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3" r:id="rId4"/>
    <p:sldId id="261" r:id="rId5"/>
    <p:sldId id="257" r:id="rId6"/>
    <p:sldId id="258" r:id="rId7"/>
    <p:sldId id="260" r:id="rId8"/>
    <p:sldId id="262" r:id="rId9"/>
  </p:sldIdLst>
  <p:sldSz cx="12192000" cy="6858000"/>
  <p:notesSz cx="6858000" cy="9144000"/>
  <p:embeddedFontLst>
    <p:embeddedFont>
      <p:font typeface="Arial Narrow" panose="020B0606020202030204" pitchFamily="34" charset="0"/>
      <p:regular r:id="rId11"/>
      <p:bold r:id="rId12"/>
      <p:italic r:id="rId13"/>
      <p:boldItalic r:id="rId14"/>
    </p:embeddedFont>
    <p:embeddedFont>
      <p:font typeface="Play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3" roundtripDataSignature="AMtx7mhXdkBRwHS+yXkGPVjffprRaF54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2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3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57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5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l-GR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7" name="Google Shape;127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a25144452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3" name="Google Shape;113;g3a25144452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ιαφάνεια τίτλου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ατακόρυφος τίτλος και Κείμενο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περιεχόμενο" type="obj">
  <p:cSld name="Τίτλος και περιεχόμενο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3376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Τίτλος και Περιεχόμενο">
  <p:cSld name="1_Τίτλος και Περιεχόμενο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4"/>
          <p:cNvSpPr txBox="1"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4"/>
          <p:cNvSpPr txBox="1">
            <a:spLocks noGrp="1"/>
          </p:cNvSpPr>
          <p:nvPr>
            <p:ph type="body" idx="1"/>
          </p:nvPr>
        </p:nvSpPr>
        <p:spPr>
          <a:xfrm>
            <a:off x="812800" y="1600200"/>
            <a:ext cx="1056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φαλίδα ενότητας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ύο περιεχόμενα" type="twoObj">
  <p:cSld name="TWO_OBJEC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Σύγκριση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3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Μόνο τίτλος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Περιεχόμενο με λεζάντα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7" name="Google Shape;67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Εικόνα με λεζάντα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4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Κατακόρυφο κείμενο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cm.gr/educational_program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C5ED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2254101" y="5686510"/>
            <a:ext cx="9494875" cy="974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l-GR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Δρ. Αγγελική Τσιοτινού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l-GR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atsiotin@psed.duth.gr </a:t>
            </a:r>
            <a:endParaRPr sz="1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95;p1">
            <a:extLst>
              <a:ext uri="{FF2B5EF4-FFF2-40B4-BE49-F238E27FC236}">
                <a16:creationId xmlns:a16="http://schemas.microsoft.com/office/drawing/2014/main" id="{3A0DCC86-6645-8F55-0CB4-C43EFDDF27C0}"/>
              </a:ext>
            </a:extLst>
          </p:cNvPr>
          <p:cNvSpPr txBox="1"/>
          <p:nvPr/>
        </p:nvSpPr>
        <p:spPr>
          <a:xfrm>
            <a:off x="2934558" y="4028303"/>
            <a:ext cx="9144000" cy="1429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l-GR" sz="3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Π45Ε</a:t>
            </a:r>
            <a:endParaRPr dirty="0"/>
          </a:p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l-GR" sz="3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ΕΚΠΑΙΔΕΥΤΙΚΕΣ ΠΡΟΣΕΓΓΙΣΕΙΣ ΣΕ ΠΑΙΔΙΚΑ ΜΟΥΣΕΙΑ ΚΑΙ ΜΟΥΣΕΙΑ ΕΠΙΣΤΗΜΩΝ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"/>
          <p:cNvSpPr txBox="1"/>
          <p:nvPr/>
        </p:nvSpPr>
        <p:spPr>
          <a:xfrm>
            <a:off x="1254613" y="669851"/>
            <a:ext cx="9144000" cy="265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l-GR" sz="2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Η ΜΟΥΣΕΙΟΠΑΙΔΑΓΩΓΙΚΗ ΕΊΝΑΙ…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endParaRPr sz="2800" b="0" i="0" u="none" strike="noStrike" cap="none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None/>
            </a:pPr>
            <a:r>
              <a:rPr lang="el-GR" sz="2000" b="0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ΜΙΑ ΕΦΑΡΜΟΣΜΕΝΗ ΠΑΙΔΑΓΩΓΙΚΗ ΣΤΟ ΧΩΡΟ ΔΡΑΣΗΣ ΤΟΥ ΜΟΥΣΕΙΟΥ </a:t>
            </a:r>
            <a:r>
              <a:rPr lang="el-GR" sz="2000" b="0" i="0" u="none" strike="noStrike" cap="none">
                <a:solidFill>
                  <a:srgbClr val="F2A982"/>
                </a:solidFill>
                <a:latin typeface="Calibri"/>
                <a:ea typeface="Calibri"/>
                <a:cs typeface="Calibri"/>
                <a:sym typeface="Calibri"/>
              </a:rPr>
              <a:t>(αλλά και άλλα περιβάλλοντα πχ. αρχαιολογικοί χώροι)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Play"/>
              <a:buNone/>
            </a:pPr>
            <a:r>
              <a:rPr lang="el-GR" sz="2000" b="1" i="0" u="none" strike="noStrike" cap="none">
                <a:solidFill>
                  <a:srgbClr val="C00000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None/>
            </a:pPr>
            <a:r>
              <a:rPr lang="el-GR" sz="2000" b="0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endParaRPr sz="2800" b="0" i="0" u="none" strike="noStrike" cap="none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cxnSp>
        <p:nvCxnSpPr>
          <p:cNvPr id="116" name="Google Shape;116;p2"/>
          <p:cNvCxnSpPr/>
          <p:nvPr/>
        </p:nvCxnSpPr>
        <p:spPr>
          <a:xfrm flipH="1">
            <a:off x="3571103" y="2360141"/>
            <a:ext cx="1309816" cy="2236573"/>
          </a:xfrm>
          <a:prstGeom prst="straightConnector1">
            <a:avLst/>
          </a:prstGeom>
          <a:noFill/>
          <a:ln w="9525" cap="flat" cmpd="sng">
            <a:solidFill>
              <a:srgbClr val="115D8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17" name="Google Shape;117;p2"/>
          <p:cNvCxnSpPr/>
          <p:nvPr/>
        </p:nvCxnSpPr>
        <p:spPr>
          <a:xfrm>
            <a:off x="6277232" y="2471351"/>
            <a:ext cx="2174790" cy="2125363"/>
          </a:xfrm>
          <a:prstGeom prst="straightConnector1">
            <a:avLst/>
          </a:prstGeom>
          <a:noFill/>
          <a:ln w="9525" cap="flat" cmpd="sng">
            <a:solidFill>
              <a:srgbClr val="115D8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18" name="Google Shape;118;p2"/>
          <p:cNvSpPr txBox="1"/>
          <p:nvPr/>
        </p:nvSpPr>
        <p:spPr>
          <a:xfrm>
            <a:off x="334437" y="5197309"/>
            <a:ext cx="5492176" cy="990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l-GR" sz="2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ΣΧΕΔΙΑΣΜΟΣ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l-GR" sz="2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ΜΟΥΣΕΙΑΚΩΝ ΕΚΘΕΣΕΩΝ</a:t>
            </a:r>
            <a:endParaRPr sz="2800" b="0" i="0" u="none" strike="noStrike" cap="none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19" name="Google Shape;119;p2"/>
          <p:cNvSpPr txBox="1"/>
          <p:nvPr/>
        </p:nvSpPr>
        <p:spPr>
          <a:xfrm>
            <a:off x="6768188" y="5297314"/>
            <a:ext cx="5492176" cy="1438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lang="el-GR" sz="28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rPr>
              <a:t>ΣΧΕΔΙΑΣΜΟΣ+ΥΛΟΠΟΙΗΣΗ ΜΟΥΣΕΙΟΠΑΙΔΑΓΩΓΙΚΩΝ / ΕΚΠΑΙΔΕΥΤΙΚΩΝ ΠΡΟΓΡΑΜΜΑΤΩΝ</a:t>
            </a:r>
            <a:endParaRPr sz="2800" b="0" i="0" u="none" strike="noStrike" cap="none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endParaRPr sz="2800" b="0" i="0" u="none" strike="noStrike" cap="none">
              <a:solidFill>
                <a:schemeClr val="dk1"/>
              </a:solidFill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5"/>
          <p:cNvSpPr txBox="1">
            <a:spLocks noGrp="1"/>
          </p:cNvSpPr>
          <p:nvPr>
            <p:ph type="body" idx="1"/>
          </p:nvPr>
        </p:nvSpPr>
        <p:spPr>
          <a:xfrm>
            <a:off x="359591" y="237652"/>
            <a:ext cx="11935382" cy="6570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el-GR" sz="1200" dirty="0"/>
              <a:t>								</a:t>
            </a:r>
            <a:endParaRPr sz="1400" dirty="0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el-GR" sz="2400" b="1" dirty="0">
                <a:solidFill>
                  <a:srgbClr val="C00000"/>
                </a:solidFill>
              </a:rPr>
              <a:t>ΣΧΕΔΙΑΣΜΟΣ ΜΟΥΣΕΙΟΠΑΙΔΑΓΩΓΙΚΩΝ/ ΕΚΠΑΙΔΕΥΤΙΚΩΝ ΠΡΟΓΡΑΜΜΑΤΩΝ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/>
              <a:buNone/>
            </a:pPr>
            <a:endParaRPr sz="2400" b="1" dirty="0"/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b="1" dirty="0"/>
          </a:p>
          <a:p>
            <a:pPr marL="1143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l-GR" sz="2400" b="1" dirty="0" err="1"/>
              <a:t>Μουσειοπαιδαγωγοί</a:t>
            </a:r>
            <a:r>
              <a:rPr lang="el-GR" sz="2400" b="1" dirty="0"/>
              <a:t> / Εμψυχωτές / Ερμηνευτές  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l-GR" sz="2000" b="1" dirty="0"/>
              <a:t>Διατύπωση εκπαιδευτικών στόχων, περιεχομένου και σεναρίου του προγράμματος ανάλογα με την ομάδα κοινού που θα συμμετάσχει στο πρόγραμμα </a:t>
            </a:r>
            <a:endParaRPr dirty="0"/>
          </a:p>
          <a:p>
            <a:pPr marL="457200" lvl="0" indent="-228600" algn="l" rtl="0">
              <a:spcBef>
                <a:spcPts val="1000"/>
              </a:spcBef>
              <a:spcAft>
                <a:spcPts val="0"/>
              </a:spcAft>
              <a:buNone/>
            </a:pPr>
            <a:endParaRPr lang="el-GR" sz="1150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457200" lvl="0" indent="-22860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 b="1" dirty="0">
              <a:solidFill>
                <a:srgbClr val="C00000"/>
              </a:solidFill>
            </a:endParaRPr>
          </a:p>
          <a:p>
            <a:pPr marL="1143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l-GR" sz="2400" b="1" dirty="0">
                <a:solidFill>
                  <a:srgbClr val="C00000"/>
                </a:solidFill>
              </a:rPr>
              <a:t>Συνεργασία με: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l-GR" sz="2000" b="1" dirty="0"/>
              <a:t>Ειδικοί επιμελητές/επιστήμονες για επίλυση επιστημονικών θεμάτων τεκμηρίωσης 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l-GR" sz="2000" b="1" dirty="0"/>
              <a:t>Νοηματικοί </a:t>
            </a:r>
            <a:r>
              <a:rPr lang="el-GR" sz="2000" b="1" dirty="0" err="1"/>
              <a:t>Μουσειολόγοι</a:t>
            </a:r>
            <a:r>
              <a:rPr lang="el-GR" sz="2000" b="1" dirty="0"/>
              <a:t>/σχεδιαστές εκθέσεων για κατανόηση του σκεπτικού μιας έκθεσης </a:t>
            </a:r>
            <a:endParaRPr sz="2000" b="1" dirty="0">
              <a:solidFill>
                <a:srgbClr val="C00000"/>
              </a:solidFill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6"/>
          <p:cNvSpPr txBox="1"/>
          <p:nvPr/>
        </p:nvSpPr>
        <p:spPr>
          <a:xfrm>
            <a:off x="-37071" y="-190272"/>
            <a:ext cx="12932426" cy="71095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ΠΑΡΑΜΕΤΡΟΙ ΠΟΥ ΣΥΝΔΕΟΝΤΑΙ ΜΕ ΤΟ ΣΧΕΔΙΑΣΜΟ ΕΚΠΑΙΔΕΥΤΙΚΩΝ ΔΡΑΣΕΩΝ</a:t>
            </a:r>
          </a:p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6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 </a:t>
            </a:r>
            <a:r>
              <a:rPr lang="el-GR" sz="160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[</a:t>
            </a:r>
            <a:r>
              <a:rPr lang="el-GR" sz="1200" dirty="0">
                <a:ea typeface="Arial Narrow"/>
              </a:rPr>
              <a:t>Πηγή: Αμαλία </a:t>
            </a:r>
            <a:r>
              <a:rPr lang="el-GR" sz="1200" dirty="0" err="1">
                <a:ea typeface="Arial Narrow"/>
              </a:rPr>
              <a:t>Τσιτούρη</a:t>
            </a:r>
            <a:r>
              <a:rPr lang="el-GR" sz="1200" dirty="0">
                <a:ea typeface="Arial Narrow"/>
              </a:rPr>
              <a:t>, αρχαιολόγος-</a:t>
            </a:r>
            <a:r>
              <a:rPr lang="el-GR" sz="1200" dirty="0" err="1">
                <a:ea typeface="Arial Narrow"/>
              </a:rPr>
              <a:t>μουσειολόγος</a:t>
            </a:r>
            <a:r>
              <a:rPr lang="el-GR" sz="1200" dirty="0">
                <a:ea typeface="Arial Narrow"/>
              </a:rPr>
              <a:t>, Τμήμα Εκπαιδευτικών Προγραμμάτων ΥΠΠΟ]</a:t>
            </a:r>
            <a:endParaRPr sz="12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342900" indent="-342900">
              <a:lnSpc>
                <a:spcPct val="200000"/>
              </a:lnSpc>
              <a:buSzPts val="1400"/>
              <a:buFont typeface="Arial"/>
              <a:buAutoNum type="arabicPeriod"/>
            </a:pPr>
            <a:r>
              <a:rPr lang="el-GR" sz="1600" dirty="0">
                <a:solidFill>
                  <a:schemeClr val="tx1"/>
                </a:solidFill>
                <a:latin typeface="Arial Narrow"/>
              </a:rPr>
              <a:t>Επιλογή </a:t>
            </a:r>
            <a:r>
              <a:rPr lang="el-GR" sz="1600" b="1" dirty="0">
                <a:solidFill>
                  <a:schemeClr val="tx1"/>
                </a:solidFill>
                <a:latin typeface="Arial Narrow"/>
              </a:rPr>
              <a:t>χώρου εφαρμογής (πχ. μουσεία, αρχαιολογικοί χώροι, μνημεία, πάρκα, παραδοσιακοί οικισμοί κλπ.) </a:t>
            </a:r>
            <a:endParaRPr lang="en-US" sz="1600" b="1" dirty="0">
              <a:solidFill>
                <a:schemeClr val="tx1"/>
              </a:solidFill>
              <a:latin typeface="Arial Narrow"/>
            </a:endParaRPr>
          </a:p>
          <a:p>
            <a:pPr marL="342900" indent="-342900">
              <a:lnSpc>
                <a:spcPct val="200000"/>
              </a:lnSpc>
              <a:buSzPts val="1400"/>
              <a:buFont typeface="Arial"/>
              <a:buAutoNum type="arabicPeriod"/>
            </a:pPr>
            <a:r>
              <a:rPr lang="el-GR" sz="1600" dirty="0">
                <a:solidFill>
                  <a:schemeClr val="tx1"/>
                </a:solidFill>
                <a:latin typeface="Arial Narrow"/>
              </a:rPr>
              <a:t>Επιλογή </a:t>
            </a:r>
            <a:r>
              <a:rPr lang="el-GR" sz="1600" b="1" dirty="0">
                <a:solidFill>
                  <a:schemeClr val="tx1"/>
                </a:solidFill>
                <a:latin typeface="Arial Narrow"/>
              </a:rPr>
              <a:t>κοινού</a:t>
            </a:r>
            <a:r>
              <a:rPr lang="el-GR" sz="1600" dirty="0">
                <a:solidFill>
                  <a:schemeClr val="tx1"/>
                </a:solidFill>
                <a:latin typeface="Arial Narrow"/>
              </a:rPr>
              <a:t> - ομάδας εφαρμογής </a:t>
            </a:r>
            <a:endParaRPr lang="en-US" sz="1600" dirty="0">
              <a:solidFill>
                <a:schemeClr val="tx1"/>
              </a:solidFill>
              <a:latin typeface="Arial Narrow"/>
            </a:endParaRPr>
          </a:p>
          <a:p>
            <a:pPr marL="342900" indent="-342900">
              <a:lnSpc>
                <a:spcPct val="200000"/>
              </a:lnSpc>
              <a:buSzPts val="1400"/>
              <a:buFont typeface="Arial"/>
              <a:buAutoNum type="arabicPeriod"/>
            </a:pPr>
            <a:r>
              <a:rPr lang="el-GR" sz="1600" dirty="0">
                <a:solidFill>
                  <a:schemeClr val="tx1"/>
                </a:solidFill>
                <a:latin typeface="Arial Narrow"/>
              </a:rPr>
              <a:t>Επιλογή </a:t>
            </a:r>
            <a:r>
              <a:rPr lang="el-GR" sz="1600" b="1" dirty="0">
                <a:solidFill>
                  <a:schemeClr val="tx1"/>
                </a:solidFill>
                <a:latin typeface="Arial Narrow"/>
              </a:rPr>
              <a:t>θέματος (οι εκπαιδευτικές δράσεις είναι πάντα </a:t>
            </a:r>
            <a:r>
              <a:rPr lang="el-GR" sz="1600" b="1" u="sng" dirty="0">
                <a:solidFill>
                  <a:schemeClr val="tx1"/>
                </a:solidFill>
                <a:latin typeface="Arial Narrow"/>
              </a:rPr>
              <a:t>θεματικά </a:t>
            </a:r>
            <a:r>
              <a:rPr lang="el-GR" sz="1600" b="1" dirty="0" err="1">
                <a:solidFill>
                  <a:schemeClr val="tx1"/>
                </a:solidFill>
                <a:latin typeface="Arial Narrow"/>
              </a:rPr>
              <a:t>όργανωμένες</a:t>
            </a:r>
            <a:r>
              <a:rPr lang="el-GR" sz="1600" b="1" dirty="0">
                <a:solidFill>
                  <a:schemeClr val="tx1"/>
                </a:solidFill>
                <a:latin typeface="Arial Narrow"/>
              </a:rPr>
              <a:t>)</a:t>
            </a:r>
            <a:endParaRPr lang="en-US" sz="1600" b="1" dirty="0">
              <a:solidFill>
                <a:schemeClr val="tx1"/>
              </a:solidFill>
              <a:latin typeface="Arial Narrow"/>
            </a:endParaRPr>
          </a:p>
          <a:p>
            <a:pPr marL="342900" indent="-342900">
              <a:lnSpc>
                <a:spcPct val="200000"/>
              </a:lnSpc>
              <a:buSzPts val="1400"/>
              <a:buFont typeface="Arial"/>
              <a:buAutoNum type="arabicPeriod"/>
            </a:pPr>
            <a:r>
              <a:rPr lang="el-GR" sz="1600" dirty="0">
                <a:solidFill>
                  <a:schemeClr val="tx1"/>
                </a:solidFill>
                <a:latin typeface="Arial Narrow"/>
              </a:rPr>
              <a:t>Καθορισμός </a:t>
            </a:r>
            <a:r>
              <a:rPr lang="el-GR" sz="1600" b="1" dirty="0">
                <a:solidFill>
                  <a:schemeClr val="tx1"/>
                </a:solidFill>
                <a:latin typeface="Arial Narrow"/>
              </a:rPr>
              <a:t>στόχων</a:t>
            </a:r>
            <a:endParaRPr lang="en-US" sz="1600" b="1" dirty="0">
              <a:solidFill>
                <a:schemeClr val="tx1"/>
              </a:solidFill>
              <a:latin typeface="Arial Narrow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Επιλογή </a:t>
            </a:r>
            <a:r>
              <a:rPr lang="el-GR" sz="1600" b="1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υλικών/άυλων τεκμηρίων</a:t>
            </a: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: εκθέματα/πτυχές μνημείου/σημεία αρχαιολογικού χώρου, με στόχο την ανάδειξη των πολλαπλών τους νοημάτων</a:t>
            </a:r>
            <a:endParaRPr sz="16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342900">
              <a:lnSpc>
                <a:spcPct val="200000"/>
              </a:lnSpc>
              <a:buSzPts val="1400"/>
              <a:buFont typeface="Arial"/>
              <a:buAutoNum type="arabicPeriod"/>
            </a:pP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Καθορισμός </a:t>
            </a:r>
            <a:r>
              <a:rPr lang="el-GR" sz="1600" b="1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διάρκειας &amp;</a:t>
            </a: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l-GR" sz="1600" b="1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διάρθρωσης</a:t>
            </a:r>
            <a:endParaRPr sz="16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Δυνατότητα σύνδεσης με τη </a:t>
            </a:r>
            <a:r>
              <a:rPr lang="el-GR" sz="1600" b="1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σχολική ύλη</a:t>
            </a:r>
            <a:endParaRPr sz="16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Επιλογή </a:t>
            </a:r>
            <a:r>
              <a:rPr lang="el-GR" sz="1600" b="1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παιδαγωγικών μέσων</a:t>
            </a: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 / </a:t>
            </a:r>
            <a:r>
              <a:rPr lang="el-GR" sz="1600" b="1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τεχνικών (πχ. ενεργητική/βιωματική μάθηση, μάθηση μέσω ανακάλυψης κλπ.)</a:t>
            </a:r>
            <a:endParaRPr sz="16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Παραγωγή υποστηρικτικού υλικού (εκπαιδευτικά φυλλάδια, </a:t>
            </a:r>
            <a:r>
              <a:rPr lang="el-GR" sz="1600" b="0" i="0" u="none" strike="noStrike" cap="none" dirty="0" err="1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μουσειοσκευές</a:t>
            </a: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l-GR" sz="1600" b="0" i="0" u="none" strike="noStrike" cap="none" dirty="0" err="1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κλπ</a:t>
            </a: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)</a:t>
            </a:r>
            <a:endParaRPr sz="16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l-GR" sz="1600" b="0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Μελέτη </a:t>
            </a:r>
            <a:r>
              <a:rPr lang="el-GR" sz="1600" b="1" i="0" u="none" strike="noStrike" cap="none" dirty="0">
                <a:solidFill>
                  <a:schemeClr val="tx1"/>
                </a:solidFill>
                <a:latin typeface="Arial Narrow"/>
                <a:ea typeface="Arial Narrow"/>
                <a:cs typeface="Arial Narrow"/>
                <a:sym typeface="Arial Narrow"/>
              </a:rPr>
              <a:t>βιβλιογραφίας</a:t>
            </a:r>
            <a:endParaRPr sz="1600" b="0" i="0" u="none" strike="noStrike" cap="none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l-GR" sz="16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Αξιολόγηση</a:t>
            </a:r>
            <a:endParaRPr sz="16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l-GR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Σύνδεση με</a:t>
            </a:r>
            <a:r>
              <a:rPr lang="el-GR" sz="16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επικείμενες δραστηριότητες </a:t>
            </a:r>
            <a:r>
              <a:rPr lang="el-GR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(</a:t>
            </a:r>
            <a:r>
              <a:rPr lang="el-GR" sz="1600" b="0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follow</a:t>
            </a:r>
            <a:r>
              <a:rPr lang="el-GR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l-GR" sz="1600" b="0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up</a:t>
            </a:r>
            <a:r>
              <a:rPr lang="el-GR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l-GR" sz="1600" b="0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activities</a:t>
            </a:r>
            <a:r>
              <a:rPr lang="el-GR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): σχολική τάξη, άλλοι χώροι πολιτισμικής αναφοράς </a:t>
            </a:r>
            <a:r>
              <a:rPr lang="el-GR" sz="1600" b="0" i="0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κ.λ.π</a:t>
            </a:r>
            <a:r>
              <a:rPr lang="el-GR" sz="1600" b="0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  <a:endParaRPr sz="16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3"/>
          <p:cNvSpPr txBox="1"/>
          <p:nvPr/>
        </p:nvSpPr>
        <p:spPr>
          <a:xfrm>
            <a:off x="230682" y="139696"/>
            <a:ext cx="11582377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ΣΤΑΔΙΑ ΣΧΕΔΙΑΣΜΟΥ ΚΑΙ ΥΛΟΠΟΙΗΣΗΣ ΕΚΠΑΙΔΕΥΤΙΚΩΝ ΔΡΑΣΤΗΡΙΟΤΗΤΩΝ</a:t>
            </a:r>
            <a:endParaRPr sz="2400" dirty="0"/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600" b="1" i="1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Νικονάνου</a:t>
            </a:r>
            <a:r>
              <a:rPr lang="el-GR" sz="1600" b="1" i="1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, Ν., 2012, </a:t>
            </a:r>
            <a:r>
              <a:rPr lang="el-GR" sz="1600" b="1" i="1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Μουσειοπαιδαγωγική</a:t>
            </a:r>
            <a:r>
              <a:rPr lang="el-GR" sz="1600" b="1" i="1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, σ. 257-8</a:t>
            </a:r>
            <a:endParaRPr sz="1600" dirty="0"/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1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l-GR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Σχεδιασμός εκπαιδευτικών δραστηριοτήτων 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Έρευνα μουσειακών περιεχομένων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Καθορισμός ομάδας κοινού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Καθορισμός στόχων του προγράμματος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Προκαταρκτική αξιολόγηση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Δεύτερη φάση της έρευνας: προσδιορισμός περιεχομένων, μεθόδων και διδακτικών μέσων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Ανάπτυξη του σεναρίου επίσκεψης: θεματικό πλαίσιο, χώρος, υλικοτεχνική υποδομή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Σχεδιασμός συμπληρωματικού ερμηνευτικού και εκπαιδευτικού υλικού και εφαρμογών (συνεργασία με γραφίστα)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Διαμορφωτική αξιολόγηση: πιλοτικές εφαρμογές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Τελική παραγωγή υλικού και διαμόρφωση σεναρίου επίσκεψης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 startAt="2"/>
            </a:pPr>
            <a:r>
              <a:rPr lang="el-GR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Παραγωγή υλικού και υποδομών 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Παραγωγή συμπληρωματικού ερμηνευτικού και εκπαιδευτικού υλικού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Δημιουργία υλικοτεχνικής υποδομής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Προμήθεια αναλώσιμων</a:t>
            </a:r>
            <a:endParaRPr sz="18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4"/>
          <p:cNvSpPr txBox="1"/>
          <p:nvPr/>
        </p:nvSpPr>
        <p:spPr>
          <a:xfrm>
            <a:off x="188727" y="171881"/>
            <a:ext cx="10667115" cy="520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ΣΤΑΔΙΑ ΣΧΕΔΙΑΣΜΟΥ ΚΑΙ ΥΛΟΠΟΙΗΣΗΣ ΕΚΠΑΙΔΕΥΤΙΚΩΝ ΔΡΑΣΤΗΡΙΟΤΗΤΩΝ</a:t>
            </a:r>
            <a:endParaRPr sz="2400" dirty="0"/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600" b="1" i="1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Νικονάνου</a:t>
            </a:r>
            <a:r>
              <a:rPr lang="el-GR" sz="1600" b="1" i="1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, Ν., 2012, </a:t>
            </a:r>
            <a:r>
              <a:rPr lang="el-GR" sz="1600" b="1" i="1" u="none" strike="noStrike" cap="none" dirty="0" err="1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Μουσειοπαιδαγωγική</a:t>
            </a:r>
            <a:r>
              <a:rPr lang="el-GR" sz="1600" b="1" i="1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, σ. 257-8</a:t>
            </a:r>
            <a:endParaRPr sz="1600" b="0" i="1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 startAt="3"/>
            </a:pPr>
            <a:r>
              <a:rPr lang="el-GR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Υλοποίηση εκπαιδευτικών δραστηριοτήτων 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Επιμόρφωση εμψυχωτών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Οργάνωση γραμματειακής υποστήριξης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Προβολή/κοινοποίηση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Συναντήσεις με εκπαιδευτικούς ή άλλους ενδιαφερόμενους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Συντονισμός και οργάνωση ομάδας εμψυχωτών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Συναντήσεις αξιολόγησης μεταξύ της ομάδας σχεδιασμού και της ομάδας υλοποίησης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Ολική αξιολόγηση και συμπεράσματα για μελλοντικές δράσεις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Προϋπολογισμός     </a:t>
            </a:r>
            <a:endParaRPr sz="16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Σχεδιασμός/Παραγωγή/Υλοποίηση εκπαιδευτικού προγράμματος</a:t>
            </a:r>
            <a:endParaRPr sz="1800" b="0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a25144452f_0_0"/>
          <p:cNvSpPr txBox="1"/>
          <p:nvPr/>
        </p:nvSpPr>
        <p:spPr>
          <a:xfrm>
            <a:off x="94758" y="0"/>
            <a:ext cx="11594734" cy="9676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400" b="1" i="0" u="none" strike="noStrike" cap="none" dirty="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ΣΤΑΔΙΑ ΣΧΕΔΙΑΣΜΟΥ ΚΑΙ ΥΛΟΠΟΙΗΣΗΣ ΕΚΠΑΙΔΕΥΤΙΚΩΝ ΔΡΑΣΤΗΡΙΟΤΗΤΩΝ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i="1" dirty="0">
                <a:solidFill>
                  <a:srgbClr val="C00000"/>
                </a:solidFill>
                <a:latin typeface="Arial Narrow"/>
                <a:sym typeface="Arial Narrow"/>
              </a:rPr>
              <a:t>Ένα παράδειγμα </a:t>
            </a:r>
            <a:r>
              <a:rPr lang="el-GR" sz="2000" b="1" i="1" dirty="0" err="1">
                <a:solidFill>
                  <a:srgbClr val="C00000"/>
                </a:solidFill>
                <a:latin typeface="Arial Narrow"/>
                <a:sym typeface="Arial Narrow"/>
              </a:rPr>
              <a:t>στοχοθεσίας</a:t>
            </a:r>
            <a:endParaRPr sz="1800" i="1" dirty="0">
              <a:solidFill>
                <a:srgbClr val="C00000"/>
              </a:solidFill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600" b="1" i="1" dirty="0"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l-GR" sz="2000" dirty="0">
                <a:solidFill>
                  <a:srgbClr val="515151"/>
                </a:solidFill>
                <a:highlight>
                  <a:srgbClr val="FBFCFD"/>
                </a:highlight>
              </a:rPr>
              <a:t>ΒΑΣΙΚΕΣ ΑΡΧΕΣ ΣΧΕΔΙΑΣΜΟΥ ΕΚΠΑΙΔΕΥΤΙΚΩΝ ΠΡΟΓΡΑΜΜΑΤΩΝ </a:t>
            </a:r>
            <a:endParaRPr sz="2000" dirty="0">
              <a:solidFill>
                <a:srgbClr val="515151"/>
              </a:solidFill>
              <a:highlight>
                <a:srgbClr val="FBFCFD"/>
              </a:highlight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dirty="0">
                <a:solidFill>
                  <a:srgbClr val="515151"/>
                </a:solidFill>
                <a:highlight>
                  <a:srgbClr val="FBFCFD"/>
                </a:highlight>
              </a:rPr>
              <a:t>ΕΛΛΗΝΙΚΟ ΠΑΙΔΙΚΟ ΜΟΥΣΕΙΟ </a:t>
            </a:r>
            <a:r>
              <a:rPr lang="el-GR" u="sng" dirty="0">
                <a:solidFill>
                  <a:schemeClr val="hlink"/>
                </a:solidFill>
                <a:highlight>
                  <a:srgbClr val="FBFCFD"/>
                </a:highlight>
                <a:hlinkClick r:id="rId3"/>
              </a:rPr>
              <a:t>https://www.hcm.gr/educational_programs/</a:t>
            </a:r>
            <a:r>
              <a:rPr lang="el-GR" dirty="0">
                <a:solidFill>
                  <a:srgbClr val="515151"/>
                </a:solidFill>
                <a:highlight>
                  <a:srgbClr val="FBFCFD"/>
                </a:highlight>
              </a:rPr>
              <a:t>  </a:t>
            </a:r>
            <a:endParaRPr dirty="0">
              <a:solidFill>
                <a:srgbClr val="515151"/>
              </a:solidFill>
              <a:highlight>
                <a:srgbClr val="FBFCFD"/>
              </a:highlight>
            </a:endParaRPr>
          </a:p>
          <a:p>
            <a:pPr marL="0" lvl="0" indent="0" algn="l" rtl="0">
              <a:lnSpc>
                <a:spcPct val="180978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ΓΕΝΙΚΟΙ ΣΤΟΧΟΙ</a:t>
            </a:r>
            <a:endParaRPr sz="1150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0" lvl="0" indent="0" algn="l" rtl="0">
              <a:lnSpc>
                <a:spcPct val="180978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Τα παιδιά:</a:t>
            </a:r>
            <a:endParaRPr sz="1150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457200" lvl="0" indent="-301625" algn="l" rtl="0">
              <a:lnSpc>
                <a:spcPct val="180978"/>
              </a:lnSpc>
              <a:spcBef>
                <a:spcPts val="800"/>
              </a:spcBef>
              <a:spcAft>
                <a:spcPts val="0"/>
              </a:spcAft>
              <a:buClr>
                <a:srgbClr val="5C5C5C"/>
              </a:buClr>
              <a:buSzPts val="1150"/>
              <a:buChar char="●"/>
            </a:pP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Να </a:t>
            </a:r>
            <a:r>
              <a:rPr lang="el-GR" sz="1150" b="1" dirty="0">
                <a:solidFill>
                  <a:srgbClr val="5C5C5C"/>
                </a:solidFill>
                <a:highlight>
                  <a:srgbClr val="FBFCFD"/>
                </a:highlight>
              </a:rPr>
              <a:t>εξοικειωθούν</a:t>
            </a: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 τα παιδιά </a:t>
            </a:r>
            <a:r>
              <a:rPr lang="el-GR" sz="1150" b="1" dirty="0">
                <a:solidFill>
                  <a:srgbClr val="5C5C5C"/>
                </a:solidFill>
                <a:highlight>
                  <a:srgbClr val="FBFCFD"/>
                </a:highlight>
              </a:rPr>
              <a:t>με τον μουσειακό χώρο</a:t>
            </a: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, το έργο τέχνης, την</a:t>
            </a:r>
            <a:b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</a:b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πολιτιστική, τεχνολογική και φυσική κληρονομιά.</a:t>
            </a:r>
            <a:endParaRPr sz="1150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457200" lvl="0" indent="-301625" algn="l" rtl="0">
              <a:lnSpc>
                <a:spcPct val="180978"/>
              </a:lnSpc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150"/>
              <a:buChar char="●"/>
            </a:pP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Να γίνει η επίσκεψη στο Μουσείο μια </a:t>
            </a:r>
            <a:r>
              <a:rPr lang="el-GR" sz="1150" b="1" dirty="0">
                <a:solidFill>
                  <a:srgbClr val="5C5C5C"/>
                </a:solidFill>
                <a:highlight>
                  <a:srgbClr val="FBFCFD"/>
                </a:highlight>
              </a:rPr>
              <a:t>ευχάριστη εμπειρία</a:t>
            </a:r>
            <a:br>
              <a:rPr lang="el-GR" sz="1150" b="1" dirty="0">
                <a:solidFill>
                  <a:srgbClr val="5C5C5C"/>
                </a:solidFill>
                <a:highlight>
                  <a:srgbClr val="FBFCFD"/>
                </a:highlight>
              </a:rPr>
            </a:b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προσαρμοσμένη στις ανάγκες και δυνατότητες του κοινού.</a:t>
            </a:r>
            <a:endParaRPr sz="1150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457200" lvl="0" indent="-301625" algn="l" rtl="0">
              <a:lnSpc>
                <a:spcPct val="180978"/>
              </a:lnSpc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150"/>
              <a:buChar char="●"/>
            </a:pP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Να </a:t>
            </a:r>
            <a:r>
              <a:rPr lang="el-GR" sz="1150" b="1" dirty="0">
                <a:solidFill>
                  <a:srgbClr val="5C5C5C"/>
                </a:solidFill>
                <a:highlight>
                  <a:srgbClr val="FBFCFD"/>
                </a:highlight>
              </a:rPr>
              <a:t>εξελιχθούν</a:t>
            </a: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 μέσα από τα εκθέματα του Μουσείου </a:t>
            </a:r>
            <a:r>
              <a:rPr lang="el-GR" sz="1150" b="1" dirty="0">
                <a:solidFill>
                  <a:srgbClr val="5C5C5C"/>
                </a:solidFill>
                <a:highlight>
                  <a:srgbClr val="FBFCFD"/>
                </a:highlight>
              </a:rPr>
              <a:t>οι ικανότητες</a:t>
            </a: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 των παιδιών για παρατήρηση, πρόβλεψη,</a:t>
            </a:r>
            <a:b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</a:b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υπόθεση, γενίκευση, σύγκριση, διάκριση, αξιολόγηση.</a:t>
            </a:r>
            <a:endParaRPr sz="1150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457200" lvl="0" indent="-301625" algn="l" rtl="0">
              <a:lnSpc>
                <a:spcPct val="180978"/>
              </a:lnSpc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150"/>
              <a:buChar char="●"/>
            </a:pP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Να εφοδιαστούν με </a:t>
            </a:r>
            <a:r>
              <a:rPr lang="el-GR" sz="1150" b="1" dirty="0">
                <a:solidFill>
                  <a:srgbClr val="5C5C5C"/>
                </a:solidFill>
                <a:highlight>
                  <a:srgbClr val="FBFCFD"/>
                </a:highlight>
              </a:rPr>
              <a:t>τρόπους ανεξάρτητης μάθησης</a:t>
            </a: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 και</a:t>
            </a:r>
            <a:b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</a:br>
            <a:r>
              <a:rPr lang="el-GR" sz="1150" dirty="0">
                <a:solidFill>
                  <a:srgbClr val="5C5C5C"/>
                </a:solidFill>
                <a:highlight>
                  <a:srgbClr val="FBFCFD"/>
                </a:highlight>
              </a:rPr>
              <a:t>μελέτης για επόμενες επισκέψεις.</a:t>
            </a:r>
            <a:endParaRPr sz="1150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0" lvl="0" indent="0" algn="l" rtl="0">
              <a:lnSpc>
                <a:spcPct val="2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l-GR" sz="1150" i="1" u="sng" dirty="0">
                <a:solidFill>
                  <a:srgbClr val="5C5C5C"/>
                </a:solidFill>
                <a:highlight>
                  <a:srgbClr val="FBFCFD"/>
                </a:highlight>
              </a:rPr>
              <a:t>Ερμηνευτής είναι αυτός που επικοινωνεί με το κοινό ανάλογα με τις δυνατότητες και τα ενδιαφέροντα του. Ο ερμηνευτής δε διδάσκει, δεν ξεναγεί,</a:t>
            </a:r>
            <a:endParaRPr sz="1150" i="1" u="sng" dirty="0">
              <a:solidFill>
                <a:srgbClr val="5C5C5C"/>
              </a:solidFill>
              <a:highlight>
                <a:srgbClr val="FBFCFD"/>
              </a:highlight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150" i="1" u="sng" dirty="0">
                <a:solidFill>
                  <a:srgbClr val="5C5C5C"/>
                </a:solidFill>
                <a:highlight>
                  <a:srgbClr val="FBFCFD"/>
                </a:highlight>
              </a:rPr>
              <a:t>δε μεταδίδει γνώσεις, αλλά βοηθάει το κοινό να ανακαλύψει μόνο του αυτό που το ενδιαφέρει και να μάθει πώς να μαθαίνει.</a:t>
            </a:r>
            <a:endParaRPr sz="1500" b="1" i="1" u="sng" dirty="0">
              <a:solidFill>
                <a:srgbClr val="515151"/>
              </a:solidFill>
              <a:highlight>
                <a:srgbClr val="FBFCFD"/>
              </a:highlight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00" b="1" dirty="0">
              <a:solidFill>
                <a:srgbClr val="515151"/>
              </a:solidFill>
              <a:highlight>
                <a:srgbClr val="FBFCFD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1" dirty="0"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1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dirty="0"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16" name="Google Shape;116;g3a25144452f_0_0"/>
          <p:cNvSpPr txBox="1"/>
          <p:nvPr/>
        </p:nvSpPr>
        <p:spPr>
          <a:xfrm>
            <a:off x="4859875" y="3270550"/>
            <a:ext cx="41802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7"/>
          <p:cNvSpPr txBox="1"/>
          <p:nvPr/>
        </p:nvSpPr>
        <p:spPr>
          <a:xfrm>
            <a:off x="2286000" y="97381"/>
            <a:ext cx="692179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ΔΟΜΗ ΤΕΛΙΚΗΣ ΓΡΑΠΤΗΣ ΕΡΓΑΣΙΑΣ</a:t>
            </a:r>
            <a:endParaRPr dirty="0"/>
          </a:p>
        </p:txBody>
      </p:sp>
      <p:sp>
        <p:nvSpPr>
          <p:cNvPr id="127" name="Google Shape;127;p47"/>
          <p:cNvSpPr txBox="1"/>
          <p:nvPr/>
        </p:nvSpPr>
        <p:spPr>
          <a:xfrm>
            <a:off x="571501" y="615189"/>
            <a:ext cx="6097772" cy="317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1.0 ΕΙΣΑΓΩΓΗ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1.1</a:t>
            </a:r>
            <a:r>
              <a:rPr lang="el-GR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ΑΝΤΙΚΕΙΜΕΝΟ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1.2 ΣΚΟΠΙΜΟΤΗΤΑ</a:t>
            </a: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1.3 ΜΕΘΟΔΟΛΟΓΙΑ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1.4</a:t>
            </a:r>
            <a:r>
              <a:rPr lang="el-GR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ΔΙΑΡΘΡΩΣΗ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2.0 ΕΡΕΥΝΑ</a:t>
            </a:r>
            <a:endParaRPr/>
          </a:p>
          <a:p>
            <a:pPr marL="900430" marR="3810" lvl="0" indent="634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2.1 ΜΟΥΣΕΙΑΚΟ ΠΕΡΙΕΧΟΜΕΝΟ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0215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2.2 ΟΜΑΔΑ ΚΟΙΝΟΥ </a:t>
            </a:r>
            <a:endParaRPr/>
          </a:p>
          <a:p>
            <a:pPr marL="450215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2.3 ΟΙ ΕΚΠΑΙΔΕΥΤΙΚΟΙ ΣΤΟΧΟΙ</a:t>
            </a:r>
            <a:endParaRPr/>
          </a:p>
        </p:txBody>
      </p:sp>
      <p:sp>
        <p:nvSpPr>
          <p:cNvPr id="128" name="Google Shape;128;p47"/>
          <p:cNvSpPr txBox="1"/>
          <p:nvPr/>
        </p:nvSpPr>
        <p:spPr>
          <a:xfrm>
            <a:off x="6158910" y="3010434"/>
            <a:ext cx="6097772" cy="372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3.0 ΔΙΔΑΚΤΙΚΑ ΜΕΣΑ   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3.1</a:t>
            </a:r>
            <a:r>
              <a:rPr lang="el-GR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ΘΕΩΡΙΕΣ ΜΑΘΗΣΗΣ – ΥΠΟΒΑΘΡΟ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3.2 ΔΙΔΑΚΤΙΚΑ ΕΡΓΑΛΕΙΑ – ΕΚΠΑΙΔΕΥΤΙΚΟ ΥΛΙΚΟ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3.3 ΧΩΡΟΣ ΥΛΟΠΟΙΗΣΗΣ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4.0 ΣΧΕΔΙΑΣΜΟΣ – ΤΟ ΣΕΝΑΡΙΟ</a:t>
            </a:r>
            <a:endParaRPr/>
          </a:p>
          <a:p>
            <a:pPr marL="450215" marR="3810" lvl="0" indent="45021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4.1 ΔΡΑΣΤΗΡΙΟΤΗΤΑ 1 ….      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0215" marR="3810" lvl="0" indent="45021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4.2 ΔΡΑΣΤΗΡΙΟΤΗΤΑ 2 ….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0215" marR="3810" lvl="0" indent="45021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4.3 ΔΡΑΣΤΗΡΙΟΤΗΤΑ 3 ….   </a:t>
            </a:r>
            <a:endParaRPr/>
          </a:p>
          <a:p>
            <a:pPr marL="450215" marR="3810" lvl="0" indent="45021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4.3 ΑΞΙΟΛΟΓΗΣΗ</a:t>
            </a: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0215" marR="3810" lvl="0" indent="450215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ΠΑΡΑΡΤΗΜΑ ΕΙΚΟΝΩΝ  </a:t>
            </a:r>
            <a:endParaRPr/>
          </a:p>
          <a:p>
            <a:pPr marL="0" marR="381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ΒΙΒΛΙΟΓΡΑΦΙΑ   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659</Words>
  <Application>Microsoft Office PowerPoint</Application>
  <PresentationFormat>Ευρεία οθόνη</PresentationFormat>
  <Paragraphs>115</Paragraphs>
  <Slides>8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Play</vt:lpstr>
      <vt:lpstr>Arial Narrow</vt:lpstr>
      <vt:lpstr>Calibri</vt:lpstr>
      <vt:lpstr>Arial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Angeliki Tsiotinou</dc:creator>
  <cp:lastModifiedBy>angel_ ts_</cp:lastModifiedBy>
  <cp:revision>24</cp:revision>
  <dcterms:created xsi:type="dcterms:W3CDTF">2024-10-26T18:27:12Z</dcterms:created>
  <dcterms:modified xsi:type="dcterms:W3CDTF">2025-12-01T17:21:39Z</dcterms:modified>
</cp:coreProperties>
</file>