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443" r:id="rId2"/>
    <p:sldId id="444" r:id="rId3"/>
    <p:sldId id="263" r:id="rId4"/>
    <p:sldId id="264" r:id="rId5"/>
    <p:sldId id="448" r:id="rId6"/>
    <p:sldId id="449" r:id="rId7"/>
    <p:sldId id="473" r:id="rId8"/>
    <p:sldId id="266" r:id="rId9"/>
    <p:sldId id="445" r:id="rId10"/>
    <p:sldId id="464" r:id="rId11"/>
    <p:sldId id="460" r:id="rId12"/>
    <p:sldId id="465" r:id="rId13"/>
    <p:sldId id="462" r:id="rId14"/>
    <p:sldId id="466" r:id="rId15"/>
    <p:sldId id="463" r:id="rId16"/>
    <p:sldId id="269" r:id="rId17"/>
    <p:sldId id="275" r:id="rId18"/>
    <p:sldId id="447" r:id="rId19"/>
    <p:sldId id="265" r:id="rId20"/>
    <p:sldId id="450" r:id="rId21"/>
    <p:sldId id="452" r:id="rId22"/>
    <p:sldId id="453" r:id="rId23"/>
    <p:sldId id="461" r:id="rId24"/>
    <p:sldId id="468" r:id="rId25"/>
    <p:sldId id="469" r:id="rId26"/>
    <p:sldId id="430" r:id="rId27"/>
    <p:sldId id="426" r:id="rId28"/>
    <p:sldId id="470" r:id="rId29"/>
    <p:sldId id="451" r:id="rId30"/>
    <p:sldId id="277" r:id="rId31"/>
    <p:sldId id="278" r:id="rId32"/>
    <p:sldId id="279" r:id="rId33"/>
    <p:sldId id="280" r:id="rId34"/>
    <p:sldId id="428" r:id="rId35"/>
    <p:sldId id="471" r:id="rId36"/>
    <p:sldId id="425" r:id="rId37"/>
    <p:sldId id="431" r:id="rId38"/>
    <p:sldId id="432" r:id="rId39"/>
    <p:sldId id="458" r:id="rId40"/>
    <p:sldId id="472" r:id="rId41"/>
    <p:sldId id="260" r:id="rId42"/>
    <p:sldId id="446" r:id="rId43"/>
  </p:sldIdLst>
  <p:sldSz cx="12192000" cy="6858000"/>
  <p:notesSz cx="6858000" cy="9144000"/>
  <p:embeddedFontLst>
    <p:embeddedFont>
      <p:font typeface="Century Gothic" panose="020B0502020202020204" pitchFamily="34" charset="0"/>
      <p:regular r:id="rId45"/>
      <p:bold r:id="rId46"/>
      <p:italic r:id="rId47"/>
      <p:boldItalic r:id="rId48"/>
    </p:embeddedFont>
    <p:embeddedFont>
      <p:font typeface="Play" panose="020B060402020202020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cjIqlFQeB18Zb2lBI9TOTCcbx9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57" autoAdjust="0"/>
  </p:normalViewPr>
  <p:slideViewPr>
    <p:cSldViewPr snapToGrid="0">
      <p:cViewPr varScale="1">
        <p:scale>
          <a:sx n="52" d="100"/>
          <a:sy n="52" d="100"/>
        </p:scale>
        <p:origin x="120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31309BCD-8402-2852-F17B-108A0DB9A46B}"/>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0C1BFFB8-5447-1124-6FDF-C4EDAFE5090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5192E507-FEB3-983A-3371-CF30747F6C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05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72EAD-535C-13B6-A8CA-F3642C90DC86}"/>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F5454BF4-9A99-EDC1-E2CE-250F1D0B3347}"/>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C4168288-7BED-3609-F3D5-48407F97656A}"/>
              </a:ext>
            </a:extLst>
          </p:cNvPr>
          <p:cNvSpPr>
            <a:spLocks noGrp="1"/>
          </p:cNvSpPr>
          <p:nvPr>
            <p:ph type="body" idx="1"/>
          </p:nvPr>
        </p:nvSpPr>
        <p:spPr/>
        <p:txBody>
          <a:bodyPr>
            <a:normAutofit/>
          </a:bodyPr>
          <a:lstStyle/>
          <a:p>
            <a:endParaRPr lang="el-GR"/>
          </a:p>
        </p:txBody>
      </p:sp>
      <p:sp>
        <p:nvSpPr>
          <p:cNvPr id="4" name="3 - Θέση αριθμού διαφάνειας">
            <a:extLst>
              <a:ext uri="{FF2B5EF4-FFF2-40B4-BE49-F238E27FC236}">
                <a16:creationId xmlns:a16="http://schemas.microsoft.com/office/drawing/2014/main" id="{DAF43568-2B0D-6AFC-E3C8-6A1ADE1EDA29}"/>
              </a:ext>
            </a:extLst>
          </p:cNvPr>
          <p:cNvSpPr>
            <a:spLocks noGrp="1"/>
          </p:cNvSpPr>
          <p:nvPr>
            <p:ph type="sldNum" sz="quarter" idx="10"/>
          </p:nvPr>
        </p:nvSpPr>
        <p:spPr/>
        <p:txBody>
          <a:bodyPr/>
          <a:lstStyle/>
          <a:p>
            <a:fld id="{FBB52380-BDA6-42A3-BB4D-A0D4D9330490}" type="slidenum">
              <a:rPr lang="el-GR" smtClean="0"/>
              <a:pPr/>
              <a:t>10</a:t>
            </a:fld>
            <a:endParaRPr lang="el-GR"/>
          </a:p>
        </p:txBody>
      </p:sp>
    </p:spTree>
    <p:extLst>
      <p:ext uri="{BB962C8B-B14F-4D97-AF65-F5344CB8AC3E}">
        <p14:creationId xmlns:p14="http://schemas.microsoft.com/office/powerpoint/2010/main" val="1266584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FE83-6BFB-302D-51B3-860FB8DF7093}"/>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7B194022-9D30-B42B-FA02-9B323377CF75}"/>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F343F47F-AA12-A8CC-247B-F2EFD7B3C2AB}"/>
              </a:ext>
            </a:extLst>
          </p:cNvPr>
          <p:cNvSpPr>
            <a:spLocks noGrp="1"/>
          </p:cNvSpPr>
          <p:nvPr>
            <p:ph type="body" idx="1"/>
          </p:nvPr>
        </p:nvSpPr>
        <p:spPr/>
        <p:txBody>
          <a:bodyPr>
            <a:normAutofit/>
          </a:bodyPr>
          <a:lstStyle/>
          <a:p>
            <a:endParaRPr lang="el-GR" dirty="0"/>
          </a:p>
        </p:txBody>
      </p:sp>
      <p:sp>
        <p:nvSpPr>
          <p:cNvPr id="4" name="3 - Θέση αριθμού διαφάνειας">
            <a:extLst>
              <a:ext uri="{FF2B5EF4-FFF2-40B4-BE49-F238E27FC236}">
                <a16:creationId xmlns:a16="http://schemas.microsoft.com/office/drawing/2014/main" id="{A6A6DEDE-328A-3C6D-AAC5-54AA8CCCB0D7}"/>
              </a:ext>
            </a:extLst>
          </p:cNvPr>
          <p:cNvSpPr>
            <a:spLocks noGrp="1"/>
          </p:cNvSpPr>
          <p:nvPr>
            <p:ph type="sldNum" sz="quarter" idx="10"/>
          </p:nvPr>
        </p:nvSpPr>
        <p:spPr/>
        <p:txBody>
          <a:bodyPr/>
          <a:lstStyle/>
          <a:p>
            <a:fld id="{FBB52380-BDA6-42A3-BB4D-A0D4D9330490}" type="slidenum">
              <a:rPr lang="el-GR" smtClean="0"/>
              <a:pPr/>
              <a:t>11</a:t>
            </a:fld>
            <a:endParaRPr lang="el-GR"/>
          </a:p>
        </p:txBody>
      </p:sp>
    </p:spTree>
    <p:extLst>
      <p:ext uri="{BB962C8B-B14F-4D97-AF65-F5344CB8AC3E}">
        <p14:creationId xmlns:p14="http://schemas.microsoft.com/office/powerpoint/2010/main" val="67195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2766A-02C2-E36E-2711-F7E7AB739CE7}"/>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148E4F6E-CCC7-BDA4-35C8-7001976538E4}"/>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1423E495-BA20-1772-A82B-3B019067CBBB}"/>
              </a:ext>
            </a:extLst>
          </p:cNvPr>
          <p:cNvSpPr>
            <a:spLocks noGrp="1"/>
          </p:cNvSpPr>
          <p:nvPr>
            <p:ph type="body" idx="1"/>
          </p:nvPr>
        </p:nvSpPr>
        <p:spPr/>
        <p:txBody>
          <a:bodyPr>
            <a:normAutofit/>
          </a:bodyPr>
          <a:lstStyle/>
          <a:p>
            <a:endParaRPr lang="el-GR" dirty="0"/>
          </a:p>
        </p:txBody>
      </p:sp>
      <p:sp>
        <p:nvSpPr>
          <p:cNvPr id="4" name="3 - Θέση αριθμού διαφάνειας">
            <a:extLst>
              <a:ext uri="{FF2B5EF4-FFF2-40B4-BE49-F238E27FC236}">
                <a16:creationId xmlns:a16="http://schemas.microsoft.com/office/drawing/2014/main" id="{8B77C978-CF67-78AC-721A-4835C33DF183}"/>
              </a:ext>
            </a:extLst>
          </p:cNvPr>
          <p:cNvSpPr>
            <a:spLocks noGrp="1"/>
          </p:cNvSpPr>
          <p:nvPr>
            <p:ph type="sldNum" sz="quarter" idx="10"/>
          </p:nvPr>
        </p:nvSpPr>
        <p:spPr/>
        <p:txBody>
          <a:bodyPr/>
          <a:lstStyle/>
          <a:p>
            <a:fld id="{FBB52380-BDA6-42A3-BB4D-A0D4D9330490}" type="slidenum">
              <a:rPr lang="el-GR" smtClean="0"/>
              <a:pPr/>
              <a:t>12</a:t>
            </a:fld>
            <a:endParaRPr lang="el-GR"/>
          </a:p>
        </p:txBody>
      </p:sp>
    </p:spTree>
    <p:extLst>
      <p:ext uri="{BB962C8B-B14F-4D97-AF65-F5344CB8AC3E}">
        <p14:creationId xmlns:p14="http://schemas.microsoft.com/office/powerpoint/2010/main" val="567885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07A1B-948E-5813-EA07-B9538F1FB8A4}"/>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0377F48E-E9F1-C83C-C52C-DC616E1C964E}"/>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BA26073B-A878-5616-49FE-136B7780DCE1}"/>
              </a:ext>
            </a:extLst>
          </p:cNvPr>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p:txBody>
      </p:sp>
      <p:sp>
        <p:nvSpPr>
          <p:cNvPr id="4" name="3 - Θέση αριθμού διαφάνειας">
            <a:extLst>
              <a:ext uri="{FF2B5EF4-FFF2-40B4-BE49-F238E27FC236}">
                <a16:creationId xmlns:a16="http://schemas.microsoft.com/office/drawing/2014/main" id="{EF107480-E5FA-B1FA-A9BE-DC70BA646268}"/>
              </a:ext>
            </a:extLst>
          </p:cNvPr>
          <p:cNvSpPr>
            <a:spLocks noGrp="1"/>
          </p:cNvSpPr>
          <p:nvPr>
            <p:ph type="sldNum" sz="quarter" idx="10"/>
          </p:nvPr>
        </p:nvSpPr>
        <p:spPr/>
        <p:txBody>
          <a:bodyPr/>
          <a:lstStyle/>
          <a:p>
            <a:fld id="{FBB52380-BDA6-42A3-BB4D-A0D4D9330490}" type="slidenum">
              <a:rPr lang="el-GR" smtClean="0"/>
              <a:pPr/>
              <a:t>13</a:t>
            </a:fld>
            <a:endParaRPr lang="el-GR"/>
          </a:p>
        </p:txBody>
      </p:sp>
    </p:spTree>
    <p:extLst>
      <p:ext uri="{BB962C8B-B14F-4D97-AF65-F5344CB8AC3E}">
        <p14:creationId xmlns:p14="http://schemas.microsoft.com/office/powerpoint/2010/main" val="379290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63525-E84C-C1ED-94BD-AD4496B4A8DA}"/>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F2D1B835-84C2-3FC0-78B1-C2F474A7C274}"/>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DFB4F318-DBB8-6841-B546-B47547A2B46D}"/>
              </a:ext>
            </a:extLst>
          </p:cNvPr>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p:txBody>
      </p:sp>
      <p:sp>
        <p:nvSpPr>
          <p:cNvPr id="4" name="3 - Θέση αριθμού διαφάνειας">
            <a:extLst>
              <a:ext uri="{FF2B5EF4-FFF2-40B4-BE49-F238E27FC236}">
                <a16:creationId xmlns:a16="http://schemas.microsoft.com/office/drawing/2014/main" id="{C8E23C42-E146-4986-8698-A8907556FBB1}"/>
              </a:ext>
            </a:extLst>
          </p:cNvPr>
          <p:cNvSpPr>
            <a:spLocks noGrp="1"/>
          </p:cNvSpPr>
          <p:nvPr>
            <p:ph type="sldNum" sz="quarter" idx="10"/>
          </p:nvPr>
        </p:nvSpPr>
        <p:spPr/>
        <p:txBody>
          <a:bodyPr/>
          <a:lstStyle/>
          <a:p>
            <a:fld id="{FBB52380-BDA6-42A3-BB4D-A0D4D9330490}" type="slidenum">
              <a:rPr lang="el-GR" smtClean="0"/>
              <a:pPr/>
              <a:t>14</a:t>
            </a:fld>
            <a:endParaRPr lang="el-GR"/>
          </a:p>
        </p:txBody>
      </p:sp>
    </p:spTree>
    <p:extLst>
      <p:ext uri="{BB962C8B-B14F-4D97-AF65-F5344CB8AC3E}">
        <p14:creationId xmlns:p14="http://schemas.microsoft.com/office/powerpoint/2010/main" val="1527510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A52B8-92B7-1692-8A19-3444393E5101}"/>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6FEA6519-922A-6378-1561-D6147AEF2787}"/>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DFF345A7-7065-A6F7-E0E1-8C71B282A0F9}"/>
              </a:ext>
            </a:extLst>
          </p:cNvPr>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p:txBody>
      </p:sp>
      <p:sp>
        <p:nvSpPr>
          <p:cNvPr id="4" name="3 - Θέση αριθμού διαφάνειας">
            <a:extLst>
              <a:ext uri="{FF2B5EF4-FFF2-40B4-BE49-F238E27FC236}">
                <a16:creationId xmlns:a16="http://schemas.microsoft.com/office/drawing/2014/main" id="{D19BBAC1-5203-F4C9-F469-91DD40350CD2}"/>
              </a:ext>
            </a:extLst>
          </p:cNvPr>
          <p:cNvSpPr>
            <a:spLocks noGrp="1"/>
          </p:cNvSpPr>
          <p:nvPr>
            <p:ph type="sldNum" sz="quarter" idx="10"/>
          </p:nvPr>
        </p:nvSpPr>
        <p:spPr/>
        <p:txBody>
          <a:bodyPr/>
          <a:lstStyle/>
          <a:p>
            <a:fld id="{FBB52380-BDA6-42A3-BB4D-A0D4D9330490}" type="slidenum">
              <a:rPr lang="el-GR" smtClean="0"/>
              <a:pPr/>
              <a:t>15</a:t>
            </a:fld>
            <a:endParaRPr lang="el-GR"/>
          </a:p>
        </p:txBody>
      </p:sp>
    </p:spTree>
    <p:extLst>
      <p:ext uri="{BB962C8B-B14F-4D97-AF65-F5344CB8AC3E}">
        <p14:creationId xmlns:p14="http://schemas.microsoft.com/office/powerpoint/2010/main" val="552487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B52380-BDA6-42A3-BB4D-A0D4D9330490}"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B52380-BDA6-42A3-BB4D-A0D4D9330490}"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58DDE-BA77-BD38-A151-FD41A9B369D8}"/>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2D9D95F5-11E9-C81A-4B6B-F38D72977C8C}"/>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2E335405-3529-E60D-6220-93801662DDC0}"/>
              </a:ext>
            </a:extLst>
          </p:cNvPr>
          <p:cNvSpPr>
            <a:spLocks noGrp="1"/>
          </p:cNvSpPr>
          <p:nvPr>
            <p:ph type="body" idx="1"/>
          </p:nvPr>
        </p:nvSpPr>
        <p:spPr/>
        <p:txBody>
          <a:bodyPr>
            <a:normAutofit/>
          </a:bodyPr>
          <a:lstStyle/>
          <a:p>
            <a:endParaRPr lang="el-GR"/>
          </a:p>
        </p:txBody>
      </p:sp>
      <p:sp>
        <p:nvSpPr>
          <p:cNvPr id="4" name="3 - Θέση αριθμού διαφάνειας">
            <a:extLst>
              <a:ext uri="{FF2B5EF4-FFF2-40B4-BE49-F238E27FC236}">
                <a16:creationId xmlns:a16="http://schemas.microsoft.com/office/drawing/2014/main" id="{09E7075F-7F4B-27EB-77A8-3C07D5D624D1}"/>
              </a:ext>
            </a:extLst>
          </p:cNvPr>
          <p:cNvSpPr>
            <a:spLocks noGrp="1"/>
          </p:cNvSpPr>
          <p:nvPr>
            <p:ph type="sldNum" sz="quarter" idx="10"/>
          </p:nvPr>
        </p:nvSpPr>
        <p:spPr/>
        <p:txBody>
          <a:bodyPr/>
          <a:lstStyle/>
          <a:p>
            <a:fld id="{FBB52380-BDA6-42A3-BB4D-A0D4D9330490}" type="slidenum">
              <a:rPr lang="el-GR" smtClean="0"/>
              <a:pPr/>
              <a:t>18</a:t>
            </a:fld>
            <a:endParaRPr lang="el-GR"/>
          </a:p>
        </p:txBody>
      </p:sp>
    </p:spTree>
    <p:extLst>
      <p:ext uri="{BB962C8B-B14F-4D97-AF65-F5344CB8AC3E}">
        <p14:creationId xmlns:p14="http://schemas.microsoft.com/office/powerpoint/2010/main" val="2797891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B52380-BDA6-42A3-BB4D-A0D4D9330490}"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036D2D21-64A8-3D70-EDA3-2E3FEABAE339}"/>
            </a:ext>
          </a:extLst>
        </p:cNvPr>
        <p:cNvGrpSpPr/>
        <p:nvPr/>
      </p:nvGrpSpPr>
      <p:grpSpPr>
        <a:xfrm>
          <a:off x="0" y="0"/>
          <a:ext cx="0" cy="0"/>
          <a:chOff x="0" y="0"/>
          <a:chExt cx="0" cy="0"/>
        </a:xfrm>
      </p:grpSpPr>
      <p:sp>
        <p:nvSpPr>
          <p:cNvPr id="91" name="Google Shape;91;p3:notes">
            <a:extLst>
              <a:ext uri="{FF2B5EF4-FFF2-40B4-BE49-F238E27FC236}">
                <a16:creationId xmlns:a16="http://schemas.microsoft.com/office/drawing/2014/main" id="{D471C696-79D0-A0D1-A600-42D28F0E205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3:notes">
            <a:extLst>
              <a:ext uri="{FF2B5EF4-FFF2-40B4-BE49-F238E27FC236}">
                <a16:creationId xmlns:a16="http://schemas.microsoft.com/office/drawing/2014/main" id="{A6592286-450C-7EB5-D682-32417AD5D0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263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8320E-370E-BFE5-74E0-6EC09E7F4854}"/>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51E12E60-0ACD-3F8E-5BE4-EA859D917D78}"/>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6BFA1C99-06E1-6E87-188D-9817876C0D89}"/>
              </a:ext>
            </a:extLst>
          </p:cNvPr>
          <p:cNvSpPr>
            <a:spLocks noGrp="1"/>
          </p:cNvSpPr>
          <p:nvPr>
            <p:ph type="body" idx="1"/>
          </p:nvPr>
        </p:nvSpPr>
        <p:spPr/>
        <p:txBody>
          <a:bodyPr>
            <a:normAutofit/>
          </a:bodyPr>
          <a:lstStyle/>
          <a:p>
            <a:endParaRPr lang="el-GR"/>
          </a:p>
        </p:txBody>
      </p:sp>
      <p:sp>
        <p:nvSpPr>
          <p:cNvPr id="4" name="3 - Θέση αριθμού διαφάνειας">
            <a:extLst>
              <a:ext uri="{FF2B5EF4-FFF2-40B4-BE49-F238E27FC236}">
                <a16:creationId xmlns:a16="http://schemas.microsoft.com/office/drawing/2014/main" id="{B08803FB-60CD-B57F-291D-B69080CA70C2}"/>
              </a:ext>
            </a:extLst>
          </p:cNvPr>
          <p:cNvSpPr>
            <a:spLocks noGrp="1"/>
          </p:cNvSpPr>
          <p:nvPr>
            <p:ph type="sldNum" sz="quarter" idx="10"/>
          </p:nvPr>
        </p:nvSpPr>
        <p:spPr/>
        <p:txBody>
          <a:bodyPr/>
          <a:lstStyle/>
          <a:p>
            <a:fld id="{FBB52380-BDA6-42A3-BB4D-A0D4D9330490}" type="slidenum">
              <a:rPr lang="el-GR" smtClean="0"/>
              <a:pPr/>
              <a:t>20</a:t>
            </a:fld>
            <a:endParaRPr lang="el-GR"/>
          </a:p>
        </p:txBody>
      </p:sp>
    </p:spTree>
    <p:extLst>
      <p:ext uri="{BB962C8B-B14F-4D97-AF65-F5344CB8AC3E}">
        <p14:creationId xmlns:p14="http://schemas.microsoft.com/office/powerpoint/2010/main" val="3448254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0BA2-BE0B-5A88-0CA5-08BAAE1314FC}"/>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9BBF194F-B16E-1750-7519-C2DC325A62CA}"/>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53905A99-8AB4-0069-92F7-6AD5251FD228}"/>
              </a:ext>
            </a:extLst>
          </p:cNvPr>
          <p:cNvSpPr>
            <a:spLocks noGrp="1"/>
          </p:cNvSpPr>
          <p:nvPr>
            <p:ph type="body" idx="1"/>
          </p:nvPr>
        </p:nvSpPr>
        <p:spPr/>
        <p:txBody>
          <a:bodyPr>
            <a:normAutofit/>
          </a:bodyPr>
          <a:lstStyle/>
          <a:p>
            <a:endParaRPr lang="el-GR"/>
          </a:p>
        </p:txBody>
      </p:sp>
      <p:sp>
        <p:nvSpPr>
          <p:cNvPr id="4" name="3 - Θέση αριθμού διαφάνειας">
            <a:extLst>
              <a:ext uri="{FF2B5EF4-FFF2-40B4-BE49-F238E27FC236}">
                <a16:creationId xmlns:a16="http://schemas.microsoft.com/office/drawing/2014/main" id="{4353EF41-BD48-4D2E-33D2-7CB5507E0CD4}"/>
              </a:ext>
            </a:extLst>
          </p:cNvPr>
          <p:cNvSpPr>
            <a:spLocks noGrp="1"/>
          </p:cNvSpPr>
          <p:nvPr>
            <p:ph type="sldNum" sz="quarter" idx="10"/>
          </p:nvPr>
        </p:nvSpPr>
        <p:spPr/>
        <p:txBody>
          <a:bodyPr/>
          <a:lstStyle/>
          <a:p>
            <a:fld id="{FBB52380-BDA6-42A3-BB4D-A0D4D9330490}" type="slidenum">
              <a:rPr lang="el-GR" smtClean="0"/>
              <a:pPr/>
              <a:t>21</a:t>
            </a:fld>
            <a:endParaRPr lang="el-GR"/>
          </a:p>
        </p:txBody>
      </p:sp>
    </p:spTree>
    <p:extLst>
      <p:ext uri="{BB962C8B-B14F-4D97-AF65-F5344CB8AC3E}">
        <p14:creationId xmlns:p14="http://schemas.microsoft.com/office/powerpoint/2010/main" val="2267326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D681BE1C-F301-16B0-2671-42F483E3E2DB}"/>
            </a:ext>
          </a:extLst>
        </p:cNvPr>
        <p:cNvGrpSpPr/>
        <p:nvPr/>
      </p:nvGrpSpPr>
      <p:grpSpPr>
        <a:xfrm>
          <a:off x="0" y="0"/>
          <a:ext cx="0" cy="0"/>
          <a:chOff x="0" y="0"/>
          <a:chExt cx="0" cy="0"/>
        </a:xfrm>
      </p:grpSpPr>
      <p:sp>
        <p:nvSpPr>
          <p:cNvPr id="96" name="Google Shape;96;g31022f3a217_0_0:notes">
            <a:extLst>
              <a:ext uri="{FF2B5EF4-FFF2-40B4-BE49-F238E27FC236}">
                <a16:creationId xmlns:a16="http://schemas.microsoft.com/office/drawing/2014/main" id="{D44AE054-4773-3295-68E6-2ED45E832C1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31022f3a217_0_0:notes">
            <a:extLst>
              <a:ext uri="{FF2B5EF4-FFF2-40B4-BE49-F238E27FC236}">
                <a16:creationId xmlns:a16="http://schemas.microsoft.com/office/drawing/2014/main" id="{19A07B7F-3CF2-E09C-AE20-56AA71FA3C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151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70C3E-FB21-4888-FAB1-0486B8FF6871}"/>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DBF8DBFF-0FBE-F805-7AEB-E27C85D0F79B}"/>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EE15FFBC-4997-2EE3-1E28-D12ED2C27C45}"/>
              </a:ext>
            </a:extLst>
          </p:cNvPr>
          <p:cNvSpPr>
            <a:spLocks noGrp="1"/>
          </p:cNvSpPr>
          <p:nvPr>
            <p:ph type="body" idx="1"/>
          </p:nvPr>
        </p:nvSpPr>
        <p:spPr/>
        <p:txBody>
          <a:bodyPr>
            <a:normAutofit/>
          </a:bodyPr>
          <a:lstStyle/>
          <a:p>
            <a:endParaRPr lang="el-GR"/>
          </a:p>
        </p:txBody>
      </p:sp>
      <p:sp>
        <p:nvSpPr>
          <p:cNvPr id="4" name="3 - Θέση αριθμού διαφάνειας">
            <a:extLst>
              <a:ext uri="{FF2B5EF4-FFF2-40B4-BE49-F238E27FC236}">
                <a16:creationId xmlns:a16="http://schemas.microsoft.com/office/drawing/2014/main" id="{787CDB1A-95A0-660E-AEF9-2415B2EAD72F}"/>
              </a:ext>
            </a:extLst>
          </p:cNvPr>
          <p:cNvSpPr>
            <a:spLocks noGrp="1"/>
          </p:cNvSpPr>
          <p:nvPr>
            <p:ph type="sldNum" sz="quarter" idx="10"/>
          </p:nvPr>
        </p:nvSpPr>
        <p:spPr/>
        <p:txBody>
          <a:bodyPr/>
          <a:lstStyle/>
          <a:p>
            <a:fld id="{FBB52380-BDA6-42A3-BB4D-A0D4D9330490}" type="slidenum">
              <a:rPr lang="el-GR" smtClean="0"/>
              <a:pPr/>
              <a:t>23</a:t>
            </a:fld>
            <a:endParaRPr lang="el-GR"/>
          </a:p>
        </p:txBody>
      </p:sp>
    </p:spTree>
    <p:extLst>
      <p:ext uri="{BB962C8B-B14F-4D97-AF65-F5344CB8AC3E}">
        <p14:creationId xmlns:p14="http://schemas.microsoft.com/office/powerpoint/2010/main" val="144856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7AF8F-4B96-F9EE-2F60-E7E82AF99752}"/>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04A42F56-5102-532B-C9AA-243795F41DEA}"/>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A0B07EDC-010B-FA35-02FB-3D3AB14E2577}"/>
              </a:ext>
            </a:extLst>
          </p:cNvPr>
          <p:cNvSpPr>
            <a:spLocks noGrp="1"/>
          </p:cNvSpPr>
          <p:nvPr>
            <p:ph type="body" idx="1"/>
          </p:nvPr>
        </p:nvSpPr>
        <p:spPr/>
        <p:txBody>
          <a:bodyPr>
            <a:normAutofit/>
          </a:bodyPr>
          <a:lstStyle/>
          <a:p>
            <a:endParaRPr lang="el-GR"/>
          </a:p>
        </p:txBody>
      </p:sp>
      <p:sp>
        <p:nvSpPr>
          <p:cNvPr id="4" name="3 - Θέση αριθμού διαφάνειας">
            <a:extLst>
              <a:ext uri="{FF2B5EF4-FFF2-40B4-BE49-F238E27FC236}">
                <a16:creationId xmlns:a16="http://schemas.microsoft.com/office/drawing/2014/main" id="{6C11339D-23BA-13F4-5253-CE90A193FFAE}"/>
              </a:ext>
            </a:extLst>
          </p:cNvPr>
          <p:cNvSpPr>
            <a:spLocks noGrp="1"/>
          </p:cNvSpPr>
          <p:nvPr>
            <p:ph type="sldNum" sz="quarter" idx="10"/>
          </p:nvPr>
        </p:nvSpPr>
        <p:spPr/>
        <p:txBody>
          <a:bodyPr/>
          <a:lstStyle/>
          <a:p>
            <a:fld id="{FBB52380-BDA6-42A3-BB4D-A0D4D9330490}" type="slidenum">
              <a:rPr lang="el-GR" smtClean="0"/>
              <a:pPr/>
              <a:t>24</a:t>
            </a:fld>
            <a:endParaRPr lang="el-GR"/>
          </a:p>
        </p:txBody>
      </p:sp>
    </p:spTree>
    <p:extLst>
      <p:ext uri="{BB962C8B-B14F-4D97-AF65-F5344CB8AC3E}">
        <p14:creationId xmlns:p14="http://schemas.microsoft.com/office/powerpoint/2010/main" val="1147710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2702758C-6915-D0C6-621D-16ED3DCB6C46}"/>
            </a:ext>
          </a:extLst>
        </p:cNvPr>
        <p:cNvGrpSpPr/>
        <p:nvPr/>
      </p:nvGrpSpPr>
      <p:grpSpPr>
        <a:xfrm>
          <a:off x="0" y="0"/>
          <a:ext cx="0" cy="0"/>
          <a:chOff x="0" y="0"/>
          <a:chExt cx="0" cy="0"/>
        </a:xfrm>
      </p:grpSpPr>
      <p:sp>
        <p:nvSpPr>
          <p:cNvPr id="96" name="Google Shape;96;g31022f3a217_0_0:notes">
            <a:extLst>
              <a:ext uri="{FF2B5EF4-FFF2-40B4-BE49-F238E27FC236}">
                <a16:creationId xmlns:a16="http://schemas.microsoft.com/office/drawing/2014/main" id="{F3EDA33F-FF9C-D9ED-63F7-49FE87B0831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31022f3a217_0_0:notes">
            <a:extLst>
              <a:ext uri="{FF2B5EF4-FFF2-40B4-BE49-F238E27FC236}">
                <a16:creationId xmlns:a16="http://schemas.microsoft.com/office/drawing/2014/main" id="{9EA2EBC6-210D-D141-10F1-E264D2AF86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705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D4D06766-E0FB-944B-7BC2-4954E91BC614}"/>
            </a:ext>
          </a:extLst>
        </p:cNvPr>
        <p:cNvGrpSpPr/>
        <p:nvPr/>
      </p:nvGrpSpPr>
      <p:grpSpPr>
        <a:xfrm>
          <a:off x="0" y="0"/>
          <a:ext cx="0" cy="0"/>
          <a:chOff x="0" y="0"/>
          <a:chExt cx="0" cy="0"/>
        </a:xfrm>
      </p:grpSpPr>
      <p:sp>
        <p:nvSpPr>
          <p:cNvPr id="265" name="Google Shape;265;p25:notes">
            <a:extLst>
              <a:ext uri="{FF2B5EF4-FFF2-40B4-BE49-F238E27FC236}">
                <a16:creationId xmlns:a16="http://schemas.microsoft.com/office/drawing/2014/main" id="{14EEC75A-6CC3-6065-F9D3-01A43CE98B7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5:notes">
            <a:extLst>
              <a:ext uri="{FF2B5EF4-FFF2-40B4-BE49-F238E27FC236}">
                <a16:creationId xmlns:a16="http://schemas.microsoft.com/office/drawing/2014/main" id="{BB896093-6AB7-8BB8-B672-16493E7934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0494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ABED6C92-C005-169E-883F-F4E605FE9E5F}"/>
            </a:ext>
          </a:extLst>
        </p:cNvPr>
        <p:cNvGrpSpPr/>
        <p:nvPr/>
      </p:nvGrpSpPr>
      <p:grpSpPr>
        <a:xfrm>
          <a:off x="0" y="0"/>
          <a:ext cx="0" cy="0"/>
          <a:chOff x="0" y="0"/>
          <a:chExt cx="0" cy="0"/>
        </a:xfrm>
      </p:grpSpPr>
      <p:sp>
        <p:nvSpPr>
          <p:cNvPr id="265" name="Google Shape;265;p25:notes">
            <a:extLst>
              <a:ext uri="{FF2B5EF4-FFF2-40B4-BE49-F238E27FC236}">
                <a16:creationId xmlns:a16="http://schemas.microsoft.com/office/drawing/2014/main" id="{E0E1AA8E-621F-81E4-A9E3-179B16B139C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5:notes">
            <a:extLst>
              <a:ext uri="{FF2B5EF4-FFF2-40B4-BE49-F238E27FC236}">
                <a16:creationId xmlns:a16="http://schemas.microsoft.com/office/drawing/2014/main" id="{1DDC156F-8EBB-B40A-1BFC-D2523C02C0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5622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1B055422-E96F-7280-F8BF-46F9247CB4FA}"/>
            </a:ext>
          </a:extLst>
        </p:cNvPr>
        <p:cNvGrpSpPr/>
        <p:nvPr/>
      </p:nvGrpSpPr>
      <p:grpSpPr>
        <a:xfrm>
          <a:off x="0" y="0"/>
          <a:ext cx="0" cy="0"/>
          <a:chOff x="0" y="0"/>
          <a:chExt cx="0" cy="0"/>
        </a:xfrm>
      </p:grpSpPr>
      <p:sp>
        <p:nvSpPr>
          <p:cNvPr id="96" name="Google Shape;96;g31022f3a217_0_0:notes">
            <a:extLst>
              <a:ext uri="{FF2B5EF4-FFF2-40B4-BE49-F238E27FC236}">
                <a16:creationId xmlns:a16="http://schemas.microsoft.com/office/drawing/2014/main" id="{B2B29959-0262-A6D6-C819-076F5117AE3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31022f3a217_0_0:notes">
            <a:extLst>
              <a:ext uri="{FF2B5EF4-FFF2-40B4-BE49-F238E27FC236}">
                <a16:creationId xmlns:a16="http://schemas.microsoft.com/office/drawing/2014/main" id="{8760F429-A439-9B38-E090-49737B4698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8922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B52380-BDA6-42A3-BB4D-A0D4D9330490}"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l-G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9D551958-6B2F-A1DC-B492-3DC1413F9E67}"/>
            </a:ext>
          </a:extLst>
        </p:cNvPr>
        <p:cNvGrpSpPr/>
        <p:nvPr/>
      </p:nvGrpSpPr>
      <p:grpSpPr>
        <a:xfrm>
          <a:off x="0" y="0"/>
          <a:ext cx="0" cy="0"/>
          <a:chOff x="0" y="0"/>
          <a:chExt cx="0" cy="0"/>
        </a:xfrm>
      </p:grpSpPr>
      <p:sp>
        <p:nvSpPr>
          <p:cNvPr id="265" name="Google Shape;265;p25:notes">
            <a:extLst>
              <a:ext uri="{FF2B5EF4-FFF2-40B4-BE49-F238E27FC236}">
                <a16:creationId xmlns:a16="http://schemas.microsoft.com/office/drawing/2014/main" id="{E016B9C5-97AD-E222-2832-0AE570E43EF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5:notes">
            <a:extLst>
              <a:ext uri="{FF2B5EF4-FFF2-40B4-BE49-F238E27FC236}">
                <a16:creationId xmlns:a16="http://schemas.microsoft.com/office/drawing/2014/main" id="{6897A3CF-0C54-9077-50F0-DC044E568F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9163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8788380B-3F78-F82E-D78F-02A70A9E990F}"/>
            </a:ext>
          </a:extLst>
        </p:cNvPr>
        <p:cNvGrpSpPr/>
        <p:nvPr/>
      </p:nvGrpSpPr>
      <p:grpSpPr>
        <a:xfrm>
          <a:off x="0" y="0"/>
          <a:ext cx="0" cy="0"/>
          <a:chOff x="0" y="0"/>
          <a:chExt cx="0" cy="0"/>
        </a:xfrm>
      </p:grpSpPr>
      <p:sp>
        <p:nvSpPr>
          <p:cNvPr id="96" name="Google Shape;96;g31022f3a217_0_0:notes">
            <a:extLst>
              <a:ext uri="{FF2B5EF4-FFF2-40B4-BE49-F238E27FC236}">
                <a16:creationId xmlns:a16="http://schemas.microsoft.com/office/drawing/2014/main" id="{B861BA62-79EC-DE6E-30AD-ECFF73A0EC3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31022f3a217_0_0:notes">
            <a:extLst>
              <a:ext uri="{FF2B5EF4-FFF2-40B4-BE49-F238E27FC236}">
                <a16:creationId xmlns:a16="http://schemas.microsoft.com/office/drawing/2014/main" id="{7FEE567F-11E8-9213-6629-D93F6B96FB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05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178128F2-6A8C-89BF-3959-99188E33BCBB}"/>
            </a:ext>
          </a:extLst>
        </p:cNvPr>
        <p:cNvGrpSpPr/>
        <p:nvPr/>
      </p:nvGrpSpPr>
      <p:grpSpPr>
        <a:xfrm>
          <a:off x="0" y="0"/>
          <a:ext cx="0" cy="0"/>
          <a:chOff x="0" y="0"/>
          <a:chExt cx="0" cy="0"/>
        </a:xfrm>
      </p:grpSpPr>
      <p:sp>
        <p:nvSpPr>
          <p:cNvPr id="265" name="Google Shape;265;p25:notes">
            <a:extLst>
              <a:ext uri="{FF2B5EF4-FFF2-40B4-BE49-F238E27FC236}">
                <a16:creationId xmlns:a16="http://schemas.microsoft.com/office/drawing/2014/main" id="{A9E9C433-58A1-AAAF-FA76-2C4D539EBDC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5:notes">
            <a:extLst>
              <a:ext uri="{FF2B5EF4-FFF2-40B4-BE49-F238E27FC236}">
                <a16:creationId xmlns:a16="http://schemas.microsoft.com/office/drawing/2014/main" id="{9D191650-87C3-8F5A-325F-650402793D8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592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CFED003A-C7AD-C560-F52B-556BC6C19A4E}"/>
            </a:ext>
          </a:extLst>
        </p:cNvPr>
        <p:cNvGrpSpPr/>
        <p:nvPr/>
      </p:nvGrpSpPr>
      <p:grpSpPr>
        <a:xfrm>
          <a:off x="0" y="0"/>
          <a:ext cx="0" cy="0"/>
          <a:chOff x="0" y="0"/>
          <a:chExt cx="0" cy="0"/>
        </a:xfrm>
      </p:grpSpPr>
      <p:sp>
        <p:nvSpPr>
          <p:cNvPr id="265" name="Google Shape;265;p25:notes">
            <a:extLst>
              <a:ext uri="{FF2B5EF4-FFF2-40B4-BE49-F238E27FC236}">
                <a16:creationId xmlns:a16="http://schemas.microsoft.com/office/drawing/2014/main" id="{30C96F17-05E9-7CF3-1531-92AEA0099E8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5:notes">
            <a:extLst>
              <a:ext uri="{FF2B5EF4-FFF2-40B4-BE49-F238E27FC236}">
                <a16:creationId xmlns:a16="http://schemas.microsoft.com/office/drawing/2014/main" id="{B218FE36-6DB9-AC80-BD7C-16D5FD2112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153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1963381C-3279-1925-065F-C995A5CBE6E5}"/>
            </a:ext>
          </a:extLst>
        </p:cNvPr>
        <p:cNvGrpSpPr/>
        <p:nvPr/>
      </p:nvGrpSpPr>
      <p:grpSpPr>
        <a:xfrm>
          <a:off x="0" y="0"/>
          <a:ext cx="0" cy="0"/>
          <a:chOff x="0" y="0"/>
          <a:chExt cx="0" cy="0"/>
        </a:xfrm>
      </p:grpSpPr>
      <p:sp>
        <p:nvSpPr>
          <p:cNvPr id="265" name="Google Shape;265;p25:notes">
            <a:extLst>
              <a:ext uri="{FF2B5EF4-FFF2-40B4-BE49-F238E27FC236}">
                <a16:creationId xmlns:a16="http://schemas.microsoft.com/office/drawing/2014/main" id="{A2BB592E-D23C-DC27-0824-8946876BAEA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5:notes">
            <a:extLst>
              <a:ext uri="{FF2B5EF4-FFF2-40B4-BE49-F238E27FC236}">
                <a16:creationId xmlns:a16="http://schemas.microsoft.com/office/drawing/2014/main" id="{A9250DB8-93F7-4F07-D8D7-7DF08A7245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6784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A95F03CB-433E-5E1F-1A3D-F6EB4D5BC84D}"/>
            </a:ext>
          </a:extLst>
        </p:cNvPr>
        <p:cNvGrpSpPr/>
        <p:nvPr/>
      </p:nvGrpSpPr>
      <p:grpSpPr>
        <a:xfrm>
          <a:off x="0" y="0"/>
          <a:ext cx="0" cy="0"/>
          <a:chOff x="0" y="0"/>
          <a:chExt cx="0" cy="0"/>
        </a:xfrm>
      </p:grpSpPr>
      <p:sp>
        <p:nvSpPr>
          <p:cNvPr id="265" name="Google Shape;265;p25:notes">
            <a:extLst>
              <a:ext uri="{FF2B5EF4-FFF2-40B4-BE49-F238E27FC236}">
                <a16:creationId xmlns:a16="http://schemas.microsoft.com/office/drawing/2014/main" id="{9ABD1D83-AC3B-F6D0-0DDA-8CBFEF7AB20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5:notes">
            <a:extLst>
              <a:ext uri="{FF2B5EF4-FFF2-40B4-BE49-F238E27FC236}">
                <a16:creationId xmlns:a16="http://schemas.microsoft.com/office/drawing/2014/main" id="{2E5BFB0B-5B89-AAA3-0686-1FD3C37746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479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l-GR" sz="1200" dirty="0">
                <a:solidFill>
                  <a:schemeClr val="tx1"/>
                </a:solidFill>
                <a:latin typeface="DINPro-Light" pitchFamily="2" charset="0"/>
              </a:rPr>
              <a:t>Η μάθηση «δεν μπορεί να παρατηρηθεί στην ολότητα της άμεσα. Μόνο το αποτέλεσμα της μπορεί να γίνει</a:t>
            </a:r>
            <a:r>
              <a:rPr lang="en-US" sz="1200" dirty="0">
                <a:solidFill>
                  <a:schemeClr val="tx1"/>
                </a:solidFill>
                <a:latin typeface="DINPro-Light" pitchFamily="2" charset="0"/>
              </a:rPr>
              <a:t> </a:t>
            </a:r>
            <a:r>
              <a:rPr lang="el-GR" sz="1200" dirty="0">
                <a:solidFill>
                  <a:schemeClr val="tx1"/>
                </a:solidFill>
                <a:latin typeface="DINPro-Light" pitchFamily="2" charset="0"/>
              </a:rPr>
              <a:t>αντιληπτό» (</a:t>
            </a:r>
            <a:r>
              <a:rPr lang="el-GR" sz="1200" dirty="0" err="1">
                <a:solidFill>
                  <a:schemeClr val="tx1"/>
                </a:solidFill>
                <a:latin typeface="DINPro-Light" pitchFamily="2" charset="0"/>
              </a:rPr>
              <a:t>Χαραλαμπόπουλος</a:t>
            </a:r>
            <a:r>
              <a:rPr lang="el-GR" sz="1200" dirty="0">
                <a:solidFill>
                  <a:schemeClr val="tx1"/>
                </a:solidFill>
                <a:latin typeface="DINPro-Light" pitchFamily="2" charset="0"/>
              </a:rPr>
              <a:t>, 2001). Η γνώση και οι εμπειρίες είναι το αποτέλεσμα της μάθησης.</a:t>
            </a:r>
          </a:p>
          <a:p>
            <a:endParaRPr lang="el-GR" dirty="0"/>
          </a:p>
        </p:txBody>
      </p:sp>
      <p:sp>
        <p:nvSpPr>
          <p:cNvPr id="4" name="3 - Θέση αριθμού διαφάνειας"/>
          <p:cNvSpPr>
            <a:spLocks noGrp="1"/>
          </p:cNvSpPr>
          <p:nvPr>
            <p:ph type="sldNum" sz="quarter" idx="10"/>
          </p:nvPr>
        </p:nvSpPr>
        <p:spPr/>
        <p:txBody>
          <a:bodyPr/>
          <a:lstStyle/>
          <a:p>
            <a:fld id="{FBB52380-BDA6-42A3-BB4D-A0D4D9330490}" type="slidenum">
              <a:rPr lang="el-GR" smtClean="0"/>
              <a:pPr/>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ECAEC0B7-EFA0-B847-C6B5-E86BD754FFB6}"/>
            </a:ext>
          </a:extLst>
        </p:cNvPr>
        <p:cNvGrpSpPr/>
        <p:nvPr/>
      </p:nvGrpSpPr>
      <p:grpSpPr>
        <a:xfrm>
          <a:off x="0" y="0"/>
          <a:ext cx="0" cy="0"/>
          <a:chOff x="0" y="0"/>
          <a:chExt cx="0" cy="0"/>
        </a:xfrm>
      </p:grpSpPr>
      <p:sp>
        <p:nvSpPr>
          <p:cNvPr id="96" name="Google Shape;96;g31022f3a217_0_0:notes">
            <a:extLst>
              <a:ext uri="{FF2B5EF4-FFF2-40B4-BE49-F238E27FC236}">
                <a16:creationId xmlns:a16="http://schemas.microsoft.com/office/drawing/2014/main" id="{DCF2C2D0-087B-89CA-EB1A-BA42F4BFC143}"/>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31022f3a217_0_0:notes">
            <a:extLst>
              <a:ext uri="{FF2B5EF4-FFF2-40B4-BE49-F238E27FC236}">
                <a16:creationId xmlns:a16="http://schemas.microsoft.com/office/drawing/2014/main" id="{C3B8666D-96F2-609D-E2C3-A0A75D445F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901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1022f3a217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31022f3a21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BDD44FB3-4CC6-BE38-5B63-77D508D0E11C}"/>
            </a:ext>
          </a:extLst>
        </p:cNvPr>
        <p:cNvGrpSpPr/>
        <p:nvPr/>
      </p:nvGrpSpPr>
      <p:grpSpPr>
        <a:xfrm>
          <a:off x="0" y="0"/>
          <a:ext cx="0" cy="0"/>
          <a:chOff x="0" y="0"/>
          <a:chExt cx="0" cy="0"/>
        </a:xfrm>
      </p:grpSpPr>
      <p:sp>
        <p:nvSpPr>
          <p:cNvPr id="106" name="Google Shape;106;g31022f3a217_0_8:notes">
            <a:extLst>
              <a:ext uri="{FF2B5EF4-FFF2-40B4-BE49-F238E27FC236}">
                <a16:creationId xmlns:a16="http://schemas.microsoft.com/office/drawing/2014/main" id="{66A29C18-6BB6-AA49-A4D7-932F963298E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31022f3a217_0_8:notes">
            <a:extLst>
              <a:ext uri="{FF2B5EF4-FFF2-40B4-BE49-F238E27FC236}">
                <a16:creationId xmlns:a16="http://schemas.microsoft.com/office/drawing/2014/main" id="{1FC5D829-71F2-7AB3-299A-C5ABF506BA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3521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64D06-2414-1DFA-B12D-2FCF519770D7}"/>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8DFB02F5-4BC5-5971-011C-75A6E94147BD}"/>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2AE11B85-C99D-6D4B-237F-497D2B6C38AC}"/>
              </a:ext>
            </a:extLst>
          </p:cNvPr>
          <p:cNvSpPr>
            <a:spLocks noGrp="1"/>
          </p:cNvSpPr>
          <p:nvPr>
            <p:ph type="body" idx="1"/>
          </p:nvPr>
        </p:nvSpPr>
        <p:spPr/>
        <p:txBody>
          <a:bodyPr>
            <a:normAutofit/>
          </a:bodyPr>
          <a:lstStyle/>
          <a:p>
            <a:endParaRPr lang="el-GR"/>
          </a:p>
        </p:txBody>
      </p:sp>
      <p:sp>
        <p:nvSpPr>
          <p:cNvPr id="4" name="3 - Θέση αριθμού διαφάνειας">
            <a:extLst>
              <a:ext uri="{FF2B5EF4-FFF2-40B4-BE49-F238E27FC236}">
                <a16:creationId xmlns:a16="http://schemas.microsoft.com/office/drawing/2014/main" id="{44E6596B-FB8A-BA4A-ADCB-D038BB2A35C0}"/>
              </a:ext>
            </a:extLst>
          </p:cNvPr>
          <p:cNvSpPr>
            <a:spLocks noGrp="1"/>
          </p:cNvSpPr>
          <p:nvPr>
            <p:ph type="sldNum" sz="quarter" idx="10"/>
          </p:nvPr>
        </p:nvSpPr>
        <p:spPr/>
        <p:txBody>
          <a:bodyPr/>
          <a:lstStyle/>
          <a:p>
            <a:fld id="{FBB52380-BDA6-42A3-BB4D-A0D4D9330490}" type="slidenum">
              <a:rPr lang="el-GR" smtClean="0"/>
              <a:pPr/>
              <a:t>5</a:t>
            </a:fld>
            <a:endParaRPr lang="el-GR"/>
          </a:p>
        </p:txBody>
      </p:sp>
    </p:spTree>
    <p:extLst>
      <p:ext uri="{BB962C8B-B14F-4D97-AF65-F5344CB8AC3E}">
        <p14:creationId xmlns:p14="http://schemas.microsoft.com/office/powerpoint/2010/main" val="379840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BC63-13D8-E02C-8FE7-3737573FD4F5}"/>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B9579B78-31B1-A09E-5960-375AFEF0D459}"/>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6A059D9C-8AD7-0014-C260-E8A8DD29973E}"/>
              </a:ext>
            </a:extLst>
          </p:cNvPr>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l-GR" sz="1200" b="0" i="0" u="none" strike="noStrike" cap="none" dirty="0">
                <a:solidFill>
                  <a:schemeClr val="dk1"/>
                </a:solidFill>
                <a:effectLst/>
                <a:latin typeface="Arial"/>
                <a:ea typeface="Arial"/>
                <a:cs typeface="Arial"/>
                <a:sym typeface="Arial"/>
              </a:rPr>
              <a:t>ΠΡΟΫΠΟΘΕΣΕΙΣ </a:t>
            </a:r>
            <a:r>
              <a:rPr lang="en-US" sz="1200" b="0" i="0" u="none" strike="noStrike" cap="none" dirty="0">
                <a:solidFill>
                  <a:schemeClr val="dk1"/>
                </a:solidFill>
                <a:effectLst/>
                <a:latin typeface="Arial"/>
                <a:ea typeface="Arial"/>
                <a:cs typeface="Arial"/>
                <a:sym typeface="Arial"/>
              </a:rPr>
              <a:t>vs</a:t>
            </a:r>
            <a:r>
              <a:rPr lang="el-GR" sz="1200" b="0" i="0" u="none" strike="noStrike" cap="none" dirty="0">
                <a:solidFill>
                  <a:schemeClr val="dk1"/>
                </a:solidFill>
                <a:effectLst/>
                <a:latin typeface="Arial"/>
                <a:ea typeface="Arial"/>
                <a:cs typeface="Arial"/>
                <a:sym typeface="Arial"/>
              </a:rPr>
              <a:t> ΠΑΡΑΓΟΝΤΕΣ ΜΑΘΗΣΗΣ - Όταν ακούμε κάτι που γνωρίζουμε ήδη, για να το αντιληφθούμε, το συσχετίζουμε νοητικά με ένα σχήμα/πρότυπο. Όταν όμως μαθαίνουμε κάτι καινούριο πρέπει να σχηματίσουμε αυτό το πρότυπο. Αυτό σχηματίζεται μέσω της εμπειρίας και της δράσης μας.</a:t>
            </a:r>
            <a:endParaRPr lang="en-US" sz="1200" b="0" i="0" u="none" strike="noStrike" cap="none" dirty="0">
              <a:solidFill>
                <a:schemeClr val="dk1"/>
              </a:solidFill>
              <a:effectLst/>
              <a:latin typeface="Arial"/>
              <a:ea typeface="Arial"/>
              <a:cs typeface="Arial"/>
              <a:sym typeface="Arial"/>
            </a:endParaRPr>
          </a:p>
          <a:p>
            <a:endParaRPr lang="el-GR" dirty="0"/>
          </a:p>
        </p:txBody>
      </p:sp>
      <p:sp>
        <p:nvSpPr>
          <p:cNvPr id="4" name="3 - Θέση αριθμού διαφάνειας">
            <a:extLst>
              <a:ext uri="{FF2B5EF4-FFF2-40B4-BE49-F238E27FC236}">
                <a16:creationId xmlns:a16="http://schemas.microsoft.com/office/drawing/2014/main" id="{F46B8550-5783-0F7B-867A-415EB1496A59}"/>
              </a:ext>
            </a:extLst>
          </p:cNvPr>
          <p:cNvSpPr>
            <a:spLocks noGrp="1"/>
          </p:cNvSpPr>
          <p:nvPr>
            <p:ph type="sldNum" sz="quarter" idx="10"/>
          </p:nvPr>
        </p:nvSpPr>
        <p:spPr/>
        <p:txBody>
          <a:bodyPr/>
          <a:lstStyle/>
          <a:p>
            <a:fld id="{FBB52380-BDA6-42A3-BB4D-A0D4D9330490}" type="slidenum">
              <a:rPr lang="el-GR" smtClean="0"/>
              <a:pPr/>
              <a:t>6</a:t>
            </a:fld>
            <a:endParaRPr lang="el-GR"/>
          </a:p>
        </p:txBody>
      </p:sp>
    </p:spTree>
    <p:extLst>
      <p:ext uri="{BB962C8B-B14F-4D97-AF65-F5344CB8AC3E}">
        <p14:creationId xmlns:p14="http://schemas.microsoft.com/office/powerpoint/2010/main" val="3407962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A4103-2FEC-ABC4-EDD2-907EE4B769DA}"/>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57F90CA4-A30B-F343-375E-D37E4FB0F764}"/>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1FDB86D7-F69A-0CCA-6889-999A5098B57A}"/>
              </a:ext>
            </a:extLst>
          </p:cNvPr>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l-GR" sz="1200" b="0" i="0" u="none" strike="noStrike" cap="none" dirty="0">
                <a:solidFill>
                  <a:schemeClr val="dk1"/>
                </a:solidFill>
                <a:effectLst/>
                <a:latin typeface="Arial"/>
                <a:ea typeface="Arial"/>
                <a:cs typeface="Arial"/>
                <a:sym typeface="Arial"/>
              </a:rPr>
              <a:t>ΠΡΟΫΠΟΘΕΣΕΙΣ </a:t>
            </a:r>
            <a:r>
              <a:rPr lang="en-US" sz="1200" b="0" i="0" u="none" strike="noStrike" cap="none" dirty="0">
                <a:solidFill>
                  <a:schemeClr val="dk1"/>
                </a:solidFill>
                <a:effectLst/>
                <a:latin typeface="Arial"/>
                <a:ea typeface="Arial"/>
                <a:cs typeface="Arial"/>
                <a:sym typeface="Arial"/>
              </a:rPr>
              <a:t>vs</a:t>
            </a:r>
            <a:r>
              <a:rPr lang="el-GR" sz="1200" b="0" i="0" u="none" strike="noStrike" cap="none" dirty="0">
                <a:solidFill>
                  <a:schemeClr val="dk1"/>
                </a:solidFill>
                <a:effectLst/>
                <a:latin typeface="Arial"/>
                <a:ea typeface="Arial"/>
                <a:cs typeface="Arial"/>
                <a:sym typeface="Arial"/>
              </a:rPr>
              <a:t> ΠΑΡΑΓΟΝΤΕΣ ΜΑΘΗΣΗΣ - Όταν ακούμε κάτι που γνωρίζουμε ήδη, για να το αντιληφθούμε, το συσχετίζουμε νοητικά με ένα σχήμα/πρότυπο. Όταν όμως μαθαίνουμε κάτι καινούριο πρέπει να σχηματίσουμε αυτό το πρότυπο. Αυτό σχηματίζεται μέσω της εμπειρίας και της δράσης μας.</a:t>
            </a:r>
            <a:endParaRPr lang="en-US" sz="1200" b="0" i="0" u="none" strike="noStrike" cap="none" dirty="0">
              <a:solidFill>
                <a:schemeClr val="dk1"/>
              </a:solidFill>
              <a:effectLst/>
              <a:latin typeface="Arial"/>
              <a:ea typeface="Arial"/>
              <a:cs typeface="Arial"/>
              <a:sym typeface="Arial"/>
            </a:endParaRPr>
          </a:p>
          <a:p>
            <a:endParaRPr lang="el-GR" dirty="0"/>
          </a:p>
        </p:txBody>
      </p:sp>
      <p:sp>
        <p:nvSpPr>
          <p:cNvPr id="4" name="3 - Θέση αριθμού διαφάνειας">
            <a:extLst>
              <a:ext uri="{FF2B5EF4-FFF2-40B4-BE49-F238E27FC236}">
                <a16:creationId xmlns:a16="http://schemas.microsoft.com/office/drawing/2014/main" id="{F8478865-6762-6DA3-0F6E-3696A7977B14}"/>
              </a:ext>
            </a:extLst>
          </p:cNvPr>
          <p:cNvSpPr>
            <a:spLocks noGrp="1"/>
          </p:cNvSpPr>
          <p:nvPr>
            <p:ph type="sldNum" sz="quarter" idx="10"/>
          </p:nvPr>
        </p:nvSpPr>
        <p:spPr/>
        <p:txBody>
          <a:bodyPr/>
          <a:lstStyle/>
          <a:p>
            <a:fld id="{FBB52380-BDA6-42A3-BB4D-A0D4D9330490}" type="slidenum">
              <a:rPr lang="el-GR" smtClean="0"/>
              <a:pPr/>
              <a:t>7</a:t>
            </a:fld>
            <a:endParaRPr lang="el-GR"/>
          </a:p>
        </p:txBody>
      </p:sp>
    </p:spTree>
    <p:extLst>
      <p:ext uri="{BB962C8B-B14F-4D97-AF65-F5344CB8AC3E}">
        <p14:creationId xmlns:p14="http://schemas.microsoft.com/office/powerpoint/2010/main" val="423259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BB52380-BDA6-42A3-BB4D-A0D4D9330490}"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CF231-D57D-C2C1-FCBF-D158D6BC88BC}"/>
            </a:ext>
          </a:extLst>
        </p:cNvPr>
        <p:cNvGrpSpPr/>
        <p:nvPr/>
      </p:nvGrpSpPr>
      <p:grpSpPr>
        <a:xfrm>
          <a:off x="0" y="0"/>
          <a:ext cx="0" cy="0"/>
          <a:chOff x="0" y="0"/>
          <a:chExt cx="0" cy="0"/>
        </a:xfrm>
      </p:grpSpPr>
      <p:sp>
        <p:nvSpPr>
          <p:cNvPr id="2" name="1 - Θέση εικόνας διαφάνειας">
            <a:extLst>
              <a:ext uri="{FF2B5EF4-FFF2-40B4-BE49-F238E27FC236}">
                <a16:creationId xmlns:a16="http://schemas.microsoft.com/office/drawing/2014/main" id="{B6007046-FE26-4242-B5FD-3B19BA67BB55}"/>
              </a:ext>
            </a:extLst>
          </p:cNvPr>
          <p:cNvSpPr>
            <a:spLocks noGrp="1" noRot="1" noChangeAspect="1"/>
          </p:cNvSpPr>
          <p:nvPr>
            <p:ph type="sldImg"/>
          </p:nvPr>
        </p:nvSpPr>
        <p:spPr/>
      </p:sp>
      <p:sp>
        <p:nvSpPr>
          <p:cNvPr id="3" name="2 - Θέση σημειώσεων">
            <a:extLst>
              <a:ext uri="{FF2B5EF4-FFF2-40B4-BE49-F238E27FC236}">
                <a16:creationId xmlns:a16="http://schemas.microsoft.com/office/drawing/2014/main" id="{74551374-7D15-D444-07D6-AD88059FE151}"/>
              </a:ext>
            </a:extLst>
          </p:cNvPr>
          <p:cNvSpPr>
            <a:spLocks noGrp="1"/>
          </p:cNvSpPr>
          <p:nvPr>
            <p:ph type="body" idx="1"/>
          </p:nvPr>
        </p:nvSpPr>
        <p:spPr/>
        <p:txBody>
          <a:bodyPr>
            <a:normAutofit/>
          </a:bodyPr>
          <a:lstStyle/>
          <a:p>
            <a:endParaRPr lang="el-GR" dirty="0"/>
          </a:p>
        </p:txBody>
      </p:sp>
      <p:sp>
        <p:nvSpPr>
          <p:cNvPr id="4" name="3 - Θέση αριθμού διαφάνειας">
            <a:extLst>
              <a:ext uri="{FF2B5EF4-FFF2-40B4-BE49-F238E27FC236}">
                <a16:creationId xmlns:a16="http://schemas.microsoft.com/office/drawing/2014/main" id="{95B75CBF-559D-5933-0BD0-647C6FCF8DE7}"/>
              </a:ext>
            </a:extLst>
          </p:cNvPr>
          <p:cNvSpPr>
            <a:spLocks noGrp="1"/>
          </p:cNvSpPr>
          <p:nvPr>
            <p:ph type="sldNum" sz="quarter" idx="10"/>
          </p:nvPr>
        </p:nvSpPr>
        <p:spPr/>
        <p:txBody>
          <a:bodyPr/>
          <a:lstStyle/>
          <a:p>
            <a:fld id="{FBB52380-BDA6-42A3-BB4D-A0D4D9330490}" type="slidenum">
              <a:rPr lang="el-GR" smtClean="0"/>
              <a:pPr/>
              <a:t>9</a:t>
            </a:fld>
            <a:endParaRPr lang="el-GR"/>
          </a:p>
        </p:txBody>
      </p:sp>
    </p:spTree>
    <p:extLst>
      <p:ext uri="{BB962C8B-B14F-4D97-AF65-F5344CB8AC3E}">
        <p14:creationId xmlns:p14="http://schemas.microsoft.com/office/powerpoint/2010/main" val="1858756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Τίτλος και Περιεχόμενο">
  <p:cSld name="1_Τίτλος και Περιεχόμενο">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812800" y="274638"/>
            <a:ext cx="105664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4"/>
          <p:cNvSpPr txBox="1">
            <a:spLocks noGrp="1"/>
          </p:cNvSpPr>
          <p:nvPr>
            <p:ph type="body" idx="1"/>
          </p:nvPr>
        </p:nvSpPr>
        <p:spPr>
          <a:xfrm>
            <a:off x="812800" y="1600200"/>
            <a:ext cx="105664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757575"/>
                </a:solidFill>
                <a:latin typeface="Arial"/>
                <a:ea typeface="Arial"/>
                <a:cs typeface="Arial"/>
                <a:sym typeface="Arial"/>
              </a:defRPr>
            </a:lvl1pPr>
            <a:lvl2pPr marL="0" lvl="1" indent="0" algn="r">
              <a:spcBef>
                <a:spcPts val="0"/>
              </a:spcBef>
              <a:buNone/>
              <a:defRPr sz="1200" b="0" i="0" u="none" strike="noStrike" cap="none">
                <a:solidFill>
                  <a:srgbClr val="757575"/>
                </a:solidFill>
                <a:latin typeface="Arial"/>
                <a:ea typeface="Arial"/>
                <a:cs typeface="Arial"/>
                <a:sym typeface="Arial"/>
              </a:defRPr>
            </a:lvl2pPr>
            <a:lvl3pPr marL="0" lvl="2" indent="0" algn="r">
              <a:spcBef>
                <a:spcPts val="0"/>
              </a:spcBef>
              <a:buNone/>
              <a:defRPr sz="1200" b="0" i="0" u="none" strike="noStrike" cap="none">
                <a:solidFill>
                  <a:srgbClr val="757575"/>
                </a:solidFill>
                <a:latin typeface="Arial"/>
                <a:ea typeface="Arial"/>
                <a:cs typeface="Arial"/>
                <a:sym typeface="Arial"/>
              </a:defRPr>
            </a:lvl3pPr>
            <a:lvl4pPr marL="0" lvl="3" indent="0" algn="r">
              <a:spcBef>
                <a:spcPts val="0"/>
              </a:spcBef>
              <a:buNone/>
              <a:defRPr sz="1200" b="0" i="0" u="none" strike="noStrike" cap="none">
                <a:solidFill>
                  <a:srgbClr val="757575"/>
                </a:solidFill>
                <a:latin typeface="Arial"/>
                <a:ea typeface="Arial"/>
                <a:cs typeface="Arial"/>
                <a:sym typeface="Arial"/>
              </a:defRPr>
            </a:lvl4pPr>
            <a:lvl5pPr marL="0" lvl="4" indent="0" algn="r">
              <a:spcBef>
                <a:spcPts val="0"/>
              </a:spcBef>
              <a:buNone/>
              <a:defRPr sz="1200" b="0" i="0" u="none" strike="noStrike" cap="none">
                <a:solidFill>
                  <a:srgbClr val="757575"/>
                </a:solidFill>
                <a:latin typeface="Arial"/>
                <a:ea typeface="Arial"/>
                <a:cs typeface="Arial"/>
                <a:sym typeface="Arial"/>
              </a:defRPr>
            </a:lvl5pPr>
            <a:lvl6pPr marL="0" lvl="5" indent="0" algn="r">
              <a:spcBef>
                <a:spcPts val="0"/>
              </a:spcBef>
              <a:buNone/>
              <a:defRPr sz="1200" b="0" i="0" u="none" strike="noStrike" cap="none">
                <a:solidFill>
                  <a:srgbClr val="757575"/>
                </a:solidFill>
                <a:latin typeface="Arial"/>
                <a:ea typeface="Arial"/>
                <a:cs typeface="Arial"/>
                <a:sym typeface="Arial"/>
              </a:defRPr>
            </a:lvl6pPr>
            <a:lvl7pPr marL="0" lvl="6" indent="0" algn="r">
              <a:spcBef>
                <a:spcPts val="0"/>
              </a:spcBef>
              <a:buNone/>
              <a:defRPr sz="1200" b="0" i="0" u="none" strike="noStrike" cap="none">
                <a:solidFill>
                  <a:srgbClr val="757575"/>
                </a:solidFill>
                <a:latin typeface="Arial"/>
                <a:ea typeface="Arial"/>
                <a:cs typeface="Arial"/>
                <a:sym typeface="Arial"/>
              </a:defRPr>
            </a:lvl7pPr>
            <a:lvl8pPr marL="0" lvl="7" indent="0" algn="r">
              <a:spcBef>
                <a:spcPts val="0"/>
              </a:spcBef>
              <a:buNone/>
              <a:defRPr sz="1200" b="0" i="0" u="none" strike="noStrike" cap="none">
                <a:solidFill>
                  <a:srgbClr val="757575"/>
                </a:solidFill>
                <a:latin typeface="Arial"/>
                <a:ea typeface="Arial"/>
                <a:cs typeface="Arial"/>
                <a:sym typeface="Arial"/>
              </a:defRPr>
            </a:lvl8pPr>
            <a:lvl9pPr marL="0" lvl="8" indent="0" algn="r">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l-GR"/>
              <a:t>‹#›</a:t>
            </a:fld>
            <a:endParaRPr/>
          </a:p>
        </p:txBody>
      </p:sp>
    </p:spTree>
    <p:extLst>
      <p:ext uri="{BB962C8B-B14F-4D97-AF65-F5344CB8AC3E}">
        <p14:creationId xmlns:p14="http://schemas.microsoft.com/office/powerpoint/2010/main" val="3978949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περιεχόμενο" type="obj">
  <p:cSld name="OBJEC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5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5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ό" type="blank">
  <p:cSld name="BLANK">
    <p:spTree>
      <p:nvGrpSpPr>
        <p:cNvPr id="1" name="Shape 54"/>
        <p:cNvGrpSpPr/>
        <p:nvPr/>
      </p:nvGrpSpPr>
      <p:grpSpPr>
        <a:xfrm>
          <a:off x="0" y="0"/>
          <a:ext cx="0" cy="0"/>
          <a:chOff x="0" y="0"/>
          <a:chExt cx="0" cy="0"/>
        </a:xfrm>
      </p:grpSpPr>
      <p:sp>
        <p:nvSpPr>
          <p:cNvPr id="55" name="Google Shape;5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0"/>
          <p:cNvSpPr>
            <a:spLocks noGrp="1"/>
          </p:cNvSpPr>
          <p:nvPr>
            <p:ph type="pic" idx="2"/>
          </p:nvPr>
        </p:nvSpPr>
        <p:spPr>
          <a:xfrm>
            <a:off x="5183188" y="987425"/>
            <a:ext cx="6172200" cy="4873625"/>
          </a:xfrm>
          <a:prstGeom prst="rect">
            <a:avLst/>
          </a:prstGeom>
          <a:noFill/>
          <a:ln>
            <a:noFill/>
          </a:ln>
        </p:spPr>
      </p:sp>
      <p:sp>
        <p:nvSpPr>
          <p:cNvPr id="68" name="Google Shape;68;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lumOff val="75000"/>
          </a:schemeClr>
        </a:solidFill>
        <a:effectLst/>
      </p:bgPr>
    </p:bg>
    <p:spTree>
      <p:nvGrpSpPr>
        <p:cNvPr id="1" name="Shape 93">
          <a:extLst>
            <a:ext uri="{FF2B5EF4-FFF2-40B4-BE49-F238E27FC236}">
              <a16:creationId xmlns:a16="http://schemas.microsoft.com/office/drawing/2014/main" id="{5BF9935A-D2B0-548C-67DC-60427E5D499A}"/>
            </a:ext>
          </a:extLst>
        </p:cNvPr>
        <p:cNvGrpSpPr/>
        <p:nvPr/>
      </p:nvGrpSpPr>
      <p:grpSpPr>
        <a:xfrm>
          <a:off x="0" y="0"/>
          <a:ext cx="0" cy="0"/>
          <a:chOff x="0" y="0"/>
          <a:chExt cx="0" cy="0"/>
        </a:xfrm>
      </p:grpSpPr>
      <p:sp>
        <p:nvSpPr>
          <p:cNvPr id="4" name="Google Shape;94;p1">
            <a:extLst>
              <a:ext uri="{FF2B5EF4-FFF2-40B4-BE49-F238E27FC236}">
                <a16:creationId xmlns:a16="http://schemas.microsoft.com/office/drawing/2014/main" id="{DD6F5D07-C538-BAF6-6F2A-2BA4ED274684}"/>
              </a:ext>
            </a:extLst>
          </p:cNvPr>
          <p:cNvSpPr txBox="1"/>
          <p:nvPr/>
        </p:nvSpPr>
        <p:spPr>
          <a:xfrm>
            <a:off x="2254101" y="5686510"/>
            <a:ext cx="9494875" cy="974359"/>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rgbClr val="000000"/>
              </a:buClr>
              <a:buSzPts val="1800"/>
              <a:buFont typeface="Arial"/>
              <a:buNone/>
            </a:pPr>
            <a:r>
              <a:rPr lang="el-GR" sz="1800" b="0" i="0" u="none" strike="noStrike" cap="none">
                <a:solidFill>
                  <a:schemeClr val="dk1"/>
                </a:solidFill>
                <a:latin typeface="Arial"/>
                <a:ea typeface="Arial"/>
                <a:cs typeface="Arial"/>
                <a:sym typeface="Arial"/>
              </a:rPr>
              <a:t>Δρ. Αγγελική Τσιοτινού</a:t>
            </a:r>
            <a:endParaRPr sz="1800" b="0" i="0" u="none" strike="noStrike" cap="none">
              <a:solidFill>
                <a:schemeClr val="dk1"/>
              </a:solidFill>
              <a:latin typeface="Arial"/>
              <a:ea typeface="Arial"/>
              <a:cs typeface="Arial"/>
              <a:sym typeface="Arial"/>
            </a:endParaRPr>
          </a:p>
          <a:p>
            <a:pPr marL="0" marR="0" lvl="0" indent="0" algn="r" rtl="0">
              <a:lnSpc>
                <a:spcPct val="90000"/>
              </a:lnSpc>
              <a:spcBef>
                <a:spcPts val="0"/>
              </a:spcBef>
              <a:spcAft>
                <a:spcPts val="0"/>
              </a:spcAft>
              <a:buClr>
                <a:srgbClr val="000000"/>
              </a:buClr>
              <a:buSzPts val="1800"/>
              <a:buFont typeface="Arial"/>
              <a:buNone/>
            </a:pPr>
            <a:r>
              <a:rPr lang="el-GR" sz="1800" b="1" i="0" u="none" strike="noStrike" cap="none">
                <a:solidFill>
                  <a:schemeClr val="dk1"/>
                </a:solidFill>
                <a:latin typeface="Arial"/>
                <a:ea typeface="Arial"/>
                <a:cs typeface="Arial"/>
                <a:sym typeface="Arial"/>
              </a:rPr>
              <a:t>atsiotin@psed.duth.gr </a:t>
            </a:r>
            <a:endParaRPr sz="1800" b="1" i="0" u="none" strike="noStrike" cap="none">
              <a:solidFill>
                <a:schemeClr val="dk1"/>
              </a:solidFill>
              <a:latin typeface="Arial"/>
              <a:ea typeface="Arial"/>
              <a:cs typeface="Arial"/>
              <a:sym typeface="Arial"/>
            </a:endParaRPr>
          </a:p>
        </p:txBody>
      </p:sp>
      <p:sp>
        <p:nvSpPr>
          <p:cNvPr id="5" name="Google Shape;95;p1">
            <a:extLst>
              <a:ext uri="{FF2B5EF4-FFF2-40B4-BE49-F238E27FC236}">
                <a16:creationId xmlns:a16="http://schemas.microsoft.com/office/drawing/2014/main" id="{3D31CD1E-B9CE-9834-982B-47E3E11AAD0D}"/>
              </a:ext>
            </a:extLst>
          </p:cNvPr>
          <p:cNvSpPr txBox="1"/>
          <p:nvPr/>
        </p:nvSpPr>
        <p:spPr>
          <a:xfrm>
            <a:off x="2934558" y="4028303"/>
            <a:ext cx="9144000" cy="1429171"/>
          </a:xfrm>
          <a:prstGeom prst="rect">
            <a:avLst/>
          </a:prstGeom>
          <a:noFill/>
          <a:ln>
            <a:noFill/>
          </a:ln>
        </p:spPr>
        <p:txBody>
          <a:bodyPr spcFirstLastPara="1" wrap="square" lIns="91425" tIns="45700" rIns="91425" bIns="45700" anchor="b" anchorCtr="0">
            <a:normAutofit fontScale="90000"/>
          </a:bodyPr>
          <a:lstStyle/>
          <a:p>
            <a:pPr marL="0" marR="0" lvl="0" indent="0" algn="r" rtl="0">
              <a:lnSpc>
                <a:spcPct val="90000"/>
              </a:lnSpc>
              <a:spcBef>
                <a:spcPts val="0"/>
              </a:spcBef>
              <a:spcAft>
                <a:spcPts val="0"/>
              </a:spcAft>
              <a:buClr>
                <a:srgbClr val="000000"/>
              </a:buClr>
              <a:buSzPct val="100000"/>
              <a:buFont typeface="Arial"/>
              <a:buNone/>
            </a:pPr>
            <a:r>
              <a:rPr lang="el-GR" sz="3600" b="1" i="0" u="none" strike="noStrike" cap="none" dirty="0">
                <a:solidFill>
                  <a:schemeClr val="dk1"/>
                </a:solidFill>
                <a:latin typeface="Arial"/>
                <a:ea typeface="Arial"/>
                <a:cs typeface="Arial"/>
                <a:sym typeface="Arial"/>
              </a:rPr>
              <a:t>Π45Ε</a:t>
            </a:r>
            <a:endParaRPr dirty="0"/>
          </a:p>
          <a:p>
            <a:pPr marL="0" marR="0" lvl="0" indent="0" algn="r" rtl="0">
              <a:lnSpc>
                <a:spcPct val="90000"/>
              </a:lnSpc>
              <a:spcBef>
                <a:spcPts val="0"/>
              </a:spcBef>
              <a:spcAft>
                <a:spcPts val="0"/>
              </a:spcAft>
              <a:buClr>
                <a:srgbClr val="000000"/>
              </a:buClr>
              <a:buSzPct val="100000"/>
              <a:buFont typeface="Arial"/>
              <a:buNone/>
            </a:pPr>
            <a:r>
              <a:rPr lang="el-GR" sz="3600" b="0" i="0" u="none" strike="noStrike" cap="none" dirty="0">
                <a:solidFill>
                  <a:schemeClr val="dk1"/>
                </a:solidFill>
                <a:latin typeface="Arial"/>
                <a:ea typeface="Arial"/>
                <a:cs typeface="Arial"/>
                <a:sym typeface="Arial"/>
              </a:rPr>
              <a:t>ΕΚΠΑΙΔΕΥΤΙΚΕΣ ΠΡΟΣΕΓΓΙΣΕΙΣ ΣΕ ΠΑΙΔΙΚΑ ΜΟΥΣΕΙΑ ΚΑΙ ΜΟΥΣΕΙΑ ΕΠΙΣΤΗΜΩΝ</a:t>
            </a:r>
            <a:endParaRPr dirty="0"/>
          </a:p>
        </p:txBody>
      </p:sp>
    </p:spTree>
    <p:extLst>
      <p:ext uri="{BB962C8B-B14F-4D97-AF65-F5344CB8AC3E}">
        <p14:creationId xmlns:p14="http://schemas.microsoft.com/office/powerpoint/2010/main" val="1801113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A8842-94E5-D0DA-02FF-3E3835D235DF}"/>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082440BE-18CD-85C3-8EC2-4CB7C3EF0C25}"/>
              </a:ext>
            </a:extLst>
          </p:cNvPr>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sp>
        <p:nvSpPr>
          <p:cNvPr id="2" name="3 - TextBox">
            <a:extLst>
              <a:ext uri="{FF2B5EF4-FFF2-40B4-BE49-F238E27FC236}">
                <a16:creationId xmlns:a16="http://schemas.microsoft.com/office/drawing/2014/main" id="{AF3DB2EE-CB53-E37D-3BF0-2120D04FF803}"/>
              </a:ext>
            </a:extLst>
          </p:cNvPr>
          <p:cNvSpPr txBox="1"/>
          <p:nvPr/>
        </p:nvSpPr>
        <p:spPr>
          <a:xfrm>
            <a:off x="355597" y="221491"/>
            <a:ext cx="5332822" cy="1938992"/>
          </a:xfrm>
          <a:prstGeom prst="rect">
            <a:avLst/>
          </a:prstGeom>
          <a:noFill/>
        </p:spPr>
        <p:txBody>
          <a:bodyPr wrap="square" rtlCol="0">
            <a:spAutoFit/>
          </a:bodyPr>
          <a:lstStyle/>
          <a:p>
            <a:r>
              <a:rPr lang="el-GR" sz="2000" b="1" dirty="0">
                <a:solidFill>
                  <a:schemeClr val="tx1"/>
                </a:solidFill>
                <a:latin typeface="DINPro-Light" pitchFamily="2" charset="0"/>
              </a:rPr>
              <a:t>Διδακτισμός – γραμμική μετάδοση της γνώσης</a:t>
            </a:r>
            <a:endParaRPr lang="el-GR" sz="1600" dirty="0">
              <a:solidFill>
                <a:schemeClr val="tx1"/>
              </a:solidFill>
              <a:latin typeface="DINPro-Light" pitchFamily="2" charset="0"/>
            </a:endParaRPr>
          </a:p>
          <a:p>
            <a:r>
              <a:rPr lang="el-GR" sz="1600" dirty="0">
                <a:solidFill>
                  <a:schemeClr val="tx1"/>
                </a:solidFill>
                <a:latin typeface="DINPro-Light" pitchFamily="2" charset="0"/>
              </a:rPr>
              <a:t> </a:t>
            </a:r>
            <a:endParaRPr lang="el-GR" dirty="0">
              <a:solidFill>
                <a:schemeClr val="tx1"/>
              </a:solidFill>
              <a:latin typeface="DINPro-Light" pitchFamily="2" charset="0"/>
            </a:endParaRPr>
          </a:p>
          <a:p>
            <a:endParaRPr lang="el-GR"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pic>
        <p:nvPicPr>
          <p:cNvPr id="2050" name="Picture 2" descr="Εκπαδευτική δράση για μαθητές: &quot;Πες μας τη δική σου Ιστορία&quot; | Αυγή">
            <a:extLst>
              <a:ext uri="{FF2B5EF4-FFF2-40B4-BE49-F238E27FC236}">
                <a16:creationId xmlns:a16="http://schemas.microsoft.com/office/drawing/2014/main" id="{9E49094F-D575-E4ED-F628-DCF3B69AA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02" y="1301568"/>
            <a:ext cx="9665881" cy="467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072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16A44-0F73-1BBD-E46A-E2FA412F4B63}"/>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78E856C0-B8EA-7969-8B5D-B86155382AF6}"/>
              </a:ext>
            </a:extLst>
          </p:cNvPr>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sp>
        <p:nvSpPr>
          <p:cNvPr id="2" name="3 - TextBox">
            <a:extLst>
              <a:ext uri="{FF2B5EF4-FFF2-40B4-BE49-F238E27FC236}">
                <a16:creationId xmlns:a16="http://schemas.microsoft.com/office/drawing/2014/main" id="{BADB11F2-4DB6-F372-A59B-793169BDAE54}"/>
              </a:ext>
            </a:extLst>
          </p:cNvPr>
          <p:cNvSpPr txBox="1"/>
          <p:nvPr/>
        </p:nvSpPr>
        <p:spPr>
          <a:xfrm>
            <a:off x="355597" y="221491"/>
            <a:ext cx="5332822" cy="1938992"/>
          </a:xfrm>
          <a:prstGeom prst="rect">
            <a:avLst/>
          </a:prstGeom>
          <a:noFill/>
        </p:spPr>
        <p:txBody>
          <a:bodyPr wrap="square" rtlCol="0">
            <a:spAutoFit/>
          </a:bodyPr>
          <a:lstStyle/>
          <a:p>
            <a:r>
              <a:rPr lang="el-GR" sz="2000" b="1" dirty="0">
                <a:solidFill>
                  <a:schemeClr val="tx1"/>
                </a:solidFill>
                <a:latin typeface="DINPro-Light" pitchFamily="2" charset="0"/>
              </a:rPr>
              <a:t>Ο σκύλος του </a:t>
            </a:r>
            <a:r>
              <a:rPr lang="en-US" sz="2000" b="1" dirty="0" err="1">
                <a:solidFill>
                  <a:schemeClr val="tx1"/>
                </a:solidFill>
                <a:latin typeface="DINPro-Light" pitchFamily="2" charset="0"/>
              </a:rPr>
              <a:t>Pawlow</a:t>
            </a:r>
            <a:r>
              <a:rPr lang="en-US" sz="2000" b="1" dirty="0">
                <a:solidFill>
                  <a:schemeClr val="tx1"/>
                </a:solidFill>
                <a:latin typeface="DINPro-Light" pitchFamily="2" charset="0"/>
              </a:rPr>
              <a:t> </a:t>
            </a:r>
            <a:r>
              <a:rPr lang="en-US" sz="1600" i="1" dirty="0">
                <a:solidFill>
                  <a:schemeClr val="tx1"/>
                </a:solidFill>
                <a:latin typeface="DINPro-Light" pitchFamily="2" charset="0"/>
              </a:rPr>
              <a:t>                                                                                                                                                 </a:t>
            </a:r>
            <a:r>
              <a:rPr lang="el-GR" sz="1600" i="1" dirty="0">
                <a:solidFill>
                  <a:schemeClr val="tx1"/>
                </a:solidFill>
                <a:latin typeface="DINPro-Light" pitchFamily="2" charset="0"/>
              </a:rPr>
              <a:t> </a:t>
            </a:r>
          </a:p>
          <a:p>
            <a:r>
              <a:rPr lang="el-GR" sz="1600" dirty="0">
                <a:solidFill>
                  <a:schemeClr val="tx1"/>
                </a:solidFill>
                <a:latin typeface="DINPro-Light" pitchFamily="2" charset="0"/>
              </a:rPr>
              <a:t> </a:t>
            </a:r>
            <a:endParaRPr lang="el-GR" dirty="0">
              <a:solidFill>
                <a:schemeClr val="tx1"/>
              </a:solidFill>
              <a:latin typeface="DINPro-Light" pitchFamily="2" charset="0"/>
            </a:endParaRPr>
          </a:p>
          <a:p>
            <a:endParaRPr lang="el-GR"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sp>
        <p:nvSpPr>
          <p:cNvPr id="4" name="3 - TextBox">
            <a:extLst>
              <a:ext uri="{FF2B5EF4-FFF2-40B4-BE49-F238E27FC236}">
                <a16:creationId xmlns:a16="http://schemas.microsoft.com/office/drawing/2014/main" id="{1A18F3CD-4B45-285E-E2CB-C470B0B9120C}"/>
              </a:ext>
            </a:extLst>
          </p:cNvPr>
          <p:cNvSpPr txBox="1"/>
          <p:nvPr/>
        </p:nvSpPr>
        <p:spPr>
          <a:xfrm>
            <a:off x="355596" y="6041045"/>
            <a:ext cx="8618283" cy="400110"/>
          </a:xfrm>
          <a:prstGeom prst="rect">
            <a:avLst/>
          </a:prstGeom>
          <a:noFill/>
        </p:spPr>
        <p:txBody>
          <a:bodyPr wrap="square" rtlCol="0">
            <a:spAutoFit/>
          </a:bodyPr>
          <a:lstStyle/>
          <a:p>
            <a:r>
              <a:rPr lang="el-GR" sz="2000" b="1" dirty="0" err="1">
                <a:solidFill>
                  <a:schemeClr val="tx1"/>
                </a:solidFill>
                <a:latin typeface="DINPro-Light" pitchFamily="2" charset="0"/>
              </a:rPr>
              <a:t>Μπηχεϋβιορισμός</a:t>
            </a:r>
            <a:r>
              <a:rPr lang="el-GR" sz="2000" b="1" dirty="0">
                <a:solidFill>
                  <a:schemeClr val="tx1"/>
                </a:solidFill>
                <a:latin typeface="DINPro-Light" pitchFamily="2" charset="0"/>
              </a:rPr>
              <a:t> (</a:t>
            </a:r>
            <a:r>
              <a:rPr lang="en-US" sz="2000" b="1" dirty="0">
                <a:solidFill>
                  <a:schemeClr val="tx1"/>
                </a:solidFill>
                <a:latin typeface="DINPro-Light" pitchFamily="2" charset="0"/>
              </a:rPr>
              <a:t>behavior)</a:t>
            </a:r>
            <a:r>
              <a:rPr lang="el-GR" sz="2000" b="1" dirty="0">
                <a:solidFill>
                  <a:schemeClr val="tx1"/>
                </a:solidFill>
                <a:latin typeface="DINPro-Light" pitchFamily="2" charset="0"/>
              </a:rPr>
              <a:t> – εξαρτημένη μάθηση</a:t>
            </a:r>
            <a:endParaRPr lang="en-US" dirty="0">
              <a:solidFill>
                <a:schemeClr val="bg1"/>
              </a:solidFill>
              <a:latin typeface="Century Gothic" pitchFamily="34" charset="0"/>
            </a:endParaRPr>
          </a:p>
        </p:txBody>
      </p:sp>
      <p:pic>
        <p:nvPicPr>
          <p:cNvPr id="1026" name="Picture 2" descr="Ποια ήταν τα σκυλιά του Παβλόφ; To πείραμα | Infokids.gr">
            <a:extLst>
              <a:ext uri="{FF2B5EF4-FFF2-40B4-BE49-F238E27FC236}">
                <a16:creationId xmlns:a16="http://schemas.microsoft.com/office/drawing/2014/main" id="{203526CA-2641-9CBB-F92D-A82CB43FF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103" y="870319"/>
            <a:ext cx="8243777" cy="484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907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5FFE2-102D-3872-6D56-79F8628E9AE3}"/>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42A59C3F-BA17-9BBA-19D0-C06AFA9E65E7}"/>
              </a:ext>
            </a:extLst>
          </p:cNvPr>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sp>
        <p:nvSpPr>
          <p:cNvPr id="4" name="3 - TextBox">
            <a:extLst>
              <a:ext uri="{FF2B5EF4-FFF2-40B4-BE49-F238E27FC236}">
                <a16:creationId xmlns:a16="http://schemas.microsoft.com/office/drawing/2014/main" id="{4272B13A-B549-2ED3-9F21-78AE040A6B67}"/>
              </a:ext>
            </a:extLst>
          </p:cNvPr>
          <p:cNvSpPr txBox="1"/>
          <p:nvPr/>
        </p:nvSpPr>
        <p:spPr>
          <a:xfrm>
            <a:off x="355596" y="6041045"/>
            <a:ext cx="8618283" cy="400110"/>
          </a:xfrm>
          <a:prstGeom prst="rect">
            <a:avLst/>
          </a:prstGeom>
          <a:noFill/>
        </p:spPr>
        <p:txBody>
          <a:bodyPr wrap="square" rtlCol="0">
            <a:spAutoFit/>
          </a:bodyPr>
          <a:lstStyle/>
          <a:p>
            <a:r>
              <a:rPr lang="el-GR" sz="2000" b="1" dirty="0" err="1">
                <a:solidFill>
                  <a:schemeClr val="tx1"/>
                </a:solidFill>
                <a:latin typeface="DINPro-Light" pitchFamily="2" charset="0"/>
              </a:rPr>
              <a:t>Μπηχεϋβιορισμός</a:t>
            </a:r>
            <a:r>
              <a:rPr lang="el-GR" sz="2000" b="1" dirty="0">
                <a:solidFill>
                  <a:schemeClr val="tx1"/>
                </a:solidFill>
                <a:latin typeface="DINPro-Light" pitchFamily="2" charset="0"/>
              </a:rPr>
              <a:t> (</a:t>
            </a:r>
            <a:r>
              <a:rPr lang="en-US" sz="2000" b="1" dirty="0">
                <a:solidFill>
                  <a:schemeClr val="tx1"/>
                </a:solidFill>
                <a:latin typeface="DINPro-Light" pitchFamily="2" charset="0"/>
              </a:rPr>
              <a:t>behavior)</a:t>
            </a:r>
            <a:r>
              <a:rPr lang="el-GR" sz="2000" b="1" dirty="0">
                <a:solidFill>
                  <a:schemeClr val="tx1"/>
                </a:solidFill>
                <a:latin typeface="DINPro-Light" pitchFamily="2" charset="0"/>
              </a:rPr>
              <a:t> – εξαρτημένη μάθηση</a:t>
            </a:r>
            <a:endParaRPr lang="en-US" dirty="0">
              <a:solidFill>
                <a:schemeClr val="bg1"/>
              </a:solidFill>
              <a:latin typeface="Century Gothic" pitchFamily="34" charset="0"/>
            </a:endParaRPr>
          </a:p>
        </p:txBody>
      </p:sp>
      <p:sp>
        <p:nvSpPr>
          <p:cNvPr id="5" name="TextBox 4">
            <a:extLst>
              <a:ext uri="{FF2B5EF4-FFF2-40B4-BE49-F238E27FC236}">
                <a16:creationId xmlns:a16="http://schemas.microsoft.com/office/drawing/2014/main" id="{1A69668A-95A0-8155-E412-DF74C1F115B8}"/>
              </a:ext>
            </a:extLst>
          </p:cNvPr>
          <p:cNvSpPr txBox="1"/>
          <p:nvPr/>
        </p:nvSpPr>
        <p:spPr>
          <a:xfrm>
            <a:off x="437182" y="2928551"/>
            <a:ext cx="8455110" cy="2246769"/>
          </a:xfrm>
          <a:prstGeom prst="rect">
            <a:avLst/>
          </a:prstGeom>
          <a:noFill/>
        </p:spPr>
        <p:txBody>
          <a:bodyPr wrap="square">
            <a:spAutoFit/>
          </a:bodyPr>
          <a:lstStyle/>
          <a:p>
            <a:r>
              <a:rPr lang="el-GR" sz="2000" b="0" i="0" u="none" strike="noStrike" cap="none" dirty="0">
                <a:solidFill>
                  <a:schemeClr val="dk1"/>
                </a:solidFill>
                <a:effectLst/>
                <a:latin typeface="Arial"/>
                <a:ea typeface="Arial"/>
                <a:cs typeface="Arial"/>
                <a:sym typeface="Arial"/>
              </a:rPr>
              <a:t>Με την εικόνα της τροφής (ανεξάρτητο ερέθισμα) ακολουθεί σιελόρροια (ανεξάρτητη απάντηση), ενώ μετά το άκουσμα ενός κουδουνιού (ουδέτερο ερέθισμα) δεν ακολουθεί τίποτα. Ωστόσο, εάν ο ήχος του κουδουνιού ακουστεί επανειλημμένα την ίδια στιγμή που προσφέρεται τροφή στο σκύλο, αυτός αντιδράει στο τέλος με έκκριση σιέλου στο άκουσμα του κουδουνιού, ακόμη και αν δεν του δίνεται φαγητό. Αυτό το φαινόμενο ονομάστηκε από τον Παβλόφ εξαρτημένη μάθηση.</a:t>
            </a:r>
            <a:endParaRPr lang="el-GR" sz="2000" dirty="0"/>
          </a:p>
        </p:txBody>
      </p:sp>
    </p:spTree>
    <p:extLst>
      <p:ext uri="{BB962C8B-B14F-4D97-AF65-F5344CB8AC3E}">
        <p14:creationId xmlns:p14="http://schemas.microsoft.com/office/powerpoint/2010/main" val="1611943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B24D-D1B9-855B-5756-4B9E0EE5E8EA}"/>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8C22A9D2-E6F3-1244-4FD2-460061C057E0}"/>
              </a:ext>
            </a:extLst>
          </p:cNvPr>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sp>
        <p:nvSpPr>
          <p:cNvPr id="2" name="3 - TextBox">
            <a:extLst>
              <a:ext uri="{FF2B5EF4-FFF2-40B4-BE49-F238E27FC236}">
                <a16:creationId xmlns:a16="http://schemas.microsoft.com/office/drawing/2014/main" id="{2542089C-2D21-7CB5-31F0-C769DE458B79}"/>
              </a:ext>
            </a:extLst>
          </p:cNvPr>
          <p:cNvSpPr txBox="1"/>
          <p:nvPr/>
        </p:nvSpPr>
        <p:spPr>
          <a:xfrm>
            <a:off x="355597" y="221491"/>
            <a:ext cx="5332822" cy="1938992"/>
          </a:xfrm>
          <a:prstGeom prst="rect">
            <a:avLst/>
          </a:prstGeom>
          <a:noFill/>
        </p:spPr>
        <p:txBody>
          <a:bodyPr wrap="square" rtlCol="0">
            <a:spAutoFit/>
          </a:bodyPr>
          <a:lstStyle/>
          <a:p>
            <a:r>
              <a:rPr lang="en-US" sz="2000" b="1" dirty="0">
                <a:solidFill>
                  <a:schemeClr val="tx1"/>
                </a:solidFill>
                <a:latin typeface="DINPro-Light" pitchFamily="2" charset="0"/>
              </a:rPr>
              <a:t>J. Bruner,</a:t>
            </a:r>
            <a:r>
              <a:rPr lang="el-GR" sz="2000" b="1" dirty="0">
                <a:solidFill>
                  <a:schemeClr val="tx1"/>
                </a:solidFill>
                <a:latin typeface="DINPro-Light" pitchFamily="2" charset="0"/>
              </a:rPr>
              <a:t> μέσα 20</a:t>
            </a:r>
            <a:r>
              <a:rPr lang="el-GR" sz="2000" b="1" baseline="30000" dirty="0">
                <a:solidFill>
                  <a:schemeClr val="tx1"/>
                </a:solidFill>
                <a:latin typeface="DINPro-Light" pitchFamily="2" charset="0"/>
              </a:rPr>
              <a:t>ου</a:t>
            </a:r>
            <a:r>
              <a:rPr lang="el-GR" sz="2000" b="1" dirty="0">
                <a:solidFill>
                  <a:schemeClr val="tx1"/>
                </a:solidFill>
                <a:latin typeface="DINPro-Light" pitchFamily="2" charset="0"/>
              </a:rPr>
              <a:t> αιώνα</a:t>
            </a:r>
            <a:endParaRPr lang="el-GR" sz="1600" i="1" dirty="0">
              <a:solidFill>
                <a:schemeClr val="tx1"/>
              </a:solidFill>
              <a:latin typeface="DINPro-Light" pitchFamily="2" charset="0"/>
            </a:endParaRPr>
          </a:p>
          <a:p>
            <a:r>
              <a:rPr lang="el-GR" sz="1600" dirty="0">
                <a:solidFill>
                  <a:schemeClr val="tx1"/>
                </a:solidFill>
                <a:latin typeface="DINPro-Light" pitchFamily="2" charset="0"/>
              </a:rPr>
              <a:t> </a:t>
            </a:r>
            <a:endParaRPr lang="el-GR" dirty="0">
              <a:solidFill>
                <a:schemeClr val="tx1"/>
              </a:solidFill>
              <a:latin typeface="DINPro-Light" pitchFamily="2" charset="0"/>
            </a:endParaRPr>
          </a:p>
          <a:p>
            <a:endParaRPr lang="el-GR"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sp>
        <p:nvSpPr>
          <p:cNvPr id="4" name="3 - TextBox">
            <a:extLst>
              <a:ext uri="{FF2B5EF4-FFF2-40B4-BE49-F238E27FC236}">
                <a16:creationId xmlns:a16="http://schemas.microsoft.com/office/drawing/2014/main" id="{B4C7B97B-2BB6-9C45-C4F5-472BA7B79B4E}"/>
              </a:ext>
            </a:extLst>
          </p:cNvPr>
          <p:cNvSpPr txBox="1"/>
          <p:nvPr/>
        </p:nvSpPr>
        <p:spPr>
          <a:xfrm>
            <a:off x="355597" y="837044"/>
            <a:ext cx="5070554" cy="707886"/>
          </a:xfrm>
          <a:prstGeom prst="rect">
            <a:avLst/>
          </a:prstGeom>
          <a:noFill/>
        </p:spPr>
        <p:txBody>
          <a:bodyPr wrap="square" rtlCol="0">
            <a:spAutoFit/>
          </a:bodyPr>
          <a:lstStyle/>
          <a:p>
            <a:r>
              <a:rPr lang="el-GR" sz="2000" b="1" dirty="0">
                <a:solidFill>
                  <a:schemeClr val="tx1"/>
                </a:solidFill>
                <a:latin typeface="DINPro-Light" pitchFamily="2" charset="0"/>
              </a:rPr>
              <a:t>Διερευνητική/</a:t>
            </a:r>
            <a:r>
              <a:rPr lang="el-GR" sz="2000" b="1" dirty="0" err="1">
                <a:solidFill>
                  <a:schemeClr val="tx1"/>
                </a:solidFill>
                <a:latin typeface="DINPro-Light" pitchFamily="2" charset="0"/>
              </a:rPr>
              <a:t>ανακαλυπτική</a:t>
            </a:r>
            <a:r>
              <a:rPr lang="el-GR" sz="2000" b="1" dirty="0">
                <a:solidFill>
                  <a:schemeClr val="tx1"/>
                </a:solidFill>
                <a:latin typeface="DINPro-Light" pitchFamily="2" charset="0"/>
              </a:rPr>
              <a:t> μάθηση (</a:t>
            </a:r>
            <a:r>
              <a:rPr lang="en-US" sz="2000" b="1" dirty="0">
                <a:solidFill>
                  <a:schemeClr val="tx1"/>
                </a:solidFill>
                <a:latin typeface="DINPro-Light" pitchFamily="2" charset="0"/>
              </a:rPr>
              <a:t>discovery learning)</a:t>
            </a:r>
            <a:endParaRPr lang="en-US" dirty="0">
              <a:solidFill>
                <a:schemeClr val="bg1"/>
              </a:solidFill>
              <a:latin typeface="Century Gothic" pitchFamily="34" charset="0"/>
            </a:endParaRPr>
          </a:p>
        </p:txBody>
      </p:sp>
      <p:sp>
        <p:nvSpPr>
          <p:cNvPr id="5" name="TextBox 4">
            <a:extLst>
              <a:ext uri="{FF2B5EF4-FFF2-40B4-BE49-F238E27FC236}">
                <a16:creationId xmlns:a16="http://schemas.microsoft.com/office/drawing/2014/main" id="{DBDA6138-E9C2-DF4A-350A-D17939C14B36}"/>
              </a:ext>
            </a:extLst>
          </p:cNvPr>
          <p:cNvSpPr txBox="1"/>
          <p:nvPr/>
        </p:nvSpPr>
        <p:spPr>
          <a:xfrm>
            <a:off x="96870" y="5104715"/>
            <a:ext cx="9089660" cy="1754326"/>
          </a:xfrm>
          <a:prstGeom prst="rect">
            <a:avLst/>
          </a:prstGeom>
          <a:noFill/>
        </p:spPr>
        <p:txBody>
          <a:bodyPr wrap="square">
            <a:spAutoFit/>
          </a:bodyPr>
          <a:lstStyle/>
          <a:p>
            <a:r>
              <a:rPr lang="el-GR" sz="1800" dirty="0"/>
              <a:t>Η μάθηση από τον ενήλικα-δάσκαλο στο παιδί-μαθητή:</a:t>
            </a:r>
          </a:p>
          <a:p>
            <a:endParaRPr lang="el-GR" sz="1800" dirty="0"/>
          </a:p>
          <a:p>
            <a:r>
              <a:rPr lang="el-GR" sz="1800" dirty="0"/>
              <a:t>Ο ενήλικας, ως γνώστης, λειτουργεί ως μέντορας στη διαδικασία μάθησης του παιδιού. Τον καθοδηγεί, τον βοηθά να φτάσει στη γνώση μέσω διαφόρων μεθόδων, πχ. της </a:t>
            </a:r>
            <a:r>
              <a:rPr lang="el-GR" sz="1800" b="1" i="1" dirty="0"/>
              <a:t>μαιευτικής. </a:t>
            </a:r>
            <a:r>
              <a:rPr lang="el-GR" sz="1800" dirty="0"/>
              <a:t>Τον παρακινεί να χρησιμοποιήσει τις πληροφορίες/γνώσεις/εμπειρίες που ήδη κατέχει για να μάθει</a:t>
            </a:r>
            <a:endParaRPr lang="en-US" sz="1800" dirty="0"/>
          </a:p>
        </p:txBody>
      </p:sp>
      <p:pic>
        <p:nvPicPr>
          <p:cNvPr id="6" name="Picture 2" descr="Η ανακαλυπτική μάθηση του J. Bruner | TaMeteora.gr">
            <a:extLst>
              <a:ext uri="{FF2B5EF4-FFF2-40B4-BE49-F238E27FC236}">
                <a16:creationId xmlns:a16="http://schemas.microsoft.com/office/drawing/2014/main" id="{44D6C4C3-7979-46F9-C384-48BDF60ED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78" y="39053"/>
            <a:ext cx="7143750"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75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B72B7-50A4-4753-0F99-7843DF04CBD4}"/>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848E1FAB-6602-ECB3-2884-7BC9649A7CEE}"/>
              </a:ext>
            </a:extLst>
          </p:cNvPr>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sp>
        <p:nvSpPr>
          <p:cNvPr id="2" name="3 - TextBox">
            <a:extLst>
              <a:ext uri="{FF2B5EF4-FFF2-40B4-BE49-F238E27FC236}">
                <a16:creationId xmlns:a16="http://schemas.microsoft.com/office/drawing/2014/main" id="{E995F770-D09C-3F43-1035-91B16C5705FA}"/>
              </a:ext>
            </a:extLst>
          </p:cNvPr>
          <p:cNvSpPr txBox="1"/>
          <p:nvPr/>
        </p:nvSpPr>
        <p:spPr>
          <a:xfrm>
            <a:off x="355597" y="221491"/>
            <a:ext cx="5332822" cy="1938992"/>
          </a:xfrm>
          <a:prstGeom prst="rect">
            <a:avLst/>
          </a:prstGeom>
          <a:noFill/>
        </p:spPr>
        <p:txBody>
          <a:bodyPr wrap="square" rtlCol="0">
            <a:spAutoFit/>
          </a:bodyPr>
          <a:lstStyle/>
          <a:p>
            <a:r>
              <a:rPr lang="en-US" sz="2000" b="1" dirty="0">
                <a:solidFill>
                  <a:schemeClr val="tx1"/>
                </a:solidFill>
                <a:latin typeface="DINPro-Light" pitchFamily="2" charset="0"/>
              </a:rPr>
              <a:t>J. Bruner,</a:t>
            </a:r>
            <a:r>
              <a:rPr lang="el-GR" sz="2000" b="1" dirty="0">
                <a:solidFill>
                  <a:schemeClr val="tx1"/>
                </a:solidFill>
                <a:latin typeface="DINPro-Light" pitchFamily="2" charset="0"/>
              </a:rPr>
              <a:t> μέσα 20</a:t>
            </a:r>
            <a:r>
              <a:rPr lang="el-GR" sz="2000" b="1" baseline="30000" dirty="0">
                <a:solidFill>
                  <a:schemeClr val="tx1"/>
                </a:solidFill>
                <a:latin typeface="DINPro-Light" pitchFamily="2" charset="0"/>
              </a:rPr>
              <a:t>ου</a:t>
            </a:r>
            <a:r>
              <a:rPr lang="el-GR" sz="2000" b="1" dirty="0">
                <a:solidFill>
                  <a:schemeClr val="tx1"/>
                </a:solidFill>
                <a:latin typeface="DINPro-Light" pitchFamily="2" charset="0"/>
              </a:rPr>
              <a:t> αιώνα</a:t>
            </a:r>
            <a:endParaRPr lang="el-GR" sz="1600" i="1" dirty="0">
              <a:solidFill>
                <a:schemeClr val="tx1"/>
              </a:solidFill>
              <a:latin typeface="DINPro-Light" pitchFamily="2" charset="0"/>
            </a:endParaRPr>
          </a:p>
          <a:p>
            <a:r>
              <a:rPr lang="el-GR" sz="1600" dirty="0">
                <a:solidFill>
                  <a:schemeClr val="tx1"/>
                </a:solidFill>
                <a:latin typeface="DINPro-Light" pitchFamily="2" charset="0"/>
              </a:rPr>
              <a:t> </a:t>
            </a:r>
            <a:endParaRPr lang="el-GR" dirty="0">
              <a:solidFill>
                <a:schemeClr val="tx1"/>
              </a:solidFill>
              <a:latin typeface="DINPro-Light" pitchFamily="2" charset="0"/>
            </a:endParaRPr>
          </a:p>
          <a:p>
            <a:endParaRPr lang="el-GR"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sp>
        <p:nvSpPr>
          <p:cNvPr id="4" name="3 - TextBox">
            <a:extLst>
              <a:ext uri="{FF2B5EF4-FFF2-40B4-BE49-F238E27FC236}">
                <a16:creationId xmlns:a16="http://schemas.microsoft.com/office/drawing/2014/main" id="{7E57307B-838D-D242-F1C6-43D3C7B74963}"/>
              </a:ext>
            </a:extLst>
          </p:cNvPr>
          <p:cNvSpPr txBox="1"/>
          <p:nvPr/>
        </p:nvSpPr>
        <p:spPr>
          <a:xfrm>
            <a:off x="355597" y="837044"/>
            <a:ext cx="5070554" cy="707886"/>
          </a:xfrm>
          <a:prstGeom prst="rect">
            <a:avLst/>
          </a:prstGeom>
          <a:noFill/>
        </p:spPr>
        <p:txBody>
          <a:bodyPr wrap="square" rtlCol="0">
            <a:spAutoFit/>
          </a:bodyPr>
          <a:lstStyle/>
          <a:p>
            <a:r>
              <a:rPr lang="el-GR" sz="2000" b="1" dirty="0">
                <a:solidFill>
                  <a:schemeClr val="tx1"/>
                </a:solidFill>
                <a:latin typeface="DINPro-Light" pitchFamily="2" charset="0"/>
              </a:rPr>
              <a:t>Διερευνητική/</a:t>
            </a:r>
            <a:r>
              <a:rPr lang="el-GR" sz="2000" b="1" dirty="0" err="1">
                <a:solidFill>
                  <a:schemeClr val="tx1"/>
                </a:solidFill>
                <a:latin typeface="DINPro-Light" pitchFamily="2" charset="0"/>
              </a:rPr>
              <a:t>ανακαλυπτική</a:t>
            </a:r>
            <a:r>
              <a:rPr lang="el-GR" sz="2000" b="1" dirty="0">
                <a:solidFill>
                  <a:schemeClr val="tx1"/>
                </a:solidFill>
                <a:latin typeface="DINPro-Light" pitchFamily="2" charset="0"/>
              </a:rPr>
              <a:t> μάθηση (</a:t>
            </a:r>
            <a:r>
              <a:rPr lang="en-US" sz="2000" b="1" dirty="0">
                <a:solidFill>
                  <a:schemeClr val="tx1"/>
                </a:solidFill>
                <a:latin typeface="DINPro-Light" pitchFamily="2" charset="0"/>
              </a:rPr>
              <a:t>discovery learning)</a:t>
            </a:r>
            <a:endParaRPr lang="en-US" dirty="0">
              <a:solidFill>
                <a:schemeClr val="bg1"/>
              </a:solidFill>
              <a:latin typeface="Century Gothic" pitchFamily="34" charset="0"/>
            </a:endParaRPr>
          </a:p>
        </p:txBody>
      </p:sp>
      <p:sp>
        <p:nvSpPr>
          <p:cNvPr id="7" name="TextBox 6">
            <a:extLst>
              <a:ext uri="{FF2B5EF4-FFF2-40B4-BE49-F238E27FC236}">
                <a16:creationId xmlns:a16="http://schemas.microsoft.com/office/drawing/2014/main" id="{65854AFB-7998-8037-6465-5B6E14256784}"/>
              </a:ext>
            </a:extLst>
          </p:cNvPr>
          <p:cNvSpPr txBox="1"/>
          <p:nvPr/>
        </p:nvSpPr>
        <p:spPr>
          <a:xfrm>
            <a:off x="461631" y="2529926"/>
            <a:ext cx="7923770" cy="2554545"/>
          </a:xfrm>
          <a:prstGeom prst="rect">
            <a:avLst/>
          </a:prstGeom>
          <a:noFill/>
        </p:spPr>
        <p:txBody>
          <a:bodyPr wrap="square">
            <a:sp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l-GR" sz="2000" b="0" i="0" u="none" strike="noStrike" cap="none" dirty="0">
                <a:solidFill>
                  <a:schemeClr val="dk1"/>
                </a:solidFill>
                <a:effectLst/>
                <a:latin typeface="Arial"/>
                <a:ea typeface="Arial"/>
                <a:cs typeface="Arial"/>
                <a:sym typeface="Arial"/>
              </a:rPr>
              <a:t>Σύμφωνα με τον J. </a:t>
            </a:r>
            <a:r>
              <a:rPr lang="el-GR" sz="2000" b="0" i="0" u="none" strike="noStrike" cap="none" dirty="0" err="1">
                <a:solidFill>
                  <a:schemeClr val="dk1"/>
                </a:solidFill>
                <a:effectLst/>
                <a:latin typeface="Arial"/>
                <a:ea typeface="Arial"/>
                <a:cs typeface="Arial"/>
                <a:sym typeface="Arial"/>
              </a:rPr>
              <a:t>Bruner</a:t>
            </a:r>
            <a:r>
              <a:rPr lang="el-GR" sz="2000" b="0" i="0" u="none" strike="noStrike" cap="none" dirty="0">
                <a:solidFill>
                  <a:schemeClr val="dk1"/>
                </a:solidFill>
                <a:effectLst/>
                <a:latin typeface="Arial"/>
                <a:ea typeface="Arial"/>
                <a:cs typeface="Arial"/>
                <a:sym typeface="Arial"/>
              </a:rPr>
              <a:t> διδάσκω κάποιον δεν σημαίνει του βάζω τη </a:t>
            </a:r>
            <a:r>
              <a:rPr lang="el-GR" sz="2000" b="0" i="0" u="none" strike="noStrike" cap="none" dirty="0" err="1">
                <a:solidFill>
                  <a:schemeClr val="dk1"/>
                </a:solidFill>
                <a:effectLst/>
                <a:latin typeface="Arial"/>
                <a:ea typeface="Arial"/>
                <a:cs typeface="Arial"/>
                <a:sym typeface="Arial"/>
              </a:rPr>
              <a:t>γώση</a:t>
            </a:r>
            <a:r>
              <a:rPr lang="el-GR" sz="2000" b="0" i="0" u="none" strike="noStrike" cap="none" dirty="0">
                <a:solidFill>
                  <a:schemeClr val="dk1"/>
                </a:solidFill>
                <a:effectLst/>
                <a:latin typeface="Arial"/>
                <a:ea typeface="Arial"/>
                <a:cs typeface="Arial"/>
                <a:sym typeface="Arial"/>
              </a:rPr>
              <a:t> στο μυαλό του. Περισσότερο σημαίνει του διδάσκω να συμμετέχει στη διαδικασία οικοδόμησης της γνώσης. Η </a:t>
            </a:r>
            <a:r>
              <a:rPr lang="el-GR" sz="2000" b="1" i="0" u="none" strike="noStrike" cap="none" dirty="0">
                <a:solidFill>
                  <a:schemeClr val="dk1"/>
                </a:solidFill>
                <a:effectLst/>
                <a:latin typeface="Arial"/>
                <a:ea typeface="Arial"/>
                <a:cs typeface="Arial"/>
                <a:sym typeface="Arial"/>
              </a:rPr>
              <a:t>μάθηση είναι μια διαδικασία όχι ένα αποτέλεσμα. Στόχος είναι να παρακινηθούν οι μαθητές να χρησιμοποιήσουν τις γνώσεις που ήδη κατέχουν για να λύσουν ένα νέο πρόβλημα, μέσω πειραματισμού, δοκιμής και λάθους.</a:t>
            </a:r>
            <a:endParaRPr lang="en-US" sz="2000" b="0" i="0" u="none" strike="noStrike" cap="none" dirty="0">
              <a:solidFill>
                <a:schemeClr val="dk1"/>
              </a:solidFill>
              <a:effectLst/>
              <a:latin typeface="Arial"/>
              <a:ea typeface="Arial"/>
              <a:cs typeface="Arial"/>
              <a:sym typeface="Arial"/>
            </a:endParaRPr>
          </a:p>
        </p:txBody>
      </p:sp>
    </p:spTree>
    <p:extLst>
      <p:ext uri="{BB962C8B-B14F-4D97-AF65-F5344CB8AC3E}">
        <p14:creationId xmlns:p14="http://schemas.microsoft.com/office/powerpoint/2010/main" val="1410546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E8C5-C873-45BC-858E-CA822F77680F}"/>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2B6C29BC-38AF-EB6D-0AA8-B93A31993837}"/>
              </a:ext>
            </a:extLst>
          </p:cNvPr>
          <p:cNvSpPr>
            <a:spLocks noChangeArrowheads="1"/>
          </p:cNvSpPr>
          <p:nvPr/>
        </p:nvSpPr>
        <p:spPr bwMode="auto">
          <a:xfrm>
            <a:off x="355597" y="560046"/>
            <a:ext cx="10645863" cy="156966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sz="1600" b="1" dirty="0">
                <a:solidFill>
                  <a:schemeClr val="tx1"/>
                </a:solidFill>
              </a:rPr>
              <a:t>Η μάθηση ως ελεύθερη, προσωποποιημένη διαδικασία, στην οποία ο μαθητευόμενος έχει τον πρώτο ρόλο</a:t>
            </a:r>
          </a:p>
          <a:p>
            <a:pPr fontAlgn="base">
              <a:spcBef>
                <a:spcPct val="0"/>
              </a:spcBef>
              <a:spcAft>
                <a:spcPct val="0"/>
              </a:spcAft>
            </a:pPr>
            <a:endParaRPr lang="el-GR" sz="1600" b="1" dirty="0">
              <a:solidFill>
                <a:schemeClr val="tx1"/>
              </a:solidFill>
            </a:endParaRPr>
          </a:p>
          <a:p>
            <a:pPr lvl="0" fontAlgn="base">
              <a:spcBef>
                <a:spcPct val="0"/>
              </a:spcBef>
              <a:spcAft>
                <a:spcPct val="0"/>
              </a:spcAft>
            </a:pPr>
            <a:r>
              <a:rPr lang="el-GR" sz="1600" b="1" dirty="0">
                <a:solidFill>
                  <a:schemeClr val="tx1"/>
                </a:solidFill>
              </a:rPr>
              <a:t>Η γνώση</a:t>
            </a:r>
            <a:r>
              <a:rPr lang="el-GR" sz="1600" dirty="0">
                <a:solidFill>
                  <a:schemeClr val="dk1"/>
                </a:solidFill>
              </a:rPr>
              <a:t> δεν είναι αντικειμενική αλλά κοινωνικά, ιστορικά και προσωπικά προσδιορισμένη.</a:t>
            </a:r>
            <a:r>
              <a:rPr lang="el-GR" sz="1600" b="1" dirty="0">
                <a:solidFill>
                  <a:schemeClr val="tx1"/>
                </a:solidFill>
              </a:rPr>
              <a:t> </a:t>
            </a:r>
          </a:p>
          <a:p>
            <a:pPr lvl="0" fontAlgn="base">
              <a:spcBef>
                <a:spcPct val="0"/>
              </a:spcBef>
              <a:spcAft>
                <a:spcPct val="0"/>
              </a:spcAft>
            </a:pPr>
            <a:r>
              <a:rPr lang="el-GR" sz="1600" b="1" dirty="0">
                <a:solidFill>
                  <a:schemeClr val="tx1"/>
                </a:solidFill>
              </a:rPr>
              <a:t>Κατασκευάζεται από κάθε άνθρωπο με διαφορετικό τρόπο. </a:t>
            </a:r>
          </a:p>
          <a:p>
            <a:pPr lvl="0" fontAlgn="base">
              <a:spcBef>
                <a:spcPct val="0"/>
              </a:spcBef>
              <a:spcAft>
                <a:spcPct val="0"/>
              </a:spcAft>
            </a:pPr>
            <a:endParaRPr lang="el-GR" sz="1600" b="1" dirty="0">
              <a:solidFill>
                <a:schemeClr val="tx1"/>
              </a:solidFill>
            </a:endParaRPr>
          </a:p>
          <a:p>
            <a:pPr lvl="0" fontAlgn="base">
              <a:spcBef>
                <a:spcPct val="0"/>
              </a:spcBef>
              <a:spcAft>
                <a:spcPct val="0"/>
              </a:spcAft>
            </a:pPr>
            <a:r>
              <a:rPr lang="el-GR" sz="1600" b="1" dirty="0">
                <a:solidFill>
                  <a:schemeClr val="tx1"/>
                </a:solidFill>
              </a:rPr>
              <a:t> </a:t>
            </a:r>
          </a:p>
        </p:txBody>
      </p:sp>
      <p:sp>
        <p:nvSpPr>
          <p:cNvPr id="2" name="3 - TextBox">
            <a:extLst>
              <a:ext uri="{FF2B5EF4-FFF2-40B4-BE49-F238E27FC236}">
                <a16:creationId xmlns:a16="http://schemas.microsoft.com/office/drawing/2014/main" id="{E280AD3E-D0C0-A658-419B-21AFD81910B8}"/>
              </a:ext>
            </a:extLst>
          </p:cNvPr>
          <p:cNvSpPr txBox="1"/>
          <p:nvPr/>
        </p:nvSpPr>
        <p:spPr>
          <a:xfrm>
            <a:off x="355597" y="221491"/>
            <a:ext cx="5332822" cy="461665"/>
          </a:xfrm>
          <a:prstGeom prst="rect">
            <a:avLst/>
          </a:prstGeom>
          <a:noFill/>
        </p:spPr>
        <p:txBody>
          <a:bodyPr wrap="square" rtlCol="0">
            <a:spAutoFit/>
          </a:bodyPr>
          <a:lstStyle/>
          <a:p>
            <a:r>
              <a:rPr lang="el-GR" sz="2400" b="1" dirty="0">
                <a:solidFill>
                  <a:schemeClr val="tx1"/>
                </a:solidFill>
                <a:latin typeface="DINPro-Light" pitchFamily="2" charset="0"/>
              </a:rPr>
              <a:t>Κονστρουκτιβισμός (</a:t>
            </a:r>
            <a:r>
              <a:rPr lang="en-US" sz="2400" b="1" dirty="0">
                <a:solidFill>
                  <a:schemeClr val="tx1"/>
                </a:solidFill>
                <a:latin typeface="DINPro-Light" pitchFamily="2" charset="0"/>
              </a:rPr>
              <a:t>construction)</a:t>
            </a:r>
            <a:endParaRPr lang="en-US" sz="1600" dirty="0">
              <a:solidFill>
                <a:schemeClr val="bg1"/>
              </a:solidFill>
              <a:latin typeface="Century Gothic" pitchFamily="34" charset="0"/>
            </a:endParaRPr>
          </a:p>
        </p:txBody>
      </p:sp>
      <p:pic>
        <p:nvPicPr>
          <p:cNvPr id="3076" name="Picture 4" descr="Ανακοίνωση για αξιολόγηση-αυτοαξιολόγηση – ΑΛΕΞΙΚΕΡΑΥΝΟ">
            <a:extLst>
              <a:ext uri="{FF2B5EF4-FFF2-40B4-BE49-F238E27FC236}">
                <a16:creationId xmlns:a16="http://schemas.microsoft.com/office/drawing/2014/main" id="{F786B3B1-76D9-C358-59A3-B674B5674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65" y="2057399"/>
            <a:ext cx="5890439" cy="441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955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
          <p:cNvSpPr>
            <a:spLocks noChangeArrowheads="1"/>
          </p:cNvSpPr>
          <p:nvPr/>
        </p:nvSpPr>
        <p:spPr bwMode="auto">
          <a:xfrm>
            <a:off x="4076464" y="3116868"/>
            <a:ext cx="362952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Η μάθηση στο μουσείο</a:t>
            </a:r>
          </a:p>
        </p:txBody>
      </p:sp>
      <p:sp>
        <p:nvSpPr>
          <p:cNvPr id="5" name="Rectangle 1"/>
          <p:cNvSpPr>
            <a:spLocks noChangeArrowheads="1"/>
          </p:cNvSpPr>
          <p:nvPr/>
        </p:nvSpPr>
        <p:spPr bwMode="auto">
          <a:xfrm>
            <a:off x="1775521" y="6257637"/>
            <a:ext cx="8771373"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el-GR" sz="1600" i="1" dirty="0">
                <a:solidFill>
                  <a:schemeClr val="bg1"/>
                </a:solidFill>
                <a:latin typeface="DINPro-Light" pitchFamily="2" charset="0"/>
              </a:rPr>
              <a:t>Αν όχι η μάθηση, η εκπαίδευση, ποιος ο λόγος ύπαρξης των μουσείων;</a:t>
            </a:r>
            <a:r>
              <a:rPr lang="en-US" sz="1600" i="1" dirty="0">
                <a:solidFill>
                  <a:schemeClr val="bg1"/>
                </a:solidFill>
                <a:latin typeface="DINPro-Light" pitchFamily="2" charset="0"/>
              </a:rPr>
              <a:t>   </a:t>
            </a:r>
            <a:r>
              <a:rPr lang="en-US" sz="1600" dirty="0">
                <a:solidFill>
                  <a:schemeClr val="bg1"/>
                </a:solidFill>
                <a:latin typeface="DINPro-Light" pitchFamily="2" charset="0"/>
                <a:cs typeface="Times New Roman" pitchFamily="18" charset="0"/>
              </a:rPr>
              <a:t> </a:t>
            </a:r>
            <a:r>
              <a:rPr lang="en-US" dirty="0">
                <a:solidFill>
                  <a:schemeClr val="bg1"/>
                </a:solidFill>
                <a:latin typeface="DINPro-Light" pitchFamily="2" charset="0"/>
                <a:cs typeface="Times New Roman" pitchFamily="18" charset="0"/>
              </a:rPr>
              <a:t>E. Hooper-Greenhill</a:t>
            </a:r>
            <a:r>
              <a:rPr lang="el-GR" dirty="0">
                <a:solidFill>
                  <a:schemeClr val="bg1"/>
                </a:solidFill>
                <a:latin typeface="DINPro-Light" pitchFamily="2" charset="0"/>
                <a:cs typeface="Times New Roman" pitchFamily="18"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gel\Pictures\Picasa\Καταγραφές οθόνης\Στιγμιότυπο πλήρους οθόνης 1092013 15004 πμ.bmp.jpg"/>
          <p:cNvPicPr>
            <a:picLocks noChangeAspect="1" noChangeArrowheads="1"/>
          </p:cNvPicPr>
          <p:nvPr/>
        </p:nvPicPr>
        <p:blipFill>
          <a:blip r:embed="rId3" cstate="print"/>
          <a:srcRect l="19585"/>
          <a:stretch>
            <a:fillRect/>
          </a:stretch>
        </p:blipFill>
        <p:spPr bwMode="auto">
          <a:xfrm>
            <a:off x="5735960" y="0"/>
            <a:ext cx="5112568" cy="6885384"/>
          </a:xfrm>
          <a:prstGeom prst="rect">
            <a:avLst/>
          </a:prstGeom>
          <a:noFill/>
        </p:spPr>
      </p:pic>
      <p:sp>
        <p:nvSpPr>
          <p:cNvPr id="4" name="3 - TextBox"/>
          <p:cNvSpPr txBox="1"/>
          <p:nvPr/>
        </p:nvSpPr>
        <p:spPr>
          <a:xfrm>
            <a:off x="234778" y="333632"/>
            <a:ext cx="10037686" cy="6647974"/>
          </a:xfrm>
          <a:prstGeom prst="rect">
            <a:avLst/>
          </a:prstGeom>
          <a:noFill/>
        </p:spPr>
        <p:txBody>
          <a:bodyPr wrap="square" rtlCol="0">
            <a:spAutoFit/>
          </a:bodyPr>
          <a:lstStyle/>
          <a:p>
            <a:r>
              <a:rPr lang="el-GR" sz="2000" b="1" dirty="0">
                <a:solidFill>
                  <a:schemeClr val="tx1"/>
                </a:solidFill>
                <a:latin typeface="DINPro-Light" pitchFamily="2" charset="0"/>
              </a:rPr>
              <a:t>Η μάθηση στο μουσείο</a:t>
            </a:r>
          </a:p>
          <a:p>
            <a:r>
              <a:rPr lang="el-GR" i="1" dirty="0">
                <a:solidFill>
                  <a:schemeClr val="tx1"/>
                </a:solidFill>
                <a:latin typeface="DINPro-Light" pitchFamily="2" charset="0"/>
              </a:rPr>
              <a:t>Τα</a:t>
            </a:r>
            <a:r>
              <a:rPr lang="en-US" i="1" dirty="0">
                <a:solidFill>
                  <a:schemeClr val="tx1"/>
                </a:solidFill>
                <a:latin typeface="DINPro-Light" pitchFamily="2" charset="0"/>
              </a:rPr>
              <a:t> </a:t>
            </a:r>
            <a:r>
              <a:rPr lang="el-GR" i="1" dirty="0">
                <a:solidFill>
                  <a:schemeClr val="tx1"/>
                </a:solidFill>
                <a:latin typeface="DINPro-Light" pitchFamily="2" charset="0"/>
              </a:rPr>
              <a:t>μουσεία εκφράζουν απόψεις για το τι αξίζει </a:t>
            </a:r>
          </a:p>
          <a:p>
            <a:r>
              <a:rPr lang="el-GR" i="1" dirty="0">
                <a:solidFill>
                  <a:schemeClr val="tx1"/>
                </a:solidFill>
                <a:latin typeface="DINPro-Light" pitchFamily="2" charset="0"/>
              </a:rPr>
              <a:t>κανείς να μάθει</a:t>
            </a: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b="1" dirty="0">
              <a:solidFill>
                <a:schemeClr val="tx1"/>
              </a:solidFill>
              <a:latin typeface="Century Gothic" pitchFamily="34" charset="0"/>
            </a:endParaRPr>
          </a:p>
          <a:p>
            <a:r>
              <a:rPr lang="el-GR" sz="2000" b="1" dirty="0">
                <a:solidFill>
                  <a:schemeClr val="tx1"/>
                </a:solidFill>
                <a:latin typeface="Century Gothic" pitchFamily="34" charset="0"/>
              </a:rPr>
              <a:t>Παρότι τα μουσεία μετρούν ιστορία </a:t>
            </a:r>
          </a:p>
          <a:p>
            <a:r>
              <a:rPr lang="el-GR" sz="2000" b="1" dirty="0">
                <a:solidFill>
                  <a:schemeClr val="tx1"/>
                </a:solidFill>
                <a:latin typeface="Century Gothic" pitchFamily="34" charset="0"/>
              </a:rPr>
              <a:t>3 αιώνων, καινοτόμες παιδαγωγικές</a:t>
            </a:r>
          </a:p>
          <a:p>
            <a:r>
              <a:rPr lang="el-GR" sz="2000" b="1" dirty="0">
                <a:solidFill>
                  <a:schemeClr val="tx1"/>
                </a:solidFill>
                <a:latin typeface="Century Gothic" pitchFamily="34" charset="0"/>
              </a:rPr>
              <a:t>θεωρίες εισάγονται και εφαρμόζονται τα</a:t>
            </a:r>
          </a:p>
          <a:p>
            <a:r>
              <a:rPr lang="el-GR" sz="2000" b="1" dirty="0">
                <a:solidFill>
                  <a:schemeClr val="tx1"/>
                </a:solidFill>
                <a:latin typeface="Century Gothic" pitchFamily="34" charset="0"/>
              </a:rPr>
              <a:t>τελευταία 50-60 χρόνια.</a:t>
            </a:r>
          </a:p>
          <a:p>
            <a:endParaRPr lang="en-US" b="1" dirty="0">
              <a:solidFill>
                <a:schemeClr val="tx1"/>
              </a:solidFill>
              <a:latin typeface="Century Gothic" pitchFamily="34" charset="0"/>
            </a:endParaRPr>
          </a:p>
          <a:p>
            <a:r>
              <a:rPr lang="el-GR" sz="1600" dirty="0">
                <a:solidFill>
                  <a:schemeClr val="tx1"/>
                </a:solidFill>
                <a:latin typeface="DINPro-Light" pitchFamily="2" charset="0"/>
              </a:rPr>
              <a:t> </a:t>
            </a:r>
            <a:endParaRPr lang="el-GR" sz="1600" i="1" dirty="0">
              <a:solidFill>
                <a:schemeClr val="tx1"/>
              </a:solidFill>
              <a:latin typeface="DINPro-Light" pitchFamily="2" charset="0"/>
            </a:endParaRPr>
          </a:p>
          <a:p>
            <a:r>
              <a:rPr lang="el-GR" sz="1600" dirty="0">
                <a:solidFill>
                  <a:schemeClr val="tx1"/>
                </a:solidFill>
                <a:latin typeface="DINPro-Light" pitchFamily="2" charset="0"/>
              </a:rPr>
              <a:t> </a:t>
            </a:r>
            <a:endParaRPr lang="el-GR" dirty="0">
              <a:solidFill>
                <a:schemeClr val="tx1"/>
              </a:solidFill>
              <a:latin typeface="DINPro-Light" pitchFamily="2" charset="0"/>
            </a:endParaRPr>
          </a:p>
          <a:p>
            <a:endParaRPr lang="el-GR"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5DB8E-80F7-0BD4-3432-887C6B96428F}"/>
            </a:ext>
          </a:extLst>
        </p:cNvPr>
        <p:cNvGrpSpPr/>
        <p:nvPr/>
      </p:nvGrpSpPr>
      <p:grpSpPr>
        <a:xfrm>
          <a:off x="0" y="0"/>
          <a:ext cx="0" cy="0"/>
          <a:chOff x="0" y="0"/>
          <a:chExt cx="0" cy="0"/>
        </a:xfrm>
      </p:grpSpPr>
      <p:sp>
        <p:nvSpPr>
          <p:cNvPr id="2" name="3 - TextBox">
            <a:extLst>
              <a:ext uri="{FF2B5EF4-FFF2-40B4-BE49-F238E27FC236}">
                <a16:creationId xmlns:a16="http://schemas.microsoft.com/office/drawing/2014/main" id="{485F1EC7-6CD8-EA2B-D8A2-6952364B4773}"/>
              </a:ext>
            </a:extLst>
          </p:cNvPr>
          <p:cNvSpPr txBox="1"/>
          <p:nvPr/>
        </p:nvSpPr>
        <p:spPr>
          <a:xfrm>
            <a:off x="344963" y="168903"/>
            <a:ext cx="9394459" cy="1138773"/>
          </a:xfrm>
          <a:prstGeom prst="rect">
            <a:avLst/>
          </a:prstGeom>
          <a:noFill/>
        </p:spPr>
        <p:txBody>
          <a:bodyPr wrap="square" rtlCol="0">
            <a:spAutoFit/>
          </a:bodyPr>
          <a:lstStyle/>
          <a:p>
            <a:r>
              <a:rPr lang="el-GR" sz="1800" dirty="0">
                <a:effectLst/>
                <a:latin typeface="+mj-lt"/>
                <a:ea typeface="Times New Roman" panose="02020603050405020304" pitchFamily="18" charset="0"/>
              </a:rPr>
              <a:t>Το πρώτα μουσεία </a:t>
            </a:r>
            <a:r>
              <a:rPr lang="el-GR" sz="1800" dirty="0">
                <a:latin typeface="+mj-lt"/>
              </a:rPr>
              <a:t>που εφαρμόζουν συστηματικά θεωρίες εκπαίδευσης (1970)</a:t>
            </a:r>
            <a:r>
              <a:rPr lang="en-US" sz="1800" dirty="0">
                <a:latin typeface="+mj-lt"/>
              </a:rPr>
              <a:t> </a:t>
            </a:r>
            <a:r>
              <a:rPr lang="el-GR" sz="1800" dirty="0">
                <a:latin typeface="+mj-lt"/>
              </a:rPr>
              <a:t>είναι τα Μουσεία Επιστημών. </a:t>
            </a:r>
            <a:r>
              <a:rPr lang="el-GR" sz="1800" b="1" dirty="0">
                <a:solidFill>
                  <a:schemeClr val="tx1"/>
                </a:solidFill>
              </a:rPr>
              <a:t>Ανακάλυψη </a:t>
            </a:r>
            <a:r>
              <a:rPr lang="en-US" sz="1800" b="1" dirty="0">
                <a:solidFill>
                  <a:schemeClr val="tx1"/>
                </a:solidFill>
              </a:rPr>
              <a:t>vs.</a:t>
            </a:r>
            <a:r>
              <a:rPr lang="el-GR" sz="1800" b="1" dirty="0">
                <a:solidFill>
                  <a:schemeClr val="tx1"/>
                </a:solidFill>
              </a:rPr>
              <a:t> Παράθεση έτοιμων γνώσεων </a:t>
            </a:r>
          </a:p>
          <a:p>
            <a:r>
              <a:rPr lang="el-GR" sz="1800" b="1" dirty="0">
                <a:solidFill>
                  <a:schemeClr val="tx1"/>
                </a:solidFill>
              </a:rPr>
              <a:t> </a:t>
            </a:r>
          </a:p>
          <a:p>
            <a:endParaRPr lang="en-US" b="1" dirty="0">
              <a:solidFill>
                <a:schemeClr val="bg1"/>
              </a:solidFill>
              <a:latin typeface="Century Gothic" pitchFamily="34" charset="0"/>
            </a:endParaRPr>
          </a:p>
        </p:txBody>
      </p:sp>
      <p:sp>
        <p:nvSpPr>
          <p:cNvPr id="3" name="TextBox 2">
            <a:extLst>
              <a:ext uri="{FF2B5EF4-FFF2-40B4-BE49-F238E27FC236}">
                <a16:creationId xmlns:a16="http://schemas.microsoft.com/office/drawing/2014/main" id="{348F28A4-CF55-6EBF-FFE0-1231D93A1FAF}"/>
              </a:ext>
            </a:extLst>
          </p:cNvPr>
          <p:cNvSpPr txBox="1"/>
          <p:nvPr/>
        </p:nvSpPr>
        <p:spPr>
          <a:xfrm>
            <a:off x="678711" y="6319765"/>
            <a:ext cx="11187224" cy="369332"/>
          </a:xfrm>
          <a:prstGeom prst="rect">
            <a:avLst/>
          </a:prstGeom>
          <a:noFill/>
        </p:spPr>
        <p:txBody>
          <a:bodyPr wrap="square">
            <a:spAutoFit/>
          </a:bodyPr>
          <a:lstStyle/>
          <a:p>
            <a:r>
              <a:rPr lang="en-US" b="1" dirty="0">
                <a:latin typeface="+mj-lt"/>
                <a:ea typeface="+mj-ea"/>
                <a:cs typeface="+mj-cs"/>
              </a:rPr>
              <a:t>Exploratorium, San Francisco, 1969  </a:t>
            </a:r>
            <a:endParaRPr lang="en-US" dirty="0">
              <a:latin typeface="+mj-lt"/>
              <a:ea typeface="+mj-ea"/>
              <a:cs typeface="+mj-cs"/>
            </a:endParaRPr>
          </a:p>
        </p:txBody>
      </p:sp>
      <p:pic>
        <p:nvPicPr>
          <p:cNvPr id="5" name="Εικόνα 4">
            <a:extLst>
              <a:ext uri="{FF2B5EF4-FFF2-40B4-BE49-F238E27FC236}">
                <a16:creationId xmlns:a16="http://schemas.microsoft.com/office/drawing/2014/main" id="{53F84225-BBFA-ECA6-18FC-A4B12DEE3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596" y="1307676"/>
            <a:ext cx="7930116" cy="5253702"/>
          </a:xfrm>
          <a:prstGeom prst="rect">
            <a:avLst/>
          </a:prstGeom>
        </p:spPr>
      </p:pic>
      <p:sp>
        <p:nvSpPr>
          <p:cNvPr id="6" name="TextBox 5">
            <a:extLst>
              <a:ext uri="{FF2B5EF4-FFF2-40B4-BE49-F238E27FC236}">
                <a16:creationId xmlns:a16="http://schemas.microsoft.com/office/drawing/2014/main" id="{8B3DA680-B314-0971-5631-D5E634C6E417}"/>
              </a:ext>
            </a:extLst>
          </p:cNvPr>
          <p:cNvSpPr txBox="1"/>
          <p:nvPr/>
        </p:nvSpPr>
        <p:spPr>
          <a:xfrm>
            <a:off x="83288" y="1723144"/>
            <a:ext cx="3178896" cy="4001095"/>
          </a:xfrm>
          <a:prstGeom prst="rect">
            <a:avLst/>
          </a:prstGeom>
          <a:noFill/>
        </p:spPr>
        <p:txBody>
          <a:bodyPr wrap="square">
            <a:spAutoFit/>
          </a:bodyPr>
          <a:lstStyle/>
          <a:p>
            <a:r>
              <a:rPr lang="el-GR" sz="1600" dirty="0">
                <a:effectLst/>
                <a:latin typeface="Calibri" panose="020F0502020204030204" pitchFamily="34" charset="0"/>
                <a:ea typeface="Times New Roman" panose="02020603050405020304" pitchFamily="18" charset="0"/>
              </a:rPr>
              <a:t> </a:t>
            </a:r>
            <a:r>
              <a:rPr lang="el-GR" dirty="0"/>
              <a:t>Το πρώτο μουσείο που εφάρμοσε συστηματικά θεωρίες εκπαίδευσης ήταν το Μουσείο Φυσικής Ιστορίας του Λονδίνου από τη δεκαετία του ’70 </a:t>
            </a:r>
          </a:p>
          <a:p>
            <a:endParaRPr lang="el-GR" dirty="0"/>
          </a:p>
          <a:p>
            <a:r>
              <a:rPr lang="el-GR" dirty="0"/>
              <a:t>και το Μουσείο Επιστημών </a:t>
            </a:r>
            <a:r>
              <a:rPr lang="en-US" dirty="0"/>
              <a:t>Exploratorium</a:t>
            </a:r>
            <a:r>
              <a:rPr lang="el-GR" dirty="0"/>
              <a:t>, όπου ο </a:t>
            </a:r>
            <a:r>
              <a:rPr lang="el-GR" b="1" dirty="0"/>
              <a:t>επισκέπτης </a:t>
            </a:r>
            <a:r>
              <a:rPr lang="el-GR" dirty="0"/>
              <a:t>έμπαινε σε ένα περιβάλλον ανακάλυψης της γνώσης για τον κόσμο και τα φυσικά φαινόμενα μέσω </a:t>
            </a:r>
            <a:r>
              <a:rPr lang="el-GR" sz="1600" b="1" dirty="0"/>
              <a:t>τεχνολογικών μέσων (διερευνητική μάθηση), της πράξης και του πειραματισμού.</a:t>
            </a:r>
            <a:endParaRPr lang="el-GR" sz="1800" b="1" dirty="0">
              <a:effectLst/>
              <a:latin typeface="Calibri" panose="020F0502020204030204" pitchFamily="34" charset="0"/>
              <a:ea typeface="Times New Roman" panose="02020603050405020304" pitchFamily="18" charset="0"/>
            </a:endParaRPr>
          </a:p>
          <a:p>
            <a:endParaRPr lang="el-GR" sz="1600" dirty="0">
              <a:latin typeface="Calibri" panose="020F0502020204030204" pitchFamily="34" charset="0"/>
            </a:endParaRPr>
          </a:p>
          <a:p>
            <a:r>
              <a:rPr lang="el-GR" sz="1600" dirty="0"/>
              <a:t> </a:t>
            </a:r>
          </a:p>
          <a:p>
            <a:r>
              <a:rPr lang="el-GR" sz="1600" dirty="0"/>
              <a:t> </a:t>
            </a:r>
            <a:endParaRPr lang="en-US" sz="1600" b="1" dirty="0"/>
          </a:p>
        </p:txBody>
      </p:sp>
    </p:spTree>
    <p:extLst>
      <p:ext uri="{BB962C8B-B14F-4D97-AF65-F5344CB8AC3E}">
        <p14:creationId xmlns:p14="http://schemas.microsoft.com/office/powerpoint/2010/main" val="1771717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479301" y="266527"/>
            <a:ext cx="8640960" cy="4662815"/>
          </a:xfrm>
          <a:prstGeom prst="rect">
            <a:avLst/>
          </a:prstGeom>
          <a:noFill/>
        </p:spPr>
        <p:txBody>
          <a:bodyPr wrap="square" rtlCol="0">
            <a:spAutoFit/>
          </a:bodyPr>
          <a:lstStyle/>
          <a:p>
            <a:r>
              <a:rPr lang="el-GR" sz="2000" b="1" dirty="0">
                <a:solidFill>
                  <a:srgbClr val="7030A0"/>
                </a:solidFill>
                <a:latin typeface="DINPro-Light" pitchFamily="2" charset="0"/>
              </a:rPr>
              <a:t>Η εφαρμογή των θεωριών μάθησης στο μουσείο</a:t>
            </a:r>
          </a:p>
          <a:p>
            <a:endParaRPr lang="en-US" b="1" dirty="0">
              <a:solidFill>
                <a:schemeClr val="bg1"/>
              </a:solidFill>
              <a:latin typeface="Century Gothic" pitchFamily="34" charset="0"/>
            </a:endParaRPr>
          </a:p>
          <a:p>
            <a:endParaRPr lang="el-GR" dirty="0">
              <a:solidFill>
                <a:schemeClr val="bg1"/>
              </a:solidFill>
              <a:latin typeface="Century Gothic" pitchFamily="34" charset="0"/>
            </a:endParaRPr>
          </a:p>
          <a:p>
            <a:r>
              <a:rPr lang="el-GR" sz="1600" dirty="0">
                <a:solidFill>
                  <a:schemeClr val="tx1"/>
                </a:solidFill>
                <a:latin typeface="DINPro-Light" pitchFamily="2" charset="0"/>
              </a:rPr>
              <a:t>Οι θεωρίες μάθησης εφαρμόζονται κυρίως στα εκπαιδευτικά προγράμματα αρχικά και λιγότερο στις μόνιμες εκθέσεις των μουσείων. </a:t>
            </a:r>
          </a:p>
          <a:p>
            <a:endParaRPr lang="el-GR" sz="1600" dirty="0">
              <a:solidFill>
                <a:schemeClr val="bg1"/>
              </a:solidFill>
              <a:latin typeface="DINPro-Light" pitchFamily="2" charset="0"/>
            </a:endParaRPr>
          </a:p>
          <a:p>
            <a:r>
              <a:rPr lang="el-GR" sz="1600" dirty="0">
                <a:solidFill>
                  <a:schemeClr val="tx1"/>
                </a:solidFill>
                <a:latin typeface="DINPro-Light" pitchFamily="2" charset="0"/>
              </a:rPr>
              <a:t>Με την ανάπτυξη </a:t>
            </a:r>
            <a:r>
              <a:rPr lang="el-GR" sz="2000" b="1" dirty="0">
                <a:solidFill>
                  <a:schemeClr val="tx1"/>
                </a:solidFill>
                <a:latin typeface="DINPro-Light" pitchFamily="2" charset="0"/>
              </a:rPr>
              <a:t>των </a:t>
            </a:r>
            <a:r>
              <a:rPr lang="en-US" sz="2000" b="1" dirty="0">
                <a:solidFill>
                  <a:schemeClr val="tx1"/>
                </a:solidFill>
                <a:latin typeface="DINPro-Light" pitchFamily="2" charset="0"/>
              </a:rPr>
              <a:t>visitor studies </a:t>
            </a:r>
            <a:r>
              <a:rPr lang="en-US" sz="1600" b="1" dirty="0">
                <a:solidFill>
                  <a:schemeClr val="tx1"/>
                </a:solidFill>
                <a:latin typeface="DINPro-Light" pitchFamily="2" charset="0"/>
              </a:rPr>
              <a:t>(’60s)</a:t>
            </a:r>
            <a:endParaRPr lang="el-GR" sz="1600" b="1" dirty="0">
              <a:solidFill>
                <a:schemeClr val="tx1"/>
              </a:solidFill>
              <a:latin typeface="DINPro-Light" pitchFamily="2" charset="0"/>
            </a:endParaRPr>
          </a:p>
          <a:p>
            <a:r>
              <a:rPr lang="el-GR" sz="1600" dirty="0">
                <a:solidFill>
                  <a:schemeClr val="tx1"/>
                </a:solidFill>
                <a:latin typeface="DINPro-Light" pitchFamily="2" charset="0"/>
              </a:rPr>
              <a:t>λαμβάνονται υπόψη και στον </a:t>
            </a:r>
            <a:r>
              <a:rPr lang="el-GR" sz="1600" dirty="0" err="1">
                <a:solidFill>
                  <a:schemeClr val="tx1"/>
                </a:solidFill>
                <a:latin typeface="DINPro-Light" pitchFamily="2" charset="0"/>
              </a:rPr>
              <a:t>μουσειολογικό</a:t>
            </a:r>
            <a:r>
              <a:rPr lang="el-GR" sz="1600" dirty="0">
                <a:solidFill>
                  <a:schemeClr val="tx1"/>
                </a:solidFill>
                <a:latin typeface="DINPro-Light" pitchFamily="2" charset="0"/>
              </a:rPr>
              <a:t> σχεδιασμό </a:t>
            </a:r>
          </a:p>
          <a:p>
            <a:r>
              <a:rPr lang="el-GR" sz="1600" dirty="0">
                <a:solidFill>
                  <a:schemeClr val="tx1"/>
                </a:solidFill>
                <a:latin typeface="DINPro-Light" pitchFamily="2" charset="0"/>
              </a:rPr>
              <a:t>λόγω της αναθεώρησης της ομοιογένειας </a:t>
            </a:r>
          </a:p>
          <a:p>
            <a:r>
              <a:rPr lang="el-GR" sz="1600" dirty="0">
                <a:solidFill>
                  <a:schemeClr val="tx1"/>
                </a:solidFill>
                <a:latin typeface="DINPro-Light" pitchFamily="2" charset="0"/>
              </a:rPr>
              <a:t>του μουσειακού κοινού.</a:t>
            </a:r>
          </a:p>
          <a:p>
            <a:endParaRPr lang="el-GR" sz="1600" dirty="0">
              <a:solidFill>
                <a:schemeClr val="tx1"/>
              </a:solidFill>
              <a:latin typeface="DINPro-Light" pitchFamily="2" charset="0"/>
            </a:endParaRPr>
          </a:p>
          <a:p>
            <a:endParaRPr lang="en-US" sz="1600" dirty="0">
              <a:solidFill>
                <a:schemeClr val="bg1"/>
              </a:solidFill>
              <a:latin typeface="DINPro-Light" pitchFamily="2" charset="0"/>
            </a:endParaRPr>
          </a:p>
          <a:p>
            <a:r>
              <a:rPr lang="el-GR" sz="1600" dirty="0">
                <a:solidFill>
                  <a:schemeClr val="tx1"/>
                </a:solidFill>
                <a:latin typeface="DINPro-Light" pitchFamily="2" charset="0"/>
              </a:rPr>
              <a:t> </a:t>
            </a:r>
            <a:endParaRPr lang="en-US" sz="1600" dirty="0">
              <a:solidFill>
                <a:schemeClr val="tx1"/>
              </a:solidFill>
              <a:latin typeface="DINPro-Light" pitchFamily="2" charset="0"/>
            </a:endParaRPr>
          </a:p>
          <a:p>
            <a:endParaRPr lang="el-GR" sz="1600" dirty="0">
              <a:solidFill>
                <a:schemeClr val="tx1"/>
              </a:solidFill>
              <a:latin typeface="DINPro-Light" pitchFamily="2" charset="0"/>
            </a:endParaRPr>
          </a:p>
          <a:p>
            <a:endParaRPr lang="el-GR" sz="1600" dirty="0">
              <a:solidFill>
                <a:schemeClr val="bg1"/>
              </a:solidFill>
              <a:latin typeface="DINPro-Light" pitchFamily="2" charset="0"/>
            </a:endParaRPr>
          </a:p>
          <a:p>
            <a:endParaRPr lang="el-GR" dirty="0">
              <a:solidFill>
                <a:schemeClr val="bg1"/>
              </a:solidFill>
              <a:latin typeface="Century Gothic" pitchFamily="34" charset="0"/>
            </a:endParaRPr>
          </a:p>
          <a:p>
            <a:r>
              <a:rPr lang="en-US" sz="1100" i="1" dirty="0">
                <a:solidFill>
                  <a:schemeClr val="bg1"/>
                </a:solidFill>
                <a:latin typeface="Century Gothic" pitchFamily="34" charset="0"/>
              </a:rPr>
              <a:t>                                                                                                                                                                       </a:t>
            </a:r>
            <a:r>
              <a:rPr lang="el-GR" sz="1100" i="1" dirty="0">
                <a:solidFill>
                  <a:schemeClr val="bg1"/>
                </a:solidFill>
                <a:latin typeface="Century Gothic" pitchFamily="34" charset="0"/>
              </a:rPr>
              <a:t> </a:t>
            </a:r>
            <a:endParaRPr lang="el-GR" i="1"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pic>
        <p:nvPicPr>
          <p:cNvPr id="6" name="Picture 2" descr="C:\Users\angel\Pictures\Picasa\Καταγραφές οθόνης\Στιγμιότυπο πλήρους οθόνης 1092013 15004 πμ.bmp.jpg"/>
          <p:cNvPicPr>
            <a:picLocks noChangeAspect="1" noChangeArrowheads="1"/>
          </p:cNvPicPr>
          <p:nvPr/>
        </p:nvPicPr>
        <p:blipFill>
          <a:blip r:embed="rId3" cstate="print">
            <a:lum contrast="20000"/>
          </a:blip>
          <a:srcRect l="20267" t="27025" r="75579" b="69139"/>
          <a:stretch>
            <a:fillRect/>
          </a:stretch>
        </p:blipFill>
        <p:spPr bwMode="auto">
          <a:xfrm>
            <a:off x="263277" y="1168227"/>
            <a:ext cx="216024" cy="2160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2" descr="C:\Users\angel\Pictures\Picasa\Καταγραφές οθόνης\Στιγμιότυπο πλήρους οθόνης 1092013 15004 πμ.bmp.jpg"/>
          <p:cNvPicPr>
            <a:picLocks noChangeAspect="1" noChangeArrowheads="1"/>
          </p:cNvPicPr>
          <p:nvPr/>
        </p:nvPicPr>
        <p:blipFill>
          <a:blip r:embed="rId3" cstate="print">
            <a:lum contrast="20000"/>
          </a:blip>
          <a:srcRect l="20267" t="27025" r="75579" b="69139"/>
          <a:stretch>
            <a:fillRect/>
          </a:stretch>
        </p:blipFill>
        <p:spPr bwMode="auto">
          <a:xfrm>
            <a:off x="271372" y="1960315"/>
            <a:ext cx="216024" cy="2160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https://fbcdn-sphotos-h-a.akamaihd.net/hphotos-ak-prn2/v/1466263_646388048739056_2138642490_n.jpg?oh=5271132fb51ff53149ee52f0bf4c719d&amp;oe=528175D6&amp;__gda__=1384257858_4c7b9b3e9fffc58a2aa9e0c06dbdf04a">
            <a:extLst>
              <a:ext uri="{FF2B5EF4-FFF2-40B4-BE49-F238E27FC236}">
                <a16:creationId xmlns:a16="http://schemas.microsoft.com/office/drawing/2014/main" id="{7094F39B-FC37-BC77-9E00-0000CFCDED0B}"/>
              </a:ext>
            </a:extLst>
          </p:cNvPr>
          <p:cNvPicPr>
            <a:picLocks noChangeAspect="1" noChangeArrowheads="1"/>
          </p:cNvPicPr>
          <p:nvPr/>
        </p:nvPicPr>
        <p:blipFill>
          <a:blip r:embed="rId4" cstate="print"/>
          <a:srcRect/>
          <a:stretch>
            <a:fillRect/>
          </a:stretch>
        </p:blipFill>
        <p:spPr bwMode="auto">
          <a:xfrm>
            <a:off x="5405845" y="1511741"/>
            <a:ext cx="6637299" cy="453818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3">
          <a:extLst>
            <a:ext uri="{FF2B5EF4-FFF2-40B4-BE49-F238E27FC236}">
              <a16:creationId xmlns:a16="http://schemas.microsoft.com/office/drawing/2014/main" id="{DFB9D98C-055C-0448-3A22-30B2AF908157}"/>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9E869FFB-7963-0069-EF86-A4D7C46F4685}"/>
              </a:ext>
            </a:extLst>
          </p:cNvPr>
          <p:cNvPicPr>
            <a:picLocks noChangeAspect="1"/>
          </p:cNvPicPr>
          <p:nvPr/>
        </p:nvPicPr>
        <p:blipFill>
          <a:blip r:embed="rId3"/>
          <a:srcRect l="24156" t="36124" r="21513" b="7442"/>
          <a:stretch/>
        </p:blipFill>
        <p:spPr>
          <a:xfrm>
            <a:off x="1201478" y="616688"/>
            <a:ext cx="9626761" cy="5624624"/>
          </a:xfrm>
          <a:prstGeom prst="rect">
            <a:avLst/>
          </a:prstGeom>
        </p:spPr>
      </p:pic>
    </p:spTree>
    <p:extLst>
      <p:ext uri="{BB962C8B-B14F-4D97-AF65-F5344CB8AC3E}">
        <p14:creationId xmlns:p14="http://schemas.microsoft.com/office/powerpoint/2010/main" val="1394541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7B859-92C8-9F43-49D2-E43934CA9463}"/>
            </a:ext>
          </a:extLst>
        </p:cNvPr>
        <p:cNvGrpSpPr/>
        <p:nvPr/>
      </p:nvGrpSpPr>
      <p:grpSpPr>
        <a:xfrm>
          <a:off x="0" y="0"/>
          <a:ext cx="0" cy="0"/>
          <a:chOff x="0" y="0"/>
          <a:chExt cx="0" cy="0"/>
        </a:xfrm>
      </p:grpSpPr>
      <p:pic>
        <p:nvPicPr>
          <p:cNvPr id="6" name="Picture 2" descr="C:\Users\angel\Pictures\Picasa\Καταγραφές οθόνης\Στιγμιότυπο πλήρους οθόνης 1092013 15004 πμ.bmp.jpg">
            <a:extLst>
              <a:ext uri="{FF2B5EF4-FFF2-40B4-BE49-F238E27FC236}">
                <a16:creationId xmlns:a16="http://schemas.microsoft.com/office/drawing/2014/main" id="{F92A0AD4-8A7E-04C8-E0CC-C32D88F16265}"/>
              </a:ext>
            </a:extLst>
          </p:cNvPr>
          <p:cNvPicPr>
            <a:picLocks noChangeAspect="1" noChangeArrowheads="1"/>
          </p:cNvPicPr>
          <p:nvPr/>
        </p:nvPicPr>
        <p:blipFill>
          <a:blip r:embed="rId3" cstate="print">
            <a:lum contrast="20000"/>
          </a:blip>
          <a:srcRect l="20267" t="27025" r="75579" b="69139"/>
          <a:stretch>
            <a:fillRect/>
          </a:stretch>
        </p:blipFill>
        <p:spPr bwMode="auto">
          <a:xfrm>
            <a:off x="263277" y="1168227"/>
            <a:ext cx="216024" cy="2160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2" descr="C:\Users\angel\Pictures\Picasa\Καταγραφές οθόνης\Στιγμιότυπο πλήρους οθόνης 1092013 15004 πμ.bmp.jpg">
            <a:extLst>
              <a:ext uri="{FF2B5EF4-FFF2-40B4-BE49-F238E27FC236}">
                <a16:creationId xmlns:a16="http://schemas.microsoft.com/office/drawing/2014/main" id="{15C471E1-BBE6-B5EE-5362-5CDEFCE96C94}"/>
              </a:ext>
            </a:extLst>
          </p:cNvPr>
          <p:cNvPicPr>
            <a:picLocks noChangeAspect="1" noChangeArrowheads="1"/>
          </p:cNvPicPr>
          <p:nvPr/>
        </p:nvPicPr>
        <p:blipFill>
          <a:blip r:embed="rId3" cstate="print">
            <a:lum contrast="20000"/>
          </a:blip>
          <a:srcRect l="20267" t="27025" r="75579" b="69139"/>
          <a:stretch>
            <a:fillRect/>
          </a:stretch>
        </p:blipFill>
        <p:spPr bwMode="auto">
          <a:xfrm>
            <a:off x="271372" y="1960315"/>
            <a:ext cx="216024" cy="2160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EF68B07D-AA75-6003-42B4-5EEA8E0150BD}"/>
              </a:ext>
            </a:extLst>
          </p:cNvPr>
          <p:cNvSpPr txBox="1"/>
          <p:nvPr/>
        </p:nvSpPr>
        <p:spPr>
          <a:xfrm>
            <a:off x="4455979" y="3042447"/>
            <a:ext cx="7256720" cy="3376502"/>
          </a:xfrm>
          <a:prstGeom prst="rect">
            <a:avLst/>
          </a:prstGeom>
          <a:noFill/>
        </p:spPr>
        <p:txBody>
          <a:bodyPr wrap="square">
            <a:spAutoFit/>
          </a:bodyPr>
          <a:lstStyle/>
          <a:p>
            <a:pPr marR="0" lvl="0" algn="just">
              <a:lnSpc>
                <a:spcPct val="150000"/>
              </a:lnSpc>
              <a:tabLst>
                <a:tab pos="457200" algn="l"/>
              </a:tabLst>
            </a:pPr>
            <a:r>
              <a:rPr lang="el-GR" sz="1600" b="1" dirty="0">
                <a:solidFill>
                  <a:schemeClr val="tx1"/>
                </a:solidFill>
              </a:rPr>
              <a:t>ΟΙ</a:t>
            </a:r>
            <a:r>
              <a:rPr lang="en-US" sz="1600" b="1" dirty="0">
                <a:solidFill>
                  <a:schemeClr val="tx1"/>
                </a:solidFill>
              </a:rPr>
              <a:t> VISITOR STUDIES </a:t>
            </a:r>
            <a:r>
              <a:rPr lang="el-GR" sz="1600" b="1" dirty="0">
                <a:solidFill>
                  <a:schemeClr val="tx1"/>
                </a:solidFill>
              </a:rPr>
              <a:t>ΜΕΛΕΤΟΥΝ:</a:t>
            </a:r>
            <a:endParaRPr lang="en-US" sz="1600" b="1" dirty="0">
              <a:solidFill>
                <a:schemeClr val="tx1"/>
              </a:solidFill>
              <a:latin typeface="DINPro-Light" pitchFamily="2" charset="0"/>
            </a:endParaRPr>
          </a:p>
          <a:p>
            <a:pPr marL="457200" marR="0" algn="just">
              <a:lnSpc>
                <a:spcPct val="150000"/>
              </a:lnSpc>
            </a:pPr>
            <a:r>
              <a:rPr lang="el-GR" sz="1600" dirty="0">
                <a:solidFill>
                  <a:schemeClr val="tx1"/>
                </a:solidFill>
              </a:rPr>
              <a:t>-τις </a:t>
            </a:r>
            <a:r>
              <a:rPr lang="el-GR" sz="1600" b="1" dirty="0">
                <a:solidFill>
                  <a:schemeClr val="tx1"/>
                </a:solidFill>
              </a:rPr>
              <a:t>διαφορετικές ομάδες κοινού </a:t>
            </a:r>
            <a:r>
              <a:rPr lang="el-GR" sz="1600" dirty="0">
                <a:solidFill>
                  <a:schemeClr val="tx1"/>
                </a:solidFill>
              </a:rPr>
              <a:t>ανάλογα με τον τόπο καταγωγής, την ηλικία </a:t>
            </a:r>
            <a:r>
              <a:rPr lang="el-GR" sz="1600" dirty="0" err="1">
                <a:solidFill>
                  <a:schemeClr val="tx1"/>
                </a:solidFill>
              </a:rPr>
              <a:t>κλπ</a:t>
            </a:r>
            <a:r>
              <a:rPr lang="el-GR" sz="1600" dirty="0">
                <a:solidFill>
                  <a:schemeClr val="tx1"/>
                </a:solidFill>
              </a:rPr>
              <a:t> </a:t>
            </a:r>
            <a:endParaRPr lang="en-US" sz="1600" dirty="0">
              <a:solidFill>
                <a:schemeClr val="tx1"/>
              </a:solidFill>
              <a:latin typeface="DINPro-Light" pitchFamily="2" charset="0"/>
            </a:endParaRPr>
          </a:p>
          <a:p>
            <a:pPr marL="457200" marR="0" algn="just">
              <a:lnSpc>
                <a:spcPct val="150000"/>
              </a:lnSpc>
            </a:pPr>
            <a:r>
              <a:rPr lang="el-GR" sz="1600" dirty="0">
                <a:solidFill>
                  <a:schemeClr val="tx1"/>
                </a:solidFill>
              </a:rPr>
              <a:t>-τις </a:t>
            </a:r>
            <a:r>
              <a:rPr lang="el-GR" sz="1600" b="1" dirty="0">
                <a:solidFill>
                  <a:schemeClr val="tx1"/>
                </a:solidFill>
              </a:rPr>
              <a:t>προτιμήσεις</a:t>
            </a:r>
            <a:r>
              <a:rPr lang="el-GR" sz="1600" dirty="0">
                <a:solidFill>
                  <a:schemeClr val="tx1"/>
                </a:solidFill>
              </a:rPr>
              <a:t> του κοινού κατά την επίσκεψη σε ένα μουσείο</a:t>
            </a:r>
            <a:endParaRPr lang="en-US" sz="1600" dirty="0">
              <a:solidFill>
                <a:schemeClr val="tx1"/>
              </a:solidFill>
              <a:latin typeface="DINPro-Light" pitchFamily="2" charset="0"/>
            </a:endParaRPr>
          </a:p>
          <a:p>
            <a:pPr marL="457200" marR="0" algn="just">
              <a:lnSpc>
                <a:spcPct val="150000"/>
              </a:lnSpc>
            </a:pPr>
            <a:r>
              <a:rPr lang="el-GR" sz="1600" dirty="0">
                <a:solidFill>
                  <a:schemeClr val="tx1"/>
                </a:solidFill>
              </a:rPr>
              <a:t>-τις </a:t>
            </a:r>
            <a:r>
              <a:rPr lang="el-GR" sz="1600" b="1" dirty="0">
                <a:solidFill>
                  <a:schemeClr val="tx1"/>
                </a:solidFill>
              </a:rPr>
              <a:t>προτιμήσεις</a:t>
            </a:r>
            <a:r>
              <a:rPr lang="el-GR" sz="1600" dirty="0">
                <a:solidFill>
                  <a:schemeClr val="tx1"/>
                </a:solidFill>
              </a:rPr>
              <a:t> σε υπηρεσίες ενός μουσείου</a:t>
            </a:r>
            <a:endParaRPr lang="en-US" sz="1600" dirty="0">
              <a:solidFill>
                <a:schemeClr val="tx1"/>
              </a:solidFill>
              <a:latin typeface="DINPro-Light" pitchFamily="2" charset="0"/>
            </a:endParaRPr>
          </a:p>
          <a:p>
            <a:pPr marL="457200" marR="0" algn="just">
              <a:lnSpc>
                <a:spcPct val="150000"/>
              </a:lnSpc>
            </a:pPr>
            <a:r>
              <a:rPr lang="el-GR" sz="1600" dirty="0">
                <a:solidFill>
                  <a:schemeClr val="tx1"/>
                </a:solidFill>
              </a:rPr>
              <a:t>-το </a:t>
            </a:r>
            <a:r>
              <a:rPr lang="el-GR" sz="1600" b="1" dirty="0">
                <a:solidFill>
                  <a:schemeClr val="tx1"/>
                </a:solidFill>
              </a:rPr>
              <a:t>περιβάλλον του μουσείου </a:t>
            </a:r>
            <a:r>
              <a:rPr lang="el-GR" sz="1600" dirty="0">
                <a:solidFill>
                  <a:schemeClr val="tx1"/>
                </a:solidFill>
              </a:rPr>
              <a:t>και πως αυτό βοηθάει ή όχι στην εκπαιδευτική διαδικασία</a:t>
            </a:r>
            <a:endParaRPr lang="en-US" sz="1600" dirty="0">
              <a:solidFill>
                <a:schemeClr val="tx1"/>
              </a:solidFill>
              <a:latin typeface="DINPro-Light" pitchFamily="2" charset="0"/>
            </a:endParaRPr>
          </a:p>
          <a:p>
            <a:pPr marL="457200" marR="0" algn="just">
              <a:lnSpc>
                <a:spcPct val="150000"/>
              </a:lnSpc>
            </a:pPr>
            <a:r>
              <a:rPr lang="el-GR" sz="1600" dirty="0">
                <a:solidFill>
                  <a:schemeClr val="tx1"/>
                </a:solidFill>
              </a:rPr>
              <a:t>-τα </a:t>
            </a:r>
            <a:r>
              <a:rPr lang="el-GR" sz="1600" b="1" dirty="0">
                <a:solidFill>
                  <a:schemeClr val="tx1"/>
                </a:solidFill>
              </a:rPr>
              <a:t>βραχυπρόθεσμα και μακροπρόθεσμα αποτελέσματα </a:t>
            </a:r>
            <a:r>
              <a:rPr lang="el-GR" sz="1600" dirty="0">
                <a:solidFill>
                  <a:schemeClr val="tx1"/>
                </a:solidFill>
              </a:rPr>
              <a:t>μιας έκθεσης μέσω της αποτίμησης και τις αξιολόγησης.</a:t>
            </a:r>
            <a:endParaRPr lang="en-US" sz="1600" dirty="0">
              <a:solidFill>
                <a:schemeClr val="tx1"/>
              </a:solidFill>
              <a:latin typeface="DINPro-Light" pitchFamily="2" charset="0"/>
            </a:endParaRPr>
          </a:p>
        </p:txBody>
      </p:sp>
      <p:sp>
        <p:nvSpPr>
          <p:cNvPr id="2" name="3 - TextBox">
            <a:extLst>
              <a:ext uri="{FF2B5EF4-FFF2-40B4-BE49-F238E27FC236}">
                <a16:creationId xmlns:a16="http://schemas.microsoft.com/office/drawing/2014/main" id="{7392DADA-FD91-D229-568C-E1216C533271}"/>
              </a:ext>
            </a:extLst>
          </p:cNvPr>
          <p:cNvSpPr txBox="1"/>
          <p:nvPr/>
        </p:nvSpPr>
        <p:spPr>
          <a:xfrm>
            <a:off x="479301" y="266527"/>
            <a:ext cx="8640960" cy="4662815"/>
          </a:xfrm>
          <a:prstGeom prst="rect">
            <a:avLst/>
          </a:prstGeom>
          <a:noFill/>
        </p:spPr>
        <p:txBody>
          <a:bodyPr wrap="square" rtlCol="0">
            <a:spAutoFit/>
          </a:bodyPr>
          <a:lstStyle/>
          <a:p>
            <a:r>
              <a:rPr lang="el-GR" sz="2000" b="1" dirty="0">
                <a:solidFill>
                  <a:srgbClr val="7030A0"/>
                </a:solidFill>
                <a:latin typeface="DINPro-Light" pitchFamily="2" charset="0"/>
              </a:rPr>
              <a:t>Η εφαρμογή των θεωριών μάθησης στο μουσείο</a:t>
            </a:r>
          </a:p>
          <a:p>
            <a:endParaRPr lang="en-US" b="1" dirty="0">
              <a:solidFill>
                <a:schemeClr val="bg1"/>
              </a:solidFill>
              <a:latin typeface="Century Gothic" pitchFamily="34" charset="0"/>
            </a:endParaRPr>
          </a:p>
          <a:p>
            <a:endParaRPr lang="el-GR" dirty="0">
              <a:solidFill>
                <a:schemeClr val="bg1"/>
              </a:solidFill>
              <a:latin typeface="Century Gothic" pitchFamily="34" charset="0"/>
            </a:endParaRPr>
          </a:p>
          <a:p>
            <a:r>
              <a:rPr lang="el-GR" sz="1600" dirty="0">
                <a:solidFill>
                  <a:schemeClr val="tx1"/>
                </a:solidFill>
                <a:latin typeface="DINPro-Light" pitchFamily="2" charset="0"/>
              </a:rPr>
              <a:t>Οι θεωρίες μάθησης εφαρμόζονται κυρίως στα εκπαιδευτικά προγράμματα αρχικά και λιγότερο στις μόνιμες εκθέσεις των μουσείων. </a:t>
            </a:r>
          </a:p>
          <a:p>
            <a:endParaRPr lang="el-GR" sz="1600" dirty="0">
              <a:solidFill>
                <a:schemeClr val="bg1"/>
              </a:solidFill>
              <a:latin typeface="DINPro-Light" pitchFamily="2" charset="0"/>
            </a:endParaRPr>
          </a:p>
          <a:p>
            <a:r>
              <a:rPr lang="el-GR" sz="1600" dirty="0">
                <a:solidFill>
                  <a:schemeClr val="tx1"/>
                </a:solidFill>
                <a:latin typeface="DINPro-Light" pitchFamily="2" charset="0"/>
              </a:rPr>
              <a:t>Με την ανάπτυξη </a:t>
            </a:r>
            <a:r>
              <a:rPr lang="el-GR" sz="2000" b="1" dirty="0">
                <a:solidFill>
                  <a:schemeClr val="tx1"/>
                </a:solidFill>
                <a:latin typeface="DINPro-Light" pitchFamily="2" charset="0"/>
              </a:rPr>
              <a:t>των </a:t>
            </a:r>
            <a:r>
              <a:rPr lang="en-US" sz="2000" b="1" dirty="0">
                <a:solidFill>
                  <a:schemeClr val="tx1"/>
                </a:solidFill>
                <a:latin typeface="DINPro-Light" pitchFamily="2" charset="0"/>
              </a:rPr>
              <a:t>visitor studies </a:t>
            </a:r>
            <a:r>
              <a:rPr lang="en-US" sz="1600" b="1" dirty="0">
                <a:solidFill>
                  <a:schemeClr val="tx1"/>
                </a:solidFill>
                <a:latin typeface="DINPro-Light" pitchFamily="2" charset="0"/>
              </a:rPr>
              <a:t>(’60s)</a:t>
            </a:r>
            <a:endParaRPr lang="el-GR" sz="1600" b="1" dirty="0">
              <a:solidFill>
                <a:schemeClr val="tx1"/>
              </a:solidFill>
              <a:latin typeface="DINPro-Light" pitchFamily="2" charset="0"/>
            </a:endParaRPr>
          </a:p>
          <a:p>
            <a:r>
              <a:rPr lang="el-GR" sz="1600" dirty="0">
                <a:solidFill>
                  <a:schemeClr val="tx1"/>
                </a:solidFill>
                <a:latin typeface="DINPro-Light" pitchFamily="2" charset="0"/>
              </a:rPr>
              <a:t>λαμβάνονται υπόψη και στον </a:t>
            </a:r>
            <a:r>
              <a:rPr lang="el-GR" sz="1600" dirty="0" err="1">
                <a:solidFill>
                  <a:schemeClr val="tx1"/>
                </a:solidFill>
                <a:latin typeface="DINPro-Light" pitchFamily="2" charset="0"/>
              </a:rPr>
              <a:t>μουσειολογικό</a:t>
            </a:r>
            <a:r>
              <a:rPr lang="el-GR" sz="1600" dirty="0">
                <a:solidFill>
                  <a:schemeClr val="tx1"/>
                </a:solidFill>
                <a:latin typeface="DINPro-Light" pitchFamily="2" charset="0"/>
              </a:rPr>
              <a:t> σχεδιασμό </a:t>
            </a:r>
          </a:p>
          <a:p>
            <a:r>
              <a:rPr lang="el-GR" sz="1600" dirty="0">
                <a:solidFill>
                  <a:schemeClr val="tx1"/>
                </a:solidFill>
                <a:latin typeface="DINPro-Light" pitchFamily="2" charset="0"/>
              </a:rPr>
              <a:t>λόγω της αναθεώρησης της ομοιογένειας </a:t>
            </a:r>
          </a:p>
          <a:p>
            <a:r>
              <a:rPr lang="el-GR" sz="1600" dirty="0">
                <a:solidFill>
                  <a:schemeClr val="tx1"/>
                </a:solidFill>
                <a:latin typeface="DINPro-Light" pitchFamily="2" charset="0"/>
              </a:rPr>
              <a:t>του μουσειακού κοινού.</a:t>
            </a:r>
          </a:p>
          <a:p>
            <a:endParaRPr lang="el-GR" sz="1600" dirty="0">
              <a:solidFill>
                <a:schemeClr val="tx1"/>
              </a:solidFill>
              <a:latin typeface="DINPro-Light" pitchFamily="2" charset="0"/>
            </a:endParaRPr>
          </a:p>
          <a:p>
            <a:endParaRPr lang="en-US" sz="1600" dirty="0">
              <a:solidFill>
                <a:schemeClr val="bg1"/>
              </a:solidFill>
              <a:latin typeface="DINPro-Light" pitchFamily="2" charset="0"/>
            </a:endParaRPr>
          </a:p>
          <a:p>
            <a:r>
              <a:rPr lang="el-GR" sz="1600" dirty="0">
                <a:solidFill>
                  <a:schemeClr val="tx1"/>
                </a:solidFill>
                <a:latin typeface="DINPro-Light" pitchFamily="2" charset="0"/>
              </a:rPr>
              <a:t> </a:t>
            </a:r>
            <a:endParaRPr lang="en-US" sz="1600" dirty="0">
              <a:solidFill>
                <a:schemeClr val="tx1"/>
              </a:solidFill>
              <a:latin typeface="DINPro-Light" pitchFamily="2" charset="0"/>
            </a:endParaRPr>
          </a:p>
          <a:p>
            <a:endParaRPr lang="el-GR" sz="1600" dirty="0">
              <a:solidFill>
                <a:schemeClr val="tx1"/>
              </a:solidFill>
              <a:latin typeface="DINPro-Light" pitchFamily="2" charset="0"/>
            </a:endParaRPr>
          </a:p>
          <a:p>
            <a:endParaRPr lang="el-GR" sz="1600" dirty="0">
              <a:solidFill>
                <a:schemeClr val="bg1"/>
              </a:solidFill>
              <a:latin typeface="DINPro-Light" pitchFamily="2" charset="0"/>
            </a:endParaRPr>
          </a:p>
          <a:p>
            <a:endParaRPr lang="el-GR" dirty="0">
              <a:solidFill>
                <a:schemeClr val="bg1"/>
              </a:solidFill>
              <a:latin typeface="Century Gothic" pitchFamily="34" charset="0"/>
            </a:endParaRPr>
          </a:p>
          <a:p>
            <a:r>
              <a:rPr lang="en-US" sz="1100" i="1" dirty="0">
                <a:solidFill>
                  <a:schemeClr val="bg1"/>
                </a:solidFill>
                <a:latin typeface="Century Gothic" pitchFamily="34" charset="0"/>
              </a:rPr>
              <a:t>                                                                                                                                                                       </a:t>
            </a:r>
            <a:r>
              <a:rPr lang="el-GR" sz="1100" i="1" dirty="0">
                <a:solidFill>
                  <a:schemeClr val="bg1"/>
                </a:solidFill>
                <a:latin typeface="Century Gothic" pitchFamily="34" charset="0"/>
              </a:rPr>
              <a:t> </a:t>
            </a:r>
            <a:endParaRPr lang="el-GR" i="1"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spTree>
    <p:extLst>
      <p:ext uri="{BB962C8B-B14F-4D97-AF65-F5344CB8AC3E}">
        <p14:creationId xmlns:p14="http://schemas.microsoft.com/office/powerpoint/2010/main" val="200437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2902FE-23AC-9494-FADC-09B057066909}"/>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496D3B09-F0ED-00FC-1DB1-32A241D2474B}"/>
              </a:ext>
            </a:extLst>
          </p:cNvPr>
          <p:cNvSpPr>
            <a:spLocks noChangeArrowheads="1"/>
          </p:cNvSpPr>
          <p:nvPr/>
        </p:nvSpPr>
        <p:spPr bwMode="auto">
          <a:xfrm>
            <a:off x="2974840" y="2295369"/>
            <a:ext cx="5875326"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Το θεωρητικό πλαίσιο</a:t>
            </a:r>
          </a:p>
          <a:p>
            <a:pPr lvl="0" algn="ctr" fontAlgn="base">
              <a:spcBef>
                <a:spcPct val="0"/>
              </a:spcBef>
              <a:spcAft>
                <a:spcPct val="0"/>
              </a:spcAft>
            </a:pPr>
            <a:r>
              <a:rPr lang="el-GR" sz="2800" dirty="0">
                <a:solidFill>
                  <a:schemeClr val="bg1"/>
                </a:solidFill>
                <a:latin typeface="DINPro-Light" pitchFamily="2" charset="0"/>
                <a:cs typeface="Times New Roman" pitchFamily="18" charset="0"/>
              </a:rPr>
              <a:t> της σύγχρονης </a:t>
            </a:r>
            <a:r>
              <a:rPr lang="el-GR" sz="2800" dirty="0" err="1">
                <a:solidFill>
                  <a:schemeClr val="bg1"/>
                </a:solidFill>
                <a:latin typeface="DINPro-Light" pitchFamily="2" charset="0"/>
                <a:cs typeface="Times New Roman" pitchFamily="18" charset="0"/>
              </a:rPr>
              <a:t>Μουσειοπαιδαγωγικής</a:t>
            </a:r>
            <a:endParaRPr lang="el-GR" sz="2800" dirty="0">
              <a:solidFill>
                <a:schemeClr val="bg1"/>
              </a:solidFill>
              <a:latin typeface="DINPro-Light" pitchFamily="2" charset="0"/>
              <a:cs typeface="Times New Roman" pitchFamily="18" charset="0"/>
            </a:endParaRPr>
          </a:p>
        </p:txBody>
      </p:sp>
    </p:spTree>
    <p:extLst>
      <p:ext uri="{BB962C8B-B14F-4D97-AF65-F5344CB8AC3E}">
        <p14:creationId xmlns:p14="http://schemas.microsoft.com/office/powerpoint/2010/main" val="3797041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733B65E0-D7B0-3EF8-2291-596F310C3A01}"/>
            </a:ext>
          </a:extLst>
        </p:cNvPr>
        <p:cNvGrpSpPr/>
        <p:nvPr/>
      </p:nvGrpSpPr>
      <p:grpSpPr>
        <a:xfrm>
          <a:off x="0" y="0"/>
          <a:ext cx="0" cy="0"/>
          <a:chOff x="0" y="0"/>
          <a:chExt cx="0" cy="0"/>
        </a:xfrm>
      </p:grpSpPr>
      <p:sp>
        <p:nvSpPr>
          <p:cNvPr id="99" name="Google Shape;99;g31022f3a217_0_0">
            <a:extLst>
              <a:ext uri="{FF2B5EF4-FFF2-40B4-BE49-F238E27FC236}">
                <a16:creationId xmlns:a16="http://schemas.microsoft.com/office/drawing/2014/main" id="{008ACE10-59E0-964C-18D4-8EDCC4A0BBF7}"/>
              </a:ext>
            </a:extLst>
          </p:cNvPr>
          <p:cNvSpPr txBox="1"/>
          <p:nvPr/>
        </p:nvSpPr>
        <p:spPr>
          <a:xfrm>
            <a:off x="1023606" y="1924492"/>
            <a:ext cx="10612622" cy="2530550"/>
          </a:xfrm>
          <a:prstGeom prst="rect">
            <a:avLst/>
          </a:prstGeom>
          <a:noFill/>
          <a:ln>
            <a:noFill/>
          </a:ln>
        </p:spPr>
        <p:txBody>
          <a:bodyPr spcFirstLastPara="1" wrap="square" lIns="91425" tIns="45700" rIns="91425" bIns="45700" anchor="b" anchorCtr="0">
            <a:normAutofit fontScale="92500" lnSpcReduction="20000"/>
          </a:bodyPr>
          <a:lstStyle/>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b="1" dirty="0">
                <a:solidFill>
                  <a:srgbClr val="C00000"/>
                </a:solidFill>
                <a:latin typeface="Play"/>
                <a:ea typeface="Play"/>
                <a:cs typeface="Play"/>
                <a:sym typeface="Play"/>
              </a:rPr>
              <a:t>ΣΤΑΔΙΑ ΓΝΩΣΤΙΚΗΣ ΑΝΑΠΤΥΞΗΣ</a:t>
            </a:r>
          </a:p>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dirty="0">
                <a:solidFill>
                  <a:srgbClr val="C00000"/>
                </a:solidFill>
                <a:latin typeface="Play"/>
                <a:ea typeface="Play"/>
                <a:cs typeface="Play"/>
                <a:sym typeface="Play"/>
              </a:rPr>
              <a:t>ΠΟΛΙΤΙΣΤΙΚΟ ΜΟΝΤΕΛΟ ΕΠΙΚΟΙΝΩΝΙΑΣ </a:t>
            </a:r>
          </a:p>
          <a:p>
            <a:pPr algn="ctr">
              <a:lnSpc>
                <a:spcPct val="90000"/>
              </a:lnSpc>
              <a:buClr>
                <a:srgbClr val="C00000"/>
              </a:buClr>
              <a:buSzPts val="2000"/>
            </a:pPr>
            <a:r>
              <a:rPr lang="el-GR" sz="2000" b="1" dirty="0">
                <a:solidFill>
                  <a:srgbClr val="C00000"/>
                </a:solidFill>
                <a:latin typeface="Play"/>
                <a:ea typeface="Play"/>
                <a:cs typeface="Play"/>
                <a:sym typeface="Play"/>
              </a:rPr>
              <a:t> </a:t>
            </a:r>
            <a:endParaRPr lang="el-GR" sz="2000" dirty="0"/>
          </a:p>
          <a:p>
            <a:pPr algn="ctr">
              <a:lnSpc>
                <a:spcPct val="90000"/>
              </a:lnSpc>
              <a:buClr>
                <a:srgbClr val="C00000"/>
              </a:buClr>
              <a:buSzPts val="2000"/>
            </a:pPr>
            <a:r>
              <a:rPr lang="el-GR" sz="2000" dirty="0">
                <a:solidFill>
                  <a:srgbClr val="C00000"/>
                </a:solidFill>
                <a:latin typeface="Play"/>
                <a:ea typeface="Play"/>
                <a:cs typeface="Play"/>
                <a:sym typeface="Play"/>
              </a:rPr>
              <a:t>3) ΔΙΑΔΡΑΣΤΙΚΟ ΜΟΝΤΕΛΟ ΜΟΥΣΕΙΑΚΗΣ ΕΜΠΕΙΡΙΑΣ</a:t>
            </a:r>
          </a:p>
          <a:p>
            <a:pPr algn="ctr">
              <a:lnSpc>
                <a:spcPct val="90000"/>
              </a:lnSpc>
              <a:buClr>
                <a:srgbClr val="C00000"/>
              </a:buClr>
              <a:buSzPts val="2000"/>
            </a:pPr>
            <a:r>
              <a:rPr lang="el-GR" sz="2000"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4</a:t>
            </a:r>
            <a:r>
              <a:rPr lang="en-US" sz="2000" dirty="0">
                <a:solidFill>
                  <a:srgbClr val="C00000"/>
                </a:solidFill>
                <a:latin typeface="Play"/>
                <a:ea typeface="Play"/>
                <a:cs typeface="Play"/>
                <a:sym typeface="Play"/>
              </a:rPr>
              <a:t>) </a:t>
            </a:r>
            <a:r>
              <a:rPr lang="el-GR" sz="2000" dirty="0">
                <a:solidFill>
                  <a:srgbClr val="C00000"/>
                </a:solidFill>
                <a:latin typeface="Play"/>
                <a:ea typeface="Play"/>
                <a:cs typeface="Play"/>
                <a:sym typeface="Play"/>
              </a:rPr>
              <a:t>ΘΕΩΡΙΑ ΠΟΛΛΑΠΛΗΣ ΝΟΗΜΟΣΥΝΗΣ</a:t>
            </a:r>
            <a:r>
              <a:rPr lang="el-GR" sz="2000" i="0" u="none" strike="noStrike" cap="none"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endParaRPr sz="2000" i="0" u="none" strike="noStrike" cap="none"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5</a:t>
            </a:r>
            <a:r>
              <a:rPr lang="en-US" sz="2000" dirty="0">
                <a:solidFill>
                  <a:srgbClr val="C00000"/>
                </a:solidFill>
                <a:latin typeface="Play"/>
                <a:ea typeface="Play"/>
                <a:cs typeface="Play"/>
                <a:sym typeface="Play"/>
              </a:rPr>
              <a:t>) </a:t>
            </a:r>
            <a:r>
              <a:rPr lang="el-GR" sz="2000" dirty="0">
                <a:solidFill>
                  <a:srgbClr val="C00000"/>
                </a:solidFill>
                <a:latin typeface="Play"/>
                <a:ea typeface="Play"/>
                <a:cs typeface="Play"/>
                <a:sym typeface="Play"/>
              </a:rPr>
              <a:t>ΚΟΝΣΤΡΟΥΚΤΙΒΙΣΤΙΚΗ ΠΡΟΣΕΓΓΙΣΗ ΜΑΘΗΣΗΣ</a:t>
            </a:r>
            <a:endParaRPr sz="2000"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Calibri"/>
              <a:buNone/>
            </a:pPr>
            <a:r>
              <a:rPr lang="el-GR" sz="2000" b="0" i="0" u="none" strike="noStrike" cap="none" dirty="0">
                <a:solidFill>
                  <a:srgbClr val="C00000"/>
                </a:solidFill>
                <a:latin typeface="Calibri"/>
                <a:ea typeface="Calibri"/>
                <a:cs typeface="Calibri"/>
                <a:sym typeface="Calibri"/>
              </a:rPr>
              <a:t> </a:t>
            </a:r>
            <a:endParaRPr sz="2000" b="0" i="0" u="none" strike="noStrike" cap="none" dirty="0">
              <a:solidFill>
                <a:srgbClr val="C0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800"/>
              <a:buFont typeface="Play"/>
              <a:buNone/>
            </a:pPr>
            <a:endParaRPr sz="2800" b="0" i="0" u="none" strike="noStrike" cap="none" dirty="0">
              <a:solidFill>
                <a:schemeClr val="dk1"/>
              </a:solidFill>
              <a:latin typeface="Play"/>
              <a:ea typeface="Play"/>
              <a:cs typeface="Play"/>
              <a:sym typeface="Play"/>
            </a:endParaRPr>
          </a:p>
        </p:txBody>
      </p:sp>
    </p:spTree>
    <p:extLst>
      <p:ext uri="{BB962C8B-B14F-4D97-AF65-F5344CB8AC3E}">
        <p14:creationId xmlns:p14="http://schemas.microsoft.com/office/powerpoint/2010/main" val="2962117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A85CD-973E-51AC-01ED-AE8546BADB9F}"/>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D745DD41-3744-6A7B-4391-3C2CD190F353}"/>
              </a:ext>
            </a:extLst>
          </p:cNvPr>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sp>
        <p:nvSpPr>
          <p:cNvPr id="2" name="3 - TextBox">
            <a:extLst>
              <a:ext uri="{FF2B5EF4-FFF2-40B4-BE49-F238E27FC236}">
                <a16:creationId xmlns:a16="http://schemas.microsoft.com/office/drawing/2014/main" id="{225CA39D-673D-42FB-A88F-F28989E061FC}"/>
              </a:ext>
            </a:extLst>
          </p:cNvPr>
          <p:cNvSpPr txBox="1"/>
          <p:nvPr/>
        </p:nvSpPr>
        <p:spPr>
          <a:xfrm>
            <a:off x="355597" y="221491"/>
            <a:ext cx="10978710" cy="2246769"/>
          </a:xfrm>
          <a:prstGeom prst="rect">
            <a:avLst/>
          </a:prstGeom>
          <a:noFill/>
        </p:spPr>
        <p:txBody>
          <a:bodyPr wrap="square" rtlCol="0">
            <a:spAutoFit/>
          </a:bodyPr>
          <a:lstStyle/>
          <a:p>
            <a:r>
              <a:rPr lang="el-GR" sz="2000" b="1" dirty="0">
                <a:solidFill>
                  <a:schemeClr val="tx1"/>
                </a:solidFill>
                <a:latin typeface="DINPro-Light" pitchFamily="2" charset="0"/>
              </a:rPr>
              <a:t>Στάδια γνωστικής ανάπτυξης (</a:t>
            </a:r>
            <a:r>
              <a:rPr lang="en-US" sz="2000" b="1" dirty="0">
                <a:solidFill>
                  <a:schemeClr val="tx1"/>
                </a:solidFill>
                <a:latin typeface="DINPro-Light" pitchFamily="2" charset="0"/>
              </a:rPr>
              <a:t>J. Piaget) - </a:t>
            </a:r>
            <a:r>
              <a:rPr lang="el-GR" sz="1800" dirty="0">
                <a:effectLst/>
                <a:latin typeface="Times New Roman" panose="02020603050405020304" pitchFamily="18" charset="0"/>
                <a:ea typeface="Times New Roman" panose="02020603050405020304" pitchFamily="18" charset="0"/>
              </a:rPr>
              <a:t>η κατάκτηση της γνώσης είναι μια διαδικασία συνεχούς </a:t>
            </a:r>
            <a:r>
              <a:rPr lang="el-GR" sz="1800" dirty="0" err="1">
                <a:effectLst/>
                <a:latin typeface="Times New Roman" panose="02020603050405020304" pitchFamily="18" charset="0"/>
                <a:ea typeface="Times New Roman" panose="02020603050405020304" pitchFamily="18" charset="0"/>
              </a:rPr>
              <a:t>αυτοκατασκευής</a:t>
            </a:r>
            <a:r>
              <a:rPr lang="el-GR" sz="1800" dirty="0">
                <a:effectLst/>
                <a:latin typeface="Times New Roman" panose="02020603050405020304" pitchFamily="18" charset="0"/>
                <a:ea typeface="Times New Roman" panose="02020603050405020304" pitchFamily="18" charset="0"/>
              </a:rPr>
              <a:t> και η γνώση αποκτάται και ανακαλύπτεται καθώς το παιδί </a:t>
            </a:r>
            <a:r>
              <a:rPr lang="el-GR" sz="1800" dirty="0" err="1">
                <a:effectLst/>
                <a:latin typeface="Times New Roman" panose="02020603050405020304" pitchFamily="18" charset="0"/>
                <a:ea typeface="Times New Roman" panose="02020603050405020304" pitchFamily="18" charset="0"/>
              </a:rPr>
              <a:t>αλλη</a:t>
            </a:r>
            <a:r>
              <a:rPr lang="el-GR" sz="1800" dirty="0" err="1">
                <a:latin typeface="Times New Roman" panose="02020603050405020304" pitchFamily="18" charset="0"/>
                <a:ea typeface="Times New Roman" panose="02020603050405020304" pitchFamily="18" charset="0"/>
              </a:rPr>
              <a:t>λλ</a:t>
            </a:r>
            <a:r>
              <a:rPr lang="el-GR" sz="1800" dirty="0" err="1">
                <a:effectLst/>
                <a:latin typeface="Times New Roman" panose="02020603050405020304" pitchFamily="18" charset="0"/>
                <a:ea typeface="Times New Roman" panose="02020603050405020304" pitchFamily="18" charset="0"/>
              </a:rPr>
              <a:t>επιδρά</a:t>
            </a:r>
            <a:r>
              <a:rPr lang="el-GR" sz="1800" dirty="0">
                <a:effectLst/>
                <a:latin typeface="Times New Roman" panose="02020603050405020304" pitchFamily="18" charset="0"/>
                <a:ea typeface="Times New Roman" panose="02020603050405020304" pitchFamily="18" charset="0"/>
              </a:rPr>
              <a:t> με το περιβάλλον του</a:t>
            </a:r>
            <a:r>
              <a:rPr lang="en-US" sz="2000" b="1" dirty="0">
                <a:solidFill>
                  <a:schemeClr val="tx1"/>
                </a:solidFill>
                <a:latin typeface="DINPro-Light" pitchFamily="2" charset="0"/>
              </a:rPr>
              <a:t> </a:t>
            </a:r>
            <a:endParaRPr lang="el-GR" sz="1600" i="1" dirty="0">
              <a:solidFill>
                <a:schemeClr val="tx1"/>
              </a:solidFill>
              <a:latin typeface="DINPro-Light" pitchFamily="2" charset="0"/>
            </a:endParaRPr>
          </a:p>
          <a:p>
            <a:r>
              <a:rPr lang="el-GR" sz="1600" dirty="0">
                <a:solidFill>
                  <a:schemeClr val="tx1"/>
                </a:solidFill>
                <a:latin typeface="DINPro-Light" pitchFamily="2" charset="0"/>
              </a:rPr>
              <a:t> </a:t>
            </a:r>
            <a:endParaRPr lang="el-GR" dirty="0">
              <a:solidFill>
                <a:schemeClr val="tx1"/>
              </a:solidFill>
              <a:latin typeface="DINPro-Light" pitchFamily="2" charset="0"/>
            </a:endParaRPr>
          </a:p>
          <a:p>
            <a:endParaRPr lang="el-GR"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pic>
        <p:nvPicPr>
          <p:cNvPr id="5" name="Εικόνα 4" descr="Εικόνα που περιέχει κείμενο, στιγμιότυπο οθόνης, γραμματοσειρά, αριθμός&#10;&#10;Περιγραφή που δημιουργήθηκε αυτόματα">
            <a:extLst>
              <a:ext uri="{FF2B5EF4-FFF2-40B4-BE49-F238E27FC236}">
                <a16:creationId xmlns:a16="http://schemas.microsoft.com/office/drawing/2014/main" id="{BBFB4FBD-8929-08B9-E339-00974130FA7A}"/>
              </a:ext>
            </a:extLst>
          </p:cNvPr>
          <p:cNvPicPr>
            <a:picLocks noChangeAspect="1"/>
          </p:cNvPicPr>
          <p:nvPr/>
        </p:nvPicPr>
        <p:blipFill>
          <a:blip r:embed="rId3"/>
          <a:srcRect t="37054" b="28217"/>
          <a:stretch/>
        </p:blipFill>
        <p:spPr>
          <a:xfrm>
            <a:off x="77271" y="1490585"/>
            <a:ext cx="7025278" cy="5282354"/>
          </a:xfrm>
          <a:prstGeom prst="rect">
            <a:avLst/>
          </a:prstGeom>
        </p:spPr>
      </p:pic>
      <p:sp>
        <p:nvSpPr>
          <p:cNvPr id="3" name="3 - TextBox">
            <a:extLst>
              <a:ext uri="{FF2B5EF4-FFF2-40B4-BE49-F238E27FC236}">
                <a16:creationId xmlns:a16="http://schemas.microsoft.com/office/drawing/2014/main" id="{0EFBCC9B-6503-1F37-67C6-C3E37794AD05}"/>
              </a:ext>
            </a:extLst>
          </p:cNvPr>
          <p:cNvSpPr txBox="1"/>
          <p:nvPr/>
        </p:nvSpPr>
        <p:spPr>
          <a:xfrm>
            <a:off x="7098471" y="2101205"/>
            <a:ext cx="4737932" cy="5047536"/>
          </a:xfrm>
          <a:prstGeom prst="rect">
            <a:avLst/>
          </a:prstGeom>
          <a:noFill/>
        </p:spPr>
        <p:txBody>
          <a:bodyPr wrap="square" rtlCol="0">
            <a:spAutoFit/>
          </a:bodyPr>
          <a:lstStyle/>
          <a:p>
            <a:r>
              <a:rPr lang="el-GR" sz="2000" b="1" dirty="0">
                <a:solidFill>
                  <a:schemeClr val="tx1"/>
                </a:solidFill>
                <a:latin typeface="DINPro-Light" pitchFamily="2" charset="0"/>
              </a:rPr>
              <a:t>Αντίληψη εικόνων, ήχων, κινήσεων</a:t>
            </a:r>
          </a:p>
          <a:p>
            <a:endParaRPr lang="el-GR" sz="2000" b="1" dirty="0">
              <a:solidFill>
                <a:schemeClr val="tx1"/>
              </a:solidFill>
              <a:latin typeface="DINPro-Light" pitchFamily="2" charset="0"/>
            </a:endParaRPr>
          </a:p>
          <a:p>
            <a:endParaRPr lang="el-GR" sz="2000" b="1" dirty="0">
              <a:solidFill>
                <a:schemeClr val="tx1"/>
              </a:solidFill>
              <a:latin typeface="DINPro-Light" pitchFamily="2" charset="0"/>
            </a:endParaRPr>
          </a:p>
          <a:p>
            <a:endParaRPr lang="el-GR" sz="2000" b="1" dirty="0">
              <a:solidFill>
                <a:schemeClr val="tx1"/>
              </a:solidFill>
              <a:latin typeface="DINPro-Light" pitchFamily="2" charset="0"/>
            </a:endParaRPr>
          </a:p>
          <a:p>
            <a:r>
              <a:rPr lang="el-GR" sz="2000" b="1" dirty="0">
                <a:solidFill>
                  <a:schemeClr val="tx1"/>
                </a:solidFill>
                <a:latin typeface="DINPro-Light" pitchFamily="2" charset="0"/>
              </a:rPr>
              <a:t>Γνωστική/κριτική αντίληψη</a:t>
            </a:r>
          </a:p>
          <a:p>
            <a:endParaRPr lang="el-GR" sz="2000" b="1" dirty="0">
              <a:solidFill>
                <a:schemeClr val="tx1"/>
              </a:solidFill>
              <a:latin typeface="DINPro-Light" pitchFamily="2" charset="0"/>
            </a:endParaRPr>
          </a:p>
          <a:p>
            <a:endParaRPr lang="el-GR" sz="2000" b="1" dirty="0">
              <a:solidFill>
                <a:schemeClr val="tx1"/>
              </a:solidFill>
              <a:latin typeface="DINPro-Light" pitchFamily="2" charset="0"/>
            </a:endParaRPr>
          </a:p>
          <a:p>
            <a:endParaRPr lang="el-GR" sz="2000" b="1" dirty="0">
              <a:solidFill>
                <a:schemeClr val="tx1"/>
              </a:solidFill>
              <a:latin typeface="DINPro-Light" pitchFamily="2" charset="0"/>
            </a:endParaRPr>
          </a:p>
          <a:p>
            <a:r>
              <a:rPr lang="el-GR" sz="2000" b="1" dirty="0">
                <a:solidFill>
                  <a:schemeClr val="tx1"/>
                </a:solidFill>
                <a:latin typeface="DINPro-Light" pitchFamily="2" charset="0"/>
              </a:rPr>
              <a:t>Οι πρώτες μεθοδικές νοητικές λειτουργίες. Από το ειδικό στο γενικό</a:t>
            </a:r>
            <a:endParaRPr lang="el-GR" sz="2000" dirty="0">
              <a:solidFill>
                <a:schemeClr val="tx1"/>
              </a:solidFill>
              <a:latin typeface="DINPro-Light" pitchFamily="2" charset="0"/>
            </a:endParaRPr>
          </a:p>
          <a:p>
            <a:r>
              <a:rPr lang="el-GR" sz="2000" dirty="0">
                <a:solidFill>
                  <a:schemeClr val="tx1"/>
                </a:solidFill>
                <a:latin typeface="DINPro-Light" pitchFamily="2" charset="0"/>
              </a:rPr>
              <a:t> </a:t>
            </a:r>
          </a:p>
          <a:p>
            <a:endParaRPr lang="el-GR" sz="2000" dirty="0">
              <a:solidFill>
                <a:schemeClr val="tx1"/>
              </a:solidFill>
              <a:latin typeface="Century Gothic" pitchFamily="34" charset="0"/>
            </a:endParaRPr>
          </a:p>
          <a:p>
            <a:r>
              <a:rPr lang="el-GR" sz="2000" b="1" dirty="0">
                <a:solidFill>
                  <a:schemeClr val="tx1"/>
                </a:solidFill>
              </a:rPr>
              <a:t>Πιο σύνθετες νοητικές λειτουργίες, από το γενικό στο ειδικό</a:t>
            </a: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spTree>
    <p:extLst>
      <p:ext uri="{BB962C8B-B14F-4D97-AF65-F5344CB8AC3E}">
        <p14:creationId xmlns:p14="http://schemas.microsoft.com/office/powerpoint/2010/main" val="1746822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7CCF4-27C5-815C-327B-791FD7F313A6}"/>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31886C74-21C9-5F22-2284-A1307C4F4373}"/>
              </a:ext>
            </a:extLst>
          </p:cNvPr>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sp>
        <p:nvSpPr>
          <p:cNvPr id="2" name="3 - TextBox">
            <a:extLst>
              <a:ext uri="{FF2B5EF4-FFF2-40B4-BE49-F238E27FC236}">
                <a16:creationId xmlns:a16="http://schemas.microsoft.com/office/drawing/2014/main" id="{6515B987-F753-87CA-0FDA-E5540C3AE87A}"/>
              </a:ext>
            </a:extLst>
          </p:cNvPr>
          <p:cNvSpPr txBox="1"/>
          <p:nvPr/>
        </p:nvSpPr>
        <p:spPr>
          <a:xfrm>
            <a:off x="355597" y="221491"/>
            <a:ext cx="10978710" cy="2246769"/>
          </a:xfrm>
          <a:prstGeom prst="rect">
            <a:avLst/>
          </a:prstGeom>
          <a:noFill/>
        </p:spPr>
        <p:txBody>
          <a:bodyPr wrap="square" rtlCol="0">
            <a:spAutoFit/>
          </a:bodyPr>
          <a:lstStyle/>
          <a:p>
            <a:r>
              <a:rPr lang="el-GR" sz="2000" b="1" dirty="0">
                <a:solidFill>
                  <a:schemeClr val="tx1"/>
                </a:solidFill>
                <a:latin typeface="DINPro-Light" pitchFamily="2" charset="0"/>
              </a:rPr>
              <a:t>Στάδια γνωστικής ανάπτυξης (</a:t>
            </a:r>
            <a:r>
              <a:rPr lang="en-US" sz="2000" b="1" dirty="0">
                <a:solidFill>
                  <a:schemeClr val="tx1"/>
                </a:solidFill>
                <a:latin typeface="DINPro-Light" pitchFamily="2" charset="0"/>
              </a:rPr>
              <a:t>J. Piaget) - </a:t>
            </a:r>
            <a:r>
              <a:rPr lang="el-GR" sz="1800" dirty="0">
                <a:effectLst/>
                <a:latin typeface="Times New Roman" panose="02020603050405020304" pitchFamily="18" charset="0"/>
                <a:ea typeface="Times New Roman" panose="02020603050405020304" pitchFamily="18" charset="0"/>
              </a:rPr>
              <a:t>η κατάκτηση της γνώσης είναι μια διαδικασία συνεχούς </a:t>
            </a:r>
            <a:r>
              <a:rPr lang="el-GR" sz="1800" dirty="0" err="1">
                <a:effectLst/>
                <a:latin typeface="Times New Roman" panose="02020603050405020304" pitchFamily="18" charset="0"/>
                <a:ea typeface="Times New Roman" panose="02020603050405020304" pitchFamily="18" charset="0"/>
              </a:rPr>
              <a:t>αυτοκατασκευής</a:t>
            </a:r>
            <a:r>
              <a:rPr lang="el-GR" sz="1800" dirty="0">
                <a:effectLst/>
                <a:latin typeface="Times New Roman" panose="02020603050405020304" pitchFamily="18" charset="0"/>
                <a:ea typeface="Times New Roman" panose="02020603050405020304" pitchFamily="18" charset="0"/>
              </a:rPr>
              <a:t> και η γνώση αποκτάται και ανακαλύπτεται καθώς το παιδί </a:t>
            </a:r>
            <a:r>
              <a:rPr lang="el-GR" sz="1800" dirty="0" err="1">
                <a:effectLst/>
                <a:latin typeface="Times New Roman" panose="02020603050405020304" pitchFamily="18" charset="0"/>
                <a:ea typeface="Times New Roman" panose="02020603050405020304" pitchFamily="18" charset="0"/>
              </a:rPr>
              <a:t>αλλη</a:t>
            </a:r>
            <a:r>
              <a:rPr lang="el-GR" sz="1800" dirty="0" err="1">
                <a:latin typeface="Times New Roman" panose="02020603050405020304" pitchFamily="18" charset="0"/>
                <a:ea typeface="Times New Roman" panose="02020603050405020304" pitchFamily="18" charset="0"/>
              </a:rPr>
              <a:t>λλ</a:t>
            </a:r>
            <a:r>
              <a:rPr lang="el-GR" sz="1800" dirty="0" err="1">
                <a:effectLst/>
                <a:latin typeface="Times New Roman" panose="02020603050405020304" pitchFamily="18" charset="0"/>
                <a:ea typeface="Times New Roman" panose="02020603050405020304" pitchFamily="18" charset="0"/>
              </a:rPr>
              <a:t>επιδρά</a:t>
            </a:r>
            <a:r>
              <a:rPr lang="el-GR" sz="1800" dirty="0">
                <a:effectLst/>
                <a:latin typeface="Times New Roman" panose="02020603050405020304" pitchFamily="18" charset="0"/>
                <a:ea typeface="Times New Roman" panose="02020603050405020304" pitchFamily="18" charset="0"/>
              </a:rPr>
              <a:t> με το περιβάλλον του</a:t>
            </a:r>
            <a:r>
              <a:rPr lang="en-US" sz="2000" b="1" dirty="0">
                <a:solidFill>
                  <a:schemeClr val="tx1"/>
                </a:solidFill>
                <a:latin typeface="DINPro-Light" pitchFamily="2" charset="0"/>
              </a:rPr>
              <a:t> </a:t>
            </a:r>
            <a:endParaRPr lang="el-GR" sz="1600" i="1" dirty="0">
              <a:solidFill>
                <a:schemeClr val="tx1"/>
              </a:solidFill>
              <a:latin typeface="DINPro-Light" pitchFamily="2" charset="0"/>
            </a:endParaRPr>
          </a:p>
          <a:p>
            <a:r>
              <a:rPr lang="el-GR" sz="1600" dirty="0">
                <a:solidFill>
                  <a:schemeClr val="tx1"/>
                </a:solidFill>
                <a:latin typeface="DINPro-Light" pitchFamily="2" charset="0"/>
              </a:rPr>
              <a:t> </a:t>
            </a:r>
            <a:endParaRPr lang="el-GR" dirty="0">
              <a:solidFill>
                <a:schemeClr val="tx1"/>
              </a:solidFill>
              <a:latin typeface="DINPro-Light" pitchFamily="2" charset="0"/>
            </a:endParaRPr>
          </a:p>
          <a:p>
            <a:endParaRPr lang="el-GR" dirty="0">
              <a:solidFill>
                <a:schemeClr val="tx1"/>
              </a:solidFill>
              <a:latin typeface="Century Gothic" pitchFamily="34" charset="0"/>
            </a:endParaRPr>
          </a:p>
          <a:p>
            <a:endParaRPr lang="el-GR" b="1" dirty="0">
              <a:solidFill>
                <a:schemeClr val="tx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l-GR" dirty="0">
              <a:solidFill>
                <a:schemeClr val="bg1"/>
              </a:solidFill>
              <a:latin typeface="Century Gothic" pitchFamily="34" charset="0"/>
            </a:endParaRPr>
          </a:p>
          <a:p>
            <a:endParaRPr lang="en-US" dirty="0">
              <a:solidFill>
                <a:schemeClr val="bg1"/>
              </a:solidFill>
              <a:latin typeface="Century Gothic" pitchFamily="34" charset="0"/>
            </a:endParaRPr>
          </a:p>
        </p:txBody>
      </p:sp>
      <p:sp>
        <p:nvSpPr>
          <p:cNvPr id="4" name="TextBox 3">
            <a:extLst>
              <a:ext uri="{FF2B5EF4-FFF2-40B4-BE49-F238E27FC236}">
                <a16:creationId xmlns:a16="http://schemas.microsoft.com/office/drawing/2014/main" id="{DF11247B-730A-A5BF-0C61-87C7E3EC5A7F}"/>
              </a:ext>
            </a:extLst>
          </p:cNvPr>
          <p:cNvSpPr txBox="1"/>
          <p:nvPr/>
        </p:nvSpPr>
        <p:spPr>
          <a:xfrm>
            <a:off x="1109019" y="2293757"/>
            <a:ext cx="8158548" cy="2806987"/>
          </a:xfrm>
          <a:prstGeom prst="rect">
            <a:avLst/>
          </a:prstGeom>
          <a:noFill/>
        </p:spPr>
        <p:txBody>
          <a:bodyPr wrap="square">
            <a:spAutoFit/>
          </a:bodyPr>
          <a:lstStyle/>
          <a:p>
            <a:pPr marL="0" marR="0" algn="just">
              <a:lnSpc>
                <a:spcPct val="150000"/>
              </a:lnSpc>
              <a:buNone/>
            </a:pPr>
            <a:r>
              <a:rPr lang="el-GR" sz="2000" dirty="0">
                <a:effectLst/>
                <a:latin typeface="Times New Roman" panose="02020603050405020304" pitchFamily="18" charset="0"/>
                <a:ea typeface="Times New Roman" panose="02020603050405020304" pitchFamily="18" charset="0"/>
              </a:rPr>
              <a:t>Η θεωρία αυτή – χρήσιμη για εφαρμογή πχ. στα εκπαιδευτικά προγράμματα, ωστόσο έχει δεχθεί κριτική α) επειδή δε λαμβάνει υπόψη τα κοινωνικά πλαίσια μέσα στα οποία λαμβάνει χώρα η μάθηση, β) άρα δεν δίνει χώρο για την ανάπτυξη της θεωρίας της προσωποποιημένης μάθησης, και γ) έχει διαπιστωθεί ότι δεν φτάνουν όλα τα παιδιά στο στάδιο της αφαιρετικής σκέψης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4431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DA6C5198-BE8E-669C-6387-27E3D8B04963}"/>
            </a:ext>
          </a:extLst>
        </p:cNvPr>
        <p:cNvGrpSpPr/>
        <p:nvPr/>
      </p:nvGrpSpPr>
      <p:grpSpPr>
        <a:xfrm>
          <a:off x="0" y="0"/>
          <a:ext cx="0" cy="0"/>
          <a:chOff x="0" y="0"/>
          <a:chExt cx="0" cy="0"/>
        </a:xfrm>
      </p:grpSpPr>
      <p:sp>
        <p:nvSpPr>
          <p:cNvPr id="99" name="Google Shape;99;g31022f3a217_0_0">
            <a:extLst>
              <a:ext uri="{FF2B5EF4-FFF2-40B4-BE49-F238E27FC236}">
                <a16:creationId xmlns:a16="http://schemas.microsoft.com/office/drawing/2014/main" id="{7863C643-BD68-6570-F41A-7437B3061340}"/>
              </a:ext>
            </a:extLst>
          </p:cNvPr>
          <p:cNvSpPr txBox="1"/>
          <p:nvPr/>
        </p:nvSpPr>
        <p:spPr>
          <a:xfrm>
            <a:off x="1023606" y="1924492"/>
            <a:ext cx="10612622" cy="2530550"/>
          </a:xfrm>
          <a:prstGeom prst="rect">
            <a:avLst/>
          </a:prstGeom>
          <a:noFill/>
          <a:ln>
            <a:noFill/>
          </a:ln>
        </p:spPr>
        <p:txBody>
          <a:bodyPr spcFirstLastPara="1" wrap="square" lIns="91425" tIns="45700" rIns="91425" bIns="45700" anchor="b" anchorCtr="0">
            <a:normAutofit fontScale="92500" lnSpcReduction="20000"/>
          </a:bodyPr>
          <a:lstStyle/>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dirty="0">
                <a:solidFill>
                  <a:srgbClr val="C00000"/>
                </a:solidFill>
                <a:latin typeface="Play"/>
                <a:ea typeface="Play"/>
                <a:cs typeface="Play"/>
                <a:sym typeface="Play"/>
              </a:rPr>
              <a:t>ΣΤΑΔΙΑ ΓΝΩΣΤΙΚΗΣ ΑΝΑΠΤΥΞΗΣ</a:t>
            </a:r>
          </a:p>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b="1" dirty="0">
                <a:solidFill>
                  <a:srgbClr val="C00000"/>
                </a:solidFill>
                <a:latin typeface="Play"/>
                <a:ea typeface="Play"/>
                <a:cs typeface="Play"/>
                <a:sym typeface="Play"/>
              </a:rPr>
              <a:t>ΠΟΛΙΤΙΣΤΙΚΟ ΜΟΝΤΕΛΟ ΕΠΙΚΟΙΝΩΝΙΑΣ </a:t>
            </a:r>
          </a:p>
          <a:p>
            <a:pPr algn="ctr">
              <a:lnSpc>
                <a:spcPct val="90000"/>
              </a:lnSpc>
              <a:buClr>
                <a:srgbClr val="C00000"/>
              </a:buClr>
              <a:buSzPts val="2000"/>
            </a:pPr>
            <a:r>
              <a:rPr lang="el-GR" sz="2000" b="1" dirty="0">
                <a:solidFill>
                  <a:srgbClr val="C00000"/>
                </a:solidFill>
                <a:latin typeface="Play"/>
                <a:ea typeface="Play"/>
                <a:cs typeface="Play"/>
                <a:sym typeface="Play"/>
              </a:rPr>
              <a:t> </a:t>
            </a:r>
            <a:endParaRPr lang="el-GR" sz="2000" dirty="0"/>
          </a:p>
          <a:p>
            <a:pPr algn="ctr">
              <a:lnSpc>
                <a:spcPct val="90000"/>
              </a:lnSpc>
              <a:buClr>
                <a:srgbClr val="C00000"/>
              </a:buClr>
              <a:buSzPts val="2000"/>
            </a:pPr>
            <a:r>
              <a:rPr lang="el-GR" sz="2000" dirty="0">
                <a:solidFill>
                  <a:srgbClr val="C00000"/>
                </a:solidFill>
                <a:latin typeface="Play"/>
                <a:ea typeface="Play"/>
                <a:cs typeface="Play"/>
                <a:sym typeface="Play"/>
              </a:rPr>
              <a:t>3) ΔΙΑΔΡΑΣΤΙΚΟ ΜΟΝΤΕΛΟ ΜΟΥΣΕΙΑΚΗΣ ΕΜΠΕΙΡΙΑΣ</a:t>
            </a:r>
          </a:p>
          <a:p>
            <a:pPr algn="ctr">
              <a:lnSpc>
                <a:spcPct val="90000"/>
              </a:lnSpc>
              <a:buClr>
                <a:srgbClr val="C00000"/>
              </a:buClr>
              <a:buSzPts val="2000"/>
            </a:pPr>
            <a:r>
              <a:rPr lang="el-GR" sz="2000"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4</a:t>
            </a:r>
            <a:r>
              <a:rPr lang="en-US" sz="2000" dirty="0">
                <a:solidFill>
                  <a:srgbClr val="C00000"/>
                </a:solidFill>
                <a:latin typeface="Play"/>
                <a:ea typeface="Play"/>
                <a:cs typeface="Play"/>
                <a:sym typeface="Play"/>
              </a:rPr>
              <a:t>) </a:t>
            </a:r>
            <a:r>
              <a:rPr lang="el-GR" sz="2000" dirty="0">
                <a:solidFill>
                  <a:srgbClr val="C00000"/>
                </a:solidFill>
                <a:latin typeface="Play"/>
                <a:ea typeface="Play"/>
                <a:cs typeface="Play"/>
                <a:sym typeface="Play"/>
              </a:rPr>
              <a:t>ΘΕΩΡΙΑ ΠΟΛΛΑΠΛΗΣ ΝΟΗΜΟΣΥΝΗΣ</a:t>
            </a:r>
            <a:r>
              <a:rPr lang="el-GR" sz="2000" i="0" u="none" strike="noStrike" cap="none"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endParaRPr sz="2000" i="0" u="none" strike="noStrike" cap="none"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5</a:t>
            </a:r>
            <a:r>
              <a:rPr lang="en-US" sz="2000" dirty="0">
                <a:solidFill>
                  <a:srgbClr val="C00000"/>
                </a:solidFill>
                <a:latin typeface="Play"/>
                <a:ea typeface="Play"/>
                <a:cs typeface="Play"/>
                <a:sym typeface="Play"/>
              </a:rPr>
              <a:t>) </a:t>
            </a:r>
            <a:r>
              <a:rPr lang="el-GR" sz="2000" dirty="0">
                <a:solidFill>
                  <a:srgbClr val="C00000"/>
                </a:solidFill>
                <a:latin typeface="Play"/>
                <a:ea typeface="Play"/>
                <a:cs typeface="Play"/>
                <a:sym typeface="Play"/>
              </a:rPr>
              <a:t>ΚΟΝΣΤΡΟΥΚΤΙΒΙΣΤΙΚΗ ΠΡΟΣΕΓΓΙΣΗ ΜΑΘΗΣΗΣ</a:t>
            </a:r>
            <a:endParaRPr sz="2000"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Calibri"/>
              <a:buNone/>
            </a:pPr>
            <a:r>
              <a:rPr lang="el-GR" sz="2000" b="0" i="0" u="none" strike="noStrike" cap="none" dirty="0">
                <a:solidFill>
                  <a:srgbClr val="C00000"/>
                </a:solidFill>
                <a:latin typeface="Calibri"/>
                <a:ea typeface="Calibri"/>
                <a:cs typeface="Calibri"/>
                <a:sym typeface="Calibri"/>
              </a:rPr>
              <a:t> </a:t>
            </a:r>
            <a:endParaRPr sz="2000" b="0" i="0" u="none" strike="noStrike" cap="none" dirty="0">
              <a:solidFill>
                <a:srgbClr val="C0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800"/>
              <a:buFont typeface="Play"/>
              <a:buNone/>
            </a:pPr>
            <a:endParaRPr sz="2800" b="0" i="0" u="none" strike="noStrike" cap="none" dirty="0">
              <a:solidFill>
                <a:schemeClr val="dk1"/>
              </a:solidFill>
              <a:latin typeface="Play"/>
              <a:ea typeface="Play"/>
              <a:cs typeface="Play"/>
              <a:sym typeface="Play"/>
            </a:endParaRPr>
          </a:p>
        </p:txBody>
      </p:sp>
    </p:spTree>
    <p:extLst>
      <p:ext uri="{BB962C8B-B14F-4D97-AF65-F5344CB8AC3E}">
        <p14:creationId xmlns:p14="http://schemas.microsoft.com/office/powerpoint/2010/main" val="2217444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67">
          <a:extLst>
            <a:ext uri="{FF2B5EF4-FFF2-40B4-BE49-F238E27FC236}">
              <a16:creationId xmlns:a16="http://schemas.microsoft.com/office/drawing/2014/main" id="{57479A21-5688-7795-0CAD-DDFA79BD3587}"/>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03D41913-0BF6-FE4C-7ECB-F4279DF9E3A8}"/>
              </a:ext>
            </a:extLst>
          </p:cNvPr>
          <p:cNvPicPr>
            <a:picLocks noChangeAspect="1"/>
          </p:cNvPicPr>
          <p:nvPr/>
        </p:nvPicPr>
        <p:blipFill>
          <a:blip r:embed="rId3"/>
          <a:srcRect l="16658" t="32664" r="17065" b="39725"/>
          <a:stretch/>
        </p:blipFill>
        <p:spPr>
          <a:xfrm>
            <a:off x="850604" y="2583711"/>
            <a:ext cx="10209306" cy="2392327"/>
          </a:xfrm>
          <a:prstGeom prst="rect">
            <a:avLst/>
          </a:prstGeom>
        </p:spPr>
      </p:pic>
      <p:sp>
        <p:nvSpPr>
          <p:cNvPr id="2" name="Google Shape;269;p25">
            <a:extLst>
              <a:ext uri="{FF2B5EF4-FFF2-40B4-BE49-F238E27FC236}">
                <a16:creationId xmlns:a16="http://schemas.microsoft.com/office/drawing/2014/main" id="{508DD3FA-C1D5-3D0E-27FD-14C5487BED18}"/>
              </a:ext>
            </a:extLst>
          </p:cNvPr>
          <p:cNvSpPr txBox="1">
            <a:spLocks/>
          </p:cNvSpPr>
          <p:nvPr/>
        </p:nvSpPr>
        <p:spPr>
          <a:xfrm>
            <a:off x="991347" y="651688"/>
            <a:ext cx="10209306" cy="43243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Font typeface="Arial"/>
              <a:buNone/>
            </a:pPr>
            <a:r>
              <a:rPr lang="el-GR" dirty="0">
                <a:solidFill>
                  <a:srgbClr val="FFFF00"/>
                </a:solidFill>
              </a:rPr>
              <a:t>Το γραμμικό-μεταδοτικό μοντέλο επικοινωνίας στο μουσείο =</a:t>
            </a:r>
          </a:p>
          <a:p>
            <a:pPr marL="0" indent="0">
              <a:spcBef>
                <a:spcPts val="0"/>
              </a:spcBef>
              <a:buFont typeface="Arial"/>
              <a:buNone/>
            </a:pPr>
            <a:r>
              <a:rPr lang="el-GR" dirty="0">
                <a:solidFill>
                  <a:srgbClr val="FFFF00"/>
                </a:solidFill>
              </a:rPr>
              <a:t>η επικοινωνία ως </a:t>
            </a:r>
            <a:r>
              <a:rPr lang="el-GR" b="1" dirty="0">
                <a:solidFill>
                  <a:srgbClr val="FFFF00"/>
                </a:solidFill>
              </a:rPr>
              <a:t>μετάδοση</a:t>
            </a:r>
            <a:r>
              <a:rPr lang="el-GR" dirty="0">
                <a:solidFill>
                  <a:srgbClr val="FFFF00"/>
                </a:solidFill>
              </a:rPr>
              <a:t> γνώσεων και μηνυμάτων</a:t>
            </a:r>
          </a:p>
          <a:p>
            <a:pPr marL="228600" indent="-228600">
              <a:spcBef>
                <a:spcPts val="0"/>
              </a:spcBef>
            </a:pPr>
            <a:endParaRPr lang="el-GR" dirty="0">
              <a:latin typeface="Calibri  "/>
              <a:sym typeface="Play"/>
            </a:endParaRPr>
          </a:p>
        </p:txBody>
      </p:sp>
    </p:spTree>
    <p:extLst>
      <p:ext uri="{BB962C8B-B14F-4D97-AF65-F5344CB8AC3E}">
        <p14:creationId xmlns:p14="http://schemas.microsoft.com/office/powerpoint/2010/main" val="3707141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67">
          <a:extLst>
            <a:ext uri="{FF2B5EF4-FFF2-40B4-BE49-F238E27FC236}">
              <a16:creationId xmlns:a16="http://schemas.microsoft.com/office/drawing/2014/main" id="{5D82A226-7E01-EB7D-7903-5AE1C195CE3B}"/>
            </a:ext>
          </a:extLst>
        </p:cNvPr>
        <p:cNvGrpSpPr/>
        <p:nvPr/>
      </p:nvGrpSpPr>
      <p:grpSpPr>
        <a:xfrm>
          <a:off x="0" y="0"/>
          <a:ext cx="0" cy="0"/>
          <a:chOff x="0" y="0"/>
          <a:chExt cx="0" cy="0"/>
        </a:xfrm>
      </p:grpSpPr>
      <p:pic>
        <p:nvPicPr>
          <p:cNvPr id="6" name="Εικόνα 5">
            <a:extLst>
              <a:ext uri="{FF2B5EF4-FFF2-40B4-BE49-F238E27FC236}">
                <a16:creationId xmlns:a16="http://schemas.microsoft.com/office/drawing/2014/main" id="{6D97058E-F35C-99AC-B04D-217974AF294E}"/>
              </a:ext>
            </a:extLst>
          </p:cNvPr>
          <p:cNvPicPr>
            <a:picLocks noChangeAspect="1"/>
          </p:cNvPicPr>
          <p:nvPr/>
        </p:nvPicPr>
        <p:blipFill>
          <a:blip r:embed="rId3"/>
          <a:srcRect l="26400" t="27093" r="25271" b="7597"/>
          <a:stretch/>
        </p:blipFill>
        <p:spPr>
          <a:xfrm>
            <a:off x="2753832" y="1089837"/>
            <a:ext cx="7070651" cy="5374757"/>
          </a:xfrm>
          <a:prstGeom prst="rect">
            <a:avLst/>
          </a:prstGeom>
        </p:spPr>
      </p:pic>
      <p:sp>
        <p:nvSpPr>
          <p:cNvPr id="2" name="Google Shape;269;p25">
            <a:extLst>
              <a:ext uri="{FF2B5EF4-FFF2-40B4-BE49-F238E27FC236}">
                <a16:creationId xmlns:a16="http://schemas.microsoft.com/office/drawing/2014/main" id="{AE92C9F7-1352-A671-696A-C5C3350F5187}"/>
              </a:ext>
            </a:extLst>
          </p:cNvPr>
          <p:cNvSpPr txBox="1">
            <a:spLocks/>
          </p:cNvSpPr>
          <p:nvPr/>
        </p:nvSpPr>
        <p:spPr>
          <a:xfrm>
            <a:off x="1299692" y="42532"/>
            <a:ext cx="10209306" cy="43243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Font typeface="Arial"/>
              <a:buNone/>
            </a:pPr>
            <a:r>
              <a:rPr lang="el-GR" dirty="0">
                <a:solidFill>
                  <a:srgbClr val="FFFF00"/>
                </a:solidFill>
              </a:rPr>
              <a:t>Το πολιτιστικό μοντέλο επικοινωνίας στο μουσείο = </a:t>
            </a:r>
          </a:p>
          <a:p>
            <a:pPr marL="0" indent="0">
              <a:spcBef>
                <a:spcPts val="0"/>
              </a:spcBef>
              <a:buFont typeface="Arial"/>
              <a:buNone/>
            </a:pPr>
            <a:r>
              <a:rPr lang="el-GR" dirty="0">
                <a:solidFill>
                  <a:srgbClr val="FFFF00"/>
                </a:solidFill>
              </a:rPr>
              <a:t>η επικοινωνία ως συμμετοχή στη διαδικασία μάθησης </a:t>
            </a:r>
          </a:p>
          <a:p>
            <a:pPr marL="228600" indent="-228600">
              <a:spcBef>
                <a:spcPts val="0"/>
              </a:spcBef>
            </a:pPr>
            <a:endParaRPr lang="el-GR" dirty="0">
              <a:latin typeface="Calibri  "/>
              <a:sym typeface="Play"/>
            </a:endParaRPr>
          </a:p>
        </p:txBody>
      </p:sp>
    </p:spTree>
    <p:extLst>
      <p:ext uri="{BB962C8B-B14F-4D97-AF65-F5344CB8AC3E}">
        <p14:creationId xmlns:p14="http://schemas.microsoft.com/office/powerpoint/2010/main" val="616567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4425BB43-C2C0-69F8-7413-4C97844B4311}"/>
            </a:ext>
          </a:extLst>
        </p:cNvPr>
        <p:cNvGrpSpPr/>
        <p:nvPr/>
      </p:nvGrpSpPr>
      <p:grpSpPr>
        <a:xfrm>
          <a:off x="0" y="0"/>
          <a:ext cx="0" cy="0"/>
          <a:chOff x="0" y="0"/>
          <a:chExt cx="0" cy="0"/>
        </a:xfrm>
      </p:grpSpPr>
      <p:sp>
        <p:nvSpPr>
          <p:cNvPr id="99" name="Google Shape;99;g31022f3a217_0_0">
            <a:extLst>
              <a:ext uri="{FF2B5EF4-FFF2-40B4-BE49-F238E27FC236}">
                <a16:creationId xmlns:a16="http://schemas.microsoft.com/office/drawing/2014/main" id="{7E1078DA-E893-8581-1E38-55C9E11643C5}"/>
              </a:ext>
            </a:extLst>
          </p:cNvPr>
          <p:cNvSpPr txBox="1"/>
          <p:nvPr/>
        </p:nvSpPr>
        <p:spPr>
          <a:xfrm>
            <a:off x="1023606" y="1924492"/>
            <a:ext cx="10612622" cy="2530550"/>
          </a:xfrm>
          <a:prstGeom prst="rect">
            <a:avLst/>
          </a:prstGeom>
          <a:noFill/>
          <a:ln>
            <a:noFill/>
          </a:ln>
        </p:spPr>
        <p:txBody>
          <a:bodyPr spcFirstLastPara="1" wrap="square" lIns="91425" tIns="45700" rIns="91425" bIns="45700" anchor="b" anchorCtr="0">
            <a:normAutofit fontScale="92500" lnSpcReduction="20000"/>
          </a:bodyPr>
          <a:lstStyle/>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dirty="0">
                <a:solidFill>
                  <a:srgbClr val="C00000"/>
                </a:solidFill>
                <a:latin typeface="Play"/>
                <a:ea typeface="Play"/>
                <a:cs typeface="Play"/>
                <a:sym typeface="Play"/>
              </a:rPr>
              <a:t>ΣΤΑΔΙΑ ΓΝΩΣΤΙΚΗΣ ΑΝΑΠΤΥΞΗΣ</a:t>
            </a:r>
          </a:p>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dirty="0">
                <a:solidFill>
                  <a:srgbClr val="C00000"/>
                </a:solidFill>
                <a:latin typeface="Play"/>
                <a:ea typeface="Play"/>
                <a:cs typeface="Play"/>
                <a:sym typeface="Play"/>
              </a:rPr>
              <a:t>ΠΟΛΙΤΙΣΤΙΚΟ ΜΟΝΤΕΛΟ ΕΠΙΚΟΙΝΩΝΙΑΣ </a:t>
            </a:r>
          </a:p>
          <a:p>
            <a:pPr algn="ctr">
              <a:lnSpc>
                <a:spcPct val="90000"/>
              </a:lnSpc>
              <a:buClr>
                <a:srgbClr val="C00000"/>
              </a:buClr>
              <a:buSzPts val="2000"/>
            </a:pPr>
            <a:r>
              <a:rPr lang="el-GR" sz="2000" b="1" dirty="0">
                <a:solidFill>
                  <a:srgbClr val="C00000"/>
                </a:solidFill>
                <a:latin typeface="Play"/>
                <a:ea typeface="Play"/>
                <a:cs typeface="Play"/>
                <a:sym typeface="Play"/>
              </a:rPr>
              <a:t> </a:t>
            </a:r>
            <a:endParaRPr lang="el-GR" sz="2000" dirty="0"/>
          </a:p>
          <a:p>
            <a:pPr algn="ctr">
              <a:lnSpc>
                <a:spcPct val="90000"/>
              </a:lnSpc>
              <a:buClr>
                <a:srgbClr val="C00000"/>
              </a:buClr>
              <a:buSzPts val="2000"/>
            </a:pPr>
            <a:r>
              <a:rPr lang="el-GR" sz="2000" b="1" dirty="0">
                <a:solidFill>
                  <a:srgbClr val="C00000"/>
                </a:solidFill>
                <a:latin typeface="Play"/>
                <a:ea typeface="Play"/>
                <a:cs typeface="Play"/>
                <a:sym typeface="Play"/>
              </a:rPr>
              <a:t>3) ΔΙΑΔΡΑΣΤΙΚΟ ΜΟΝΤΕΛΟ ΜΟΥΣΕΙΑΚΗΣ ΕΜΠΕΙΡΙΑΣ</a:t>
            </a:r>
          </a:p>
          <a:p>
            <a:pPr algn="ctr">
              <a:lnSpc>
                <a:spcPct val="90000"/>
              </a:lnSpc>
              <a:buClr>
                <a:srgbClr val="C00000"/>
              </a:buClr>
              <a:buSzPts val="2000"/>
            </a:pPr>
            <a:r>
              <a:rPr lang="el-GR" sz="2000"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4</a:t>
            </a:r>
            <a:r>
              <a:rPr lang="en-US" sz="2000" dirty="0">
                <a:solidFill>
                  <a:srgbClr val="C00000"/>
                </a:solidFill>
                <a:latin typeface="Play"/>
                <a:ea typeface="Play"/>
                <a:cs typeface="Play"/>
                <a:sym typeface="Play"/>
              </a:rPr>
              <a:t>) </a:t>
            </a:r>
            <a:r>
              <a:rPr lang="el-GR" sz="2000" dirty="0">
                <a:solidFill>
                  <a:srgbClr val="C00000"/>
                </a:solidFill>
                <a:latin typeface="Play"/>
                <a:ea typeface="Play"/>
                <a:cs typeface="Play"/>
                <a:sym typeface="Play"/>
              </a:rPr>
              <a:t>ΘΕΩΡΙΑ ΠΟΛΛΑΠΛΗΣ ΝΟΗΜΟΣΥΝΗΣ</a:t>
            </a:r>
            <a:r>
              <a:rPr lang="el-GR" sz="2000" i="0" u="none" strike="noStrike" cap="none"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endParaRPr sz="2000" i="0" u="none" strike="noStrike" cap="none"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5</a:t>
            </a:r>
            <a:r>
              <a:rPr lang="en-US" sz="2000" dirty="0">
                <a:solidFill>
                  <a:srgbClr val="C00000"/>
                </a:solidFill>
                <a:latin typeface="Play"/>
                <a:ea typeface="Play"/>
                <a:cs typeface="Play"/>
                <a:sym typeface="Play"/>
              </a:rPr>
              <a:t>) </a:t>
            </a:r>
            <a:r>
              <a:rPr lang="el-GR" sz="2000" dirty="0">
                <a:solidFill>
                  <a:srgbClr val="C00000"/>
                </a:solidFill>
                <a:latin typeface="Play"/>
                <a:ea typeface="Play"/>
                <a:cs typeface="Play"/>
                <a:sym typeface="Play"/>
              </a:rPr>
              <a:t>ΚΟΝΣΤΡΟΥΚΤΙΒΙΣΤΙΚΗ ΠΡΟΣΕΓΓΙΣΗ ΜΑΘΗΣΗΣ</a:t>
            </a:r>
            <a:endParaRPr sz="2000"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Calibri"/>
              <a:buNone/>
            </a:pPr>
            <a:r>
              <a:rPr lang="el-GR" sz="2000" b="0" i="0" u="none" strike="noStrike" cap="none" dirty="0">
                <a:solidFill>
                  <a:srgbClr val="C00000"/>
                </a:solidFill>
                <a:latin typeface="Calibri"/>
                <a:ea typeface="Calibri"/>
                <a:cs typeface="Calibri"/>
                <a:sym typeface="Calibri"/>
              </a:rPr>
              <a:t> </a:t>
            </a:r>
            <a:endParaRPr sz="2000" b="0" i="0" u="none" strike="noStrike" cap="none" dirty="0">
              <a:solidFill>
                <a:srgbClr val="C0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800"/>
              <a:buFont typeface="Play"/>
              <a:buNone/>
            </a:pPr>
            <a:endParaRPr sz="2800" b="0" i="0" u="none" strike="noStrike" cap="none" dirty="0">
              <a:solidFill>
                <a:schemeClr val="dk1"/>
              </a:solidFill>
              <a:latin typeface="Play"/>
              <a:ea typeface="Play"/>
              <a:cs typeface="Play"/>
              <a:sym typeface="Play"/>
            </a:endParaRPr>
          </a:p>
        </p:txBody>
      </p:sp>
    </p:spTree>
    <p:extLst>
      <p:ext uri="{BB962C8B-B14F-4D97-AF65-F5344CB8AC3E}">
        <p14:creationId xmlns:p14="http://schemas.microsoft.com/office/powerpoint/2010/main" val="688711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2"/>
          <p:cNvSpPr txBox="1"/>
          <p:nvPr/>
        </p:nvSpPr>
        <p:spPr>
          <a:xfrm>
            <a:off x="289738" y="5506889"/>
            <a:ext cx="9144000" cy="1212887"/>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90000"/>
              </a:lnSpc>
              <a:spcBef>
                <a:spcPts val="0"/>
              </a:spcBef>
              <a:spcAft>
                <a:spcPts val="0"/>
              </a:spcAft>
              <a:buClr>
                <a:schemeClr val="dk1"/>
              </a:buClr>
              <a:buSzPct val="100000"/>
              <a:buFont typeface="Play"/>
              <a:buNone/>
            </a:pPr>
            <a:r>
              <a:rPr lang="el-GR" sz="1800" b="1" i="0" u="none" strike="noStrike" cap="none" dirty="0">
                <a:solidFill>
                  <a:srgbClr val="000000"/>
                </a:solidFill>
                <a:latin typeface="Calibri"/>
                <a:ea typeface="Calibri"/>
                <a:cs typeface="Calibri"/>
                <a:sym typeface="Calibri"/>
              </a:rPr>
              <a:t>J. </a:t>
            </a:r>
            <a:r>
              <a:rPr lang="el-GR" sz="1800" b="1" i="0" u="none" strike="noStrike" cap="none" dirty="0" err="1">
                <a:solidFill>
                  <a:srgbClr val="000000"/>
                </a:solidFill>
                <a:latin typeface="Calibri"/>
                <a:ea typeface="Calibri"/>
                <a:cs typeface="Calibri"/>
                <a:sym typeface="Calibri"/>
              </a:rPr>
              <a:t>Dewey</a:t>
            </a:r>
            <a:r>
              <a:rPr lang="el-GR" sz="1800" b="1" i="0" u="none" strike="noStrike" cap="none" dirty="0">
                <a:solidFill>
                  <a:srgbClr val="000000"/>
                </a:solidFill>
                <a:latin typeface="Calibri"/>
                <a:ea typeface="Calibri"/>
                <a:cs typeface="Calibri"/>
                <a:sym typeface="Calibri"/>
              </a:rPr>
              <a:t> (1859-1952)</a:t>
            </a:r>
            <a:endParaRPr dirty="0"/>
          </a:p>
          <a:p>
            <a:pPr marL="0" marR="0" lvl="0" indent="0" algn="l" rtl="0">
              <a:lnSpc>
                <a:spcPct val="90000"/>
              </a:lnSpc>
              <a:spcBef>
                <a:spcPts val="0"/>
              </a:spcBef>
              <a:spcAft>
                <a:spcPts val="0"/>
              </a:spcAft>
              <a:buClr>
                <a:schemeClr val="dk1"/>
              </a:buClr>
              <a:buSzPct val="100000"/>
              <a:buFont typeface="Play"/>
              <a:buNone/>
            </a:pPr>
            <a:r>
              <a:rPr lang="el-GR" sz="1800" b="1" i="0" u="none" strike="noStrike" cap="none" dirty="0">
                <a:solidFill>
                  <a:srgbClr val="000000"/>
                </a:solidFill>
                <a:latin typeface="Calibri"/>
                <a:ea typeface="Calibri"/>
                <a:cs typeface="Calibri"/>
                <a:sym typeface="Calibri"/>
              </a:rPr>
              <a:t> </a:t>
            </a:r>
            <a:endParaRPr sz="1800" b="1"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Play"/>
              <a:buNone/>
            </a:pPr>
            <a:r>
              <a:rPr lang="el-GR" sz="1800" b="1" i="0" u="none" strike="noStrike" cap="none" dirty="0">
                <a:solidFill>
                  <a:srgbClr val="000000"/>
                </a:solidFill>
                <a:latin typeface="Calibri"/>
                <a:ea typeface="Calibri"/>
                <a:cs typeface="Calibri"/>
                <a:sym typeface="Calibri"/>
              </a:rPr>
              <a:t>‘ΤΟ ΚΙΝΗΜΑ ΤΗΣ ΠΡΟΟΔΕΥΤΙΚΗΣ ΕΚΠΑΙΔΕΥΣΗΣ’ </a:t>
            </a:r>
            <a:endParaRPr dirty="0"/>
          </a:p>
          <a:p>
            <a:pPr marL="0" marR="0" lvl="0" indent="0" algn="l" rtl="0">
              <a:lnSpc>
                <a:spcPct val="90000"/>
              </a:lnSpc>
              <a:spcBef>
                <a:spcPts val="0"/>
              </a:spcBef>
              <a:spcAft>
                <a:spcPts val="0"/>
              </a:spcAft>
              <a:buClr>
                <a:schemeClr val="dk1"/>
              </a:buClr>
              <a:buSzPct val="100000"/>
              <a:buFont typeface="Play"/>
              <a:buNone/>
            </a:pPr>
            <a:r>
              <a:rPr lang="el-GR" sz="1800" b="1" i="0" u="none" strike="noStrike" cap="none" dirty="0">
                <a:solidFill>
                  <a:srgbClr val="000000"/>
                </a:solidFill>
                <a:latin typeface="Calibri"/>
                <a:ea typeface="Calibri"/>
                <a:cs typeface="Calibri"/>
                <a:sym typeface="Calibri"/>
              </a:rPr>
              <a:t>Εισάγει την έννοια της εμπειρίας στη μάθηση (</a:t>
            </a:r>
            <a:r>
              <a:rPr lang="el-GR" sz="1800" b="1" i="0" u="none" strike="noStrike" cap="none" dirty="0" err="1">
                <a:solidFill>
                  <a:srgbClr val="000000"/>
                </a:solidFill>
                <a:latin typeface="Calibri"/>
                <a:ea typeface="Calibri"/>
                <a:cs typeface="Calibri"/>
                <a:sym typeface="Calibri"/>
              </a:rPr>
              <a:t>learning</a:t>
            </a:r>
            <a:r>
              <a:rPr lang="el-GR" sz="1800" b="1" i="0" u="none" strike="noStrike" cap="none" dirty="0">
                <a:solidFill>
                  <a:srgbClr val="000000"/>
                </a:solidFill>
                <a:latin typeface="Calibri"/>
                <a:ea typeface="Calibri"/>
                <a:cs typeface="Calibri"/>
                <a:sym typeface="Calibri"/>
              </a:rPr>
              <a:t> </a:t>
            </a:r>
            <a:r>
              <a:rPr lang="el-GR" sz="1800" b="1" i="0" u="none" strike="noStrike" cap="none" dirty="0" err="1">
                <a:solidFill>
                  <a:srgbClr val="000000"/>
                </a:solidFill>
                <a:latin typeface="Calibri"/>
                <a:ea typeface="Calibri"/>
                <a:cs typeface="Calibri"/>
                <a:sym typeface="Calibri"/>
              </a:rPr>
              <a:t>by</a:t>
            </a:r>
            <a:r>
              <a:rPr lang="el-GR" sz="1800" b="1" i="0" u="none" strike="noStrike" cap="none" dirty="0">
                <a:solidFill>
                  <a:srgbClr val="000000"/>
                </a:solidFill>
                <a:latin typeface="Calibri"/>
                <a:ea typeface="Calibri"/>
                <a:cs typeface="Calibri"/>
                <a:sym typeface="Calibri"/>
              </a:rPr>
              <a:t> </a:t>
            </a:r>
            <a:r>
              <a:rPr lang="el-GR" sz="1800" b="1" i="0" u="none" strike="noStrike" cap="none" dirty="0" err="1">
                <a:solidFill>
                  <a:srgbClr val="000000"/>
                </a:solidFill>
                <a:latin typeface="Calibri"/>
                <a:ea typeface="Calibri"/>
                <a:cs typeface="Calibri"/>
                <a:sym typeface="Calibri"/>
              </a:rPr>
              <a:t>doing</a:t>
            </a:r>
            <a:r>
              <a:rPr lang="el-GR" sz="1800" b="1"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Play"/>
              <a:buNone/>
            </a:pPr>
            <a:endParaRPr sz="2800" b="0" i="0" u="none" strike="noStrike" cap="none" dirty="0">
              <a:solidFill>
                <a:schemeClr val="dk1"/>
              </a:solidFill>
              <a:latin typeface="Play"/>
              <a:ea typeface="Play"/>
              <a:cs typeface="Play"/>
              <a:sym typeface="Play"/>
            </a:endParaRPr>
          </a:p>
        </p:txBody>
      </p:sp>
      <p:pic>
        <p:nvPicPr>
          <p:cNvPr id="209" name="Google Shape;209;p12" descr="John Dewey, America's Education ..."/>
          <p:cNvPicPr preferRelativeResize="0"/>
          <p:nvPr/>
        </p:nvPicPr>
        <p:blipFill rotWithShape="1">
          <a:blip r:embed="rId3">
            <a:alphaModFix/>
          </a:blip>
          <a:srcRect/>
          <a:stretch/>
        </p:blipFill>
        <p:spPr>
          <a:xfrm>
            <a:off x="289738" y="1319212"/>
            <a:ext cx="7734419" cy="36887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
          <p:cNvSpPr>
            <a:spLocks noChangeArrowheads="1"/>
          </p:cNvSpPr>
          <p:nvPr/>
        </p:nvSpPr>
        <p:spPr bwMode="auto">
          <a:xfrm>
            <a:off x="4406682" y="3116868"/>
            <a:ext cx="296908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Τι είναι η μάθηση;</a:t>
            </a:r>
            <a:endParaRPr lang="en-US" sz="2800" dirty="0">
              <a:solidFill>
                <a:schemeClr val="bg1"/>
              </a:solidFill>
              <a:latin typeface="DINPro-Light" pitchFamily="2" charset="0"/>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p:nvPr/>
        </p:nvSpPr>
        <p:spPr>
          <a:xfrm>
            <a:off x="215309" y="5178056"/>
            <a:ext cx="9144000" cy="1467293"/>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90000"/>
              </a:lnSpc>
              <a:spcBef>
                <a:spcPts val="0"/>
              </a:spcBef>
              <a:spcAft>
                <a:spcPts val="0"/>
              </a:spcAft>
              <a:buClr>
                <a:schemeClr val="dk1"/>
              </a:buClr>
              <a:buSzPct val="100000"/>
              <a:buFont typeface="Play"/>
              <a:buNone/>
            </a:pPr>
            <a:r>
              <a:rPr lang="el-GR" sz="1800" b="1" i="0" u="none" strike="noStrike" cap="none" dirty="0">
                <a:solidFill>
                  <a:srgbClr val="000000"/>
                </a:solidFill>
                <a:latin typeface="Calibri"/>
                <a:ea typeface="Calibri"/>
                <a:cs typeface="Calibri"/>
                <a:sym typeface="Calibri"/>
              </a:rPr>
              <a:t>Μ. </a:t>
            </a:r>
            <a:r>
              <a:rPr lang="el-GR" sz="1800" b="1" i="0" u="none" strike="noStrike" cap="none" dirty="0" err="1">
                <a:solidFill>
                  <a:srgbClr val="000000"/>
                </a:solidFill>
                <a:latin typeface="Calibri"/>
                <a:ea typeface="Calibri"/>
                <a:cs typeface="Calibri"/>
                <a:sym typeface="Calibri"/>
              </a:rPr>
              <a:t>Μontessori</a:t>
            </a:r>
            <a:r>
              <a:rPr lang="el-GR" sz="1800" b="0" i="0" u="none" strike="noStrike" cap="none" dirty="0">
                <a:solidFill>
                  <a:srgbClr val="000000"/>
                </a:solidFill>
                <a:latin typeface="Calibri"/>
                <a:ea typeface="Calibri"/>
                <a:cs typeface="Calibri"/>
                <a:sym typeface="Calibri"/>
              </a:rPr>
              <a:t> - </a:t>
            </a:r>
            <a:r>
              <a:rPr lang="el-GR" sz="1800" b="1" i="0" u="none" strike="noStrike" cap="none" dirty="0">
                <a:solidFill>
                  <a:srgbClr val="000000"/>
                </a:solidFill>
                <a:latin typeface="Calibri"/>
                <a:ea typeface="Calibri"/>
                <a:cs typeface="Calibri"/>
                <a:sym typeface="Calibri"/>
              </a:rPr>
              <a:t>(1870-1952) – τονίζει τη σημασία της επιλογής στη μάθηση από τα παιδιά ούτως ώστε να τονωθεί η αυτονομία και η αυτενέργειά τους - έμφαση στη μάθηση μέσα από το παιχνίδι </a:t>
            </a:r>
            <a:endParaRPr sz="2800" b="0" i="0" u="none" strike="noStrike" cap="none" dirty="0">
              <a:solidFill>
                <a:schemeClr val="dk1"/>
              </a:solidFill>
              <a:latin typeface="Play"/>
              <a:ea typeface="Play"/>
              <a:cs typeface="Play"/>
              <a:sym typeface="Play"/>
            </a:endParaRPr>
          </a:p>
        </p:txBody>
      </p:sp>
      <p:pic>
        <p:nvPicPr>
          <p:cNvPr id="239" name="Google Shape;239;p38" descr="Maria Montessori:“Ας διδάξουμε το παιδί με τον τρόπο που μπορεί να μάθει” -  ΦΙΛΟΙ ΤΗΣ ΤΕΧΝΗΣ ΚΑΙ ΤΗΣ ΦΙΛΟΣΟΦΙΑΣ"/>
          <p:cNvPicPr preferRelativeResize="0"/>
          <p:nvPr/>
        </p:nvPicPr>
        <p:blipFill rotWithShape="1">
          <a:blip r:embed="rId3">
            <a:alphaModFix/>
          </a:blip>
          <a:srcRect/>
          <a:stretch/>
        </p:blipFill>
        <p:spPr>
          <a:xfrm>
            <a:off x="350874" y="1462514"/>
            <a:ext cx="9425594" cy="40451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txBox="1"/>
          <p:nvPr/>
        </p:nvSpPr>
        <p:spPr>
          <a:xfrm>
            <a:off x="130249" y="6251711"/>
            <a:ext cx="9144000" cy="861237"/>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90000"/>
              </a:lnSpc>
              <a:spcBef>
                <a:spcPts val="0"/>
              </a:spcBef>
              <a:spcAft>
                <a:spcPts val="0"/>
              </a:spcAft>
              <a:buNone/>
            </a:pPr>
            <a:r>
              <a:rPr lang="el-GR" sz="1800" b="0" i="0" u="none" strike="noStrike" cap="none">
                <a:solidFill>
                  <a:srgbClr val="000000"/>
                </a:solidFill>
                <a:latin typeface="Calibri"/>
                <a:ea typeface="Calibri"/>
                <a:cs typeface="Calibri"/>
                <a:sym typeface="Calibri"/>
              </a:rPr>
              <a:t>Παιδικά Μουσεία επηρεάζονται </a:t>
            </a:r>
            <a:r>
              <a:rPr lang="el-GR" sz="1800" b="1" i="0" u="none" strike="noStrike" cap="none">
                <a:solidFill>
                  <a:srgbClr val="000000"/>
                </a:solidFill>
                <a:latin typeface="Calibri"/>
                <a:ea typeface="Calibri"/>
                <a:cs typeface="Calibri"/>
                <a:sym typeface="Calibri"/>
              </a:rPr>
              <a:t>από τις αρχές της λεγόμενης Μοντεσσοριανής αγωγής </a:t>
            </a:r>
            <a:endParaRPr/>
          </a:p>
          <a:p>
            <a:pPr marL="0" marR="0" lvl="0" indent="0" algn="l" rtl="0">
              <a:lnSpc>
                <a:spcPct val="90000"/>
              </a:lnSpc>
              <a:spcBef>
                <a:spcPts val="0"/>
              </a:spcBef>
              <a:spcAft>
                <a:spcPts val="0"/>
              </a:spcAft>
              <a:buClr>
                <a:schemeClr val="dk1"/>
              </a:buClr>
              <a:buSzPct val="100000"/>
              <a:buFont typeface="Play"/>
              <a:buNone/>
            </a:pPr>
            <a:endParaRPr sz="2800" b="0" i="0" u="none" strike="noStrike" cap="none">
              <a:solidFill>
                <a:schemeClr val="dk1"/>
              </a:solidFill>
              <a:latin typeface="Play"/>
              <a:ea typeface="Play"/>
              <a:cs typeface="Play"/>
              <a:sym typeface="Play"/>
            </a:endParaRPr>
          </a:p>
        </p:txBody>
      </p:sp>
      <p:pic>
        <p:nvPicPr>
          <p:cNvPr id="248" name="Google Shape;248;p16"/>
          <p:cNvPicPr preferRelativeResize="0"/>
          <p:nvPr/>
        </p:nvPicPr>
        <p:blipFill rotWithShape="1">
          <a:blip r:embed="rId3">
            <a:alphaModFix/>
          </a:blip>
          <a:srcRect l="12209" t="16434" r="14272" b="7188"/>
          <a:stretch/>
        </p:blipFill>
        <p:spPr>
          <a:xfrm>
            <a:off x="327247" y="822458"/>
            <a:ext cx="8310125" cy="5108785"/>
          </a:xfrm>
          <a:prstGeom prst="rect">
            <a:avLst/>
          </a:prstGeom>
          <a:noFill/>
          <a:ln>
            <a:noFill/>
          </a:ln>
        </p:spPr>
      </p:pic>
      <p:sp>
        <p:nvSpPr>
          <p:cNvPr id="249" name="Google Shape;249;p16"/>
          <p:cNvSpPr txBox="1"/>
          <p:nvPr/>
        </p:nvSpPr>
        <p:spPr>
          <a:xfrm>
            <a:off x="327248" y="321584"/>
            <a:ext cx="43115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1" i="0" u="none" strike="noStrike" cap="none" dirty="0" err="1">
                <a:solidFill>
                  <a:srgbClr val="000000"/>
                </a:solidFill>
                <a:latin typeface="Arial"/>
                <a:ea typeface="Arial"/>
                <a:cs typeface="Arial"/>
                <a:sym typeface="Arial"/>
              </a:rPr>
              <a:t>Chicago’s</a:t>
            </a:r>
            <a:r>
              <a:rPr lang="el-GR" sz="1400" b="1" i="0" u="none" strike="noStrike" cap="none" dirty="0">
                <a:solidFill>
                  <a:srgbClr val="000000"/>
                </a:solidFill>
                <a:latin typeface="Arial"/>
                <a:ea typeface="Arial"/>
                <a:cs typeface="Arial"/>
                <a:sym typeface="Arial"/>
              </a:rPr>
              <a:t> Children </a:t>
            </a:r>
            <a:r>
              <a:rPr lang="el-GR" sz="1400" b="1" i="0" u="none" strike="noStrike" cap="none" dirty="0" err="1">
                <a:solidFill>
                  <a:srgbClr val="000000"/>
                </a:solidFill>
                <a:latin typeface="Arial"/>
                <a:ea typeface="Arial"/>
                <a:cs typeface="Arial"/>
                <a:sym typeface="Arial"/>
              </a:rPr>
              <a:t>Museum</a:t>
            </a:r>
            <a:r>
              <a:rPr lang="el-GR" sz="1400" b="1" i="0" u="none" strike="noStrike" cap="none" dirty="0">
                <a:solidFill>
                  <a:srgbClr val="000000"/>
                </a:solidFill>
                <a:latin typeface="Arial"/>
                <a:ea typeface="Arial"/>
                <a:cs typeface="Arial"/>
                <a:sym typeface="Arial"/>
              </a:rPr>
              <a:t> (</a:t>
            </a:r>
            <a:r>
              <a:rPr lang="el-GR" sz="1400" b="1" i="0" u="none" strike="noStrike" cap="none" dirty="0" err="1">
                <a:solidFill>
                  <a:srgbClr val="000000"/>
                </a:solidFill>
                <a:latin typeface="Arial"/>
                <a:ea typeface="Arial"/>
                <a:cs typeface="Arial"/>
                <a:sym typeface="Arial"/>
              </a:rPr>
              <a:t>ίδρ</a:t>
            </a:r>
            <a:r>
              <a:rPr lang="el-GR" sz="1400" b="1" i="0" u="none" strike="noStrike" cap="none" dirty="0">
                <a:solidFill>
                  <a:srgbClr val="000000"/>
                </a:solidFill>
                <a:latin typeface="Arial"/>
                <a:ea typeface="Arial"/>
                <a:cs typeface="Arial"/>
                <a:sym typeface="Arial"/>
              </a:rPr>
              <a:t>. 1982)</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7"/>
          <p:cNvSpPr txBox="1"/>
          <p:nvPr/>
        </p:nvSpPr>
        <p:spPr>
          <a:xfrm>
            <a:off x="83288" y="6368348"/>
            <a:ext cx="111872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1" i="0" u="none" strike="noStrike" cap="none">
                <a:solidFill>
                  <a:srgbClr val="000000"/>
                </a:solidFill>
                <a:latin typeface="Arial"/>
                <a:ea typeface="Arial"/>
                <a:cs typeface="Arial"/>
                <a:sym typeface="Arial"/>
              </a:rPr>
              <a:t>Chicago’s Children Museum (ίδρ. 1982)</a:t>
            </a:r>
            <a:endParaRPr sz="1400" b="0" i="0" u="none" strike="noStrike" cap="none">
              <a:solidFill>
                <a:srgbClr val="000000"/>
              </a:solidFill>
              <a:latin typeface="Arial"/>
              <a:ea typeface="Arial"/>
              <a:cs typeface="Arial"/>
              <a:sym typeface="Arial"/>
            </a:endParaRPr>
          </a:p>
        </p:txBody>
      </p:sp>
      <p:sp>
        <p:nvSpPr>
          <p:cNvPr id="255" name="Google Shape;255;p17"/>
          <p:cNvSpPr txBox="1"/>
          <p:nvPr/>
        </p:nvSpPr>
        <p:spPr>
          <a:xfrm>
            <a:off x="83288" y="5995649"/>
            <a:ext cx="108576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800" b="0" i="0" u="none" strike="noStrike" cap="none">
                <a:solidFill>
                  <a:srgbClr val="000000"/>
                </a:solidFill>
                <a:latin typeface="Calibri"/>
                <a:ea typeface="Calibri"/>
                <a:cs typeface="Calibri"/>
                <a:sym typeface="Calibri"/>
              </a:rPr>
              <a:t>θεματικά περιβάλλοντα μάθησης, εκθέματα κατασκευασμένα για παιδιά, πολλαπλοί τρόποι μάθησης </a:t>
            </a:r>
            <a:endParaRPr sz="1600" b="1" i="0" u="none" strike="noStrike" cap="none">
              <a:solidFill>
                <a:srgbClr val="000000"/>
              </a:solidFill>
              <a:latin typeface="Arial"/>
              <a:ea typeface="Arial"/>
              <a:cs typeface="Arial"/>
              <a:sym typeface="Arial"/>
            </a:endParaRPr>
          </a:p>
        </p:txBody>
      </p:sp>
      <p:pic>
        <p:nvPicPr>
          <p:cNvPr id="256" name="Google Shape;256;p17"/>
          <p:cNvPicPr preferRelativeResize="0"/>
          <p:nvPr/>
        </p:nvPicPr>
        <p:blipFill rotWithShape="1">
          <a:blip r:embed="rId3">
            <a:alphaModFix/>
          </a:blip>
          <a:srcRect/>
          <a:stretch/>
        </p:blipFill>
        <p:spPr>
          <a:xfrm>
            <a:off x="375501" y="199222"/>
            <a:ext cx="8277631" cy="57947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8"/>
          <p:cNvPicPr preferRelativeResize="0"/>
          <p:nvPr/>
        </p:nvPicPr>
        <p:blipFill rotWithShape="1">
          <a:blip r:embed="rId3">
            <a:alphaModFix/>
          </a:blip>
          <a:srcRect l="30347" t="20310" r="11832" b="18914"/>
          <a:stretch/>
        </p:blipFill>
        <p:spPr>
          <a:xfrm>
            <a:off x="15949" y="-127591"/>
            <a:ext cx="7049386" cy="4167964"/>
          </a:xfrm>
          <a:prstGeom prst="rect">
            <a:avLst/>
          </a:prstGeom>
          <a:noFill/>
          <a:ln>
            <a:noFill/>
          </a:ln>
        </p:spPr>
      </p:pic>
      <p:pic>
        <p:nvPicPr>
          <p:cNvPr id="262" name="Google Shape;262;p18"/>
          <p:cNvPicPr preferRelativeResize="0"/>
          <p:nvPr/>
        </p:nvPicPr>
        <p:blipFill rotWithShape="1">
          <a:blip r:embed="rId4">
            <a:alphaModFix/>
          </a:blip>
          <a:srcRect l="30262" t="22791" r="11918" b="16433"/>
          <a:stretch/>
        </p:blipFill>
        <p:spPr>
          <a:xfrm>
            <a:off x="5706718" y="2395123"/>
            <a:ext cx="6401994" cy="3785192"/>
          </a:xfrm>
          <a:prstGeom prst="rect">
            <a:avLst/>
          </a:prstGeom>
          <a:noFill/>
          <a:ln>
            <a:noFill/>
          </a:ln>
        </p:spPr>
      </p:pic>
      <p:sp>
        <p:nvSpPr>
          <p:cNvPr id="263" name="Google Shape;263;p18"/>
          <p:cNvSpPr txBox="1"/>
          <p:nvPr/>
        </p:nvSpPr>
        <p:spPr>
          <a:xfrm>
            <a:off x="83288" y="6368348"/>
            <a:ext cx="111872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l-GR" sz="1400" b="1" i="0" u="none" strike="noStrike" cap="none">
                <a:solidFill>
                  <a:srgbClr val="000000"/>
                </a:solidFill>
                <a:latin typeface="Arial"/>
                <a:ea typeface="Arial"/>
                <a:cs typeface="Arial"/>
                <a:sym typeface="Arial"/>
              </a:rPr>
              <a:t>Chicago’s Children Museum (ίδρ. 1982)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188087CE-948C-7FB5-BBD4-AF59773B7857}"/>
            </a:ext>
          </a:extLst>
        </p:cNvPr>
        <p:cNvGrpSpPr/>
        <p:nvPr/>
      </p:nvGrpSpPr>
      <p:grpSpPr>
        <a:xfrm>
          <a:off x="0" y="0"/>
          <a:ext cx="0" cy="0"/>
          <a:chOff x="0" y="0"/>
          <a:chExt cx="0" cy="0"/>
        </a:xfrm>
      </p:grpSpPr>
      <p:pic>
        <p:nvPicPr>
          <p:cNvPr id="2" name="Εικόνα 1">
            <a:extLst>
              <a:ext uri="{FF2B5EF4-FFF2-40B4-BE49-F238E27FC236}">
                <a16:creationId xmlns:a16="http://schemas.microsoft.com/office/drawing/2014/main" id="{8ECB34EA-3E12-28A5-4155-CCFCC12F277F}"/>
              </a:ext>
            </a:extLst>
          </p:cNvPr>
          <p:cNvPicPr>
            <a:picLocks noChangeAspect="1"/>
          </p:cNvPicPr>
          <p:nvPr/>
        </p:nvPicPr>
        <p:blipFill>
          <a:blip r:embed="rId3"/>
          <a:srcRect l="12388" t="20649" r="35636" b="10359"/>
          <a:stretch/>
        </p:blipFill>
        <p:spPr>
          <a:xfrm>
            <a:off x="190425" y="515255"/>
            <a:ext cx="7797341" cy="5821840"/>
          </a:xfrm>
          <a:prstGeom prst="rect">
            <a:avLst/>
          </a:prstGeom>
        </p:spPr>
      </p:pic>
      <p:pic>
        <p:nvPicPr>
          <p:cNvPr id="4" name="Εικόνα 3" descr="Εικόνα που περιέχει κείμενο, στιγμιότυπο οθόνης, βίντεο, πολυμέσα&#10;&#10;Περιγραφή που δημιουργήθηκε αυτόματα">
            <a:extLst>
              <a:ext uri="{FF2B5EF4-FFF2-40B4-BE49-F238E27FC236}">
                <a16:creationId xmlns:a16="http://schemas.microsoft.com/office/drawing/2014/main" id="{968B9B7D-45AC-8399-F0B8-CDBA0ADDAC8E}"/>
              </a:ext>
            </a:extLst>
          </p:cNvPr>
          <p:cNvPicPr>
            <a:picLocks noChangeAspect="1"/>
          </p:cNvPicPr>
          <p:nvPr/>
        </p:nvPicPr>
        <p:blipFill>
          <a:blip r:embed="rId4"/>
          <a:srcRect t="5270" b="25272"/>
          <a:stretch/>
        </p:blipFill>
        <p:spPr>
          <a:xfrm>
            <a:off x="8282545" y="744368"/>
            <a:ext cx="3719030" cy="5592727"/>
          </a:xfrm>
          <a:prstGeom prst="rect">
            <a:avLst/>
          </a:prstGeom>
        </p:spPr>
      </p:pic>
      <p:sp>
        <p:nvSpPr>
          <p:cNvPr id="5" name="Google Shape;269;p25">
            <a:extLst>
              <a:ext uri="{FF2B5EF4-FFF2-40B4-BE49-F238E27FC236}">
                <a16:creationId xmlns:a16="http://schemas.microsoft.com/office/drawing/2014/main" id="{FEA9CAB8-6766-7FBB-F355-98C07A8E8F51}"/>
              </a:ext>
            </a:extLst>
          </p:cNvPr>
          <p:cNvSpPr txBox="1">
            <a:spLocks/>
          </p:cNvSpPr>
          <p:nvPr/>
        </p:nvSpPr>
        <p:spPr>
          <a:xfrm>
            <a:off x="190425" y="6423092"/>
            <a:ext cx="3338623" cy="5991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None/>
            </a:pPr>
            <a:r>
              <a:rPr lang="en-US" sz="2000" dirty="0"/>
              <a:t>Chicago History Museum</a:t>
            </a:r>
            <a:endParaRPr lang="el-GR" sz="2000" dirty="0"/>
          </a:p>
        </p:txBody>
      </p:sp>
    </p:spTree>
    <p:extLst>
      <p:ext uri="{BB962C8B-B14F-4D97-AF65-F5344CB8AC3E}">
        <p14:creationId xmlns:p14="http://schemas.microsoft.com/office/powerpoint/2010/main" val="242700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97602178-90A9-ACC4-375F-6CD9B4C6DE18}"/>
            </a:ext>
          </a:extLst>
        </p:cNvPr>
        <p:cNvGrpSpPr/>
        <p:nvPr/>
      </p:nvGrpSpPr>
      <p:grpSpPr>
        <a:xfrm>
          <a:off x="0" y="0"/>
          <a:ext cx="0" cy="0"/>
          <a:chOff x="0" y="0"/>
          <a:chExt cx="0" cy="0"/>
        </a:xfrm>
      </p:grpSpPr>
      <p:sp>
        <p:nvSpPr>
          <p:cNvPr id="99" name="Google Shape;99;g31022f3a217_0_0">
            <a:extLst>
              <a:ext uri="{FF2B5EF4-FFF2-40B4-BE49-F238E27FC236}">
                <a16:creationId xmlns:a16="http://schemas.microsoft.com/office/drawing/2014/main" id="{4EFE200D-6968-28DF-EC55-09541F29284C}"/>
              </a:ext>
            </a:extLst>
          </p:cNvPr>
          <p:cNvSpPr txBox="1"/>
          <p:nvPr/>
        </p:nvSpPr>
        <p:spPr>
          <a:xfrm>
            <a:off x="1023606" y="1924492"/>
            <a:ext cx="10612622" cy="2530550"/>
          </a:xfrm>
          <a:prstGeom prst="rect">
            <a:avLst/>
          </a:prstGeom>
          <a:noFill/>
          <a:ln>
            <a:noFill/>
          </a:ln>
        </p:spPr>
        <p:txBody>
          <a:bodyPr spcFirstLastPara="1" wrap="square" lIns="91425" tIns="45700" rIns="91425" bIns="45700" anchor="b" anchorCtr="0">
            <a:normAutofit fontScale="92500" lnSpcReduction="20000"/>
          </a:bodyPr>
          <a:lstStyle/>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dirty="0">
                <a:solidFill>
                  <a:srgbClr val="C00000"/>
                </a:solidFill>
                <a:latin typeface="Play"/>
                <a:ea typeface="Play"/>
                <a:cs typeface="Play"/>
                <a:sym typeface="Play"/>
              </a:rPr>
              <a:t>ΣΤΑΔΙΑ ΓΝΩΣΤΙΚΗΣ ΑΝΑΠΤΥΞΗΣ</a:t>
            </a:r>
          </a:p>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dirty="0">
                <a:solidFill>
                  <a:srgbClr val="C00000"/>
                </a:solidFill>
                <a:latin typeface="Play"/>
                <a:ea typeface="Play"/>
                <a:cs typeface="Play"/>
                <a:sym typeface="Play"/>
              </a:rPr>
              <a:t>ΠΟΛΙΤΙΣΤΙΚΟ ΜΟΝΤΕΛΟ ΕΠΙΚΟΙΝΩΝΙΑΣ </a:t>
            </a:r>
          </a:p>
          <a:p>
            <a:pPr algn="ctr">
              <a:lnSpc>
                <a:spcPct val="90000"/>
              </a:lnSpc>
              <a:buClr>
                <a:srgbClr val="C00000"/>
              </a:buClr>
              <a:buSzPts val="2000"/>
            </a:pPr>
            <a:r>
              <a:rPr lang="el-GR" sz="2000" b="1" dirty="0">
                <a:solidFill>
                  <a:srgbClr val="C00000"/>
                </a:solidFill>
                <a:latin typeface="Play"/>
                <a:ea typeface="Play"/>
                <a:cs typeface="Play"/>
                <a:sym typeface="Play"/>
              </a:rPr>
              <a:t> </a:t>
            </a:r>
            <a:endParaRPr lang="el-GR" sz="2000" dirty="0"/>
          </a:p>
          <a:p>
            <a:pPr algn="ctr">
              <a:lnSpc>
                <a:spcPct val="90000"/>
              </a:lnSpc>
              <a:buClr>
                <a:srgbClr val="C00000"/>
              </a:buClr>
              <a:buSzPts val="2000"/>
            </a:pPr>
            <a:r>
              <a:rPr lang="el-GR" sz="2000" dirty="0">
                <a:solidFill>
                  <a:srgbClr val="C00000"/>
                </a:solidFill>
                <a:latin typeface="Play"/>
                <a:ea typeface="Play"/>
                <a:cs typeface="Play"/>
                <a:sym typeface="Play"/>
              </a:rPr>
              <a:t>3) ΔΙΑΔΡΑΣΤΙΚΟ ΜΟΝΤΕΛΟ ΜΟΥΣΕΙΑΚΗΣ ΕΜΠΕΙΡΙΑΣ</a:t>
            </a:r>
          </a:p>
          <a:p>
            <a:pPr algn="ctr">
              <a:lnSpc>
                <a:spcPct val="90000"/>
              </a:lnSpc>
              <a:buClr>
                <a:srgbClr val="C00000"/>
              </a:buClr>
              <a:buSzPts val="2000"/>
            </a:pPr>
            <a:r>
              <a:rPr lang="el-GR" sz="2000"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r>
              <a:rPr lang="el-GR" sz="2000" b="1" dirty="0">
                <a:solidFill>
                  <a:srgbClr val="C00000"/>
                </a:solidFill>
                <a:latin typeface="Play"/>
                <a:ea typeface="Play"/>
                <a:cs typeface="Play"/>
                <a:sym typeface="Play"/>
              </a:rPr>
              <a:t>4</a:t>
            </a:r>
            <a:r>
              <a:rPr lang="en-US" sz="2000" b="1" dirty="0">
                <a:solidFill>
                  <a:srgbClr val="C00000"/>
                </a:solidFill>
                <a:latin typeface="Play"/>
                <a:ea typeface="Play"/>
                <a:cs typeface="Play"/>
                <a:sym typeface="Play"/>
              </a:rPr>
              <a:t>) </a:t>
            </a:r>
            <a:r>
              <a:rPr lang="el-GR" sz="2000" b="1" dirty="0">
                <a:solidFill>
                  <a:srgbClr val="C00000"/>
                </a:solidFill>
                <a:latin typeface="Play"/>
                <a:ea typeface="Play"/>
                <a:cs typeface="Play"/>
                <a:sym typeface="Play"/>
              </a:rPr>
              <a:t>ΘΕΩΡΙΑ ΠΟΛΛΑΠΛΗΣ ΝΟΗΜΟΣΥΝΗΣ</a:t>
            </a:r>
            <a:r>
              <a:rPr lang="el-GR" sz="2000" b="1" i="0" u="none" strike="noStrike" cap="none"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endParaRPr sz="2000" i="0" u="none" strike="noStrike" cap="none"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5</a:t>
            </a:r>
            <a:r>
              <a:rPr lang="en-US" sz="2000" dirty="0">
                <a:solidFill>
                  <a:srgbClr val="C00000"/>
                </a:solidFill>
                <a:latin typeface="Play"/>
                <a:ea typeface="Play"/>
                <a:cs typeface="Play"/>
                <a:sym typeface="Play"/>
              </a:rPr>
              <a:t>) </a:t>
            </a:r>
            <a:r>
              <a:rPr lang="el-GR" sz="2000" dirty="0">
                <a:solidFill>
                  <a:srgbClr val="C00000"/>
                </a:solidFill>
                <a:latin typeface="Play"/>
                <a:ea typeface="Play"/>
                <a:cs typeface="Play"/>
                <a:sym typeface="Play"/>
              </a:rPr>
              <a:t>ΚΟΝΣΤΡΟΥΚΤΙΒΙΣΤΙΚΗ ΠΡΟΣΕΓΓΙΣΗ ΜΑΘΗΣΗΣ</a:t>
            </a:r>
            <a:endParaRPr sz="2000"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Calibri"/>
              <a:buNone/>
            </a:pPr>
            <a:r>
              <a:rPr lang="el-GR" sz="2000" b="0" i="0" u="none" strike="noStrike" cap="none" dirty="0">
                <a:solidFill>
                  <a:srgbClr val="C00000"/>
                </a:solidFill>
                <a:latin typeface="Calibri"/>
                <a:ea typeface="Calibri"/>
                <a:cs typeface="Calibri"/>
                <a:sym typeface="Calibri"/>
              </a:rPr>
              <a:t> </a:t>
            </a:r>
            <a:endParaRPr sz="2000" b="0" i="0" u="none" strike="noStrike" cap="none" dirty="0">
              <a:solidFill>
                <a:srgbClr val="C0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800"/>
              <a:buFont typeface="Play"/>
              <a:buNone/>
            </a:pPr>
            <a:endParaRPr sz="2800" b="0" i="0" u="none" strike="noStrike" cap="none" dirty="0">
              <a:solidFill>
                <a:schemeClr val="dk1"/>
              </a:solidFill>
              <a:latin typeface="Play"/>
              <a:ea typeface="Play"/>
              <a:cs typeface="Play"/>
              <a:sym typeface="Play"/>
            </a:endParaRPr>
          </a:p>
        </p:txBody>
      </p:sp>
    </p:spTree>
    <p:extLst>
      <p:ext uri="{BB962C8B-B14F-4D97-AF65-F5344CB8AC3E}">
        <p14:creationId xmlns:p14="http://schemas.microsoft.com/office/powerpoint/2010/main" val="56327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B72664B2-E180-7AF9-C564-CA7A3C2FEA21}"/>
            </a:ext>
          </a:extLst>
        </p:cNvPr>
        <p:cNvGrpSpPr/>
        <p:nvPr/>
      </p:nvGrpSpPr>
      <p:grpSpPr>
        <a:xfrm>
          <a:off x="0" y="0"/>
          <a:ext cx="0" cy="0"/>
          <a:chOff x="0" y="0"/>
          <a:chExt cx="0" cy="0"/>
        </a:xfrm>
      </p:grpSpPr>
      <p:sp>
        <p:nvSpPr>
          <p:cNvPr id="269" name="Google Shape;269;p25">
            <a:extLst>
              <a:ext uri="{FF2B5EF4-FFF2-40B4-BE49-F238E27FC236}">
                <a16:creationId xmlns:a16="http://schemas.microsoft.com/office/drawing/2014/main" id="{921A8098-26CF-5EB2-CBDB-ABD10B5B80F7}"/>
              </a:ext>
            </a:extLst>
          </p:cNvPr>
          <p:cNvSpPr txBox="1">
            <a:spLocks noGrp="1"/>
          </p:cNvSpPr>
          <p:nvPr>
            <p:ph type="body" idx="4294967295"/>
          </p:nvPr>
        </p:nvSpPr>
        <p:spPr>
          <a:xfrm>
            <a:off x="537094" y="159108"/>
            <a:ext cx="11654906" cy="43243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l-GR" b="1" dirty="0">
                <a:solidFill>
                  <a:srgbClr val="C00000"/>
                </a:solidFill>
                <a:latin typeface="Play"/>
              </a:rPr>
              <a:t>H. </a:t>
            </a:r>
            <a:r>
              <a:rPr lang="el-GR" b="1" dirty="0" err="1">
                <a:solidFill>
                  <a:srgbClr val="C00000"/>
                </a:solidFill>
                <a:latin typeface="Play"/>
              </a:rPr>
              <a:t>Gardner</a:t>
            </a:r>
            <a:r>
              <a:rPr lang="el-GR" b="1" dirty="0">
                <a:solidFill>
                  <a:srgbClr val="C00000"/>
                </a:solidFill>
                <a:latin typeface="Play"/>
                <a:sym typeface="Play"/>
              </a:rPr>
              <a:t>, 1983</a:t>
            </a:r>
            <a:r>
              <a:rPr lang="el-GR" b="1" dirty="0">
                <a:solidFill>
                  <a:srgbClr val="C00000"/>
                </a:solidFill>
                <a:latin typeface="Play"/>
              </a:rPr>
              <a:t> - Θεωρία «πολλαπλής νοημοσύνης» </a:t>
            </a:r>
          </a:p>
          <a:p>
            <a:pPr marL="228600" lvl="0" indent="-228600" algn="l" rtl="0">
              <a:lnSpc>
                <a:spcPct val="90000"/>
              </a:lnSpc>
              <a:spcBef>
                <a:spcPts val="0"/>
              </a:spcBef>
              <a:spcAft>
                <a:spcPts val="0"/>
              </a:spcAft>
              <a:buClr>
                <a:schemeClr val="dk1"/>
              </a:buClr>
              <a:buSzPts val="2800"/>
              <a:buChar char="•"/>
            </a:pPr>
            <a:endParaRPr lang="el-GR" dirty="0">
              <a:latin typeface="Calibri  "/>
              <a:sym typeface="Play"/>
            </a:endParaRPr>
          </a:p>
        </p:txBody>
      </p:sp>
      <p:pic>
        <p:nvPicPr>
          <p:cNvPr id="3" name="Εικόνα 2">
            <a:extLst>
              <a:ext uri="{FF2B5EF4-FFF2-40B4-BE49-F238E27FC236}">
                <a16:creationId xmlns:a16="http://schemas.microsoft.com/office/drawing/2014/main" id="{AED8411F-268A-DDF4-AA1A-AE3F5F759C49}"/>
              </a:ext>
            </a:extLst>
          </p:cNvPr>
          <p:cNvPicPr>
            <a:picLocks noChangeAspect="1"/>
          </p:cNvPicPr>
          <p:nvPr/>
        </p:nvPicPr>
        <p:blipFill>
          <a:blip r:embed="rId3"/>
          <a:srcRect l="51230" t="30821" r="13801" b="10544"/>
          <a:stretch/>
        </p:blipFill>
        <p:spPr>
          <a:xfrm>
            <a:off x="345707" y="970981"/>
            <a:ext cx="6073026" cy="5727911"/>
          </a:xfrm>
          <a:prstGeom prst="rect">
            <a:avLst/>
          </a:prstGeom>
        </p:spPr>
      </p:pic>
      <p:sp>
        <p:nvSpPr>
          <p:cNvPr id="104" name="Google Shape;104;g31022f3a217_0_4"/>
          <p:cNvSpPr txBox="1"/>
          <p:nvPr/>
        </p:nvSpPr>
        <p:spPr>
          <a:xfrm>
            <a:off x="6684548" y="2225011"/>
            <a:ext cx="5999847" cy="4144800"/>
          </a:xfrm>
          <a:prstGeom prst="rect">
            <a:avLst/>
          </a:prstGeom>
          <a:noFill/>
          <a:ln>
            <a:noFill/>
          </a:ln>
        </p:spPr>
        <p:txBody>
          <a:bodyPr spcFirstLastPara="1" wrap="square" lIns="91425" tIns="45700" rIns="91425" bIns="45700" anchor="b" anchorCtr="0">
            <a:normAutofit/>
          </a:bodyPr>
          <a:lstStyle/>
          <a:p>
            <a:pPr marL="0" marR="0" lvl="0" indent="0" rtl="0">
              <a:lnSpc>
                <a:spcPct val="90000"/>
              </a:lnSpc>
              <a:spcBef>
                <a:spcPts val="0"/>
              </a:spcBef>
              <a:spcAft>
                <a:spcPts val="0"/>
              </a:spcAft>
              <a:buClr>
                <a:srgbClr val="C00000"/>
              </a:buClr>
              <a:buSzPts val="2000"/>
              <a:buFont typeface="Play"/>
              <a:buNone/>
            </a:pPr>
            <a:endParaRPr sz="2000"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b="1" dirty="0">
                <a:solidFill>
                  <a:srgbClr val="C00000"/>
                </a:solidFill>
                <a:latin typeface="Play"/>
                <a:ea typeface="Play"/>
                <a:cs typeface="Play"/>
                <a:sym typeface="Play"/>
              </a:rPr>
              <a:t>ΕΙΔΗ ΝΟΗΜΟΣΥΝΗΣ &amp; ΤΥΠΟΙ ΜΑΘΗΣΗΣ</a:t>
            </a:r>
            <a:endParaRPr sz="2000" b="1"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Λεκτική </a:t>
            </a:r>
            <a:endParaRPr sz="2000"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Λογική-μαθηματική</a:t>
            </a:r>
            <a:endParaRPr sz="2000"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err="1">
                <a:solidFill>
                  <a:srgbClr val="C00000"/>
                </a:solidFill>
                <a:latin typeface="Play"/>
                <a:ea typeface="Play"/>
                <a:cs typeface="Play"/>
                <a:sym typeface="Play"/>
              </a:rPr>
              <a:t>Χωροαντιληπτική</a:t>
            </a:r>
            <a:r>
              <a:rPr lang="el-GR" sz="2000" dirty="0">
                <a:solidFill>
                  <a:srgbClr val="C00000"/>
                </a:solidFill>
                <a:latin typeface="Play"/>
                <a:ea typeface="Play"/>
                <a:cs typeface="Play"/>
                <a:sym typeface="Play"/>
              </a:rPr>
              <a:t> </a:t>
            </a:r>
            <a:endParaRPr sz="2000"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Μουσική</a:t>
            </a:r>
            <a:endParaRPr sz="2000"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Σωματική-</a:t>
            </a:r>
            <a:r>
              <a:rPr lang="el-GR" sz="2000" dirty="0" err="1">
                <a:solidFill>
                  <a:srgbClr val="C00000"/>
                </a:solidFill>
                <a:latin typeface="Play"/>
                <a:ea typeface="Play"/>
                <a:cs typeface="Play"/>
                <a:sym typeface="Play"/>
              </a:rPr>
              <a:t>κινησιοαισθητική</a:t>
            </a:r>
            <a:endParaRPr sz="2000"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Διαπροσωπική-επικοινωνιακή</a:t>
            </a:r>
            <a:endParaRPr sz="2000"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err="1">
                <a:solidFill>
                  <a:srgbClr val="C00000"/>
                </a:solidFill>
                <a:latin typeface="Play"/>
                <a:ea typeface="Play"/>
                <a:cs typeface="Play"/>
                <a:sym typeface="Play"/>
              </a:rPr>
              <a:t>Ενδοπροσωπική</a:t>
            </a:r>
            <a:r>
              <a:rPr lang="el-GR" sz="2000" dirty="0">
                <a:solidFill>
                  <a:srgbClr val="C00000"/>
                </a:solidFill>
                <a:latin typeface="Play"/>
                <a:ea typeface="Play"/>
                <a:cs typeface="Play"/>
                <a:sym typeface="Play"/>
              </a:rPr>
              <a:t> </a:t>
            </a:r>
            <a:endParaRPr sz="2000"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Φυσιογνωστική</a:t>
            </a:r>
            <a:r>
              <a:rPr lang="el-GR" sz="2000" b="0" i="0" u="none" strike="noStrike" cap="none" dirty="0">
                <a:solidFill>
                  <a:srgbClr val="C00000"/>
                </a:solidFill>
                <a:latin typeface="Play"/>
                <a:ea typeface="Play"/>
                <a:cs typeface="Play"/>
                <a:sym typeface="Play"/>
              </a:rPr>
              <a:t> </a:t>
            </a:r>
            <a:endParaRPr lang="en-US" sz="2000" b="0" i="0" u="none" strike="noStrike" cap="none"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Υπαρξιακή</a:t>
            </a:r>
            <a:endParaRPr sz="2000" b="0" i="0" u="none" strike="noStrike" cap="none"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r>
              <a:rPr lang="el-GR" sz="2000" b="1" dirty="0">
                <a:solidFill>
                  <a:srgbClr val="C00000"/>
                </a:solidFill>
                <a:latin typeface="Play"/>
                <a:ea typeface="Play"/>
                <a:cs typeface="Play"/>
                <a:sym typeface="Play"/>
              </a:rPr>
              <a:t> </a:t>
            </a:r>
            <a:endParaRPr sz="2000" b="1"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endParaRPr sz="2000" b="1" dirty="0">
              <a:solidFill>
                <a:srgbClr val="C00000"/>
              </a:solidFill>
              <a:latin typeface="Play"/>
              <a:ea typeface="Play"/>
              <a:cs typeface="Play"/>
              <a:sym typeface="Play"/>
            </a:endParaRPr>
          </a:p>
          <a:p>
            <a:pPr marL="0" marR="0" lvl="0" indent="0" rtl="0">
              <a:lnSpc>
                <a:spcPct val="90000"/>
              </a:lnSpc>
              <a:spcBef>
                <a:spcPts val="0"/>
              </a:spcBef>
              <a:spcAft>
                <a:spcPts val="0"/>
              </a:spcAft>
              <a:buClr>
                <a:srgbClr val="C00000"/>
              </a:buClr>
              <a:buSzPts val="2000"/>
              <a:buFont typeface="Play"/>
              <a:buNone/>
            </a:pPr>
            <a:endParaRPr sz="2000" b="1" dirty="0">
              <a:solidFill>
                <a:srgbClr val="C00000"/>
              </a:solidFill>
              <a:latin typeface="Play"/>
              <a:ea typeface="Play"/>
              <a:cs typeface="Play"/>
              <a:sym typeface="Play"/>
            </a:endParaRPr>
          </a:p>
          <a:p>
            <a:pPr marL="0" marR="0" lvl="0" indent="0" rtl="0">
              <a:lnSpc>
                <a:spcPct val="90000"/>
              </a:lnSpc>
              <a:spcBef>
                <a:spcPts val="0"/>
              </a:spcBef>
              <a:spcAft>
                <a:spcPts val="0"/>
              </a:spcAft>
              <a:buClr>
                <a:schemeClr val="dk1"/>
              </a:buClr>
              <a:buSzPts val="2800"/>
              <a:buFont typeface="Play"/>
              <a:buNone/>
            </a:pPr>
            <a:endParaRPr sz="2800" b="0" i="0" u="none" strike="noStrike" cap="none" dirty="0">
              <a:solidFill>
                <a:schemeClr val="dk1"/>
              </a:solidFill>
              <a:latin typeface="Play"/>
              <a:ea typeface="Play"/>
              <a:cs typeface="Play"/>
              <a:sym typeface="Play"/>
            </a:endParaRPr>
          </a:p>
        </p:txBody>
      </p:sp>
    </p:spTree>
    <p:extLst>
      <p:ext uri="{BB962C8B-B14F-4D97-AF65-F5344CB8AC3E}">
        <p14:creationId xmlns:p14="http://schemas.microsoft.com/office/powerpoint/2010/main" val="596908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BB374ECF-3312-2C5E-F475-A080E0BACDE2}"/>
            </a:ext>
          </a:extLst>
        </p:cNvPr>
        <p:cNvGrpSpPr/>
        <p:nvPr/>
      </p:nvGrpSpPr>
      <p:grpSpPr>
        <a:xfrm>
          <a:off x="0" y="0"/>
          <a:ext cx="0" cy="0"/>
          <a:chOff x="0" y="0"/>
          <a:chExt cx="0" cy="0"/>
        </a:xfrm>
      </p:grpSpPr>
      <p:pic>
        <p:nvPicPr>
          <p:cNvPr id="1026" name="Picture 2" descr="Daniel Libeskind's Jewish Museum is a &quot;foreboding experience&quot;">
            <a:extLst>
              <a:ext uri="{FF2B5EF4-FFF2-40B4-BE49-F238E27FC236}">
                <a16:creationId xmlns:a16="http://schemas.microsoft.com/office/drawing/2014/main" id="{F0B9E3CE-CE6B-8EC9-9519-521D8BE0A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4428"/>
            <a:ext cx="6226347" cy="6932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ewish Museum Berlin – Berlin.de">
            <a:extLst>
              <a:ext uri="{FF2B5EF4-FFF2-40B4-BE49-F238E27FC236}">
                <a16:creationId xmlns:a16="http://schemas.microsoft.com/office/drawing/2014/main" id="{FEDE60C7-060D-3D14-F532-CE3CF36F8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453" y="260941"/>
            <a:ext cx="5248054" cy="262402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69;p25">
            <a:extLst>
              <a:ext uri="{FF2B5EF4-FFF2-40B4-BE49-F238E27FC236}">
                <a16:creationId xmlns:a16="http://schemas.microsoft.com/office/drawing/2014/main" id="{D4AF1BAC-D798-319A-B674-CFA4939F1604}"/>
              </a:ext>
            </a:extLst>
          </p:cNvPr>
          <p:cNvSpPr txBox="1">
            <a:spLocks/>
          </p:cNvSpPr>
          <p:nvPr/>
        </p:nvSpPr>
        <p:spPr>
          <a:xfrm>
            <a:off x="6543453" y="3170053"/>
            <a:ext cx="4220683" cy="44346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Font typeface="Arial"/>
              <a:buNone/>
            </a:pPr>
            <a:r>
              <a:rPr lang="en-US" sz="1800" dirty="0"/>
              <a:t>Jewish Museum, Berlin</a:t>
            </a:r>
            <a:endParaRPr lang="el-GR" sz="1800" dirty="0"/>
          </a:p>
          <a:p>
            <a:pPr marL="228600" indent="-228600">
              <a:spcBef>
                <a:spcPts val="0"/>
              </a:spcBef>
            </a:pPr>
            <a:endParaRPr lang="el-GR" sz="1800" dirty="0">
              <a:latin typeface="Calibri  "/>
              <a:sym typeface="Play"/>
            </a:endParaRPr>
          </a:p>
        </p:txBody>
      </p:sp>
    </p:spTree>
    <p:extLst>
      <p:ext uri="{BB962C8B-B14F-4D97-AF65-F5344CB8AC3E}">
        <p14:creationId xmlns:p14="http://schemas.microsoft.com/office/powerpoint/2010/main" val="2302692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6AF1E3FF-6564-644B-F5EE-E3CA6F4F3368}"/>
            </a:ext>
          </a:extLst>
        </p:cNvPr>
        <p:cNvGrpSpPr/>
        <p:nvPr/>
      </p:nvGrpSpPr>
      <p:grpSpPr>
        <a:xfrm>
          <a:off x="0" y="0"/>
          <a:ext cx="0" cy="0"/>
          <a:chOff x="0" y="0"/>
          <a:chExt cx="0" cy="0"/>
        </a:xfrm>
      </p:grpSpPr>
      <p:pic>
        <p:nvPicPr>
          <p:cNvPr id="4" name="Εικόνα 3">
            <a:extLst>
              <a:ext uri="{FF2B5EF4-FFF2-40B4-BE49-F238E27FC236}">
                <a16:creationId xmlns:a16="http://schemas.microsoft.com/office/drawing/2014/main" id="{A16DDFB5-F613-FCF8-C4F6-F29154987E7F}"/>
              </a:ext>
            </a:extLst>
          </p:cNvPr>
          <p:cNvPicPr>
            <a:picLocks noChangeAspect="1"/>
          </p:cNvPicPr>
          <p:nvPr/>
        </p:nvPicPr>
        <p:blipFill>
          <a:blip r:embed="rId3"/>
          <a:srcRect b="9624"/>
          <a:stretch/>
        </p:blipFill>
        <p:spPr>
          <a:xfrm>
            <a:off x="1150326" y="69574"/>
            <a:ext cx="4176586" cy="6718851"/>
          </a:xfrm>
          <a:prstGeom prst="rect">
            <a:avLst/>
          </a:prstGeom>
        </p:spPr>
      </p:pic>
      <p:pic>
        <p:nvPicPr>
          <p:cNvPr id="2050" name="Picture 2" descr="FRAGRANT MOMENTS IN TIME: Smelling the past in The Hague">
            <a:extLst>
              <a:ext uri="{FF2B5EF4-FFF2-40B4-BE49-F238E27FC236}">
                <a16:creationId xmlns:a16="http://schemas.microsoft.com/office/drawing/2014/main" id="{FF8E9EA3-0BCE-45B6-FDF2-8DC55AD19A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13" r="28784"/>
          <a:stretch/>
        </p:blipFill>
        <p:spPr bwMode="auto">
          <a:xfrm>
            <a:off x="6096000" y="69574"/>
            <a:ext cx="5050857" cy="671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150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2EFF61C9-0643-1F8A-AC31-3A3AE68AD89F}"/>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0C890FC2-1C33-4935-0F01-A3376142FB1F}"/>
              </a:ext>
            </a:extLst>
          </p:cNvPr>
          <p:cNvPicPr>
            <a:picLocks noChangeAspect="1"/>
          </p:cNvPicPr>
          <p:nvPr/>
        </p:nvPicPr>
        <p:blipFill>
          <a:blip r:embed="rId3"/>
          <a:srcRect t="16744" r="2151" b="6046"/>
          <a:stretch/>
        </p:blipFill>
        <p:spPr>
          <a:xfrm>
            <a:off x="177210" y="2418908"/>
            <a:ext cx="9330581" cy="4141381"/>
          </a:xfrm>
          <a:prstGeom prst="rect">
            <a:avLst/>
          </a:prstGeom>
        </p:spPr>
      </p:pic>
      <p:pic>
        <p:nvPicPr>
          <p:cNvPr id="5" name="Εικόνα 4">
            <a:extLst>
              <a:ext uri="{FF2B5EF4-FFF2-40B4-BE49-F238E27FC236}">
                <a16:creationId xmlns:a16="http://schemas.microsoft.com/office/drawing/2014/main" id="{753DED38-9CEC-559A-FD69-1B1FBAE8D158}"/>
              </a:ext>
            </a:extLst>
          </p:cNvPr>
          <p:cNvPicPr>
            <a:picLocks noChangeAspect="1"/>
          </p:cNvPicPr>
          <p:nvPr/>
        </p:nvPicPr>
        <p:blipFill>
          <a:blip r:embed="rId4"/>
          <a:srcRect l="3139" t="24806" r="30320" b="8217"/>
          <a:stretch/>
        </p:blipFill>
        <p:spPr>
          <a:xfrm>
            <a:off x="5851451" y="297711"/>
            <a:ext cx="6163339" cy="3489598"/>
          </a:xfrm>
          <a:prstGeom prst="rect">
            <a:avLst/>
          </a:prstGeom>
        </p:spPr>
      </p:pic>
    </p:spTree>
    <p:extLst>
      <p:ext uri="{BB962C8B-B14F-4D97-AF65-F5344CB8AC3E}">
        <p14:creationId xmlns:p14="http://schemas.microsoft.com/office/powerpoint/2010/main" val="3721730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610636" y="3533304"/>
            <a:ext cx="8568951" cy="1261884"/>
          </a:xfrm>
          <a:prstGeom prst="rect">
            <a:avLst/>
          </a:prstGeom>
          <a:noFill/>
        </p:spPr>
        <p:txBody>
          <a:bodyPr wrap="square" rtlCol="0">
            <a:spAutoFit/>
          </a:bodyPr>
          <a:lstStyle/>
          <a:p>
            <a:r>
              <a:rPr lang="el-GR" sz="2800" dirty="0">
                <a:solidFill>
                  <a:srgbClr val="C00000"/>
                </a:solidFill>
                <a:latin typeface="DINPro-Light" pitchFamily="2" charset="0"/>
              </a:rPr>
              <a:t>συνίσταται</a:t>
            </a:r>
            <a:r>
              <a:rPr lang="el-GR" sz="2000" dirty="0">
                <a:solidFill>
                  <a:srgbClr val="C00000"/>
                </a:solidFill>
                <a:latin typeface="Century Gothic" pitchFamily="34" charset="0"/>
              </a:rPr>
              <a:t> </a:t>
            </a:r>
            <a:r>
              <a:rPr lang="el-GR" sz="2800" dirty="0">
                <a:solidFill>
                  <a:srgbClr val="C00000"/>
                </a:solidFill>
                <a:latin typeface="DINPro-Light" pitchFamily="2" charset="0"/>
              </a:rPr>
              <a:t>στην</a:t>
            </a:r>
            <a:endParaRPr lang="el-GR" sz="1800" dirty="0">
              <a:solidFill>
                <a:schemeClr val="tx1"/>
              </a:solidFill>
              <a:latin typeface="Century Gothic" pitchFamily="34" charset="0"/>
            </a:endParaRPr>
          </a:p>
          <a:p>
            <a:r>
              <a:rPr lang="el-GR" sz="2000" dirty="0">
                <a:solidFill>
                  <a:srgbClr val="C00000"/>
                </a:solidFill>
                <a:latin typeface="DINPro-Light" pitchFamily="2" charset="0"/>
              </a:rPr>
              <a:t>απόκτηση </a:t>
            </a:r>
            <a:r>
              <a:rPr lang="el-GR" sz="2000" b="1" dirty="0">
                <a:solidFill>
                  <a:srgbClr val="C00000"/>
                </a:solidFill>
                <a:latin typeface="DINPro-Light" pitchFamily="2" charset="0"/>
              </a:rPr>
              <a:t>γνώσεων</a:t>
            </a:r>
            <a:r>
              <a:rPr lang="el-GR" sz="2000" dirty="0">
                <a:solidFill>
                  <a:srgbClr val="C00000"/>
                </a:solidFill>
                <a:latin typeface="DINPro-Light" pitchFamily="2" charset="0"/>
              </a:rPr>
              <a:t> &amp; </a:t>
            </a:r>
            <a:r>
              <a:rPr lang="el-GR" sz="2000" b="1" dirty="0">
                <a:solidFill>
                  <a:srgbClr val="C00000"/>
                </a:solidFill>
                <a:latin typeface="DINPro-Light" pitchFamily="2" charset="0"/>
              </a:rPr>
              <a:t>εμπειριών</a:t>
            </a:r>
            <a:r>
              <a:rPr lang="el-GR" sz="2000" dirty="0">
                <a:solidFill>
                  <a:srgbClr val="C00000"/>
                </a:solidFill>
                <a:latin typeface="DINPro-Light" pitchFamily="2" charset="0"/>
              </a:rPr>
              <a:t> και στο συσχετισμό τους </a:t>
            </a:r>
            <a:r>
              <a:rPr lang="el-GR" sz="2000" dirty="0">
                <a:solidFill>
                  <a:schemeClr val="bg1"/>
                </a:solidFill>
                <a:latin typeface="DINPro-Light" pitchFamily="2" charset="0"/>
              </a:rPr>
              <a:t>ε </a:t>
            </a:r>
            <a:r>
              <a:rPr lang="el-GR" sz="2400" dirty="0">
                <a:solidFill>
                  <a:schemeClr val="bg1"/>
                </a:solidFill>
                <a:latin typeface="DINPro-Light" pitchFamily="2" charset="0"/>
              </a:rPr>
              <a:t>τις προϋπάρχουσες γνώσεις, εμπειρίες</a:t>
            </a:r>
          </a:p>
        </p:txBody>
      </p:sp>
      <p:sp>
        <p:nvSpPr>
          <p:cNvPr id="7" name="6 - TextBox"/>
          <p:cNvSpPr txBox="1"/>
          <p:nvPr/>
        </p:nvSpPr>
        <p:spPr>
          <a:xfrm>
            <a:off x="1847528" y="332656"/>
            <a:ext cx="8568952" cy="2769989"/>
          </a:xfrm>
          <a:prstGeom prst="rect">
            <a:avLst/>
          </a:prstGeom>
          <a:noFill/>
        </p:spPr>
        <p:txBody>
          <a:bodyPr wrap="square" rtlCol="0">
            <a:spAutoFit/>
          </a:bodyPr>
          <a:lstStyle/>
          <a:p>
            <a:r>
              <a:rPr lang="el-GR" sz="2400" b="1" dirty="0">
                <a:solidFill>
                  <a:schemeClr val="tx1"/>
                </a:solidFill>
                <a:latin typeface="DINPro-Light" pitchFamily="2" charset="0"/>
              </a:rPr>
              <a:t>Η μάθηση</a:t>
            </a:r>
          </a:p>
          <a:p>
            <a:endParaRPr lang="el-GR" sz="1600" dirty="0">
              <a:solidFill>
                <a:schemeClr val="tx1"/>
              </a:solidFill>
              <a:latin typeface="Century Gothic" pitchFamily="34" charset="0"/>
            </a:endParaRPr>
          </a:p>
          <a:p>
            <a:r>
              <a:rPr lang="el-GR" sz="2400" b="1" dirty="0">
                <a:solidFill>
                  <a:schemeClr val="tx1"/>
                </a:solidFill>
                <a:latin typeface="DINPro-Light" pitchFamily="2" charset="0"/>
              </a:rPr>
              <a:t>είναι</a:t>
            </a:r>
            <a:endParaRPr lang="el-GR" sz="1600" b="1" dirty="0">
              <a:solidFill>
                <a:schemeClr val="tx1"/>
              </a:solidFill>
              <a:latin typeface="DINPro-Light" pitchFamily="2" charset="0"/>
            </a:endParaRPr>
          </a:p>
          <a:p>
            <a:endParaRPr lang="el-GR" sz="1600" dirty="0">
              <a:solidFill>
                <a:schemeClr val="tx1"/>
              </a:solidFill>
              <a:latin typeface="DINPro-Light" pitchFamily="2" charset="0"/>
            </a:endParaRPr>
          </a:p>
          <a:p>
            <a:endParaRPr lang="el-GR" sz="1600" dirty="0">
              <a:solidFill>
                <a:schemeClr val="tx1"/>
              </a:solidFill>
              <a:latin typeface="DINPro-Light" pitchFamily="2" charset="0"/>
            </a:endParaRPr>
          </a:p>
          <a:p>
            <a:r>
              <a:rPr lang="el-GR" sz="1800" dirty="0">
                <a:solidFill>
                  <a:schemeClr val="tx1"/>
                </a:solidFill>
                <a:latin typeface="DINPro-Light" pitchFamily="2" charset="0"/>
              </a:rPr>
              <a:t>ένα </a:t>
            </a:r>
            <a:r>
              <a:rPr lang="el-GR" sz="1800" b="1" dirty="0">
                <a:solidFill>
                  <a:schemeClr val="tx1"/>
                </a:solidFill>
                <a:latin typeface="DINPro-Light" pitchFamily="2" charset="0"/>
              </a:rPr>
              <a:t>σύνθετο </a:t>
            </a:r>
            <a:r>
              <a:rPr lang="el-GR" sz="2400" b="1" dirty="0">
                <a:solidFill>
                  <a:srgbClr val="C00000"/>
                </a:solidFill>
                <a:latin typeface="DINPro-Light" pitchFamily="2" charset="0"/>
              </a:rPr>
              <a:t>εσωτερικό</a:t>
            </a:r>
            <a:r>
              <a:rPr lang="el-GR" sz="1800" b="1" dirty="0">
                <a:solidFill>
                  <a:schemeClr val="tx1"/>
                </a:solidFill>
                <a:latin typeface="DINPro-Light" pitchFamily="2" charset="0"/>
              </a:rPr>
              <a:t> βιολογικό και πνευματικό φαινόμενο </a:t>
            </a:r>
            <a:r>
              <a:rPr lang="el-GR" sz="1800" dirty="0">
                <a:solidFill>
                  <a:schemeClr val="tx1"/>
                </a:solidFill>
                <a:latin typeface="DINPro-Light" pitchFamily="2" charset="0"/>
              </a:rPr>
              <a:t>που έχει μελετηθεί από διάφορους κλάδους της επιστήμης όπως ψυχολογία, παιδαγωγική, φυσιολογία, ιατρική, βιολογία και άλλοι.</a:t>
            </a:r>
          </a:p>
          <a:p>
            <a:endParaRPr lang="en-US" sz="1800" dirty="0">
              <a:solidFill>
                <a:schemeClr val="tx1"/>
              </a:solidFill>
              <a:latin typeface="DINPro-Light"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A8B7C69E-3810-53B3-4D5E-E9DA6D69D6A3}"/>
            </a:ext>
          </a:extLst>
        </p:cNvPr>
        <p:cNvGrpSpPr/>
        <p:nvPr/>
      </p:nvGrpSpPr>
      <p:grpSpPr>
        <a:xfrm>
          <a:off x="0" y="0"/>
          <a:ext cx="0" cy="0"/>
          <a:chOff x="0" y="0"/>
          <a:chExt cx="0" cy="0"/>
        </a:xfrm>
      </p:grpSpPr>
      <p:sp>
        <p:nvSpPr>
          <p:cNvPr id="99" name="Google Shape;99;g31022f3a217_0_0">
            <a:extLst>
              <a:ext uri="{FF2B5EF4-FFF2-40B4-BE49-F238E27FC236}">
                <a16:creationId xmlns:a16="http://schemas.microsoft.com/office/drawing/2014/main" id="{02958FB7-2379-81A2-366F-3C1FCA2023AC}"/>
              </a:ext>
            </a:extLst>
          </p:cNvPr>
          <p:cNvSpPr txBox="1"/>
          <p:nvPr/>
        </p:nvSpPr>
        <p:spPr>
          <a:xfrm>
            <a:off x="1023606" y="1924492"/>
            <a:ext cx="10612622" cy="2530550"/>
          </a:xfrm>
          <a:prstGeom prst="rect">
            <a:avLst/>
          </a:prstGeom>
          <a:noFill/>
          <a:ln>
            <a:noFill/>
          </a:ln>
        </p:spPr>
        <p:txBody>
          <a:bodyPr spcFirstLastPara="1" wrap="square" lIns="91425" tIns="45700" rIns="91425" bIns="45700" anchor="b" anchorCtr="0">
            <a:normAutofit fontScale="92500" lnSpcReduction="20000"/>
          </a:bodyPr>
          <a:lstStyle/>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dirty="0">
                <a:solidFill>
                  <a:srgbClr val="C00000"/>
                </a:solidFill>
                <a:latin typeface="Play"/>
                <a:ea typeface="Play"/>
                <a:cs typeface="Play"/>
                <a:sym typeface="Play"/>
              </a:rPr>
              <a:t>ΣΤΑΔΙΑ ΓΝΩΣΤΙΚΗΣ ΑΝΑΠΤΥΞΗΣ</a:t>
            </a:r>
          </a:p>
          <a:p>
            <a:pPr marL="457200" indent="-457200" algn="ctr">
              <a:lnSpc>
                <a:spcPct val="90000"/>
              </a:lnSpc>
              <a:buClr>
                <a:srgbClr val="C00000"/>
              </a:buClr>
              <a:buSzPts val="2000"/>
              <a:buAutoNum type="arabicParenR"/>
            </a:pPr>
            <a:endParaRPr lang="el-GR" sz="2000" b="1" dirty="0">
              <a:solidFill>
                <a:srgbClr val="C00000"/>
              </a:solidFill>
              <a:latin typeface="Play"/>
              <a:ea typeface="Play"/>
              <a:cs typeface="Play"/>
              <a:sym typeface="Play"/>
            </a:endParaRPr>
          </a:p>
          <a:p>
            <a:pPr marL="457200" indent="-457200" algn="ctr">
              <a:lnSpc>
                <a:spcPct val="90000"/>
              </a:lnSpc>
              <a:buClr>
                <a:srgbClr val="C00000"/>
              </a:buClr>
              <a:buSzPts val="2000"/>
              <a:buAutoNum type="arabicParenR"/>
            </a:pPr>
            <a:r>
              <a:rPr lang="el-GR" sz="2000" dirty="0">
                <a:solidFill>
                  <a:srgbClr val="C00000"/>
                </a:solidFill>
                <a:latin typeface="Play"/>
                <a:ea typeface="Play"/>
                <a:cs typeface="Play"/>
                <a:sym typeface="Play"/>
              </a:rPr>
              <a:t>ΠΟΛΙΤΙΣΤΙΚΟ ΜΟΝΤΕΛΟ ΕΠΙΚΟΙΝΩΝΙΑΣ </a:t>
            </a:r>
          </a:p>
          <a:p>
            <a:pPr algn="ctr">
              <a:lnSpc>
                <a:spcPct val="90000"/>
              </a:lnSpc>
              <a:buClr>
                <a:srgbClr val="C00000"/>
              </a:buClr>
              <a:buSzPts val="2000"/>
            </a:pPr>
            <a:r>
              <a:rPr lang="el-GR" sz="2000" b="1" dirty="0">
                <a:solidFill>
                  <a:srgbClr val="C00000"/>
                </a:solidFill>
                <a:latin typeface="Play"/>
                <a:ea typeface="Play"/>
                <a:cs typeface="Play"/>
                <a:sym typeface="Play"/>
              </a:rPr>
              <a:t> </a:t>
            </a:r>
            <a:endParaRPr lang="el-GR" sz="2000" dirty="0"/>
          </a:p>
          <a:p>
            <a:pPr algn="ctr">
              <a:lnSpc>
                <a:spcPct val="90000"/>
              </a:lnSpc>
              <a:buClr>
                <a:srgbClr val="C00000"/>
              </a:buClr>
              <a:buSzPts val="2000"/>
            </a:pPr>
            <a:r>
              <a:rPr lang="el-GR" sz="2000" dirty="0">
                <a:solidFill>
                  <a:srgbClr val="C00000"/>
                </a:solidFill>
                <a:latin typeface="Play"/>
                <a:ea typeface="Play"/>
                <a:cs typeface="Play"/>
                <a:sym typeface="Play"/>
              </a:rPr>
              <a:t>3) ΔΙΑΔΡΑΣΤΙΚΟ ΜΟΝΤΕΛΟ ΜΟΥΣΕΙΑΚΗΣ ΕΜΠΕΙΡΙΑΣ</a:t>
            </a:r>
          </a:p>
          <a:p>
            <a:pPr algn="ctr">
              <a:lnSpc>
                <a:spcPct val="90000"/>
              </a:lnSpc>
              <a:buClr>
                <a:srgbClr val="C00000"/>
              </a:buClr>
              <a:buSzPts val="2000"/>
            </a:pPr>
            <a:r>
              <a:rPr lang="el-GR" sz="2000"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r>
              <a:rPr lang="el-GR" sz="2000" dirty="0">
                <a:solidFill>
                  <a:srgbClr val="C00000"/>
                </a:solidFill>
                <a:latin typeface="Play"/>
                <a:ea typeface="Play"/>
                <a:cs typeface="Play"/>
                <a:sym typeface="Play"/>
              </a:rPr>
              <a:t>4</a:t>
            </a:r>
            <a:r>
              <a:rPr lang="en-US" sz="2000" dirty="0">
                <a:solidFill>
                  <a:srgbClr val="C00000"/>
                </a:solidFill>
                <a:latin typeface="Play"/>
                <a:ea typeface="Play"/>
                <a:cs typeface="Play"/>
                <a:sym typeface="Play"/>
              </a:rPr>
              <a:t>) </a:t>
            </a:r>
            <a:r>
              <a:rPr lang="el-GR" sz="2000" dirty="0">
                <a:solidFill>
                  <a:srgbClr val="C00000"/>
                </a:solidFill>
                <a:latin typeface="Play"/>
                <a:ea typeface="Play"/>
                <a:cs typeface="Play"/>
                <a:sym typeface="Play"/>
              </a:rPr>
              <a:t>ΘΕΩΡΙΑ ΠΟΛΛΑΠΛΗΣ ΝΟΗΜΟΣΥΝΗΣ</a:t>
            </a:r>
            <a:r>
              <a:rPr lang="el-GR" sz="2000" i="0" u="none" strike="noStrike" cap="none" dirty="0">
                <a:solidFill>
                  <a:srgbClr val="C00000"/>
                </a:solidFill>
                <a:latin typeface="Play"/>
                <a:ea typeface="Play"/>
                <a:cs typeface="Play"/>
                <a:sym typeface="Play"/>
              </a:rPr>
              <a:t> </a:t>
            </a:r>
          </a:p>
          <a:p>
            <a:pPr marL="0" marR="0" lvl="0" indent="0" algn="ctr" rtl="0">
              <a:lnSpc>
                <a:spcPct val="90000"/>
              </a:lnSpc>
              <a:spcBef>
                <a:spcPts val="0"/>
              </a:spcBef>
              <a:spcAft>
                <a:spcPts val="0"/>
              </a:spcAft>
              <a:buClr>
                <a:srgbClr val="C00000"/>
              </a:buClr>
              <a:buSzPts val="2000"/>
              <a:buFont typeface="Play"/>
              <a:buNone/>
            </a:pPr>
            <a:endParaRPr sz="2000" i="0" u="none" strike="noStrike" cap="none"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Play"/>
              <a:buNone/>
            </a:pPr>
            <a:r>
              <a:rPr lang="el-GR" sz="2000" b="1" dirty="0">
                <a:solidFill>
                  <a:srgbClr val="C00000"/>
                </a:solidFill>
                <a:latin typeface="Play"/>
                <a:ea typeface="Play"/>
                <a:cs typeface="Play"/>
                <a:sym typeface="Play"/>
              </a:rPr>
              <a:t>5</a:t>
            </a:r>
            <a:r>
              <a:rPr lang="en-US" sz="2000" b="1" dirty="0">
                <a:solidFill>
                  <a:srgbClr val="C00000"/>
                </a:solidFill>
                <a:latin typeface="Play"/>
                <a:ea typeface="Play"/>
                <a:cs typeface="Play"/>
                <a:sym typeface="Play"/>
              </a:rPr>
              <a:t>) </a:t>
            </a:r>
            <a:r>
              <a:rPr lang="el-GR" sz="2000" b="1" dirty="0">
                <a:solidFill>
                  <a:srgbClr val="C00000"/>
                </a:solidFill>
                <a:latin typeface="Play"/>
                <a:ea typeface="Play"/>
                <a:cs typeface="Play"/>
                <a:sym typeface="Play"/>
              </a:rPr>
              <a:t>ΚΟΝΣΤΡΟΥΚΤΙΒΙΣΤΙΚΗ ΠΡΟΣΕΓΓΙΣΗ ΜΑΘΗΣΗΣ</a:t>
            </a:r>
            <a:endParaRPr sz="2000" b="1"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Calibri"/>
              <a:buNone/>
            </a:pPr>
            <a:r>
              <a:rPr lang="el-GR" sz="2000" b="0" i="0" u="none" strike="noStrike" cap="none" dirty="0">
                <a:solidFill>
                  <a:srgbClr val="C00000"/>
                </a:solidFill>
                <a:latin typeface="Calibri"/>
                <a:ea typeface="Calibri"/>
                <a:cs typeface="Calibri"/>
                <a:sym typeface="Calibri"/>
              </a:rPr>
              <a:t> </a:t>
            </a:r>
            <a:endParaRPr sz="2000" b="0" i="0" u="none" strike="noStrike" cap="none" dirty="0">
              <a:solidFill>
                <a:srgbClr val="C0000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2800"/>
              <a:buFont typeface="Play"/>
              <a:buNone/>
            </a:pPr>
            <a:endParaRPr sz="2800" b="0" i="0" u="none" strike="noStrike" cap="none" dirty="0">
              <a:solidFill>
                <a:schemeClr val="dk1"/>
              </a:solidFill>
              <a:latin typeface="Play"/>
              <a:ea typeface="Play"/>
              <a:cs typeface="Play"/>
              <a:sym typeface="Play"/>
            </a:endParaRPr>
          </a:p>
        </p:txBody>
      </p:sp>
    </p:spTree>
    <p:extLst>
      <p:ext uri="{BB962C8B-B14F-4D97-AF65-F5344CB8AC3E}">
        <p14:creationId xmlns:p14="http://schemas.microsoft.com/office/powerpoint/2010/main" val="4123110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1022f3a217_0_8"/>
          <p:cNvSpPr txBox="1"/>
          <p:nvPr/>
        </p:nvSpPr>
        <p:spPr>
          <a:xfrm>
            <a:off x="340212" y="318977"/>
            <a:ext cx="11174847" cy="5252483"/>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C00000"/>
              </a:buClr>
              <a:buSzPts val="2000"/>
              <a:buFont typeface="Play"/>
              <a:buNone/>
            </a:pPr>
            <a:r>
              <a:rPr lang="el-GR" sz="2000" b="1" dirty="0">
                <a:solidFill>
                  <a:srgbClr val="C00000"/>
                </a:solidFill>
                <a:latin typeface="Play"/>
                <a:ea typeface="Play"/>
                <a:cs typeface="Play"/>
                <a:sym typeface="Play"/>
              </a:rPr>
              <a:t> </a:t>
            </a:r>
            <a:endParaRPr sz="2000" b="0" i="0" u="none" strike="noStrike" cap="none"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Play"/>
              <a:buNone/>
            </a:pPr>
            <a:r>
              <a:rPr lang="el-GR" sz="2100" b="1" dirty="0">
                <a:solidFill>
                  <a:srgbClr val="C00000"/>
                </a:solidFill>
                <a:latin typeface="Play"/>
                <a:ea typeface="Play"/>
                <a:cs typeface="Play"/>
                <a:sym typeface="Play"/>
              </a:rPr>
              <a:t>ΚΟΝΣΤΡΟΥΚΤΙΒΙΣΤΙΚΗ ΠΡΟΣΕΓΓΙΣΗ ΜΑΘΗΣΗΣ</a:t>
            </a:r>
          </a:p>
          <a:p>
            <a:pPr marL="0" marR="0" lvl="0" indent="0" algn="ctr" rtl="0">
              <a:lnSpc>
                <a:spcPct val="90000"/>
              </a:lnSpc>
              <a:spcBef>
                <a:spcPts val="0"/>
              </a:spcBef>
              <a:spcAft>
                <a:spcPts val="0"/>
              </a:spcAft>
              <a:buClr>
                <a:srgbClr val="C00000"/>
              </a:buClr>
              <a:buSzPts val="2000"/>
              <a:buFont typeface="Play"/>
              <a:buNone/>
            </a:pPr>
            <a:r>
              <a:rPr lang="el-GR" sz="2100" b="1" dirty="0">
                <a:solidFill>
                  <a:srgbClr val="C00000"/>
                </a:solidFill>
                <a:latin typeface="Play"/>
                <a:ea typeface="Play"/>
                <a:cs typeface="Play"/>
                <a:sym typeface="Play"/>
              </a:rPr>
              <a:t>(</a:t>
            </a:r>
            <a:r>
              <a:rPr lang="en-US" sz="2100" b="1" dirty="0">
                <a:solidFill>
                  <a:srgbClr val="C00000"/>
                </a:solidFill>
                <a:latin typeface="Play"/>
                <a:ea typeface="Play"/>
                <a:cs typeface="Play"/>
                <a:sym typeface="Play"/>
              </a:rPr>
              <a:t>construct=</a:t>
            </a:r>
            <a:r>
              <a:rPr lang="el-GR" sz="2100" b="1" dirty="0">
                <a:solidFill>
                  <a:srgbClr val="C00000"/>
                </a:solidFill>
                <a:latin typeface="Play"/>
                <a:ea typeface="Play"/>
                <a:cs typeface="Play"/>
                <a:sym typeface="Play"/>
              </a:rPr>
              <a:t>κατασκευάζω)</a:t>
            </a:r>
            <a:endParaRPr lang="en-US" sz="2100" b="1"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Play"/>
              <a:buNone/>
            </a:pPr>
            <a:endParaRPr lang="el-GR" sz="2000" b="1" dirty="0">
              <a:solidFill>
                <a:srgbClr val="C00000"/>
              </a:solidFill>
              <a:latin typeface="Play"/>
              <a:ea typeface="Play"/>
              <a:cs typeface="Play"/>
              <a:sym typeface="Play"/>
            </a:endParaRPr>
          </a:p>
          <a:p>
            <a:pPr marL="0" marR="0" lvl="0" indent="0" algn="ctr" rtl="0">
              <a:lnSpc>
                <a:spcPct val="90000"/>
              </a:lnSpc>
              <a:spcBef>
                <a:spcPts val="0"/>
              </a:spcBef>
              <a:spcAft>
                <a:spcPts val="0"/>
              </a:spcAft>
              <a:buClr>
                <a:srgbClr val="C00000"/>
              </a:buClr>
              <a:buSzPts val="2000"/>
              <a:buFont typeface="Play"/>
              <a:buNone/>
            </a:pPr>
            <a:endParaRPr lang="el-GR" sz="2000" b="1" dirty="0">
              <a:solidFill>
                <a:srgbClr val="C00000"/>
              </a:solidFill>
              <a:latin typeface="Play"/>
              <a:ea typeface="Play"/>
              <a:cs typeface="Play"/>
              <a:sym typeface="Play"/>
            </a:endParaRPr>
          </a:p>
          <a:p>
            <a:pPr marL="228600" lvl="0" indent="-228600" algn="l" rtl="0">
              <a:lnSpc>
                <a:spcPct val="90000"/>
              </a:lnSpc>
              <a:spcBef>
                <a:spcPts val="0"/>
              </a:spcBef>
              <a:spcAft>
                <a:spcPts val="0"/>
              </a:spcAft>
              <a:buClr>
                <a:schemeClr val="dk1"/>
              </a:buClr>
              <a:buSzPts val="2800"/>
              <a:buChar char="•"/>
            </a:pPr>
            <a:r>
              <a:rPr lang="el-GR" sz="2000" dirty="0"/>
              <a:t>Η </a:t>
            </a:r>
            <a:r>
              <a:rPr lang="el-GR" sz="2000" b="1" dirty="0"/>
              <a:t>γνώση κατασκευάζεται από κάθε άνθρωπο με διαφορετικό τρόπο</a:t>
            </a:r>
            <a:r>
              <a:rPr lang="el-GR" sz="2000" dirty="0"/>
              <a:t>– με άλλα λόγια κάθε άνθρωπος </a:t>
            </a:r>
            <a:r>
              <a:rPr lang="el-GR" sz="2000" dirty="0" err="1"/>
              <a:t>οικοδομεί</a:t>
            </a:r>
            <a:r>
              <a:rPr lang="el-GR" sz="2000" dirty="0"/>
              <a:t> τη δική του προσωπική γνώση και τα δικά του νοήματα </a:t>
            </a:r>
          </a:p>
          <a:p>
            <a:pPr marL="0" lvl="0" indent="0" algn="l" rtl="0">
              <a:lnSpc>
                <a:spcPct val="90000"/>
              </a:lnSpc>
              <a:spcBef>
                <a:spcPts val="0"/>
              </a:spcBef>
              <a:spcAft>
                <a:spcPts val="0"/>
              </a:spcAft>
              <a:buClr>
                <a:schemeClr val="dk1"/>
              </a:buClr>
              <a:buSzPts val="2800"/>
              <a:buNone/>
            </a:pPr>
            <a:endParaRPr lang="el-GR" sz="2000" dirty="0">
              <a:latin typeface="Calibri  "/>
              <a:sym typeface="Play"/>
            </a:endParaRPr>
          </a:p>
          <a:p>
            <a:pPr marL="228600" lvl="0" indent="-228600" algn="l" rtl="0">
              <a:lnSpc>
                <a:spcPct val="90000"/>
              </a:lnSpc>
              <a:spcBef>
                <a:spcPts val="0"/>
              </a:spcBef>
              <a:spcAft>
                <a:spcPts val="0"/>
              </a:spcAft>
              <a:buClr>
                <a:schemeClr val="dk1"/>
              </a:buClr>
              <a:buSzPts val="2800"/>
              <a:buChar char="•"/>
            </a:pPr>
            <a:endParaRPr lang="el-GR" sz="2000" dirty="0"/>
          </a:p>
          <a:p>
            <a:pPr marL="228600" lvl="0" indent="-228600" algn="l" rtl="0">
              <a:lnSpc>
                <a:spcPct val="90000"/>
              </a:lnSpc>
              <a:spcBef>
                <a:spcPts val="0"/>
              </a:spcBef>
              <a:spcAft>
                <a:spcPts val="0"/>
              </a:spcAft>
              <a:buClr>
                <a:schemeClr val="dk1"/>
              </a:buClr>
              <a:buSzPts val="2800"/>
              <a:buChar char="•"/>
            </a:pPr>
            <a:r>
              <a:rPr lang="el-GR" sz="2000" dirty="0"/>
              <a:t>το άτομο / επισκέπτης του μουσείου </a:t>
            </a:r>
            <a:r>
              <a:rPr lang="el-GR" sz="2000" b="1" dirty="0"/>
              <a:t>είναι</a:t>
            </a:r>
            <a:r>
              <a:rPr lang="el-GR" sz="2000" dirty="0"/>
              <a:t> ενεργό υποκείμενο, </a:t>
            </a:r>
            <a:r>
              <a:rPr lang="el-GR" sz="2000" b="1" dirty="0"/>
              <a:t>δομεί</a:t>
            </a:r>
            <a:r>
              <a:rPr lang="el-GR" sz="2000" dirty="0"/>
              <a:t> τη γνώση, </a:t>
            </a:r>
            <a:r>
              <a:rPr lang="el-GR" sz="2000" b="1" dirty="0"/>
              <a:t>ερμηνεύει</a:t>
            </a:r>
            <a:r>
              <a:rPr lang="el-GR" sz="2000" dirty="0"/>
              <a:t> και </a:t>
            </a:r>
            <a:r>
              <a:rPr lang="el-GR" sz="2000" b="1" dirty="0"/>
              <a:t>κατασκευάζει</a:t>
            </a:r>
            <a:r>
              <a:rPr lang="el-GR" sz="2000" dirty="0"/>
              <a:t> </a:t>
            </a:r>
            <a:r>
              <a:rPr lang="el-GR" sz="2000" b="1" dirty="0"/>
              <a:t>νοήματα</a:t>
            </a:r>
            <a:r>
              <a:rPr lang="el-GR" sz="2000" dirty="0"/>
              <a:t> - συνεπώς, η γνώση δεν είναι αντικειμενική αλλά κοινωνικά, ιστορικά και προσωπικά προσδιορισμένη </a:t>
            </a:r>
          </a:p>
          <a:p>
            <a:pPr marL="228600" lvl="0" indent="-228600" algn="l" rtl="0">
              <a:lnSpc>
                <a:spcPct val="90000"/>
              </a:lnSpc>
              <a:spcBef>
                <a:spcPts val="0"/>
              </a:spcBef>
              <a:spcAft>
                <a:spcPts val="0"/>
              </a:spcAft>
              <a:buClr>
                <a:schemeClr val="dk1"/>
              </a:buClr>
              <a:buSzPts val="2800"/>
              <a:buChar char="•"/>
            </a:pPr>
            <a:endParaRPr lang="el-GR" sz="2000" dirty="0"/>
          </a:p>
          <a:p>
            <a:pPr>
              <a:lnSpc>
                <a:spcPct val="90000"/>
              </a:lnSpc>
              <a:buClr>
                <a:schemeClr val="dk1"/>
              </a:buClr>
              <a:buSzPts val="2800"/>
            </a:pPr>
            <a:r>
              <a:rPr lang="el-GR" sz="2000" dirty="0"/>
              <a:t>=&gt; 	ανοικτές εκθέσεις με πολλαπλές δυνατότητες ερμηνείας ≠ μια και μοναδική αλήθεια</a:t>
            </a:r>
          </a:p>
          <a:p>
            <a:pPr>
              <a:lnSpc>
                <a:spcPct val="90000"/>
              </a:lnSpc>
              <a:buClr>
                <a:schemeClr val="dk1"/>
              </a:buClr>
              <a:buSzPts val="2800"/>
            </a:pPr>
            <a:r>
              <a:rPr lang="el-GR" sz="2000" dirty="0">
                <a:sym typeface="Play"/>
              </a:rPr>
              <a:t>=&gt; 	εκπαιδευτικά προγράμματα που βασίζονται στην</a:t>
            </a:r>
            <a:r>
              <a:rPr lang="el-GR" sz="2000" b="1" dirty="0">
                <a:solidFill>
                  <a:srgbClr val="C00000"/>
                </a:solidFill>
                <a:latin typeface="Play"/>
                <a:ea typeface="Play"/>
                <a:cs typeface="Play"/>
                <a:sym typeface="Play"/>
              </a:rPr>
              <a:t> ΠΡΟΣΩΠΟΠΟΙΗΜΕΝΗ ΜΑΘΗΣΗ</a:t>
            </a:r>
            <a:r>
              <a:rPr lang="el-GR" sz="2000" dirty="0">
                <a:sym typeface="Play"/>
              </a:rPr>
              <a:t> και  </a:t>
            </a:r>
            <a:br>
              <a:rPr lang="el-GR" sz="2000" dirty="0">
                <a:sym typeface="Play"/>
              </a:rPr>
            </a:br>
            <a:r>
              <a:rPr lang="el-GR" sz="2000" dirty="0">
                <a:sym typeface="Play"/>
              </a:rPr>
              <a:t> 	στα </a:t>
            </a:r>
            <a:r>
              <a:rPr lang="el-GR" sz="2400" b="1" dirty="0">
                <a:solidFill>
                  <a:srgbClr val="C00000"/>
                </a:solidFill>
                <a:latin typeface="Play"/>
                <a:ea typeface="Play"/>
                <a:cs typeface="Play"/>
                <a:sym typeface="Play"/>
              </a:rPr>
              <a:t>ΑΤΟΜΙΚΑ ΧΑΡΑΚΤΗΡΙΣΤΙΚΑ ΜΑΘΗΤΕΥΟΜΕΝΟΥ </a:t>
            </a:r>
            <a:r>
              <a:rPr lang="el-GR" sz="2400" b="0" i="0" u="none" strike="noStrike" cap="none" dirty="0">
                <a:solidFill>
                  <a:srgbClr val="C00000"/>
                </a:solidFill>
                <a:latin typeface="Calibri"/>
                <a:ea typeface="Calibri"/>
                <a:cs typeface="Calibri"/>
                <a:sym typeface="Calibri"/>
              </a:rPr>
              <a:t>(</a:t>
            </a:r>
            <a:r>
              <a:rPr lang="el-GR" sz="2400" dirty="0">
                <a:solidFill>
                  <a:srgbClr val="C00000"/>
                </a:solidFill>
                <a:latin typeface="Calibri"/>
                <a:ea typeface="Calibri"/>
                <a:cs typeface="Calibri"/>
                <a:sym typeface="Calibri"/>
              </a:rPr>
              <a:t>πχ. μέσα από 	ελεύθερες δημιουργικές δραστηριότητες</a:t>
            </a:r>
            <a:r>
              <a:rPr lang="el-GR" sz="2400" b="0" i="0" u="none" strike="noStrike" cap="none" dirty="0">
                <a:solidFill>
                  <a:srgbClr val="C00000"/>
                </a:solidFill>
                <a:latin typeface="Calibri"/>
                <a:ea typeface="Calibri"/>
                <a:cs typeface="Calibri"/>
                <a:sym typeface="Calibri"/>
              </a:rPr>
              <a:t>)</a:t>
            </a:r>
          </a:p>
          <a:p>
            <a:pPr marL="228600" indent="-228600">
              <a:lnSpc>
                <a:spcPct val="90000"/>
              </a:lnSpc>
              <a:buClr>
                <a:schemeClr val="dk1"/>
              </a:buClr>
              <a:buSzPts val="2800"/>
              <a:buFont typeface="Arial"/>
              <a:buChar char="•"/>
            </a:pPr>
            <a:endParaRPr sz="2800" b="0" i="0" u="none" strike="noStrike" cap="none" dirty="0">
              <a:solidFill>
                <a:schemeClr val="dk1"/>
              </a:solidFill>
              <a:latin typeface="Play"/>
              <a:ea typeface="Play"/>
              <a:cs typeface="Play"/>
              <a:sym typeface="Pl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FB3FFDC3-9919-3234-D7C9-19C230FCE06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230DDB-90AC-C5C4-A62E-27071F7AA875}"/>
              </a:ext>
            </a:extLst>
          </p:cNvPr>
          <p:cNvSpPr txBox="1"/>
          <p:nvPr/>
        </p:nvSpPr>
        <p:spPr>
          <a:xfrm>
            <a:off x="198959" y="136007"/>
            <a:ext cx="10477278" cy="2246769"/>
          </a:xfrm>
          <a:prstGeom prst="rect">
            <a:avLst/>
          </a:prstGeom>
          <a:noFill/>
        </p:spPr>
        <p:txBody>
          <a:bodyPr wrap="square">
            <a:spAutoFit/>
          </a:bodyPr>
          <a:lstStyle/>
          <a:p>
            <a:pPr eaLnBrk="1" hangingPunct="1"/>
            <a:r>
              <a:rPr lang="en-US" altLang="en-US" sz="2000" dirty="0">
                <a:latin typeface="DINPro-Light"/>
              </a:rPr>
              <a:t>H</a:t>
            </a:r>
            <a:r>
              <a:rPr lang="el-GR" altLang="en-US" sz="2000" dirty="0">
                <a:latin typeface="DINPro-Light"/>
              </a:rPr>
              <a:t> </a:t>
            </a:r>
            <a:r>
              <a:rPr lang="el-GR" altLang="en-US" sz="2000" b="1" dirty="0">
                <a:latin typeface="DINPro-Light"/>
              </a:rPr>
              <a:t>γνώση κατασκευάζεται </a:t>
            </a:r>
            <a:r>
              <a:rPr lang="el-GR" altLang="en-US" sz="2000" dirty="0">
                <a:latin typeface="DINPro-Light"/>
              </a:rPr>
              <a:t>μέσω </a:t>
            </a:r>
            <a:r>
              <a:rPr lang="el-GR" altLang="en-US" sz="2000" b="1" dirty="0">
                <a:solidFill>
                  <a:srgbClr val="C00000"/>
                </a:solidFill>
                <a:latin typeface="DINPro-Light"/>
              </a:rPr>
              <a:t>Εμπειρίας</a:t>
            </a:r>
            <a:r>
              <a:rPr lang="el-GR" altLang="en-US" sz="2000" dirty="0">
                <a:latin typeface="DINPro-Light"/>
              </a:rPr>
              <a:t> και </a:t>
            </a:r>
            <a:r>
              <a:rPr lang="el-GR" altLang="en-US" sz="2000" b="1" dirty="0">
                <a:solidFill>
                  <a:srgbClr val="C00000"/>
                </a:solidFill>
                <a:latin typeface="DINPro-Light"/>
              </a:rPr>
              <a:t>Ενεργούς δράσης. </a:t>
            </a:r>
          </a:p>
          <a:p>
            <a:pPr eaLnBrk="1" hangingPunct="1"/>
            <a:endParaRPr lang="el-GR" altLang="en-US" sz="2000" b="1" dirty="0">
              <a:solidFill>
                <a:srgbClr val="C00000"/>
              </a:solidFill>
              <a:latin typeface="DINPro-Light"/>
            </a:endParaRPr>
          </a:p>
          <a:p>
            <a:pPr eaLnBrk="1" hangingPunct="1"/>
            <a:r>
              <a:rPr lang="el-GR" altLang="en-US" sz="2000" b="1" dirty="0">
                <a:latin typeface="DINPro-Light"/>
              </a:rPr>
              <a:t>Σε μια έκθεση/σε ένα πρόγραμμα η μάθηση πραγματοποιείται μέσα από τον </a:t>
            </a:r>
            <a:r>
              <a:rPr lang="el-GR" altLang="en-US" sz="2000" b="1" dirty="0">
                <a:solidFill>
                  <a:srgbClr val="C00000"/>
                </a:solidFill>
                <a:latin typeface="DINPro-Light"/>
              </a:rPr>
              <a:t>συσχετισμό με </a:t>
            </a:r>
            <a:r>
              <a:rPr lang="el-GR" altLang="en-US" sz="2000" b="1" dirty="0" err="1">
                <a:solidFill>
                  <a:srgbClr val="C00000"/>
                </a:solidFill>
                <a:latin typeface="DINPro-Light"/>
              </a:rPr>
              <a:t>προϋπάρχουσες</a:t>
            </a:r>
            <a:r>
              <a:rPr lang="el-GR" altLang="en-US" sz="2000" b="1" dirty="0">
                <a:solidFill>
                  <a:srgbClr val="C00000"/>
                </a:solidFill>
                <a:latin typeface="DINPro-Light"/>
              </a:rPr>
              <a:t> γνώσεις και εμπειρίες μας</a:t>
            </a:r>
            <a:r>
              <a:rPr lang="el-GR" altLang="en-US" sz="2000" b="1" dirty="0">
                <a:latin typeface="DINPro-Light"/>
              </a:rPr>
              <a:t> τα οποία </a:t>
            </a:r>
            <a:r>
              <a:rPr lang="el-GR" altLang="en-US" sz="2000" dirty="0">
                <a:latin typeface="DINPro-Light"/>
              </a:rPr>
              <a:t>προκύπτουν από τις δραστηριότητες και τα ερωτήματα που το έκθεμα/πρόγραμμα πυροδοτεί στο πλαίσιο πάντα που εκτίθεται.</a:t>
            </a:r>
          </a:p>
          <a:p>
            <a:pPr eaLnBrk="1" hangingPunct="1"/>
            <a:r>
              <a:rPr lang="el-GR" altLang="en-US" sz="2000" dirty="0">
                <a:latin typeface="DINPro-Light"/>
              </a:rPr>
              <a:t> </a:t>
            </a:r>
          </a:p>
          <a:p>
            <a:pPr eaLnBrk="1" hangingPunct="1"/>
            <a:r>
              <a:rPr lang="el-GR" altLang="en-US" sz="2000" u="sng" dirty="0">
                <a:latin typeface="DINPro-Light"/>
              </a:rPr>
              <a:t>Προϋπόθεση ο </a:t>
            </a:r>
            <a:r>
              <a:rPr lang="el-GR" altLang="en-US" sz="2000" b="1" u="sng" dirty="0">
                <a:solidFill>
                  <a:srgbClr val="C00000"/>
                </a:solidFill>
                <a:latin typeface="DINPro-Light"/>
              </a:rPr>
              <a:t>κατάλληλος σχεδιασμός</a:t>
            </a:r>
            <a:r>
              <a:rPr lang="el-GR" altLang="en-US" sz="2000" dirty="0">
                <a:latin typeface="DINPro-Light"/>
              </a:rPr>
              <a:t>.</a:t>
            </a:r>
          </a:p>
        </p:txBody>
      </p:sp>
      <p:pic>
        <p:nvPicPr>
          <p:cNvPr id="6" name="11 - Εικόνα">
            <a:extLst>
              <a:ext uri="{FF2B5EF4-FFF2-40B4-BE49-F238E27FC236}">
                <a16:creationId xmlns:a16="http://schemas.microsoft.com/office/drawing/2014/main" id="{9A106480-CA7C-DDA6-61AA-2E12F882DB89}"/>
              </a:ext>
            </a:extLst>
          </p:cNvPr>
          <p:cNvPicPr>
            <a:picLocks noChangeAspect="1" noChangeArrowheads="1"/>
          </p:cNvPicPr>
          <p:nvPr/>
        </p:nvPicPr>
        <p:blipFill>
          <a:blip r:embed="rId3">
            <a:lum bright="40000" contrast="-40000"/>
            <a:extLst>
              <a:ext uri="{28A0092B-C50C-407E-A947-70E740481C1C}">
                <a14:useLocalDpi xmlns:a14="http://schemas.microsoft.com/office/drawing/2010/main" val="0"/>
              </a:ext>
            </a:extLst>
          </a:blip>
          <a:srcRect/>
          <a:stretch>
            <a:fillRect/>
          </a:stretch>
        </p:blipFill>
        <p:spPr bwMode="auto">
          <a:xfrm>
            <a:off x="9058237" y="2545281"/>
            <a:ext cx="28543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11EAE43-F00D-2AAC-8B05-D58DD9749897}"/>
              </a:ext>
            </a:extLst>
          </p:cNvPr>
          <p:cNvSpPr txBox="1"/>
          <p:nvPr/>
        </p:nvSpPr>
        <p:spPr>
          <a:xfrm>
            <a:off x="6642416" y="6198773"/>
            <a:ext cx="2363086" cy="523220"/>
          </a:xfrm>
          <a:prstGeom prst="rect">
            <a:avLst/>
          </a:prstGeom>
          <a:noFill/>
        </p:spPr>
        <p:txBody>
          <a:bodyPr wrap="square">
            <a:spAutoFit/>
          </a:bodyPr>
          <a:lstStyle/>
          <a:p>
            <a:pPr algn="r">
              <a:defRPr/>
            </a:pPr>
            <a:r>
              <a:rPr lang="en-US" sz="1400" dirty="0">
                <a:latin typeface="DINPro-Light" pitchFamily="2" charset="0"/>
                <a:cs typeface="Arial" charset="0"/>
              </a:rPr>
              <a:t>Exploratorium, </a:t>
            </a:r>
            <a:endParaRPr lang="el-GR" sz="1400" dirty="0">
              <a:latin typeface="DINPro-Light" pitchFamily="2" charset="0"/>
              <a:cs typeface="Arial" charset="0"/>
            </a:endParaRPr>
          </a:p>
          <a:p>
            <a:pPr algn="r">
              <a:defRPr/>
            </a:pPr>
            <a:r>
              <a:rPr lang="en-US" sz="1400" dirty="0">
                <a:latin typeface="DINPro-Light" pitchFamily="2" charset="0"/>
                <a:cs typeface="Arial" charset="0"/>
              </a:rPr>
              <a:t>San Francisco</a:t>
            </a:r>
            <a:endParaRPr lang="el-GR" sz="1400" dirty="0">
              <a:latin typeface="DINPro-Light" pitchFamily="2" charset="0"/>
              <a:cs typeface="Arial" charset="0"/>
            </a:endParaRPr>
          </a:p>
        </p:txBody>
      </p:sp>
      <p:pic>
        <p:nvPicPr>
          <p:cNvPr id="1026" name="Picture 2" descr="9 Educational Benefits of Bringing Children to Museums - GEM">
            <a:extLst>
              <a:ext uri="{FF2B5EF4-FFF2-40B4-BE49-F238E27FC236}">
                <a16:creationId xmlns:a16="http://schemas.microsoft.com/office/drawing/2014/main" id="{200B43DE-496C-00F7-1496-98DF182DA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36" y="2429427"/>
            <a:ext cx="6276480" cy="417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78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6FF3C-AF72-C63A-EA41-18C0851BA55F}"/>
            </a:ext>
          </a:extLst>
        </p:cNvPr>
        <p:cNvGrpSpPr/>
        <p:nvPr/>
      </p:nvGrpSpPr>
      <p:grpSpPr>
        <a:xfrm>
          <a:off x="0" y="0"/>
          <a:ext cx="0" cy="0"/>
          <a:chOff x="0" y="0"/>
          <a:chExt cx="0" cy="0"/>
        </a:xfrm>
      </p:grpSpPr>
      <p:sp>
        <p:nvSpPr>
          <p:cNvPr id="7" name="6 - TextBox">
            <a:extLst>
              <a:ext uri="{FF2B5EF4-FFF2-40B4-BE49-F238E27FC236}">
                <a16:creationId xmlns:a16="http://schemas.microsoft.com/office/drawing/2014/main" id="{25E2049A-F97E-1D09-ECE6-958A17E91C1A}"/>
              </a:ext>
            </a:extLst>
          </p:cNvPr>
          <p:cNvSpPr txBox="1"/>
          <p:nvPr/>
        </p:nvSpPr>
        <p:spPr>
          <a:xfrm>
            <a:off x="667314" y="779223"/>
            <a:ext cx="8568952" cy="800219"/>
          </a:xfrm>
          <a:prstGeom prst="rect">
            <a:avLst/>
          </a:prstGeom>
          <a:noFill/>
        </p:spPr>
        <p:txBody>
          <a:bodyPr wrap="square" rtlCol="0">
            <a:spAutoFit/>
          </a:bodyPr>
          <a:lstStyle/>
          <a:p>
            <a:r>
              <a:rPr lang="el-GR" sz="2800" b="1" dirty="0">
                <a:solidFill>
                  <a:schemeClr val="tx1"/>
                </a:solidFill>
                <a:latin typeface="DINPro-Light" pitchFamily="2" charset="0"/>
              </a:rPr>
              <a:t>ΠΏΣ ΜΑΘΑΙΝΟΥΜΕ?</a:t>
            </a:r>
          </a:p>
          <a:p>
            <a:endParaRPr lang="el-GR" sz="1800" dirty="0">
              <a:solidFill>
                <a:schemeClr val="tx1"/>
              </a:solidFill>
              <a:latin typeface="Century Gothic" pitchFamily="34" charset="0"/>
            </a:endParaRPr>
          </a:p>
        </p:txBody>
      </p:sp>
    </p:spTree>
    <p:extLst>
      <p:ext uri="{BB962C8B-B14F-4D97-AF65-F5344CB8AC3E}">
        <p14:creationId xmlns:p14="http://schemas.microsoft.com/office/powerpoint/2010/main" val="2076509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72F56-268D-C290-FAB0-065E374A4528}"/>
            </a:ext>
          </a:extLst>
        </p:cNvPr>
        <p:cNvGrpSpPr/>
        <p:nvPr/>
      </p:nvGrpSpPr>
      <p:grpSpPr>
        <a:xfrm>
          <a:off x="0" y="0"/>
          <a:ext cx="0" cy="0"/>
          <a:chOff x="0" y="0"/>
          <a:chExt cx="0" cy="0"/>
        </a:xfrm>
      </p:grpSpPr>
      <p:sp>
        <p:nvSpPr>
          <p:cNvPr id="6" name="5 - TextBox">
            <a:extLst>
              <a:ext uri="{FF2B5EF4-FFF2-40B4-BE49-F238E27FC236}">
                <a16:creationId xmlns:a16="http://schemas.microsoft.com/office/drawing/2014/main" id="{22B4C9CE-4317-B330-BE7A-6BBD55D89D55}"/>
              </a:ext>
            </a:extLst>
          </p:cNvPr>
          <p:cNvSpPr txBox="1"/>
          <p:nvPr/>
        </p:nvSpPr>
        <p:spPr>
          <a:xfrm>
            <a:off x="1811524" y="1997462"/>
            <a:ext cx="8568952" cy="2308324"/>
          </a:xfrm>
          <a:prstGeom prst="rect">
            <a:avLst/>
          </a:prstGeom>
          <a:noFill/>
        </p:spPr>
        <p:txBody>
          <a:bodyPr wrap="square" rtlCol="0">
            <a:spAutoFit/>
          </a:bodyPr>
          <a:lstStyle/>
          <a:p>
            <a:endParaRPr lang="el-GR" sz="1800" dirty="0">
              <a:solidFill>
                <a:srgbClr val="C00000"/>
              </a:solidFill>
              <a:latin typeface="Century Gothic" pitchFamily="34" charset="0"/>
            </a:endParaRPr>
          </a:p>
          <a:p>
            <a:r>
              <a:rPr lang="el-GR" sz="2800" dirty="0">
                <a:solidFill>
                  <a:schemeClr val="tx1"/>
                </a:solidFill>
                <a:latin typeface="DINPro-Light" pitchFamily="2" charset="0"/>
              </a:rPr>
              <a:t>κίνητρα</a:t>
            </a:r>
            <a:endParaRPr lang="el-GR" sz="1800" dirty="0">
              <a:solidFill>
                <a:schemeClr val="tx1"/>
              </a:solidFill>
              <a:latin typeface="DINPro-Light" pitchFamily="2" charset="0"/>
            </a:endParaRPr>
          </a:p>
          <a:p>
            <a:r>
              <a:rPr lang="el-GR" sz="2800" dirty="0">
                <a:solidFill>
                  <a:schemeClr val="tx1"/>
                </a:solidFill>
                <a:latin typeface="DINPro-Light" pitchFamily="2" charset="0"/>
              </a:rPr>
              <a:t>ικανότητες </a:t>
            </a:r>
            <a:r>
              <a:rPr lang="el-GR" sz="2400" dirty="0">
                <a:solidFill>
                  <a:schemeClr val="tx1"/>
                </a:solidFill>
                <a:latin typeface="DINPro-Light" pitchFamily="2" charset="0"/>
              </a:rPr>
              <a:t> </a:t>
            </a:r>
            <a:endParaRPr lang="el-GR" sz="2800" dirty="0">
              <a:solidFill>
                <a:schemeClr val="tx1"/>
              </a:solidFill>
              <a:latin typeface="DINPro-Light" pitchFamily="2" charset="0"/>
            </a:endParaRPr>
          </a:p>
          <a:p>
            <a:r>
              <a:rPr lang="el-GR" sz="2800" dirty="0" err="1">
                <a:solidFill>
                  <a:schemeClr val="tx1"/>
                </a:solidFill>
                <a:latin typeface="DINPro-Light" pitchFamily="2" charset="0"/>
              </a:rPr>
              <a:t>πολυαισθητηριακή</a:t>
            </a:r>
            <a:r>
              <a:rPr lang="el-GR" sz="2800" dirty="0">
                <a:solidFill>
                  <a:schemeClr val="tx1"/>
                </a:solidFill>
                <a:latin typeface="DINPro-Light" pitchFamily="2" charset="0"/>
              </a:rPr>
              <a:t> πρόσληψη</a:t>
            </a:r>
          </a:p>
          <a:p>
            <a:r>
              <a:rPr lang="el-GR" sz="2800" dirty="0">
                <a:solidFill>
                  <a:srgbClr val="C00000"/>
                </a:solidFill>
                <a:latin typeface="DINPro-Light" pitchFamily="2" charset="0"/>
              </a:rPr>
              <a:t>εμπειρία</a:t>
            </a:r>
            <a:r>
              <a:rPr lang="en-US" sz="2800" dirty="0">
                <a:solidFill>
                  <a:srgbClr val="C00000"/>
                </a:solidFill>
                <a:latin typeface="DINPro-Light" pitchFamily="2" charset="0"/>
              </a:rPr>
              <a:t> / </a:t>
            </a:r>
            <a:r>
              <a:rPr lang="el-GR" sz="2800" dirty="0">
                <a:solidFill>
                  <a:srgbClr val="C00000"/>
                </a:solidFill>
                <a:latin typeface="DINPro-Light" pitchFamily="2" charset="0"/>
              </a:rPr>
              <a:t>ενεργός δράση </a:t>
            </a:r>
          </a:p>
          <a:p>
            <a:endParaRPr lang="el-GR" dirty="0">
              <a:solidFill>
                <a:schemeClr val="bg1"/>
              </a:solidFill>
              <a:latin typeface="Century Gothic" pitchFamily="34" charset="0"/>
            </a:endParaRPr>
          </a:p>
        </p:txBody>
      </p:sp>
      <p:sp>
        <p:nvSpPr>
          <p:cNvPr id="7" name="6 - TextBox">
            <a:extLst>
              <a:ext uri="{FF2B5EF4-FFF2-40B4-BE49-F238E27FC236}">
                <a16:creationId xmlns:a16="http://schemas.microsoft.com/office/drawing/2014/main" id="{6850E44E-31F0-E1B3-EDDC-40BC3E8544DA}"/>
              </a:ext>
            </a:extLst>
          </p:cNvPr>
          <p:cNvSpPr txBox="1"/>
          <p:nvPr/>
        </p:nvSpPr>
        <p:spPr>
          <a:xfrm>
            <a:off x="667314" y="779223"/>
            <a:ext cx="8568952" cy="800219"/>
          </a:xfrm>
          <a:prstGeom prst="rect">
            <a:avLst/>
          </a:prstGeom>
          <a:noFill/>
        </p:spPr>
        <p:txBody>
          <a:bodyPr wrap="square" rtlCol="0">
            <a:spAutoFit/>
          </a:bodyPr>
          <a:lstStyle/>
          <a:p>
            <a:r>
              <a:rPr lang="el-GR" sz="2800" b="1" dirty="0">
                <a:solidFill>
                  <a:schemeClr val="tx1"/>
                </a:solidFill>
                <a:latin typeface="DINPro-Light" pitchFamily="2" charset="0"/>
              </a:rPr>
              <a:t>ΠΏΣ ΜΑΘΑΙΝΟΥΜΕ?</a:t>
            </a:r>
          </a:p>
          <a:p>
            <a:endParaRPr lang="el-GR" sz="1800" dirty="0">
              <a:solidFill>
                <a:schemeClr val="tx1"/>
              </a:solidFill>
              <a:latin typeface="Century Gothic" pitchFamily="34" charset="0"/>
            </a:endParaRPr>
          </a:p>
        </p:txBody>
      </p:sp>
    </p:spTree>
    <p:extLst>
      <p:ext uri="{BB962C8B-B14F-4D97-AF65-F5344CB8AC3E}">
        <p14:creationId xmlns:p14="http://schemas.microsoft.com/office/powerpoint/2010/main" val="1404984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0C5D-4E46-A4C9-FE4F-03DE15740106}"/>
            </a:ext>
          </a:extLst>
        </p:cNvPr>
        <p:cNvGrpSpPr/>
        <p:nvPr/>
      </p:nvGrpSpPr>
      <p:grpSpPr>
        <a:xfrm>
          <a:off x="0" y="0"/>
          <a:ext cx="0" cy="0"/>
          <a:chOff x="0" y="0"/>
          <a:chExt cx="0" cy="0"/>
        </a:xfrm>
      </p:grpSpPr>
      <p:sp>
        <p:nvSpPr>
          <p:cNvPr id="6" name="5 - TextBox">
            <a:extLst>
              <a:ext uri="{FF2B5EF4-FFF2-40B4-BE49-F238E27FC236}">
                <a16:creationId xmlns:a16="http://schemas.microsoft.com/office/drawing/2014/main" id="{1B107CE7-90D0-05A8-9480-8E3877EED180}"/>
              </a:ext>
            </a:extLst>
          </p:cNvPr>
          <p:cNvSpPr txBox="1"/>
          <p:nvPr/>
        </p:nvSpPr>
        <p:spPr>
          <a:xfrm>
            <a:off x="785913" y="1948035"/>
            <a:ext cx="10236314" cy="2400657"/>
          </a:xfrm>
          <a:prstGeom prst="rect">
            <a:avLst/>
          </a:prstGeom>
          <a:noFill/>
        </p:spPr>
        <p:txBody>
          <a:bodyPr wrap="square" rtlCol="0">
            <a:spAutoFit/>
          </a:bodyPr>
          <a:lstStyle/>
          <a:p>
            <a:endParaRPr lang="el-GR" sz="1600" dirty="0">
              <a:solidFill>
                <a:srgbClr val="C00000"/>
              </a:solidFill>
              <a:latin typeface="Century Gothic" pitchFamily="34" charset="0"/>
            </a:endParaRPr>
          </a:p>
          <a:p>
            <a:pPr marL="457200" lvl="0" indent="-228600">
              <a:buSzPts val="1400"/>
              <a:defRPr/>
            </a:pPr>
            <a:r>
              <a:rPr lang="el-GR" sz="2400" dirty="0">
                <a:solidFill>
                  <a:schemeClr val="dk1"/>
                </a:solidFill>
              </a:rPr>
              <a:t>ΠΡΟΫΠΟΘΕΣΕΙΣ </a:t>
            </a:r>
            <a:r>
              <a:rPr lang="en-US" sz="2400" dirty="0">
                <a:solidFill>
                  <a:schemeClr val="dk1"/>
                </a:solidFill>
              </a:rPr>
              <a:t>vs</a:t>
            </a:r>
            <a:r>
              <a:rPr lang="el-GR" sz="2400" dirty="0">
                <a:solidFill>
                  <a:schemeClr val="dk1"/>
                </a:solidFill>
              </a:rPr>
              <a:t> ΠΑΡΑΓΟΝΤΕΣ ΜΑΘΗΣΗΣ - Όταν ακούμε κάτι που γνωρίζουμε ήδη, για να το αντιληφθούμε, το συσχετίζουμε νοητικά με ένα σχήμα/πρότυπο. Όταν όμως μαθαίνουμε κάτι καινούριο πρέπει να σχηματίσουμε αυτό το πρότυπο. Αυτό σχηματίζεται μέσω της εμπειρίας και της δράσης μας.</a:t>
            </a:r>
            <a:endParaRPr lang="en-US" sz="2400" dirty="0">
              <a:solidFill>
                <a:schemeClr val="dk1"/>
              </a:solidFill>
            </a:endParaRPr>
          </a:p>
          <a:p>
            <a:endParaRPr lang="el-GR" sz="1200" dirty="0">
              <a:solidFill>
                <a:schemeClr val="bg1"/>
              </a:solidFill>
              <a:latin typeface="Century Gothic" pitchFamily="34" charset="0"/>
            </a:endParaRPr>
          </a:p>
        </p:txBody>
      </p:sp>
      <p:sp>
        <p:nvSpPr>
          <p:cNvPr id="7" name="6 - TextBox">
            <a:extLst>
              <a:ext uri="{FF2B5EF4-FFF2-40B4-BE49-F238E27FC236}">
                <a16:creationId xmlns:a16="http://schemas.microsoft.com/office/drawing/2014/main" id="{698E2855-8FCF-13E6-67D7-DA928FEC75B6}"/>
              </a:ext>
            </a:extLst>
          </p:cNvPr>
          <p:cNvSpPr txBox="1"/>
          <p:nvPr/>
        </p:nvSpPr>
        <p:spPr>
          <a:xfrm>
            <a:off x="667314" y="779223"/>
            <a:ext cx="8568952" cy="800219"/>
          </a:xfrm>
          <a:prstGeom prst="rect">
            <a:avLst/>
          </a:prstGeom>
          <a:noFill/>
        </p:spPr>
        <p:txBody>
          <a:bodyPr wrap="square" rtlCol="0">
            <a:spAutoFit/>
          </a:bodyPr>
          <a:lstStyle/>
          <a:p>
            <a:r>
              <a:rPr lang="el-GR" sz="2800" b="1" dirty="0">
                <a:solidFill>
                  <a:schemeClr val="tx1"/>
                </a:solidFill>
                <a:latin typeface="DINPro-Light" pitchFamily="2" charset="0"/>
              </a:rPr>
              <a:t>ΠΏΣ ΜΑΘΑΙΝΟΥΜΕ?</a:t>
            </a:r>
          </a:p>
          <a:p>
            <a:endParaRPr lang="el-GR" sz="1800" dirty="0">
              <a:solidFill>
                <a:schemeClr val="tx1"/>
              </a:solidFill>
              <a:latin typeface="Century Gothic" pitchFamily="34" charset="0"/>
            </a:endParaRPr>
          </a:p>
        </p:txBody>
      </p:sp>
    </p:spTree>
    <p:extLst>
      <p:ext uri="{BB962C8B-B14F-4D97-AF65-F5344CB8AC3E}">
        <p14:creationId xmlns:p14="http://schemas.microsoft.com/office/powerpoint/2010/main" val="410595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C1F7-01D4-E033-90D8-1DE6AA1A9B44}"/>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12923FCA-6F16-DF96-DA13-3743A8DAE308}"/>
              </a:ext>
            </a:extLst>
          </p:cNvPr>
          <p:cNvSpPr>
            <a:spLocks noChangeArrowheads="1"/>
          </p:cNvSpPr>
          <p:nvPr/>
        </p:nvSpPr>
        <p:spPr bwMode="auto">
          <a:xfrm>
            <a:off x="4423516" y="3116868"/>
            <a:ext cx="293541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lang="el-GR" sz="2800" dirty="0">
                <a:solidFill>
                  <a:schemeClr val="bg1"/>
                </a:solidFill>
                <a:latin typeface="DINPro-Light" pitchFamily="2" charset="0"/>
                <a:cs typeface="Times New Roman" pitchFamily="18" charset="0"/>
              </a:rPr>
              <a:t>Θεωρίες μάθησης</a:t>
            </a:r>
            <a:endParaRPr lang="en-US" sz="2800" dirty="0">
              <a:solidFill>
                <a:schemeClr val="bg1"/>
              </a:solidFill>
              <a:latin typeface="DINPro-Light" pitchFamily="2" charset="0"/>
              <a:cs typeface="Arial" pitchFamily="34" charset="0"/>
            </a:endParaRPr>
          </a:p>
        </p:txBody>
      </p:sp>
      <p:pic>
        <p:nvPicPr>
          <p:cNvPr id="3" name="Εικόνα 2">
            <a:extLst>
              <a:ext uri="{FF2B5EF4-FFF2-40B4-BE49-F238E27FC236}">
                <a16:creationId xmlns:a16="http://schemas.microsoft.com/office/drawing/2014/main" id="{6FCA9718-921F-DDA1-9AEF-61069C0943BA}"/>
              </a:ext>
            </a:extLst>
          </p:cNvPr>
          <p:cNvPicPr>
            <a:picLocks noChangeAspect="1"/>
          </p:cNvPicPr>
          <p:nvPr/>
        </p:nvPicPr>
        <p:blipFill>
          <a:blip r:embed="rId3"/>
          <a:srcRect l="34883" t="28307" r="20546" b="17019"/>
          <a:stretch>
            <a:fillRect/>
          </a:stretch>
        </p:blipFill>
        <p:spPr>
          <a:xfrm>
            <a:off x="1190848" y="355600"/>
            <a:ext cx="9407380" cy="6108700"/>
          </a:xfrm>
          <a:prstGeom prst="rect">
            <a:avLst/>
          </a:prstGeom>
        </p:spPr>
      </p:pic>
    </p:spTree>
    <p:extLst>
      <p:ext uri="{BB962C8B-B14F-4D97-AF65-F5344CB8AC3E}">
        <p14:creationId xmlns:p14="http://schemas.microsoft.com/office/powerpoint/2010/main" val="3980190606"/>
      </p:ext>
    </p:extLst>
  </p:cSld>
  <p:clrMapOvr>
    <a:masterClrMapping/>
  </p:clrMapOvr>
</p:sld>
</file>

<file path=ppt/theme/theme1.xml><?xml version="1.0" encoding="utf-8"?>
<a:theme xmlns:a="http://schemas.openxmlformats.org/drawingml/2006/main" name="Θέμα του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TotalTime>
  <Words>1556</Words>
  <Application>Microsoft Office PowerPoint</Application>
  <PresentationFormat>Ευρεία οθόνη</PresentationFormat>
  <Paragraphs>306</Paragraphs>
  <Slides>42</Slides>
  <Notes>42</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42</vt:i4>
      </vt:variant>
    </vt:vector>
  </HeadingPairs>
  <TitlesOfParts>
    <vt:vector size="50" baseType="lpstr">
      <vt:lpstr>Arial</vt:lpstr>
      <vt:lpstr>DINPro-Light</vt:lpstr>
      <vt:lpstr>Century Gothic</vt:lpstr>
      <vt:lpstr>Times New Roman</vt:lpstr>
      <vt:lpstr>Calibri  </vt:lpstr>
      <vt:lpstr>Calibri</vt:lpstr>
      <vt:lpstr>Play</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Angeliki Tsiotinou</dc:creator>
  <cp:lastModifiedBy>angel_ ts_</cp:lastModifiedBy>
  <cp:revision>144</cp:revision>
  <dcterms:created xsi:type="dcterms:W3CDTF">2024-10-12T11:47:19Z</dcterms:created>
  <dcterms:modified xsi:type="dcterms:W3CDTF">2025-12-01T16:52:56Z</dcterms:modified>
</cp:coreProperties>
</file>