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443" r:id="rId2"/>
    <p:sldId id="444" r:id="rId3"/>
    <p:sldId id="263" r:id="rId4"/>
    <p:sldId id="264" r:id="rId5"/>
    <p:sldId id="448" r:id="rId6"/>
    <p:sldId id="449" r:id="rId7"/>
    <p:sldId id="266" r:id="rId8"/>
    <p:sldId id="445" r:id="rId9"/>
    <p:sldId id="464" r:id="rId10"/>
    <p:sldId id="460" r:id="rId11"/>
    <p:sldId id="462" r:id="rId12"/>
    <p:sldId id="463" r:id="rId13"/>
    <p:sldId id="269" r:id="rId14"/>
    <p:sldId id="275" r:id="rId15"/>
    <p:sldId id="447" r:id="rId16"/>
    <p:sldId id="265" r:id="rId17"/>
    <p:sldId id="450" r:id="rId18"/>
    <p:sldId id="452" r:id="rId19"/>
    <p:sldId id="453" r:id="rId20"/>
    <p:sldId id="461" r:id="rId21"/>
    <p:sldId id="469" r:id="rId22"/>
    <p:sldId id="430" r:id="rId23"/>
    <p:sldId id="426" r:id="rId24"/>
    <p:sldId id="470" r:id="rId25"/>
    <p:sldId id="451" r:id="rId26"/>
    <p:sldId id="277" r:id="rId27"/>
    <p:sldId id="278" r:id="rId28"/>
    <p:sldId id="279" r:id="rId29"/>
    <p:sldId id="280" r:id="rId30"/>
    <p:sldId id="428" r:id="rId31"/>
    <p:sldId id="471" r:id="rId32"/>
    <p:sldId id="425" r:id="rId33"/>
    <p:sldId id="431" r:id="rId34"/>
    <p:sldId id="432" r:id="rId35"/>
    <p:sldId id="458" r:id="rId36"/>
    <p:sldId id="472" r:id="rId37"/>
    <p:sldId id="260" r:id="rId38"/>
    <p:sldId id="446" r:id="rId39"/>
  </p:sldIdLst>
  <p:sldSz cx="12192000" cy="6858000"/>
  <p:notesSz cx="6858000" cy="9144000"/>
  <p:embeddedFontLs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Play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cjIqlFQeB18Zb2lBI9TOTCcbx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57" autoAdjust="0"/>
  </p:normalViewPr>
  <p:slideViewPr>
    <p:cSldViewPr snapToGrid="0">
      <p:cViewPr varScale="1">
        <p:scale>
          <a:sx n="52" d="100"/>
          <a:sy n="52" d="100"/>
        </p:scale>
        <p:origin x="120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31309BCD-8402-2852-F17B-108A0DB9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>
            <a:extLst>
              <a:ext uri="{FF2B5EF4-FFF2-40B4-BE49-F238E27FC236}">
                <a16:creationId xmlns:a16="http://schemas.microsoft.com/office/drawing/2014/main" id="{0C1BFFB8-5447-1124-6FDF-C4EDAFE50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>
            <a:extLst>
              <a:ext uri="{FF2B5EF4-FFF2-40B4-BE49-F238E27FC236}">
                <a16:creationId xmlns:a16="http://schemas.microsoft.com/office/drawing/2014/main" id="{5192E507-FEB3-983A-3371-CF30747F6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051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9FE83-6BFB-302D-51B3-860FB8DF7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7B194022-9D30-B42B-FA02-9B323377C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F343F47F-AA12-A8CC-247B-F2EFD7B3C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A6A6DEDE-328A-3C6D-AAC5-54AA8CCCB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1956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07A1B-948E-5813-EA07-B9538F1FB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0377F48E-E9F1-C83C-C52C-DC616E1C9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BA26073B-A878-5616-49FE-136B7780D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EF107480-E5FA-B1FA-A9BE-DC70BA6462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2907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A52B8-92B7-1692-8A19-3444393E5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6FEA6519-922A-6378-1561-D6147AEF2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DFF345A7-7065-A6F7-E0E1-8C71B282A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D19BBAC1-5203-F4C9-F469-91DD40350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2487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58DDE-BA77-BD38-A151-FD41A9B36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2D9D95F5-11E9-C81A-4B6B-F38D72977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2E335405-3529-E60D-6220-93801662D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09E7075F-7F4B-27EB-77A8-3C07D5D624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78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8320E-370E-BFE5-74E0-6EC09E7F4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51E12E60-0ACD-3F8E-5BE4-EA859D917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6BFA1C99-06E1-6E87-188D-9817876C0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B08803FB-60CD-B57F-291D-B69080CA7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8254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E0BA2-BE0B-5A88-0CA5-08BAAE131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9BBF194F-B16E-1750-7519-C2DC325A6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53905A99-8AB4-0069-92F7-6AD5251FD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4353EF41-BD48-4D2E-33D2-7CB5507E0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7326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D681BE1C-F301-16B0-2671-42F483E3E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022f3a217_0_0:notes">
            <a:extLst>
              <a:ext uri="{FF2B5EF4-FFF2-40B4-BE49-F238E27FC236}">
                <a16:creationId xmlns:a16="http://schemas.microsoft.com/office/drawing/2014/main" id="{D44AE054-4773-3295-68E6-2ED45E832C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1022f3a217_0_0:notes">
            <a:extLst>
              <a:ext uri="{FF2B5EF4-FFF2-40B4-BE49-F238E27FC236}">
                <a16:creationId xmlns:a16="http://schemas.microsoft.com/office/drawing/2014/main" id="{19A07B7F-3CF2-E09C-AE20-56AA71FA3C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151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036D2D21-64A8-3D70-EDA3-2E3FEABAE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>
            <a:extLst>
              <a:ext uri="{FF2B5EF4-FFF2-40B4-BE49-F238E27FC236}">
                <a16:creationId xmlns:a16="http://schemas.microsoft.com/office/drawing/2014/main" id="{D471C696-79D0-A0D1-A600-42D28F0E20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>
            <a:extLst>
              <a:ext uri="{FF2B5EF4-FFF2-40B4-BE49-F238E27FC236}">
                <a16:creationId xmlns:a16="http://schemas.microsoft.com/office/drawing/2014/main" id="{A6592286-450C-7EB5-D682-32417AD5D0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9263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0C3E-FB21-4888-FAB1-0486B8FF6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DBF8DBFF-0FBE-F805-7AEB-E27C85D0F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EE15FFBC-4997-2EE3-1E28-D12ED2C27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787CDB1A-95A0-660E-AEF9-2415B2EAD7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561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2702758C-6915-D0C6-621D-16ED3DCB6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022f3a217_0_0:notes">
            <a:extLst>
              <a:ext uri="{FF2B5EF4-FFF2-40B4-BE49-F238E27FC236}">
                <a16:creationId xmlns:a16="http://schemas.microsoft.com/office/drawing/2014/main" id="{F3EDA33F-FF9C-D9ED-63F7-49FE87B083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1022f3a217_0_0:notes">
            <a:extLst>
              <a:ext uri="{FF2B5EF4-FFF2-40B4-BE49-F238E27FC236}">
                <a16:creationId xmlns:a16="http://schemas.microsoft.com/office/drawing/2014/main" id="{9EA2EBC6-210D-D141-10F1-E264D2AF86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7705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D4D06766-E0FB-944B-7BC2-4954E91BC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>
            <a:extLst>
              <a:ext uri="{FF2B5EF4-FFF2-40B4-BE49-F238E27FC236}">
                <a16:creationId xmlns:a16="http://schemas.microsoft.com/office/drawing/2014/main" id="{14EEC75A-6CC3-6065-F9D3-01A43CE98B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:notes">
            <a:extLst>
              <a:ext uri="{FF2B5EF4-FFF2-40B4-BE49-F238E27FC236}">
                <a16:creationId xmlns:a16="http://schemas.microsoft.com/office/drawing/2014/main" id="{BB896093-6AB7-8BB8-B672-16493E7934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0494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ABED6C92-C005-169E-883F-F4E605FE9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>
            <a:extLst>
              <a:ext uri="{FF2B5EF4-FFF2-40B4-BE49-F238E27FC236}">
                <a16:creationId xmlns:a16="http://schemas.microsoft.com/office/drawing/2014/main" id="{E0E1AA8E-621F-81E4-A9E3-179B16B139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:notes">
            <a:extLst>
              <a:ext uri="{FF2B5EF4-FFF2-40B4-BE49-F238E27FC236}">
                <a16:creationId xmlns:a16="http://schemas.microsoft.com/office/drawing/2014/main" id="{1DDC156F-8EBB-B40A-1BFC-D2523C02C0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622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1B055422-E96F-7280-F8BF-46F9247CB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022f3a217_0_0:notes">
            <a:extLst>
              <a:ext uri="{FF2B5EF4-FFF2-40B4-BE49-F238E27FC236}">
                <a16:creationId xmlns:a16="http://schemas.microsoft.com/office/drawing/2014/main" id="{B2B29959-0262-A6D6-C819-076F5117AE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1022f3a217_0_0:notes">
            <a:extLst>
              <a:ext uri="{FF2B5EF4-FFF2-40B4-BE49-F238E27FC236}">
                <a16:creationId xmlns:a16="http://schemas.microsoft.com/office/drawing/2014/main" id="{8760F429-A439-9B38-E090-49737B4698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8922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l-G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l-G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l-G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9D551958-6B2F-A1DC-B492-3DC1413F9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>
            <a:extLst>
              <a:ext uri="{FF2B5EF4-FFF2-40B4-BE49-F238E27FC236}">
                <a16:creationId xmlns:a16="http://schemas.microsoft.com/office/drawing/2014/main" id="{E016B9C5-97AD-E222-2832-0AE570E43E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:notes">
            <a:extLst>
              <a:ext uri="{FF2B5EF4-FFF2-40B4-BE49-F238E27FC236}">
                <a16:creationId xmlns:a16="http://schemas.microsoft.com/office/drawing/2014/main" id="{6897A3CF-0C54-9077-50F0-DC044E568F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9163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8788380B-3F78-F82E-D78F-02A70A9E9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022f3a217_0_0:notes">
            <a:extLst>
              <a:ext uri="{FF2B5EF4-FFF2-40B4-BE49-F238E27FC236}">
                <a16:creationId xmlns:a16="http://schemas.microsoft.com/office/drawing/2014/main" id="{B861BA62-79EC-DE6E-30AD-ECFF73A0EC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1022f3a217_0_0:notes">
            <a:extLst>
              <a:ext uri="{FF2B5EF4-FFF2-40B4-BE49-F238E27FC236}">
                <a16:creationId xmlns:a16="http://schemas.microsoft.com/office/drawing/2014/main" id="{7FEE567F-11E8-9213-6629-D93F6B96FB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905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178128F2-6A8C-89BF-3959-99188E33B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>
            <a:extLst>
              <a:ext uri="{FF2B5EF4-FFF2-40B4-BE49-F238E27FC236}">
                <a16:creationId xmlns:a16="http://schemas.microsoft.com/office/drawing/2014/main" id="{A9E9C433-58A1-AAAF-FA76-2C4D539EBD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:notes">
            <a:extLst>
              <a:ext uri="{FF2B5EF4-FFF2-40B4-BE49-F238E27FC236}">
                <a16:creationId xmlns:a16="http://schemas.microsoft.com/office/drawing/2014/main" id="{9D191650-87C3-8F5A-325F-650402793D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592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CFED003A-C7AD-C560-F52B-556BC6C19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>
            <a:extLst>
              <a:ext uri="{FF2B5EF4-FFF2-40B4-BE49-F238E27FC236}">
                <a16:creationId xmlns:a16="http://schemas.microsoft.com/office/drawing/2014/main" id="{30C96F17-05E9-7CF3-1531-92AEA0099E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:notes">
            <a:extLst>
              <a:ext uri="{FF2B5EF4-FFF2-40B4-BE49-F238E27FC236}">
                <a16:creationId xmlns:a16="http://schemas.microsoft.com/office/drawing/2014/main" id="{B218FE36-6DB9-AC80-BD7C-16D5FD2112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61537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1963381C-3279-1925-065F-C995A5CBE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>
            <a:extLst>
              <a:ext uri="{FF2B5EF4-FFF2-40B4-BE49-F238E27FC236}">
                <a16:creationId xmlns:a16="http://schemas.microsoft.com/office/drawing/2014/main" id="{A2BB592E-D23C-DC27-0824-8946876BA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:notes">
            <a:extLst>
              <a:ext uri="{FF2B5EF4-FFF2-40B4-BE49-F238E27FC236}">
                <a16:creationId xmlns:a16="http://schemas.microsoft.com/office/drawing/2014/main" id="{A9250DB8-93F7-4F07-D8D7-7DF08A7245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67848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A95F03CB-433E-5E1F-1A3D-F6EB4D5BC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>
            <a:extLst>
              <a:ext uri="{FF2B5EF4-FFF2-40B4-BE49-F238E27FC236}">
                <a16:creationId xmlns:a16="http://schemas.microsoft.com/office/drawing/2014/main" id="{9ABD1D83-AC3B-F6D0-0DDA-8CBFEF7AB2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:notes">
            <a:extLst>
              <a:ext uri="{FF2B5EF4-FFF2-40B4-BE49-F238E27FC236}">
                <a16:creationId xmlns:a16="http://schemas.microsoft.com/office/drawing/2014/main" id="{2E5BFB0B-5B89-AAA3-0686-1FD3C37746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4791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ECAEC0B7-EFA0-B847-C6B5-E86BD754F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022f3a217_0_0:notes">
            <a:extLst>
              <a:ext uri="{FF2B5EF4-FFF2-40B4-BE49-F238E27FC236}">
                <a16:creationId xmlns:a16="http://schemas.microsoft.com/office/drawing/2014/main" id="{DCF2C2D0-087B-89CA-EB1A-BA42F4BFC1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1022f3a217_0_0:notes">
            <a:extLst>
              <a:ext uri="{FF2B5EF4-FFF2-40B4-BE49-F238E27FC236}">
                <a16:creationId xmlns:a16="http://schemas.microsoft.com/office/drawing/2014/main" id="{C3B8666D-96F2-609D-E2C3-A0A75D445F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5901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022f3a21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31022f3a21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BDD44FB3-4CC6-BE38-5B63-77D508D0E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022f3a217_0_8:notes">
            <a:extLst>
              <a:ext uri="{FF2B5EF4-FFF2-40B4-BE49-F238E27FC236}">
                <a16:creationId xmlns:a16="http://schemas.microsoft.com/office/drawing/2014/main" id="{66A29C18-6BB6-AA49-A4D7-932F963298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31022f3a217_0_8:notes">
            <a:extLst>
              <a:ext uri="{FF2B5EF4-FFF2-40B4-BE49-F238E27FC236}">
                <a16:creationId xmlns:a16="http://schemas.microsoft.com/office/drawing/2014/main" id="{1FC5D829-71F2-7AB3-299A-C5ABF506BA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521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l-GR" sz="1200" dirty="0">
                <a:solidFill>
                  <a:schemeClr val="tx1"/>
                </a:solidFill>
                <a:latin typeface="DINPro-Light" pitchFamily="2" charset="0"/>
              </a:rPr>
              <a:t>Η μάθηση «δεν μπορεί να παρατηρηθεί στην ολότητα της άμεσα. Μόνο το αποτέλεσμα της μπορεί να γίνει</a:t>
            </a:r>
            <a:r>
              <a:rPr lang="en-US" sz="12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r>
              <a:rPr lang="el-GR" sz="1200" dirty="0">
                <a:solidFill>
                  <a:schemeClr val="tx1"/>
                </a:solidFill>
                <a:latin typeface="DINPro-Light" pitchFamily="2" charset="0"/>
              </a:rPr>
              <a:t>αντιληπτό» (</a:t>
            </a:r>
            <a:r>
              <a:rPr lang="el-GR" sz="1200" dirty="0" err="1">
                <a:solidFill>
                  <a:schemeClr val="tx1"/>
                </a:solidFill>
                <a:latin typeface="DINPro-Light" pitchFamily="2" charset="0"/>
              </a:rPr>
              <a:t>Χαραλαμπόπουλος</a:t>
            </a:r>
            <a:r>
              <a:rPr lang="el-GR" sz="1200" dirty="0">
                <a:solidFill>
                  <a:schemeClr val="tx1"/>
                </a:solidFill>
                <a:latin typeface="DINPro-Light" pitchFamily="2" charset="0"/>
              </a:rPr>
              <a:t>, 2001). Η γνώση και οι εμπειρίες είναι το αποτέλεσμα της μάθησης.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64D06-2414-1DFA-B12D-2FCF51977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8DFB02F5-4BC5-5971-011C-75A6E9414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2AE11B85-C99D-6D4B-237F-497D2B6C3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44E6596B-FB8A-BA4A-ADCB-D038BB2A35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84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9BC63-13D8-E02C-8FE7-3737573FD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B9579B78-31B1-A09E-5960-375AFEF0D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6A059D9C-8AD7-0014-C260-E8A8DD299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F46B8550-5783-0F7B-867A-415EB1496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7962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CF231-D57D-C2C1-FCBF-D158D6BC8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B6007046-FE26-4242-B5FD-3B19BA67B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74551374-7D15-D444-07D6-AD88059FE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95B75CBF-559D-5933-0BD0-647C6FCF8D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756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72EAD-535C-13B6-A8CA-F3642C90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>
            <a:extLst>
              <a:ext uri="{FF2B5EF4-FFF2-40B4-BE49-F238E27FC236}">
                <a16:creationId xmlns:a16="http://schemas.microsoft.com/office/drawing/2014/main" id="{F5454BF4-9A99-EDC1-E2CE-250F1D0B3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>
            <a:extLst>
              <a:ext uri="{FF2B5EF4-FFF2-40B4-BE49-F238E27FC236}">
                <a16:creationId xmlns:a16="http://schemas.microsoft.com/office/drawing/2014/main" id="{C4168288-7BED-3609-F3D5-48407F976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DAF43568-2B0D-6AFC-E3C8-6A1ADE1ED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2380-BDA6-42A3-BB4D-A0D4D9330490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658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Τίτλος και Περιεχόμενο">
  <p:cSld name="1_Τίτλος και Περιεχόμενο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812800" y="1600200"/>
            <a:ext cx="1056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94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ό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lumOff val="75000"/>
          </a:schemeClr>
        </a:solidFill>
        <a:effectLst/>
      </p:bgPr>
    </p:bg>
    <p:spTree>
      <p:nvGrpSpPr>
        <p:cNvPr id="1" name="Shape 93">
          <a:extLst>
            <a:ext uri="{FF2B5EF4-FFF2-40B4-BE49-F238E27FC236}">
              <a16:creationId xmlns:a16="http://schemas.microsoft.com/office/drawing/2014/main" id="{5BF9935A-D2B0-548C-67DC-60427E5D4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;p1">
            <a:extLst>
              <a:ext uri="{FF2B5EF4-FFF2-40B4-BE49-F238E27FC236}">
                <a16:creationId xmlns:a16="http://schemas.microsoft.com/office/drawing/2014/main" id="{DD6F5D07-C538-BAF6-6F2A-2BA4ED274684}"/>
              </a:ext>
            </a:extLst>
          </p:cNvPr>
          <p:cNvSpPr txBox="1"/>
          <p:nvPr/>
        </p:nvSpPr>
        <p:spPr>
          <a:xfrm>
            <a:off x="2254101" y="5686510"/>
            <a:ext cx="9494875" cy="97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Δρ. Αγγελική Τσιοτινού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atsiotin@psed.duth.gr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5;p1">
            <a:extLst>
              <a:ext uri="{FF2B5EF4-FFF2-40B4-BE49-F238E27FC236}">
                <a16:creationId xmlns:a16="http://schemas.microsoft.com/office/drawing/2014/main" id="{5E9A9FD8-49D6-1CB4-422B-84421F192A3C}"/>
              </a:ext>
            </a:extLst>
          </p:cNvPr>
          <p:cNvSpPr txBox="1"/>
          <p:nvPr/>
        </p:nvSpPr>
        <p:spPr>
          <a:xfrm>
            <a:off x="1470454" y="3429000"/>
            <a:ext cx="10608104" cy="202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l-GR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Π37Ε</a:t>
            </a:r>
            <a:endParaRPr sz="6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l-GR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ΕΦΑΡΜΟΣΜΕΝΗ ΜΟΥΣΕΙΟΠΑΙΔΑΓΩΓΙΚΗ</a:t>
            </a:r>
            <a:endParaRPr sz="3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11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16A44-0F73-1BBD-E46A-E2FA412F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78E856C0-B8EA-7969-8B5D-B86155382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516" y="3116868"/>
            <a:ext cx="2935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Θεωρίες μάθησης</a:t>
            </a:r>
            <a:endParaRPr lang="en-US" sz="2800" dirty="0">
              <a:solidFill>
                <a:schemeClr val="bg1"/>
              </a:solidFill>
              <a:latin typeface="DINPro-Light" pitchFamily="2" charset="0"/>
              <a:cs typeface="Arial" pitchFamily="34" charset="0"/>
            </a:endParaRPr>
          </a:p>
        </p:txBody>
      </p:sp>
      <p:sp>
        <p:nvSpPr>
          <p:cNvPr id="2" name="3 - TextBox">
            <a:extLst>
              <a:ext uri="{FF2B5EF4-FFF2-40B4-BE49-F238E27FC236}">
                <a16:creationId xmlns:a16="http://schemas.microsoft.com/office/drawing/2014/main" id="{BADB11F2-4DB6-F372-A59B-793169BDAE54}"/>
              </a:ext>
            </a:extLst>
          </p:cNvPr>
          <p:cNvSpPr txBox="1"/>
          <p:nvPr/>
        </p:nvSpPr>
        <p:spPr>
          <a:xfrm>
            <a:off x="355597" y="221491"/>
            <a:ext cx="5332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Ο σκύλος του </a:t>
            </a:r>
            <a:r>
              <a:rPr lang="en-US" sz="2000" b="1" dirty="0" err="1">
                <a:solidFill>
                  <a:schemeClr val="tx1"/>
                </a:solidFill>
                <a:latin typeface="DINPro-Light" pitchFamily="2" charset="0"/>
              </a:rPr>
              <a:t>Pawlow</a:t>
            </a:r>
            <a:r>
              <a:rPr lang="en-US" sz="2000" b="1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r>
              <a:rPr lang="en-US" sz="1600" i="1" dirty="0">
                <a:solidFill>
                  <a:schemeClr val="tx1"/>
                </a:solidFill>
                <a:latin typeface="DINPro-Light" pitchFamily="2" charset="0"/>
              </a:rPr>
              <a:t>                                                                                                                                                 </a:t>
            </a:r>
            <a:r>
              <a:rPr lang="el-GR" sz="1600" i="1" dirty="0">
                <a:solidFill>
                  <a:schemeClr val="tx1"/>
                </a:solidFill>
                <a:latin typeface="DINPro-Light" pitchFamily="2" charset="0"/>
              </a:rPr>
              <a:t> </a:t>
            </a: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l-GR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3 - TextBox">
            <a:extLst>
              <a:ext uri="{FF2B5EF4-FFF2-40B4-BE49-F238E27FC236}">
                <a16:creationId xmlns:a16="http://schemas.microsoft.com/office/drawing/2014/main" id="{1A18F3CD-4B45-285E-E2CB-C470B0B9120C}"/>
              </a:ext>
            </a:extLst>
          </p:cNvPr>
          <p:cNvSpPr txBox="1"/>
          <p:nvPr/>
        </p:nvSpPr>
        <p:spPr>
          <a:xfrm>
            <a:off x="355596" y="6041045"/>
            <a:ext cx="8618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>
                <a:solidFill>
                  <a:schemeClr val="tx1"/>
                </a:solidFill>
                <a:latin typeface="DINPro-Light" pitchFamily="2" charset="0"/>
              </a:rPr>
              <a:t>Μπηχεϋβιορισμός</a:t>
            </a:r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 (</a:t>
            </a:r>
            <a:r>
              <a:rPr lang="en-US" sz="2000" b="1" dirty="0">
                <a:solidFill>
                  <a:schemeClr val="tx1"/>
                </a:solidFill>
                <a:latin typeface="DINPro-Light" pitchFamily="2" charset="0"/>
              </a:rPr>
              <a:t>behavior)</a:t>
            </a:r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 – εξαρτημένη μάθηση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26" name="Picture 2" descr="Ποια ήταν τα σκυλιά του Παβλόφ; To πείραμα | Infokids.gr">
            <a:extLst>
              <a:ext uri="{FF2B5EF4-FFF2-40B4-BE49-F238E27FC236}">
                <a16:creationId xmlns:a16="http://schemas.microsoft.com/office/drawing/2014/main" id="{203526CA-2641-9CBB-F92D-A82CB43F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3" y="870319"/>
            <a:ext cx="8243777" cy="48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90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2B24D-D1B9-855B-5756-4B9E0EE5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8C22A9D2-E6F3-1244-4FD2-460061C05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516" y="3116868"/>
            <a:ext cx="2935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Θεωρίες μάθησης</a:t>
            </a:r>
            <a:endParaRPr lang="en-US" sz="2800" dirty="0">
              <a:solidFill>
                <a:schemeClr val="bg1"/>
              </a:solidFill>
              <a:latin typeface="DINPro-Light" pitchFamily="2" charset="0"/>
              <a:cs typeface="Arial" pitchFamily="34" charset="0"/>
            </a:endParaRPr>
          </a:p>
        </p:txBody>
      </p:sp>
      <p:sp>
        <p:nvSpPr>
          <p:cNvPr id="2" name="3 - TextBox">
            <a:extLst>
              <a:ext uri="{FF2B5EF4-FFF2-40B4-BE49-F238E27FC236}">
                <a16:creationId xmlns:a16="http://schemas.microsoft.com/office/drawing/2014/main" id="{2542089C-2D21-7CB5-31F0-C769DE458B79}"/>
              </a:ext>
            </a:extLst>
          </p:cNvPr>
          <p:cNvSpPr txBox="1"/>
          <p:nvPr/>
        </p:nvSpPr>
        <p:spPr>
          <a:xfrm>
            <a:off x="355597" y="221491"/>
            <a:ext cx="5332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DINPro-Light" pitchFamily="2" charset="0"/>
              </a:rPr>
              <a:t>J. Bruner,</a:t>
            </a:r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 μέσα 20</a:t>
            </a:r>
            <a:r>
              <a:rPr lang="el-GR" sz="2000" b="1" baseline="30000" dirty="0">
                <a:solidFill>
                  <a:schemeClr val="tx1"/>
                </a:solidFill>
                <a:latin typeface="DINPro-Light" pitchFamily="2" charset="0"/>
              </a:rPr>
              <a:t>ου</a:t>
            </a:r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 αιώνα</a:t>
            </a:r>
            <a:endParaRPr lang="el-GR" sz="1600" i="1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l-GR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3 - TextBox">
            <a:extLst>
              <a:ext uri="{FF2B5EF4-FFF2-40B4-BE49-F238E27FC236}">
                <a16:creationId xmlns:a16="http://schemas.microsoft.com/office/drawing/2014/main" id="{B4C7B97B-2BB6-9C45-C4F5-472BA7B79B4E}"/>
              </a:ext>
            </a:extLst>
          </p:cNvPr>
          <p:cNvSpPr txBox="1"/>
          <p:nvPr/>
        </p:nvSpPr>
        <p:spPr>
          <a:xfrm>
            <a:off x="355597" y="837044"/>
            <a:ext cx="507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Διερευνητική/</a:t>
            </a:r>
            <a:r>
              <a:rPr lang="el-GR" sz="2000" b="1" dirty="0" err="1">
                <a:solidFill>
                  <a:schemeClr val="tx1"/>
                </a:solidFill>
                <a:latin typeface="DINPro-Light" pitchFamily="2" charset="0"/>
              </a:rPr>
              <a:t>ανακαλυπτική</a:t>
            </a:r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 μάθηση (</a:t>
            </a:r>
            <a:r>
              <a:rPr lang="en-US" sz="2000" b="1" dirty="0">
                <a:solidFill>
                  <a:schemeClr val="tx1"/>
                </a:solidFill>
                <a:latin typeface="DINPro-Light" pitchFamily="2" charset="0"/>
              </a:rPr>
              <a:t>discovery learning)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A6138-E9C2-DF4A-350A-D17939C14B36}"/>
              </a:ext>
            </a:extLst>
          </p:cNvPr>
          <p:cNvSpPr txBox="1"/>
          <p:nvPr/>
        </p:nvSpPr>
        <p:spPr>
          <a:xfrm>
            <a:off x="96870" y="5104715"/>
            <a:ext cx="90896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/>
              <a:t>Η μάθηση από τον ενήλικα-δάσκαλο στο παιδί-μαθητή:</a:t>
            </a:r>
          </a:p>
          <a:p>
            <a:endParaRPr lang="el-GR" sz="1800" dirty="0"/>
          </a:p>
          <a:p>
            <a:r>
              <a:rPr lang="el-GR" sz="1800" dirty="0"/>
              <a:t>Ο ενήλικας, ως γνώστης, λειτουργεί ως μέντορας στη διαδικασία μάθησης του παιδιού. Τον καθοδηγεί, τον βοηθά να φτάσει στη γνώση μέσω διαφόρων μεθόδων, πχ. της </a:t>
            </a:r>
            <a:r>
              <a:rPr lang="el-GR" sz="1800" b="1" i="1" dirty="0"/>
              <a:t>μαιευτικής. </a:t>
            </a:r>
            <a:r>
              <a:rPr lang="el-GR" sz="1800" dirty="0"/>
              <a:t>Τον παρακινεί να χρησιμοποιήσει τις πληροφορίες/γνώσεις/εμπειρίες που ήδη κατέχει για να μάθει</a:t>
            </a:r>
            <a:endParaRPr lang="en-US" sz="1800" dirty="0"/>
          </a:p>
        </p:txBody>
      </p:sp>
      <p:pic>
        <p:nvPicPr>
          <p:cNvPr id="6" name="Picture 2" descr="Η ανακαλυπτική μάθηση του J. Bruner | TaMeteora.gr">
            <a:extLst>
              <a:ext uri="{FF2B5EF4-FFF2-40B4-BE49-F238E27FC236}">
                <a16:creationId xmlns:a16="http://schemas.microsoft.com/office/drawing/2014/main" id="{44D6C4C3-7979-46F9-C384-48BDF60E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8" y="39053"/>
            <a:ext cx="7143750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759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8E8C5-C873-45BC-858E-CA822F776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2B6C29BC-38AF-EB6D-0AA8-B93A31993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97" y="560046"/>
            <a:ext cx="106458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 dirty="0">
                <a:solidFill>
                  <a:schemeClr val="tx1"/>
                </a:solidFill>
              </a:rPr>
              <a:t>Η μάθηση ως ελεύθερη, προσωποποιημένη διαδικασία, στην οποία ο μαθητευόμενος έχει τον πρώτο ρόλο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1600" b="1" dirty="0">
              <a:solidFill>
                <a:schemeClr val="tx1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 dirty="0">
                <a:solidFill>
                  <a:schemeClr val="tx1"/>
                </a:solidFill>
              </a:rPr>
              <a:t>Η γνώση</a:t>
            </a:r>
            <a:r>
              <a:rPr lang="el-GR" sz="1600" dirty="0">
                <a:solidFill>
                  <a:schemeClr val="dk1"/>
                </a:solidFill>
              </a:rPr>
              <a:t> δεν είναι αντικειμενική αλλά κοινωνικά, ιστορικά και προσωπικά προσδιορισμένη.</a:t>
            </a:r>
            <a:r>
              <a:rPr lang="el-GR" sz="1600" b="1" dirty="0">
                <a:solidFill>
                  <a:schemeClr val="tx1"/>
                </a:solidFill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 dirty="0">
                <a:solidFill>
                  <a:schemeClr val="tx1"/>
                </a:solidFill>
              </a:rPr>
              <a:t>Κατασκευάζεται από κάθε άνθρωπο με διαφορετικό τρόπο.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l-GR" sz="1600" b="1" dirty="0">
              <a:solidFill>
                <a:schemeClr val="tx1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3 - TextBox">
            <a:extLst>
              <a:ext uri="{FF2B5EF4-FFF2-40B4-BE49-F238E27FC236}">
                <a16:creationId xmlns:a16="http://schemas.microsoft.com/office/drawing/2014/main" id="{E280AD3E-D0C0-A658-419B-21AFD81910B8}"/>
              </a:ext>
            </a:extLst>
          </p:cNvPr>
          <p:cNvSpPr txBox="1"/>
          <p:nvPr/>
        </p:nvSpPr>
        <p:spPr>
          <a:xfrm>
            <a:off x="355597" y="221491"/>
            <a:ext cx="533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tx1"/>
                </a:solidFill>
                <a:latin typeface="DINPro-Light" pitchFamily="2" charset="0"/>
              </a:rPr>
              <a:t>Κονστρουκτιβισμός (</a:t>
            </a:r>
            <a:r>
              <a:rPr lang="en-US" sz="2400" b="1" dirty="0">
                <a:solidFill>
                  <a:schemeClr val="tx1"/>
                </a:solidFill>
                <a:latin typeface="DINPro-Light" pitchFamily="2" charset="0"/>
              </a:rPr>
              <a:t>construction)</a:t>
            </a:r>
            <a:endParaRPr lang="en-US" sz="1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076" name="Picture 4" descr="Ανακοίνωση για αξιολόγηση-αυτοαξιολόγηση – ΑΛΕΞΙΚΕΡΑΥΝΟ">
            <a:extLst>
              <a:ext uri="{FF2B5EF4-FFF2-40B4-BE49-F238E27FC236}">
                <a16:creationId xmlns:a16="http://schemas.microsoft.com/office/drawing/2014/main" id="{F786B3B1-76D9-C358-59A3-B674B567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65" y="2057399"/>
            <a:ext cx="5890439" cy="44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5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076464" y="3116868"/>
            <a:ext cx="3629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Η μάθηση στο μουσείο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75521" y="6257637"/>
            <a:ext cx="87713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l-GR" sz="1600" i="1" dirty="0">
                <a:solidFill>
                  <a:schemeClr val="bg1"/>
                </a:solidFill>
                <a:latin typeface="DINPro-Light" pitchFamily="2" charset="0"/>
              </a:rPr>
              <a:t>Αν όχι η μάθηση, η εκπαίδευση, ποιος ο λόγος ύπαρξης των μουσείων;</a:t>
            </a:r>
            <a:r>
              <a:rPr lang="en-US" sz="1600" i="1" dirty="0">
                <a:solidFill>
                  <a:schemeClr val="bg1"/>
                </a:solidFill>
                <a:latin typeface="DINPro-Light" pitchFamily="2" charset="0"/>
              </a:rPr>
              <a:t>   </a:t>
            </a:r>
            <a:r>
              <a:rPr lang="en-US" sz="16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E. Hooper-Greenhill</a:t>
            </a:r>
            <a:r>
              <a:rPr lang="el-GR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gel\Pictures\Picasa\Καταγραφές οθόνης\Στιγμιότυπο πλήρους οθόνης 1092013 15004 πμ.bmp.jpg"/>
          <p:cNvPicPr>
            <a:picLocks noChangeAspect="1" noChangeArrowheads="1"/>
          </p:cNvPicPr>
          <p:nvPr/>
        </p:nvPicPr>
        <p:blipFill>
          <a:blip r:embed="rId3" cstate="print"/>
          <a:srcRect l="19585"/>
          <a:stretch>
            <a:fillRect/>
          </a:stretch>
        </p:blipFill>
        <p:spPr bwMode="auto">
          <a:xfrm>
            <a:off x="5735960" y="0"/>
            <a:ext cx="5112568" cy="6885384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234778" y="333632"/>
            <a:ext cx="1003768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Η μάθηση στο μουσείο</a:t>
            </a:r>
          </a:p>
          <a:p>
            <a:r>
              <a:rPr lang="el-GR" i="1" dirty="0">
                <a:solidFill>
                  <a:schemeClr val="tx1"/>
                </a:solidFill>
                <a:latin typeface="DINPro-Light" pitchFamily="2" charset="0"/>
              </a:rPr>
              <a:t>Τα</a:t>
            </a:r>
            <a:r>
              <a:rPr lang="en-US" i="1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r>
              <a:rPr lang="el-GR" i="1" dirty="0">
                <a:solidFill>
                  <a:schemeClr val="tx1"/>
                </a:solidFill>
                <a:latin typeface="DINPro-Light" pitchFamily="2" charset="0"/>
              </a:rPr>
              <a:t>μουσεία εκφράζουν απόψεις για το τι αξίζει </a:t>
            </a:r>
          </a:p>
          <a:p>
            <a:r>
              <a:rPr lang="el-GR" i="1" dirty="0">
                <a:solidFill>
                  <a:schemeClr val="tx1"/>
                </a:solidFill>
                <a:latin typeface="DINPro-Light" pitchFamily="2" charset="0"/>
              </a:rPr>
              <a:t>κανείς να μάθει</a:t>
            </a: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l-GR" sz="2000" b="1" dirty="0">
                <a:solidFill>
                  <a:schemeClr val="tx1"/>
                </a:solidFill>
                <a:latin typeface="Century Gothic" pitchFamily="34" charset="0"/>
              </a:rPr>
              <a:t>Παρότι τα μουσεία μετρούν ιστορία </a:t>
            </a:r>
          </a:p>
          <a:p>
            <a:r>
              <a:rPr lang="el-GR" sz="2000" b="1" dirty="0">
                <a:solidFill>
                  <a:schemeClr val="tx1"/>
                </a:solidFill>
                <a:latin typeface="Century Gothic" pitchFamily="34" charset="0"/>
              </a:rPr>
              <a:t>3 αιώνων, καινοτόμες παιδαγωγικές</a:t>
            </a:r>
          </a:p>
          <a:p>
            <a:r>
              <a:rPr lang="el-GR" sz="2000" b="1" dirty="0">
                <a:solidFill>
                  <a:schemeClr val="tx1"/>
                </a:solidFill>
                <a:latin typeface="Century Gothic" pitchFamily="34" charset="0"/>
              </a:rPr>
              <a:t>θεωρίες εισάγονται και εφαρμόζονται τα</a:t>
            </a:r>
          </a:p>
          <a:p>
            <a:r>
              <a:rPr lang="el-GR" sz="2000" b="1" dirty="0">
                <a:solidFill>
                  <a:schemeClr val="tx1"/>
                </a:solidFill>
                <a:latin typeface="Century Gothic" pitchFamily="34" charset="0"/>
              </a:rPr>
              <a:t>τελευταία 50-60 χρόνια.</a:t>
            </a:r>
          </a:p>
          <a:p>
            <a:endParaRPr lang="en-US" b="1" dirty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l-GR" sz="1600" i="1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l-GR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5DB8E-80F7-0BD4-3432-887C6B96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TextBox">
            <a:extLst>
              <a:ext uri="{FF2B5EF4-FFF2-40B4-BE49-F238E27FC236}">
                <a16:creationId xmlns:a16="http://schemas.microsoft.com/office/drawing/2014/main" id="{485F1EC7-6CD8-EA2B-D8A2-6952364B4773}"/>
              </a:ext>
            </a:extLst>
          </p:cNvPr>
          <p:cNvSpPr txBox="1"/>
          <p:nvPr/>
        </p:nvSpPr>
        <p:spPr>
          <a:xfrm>
            <a:off x="344963" y="168903"/>
            <a:ext cx="93944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>
                <a:effectLst/>
                <a:latin typeface="+mj-lt"/>
                <a:ea typeface="Times New Roman" panose="02020603050405020304" pitchFamily="18" charset="0"/>
              </a:rPr>
              <a:t>Το πρώτα μουσεία </a:t>
            </a:r>
            <a:r>
              <a:rPr lang="el-GR" sz="1800" dirty="0">
                <a:latin typeface="+mj-lt"/>
              </a:rPr>
              <a:t>που εφαρμόζουν συστηματικά θεωρίες εκπαίδευσης (1970)</a:t>
            </a:r>
            <a:r>
              <a:rPr lang="en-US" sz="1800" dirty="0">
                <a:latin typeface="+mj-lt"/>
              </a:rPr>
              <a:t> </a:t>
            </a:r>
            <a:r>
              <a:rPr lang="el-GR" sz="1800" dirty="0">
                <a:latin typeface="+mj-lt"/>
              </a:rPr>
              <a:t>είναι τα Μουσεία Επιστημών. </a:t>
            </a:r>
            <a:r>
              <a:rPr lang="el-GR" sz="1800" b="1" dirty="0">
                <a:solidFill>
                  <a:schemeClr val="tx1"/>
                </a:solidFill>
              </a:rPr>
              <a:t>Ανακάλυψη </a:t>
            </a:r>
            <a:r>
              <a:rPr lang="en-US" sz="1800" b="1" dirty="0">
                <a:solidFill>
                  <a:schemeClr val="tx1"/>
                </a:solidFill>
              </a:rPr>
              <a:t>vs.</a:t>
            </a:r>
            <a:r>
              <a:rPr lang="el-GR" sz="1800" b="1" dirty="0">
                <a:solidFill>
                  <a:schemeClr val="tx1"/>
                </a:solidFill>
              </a:rPr>
              <a:t> Παράθεση έτοιμων γνώσεων </a:t>
            </a:r>
          </a:p>
          <a:p>
            <a:r>
              <a:rPr lang="el-GR" sz="1800" b="1" dirty="0">
                <a:solidFill>
                  <a:schemeClr val="tx1"/>
                </a:solidFill>
              </a:rPr>
              <a:t> </a:t>
            </a:r>
          </a:p>
          <a:p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F28A4-CF55-6EBF-FFE0-1231D93A1FAF}"/>
              </a:ext>
            </a:extLst>
          </p:cNvPr>
          <p:cNvSpPr txBox="1"/>
          <p:nvPr/>
        </p:nvSpPr>
        <p:spPr>
          <a:xfrm>
            <a:off x="678711" y="6319765"/>
            <a:ext cx="11187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ea typeface="+mj-ea"/>
                <a:cs typeface="+mj-cs"/>
              </a:rPr>
              <a:t>Exploratorium, San Francisco, 1969  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3F84225-BBFA-ECA6-18FC-A4B12DEE3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6" y="1307676"/>
            <a:ext cx="7930116" cy="5253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DA680-B314-0971-5631-D5E634C6E417}"/>
              </a:ext>
            </a:extLst>
          </p:cNvPr>
          <p:cNvSpPr txBox="1"/>
          <p:nvPr/>
        </p:nvSpPr>
        <p:spPr>
          <a:xfrm>
            <a:off x="83288" y="1723144"/>
            <a:ext cx="3178896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l-GR" dirty="0"/>
              <a:t>Το πρώτο μουσείο που εφάρμοσε συστηματικά θεωρίες εκπαίδευσης ήταν το Μουσείο Φυσικής Ιστορίας του Λονδίνου από τη δεκαετία του ’70 </a:t>
            </a:r>
          </a:p>
          <a:p>
            <a:endParaRPr lang="el-GR" dirty="0"/>
          </a:p>
          <a:p>
            <a:r>
              <a:rPr lang="el-GR" dirty="0"/>
              <a:t>και το Μουσείο Επιστημών </a:t>
            </a:r>
            <a:r>
              <a:rPr lang="en-US" dirty="0"/>
              <a:t>Exploratorium</a:t>
            </a:r>
            <a:r>
              <a:rPr lang="el-GR" dirty="0"/>
              <a:t>, όπου ο </a:t>
            </a:r>
            <a:r>
              <a:rPr lang="el-GR" b="1" dirty="0"/>
              <a:t>επισκέπτης </a:t>
            </a:r>
            <a:r>
              <a:rPr lang="el-GR" dirty="0"/>
              <a:t>έμπαινε σε ένα περιβάλλον ανακάλυψης της γνώσης για τον κόσμο και τα φυσικά φαινόμενα μέσω </a:t>
            </a:r>
            <a:r>
              <a:rPr lang="el-GR" sz="1600" b="1" dirty="0"/>
              <a:t>τεχνολογικών μέσων (διερευνητική μάθηση), της πράξης και του πειραματισμού.</a:t>
            </a:r>
            <a:endParaRPr lang="el-GR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l-GR" sz="1600" dirty="0">
              <a:latin typeface="Calibri" panose="020F0502020204030204" pitchFamily="34" charset="0"/>
            </a:endParaRPr>
          </a:p>
          <a:p>
            <a:r>
              <a:rPr lang="el-GR" sz="1600" dirty="0"/>
              <a:t> </a:t>
            </a:r>
          </a:p>
          <a:p>
            <a:r>
              <a:rPr lang="el-GR" sz="1600" dirty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7171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479301" y="266527"/>
            <a:ext cx="864096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7030A0"/>
                </a:solidFill>
                <a:latin typeface="DINPro-Light" pitchFamily="2" charset="0"/>
              </a:rPr>
              <a:t>Η εφαρμογή των θεωριών μάθησης στο μουσείο</a:t>
            </a:r>
          </a:p>
          <a:p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Οι θεωρίες μάθησης εφαρμόζονται κυρίως στα εκπαιδευτικά προγράμματα αρχικά και λιγότερο στις μόνιμες εκθέσεις των μουσείων. </a:t>
            </a:r>
          </a:p>
          <a:p>
            <a:endParaRPr lang="el-GR" sz="1600" dirty="0">
              <a:solidFill>
                <a:schemeClr val="bg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Με την ανάπτυξη </a:t>
            </a:r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των </a:t>
            </a:r>
            <a:r>
              <a:rPr lang="en-US" sz="2000" b="1" dirty="0">
                <a:solidFill>
                  <a:schemeClr val="tx1"/>
                </a:solidFill>
                <a:latin typeface="DINPro-Light" pitchFamily="2" charset="0"/>
              </a:rPr>
              <a:t>visitor studies </a:t>
            </a:r>
            <a:r>
              <a:rPr lang="en-US" sz="1600" b="1" dirty="0">
                <a:solidFill>
                  <a:schemeClr val="tx1"/>
                </a:solidFill>
                <a:latin typeface="DINPro-Light" pitchFamily="2" charset="0"/>
              </a:rPr>
              <a:t>(’60s)</a:t>
            </a:r>
            <a:endParaRPr lang="el-GR" sz="1600" b="1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λαμβάνονται υπόψη και στον </a:t>
            </a:r>
            <a:r>
              <a:rPr lang="el-GR" sz="1600" dirty="0" err="1">
                <a:solidFill>
                  <a:schemeClr val="tx1"/>
                </a:solidFill>
                <a:latin typeface="DINPro-Light" pitchFamily="2" charset="0"/>
              </a:rPr>
              <a:t>μουσειολογικό</a:t>
            </a:r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σχεδιασμό </a:t>
            </a: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λόγω της αναθεώρησης της ομοιογένειας </a:t>
            </a: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του μουσειακού κοινού.</a:t>
            </a:r>
          </a:p>
          <a:p>
            <a:endParaRPr lang="el-GR" sz="1600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n-US" sz="1600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1600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1600" dirty="0">
              <a:solidFill>
                <a:schemeClr val="bg1"/>
              </a:solidFill>
              <a:latin typeface="DINPro-Light" pitchFamily="2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sz="1100" i="1" dirty="0">
                <a:solidFill>
                  <a:schemeClr val="bg1"/>
                </a:solidFill>
                <a:latin typeface="Century Gothic" pitchFamily="34" charset="0"/>
              </a:rPr>
              <a:t>                                                                                                                                                                       </a:t>
            </a:r>
            <a:r>
              <a:rPr lang="el-GR" sz="1100" i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el-GR" i="1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2" descr="C:\Users\angel\Pictures\Picasa\Καταγραφές οθόνης\Στιγμιότυπο πλήρους οθόνης 1092013 15004 πμ.bmp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0267" t="27025" r="75579" b="69139"/>
          <a:stretch>
            <a:fillRect/>
          </a:stretch>
        </p:blipFill>
        <p:spPr bwMode="auto">
          <a:xfrm>
            <a:off x="263277" y="1168227"/>
            <a:ext cx="216024" cy="2160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" descr="C:\Users\angel\Pictures\Picasa\Καταγραφές οθόνης\Στιγμιότυπο πλήρους οθόνης 1092013 15004 πμ.bmp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0267" t="27025" r="75579" b="69139"/>
          <a:stretch>
            <a:fillRect/>
          </a:stretch>
        </p:blipFill>
        <p:spPr bwMode="auto">
          <a:xfrm>
            <a:off x="271372" y="1960315"/>
            <a:ext cx="216024" cy="2160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https://fbcdn-sphotos-h-a.akamaihd.net/hphotos-ak-prn2/v/1466263_646388048739056_2138642490_n.jpg?oh=5271132fb51ff53149ee52f0bf4c719d&amp;oe=528175D6&amp;__gda__=1384257858_4c7b9b3e9fffc58a2aa9e0c06dbdf04a">
            <a:extLst>
              <a:ext uri="{FF2B5EF4-FFF2-40B4-BE49-F238E27FC236}">
                <a16:creationId xmlns:a16="http://schemas.microsoft.com/office/drawing/2014/main" id="{7094F39B-FC37-BC77-9E00-0000CFCD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5845" y="1511741"/>
            <a:ext cx="6637299" cy="453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7B859-92C8-9F43-49D2-E43934CA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ngel\Pictures\Picasa\Καταγραφές οθόνης\Στιγμιότυπο πλήρους οθόνης 1092013 15004 πμ.bmp.jpg">
            <a:extLst>
              <a:ext uri="{FF2B5EF4-FFF2-40B4-BE49-F238E27FC236}">
                <a16:creationId xmlns:a16="http://schemas.microsoft.com/office/drawing/2014/main" id="{F92A0AD4-8A7E-04C8-E0CC-C32D88F16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0267" t="27025" r="75579" b="69139"/>
          <a:stretch>
            <a:fillRect/>
          </a:stretch>
        </p:blipFill>
        <p:spPr bwMode="auto">
          <a:xfrm>
            <a:off x="263277" y="1168227"/>
            <a:ext cx="216024" cy="2160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" descr="C:\Users\angel\Pictures\Picasa\Καταγραφές οθόνης\Στιγμιότυπο πλήρους οθόνης 1092013 15004 πμ.bmp.jpg">
            <a:extLst>
              <a:ext uri="{FF2B5EF4-FFF2-40B4-BE49-F238E27FC236}">
                <a16:creationId xmlns:a16="http://schemas.microsoft.com/office/drawing/2014/main" id="{15C471E1-BBE6-B5EE-5362-5CDEFCE9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0267" t="27025" r="75579" b="69139"/>
          <a:stretch>
            <a:fillRect/>
          </a:stretch>
        </p:blipFill>
        <p:spPr bwMode="auto">
          <a:xfrm>
            <a:off x="271372" y="1960315"/>
            <a:ext cx="216024" cy="2160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8B07D-AA75-6003-42B4-5EEA8E0150BD}"/>
              </a:ext>
            </a:extLst>
          </p:cNvPr>
          <p:cNvSpPr txBox="1"/>
          <p:nvPr/>
        </p:nvSpPr>
        <p:spPr>
          <a:xfrm>
            <a:off x="4455979" y="3042447"/>
            <a:ext cx="7256720" cy="3007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tabLst>
                <a:tab pos="457200" algn="l"/>
              </a:tabLst>
            </a:pPr>
            <a:r>
              <a:rPr lang="el-GR" sz="1600" b="1" dirty="0">
                <a:solidFill>
                  <a:schemeClr val="tx1"/>
                </a:solidFill>
              </a:rPr>
              <a:t>ΟΙ</a:t>
            </a:r>
            <a:r>
              <a:rPr lang="en-US" sz="1600" b="1" dirty="0">
                <a:solidFill>
                  <a:schemeClr val="tx1"/>
                </a:solidFill>
              </a:rPr>
              <a:t> VISITOR STUDIES </a:t>
            </a:r>
            <a:r>
              <a:rPr lang="el-GR" sz="1600" b="1" dirty="0">
                <a:solidFill>
                  <a:schemeClr val="tx1"/>
                </a:solidFill>
              </a:rPr>
              <a:t>ΜΕΛΕΤΟΥΝ:</a:t>
            </a:r>
            <a:endParaRPr lang="en-US" sz="1600" b="1" dirty="0">
              <a:solidFill>
                <a:schemeClr val="tx1"/>
              </a:solidFill>
              <a:latin typeface="DINPro-Light" pitchFamily="2" charset="0"/>
            </a:endParaRPr>
          </a:p>
          <a:p>
            <a:pPr marL="457200" marR="0" algn="just">
              <a:lnSpc>
                <a:spcPct val="150000"/>
              </a:lnSpc>
            </a:pPr>
            <a:r>
              <a:rPr lang="el-GR" sz="1600" dirty="0">
                <a:solidFill>
                  <a:schemeClr val="tx1"/>
                </a:solidFill>
              </a:rPr>
              <a:t>-τις </a:t>
            </a:r>
            <a:r>
              <a:rPr lang="el-GR" sz="1600" b="1" dirty="0">
                <a:solidFill>
                  <a:schemeClr val="tx1"/>
                </a:solidFill>
              </a:rPr>
              <a:t>διαφορετικές ομάδες κοινού </a:t>
            </a:r>
            <a:r>
              <a:rPr lang="el-GR" sz="1600" dirty="0">
                <a:solidFill>
                  <a:schemeClr val="tx1"/>
                </a:solidFill>
              </a:rPr>
              <a:t>ανάλογα με τον τόπο καταγωγής, την ηλικία </a:t>
            </a:r>
            <a:r>
              <a:rPr lang="el-GR" sz="1600" dirty="0" err="1">
                <a:solidFill>
                  <a:schemeClr val="tx1"/>
                </a:solidFill>
              </a:rPr>
              <a:t>κλπ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  <a:latin typeface="DINPro-Light" pitchFamily="2" charset="0"/>
            </a:endParaRPr>
          </a:p>
          <a:p>
            <a:pPr marL="457200" marR="0" algn="just">
              <a:lnSpc>
                <a:spcPct val="150000"/>
              </a:lnSpc>
            </a:pPr>
            <a:r>
              <a:rPr lang="el-GR" sz="1600" dirty="0">
                <a:solidFill>
                  <a:schemeClr val="tx1"/>
                </a:solidFill>
              </a:rPr>
              <a:t>-τις </a:t>
            </a:r>
            <a:r>
              <a:rPr lang="el-GR" sz="1600" b="1" dirty="0">
                <a:solidFill>
                  <a:schemeClr val="tx1"/>
                </a:solidFill>
              </a:rPr>
              <a:t>προτιμήσεις</a:t>
            </a:r>
            <a:r>
              <a:rPr lang="el-GR" sz="1600" dirty="0">
                <a:solidFill>
                  <a:schemeClr val="tx1"/>
                </a:solidFill>
              </a:rPr>
              <a:t> του κοινού κατά την επίσκεψη σε ένα μουσείο</a:t>
            </a:r>
            <a:endParaRPr lang="en-US" sz="1600" dirty="0">
              <a:solidFill>
                <a:schemeClr val="tx1"/>
              </a:solidFill>
              <a:latin typeface="DINPro-Light" pitchFamily="2" charset="0"/>
            </a:endParaRPr>
          </a:p>
          <a:p>
            <a:pPr marL="457200" marR="0" algn="just">
              <a:lnSpc>
                <a:spcPct val="150000"/>
              </a:lnSpc>
            </a:pPr>
            <a:r>
              <a:rPr lang="el-GR" sz="1600" dirty="0">
                <a:solidFill>
                  <a:schemeClr val="tx1"/>
                </a:solidFill>
              </a:rPr>
              <a:t>-το </a:t>
            </a:r>
            <a:r>
              <a:rPr lang="el-GR" sz="1600" b="1" dirty="0">
                <a:solidFill>
                  <a:schemeClr val="tx1"/>
                </a:solidFill>
              </a:rPr>
              <a:t>περιβάλλον του μουσείου </a:t>
            </a:r>
            <a:r>
              <a:rPr lang="el-GR" sz="1600" dirty="0">
                <a:solidFill>
                  <a:schemeClr val="tx1"/>
                </a:solidFill>
              </a:rPr>
              <a:t>και πως αυτό βοηθάει ή όχι στην εκπαιδευτική διαδικασία</a:t>
            </a:r>
            <a:endParaRPr lang="en-US" sz="1600" dirty="0">
              <a:solidFill>
                <a:schemeClr val="tx1"/>
              </a:solidFill>
              <a:latin typeface="DINPro-Light" pitchFamily="2" charset="0"/>
            </a:endParaRPr>
          </a:p>
          <a:p>
            <a:pPr marL="457200" marR="0" algn="just">
              <a:lnSpc>
                <a:spcPct val="150000"/>
              </a:lnSpc>
            </a:pPr>
            <a:r>
              <a:rPr lang="el-GR" sz="1600" dirty="0">
                <a:solidFill>
                  <a:schemeClr val="tx1"/>
                </a:solidFill>
              </a:rPr>
              <a:t>-τα </a:t>
            </a:r>
            <a:r>
              <a:rPr lang="el-GR" sz="1600" b="1" dirty="0">
                <a:solidFill>
                  <a:schemeClr val="tx1"/>
                </a:solidFill>
              </a:rPr>
              <a:t>βραχυπρόθεσμα και μακροπρόθεσμα αποτελέσματα </a:t>
            </a:r>
            <a:r>
              <a:rPr lang="el-GR" sz="1600" dirty="0">
                <a:solidFill>
                  <a:schemeClr val="tx1"/>
                </a:solidFill>
              </a:rPr>
              <a:t>μιας έκθεσης μέσω της αποτίμησης και τις αξιολόγησης.</a:t>
            </a:r>
            <a:endParaRPr lang="en-US" sz="1600" dirty="0">
              <a:solidFill>
                <a:schemeClr val="tx1"/>
              </a:solidFill>
              <a:latin typeface="DINPro-Light" pitchFamily="2" charset="0"/>
            </a:endParaRPr>
          </a:p>
        </p:txBody>
      </p:sp>
      <p:sp>
        <p:nvSpPr>
          <p:cNvPr id="2" name="3 - TextBox">
            <a:extLst>
              <a:ext uri="{FF2B5EF4-FFF2-40B4-BE49-F238E27FC236}">
                <a16:creationId xmlns:a16="http://schemas.microsoft.com/office/drawing/2014/main" id="{7392DADA-FD91-D229-568C-E1216C533271}"/>
              </a:ext>
            </a:extLst>
          </p:cNvPr>
          <p:cNvSpPr txBox="1"/>
          <p:nvPr/>
        </p:nvSpPr>
        <p:spPr>
          <a:xfrm>
            <a:off x="479301" y="266527"/>
            <a:ext cx="864096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7030A0"/>
                </a:solidFill>
                <a:latin typeface="DINPro-Light" pitchFamily="2" charset="0"/>
              </a:rPr>
              <a:t>Η εφαρμογή των θεωριών μάθησης στο μουσείο</a:t>
            </a:r>
          </a:p>
          <a:p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Οι θεωρίες μάθησης εφαρμόζονται κυρίως στα εκπαιδευτικά προγράμματα αρχικά και λιγότερο στις μόνιμες εκθέσεις των μουσείων. </a:t>
            </a:r>
          </a:p>
          <a:p>
            <a:endParaRPr lang="el-GR" sz="1600" dirty="0">
              <a:solidFill>
                <a:schemeClr val="bg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Με την ανάπτυξη </a:t>
            </a:r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των </a:t>
            </a:r>
            <a:r>
              <a:rPr lang="en-US" sz="2000" b="1" dirty="0">
                <a:solidFill>
                  <a:schemeClr val="tx1"/>
                </a:solidFill>
                <a:latin typeface="DINPro-Light" pitchFamily="2" charset="0"/>
              </a:rPr>
              <a:t>visitor studies </a:t>
            </a:r>
            <a:r>
              <a:rPr lang="en-US" sz="1600" b="1" dirty="0">
                <a:solidFill>
                  <a:schemeClr val="tx1"/>
                </a:solidFill>
                <a:latin typeface="DINPro-Light" pitchFamily="2" charset="0"/>
              </a:rPr>
              <a:t>(’60s)</a:t>
            </a:r>
            <a:endParaRPr lang="el-GR" sz="1600" b="1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λαμβάνονται υπόψη και στον </a:t>
            </a:r>
            <a:r>
              <a:rPr lang="el-GR" sz="1600" dirty="0" err="1">
                <a:solidFill>
                  <a:schemeClr val="tx1"/>
                </a:solidFill>
                <a:latin typeface="DINPro-Light" pitchFamily="2" charset="0"/>
              </a:rPr>
              <a:t>μουσειολογικό</a:t>
            </a:r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σχεδιασμό </a:t>
            </a: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λόγω της αναθεώρησης της ομοιογένειας </a:t>
            </a: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του μουσειακού κοινού.</a:t>
            </a:r>
          </a:p>
          <a:p>
            <a:endParaRPr lang="el-GR" sz="1600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n-US" sz="1600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1600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1600" dirty="0">
              <a:solidFill>
                <a:schemeClr val="bg1"/>
              </a:solidFill>
              <a:latin typeface="DINPro-Light" pitchFamily="2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sz="1100" i="1" dirty="0">
                <a:solidFill>
                  <a:schemeClr val="bg1"/>
                </a:solidFill>
                <a:latin typeface="Century Gothic" pitchFamily="34" charset="0"/>
              </a:rPr>
              <a:t>                                                                                                                                                                       </a:t>
            </a:r>
            <a:r>
              <a:rPr lang="el-GR" sz="1100" i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el-GR" i="1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73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902FE-23AC-9494-FADC-09B057066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496D3B09-F0ED-00FC-1DB1-32A241D2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840" y="2295369"/>
            <a:ext cx="58753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Το θεωρητικό πλαίσιο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 της σύγχρονης </a:t>
            </a:r>
            <a:r>
              <a:rPr lang="el-GR" sz="2800" dirty="0" err="1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Μουσειοπαιδαγωγικής</a:t>
            </a:r>
            <a:endParaRPr lang="el-GR" sz="2800" dirty="0">
              <a:solidFill>
                <a:schemeClr val="bg1"/>
              </a:solidFill>
              <a:latin typeface="DINPro-Ligh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41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733B65E0-D7B0-3EF8-2291-596F310C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022f3a217_0_0">
            <a:extLst>
              <a:ext uri="{FF2B5EF4-FFF2-40B4-BE49-F238E27FC236}">
                <a16:creationId xmlns:a16="http://schemas.microsoft.com/office/drawing/2014/main" id="{008ACE10-59E0-964C-18D4-8EDCC4A0BBF7}"/>
              </a:ext>
            </a:extLst>
          </p:cNvPr>
          <p:cNvSpPr txBox="1"/>
          <p:nvPr/>
        </p:nvSpPr>
        <p:spPr>
          <a:xfrm>
            <a:off x="1023606" y="1924492"/>
            <a:ext cx="10612622" cy="253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ΣΤΑΔΙΑ ΓΝΩΣΤΙΚΗΣ ΑΝΑΠΤΥΞΗΣ</a:t>
            </a: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ΠΟΛΙΤΙΣΤΙΚΟ ΜΟΝΤΕΛΟ ΕΠΙΚΟΙΝΩΝΙΑΣ 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lang="el-GR" sz="2000" dirty="0"/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3) ΔΙΑΔΡΑΣΤΙΚΟ ΜΟΝΤΕΛΟ ΜΟΥΣΕΙΑΚΗΣ ΕΜΠΕΙΡΙΑΣ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4</a:t>
            </a:r>
            <a:r>
              <a:rPr lang="en-US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ΘΕΩΡΙΑ ΠΟΛΛΑΠΛΗΣ ΝΟΗΜΟΣΥΝΗΣ</a:t>
            </a:r>
            <a:r>
              <a:rPr lang="el-GR" sz="2000" i="0" u="none" strike="noStrike" cap="none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sz="2000" i="0" u="none" strike="noStrike" cap="none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5</a:t>
            </a:r>
            <a:r>
              <a:rPr lang="en-US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ΚΟΝΣΤΡΟΥΚΤΙΒΙΣΤΙΚΗ ΠΡΟΣΕΓΓΙΣΗ ΜΑΘΗΣΗΣ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96211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3">
          <a:extLst>
            <a:ext uri="{FF2B5EF4-FFF2-40B4-BE49-F238E27FC236}">
              <a16:creationId xmlns:a16="http://schemas.microsoft.com/office/drawing/2014/main" id="{DFB9D98C-055C-0448-3A22-30B2AF908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E869FFB-7963-0069-EF86-A4D7C46F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56" t="36124" r="21513" b="7442"/>
          <a:stretch/>
        </p:blipFill>
        <p:spPr>
          <a:xfrm>
            <a:off x="1201478" y="616688"/>
            <a:ext cx="9626761" cy="56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41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A85CD-973E-51AC-01ED-AE8546BA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D745DD41-3744-6A7B-4391-3C2CD190F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516" y="3116868"/>
            <a:ext cx="2935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Θεωρίες μάθησης</a:t>
            </a:r>
            <a:endParaRPr lang="en-US" sz="2800" dirty="0">
              <a:solidFill>
                <a:schemeClr val="bg1"/>
              </a:solidFill>
              <a:latin typeface="DINPro-Light" pitchFamily="2" charset="0"/>
              <a:cs typeface="Arial" pitchFamily="34" charset="0"/>
            </a:endParaRPr>
          </a:p>
        </p:txBody>
      </p:sp>
      <p:sp>
        <p:nvSpPr>
          <p:cNvPr id="2" name="3 - TextBox">
            <a:extLst>
              <a:ext uri="{FF2B5EF4-FFF2-40B4-BE49-F238E27FC236}">
                <a16:creationId xmlns:a16="http://schemas.microsoft.com/office/drawing/2014/main" id="{225CA39D-673D-42FB-A88F-F28989E061FC}"/>
              </a:ext>
            </a:extLst>
          </p:cNvPr>
          <p:cNvSpPr txBox="1"/>
          <p:nvPr/>
        </p:nvSpPr>
        <p:spPr>
          <a:xfrm>
            <a:off x="355597" y="221491"/>
            <a:ext cx="109787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Στάδια γνωστικής ανάπτυξης (</a:t>
            </a:r>
            <a:r>
              <a:rPr lang="en-US" sz="2000" b="1" dirty="0">
                <a:solidFill>
                  <a:schemeClr val="tx1"/>
                </a:solidFill>
                <a:latin typeface="DINPro-Light" pitchFamily="2" charset="0"/>
              </a:rPr>
              <a:t>J. Piaget) - 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 κατάκτηση της γνώσης είναι μια διαδικασία συνεχούς 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αυτοκατασκευής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και η γνώση αποκτάται και ανακαλύπτεται καθώς το παιδί 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αλλη</a:t>
            </a:r>
            <a:r>
              <a:rPr lang="el-GR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λλ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επιδρά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με το περιβάλλον του</a:t>
            </a:r>
            <a:r>
              <a:rPr lang="en-US" sz="2000" b="1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l-GR" sz="1600" i="1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l-GR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Εικόνα 4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BFB4FBD-8929-08B9-E339-00974130FA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054" b="28217"/>
          <a:stretch/>
        </p:blipFill>
        <p:spPr>
          <a:xfrm>
            <a:off x="77271" y="1490585"/>
            <a:ext cx="7025278" cy="5282354"/>
          </a:xfrm>
          <a:prstGeom prst="rect">
            <a:avLst/>
          </a:prstGeom>
        </p:spPr>
      </p:pic>
      <p:sp>
        <p:nvSpPr>
          <p:cNvPr id="3" name="3 - TextBox">
            <a:extLst>
              <a:ext uri="{FF2B5EF4-FFF2-40B4-BE49-F238E27FC236}">
                <a16:creationId xmlns:a16="http://schemas.microsoft.com/office/drawing/2014/main" id="{0EFBCC9B-6503-1F37-67C6-C3E37794AD05}"/>
              </a:ext>
            </a:extLst>
          </p:cNvPr>
          <p:cNvSpPr txBox="1"/>
          <p:nvPr/>
        </p:nvSpPr>
        <p:spPr>
          <a:xfrm>
            <a:off x="7098471" y="2101205"/>
            <a:ext cx="473793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Αντίληψη εικόνων, ήχων, κινήσεων</a:t>
            </a:r>
          </a:p>
          <a:p>
            <a:endParaRPr lang="el-GR" sz="2000" b="1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2000" b="1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2000" b="1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Γνωστική/κριτική αντίληψη</a:t>
            </a:r>
          </a:p>
          <a:p>
            <a:endParaRPr lang="el-GR" sz="2000" b="1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2000" b="1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2000" b="1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Οι πρώτες μεθοδικές νοητικές λειτουργίες. Από το ειδικό στο γενικό</a:t>
            </a:r>
            <a:endParaRPr lang="el-GR" sz="2000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2000" dirty="0">
                <a:solidFill>
                  <a:schemeClr val="tx1"/>
                </a:solidFill>
                <a:latin typeface="DINPro-Light" pitchFamily="2" charset="0"/>
              </a:rPr>
              <a:t> </a:t>
            </a:r>
          </a:p>
          <a:p>
            <a:endParaRPr lang="el-GR" sz="2000" dirty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l-GR" sz="2000" b="1" dirty="0">
                <a:solidFill>
                  <a:schemeClr val="tx1"/>
                </a:solidFill>
              </a:rPr>
              <a:t>Πιο σύνθετες νοητικές λειτουργίες, από το γενικό στο ειδικό</a:t>
            </a: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22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DA6C5198-BE8E-669C-6387-27E3D8B04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022f3a217_0_0">
            <a:extLst>
              <a:ext uri="{FF2B5EF4-FFF2-40B4-BE49-F238E27FC236}">
                <a16:creationId xmlns:a16="http://schemas.microsoft.com/office/drawing/2014/main" id="{7863C643-BD68-6570-F41A-7437B3061340}"/>
              </a:ext>
            </a:extLst>
          </p:cNvPr>
          <p:cNvSpPr txBox="1"/>
          <p:nvPr/>
        </p:nvSpPr>
        <p:spPr>
          <a:xfrm>
            <a:off x="1023606" y="1924492"/>
            <a:ext cx="10612622" cy="253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ΣΤΑΔΙΑ ΓΝΩΣΤΙΚΗΣ ΑΝΑΠΤΥΞΗΣ</a:t>
            </a: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ΠΟΛΙΤΙΣΤΙΚΟ ΜΟΝΤΕΛΟ ΕΠΙΚΟΙΝΩΝΙΑΣ 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lang="el-GR" sz="2000" dirty="0"/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3) ΔΙΑΔΡΑΣΤΙΚΟ ΜΟΝΤΕΛΟ ΜΟΥΣΕΙΑΚΗΣ ΕΜΠΕΙΡΙΑΣ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4</a:t>
            </a:r>
            <a:r>
              <a:rPr lang="en-US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ΘΕΩΡΙΑ ΠΟΛΛΑΠΛΗΣ ΝΟΗΜΟΣΥΝΗΣ</a:t>
            </a:r>
            <a:r>
              <a:rPr lang="el-GR" sz="2000" i="0" u="none" strike="noStrike" cap="none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sz="2000" i="0" u="none" strike="noStrike" cap="none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5</a:t>
            </a:r>
            <a:r>
              <a:rPr lang="en-US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ΚΟΝΣΤΡΟΥΚΤΙΒΙΣΤΙΚΗ ΠΡΟΣΕΓΓΙΣΗ ΜΑΘΗΣΗΣ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217444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7">
          <a:extLst>
            <a:ext uri="{FF2B5EF4-FFF2-40B4-BE49-F238E27FC236}">
              <a16:creationId xmlns:a16="http://schemas.microsoft.com/office/drawing/2014/main" id="{57479A21-5688-7795-0CAD-DDFA79BD3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3D41913-0BF6-FE4C-7ECB-F4279DF9E3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58" t="32664" r="17065" b="39725"/>
          <a:stretch/>
        </p:blipFill>
        <p:spPr>
          <a:xfrm>
            <a:off x="850604" y="2583711"/>
            <a:ext cx="10209306" cy="2392327"/>
          </a:xfrm>
          <a:prstGeom prst="rect">
            <a:avLst/>
          </a:prstGeom>
        </p:spPr>
      </p:pic>
      <p:sp>
        <p:nvSpPr>
          <p:cNvPr id="2" name="Google Shape;269;p25">
            <a:extLst>
              <a:ext uri="{FF2B5EF4-FFF2-40B4-BE49-F238E27FC236}">
                <a16:creationId xmlns:a16="http://schemas.microsoft.com/office/drawing/2014/main" id="{508DD3FA-C1D5-3D0E-27FD-14C5487BED18}"/>
              </a:ext>
            </a:extLst>
          </p:cNvPr>
          <p:cNvSpPr txBox="1">
            <a:spLocks/>
          </p:cNvSpPr>
          <p:nvPr/>
        </p:nvSpPr>
        <p:spPr>
          <a:xfrm>
            <a:off x="991347" y="651688"/>
            <a:ext cx="10209306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l-GR" dirty="0">
                <a:solidFill>
                  <a:srgbClr val="FFFF00"/>
                </a:solidFill>
              </a:rPr>
              <a:t>Το γραμμικό-μεταδοτικό μοντέλο επικοινωνίας στο μουσείο =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l-GR" dirty="0">
                <a:solidFill>
                  <a:srgbClr val="FFFF00"/>
                </a:solidFill>
              </a:rPr>
              <a:t>η επικοινωνία ως </a:t>
            </a:r>
            <a:r>
              <a:rPr lang="el-GR" b="1" dirty="0">
                <a:solidFill>
                  <a:srgbClr val="FFFF00"/>
                </a:solidFill>
              </a:rPr>
              <a:t>μετάδοση</a:t>
            </a:r>
            <a:r>
              <a:rPr lang="el-GR" dirty="0">
                <a:solidFill>
                  <a:srgbClr val="FFFF00"/>
                </a:solidFill>
              </a:rPr>
              <a:t> γνώσεων και μηνυμάτων</a:t>
            </a:r>
          </a:p>
          <a:p>
            <a:pPr marL="228600" indent="-228600">
              <a:spcBef>
                <a:spcPts val="0"/>
              </a:spcBef>
            </a:pPr>
            <a:endParaRPr lang="el-GR" dirty="0">
              <a:latin typeface="Calibri  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3707141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7">
          <a:extLst>
            <a:ext uri="{FF2B5EF4-FFF2-40B4-BE49-F238E27FC236}">
              <a16:creationId xmlns:a16="http://schemas.microsoft.com/office/drawing/2014/main" id="{5D82A226-7E01-EB7D-7903-5AE1C195C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6D97058E-F35C-99AC-B04D-217974AF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00" t="27093" r="25271" b="7597"/>
          <a:stretch/>
        </p:blipFill>
        <p:spPr>
          <a:xfrm>
            <a:off x="2753832" y="1089837"/>
            <a:ext cx="7070651" cy="5374757"/>
          </a:xfrm>
          <a:prstGeom prst="rect">
            <a:avLst/>
          </a:prstGeom>
        </p:spPr>
      </p:pic>
      <p:sp>
        <p:nvSpPr>
          <p:cNvPr id="2" name="Google Shape;269;p25">
            <a:extLst>
              <a:ext uri="{FF2B5EF4-FFF2-40B4-BE49-F238E27FC236}">
                <a16:creationId xmlns:a16="http://schemas.microsoft.com/office/drawing/2014/main" id="{AE92C9F7-1352-A671-696A-C5C3350F5187}"/>
              </a:ext>
            </a:extLst>
          </p:cNvPr>
          <p:cNvSpPr txBox="1">
            <a:spLocks/>
          </p:cNvSpPr>
          <p:nvPr/>
        </p:nvSpPr>
        <p:spPr>
          <a:xfrm>
            <a:off x="1299692" y="42532"/>
            <a:ext cx="10209306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l-GR" dirty="0">
                <a:solidFill>
                  <a:srgbClr val="FFFF00"/>
                </a:solidFill>
              </a:rPr>
              <a:t>Το πολιτιστικό μοντέλο επικοινωνίας στο μουσείο =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l-GR" dirty="0">
                <a:solidFill>
                  <a:srgbClr val="FFFF00"/>
                </a:solidFill>
              </a:rPr>
              <a:t>η επικοινωνία ως συμμετοχή στη διαδικασία μάθησης </a:t>
            </a:r>
          </a:p>
          <a:p>
            <a:pPr marL="228600" indent="-228600">
              <a:spcBef>
                <a:spcPts val="0"/>
              </a:spcBef>
            </a:pPr>
            <a:endParaRPr lang="el-GR" dirty="0">
              <a:latin typeface="Calibri  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1656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4425BB43-C2C0-69F8-7413-4C97844B4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022f3a217_0_0">
            <a:extLst>
              <a:ext uri="{FF2B5EF4-FFF2-40B4-BE49-F238E27FC236}">
                <a16:creationId xmlns:a16="http://schemas.microsoft.com/office/drawing/2014/main" id="{7E1078DA-E893-8581-1E38-55C9E11643C5}"/>
              </a:ext>
            </a:extLst>
          </p:cNvPr>
          <p:cNvSpPr txBox="1"/>
          <p:nvPr/>
        </p:nvSpPr>
        <p:spPr>
          <a:xfrm>
            <a:off x="1023606" y="1924492"/>
            <a:ext cx="10612622" cy="253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ΣΤΑΔΙΑ ΓΝΩΣΤΙΚΗΣ ΑΝΑΠΤΥΞΗΣ</a:t>
            </a: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ΠΟΛΙΤΙΣΤΙΚΟ ΜΟΝΤΕΛΟ ΕΠΙΚΟΙΝΩΝΙΑΣ 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lang="el-GR" sz="2000" dirty="0"/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3) ΔΙΑΔΡΑΣΤΙΚΟ ΜΟΝΤΕΛΟ ΜΟΥΣΕΙΑΚΗΣ ΕΜΠΕΙΡΙΑΣ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4</a:t>
            </a:r>
            <a:r>
              <a:rPr lang="en-US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ΘΕΩΡΙΑ ΠΟΛΛΑΠΛΗΣ ΝΟΗΜΟΣΥΝΗΣ</a:t>
            </a:r>
            <a:r>
              <a:rPr lang="el-GR" sz="2000" i="0" u="none" strike="noStrike" cap="none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sz="2000" i="0" u="none" strike="noStrike" cap="none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5</a:t>
            </a:r>
            <a:r>
              <a:rPr lang="en-US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ΚΟΝΣΤΡΟΥΚΤΙΒΙΣΤΙΚΗ ΠΡΟΣΕΓΓΙΣΗ ΜΑΘΗΣΗΣ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88711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/>
          <p:nvPr/>
        </p:nvSpPr>
        <p:spPr>
          <a:xfrm>
            <a:off x="289738" y="5506889"/>
            <a:ext cx="9144000" cy="121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J. </a:t>
            </a:r>
            <a:r>
              <a:rPr lang="el-GR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Dewey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(1859-1952)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‘ΤΟ ΚΙΝΗΜΑ ΤΗΣ ΠΡΟΟΔΕΥΤΙΚΗΣ ΕΚΠΑΙΔΕΥΣΗΣ’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Εισάγει την έννοια της εμπειρίας στη μάθηση (</a:t>
            </a:r>
            <a:r>
              <a:rPr lang="el-GR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doing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12" descr="John Dewey, America's Educati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738" y="1319212"/>
            <a:ext cx="7734419" cy="3688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/>
        </p:nvSpPr>
        <p:spPr>
          <a:xfrm>
            <a:off x="215309" y="5178056"/>
            <a:ext cx="9144000" cy="146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Μ. </a:t>
            </a:r>
            <a:r>
              <a:rPr lang="el-GR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Μontessori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(1870-1952) – τονίζει τη σημασία της επιλογής στη μάθηση από τα παιδιά ούτως ώστε να τονωθεί η αυτονομία και η αυτενέργειά τους - έμφαση στη μάθηση μέσα από το παιχνίδι </a:t>
            </a: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9" name="Google Shape;239;p38" descr="Maria Montessori:“Ας διδάξουμε το παιδί με τον τρόπο που μπορεί να μάθει” -  ΦΙΛΟΙ ΤΗΣ ΤΕΧΝΗΣ ΚΑΙ ΤΗΣ ΦΙΛΟΣΟΦΙΑ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874" y="1462514"/>
            <a:ext cx="9425594" cy="404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"/>
          <p:cNvSpPr txBox="1"/>
          <p:nvPr/>
        </p:nvSpPr>
        <p:spPr>
          <a:xfrm>
            <a:off x="130249" y="6251711"/>
            <a:ext cx="9144000" cy="86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Παιδικά Μουσεία επηρεάζονται </a:t>
            </a:r>
            <a:r>
              <a:rPr lang="el-GR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από τις αρχές της λεγόμενης Μοντεσσοριανής αγωγής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endParaRPr sz="28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48" name="Google Shape;248;p16"/>
          <p:cNvPicPr preferRelativeResize="0"/>
          <p:nvPr/>
        </p:nvPicPr>
        <p:blipFill rotWithShape="1">
          <a:blip r:embed="rId3">
            <a:alphaModFix/>
          </a:blip>
          <a:srcRect l="12209" t="16434" r="14272" b="7188"/>
          <a:stretch/>
        </p:blipFill>
        <p:spPr>
          <a:xfrm>
            <a:off x="327247" y="822458"/>
            <a:ext cx="8310125" cy="510878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6"/>
          <p:cNvSpPr txBox="1"/>
          <p:nvPr/>
        </p:nvSpPr>
        <p:spPr>
          <a:xfrm>
            <a:off x="327248" y="321584"/>
            <a:ext cx="43115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Chicago’s</a:t>
            </a:r>
            <a:r>
              <a:rPr lang="el-GR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Children </a:t>
            </a:r>
            <a:r>
              <a:rPr lang="el-GR" sz="1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Museum</a:t>
            </a:r>
            <a:r>
              <a:rPr lang="el-GR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l-GR" sz="1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ίδρ</a:t>
            </a:r>
            <a:r>
              <a:rPr lang="el-GR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1982)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/>
        </p:nvSpPr>
        <p:spPr>
          <a:xfrm>
            <a:off x="83288" y="6368348"/>
            <a:ext cx="111872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Chicago’s Children Museum (ίδρ. 1982)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7"/>
          <p:cNvSpPr txBox="1"/>
          <p:nvPr/>
        </p:nvSpPr>
        <p:spPr>
          <a:xfrm>
            <a:off x="83288" y="5995649"/>
            <a:ext cx="108576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θεματικά περιβάλλοντα μάθησης, εκθέματα κατασκευασμένα για παιδιά, πολλαπλοί τρόποι μάθησης 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501" y="199222"/>
            <a:ext cx="8277631" cy="579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8"/>
          <p:cNvPicPr preferRelativeResize="0"/>
          <p:nvPr/>
        </p:nvPicPr>
        <p:blipFill rotWithShape="1">
          <a:blip r:embed="rId3">
            <a:alphaModFix/>
          </a:blip>
          <a:srcRect l="30347" t="20310" r="11832" b="18914"/>
          <a:stretch/>
        </p:blipFill>
        <p:spPr>
          <a:xfrm>
            <a:off x="15949" y="-127591"/>
            <a:ext cx="7049386" cy="4167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 rotWithShape="1">
          <a:blip r:embed="rId4">
            <a:alphaModFix/>
          </a:blip>
          <a:srcRect l="30262" t="22791" r="11918" b="16433"/>
          <a:stretch/>
        </p:blipFill>
        <p:spPr>
          <a:xfrm>
            <a:off x="5706718" y="2395123"/>
            <a:ext cx="6401994" cy="378519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8"/>
          <p:cNvSpPr txBox="1"/>
          <p:nvPr/>
        </p:nvSpPr>
        <p:spPr>
          <a:xfrm>
            <a:off x="83288" y="6368348"/>
            <a:ext cx="111872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Chicago’s Children Museum (ίδρ. 1982)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406682" y="3116868"/>
            <a:ext cx="29690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Τι είναι η μάθηση;</a:t>
            </a:r>
            <a:endParaRPr lang="en-US" sz="2800" dirty="0">
              <a:solidFill>
                <a:schemeClr val="bg1"/>
              </a:solidFill>
              <a:latin typeface="DINPro-Light" pitchFamily="2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188087CE-948C-7FB5-BBD4-AF59773B7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ECB34EA-3E12-28A5-4155-CCFCC12F27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88" t="20649" r="35636" b="10359"/>
          <a:stretch/>
        </p:blipFill>
        <p:spPr>
          <a:xfrm>
            <a:off x="190425" y="515255"/>
            <a:ext cx="7797341" cy="5821840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στιγμιότυπο οθόνης, βίντεο, πολυμέσα&#10;&#10;Περιγραφή που δημιουργήθηκε αυτόματα">
            <a:extLst>
              <a:ext uri="{FF2B5EF4-FFF2-40B4-BE49-F238E27FC236}">
                <a16:creationId xmlns:a16="http://schemas.microsoft.com/office/drawing/2014/main" id="{968B9B7D-45AC-8399-F0B8-CDBA0ADDAC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70" b="25272"/>
          <a:stretch/>
        </p:blipFill>
        <p:spPr>
          <a:xfrm>
            <a:off x="8282545" y="744368"/>
            <a:ext cx="3719030" cy="5592727"/>
          </a:xfrm>
          <a:prstGeom prst="rect">
            <a:avLst/>
          </a:prstGeom>
        </p:spPr>
      </p:pic>
      <p:sp>
        <p:nvSpPr>
          <p:cNvPr id="5" name="Google Shape;269;p25">
            <a:extLst>
              <a:ext uri="{FF2B5EF4-FFF2-40B4-BE49-F238E27FC236}">
                <a16:creationId xmlns:a16="http://schemas.microsoft.com/office/drawing/2014/main" id="{FEA9CAB8-6766-7FBB-F355-98C07A8E8F51}"/>
              </a:ext>
            </a:extLst>
          </p:cNvPr>
          <p:cNvSpPr txBox="1">
            <a:spLocks/>
          </p:cNvSpPr>
          <p:nvPr/>
        </p:nvSpPr>
        <p:spPr>
          <a:xfrm>
            <a:off x="190425" y="6423092"/>
            <a:ext cx="3338623" cy="59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Chicago History Museum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2700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97602178-90A9-ACC4-375F-6CD9B4C6D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022f3a217_0_0">
            <a:extLst>
              <a:ext uri="{FF2B5EF4-FFF2-40B4-BE49-F238E27FC236}">
                <a16:creationId xmlns:a16="http://schemas.microsoft.com/office/drawing/2014/main" id="{4EFE200D-6968-28DF-EC55-09541F29284C}"/>
              </a:ext>
            </a:extLst>
          </p:cNvPr>
          <p:cNvSpPr txBox="1"/>
          <p:nvPr/>
        </p:nvSpPr>
        <p:spPr>
          <a:xfrm>
            <a:off x="1023606" y="1924492"/>
            <a:ext cx="10612622" cy="253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ΣΤΑΔΙΑ ΓΝΩΣΤΙΚΗΣ ΑΝΑΠΤΥΞΗΣ</a:t>
            </a: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ΠΟΛΙΤΙΣΤΙΚΟ ΜΟΝΤΕΛΟ ΕΠΙΚΟΙΝΩΝΙΑΣ 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lang="el-GR" sz="2000" dirty="0"/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3) ΔΙΑΔΡΑΣΤΙΚΟ ΜΟΝΤΕΛΟ ΜΟΥΣΕΙΑΚΗΣ ΕΜΠΕΙΡΙΑΣ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4</a:t>
            </a:r>
            <a:r>
              <a:rPr lang="en-US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ΘΕΩΡΙΑ ΠΟΛΛΑΠΛΗΣ ΝΟΗΜΟΣΥΝΗΣ</a:t>
            </a:r>
            <a:r>
              <a:rPr lang="el-GR" sz="2000" b="1" i="0" u="none" strike="noStrike" cap="none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sz="2000" i="0" u="none" strike="noStrike" cap="none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5</a:t>
            </a:r>
            <a:r>
              <a:rPr lang="en-US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ΚΟΝΣΤΡΟΥΚΤΙΒΙΣΤΙΚΗ ΠΡΟΣΕΓΓΙΣΗ ΜΑΘΗΣΗΣ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56327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B72664B2-E180-7AF9-C564-CA7A3C2FE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>
            <a:extLst>
              <a:ext uri="{FF2B5EF4-FFF2-40B4-BE49-F238E27FC236}">
                <a16:creationId xmlns:a16="http://schemas.microsoft.com/office/drawing/2014/main" id="{921A8098-26CF-5EB2-CBDB-ABD10B5B80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7094" y="159108"/>
            <a:ext cx="11654906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l-GR" b="1" dirty="0">
                <a:solidFill>
                  <a:srgbClr val="C00000"/>
                </a:solidFill>
                <a:latin typeface="Play"/>
              </a:rPr>
              <a:t>H. </a:t>
            </a:r>
            <a:r>
              <a:rPr lang="el-GR" b="1" dirty="0" err="1">
                <a:solidFill>
                  <a:srgbClr val="C00000"/>
                </a:solidFill>
                <a:latin typeface="Play"/>
              </a:rPr>
              <a:t>Gardner</a:t>
            </a:r>
            <a:r>
              <a:rPr lang="el-GR" b="1" dirty="0">
                <a:solidFill>
                  <a:srgbClr val="C00000"/>
                </a:solidFill>
                <a:latin typeface="Play"/>
                <a:sym typeface="Play"/>
              </a:rPr>
              <a:t>, 1983</a:t>
            </a:r>
            <a:r>
              <a:rPr lang="el-GR" b="1" dirty="0">
                <a:solidFill>
                  <a:srgbClr val="C00000"/>
                </a:solidFill>
                <a:latin typeface="Play"/>
              </a:rPr>
              <a:t> - Θεωρία «πολλαπλής νοημοσύνης»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l-GR" dirty="0">
              <a:latin typeface="Calibri  "/>
              <a:sym typeface="Play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ED8411F-268A-DDF4-AA1A-AE3F5F759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30" t="30821" r="13801" b="10544"/>
          <a:stretch/>
        </p:blipFill>
        <p:spPr>
          <a:xfrm>
            <a:off x="345707" y="970981"/>
            <a:ext cx="6073026" cy="5727911"/>
          </a:xfrm>
          <a:prstGeom prst="rect">
            <a:avLst/>
          </a:prstGeom>
        </p:spPr>
      </p:pic>
      <p:sp>
        <p:nvSpPr>
          <p:cNvPr id="104" name="Google Shape;104;g31022f3a217_0_4"/>
          <p:cNvSpPr txBox="1"/>
          <p:nvPr/>
        </p:nvSpPr>
        <p:spPr>
          <a:xfrm>
            <a:off x="6684548" y="2225011"/>
            <a:ext cx="5999847" cy="4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ΕΙΔΗ ΝΟΗΜΟΣΥΝΗΣ &amp; ΤΥΠΟΙ ΜΑΘΗΣΗΣ</a:t>
            </a:r>
            <a:endParaRPr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Λεκτική 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Λογική-μαθηματική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 err="1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Χωροαντιληπτική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Μουσική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Σωματική-</a:t>
            </a:r>
            <a:r>
              <a:rPr lang="el-GR" sz="2000" dirty="0" err="1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κινησιοαισθητική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Διαπροσωπική-επικοινωνιακή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 err="1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Ενδοπροσωπική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2000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Φυσιογνωστική</a:t>
            </a:r>
            <a:r>
              <a:rPr lang="el-GR" sz="2000" b="0" i="0" u="none" strike="noStrike" cap="none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lang="en-US" sz="2000" b="0" i="0" u="none" strike="noStrike" cap="none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Υπαρξιακή</a:t>
            </a:r>
            <a:endParaRPr sz="2000" b="0" i="0" u="none" strike="noStrike" cap="none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596908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BB374ECF-3312-2C5E-F475-A080E0BAC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iel Libeskind's Jewish Museum is a &quot;foreboding experience&quot;">
            <a:extLst>
              <a:ext uri="{FF2B5EF4-FFF2-40B4-BE49-F238E27FC236}">
                <a16:creationId xmlns:a16="http://schemas.microsoft.com/office/drawing/2014/main" id="{F0B9E3CE-CE6B-8EC9-9519-521D8BE0A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4428"/>
            <a:ext cx="6226347" cy="69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wish Museum Berlin – Berlin.de">
            <a:extLst>
              <a:ext uri="{FF2B5EF4-FFF2-40B4-BE49-F238E27FC236}">
                <a16:creationId xmlns:a16="http://schemas.microsoft.com/office/drawing/2014/main" id="{FEDE60C7-060D-3D14-F532-CE3CF36F8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453" y="260941"/>
            <a:ext cx="5248054" cy="26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69;p25">
            <a:extLst>
              <a:ext uri="{FF2B5EF4-FFF2-40B4-BE49-F238E27FC236}">
                <a16:creationId xmlns:a16="http://schemas.microsoft.com/office/drawing/2014/main" id="{D4AF1BAC-D798-319A-B674-CFA4939F1604}"/>
              </a:ext>
            </a:extLst>
          </p:cNvPr>
          <p:cNvSpPr txBox="1">
            <a:spLocks/>
          </p:cNvSpPr>
          <p:nvPr/>
        </p:nvSpPr>
        <p:spPr>
          <a:xfrm>
            <a:off x="6543453" y="3170053"/>
            <a:ext cx="4220683" cy="44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800" dirty="0"/>
              <a:t>Jewish Museum, Berlin</a:t>
            </a:r>
            <a:endParaRPr lang="el-GR" sz="1800" dirty="0"/>
          </a:p>
          <a:p>
            <a:pPr marL="228600" indent="-228600">
              <a:spcBef>
                <a:spcPts val="0"/>
              </a:spcBef>
            </a:pPr>
            <a:endParaRPr lang="el-GR" sz="1800" dirty="0">
              <a:latin typeface="Calibri  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302692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6AF1E3FF-6564-644B-F5EE-E3CA6F4F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16DDFB5-F613-FCF8-C4F6-F29154987E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624"/>
          <a:stretch/>
        </p:blipFill>
        <p:spPr>
          <a:xfrm>
            <a:off x="1150326" y="69574"/>
            <a:ext cx="4176586" cy="6718851"/>
          </a:xfrm>
          <a:prstGeom prst="rect">
            <a:avLst/>
          </a:prstGeom>
        </p:spPr>
      </p:pic>
      <p:pic>
        <p:nvPicPr>
          <p:cNvPr id="2050" name="Picture 2" descr="FRAGRANT MOMENTS IN TIME: Smelling the past in The Hague">
            <a:extLst>
              <a:ext uri="{FF2B5EF4-FFF2-40B4-BE49-F238E27FC236}">
                <a16:creationId xmlns:a16="http://schemas.microsoft.com/office/drawing/2014/main" id="{FF8E9EA3-0BCE-45B6-FDF2-8DC55AD19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r="28784"/>
          <a:stretch/>
        </p:blipFill>
        <p:spPr bwMode="auto">
          <a:xfrm>
            <a:off x="6096000" y="69574"/>
            <a:ext cx="5050857" cy="671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50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2EFF61C9-0643-1F8A-AC31-3A3AE68AD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C890FC2-1C33-4935-0F01-A3376142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44" r="2151" b="6046"/>
          <a:stretch/>
        </p:blipFill>
        <p:spPr>
          <a:xfrm>
            <a:off x="177210" y="2418908"/>
            <a:ext cx="9330581" cy="414138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53DED38-9CEC-559A-FD69-1B1FBAE8D1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39" t="24806" r="30320" b="8217"/>
          <a:stretch/>
        </p:blipFill>
        <p:spPr>
          <a:xfrm>
            <a:off x="5851451" y="297711"/>
            <a:ext cx="6163339" cy="348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0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A8B7C69E-3810-53B3-4D5E-E9DA6D69D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022f3a217_0_0">
            <a:extLst>
              <a:ext uri="{FF2B5EF4-FFF2-40B4-BE49-F238E27FC236}">
                <a16:creationId xmlns:a16="http://schemas.microsoft.com/office/drawing/2014/main" id="{02958FB7-2379-81A2-366F-3C1FCA2023AC}"/>
              </a:ext>
            </a:extLst>
          </p:cNvPr>
          <p:cNvSpPr txBox="1"/>
          <p:nvPr/>
        </p:nvSpPr>
        <p:spPr>
          <a:xfrm>
            <a:off x="1023606" y="1924492"/>
            <a:ext cx="10612622" cy="253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ΣΤΑΔΙΑ ΓΝΩΣΤΙΚΗΣ ΑΝΑΠΤΥΞΗΣ</a:t>
            </a: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indent="-457200" algn="ctr">
              <a:lnSpc>
                <a:spcPct val="90000"/>
              </a:lnSpc>
              <a:buClr>
                <a:srgbClr val="C00000"/>
              </a:buClr>
              <a:buSzPts val="2000"/>
              <a:buAutoNum type="arabicParenR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ΠΟΛΙΤΙΣΤΙΚΟ ΜΟΝΤΕΛΟ ΕΠΙΚΟΙΝΩΝΙΑΣ 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lang="el-GR" sz="2000" dirty="0"/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3) ΔΙΑΔΡΑΣΤΙΚΟ ΜΟΝΤΕΛΟ ΜΟΥΣΕΙΑΚΗΣ ΕΜΠΕΙΡΙΑΣ</a:t>
            </a:r>
          </a:p>
          <a:p>
            <a:pPr algn="ctr">
              <a:lnSpc>
                <a:spcPct val="90000"/>
              </a:lnSpc>
              <a:buClr>
                <a:srgbClr val="C00000"/>
              </a:buClr>
              <a:buSzPts val="2000"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4</a:t>
            </a:r>
            <a:r>
              <a:rPr lang="en-US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ΘΕΩΡΙΑ ΠΟΛΛΑΠΛΗΣ ΝΟΗΜΟΣΥΝΗΣ</a:t>
            </a:r>
            <a:r>
              <a:rPr lang="el-GR" sz="2000" i="0" u="none" strike="noStrike" cap="none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sz="2000" i="0" u="none" strike="noStrike" cap="none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5</a:t>
            </a:r>
            <a:r>
              <a:rPr lang="en-US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) </a:t>
            </a: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ΚΟΝΣΤΡΟΥΚΤΙΒΙΣΤΙΚΗ ΠΡΟΣΕΓΓΙΣΗ ΜΑΘΗΣΗΣ</a:t>
            </a:r>
            <a:endParaRPr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4123110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022f3a217_0_8"/>
          <p:cNvSpPr txBox="1"/>
          <p:nvPr/>
        </p:nvSpPr>
        <p:spPr>
          <a:xfrm>
            <a:off x="340212" y="318977"/>
            <a:ext cx="11174847" cy="525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2000" b="0" i="0" u="none" strike="noStrike" cap="none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1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ΚΟΝΣΤΡΟΥΚΤΙΒΙΣΤΙΚΗ ΠΡΟΣΕΓΓΙΣΗ ΜΑΘΗΣΗΣ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r>
              <a:rPr lang="el-GR" sz="21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(</a:t>
            </a:r>
            <a:r>
              <a:rPr lang="en-US" sz="21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construct=</a:t>
            </a:r>
            <a:r>
              <a:rPr lang="el-GR" sz="21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κατασκευάζω)</a:t>
            </a:r>
            <a:endParaRPr lang="en-US" sz="21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Play"/>
              <a:buNone/>
            </a:pPr>
            <a:endParaRPr lang="el-GR" sz="2000" b="1" dirty="0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 sz="2000" dirty="0"/>
              <a:t>Η </a:t>
            </a:r>
            <a:r>
              <a:rPr lang="el-GR" sz="2000" b="1" dirty="0"/>
              <a:t>γνώση κατασκευάζεται από κάθε άνθρωπο με διαφορετικό τρόπο</a:t>
            </a:r>
            <a:r>
              <a:rPr lang="el-GR" sz="2000" dirty="0"/>
              <a:t>– με άλλα λόγια κάθε άνθρωπος </a:t>
            </a:r>
            <a:r>
              <a:rPr lang="el-GR" sz="2000" dirty="0" err="1"/>
              <a:t>οικοδομεί</a:t>
            </a:r>
            <a:r>
              <a:rPr lang="el-GR" sz="2000" dirty="0"/>
              <a:t> τη δική του προσωπική γνώση και τα δικά του νοήματα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l-GR" sz="2000" dirty="0">
              <a:latin typeface="Calibri  "/>
              <a:sym typeface="Pl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l-GR" sz="2000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l-GR" sz="2000" dirty="0"/>
              <a:t>το άτομο / επισκέπτης του μουσείου </a:t>
            </a:r>
            <a:r>
              <a:rPr lang="el-GR" sz="2000" b="1" dirty="0"/>
              <a:t>είναι</a:t>
            </a:r>
            <a:r>
              <a:rPr lang="el-GR" sz="2000" dirty="0"/>
              <a:t> ενεργό υποκείμενο, </a:t>
            </a:r>
            <a:r>
              <a:rPr lang="el-GR" sz="2000" b="1" dirty="0"/>
              <a:t>δομεί</a:t>
            </a:r>
            <a:r>
              <a:rPr lang="el-GR" sz="2000" dirty="0"/>
              <a:t> τη γνώση, </a:t>
            </a:r>
            <a:r>
              <a:rPr lang="el-GR" sz="2000" b="1" dirty="0"/>
              <a:t>ερμηνεύει</a:t>
            </a:r>
            <a:r>
              <a:rPr lang="el-GR" sz="2000" dirty="0"/>
              <a:t> και </a:t>
            </a:r>
            <a:r>
              <a:rPr lang="el-GR" sz="2000" b="1" dirty="0"/>
              <a:t>κατασκευάζει</a:t>
            </a:r>
            <a:r>
              <a:rPr lang="el-GR" sz="2000" dirty="0"/>
              <a:t> </a:t>
            </a:r>
            <a:r>
              <a:rPr lang="el-GR" sz="2000" b="1" dirty="0"/>
              <a:t>νοήματα</a:t>
            </a:r>
            <a:r>
              <a:rPr lang="el-GR" sz="2000" dirty="0"/>
              <a:t> - συνεπώς, η γνώση δεν είναι αντικειμενική αλλά κοινωνικά, ιστορικά και προσωπικά προσδιορισμένη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l-GR" sz="2000" dirty="0"/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l-GR" sz="2000" dirty="0"/>
              <a:t>=&gt; 	ανοικτές εκθέσεις με πολλαπλές δυνατότητες ερμηνείας ≠ μια και μοναδική αλήθεια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l-GR" sz="2000" dirty="0">
                <a:sym typeface="Play"/>
              </a:rPr>
              <a:t>=&gt; 	εκπαιδευτικά προγράμματα που βασίζονται στην</a:t>
            </a:r>
            <a:r>
              <a:rPr lang="el-GR" sz="20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 ΠΡΟΣΩΠΟΠΟΙΗΜΕΝΗ ΜΑΘΗΣΗ</a:t>
            </a:r>
            <a:r>
              <a:rPr lang="el-GR" sz="2000" dirty="0">
                <a:sym typeface="Play"/>
              </a:rPr>
              <a:t> και  </a:t>
            </a:r>
            <a:br>
              <a:rPr lang="el-GR" sz="2000" dirty="0">
                <a:sym typeface="Play"/>
              </a:rPr>
            </a:br>
            <a:r>
              <a:rPr lang="el-GR" sz="2000" dirty="0">
                <a:sym typeface="Play"/>
              </a:rPr>
              <a:t> 	στα </a:t>
            </a:r>
            <a:r>
              <a:rPr lang="el-GR" sz="2400" b="1" dirty="0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ΑΤΟΜΙΚΑ ΧΑΡΑΚΤΗΡΙΣΤΙΚΑ ΜΑΘΗΤΕΥΟΜΕΝΟΥ </a:t>
            </a:r>
            <a:r>
              <a:rPr lang="el-GR" sz="24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πχ. μέσα από 	ελεύθερες δημιουργικές δραστηριότητες</a:t>
            </a:r>
            <a:r>
              <a:rPr lang="el-GR" sz="24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2860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FB3FFDC3-9919-3234-D7C9-19C230FCE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230DDB-90AC-C5C4-A62E-27071F7AA875}"/>
              </a:ext>
            </a:extLst>
          </p:cNvPr>
          <p:cNvSpPr txBox="1"/>
          <p:nvPr/>
        </p:nvSpPr>
        <p:spPr>
          <a:xfrm>
            <a:off x="198959" y="136007"/>
            <a:ext cx="104772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dirty="0">
                <a:latin typeface="DINPro-Light"/>
              </a:rPr>
              <a:t>H</a:t>
            </a:r>
            <a:r>
              <a:rPr lang="el-GR" altLang="en-US" sz="2000" dirty="0">
                <a:latin typeface="DINPro-Light"/>
              </a:rPr>
              <a:t> </a:t>
            </a:r>
            <a:r>
              <a:rPr lang="el-GR" altLang="en-US" sz="2000" b="1" dirty="0">
                <a:latin typeface="DINPro-Light"/>
              </a:rPr>
              <a:t>γνώση κατασκευάζεται </a:t>
            </a:r>
            <a:r>
              <a:rPr lang="el-GR" altLang="en-US" sz="2000" dirty="0">
                <a:latin typeface="DINPro-Light"/>
              </a:rPr>
              <a:t>μέσω </a:t>
            </a:r>
            <a:r>
              <a:rPr lang="el-GR" altLang="en-US" sz="2000" b="1" dirty="0">
                <a:solidFill>
                  <a:srgbClr val="C00000"/>
                </a:solidFill>
                <a:latin typeface="DINPro-Light"/>
              </a:rPr>
              <a:t>Εμπειρίας</a:t>
            </a:r>
            <a:r>
              <a:rPr lang="el-GR" altLang="en-US" sz="2000" dirty="0">
                <a:latin typeface="DINPro-Light"/>
              </a:rPr>
              <a:t> και </a:t>
            </a:r>
            <a:r>
              <a:rPr lang="el-GR" altLang="en-US" sz="2000" b="1" dirty="0">
                <a:solidFill>
                  <a:srgbClr val="C00000"/>
                </a:solidFill>
                <a:latin typeface="DINPro-Light"/>
              </a:rPr>
              <a:t>Ενεργούς δράσης. </a:t>
            </a:r>
          </a:p>
          <a:p>
            <a:pPr eaLnBrk="1" hangingPunct="1"/>
            <a:endParaRPr lang="el-GR" altLang="en-US" sz="2000" b="1" dirty="0">
              <a:solidFill>
                <a:srgbClr val="C00000"/>
              </a:solidFill>
              <a:latin typeface="DINPro-Light"/>
            </a:endParaRPr>
          </a:p>
          <a:p>
            <a:pPr eaLnBrk="1" hangingPunct="1"/>
            <a:r>
              <a:rPr lang="el-GR" altLang="en-US" sz="2000" b="1" dirty="0">
                <a:latin typeface="DINPro-Light"/>
              </a:rPr>
              <a:t>Σε μια έκθεση/σε ένα πρόγραμμα η μάθηση πραγματοποιείται μέσα από τον </a:t>
            </a:r>
            <a:r>
              <a:rPr lang="el-GR" altLang="en-US" sz="2000" b="1" dirty="0">
                <a:solidFill>
                  <a:srgbClr val="C00000"/>
                </a:solidFill>
                <a:latin typeface="DINPro-Light"/>
              </a:rPr>
              <a:t>συσχετισμό με </a:t>
            </a:r>
            <a:r>
              <a:rPr lang="el-GR" altLang="en-US" sz="2000" b="1" dirty="0" err="1">
                <a:solidFill>
                  <a:srgbClr val="C00000"/>
                </a:solidFill>
                <a:latin typeface="DINPro-Light"/>
              </a:rPr>
              <a:t>προϋπάρχουσες</a:t>
            </a:r>
            <a:r>
              <a:rPr lang="el-GR" altLang="en-US" sz="2000" b="1" dirty="0">
                <a:solidFill>
                  <a:srgbClr val="C00000"/>
                </a:solidFill>
                <a:latin typeface="DINPro-Light"/>
              </a:rPr>
              <a:t> γνώσεις και εμπειρίες μας</a:t>
            </a:r>
            <a:r>
              <a:rPr lang="el-GR" altLang="en-US" sz="2000" b="1" dirty="0">
                <a:latin typeface="DINPro-Light"/>
              </a:rPr>
              <a:t> τα οποία </a:t>
            </a:r>
            <a:r>
              <a:rPr lang="el-GR" altLang="en-US" sz="2000" dirty="0">
                <a:latin typeface="DINPro-Light"/>
              </a:rPr>
              <a:t>προκύπτουν από τις δραστηριότητες και τα ερωτήματα που το έκθεμα/πρόγραμμα πυροδοτεί στο πλαίσιο πάντα που εκτίθεται.</a:t>
            </a:r>
          </a:p>
          <a:p>
            <a:pPr eaLnBrk="1" hangingPunct="1"/>
            <a:r>
              <a:rPr lang="el-GR" altLang="en-US" sz="2000" dirty="0">
                <a:latin typeface="DINPro-Light"/>
              </a:rPr>
              <a:t> </a:t>
            </a:r>
          </a:p>
          <a:p>
            <a:pPr eaLnBrk="1" hangingPunct="1"/>
            <a:r>
              <a:rPr lang="el-GR" altLang="en-US" sz="2000" u="sng" dirty="0">
                <a:latin typeface="DINPro-Light"/>
              </a:rPr>
              <a:t>Προϋπόθεση ο </a:t>
            </a:r>
            <a:r>
              <a:rPr lang="el-GR" altLang="en-US" sz="2000" b="1" u="sng" dirty="0">
                <a:solidFill>
                  <a:srgbClr val="C00000"/>
                </a:solidFill>
                <a:latin typeface="DINPro-Light"/>
              </a:rPr>
              <a:t>κατάλληλος σχεδιασμός</a:t>
            </a:r>
            <a:r>
              <a:rPr lang="el-GR" altLang="en-US" sz="2000" dirty="0">
                <a:latin typeface="DINPro-Light"/>
              </a:rPr>
              <a:t>.</a:t>
            </a:r>
          </a:p>
        </p:txBody>
      </p:sp>
      <p:pic>
        <p:nvPicPr>
          <p:cNvPr id="6" name="11 - Εικόνα">
            <a:extLst>
              <a:ext uri="{FF2B5EF4-FFF2-40B4-BE49-F238E27FC236}">
                <a16:creationId xmlns:a16="http://schemas.microsoft.com/office/drawing/2014/main" id="{9A106480-CA7C-DDA6-61AA-2E12F882D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37" y="2545281"/>
            <a:ext cx="28543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EAE43-F00D-2AAC-8B05-D58DD9749897}"/>
              </a:ext>
            </a:extLst>
          </p:cNvPr>
          <p:cNvSpPr txBox="1"/>
          <p:nvPr/>
        </p:nvSpPr>
        <p:spPr>
          <a:xfrm>
            <a:off x="6642416" y="6198773"/>
            <a:ext cx="2363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dirty="0">
                <a:latin typeface="DINPro-Light" pitchFamily="2" charset="0"/>
                <a:cs typeface="Arial" charset="0"/>
              </a:rPr>
              <a:t>Exploratorium, </a:t>
            </a:r>
            <a:endParaRPr lang="el-GR" sz="1400" dirty="0">
              <a:latin typeface="DINPro-Light" pitchFamily="2" charset="0"/>
              <a:cs typeface="Arial" charset="0"/>
            </a:endParaRPr>
          </a:p>
          <a:p>
            <a:pPr algn="r">
              <a:defRPr/>
            </a:pPr>
            <a:r>
              <a:rPr lang="en-US" sz="1400" dirty="0">
                <a:latin typeface="DINPro-Light" pitchFamily="2" charset="0"/>
                <a:cs typeface="Arial" charset="0"/>
              </a:rPr>
              <a:t>San Francisco</a:t>
            </a:r>
            <a:endParaRPr lang="el-GR" sz="1400" dirty="0">
              <a:latin typeface="DINPro-Light" pitchFamily="2" charset="0"/>
              <a:cs typeface="Arial" charset="0"/>
            </a:endParaRPr>
          </a:p>
        </p:txBody>
      </p:sp>
      <p:pic>
        <p:nvPicPr>
          <p:cNvPr id="1026" name="Picture 2" descr="9 Educational Benefits of Bringing Children to Museums - GEM">
            <a:extLst>
              <a:ext uri="{FF2B5EF4-FFF2-40B4-BE49-F238E27FC236}">
                <a16:creationId xmlns:a16="http://schemas.microsoft.com/office/drawing/2014/main" id="{200B43DE-496C-00F7-1496-98DF182D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6" y="2429427"/>
            <a:ext cx="6276480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2610636" y="3533304"/>
            <a:ext cx="85689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C00000"/>
                </a:solidFill>
                <a:latin typeface="DINPro-Light" pitchFamily="2" charset="0"/>
              </a:rPr>
              <a:t>συνίσταται</a:t>
            </a:r>
            <a:r>
              <a:rPr lang="el-GR" sz="2000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el-GR" sz="2800" dirty="0">
                <a:solidFill>
                  <a:srgbClr val="C00000"/>
                </a:solidFill>
                <a:latin typeface="DINPro-Light" pitchFamily="2" charset="0"/>
              </a:rPr>
              <a:t>στην</a:t>
            </a:r>
            <a:endParaRPr lang="el-GR" sz="1800" dirty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l-GR" sz="2000" dirty="0">
                <a:solidFill>
                  <a:srgbClr val="C00000"/>
                </a:solidFill>
                <a:latin typeface="DINPro-Light" pitchFamily="2" charset="0"/>
              </a:rPr>
              <a:t>απόκτηση </a:t>
            </a:r>
            <a:r>
              <a:rPr lang="el-GR" sz="2000" b="1" dirty="0">
                <a:solidFill>
                  <a:srgbClr val="C00000"/>
                </a:solidFill>
                <a:latin typeface="DINPro-Light" pitchFamily="2" charset="0"/>
              </a:rPr>
              <a:t>γνώσεων</a:t>
            </a:r>
            <a:r>
              <a:rPr lang="el-GR" sz="2000" dirty="0">
                <a:solidFill>
                  <a:srgbClr val="C00000"/>
                </a:solidFill>
                <a:latin typeface="DINPro-Light" pitchFamily="2" charset="0"/>
              </a:rPr>
              <a:t> &amp; </a:t>
            </a:r>
            <a:r>
              <a:rPr lang="el-GR" sz="2000" b="1" dirty="0">
                <a:solidFill>
                  <a:srgbClr val="C00000"/>
                </a:solidFill>
                <a:latin typeface="DINPro-Light" pitchFamily="2" charset="0"/>
              </a:rPr>
              <a:t>εμπειριών</a:t>
            </a:r>
            <a:r>
              <a:rPr lang="el-GR" sz="2000" dirty="0">
                <a:solidFill>
                  <a:srgbClr val="C00000"/>
                </a:solidFill>
                <a:latin typeface="DINPro-Light" pitchFamily="2" charset="0"/>
              </a:rPr>
              <a:t> και στο συσχετισμό τους </a:t>
            </a:r>
            <a:r>
              <a:rPr lang="el-GR" sz="2000" dirty="0">
                <a:solidFill>
                  <a:schemeClr val="bg1"/>
                </a:solidFill>
                <a:latin typeface="DINPro-Light" pitchFamily="2" charset="0"/>
              </a:rPr>
              <a:t>ε </a:t>
            </a:r>
            <a:r>
              <a:rPr lang="el-GR" sz="2400" dirty="0">
                <a:solidFill>
                  <a:schemeClr val="bg1"/>
                </a:solidFill>
                <a:latin typeface="DINPro-Light" pitchFamily="2" charset="0"/>
              </a:rPr>
              <a:t>τις προϋπάρχουσες γνώσεις, εμπειρίες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847528" y="332656"/>
            <a:ext cx="85689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tx1"/>
                </a:solidFill>
                <a:latin typeface="DINPro-Light" pitchFamily="2" charset="0"/>
              </a:rPr>
              <a:t>Η μάθηση</a:t>
            </a:r>
          </a:p>
          <a:p>
            <a:endParaRPr lang="el-GR" sz="1600" dirty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l-GR" sz="2400" b="1" dirty="0">
                <a:solidFill>
                  <a:schemeClr val="tx1"/>
                </a:solidFill>
                <a:latin typeface="DINPro-Light" pitchFamily="2" charset="0"/>
              </a:rPr>
              <a:t>είναι</a:t>
            </a:r>
            <a:endParaRPr lang="el-GR" sz="1600" b="1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1600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sz="1600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1800" dirty="0">
                <a:solidFill>
                  <a:schemeClr val="tx1"/>
                </a:solidFill>
                <a:latin typeface="DINPro-Light" pitchFamily="2" charset="0"/>
              </a:rPr>
              <a:t>ένα </a:t>
            </a:r>
            <a:r>
              <a:rPr lang="el-GR" sz="1800" b="1" dirty="0">
                <a:solidFill>
                  <a:schemeClr val="tx1"/>
                </a:solidFill>
                <a:latin typeface="DINPro-Light" pitchFamily="2" charset="0"/>
              </a:rPr>
              <a:t>σύνθετο </a:t>
            </a:r>
            <a:r>
              <a:rPr lang="el-GR" sz="2400" b="1" dirty="0">
                <a:solidFill>
                  <a:srgbClr val="C00000"/>
                </a:solidFill>
                <a:latin typeface="DINPro-Light" pitchFamily="2" charset="0"/>
              </a:rPr>
              <a:t>εσωτερικό</a:t>
            </a:r>
            <a:r>
              <a:rPr lang="el-GR" sz="1800" b="1" dirty="0">
                <a:solidFill>
                  <a:schemeClr val="tx1"/>
                </a:solidFill>
                <a:latin typeface="DINPro-Light" pitchFamily="2" charset="0"/>
              </a:rPr>
              <a:t> βιολογικό και πνευματικό φαινόμενο </a:t>
            </a:r>
            <a:r>
              <a:rPr lang="el-GR" sz="1800" dirty="0">
                <a:solidFill>
                  <a:schemeClr val="tx1"/>
                </a:solidFill>
                <a:latin typeface="DINPro-Light" pitchFamily="2" charset="0"/>
              </a:rPr>
              <a:t>που έχει μελετηθεί από διάφορους κλάδους της επιστήμης όπως ψυχολογία, παιδαγωγική, φυσιολογία, ιατρική, βιολογία και άλλοι.</a:t>
            </a:r>
          </a:p>
          <a:p>
            <a:endParaRPr lang="en-US" sz="1800" dirty="0">
              <a:solidFill>
                <a:schemeClr val="tx1"/>
              </a:solidFill>
              <a:latin typeface="DINPro-Light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6FF3C-AF72-C63A-EA41-18C0851B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TextBox">
            <a:extLst>
              <a:ext uri="{FF2B5EF4-FFF2-40B4-BE49-F238E27FC236}">
                <a16:creationId xmlns:a16="http://schemas.microsoft.com/office/drawing/2014/main" id="{25E2049A-F97E-1D09-ECE6-958A17E91C1A}"/>
              </a:ext>
            </a:extLst>
          </p:cNvPr>
          <p:cNvSpPr txBox="1"/>
          <p:nvPr/>
        </p:nvSpPr>
        <p:spPr>
          <a:xfrm>
            <a:off x="667314" y="779223"/>
            <a:ext cx="8568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tx1"/>
                </a:solidFill>
                <a:latin typeface="DINPro-Light" pitchFamily="2" charset="0"/>
              </a:rPr>
              <a:t>ΠΏΣ ΜΑΘΑΙΝΟΥΜΕ?</a:t>
            </a:r>
          </a:p>
          <a:p>
            <a:endParaRPr lang="el-GR" sz="18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09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2F56-268D-C290-FAB0-065E374A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>
            <a:extLst>
              <a:ext uri="{FF2B5EF4-FFF2-40B4-BE49-F238E27FC236}">
                <a16:creationId xmlns:a16="http://schemas.microsoft.com/office/drawing/2014/main" id="{22B4C9CE-4317-B330-BE7A-6BBD55D89D55}"/>
              </a:ext>
            </a:extLst>
          </p:cNvPr>
          <p:cNvSpPr txBox="1"/>
          <p:nvPr/>
        </p:nvSpPr>
        <p:spPr>
          <a:xfrm>
            <a:off x="1811524" y="1997462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1800" dirty="0">
              <a:solidFill>
                <a:srgbClr val="C00000"/>
              </a:solidFill>
              <a:latin typeface="Century Gothic" pitchFamily="34" charset="0"/>
            </a:endParaRPr>
          </a:p>
          <a:p>
            <a:r>
              <a:rPr lang="el-GR" sz="2800" dirty="0">
                <a:solidFill>
                  <a:schemeClr val="tx1"/>
                </a:solidFill>
                <a:latin typeface="DINPro-Light" pitchFamily="2" charset="0"/>
              </a:rPr>
              <a:t>κίνητρα</a:t>
            </a:r>
            <a:endParaRPr lang="el-GR" sz="1800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2800" dirty="0">
                <a:solidFill>
                  <a:schemeClr val="tx1"/>
                </a:solidFill>
                <a:latin typeface="DINPro-Light" pitchFamily="2" charset="0"/>
              </a:rPr>
              <a:t>ικανότητες </a:t>
            </a:r>
            <a:r>
              <a:rPr lang="el-GR" sz="24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l-GR" sz="2800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2800" dirty="0" err="1">
                <a:solidFill>
                  <a:schemeClr val="tx1"/>
                </a:solidFill>
                <a:latin typeface="DINPro-Light" pitchFamily="2" charset="0"/>
              </a:rPr>
              <a:t>πολυαισθητηριακή</a:t>
            </a:r>
            <a:r>
              <a:rPr lang="el-GR" sz="2800" dirty="0">
                <a:solidFill>
                  <a:schemeClr val="tx1"/>
                </a:solidFill>
                <a:latin typeface="DINPro-Light" pitchFamily="2" charset="0"/>
              </a:rPr>
              <a:t> πρόσληψη</a:t>
            </a:r>
          </a:p>
          <a:p>
            <a:r>
              <a:rPr lang="el-GR" sz="2800" dirty="0">
                <a:solidFill>
                  <a:srgbClr val="C00000"/>
                </a:solidFill>
                <a:latin typeface="DINPro-Light" pitchFamily="2" charset="0"/>
              </a:rPr>
              <a:t>εμπειρία</a:t>
            </a:r>
            <a:r>
              <a:rPr lang="en-US" sz="2800" dirty="0">
                <a:solidFill>
                  <a:srgbClr val="C00000"/>
                </a:solidFill>
                <a:latin typeface="DINPro-Light" pitchFamily="2" charset="0"/>
              </a:rPr>
              <a:t> / </a:t>
            </a:r>
            <a:r>
              <a:rPr lang="el-GR" sz="2800" dirty="0">
                <a:solidFill>
                  <a:srgbClr val="C00000"/>
                </a:solidFill>
                <a:latin typeface="DINPro-Light" pitchFamily="2" charset="0"/>
              </a:rPr>
              <a:t>ενεργός δράση </a:t>
            </a: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6 - TextBox">
            <a:extLst>
              <a:ext uri="{FF2B5EF4-FFF2-40B4-BE49-F238E27FC236}">
                <a16:creationId xmlns:a16="http://schemas.microsoft.com/office/drawing/2014/main" id="{6850E44E-31F0-E1B3-EDDC-40BC3E8544DA}"/>
              </a:ext>
            </a:extLst>
          </p:cNvPr>
          <p:cNvSpPr txBox="1"/>
          <p:nvPr/>
        </p:nvSpPr>
        <p:spPr>
          <a:xfrm>
            <a:off x="667314" y="779223"/>
            <a:ext cx="8568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tx1"/>
                </a:solidFill>
                <a:latin typeface="DINPro-Light" pitchFamily="2" charset="0"/>
              </a:rPr>
              <a:t>ΠΏΣ ΜΑΘΑΙΝΟΥΜΕ?</a:t>
            </a:r>
          </a:p>
          <a:p>
            <a:endParaRPr lang="el-GR" sz="18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84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423516" y="3116868"/>
            <a:ext cx="2935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Θεωρίες μάθησης</a:t>
            </a:r>
            <a:endParaRPr lang="en-US" sz="2800" dirty="0">
              <a:solidFill>
                <a:schemeClr val="bg1"/>
              </a:solidFill>
              <a:latin typeface="DINPro-Light" pitchFamily="2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4C1F7-01D4-E033-90D8-1DE6AA1A9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12923FCA-6F16-DF96-DA13-3743A8DA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516" y="3116868"/>
            <a:ext cx="2935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Θεωρίες μάθησης</a:t>
            </a:r>
            <a:endParaRPr lang="en-US" sz="2800" dirty="0">
              <a:solidFill>
                <a:schemeClr val="bg1"/>
              </a:solidFill>
              <a:latin typeface="DINPro-Light" pitchFamily="2" charset="0"/>
              <a:cs typeface="Arial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FCA9718-921F-DDA1-9AEF-61069C094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83" t="28307" r="20546" b="17019"/>
          <a:stretch>
            <a:fillRect/>
          </a:stretch>
        </p:blipFill>
        <p:spPr>
          <a:xfrm>
            <a:off x="1190848" y="355600"/>
            <a:ext cx="940738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9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A8842-94E5-D0DA-02FF-3E3835D23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082440BE-18CD-85C3-8EC2-4CB7C3EF0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516" y="3116868"/>
            <a:ext cx="2935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chemeClr val="bg1"/>
                </a:solidFill>
                <a:latin typeface="DINPro-Light" pitchFamily="2" charset="0"/>
                <a:cs typeface="Times New Roman" pitchFamily="18" charset="0"/>
              </a:rPr>
              <a:t>Θεωρίες μάθησης</a:t>
            </a:r>
            <a:endParaRPr lang="en-US" sz="2800" dirty="0">
              <a:solidFill>
                <a:schemeClr val="bg1"/>
              </a:solidFill>
              <a:latin typeface="DINPro-Light" pitchFamily="2" charset="0"/>
              <a:cs typeface="Arial" pitchFamily="34" charset="0"/>
            </a:endParaRPr>
          </a:p>
        </p:txBody>
      </p:sp>
      <p:sp>
        <p:nvSpPr>
          <p:cNvPr id="2" name="3 - TextBox">
            <a:extLst>
              <a:ext uri="{FF2B5EF4-FFF2-40B4-BE49-F238E27FC236}">
                <a16:creationId xmlns:a16="http://schemas.microsoft.com/office/drawing/2014/main" id="{AF3DB2EE-CB53-E37D-3BF0-2120D04FF803}"/>
              </a:ext>
            </a:extLst>
          </p:cNvPr>
          <p:cNvSpPr txBox="1"/>
          <p:nvPr/>
        </p:nvSpPr>
        <p:spPr>
          <a:xfrm>
            <a:off x="355597" y="221491"/>
            <a:ext cx="5332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1"/>
                </a:solidFill>
                <a:latin typeface="DINPro-Light" pitchFamily="2" charset="0"/>
              </a:rPr>
              <a:t>Διδακτισμός – γραμμική μετάδοση της γνώσης</a:t>
            </a:r>
            <a:endParaRPr lang="el-GR" sz="1600" dirty="0">
              <a:solidFill>
                <a:schemeClr val="tx1"/>
              </a:solidFill>
              <a:latin typeface="DINPro-Light" pitchFamily="2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DINPro-Light" pitchFamily="2" charset="0"/>
              </a:rPr>
              <a:t> </a:t>
            </a:r>
            <a:endParaRPr lang="el-GR" dirty="0">
              <a:solidFill>
                <a:schemeClr val="tx1"/>
              </a:solidFill>
              <a:latin typeface="DINPro-Light" pitchFamily="2" charset="0"/>
            </a:endParaRPr>
          </a:p>
          <a:p>
            <a:endParaRPr lang="el-GR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50" name="Picture 2" descr="Εκπαδευτική δράση για μαθητές: &quot;Πες μας τη δική σου Ιστορία&quot; | Αυγή">
            <a:extLst>
              <a:ext uri="{FF2B5EF4-FFF2-40B4-BE49-F238E27FC236}">
                <a16:creationId xmlns:a16="http://schemas.microsoft.com/office/drawing/2014/main" id="{9E49094F-D575-E4ED-F628-DCF3B69A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2" y="1301568"/>
            <a:ext cx="9665881" cy="46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07223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1122</Words>
  <Application>Microsoft Office PowerPoint</Application>
  <PresentationFormat>Ευρεία οθόνη</PresentationFormat>
  <Paragraphs>276</Paragraphs>
  <Slides>38</Slides>
  <Notes>38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46" baseType="lpstr">
      <vt:lpstr>Century Gothic</vt:lpstr>
      <vt:lpstr>Times New Roman</vt:lpstr>
      <vt:lpstr>Calibri  </vt:lpstr>
      <vt:lpstr>Play</vt:lpstr>
      <vt:lpstr>Calibri</vt:lpstr>
      <vt:lpstr>Arial</vt:lpstr>
      <vt:lpstr>DINPro-Light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Angeliki Tsiotinou</dc:creator>
  <cp:lastModifiedBy>angel_ ts_</cp:lastModifiedBy>
  <cp:revision>147</cp:revision>
  <dcterms:created xsi:type="dcterms:W3CDTF">2024-10-12T11:47:19Z</dcterms:created>
  <dcterms:modified xsi:type="dcterms:W3CDTF">2025-12-06T11:11:23Z</dcterms:modified>
</cp:coreProperties>
</file>