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83" r:id="rId3"/>
    <p:sldId id="399" r:id="rId4"/>
    <p:sldId id="389" r:id="rId5"/>
    <p:sldId id="277" r:id="rId6"/>
    <p:sldId id="278" r:id="rId7"/>
    <p:sldId id="274" r:id="rId8"/>
    <p:sldId id="366" r:id="rId9"/>
    <p:sldId id="276" r:id="rId10"/>
    <p:sldId id="285" r:id="rId11"/>
    <p:sldId id="367" r:id="rId12"/>
    <p:sldId id="404" r:id="rId13"/>
    <p:sldId id="265" r:id="rId14"/>
    <p:sldId id="401" r:id="rId15"/>
    <p:sldId id="400" r:id="rId16"/>
    <p:sldId id="3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 varScale="1">
        <p:scale>
          <a:sx n="52" d="100"/>
          <a:sy n="52" d="100"/>
        </p:scale>
        <p:origin x="9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0EAC3-1356-4AFA-8DEC-055F93D9E4C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74533-FE30-4CE5-81DC-022C46A1A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9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F0A48-E31C-FCA3-DE43-3B9F01829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E831C7EC-B76C-4FCB-0941-6C934BA11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F42599A7-B586-0A70-E5FC-A8B1E07A5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9922440-EF00-1FCD-4B35-8610F57AB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74533-FE30-4CE5-81DC-022C46A1A7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2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2B3500-3C34-E5C4-EBF1-3380C3D85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ED906A3-8B64-4A24-BE15-E06543630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5CBC8E2-30A5-C4E7-6C8D-3DDE6F6A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77701A9-E41D-BA56-9C04-BE7538B8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3A1157D-C9DB-3CBC-0FB9-BF4DA374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3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4DC387-FD9D-B4F7-A6B7-E8271118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4DC1250-63D8-D197-03F8-6543074F0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3ACA9C4-8330-6037-8C99-159138E5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5C11D7-4312-5B82-EE35-D73B6E0E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BDB4E2D-F9E5-5622-27F1-51AB494A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4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0B65037-37D1-B615-BC1A-F042C0F74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8C93DE8-8EA9-6F9F-2CD0-8A04634AF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7B8A740-6D88-E820-D14D-4F5EC424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5289FA1-BD2F-C62C-58B7-2B9057EE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3DA9666-55A9-4C90-B47E-58C21A91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1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35D0EF-61E4-3FBC-87EF-EF8B2901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D4A27D-00C5-393E-25CD-5A51A955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E5476D-C02D-6FCD-82ED-0A14DEB7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AF49E80-71D0-101C-39F6-B13D784D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F19B5CA-54E9-53F8-EFF1-98DDA1EE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1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D195A6-CE0C-DA03-503D-71C98A21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69951DB-27FC-87C1-FE72-04F433EDA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23E2A87-A34C-15DE-132C-9FD4EE98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43D6E0-2D91-32DD-5403-FC8B9C62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5C0489F-7DD7-C7CA-F355-55E9D7A4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6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EB3640-D762-2E64-DC99-96B90987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18D357-407F-C628-CA2B-6B652FEB6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EE76E8-A427-A1F9-8687-B90D2774B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5C5BD41-BE30-4C2C-4950-55AD0FBD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8CD2D67-4067-14F9-92AB-FD3B7EF4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DA3B73A-A47A-5F4C-AF6A-62F3E45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F594E8-1EAF-F218-5308-4AE050F2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893A855-54D2-1B99-E9B1-83E14640F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FD1B9BC-54B3-9A9F-5AF7-025EBEB59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B9844F1-416B-DF94-6974-432405512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C53EA6F-E4C7-3D93-EB27-83116DC1A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BB3D547-BF8C-B66A-1879-5FB1B2B1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B0E5300-8893-1EA0-7601-6C5FE7FE3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9E420B5-9F90-0974-535A-7B983706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9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1C5C16-7E4D-C159-1F51-F8C3F677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A1EB44A-D5C3-CCB6-182E-74404AC9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497854F-FFE2-19F0-88A7-EA188C5B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9E128D8-508C-FE76-3245-843E5BFE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3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1C02662-6BCC-84BC-327D-F0489A53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7E7F20C-D531-FBCF-C33E-FA70FCFA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A129201-14FE-645B-C58B-EAD8B9D4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2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083D53-A8B8-E5B5-8F23-D8CC8203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B1258B-3D2C-F6E7-9F48-56FC312CC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AFB6486-1724-3FF9-99E4-038299EFB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2F7800C-B058-FA0D-2CCE-0BACCACE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6263EDB-764E-D45A-716E-9EEBDD90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F0943F3-70DE-C1BF-7431-827F8FE2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3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BC7A7B-ACAE-E330-9063-C0A58F07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AD4B95D-68FF-B69C-9FBA-479ABF4F2D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1969590-612B-7752-D96A-D39215E7C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F213655-CE20-C6E9-0D21-0BE11643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58EA59A-0B90-5142-9589-B8DD03C9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6678074-DE01-228E-8CC5-EFFE58D5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4F398F3-A93F-D151-E650-27019023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E46C9D7-2708-6EB4-5C59-C301847CC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762FC8A-39A3-6B44-239E-13527E77C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8DEB3A-0DBB-45A6-82C7-6D4EEF2B6E3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16C6EC-F3EF-079C-D6DA-7270CCA49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1A30266-A9CE-ED98-853C-86B17948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1FFD6-C0C7-4A15-BDE9-777A67D84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tsiotin@psed.duth.gr" TargetMode="External"/><Relationship Id="rId2" Type="http://schemas.openxmlformats.org/officeDocument/2006/relationships/hyperlink" Target="mailto:angelikitsotinou@yahoo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B278-F8C1-EFE8-4926-3FEC22890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>
            <a:extLst>
              <a:ext uri="{FF2B5EF4-FFF2-40B4-BE49-F238E27FC236}">
                <a16:creationId xmlns:a16="http://schemas.microsoft.com/office/drawing/2014/main" id="{DA15307F-516F-BFB2-177B-D034F692CB5E}"/>
              </a:ext>
            </a:extLst>
          </p:cNvPr>
          <p:cNvSpPr txBox="1">
            <a:spLocks/>
          </p:cNvSpPr>
          <p:nvPr/>
        </p:nvSpPr>
        <p:spPr>
          <a:xfrm>
            <a:off x="2254101" y="5457474"/>
            <a:ext cx="9494875" cy="974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800" dirty="0"/>
              <a:t>Δρ. Αγγελική </a:t>
            </a:r>
            <a:r>
              <a:rPr lang="el-GR" sz="1800" dirty="0" err="1"/>
              <a:t>Τσιοτινού</a:t>
            </a:r>
            <a:endParaRPr lang="en-US" sz="1800" dirty="0"/>
          </a:p>
          <a:p>
            <a:pPr algn="r"/>
            <a:r>
              <a:rPr lang="en-US" sz="1800" b="1" dirty="0">
                <a:hlinkClick r:id="rId2"/>
              </a:rPr>
              <a:t>angelikitsotinou@yahoo.com</a:t>
            </a:r>
            <a:endParaRPr lang="en-US" sz="1800" b="1" dirty="0"/>
          </a:p>
          <a:p>
            <a:pPr algn="r"/>
            <a:r>
              <a:rPr lang="en-US" sz="1800" b="1" dirty="0">
                <a:hlinkClick r:id="rId3"/>
              </a:rPr>
              <a:t>atsiotin@psed.duth.gr</a:t>
            </a:r>
            <a:r>
              <a:rPr lang="en-US" sz="1800" b="1" dirty="0"/>
              <a:t> </a:t>
            </a:r>
            <a:r>
              <a:rPr lang="el-GR" sz="1800" b="1" dirty="0"/>
              <a:t> </a:t>
            </a:r>
            <a:endParaRPr lang="en-US" sz="1800" b="1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2B6C3563-C7AC-B7FC-54C5-86EA8B777A5B}"/>
              </a:ext>
            </a:extLst>
          </p:cNvPr>
          <p:cNvSpPr txBox="1">
            <a:spLocks/>
          </p:cNvSpPr>
          <p:nvPr/>
        </p:nvSpPr>
        <p:spPr>
          <a:xfrm>
            <a:off x="1470454" y="3429000"/>
            <a:ext cx="10608104" cy="20284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b="1" dirty="0"/>
              <a:t>Π37Ε</a:t>
            </a:r>
            <a:endParaRPr lang="en-US" dirty="0"/>
          </a:p>
          <a:p>
            <a:pPr algn="r"/>
            <a:r>
              <a:rPr lang="el-GR" sz="3600" dirty="0"/>
              <a:t>ΕΦΑΡΜΟΣΜΕΝΗ ΜΟΥΣΕΙΟΠΑΙΔΑΓΩΓΙΚΗ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11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68574-6025-B48F-373D-2CAC5AE7A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4960D3-2145-49B3-E028-0C78A9E18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1" t="17029" r="37625" b="12688"/>
          <a:stretch/>
        </p:blipFill>
        <p:spPr>
          <a:xfrm>
            <a:off x="1263326" y="0"/>
            <a:ext cx="9929342" cy="6653326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F0004A09-3A3C-4985-5E30-485ACE1DA7C1}"/>
              </a:ext>
            </a:extLst>
          </p:cNvPr>
          <p:cNvSpPr txBox="1">
            <a:spLocks/>
          </p:cNvSpPr>
          <p:nvPr/>
        </p:nvSpPr>
        <p:spPr>
          <a:xfrm rot="16200000">
            <a:off x="-3661143" y="1876962"/>
            <a:ext cx="9144000" cy="408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12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Εικονικό Μουσείο Ελληνικής Μετανάστευσης στον Καναδά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8623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8738C-4FF5-9009-012B-165A1EB57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γραμματοσειρά, τυπογραφία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825F458-DEDF-37DF-FDFC-40AC58CC3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10632" b="7152"/>
          <a:stretch/>
        </p:blipFill>
        <p:spPr>
          <a:xfrm>
            <a:off x="732364" y="0"/>
            <a:ext cx="5363636" cy="3293380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λευκοπίνακας, ζωγραφιά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70E35118-0816-2A7A-BD15-FC37B40F1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3774" y="1169773"/>
            <a:ext cx="6858000" cy="4518456"/>
          </a:xfrm>
          <a:prstGeom prst="rect">
            <a:avLst/>
          </a:prstGeom>
        </p:spPr>
      </p:pic>
      <p:pic>
        <p:nvPicPr>
          <p:cNvPr id="12" name="Εικόνα 11" descr="Εικόνα που περιέχει κτίριο, κείμενο, εξωτερικός χώρος/ύπαιθρος, χιόνι&#10;&#10;Περιγραφή που δημιουργήθηκε αυτόματα">
            <a:extLst>
              <a:ext uri="{FF2B5EF4-FFF2-40B4-BE49-F238E27FC236}">
                <a16:creationId xmlns:a16="http://schemas.microsoft.com/office/drawing/2014/main" id="{7D55C0BE-941A-CFB7-E9AE-00B02D3E1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4" y="3505727"/>
            <a:ext cx="5363636" cy="3352273"/>
          </a:xfrm>
          <a:prstGeom prst="rect">
            <a:avLst/>
          </a:prstGeom>
        </p:spPr>
      </p:pic>
      <p:sp>
        <p:nvSpPr>
          <p:cNvPr id="13" name="Τίτλος 1">
            <a:extLst>
              <a:ext uri="{FF2B5EF4-FFF2-40B4-BE49-F238E27FC236}">
                <a16:creationId xmlns:a16="http://schemas.microsoft.com/office/drawing/2014/main" id="{AC3E05AA-541C-5C91-5D84-F6F69BF98197}"/>
              </a:ext>
            </a:extLst>
          </p:cNvPr>
          <p:cNvSpPr txBox="1">
            <a:spLocks/>
          </p:cNvSpPr>
          <p:nvPr/>
        </p:nvSpPr>
        <p:spPr>
          <a:xfrm rot="16200000">
            <a:off x="-3171381" y="3160894"/>
            <a:ext cx="6342764" cy="536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National Nordic Museum, Seattle, Washington State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9904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EC4C5-02D7-23B7-754E-785A108CE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, τοποθεσία web, Διαφήμιση στο διαδίκτυ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1BDFE17-E148-C4AF-9641-AB563CD98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27150"/>
          <a:stretch>
            <a:fillRect/>
          </a:stretch>
        </p:blipFill>
        <p:spPr>
          <a:xfrm>
            <a:off x="6689617" y="85443"/>
            <a:ext cx="4978426" cy="6687113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στιγμιότυπο οθόνης, λογισμικό, τοποθεσία web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7825FF5-A249-E12C-E10B-0FAA7D048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b="32876"/>
          <a:stretch>
            <a:fillRect/>
          </a:stretch>
        </p:blipFill>
        <p:spPr>
          <a:xfrm>
            <a:off x="633329" y="0"/>
            <a:ext cx="562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5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9E659-DAA2-2227-0975-C58AD60E0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8793FF7-8BDD-301D-D044-4917884F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78" t="26630" r="18657" b="47113"/>
          <a:stretch/>
        </p:blipFill>
        <p:spPr>
          <a:xfrm>
            <a:off x="516146" y="248324"/>
            <a:ext cx="9037162" cy="3180676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A04E213F-3913-9C48-34BA-7423B704CCC3}"/>
              </a:ext>
            </a:extLst>
          </p:cNvPr>
          <p:cNvSpPr txBox="1">
            <a:spLocks/>
          </p:cNvSpPr>
          <p:nvPr/>
        </p:nvSpPr>
        <p:spPr>
          <a:xfrm>
            <a:off x="516146" y="6105073"/>
            <a:ext cx="9144000" cy="6428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1600" b="1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Ορισμός του Μουσείου  </a:t>
            </a:r>
            <a:br>
              <a:rPr lang="el-GR" sz="14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</a:br>
            <a:r>
              <a:rPr lang="el-GR" sz="14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24 Αυγούστου 2022</a:t>
            </a:r>
            <a:r>
              <a:rPr lang="en-US" sz="14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l-GR" sz="14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Πράγα, Έκτακτη Γενική Συνέλευση του ICOM (</a:t>
            </a:r>
            <a:r>
              <a:rPr lang="en-US" sz="14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International Council of Museums)</a:t>
            </a:r>
            <a:endParaRPr lang="en-US" sz="36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B63D34-8EBE-23E8-7061-28BFC3931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46" t="52886" r="17638" b="24681"/>
          <a:stretch/>
        </p:blipFill>
        <p:spPr>
          <a:xfrm>
            <a:off x="4637684" y="3760594"/>
            <a:ext cx="6420178" cy="18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1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44510-F7B2-B9AE-6990-624F2C835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3AA2F1BE-20FB-FCD1-9C90-86E971E0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" y="138223"/>
            <a:ext cx="5781126" cy="385167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4AAB3F43-622F-122A-1A78-3BEC29D1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992" t="34674" r="28590" b="61414"/>
          <a:stretch/>
        </p:blipFill>
        <p:spPr>
          <a:xfrm>
            <a:off x="6205871" y="136512"/>
            <a:ext cx="1597446" cy="47385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6901ACD-27CF-DEDA-00EE-A48D0EF1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74" t="38677" r="50229" b="57412"/>
          <a:stretch/>
        </p:blipFill>
        <p:spPr>
          <a:xfrm>
            <a:off x="2063613" y="6245923"/>
            <a:ext cx="1894517" cy="47385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E85B565-A33F-6463-8981-6A098ED0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139" t="38832" r="41689" b="58439"/>
          <a:stretch/>
        </p:blipFill>
        <p:spPr>
          <a:xfrm>
            <a:off x="4080618" y="5772070"/>
            <a:ext cx="1905513" cy="473853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53D77CBD-FCE5-1B8C-90EF-80B77739B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2559" b="3151"/>
          <a:stretch/>
        </p:blipFill>
        <p:spPr>
          <a:xfrm>
            <a:off x="6205869" y="3375617"/>
            <a:ext cx="5661648" cy="3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F435-5316-0AF3-419F-481D05639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9A65D2-3124-37D9-45BD-BD5CDFF9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46" t="63359" r="17638" b="24681"/>
          <a:stretch/>
        </p:blipFill>
        <p:spPr>
          <a:xfrm>
            <a:off x="3448142" y="5754197"/>
            <a:ext cx="6420178" cy="999461"/>
          </a:xfrm>
          <a:prstGeom prst="rect">
            <a:avLst/>
          </a:prstGeom>
        </p:spPr>
      </p:pic>
      <p:pic>
        <p:nvPicPr>
          <p:cNvPr id="8" name="Εικόνα 7" descr="Εικόνα που περιέχει ρουχισμός, παπούτσια, άτομ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12F39FB-745A-EBC9-9FBD-C77FA0133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78" y="104342"/>
            <a:ext cx="5167877" cy="344693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FA2380A-9678-1A4E-2050-E35A2C4A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88" t="20649" r="35636" b="10359"/>
          <a:stretch/>
        </p:blipFill>
        <p:spPr>
          <a:xfrm>
            <a:off x="30937" y="404037"/>
            <a:ext cx="6752635" cy="50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5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E2CEE-A7E2-17CD-2E08-9E2F9B548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:a16="http://schemas.microsoft.com/office/drawing/2014/main" id="{956859B8-2932-08DD-FDB5-FEE8804715A1}"/>
              </a:ext>
            </a:extLst>
          </p:cNvPr>
          <p:cNvSpPr txBox="1">
            <a:spLocks/>
          </p:cNvSpPr>
          <p:nvPr/>
        </p:nvSpPr>
        <p:spPr>
          <a:xfrm>
            <a:off x="595420" y="1084520"/>
            <a:ext cx="11146466" cy="35300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000" b="1" dirty="0">
                <a:latin typeface="Calibri" panose="020F0502020204030204" pitchFamily="34" charset="0"/>
              </a:rPr>
              <a:t>ΑΣΚΗΣΗ !</a:t>
            </a:r>
          </a:p>
          <a:p>
            <a:pPr algn="l"/>
            <a:endParaRPr lang="el-GR" sz="2000" b="1" dirty="0">
              <a:latin typeface="Calibri" panose="020F0502020204030204" pitchFamily="34" charset="0"/>
            </a:endParaRPr>
          </a:p>
          <a:p>
            <a:pPr algn="l"/>
            <a:r>
              <a:rPr lang="el-GR" sz="2000" dirty="0">
                <a:latin typeface="Calibri" panose="020F0502020204030204" pitchFamily="34" charset="0"/>
              </a:rPr>
              <a:t>Επισκεφτείτε την ιστοσελίδα </a:t>
            </a:r>
            <a:r>
              <a:rPr lang="el-GR" sz="2000" b="1" u="sng" dirty="0">
                <a:latin typeface="Calibri" panose="020F0502020204030204" pitchFamily="34" charset="0"/>
              </a:rPr>
              <a:t>ενός μουσείου </a:t>
            </a:r>
            <a:r>
              <a:rPr lang="el-GR" sz="2000" dirty="0">
                <a:latin typeface="Calibri" panose="020F0502020204030204" pitchFamily="34" charset="0"/>
              </a:rPr>
              <a:t>της αρεσκείας σας, ελληνικό ή διεθνές, </a:t>
            </a:r>
          </a:p>
          <a:p>
            <a:pPr algn="l"/>
            <a:r>
              <a:rPr lang="el-GR" sz="2000" dirty="0">
                <a:latin typeface="Calibri" panose="020F0502020204030204" pitchFamily="34" charset="0"/>
              </a:rPr>
              <a:t>και καταγράψτε τα είδη </a:t>
            </a:r>
            <a:r>
              <a:rPr lang="el-GR" sz="2000" b="1" dirty="0">
                <a:latin typeface="Calibri" panose="020F0502020204030204" pitchFamily="34" charset="0"/>
              </a:rPr>
              <a:t>(τουλάχιστον 2) </a:t>
            </a:r>
            <a:r>
              <a:rPr lang="el-GR" sz="2000" dirty="0">
                <a:latin typeface="Calibri" panose="020F0502020204030204" pitchFamily="34" charset="0"/>
              </a:rPr>
              <a:t>εκπαιδευτικών προγραμμάτων που οργανώνουν </a:t>
            </a:r>
          </a:p>
          <a:p>
            <a:pPr algn="l"/>
            <a:endParaRPr lang="el-GR" sz="2000" dirty="0">
              <a:latin typeface="Calibri" panose="020F0502020204030204" pitchFamily="34" charset="0"/>
            </a:endParaRPr>
          </a:p>
          <a:p>
            <a:pPr marL="342900" indent="-342900" algn="l">
              <a:buFontTx/>
              <a:buChar char="-"/>
            </a:pPr>
            <a:r>
              <a:rPr lang="el-GR" sz="2000" b="1" dirty="0">
                <a:latin typeface="Calibri" panose="020F0502020204030204" pitchFamily="34" charset="0"/>
              </a:rPr>
              <a:t>περιεχόμενο</a:t>
            </a:r>
            <a:r>
              <a:rPr lang="el-GR" sz="2000" dirty="0">
                <a:latin typeface="Calibri" panose="020F0502020204030204" pitchFamily="34" charset="0"/>
              </a:rPr>
              <a:t>, </a:t>
            </a:r>
          </a:p>
          <a:p>
            <a:pPr marL="342900" indent="-342900" algn="l">
              <a:buFontTx/>
              <a:buChar char="-"/>
            </a:pPr>
            <a:r>
              <a:rPr lang="el-GR" sz="2000" b="1" dirty="0">
                <a:latin typeface="Calibri" panose="020F0502020204030204" pitchFamily="34" charset="0"/>
              </a:rPr>
              <a:t>ομάδες κοινού </a:t>
            </a:r>
            <a:r>
              <a:rPr lang="el-GR" sz="2000" dirty="0">
                <a:latin typeface="Calibri" panose="020F0502020204030204" pitchFamily="34" charset="0"/>
              </a:rPr>
              <a:t>στις οποίες απευθύνονται, </a:t>
            </a:r>
          </a:p>
          <a:p>
            <a:pPr marL="342900" indent="-342900" algn="l">
              <a:buFontTx/>
              <a:buChar char="-"/>
            </a:pPr>
            <a:r>
              <a:rPr lang="el-GR" sz="2000" b="1" dirty="0">
                <a:latin typeface="Calibri" panose="020F0502020204030204" pitchFamily="34" charset="0"/>
              </a:rPr>
              <a:t>τρόποι μάθησης </a:t>
            </a:r>
            <a:r>
              <a:rPr lang="el-GR" sz="2000" dirty="0">
                <a:latin typeface="Calibri" panose="020F0502020204030204" pitchFamily="34" charset="0"/>
              </a:rPr>
              <a:t>πχ. μέσα από δραστηριότητες παιχνιδιού </a:t>
            </a:r>
          </a:p>
          <a:p>
            <a:pPr algn="l"/>
            <a:endParaRPr lang="el-GR" sz="2000" dirty="0">
              <a:latin typeface="Calibri" panose="020F0502020204030204" pitchFamily="34" charset="0"/>
            </a:endParaRPr>
          </a:p>
          <a:p>
            <a:pPr marL="342900" indent="-342900" algn="l">
              <a:buFontTx/>
              <a:buChar char="-"/>
            </a:pPr>
            <a:endParaRPr lang="el-GR" sz="2000" dirty="0">
              <a:latin typeface="Calibri" panose="020F0502020204030204" pitchFamily="34" charset="0"/>
            </a:endParaRPr>
          </a:p>
          <a:p>
            <a:pPr algn="l"/>
            <a:r>
              <a:rPr lang="el-GR" sz="2000" b="1" dirty="0">
                <a:latin typeface="Calibri" panose="020F0502020204030204" pitchFamily="34" charset="0"/>
              </a:rPr>
              <a:t>Σύντομη προφορική παρουσίαση &amp; σχολιασμός στο επόμενο μάθημα!  </a:t>
            </a:r>
            <a:endParaRPr lang="el-GR" sz="2000" b="1" dirty="0"/>
          </a:p>
          <a:p>
            <a:pPr algn="l"/>
            <a:r>
              <a:rPr lang="el-G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l-GR" sz="2000" dirty="0"/>
          </a:p>
        </p:txBody>
      </p:sp>
      <p:sp>
        <p:nvSpPr>
          <p:cNvPr id="2" name="Υπότιτλος 2">
            <a:extLst>
              <a:ext uri="{FF2B5EF4-FFF2-40B4-BE49-F238E27FC236}">
                <a16:creationId xmlns:a16="http://schemas.microsoft.com/office/drawing/2014/main" id="{E1C6020C-D1D7-E20B-1D7D-B03540123E32}"/>
              </a:ext>
            </a:extLst>
          </p:cNvPr>
          <p:cNvSpPr txBox="1">
            <a:spLocks/>
          </p:cNvSpPr>
          <p:nvPr/>
        </p:nvSpPr>
        <p:spPr>
          <a:xfrm>
            <a:off x="297710" y="3707817"/>
            <a:ext cx="11444176" cy="3243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b="1" dirty="0"/>
              <a:t> </a:t>
            </a:r>
            <a:endParaRPr lang="el-GR" sz="2800" b="1" i="1" dirty="0">
              <a:solidFill>
                <a:srgbClr val="FF0000"/>
              </a:solidFill>
            </a:endParaRPr>
          </a:p>
          <a:p>
            <a:pPr algn="l"/>
            <a:r>
              <a:rPr lang="el-GR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141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444EF-C537-A93A-BBA3-5CC0CFC4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C8FF6A-B795-EF04-6934-C5C668821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650" y="-112683"/>
            <a:ext cx="11035350" cy="884583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/>
              <a:t>Π37Ε</a:t>
            </a:r>
            <a:br>
              <a:rPr lang="el-GR" sz="2400" b="1" dirty="0"/>
            </a:br>
            <a:r>
              <a:rPr lang="el-GR" sz="2400" b="1" dirty="0"/>
              <a:t>ΕΦΑΡΜΟΣΜΕΝΗ ΜΟΥΣΕΙΟΠΑΙΔΑΓΩΓΙΚΗ</a:t>
            </a: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1D181E2B-DB3F-BD2F-5C04-77E2E5032217}"/>
              </a:ext>
            </a:extLst>
          </p:cNvPr>
          <p:cNvSpPr txBox="1">
            <a:spLocks/>
          </p:cNvSpPr>
          <p:nvPr/>
        </p:nvSpPr>
        <p:spPr>
          <a:xfrm>
            <a:off x="150578" y="771900"/>
            <a:ext cx="11525693" cy="59734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dirty="0"/>
          </a:p>
          <a:p>
            <a:r>
              <a:rPr lang="el-GR" sz="2800" dirty="0"/>
              <a:t>ΣΤΟΧΟΙ (10 ΜΑΘΗΜΑΤΑ)</a:t>
            </a:r>
          </a:p>
          <a:p>
            <a:pPr>
              <a:lnSpc>
                <a:spcPct val="210000"/>
              </a:lnSpc>
            </a:pPr>
            <a:r>
              <a:rPr lang="el-GR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Θεωρητική &amp; Εφαρμοσμένη γνώση </a:t>
            </a:r>
            <a:r>
              <a:rPr lang="el-GR" sz="2200" dirty="0"/>
              <a:t>για το Μουσείο και τη </a:t>
            </a:r>
            <a:r>
              <a:rPr lang="el-GR" sz="2200" dirty="0" err="1"/>
              <a:t>Μουσειοπαιδαγωγική</a:t>
            </a:r>
            <a:r>
              <a:rPr lang="el-GR" sz="2200" dirty="0"/>
              <a:t> </a:t>
            </a:r>
            <a:endParaRPr lang="en-US" sz="2200" dirty="0"/>
          </a:p>
          <a:p>
            <a:pPr>
              <a:lnSpc>
                <a:spcPct val="210000"/>
              </a:lnSpc>
            </a:pPr>
            <a:r>
              <a:rPr lang="el-GR" sz="1900" dirty="0"/>
              <a:t>Ιστορία των μουσείων &amp; του εκπαιδευτικού τους ρόλου  </a:t>
            </a:r>
          </a:p>
          <a:p>
            <a:pPr>
              <a:lnSpc>
                <a:spcPct val="210000"/>
              </a:lnSpc>
            </a:pPr>
            <a:r>
              <a:rPr lang="el-GR" sz="1900" dirty="0"/>
              <a:t>Αρχές θεωρητικής &amp; εφαρμοσμένης </a:t>
            </a:r>
            <a:r>
              <a:rPr lang="el-GR" sz="1900" dirty="0" err="1"/>
              <a:t>μουσειοπαιδαγωγικής</a:t>
            </a:r>
            <a:r>
              <a:rPr lang="el-GR" sz="1900" dirty="0"/>
              <a:t> (εξωτερικό &amp; Ελλάδα)  </a:t>
            </a:r>
          </a:p>
          <a:p>
            <a:pPr>
              <a:lnSpc>
                <a:spcPct val="210000"/>
              </a:lnSpc>
            </a:pPr>
            <a:r>
              <a:rPr lang="el-GR" sz="1900" dirty="0"/>
              <a:t>Θεωρίες μάθησης &amp; η εφαρμογή τους στο μουσείο </a:t>
            </a:r>
          </a:p>
          <a:p>
            <a:pPr>
              <a:lnSpc>
                <a:spcPct val="210000"/>
              </a:lnSpc>
            </a:pPr>
            <a:r>
              <a:rPr lang="el-GR" sz="1900" dirty="0"/>
              <a:t>Εκπαιδευτική αξιοποίηση αντικειμένων/εκθεμάτων για διαφορετικές ομάδες κοινού</a:t>
            </a:r>
          </a:p>
          <a:p>
            <a:pPr>
              <a:lnSpc>
                <a:spcPct val="210000"/>
              </a:lnSpc>
            </a:pPr>
            <a:r>
              <a:rPr lang="el-GR" sz="1900" b="1" dirty="0"/>
              <a:t>Αξιολόγηση &amp; Σχεδιασμός εκπαιδευτικών προγραμμάτων σε μουσεία και άλλους πολιτιστικούς χώρους </a:t>
            </a:r>
          </a:p>
          <a:p>
            <a:endParaRPr lang="el-GR" sz="2800" dirty="0"/>
          </a:p>
          <a:p>
            <a:endParaRPr lang="el-GR" sz="2800" dirty="0"/>
          </a:p>
          <a:p>
            <a:r>
              <a:rPr lang="el-GR" sz="2800" dirty="0"/>
              <a:t>ΜΕΘΟΔΟΛΟΓΙΑ</a:t>
            </a:r>
            <a:r>
              <a:rPr lang="el-GR" sz="1900" dirty="0"/>
              <a:t>  </a:t>
            </a:r>
          </a:p>
          <a:p>
            <a:endParaRPr lang="el-GR" sz="1900" dirty="0"/>
          </a:p>
          <a:p>
            <a:r>
              <a:rPr lang="el-GR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Ατομικές ασκήσεις </a:t>
            </a:r>
            <a:r>
              <a:rPr lang="el-GR" sz="1900" dirty="0"/>
              <a:t>(βιβλιογραφικές &amp; επιτόπιας έρευνας) – πχ. συμμετοχή &amp; αξιολόγηση </a:t>
            </a:r>
            <a:r>
              <a:rPr lang="el-GR" sz="1900" dirty="0" err="1"/>
              <a:t>μουσειοπαιδαγωγικού</a:t>
            </a:r>
            <a:r>
              <a:rPr lang="el-GR" sz="1900" dirty="0"/>
              <a:t> προγράμματος και επίσκεψη &amp; αξιολόγηση έκθεσης από εκπαιδευτική σκοπιά</a:t>
            </a:r>
          </a:p>
          <a:p>
            <a:endParaRPr lang="el-GR" sz="1900" b="1" dirty="0"/>
          </a:p>
          <a:p>
            <a:r>
              <a:rPr lang="el-GR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Τελική ατομική γραπτή εργασία </a:t>
            </a:r>
            <a:r>
              <a:rPr lang="el-GR" sz="1900" dirty="0"/>
              <a:t> – σχεδιασμός </a:t>
            </a:r>
            <a:r>
              <a:rPr lang="el-GR" sz="1900" dirty="0" err="1"/>
              <a:t>μουσειοπαιδαγωγικού</a:t>
            </a:r>
            <a:r>
              <a:rPr lang="el-GR" sz="1900" dirty="0"/>
              <a:t> προγράμματος </a:t>
            </a:r>
          </a:p>
          <a:p>
            <a:r>
              <a:rPr lang="el-GR" sz="21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απαλλακτική</a:t>
            </a:r>
            <a:r>
              <a:rPr lang="el-GR" sz="1900" dirty="0"/>
              <a:t>  (μέχρι 2 απουσίες στο μάθημα)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062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3AF4F-CB7B-8EBD-096C-1E02A2A4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id="{E4E5C2D0-0F26-B128-2597-3A9211AC06C1}"/>
              </a:ext>
            </a:extLst>
          </p:cNvPr>
          <p:cNvSpPr txBox="1">
            <a:spLocks/>
          </p:cNvSpPr>
          <p:nvPr/>
        </p:nvSpPr>
        <p:spPr>
          <a:xfrm>
            <a:off x="1524000" y="1040554"/>
            <a:ext cx="9144000" cy="42636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/>
              <a:t>Η ΜΟΥΣΕΙΟΠΑΙΔΑΓΩΓΙΚΗ ΕΊΝΑΙ…</a:t>
            </a:r>
          </a:p>
          <a:p>
            <a:endParaRPr lang="el-GR" sz="2800" dirty="0"/>
          </a:p>
          <a:p>
            <a:r>
              <a:rPr lang="el-GR" sz="2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ΜΙΑ ΕΦΑΡΜΟΣΜΕΝΗ ΠΑΙΔΑΓΩΓΙΚΗ ΣΤΟ ΧΩΡΟ ΔΡΑΣΗΣ ΤΟΥ ΜΟΥΣΕΙΟΥ</a:t>
            </a:r>
            <a:r>
              <a:rPr lang="en-US" sz="2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2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0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αλλά και άλλα περιβάλλοντα πχ. αρχαιολογικοί χώροι)</a:t>
            </a:r>
          </a:p>
          <a:p>
            <a:endParaRPr lang="en-US" sz="2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 </a:t>
            </a:r>
            <a:endParaRPr lang="el-GR" sz="2400" dirty="0"/>
          </a:p>
          <a:p>
            <a:r>
              <a:rPr lang="el-GR" sz="2900" b="1" dirty="0">
                <a:solidFill>
                  <a:srgbClr val="C00000"/>
                </a:solidFill>
              </a:rPr>
              <a:t>ΤΟ ΜΟΥΣΕΙΟ</a:t>
            </a:r>
            <a:r>
              <a:rPr lang="en-US" sz="2900" b="1" dirty="0">
                <a:solidFill>
                  <a:srgbClr val="C00000"/>
                </a:solidFill>
              </a:rPr>
              <a:t> </a:t>
            </a:r>
            <a:endParaRPr lang="el-GR" sz="2900" b="1" dirty="0">
              <a:solidFill>
                <a:srgbClr val="C00000"/>
              </a:solidFill>
            </a:endParaRPr>
          </a:p>
          <a:p>
            <a:r>
              <a:rPr lang="el-GR" sz="2400" dirty="0">
                <a:solidFill>
                  <a:srgbClr val="C00000"/>
                </a:solidFill>
              </a:rPr>
              <a:t>ΤΟ ΚΟΙΝΟ </a:t>
            </a:r>
          </a:p>
          <a:p>
            <a:r>
              <a:rPr lang="el-GR" sz="2400" dirty="0">
                <a:solidFill>
                  <a:srgbClr val="C00000"/>
                </a:solidFill>
              </a:rPr>
              <a:t>Η ΕΠΙΚΟΙΝΩΝΙΑ</a:t>
            </a:r>
          </a:p>
          <a:p>
            <a:r>
              <a:rPr lang="el-GR" sz="2400" dirty="0">
                <a:solidFill>
                  <a:srgbClr val="C00000"/>
                </a:solidFill>
              </a:rPr>
              <a:t>Η ΜΑΘΗΣΗ ΣΤΟ ΜΟΥΣΕΙΟ </a:t>
            </a:r>
            <a:r>
              <a:rPr lang="el-GR" sz="2400" b="1" dirty="0">
                <a:solidFill>
                  <a:srgbClr val="C00000"/>
                </a:solidFill>
              </a:rPr>
              <a:t>  </a:t>
            </a:r>
          </a:p>
          <a:p>
            <a:r>
              <a:rPr lang="el-GR" sz="2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597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00437-768A-E37F-F410-1C09F926D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079531-3FD4-3022-E1C3-8CB4F5F7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63" t="24806" r="9389" b="6046"/>
          <a:stretch/>
        </p:blipFill>
        <p:spPr>
          <a:xfrm>
            <a:off x="260751" y="712381"/>
            <a:ext cx="11670498" cy="54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5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6CEC5-555D-0B4A-8C27-38BC35604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ορνίζα, εσωτερικός χώρος, σκηνή, Γκαλερί τέχ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E7CCC4B1-EE8C-919D-A943-A19FF9734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95" y="127591"/>
            <a:ext cx="9354810" cy="62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9091E-8EC1-0CBC-CD05-54C898054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6B7BF803-F99E-31B3-8B75-E5A5919FD9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42" t="16279" r="1890" b="6046"/>
          <a:stretch/>
        </p:blipFill>
        <p:spPr>
          <a:xfrm>
            <a:off x="659218" y="223283"/>
            <a:ext cx="10060287" cy="60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E9514-A735-FFF3-E46F-7DE8529F4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8C0CB3-6D74-A1E0-7403-D1054C18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71" t="18294" r="14622" b="47442"/>
          <a:stretch/>
        </p:blipFill>
        <p:spPr>
          <a:xfrm>
            <a:off x="-194929" y="-51100"/>
            <a:ext cx="11305952" cy="298877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76062B2-B294-AB24-14EB-FDFA187E61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26" t="17519" r="14360" b="11008"/>
          <a:stretch/>
        </p:blipFill>
        <p:spPr>
          <a:xfrm>
            <a:off x="194929" y="2821965"/>
            <a:ext cx="5901071" cy="3350239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10334D0E-B67B-ED98-B50C-DA4F070511D3}"/>
              </a:ext>
            </a:extLst>
          </p:cNvPr>
          <p:cNvSpPr txBox="1">
            <a:spLocks/>
          </p:cNvSpPr>
          <p:nvPr/>
        </p:nvSpPr>
        <p:spPr>
          <a:xfrm>
            <a:off x="528085" y="6310738"/>
            <a:ext cx="9144000" cy="408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https://mola.omeka.net/items/browse</a:t>
            </a:r>
            <a:endParaRPr lang="en-US" sz="4400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7BDCBCC-6ECE-5EAC-4493-2E5AD3C424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09" t="42017" r="21512" b="9132"/>
          <a:stretch/>
        </p:blipFill>
        <p:spPr>
          <a:xfrm>
            <a:off x="5870944" y="3920326"/>
            <a:ext cx="6283843" cy="293767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195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14C08AB-6AFA-4400-8BE8-F36871C5B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2559" b="3151"/>
          <a:stretch/>
        </p:blipFill>
        <p:spPr>
          <a:xfrm>
            <a:off x="1457370" y="382423"/>
            <a:ext cx="9991076" cy="5901419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41F7F769-2D29-4536-BC66-3F1368C95619}"/>
              </a:ext>
            </a:extLst>
          </p:cNvPr>
          <p:cNvSpPr/>
          <p:nvPr/>
        </p:nvSpPr>
        <p:spPr>
          <a:xfrm>
            <a:off x="1457370" y="5900934"/>
            <a:ext cx="5015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Ellis island National museum of Immigration, New York City </a:t>
            </a:r>
          </a:p>
        </p:txBody>
      </p:sp>
    </p:spTree>
    <p:extLst>
      <p:ext uri="{BB962C8B-B14F-4D97-AF65-F5344CB8AC3E}">
        <p14:creationId xmlns:p14="http://schemas.microsoft.com/office/powerpoint/2010/main" val="267805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A3648-477E-2B75-7F30-AD558F854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AEE3560-037A-FBC8-C038-A469A4B5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69" r="2587" b="8217"/>
          <a:stretch/>
        </p:blipFill>
        <p:spPr>
          <a:xfrm>
            <a:off x="157716" y="629665"/>
            <a:ext cx="11876567" cy="5199322"/>
          </a:xfrm>
          <a:prstGeom prst="rect">
            <a:avLst/>
          </a:prstGeom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0E87E77E-14AB-1E45-7E77-12FFC8201C40}"/>
              </a:ext>
            </a:extLst>
          </p:cNvPr>
          <p:cNvSpPr txBox="1">
            <a:spLocks/>
          </p:cNvSpPr>
          <p:nvPr/>
        </p:nvSpPr>
        <p:spPr>
          <a:xfrm>
            <a:off x="157716" y="6066501"/>
            <a:ext cx="9144000" cy="408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i="0" dirty="0">
                <a:solidFill>
                  <a:srgbClr val="474747"/>
                </a:solidFill>
                <a:effectLst/>
                <a:latin typeface="Georgia" panose="02040502050405020303" pitchFamily="18" charset="0"/>
              </a:rPr>
              <a:t>https://www.makronissos.org/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6934901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280</Words>
  <Application>Microsoft Office PowerPoint</Application>
  <PresentationFormat>Ευρεία οθόνη</PresentationFormat>
  <Paragraphs>55</Paragraphs>
  <Slides>16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Georgia</vt:lpstr>
      <vt:lpstr>Θέμα του Office</vt:lpstr>
      <vt:lpstr>Παρουσίαση του PowerPoint</vt:lpstr>
      <vt:lpstr>Π37Ε ΕΦΑΡΜΟΣΜΕΝΗ ΜΟΥΣΕΙΟΠΑΙΔΑΓΩΓΙΚΗ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Angeliki Tsiotinou</dc:creator>
  <cp:lastModifiedBy>angel_ ts_</cp:lastModifiedBy>
  <cp:revision>317</cp:revision>
  <dcterms:created xsi:type="dcterms:W3CDTF">2024-10-12T11:47:19Z</dcterms:created>
  <dcterms:modified xsi:type="dcterms:W3CDTF">2025-10-06T17:20:16Z</dcterms:modified>
</cp:coreProperties>
</file>