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embeddedFontLs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Play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8bX3zwD3MmFyg32dESdZDiqI/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20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24d4174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2" name="Google Shape;202;g3a24d41749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a24d41749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1" name="Google Shape;211;g3a24d417499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24d41749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8" name="Google Shape;218;g3a24d417499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34" name="Google Shape;23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1" name="Google Shape;241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42" name="Google Shape;242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53" name="Google Shape;25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" name="Google Shape;12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Τίτλος και Περιεχόμενο">
  <p:cSld name="1_Τίτλος και Περιεχόμενο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rstory.tenement.org/stories/a-rosary-201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5ED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/>
        </p:nvSpPr>
        <p:spPr>
          <a:xfrm>
            <a:off x="2254101" y="5686510"/>
            <a:ext cx="9494875" cy="97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Δρ. Αγγελική Τσιοτινού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atsiotin@psed.duth.gr 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470454" y="3429000"/>
            <a:ext cx="10608104" cy="202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l-GR"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Π37Ε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l-G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ΕΦΑΡΜΟΣΜΕΝΗ ΜΟΥΣΕΙΟΠΑΙΔΑΓΩΓΙΚΗ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0" y="6388145"/>
            <a:ext cx="10515600" cy="68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https://www.migrationmuseum.org/keepsakes-gallery/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 l="5059" t="16589" r="37381" b="6821"/>
          <a:stretch/>
        </p:blipFill>
        <p:spPr>
          <a:xfrm>
            <a:off x="3838353" y="127591"/>
            <a:ext cx="8240233" cy="616768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/>
        </p:nvSpPr>
        <p:spPr>
          <a:xfrm>
            <a:off x="235688" y="407579"/>
            <a:ext cx="6505355" cy="25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Τι είδους νοήματα θα μπορούσε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να έχει ένας δίσκος μουσικής;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0" y="6388145"/>
            <a:ext cx="10515600" cy="68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https://www.migrationmuseum.org/keepsakes-gallery/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3">
            <a:alphaModFix/>
          </a:blip>
          <a:srcRect l="5059" t="16589" r="37381" b="6821"/>
          <a:stretch/>
        </p:blipFill>
        <p:spPr>
          <a:xfrm>
            <a:off x="3838353" y="127591"/>
            <a:ext cx="8240233" cy="616768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205562" y="1119712"/>
            <a:ext cx="4132522" cy="342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-αναμνηστική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-συναισθηματική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-χρηστική/λειτουργική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-οικονομική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-υλικότητα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-αισθητική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 l="8412" t="16017" r="7871" b="6851"/>
          <a:stretch/>
        </p:blipFill>
        <p:spPr>
          <a:xfrm>
            <a:off x="2336037" y="86796"/>
            <a:ext cx="9798833" cy="507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 txBox="1"/>
          <p:nvPr/>
        </p:nvSpPr>
        <p:spPr>
          <a:xfrm>
            <a:off x="0" y="6388145"/>
            <a:ext cx="10515600" cy="68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https://yourstory.tenement.org/stories/a-rosary-2016</a:t>
            </a: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57130" y="1098447"/>
            <a:ext cx="4132522" cy="22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-αναμνηστική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-συναισθηματική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-θρησκευτική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-ιστορική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(ιστορία μετανάστευσης)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1"/>
          <p:cNvPicPr preferRelativeResize="0"/>
          <p:nvPr/>
        </p:nvPicPr>
        <p:blipFill rotWithShape="1">
          <a:blip r:embed="rId3">
            <a:alphaModFix/>
          </a:blip>
          <a:srcRect l="20906" t="29588" r="64254" b="7286"/>
          <a:stretch/>
        </p:blipFill>
        <p:spPr>
          <a:xfrm>
            <a:off x="744280" y="1031359"/>
            <a:ext cx="2190308" cy="524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 txBox="1">
            <a:spLocks noGrp="1"/>
          </p:cNvSpPr>
          <p:nvPr>
            <p:ph type="title"/>
          </p:nvPr>
        </p:nvSpPr>
        <p:spPr>
          <a:xfrm>
            <a:off x="285306" y="127589"/>
            <a:ext cx="10515600" cy="74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Play"/>
              <a:buNone/>
            </a:pPr>
            <a:r>
              <a:rPr lang="el-GR" sz="2800" b="1">
                <a:solidFill>
                  <a:srgbClr val="C00000"/>
                </a:solidFill>
              </a:rPr>
              <a:t>Η Πεπλοφόρος κόρη, 530 π.Χ., Μουσείο Ακρόπολης</a:t>
            </a:r>
            <a:endParaRPr/>
          </a:p>
        </p:txBody>
      </p:sp>
      <p:sp>
        <p:nvSpPr>
          <p:cNvPr id="193" name="Google Shape;193;p11"/>
          <p:cNvSpPr txBox="1"/>
          <p:nvPr/>
        </p:nvSpPr>
        <p:spPr>
          <a:xfrm>
            <a:off x="4478078" y="1619690"/>
            <a:ext cx="6505355" cy="25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Τι είδους νοήματα θα μπορούσε να έχει αυτό το άγαλμα;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Τι ιστορίες θα μπορούσε να μας πει;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2"/>
          <p:cNvPicPr preferRelativeResize="0"/>
          <p:nvPr/>
        </p:nvPicPr>
        <p:blipFill rotWithShape="1">
          <a:blip r:embed="rId3">
            <a:alphaModFix/>
          </a:blip>
          <a:srcRect l="19971" t="28371" r="21685" b="7286"/>
          <a:stretch/>
        </p:blipFill>
        <p:spPr>
          <a:xfrm>
            <a:off x="1669312" y="1036673"/>
            <a:ext cx="8612949" cy="534286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 txBox="1">
            <a:spLocks noGrp="1"/>
          </p:cNvSpPr>
          <p:nvPr>
            <p:ph type="title"/>
          </p:nvPr>
        </p:nvSpPr>
        <p:spPr>
          <a:xfrm>
            <a:off x="285306" y="127589"/>
            <a:ext cx="10515600" cy="74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Play"/>
              <a:buNone/>
            </a:pPr>
            <a:r>
              <a:rPr lang="el-GR" sz="2800" b="1">
                <a:solidFill>
                  <a:srgbClr val="C00000"/>
                </a:solidFill>
              </a:rPr>
              <a:t>Η Πεπλοφόρος κόρη, 530 π.Χ., Μουσείο Ακρόπολης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a24d417499_0_0"/>
          <p:cNvSpPr txBox="1">
            <a:spLocks noGrp="1"/>
          </p:cNvSpPr>
          <p:nvPr>
            <p:ph type="title"/>
          </p:nvPr>
        </p:nvSpPr>
        <p:spPr>
          <a:xfrm>
            <a:off x="285306" y="127589"/>
            <a:ext cx="105156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Play"/>
              <a:buNone/>
            </a:pPr>
            <a:r>
              <a:rPr lang="el-GR" sz="1500" b="1">
                <a:solidFill>
                  <a:srgbClr val="C00000"/>
                </a:solidFill>
              </a:rPr>
              <a:t>Ελληνικό Παιδικό Μουσείο </a:t>
            </a:r>
            <a:r>
              <a:rPr lang="el-GR" sz="700" b="1">
                <a:solidFill>
                  <a:srgbClr val="C00000"/>
                </a:solidFill>
              </a:rPr>
              <a:t>https://www.hcm.gr/%ce%b5%ce%ba%cf%80%ce%b1%ce%b9%ce%b4%ce%b5%cf%85%cf%84%ce%b9%ce%ba%ce%ac-%cf%80%cf%81%ce%bf%ce%b3%cf%81%ce%ac%ce%bc%ce%bc%ce%b1%cf%84%ce%b1-%ce%b3%ce%b9%ce%b1-%ce%b5%ce%bb%ce%b5%cf%8d%ce%b8%ce%b5/</a:t>
            </a:r>
            <a:endParaRPr sz="2300"/>
          </a:p>
        </p:txBody>
      </p:sp>
      <p:pic>
        <p:nvPicPr>
          <p:cNvPr id="205" name="Google Shape;205;g3a24d41749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75" y="1292789"/>
            <a:ext cx="3048000" cy="46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a24d41749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8925" y="1481489"/>
            <a:ext cx="8628726" cy="37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a24d417499_0_0"/>
          <p:cNvSpPr txBox="1"/>
          <p:nvPr/>
        </p:nvSpPr>
        <p:spPr>
          <a:xfrm>
            <a:off x="3681786" y="793638"/>
            <a:ext cx="77676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σωματική/κινητική - γνωστική/κριτική - κοινωνικο/συναισθηματική ανάπτυξη των παιδιών</a:t>
            </a:r>
            <a:endParaRPr sz="3100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08" name="Google Shape;208;g3a24d41749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2900" y="5518823"/>
            <a:ext cx="8116774" cy="10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24d417499_0_9"/>
          <p:cNvSpPr txBox="1"/>
          <p:nvPr/>
        </p:nvSpPr>
        <p:spPr>
          <a:xfrm>
            <a:off x="285311" y="1243613"/>
            <a:ext cx="77676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>
                <a:latin typeface="Play"/>
                <a:ea typeface="Play"/>
                <a:cs typeface="Play"/>
                <a:sym typeface="Play"/>
              </a:rPr>
              <a:t>οπτική / λεκτική / ηχητική αντίληψη</a:t>
            </a:r>
            <a:endParaRPr sz="3100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14" name="Google Shape;214;g3a24d417499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40313"/>
            <a:ext cx="10417380" cy="456528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3a24d417499_0_9"/>
          <p:cNvSpPr txBox="1">
            <a:spLocks noGrp="1"/>
          </p:cNvSpPr>
          <p:nvPr>
            <p:ph type="title"/>
          </p:nvPr>
        </p:nvSpPr>
        <p:spPr>
          <a:xfrm>
            <a:off x="285306" y="127589"/>
            <a:ext cx="105156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Play"/>
              <a:buNone/>
            </a:pPr>
            <a:r>
              <a:rPr lang="el-GR" sz="1500" b="1">
                <a:solidFill>
                  <a:srgbClr val="C00000"/>
                </a:solidFill>
              </a:rPr>
              <a:t>Ελληνικό Παιδικό Μουσείο </a:t>
            </a:r>
            <a:r>
              <a:rPr lang="el-GR" sz="700" b="1">
                <a:solidFill>
                  <a:srgbClr val="C00000"/>
                </a:solidFill>
              </a:rPr>
              <a:t>https://www.hcm.gr/%ce%b5%ce%ba%cf%80%ce%b1%ce%b9%ce%b4%ce%b5%cf%85%cf%84%ce%b9%ce%ba%ce%ac-%cf%80%cf%81%ce%bf%ce%b3%cf%81%ce%ac%ce%bc%ce%bc%ce%b1%cf%84%ce%b1-%ce%b3%ce%b9%ce%b1-%ce%b5%ce%bb%ce%b5%cf%8d%ce%b8%ce%b5/</a:t>
            </a:r>
            <a:endParaRPr sz="2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a24d417499_0_20"/>
          <p:cNvSpPr txBox="1"/>
          <p:nvPr/>
        </p:nvSpPr>
        <p:spPr>
          <a:xfrm>
            <a:off x="285306" y="127589"/>
            <a:ext cx="105156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>
                <a:solidFill>
                  <a:srgbClr val="C00000"/>
                </a:solidFill>
                <a:latin typeface="Play"/>
                <a:ea typeface="Play"/>
                <a:cs typeface="Play"/>
                <a:sym typeface="Play"/>
              </a:rPr>
              <a:t>Ελληνικό Παιδικό Μουσείο </a:t>
            </a:r>
            <a:r>
              <a:rPr lang="el-GR" sz="700" b="1">
                <a:solidFill>
                  <a:srgbClr val="C00000"/>
                </a:solidFill>
                <a:latin typeface="Play"/>
                <a:ea typeface="Play"/>
                <a:cs typeface="Play"/>
                <a:sym typeface="Play"/>
              </a:rPr>
              <a:t>https://www.hcm.gr/%ce%b5%ce%ba%cf%80%ce%b1%ce%b9%ce%b4%ce%b5%cf%85%cf%84%ce%b9%ce%ba%ce%ac-%cf%80%cf%81%ce%bf%ce%b3%cf%81%ce%ac%ce%bc%ce%bc%ce%b1%cf%84%ce%b1-%ce%b3%ce%b9%ce%b1-%ce%b5%ce%bb%ce%b5%cf%8d%ce%b8%ce%b5/</a:t>
            </a:r>
            <a:endParaRPr sz="2300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21" name="Google Shape;221;g3a24d417499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50" y="2004023"/>
            <a:ext cx="6081725" cy="456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a24d417499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601" y="919250"/>
            <a:ext cx="7000275" cy="16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a24d417499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4588" y="2887674"/>
            <a:ext cx="6622299" cy="15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body" idx="1"/>
          </p:nvPr>
        </p:nvSpPr>
        <p:spPr>
          <a:xfrm>
            <a:off x="0" y="313514"/>
            <a:ext cx="9712731" cy="586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l-GR" b="1">
                <a:solidFill>
                  <a:schemeClr val="lt1"/>
                </a:solidFill>
              </a:rPr>
              <a:t> </a:t>
            </a:r>
            <a:r>
              <a:rPr lang="el-GR">
                <a:solidFill>
                  <a:srgbClr val="595959"/>
                </a:solidFill>
              </a:rPr>
              <a:t>	</a:t>
            </a:r>
            <a:r>
              <a:rPr lang="el-GR"/>
              <a:t>	Μουσειακά αντικείμενα	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/>
              <a:t>			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>
              <a:solidFill>
                <a:srgbClr val="877D8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ts val="2800"/>
              <a:buFont typeface="Noto Sans Symbols"/>
              <a:buChar char="⮚"/>
            </a:pPr>
            <a:r>
              <a:rPr lang="el-GR">
                <a:solidFill>
                  <a:srgbClr val="877D83"/>
                </a:solidFill>
              </a:rPr>
              <a:t>Μπορούν να φέρουν αναμνήσεις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ts val="2800"/>
              <a:buFont typeface="Noto Sans Symbols"/>
              <a:buChar char="⮚"/>
            </a:pPr>
            <a:r>
              <a:rPr lang="el-GR">
                <a:solidFill>
                  <a:srgbClr val="877D83"/>
                </a:solidFill>
              </a:rPr>
              <a:t>Να περιγράφουν συμπεριφορές των ανθρώπων	</a:t>
            </a:r>
            <a:endParaRPr>
              <a:solidFill>
                <a:srgbClr val="877D8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ts val="2800"/>
              <a:buFont typeface="Noto Sans Symbols"/>
              <a:buChar char="⮚"/>
            </a:pPr>
            <a:r>
              <a:rPr lang="el-GR">
                <a:solidFill>
                  <a:srgbClr val="877D83"/>
                </a:solidFill>
              </a:rPr>
              <a:t>Να ενσαρκώνουν συστήματα αξιών,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ts val="2800"/>
              <a:buNone/>
            </a:pPr>
            <a:r>
              <a:rPr lang="el-GR">
                <a:solidFill>
                  <a:srgbClr val="877D83"/>
                </a:solidFill>
              </a:rPr>
              <a:t>    πχ. θρησκευτικά	</a:t>
            </a:r>
            <a:endParaRPr>
              <a:solidFill>
                <a:srgbClr val="877D83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ts val="2800"/>
              <a:buFont typeface="Noto Sans Symbols"/>
              <a:buChar char="⮚"/>
            </a:pPr>
            <a:r>
              <a:rPr lang="el-GR">
                <a:solidFill>
                  <a:srgbClr val="877D83"/>
                </a:solidFill>
              </a:rPr>
              <a:t>Να έχουν συμβολικό χαρακτήρα</a:t>
            </a:r>
            <a:r>
              <a:rPr lang="el-GR">
                <a:solidFill>
                  <a:srgbClr val="877D83"/>
                </a:solidFill>
                <a:latin typeface="MS PGothic"/>
                <a:ea typeface="MS PGothic"/>
                <a:cs typeface="MS PGothic"/>
                <a:sym typeface="MS PGothic"/>
              </a:rPr>
              <a:t>	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>
              <a:solidFill>
                <a:srgbClr val="877D83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ts val="2800"/>
              <a:buNone/>
            </a:pPr>
            <a:r>
              <a:rPr lang="el-GR">
                <a:solidFill>
                  <a:srgbClr val="877D83"/>
                </a:solidFill>
              </a:rPr>
              <a:t>Και πολλά άλλα..	</a:t>
            </a:r>
            <a:r>
              <a:rPr lang="el-GR">
                <a:solidFill>
                  <a:srgbClr val="877D83"/>
                </a:solidFill>
                <a:latin typeface="MS PGothic"/>
                <a:ea typeface="MS PGothic"/>
                <a:cs typeface="MS PGothic"/>
                <a:sym typeface="MS PGothic"/>
              </a:rPr>
              <a:t>		</a:t>
            </a:r>
            <a:endParaRPr>
              <a:solidFill>
                <a:srgbClr val="877D83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877D83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877D83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</p:txBody>
      </p:sp>
      <p:pic>
        <p:nvPicPr>
          <p:cNvPr id="229" name="Google Shape;229;p13" descr="Κλείσιμο Παραθύρο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2009" y="313514"/>
            <a:ext cx="3723057" cy="535508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 txBox="1"/>
          <p:nvPr/>
        </p:nvSpPr>
        <p:spPr>
          <a:xfrm>
            <a:off x="5787600" y="5788361"/>
            <a:ext cx="61615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χάλκινος κρατήρας του Δερβενίου με ανάγλυφη διακόσμηση, Αρχαιολογικό Μουσείο Θεσσαλονίκης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/>
          <p:nvPr/>
        </p:nvSpPr>
        <p:spPr>
          <a:xfrm>
            <a:off x="258726" y="710261"/>
            <a:ext cx="9144000" cy="593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Char char="-"/>
            </a:pPr>
            <a:r>
              <a:rPr lang="el-GR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Τελικά, με τη </a:t>
            </a: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μελέτη του υλικού πολιτισμού</a:t>
            </a: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συνάγουμε </a:t>
            </a: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συμπεράσματα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αφενός για τα ίδια </a:t>
            </a: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τα υλικά πράγματα</a:t>
            </a: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και αφετέρου </a:t>
            </a: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για τους ανθρώπους</a:t>
            </a: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που τα κατασκεύασαν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και τα χρησιμοποίησαν διαχρονικά, καθώς και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για τις </a:t>
            </a: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κοινωνίες</a:t>
            </a: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και τις συνθήκες, φυσικές και διανοητικές, εντός των οποίων παρήχθησαν ή στη συνέχεια «έζησαν».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4"/>
          <p:cNvSpPr txBox="1">
            <a:spLocks noGrp="1"/>
          </p:cNvSpPr>
          <p:nvPr>
            <p:ph type="sldNum" idx="12"/>
          </p:nvPr>
        </p:nvSpPr>
        <p:spPr>
          <a:xfrm>
            <a:off x="8499475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1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4"/>
          <p:cNvPicPr preferRelativeResize="0"/>
          <p:nvPr/>
        </p:nvPicPr>
        <p:blipFill rotWithShape="1">
          <a:blip r:embed="rId3">
            <a:alphaModFix/>
          </a:blip>
          <a:srcRect l="20232" t="17674" r="42006" b="5581"/>
          <a:stretch/>
        </p:blipFill>
        <p:spPr>
          <a:xfrm>
            <a:off x="7588102" y="0"/>
            <a:ext cx="4603898" cy="526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254613" y="669851"/>
            <a:ext cx="9144000" cy="265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Η ΜΟΥΣΕΙΟΠΑΙΔΑΓΩΓΙΚΗ ΕΊΝΑΙ…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endParaRPr sz="2800" b="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l-GR" sz="2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ΜΙΑ ΕΦΑΡΜΟΣΜΕΝΗ ΠΑΙΔΑΓΩΓΙΚΗ ΣΤΟ ΧΩΡΟ ΔΡΑΣΗΣ ΤΟΥ ΜΟΥΣΕΙΟΥ </a:t>
            </a:r>
            <a:r>
              <a:rPr lang="el-GR" sz="2000" b="0" i="0" u="none" strike="noStrike" cap="none">
                <a:solidFill>
                  <a:srgbClr val="F2A982"/>
                </a:solidFill>
                <a:latin typeface="Calibri"/>
                <a:ea typeface="Calibri"/>
                <a:cs typeface="Calibri"/>
                <a:sym typeface="Calibri"/>
              </a:rPr>
              <a:t>(αλλά και άλλα περιβάλλοντα πχ. αρχαιολογικοί χώροι)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Play"/>
              <a:buNone/>
            </a:pPr>
            <a:r>
              <a:rPr lang="el-GR" sz="2000" b="1" i="0" u="none" strike="noStrike" cap="none">
                <a:solidFill>
                  <a:srgbClr val="C0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l-GR" sz="2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endParaRPr sz="2800" b="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116" name="Google Shape;116;p2"/>
          <p:cNvCxnSpPr/>
          <p:nvPr/>
        </p:nvCxnSpPr>
        <p:spPr>
          <a:xfrm flipH="1">
            <a:off x="3571103" y="2360141"/>
            <a:ext cx="1309816" cy="2236573"/>
          </a:xfrm>
          <a:prstGeom prst="straightConnector1">
            <a:avLst/>
          </a:prstGeom>
          <a:noFill/>
          <a:ln w="9525" cap="flat" cmpd="sng">
            <a:solidFill>
              <a:srgbClr val="115D8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7" name="Google Shape;117;p2"/>
          <p:cNvCxnSpPr/>
          <p:nvPr/>
        </p:nvCxnSpPr>
        <p:spPr>
          <a:xfrm>
            <a:off x="6277232" y="2471351"/>
            <a:ext cx="2174790" cy="2125363"/>
          </a:xfrm>
          <a:prstGeom prst="straightConnector1">
            <a:avLst/>
          </a:prstGeom>
          <a:noFill/>
          <a:ln w="9525" cap="flat" cmpd="sng">
            <a:solidFill>
              <a:srgbClr val="115D8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8" name="Google Shape;118;p2"/>
          <p:cNvSpPr txBox="1"/>
          <p:nvPr/>
        </p:nvSpPr>
        <p:spPr>
          <a:xfrm>
            <a:off x="334437" y="5197309"/>
            <a:ext cx="5492176" cy="9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ΣΧΕΔΙΑΣΜΟΣ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ΜΟΥΣΕΙΑΚΩΝ ΕΚΘΕΣΕΩΝ</a:t>
            </a:r>
            <a:endParaRPr sz="2800" b="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6768188" y="5297314"/>
            <a:ext cx="5492176" cy="143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ΣΧΕΔΙΑΣΜΟΣ+ΥΛΟΠΟΙΗΣΗ ΜΟΥΣΕΙΟΠΑΙΔΑΓΩΓΙΚΩΝ / ΕΚΠΑΙΔΕΥΤΙΚΩΝ ΠΡΟΓΡΑΜΜΑΤΩΝ</a:t>
            </a:r>
            <a:endParaRPr sz="2800" b="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endParaRPr sz="2800" b="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"/>
          <p:cNvSpPr txBox="1"/>
          <p:nvPr/>
        </p:nvSpPr>
        <p:spPr>
          <a:xfrm>
            <a:off x="109870" y="178633"/>
            <a:ext cx="9144000" cy="8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ΑΝΑΛΥΣΗ ΑΝΤΙΚΕΙΜΕΝΟΥ</a:t>
            </a:r>
            <a:endParaRPr sz="28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7"/>
          <p:cNvSpPr txBox="1">
            <a:spLocks noGrp="1"/>
          </p:cNvSpPr>
          <p:nvPr>
            <p:ph type="sldNum" idx="12"/>
          </p:nvPr>
        </p:nvSpPr>
        <p:spPr>
          <a:xfrm>
            <a:off x="8499475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1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7"/>
          <p:cNvSpPr txBox="1"/>
          <p:nvPr/>
        </p:nvSpPr>
        <p:spPr>
          <a:xfrm>
            <a:off x="446901" y="1336119"/>
            <a:ext cx="263901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ΥΛΙΚΟ - ΜΟΡΦΗ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Ποιο;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Σχήμα;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Διακόσμηση;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7"/>
          <p:cNvSpPr txBox="1"/>
          <p:nvPr/>
        </p:nvSpPr>
        <p:spPr>
          <a:xfrm>
            <a:off x="8246767" y="4298291"/>
            <a:ext cx="263901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ΑΞΙΑ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 τον κατασκευαστή;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 τον χρήστη;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 μένα;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Σε εθνικό επίπεδο;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 άλλους πολιτισμούς;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7"/>
          <p:cNvSpPr txBox="1"/>
          <p:nvPr/>
        </p:nvSpPr>
        <p:spPr>
          <a:xfrm>
            <a:off x="6433584" y="571028"/>
            <a:ext cx="2820286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ΧΡΗΣΗ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 ποιόν;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 ποιον;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Πότε;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Πώς;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Γιατί;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Πώς άλλαξε;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7"/>
          <p:cNvSpPr txBox="1"/>
          <p:nvPr/>
        </p:nvSpPr>
        <p:spPr>
          <a:xfrm>
            <a:off x="2593974" y="3879156"/>
            <a:ext cx="252826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ΚΑΤΑΣΚΕΥΗ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 ποιον;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 ποιον;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Πότε;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Πώς; 		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Γιατί;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/>
          <p:nvPr/>
        </p:nvSpPr>
        <p:spPr>
          <a:xfrm>
            <a:off x="258726" y="710261"/>
            <a:ext cx="12925646" cy="451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ΑΣΚΗΣΗ !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ΤΟ ΜΑΘΗΜΑ ΣΤΙΣ 4/12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Επισκεφτείτε την ιστοσελίδα </a:t>
            </a:r>
            <a:r>
              <a:rPr lang="el-GR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ενός μουσείου </a:t>
            </a: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της αρεσκείας σας, ελληνικού ή διεθνούς,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επιλέξτε ένα αντικείμενο από τη συλλογή του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 συνέχεια, αναλύστε το σε </a:t>
            </a:r>
            <a:r>
              <a:rPr lang="el-GR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σχέση με το υλικό, την κατασκευή, την χρήση και την αξία του,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με βάση την ανάλυσή σας φτιάξτε </a:t>
            </a:r>
            <a:r>
              <a:rPr lang="el-GR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έναν χάρτη με τα πιθανά, πολλαπλά νοήματα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του αντικειμένου  </a:t>
            </a:r>
            <a:endParaRPr sz="14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Σύντομη παρουσίαση σε </a:t>
            </a:r>
            <a:r>
              <a:rPr lang="el-GR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ppt</a:t>
            </a:r>
            <a:r>
              <a:rPr lang="el-G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r>
              <a:rPr lang="el-G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διαφανειών!  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sldNum" idx="12"/>
          </p:nvPr>
        </p:nvSpPr>
        <p:spPr>
          <a:xfrm>
            <a:off x="8499475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1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5ED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4"/>
          <p:cNvSpPr txBox="1">
            <a:spLocks noGrp="1"/>
          </p:cNvSpPr>
          <p:nvPr>
            <p:ph type="body" idx="1"/>
          </p:nvPr>
        </p:nvSpPr>
        <p:spPr>
          <a:xfrm>
            <a:off x="1175137" y="287078"/>
            <a:ext cx="9841725" cy="657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1260"/>
              <a:buFont typeface="Arial"/>
              <a:buNone/>
            </a:pPr>
            <a:endParaRPr sz="1400" b="1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76470"/>
              <a:buFont typeface="Arial"/>
              <a:buNone/>
            </a:pPr>
            <a:r>
              <a:rPr lang="el-GR" sz="1200">
                <a:solidFill>
                  <a:srgbClr val="595959"/>
                </a:solidFill>
              </a:rPr>
              <a:t>	</a:t>
            </a:r>
            <a:r>
              <a:rPr lang="el-GR" sz="1200"/>
              <a:t>								</a:t>
            </a:r>
            <a:endParaRPr sz="14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Font typeface="Arial"/>
              <a:buNone/>
            </a:pPr>
            <a:r>
              <a:rPr lang="el-GR" b="1">
                <a:solidFill>
                  <a:srgbClr val="C00000"/>
                </a:solidFill>
              </a:rPr>
              <a:t>ΣΧΕΔΙΑΣΜΟΣ ΜΟΥΣΕΙΑΚΩΝ ΕΚΘΕΣΕΩΝ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Font typeface="Arial"/>
              <a:buNone/>
            </a:pPr>
            <a:endParaRPr sz="2400"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Font typeface="Arial"/>
              <a:buNone/>
            </a:pPr>
            <a:r>
              <a:rPr lang="el-GR" sz="2400" b="1" u="sng"/>
              <a:t>Ειδικοί επιμελητές/επιστήμονες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Char char="•"/>
            </a:pPr>
            <a:r>
              <a:rPr lang="el-GR" sz="2400" b="1"/>
              <a:t>επιστημονική ανασύνθεση του παρελθόντος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Font typeface="Arial"/>
              <a:buNone/>
            </a:pPr>
            <a:endParaRPr sz="2400"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Font typeface="Arial"/>
              <a:buNone/>
            </a:pPr>
            <a:r>
              <a:rPr lang="el-GR" sz="2400" b="1" u="sng"/>
              <a:t>Νοηματικοί Μουσειολόγοι 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Char char="•"/>
            </a:pPr>
            <a:r>
              <a:rPr lang="el-GR" sz="2400" b="1"/>
              <a:t>γεφύρωση απόστασης επιστημονικού λόγου, μουσειακού λόγου και κοινού πχ. εξοικείωση επισκεπτών με</a:t>
            </a:r>
            <a:r>
              <a:rPr lang="el-GR" sz="2000" b="1"/>
              <a:t> </a:t>
            </a:r>
            <a:r>
              <a:rPr lang="el-GR" sz="2400" b="1"/>
              <a:t>πολύπλοκες έννοιες ή ειδική ορολογία 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None/>
            </a:pPr>
            <a:endParaRPr sz="2400" b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None/>
            </a:pPr>
            <a:r>
              <a:rPr lang="el-GR" sz="2400" b="1" u="sng"/>
              <a:t>Μουσειοπαιδαγωγοί</a:t>
            </a:r>
            <a:r>
              <a:rPr lang="el-GR" sz="2400" b="1"/>
              <a:t>  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8235"/>
              <a:buChar char="•"/>
            </a:pPr>
            <a:r>
              <a:rPr lang="el-GR" sz="2400" b="1"/>
              <a:t>εκπαιδευτικός σχεδιασμός εκθέσεων – εκπαιδευτική ανάδειξη εκθεμάτων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8235"/>
              <a:buChar char="•"/>
            </a:pPr>
            <a:r>
              <a:rPr lang="el-GR" sz="2400" b="1"/>
              <a:t>ερμηνεία ανάλογα με το επιδιωκόμενο κοινό της έκθεσης</a:t>
            </a:r>
            <a:endParaRPr sz="2400" b="1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None/>
            </a:pPr>
            <a:endParaRPr sz="2400" b="1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None/>
            </a:pPr>
            <a:r>
              <a:rPr lang="el-GR" sz="2400" b="1">
                <a:solidFill>
                  <a:srgbClr val="C00000"/>
                </a:solidFill>
              </a:rPr>
              <a:t>Η συνεργασία των παραπάνω ειδικοτήτων απαραίτητη !!!  				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1260"/>
              <a:buNone/>
            </a:pP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5"/>
          <p:cNvSpPr txBox="1">
            <a:spLocks noGrp="1"/>
          </p:cNvSpPr>
          <p:nvPr>
            <p:ph type="body" idx="1"/>
          </p:nvPr>
        </p:nvSpPr>
        <p:spPr>
          <a:xfrm>
            <a:off x="1175137" y="143539"/>
            <a:ext cx="9841725" cy="657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l-GR" sz="1200"/>
              <a:t>								</a:t>
            </a:r>
            <a:endParaRPr sz="14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l-GR" sz="2400" b="1">
                <a:solidFill>
                  <a:srgbClr val="C00000"/>
                </a:solidFill>
              </a:rPr>
              <a:t>ΣΧΕΔΙΑΣΜΟΣ ΜΟΥΣΕΙΟΠΑΙΔΑΓΩΓΙΚΩΝ/ ΕΚΠΑΙΔΕΥΤΙΚΩΝ ΠΡΟΓΡΑΜΜΑΤΩΝ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endParaRPr sz="2400" b="1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b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l-GR" sz="2400" b="1"/>
              <a:t>Μουσειοπαιδαγωγοί / Εμψυχωτές / Ερμηνευτές   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l-GR" sz="2000" b="1"/>
              <a:t>Διατύπωση εκπαιδευτικών στόχων, περιεχομένου και σεναρίου του προγράμματος ανάλογα με την ομάδα κοινού που θα συμμετάσχει στο πρόγραμμα </a:t>
            </a:r>
            <a:endParaRPr/>
          </a:p>
          <a:p>
            <a:pPr marL="457200" lvl="0" indent="-2286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1150">
                <a:solidFill>
                  <a:srgbClr val="5C5C5C"/>
                </a:solidFill>
                <a:highlight>
                  <a:srgbClr val="FBFCFD"/>
                </a:highlight>
              </a:rPr>
              <a:t>[Ερμηνευτής είναι αυτός που επικοινωνεί με το κοινό ανάλογα με τις δυνατότητες και τα ενδιαφέροντα του. Ο ερμηνευτής δε διδάσκει, δεν ξεναγεί,</a:t>
            </a:r>
            <a:endParaRPr sz="1150">
              <a:solidFill>
                <a:srgbClr val="5C5C5C"/>
              </a:solidFill>
              <a:highlight>
                <a:srgbClr val="FBFCFD"/>
              </a:highlight>
            </a:endParaRPr>
          </a:p>
          <a:p>
            <a:pPr marL="457200" lvl="0" indent="-2286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1150">
                <a:solidFill>
                  <a:srgbClr val="5C5C5C"/>
                </a:solidFill>
                <a:highlight>
                  <a:srgbClr val="FBFCFD"/>
                </a:highlight>
              </a:rPr>
              <a:t>δε μεταδίδει γνώσεις, αλλά βοηθάει το κοινό να ανακαλύψει μόνο του αυτό που το ενδιαφέρει και να μάθει πώς να μαθαίνει.]</a:t>
            </a:r>
            <a:endParaRPr sz="2400" b="1">
              <a:solidFill>
                <a:srgbClr val="C00000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l-GR" sz="2400" b="1">
                <a:solidFill>
                  <a:srgbClr val="C00000"/>
                </a:solidFill>
              </a:rPr>
              <a:t>Συνεργασία με: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l-GR" sz="2000" b="1"/>
              <a:t>Ειδικοί επιμελητές/επιστήμονες για επίλυση επιστημονικών θεμάτων τεκμηρίωσης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l-GR" sz="2000" b="1"/>
              <a:t>Νοηματικοί Μουσειολόγοι/σχεδιαστές εκθέσεων για κατανόηση του σκεπτικού μιας έκθεσης </a:t>
            </a:r>
            <a:endParaRPr sz="2000" b="1">
              <a:solidFill>
                <a:srgbClr val="C0000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6"/>
          <p:cNvSpPr txBox="1"/>
          <p:nvPr/>
        </p:nvSpPr>
        <p:spPr>
          <a:xfrm>
            <a:off x="539601" y="522756"/>
            <a:ext cx="10667115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ΣΤΑΔΙΑ ΣΧΕΔΙΑΣΜΟΥ ΚΑΙ ΥΛΟΠΟΙΗΣΗΣ ΕΚΠΑΙΔΕΥΤΙΚΩΝ ΔΡΑΣΤΗΡΙΟΤΗΤΩΝ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1" i="1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Νικονάνου, Ν., 2012, Μουσειοπαιδαγωγική, σ. 257-8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1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Σχεδιασμός εκπαιδευτικών δραστηριοτήτων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Α) </a:t>
            </a:r>
            <a:r>
              <a:rPr lang="el-GR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Έρευνα</a:t>
            </a:r>
            <a:r>
              <a:rPr lang="el-GR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μουσειακών περιεχομένων – </a:t>
            </a:r>
            <a:r>
              <a:rPr lang="el-GR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Προσδιορισμός θέματος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l-GR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Β) </a:t>
            </a:r>
            <a:r>
              <a:rPr lang="el-GR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Καθορισμός </a:t>
            </a:r>
            <a:r>
              <a:rPr lang="el-GR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ομάδας κοινού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l-GR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Γ) </a:t>
            </a:r>
            <a:r>
              <a:rPr lang="el-GR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Καθορισμός </a:t>
            </a:r>
            <a:r>
              <a:rPr lang="el-GR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στόχων</a:t>
            </a:r>
            <a:r>
              <a:rPr lang="el-GR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του προγράμματος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Δεύτερη φάση της έρευνας: </a:t>
            </a:r>
            <a:r>
              <a:rPr lang="el-GR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προσδιορισμός περιεχομένων, ερμηνευτικών μεθόδων και διδακτικών μέσων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Ανάπτυξη του σεναρίου επίσκεψης: θεματικό πλαίσιο, χώρος, υλικοτεχνική υποδομή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Σχεδιασμός συμπληρωματικού ερμηνευτικού και εκπαιδευτικού υλικού και εφαρμογών (συνεργασία με γραφίστα)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Διαμορφωτική αξιολόγηση: πιλοτικές εφαρμογές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Τελική παραγωγή υλικού και διαμόρφωση σεναρίου επίσκεψης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/>
          <p:nvPr/>
        </p:nvSpPr>
        <p:spPr>
          <a:xfrm>
            <a:off x="971106" y="144462"/>
            <a:ext cx="10416364" cy="15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l-GR" sz="2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Θεωρίες πίσω από τον Νοηματικό Σχεδιασμό Εκθέσεων + τον Σχεδιασμό Εκπαιδευτικών Προγραμμάτων</a:t>
            </a:r>
            <a:endParaRPr sz="2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>
            <a:spLocks noGrp="1"/>
          </p:cNvSpPr>
          <p:nvPr>
            <p:ph type="sldNum" idx="12"/>
          </p:nvPr>
        </p:nvSpPr>
        <p:spPr>
          <a:xfrm>
            <a:off x="8112125" y="6237288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1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297712" y="2146943"/>
            <a:ext cx="11894288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-"/>
            </a:pPr>
            <a:r>
              <a:rPr lang="el-GR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Υλικού πολιτισμού </a:t>
            </a:r>
            <a:r>
              <a:rPr lang="el-G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(οι άνθρωποι κατασκευάζοντας, χρησιμοποιώντας, ανταλλάσσοντας, καταναλώνοντας πράγματα, διαμορφώνουν τον ίδιο τους τον εαυτό: Daniel Miller)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 Παιδαγωγικής</a:t>
            </a:r>
            <a:r>
              <a:rPr lang="el-GR" sz="2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(ψυχολογία της μάθησης, κονστρουκτιβιστική θεωρία, θεωρία πολλαπλής νοημοσύνης κλπ.…)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168348" y="6083536"/>
            <a:ext cx="10515600" cy="6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D83"/>
              </a:buClr>
              <a:buSzPts val="1600"/>
              <a:buNone/>
            </a:pPr>
            <a:r>
              <a:rPr lang="el-GR" sz="1600" b="1">
                <a:solidFill>
                  <a:srgbClr val="877D83"/>
                </a:solidFill>
              </a:rPr>
              <a:t>I. Hodder (1986).</a:t>
            </a:r>
            <a:r>
              <a:rPr lang="el-GR" sz="1600" b="1" i="1">
                <a:solidFill>
                  <a:srgbClr val="877D83"/>
                </a:solidFill>
              </a:rPr>
              <a:t> Διαβάζοντας το Παρελθόν. Τρέχουσες Ερμηνευτικές Προσεγγίσεις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ts val="1600"/>
              <a:buNone/>
            </a:pPr>
            <a:r>
              <a:rPr lang="el-GR" sz="1600" b="1" i="1">
                <a:solidFill>
                  <a:srgbClr val="877D83"/>
                </a:solidFill>
              </a:rPr>
              <a:t>στην Αρχαιολογία. </a:t>
            </a:r>
            <a:r>
              <a:rPr lang="el-GR" sz="1600" b="1">
                <a:solidFill>
                  <a:srgbClr val="877D83"/>
                </a:solidFill>
              </a:rPr>
              <a:t>Αθήνα: Εκδόσεις του Εικοστού Πρώτου</a:t>
            </a:r>
            <a:r>
              <a:rPr lang="el-GR" sz="1600" b="1" i="1">
                <a:solidFill>
                  <a:srgbClr val="877D83"/>
                </a:solidFill>
              </a:rPr>
              <a:t>.</a:t>
            </a:r>
            <a:r>
              <a:rPr lang="el-GR" sz="1600" b="1">
                <a:solidFill>
                  <a:srgbClr val="877D83"/>
                </a:solidFill>
              </a:rPr>
              <a:t> </a:t>
            </a: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933893" y="1786270"/>
            <a:ext cx="10515600" cy="9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Play"/>
              <a:buNone/>
            </a:pPr>
            <a:r>
              <a:rPr lang="el-GR" sz="1600" b="1">
                <a:solidFill>
                  <a:srgbClr val="FF0000"/>
                </a:solidFill>
              </a:rPr>
              <a:t> </a:t>
            </a:r>
            <a:endParaRPr sz="1600"/>
          </a:p>
        </p:txBody>
      </p:sp>
      <p:sp>
        <p:nvSpPr>
          <p:cNvPr id="149" name="Google Shape;149;p5"/>
          <p:cNvSpPr txBox="1"/>
          <p:nvPr/>
        </p:nvSpPr>
        <p:spPr>
          <a:xfrm>
            <a:off x="305685" y="151292"/>
            <a:ext cx="10847868" cy="174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Θεωρία Υλικού Πολιτισμού</a:t>
            </a:r>
            <a:r>
              <a:rPr lang="el-GR" sz="32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l-G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 κατεξοχήν θεωρία της νοηματικής μουσειολογίας και της μουσειοπαιδαγωγικής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l-G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ασχολείται με τις σχέσεις μεταξύ αντικειμένων (υλικού πολιτισμού) και ανθρώπων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l-G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αντλεί κυρίως από τις επιστήμες της αρχαιολογίας &amp; ανθρωπολογίας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5" descr="ΔΙΑΒΑΖΟΝΤΑΣ ΤΟ ΠΑΡΕΛΘΟΝ // ΤΡΕΧΟΥΣΕΣ ΕΡΜΗΝΕΥΤΙΚΕΣ ΠΡΟΣΕΓΓΙΣ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84" y="2037685"/>
            <a:ext cx="2660769" cy="3810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ΥΛΙΚΟΣ ΠΟΛΙΤΙΣΜΟΣ // Η ΑΝΘΡΩΠΟΛΟΓΙΑ ΣΤΗ ΧΩΡΑ ΤΩΝ ΠΡΑΓΜΑΤΩΝ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5143" y="2051973"/>
            <a:ext cx="2381250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5799176" y="4851240"/>
            <a:ext cx="6087140" cy="6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D83"/>
              </a:buClr>
              <a:buSzPct val="100000"/>
              <a:buFont typeface="Arial"/>
              <a:buNone/>
            </a:pPr>
            <a:r>
              <a:rPr lang="el-GR" sz="1600" b="1" i="0" u="none" strike="noStrike" cap="none">
                <a:solidFill>
                  <a:srgbClr val="877D83"/>
                </a:solidFill>
                <a:latin typeface="Arial"/>
                <a:ea typeface="Arial"/>
                <a:cs typeface="Arial"/>
                <a:sym typeface="Arial"/>
              </a:rPr>
              <a:t>Ε. Γιαλούρη (2012).</a:t>
            </a:r>
            <a:r>
              <a:rPr lang="el-GR" sz="1600" b="1" i="1" u="none" strike="noStrike" cap="none">
                <a:solidFill>
                  <a:srgbClr val="877D83"/>
                </a:solidFill>
                <a:latin typeface="Arial"/>
                <a:ea typeface="Arial"/>
                <a:cs typeface="Arial"/>
                <a:sym typeface="Arial"/>
              </a:rPr>
              <a:t> Υλικός Πολιτισμός.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ct val="100000"/>
              <a:buFont typeface="Arial"/>
              <a:buNone/>
            </a:pPr>
            <a:r>
              <a:rPr lang="el-GR" sz="1600" b="1" i="1" u="none" strike="noStrike" cap="none">
                <a:solidFill>
                  <a:srgbClr val="877D83"/>
                </a:solidFill>
                <a:latin typeface="Arial"/>
                <a:ea typeface="Arial"/>
                <a:cs typeface="Arial"/>
                <a:sym typeface="Arial"/>
              </a:rPr>
              <a:t>Η Ανθρωπολογία στη Χώρα των Πραγμάτων. </a:t>
            </a:r>
            <a:r>
              <a:rPr lang="el-GR" sz="1600" b="1" i="0" u="none" strike="noStrike" cap="none">
                <a:solidFill>
                  <a:srgbClr val="877D83"/>
                </a:solidFill>
                <a:latin typeface="Arial"/>
                <a:ea typeface="Arial"/>
                <a:cs typeface="Arial"/>
                <a:sym typeface="Arial"/>
              </a:rPr>
              <a:t>Αθήνα: Αλεξάνδρεια</a:t>
            </a:r>
            <a:r>
              <a:rPr lang="el-GR" sz="1600" b="1" i="1" u="none" strike="noStrike" cap="none">
                <a:solidFill>
                  <a:srgbClr val="877D8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l-GR" sz="1600" b="1" i="0" u="none" strike="noStrike" cap="none">
                <a:solidFill>
                  <a:srgbClr val="877D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412897" y="1430310"/>
            <a:ext cx="10515600" cy="135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/>
              <a:t>Ο υλικός πολιτισμός συγκροτείται από </a:t>
            </a:r>
            <a:r>
              <a:rPr lang="el-GR" sz="2400" b="1"/>
              <a:t>νοήματα</a:t>
            </a:r>
            <a:r>
              <a:rPr lang="el-GR" sz="2400"/>
              <a:t>, που παράγονται, καθώς οι άνθρωποι παράγουν ή χρησιμοποιούν τα αντικείμενα του υλικού πολιτισμού κατά τη διάρκεια της ζωής τους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551120" y="276446"/>
            <a:ext cx="10515600" cy="18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Play"/>
              <a:buNone/>
            </a:pPr>
            <a:br>
              <a:rPr lang="el-GR" sz="2800" b="1">
                <a:solidFill>
                  <a:srgbClr val="FF0000"/>
                </a:solidFill>
              </a:rPr>
            </a:br>
            <a:r>
              <a:rPr lang="el-GR" sz="2800" b="1">
                <a:solidFill>
                  <a:srgbClr val="FF0000"/>
                </a:solidFill>
              </a:rPr>
              <a:t> </a:t>
            </a:r>
            <a:br>
              <a:rPr lang="el-GR" sz="2800" b="1"/>
            </a:br>
            <a:br>
              <a:rPr lang="el-GR" sz="2800" b="1"/>
            </a:br>
            <a:r>
              <a:rPr lang="el-GR" sz="2800" b="1">
                <a:solidFill>
                  <a:srgbClr val="FFC000"/>
                </a:solidFill>
              </a:rPr>
              <a:t>Τι είναι ο Υλικός πολιτισμός: </a:t>
            </a:r>
            <a:br>
              <a:rPr lang="el-GR" sz="2800" b="1">
                <a:solidFill>
                  <a:srgbClr val="FFC000"/>
                </a:solidFill>
              </a:rPr>
            </a:br>
            <a:endParaRPr sz="2800" b="1">
              <a:solidFill>
                <a:srgbClr val="FFC000"/>
              </a:solidFill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1676400" y="2866745"/>
            <a:ext cx="10515600" cy="236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Τα </a:t>
            </a: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νοήματα είναι πολλαπλά – κάθε αντικείμενο επενδύεται με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διαφορετικά και πολλαπλά νοήματα κατά τη διάρκεια της επαφής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του με τους ανθρώπους – 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Κάθε αντικείμενο έχει πολλαπλές σημασίες   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/>
        </p:nvSpPr>
        <p:spPr>
          <a:xfrm>
            <a:off x="283535" y="5897026"/>
            <a:ext cx="10515600" cy="68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https://www.migrationmuseum.org/keepsakes-gallery/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 l="7238" t="17365" r="8256" b="14012"/>
          <a:stretch/>
        </p:blipFill>
        <p:spPr>
          <a:xfrm>
            <a:off x="733646" y="276446"/>
            <a:ext cx="10302949" cy="4706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1346</Words>
  <Application>Microsoft Office PowerPoint</Application>
  <PresentationFormat>Ευρεία οθόνη</PresentationFormat>
  <Paragraphs>180</Paragraphs>
  <Slides>22</Slides>
  <Notes>22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0" baseType="lpstr">
      <vt:lpstr>Calibri</vt:lpstr>
      <vt:lpstr>Arial Narrow</vt:lpstr>
      <vt:lpstr>Arial</vt:lpstr>
      <vt:lpstr>MS PGothic</vt:lpstr>
      <vt:lpstr>Play</vt:lpstr>
      <vt:lpstr>Times New Roman</vt:lpstr>
      <vt:lpstr>Noto Sans Symbols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</vt:lpstr>
      <vt:lpstr>    Τι είναι ο Υλικός πολιτισμός: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Πεπλοφόρος κόρη, 530 π.Χ., Μουσείο Ακρόπολης</vt:lpstr>
      <vt:lpstr>Η Πεπλοφόρος κόρη, 530 π.Χ., Μουσείο Ακρόπολης</vt:lpstr>
      <vt:lpstr>Ελληνικό Παιδικό Μουσείο https://www.hcm.gr/%ce%b5%ce%ba%cf%80%ce%b1%ce%b9%ce%b4%ce%b5%cf%85%cf%84%ce%b9%ce%ba%ce%ac-%cf%80%cf%81%ce%bf%ce%b3%cf%81%ce%ac%ce%bc%ce%bc%ce%b1%cf%84%ce%b1-%ce%b3%ce%b9%ce%b1-%ce%b5%ce%bb%ce%b5%cf%8d%ce%b8%ce%b5/</vt:lpstr>
      <vt:lpstr>Ελληνικό Παιδικό Μουσείο https://www.hcm.gr/%ce%b5%ce%ba%cf%80%ce%b1%ce%b9%ce%b4%ce%b5%cf%85%cf%84%ce%b9%ce%ba%ce%ac-%cf%80%cf%81%ce%bf%ce%b3%cf%81%ce%ac%ce%bc%ce%bc%ce%b1%cf%84%ce%b1-%ce%b3%ce%b9%ce%b1-%ce%b5%ce%bb%ce%b5%cf%8d%ce%b8%ce%b5/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Angeliki Tsiotinou</dc:creator>
  <cp:lastModifiedBy>angel_ ts_</cp:lastModifiedBy>
  <cp:revision>4</cp:revision>
  <dcterms:created xsi:type="dcterms:W3CDTF">2024-10-26T18:27:12Z</dcterms:created>
  <dcterms:modified xsi:type="dcterms:W3CDTF">2025-11-21T11:44:26Z</dcterms:modified>
</cp:coreProperties>
</file>