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5" r:id="rId8"/>
    <p:sldId id="266" r:id="rId9"/>
    <p:sldId id="262" r:id="rId10"/>
    <p:sldId id="263"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44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852E2655-BDE0-144E-BD72-0A48616AD8D5}" type="datetimeFigureOut">
              <a:rPr lang="en-US" smtClean="0"/>
              <a:t>12/03/21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1707895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852E2655-BDE0-144E-BD72-0A48616AD8D5}" type="datetimeFigureOut">
              <a:rPr lang="en-US" smtClean="0"/>
              <a:t>12/03/21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655497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852E2655-BDE0-144E-BD72-0A48616AD8D5}" type="datetimeFigureOut">
              <a:rPr lang="en-US" smtClean="0"/>
              <a:t>12/03/21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276180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852E2655-BDE0-144E-BD72-0A48616AD8D5}" type="datetimeFigureOut">
              <a:rPr lang="en-US" smtClean="0"/>
              <a:t>12/03/21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3050309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852E2655-BDE0-144E-BD72-0A48616AD8D5}" type="datetimeFigureOut">
              <a:rPr lang="en-US" smtClean="0"/>
              <a:t>12/03/21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188699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852E2655-BDE0-144E-BD72-0A48616AD8D5}" type="datetimeFigureOut">
              <a:rPr lang="en-US" smtClean="0"/>
              <a:t>12/03/21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2013933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852E2655-BDE0-144E-BD72-0A48616AD8D5}" type="datetimeFigureOut">
              <a:rPr lang="en-US" smtClean="0"/>
              <a:t>12/03/21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873099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852E2655-BDE0-144E-BD72-0A48616AD8D5}" type="datetimeFigureOut">
              <a:rPr lang="en-US" smtClean="0"/>
              <a:t>12/03/21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283820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E2655-BDE0-144E-BD72-0A48616AD8D5}" type="datetimeFigureOut">
              <a:rPr lang="en-US" smtClean="0"/>
              <a:t>12/03/21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1542597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852E2655-BDE0-144E-BD72-0A48616AD8D5}" type="datetimeFigureOut">
              <a:rPr lang="en-US" smtClean="0"/>
              <a:t>12/03/21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4017183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852E2655-BDE0-144E-BD72-0A48616AD8D5}" type="datetimeFigureOut">
              <a:rPr lang="en-US" smtClean="0"/>
              <a:t>12/03/21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9991-435F-2747-9DFE-DF1D8622BF45}" type="slidenum">
              <a:rPr lang="en-US" smtClean="0"/>
              <a:t>‹#›</a:t>
            </a:fld>
            <a:endParaRPr lang="en-US"/>
          </a:p>
        </p:txBody>
      </p:sp>
    </p:spTree>
    <p:extLst>
      <p:ext uri="{BB962C8B-B14F-4D97-AF65-F5344CB8AC3E}">
        <p14:creationId xmlns:p14="http://schemas.microsoft.com/office/powerpoint/2010/main" val="32761804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E2655-BDE0-144E-BD72-0A48616AD8D5}" type="datetimeFigureOut">
              <a:rPr lang="en-US" smtClean="0"/>
              <a:t>12/03/21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A9991-435F-2747-9DFE-DF1D8622BF45}" type="slidenum">
              <a:rPr lang="en-US" smtClean="0"/>
              <a:t>‹#›</a:t>
            </a:fld>
            <a:endParaRPr lang="en-US"/>
          </a:p>
        </p:txBody>
      </p:sp>
    </p:spTree>
    <p:extLst>
      <p:ext uri="{BB962C8B-B14F-4D97-AF65-F5344CB8AC3E}">
        <p14:creationId xmlns:p14="http://schemas.microsoft.com/office/powerpoint/2010/main" val="2231702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1986"/>
            <a:ext cx="7772400" cy="2365078"/>
          </a:xfrm>
        </p:spPr>
        <p:txBody>
          <a:bodyPr>
            <a:normAutofit/>
          </a:bodyPr>
          <a:lstStyle/>
          <a:p>
            <a:r>
              <a:rPr lang="el-GR" sz="4800" b="1" dirty="0" smtClean="0"/>
              <a:t>Διαπολιτισμική Εκπαίδευση</a:t>
            </a:r>
            <a:r>
              <a:rPr lang="el-GR" dirty="0" smtClean="0"/>
              <a:t/>
            </a:r>
            <a:br>
              <a:rPr lang="el-GR" dirty="0" smtClean="0"/>
            </a:br>
            <a:r>
              <a:rPr lang="el-GR" sz="2000" dirty="0"/>
              <a:t/>
            </a:r>
            <a:br>
              <a:rPr lang="el-GR" sz="2000" dirty="0"/>
            </a:br>
            <a:r>
              <a:rPr lang="el-GR" sz="4000" dirty="0" smtClean="0"/>
              <a:t>Γιώργος </a:t>
            </a:r>
            <a:r>
              <a:rPr lang="el-GR" sz="4000" dirty="0" err="1" smtClean="0"/>
              <a:t>Μαυρομμάτης</a:t>
            </a:r>
            <a:r>
              <a:rPr lang="el-GR" sz="4000" dirty="0" smtClean="0"/>
              <a:t> </a:t>
            </a:r>
            <a:endParaRPr lang="en-US" sz="4000" dirty="0"/>
          </a:p>
        </p:txBody>
      </p:sp>
      <p:sp>
        <p:nvSpPr>
          <p:cNvPr id="3" name="Subtitle 2"/>
          <p:cNvSpPr>
            <a:spLocks noGrp="1"/>
          </p:cNvSpPr>
          <p:nvPr>
            <p:ph type="subTitle" idx="1"/>
          </p:nvPr>
        </p:nvSpPr>
        <p:spPr/>
        <p:txBody>
          <a:bodyPr>
            <a:normAutofit/>
          </a:bodyPr>
          <a:lstStyle/>
          <a:p>
            <a:r>
              <a:rPr lang="el-GR" sz="4400" b="1" dirty="0" smtClean="0">
                <a:solidFill>
                  <a:schemeClr val="tx1"/>
                </a:solidFill>
              </a:rPr>
              <a:t>Ενότητα </a:t>
            </a:r>
            <a:r>
              <a:rPr lang="en-US" sz="4400" b="1" dirty="0" smtClean="0">
                <a:solidFill>
                  <a:schemeClr val="tx1"/>
                </a:solidFill>
              </a:rPr>
              <a:t>4</a:t>
            </a:r>
            <a:r>
              <a:rPr lang="el-GR" sz="4400" b="1" baseline="30000" dirty="0" smtClean="0">
                <a:solidFill>
                  <a:schemeClr val="tx1"/>
                </a:solidFill>
              </a:rPr>
              <a:t>η</a:t>
            </a:r>
            <a:r>
              <a:rPr lang="el-GR" sz="4400" b="1" dirty="0" smtClean="0">
                <a:solidFill>
                  <a:schemeClr val="tx1"/>
                </a:solidFill>
              </a:rPr>
              <a:t> </a:t>
            </a:r>
            <a:endParaRPr lang="en-US" sz="4400" b="1" dirty="0">
              <a:solidFill>
                <a:schemeClr val="tx1"/>
              </a:solidFill>
            </a:endParaRPr>
          </a:p>
        </p:txBody>
      </p:sp>
    </p:spTree>
    <p:extLst>
      <p:ext uri="{BB962C8B-B14F-4D97-AF65-F5344CB8AC3E}">
        <p14:creationId xmlns:p14="http://schemas.microsoft.com/office/powerpoint/2010/main" val="351954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1401527"/>
          </a:xfrm>
        </p:spPr>
        <p:txBody>
          <a:bodyPr/>
          <a:lstStyle/>
          <a:p>
            <a:r>
              <a:rPr lang="el-GR" dirty="0" smtClean="0"/>
              <a:t>Πώς και γιατί δημιουργείται; </a:t>
            </a:r>
            <a:endParaRPr lang="en-US" dirty="0"/>
          </a:p>
        </p:txBody>
      </p:sp>
      <p:sp>
        <p:nvSpPr>
          <p:cNvPr id="3" name="Content Placeholder 2"/>
          <p:cNvSpPr>
            <a:spLocks noGrp="1"/>
          </p:cNvSpPr>
          <p:nvPr>
            <p:ph idx="1"/>
          </p:nvPr>
        </p:nvSpPr>
        <p:spPr>
          <a:xfrm>
            <a:off x="1" y="1401528"/>
            <a:ext cx="9144000" cy="5241133"/>
          </a:xfrm>
        </p:spPr>
        <p:txBody>
          <a:bodyPr>
            <a:normAutofit fontScale="92500" lnSpcReduction="10000"/>
          </a:bodyPr>
          <a:lstStyle/>
          <a:p>
            <a:r>
              <a:rPr lang="el-GR" sz="3600" dirty="0" smtClean="0"/>
              <a:t>Τι καθορίζει μια κοινωνία αναφορικά με τη δημιουργία πολιτισμού; </a:t>
            </a:r>
          </a:p>
          <a:p>
            <a:endParaRPr lang="el-GR" sz="1000" dirty="0" smtClean="0"/>
          </a:p>
          <a:p>
            <a:r>
              <a:rPr lang="en-US" dirty="0" smtClean="0"/>
              <a:t>Marx  </a:t>
            </a:r>
            <a:r>
              <a:rPr lang="el-GR" dirty="0"/>
              <a:t>βάση </a:t>
            </a:r>
            <a:r>
              <a:rPr lang="el-GR" sz="2400" dirty="0"/>
              <a:t>(υλική) </a:t>
            </a:r>
            <a:r>
              <a:rPr lang="el-GR" dirty="0"/>
              <a:t>- εποικοδόμημα </a:t>
            </a:r>
            <a:r>
              <a:rPr lang="el-GR" sz="2400" dirty="0"/>
              <a:t>(πνευματικό) </a:t>
            </a:r>
            <a:endParaRPr lang="el-GR" sz="2400" dirty="0" smtClean="0"/>
          </a:p>
          <a:p>
            <a:endParaRPr lang="el-GR" sz="1000" dirty="0"/>
          </a:p>
          <a:p>
            <a:r>
              <a:rPr lang="el-GR" sz="3600" dirty="0" smtClean="0"/>
              <a:t>Προσοχ</a:t>
            </a:r>
            <a:r>
              <a:rPr lang="el-GR" sz="3600" dirty="0" smtClean="0"/>
              <a:t>ή. Τι κάνει η φύση και τι κάνει ο άνθρωπος - τ</a:t>
            </a:r>
            <a:r>
              <a:rPr lang="en-US" sz="3600" dirty="0" smtClean="0"/>
              <a:t>o </a:t>
            </a:r>
            <a:r>
              <a:rPr lang="el-GR" sz="3600" dirty="0" smtClean="0"/>
              <a:t>ζ</a:t>
            </a:r>
            <a:r>
              <a:rPr lang="el-GR" sz="3600" dirty="0" smtClean="0"/>
              <a:t>ήτημα της </a:t>
            </a:r>
            <a:r>
              <a:rPr lang="el-GR" sz="3600" dirty="0" err="1" smtClean="0"/>
              <a:t>φυσικοποίησης</a:t>
            </a:r>
            <a:r>
              <a:rPr lang="el-GR" sz="3600" dirty="0" smtClean="0"/>
              <a:t> </a:t>
            </a:r>
          </a:p>
          <a:p>
            <a:endParaRPr lang="en-US" sz="1100" dirty="0" smtClean="0"/>
          </a:p>
          <a:p>
            <a:r>
              <a:rPr lang="el-GR" sz="3500" dirty="0" smtClean="0"/>
              <a:t>Ανώτερος </a:t>
            </a:r>
            <a:r>
              <a:rPr lang="el-GR" sz="3500" dirty="0"/>
              <a:t>κατώτερος πολιτισμός; </a:t>
            </a:r>
            <a:r>
              <a:rPr lang="el-GR" sz="3500" dirty="0" smtClean="0"/>
              <a:t> Ποι</a:t>
            </a:r>
            <a:r>
              <a:rPr lang="el-GR" sz="3500" dirty="0"/>
              <a:t>ο</a:t>
            </a:r>
            <a:r>
              <a:rPr lang="el-GR" sz="3500" dirty="0" smtClean="0"/>
              <a:t>ς αποφασίζει;  Ποιος το δέχεται; </a:t>
            </a:r>
          </a:p>
          <a:p>
            <a:pPr marL="0" indent="0">
              <a:buNone/>
            </a:pPr>
            <a:endParaRPr lang="el-GR" sz="1300" b="1" dirty="0" smtClean="0"/>
          </a:p>
          <a:p>
            <a:pPr marL="0" indent="0">
              <a:buNone/>
            </a:pPr>
            <a:r>
              <a:rPr lang="el-GR" sz="3000" b="1" dirty="0" smtClean="0"/>
              <a:t>εξελικτικός οικουμενισμός </a:t>
            </a:r>
            <a:r>
              <a:rPr lang="mr-IN" sz="3000" b="1" dirty="0" smtClean="0"/>
              <a:t>–</a:t>
            </a:r>
            <a:r>
              <a:rPr lang="el-GR" sz="3000" b="1" dirty="0" smtClean="0"/>
              <a:t> πολιτισμικός σχετικισμός </a:t>
            </a:r>
          </a:p>
          <a:p>
            <a:pPr marL="0" indent="0">
              <a:buNone/>
            </a:pPr>
            <a:r>
              <a:rPr lang="el-GR" sz="2800" b="1" dirty="0" smtClean="0"/>
              <a:t>...</a:t>
            </a:r>
            <a:endParaRPr lang="en-US" sz="2800" b="1" dirty="0"/>
          </a:p>
          <a:p>
            <a:endParaRPr lang="en-US" dirty="0"/>
          </a:p>
        </p:txBody>
      </p:sp>
    </p:spTree>
    <p:extLst>
      <p:ext uri="{BB962C8B-B14F-4D97-AF65-F5344CB8AC3E}">
        <p14:creationId xmlns:p14="http://schemas.microsoft.com/office/powerpoint/2010/main" val="1765556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0725"/>
          </a:xfrm>
        </p:spPr>
        <p:txBody>
          <a:bodyPr>
            <a:normAutofit fontScale="90000"/>
          </a:bodyPr>
          <a:lstStyle/>
          <a:p>
            <a:r>
              <a:rPr lang="el-GR" dirty="0" smtClean="0"/>
              <a:t>Εν κατακλείδι </a:t>
            </a:r>
            <a:endParaRPr lang="en-US" dirty="0"/>
          </a:p>
        </p:txBody>
      </p:sp>
      <p:sp>
        <p:nvSpPr>
          <p:cNvPr id="3" name="Content Placeholder 2"/>
          <p:cNvSpPr>
            <a:spLocks noGrp="1"/>
          </p:cNvSpPr>
          <p:nvPr>
            <p:ph idx="1"/>
          </p:nvPr>
        </p:nvSpPr>
        <p:spPr>
          <a:xfrm>
            <a:off x="0" y="1600200"/>
            <a:ext cx="9144000" cy="4794274"/>
          </a:xfrm>
        </p:spPr>
        <p:txBody>
          <a:bodyPr/>
          <a:lstStyle/>
          <a:p>
            <a:r>
              <a:rPr lang="el-GR" dirty="0" smtClean="0"/>
              <a:t>Πολιτισμός: Ό,τι φτιάχνει ο άνθρωπος για να καλύψει τις ανάγκες του σε διάφορα επίπεδα</a:t>
            </a:r>
          </a:p>
          <a:p>
            <a:r>
              <a:rPr lang="el-GR" b="1" dirty="0" smtClean="0"/>
              <a:t>Αξίες</a:t>
            </a:r>
            <a:r>
              <a:rPr lang="el-GR" dirty="0" smtClean="0"/>
              <a:t> + τεχνογνωσία </a:t>
            </a:r>
          </a:p>
          <a:p>
            <a:r>
              <a:rPr lang="el-GR" dirty="0" smtClean="0"/>
              <a:t>Ιστός αράχνης </a:t>
            </a:r>
          </a:p>
          <a:p>
            <a:pPr marL="0" indent="0">
              <a:buNone/>
            </a:pPr>
            <a:endParaRPr lang="el-GR" dirty="0" smtClean="0"/>
          </a:p>
          <a:p>
            <a:pPr marL="0" indent="0">
              <a:buNone/>
            </a:pPr>
            <a:r>
              <a:rPr lang="el-GR" sz="3400" dirty="0" smtClean="0"/>
              <a:t>Και όλα αυτά τι σχέση έχουν με την εκπαίδευση;</a:t>
            </a:r>
          </a:p>
          <a:p>
            <a:pPr marL="0" indent="0" algn="ctr">
              <a:buNone/>
            </a:pPr>
            <a:r>
              <a:rPr lang="el-GR" dirty="0" smtClean="0"/>
              <a:t>Παραδείγματα - ζητήματα  </a:t>
            </a:r>
            <a:endParaRPr lang="el-GR" dirty="0"/>
          </a:p>
          <a:p>
            <a:endParaRPr lang="el-GR" dirty="0" smtClean="0"/>
          </a:p>
          <a:p>
            <a:endParaRPr lang="el-GR" dirty="0"/>
          </a:p>
          <a:p>
            <a:pPr marL="0" indent="0">
              <a:buNone/>
            </a:pPr>
            <a:endParaRPr lang="en-US" dirty="0"/>
          </a:p>
        </p:txBody>
      </p:sp>
    </p:spTree>
    <p:extLst>
      <p:ext uri="{BB962C8B-B14F-4D97-AF65-F5344CB8AC3E}">
        <p14:creationId xmlns:p14="http://schemas.microsoft.com/office/powerpoint/2010/main" val="3805938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11"/>
          </a:xfrm>
        </p:spPr>
        <p:txBody>
          <a:bodyPr>
            <a:normAutofit/>
          </a:bodyPr>
          <a:lstStyle/>
          <a:p>
            <a:r>
              <a:rPr lang="el-GR" sz="4000" dirty="0" smtClean="0"/>
              <a:t>Επανάληψη από </a:t>
            </a:r>
            <a:r>
              <a:rPr lang="el-GR" sz="4000" b="1" dirty="0" smtClean="0"/>
              <a:t>3</a:t>
            </a:r>
            <a:r>
              <a:rPr lang="el-GR" sz="4000" b="1" baseline="30000" dirty="0" smtClean="0"/>
              <a:t>η</a:t>
            </a:r>
            <a:r>
              <a:rPr lang="el-GR" sz="4000" b="1" dirty="0" smtClean="0"/>
              <a:t> ενότητα </a:t>
            </a:r>
            <a:endParaRPr lang="en-US" sz="4000" b="1" dirty="0"/>
          </a:p>
        </p:txBody>
      </p:sp>
      <p:sp>
        <p:nvSpPr>
          <p:cNvPr id="3" name="Content Placeholder 2"/>
          <p:cNvSpPr>
            <a:spLocks noGrp="1"/>
          </p:cNvSpPr>
          <p:nvPr>
            <p:ph idx="1"/>
          </p:nvPr>
        </p:nvSpPr>
        <p:spPr>
          <a:xfrm>
            <a:off x="457200" y="1343131"/>
            <a:ext cx="8229600" cy="5095139"/>
          </a:xfrm>
        </p:spPr>
        <p:txBody>
          <a:bodyPr/>
          <a:lstStyle/>
          <a:p>
            <a:r>
              <a:rPr lang="el-GR" dirty="0" smtClean="0"/>
              <a:t>Περί </a:t>
            </a:r>
            <a:r>
              <a:rPr lang="el-GR" dirty="0"/>
              <a:t>ταυτότητας </a:t>
            </a:r>
            <a:r>
              <a:rPr lang="el-GR" sz="2800" dirty="0"/>
              <a:t>(ομοιότητα αλλά και διαφορά)</a:t>
            </a:r>
            <a:endParaRPr lang="el-GR" sz="2800" dirty="0" smtClean="0"/>
          </a:p>
          <a:p>
            <a:pPr>
              <a:buFontTx/>
              <a:buChar char="-"/>
            </a:pPr>
            <a:r>
              <a:rPr lang="el-GR" dirty="0" smtClean="0"/>
              <a:t>ατομική/ συλλογική</a:t>
            </a:r>
          </a:p>
          <a:p>
            <a:pPr>
              <a:buFontTx/>
              <a:buChar char="-"/>
            </a:pPr>
            <a:r>
              <a:rPr lang="el-GR" dirty="0" smtClean="0"/>
              <a:t>Ζήτημα αποκλειστικής υπαγωγής </a:t>
            </a:r>
            <a:r>
              <a:rPr lang="en-US" dirty="0" smtClean="0"/>
              <a:t> </a:t>
            </a:r>
            <a:r>
              <a:rPr lang="el-GR" sz="2800" dirty="0" smtClean="0"/>
              <a:t>(</a:t>
            </a:r>
            <a:r>
              <a:rPr lang="en-US" sz="2800" dirty="0" smtClean="0"/>
              <a:t>non-binary) </a:t>
            </a:r>
            <a:endParaRPr lang="el-GR" sz="2800" dirty="0"/>
          </a:p>
          <a:p>
            <a:pPr>
              <a:buFontTx/>
              <a:buChar char="-"/>
            </a:pPr>
            <a:r>
              <a:rPr lang="el-GR" dirty="0" smtClean="0"/>
              <a:t>Πολλαπλή ταυτότητα </a:t>
            </a:r>
            <a:r>
              <a:rPr lang="mr-IN" dirty="0" smtClean="0"/>
              <a:t>–</a:t>
            </a:r>
            <a:r>
              <a:rPr lang="el-GR" dirty="0" smtClean="0"/>
              <a:t> </a:t>
            </a:r>
            <a:r>
              <a:rPr lang="el-GR" dirty="0" err="1" smtClean="0"/>
              <a:t>ταυτοτικοί</a:t>
            </a:r>
            <a:r>
              <a:rPr lang="el-GR" dirty="0" smtClean="0"/>
              <a:t> τόποι </a:t>
            </a:r>
          </a:p>
          <a:p>
            <a:pPr>
              <a:buFontTx/>
              <a:buChar char="-"/>
            </a:pPr>
            <a:r>
              <a:rPr lang="el-GR" dirty="0" smtClean="0"/>
              <a:t>Στατική ή δυναμική; </a:t>
            </a:r>
          </a:p>
          <a:p>
            <a:pPr>
              <a:buFontTx/>
              <a:buChar char="-"/>
            </a:pPr>
            <a:r>
              <a:rPr lang="el-GR" dirty="0" smtClean="0"/>
              <a:t>Συγκρότηση ΠΑΝΤΟΤΕ εντός πλαισίου </a:t>
            </a:r>
          </a:p>
          <a:p>
            <a:pPr>
              <a:buFontTx/>
              <a:buChar char="-"/>
            </a:pPr>
            <a:r>
              <a:rPr lang="el-GR" dirty="0" smtClean="0"/>
              <a:t>Σημαντικός άλλος </a:t>
            </a:r>
          </a:p>
          <a:p>
            <a:pPr>
              <a:buFontTx/>
              <a:buChar char="-"/>
            </a:pPr>
            <a:r>
              <a:rPr lang="el-GR" dirty="0"/>
              <a:t>Αναφορές στο παρελθόν και το </a:t>
            </a:r>
            <a:r>
              <a:rPr lang="el-GR" u="sng" dirty="0"/>
              <a:t>μέλλον </a:t>
            </a:r>
          </a:p>
          <a:p>
            <a:pPr marL="0" indent="0">
              <a:buNone/>
            </a:pPr>
            <a:endParaRPr lang="el-GR" dirty="0" smtClean="0"/>
          </a:p>
          <a:p>
            <a:pPr>
              <a:buFontTx/>
              <a:buChar char="-"/>
            </a:pPr>
            <a:endParaRPr lang="en-US" dirty="0"/>
          </a:p>
        </p:txBody>
      </p:sp>
    </p:spTree>
    <p:extLst>
      <p:ext uri="{BB962C8B-B14F-4D97-AF65-F5344CB8AC3E}">
        <p14:creationId xmlns:p14="http://schemas.microsoft.com/office/powerpoint/2010/main" val="4275428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7100"/>
          </a:xfrm>
        </p:spPr>
        <p:txBody>
          <a:bodyPr>
            <a:normAutofit/>
          </a:bodyPr>
          <a:lstStyle/>
          <a:p>
            <a:r>
              <a:rPr lang="el-GR" dirty="0"/>
              <a:t>Επανάληψη από </a:t>
            </a:r>
            <a:r>
              <a:rPr lang="el-GR" b="1" dirty="0"/>
              <a:t>3</a:t>
            </a:r>
            <a:r>
              <a:rPr lang="el-GR" b="1" baseline="30000" dirty="0"/>
              <a:t>η</a:t>
            </a:r>
            <a:r>
              <a:rPr lang="el-GR" b="1" dirty="0"/>
              <a:t> ενότητα </a:t>
            </a:r>
            <a:endParaRPr lang="en-US" dirty="0"/>
          </a:p>
        </p:txBody>
      </p:sp>
      <p:sp>
        <p:nvSpPr>
          <p:cNvPr id="3" name="Content Placeholder 2"/>
          <p:cNvSpPr>
            <a:spLocks noGrp="1"/>
          </p:cNvSpPr>
          <p:nvPr>
            <p:ph idx="1"/>
          </p:nvPr>
        </p:nvSpPr>
        <p:spPr>
          <a:xfrm>
            <a:off x="744512" y="1927101"/>
            <a:ext cx="7678698" cy="4321379"/>
          </a:xfrm>
        </p:spPr>
        <p:txBody>
          <a:bodyPr/>
          <a:lstStyle/>
          <a:p>
            <a:r>
              <a:rPr lang="el-GR" dirty="0" smtClean="0"/>
              <a:t>Απειλή;   Κλονισμός βεβαιοτήτων</a:t>
            </a:r>
          </a:p>
          <a:p>
            <a:r>
              <a:rPr lang="el-GR" dirty="0" smtClean="0"/>
              <a:t>Το όριο και η διαχείρισή του </a:t>
            </a:r>
          </a:p>
          <a:p>
            <a:r>
              <a:rPr lang="el-GR" dirty="0" smtClean="0"/>
              <a:t>Ετερότητα </a:t>
            </a:r>
            <a:r>
              <a:rPr lang="mr-IN" dirty="0" smtClean="0"/>
              <a:t>–</a:t>
            </a:r>
            <a:r>
              <a:rPr lang="el-GR" dirty="0" smtClean="0"/>
              <a:t> </a:t>
            </a:r>
            <a:r>
              <a:rPr lang="el-GR" dirty="0" err="1" smtClean="0"/>
              <a:t>ξενότητα</a:t>
            </a:r>
            <a:r>
              <a:rPr lang="el-GR" dirty="0" smtClean="0"/>
              <a:t> </a:t>
            </a:r>
          </a:p>
          <a:p>
            <a:r>
              <a:rPr lang="el-GR" dirty="0" err="1"/>
              <a:t>Ξενότητα</a:t>
            </a:r>
            <a:r>
              <a:rPr lang="el-GR" dirty="0"/>
              <a:t>   (απόφαση / κριτήρια/ </a:t>
            </a:r>
            <a:r>
              <a:rPr lang="el-GR" u="sng" dirty="0"/>
              <a:t>συμπεριφορές</a:t>
            </a:r>
            <a:r>
              <a:rPr lang="el-GR" dirty="0"/>
              <a:t>)   </a:t>
            </a:r>
          </a:p>
          <a:p>
            <a:r>
              <a:rPr lang="el-GR" dirty="0"/>
              <a:t>διαχείριση του ορίου       συμπερίληψη </a:t>
            </a:r>
          </a:p>
          <a:p>
            <a:r>
              <a:rPr lang="el-GR" dirty="0" smtClean="0"/>
              <a:t>ΤΟ ΕΥΡΟΣ ΤΗΣ ΚΑΝΟΝΙΚΟΤΗΤΑΣ</a:t>
            </a:r>
            <a:endParaRPr lang="en-US" dirty="0"/>
          </a:p>
        </p:txBody>
      </p:sp>
    </p:spTree>
    <p:extLst>
      <p:ext uri="{BB962C8B-B14F-4D97-AF65-F5344CB8AC3E}">
        <p14:creationId xmlns:p14="http://schemas.microsoft.com/office/powerpoint/2010/main" val="3802038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4905"/>
          </a:xfrm>
        </p:spPr>
        <p:txBody>
          <a:bodyPr>
            <a:normAutofit/>
          </a:bodyPr>
          <a:lstStyle/>
          <a:p>
            <a:r>
              <a:rPr lang="el-GR" b="1" dirty="0" smtClean="0"/>
              <a:t>Περί πολιτισμού </a:t>
            </a:r>
            <a:endParaRPr lang="en-US" b="1" dirty="0"/>
          </a:p>
        </p:txBody>
      </p:sp>
      <p:sp>
        <p:nvSpPr>
          <p:cNvPr id="3" name="Content Placeholder 2"/>
          <p:cNvSpPr>
            <a:spLocks noGrp="1"/>
          </p:cNvSpPr>
          <p:nvPr>
            <p:ph idx="1"/>
          </p:nvPr>
        </p:nvSpPr>
        <p:spPr>
          <a:xfrm>
            <a:off x="457200" y="1600200"/>
            <a:ext cx="8229600" cy="5144656"/>
          </a:xfrm>
        </p:spPr>
        <p:txBody>
          <a:bodyPr/>
          <a:lstStyle/>
          <a:p>
            <a:r>
              <a:rPr lang="el-GR" dirty="0" smtClean="0"/>
              <a:t>Μιλάμε για Διαπολιτισμική Εκπαίδευση </a:t>
            </a:r>
          </a:p>
          <a:p>
            <a:pPr marL="0" indent="0" algn="ctr">
              <a:buNone/>
            </a:pPr>
            <a:r>
              <a:rPr lang="el-GR" dirty="0" smtClean="0"/>
              <a:t>Εκπαίδευση  - πολιτισμός  </a:t>
            </a:r>
          </a:p>
          <a:p>
            <a:pPr marL="0" indent="0">
              <a:buNone/>
            </a:pPr>
            <a:r>
              <a:rPr lang="el-GR" dirty="0"/>
              <a:t>	</a:t>
            </a:r>
            <a:endParaRPr lang="el-GR" dirty="0" smtClean="0"/>
          </a:p>
          <a:p>
            <a:pPr marL="0" indent="0">
              <a:buNone/>
            </a:pPr>
            <a:endParaRPr lang="el-GR" dirty="0"/>
          </a:p>
          <a:p>
            <a:pPr marL="0" indent="0" algn="ctr">
              <a:buNone/>
            </a:pPr>
            <a:r>
              <a:rPr lang="el-GR" sz="5400" b="1" dirty="0" smtClean="0"/>
              <a:t>Ορισμός;  </a:t>
            </a:r>
          </a:p>
          <a:p>
            <a:pPr marL="0" indent="0">
              <a:buNone/>
            </a:pPr>
            <a:endParaRPr lang="el-GR" dirty="0" smtClean="0"/>
          </a:p>
          <a:p>
            <a:pPr marL="0" indent="0" algn="ctr">
              <a:buNone/>
            </a:pPr>
            <a:r>
              <a:rPr lang="el-GR" sz="2400" dirty="0" smtClean="0"/>
              <a:t>(</a:t>
            </a:r>
            <a:r>
              <a:rPr lang="en-US" sz="2400" dirty="0" smtClean="0"/>
              <a:t>o </a:t>
            </a:r>
            <a:r>
              <a:rPr lang="el-GR" sz="2400" dirty="0" smtClean="0"/>
              <a:t>όρος «πολιτισμός» σε άλλες γλώσσες;) </a:t>
            </a:r>
            <a:endParaRPr lang="en-US" sz="2400" dirty="0"/>
          </a:p>
        </p:txBody>
      </p:sp>
    </p:spTree>
    <p:extLst>
      <p:ext uri="{BB962C8B-B14F-4D97-AF65-F5344CB8AC3E}">
        <p14:creationId xmlns:p14="http://schemas.microsoft.com/office/powerpoint/2010/main" val="366849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59161"/>
          </a:xfrm>
        </p:spPr>
        <p:txBody>
          <a:bodyPr>
            <a:normAutofit fontScale="90000"/>
          </a:bodyPr>
          <a:lstStyle/>
          <a:p>
            <a:r>
              <a:rPr lang="en-US" dirty="0" smtClean="0"/>
              <a:t>CIVILISATION </a:t>
            </a:r>
            <a:endParaRPr lang="en-US" dirty="0"/>
          </a:p>
        </p:txBody>
      </p:sp>
      <p:sp>
        <p:nvSpPr>
          <p:cNvPr id="3" name="Content Placeholder 2"/>
          <p:cNvSpPr>
            <a:spLocks noGrp="1"/>
          </p:cNvSpPr>
          <p:nvPr>
            <p:ph idx="1"/>
          </p:nvPr>
        </p:nvSpPr>
        <p:spPr>
          <a:xfrm>
            <a:off x="0" y="875955"/>
            <a:ext cx="9144000" cy="5982046"/>
          </a:xfrm>
        </p:spPr>
        <p:txBody>
          <a:bodyPr>
            <a:normAutofit lnSpcReduction="10000"/>
          </a:bodyPr>
          <a:lstStyle/>
          <a:p>
            <a:r>
              <a:rPr lang="el-GR" dirty="0" smtClean="0"/>
              <a:t>Αρχή της συζήτησης  - Γαλλία 18</a:t>
            </a:r>
            <a:r>
              <a:rPr lang="el-GR" baseline="30000" dirty="0" smtClean="0"/>
              <a:t>ος</a:t>
            </a:r>
            <a:r>
              <a:rPr lang="el-GR" dirty="0" smtClean="0"/>
              <a:t> αιώνας </a:t>
            </a:r>
          </a:p>
          <a:p>
            <a:pPr marL="0" indent="0">
              <a:buNone/>
            </a:pPr>
            <a:r>
              <a:rPr lang="el-GR" sz="2400" dirty="0" smtClean="0"/>
              <a:t>αν και ως όρος (διαδικασία) εντοπίζεται σε κείμενα ήδη από το  16</a:t>
            </a:r>
            <a:r>
              <a:rPr lang="el-GR" sz="2400" baseline="30000" dirty="0" smtClean="0"/>
              <a:t>ο</a:t>
            </a:r>
            <a:r>
              <a:rPr lang="el-GR" sz="2400" dirty="0" smtClean="0"/>
              <a:t> αιώνα</a:t>
            </a:r>
            <a:r>
              <a:rPr lang="el-GR" dirty="0" smtClean="0"/>
              <a:t>   ---  </a:t>
            </a:r>
            <a:r>
              <a:rPr lang="el-GR" sz="2400" dirty="0" smtClean="0"/>
              <a:t>Λατινική ρίζα </a:t>
            </a:r>
            <a:r>
              <a:rPr lang="en-US" dirty="0" err="1" smtClean="0"/>
              <a:t>civitas</a:t>
            </a:r>
            <a:r>
              <a:rPr lang="en-US" dirty="0" smtClean="0"/>
              <a:t> </a:t>
            </a:r>
            <a:endParaRPr lang="el-GR" dirty="0" smtClean="0"/>
          </a:p>
          <a:p>
            <a:r>
              <a:rPr lang="el-GR" dirty="0" smtClean="0"/>
              <a:t>Αντίθετο της βαρβαρότητας </a:t>
            </a:r>
          </a:p>
          <a:p>
            <a:pPr marL="0" indent="0">
              <a:buNone/>
            </a:pPr>
            <a:r>
              <a:rPr lang="el-GR" dirty="0" smtClean="0"/>
              <a:t>    (</a:t>
            </a:r>
            <a:r>
              <a:rPr lang="el-GR" dirty="0"/>
              <a:t>λ</a:t>
            </a:r>
            <a:r>
              <a:rPr lang="el-GR" dirty="0" smtClean="0"/>
              <a:t>αοί </a:t>
            </a:r>
            <a:r>
              <a:rPr lang="el-GR" dirty="0"/>
              <a:t>πολιτισμένοι – λαοί άγριοι </a:t>
            </a:r>
            <a:r>
              <a:rPr lang="el-GR" dirty="0" smtClean="0"/>
              <a:t>)</a:t>
            </a:r>
            <a:endParaRPr lang="el-GR" dirty="0"/>
          </a:p>
          <a:p>
            <a:r>
              <a:rPr lang="el-GR" dirty="0"/>
              <a:t>Καθρεφτίζει την </a:t>
            </a:r>
            <a:r>
              <a:rPr lang="el-GR" dirty="0" err="1"/>
              <a:t>αυτοεικόνα</a:t>
            </a:r>
            <a:r>
              <a:rPr lang="el-GR" dirty="0"/>
              <a:t>, την αυταρέσκεια και την αίσθηση ανωτερότητας της γαλλικής κοινωνίας του 18ου αιώνα </a:t>
            </a:r>
            <a:r>
              <a:rPr lang="el-GR" sz="2000" dirty="0"/>
              <a:t>(Λουδοβίκος 14ος) </a:t>
            </a:r>
            <a:endParaRPr lang="en-US" sz="2000" dirty="0"/>
          </a:p>
          <a:p>
            <a:r>
              <a:rPr lang="el-GR" dirty="0" smtClean="0"/>
              <a:t>Αγγλία </a:t>
            </a:r>
            <a:r>
              <a:rPr lang="mr-IN" dirty="0" smtClean="0"/>
              <a:t>–</a:t>
            </a:r>
            <a:r>
              <a:rPr lang="el-GR" dirty="0" smtClean="0"/>
              <a:t> αντικαθιστά τον όρο </a:t>
            </a:r>
            <a:r>
              <a:rPr lang="en-US" dirty="0" smtClean="0"/>
              <a:t>civility </a:t>
            </a:r>
          </a:p>
          <a:p>
            <a:r>
              <a:rPr lang="el-GR" dirty="0"/>
              <a:t>Γερμανία </a:t>
            </a:r>
            <a:r>
              <a:rPr lang="el-GR" dirty="0" err="1"/>
              <a:t>Zivilisation</a:t>
            </a:r>
            <a:r>
              <a:rPr lang="el-GR" dirty="0"/>
              <a:t> </a:t>
            </a:r>
            <a:r>
              <a:rPr lang="el-GR" dirty="0" smtClean="0"/>
              <a:t>- αντικαθιστά το </a:t>
            </a:r>
            <a:r>
              <a:rPr lang="el-GR" dirty="0" err="1" smtClean="0"/>
              <a:t>Bildung</a:t>
            </a:r>
            <a:endParaRPr lang="el-GR" dirty="0" smtClean="0"/>
          </a:p>
          <a:p>
            <a:r>
              <a:rPr lang="el-GR" dirty="0" smtClean="0"/>
              <a:t>Ελλάδα;  Πολιτισμός   (Α. Κοραής, 18</a:t>
            </a:r>
            <a:r>
              <a:rPr lang="el-GR" baseline="30000" dirty="0" smtClean="0"/>
              <a:t>ο</a:t>
            </a:r>
            <a:r>
              <a:rPr lang="el-GR" dirty="0" smtClean="0"/>
              <a:t> αιώνα</a:t>
            </a:r>
            <a:r>
              <a:rPr lang="el-GR" sz="2600" dirty="0" smtClean="0"/>
              <a:t>	           </a:t>
            </a:r>
            <a:r>
              <a:rPr lang="el-GR" sz="2600" u="sng" dirty="0" smtClean="0"/>
              <a:t>προσοχή:  σχέση μεταξύ τέχνη </a:t>
            </a:r>
            <a:r>
              <a:rPr lang="mr-IN" sz="2600" u="sng" dirty="0" smtClean="0"/>
              <a:t>–</a:t>
            </a:r>
            <a:r>
              <a:rPr lang="el-GR" sz="2600" u="sng" dirty="0" smtClean="0"/>
              <a:t> πολιτισμού    </a:t>
            </a:r>
          </a:p>
          <a:p>
            <a:endParaRPr lang="en-US" dirty="0"/>
          </a:p>
          <a:p>
            <a:endParaRPr lang="el-GR" dirty="0" smtClean="0"/>
          </a:p>
          <a:p>
            <a:endParaRPr lang="el-GR" dirty="0"/>
          </a:p>
          <a:p>
            <a:endParaRPr lang="en-US" dirty="0"/>
          </a:p>
        </p:txBody>
      </p:sp>
    </p:spTree>
    <p:extLst>
      <p:ext uri="{BB962C8B-B14F-4D97-AF65-F5344CB8AC3E}">
        <p14:creationId xmlns:p14="http://schemas.microsoft.com/office/powerpoint/2010/main" val="3504567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160581" y="481775"/>
            <a:ext cx="8802765" cy="6376225"/>
          </a:xfrm>
        </p:spPr>
        <p:txBody>
          <a:bodyPr>
            <a:normAutofit/>
          </a:bodyPr>
          <a:lstStyle/>
          <a:p>
            <a:r>
              <a:rPr lang="el-GR" dirty="0"/>
              <a:t>Η</a:t>
            </a:r>
            <a:r>
              <a:rPr lang="el-GR" dirty="0" smtClean="0"/>
              <a:t> </a:t>
            </a:r>
            <a:r>
              <a:rPr lang="el-GR" dirty="0"/>
              <a:t>έννοια του πολιτισμού έχει τουλάχιστον </a:t>
            </a:r>
            <a:r>
              <a:rPr lang="el-GR" dirty="0" smtClean="0"/>
              <a:t>διπλή διάσταση και </a:t>
            </a:r>
            <a:r>
              <a:rPr lang="el-GR" dirty="0"/>
              <a:t>αναφέρεται τόσο σε ηθικές όσο και σε υλικές </a:t>
            </a:r>
            <a:r>
              <a:rPr lang="el-GR" dirty="0" smtClean="0"/>
              <a:t>αξίες. </a:t>
            </a:r>
          </a:p>
          <a:p>
            <a:r>
              <a:rPr lang="el-GR" dirty="0" smtClean="0"/>
              <a:t>Κουλτούρα </a:t>
            </a:r>
            <a:r>
              <a:rPr lang="mr-IN" dirty="0" smtClean="0"/>
              <a:t>–</a:t>
            </a:r>
            <a:r>
              <a:rPr lang="el-GR" dirty="0" smtClean="0"/>
              <a:t> πολιτισμός </a:t>
            </a:r>
            <a:r>
              <a:rPr lang="el-GR" sz="2400" dirty="0" smtClean="0"/>
              <a:t>(Γερμαν</a:t>
            </a:r>
            <a:r>
              <a:rPr lang="el-GR" sz="2400" dirty="0"/>
              <a:t>ι</a:t>
            </a:r>
            <a:r>
              <a:rPr lang="el-GR" sz="2400" dirty="0" smtClean="0"/>
              <a:t>κή </a:t>
            </a:r>
            <a:r>
              <a:rPr lang="en-US" sz="2400" dirty="0" err="1" smtClean="0"/>
              <a:t>vs</a:t>
            </a:r>
            <a:r>
              <a:rPr lang="en-US" sz="2400" dirty="0" smtClean="0"/>
              <a:t> </a:t>
            </a:r>
            <a:r>
              <a:rPr lang="el-GR" sz="2400" dirty="0" smtClean="0"/>
              <a:t>Γαλλική θεώρηση)</a:t>
            </a:r>
          </a:p>
          <a:p>
            <a:pPr marL="0" indent="0">
              <a:buNone/>
            </a:pPr>
            <a:r>
              <a:rPr lang="el-GR" sz="1000" dirty="0" smtClean="0"/>
              <a:t>           </a:t>
            </a:r>
            <a:r>
              <a:rPr lang="el-GR" sz="1400" dirty="0" smtClean="0"/>
              <a:t>  Λατινική ρίζα </a:t>
            </a:r>
          </a:p>
          <a:p>
            <a:pPr marL="0" indent="0">
              <a:buNone/>
            </a:pPr>
            <a:r>
              <a:rPr lang="el-GR" dirty="0" smtClean="0"/>
              <a:t>    Γενικά  </a:t>
            </a:r>
          </a:p>
          <a:p>
            <a:r>
              <a:rPr lang="el-GR" b="1" dirty="0" smtClean="0"/>
              <a:t>Πολιτισμό</a:t>
            </a:r>
            <a:r>
              <a:rPr lang="el-GR" dirty="0" smtClean="0"/>
              <a:t>ς: τεχνικές</a:t>
            </a:r>
            <a:r>
              <a:rPr lang="el-GR" dirty="0"/>
              <a:t>, πρακτικές γνώσεις και δεξιότητες που επιτρέπουν τον άνθρωπο να δρα και να τιθασεύει τη φύση. </a:t>
            </a:r>
            <a:endParaRPr lang="el-GR" dirty="0" smtClean="0"/>
          </a:p>
          <a:p>
            <a:r>
              <a:rPr lang="el-GR" b="1" dirty="0" smtClean="0"/>
              <a:t>Κουλτούρα</a:t>
            </a:r>
            <a:r>
              <a:rPr lang="el-GR" dirty="0"/>
              <a:t>: κανονιστικές αρχές, αξίες, ιδεώδη. Το «πνεύμα»</a:t>
            </a:r>
            <a:r>
              <a:rPr lang="el-GR" dirty="0" smtClean="0"/>
              <a:t>.</a:t>
            </a:r>
          </a:p>
          <a:p>
            <a:r>
              <a:rPr lang="el-GR" dirty="0" smtClean="0"/>
              <a:t>Σχέση μεταξύ τους;    </a:t>
            </a:r>
            <a:endParaRPr lang="en-US" dirty="0"/>
          </a:p>
        </p:txBody>
      </p:sp>
    </p:spTree>
    <p:extLst>
      <p:ext uri="{BB962C8B-B14F-4D97-AF65-F5344CB8AC3E}">
        <p14:creationId xmlns:p14="http://schemas.microsoft.com/office/powerpoint/2010/main" val="424686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23931"/>
          </a:xfrm>
        </p:spPr>
        <p:txBody>
          <a:bodyPr>
            <a:normAutofit fontScale="90000"/>
          </a:bodyPr>
          <a:lstStyle/>
          <a:p>
            <a:r>
              <a:rPr lang="el-GR" dirty="0" smtClean="0"/>
              <a:t>Απόπειρες ορισμού </a:t>
            </a:r>
            <a:endParaRPr lang="en-US" dirty="0"/>
          </a:p>
        </p:txBody>
      </p:sp>
      <p:sp>
        <p:nvSpPr>
          <p:cNvPr id="3" name="Content Placeholder 2"/>
          <p:cNvSpPr>
            <a:spLocks noGrp="1"/>
          </p:cNvSpPr>
          <p:nvPr>
            <p:ph idx="1"/>
          </p:nvPr>
        </p:nvSpPr>
        <p:spPr>
          <a:xfrm>
            <a:off x="457200" y="1051146"/>
            <a:ext cx="8229600" cy="5503919"/>
          </a:xfrm>
        </p:spPr>
        <p:txBody>
          <a:bodyPr>
            <a:normAutofit lnSpcReduction="10000"/>
          </a:bodyPr>
          <a:lstStyle/>
          <a:p>
            <a:r>
              <a:rPr lang="el-GR" dirty="0" smtClean="0"/>
              <a:t>Όλα όσα επινοεί ο άνθρωπος για να επιβιώσει. Απαντήσεις που θέτει ο άνθρωπος στα ερωτήματα που θέτει η ανάγκη για επιβίωση ΠΑΝΤΟΤΕ μέσα στο εκάστοτε συγκεκριμένο ΠΕΡΙΒΑΛΛΟΝ.  </a:t>
            </a:r>
            <a:endParaRPr lang="el-GR" dirty="0"/>
          </a:p>
          <a:p>
            <a:r>
              <a:rPr lang="el-GR" b="1" dirty="0" smtClean="0"/>
              <a:t>Υλική και συμβολική διάσταση </a:t>
            </a:r>
          </a:p>
          <a:p>
            <a:pPr marL="0" indent="0">
              <a:buNone/>
            </a:pPr>
            <a:r>
              <a:rPr lang="el-GR" b="1" dirty="0" smtClean="0"/>
              <a:t>   </a:t>
            </a:r>
            <a:r>
              <a:rPr lang="el-GR" sz="2800" b="1" dirty="0" smtClean="0"/>
              <a:t> Δόμηση κατηγοριών </a:t>
            </a:r>
          </a:p>
          <a:p>
            <a:r>
              <a:rPr lang="el-GR" dirty="0" smtClean="0"/>
              <a:t>Όλα όσα επινοεί ο άνθρωπος και κληροδοτεί στους απογόνους του. </a:t>
            </a:r>
          </a:p>
          <a:p>
            <a:r>
              <a:rPr lang="el-GR" dirty="0" smtClean="0"/>
              <a:t>Ο πολιτισμός κατασκευάζεται και εξελίσσεται  ανάλογα με τις ανάγκες του ανθρώπου.</a:t>
            </a:r>
          </a:p>
          <a:p>
            <a:endParaRPr lang="el-GR" b="1" dirty="0" smtClean="0"/>
          </a:p>
        </p:txBody>
      </p:sp>
    </p:spTree>
    <p:extLst>
      <p:ext uri="{BB962C8B-B14F-4D97-AF65-F5344CB8AC3E}">
        <p14:creationId xmlns:p14="http://schemas.microsoft.com/office/powerpoint/2010/main" val="1301817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204376" y="686165"/>
            <a:ext cx="8729774" cy="6171835"/>
          </a:xfrm>
        </p:spPr>
        <p:txBody>
          <a:bodyPr>
            <a:normAutofit fontScale="92500"/>
          </a:bodyPr>
          <a:lstStyle/>
          <a:p>
            <a:r>
              <a:rPr lang="el-GR" dirty="0"/>
              <a:t>O όρος πολιτισμός μπορεί να δηλώνει όλες τις μη φυσικές πραγματικότητες, τις γνώσεις, τις πίστεις, τις πρακτικές, τα έθιμα, τις αξίες, τις συμβολικές και αισθητικές παραγωγές, τις ηθικές, νομικές, θρησκευτικές, πολιτικές και οικονομικές κατηγορίες. </a:t>
            </a:r>
            <a:r>
              <a:rPr lang="el-GR" u="sng" dirty="0"/>
              <a:t>Δηλαδή, οτιδήποτε εφευρίσκουν και μεταβιβάζουν τα μέλη μια κοινωνίας</a:t>
            </a:r>
            <a:r>
              <a:rPr lang="el-GR" dirty="0"/>
              <a:t>. </a:t>
            </a:r>
            <a:endParaRPr lang="el-GR" dirty="0" smtClean="0"/>
          </a:p>
          <a:p>
            <a:r>
              <a:rPr lang="el-GR" dirty="0" smtClean="0"/>
              <a:t>H </a:t>
            </a:r>
            <a:r>
              <a:rPr lang="el-GR" dirty="0"/>
              <a:t>έννοια «πολιτισμός» αναφέρεται στους τρόπους με τους οποίους κάθε κοινότητα οργανώνει και διαμορφώνει </a:t>
            </a:r>
            <a:r>
              <a:rPr lang="el-GR" dirty="0" err="1"/>
              <a:t>αφ</a:t>
            </a:r>
            <a:r>
              <a:rPr lang="el-GR" dirty="0"/>
              <a:t>’ ενός τις σχέσεις τις με το περιβάλλον και </a:t>
            </a:r>
            <a:r>
              <a:rPr lang="el-GR" dirty="0" err="1"/>
              <a:t>αφ</a:t>
            </a:r>
            <a:r>
              <a:rPr lang="el-GR" dirty="0"/>
              <a:t>’ ετέρου τους δεσμούς που εξασφαλίζουν την βιωσιμότητα  και τη διαχρονική επιβίωσή της. </a:t>
            </a:r>
            <a:endParaRPr lang="en-US" dirty="0"/>
          </a:p>
        </p:txBody>
      </p:sp>
    </p:spTree>
    <p:extLst>
      <p:ext uri="{BB962C8B-B14F-4D97-AF65-F5344CB8AC3E}">
        <p14:creationId xmlns:p14="http://schemas.microsoft.com/office/powerpoint/2010/main" val="445358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943"/>
          </a:xfrm>
        </p:spPr>
        <p:txBody>
          <a:bodyPr>
            <a:normAutofit fontScale="90000"/>
          </a:bodyPr>
          <a:lstStyle/>
          <a:p>
            <a:endParaRPr lang="en-US" dirty="0"/>
          </a:p>
        </p:txBody>
      </p:sp>
      <p:sp>
        <p:nvSpPr>
          <p:cNvPr id="3" name="Content Placeholder 2"/>
          <p:cNvSpPr>
            <a:spLocks noGrp="1"/>
          </p:cNvSpPr>
          <p:nvPr>
            <p:ph idx="1"/>
          </p:nvPr>
        </p:nvSpPr>
        <p:spPr>
          <a:xfrm>
            <a:off x="131385" y="0"/>
            <a:ext cx="8904953" cy="6858000"/>
          </a:xfrm>
        </p:spPr>
        <p:txBody>
          <a:bodyPr>
            <a:normAutofit fontScale="92500" lnSpcReduction="10000"/>
          </a:bodyPr>
          <a:lstStyle/>
          <a:p>
            <a:r>
              <a:rPr lang="el-GR" sz="3500" dirty="0"/>
              <a:t>Προσοχή   </a:t>
            </a:r>
            <a:r>
              <a:rPr lang="el-GR" sz="3500" b="1" dirty="0"/>
              <a:t>εθνικός πολιτισμός </a:t>
            </a:r>
            <a:endParaRPr lang="el-GR" sz="3500" b="1" dirty="0" smtClean="0"/>
          </a:p>
          <a:p>
            <a:pPr marL="0" indent="0">
              <a:buNone/>
            </a:pPr>
            <a:r>
              <a:rPr lang="el-GR" sz="3000" dirty="0" smtClean="0"/>
              <a:t>Κινέζικός </a:t>
            </a:r>
            <a:r>
              <a:rPr lang="mr-IN" sz="3000" dirty="0"/>
              <a:t>–</a:t>
            </a:r>
            <a:r>
              <a:rPr lang="el-GR" sz="3000" dirty="0"/>
              <a:t> Ελληνικός </a:t>
            </a:r>
            <a:r>
              <a:rPr lang="mr-IN" sz="3000" dirty="0"/>
              <a:t>–</a:t>
            </a:r>
            <a:r>
              <a:rPr lang="el-GR" sz="3000" dirty="0"/>
              <a:t> Ρωμαϊκός </a:t>
            </a:r>
            <a:r>
              <a:rPr lang="mr-IN" sz="3000" dirty="0"/>
              <a:t>–</a:t>
            </a:r>
            <a:r>
              <a:rPr lang="el-GR" sz="3000" dirty="0"/>
              <a:t> Αιγυπτιακός </a:t>
            </a:r>
            <a:r>
              <a:rPr lang="mr-IN" sz="3000" dirty="0"/>
              <a:t>–</a:t>
            </a:r>
            <a:r>
              <a:rPr lang="el-GR" sz="3000" dirty="0"/>
              <a:t> </a:t>
            </a:r>
            <a:r>
              <a:rPr lang="el-GR" sz="3000" dirty="0" err="1" smtClean="0"/>
              <a:t>Ίνκας</a:t>
            </a:r>
            <a:r>
              <a:rPr lang="el-GR" sz="3000" dirty="0" smtClean="0"/>
              <a:t> </a:t>
            </a:r>
            <a:r>
              <a:rPr lang="el-GR" sz="3000" dirty="0"/>
              <a:t>....</a:t>
            </a:r>
          </a:p>
          <a:p>
            <a:r>
              <a:rPr lang="el-GR" sz="3500" dirty="0" smtClean="0"/>
              <a:t>Προσοχή </a:t>
            </a:r>
            <a:r>
              <a:rPr lang="el-GR" sz="3500" b="1" dirty="0" smtClean="0"/>
              <a:t>κριτήρια;  </a:t>
            </a:r>
            <a:r>
              <a:rPr lang="mr-IN" sz="3500" b="1" dirty="0"/>
              <a:t>–</a:t>
            </a:r>
            <a:r>
              <a:rPr lang="el-GR" sz="3500" b="1" dirty="0"/>
              <a:t> όριο</a:t>
            </a:r>
            <a:r>
              <a:rPr lang="el-GR" sz="3500" b="1" dirty="0" smtClean="0"/>
              <a:t>;</a:t>
            </a:r>
            <a:endParaRPr lang="el-GR" sz="3500" b="1" dirty="0"/>
          </a:p>
          <a:p>
            <a:pPr marL="0" indent="0">
              <a:buNone/>
            </a:pPr>
            <a:r>
              <a:rPr lang="el-GR" dirty="0" smtClean="0"/>
              <a:t>     Σήμερα </a:t>
            </a:r>
            <a:r>
              <a:rPr lang="el-GR" dirty="0"/>
              <a:t>υπάρχει η τάση ως πολιτισμός να ορίζεται το κοινό κτήμα όλης της ανθρωπότητας: η φωτιά, η γραφή, το μέτρημα, η τιθάσευση των φυτών και των </a:t>
            </a:r>
            <a:r>
              <a:rPr lang="el-GR" dirty="0" smtClean="0"/>
              <a:t>ζώων, η κατασκευή σπιτιών, δρόμων, φαρμάκων, η εξόρυξη πετρελαίου κλπ κλπ κλπ</a:t>
            </a:r>
          </a:p>
          <a:p>
            <a:pPr marL="0" indent="0">
              <a:buNone/>
            </a:pPr>
            <a:r>
              <a:rPr lang="el-GR" dirty="0" smtClean="0"/>
              <a:t>      Όλη αυτή τη τεχνογνωσία, ακόμα και αν έχει συγκεκριμένη αρχική προέλευση </a:t>
            </a:r>
            <a:r>
              <a:rPr lang="el-GR" dirty="0"/>
              <a:t>και </a:t>
            </a:r>
            <a:r>
              <a:rPr lang="el-GR" dirty="0" smtClean="0"/>
              <a:t>αποτελεί, σε γενικές γραμμές, </a:t>
            </a:r>
            <a:r>
              <a:rPr lang="el-GR" dirty="0"/>
              <a:t>κτήμα όλης της ανθρωπότητας. </a:t>
            </a:r>
            <a:endParaRPr lang="el-GR" dirty="0" smtClean="0"/>
          </a:p>
          <a:p>
            <a:pPr marL="0" indent="0">
              <a:buNone/>
            </a:pPr>
            <a:r>
              <a:rPr lang="el-GR" sz="2600" dirty="0" smtClean="0"/>
              <a:t>[συμβολή </a:t>
            </a:r>
            <a:r>
              <a:rPr lang="el-GR" sz="2600" dirty="0"/>
              <a:t>αραβικού </a:t>
            </a:r>
            <a:r>
              <a:rPr lang="el-GR" sz="2600" dirty="0" smtClean="0"/>
              <a:t>Π. το </a:t>
            </a:r>
            <a:r>
              <a:rPr lang="el-GR" sz="2600" dirty="0"/>
              <a:t>μηδέν // κινεζικού </a:t>
            </a:r>
            <a:r>
              <a:rPr lang="el-GR" sz="2600" dirty="0" smtClean="0"/>
              <a:t>Π. Το χαρτί, η </a:t>
            </a:r>
            <a:r>
              <a:rPr lang="el-GR" sz="2600" dirty="0"/>
              <a:t>πυξίδα και η πυρίτιδα /</a:t>
            </a:r>
            <a:r>
              <a:rPr lang="el-GR" sz="2600" dirty="0" smtClean="0"/>
              <a:t>/ελληνικού Π. </a:t>
            </a:r>
            <a:r>
              <a:rPr lang="el-GR" sz="2600" dirty="0"/>
              <a:t>η</a:t>
            </a:r>
            <a:r>
              <a:rPr lang="el-GR" sz="2600" dirty="0" smtClean="0"/>
              <a:t> </a:t>
            </a:r>
            <a:r>
              <a:rPr lang="el-GR" sz="2600" dirty="0"/>
              <a:t>δημοκρατία. Κάθε φορά θα λέμε ευχαριστώ και θα πληρώνουμε και πνευματικά </a:t>
            </a:r>
            <a:r>
              <a:rPr lang="el-GR" sz="2600" dirty="0" smtClean="0"/>
              <a:t>δικαιώματα σε όσους τα επινόησαν; </a:t>
            </a:r>
            <a:r>
              <a:rPr lang="el-GR" sz="2600" dirty="0"/>
              <a:t>Γιατί να το κάνουν οι άλλοι για </a:t>
            </a:r>
            <a:r>
              <a:rPr lang="el-GR" sz="2600" dirty="0" smtClean="0"/>
              <a:t>τα ευρήματα του αρχαίου Ελληνικού πολιτισμού;]</a:t>
            </a:r>
            <a:r>
              <a:rPr lang="en-US" sz="2600" dirty="0" smtClean="0"/>
              <a:t> </a:t>
            </a:r>
            <a:endParaRPr lang="en-US" sz="2600" dirty="0"/>
          </a:p>
        </p:txBody>
      </p:sp>
    </p:spTree>
    <p:extLst>
      <p:ext uri="{BB962C8B-B14F-4D97-AF65-F5344CB8AC3E}">
        <p14:creationId xmlns:p14="http://schemas.microsoft.com/office/powerpoint/2010/main" val="4095632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TotalTime>
  <Words>651</Words>
  <Application>Microsoft Macintosh PowerPoint</Application>
  <PresentationFormat>On-screen Show (4:3)</PresentationFormat>
  <Paragraphs>77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Διαπολιτισμική Εκπαίδευση  Γιώργος Μαυρομμάτης </vt:lpstr>
      <vt:lpstr>Επανάληψη από 3η ενότητα </vt:lpstr>
      <vt:lpstr>Επανάληψη από 3η ενότητα </vt:lpstr>
      <vt:lpstr>Περί πολιτισμού </vt:lpstr>
      <vt:lpstr>CIVILISATION </vt:lpstr>
      <vt:lpstr>PowerPoint Presentation</vt:lpstr>
      <vt:lpstr>Απόπειρες ορισμού </vt:lpstr>
      <vt:lpstr>PowerPoint Presentation</vt:lpstr>
      <vt:lpstr>PowerPoint Presentation</vt:lpstr>
      <vt:lpstr>Πώς και γιατί δημιουργείται; </vt:lpstr>
      <vt:lpstr>Εν κατακλείδι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Διαπολιτισμική Εκπαίδευση  Γιώργος Μαυρομμάτης </dc:title>
  <dc:creator>Α</dc:creator>
  <cp:lastModifiedBy>Α</cp:lastModifiedBy>
  <cp:revision>34</cp:revision>
  <dcterms:created xsi:type="dcterms:W3CDTF">2021-02-18T16:05:05Z</dcterms:created>
  <dcterms:modified xsi:type="dcterms:W3CDTF">2021-03-12T11:03:14Z</dcterms:modified>
</cp:coreProperties>
</file>