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58" r:id="rId13"/>
    <p:sldId id="274" r:id="rId14"/>
    <p:sldId id="269" r:id="rId15"/>
    <p:sldId id="270" r:id="rId16"/>
    <p:sldId id="271" r:id="rId17"/>
    <p:sldId id="272" r:id="rId18"/>
    <p:sldId id="261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615" autoAdjust="0"/>
  </p:normalViewPr>
  <p:slideViewPr>
    <p:cSldViewPr>
      <p:cViewPr>
        <p:scale>
          <a:sx n="90" d="100"/>
          <a:sy n="90" d="100"/>
        </p:scale>
        <p:origin x="1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ΗΛΕΚΤΡΙΚΑ ΚΥΚΛΩΜΑΤΑ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003575"/>
            <a:ext cx="7632848" cy="3233737"/>
          </a:xfrm>
        </p:spPr>
        <p:txBody>
          <a:bodyPr/>
          <a:lstStyle/>
          <a:p>
            <a:r>
              <a:rPr lang="el-GR" dirty="0" smtClean="0"/>
              <a:t>ΣΥΝΔΕΣΜΟΛΟΓΙΕΣ  ΚΥΚΛΩΜΑΤΩΝ</a:t>
            </a:r>
          </a:p>
          <a:p>
            <a:r>
              <a:rPr lang="el-GR" dirty="0" smtClean="0"/>
              <a:t>ΚΥΚΛΩΜΑΤΑ ΠΟΛΛΑΠΛΩΝ ΦΟΡΤΙΩΝ</a:t>
            </a:r>
          </a:p>
          <a:p>
            <a:r>
              <a:rPr lang="el-GR" dirty="0" smtClean="0"/>
              <a:t>11-03-2021</a:t>
            </a:r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711952" cy="1151384"/>
          </a:xfrm>
        </p:spPr>
        <p:txBody>
          <a:bodyPr/>
          <a:lstStyle/>
          <a:p>
            <a:r>
              <a:rPr lang="el-GR" dirty="0" smtClean="0"/>
              <a:t>ΕΚΤΙΜΗΣΕΙΣ – ΠΡΟΣΕΓΓΙΣΕΙΣ ΑΝΟΧΕΣ</a:t>
            </a:r>
            <a:br>
              <a:rPr lang="el-GR" dirty="0" smtClean="0"/>
            </a:br>
            <a:endParaRPr lang="el-GR" dirty="0"/>
          </a:p>
        </p:txBody>
      </p:sp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6120680"/>
          </a:xfrm>
        </p:spPr>
        <p:txBody>
          <a:bodyPr/>
          <a:lstStyle/>
          <a:p>
            <a:r>
              <a:rPr lang="en-US" dirty="0" smtClean="0"/>
              <a:t>R1 = 100k</a:t>
            </a:r>
            <a:r>
              <a:rPr lang="el-GR" dirty="0" smtClean="0"/>
              <a:t>Ω ± 10%</a:t>
            </a:r>
          </a:p>
          <a:p>
            <a:r>
              <a:rPr lang="en-US" dirty="0" smtClean="0"/>
              <a:t>R2 = 100k</a:t>
            </a:r>
            <a:r>
              <a:rPr lang="el-GR" dirty="0" smtClean="0"/>
              <a:t>Ω ±  5%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/>
              <a:t>R3 =  ?</a:t>
            </a:r>
            <a:endParaRPr lang="el-GR" dirty="0"/>
          </a:p>
          <a:p>
            <a:pPr marL="0" indent="0">
              <a:buNone/>
            </a:pPr>
            <a:r>
              <a:rPr lang="en-US" dirty="0" smtClean="0"/>
              <a:t>R1 </a:t>
            </a:r>
            <a:r>
              <a:rPr lang="el-GR" dirty="0" smtClean="0"/>
              <a:t>από 90 έως 110 </a:t>
            </a:r>
            <a:r>
              <a:rPr lang="en-US" dirty="0" smtClean="0"/>
              <a:t>k</a:t>
            </a:r>
            <a:r>
              <a:rPr lang="el-GR" dirty="0" smtClean="0"/>
              <a:t>Ω</a:t>
            </a:r>
          </a:p>
          <a:p>
            <a:pPr marL="0" indent="0">
              <a:buNone/>
            </a:pPr>
            <a:r>
              <a:rPr lang="en-US" dirty="0" smtClean="0"/>
              <a:t>R2 </a:t>
            </a:r>
            <a:r>
              <a:rPr lang="el-GR" dirty="0" smtClean="0"/>
              <a:t>από 95 έως 105 </a:t>
            </a:r>
            <a:r>
              <a:rPr lang="en-US" dirty="0" smtClean="0"/>
              <a:t>k</a:t>
            </a:r>
            <a:r>
              <a:rPr lang="el-GR" dirty="0" smtClean="0"/>
              <a:t>Ω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R3  &lt;  5</a:t>
            </a:r>
            <a:r>
              <a:rPr lang="el-GR" dirty="0" smtClean="0"/>
              <a:t>Ω</a:t>
            </a:r>
          </a:p>
          <a:p>
            <a:pPr marL="0" indent="0">
              <a:buNone/>
            </a:pPr>
            <a:endParaRPr lang="el-GR" sz="1000" dirty="0" smtClean="0"/>
          </a:p>
          <a:p>
            <a:pPr marL="0" indent="0" algn="just">
              <a:buNone/>
            </a:pPr>
            <a:r>
              <a:rPr lang="el-GR" sz="2400" dirty="0" smtClean="0"/>
              <a:t>Η σύνδεση σε σειρά μιας αντίστασης μικρότερης από την ανοχή των μεγαλύτερων αντιστάσεων του κυκλώματος δεν επηρεάζει ουσιαστικά το κύκλωμα.</a:t>
            </a:r>
          </a:p>
          <a:p>
            <a:pPr marL="0" indent="0" algn="just">
              <a:buNone/>
            </a:pPr>
            <a:r>
              <a:rPr lang="el-GR" sz="2400" dirty="0" smtClean="0"/>
              <a:t>Η σύνδεση ενός αμπερομέτρου επηρεάζει περισσότερο τις μετρήσεις του κυκλώματος όταν η εσωτερική του αντίσταση  είναι μεγάλης τιμής (δηλαδή είναι συγκρίσιμη) σε σχέση με τις αντιστάσεις του κυκλώματος που συνδέεται.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55" y="692696"/>
            <a:ext cx="490005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73"/>
            <a:ext cx="4896544" cy="2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-170656"/>
            <a:ext cx="6840760" cy="1295400"/>
          </a:xfrm>
        </p:spPr>
        <p:txBody>
          <a:bodyPr/>
          <a:lstStyle/>
          <a:p>
            <a:r>
              <a:rPr lang="el-GR" dirty="0" smtClean="0"/>
              <a:t>ΘΕΩΡΗΜΑ ΜΕΓΙΣΤΗΣ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ΜΕΤΑΦΟΡΑΣ ΙΣΧΥΟΣ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2871391"/>
                <a:ext cx="9289032" cy="398660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𝑅𝑠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l-GR" i="1" dirty="0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l-GR" i="1" dirty="0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𝑉𝐼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1     3    4   3,00A    9,00W    27,00W   36,00W 25,0%</a:t>
                </a:r>
              </a:p>
              <a:p>
                <a:pPr marL="0" indent="0">
                  <a:buNone/>
                </a:pPr>
                <a:r>
                  <a:rPr lang="en-US" dirty="0" smtClean="0"/>
                  <a:t>2     3    5   2,40A  11,52W    17,28W   28,80W 40,0%</a:t>
                </a:r>
              </a:p>
              <a:p>
                <a:pPr marL="0" indent="0">
                  <a:buNone/>
                </a:pPr>
                <a:r>
                  <a:rPr lang="en-US" dirty="0" smtClean="0"/>
                  <a:t>3     3    6   2,00A  12,00W    </a:t>
                </a:r>
                <a:r>
                  <a:rPr lang="en-US" dirty="0" err="1" smtClean="0"/>
                  <a:t>12,00W</a:t>
                </a:r>
                <a:r>
                  <a:rPr lang="en-US" dirty="0" smtClean="0"/>
                  <a:t>   24,00W 50,0%</a:t>
                </a:r>
              </a:p>
              <a:p>
                <a:pPr marL="0" indent="0">
                  <a:buNone/>
                </a:pPr>
                <a:r>
                  <a:rPr lang="en-US" dirty="0" smtClean="0"/>
                  <a:t>4     3    7   1,17A  11,76W      8,82W   20,57W 57,2%</a:t>
                </a:r>
              </a:p>
              <a:p>
                <a:pPr marL="0" indent="0">
                  <a:buNone/>
                </a:pPr>
                <a:r>
                  <a:rPr lang="en-US" dirty="0" smtClean="0"/>
                  <a:t>5     3    8   1,50A  11,25W      6,75W   18,00W 62,5%</a:t>
                </a:r>
              </a:p>
              <a:p>
                <a:pPr marL="0" indent="0">
                  <a:buNone/>
                </a:pPr>
                <a:r>
                  <a:rPr lang="en-US" dirty="0" smtClean="0"/>
                  <a:t>6     3    9   1,33A  10,67W      5,33W   16,00W 66,7%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2871391"/>
                <a:ext cx="9289032" cy="3986609"/>
              </a:xfrm>
              <a:blipFill rotWithShape="1">
                <a:blip r:embed="rId4"/>
                <a:stretch>
                  <a:fillRect l="-1575" r="-262" b="-42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Ευθεία γραμμή σύνδεσης 5"/>
          <p:cNvCxnSpPr/>
          <p:nvPr/>
        </p:nvCxnSpPr>
        <p:spPr>
          <a:xfrm>
            <a:off x="107504" y="3573016"/>
            <a:ext cx="892899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8028384" y="2924944"/>
            <a:ext cx="0" cy="3888432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6588224" y="2924944"/>
            <a:ext cx="0" cy="3888432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4788024" y="2924944"/>
            <a:ext cx="0" cy="3888432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3131840" y="2924944"/>
            <a:ext cx="0" cy="3888432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1907704" y="2996952"/>
            <a:ext cx="0" cy="3816424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1259632" y="2996952"/>
            <a:ext cx="0" cy="3816424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611560" y="2996952"/>
            <a:ext cx="0" cy="3816424"/>
          </a:xfrm>
          <a:prstGeom prst="line">
            <a:avLst/>
          </a:prstGeom>
          <a:ln w="15875" cmpd="sng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Ορθογώνιο 23"/>
          <p:cNvSpPr/>
          <p:nvPr/>
        </p:nvSpPr>
        <p:spPr>
          <a:xfrm>
            <a:off x="0" y="4653136"/>
            <a:ext cx="91440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496" y="1642155"/>
                <a:ext cx="439248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dirty="0" smtClean="0"/>
                  <a:t>Σε ένα κύκλωμα σειράς, μεταφέρεται η μέγιστη ισχύς στο φορτίο, όταν ισχύει: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𝑅𝑠</m:t>
                    </m:r>
                    <m:r>
                      <a:rPr lang="en-US" sz="2800" i="1" dirty="0" smtClean="0">
                        <a:latin typeface="Cambria Math"/>
                      </a:rPr>
                      <m:t> = </m:t>
                    </m:r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42155"/>
                <a:ext cx="4392488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528" t="-2139" r="-1389" b="-6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30031" y="1484784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=12V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6547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3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34" y="2063080"/>
            <a:ext cx="4923878" cy="33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04856" cy="1080120"/>
          </a:xfrm>
        </p:spPr>
        <p:txBody>
          <a:bodyPr/>
          <a:lstStyle/>
          <a:p>
            <a:r>
              <a:rPr lang="el-GR" dirty="0" smtClean="0"/>
              <a:t>ΚΥΚΛΩΜΑΤΑ  ΠΑΡΑΛΛΗΛΑ</a:t>
            </a:r>
            <a:br>
              <a:rPr lang="el-GR" dirty="0" smtClean="0"/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105570"/>
                <a:ext cx="8712968" cy="5635798"/>
              </a:xfrm>
            </p:spPr>
            <p:txBody>
              <a:bodyPr/>
              <a:lstStyle/>
              <a:p>
                <a:r>
                  <a:rPr lang="el-GR" dirty="0" smtClean="0"/>
                  <a:t>Περισσότερες διαδρομές για το ρεύμα</a:t>
                </a:r>
              </a:p>
              <a:p>
                <a:r>
                  <a:rPr lang="el-GR" dirty="0" smtClean="0"/>
                  <a:t>Μία κοινή τάση για όλα τα φορτία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endParaRPr lang="el-GR" baseline="-25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endParaRPr lang="el-GR" baseline="-250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            1       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   1   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b="0" i="1" baseline="-25000" dirty="0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  +  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   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𝑅</m:t>
                            </m:r>
                            <m:r>
                              <a:rPr lang="en-US" b="0" i="1" baseline="-25000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baseline="-25000" dirty="0" smtClean="0">
                            <a:latin typeface="Cambria Math"/>
                          </a:rPr>
                          <m:t>   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… +  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  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𝑅</m:t>
                            </m:r>
                            <m:r>
                              <a:rPr lang="en-US" b="0" i="1" baseline="-25000" dirty="0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b="0" i="1" baseline="-25000" dirty="0" smtClean="0">
                            <a:latin typeface="Cambria Math"/>
                          </a:rPr>
                          <m:t>         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n-US" sz="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 smtClean="0">
                          <a:latin typeface="Cambria Math"/>
                        </a:rPr>
                        <m:t>𝑇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400" b="0" i="1" baseline="-25000" dirty="0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𝑅𝑛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  <a:p>
                <a:pPr marL="0" indent="0">
                  <a:buNone/>
                </a:pPr>
                <a:endParaRPr lang="el-GR" sz="900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2ος </a:t>
                </a:r>
                <a:r>
                  <a:rPr lang="el-GR" sz="2800" dirty="0"/>
                  <a:t>Νόμος </a:t>
                </a:r>
                <a:r>
                  <a:rPr lang="en-US" sz="2800" dirty="0"/>
                  <a:t>Kirchhoff </a:t>
                </a:r>
                <a:r>
                  <a:rPr lang="el-GR" sz="2800" dirty="0" smtClean="0"/>
                  <a:t>(</a:t>
                </a:r>
                <a:r>
                  <a:rPr lang="el-GR" sz="2800" dirty="0"/>
                  <a:t>Νόμος </a:t>
                </a:r>
                <a:r>
                  <a:rPr lang="el-GR" sz="2800" dirty="0" smtClean="0"/>
                  <a:t>Ρευμάτων) 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l-GR" sz="3200" b="0" i="1" smtClean="0">
                            <a:latin typeface="Cambria Math"/>
                          </a:rPr>
                          <m:t>𝛪</m:t>
                        </m:r>
                      </m:e>
                    </m:nary>
                    <m:r>
                      <a:rPr lang="en-US" sz="3200" i="1" baseline="-25000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marL="0" indent="0" algn="just">
                  <a:buNone/>
                </a:pPr>
                <a:r>
                  <a:rPr lang="el-GR" sz="2000" dirty="0" smtClean="0"/>
                  <a:t>Το άθροισμα των ρευμάτων που εισέρχονται σε ένα κόμβο ισούται </a:t>
                </a:r>
              </a:p>
              <a:p>
                <a:pPr marL="0" indent="0" algn="just">
                  <a:buNone/>
                </a:pPr>
                <a:r>
                  <a:rPr lang="el-GR" sz="2000" dirty="0" smtClean="0"/>
                  <a:t>με το άθροισμα  των ρευμάτων που εξέρχονται από τον κόμβο.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105570"/>
                <a:ext cx="8712968" cy="5635798"/>
              </a:xfrm>
              <a:blipFill rotWithShape="1">
                <a:blip r:embed="rId3"/>
                <a:stretch>
                  <a:fillRect l="-1470" t="-1405" b="-1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1485" y="249289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H="1">
            <a:off x="6423851" y="2492896"/>
            <a:ext cx="92365" cy="369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2320" y="249289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7524328" y="2492896"/>
            <a:ext cx="92365" cy="369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19717" y="255561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cxnSp>
        <p:nvCxnSpPr>
          <p:cNvPr id="14" name="Ευθεία γραμμή σύνδεσης 13"/>
          <p:cNvCxnSpPr/>
          <p:nvPr/>
        </p:nvCxnSpPr>
        <p:spPr>
          <a:xfrm flipH="1">
            <a:off x="8532440" y="2555612"/>
            <a:ext cx="92365" cy="369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89012"/>
            <a:ext cx="7543800" cy="647700"/>
          </a:xfrm>
        </p:spPr>
        <p:txBody>
          <a:bodyPr/>
          <a:lstStyle/>
          <a:p>
            <a:r>
              <a:rPr lang="el-GR" dirty="0" smtClean="0"/>
              <a:t>ΚΛΑΔΟΙ  ΚΑΙ  ΚΟΜΒΟΙ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13</a:t>
            </a:fld>
            <a:endParaRPr lang="en-US"/>
          </a:p>
        </p:txBody>
      </p:sp>
      <p:sp useBgFill="1"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980728"/>
            <a:ext cx="9289032" cy="3816424"/>
          </a:xfrm>
        </p:spPr>
        <p:txBody>
          <a:bodyPr/>
          <a:lstStyle/>
          <a:p>
            <a:pPr algn="just"/>
            <a:r>
              <a:rPr lang="el-GR" dirty="0" smtClean="0"/>
              <a:t>Κλάδος είναι μια απλή διαδρομή ρεύματος που περιλαμβάνει τουλάχιστον ένα στοιχείο κυκλώματος</a:t>
            </a:r>
          </a:p>
          <a:p>
            <a:pPr algn="just"/>
            <a:r>
              <a:rPr lang="el-GR" dirty="0" smtClean="0"/>
              <a:t>Κόμβος είναι το σημείο που ενώνει δύο ή περισσότερους κλάδους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836"/>
            <a:ext cx="5508104" cy="37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13836"/>
            <a:ext cx="3744416" cy="37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4474" y="3429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Α</a:t>
            </a:r>
            <a:endParaRPr lang="el-GR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8690" y="342028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Β</a:t>
            </a:r>
            <a:endParaRPr lang="el-G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98690" y="609329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Γ</a:t>
            </a:r>
            <a:endParaRPr lang="el-GR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4474" y="6084585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Δ</a:t>
            </a:r>
            <a:endParaRPr lang="el-GR" sz="3200" b="1" dirty="0"/>
          </a:p>
        </p:txBody>
      </p:sp>
      <p:sp>
        <p:nvSpPr>
          <p:cNvPr id="7" name="Αριστερό άγκιστρο 6"/>
          <p:cNvSpPr/>
          <p:nvPr/>
        </p:nvSpPr>
        <p:spPr>
          <a:xfrm rot="5400000">
            <a:off x="2411760" y="2708920"/>
            <a:ext cx="288031" cy="1152128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Αριστερό άγκιστρο 12"/>
          <p:cNvSpPr/>
          <p:nvPr/>
        </p:nvSpPr>
        <p:spPr>
          <a:xfrm rot="16200000">
            <a:off x="2362190" y="6214873"/>
            <a:ext cx="387171" cy="1152129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682080"/>
            <a:ext cx="6141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ΑΝΤΙΣΤΑΣΗ  ΚΑΙ  ΑΓΩΓΙΜΟΤΗΤΑ</a:t>
            </a:r>
            <a:br>
              <a:rPr lang="el-GR" dirty="0" smtClean="0"/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89546"/>
                <a:ext cx="8496944" cy="5851822"/>
              </a:xfrm>
            </p:spPr>
            <p:txBody>
              <a:bodyPr/>
              <a:lstStyle/>
              <a:p>
                <a:pPr algn="just"/>
                <a:r>
                  <a:rPr lang="el-GR" sz="2800" dirty="0" smtClean="0"/>
                  <a:t>Αγωγιμότητα είναι η ευκολία στην διέλευση του ρεύματος και έτσι είναι το αντίστροφο της αντίστασης.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   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dirty="0" smtClean="0"/>
                  <a:t>   (S)  (Siemens)     </a:t>
                </a:r>
                <a:r>
                  <a:rPr lang="el-GR" dirty="0" smtClean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i="1" dirty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   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i="1" dirty="0">
                            <a:latin typeface="Cambria Math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dirty="0" smtClean="0"/>
                  <a:t>  (</a:t>
                </a:r>
                <a:r>
                  <a:rPr lang="el-GR" dirty="0" smtClean="0"/>
                  <a:t>Ω)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/>
                        </a:rPr>
                        <m:t>𝑇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            1       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   1   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i="1" baseline="-25000" dirty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/>
                            </a:rPr>
                            <m:t>  +  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   1    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i="1" baseline="-25000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baseline="-25000" dirty="0">
                              <a:latin typeface="Cambria Math"/>
                            </a:rPr>
                            <m:t> 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 … +  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   1   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i="1" baseline="-25000" dirty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 baseline="-25000" dirty="0">
                              <a:latin typeface="Cambria Math"/>
                            </a:rPr>
                            <m:t>         </m:t>
                          </m:r>
                        </m:den>
                      </m:f>
                    </m:oMath>
                  </m:oMathPara>
                </a14:m>
                <a:endParaRPr lang="el-GR" sz="2400" dirty="0" smtClean="0"/>
              </a:p>
              <a:p>
                <a:pPr marL="349250" lvl="1" indent="0" algn="just">
                  <a:buNone/>
                </a:pPr>
                <a:r>
                  <a:rPr lang="el-GR" sz="2400" dirty="0" smtClean="0"/>
                  <a:t>Σε ένα παράλληλο κύκλωμα η συνολική αγωγιμότητα είναι το άθροισμα των αγωγιμοτήτων.</a:t>
                </a:r>
              </a:p>
              <a:p>
                <a:pPr marL="3492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3200" i="1" dirty="0" smtClean="0">
                          <a:latin typeface="Cambria Math"/>
                        </a:rPr>
                        <m:t> =</m:t>
                      </m:r>
                      <m:r>
                        <a:rPr lang="en-US" sz="3200" b="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  <a:p>
                <a:pPr marL="349250" lvl="1" indent="0" algn="just">
                  <a:buNone/>
                </a:pPr>
                <a:r>
                  <a:rPr lang="el-GR" sz="2400" dirty="0" smtClean="0"/>
                  <a:t>Ειδικά για δύο μόνο παράλληλες αντιστάσεις ισχύει:</a:t>
                </a:r>
              </a:p>
              <a:p>
                <a:pPr marL="3492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/>
                        </a:rPr>
                        <m:t>𝑇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dirty="0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 1       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   1   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i="1" baseline="-25000" dirty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/>
                            </a:rPr>
                            <m:t>  +  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   1    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400" i="1" baseline="-25000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baseline="-25000" dirty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400" b="0" i="1" baseline="-25000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dirty="0" smtClean="0"/>
              </a:p>
              <a:p>
                <a:pPr marL="349250" lvl="1" indent="0" algn="just">
                  <a:buNone/>
                </a:pPr>
                <a:endParaRPr lang="el-GR" sz="2400" dirty="0"/>
              </a:p>
            </p:txBody>
          </p:sp>
        </mc:Choice>
        <mc:Fallback xmlns="">
          <p:sp useBgFill="1"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89546"/>
                <a:ext cx="8496944" cy="5851822"/>
              </a:xfrm>
              <a:blipFill rotWithShape="1">
                <a:blip r:embed="rId2"/>
                <a:stretch>
                  <a:fillRect l="-574" t="-1042" r="-1506" b="-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Δεξιό βέλος 4"/>
          <p:cNvSpPr/>
          <p:nvPr/>
        </p:nvSpPr>
        <p:spPr>
          <a:xfrm>
            <a:off x="3851920" y="5994996"/>
            <a:ext cx="849244" cy="314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7788" y="5699927"/>
                <a:ext cx="3260636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𝑅</m:t>
                      </m:r>
                      <m:r>
                        <a:rPr lang="en-US" sz="2800" i="1" baseline="-25000" dirty="0"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i="1" dirty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      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baseline="-25000" dirty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88" y="5699927"/>
                <a:ext cx="3260636" cy="9694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αριθμού διαφάνειας 3"/>
          <p:cNvSpPr txBox="1">
            <a:spLocks/>
          </p:cNvSpPr>
          <p:nvPr/>
        </p:nvSpPr>
        <p:spPr bwMode="auto">
          <a:xfrm>
            <a:off x="6705600" y="465313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Θέση αριθμού διαφάνειας 3"/>
          <p:cNvSpPr txBox="1">
            <a:spLocks/>
          </p:cNvSpPr>
          <p:nvPr/>
        </p:nvSpPr>
        <p:spPr bwMode="auto">
          <a:xfrm>
            <a:off x="6705600" y="472514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Θέση αριθμού διαφάνειας 3"/>
          <p:cNvSpPr txBox="1">
            <a:spLocks/>
          </p:cNvSpPr>
          <p:nvPr/>
        </p:nvSpPr>
        <p:spPr bwMode="auto">
          <a:xfrm>
            <a:off x="6858000" y="487754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Θέση αριθμού διαφάνειας 3"/>
          <p:cNvSpPr txBox="1">
            <a:spLocks/>
          </p:cNvSpPr>
          <p:nvPr/>
        </p:nvSpPr>
        <p:spPr bwMode="auto">
          <a:xfrm>
            <a:off x="7010400" y="502994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-170656"/>
            <a:ext cx="9865095" cy="1295400"/>
          </a:xfrm>
        </p:spPr>
        <p:txBody>
          <a:bodyPr/>
          <a:lstStyle/>
          <a:p>
            <a:r>
              <a:rPr lang="el-GR" dirty="0" smtClean="0"/>
              <a:t>ΜΕΤΡΗΣΕΙΣ ΤΑΣΗΣ</a:t>
            </a:r>
            <a:br>
              <a:rPr lang="el-GR" dirty="0" smtClean="0"/>
            </a:br>
            <a:r>
              <a:rPr lang="el-GR" dirty="0" smtClean="0"/>
              <a:t>ΣΕ ΠΑΡΑΛΛΗΛΟ ΚΥΚΛΩΜΑ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91805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3" y="2012114"/>
            <a:ext cx="86461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3968" y="5011928"/>
            <a:ext cx="84832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9989" y="1517883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324405" y="1484784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8636773" y="134076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6512" y="429309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564765" y="411017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216595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213285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04448" y="238197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43" y="50851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8652803" y="50462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209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6640"/>
            <a:ext cx="7543800" cy="1295400"/>
          </a:xfrm>
        </p:spPr>
        <p:txBody>
          <a:bodyPr/>
          <a:lstStyle/>
          <a:p>
            <a:r>
              <a:rPr lang="el-GR" dirty="0" smtClean="0"/>
              <a:t>ΜΕΤΡΗΣΕΙΣ ΕΝΤΑΣΗΣ ΡΕΥΜΑΤΟΣ</a:t>
            </a:r>
            <a:br>
              <a:rPr lang="el-GR" dirty="0" smtClean="0"/>
            </a:br>
            <a:r>
              <a:rPr lang="el-GR" dirty="0" smtClean="0"/>
              <a:t>ΣΕ ΠΑΡΑΛΛΗΛΟ ΚΥΚΛΩΜΑ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386104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877" y="1373867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596213" y="141277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42088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2453987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2077" y="429309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0349" y="5262299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172400" y="2276872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530120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2437" y="414908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8661" y="519029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+</a:t>
            </a:r>
            <a:endParaRPr lang="el-GR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12043" y="10858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36379" y="10858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281402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501317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490225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2443" y="278092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8244408" y="28529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6708587" y="483025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46531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411760" y="472514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_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7603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4584" y="-242664"/>
            <a:ext cx="7543800" cy="1295400"/>
          </a:xfrm>
        </p:spPr>
        <p:txBody>
          <a:bodyPr/>
          <a:lstStyle/>
          <a:p>
            <a:r>
              <a:rPr lang="el-GR" dirty="0" smtClean="0"/>
              <a:t>ΜΕΤΡΗΣΕΙΣ ΑΝΤΙΣΤΑΣΗΣ</a:t>
            </a:r>
            <a:br>
              <a:rPr lang="el-GR" dirty="0" smtClean="0"/>
            </a:br>
            <a:r>
              <a:rPr lang="el-GR" dirty="0" smtClean="0"/>
              <a:t>ΣΕ ΠΑΡΑΛΛΗΛΟ ΚΥΚΛΩΜΑ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606"/>
            <a:ext cx="9143999" cy="307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01622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7073"/>
            <a:ext cx="91439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28" y="5917140"/>
            <a:ext cx="1840632" cy="39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2132856"/>
            <a:ext cx="9073008" cy="4680520"/>
          </a:xfrm>
        </p:spPr>
        <p:txBody>
          <a:bodyPr/>
          <a:lstStyle/>
          <a:p>
            <a:pPr algn="just"/>
            <a:r>
              <a:rPr lang="el-GR" dirty="0" smtClean="0"/>
              <a:t>Σε ένα παράλληλο κύκλωμα το ρεύμα σε κάθε κλάδο είναι ανάλογο της αγωγιμότητας του κλάδου</a:t>
            </a:r>
          </a:p>
          <a:p>
            <a:pPr algn="just"/>
            <a:r>
              <a:rPr lang="el-GR" dirty="0" smtClean="0"/>
              <a:t>Ο κλάδος με την μικρότερη αντίσταση θα διαρρέεται από μεγαλύτερης έντασης ρεύμα, ενώ ο κλάδος με την μεγαλύτερη αντίσταση θα διαρρέεται από το μικρότερης έντασης ρεύμα.</a:t>
            </a:r>
          </a:p>
          <a:p>
            <a:pPr marL="349250" lvl="1" indent="0" algn="just">
              <a:buNone/>
            </a:pPr>
            <a:r>
              <a:rPr lang="el-GR" sz="2800" dirty="0" smtClean="0"/>
              <a:t>Ειδικά για παράλληλο κύκλωμα με δύο μόνο κλάδους θα ισχύει: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35496" y="0"/>
            <a:ext cx="9073008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5232" y="-243408"/>
            <a:ext cx="7643192" cy="881456"/>
          </a:xfrm>
          <a:noFill/>
        </p:spPr>
        <p:txBody>
          <a:bodyPr/>
          <a:lstStyle/>
          <a:p>
            <a:r>
              <a:rPr lang="el-GR" dirty="0" smtClean="0"/>
              <a:t>ΤΥΠΟΣ  ΔΙΑΙΡΕΤΗ  ΡΕΥΜΑΤΟΣ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5" name="TextBox 4"/>
              <p:cNvSpPr txBox="1"/>
              <p:nvPr/>
            </p:nvSpPr>
            <p:spPr>
              <a:xfrm>
                <a:off x="467544" y="891360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 xmlns="">
          <p:sp useBgFill="1"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91360"/>
                <a:ext cx="3240360" cy="1097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6" name="TextBox 5"/>
              <p:cNvSpPr txBox="1"/>
              <p:nvPr/>
            </p:nvSpPr>
            <p:spPr>
              <a:xfrm>
                <a:off x="4716016" y="543897"/>
                <a:ext cx="4392393" cy="173297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 xmlns="">
          <p:sp useBgFill="1"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43897"/>
                <a:ext cx="4392393" cy="1732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71676" y="9087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ή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9" name="TextBox 8"/>
              <p:cNvSpPr txBox="1"/>
              <p:nvPr/>
            </p:nvSpPr>
            <p:spPr>
              <a:xfrm>
                <a:off x="2123728" y="5571880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 xmlns=""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71880"/>
                <a:ext cx="3240360" cy="1097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" name="TextBox 9"/>
              <p:cNvSpPr txBox="1"/>
              <p:nvPr/>
            </p:nvSpPr>
            <p:spPr>
              <a:xfrm>
                <a:off x="5364088" y="5589240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 xmlns="">
          <p:sp useBgFill="1"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89240"/>
                <a:ext cx="3240360" cy="10974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5"/>
            <a:ext cx="5112568" cy="32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87208" cy="691952"/>
          </a:xfrm>
        </p:spPr>
        <p:txBody>
          <a:bodyPr/>
          <a:lstStyle/>
          <a:p>
            <a:r>
              <a:rPr lang="el-GR" dirty="0" smtClean="0"/>
              <a:t>ΕΚΤΙΜΗΣΕΙΣ – ΠΡΟΣΕΓΓΙΣΕΙΣ ΑΝΟΧΕΣ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251520" y="1340768"/>
            <a:ext cx="39604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904656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l-GR" sz="2800" dirty="0" smtClean="0"/>
              <a:t>  Η προσθήκη παράλληλων</a:t>
            </a:r>
          </a:p>
          <a:p>
            <a:pPr marL="0" indent="0" algn="just">
              <a:buNone/>
            </a:pPr>
            <a:r>
              <a:rPr lang="el-GR" sz="2800" dirty="0" smtClean="0"/>
              <a:t>  αντιστάσεων μειώνει την</a:t>
            </a:r>
          </a:p>
          <a:p>
            <a:pPr marL="0" indent="0" algn="just">
              <a:buNone/>
            </a:pPr>
            <a:r>
              <a:rPr lang="el-GR" sz="2800" dirty="0" smtClean="0"/>
              <a:t>  συνολική αντίσταση του</a:t>
            </a:r>
          </a:p>
          <a:p>
            <a:pPr marL="0" indent="0" algn="just">
              <a:buNone/>
            </a:pPr>
            <a:r>
              <a:rPr lang="el-GR" sz="2800" dirty="0" smtClean="0"/>
              <a:t>  κυκλώματος και αυξάνει</a:t>
            </a:r>
          </a:p>
          <a:p>
            <a:pPr marL="0" indent="0" algn="just">
              <a:buNone/>
            </a:pPr>
            <a:r>
              <a:rPr lang="el-GR" sz="2800" dirty="0" smtClean="0"/>
              <a:t>  το συνολικό ρεύμα. </a:t>
            </a:r>
          </a:p>
          <a:p>
            <a:pPr marL="0" indent="0" algn="just">
              <a:buNone/>
            </a:pPr>
            <a:r>
              <a:rPr lang="el-GR" dirty="0" smtClean="0"/>
              <a:t>   </a:t>
            </a:r>
          </a:p>
          <a:p>
            <a:pPr marL="349250" lvl="1" indent="0" algn="just">
              <a:buNone/>
            </a:pPr>
            <a:r>
              <a:rPr lang="el-GR" sz="2400" dirty="0" smtClean="0"/>
              <a:t>Η παράλληλη σύνδεση μιας αντίστασης πολύ μεγαλύτερης  από τις μεγαλύτερες αντιστάσεις του κυκλώματος δεν επηρεάζει ουσιαστικά το κύκλωμα.</a:t>
            </a:r>
          </a:p>
          <a:p>
            <a:pPr marL="349250" lvl="1" indent="0" algn="just">
              <a:buNone/>
            </a:pPr>
            <a:r>
              <a:rPr lang="el-GR" sz="2400" dirty="0" smtClean="0"/>
              <a:t>Η </a:t>
            </a:r>
            <a:r>
              <a:rPr lang="el-GR" sz="2400" dirty="0"/>
              <a:t>σύνδεση ενός </a:t>
            </a:r>
            <a:r>
              <a:rPr lang="el-GR" sz="2400" dirty="0" smtClean="0"/>
              <a:t>βολτομέτρου επηρεάζει </a:t>
            </a:r>
            <a:r>
              <a:rPr lang="el-GR" sz="2400" dirty="0"/>
              <a:t>περισσότερο τις μετρήσεις του κυκλώματος όταν η εσωτερική του αντίσταση  είναι </a:t>
            </a:r>
            <a:r>
              <a:rPr lang="el-GR" sz="2400" dirty="0" smtClean="0"/>
              <a:t>μικρής </a:t>
            </a:r>
            <a:r>
              <a:rPr lang="el-GR" sz="2400" dirty="0"/>
              <a:t>τιμής </a:t>
            </a:r>
            <a:r>
              <a:rPr lang="el-GR" sz="2400" dirty="0" smtClean="0"/>
              <a:t>(</a:t>
            </a:r>
            <a:r>
              <a:rPr lang="el-GR" sz="2400" dirty="0"/>
              <a:t>δηλαδή είναι συγκρίσιμη) </a:t>
            </a:r>
            <a:r>
              <a:rPr lang="el-GR" sz="2400" dirty="0" smtClean="0"/>
              <a:t>σε σχέση με </a:t>
            </a:r>
            <a:r>
              <a:rPr lang="el-GR" sz="2400" dirty="0"/>
              <a:t>τις αντιστάσεις του κυκλώματος που συνδέεται.</a:t>
            </a:r>
          </a:p>
          <a:p>
            <a:pPr algn="just"/>
            <a:endParaRPr lang="el-GR" dirty="0"/>
          </a:p>
        </p:txBody>
      </p:sp>
      <p:sp>
        <p:nvSpPr>
          <p:cNvPr id="7" name="Θέση αριθμού διαφάνειας 3"/>
          <p:cNvSpPr txBox="1">
            <a:spLocks/>
          </p:cNvSpPr>
          <p:nvPr/>
        </p:nvSpPr>
        <p:spPr bwMode="auto">
          <a:xfrm>
            <a:off x="6974904" y="335699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Θέση αριθμού διαφάνειας 3"/>
          <p:cNvSpPr txBox="1">
            <a:spLocks/>
          </p:cNvSpPr>
          <p:nvPr/>
        </p:nvSpPr>
        <p:spPr bwMode="auto">
          <a:xfrm>
            <a:off x="6830888" y="340384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allAtOnce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98" y="1700808"/>
            <a:ext cx="427310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ΚΥΚΛΩΜΑΤΑ  ΣΕ  ΣΕΙΡΑ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800"/>
                <a:ext cx="9001000" cy="4878089"/>
              </a:xfrm>
            </p:spPr>
            <p:txBody>
              <a:bodyPr/>
              <a:lstStyle/>
              <a:p>
                <a:r>
                  <a:rPr lang="el-GR" dirty="0" smtClean="0"/>
                  <a:t>Μια διαδρομή για το ρεύμα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  <m:r>
                      <a:rPr lang="en-US" b="0" i="1" baseline="-25000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endParaRPr lang="el-GR" baseline="-25000" dirty="0" smtClean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𝑃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…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𝑅𝑛</m:t>
                    </m:r>
                  </m:oMath>
                </a14:m>
                <a:endParaRPr lang="en-US" baseline="-25000" dirty="0" smtClean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i="1" baseline="-25000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pPr marL="0" indent="0">
                  <a:buNone/>
                </a:pPr>
                <a:r>
                  <a:rPr lang="el-GR" sz="3200" dirty="0" smtClean="0"/>
                  <a:t>1ος Νόμος </a:t>
                </a:r>
                <a:r>
                  <a:rPr lang="en-US" sz="3200" dirty="0" smtClean="0"/>
                  <a:t>Kirchhoff </a:t>
                </a:r>
                <a:r>
                  <a:rPr lang="el-GR" sz="3200" dirty="0" smtClean="0"/>
                  <a:t>(Νόμος Τάσεων)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3600" b="0" i="1" baseline="-25000" smtClean="0">
                        <a:latin typeface="Cambria Math"/>
                      </a:rPr>
                      <m:t>𝑖</m:t>
                    </m:r>
                    <m:r>
                      <a:rPr lang="en-US" sz="3600" b="0" i="1" smtClean="0">
                        <a:latin typeface="Cambria Math"/>
                      </a:rPr>
                      <m:t>=0</m:t>
                    </m:r>
                  </m:oMath>
                </a14:m>
                <a:endParaRPr lang="el-GR" sz="3600" dirty="0" smtClean="0"/>
              </a:p>
              <a:p>
                <a:pPr marL="0" indent="0">
                  <a:buNone/>
                </a:pPr>
                <a:r>
                  <a:rPr lang="el-GR" sz="2000" dirty="0" smtClean="0"/>
                  <a:t>Το άθροισμα των τάσεων σε ένα κύκλωμα ισούται με την εφαρμοζόμενη τάση.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 dirty="0" smtClean="0">
                        <a:latin typeface="Cambria Math"/>
                      </a:rPr>
                      <m:t>𝑅</m:t>
                    </m:r>
                    <m:r>
                      <a:rPr lang="en-US" sz="24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,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baseline="-25000" dirty="0">
                        <a:latin typeface="Cambria Math"/>
                      </a:rPr>
                      <m:t>𝑅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×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baseline="-25000" dirty="0" smtClean="0"/>
                  <a:t>  </a:t>
                </a:r>
                <a:r>
                  <a:rPr lang="en-US" sz="2400" dirty="0" smtClean="0"/>
                  <a:t>,</a:t>
                </a:r>
                <a:r>
                  <a:rPr lang="en-US" sz="2400" baseline="-25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baseline="-25000" dirty="0">
                        <a:latin typeface="Cambria Math"/>
                      </a:rPr>
                      <m:t>𝑅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×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𝐼</m:t>
                    </m:r>
                    <m:r>
                      <a:rPr lang="en-US" sz="2400" i="1" baseline="-25000" dirty="0">
                        <a:latin typeface="Cambria Math"/>
                      </a:rPr>
                      <m:t>𝑅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9001000" cy="4878089"/>
              </a:xfrm>
              <a:blipFill rotWithShape="1">
                <a:blip r:embed="rId3"/>
                <a:stretch>
                  <a:fillRect l="-1762" t="-1625" r="-2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2576" y="-99392"/>
            <a:ext cx="7543800" cy="1295400"/>
          </a:xfrm>
        </p:spPr>
        <p:txBody>
          <a:bodyPr/>
          <a:lstStyle/>
          <a:p>
            <a:r>
              <a:rPr lang="el-GR" dirty="0" smtClean="0"/>
              <a:t>ΠΤΩΣΗ  ΤΑΣΗΣ  ΚΑΙ  ΠΟΛΙΚΟΤΗΤΑ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84784"/>
                <a:ext cx="9036496" cy="5184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baseline="-25000" dirty="0" smtClean="0">
                        <a:latin typeface="Cambria Math"/>
                      </a:rPr>
                      <m:t>𝐴𝐵</m:t>
                    </m:r>
                    <m:r>
                      <a:rPr lang="en-US" b="0" i="1" baseline="-25000" dirty="0" smtClean="0">
                        <a:latin typeface="Cambria Math"/>
                      </a:rPr>
                      <m:t> </m:t>
                    </m:r>
                    <m:r>
                      <a:rPr lang="el-GR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Ι</m:t>
                    </m:r>
                    <m:r>
                      <a:rPr lang="el-GR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endParaRPr lang="el-GR" baseline="-25000" dirty="0" smtClean="0"/>
              </a:p>
              <a:p>
                <a:pPr marL="0" indent="0">
                  <a:buNone/>
                </a:pPr>
                <a:r>
                  <a:rPr lang="el-GR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baseline="-25000" dirty="0" smtClean="0">
                        <a:latin typeface="Cambria Math"/>
                      </a:rPr>
                      <m:t>𝐵</m:t>
                    </m:r>
                    <m:r>
                      <a:rPr lang="el-GR" i="1" baseline="-25000" dirty="0" smtClean="0">
                        <a:latin typeface="Cambria Math"/>
                      </a:rPr>
                      <m:t>𝛤</m:t>
                    </m:r>
                    <m:r>
                      <a:rPr lang="el-GR" i="1" dirty="0"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dirty="0">
                        <a:latin typeface="Cambria Math"/>
                      </a:rPr>
                      <m:t>Ι</m:t>
                    </m:r>
                    <m:r>
                      <a:rPr lang="el-GR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>
                        <a:latin typeface="Cambria Math"/>
                      </a:rPr>
                      <m:t>𝑅</m:t>
                    </m:r>
                    <m:r>
                      <a:rPr lang="en-US" b="0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l-GR" baseline="-25000" dirty="0" smtClean="0"/>
              </a:p>
              <a:p>
                <a:pPr marL="0" indent="0">
                  <a:buNone/>
                </a:pPr>
                <a:r>
                  <a:rPr lang="el-GR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l-GR" i="1" baseline="-25000" dirty="0" smtClean="0">
                        <a:latin typeface="Cambria Math"/>
                      </a:rPr>
                      <m:t>𝛤𝛥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dirty="0">
                        <a:latin typeface="Cambria Math"/>
                      </a:rPr>
                      <m:t>Ι</m:t>
                    </m:r>
                    <m:r>
                      <a:rPr lang="el-GR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>
                        <a:latin typeface="Cambria Math"/>
                      </a:rPr>
                      <m:t>𝑅</m:t>
                    </m:r>
                    <m:r>
                      <a:rPr lang="en-US" b="0" i="1" baseline="-25000" dirty="0" smtClean="0">
                        <a:latin typeface="Cambria Math"/>
                      </a:rPr>
                      <m:t>3</m:t>
                    </m:r>
                  </m:oMath>
                </a14:m>
                <a:endParaRPr lang="el-GR" i="1" baseline="-25000" dirty="0"/>
              </a:p>
              <a:p>
                <a:pPr>
                  <a:spcBef>
                    <a:spcPts val="0"/>
                  </a:spcBef>
                </a:pPr>
                <a:endParaRPr lang="el-GR" sz="80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i="0" baseline="-25000" dirty="0" smtClean="0">
                        <a:latin typeface="Cambria Math"/>
                      </a:rPr>
                      <m:t>ΑΒ</m:t>
                    </m:r>
                    <m:r>
                      <a:rPr lang="el-GR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i="0" baseline="-25000" dirty="0" smtClean="0">
                        <a:latin typeface="Cambria Math"/>
                      </a:rPr>
                      <m:t>Α</m:t>
                    </m:r>
                    <m:r>
                      <a:rPr lang="en-US" b="0" i="1" baseline="-25000" dirty="0" smtClean="0">
                        <a:latin typeface="Cambria Math"/>
                      </a:rPr>
                      <m:t>  </m:t>
                    </m:r>
                    <m:r>
                      <a:rPr lang="el-GR" i="1" dirty="0" smtClean="0">
                        <a:latin typeface="Cambria Math"/>
                      </a:rPr>
                      <m:t>– 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i="0" baseline="-25000" dirty="0" smtClean="0">
                        <a:latin typeface="Cambria Math"/>
                      </a:rPr>
                      <m:t>Β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/>
                        </a:rPr>
                        <m:t>    </m:t>
                      </m:r>
                      <m:r>
                        <a:rPr lang="en-US" i="1" dirty="0"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baseline="-25000" dirty="0">
                          <a:latin typeface="Cambria Math"/>
                        </a:rPr>
                        <m:t>Α</m:t>
                      </m:r>
                      <m:r>
                        <a:rPr lang="el-GR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dirty="0" smtClean="0">
                          <a:latin typeface="Cambria Math"/>
                        </a:rPr>
                        <m:t>Δ</m:t>
                      </m:r>
                      <m:r>
                        <a:rPr lang="en-US" i="1" dirty="0"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baseline="-25000" dirty="0">
                          <a:latin typeface="Cambria Math"/>
                        </a:rPr>
                        <m:t>Α</m:t>
                      </m:r>
                      <m:r>
                        <a:rPr lang="el-GR" b="0" i="0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b="0" baseline="-250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0" dirty="0" smtClean="0">
                          <a:latin typeface="Cambria Math"/>
                        </a:rPr>
                        <m:t> </m:t>
                      </m:r>
                      <m:r>
                        <a:rPr lang="en-US" b="0" i="0" dirty="0" smtClean="0">
                          <a:latin typeface="Cambria Math"/>
                        </a:rPr>
                        <m:t>   </m:t>
                      </m:r>
                      <m:r>
                        <a:rPr lang="en-US" i="1" dirty="0"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latin typeface="Cambria Math"/>
                        </a:rPr>
                        <m:t>B</m:t>
                      </m:r>
                      <m:r>
                        <a:rPr lang="el-GR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dirty="0" smtClean="0">
                          <a:latin typeface="Cambria Math"/>
                        </a:rPr>
                        <m:t>Δ</m:t>
                      </m:r>
                      <m:r>
                        <a:rPr lang="en-US" i="1" dirty="0"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latin typeface="Cambria Math"/>
                        </a:rPr>
                        <m:t>B</m:t>
                      </m:r>
                      <m:r>
                        <a:rPr lang="el-GR" b="0" i="0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l-GR" b="0" baseline="-250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baseline="-250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/>
                      </a:rPr>
                      <m:t>Δ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b="0" i="0" baseline="-25000" dirty="0" smtClean="0">
                        <a:latin typeface="Cambria Math"/>
                      </a:rPr>
                      <m:t>ΒΑ</m:t>
                    </m:r>
                    <m:r>
                      <a:rPr lang="el-GR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b="0" i="0" baseline="-25000" dirty="0" smtClean="0">
                        <a:latin typeface="Cambria Math"/>
                      </a:rPr>
                      <m:t>Β</m:t>
                    </m:r>
                    <m:r>
                      <a:rPr lang="en-US" i="1" baseline="-25000" dirty="0">
                        <a:latin typeface="Cambria Math"/>
                      </a:rPr>
                      <m:t>  </m:t>
                    </m:r>
                    <m:r>
                      <a:rPr lang="el-GR" i="1" dirty="0">
                        <a:latin typeface="Cambria Math"/>
                      </a:rPr>
                      <m:t>–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b="0" i="0" baseline="-25000" dirty="0" smtClean="0">
                        <a:latin typeface="Cambria Math"/>
                      </a:rPr>
                      <m:t>Α</m:t>
                    </m:r>
                  </m:oMath>
                </a14:m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l-GR" sz="1600" b="1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800" b="1" dirty="0" smtClean="0"/>
                  <a:t>Κομβική τάση</a:t>
                </a:r>
                <a:r>
                  <a:rPr lang="el-GR" sz="2800" dirty="0" smtClean="0"/>
                  <a:t> είναι η τάση ενός σημείου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800" dirty="0" smtClean="0"/>
                  <a:t>ως προς το σημείο αναφοράς (γείωση).</a:t>
                </a:r>
              </a:p>
              <a:p>
                <a:pPr marL="0" indent="0" algn="just">
                  <a:buNone/>
                </a:pPr>
                <a:r>
                  <a:rPr lang="el-GR" sz="2800" b="1" dirty="0" smtClean="0"/>
                  <a:t>Πτώση τάσης</a:t>
                </a:r>
                <a:r>
                  <a:rPr lang="el-GR" sz="2800" dirty="0" smtClean="0"/>
                  <a:t> είναι η διαφορά δύο κομβικών τάσεων.</a:t>
                </a:r>
                <a:endParaRPr lang="el-GR" sz="2800" dirty="0"/>
              </a:p>
              <a:p>
                <a:pPr marL="0" indent="0" algn="just">
                  <a:buNone/>
                </a:pPr>
                <a:endParaRPr lang="el-GR" baseline="-25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84784"/>
                <a:ext cx="9036496" cy="5184576"/>
              </a:xfrm>
              <a:blipFill rotWithShape="1">
                <a:blip r:embed="rId2"/>
                <a:stretch>
                  <a:fillRect l="-1417" b="-7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5780112"/>
            <a:ext cx="2133600" cy="457200"/>
          </a:xfrm>
        </p:spPr>
        <p:txBody>
          <a:bodyPr/>
          <a:lstStyle/>
          <a:p>
            <a:fld id="{DD198258-3A06-43AD-98BB-3D07AD8A66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6339"/>
            <a:ext cx="5040560" cy="38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1765" y="12342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Α</a:t>
            </a:r>
            <a:endParaRPr lang="el-G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84013" y="123252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</a:t>
            </a:r>
            <a:endParaRPr lang="el-GR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112005" y="375454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Γ</a:t>
            </a:r>
            <a:endParaRPr lang="el-GR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35741" y="37528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Δ</a:t>
            </a:r>
            <a:endParaRPr lang="el-G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60509" y="119361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+</a:t>
            </a:r>
            <a:endParaRPr lang="el-GR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6733" y="19526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+</a:t>
            </a:r>
            <a:endParaRPr lang="el-GR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3641883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+</a:t>
            </a:r>
            <a:endParaRPr lang="el-GR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8724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_</a:t>
            </a:r>
            <a:endParaRPr lang="el-GR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4408" y="306581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_</a:t>
            </a:r>
            <a:endParaRPr lang="el-GR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335385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_</a:t>
            </a:r>
            <a:endParaRPr lang="el-GR" sz="4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64732"/>
            <a:ext cx="1190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6552" y="116632"/>
            <a:ext cx="7543800" cy="1295400"/>
          </a:xfrm>
        </p:spPr>
        <p:txBody>
          <a:bodyPr/>
          <a:lstStyle/>
          <a:p>
            <a:r>
              <a:rPr lang="el-GR" dirty="0" smtClean="0"/>
              <a:t>ΤΥΠΟΣ ΔΙΑΙΡΕΤΗ ΤΑΣΗΣ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825650"/>
                <a:ext cx="8229600" cy="4411662"/>
              </a:xfrm>
            </p:spPr>
            <p:txBody>
              <a:bodyPr/>
              <a:lstStyle/>
              <a:p>
                <a:pPr algn="just"/>
                <a:r>
                  <a:rPr lang="el-GR" dirty="0" smtClean="0"/>
                  <a:t>Σε ένα κύκλωμα σειράς η τάση σε κάθε αντίσταση είναι ανάλογη της τιμής της αντίστασης.</a:t>
                </a:r>
              </a:p>
              <a:p>
                <a:pPr algn="just"/>
                <a:r>
                  <a:rPr lang="el-GR" dirty="0" smtClean="0"/>
                  <a:t>Μεγάλες αντιστάσεις θα έχουν μεγάλη τάση στα άκρα τους, ενώ μικρές αντιστάσεις θα έχουν μικρή τάση στα άκρα τους.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600" i="1" dirty="0" smtClean="0">
                        <a:latin typeface="Cambria Math"/>
                      </a:rPr>
                      <m:t>𝑅</m:t>
                    </m:r>
                    <m:r>
                      <a:rPr lang="en-US" sz="3600" i="1" baseline="-25000" dirty="0" smtClean="0">
                        <a:latin typeface="Cambria Math"/>
                      </a:rPr>
                      <m:t>1</m:t>
                    </m:r>
                    <m:r>
                      <a:rPr lang="en-US" sz="36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3600" b="0" i="1" baseline="-25000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/>
                            <a:ea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3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sz="3600" b="0" i="1" baseline="-25000" dirty="0" smtClean="0">
                            <a:latin typeface="Cambria Math"/>
                            <a:ea typeface="Cambria Math"/>
                          </a:rPr>
                          <m:t>    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3600" b="0" i="1" baseline="-25000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3600" dirty="0" smtClean="0"/>
                  <a:t> </a:t>
                </a:r>
                <a:endParaRPr lang="el-GR" sz="36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825650"/>
                <a:ext cx="8229600" cy="4411662"/>
              </a:xfrm>
              <a:blipFill rotWithShape="1">
                <a:blip r:embed="rId2"/>
                <a:stretch>
                  <a:fillRect l="-741" t="-1796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5" name="TextBox 4"/>
              <p:cNvSpPr txBox="1"/>
              <p:nvPr/>
            </p:nvSpPr>
            <p:spPr>
              <a:xfrm>
                <a:off x="5184576" y="430650"/>
                <a:ext cx="3851920" cy="122014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𝑉</m:t>
                      </m:r>
                      <m:r>
                        <a:rPr lang="en-US" sz="3600" i="1" baseline="-25000" dirty="0">
                          <a:latin typeface="Cambria Math"/>
                        </a:rPr>
                        <m:t>𝑅</m:t>
                      </m:r>
                      <m:r>
                        <a:rPr lang="en-US" sz="3600" b="0" i="1" baseline="-25000" dirty="0" smtClean="0">
                          <a:latin typeface="Cambria Math"/>
                        </a:rPr>
                        <m:t>𝑛</m:t>
                      </m:r>
                      <m:r>
                        <a:rPr lang="en-US" sz="36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sz="36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3600" i="1" baseline="-25000" dirty="0">
                              <a:latin typeface="Cambria Math"/>
                              <a:ea typeface="Cambria Math"/>
                            </a:rPr>
                            <m:t>     </m:t>
                          </m:r>
                        </m:num>
                        <m:den>
                          <m:r>
                            <a:rPr lang="en-US" sz="3600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6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600" i="1" dirty="0">
                          <a:latin typeface="Cambria Math"/>
                          <a:ea typeface="Cambria Math"/>
                        </a:rPr>
                        <m:t>𝑅𝑛</m:t>
                      </m:r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 useBgFill="1"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76" y="430650"/>
                <a:ext cx="3851920" cy="1220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ΜΕΤΡΗΣΕΙΣ ΕΝΤΑΣΗΣ  ΡΕΥΜΑΤΟΣ</a:t>
            </a:r>
            <a:br>
              <a:rPr lang="el-GR" dirty="0" smtClean="0"/>
            </a:br>
            <a:r>
              <a:rPr lang="el-GR" dirty="0" smtClean="0"/>
              <a:t>ΣΕ ΚΥΚΛΩΜΑ ΣΕΙΡΑΣ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827"/>
            <a:ext cx="9144000" cy="54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7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966672"/>
          </a:xfrm>
        </p:spPr>
        <p:txBody>
          <a:bodyPr/>
          <a:lstStyle/>
          <a:p>
            <a:r>
              <a:rPr lang="el-GR" dirty="0" smtClean="0"/>
              <a:t>ΜΕΤΡΗΣΕΙΣ ΤΑΣΗΣ ΣΕ ΚΥΚΛΩΜΑ ΣΕΙΡΑΣ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66672"/>
            <a:ext cx="3923928" cy="27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3365"/>
            <a:ext cx="9144001" cy="31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084168" y="6669360"/>
            <a:ext cx="3059832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72"/>
            <a:ext cx="5220072" cy="288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ΜΕΤΡΗΣΕΙΣ  ΑΝΤΙΣΤΑΣΗΣ  ΣΕ  ΚΥΚΛΩΜΑ  ΣΕΙΡΑΣ</a:t>
            </a:r>
            <a:br>
              <a:rPr lang="el-GR" dirty="0" smtClean="0"/>
            </a:br>
            <a:endParaRPr lang="el-GR" sz="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6264696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279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196752"/>
            <a:ext cx="4752528" cy="26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44624"/>
            <a:ext cx="8064896" cy="648072"/>
          </a:xfrm>
        </p:spPr>
        <p:txBody>
          <a:bodyPr/>
          <a:lstStyle/>
          <a:p>
            <a:r>
              <a:rPr lang="el-GR" dirty="0" smtClean="0"/>
              <a:t>ΒΡΑΧΥΚΥΚΛΩΜΑ – ΑΝΟΙΧΤΟΚΥΚΛΩΜΑ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4680520" cy="31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4999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032"/>
            <a:ext cx="446449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752528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628800"/>
          </a:xfrm>
        </p:spPr>
        <p:txBody>
          <a:bodyPr/>
          <a:lstStyle/>
          <a:p>
            <a:r>
              <a:rPr lang="el-GR" dirty="0" smtClean="0"/>
              <a:t>ΒΡΑΧΥΚΥΚΛΩΜΑΤΑ ΣΕ ΚΥΚΛΩΜΑ ΣΕΙΡΑΣ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501008"/>
            <a:ext cx="9252520" cy="338437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l-GR" dirty="0" smtClean="0"/>
              <a:t>Η  τάση στα φορτία που απομένουν αυξάνει</a:t>
            </a:r>
          </a:p>
          <a:p>
            <a:pPr algn="just">
              <a:spcBef>
                <a:spcPts val="0"/>
              </a:spcBef>
            </a:pPr>
            <a:r>
              <a:rPr lang="el-GR" dirty="0" smtClean="0"/>
              <a:t>Η ολική αντίσταση ελαττώνεται</a:t>
            </a:r>
          </a:p>
          <a:p>
            <a:pPr algn="just">
              <a:spcBef>
                <a:spcPts val="0"/>
              </a:spcBef>
            </a:pPr>
            <a:r>
              <a:rPr lang="el-GR" dirty="0" smtClean="0"/>
              <a:t>Το ολικό ρεύμα αυξάνει</a:t>
            </a:r>
          </a:p>
          <a:p>
            <a:pPr algn="just">
              <a:spcBef>
                <a:spcPts val="0"/>
              </a:spcBef>
            </a:pPr>
            <a:r>
              <a:rPr lang="el-GR" dirty="0" smtClean="0"/>
              <a:t>Η κατανάλωση ισχύος υπόλοιπων φορτίων αυξάνει</a:t>
            </a:r>
          </a:p>
          <a:p>
            <a:pPr algn="just">
              <a:spcBef>
                <a:spcPts val="0"/>
              </a:spcBef>
            </a:pPr>
            <a:r>
              <a:rPr lang="el-GR" dirty="0" smtClean="0"/>
              <a:t>Η ολική ισχύς αυξάνει</a:t>
            </a:r>
          </a:p>
          <a:p>
            <a:pPr algn="just">
              <a:spcBef>
                <a:spcPts val="0"/>
              </a:spcBef>
            </a:pPr>
            <a:r>
              <a:rPr lang="el-GR" dirty="0" smtClean="0"/>
              <a:t>Η αντίσταση, τάση και ισχύς του βραχυκυκλωμένου φορτίου ελαττώνονται, στο ολικό μηδενίζονται.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82953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9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2341</TotalTime>
  <Words>1248</Words>
  <Application>Microsoft Office PowerPoint</Application>
  <PresentationFormat>Προβολή στην οθόνη (4:3)</PresentationFormat>
  <Paragraphs>177</Paragraphs>
  <Slides>19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Εκπαιδευτική παρουσίαση</vt:lpstr>
      <vt:lpstr>ΗΛΕΚΤΡΙΚΑ ΚΥΚΛΩΜΑΤΑ </vt:lpstr>
      <vt:lpstr>ΚΥΚΛΩΜΑΤΑ  ΣΕ  ΣΕΙΡΑ</vt:lpstr>
      <vt:lpstr>ΠΤΩΣΗ  ΤΑΣΗΣ  ΚΑΙ  ΠΟΛΙΚΟΤΗΤΑ</vt:lpstr>
      <vt:lpstr>ΤΥΠΟΣ ΔΙΑΙΡΕΤΗ ΤΑΣΗΣ</vt:lpstr>
      <vt:lpstr>ΜΕΤΡΗΣΕΙΣ ΕΝΤΑΣΗΣ  ΡΕΥΜΑΤΟΣ ΣΕ ΚΥΚΛΩΜΑ ΣΕΙΡΑΣ</vt:lpstr>
      <vt:lpstr>ΜΕΤΡΗΣΕΙΣ ΤΑΣΗΣ ΣΕ ΚΥΚΛΩΜΑ ΣΕΙΡΑΣ</vt:lpstr>
      <vt:lpstr>ΜΕΤΡΗΣΕΙΣ  ΑΝΤΙΣΤΑΣΗΣ  ΣΕ  ΚΥΚΛΩΜΑ  ΣΕΙΡΑΣ </vt:lpstr>
      <vt:lpstr>ΒΡΑΧΥΚΥΚΛΩΜΑ – ΑΝΟΙΧΤΟΚΥΚΛΩΜΑ</vt:lpstr>
      <vt:lpstr>ΒΡΑΧΥΚΥΚΛΩΜΑΤΑ ΣΕ ΚΥΚΛΩΜΑ ΣΕΙΡΑΣ  </vt:lpstr>
      <vt:lpstr>ΕΚΤΙΜΗΣΕΙΣ – ΠΡΟΣΕΓΓΙΣΕΙΣ ΑΝΟΧΕΣ </vt:lpstr>
      <vt:lpstr>ΘΕΩΡΗΜΑ ΜΕΓΙΣΤΗΣ ΜΕΤΑΦΟΡΑΣ ΙΣΧΥΟΣ</vt:lpstr>
      <vt:lpstr>ΚΥΚΛΩΜΑΤΑ  ΠΑΡΑΛΛΗΛΑ </vt:lpstr>
      <vt:lpstr>ΚΛΑΔΟΙ  ΚΑΙ  ΚΟΜΒΟΙ</vt:lpstr>
      <vt:lpstr>ΑΝΤΙΣΤΑΣΗ  ΚΑΙ  ΑΓΩΓΙΜΟΤΗΤΑ </vt:lpstr>
      <vt:lpstr>ΜΕΤΡΗΣΕΙΣ ΤΑΣΗΣ ΣΕ ΠΑΡΑΛΛΗΛΟ ΚΥΚΛΩΜΑ</vt:lpstr>
      <vt:lpstr>ΜΕΤΡΗΣΕΙΣ ΕΝΤΑΣΗΣ ΡΕΥΜΑΤΟΣ ΣΕ ΠΑΡΑΛΛΗΛΟ ΚΥΚΛΩΜΑ</vt:lpstr>
      <vt:lpstr>ΜΕΤΡΗΣΕΙΣ ΑΝΤΙΣΤΑΣΗΣ ΣΕ ΠΑΡΑΛΛΗΛΟ ΚΥΚΛΩΜΑ</vt:lpstr>
      <vt:lpstr>ΤΥΠΟΣ  ΔΙΑΙΡΕΤΗ  ΡΕΥΜΑΤΟΣ</vt:lpstr>
      <vt:lpstr>ΕΚΤΙΜΗΣΕΙΣ – ΠΡΟΣΕΓΓΙΣΕΙΣ ΑΝΟΧΕΣ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153</cp:revision>
  <dcterms:created xsi:type="dcterms:W3CDTF">2020-03-19T06:44:50Z</dcterms:created>
  <dcterms:modified xsi:type="dcterms:W3CDTF">2021-03-11T10:57:37Z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