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24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Φωτεινό στυλ 3 - Έμφαση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80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9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2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6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37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1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2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19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4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55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8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0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1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11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4A1B28-4BD9-49ED-B120-6138E5E7404A}" type="datetimeFigureOut">
              <a:rPr lang="el-GR" smtClean="0"/>
              <a:t>26/1/2025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CA66E-22F7-47D6-8AD7-38A2CE07C9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4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C2252-11AA-8B4A-2377-597B5FC9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AA53AC-C4B4-C241-7BFB-9BE167F3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74B086-5A5A-5419-CDDD-979956C1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Εμβέλεια Μεταβλητών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l-GR" dirty="0"/>
              <a:t>Η εμβέλεια μιας </a:t>
            </a:r>
            <a:r>
              <a:rPr lang="el-GR" b="1" dirty="0"/>
              <a:t>μεταβλητής</a:t>
            </a:r>
            <a:r>
              <a:rPr lang="el-GR" dirty="0"/>
              <a:t> ή μιας </a:t>
            </a:r>
            <a:r>
              <a:rPr lang="el-GR" b="1" dirty="0"/>
              <a:t>συνάρτησης</a:t>
            </a:r>
            <a:r>
              <a:rPr lang="el-GR" dirty="0"/>
              <a:t> αφορά στην περιοχή του προγράμματος στην οποία μπορεί να προσπελαστεί ή με άλλα λόγια να είναι </a:t>
            </a:r>
            <a:r>
              <a:rPr lang="el-GR" b="1" dirty="0"/>
              <a:t>ορατή</a:t>
            </a:r>
            <a:r>
              <a:rPr lang="en-US" b="1" dirty="0"/>
              <a:t>.</a:t>
            </a:r>
          </a:p>
          <a:p>
            <a:r>
              <a:rPr lang="en-US" dirty="0"/>
              <a:t>M</a:t>
            </a:r>
            <a:r>
              <a:rPr lang="el-GR" dirty="0"/>
              <a:t>ία μεταβλητή μέσα σε μία συνάρτηση, αυτή ονομάζεται </a:t>
            </a:r>
            <a:r>
              <a:rPr lang="el-GR" b="1" dirty="0"/>
              <a:t>τοπική μεταβλητή</a:t>
            </a:r>
            <a:r>
              <a:rPr lang="el-GR" dirty="0"/>
              <a:t> </a:t>
            </a:r>
            <a:r>
              <a:rPr lang="el-GR" b="1" dirty="0"/>
              <a:t>(</a:t>
            </a:r>
            <a:r>
              <a:rPr lang="el-GR" b="1" dirty="0" err="1"/>
              <a:t>local</a:t>
            </a:r>
            <a:r>
              <a:rPr lang="el-GR" b="1" dirty="0"/>
              <a:t> </a:t>
            </a:r>
            <a:r>
              <a:rPr lang="el-GR" b="1" dirty="0" err="1"/>
              <a:t>variable</a:t>
            </a:r>
            <a:r>
              <a:rPr lang="el-GR" b="1" dirty="0"/>
              <a:t>)</a:t>
            </a:r>
            <a:r>
              <a:rPr lang="el-GR" dirty="0"/>
              <a:t> και «υπάρχει» </a:t>
            </a:r>
            <a:r>
              <a:rPr lang="en-US" b="1" dirty="0"/>
              <a:t>MONO</a:t>
            </a:r>
            <a:r>
              <a:rPr lang="el-GR" dirty="0"/>
              <a:t> μέσα στη συνάρτηση</a:t>
            </a:r>
            <a:r>
              <a:rPr lang="en-US" dirty="0"/>
              <a:t>.</a:t>
            </a:r>
          </a:p>
          <a:p>
            <a:r>
              <a:rPr lang="el-GR" dirty="0"/>
              <a:t>Κάθε νέα κλήση μιας συνάρτησης δημιουργεί νέες τοπικές μεταβλητές.</a:t>
            </a:r>
            <a:endParaRPr lang="en-US" dirty="0"/>
          </a:p>
          <a:p>
            <a:r>
              <a:rPr lang="el-GR" dirty="0"/>
              <a:t>Οι </a:t>
            </a:r>
            <a:r>
              <a:rPr lang="el-GR" b="1" dirty="0"/>
              <a:t>παράμετροι</a:t>
            </a:r>
            <a:r>
              <a:rPr lang="el-GR" dirty="0"/>
              <a:t> μιας συνάρτησης θεωρούνται επίσης τοπικές μεταβλητές</a:t>
            </a:r>
            <a:r>
              <a:rPr lang="en-US" dirty="0"/>
              <a:t>. </a:t>
            </a:r>
            <a:r>
              <a:rPr lang="en-US" dirty="0">
                <a:solidFill>
                  <a:schemeClr val="accent4"/>
                </a:solidFill>
              </a:rPr>
              <a:t>(44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  <a:r>
              <a:rPr lang="el-GR" sz="2400" dirty="0">
                <a:solidFill>
                  <a:schemeClr val="accent4"/>
                </a:solidFill>
              </a:rPr>
              <a:t>1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l-GR" sz="2400" dirty="0"/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0E043FAF-CE01-F281-8BD8-E23A73328A81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31FC78-D4C5-4764-B62C-D8703702F3EE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933E7D-1013-CC3E-BCCF-9BD5958A82DD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FE4D60-73C5-857C-D3B0-45595AF84FFF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87C087-FB25-E308-7236-ABF1610F2346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039BDA-0BD1-64A0-953B-B85B8E9DB550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44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6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44962-3710-6F77-5E48-57D279BD9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86D016-F8EB-C767-B642-CDFB5C17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FA3E67-BFE8-A73C-9D3B-DE153664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/>
              <a:t>Εντολή </a:t>
            </a:r>
            <a:r>
              <a:rPr lang="en-US" b="1" dirty="0" err="1"/>
              <a:t>len</a:t>
            </a:r>
            <a:r>
              <a:rPr lang="en-US" b="1" dirty="0"/>
              <a:t>: </a:t>
            </a:r>
            <a:r>
              <a:rPr lang="el-GR" dirty="0"/>
              <a:t>πλήθος των χαρακτήρων μιας συμβολοσειράς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(53.1)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Σε πολλά προγράμματα απαιτείται η επεξεργασία συμβολοσειρών χαρακτήρα-χαρακτήρα. </a:t>
            </a:r>
            <a:r>
              <a:rPr lang="el-GR" b="1" dirty="0"/>
              <a:t>Πέρασμα (</a:t>
            </a:r>
            <a:r>
              <a:rPr lang="el-GR" b="1" dirty="0" err="1"/>
              <a:t>traversal</a:t>
            </a:r>
            <a:r>
              <a:rPr lang="el-GR" b="1" dirty="0"/>
              <a:t>)</a:t>
            </a:r>
            <a:r>
              <a:rPr lang="el-GR" dirty="0"/>
              <a:t> ονομάζουμε όταν η επεξεργασία ξεκινάει από τον πρώτο χαρακτήρα και μόλις τελειώσει συνεχίζει με τον επόμενο.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(53.2, 53.3)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Σχήμα κωδικοποίησης χαρακτήρων </a:t>
            </a:r>
            <a:r>
              <a:rPr lang="el-GR" b="1" dirty="0"/>
              <a:t>ASCII</a:t>
            </a:r>
            <a:r>
              <a:rPr lang="el-GR" dirty="0"/>
              <a:t> (</a:t>
            </a:r>
            <a:r>
              <a:rPr lang="el-GR" b="1" dirty="0"/>
              <a:t>A</a:t>
            </a:r>
            <a:r>
              <a:rPr lang="el-GR" dirty="0"/>
              <a:t>merican </a:t>
            </a:r>
            <a:r>
              <a:rPr lang="el-GR" b="1" dirty="0"/>
              <a:t>S</a:t>
            </a:r>
            <a:r>
              <a:rPr lang="el-GR" dirty="0"/>
              <a:t>tandard </a:t>
            </a:r>
            <a:r>
              <a:rPr lang="el-GR" b="1" dirty="0" err="1"/>
              <a:t>C</a:t>
            </a:r>
            <a:r>
              <a:rPr lang="el-GR" dirty="0" err="1"/>
              <a:t>ode</a:t>
            </a:r>
            <a:r>
              <a:rPr lang="el-GR" dirty="0"/>
              <a:t> for </a:t>
            </a:r>
            <a:r>
              <a:rPr lang="el-GR" b="1" dirty="0"/>
              <a:t>I</a:t>
            </a:r>
            <a:r>
              <a:rPr lang="el-GR" dirty="0"/>
              <a:t>nformation </a:t>
            </a:r>
            <a:r>
              <a:rPr lang="el-GR" b="1" dirty="0" err="1"/>
              <a:t>I</a:t>
            </a:r>
            <a:r>
              <a:rPr lang="el-GR" dirty="0" err="1"/>
              <a:t>nterchange</a:t>
            </a:r>
            <a:r>
              <a:rPr lang="el-GR" dirty="0"/>
              <a:t>) → 256 διαφορετικοί χαρακτήρες. (μπορούμε να αναπαραστήσουμε όλα τα γράμματα του Ελληνικού και του Λατινικού αλφάβητου.) </a:t>
            </a:r>
          </a:p>
          <a:p>
            <a:pPr marL="0" indent="0">
              <a:buNone/>
            </a:pPr>
            <a:r>
              <a:rPr lang="el-GR" dirty="0"/>
              <a:t>Σχήμα κωδικοποίησης </a:t>
            </a:r>
            <a:r>
              <a:rPr lang="el-GR" b="1" dirty="0" err="1"/>
              <a:t>Unicode</a:t>
            </a:r>
            <a:r>
              <a:rPr lang="el-GR" dirty="0"/>
              <a:t> → 65.536 διαφορετικούς χαρακτήρες.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FCD25172-2861-8499-4254-992801CC2072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6C363B-BD95-F184-7A9D-3CC9375617E7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FB956F-AC7E-3EAF-879A-3177C70A7409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8EA3A0-17F9-97BF-2409-EAE2FD9965CB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AC5423-8D29-14B8-497B-CF0C734D565A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60203E-8A40-DCE6-F266-497A4C151286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53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23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D54BE-DF9C-2D7E-1CB3-56E03FDC5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1FD551-6BB5-8240-5820-BE8FAAD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320633-A2AF-3180-C7B5-E3E3F973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Χαρακτήρες διαφυγής</a:t>
            </a:r>
            <a:r>
              <a:rPr lang="en-US" b="1" dirty="0"/>
              <a:t> </a:t>
            </a:r>
            <a:r>
              <a:rPr lang="en-US" dirty="0">
                <a:solidFill>
                  <a:schemeClr val="accent4"/>
                </a:solidFill>
              </a:rPr>
              <a:t>(54.1)</a:t>
            </a:r>
            <a:endParaRPr lang="en-US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1D5DBD46-B1DF-730B-8E2F-56E229238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28826"/>
              </p:ext>
            </p:extLst>
          </p:nvPr>
        </p:nvGraphicFramePr>
        <p:xfrm>
          <a:off x="1775968" y="3377522"/>
          <a:ext cx="8128000" cy="18542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1572990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2898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\\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backslash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58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\'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μονά εισαγωγικά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75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\"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διπλά εισαγωγικά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09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\n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νέα γραμμή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25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\t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 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977591"/>
                  </a:ext>
                </a:extLst>
              </a:tr>
            </a:tbl>
          </a:graphicData>
        </a:graphic>
      </p:graphicFrame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2DB1A5CF-B081-933E-8E61-4F54BB544B14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D287ED-60E2-D3DE-8A80-830567087ABB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D5A1C8-13CB-1842-FA8C-70D220263A53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35B35A-2BD2-6A74-BAE2-34BF43B9BBB7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FB0772-2786-C634-4F71-10E2F4E3DE0B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C8E372-61CF-4ADA-D780-B653BF896D31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54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08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DFB5-A88C-C8F8-B32D-065FB7ADF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A7E4A3-9016-DE15-9565-3B013D9A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83001B-EE11-8E75-F05A-7B62C9144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Φέτα (</a:t>
            </a:r>
            <a:r>
              <a:rPr lang="en-US" b="1" dirty="0"/>
              <a:t>Slice) </a:t>
            </a:r>
            <a:r>
              <a:rPr lang="el-GR" b="1" dirty="0"/>
              <a:t>συμβολοσειράς</a:t>
            </a:r>
            <a:endParaRPr lang="en-US" b="1" dirty="0"/>
          </a:p>
          <a:p>
            <a:r>
              <a:rPr lang="el-GR" b="1" dirty="0"/>
              <a:t>[</a:t>
            </a:r>
            <a:r>
              <a:rPr lang="el-GR" b="1" dirty="0" err="1"/>
              <a:t>n:m</a:t>
            </a:r>
            <a:r>
              <a:rPr lang="el-GR" b="1" dirty="0"/>
              <a:t>]</a:t>
            </a:r>
            <a:r>
              <a:rPr lang="en-US" b="1" dirty="0"/>
              <a:t>:</a:t>
            </a:r>
            <a:r>
              <a:rPr lang="el-GR" dirty="0"/>
              <a:t> ο οποίος επιστρέφει το τμήμα της συμβολοσειράς από τον </a:t>
            </a:r>
            <a:r>
              <a:rPr lang="el-GR" b="1" dirty="0"/>
              <a:t>n-οστό</a:t>
            </a:r>
            <a:r>
              <a:rPr lang="el-GR" dirty="0"/>
              <a:t> χαρακτήρα μέχρι τον </a:t>
            </a:r>
            <a:r>
              <a:rPr lang="el-GR" b="1" dirty="0"/>
              <a:t>m-</a:t>
            </a:r>
            <a:r>
              <a:rPr lang="el-GR" b="1" dirty="0" err="1"/>
              <a:t>στό</a:t>
            </a:r>
            <a:r>
              <a:rPr lang="el-GR" dirty="0"/>
              <a:t> χαρακτήρα, </a:t>
            </a:r>
            <a:r>
              <a:rPr lang="el-GR" u="sng" dirty="0"/>
              <a:t>περιλαμβάνοντας τον πρώτο</a:t>
            </a:r>
            <a:r>
              <a:rPr lang="el-GR" dirty="0"/>
              <a:t> αλλά </a:t>
            </a:r>
            <a:r>
              <a:rPr lang="el-GR" u="sng" dirty="0"/>
              <a:t>αποκλείοντας τον τελευταίο</a:t>
            </a:r>
            <a:r>
              <a:rPr lang="en-US" u="sng" dirty="0"/>
              <a:t> </a:t>
            </a:r>
            <a:r>
              <a:rPr lang="en-US" dirty="0">
                <a:solidFill>
                  <a:schemeClr val="accent4"/>
                </a:solidFill>
              </a:rPr>
              <a:t>(55.1)</a:t>
            </a:r>
            <a:endParaRPr lang="en-US" u="sng" dirty="0"/>
          </a:p>
          <a:p>
            <a:r>
              <a:rPr lang="el-GR" dirty="0"/>
              <a:t>Τι δίνουν οι ακόλουθοι τελεστές? </a:t>
            </a:r>
            <a:r>
              <a:rPr lang="el-GR" b="1" dirty="0"/>
              <a:t>[n:</a:t>
            </a:r>
            <a:r>
              <a:rPr lang="en-US" b="1" dirty="0"/>
              <a:t> </a:t>
            </a:r>
            <a:r>
              <a:rPr lang="el-GR" b="1" dirty="0"/>
              <a:t>]</a:t>
            </a:r>
            <a:r>
              <a:rPr lang="en-US" b="1" dirty="0"/>
              <a:t>, </a:t>
            </a:r>
            <a:r>
              <a:rPr lang="el-GR" b="1" dirty="0"/>
              <a:t>[:m]</a:t>
            </a:r>
            <a:r>
              <a:rPr lang="en-US" b="1" dirty="0"/>
              <a:t>, </a:t>
            </a:r>
            <a:r>
              <a:rPr lang="el-GR" b="1" dirty="0"/>
              <a:t>[:]</a:t>
            </a:r>
            <a:r>
              <a:rPr lang="en-US" b="1" dirty="0"/>
              <a:t> </a:t>
            </a:r>
            <a:r>
              <a:rPr lang="el-GR" b="1" dirty="0"/>
              <a:t>, [</a:t>
            </a:r>
            <a:r>
              <a:rPr lang="en-US" b="1" dirty="0"/>
              <a:t>n:n]</a:t>
            </a:r>
            <a:endParaRPr lang="en-US" b="1" u="sng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5EDDAF0-16BB-C66A-0A2F-BB120E26130F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178611-82D5-7D34-19B9-C17F8F64BD8E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9D15D-57AB-B0AA-0605-78694C97E989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9CBD40-E1AC-C52C-3765-2E6073BD5AE5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3A9593-033B-F489-3F5B-74235A8F2CC4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844E64-D936-9A9C-D246-CE00CBEAC12B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55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0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9BAFD-E1FA-C0BF-190F-1B7F3554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17CED0-547A-1032-A32A-EA1F703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0FE1C4-533B-8AB6-B6E3-4B4D973A3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Σύγκριση συμβολοσειρών </a:t>
            </a:r>
            <a:r>
              <a:rPr lang="en-US" dirty="0">
                <a:solidFill>
                  <a:schemeClr val="accent4"/>
                </a:solidFill>
              </a:rPr>
              <a:t>(5</a:t>
            </a:r>
            <a:r>
              <a:rPr lang="el-GR" dirty="0">
                <a:solidFill>
                  <a:schemeClr val="accent4"/>
                </a:solidFill>
              </a:rPr>
              <a:t>6</a:t>
            </a:r>
            <a:r>
              <a:rPr lang="en-US" dirty="0">
                <a:solidFill>
                  <a:schemeClr val="accent4"/>
                </a:solidFill>
              </a:rPr>
              <a:t>.1)</a:t>
            </a:r>
            <a:endParaRPr lang="en-US" b="1" dirty="0"/>
          </a:p>
          <a:p>
            <a:r>
              <a:rPr lang="el-GR" dirty="0"/>
              <a:t>Μπορούμε να χρησιμοποιήσουμε τους τελεστές σύγκρισης, για να συγκρίνουμε συμβολοσειρές</a:t>
            </a:r>
            <a:endParaRPr lang="en-US" b="1" dirty="0"/>
          </a:p>
          <a:p>
            <a:r>
              <a:rPr lang="el-GR" dirty="0"/>
              <a:t>Η σύγκριση βασίζεται στη διάταξη των χαρακτήρων στο σχήμα κωδικοποίησης του υπολογιστή μας</a:t>
            </a:r>
          </a:p>
          <a:p>
            <a:r>
              <a:rPr lang="el-GR" dirty="0"/>
              <a:t>Τα κεφαλαία προηγούνται των πεζών γραμμάτων και τα Λατινικά προηγούνται των Ελληνικών γραμμάτων</a:t>
            </a:r>
          </a:p>
          <a:p>
            <a:r>
              <a:rPr lang="el-GR" dirty="0"/>
              <a:t>Μια σημαντική χρήση της σύγκρισης συμβολοσειρών είναι η αλφαβητική ταξινόμηση ονομάτων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Οι συμβολοσειρές είναι αμετάβλητες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l-GR" dirty="0">
                <a:solidFill>
                  <a:schemeClr val="tx1"/>
                </a:solidFill>
              </a:rPr>
              <a:t>Τις επεξεργαζόμαστε με έμμεσο τρόπο) </a:t>
            </a:r>
            <a:r>
              <a:rPr lang="en-US" dirty="0">
                <a:solidFill>
                  <a:schemeClr val="accent4"/>
                </a:solidFill>
              </a:rPr>
              <a:t>(5</a:t>
            </a:r>
            <a:r>
              <a:rPr lang="el-GR" dirty="0">
                <a:solidFill>
                  <a:schemeClr val="accent4"/>
                </a:solidFill>
              </a:rPr>
              <a:t>6</a:t>
            </a:r>
            <a:r>
              <a:rPr lang="en-US" dirty="0">
                <a:solidFill>
                  <a:schemeClr val="accent4"/>
                </a:solidFill>
              </a:rPr>
              <a:t>.</a:t>
            </a:r>
            <a:r>
              <a:rPr lang="el-GR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)</a:t>
            </a:r>
            <a:endParaRPr lang="en-US" b="1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F2ADC4AC-1032-FD8D-96F2-FB9006444BAD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A3BE2-AD40-5185-AAEF-D06453FEA238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5866D1-249D-E71B-367C-0B30C893C176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7C2860-0423-EDF0-8F0F-527DE2C0D760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BD2064-56A3-A326-A846-390CD40602ED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B5FC10-FAAC-07C5-E4D2-57C16A78E045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56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83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FAF1-F008-F5EF-89BE-D5F1A6D56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1C359E-5958-AE73-B989-7D011BEE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1C52DE-910F-B765-6DE7-02CFA622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Τελεστής </a:t>
            </a:r>
            <a:r>
              <a:rPr lang="en-US" b="1" dirty="0">
                <a:solidFill>
                  <a:schemeClr val="tx1"/>
                </a:solidFill>
              </a:rPr>
              <a:t>in: </a:t>
            </a:r>
            <a:r>
              <a:rPr lang="el-GR" dirty="0"/>
              <a:t>λογικός τελεστής που εφαρμόζεται σε δύο συμβολοσειρές και ελέγχει αν η μία εμφανίζεται μέσα στην άλλη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(57.1)</a:t>
            </a:r>
            <a:endParaRPr lang="en-US" dirty="0"/>
          </a:p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Άσκηση</a:t>
            </a:r>
          </a:p>
          <a:p>
            <a:pPr marL="0" indent="0">
              <a:buNone/>
            </a:pPr>
            <a:r>
              <a:rPr lang="el-GR" dirty="0"/>
              <a:t>Γράψτε τον ορισμό μιας συνάρτησης με όνομα </a:t>
            </a:r>
            <a:r>
              <a:rPr lang="el-GR" dirty="0" err="1"/>
              <a:t>find</a:t>
            </a:r>
            <a:r>
              <a:rPr lang="el-GR" dirty="0"/>
              <a:t>, η οποία να έχει δύο παραμέτρους: μία συμβολοσειρά </a:t>
            </a:r>
            <a:r>
              <a:rPr lang="el-GR" dirty="0" err="1"/>
              <a:t>string</a:t>
            </a:r>
            <a:r>
              <a:rPr lang="el-GR" dirty="0"/>
              <a:t> και έναν χαρακτήρα </a:t>
            </a:r>
            <a:r>
              <a:rPr lang="el-GR" dirty="0" err="1"/>
              <a:t>ch</a:t>
            </a:r>
            <a:r>
              <a:rPr lang="el-GR" dirty="0"/>
              <a:t>. Η συνάρτηση αυτή να επιστρέφει τον πρώτο δείκτη της συμβολοσειράς </a:t>
            </a:r>
            <a:r>
              <a:rPr lang="el-GR" dirty="0" err="1"/>
              <a:t>string</a:t>
            </a:r>
            <a:r>
              <a:rPr lang="el-GR" dirty="0"/>
              <a:t> στον οποίο ο χαρακτήρας είναι ίσος με τον </a:t>
            </a:r>
            <a:r>
              <a:rPr lang="el-GR" dirty="0" err="1"/>
              <a:t>ch</a:t>
            </a:r>
            <a:r>
              <a:rPr lang="el-GR" dirty="0"/>
              <a:t>, αλλιώς να επιστρέφει -1.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B2E2C7B9-48D9-3AE6-98D6-2887AB3E7E03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AEC785-F7B9-7A80-A622-B453488E3DFE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63DF81-F7CA-4B9A-33EA-3AA75CC76B82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64B225-8BCC-D8AC-7881-19C4A18892BA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C9DE46-89C9-DACC-7D3D-0F2CCC6FB261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56978-931A-D2B1-2B11-193CA82B1ABE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57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50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1A8A3-61DC-56F6-8ACA-99DDEA024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5A339B-3560-FC4A-FD94-157A1D4E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CD78BE3C-C7DE-4B5D-6A74-43977E527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967051"/>
              </p:ext>
            </p:extLst>
          </p:nvPr>
        </p:nvGraphicFramePr>
        <p:xfrm>
          <a:off x="2737008" y="3076450"/>
          <a:ext cx="6933629" cy="29667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29703">
                  <a:extLst>
                    <a:ext uri="{9D8B030D-6E8A-4147-A177-3AD203B41FA5}">
                      <a16:colId xmlns:a16="http://schemas.microsoft.com/office/drawing/2014/main" val="1756769447"/>
                    </a:ext>
                  </a:extLst>
                </a:gridCol>
                <a:gridCol w="5503926">
                  <a:extLst>
                    <a:ext uri="{9D8B030D-6E8A-4147-A177-3AD203B41FA5}">
                      <a16:colId xmlns:a16="http://schemas.microsoft.com/office/drawing/2014/main" val="294775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s.isalpha</a:t>
                      </a:r>
                      <a:r>
                        <a:rPr lang="en-US" dirty="0"/>
                        <a:t>()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περιέχει μόνο γράμματα.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48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s.isdigit</a:t>
                      </a:r>
                      <a:r>
                        <a:rPr lang="en-US" dirty="0"/>
                        <a:t>()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περιέχει μόνο ψηφία.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8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s.islower</a:t>
                      </a:r>
                      <a:r>
                        <a:rPr lang="en-US" dirty="0"/>
                        <a:t>()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περιέχει μόνο πεζά γράμματα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419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s.isupper</a:t>
                      </a:r>
                      <a:r>
                        <a:rPr lang="en-US" dirty="0"/>
                        <a:t>()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περιέχει μόνο κεφαλαία γράμματα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4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s.isprintable</a:t>
                      </a:r>
                      <a:r>
                        <a:rPr lang="en-US" dirty="0"/>
                        <a:t>()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περιέχει μόνο εκτυπώσιμους χαρακτήρες.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71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s.isspace</a:t>
                      </a:r>
                      <a:r>
                        <a:rPr lang="en-US" dirty="0"/>
                        <a:t>()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περιέχει μόνο </a:t>
                      </a:r>
                      <a:r>
                        <a:rPr lang="el-GR" dirty="0" err="1"/>
                        <a:t>whitespaces</a:t>
                      </a:r>
                      <a:r>
                        <a:rPr lang="el-GR" dirty="0"/>
                        <a:t> (κενά, </a:t>
                      </a:r>
                      <a:r>
                        <a:rPr lang="el-GR" dirty="0" err="1"/>
                        <a:t>tab</a:t>
                      </a:r>
                      <a:r>
                        <a:rPr lang="el-GR" dirty="0"/>
                        <a:t>, αλλαγές γραμμής).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28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s.startswith</a:t>
                      </a:r>
                      <a:r>
                        <a:rPr lang="en-US" dirty="0"/>
                        <a:t>(t)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ξεκινάει με την 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46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s.endswith</a:t>
                      </a:r>
                      <a:r>
                        <a:rPr lang="en-US" dirty="0"/>
                        <a:t>(t)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Η s τελειώνει με την 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097039"/>
                  </a:ext>
                </a:extLst>
              </a:tr>
            </a:tbl>
          </a:graphicData>
        </a:graphic>
      </p:graphicFrame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B3B1B522-6FBB-5287-5D08-A5EF59E796DD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Μέθοδοι Ελέγχου Συμβολοσειράς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(58.1)</a:t>
            </a:r>
            <a:endParaRPr lang="en-US" dirty="0"/>
          </a:p>
          <a:p>
            <a:pPr marL="0" indent="0">
              <a:buFont typeface="Arial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5733B396-084D-E413-8E10-B210CBC7AFB2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01C13B-42C8-0D89-064C-16270AF8F835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C56217-E086-6DE3-B35A-8A8623F8EC67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247FB9-7E48-9976-75D7-035C353F5A15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6AE63A-D461-9D18-635F-FD35E6514635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5DA488-C220-D156-020A-6483A3E636D7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58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43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1319-8E00-7DFB-D18B-18CC0D40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E1D42E-F183-0F56-9BE7-DF5AA2AC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BBA3F478-78E3-6F9D-B702-B7BCAE4FF048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Μέθοδοι Αναζήτησης σε Συμβολοσειράς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(59.1)</a:t>
            </a:r>
            <a:endParaRPr lang="en-US" dirty="0"/>
          </a:p>
          <a:p>
            <a:pPr marL="0" indent="0">
              <a:buFont typeface="Arial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B90737FA-6AE3-6449-93CA-385A5BC53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59874"/>
              </p:ext>
            </p:extLst>
          </p:nvPr>
        </p:nvGraphicFramePr>
        <p:xfrm>
          <a:off x="2672080" y="3429000"/>
          <a:ext cx="6941312" cy="19202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368619">
                  <a:extLst>
                    <a:ext uri="{9D8B030D-6E8A-4147-A177-3AD203B41FA5}">
                      <a16:colId xmlns:a16="http://schemas.microsoft.com/office/drawing/2014/main" val="1265793546"/>
                    </a:ext>
                  </a:extLst>
                </a:gridCol>
                <a:gridCol w="5572693">
                  <a:extLst>
                    <a:ext uri="{9D8B030D-6E8A-4147-A177-3AD203B41FA5}">
                      <a16:colId xmlns:a16="http://schemas.microsoft.com/office/drawing/2014/main" val="1016041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s.find</a:t>
                      </a:r>
                      <a:r>
                        <a:rPr lang="en-US" dirty="0"/>
                        <a:t>(t)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Επιστρέφει τον πρώτο δείκτη, στον οποίο ξεκινάει η t μέσα στην s, αλλιώς επιστρέφει 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39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s.rfind</a:t>
                      </a:r>
                      <a:r>
                        <a:rPr lang="en-US" dirty="0"/>
                        <a:t>(t)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Όμοια με τη </a:t>
                      </a:r>
                      <a:r>
                        <a:rPr lang="el-GR" dirty="0" err="1"/>
                        <a:t>find</a:t>
                      </a:r>
                      <a:r>
                        <a:rPr lang="el-GR" dirty="0"/>
                        <a:t>, αλλά αναζητάει από τα δεξιά προς τα αριστερά.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26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s.count</a:t>
                      </a:r>
                      <a:r>
                        <a:rPr lang="en-US" dirty="0"/>
                        <a:t>(t)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l-GR" dirty="0" err="1"/>
                        <a:t>παριθμήσουμε</a:t>
                      </a:r>
                      <a:r>
                        <a:rPr lang="el-GR" dirty="0"/>
                        <a:t> την εμφάνιση μιας συμβολοσειράς μέσα σε μία άλλη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585323"/>
                  </a:ext>
                </a:extLst>
              </a:tr>
            </a:tbl>
          </a:graphicData>
        </a:graphic>
      </p:graphicFrame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D04FEE26-7EEE-04BF-9FFB-5515300F6F22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716A70-0EFC-7D31-876A-4943CCBA8CA7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7CE845-DE94-A71E-07A4-68C54482692A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657312-E14B-7481-FB55-00F55F1C3A6B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7D9547-092D-2E9E-2B29-75507C28022E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F61F77-29DA-97DB-FB50-A4715439DD23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59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98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363EB-56AD-E60D-6DFE-F17D007C5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BE75B-8CC6-43CA-5AE2-EDDEA270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7FE6ED33-5F82-FB1F-7094-B20949FCE3EA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Μέθοδοι </a:t>
            </a:r>
            <a:r>
              <a:rPr lang="el-GR" b="1" dirty="0"/>
              <a:t>μετατροπών μεταξύ κεφαλαίων και πεζών γραμμάτων σε μία συμβολοσειρά</a:t>
            </a:r>
            <a:r>
              <a:rPr lang="en-US" b="1" dirty="0"/>
              <a:t> </a:t>
            </a:r>
            <a:r>
              <a:rPr lang="en-US" dirty="0">
                <a:solidFill>
                  <a:schemeClr val="accent4"/>
                </a:solidFill>
              </a:rPr>
              <a:t>(60.1)</a:t>
            </a:r>
            <a:endParaRPr lang="en-US" dirty="0"/>
          </a:p>
          <a:p>
            <a:pPr marL="0" indent="0">
              <a:buFont typeface="Arial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8315ABD6-7113-E7DD-AD4E-0DAAA6AE4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77824"/>
              </p:ext>
            </p:extLst>
          </p:nvPr>
        </p:nvGraphicFramePr>
        <p:xfrm>
          <a:off x="2625344" y="3722427"/>
          <a:ext cx="6941312" cy="14833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368619">
                  <a:extLst>
                    <a:ext uri="{9D8B030D-6E8A-4147-A177-3AD203B41FA5}">
                      <a16:colId xmlns:a16="http://schemas.microsoft.com/office/drawing/2014/main" val="1265793546"/>
                    </a:ext>
                  </a:extLst>
                </a:gridCol>
                <a:gridCol w="5572693">
                  <a:extLst>
                    <a:ext uri="{9D8B030D-6E8A-4147-A177-3AD203B41FA5}">
                      <a16:colId xmlns:a16="http://schemas.microsoft.com/office/drawing/2014/main" val="1016041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s.capitalize</a:t>
                      </a:r>
                      <a:r>
                        <a:rPr lang="en-US" dirty="0"/>
                        <a:t>()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To</a:t>
                      </a:r>
                      <a:r>
                        <a:rPr lang="el-GR" dirty="0"/>
                        <a:t> s[0] μετατρέπεται σε κεφαλαίο.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39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s.lower</a:t>
                      </a:r>
                      <a:r>
                        <a:rPr lang="en-US" dirty="0"/>
                        <a:t>()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Όλα τα γράμματα της s μετατρέπονται σε πεζά.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26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s.upper</a:t>
                      </a:r>
                      <a:r>
                        <a:rPr lang="en-US" dirty="0"/>
                        <a:t>()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Όλα τα γράμματα της s μετατρέπονται σε κεφαλαία.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58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s.swapcase</a:t>
                      </a:r>
                      <a:r>
                        <a:rPr lang="en-US" dirty="0"/>
                        <a:t>()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 πεζά μετατρέπονται σε κεφαλαία και τα κεφαλαία σε πεζά.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904254"/>
                  </a:ext>
                </a:extLst>
              </a:tr>
            </a:tbl>
          </a:graphicData>
        </a:graphic>
      </p:graphicFrame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E909B0E1-27F7-1D0A-B7E1-231B89C6EE92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B83A38-F7BB-7593-1F1C-63DA2ED6C890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63C8B1-0C55-EA9D-E900-4BB1A107978D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21ED5E-BC8A-2E2A-07A0-04AA0728D393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B07C5C-9886-66C9-D35D-3F134BB1C10C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9B163-556A-8ED5-F9B6-5CD6FB53CEA0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60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30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5EB2E-AE62-D36B-541F-B34B3E6EB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7813E-19D0-6EB8-4047-0EEFCEF9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B320EA48-A56A-8EC8-5CC3-CDBC6C253BAA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/>
              <a:t>Μέθοδοι αφαίρεσης ανεπιθύμητων χαρακτήρων σε μία συμβολοσειρά</a:t>
            </a:r>
            <a:r>
              <a:rPr lang="en-US" b="1" dirty="0"/>
              <a:t> </a:t>
            </a:r>
            <a:r>
              <a:rPr lang="en-US" dirty="0">
                <a:solidFill>
                  <a:schemeClr val="accent4"/>
                </a:solidFill>
              </a:rPr>
              <a:t>(61.1)</a:t>
            </a: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Μορφοποίηση συμβολοσειράς με την μέθοδο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format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(61.2)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E299BD4F-186D-9837-F956-625826139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73643"/>
              </p:ext>
            </p:extLst>
          </p:nvPr>
        </p:nvGraphicFramePr>
        <p:xfrm>
          <a:off x="2618520" y="3208352"/>
          <a:ext cx="6941312" cy="19202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368619">
                  <a:extLst>
                    <a:ext uri="{9D8B030D-6E8A-4147-A177-3AD203B41FA5}">
                      <a16:colId xmlns:a16="http://schemas.microsoft.com/office/drawing/2014/main" val="1265793546"/>
                    </a:ext>
                  </a:extLst>
                </a:gridCol>
                <a:gridCol w="5572693">
                  <a:extLst>
                    <a:ext uri="{9D8B030D-6E8A-4147-A177-3AD203B41FA5}">
                      <a16:colId xmlns:a16="http://schemas.microsoft.com/office/drawing/2014/main" val="1016041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s.strip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Αφαιρούνται όλοι οι χαρακτήρες </a:t>
                      </a:r>
                      <a:r>
                        <a:rPr lang="el-GR" dirty="0" err="1"/>
                        <a:t>ch</a:t>
                      </a:r>
                      <a:r>
                        <a:rPr lang="el-GR" dirty="0"/>
                        <a:t> που εμφανίζονται στην αρχή ή το τέλος της 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39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s.lstrip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)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Αφαιρούνται όλοι οι χαρακτήρες </a:t>
                      </a:r>
                      <a:r>
                        <a:rPr lang="el-GR" dirty="0" err="1"/>
                        <a:t>ch</a:t>
                      </a:r>
                      <a:r>
                        <a:rPr lang="el-GR" dirty="0"/>
                        <a:t> που εμφανίζονται στην αρχή (αριστερά) της 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26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s.rtrip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)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Αφαιρούνται όλοι οι χαρακτήρες </a:t>
                      </a:r>
                      <a:r>
                        <a:rPr lang="el-GR" dirty="0" err="1"/>
                        <a:t>ch</a:t>
                      </a:r>
                      <a:r>
                        <a:rPr lang="el-GR" dirty="0"/>
                        <a:t> που εμφανίζονται στο τέλος (δεξιά) της 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585323"/>
                  </a:ext>
                </a:extLst>
              </a:tr>
            </a:tbl>
          </a:graphicData>
        </a:graphic>
      </p:graphicFrame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22BAA2DE-2A56-2502-DE4A-E3C27455582D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FE953A-8D83-99CB-538E-497480F4838E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5C55BD-D3E5-2B2B-48C5-4CAA9D393693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27FCAF-A0C3-6889-A69A-04A12F90088A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104F7F-0F38-4FA9-DF15-AD98F0A583FF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05B604-1D56-2DF3-E749-7FA31E092055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61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14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C1799-E16A-0411-8433-EAF3E2D3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41B4DF-AAE8-7501-2EEC-E5FAA0BE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Δομές Δεδομένων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46E3EB23-C65D-DBC6-BCDF-C93915F54372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b="1" dirty="0"/>
              <a:t>Δομή Δεδομένων (</a:t>
            </a:r>
            <a:r>
              <a:rPr lang="en-US" b="1" dirty="0"/>
              <a:t>data structure)</a:t>
            </a:r>
            <a:r>
              <a:rPr lang="el-GR" b="1" dirty="0"/>
              <a:t>:</a:t>
            </a:r>
          </a:p>
          <a:p>
            <a:r>
              <a:rPr lang="el-GR" dirty="0"/>
              <a:t>Σύνολο δεδομένων (τιμών) μαζί με ένα σύνολο επιτρεπτών λειτουργιών (πράξεων) επί αυτών.</a:t>
            </a:r>
          </a:p>
          <a:p>
            <a:r>
              <a:rPr lang="el-GR" dirty="0"/>
              <a:t>Βασικές λειτουργίες είναι οι ακόλουθες: </a:t>
            </a:r>
            <a:r>
              <a:rPr lang="el-GR" b="1" dirty="0"/>
              <a:t>προσπέλαση, εισαγωγή, διαγραφή, αναζήτηση, ταξινόμηση, συγχώνευση και διαχωρισμός</a:t>
            </a:r>
            <a:r>
              <a:rPr lang="el-GR" dirty="0"/>
              <a:t>.</a:t>
            </a:r>
          </a:p>
          <a:p>
            <a:r>
              <a:rPr lang="el-GR" dirty="0"/>
              <a:t>Ένα πρόγραμμα είναι ένα </a:t>
            </a:r>
            <a:r>
              <a:rPr lang="el-GR" b="1" dirty="0"/>
              <a:t>σύνολο αλγορίθμων </a:t>
            </a:r>
            <a:r>
              <a:rPr lang="el-GR" dirty="0"/>
              <a:t>και </a:t>
            </a:r>
            <a:r>
              <a:rPr lang="el-GR" b="1" dirty="0"/>
              <a:t>δομών δεδομένων.</a:t>
            </a:r>
          </a:p>
          <a:p>
            <a:r>
              <a:rPr lang="el-GR" dirty="0"/>
              <a:t>Οι συμβολοσειρές μπορούν να θεωρηθούν δομές δεδομένων που </a:t>
            </a:r>
            <a:r>
              <a:rPr lang="el-GR" b="1" dirty="0"/>
              <a:t>αποθηκεύουν αυστηρά μόνο χαρακτήρες </a:t>
            </a:r>
          </a:p>
          <a:p>
            <a:r>
              <a:rPr lang="el-GR" dirty="0"/>
              <a:t>Χρήσιμες δομές δεδομένων: </a:t>
            </a:r>
            <a:r>
              <a:rPr lang="el-GR" b="1" dirty="0"/>
              <a:t>λίστες,</a:t>
            </a:r>
            <a:r>
              <a:rPr lang="el-GR" dirty="0"/>
              <a:t> οι</a:t>
            </a:r>
            <a:r>
              <a:rPr lang="el-GR" b="1" dirty="0"/>
              <a:t> πλειάδες</a:t>
            </a:r>
            <a:r>
              <a:rPr lang="el-GR" dirty="0"/>
              <a:t> και τα </a:t>
            </a:r>
            <a:r>
              <a:rPr lang="el-GR" b="1" dirty="0"/>
              <a:t>λεξικά</a:t>
            </a:r>
            <a:r>
              <a:rPr lang="el-GR" dirty="0"/>
              <a:t>.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352034BF-8196-32CC-9497-A807DFDB0E3E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1C4A70-87B7-23FE-A9B2-C2E72A1CB077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28CC01-5FEB-FBD4-7F26-5500182C4ACF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1ECC28-E5FD-2703-10AF-E8ACC3EBFE05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82B74D-1614-DE32-3B19-048F4FE28779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274BD1-98E8-AF0C-F0AF-E022A0F2CB5C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62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44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445FA-E770-6388-3479-9FD1E0928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320E21-18F3-E8B2-EA2F-8A691BB3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7A05AB-B87D-1FE3-6EE6-955296C49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Εμβέλεια Μεταβλητών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l-GR" dirty="0"/>
              <a:t>Οι μεταβλητές που δηλώνονται έξω από τις συναρτήσεις ενός προγράμματος ονομάζονται </a:t>
            </a:r>
            <a:r>
              <a:rPr lang="el-GR" b="1" dirty="0"/>
              <a:t>καθολικές μεταβλητές (</a:t>
            </a:r>
            <a:r>
              <a:rPr lang="el-GR" b="1" dirty="0" err="1"/>
              <a:t>global</a:t>
            </a:r>
            <a:r>
              <a:rPr lang="el-GR" b="1" dirty="0"/>
              <a:t> </a:t>
            </a:r>
            <a:r>
              <a:rPr lang="el-GR" b="1" dirty="0" err="1"/>
              <a:t>variables</a:t>
            </a:r>
            <a:r>
              <a:rPr lang="el-GR" b="1" dirty="0"/>
              <a:t>)</a:t>
            </a:r>
            <a:endParaRPr lang="en-US" b="1" dirty="0"/>
          </a:p>
          <a:p>
            <a:r>
              <a:rPr lang="el-GR" dirty="0"/>
              <a:t>Μπορούν να </a:t>
            </a:r>
            <a:r>
              <a:rPr lang="el-GR" dirty="0" err="1"/>
              <a:t>προσπελαστούν</a:t>
            </a:r>
            <a:r>
              <a:rPr lang="el-GR" dirty="0"/>
              <a:t> από οποιοδήποτε σημείο μέσα στο πρόγραμμα συμπεριλαμβανομένων και των συναρτήσεων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(45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  <a:r>
              <a:rPr lang="el-GR" sz="2400" dirty="0">
                <a:solidFill>
                  <a:schemeClr val="accent4"/>
                </a:solidFill>
              </a:rPr>
              <a:t>1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l-GR" dirty="0"/>
          </a:p>
          <a:p>
            <a:r>
              <a:rPr lang="el-GR" dirty="0"/>
              <a:t>Αν θέλουμε να προσπελάσουμε μία καθολική μεταβλητή μέσα στη συνάρτηση, θα πρέπει να χρησιμοποιήσουμε την εντολή </a:t>
            </a:r>
            <a:r>
              <a:rPr lang="el-GR" b="1" dirty="0" err="1"/>
              <a:t>global</a:t>
            </a:r>
            <a:r>
              <a:rPr lang="en-US" b="1" dirty="0"/>
              <a:t> </a:t>
            </a:r>
            <a:r>
              <a:rPr lang="en-US" dirty="0">
                <a:solidFill>
                  <a:schemeClr val="accent4"/>
                </a:solidFill>
              </a:rPr>
              <a:t>(45</a:t>
            </a:r>
            <a:r>
              <a:rPr lang="en-US" sz="2400" dirty="0">
                <a:solidFill>
                  <a:schemeClr val="accent4"/>
                </a:solidFill>
              </a:rPr>
              <a:t>.2)</a:t>
            </a:r>
            <a:endParaRPr lang="el-GR" dirty="0"/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13A274D6-B90B-1B1F-A34E-0E0D537BE954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FD35E4-983E-2964-C14B-159B221B0113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E69A88-4535-C09E-131F-3BA24ACAA3C7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A183BB-5A53-043B-E6AB-41FFCB0FDBEE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314C4-D915-842D-7040-7C488FE81B28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3D3040-1F99-961E-065F-AA35E87FFA4F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45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92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8A694-52D0-C147-6273-E54FD186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CD995C-892E-62D5-BE50-390A1C0E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Δομές Δεδομένων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68269270-1FF8-A2A7-AEFC-A2F8A59CE4E1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b="1" dirty="0"/>
              <a:t>Λίστα (</a:t>
            </a:r>
            <a:r>
              <a:rPr lang="en-US" b="1" dirty="0"/>
              <a:t>list)</a:t>
            </a:r>
          </a:p>
          <a:p>
            <a:r>
              <a:rPr lang="el-GR" dirty="0"/>
              <a:t>Διατεταγμένη συλλογή τιμών, οι οποίες αντιστοιχίζονται σε δείκτες</a:t>
            </a:r>
          </a:p>
          <a:p>
            <a:r>
              <a:rPr lang="el-GR" dirty="0"/>
              <a:t>Οι τιμές που είναι μέλη μιας λίστας ονομάζονται </a:t>
            </a:r>
            <a:r>
              <a:rPr lang="el-GR" b="1" dirty="0"/>
              <a:t>στοιχεία (</a:t>
            </a:r>
            <a:r>
              <a:rPr lang="el-GR" b="1" dirty="0" err="1"/>
              <a:t>elements</a:t>
            </a:r>
            <a:r>
              <a:rPr lang="el-GR" b="1" dirty="0"/>
              <a:t>)</a:t>
            </a:r>
          </a:p>
          <a:p>
            <a:r>
              <a:rPr lang="el-GR" dirty="0"/>
              <a:t>Τα στοιχεία μιας λίστας δεν χρειάζεται να είναι ίδιου τύπου</a:t>
            </a:r>
            <a:endParaRPr lang="el-GR" b="1" dirty="0"/>
          </a:p>
          <a:p>
            <a:r>
              <a:rPr lang="el-GR" dirty="0"/>
              <a:t>Ένα στοιχείο σε μία λίστα μπορεί να υπάρχει περισσότερες από μία φορές</a:t>
            </a:r>
          </a:p>
          <a:p>
            <a:r>
              <a:rPr lang="el-GR" dirty="0"/>
              <a:t>Μία λίστα μέσα σε άλλη λίστα ονομάζεται </a:t>
            </a:r>
            <a:r>
              <a:rPr lang="el-GR" b="1" dirty="0" err="1"/>
              <a:t>εμφωλευμένη</a:t>
            </a:r>
            <a:r>
              <a:rPr lang="el-GR" b="1" dirty="0"/>
              <a:t> λίστα (</a:t>
            </a:r>
            <a:r>
              <a:rPr lang="el-GR" b="1" dirty="0" err="1"/>
              <a:t>nested</a:t>
            </a:r>
            <a:r>
              <a:rPr lang="el-GR" b="1" dirty="0"/>
              <a:t> </a:t>
            </a:r>
            <a:r>
              <a:rPr lang="el-GR" b="1" dirty="0" err="1"/>
              <a:t>list</a:t>
            </a:r>
            <a:r>
              <a:rPr lang="el-GR" b="1" dirty="0"/>
              <a:t>)</a:t>
            </a:r>
          </a:p>
          <a:p>
            <a:r>
              <a:rPr lang="el-GR" dirty="0"/>
              <a:t>Οι λίστες και οι συμβολοσειρές (διατεταγμένες συλλογές τιμών) ονομάζονται </a:t>
            </a:r>
            <a:r>
              <a:rPr lang="el-GR" b="1" dirty="0"/>
              <a:t>ακολουθίες (</a:t>
            </a:r>
            <a:r>
              <a:rPr lang="el-GR" b="1" dirty="0" err="1"/>
              <a:t>sequences</a:t>
            </a:r>
            <a:r>
              <a:rPr lang="el-GR" b="1" dirty="0"/>
              <a:t>). </a:t>
            </a:r>
            <a:r>
              <a:rPr lang="en-US" dirty="0">
                <a:solidFill>
                  <a:schemeClr val="accent4"/>
                </a:solidFill>
              </a:rPr>
              <a:t>(6</a:t>
            </a:r>
            <a:r>
              <a:rPr lang="el-GR" dirty="0">
                <a:solidFill>
                  <a:schemeClr val="accent4"/>
                </a:solidFill>
              </a:rPr>
              <a:t>3</a:t>
            </a:r>
            <a:r>
              <a:rPr lang="en-US" dirty="0">
                <a:solidFill>
                  <a:schemeClr val="accent4"/>
                </a:solidFill>
              </a:rPr>
              <a:t>.</a:t>
            </a:r>
            <a:r>
              <a:rPr lang="el-GR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8A967DCE-88C3-6E57-9FAE-6AC563AF4EA1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B562E1-4367-3944-38A4-E8F7516FEFF2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D29F1D-EB20-FEDC-2C91-C70BCFB1E918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1E6335-77FD-3183-46D0-25A02CF6339E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99E482-254A-3767-DC1E-52E187D6AC54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A5BAC4-0F1D-285F-BC71-2A28BC1A8362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63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66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871C8-0590-95A4-5E56-96166F1D3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0F9824-6537-48F6-0423-114C0AB8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Δομές Δεδομένων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FBD1C839-9148-FF5E-45EE-A4B40E4CAE1B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Οι λίστες που περιέχουν συνεχόμενους ακέραιους αριθμούς δημιουργούνται συνήθως με τη συνάρτηση </a:t>
            </a:r>
            <a:r>
              <a:rPr lang="en-US" b="1" dirty="0"/>
              <a:t>range</a:t>
            </a:r>
            <a:r>
              <a:rPr lang="el-GR" b="1" dirty="0"/>
              <a:t>.</a:t>
            </a:r>
            <a:r>
              <a:rPr lang="en-US" b="1" dirty="0"/>
              <a:t> </a:t>
            </a:r>
            <a:r>
              <a:rPr lang="en-US" dirty="0">
                <a:solidFill>
                  <a:schemeClr val="accent4"/>
                </a:solidFill>
              </a:rPr>
              <a:t>(64.</a:t>
            </a:r>
            <a:r>
              <a:rPr lang="el-GR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64.2)</a:t>
            </a:r>
            <a:endParaRPr lang="en-US" b="1" dirty="0"/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Η </a:t>
            </a:r>
            <a:r>
              <a:rPr lang="el-GR" b="1" dirty="0">
                <a:solidFill>
                  <a:schemeClr val="tx1"/>
                </a:solidFill>
              </a:rPr>
              <a:t>προσπέλαση στοιχείων μιας λίστας </a:t>
            </a:r>
            <a:r>
              <a:rPr lang="el-GR" dirty="0">
                <a:solidFill>
                  <a:schemeClr val="tx1"/>
                </a:solidFill>
              </a:rPr>
              <a:t>στις λίστες γίνεται όπως και στις συμβολοσειρές.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(64.3, 64.4, 64.5)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/>
              <a:t>Η συνάρτηση </a:t>
            </a:r>
            <a:r>
              <a:rPr lang="el-GR" b="1" dirty="0" err="1"/>
              <a:t>len</a:t>
            </a:r>
            <a:r>
              <a:rPr lang="el-GR" dirty="0"/>
              <a:t> επιστρέφει το μήκος μιας λίστας (το πλήθος των στοιχείων της). Αν μία λίστα περιέχει άλλη λίστα ως στοιχείο, τότε η </a:t>
            </a:r>
            <a:r>
              <a:rPr lang="el-GR" dirty="0" err="1"/>
              <a:t>εμφωλευμένη</a:t>
            </a:r>
            <a:r>
              <a:rPr lang="el-GR" dirty="0"/>
              <a:t> λίστα μετράει ως απλό στοιχείο.</a:t>
            </a:r>
            <a:r>
              <a:rPr lang="en-US" dirty="0">
                <a:solidFill>
                  <a:schemeClr val="accent4"/>
                </a:solidFill>
              </a:rPr>
              <a:t> (64.6)</a:t>
            </a:r>
          </a:p>
          <a:p>
            <a:pPr marL="0" indent="0">
              <a:buNone/>
            </a:pPr>
            <a:r>
              <a:rPr lang="el-GR" dirty="0"/>
              <a:t>Με τον λογικό τελεστή </a:t>
            </a:r>
            <a:r>
              <a:rPr lang="el-GR" b="1" dirty="0"/>
              <a:t>in</a:t>
            </a:r>
            <a:r>
              <a:rPr lang="el-GR" dirty="0"/>
              <a:t> μπορούμε να ελέγξουμε αν μια τιμή ανήκει σε μια λίστα και δουλεύει όπως και στις συμβολοσειρές. Μπορούμε επίσης να χρησιμοποιήσουμε την έκφραση </a:t>
            </a:r>
            <a:r>
              <a:rPr lang="el-GR" b="1" dirty="0" err="1"/>
              <a:t>not</a:t>
            </a:r>
            <a:r>
              <a:rPr lang="el-GR" b="1" dirty="0"/>
              <a:t> in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(64.7, 64.8)</a:t>
            </a:r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0522EDAD-AC41-196B-E2F1-AC26B1B7914D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752982-E6B4-4325-C254-DF50F21E8067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A622DF-DADB-5E51-49AC-410812C9692B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B6203D-E3F4-774C-99DA-38E20438C651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6AEE31-9F74-7129-CF7A-DCB372E3FBF9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804569-716F-64BF-DF23-FB0C96E6DD12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64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3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29D0C-1CE6-50F2-6059-F2F5CD29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88198B-173B-8707-2AE4-E535D16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Δομές Δεδομένων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31E2E8C5-3735-287C-E201-8D9E843A46C8}"/>
              </a:ext>
            </a:extLst>
          </p:cNvPr>
          <p:cNvSpPr txBox="1">
            <a:spLocks/>
          </p:cNvSpPr>
          <p:nvPr/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/>
              <a:t>Πράξεις σε λίστες: </a:t>
            </a:r>
            <a:r>
              <a:rPr lang="en-US" dirty="0"/>
              <a:t>+ (</a:t>
            </a:r>
            <a:r>
              <a:rPr lang="el-GR" dirty="0"/>
              <a:t>ένωση λιστών)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(65.1)</a:t>
            </a:r>
            <a:r>
              <a:rPr lang="en-US" dirty="0"/>
              <a:t>, *</a:t>
            </a:r>
            <a:r>
              <a:rPr lang="el-GR" dirty="0"/>
              <a:t> (επανάληψη λιστών)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(65.2)</a:t>
            </a:r>
            <a:r>
              <a:rPr lang="en-US" dirty="0"/>
              <a:t> </a:t>
            </a:r>
            <a:endParaRPr lang="el-GR" dirty="0"/>
          </a:p>
          <a:p>
            <a:pPr marL="0" indent="0">
              <a:buFont typeface="Arial"/>
              <a:buNone/>
            </a:pPr>
            <a:r>
              <a:rPr lang="el-GR" b="1" dirty="0">
                <a:solidFill>
                  <a:schemeClr val="tx1"/>
                </a:solidFill>
              </a:rPr>
              <a:t>Φέτες από λίστες: </a:t>
            </a:r>
            <a:r>
              <a:rPr lang="el-GR" dirty="0">
                <a:solidFill>
                  <a:schemeClr val="tx1"/>
                </a:solidFill>
              </a:rPr>
              <a:t>Λειτουργούν όπως και στις συμβολοσειρές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(65.3)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r>
              <a:rPr lang="el-GR" b="1" dirty="0">
                <a:solidFill>
                  <a:schemeClr val="tx1"/>
                </a:solidFill>
              </a:rPr>
              <a:t>Οι λίστες είναι μετατρέψιμες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(όχι όπως οι συμβολοσειρές)</a:t>
            </a:r>
          </a:p>
          <a:p>
            <a:r>
              <a:rPr lang="el-GR" dirty="0"/>
              <a:t>Αλλαγή στοιχείων λίστας μεμονωμένα ή με φέτα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(65.4)</a:t>
            </a:r>
            <a:endParaRPr lang="el-GR" dirty="0"/>
          </a:p>
          <a:p>
            <a:r>
              <a:rPr lang="el-GR" dirty="0"/>
              <a:t>Αφαίρεση στοιχείων λίστας εκχωρώντας άδεια λίστα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(65.5)</a:t>
            </a:r>
            <a:endParaRPr lang="el-GR" dirty="0"/>
          </a:p>
          <a:p>
            <a:r>
              <a:rPr lang="el-GR" dirty="0"/>
              <a:t>Πρόσθεση στοιχείων λίστα</a:t>
            </a:r>
            <a:r>
              <a:rPr lang="en-US" dirty="0">
                <a:solidFill>
                  <a:schemeClr val="accent4"/>
                </a:solidFill>
              </a:rPr>
              <a:t>(65.6)</a:t>
            </a:r>
            <a:endParaRPr lang="el-GR" dirty="0"/>
          </a:p>
          <a:p>
            <a:r>
              <a:rPr lang="el-GR" dirty="0"/>
              <a:t>Διαγραφή στοιχείων λίστας με την εντολή </a:t>
            </a:r>
            <a:r>
              <a:rPr lang="en-US" b="1" dirty="0"/>
              <a:t>del. </a:t>
            </a:r>
            <a:r>
              <a:rPr lang="en-US" dirty="0">
                <a:solidFill>
                  <a:schemeClr val="accent4"/>
                </a:solidFill>
              </a:rPr>
              <a:t>(65.7)</a:t>
            </a:r>
            <a:endParaRPr lang="el-GR" b="1" dirty="0"/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F0B6536F-1E95-ECBD-F6F1-316C26CA5BBC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F4AF97-ECEA-D39E-379A-2CB84598FA2A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458181-7391-90A9-72CA-9EBA29A796CD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E248D-41B0-D8AD-6BB3-8D84E3679D95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451F49-4220-13F9-2353-380C01A19496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A9F5D2-036B-2338-2375-0511CF69CFD7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65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E5EF0-7E6D-7AA9-AD8B-A6C197D32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E1D831-1CBE-A8C5-C41E-D9B7C336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B12336-0A9B-3CFA-D7BE-8BABA366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Συμβολοσειρές τεκμηρίωσης (</a:t>
            </a:r>
            <a:r>
              <a:rPr lang="en-US" b="1" dirty="0"/>
              <a:t>doc strings)</a:t>
            </a:r>
            <a:r>
              <a:rPr lang="el-GR" b="1" dirty="0"/>
              <a:t>: </a:t>
            </a:r>
            <a:r>
              <a:rPr lang="el-GR" dirty="0"/>
              <a:t>μπορούμε προαιρετικά να τεκμηριώσουμε μία συνάρτηση: τι υποτίθεται ότι θα κάνει κατά την κλήση της και οποιαδήποτε άλλη χρήσιμη πληροφορία. Ένα </a:t>
            </a:r>
            <a:r>
              <a:rPr lang="el-GR" dirty="0" err="1"/>
              <a:t>doc</a:t>
            </a:r>
            <a:r>
              <a:rPr lang="el-GR" dirty="0"/>
              <a:t> </a:t>
            </a:r>
            <a:r>
              <a:rPr lang="el-GR" dirty="0" err="1"/>
              <a:t>string</a:t>
            </a:r>
            <a:r>
              <a:rPr lang="el-GR" dirty="0"/>
              <a:t> γράφεται στην αρχή μιας συνάρτησης και </a:t>
            </a:r>
            <a:r>
              <a:rPr lang="el-GR" dirty="0" err="1"/>
              <a:t>οριοθετείται</a:t>
            </a:r>
            <a:r>
              <a:rPr lang="el-GR" dirty="0"/>
              <a:t> με τριπλά εισαγωγικά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(46</a:t>
            </a:r>
            <a:r>
              <a:rPr lang="en-US" sz="2400" dirty="0">
                <a:solidFill>
                  <a:schemeClr val="accent4"/>
                </a:solidFill>
              </a:rPr>
              <a:t>.1)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/>
              <a:t>Προεπιλεγμένα ορίσματα: </a:t>
            </a:r>
            <a:r>
              <a:rPr lang="el-GR" dirty="0"/>
              <a:t>Μπορούμε, αν θέλουμε, σε μία συνάρτηση να έχουμε μερικές παραμέτρους προαιρετικές και να χρησιμοποιούμε προεπιλεγμένες τιμές, εάν ο χρήστης δεν θέλει να δώσει τιμές σε αυτές τις παραμέτρους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(46</a:t>
            </a:r>
            <a:r>
              <a:rPr lang="en-US" sz="2400" dirty="0">
                <a:solidFill>
                  <a:schemeClr val="accent4"/>
                </a:solidFill>
              </a:rPr>
              <a:t>.2)</a:t>
            </a:r>
            <a:endParaRPr lang="el-GR" dirty="0"/>
          </a:p>
          <a:p>
            <a:r>
              <a:rPr lang="el-GR" b="1" dirty="0"/>
              <a:t>Αναδρομική συνάρτηση: </a:t>
            </a:r>
            <a:r>
              <a:rPr lang="el-GR" dirty="0"/>
              <a:t>Μία συνάρτηση μπορεί εκτός από το να καλεί μία άλλη συνάρτηση, να καλεί και τον εαυτό της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(46</a:t>
            </a:r>
            <a:r>
              <a:rPr lang="en-US" sz="2400" dirty="0">
                <a:solidFill>
                  <a:schemeClr val="accent4"/>
                </a:solidFill>
              </a:rPr>
              <a:t>.3)</a:t>
            </a:r>
            <a:endParaRPr lang="el-GR" dirty="0"/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68D4A40C-8D0B-395F-BF6C-C1E8BAD1314C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69DD2F-2AE7-C246-16CD-2BC05E7CD86E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119EBF-308E-D6D8-E8B9-587177731B09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0B67C7-6E37-FA62-3B8D-EEE6CE654105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E07B14-9A75-3E4C-9E3B-4C18469D08CC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C18AFF-A3CE-B5FA-AD83-E56255216641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46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2E3F8-D2F3-1914-AA09-F9D40663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C70CFD-0E9A-2D78-563B-5A177569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BD5C84-58CC-019D-B823-1971B79A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Άσκηση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Γράψτε τον κώδικα αναδρομικής συνάρτησης για τον υπολογισμό της σειράς </a:t>
            </a:r>
            <a:r>
              <a:rPr lang="el-GR" dirty="0" err="1"/>
              <a:t>Fibonacci</a:t>
            </a:r>
            <a:r>
              <a:rPr lang="el-GR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Γράψτε τον κώδικα αναδρομικής συνάρτησης για την αντίστροφη εκτύπωση αριθμών, από έναν θετικό ακέραιο n έως και το μηδέν.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A2677309-2AB3-9289-A8B0-E295BA94DDCD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2616F7-BE85-2C68-B690-4B3FE70D303F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589246-A99F-6B4F-4730-C6E2786D5161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A51FB4-02B0-EB5F-4C65-449CC9C0181C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5C4230-A6B2-373B-0851-EBB3006AFCAE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2041EB-C627-2E62-DD99-E29212E1E013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47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76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A099E-9E05-5ED3-3E56-B0DA22F8A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363D7F-01DD-369F-3F7E-8112B12F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70DA9D-C7D3-F4D6-507C-DCB8017D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Συνάρτηση </a:t>
            </a:r>
            <a:r>
              <a:rPr lang="en-US" b="1" dirty="0">
                <a:solidFill>
                  <a:schemeClr val="tx1"/>
                </a:solidFill>
              </a:rPr>
              <a:t>main</a:t>
            </a:r>
          </a:p>
          <a:p>
            <a:r>
              <a:rPr lang="el-GR" dirty="0"/>
              <a:t>Μία καλή πρακτική προγραμματισμού είναι ο ορισμός και η χρήση μιας τουλάχιστον συνάρτησης σε κάθε πρόγραμμα που γράφουμε και με όνομα το </a:t>
            </a:r>
            <a:r>
              <a:rPr lang="el-GR" b="1" dirty="0" err="1"/>
              <a:t>main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Σε άλλες γλώσσες προγραμματισμού, όπως η C και η </a:t>
            </a:r>
            <a:r>
              <a:rPr lang="el-GR" dirty="0" err="1"/>
              <a:t>Java</a:t>
            </a:r>
            <a:r>
              <a:rPr lang="el-GR" dirty="0"/>
              <a:t>, η συνάρτηση </a:t>
            </a:r>
            <a:r>
              <a:rPr lang="el-GR" b="1" dirty="0" err="1"/>
              <a:t>main</a:t>
            </a:r>
            <a:r>
              <a:rPr lang="el-GR" dirty="0"/>
              <a:t> είναι μέρος της γλώσσας. </a:t>
            </a:r>
            <a:endParaRPr lang="en-US" dirty="0"/>
          </a:p>
          <a:p>
            <a:r>
              <a:rPr lang="el-GR" dirty="0"/>
              <a:t>Η </a:t>
            </a:r>
            <a:r>
              <a:rPr lang="el-GR" b="1" dirty="0" err="1"/>
              <a:t>main</a:t>
            </a:r>
            <a:r>
              <a:rPr lang="el-GR" dirty="0"/>
              <a:t> δηλώνει την αρχή ενός προγράμματος και είναι προαιρετική στην </a:t>
            </a:r>
            <a:r>
              <a:rPr lang="el-GR" dirty="0" err="1"/>
              <a:t>Python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(48.1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l-GR" dirty="0"/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204D9A94-6420-D682-18F6-6BA358EE5DBA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858942-8DD6-B082-2098-AFD8D96087E3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7C888A-0173-669B-88B8-771FD0031FD5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777FF0-22A1-5506-F938-27DF178EC2DE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66955B-BFDF-E444-C5D4-FDD2308FD701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59567D-F1CA-80A6-F118-26EF424C60AC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48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2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E0725-A291-B2A8-28BE-7FBE46FC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7D83CB-94C3-6443-6CD4-BAC9B447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FA70BB-C95C-FA3C-DBFA-5DD5B349E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 err="1">
                <a:solidFill>
                  <a:schemeClr val="tx1"/>
                </a:solidFill>
              </a:rPr>
              <a:t>Αρθρώματα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(Modules)</a:t>
            </a:r>
          </a:p>
          <a:p>
            <a:r>
              <a:rPr lang="el-GR" dirty="0"/>
              <a:t>Συλλογή σχετιζόμενων συναρτήσεων</a:t>
            </a:r>
          </a:p>
          <a:p>
            <a:r>
              <a:rPr lang="el-GR" dirty="0"/>
              <a:t>Ένα </a:t>
            </a:r>
            <a:r>
              <a:rPr lang="el-GR" dirty="0" err="1"/>
              <a:t>άρθρωμα</a:t>
            </a:r>
            <a:r>
              <a:rPr lang="el-GR" dirty="0"/>
              <a:t> αποθηκεύεται σε ένα αρχείο με κατάληξη .</a:t>
            </a:r>
            <a:r>
              <a:rPr lang="el-GR" dirty="0" err="1"/>
              <a:t>py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Python</a:t>
            </a:r>
            <a:r>
              <a:rPr lang="el-GR" dirty="0"/>
              <a:t> διαθέτει πάρα πολλά ενσωματωμένα </a:t>
            </a:r>
            <a:r>
              <a:rPr lang="el-GR" dirty="0" err="1"/>
              <a:t>αρθρώματα</a:t>
            </a:r>
            <a:endParaRPr lang="el-GR" dirty="0"/>
          </a:p>
          <a:p>
            <a:r>
              <a:rPr lang="el-GR" dirty="0"/>
              <a:t>Υπάρχει πληθώρα </a:t>
            </a:r>
            <a:r>
              <a:rPr lang="el-GR" dirty="0" err="1"/>
              <a:t>αρθρωμάτων</a:t>
            </a:r>
            <a:r>
              <a:rPr lang="el-GR" dirty="0"/>
              <a:t> να κατεβάσουμε σχεδόν για τα πάντα.</a:t>
            </a:r>
          </a:p>
          <a:p>
            <a:r>
              <a:rPr lang="el-GR" dirty="0"/>
              <a:t>Για να χρησιμοποιήσουμε ένα </a:t>
            </a:r>
            <a:r>
              <a:rPr lang="el-GR" dirty="0" err="1"/>
              <a:t>άρθρωμα</a:t>
            </a:r>
            <a:r>
              <a:rPr lang="el-GR" dirty="0"/>
              <a:t> το εισαγάγουμε με χρήση της εντολής </a:t>
            </a:r>
            <a:r>
              <a:rPr lang="el-GR" b="1" dirty="0" err="1"/>
              <a:t>import</a:t>
            </a:r>
            <a:r>
              <a:rPr lang="el-GR" b="1" dirty="0"/>
              <a:t> </a:t>
            </a:r>
            <a:r>
              <a:rPr lang="en-US" dirty="0">
                <a:solidFill>
                  <a:schemeClr val="accent4"/>
                </a:solidFill>
              </a:rPr>
              <a:t>(49.1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n-US" b="1" dirty="0"/>
          </a:p>
          <a:p>
            <a:r>
              <a:rPr lang="el-GR" dirty="0"/>
              <a:t>Για να εισάγουμε όλες τις συναρτήσεις </a:t>
            </a:r>
            <a:r>
              <a:rPr lang="en-US" b="1" dirty="0"/>
              <a:t>from </a:t>
            </a:r>
            <a:r>
              <a:rPr lang="el-GR" dirty="0" err="1">
                <a:solidFill>
                  <a:srgbClr val="FF0000"/>
                </a:solidFill>
              </a:rPr>
              <a:t>άρθρωμα</a:t>
            </a:r>
            <a:r>
              <a:rPr lang="el-GR" dirty="0"/>
              <a:t> </a:t>
            </a:r>
            <a:r>
              <a:rPr lang="en-US" b="1" dirty="0"/>
              <a:t>import * </a:t>
            </a:r>
            <a:r>
              <a:rPr lang="en-US" dirty="0">
                <a:solidFill>
                  <a:schemeClr val="accent4"/>
                </a:solidFill>
              </a:rPr>
              <a:t>(49.2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n-US" b="1" dirty="0"/>
          </a:p>
          <a:p>
            <a:r>
              <a:rPr lang="el-GR" dirty="0"/>
              <a:t>Με την ενσωματωμένη συνάρτηση </a:t>
            </a:r>
            <a:r>
              <a:rPr lang="el-GR" b="1" dirty="0" err="1"/>
              <a:t>dir</a:t>
            </a:r>
            <a:r>
              <a:rPr lang="el-GR" dirty="0"/>
              <a:t> μπορούμε να δούμε όλα τα ονόματα που περιέχονται σε ένα </a:t>
            </a:r>
            <a:r>
              <a:rPr lang="el-GR" dirty="0" err="1"/>
              <a:t>άρθρωμα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(49.3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n-US" b="1" dirty="0"/>
          </a:p>
          <a:p>
            <a:endParaRPr lang="el-GR" b="1" dirty="0"/>
          </a:p>
          <a:p>
            <a:endParaRPr lang="el-GR" b="1" dirty="0"/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2854EACD-46D5-31AC-B008-D1044394D4CF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FA9653-DAFB-DCCD-CAE6-18A91B1476D1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AF817-90A7-F001-5173-018F3962CC6D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B0966D-990E-41FE-1219-B9E7495C7CA4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645230-23BA-D752-95D4-9A77855EFE22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E6F1F4-A5DC-1BB3-C6FE-559649BB86E1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49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39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40CF-D6FD-8238-4563-61DB5902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36F86F-A265-5AA1-D7C0-51B131F0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4BB23E-58CC-63E8-16C2-869A5C58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(50.1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n-US" b="1" dirty="0"/>
          </a:p>
          <a:p>
            <a:pPr marL="0" indent="0">
              <a:buNone/>
            </a:pPr>
            <a:r>
              <a:rPr lang="el-GR" b="1" dirty="0"/>
              <a:t>Έλεγχος Τύπων: </a:t>
            </a:r>
            <a:r>
              <a:rPr lang="en-US" dirty="0" err="1"/>
              <a:t>isinstance</a:t>
            </a:r>
            <a:r>
              <a:rPr lang="en-US" dirty="0"/>
              <a:t> </a:t>
            </a:r>
            <a:r>
              <a:rPr lang="el-GR"/>
              <a:t>για </a:t>
            </a:r>
            <a:r>
              <a:rPr lang="el-GR" dirty="0"/>
              <a:t>έλεγχο του τύπου μιας μεταβλητής </a:t>
            </a:r>
            <a:r>
              <a:rPr lang="en-US" dirty="0">
                <a:solidFill>
                  <a:schemeClr val="accent4"/>
                </a:solidFill>
              </a:rPr>
              <a:t>(50.</a:t>
            </a:r>
            <a:r>
              <a:rPr lang="el-GR" dirty="0">
                <a:solidFill>
                  <a:schemeClr val="accent4"/>
                </a:solidFill>
              </a:rPr>
              <a:t>2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Ανάπτυξη προγράμματος κατά στάδια (</a:t>
            </a:r>
            <a:r>
              <a:rPr lang="el-GR" b="1" dirty="0" err="1"/>
              <a:t>incremental</a:t>
            </a:r>
            <a:r>
              <a:rPr lang="el-GR" b="1" dirty="0"/>
              <a:t> </a:t>
            </a:r>
            <a:r>
              <a:rPr lang="el-GR" b="1" dirty="0" err="1"/>
              <a:t>development</a:t>
            </a:r>
            <a:r>
              <a:rPr lang="el-GR" b="1" dirty="0"/>
              <a:t>):</a:t>
            </a:r>
            <a:r>
              <a:rPr lang="el-GR" dirty="0"/>
              <a:t> </a:t>
            </a:r>
          </a:p>
          <a:p>
            <a:r>
              <a:rPr lang="el-GR" dirty="0"/>
              <a:t>Αρχίζουμε πάντα με ένα μικρό πρόγραμμα που δουλεύει</a:t>
            </a:r>
          </a:p>
          <a:p>
            <a:r>
              <a:rPr lang="el-GR" dirty="0"/>
              <a:t>Κάνουμε μικρές αυξητικές αλλαγές</a:t>
            </a:r>
          </a:p>
          <a:p>
            <a:r>
              <a:rPr lang="el-GR" dirty="0"/>
              <a:t>Προσωρινές (ενδιάμεσες) μεταβλητές και εντολές ώστε να μπορούμε να τυπώνουμε ενδιάμεσες τιμές και να ελέγχουμε την ορθότητα και τη λειτουργικότητα του προγράμματός μας</a:t>
            </a:r>
          </a:p>
          <a:p>
            <a:r>
              <a:rPr lang="el-GR" dirty="0"/>
              <a:t>Μόλις δημιουργηθεί το τελικό πρόγραμμα και δουλεύει σωστά, αφαιρούμε τα προσωρινά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F08162BA-FE6D-347E-6036-1C737B1B6B95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CB3210-5E94-162F-79C7-A356986BACA5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35564E-F256-F8B3-5133-5059CA723D2B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221ADA-0F79-6BA0-2F05-26EA946E0D9C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BBCA43-3208-4679-5479-7183D918F0A9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A3AF83-DB45-6E78-2123-B0408A50612B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50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1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B977-0978-2105-F2E9-6B71BDDBC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958919-2134-B031-EAE8-AE6F971E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B28012-A702-1B43-CC43-34A78A0C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el-GR" b="1" dirty="0"/>
              <a:t>Συμβολοσειρά (</a:t>
            </a:r>
            <a:r>
              <a:rPr lang="el-GR" b="1" dirty="0" err="1"/>
              <a:t>string</a:t>
            </a:r>
            <a:r>
              <a:rPr lang="el-GR" b="1" dirty="0"/>
              <a:t>):</a:t>
            </a:r>
            <a:r>
              <a:rPr lang="el-GR" dirty="0"/>
              <a:t> Μια ακολουθία από χαρακτήρες (αριθμητικά ψηφία, γράμματα, σύμβολα) και ανήκει στον τύπο </a:t>
            </a:r>
            <a:r>
              <a:rPr lang="el-GR" b="1" dirty="0" err="1"/>
              <a:t>str</a:t>
            </a:r>
            <a:endParaRPr lang="el-GR" b="1" dirty="0"/>
          </a:p>
          <a:p>
            <a:r>
              <a:rPr lang="el-GR" dirty="0"/>
              <a:t>Μπορούμε να ορίσουμε συμβολοσειρές με μονά, διπλά ή και τριπλά εισαγωγικά</a:t>
            </a:r>
            <a:r>
              <a:rPr lang="el-GR" b="1" dirty="0"/>
              <a:t>.</a:t>
            </a:r>
          </a:p>
          <a:p>
            <a:r>
              <a:rPr lang="el-GR" dirty="0"/>
              <a:t>Σε αντίθεση με τους τύπους </a:t>
            </a:r>
            <a:r>
              <a:rPr lang="el-GR" b="1" dirty="0" err="1"/>
              <a:t>int</a:t>
            </a:r>
            <a:r>
              <a:rPr lang="el-GR" dirty="0"/>
              <a:t> και </a:t>
            </a:r>
            <a:r>
              <a:rPr lang="el-GR" b="1" dirty="0" err="1"/>
              <a:t>float</a:t>
            </a:r>
            <a:r>
              <a:rPr lang="el-GR" dirty="0"/>
              <a:t>, ο τύπος </a:t>
            </a:r>
            <a:r>
              <a:rPr lang="el-GR" b="1" dirty="0" err="1"/>
              <a:t>str</a:t>
            </a:r>
            <a:r>
              <a:rPr lang="el-GR" dirty="0"/>
              <a:t> αποτελείται από μικρότερα κομμάτια, τους χαρακτήρες, γι’ αυτό και λέγεται </a:t>
            </a:r>
            <a:r>
              <a:rPr lang="el-GR" b="1" dirty="0"/>
              <a:t>σύνθετος.</a:t>
            </a:r>
            <a:r>
              <a:rPr lang="en-US" b="1" dirty="0"/>
              <a:t> </a:t>
            </a:r>
            <a:r>
              <a:rPr lang="en-US" dirty="0">
                <a:solidFill>
                  <a:schemeClr val="accent4"/>
                </a:solidFill>
              </a:rPr>
              <a:t>(51.1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  <a:r>
              <a:rPr lang="en-US" b="1" dirty="0"/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B0EC5FAC-DB49-E375-EB67-AE76FF158BCB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AA634-4BD7-5404-EE38-190F90B00E00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C70B02-969C-B98D-3E2B-6D73D1ABF663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BA9B0E-436F-7D34-B867-77AA7FA74311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CCA8D1-F962-9438-1F5C-72A99D0ABA66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FA087E-BCC6-49F7-F940-0E3BABCA046B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51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71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D340C-3BEA-A1D9-2BD3-9086025F0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4221A3-0A9C-E4A3-8F31-CE459B55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171BC-24DF-F7A0-09FA-28487500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Προσπέλαση με δείκτες</a:t>
            </a:r>
          </a:p>
          <a:p>
            <a:r>
              <a:rPr lang="el-GR" dirty="0"/>
              <a:t>Πολλές φορές χρειάζεται να προσπελάσουμε ατομικά τους χαρακτήρες από τους οποίους αποτελούνται.</a:t>
            </a:r>
          </a:p>
          <a:p>
            <a:r>
              <a:rPr lang="el-GR" b="1" dirty="0">
                <a:solidFill>
                  <a:schemeClr val="tx1"/>
                </a:solidFill>
              </a:rPr>
              <a:t>Δείκτης (</a:t>
            </a:r>
            <a:r>
              <a:rPr lang="en-US" b="1" dirty="0">
                <a:solidFill>
                  <a:schemeClr val="tx1"/>
                </a:solidFill>
              </a:rPr>
              <a:t>index)</a:t>
            </a:r>
            <a:r>
              <a:rPr lang="el-GR" b="1" dirty="0">
                <a:solidFill>
                  <a:schemeClr val="tx1"/>
                </a:solidFill>
              </a:rPr>
              <a:t>: </a:t>
            </a:r>
            <a:r>
              <a:rPr lang="el-GR" dirty="0"/>
              <a:t>μέλος ενός διατεταγμένου συνόλου</a:t>
            </a:r>
            <a:endParaRPr lang="en-US" dirty="0"/>
          </a:p>
          <a:p>
            <a:r>
              <a:rPr lang="el-GR" dirty="0"/>
              <a:t>Για να προσπελάσουμε έναν χαρακτήρα μιας συμβολοσειράς, χρησιμοποιούμε το όνομα της συμβολοσειράς ακολουθούμενο από ένα ζευγάρι αγκυλών που περιέχουν έναν δείκτη.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(52.1)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A78F6E7F-3265-1266-E822-977852AB7B85}"/>
              </a:ext>
            </a:extLst>
          </p:cNvPr>
          <p:cNvGrpSpPr/>
          <p:nvPr/>
        </p:nvGrpSpPr>
        <p:grpSpPr>
          <a:xfrm>
            <a:off x="1082546" y="21310"/>
            <a:ext cx="10178162" cy="6775904"/>
            <a:chOff x="1082546" y="21310"/>
            <a:chExt cx="10178162" cy="6775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F08200-D4C8-6A5E-045B-C356372432D9}"/>
                </a:ext>
              </a:extLst>
            </p:cNvPr>
            <p:cNvSpPr txBox="1"/>
            <p:nvPr/>
          </p:nvSpPr>
          <p:spPr>
            <a:xfrm>
              <a:off x="1082546" y="21310"/>
              <a:ext cx="3882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Δ.Π.Μ.Σ. Εφαρμοσμένα Μαθηματικά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F74D2F-05FF-DD5C-D799-2A2ED55F2091}"/>
                </a:ext>
              </a:extLst>
            </p:cNvPr>
            <p:cNvSpPr txBox="1"/>
            <p:nvPr/>
          </p:nvSpPr>
          <p:spPr>
            <a:xfrm>
              <a:off x="7226661" y="21310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Προγραμματισμός σε Γλώσσα</a:t>
              </a:r>
              <a:r>
                <a:rPr lang="en-US" sz="2000" dirty="0">
                  <a:solidFill>
                    <a:schemeClr val="bg1"/>
                  </a:solidFill>
                </a:rPr>
                <a:t> Python</a:t>
              </a:r>
              <a:r>
                <a:rPr lang="el-GR" sz="2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D6A9BE-7414-477B-DC48-78A5FCAC787D}"/>
                </a:ext>
              </a:extLst>
            </p:cNvPr>
            <p:cNvSpPr txBox="1"/>
            <p:nvPr/>
          </p:nvSpPr>
          <p:spPr>
            <a:xfrm>
              <a:off x="1472750" y="6397104"/>
              <a:ext cx="3106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Καθηγητής Ηλιάδης Λάζαρος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40DBD2-43EE-9A8E-B8F4-E2D43C3C2E8D}"/>
                </a:ext>
              </a:extLst>
            </p:cNvPr>
            <p:cNvSpPr txBox="1"/>
            <p:nvPr/>
          </p:nvSpPr>
          <p:spPr>
            <a:xfrm>
              <a:off x="7228933" y="6397104"/>
              <a:ext cx="403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bg1"/>
                  </a:solidFill>
                </a:rPr>
                <a:t>Δρ. Ψαθάς Αναστάσιος Παναγιώτης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0E3EAF-3D8D-75F3-FF98-2FDC4FF6BE99}"/>
                </a:ext>
              </a:extLst>
            </p:cNvPr>
            <p:cNvSpPr txBox="1"/>
            <p:nvPr/>
          </p:nvSpPr>
          <p:spPr>
            <a:xfrm>
              <a:off x="5843975" y="6301555"/>
              <a:ext cx="490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52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092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1342</TotalTime>
  <Words>2110</Words>
  <Application>Microsoft Office PowerPoint</Application>
  <PresentationFormat>Ευρεία οθόνη</PresentationFormat>
  <Paragraphs>274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Garamond</vt:lpstr>
      <vt:lpstr>Οργανικό</vt:lpstr>
      <vt:lpstr>Συναρτήσεις</vt:lpstr>
      <vt:lpstr>Συναρτήσεις</vt:lpstr>
      <vt:lpstr>Συναρτήσεις</vt:lpstr>
      <vt:lpstr>Συναρτήσεις</vt:lpstr>
      <vt:lpstr>Συναρτήσεις</vt:lpstr>
      <vt:lpstr>Συναρτήσεις</vt:lpstr>
      <vt:lpstr>Συναρτήσεις</vt:lpstr>
      <vt:lpstr>Συμβολοσειρές</vt:lpstr>
      <vt:lpstr>Συμβολοσειρές</vt:lpstr>
      <vt:lpstr>Συμβολοσειρές</vt:lpstr>
      <vt:lpstr>Συμβολοσειρές</vt:lpstr>
      <vt:lpstr>Συμβολοσειρές</vt:lpstr>
      <vt:lpstr>Συμβολοσειρές</vt:lpstr>
      <vt:lpstr>Συμβολοσειρές</vt:lpstr>
      <vt:lpstr>Συμβολοσειρές</vt:lpstr>
      <vt:lpstr>Συμβολοσειρές</vt:lpstr>
      <vt:lpstr>Συμβολοσειρές</vt:lpstr>
      <vt:lpstr>Συμβολοσειρές</vt:lpstr>
      <vt:lpstr>Δομές Δεδομένων</vt:lpstr>
      <vt:lpstr>Δομές Δεδομένων</vt:lpstr>
      <vt:lpstr>Δομές Δεδομένων</vt:lpstr>
      <vt:lpstr>Δομές Δεδομένων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Anastasios Panagiotis Psathas</dc:creator>
  <cp:lastModifiedBy>Anastasios Panagiotis Psathas</cp:lastModifiedBy>
  <cp:revision>134</cp:revision>
  <dcterms:created xsi:type="dcterms:W3CDTF">2024-11-16T09:57:37Z</dcterms:created>
  <dcterms:modified xsi:type="dcterms:W3CDTF">2025-01-26T16:15:11Z</dcterms:modified>
</cp:coreProperties>
</file>