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07-03-23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07-03-23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07-03-23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07-03-23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07-03-23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07-03-23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07-03-23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07-03-23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07-03-23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07-03-23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07-03-23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07-03-23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l-GR" sz="4200" b="1" dirty="0" smtClean="0">
                <a:latin typeface="Times New Roman" panose="02020603050405020304" pitchFamily="18" charset="0"/>
                <a:cs typeface="Times New Roman" panose="02020603050405020304" pitchFamily="18" charset="0"/>
              </a:rPr>
              <a:t>Σύγχρονες Προσεγγίσεις στην Παιδική Λογοτεχνία και Εκπαιδευτική Πράξη</a:t>
            </a:r>
            <a:endParaRPr lang="en-US" sz="42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371600" y="4648200"/>
            <a:ext cx="6400800" cy="1752600"/>
          </a:xfrm>
        </p:spPr>
        <p:txBody>
          <a:bodyPr/>
          <a:lstStyle/>
          <a:p>
            <a:r>
              <a:rPr lang="el-GR" dirty="0" smtClean="0">
                <a:latin typeface="Times New Roman" panose="02020603050405020304" pitchFamily="18" charset="0"/>
                <a:cs typeface="Times New Roman" panose="02020603050405020304" pitchFamily="18" charset="0"/>
              </a:rPr>
              <a:t>Καρανικολάου Θεοπούλα </a:t>
            </a:r>
          </a:p>
          <a:p>
            <a:r>
              <a:rPr lang="el-GR" dirty="0" smtClean="0">
                <a:latin typeface="Times New Roman" panose="02020603050405020304" pitchFamily="18" charset="0"/>
                <a:cs typeface="Times New Roman" panose="02020603050405020304" pitchFamily="18" charset="0"/>
              </a:rPr>
              <a:t>Διδάκτωρ Δ.Π.Θ.</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1996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a:bodyPr>
          <a:lstStyle/>
          <a:p>
            <a:r>
              <a:rPr lang="el-GR" sz="2400" dirty="0" smtClean="0"/>
              <a:t>Έτσι σε ένα παιδικό εικονογραφημένο μπορούμε να συναντήσουμε συνταγές, άρθρα από εφημερίδες, διαφημιστικές μπροσούρες, μικρές αγγελίες, ετικέτες δημοφιλών προιόντων κ.α. τα οποία λειτουργούν </a:t>
            </a:r>
            <a:r>
              <a:rPr lang="el-GR" sz="2400" dirty="0" err="1" smtClean="0"/>
              <a:t>διακειμένικα</a:t>
            </a:r>
            <a:r>
              <a:rPr lang="el-GR" sz="2400" dirty="0" smtClean="0"/>
              <a:t>/</a:t>
            </a:r>
            <a:r>
              <a:rPr lang="el-GR" sz="2400" dirty="0" err="1" smtClean="0"/>
              <a:t>διαεικονικά</a:t>
            </a:r>
            <a:r>
              <a:rPr lang="el-GR" sz="2400" dirty="0" smtClean="0"/>
              <a:t> μέσα στο βιβλίο</a:t>
            </a:r>
          </a:p>
          <a:p>
            <a:r>
              <a:rPr lang="el-GR" sz="2400" dirty="0" smtClean="0"/>
              <a:t>Ένα πολύ χαρακτηριστικό παράδειγμα αυτού του πλουραλισμού αποτελεί το βιβλίο </a:t>
            </a:r>
            <a:r>
              <a:rPr lang="en-US" sz="2400" dirty="0" smtClean="0"/>
              <a:t>the Jolly Postman</a:t>
            </a:r>
            <a:endParaRPr lang="el-GR" sz="2400" dirty="0" smtClean="0"/>
          </a:p>
          <a:p>
            <a:r>
              <a:rPr lang="el-GR" sz="2400" dirty="0" smtClean="0"/>
              <a:t>Μέσα από αυτή την πολυφωνία το παιδικό βιβλίο αποτελεί έναν συγκερασμό αισθητικών, παιδαγωγικών αλλά και καταναλωτικών ιδεολογιών </a:t>
            </a:r>
            <a:endParaRPr lang="en-US" sz="2400" dirty="0"/>
          </a:p>
        </p:txBody>
      </p:sp>
    </p:spTree>
    <p:extLst>
      <p:ext uri="{BB962C8B-B14F-4D97-AF65-F5344CB8AC3E}">
        <p14:creationId xmlns:p14="http://schemas.microsoft.com/office/powerpoint/2010/main" val="1115630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l-GR" sz="3200" dirty="0" smtClean="0"/>
              <a:t>Δια-κωδικό (συνέχεια)</a:t>
            </a:r>
            <a:endParaRPr lang="en-US" sz="3200" dirty="0"/>
          </a:p>
        </p:txBody>
      </p:sp>
      <p:sp>
        <p:nvSpPr>
          <p:cNvPr id="3" name="Content Placeholder 2"/>
          <p:cNvSpPr>
            <a:spLocks noGrp="1"/>
          </p:cNvSpPr>
          <p:nvPr>
            <p:ph idx="1"/>
          </p:nvPr>
        </p:nvSpPr>
        <p:spPr>
          <a:xfrm>
            <a:off x="457200" y="1219200"/>
            <a:ext cx="8229600" cy="4906963"/>
          </a:xfrm>
        </p:spPr>
        <p:txBody>
          <a:bodyPr>
            <a:normAutofit/>
          </a:bodyPr>
          <a:lstStyle/>
          <a:p>
            <a:r>
              <a:rPr lang="el-GR" sz="2400" dirty="0" smtClean="0"/>
              <a:t>Στο εικονογραφημένο παιδικό βιβλίο οι σχέσεις μεταξύ κειμένου και εικόνας εντοπίζονται περισσότερο στον τρόπο ερμηνείας τους από τον αναγνώστη κα λιγότερο στην αντικειμενική ιδιότητα του βιβλίου </a:t>
            </a:r>
          </a:p>
          <a:p>
            <a:r>
              <a:rPr lang="el-GR" sz="2400" dirty="0" smtClean="0"/>
              <a:t>Εξάλλου πολλές φορές μία εικόνα μπορεί να ερμηνευτεί με περισσότερους από έναν τρόπους </a:t>
            </a:r>
          </a:p>
          <a:p>
            <a:endParaRPr lang="en-US" sz="2400"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81600" y="3602939"/>
            <a:ext cx="3095475" cy="3074194"/>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0" y="3581400"/>
            <a:ext cx="2865942" cy="3117272"/>
          </a:xfrm>
          <a:prstGeom prst="rect">
            <a:avLst/>
          </a:prstGeom>
        </p:spPr>
      </p:pic>
    </p:spTree>
    <p:extLst>
      <p:ext uri="{BB962C8B-B14F-4D97-AF65-F5344CB8AC3E}">
        <p14:creationId xmlns:p14="http://schemas.microsoft.com/office/powerpoint/2010/main" val="916977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516563"/>
          </a:xfrm>
        </p:spPr>
        <p:txBody>
          <a:bodyPr>
            <a:normAutofit fontScale="92500" lnSpcReduction="10000"/>
          </a:bodyPr>
          <a:lstStyle/>
          <a:p>
            <a:r>
              <a:rPr lang="el-GR" sz="2400" dirty="0" smtClean="0"/>
              <a:t>Σύμφωνα με τον </a:t>
            </a:r>
            <a:r>
              <a:rPr lang="en-US" sz="2400" dirty="0" smtClean="0"/>
              <a:t>N</a:t>
            </a:r>
            <a:r>
              <a:rPr lang="el-GR" sz="2400" dirty="0" smtClean="0"/>
              <a:t>ο</a:t>
            </a:r>
            <a:r>
              <a:rPr lang="en-US" sz="2400" dirty="0" err="1" smtClean="0"/>
              <a:t>delman</a:t>
            </a:r>
            <a:r>
              <a:rPr lang="el-GR" sz="2400" dirty="0" smtClean="0"/>
              <a:t>, η σημειολογική διαφορετικότητα λέξεων και εικόνων δημιουργεί μεταξύ τους μία σχέση ειρωνείας </a:t>
            </a:r>
          </a:p>
          <a:p>
            <a:r>
              <a:rPr lang="el-GR" sz="2400" dirty="0" smtClean="0"/>
              <a:t>Έτσι λειτουργούν συμπληρώνοντας η μία τα κενά της άλλης, δηλαδή λειτουργούν μέσα από τις διαφορές τους</a:t>
            </a:r>
          </a:p>
          <a:p>
            <a:r>
              <a:rPr lang="el-GR" sz="2400" dirty="0" smtClean="0"/>
              <a:t>Η διαφορές τους μπορούν να φανούν και στον τρόπο πρόσληψης από τον αναγνώστη: Κατανοούμε την γλώσσα ξεκινώντας από τα επιμέρους και προχωράμε στα γενικά, ενώ αντίθετα αντιλαμβανόμαστε τα στοιχεία μιας εικόνας πρώτα γενικά και στη συνέχεια παρατηρούμε τις λεπτομέρειες της </a:t>
            </a:r>
          </a:p>
          <a:p>
            <a:r>
              <a:rPr lang="el-GR" sz="2400" dirty="0" smtClean="0"/>
              <a:t>Μια επιπλέον διαφορά είναι ότι οι λέξεις εκφράζουν τη σκέψη, την λογική με αποτέλεσμα να  απευθύνονται περισσότερο στη συνείδησή μας, ενώ οι εικόνες μπορούν να εκφράσουν ευκολότερα το ασυνείδητο κομμάτι μας</a:t>
            </a:r>
          </a:p>
          <a:p>
            <a:r>
              <a:rPr lang="el-GR" sz="2400" dirty="0" smtClean="0"/>
              <a:t>Για τον </a:t>
            </a:r>
            <a:r>
              <a:rPr lang="en-US" sz="2400" dirty="0" err="1" smtClean="0"/>
              <a:t>Sipe</a:t>
            </a:r>
            <a:r>
              <a:rPr lang="en-US" sz="2400" dirty="0" smtClean="0"/>
              <a:t> </a:t>
            </a:r>
            <a:r>
              <a:rPr lang="el-GR" sz="2400" dirty="0" smtClean="0"/>
              <a:t>λέξεις και εικόνες λειτουργούν σε μία σχέση συνέργειας, δηλαδή το νόημα που παράγουν σε ένα βιβλίο είναι μεγαλύτερο από το απλό άθροισμα των επιμέρους νοημάτων τους </a:t>
            </a:r>
            <a:endParaRPr lang="en-US" sz="2400" dirty="0"/>
          </a:p>
        </p:txBody>
      </p:sp>
    </p:spTree>
    <p:extLst>
      <p:ext uri="{BB962C8B-B14F-4D97-AF65-F5344CB8AC3E}">
        <p14:creationId xmlns:p14="http://schemas.microsoft.com/office/powerpoint/2010/main" val="1112698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l-GR" sz="3200" dirty="0" smtClean="0"/>
              <a:t>Δια-ηλικιακό</a:t>
            </a:r>
            <a:endParaRPr lang="en-US" sz="3200" dirty="0"/>
          </a:p>
        </p:txBody>
      </p:sp>
      <p:sp>
        <p:nvSpPr>
          <p:cNvPr id="3" name="Content Placeholder 2"/>
          <p:cNvSpPr>
            <a:spLocks noGrp="1"/>
          </p:cNvSpPr>
          <p:nvPr>
            <p:ph idx="1"/>
          </p:nvPr>
        </p:nvSpPr>
        <p:spPr>
          <a:xfrm>
            <a:off x="457200" y="838200"/>
            <a:ext cx="8229600" cy="5638800"/>
          </a:xfrm>
        </p:spPr>
        <p:txBody>
          <a:bodyPr>
            <a:normAutofit fontScale="92500" lnSpcReduction="20000"/>
          </a:bodyPr>
          <a:lstStyle/>
          <a:p>
            <a:r>
              <a:rPr lang="el-GR" sz="2400" dirty="0" smtClean="0"/>
              <a:t>Το εικονογραφημένο παιδικό βιβλίο αποτελεί ένα είδος το οποίο χαρακτηρίζεται από το γεγονός ότι απευθύνεται σε μικρά παιδιά. Μάλιστα τόσο μικρά που συνήθως δεν γνωρίζουν ακόμη ανάγνωση</a:t>
            </a:r>
          </a:p>
          <a:p>
            <a:r>
              <a:rPr lang="el-GR" sz="2400" dirty="0" smtClean="0"/>
              <a:t>Επειδή όμως δεν γνωρίζουν ανάγνωση στη διαδικασία εμπλέκεται ένας ‘ενδιάμεσος’ αναγνώστης, συνήθως ενήλικος </a:t>
            </a:r>
          </a:p>
          <a:p>
            <a:r>
              <a:rPr lang="el-GR" sz="2400" dirty="0" smtClean="0"/>
              <a:t>Έτσι τα βιβλία αυτά τελικά καταλήγουν να απευθύνονται σε ένα ευρύ και ανομοιογενές κοινό</a:t>
            </a:r>
          </a:p>
          <a:p>
            <a:r>
              <a:rPr lang="el-GR" sz="2400" dirty="0" smtClean="0"/>
              <a:t>Πολλές φορές οι συγγραφείς απευθύνονται με τα έργα τους  τόσο σε ενήλικο όσο και σε παιδικό κοινό. Η διαδικασία αυτή ονομάζεται δια-συγγραφή και μπορεί να γίνει εμφανής με τρεις τρόπους:</a:t>
            </a:r>
          </a:p>
          <a:p>
            <a:r>
              <a:rPr lang="el-GR" sz="2400" dirty="0" smtClean="0"/>
              <a:t>1) όταν ο συγγραφέας γράφει άλλα βιβλία για παιδιά και άλλα για ενήλικες </a:t>
            </a:r>
          </a:p>
          <a:p>
            <a:r>
              <a:rPr lang="el-GR" sz="2400" dirty="0" smtClean="0"/>
              <a:t>2) όταν γράφει ένα βιβλίο το οποίο απευθύνεται σε διττό/διπλό κοινό, ενήλικες και παιδιά </a:t>
            </a:r>
          </a:p>
          <a:p>
            <a:r>
              <a:rPr lang="el-GR" sz="2400" dirty="0" smtClean="0"/>
              <a:t>3) όταν ένα βιβλίο για ενήλικες ξαναγράφεται για παιδιά και το αντίστροφο</a:t>
            </a:r>
            <a:endParaRPr lang="en-US" sz="2400" dirty="0"/>
          </a:p>
        </p:txBody>
      </p:sp>
    </p:spTree>
    <p:extLst>
      <p:ext uri="{BB962C8B-B14F-4D97-AF65-F5344CB8AC3E}">
        <p14:creationId xmlns:p14="http://schemas.microsoft.com/office/powerpoint/2010/main" val="3611313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lnSpcReduction="10000"/>
          </a:bodyPr>
          <a:lstStyle/>
          <a:p>
            <a:r>
              <a:rPr lang="el-GR" sz="2400" dirty="0" smtClean="0"/>
              <a:t>Καθώς τα εικονογραφημένα παιδικά βιβλία αποκτούν διευρυμένο κοινό, γίνονται πιο δημοφιλή, αλλά παράλληλα καλούνται να ανταποκριθούν και στην περίσταση, δηλαδή να ικανοποιήσουν όλες τις ηλικίες </a:t>
            </a:r>
          </a:p>
          <a:p>
            <a:r>
              <a:rPr lang="el-GR" sz="2400" dirty="0" smtClean="0"/>
              <a:t>Αυτό μπορούν να το πετύχουν με διαφορετικούς τρόπους. Ένας χαρακτηριστικός τρόπος επικοινωνίας ενός συγγραφέα παιδικού βιβλίου με τον ενήλικο αναγνώστη είναι μέσω του χιούμορ</a:t>
            </a:r>
          </a:p>
          <a:p>
            <a:r>
              <a:rPr lang="el-GR" sz="2400" dirty="0" smtClean="0"/>
              <a:t>Ενώ τα παιδιά </a:t>
            </a:r>
            <a:r>
              <a:rPr lang="el-GR" sz="2400" dirty="0"/>
              <a:t>α</a:t>
            </a:r>
            <a:r>
              <a:rPr lang="el-GR" sz="2400" dirty="0" smtClean="0"/>
              <a:t>νταποκρίνονται κυρίως στο </a:t>
            </a:r>
            <a:r>
              <a:rPr lang="el-GR" sz="2400" dirty="0" err="1" smtClean="0"/>
              <a:t>καταστασιακό</a:t>
            </a:r>
            <a:r>
              <a:rPr lang="el-GR" sz="2400" dirty="0" smtClean="0"/>
              <a:t> χιούμορ (π.χ. κάποιος πατάει μια μπανανόφλουδα και πέφτει), οι ενήλικες εκτιμούν κυρίως το λεκτικό χιούμορ, δηλαδή παιχνίδια με τη γλώσσα (π.χ. αναφορά σε χώρες όπως </a:t>
            </a:r>
            <a:r>
              <a:rPr lang="el-GR" sz="2400" dirty="0" err="1" smtClean="0"/>
              <a:t>Πιπερού</a:t>
            </a:r>
            <a:r>
              <a:rPr lang="el-GR" sz="2400" dirty="0" smtClean="0"/>
              <a:t> και </a:t>
            </a:r>
            <a:r>
              <a:rPr lang="el-GR" sz="2400" dirty="0" err="1" smtClean="0"/>
              <a:t>Αβγατηγανιστάν</a:t>
            </a:r>
            <a:r>
              <a:rPr lang="el-GR" sz="2400" dirty="0" smtClean="0"/>
              <a:t>) </a:t>
            </a:r>
          </a:p>
          <a:p>
            <a:r>
              <a:rPr lang="el-GR" sz="2400" dirty="0" smtClean="0"/>
              <a:t>Ακόμη ο συγγραφέας μπορεί να επικοινωνήσει με τον ενήλικα αναγνώστη μέσα από νύξεις για την επικαιρότητα </a:t>
            </a:r>
          </a:p>
          <a:p>
            <a:pPr marL="0" indent="0">
              <a:buNone/>
            </a:pPr>
            <a:endParaRPr lang="el-GR" sz="2400" dirty="0" smtClean="0"/>
          </a:p>
        </p:txBody>
      </p:sp>
    </p:spTree>
    <p:extLst>
      <p:ext uri="{BB962C8B-B14F-4D97-AF65-F5344CB8AC3E}">
        <p14:creationId xmlns:p14="http://schemas.microsoft.com/office/powerpoint/2010/main" val="3987180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normAutofit/>
          </a:bodyPr>
          <a:lstStyle/>
          <a:p>
            <a:r>
              <a:rPr lang="el-GR" sz="2400" dirty="0" smtClean="0"/>
              <a:t>Επίσης μέσα από στοιχεία διακειμενικότητας / </a:t>
            </a:r>
            <a:r>
              <a:rPr lang="el-GR" sz="2400" dirty="0" err="1" smtClean="0"/>
              <a:t>διακεινονικότητας</a:t>
            </a:r>
            <a:r>
              <a:rPr lang="el-GR" sz="2400" dirty="0" smtClean="0"/>
              <a:t> τα οποία μόνο ο ενήλικας μπορεί να αποκωδικοποιήσει </a:t>
            </a:r>
          </a:p>
          <a:p>
            <a:endParaRPr lang="en-US" sz="24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362200" y="1905000"/>
            <a:ext cx="3759025" cy="4787748"/>
          </a:xfrm>
          <a:prstGeom prst="rect">
            <a:avLst/>
          </a:prstGeom>
        </p:spPr>
      </p:pic>
    </p:spTree>
    <p:extLst>
      <p:ext uri="{BB962C8B-B14F-4D97-AF65-F5344CB8AC3E}">
        <p14:creationId xmlns:p14="http://schemas.microsoft.com/office/powerpoint/2010/main" val="2761419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normAutofit/>
          </a:bodyPr>
          <a:lstStyle/>
          <a:p>
            <a:r>
              <a:rPr lang="el-GR" sz="2400" dirty="0" smtClean="0"/>
              <a:t>Πολλές φορές η ίδια η θεματική του φανερώνει ότι ο συγγραφέας απευθύνεται και σε ενήλικα. Για παράδειγμα πολλά νεωτερικά βιβλία καταπιάνονται με δύσκολα κοινωνικά θέματα (π.χ. πόλεμος, ναρκωτικά) προκειμένου να εξοικειώσουν τα παιδιά με την σημερινή πραγματικότητα και να τα ευαισθητοποιήσουν </a:t>
            </a:r>
          </a:p>
          <a:p>
            <a:r>
              <a:rPr lang="el-GR" sz="2400" dirty="0" smtClean="0"/>
              <a:t>Σε τέτοιες περιπτώσεις ο συγγραφέας βασίζεται στον ενήλικο συν-αναγνώστη προκειμένου ο δεύτερος να φιλτράρει το θέμα και να το εξηγήσει στο παιδί με ευαισθησία</a:t>
            </a:r>
          </a:p>
          <a:p>
            <a:r>
              <a:rPr lang="el-GR" sz="2400" dirty="0" smtClean="0"/>
              <a:t>Βέβαια πολλές φορές τέτοιου είδους βιβλία κινδυνεύουν να χαρακτηριστούν διδακτικά αφού και οι ίδιοι οι εκδοτικοί οίκοι τα προωθούν ως κατάλληλα για να μάθει το παιδί για ένα θέμα (π.χ. κατάλληλο για τη αντιρατσιστική εκπαίδευση). Αυτή η προώθηση γίνεται κυρίως για εμπορικούς λόγους </a:t>
            </a:r>
          </a:p>
        </p:txBody>
      </p:sp>
    </p:spTree>
    <p:extLst>
      <p:ext uri="{BB962C8B-B14F-4D97-AF65-F5344CB8AC3E}">
        <p14:creationId xmlns:p14="http://schemas.microsoft.com/office/powerpoint/2010/main" val="3421715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idx="1"/>
          </p:nvPr>
        </p:nvSpPr>
        <p:spPr>
          <a:xfrm>
            <a:off x="457200" y="609600"/>
            <a:ext cx="8229600" cy="5516563"/>
          </a:xfrm>
        </p:spPr>
        <p:txBody>
          <a:bodyPr>
            <a:normAutofit fontScale="92500" lnSpcReduction="20000"/>
          </a:bodyPr>
          <a:lstStyle/>
          <a:p>
            <a:r>
              <a:rPr lang="el-GR" sz="2400" dirty="0" smtClean="0"/>
              <a:t>Παρά το γεγονός ότι η παιδική λογοτεχνία είναι ιδιαιτέρως δημοφιλής και απευθύνεται σε ένα ευρύ κοινό, δεν παύει να υποτιμάται σαν είδος, δηλαδή να θεωρείται ένα κατώτερο είδος λογοτεχνίας </a:t>
            </a:r>
          </a:p>
          <a:p>
            <a:r>
              <a:rPr lang="el-GR" sz="2400" dirty="0" smtClean="0"/>
              <a:t>Αυτό μπορεί να φανεί για παράδειγμα από το γεγονός ότι πολλοί συγγραφείς σπεύδουν να δηλώσουν ότι δεν γράφουν αποκλειστικά για παιδιά αλλά… για όποιον ενδιαφέρεται να διαβάσει… για μικρούς και μεγάλους … για παιδιά από 5 έως 105 ετών κ.λπ.</a:t>
            </a:r>
          </a:p>
          <a:p>
            <a:r>
              <a:rPr lang="el-GR" sz="2400" dirty="0" smtClean="0"/>
              <a:t>Μέσα από τέτοιες δηλώσεις πολλές φορές η ίδια η παιδική λογοτεχνία εκδηλώνει ένα είδος ‘κόμπλεξ κατωτερότητας’ </a:t>
            </a:r>
          </a:p>
          <a:p>
            <a:r>
              <a:rPr lang="el-GR" sz="2400" dirty="0" smtClean="0"/>
              <a:t>Ακόμη η υποτίμηση της παιδικής λογοτεχνίας γίνεται φανερή και από το γεγονός ότι δεν εμπεριέχεται στους Οδηγούς Σπουδών των </a:t>
            </a:r>
            <a:r>
              <a:rPr lang="el-GR" sz="2400" dirty="0"/>
              <a:t>Τ</a:t>
            </a:r>
            <a:r>
              <a:rPr lang="el-GR" sz="2400" dirty="0" smtClean="0"/>
              <a:t>μημάτων </a:t>
            </a:r>
            <a:r>
              <a:rPr lang="el-GR" sz="2400" dirty="0"/>
              <a:t>Λ</a:t>
            </a:r>
            <a:r>
              <a:rPr lang="el-GR" sz="2400" dirty="0" smtClean="0"/>
              <a:t>ογοτεχνίας όπως για παράδειγμα της Φιλοσοφικής σχολής</a:t>
            </a:r>
          </a:p>
          <a:p>
            <a:r>
              <a:rPr lang="el-GR" sz="2400" dirty="0" smtClean="0"/>
              <a:t>Τέλος ακόμη και οι κριτικοί της λογοτεχνίας δείχνουν να υποτιμούν το είδος, αφού επιλέγουν να αναλύσουν βιβλία γνωστών συγγραφέων που απευθύνονται σε ενήλικες, αποσιωπώντας πολλές φορές παιδικά βιβλία των ίδιων συγγραφέων </a:t>
            </a:r>
          </a:p>
        </p:txBody>
      </p:sp>
    </p:spTree>
    <p:extLst>
      <p:ext uri="{BB962C8B-B14F-4D97-AF65-F5344CB8AC3E}">
        <p14:creationId xmlns:p14="http://schemas.microsoft.com/office/powerpoint/2010/main" val="442417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l-GR" sz="3200" dirty="0" smtClean="0"/>
              <a:t>Δια-ειδολογικό </a:t>
            </a:r>
            <a:endParaRPr lang="en-US" sz="3200" dirty="0"/>
          </a:p>
        </p:txBody>
      </p:sp>
      <p:sp>
        <p:nvSpPr>
          <p:cNvPr id="3" name="Content Placeholder 2"/>
          <p:cNvSpPr>
            <a:spLocks noGrp="1"/>
          </p:cNvSpPr>
          <p:nvPr>
            <p:ph idx="1"/>
          </p:nvPr>
        </p:nvSpPr>
        <p:spPr>
          <a:xfrm>
            <a:off x="457200" y="1066800"/>
            <a:ext cx="8229600" cy="5059363"/>
          </a:xfrm>
        </p:spPr>
        <p:txBody>
          <a:bodyPr>
            <a:normAutofit fontScale="92500"/>
          </a:bodyPr>
          <a:lstStyle/>
          <a:p>
            <a:r>
              <a:rPr lang="el-GR" sz="2400" dirty="0" smtClean="0"/>
              <a:t>Το εικονογραφημένο παιδικό βιβλίο παρουσιάζει μία σύμμειξη διαφορετικών ειδών, γεγονός που συμβαδίζει με την σημερινή εποχή, η οποία αντιτίθεται στις περιχαρακώσεις και τις αυστηρές κατηγοριοποιήσεις </a:t>
            </a:r>
          </a:p>
          <a:p>
            <a:r>
              <a:rPr lang="el-GR" sz="2400" dirty="0" smtClean="0"/>
              <a:t>Αυτό το είδος βιβλίων χαρακτηρίζονται από μία ρευστότητα στη θεματολογία, τα υλικά, τις φόρμες και τα είδη </a:t>
            </a:r>
          </a:p>
          <a:p>
            <a:r>
              <a:rPr lang="el-GR" sz="2400" dirty="0" smtClean="0"/>
              <a:t>Μέσα στο πνεύμα του μεταμοντέρνου πλουραλισμού τα εικονογραφημένα παιδικά βιβλία φιλοξενούν συμβάσεις διαφορετικών δημοφιλών ειδών όπως παραμύθια, κόμικς, διαφημίσεις αλλά ακόμη και εικαστικών τεχνικών </a:t>
            </a:r>
          </a:p>
          <a:p>
            <a:r>
              <a:rPr lang="el-GR" sz="2400" dirty="0" smtClean="0"/>
              <a:t>Με αυτόν τον τρόπο διαφορετικά </a:t>
            </a:r>
            <a:r>
              <a:rPr lang="el-GR" sz="2400" dirty="0" err="1" smtClean="0"/>
              <a:t>κειμενικά</a:t>
            </a:r>
            <a:r>
              <a:rPr lang="el-GR" sz="2400" dirty="0" smtClean="0"/>
              <a:t> είδη τα οποία δεν εντάσσονται στη λογοτεχνία παρεισφρέουν στις λέξεις και τις εικόνες του εικονογραφημένου παιδικού βιβλίου, δημιουργώντας ένα πολύ ενδιαφέρον κολάζ διαφορετικών μέσων έκφρασης </a:t>
            </a:r>
            <a:endParaRPr lang="en-US" sz="2400" dirty="0"/>
          </a:p>
        </p:txBody>
      </p:sp>
    </p:spTree>
    <p:extLst>
      <p:ext uri="{BB962C8B-B14F-4D97-AF65-F5344CB8AC3E}">
        <p14:creationId xmlns:p14="http://schemas.microsoft.com/office/powerpoint/2010/main" val="25715878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1445</TotalTime>
  <Words>893</Words>
  <Application>Microsoft Office PowerPoint</Application>
  <PresentationFormat>On-screen Show (4:3)</PresentationFormat>
  <Paragraphs>40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Σύγχρονες Προσεγγίσεις στην Παιδική Λογοτεχνία και Εκπαιδευτική Πράξη</vt:lpstr>
      <vt:lpstr>Δια-κωδικό (συνέχεια)</vt:lpstr>
      <vt:lpstr>PowerPoint Presentation</vt:lpstr>
      <vt:lpstr>Δια-ηλικιακό</vt:lpstr>
      <vt:lpstr>PowerPoint Presentation</vt:lpstr>
      <vt:lpstr>PowerPoint Presentation</vt:lpstr>
      <vt:lpstr>PowerPoint Presentation</vt:lpstr>
      <vt:lpstr>PowerPoint Presentation</vt:lpstr>
      <vt:lpstr>Δια-ειδολογικό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Σύγχρονες Προσεγγίσεις στην Παιδική Λογοτεχνία και Εκπαιδευτική Πράξη</dc:title>
  <dc:creator>asismanidis</dc:creator>
  <cp:lastModifiedBy>asismanidis</cp:lastModifiedBy>
  <cp:revision>16</cp:revision>
  <dcterms:created xsi:type="dcterms:W3CDTF">2006-08-16T00:00:00Z</dcterms:created>
  <dcterms:modified xsi:type="dcterms:W3CDTF">2023-03-08T07:53:34Z</dcterms:modified>
</cp:coreProperties>
</file>