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25-04-23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25-04-23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25-04-23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25-04-23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25-04-23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25-04-23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25-04-23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l-GR" sz="4200" b="1" dirty="0" smtClean="0">
                <a:latin typeface="Times New Roman" panose="02020603050405020304" pitchFamily="18" charset="0"/>
                <a:cs typeface="Times New Roman" panose="02020603050405020304" pitchFamily="18" charset="0"/>
              </a:rPr>
              <a:t>Σύγχρονες Προσεγγίσεις στην Παιδική Λογοτεχνία και Εκπαιδευτική Πράξη </a:t>
            </a:r>
            <a:endParaRPr lang="en-US" sz="4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800600"/>
            <a:ext cx="6400800" cy="1295400"/>
          </a:xfrm>
        </p:spPr>
        <p:txBody>
          <a:bodyPr/>
          <a:lstStyle/>
          <a:p>
            <a:r>
              <a:rPr lang="el-GR" dirty="0" smtClean="0">
                <a:latin typeface="Times New Roman" panose="02020603050405020304" pitchFamily="18" charset="0"/>
                <a:cs typeface="Times New Roman" panose="02020603050405020304" pitchFamily="18" charset="0"/>
              </a:rPr>
              <a:t>Καρανικολάου Θεοπούλα </a:t>
            </a:r>
          </a:p>
          <a:p>
            <a:r>
              <a:rPr lang="el-GR" dirty="0" smtClean="0">
                <a:latin typeface="Times New Roman" panose="02020603050405020304" pitchFamily="18" charset="0"/>
                <a:cs typeface="Times New Roman" panose="02020603050405020304" pitchFamily="18" charset="0"/>
              </a:rPr>
              <a:t>Διδάκτωρ Δ.Π.Θ.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1020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t>Ιδεολογία και λογοτεχνικός χαρακτήρας </a:t>
            </a:r>
            <a:endParaRPr lang="en-US" sz="3200" dirty="0"/>
          </a:p>
        </p:txBody>
      </p:sp>
      <p:sp>
        <p:nvSpPr>
          <p:cNvPr id="3" name="Content Placeholder 2"/>
          <p:cNvSpPr>
            <a:spLocks noGrp="1"/>
          </p:cNvSpPr>
          <p:nvPr>
            <p:ph idx="1"/>
          </p:nvPr>
        </p:nvSpPr>
        <p:spPr/>
        <p:txBody>
          <a:bodyPr>
            <a:normAutofit/>
          </a:bodyPr>
          <a:lstStyle/>
          <a:p>
            <a:pPr algn="just"/>
            <a:r>
              <a:rPr lang="el-GR" sz="2400" dirty="0" smtClean="0"/>
              <a:t>Η ηθική υπόσταση των χαρακτήρων και η γενικότερη ιδεολογία που αυτοί εκφράζουν εξαρτάται σε μεγάλο βαθμό από την εποχή και τον τόπο συγγραφής του βιβλίου </a:t>
            </a:r>
          </a:p>
          <a:p>
            <a:pPr algn="just"/>
            <a:r>
              <a:rPr lang="el-GR" sz="2400" dirty="0" smtClean="0"/>
              <a:t>Συνήθως οι ήρωες των παιδικών βιβλίων εκφράζουν τις ιδεολογικές απόψεις του συγγραφέα </a:t>
            </a:r>
          </a:p>
          <a:p>
            <a:pPr algn="just"/>
            <a:r>
              <a:rPr lang="el-GR" sz="2400" dirty="0" smtClean="0"/>
              <a:t>Οι ιδεολογικές απόψεις του συγγραφέα διαπλάθονται μέσα από τις πολιτισμικές και κοινωνικές συνθήκες που επικρατούν στον τόπο του, την εποχή που ζει</a:t>
            </a:r>
          </a:p>
          <a:p>
            <a:pPr algn="just"/>
            <a:r>
              <a:rPr lang="el-GR" sz="2400" dirty="0" smtClean="0"/>
              <a:t>Επειδή το παιδικό βιβλίο θεωρείται μέσο διαπαιδαγώγησης πολλές φορές οι ήρωες των ιστοριών φέρονται ηθικοπλαστικά </a:t>
            </a:r>
          </a:p>
          <a:p>
            <a:endParaRPr lang="en-US" sz="2400" dirty="0"/>
          </a:p>
        </p:txBody>
      </p:sp>
    </p:spTree>
    <p:extLst>
      <p:ext uri="{BB962C8B-B14F-4D97-AF65-F5344CB8AC3E}">
        <p14:creationId xmlns:p14="http://schemas.microsoft.com/office/powerpoint/2010/main" val="1197485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pPr algn="just"/>
            <a:r>
              <a:rPr lang="el-GR" sz="2400" dirty="0" smtClean="0"/>
              <a:t>Αυτό έχει ως αποτέλεσμα οι λογοτεχνικοί χαρακτήρες να λειτουργούν ως πρότυπα προκειμένου να περάσουν τα σωστά μηνύματα στα παιδιά</a:t>
            </a:r>
          </a:p>
          <a:p>
            <a:pPr algn="just"/>
            <a:r>
              <a:rPr lang="el-GR" sz="2400" dirty="0" smtClean="0"/>
              <a:t>Η έντονη μετάδοση ιδεολογίας των παιδικών βιβλίων στην ακραία της μορφή αγγίζει τα όρια της προπαγάνδας </a:t>
            </a:r>
          </a:p>
          <a:p>
            <a:pPr algn="just"/>
            <a:r>
              <a:rPr lang="el-GR" sz="2400" dirty="0"/>
              <a:t>Ο</a:t>
            </a:r>
            <a:r>
              <a:rPr lang="el-GR" sz="2400" dirty="0" smtClean="0"/>
              <a:t>ι αξίες που μεταδίδουν τα βιβλία μέσω των ηρώων τους συνδέονται με τις ισχύουσες ιδεολογίες της κοινωνίας στην οποία γράφονται </a:t>
            </a:r>
          </a:p>
          <a:p>
            <a:pPr algn="just"/>
            <a:r>
              <a:rPr lang="el-GR" sz="2400" dirty="0" smtClean="0"/>
              <a:t>Η εποχή που γράφεται ένα βιβλίο παίζει καθοριστικό ρόλο στη ιδεολογία που αυτό εκφράζει καθώς οι νόρμες αλλάζουν με το πέρασμα του χρόνου </a:t>
            </a:r>
          </a:p>
          <a:p>
            <a:pPr algn="just"/>
            <a:r>
              <a:rPr lang="el-GR" sz="2400" dirty="0" smtClean="0"/>
              <a:t>Μάλιστα για τον λόγο αυτό ακόμη και κλασικά παραμύθια μεταγράφονται προκειμένου το περιεχόμενό τους να προσαρμοστεί στις σύγχρονες αντιλήψεις περί ηθικής και παιδικότητας (π.χ. αφαιρούνται από </a:t>
            </a:r>
            <a:r>
              <a:rPr lang="el-GR" sz="2400" dirty="0" err="1" smtClean="0"/>
              <a:t>λαικά</a:t>
            </a:r>
            <a:r>
              <a:rPr lang="el-GR" sz="2400" dirty="0" smtClean="0"/>
              <a:t> παραμύθια οι ωμότητες)</a:t>
            </a:r>
          </a:p>
          <a:p>
            <a:endParaRPr lang="el-GR" sz="2400" dirty="0" smtClean="0"/>
          </a:p>
          <a:p>
            <a:endParaRPr lang="el-GR" sz="2400" dirty="0" smtClean="0"/>
          </a:p>
          <a:p>
            <a:endParaRPr lang="el-GR" sz="2400" dirty="0" smtClean="0"/>
          </a:p>
        </p:txBody>
      </p:sp>
    </p:spTree>
    <p:extLst>
      <p:ext uri="{BB962C8B-B14F-4D97-AF65-F5344CB8AC3E}">
        <p14:creationId xmlns:p14="http://schemas.microsoft.com/office/powerpoint/2010/main" val="1371479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algn="just"/>
            <a:r>
              <a:rPr lang="el-GR" sz="2400" dirty="0" smtClean="0"/>
              <a:t>Ένας αποτελεσματικός τρόπος μετάδοσης των επιθυμητών προτύπων καθημερινής συμπεριφοράς είναι μέσω μονοδιάστατων, στατικών και στερεοτυπικών χαρακτήρων χωρίς όνομα (π.χ. το λιοντάρι)</a:t>
            </a:r>
          </a:p>
          <a:p>
            <a:pPr algn="just"/>
            <a:r>
              <a:rPr lang="el-GR" sz="2400" dirty="0" smtClean="0"/>
              <a:t>Για παράδειγμα σε πολλά παραμύθια, παρατηρούνται μονοδιάστατοι και στερεοτυπικοί γυναικείοι χαρακτήρες, οι οποίοι μέσα από τις ενέργειές τους περνάνε συγκεκριμένα πρότυπα κοινωνικής συμπεριφοράς στα νεαρά κορίτσια</a:t>
            </a:r>
            <a:r>
              <a:rPr lang="el-GR" sz="2400" dirty="0" smtClean="0"/>
              <a:t>: </a:t>
            </a:r>
          </a:p>
          <a:p>
            <a:pPr marL="0" indent="0" algn="just">
              <a:buNone/>
            </a:pPr>
            <a:r>
              <a:rPr lang="el-GR" sz="2400" dirty="0"/>
              <a:t> </a:t>
            </a:r>
            <a:r>
              <a:rPr lang="el-GR" sz="2400" dirty="0" smtClean="0"/>
              <a:t>    Ομορφιά + Παθητικότητα = επιβράβευση με έναν καλό γάμο</a:t>
            </a:r>
          </a:p>
          <a:p>
            <a:pPr algn="just"/>
            <a:r>
              <a:rPr lang="el-GR" sz="2400" dirty="0" smtClean="0"/>
              <a:t>Ιδιαίτερα στερεοτυπικές απεικονίσεις συναντούμε σε ιστορίες που πρωταγωνιστούν ανθρωπόμορφα ζώα. Μέσω των ζώων ο αναγνώστης αποδέχεται ευκολότερα ορισμένα χαρακτηριστικά ως «εκ φύσεως» και μη αναστρέψιμα (π.χ. το λιοντάρι προβάλλεται ως ο αδιαμφισβήτητος αρχηγός του δάσους, υπονοώντας πως υπάρχει μια κοινωνική πυραμίδα που προκύπτει από την φύση οπότε και δεν αλλάζει. Δηλαδή περνάει το μήνυμα ότι ορισμένοι είναι εκ φύσεως ανώτεροι από άλλους) </a:t>
            </a:r>
          </a:p>
        </p:txBody>
      </p:sp>
    </p:spTree>
    <p:extLst>
      <p:ext uri="{BB962C8B-B14F-4D97-AF65-F5344CB8AC3E}">
        <p14:creationId xmlns:p14="http://schemas.microsoft.com/office/powerpoint/2010/main" val="892867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92500"/>
          </a:bodyPr>
          <a:lstStyle/>
          <a:p>
            <a:pPr algn="just"/>
            <a:r>
              <a:rPr lang="el-GR" sz="2400" dirty="0" smtClean="0"/>
              <a:t>Γενικά τα βιβλία στα οποία πρωταγωνιστούν ζώα αναπαράγουν συχνότερα τυποποιημένες σεξιστικές συμπεριφορές σε σχέση με εκείνα στα οποία πρωταγωνιστούν άνθρωποι </a:t>
            </a:r>
          </a:p>
          <a:p>
            <a:pPr algn="just"/>
            <a:r>
              <a:rPr lang="el-GR" sz="2400" dirty="0" smtClean="0"/>
              <a:t>Βέβαια οι ιδεολογικές θέσεις που απορρέουν από τους χαρακτήρες δεν προκύπτουν μόνο από την πλοκή του έργου, δηλαδή αυτά που κάνουν και αυτά που λένε, αλλά και από τον τρόπο με τον οποίο λέγονται τα πράγματα, δηλαδή τον αφηγηματικό λόγο </a:t>
            </a:r>
          </a:p>
          <a:p>
            <a:pPr algn="just"/>
            <a:r>
              <a:rPr lang="el-GR" sz="2400" dirty="0" smtClean="0"/>
              <a:t>Ακόμη, ένα άλλο στοιχείο από το οποίο προκύπτουν ιδεολογικές θέσεις αναφορικά με τους χαρακτήρες, είναι ο τρόπος κλεισίματος μιας ιστορίας </a:t>
            </a:r>
          </a:p>
          <a:p>
            <a:pPr algn="just"/>
            <a:r>
              <a:rPr lang="el-GR" sz="2400" dirty="0" smtClean="0"/>
              <a:t>Για παράδειγμα το αν μια ιστορία έχει ανοιχτό ή κλειστό τέλος μπορεί να περνά διαφορετικά μηνύματα. Οι πολύ διδακτικές ιστορίες συνήθως τελειώνουν με πολύ σαφή και ξεκάθαρο τρόπο χωρίς να αφήνουν το περιθώριο στον αναγνώστη να αμφισβητήσει το μήνυμα – ‘δίδαγμα’ της αφήγησης </a:t>
            </a:r>
          </a:p>
          <a:p>
            <a:pPr algn="just"/>
            <a:r>
              <a:rPr lang="el-GR" sz="2400" dirty="0" smtClean="0"/>
              <a:t>Αντίθετα ένα ανοιχτό τέλος αφήνει περιθώρια για διάλογο </a:t>
            </a:r>
          </a:p>
          <a:p>
            <a:pPr algn="just"/>
            <a:endParaRPr lang="en-US" sz="2400" dirty="0"/>
          </a:p>
        </p:txBody>
      </p:sp>
    </p:spTree>
    <p:extLst>
      <p:ext uri="{BB962C8B-B14F-4D97-AF65-F5344CB8AC3E}">
        <p14:creationId xmlns:p14="http://schemas.microsoft.com/office/powerpoint/2010/main" val="2942921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l-GR" sz="2400" dirty="0" smtClean="0"/>
              <a:t>Ιδεολογικές θέσεις προκύπτουν και μέσα από </a:t>
            </a:r>
            <a:r>
              <a:rPr lang="el-GR" sz="2400" dirty="0" err="1" smtClean="0"/>
              <a:t>επαναφηγήσεις</a:t>
            </a:r>
            <a:r>
              <a:rPr lang="el-GR" sz="2400" dirty="0" smtClean="0"/>
              <a:t> γνωστών λογοτεχνικών έργων</a:t>
            </a:r>
          </a:p>
          <a:p>
            <a:r>
              <a:rPr lang="el-GR" sz="2400" dirty="0"/>
              <a:t>Η</a:t>
            </a:r>
            <a:r>
              <a:rPr lang="el-GR" sz="2400" dirty="0" smtClean="0"/>
              <a:t> </a:t>
            </a:r>
            <a:r>
              <a:rPr lang="el-GR" sz="2400" dirty="0" err="1" smtClean="0"/>
              <a:t>επαναφήγηση</a:t>
            </a:r>
            <a:r>
              <a:rPr lang="el-GR" sz="2400" dirty="0" smtClean="0"/>
              <a:t> ενός έργου μπορεί να μεταδίδει αξίες που εμπεριέχονται στο πρωτότυπο ενώ παράλληλα να μεταλλάσει άλλες αξίες ανάλογα με τα </a:t>
            </a:r>
            <a:r>
              <a:rPr lang="el-GR" sz="2400" dirty="0" err="1" smtClean="0"/>
              <a:t>μετααφηγηματικά</a:t>
            </a:r>
            <a:r>
              <a:rPr lang="el-GR" sz="2400" dirty="0" smtClean="0"/>
              <a:t> σχήματα που έχουν διαμορφωθεί κατά την χρονική στιγμή της </a:t>
            </a:r>
            <a:r>
              <a:rPr lang="el-GR" sz="2400" dirty="0" err="1" smtClean="0"/>
              <a:t>επαναφήγησης</a:t>
            </a:r>
            <a:r>
              <a:rPr lang="el-GR" sz="2400" dirty="0" smtClean="0"/>
              <a:t> </a:t>
            </a:r>
          </a:p>
          <a:p>
            <a:r>
              <a:rPr lang="el-GR" sz="2400" dirty="0" smtClean="0"/>
              <a:t>Για παράδειγμα μέσα από διαφορετικές αφηγηματικές τεχνικές το ιδεολογικό βάρος ενός κειμένου μπορεί να μετατοπιστεί σε σχέση με το πρωτότυπο </a:t>
            </a:r>
          </a:p>
          <a:p>
            <a:r>
              <a:rPr lang="el-GR" sz="2400" dirty="0" smtClean="0"/>
              <a:t>Έναν άλλο πολύ σημαντικό ιδεολογικό φορέα των παιδικών βιβλίων αποτελούν και οι εικόνες </a:t>
            </a:r>
          </a:p>
          <a:p>
            <a:r>
              <a:rPr lang="el-GR" sz="2400" dirty="0" smtClean="0"/>
              <a:t>Ο τρόπος με τον οποίο αποτυπώνονται οπτικά οι ήρωες ενός βιβλίου μπορεί να αποτελεί και ιδεολογικό σχολιασμό τους </a:t>
            </a:r>
          </a:p>
          <a:p>
            <a:endParaRPr lang="en-US" sz="2400" dirty="0"/>
          </a:p>
        </p:txBody>
      </p:sp>
    </p:spTree>
    <p:extLst>
      <p:ext uri="{BB962C8B-B14F-4D97-AF65-F5344CB8AC3E}">
        <p14:creationId xmlns:p14="http://schemas.microsoft.com/office/powerpoint/2010/main" val="2829317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1600" y="1981200"/>
            <a:ext cx="3657600" cy="2163762"/>
          </a:xfrm>
        </p:spPr>
        <p:txBody>
          <a:bodyPr>
            <a:normAutofit/>
          </a:bodyPr>
          <a:lstStyle/>
          <a:p>
            <a:r>
              <a:rPr lang="el-GR" sz="2400" dirty="0" smtClean="0"/>
              <a:t>Μια εικόνα μπορεί να εμπεριέχει ιδεολογικό σχολιασμό  αναφορικά με τους έμφυλους ρόλους </a:t>
            </a:r>
            <a:endParaRPr lang="en-US" sz="2400"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7200" y="990600"/>
            <a:ext cx="4662372" cy="4983163"/>
          </a:xfrm>
        </p:spPr>
      </p:pic>
    </p:spTree>
    <p:extLst>
      <p:ext uri="{BB962C8B-B14F-4D97-AF65-F5344CB8AC3E}">
        <p14:creationId xmlns:p14="http://schemas.microsoft.com/office/powerpoint/2010/main" val="1619434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r>
              <a:rPr lang="el-GR" sz="2400" dirty="0" smtClean="0"/>
              <a:t>Μια ιδεολογική τοποθέτηση της εικόνας μπορεί να γίνει φανερή και από τα χρώματα που χρησιμοποιεί ο εικονογράφος </a:t>
            </a:r>
          </a:p>
          <a:p>
            <a:r>
              <a:rPr lang="el-GR" sz="2400" dirty="0" smtClean="0"/>
              <a:t>Για παράδειγμα ένας πατέρας που αποδίδεται με γήινα και ζεστά χρώματα παραπέμπει σε ήρεμο και γλυκό χαρακτήρα </a:t>
            </a:r>
          </a:p>
          <a:p>
            <a:r>
              <a:rPr lang="el-GR" sz="2400" dirty="0" smtClean="0"/>
              <a:t>Ένας πατέρας με γαλάζιες ριγέ πιτζάμες παραπέμπει στην κλασική πατρική φιγούρα, εμπνέοντας σιγουριά και ασφάλεια</a:t>
            </a:r>
          </a:p>
          <a:p>
            <a:r>
              <a:rPr lang="el-GR" sz="2400" dirty="0" smtClean="0"/>
              <a:t>Αντίθετα ένας αντισυμβατικός πατέρας μπορεί να κάνει πιο αντισυμβατικές χρωματικές επιλογές στο ντύσιμό του </a:t>
            </a:r>
          </a:p>
          <a:p>
            <a:r>
              <a:rPr lang="el-GR" sz="2400" dirty="0" smtClean="0"/>
              <a:t>Συχνά η οπτική απεικόνιση ενός χαρακτήρα αποτελεί ένα γόνιμο πεδίο </a:t>
            </a:r>
            <a:r>
              <a:rPr lang="el-GR" sz="2400" dirty="0"/>
              <a:t>έ</a:t>
            </a:r>
            <a:r>
              <a:rPr lang="el-GR" sz="2400" dirty="0" smtClean="0"/>
              <a:t>κφρασης ιδεολογικών θέσεων. Αυτό μπορεί να συμβεί τόσο άμεσα όσο και έμμεσα. Σε ορισμένες περιπτώσεις δε η ιδεολογία της εικόνας μπορεί να διαφέρει αισθητά από εκείνη του κειμένου </a:t>
            </a:r>
          </a:p>
        </p:txBody>
      </p:sp>
    </p:spTree>
    <p:extLst>
      <p:ext uri="{BB962C8B-B14F-4D97-AF65-F5344CB8AC3E}">
        <p14:creationId xmlns:p14="http://schemas.microsoft.com/office/powerpoint/2010/main" val="2275524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1269</TotalTime>
  <Words>685</Words>
  <Application>Microsoft Office PowerPoint</Application>
  <PresentationFormat>On-screen Show (4:3)</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Σύγχρονες Προσεγγίσεις στην Παιδική Λογοτεχνία και Εκπαιδευτική Πράξη </vt:lpstr>
      <vt:lpstr>Ιδεολογία και λογοτεχνικός χαρακτήρας </vt:lpstr>
      <vt:lpstr>PowerPoint Presentation</vt:lpstr>
      <vt:lpstr>PowerPoint Presentation</vt:lpstr>
      <vt:lpstr>PowerPoint Presentation</vt:lpstr>
      <vt:lpstr>PowerPoint Presentation</vt:lpstr>
      <vt:lpstr>Μια εικόνα μπορεί να εμπεριέχει ιδεολογικό σχολιασμό  αναφορικά με τους έμφυλους ρόλους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 </dc:title>
  <dc:creator>asismanidis</dc:creator>
  <cp:lastModifiedBy>asismanidis</cp:lastModifiedBy>
  <cp:revision>18</cp:revision>
  <dcterms:created xsi:type="dcterms:W3CDTF">2006-08-16T00:00:00Z</dcterms:created>
  <dcterms:modified xsi:type="dcterms:W3CDTF">2023-04-25T16:48:00Z</dcterms:modified>
</cp:coreProperties>
</file>