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7" r:id="rId3"/>
    <p:sldId id="265" r:id="rId4"/>
    <p:sldId id="264" r:id="rId5"/>
    <p:sldId id="266" r:id="rId6"/>
    <p:sldId id="268" r:id="rId7"/>
    <p:sldId id="269" r:id="rId8"/>
    <p:sldId id="270" r:id="rId9"/>
    <p:sldId id="271" r:id="rId10"/>
    <p:sldId id="272" r:id="rId11"/>
    <p:sldId id="267" r:id="rId12"/>
    <p:sldId id="259" r:id="rId13"/>
    <p:sldId id="274" r:id="rId14"/>
    <p:sldId id="258" r:id="rId15"/>
    <p:sldId id="262" r:id="rId16"/>
    <p:sldId id="261" r:id="rId17"/>
    <p:sldId id="273" r:id="rId18"/>
    <p:sldId id="260"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4" r:id="rId34"/>
    <p:sldId id="290" r:id="rId35"/>
    <p:sldId id="292" r:id="rId36"/>
    <p:sldId id="29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E90761-2726-458A-9E56-B67522AA2540}" type="datetimeFigureOut">
              <a:rPr lang="en-US" smtClean="0"/>
              <a:t>2/23/2021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08A198-48E8-462C-87DF-00365CA4F2E0}" type="slidenum">
              <a:rPr lang="en-US" smtClean="0"/>
              <a:t>‹#›</a:t>
            </a:fld>
            <a:endParaRPr lang="en-US"/>
          </a:p>
        </p:txBody>
      </p:sp>
    </p:spTree>
    <p:extLst>
      <p:ext uri="{BB962C8B-B14F-4D97-AF65-F5344CB8AC3E}">
        <p14:creationId xmlns:p14="http://schemas.microsoft.com/office/powerpoint/2010/main" val="378200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81278F8-3360-4CE8-BEB8-F1907C053E7D}" type="slidenum">
              <a:rPr lang="en-US" smtClean="0"/>
              <a:t>35</a:t>
            </a:fld>
            <a:endParaRPr lang="en-US"/>
          </a:p>
        </p:txBody>
      </p:sp>
    </p:spTree>
    <p:extLst>
      <p:ext uri="{BB962C8B-B14F-4D97-AF65-F5344CB8AC3E}">
        <p14:creationId xmlns:p14="http://schemas.microsoft.com/office/powerpoint/2010/main" val="827551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EE6BFE-B767-4BFD-AF99-0B1A040615A6}"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1196476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E6BFE-B767-4BFD-AF99-0B1A040615A6}"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31140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E6BFE-B767-4BFD-AF99-0B1A040615A6}"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4284338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E6BFE-B767-4BFD-AF99-0B1A040615A6}"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2282648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EE6BFE-B767-4BFD-AF99-0B1A040615A6}"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2375253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EE6BFE-B767-4BFD-AF99-0B1A040615A6}"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358940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EE6BFE-B767-4BFD-AF99-0B1A040615A6}"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1039165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EE6BFE-B767-4BFD-AF99-0B1A040615A6}"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20673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EE6BFE-B767-4BFD-AF99-0B1A040615A6}"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4116297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EE6BFE-B767-4BFD-AF99-0B1A040615A6}"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1997975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EE6BFE-B767-4BFD-AF99-0B1A040615A6}"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E586B3-8B2C-4AFD-B24B-158DE854D620}" type="slidenum">
              <a:rPr lang="en-US" smtClean="0"/>
              <a:t>‹#›</a:t>
            </a:fld>
            <a:endParaRPr lang="en-US"/>
          </a:p>
        </p:txBody>
      </p:sp>
    </p:spTree>
    <p:extLst>
      <p:ext uri="{BB962C8B-B14F-4D97-AF65-F5344CB8AC3E}">
        <p14:creationId xmlns:p14="http://schemas.microsoft.com/office/powerpoint/2010/main" val="247237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E6BFE-B767-4BFD-AF99-0B1A040615A6}" type="datetimeFigureOut">
              <a:rPr lang="en-US" smtClean="0"/>
              <a:t>2/23/2021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E586B3-8B2C-4AFD-B24B-158DE854D620}" type="slidenum">
              <a:rPr lang="en-US" smtClean="0"/>
              <a:t>‹#›</a:t>
            </a:fld>
            <a:endParaRPr lang="en-US"/>
          </a:p>
        </p:txBody>
      </p:sp>
    </p:spTree>
    <p:extLst>
      <p:ext uri="{BB962C8B-B14F-4D97-AF65-F5344CB8AC3E}">
        <p14:creationId xmlns:p14="http://schemas.microsoft.com/office/powerpoint/2010/main" val="3955540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ΕΙΣΑΓΩΓΗ ΣΤΗΝ ΤΕΧΝΙΚΗ ΟΙΚΟΝΟΜΙΚΗ</a:t>
            </a:r>
            <a:endParaRPr lang="en-US" dirty="0"/>
          </a:p>
        </p:txBody>
      </p:sp>
      <p:sp>
        <p:nvSpPr>
          <p:cNvPr id="3" name="Subtitle 2"/>
          <p:cNvSpPr>
            <a:spLocks noGrp="1"/>
          </p:cNvSpPr>
          <p:nvPr>
            <p:ph type="subTitle" idx="1"/>
          </p:nvPr>
        </p:nvSpPr>
        <p:spPr/>
        <p:txBody>
          <a:bodyPr/>
          <a:lstStyle/>
          <a:p>
            <a:r>
              <a:rPr lang="el-GR" dirty="0" smtClean="0"/>
              <a:t>ΟΔΥΣΣΕΑΣ ΜΑΝΩΛΙΑΔΗΣ</a:t>
            </a:r>
            <a:endParaRPr lang="en-US" dirty="0"/>
          </a:p>
        </p:txBody>
      </p:sp>
    </p:spTree>
    <p:extLst>
      <p:ext uri="{BB962C8B-B14F-4D97-AF65-F5344CB8AC3E}">
        <p14:creationId xmlns:p14="http://schemas.microsoft.com/office/powerpoint/2010/main" val="3243546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i="1" dirty="0" smtClean="0"/>
              <a:t>Περιβάλλον:</a:t>
            </a:r>
            <a:endParaRPr lang="en-US" dirty="0"/>
          </a:p>
        </p:txBody>
      </p:sp>
      <p:sp>
        <p:nvSpPr>
          <p:cNvPr id="3" name="Rectangle 2"/>
          <p:cNvSpPr/>
          <p:nvPr/>
        </p:nvSpPr>
        <p:spPr>
          <a:xfrm>
            <a:off x="1524000" y="1720840"/>
            <a:ext cx="6400800" cy="2585323"/>
          </a:xfrm>
          <a:prstGeom prst="rect">
            <a:avLst/>
          </a:prstGeom>
        </p:spPr>
        <p:txBody>
          <a:bodyPr wrap="square">
            <a:spAutoFit/>
          </a:bodyPr>
          <a:lstStyle/>
          <a:p>
            <a:r>
              <a:rPr lang="el-GR" b="1" i="1" dirty="0"/>
              <a:t>Περιβάλλον:</a:t>
            </a:r>
            <a:r>
              <a:rPr lang="el-GR" dirty="0"/>
              <a:t> </a:t>
            </a:r>
            <a:r>
              <a:rPr lang="el-GR" i="1" dirty="0"/>
              <a:t>φυσικό περιβάλλον</a:t>
            </a:r>
            <a:r>
              <a:rPr lang="el-GR" dirty="0"/>
              <a:t> (τοποθεσία έργου, καιρικές συνθήκες, παρακείμενα κτίρια, κλπ.), αφομοιωτική ικανότητα φυσικού περιβάλλοντος, κοινωνικό περιβάλλον (συνθήκες εργασίας, διαφωνίες και απεργίες,  κλπ.). Ορισμένα στοιχεία του μπορούν να επηρεαστούν από τον εργολάβο στο εργοτάξιο και ορισμένα όχι. Σημειώνεται με έμφαση η τάση εισαγωγής εργαλείων </a:t>
            </a:r>
            <a:r>
              <a:rPr lang="el-GR" i="1" dirty="0"/>
              <a:t>Βιώσιμης Περιβαλλοντικής Διαχείρισης</a:t>
            </a:r>
            <a:r>
              <a:rPr lang="el-GR" dirty="0"/>
              <a:t> (</a:t>
            </a:r>
            <a:r>
              <a:rPr lang="en-US" dirty="0"/>
              <a:t>Environmental Management</a:t>
            </a:r>
            <a:r>
              <a:rPr lang="el-GR" dirty="0"/>
              <a:t>) και στις κατασκευαστικές διαδικασίες (</a:t>
            </a:r>
            <a:r>
              <a:rPr lang="en-US" dirty="0"/>
              <a:t>sustainable construction</a:t>
            </a:r>
            <a:r>
              <a:rPr lang="el-GR" dirty="0"/>
              <a:t>).</a:t>
            </a:r>
            <a:endParaRPr lang="en-US" dirty="0"/>
          </a:p>
        </p:txBody>
      </p:sp>
    </p:spTree>
    <p:extLst>
      <p:ext uri="{BB962C8B-B14F-4D97-AF65-F5344CB8AC3E}">
        <p14:creationId xmlns:p14="http://schemas.microsoft.com/office/powerpoint/2010/main" val="3776087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Δραστηριότητα: </a:t>
            </a:r>
            <a:endParaRPr lang="en-US" dirty="0"/>
          </a:p>
        </p:txBody>
      </p:sp>
      <p:sp>
        <p:nvSpPr>
          <p:cNvPr id="3" name="Content Placeholder 2"/>
          <p:cNvSpPr>
            <a:spLocks noGrp="1"/>
          </p:cNvSpPr>
          <p:nvPr>
            <p:ph idx="1"/>
          </p:nvPr>
        </p:nvSpPr>
        <p:spPr/>
        <p:txBody>
          <a:bodyPr>
            <a:normAutofit fontScale="92500" lnSpcReduction="10000"/>
          </a:bodyPr>
          <a:lstStyle/>
          <a:p>
            <a:r>
              <a:rPr lang="el-GR" dirty="0"/>
              <a:t>Δραστηριότητα: σύστημα μετατροπής παραγωγικών πόρων ή </a:t>
            </a:r>
            <a:r>
              <a:rPr lang="el-GR" i="1" dirty="0"/>
              <a:t>συντελεστών παραγωγής</a:t>
            </a:r>
            <a:r>
              <a:rPr lang="el-GR" dirty="0"/>
              <a:t> (</a:t>
            </a:r>
            <a:r>
              <a:rPr lang="el-GR" i="1" dirty="0"/>
              <a:t>εισροών</a:t>
            </a:r>
            <a:r>
              <a:rPr lang="el-GR" dirty="0"/>
              <a:t>) σε χρήσιμα προϊόντα (</a:t>
            </a:r>
            <a:r>
              <a:rPr lang="el-GR" i="1" dirty="0"/>
              <a:t>εκροή</a:t>
            </a:r>
            <a:r>
              <a:rPr lang="el-GR" dirty="0"/>
              <a:t>).  </a:t>
            </a:r>
            <a:endParaRPr lang="en-US" dirty="0"/>
          </a:p>
          <a:p>
            <a:r>
              <a:rPr lang="el-GR" dirty="0"/>
              <a:t>Οι εισροές περιλαμβάνουν: εργασία (ανθρώπινο δυναμικό), δομικές μηχανές, υλικά, αποταμιευτικό κεφάλαιο, ενέργεια, αφομοιωτική δυνατότητα του περιβάλλοντος, πληροφορίες, τεχνολογία και γνώσεις. Η διαδικασία της μετατροπής γίνεται σύμφωνα με ένα </a:t>
            </a:r>
            <a:r>
              <a:rPr lang="el-GR" i="1" dirty="0"/>
              <a:t>σύστημα οργάνωσης και συντονισμού</a:t>
            </a:r>
            <a:r>
              <a:rPr lang="el-GR" dirty="0"/>
              <a:t> των εισροών</a:t>
            </a:r>
            <a:endParaRPr lang="en-US" dirty="0"/>
          </a:p>
        </p:txBody>
      </p:sp>
    </p:spTree>
    <p:extLst>
      <p:ext uri="{BB962C8B-B14F-4D97-AF65-F5344CB8AC3E}">
        <p14:creationId xmlns:p14="http://schemas.microsoft.com/office/powerpoint/2010/main" val="1787090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ΜΕΛΕΤΗ ΚΑΙ ΟΡΓΑΝΩΣΗ  ΔΡΑΣΤΗΡΙΟΤΗΤΩΝ</a:t>
            </a:r>
            <a:endParaRPr lang="en-US" dirty="0"/>
          </a:p>
        </p:txBody>
      </p:sp>
      <p:sp>
        <p:nvSpPr>
          <p:cNvPr id="3" name="Rectangle 2"/>
          <p:cNvSpPr/>
          <p:nvPr/>
        </p:nvSpPr>
        <p:spPr>
          <a:xfrm>
            <a:off x="685800" y="1582341"/>
            <a:ext cx="7696200" cy="4524315"/>
          </a:xfrm>
          <a:prstGeom prst="rect">
            <a:avLst/>
          </a:prstGeom>
        </p:spPr>
        <p:txBody>
          <a:bodyPr wrap="square">
            <a:spAutoFit/>
          </a:bodyPr>
          <a:lstStyle/>
          <a:p>
            <a:r>
              <a:rPr lang="el-GR" sz="2400" dirty="0"/>
              <a:t>Προϋπόθεση για διαμόρφωση σωστού </a:t>
            </a:r>
            <a:r>
              <a:rPr lang="el-GR" sz="2400" i="1" dirty="0"/>
              <a:t>προγράμματος κατασκευής</a:t>
            </a:r>
            <a:r>
              <a:rPr lang="el-GR" sz="2400" dirty="0"/>
              <a:t> η </a:t>
            </a:r>
            <a:r>
              <a:rPr lang="el-GR" sz="2400" b="1" i="1" dirty="0"/>
              <a:t>μελέτη μεθόδων</a:t>
            </a:r>
            <a:r>
              <a:rPr lang="el-GR" sz="2400" dirty="0"/>
              <a:t>, σε επίπεδο έργου - δραστηριότητας. </a:t>
            </a:r>
          </a:p>
          <a:p>
            <a:r>
              <a:rPr lang="el-GR" sz="2400" b="1" dirty="0" smtClean="0"/>
              <a:t>Κριτήρια </a:t>
            </a:r>
            <a:r>
              <a:rPr lang="el-GR" sz="2400" b="1" dirty="0"/>
              <a:t>αξιολόγησης: </a:t>
            </a:r>
            <a:endParaRPr lang="el-GR" sz="2400" b="1" dirty="0" smtClean="0"/>
          </a:p>
          <a:p>
            <a:r>
              <a:rPr lang="el-GR" sz="2400" i="1" dirty="0" smtClean="0"/>
              <a:t>κόστος-διάρκεια</a:t>
            </a:r>
            <a:r>
              <a:rPr lang="el-GR" sz="2400" dirty="0"/>
              <a:t>. (Ποιότητα έργου-επίπεδο αβεβαιότητας σταθερά). Βασικό ερώτημα:</a:t>
            </a:r>
            <a:endParaRPr lang="en-US" sz="2400" dirty="0"/>
          </a:p>
          <a:p>
            <a:r>
              <a:rPr lang="el-GR" sz="2400" i="1" dirty="0"/>
              <a:t>Για δραστηριότητα συγκεκριμένου μεγέθους-προδιαγραφών, ποιά είναι η καλύτερη μέθοδος εκτέλεσης; Ή, ποιοί συντελεστές παραγωγής θα επιλεγούν, σε τί ποσότητα, ένταση  ή έκταση, και πώς θα συντονιστούν μεταξύ τους, ώστε να προκύψει αποδεκτή ισορροπία κόστους-διάρκειας;</a:t>
            </a:r>
            <a:endParaRPr lang="en-US" sz="2400" i="1" dirty="0"/>
          </a:p>
        </p:txBody>
      </p:sp>
    </p:spTree>
    <p:extLst>
      <p:ext uri="{BB962C8B-B14F-4D97-AF65-F5344CB8AC3E}">
        <p14:creationId xmlns:p14="http://schemas.microsoft.com/office/powerpoint/2010/main" val="2465918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609600" y="1752600"/>
            <a:ext cx="7620000" cy="2308324"/>
          </a:xfrm>
          <a:prstGeom prst="rect">
            <a:avLst/>
          </a:prstGeom>
        </p:spPr>
        <p:txBody>
          <a:bodyPr wrap="square">
            <a:spAutoFit/>
          </a:bodyPr>
          <a:lstStyle/>
          <a:p>
            <a:r>
              <a:rPr lang="el-GR" sz="2400" b="1" dirty="0"/>
              <a:t>Κόστος Δραστηριότητας</a:t>
            </a:r>
            <a:r>
              <a:rPr lang="el-GR" sz="2400" dirty="0"/>
              <a:t>: Άθροισμα κόστους για υλικά (Κ</a:t>
            </a:r>
            <a:r>
              <a:rPr lang="el-GR" sz="2400" baseline="-25000" dirty="0"/>
              <a:t>Υ</a:t>
            </a:r>
            <a:r>
              <a:rPr lang="el-GR" sz="2400" dirty="0"/>
              <a:t>), μηχανές και αμοιβές των εργαζόμενων. Το συνολικό κόστος μπορεί να εκφρασθεί ως εξής:</a:t>
            </a:r>
            <a:endParaRPr lang="en-US" sz="2400" dirty="0"/>
          </a:p>
          <a:p>
            <a:pPr hangingPunct="0"/>
            <a:r>
              <a:rPr lang="el-GR" sz="2400" i="1" dirty="0"/>
              <a:t>Κόστος</a:t>
            </a:r>
            <a:r>
              <a:rPr lang="el-GR" sz="2400" dirty="0"/>
              <a:t> </a:t>
            </a:r>
            <a:r>
              <a:rPr lang="el-GR" sz="2400" i="1" dirty="0"/>
              <a:t>Δραστηριότητας </a:t>
            </a:r>
            <a:r>
              <a:rPr lang="el-GR" sz="2400" dirty="0"/>
              <a:t>= Κόστος Υλικών + (Κόστος  Ανθρ. Δυναμικού και Μηχανών στη μονάδα χρόνου × Διάρκεια  Δραστηριότητας).</a:t>
            </a:r>
            <a:endParaRPr lang="en-US" sz="2400" dirty="0"/>
          </a:p>
        </p:txBody>
      </p:sp>
    </p:spTree>
    <p:extLst>
      <p:ext uri="{BB962C8B-B14F-4D97-AF65-F5344CB8AC3E}">
        <p14:creationId xmlns:p14="http://schemas.microsoft.com/office/powerpoint/2010/main" val="27016337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παράδειγμα</a:t>
            </a:r>
            <a:endParaRPr lang="en-US" dirty="0"/>
          </a:p>
        </p:txBody>
      </p:sp>
      <p:sp>
        <p:nvSpPr>
          <p:cNvPr id="3" name="Content Placeholder 2"/>
          <p:cNvSpPr>
            <a:spLocks noGrp="1"/>
          </p:cNvSpPr>
          <p:nvPr>
            <p:ph idx="1"/>
          </p:nvPr>
        </p:nvSpPr>
        <p:spPr/>
        <p:txBody>
          <a:bodyPr/>
          <a:lstStyle/>
          <a:p>
            <a:r>
              <a:rPr lang="el-GR" dirty="0"/>
              <a:t>Σε ένα έργο έστω δραστηριότητες Α-Β και δύο </a:t>
            </a:r>
            <a:r>
              <a:rPr lang="el-GR" dirty="0" smtClean="0"/>
              <a:t>μέθοδοι </a:t>
            </a:r>
            <a:r>
              <a:rPr lang="el-GR" dirty="0"/>
              <a:t>εκτέλεσης της κάθε μίας. </a:t>
            </a:r>
            <a:endParaRPr lang="el-GR"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946144777"/>
              </p:ext>
            </p:extLst>
          </p:nvPr>
        </p:nvGraphicFramePr>
        <p:xfrm>
          <a:off x="1143000" y="2667000"/>
          <a:ext cx="6172200" cy="3200399"/>
        </p:xfrm>
        <a:graphic>
          <a:graphicData uri="http://schemas.openxmlformats.org/drawingml/2006/table">
            <a:tbl>
              <a:tblPr firstRow="1" firstCol="1" lastRow="1" lastCol="1" bandRow="1" bandCol="1">
                <a:tableStyleId>{5C22544A-7EE6-4342-B048-85BDC9FD1C3A}</a:tableStyleId>
              </a:tblPr>
              <a:tblGrid>
                <a:gridCol w="1371600"/>
                <a:gridCol w="1600200"/>
                <a:gridCol w="1600200"/>
                <a:gridCol w="1600200"/>
              </a:tblGrid>
              <a:tr h="443132">
                <a:tc gridSpan="2">
                  <a:txBody>
                    <a:bodyPr/>
                    <a:lstStyle/>
                    <a:p>
                      <a:pPr marL="0" marR="0" algn="ctr">
                        <a:spcBef>
                          <a:spcPts val="0"/>
                        </a:spcBef>
                        <a:spcAft>
                          <a:spcPts val="0"/>
                        </a:spcAft>
                      </a:pPr>
                      <a:r>
                        <a:rPr lang="el-GR" sz="1800" dirty="0">
                          <a:solidFill>
                            <a:schemeClr val="tx1"/>
                          </a:solidFill>
                          <a:effectLst/>
                        </a:rPr>
                        <a:t>Δραστηριότητα Α</a:t>
                      </a:r>
                      <a:endParaRPr lang="en-US" sz="1200" dirty="0">
                        <a:solidFill>
                          <a:schemeClr val="tx1"/>
                        </a:solidFill>
                        <a:effectLst/>
                        <a:latin typeface="Times New Roman"/>
                        <a:ea typeface="Times New Roman"/>
                      </a:endParaRPr>
                    </a:p>
                  </a:txBody>
                  <a:tcPr marL="68580" marR="68580" marT="0" marB="0">
                    <a:solidFill>
                      <a:schemeClr val="bg1"/>
                    </a:solidFill>
                  </a:tcPr>
                </a:tc>
                <a:tc hMerge="1">
                  <a:txBody>
                    <a:bodyPr/>
                    <a:lstStyle/>
                    <a:p>
                      <a:endParaRPr lang="en-US"/>
                    </a:p>
                  </a:txBody>
                  <a:tcPr/>
                </a:tc>
                <a:tc gridSpan="2">
                  <a:txBody>
                    <a:bodyPr/>
                    <a:lstStyle/>
                    <a:p>
                      <a:pPr marL="0" marR="0" algn="ctr">
                        <a:spcBef>
                          <a:spcPts val="0"/>
                        </a:spcBef>
                        <a:spcAft>
                          <a:spcPts val="0"/>
                        </a:spcAft>
                      </a:pPr>
                      <a:r>
                        <a:rPr lang="el-GR" sz="1800">
                          <a:solidFill>
                            <a:schemeClr val="tx1"/>
                          </a:solidFill>
                          <a:effectLst/>
                        </a:rPr>
                        <a:t>Δραστηριότητα Β</a:t>
                      </a:r>
                      <a:endParaRPr lang="en-US" sz="1200">
                        <a:solidFill>
                          <a:schemeClr val="tx1"/>
                        </a:solidFill>
                        <a:effectLst/>
                        <a:latin typeface="Times New Roman"/>
                        <a:ea typeface="Times New Roman"/>
                      </a:endParaRPr>
                    </a:p>
                  </a:txBody>
                  <a:tcPr marL="68580" marR="68580" marT="0" marB="0">
                    <a:solidFill>
                      <a:schemeClr val="bg1"/>
                    </a:solidFill>
                  </a:tcPr>
                </a:tc>
                <a:tc hMerge="1">
                  <a:txBody>
                    <a:bodyPr/>
                    <a:lstStyle/>
                    <a:p>
                      <a:endParaRPr lang="en-US"/>
                    </a:p>
                  </a:txBody>
                  <a:tcPr/>
                </a:tc>
              </a:tr>
              <a:tr h="1772529">
                <a:tc>
                  <a:txBody>
                    <a:bodyPr/>
                    <a:lstStyle/>
                    <a:p>
                      <a:pPr marL="0" marR="0" algn="ctr">
                        <a:spcBef>
                          <a:spcPts val="0"/>
                        </a:spcBef>
                        <a:spcAft>
                          <a:spcPts val="0"/>
                        </a:spcAft>
                      </a:pPr>
                      <a:r>
                        <a:rPr lang="en-US" sz="1800" dirty="0">
                          <a:solidFill>
                            <a:schemeClr val="tx1"/>
                          </a:solidFill>
                          <a:effectLst/>
                        </a:rPr>
                        <a:t>Max</a:t>
                      </a:r>
                      <a:r>
                        <a:rPr lang="el-GR" sz="1800" dirty="0">
                          <a:solidFill>
                            <a:schemeClr val="tx1"/>
                          </a:solidFill>
                          <a:effectLst/>
                        </a:rPr>
                        <a:t> διαθέσιμος χρόνος εκτέλεσης (Δ</a:t>
                      </a:r>
                      <a:r>
                        <a:rPr lang="el-GR" sz="1800" baseline="-25000" dirty="0">
                          <a:solidFill>
                            <a:schemeClr val="tx1"/>
                          </a:solidFill>
                          <a:effectLst/>
                        </a:rPr>
                        <a:t>Α</a:t>
                      </a:r>
                      <a:r>
                        <a:rPr lang="el-GR" sz="1800" dirty="0">
                          <a:solidFill>
                            <a:schemeClr val="tx1"/>
                          </a:solidFill>
                          <a:effectLst/>
                        </a:rPr>
                        <a:t>)</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n-US" sz="1800" dirty="0">
                          <a:solidFill>
                            <a:schemeClr val="tx1"/>
                          </a:solidFill>
                          <a:effectLst/>
                        </a:rPr>
                        <a:t>Min</a:t>
                      </a:r>
                      <a:r>
                        <a:rPr lang="el-GR" sz="1800" dirty="0">
                          <a:solidFill>
                            <a:schemeClr val="tx1"/>
                          </a:solidFill>
                          <a:effectLst/>
                        </a:rPr>
                        <a:t> δυνατό κόστος σε χρόνο Δ</a:t>
                      </a:r>
                      <a:r>
                        <a:rPr lang="el-GR" sz="1800" baseline="-25000" dirty="0">
                          <a:solidFill>
                            <a:schemeClr val="tx1"/>
                          </a:solidFill>
                          <a:effectLst/>
                        </a:rPr>
                        <a:t>Α</a:t>
                      </a:r>
                      <a:r>
                        <a:rPr lang="el-GR" sz="1800" dirty="0">
                          <a:solidFill>
                            <a:schemeClr val="tx1"/>
                          </a:solidFill>
                          <a:effectLst/>
                        </a:rPr>
                        <a:t>  (€)</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n-US" sz="1800" dirty="0">
                          <a:solidFill>
                            <a:schemeClr val="tx1"/>
                          </a:solidFill>
                          <a:effectLst/>
                        </a:rPr>
                        <a:t>Max</a:t>
                      </a:r>
                      <a:r>
                        <a:rPr lang="el-GR" sz="1800" dirty="0">
                          <a:solidFill>
                            <a:schemeClr val="tx1"/>
                          </a:solidFill>
                          <a:effectLst/>
                        </a:rPr>
                        <a:t> διαθέσιμος χρόνος εκτέλεσης (Δ</a:t>
                      </a:r>
                      <a:r>
                        <a:rPr lang="el-GR" sz="1800" baseline="-25000" dirty="0">
                          <a:solidFill>
                            <a:schemeClr val="tx1"/>
                          </a:solidFill>
                          <a:effectLst/>
                        </a:rPr>
                        <a:t>Β</a:t>
                      </a:r>
                      <a:r>
                        <a:rPr lang="el-GR" sz="1800" dirty="0">
                          <a:solidFill>
                            <a:schemeClr val="tx1"/>
                          </a:solidFill>
                          <a:effectLst/>
                        </a:rPr>
                        <a:t>)</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n-US" sz="1800">
                          <a:solidFill>
                            <a:schemeClr val="tx1"/>
                          </a:solidFill>
                          <a:effectLst/>
                        </a:rPr>
                        <a:t>Min</a:t>
                      </a:r>
                      <a:r>
                        <a:rPr lang="el-GR" sz="1800">
                          <a:solidFill>
                            <a:schemeClr val="tx1"/>
                          </a:solidFill>
                          <a:effectLst/>
                        </a:rPr>
                        <a:t> δυνατό κόστος σε χρόνο Δ</a:t>
                      </a:r>
                      <a:r>
                        <a:rPr lang="el-GR" sz="1800" baseline="-25000">
                          <a:solidFill>
                            <a:schemeClr val="tx1"/>
                          </a:solidFill>
                          <a:effectLst/>
                        </a:rPr>
                        <a:t>Β</a:t>
                      </a:r>
                      <a:r>
                        <a:rPr lang="el-GR" sz="1800">
                          <a:solidFill>
                            <a:schemeClr val="tx1"/>
                          </a:solidFill>
                          <a:effectLst/>
                        </a:rPr>
                        <a:t> ( €)</a:t>
                      </a:r>
                      <a:endParaRPr lang="en-US" sz="1200">
                        <a:solidFill>
                          <a:schemeClr val="tx1"/>
                        </a:solidFill>
                        <a:effectLst/>
                        <a:latin typeface="Times New Roman"/>
                        <a:ea typeface="Times New Roman"/>
                      </a:endParaRPr>
                    </a:p>
                  </a:txBody>
                  <a:tcPr marL="68580" marR="68580" marT="0" marB="0">
                    <a:solidFill>
                      <a:schemeClr val="bg1"/>
                    </a:solidFill>
                  </a:tcPr>
                </a:tc>
              </a:tr>
              <a:tr h="492369">
                <a:tc>
                  <a:txBody>
                    <a:bodyPr/>
                    <a:lstStyle/>
                    <a:p>
                      <a:pPr marL="0" marR="0" algn="ctr">
                        <a:spcBef>
                          <a:spcPts val="0"/>
                        </a:spcBef>
                        <a:spcAft>
                          <a:spcPts val="0"/>
                        </a:spcAft>
                      </a:pPr>
                      <a:r>
                        <a:rPr lang="el-GR" sz="2000" dirty="0">
                          <a:solidFill>
                            <a:schemeClr val="tx1"/>
                          </a:solidFill>
                          <a:effectLst/>
                        </a:rPr>
                        <a:t>15</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30</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25</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50</a:t>
                      </a:r>
                      <a:endParaRPr lang="en-US" sz="1200" dirty="0">
                        <a:solidFill>
                          <a:schemeClr val="tx1"/>
                        </a:solidFill>
                        <a:effectLst/>
                        <a:latin typeface="Times New Roman"/>
                        <a:ea typeface="Times New Roman"/>
                      </a:endParaRPr>
                    </a:p>
                  </a:txBody>
                  <a:tcPr marL="68580" marR="68580" marT="0" marB="0">
                    <a:solidFill>
                      <a:schemeClr val="bg1"/>
                    </a:solidFill>
                  </a:tcPr>
                </a:tc>
              </a:tr>
              <a:tr h="492369">
                <a:tc>
                  <a:txBody>
                    <a:bodyPr/>
                    <a:lstStyle/>
                    <a:p>
                      <a:pPr marL="0" marR="0" algn="ctr">
                        <a:spcBef>
                          <a:spcPts val="0"/>
                        </a:spcBef>
                        <a:spcAft>
                          <a:spcPts val="0"/>
                        </a:spcAft>
                      </a:pPr>
                      <a:r>
                        <a:rPr lang="el-GR" sz="2000" dirty="0">
                          <a:solidFill>
                            <a:schemeClr val="tx1"/>
                          </a:solidFill>
                          <a:effectLst/>
                        </a:rPr>
                        <a:t>10</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40</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20</a:t>
                      </a:r>
                      <a:endParaRPr lang="en-US" sz="1200" dirty="0">
                        <a:solidFill>
                          <a:schemeClr val="tx1"/>
                        </a:solidFill>
                        <a:effectLst/>
                        <a:latin typeface="Times New Roman"/>
                        <a:ea typeface="Times New Roman"/>
                      </a:endParaRPr>
                    </a:p>
                  </a:txBody>
                  <a:tcPr marL="68580" marR="68580" marT="0" marB="0">
                    <a:solidFill>
                      <a:schemeClr val="bg1"/>
                    </a:solidFill>
                  </a:tcPr>
                </a:tc>
                <a:tc>
                  <a:txBody>
                    <a:bodyPr/>
                    <a:lstStyle/>
                    <a:p>
                      <a:pPr marL="0" marR="0" algn="ctr">
                        <a:spcBef>
                          <a:spcPts val="0"/>
                        </a:spcBef>
                        <a:spcAft>
                          <a:spcPts val="0"/>
                        </a:spcAft>
                      </a:pPr>
                      <a:r>
                        <a:rPr lang="el-GR" sz="2000" dirty="0">
                          <a:solidFill>
                            <a:schemeClr val="tx1"/>
                          </a:solidFill>
                          <a:effectLst/>
                        </a:rPr>
                        <a:t>65</a:t>
                      </a:r>
                      <a:endParaRPr lang="en-US" sz="1200" dirty="0">
                        <a:solidFill>
                          <a:schemeClr val="tx1"/>
                        </a:solidFill>
                        <a:effectLst/>
                        <a:latin typeface="Times New Roman"/>
                        <a:ea typeface="Times New Roman"/>
                      </a:endParaRPr>
                    </a:p>
                  </a:txBody>
                  <a:tcPr marL="68580" marR="68580" marT="0" marB="0">
                    <a:solidFill>
                      <a:schemeClr val="bg1"/>
                    </a:solidFill>
                  </a:tcPr>
                </a:tc>
              </a:tr>
            </a:tbl>
          </a:graphicData>
        </a:graphic>
      </p:graphicFrame>
    </p:spTree>
    <p:extLst>
      <p:ext uri="{BB962C8B-B14F-4D97-AF65-F5344CB8AC3E}">
        <p14:creationId xmlns:p14="http://schemas.microsoft.com/office/powerpoint/2010/main" val="3068889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a:t>
            </a:r>
            <a:r>
              <a:rPr lang="el-GR" dirty="0"/>
              <a:t>ν ο διαθέσιμος χρόνος του έργου ήταν από 35 μέχρι 39 μονάδες, τότε η </a:t>
            </a:r>
            <a:r>
              <a:rPr lang="el-GR" i="1" dirty="0"/>
              <a:t>βέλτιστη επιλογή θα ήταν η ίδια</a:t>
            </a:r>
            <a:r>
              <a:rPr lang="el-GR" dirty="0"/>
              <a:t>. (Αύξηση του διαθέσιμου χρόνου δεν οδήγησε σε αλλαγή του κόστους). </a:t>
            </a:r>
            <a:endParaRPr lang="en-US" dirty="0"/>
          </a:p>
          <a:p>
            <a:endParaRPr lang="en-US" dirty="0"/>
          </a:p>
        </p:txBody>
      </p:sp>
    </p:spTree>
    <p:extLst>
      <p:ext uri="{BB962C8B-B14F-4D97-AF65-F5344CB8AC3E}">
        <p14:creationId xmlns:p14="http://schemas.microsoft.com/office/powerpoint/2010/main" val="2645446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l-GR" dirty="0"/>
              <a:t>Υπάρχουν δύο δυνατές λύσεις: </a:t>
            </a:r>
            <a:endParaRPr lang="en-US" dirty="0"/>
          </a:p>
          <a:p>
            <a:r>
              <a:rPr lang="el-GR" dirty="0"/>
              <a:t>15 για την Α και 20 για τη Β, με συνολικό κόστος 30+65=95 </a:t>
            </a:r>
            <a:endParaRPr lang="el-GR" dirty="0" smtClean="0"/>
          </a:p>
          <a:p>
            <a:r>
              <a:rPr lang="el-GR" dirty="0" smtClean="0"/>
              <a:t>10 </a:t>
            </a:r>
            <a:r>
              <a:rPr lang="el-GR" dirty="0"/>
              <a:t>για την Α και 25 για τη Β, με συνολικό κόστος 40+50=90.</a:t>
            </a:r>
            <a:endParaRPr lang="en-US" dirty="0"/>
          </a:p>
          <a:p>
            <a:r>
              <a:rPr lang="el-GR" dirty="0"/>
              <a:t>Με βάση το </a:t>
            </a:r>
            <a:r>
              <a:rPr lang="en-US" dirty="0"/>
              <a:t>min</a:t>
            </a:r>
            <a:r>
              <a:rPr lang="el-GR" dirty="0"/>
              <a:t> κόστος του έργου (μέγιστη επιτρεπτή διάρκεια 35), επιλέγεται για την Α η μέθοδος που κοστίζει 40 και για τη Β η μέθοδος που κοστίζει 50. </a:t>
            </a:r>
            <a:endParaRPr lang="en-US" dirty="0"/>
          </a:p>
        </p:txBody>
      </p:sp>
    </p:spTree>
    <p:extLst>
      <p:ext uri="{BB962C8B-B14F-4D97-AF65-F5344CB8AC3E}">
        <p14:creationId xmlns:p14="http://schemas.microsoft.com/office/powerpoint/2010/main" val="718471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l-GR" dirty="0" smtClean="0"/>
              <a:t>Αν ο διαθέσιμος χρόνος ήταν 40 μονάδες, τότε δραστική αλλαγή: Το ΣΚ θα έπεφτε στα  80, καθώς η Α θα εκτελείτο  με κόστος  30 και η Β με κόστος 50.  (Δ</a:t>
            </a:r>
            <a:r>
              <a:rPr lang="el-GR" baseline="-25000" dirty="0" smtClean="0"/>
              <a:t>Α</a:t>
            </a:r>
            <a:r>
              <a:rPr lang="el-GR" dirty="0" smtClean="0"/>
              <a:t> + Δ</a:t>
            </a:r>
            <a:r>
              <a:rPr lang="el-GR" baseline="-25000" dirty="0" smtClean="0"/>
              <a:t>Β</a:t>
            </a:r>
            <a:r>
              <a:rPr lang="el-GR" dirty="0" smtClean="0"/>
              <a:t> = 15 + 25 = 40). </a:t>
            </a:r>
            <a:endParaRPr lang="en-US" dirty="0" smtClean="0"/>
          </a:p>
          <a:p>
            <a:endParaRPr lang="en-US" dirty="0" smtClean="0"/>
          </a:p>
          <a:p>
            <a:endParaRPr lang="en-US" dirty="0"/>
          </a:p>
        </p:txBody>
      </p:sp>
    </p:spTree>
    <p:extLst>
      <p:ext uri="{BB962C8B-B14F-4D97-AF65-F5344CB8AC3E}">
        <p14:creationId xmlns:p14="http://schemas.microsoft.com/office/powerpoint/2010/main" val="774900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Rectangle 2"/>
          <p:cNvSpPr/>
          <p:nvPr/>
        </p:nvSpPr>
        <p:spPr>
          <a:xfrm>
            <a:off x="838200" y="1582341"/>
            <a:ext cx="7924800" cy="1200329"/>
          </a:xfrm>
          <a:prstGeom prst="rect">
            <a:avLst/>
          </a:prstGeom>
        </p:spPr>
        <p:txBody>
          <a:bodyPr wrap="square">
            <a:spAutoFit/>
          </a:bodyPr>
          <a:lstStyle/>
          <a:p>
            <a:r>
              <a:rPr lang="el-GR" sz="2400" dirty="0"/>
              <a:t>Για κάθε μέθοδο, ο συνδυασμός {διάρκειας-κόστους} </a:t>
            </a:r>
            <a:r>
              <a:rPr lang="el-GR" sz="2400" i="1" dirty="0"/>
              <a:t>αντιστοιχεί</a:t>
            </a:r>
            <a:r>
              <a:rPr lang="el-GR" sz="2400" dirty="0"/>
              <a:t> </a:t>
            </a:r>
            <a:r>
              <a:rPr lang="el-GR" sz="2400" i="1" dirty="0"/>
              <a:t>σε μέγιστη επίδοση (αποτελεσματικότητα και απόδοση)</a:t>
            </a:r>
            <a:r>
              <a:rPr lang="el-GR" sz="2400" dirty="0"/>
              <a:t>. </a:t>
            </a:r>
            <a:endParaRPr lang="en-US" sz="2400" dirty="0"/>
          </a:p>
        </p:txBody>
      </p:sp>
    </p:spTree>
    <p:extLst>
      <p:ext uri="{BB962C8B-B14F-4D97-AF65-F5344CB8AC3E}">
        <p14:creationId xmlns:p14="http://schemas.microsoft.com/office/powerpoint/2010/main" val="2822111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Παράδειγμα: Μια Χωματουργική Δραστηριότητα</a:t>
            </a:r>
            <a:endParaRPr lang="en-US" dirty="0"/>
          </a:p>
        </p:txBody>
      </p:sp>
      <p:sp>
        <p:nvSpPr>
          <p:cNvPr id="3" name="Rectangle 2"/>
          <p:cNvSpPr/>
          <p:nvPr/>
        </p:nvSpPr>
        <p:spPr>
          <a:xfrm>
            <a:off x="609600" y="1981200"/>
            <a:ext cx="7772400" cy="3970318"/>
          </a:xfrm>
          <a:prstGeom prst="rect">
            <a:avLst/>
          </a:prstGeom>
        </p:spPr>
        <p:txBody>
          <a:bodyPr wrap="square">
            <a:spAutoFit/>
          </a:bodyPr>
          <a:lstStyle/>
          <a:p>
            <a:r>
              <a:rPr lang="el-GR" dirty="0"/>
              <a:t>Σε έργο οδοποιίας έστω μία δραστηριότητα: εκσκαφή-μεταφορά 15,760 </a:t>
            </a:r>
            <a:r>
              <a:rPr lang="en-US" dirty="0"/>
              <a:t>m</a:t>
            </a:r>
            <a:r>
              <a:rPr lang="el-GR" baseline="30000" dirty="0"/>
              <a:t>3</a:t>
            </a:r>
            <a:r>
              <a:rPr lang="el-GR" dirty="0"/>
              <a:t> χώματος. </a:t>
            </a:r>
            <a:endParaRPr lang="en-US" dirty="0"/>
          </a:p>
          <a:p>
            <a:r>
              <a:rPr lang="el-GR" dirty="0"/>
              <a:t>Διατίθενται 1 εκσκαφέας-φορτωτής (Ε/Φ) και από 1 μέχρι 4 μεταφορικά οχήματα (Μ/Ο). Ο αριθμός εξαρτάται από παραγωγικότητα συνδυασμού "Ε/Φ-Μ/Ο" και από ανάγκες άλλων δραστηριοτήτων στο έργο.</a:t>
            </a:r>
            <a:endParaRPr lang="en-US" dirty="0"/>
          </a:p>
          <a:p>
            <a:r>
              <a:rPr lang="el-GR" dirty="0"/>
              <a:t>Γνωρίζουμε ότι η απόδοση του Ε/Φ είναι 50 </a:t>
            </a:r>
            <a:r>
              <a:rPr lang="en-US" dirty="0"/>
              <a:t>m</a:t>
            </a:r>
            <a:r>
              <a:rPr lang="el-GR" baseline="30000" dirty="0"/>
              <a:t>3</a:t>
            </a:r>
            <a:r>
              <a:rPr lang="el-GR" dirty="0"/>
              <a:t>/ώρα, όταν "νεκρός χρόνος" (χρόνος αναμονής για Μ/Ο)=0. </a:t>
            </a:r>
            <a:endParaRPr lang="en-US" dirty="0"/>
          </a:p>
          <a:p>
            <a:r>
              <a:rPr lang="el-GR" dirty="0"/>
              <a:t>Η απόδοση του συνδυασμού {Ε/Φ-Μ/Ο}, ανεξάρτητα από τον αριθμό ωρών λειτουργίας, είναι: </a:t>
            </a:r>
            <a:endParaRPr lang="en-US" dirty="0"/>
          </a:p>
          <a:p>
            <a:pPr lvl="0"/>
            <a:r>
              <a:rPr lang="el-GR" dirty="0"/>
              <a:t>15 </a:t>
            </a:r>
            <a:r>
              <a:rPr lang="en-US" dirty="0"/>
              <a:t>m</a:t>
            </a:r>
            <a:r>
              <a:rPr lang="el-GR" baseline="30000" dirty="0"/>
              <a:t>3</a:t>
            </a:r>
            <a:r>
              <a:rPr lang="el-GR" dirty="0"/>
              <a:t>/ώρα όταν συνδυάζεται με 1 Μ/Ο</a:t>
            </a:r>
            <a:endParaRPr lang="en-US" dirty="0"/>
          </a:p>
          <a:p>
            <a:pPr lvl="0"/>
            <a:r>
              <a:rPr lang="el-GR" dirty="0"/>
              <a:t>30 </a:t>
            </a:r>
            <a:r>
              <a:rPr lang="en-US" dirty="0"/>
              <a:t>m</a:t>
            </a:r>
            <a:r>
              <a:rPr lang="el-GR" baseline="30000" dirty="0"/>
              <a:t>3</a:t>
            </a:r>
            <a:r>
              <a:rPr lang="el-GR" dirty="0"/>
              <a:t>/ώρα όταν συνδυάζεται με 2 Μ/Ο </a:t>
            </a:r>
            <a:endParaRPr lang="en-US" dirty="0"/>
          </a:p>
          <a:p>
            <a:pPr lvl="0"/>
            <a:r>
              <a:rPr lang="el-GR" dirty="0"/>
              <a:t>42 </a:t>
            </a:r>
            <a:r>
              <a:rPr lang="en-US" dirty="0"/>
              <a:t>m</a:t>
            </a:r>
            <a:r>
              <a:rPr lang="el-GR" baseline="30000" dirty="0"/>
              <a:t>3</a:t>
            </a:r>
            <a:r>
              <a:rPr lang="el-GR" dirty="0"/>
              <a:t>/ώρα όταν συνδυάζεται με 3 Μ/Ο</a:t>
            </a:r>
            <a:endParaRPr lang="en-US" dirty="0"/>
          </a:p>
          <a:p>
            <a:pPr lvl="0"/>
            <a:r>
              <a:rPr lang="el-GR" dirty="0"/>
              <a:t>50 </a:t>
            </a:r>
            <a:r>
              <a:rPr lang="en-US" dirty="0"/>
              <a:t>m</a:t>
            </a:r>
            <a:r>
              <a:rPr lang="el-GR" baseline="30000" dirty="0"/>
              <a:t>3</a:t>
            </a:r>
            <a:r>
              <a:rPr lang="el-GR" dirty="0"/>
              <a:t>/ώρα όταν συνδυάζεται με 4 ή περισσότερα Μ/Ο (η απόδοση περιορίζεται από τις δυνατότητες του Ε/Φ).</a:t>
            </a:r>
            <a:endParaRPr lang="en-US" dirty="0"/>
          </a:p>
        </p:txBody>
      </p:sp>
    </p:spTree>
    <p:extLst>
      <p:ext uri="{BB962C8B-B14F-4D97-AF65-F5344CB8AC3E}">
        <p14:creationId xmlns:p14="http://schemas.microsoft.com/office/powerpoint/2010/main" val="905492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ΕΥΘΥΝΗ ΚΑΙ ΥΠΟΧΡΕΩΣΕΙΣ ΜΗΧΑΝΙΚΟΥ</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000" dirty="0" smtClean="0">
                <a:solidFill>
                  <a:srgbClr val="000000"/>
                </a:solidFill>
                <a:ea typeface="+mj-ea"/>
                <a:cs typeface="+mj-cs"/>
              </a:rPr>
              <a:t>H </a:t>
            </a:r>
            <a:r>
              <a:rPr lang="el-GR" sz="3000" dirty="0" smtClean="0">
                <a:solidFill>
                  <a:srgbClr val="000000"/>
                </a:solidFill>
                <a:ea typeface="+mj-ea"/>
                <a:cs typeface="+mj-cs"/>
              </a:rPr>
              <a:t>ευθυνη και υποχρεωσεις μηχανικου</a:t>
            </a:r>
            <a:r>
              <a:rPr lang="el-GR" sz="3000" dirty="0" smtClean="0"/>
              <a:t>εκτος από ποιοτικη και τεχνικη πλευρά</a:t>
            </a:r>
          </a:p>
          <a:p>
            <a:r>
              <a:rPr lang="el-GR" dirty="0"/>
              <a:t>Οικονομική δραστηριότητα Ελαχιστη </a:t>
            </a:r>
            <a:r>
              <a:rPr lang="el-GR" dirty="0" smtClean="0"/>
              <a:t>χρηση παραγωγικων πόρων (περιορισ) σε αποδεκτα επίπεδα ποιότητας</a:t>
            </a:r>
          </a:p>
          <a:p>
            <a:r>
              <a:rPr lang="el-GR" dirty="0" smtClean="0"/>
              <a:t>Προβλήματα αποφάσεων </a:t>
            </a:r>
          </a:p>
          <a:p>
            <a:r>
              <a:rPr lang="el-GR" dirty="0" smtClean="0"/>
              <a:t>Διαχρονική διαθεσιμότητα πόρων  με κριτηριο οικονομικότητα</a:t>
            </a:r>
          </a:p>
          <a:p>
            <a:r>
              <a:rPr lang="el-GR" dirty="0" smtClean="0"/>
              <a:t>Μελέτη και οργάνωση δραστηριοτήτων</a:t>
            </a:r>
          </a:p>
          <a:p>
            <a:endParaRPr lang="en-US" dirty="0"/>
          </a:p>
        </p:txBody>
      </p:sp>
    </p:spTree>
    <p:extLst>
      <p:ext uri="{BB962C8B-B14F-4D97-AF65-F5344CB8AC3E}">
        <p14:creationId xmlns:p14="http://schemas.microsoft.com/office/powerpoint/2010/main" val="22189605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457200" y="1676400"/>
            <a:ext cx="7924800" cy="4524315"/>
          </a:xfrm>
          <a:prstGeom prst="rect">
            <a:avLst/>
          </a:prstGeom>
        </p:spPr>
        <p:txBody>
          <a:bodyPr wrap="square">
            <a:spAutoFit/>
          </a:bodyPr>
          <a:lstStyle/>
          <a:p>
            <a:r>
              <a:rPr lang="el-GR" sz="2400" dirty="0"/>
              <a:t>Ως προς τον αριθμό των Μ/Ο, υπάρχουν ήδη τέσσερις εναλλακτικές μέθοδοι εκτέλεσης της δραστηριότητας. </a:t>
            </a:r>
            <a:endParaRPr lang="en-US" sz="2400" dirty="0"/>
          </a:p>
          <a:p>
            <a:r>
              <a:rPr lang="el-GR" sz="2400" dirty="0"/>
              <a:t>Επιπροσθέτως, υπάρχει η δυνατότητα να γίνεται η εργασία σε δύο βάρδιες (16 ώρες) ή και σε τρεις βάρδιες (24 ώρες). Επομένως, ο αριθμός των εναλλακτικών δυνατών μεθόδων γίνεται δώδεκα.</a:t>
            </a:r>
            <a:endParaRPr lang="en-US" sz="2400" dirty="0"/>
          </a:p>
          <a:p>
            <a:r>
              <a:rPr lang="el-GR" sz="2400" i="1" dirty="0"/>
              <a:t>Κόστος ιδιοκτησίας</a:t>
            </a:r>
            <a:r>
              <a:rPr lang="el-GR" sz="2400" dirty="0"/>
              <a:t> Ε/Φ=300 χ.μ./ώρα και κάθε Μ/Ο=150 χ.μ./ώρα. </a:t>
            </a:r>
            <a:endParaRPr lang="en-US" sz="2400" dirty="0"/>
          </a:p>
          <a:p>
            <a:r>
              <a:rPr lang="el-GR" sz="2400" i="1" dirty="0"/>
              <a:t>Κόστος λειτουργίας</a:t>
            </a:r>
            <a:r>
              <a:rPr lang="el-GR" sz="2400" dirty="0"/>
              <a:t> Ε/Φ και των Μ/Ο (περιλαμβανομένων αμοιβών προσωπικού)= 450 χ.μ./ώρα  για 8 ώρες,  600 για 16 ώρες,  και 825 για 24 ώρες τη μέρα.</a:t>
            </a:r>
            <a:endParaRPr lang="en-US" sz="2400" dirty="0"/>
          </a:p>
          <a:p>
            <a:r>
              <a:rPr lang="el-GR" sz="2400" dirty="0"/>
              <a:t>Με βάσει τα παραπάνω συμπληρώνεται ο εξής Πίνακας.</a:t>
            </a:r>
            <a:endParaRPr lang="en-US" sz="2400" dirty="0"/>
          </a:p>
        </p:txBody>
      </p:sp>
    </p:spTree>
    <p:extLst>
      <p:ext uri="{BB962C8B-B14F-4D97-AF65-F5344CB8AC3E}">
        <p14:creationId xmlns:p14="http://schemas.microsoft.com/office/powerpoint/2010/main" val="2051936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215130889"/>
              </p:ext>
            </p:extLst>
          </p:nvPr>
        </p:nvGraphicFramePr>
        <p:xfrm>
          <a:off x="761999" y="838197"/>
          <a:ext cx="7772397" cy="5715002"/>
        </p:xfrm>
        <a:graphic>
          <a:graphicData uri="http://schemas.openxmlformats.org/drawingml/2006/table">
            <a:tbl>
              <a:tblPr firstRow="1" firstCol="1" lastRow="1" lastCol="1" bandRow="1" bandCol="1">
                <a:tableStyleId>{5C22544A-7EE6-4342-B048-85BDC9FD1C3A}</a:tableStyleId>
              </a:tblPr>
              <a:tblGrid>
                <a:gridCol w="553223"/>
                <a:gridCol w="553223"/>
                <a:gridCol w="660422"/>
                <a:gridCol w="108311"/>
                <a:gridCol w="660422"/>
                <a:gridCol w="583851"/>
                <a:gridCol w="694241"/>
                <a:gridCol w="694241"/>
                <a:gridCol w="659784"/>
                <a:gridCol w="694241"/>
                <a:gridCol w="955219"/>
                <a:gridCol w="955219"/>
              </a:tblGrid>
              <a:tr h="250686">
                <a:tc gridSpan="12">
                  <a:txBody>
                    <a:bodyPr/>
                    <a:lstStyle/>
                    <a:p>
                      <a:pPr marL="0" marR="0" algn="ctr">
                        <a:lnSpc>
                          <a:spcPts val="1600"/>
                        </a:lnSpc>
                        <a:spcBef>
                          <a:spcPts val="0"/>
                        </a:spcBef>
                        <a:spcAft>
                          <a:spcPts val="0"/>
                        </a:spcAft>
                      </a:pPr>
                      <a:r>
                        <a:rPr lang="el-GR" sz="1400" dirty="0">
                          <a:effectLst/>
                        </a:rPr>
                        <a:t>Εξέταση εναλλακτικών μεθόδων για χωματουργική δραστηριότητα</a:t>
                      </a:r>
                      <a:endParaRPr lang="en-US" sz="1100" dirty="0">
                        <a:effectLst/>
                        <a:latin typeface="Times New Roman"/>
                        <a:ea typeface="Times New Roman"/>
                      </a:endParaRPr>
                    </a:p>
                  </a:txBody>
                  <a:tcPr marL="60578" marR="60578"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01373">
                <a:tc gridSpan="4">
                  <a:txBody>
                    <a:bodyPr/>
                    <a:lstStyle/>
                    <a:p>
                      <a:pPr marL="0" marR="0" algn="ctr">
                        <a:lnSpc>
                          <a:spcPts val="1600"/>
                        </a:lnSpc>
                        <a:spcBef>
                          <a:spcPts val="0"/>
                        </a:spcBef>
                        <a:spcAft>
                          <a:spcPts val="0"/>
                        </a:spcAft>
                      </a:pPr>
                      <a:r>
                        <a:rPr lang="el-GR" sz="1400">
                          <a:effectLst/>
                        </a:rPr>
                        <a:t>Μέθοδος</a:t>
                      </a:r>
                      <a:endParaRPr lang="en-US" sz="1100">
                        <a:effectLst/>
                        <a:latin typeface="Times New Roman"/>
                        <a:ea typeface="Times New Roman"/>
                      </a:endParaRPr>
                    </a:p>
                  </a:txBody>
                  <a:tcPr marL="60578" marR="60578" marT="0" marB="0"/>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algn="ctr">
                        <a:lnSpc>
                          <a:spcPts val="1600"/>
                        </a:lnSpc>
                        <a:spcBef>
                          <a:spcPts val="0"/>
                        </a:spcBef>
                        <a:spcAft>
                          <a:spcPts val="0"/>
                        </a:spcAft>
                      </a:pPr>
                      <a:r>
                        <a:rPr lang="el-GR" sz="1400">
                          <a:effectLst/>
                        </a:rPr>
                        <a:t>Παραγωγικότητα</a:t>
                      </a:r>
                      <a:endParaRPr lang="en-US" sz="1100">
                        <a:effectLst/>
                        <a:latin typeface="Times New Roman"/>
                        <a:ea typeface="Times New Roman"/>
                      </a:endParaRPr>
                    </a:p>
                  </a:txBody>
                  <a:tcPr marL="60578" marR="60578" marT="0" marB="0"/>
                </a:tc>
                <a:tc hMerge="1">
                  <a:txBody>
                    <a:bodyPr/>
                    <a:lstStyle/>
                    <a:p>
                      <a:endParaRPr lang="en-US"/>
                    </a:p>
                  </a:txBody>
                  <a:tcPr/>
                </a:tc>
                <a:tc gridSpan="2">
                  <a:txBody>
                    <a:bodyPr/>
                    <a:lstStyle/>
                    <a:p>
                      <a:pPr marL="0" marR="0" algn="ctr">
                        <a:lnSpc>
                          <a:spcPts val="1600"/>
                        </a:lnSpc>
                        <a:spcBef>
                          <a:spcPts val="0"/>
                        </a:spcBef>
                        <a:spcAft>
                          <a:spcPts val="0"/>
                        </a:spcAft>
                      </a:pPr>
                      <a:r>
                        <a:rPr lang="el-GR" sz="1400">
                          <a:effectLst/>
                        </a:rPr>
                        <a:t>Διάρκεια</a:t>
                      </a:r>
                      <a:endParaRPr lang="en-US" sz="1100">
                        <a:effectLst/>
                        <a:latin typeface="Times New Roman"/>
                        <a:ea typeface="Times New Roman"/>
                      </a:endParaRPr>
                    </a:p>
                  </a:txBody>
                  <a:tcPr marL="60578" marR="60578" marT="0" marB="0"/>
                </a:tc>
                <a:tc hMerge="1">
                  <a:txBody>
                    <a:bodyPr/>
                    <a:lstStyle/>
                    <a:p>
                      <a:endParaRPr lang="en-US"/>
                    </a:p>
                  </a:txBody>
                  <a:tcPr/>
                </a:tc>
                <a:tc gridSpan="3">
                  <a:txBody>
                    <a:bodyPr/>
                    <a:lstStyle/>
                    <a:p>
                      <a:pPr marL="0" marR="0" algn="ctr">
                        <a:lnSpc>
                          <a:spcPts val="1600"/>
                        </a:lnSpc>
                        <a:spcBef>
                          <a:spcPts val="0"/>
                        </a:spcBef>
                        <a:spcAft>
                          <a:spcPts val="0"/>
                        </a:spcAft>
                      </a:pPr>
                      <a:r>
                        <a:rPr lang="el-GR" sz="1400">
                          <a:effectLst/>
                        </a:rPr>
                        <a:t>Κόστος ανά ώρα</a:t>
                      </a:r>
                      <a:endParaRPr lang="en-US" sz="1100">
                        <a:effectLst/>
                        <a:latin typeface="Times New Roman"/>
                        <a:ea typeface="Times New Roman"/>
                      </a:endParaRPr>
                    </a:p>
                  </a:txBody>
                  <a:tcPr marL="60578" marR="60578" marT="0" marB="0"/>
                </a:tc>
                <a:tc hMerge="1">
                  <a:txBody>
                    <a:bodyPr/>
                    <a:lstStyle/>
                    <a:p>
                      <a:endParaRPr lang="en-US"/>
                    </a:p>
                  </a:txBody>
                  <a:tcPr/>
                </a:tc>
                <a:tc hMerge="1">
                  <a:txBody>
                    <a:bodyPr/>
                    <a:lstStyle/>
                    <a:p>
                      <a:endParaRPr lang="en-US"/>
                    </a:p>
                  </a:txBody>
                  <a:tcPr/>
                </a:tc>
                <a:tc rowSpan="2">
                  <a:txBody>
                    <a:bodyPr/>
                    <a:lstStyle/>
                    <a:p>
                      <a:pPr marL="0" marR="0" algn="ctr">
                        <a:lnSpc>
                          <a:spcPts val="1600"/>
                        </a:lnSpc>
                        <a:spcBef>
                          <a:spcPts val="0"/>
                        </a:spcBef>
                        <a:spcAft>
                          <a:spcPts val="0"/>
                        </a:spcAft>
                      </a:pPr>
                      <a:r>
                        <a:rPr lang="el-GR" sz="1400">
                          <a:effectLst/>
                        </a:rPr>
                        <a:t>Συνολικό</a:t>
                      </a:r>
                      <a:endParaRPr lang="en-US" sz="1100">
                        <a:effectLst/>
                      </a:endParaRPr>
                    </a:p>
                    <a:p>
                      <a:pPr marL="0" marR="0" algn="ctr">
                        <a:lnSpc>
                          <a:spcPts val="1600"/>
                        </a:lnSpc>
                        <a:spcBef>
                          <a:spcPts val="0"/>
                        </a:spcBef>
                        <a:spcAft>
                          <a:spcPts val="0"/>
                        </a:spcAft>
                      </a:pPr>
                      <a:r>
                        <a:rPr lang="el-GR" sz="1400">
                          <a:effectLst/>
                        </a:rPr>
                        <a:t>Κόστος (10</a:t>
                      </a:r>
                      <a:r>
                        <a:rPr lang="el-GR" sz="1400" baseline="30000">
                          <a:effectLst/>
                        </a:rPr>
                        <a:t>3</a:t>
                      </a:r>
                      <a:r>
                        <a:rPr lang="el-GR" sz="1400">
                          <a:effectLst/>
                        </a:rPr>
                        <a:t>)</a:t>
                      </a:r>
                      <a:endParaRPr lang="en-US" sz="1100">
                        <a:effectLst/>
                        <a:latin typeface="Times New Roman"/>
                        <a:ea typeface="Times New Roman"/>
                      </a:endParaRPr>
                    </a:p>
                  </a:txBody>
                  <a:tcPr marL="60578" marR="60578" marT="0" marB="0"/>
                </a:tc>
              </a:tr>
              <a:tr h="765869">
                <a:tc rowSpan="2">
                  <a:txBody>
                    <a:bodyPr/>
                    <a:lstStyle/>
                    <a:p>
                      <a:pPr marL="0" marR="0" algn="ctr">
                        <a:lnSpc>
                          <a:spcPts val="1600"/>
                        </a:lnSpc>
                        <a:spcBef>
                          <a:spcPts val="0"/>
                        </a:spcBef>
                        <a:spcAft>
                          <a:spcPts val="0"/>
                        </a:spcAft>
                      </a:pPr>
                      <a:r>
                        <a:rPr lang="el-GR" sz="1400">
                          <a:effectLst/>
                        </a:rPr>
                        <a:t> </a:t>
                      </a:r>
                      <a:endParaRPr lang="en-US" sz="1100">
                        <a:effectLst/>
                      </a:endParaRPr>
                    </a:p>
                    <a:p>
                      <a:pPr marL="0" marR="0" algn="ctr">
                        <a:lnSpc>
                          <a:spcPts val="1600"/>
                        </a:lnSpc>
                        <a:spcBef>
                          <a:spcPts val="0"/>
                        </a:spcBef>
                        <a:spcAft>
                          <a:spcPts val="0"/>
                        </a:spcAft>
                      </a:pPr>
                      <a:r>
                        <a:rPr lang="el-GR" sz="1400">
                          <a:effectLst/>
                        </a:rPr>
                        <a:t>α/α</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n-US" sz="1400">
                          <a:effectLst/>
                        </a:rPr>
                        <a:t> </a:t>
                      </a:r>
                      <a:endParaRPr lang="en-US" sz="1100">
                        <a:effectLst/>
                      </a:endParaRPr>
                    </a:p>
                    <a:p>
                      <a:pPr marL="0" marR="0" algn="ctr">
                        <a:lnSpc>
                          <a:spcPts val="1600"/>
                        </a:lnSpc>
                        <a:spcBef>
                          <a:spcPts val="0"/>
                        </a:spcBef>
                        <a:spcAft>
                          <a:spcPts val="0"/>
                        </a:spcAft>
                      </a:pPr>
                      <a:r>
                        <a:rPr lang="el-GR" sz="1400">
                          <a:effectLst/>
                        </a:rPr>
                        <a:t>Μ/Ο</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n-US" sz="1400">
                          <a:effectLst/>
                        </a:rPr>
                        <a:t> </a:t>
                      </a:r>
                      <a:endParaRPr lang="en-US" sz="1100">
                        <a:effectLst/>
                      </a:endParaRPr>
                    </a:p>
                    <a:p>
                      <a:pPr marL="0" marR="0" algn="ctr">
                        <a:lnSpc>
                          <a:spcPts val="1600"/>
                        </a:lnSpc>
                        <a:spcBef>
                          <a:spcPts val="0"/>
                        </a:spcBef>
                        <a:spcAft>
                          <a:spcPts val="0"/>
                        </a:spcAft>
                      </a:pPr>
                      <a:r>
                        <a:rPr lang="en-US" sz="1400">
                          <a:effectLst/>
                        </a:rPr>
                        <a:t>h</a:t>
                      </a:r>
                      <a:r>
                        <a:rPr lang="el-GR" sz="1400">
                          <a:effectLst/>
                        </a:rPr>
                        <a:t>/</a:t>
                      </a:r>
                      <a:r>
                        <a:rPr lang="en-US" sz="1400">
                          <a:effectLst/>
                        </a:rPr>
                        <a:t>d</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n-US" sz="1400">
                          <a:effectLst/>
                        </a:rPr>
                        <a:t> </a:t>
                      </a:r>
                      <a:endParaRPr lang="en-US" sz="1100">
                        <a:effectLst/>
                      </a:endParaRPr>
                    </a:p>
                    <a:p>
                      <a:pPr marL="0" marR="0" algn="ctr">
                        <a:lnSpc>
                          <a:spcPts val="1600"/>
                        </a:lnSpc>
                        <a:spcBef>
                          <a:spcPts val="0"/>
                        </a:spcBef>
                        <a:spcAft>
                          <a:spcPts val="0"/>
                        </a:spcAft>
                      </a:pPr>
                      <a:r>
                        <a:rPr lang="en-US" sz="1400">
                          <a:effectLst/>
                        </a:rPr>
                        <a:t>m</a:t>
                      </a:r>
                      <a:r>
                        <a:rPr lang="el-GR" sz="1400" baseline="30000">
                          <a:effectLst/>
                        </a:rPr>
                        <a:t>3</a:t>
                      </a:r>
                      <a:r>
                        <a:rPr lang="el-GR" sz="1400">
                          <a:effectLst/>
                        </a:rPr>
                        <a:t>/</a:t>
                      </a:r>
                      <a:r>
                        <a:rPr lang="en-US" sz="1400">
                          <a:effectLst/>
                        </a:rPr>
                        <a:t>h</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n-US" sz="1400">
                          <a:effectLst/>
                        </a:rPr>
                        <a:t> </a:t>
                      </a:r>
                      <a:endParaRPr lang="en-US" sz="1100">
                        <a:effectLst/>
                      </a:endParaRPr>
                    </a:p>
                    <a:p>
                      <a:pPr marL="0" marR="0" algn="ctr">
                        <a:lnSpc>
                          <a:spcPts val="1600"/>
                        </a:lnSpc>
                        <a:spcBef>
                          <a:spcPts val="0"/>
                        </a:spcBef>
                        <a:spcAft>
                          <a:spcPts val="0"/>
                        </a:spcAft>
                      </a:pPr>
                      <a:r>
                        <a:rPr lang="en-US" sz="1400">
                          <a:effectLst/>
                        </a:rPr>
                        <a:t>m</a:t>
                      </a:r>
                      <a:r>
                        <a:rPr lang="el-GR" sz="1400" baseline="30000">
                          <a:effectLst/>
                        </a:rPr>
                        <a:t>3</a:t>
                      </a:r>
                      <a:r>
                        <a:rPr lang="el-GR" sz="1400">
                          <a:effectLst/>
                        </a:rPr>
                        <a:t>/</a:t>
                      </a:r>
                      <a:r>
                        <a:rPr lang="en-US" sz="1400">
                          <a:effectLst/>
                        </a:rPr>
                        <a:t>d</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n-US" sz="1400">
                          <a:effectLst/>
                        </a:rPr>
                        <a:t> </a:t>
                      </a:r>
                      <a:endParaRPr lang="en-US" sz="1100">
                        <a:effectLst/>
                      </a:endParaRPr>
                    </a:p>
                    <a:p>
                      <a:pPr marL="0" marR="0" algn="ctr">
                        <a:lnSpc>
                          <a:spcPts val="1600"/>
                        </a:lnSpc>
                        <a:spcBef>
                          <a:spcPts val="0"/>
                        </a:spcBef>
                        <a:spcAft>
                          <a:spcPts val="0"/>
                        </a:spcAft>
                      </a:pPr>
                      <a:r>
                        <a:rPr lang="en-US" sz="1400">
                          <a:effectLst/>
                        </a:rPr>
                        <a:t>h</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n-US" sz="1400">
                          <a:effectLst/>
                        </a:rPr>
                        <a:t> </a:t>
                      </a:r>
                    </a:p>
                    <a:p>
                      <a:pPr marL="0" marR="0" algn="ctr">
                        <a:lnSpc>
                          <a:spcPts val="1600"/>
                        </a:lnSpc>
                        <a:spcBef>
                          <a:spcPts val="0"/>
                        </a:spcBef>
                        <a:spcAft>
                          <a:spcPts val="0"/>
                        </a:spcAft>
                      </a:pPr>
                      <a:r>
                        <a:rPr lang="en-US" sz="1400">
                          <a:effectLst/>
                        </a:rPr>
                        <a:t>d</a:t>
                      </a:r>
                      <a:endParaRPr lang="en-US" sz="14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Ιδιοκτη-σίας</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Λειτουργίας</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Συνολικό</a:t>
                      </a:r>
                      <a:endParaRPr lang="en-US" sz="1100">
                        <a:effectLst/>
                        <a:latin typeface="Times New Roman"/>
                        <a:ea typeface="Times New Roman"/>
                      </a:endParaRPr>
                    </a:p>
                  </a:txBody>
                  <a:tcPr marL="60578" marR="60578" marT="0" marB="0"/>
                </a:tc>
                <a:tc vMerge="1">
                  <a:txBody>
                    <a:bodyPr/>
                    <a:lstStyle/>
                    <a:p>
                      <a:endParaRPr lang="en-US"/>
                    </a:p>
                  </a:txBody>
                  <a:tcPr/>
                </a:tc>
              </a:tr>
              <a:tr h="265187">
                <a:tc vMerge="1">
                  <a:txBody>
                    <a:bodyPr/>
                    <a:lstStyle/>
                    <a:p>
                      <a:endParaRPr lang="en-US"/>
                    </a:p>
                  </a:txBody>
                  <a:tcPr/>
                </a:tc>
                <a:tc>
                  <a:txBody>
                    <a:bodyPr/>
                    <a:lstStyle/>
                    <a:p>
                      <a:pPr marL="0" marR="0" algn="ctr">
                        <a:spcBef>
                          <a:spcPts val="0"/>
                        </a:spcBef>
                        <a:spcAft>
                          <a:spcPts val="0"/>
                        </a:spcAft>
                      </a:pPr>
                      <a:r>
                        <a:rPr lang="el-GR" sz="1400">
                          <a:effectLst/>
                        </a:rPr>
                        <a:t>1α</a:t>
                      </a:r>
                      <a:endParaRPr lang="en-US" sz="1100">
                        <a:effectLst/>
                        <a:latin typeface="Times New Roman"/>
                        <a:ea typeface="Times New Roman"/>
                      </a:endParaRPr>
                    </a:p>
                  </a:txBody>
                  <a:tcPr marL="60578" marR="60578" marT="0" marB="0"/>
                </a:tc>
                <a:tc gridSpan="2">
                  <a:txBody>
                    <a:bodyPr/>
                    <a:lstStyle/>
                    <a:p>
                      <a:pPr marL="0" marR="0" algn="ctr">
                        <a:spcBef>
                          <a:spcPts val="0"/>
                        </a:spcBef>
                        <a:spcAft>
                          <a:spcPts val="0"/>
                        </a:spcAft>
                      </a:pPr>
                      <a:r>
                        <a:rPr lang="el-GR" sz="1400">
                          <a:effectLst/>
                        </a:rPr>
                        <a:t>1β</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spcBef>
                          <a:spcPts val="0"/>
                        </a:spcBef>
                        <a:spcAft>
                          <a:spcPts val="0"/>
                        </a:spcAft>
                      </a:pPr>
                      <a:r>
                        <a:rPr lang="el-GR" sz="1400">
                          <a:effectLst/>
                        </a:rPr>
                        <a:t>2α</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2β</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dirty="0">
                          <a:effectLst/>
                        </a:rPr>
                        <a:t>3α</a:t>
                      </a:r>
                      <a:endParaRPr lang="en-US" sz="1100"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3β</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4α</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4β</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5</a:t>
                      </a:r>
                      <a:endParaRPr lang="en-US" sz="1100">
                        <a:effectLst/>
                        <a:latin typeface="Times New Roman"/>
                        <a:ea typeface="Times New Roman"/>
                      </a:endParaRPr>
                    </a:p>
                  </a:txBody>
                  <a:tcPr marL="60578" marR="60578" marT="0" marB="0"/>
                </a:tc>
                <a:tc>
                  <a:txBody>
                    <a:bodyPr/>
                    <a:lstStyle/>
                    <a:p>
                      <a:pPr marL="0" marR="0" algn="ctr">
                        <a:spcBef>
                          <a:spcPts val="0"/>
                        </a:spcBef>
                        <a:spcAft>
                          <a:spcPts val="0"/>
                        </a:spcAft>
                      </a:pPr>
                      <a:r>
                        <a:rPr lang="el-GR" sz="1400">
                          <a:effectLst/>
                        </a:rPr>
                        <a:t>6</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8</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15</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120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1051</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131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900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1350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1418,9</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2</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2</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8</a:t>
                      </a:r>
                      <a:endParaRPr lang="en-US" sz="1100" dirty="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dirty="0">
                          <a:effectLst/>
                        </a:rPr>
                        <a:t>30</a:t>
                      </a:r>
                      <a:endParaRPr lang="en-US" sz="1100" dirty="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dirty="0">
                          <a:effectLst/>
                        </a:rPr>
                        <a:t>240</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525</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66</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600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1350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1950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1023,8</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3</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8</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42</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336</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375</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47</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750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1800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2250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956,3</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4</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8</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50</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400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315</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39</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900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2250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3150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992,3</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16</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15</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240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1051</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66</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1200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1650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1734,2</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6</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2</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16</a:t>
                      </a:r>
                      <a:endParaRPr lang="en-US" sz="1100" dirty="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dirty="0">
                          <a:effectLst/>
                        </a:rPr>
                        <a:t>30</a:t>
                      </a:r>
                      <a:endParaRPr lang="en-US" sz="1100" dirty="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dirty="0">
                          <a:effectLst/>
                        </a:rPr>
                        <a:t>480</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525</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33</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600</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1800</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2400</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1260,0</a:t>
                      </a:r>
                      <a:endParaRPr lang="en-US" sz="1100">
                        <a:effectLst/>
                        <a:latin typeface="Times New Roman"/>
                        <a:ea typeface="Times New Roman"/>
                      </a:endParaRPr>
                    </a:p>
                  </a:txBody>
                  <a:tcPr marL="60578" marR="60578" marT="0" marB="0"/>
                </a:tc>
              </a:tr>
              <a:tr h="675491">
                <a:tc>
                  <a:txBody>
                    <a:bodyPr/>
                    <a:lstStyle/>
                    <a:p>
                      <a:pPr marL="0" marR="0" algn="ctr">
                        <a:spcBef>
                          <a:spcPts val="0"/>
                        </a:spcBef>
                        <a:spcAft>
                          <a:spcPts val="0"/>
                        </a:spcAft>
                      </a:pPr>
                      <a:r>
                        <a:rPr lang="el-GR" sz="1800" b="1" dirty="0">
                          <a:effectLst/>
                        </a:rPr>
                        <a:t>7</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3</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16</a:t>
                      </a:r>
                      <a:endParaRPr lang="en-US" sz="1100" b="1" dirty="0">
                        <a:effectLst/>
                        <a:latin typeface="Times New Roman"/>
                        <a:ea typeface="Times New Roman"/>
                      </a:endParaRPr>
                    </a:p>
                  </a:txBody>
                  <a:tcPr marL="60578" marR="60578" marT="0" marB="0"/>
                </a:tc>
                <a:tc gridSpan="2">
                  <a:txBody>
                    <a:bodyPr/>
                    <a:lstStyle/>
                    <a:p>
                      <a:pPr marL="0" marR="0" algn="ctr">
                        <a:spcBef>
                          <a:spcPts val="0"/>
                        </a:spcBef>
                        <a:spcAft>
                          <a:spcPts val="0"/>
                        </a:spcAft>
                      </a:pPr>
                      <a:r>
                        <a:rPr lang="el-GR" sz="1800" b="1" dirty="0">
                          <a:effectLst/>
                        </a:rPr>
                        <a:t>42</a:t>
                      </a:r>
                      <a:endParaRPr lang="en-US" sz="1100" b="1" dirty="0">
                        <a:effectLst/>
                        <a:latin typeface="Times New Roman"/>
                        <a:ea typeface="Times New Roman"/>
                      </a:endParaRPr>
                    </a:p>
                  </a:txBody>
                  <a:tcPr marL="60578" marR="60578" marT="0" marB="0"/>
                </a:tc>
                <a:tc hMerge="1">
                  <a:txBody>
                    <a:bodyPr/>
                    <a:lstStyle/>
                    <a:p>
                      <a:endParaRPr lang="en-US"/>
                    </a:p>
                  </a:txBody>
                  <a:tcPr/>
                </a:tc>
                <a:tc>
                  <a:txBody>
                    <a:bodyPr/>
                    <a:lstStyle/>
                    <a:p>
                      <a:pPr marL="0" marR="0" algn="ctr">
                        <a:spcBef>
                          <a:spcPts val="0"/>
                        </a:spcBef>
                        <a:spcAft>
                          <a:spcPts val="0"/>
                        </a:spcAft>
                      </a:pPr>
                      <a:r>
                        <a:rPr lang="el-GR" sz="1800" b="1" dirty="0">
                          <a:effectLst/>
                        </a:rPr>
                        <a:t>672</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375</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24</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750</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2400</a:t>
                      </a:r>
                      <a:endParaRPr lang="en-US" sz="1100" b="1" dirty="0">
                        <a:effectLst/>
                        <a:latin typeface="Times New Roman"/>
                        <a:ea typeface="Times New Roman"/>
                      </a:endParaRPr>
                    </a:p>
                  </a:txBody>
                  <a:tcPr marL="60578" marR="60578" marT="0" marB="0"/>
                </a:tc>
                <a:tc>
                  <a:txBody>
                    <a:bodyPr/>
                    <a:lstStyle/>
                    <a:p>
                      <a:pPr marL="0" marR="0" algn="ctr">
                        <a:spcBef>
                          <a:spcPts val="0"/>
                        </a:spcBef>
                        <a:spcAft>
                          <a:spcPts val="0"/>
                        </a:spcAft>
                      </a:pPr>
                      <a:r>
                        <a:rPr lang="el-GR" sz="1800" b="1" dirty="0">
                          <a:effectLst/>
                        </a:rPr>
                        <a:t>3150</a:t>
                      </a:r>
                      <a:endParaRPr lang="en-US" sz="1100" b="1" dirty="0">
                        <a:effectLst/>
                        <a:latin typeface="Times New Roman"/>
                        <a:ea typeface="Times New Roman"/>
                      </a:endParaRPr>
                    </a:p>
                  </a:txBody>
                  <a:tcPr marL="60578" marR="60578" marT="0" marB="0"/>
                </a:tc>
                <a:tc>
                  <a:txBody>
                    <a:bodyPr/>
                    <a:lstStyle/>
                    <a:p>
                      <a:pPr marL="0" marR="45720" algn="r">
                        <a:spcBef>
                          <a:spcPts val="0"/>
                        </a:spcBef>
                        <a:spcAft>
                          <a:spcPts val="0"/>
                        </a:spcAft>
                      </a:pPr>
                      <a:r>
                        <a:rPr lang="el-GR" sz="1800" b="1" dirty="0">
                          <a:effectLst/>
                        </a:rPr>
                        <a:t>1209,6</a:t>
                      </a:r>
                      <a:endParaRPr lang="en-US" sz="1100" b="1" dirty="0">
                        <a:effectLst/>
                        <a:latin typeface="Times New Roman"/>
                        <a:ea typeface="Times New Roman"/>
                      </a:endParaRPr>
                    </a:p>
                  </a:txBody>
                  <a:tcPr marL="60578" marR="60578" marT="0" marB="0"/>
                </a:tc>
              </a:tr>
              <a:tr h="250182">
                <a:tc>
                  <a:txBody>
                    <a:bodyPr/>
                    <a:lstStyle/>
                    <a:p>
                      <a:pPr marL="0" marR="0" algn="ctr">
                        <a:lnSpc>
                          <a:spcPts val="1600"/>
                        </a:lnSpc>
                        <a:spcBef>
                          <a:spcPts val="0"/>
                        </a:spcBef>
                        <a:spcAft>
                          <a:spcPts val="0"/>
                        </a:spcAft>
                      </a:pPr>
                      <a:r>
                        <a:rPr lang="el-GR" sz="1400">
                          <a:effectLst/>
                        </a:rPr>
                        <a:t>8</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16</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50</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800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315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20</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900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3000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3900</a:t>
                      </a:r>
                      <a:endParaRPr lang="en-US" sz="1100" dirty="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1228,5</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a:effectLst/>
                        </a:rPr>
                        <a:t>9</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24</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15</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360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1051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43</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1650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2100</a:t>
                      </a:r>
                      <a:endParaRPr lang="en-US" sz="1100" dirty="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2207,1</a:t>
                      </a:r>
                      <a:endParaRPr lang="en-US" sz="1100">
                        <a:effectLst/>
                        <a:latin typeface="Times New Roman"/>
                        <a:ea typeface="Times New Roman"/>
                      </a:endParaRPr>
                    </a:p>
                  </a:txBody>
                  <a:tcPr marL="60578" marR="60578" marT="0" marB="0"/>
                </a:tc>
              </a:tr>
              <a:tr h="250686">
                <a:tc>
                  <a:txBody>
                    <a:bodyPr/>
                    <a:lstStyle/>
                    <a:p>
                      <a:pPr marL="0" marR="0" algn="ctr">
                        <a:lnSpc>
                          <a:spcPts val="1600"/>
                        </a:lnSpc>
                        <a:spcBef>
                          <a:spcPts val="0"/>
                        </a:spcBef>
                        <a:spcAft>
                          <a:spcPts val="0"/>
                        </a:spcAft>
                      </a:pPr>
                      <a:r>
                        <a:rPr lang="el-GR" sz="1400" b="1">
                          <a:effectLst/>
                        </a:rPr>
                        <a:t>10</a:t>
                      </a:r>
                      <a:endParaRPr lang="en-US" sz="1100" b="1">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b="1">
                          <a:effectLst/>
                        </a:rPr>
                        <a:t>2</a:t>
                      </a:r>
                      <a:endParaRPr lang="en-US" sz="1100" b="1">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b="1">
                          <a:effectLst/>
                        </a:rPr>
                        <a:t>24</a:t>
                      </a:r>
                      <a:endParaRPr lang="en-US" sz="1100" b="1">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b="1">
                          <a:effectLst/>
                        </a:rPr>
                        <a:t>30</a:t>
                      </a:r>
                      <a:endParaRPr lang="en-US" sz="1100" b="1">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b="1" dirty="0">
                          <a:effectLst/>
                        </a:rPr>
                        <a:t>720</a:t>
                      </a:r>
                      <a:endParaRPr lang="en-US" sz="1100" b="1"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525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22</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600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2475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3075</a:t>
                      </a:r>
                      <a:endParaRPr lang="en-US" sz="1100" dirty="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1614,4</a:t>
                      </a:r>
                      <a:endParaRPr lang="en-US" sz="1100">
                        <a:effectLst/>
                        <a:latin typeface="Times New Roman"/>
                        <a:ea typeface="Times New Roman"/>
                      </a:endParaRPr>
                    </a:p>
                  </a:txBody>
                  <a:tcPr marL="60578" marR="60578" marT="0" marB="0"/>
                </a:tc>
              </a:tr>
              <a:tr h="500363">
                <a:tc>
                  <a:txBody>
                    <a:bodyPr/>
                    <a:lstStyle/>
                    <a:p>
                      <a:pPr marL="0" marR="0" algn="ctr">
                        <a:lnSpc>
                          <a:spcPts val="1600"/>
                        </a:lnSpc>
                        <a:spcBef>
                          <a:spcPts val="0"/>
                        </a:spcBef>
                        <a:spcAft>
                          <a:spcPts val="0"/>
                        </a:spcAft>
                      </a:pPr>
                      <a:r>
                        <a:rPr lang="el-GR" sz="1400">
                          <a:effectLst/>
                        </a:rPr>
                        <a:t>11</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3</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24</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42</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dirty="0">
                          <a:effectLst/>
                        </a:rPr>
                        <a:t>1008</a:t>
                      </a:r>
                      <a:endParaRPr lang="en-US" sz="1100" dirty="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375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16</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750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3300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dirty="0">
                          <a:effectLst/>
                        </a:rPr>
                        <a:t>4050</a:t>
                      </a:r>
                      <a:endParaRPr lang="en-US" sz="1100" dirty="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a:effectLst/>
                        </a:rPr>
                        <a:t>1518,8</a:t>
                      </a:r>
                      <a:endParaRPr lang="en-US" sz="1100">
                        <a:effectLst/>
                        <a:latin typeface="Times New Roman"/>
                        <a:ea typeface="Times New Roman"/>
                      </a:endParaRPr>
                    </a:p>
                  </a:txBody>
                  <a:tcPr marL="60578" marR="60578" marT="0" marB="0"/>
                </a:tc>
              </a:tr>
              <a:tr h="500363">
                <a:tc>
                  <a:txBody>
                    <a:bodyPr/>
                    <a:lstStyle/>
                    <a:p>
                      <a:pPr marL="0" marR="0" algn="ctr">
                        <a:lnSpc>
                          <a:spcPts val="1600"/>
                        </a:lnSpc>
                        <a:spcBef>
                          <a:spcPts val="0"/>
                        </a:spcBef>
                        <a:spcAft>
                          <a:spcPts val="0"/>
                        </a:spcAft>
                      </a:pPr>
                      <a:r>
                        <a:rPr lang="el-GR" sz="1400">
                          <a:effectLst/>
                        </a:rPr>
                        <a:t>12</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24</a:t>
                      </a:r>
                      <a:endParaRPr lang="en-US" sz="1100">
                        <a:effectLst/>
                        <a:latin typeface="Times New Roman"/>
                        <a:ea typeface="Times New Roman"/>
                      </a:endParaRPr>
                    </a:p>
                  </a:txBody>
                  <a:tcPr marL="60578" marR="60578" marT="0" marB="0"/>
                </a:tc>
                <a:tc gridSpan="2">
                  <a:txBody>
                    <a:bodyPr/>
                    <a:lstStyle/>
                    <a:p>
                      <a:pPr marL="0" marR="0" algn="ctr">
                        <a:lnSpc>
                          <a:spcPts val="1600"/>
                        </a:lnSpc>
                        <a:spcBef>
                          <a:spcPts val="0"/>
                        </a:spcBef>
                        <a:spcAft>
                          <a:spcPts val="0"/>
                        </a:spcAft>
                      </a:pPr>
                      <a:r>
                        <a:rPr lang="el-GR" sz="1400">
                          <a:effectLst/>
                        </a:rPr>
                        <a:t>50</a:t>
                      </a:r>
                      <a:endParaRPr lang="en-US" sz="1100">
                        <a:effectLst/>
                        <a:latin typeface="Times New Roman"/>
                        <a:ea typeface="Times New Roman"/>
                      </a:endParaRPr>
                    </a:p>
                  </a:txBody>
                  <a:tcPr marL="60578" marR="60578" marT="0" marB="0"/>
                </a:tc>
                <a:tc hMerge="1">
                  <a:txBody>
                    <a:bodyPr/>
                    <a:lstStyle/>
                    <a:p>
                      <a:endParaRPr lang="en-US"/>
                    </a:p>
                  </a:txBody>
                  <a:tcPr/>
                </a:tc>
                <a:tc>
                  <a:txBody>
                    <a:bodyPr/>
                    <a:lstStyle/>
                    <a:p>
                      <a:pPr marL="0" marR="0" algn="ctr">
                        <a:lnSpc>
                          <a:spcPts val="1600"/>
                        </a:lnSpc>
                        <a:spcBef>
                          <a:spcPts val="0"/>
                        </a:spcBef>
                        <a:spcAft>
                          <a:spcPts val="0"/>
                        </a:spcAft>
                      </a:pPr>
                      <a:r>
                        <a:rPr lang="el-GR" sz="1400">
                          <a:effectLst/>
                        </a:rPr>
                        <a:t>1200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315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13</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900</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4125</a:t>
                      </a:r>
                      <a:endParaRPr lang="en-US" sz="1100">
                        <a:effectLst/>
                        <a:latin typeface="Times New Roman"/>
                        <a:ea typeface="Times New Roman"/>
                      </a:endParaRPr>
                    </a:p>
                  </a:txBody>
                  <a:tcPr marL="60578" marR="60578" marT="0" marB="0"/>
                </a:tc>
                <a:tc>
                  <a:txBody>
                    <a:bodyPr/>
                    <a:lstStyle/>
                    <a:p>
                      <a:pPr marL="0" marR="0" algn="ctr">
                        <a:lnSpc>
                          <a:spcPts val="1600"/>
                        </a:lnSpc>
                        <a:spcBef>
                          <a:spcPts val="0"/>
                        </a:spcBef>
                        <a:spcAft>
                          <a:spcPts val="0"/>
                        </a:spcAft>
                      </a:pPr>
                      <a:r>
                        <a:rPr lang="el-GR" sz="1400">
                          <a:effectLst/>
                        </a:rPr>
                        <a:t>5025</a:t>
                      </a:r>
                      <a:endParaRPr lang="en-US" sz="1100">
                        <a:effectLst/>
                        <a:latin typeface="Times New Roman"/>
                        <a:ea typeface="Times New Roman"/>
                      </a:endParaRPr>
                    </a:p>
                  </a:txBody>
                  <a:tcPr marL="60578" marR="60578" marT="0" marB="0"/>
                </a:tc>
                <a:tc>
                  <a:txBody>
                    <a:bodyPr/>
                    <a:lstStyle/>
                    <a:p>
                      <a:pPr marL="0" marR="45720" algn="r">
                        <a:lnSpc>
                          <a:spcPts val="1600"/>
                        </a:lnSpc>
                        <a:spcBef>
                          <a:spcPts val="0"/>
                        </a:spcBef>
                        <a:spcAft>
                          <a:spcPts val="0"/>
                        </a:spcAft>
                      </a:pPr>
                      <a:r>
                        <a:rPr lang="el-GR" sz="1400" dirty="0">
                          <a:effectLst/>
                        </a:rPr>
                        <a:t>1582,9</a:t>
                      </a:r>
                      <a:endParaRPr lang="en-US" sz="1100" dirty="0">
                        <a:effectLst/>
                        <a:latin typeface="Times New Roman"/>
                        <a:ea typeface="Times New Roman"/>
                      </a:endParaRPr>
                    </a:p>
                  </a:txBody>
                  <a:tcPr marL="60578" marR="60578" marT="0" marB="0"/>
                </a:tc>
              </a:tr>
            </a:tbl>
          </a:graphicData>
        </a:graphic>
      </p:graphicFrame>
    </p:spTree>
    <p:extLst>
      <p:ext uri="{BB962C8B-B14F-4D97-AF65-F5344CB8AC3E}">
        <p14:creationId xmlns:p14="http://schemas.microsoft.com/office/powerpoint/2010/main" val="3687068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89844"/>
            <a:ext cx="7924800" cy="4893647"/>
          </a:xfrm>
          <a:prstGeom prst="rect">
            <a:avLst/>
          </a:prstGeom>
        </p:spPr>
        <p:txBody>
          <a:bodyPr wrap="square">
            <a:spAutoFit/>
          </a:bodyPr>
          <a:lstStyle/>
          <a:p>
            <a:r>
              <a:rPr lang="el-GR" sz="2400" dirty="0"/>
              <a:t>Έστω ως παράδειγμα τρόπου συμπλήρωσης η 7</a:t>
            </a:r>
            <a:r>
              <a:rPr lang="el-GR" sz="2400" baseline="30000" dirty="0"/>
              <a:t>η</a:t>
            </a:r>
            <a:r>
              <a:rPr lang="el-GR" sz="2400" dirty="0"/>
              <a:t>  μέθοδος. </a:t>
            </a:r>
            <a:endParaRPr lang="en-US" sz="2400" dirty="0"/>
          </a:p>
          <a:p>
            <a:r>
              <a:rPr lang="el-GR" sz="2400" dirty="0"/>
              <a:t>Με </a:t>
            </a:r>
            <a:r>
              <a:rPr lang="el-GR" sz="2400" b="1" dirty="0"/>
              <a:t>3 Μ/Ο</a:t>
            </a:r>
            <a:r>
              <a:rPr lang="el-GR" sz="2400" dirty="0"/>
              <a:t> για </a:t>
            </a:r>
            <a:r>
              <a:rPr lang="el-GR" sz="2400" b="1" dirty="0"/>
              <a:t>16 ώρες/μέρα</a:t>
            </a:r>
            <a:r>
              <a:rPr lang="el-GR" sz="2400" dirty="0"/>
              <a:t> και απόδοση </a:t>
            </a:r>
            <a:r>
              <a:rPr lang="el-GR" sz="2400" b="1" dirty="0"/>
              <a:t>42 κ.μ./ώρα</a:t>
            </a:r>
            <a:r>
              <a:rPr lang="el-GR" sz="2400" dirty="0"/>
              <a:t>, έχουμε </a:t>
            </a:r>
            <a:r>
              <a:rPr lang="el-GR" sz="2400" b="1" dirty="0"/>
              <a:t>16×42 = 672 </a:t>
            </a:r>
            <a:r>
              <a:rPr lang="en-US" sz="2400" b="1" dirty="0"/>
              <a:t>m</a:t>
            </a:r>
            <a:r>
              <a:rPr lang="el-GR" sz="2400" b="1" baseline="30000" dirty="0"/>
              <a:t>3</a:t>
            </a:r>
            <a:r>
              <a:rPr lang="el-GR" sz="2400" b="1" dirty="0"/>
              <a:t>/μέρα</a:t>
            </a:r>
            <a:r>
              <a:rPr lang="el-GR" sz="2400" dirty="0"/>
              <a:t>. </a:t>
            </a:r>
            <a:endParaRPr lang="en-US" sz="2400" dirty="0"/>
          </a:p>
          <a:p>
            <a:r>
              <a:rPr lang="el-GR" sz="2400" dirty="0"/>
              <a:t>Η εκσκαφή-μεταφορά ποσότητας 15.760 </a:t>
            </a:r>
            <a:r>
              <a:rPr lang="en-US" sz="2400" dirty="0"/>
              <a:t>m</a:t>
            </a:r>
            <a:r>
              <a:rPr lang="el-GR" sz="2400" baseline="30000" dirty="0"/>
              <a:t>3 </a:t>
            </a:r>
            <a:r>
              <a:rPr lang="el-GR" sz="2400" dirty="0"/>
              <a:t>απαιτούν </a:t>
            </a:r>
            <a:r>
              <a:rPr lang="el-GR" sz="2400" b="1" dirty="0"/>
              <a:t>15.760/42=375 ώρες</a:t>
            </a:r>
            <a:r>
              <a:rPr lang="el-GR" sz="2400" dirty="0"/>
              <a:t>  ή 375/16=23,45 μέρες </a:t>
            </a:r>
            <a:r>
              <a:rPr lang="el-GR" sz="2400" dirty="0">
                <a:sym typeface="Wingdings"/>
              </a:rPr>
              <a:t></a:t>
            </a:r>
            <a:r>
              <a:rPr lang="el-GR" sz="2400" dirty="0"/>
              <a:t> </a:t>
            </a:r>
            <a:r>
              <a:rPr lang="el-GR" sz="2400" b="1" dirty="0"/>
              <a:t>24</a:t>
            </a:r>
            <a:r>
              <a:rPr lang="el-GR" sz="2400" dirty="0"/>
              <a:t> μέρες.  </a:t>
            </a:r>
            <a:endParaRPr lang="en-US" sz="2400" dirty="0"/>
          </a:p>
          <a:p>
            <a:r>
              <a:rPr lang="el-GR" sz="2400" dirty="0"/>
              <a:t>Το κόστος ιδιοκτησίας είναι 300 χ.μ./ώρα για Ε/Φ και 150×3 = 450 χ.μ./ώρα για τα Μ/Ο. </a:t>
            </a:r>
            <a:r>
              <a:rPr lang="el-GR" sz="2400" i="1" dirty="0"/>
              <a:t>Σύνολο</a:t>
            </a:r>
            <a:r>
              <a:rPr lang="el-GR" sz="2400" dirty="0"/>
              <a:t>: </a:t>
            </a:r>
            <a:r>
              <a:rPr lang="el-GR" sz="2400" b="1" dirty="0"/>
              <a:t>750 χ.μ./ώρα</a:t>
            </a:r>
            <a:r>
              <a:rPr lang="el-GR" sz="2400" dirty="0"/>
              <a:t>. </a:t>
            </a:r>
            <a:endParaRPr lang="en-US" sz="2400" dirty="0"/>
          </a:p>
          <a:p>
            <a:r>
              <a:rPr lang="el-GR" sz="2400" dirty="0"/>
              <a:t>Κόστος λειτουργίας 600×(3+1)=</a:t>
            </a:r>
            <a:r>
              <a:rPr lang="el-GR" sz="2400" b="1" dirty="0"/>
              <a:t>2400 χ.μ./ώρα</a:t>
            </a:r>
            <a:r>
              <a:rPr lang="el-GR" sz="2400" dirty="0"/>
              <a:t>.  </a:t>
            </a:r>
            <a:endParaRPr lang="en-US" sz="2400" dirty="0"/>
          </a:p>
          <a:p>
            <a:r>
              <a:rPr lang="el-GR" sz="2400" dirty="0"/>
              <a:t>Συνολικό κόστος 750+2400=</a:t>
            </a:r>
            <a:r>
              <a:rPr lang="el-GR" sz="2400" b="1" dirty="0"/>
              <a:t>3150 χ.μ./ώρα</a:t>
            </a:r>
            <a:r>
              <a:rPr lang="el-GR" sz="2400" dirty="0"/>
              <a:t>. </a:t>
            </a:r>
            <a:endParaRPr lang="en-US" sz="2400" dirty="0"/>
          </a:p>
          <a:p>
            <a:r>
              <a:rPr lang="el-GR" sz="2400" dirty="0"/>
              <a:t>Διάρκεια 375 ώρες</a:t>
            </a:r>
            <a:r>
              <a:rPr lang="el-GR" sz="2400" dirty="0">
                <a:sym typeface="Wingdings"/>
              </a:rPr>
              <a:t></a:t>
            </a:r>
            <a:r>
              <a:rPr lang="el-GR" sz="2400" dirty="0"/>
              <a:t>κόστος δραστ. 375×3150=1.181.250 χ.μ. </a:t>
            </a:r>
            <a:endParaRPr lang="en-US" sz="2400" dirty="0"/>
          </a:p>
          <a:p>
            <a:r>
              <a:rPr lang="el-GR" sz="2400" dirty="0"/>
              <a:t>Όμως: 375 ώρες</a:t>
            </a:r>
            <a:r>
              <a:rPr lang="el-GR" sz="2400" dirty="0">
                <a:sym typeface="Wingdings"/>
              </a:rPr>
              <a:t></a:t>
            </a:r>
            <a:r>
              <a:rPr lang="el-GR" sz="2400" dirty="0"/>
              <a:t>23.45 μέρες. </a:t>
            </a:r>
            <a:endParaRPr lang="en-US" sz="2400" dirty="0"/>
          </a:p>
          <a:p>
            <a:r>
              <a:rPr lang="el-GR" sz="2400" dirty="0"/>
              <a:t>Πρέπει να χρεώσουμε 24 μέρες (δηλαδή, 24×16=384 ώρες). </a:t>
            </a:r>
            <a:endParaRPr lang="en-US" sz="2400" dirty="0"/>
          </a:p>
          <a:p>
            <a:r>
              <a:rPr lang="el-GR" sz="2400" dirty="0"/>
              <a:t>Τότε, ΣΚ 384×3150=</a:t>
            </a:r>
            <a:r>
              <a:rPr lang="el-GR" sz="2400" b="1" dirty="0"/>
              <a:t>1.209.600 χ.μ.</a:t>
            </a:r>
            <a:endParaRPr lang="en-US" sz="2400" dirty="0"/>
          </a:p>
        </p:txBody>
      </p:sp>
    </p:spTree>
    <p:extLst>
      <p:ext uri="{BB962C8B-B14F-4D97-AF65-F5344CB8AC3E}">
        <p14:creationId xmlns:p14="http://schemas.microsoft.com/office/powerpoint/2010/main" val="2029880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35846"/>
            <a:ext cx="8153400" cy="5632311"/>
          </a:xfrm>
          <a:prstGeom prst="rect">
            <a:avLst/>
          </a:prstGeom>
        </p:spPr>
        <p:txBody>
          <a:bodyPr wrap="square">
            <a:spAutoFit/>
          </a:bodyPr>
          <a:lstStyle/>
          <a:p>
            <a:r>
              <a:rPr lang="el-GR" sz="2400" dirty="0"/>
              <a:t>Είναι φανερό ότι για αναγνώριση της «βέλτιστης» μεθόδου θα πρέπει να έχει προσδιοριστεί είτε ο διαθέσιμος χρόνος για τη δραστηριότητα ή ο διαθέσιμος  προϋπολογισμός. Επιπλέον, αυτή η αναγνώριση και επιλογή της βέλτιστης μεθόδου, πρέπει να γίνει σε συνδυασμό με όλες τις άλλες δραστηριότητες που απαρτίζουν την κατασκευή. Ο προγραμματισμός της κατασκευής του έργου πρέπει να γίνεται σε συνάρτηση με τις επιλογές μεθόδων για τις δραστηριότητες. </a:t>
            </a:r>
            <a:endParaRPr lang="en-US" sz="2400" dirty="0"/>
          </a:p>
          <a:p>
            <a:r>
              <a:rPr lang="el-GR" sz="2400" dirty="0"/>
              <a:t>Διαθέσιμος χρόνος 25 μέρες; </a:t>
            </a:r>
            <a:r>
              <a:rPr lang="el-GR" sz="2400" dirty="0">
                <a:sym typeface="Wingdings"/>
              </a:rPr>
              <a:t></a:t>
            </a:r>
            <a:r>
              <a:rPr lang="el-GR" sz="2400" dirty="0"/>
              <a:t> δυνατές μέθοδοι οι 7, 8, 10, 11 και 12. Απ' αυτές, η 7</a:t>
            </a:r>
            <a:r>
              <a:rPr lang="el-GR" sz="2400" baseline="30000" dirty="0"/>
              <a:t>η</a:t>
            </a:r>
            <a:r>
              <a:rPr lang="el-GR" sz="2400" dirty="0"/>
              <a:t>  έχει το χαμηλότερο κόστος. </a:t>
            </a:r>
            <a:endParaRPr lang="en-US" sz="2400" dirty="0"/>
          </a:p>
          <a:p>
            <a:r>
              <a:rPr lang="el-GR" sz="2400" dirty="0"/>
              <a:t>Διαθέσιμος χρόνος 22 μέρες; </a:t>
            </a:r>
            <a:r>
              <a:rPr lang="el-GR" sz="2400" dirty="0">
                <a:sym typeface="Wingdings"/>
              </a:rPr>
              <a:t></a:t>
            </a:r>
            <a:r>
              <a:rPr lang="el-GR" sz="2400" dirty="0"/>
              <a:t> η 10</a:t>
            </a:r>
            <a:r>
              <a:rPr lang="el-GR" sz="2400" baseline="30000" dirty="0"/>
              <a:t>η</a:t>
            </a:r>
            <a:r>
              <a:rPr lang="el-GR" sz="2400" dirty="0"/>
              <a:t>  μέθοδος που διαρκεί ακριβώς 22 μέρες </a:t>
            </a:r>
            <a:r>
              <a:rPr lang="el-GR" sz="2400" i="1" dirty="0"/>
              <a:t>δεν αντιστοιχεί στο ελάχιστο κόστος</a:t>
            </a:r>
            <a:r>
              <a:rPr lang="el-GR" sz="2400" dirty="0"/>
              <a:t>. Αυτό αντιστοιχεί στην 8</a:t>
            </a:r>
            <a:r>
              <a:rPr lang="el-GR" sz="2400" baseline="30000" dirty="0"/>
              <a:t>η</a:t>
            </a:r>
            <a:r>
              <a:rPr lang="el-GR" sz="2400" dirty="0"/>
              <a:t> μέθοδο που διαρκεί μόνο 20 μέρες. Η 10</a:t>
            </a:r>
            <a:r>
              <a:rPr lang="el-GR" sz="2400" baseline="30000" dirty="0"/>
              <a:t>η</a:t>
            </a:r>
            <a:r>
              <a:rPr lang="el-GR" sz="2400" dirty="0"/>
              <a:t>  μέθοδος δεν είναι αποτελεσματική και ουδέποτε μπορεί να επιλεγεί. </a:t>
            </a:r>
            <a:endParaRPr lang="en-US" sz="2400" dirty="0"/>
          </a:p>
        </p:txBody>
      </p:sp>
    </p:spTree>
    <p:extLst>
      <p:ext uri="{BB962C8B-B14F-4D97-AF65-F5344CB8AC3E}">
        <p14:creationId xmlns:p14="http://schemas.microsoft.com/office/powerpoint/2010/main" val="1293948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609600"/>
            <a:ext cx="6629400" cy="4154984"/>
          </a:xfrm>
          <a:prstGeom prst="rect">
            <a:avLst/>
          </a:prstGeom>
        </p:spPr>
        <p:txBody>
          <a:bodyPr wrap="square">
            <a:spAutoFit/>
          </a:bodyPr>
          <a:lstStyle/>
          <a:p>
            <a:r>
              <a:rPr lang="el-GR" sz="2400" b="1" dirty="0"/>
              <a:t>Βελτίωση της παραγωγικότητας</a:t>
            </a:r>
            <a:r>
              <a:rPr lang="el-GR" sz="2400" dirty="0"/>
              <a:t> της δραστηριότητας μπορεί να επιτευχθεί με:  </a:t>
            </a:r>
            <a:endParaRPr lang="en-US" sz="2400" dirty="0"/>
          </a:p>
          <a:p>
            <a:pPr lvl="0"/>
            <a:r>
              <a:rPr lang="el-GR" sz="2400" dirty="0"/>
              <a:t>βελτίωση απόδοσης διαθέσιμου Ε/Φ (καλύτερο  συντονισμό φάσεων του κύκλου εργασίας)</a:t>
            </a:r>
            <a:endParaRPr lang="en-US" sz="2400" dirty="0"/>
          </a:p>
          <a:p>
            <a:pPr lvl="0"/>
            <a:r>
              <a:rPr lang="el-GR" sz="2400" dirty="0"/>
              <a:t>βελτίωση απόδοσης Μ/Ο (μείωση χρόνου κύκλου εργασίας)  </a:t>
            </a:r>
            <a:endParaRPr lang="en-US" sz="2400" dirty="0"/>
          </a:p>
          <a:p>
            <a:pPr lvl="0"/>
            <a:r>
              <a:rPr lang="el-GR" sz="2400" dirty="0"/>
              <a:t>βελτίωση συντονισμού Ε/Φ με Μ/Ο (αλλαγή τοποθεσίας Ε/Φ ή συστήματος αναμονής Μ/Ο για φόρτωση)</a:t>
            </a:r>
            <a:endParaRPr lang="en-US" sz="2400" dirty="0"/>
          </a:p>
          <a:p>
            <a:pPr lvl="0"/>
            <a:r>
              <a:rPr lang="el-GR" sz="2400" dirty="0"/>
              <a:t>αντικατάσταση μηχανών με άλλες διαφορετικών μεγεθών.</a:t>
            </a:r>
            <a:endParaRPr lang="en-US" sz="2400" dirty="0"/>
          </a:p>
        </p:txBody>
      </p:sp>
    </p:spTree>
    <p:extLst>
      <p:ext uri="{BB962C8B-B14F-4D97-AF65-F5344CB8AC3E}">
        <p14:creationId xmlns:p14="http://schemas.microsoft.com/office/powerpoint/2010/main" val="547508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838200"/>
            <a:ext cx="7467600" cy="4154984"/>
          </a:xfrm>
          <a:prstGeom prst="rect">
            <a:avLst/>
          </a:prstGeom>
        </p:spPr>
        <p:txBody>
          <a:bodyPr wrap="square">
            <a:spAutoFit/>
          </a:bodyPr>
          <a:lstStyle/>
          <a:p>
            <a:r>
              <a:rPr lang="el-GR" sz="2400" dirty="0"/>
              <a:t>Γενικότερα, για μια δραστηριότητα, η παραγωγή Ζ στη μονάδα χρόνου μπορεί να θεωρηθεί ως συνάρτηση διαφόρων συντελεστών παραγωγής ή άλλων σχετικών παραγόντων, Χ</a:t>
            </a:r>
            <a:r>
              <a:rPr lang="el-GR" sz="2400" baseline="-25000" dirty="0"/>
              <a:t>1</a:t>
            </a:r>
            <a:r>
              <a:rPr lang="el-GR" sz="2400" dirty="0"/>
              <a:t>, Χ</a:t>
            </a:r>
            <a:r>
              <a:rPr lang="el-GR" sz="2400" baseline="-25000" dirty="0"/>
              <a:t>2</a:t>
            </a:r>
            <a:r>
              <a:rPr lang="el-GR" sz="2400" dirty="0"/>
              <a:t>, . . , Χ</a:t>
            </a:r>
            <a:r>
              <a:rPr lang="en-US" sz="2400" baseline="-25000" dirty="0"/>
              <a:t>n</a:t>
            </a:r>
            <a:r>
              <a:rPr lang="el-GR" sz="2400" dirty="0"/>
              <a:t>,  και να εκφραστεί ως: </a:t>
            </a:r>
            <a:r>
              <a:rPr lang="el-GR" sz="2400" b="1" dirty="0"/>
              <a:t>Ζ = Φ (Χ</a:t>
            </a:r>
            <a:r>
              <a:rPr lang="el-GR" sz="2400" b="1" baseline="-25000" dirty="0"/>
              <a:t>1</a:t>
            </a:r>
            <a:r>
              <a:rPr lang="el-GR" sz="2400" b="1" dirty="0"/>
              <a:t>, Χ</a:t>
            </a:r>
            <a:r>
              <a:rPr lang="el-GR" sz="2400" b="1" baseline="-25000" dirty="0"/>
              <a:t>2</a:t>
            </a:r>
            <a:r>
              <a:rPr lang="el-GR" sz="2400" b="1" dirty="0"/>
              <a:t>, ... , Χ</a:t>
            </a:r>
            <a:r>
              <a:rPr lang="en-US" sz="2400" b="1" baseline="-25000" dirty="0"/>
              <a:t>n</a:t>
            </a:r>
            <a:r>
              <a:rPr lang="el-GR" sz="2400" b="1" dirty="0"/>
              <a:t>).</a:t>
            </a:r>
            <a:endParaRPr lang="en-US" sz="2400" dirty="0"/>
          </a:p>
          <a:p>
            <a:r>
              <a:rPr lang="el-GR" sz="2400" dirty="0"/>
              <a:t>Στο παραπάνω παράδειγμα το Ζ αντιστοιχεί στα </a:t>
            </a:r>
            <a:r>
              <a:rPr lang="en-US" sz="2400" dirty="0"/>
              <a:t>m</a:t>
            </a:r>
            <a:r>
              <a:rPr lang="el-GR" sz="2400" baseline="30000" dirty="0"/>
              <a:t>3</a:t>
            </a:r>
            <a:r>
              <a:rPr lang="el-GR" sz="2400" dirty="0"/>
              <a:t> εκσκαφής/μέρα (στήλη 2β στον), το Χ</a:t>
            </a:r>
            <a:r>
              <a:rPr lang="el-GR" sz="2400" baseline="-25000" dirty="0"/>
              <a:t>1</a:t>
            </a:r>
            <a:r>
              <a:rPr lang="el-GR" sz="2400" dirty="0"/>
              <a:t> στον αριθμό των Μ/Ο (στήλη 1α), το Χ</a:t>
            </a:r>
            <a:r>
              <a:rPr lang="el-GR" sz="2400" baseline="-25000" dirty="0"/>
              <a:t>2</a:t>
            </a:r>
            <a:r>
              <a:rPr lang="el-GR" sz="2400" dirty="0"/>
              <a:t> στον αριθμό των ωρών τη μέρα (στήλη 1β), ενώ οι  υπόλοιποι παράγοντες θεωρούνται σταθεροί. Είναι τότε:				</a:t>
            </a:r>
            <a:r>
              <a:rPr lang="el-GR" sz="2400" b="1" dirty="0"/>
              <a:t>Ζ = Φ (Χ</a:t>
            </a:r>
            <a:r>
              <a:rPr lang="el-GR" sz="2400" b="1" baseline="-25000" dirty="0"/>
              <a:t>1</a:t>
            </a:r>
            <a:r>
              <a:rPr lang="el-GR" sz="2400" b="1" dirty="0"/>
              <a:t>, Χ</a:t>
            </a:r>
            <a:r>
              <a:rPr lang="el-GR" sz="2400" b="1" baseline="-25000" dirty="0"/>
              <a:t>2</a:t>
            </a:r>
            <a:r>
              <a:rPr lang="el-GR" sz="2400" b="1" dirty="0"/>
              <a:t>).</a:t>
            </a:r>
            <a:endParaRPr lang="en-US" sz="2400" dirty="0"/>
          </a:p>
          <a:p>
            <a:r>
              <a:rPr lang="el-GR" sz="2400" dirty="0"/>
              <a:t>Από τον Πίνακα, για τιμές Χ</a:t>
            </a:r>
            <a:r>
              <a:rPr lang="el-GR" sz="2400" baseline="-25000" dirty="0"/>
              <a:t>1</a:t>
            </a:r>
            <a:r>
              <a:rPr lang="el-GR" sz="2400" dirty="0"/>
              <a:t>=2 και Χ</a:t>
            </a:r>
            <a:r>
              <a:rPr lang="el-GR" sz="2400" baseline="-25000" dirty="0"/>
              <a:t>2</a:t>
            </a:r>
            <a:r>
              <a:rPr lang="el-GR" sz="2400" dirty="0"/>
              <a:t>=24 </a:t>
            </a:r>
            <a:r>
              <a:rPr lang="el-GR" sz="2400" dirty="0">
                <a:sym typeface="Wingdings"/>
              </a:rPr>
              <a:t></a:t>
            </a:r>
            <a:r>
              <a:rPr lang="el-GR" sz="2400" dirty="0"/>
              <a:t> Ζ=720.</a:t>
            </a:r>
            <a:endParaRPr lang="en-US" sz="2400" dirty="0"/>
          </a:p>
        </p:txBody>
      </p:sp>
    </p:spTree>
    <p:extLst>
      <p:ext uri="{BB962C8B-B14F-4D97-AF65-F5344CB8AC3E}">
        <p14:creationId xmlns:p14="http://schemas.microsoft.com/office/powerpoint/2010/main" val="28863438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295400"/>
            <a:ext cx="7660068" cy="402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6910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i="1" dirty="0" smtClean="0"/>
              <a:t>ΜΕΣΗ ΠΑΡΑΓΩΓΙΚΟΤΗΤΑ</a:t>
            </a:r>
            <a:endParaRPr lang="en-US" dirty="0"/>
          </a:p>
        </p:txBody>
      </p:sp>
      <p:sp>
        <p:nvSpPr>
          <p:cNvPr id="3" name="Rectangle 2"/>
          <p:cNvSpPr/>
          <p:nvPr/>
        </p:nvSpPr>
        <p:spPr>
          <a:xfrm>
            <a:off x="533400" y="2136339"/>
            <a:ext cx="7848600" cy="3539430"/>
          </a:xfrm>
          <a:prstGeom prst="rect">
            <a:avLst/>
          </a:prstGeom>
        </p:spPr>
        <p:txBody>
          <a:bodyPr wrap="square">
            <a:spAutoFit/>
          </a:bodyPr>
          <a:lstStyle/>
          <a:p>
            <a:r>
              <a:rPr lang="el-GR" sz="2800" dirty="0"/>
              <a:t>Μια διαφορετική έννοια της παραγωγικότητας συντελεστή παραγωγής  είναι η </a:t>
            </a:r>
            <a:r>
              <a:rPr lang="el-GR" sz="2800" b="1" i="1" dirty="0"/>
              <a:t>μέση παραγωγικότητα. </a:t>
            </a:r>
            <a:r>
              <a:rPr lang="el-GR" sz="2800" dirty="0" smtClean="0"/>
              <a:t>Ορίζεται </a:t>
            </a:r>
            <a:r>
              <a:rPr lang="el-GR" sz="2800" dirty="0"/>
              <a:t>ως η:</a:t>
            </a:r>
            <a:endParaRPr lang="en-US" sz="2800" dirty="0"/>
          </a:p>
          <a:p>
            <a:r>
              <a:rPr lang="el-GR" sz="2800" b="1" i="1" dirty="0"/>
              <a:t>παραγωγή έργου/μονάδα χρόνου που προέρχεται από τη χρήση του συντελεστή αυτού, για συγκεκριμένα επίπεδα χρήσης των λοιπών συντελεστών παραγωγής / Ποσότητα  (αριθμός μονάδων) του συντελεστή.</a:t>
            </a:r>
            <a:endParaRPr lang="en-US" sz="2800" dirty="0"/>
          </a:p>
        </p:txBody>
      </p:sp>
    </p:spTree>
    <p:extLst>
      <p:ext uri="{BB962C8B-B14F-4D97-AF65-F5344CB8AC3E}">
        <p14:creationId xmlns:p14="http://schemas.microsoft.com/office/powerpoint/2010/main" val="33835804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838200" y="1720840"/>
            <a:ext cx="7772400" cy="4832092"/>
          </a:xfrm>
          <a:prstGeom prst="rect">
            <a:avLst/>
          </a:prstGeom>
        </p:spPr>
        <p:txBody>
          <a:bodyPr wrap="square">
            <a:spAutoFit/>
          </a:bodyPr>
          <a:lstStyle/>
          <a:p>
            <a:r>
              <a:rPr lang="el-GR" sz="2800" dirty="0"/>
              <a:t>Για τη μέθοδο 11 του Πίνακα, συνολική παραγωγικότητα συντελεστή «Μ/Ο» 1008</a:t>
            </a:r>
            <a:r>
              <a:rPr lang="en-US" sz="2800" dirty="0"/>
              <a:t>m</a:t>
            </a:r>
            <a:r>
              <a:rPr lang="el-GR" sz="2800" baseline="30000" dirty="0"/>
              <a:t>3</a:t>
            </a:r>
            <a:r>
              <a:rPr lang="el-GR" sz="2800" dirty="0"/>
              <a:t>/μέρα  </a:t>
            </a:r>
            <a:r>
              <a:rPr lang="el-GR" sz="2800" i="1" dirty="0"/>
              <a:t>Μέση παραγωγικότητα</a:t>
            </a:r>
            <a:r>
              <a:rPr lang="el-GR" sz="2800" dirty="0"/>
              <a:t> συντελεστή 1008/3=336</a:t>
            </a:r>
            <a:r>
              <a:rPr lang="en-US" sz="2800" dirty="0"/>
              <a:t>m</a:t>
            </a:r>
            <a:r>
              <a:rPr lang="el-GR" sz="2800" baseline="30000" dirty="0"/>
              <a:t>3</a:t>
            </a:r>
            <a:r>
              <a:rPr lang="el-GR" sz="2800" dirty="0"/>
              <a:t>/ΜΟ/μέρα.  Από το Σχήμα 2.3 όμως παρατηρούμε ότι η παραγωγικότητα (απόδοση) του πρώτου Μ/Ο είναι 360 </a:t>
            </a:r>
            <a:r>
              <a:rPr lang="en-US" sz="2800" dirty="0"/>
              <a:t>m</a:t>
            </a:r>
            <a:r>
              <a:rPr lang="el-GR" sz="2800" baseline="30000" dirty="0"/>
              <a:t>3</a:t>
            </a:r>
            <a:r>
              <a:rPr lang="el-GR" sz="2800" dirty="0"/>
              <a:t>/μέρα, η επιπρόσθετη παραγωγή (</a:t>
            </a:r>
            <a:r>
              <a:rPr lang="el-GR" sz="2800" i="1" dirty="0"/>
              <a:t>οριακή  παραγωγικότητα</a:t>
            </a:r>
            <a:r>
              <a:rPr lang="el-GR" sz="2800" dirty="0"/>
              <a:t>, </a:t>
            </a:r>
            <a:r>
              <a:rPr lang="el-GR" sz="2800" i="1" dirty="0"/>
              <a:t>οριακή απόδοση</a:t>
            </a:r>
            <a:r>
              <a:rPr lang="el-GR" sz="2800" dirty="0"/>
              <a:t>) του δεύτερου είναι  επίσης 360, ενώ του τρίτου είναι μόνον 288 </a:t>
            </a:r>
            <a:r>
              <a:rPr lang="en-US" sz="2800" dirty="0"/>
              <a:t>m</a:t>
            </a:r>
            <a:r>
              <a:rPr lang="el-GR" sz="2800" baseline="30000" dirty="0"/>
              <a:t>3</a:t>
            </a:r>
            <a:r>
              <a:rPr lang="el-GR" sz="2800" dirty="0"/>
              <a:t>/μέρα. Είναι φανερό ότι η μέση παραγωγικότητα δεν καταγράφει πλήρως την πραγματικότητα</a:t>
            </a:r>
            <a:endParaRPr lang="en-US" sz="2800" dirty="0"/>
          </a:p>
        </p:txBody>
      </p:sp>
    </p:spTree>
    <p:extLst>
      <p:ext uri="{BB962C8B-B14F-4D97-AF65-F5344CB8AC3E}">
        <p14:creationId xmlns:p14="http://schemas.microsoft.com/office/powerpoint/2010/main" val="1747986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t>Παράγοντες Επιρροής Παραγωγικότητας στο Εργοτάξιο</a:t>
            </a:r>
            <a:endParaRPr lang="en-US" dirty="0"/>
          </a:p>
        </p:txBody>
      </p:sp>
      <p:sp>
        <p:nvSpPr>
          <p:cNvPr id="3" name="Rectangle 2"/>
          <p:cNvSpPr/>
          <p:nvPr/>
        </p:nvSpPr>
        <p:spPr>
          <a:xfrm>
            <a:off x="1600200" y="2514601"/>
            <a:ext cx="5257800" cy="830997"/>
          </a:xfrm>
          <a:prstGeom prst="rect">
            <a:avLst/>
          </a:prstGeom>
        </p:spPr>
        <p:txBody>
          <a:bodyPr wrap="square">
            <a:spAutoFit/>
          </a:bodyPr>
          <a:lstStyle/>
          <a:p>
            <a:r>
              <a:rPr lang="el-GR" sz="2400" b="1" dirty="0"/>
              <a:t>Εκτός</a:t>
            </a:r>
            <a:r>
              <a:rPr lang="el-GR" sz="2400" b="1" i="1" dirty="0"/>
              <a:t> εργοταξίου</a:t>
            </a:r>
            <a:r>
              <a:rPr lang="el-GR" sz="2400" b="1" dirty="0"/>
              <a:t> (δεν ελέγχονται  αποτελεσματικά) </a:t>
            </a:r>
            <a:endParaRPr lang="en-US" sz="2400" dirty="0"/>
          </a:p>
        </p:txBody>
      </p:sp>
      <p:sp>
        <p:nvSpPr>
          <p:cNvPr id="4" name="Rectangle 3"/>
          <p:cNvSpPr/>
          <p:nvPr/>
        </p:nvSpPr>
        <p:spPr>
          <a:xfrm>
            <a:off x="1600200" y="3377330"/>
            <a:ext cx="5105400" cy="830997"/>
          </a:xfrm>
          <a:prstGeom prst="rect">
            <a:avLst/>
          </a:prstGeom>
        </p:spPr>
        <p:txBody>
          <a:bodyPr wrap="square">
            <a:spAutoFit/>
          </a:bodyPr>
          <a:lstStyle/>
          <a:p>
            <a:r>
              <a:rPr lang="el-GR" sz="2400" b="1" i="1" dirty="0"/>
              <a:t>Σχετιζόμενοι με ανθρώπινη συμπεριφορά-αντοχή:</a:t>
            </a:r>
            <a:endParaRPr lang="en-US" sz="2400" dirty="0"/>
          </a:p>
        </p:txBody>
      </p:sp>
      <p:sp>
        <p:nvSpPr>
          <p:cNvPr id="5" name="Rectangle 4"/>
          <p:cNvSpPr/>
          <p:nvPr/>
        </p:nvSpPr>
        <p:spPr>
          <a:xfrm>
            <a:off x="1447800" y="4454065"/>
            <a:ext cx="5410200" cy="830997"/>
          </a:xfrm>
          <a:prstGeom prst="rect">
            <a:avLst/>
          </a:prstGeom>
        </p:spPr>
        <p:txBody>
          <a:bodyPr wrap="square">
            <a:spAutoFit/>
          </a:bodyPr>
          <a:lstStyle/>
          <a:p>
            <a:pPr lvl="0"/>
            <a:r>
              <a:rPr lang="el-GR" sz="2400" i="1" dirty="0"/>
              <a:t> Σχετιζόμενοι με οργάνωση εργασίας και συντονισμό παραγωγικού δυναμικού:</a:t>
            </a:r>
            <a:endParaRPr lang="en-US" sz="2400" dirty="0"/>
          </a:p>
        </p:txBody>
      </p:sp>
    </p:spTree>
    <p:extLst>
      <p:ext uri="{BB962C8B-B14F-4D97-AF65-F5344CB8AC3E}">
        <p14:creationId xmlns:p14="http://schemas.microsoft.com/office/powerpoint/2010/main" val="1617909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Οικονομική δραστηριότητα </a:t>
            </a:r>
            <a:endParaRPr lang="en-US" dirty="0"/>
          </a:p>
        </p:txBody>
      </p:sp>
      <p:sp>
        <p:nvSpPr>
          <p:cNvPr id="3" name="Content Placeholder 2"/>
          <p:cNvSpPr>
            <a:spLocks noGrp="1"/>
          </p:cNvSpPr>
          <p:nvPr>
            <p:ph idx="1"/>
          </p:nvPr>
        </p:nvSpPr>
        <p:spPr/>
        <p:txBody>
          <a:bodyPr/>
          <a:lstStyle/>
          <a:p>
            <a:r>
              <a:rPr lang="el-GR" dirty="0" smtClean="0"/>
              <a:t>Κάθε προσπάθεια ενός ατόμου ενός οργανισμού για δημιουργία αποτελέσματος με οικονομική αξία </a:t>
            </a:r>
          </a:p>
          <a:p>
            <a:pPr marL="0" indent="0">
              <a:buNone/>
            </a:pPr>
            <a:r>
              <a:rPr lang="el-GR" dirty="0" smtClean="0"/>
              <a:t>Βασικα χαρακτηριστικά</a:t>
            </a:r>
          </a:p>
          <a:p>
            <a:r>
              <a:rPr lang="el-GR" dirty="0" smtClean="0"/>
              <a:t>Στόχοι</a:t>
            </a:r>
          </a:p>
          <a:p>
            <a:r>
              <a:rPr lang="el-GR" dirty="0" smtClean="0"/>
              <a:t>Συντελεστες παραγωγής</a:t>
            </a:r>
          </a:p>
          <a:p>
            <a:r>
              <a:rPr lang="el-GR" dirty="0" smtClean="0"/>
              <a:t>Οργάνωση δραστηριότητας</a:t>
            </a:r>
            <a:endParaRPr lang="en-US" dirty="0"/>
          </a:p>
        </p:txBody>
      </p:sp>
    </p:spTree>
    <p:extLst>
      <p:ext uri="{BB962C8B-B14F-4D97-AF65-F5344CB8AC3E}">
        <p14:creationId xmlns:p14="http://schemas.microsoft.com/office/powerpoint/2010/main" val="16761215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l-GR" b="1" dirty="0"/>
              <a:t>Εκτός</a:t>
            </a:r>
            <a:r>
              <a:rPr lang="el-GR" b="1" i="1" dirty="0"/>
              <a:t> εργοταξίου</a:t>
            </a:r>
            <a:r>
              <a:rPr lang="el-GR" b="1" dirty="0"/>
              <a:t> (δεν ελέγχονται  αποτελεσματικά) </a:t>
            </a:r>
            <a:r>
              <a:rPr lang="en-US" dirty="0"/>
              <a:t/>
            </a:r>
            <a:br>
              <a:rPr lang="en-US" dirty="0"/>
            </a:br>
            <a:r>
              <a:rPr lang="en-US" sz="3200" b="1" dirty="0"/>
              <a:t/>
            </a:r>
            <a:br>
              <a:rPr lang="en-US" sz="3200" b="1" dirty="0"/>
            </a:br>
            <a:endParaRPr lang="en-US" dirty="0"/>
          </a:p>
        </p:txBody>
      </p:sp>
      <p:sp>
        <p:nvSpPr>
          <p:cNvPr id="3" name="Rectangle 2"/>
          <p:cNvSpPr/>
          <p:nvPr/>
        </p:nvSpPr>
        <p:spPr>
          <a:xfrm>
            <a:off x="762000" y="2136339"/>
            <a:ext cx="7239000" cy="3539430"/>
          </a:xfrm>
          <a:prstGeom prst="rect">
            <a:avLst/>
          </a:prstGeom>
        </p:spPr>
        <p:txBody>
          <a:bodyPr wrap="square">
            <a:spAutoFit/>
          </a:bodyPr>
          <a:lstStyle/>
          <a:p>
            <a:pPr lvl="1"/>
            <a:r>
              <a:rPr lang="el-GR" sz="2800" dirty="0" smtClean="0"/>
              <a:t>Καιρικές </a:t>
            </a:r>
            <a:r>
              <a:rPr lang="el-GR" sz="2800" dirty="0"/>
              <a:t>συνθήκες</a:t>
            </a:r>
            <a:endParaRPr lang="en-US" sz="2800" dirty="0"/>
          </a:p>
          <a:p>
            <a:pPr lvl="1"/>
            <a:r>
              <a:rPr lang="el-GR" sz="2800" dirty="0"/>
              <a:t>Ελλιπείς μελέτες-τεχνικές προδιαγραφές-σχέδια</a:t>
            </a:r>
            <a:endParaRPr lang="en-US" sz="2800" dirty="0"/>
          </a:p>
          <a:p>
            <a:pPr lvl="1"/>
            <a:r>
              <a:rPr lang="el-GR" sz="2800" dirty="0"/>
              <a:t>Τροποποιήσεις μελέτης κατά τη διάρκεια κατασκευής  </a:t>
            </a:r>
            <a:endParaRPr lang="en-US" sz="2800" dirty="0"/>
          </a:p>
          <a:p>
            <a:pPr lvl="1"/>
            <a:r>
              <a:rPr lang="el-GR" sz="2800" dirty="0"/>
              <a:t>Εξαιρετικές δυσκολίες στην κατασκευή που θα μπορούσαν να αμβλυνθούν με τροποποιήσεις της μελέτης.</a:t>
            </a:r>
            <a:endParaRPr lang="en-US" sz="2800" dirty="0"/>
          </a:p>
        </p:txBody>
      </p:sp>
    </p:spTree>
    <p:extLst>
      <p:ext uri="{BB962C8B-B14F-4D97-AF65-F5344CB8AC3E}">
        <p14:creationId xmlns:p14="http://schemas.microsoft.com/office/powerpoint/2010/main" val="11718526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657600"/>
            <a:ext cx="8229600" cy="1143000"/>
          </a:xfrm>
        </p:spPr>
        <p:txBody>
          <a:bodyPr>
            <a:normAutofit fontScale="90000"/>
          </a:bodyPr>
          <a:lstStyle/>
          <a:p>
            <a:pPr algn="l"/>
            <a:r>
              <a:rPr lang="el-GR" b="1" i="1" dirty="0"/>
              <a:t>Σχετιζόμενοι με ανθρώπινη συμπεριφορά-αντοχή:</a:t>
            </a:r>
            <a:r>
              <a:rPr lang="en-US" dirty="0"/>
              <a:t/>
            </a:r>
            <a:br>
              <a:rPr lang="en-US" dirty="0"/>
            </a:br>
            <a:r>
              <a:rPr lang="el-GR" sz="2700" dirty="0"/>
              <a:t>α. </a:t>
            </a:r>
            <a:r>
              <a:rPr lang="el-GR" sz="2700" dirty="0" smtClean="0"/>
              <a:t>Το κοστος μιας εγκαταστασης βιολογικου καθαρισμου εχει τη μορφη </a:t>
            </a:r>
            <a:br>
              <a:rPr lang="el-GR" sz="2700" dirty="0" smtClean="0"/>
            </a:br>
            <a:r>
              <a:rPr lang="el-GR" sz="2700" dirty="0" smtClean="0"/>
              <a:t>Κ=250 + Χ</a:t>
            </a:r>
            <a:r>
              <a:rPr lang="el-GR" sz="2700" baseline="30000" dirty="0" smtClean="0"/>
              <a:t>1.8</a:t>
            </a:r>
            <a:r>
              <a:rPr lang="el-GR" sz="2700" dirty="0" smtClean="0"/>
              <a:t/>
            </a:r>
            <a:br>
              <a:rPr lang="el-GR" sz="2700" dirty="0" smtClean="0"/>
            </a:br>
            <a:r>
              <a:rPr lang="el-GR" sz="2700" dirty="0" smtClean="0"/>
              <a:t>Μεσο κόστος Κ/Χ=250/Χ+Χ</a:t>
            </a:r>
            <a:r>
              <a:rPr lang="el-GR" sz="2700" baseline="30000" dirty="0" smtClean="0"/>
              <a:t>0.5</a:t>
            </a:r>
            <a:r>
              <a:rPr lang="el-GR" sz="2700" dirty="0" smtClean="0"/>
              <a:t/>
            </a:r>
            <a:br>
              <a:rPr lang="el-GR" sz="2700" dirty="0" smtClean="0"/>
            </a:br>
            <a:r>
              <a:rPr lang="el-GR" sz="2700" dirty="0" smtClean="0"/>
              <a:t>θετικη μεχρι Χ=24.32</a:t>
            </a:r>
            <a:br>
              <a:rPr lang="el-GR" sz="2700" dirty="0" smtClean="0"/>
            </a:br>
            <a:r>
              <a:rPr lang="el-GR" sz="2700" dirty="0" smtClean="0"/>
              <a:t>Οριακο κόστος </a:t>
            </a:r>
            <a:r>
              <a:rPr lang="el-GR" sz="2700" i="1" dirty="0" smtClean="0"/>
              <a:t>θ</a:t>
            </a:r>
            <a:r>
              <a:rPr lang="el-GR" sz="2700" dirty="0" smtClean="0"/>
              <a:t>Κ</a:t>
            </a:r>
            <a:r>
              <a:rPr lang="el-GR" sz="2700" i="1" dirty="0" smtClean="0"/>
              <a:t>/θ</a:t>
            </a:r>
            <a:r>
              <a:rPr lang="el-GR" sz="2700" dirty="0" smtClean="0"/>
              <a:t>Χ</a:t>
            </a:r>
            <a:r>
              <a:rPr lang="el-GR" sz="2700" i="1" dirty="0" smtClean="0"/>
              <a:t>=1.8Χ</a:t>
            </a:r>
            <a:r>
              <a:rPr lang="el-GR" sz="2700" i="1" baseline="30000" dirty="0" smtClean="0"/>
              <a:t>0.8</a:t>
            </a:r>
            <a:r>
              <a:rPr lang="el-GR" sz="2700" dirty="0"/>
              <a:t/>
            </a:r>
            <a:br>
              <a:rPr lang="el-GR" sz="2700" dirty="0"/>
            </a:br>
            <a:r>
              <a:rPr lang="el-GR" sz="2700" dirty="0" smtClean="0"/>
              <a:t>επικοινωνία</a:t>
            </a:r>
            <a:r>
              <a:rPr lang="el-GR" sz="2700" dirty="0"/>
              <a:t>, πληροφόρηση, καθοδήγηση εργαζόμενων </a:t>
            </a:r>
            <a:r>
              <a:rPr lang="en-US" sz="2700" dirty="0"/>
              <a:t/>
            </a:r>
            <a:br>
              <a:rPr lang="en-US" sz="2700" dirty="0"/>
            </a:br>
            <a:r>
              <a:rPr lang="el-GR" sz="2700" dirty="0"/>
              <a:t>β. κίνητρα, ικανοποίηση αναγκών εργαζόμενων, περιβάλλον εργασίας</a:t>
            </a:r>
            <a:r>
              <a:rPr lang="en-US" sz="2700" dirty="0"/>
              <a:t/>
            </a:r>
            <a:br>
              <a:rPr lang="en-US" sz="2700" dirty="0"/>
            </a:br>
            <a:r>
              <a:rPr lang="el-GR" sz="2700" dirty="0"/>
              <a:t>γ. επίβλεψη εργασιών, συνεργασία με εργαζόμενους</a:t>
            </a:r>
            <a:r>
              <a:rPr lang="en-US" sz="2700" dirty="0"/>
              <a:t/>
            </a:r>
            <a:br>
              <a:rPr lang="en-US" sz="2700" dirty="0"/>
            </a:br>
            <a:r>
              <a:rPr lang="el-GR" sz="2700" dirty="0"/>
              <a:t>δ. εκπαίδευση:  μάθηση-βελτίωση  μεθόδων εργασίας</a:t>
            </a:r>
            <a:r>
              <a:rPr lang="en-US" sz="2700" dirty="0"/>
              <a:t/>
            </a:r>
            <a:br>
              <a:rPr lang="en-US" sz="2700" dirty="0"/>
            </a:br>
            <a:r>
              <a:rPr lang="el-GR" sz="2700" dirty="0"/>
              <a:t>ε. υπερωρίες</a:t>
            </a:r>
            <a:r>
              <a:rPr lang="en-US" sz="2700" dirty="0"/>
              <a:t/>
            </a:r>
            <a:br>
              <a:rPr lang="en-US" sz="2700" dirty="0"/>
            </a:br>
            <a:r>
              <a:rPr lang="el-GR" sz="2700" dirty="0"/>
              <a:t>στ. λάθη και ατυχήματα</a:t>
            </a:r>
            <a:r>
              <a:rPr lang="en-US" dirty="0"/>
              <a:t/>
            </a:r>
            <a:br>
              <a:rPr lang="en-US" dirty="0"/>
            </a:br>
            <a:r>
              <a:rPr lang="el-GR" dirty="0" smtClean="0"/>
              <a:t>.</a:t>
            </a:r>
            <a:endParaRPr lang="en-US" dirty="0"/>
          </a:p>
        </p:txBody>
      </p:sp>
    </p:spTree>
    <p:extLst>
      <p:ext uri="{BB962C8B-B14F-4D97-AF65-F5344CB8AC3E}">
        <p14:creationId xmlns:p14="http://schemas.microsoft.com/office/powerpoint/2010/main" val="37983668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l-GR" sz="3100" i="1" dirty="0"/>
              <a:t>Σχετιζόμενοι με οργάνωση εργασίας και συντονισμό παραγωγικού δυναμικού:</a:t>
            </a:r>
            <a:r>
              <a:rPr lang="en-US" dirty="0"/>
              <a:t/>
            </a:r>
            <a:br>
              <a:rPr lang="en-US" dirty="0"/>
            </a:br>
            <a:endParaRPr lang="en-US" dirty="0"/>
          </a:p>
        </p:txBody>
      </p:sp>
      <p:sp>
        <p:nvSpPr>
          <p:cNvPr id="3" name="Rectangle 2"/>
          <p:cNvSpPr/>
          <p:nvPr/>
        </p:nvSpPr>
        <p:spPr>
          <a:xfrm>
            <a:off x="2286000" y="3105835"/>
            <a:ext cx="4572000" cy="369332"/>
          </a:xfrm>
          <a:prstGeom prst="rect">
            <a:avLst/>
          </a:prstGeom>
        </p:spPr>
        <p:txBody>
          <a:bodyPr>
            <a:spAutoFit/>
          </a:bodyPr>
          <a:lstStyle/>
          <a:p>
            <a:pPr lvl="0"/>
            <a:r>
              <a:rPr lang="el-GR" i="1" dirty="0"/>
              <a:t> </a:t>
            </a:r>
            <a:endParaRPr lang="en-US" dirty="0"/>
          </a:p>
        </p:txBody>
      </p:sp>
      <p:sp>
        <p:nvSpPr>
          <p:cNvPr id="4" name="Rectangle 3"/>
          <p:cNvSpPr/>
          <p:nvPr/>
        </p:nvSpPr>
        <p:spPr>
          <a:xfrm>
            <a:off x="914400" y="1371600"/>
            <a:ext cx="7162800" cy="2677656"/>
          </a:xfrm>
          <a:prstGeom prst="rect">
            <a:avLst/>
          </a:prstGeom>
        </p:spPr>
        <p:txBody>
          <a:bodyPr wrap="square">
            <a:spAutoFit/>
          </a:bodyPr>
          <a:lstStyle/>
          <a:p>
            <a:r>
              <a:rPr lang="el-GR" sz="2800" dirty="0"/>
              <a:t>ζ. </a:t>
            </a:r>
            <a:r>
              <a:rPr lang="el-GR" sz="2800" dirty="0" smtClean="0"/>
              <a:t>συν</a:t>
            </a:r>
            <a:r>
              <a:rPr lang="en-US" sz="2800" dirty="0" smtClean="0"/>
              <a:t>o</a:t>
            </a:r>
            <a:r>
              <a:rPr lang="el-GR" sz="2800" dirty="0" smtClean="0"/>
              <a:t>στισμός </a:t>
            </a:r>
            <a:r>
              <a:rPr lang="el-GR" sz="2800" dirty="0"/>
              <a:t>εργαζόμενων, μεγάλοι νεκροί χρόνοι μηχανών και εργαζόμενων</a:t>
            </a:r>
            <a:endParaRPr lang="en-US" sz="2800" dirty="0"/>
          </a:p>
          <a:p>
            <a:r>
              <a:rPr lang="el-GR" sz="2800" dirty="0"/>
              <a:t>η. καθυστερήσεις-διακοπές </a:t>
            </a:r>
            <a:r>
              <a:rPr lang="el-GR" sz="2800" dirty="0" smtClean="0"/>
              <a:t>εργασίας </a:t>
            </a:r>
            <a:endParaRPr lang="en-US" sz="2800" dirty="0"/>
          </a:p>
          <a:p>
            <a:r>
              <a:rPr lang="el-GR" sz="2800" dirty="0"/>
              <a:t>θ. ελλείψεις σε μηχανικό εξοπλισμό-εγκαταστάσεις</a:t>
            </a:r>
            <a:endParaRPr lang="en-US" sz="2800" dirty="0"/>
          </a:p>
          <a:p>
            <a:r>
              <a:rPr lang="el-GR" sz="2800" dirty="0"/>
              <a:t>ι. ανεπαρκής προγραμματισμός έργου. </a:t>
            </a:r>
            <a:endParaRPr lang="en-US" sz="2800" dirty="0"/>
          </a:p>
        </p:txBody>
      </p:sp>
    </p:spTree>
    <p:extLst>
      <p:ext uri="{BB962C8B-B14F-4D97-AF65-F5344CB8AC3E}">
        <p14:creationId xmlns:p14="http://schemas.microsoft.com/office/powerpoint/2010/main" val="9135162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Καταστημα με κιθαρες</a:t>
            </a:r>
            <a:endParaRPr lang="en-US" dirty="0"/>
          </a:p>
        </p:txBody>
      </p:sp>
      <p:cxnSp>
        <p:nvCxnSpPr>
          <p:cNvPr id="4" name="Straight Arrow Connector 3"/>
          <p:cNvCxnSpPr/>
          <p:nvPr/>
        </p:nvCxnSpPr>
        <p:spPr>
          <a:xfrm>
            <a:off x="2033789" y="4572000"/>
            <a:ext cx="3200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2033789" y="2514600"/>
            <a:ext cx="0" cy="2057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2033789" y="4267200"/>
            <a:ext cx="32841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2362200" y="3886200"/>
            <a:ext cx="3048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2667000" y="3543300"/>
            <a:ext cx="457200" cy="342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3124200" y="3124200"/>
            <a:ext cx="509789" cy="419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633989" y="3124200"/>
            <a:ext cx="480811"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3124200" y="4724400"/>
            <a:ext cx="2270173" cy="369332"/>
          </a:xfrm>
          <a:prstGeom prst="rect">
            <a:avLst/>
          </a:prstGeom>
        </p:spPr>
        <p:txBody>
          <a:bodyPr wrap="none">
            <a:spAutoFit/>
          </a:bodyPr>
          <a:lstStyle/>
          <a:p>
            <a:r>
              <a:rPr lang="el-GR" dirty="0" smtClean="0"/>
              <a:t>αριθμός </a:t>
            </a:r>
            <a:r>
              <a:rPr lang="el-GR" dirty="0"/>
              <a:t>εργαζόμενων</a:t>
            </a:r>
            <a:endParaRPr lang="en-US" dirty="0"/>
          </a:p>
        </p:txBody>
      </p:sp>
      <p:sp>
        <p:nvSpPr>
          <p:cNvPr id="18" name="Rectangle 17"/>
          <p:cNvSpPr/>
          <p:nvPr/>
        </p:nvSpPr>
        <p:spPr>
          <a:xfrm>
            <a:off x="762000" y="2514600"/>
            <a:ext cx="973856" cy="369332"/>
          </a:xfrm>
          <a:prstGeom prst="rect">
            <a:avLst/>
          </a:prstGeom>
        </p:spPr>
        <p:txBody>
          <a:bodyPr wrap="none">
            <a:spAutoFit/>
          </a:bodyPr>
          <a:lstStyle/>
          <a:p>
            <a:r>
              <a:rPr lang="el-GR" dirty="0"/>
              <a:t>κιθαρες </a:t>
            </a:r>
            <a:endParaRPr lang="en-US" dirty="0"/>
          </a:p>
        </p:txBody>
      </p:sp>
    </p:spTree>
    <p:extLst>
      <p:ext uri="{BB962C8B-B14F-4D97-AF65-F5344CB8AC3E}">
        <p14:creationId xmlns:p14="http://schemas.microsoft.com/office/powerpoint/2010/main" val="12721685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0" y="228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sz="2400" i="1">
                <a:cs typeface="Times New Roman" pitchFamily="18" charset="0"/>
              </a:rPr>
              <a:t>Οριακό και Μέσο Κόστος Παραγωγής</a:t>
            </a:r>
            <a:endParaRPr lang="el-GR"/>
          </a:p>
        </p:txBody>
      </p:sp>
      <p:graphicFrame>
        <p:nvGraphicFramePr>
          <p:cNvPr id="6147" name="Object 3"/>
          <p:cNvGraphicFramePr>
            <a:graphicFrameLocks noChangeAspect="1"/>
          </p:cNvGraphicFramePr>
          <p:nvPr>
            <p:extLst>
              <p:ext uri="{D42A27DB-BD31-4B8C-83A1-F6EECF244321}">
                <p14:modId xmlns:p14="http://schemas.microsoft.com/office/powerpoint/2010/main" val="388520688"/>
              </p:ext>
            </p:extLst>
          </p:nvPr>
        </p:nvGraphicFramePr>
        <p:xfrm>
          <a:off x="2209800" y="914400"/>
          <a:ext cx="3657600" cy="838200"/>
        </p:xfrm>
        <a:graphic>
          <a:graphicData uri="http://schemas.openxmlformats.org/presentationml/2006/ole">
            <mc:AlternateContent xmlns:mc="http://schemas.openxmlformats.org/markup-compatibility/2006">
              <mc:Choice xmlns:v="urn:schemas-microsoft-com:vml" Requires="v">
                <p:oleObj spid="_x0000_s1036" name="Equation" r:id="rId3" imgW="2120760" imgH="431640" progId="Equation.3">
                  <p:embed/>
                </p:oleObj>
              </mc:Choice>
              <mc:Fallback>
                <p:oleObj name="Equation" r:id="rId3" imgW="212076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914400"/>
                        <a:ext cx="365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49" name="Rectangle 5"/>
          <p:cNvSpPr>
            <a:spLocks noChangeArrowheads="1"/>
          </p:cNvSpPr>
          <p:nvPr/>
        </p:nvSpPr>
        <p:spPr bwMode="auto">
          <a:xfrm>
            <a:off x="0" y="2057400"/>
            <a:ext cx="8534400"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spAutoFit/>
          </a:bodyPr>
          <a:lstStyle/>
          <a:p>
            <a:pPr algn="just"/>
            <a:r>
              <a:rPr lang="el-GR" b="1">
                <a:solidFill>
                  <a:srgbClr val="FF3300"/>
                </a:solidFill>
                <a:cs typeface="Times New Roman" pitchFamily="18" charset="0"/>
              </a:rPr>
              <a:t>Μέσο κόστος</a:t>
            </a:r>
            <a:endParaRPr lang="en-AU"/>
          </a:p>
        </p:txBody>
      </p:sp>
      <p:graphicFrame>
        <p:nvGraphicFramePr>
          <p:cNvPr id="6148" name="Object 4"/>
          <p:cNvGraphicFramePr>
            <a:graphicFrameLocks noChangeAspect="1"/>
          </p:cNvGraphicFramePr>
          <p:nvPr/>
        </p:nvGraphicFramePr>
        <p:xfrm>
          <a:off x="1828800" y="1905000"/>
          <a:ext cx="6172200" cy="914400"/>
        </p:xfrm>
        <a:graphic>
          <a:graphicData uri="http://schemas.openxmlformats.org/presentationml/2006/ole">
            <mc:AlternateContent xmlns:mc="http://schemas.openxmlformats.org/markup-compatibility/2006">
              <mc:Choice xmlns:v="urn:schemas-microsoft-com:vml" Requires="v">
                <p:oleObj spid="_x0000_s1037" name="Εξίσωση" r:id="rId5" imgW="2831760" imgH="431640" progId="Equation.3">
                  <p:embed/>
                </p:oleObj>
              </mc:Choice>
              <mc:Fallback>
                <p:oleObj name="Εξίσωση" r:id="rId5" imgW="283176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1905000"/>
                        <a:ext cx="61722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0" name="Rectangle 6"/>
          <p:cNvSpPr>
            <a:spLocks noChangeArrowheads="1"/>
          </p:cNvSpPr>
          <p:nvPr/>
        </p:nvSpPr>
        <p:spPr bwMode="auto">
          <a:xfrm>
            <a:off x="0" y="1066800"/>
            <a:ext cx="17859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b="1" i="1">
                <a:solidFill>
                  <a:srgbClr val="FF3300"/>
                </a:solidFill>
                <a:cs typeface="Times New Roman" pitchFamily="18" charset="0"/>
              </a:rPr>
              <a:t>Οριακό κόστος</a:t>
            </a:r>
          </a:p>
        </p:txBody>
      </p:sp>
    </p:spTree>
    <p:extLst>
      <p:ext uri="{BB962C8B-B14F-4D97-AF65-F5344CB8AC3E}">
        <p14:creationId xmlns:p14="http://schemas.microsoft.com/office/powerpoint/2010/main" val="2290463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2247900" y="2246313"/>
            <a:ext cx="100013"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44" name="Freeform 4"/>
          <p:cNvSpPr>
            <a:spLocks/>
          </p:cNvSpPr>
          <p:nvPr/>
        </p:nvSpPr>
        <p:spPr bwMode="auto">
          <a:xfrm>
            <a:off x="2859088" y="2406650"/>
            <a:ext cx="1628775" cy="1293812"/>
          </a:xfrm>
          <a:custGeom>
            <a:avLst/>
            <a:gdLst>
              <a:gd name="T0" fmla="*/ 0 w 1026"/>
              <a:gd name="T1" fmla="*/ 815 h 815"/>
              <a:gd name="T2" fmla="*/ 12 w 1026"/>
              <a:gd name="T3" fmla="*/ 771 h 815"/>
              <a:gd name="T4" fmla="*/ 19 w 1026"/>
              <a:gd name="T5" fmla="*/ 771 h 815"/>
              <a:gd name="T6" fmla="*/ 27 w 1026"/>
              <a:gd name="T7" fmla="*/ 743 h 815"/>
              <a:gd name="T8" fmla="*/ 37 w 1026"/>
              <a:gd name="T9" fmla="*/ 714 h 815"/>
              <a:gd name="T10" fmla="*/ 56 w 1026"/>
              <a:gd name="T11" fmla="*/ 652 h 815"/>
              <a:gd name="T12" fmla="*/ 67 w 1026"/>
              <a:gd name="T13" fmla="*/ 626 h 815"/>
              <a:gd name="T14" fmla="*/ 79 w 1026"/>
              <a:gd name="T15" fmla="*/ 604 h 815"/>
              <a:gd name="T16" fmla="*/ 106 w 1026"/>
              <a:gd name="T17" fmla="*/ 572 h 815"/>
              <a:gd name="T18" fmla="*/ 132 w 1026"/>
              <a:gd name="T19" fmla="*/ 547 h 815"/>
              <a:gd name="T20" fmla="*/ 165 w 1026"/>
              <a:gd name="T21" fmla="*/ 528 h 815"/>
              <a:gd name="T22" fmla="*/ 200 w 1026"/>
              <a:gd name="T23" fmla="*/ 511 h 815"/>
              <a:gd name="T24" fmla="*/ 221 w 1026"/>
              <a:gd name="T25" fmla="*/ 503 h 815"/>
              <a:gd name="T26" fmla="*/ 242 w 1026"/>
              <a:gd name="T27" fmla="*/ 495 h 815"/>
              <a:gd name="T28" fmla="*/ 292 w 1026"/>
              <a:gd name="T29" fmla="*/ 486 h 815"/>
              <a:gd name="T30" fmla="*/ 340 w 1026"/>
              <a:gd name="T31" fmla="*/ 476 h 815"/>
              <a:gd name="T32" fmla="*/ 384 w 1026"/>
              <a:gd name="T33" fmla="*/ 468 h 815"/>
              <a:gd name="T34" fmla="*/ 420 w 1026"/>
              <a:gd name="T35" fmla="*/ 461 h 815"/>
              <a:gd name="T36" fmla="*/ 453 w 1026"/>
              <a:gd name="T37" fmla="*/ 457 h 815"/>
              <a:gd name="T38" fmla="*/ 485 w 1026"/>
              <a:gd name="T39" fmla="*/ 449 h 815"/>
              <a:gd name="T40" fmla="*/ 522 w 1026"/>
              <a:gd name="T41" fmla="*/ 442 h 815"/>
              <a:gd name="T42" fmla="*/ 564 w 1026"/>
              <a:gd name="T43" fmla="*/ 434 h 815"/>
              <a:gd name="T44" fmla="*/ 610 w 1026"/>
              <a:gd name="T45" fmla="*/ 424 h 815"/>
              <a:gd name="T46" fmla="*/ 658 w 1026"/>
              <a:gd name="T47" fmla="*/ 411 h 815"/>
              <a:gd name="T48" fmla="*/ 706 w 1026"/>
              <a:gd name="T49" fmla="*/ 394 h 815"/>
              <a:gd name="T50" fmla="*/ 760 w 1026"/>
              <a:gd name="T51" fmla="*/ 371 h 815"/>
              <a:gd name="T52" fmla="*/ 815 w 1026"/>
              <a:gd name="T53" fmla="*/ 344 h 815"/>
              <a:gd name="T54" fmla="*/ 869 w 1026"/>
              <a:gd name="T55" fmla="*/ 309 h 815"/>
              <a:gd name="T56" fmla="*/ 894 w 1026"/>
              <a:gd name="T57" fmla="*/ 290 h 815"/>
              <a:gd name="T58" fmla="*/ 913 w 1026"/>
              <a:gd name="T59" fmla="*/ 269 h 815"/>
              <a:gd name="T60" fmla="*/ 932 w 1026"/>
              <a:gd name="T61" fmla="*/ 242 h 815"/>
              <a:gd name="T62" fmla="*/ 949 w 1026"/>
              <a:gd name="T63" fmla="*/ 208 h 815"/>
              <a:gd name="T64" fmla="*/ 965 w 1026"/>
              <a:gd name="T65" fmla="*/ 173 h 815"/>
              <a:gd name="T66" fmla="*/ 978 w 1026"/>
              <a:gd name="T67" fmla="*/ 135 h 815"/>
              <a:gd name="T68" fmla="*/ 992 w 1026"/>
              <a:gd name="T69" fmla="*/ 100 h 815"/>
              <a:gd name="T70" fmla="*/ 1001 w 1026"/>
              <a:gd name="T71" fmla="*/ 68 h 815"/>
              <a:gd name="T72" fmla="*/ 1011 w 1026"/>
              <a:gd name="T73" fmla="*/ 39 h 815"/>
              <a:gd name="T74" fmla="*/ 1018 w 1026"/>
              <a:gd name="T75" fmla="*/ 20 h 815"/>
              <a:gd name="T76" fmla="*/ 1022 w 1026"/>
              <a:gd name="T77" fmla="*/ 8 h 815"/>
              <a:gd name="T78" fmla="*/ 1024 w 1026"/>
              <a:gd name="T79" fmla="*/ 2 h 815"/>
              <a:gd name="T80" fmla="*/ 1026 w 1026"/>
              <a:gd name="T81" fmla="*/ 0 h 815"/>
              <a:gd name="T82" fmla="*/ 1024 w 1026"/>
              <a:gd name="T83" fmla="*/ 4 h 815"/>
              <a:gd name="T84" fmla="*/ 1020 w 1026"/>
              <a:gd name="T85" fmla="*/ 14 h 815"/>
              <a:gd name="T86" fmla="*/ 1018 w 1026"/>
              <a:gd name="T87" fmla="*/ 18 h 815"/>
              <a:gd name="T88" fmla="*/ 1018 w 1026"/>
              <a:gd name="T89" fmla="*/ 20 h 815"/>
              <a:gd name="T90" fmla="*/ 1020 w 1026"/>
              <a:gd name="T91" fmla="*/ 20 h 815"/>
              <a:gd name="T92" fmla="*/ 1022 w 1026"/>
              <a:gd name="T93" fmla="*/ 22 h 8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26" h="815">
                <a:moveTo>
                  <a:pt x="0" y="815"/>
                </a:moveTo>
                <a:lnTo>
                  <a:pt x="12" y="771"/>
                </a:lnTo>
                <a:lnTo>
                  <a:pt x="19" y="771"/>
                </a:lnTo>
                <a:lnTo>
                  <a:pt x="27" y="743"/>
                </a:lnTo>
                <a:lnTo>
                  <a:pt x="37" y="714"/>
                </a:lnTo>
                <a:lnTo>
                  <a:pt x="56" y="652"/>
                </a:lnTo>
                <a:lnTo>
                  <a:pt x="67" y="626"/>
                </a:lnTo>
                <a:lnTo>
                  <a:pt x="79" y="604"/>
                </a:lnTo>
                <a:lnTo>
                  <a:pt x="106" y="572"/>
                </a:lnTo>
                <a:lnTo>
                  <a:pt x="132" y="547"/>
                </a:lnTo>
                <a:lnTo>
                  <a:pt x="165" y="528"/>
                </a:lnTo>
                <a:lnTo>
                  <a:pt x="200" y="511"/>
                </a:lnTo>
                <a:lnTo>
                  <a:pt x="221" y="503"/>
                </a:lnTo>
                <a:lnTo>
                  <a:pt x="242" y="495"/>
                </a:lnTo>
                <a:lnTo>
                  <a:pt x="292" y="486"/>
                </a:lnTo>
                <a:lnTo>
                  <a:pt x="340" y="476"/>
                </a:lnTo>
                <a:lnTo>
                  <a:pt x="384" y="468"/>
                </a:lnTo>
                <a:lnTo>
                  <a:pt x="420" y="461"/>
                </a:lnTo>
                <a:lnTo>
                  <a:pt x="453" y="457"/>
                </a:lnTo>
                <a:lnTo>
                  <a:pt x="485" y="449"/>
                </a:lnTo>
                <a:lnTo>
                  <a:pt x="522" y="442"/>
                </a:lnTo>
                <a:lnTo>
                  <a:pt x="564" y="434"/>
                </a:lnTo>
                <a:lnTo>
                  <a:pt x="610" y="424"/>
                </a:lnTo>
                <a:lnTo>
                  <a:pt x="658" y="411"/>
                </a:lnTo>
                <a:lnTo>
                  <a:pt x="706" y="394"/>
                </a:lnTo>
                <a:lnTo>
                  <a:pt x="760" y="371"/>
                </a:lnTo>
                <a:lnTo>
                  <a:pt x="815" y="344"/>
                </a:lnTo>
                <a:lnTo>
                  <a:pt x="869" y="309"/>
                </a:lnTo>
                <a:lnTo>
                  <a:pt x="894" y="290"/>
                </a:lnTo>
                <a:lnTo>
                  <a:pt x="913" y="269"/>
                </a:lnTo>
                <a:lnTo>
                  <a:pt x="932" y="242"/>
                </a:lnTo>
                <a:lnTo>
                  <a:pt x="949" y="208"/>
                </a:lnTo>
                <a:lnTo>
                  <a:pt x="965" y="173"/>
                </a:lnTo>
                <a:lnTo>
                  <a:pt x="978" y="135"/>
                </a:lnTo>
                <a:lnTo>
                  <a:pt x="992" y="100"/>
                </a:lnTo>
                <a:lnTo>
                  <a:pt x="1001" y="68"/>
                </a:lnTo>
                <a:lnTo>
                  <a:pt x="1011" y="39"/>
                </a:lnTo>
                <a:lnTo>
                  <a:pt x="1018" y="20"/>
                </a:lnTo>
                <a:lnTo>
                  <a:pt x="1022" y="8"/>
                </a:lnTo>
                <a:lnTo>
                  <a:pt x="1024" y="2"/>
                </a:lnTo>
                <a:lnTo>
                  <a:pt x="1026" y="0"/>
                </a:lnTo>
                <a:lnTo>
                  <a:pt x="1024" y="4"/>
                </a:lnTo>
                <a:lnTo>
                  <a:pt x="1020" y="14"/>
                </a:lnTo>
                <a:lnTo>
                  <a:pt x="1018" y="18"/>
                </a:lnTo>
                <a:lnTo>
                  <a:pt x="1018" y="20"/>
                </a:lnTo>
                <a:lnTo>
                  <a:pt x="1020" y="20"/>
                </a:lnTo>
                <a:lnTo>
                  <a:pt x="1022" y="22"/>
                </a:lnTo>
              </a:path>
            </a:pathLst>
          </a:custGeom>
          <a:noFill/>
          <a:ln w="28575" cmpd="sng">
            <a:solidFill>
              <a:schemeClr val="accent2"/>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45" name="Freeform 5"/>
          <p:cNvSpPr>
            <a:spLocks noEditPoints="1"/>
          </p:cNvSpPr>
          <p:nvPr/>
        </p:nvSpPr>
        <p:spPr bwMode="auto">
          <a:xfrm>
            <a:off x="2894013" y="4213225"/>
            <a:ext cx="3405187" cy="85725"/>
          </a:xfrm>
          <a:custGeom>
            <a:avLst/>
            <a:gdLst>
              <a:gd name="T0" fmla="*/ 0 w 2145"/>
              <a:gd name="T1" fmla="*/ 17 h 54"/>
              <a:gd name="T2" fmla="*/ 2099 w 2145"/>
              <a:gd name="T3" fmla="*/ 17 h 54"/>
              <a:gd name="T4" fmla="*/ 2099 w 2145"/>
              <a:gd name="T5" fmla="*/ 36 h 54"/>
              <a:gd name="T6" fmla="*/ 0 w 2145"/>
              <a:gd name="T7" fmla="*/ 36 h 54"/>
              <a:gd name="T8" fmla="*/ 0 w 2145"/>
              <a:gd name="T9" fmla="*/ 17 h 54"/>
              <a:gd name="T10" fmla="*/ 2090 w 2145"/>
              <a:gd name="T11" fmla="*/ 0 h 54"/>
              <a:gd name="T12" fmla="*/ 2145 w 2145"/>
              <a:gd name="T13" fmla="*/ 27 h 54"/>
              <a:gd name="T14" fmla="*/ 2090 w 2145"/>
              <a:gd name="T15" fmla="*/ 54 h 54"/>
              <a:gd name="T16" fmla="*/ 2090 w 2145"/>
              <a:gd name="T17"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45" h="54">
                <a:moveTo>
                  <a:pt x="0" y="17"/>
                </a:moveTo>
                <a:lnTo>
                  <a:pt x="2099" y="17"/>
                </a:lnTo>
                <a:lnTo>
                  <a:pt x="2099" y="36"/>
                </a:lnTo>
                <a:lnTo>
                  <a:pt x="0" y="36"/>
                </a:lnTo>
                <a:lnTo>
                  <a:pt x="0" y="17"/>
                </a:lnTo>
                <a:close/>
                <a:moveTo>
                  <a:pt x="2090" y="0"/>
                </a:moveTo>
                <a:lnTo>
                  <a:pt x="2145" y="27"/>
                </a:lnTo>
                <a:lnTo>
                  <a:pt x="2090" y="54"/>
                </a:lnTo>
                <a:lnTo>
                  <a:pt x="2090" y="0"/>
                </a:lnTo>
                <a:close/>
              </a:path>
            </a:pathLst>
          </a:custGeom>
          <a:solidFill>
            <a:srgbClr val="000000"/>
          </a:solidFill>
          <a:ln w="3175">
            <a:solidFill>
              <a:srgbClr val="000000"/>
            </a:solidFill>
            <a:prstDash val="solid"/>
            <a:round/>
            <a:headEnd/>
            <a:tailEnd/>
          </a:ln>
        </p:spPr>
        <p:txBody>
          <a:bodyPr/>
          <a:lstStyle/>
          <a:p>
            <a:endParaRPr lang="en-US"/>
          </a:p>
        </p:txBody>
      </p:sp>
      <p:sp>
        <p:nvSpPr>
          <p:cNvPr id="10249" name="Freeform 9"/>
          <p:cNvSpPr>
            <a:spLocks noEditPoints="1"/>
          </p:cNvSpPr>
          <p:nvPr/>
        </p:nvSpPr>
        <p:spPr bwMode="auto">
          <a:xfrm>
            <a:off x="2930525" y="2132856"/>
            <a:ext cx="2073523" cy="2067669"/>
          </a:xfrm>
          <a:custGeom>
            <a:avLst/>
            <a:gdLst>
              <a:gd name="T0" fmla="*/ 0 w 1664"/>
              <a:gd name="T1" fmla="*/ 1008 h 1008"/>
              <a:gd name="T2" fmla="*/ 40 w 1664"/>
              <a:gd name="T3" fmla="*/ 987 h 1008"/>
              <a:gd name="T4" fmla="*/ 92 w 1664"/>
              <a:gd name="T5" fmla="*/ 953 h 1008"/>
              <a:gd name="T6" fmla="*/ 109 w 1664"/>
              <a:gd name="T7" fmla="*/ 939 h 1008"/>
              <a:gd name="T8" fmla="*/ 109 w 1664"/>
              <a:gd name="T9" fmla="*/ 939 h 1008"/>
              <a:gd name="T10" fmla="*/ 145 w 1664"/>
              <a:gd name="T11" fmla="*/ 922 h 1008"/>
              <a:gd name="T12" fmla="*/ 184 w 1664"/>
              <a:gd name="T13" fmla="*/ 901 h 1008"/>
              <a:gd name="T14" fmla="*/ 235 w 1664"/>
              <a:gd name="T15" fmla="*/ 864 h 1008"/>
              <a:gd name="T16" fmla="*/ 216 w 1664"/>
              <a:gd name="T17" fmla="*/ 874 h 1008"/>
              <a:gd name="T18" fmla="*/ 251 w 1664"/>
              <a:gd name="T19" fmla="*/ 855 h 1008"/>
              <a:gd name="T20" fmla="*/ 291 w 1664"/>
              <a:gd name="T21" fmla="*/ 836 h 1008"/>
              <a:gd name="T22" fmla="*/ 343 w 1664"/>
              <a:gd name="T23" fmla="*/ 803 h 1008"/>
              <a:gd name="T24" fmla="*/ 379 w 1664"/>
              <a:gd name="T25" fmla="*/ 778 h 1008"/>
              <a:gd name="T26" fmla="*/ 396 w 1664"/>
              <a:gd name="T27" fmla="*/ 765 h 1008"/>
              <a:gd name="T28" fmla="*/ 395 w 1664"/>
              <a:gd name="T29" fmla="*/ 767 h 1008"/>
              <a:gd name="T30" fmla="*/ 433 w 1664"/>
              <a:gd name="T31" fmla="*/ 749 h 1008"/>
              <a:gd name="T32" fmla="*/ 487 w 1664"/>
              <a:gd name="T33" fmla="*/ 717 h 1008"/>
              <a:gd name="T34" fmla="*/ 521 w 1664"/>
              <a:gd name="T35" fmla="*/ 690 h 1008"/>
              <a:gd name="T36" fmla="*/ 540 w 1664"/>
              <a:gd name="T37" fmla="*/ 678 h 1008"/>
              <a:gd name="T38" fmla="*/ 538 w 1664"/>
              <a:gd name="T39" fmla="*/ 682 h 1008"/>
              <a:gd name="T40" fmla="*/ 579 w 1664"/>
              <a:gd name="T41" fmla="*/ 661 h 1008"/>
              <a:gd name="T42" fmla="*/ 630 w 1664"/>
              <a:gd name="T43" fmla="*/ 629 h 1008"/>
              <a:gd name="T44" fmla="*/ 663 w 1664"/>
              <a:gd name="T45" fmla="*/ 604 h 1008"/>
              <a:gd name="T46" fmla="*/ 648 w 1664"/>
              <a:gd name="T47" fmla="*/ 613 h 1008"/>
              <a:gd name="T48" fmla="*/ 684 w 1664"/>
              <a:gd name="T49" fmla="*/ 596 h 1008"/>
              <a:gd name="T50" fmla="*/ 722 w 1664"/>
              <a:gd name="T51" fmla="*/ 575 h 1008"/>
              <a:gd name="T52" fmla="*/ 774 w 1664"/>
              <a:gd name="T53" fmla="*/ 538 h 1008"/>
              <a:gd name="T54" fmla="*/ 807 w 1664"/>
              <a:gd name="T55" fmla="*/ 517 h 1008"/>
              <a:gd name="T56" fmla="*/ 791 w 1664"/>
              <a:gd name="T57" fmla="*/ 527 h 1008"/>
              <a:gd name="T58" fmla="*/ 828 w 1664"/>
              <a:gd name="T59" fmla="*/ 510 h 1008"/>
              <a:gd name="T60" fmla="*/ 882 w 1664"/>
              <a:gd name="T61" fmla="*/ 479 h 1008"/>
              <a:gd name="T62" fmla="*/ 918 w 1664"/>
              <a:gd name="T63" fmla="*/ 454 h 1008"/>
              <a:gd name="T64" fmla="*/ 954 w 1664"/>
              <a:gd name="T65" fmla="*/ 431 h 1008"/>
              <a:gd name="T66" fmla="*/ 935 w 1664"/>
              <a:gd name="T67" fmla="*/ 439 h 1008"/>
              <a:gd name="T68" fmla="*/ 970 w 1664"/>
              <a:gd name="T69" fmla="*/ 421 h 1008"/>
              <a:gd name="T70" fmla="*/ 1025 w 1664"/>
              <a:gd name="T71" fmla="*/ 391 h 1008"/>
              <a:gd name="T72" fmla="*/ 1062 w 1664"/>
              <a:gd name="T73" fmla="*/ 366 h 1008"/>
              <a:gd name="T74" fmla="*/ 1094 w 1664"/>
              <a:gd name="T75" fmla="*/ 343 h 1008"/>
              <a:gd name="T76" fmla="*/ 1077 w 1664"/>
              <a:gd name="T77" fmla="*/ 352 h 1008"/>
              <a:gd name="T78" fmla="*/ 1114 w 1664"/>
              <a:gd name="T79" fmla="*/ 335 h 1008"/>
              <a:gd name="T80" fmla="*/ 1169 w 1664"/>
              <a:gd name="T81" fmla="*/ 303 h 1008"/>
              <a:gd name="T82" fmla="*/ 1204 w 1664"/>
              <a:gd name="T83" fmla="*/ 278 h 1008"/>
              <a:gd name="T84" fmla="*/ 1236 w 1664"/>
              <a:gd name="T85" fmla="*/ 257 h 1008"/>
              <a:gd name="T86" fmla="*/ 1221 w 1664"/>
              <a:gd name="T87" fmla="*/ 268 h 1008"/>
              <a:gd name="T88" fmla="*/ 1257 w 1664"/>
              <a:gd name="T89" fmla="*/ 249 h 1008"/>
              <a:gd name="T90" fmla="*/ 1313 w 1664"/>
              <a:gd name="T91" fmla="*/ 214 h 1008"/>
              <a:gd name="T92" fmla="*/ 1344 w 1664"/>
              <a:gd name="T93" fmla="*/ 191 h 1008"/>
              <a:gd name="T94" fmla="*/ 1365 w 1664"/>
              <a:gd name="T95" fmla="*/ 178 h 1008"/>
              <a:gd name="T96" fmla="*/ 1365 w 1664"/>
              <a:gd name="T97" fmla="*/ 178 h 1008"/>
              <a:gd name="T98" fmla="*/ 1399 w 1664"/>
              <a:gd name="T99" fmla="*/ 161 h 1008"/>
              <a:gd name="T100" fmla="*/ 1455 w 1664"/>
              <a:gd name="T101" fmla="*/ 132 h 1008"/>
              <a:gd name="T102" fmla="*/ 1491 w 1664"/>
              <a:gd name="T103" fmla="*/ 103 h 1008"/>
              <a:gd name="T104" fmla="*/ 1509 w 1664"/>
              <a:gd name="T105" fmla="*/ 92 h 1008"/>
              <a:gd name="T106" fmla="*/ 1509 w 1664"/>
              <a:gd name="T107" fmla="*/ 92 h 1008"/>
              <a:gd name="T108" fmla="*/ 1547 w 1664"/>
              <a:gd name="T109" fmla="*/ 76 h 1008"/>
              <a:gd name="T110" fmla="*/ 1601 w 1664"/>
              <a:gd name="T111" fmla="*/ 42 h 1008"/>
              <a:gd name="T112" fmla="*/ 1633 w 1664"/>
              <a:gd name="T113" fmla="*/ 17 h 1008"/>
              <a:gd name="T114" fmla="*/ 1616 w 1664"/>
              <a:gd name="T115" fmla="*/ 26 h 1008"/>
              <a:gd name="T116" fmla="*/ 1650 w 1664"/>
              <a:gd name="T117" fmla="*/ 7 h 10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64" h="1008">
                <a:moveTo>
                  <a:pt x="1" y="1002"/>
                </a:moveTo>
                <a:lnTo>
                  <a:pt x="17" y="995"/>
                </a:lnTo>
                <a:lnTo>
                  <a:pt x="17" y="993"/>
                </a:lnTo>
                <a:lnTo>
                  <a:pt x="19" y="993"/>
                </a:lnTo>
                <a:lnTo>
                  <a:pt x="21" y="995"/>
                </a:lnTo>
                <a:lnTo>
                  <a:pt x="21" y="997"/>
                </a:lnTo>
                <a:lnTo>
                  <a:pt x="19" y="999"/>
                </a:lnTo>
                <a:lnTo>
                  <a:pt x="3" y="1008"/>
                </a:lnTo>
                <a:lnTo>
                  <a:pt x="3" y="1008"/>
                </a:lnTo>
                <a:lnTo>
                  <a:pt x="1" y="1008"/>
                </a:lnTo>
                <a:lnTo>
                  <a:pt x="0" y="1008"/>
                </a:lnTo>
                <a:lnTo>
                  <a:pt x="0" y="1004"/>
                </a:lnTo>
                <a:lnTo>
                  <a:pt x="1" y="1002"/>
                </a:lnTo>
                <a:lnTo>
                  <a:pt x="1" y="1002"/>
                </a:lnTo>
                <a:close/>
                <a:moveTo>
                  <a:pt x="38" y="981"/>
                </a:moveTo>
                <a:lnTo>
                  <a:pt x="53" y="972"/>
                </a:lnTo>
                <a:lnTo>
                  <a:pt x="55" y="972"/>
                </a:lnTo>
                <a:lnTo>
                  <a:pt x="57" y="974"/>
                </a:lnTo>
                <a:lnTo>
                  <a:pt x="57" y="974"/>
                </a:lnTo>
                <a:lnTo>
                  <a:pt x="57" y="976"/>
                </a:lnTo>
                <a:lnTo>
                  <a:pt x="55" y="978"/>
                </a:lnTo>
                <a:lnTo>
                  <a:pt x="40" y="987"/>
                </a:lnTo>
                <a:lnTo>
                  <a:pt x="38" y="987"/>
                </a:lnTo>
                <a:lnTo>
                  <a:pt x="36" y="985"/>
                </a:lnTo>
                <a:lnTo>
                  <a:pt x="36" y="985"/>
                </a:lnTo>
                <a:lnTo>
                  <a:pt x="36" y="983"/>
                </a:lnTo>
                <a:lnTo>
                  <a:pt x="38" y="981"/>
                </a:lnTo>
                <a:lnTo>
                  <a:pt x="38" y="981"/>
                </a:lnTo>
                <a:close/>
                <a:moveTo>
                  <a:pt x="72" y="960"/>
                </a:moveTo>
                <a:lnTo>
                  <a:pt x="88" y="951"/>
                </a:lnTo>
                <a:lnTo>
                  <a:pt x="90" y="951"/>
                </a:lnTo>
                <a:lnTo>
                  <a:pt x="90" y="951"/>
                </a:lnTo>
                <a:lnTo>
                  <a:pt x="92" y="953"/>
                </a:lnTo>
                <a:lnTo>
                  <a:pt x="93" y="953"/>
                </a:lnTo>
                <a:lnTo>
                  <a:pt x="93" y="955"/>
                </a:lnTo>
                <a:lnTo>
                  <a:pt x="92" y="956"/>
                </a:lnTo>
                <a:lnTo>
                  <a:pt x="76" y="966"/>
                </a:lnTo>
                <a:lnTo>
                  <a:pt x="74" y="966"/>
                </a:lnTo>
                <a:lnTo>
                  <a:pt x="74" y="966"/>
                </a:lnTo>
                <a:lnTo>
                  <a:pt x="72" y="964"/>
                </a:lnTo>
                <a:lnTo>
                  <a:pt x="72" y="962"/>
                </a:lnTo>
                <a:lnTo>
                  <a:pt x="72" y="960"/>
                </a:lnTo>
                <a:lnTo>
                  <a:pt x="72" y="960"/>
                </a:lnTo>
                <a:close/>
                <a:moveTo>
                  <a:pt x="109" y="939"/>
                </a:moveTo>
                <a:lnTo>
                  <a:pt x="124" y="930"/>
                </a:lnTo>
                <a:lnTo>
                  <a:pt x="126" y="930"/>
                </a:lnTo>
                <a:lnTo>
                  <a:pt x="128" y="930"/>
                </a:lnTo>
                <a:lnTo>
                  <a:pt x="128" y="932"/>
                </a:lnTo>
                <a:lnTo>
                  <a:pt x="128" y="932"/>
                </a:lnTo>
                <a:lnTo>
                  <a:pt x="128" y="933"/>
                </a:lnTo>
                <a:lnTo>
                  <a:pt x="113" y="943"/>
                </a:lnTo>
                <a:lnTo>
                  <a:pt x="109" y="943"/>
                </a:lnTo>
                <a:lnTo>
                  <a:pt x="107" y="943"/>
                </a:lnTo>
                <a:lnTo>
                  <a:pt x="107" y="939"/>
                </a:lnTo>
                <a:lnTo>
                  <a:pt x="109" y="939"/>
                </a:lnTo>
                <a:lnTo>
                  <a:pt x="109" y="939"/>
                </a:lnTo>
                <a:close/>
                <a:moveTo>
                  <a:pt x="145" y="916"/>
                </a:moveTo>
                <a:lnTo>
                  <a:pt x="161" y="907"/>
                </a:lnTo>
                <a:lnTo>
                  <a:pt x="161" y="907"/>
                </a:lnTo>
                <a:lnTo>
                  <a:pt x="163" y="907"/>
                </a:lnTo>
                <a:lnTo>
                  <a:pt x="164" y="909"/>
                </a:lnTo>
                <a:lnTo>
                  <a:pt x="164" y="910"/>
                </a:lnTo>
                <a:lnTo>
                  <a:pt x="163" y="912"/>
                </a:lnTo>
                <a:lnTo>
                  <a:pt x="147" y="922"/>
                </a:lnTo>
                <a:lnTo>
                  <a:pt x="147" y="922"/>
                </a:lnTo>
                <a:lnTo>
                  <a:pt x="145" y="922"/>
                </a:lnTo>
                <a:lnTo>
                  <a:pt x="143" y="920"/>
                </a:lnTo>
                <a:lnTo>
                  <a:pt x="143" y="918"/>
                </a:lnTo>
                <a:lnTo>
                  <a:pt x="145" y="916"/>
                </a:lnTo>
                <a:lnTo>
                  <a:pt x="145" y="916"/>
                </a:lnTo>
                <a:close/>
                <a:moveTo>
                  <a:pt x="180" y="895"/>
                </a:moveTo>
                <a:lnTo>
                  <a:pt x="195" y="885"/>
                </a:lnTo>
                <a:lnTo>
                  <a:pt x="199" y="885"/>
                </a:lnTo>
                <a:lnTo>
                  <a:pt x="201" y="887"/>
                </a:lnTo>
                <a:lnTo>
                  <a:pt x="201" y="889"/>
                </a:lnTo>
                <a:lnTo>
                  <a:pt x="199" y="891"/>
                </a:lnTo>
                <a:lnTo>
                  <a:pt x="184" y="901"/>
                </a:lnTo>
                <a:lnTo>
                  <a:pt x="182" y="901"/>
                </a:lnTo>
                <a:lnTo>
                  <a:pt x="180" y="899"/>
                </a:lnTo>
                <a:lnTo>
                  <a:pt x="180" y="897"/>
                </a:lnTo>
                <a:lnTo>
                  <a:pt x="180" y="897"/>
                </a:lnTo>
                <a:lnTo>
                  <a:pt x="180" y="895"/>
                </a:lnTo>
                <a:lnTo>
                  <a:pt x="180" y="895"/>
                </a:lnTo>
                <a:close/>
                <a:moveTo>
                  <a:pt x="216" y="874"/>
                </a:moveTo>
                <a:lnTo>
                  <a:pt x="232" y="864"/>
                </a:lnTo>
                <a:lnTo>
                  <a:pt x="233" y="864"/>
                </a:lnTo>
                <a:lnTo>
                  <a:pt x="233" y="864"/>
                </a:lnTo>
                <a:lnTo>
                  <a:pt x="235" y="864"/>
                </a:lnTo>
                <a:lnTo>
                  <a:pt x="235" y="866"/>
                </a:lnTo>
                <a:lnTo>
                  <a:pt x="235" y="866"/>
                </a:lnTo>
                <a:lnTo>
                  <a:pt x="235" y="868"/>
                </a:lnTo>
                <a:lnTo>
                  <a:pt x="220" y="878"/>
                </a:lnTo>
                <a:lnTo>
                  <a:pt x="218" y="878"/>
                </a:lnTo>
                <a:lnTo>
                  <a:pt x="218" y="878"/>
                </a:lnTo>
                <a:lnTo>
                  <a:pt x="216" y="878"/>
                </a:lnTo>
                <a:lnTo>
                  <a:pt x="214" y="876"/>
                </a:lnTo>
                <a:lnTo>
                  <a:pt x="214" y="876"/>
                </a:lnTo>
                <a:lnTo>
                  <a:pt x="216" y="874"/>
                </a:lnTo>
                <a:lnTo>
                  <a:pt x="216" y="874"/>
                </a:lnTo>
                <a:close/>
                <a:moveTo>
                  <a:pt x="253" y="851"/>
                </a:moveTo>
                <a:lnTo>
                  <a:pt x="268" y="841"/>
                </a:lnTo>
                <a:lnTo>
                  <a:pt x="270" y="841"/>
                </a:lnTo>
                <a:lnTo>
                  <a:pt x="272" y="843"/>
                </a:lnTo>
                <a:lnTo>
                  <a:pt x="272" y="843"/>
                </a:lnTo>
                <a:lnTo>
                  <a:pt x="272" y="845"/>
                </a:lnTo>
                <a:lnTo>
                  <a:pt x="270" y="847"/>
                </a:lnTo>
                <a:lnTo>
                  <a:pt x="255" y="857"/>
                </a:lnTo>
                <a:lnTo>
                  <a:pt x="255" y="857"/>
                </a:lnTo>
                <a:lnTo>
                  <a:pt x="253" y="857"/>
                </a:lnTo>
                <a:lnTo>
                  <a:pt x="251" y="855"/>
                </a:lnTo>
                <a:lnTo>
                  <a:pt x="251" y="853"/>
                </a:lnTo>
                <a:lnTo>
                  <a:pt x="253" y="851"/>
                </a:lnTo>
                <a:lnTo>
                  <a:pt x="253" y="851"/>
                </a:lnTo>
                <a:close/>
                <a:moveTo>
                  <a:pt x="289" y="830"/>
                </a:moveTo>
                <a:lnTo>
                  <a:pt x="304" y="820"/>
                </a:lnTo>
                <a:lnTo>
                  <a:pt x="304" y="820"/>
                </a:lnTo>
                <a:lnTo>
                  <a:pt x="306" y="820"/>
                </a:lnTo>
                <a:lnTo>
                  <a:pt x="308" y="822"/>
                </a:lnTo>
                <a:lnTo>
                  <a:pt x="308" y="824"/>
                </a:lnTo>
                <a:lnTo>
                  <a:pt x="306" y="826"/>
                </a:lnTo>
                <a:lnTo>
                  <a:pt x="291" y="836"/>
                </a:lnTo>
                <a:lnTo>
                  <a:pt x="289" y="836"/>
                </a:lnTo>
                <a:lnTo>
                  <a:pt x="287" y="834"/>
                </a:lnTo>
                <a:lnTo>
                  <a:pt x="287" y="832"/>
                </a:lnTo>
                <a:lnTo>
                  <a:pt x="289" y="830"/>
                </a:lnTo>
                <a:lnTo>
                  <a:pt x="289" y="830"/>
                </a:lnTo>
                <a:close/>
                <a:moveTo>
                  <a:pt x="324" y="809"/>
                </a:moveTo>
                <a:lnTo>
                  <a:pt x="339" y="799"/>
                </a:lnTo>
                <a:lnTo>
                  <a:pt x="341" y="799"/>
                </a:lnTo>
                <a:lnTo>
                  <a:pt x="343" y="799"/>
                </a:lnTo>
                <a:lnTo>
                  <a:pt x="345" y="801"/>
                </a:lnTo>
                <a:lnTo>
                  <a:pt x="343" y="803"/>
                </a:lnTo>
                <a:lnTo>
                  <a:pt x="327" y="813"/>
                </a:lnTo>
                <a:lnTo>
                  <a:pt x="325" y="813"/>
                </a:lnTo>
                <a:lnTo>
                  <a:pt x="324" y="813"/>
                </a:lnTo>
                <a:lnTo>
                  <a:pt x="324" y="811"/>
                </a:lnTo>
                <a:lnTo>
                  <a:pt x="324" y="811"/>
                </a:lnTo>
                <a:lnTo>
                  <a:pt x="324" y="809"/>
                </a:lnTo>
                <a:lnTo>
                  <a:pt x="324" y="809"/>
                </a:lnTo>
                <a:close/>
                <a:moveTo>
                  <a:pt x="360" y="786"/>
                </a:moveTo>
                <a:lnTo>
                  <a:pt x="375" y="776"/>
                </a:lnTo>
                <a:lnTo>
                  <a:pt x="377" y="776"/>
                </a:lnTo>
                <a:lnTo>
                  <a:pt x="379" y="778"/>
                </a:lnTo>
                <a:lnTo>
                  <a:pt x="379" y="780"/>
                </a:lnTo>
                <a:lnTo>
                  <a:pt x="379" y="780"/>
                </a:lnTo>
                <a:lnTo>
                  <a:pt x="379" y="782"/>
                </a:lnTo>
                <a:lnTo>
                  <a:pt x="364" y="792"/>
                </a:lnTo>
                <a:lnTo>
                  <a:pt x="360" y="792"/>
                </a:lnTo>
                <a:lnTo>
                  <a:pt x="358" y="790"/>
                </a:lnTo>
                <a:lnTo>
                  <a:pt x="358" y="790"/>
                </a:lnTo>
                <a:lnTo>
                  <a:pt x="358" y="788"/>
                </a:lnTo>
                <a:lnTo>
                  <a:pt x="360" y="786"/>
                </a:lnTo>
                <a:lnTo>
                  <a:pt x="360" y="786"/>
                </a:lnTo>
                <a:close/>
                <a:moveTo>
                  <a:pt x="396" y="765"/>
                </a:moveTo>
                <a:lnTo>
                  <a:pt x="412" y="755"/>
                </a:lnTo>
                <a:lnTo>
                  <a:pt x="414" y="755"/>
                </a:lnTo>
                <a:lnTo>
                  <a:pt x="416" y="757"/>
                </a:lnTo>
                <a:lnTo>
                  <a:pt x="416" y="757"/>
                </a:lnTo>
                <a:lnTo>
                  <a:pt x="416" y="759"/>
                </a:lnTo>
                <a:lnTo>
                  <a:pt x="414" y="761"/>
                </a:lnTo>
                <a:lnTo>
                  <a:pt x="398" y="770"/>
                </a:lnTo>
                <a:lnTo>
                  <a:pt x="398" y="770"/>
                </a:lnTo>
                <a:lnTo>
                  <a:pt x="396" y="770"/>
                </a:lnTo>
                <a:lnTo>
                  <a:pt x="395" y="769"/>
                </a:lnTo>
                <a:lnTo>
                  <a:pt x="395" y="767"/>
                </a:lnTo>
                <a:lnTo>
                  <a:pt x="396" y="765"/>
                </a:lnTo>
                <a:lnTo>
                  <a:pt x="396" y="765"/>
                </a:lnTo>
                <a:close/>
                <a:moveTo>
                  <a:pt x="431" y="744"/>
                </a:moveTo>
                <a:lnTo>
                  <a:pt x="446" y="734"/>
                </a:lnTo>
                <a:lnTo>
                  <a:pt x="448" y="734"/>
                </a:lnTo>
                <a:lnTo>
                  <a:pt x="450" y="734"/>
                </a:lnTo>
                <a:lnTo>
                  <a:pt x="452" y="734"/>
                </a:lnTo>
                <a:lnTo>
                  <a:pt x="452" y="738"/>
                </a:lnTo>
                <a:lnTo>
                  <a:pt x="450" y="738"/>
                </a:lnTo>
                <a:lnTo>
                  <a:pt x="435" y="747"/>
                </a:lnTo>
                <a:lnTo>
                  <a:pt x="433" y="749"/>
                </a:lnTo>
                <a:lnTo>
                  <a:pt x="431" y="747"/>
                </a:lnTo>
                <a:lnTo>
                  <a:pt x="431" y="746"/>
                </a:lnTo>
                <a:lnTo>
                  <a:pt x="431" y="744"/>
                </a:lnTo>
                <a:lnTo>
                  <a:pt x="431" y="744"/>
                </a:lnTo>
                <a:close/>
                <a:moveTo>
                  <a:pt x="467" y="721"/>
                </a:moveTo>
                <a:lnTo>
                  <a:pt x="483" y="713"/>
                </a:lnTo>
                <a:lnTo>
                  <a:pt x="485" y="711"/>
                </a:lnTo>
                <a:lnTo>
                  <a:pt x="485" y="711"/>
                </a:lnTo>
                <a:lnTo>
                  <a:pt x="487" y="713"/>
                </a:lnTo>
                <a:lnTo>
                  <a:pt x="488" y="715"/>
                </a:lnTo>
                <a:lnTo>
                  <a:pt x="487" y="717"/>
                </a:lnTo>
                <a:lnTo>
                  <a:pt x="471" y="726"/>
                </a:lnTo>
                <a:lnTo>
                  <a:pt x="469" y="726"/>
                </a:lnTo>
                <a:lnTo>
                  <a:pt x="469" y="726"/>
                </a:lnTo>
                <a:lnTo>
                  <a:pt x="467" y="724"/>
                </a:lnTo>
                <a:lnTo>
                  <a:pt x="465" y="724"/>
                </a:lnTo>
                <a:lnTo>
                  <a:pt x="465" y="723"/>
                </a:lnTo>
                <a:lnTo>
                  <a:pt x="467" y="721"/>
                </a:lnTo>
                <a:lnTo>
                  <a:pt x="467" y="721"/>
                </a:lnTo>
                <a:close/>
                <a:moveTo>
                  <a:pt x="504" y="699"/>
                </a:moveTo>
                <a:lnTo>
                  <a:pt x="519" y="690"/>
                </a:lnTo>
                <a:lnTo>
                  <a:pt x="521" y="690"/>
                </a:lnTo>
                <a:lnTo>
                  <a:pt x="523" y="692"/>
                </a:lnTo>
                <a:lnTo>
                  <a:pt x="523" y="694"/>
                </a:lnTo>
                <a:lnTo>
                  <a:pt x="523" y="696"/>
                </a:lnTo>
                <a:lnTo>
                  <a:pt x="506" y="705"/>
                </a:lnTo>
                <a:lnTo>
                  <a:pt x="504" y="705"/>
                </a:lnTo>
                <a:lnTo>
                  <a:pt x="502" y="703"/>
                </a:lnTo>
                <a:lnTo>
                  <a:pt x="502" y="703"/>
                </a:lnTo>
                <a:lnTo>
                  <a:pt x="502" y="701"/>
                </a:lnTo>
                <a:lnTo>
                  <a:pt x="504" y="699"/>
                </a:lnTo>
                <a:lnTo>
                  <a:pt x="504" y="699"/>
                </a:lnTo>
                <a:close/>
                <a:moveTo>
                  <a:pt x="540" y="678"/>
                </a:moveTo>
                <a:lnTo>
                  <a:pt x="556" y="669"/>
                </a:lnTo>
                <a:lnTo>
                  <a:pt x="556" y="669"/>
                </a:lnTo>
                <a:lnTo>
                  <a:pt x="558" y="669"/>
                </a:lnTo>
                <a:lnTo>
                  <a:pt x="559" y="669"/>
                </a:lnTo>
                <a:lnTo>
                  <a:pt x="559" y="671"/>
                </a:lnTo>
                <a:lnTo>
                  <a:pt x="559" y="673"/>
                </a:lnTo>
                <a:lnTo>
                  <a:pt x="558" y="675"/>
                </a:lnTo>
                <a:lnTo>
                  <a:pt x="542" y="682"/>
                </a:lnTo>
                <a:lnTo>
                  <a:pt x="542" y="684"/>
                </a:lnTo>
                <a:lnTo>
                  <a:pt x="540" y="684"/>
                </a:lnTo>
                <a:lnTo>
                  <a:pt x="538" y="682"/>
                </a:lnTo>
                <a:lnTo>
                  <a:pt x="538" y="680"/>
                </a:lnTo>
                <a:lnTo>
                  <a:pt x="538" y="680"/>
                </a:lnTo>
                <a:lnTo>
                  <a:pt x="540" y="678"/>
                </a:lnTo>
                <a:lnTo>
                  <a:pt x="540" y="678"/>
                </a:lnTo>
                <a:close/>
                <a:moveTo>
                  <a:pt x="575" y="655"/>
                </a:moveTo>
                <a:lnTo>
                  <a:pt x="590" y="648"/>
                </a:lnTo>
                <a:lnTo>
                  <a:pt x="594" y="646"/>
                </a:lnTo>
                <a:lnTo>
                  <a:pt x="594" y="648"/>
                </a:lnTo>
                <a:lnTo>
                  <a:pt x="596" y="650"/>
                </a:lnTo>
                <a:lnTo>
                  <a:pt x="594" y="652"/>
                </a:lnTo>
                <a:lnTo>
                  <a:pt x="579" y="661"/>
                </a:lnTo>
                <a:lnTo>
                  <a:pt x="577" y="661"/>
                </a:lnTo>
                <a:lnTo>
                  <a:pt x="575" y="661"/>
                </a:lnTo>
                <a:lnTo>
                  <a:pt x="575" y="657"/>
                </a:lnTo>
                <a:lnTo>
                  <a:pt x="575" y="655"/>
                </a:lnTo>
                <a:lnTo>
                  <a:pt x="575" y="655"/>
                </a:lnTo>
                <a:close/>
                <a:moveTo>
                  <a:pt x="611" y="634"/>
                </a:moveTo>
                <a:lnTo>
                  <a:pt x="627" y="625"/>
                </a:lnTo>
                <a:lnTo>
                  <a:pt x="628" y="625"/>
                </a:lnTo>
                <a:lnTo>
                  <a:pt x="628" y="625"/>
                </a:lnTo>
                <a:lnTo>
                  <a:pt x="630" y="627"/>
                </a:lnTo>
                <a:lnTo>
                  <a:pt x="630" y="629"/>
                </a:lnTo>
                <a:lnTo>
                  <a:pt x="630" y="630"/>
                </a:lnTo>
                <a:lnTo>
                  <a:pt x="615" y="640"/>
                </a:lnTo>
                <a:lnTo>
                  <a:pt x="613" y="640"/>
                </a:lnTo>
                <a:lnTo>
                  <a:pt x="611" y="640"/>
                </a:lnTo>
                <a:lnTo>
                  <a:pt x="611" y="638"/>
                </a:lnTo>
                <a:lnTo>
                  <a:pt x="609" y="638"/>
                </a:lnTo>
                <a:lnTo>
                  <a:pt x="609" y="636"/>
                </a:lnTo>
                <a:lnTo>
                  <a:pt x="611" y="634"/>
                </a:lnTo>
                <a:lnTo>
                  <a:pt x="611" y="634"/>
                </a:lnTo>
                <a:close/>
                <a:moveTo>
                  <a:pt x="648" y="613"/>
                </a:moveTo>
                <a:lnTo>
                  <a:pt x="663" y="604"/>
                </a:lnTo>
                <a:lnTo>
                  <a:pt x="665" y="604"/>
                </a:lnTo>
                <a:lnTo>
                  <a:pt x="667" y="604"/>
                </a:lnTo>
                <a:lnTo>
                  <a:pt x="667" y="607"/>
                </a:lnTo>
                <a:lnTo>
                  <a:pt x="665" y="609"/>
                </a:lnTo>
                <a:lnTo>
                  <a:pt x="650" y="617"/>
                </a:lnTo>
                <a:lnTo>
                  <a:pt x="648" y="619"/>
                </a:lnTo>
                <a:lnTo>
                  <a:pt x="646" y="617"/>
                </a:lnTo>
                <a:lnTo>
                  <a:pt x="646" y="615"/>
                </a:lnTo>
                <a:lnTo>
                  <a:pt x="646" y="615"/>
                </a:lnTo>
                <a:lnTo>
                  <a:pt x="648" y="613"/>
                </a:lnTo>
                <a:lnTo>
                  <a:pt x="648" y="613"/>
                </a:lnTo>
                <a:close/>
                <a:moveTo>
                  <a:pt x="682" y="590"/>
                </a:moveTo>
                <a:lnTo>
                  <a:pt x="697" y="583"/>
                </a:lnTo>
                <a:lnTo>
                  <a:pt x="699" y="581"/>
                </a:lnTo>
                <a:lnTo>
                  <a:pt x="701" y="581"/>
                </a:lnTo>
                <a:lnTo>
                  <a:pt x="703" y="583"/>
                </a:lnTo>
                <a:lnTo>
                  <a:pt x="703" y="584"/>
                </a:lnTo>
                <a:lnTo>
                  <a:pt x="703" y="584"/>
                </a:lnTo>
                <a:lnTo>
                  <a:pt x="701" y="586"/>
                </a:lnTo>
                <a:lnTo>
                  <a:pt x="686" y="596"/>
                </a:lnTo>
                <a:lnTo>
                  <a:pt x="686" y="596"/>
                </a:lnTo>
                <a:lnTo>
                  <a:pt x="684" y="596"/>
                </a:lnTo>
                <a:lnTo>
                  <a:pt x="682" y="596"/>
                </a:lnTo>
                <a:lnTo>
                  <a:pt x="682" y="592"/>
                </a:lnTo>
                <a:lnTo>
                  <a:pt x="682" y="590"/>
                </a:lnTo>
                <a:lnTo>
                  <a:pt x="682" y="590"/>
                </a:lnTo>
                <a:close/>
                <a:moveTo>
                  <a:pt x="719" y="569"/>
                </a:moveTo>
                <a:lnTo>
                  <a:pt x="734" y="560"/>
                </a:lnTo>
                <a:lnTo>
                  <a:pt x="736" y="560"/>
                </a:lnTo>
                <a:lnTo>
                  <a:pt x="738" y="561"/>
                </a:lnTo>
                <a:lnTo>
                  <a:pt x="740" y="563"/>
                </a:lnTo>
                <a:lnTo>
                  <a:pt x="738" y="565"/>
                </a:lnTo>
                <a:lnTo>
                  <a:pt x="722" y="575"/>
                </a:lnTo>
                <a:lnTo>
                  <a:pt x="720" y="575"/>
                </a:lnTo>
                <a:lnTo>
                  <a:pt x="720" y="575"/>
                </a:lnTo>
                <a:lnTo>
                  <a:pt x="719" y="573"/>
                </a:lnTo>
                <a:lnTo>
                  <a:pt x="719" y="571"/>
                </a:lnTo>
                <a:lnTo>
                  <a:pt x="719" y="569"/>
                </a:lnTo>
                <a:lnTo>
                  <a:pt x="719" y="569"/>
                </a:lnTo>
                <a:close/>
                <a:moveTo>
                  <a:pt x="755" y="548"/>
                </a:moveTo>
                <a:lnTo>
                  <a:pt x="770" y="538"/>
                </a:lnTo>
                <a:lnTo>
                  <a:pt x="772" y="538"/>
                </a:lnTo>
                <a:lnTo>
                  <a:pt x="772" y="538"/>
                </a:lnTo>
                <a:lnTo>
                  <a:pt x="774" y="538"/>
                </a:lnTo>
                <a:lnTo>
                  <a:pt x="774" y="542"/>
                </a:lnTo>
                <a:lnTo>
                  <a:pt x="774" y="544"/>
                </a:lnTo>
                <a:lnTo>
                  <a:pt x="759" y="552"/>
                </a:lnTo>
                <a:lnTo>
                  <a:pt x="757" y="554"/>
                </a:lnTo>
                <a:lnTo>
                  <a:pt x="755" y="554"/>
                </a:lnTo>
                <a:lnTo>
                  <a:pt x="753" y="552"/>
                </a:lnTo>
                <a:lnTo>
                  <a:pt x="753" y="550"/>
                </a:lnTo>
                <a:lnTo>
                  <a:pt x="755" y="548"/>
                </a:lnTo>
                <a:lnTo>
                  <a:pt x="755" y="548"/>
                </a:lnTo>
                <a:close/>
                <a:moveTo>
                  <a:pt x="791" y="527"/>
                </a:moveTo>
                <a:lnTo>
                  <a:pt x="807" y="517"/>
                </a:lnTo>
                <a:lnTo>
                  <a:pt x="809" y="515"/>
                </a:lnTo>
                <a:lnTo>
                  <a:pt x="811" y="517"/>
                </a:lnTo>
                <a:lnTo>
                  <a:pt x="811" y="519"/>
                </a:lnTo>
                <a:lnTo>
                  <a:pt x="811" y="519"/>
                </a:lnTo>
                <a:lnTo>
                  <a:pt x="809" y="521"/>
                </a:lnTo>
                <a:lnTo>
                  <a:pt x="793" y="531"/>
                </a:lnTo>
                <a:lnTo>
                  <a:pt x="791" y="531"/>
                </a:lnTo>
                <a:lnTo>
                  <a:pt x="790" y="531"/>
                </a:lnTo>
                <a:lnTo>
                  <a:pt x="790" y="529"/>
                </a:lnTo>
                <a:lnTo>
                  <a:pt x="790" y="527"/>
                </a:lnTo>
                <a:lnTo>
                  <a:pt x="791" y="527"/>
                </a:lnTo>
                <a:lnTo>
                  <a:pt x="791" y="527"/>
                </a:lnTo>
                <a:close/>
                <a:moveTo>
                  <a:pt x="826" y="504"/>
                </a:moveTo>
                <a:lnTo>
                  <a:pt x="841" y="494"/>
                </a:lnTo>
                <a:lnTo>
                  <a:pt x="843" y="494"/>
                </a:lnTo>
                <a:lnTo>
                  <a:pt x="845" y="494"/>
                </a:lnTo>
                <a:lnTo>
                  <a:pt x="847" y="496"/>
                </a:lnTo>
                <a:lnTo>
                  <a:pt x="847" y="496"/>
                </a:lnTo>
                <a:lnTo>
                  <a:pt x="847" y="498"/>
                </a:lnTo>
                <a:lnTo>
                  <a:pt x="845" y="500"/>
                </a:lnTo>
                <a:lnTo>
                  <a:pt x="830" y="510"/>
                </a:lnTo>
                <a:lnTo>
                  <a:pt x="828" y="510"/>
                </a:lnTo>
                <a:lnTo>
                  <a:pt x="826" y="508"/>
                </a:lnTo>
                <a:lnTo>
                  <a:pt x="826" y="506"/>
                </a:lnTo>
                <a:lnTo>
                  <a:pt x="826" y="504"/>
                </a:lnTo>
                <a:lnTo>
                  <a:pt x="826" y="504"/>
                </a:lnTo>
                <a:close/>
                <a:moveTo>
                  <a:pt x="862" y="483"/>
                </a:moveTo>
                <a:lnTo>
                  <a:pt x="878" y="473"/>
                </a:lnTo>
                <a:lnTo>
                  <a:pt x="880" y="473"/>
                </a:lnTo>
                <a:lnTo>
                  <a:pt x="882" y="475"/>
                </a:lnTo>
                <a:lnTo>
                  <a:pt x="882" y="475"/>
                </a:lnTo>
                <a:lnTo>
                  <a:pt x="882" y="477"/>
                </a:lnTo>
                <a:lnTo>
                  <a:pt x="882" y="479"/>
                </a:lnTo>
                <a:lnTo>
                  <a:pt x="866" y="489"/>
                </a:lnTo>
                <a:lnTo>
                  <a:pt x="864" y="489"/>
                </a:lnTo>
                <a:lnTo>
                  <a:pt x="862" y="487"/>
                </a:lnTo>
                <a:lnTo>
                  <a:pt x="860" y="485"/>
                </a:lnTo>
                <a:lnTo>
                  <a:pt x="862" y="483"/>
                </a:lnTo>
                <a:lnTo>
                  <a:pt x="862" y="483"/>
                </a:lnTo>
                <a:close/>
                <a:moveTo>
                  <a:pt x="899" y="462"/>
                </a:moveTo>
                <a:lnTo>
                  <a:pt x="914" y="452"/>
                </a:lnTo>
                <a:lnTo>
                  <a:pt x="916" y="452"/>
                </a:lnTo>
                <a:lnTo>
                  <a:pt x="918" y="452"/>
                </a:lnTo>
                <a:lnTo>
                  <a:pt x="918" y="454"/>
                </a:lnTo>
                <a:lnTo>
                  <a:pt x="916" y="456"/>
                </a:lnTo>
                <a:lnTo>
                  <a:pt x="901" y="466"/>
                </a:lnTo>
                <a:lnTo>
                  <a:pt x="899" y="466"/>
                </a:lnTo>
                <a:lnTo>
                  <a:pt x="897" y="466"/>
                </a:lnTo>
                <a:lnTo>
                  <a:pt x="897" y="464"/>
                </a:lnTo>
                <a:lnTo>
                  <a:pt x="899" y="462"/>
                </a:lnTo>
                <a:lnTo>
                  <a:pt x="899" y="462"/>
                </a:lnTo>
                <a:close/>
                <a:moveTo>
                  <a:pt x="935" y="439"/>
                </a:moveTo>
                <a:lnTo>
                  <a:pt x="951" y="429"/>
                </a:lnTo>
                <a:lnTo>
                  <a:pt x="953" y="429"/>
                </a:lnTo>
                <a:lnTo>
                  <a:pt x="954" y="431"/>
                </a:lnTo>
                <a:lnTo>
                  <a:pt x="954" y="431"/>
                </a:lnTo>
                <a:lnTo>
                  <a:pt x="954" y="433"/>
                </a:lnTo>
                <a:lnTo>
                  <a:pt x="953" y="435"/>
                </a:lnTo>
                <a:lnTo>
                  <a:pt x="937" y="444"/>
                </a:lnTo>
                <a:lnTo>
                  <a:pt x="937" y="444"/>
                </a:lnTo>
                <a:lnTo>
                  <a:pt x="935" y="444"/>
                </a:lnTo>
                <a:lnTo>
                  <a:pt x="933" y="443"/>
                </a:lnTo>
                <a:lnTo>
                  <a:pt x="933" y="443"/>
                </a:lnTo>
                <a:lnTo>
                  <a:pt x="933" y="441"/>
                </a:lnTo>
                <a:lnTo>
                  <a:pt x="935" y="439"/>
                </a:lnTo>
                <a:lnTo>
                  <a:pt x="935" y="439"/>
                </a:lnTo>
                <a:close/>
                <a:moveTo>
                  <a:pt x="970" y="418"/>
                </a:moveTo>
                <a:lnTo>
                  <a:pt x="985" y="408"/>
                </a:lnTo>
                <a:lnTo>
                  <a:pt x="987" y="408"/>
                </a:lnTo>
                <a:lnTo>
                  <a:pt x="987" y="408"/>
                </a:lnTo>
                <a:lnTo>
                  <a:pt x="989" y="410"/>
                </a:lnTo>
                <a:lnTo>
                  <a:pt x="991" y="410"/>
                </a:lnTo>
                <a:lnTo>
                  <a:pt x="991" y="412"/>
                </a:lnTo>
                <a:lnTo>
                  <a:pt x="989" y="414"/>
                </a:lnTo>
                <a:lnTo>
                  <a:pt x="974" y="423"/>
                </a:lnTo>
                <a:lnTo>
                  <a:pt x="972" y="423"/>
                </a:lnTo>
                <a:lnTo>
                  <a:pt x="970" y="421"/>
                </a:lnTo>
                <a:lnTo>
                  <a:pt x="970" y="420"/>
                </a:lnTo>
                <a:lnTo>
                  <a:pt x="970" y="418"/>
                </a:lnTo>
                <a:lnTo>
                  <a:pt x="970" y="418"/>
                </a:lnTo>
                <a:close/>
                <a:moveTo>
                  <a:pt x="1006" y="397"/>
                </a:moveTo>
                <a:lnTo>
                  <a:pt x="1022" y="387"/>
                </a:lnTo>
                <a:lnTo>
                  <a:pt x="1023" y="387"/>
                </a:lnTo>
                <a:lnTo>
                  <a:pt x="1023" y="387"/>
                </a:lnTo>
                <a:lnTo>
                  <a:pt x="1025" y="387"/>
                </a:lnTo>
                <a:lnTo>
                  <a:pt x="1025" y="389"/>
                </a:lnTo>
                <a:lnTo>
                  <a:pt x="1025" y="389"/>
                </a:lnTo>
                <a:lnTo>
                  <a:pt x="1025" y="391"/>
                </a:lnTo>
                <a:lnTo>
                  <a:pt x="1010" y="400"/>
                </a:lnTo>
                <a:lnTo>
                  <a:pt x="1008" y="400"/>
                </a:lnTo>
                <a:lnTo>
                  <a:pt x="1006" y="400"/>
                </a:lnTo>
                <a:lnTo>
                  <a:pt x="1004" y="400"/>
                </a:lnTo>
                <a:lnTo>
                  <a:pt x="1004" y="398"/>
                </a:lnTo>
                <a:lnTo>
                  <a:pt x="1006" y="397"/>
                </a:lnTo>
                <a:lnTo>
                  <a:pt x="1006" y="397"/>
                </a:lnTo>
                <a:close/>
                <a:moveTo>
                  <a:pt x="1043" y="374"/>
                </a:moveTo>
                <a:lnTo>
                  <a:pt x="1058" y="364"/>
                </a:lnTo>
                <a:lnTo>
                  <a:pt x="1060" y="364"/>
                </a:lnTo>
                <a:lnTo>
                  <a:pt x="1062" y="366"/>
                </a:lnTo>
                <a:lnTo>
                  <a:pt x="1062" y="368"/>
                </a:lnTo>
                <a:lnTo>
                  <a:pt x="1060" y="370"/>
                </a:lnTo>
                <a:lnTo>
                  <a:pt x="1045" y="379"/>
                </a:lnTo>
                <a:lnTo>
                  <a:pt x="1043" y="379"/>
                </a:lnTo>
                <a:lnTo>
                  <a:pt x="1041" y="377"/>
                </a:lnTo>
                <a:lnTo>
                  <a:pt x="1041" y="375"/>
                </a:lnTo>
                <a:lnTo>
                  <a:pt x="1043" y="374"/>
                </a:lnTo>
                <a:lnTo>
                  <a:pt x="1043" y="374"/>
                </a:lnTo>
                <a:close/>
                <a:moveTo>
                  <a:pt x="1077" y="352"/>
                </a:moveTo>
                <a:lnTo>
                  <a:pt x="1092" y="343"/>
                </a:lnTo>
                <a:lnTo>
                  <a:pt x="1094" y="343"/>
                </a:lnTo>
                <a:lnTo>
                  <a:pt x="1096" y="343"/>
                </a:lnTo>
                <a:lnTo>
                  <a:pt x="1098" y="345"/>
                </a:lnTo>
                <a:lnTo>
                  <a:pt x="1098" y="347"/>
                </a:lnTo>
                <a:lnTo>
                  <a:pt x="1096" y="349"/>
                </a:lnTo>
                <a:lnTo>
                  <a:pt x="1081" y="358"/>
                </a:lnTo>
                <a:lnTo>
                  <a:pt x="1079" y="358"/>
                </a:lnTo>
                <a:lnTo>
                  <a:pt x="1079" y="358"/>
                </a:lnTo>
                <a:lnTo>
                  <a:pt x="1077" y="356"/>
                </a:lnTo>
                <a:lnTo>
                  <a:pt x="1077" y="356"/>
                </a:lnTo>
                <a:lnTo>
                  <a:pt x="1077" y="354"/>
                </a:lnTo>
                <a:lnTo>
                  <a:pt x="1077" y="352"/>
                </a:lnTo>
                <a:lnTo>
                  <a:pt x="1077" y="352"/>
                </a:lnTo>
                <a:close/>
                <a:moveTo>
                  <a:pt x="1114" y="331"/>
                </a:moveTo>
                <a:lnTo>
                  <a:pt x="1129" y="322"/>
                </a:lnTo>
                <a:lnTo>
                  <a:pt x="1131" y="322"/>
                </a:lnTo>
                <a:lnTo>
                  <a:pt x="1133" y="322"/>
                </a:lnTo>
                <a:lnTo>
                  <a:pt x="1133" y="324"/>
                </a:lnTo>
                <a:lnTo>
                  <a:pt x="1133" y="326"/>
                </a:lnTo>
                <a:lnTo>
                  <a:pt x="1133" y="326"/>
                </a:lnTo>
                <a:lnTo>
                  <a:pt x="1117" y="335"/>
                </a:lnTo>
                <a:lnTo>
                  <a:pt x="1115" y="337"/>
                </a:lnTo>
                <a:lnTo>
                  <a:pt x="1114" y="335"/>
                </a:lnTo>
                <a:lnTo>
                  <a:pt x="1112" y="333"/>
                </a:lnTo>
                <a:lnTo>
                  <a:pt x="1112" y="333"/>
                </a:lnTo>
                <a:lnTo>
                  <a:pt x="1114" y="331"/>
                </a:lnTo>
                <a:lnTo>
                  <a:pt x="1114" y="331"/>
                </a:lnTo>
                <a:close/>
                <a:moveTo>
                  <a:pt x="1150" y="308"/>
                </a:moveTo>
                <a:lnTo>
                  <a:pt x="1165" y="299"/>
                </a:lnTo>
                <a:lnTo>
                  <a:pt x="1165" y="299"/>
                </a:lnTo>
                <a:lnTo>
                  <a:pt x="1167" y="299"/>
                </a:lnTo>
                <a:lnTo>
                  <a:pt x="1169" y="301"/>
                </a:lnTo>
                <a:lnTo>
                  <a:pt x="1169" y="303"/>
                </a:lnTo>
                <a:lnTo>
                  <a:pt x="1169" y="303"/>
                </a:lnTo>
                <a:lnTo>
                  <a:pt x="1167" y="304"/>
                </a:lnTo>
                <a:lnTo>
                  <a:pt x="1152" y="314"/>
                </a:lnTo>
                <a:lnTo>
                  <a:pt x="1152" y="314"/>
                </a:lnTo>
                <a:lnTo>
                  <a:pt x="1150" y="314"/>
                </a:lnTo>
                <a:lnTo>
                  <a:pt x="1148" y="312"/>
                </a:lnTo>
                <a:lnTo>
                  <a:pt x="1148" y="310"/>
                </a:lnTo>
                <a:lnTo>
                  <a:pt x="1150" y="308"/>
                </a:lnTo>
                <a:lnTo>
                  <a:pt x="1150" y="308"/>
                </a:lnTo>
                <a:close/>
                <a:moveTo>
                  <a:pt x="1186" y="287"/>
                </a:moveTo>
                <a:lnTo>
                  <a:pt x="1202" y="278"/>
                </a:lnTo>
                <a:lnTo>
                  <a:pt x="1204" y="278"/>
                </a:lnTo>
                <a:lnTo>
                  <a:pt x="1206" y="280"/>
                </a:lnTo>
                <a:lnTo>
                  <a:pt x="1206" y="281"/>
                </a:lnTo>
                <a:lnTo>
                  <a:pt x="1204" y="283"/>
                </a:lnTo>
                <a:lnTo>
                  <a:pt x="1188" y="293"/>
                </a:lnTo>
                <a:lnTo>
                  <a:pt x="1186" y="293"/>
                </a:lnTo>
                <a:lnTo>
                  <a:pt x="1185" y="291"/>
                </a:lnTo>
                <a:lnTo>
                  <a:pt x="1185" y="289"/>
                </a:lnTo>
                <a:lnTo>
                  <a:pt x="1186" y="287"/>
                </a:lnTo>
                <a:lnTo>
                  <a:pt x="1186" y="287"/>
                </a:lnTo>
                <a:close/>
                <a:moveTo>
                  <a:pt x="1221" y="266"/>
                </a:moveTo>
                <a:lnTo>
                  <a:pt x="1236" y="257"/>
                </a:lnTo>
                <a:lnTo>
                  <a:pt x="1238" y="257"/>
                </a:lnTo>
                <a:lnTo>
                  <a:pt x="1238" y="257"/>
                </a:lnTo>
                <a:lnTo>
                  <a:pt x="1240" y="257"/>
                </a:lnTo>
                <a:lnTo>
                  <a:pt x="1242" y="260"/>
                </a:lnTo>
                <a:lnTo>
                  <a:pt x="1240" y="262"/>
                </a:lnTo>
                <a:lnTo>
                  <a:pt x="1225" y="270"/>
                </a:lnTo>
                <a:lnTo>
                  <a:pt x="1223" y="272"/>
                </a:lnTo>
                <a:lnTo>
                  <a:pt x="1223" y="272"/>
                </a:lnTo>
                <a:lnTo>
                  <a:pt x="1221" y="270"/>
                </a:lnTo>
                <a:lnTo>
                  <a:pt x="1221" y="268"/>
                </a:lnTo>
                <a:lnTo>
                  <a:pt x="1221" y="268"/>
                </a:lnTo>
                <a:lnTo>
                  <a:pt x="1221" y="266"/>
                </a:lnTo>
                <a:lnTo>
                  <a:pt x="1221" y="266"/>
                </a:lnTo>
                <a:close/>
                <a:moveTo>
                  <a:pt x="1257" y="243"/>
                </a:moveTo>
                <a:lnTo>
                  <a:pt x="1273" y="235"/>
                </a:lnTo>
                <a:lnTo>
                  <a:pt x="1275" y="234"/>
                </a:lnTo>
                <a:lnTo>
                  <a:pt x="1277" y="235"/>
                </a:lnTo>
                <a:lnTo>
                  <a:pt x="1277" y="237"/>
                </a:lnTo>
                <a:lnTo>
                  <a:pt x="1277" y="239"/>
                </a:lnTo>
                <a:lnTo>
                  <a:pt x="1261" y="249"/>
                </a:lnTo>
                <a:lnTo>
                  <a:pt x="1259" y="249"/>
                </a:lnTo>
                <a:lnTo>
                  <a:pt x="1257" y="249"/>
                </a:lnTo>
                <a:lnTo>
                  <a:pt x="1255" y="249"/>
                </a:lnTo>
                <a:lnTo>
                  <a:pt x="1255" y="247"/>
                </a:lnTo>
                <a:lnTo>
                  <a:pt x="1255" y="245"/>
                </a:lnTo>
                <a:lnTo>
                  <a:pt x="1257" y="243"/>
                </a:lnTo>
                <a:lnTo>
                  <a:pt x="1257" y="243"/>
                </a:lnTo>
                <a:close/>
                <a:moveTo>
                  <a:pt x="1294" y="222"/>
                </a:moveTo>
                <a:lnTo>
                  <a:pt x="1309" y="212"/>
                </a:lnTo>
                <a:lnTo>
                  <a:pt x="1309" y="212"/>
                </a:lnTo>
                <a:lnTo>
                  <a:pt x="1311" y="212"/>
                </a:lnTo>
                <a:lnTo>
                  <a:pt x="1313" y="214"/>
                </a:lnTo>
                <a:lnTo>
                  <a:pt x="1313" y="214"/>
                </a:lnTo>
                <a:lnTo>
                  <a:pt x="1313" y="216"/>
                </a:lnTo>
                <a:lnTo>
                  <a:pt x="1311" y="218"/>
                </a:lnTo>
                <a:lnTo>
                  <a:pt x="1296" y="228"/>
                </a:lnTo>
                <a:lnTo>
                  <a:pt x="1294" y="228"/>
                </a:lnTo>
                <a:lnTo>
                  <a:pt x="1292" y="226"/>
                </a:lnTo>
                <a:lnTo>
                  <a:pt x="1292" y="226"/>
                </a:lnTo>
                <a:lnTo>
                  <a:pt x="1292" y="224"/>
                </a:lnTo>
                <a:lnTo>
                  <a:pt x="1294" y="222"/>
                </a:lnTo>
                <a:lnTo>
                  <a:pt x="1294" y="222"/>
                </a:lnTo>
                <a:close/>
                <a:moveTo>
                  <a:pt x="1328" y="201"/>
                </a:moveTo>
                <a:lnTo>
                  <a:pt x="1344" y="191"/>
                </a:lnTo>
                <a:lnTo>
                  <a:pt x="1348" y="191"/>
                </a:lnTo>
                <a:lnTo>
                  <a:pt x="1349" y="191"/>
                </a:lnTo>
                <a:lnTo>
                  <a:pt x="1349" y="195"/>
                </a:lnTo>
                <a:lnTo>
                  <a:pt x="1348" y="197"/>
                </a:lnTo>
                <a:lnTo>
                  <a:pt x="1332" y="205"/>
                </a:lnTo>
                <a:lnTo>
                  <a:pt x="1330" y="207"/>
                </a:lnTo>
                <a:lnTo>
                  <a:pt x="1328" y="205"/>
                </a:lnTo>
                <a:lnTo>
                  <a:pt x="1328" y="203"/>
                </a:lnTo>
                <a:lnTo>
                  <a:pt x="1328" y="201"/>
                </a:lnTo>
                <a:lnTo>
                  <a:pt x="1328" y="201"/>
                </a:lnTo>
                <a:close/>
                <a:moveTo>
                  <a:pt x="1365" y="178"/>
                </a:moveTo>
                <a:lnTo>
                  <a:pt x="1380" y="170"/>
                </a:lnTo>
                <a:lnTo>
                  <a:pt x="1382" y="168"/>
                </a:lnTo>
                <a:lnTo>
                  <a:pt x="1384" y="170"/>
                </a:lnTo>
                <a:lnTo>
                  <a:pt x="1386" y="172"/>
                </a:lnTo>
                <a:lnTo>
                  <a:pt x="1384" y="174"/>
                </a:lnTo>
                <a:lnTo>
                  <a:pt x="1369" y="184"/>
                </a:lnTo>
                <a:lnTo>
                  <a:pt x="1367" y="184"/>
                </a:lnTo>
                <a:lnTo>
                  <a:pt x="1365" y="184"/>
                </a:lnTo>
                <a:lnTo>
                  <a:pt x="1363" y="182"/>
                </a:lnTo>
                <a:lnTo>
                  <a:pt x="1363" y="180"/>
                </a:lnTo>
                <a:lnTo>
                  <a:pt x="1365" y="178"/>
                </a:lnTo>
                <a:lnTo>
                  <a:pt x="1365" y="178"/>
                </a:lnTo>
                <a:close/>
                <a:moveTo>
                  <a:pt x="1401" y="157"/>
                </a:moveTo>
                <a:lnTo>
                  <a:pt x="1417" y="147"/>
                </a:lnTo>
                <a:lnTo>
                  <a:pt x="1418" y="147"/>
                </a:lnTo>
                <a:lnTo>
                  <a:pt x="1420" y="149"/>
                </a:lnTo>
                <a:lnTo>
                  <a:pt x="1420" y="151"/>
                </a:lnTo>
                <a:lnTo>
                  <a:pt x="1420" y="153"/>
                </a:lnTo>
                <a:lnTo>
                  <a:pt x="1403" y="163"/>
                </a:lnTo>
                <a:lnTo>
                  <a:pt x="1403" y="163"/>
                </a:lnTo>
                <a:lnTo>
                  <a:pt x="1401" y="163"/>
                </a:lnTo>
                <a:lnTo>
                  <a:pt x="1399" y="161"/>
                </a:lnTo>
                <a:lnTo>
                  <a:pt x="1399" y="161"/>
                </a:lnTo>
                <a:lnTo>
                  <a:pt x="1399" y="159"/>
                </a:lnTo>
                <a:lnTo>
                  <a:pt x="1401" y="157"/>
                </a:lnTo>
                <a:lnTo>
                  <a:pt x="1401" y="157"/>
                </a:lnTo>
                <a:close/>
                <a:moveTo>
                  <a:pt x="1438" y="136"/>
                </a:moveTo>
                <a:lnTo>
                  <a:pt x="1453" y="126"/>
                </a:lnTo>
                <a:lnTo>
                  <a:pt x="1455" y="126"/>
                </a:lnTo>
                <a:lnTo>
                  <a:pt x="1457" y="126"/>
                </a:lnTo>
                <a:lnTo>
                  <a:pt x="1457" y="128"/>
                </a:lnTo>
                <a:lnTo>
                  <a:pt x="1457" y="130"/>
                </a:lnTo>
                <a:lnTo>
                  <a:pt x="1455" y="132"/>
                </a:lnTo>
                <a:lnTo>
                  <a:pt x="1440" y="140"/>
                </a:lnTo>
                <a:lnTo>
                  <a:pt x="1438" y="141"/>
                </a:lnTo>
                <a:lnTo>
                  <a:pt x="1436" y="140"/>
                </a:lnTo>
                <a:lnTo>
                  <a:pt x="1436" y="138"/>
                </a:lnTo>
                <a:lnTo>
                  <a:pt x="1436" y="138"/>
                </a:lnTo>
                <a:lnTo>
                  <a:pt x="1438" y="136"/>
                </a:lnTo>
                <a:lnTo>
                  <a:pt x="1438" y="136"/>
                </a:lnTo>
                <a:close/>
                <a:moveTo>
                  <a:pt x="1472" y="113"/>
                </a:moveTo>
                <a:lnTo>
                  <a:pt x="1487" y="105"/>
                </a:lnTo>
                <a:lnTo>
                  <a:pt x="1489" y="103"/>
                </a:lnTo>
                <a:lnTo>
                  <a:pt x="1491" y="103"/>
                </a:lnTo>
                <a:lnTo>
                  <a:pt x="1491" y="105"/>
                </a:lnTo>
                <a:lnTo>
                  <a:pt x="1493" y="107"/>
                </a:lnTo>
                <a:lnTo>
                  <a:pt x="1491" y="109"/>
                </a:lnTo>
                <a:lnTo>
                  <a:pt x="1476" y="118"/>
                </a:lnTo>
                <a:lnTo>
                  <a:pt x="1474" y="118"/>
                </a:lnTo>
                <a:lnTo>
                  <a:pt x="1474" y="118"/>
                </a:lnTo>
                <a:lnTo>
                  <a:pt x="1472" y="118"/>
                </a:lnTo>
                <a:lnTo>
                  <a:pt x="1472" y="115"/>
                </a:lnTo>
                <a:lnTo>
                  <a:pt x="1472" y="113"/>
                </a:lnTo>
                <a:lnTo>
                  <a:pt x="1472" y="113"/>
                </a:lnTo>
                <a:close/>
                <a:moveTo>
                  <a:pt x="1509" y="92"/>
                </a:moveTo>
                <a:lnTo>
                  <a:pt x="1524" y="82"/>
                </a:lnTo>
                <a:lnTo>
                  <a:pt x="1526" y="82"/>
                </a:lnTo>
                <a:lnTo>
                  <a:pt x="1526" y="82"/>
                </a:lnTo>
                <a:lnTo>
                  <a:pt x="1528" y="84"/>
                </a:lnTo>
                <a:lnTo>
                  <a:pt x="1528" y="86"/>
                </a:lnTo>
                <a:lnTo>
                  <a:pt x="1528" y="88"/>
                </a:lnTo>
                <a:lnTo>
                  <a:pt x="1512" y="97"/>
                </a:lnTo>
                <a:lnTo>
                  <a:pt x="1509" y="97"/>
                </a:lnTo>
                <a:lnTo>
                  <a:pt x="1509" y="95"/>
                </a:lnTo>
                <a:lnTo>
                  <a:pt x="1507" y="94"/>
                </a:lnTo>
                <a:lnTo>
                  <a:pt x="1509" y="92"/>
                </a:lnTo>
                <a:lnTo>
                  <a:pt x="1509" y="92"/>
                </a:lnTo>
                <a:close/>
                <a:moveTo>
                  <a:pt x="1545" y="71"/>
                </a:moveTo>
                <a:lnTo>
                  <a:pt x="1560" y="61"/>
                </a:lnTo>
                <a:lnTo>
                  <a:pt x="1560" y="61"/>
                </a:lnTo>
                <a:lnTo>
                  <a:pt x="1562" y="61"/>
                </a:lnTo>
                <a:lnTo>
                  <a:pt x="1564" y="63"/>
                </a:lnTo>
                <a:lnTo>
                  <a:pt x="1564" y="63"/>
                </a:lnTo>
                <a:lnTo>
                  <a:pt x="1564" y="65"/>
                </a:lnTo>
                <a:lnTo>
                  <a:pt x="1562" y="67"/>
                </a:lnTo>
                <a:lnTo>
                  <a:pt x="1547" y="76"/>
                </a:lnTo>
                <a:lnTo>
                  <a:pt x="1547" y="76"/>
                </a:lnTo>
                <a:lnTo>
                  <a:pt x="1545" y="76"/>
                </a:lnTo>
                <a:lnTo>
                  <a:pt x="1543" y="74"/>
                </a:lnTo>
                <a:lnTo>
                  <a:pt x="1543" y="72"/>
                </a:lnTo>
                <a:lnTo>
                  <a:pt x="1543" y="72"/>
                </a:lnTo>
                <a:lnTo>
                  <a:pt x="1545" y="71"/>
                </a:lnTo>
                <a:lnTo>
                  <a:pt x="1545" y="71"/>
                </a:lnTo>
                <a:close/>
                <a:moveTo>
                  <a:pt x="1580" y="49"/>
                </a:moveTo>
                <a:lnTo>
                  <a:pt x="1597" y="40"/>
                </a:lnTo>
                <a:lnTo>
                  <a:pt x="1599" y="40"/>
                </a:lnTo>
                <a:lnTo>
                  <a:pt x="1601" y="40"/>
                </a:lnTo>
                <a:lnTo>
                  <a:pt x="1601" y="42"/>
                </a:lnTo>
                <a:lnTo>
                  <a:pt x="1601" y="42"/>
                </a:lnTo>
                <a:lnTo>
                  <a:pt x="1599" y="44"/>
                </a:lnTo>
                <a:lnTo>
                  <a:pt x="1583" y="53"/>
                </a:lnTo>
                <a:lnTo>
                  <a:pt x="1581" y="53"/>
                </a:lnTo>
                <a:lnTo>
                  <a:pt x="1580" y="53"/>
                </a:lnTo>
                <a:lnTo>
                  <a:pt x="1580" y="51"/>
                </a:lnTo>
                <a:lnTo>
                  <a:pt x="1580" y="49"/>
                </a:lnTo>
                <a:lnTo>
                  <a:pt x="1580" y="49"/>
                </a:lnTo>
                <a:close/>
                <a:moveTo>
                  <a:pt x="1616" y="26"/>
                </a:moveTo>
                <a:lnTo>
                  <a:pt x="1631" y="17"/>
                </a:lnTo>
                <a:lnTo>
                  <a:pt x="1633" y="17"/>
                </a:lnTo>
                <a:lnTo>
                  <a:pt x="1633" y="17"/>
                </a:lnTo>
                <a:lnTo>
                  <a:pt x="1635" y="19"/>
                </a:lnTo>
                <a:lnTo>
                  <a:pt x="1637" y="19"/>
                </a:lnTo>
                <a:lnTo>
                  <a:pt x="1637" y="21"/>
                </a:lnTo>
                <a:lnTo>
                  <a:pt x="1635" y="23"/>
                </a:lnTo>
                <a:lnTo>
                  <a:pt x="1620" y="32"/>
                </a:lnTo>
                <a:lnTo>
                  <a:pt x="1618" y="32"/>
                </a:lnTo>
                <a:lnTo>
                  <a:pt x="1618" y="32"/>
                </a:lnTo>
                <a:lnTo>
                  <a:pt x="1616" y="30"/>
                </a:lnTo>
                <a:lnTo>
                  <a:pt x="1616" y="28"/>
                </a:lnTo>
                <a:lnTo>
                  <a:pt x="1616" y="26"/>
                </a:lnTo>
                <a:lnTo>
                  <a:pt x="1616" y="26"/>
                </a:lnTo>
                <a:close/>
                <a:moveTo>
                  <a:pt x="1652" y="5"/>
                </a:moveTo>
                <a:lnTo>
                  <a:pt x="1660" y="2"/>
                </a:lnTo>
                <a:lnTo>
                  <a:pt x="1662" y="0"/>
                </a:lnTo>
                <a:lnTo>
                  <a:pt x="1664" y="2"/>
                </a:lnTo>
                <a:lnTo>
                  <a:pt x="1664" y="3"/>
                </a:lnTo>
                <a:lnTo>
                  <a:pt x="1662" y="5"/>
                </a:lnTo>
                <a:lnTo>
                  <a:pt x="1656" y="11"/>
                </a:lnTo>
                <a:lnTo>
                  <a:pt x="1652" y="11"/>
                </a:lnTo>
                <a:lnTo>
                  <a:pt x="1650" y="9"/>
                </a:lnTo>
                <a:lnTo>
                  <a:pt x="1650" y="7"/>
                </a:lnTo>
                <a:lnTo>
                  <a:pt x="1652" y="5"/>
                </a:lnTo>
                <a:lnTo>
                  <a:pt x="1652" y="5"/>
                </a:lnTo>
                <a:close/>
              </a:path>
            </a:pathLst>
          </a:custGeom>
          <a:solidFill>
            <a:srgbClr val="000000"/>
          </a:solidFill>
          <a:ln w="3175">
            <a:solidFill>
              <a:srgbClr val="000000"/>
            </a:solidFill>
            <a:prstDash val="solid"/>
            <a:round/>
            <a:headEnd/>
            <a:tailEnd/>
          </a:ln>
        </p:spPr>
        <p:txBody>
          <a:bodyPr/>
          <a:lstStyle/>
          <a:p>
            <a:endParaRPr lang="en-US"/>
          </a:p>
        </p:txBody>
      </p:sp>
      <p:sp>
        <p:nvSpPr>
          <p:cNvPr id="10250" name="Rectangle 10"/>
          <p:cNvSpPr>
            <a:spLocks noChangeArrowheads="1"/>
          </p:cNvSpPr>
          <p:nvPr/>
        </p:nvSpPr>
        <p:spPr bwMode="auto">
          <a:xfrm>
            <a:off x="2247900" y="4306888"/>
            <a:ext cx="4641850" cy="304800"/>
          </a:xfrm>
          <a:prstGeom prst="rect">
            <a:avLst/>
          </a:prstGeom>
          <a:noFill/>
          <a:ln>
            <a:noFill/>
          </a:ln>
          <a:extLst>
            <a:ext uri="{909E8E84-426E-40DD-AFC4-6F175D3DCCD1}">
              <a14:hiddenFill xmlns:a14="http://schemas.microsoft.com/office/drawing/2010/main">
                <a:solidFill>
                  <a:srgbClr val="CCFFCC"/>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251" name="Rectangle 11"/>
          <p:cNvSpPr>
            <a:spLocks noChangeArrowheads="1"/>
          </p:cNvSpPr>
          <p:nvPr/>
        </p:nvSpPr>
        <p:spPr bwMode="auto">
          <a:xfrm>
            <a:off x="2339975" y="4359275"/>
            <a:ext cx="333905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dirty="0">
                <a:solidFill>
                  <a:srgbClr val="000000"/>
                </a:solidFill>
              </a:rPr>
              <a:t>             </a:t>
            </a:r>
            <a:r>
              <a:rPr lang="el-GR" dirty="0">
                <a:solidFill>
                  <a:srgbClr val="000000"/>
                </a:solidFill>
              </a:rPr>
              <a:t>0                 </a:t>
            </a:r>
            <a:r>
              <a:rPr lang="el-GR" dirty="0" smtClean="0">
                <a:solidFill>
                  <a:srgbClr val="000000"/>
                </a:solidFill>
              </a:rPr>
              <a:t>Ζ Παραγωγή</a:t>
            </a:r>
            <a:r>
              <a:rPr lang="el-GR" dirty="0">
                <a:solidFill>
                  <a:srgbClr val="000000"/>
                </a:solidFill>
              </a:rPr>
              <a:t>, Ζ</a:t>
            </a:r>
            <a:endParaRPr lang="el-GR" dirty="0"/>
          </a:p>
        </p:txBody>
      </p:sp>
      <p:sp>
        <p:nvSpPr>
          <p:cNvPr id="10252" name="Rectangle 12"/>
          <p:cNvSpPr>
            <a:spLocks noChangeArrowheads="1"/>
          </p:cNvSpPr>
          <p:nvPr/>
        </p:nvSpPr>
        <p:spPr bwMode="auto">
          <a:xfrm>
            <a:off x="6400800" y="4343400"/>
            <a:ext cx="381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57" name="Rectangle 17"/>
          <p:cNvSpPr>
            <a:spLocks noChangeArrowheads="1"/>
          </p:cNvSpPr>
          <p:nvPr/>
        </p:nvSpPr>
        <p:spPr bwMode="auto">
          <a:xfrm>
            <a:off x="2493963" y="2301875"/>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58" name="Rectangle 18"/>
          <p:cNvSpPr>
            <a:spLocks noChangeArrowheads="1"/>
          </p:cNvSpPr>
          <p:nvPr/>
        </p:nvSpPr>
        <p:spPr bwMode="auto">
          <a:xfrm>
            <a:off x="2493963" y="2474913"/>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59" name="Rectangle 19"/>
          <p:cNvSpPr>
            <a:spLocks noChangeArrowheads="1"/>
          </p:cNvSpPr>
          <p:nvPr/>
        </p:nvSpPr>
        <p:spPr bwMode="auto">
          <a:xfrm>
            <a:off x="2493963" y="2651125"/>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0" name="Rectangle 20"/>
          <p:cNvSpPr>
            <a:spLocks noChangeArrowheads="1"/>
          </p:cNvSpPr>
          <p:nvPr/>
        </p:nvSpPr>
        <p:spPr bwMode="auto">
          <a:xfrm>
            <a:off x="2493963" y="2825750"/>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1" name="Rectangle 21"/>
          <p:cNvSpPr>
            <a:spLocks noChangeArrowheads="1"/>
          </p:cNvSpPr>
          <p:nvPr/>
        </p:nvSpPr>
        <p:spPr bwMode="auto">
          <a:xfrm>
            <a:off x="2493963" y="3001963"/>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2" name="Rectangle 22"/>
          <p:cNvSpPr>
            <a:spLocks noChangeArrowheads="1"/>
          </p:cNvSpPr>
          <p:nvPr/>
        </p:nvSpPr>
        <p:spPr bwMode="auto">
          <a:xfrm>
            <a:off x="2493963" y="3175000"/>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3" name="Rectangle 23"/>
          <p:cNvSpPr>
            <a:spLocks noChangeArrowheads="1"/>
          </p:cNvSpPr>
          <p:nvPr/>
        </p:nvSpPr>
        <p:spPr bwMode="auto">
          <a:xfrm>
            <a:off x="2493963" y="3306763"/>
            <a:ext cx="1397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4" name="Rectangle 24"/>
          <p:cNvSpPr>
            <a:spLocks noChangeArrowheads="1"/>
          </p:cNvSpPr>
          <p:nvPr/>
        </p:nvSpPr>
        <p:spPr bwMode="auto">
          <a:xfrm>
            <a:off x="2573338" y="3354388"/>
            <a:ext cx="635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800">
                <a:solidFill>
                  <a:srgbClr val="000000"/>
                </a:solidFill>
              </a:rPr>
              <a:t> </a:t>
            </a:r>
            <a:endParaRPr lang="el-GR"/>
          </a:p>
        </p:txBody>
      </p:sp>
      <p:sp>
        <p:nvSpPr>
          <p:cNvPr id="10265" name="Rectangle 25"/>
          <p:cNvSpPr>
            <a:spLocks noChangeArrowheads="1"/>
          </p:cNvSpPr>
          <p:nvPr/>
        </p:nvSpPr>
        <p:spPr bwMode="auto">
          <a:xfrm>
            <a:off x="2493963" y="3467100"/>
            <a:ext cx="1397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6" name="Rectangle 26"/>
          <p:cNvSpPr>
            <a:spLocks noChangeArrowheads="1"/>
          </p:cNvSpPr>
          <p:nvPr/>
        </p:nvSpPr>
        <p:spPr bwMode="auto">
          <a:xfrm>
            <a:off x="2573338" y="3467100"/>
            <a:ext cx="11060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dirty="0">
                <a:solidFill>
                  <a:srgbClr val="000000"/>
                </a:solidFill>
              </a:rPr>
              <a:t>Α</a:t>
            </a:r>
            <a:endParaRPr lang="el-GR" dirty="0"/>
          </a:p>
        </p:txBody>
      </p:sp>
      <p:sp>
        <p:nvSpPr>
          <p:cNvPr id="10267" name="Rectangle 27"/>
          <p:cNvSpPr>
            <a:spLocks noChangeArrowheads="1"/>
          </p:cNvSpPr>
          <p:nvPr/>
        </p:nvSpPr>
        <p:spPr bwMode="auto">
          <a:xfrm>
            <a:off x="2732088" y="3467100"/>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69" name="Rectangle 29"/>
          <p:cNvSpPr>
            <a:spLocks noChangeArrowheads="1"/>
          </p:cNvSpPr>
          <p:nvPr/>
        </p:nvSpPr>
        <p:spPr bwMode="auto">
          <a:xfrm>
            <a:off x="2732088" y="3644900"/>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70" name="Rectangle 30"/>
          <p:cNvSpPr>
            <a:spLocks noChangeArrowheads="1"/>
          </p:cNvSpPr>
          <p:nvPr/>
        </p:nvSpPr>
        <p:spPr bwMode="auto">
          <a:xfrm>
            <a:off x="2493963" y="3771900"/>
            <a:ext cx="1397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71" name="Rectangle 31"/>
          <p:cNvSpPr>
            <a:spLocks noChangeArrowheads="1"/>
          </p:cNvSpPr>
          <p:nvPr/>
        </p:nvSpPr>
        <p:spPr bwMode="auto">
          <a:xfrm>
            <a:off x="2573338" y="3819525"/>
            <a:ext cx="63500" cy="13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800">
                <a:solidFill>
                  <a:srgbClr val="000000"/>
                </a:solidFill>
              </a:rPr>
              <a:t> </a:t>
            </a:r>
            <a:endParaRPr lang="el-GR"/>
          </a:p>
        </p:txBody>
      </p:sp>
      <p:sp>
        <p:nvSpPr>
          <p:cNvPr id="10272" name="Rectangle 32"/>
          <p:cNvSpPr>
            <a:spLocks noChangeArrowheads="1"/>
          </p:cNvSpPr>
          <p:nvPr/>
        </p:nvSpPr>
        <p:spPr bwMode="auto">
          <a:xfrm>
            <a:off x="2493963" y="3937000"/>
            <a:ext cx="139700"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74" name="Rectangle 34"/>
          <p:cNvSpPr>
            <a:spLocks noChangeArrowheads="1"/>
          </p:cNvSpPr>
          <p:nvPr/>
        </p:nvSpPr>
        <p:spPr bwMode="auto">
          <a:xfrm>
            <a:off x="2732088" y="3937000"/>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75" name="Rectangle 35"/>
          <p:cNvSpPr>
            <a:spLocks noChangeArrowheads="1"/>
          </p:cNvSpPr>
          <p:nvPr/>
        </p:nvSpPr>
        <p:spPr bwMode="auto">
          <a:xfrm>
            <a:off x="2493963" y="4110038"/>
            <a:ext cx="100012" cy="20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a:solidFill>
                  <a:srgbClr val="000000"/>
                </a:solidFill>
              </a:rPr>
              <a:t> </a:t>
            </a:r>
            <a:endParaRPr lang="el-GR"/>
          </a:p>
        </p:txBody>
      </p:sp>
      <p:sp>
        <p:nvSpPr>
          <p:cNvPr id="10276" name="Freeform 36"/>
          <p:cNvSpPr>
            <a:spLocks noEditPoints="1"/>
          </p:cNvSpPr>
          <p:nvPr/>
        </p:nvSpPr>
        <p:spPr bwMode="auto">
          <a:xfrm>
            <a:off x="5489575" y="2749550"/>
            <a:ext cx="234950" cy="90488"/>
          </a:xfrm>
          <a:custGeom>
            <a:avLst/>
            <a:gdLst>
              <a:gd name="T0" fmla="*/ 142 w 148"/>
              <a:gd name="T1" fmla="*/ 57 h 57"/>
              <a:gd name="T2" fmla="*/ 37 w 148"/>
              <a:gd name="T3" fmla="*/ 23 h 57"/>
              <a:gd name="T4" fmla="*/ 37 w 148"/>
              <a:gd name="T5" fmla="*/ 21 h 57"/>
              <a:gd name="T6" fmla="*/ 35 w 148"/>
              <a:gd name="T7" fmla="*/ 21 h 57"/>
              <a:gd name="T8" fmla="*/ 35 w 148"/>
              <a:gd name="T9" fmla="*/ 19 h 57"/>
              <a:gd name="T10" fmla="*/ 35 w 148"/>
              <a:gd name="T11" fmla="*/ 19 h 57"/>
              <a:gd name="T12" fmla="*/ 37 w 148"/>
              <a:gd name="T13" fmla="*/ 17 h 57"/>
              <a:gd name="T14" fmla="*/ 38 w 148"/>
              <a:gd name="T15" fmla="*/ 17 h 57"/>
              <a:gd name="T16" fmla="*/ 144 w 148"/>
              <a:gd name="T17" fmla="*/ 51 h 57"/>
              <a:gd name="T18" fmla="*/ 146 w 148"/>
              <a:gd name="T19" fmla="*/ 51 h 57"/>
              <a:gd name="T20" fmla="*/ 146 w 148"/>
              <a:gd name="T21" fmla="*/ 53 h 57"/>
              <a:gd name="T22" fmla="*/ 148 w 148"/>
              <a:gd name="T23" fmla="*/ 53 h 57"/>
              <a:gd name="T24" fmla="*/ 146 w 148"/>
              <a:gd name="T25" fmla="*/ 55 h 57"/>
              <a:gd name="T26" fmla="*/ 146 w 148"/>
              <a:gd name="T27" fmla="*/ 57 h 57"/>
              <a:gd name="T28" fmla="*/ 142 w 148"/>
              <a:gd name="T29" fmla="*/ 57 h 57"/>
              <a:gd name="T30" fmla="*/ 142 w 148"/>
              <a:gd name="T31" fmla="*/ 57 h 57"/>
              <a:gd name="T32" fmla="*/ 38 w 148"/>
              <a:gd name="T33" fmla="*/ 44 h 57"/>
              <a:gd name="T34" fmla="*/ 0 w 148"/>
              <a:gd name="T35" fmla="*/ 7 h 57"/>
              <a:gd name="T36" fmla="*/ 54 w 148"/>
              <a:gd name="T37" fmla="*/ 0 h 57"/>
              <a:gd name="T38" fmla="*/ 38 w 148"/>
              <a:gd name="T39" fmla="*/ 44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48" h="57">
                <a:moveTo>
                  <a:pt x="142" y="57"/>
                </a:moveTo>
                <a:lnTo>
                  <a:pt x="37" y="23"/>
                </a:lnTo>
                <a:lnTo>
                  <a:pt x="37" y="21"/>
                </a:lnTo>
                <a:lnTo>
                  <a:pt x="35" y="21"/>
                </a:lnTo>
                <a:lnTo>
                  <a:pt x="35" y="19"/>
                </a:lnTo>
                <a:lnTo>
                  <a:pt x="35" y="19"/>
                </a:lnTo>
                <a:lnTo>
                  <a:pt x="37" y="17"/>
                </a:lnTo>
                <a:lnTo>
                  <a:pt x="38" y="17"/>
                </a:lnTo>
                <a:lnTo>
                  <a:pt x="144" y="51"/>
                </a:lnTo>
                <a:lnTo>
                  <a:pt x="146" y="51"/>
                </a:lnTo>
                <a:lnTo>
                  <a:pt x="146" y="53"/>
                </a:lnTo>
                <a:lnTo>
                  <a:pt x="148" y="53"/>
                </a:lnTo>
                <a:lnTo>
                  <a:pt x="146" y="55"/>
                </a:lnTo>
                <a:lnTo>
                  <a:pt x="146" y="57"/>
                </a:lnTo>
                <a:lnTo>
                  <a:pt x="142" y="57"/>
                </a:lnTo>
                <a:lnTo>
                  <a:pt x="142" y="57"/>
                </a:lnTo>
                <a:close/>
                <a:moveTo>
                  <a:pt x="38" y="44"/>
                </a:moveTo>
                <a:lnTo>
                  <a:pt x="0" y="7"/>
                </a:lnTo>
                <a:lnTo>
                  <a:pt x="54" y="0"/>
                </a:lnTo>
                <a:lnTo>
                  <a:pt x="38" y="44"/>
                </a:lnTo>
                <a:close/>
              </a:path>
            </a:pathLst>
          </a:custGeom>
          <a:solidFill>
            <a:srgbClr val="000000"/>
          </a:solidFill>
          <a:ln w="3175">
            <a:solidFill>
              <a:srgbClr val="000000"/>
            </a:solidFill>
            <a:prstDash val="solid"/>
            <a:round/>
            <a:headEnd/>
            <a:tailEnd/>
          </a:ln>
        </p:spPr>
        <p:txBody>
          <a:bodyPr/>
          <a:lstStyle/>
          <a:p>
            <a:endParaRPr lang="en-US"/>
          </a:p>
        </p:txBody>
      </p:sp>
      <p:sp>
        <p:nvSpPr>
          <p:cNvPr id="10277" name="Line 37"/>
          <p:cNvSpPr>
            <a:spLocks noChangeShapeType="1"/>
          </p:cNvSpPr>
          <p:nvPr/>
        </p:nvSpPr>
        <p:spPr bwMode="auto">
          <a:xfrm flipV="1">
            <a:off x="2895600" y="1600200"/>
            <a:ext cx="0" cy="2667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 name="Rectangle 7"/>
          <p:cNvSpPr>
            <a:spLocks noChangeArrowheads="1"/>
          </p:cNvSpPr>
          <p:nvPr/>
        </p:nvSpPr>
        <p:spPr bwMode="auto">
          <a:xfrm>
            <a:off x="3347864" y="2924176"/>
            <a:ext cx="9457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dirty="0" smtClean="0">
                <a:solidFill>
                  <a:srgbClr val="000000"/>
                </a:solidFill>
              </a:rPr>
              <a:t>Ε</a:t>
            </a:r>
            <a:endParaRPr lang="el-GR" dirty="0"/>
          </a:p>
        </p:txBody>
      </p:sp>
      <p:sp>
        <p:nvSpPr>
          <p:cNvPr id="40" name="Rectangle 7"/>
          <p:cNvSpPr>
            <a:spLocks noChangeArrowheads="1"/>
          </p:cNvSpPr>
          <p:nvPr/>
        </p:nvSpPr>
        <p:spPr bwMode="auto">
          <a:xfrm>
            <a:off x="4376007" y="2944019"/>
            <a:ext cx="10259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dirty="0" smtClean="0">
                <a:solidFill>
                  <a:srgbClr val="000000"/>
                </a:solidFill>
              </a:rPr>
              <a:t>Β</a:t>
            </a:r>
            <a:endParaRPr lang="el-GR" dirty="0"/>
          </a:p>
        </p:txBody>
      </p:sp>
      <p:sp>
        <p:nvSpPr>
          <p:cNvPr id="42" name="Rectangle 7"/>
          <p:cNvSpPr>
            <a:spLocks noChangeArrowheads="1"/>
          </p:cNvSpPr>
          <p:nvPr/>
        </p:nvSpPr>
        <p:spPr bwMode="auto">
          <a:xfrm>
            <a:off x="4400677" y="2119313"/>
            <a:ext cx="8976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l-GR" sz="1200" dirty="0" smtClean="0">
                <a:solidFill>
                  <a:srgbClr val="000000"/>
                </a:solidFill>
              </a:rPr>
              <a:t>Γ</a:t>
            </a:r>
            <a:endParaRPr lang="el-GR" dirty="0"/>
          </a:p>
        </p:txBody>
      </p:sp>
      <p:sp>
        <p:nvSpPr>
          <p:cNvPr id="43" name="Rectangle 7"/>
          <p:cNvSpPr>
            <a:spLocks noChangeArrowheads="1"/>
          </p:cNvSpPr>
          <p:nvPr/>
        </p:nvSpPr>
        <p:spPr bwMode="auto">
          <a:xfrm>
            <a:off x="2051720" y="1268760"/>
            <a:ext cx="100811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r>
              <a:rPr lang="el-GR" sz="1200" dirty="0" smtClean="0">
                <a:solidFill>
                  <a:srgbClr val="000000"/>
                </a:solidFill>
              </a:rPr>
              <a:t>Συυνολικο κοστος</a:t>
            </a:r>
            <a:endParaRPr lang="el-GR" dirty="0"/>
          </a:p>
        </p:txBody>
      </p:sp>
    </p:spTree>
    <p:extLst>
      <p:ext uri="{BB962C8B-B14F-4D97-AF65-F5344CB8AC3E}">
        <p14:creationId xmlns:p14="http://schemas.microsoft.com/office/powerpoint/2010/main" val="22107625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2.1</a:t>
            </a:r>
            <a:endParaRPr lang="en-US" dirty="0"/>
          </a:p>
        </p:txBody>
      </p:sp>
      <p:sp>
        <p:nvSpPr>
          <p:cNvPr id="4" name="Rectangle 3"/>
          <p:cNvSpPr/>
          <p:nvPr/>
        </p:nvSpPr>
        <p:spPr>
          <a:xfrm>
            <a:off x="1600200" y="1371600"/>
            <a:ext cx="4572000" cy="1754326"/>
          </a:xfrm>
          <a:prstGeom prst="rect">
            <a:avLst/>
          </a:prstGeom>
        </p:spPr>
        <p:txBody>
          <a:bodyPr>
            <a:spAutoFit/>
          </a:bodyPr>
          <a:lstStyle/>
          <a:p>
            <a:r>
              <a:rPr lang="el-GR" dirty="0"/>
              <a:t>α. Το κοστος μιας εγκαταστασης βιολογικου καθαρισμου εχει τη μορφη </a:t>
            </a:r>
            <a:br>
              <a:rPr lang="el-GR" dirty="0"/>
            </a:br>
            <a:r>
              <a:rPr lang="el-GR" dirty="0"/>
              <a:t>Κ=250 + Χ</a:t>
            </a:r>
            <a:r>
              <a:rPr lang="el-GR" baseline="30000" dirty="0"/>
              <a:t>1.8</a:t>
            </a:r>
            <a:r>
              <a:rPr lang="el-GR" dirty="0"/>
              <a:t/>
            </a:r>
            <a:br>
              <a:rPr lang="el-GR" dirty="0"/>
            </a:br>
            <a:r>
              <a:rPr lang="el-GR" dirty="0"/>
              <a:t>Μεσο κόστος </a:t>
            </a:r>
            <a:r>
              <a:rPr lang="el-GR" dirty="0" smtClean="0"/>
              <a:t>Κ/Χ=250/Χ+Χ</a:t>
            </a:r>
            <a:r>
              <a:rPr lang="el-GR" baseline="30000" dirty="0" smtClean="0"/>
              <a:t>0.8</a:t>
            </a:r>
            <a:r>
              <a:rPr lang="el-GR" dirty="0"/>
              <a:t/>
            </a:r>
            <a:br>
              <a:rPr lang="el-GR" dirty="0"/>
            </a:br>
            <a:r>
              <a:rPr lang="el-GR" dirty="0"/>
              <a:t>θετικη μεχρι </a:t>
            </a:r>
            <a:r>
              <a:rPr lang="el-GR" dirty="0" smtClean="0"/>
              <a:t>Χ=24.32</a:t>
            </a:r>
            <a:r>
              <a:rPr lang="el-GR" dirty="0"/>
              <a:t> </a:t>
            </a:r>
            <a:br>
              <a:rPr lang="el-GR" dirty="0"/>
            </a:br>
            <a:r>
              <a:rPr lang="el-GR" dirty="0"/>
              <a:t>Οριακο κόστος </a:t>
            </a:r>
            <a:r>
              <a:rPr lang="el-GR" i="1" dirty="0"/>
              <a:t>θ</a:t>
            </a:r>
            <a:r>
              <a:rPr lang="el-GR" dirty="0"/>
              <a:t>Κ</a:t>
            </a:r>
            <a:r>
              <a:rPr lang="el-GR" i="1" dirty="0"/>
              <a:t>/θ</a:t>
            </a:r>
            <a:r>
              <a:rPr lang="el-GR" dirty="0"/>
              <a:t>Χ</a:t>
            </a:r>
            <a:r>
              <a:rPr lang="el-GR" i="1" dirty="0"/>
              <a:t>=1.8Χ</a:t>
            </a:r>
            <a:r>
              <a:rPr lang="el-GR" i="1" baseline="30000" dirty="0"/>
              <a:t>0.8</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3855" y="3324225"/>
            <a:ext cx="1800225"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175609" y="4352965"/>
            <a:ext cx="946093" cy="369332"/>
          </a:xfrm>
          <a:prstGeom prst="rect">
            <a:avLst/>
          </a:prstGeom>
        </p:spPr>
        <p:txBody>
          <a:bodyPr wrap="none">
            <a:spAutoFit/>
          </a:bodyPr>
          <a:lstStyle/>
          <a:p>
            <a:r>
              <a:rPr lang="el-GR" dirty="0">
                <a:solidFill>
                  <a:prstClr val="black"/>
                </a:solidFill>
              </a:rPr>
              <a:t>Χ=24.32</a:t>
            </a:r>
            <a:endParaRPr lang="en-US"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9325" y="4906963"/>
            <a:ext cx="1804755" cy="1103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5104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Κριτηρια</a:t>
            </a:r>
            <a:endParaRPr lang="en-US" dirty="0"/>
          </a:p>
        </p:txBody>
      </p:sp>
      <p:sp>
        <p:nvSpPr>
          <p:cNvPr id="3" name="Content Placeholder 2"/>
          <p:cNvSpPr>
            <a:spLocks noGrp="1"/>
          </p:cNvSpPr>
          <p:nvPr>
            <p:ph idx="1"/>
          </p:nvPr>
        </p:nvSpPr>
        <p:spPr/>
        <p:txBody>
          <a:bodyPr>
            <a:normAutofit fontScale="92500" lnSpcReduction="20000"/>
          </a:bodyPr>
          <a:lstStyle/>
          <a:p>
            <a:r>
              <a:rPr lang="el-GR" dirty="0" smtClean="0"/>
              <a:t>Αποδοτικότητα αξια </a:t>
            </a:r>
          </a:p>
          <a:p>
            <a:pPr lvl="1"/>
            <a:r>
              <a:rPr lang="el-GR" dirty="0" smtClean="0"/>
              <a:t>εκροων/αξια εισροων</a:t>
            </a:r>
          </a:p>
          <a:p>
            <a:r>
              <a:rPr lang="el-GR" dirty="0" smtClean="0"/>
              <a:t>Αποτελεσματικότητα</a:t>
            </a:r>
          </a:p>
          <a:p>
            <a:pPr lvl="1"/>
            <a:r>
              <a:rPr lang="el-GR" dirty="0" smtClean="0"/>
              <a:t>Βαθμός επιτευξης στοχων</a:t>
            </a:r>
          </a:p>
          <a:p>
            <a:r>
              <a:rPr lang="el-GR" dirty="0" smtClean="0"/>
              <a:t>Παραγωγικότητα</a:t>
            </a:r>
          </a:p>
          <a:p>
            <a:pPr lvl="1"/>
            <a:r>
              <a:rPr lang="el-GR" dirty="0" smtClean="0"/>
              <a:t>Συγκερασμος Αποδοτικότητα Αποτελεσματικότητα</a:t>
            </a:r>
          </a:p>
          <a:p>
            <a:r>
              <a:rPr lang="el-GR" dirty="0" smtClean="0"/>
              <a:t>Δικαιοκατανομή</a:t>
            </a:r>
          </a:p>
          <a:p>
            <a:pPr lvl="1"/>
            <a:r>
              <a:rPr lang="el-GR" dirty="0" smtClean="0"/>
              <a:t>Κοινωνικη δικαιοσυνη</a:t>
            </a:r>
          </a:p>
          <a:p>
            <a:r>
              <a:rPr lang="el-GR" dirty="0" smtClean="0"/>
              <a:t>Επίδοση</a:t>
            </a:r>
          </a:p>
          <a:p>
            <a:pPr lvl="1"/>
            <a:r>
              <a:rPr lang="el-GR" dirty="0" smtClean="0"/>
              <a:t>ΠαραγωγικότηταΔικαιοκατανομή</a:t>
            </a:r>
            <a:endParaRPr lang="el-GR" dirty="0"/>
          </a:p>
          <a:p>
            <a:endParaRPr lang="el-GR" dirty="0"/>
          </a:p>
          <a:p>
            <a:endParaRPr lang="en-US" dirty="0"/>
          </a:p>
        </p:txBody>
      </p:sp>
    </p:spTree>
    <p:extLst>
      <p:ext uri="{BB962C8B-B14F-4D97-AF65-F5344CB8AC3E}">
        <p14:creationId xmlns:p14="http://schemas.microsoft.com/office/powerpoint/2010/main" val="31731920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μελέτη </a:t>
            </a:r>
            <a:r>
              <a:rPr lang="el-GR" dirty="0"/>
              <a:t>της απόδοσης (</a:t>
            </a:r>
            <a:r>
              <a:rPr lang="en-US" dirty="0"/>
              <a:t>efficiency</a:t>
            </a:r>
            <a:r>
              <a:rPr lang="el-GR" dirty="0"/>
              <a:t>) </a:t>
            </a:r>
            <a:r>
              <a:rPr lang="el-GR" dirty="0" smtClean="0"/>
              <a:t>και έννοια </a:t>
            </a:r>
            <a:r>
              <a:rPr lang="el-GR" dirty="0"/>
              <a:t>της </a:t>
            </a:r>
            <a:r>
              <a:rPr lang="el-GR" i="1" dirty="0"/>
              <a:t>παραγωγής </a:t>
            </a:r>
            <a:r>
              <a:rPr lang="el-GR" i="1" dirty="0" smtClean="0"/>
              <a:t> </a:t>
            </a:r>
            <a:endParaRPr lang="en-US" dirty="0"/>
          </a:p>
        </p:txBody>
      </p:sp>
      <p:sp>
        <p:nvSpPr>
          <p:cNvPr id="3" name="Content Placeholder 2"/>
          <p:cNvSpPr>
            <a:spLocks noGrp="1"/>
          </p:cNvSpPr>
          <p:nvPr>
            <p:ph idx="1"/>
          </p:nvPr>
        </p:nvSpPr>
        <p:spPr>
          <a:xfrm>
            <a:off x="457200" y="1600200"/>
            <a:ext cx="8915400" cy="4525963"/>
          </a:xfrm>
        </p:spPr>
        <p:txBody>
          <a:bodyPr>
            <a:normAutofit fontScale="70000" lnSpcReduction="20000"/>
          </a:bodyPr>
          <a:lstStyle/>
          <a:p>
            <a:pPr hangingPunct="0"/>
            <a:r>
              <a:rPr lang="el-GR" i="1" dirty="0"/>
              <a:t> Παραγωγικότητα </a:t>
            </a:r>
            <a:r>
              <a:rPr lang="el-GR" dirty="0" smtClean="0"/>
              <a:t>=</a:t>
            </a:r>
            <a:r>
              <a:rPr lang="en-US" dirty="0" smtClean="0"/>
              <a:t>    </a:t>
            </a:r>
            <a:r>
              <a:rPr lang="el-GR" dirty="0" smtClean="0"/>
              <a:t>{</a:t>
            </a:r>
            <a:r>
              <a:rPr lang="el-GR" dirty="0"/>
              <a:t>παραγόμενο έργο/χρονική μονάδα} =</a:t>
            </a:r>
            <a:r>
              <a:rPr lang="el-GR" i="1" dirty="0"/>
              <a:t> Δραστηριότητας</a:t>
            </a:r>
            <a:r>
              <a:rPr lang="el-GR" dirty="0"/>
              <a:t>      = {συνολικό έργο}/{συνολική διάρκεια}</a:t>
            </a:r>
            <a:endParaRPr lang="en-US" dirty="0"/>
          </a:p>
          <a:p>
            <a:pPr marL="0" indent="0">
              <a:buNone/>
            </a:pPr>
            <a:r>
              <a:rPr lang="el-GR" dirty="0"/>
              <a:t>π</a:t>
            </a:r>
            <a:r>
              <a:rPr lang="el-GR" dirty="0" smtClean="0"/>
              <a:t>χ παραγωγικοτητα μπεντονιερας 12 </a:t>
            </a:r>
            <a:r>
              <a:rPr lang="el-GR" dirty="0"/>
              <a:t>μ</a:t>
            </a:r>
            <a:r>
              <a:rPr lang="el-GR" baseline="30000" dirty="0"/>
              <a:t>3 </a:t>
            </a:r>
            <a:r>
              <a:rPr lang="el-GR" dirty="0"/>
              <a:t>μπετόν </a:t>
            </a:r>
            <a:r>
              <a:rPr lang="el-GR" dirty="0" smtClean="0"/>
              <a:t>/ωρα</a:t>
            </a:r>
          </a:p>
          <a:p>
            <a:pPr marL="0" indent="0" hangingPunct="0">
              <a:buNone/>
            </a:pPr>
            <a:r>
              <a:rPr lang="el-GR" dirty="0" smtClean="0"/>
              <a:t>Η </a:t>
            </a:r>
            <a:r>
              <a:rPr lang="el-GR" dirty="0"/>
              <a:t>διάρκεια μιας δραστηριότητας που εκτελείται με συγκεκριμένο συνδυασμό συντελεστών (ή, με άλλα λόγια, με συγκεκριμένο συνεργείο), μπορεί να εκτιμηθεί  αν γνωρίζουμε:  </a:t>
            </a:r>
            <a:endParaRPr lang="en-US" dirty="0"/>
          </a:p>
          <a:p>
            <a:pPr lvl="0" hangingPunct="0"/>
            <a:r>
              <a:rPr lang="el-GR" dirty="0"/>
              <a:t>μέγεθος έργου που αντιστοιχεί στη δραστηριότητα </a:t>
            </a:r>
            <a:endParaRPr lang="en-US" dirty="0"/>
          </a:p>
          <a:p>
            <a:pPr hangingPunct="0"/>
            <a:r>
              <a:rPr lang="el-GR" dirty="0"/>
              <a:t>το έργο  που παράγεται  στη μονάδα του χρόνου</a:t>
            </a:r>
            <a:r>
              <a:rPr lang="el-GR" dirty="0" smtClean="0"/>
              <a:t>.</a:t>
            </a:r>
            <a:r>
              <a:rPr lang="el-GR" i="1" dirty="0"/>
              <a:t> </a:t>
            </a:r>
            <a:endParaRPr lang="en-US" i="1" dirty="0"/>
          </a:p>
          <a:p>
            <a:pPr marL="0" indent="0" hangingPunct="0">
              <a:buNone/>
            </a:pPr>
            <a:r>
              <a:rPr lang="el-GR" i="1" dirty="0" smtClean="0"/>
              <a:t>Διάρκεια </a:t>
            </a:r>
            <a:endParaRPr lang="en-US" dirty="0"/>
          </a:p>
          <a:p>
            <a:pPr marL="0" indent="0">
              <a:buNone/>
            </a:pPr>
            <a:r>
              <a:rPr lang="el-GR" i="1" dirty="0" smtClean="0"/>
              <a:t>Δραστηριότητας</a:t>
            </a:r>
            <a:r>
              <a:rPr lang="el-GR" dirty="0" smtClean="0"/>
              <a:t>  </a:t>
            </a:r>
            <a:r>
              <a:rPr lang="el-GR" dirty="0"/>
              <a:t>={Μέγεθος}</a:t>
            </a:r>
            <a:r>
              <a:rPr lang="el-GR" b="1" dirty="0"/>
              <a:t>/</a:t>
            </a:r>
            <a:r>
              <a:rPr lang="el-GR" dirty="0"/>
              <a:t>{Παραγωγικότητα </a:t>
            </a:r>
            <a:r>
              <a:rPr lang="el-GR" dirty="0" smtClean="0"/>
              <a:t>Συνεργείου</a:t>
            </a:r>
          </a:p>
          <a:p>
            <a:pPr marL="0" indent="0">
              <a:buNone/>
            </a:pPr>
            <a:r>
              <a:rPr lang="el-GR" dirty="0" smtClean="0"/>
              <a:t>Ποσο </a:t>
            </a:r>
            <a:r>
              <a:rPr lang="el-GR" dirty="0"/>
              <a:t>διαρκει η σκυρ οδετηση </a:t>
            </a:r>
            <a:r>
              <a:rPr lang="el-GR" dirty="0" smtClean="0"/>
              <a:t>600μ</a:t>
            </a:r>
            <a:r>
              <a:rPr lang="el-GR" baseline="30000" dirty="0" smtClean="0"/>
              <a:t>3</a:t>
            </a:r>
            <a:endParaRPr lang="el-GR" dirty="0" smtClean="0"/>
          </a:p>
          <a:p>
            <a:pPr marL="0" indent="0">
              <a:buNone/>
            </a:pPr>
            <a:r>
              <a:rPr lang="el-GR" dirty="0"/>
              <a:t>600μ3 /</a:t>
            </a:r>
            <a:r>
              <a:rPr lang="el-GR" dirty="0" smtClean="0"/>
              <a:t>12μ3/ωρα</a:t>
            </a:r>
            <a:endParaRPr lang="el-GR" dirty="0"/>
          </a:p>
          <a:p>
            <a:pPr marL="0" indent="0">
              <a:buNone/>
            </a:pPr>
            <a:r>
              <a:rPr lang="el-GR" dirty="0" smtClean="0"/>
              <a:t>=50 ωρες</a:t>
            </a:r>
          </a:p>
          <a:p>
            <a:pPr marL="0" indent="0">
              <a:buNone/>
            </a:pPr>
            <a:r>
              <a:rPr lang="el-GR" dirty="0" smtClean="0"/>
              <a:t>Εργατης τεχνιτης μπεντινιερα ηλ ρευμα νερο τσιμεντο</a:t>
            </a:r>
            <a:endParaRPr lang="en-US" dirty="0"/>
          </a:p>
        </p:txBody>
      </p:sp>
    </p:spTree>
    <p:extLst>
      <p:ext uri="{BB962C8B-B14F-4D97-AF65-F5344CB8AC3E}">
        <p14:creationId xmlns:p14="http://schemas.microsoft.com/office/powerpoint/2010/main" val="4176672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731456" y="2205036"/>
            <a:ext cx="1954213" cy="2519364"/>
          </a:xfrm>
          <a:prstGeom prst="rect">
            <a:avLst/>
          </a:prstGeom>
          <a:solidFill>
            <a:srgbClr val="FFC000"/>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1" u="none" strike="noStrike" cap="none" normalizeH="0" baseline="0" dirty="0" err="1" smtClean="0">
                <a:ln>
                  <a:noFill/>
                </a:ln>
                <a:solidFill>
                  <a:schemeClr val="tx1"/>
                </a:solidFill>
                <a:effectLst/>
                <a:latin typeface="Calibri" pitchFamily="34" charset="0"/>
                <a:cs typeface="Arial" pitchFamily="34" charset="0"/>
              </a:rPr>
              <a:t>Εισροές</a:t>
            </a:r>
            <a:endParaRPr kumimoji="0" lang="en-US" sz="2000" b="1" i="1" u="none" strike="noStrike" cap="none" normalizeH="0" baseline="0" dirty="0" smtClean="0">
              <a:ln>
                <a:noFill/>
              </a:ln>
              <a:solidFill>
                <a:schemeClr val="tx1"/>
              </a:solidFill>
              <a:effectLst/>
              <a:latin typeface="Calibri" pitchFamily="34" charset="0"/>
              <a:cs typeface="Arial" pitchFamily="34" charset="0"/>
            </a:endParaRPr>
          </a:p>
          <a:p>
            <a:pPr marL="457200" marR="95250" lvl="1"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Ανθρώ</a:t>
            </a:r>
            <a:r>
              <a:rPr kumimoji="0" lang="en-US" b="0" i="0" u="none" strike="noStrike" cap="none" normalizeH="0" baseline="0" dirty="0" smtClean="0">
                <a:ln>
                  <a:noFill/>
                </a:ln>
                <a:solidFill>
                  <a:schemeClr val="tx1"/>
                </a:solidFill>
                <a:effectLst/>
                <a:latin typeface="Calibri" pitchFamily="34" charset="0"/>
                <a:cs typeface="Arial" pitchFamily="34" charset="0"/>
              </a:rPr>
              <a:t>πινο Δυναμικό</a:t>
            </a:r>
          </a:p>
          <a:p>
            <a:pPr marL="0" marR="0" lvl="0"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Υλικά</a:t>
            </a:r>
            <a:endParaRPr kumimoji="0" lang="en-US"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Μηχ</a:t>
            </a:r>
            <a:r>
              <a:rPr kumimoji="0" lang="en-US" b="0" i="0" u="none" strike="noStrike" cap="none" normalizeH="0" baseline="0" dirty="0" smtClean="0">
                <a:ln>
                  <a:noFill/>
                </a:ln>
                <a:solidFill>
                  <a:schemeClr val="tx1"/>
                </a:solidFill>
                <a:effectLst/>
                <a:latin typeface="Calibri" pitchFamily="34" charset="0"/>
                <a:cs typeface="Arial" pitchFamily="34" charset="0"/>
              </a:rPr>
              <a:t>ανές  </a:t>
            </a:r>
          </a:p>
          <a:p>
            <a:pPr marL="0" marR="0" lvl="0"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Κεφάλ</a:t>
            </a:r>
            <a:r>
              <a:rPr kumimoji="0" lang="en-US" b="0" i="0" u="none" strike="noStrike" cap="none" normalizeH="0" baseline="0" dirty="0" smtClean="0">
                <a:ln>
                  <a:noFill/>
                </a:ln>
                <a:solidFill>
                  <a:schemeClr val="tx1"/>
                </a:solidFill>
                <a:effectLst/>
                <a:latin typeface="Calibri" pitchFamily="34" charset="0"/>
                <a:cs typeface="Arial" pitchFamily="34" charset="0"/>
              </a:rPr>
              <a:t>αιο</a:t>
            </a:r>
          </a:p>
          <a:p>
            <a:pPr marL="0" marR="0" lvl="0"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Περι</a:t>
            </a:r>
            <a:r>
              <a:rPr kumimoji="0" lang="en-US" b="0" i="0" u="none" strike="noStrike" cap="none" normalizeH="0" baseline="0" dirty="0" smtClean="0">
                <a:ln>
                  <a:noFill/>
                </a:ln>
                <a:solidFill>
                  <a:schemeClr val="tx1"/>
                </a:solidFill>
                <a:effectLst/>
                <a:latin typeface="Calibri" pitchFamily="34" charset="0"/>
                <a:cs typeface="Arial" pitchFamily="34" charset="0"/>
              </a:rPr>
              <a:t>βάλλον</a:t>
            </a:r>
          </a:p>
          <a:p>
            <a:pPr marL="0" marR="0" lvl="0" indent="0" algn="ctr" defTabSz="914400" rtl="0" eaLnBrk="1" fontAlgn="base" latinLnBrk="0" hangingPunct="1">
              <a:lnSpc>
                <a:spcPct val="100000"/>
              </a:lnSpc>
              <a:spcBef>
                <a:spcPct val="0"/>
              </a:spcBef>
              <a:spcAft>
                <a:spcPct val="0"/>
              </a:spcAft>
              <a:buClrTx/>
              <a:buSzTx/>
              <a:buFont typeface="Symbol" pitchFamily="18" charset="2"/>
              <a:buChar char="·"/>
              <a:tabLst/>
            </a:pPr>
            <a:r>
              <a:rPr kumimoji="0" lang="en-US" b="0" i="0" u="none" strike="noStrike" cap="none" normalizeH="0" baseline="0" dirty="0" err="1" smtClean="0">
                <a:ln>
                  <a:noFill/>
                </a:ln>
                <a:solidFill>
                  <a:schemeClr val="tx1"/>
                </a:solidFill>
                <a:effectLst/>
                <a:latin typeface="Calibri" pitchFamily="34" charset="0"/>
                <a:cs typeface="Arial" pitchFamily="34" charset="0"/>
              </a:rPr>
              <a:t>Ενέργει</a:t>
            </a:r>
            <a:r>
              <a:rPr kumimoji="0" lang="en-US" b="0" i="0" u="none" strike="noStrike" cap="none" normalizeH="0" baseline="0" dirty="0" smtClean="0">
                <a:ln>
                  <a:noFill/>
                </a:ln>
                <a:solidFill>
                  <a:schemeClr val="tx1"/>
                </a:solidFill>
                <a:effectLst/>
                <a:latin typeface="Calibri" pitchFamily="34" charset="0"/>
                <a:cs typeface="Arial" pitchFamily="34" charset="0"/>
              </a:rPr>
              <a:t>α Κλπ.</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xt Box 3"/>
          <p:cNvSpPr txBox="1">
            <a:spLocks noChangeArrowheads="1"/>
          </p:cNvSpPr>
          <p:nvPr/>
        </p:nvSpPr>
        <p:spPr bwMode="auto">
          <a:xfrm>
            <a:off x="3733800" y="2601912"/>
            <a:ext cx="1736725" cy="1219200"/>
          </a:xfrm>
          <a:prstGeom prst="rect">
            <a:avLst/>
          </a:prstGeom>
          <a:solidFill>
            <a:srgbClr val="00B050"/>
          </a:solidFill>
          <a:ln w="952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1" u="none" strike="noStrike" cap="none" normalizeH="0" baseline="0" dirty="0" err="1" smtClean="0">
                <a:ln>
                  <a:noFill/>
                </a:ln>
                <a:solidFill>
                  <a:schemeClr val="tx1"/>
                </a:solidFill>
                <a:effectLst/>
                <a:latin typeface="Calibri" pitchFamily="34" charset="0"/>
                <a:cs typeface="Arial" pitchFamily="34" charset="0"/>
              </a:rPr>
              <a:t>Δι</a:t>
            </a:r>
            <a:r>
              <a:rPr kumimoji="0" lang="en-US" sz="1600" b="1" i="1" u="none" strike="noStrike" cap="none" normalizeH="0" baseline="0" dirty="0" smtClean="0">
                <a:ln>
                  <a:noFill/>
                </a:ln>
                <a:solidFill>
                  <a:schemeClr val="tx1"/>
                </a:solidFill>
                <a:effectLst/>
                <a:latin typeface="Calibri" pitchFamily="34" charset="0"/>
                <a:cs typeface="Arial" pitchFamily="34" charset="0"/>
              </a:rPr>
              <a:t>αδικασία</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1" u="none" strike="noStrike" cap="none" normalizeH="0" baseline="0" dirty="0" err="1" smtClean="0">
                <a:ln>
                  <a:noFill/>
                </a:ln>
                <a:solidFill>
                  <a:schemeClr val="tx1"/>
                </a:solidFill>
                <a:effectLst/>
                <a:latin typeface="Calibri" pitchFamily="34" charset="0"/>
                <a:cs typeface="Arial" pitchFamily="34" charset="0"/>
              </a:rPr>
              <a:t>Μετ</a:t>
            </a:r>
            <a:r>
              <a:rPr kumimoji="0" lang="en-US" sz="1600" b="1" i="1" u="none" strike="noStrike" cap="none" normalizeH="0" baseline="0" dirty="0" smtClean="0">
                <a:ln>
                  <a:noFill/>
                </a:ln>
                <a:solidFill>
                  <a:schemeClr val="tx1"/>
                </a:solidFill>
                <a:effectLst/>
                <a:latin typeface="Calibri" pitchFamily="34" charset="0"/>
                <a:cs typeface="Arial" pitchFamily="34" charset="0"/>
              </a:rPr>
              <a:t>ατροπής</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1" i="1" u="none" strike="noStrike" cap="none" normalizeH="0" baseline="0" dirty="0" smtClean="0">
                <a:ln>
                  <a:noFill/>
                </a:ln>
                <a:solidFill>
                  <a:schemeClr val="tx1"/>
                </a:solidFill>
                <a:effectLst/>
                <a:latin typeface="Calibri" pitchFamily="34" charset="0"/>
                <a:cs typeface="Arial" pitchFamily="34" charset="0"/>
              </a:rPr>
              <a:t>[</a:t>
            </a:r>
            <a:r>
              <a:rPr kumimoji="0" lang="en-US" sz="1600" b="1" i="1" u="none" strike="noStrike" cap="none" normalizeH="0" baseline="0" dirty="0" err="1" smtClean="0">
                <a:ln>
                  <a:noFill/>
                </a:ln>
                <a:solidFill>
                  <a:schemeClr val="tx1"/>
                </a:solidFill>
                <a:effectLst/>
                <a:latin typeface="Calibri" pitchFamily="34" charset="0"/>
                <a:cs typeface="Arial" pitchFamily="34" charset="0"/>
              </a:rPr>
              <a:t>Δρ</a:t>
            </a:r>
            <a:r>
              <a:rPr kumimoji="0" lang="en-US" sz="1600" b="1" i="1" u="none" strike="noStrike" cap="none" normalizeH="0" baseline="0" dirty="0" smtClean="0">
                <a:ln>
                  <a:noFill/>
                </a:ln>
                <a:solidFill>
                  <a:schemeClr val="tx1"/>
                </a:solidFill>
                <a:effectLst/>
                <a:latin typeface="Calibri" pitchFamily="34" charset="0"/>
                <a:cs typeface="Arial" pitchFamily="34" charset="0"/>
              </a:rPr>
              <a:t>αστηριότητα]</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ext Box 4"/>
          <p:cNvSpPr txBox="1">
            <a:spLocks noChangeArrowheads="1"/>
          </p:cNvSpPr>
          <p:nvPr/>
        </p:nvSpPr>
        <p:spPr bwMode="auto">
          <a:xfrm>
            <a:off x="6553200" y="2589414"/>
            <a:ext cx="2209800" cy="1196975"/>
          </a:xfrm>
          <a:prstGeom prst="rect">
            <a:avLst/>
          </a:prstGeom>
          <a:solidFill>
            <a:schemeClr val="accent1"/>
          </a:solidFill>
          <a:ln>
            <a:noFill/>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000" b="1" i="1" u="none" strike="noStrike" cap="none" normalizeH="0" baseline="0" dirty="0" err="1" smtClean="0">
                <a:ln>
                  <a:noFill/>
                </a:ln>
                <a:solidFill>
                  <a:schemeClr val="tx1"/>
                </a:solidFill>
                <a:effectLst/>
                <a:latin typeface="Calibri" pitchFamily="34" charset="0"/>
                <a:cs typeface="Arial" pitchFamily="34" charset="0"/>
              </a:rPr>
              <a:t>Εκροές</a:t>
            </a:r>
            <a:endParaRPr kumimoji="0" lang="en-US" sz="2000" b="1" i="1" u="none" strike="noStrike" cap="none" normalizeH="0" baseline="0" dirty="0" smtClean="0">
              <a:ln>
                <a:noFill/>
              </a:ln>
              <a:solidFill>
                <a:schemeClr val="tx1"/>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err="1" smtClean="0">
                <a:ln>
                  <a:noFill/>
                </a:ln>
                <a:solidFill>
                  <a:schemeClr val="tx1"/>
                </a:solidFill>
                <a:effectLst/>
                <a:latin typeface="Calibri" pitchFamily="34" charset="0"/>
                <a:cs typeface="Arial" pitchFamily="34" charset="0"/>
              </a:rPr>
              <a:t>Προϊόντ</a:t>
            </a:r>
            <a:r>
              <a:rPr kumimoji="0" lang="en-US" sz="1600" b="0" i="0" u="none" strike="noStrike" cap="none" normalizeH="0" baseline="0" dirty="0" smtClean="0">
                <a:ln>
                  <a:noFill/>
                </a:ln>
                <a:solidFill>
                  <a:schemeClr val="tx1"/>
                </a:solidFill>
                <a:effectLst/>
                <a:latin typeface="Calibri" pitchFamily="34" charset="0"/>
                <a:cs typeface="Arial" pitchFamily="34" charset="0"/>
              </a:rPr>
              <a:t>α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err="1" smtClean="0">
                <a:ln>
                  <a:noFill/>
                </a:ln>
                <a:solidFill>
                  <a:schemeClr val="tx1"/>
                </a:solidFill>
                <a:effectLst/>
                <a:latin typeface="Calibri" pitchFamily="34" charset="0"/>
                <a:cs typeface="Arial" pitchFamily="34" charset="0"/>
              </a:rPr>
              <a:t>Δρ</a:t>
            </a:r>
            <a:r>
              <a:rPr kumimoji="0" lang="en-US" sz="1600" b="0" i="0" u="none" strike="noStrike" cap="none" normalizeH="0" baseline="0" dirty="0" smtClean="0">
                <a:ln>
                  <a:noFill/>
                </a:ln>
                <a:solidFill>
                  <a:schemeClr val="tx1"/>
                </a:solidFill>
                <a:effectLst/>
                <a:latin typeface="Calibri" pitchFamily="34" charset="0"/>
                <a:cs typeface="Arial" pitchFamily="34" charset="0"/>
              </a:rPr>
              <a:t>αστηριότητας</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xt Box 5"/>
          <p:cNvSpPr txBox="1">
            <a:spLocks noChangeArrowheads="1"/>
          </p:cNvSpPr>
          <p:nvPr/>
        </p:nvSpPr>
        <p:spPr bwMode="auto">
          <a:xfrm>
            <a:off x="3466306" y="4495800"/>
            <a:ext cx="2271712" cy="1371600"/>
          </a:xfrm>
          <a:prstGeom prst="rect">
            <a:avLst/>
          </a:prstGeom>
          <a:solidFill>
            <a:srgbClr val="00B0F0"/>
          </a:solidFill>
          <a:ln>
            <a:noFill/>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cs typeface="Arial" pitchFamily="34" charset="0"/>
              </a:rPr>
              <a:t>Σύστημ</a:t>
            </a:r>
            <a:r>
              <a:rPr kumimoji="0" lang="en-US" sz="2000" b="0" i="0" u="none" strike="noStrike" cap="none" normalizeH="0" baseline="0" dirty="0" smtClean="0">
                <a:ln>
                  <a:noFill/>
                </a:ln>
                <a:solidFill>
                  <a:schemeClr val="tx1"/>
                </a:solidFill>
                <a:effectLst/>
                <a:latin typeface="Calibri" pitchFamily="34" charset="0"/>
                <a:cs typeface="Arial" pitchFamily="34" charset="0"/>
              </a:rPr>
              <a:t>α</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cs typeface="Arial" pitchFamily="34" charset="0"/>
              </a:rPr>
              <a:t>Οργάνωσης</a:t>
            </a:r>
            <a:r>
              <a:rPr kumimoji="0" lang="en-US" sz="2000" b="0" i="0" u="none" strike="noStrike" cap="none" normalizeH="0" baseline="0" dirty="0" smtClean="0">
                <a:ln>
                  <a:noFill/>
                </a:ln>
                <a:solidFill>
                  <a:schemeClr val="tx1"/>
                </a:solidFill>
                <a:effectLst/>
                <a:latin typeface="Calibri" pitchFamily="34" charset="0"/>
                <a:cs typeface="Arial" pitchFamily="34" charset="0"/>
              </a:rPr>
              <a:t> και</a:t>
            </a:r>
          </a:p>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err="1" smtClean="0">
                <a:ln>
                  <a:noFill/>
                </a:ln>
                <a:solidFill>
                  <a:schemeClr val="tx1"/>
                </a:solidFill>
                <a:effectLst/>
                <a:latin typeface="Calibri" pitchFamily="34" charset="0"/>
                <a:cs typeface="Arial" pitchFamily="34" charset="0"/>
              </a:rPr>
              <a:t>Συντονισμού</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7" name="Straight Arrow Connector 6"/>
          <p:cNvCxnSpPr>
            <a:endCxn id="3" idx="1"/>
          </p:cNvCxnSpPr>
          <p:nvPr/>
        </p:nvCxnSpPr>
        <p:spPr>
          <a:xfrm>
            <a:off x="2685669" y="3211512"/>
            <a:ext cx="1048131" cy="0"/>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5" idx="0"/>
            <a:endCxn id="3" idx="2"/>
          </p:cNvCxnSpPr>
          <p:nvPr/>
        </p:nvCxnSpPr>
        <p:spPr>
          <a:xfrm flipV="1">
            <a:off x="4602162" y="3821112"/>
            <a:ext cx="1" cy="674688"/>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3" idx="3"/>
            <a:endCxn id="4" idx="1"/>
          </p:cNvCxnSpPr>
          <p:nvPr/>
        </p:nvCxnSpPr>
        <p:spPr>
          <a:xfrm flipV="1">
            <a:off x="5470525" y="3187902"/>
            <a:ext cx="1082675" cy="2361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09600" y="304800"/>
            <a:ext cx="2286000" cy="1477328"/>
          </a:xfrm>
          <a:prstGeom prst="rect">
            <a:avLst/>
          </a:prstGeom>
        </p:spPr>
        <p:txBody>
          <a:bodyPr wrap="square">
            <a:spAutoFit/>
          </a:bodyPr>
          <a:lstStyle/>
          <a:p>
            <a:r>
              <a:rPr lang="el-GR" dirty="0"/>
              <a:t>Εργατης τεχνιτης </a:t>
            </a:r>
            <a:r>
              <a:rPr lang="el-GR" dirty="0" smtClean="0"/>
              <a:t>μπεντονιερα </a:t>
            </a:r>
            <a:r>
              <a:rPr lang="el-GR" dirty="0"/>
              <a:t>ηλ ρευμα νερο </a:t>
            </a:r>
            <a:r>
              <a:rPr lang="el-GR" dirty="0" smtClean="0"/>
              <a:t>τσιμεντο</a:t>
            </a:r>
            <a:r>
              <a:rPr lang="el-GR" dirty="0"/>
              <a:t> χειριστές μηχανών, μηχανικοί</a:t>
            </a:r>
            <a:endParaRPr lang="en-US" dirty="0"/>
          </a:p>
        </p:txBody>
      </p:sp>
      <p:sp>
        <p:nvSpPr>
          <p:cNvPr id="8" name="Rectangle 7"/>
          <p:cNvSpPr/>
          <p:nvPr/>
        </p:nvSpPr>
        <p:spPr>
          <a:xfrm>
            <a:off x="6731789" y="687493"/>
            <a:ext cx="1852622" cy="923330"/>
          </a:xfrm>
          <a:prstGeom prst="rect">
            <a:avLst/>
          </a:prstGeom>
        </p:spPr>
        <p:txBody>
          <a:bodyPr wrap="square">
            <a:spAutoFit/>
          </a:bodyPr>
          <a:lstStyle/>
          <a:p>
            <a:r>
              <a:rPr lang="el-GR" dirty="0" smtClean="0"/>
              <a:t>σκυροδεμα τοποθετημενο στη πλακα</a:t>
            </a:r>
            <a:endParaRPr lang="en-US" dirty="0"/>
          </a:p>
        </p:txBody>
      </p:sp>
    </p:spTree>
    <p:extLst>
      <p:ext uri="{BB962C8B-B14F-4D97-AF65-F5344CB8AC3E}">
        <p14:creationId xmlns:p14="http://schemas.microsoft.com/office/powerpoint/2010/main" val="1330272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124200"/>
            <a:ext cx="8229600" cy="1143000"/>
          </a:xfrm>
        </p:spPr>
        <p:txBody>
          <a:bodyPr>
            <a:normAutofit fontScale="90000"/>
          </a:bodyPr>
          <a:lstStyle/>
          <a:p>
            <a:pPr algn="l"/>
            <a:r>
              <a:rPr lang="el-GR" b="1" i="1" dirty="0"/>
              <a:t>Συντελεστές παραγωγής (εισροές</a:t>
            </a:r>
            <a:r>
              <a:rPr lang="el-GR" b="1" i="1" dirty="0" smtClean="0"/>
              <a:t>):</a:t>
            </a:r>
            <a:r>
              <a:rPr lang="el-GR" dirty="0"/>
              <a:t>  </a:t>
            </a:r>
            <a:r>
              <a:rPr lang="en-US" dirty="0"/>
              <a:t/>
            </a:r>
            <a:br>
              <a:rPr lang="en-US" dirty="0"/>
            </a:br>
            <a:r>
              <a:rPr lang="el-GR" sz="2700" b="1" i="1" dirty="0"/>
              <a:t>Ανθρώπινο δυναμικό:</a:t>
            </a:r>
            <a:r>
              <a:rPr lang="el-GR" sz="2700" dirty="0"/>
              <a:t> άμεση-έμμεση εργασία, επίβλεψη (εργάτες, τεχνίτες, εργοδηγοί, χειριστές μηχανών, μηχανικοί, εργοδηγοί, επιστάτες, κλπ.). Η εργασία μετρείται σε </a:t>
            </a:r>
            <a:r>
              <a:rPr lang="el-GR" sz="2700" i="1" dirty="0"/>
              <a:t>ανθρωποώρες, ανθρωπομέρες, </a:t>
            </a:r>
            <a:r>
              <a:rPr lang="el-GR" sz="2700" dirty="0"/>
              <a:t>κλπ. </a:t>
            </a:r>
            <a:r>
              <a:rPr lang="en-US" sz="2700" dirty="0"/>
              <a:t/>
            </a:r>
            <a:br>
              <a:rPr lang="en-US" sz="2700" dirty="0"/>
            </a:br>
            <a:r>
              <a:rPr lang="el-GR" sz="2700" dirty="0"/>
              <a:t>1 ανθρωποώρα(ΑΩ)=απασχόληση ενός ανθρώπου επί 1 ώρα, 10 ανθρωποώρες=απασχόληση 5 ανθρώπων επί 2 ώρες ή 10 ανθρώπων επί 1 ώρα ή 1 ανθρώπου επί 10 ώρες).</a:t>
            </a:r>
            <a:r>
              <a:rPr lang="en-US" sz="2700" dirty="0"/>
              <a:t/>
            </a:r>
            <a:br>
              <a:rPr lang="en-US" sz="2700" dirty="0"/>
            </a:br>
            <a:endParaRPr lang="en-US" sz="2700" dirty="0"/>
          </a:p>
        </p:txBody>
      </p:sp>
    </p:spTree>
    <p:extLst>
      <p:ext uri="{BB962C8B-B14F-4D97-AF65-F5344CB8AC3E}">
        <p14:creationId xmlns:p14="http://schemas.microsoft.com/office/powerpoint/2010/main" val="20456403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i="1" dirty="0" smtClean="0"/>
              <a:t>Υλικά:</a:t>
            </a:r>
            <a:endParaRPr lang="en-US" dirty="0"/>
          </a:p>
        </p:txBody>
      </p:sp>
      <p:sp>
        <p:nvSpPr>
          <p:cNvPr id="3" name="Rectangle 2"/>
          <p:cNvSpPr/>
          <p:nvPr/>
        </p:nvSpPr>
        <p:spPr>
          <a:xfrm>
            <a:off x="2057400" y="1981200"/>
            <a:ext cx="6096000" cy="3539430"/>
          </a:xfrm>
          <a:prstGeom prst="rect">
            <a:avLst/>
          </a:prstGeom>
        </p:spPr>
        <p:txBody>
          <a:bodyPr wrap="square">
            <a:spAutoFit/>
          </a:bodyPr>
          <a:lstStyle/>
          <a:p>
            <a:r>
              <a:rPr lang="el-GR" sz="2800" b="1" i="1" dirty="0"/>
              <a:t>Υλικά:</a:t>
            </a:r>
            <a:r>
              <a:rPr lang="el-GR" sz="2800" i="1" dirty="0"/>
              <a:t> σύνολο των υλικών</a:t>
            </a:r>
            <a:r>
              <a:rPr lang="el-GR" sz="2800" dirty="0"/>
              <a:t> που απαιτούνται για τη διαδικασία της μετατροπής: Υλικά που μετατρέπονται άμεσα σε παραγωγή (π.χ. χαλίκι για σκυρόδεμα ή ξυλεία για δοκούς) και  υλικά που υποβοηθούν τη μετατροπή αυτή (π.χ. εκρηκτικά για διάσπαση βράχου). </a:t>
            </a:r>
            <a:endParaRPr lang="en-US" sz="2800" dirty="0"/>
          </a:p>
        </p:txBody>
      </p:sp>
    </p:spTree>
    <p:extLst>
      <p:ext uri="{BB962C8B-B14F-4D97-AF65-F5344CB8AC3E}">
        <p14:creationId xmlns:p14="http://schemas.microsoft.com/office/powerpoint/2010/main" val="1644630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Μηχανές</a:t>
            </a:r>
            <a:r>
              <a:rPr lang="el-GR" dirty="0" smtClean="0"/>
              <a:t> </a:t>
            </a:r>
            <a:r>
              <a:rPr lang="el-GR" b="1" i="1" dirty="0" smtClean="0"/>
              <a:t>Χρήμα</a:t>
            </a:r>
            <a:r>
              <a:rPr lang="el-GR" dirty="0" smtClean="0"/>
              <a:t> </a:t>
            </a:r>
            <a:endParaRPr lang="en-US" dirty="0"/>
          </a:p>
        </p:txBody>
      </p:sp>
      <p:sp>
        <p:nvSpPr>
          <p:cNvPr id="3" name="Rectangle 2"/>
          <p:cNvSpPr/>
          <p:nvPr/>
        </p:nvSpPr>
        <p:spPr>
          <a:xfrm>
            <a:off x="1295400" y="1997839"/>
            <a:ext cx="6781800" cy="2554545"/>
          </a:xfrm>
          <a:prstGeom prst="rect">
            <a:avLst/>
          </a:prstGeom>
        </p:spPr>
        <p:txBody>
          <a:bodyPr wrap="square">
            <a:spAutoFit/>
          </a:bodyPr>
          <a:lstStyle/>
          <a:p>
            <a:r>
              <a:rPr lang="el-GR" sz="2000" b="1" i="1" dirty="0"/>
              <a:t>Μηχανές:</a:t>
            </a:r>
            <a:r>
              <a:rPr lang="el-GR" sz="2000" dirty="0"/>
              <a:t> απαραίτητος μηχανικός εξοπλισμός για την εκτέλεση της δραστηριότητας.  </a:t>
            </a:r>
            <a:endParaRPr lang="en-US" sz="2000" dirty="0"/>
          </a:p>
          <a:p>
            <a:r>
              <a:rPr lang="el-GR" sz="2000" b="1" i="1" dirty="0"/>
              <a:t>Χρήμα</a:t>
            </a:r>
            <a:r>
              <a:rPr lang="el-GR" sz="2000" dirty="0"/>
              <a:t> (</a:t>
            </a:r>
            <a:r>
              <a:rPr lang="el-GR" sz="2000" i="1" dirty="0"/>
              <a:t>αποταμιευτικό κεφάλαιο</a:t>
            </a:r>
            <a:r>
              <a:rPr lang="el-GR" sz="2000" dirty="0"/>
              <a:t>): υπενθυμίζεται η διαχρονική αξία του χρήματος, καθώς και το ευκαιριακό κόστος του, το οποίο εξαρτάται από τις διαθέσιμες δυνατότητες για επένδυση. Απαραίτητη κινητήρια δύναμη για τη δραστηριοποίηση του ανθρώπινου δυναμικού, των μηχανών και των υλικών.</a:t>
            </a:r>
            <a:endParaRPr lang="en-US" sz="2000" dirty="0"/>
          </a:p>
        </p:txBody>
      </p:sp>
    </p:spTree>
    <p:extLst>
      <p:ext uri="{BB962C8B-B14F-4D97-AF65-F5344CB8AC3E}">
        <p14:creationId xmlns:p14="http://schemas.microsoft.com/office/powerpoint/2010/main" val="1646763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1531</TotalTime>
  <Words>1931</Words>
  <Application>Microsoft Office PowerPoint</Application>
  <PresentationFormat>On-screen Show (4:3)</PresentationFormat>
  <Paragraphs>351</Paragraphs>
  <Slides>36</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36</vt:i4>
      </vt:variant>
    </vt:vector>
  </HeadingPairs>
  <TitlesOfParts>
    <vt:vector size="39" baseType="lpstr">
      <vt:lpstr>Office Theme</vt:lpstr>
      <vt:lpstr>Equation</vt:lpstr>
      <vt:lpstr>Εξίσωση</vt:lpstr>
      <vt:lpstr>ΕΙΣΑΓΩΓΗ ΣΤΗΝ ΤΕΧΝΙΚΗ ΟΙΚΟΝΟΜΙΚΗ</vt:lpstr>
      <vt:lpstr>ΕΥΘΥΝΗ ΚΑΙ ΥΠΟΧΡΕΩΣΕΙΣ ΜΗΧΑΝΙΚΟΥ</vt:lpstr>
      <vt:lpstr>Οικονομική δραστηριότητα </vt:lpstr>
      <vt:lpstr>Κριτηρια</vt:lpstr>
      <vt:lpstr>μελέτη της απόδοσης (efficiency) και έννοια της παραγωγής  </vt:lpstr>
      <vt:lpstr>PowerPoint Presentation</vt:lpstr>
      <vt:lpstr>Συντελεστές παραγωγής (εισροές):   Ανθρώπινο δυναμικό: άμεση-έμμεση εργασία, επίβλεψη (εργάτες, τεχνίτες, εργοδηγοί, χειριστές μηχανών, μηχανικοί, εργοδηγοί, επιστάτες, κλπ.). Η εργασία μετρείται σε ανθρωποώρες, ανθρωπομέρες, κλπ.  1 ανθρωποώρα(ΑΩ)=απασχόληση ενός ανθρώπου επί 1 ώρα, 10 ανθρωποώρες=απασχόληση 5 ανθρώπων επί 2 ώρες ή 10 ανθρώπων επί 1 ώρα ή 1 ανθρώπου επί 10 ώρες). </vt:lpstr>
      <vt:lpstr>Υλικά:</vt:lpstr>
      <vt:lpstr>Μηχανές Χρήμα </vt:lpstr>
      <vt:lpstr>Περιβάλλον:</vt:lpstr>
      <vt:lpstr>Δραστηριότητα: </vt:lpstr>
      <vt:lpstr>ΜΕΛΕΤΗ ΚΑΙ ΟΡΓΑΝΩΣΗ  ΔΡΑΣΤΗΡΙΟΤΗΤΩΝ</vt:lpstr>
      <vt:lpstr>PowerPoint Presentation</vt:lpstr>
      <vt:lpstr>παράδειγμα</vt:lpstr>
      <vt:lpstr>PowerPoint Presentation</vt:lpstr>
      <vt:lpstr>PowerPoint Presentation</vt:lpstr>
      <vt:lpstr>PowerPoint Presentation</vt:lpstr>
      <vt:lpstr>PowerPoint Presentation</vt:lpstr>
      <vt:lpstr>Παράδειγμα: Μια Χωματουργική Δραστηριότητα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ΜΕΣΗ ΠΑΡΑΓΩΓΙΚΟΤΗΤΑ</vt:lpstr>
      <vt:lpstr>PowerPoint Presentation</vt:lpstr>
      <vt:lpstr>Παράγοντες Επιρροής Παραγωγικότητας στο Εργοτάξιο</vt:lpstr>
      <vt:lpstr>Εκτός εργοταξίου (δεν ελέγχονται  αποτελεσματικά)   </vt:lpstr>
      <vt:lpstr>Σχετιζόμενοι με ανθρώπινη συμπεριφορά-αντοχή: α. Το κοστος μιας εγκαταστασης βιολογικου καθαρισμου εχει τη μορφη  Κ=250 + Χ1.8 Μεσο κόστος Κ/Χ=250/Χ+Χ0.5 θετικη μεχρι Χ=24.32 Οριακο κόστος θΚ/θΧ=1.8Χ0.8 επικοινωνία, πληροφόρηση, καθοδήγηση εργαζόμενων  β. κίνητρα, ικανοποίηση αναγκών εργαζόμενων, περιβάλλον εργασίας γ. επίβλεψη εργασιών, συνεργασία με εργαζόμενους δ. εκπαίδευση:  μάθηση-βελτίωση  μεθόδων εργασίας ε. υπερωρίες στ. λάθη και ατυχήματα .</vt:lpstr>
      <vt:lpstr>Σχετιζόμενοι με οργάνωση εργασίας και συντονισμό παραγωγικού δυναμικού: </vt:lpstr>
      <vt:lpstr>Καταστημα με κιθαρες</vt:lpstr>
      <vt:lpstr>PowerPoint Presentation</vt:lpstr>
      <vt:lpstr>PowerPoint Presentation</vt:lpstr>
      <vt:lpstr>2.1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ΣΤΗΝ ΤΕΧΝΙΚΗ ΟΙΚΟΝΟΜΙΚΗ</dc:title>
  <dc:creator>omanoliadis</dc:creator>
  <cp:lastModifiedBy>omanoliadis</cp:lastModifiedBy>
  <cp:revision>22</cp:revision>
  <dcterms:created xsi:type="dcterms:W3CDTF">2021-02-21T13:41:33Z</dcterms:created>
  <dcterms:modified xsi:type="dcterms:W3CDTF">2021-02-23T17:42:02Z</dcterms:modified>
</cp:coreProperties>
</file>