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72" r:id="rId3"/>
    <p:sldId id="269" r:id="rId4"/>
    <p:sldId id="291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71" r:id="rId13"/>
    <p:sldId id="270" r:id="rId14"/>
    <p:sldId id="273" r:id="rId15"/>
    <p:sldId id="274" r:id="rId16"/>
    <p:sldId id="275" r:id="rId17"/>
    <p:sldId id="27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77" r:id="rId31"/>
    <p:sldId id="278" r:id="rId32"/>
    <p:sldId id="279" r:id="rId33"/>
    <p:sldId id="280" r:id="rId34"/>
    <p:sldId id="281" r:id="rId35"/>
    <p:sldId id="282" r:id="rId3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118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104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1036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6771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060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1246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136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319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649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389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7405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243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217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351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123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05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AED85-2015-402A-BC06-7A2D1A4A4B17}" type="datetimeFigureOut">
              <a:rPr lang="el-GR" smtClean="0"/>
              <a:t>11/4/2020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0798C75-DB3A-40C0-B253-DBB41481D3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593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ΚΑΙ ΌΜΩΣ ΖΩΓΡΑΦΙΖΟΥΝ</a:t>
            </a:r>
            <a:br>
              <a:rPr lang="el-GR" dirty="0"/>
            </a:br>
            <a:r>
              <a:rPr lang="el-GR" sz="3600" b="1" dirty="0"/>
              <a:t>Η ζωγραφική των παιδιών και ο κόσμος τους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b="1" dirty="0" err="1"/>
              <a:t>Λουίζα</a:t>
            </a:r>
            <a:r>
              <a:rPr lang="el-GR" b="1" dirty="0"/>
              <a:t> </a:t>
            </a:r>
            <a:r>
              <a:rPr lang="el-GR" b="1" dirty="0" err="1"/>
              <a:t>Κακίση</a:t>
            </a:r>
            <a:r>
              <a:rPr lang="el-GR" b="1" dirty="0"/>
              <a:t> –</a:t>
            </a:r>
            <a:r>
              <a:rPr lang="el-GR" b="1" dirty="0" err="1"/>
              <a:t>Παναγοπούλου</a:t>
            </a:r>
            <a:endParaRPr lang="el-GR" b="1" dirty="0"/>
          </a:p>
          <a:p>
            <a:r>
              <a:rPr lang="el-GR" dirty="0" err="1"/>
              <a:t>Εκδ</a:t>
            </a:r>
            <a:r>
              <a:rPr lang="el-GR" dirty="0"/>
              <a:t>. Δελφοί, Αθήνα: 1994</a:t>
            </a:r>
          </a:p>
        </p:txBody>
      </p:sp>
    </p:spTree>
    <p:extLst>
      <p:ext uri="{BB962C8B-B14F-4D97-AF65-F5344CB8AC3E}">
        <p14:creationId xmlns:p14="http://schemas.microsoft.com/office/powerpoint/2010/main" val="380108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4" y="231820"/>
            <a:ext cx="8203843" cy="6516709"/>
          </a:xfrm>
        </p:spPr>
      </p:pic>
    </p:spTree>
    <p:extLst>
      <p:ext uri="{BB962C8B-B14F-4D97-AF65-F5344CB8AC3E}">
        <p14:creationId xmlns:p14="http://schemas.microsoft.com/office/powerpoint/2010/main" val="727039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60" y="0"/>
            <a:ext cx="9894752" cy="6748529"/>
          </a:xfrm>
        </p:spPr>
      </p:pic>
    </p:spTree>
    <p:extLst>
      <p:ext uri="{BB962C8B-B14F-4D97-AF65-F5344CB8AC3E}">
        <p14:creationId xmlns:p14="http://schemas.microsoft.com/office/powerpoint/2010/main" val="2684020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 ΚΟΣΜΟΣ ΜΕΣΑ ΑΠΌ ΤΟ ΠΑΙΔΙΚΟ ΣΧΕΔΙΟ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l-GR" b="1" dirty="0"/>
              <a:t>Μπορούμε να βρούμε αντιστοιχίες ανάμεσα στη δημιουργία του κόσμου όπως περιγράφεται στην Παλαιά Διαθήκη και τα στάδια της παιδικής ζωγραφικής. (Γένεση, κεφ. Α΄, σελ. 23).</a:t>
            </a:r>
          </a:p>
          <a:p>
            <a:pPr algn="just"/>
            <a:r>
              <a:rPr lang="el-GR" dirty="0"/>
              <a:t>Στη Γένεση αναφέρεται ότι: Στην αρχή ο Θεός δημιούργησε το σύμπαν, τον ουρανό και τη γη. Η γη ήταν αόρατη, αδιαμόρφωτη και απρόσφορη για το ζωικό ή φυτικό κόσμο. Σκοτάδι απλωνόταν πάνω από τα νερά που τη σκέπαζαν και το Άγιο Πνεύμα περιφερόταν πάνω από τα νερά. Κατόπιν έγινε το φως, ο ουρανός, τα ζώα και τα πτηνά και, τέλος, ο άνθρωπος.</a:t>
            </a:r>
          </a:p>
          <a:p>
            <a:pPr algn="just"/>
            <a:r>
              <a:rPr lang="el-GR" dirty="0"/>
              <a:t> Όπως όλα εμφανίζονται αδιαμόρφωτα στην αρχή της γένεσης του σύμπαντος, έτσι και στην παιδική ζωγραφική υπάρχει το μουτζούρωμα, ενώ σιγά-σιγά αρχίζει η διαφοροποίηση των μορφών.</a:t>
            </a:r>
          </a:p>
        </p:txBody>
      </p:sp>
    </p:spTree>
    <p:extLst>
      <p:ext uri="{BB962C8B-B14F-4D97-AF65-F5344CB8AC3E}">
        <p14:creationId xmlns:p14="http://schemas.microsoft.com/office/powerpoint/2010/main" val="299510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/>
              <a:t>Mark </a:t>
            </a:r>
            <a:r>
              <a:rPr lang="en-US" sz="3200" dirty="0" err="1"/>
              <a:t>Varenka</a:t>
            </a:r>
            <a:r>
              <a:rPr lang="en-US" sz="3200" dirty="0"/>
              <a:t> &amp; Olivier, </a:t>
            </a:r>
            <a:r>
              <a:rPr lang="en-US" sz="3200" i="1" dirty="0"/>
              <a:t>Premiers Dessins d’ </a:t>
            </a:r>
            <a:r>
              <a:rPr lang="en-US" sz="3200" i="1" dirty="0" err="1"/>
              <a:t>Enfants</a:t>
            </a:r>
            <a:r>
              <a:rPr lang="en-US" sz="3200" i="1" dirty="0"/>
              <a:t>, </a:t>
            </a:r>
            <a:r>
              <a:rPr lang="el-GR" sz="3200" i="1" dirty="0"/>
              <a:t>(Πρώτα σχέδια του παιδιού).</a:t>
            </a:r>
            <a:br>
              <a:rPr lang="el-GR" sz="3200" i="1" dirty="0"/>
            </a:br>
            <a:r>
              <a:rPr lang="en-US" sz="1800" dirty="0"/>
              <a:t>Nathan, Paris 1992, </a:t>
            </a:r>
            <a:r>
              <a:rPr lang="el-GR" sz="1800" dirty="0"/>
              <a:t>σ</a:t>
            </a:r>
            <a:r>
              <a:rPr lang="en-US" sz="1800" dirty="0"/>
              <a:t>. 186-7.</a:t>
            </a:r>
            <a:endParaRPr lang="el-GR" sz="1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l-GR" b="1" dirty="0"/>
              <a:t>«Στην αρχή ήταν το ίχνος. </a:t>
            </a:r>
          </a:p>
          <a:p>
            <a:pPr algn="just"/>
            <a:r>
              <a:rPr lang="el-GR" b="1" dirty="0"/>
              <a:t>Το ίχνος έγινε έλικα. </a:t>
            </a:r>
          </a:p>
          <a:p>
            <a:pPr algn="just"/>
            <a:r>
              <a:rPr lang="el-GR" b="1" dirty="0"/>
              <a:t>Η έλικα γέννησε τον κύκλο.</a:t>
            </a:r>
          </a:p>
          <a:p>
            <a:pPr algn="just"/>
            <a:r>
              <a:rPr lang="el-GR" b="1" dirty="0"/>
              <a:t> Κι όταν ο κύκλος έκλεισε, η έλικα γέννησε το τρίγωνο και το τετράγωνο.</a:t>
            </a:r>
          </a:p>
          <a:p>
            <a:pPr algn="just"/>
            <a:r>
              <a:rPr lang="el-GR" b="1" dirty="0"/>
              <a:t> Μετά εμφανίστηκαν ο σταυρός, η ορθή γωνία και οι ρυθμοί.</a:t>
            </a:r>
          </a:p>
          <a:p>
            <a:pPr algn="just"/>
            <a:r>
              <a:rPr lang="el-GR" b="1" dirty="0"/>
              <a:t> Κατόπιν ο ουρανός πάνω και η γη κάτω.</a:t>
            </a:r>
          </a:p>
          <a:p>
            <a:pPr algn="just"/>
            <a:r>
              <a:rPr lang="el-GR" b="1" dirty="0"/>
              <a:t> Ο κύκλος, το τρίγωνο και το τετράγωνο γέννησαν το σπίτι, το δέντρο, τα φυτά, τα λουλούδια και τα φρούτα. </a:t>
            </a:r>
          </a:p>
          <a:p>
            <a:pPr algn="just"/>
            <a:r>
              <a:rPr lang="el-GR" b="1" dirty="0"/>
              <a:t>Και επίσης τα ζώα, τα τέρατα και όλα τα είδη των μικρών ζώων καθώς και τα πουλιά του ουρανού. </a:t>
            </a:r>
          </a:p>
          <a:p>
            <a:pPr algn="just"/>
            <a:r>
              <a:rPr lang="el-GR" b="1" dirty="0"/>
              <a:t>Μετά, τους αδελφούς, τις αδελφές και τον πατέρα και όλα όσα είναι έμψυχα ή άψυχα στη γη και τον ουρανό»</a:t>
            </a:r>
          </a:p>
        </p:txBody>
      </p:sp>
    </p:spTree>
    <p:extLst>
      <p:ext uri="{BB962C8B-B14F-4D97-AF65-F5344CB8AC3E}">
        <p14:creationId xmlns:p14="http://schemas.microsoft.com/office/powerpoint/2010/main" val="205793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US" sz="2000" b="1" dirty="0" err="1"/>
              <a:t>Amo</a:t>
            </a:r>
            <a:r>
              <a:rPr lang="en-US" sz="2000" b="1" dirty="0"/>
              <a:t> Stern: </a:t>
            </a:r>
            <a:r>
              <a:rPr lang="en-US" sz="2000" b="1" i="1" dirty="0"/>
              <a:t>M</a:t>
            </a:r>
            <a:r>
              <a:rPr lang="el-GR" sz="2000" b="1" i="1" dirty="0"/>
              <a:t>ία γραμματική της παιδικής τέχνης</a:t>
            </a:r>
            <a:r>
              <a:rPr lang="el-GR" sz="2000" dirty="0"/>
              <a:t>, </a:t>
            </a:r>
            <a:r>
              <a:rPr lang="el-GR" sz="2000" b="1" dirty="0"/>
              <a:t>1966</a:t>
            </a:r>
            <a:br>
              <a:rPr lang="el-GR" sz="2000" b="1" dirty="0"/>
            </a:br>
            <a:br>
              <a:rPr lang="el-GR" sz="2000" dirty="0"/>
            </a:br>
            <a:r>
              <a:rPr lang="el-GR" sz="1600" b="1" dirty="0"/>
              <a:t>Η εξέλιξη του ανθρώπου στην παιδική ζωγραφική ξεκινάει από τον πρωταρχικό κύκλο που κι αυτός προέρχεται από το μουτζούρωμα. Ανάλογα με την επιλογή του παιδιού έχουμε τον άνθρωπο-πατάτα, τον άνθρωπο-δρόμο και τον άνθρωπο λουλούδι.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0" y="2009104"/>
            <a:ext cx="7431110" cy="4662152"/>
          </a:xfrm>
        </p:spPr>
      </p:pic>
    </p:spTree>
    <p:extLst>
      <p:ext uri="{BB962C8B-B14F-4D97-AF65-F5344CB8AC3E}">
        <p14:creationId xmlns:p14="http://schemas.microsoft.com/office/powerpoint/2010/main" val="51643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8" y="624110"/>
            <a:ext cx="9311425" cy="6098662"/>
          </a:xfrm>
        </p:spPr>
      </p:pic>
    </p:spTree>
    <p:extLst>
      <p:ext uri="{BB962C8B-B14F-4D97-AF65-F5344CB8AC3E}">
        <p14:creationId xmlns:p14="http://schemas.microsoft.com/office/powerpoint/2010/main" val="17276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8" y="476519"/>
            <a:ext cx="9259909" cy="6381482"/>
          </a:xfrm>
        </p:spPr>
      </p:pic>
    </p:spTree>
    <p:extLst>
      <p:ext uri="{BB962C8B-B14F-4D97-AF65-F5344CB8AC3E}">
        <p14:creationId xmlns:p14="http://schemas.microsoft.com/office/powerpoint/2010/main" val="2132820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l-GR" dirty="0"/>
              <a:t>Πίσω από κάθε παιδικό σχέδιο υπάρχει </a:t>
            </a:r>
            <a:r>
              <a:rPr lang="el-GR" b="1" dirty="0"/>
              <a:t>η εικόνα του ανθρώπου</a:t>
            </a:r>
            <a:r>
              <a:rPr lang="el-GR" dirty="0"/>
              <a:t>, γιατί το παιδί προβάλλει στο σχέδιο το σώμα του, όπως το έχει βιώσει και όπως το αντιλαμβάνονται οι άλλοι, και γιατί η ζωγραφική του δηλώνει την </a:t>
            </a:r>
            <a:r>
              <a:rPr lang="el-GR" b="1" dirty="0"/>
              <a:t>τάση της παιδικής ψυχής να ανθρωποποιεί σχεδόν καθετί που ζωγραφίζει.</a:t>
            </a:r>
          </a:p>
          <a:p>
            <a:pPr algn="just"/>
            <a:r>
              <a:rPr lang="el-GR" dirty="0"/>
              <a:t>Η μελέτη της παιδικής ζωγραφικής μας αποκαλύπτει πολλά για τον </a:t>
            </a:r>
            <a:r>
              <a:rPr lang="el-GR" b="1" dirty="0"/>
              <a:t>εσωτερικό κόσμο του παιδιού</a:t>
            </a:r>
            <a:r>
              <a:rPr lang="el-GR" dirty="0"/>
              <a:t>, το περιβάλλον του και, γενικότερα, τη ζωή του. Για να αποκρυπτογραφήσουμε αυτό τον κόσμο πρέπει να έχουμε εμβαθύνει στα σημεία και τα σύμβολα που το παιδί χρησιμοποιεί. </a:t>
            </a:r>
          </a:p>
          <a:p>
            <a:pPr algn="just"/>
            <a:r>
              <a:rPr lang="el-GR" dirty="0"/>
              <a:t>Το παιδί δεν αντιγράφει την πραγματικότητα, χρησιμοποιεί κομμάτια της για να διηγηθεί «εικαστικά» την ιστορία που θέλει. Η παιδική ζωγραφιά είναι μια αυθόρμητη και πρωτότυπη </a:t>
            </a:r>
            <a:r>
              <a:rPr lang="el-GR" b="1" dirty="0"/>
              <a:t>ανασύνθεση</a:t>
            </a:r>
            <a:r>
              <a:rPr lang="el-GR" dirty="0"/>
              <a:t> της πραγματικότητας.</a:t>
            </a:r>
          </a:p>
          <a:p>
            <a:pPr algn="just"/>
            <a:r>
              <a:rPr lang="el-GR" dirty="0"/>
              <a:t>Το παιδικό ζωγραφικό έργο περιέχει όλα τα </a:t>
            </a:r>
            <a:r>
              <a:rPr lang="el-GR" b="1" dirty="0"/>
              <a:t>στοιχεία του εικαστικού έργου </a:t>
            </a:r>
            <a:r>
              <a:rPr lang="el-GR" dirty="0"/>
              <a:t>τέχνης. (Σημεία, γραμμές, σχήματα, χρώματα, ρυθμούς, σύνθεση κλπ.)</a:t>
            </a:r>
          </a:p>
        </p:txBody>
      </p:sp>
    </p:spTree>
    <p:extLst>
      <p:ext uri="{BB962C8B-B14F-4D97-AF65-F5344CB8AC3E}">
        <p14:creationId xmlns:p14="http://schemas.microsoft.com/office/powerpoint/2010/main" val="3235870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77" y="231820"/>
            <a:ext cx="9427335" cy="6492874"/>
          </a:xfrm>
        </p:spPr>
      </p:pic>
    </p:spTree>
    <p:extLst>
      <p:ext uri="{BB962C8B-B14F-4D97-AF65-F5344CB8AC3E}">
        <p14:creationId xmlns:p14="http://schemas.microsoft.com/office/powerpoint/2010/main" val="693958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4" y="365126"/>
            <a:ext cx="9105363" cy="6475100"/>
          </a:xfrm>
        </p:spPr>
      </p:pic>
    </p:spTree>
    <p:extLst>
      <p:ext uri="{BB962C8B-B14F-4D97-AF65-F5344CB8AC3E}">
        <p14:creationId xmlns:p14="http://schemas.microsoft.com/office/powerpoint/2010/main" val="1706420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75" y="115910"/>
            <a:ext cx="5022760" cy="6742090"/>
          </a:xfrm>
        </p:spPr>
      </p:pic>
    </p:spTree>
    <p:extLst>
      <p:ext uri="{BB962C8B-B14F-4D97-AF65-F5344CB8AC3E}">
        <p14:creationId xmlns:p14="http://schemas.microsoft.com/office/powerpoint/2010/main" val="1787719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3" y="365126"/>
            <a:ext cx="9272789" cy="6492874"/>
          </a:xfrm>
        </p:spPr>
      </p:pic>
    </p:spTree>
    <p:extLst>
      <p:ext uri="{BB962C8B-B14F-4D97-AF65-F5344CB8AC3E}">
        <p14:creationId xmlns:p14="http://schemas.microsoft.com/office/powerpoint/2010/main" val="973857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39" y="365126"/>
            <a:ext cx="4713667" cy="6357646"/>
          </a:xfrm>
        </p:spPr>
      </p:pic>
    </p:spTree>
    <p:extLst>
      <p:ext uri="{BB962C8B-B14F-4D97-AF65-F5344CB8AC3E}">
        <p14:creationId xmlns:p14="http://schemas.microsoft.com/office/powerpoint/2010/main" val="2451651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1" y="365126"/>
            <a:ext cx="4842455" cy="6492874"/>
          </a:xfrm>
        </p:spPr>
      </p:pic>
    </p:spTree>
    <p:extLst>
      <p:ext uri="{BB962C8B-B14F-4D97-AF65-F5344CB8AC3E}">
        <p14:creationId xmlns:p14="http://schemas.microsoft.com/office/powerpoint/2010/main" val="2454327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374746" cy="6370526"/>
          </a:xfrm>
        </p:spPr>
      </p:pic>
    </p:spTree>
    <p:extLst>
      <p:ext uri="{BB962C8B-B14F-4D97-AF65-F5344CB8AC3E}">
        <p14:creationId xmlns:p14="http://schemas.microsoft.com/office/powerpoint/2010/main" val="2590168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4" y="365125"/>
            <a:ext cx="8925059" cy="6344768"/>
          </a:xfrm>
        </p:spPr>
      </p:pic>
    </p:spTree>
    <p:extLst>
      <p:ext uri="{BB962C8B-B14F-4D97-AF65-F5344CB8AC3E}">
        <p14:creationId xmlns:p14="http://schemas.microsoft.com/office/powerpoint/2010/main" val="255157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6214"/>
            <a:ext cx="4659545" cy="6561786"/>
          </a:xfrm>
        </p:spPr>
      </p:pic>
    </p:spTree>
    <p:extLst>
      <p:ext uri="{BB962C8B-B14F-4D97-AF65-F5344CB8AC3E}">
        <p14:creationId xmlns:p14="http://schemas.microsoft.com/office/powerpoint/2010/main" val="373799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90" y="296214"/>
            <a:ext cx="9362941" cy="6400800"/>
          </a:xfrm>
        </p:spPr>
      </p:pic>
    </p:spTree>
    <p:extLst>
      <p:ext uri="{BB962C8B-B14F-4D97-AF65-F5344CB8AC3E}">
        <p14:creationId xmlns:p14="http://schemas.microsoft.com/office/powerpoint/2010/main" val="3102404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Οι γονείς μου, Μαρία Π.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25" y="1255690"/>
            <a:ext cx="8680360" cy="5602310"/>
          </a:xfrm>
        </p:spPr>
      </p:pic>
    </p:spTree>
    <p:extLst>
      <p:ext uri="{BB962C8B-B14F-4D97-AF65-F5344CB8AC3E}">
        <p14:creationId xmlns:p14="http://schemas.microsoft.com/office/powerpoint/2010/main" val="1069499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6" y="624110"/>
            <a:ext cx="8873543" cy="6072904"/>
          </a:xfrm>
        </p:spPr>
      </p:pic>
    </p:spTree>
    <p:extLst>
      <p:ext uri="{BB962C8B-B14F-4D97-AF65-F5344CB8AC3E}">
        <p14:creationId xmlns:p14="http://schemas.microsoft.com/office/powerpoint/2010/main" val="843726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83" y="624110"/>
            <a:ext cx="8384146" cy="5879721"/>
          </a:xfrm>
        </p:spPr>
      </p:pic>
    </p:spTree>
    <p:extLst>
      <p:ext uri="{BB962C8B-B14F-4D97-AF65-F5344CB8AC3E}">
        <p14:creationId xmlns:p14="http://schemas.microsoft.com/office/powerpoint/2010/main" val="155305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σχέδιο στο παιδί εξελίσσεται συγχρόνως με τη γλώσσα και τη γραφή.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Στάδια κατά </a:t>
            </a:r>
            <a:r>
              <a:rPr lang="en-US" b="1" dirty="0"/>
              <a:t>Georges-</a:t>
            </a:r>
            <a:r>
              <a:rPr lang="el-GR" b="1" dirty="0"/>
              <a:t> Η.</a:t>
            </a:r>
            <a:r>
              <a:rPr lang="en-US" b="1" dirty="0"/>
              <a:t> </a:t>
            </a:r>
            <a:r>
              <a:rPr lang="en-US" b="1" dirty="0" err="1"/>
              <a:t>Luquet</a:t>
            </a:r>
            <a:r>
              <a:rPr lang="el-GR" b="1" dirty="0"/>
              <a:t> (1913), </a:t>
            </a:r>
            <a:r>
              <a:rPr lang="el-GR" b="1" i="1" dirty="0"/>
              <a:t>«Το παιδικό σχέδιο»</a:t>
            </a:r>
            <a:r>
              <a:rPr lang="en-US" b="1" i="1" dirty="0"/>
              <a:t>/</a:t>
            </a:r>
            <a:r>
              <a:rPr lang="el-GR" b="1" i="1" dirty="0"/>
              <a:t> </a:t>
            </a:r>
            <a:r>
              <a:rPr lang="en-US" b="1" i="1" dirty="0" err="1"/>
              <a:t>M.</a:t>
            </a:r>
            <a:r>
              <a:rPr lang="en-US" b="1" dirty="0" err="1"/>
              <a:t>Bernson</a:t>
            </a:r>
            <a:r>
              <a:rPr lang="en-US" b="1" dirty="0"/>
              <a:t> (1957)</a:t>
            </a:r>
            <a:endParaRPr lang="el-GR" dirty="0"/>
          </a:p>
          <a:p>
            <a:r>
              <a:rPr lang="el-GR" dirty="0"/>
              <a:t>Στάδιο του μουτζουρώματος (1. Φυσικό κινητικό </a:t>
            </a:r>
            <a:r>
              <a:rPr lang="el-GR" dirty="0" err="1"/>
              <a:t>υποστάδιο</a:t>
            </a:r>
            <a:r>
              <a:rPr lang="el-GR" dirty="0"/>
              <a:t>, 2. του τυχαίου ρεαλισμού, 3. επικοινωνιακό </a:t>
            </a:r>
            <a:r>
              <a:rPr lang="el-GR" dirty="0" err="1"/>
              <a:t>υποστάδιο</a:t>
            </a:r>
            <a:r>
              <a:rPr lang="el-GR" dirty="0"/>
              <a:t>)</a:t>
            </a:r>
          </a:p>
          <a:p>
            <a:r>
              <a:rPr lang="el-GR" dirty="0"/>
              <a:t>1. Τυχαίος ρεαλισμός (Μετά το μουτζούρωμα, από τα 2 χρόνια περίπου)</a:t>
            </a:r>
          </a:p>
          <a:p>
            <a:r>
              <a:rPr lang="el-GR" dirty="0"/>
              <a:t>2. Αποτυχημένος ρεαλισμός (3-4 χρόνια)</a:t>
            </a:r>
          </a:p>
          <a:p>
            <a:r>
              <a:rPr lang="el-GR" dirty="0"/>
              <a:t>3. Διανοητικός ρεαλισμός (από τα 4-10 ή 12 χρόνια)</a:t>
            </a:r>
          </a:p>
          <a:p>
            <a:r>
              <a:rPr lang="el-GR" dirty="0"/>
              <a:t>4. Οπτικός ρεαλισμός (από τα 12 ή και νωρίτερα)</a:t>
            </a:r>
          </a:p>
        </p:txBody>
      </p:sp>
    </p:spTree>
    <p:extLst>
      <p:ext uri="{BB962C8B-B14F-4D97-AF65-F5344CB8AC3E}">
        <p14:creationId xmlns:p14="http://schemas.microsoft.com/office/powerpoint/2010/main" val="3723781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95" y="746975"/>
            <a:ext cx="9002332" cy="5859887"/>
          </a:xfrm>
        </p:spPr>
      </p:pic>
    </p:spTree>
    <p:extLst>
      <p:ext uri="{BB962C8B-B14F-4D97-AF65-F5344CB8AC3E}">
        <p14:creationId xmlns:p14="http://schemas.microsoft.com/office/powerpoint/2010/main" val="2977459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3" y="624110"/>
            <a:ext cx="9221274" cy="5956994"/>
          </a:xfrm>
        </p:spPr>
      </p:pic>
    </p:spTree>
    <p:extLst>
      <p:ext uri="{BB962C8B-B14F-4D97-AF65-F5344CB8AC3E}">
        <p14:creationId xmlns:p14="http://schemas.microsoft.com/office/powerpoint/2010/main" val="3214262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2" y="624109"/>
            <a:ext cx="9598539" cy="6085783"/>
          </a:xfrm>
        </p:spPr>
      </p:pic>
    </p:spTree>
    <p:extLst>
      <p:ext uri="{BB962C8B-B14F-4D97-AF65-F5344CB8AC3E}">
        <p14:creationId xmlns:p14="http://schemas.microsoft.com/office/powerpoint/2010/main" val="3083035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00" y="624109"/>
            <a:ext cx="8989452" cy="5944115"/>
          </a:xfrm>
        </p:spPr>
      </p:pic>
    </p:spTree>
    <p:extLst>
      <p:ext uri="{BB962C8B-B14F-4D97-AF65-F5344CB8AC3E}">
        <p14:creationId xmlns:p14="http://schemas.microsoft.com/office/powerpoint/2010/main" val="2226026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95" y="624110"/>
            <a:ext cx="9015211" cy="6137298"/>
          </a:xfrm>
        </p:spPr>
      </p:pic>
    </p:spTree>
    <p:extLst>
      <p:ext uri="{BB962C8B-B14F-4D97-AF65-F5344CB8AC3E}">
        <p14:creationId xmlns:p14="http://schemas.microsoft.com/office/powerpoint/2010/main" val="47531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3" y="624109"/>
            <a:ext cx="9272789" cy="6034267"/>
          </a:xfrm>
        </p:spPr>
      </p:pic>
    </p:spTree>
    <p:extLst>
      <p:ext uri="{BB962C8B-B14F-4D97-AF65-F5344CB8AC3E}">
        <p14:creationId xmlns:p14="http://schemas.microsoft.com/office/powerpoint/2010/main" val="101905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3200" b="1" dirty="0"/>
              <a:t>Τα τρία στάδια μουτζουρώματος κατά </a:t>
            </a:r>
            <a:r>
              <a:rPr lang="en-US" sz="3200" b="1"/>
              <a:t>Marthe </a:t>
            </a:r>
            <a:r>
              <a:rPr lang="en-US" sz="3200" b="1" dirty="0" err="1"/>
              <a:t>Bernson</a:t>
            </a:r>
            <a:r>
              <a:rPr lang="en-US" sz="3200" b="1" dirty="0"/>
              <a:t>, 1957)</a:t>
            </a:r>
            <a:endParaRPr lang="el-GR" sz="32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1. </a:t>
            </a:r>
            <a:r>
              <a:rPr lang="el-GR" b="1" dirty="0"/>
              <a:t>Φυτικό κινητικό στάδιο</a:t>
            </a:r>
            <a:r>
              <a:rPr lang="el-GR" dirty="0"/>
              <a:t>: Το μολύβι δεν ξεκολλάει από το χαρτί (18 μηνών περίπου).</a:t>
            </a:r>
          </a:p>
          <a:p>
            <a:pPr marL="0" indent="0">
              <a:buNone/>
            </a:pPr>
            <a:r>
              <a:rPr lang="el-GR" dirty="0"/>
              <a:t>2. Αναπαραστατικό στάδιο </a:t>
            </a:r>
            <a:r>
              <a:rPr lang="el-GR" b="1" dirty="0"/>
              <a:t>( τυχαίου ρεαλισμού): </a:t>
            </a:r>
            <a:r>
              <a:rPr lang="el-GR" dirty="0"/>
              <a:t>Το παιδί σηκώνει το μολύβι και φτιάχνει στο χαρτί, με ασυνεχείς γραμμές, σημαδάκια που το ίδιο εξηγεί ως μορφές ανθρώπων ή πραγμάτων (2-3 χρόνων).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l-GR" b="1" dirty="0"/>
              <a:t>Επικοινωνιακό στάδιο</a:t>
            </a:r>
            <a:r>
              <a:rPr lang="el-GR" dirty="0"/>
              <a:t>: Το παιδί προσπαθεί να μιμηθεί τη γραμμή του ενηλίκου. Σ΄ αυτό το στάδιο ξεφεύγει από τις κυκλικές φόρμες και δημιουργεί τη φανταστική, συνεχή «σαν δόντια πριονιού» γραμμή (3-4 χρόνων).</a:t>
            </a:r>
          </a:p>
          <a:p>
            <a:pPr marL="0" indent="0">
              <a:buNone/>
            </a:pPr>
            <a:r>
              <a:rPr lang="el-GR" dirty="0"/>
              <a:t>Αργότερα θα χαράξει την ευθεία και σε ηλικία 5 χρόνων περίπου θα σχηματίσει το τετράγωνο σχήμα.</a:t>
            </a:r>
          </a:p>
        </p:txBody>
      </p:sp>
    </p:spTree>
    <p:extLst>
      <p:ext uri="{BB962C8B-B14F-4D97-AF65-F5344CB8AC3E}">
        <p14:creationId xmlns:p14="http://schemas.microsoft.com/office/powerpoint/2010/main" val="2281489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624110"/>
            <a:ext cx="8160933" cy="6111541"/>
          </a:xfrm>
        </p:spPr>
      </p:pic>
    </p:spTree>
    <p:extLst>
      <p:ext uri="{BB962C8B-B14F-4D97-AF65-F5344CB8AC3E}">
        <p14:creationId xmlns:p14="http://schemas.microsoft.com/office/powerpoint/2010/main" val="358025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1" y="624110"/>
            <a:ext cx="8512934" cy="5956994"/>
          </a:xfrm>
        </p:spPr>
      </p:pic>
    </p:spTree>
    <p:extLst>
      <p:ext uri="{BB962C8B-B14F-4D97-AF65-F5344CB8AC3E}">
        <p14:creationId xmlns:p14="http://schemas.microsoft.com/office/powerpoint/2010/main" val="57512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35" y="502277"/>
            <a:ext cx="8847786" cy="6181858"/>
          </a:xfrm>
        </p:spPr>
      </p:pic>
    </p:spTree>
    <p:extLst>
      <p:ext uri="{BB962C8B-B14F-4D97-AF65-F5344CB8AC3E}">
        <p14:creationId xmlns:p14="http://schemas.microsoft.com/office/powerpoint/2010/main" val="357030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0"/>
            <a:ext cx="8225329" cy="6684135"/>
          </a:xfrm>
        </p:spPr>
      </p:pic>
    </p:spTree>
    <p:extLst>
      <p:ext uri="{BB962C8B-B14F-4D97-AF65-F5344CB8AC3E}">
        <p14:creationId xmlns:p14="http://schemas.microsoft.com/office/powerpoint/2010/main" val="84700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18942"/>
            <a:ext cx="8173813" cy="6400800"/>
          </a:xfrm>
        </p:spPr>
      </p:pic>
    </p:spTree>
    <p:extLst>
      <p:ext uri="{BB962C8B-B14F-4D97-AF65-F5344CB8AC3E}">
        <p14:creationId xmlns:p14="http://schemas.microsoft.com/office/powerpoint/2010/main" val="387574252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286</TotalTime>
  <Words>756</Words>
  <Application>Microsoft Office PowerPoint</Application>
  <PresentationFormat>Ευρεία οθόνη</PresentationFormat>
  <Paragraphs>35</Paragraphs>
  <Slides>35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9" baseType="lpstr">
      <vt:lpstr>Arial</vt:lpstr>
      <vt:lpstr>Century Gothic</vt:lpstr>
      <vt:lpstr>Wingdings 3</vt:lpstr>
      <vt:lpstr>Wisp</vt:lpstr>
      <vt:lpstr>ΚΑΙ ΌΜΩΣ ΖΩΓΡΑΦΙΖΟΥΝ Η ζωγραφική των παιδιών και ο κόσμος τους</vt:lpstr>
      <vt:lpstr>Παρουσίαση του PowerPoint</vt:lpstr>
      <vt:lpstr>Το σχέδιο στο παιδί εξελίσσεται συγχρόνως με τη γλώσσα και τη γραφή. </vt:lpstr>
      <vt:lpstr>Τα τρία στάδια μουτζουρώματος κατά Marthe Bernson, 1957)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 ΚΟΣΜΟΣ ΜΕΣΑ ΑΠΌ ΤΟ ΠΑΙΔΙΚΟ ΣΧΕΔΙΟ</vt:lpstr>
      <vt:lpstr>Mark Varenka &amp; Olivier, Premiers Dessins d’ Enfants, (Πρώτα σχέδια του παιδιού). Nathan, Paris 1992, σ. 186-7.</vt:lpstr>
      <vt:lpstr>Amo Stern: Mία γραμματική της παιδικής τέχνης, 1966  Η εξέλιξη του ανθρώπου στην παιδική ζωγραφική ξεκινάει από τον πρωταρχικό κύκλο που κι αυτός προέρχεται από το μουτζούρωμα. Ανάλογα με την επιλογή του παιδιού έχουμε τον άνθρωπο-πατάτα, τον άνθρωπο-δρόμο και τον άνθρωπο λουλούδι.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Οι γονείς μου, Μαρία Π.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ΚΑΙ ΌΜΩΣ ΖΩΓΡΑΦΙΖΟΥΝ</dc:title>
  <dc:creator>LENOVO B51</dc:creator>
  <cp:lastModifiedBy>Marianna Pavlidou</cp:lastModifiedBy>
  <cp:revision>27</cp:revision>
  <dcterms:created xsi:type="dcterms:W3CDTF">2017-03-25T16:55:54Z</dcterms:created>
  <dcterms:modified xsi:type="dcterms:W3CDTF">2020-04-11T16:03:29Z</dcterms:modified>
</cp:coreProperties>
</file>