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8" r:id="rId3"/>
    <p:sldId id="287" r:id="rId4"/>
    <p:sldId id="267" r:id="rId5"/>
    <p:sldId id="29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4" r:id="rId19"/>
    <p:sldId id="285" r:id="rId20"/>
    <p:sldId id="273" r:id="rId21"/>
    <p:sldId id="274" r:id="rId22"/>
    <p:sldId id="295" r:id="rId23"/>
    <p:sldId id="296" r:id="rId24"/>
    <p:sldId id="289" r:id="rId25"/>
    <p:sldId id="291" r:id="rId26"/>
    <p:sldId id="292" r:id="rId27"/>
    <p:sldId id="293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119" autoAdjust="0"/>
  </p:normalViewPr>
  <p:slideViewPr>
    <p:cSldViewPr>
      <p:cViewPr>
        <p:scale>
          <a:sx n="75" d="100"/>
          <a:sy n="75" d="100"/>
        </p:scale>
        <p:origin x="-1002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79EE-CC68-44A3-A5F1-DA8CF42BF87F}" type="datetimeFigureOut">
              <a:rPr lang="el-GR" smtClean="0"/>
              <a:pPr/>
              <a:t>12/1/2021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55B01-5951-4A5C-BE78-1DFFFA080B3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546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2234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55B01-5951-4A5C-BE78-1DFFFA080B35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257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166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6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91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30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1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267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34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34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56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7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67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568952" cy="208823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Microsoft </a:t>
            </a:r>
            <a:r>
              <a:rPr lang="en-US" sz="7200" b="1" dirty="0" smtClean="0">
                <a:solidFill>
                  <a:schemeClr val="bg1"/>
                </a:solidFill>
              </a:rPr>
              <a:t>Word</a:t>
            </a:r>
            <a:endParaRPr lang="el-GR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1" y="-1"/>
            <a:ext cx="3851920" cy="2852937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0" y="5661248"/>
            <a:ext cx="60121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bg1"/>
                </a:solidFill>
              </a:rPr>
              <a:t>Επιχειρηματικότητα 1</a:t>
            </a: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3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1294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Αρίθμηση πινάκων, γραφημάτων, εικόνων</a:t>
            </a:r>
            <a:endParaRPr lang="el-GR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3968781" y="1333500"/>
            <a:ext cx="146019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3203590" y="952500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Λεζάντας</a:t>
            </a:r>
            <a:endParaRPr lang="el-GR" sz="105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5638801" y="4004094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8"/>
          <p:cNvSpPr/>
          <p:nvPr/>
        </p:nvSpPr>
        <p:spPr>
          <a:xfrm>
            <a:off x="6858000" y="3813594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Περιγραφή του πίνακα</a:t>
            </a:r>
            <a:endParaRPr lang="el-GR" sz="1050" dirty="0"/>
          </a:p>
        </p:txBody>
      </p:sp>
      <p:cxnSp>
        <p:nvCxnSpPr>
          <p:cNvPr id="13" name="Ευθύγραμμο βέλος σύνδεσης 12"/>
          <p:cNvCxnSpPr/>
          <p:nvPr/>
        </p:nvCxnSpPr>
        <p:spPr>
          <a:xfrm flipH="1" flipV="1">
            <a:off x="5486400" y="4267200"/>
            <a:ext cx="1489091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6975490" y="4495800"/>
            <a:ext cx="171131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Πίνακας </a:t>
            </a:r>
            <a:r>
              <a:rPr lang="el-GR" sz="1050" dirty="0"/>
              <a:t>/</a:t>
            </a:r>
            <a:r>
              <a:rPr lang="el-GR" sz="1050" dirty="0" smtClean="0"/>
              <a:t> Εικόνα 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42496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-200025"/>
            <a:ext cx="85344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Ευρετήριο, πινάκων, γραφημάτων, εικόνων</a:t>
            </a:r>
            <a:endParaRPr lang="el-GR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724"/>
            <a:ext cx="9144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 flipH="1">
            <a:off x="4762500" y="1295400"/>
            <a:ext cx="152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7"/>
          <p:cNvSpPr/>
          <p:nvPr/>
        </p:nvSpPr>
        <p:spPr>
          <a:xfrm>
            <a:off x="3962400" y="895350"/>
            <a:ext cx="1905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πίνακα εικόνων</a:t>
            </a:r>
            <a:endParaRPr lang="el-GR" sz="1050" dirty="0"/>
          </a:p>
        </p:txBody>
      </p:sp>
      <p:cxnSp>
        <p:nvCxnSpPr>
          <p:cNvPr id="6" name="Ευθύγραμμο βέλος σύνδεσης 4"/>
          <p:cNvCxnSpPr/>
          <p:nvPr/>
        </p:nvCxnSpPr>
        <p:spPr>
          <a:xfrm>
            <a:off x="2181196" y="594837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5"/>
          <p:cNvSpPr/>
          <p:nvPr/>
        </p:nvSpPr>
        <p:spPr>
          <a:xfrm>
            <a:off x="428596" y="5643578"/>
            <a:ext cx="17526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πίνακα, γραφήματος ή εικόνων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2363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σχολίων σε έγγραφο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1"/>
            <a:ext cx="914400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514600" y="1876425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1749409" y="1495425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Δημιουργία σχολίου</a:t>
            </a:r>
            <a:endParaRPr lang="el-GR" sz="1050" dirty="0"/>
          </a:p>
        </p:txBody>
      </p:sp>
      <p:cxnSp>
        <p:nvCxnSpPr>
          <p:cNvPr id="11" name="Ευθύγραμμο βέλος σύνδεσης 10"/>
          <p:cNvCxnSpPr>
            <a:stCxn id="12" idx="2"/>
          </p:cNvCxnSpPr>
          <p:nvPr/>
        </p:nvCxnSpPr>
        <p:spPr>
          <a:xfrm flipH="1">
            <a:off x="7048500" y="3583914"/>
            <a:ext cx="314325" cy="454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Έλλειψη 11"/>
          <p:cNvSpPr/>
          <p:nvPr/>
        </p:nvSpPr>
        <p:spPr>
          <a:xfrm>
            <a:off x="7362825" y="3393414"/>
            <a:ext cx="1676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Αρχικά σχολιαστή και σχόλια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24933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133600" y="52959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381000" y="4991100"/>
            <a:ext cx="17526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Οι γραμμές περιέχουν αλλαγές</a:t>
            </a:r>
            <a:endParaRPr lang="el-GR" sz="105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5867400" y="4191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7"/>
          <p:cNvSpPr/>
          <p:nvPr/>
        </p:nvSpPr>
        <p:spPr>
          <a:xfrm>
            <a:off x="5676900" y="3581400"/>
            <a:ext cx="1905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Όνομα σχολιαστή και ημερομηνία αλλαγής </a:t>
            </a:r>
            <a:endParaRPr lang="el-GR" sz="1050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3871887" y="704850"/>
            <a:ext cx="211968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2992397" y="247650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Παρακολούθηση αλλαγών</a:t>
            </a:r>
            <a:r>
              <a:rPr lang="en-US" sz="1050" dirty="0" smtClean="0"/>
              <a:t>: </a:t>
            </a:r>
            <a:r>
              <a:rPr lang="el-GR" sz="1050" dirty="0" smtClean="0"/>
              <a:t>Ενεργή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5676900" y="70485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4800600" y="247650"/>
            <a:ext cx="185896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Αποδοχή ή Απόρριψη αλλαγών</a:t>
            </a:r>
            <a:endParaRPr lang="el-GR" sz="1050" dirty="0"/>
          </a:p>
        </p:txBody>
      </p:sp>
      <p:cxnSp>
        <p:nvCxnSpPr>
          <p:cNvPr id="14" name="Ευθύγραμμο βέλος σύνδεσης 13"/>
          <p:cNvCxnSpPr/>
          <p:nvPr/>
        </p:nvCxnSpPr>
        <p:spPr>
          <a:xfrm>
            <a:off x="5705474" y="704850"/>
            <a:ext cx="15240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42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- Θέση περιεχομένου" descr="αρίθμηση σελίδα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30088"/>
            <a:ext cx="9144000" cy="542791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Αρίθμηση σελίδων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 flipV="1">
            <a:off x="5504048" y="1999134"/>
            <a:ext cx="1732248" cy="866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7236296" y="2636912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αριθμού  στις σελίδες </a:t>
            </a:r>
            <a:endParaRPr lang="el-GR" sz="1050" dirty="0"/>
          </a:p>
        </p:txBody>
      </p:sp>
      <p:sp>
        <p:nvSpPr>
          <p:cNvPr id="4" name="Δεξιό άγκιστρο 3"/>
          <p:cNvSpPr/>
          <p:nvPr/>
        </p:nvSpPr>
        <p:spPr>
          <a:xfrm rot="10800000">
            <a:off x="1763688" y="2276872"/>
            <a:ext cx="381000" cy="344576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23528" y="3789040"/>
            <a:ext cx="1400175" cy="3810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αρίθμησης</a:t>
            </a:r>
            <a:endParaRPr lang="el-GR" sz="1050" dirty="0"/>
          </a:p>
        </p:txBody>
      </p:sp>
      <p:cxnSp>
        <p:nvCxnSpPr>
          <p:cNvPr id="9" name="Ευθύγραμμο βέλος σύνδεσης 11"/>
          <p:cNvCxnSpPr>
            <a:stCxn id="10" idx="0"/>
          </p:cNvCxnSpPr>
          <p:nvPr/>
        </p:nvCxnSpPr>
        <p:spPr>
          <a:xfrm flipH="1" flipV="1">
            <a:off x="6804248" y="2996953"/>
            <a:ext cx="1236341" cy="648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Έλλειψη 12"/>
          <p:cNvSpPr/>
          <p:nvPr/>
        </p:nvSpPr>
        <p:spPr>
          <a:xfrm>
            <a:off x="7164288" y="3645024"/>
            <a:ext cx="1752601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Μορφοποίηση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9427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Θέση περιεχομένου" descr="αρίθμηση σελίδας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9682" y="1401378"/>
            <a:ext cx="9163682" cy="545662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Αρίθμηση σελίδων (2)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4"/>
          </p:cNvCxnSpPr>
          <p:nvPr/>
        </p:nvCxnSpPr>
        <p:spPr>
          <a:xfrm flipH="1">
            <a:off x="762000" y="1536576"/>
            <a:ext cx="335868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0" y="980728"/>
            <a:ext cx="2195736" cy="555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Αριθμός σελίδας/μορφοποίηση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2796209" y="458837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1043608" y="4293096"/>
            <a:ext cx="1752601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έναρξης αρίθμησης από σελίδα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30392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-19050"/>
            <a:ext cx="8229600" cy="1143000"/>
          </a:xfrm>
        </p:spPr>
        <p:txBody>
          <a:bodyPr/>
          <a:lstStyle/>
          <a:p>
            <a:r>
              <a:rPr lang="el-GR" dirty="0" smtClean="0"/>
              <a:t>Κεφαλίδες και Υποσέλιδα</a:t>
            </a:r>
            <a:endParaRPr lang="el-G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514599" y="661987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457199" y="6467475"/>
            <a:ext cx="2057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Υποσέλιδο</a:t>
            </a:r>
            <a:endParaRPr lang="el-GR" sz="105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2362201" y="273367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7"/>
          <p:cNvSpPr/>
          <p:nvPr/>
        </p:nvSpPr>
        <p:spPr>
          <a:xfrm>
            <a:off x="609600" y="2586036"/>
            <a:ext cx="1752601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Κεφαλίδα</a:t>
            </a:r>
            <a:endParaRPr lang="el-GR" sz="1050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3977871" y="1219200"/>
            <a:ext cx="211968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3050561" y="914400"/>
            <a:ext cx="185461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εμφάνισης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 flipH="1">
            <a:off x="5867400" y="1219200"/>
            <a:ext cx="174640" cy="514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5114730" y="914400"/>
            <a:ext cx="185461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θέσης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41794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1143000"/>
          </a:xfrm>
        </p:spPr>
        <p:txBody>
          <a:bodyPr/>
          <a:lstStyle/>
          <a:p>
            <a:r>
              <a:rPr lang="el-GR" dirty="0" smtClean="0"/>
              <a:t>Αλλαγή σελίδας ή ενότητας</a:t>
            </a: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>
            <a:off x="2286001" y="402907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685800" y="3838575"/>
            <a:ext cx="1600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Αλλαγή ενότητας</a:t>
            </a:r>
            <a:endParaRPr lang="el-GR" sz="1050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2428876" y="2590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Έλλειψη 9"/>
          <p:cNvSpPr/>
          <p:nvPr/>
        </p:nvSpPr>
        <p:spPr>
          <a:xfrm>
            <a:off x="828676" y="2476500"/>
            <a:ext cx="1600200" cy="30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Αλλαγή σελίδας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4236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Συντομεύσεις πληκτρολογίου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66220161"/>
              </p:ext>
            </p:extLst>
          </p:nvPr>
        </p:nvGraphicFramePr>
        <p:xfrm>
          <a:off x="395536" y="1052736"/>
          <a:ext cx="8229600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Πατήστε</a:t>
                      </a:r>
                      <a:endParaRPr lang="el-GR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Για</a:t>
                      </a:r>
                      <a:endParaRPr lang="el-GR" sz="1800" b="0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στην αρχή του κειμένου.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στο τέλος του κειμένου.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 ή 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κατά ένα χαρακτήρα προς τα αριστερά ή προς τα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μια λέξη αριστερά.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Μετακίνηση μια λέξη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ενός χαρακτήρα προς τα αριστερά.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ενός χαρακτήρα προς τα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ΑΡΙΣΤΕΡΟ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μιας λέξης προς τα αριστερά.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CTRL+SHIFT+</a:t>
                      </a: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ΔΕΞΙΟ ΒΕΛΟΣ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Επιλογή ή κατάργηση επιλογής μιας λέξης προς τα δεξιά.</a:t>
                      </a:r>
                      <a:endParaRPr lang="el-G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60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4182373"/>
              </p:ext>
            </p:extLst>
          </p:nvPr>
        </p:nvGraphicFramePr>
        <p:xfrm>
          <a:off x="539552" y="1052736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670708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Πατήστε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0" dirty="0" smtClean="0"/>
                        <a:t>Για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CTRL+B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Μορφοποίηση χαρακτήρων με έντονη γραφή.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CTRL+I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Μορφοποίηση χαρακτήρων με πλάγια γραφή.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CTRL+U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Μορφοποίηση χαρακτήρων με υπογράμμιση.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CTRL+C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Αντιγραφή του επιλεγμένου κειμένου ή αντικειμένου.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CTRL+X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Αποκοπή του επιλεγμένου κειμένου ή αντικειμένου.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CTRL+V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Επικόλληση κειμένου ή αντικειμένου.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CTRL+SHIFT+V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Επικόλληση μόνο μορφοποίησης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CTRL+Z</a:t>
                      </a:r>
                      <a:endParaRPr lang="el-GR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Αναίρεση μιας ενέργειας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CTRL+Y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Κατάργηση αναίρεσης ή επανάληψη μιας ενέργειας.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CTRL+O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Άνοιγμα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CTRL+W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Κλείσιμο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CTRL+S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Αποθήκευση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CTRL+P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Εκτύπωση ενός εγγράφου.</a:t>
                      </a:r>
                      <a:endParaRPr lang="el-GR" sz="14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CTRL+K</a:t>
                      </a:r>
                      <a:endParaRPr lang="el-GR" sz="1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Εισαγωγή υπερ-σύνδεσης.</a:t>
                      </a:r>
                      <a:endParaRPr lang="el-GR" sz="1400" b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Συντομεύσεις πληκτρολογίου (2)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51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εξώφυλλο.png"/>
          <p:cNvPicPr>
            <a:picLocks noChangeAspect="1"/>
          </p:cNvPicPr>
          <p:nvPr/>
        </p:nvPicPr>
        <p:blipFill>
          <a:blip r:embed="rId3" cstate="print"/>
          <a:srcRect b="22700"/>
          <a:stretch>
            <a:fillRect/>
          </a:stretch>
        </p:blipFill>
        <p:spPr>
          <a:xfrm>
            <a:off x="0" y="1028011"/>
            <a:ext cx="9144000" cy="5641349"/>
          </a:xfrm>
          <a:prstGeom prst="rect">
            <a:avLst/>
          </a:prstGeom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81000" y="47946"/>
            <a:ext cx="8229600" cy="1143000"/>
          </a:xfrm>
        </p:spPr>
        <p:txBody>
          <a:bodyPr/>
          <a:lstStyle/>
          <a:p>
            <a:r>
              <a:rPr lang="el-GR" dirty="0" smtClean="0"/>
              <a:t>Εξώφυλλο</a:t>
            </a:r>
            <a:endParaRPr lang="el-GR" dirty="0"/>
          </a:p>
        </p:txBody>
      </p:sp>
      <p:cxnSp>
        <p:nvCxnSpPr>
          <p:cNvPr id="10" name="Ευθύγραμμο βέλος σύνδεσης 9"/>
          <p:cNvCxnSpPr>
            <a:stCxn id="11" idx="4"/>
          </p:cNvCxnSpPr>
          <p:nvPr/>
        </p:nvCxnSpPr>
        <p:spPr>
          <a:xfrm flipH="1">
            <a:off x="381000" y="838200"/>
            <a:ext cx="650891" cy="7296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152400" y="381000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Εξωφύλλου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8654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l-GR" dirty="0" smtClean="0"/>
              <a:t>Εισαγωγή Πίνακα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6209"/>
          <a:stretch>
            <a:fillRect/>
          </a:stretch>
        </p:blipFill>
        <p:spPr bwMode="auto">
          <a:xfrm>
            <a:off x="0" y="1500174"/>
            <a:ext cx="9144000" cy="50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Ευθύγραμμο βέλος σύνδεσης 9"/>
          <p:cNvCxnSpPr>
            <a:stCxn id="8" idx="2"/>
          </p:cNvCxnSpPr>
          <p:nvPr/>
        </p:nvCxnSpPr>
        <p:spPr>
          <a:xfrm rot="10800000">
            <a:off x="2071670" y="3143248"/>
            <a:ext cx="857256" cy="9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Έλλειψη 10"/>
          <p:cNvSpPr/>
          <p:nvPr/>
        </p:nvSpPr>
        <p:spPr>
          <a:xfrm>
            <a:off x="2928926" y="3000372"/>
            <a:ext cx="1854619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 πίνακα</a:t>
            </a:r>
            <a:endParaRPr lang="el-GR" sz="105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714752"/>
            <a:ext cx="2281242" cy="216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Έλλειψη 10"/>
          <p:cNvSpPr/>
          <p:nvPr/>
        </p:nvSpPr>
        <p:spPr>
          <a:xfrm>
            <a:off x="285720" y="4143380"/>
            <a:ext cx="1928826" cy="447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αριθμού στηλών και γραμμών</a:t>
            </a:r>
            <a:endParaRPr lang="el-GR" sz="1050" dirty="0"/>
          </a:p>
        </p:txBody>
      </p:sp>
      <p:cxnSp>
        <p:nvCxnSpPr>
          <p:cNvPr id="17" name="Ευθύγραμμο βέλος σύνδεσης 9"/>
          <p:cNvCxnSpPr/>
          <p:nvPr/>
        </p:nvCxnSpPr>
        <p:spPr>
          <a:xfrm flipV="1">
            <a:off x="2214546" y="4357694"/>
            <a:ext cx="857256" cy="9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Σχεδίαση Πίνακα</a:t>
            </a:r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Ευθύγραμμο βέλος σύνδεσης 4"/>
          <p:cNvCxnSpPr/>
          <p:nvPr/>
        </p:nvCxnSpPr>
        <p:spPr>
          <a:xfrm rot="16200000" flipH="1">
            <a:off x="4750595" y="2178835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4429124" y="1428736"/>
            <a:ext cx="1571636" cy="314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Σχεδίαση πίνακα</a:t>
            </a:r>
            <a:endParaRPr lang="el-GR" sz="1050" dirty="0"/>
          </a:p>
        </p:txBody>
      </p:sp>
      <p:cxnSp>
        <p:nvCxnSpPr>
          <p:cNvPr id="11" name="Ευθύγραμμο βέλος σύνδεσης 4"/>
          <p:cNvCxnSpPr>
            <a:stCxn id="12" idx="4"/>
          </p:cNvCxnSpPr>
          <p:nvPr/>
        </p:nvCxnSpPr>
        <p:spPr>
          <a:xfrm rot="5400000">
            <a:off x="5729294" y="2443154"/>
            <a:ext cx="685808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Έλλειψη 5"/>
          <p:cNvSpPr/>
          <p:nvPr/>
        </p:nvSpPr>
        <p:spPr>
          <a:xfrm>
            <a:off x="5357818" y="1857364"/>
            <a:ext cx="1571636" cy="314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Διάταξη πίνακα</a:t>
            </a:r>
            <a:endParaRPr lang="el-GR" sz="1050" dirty="0"/>
          </a:p>
        </p:txBody>
      </p:sp>
      <p:cxnSp>
        <p:nvCxnSpPr>
          <p:cNvPr id="24" name="Ευθύγραμμο βέλος σύνδεσης 4"/>
          <p:cNvCxnSpPr>
            <a:stCxn id="25" idx="4"/>
          </p:cNvCxnSpPr>
          <p:nvPr/>
        </p:nvCxnSpPr>
        <p:spPr>
          <a:xfrm rot="5400000">
            <a:off x="1407295" y="2693187"/>
            <a:ext cx="68580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Έλλειψη 5"/>
          <p:cNvSpPr/>
          <p:nvPr/>
        </p:nvSpPr>
        <p:spPr>
          <a:xfrm>
            <a:off x="928662" y="2071678"/>
            <a:ext cx="1714512" cy="314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Διαγραφή πίνακα</a:t>
            </a:r>
            <a:endParaRPr lang="el-GR" sz="1050" dirty="0"/>
          </a:p>
        </p:txBody>
      </p:sp>
      <p:cxnSp>
        <p:nvCxnSpPr>
          <p:cNvPr id="30" name="Ευθύγραμμο βέλος σύνδεσης 4"/>
          <p:cNvCxnSpPr/>
          <p:nvPr/>
        </p:nvCxnSpPr>
        <p:spPr>
          <a:xfrm>
            <a:off x="1814483" y="4762508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Έλλειψη 5"/>
          <p:cNvSpPr/>
          <p:nvPr/>
        </p:nvSpPr>
        <p:spPr>
          <a:xfrm>
            <a:off x="0" y="4572008"/>
            <a:ext cx="1814482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Επιλογή του πίνακα</a:t>
            </a:r>
            <a:endParaRPr lang="el-GR" sz="1050" dirty="0"/>
          </a:p>
        </p:txBody>
      </p:sp>
      <p:sp>
        <p:nvSpPr>
          <p:cNvPr id="32" name="Έλλειψη 5"/>
          <p:cNvSpPr/>
          <p:nvPr/>
        </p:nvSpPr>
        <p:spPr>
          <a:xfrm>
            <a:off x="3000364" y="1643050"/>
            <a:ext cx="1714512" cy="671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Επιλογές συγχώνευσης, διαίρεσης κελιών</a:t>
            </a:r>
            <a:endParaRPr lang="el-GR" sz="1050" dirty="0"/>
          </a:p>
        </p:txBody>
      </p:sp>
      <p:cxnSp>
        <p:nvCxnSpPr>
          <p:cNvPr id="33" name="Ευθύγραμμο βέλος σύνδεσης 4"/>
          <p:cNvCxnSpPr/>
          <p:nvPr/>
        </p:nvCxnSpPr>
        <p:spPr>
          <a:xfrm rot="5400000">
            <a:off x="3478997" y="2593177"/>
            <a:ext cx="68580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γράφημ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4682815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γραφήματος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 flipV="1">
            <a:off x="3923928" y="4221088"/>
            <a:ext cx="331236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7236296" y="5085184"/>
            <a:ext cx="144016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3) Επιλογή γραφήματος</a:t>
            </a:r>
            <a:endParaRPr lang="el-GR" sz="1050" dirty="0"/>
          </a:p>
        </p:txBody>
      </p:sp>
      <p:cxnSp>
        <p:nvCxnSpPr>
          <p:cNvPr id="24" name="Ευθύγραμμο βέλος σύνδεσης 4"/>
          <p:cNvCxnSpPr>
            <a:stCxn id="25" idx="0"/>
          </p:cNvCxnSpPr>
          <p:nvPr/>
        </p:nvCxnSpPr>
        <p:spPr>
          <a:xfrm flipH="1" flipV="1">
            <a:off x="3563888" y="2636912"/>
            <a:ext cx="107328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Έλλειψη 5"/>
          <p:cNvSpPr/>
          <p:nvPr/>
        </p:nvSpPr>
        <p:spPr>
          <a:xfrm>
            <a:off x="3779912" y="3356992"/>
            <a:ext cx="1714512" cy="458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1) Εισαγωγή γραφήματος</a:t>
            </a:r>
            <a:endParaRPr lang="el-GR" sz="1050" dirty="0"/>
          </a:p>
        </p:txBody>
      </p:sp>
      <p:cxnSp>
        <p:nvCxnSpPr>
          <p:cNvPr id="33" name="Ευθύγραμμο βέλος σύνδεσης 4"/>
          <p:cNvCxnSpPr>
            <a:stCxn id="32" idx="0"/>
          </p:cNvCxnSpPr>
          <p:nvPr/>
        </p:nvCxnSpPr>
        <p:spPr>
          <a:xfrm flipV="1">
            <a:off x="1396808" y="4077072"/>
            <a:ext cx="108696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Έλλειψη 5"/>
          <p:cNvSpPr/>
          <p:nvPr/>
        </p:nvSpPr>
        <p:spPr>
          <a:xfrm>
            <a:off x="539552" y="5157192"/>
            <a:ext cx="1714512" cy="671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2) Επιλογή τύπου γραφήματος</a:t>
            </a:r>
            <a:endParaRPr lang="el-G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γράφημα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0120"/>
            <a:ext cx="9144000" cy="5805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/>
              <a:t>Εισαγωγή γραφήματος (2)</a:t>
            </a:r>
            <a:endParaRPr lang="el-GR" dirty="0"/>
          </a:p>
        </p:txBody>
      </p:sp>
      <p:cxnSp>
        <p:nvCxnSpPr>
          <p:cNvPr id="5" name="Ευθύγραμμο βέλος σύνδεσης 4"/>
          <p:cNvCxnSpPr>
            <a:stCxn id="6" idx="0"/>
          </p:cNvCxnSpPr>
          <p:nvPr/>
        </p:nvCxnSpPr>
        <p:spPr>
          <a:xfrm flipH="1" flipV="1">
            <a:off x="7702130" y="1907712"/>
            <a:ext cx="524022" cy="108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Έλλειψη 5"/>
          <p:cNvSpPr/>
          <p:nvPr/>
        </p:nvSpPr>
        <p:spPr>
          <a:xfrm>
            <a:off x="7308304" y="2996952"/>
            <a:ext cx="18356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Πρόσθετες επιλογές γραφήματος</a:t>
            </a:r>
            <a:endParaRPr lang="el-GR" sz="1050" dirty="0"/>
          </a:p>
        </p:txBody>
      </p:sp>
      <p:cxnSp>
        <p:nvCxnSpPr>
          <p:cNvPr id="24" name="Ευθύγραμμο βέλος σύνδεσης 4"/>
          <p:cNvCxnSpPr>
            <a:stCxn id="25" idx="6"/>
          </p:cNvCxnSpPr>
          <p:nvPr/>
        </p:nvCxnSpPr>
        <p:spPr>
          <a:xfrm flipV="1">
            <a:off x="1966032" y="2636912"/>
            <a:ext cx="589744" cy="229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Έλλειψη 5"/>
          <p:cNvSpPr/>
          <p:nvPr/>
        </p:nvSpPr>
        <p:spPr>
          <a:xfrm>
            <a:off x="251520" y="2636912"/>
            <a:ext cx="1714512" cy="458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Εμφάνιση γραφήματος στο </a:t>
            </a:r>
            <a:r>
              <a:rPr lang="en-US" sz="1050" dirty="0" smtClean="0"/>
              <a:t>word</a:t>
            </a:r>
            <a:endParaRPr lang="el-GR" sz="1050" dirty="0"/>
          </a:p>
        </p:txBody>
      </p:sp>
      <p:cxnSp>
        <p:nvCxnSpPr>
          <p:cNvPr id="33" name="Ευθύγραμμο βέλος σύνδεσης 4"/>
          <p:cNvCxnSpPr>
            <a:stCxn id="32" idx="2"/>
          </p:cNvCxnSpPr>
          <p:nvPr/>
        </p:nvCxnSpPr>
        <p:spPr>
          <a:xfrm flipH="1" flipV="1">
            <a:off x="3635896" y="5301208"/>
            <a:ext cx="172819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Έλλειψη 5"/>
          <p:cNvSpPr/>
          <p:nvPr/>
        </p:nvSpPr>
        <p:spPr>
          <a:xfrm>
            <a:off x="5364088" y="5157192"/>
            <a:ext cx="17145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Αλλαγή και επεξεργασία δεδομένων γραφήματος</a:t>
            </a:r>
            <a:endParaRPr lang="el-GR" sz="1050" dirty="0"/>
          </a:p>
        </p:txBody>
      </p:sp>
      <p:cxnSp>
        <p:nvCxnSpPr>
          <p:cNvPr id="18" name="Ευθύγραμμο βέλος σύνδεσης 4"/>
          <p:cNvCxnSpPr/>
          <p:nvPr/>
        </p:nvCxnSpPr>
        <p:spPr>
          <a:xfrm flipH="1" flipV="1">
            <a:off x="3635896" y="5805264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- Εικόνα" descr="τελικό κείμεν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9144000" cy="5072098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9888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880099" y="214290"/>
            <a:ext cx="7383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</a:t>
            </a:r>
          </a:p>
        </p:txBody>
      </p:sp>
      <p:cxnSp>
        <p:nvCxnSpPr>
          <p:cNvPr id="8" name="Ευθύγραμμο βέλος σύνδεσης 9"/>
          <p:cNvCxnSpPr>
            <a:stCxn id="9" idx="0"/>
          </p:cNvCxnSpPr>
          <p:nvPr/>
        </p:nvCxnSpPr>
        <p:spPr>
          <a:xfrm flipV="1">
            <a:off x="1295636" y="1628800"/>
            <a:ext cx="68407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10"/>
          <p:cNvSpPr/>
          <p:nvPr/>
        </p:nvSpPr>
        <p:spPr>
          <a:xfrm>
            <a:off x="323528" y="213285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Γραμματοσειρά </a:t>
            </a:r>
            <a:r>
              <a:rPr lang="en-US" sz="1050" dirty="0" smtClean="0"/>
              <a:t>Times New Roman</a:t>
            </a:r>
            <a:endParaRPr lang="el-GR" sz="1050" dirty="0"/>
          </a:p>
        </p:txBody>
      </p:sp>
      <p:sp>
        <p:nvSpPr>
          <p:cNvPr id="11" name="Έλλειψη 10"/>
          <p:cNvSpPr/>
          <p:nvPr/>
        </p:nvSpPr>
        <p:spPr>
          <a:xfrm>
            <a:off x="2123728" y="2348880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Μέγεθος Γραμματοσειράς 12 στ.</a:t>
            </a:r>
            <a:endParaRPr lang="el-GR" sz="1050" dirty="0"/>
          </a:p>
        </p:txBody>
      </p:sp>
      <p:cxnSp>
        <p:nvCxnSpPr>
          <p:cNvPr id="14" name="Ευθύγραμμο βέλος σύνδεσης 9"/>
          <p:cNvCxnSpPr/>
          <p:nvPr/>
        </p:nvCxnSpPr>
        <p:spPr>
          <a:xfrm rot="16200000" flipV="1">
            <a:off x="2498303" y="1859359"/>
            <a:ext cx="634392" cy="344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Έλλειψη 10"/>
          <p:cNvSpPr/>
          <p:nvPr/>
        </p:nvSpPr>
        <p:spPr>
          <a:xfrm>
            <a:off x="4572000" y="1071546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Πλήρης Στοίχιση</a:t>
            </a:r>
            <a:endParaRPr lang="el-GR" sz="1050" dirty="0"/>
          </a:p>
        </p:txBody>
      </p:sp>
      <p:cxnSp>
        <p:nvCxnSpPr>
          <p:cNvPr id="19" name="Ευθύγραμμο βέλος σύνδεσης 9"/>
          <p:cNvCxnSpPr/>
          <p:nvPr/>
        </p:nvCxnSpPr>
        <p:spPr>
          <a:xfrm rot="10800000" flipV="1">
            <a:off x="3857620" y="1285860"/>
            <a:ext cx="73605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Έλλειψη 10"/>
          <p:cNvSpPr/>
          <p:nvPr/>
        </p:nvSpPr>
        <p:spPr>
          <a:xfrm>
            <a:off x="4860032" y="2348880"/>
            <a:ext cx="158417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Διάστιχο 1,5</a:t>
            </a:r>
            <a:endParaRPr lang="el-GR" sz="1050" dirty="0"/>
          </a:p>
        </p:txBody>
      </p:sp>
      <p:cxnSp>
        <p:nvCxnSpPr>
          <p:cNvPr id="23" name="Ευθύγραμμο βέλος σύνδεσης 9"/>
          <p:cNvCxnSpPr>
            <a:stCxn id="22" idx="1"/>
          </p:cNvCxnSpPr>
          <p:nvPr/>
        </p:nvCxnSpPr>
        <p:spPr>
          <a:xfrm rot="16200000" flipV="1">
            <a:off x="4370754" y="1701421"/>
            <a:ext cx="493895" cy="94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92933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573125" y="214290"/>
            <a:ext cx="7997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 (2)</a:t>
            </a:r>
          </a:p>
        </p:txBody>
      </p:sp>
      <p:pic>
        <p:nvPicPr>
          <p:cNvPr id="5" name="4 - Εικόνα" descr="περιθώρι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000660"/>
          </a:xfrm>
          <a:prstGeom prst="rect">
            <a:avLst/>
          </a:prstGeom>
        </p:spPr>
      </p:pic>
      <p:sp>
        <p:nvSpPr>
          <p:cNvPr id="6" name="Έλλειψη 10"/>
          <p:cNvSpPr/>
          <p:nvPr/>
        </p:nvSpPr>
        <p:spPr>
          <a:xfrm>
            <a:off x="2714612" y="1285860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1) Επιλέγουμε την καρτέλα Διάταξη σελίδας</a:t>
            </a:r>
            <a:endParaRPr lang="el-GR" sz="1050" dirty="0"/>
          </a:p>
        </p:txBody>
      </p:sp>
      <p:cxnSp>
        <p:nvCxnSpPr>
          <p:cNvPr id="7" name="Ευθύγραμμο βέλος σύνδεσης 9"/>
          <p:cNvCxnSpPr/>
          <p:nvPr/>
        </p:nvCxnSpPr>
        <p:spPr>
          <a:xfrm rot="10800000">
            <a:off x="1928796" y="1214424"/>
            <a:ext cx="785817" cy="357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Έλλειψη 10"/>
          <p:cNvSpPr/>
          <p:nvPr/>
        </p:nvSpPr>
        <p:spPr>
          <a:xfrm>
            <a:off x="642910" y="1928802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2) Επιλέγουμε Περιθώρια και μετά Προσαρμοσμένα περιθώρια</a:t>
            </a:r>
            <a:endParaRPr lang="el-GR" sz="1050" dirty="0"/>
          </a:p>
        </p:txBody>
      </p:sp>
      <p:cxnSp>
        <p:nvCxnSpPr>
          <p:cNvPr id="10" name="Ευθύγραμμο βέλος σύνδεσης 9"/>
          <p:cNvCxnSpPr>
            <a:stCxn id="9" idx="0"/>
          </p:cNvCxnSpPr>
          <p:nvPr/>
        </p:nvCxnSpPr>
        <p:spPr>
          <a:xfrm rot="16200000" flipV="1">
            <a:off x="1021809" y="1335592"/>
            <a:ext cx="428627" cy="75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Έλλειψη 10"/>
          <p:cNvSpPr/>
          <p:nvPr/>
        </p:nvSpPr>
        <p:spPr>
          <a:xfrm>
            <a:off x="4214810" y="3214686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3) Περιθώρια αριστερά 3 εκ, πάνω, κάτω και δεξιά 2,5 εκ.</a:t>
            </a:r>
          </a:p>
        </p:txBody>
      </p:sp>
      <p:cxnSp>
        <p:nvCxnSpPr>
          <p:cNvPr id="14" name="Ευθύγραμμο βέλος σύνδεσης 9"/>
          <p:cNvCxnSpPr/>
          <p:nvPr/>
        </p:nvCxnSpPr>
        <p:spPr>
          <a:xfrm rot="10800000">
            <a:off x="4000496" y="2786058"/>
            <a:ext cx="54348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9"/>
          <p:cNvCxnSpPr/>
          <p:nvPr/>
        </p:nvCxnSpPr>
        <p:spPr>
          <a:xfrm flipV="1">
            <a:off x="5500694" y="2786058"/>
            <a:ext cx="52809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Έλλειψη 10"/>
          <p:cNvSpPr/>
          <p:nvPr/>
        </p:nvSpPr>
        <p:spPr>
          <a:xfrm>
            <a:off x="2428860" y="4143380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4) Προσανατολισμός Κατακόρυφος</a:t>
            </a:r>
          </a:p>
        </p:txBody>
      </p:sp>
      <p:cxnSp>
        <p:nvCxnSpPr>
          <p:cNvPr id="18" name="Ευθύγραμμο βέλος σύνδεσης 9"/>
          <p:cNvCxnSpPr/>
          <p:nvPr/>
        </p:nvCxnSpPr>
        <p:spPr>
          <a:xfrm rot="16200000" flipV="1">
            <a:off x="2843476" y="3585888"/>
            <a:ext cx="571504" cy="543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Έλλειψη 10"/>
          <p:cNvSpPr/>
          <p:nvPr/>
        </p:nvSpPr>
        <p:spPr>
          <a:xfrm>
            <a:off x="4643438" y="1785926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5) Στην καρτέλα Χαρτί επιλέγουμε Μέγεθος χαρτιού Α4</a:t>
            </a:r>
          </a:p>
        </p:txBody>
      </p:sp>
      <p:cxnSp>
        <p:nvCxnSpPr>
          <p:cNvPr id="21" name="Ευθύγραμμο βέλος σύνδεσης 9"/>
          <p:cNvCxnSpPr>
            <a:stCxn id="20" idx="2"/>
          </p:cNvCxnSpPr>
          <p:nvPr/>
        </p:nvCxnSpPr>
        <p:spPr>
          <a:xfrm rot="10800000" flipV="1">
            <a:off x="3143240" y="2107396"/>
            <a:ext cx="1500198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857892"/>
            <a:ext cx="8229600" cy="4525963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el-GR" sz="2000" dirty="0" smtClean="0"/>
              <a:t>Σημείωση</a:t>
            </a:r>
            <a:r>
              <a:rPr lang="en-US" sz="2000" dirty="0" smtClean="0"/>
              <a:t>: </a:t>
            </a:r>
            <a:r>
              <a:rPr lang="el-GR" sz="2000" dirty="0" smtClean="0"/>
              <a:t>Τα παραπάνω είναι προτεινόμενες επιλογές και ενδέχεται να μην ισχύουν για όλες τις εργασίες. Ρωτήστε τον εκάστοτε καθηγητή για τυχόν διαφοροποιήσεις.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73125" y="214290"/>
            <a:ext cx="7997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 (3)</a:t>
            </a:r>
          </a:p>
        </p:txBody>
      </p:sp>
      <p:pic>
        <p:nvPicPr>
          <p:cNvPr id="19" name="18 - Εικόνα" descr="παράγραφο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000660"/>
          </a:xfrm>
          <a:prstGeom prst="rect">
            <a:avLst/>
          </a:prstGeom>
        </p:spPr>
      </p:pic>
      <p:sp>
        <p:nvSpPr>
          <p:cNvPr id="22" name="Έλλειψη 10"/>
          <p:cNvSpPr/>
          <p:nvPr/>
        </p:nvSpPr>
        <p:spPr>
          <a:xfrm>
            <a:off x="0" y="1857364"/>
            <a:ext cx="257176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Κάνουμε δεξί κλικ στο κείμενο που έχουμε επιλέξει και επιλέγουμε Παράγραφος</a:t>
            </a:r>
            <a:endParaRPr lang="el-GR" sz="1050" dirty="0"/>
          </a:p>
        </p:txBody>
      </p:sp>
      <p:sp>
        <p:nvSpPr>
          <p:cNvPr id="23" name="Έλλειψη 10"/>
          <p:cNvSpPr/>
          <p:nvPr/>
        </p:nvSpPr>
        <p:spPr>
          <a:xfrm>
            <a:off x="428596" y="4000504"/>
            <a:ext cx="19442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Επιλέγουμε Διάστημα Μετά 6 στ. και πριν 0 στ.</a:t>
            </a:r>
            <a:endParaRPr lang="el-GR" sz="1050" dirty="0"/>
          </a:p>
        </p:txBody>
      </p:sp>
      <p:cxnSp>
        <p:nvCxnSpPr>
          <p:cNvPr id="24" name="Ευθύγραμμο βέλος σύνδεσης 9"/>
          <p:cNvCxnSpPr/>
          <p:nvPr/>
        </p:nvCxnSpPr>
        <p:spPr>
          <a:xfrm>
            <a:off x="2357422" y="428625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5715016"/>
            <a:ext cx="8229600" cy="4525963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el-GR" sz="3600" dirty="0" smtClean="0"/>
              <a:t>Το τελικό κείμενο θα πρέπει να έχει μία τέτοια μορφή.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573125" y="214290"/>
            <a:ext cx="7997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>
                <a:latin typeface="+mj-lt"/>
                <a:ea typeface="+mj-ea"/>
                <a:cs typeface="+mj-cs"/>
              </a:rPr>
              <a:t>Δομή κειμένου σε μία εργασία (4)</a:t>
            </a:r>
          </a:p>
        </p:txBody>
      </p:sp>
      <p:pic>
        <p:nvPicPr>
          <p:cNvPr id="9" name="8 - Εικόνα" descr="τελικό κείμεν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	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/>
              <a:t>Μία εργασία πρέπει να έχει</a:t>
            </a:r>
            <a:r>
              <a:rPr lang="en-US" b="1" dirty="0" smtClean="0"/>
              <a:t>:</a:t>
            </a:r>
            <a:endParaRPr lang="el-GR" b="1" dirty="0" smtClean="0"/>
          </a:p>
          <a:p>
            <a:endParaRPr lang="el-GR" dirty="0" smtClean="0"/>
          </a:p>
          <a:p>
            <a:r>
              <a:rPr lang="el-GR" dirty="0" smtClean="0"/>
              <a:t>Ευδιάκριτο και ευπαρουσίαστο εξώφυλλο με τα απαραίτητα στοιχεία (π.χ. τίτλος εργασίας, ονοματεπώνυμο φοιτητή, τίτλος μαθήματος κ.α.)</a:t>
            </a:r>
          </a:p>
          <a:p>
            <a:r>
              <a:rPr lang="el-GR" dirty="0" smtClean="0"/>
              <a:t>Αρίθμηση σελίδων</a:t>
            </a:r>
          </a:p>
          <a:p>
            <a:r>
              <a:rPr lang="el-GR" dirty="0" smtClean="0"/>
              <a:t>Πίνακα περιεχομένων</a:t>
            </a:r>
          </a:p>
          <a:p>
            <a:r>
              <a:rPr lang="el-GR" dirty="0" smtClean="0"/>
              <a:t>Βιβλιογραφία </a:t>
            </a:r>
          </a:p>
          <a:p>
            <a:r>
              <a:rPr lang="el-GR" dirty="0" smtClean="0"/>
              <a:t>Τίτλους και αρίθμηση σε πίνακες διαγράμματα κτλ</a:t>
            </a:r>
          </a:p>
          <a:p>
            <a:r>
              <a:rPr lang="el-GR" dirty="0" smtClean="0"/>
              <a:t>Τίτλοι πινάκων </a:t>
            </a:r>
          </a:p>
          <a:p>
            <a:r>
              <a:rPr lang="el-GR" dirty="0" smtClean="0"/>
              <a:t>Τίτλοι διαγραμμάτων</a:t>
            </a:r>
          </a:p>
        </p:txBody>
      </p:sp>
      <p:sp>
        <p:nvSpPr>
          <p:cNvPr id="4" name="3 - Βέλος προς τα επάνω"/>
          <p:cNvSpPr/>
          <p:nvPr/>
        </p:nvSpPr>
        <p:spPr>
          <a:xfrm>
            <a:off x="3275856" y="5229200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επάνω"/>
          <p:cNvSpPr/>
          <p:nvPr/>
        </p:nvSpPr>
        <p:spPr>
          <a:xfrm rot="10800000">
            <a:off x="4211960" y="5805264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9001000" cy="5366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pic>
        <p:nvPicPr>
          <p:cNvPr id="7" name="6 - Εικόνα" descr="περιεχόμεν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9144000" cy="5157300"/>
          </a:xfrm>
          <a:prstGeom prst="rect">
            <a:avLst/>
          </a:prstGeom>
        </p:spPr>
      </p:pic>
      <p:sp>
        <p:nvSpPr>
          <p:cNvPr id="8" name="Έλλειψη 5"/>
          <p:cNvSpPr/>
          <p:nvPr/>
        </p:nvSpPr>
        <p:spPr>
          <a:xfrm>
            <a:off x="3275856" y="3212976"/>
            <a:ext cx="154295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Επικεφαλίδα 1</a:t>
            </a:r>
            <a:endParaRPr lang="el-GR" sz="1050" dirty="0"/>
          </a:p>
        </p:txBody>
      </p:sp>
      <p:cxnSp>
        <p:nvCxnSpPr>
          <p:cNvPr id="9" name="Ευθύγραμμο βέλος σύνδεσης 4"/>
          <p:cNvCxnSpPr>
            <a:stCxn id="8" idx="6"/>
          </p:cNvCxnSpPr>
          <p:nvPr/>
        </p:nvCxnSpPr>
        <p:spPr>
          <a:xfrm flipV="1">
            <a:off x="4818813" y="2276872"/>
            <a:ext cx="1409371" cy="1116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Έλλειψη 5"/>
          <p:cNvSpPr/>
          <p:nvPr/>
        </p:nvSpPr>
        <p:spPr>
          <a:xfrm>
            <a:off x="4427984" y="3645024"/>
            <a:ext cx="154295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Επικεφαλίδα 2</a:t>
            </a:r>
            <a:endParaRPr lang="el-GR" sz="1050" dirty="0"/>
          </a:p>
        </p:txBody>
      </p:sp>
      <p:cxnSp>
        <p:nvCxnSpPr>
          <p:cNvPr id="16" name="Ευθύγραμμο βέλος σύνδεσης 4"/>
          <p:cNvCxnSpPr>
            <a:stCxn id="15" idx="6"/>
          </p:cNvCxnSpPr>
          <p:nvPr/>
        </p:nvCxnSpPr>
        <p:spPr>
          <a:xfrm flipV="1">
            <a:off x="5970941" y="2348880"/>
            <a:ext cx="761299" cy="1476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83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4229"/>
          </a:xfrm>
        </p:spPr>
        <p:txBody>
          <a:bodyPr/>
          <a:lstStyle/>
          <a:p>
            <a:r>
              <a:rPr lang="el-GR" dirty="0" smtClean="0"/>
              <a:t>Περιεχόμενα (2)</a:t>
            </a:r>
            <a:endParaRPr lang="el-GR" dirty="0"/>
          </a:p>
        </p:txBody>
      </p:sp>
      <p:pic>
        <p:nvPicPr>
          <p:cNvPr id="8" name="7 - Εικόνα" descr="περιεχόμενα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4983083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3491880" y="2636912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Πίνακα Περιεχομένων</a:t>
            </a:r>
            <a:endParaRPr lang="el-GR" sz="1050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 flipV="1">
            <a:off x="2267744" y="2708920"/>
            <a:ext cx="1224136" cy="156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9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περιεχόμενα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32859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4229"/>
          </a:xfrm>
        </p:spPr>
        <p:txBody>
          <a:bodyPr/>
          <a:lstStyle/>
          <a:p>
            <a:r>
              <a:rPr lang="el-GR" dirty="0" smtClean="0"/>
              <a:t>Περιεχόμενα (3)</a:t>
            </a:r>
            <a:endParaRPr lang="el-GR" dirty="0"/>
          </a:p>
        </p:txBody>
      </p:sp>
      <p:sp>
        <p:nvSpPr>
          <p:cNvPr id="6" name="Έλλειψη 5"/>
          <p:cNvSpPr/>
          <p:nvPr/>
        </p:nvSpPr>
        <p:spPr>
          <a:xfrm>
            <a:off x="5076056" y="2636912"/>
            <a:ext cx="1758981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Ενημέρωση πίνακα περιεχομένων</a:t>
            </a:r>
            <a:endParaRPr lang="el-GR" sz="1050" dirty="0"/>
          </a:p>
        </p:txBody>
      </p:sp>
      <p:cxnSp>
        <p:nvCxnSpPr>
          <p:cNvPr id="5" name="Ευθύγραμμο βέλος σύνδεσης 4"/>
          <p:cNvCxnSpPr>
            <a:stCxn id="6" idx="2"/>
          </p:cNvCxnSpPr>
          <p:nvPr/>
        </p:nvCxnSpPr>
        <p:spPr>
          <a:xfrm flipH="1">
            <a:off x="3779912" y="2865512"/>
            <a:ext cx="1296144" cy="13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Έλλειψη 5"/>
          <p:cNvSpPr/>
          <p:nvPr/>
        </p:nvSpPr>
        <p:spPr>
          <a:xfrm>
            <a:off x="7092280" y="4365104"/>
            <a:ext cx="1614965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2 επιλογές</a:t>
            </a:r>
            <a:endParaRPr lang="el-GR" sz="1050" dirty="0"/>
          </a:p>
        </p:txBody>
      </p:sp>
      <p:cxnSp>
        <p:nvCxnSpPr>
          <p:cNvPr id="11" name="Ευθύγραμμο βέλος σύνδεσης 4"/>
          <p:cNvCxnSpPr>
            <a:stCxn id="10" idx="2"/>
          </p:cNvCxnSpPr>
          <p:nvPr/>
        </p:nvCxnSpPr>
        <p:spPr>
          <a:xfrm flipH="1">
            <a:off x="5508104" y="4653136"/>
            <a:ext cx="158417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96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47" y="1635036"/>
            <a:ext cx="9165147" cy="484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2940968" y="1668810"/>
            <a:ext cx="24384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179512" y="3789040"/>
            <a:ext cx="1752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Στοιχεία αναφοράς</a:t>
            </a:r>
            <a:endParaRPr lang="el-GR" sz="1050" dirty="0"/>
          </a:p>
        </p:txBody>
      </p:sp>
      <p:sp>
        <p:nvSpPr>
          <p:cNvPr id="12" name="Αριστερό άγκιστρο 11"/>
          <p:cNvSpPr/>
          <p:nvPr/>
        </p:nvSpPr>
        <p:spPr>
          <a:xfrm>
            <a:off x="1907704" y="3501008"/>
            <a:ext cx="1219200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Έλλειψη 13"/>
          <p:cNvSpPr/>
          <p:nvPr/>
        </p:nvSpPr>
        <p:spPr>
          <a:xfrm>
            <a:off x="2483768" y="1268760"/>
            <a:ext cx="1752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αναφοράς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26129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Βιβλιογραφία   </a:t>
            </a:r>
            <a:br>
              <a:rPr lang="el-GR" dirty="0" smtClean="0"/>
            </a:br>
            <a:r>
              <a:rPr lang="el-GR" dirty="0" smtClean="0"/>
              <a:t>Αναζήτηση πηγής</a:t>
            </a:r>
            <a:endParaRPr lang="el-G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38422"/>
            <a:ext cx="9020175" cy="481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H="1">
            <a:off x="5486400" y="37338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7172325" y="3448050"/>
            <a:ext cx="17526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Επιλεγμένη βιβλιογραφία για το παρόν έγγραφο </a:t>
            </a:r>
            <a:endParaRPr lang="el-GR" sz="1050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>
            <a:off x="1371600" y="4267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Έλλειψη 13"/>
          <p:cNvSpPr/>
          <p:nvPr/>
        </p:nvSpPr>
        <p:spPr>
          <a:xfrm>
            <a:off x="47625" y="3886200"/>
            <a:ext cx="1323975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Όλη η βιβλιογραφία</a:t>
            </a:r>
            <a:endParaRPr lang="el-GR" sz="1050" dirty="0"/>
          </a:p>
        </p:txBody>
      </p:sp>
    </p:spTree>
    <p:extLst>
      <p:ext uri="{BB962C8B-B14F-4D97-AF65-F5344CB8AC3E}">
        <p14:creationId xmlns="" xmlns:p14="http://schemas.microsoft.com/office/powerpoint/2010/main" val="34600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>
            <a:stCxn id="7" idx="4"/>
          </p:cNvCxnSpPr>
          <p:nvPr/>
        </p:nvCxnSpPr>
        <p:spPr>
          <a:xfrm flipH="1">
            <a:off x="3555790" y="1485900"/>
            <a:ext cx="1104900" cy="1181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Έλλειψη 6"/>
          <p:cNvSpPr/>
          <p:nvPr/>
        </p:nvSpPr>
        <p:spPr>
          <a:xfrm>
            <a:off x="3708190" y="1104900"/>
            <a:ext cx="1905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Βιβλιογραφία</a:t>
            </a:r>
            <a:endParaRPr lang="el-GR" sz="1050" dirty="0"/>
          </a:p>
        </p:txBody>
      </p:sp>
      <p:sp>
        <p:nvSpPr>
          <p:cNvPr id="12" name="Τίτλος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Βιβλιογραφία (2)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669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l-GR" dirty="0" smtClean="0"/>
              <a:t>Υποσημειώσεις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 flipH="1">
            <a:off x="1600200" y="990600"/>
            <a:ext cx="152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800100" y="609600"/>
            <a:ext cx="1905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Εισαγωγή </a:t>
            </a:r>
            <a:endParaRPr lang="el-GR" sz="1050" dirty="0"/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2133600" y="5943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Έλλειψη 12"/>
          <p:cNvSpPr/>
          <p:nvPr/>
        </p:nvSpPr>
        <p:spPr>
          <a:xfrm>
            <a:off x="603219" y="5753100"/>
            <a:ext cx="1530381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Διαχωριστική γραμμή</a:t>
            </a:r>
            <a:endParaRPr lang="el-GR" sz="1050" dirty="0"/>
          </a:p>
        </p:txBody>
      </p:sp>
      <p:sp>
        <p:nvSpPr>
          <p:cNvPr id="14" name="Έλλειψη 13"/>
          <p:cNvSpPr/>
          <p:nvPr/>
        </p:nvSpPr>
        <p:spPr>
          <a:xfrm>
            <a:off x="499635" y="6264214"/>
            <a:ext cx="1548262" cy="349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smtClean="0"/>
              <a:t>Αριθμός υποσημείωσης</a:t>
            </a:r>
            <a:endParaRPr lang="el-GR" sz="1050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V="1">
            <a:off x="2047897" y="6096000"/>
            <a:ext cx="923903" cy="336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15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2098</TotalTime>
  <Words>598</Words>
  <Application>Microsoft Office PowerPoint</Application>
  <PresentationFormat>Προβολή στην οθόνη (4:3)</PresentationFormat>
  <Paragraphs>161</Paragraphs>
  <Slides>28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Microsoft Word</vt:lpstr>
      <vt:lpstr>Εξώφυλλο</vt:lpstr>
      <vt:lpstr>Περιεχόμενα</vt:lpstr>
      <vt:lpstr>Περιεχόμενα (2)</vt:lpstr>
      <vt:lpstr>Περιεχόμενα (3)</vt:lpstr>
      <vt:lpstr>Βιβλιογραφία</vt:lpstr>
      <vt:lpstr>Βιβλιογραφία    Αναζήτηση πηγής</vt:lpstr>
      <vt:lpstr>Βιβλιογραφία (2)</vt:lpstr>
      <vt:lpstr>Υποσημειώσεις</vt:lpstr>
      <vt:lpstr>Αρίθμηση πινάκων, γραφημάτων, εικόνων</vt:lpstr>
      <vt:lpstr>Ευρετήριο, πινάκων, γραφημάτων, εικόνων</vt:lpstr>
      <vt:lpstr>Εισαγωγή σχολίων σε έγγραφο</vt:lpstr>
      <vt:lpstr>Διαφάνεια 13</vt:lpstr>
      <vt:lpstr>Αρίθμηση σελίδων</vt:lpstr>
      <vt:lpstr>Αρίθμηση σελίδων (2)</vt:lpstr>
      <vt:lpstr>Κεφαλίδες και Υποσέλιδα</vt:lpstr>
      <vt:lpstr>Αλλαγή σελίδας ή ενότητας</vt:lpstr>
      <vt:lpstr>Συντομεύσεις πληκτρολογίου</vt:lpstr>
      <vt:lpstr>Συντομεύσεις πληκτρολογίου (2)</vt:lpstr>
      <vt:lpstr>Εισαγωγή Πίνακα</vt:lpstr>
      <vt:lpstr>Σχεδίαση Πίνακα</vt:lpstr>
      <vt:lpstr>Εισαγωγή γραφήματος</vt:lpstr>
      <vt:lpstr>Εισαγωγή γραφήματος (2)</vt:lpstr>
      <vt:lpstr>Διαφάνεια 24</vt:lpstr>
      <vt:lpstr>Διαφάνεια 25</vt:lpstr>
      <vt:lpstr>Διαφάνεια 26</vt:lpstr>
      <vt:lpstr>Διαφάνεια 27</vt:lpstr>
      <vt:lpstr>Tips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anna agrapetidou</dc:creator>
  <cp:lastModifiedBy>Manos</cp:lastModifiedBy>
  <cp:revision>123</cp:revision>
  <dcterms:created xsi:type="dcterms:W3CDTF">2006-08-16T00:00:00Z</dcterms:created>
  <dcterms:modified xsi:type="dcterms:W3CDTF">2021-01-12T17:09:08Z</dcterms:modified>
</cp:coreProperties>
</file>