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8" r:id="rId2"/>
    <p:sldId id="262" r:id="rId3"/>
    <p:sldId id="263" r:id="rId4"/>
    <p:sldId id="264" r:id="rId5"/>
    <p:sldId id="265" r:id="rId6"/>
    <p:sldId id="266" r:id="rId7"/>
    <p:sldId id="267" r:id="rId8"/>
    <p:sldId id="268" r:id="rId9"/>
    <p:sldId id="269" r:id="rId10"/>
    <p:sldId id="270" r:id="rId11"/>
    <p:sldId id="271" r:id="rId12"/>
    <p:sldId id="274" r:id="rId13"/>
    <p:sldId id="275" r:id="rId14"/>
    <p:sldId id="276" r:id="rId15"/>
    <p:sldId id="277" r:id="rId16"/>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3" d="100"/>
          <a:sy n="63" d="100"/>
        </p:scale>
        <p:origin x="78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C85BC4F-CCC5-4696-504C-803CF2A4B5FC}"/>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392DDEA2-D74E-7F2C-CDCA-F237D38025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12E2332-0900-0EE8-D9E6-6AE17AFBC472}"/>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5" name="Θέση υποσέλιδου 4">
            <a:extLst>
              <a:ext uri="{FF2B5EF4-FFF2-40B4-BE49-F238E27FC236}">
                <a16:creationId xmlns:a16="http://schemas.microsoft.com/office/drawing/2014/main" id="{0F2BC1F0-51AF-2C50-5A07-8DF5B15F3E5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222707A-7FFD-575B-35FF-380EFB62A738}"/>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30230438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569616-5164-48EB-C503-3129C3983976}"/>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6D71F477-FF77-03A6-45AF-EFF32C87E2CE}"/>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CA690C94-2852-0B67-DA72-755190706AE9}"/>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5" name="Θέση υποσέλιδου 4">
            <a:extLst>
              <a:ext uri="{FF2B5EF4-FFF2-40B4-BE49-F238E27FC236}">
                <a16:creationId xmlns:a16="http://schemas.microsoft.com/office/drawing/2014/main" id="{0FEF1149-93E8-7FB9-19F8-8575BE0DEED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A171A90-9165-991D-AB40-EF93F1A9CA26}"/>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816486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92FC582-ACEA-9FC3-8D99-0FF18F311A53}"/>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269E56E-8CDF-EFC9-9F1F-E8E85F3DEA70}"/>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119A682-19D8-7479-B2D1-08A73624E940}"/>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5" name="Θέση υποσέλιδου 4">
            <a:extLst>
              <a:ext uri="{FF2B5EF4-FFF2-40B4-BE49-F238E27FC236}">
                <a16:creationId xmlns:a16="http://schemas.microsoft.com/office/drawing/2014/main" id="{0E7B35ED-8289-9696-9546-C4092548C9D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F8766D4F-74BC-7030-3476-3974AD9462C5}"/>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4567004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3D6BE4-EE2A-F341-D0A7-018F5942A5D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41082AE-BD82-90AA-6C6A-A8F570D2D98B}"/>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9A2B721-E9AF-F346-00D8-989D6AE009AD}"/>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5" name="Θέση υποσέλιδου 4">
            <a:extLst>
              <a:ext uri="{FF2B5EF4-FFF2-40B4-BE49-F238E27FC236}">
                <a16:creationId xmlns:a16="http://schemas.microsoft.com/office/drawing/2014/main" id="{5879C48F-2E33-F909-8651-16A8E971FF7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3C9FF641-9D5B-D331-5204-EB150FCE7D02}"/>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39226092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AE87BF-6C94-35E7-9600-10881E7D907D}"/>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8CF84A4-AE9E-4131-5AE2-609262C12AA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2545072-7395-249D-137C-8330281556A1}"/>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5" name="Θέση υποσέλιδου 4">
            <a:extLst>
              <a:ext uri="{FF2B5EF4-FFF2-40B4-BE49-F238E27FC236}">
                <a16:creationId xmlns:a16="http://schemas.microsoft.com/office/drawing/2014/main" id="{D0ED8362-6B85-137E-A64C-FCE4A1D36F8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4CE4192-5170-9170-037F-853C1A813D99}"/>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19043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8CEA21-8CFE-4AB2-CF57-2E1D72B0A04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A2ABE3D3-00BD-C150-0889-6371BEFC271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E63B4981-A91D-61A1-542B-5FD6D3F62400}"/>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18D12C5-6352-31D8-D8CC-802D174A9F2C}"/>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6" name="Θέση υποσέλιδου 5">
            <a:extLst>
              <a:ext uri="{FF2B5EF4-FFF2-40B4-BE49-F238E27FC236}">
                <a16:creationId xmlns:a16="http://schemas.microsoft.com/office/drawing/2014/main" id="{AE18A6F3-55BE-8694-F260-3A225EC2BF2D}"/>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0D14E246-612F-5B1E-FCC7-8BA5D6CA98FF}"/>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4208657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A595835-4292-368E-E396-A5083D040BF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D40393B1-E61B-A5D1-6466-717B0D231D6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570F144-0311-02B5-4D53-7F215D3BE13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075B8503-531C-0F1B-DA22-F8B54D6EDEC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C0E387E-E9DE-040B-1953-847077166943}"/>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3C13D90-7A7E-0FE1-07DF-1B4DCB34B597}"/>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8" name="Θέση υποσέλιδου 7">
            <a:extLst>
              <a:ext uri="{FF2B5EF4-FFF2-40B4-BE49-F238E27FC236}">
                <a16:creationId xmlns:a16="http://schemas.microsoft.com/office/drawing/2014/main" id="{8C2D7474-A93D-5364-9CB1-B585410C058E}"/>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5C9F092-1E47-B5A2-23EC-A556219E8CCA}"/>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3616180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58E03C-19B2-A4CE-EFAF-B51B2BEED497}"/>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2F9AA1D9-C74E-9EDB-BED1-BEFEE7EB9ABC}"/>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4" name="Θέση υποσέλιδου 3">
            <a:extLst>
              <a:ext uri="{FF2B5EF4-FFF2-40B4-BE49-F238E27FC236}">
                <a16:creationId xmlns:a16="http://schemas.microsoft.com/office/drawing/2014/main" id="{D3A27E8D-0C0C-D009-84F3-57C73D5802E4}"/>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65A90CB1-3E30-8D04-3AE8-53C365495118}"/>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3791963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F648D763-A840-D525-EE1E-D5AA6C89D063}"/>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3" name="Θέση υποσέλιδου 2">
            <a:extLst>
              <a:ext uri="{FF2B5EF4-FFF2-40B4-BE49-F238E27FC236}">
                <a16:creationId xmlns:a16="http://schemas.microsoft.com/office/drawing/2014/main" id="{CF832746-4068-CF04-DE82-5B3273C4CC3B}"/>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F8675FCA-5167-8326-B943-2CDB5E1278CA}"/>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2514231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D34469-42A0-5F26-4F70-13F7ACF941A4}"/>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83D7C47A-84A6-9D32-19BC-DD26A62E152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2C5E722D-702D-50BE-A326-8A647D2188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5B9705BC-5ADF-B466-5230-9DEA3986F7AC}"/>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6" name="Θέση υποσέλιδου 5">
            <a:extLst>
              <a:ext uri="{FF2B5EF4-FFF2-40B4-BE49-F238E27FC236}">
                <a16:creationId xmlns:a16="http://schemas.microsoft.com/office/drawing/2014/main" id="{1C834388-E5A4-859E-B46A-27BA14C8F94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81A510D-9C2F-AB7D-FBB2-772DDB807E93}"/>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2720120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9925B3-215E-BF7E-D867-5318ED7D22A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EE6D3E9B-361C-C220-E39B-24865181F92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1EC2494-7DDB-B624-DAA4-5156EC299D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D5246A7-6088-7108-7A6F-5AE7CDD86FEE}"/>
              </a:ext>
            </a:extLst>
          </p:cNvPr>
          <p:cNvSpPr>
            <a:spLocks noGrp="1"/>
          </p:cNvSpPr>
          <p:nvPr>
            <p:ph type="dt" sz="half" idx="10"/>
          </p:nvPr>
        </p:nvSpPr>
        <p:spPr/>
        <p:txBody>
          <a:bodyPr/>
          <a:lstStyle/>
          <a:p>
            <a:fld id="{F491C72E-33D6-4F50-95C1-E00F2CBF7466}" type="datetimeFigureOut">
              <a:rPr lang="el-GR" smtClean="0"/>
              <a:t>25/12/2023</a:t>
            </a:fld>
            <a:endParaRPr lang="el-GR"/>
          </a:p>
        </p:txBody>
      </p:sp>
      <p:sp>
        <p:nvSpPr>
          <p:cNvPr id="6" name="Θέση υποσέλιδου 5">
            <a:extLst>
              <a:ext uri="{FF2B5EF4-FFF2-40B4-BE49-F238E27FC236}">
                <a16:creationId xmlns:a16="http://schemas.microsoft.com/office/drawing/2014/main" id="{F2E79B4E-3B4F-24D1-665F-4A29617D191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C4918633-3F4E-7EE7-0F2E-5AD317DF2AA0}"/>
              </a:ext>
            </a:extLst>
          </p:cNvPr>
          <p:cNvSpPr>
            <a:spLocks noGrp="1"/>
          </p:cNvSpPr>
          <p:nvPr>
            <p:ph type="sldNum" sz="quarter" idx="12"/>
          </p:nvPr>
        </p:nvSpPr>
        <p:spPr/>
        <p:txBody>
          <a:bodyPr/>
          <a:lstStyle/>
          <a:p>
            <a:fld id="{89555D66-3E6C-473E-9353-D463C57252E2}" type="slidenum">
              <a:rPr lang="el-GR" smtClean="0"/>
              <a:t>‹#›</a:t>
            </a:fld>
            <a:endParaRPr lang="el-GR"/>
          </a:p>
        </p:txBody>
      </p:sp>
    </p:spTree>
    <p:extLst>
      <p:ext uri="{BB962C8B-B14F-4D97-AF65-F5344CB8AC3E}">
        <p14:creationId xmlns:p14="http://schemas.microsoft.com/office/powerpoint/2010/main" val="1298949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7C6DB566-7914-549F-958A-9835A1EEB9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5ACB441-5B72-90B9-D267-50497FD8BB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20F82A8A-EE6D-89A7-BF12-99101B6A26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91C72E-33D6-4F50-95C1-E00F2CBF7466}" type="datetimeFigureOut">
              <a:rPr lang="el-GR" smtClean="0"/>
              <a:t>25/12/2023</a:t>
            </a:fld>
            <a:endParaRPr lang="el-GR"/>
          </a:p>
        </p:txBody>
      </p:sp>
      <p:sp>
        <p:nvSpPr>
          <p:cNvPr id="5" name="Θέση υποσέλιδου 4">
            <a:extLst>
              <a:ext uri="{FF2B5EF4-FFF2-40B4-BE49-F238E27FC236}">
                <a16:creationId xmlns:a16="http://schemas.microsoft.com/office/drawing/2014/main" id="{2C8FA19C-7411-5644-20D1-6104D45E10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52535BD0-69C4-76D7-4BCE-EE14608FA4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9555D66-3E6C-473E-9353-D463C57252E2}" type="slidenum">
              <a:rPr lang="el-GR" smtClean="0"/>
              <a:t>‹#›</a:t>
            </a:fld>
            <a:endParaRPr lang="el-GR"/>
          </a:p>
        </p:txBody>
      </p:sp>
    </p:spTree>
    <p:extLst>
      <p:ext uri="{BB962C8B-B14F-4D97-AF65-F5344CB8AC3E}">
        <p14:creationId xmlns:p14="http://schemas.microsoft.com/office/powerpoint/2010/main" val="173348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70C5337-2604-38B8-BC07-9953116C70B5}"/>
              </a:ext>
            </a:extLst>
          </p:cNvPr>
          <p:cNvSpPr>
            <a:spLocks noGrp="1"/>
          </p:cNvSpPr>
          <p:nvPr>
            <p:ph type="title"/>
          </p:nvPr>
        </p:nvSpPr>
        <p:spPr/>
        <p:txBody>
          <a:bodyPr/>
          <a:lstStyle/>
          <a:p>
            <a:pPr algn="ctr"/>
            <a:r>
              <a:rPr lang="el-GR" dirty="0"/>
              <a:t>ΔΙΑΧΩΡΙΣΜΟΣ – ΝΟΜΟΛΟΓΙΑ</a:t>
            </a:r>
            <a:br>
              <a:rPr lang="el-GR" dirty="0"/>
            </a:br>
            <a:r>
              <a:rPr lang="el-GR" dirty="0"/>
              <a:t>ΔΙΚΑΣΤΗΡΙΟ ΕΕ</a:t>
            </a:r>
          </a:p>
        </p:txBody>
      </p:sp>
      <p:sp>
        <p:nvSpPr>
          <p:cNvPr id="3" name="Θέση περιεχομένου 2">
            <a:extLst>
              <a:ext uri="{FF2B5EF4-FFF2-40B4-BE49-F238E27FC236}">
                <a16:creationId xmlns:a16="http://schemas.microsoft.com/office/drawing/2014/main" id="{7897C9A3-05FA-01C4-FDA0-19FDCD2EC927}"/>
              </a:ext>
            </a:extLst>
          </p:cNvPr>
          <p:cNvSpPr>
            <a:spLocks noGrp="1"/>
          </p:cNvSpPr>
          <p:nvPr>
            <p:ph idx="1"/>
          </p:nvPr>
        </p:nvSpPr>
        <p:spPr/>
        <p:txBody>
          <a:bodyPr/>
          <a:lstStyle/>
          <a:p>
            <a:pPr algn="ctr" eaLnBrk="1" hangingPunct="1">
              <a:buFont typeface="Arial" panose="020B0604020202020204" pitchFamily="34" charset="0"/>
              <a:buNone/>
            </a:pPr>
            <a:endParaRPr lang="el-GR" altLang="el-GR" dirty="0"/>
          </a:p>
          <a:p>
            <a:pPr algn="ctr" eaLnBrk="1" hangingPunct="1">
              <a:buFont typeface="Arial" panose="020B0604020202020204" pitchFamily="34" charset="0"/>
              <a:buNone/>
            </a:pPr>
            <a:endParaRPr lang="el-GR" altLang="el-GR" dirty="0"/>
          </a:p>
          <a:p>
            <a:pPr algn="ctr" eaLnBrk="1" hangingPunct="1">
              <a:buFont typeface="Arial" panose="020B0604020202020204" pitchFamily="34" charset="0"/>
              <a:buNone/>
            </a:pPr>
            <a:r>
              <a:rPr lang="el-GR" altLang="el-GR" dirty="0"/>
              <a:t>ΕΙΣΗΓΗΤΗΣ</a:t>
            </a:r>
            <a:r>
              <a:rPr lang="en-US" altLang="el-GR" dirty="0"/>
              <a:t>: </a:t>
            </a:r>
            <a:r>
              <a:rPr lang="el-GR" altLang="el-GR" dirty="0"/>
              <a:t>ΠΑΝΑΓΙΩΤΗΣ ΑΡΓΑΛΙΑΣ</a:t>
            </a:r>
            <a:endParaRPr lang="en-US" altLang="el-GR" dirty="0"/>
          </a:p>
          <a:p>
            <a:pPr algn="ctr" eaLnBrk="1" hangingPunct="1">
              <a:buFont typeface="Arial" panose="020B0604020202020204" pitchFamily="34" charset="0"/>
              <a:buNone/>
            </a:pPr>
            <a:r>
              <a:rPr lang="el-GR" altLang="el-GR" dirty="0"/>
              <a:t>ΔΙΔΑΚΤΩΡ ΝΟΜΙΚΗΣ, ΔΙΚΗΓΟΡΟΣ</a:t>
            </a:r>
          </a:p>
          <a:p>
            <a:endParaRPr lang="el-GR" dirty="0"/>
          </a:p>
        </p:txBody>
      </p:sp>
    </p:spTree>
    <p:extLst>
      <p:ext uri="{BB962C8B-B14F-4D97-AF65-F5344CB8AC3E}">
        <p14:creationId xmlns:p14="http://schemas.microsoft.com/office/powerpoint/2010/main" val="13533712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EBF42F1-7841-4783-27E6-010A67B9F194}"/>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67CC391B-397F-E176-B3F9-377ABD3EE8B5}"/>
              </a:ext>
            </a:extLst>
          </p:cNvPr>
          <p:cNvSpPr>
            <a:spLocks noGrp="1"/>
          </p:cNvSpPr>
          <p:nvPr>
            <p:ph idx="1"/>
          </p:nvPr>
        </p:nvSpPr>
        <p:spPr>
          <a:xfrm>
            <a:off x="838200" y="1825625"/>
            <a:ext cx="10515600" cy="4667250"/>
          </a:xfrm>
        </p:spPr>
        <p:txBody>
          <a:bodyPr>
            <a:normAutofit fontScale="55000" lnSpcReduction="20000"/>
          </a:bodyPr>
          <a:lstStyle/>
          <a:p>
            <a:pPr algn="just">
              <a:lnSpc>
                <a:spcPct val="170000"/>
              </a:lnSpc>
              <a:spcBef>
                <a:spcPts val="0"/>
              </a:spcBef>
            </a:pPr>
            <a:r>
              <a:rPr lang="el-GR" dirty="0"/>
              <a:t>Η ερμηνεία αυτή </a:t>
            </a:r>
            <a:r>
              <a:rPr lang="el-GR" dirty="0" err="1"/>
              <a:t>επιρρωννύεται</a:t>
            </a:r>
            <a:r>
              <a:rPr lang="el-GR" dirty="0"/>
              <a:t> από τους σκοπούς της ρύθμισης στην οποία εντάσσεται η εν λόγω διάταξη. Ειδικότερα, όπως επισήμανε και ο γενικός εισαγγελέας στις περιπτώσεις στις οποίες, προκειμένου να διασφαλιστεί ο αποτελεσματικός διαχωρισμός μεταξύ, αφενός, των συστημάτων μεταφοράς και, αφετέρου, των δραστηριοτήτων παραγωγής και προμήθειας ηλεκτρικής ενέργειας και φυσικού αερίου, επιλέγεται, σύμφωνα με το άρθρο 9, παράγραφος 8, των οδηγιών 2009/72 και 2009/73, για τη λειτουργία ανεξάρτητου διαχειριστή συστήματος μεταφοράς, η υποχρέωση διασφάλισης πλήρους και αποτελεσματικής ανεξαρτησίας του διαχειριστή αυτού εντός της ΚΟΕ, αυτή δικαιολογεί την ερμηνεία του άρθρου 19, παράγραφος 5, της οδηγίας 2009/72 και της οδηγίας 2009/73 υπό την έννοια ότι η στο άρθρο αυτό προβλεπόμενη απαγόρευση κατοχής συμμετοχών στο κεφάλαιο της ΚΟΕ περιλαμβάνει και υποχρέωση μεταβίβασης των συμμετοχών αυτών από τους υπαλλήλους που κατέχουν τέτοιες συμμετοχές. </a:t>
            </a:r>
          </a:p>
          <a:p>
            <a:pPr algn="just">
              <a:lnSpc>
                <a:spcPct val="170000"/>
              </a:lnSpc>
              <a:spcBef>
                <a:spcPts val="0"/>
              </a:spcBef>
            </a:pPr>
            <a:r>
              <a:rPr lang="el-GR" dirty="0"/>
              <a:t>Ειδικότερα, ακόμη και στην περίπτωση που οι υπάλληλοι αυτοί δεν συμμετέχουν στην τρέχουσα διαχείριση του διαχειριστή συστήματος μεταφοράς, δεν μπορεί να αποκλειστεί το ενδεχόμενο να είναι σε θέση να επηρεάσουν τις δραστηριότητες του εργοδότη τους και, ως εκ τούτου, να δημιουργηθούν καταστάσεις σύγκρουσης συμφερόντων εφόσον οι εν λόγω υπάλληλοι κατέχουν συμμετοχές στην ΚΟΕ ή σε μέρη της ΚΟΕ.</a:t>
            </a:r>
          </a:p>
        </p:txBody>
      </p:sp>
    </p:spTree>
    <p:extLst>
      <p:ext uri="{BB962C8B-B14F-4D97-AF65-F5344CB8AC3E}">
        <p14:creationId xmlns:p14="http://schemas.microsoft.com/office/powerpoint/2010/main" val="367868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B40606-0925-A4AA-D844-527A33EED24A}"/>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C2C24CA8-C4DE-0CD3-3EEE-FF6CB8335D24}"/>
              </a:ext>
            </a:extLst>
          </p:cNvPr>
          <p:cNvSpPr>
            <a:spLocks noGrp="1"/>
          </p:cNvSpPr>
          <p:nvPr>
            <p:ph idx="1"/>
          </p:nvPr>
        </p:nvSpPr>
        <p:spPr>
          <a:xfrm>
            <a:off x="838200" y="1825625"/>
            <a:ext cx="10515600" cy="4667250"/>
          </a:xfrm>
        </p:spPr>
        <p:txBody>
          <a:bodyPr>
            <a:normAutofit fontScale="70000" lnSpcReduction="20000"/>
          </a:bodyPr>
          <a:lstStyle/>
          <a:p>
            <a:pPr algn="just">
              <a:lnSpc>
                <a:spcPct val="170000"/>
              </a:lnSpc>
              <a:spcBef>
                <a:spcPts val="0"/>
              </a:spcBef>
            </a:pPr>
            <a:r>
              <a:rPr lang="el-GR" dirty="0"/>
              <a:t>Η εν λόγω ερμηνεία του άρθρου 19, παράγραφος 5, της οδηγίας 2009/72 και της οδηγίας 2009/73 είναι σύμφωνη προς το δικαίωμα ιδιοκτησίας όπως αυτό κατοχυρώνεται στο άρθρο 17, παράγραφος 1, του Χάρτη. Ειδικότερα, το εν λόγω δικαίωμα δεν συνιστά απόλυτο προνόμιο και η άσκησή του επιδέχεται περιορισμούς που δικαιολογούνται από σκοπούς γενικού συμφέροντος τους οποίους επιδιώκει η Ένωση, υπό την προϋπόθεση ότι οι περιορισμοί αυτοί, βάσει του άρθρου 52, παράγραφος 1, του Χάρτη, ανταποκρίνονται πράγματι σε σκοπούς γενικού συμφέροντος και δεν συνιστούν, σε σχέση προς τους εν λόγω επιδιωκόμενους σκοπούς, δυσανάλογη και ανεπίτρεπτη επέμβαση </a:t>
            </a:r>
            <a:r>
              <a:rPr lang="el-GR" dirty="0" err="1"/>
              <a:t>θίγουσα</a:t>
            </a:r>
            <a:r>
              <a:rPr lang="el-GR" dirty="0"/>
              <a:t> την ίδια την υπόσταση του συγκεκριμένου κατοχυρωμένου δικαιώματος.</a:t>
            </a:r>
          </a:p>
        </p:txBody>
      </p:sp>
    </p:spTree>
    <p:extLst>
      <p:ext uri="{BB962C8B-B14F-4D97-AF65-F5344CB8AC3E}">
        <p14:creationId xmlns:p14="http://schemas.microsoft.com/office/powerpoint/2010/main" val="33704020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793695A-429B-8F68-9F57-22EC11B283AA}"/>
              </a:ext>
            </a:extLst>
          </p:cNvPr>
          <p:cNvSpPr>
            <a:spLocks noGrp="1"/>
          </p:cNvSpPr>
          <p:nvPr>
            <p:ph type="title"/>
          </p:nvPr>
        </p:nvSpPr>
        <p:spPr/>
        <p:txBody>
          <a:bodyPr/>
          <a:lstStyle/>
          <a:p>
            <a:r>
              <a:rPr lang="en-US" dirty="0"/>
              <a:t>C-767/19 - </a:t>
            </a:r>
            <a:r>
              <a:rPr lang="el-GR" dirty="0"/>
              <a:t>Επιτροπή κατά Βελγίου</a:t>
            </a:r>
          </a:p>
        </p:txBody>
      </p:sp>
      <p:sp>
        <p:nvSpPr>
          <p:cNvPr id="3" name="Θέση περιεχομένου 2">
            <a:extLst>
              <a:ext uri="{FF2B5EF4-FFF2-40B4-BE49-F238E27FC236}">
                <a16:creationId xmlns:a16="http://schemas.microsoft.com/office/drawing/2014/main" id="{90024707-69AF-68FB-C311-DE7D32D7E8E7}"/>
              </a:ext>
            </a:extLst>
          </p:cNvPr>
          <p:cNvSpPr>
            <a:spLocks noGrp="1"/>
          </p:cNvSpPr>
          <p:nvPr>
            <p:ph idx="1"/>
          </p:nvPr>
        </p:nvSpPr>
        <p:spPr>
          <a:xfrm>
            <a:off x="838200" y="1825625"/>
            <a:ext cx="10515600" cy="4667250"/>
          </a:xfrm>
        </p:spPr>
        <p:txBody>
          <a:bodyPr>
            <a:normAutofit fontScale="55000" lnSpcReduction="20000"/>
          </a:bodyPr>
          <a:lstStyle/>
          <a:p>
            <a:pPr algn="just">
              <a:lnSpc>
                <a:spcPct val="170000"/>
              </a:lnSpc>
              <a:spcBef>
                <a:spcPts val="0"/>
              </a:spcBef>
            </a:pPr>
            <a:r>
              <a:rPr lang="el-GR" b="0" i="0" dirty="0">
                <a:solidFill>
                  <a:srgbClr val="000000"/>
                </a:solidFill>
                <a:effectLst/>
                <a:latin typeface="Open Sans" panose="020B0606030504020204" pitchFamily="34" charset="0"/>
              </a:rPr>
              <a:t>Η Επιτροπή υποστήριξε ότι το άρθρο 9, παράγραφος 1, στοιχείο αʹ, αμφοτέρων των οδηγιών 2009/72 και 2009/73 δεν μεταφέρθηκε προσηκόντως στη βελγική έννομη τάξη. </a:t>
            </a:r>
          </a:p>
          <a:p>
            <a:pPr algn="just">
              <a:lnSpc>
                <a:spcPct val="170000"/>
              </a:lnSpc>
              <a:spcBef>
                <a:spcPts val="0"/>
              </a:spcBef>
            </a:pPr>
            <a:r>
              <a:rPr lang="el-GR" dirty="0">
                <a:solidFill>
                  <a:srgbClr val="000000"/>
                </a:solidFill>
                <a:latin typeface="Open Sans" panose="020B0606030504020204" pitchFamily="34" charset="0"/>
              </a:rPr>
              <a:t>Κ</a:t>
            </a:r>
            <a:r>
              <a:rPr lang="el-GR" b="0" i="0" dirty="0">
                <a:solidFill>
                  <a:srgbClr val="000000"/>
                </a:solidFill>
                <a:effectLst/>
                <a:latin typeface="Open Sans" panose="020B0606030504020204" pitchFamily="34" charset="0"/>
              </a:rPr>
              <a:t>ατά την προσφεύγουσα, το άρθρο 10, παράγραφος 1, του νόμου περί ηλεκτρικής ενέργειας και το άρθρο 8, παράγραφος 2, δεύτερο εδάφιο, του νόμου περί φυσικού αερίου (εθνική ρύθμιση) δεν απαιτούν από τον διαχειριστή του συστήματος μεταφοράς </a:t>
            </a:r>
            <a:r>
              <a:rPr lang="el-GR" b="1" i="0" dirty="0">
                <a:solidFill>
                  <a:srgbClr val="000000"/>
                </a:solidFill>
                <a:effectLst/>
                <a:latin typeface="Open Sans" panose="020B0606030504020204" pitchFamily="34" charset="0"/>
              </a:rPr>
              <a:t>να είναι ιδιοκτήτης του, αλλά, κατά τον νόμο περί ηλεκτρικής ενέργειας, απαιτείται οι ιδιοκτήτες συστήματος που προτείνουν στον ομοσπονδιακό Υπουργό Ενέργειας τον διορισμό διαχειριστή να κατέχουν από κοινού μέρος του συστήματος μεταφοράς το οποίο καλύπτει τουλάχιστον το 75 % της εθνικής επικράτειας και, κατά τον νόμο περί φυσικού αερίου, απαιτείται ο διαχειριστής του συστήματος να κατέχει από κοινού με άλλα πρόσωπα μέρος του συστήματος το οποίο καλύπτει τουλάχιστον το 75 % της εθνικής επικράτειας.</a:t>
            </a:r>
            <a:endParaRPr lang="el-GR" b="1" dirty="0"/>
          </a:p>
        </p:txBody>
      </p:sp>
    </p:spTree>
    <p:extLst>
      <p:ext uri="{BB962C8B-B14F-4D97-AF65-F5344CB8AC3E}">
        <p14:creationId xmlns:p14="http://schemas.microsoft.com/office/powerpoint/2010/main" val="10713494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B4727A2-7A10-5428-F9BE-96CC6678D456}"/>
              </a:ext>
            </a:extLst>
          </p:cNvPr>
          <p:cNvSpPr>
            <a:spLocks noGrp="1"/>
          </p:cNvSpPr>
          <p:nvPr>
            <p:ph type="title"/>
          </p:nvPr>
        </p:nvSpPr>
        <p:spPr/>
        <p:txBody>
          <a:bodyPr/>
          <a:lstStyle/>
          <a:p>
            <a:r>
              <a:rPr lang="en-US" dirty="0"/>
              <a:t>C-767/19 - </a:t>
            </a:r>
            <a:r>
              <a:rPr lang="el-GR" dirty="0"/>
              <a:t>Επιτροπή κατά Βελγίου</a:t>
            </a:r>
          </a:p>
        </p:txBody>
      </p:sp>
      <p:sp>
        <p:nvSpPr>
          <p:cNvPr id="3" name="Θέση περιεχομένου 2">
            <a:extLst>
              <a:ext uri="{FF2B5EF4-FFF2-40B4-BE49-F238E27FC236}">
                <a16:creationId xmlns:a16="http://schemas.microsoft.com/office/drawing/2014/main" id="{5D529607-AB93-1813-41EF-9126FD3B4C7E}"/>
              </a:ext>
            </a:extLst>
          </p:cNvPr>
          <p:cNvSpPr>
            <a:spLocks noGrp="1"/>
          </p:cNvSpPr>
          <p:nvPr>
            <p:ph idx="1"/>
          </p:nvPr>
        </p:nvSpPr>
        <p:spPr/>
        <p:txBody>
          <a:bodyPr>
            <a:normAutofit fontScale="62500" lnSpcReduction="20000"/>
          </a:bodyPr>
          <a:lstStyle/>
          <a:p>
            <a:pPr algn="just">
              <a:lnSpc>
                <a:spcPct val="150000"/>
              </a:lnSpc>
              <a:spcBef>
                <a:spcPts val="0"/>
              </a:spcBef>
            </a:pPr>
            <a:r>
              <a:rPr lang="el-GR" dirty="0"/>
              <a:t>Όπως προκύπτει από την αιτιολογική σκέψη 11 της οδηγίας 2009/72 και από την αιτιολογική σκέψη 8 της οδηγίας 2009/73, ο διαχωρισμός της ιδιοκτησίας προϋποθέτει ότι ο ιδιοκτήτης του συστήματος ορίζεται ως διαχειριστής του και ότι είναι ανεξάρτητος από τις δομές προμήθειας και παραγωγής.</a:t>
            </a:r>
          </a:p>
          <a:p>
            <a:pPr algn="just">
              <a:lnSpc>
                <a:spcPct val="150000"/>
              </a:lnSpc>
              <a:spcBef>
                <a:spcPts val="0"/>
              </a:spcBef>
            </a:pPr>
            <a:r>
              <a:rPr lang="el-GR" dirty="0"/>
              <a:t>Εξάλλου, το άρθρο 9, παράγραφος 8, αμφοτέρων των οδηγιών 2009/72 και 2009/73 προβλέπει ότι, εφόσον στις 3 Σεπτεμβρίου 2009 το σύστημα μεταφοράς ανήκει σε κάθετα ολοκληρωμένη επιχείρηση, ένα κράτος μέλος δύναται να αποφασίσει να μην εφαρμόσει την παράγραφο 1 του άρθρου αυτού και ότι, στην περίπτωση αυτή, τα οικεία κράτη μέλη είτε ορίζουν ανεξάρτητο διαχειριστή συστήματος σύμφωνα με το άρθρο 13 της οδηγίας 2009/72 και το άρθρο 14 της οδηγίας 2009/73, αντιστοίχως, είτε συμμορφώνονται προς τις διατάξεις του κεφαλαίου V της οδηγίας 2009/72 και του κεφαλαίου IV της οδηγίας 2009/73, αντιστοίχως.</a:t>
            </a:r>
          </a:p>
          <a:p>
            <a:pPr marL="0" indent="0" algn="just">
              <a:lnSpc>
                <a:spcPct val="150000"/>
              </a:lnSpc>
              <a:spcBef>
                <a:spcPts val="0"/>
              </a:spcBef>
              <a:buNone/>
            </a:pPr>
            <a:endParaRPr lang="el-GR" dirty="0"/>
          </a:p>
        </p:txBody>
      </p:sp>
    </p:spTree>
    <p:extLst>
      <p:ext uri="{BB962C8B-B14F-4D97-AF65-F5344CB8AC3E}">
        <p14:creationId xmlns:p14="http://schemas.microsoft.com/office/powerpoint/2010/main" val="19742484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3FF868-84BD-1FFD-5807-B02A4D9D592D}"/>
              </a:ext>
            </a:extLst>
          </p:cNvPr>
          <p:cNvSpPr>
            <a:spLocks noGrp="1"/>
          </p:cNvSpPr>
          <p:nvPr>
            <p:ph type="title"/>
          </p:nvPr>
        </p:nvSpPr>
        <p:spPr/>
        <p:txBody>
          <a:bodyPr/>
          <a:lstStyle/>
          <a:p>
            <a:r>
              <a:rPr lang="en-US" dirty="0"/>
              <a:t>C-767/19 - </a:t>
            </a:r>
            <a:r>
              <a:rPr lang="el-GR" dirty="0"/>
              <a:t>Επιτροπή κατά Βελγίου</a:t>
            </a:r>
          </a:p>
        </p:txBody>
      </p:sp>
      <p:sp>
        <p:nvSpPr>
          <p:cNvPr id="3" name="Θέση περιεχομένου 2">
            <a:extLst>
              <a:ext uri="{FF2B5EF4-FFF2-40B4-BE49-F238E27FC236}">
                <a16:creationId xmlns:a16="http://schemas.microsoft.com/office/drawing/2014/main" id="{3C314E82-D9E6-9D6F-18FA-02E56BB30F2A}"/>
              </a:ext>
            </a:extLst>
          </p:cNvPr>
          <p:cNvSpPr>
            <a:spLocks noGrp="1"/>
          </p:cNvSpPr>
          <p:nvPr>
            <p:ph idx="1"/>
          </p:nvPr>
        </p:nvSpPr>
        <p:spPr>
          <a:xfrm>
            <a:off x="838200" y="1825624"/>
            <a:ext cx="10515600" cy="4575175"/>
          </a:xfrm>
        </p:spPr>
        <p:txBody>
          <a:bodyPr>
            <a:normAutofit fontScale="55000" lnSpcReduction="20000"/>
          </a:bodyPr>
          <a:lstStyle/>
          <a:p>
            <a:pPr algn="just">
              <a:lnSpc>
                <a:spcPct val="170000"/>
              </a:lnSpc>
              <a:spcBef>
                <a:spcPts val="0"/>
              </a:spcBef>
            </a:pPr>
            <a:r>
              <a:rPr lang="el-GR" dirty="0"/>
              <a:t>Εξάλλου, το άρθρο 9, παράγραφος 8, αμφοτέρων των οδηγιών 2009/72 και 2009/73 προβλέπει ότι, εφόσον στις 3 Σεπτεμβρίου 2009 το σύστημα μεταφοράς ανήκει σε κάθετα ολοκληρωμένη επιχείρηση, ένα κράτος μέλος δύναται να αποφασίσει να μην εφαρμόσει την παράγραφο 1 του άρθρου αυτού και ότι, στην περίπτωση αυτή, τα οικεία κράτη μέλη είτε ορίζουν ανεξάρτητο διαχειριστή συστήματος σύμφωνα με το άρθρο 13 της οδηγίας 2009/72 και το άρθρο 14 της οδηγίας 2009/73, αντιστοίχως, είτε συμμορφώνονται προς τις διατάξεις του κεφαλαίου V της οδηγίας 2009/72 και του κεφαλαίου IV της οδηγίας 2009/73, αντιστοίχως.</a:t>
            </a:r>
          </a:p>
          <a:p>
            <a:pPr algn="just">
              <a:lnSpc>
                <a:spcPct val="170000"/>
              </a:lnSpc>
              <a:spcBef>
                <a:spcPts val="0"/>
              </a:spcBef>
            </a:pPr>
            <a:r>
              <a:rPr lang="el-GR" dirty="0"/>
              <a:t>Όσον αφορά τους ανεξάρτητους διαχειριστές συστήματος μεταφοράς, επισημαίνεται ότι το άρθρο 17, παράγραφος 1, στοιχείο αʹ, της οδηγίας 2009/72 απαιτεί ρητώς οι διαχειριστές αυτοί να είναι κύριοι των πάγιων στοιχείων ενεργητικού που είναι απαραίτητα για την άσκηση της δραστηριότητας μεταφοράς ηλεκτρικής ενεργείας, ειδικότερα δε του συστήματος μεταφοράς, και τούτο μάλιστα, μεταξύ άλλων, προς διασφάλιση, όπως προκύπτει από τις αιτιολογικές σκέψεις 16, 17 και 19 της εν λόγω οδηγίας, πλήρους και αποτελεσματικής ανεξαρτησίας των συγκεκριμένων διαχειριστών σε σχέση με τις δραστηριότητες προμήθειας και παραγωγής</a:t>
            </a:r>
          </a:p>
          <a:p>
            <a:endParaRPr lang="el-GR" dirty="0"/>
          </a:p>
        </p:txBody>
      </p:sp>
    </p:spTree>
    <p:extLst>
      <p:ext uri="{BB962C8B-B14F-4D97-AF65-F5344CB8AC3E}">
        <p14:creationId xmlns:p14="http://schemas.microsoft.com/office/powerpoint/2010/main" val="31471868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BE16501-2B84-52F4-52F6-4F08E8B7E4EC}"/>
              </a:ext>
            </a:extLst>
          </p:cNvPr>
          <p:cNvSpPr>
            <a:spLocks noGrp="1"/>
          </p:cNvSpPr>
          <p:nvPr>
            <p:ph type="title"/>
          </p:nvPr>
        </p:nvSpPr>
        <p:spPr/>
        <p:txBody>
          <a:bodyPr/>
          <a:lstStyle/>
          <a:p>
            <a:r>
              <a:rPr lang="en-US" dirty="0"/>
              <a:t>C-767/19 - </a:t>
            </a:r>
            <a:r>
              <a:rPr lang="el-GR" dirty="0"/>
              <a:t>Επιτροπή κατά Βελγίου</a:t>
            </a:r>
          </a:p>
        </p:txBody>
      </p:sp>
      <p:sp>
        <p:nvSpPr>
          <p:cNvPr id="3" name="Θέση περιεχομένου 2">
            <a:extLst>
              <a:ext uri="{FF2B5EF4-FFF2-40B4-BE49-F238E27FC236}">
                <a16:creationId xmlns:a16="http://schemas.microsoft.com/office/drawing/2014/main" id="{E954F5F0-C851-B150-35F2-9042EBCA301F}"/>
              </a:ext>
            </a:extLst>
          </p:cNvPr>
          <p:cNvSpPr>
            <a:spLocks noGrp="1"/>
          </p:cNvSpPr>
          <p:nvPr>
            <p:ph idx="1"/>
          </p:nvPr>
        </p:nvSpPr>
        <p:spPr/>
        <p:txBody>
          <a:bodyPr>
            <a:normAutofit fontScale="85000" lnSpcReduction="20000"/>
          </a:bodyPr>
          <a:lstStyle/>
          <a:p>
            <a:pPr algn="just">
              <a:lnSpc>
                <a:spcPct val="150000"/>
              </a:lnSpc>
              <a:spcBef>
                <a:spcPts val="0"/>
              </a:spcBef>
            </a:pPr>
            <a:r>
              <a:rPr lang="el-GR" dirty="0"/>
              <a:t>Εξάλλου, εάν γίνει δεκτό, όπως διατείνεται το Βασίλειο του Βελγίου, ότι το άρθρο 10, παράγραφος 1, του νόμου περί ηλεκτρικής ενέργειας αφορά μόνον τα πρόσωπα που μπορούν να προτείνουν τον διορισμό του διαχειριστή συστήματος μεταφοράς και, ως εκ τούτου, ο τελευταίος δεν οφείλει να πληροί ο ίδιος τις απαιτήσεις της διατάξεως αυτής, τούτο δεν οδηγεί στο συμπέρασμα ότι η βελγική νομοθεσία είναι σύμφωνη με την οδηγία 2009/72, αλλά στο ότι η νομοθεσία αυτή δεν απαιτεί να έχει ο διαχειριστής την κυριότητα του συστήματος, δεδομένου ότι η απαίτηση να ανήκει σε αυτόν «μέρος του συστήματος μεταφοράς» δεν έχει εφαρμογή στην περίπτωσή του.</a:t>
            </a:r>
          </a:p>
        </p:txBody>
      </p:sp>
    </p:spTree>
    <p:extLst>
      <p:ext uri="{BB962C8B-B14F-4D97-AF65-F5344CB8AC3E}">
        <p14:creationId xmlns:p14="http://schemas.microsoft.com/office/powerpoint/2010/main" val="2015128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BA028D-6306-7B62-B43E-F3A01C2609F5}"/>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C686A1B5-7263-ACB4-B6D5-13C80906F824}"/>
              </a:ext>
            </a:extLst>
          </p:cNvPr>
          <p:cNvSpPr>
            <a:spLocks noGrp="1"/>
          </p:cNvSpPr>
          <p:nvPr>
            <p:ph idx="1"/>
          </p:nvPr>
        </p:nvSpPr>
        <p:spPr>
          <a:xfrm>
            <a:off x="838200" y="1825625"/>
            <a:ext cx="10515600" cy="4667250"/>
          </a:xfrm>
        </p:spPr>
        <p:txBody>
          <a:bodyPr>
            <a:normAutofit fontScale="70000" lnSpcReduction="20000"/>
          </a:bodyPr>
          <a:lstStyle/>
          <a:p>
            <a:pPr lvl="1" algn="just">
              <a:lnSpc>
                <a:spcPct val="170000"/>
              </a:lnSpc>
              <a:spcBef>
                <a:spcPts val="0"/>
              </a:spcBef>
            </a:pPr>
            <a:r>
              <a:rPr lang="el-GR" dirty="0"/>
              <a:t>Πραγματικά περιστατικά </a:t>
            </a:r>
          </a:p>
          <a:p>
            <a:pPr lvl="1" algn="just">
              <a:lnSpc>
                <a:spcPct val="170000"/>
              </a:lnSpc>
              <a:spcBef>
                <a:spcPts val="0"/>
              </a:spcBef>
            </a:pPr>
            <a:r>
              <a:rPr lang="el-GR" dirty="0"/>
              <a:t>Η Γερμανική Νομοθεσία ορίζει την «κάθετα ολοκληρωμένη επιχείρηση προμήθειας ενέργειας» ως «επιχείρηση η οποία δραστηριοποιείται στον τομέα της ηλεκτρικής ενέργειας ή του αερίου ή όμιλο επιχειρήσεων ηλεκτρικής ενέργειας ή αερίου που συνδέονται μεταξύ τους, κατά την έννοια του άρθρου 3, παράγραφος 2, του κανονισμού (ΕΚ) 139/2004 για τον έλεγχο των συγκεντρώσεων μεταξύ επιχειρήσεων, </a:t>
            </a:r>
            <a:r>
              <a:rPr lang="el-GR" b="1" dirty="0"/>
              <a:t>διευκρινιζομένου ότι η εν λόγω επιχείρηση ή ο εν λόγω όμιλος ασκεί στην Ευρωπαϊκή Ένωση: στον τομέα της ηλεκτρικής ενέργειας, τουλάχιστον μία από τις δραστηριότητες μεταφοράς ή διανομής και τουλάχιστον μία από τις δραστηριότητες παραγωγής ή διανομής ηλεκτρικής ενέργειας· ή στον τομέα του φυσικού αερίου, τουλάχιστον μία από τις δραστηριότητες μεταφοράς, διανομής, εκμετάλλευσης εγκατάστασης [υγροποιημένου φυσικού αερίου (ΥΦΑ)] ή αποθήκευσης, και παράλληλα μία από τις δραστηριότητες παραγωγής ή διανομής φυσικού αερίου».</a:t>
            </a:r>
          </a:p>
        </p:txBody>
      </p:sp>
    </p:spTree>
    <p:extLst>
      <p:ext uri="{BB962C8B-B14F-4D97-AF65-F5344CB8AC3E}">
        <p14:creationId xmlns:p14="http://schemas.microsoft.com/office/powerpoint/2010/main" val="33263560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2B877A4-8CF3-2411-FB56-1F2BE99475D1}"/>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81BF04CC-1EB8-FC91-4592-9FD494E1A463}"/>
              </a:ext>
            </a:extLst>
          </p:cNvPr>
          <p:cNvSpPr>
            <a:spLocks noGrp="1"/>
          </p:cNvSpPr>
          <p:nvPr>
            <p:ph idx="1"/>
          </p:nvPr>
        </p:nvSpPr>
        <p:spPr/>
        <p:txBody>
          <a:bodyPr>
            <a:normAutofit fontScale="92500" lnSpcReduction="20000"/>
          </a:bodyPr>
          <a:lstStyle/>
          <a:p>
            <a:pPr algn="just">
              <a:lnSpc>
                <a:spcPct val="150000"/>
              </a:lnSpc>
              <a:spcBef>
                <a:spcPts val="0"/>
              </a:spcBef>
            </a:pPr>
            <a:r>
              <a:rPr lang="el-GR" dirty="0"/>
              <a:t>Το Δικαστήριο έκρινε ότι</a:t>
            </a:r>
            <a:r>
              <a:rPr lang="en-US" dirty="0"/>
              <a:t>:</a:t>
            </a:r>
            <a:r>
              <a:rPr lang="el-GR" dirty="0"/>
              <a:t> </a:t>
            </a:r>
          </a:p>
          <a:p>
            <a:pPr algn="just">
              <a:lnSpc>
                <a:spcPct val="150000"/>
              </a:lnSpc>
              <a:spcBef>
                <a:spcPts val="0"/>
              </a:spcBef>
            </a:pPr>
            <a:r>
              <a:rPr lang="el-GR" dirty="0"/>
              <a:t>Η έννοια της «ΚΟΕ» συνιστά αυτοτελή έννοια του δικαίου της Ένωσης, η οποία πρέπει να ερμηνεύεται αυτοτελώς και ομοιόμορφα σε ολόκληρη την Ένωση, λαμβανομένων υπόψη των επιβαλλόμενων από την αρχή της ισότητας επιταγών της ομοιόμορφης εφαρμογής του εν λόγω δικαίου. Επομένως, το περιεχόμενο της ως άνω έννοιας δεν μπορεί να καθοριστεί με αναφορά στις γνωστές έννοιες του δικαίου των κρατών μελών ή των κατηγοριοποιήσεων που έχουν πραγματοποιηθεί σε εθνικό επίπεδο.</a:t>
            </a:r>
          </a:p>
        </p:txBody>
      </p:sp>
    </p:spTree>
    <p:extLst>
      <p:ext uri="{BB962C8B-B14F-4D97-AF65-F5344CB8AC3E}">
        <p14:creationId xmlns:p14="http://schemas.microsoft.com/office/powerpoint/2010/main" val="4040731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64F7FD2-0FA9-F17C-2B8B-AA899C8CA9C2}"/>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9C6B51A3-5BF1-F242-D718-BF973AD8C7FB}"/>
              </a:ext>
            </a:extLst>
          </p:cNvPr>
          <p:cNvSpPr>
            <a:spLocks noGrp="1"/>
          </p:cNvSpPr>
          <p:nvPr>
            <p:ph idx="1"/>
          </p:nvPr>
        </p:nvSpPr>
        <p:spPr/>
        <p:txBody>
          <a:bodyPr>
            <a:normAutofit fontScale="92500" lnSpcReduction="10000"/>
          </a:bodyPr>
          <a:lstStyle/>
          <a:p>
            <a:pPr algn="just"/>
            <a:r>
              <a:rPr lang="el-GR" dirty="0"/>
              <a:t>Όσον αφορά τους σκοπούς της επίμαχης ρύθμισης, επισημαίνεται ότι οι οδηγίες 2009/72 και 2009/73 αποσκοπούν στην υλοποίηση της εσωτερικής αγοράς ηλεκτρικής ενέργειας και φυσικού αερίου, εντός της οποίας η διασφάλιση της άνευ δυσμενών διακρίσεων πρόσβασης στα δίκτυα αποτελεί το βασικό στοιχείο. </a:t>
            </a:r>
          </a:p>
          <a:p>
            <a:pPr algn="just"/>
            <a:r>
              <a:rPr lang="el-GR" dirty="0"/>
              <a:t>Χωρίς τον αποτελεσματικό διαχωρισμό για τον οποίο γίνεται λόγος στην  υπάρχει κίνδυνος να υφίστανται δυσμενείς διακρίσεις ως προς την πρόσβαση αυτή. </a:t>
            </a:r>
          </a:p>
          <a:p>
            <a:pPr algn="just"/>
            <a:r>
              <a:rPr lang="el-GR" dirty="0"/>
              <a:t>Η εξάλειψη του συγκεκριμένου κινδύνου απαιτεί την άρση κάθε σύγκρουσης συμφερόντων μεταξύ, αφενός, των παραγωγών ή των προμηθευτών και, αφετέρου, των διαχειριστών συστημάτων μεταφοράς ενεργειακών προϊόντων.</a:t>
            </a:r>
          </a:p>
        </p:txBody>
      </p:sp>
    </p:spTree>
    <p:extLst>
      <p:ext uri="{BB962C8B-B14F-4D97-AF65-F5344CB8AC3E}">
        <p14:creationId xmlns:p14="http://schemas.microsoft.com/office/powerpoint/2010/main" val="36868550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E3B25F6-37E5-BFD0-38F1-387419368AA9}"/>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145D39CD-9ABE-9B98-7110-EE5620CAD4B3}"/>
              </a:ext>
            </a:extLst>
          </p:cNvPr>
          <p:cNvSpPr>
            <a:spLocks noGrp="1"/>
          </p:cNvSpPr>
          <p:nvPr>
            <p:ph idx="1"/>
          </p:nvPr>
        </p:nvSpPr>
        <p:spPr/>
        <p:txBody>
          <a:bodyPr/>
          <a:lstStyle/>
          <a:p>
            <a:pPr algn="just">
              <a:lnSpc>
                <a:spcPct val="150000"/>
              </a:lnSpc>
              <a:spcBef>
                <a:spcPts val="0"/>
              </a:spcBef>
            </a:pPr>
            <a:r>
              <a:rPr lang="el-GR" dirty="0"/>
              <a:t> Ειδικότερα, δεν μπορεί να αποκλειστεί η ύπαρξη συγκρούσεων συμφερόντων μεταξύ ενός εγκατεστημένου εντός της Ένωσης διαχειριστή συστήματος μεταφοράς και των παραγωγών ή των προμηθευτών ηλεκτρικής ενέργειας ή φυσικού αερίου που ασκούν δραστηριότητες στους τομείς αυτούς εκτός της Ένωσης. </a:t>
            </a:r>
          </a:p>
        </p:txBody>
      </p:sp>
    </p:spTree>
    <p:extLst>
      <p:ext uri="{BB962C8B-B14F-4D97-AF65-F5344CB8AC3E}">
        <p14:creationId xmlns:p14="http://schemas.microsoft.com/office/powerpoint/2010/main" val="3369087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5A51E2-AABD-4A0B-4244-ECB368EDC913}"/>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BA5224BB-0976-2427-7F15-F948E39C9675}"/>
              </a:ext>
            </a:extLst>
          </p:cNvPr>
          <p:cNvSpPr>
            <a:spLocks noGrp="1"/>
          </p:cNvSpPr>
          <p:nvPr>
            <p:ph idx="1"/>
          </p:nvPr>
        </p:nvSpPr>
        <p:spPr/>
        <p:txBody>
          <a:bodyPr/>
          <a:lstStyle/>
          <a:p>
            <a:pPr algn="just">
              <a:lnSpc>
                <a:spcPct val="150000"/>
              </a:lnSpc>
              <a:spcBef>
                <a:spcPts val="0"/>
              </a:spcBef>
            </a:pPr>
            <a:r>
              <a:rPr lang="el-GR" dirty="0"/>
              <a:t> Επομένως, πρέπει να γίνει δεκτή ευρεία ερμηνεία της έννοιας της «ΚΟΕ»</a:t>
            </a:r>
            <a:r>
              <a:rPr lang="en-US" dirty="0"/>
              <a:t>,</a:t>
            </a:r>
            <a:r>
              <a:rPr lang="el-GR" dirty="0"/>
              <a:t> η οποία θα επιτρέπει να περιληφθούν τυχόν δραστηριότητες που ασκούνται εκτός του εδάφους της Ένωσης. Επομένως, ο περιορισμός του πεδίου εφαρμογής στις δραστηριότητες που ασκούνται εντός της Ένωσης και μόνον επιφέρει αδικαιολόγητη συρρίκνωση του περιεχομένου της έννοιας αυτής.</a:t>
            </a:r>
          </a:p>
        </p:txBody>
      </p:sp>
    </p:spTree>
    <p:extLst>
      <p:ext uri="{BB962C8B-B14F-4D97-AF65-F5344CB8AC3E}">
        <p14:creationId xmlns:p14="http://schemas.microsoft.com/office/powerpoint/2010/main" val="2876426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3B3027-21A9-CB7F-8FFA-48D940384F10}"/>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CEA45C54-5471-AA10-662F-2829DD0993CF}"/>
              </a:ext>
            </a:extLst>
          </p:cNvPr>
          <p:cNvSpPr>
            <a:spLocks noGrp="1"/>
          </p:cNvSpPr>
          <p:nvPr>
            <p:ph idx="1"/>
          </p:nvPr>
        </p:nvSpPr>
        <p:spPr/>
        <p:txBody>
          <a:bodyPr>
            <a:normAutofit fontScale="77500" lnSpcReduction="20000"/>
          </a:bodyPr>
          <a:lstStyle/>
          <a:p>
            <a:pPr algn="just"/>
            <a:r>
              <a:rPr lang="el-GR" dirty="0"/>
              <a:t> Το άρθρο 19 της οδηγίας</a:t>
            </a:r>
            <a:r>
              <a:rPr lang="en-US" dirty="0"/>
              <a:t> 2009/72</a:t>
            </a:r>
            <a:r>
              <a:rPr lang="el-GR" dirty="0"/>
              <a:t>, το οποίο φέρει τον τίτλο «Ανεξαρτησία του προσωπικού και διοίκηση του διαχειριστή συστήματος μεταφοράς», ορίζει στις παραγράφους 3, 5 και 8 τα ακόλουθα:</a:t>
            </a:r>
          </a:p>
          <a:p>
            <a:pPr algn="just"/>
            <a:r>
              <a:rPr lang="el-GR" dirty="0"/>
              <a:t>«3.      Οι υπεύθυνοι για τη διαχείριση ή/και τα μέλη των διοικητικών οργάνων του διαχειριστή συστήματος μεταφοράς που υπόκεινται στην παράγραφο αυτήν δεν κατέχουν καμία επαγγελματική θέση ή ευθύνη, συμφέρον ή επιχειρηματική σχέση, άμεσα ή έμμεσα, που να συνδέεται με την κάθετα ολοκληρωμένη επιχείρηση ή οποιοδήποτε μέρος της ή τους μετόχους που ασκούν τον έλεγχό της πέραν του διαχειριστή συστήματος μεταφοράς για διάστημα τριών ετών πριν από το διορισμό τους.</a:t>
            </a:r>
          </a:p>
          <a:p>
            <a:pPr algn="just"/>
            <a:r>
              <a:rPr lang="el-GR" dirty="0"/>
              <a:t>5.      Οι υπεύθυνοι για τη διαχείριση ή/και τα μέλη των διοικητικών οργάνων </a:t>
            </a:r>
            <a:r>
              <a:rPr lang="el-GR" b="1" dirty="0"/>
              <a:t>και οι υπάλληλοι του διαχειριστή συστήματος μεταφοράς </a:t>
            </a:r>
            <a:r>
              <a:rPr lang="el-GR" dirty="0"/>
              <a:t>δεν πρέπει να έχουν κανένα συμφέρον ούτε να λαμβάνουν οικονομικό όφελος, άμεσα ή έμμεσα, που να συνδέεται με οποιοδήποτε μέρος της κάθετα ολοκληρωμένης επιχείρησης πέραν του διαχειριστή συστήματος μεταφοράς. Η αμοιβή τους δεν εξαρτάται από τις δραστηριότητες ή τα αποτελέσματα της κάθετα ολοκληρωμένης επιχείρησης πέραν των δραστηριοτήτων ή των αποτελεσμάτων του διαχειριστή συστήματος μεταφοράς.</a:t>
            </a:r>
          </a:p>
        </p:txBody>
      </p:sp>
    </p:spTree>
    <p:extLst>
      <p:ext uri="{BB962C8B-B14F-4D97-AF65-F5344CB8AC3E}">
        <p14:creationId xmlns:p14="http://schemas.microsoft.com/office/powerpoint/2010/main" val="4419071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5B0BDC-54A8-88B1-E63E-785C04C4125E}"/>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EFE33154-B9A0-15E1-B74F-5D2E758F6C82}"/>
              </a:ext>
            </a:extLst>
          </p:cNvPr>
          <p:cNvSpPr>
            <a:spLocks noGrp="1"/>
          </p:cNvSpPr>
          <p:nvPr>
            <p:ph idx="1"/>
          </p:nvPr>
        </p:nvSpPr>
        <p:spPr/>
        <p:txBody>
          <a:bodyPr>
            <a:normAutofit fontScale="55000" lnSpcReduction="20000"/>
          </a:bodyPr>
          <a:lstStyle/>
          <a:p>
            <a:pPr algn="just">
              <a:lnSpc>
                <a:spcPct val="170000"/>
              </a:lnSpc>
              <a:spcBef>
                <a:spcPts val="0"/>
              </a:spcBef>
            </a:pPr>
            <a:r>
              <a:rPr lang="el-GR" b="0" i="0" dirty="0">
                <a:solidFill>
                  <a:srgbClr val="000000"/>
                </a:solidFill>
                <a:effectLst/>
                <a:latin typeface="Open Sans" panose="020B0606030504020204" pitchFamily="34" charset="0"/>
              </a:rPr>
              <a:t>Ο ανεξάρτητος διαχειριστής συστήματος μεταφοράς και η κάθετα ολοκληρωμένη επιχείρηση προμήθειας ενέργειας διασφαλίζουν ότι, μετά τις 3 Μαρτίου 2012, οι υπεύθυνοι για τη διαχείριση και οι λοιποί υπάλληλοι του ανεξάρτητου διαχειριστή συστήματος μεταφοράς δεν συμμετέχουν στο κεφάλαιο της κάθετα ολοκληρωμένης επιχείρησης προμήθειας ενέργειας ή μέρους αυτής, εκτός εάν πρόκειται για συμμετοχή στο κεφάλαιο του ανεξάρτητου διαχειριστή μεταφοράς.</a:t>
            </a:r>
          </a:p>
          <a:p>
            <a:pPr algn="just">
              <a:lnSpc>
                <a:spcPct val="170000"/>
              </a:lnSpc>
              <a:spcBef>
                <a:spcPts val="0"/>
              </a:spcBef>
            </a:pPr>
            <a:r>
              <a:rPr lang="el-GR" b="0" i="0" dirty="0">
                <a:solidFill>
                  <a:srgbClr val="000000"/>
                </a:solidFill>
                <a:effectLst/>
                <a:latin typeface="Open Sans" panose="020B0606030504020204" pitchFamily="34" charset="0"/>
              </a:rPr>
              <a:t> Οι υπεύθυνοι για τη διαχείριση μεταβιβάζουν, το αργότερο στις 31 Μαρτίου 2016, τις μετοχές της κάθετα ολοκληρωμένης επιχείρησης προμήθειας ενέργειας ή μερών αυτής που αποκτήθηκαν πριν από τις 3 Μαρτίου 2012. Ο ανεξάρτητος διαχειριστής συστήματος μεταφοράς διασφαλίζει ότι η αμοιβή των προσώπων που απαρτίζουν τη διεύθυνσή του δεν εξαρτάται από την οικονομική επιτυχία και, μεταξύ άλλων, από το αποτέλεσμα λειτουργίας της κάθετα ολοκληρωμένης επιχείρησης προμήθειας ενέργειας ή μίας από τις θυγατρικές της, εξαιρουμένου του ανεξάρτητου διαχειριστή συστήματος μεταφοράς.</a:t>
            </a:r>
            <a:endParaRPr lang="el-GR" dirty="0"/>
          </a:p>
        </p:txBody>
      </p:sp>
    </p:spTree>
    <p:extLst>
      <p:ext uri="{BB962C8B-B14F-4D97-AF65-F5344CB8AC3E}">
        <p14:creationId xmlns:p14="http://schemas.microsoft.com/office/powerpoint/2010/main" val="3534991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4C5AD8-890F-F24B-F401-EFE5124F1C4E}"/>
              </a:ext>
            </a:extLst>
          </p:cNvPr>
          <p:cNvSpPr>
            <a:spLocks noGrp="1"/>
          </p:cNvSpPr>
          <p:nvPr>
            <p:ph type="title"/>
          </p:nvPr>
        </p:nvSpPr>
        <p:spPr/>
        <p:txBody>
          <a:bodyPr/>
          <a:lstStyle/>
          <a:p>
            <a:r>
              <a:rPr lang="en-US" dirty="0"/>
              <a:t>	C-718/18 - </a:t>
            </a:r>
            <a:r>
              <a:rPr lang="el-GR" dirty="0"/>
              <a:t>Επιτροπή κατά Γερμανίας</a:t>
            </a:r>
          </a:p>
        </p:txBody>
      </p:sp>
      <p:sp>
        <p:nvSpPr>
          <p:cNvPr id="3" name="Θέση περιεχομένου 2">
            <a:extLst>
              <a:ext uri="{FF2B5EF4-FFF2-40B4-BE49-F238E27FC236}">
                <a16:creationId xmlns:a16="http://schemas.microsoft.com/office/drawing/2014/main" id="{55F4BDA7-4801-6E6D-DEC9-859C4DEA65EA}"/>
              </a:ext>
            </a:extLst>
          </p:cNvPr>
          <p:cNvSpPr>
            <a:spLocks noGrp="1"/>
          </p:cNvSpPr>
          <p:nvPr>
            <p:ph idx="1"/>
          </p:nvPr>
        </p:nvSpPr>
        <p:spPr/>
        <p:txBody>
          <a:bodyPr/>
          <a:lstStyle/>
          <a:p>
            <a:pPr algn="just">
              <a:lnSpc>
                <a:spcPct val="150000"/>
              </a:lnSpc>
              <a:spcBef>
                <a:spcPts val="0"/>
              </a:spcBef>
            </a:pPr>
            <a:r>
              <a:rPr lang="el-GR" dirty="0"/>
              <a:t>Από το γράμμα της διάταξης αυτής προκύπτει σαφώς ότι απαγορεύεται τόσο στους διευθύνοντες όσο και στους υπαλλήλους του διαχειριστή συστήματος μεταφοράς να διατηρούν συμφέροντα ή να λαμβάνουν οικονομικό όφελος, άμεσα ή έμμεσα, που να συνδέεται με οποιοδήποτε μέρος της ΚΟΕ πέραν του διαχειριστή συστήματος μεταφοράς.</a:t>
            </a:r>
          </a:p>
        </p:txBody>
      </p:sp>
    </p:spTree>
    <p:extLst>
      <p:ext uri="{BB962C8B-B14F-4D97-AF65-F5344CB8AC3E}">
        <p14:creationId xmlns:p14="http://schemas.microsoft.com/office/powerpoint/2010/main" val="200293904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136</TotalTime>
  <Words>1841</Words>
  <Application>Microsoft Office PowerPoint</Application>
  <PresentationFormat>Ευρεία οθόνη</PresentationFormat>
  <Paragraphs>44</Paragraphs>
  <Slides>15</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15</vt:i4>
      </vt:variant>
    </vt:vector>
  </HeadingPairs>
  <TitlesOfParts>
    <vt:vector size="20" baseType="lpstr">
      <vt:lpstr>Arial</vt:lpstr>
      <vt:lpstr>Calibri</vt:lpstr>
      <vt:lpstr>Calibri Light</vt:lpstr>
      <vt:lpstr>Open Sans</vt:lpstr>
      <vt:lpstr>Θέμα του Office</vt:lpstr>
      <vt:lpstr>ΔΙΑΧΩΡΙΣΜΟΣ – ΝΟΜΟΛΟΓΙΑ ΔΙΚΑΣΤΗΡΙΟ ΕΕ</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 C-718/18 - Επιτροπή κατά Γερμανίας</vt:lpstr>
      <vt:lpstr>C-767/19 - Επιτροπή κατά Βελγίου</vt:lpstr>
      <vt:lpstr>C-767/19 - Επιτροπή κατά Βελγίου</vt:lpstr>
      <vt:lpstr>C-767/19 - Επιτροπή κατά Βελγίου</vt:lpstr>
      <vt:lpstr>C-767/19 - Επιτροπή κατά Βελγίου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PANAGIOTIS ARGALIAS</dc:creator>
  <cp:lastModifiedBy>Παναγιωτης</cp:lastModifiedBy>
  <cp:revision>11</cp:revision>
  <dcterms:created xsi:type="dcterms:W3CDTF">2023-11-20T19:02:21Z</dcterms:created>
  <dcterms:modified xsi:type="dcterms:W3CDTF">2023-12-25T19:11:11Z</dcterms:modified>
</cp:coreProperties>
</file>