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4169" r:id="rId3"/>
    <p:sldMasterId id="2147484183" r:id="rId4"/>
  </p:sldMasterIdLst>
  <p:notesMasterIdLst>
    <p:notesMasterId r:id="rId39"/>
  </p:notesMasterIdLst>
  <p:handoutMasterIdLst>
    <p:handoutMasterId r:id="rId40"/>
  </p:handoutMasterIdLst>
  <p:sldIdLst>
    <p:sldId id="289" r:id="rId5"/>
    <p:sldId id="293" r:id="rId6"/>
    <p:sldId id="296" r:id="rId7"/>
    <p:sldId id="294" r:id="rId8"/>
    <p:sldId id="259" r:id="rId9"/>
    <p:sldId id="260" r:id="rId10"/>
    <p:sldId id="261" r:id="rId11"/>
    <p:sldId id="262" r:id="rId12"/>
    <p:sldId id="263" r:id="rId13"/>
    <p:sldId id="264" r:id="rId14"/>
    <p:sldId id="267" r:id="rId15"/>
    <p:sldId id="268" r:id="rId16"/>
    <p:sldId id="269" r:id="rId17"/>
    <p:sldId id="270" r:id="rId18"/>
    <p:sldId id="271" r:id="rId19"/>
    <p:sldId id="292" r:id="rId20"/>
    <p:sldId id="272" r:id="rId21"/>
    <p:sldId id="299" r:id="rId22"/>
    <p:sldId id="273" r:id="rId23"/>
    <p:sldId id="274" r:id="rId24"/>
    <p:sldId id="275" r:id="rId25"/>
    <p:sldId id="276" r:id="rId26"/>
    <p:sldId id="277" r:id="rId27"/>
    <p:sldId id="278" r:id="rId28"/>
    <p:sldId id="280" r:id="rId29"/>
    <p:sldId id="281" r:id="rId30"/>
    <p:sldId id="282" r:id="rId31"/>
    <p:sldId id="283" r:id="rId32"/>
    <p:sldId id="285" r:id="rId33"/>
    <p:sldId id="286" r:id="rId34"/>
    <p:sldId id="287" r:id="rId35"/>
    <p:sldId id="288" r:id="rId36"/>
    <p:sldId id="298" r:id="rId37"/>
    <p:sldId id="295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01" autoAdjust="0"/>
    <p:restoredTop sz="92415" autoAdjust="0"/>
  </p:normalViewPr>
  <p:slideViewPr>
    <p:cSldViewPr>
      <p:cViewPr varScale="1">
        <p:scale>
          <a:sx n="120" d="100"/>
          <a:sy n="120" d="100"/>
        </p:scale>
        <p:origin x="1661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2DD9EF8-9017-4BA0-ABE1-99A15538D7E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2744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ED19E5B-FA8E-4C93-AC60-E8EABBAD259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8584817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3BA2E7-FE1E-4F9B-AAA7-11C9D6105A65}" type="slidenum">
              <a:rPr lang="en-US" altLang="el-GR"/>
              <a:pPr>
                <a:spcBef>
                  <a:spcPct val="0"/>
                </a:spcBef>
              </a:pPr>
              <a:t>1</a:t>
            </a:fld>
            <a:endParaRPr lang="en-US" altLang="el-GR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32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8F5CB7-862A-4C56-8EB6-D543BAB7C894}" type="slidenum">
              <a:rPr lang="en-US" altLang="el-GR"/>
              <a:pPr>
                <a:spcBef>
                  <a:spcPct val="0"/>
                </a:spcBef>
              </a:pPr>
              <a:t>12</a:t>
            </a:fld>
            <a:endParaRPr lang="en-US" altLang="el-GR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4646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E22E79-73E4-4EB4-8EEC-0F41D5BEC705}" type="slidenum">
              <a:rPr lang="en-US" altLang="el-GR"/>
              <a:pPr>
                <a:spcBef>
                  <a:spcPct val="0"/>
                </a:spcBef>
              </a:pPr>
              <a:t>13</a:t>
            </a:fld>
            <a:endParaRPr lang="en-US" altLang="el-GR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2028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229C0FE-657E-4472-A3C6-34344CECD9FB}" type="slidenum">
              <a:rPr lang="en-US" altLang="el-GR"/>
              <a:pPr>
                <a:spcBef>
                  <a:spcPct val="0"/>
                </a:spcBef>
              </a:pPr>
              <a:t>14</a:t>
            </a:fld>
            <a:endParaRPr lang="en-US" altLang="el-GR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4687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F7CB430-92A7-43F4-B557-309F401B3DD5}" type="slidenum">
              <a:rPr lang="en-US" altLang="el-GR"/>
              <a:pPr>
                <a:spcBef>
                  <a:spcPct val="0"/>
                </a:spcBef>
              </a:pPr>
              <a:t>15</a:t>
            </a:fld>
            <a:endParaRPr lang="en-US" altLang="el-GR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4318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51C405-5F55-4519-82C5-B0858BDC6560}" type="slidenum">
              <a:rPr lang="en-US" altLang="el-GR"/>
              <a:pPr>
                <a:spcBef>
                  <a:spcPct val="0"/>
                </a:spcBef>
              </a:pPr>
              <a:t>16</a:t>
            </a:fld>
            <a:endParaRPr lang="en-US" altLang="el-GR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1028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E768E9-0EC5-4B3C-8AAF-F024DE3C97DB}" type="slidenum">
              <a:rPr lang="en-US" altLang="el-GR"/>
              <a:pPr>
                <a:spcBef>
                  <a:spcPct val="0"/>
                </a:spcBef>
              </a:pPr>
              <a:t>17</a:t>
            </a:fld>
            <a:endParaRPr lang="en-US" altLang="el-GR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2406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69A219-80C9-42C1-ABF4-7AC4405E46BE}" type="slidenum">
              <a:rPr lang="en-US" altLang="el-GR"/>
              <a:pPr>
                <a:spcBef>
                  <a:spcPct val="0"/>
                </a:spcBef>
              </a:pPr>
              <a:t>19</a:t>
            </a:fld>
            <a:endParaRPr lang="en-US" altLang="el-GR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288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A2EA37-AC51-4FEB-A8D7-95DF8F127D14}" type="slidenum">
              <a:rPr lang="en-US" altLang="el-GR"/>
              <a:pPr>
                <a:spcBef>
                  <a:spcPct val="0"/>
                </a:spcBef>
              </a:pPr>
              <a:t>20</a:t>
            </a:fld>
            <a:endParaRPr lang="en-US" altLang="el-GR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1914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A45D03-E2C3-4729-AC16-5B39D0990847}" type="slidenum">
              <a:rPr lang="en-US" altLang="el-GR"/>
              <a:pPr>
                <a:spcBef>
                  <a:spcPct val="0"/>
                </a:spcBef>
              </a:pPr>
              <a:t>21</a:t>
            </a:fld>
            <a:endParaRPr lang="en-US" altLang="el-GR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8313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82F41E-A69E-4210-AC3C-3DF22E1CFD02}" type="slidenum">
              <a:rPr lang="en-US" altLang="el-GR"/>
              <a:pPr>
                <a:spcBef>
                  <a:spcPct val="0"/>
                </a:spcBef>
              </a:pPr>
              <a:t>22</a:t>
            </a:fld>
            <a:endParaRPr lang="en-US" altLang="el-GR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304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D19E5B-FA8E-4C93-AC60-E8EABBAD2593}" type="slidenum">
              <a:rPr lang="en-US" altLang="el-GR" smtClean="0"/>
              <a:pPr>
                <a:defRPr/>
              </a:pPr>
              <a:t>4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668826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13D5E4-1ADF-4FA7-93B9-5A1796519C75}" type="slidenum">
              <a:rPr lang="en-US" altLang="el-GR"/>
              <a:pPr>
                <a:spcBef>
                  <a:spcPct val="0"/>
                </a:spcBef>
              </a:pPr>
              <a:t>23</a:t>
            </a:fld>
            <a:endParaRPr lang="en-US" altLang="el-GR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022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1CFA70-771D-44A6-B170-B52BB38F40BB}" type="slidenum">
              <a:rPr lang="en-US" altLang="el-GR"/>
              <a:pPr>
                <a:spcBef>
                  <a:spcPct val="0"/>
                </a:spcBef>
              </a:pPr>
              <a:t>24</a:t>
            </a:fld>
            <a:endParaRPr lang="en-US" altLang="el-GR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0950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811F4D-ABEF-44B8-A3DD-15E293E952FC}" type="slidenum">
              <a:rPr lang="en-US" altLang="el-GR"/>
              <a:pPr>
                <a:spcBef>
                  <a:spcPct val="0"/>
                </a:spcBef>
              </a:pPr>
              <a:t>25</a:t>
            </a:fld>
            <a:endParaRPr lang="en-US" altLang="el-GR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001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882EDF3-D233-44A5-AD5E-BB98B0D99F41}" type="slidenum">
              <a:rPr lang="en-US" altLang="el-GR"/>
              <a:pPr>
                <a:spcBef>
                  <a:spcPct val="0"/>
                </a:spcBef>
              </a:pPr>
              <a:t>26</a:t>
            </a:fld>
            <a:endParaRPr lang="en-US" altLang="el-GR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9210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B0A5C2-068F-4C74-9E70-3114240F6633}" type="slidenum">
              <a:rPr lang="en-US" altLang="el-GR"/>
              <a:pPr>
                <a:spcBef>
                  <a:spcPct val="0"/>
                </a:spcBef>
              </a:pPr>
              <a:t>27</a:t>
            </a:fld>
            <a:endParaRPr lang="en-US" altLang="el-GR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1681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3C88AF-80E4-48F1-9310-2E7D57D68AB0}" type="slidenum">
              <a:rPr lang="en-US" altLang="el-GR"/>
              <a:pPr>
                <a:spcBef>
                  <a:spcPct val="0"/>
                </a:spcBef>
              </a:pPr>
              <a:t>28</a:t>
            </a:fld>
            <a:endParaRPr lang="en-US" altLang="el-GR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2541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3FD7B7-F9DC-46F2-92CD-532A4242BD01}" type="slidenum">
              <a:rPr lang="en-US" altLang="el-GR"/>
              <a:pPr>
                <a:spcBef>
                  <a:spcPct val="0"/>
                </a:spcBef>
              </a:pPr>
              <a:t>29</a:t>
            </a:fld>
            <a:endParaRPr lang="en-US" altLang="el-GR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9015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F897DE8-CEE6-4E5D-9255-E2F1BD12E555}" type="slidenum">
              <a:rPr lang="en-US" altLang="el-GR"/>
              <a:pPr>
                <a:spcBef>
                  <a:spcPct val="0"/>
                </a:spcBef>
              </a:pPr>
              <a:t>30</a:t>
            </a:fld>
            <a:endParaRPr lang="en-US" altLang="el-GR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8816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D1AC2A-173D-4D74-8809-36CC3292ED39}" type="slidenum">
              <a:rPr lang="en-US" altLang="el-GR"/>
              <a:pPr>
                <a:spcBef>
                  <a:spcPct val="0"/>
                </a:spcBef>
              </a:pPr>
              <a:t>31</a:t>
            </a:fld>
            <a:endParaRPr lang="en-US" altLang="el-GR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2902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CC167E-B5E1-4104-861B-D61B5C864304}" type="slidenum">
              <a:rPr lang="en-US" altLang="el-GR"/>
              <a:pPr>
                <a:spcBef>
                  <a:spcPct val="0"/>
                </a:spcBef>
              </a:pPr>
              <a:t>32</a:t>
            </a:fld>
            <a:endParaRPr lang="en-US" altLang="el-GR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408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C8904A-EA55-465A-ABFB-469D4C2F0647}" type="slidenum">
              <a:rPr lang="en-US" altLang="el-GR"/>
              <a:pPr>
                <a:spcBef>
                  <a:spcPct val="0"/>
                </a:spcBef>
              </a:pPr>
              <a:t>5</a:t>
            </a:fld>
            <a:endParaRPr lang="en-US" altLang="el-GR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448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B8E9E0A-B258-486E-B4B6-E313BF67BF08}" type="slidenum">
              <a:rPr lang="en-US" altLang="el-GR"/>
              <a:pPr>
                <a:spcBef>
                  <a:spcPct val="0"/>
                </a:spcBef>
              </a:pPr>
              <a:t>6</a:t>
            </a:fld>
            <a:endParaRPr lang="en-US" altLang="el-GR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214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33752A-FDC6-406F-B599-463F64D93F42}" type="slidenum">
              <a:rPr lang="en-US" altLang="el-GR"/>
              <a:pPr>
                <a:spcBef>
                  <a:spcPct val="0"/>
                </a:spcBef>
              </a:pPr>
              <a:t>7</a:t>
            </a:fld>
            <a:endParaRPr lang="en-US" altLang="el-GR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228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CA4F27-5726-410D-8288-78830F4F16CB}" type="slidenum">
              <a:rPr lang="en-US" altLang="el-GR"/>
              <a:pPr>
                <a:spcBef>
                  <a:spcPct val="0"/>
                </a:spcBef>
              </a:pPr>
              <a:t>8</a:t>
            </a:fld>
            <a:endParaRPr lang="en-US" altLang="el-GR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7011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A1BAFDB-F96F-4D9A-9724-366329E1DAAC}" type="slidenum">
              <a:rPr lang="en-US" altLang="el-GR"/>
              <a:pPr>
                <a:spcBef>
                  <a:spcPct val="0"/>
                </a:spcBef>
              </a:pPr>
              <a:t>9</a:t>
            </a:fld>
            <a:endParaRPr lang="en-US" altLang="el-GR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760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3CCC80-3699-499D-A1D4-B5782D17E973}" type="slidenum">
              <a:rPr lang="en-US" altLang="el-GR"/>
              <a:pPr>
                <a:spcBef>
                  <a:spcPct val="0"/>
                </a:spcBef>
              </a:pPr>
              <a:t>10</a:t>
            </a:fld>
            <a:endParaRPr lang="en-US" altLang="el-GR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0308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0ED3A5-D7EE-4298-A90C-372E7F513960}" type="slidenum">
              <a:rPr lang="en-US" altLang="el-GR"/>
              <a:pPr>
                <a:spcBef>
                  <a:spcPct val="0"/>
                </a:spcBef>
              </a:pPr>
              <a:t>11</a:t>
            </a:fld>
            <a:endParaRPr lang="en-US" altLang="el-GR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695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A30F31-0913-40AF-AE60-3BBF5D9A217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9999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9E5290F6-97B3-4D87-A1AE-1ADB71058C1F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D82D2C8-1193-4D1A-BE0E-096B2B6739B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998016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0969983F-F016-4B16-91F4-5FF47EA18606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C978665-CB1C-4C3F-8445-41CC95BCE1A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71549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BD1FA-AC5D-4BBB-AA45-F520FF5BAC0C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97ACCE-1EDE-4B7A-B323-ACC3C8B2AB8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08120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2C50-F2A0-4434-97FB-1375E1B3E661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BBD3DA-499B-4D3E-A18F-22F4B5EA976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84640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31D3D-4479-4D4E-AE9F-28F8025403B8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1D5D8F3-551A-41B3-B5BC-4D74DC11A1B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352254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ABD1C-C20E-4B71-8B75-C61D6AEF302B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395947-0871-4F21-B8A6-55BE63CCF75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57447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9491C-C2BA-4B17-92A3-30BB1AD1182F}" type="datetime1">
              <a:rPr lang="el-GR" smtClean="0"/>
              <a:t>22/3/2021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C60EDF-7195-4FCF-B8DA-8CB43CBBAA3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401377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086600" y="6477000"/>
            <a:ext cx="1905000" cy="228600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2A0E9596-CC40-48E8-996F-B05B57FFE2C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124381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E9F15-A776-41D0-9E84-531091A39AF1}" type="datetime1">
              <a:rPr lang="el-GR" smtClean="0"/>
              <a:t>22/3/2021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2DF898-329D-4BE1-A6E0-997F3309392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5652320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9CDB4-E991-4458-A5B0-70FC8A59BC4C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CF38FB-0F37-4F88-A3BA-0AB5C68E712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0202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51F544BE-856A-4314-9A4A-0DEA4F4242D3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C92D348-B041-43E1-AF07-3B3FBEC7AF2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176057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11198-D87D-41EE-97EE-67A95EBB1270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A69131-D923-43FC-ACC0-0E57C838DAB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353965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8BD0B-A970-4D9D-9BC9-FFBEB545C689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290C3C-1F3C-429D-9979-A55ADA631A0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373135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ABEAF-ED14-4C33-AAF4-9434F583D8E5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469780-1D57-476B-9EBA-0D6CF93DA16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750386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FAA9A-8891-4BA0-AEC1-D82834F954B0}" type="datetime1">
              <a:rPr lang="el-GR" smtClean="0"/>
              <a:t>22/3/2021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55A877-7C06-4667-8A85-5EA0925059F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4149779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49A11-A96C-41A4-8E02-FCB4F34FE069}" type="datetime1">
              <a:rPr lang="el-GR" smtClean="0"/>
              <a:t>22/3/2021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932795-354A-49A9-A02D-7957FC5B369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5133716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CC200-1436-4464-95C3-EED016C0A56E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0C2BFD-386E-46A5-BB13-D9844680A89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761871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48009-DA44-4CF5-8547-9CE577FAB949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9EAC15-47EA-4C68-98D9-179E9728982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566811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66DCA-9A6C-4BCF-8FDD-B31758287EF0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564D40-ED41-487E-97AF-CF4B9E07F37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207240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6CCBD-FCD1-4303-AC4E-BD82B5F4AF12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0D9684-6C54-4992-AB00-8658251757A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020584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68453-09BD-41D3-9340-C6B980BF3E0D}" type="datetime1">
              <a:rPr lang="el-GR" smtClean="0"/>
              <a:t>22/3/2021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68775D-2900-4EA9-9799-393281C7F3F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83391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9E54AA11-9A5F-49DE-A075-9766B2F96B9F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45BE7F-011E-4DDE-978D-590D531A6C8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3667485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470F8-CBF1-4199-98E3-7CFA45C7E315}" type="datetime1">
              <a:rPr lang="el-GR" smtClean="0"/>
              <a:t>22/3/2021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838FA-A27B-450A-AAB6-A170CBB816D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486282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8D384-74B0-4D74-9928-331E685627D1}" type="datetime1">
              <a:rPr lang="el-GR" smtClean="0"/>
              <a:t>22/3/2021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2A39FD-AB1B-4FBB-96C1-A0EF16B8C89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014999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9C667-D12C-4C35-8F39-48F78C6D5EB3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25EF0CE-923F-4CA0-A433-F9C004222D8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6301296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CC903-F09B-4257-AA03-231FD39830C7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B7520B-3BE6-467B-9F33-D9A6DF9E256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6137370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2C473-F9D5-48D9-B9F2-283AF13ACDE6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595949B-48E9-4042-84DA-22B51DC6720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19703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847E6-17DE-44AF-AC40-3A7EC51A629C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B55EA6-7EF3-44AF-81F4-A78967A2C37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500572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61454-D082-418C-BBE5-8D6167FD4E5D}" type="datetime1">
              <a:rPr lang="el-GR" smtClean="0"/>
              <a:t>22/3/2021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0904F3-26C5-4BBC-9DA4-B42DBAA5ACA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814305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3C90A-A574-4414-960D-B5ED1443A2C9}" type="datetime1">
              <a:rPr lang="el-GR" smtClean="0"/>
              <a:t>22/3/2021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002B0D-9F4B-4A3E-9CAF-791775BB694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52993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1FE60-BF8F-40BF-B5D7-78E1D342F6B1}" type="datetime1">
              <a:rPr lang="el-GR" smtClean="0"/>
              <a:t>22/3/2021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B5EB1-16E3-401D-8D6B-8B422AC0E06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560784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6A6C5-BF79-43F0-B9C4-F5C570BFF024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6E65754-5C56-4428-9E91-00663558AE07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0227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88F67A9C-3262-403B-968E-BA9C6D2CCA36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6B4E7C-E5D0-48DC-B5E8-672F51F7D12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464269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BBBFE-D24E-4449-B259-2FCE5E9811A0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CA10C1-0C29-48EF-B326-C0F87FD2CB4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400774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2C42C-07DA-4C95-B788-0D4B2F70A152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9050CE-DD86-497F-974A-9AD72330A3B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954451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4B342-B880-4631-A722-488DA12584F4}" type="datetime1">
              <a:rPr lang="el-GR" smtClean="0"/>
              <a:t>22/3/2021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CCCF595-EB9D-466A-8F24-93733E2803C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7705926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E773C-3A18-45EA-BFCE-1F4B6AAE62FA}" type="datetime1">
              <a:rPr lang="el-GR" smtClean="0"/>
              <a:t>22/3/2021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A3B0AB-034F-4F1F-BFA9-3FF68B29BEB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995768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E0BD8-9285-4B3E-95A9-874CC27EEB73}" type="datetime1">
              <a:rPr lang="el-GR" smtClean="0"/>
              <a:t>22/3/2021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729FD2-3EBB-474C-9DAA-4460E0121D6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645372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C3EE8-D407-43BE-8B07-E62A27D41721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4EEF72D-C177-4024-83C9-89BEDA39FC8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58092702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B58E1-8C32-4D82-80FF-4B6254F2734B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9636580-9F58-4EB4-8EF3-E1F087CC610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696366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33DAE-552F-406B-A9FC-EB0900A6C055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999DB8-BD05-4B1D-B117-26BFD30F3E7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547908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F8FA4-8092-4010-B122-14BBB44CC17C}" type="datetime1">
              <a:rPr lang="el-GR" smtClean="0"/>
              <a:t>22/3/2021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8EFB57-B4F7-4D8A-BFE2-54789D59C8E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3326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55E7EB4C-B835-439F-88E6-A5FCCEBD2D10}" type="datetime1">
              <a:rPr lang="el-GR" smtClean="0"/>
              <a:t>22/3/2021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DDDD64-648C-43A0-A9AE-1D8CD51B286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8874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63BF82F7-2B96-41EF-B0E7-242683A618C9}" type="datetime1">
              <a:rPr lang="el-GR" smtClean="0"/>
              <a:t>22/3/2021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1F3DDC-95BF-4780-AF0E-4D6563FA4A2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4803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9D16D791-82DF-42A5-8F1C-44055741F8FC}" type="datetime1">
              <a:rPr lang="el-GR" smtClean="0"/>
              <a:t>22/3/2021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71B00E1-AB60-4F3B-AF62-4F7DDB06D99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646792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184635FA-E3A0-4B30-BB5D-8DDC0A7ED0A4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A36A85-F98F-4010-849E-EDA6CA36A83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9006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fld id="{16C80510-19D7-43F0-8141-AF4078EA1D68}" type="datetime1">
              <a:rPr lang="el-GR" smtClean="0"/>
              <a:t>22/3/2021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B62D83-C130-4F93-8D0D-9F9F7B45479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2966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C9FEFF"/>
            </a:gs>
            <a:gs pos="100000">
              <a:srgbClr val="E9F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030" name="Group 1027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037" name="Rectangle 1028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l-GR" altLang="el-GR" smtClean="0"/>
              </a:p>
            </p:txBody>
          </p:sp>
          <p:sp>
            <p:nvSpPr>
              <p:cNvPr id="1038" name="Rectangle 1029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l-GR" altLang="el-GR" smtClean="0"/>
              </a:p>
            </p:txBody>
          </p:sp>
        </p:grpSp>
        <p:grpSp>
          <p:nvGrpSpPr>
            <p:cNvPr id="1031" name="Group 1030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35" name="Rectangle 103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l-GR" altLang="el-GR" smtClean="0"/>
              </a:p>
            </p:txBody>
          </p:sp>
          <p:sp>
            <p:nvSpPr>
              <p:cNvPr id="1036" name="Rectangle 1032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l-GR" altLang="el-GR" smtClean="0"/>
              </a:p>
            </p:txBody>
          </p:sp>
        </p:grpSp>
        <p:sp>
          <p:nvSpPr>
            <p:cNvPr id="1032" name="Rectangle 1033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l-GR" altLang="el-GR" smtClean="0"/>
            </a:p>
          </p:txBody>
        </p:sp>
        <p:sp>
          <p:nvSpPr>
            <p:cNvPr id="1033" name="Rectangle 1034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l-GR" altLang="el-GR" smtClean="0"/>
            </a:p>
          </p:txBody>
        </p:sp>
        <p:sp>
          <p:nvSpPr>
            <p:cNvPr id="1034" name="Rectangle 1035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l-GR" altLang="el-GR" smtClean="0"/>
            </a:p>
          </p:txBody>
        </p:sp>
      </p:grpSp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26" name="Rectangle 104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991D962-4292-4A1B-9475-E8548DE47AC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7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6" r:id="rId10"/>
    <p:sldLayoutId id="214748434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C9FEFF"/>
            </a:gs>
            <a:gs pos="100000">
              <a:srgbClr val="E9F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l-GR" altLang="el-GR" smtClean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l-GR" altLang="el-GR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l-GR" altLang="el-GR" smtClean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l-GR" altLang="el-GR" smtClean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l-GR" altLang="el-GR" smtClean="0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l-GR" altLang="el-GR" smtClean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l-GR" altLang="el-GR" smtClean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171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48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A15AFA1F-49BA-46F3-94C9-30594B37F307}" type="datetime1">
              <a:rPr lang="el-GR" smtClean="0"/>
              <a:t>22/3/2021</a:t>
            </a:fld>
            <a:endParaRPr lang="en-US"/>
          </a:p>
        </p:txBody>
      </p:sp>
      <p:sp>
        <p:nvSpPr>
          <p:cNvPr id="171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 smtClean="0"/>
            </a:lvl1pPr>
          </a:lstStyle>
          <a:p>
            <a:pPr>
              <a:defRPr/>
            </a:pPr>
            <a:fld id="{CFA926F9-AD3B-4AA0-BC04-07B54A6FA8F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  <p:sldLayoutId id="2147484355" r:id="rId8"/>
    <p:sldLayoutId id="2147484356" r:id="rId9"/>
    <p:sldLayoutId id="2147484357" r:id="rId10"/>
    <p:sldLayoutId id="2147484358" r:id="rId11"/>
    <p:sldLayoutId id="2147484359" r:id="rId12"/>
    <p:sldLayoutId id="2147484360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  <a:endParaRPr lang="el-GR" altLang="el-GR" smtClean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  <a:endParaRPr lang="el-GR" altLang="el-G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5BFEC8A-4DDB-4BFB-88F4-5D33DC5EF34F}" type="datetime1">
              <a:rPr lang="el-GR" smtClean="0"/>
              <a:t>22/3/2021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6C65E9-539C-4858-89E7-3FF7B2B3ADA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1" r:id="rId1"/>
    <p:sldLayoutId id="2147484362" r:id="rId2"/>
    <p:sldLayoutId id="2147484363" r:id="rId3"/>
    <p:sldLayoutId id="2147484364" r:id="rId4"/>
    <p:sldLayoutId id="2147484365" r:id="rId5"/>
    <p:sldLayoutId id="2147484335" r:id="rId6"/>
    <p:sldLayoutId id="2147484366" r:id="rId7"/>
    <p:sldLayoutId id="2147484367" r:id="rId8"/>
    <p:sldLayoutId id="2147484368" r:id="rId9"/>
    <p:sldLayoutId id="2147484369" r:id="rId10"/>
    <p:sldLayoutId id="2147484370" r:id="rId11"/>
    <p:sldLayoutId id="2147484371" r:id="rId12"/>
    <p:sldLayoutId id="2147484372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  <a:endParaRPr lang="el-GR" altLang="el-GR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  <a:endParaRPr lang="el-GR" altLang="el-G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C01517-4972-47D3-B47B-E2A16D07F272}" type="datetime1">
              <a:rPr lang="el-GR" smtClean="0"/>
              <a:t>22/3/2021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22DE34E-ED72-4378-8021-898F3EDB091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6" r:id="rId1"/>
    <p:sldLayoutId id="2147484373" r:id="rId2"/>
    <p:sldLayoutId id="2147484374" r:id="rId3"/>
    <p:sldLayoutId id="2147484375" r:id="rId4"/>
    <p:sldLayoutId id="2147484376" r:id="rId5"/>
    <p:sldLayoutId id="2147484377" r:id="rId6"/>
    <p:sldLayoutId id="2147484378" r:id="rId7"/>
    <p:sldLayoutId id="2147484379" r:id="rId8"/>
    <p:sldLayoutId id="2147484380" r:id="rId9"/>
    <p:sldLayoutId id="2147484381" r:id="rId10"/>
    <p:sldLayoutId id="214748438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8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pxx.co/artigos/ludecomp.html" TargetMode="External"/><Relationship Id="rId2" Type="http://schemas.openxmlformats.org/officeDocument/2006/relationships/hyperlink" Target="https://www.geeksforgeeks.org/doolittle-algorithm-lu-decomposition/" TargetMode="External"/><Relationship Id="rId1" Type="http://schemas.openxmlformats.org/officeDocument/2006/relationships/slideLayout" Target="../slideLayouts/slideLayout30.xml"/><Relationship Id="rId4" Type="http://schemas.openxmlformats.org/officeDocument/2006/relationships/hyperlink" Target="https://www.geeksforgeeks.org/gaussian-elimination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3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9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6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9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9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1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3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3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png"/><Relationship Id="rId4" Type="http://schemas.openxmlformats.org/officeDocument/2006/relationships/image" Target="../media/image1.wmf"/><Relationship Id="rId9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51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4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4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30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56.wmf"/><Relationship Id="rId4" Type="http://schemas.openxmlformats.org/officeDocument/2006/relationships/oleObject" Target="../embeddings/oleObject53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8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latin typeface="Arno Pro Display" panose="02020502050506020403" pitchFamily="18" charset="0"/>
              </a:rPr>
              <a:t>    </a:t>
            </a:r>
            <a:br>
              <a:rPr lang="en-US" b="1" dirty="0" smtClean="0">
                <a:solidFill>
                  <a:srgbClr val="FF0000"/>
                </a:solidFill>
                <a:latin typeface="Arno Pro Display" panose="02020502050506020403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no Pro Display" panose="020205020505060204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Arno Pro Display" panose="02020502050506020403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no Pro Display" panose="02020502050506020403" pitchFamily="18" charset="0"/>
              </a:rPr>
              <a:t>LU Decomposition</a:t>
            </a:r>
            <a:br>
              <a:rPr lang="en-US" b="1" dirty="0" smtClean="0">
                <a:solidFill>
                  <a:srgbClr val="FF0000"/>
                </a:solidFill>
                <a:latin typeface="Arno Pro Display" panose="02020502050506020403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no Pro Display" panose="020205020505060204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Arno Pro Display" panose="02020502050506020403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no Pro Display" panose="020205020505060204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Arno Pro Display" panose="02020502050506020403" pitchFamily="18" charset="0"/>
              </a:rPr>
            </a:br>
            <a:endParaRPr lang="en-US" b="1" dirty="0" smtClean="0">
              <a:solidFill>
                <a:srgbClr val="FF0000"/>
              </a:solidFill>
              <a:latin typeface="Arno Pro Display" panose="02020502050506020403" pitchFamily="18" charset="0"/>
            </a:endParaRPr>
          </a:p>
        </p:txBody>
      </p:sp>
      <p:sp>
        <p:nvSpPr>
          <p:cNvPr id="5427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C4EF11-B2B9-49E3-A663-BB33666F6617}" type="slidenum">
              <a:rPr lang="en-US" altLang="el-GR" sz="1400">
                <a:solidFill>
                  <a:schemeClr val="bg2"/>
                </a:solidFill>
                <a:latin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l-GR" sz="1400">
              <a:solidFill>
                <a:schemeClr val="bg2"/>
              </a:solidFill>
              <a:latin typeface="Tahoma" panose="020B0604030504040204" pitchFamily="34" charset="0"/>
            </a:endParaRPr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 bwMode="auto">
          <a:xfrm>
            <a:off x="67056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1800" b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1</a:t>
            </a:r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altLang="el-GR" dirty="0">
                <a:latin typeface="Arno Pro Caption" panose="02020502040506020403" pitchFamily="18" charset="0"/>
              </a:rPr>
              <a:t>To find inverse of [A]</a:t>
            </a:r>
          </a:p>
        </p:txBody>
      </p:sp>
      <p:sp>
        <p:nvSpPr>
          <p:cNvPr id="6963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F8BA7D0D-A590-409D-8D3E-62F0C78B5094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10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69636" name="TextBox 13"/>
          <p:cNvSpPr txBox="1">
            <a:spLocks noChangeArrowheads="1"/>
          </p:cNvSpPr>
          <p:nvPr/>
        </p:nvSpPr>
        <p:spPr bwMode="auto">
          <a:xfrm>
            <a:off x="0" y="2190750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Time taken by Gaussian Elimination 	Time taken by LU Decomposition</a:t>
            </a:r>
          </a:p>
        </p:txBody>
      </p:sp>
      <p:graphicFrame>
        <p:nvGraphicFramePr>
          <p:cNvPr id="6963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565924"/>
              </p:ext>
            </p:extLst>
          </p:nvPr>
        </p:nvGraphicFramePr>
        <p:xfrm>
          <a:off x="1112838" y="2647950"/>
          <a:ext cx="2346325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8" name="Equation" r:id="rId4" imgW="1485720" imgH="736560" progId="Equation.DSMT4">
                  <p:embed/>
                </p:oleObj>
              </mc:Choice>
              <mc:Fallback>
                <p:oleObj name="Equation" r:id="rId4" imgW="1485720" imgH="736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838" y="2647950"/>
                        <a:ext cx="2346325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826771"/>
              </p:ext>
            </p:extLst>
          </p:nvPr>
        </p:nvGraphicFramePr>
        <p:xfrm>
          <a:off x="5272088" y="2667000"/>
          <a:ext cx="3324225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9" name="Equation" r:id="rId6" imgW="2044440" imgH="711000" progId="Equation.DSMT4">
                  <p:embed/>
                </p:oleObj>
              </mc:Choice>
              <mc:Fallback>
                <p:oleObj name="Equation" r:id="rId6" imgW="2044440" imgH="7110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2088" y="2667000"/>
                        <a:ext cx="3324225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364021"/>
              </p:ext>
            </p:extLst>
          </p:nvPr>
        </p:nvGraphicFramePr>
        <p:xfrm>
          <a:off x="990600" y="4572000"/>
          <a:ext cx="6629400" cy="914400"/>
        </p:xfrm>
        <a:graphic>
          <a:graphicData uri="http://schemas.openxmlformats.org/drawingml/2006/table">
            <a:tbl>
              <a:tblPr/>
              <a:tblGrid>
                <a:gridCol w="29939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841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669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2669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979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i="1" dirty="0" smtClean="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n</a:t>
                      </a:r>
                      <a:endParaRPr lang="en-US" sz="2200" i="1" dirty="0">
                        <a:latin typeface="Arno Pro Caption" panose="020205020405060204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1000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10000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CT|</a:t>
                      </a:r>
                      <a:r>
                        <a:rPr lang="en-US" sz="2200" baseline="-25000" dirty="0" smtClean="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inverse GE </a:t>
                      </a:r>
                      <a:r>
                        <a:rPr lang="en-US" sz="2200" baseline="0" dirty="0" smtClean="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/ CT|</a:t>
                      </a:r>
                      <a:r>
                        <a:rPr lang="en-US" sz="2200" baseline="-25000" dirty="0" smtClean="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inverse LU</a:t>
                      </a:r>
                      <a:endParaRPr lang="en-US" sz="2200" baseline="-25000" dirty="0">
                        <a:latin typeface="Arno Pro Caption" panose="020205020405060204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3.28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25.83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250.8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Arno Pro Caption" panose="02020502040506020403" pitchFamily="18" charset="0"/>
                          <a:ea typeface="Times New Roman"/>
                          <a:cs typeface="Times New Roman"/>
                        </a:rPr>
                        <a:t>2501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9659" name="Rectangle 7"/>
          <p:cNvSpPr>
            <a:spLocks noChangeArrowheads="1"/>
          </p:cNvSpPr>
          <p:nvPr/>
        </p:nvSpPr>
        <p:spPr bwMode="auto">
          <a:xfrm>
            <a:off x="609600" y="3963988"/>
            <a:ext cx="76962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6176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l-GR" sz="1800" b="1">
                <a:latin typeface="Arno Pro Caption" panose="02020502040506020403" pitchFamily="18" charset="0"/>
                <a:cs typeface="Times New Roman" panose="02020603050405020304" pitchFamily="18" charset="0"/>
              </a:rPr>
              <a:t>Table 1 </a:t>
            </a:r>
            <a:r>
              <a:rPr lang="en-US" altLang="el-GR" sz="1800">
                <a:latin typeface="Arno Pro Caption" panose="02020502040506020403" pitchFamily="18" charset="0"/>
                <a:cs typeface="Times New Roman" panose="02020603050405020304" pitchFamily="18" charset="0"/>
              </a:rPr>
              <a:t>Comparing computational times of finding inverse of a matrix using LU decomposition and Gaussian elimination.</a:t>
            </a:r>
            <a:endParaRPr lang="en-US" altLang="el-GR" sz="1800" b="1">
              <a:latin typeface="Arno Pro Caption" panose="02020502040506020403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455738"/>
          </a:xfrm>
        </p:spPr>
        <p:txBody>
          <a:bodyPr/>
          <a:lstStyle/>
          <a:p>
            <a:pPr eaLnBrk="1" hangingPunct="1"/>
            <a:r>
              <a:rPr lang="en-US" altLang="el-GR" sz="4000" dirty="0" smtClean="0">
                <a:latin typeface="Arno Pro Caption" panose="02020502040506020403" pitchFamily="18" charset="0"/>
              </a:rPr>
              <a:t>Method: [A] Decompose to [L] and [U]</a:t>
            </a:r>
          </a:p>
        </p:txBody>
      </p:sp>
      <p:sp>
        <p:nvSpPr>
          <p:cNvPr id="7168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2C8F1A75-0E3E-4195-B109-C33886307D86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11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71684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168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561314"/>
              </p:ext>
            </p:extLst>
          </p:nvPr>
        </p:nvGraphicFramePr>
        <p:xfrm>
          <a:off x="1524000" y="1547813"/>
          <a:ext cx="5961063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6" name="Equation" r:id="rId4" imgW="2628720" imgH="711000" progId="Equation.DSMT4">
                  <p:embed/>
                </p:oleObj>
              </mc:Choice>
              <mc:Fallback>
                <p:oleObj name="Equation" r:id="rId4" imgW="2628720" imgH="71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547813"/>
                        <a:ext cx="5961063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914400" y="3544025"/>
            <a:ext cx="73152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[</a:t>
            </a:r>
            <a:r>
              <a:rPr lang="en-US" altLang="el-GR" sz="2400" i="1" dirty="0">
                <a:latin typeface="Arno Pro Caption" panose="02020502040506020403" pitchFamily="18" charset="0"/>
              </a:rPr>
              <a:t>U</a:t>
            </a:r>
            <a:r>
              <a:rPr lang="en-US" altLang="el-GR" sz="2400" dirty="0">
                <a:latin typeface="Arno Pro Caption" panose="02020502040506020403" pitchFamily="18" charset="0"/>
              </a:rPr>
              <a:t>] is the same as the coefficient matrix at the end of the forward elimination step.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[</a:t>
            </a:r>
            <a:r>
              <a:rPr lang="en-US" altLang="el-GR" sz="2400" i="1" dirty="0">
                <a:latin typeface="Arno Pro Caption" panose="02020502040506020403" pitchFamily="18" charset="0"/>
              </a:rPr>
              <a:t>L</a:t>
            </a:r>
            <a:r>
              <a:rPr lang="en-US" altLang="el-GR" sz="2400" dirty="0">
                <a:latin typeface="Arno Pro Caption" panose="02020502040506020403" pitchFamily="18" charset="0"/>
              </a:rPr>
              <a:t>] is obtained using the </a:t>
            </a:r>
            <a:r>
              <a:rPr lang="en-US" altLang="el-GR" sz="2400" i="1" dirty="0">
                <a:latin typeface="Arno Pro Caption" panose="02020502040506020403" pitchFamily="18" charset="0"/>
              </a:rPr>
              <a:t>multipliers</a:t>
            </a:r>
            <a:r>
              <a:rPr lang="en-US" altLang="el-GR" sz="2400" dirty="0">
                <a:latin typeface="Arno Pro Caption" panose="02020502040506020403" pitchFamily="18" charset="0"/>
              </a:rPr>
              <a:t> that were used in the forward elimination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0839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l-GR" dirty="0" smtClean="0">
                <a:latin typeface="Arno Pro Caption" panose="02020502040506020403" pitchFamily="18" charset="0"/>
              </a:rPr>
              <a:t>Finding the [</a:t>
            </a:r>
            <a:r>
              <a:rPr lang="en-US" altLang="el-GR" i="1" dirty="0" smtClean="0">
                <a:latin typeface="Arno Pro Caption" panose="02020502040506020403" pitchFamily="18" charset="0"/>
              </a:rPr>
              <a:t>U</a:t>
            </a:r>
            <a:r>
              <a:rPr lang="en-US" altLang="el-GR" dirty="0" smtClean="0">
                <a:latin typeface="Arno Pro Caption" panose="02020502040506020403" pitchFamily="18" charset="0"/>
              </a:rPr>
              <a:t>] matrix</a:t>
            </a:r>
          </a:p>
        </p:txBody>
      </p:sp>
      <p:sp>
        <p:nvSpPr>
          <p:cNvPr id="7373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A68C2E57-1F00-4805-8F6C-31C37D06CD0E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12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73732" name="Text Box 3"/>
          <p:cNvSpPr txBox="1">
            <a:spLocks noChangeArrowheads="1"/>
          </p:cNvSpPr>
          <p:nvPr/>
        </p:nvSpPr>
        <p:spPr bwMode="auto">
          <a:xfrm>
            <a:off x="685800" y="1485901"/>
            <a:ext cx="7620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Using the Forward Elimination Procedure of Gauss Elimination</a:t>
            </a: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373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95472"/>
              </p:ext>
            </p:extLst>
          </p:nvPr>
        </p:nvGraphicFramePr>
        <p:xfrm>
          <a:off x="3351213" y="2257425"/>
          <a:ext cx="1790700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6" name="Equation" r:id="rId4" imgW="863280" imgH="711000" progId="Equation.DSMT4">
                  <p:embed/>
                </p:oleObj>
              </mc:Choice>
              <mc:Fallback>
                <p:oleObj name="Equation" r:id="rId4" imgW="863280" imgH="71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1213" y="2257425"/>
                        <a:ext cx="1790700" cy="147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-914400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373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926542"/>
              </p:ext>
            </p:extLst>
          </p:nvPr>
        </p:nvGraphicFramePr>
        <p:xfrm>
          <a:off x="1462088" y="3762375"/>
          <a:ext cx="6364287" cy="12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7" name="Equation" r:id="rId6" imgW="3530520" imgH="711000" progId="Equation.DSMT4">
                  <p:embed/>
                </p:oleObj>
              </mc:Choice>
              <mc:Fallback>
                <p:oleObj name="Equation" r:id="rId6" imgW="3530520" imgH="71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088" y="3762375"/>
                        <a:ext cx="6364287" cy="1287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014372"/>
              </p:ext>
            </p:extLst>
          </p:nvPr>
        </p:nvGraphicFramePr>
        <p:xfrm>
          <a:off x="1462088" y="5133975"/>
          <a:ext cx="636905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8" name="Equation" r:id="rId8" imgW="3593880" imgH="711000" progId="Equation.DSMT4">
                  <p:embed/>
                </p:oleObj>
              </mc:Choice>
              <mc:Fallback>
                <p:oleObj name="Equation" r:id="rId8" imgW="3593880" imgH="711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088" y="5133975"/>
                        <a:ext cx="6369050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8" name="TextBox 9"/>
          <p:cNvSpPr txBox="1">
            <a:spLocks noChangeArrowheads="1"/>
          </p:cNvSpPr>
          <p:nvPr/>
        </p:nvSpPr>
        <p:spPr bwMode="auto">
          <a:xfrm>
            <a:off x="304800" y="411480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Step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>
                <a:latin typeface="Arno Pro Caption" panose="02020502040506020403" pitchFamily="18" charset="0"/>
              </a:rPr>
              <a:t>Finding the [U] Matrix</a:t>
            </a:r>
          </a:p>
        </p:txBody>
      </p:sp>
      <p:sp>
        <p:nvSpPr>
          <p:cNvPr id="7577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963317F5-C863-446E-A34A-0ECF836C25D8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13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75780" name="Text Box 3"/>
          <p:cNvSpPr txBox="1">
            <a:spLocks noChangeArrowheads="1"/>
          </p:cNvSpPr>
          <p:nvPr/>
        </p:nvSpPr>
        <p:spPr bwMode="auto">
          <a:xfrm>
            <a:off x="838200" y="3810000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Step 2: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57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844712"/>
              </p:ext>
            </p:extLst>
          </p:nvPr>
        </p:nvGraphicFramePr>
        <p:xfrm>
          <a:off x="4821238" y="1905000"/>
          <a:ext cx="234632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45" name="Equation" r:id="rId4" imgW="1371600" imgH="711000" progId="Equation.DSMT4">
                  <p:embed/>
                </p:oleObj>
              </mc:Choice>
              <mc:Fallback>
                <p:oleObj name="Equation" r:id="rId4" imgW="1371600" imgH="71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1238" y="1905000"/>
                        <a:ext cx="2346325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578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130466"/>
              </p:ext>
            </p:extLst>
          </p:nvPr>
        </p:nvGraphicFramePr>
        <p:xfrm>
          <a:off x="1831975" y="3429000"/>
          <a:ext cx="642937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46" name="Equation" r:id="rId6" imgW="3543120" imgH="711000" progId="Equation.DSMT4">
                  <p:embed/>
                </p:oleObj>
              </mc:Choice>
              <mc:Fallback>
                <p:oleObj name="Equation" r:id="rId6" imgW="3543120" imgH="71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1975" y="3429000"/>
                        <a:ext cx="642937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-1219200" y="3581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578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966559"/>
              </p:ext>
            </p:extLst>
          </p:nvPr>
        </p:nvGraphicFramePr>
        <p:xfrm>
          <a:off x="2862263" y="4876800"/>
          <a:ext cx="2732087" cy="139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47" name="Equation" r:id="rId8" imgW="1587240" imgH="711000" progId="Equation.DSMT4">
                  <p:embed/>
                </p:oleObj>
              </mc:Choice>
              <mc:Fallback>
                <p:oleObj name="Equation" r:id="rId8" imgW="1587240" imgH="711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2263" y="4876800"/>
                        <a:ext cx="2732087" cy="139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7" name="TextBox 10"/>
          <p:cNvSpPr txBox="1">
            <a:spLocks noChangeArrowheads="1"/>
          </p:cNvSpPr>
          <p:nvPr/>
        </p:nvSpPr>
        <p:spPr bwMode="auto">
          <a:xfrm>
            <a:off x="1905000" y="2133600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>
                <a:latin typeface="Arno Pro Caption" panose="02020502040506020403" pitchFamily="18" charset="0"/>
              </a:rPr>
              <a:t>Matrix after Step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l-GR" dirty="0" smtClean="0">
                <a:latin typeface="Arno Pro Caption" panose="02020502040506020403" pitchFamily="18" charset="0"/>
              </a:rPr>
              <a:t>Finding the [</a:t>
            </a:r>
            <a:r>
              <a:rPr lang="en-US" altLang="el-GR" i="1" dirty="0" smtClean="0">
                <a:latin typeface="Arno Pro Caption" panose="02020502040506020403" pitchFamily="18" charset="0"/>
              </a:rPr>
              <a:t>L</a:t>
            </a:r>
            <a:r>
              <a:rPr lang="en-US" altLang="el-GR" dirty="0" smtClean="0">
                <a:latin typeface="Arno Pro Caption" panose="02020502040506020403" pitchFamily="18" charset="0"/>
              </a:rPr>
              <a:t>] matrix</a:t>
            </a:r>
          </a:p>
        </p:txBody>
      </p:sp>
      <p:sp>
        <p:nvSpPr>
          <p:cNvPr id="7782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938D6A85-FBF2-4466-B4C6-3F9731FAC361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14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77828" name="Text Box 3"/>
          <p:cNvSpPr txBox="1">
            <a:spLocks noChangeArrowheads="1"/>
          </p:cNvSpPr>
          <p:nvPr/>
        </p:nvSpPr>
        <p:spPr bwMode="auto">
          <a:xfrm>
            <a:off x="0" y="3733800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Using the multipliers used during the Forward Elimination Procedure</a:t>
            </a: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783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504749"/>
              </p:ext>
            </p:extLst>
          </p:nvPr>
        </p:nvGraphicFramePr>
        <p:xfrm>
          <a:off x="3503613" y="1981200"/>
          <a:ext cx="1670050" cy="140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3" name="Equation" r:id="rId4" imgW="850680" imgH="711000" progId="Equation.DSMT4">
                  <p:embed/>
                </p:oleObj>
              </mc:Choice>
              <mc:Fallback>
                <p:oleObj name="Equation" r:id="rId4" imgW="850680" imgH="71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1981200"/>
                        <a:ext cx="1670050" cy="1406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1" name="Object 6"/>
          <p:cNvGraphicFramePr>
            <a:graphicFrameLocks noChangeAspect="1"/>
          </p:cNvGraphicFramePr>
          <p:nvPr/>
        </p:nvGraphicFramePr>
        <p:xfrm>
          <a:off x="4953000" y="4133850"/>
          <a:ext cx="22098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4" name="Equation" r:id="rId6" imgW="1371600" imgH="444500" progId="Equation.3">
                  <p:embed/>
                </p:oleObj>
              </mc:Choice>
              <mc:Fallback>
                <p:oleObj name="Equation" r:id="rId6" imgW="1371600" imgH="444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133850"/>
                        <a:ext cx="22098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4953000" y="4924425"/>
          <a:ext cx="2286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5" name="Equation" r:id="rId8" imgW="1435100" imgH="444500" progId="Equation.3">
                  <p:embed/>
                </p:oleObj>
              </mc:Choice>
              <mc:Fallback>
                <p:oleObj name="Equation" r:id="rId8" imgW="1435100" imgH="444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924425"/>
                        <a:ext cx="22860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3" name="Text Box 10"/>
          <p:cNvSpPr txBox="1">
            <a:spLocks noChangeArrowheads="1"/>
          </p:cNvSpPr>
          <p:nvPr/>
        </p:nvSpPr>
        <p:spPr bwMode="auto">
          <a:xfrm>
            <a:off x="439738" y="4250203"/>
            <a:ext cx="2133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dirty="0">
                <a:latin typeface="Arno Pro Caption" panose="02020502040506020403" pitchFamily="18" charset="0"/>
              </a:rPr>
              <a:t>From the first step of forward elimination</a:t>
            </a:r>
          </a:p>
        </p:txBody>
      </p:sp>
      <p:sp>
        <p:nvSpPr>
          <p:cNvPr id="77834" name="Rectangle 13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77835" name="Rectangle 15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78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557731"/>
              </p:ext>
            </p:extLst>
          </p:nvPr>
        </p:nvGraphicFramePr>
        <p:xfrm>
          <a:off x="2782888" y="4210050"/>
          <a:ext cx="1790700" cy="1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6" name="Equation" r:id="rId10" imgW="863280" imgH="711000" progId="Equation.DSMT4">
                  <p:embed/>
                </p:oleObj>
              </mc:Choice>
              <mc:Fallback>
                <p:oleObj name="Equation" r:id="rId10" imgW="863280" imgH="7110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2888" y="4210050"/>
                        <a:ext cx="1790700" cy="147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l-GR" dirty="0" smtClean="0">
                <a:latin typeface="Arno Pro Caption" panose="02020502040506020403" pitchFamily="18" charset="0"/>
              </a:rPr>
              <a:t>Finding the [L] Matrix</a:t>
            </a:r>
          </a:p>
        </p:txBody>
      </p:sp>
      <p:sp>
        <p:nvSpPr>
          <p:cNvPr id="7987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545CFAFD-2F24-4B3C-A10F-11EAF3D870D2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15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79876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987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732268"/>
              </p:ext>
            </p:extLst>
          </p:nvPr>
        </p:nvGraphicFramePr>
        <p:xfrm>
          <a:off x="2495550" y="4038600"/>
          <a:ext cx="2849563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0" name="Equation" r:id="rId4" imgW="1269720" imgH="711000" progId="Equation.DSMT4">
                  <p:embed/>
                </p:oleObj>
              </mc:Choice>
              <mc:Fallback>
                <p:oleObj name="Equation" r:id="rId4" imgW="1269720" imgH="71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4038600"/>
                        <a:ext cx="2849563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87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79879" name="Rectangle 10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79880" name="Text Box 11"/>
          <p:cNvSpPr txBox="1">
            <a:spLocks noChangeArrowheads="1"/>
          </p:cNvSpPr>
          <p:nvPr/>
        </p:nvSpPr>
        <p:spPr bwMode="auto">
          <a:xfrm>
            <a:off x="762000" y="2438400"/>
            <a:ext cx="21336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no Pro Caption" panose="02020502040506020403" pitchFamily="18" charset="0"/>
              </a:rPr>
              <a:t>From the second step of forward elimination</a:t>
            </a:r>
          </a:p>
        </p:txBody>
      </p:sp>
      <p:graphicFrame>
        <p:nvGraphicFramePr>
          <p:cNvPr id="7988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196329"/>
              </p:ext>
            </p:extLst>
          </p:nvPr>
        </p:nvGraphicFramePr>
        <p:xfrm>
          <a:off x="2940050" y="2390775"/>
          <a:ext cx="2327275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1" name="Equation" r:id="rId6" imgW="1307880" imgH="711000" progId="Equation.DSMT4">
                  <p:embed/>
                </p:oleObj>
              </mc:Choice>
              <mc:Fallback>
                <p:oleObj name="Equation" r:id="rId6" imgW="1307880" imgH="711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2390775"/>
                        <a:ext cx="2327275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4"/>
          <p:cNvGraphicFramePr>
            <a:graphicFrameLocks noChangeAspect="1"/>
          </p:cNvGraphicFramePr>
          <p:nvPr/>
        </p:nvGraphicFramePr>
        <p:xfrm>
          <a:off x="5486400" y="2590800"/>
          <a:ext cx="25908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2" name="Equation" r:id="rId8" imgW="1511300" imgH="444500" progId="Equation.3">
                  <p:embed/>
                </p:oleObj>
              </mc:Choice>
              <mc:Fallback>
                <p:oleObj name="Equation" r:id="rId8" imgW="1511300" imgH="4445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590800"/>
                        <a:ext cx="25908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l-GR" dirty="0" smtClean="0">
                <a:latin typeface="Arno Pro Caption" panose="02020502040506020403" pitchFamily="18" charset="0"/>
              </a:rPr>
              <a:t>Does [L][U] = [A]?</a:t>
            </a:r>
          </a:p>
        </p:txBody>
      </p:sp>
      <p:sp>
        <p:nvSpPr>
          <p:cNvPr id="8192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9C5C03E4-7CC0-4814-9AC3-A74EADF2BD0F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16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81924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819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81926" name="Rectangle 10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819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047035"/>
              </p:ext>
            </p:extLst>
          </p:nvPr>
        </p:nvGraphicFramePr>
        <p:xfrm>
          <a:off x="1019175" y="2743200"/>
          <a:ext cx="6091238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8" name="Equation" r:id="rId4" imgW="2819160" imgH="711000" progId="Equation.DSMT4">
                  <p:embed/>
                </p:oleObj>
              </mc:Choice>
              <mc:Fallback>
                <p:oleObj name="Equation" r:id="rId4" imgW="2819160" imgH="711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2743200"/>
                        <a:ext cx="6091238" cy="154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8" name="TextBox 10"/>
          <p:cNvSpPr txBox="1">
            <a:spLocks noChangeArrowheads="1"/>
          </p:cNvSpPr>
          <p:nvPr/>
        </p:nvSpPr>
        <p:spPr bwMode="auto">
          <a:xfrm>
            <a:off x="7010400" y="3038475"/>
            <a:ext cx="533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5400" dirty="0">
                <a:latin typeface="Arno Pro Caption" panose="02020502040506020403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9144000" cy="838200"/>
          </a:xfrm>
        </p:spPr>
        <p:txBody>
          <a:bodyPr/>
          <a:lstStyle/>
          <a:p>
            <a:pPr eaLnBrk="1" hangingPunct="1"/>
            <a:r>
              <a:rPr lang="en-US" altLang="el-GR" sz="4000" dirty="0" smtClean="0">
                <a:latin typeface="Arno Pro Caption" panose="02020502040506020403" pitchFamily="18" charset="0"/>
              </a:rPr>
              <a:t>Using LU Decomposition to solve SLEs</a:t>
            </a:r>
          </a:p>
        </p:txBody>
      </p:sp>
      <p:sp>
        <p:nvSpPr>
          <p:cNvPr id="8397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88A3C105-659B-4241-8931-592FBE6A4DF0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17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914400" y="1981200"/>
            <a:ext cx="3276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Solve the following set of linear equations using LU Decomposition</a:t>
            </a:r>
          </a:p>
        </p:txBody>
      </p:sp>
      <p:sp>
        <p:nvSpPr>
          <p:cNvPr id="83973" name="Rectangle 6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8397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92223"/>
              </p:ext>
            </p:extLst>
          </p:nvPr>
        </p:nvGraphicFramePr>
        <p:xfrm>
          <a:off x="4652963" y="1905000"/>
          <a:ext cx="2941637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6" name="Equation" r:id="rId4" imgW="1625400" imgH="711000" progId="Equation.DSMT4">
                  <p:embed/>
                </p:oleObj>
              </mc:Choice>
              <mc:Fallback>
                <p:oleObj name="Equation" r:id="rId4" imgW="1625400" imgH="711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963" y="1905000"/>
                        <a:ext cx="2941637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1143000" y="3657600"/>
            <a:ext cx="6400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no Pro Caption" panose="02020502040506020403" pitchFamily="18" charset="0"/>
              </a:rPr>
              <a:t>Using the procedure for finding the [</a:t>
            </a:r>
            <a:r>
              <a:rPr lang="en-US" altLang="el-GR" sz="2000" i="1">
                <a:latin typeface="Arno Pro Caption" panose="02020502040506020403" pitchFamily="18" charset="0"/>
              </a:rPr>
              <a:t>L</a:t>
            </a:r>
            <a:r>
              <a:rPr lang="en-US" altLang="el-GR" sz="2000">
                <a:latin typeface="Arno Pro Caption" panose="02020502040506020403" pitchFamily="18" charset="0"/>
              </a:rPr>
              <a:t>] and [</a:t>
            </a:r>
            <a:r>
              <a:rPr lang="en-US" altLang="el-GR" sz="2000" i="1">
                <a:latin typeface="Arno Pro Caption" panose="02020502040506020403" pitchFamily="18" charset="0"/>
              </a:rPr>
              <a:t>U</a:t>
            </a:r>
            <a:r>
              <a:rPr lang="en-US" altLang="el-GR" sz="2000">
                <a:latin typeface="Arno Pro Caption" panose="02020502040506020403" pitchFamily="18" charset="0"/>
              </a:rPr>
              <a:t>] matrices</a:t>
            </a:r>
          </a:p>
        </p:txBody>
      </p:sp>
      <p:sp>
        <p:nvSpPr>
          <p:cNvPr id="83976" name="Rectangle 9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8397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469888"/>
              </p:ext>
            </p:extLst>
          </p:nvPr>
        </p:nvGraphicFramePr>
        <p:xfrm>
          <a:off x="1435100" y="4343400"/>
          <a:ext cx="6045200" cy="142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7" name="Equation" r:id="rId6" imgW="3022560" imgH="711000" progId="Equation.DSMT4">
                  <p:embed/>
                </p:oleObj>
              </mc:Choice>
              <mc:Fallback>
                <p:oleObj name="Equation" r:id="rId6" imgW="3022560" imgH="711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343400"/>
                        <a:ext cx="6045200" cy="142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36638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Links</a:t>
            </a:r>
            <a:endParaRPr lang="el-GR" sz="3200" b="1" dirty="0">
              <a:solidFill>
                <a:srgbClr val="FF000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23B838FA-A27B-450A-AAB6-A170CBB816DD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18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0100" y="1273657"/>
            <a:ext cx="75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https://www.geeksforgeeks.org/doolittle-algorithm-lu-decomposition/</a:t>
            </a:r>
            <a:endParaRPr lang="el-GR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1850" y="4343400"/>
            <a:ext cx="73026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https://epxx.co/artigos/ludecomp.html</a:t>
            </a:r>
            <a:endParaRPr lang="el-GR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838200" y="2375114"/>
            <a:ext cx="76962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40424E"/>
                </a:solidFill>
                <a:latin typeface="Arno Pro Caption" panose="02020502040506020403" pitchFamily="18" charset="0"/>
              </a:rPr>
              <a:t>Doolittle Algorithm </a:t>
            </a:r>
            <a:r>
              <a:rPr lang="en-US" sz="2000" dirty="0">
                <a:solidFill>
                  <a:srgbClr val="40424E"/>
                </a:solidFill>
                <a:latin typeface="Arno Pro Caption" panose="02020502040506020403" pitchFamily="18" charset="0"/>
              </a:rPr>
              <a:t>: </a:t>
            </a:r>
            <a:r>
              <a:rPr lang="en-US" sz="2000" dirty="0">
                <a:latin typeface="Arno Pro Caption" panose="02020502040506020403" pitchFamily="18" charset="0"/>
              </a:rPr>
              <a:t/>
            </a:r>
            <a:br>
              <a:rPr lang="en-US" sz="2000" dirty="0">
                <a:latin typeface="Arno Pro Caption" panose="02020502040506020403" pitchFamily="18" charset="0"/>
              </a:rPr>
            </a:br>
            <a:r>
              <a:rPr lang="en-US" sz="2000" dirty="0">
                <a:solidFill>
                  <a:srgbClr val="40424E"/>
                </a:solidFill>
                <a:latin typeface="Arno Pro Caption" panose="02020502040506020403" pitchFamily="18" charset="0"/>
              </a:rPr>
              <a:t>It is always possible to factor a square matrix into a lower triangular matrix and an upper triangular matrix. That is, </a:t>
            </a:r>
            <a:r>
              <a:rPr lang="en-US" sz="2000" b="1" dirty="0">
                <a:solidFill>
                  <a:srgbClr val="40424E"/>
                </a:solidFill>
                <a:latin typeface="Arno Pro Caption" panose="02020502040506020403" pitchFamily="18" charset="0"/>
              </a:rPr>
              <a:t>[A] = [L][U]</a:t>
            </a:r>
            <a:r>
              <a:rPr lang="en-US" sz="2000" dirty="0">
                <a:latin typeface="Arno Pro Caption" panose="02020502040506020403" pitchFamily="18" charset="0"/>
              </a:rPr>
              <a:t/>
            </a:r>
            <a:br>
              <a:rPr lang="en-US" sz="2000" dirty="0">
                <a:latin typeface="Arno Pro Caption" panose="02020502040506020403" pitchFamily="18" charset="0"/>
              </a:rPr>
            </a:br>
            <a:r>
              <a:rPr lang="en-US" sz="2000" dirty="0">
                <a:solidFill>
                  <a:srgbClr val="40424E"/>
                </a:solidFill>
                <a:latin typeface="Arno Pro Caption" panose="02020502040506020403" pitchFamily="18" charset="0"/>
              </a:rPr>
              <a:t>Doolittle’s method provides an alternative way to factor A into an LU decomposition without going through the hassle of </a:t>
            </a:r>
            <a:r>
              <a:rPr lang="en-US" sz="2000" u="sng" dirty="0">
                <a:latin typeface="Arno Pro Caption" panose="02020502040506020403" pitchFamily="18" charset="0"/>
                <a:hlinkClick r:id="rId4"/>
              </a:rPr>
              <a:t>Gaussian Elimination</a:t>
            </a:r>
            <a:r>
              <a:rPr lang="en-US" sz="2000" dirty="0">
                <a:solidFill>
                  <a:srgbClr val="40424E"/>
                </a:solidFill>
                <a:latin typeface="Arno Pro Caption" panose="02020502040506020403" pitchFamily="18" charset="0"/>
              </a:rPr>
              <a:t>.</a:t>
            </a:r>
            <a:endParaRPr lang="el-GR" sz="2000" dirty="0"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51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l-GR" dirty="0" smtClean="0">
                <a:latin typeface="Arno Pro Caption" panose="02020502040506020403" pitchFamily="18" charset="0"/>
              </a:rPr>
              <a:t>Example</a:t>
            </a:r>
          </a:p>
        </p:txBody>
      </p:sp>
      <p:sp>
        <p:nvSpPr>
          <p:cNvPr id="8601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934200" y="6324600"/>
            <a:ext cx="19050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9CEB7D0B-9834-44DB-BAA3-7A835848D820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19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685800" y="2305050"/>
            <a:ext cx="27432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Set  </a:t>
            </a:r>
            <a:r>
              <a:rPr lang="en-US" altLang="el-GR" sz="24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4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L</a:t>
            </a:r>
            <a:r>
              <a:rPr lang="en-US" altLang="el-GR" sz="24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][</a:t>
            </a:r>
            <a:r>
              <a:rPr lang="en-US" altLang="el-GR" sz="24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Z</a:t>
            </a:r>
            <a:r>
              <a:rPr lang="en-US" altLang="el-GR" sz="24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 = [</a:t>
            </a:r>
            <a:r>
              <a:rPr lang="en-US" altLang="el-GR" sz="24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C</a:t>
            </a:r>
            <a:r>
              <a:rPr lang="en-US" altLang="el-GR" sz="24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l-GR" sz="2400" dirty="0">
              <a:latin typeface="Arno Pro Caption" panose="02020502040506020403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l-GR" sz="2400" dirty="0">
              <a:latin typeface="Arno Pro Caption" panose="02020502040506020403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Solve for </a:t>
            </a:r>
            <a:r>
              <a:rPr lang="en-US" altLang="el-GR" sz="24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4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Z</a:t>
            </a:r>
            <a:r>
              <a:rPr lang="en-US" altLang="el-GR" sz="24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86021" name="Rectangle 10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860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675482"/>
              </p:ext>
            </p:extLst>
          </p:nvPr>
        </p:nvGraphicFramePr>
        <p:xfrm>
          <a:off x="4038600" y="2209800"/>
          <a:ext cx="320040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3" name="Equation" r:id="rId4" imgW="1739880" imgH="711000" progId="Equation.DSMT4">
                  <p:embed/>
                </p:oleObj>
              </mc:Choice>
              <mc:Fallback>
                <p:oleObj name="Equation" r:id="rId4" imgW="1739880" imgH="711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209800"/>
                        <a:ext cx="3200400" cy="131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3" name="Rectangle 12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8602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4242712"/>
              </p:ext>
            </p:extLst>
          </p:nvPr>
        </p:nvGraphicFramePr>
        <p:xfrm>
          <a:off x="4019550" y="3962400"/>
          <a:ext cx="3429000" cy="137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4" name="Equation" r:id="rId6" imgW="1701800" imgH="685800" progId="Equation.3">
                  <p:embed/>
                </p:oleObj>
              </mc:Choice>
              <mc:Fallback>
                <p:oleObj name="Equation" r:id="rId6" imgW="1701800" imgH="685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50" y="3962400"/>
                        <a:ext cx="3429000" cy="1379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93038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Arno Pro Caption" panose="02020502040506020403" pitchFamily="18" charset="0"/>
              </a:rPr>
              <a:t>Introduction</a:t>
            </a:r>
            <a:endParaRPr lang="el-GR" dirty="0" smtClean="0">
              <a:latin typeface="Arno Pro Caption" panose="02020502040506020403" pitchFamily="18" charset="0"/>
            </a:endParaRP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029200"/>
          </a:xfrm>
        </p:spPr>
        <p:txBody>
          <a:bodyPr/>
          <a:lstStyle/>
          <a:p>
            <a:pPr eaLnBrk="1" hangingPunct="1"/>
            <a:r>
              <a:rPr lang="en-US" altLang="el-GR" sz="2600" dirty="0" smtClean="0">
                <a:latin typeface="Arno Pro Caption" panose="02020502040506020403" pitchFamily="18" charset="0"/>
              </a:rPr>
              <a:t>Another way of solving a system of equations is by using a factorization technique for matrices called </a:t>
            </a:r>
            <a:r>
              <a:rPr lang="en-US" altLang="el-GR" sz="2600" b="1" dirty="0" smtClean="0">
                <a:solidFill>
                  <a:schemeClr val="tx2"/>
                </a:solidFill>
                <a:latin typeface="Arno Pro Caption" panose="02020502040506020403" pitchFamily="18" charset="0"/>
              </a:rPr>
              <a:t>LU decomposition</a:t>
            </a:r>
            <a:r>
              <a:rPr lang="en-US" altLang="el-GR" sz="2600" dirty="0" smtClean="0">
                <a:latin typeface="Arno Pro Caption" panose="02020502040506020403" pitchFamily="18" charset="0"/>
              </a:rPr>
              <a:t>. </a:t>
            </a:r>
          </a:p>
          <a:p>
            <a:pPr eaLnBrk="1" hangingPunct="1"/>
            <a:r>
              <a:rPr lang="en-US" altLang="el-GR" sz="26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This factorization is involves two matrices, one lower triangular matrix and one upper triangular matrix.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600" i="1" dirty="0" smtClean="0">
                <a:solidFill>
                  <a:srgbClr val="00B050"/>
                </a:solidFill>
                <a:latin typeface="Arno Pro Caption" panose="02020502040506020403" pitchFamily="18" charset="0"/>
              </a:rPr>
              <a:t>LU</a:t>
            </a:r>
            <a:r>
              <a:rPr lang="en-US" altLang="el-GR" sz="2600" dirty="0" smtClean="0">
                <a:solidFill>
                  <a:srgbClr val="00B050"/>
                </a:solidFill>
                <a:latin typeface="Arno Pro Caption" panose="02020502040506020403" pitchFamily="18" charset="0"/>
              </a:rPr>
              <a:t> factorization methods separate the time-consuming elimination of the matrix [</a:t>
            </a:r>
            <a:r>
              <a:rPr lang="en-US" altLang="el-GR" sz="2600" i="1" dirty="0" smtClean="0">
                <a:solidFill>
                  <a:srgbClr val="00B050"/>
                </a:solidFill>
                <a:latin typeface="Arno Pro Caption" panose="02020502040506020403" pitchFamily="18" charset="0"/>
              </a:rPr>
              <a:t>A</a:t>
            </a:r>
            <a:r>
              <a:rPr lang="en-US" altLang="el-GR" sz="2600" dirty="0" smtClean="0">
                <a:solidFill>
                  <a:srgbClr val="00B050"/>
                </a:solidFill>
                <a:latin typeface="Arno Pro Caption" panose="02020502040506020403" pitchFamily="18" charset="0"/>
              </a:rPr>
              <a:t>] from the manipulations of the right-hand-side [</a:t>
            </a:r>
            <a:r>
              <a:rPr lang="en-US" altLang="el-GR" sz="2600" i="1" dirty="0" smtClean="0">
                <a:solidFill>
                  <a:srgbClr val="00B050"/>
                </a:solidFill>
                <a:latin typeface="Arno Pro Caption" panose="02020502040506020403" pitchFamily="18" charset="0"/>
              </a:rPr>
              <a:t>b</a:t>
            </a:r>
            <a:r>
              <a:rPr lang="en-US" altLang="el-GR" sz="2600" dirty="0" smtClean="0">
                <a:solidFill>
                  <a:srgbClr val="00B050"/>
                </a:solidFill>
                <a:latin typeface="Arno Pro Caption" panose="02020502040506020403" pitchFamily="18" charset="0"/>
              </a:rPr>
              <a:t>].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600" dirty="0" smtClean="0">
                <a:latin typeface="Arno Pro Caption" panose="02020502040506020403" pitchFamily="18" charset="0"/>
              </a:rPr>
              <a:t>Once [</a:t>
            </a:r>
            <a:r>
              <a:rPr lang="en-US" altLang="el-GR" sz="2600" i="1" dirty="0" smtClean="0">
                <a:latin typeface="Arno Pro Caption" panose="02020502040506020403" pitchFamily="18" charset="0"/>
              </a:rPr>
              <a:t>A</a:t>
            </a:r>
            <a:r>
              <a:rPr lang="en-US" altLang="el-GR" sz="2600" dirty="0" smtClean="0">
                <a:latin typeface="Arno Pro Caption" panose="02020502040506020403" pitchFamily="18" charset="0"/>
              </a:rPr>
              <a:t>] has been factored (or decomposed), multiple right-hand-side vectors can be evaluated in an efficient manner. </a:t>
            </a:r>
          </a:p>
          <a:p>
            <a:pPr eaLnBrk="1" hangingPunct="1"/>
            <a:endParaRPr lang="el-GR" altLang="el-GR" sz="2600" dirty="0" smtClean="0">
              <a:latin typeface="Arno Pro Caption" panose="02020502040506020403" pitchFamily="18" charset="0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6B4D9A-FE4C-4FCC-90F5-24615546B7EE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l-GR" dirty="0" smtClean="0">
                <a:latin typeface="Arno Pro Caption" panose="02020502040506020403" pitchFamily="18" charset="0"/>
              </a:rPr>
              <a:t>Example</a:t>
            </a:r>
          </a:p>
        </p:txBody>
      </p:sp>
      <p:sp>
        <p:nvSpPr>
          <p:cNvPr id="88067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844506" y="6400800"/>
            <a:ext cx="19050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3E424A5F-7D35-4CAE-AE61-E90DFAC27650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20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1676400" y="2057400"/>
            <a:ext cx="594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Complete the forward substitution to solve for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Z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88069" name="Rectangle 8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88070" name="Object 7"/>
          <p:cNvGraphicFramePr>
            <a:graphicFrameLocks noChangeAspect="1"/>
          </p:cNvGraphicFramePr>
          <p:nvPr/>
        </p:nvGraphicFramePr>
        <p:xfrm>
          <a:off x="936625" y="2743200"/>
          <a:ext cx="4070350" cy="277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1" name="Equation" r:id="rId4" imgW="2349500" imgH="1600200" progId="Equation.3">
                  <p:embed/>
                </p:oleObj>
              </mc:Choice>
              <mc:Fallback>
                <p:oleObj name="Equation" r:id="rId4" imgW="2349500" imgH="1600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743200"/>
                        <a:ext cx="4070350" cy="277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1" name="Rectangle 10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8807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314556"/>
              </p:ext>
            </p:extLst>
          </p:nvPr>
        </p:nvGraphicFramePr>
        <p:xfrm>
          <a:off x="5257800" y="3048000"/>
          <a:ext cx="3109913" cy="171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12" name="Equation" r:id="rId6" imgW="1295280" imgH="711000" progId="Equation.DSMT4">
                  <p:embed/>
                </p:oleObj>
              </mc:Choice>
              <mc:Fallback>
                <p:oleObj name="Equation" r:id="rId6" imgW="1295280" imgH="711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048000"/>
                        <a:ext cx="3109913" cy="171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l-GR" dirty="0" smtClean="0">
                <a:latin typeface="Arno Pro Caption" panose="02020502040506020403" pitchFamily="18" charset="0"/>
              </a:rPr>
              <a:t>Example</a:t>
            </a:r>
          </a:p>
        </p:txBody>
      </p:sp>
      <p:graphicFrame>
        <p:nvGraphicFramePr>
          <p:cNvPr id="90115" name="Object 12"/>
          <p:cNvGraphicFramePr>
            <a:graphicFrameLocks noGrp="1" noChangeAspect="1"/>
          </p:cNvGraphicFramePr>
          <p:nvPr>
            <p:ph sz="half" idx="1"/>
          </p:nvPr>
        </p:nvGraphicFramePr>
        <p:xfrm>
          <a:off x="2895600" y="4419600"/>
          <a:ext cx="3794125" cy="165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8" name="Equation" r:id="rId4" imgW="1574800" imgH="685800" progId="Equation.3">
                  <p:embed/>
                </p:oleObj>
              </mc:Choice>
              <mc:Fallback>
                <p:oleObj name="Equation" r:id="rId4" imgW="1574800" imgH="685800" progId="Equation.3">
                  <p:embed/>
                  <p:pic>
                    <p:nvPicPr>
                      <p:cNvPr id="0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19600"/>
                        <a:ext cx="3794125" cy="165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16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324600"/>
            <a:ext cx="19050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582745B6-DA5C-4BDB-A495-CF6BD45474FF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21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90117" name="Text Box 4"/>
          <p:cNvSpPr txBox="1">
            <a:spLocks noChangeArrowheads="1"/>
          </p:cNvSpPr>
          <p:nvPr/>
        </p:nvSpPr>
        <p:spPr bwMode="auto">
          <a:xfrm>
            <a:off x="762000" y="2133600"/>
            <a:ext cx="64008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Set 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U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][</a:t>
            </a:r>
            <a:r>
              <a:rPr lang="en-US" altLang="el-GR" sz="2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X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 = [</a:t>
            </a:r>
            <a:r>
              <a:rPr lang="en-US" altLang="el-GR" sz="2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Z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l-GR" sz="2000" dirty="0">
              <a:latin typeface="Arno Pro Caption" panose="02020502040506020403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l-GR" sz="2000" dirty="0">
              <a:latin typeface="Arno Pro Caption" panose="02020502040506020403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l-GR" sz="2000" dirty="0">
              <a:latin typeface="Arno Pro Caption" panose="02020502040506020403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Solve for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[</a:t>
            </a:r>
            <a:r>
              <a:rPr lang="en-US" altLang="el-GR" sz="2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X</a:t>
            </a:r>
            <a:r>
              <a:rPr lang="en-US" altLang="el-GR" sz="2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 	        </a:t>
            </a:r>
            <a:r>
              <a:rPr lang="en-US" altLang="el-GR" sz="2000" dirty="0">
                <a:latin typeface="Arno Pro Caption" panose="02020502040506020403" pitchFamily="18" charset="0"/>
              </a:rPr>
              <a:t>The 3 equations become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l-GR" sz="2000" dirty="0">
              <a:latin typeface="Arno Pro Caption" panose="02020502040506020403" pitchFamily="18" charset="0"/>
              <a:cs typeface="Times New Roman" panose="02020603050405020304" pitchFamily="18" charset="0"/>
            </a:endParaRPr>
          </a:p>
        </p:txBody>
      </p:sp>
      <p:sp>
        <p:nvSpPr>
          <p:cNvPr id="90118" name="Rectangle 10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9011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942277"/>
              </p:ext>
            </p:extLst>
          </p:nvPr>
        </p:nvGraphicFramePr>
        <p:xfrm>
          <a:off x="3187700" y="1905000"/>
          <a:ext cx="4738688" cy="153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59" name="Equation" r:id="rId6" imgW="2209680" imgH="711000" progId="Equation.DSMT4">
                  <p:embed/>
                </p:oleObj>
              </mc:Choice>
              <mc:Fallback>
                <p:oleObj name="Equation" r:id="rId6" imgW="2209680" imgH="711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1905000"/>
                        <a:ext cx="4738688" cy="153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l-GR" dirty="0" smtClean="0">
                <a:latin typeface="Arno Pro Caption" panose="02020502040506020403" pitchFamily="18" charset="0"/>
              </a:rPr>
              <a:t>Example</a:t>
            </a:r>
          </a:p>
        </p:txBody>
      </p:sp>
      <p:sp>
        <p:nvSpPr>
          <p:cNvPr id="92163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538913" y="632460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E07E540E-013B-4591-A8B3-77238F913721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22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92164" name="Text Box 7"/>
          <p:cNvSpPr txBox="1">
            <a:spLocks noChangeArrowheads="1"/>
          </p:cNvSpPr>
          <p:nvPr/>
        </p:nvSpPr>
        <p:spPr bwMode="auto">
          <a:xfrm>
            <a:off x="838200" y="2362200"/>
            <a:ext cx="2971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no Pro Caption" panose="02020502040506020403" pitchFamily="18" charset="0"/>
              </a:rPr>
              <a:t>From the 3</a:t>
            </a:r>
            <a:r>
              <a:rPr lang="en-US" altLang="el-GR" sz="2000" baseline="30000">
                <a:latin typeface="Arno Pro Caption" panose="02020502040506020403" pitchFamily="18" charset="0"/>
              </a:rPr>
              <a:t>rd</a:t>
            </a:r>
            <a:r>
              <a:rPr lang="en-US" altLang="el-GR" sz="2000">
                <a:latin typeface="Arno Pro Caption" panose="02020502040506020403" pitchFamily="18" charset="0"/>
              </a:rPr>
              <a:t> equation</a:t>
            </a:r>
          </a:p>
        </p:txBody>
      </p:sp>
      <p:sp>
        <p:nvSpPr>
          <p:cNvPr id="92165" name="Rectangle 9"/>
          <p:cNvSpPr>
            <a:spLocks noChangeArrowheads="1"/>
          </p:cNvSpPr>
          <p:nvPr/>
        </p:nvSpPr>
        <p:spPr bwMode="auto">
          <a:xfrm>
            <a:off x="0" y="29956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92166" name="Object 8"/>
          <p:cNvGraphicFramePr>
            <a:graphicFrameLocks noChangeAspect="1"/>
          </p:cNvGraphicFramePr>
          <p:nvPr/>
        </p:nvGraphicFramePr>
        <p:xfrm>
          <a:off x="1155700" y="2971800"/>
          <a:ext cx="1873250" cy="187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8" name="Equation" r:id="rId4" imgW="863225" imgH="863225" progId="Equation.3">
                  <p:embed/>
                </p:oleObj>
              </mc:Choice>
              <mc:Fallback>
                <p:oleObj name="Equation" r:id="rId4" imgW="863225" imgH="86322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2971800"/>
                        <a:ext cx="1873250" cy="187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7" name="Text Box 10"/>
          <p:cNvSpPr txBox="1">
            <a:spLocks noChangeArrowheads="1"/>
          </p:cNvSpPr>
          <p:nvPr/>
        </p:nvSpPr>
        <p:spPr bwMode="auto">
          <a:xfrm>
            <a:off x="4419600" y="2133600"/>
            <a:ext cx="411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>
                <a:latin typeface="Arno Pro Caption" panose="02020502040506020403" pitchFamily="18" charset="0"/>
              </a:rPr>
              <a:t>Substituting in a</a:t>
            </a:r>
            <a:r>
              <a:rPr lang="en-US" altLang="el-GR" sz="2000" baseline="-25000">
                <a:latin typeface="Arno Pro Caption" panose="02020502040506020403" pitchFamily="18" charset="0"/>
              </a:rPr>
              <a:t>3 </a:t>
            </a:r>
            <a:r>
              <a:rPr lang="en-US" altLang="el-GR" sz="2000">
                <a:latin typeface="Arno Pro Caption" panose="02020502040506020403" pitchFamily="18" charset="0"/>
              </a:rPr>
              <a:t>and using the second equation</a:t>
            </a:r>
          </a:p>
        </p:txBody>
      </p:sp>
      <p:sp>
        <p:nvSpPr>
          <p:cNvPr id="92168" name="Rectangle 12"/>
          <p:cNvSpPr>
            <a:spLocks noChangeArrowheads="1"/>
          </p:cNvSpPr>
          <p:nvPr/>
        </p:nvSpPr>
        <p:spPr bwMode="auto">
          <a:xfrm>
            <a:off x="0" y="2805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92169" name="Object 11"/>
          <p:cNvGraphicFramePr>
            <a:graphicFrameLocks noChangeAspect="1"/>
          </p:cNvGraphicFramePr>
          <p:nvPr/>
        </p:nvGraphicFramePr>
        <p:xfrm>
          <a:off x="4724400" y="2971800"/>
          <a:ext cx="288131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9" name="Equation" r:id="rId6" imgW="1524000" imgH="228600" progId="Equation.3">
                  <p:embed/>
                </p:oleObj>
              </mc:Choice>
              <mc:Fallback>
                <p:oleObj name="Equation" r:id="rId6" imgW="15240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971800"/>
                        <a:ext cx="2881313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0" name="Object 10"/>
          <p:cNvGraphicFramePr>
            <a:graphicFrameLocks noChangeAspect="1"/>
          </p:cNvGraphicFramePr>
          <p:nvPr/>
        </p:nvGraphicFramePr>
        <p:xfrm>
          <a:off x="4572000" y="3581400"/>
          <a:ext cx="31242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0" name="Equation" r:id="rId8" imgW="1548728" imgH="1040948" progId="Equation.3">
                  <p:embed/>
                </p:oleObj>
              </mc:Choice>
              <mc:Fallback>
                <p:oleObj name="Equation" r:id="rId8" imgW="1548728" imgH="1040948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581400"/>
                        <a:ext cx="3124200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l-GR" dirty="0" smtClean="0">
                <a:latin typeface="Arno Pro Caption" panose="02020502040506020403" pitchFamily="18" charset="0"/>
              </a:rPr>
              <a:t>Example</a:t>
            </a:r>
          </a:p>
        </p:txBody>
      </p:sp>
      <p:sp>
        <p:nvSpPr>
          <p:cNvPr id="9421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C62391C9-5B21-4E1D-910C-04DDAA61D450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23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685800" y="2133600"/>
            <a:ext cx="3352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no Pro Caption" panose="02020502040506020403" pitchFamily="18" charset="0"/>
              </a:rPr>
              <a:t>Substituting in a</a:t>
            </a:r>
            <a:r>
              <a:rPr lang="en-US" altLang="el-GR" sz="1800" baseline="-25000">
                <a:latin typeface="Arno Pro Caption" panose="02020502040506020403" pitchFamily="18" charset="0"/>
              </a:rPr>
              <a:t>3</a:t>
            </a:r>
            <a:r>
              <a:rPr lang="en-US" altLang="el-GR" sz="1800">
                <a:latin typeface="Arno Pro Caption" panose="02020502040506020403" pitchFamily="18" charset="0"/>
              </a:rPr>
              <a:t> and a</a:t>
            </a:r>
            <a:r>
              <a:rPr lang="en-US" altLang="el-GR" sz="1800" baseline="-25000">
                <a:latin typeface="Arno Pro Caption" panose="02020502040506020403" pitchFamily="18" charset="0"/>
              </a:rPr>
              <a:t>2</a:t>
            </a:r>
            <a:r>
              <a:rPr lang="en-US" altLang="el-GR" sz="1800">
                <a:latin typeface="Arno Pro Caption" panose="02020502040506020403" pitchFamily="18" charset="0"/>
              </a:rPr>
              <a:t> using the first equation</a:t>
            </a:r>
          </a:p>
        </p:txBody>
      </p:sp>
      <p:sp>
        <p:nvSpPr>
          <p:cNvPr id="94213" name="Rectangle 7"/>
          <p:cNvSpPr>
            <a:spLocks noChangeArrowheads="1"/>
          </p:cNvSpPr>
          <p:nvPr/>
        </p:nvSpPr>
        <p:spPr bwMode="auto">
          <a:xfrm>
            <a:off x="0" y="2805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936625" y="2895600"/>
          <a:ext cx="25209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6" name="Equation" r:id="rId4" imgW="1397000" imgH="228600" progId="Equation.3">
                  <p:embed/>
                </p:oleObj>
              </mc:Choice>
              <mc:Fallback>
                <p:oleObj name="Equation" r:id="rId4" imgW="13970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895600"/>
                        <a:ext cx="25209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15" name="Text Box 8"/>
          <p:cNvSpPr txBox="1">
            <a:spLocks noChangeArrowheads="1"/>
          </p:cNvSpPr>
          <p:nvPr/>
        </p:nvSpPr>
        <p:spPr bwMode="auto">
          <a:xfrm>
            <a:off x="4876800" y="21336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no Pro Caption" panose="02020502040506020403" pitchFamily="18" charset="0"/>
              </a:rPr>
              <a:t>Hence the Solution Vector is:</a:t>
            </a:r>
          </a:p>
        </p:txBody>
      </p:sp>
      <p:sp>
        <p:nvSpPr>
          <p:cNvPr id="94216" name="Rectangle 10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942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788289"/>
              </p:ext>
            </p:extLst>
          </p:nvPr>
        </p:nvGraphicFramePr>
        <p:xfrm>
          <a:off x="5373688" y="2895600"/>
          <a:ext cx="2128837" cy="163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7" name="Equation" r:id="rId6" imgW="927000" imgH="711000" progId="Equation.DSMT4">
                  <p:embed/>
                </p:oleObj>
              </mc:Choice>
              <mc:Fallback>
                <p:oleObj name="Equation" r:id="rId6" imgW="927000" imgH="711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8" y="2895600"/>
                        <a:ext cx="2128837" cy="163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8" name="Object 10"/>
          <p:cNvGraphicFramePr>
            <a:graphicFrameLocks noChangeAspect="1"/>
          </p:cNvGraphicFramePr>
          <p:nvPr/>
        </p:nvGraphicFramePr>
        <p:xfrm>
          <a:off x="914400" y="3505200"/>
          <a:ext cx="2865438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8" name="Equation" r:id="rId8" imgW="1701800" imgH="1003300" progId="Equation.3">
                  <p:embed/>
                </p:oleObj>
              </mc:Choice>
              <mc:Fallback>
                <p:oleObj name="Equation" r:id="rId8" imgW="1701800" imgH="1003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05200"/>
                        <a:ext cx="2865438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2954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l-GR" sz="4000" dirty="0" smtClean="0">
                <a:latin typeface="Arno Pro Caption" panose="02020502040506020403" pitchFamily="18" charset="0"/>
              </a:rPr>
              <a:t>Finding the inverse of a square matrix</a:t>
            </a:r>
          </a:p>
        </p:txBody>
      </p:sp>
      <p:sp>
        <p:nvSpPr>
          <p:cNvPr id="9625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781800" y="6324600"/>
            <a:ext cx="19050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A6EEED60-B034-466E-A3AD-8E34F64FEDC2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24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96260" name="Rectangle 6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96261" name="Rectangle 10"/>
          <p:cNvSpPr>
            <a:spLocks noChangeArrowheads="1"/>
          </p:cNvSpPr>
          <p:nvPr/>
        </p:nvSpPr>
        <p:spPr bwMode="auto">
          <a:xfrm>
            <a:off x="0" y="2957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96262" name="Text Box 19"/>
          <p:cNvSpPr txBox="1">
            <a:spLocks noChangeArrowheads="1"/>
          </p:cNvSpPr>
          <p:nvPr/>
        </p:nvSpPr>
        <p:spPr bwMode="auto">
          <a:xfrm>
            <a:off x="762000" y="2667000"/>
            <a:ext cx="7645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The inverse [B] of a square matrix [</a:t>
            </a:r>
            <a:r>
              <a:rPr lang="en-US" altLang="el-GR" sz="2400" i="1" dirty="0">
                <a:latin typeface="Arno Pro Caption" panose="02020502040506020403" pitchFamily="18" charset="0"/>
              </a:rPr>
              <a:t>A</a:t>
            </a:r>
            <a:r>
              <a:rPr lang="en-US" altLang="el-GR" sz="2400" dirty="0">
                <a:latin typeface="Arno Pro Caption" panose="02020502040506020403" pitchFamily="18" charset="0"/>
              </a:rPr>
              <a:t>] is defined as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l-GR" sz="1800" dirty="0">
              <a:latin typeface="Arno Pro Caption" panose="02020502040506020403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4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4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A</a:t>
            </a:r>
            <a:r>
              <a:rPr lang="en-US" altLang="el-GR" sz="4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][</a:t>
            </a:r>
            <a:r>
              <a:rPr lang="en-US" altLang="el-GR" sz="4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B</a:t>
            </a:r>
            <a:r>
              <a:rPr lang="en-US" altLang="el-GR" sz="4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 = [</a:t>
            </a:r>
            <a:r>
              <a:rPr lang="en-US" altLang="el-GR" sz="4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4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 = [</a:t>
            </a:r>
            <a:r>
              <a:rPr lang="en-US" altLang="el-GR" sz="4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B</a:t>
            </a:r>
            <a:r>
              <a:rPr lang="en-US" altLang="el-GR" sz="4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][</a:t>
            </a:r>
            <a:r>
              <a:rPr lang="en-US" altLang="el-GR" sz="40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A</a:t>
            </a:r>
            <a:r>
              <a:rPr lang="en-US" altLang="el-GR" sz="40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9064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l-GR" sz="4000" dirty="0">
                <a:solidFill>
                  <a:srgbClr val="00B050"/>
                </a:solidFill>
                <a:latin typeface="Arno Pro Caption" panose="02020502040506020403" pitchFamily="18" charset="0"/>
              </a:rPr>
              <a:t>Finding the inverse of a square matrix</a:t>
            </a:r>
          </a:p>
        </p:txBody>
      </p:sp>
      <p:sp>
        <p:nvSpPr>
          <p:cNvPr id="98307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00800"/>
            <a:ext cx="19050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A55E9516-AE6F-46A4-9A1F-ED4A033CF388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25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1066800" y="1745952"/>
            <a:ext cx="73152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How can LU Decomposition be used to find the inverse?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Assume the first column of [</a:t>
            </a:r>
            <a:r>
              <a:rPr lang="en-US" altLang="el-GR" sz="2000" i="1" dirty="0">
                <a:latin typeface="Arno Pro Caption" panose="02020502040506020403" pitchFamily="18" charset="0"/>
              </a:rPr>
              <a:t>B</a:t>
            </a:r>
            <a:r>
              <a:rPr lang="en-US" altLang="el-GR" sz="2000" dirty="0">
                <a:latin typeface="Arno Pro Caption" panose="02020502040506020403" pitchFamily="18" charset="0"/>
              </a:rPr>
              <a:t>] to be [</a:t>
            </a:r>
            <a:r>
              <a:rPr lang="en-US" altLang="el-GR" sz="2000" i="1" dirty="0">
                <a:latin typeface="Arno Pro Caption" panose="02020502040506020403" pitchFamily="18" charset="0"/>
              </a:rPr>
              <a:t>b</a:t>
            </a:r>
            <a:r>
              <a:rPr lang="en-US" altLang="el-GR" sz="2000" i="1" baseline="-25000" dirty="0">
                <a:latin typeface="Arno Pro Caption" panose="02020502040506020403" pitchFamily="18" charset="0"/>
              </a:rPr>
              <a:t>11</a:t>
            </a:r>
            <a:r>
              <a:rPr lang="en-US" altLang="el-GR" sz="2000" i="1" dirty="0">
                <a:latin typeface="Arno Pro Caption" panose="02020502040506020403" pitchFamily="18" charset="0"/>
              </a:rPr>
              <a:t>  b</a:t>
            </a:r>
            <a:r>
              <a:rPr lang="en-US" altLang="el-GR" sz="2000" i="1" baseline="-25000" dirty="0">
                <a:latin typeface="Arno Pro Caption" panose="02020502040506020403" pitchFamily="18" charset="0"/>
              </a:rPr>
              <a:t>12</a:t>
            </a:r>
            <a:r>
              <a:rPr lang="en-US" altLang="el-GR" sz="2000" i="1" dirty="0">
                <a:latin typeface="Arno Pro Caption" panose="02020502040506020403" pitchFamily="18" charset="0"/>
              </a:rPr>
              <a:t>  … b</a:t>
            </a:r>
            <a:r>
              <a:rPr lang="en-US" altLang="el-GR" sz="2000" i="1" baseline="-25000" dirty="0">
                <a:latin typeface="Arno Pro Caption" panose="02020502040506020403" pitchFamily="18" charset="0"/>
              </a:rPr>
              <a:t>n1</a:t>
            </a:r>
            <a:r>
              <a:rPr lang="en-US" altLang="el-GR" sz="2000" dirty="0">
                <a:latin typeface="Arno Pro Caption" panose="02020502040506020403" pitchFamily="18" charset="0"/>
              </a:rPr>
              <a:t>]</a:t>
            </a:r>
            <a:r>
              <a:rPr lang="en-US" altLang="el-GR" sz="2000" i="1" baseline="30000" dirty="0">
                <a:latin typeface="Arno Pro Caption" panose="02020502040506020403" pitchFamily="18" charset="0"/>
              </a:rPr>
              <a:t>T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Using this and the definition of matrix multiplication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2000" dirty="0">
              <a:latin typeface="Arno Pro Caption" panose="02020502040506020403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     First column of [</a:t>
            </a:r>
            <a:r>
              <a:rPr lang="en-US" altLang="el-GR" sz="2000" i="1" dirty="0">
                <a:latin typeface="Arno Pro Caption" panose="02020502040506020403" pitchFamily="18" charset="0"/>
              </a:rPr>
              <a:t>B</a:t>
            </a:r>
            <a:r>
              <a:rPr lang="en-US" altLang="el-GR" sz="2000" dirty="0">
                <a:latin typeface="Arno Pro Caption" panose="02020502040506020403" pitchFamily="18" charset="0"/>
              </a:rPr>
              <a:t>]      	 	      Second column of [</a:t>
            </a:r>
            <a:r>
              <a:rPr lang="en-US" altLang="el-GR" sz="2000" i="1" dirty="0">
                <a:latin typeface="Arno Pro Caption" panose="02020502040506020403" pitchFamily="18" charset="0"/>
              </a:rPr>
              <a:t>B</a:t>
            </a:r>
            <a:r>
              <a:rPr lang="en-US" altLang="el-GR" sz="2000" dirty="0">
                <a:latin typeface="Arno Pro Caption" panose="02020502040506020403" pitchFamily="18" charset="0"/>
              </a:rPr>
              <a:t>]</a:t>
            </a:r>
          </a:p>
        </p:txBody>
      </p:sp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98310" name="Rectangle 8"/>
          <p:cNvSpPr>
            <a:spLocks noChangeArrowheads="1"/>
          </p:cNvSpPr>
          <p:nvPr/>
        </p:nvSpPr>
        <p:spPr bwMode="auto">
          <a:xfrm>
            <a:off x="0" y="2957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983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718900"/>
              </p:ext>
            </p:extLst>
          </p:nvPr>
        </p:nvGraphicFramePr>
        <p:xfrm>
          <a:off x="1749425" y="3886200"/>
          <a:ext cx="1177925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2" name="Equation" r:id="rId4" imgW="812520" imgH="939600" progId="Equation.DSMT4">
                  <p:embed/>
                </p:oleObj>
              </mc:Choice>
              <mc:Fallback>
                <p:oleObj name="Equation" r:id="rId4" imgW="812520" imgH="939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3886200"/>
                        <a:ext cx="1177925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519833"/>
              </p:ext>
            </p:extLst>
          </p:nvPr>
        </p:nvGraphicFramePr>
        <p:xfrm>
          <a:off x="5578475" y="3886200"/>
          <a:ext cx="12049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3" name="Equation" r:id="rId6" imgW="825480" imgH="939600" progId="Equation.DSMT4">
                  <p:embed/>
                </p:oleObj>
              </mc:Choice>
              <mc:Fallback>
                <p:oleObj name="Equation" r:id="rId6" imgW="825480" imgH="939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475" y="3886200"/>
                        <a:ext cx="1204913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3" name="Text Box 12"/>
          <p:cNvSpPr txBox="1">
            <a:spLocks noChangeArrowheads="1"/>
          </p:cNvSpPr>
          <p:nvPr/>
        </p:nvSpPr>
        <p:spPr bwMode="auto">
          <a:xfrm>
            <a:off x="914400" y="5410200"/>
            <a:ext cx="7010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The remaining columns in [</a:t>
            </a:r>
            <a:r>
              <a:rPr lang="en-US" altLang="el-GR" sz="2000" i="1" dirty="0">
                <a:latin typeface="Arno Pro Caption" panose="02020502040506020403" pitchFamily="18" charset="0"/>
              </a:rPr>
              <a:t>B</a:t>
            </a:r>
            <a:r>
              <a:rPr lang="en-US" altLang="el-GR" sz="2000" dirty="0">
                <a:latin typeface="Arno Pro Caption" panose="02020502040506020403" pitchFamily="18" charset="0"/>
              </a:rPr>
              <a:t>] can be found in the same manner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l-GR" sz="4000" dirty="0" smtClean="0">
                <a:latin typeface="Arno Pro Caption" panose="02020502040506020403" pitchFamily="18" charset="0"/>
              </a:rPr>
              <a:t>Example: Inverse of a Matrix</a:t>
            </a:r>
          </a:p>
        </p:txBody>
      </p:sp>
      <p:sp>
        <p:nvSpPr>
          <p:cNvPr id="10035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94DE2EC2-1F9F-4953-9479-24C21C3B6B23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26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00356" name="Text Box 3"/>
          <p:cNvSpPr txBox="1">
            <a:spLocks noChangeArrowheads="1"/>
          </p:cNvSpPr>
          <p:nvPr/>
        </p:nvSpPr>
        <p:spPr bwMode="auto">
          <a:xfrm>
            <a:off x="609600" y="1828800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Find the inverse of a square matrix [</a:t>
            </a:r>
            <a:r>
              <a:rPr lang="en-US" altLang="el-GR" sz="2400" i="1" dirty="0">
                <a:latin typeface="Arno Pro Caption" panose="02020502040506020403" pitchFamily="18" charset="0"/>
              </a:rPr>
              <a:t>A</a:t>
            </a:r>
            <a:r>
              <a:rPr lang="en-US" altLang="el-GR" sz="2400" dirty="0">
                <a:latin typeface="Arno Pro Caption" panose="02020502040506020403" pitchFamily="18" charset="0"/>
              </a:rPr>
              <a:t>]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10035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735507"/>
              </p:ext>
            </p:extLst>
          </p:nvPr>
        </p:nvGraphicFramePr>
        <p:xfrm>
          <a:off x="3098800" y="2362200"/>
          <a:ext cx="2335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99" name="Equation" r:id="rId4" imgW="1143000" imgH="711000" progId="Equation.DSMT4">
                  <p:embed/>
                </p:oleObj>
              </mc:Choice>
              <mc:Fallback>
                <p:oleObj name="Equation" r:id="rId4" imgW="1143000" imgH="71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362200"/>
                        <a:ext cx="2335213" cy="146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744392"/>
              </p:ext>
            </p:extLst>
          </p:nvPr>
        </p:nvGraphicFramePr>
        <p:xfrm>
          <a:off x="1857375" y="4572000"/>
          <a:ext cx="5410200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00" name="Equation" r:id="rId6" imgW="3035160" imgH="711000" progId="Equation.DSMT4">
                  <p:embed/>
                </p:oleObj>
              </mc:Choice>
              <mc:Fallback>
                <p:oleObj name="Equation" r:id="rId6" imgW="3035160" imgH="71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4572000"/>
                        <a:ext cx="5410200" cy="1343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0" name="Text Box 9"/>
          <p:cNvSpPr txBox="1">
            <a:spLocks noChangeArrowheads="1"/>
          </p:cNvSpPr>
          <p:nvPr/>
        </p:nvSpPr>
        <p:spPr bwMode="auto">
          <a:xfrm>
            <a:off x="609600" y="4038600"/>
            <a:ext cx="8001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no Pro Caption" panose="02020502040506020403" pitchFamily="18" charset="0"/>
              </a:rPr>
              <a:t>Using the decomposition procedure, the [</a:t>
            </a:r>
            <a:r>
              <a:rPr lang="en-US" altLang="el-GR" sz="1800" i="1">
                <a:latin typeface="Arno Pro Caption" panose="02020502040506020403" pitchFamily="18" charset="0"/>
              </a:rPr>
              <a:t>L</a:t>
            </a:r>
            <a:r>
              <a:rPr lang="en-US" altLang="el-GR" sz="1800">
                <a:latin typeface="Arno Pro Caption" panose="02020502040506020403" pitchFamily="18" charset="0"/>
              </a:rPr>
              <a:t>] and [</a:t>
            </a:r>
            <a:r>
              <a:rPr lang="en-US" altLang="el-GR" sz="1800" i="1">
                <a:latin typeface="Arno Pro Caption" panose="02020502040506020403" pitchFamily="18" charset="0"/>
              </a:rPr>
              <a:t>U</a:t>
            </a:r>
            <a:r>
              <a:rPr lang="en-US" altLang="el-GR" sz="1800">
                <a:latin typeface="Arno Pro Caption" panose="02020502040506020403" pitchFamily="18" charset="0"/>
              </a:rPr>
              <a:t>] matrices are found to be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 sz="4000" dirty="0">
                <a:latin typeface="Arno Pro Caption" panose="02020502040506020403" pitchFamily="18" charset="0"/>
              </a:rPr>
              <a:t>Example: Inverse of a Matrix</a:t>
            </a:r>
          </a:p>
        </p:txBody>
      </p:sp>
      <p:sp>
        <p:nvSpPr>
          <p:cNvPr id="10240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CA585FD8-7F8D-4033-AE00-3B0B1109255B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27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7417" name="Text Box 4"/>
          <p:cNvSpPr txBox="1">
            <a:spLocks noChangeArrowheads="1"/>
          </p:cNvSpPr>
          <p:nvPr/>
        </p:nvSpPr>
        <p:spPr bwMode="auto">
          <a:xfrm>
            <a:off x="838200" y="1905000"/>
            <a:ext cx="6019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1800" dirty="0">
                <a:latin typeface="Arno Pro Caption" panose="02020502040506020403" pitchFamily="18" charset="0"/>
              </a:rPr>
              <a:t>Solving for the each column of [</a:t>
            </a:r>
            <a:r>
              <a:rPr lang="en-US" sz="1800" i="1" dirty="0">
                <a:latin typeface="Arno Pro Caption" panose="02020502040506020403" pitchFamily="18" charset="0"/>
              </a:rPr>
              <a:t>B</a:t>
            </a:r>
            <a:r>
              <a:rPr lang="en-US" sz="1800" dirty="0">
                <a:latin typeface="Arno Pro Caption" panose="02020502040506020403" pitchFamily="18" charset="0"/>
              </a:rPr>
              <a:t>] requires two steps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arenR"/>
              <a:defRPr/>
            </a:pPr>
            <a:r>
              <a:rPr lang="en-US" sz="1800" dirty="0">
                <a:latin typeface="Arno Pro Caption" panose="02020502040506020403" pitchFamily="18" charset="0"/>
              </a:rPr>
              <a:t>Solve [</a:t>
            </a:r>
            <a:r>
              <a:rPr lang="en-US" sz="1800" i="1" dirty="0">
                <a:latin typeface="Arno Pro Caption" panose="02020502040506020403" pitchFamily="18" charset="0"/>
              </a:rPr>
              <a:t>L</a:t>
            </a:r>
            <a:r>
              <a:rPr lang="en-US" sz="1800" dirty="0">
                <a:latin typeface="Arno Pro Caption" panose="02020502040506020403" pitchFamily="18" charset="0"/>
              </a:rPr>
              <a:t>] [</a:t>
            </a:r>
            <a:r>
              <a:rPr lang="en-US" sz="1800" i="1" dirty="0">
                <a:latin typeface="Arno Pro Caption" panose="02020502040506020403" pitchFamily="18" charset="0"/>
              </a:rPr>
              <a:t>Z</a:t>
            </a:r>
            <a:r>
              <a:rPr lang="en-US" sz="1800" dirty="0">
                <a:latin typeface="Arno Pro Caption" panose="02020502040506020403" pitchFamily="18" charset="0"/>
              </a:rPr>
              <a:t>] = [</a:t>
            </a:r>
            <a:r>
              <a:rPr lang="en-US" sz="1800" i="1" dirty="0">
                <a:latin typeface="Arno Pro Caption" panose="02020502040506020403" pitchFamily="18" charset="0"/>
              </a:rPr>
              <a:t>C</a:t>
            </a:r>
            <a:r>
              <a:rPr lang="en-US" sz="1800" dirty="0">
                <a:latin typeface="Arno Pro Caption" panose="02020502040506020403" pitchFamily="18" charset="0"/>
              </a:rPr>
              <a:t>] for [</a:t>
            </a:r>
            <a:r>
              <a:rPr lang="en-US" sz="1800" i="1" dirty="0">
                <a:latin typeface="Arno Pro Caption" panose="02020502040506020403" pitchFamily="18" charset="0"/>
              </a:rPr>
              <a:t>Z</a:t>
            </a:r>
            <a:r>
              <a:rPr lang="en-US" sz="1800" dirty="0">
                <a:latin typeface="Arno Pro Caption" panose="02020502040506020403" pitchFamily="18" charset="0"/>
              </a:rPr>
              <a:t>] 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rabicParenR"/>
              <a:defRPr/>
            </a:pPr>
            <a:r>
              <a:rPr lang="en-US" sz="1800" dirty="0">
                <a:latin typeface="Arno Pro Caption" panose="02020502040506020403" pitchFamily="18" charset="0"/>
              </a:rPr>
              <a:t>Solve [</a:t>
            </a:r>
            <a:r>
              <a:rPr lang="en-US" sz="1800" i="1" dirty="0">
                <a:latin typeface="Arno Pro Caption" panose="02020502040506020403" pitchFamily="18" charset="0"/>
              </a:rPr>
              <a:t>U</a:t>
            </a:r>
            <a:r>
              <a:rPr lang="en-US" sz="1800" dirty="0">
                <a:latin typeface="Arno Pro Caption" panose="02020502040506020403" pitchFamily="18" charset="0"/>
              </a:rPr>
              <a:t>] [</a:t>
            </a:r>
            <a:r>
              <a:rPr lang="en-US" sz="1800" i="1" dirty="0">
                <a:latin typeface="Arno Pro Caption" panose="02020502040506020403" pitchFamily="18" charset="0"/>
              </a:rPr>
              <a:t>X</a:t>
            </a:r>
            <a:r>
              <a:rPr lang="en-US" sz="1800" dirty="0">
                <a:latin typeface="Arno Pro Caption" panose="02020502040506020403" pitchFamily="18" charset="0"/>
              </a:rPr>
              <a:t>] = [</a:t>
            </a:r>
            <a:r>
              <a:rPr lang="en-US" sz="1800" i="1" dirty="0">
                <a:latin typeface="Arno Pro Caption" panose="02020502040506020403" pitchFamily="18" charset="0"/>
              </a:rPr>
              <a:t>Z</a:t>
            </a:r>
            <a:r>
              <a:rPr lang="en-US" sz="1800" dirty="0">
                <a:latin typeface="Arno Pro Caption" panose="02020502040506020403" pitchFamily="18" charset="0"/>
              </a:rPr>
              <a:t>] for [</a:t>
            </a:r>
            <a:r>
              <a:rPr lang="en-US" sz="1800" i="1" dirty="0">
                <a:latin typeface="Arno Pro Caption" panose="02020502040506020403" pitchFamily="18" charset="0"/>
              </a:rPr>
              <a:t>X</a:t>
            </a:r>
            <a:r>
              <a:rPr lang="en-US" sz="1800" dirty="0">
                <a:latin typeface="Arno Pro Caption" panose="02020502040506020403" pitchFamily="18" charset="0"/>
              </a:rPr>
              <a:t>] </a:t>
            </a: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1524000" y="3603625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no Pro Caption" panose="02020502040506020403" pitchFamily="18" charset="0"/>
              </a:rPr>
              <a:t>Step 1:</a:t>
            </a:r>
          </a:p>
        </p:txBody>
      </p:sp>
      <p:graphicFrame>
        <p:nvGraphicFramePr>
          <p:cNvPr id="1024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228620"/>
              </p:ext>
            </p:extLst>
          </p:nvPr>
        </p:nvGraphicFramePr>
        <p:xfrm>
          <a:off x="2473325" y="3146425"/>
          <a:ext cx="4441825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0" name="Equation" r:id="rId4" imgW="2387520" imgH="711000" progId="Equation.DSMT4">
                  <p:embed/>
                </p:oleObj>
              </mc:Choice>
              <mc:Fallback>
                <p:oleObj name="Equation" r:id="rId4" imgW="2387520" imgH="71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3325" y="3146425"/>
                        <a:ext cx="4441825" cy="134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07" name="Text Box 10"/>
          <p:cNvSpPr txBox="1">
            <a:spLocks noChangeArrowheads="1"/>
          </p:cNvSpPr>
          <p:nvPr/>
        </p:nvSpPr>
        <p:spPr bwMode="auto">
          <a:xfrm>
            <a:off x="533400" y="4510088"/>
            <a:ext cx="3200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>
                <a:latin typeface="Arno Pro Caption" panose="02020502040506020403" pitchFamily="18" charset="0"/>
              </a:rPr>
              <a:t>This generates the equations:</a:t>
            </a:r>
          </a:p>
        </p:txBody>
      </p:sp>
      <p:graphicFrame>
        <p:nvGraphicFramePr>
          <p:cNvPr id="102408" name="Object 13"/>
          <p:cNvGraphicFramePr>
            <a:graphicFrameLocks noChangeAspect="1"/>
          </p:cNvGraphicFramePr>
          <p:nvPr/>
        </p:nvGraphicFramePr>
        <p:xfrm>
          <a:off x="2286000" y="4648200"/>
          <a:ext cx="3271838" cy="166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1" name="Equation" r:id="rId6" imgW="1371600" imgH="685800" progId="Equation.3">
                  <p:embed/>
                </p:oleObj>
              </mc:Choice>
              <mc:Fallback>
                <p:oleObj name="Equation" r:id="rId6" imgW="1371600" imgH="685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648200"/>
                        <a:ext cx="3271838" cy="166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09" name="Rectangle 14"/>
          <p:cNvSpPr>
            <a:spLocks noChangeArrowheads="1"/>
          </p:cNvSpPr>
          <p:nvPr/>
        </p:nvSpPr>
        <p:spPr bwMode="auto">
          <a:xfrm>
            <a:off x="0" y="2820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02410" name="Rectangle 15"/>
          <p:cNvSpPr>
            <a:spLocks noChangeArrowheads="1"/>
          </p:cNvSpPr>
          <p:nvPr/>
        </p:nvSpPr>
        <p:spPr bwMode="auto">
          <a:xfrm>
            <a:off x="0" y="3040063"/>
            <a:ext cx="6413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1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102411" name="Rectangle 16"/>
          <p:cNvSpPr>
            <a:spLocks noChangeArrowheads="1"/>
          </p:cNvSpPr>
          <p:nvPr/>
        </p:nvSpPr>
        <p:spPr bwMode="auto">
          <a:xfrm>
            <a:off x="0" y="3808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 sz="4000" dirty="0">
                <a:latin typeface="Arno Pro Caption" panose="02020502040506020403" pitchFamily="18" charset="0"/>
              </a:rPr>
              <a:t>Example: Inverse of a Matrix</a:t>
            </a:r>
          </a:p>
        </p:txBody>
      </p:sp>
      <p:sp>
        <p:nvSpPr>
          <p:cNvPr id="10445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3DF2DE82-107C-4E88-9195-4468831BE533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28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685800" y="20574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no Pro Caption" panose="02020502040506020403" pitchFamily="18" charset="0"/>
              </a:rPr>
              <a:t>Solving for [</a:t>
            </a:r>
            <a:r>
              <a:rPr lang="en-US" altLang="el-GR" sz="1800" i="1">
                <a:latin typeface="Arno Pro Caption" panose="02020502040506020403" pitchFamily="18" charset="0"/>
              </a:rPr>
              <a:t>Z</a:t>
            </a:r>
            <a:r>
              <a:rPr lang="en-US" altLang="el-GR" sz="1800">
                <a:latin typeface="Arno Pro Caption" panose="02020502040506020403" pitchFamily="18" charset="0"/>
              </a:rPr>
              <a:t>]</a:t>
            </a:r>
          </a:p>
        </p:txBody>
      </p:sp>
      <p:sp>
        <p:nvSpPr>
          <p:cNvPr id="104453" name="Rectangle 12"/>
          <p:cNvSpPr>
            <a:spLocks noChangeArrowheads="1"/>
          </p:cNvSpPr>
          <p:nvPr/>
        </p:nvSpPr>
        <p:spPr bwMode="auto">
          <a:xfrm>
            <a:off x="0" y="2146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04454" name="Rectangle 16"/>
          <p:cNvSpPr>
            <a:spLocks noChangeArrowheads="1"/>
          </p:cNvSpPr>
          <p:nvPr/>
        </p:nvSpPr>
        <p:spPr bwMode="auto">
          <a:xfrm>
            <a:off x="0" y="35337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04455" name="Rectangle 18"/>
          <p:cNvSpPr>
            <a:spLocks noChangeArrowheads="1"/>
          </p:cNvSpPr>
          <p:nvPr/>
        </p:nvSpPr>
        <p:spPr bwMode="auto">
          <a:xfrm>
            <a:off x="0" y="4256088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104456" name="Rectangle 20"/>
          <p:cNvSpPr>
            <a:spLocks noChangeArrowheads="1"/>
          </p:cNvSpPr>
          <p:nvPr/>
        </p:nvSpPr>
        <p:spPr bwMode="auto">
          <a:xfrm>
            <a:off x="0" y="2667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104457" name="Object 19"/>
          <p:cNvGraphicFramePr>
            <a:graphicFrameLocks noChangeAspect="1"/>
          </p:cNvGraphicFramePr>
          <p:nvPr/>
        </p:nvGraphicFramePr>
        <p:xfrm>
          <a:off x="1066800" y="2590800"/>
          <a:ext cx="3135313" cy="297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7" name="Equation" r:id="rId4" imgW="1689100" imgH="1600200" progId="Equation.3">
                  <p:embed/>
                </p:oleObj>
              </mc:Choice>
              <mc:Fallback>
                <p:oleObj name="Equation" r:id="rId4" imgW="1689100" imgH="1600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590800"/>
                        <a:ext cx="3135313" cy="297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8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930965"/>
              </p:ext>
            </p:extLst>
          </p:nvPr>
        </p:nvGraphicFramePr>
        <p:xfrm>
          <a:off x="4641850" y="2667000"/>
          <a:ext cx="2716213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98" name="Equation" r:id="rId6" imgW="1218960" imgH="711000" progId="Equation.DSMT4">
                  <p:embed/>
                </p:oleObj>
              </mc:Choice>
              <mc:Fallback>
                <p:oleObj name="Equation" r:id="rId6" imgW="1218960" imgH="7110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2667000"/>
                        <a:ext cx="2716213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 sz="4000">
                <a:latin typeface="Arno Pro Caption" panose="02020502040506020403" pitchFamily="18" charset="0"/>
              </a:rPr>
              <a:t>Example: Inverse of a Matrix</a:t>
            </a:r>
          </a:p>
        </p:txBody>
      </p:sp>
      <p:sp>
        <p:nvSpPr>
          <p:cNvPr id="10649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6CA1E40C-2E47-46E9-9AC7-0F0213AB1808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29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685800" y="2590800"/>
            <a:ext cx="327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dirty="0">
                <a:latin typeface="Arno Pro Caption" panose="02020502040506020403" pitchFamily="18" charset="0"/>
              </a:rPr>
              <a:t>Solving [</a:t>
            </a:r>
            <a:r>
              <a:rPr lang="en-US" altLang="el-GR" sz="1800" i="1" dirty="0">
                <a:latin typeface="Arno Pro Caption" panose="02020502040506020403" pitchFamily="18" charset="0"/>
              </a:rPr>
              <a:t>U</a:t>
            </a:r>
            <a:r>
              <a:rPr lang="en-US" altLang="el-GR" sz="1800" dirty="0">
                <a:latin typeface="Arno Pro Caption" panose="02020502040506020403" pitchFamily="18" charset="0"/>
              </a:rPr>
              <a:t>][</a:t>
            </a:r>
            <a:r>
              <a:rPr lang="en-US" altLang="el-GR" sz="1800" i="1" dirty="0">
                <a:latin typeface="Arno Pro Caption" panose="02020502040506020403" pitchFamily="18" charset="0"/>
              </a:rPr>
              <a:t>X</a:t>
            </a:r>
            <a:r>
              <a:rPr lang="en-US" altLang="el-GR" sz="1800" dirty="0">
                <a:latin typeface="Arno Pro Caption" panose="02020502040506020403" pitchFamily="18" charset="0"/>
              </a:rPr>
              <a:t>] = [</a:t>
            </a:r>
            <a:r>
              <a:rPr lang="en-US" altLang="el-GR" sz="1800" i="1" dirty="0">
                <a:latin typeface="Arno Pro Caption" panose="02020502040506020403" pitchFamily="18" charset="0"/>
              </a:rPr>
              <a:t>Z</a:t>
            </a:r>
            <a:r>
              <a:rPr lang="en-US" altLang="el-GR" sz="1800" dirty="0">
                <a:latin typeface="Arno Pro Caption" panose="02020502040506020403" pitchFamily="18" charset="0"/>
              </a:rPr>
              <a:t>] for [</a:t>
            </a:r>
            <a:r>
              <a:rPr lang="en-US" altLang="el-GR" sz="1800" i="1" dirty="0">
                <a:latin typeface="Arno Pro Caption" panose="02020502040506020403" pitchFamily="18" charset="0"/>
              </a:rPr>
              <a:t>X</a:t>
            </a:r>
            <a:r>
              <a:rPr lang="en-US" altLang="el-GR" sz="1800" dirty="0">
                <a:latin typeface="Arno Pro Caption" panose="02020502040506020403" pitchFamily="18" charset="0"/>
              </a:rPr>
              <a:t>]			 </a:t>
            </a:r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0" y="2146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06502" name="Rectangle 6"/>
          <p:cNvSpPr>
            <a:spLocks noChangeArrowheads="1"/>
          </p:cNvSpPr>
          <p:nvPr/>
        </p:nvSpPr>
        <p:spPr bwMode="auto">
          <a:xfrm>
            <a:off x="0" y="35337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06503" name="Rectangle 7"/>
          <p:cNvSpPr>
            <a:spLocks noChangeArrowheads="1"/>
          </p:cNvSpPr>
          <p:nvPr/>
        </p:nvSpPr>
        <p:spPr bwMode="auto">
          <a:xfrm>
            <a:off x="0" y="4256088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106504" name="Rectangle 8"/>
          <p:cNvSpPr>
            <a:spLocks noChangeArrowheads="1"/>
          </p:cNvSpPr>
          <p:nvPr/>
        </p:nvSpPr>
        <p:spPr bwMode="auto">
          <a:xfrm>
            <a:off x="0" y="26289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06505" name="Rectangle 12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10650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06717"/>
              </p:ext>
            </p:extLst>
          </p:nvPr>
        </p:nvGraphicFramePr>
        <p:xfrm>
          <a:off x="4191000" y="2209800"/>
          <a:ext cx="3886200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47" name="Equation" r:id="rId4" imgW="2247840" imgH="711000" progId="Equation.DSMT4">
                  <p:embed/>
                </p:oleObj>
              </mc:Choice>
              <mc:Fallback>
                <p:oleObj name="Equation" r:id="rId4" imgW="2247840" imgH="7110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09800"/>
                        <a:ext cx="3886200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7" name="Object 15"/>
          <p:cNvGraphicFramePr>
            <a:graphicFrameLocks noChangeAspect="1"/>
          </p:cNvGraphicFramePr>
          <p:nvPr/>
        </p:nvGraphicFramePr>
        <p:xfrm>
          <a:off x="609600" y="3581400"/>
          <a:ext cx="3805238" cy="166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48" name="Equation" r:id="rId6" imgW="1562100" imgH="685800" progId="Equation.3">
                  <p:embed/>
                </p:oleObj>
              </mc:Choice>
              <mc:Fallback>
                <p:oleObj name="Equation" r:id="rId6" imgW="1562100" imgH="6858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81400"/>
                        <a:ext cx="3805238" cy="166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08" name="Rectangle 18"/>
          <p:cNvSpPr>
            <a:spLocks noChangeArrowheads="1"/>
          </p:cNvSpPr>
          <p:nvPr/>
        </p:nvSpPr>
        <p:spPr bwMode="auto">
          <a:xfrm>
            <a:off x="0" y="3406775"/>
            <a:ext cx="955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                  </a:t>
            </a:r>
            <a:endParaRPr lang="en-US" altLang="el-G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altLang="el-GR" dirty="0" smtClean="0">
                <a:solidFill>
                  <a:srgbClr val="FF0000"/>
                </a:solidFill>
                <a:latin typeface="Arno Pro Caption" panose="02020502040506020403" pitchFamily="18" charset="0"/>
                <a:cs typeface="Times New Roman" panose="02020603050405020304" pitchFamily="18" charset="0"/>
              </a:rPr>
              <a:t>LU Decomposition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581400"/>
            <a:ext cx="8229600" cy="25447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eaLnBrk="1" hangingPunct="1">
              <a:buFontTx/>
              <a:buNone/>
            </a:pPr>
            <a:endParaRPr lang="en-US" alt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and </a:t>
            </a:r>
          </a:p>
          <a:p>
            <a:pPr eaLnBrk="1" hangingPunct="1">
              <a:buFontTx/>
              <a:buNone/>
            </a:pPr>
            <a:endParaRPr lang="en-US" alt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l-GR" sz="2000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Where,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B06124AB-65B2-4A57-BF33-ADBF95C0C4C0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450377"/>
              </p:ext>
            </p:extLst>
          </p:nvPr>
        </p:nvGraphicFramePr>
        <p:xfrm>
          <a:off x="569913" y="4038600"/>
          <a:ext cx="1727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7" name="Equation" r:id="rId3" imgW="1523880" imgH="939600" progId="Equation.DSMT4">
                  <p:embed/>
                </p:oleObj>
              </mc:Choice>
              <mc:Fallback>
                <p:oleObj name="Equation" r:id="rId3" imgW="1523880" imgH="939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4038600"/>
                        <a:ext cx="17272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548607"/>
              </p:ext>
            </p:extLst>
          </p:nvPr>
        </p:nvGraphicFramePr>
        <p:xfrm>
          <a:off x="3178175" y="4038600"/>
          <a:ext cx="179546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8" name="Equation" r:id="rId5" imgW="1447560" imgH="939600" progId="Equation.DSMT4">
                  <p:embed/>
                </p:oleObj>
              </mc:Choice>
              <mc:Fallback>
                <p:oleObj name="Equation" r:id="rId5" imgW="1447560" imgH="939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175" y="4038600"/>
                        <a:ext cx="179546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371600" y="5410200"/>
          <a:ext cx="11811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9" name="Equation" r:id="rId7" imgW="532937" imgH="177646" progId="Equation.3">
                  <p:embed/>
                </p:oleObj>
              </mc:Choice>
              <mc:Fallback>
                <p:oleObj name="Equation" r:id="rId7" imgW="532937" imgH="177646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410200"/>
                        <a:ext cx="11811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27013" y="1149350"/>
            <a:ext cx="8458200" cy="306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LU decomposition was originally derived as a decomposition of quadratic and bilinear forms. Lagrange, in the very first paper in his collected 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works (1759</a:t>
            </a:r>
            <a:r>
              <a:rPr lang="en-US" altLang="el-GR" sz="2000" dirty="0">
                <a:latin typeface="Arno Pro Caption" panose="02020502040506020403" pitchFamily="18" charset="0"/>
              </a:rPr>
              <a:t>) derives the algorithm we call Gaussian elimination. Later Turing introduced the </a:t>
            </a:r>
            <a:r>
              <a:rPr lang="en-US" altLang="el-GR" sz="2000" i="1" dirty="0">
                <a:latin typeface="Arno Pro Caption" panose="02020502040506020403" pitchFamily="18" charset="0"/>
              </a:rPr>
              <a:t>LU </a:t>
            </a:r>
            <a:r>
              <a:rPr lang="en-US" altLang="el-GR" sz="2000" dirty="0">
                <a:latin typeface="Arno Pro Caption" panose="02020502040506020403" pitchFamily="18" charset="0"/>
              </a:rPr>
              <a:t>decomposition of a matrix in 1948 that is used to solve the system of linear equation.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l-GR" sz="2000" dirty="0">
              <a:latin typeface="Arno Pro Caption" panose="02020502040506020403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Let </a:t>
            </a:r>
            <a:r>
              <a:rPr lang="en-US" altLang="el-GR" sz="2000" i="1" dirty="0">
                <a:latin typeface="Arno Pro Caption" panose="02020502040506020403" pitchFamily="18" charset="0"/>
              </a:rPr>
              <a:t>A</a:t>
            </a:r>
            <a:r>
              <a:rPr lang="en-US" altLang="el-GR" sz="2000" dirty="0">
                <a:latin typeface="Arno Pro Caption" panose="02020502040506020403" pitchFamily="18" charset="0"/>
              </a:rPr>
              <a:t> be a </a:t>
            </a:r>
            <a:r>
              <a:rPr lang="en-US" altLang="el-GR" sz="2000" i="1" dirty="0">
                <a:latin typeface="Arno Pro Caption" panose="02020502040506020403" pitchFamily="18" charset="0"/>
              </a:rPr>
              <a:t>m × m</a:t>
            </a:r>
            <a:r>
              <a:rPr lang="en-US" altLang="el-GR" sz="2000" dirty="0">
                <a:latin typeface="Arno Pro Caption" panose="02020502040506020403" pitchFamily="18" charset="0"/>
              </a:rPr>
              <a:t> with nonsingular square matrix. Then there exists two matrices </a:t>
            </a:r>
            <a:r>
              <a:rPr lang="en-US" altLang="el-GR" sz="2000" i="1" dirty="0">
                <a:latin typeface="Arno Pro Caption" panose="02020502040506020403" pitchFamily="18" charset="0"/>
              </a:rPr>
              <a:t>L</a:t>
            </a:r>
            <a:r>
              <a:rPr lang="en-US" altLang="el-GR" sz="2000" dirty="0">
                <a:latin typeface="Arno Pro Caption" panose="02020502040506020403" pitchFamily="18" charset="0"/>
              </a:rPr>
              <a:t> and </a:t>
            </a:r>
            <a:r>
              <a:rPr lang="en-US" altLang="el-GR" sz="2000" i="1" dirty="0">
                <a:latin typeface="Arno Pro Caption" panose="02020502040506020403" pitchFamily="18" charset="0"/>
              </a:rPr>
              <a:t>U</a:t>
            </a:r>
            <a:r>
              <a:rPr lang="en-US" altLang="el-GR" sz="2000" dirty="0">
                <a:latin typeface="Arno Pro Caption" panose="02020502040506020403" pitchFamily="18" charset="0"/>
              </a:rPr>
              <a:t> such that, where </a:t>
            </a:r>
            <a:r>
              <a:rPr lang="en-US" altLang="el-GR" sz="2000" i="1" dirty="0">
                <a:latin typeface="Arno Pro Caption" panose="02020502040506020403" pitchFamily="18" charset="0"/>
              </a:rPr>
              <a:t>L</a:t>
            </a:r>
            <a:r>
              <a:rPr lang="en-US" altLang="el-GR" sz="2000" dirty="0">
                <a:latin typeface="Arno Pro Caption" panose="02020502040506020403" pitchFamily="18" charset="0"/>
              </a:rPr>
              <a:t> is a lower triangular matrix and </a:t>
            </a:r>
            <a:r>
              <a:rPr lang="en-US" altLang="el-GR" sz="2000" i="1" dirty="0">
                <a:latin typeface="Arno Pro Caption" panose="02020502040506020403" pitchFamily="18" charset="0"/>
              </a:rPr>
              <a:t>U</a:t>
            </a:r>
            <a:r>
              <a:rPr lang="en-US" altLang="el-GR" sz="2000" dirty="0">
                <a:latin typeface="Arno Pro Caption" panose="02020502040506020403" pitchFamily="18" charset="0"/>
              </a:rPr>
              <a:t> is an upper triangular matrix.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l-GR" sz="2000" dirty="0">
              <a:latin typeface="Arno Pro Caption" panose="02020502040506020403" pitchFamily="18" charset="0"/>
            </a:endParaRPr>
          </a:p>
        </p:txBody>
      </p: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810000"/>
            <a:ext cx="1246188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867617" y="5410200"/>
            <a:ext cx="1399742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l-GR" sz="16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J-L </a:t>
            </a:r>
            <a:r>
              <a:rPr lang="en-US" altLang="el-GR" sz="16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Lagrange</a:t>
            </a:r>
            <a:r>
              <a:rPr lang="en-US" altLang="el-GR" sz="16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en-US" altLang="el-GR" sz="16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(1736 –1813)</a:t>
            </a:r>
            <a:r>
              <a:rPr lang="en-US" altLang="el-GR" sz="24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7181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3810000"/>
            <a:ext cx="1217613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7406992" y="5424488"/>
            <a:ext cx="1338828" cy="634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342900" indent="-342900" algn="ctr" eaLnBrk="1" hangingPunct="1">
              <a:spcBef>
                <a:spcPct val="20000"/>
              </a:spcBef>
              <a:buFontTx/>
              <a:buNone/>
              <a:defRPr sz="1600">
                <a:latin typeface="Arno Pro Caption" panose="02020502040506020403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r>
              <a:rPr lang="en-US" altLang="el-GR" dirty="0"/>
              <a:t>A. M. Turing</a:t>
            </a:r>
          </a:p>
          <a:p>
            <a:r>
              <a:rPr lang="en-US" altLang="el-GR" dirty="0"/>
              <a:t>(1912-1954)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7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80" grpId="0"/>
      <p:bldP spid="718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 sz="4000">
                <a:latin typeface="Arno Pro Caption" panose="02020502040506020403" pitchFamily="18" charset="0"/>
              </a:rPr>
              <a:t>Example: Inverse of a Matrix</a:t>
            </a:r>
          </a:p>
        </p:txBody>
      </p:sp>
      <p:sp>
        <p:nvSpPr>
          <p:cNvPr id="10854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8FFBF28C-580B-4113-944F-BF7DBE039F3B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30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609600" y="1905000"/>
            <a:ext cx="457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dirty="0">
                <a:latin typeface="Arno Pro Caption" panose="02020502040506020403" pitchFamily="18" charset="0"/>
              </a:rPr>
              <a:t>Using Backward Substitution</a:t>
            </a:r>
          </a:p>
        </p:txBody>
      </p:sp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0" y="2146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0" y="35337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0" y="4256088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108552" name="Rectangle 9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08553" name="Rectangle 14"/>
          <p:cNvSpPr>
            <a:spLocks noChangeArrowheads="1"/>
          </p:cNvSpPr>
          <p:nvPr/>
        </p:nvSpPr>
        <p:spPr bwMode="auto">
          <a:xfrm>
            <a:off x="0" y="3406775"/>
            <a:ext cx="955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                  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graphicFrame>
        <p:nvGraphicFramePr>
          <p:cNvPr id="108554" name="Object 15"/>
          <p:cNvGraphicFramePr>
            <a:graphicFrameLocks noChangeAspect="1"/>
          </p:cNvGraphicFramePr>
          <p:nvPr/>
        </p:nvGraphicFramePr>
        <p:xfrm>
          <a:off x="809625" y="2292350"/>
          <a:ext cx="4121150" cy="348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5" name="Equation" r:id="rId4" imgW="2400300" imgH="2044700" progId="Equation.3">
                  <p:embed/>
                </p:oleObj>
              </mc:Choice>
              <mc:Fallback>
                <p:oleObj name="Equation" r:id="rId4" imgW="2400300" imgH="20447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2292350"/>
                        <a:ext cx="4121150" cy="348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5" name="Text Box 17"/>
          <p:cNvSpPr txBox="1">
            <a:spLocks noChangeArrowheads="1"/>
          </p:cNvSpPr>
          <p:nvPr/>
        </p:nvSpPr>
        <p:spPr bwMode="auto">
          <a:xfrm>
            <a:off x="5638800" y="2514600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1800" dirty="0">
                <a:latin typeface="Arno Pro Caption" panose="02020502040506020403" pitchFamily="18" charset="0"/>
              </a:rPr>
              <a:t>So the first column of the inverse of [</a:t>
            </a:r>
            <a:r>
              <a:rPr lang="en-US" altLang="el-GR" sz="1800" i="1" dirty="0">
                <a:latin typeface="Arno Pro Caption" panose="02020502040506020403" pitchFamily="18" charset="0"/>
              </a:rPr>
              <a:t>A</a:t>
            </a:r>
            <a:r>
              <a:rPr lang="en-US" altLang="el-GR" sz="1800" dirty="0">
                <a:latin typeface="Arno Pro Caption" panose="02020502040506020403" pitchFamily="18" charset="0"/>
              </a:rPr>
              <a:t>] is:</a:t>
            </a:r>
          </a:p>
        </p:txBody>
      </p:sp>
      <p:graphicFrame>
        <p:nvGraphicFramePr>
          <p:cNvPr id="10855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62707"/>
              </p:ext>
            </p:extLst>
          </p:nvPr>
        </p:nvGraphicFramePr>
        <p:xfrm>
          <a:off x="5843588" y="3276600"/>
          <a:ext cx="2408237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96" name="Equation" r:id="rId6" imgW="1066680" imgH="711000" progId="Equation.DSMT4">
                  <p:embed/>
                </p:oleObj>
              </mc:Choice>
              <mc:Fallback>
                <p:oleObj name="Equation" r:id="rId6" imgW="1066680" imgH="7110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3588" y="3276600"/>
                        <a:ext cx="2408237" cy="161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 sz="4000">
                <a:latin typeface="Arno Pro Caption" panose="02020502040506020403" pitchFamily="18" charset="0"/>
              </a:rPr>
              <a:t>Example: Inverse of a Matrix</a:t>
            </a:r>
          </a:p>
        </p:txBody>
      </p:sp>
      <p:sp>
        <p:nvSpPr>
          <p:cNvPr id="11059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49604EBF-E2DA-4457-98A5-192FB89D12D5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31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990600" y="1981200"/>
            <a:ext cx="7543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dirty="0">
                <a:latin typeface="Arno Pro Caption" panose="02020502040506020403" pitchFamily="18" charset="0"/>
              </a:rPr>
              <a:t>Repeating for the second and third columns of the inverse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l-GR" sz="1800" dirty="0">
              <a:latin typeface="Arno Pro Caption" panose="02020502040506020403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dirty="0">
                <a:latin typeface="Arno Pro Caption" panose="02020502040506020403" pitchFamily="18" charset="0"/>
              </a:rPr>
              <a:t>       Second Column			Third Column</a:t>
            </a:r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auto">
          <a:xfrm>
            <a:off x="0" y="2146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10598" name="Rectangle 6"/>
          <p:cNvSpPr>
            <a:spLocks noChangeArrowheads="1"/>
          </p:cNvSpPr>
          <p:nvPr/>
        </p:nvSpPr>
        <p:spPr bwMode="auto">
          <a:xfrm>
            <a:off x="0" y="35337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0" y="4256088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110600" name="Rectangle 8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10601" name="Rectangle 9"/>
          <p:cNvSpPr>
            <a:spLocks noChangeArrowheads="1"/>
          </p:cNvSpPr>
          <p:nvPr/>
        </p:nvSpPr>
        <p:spPr bwMode="auto">
          <a:xfrm>
            <a:off x="0" y="3406775"/>
            <a:ext cx="955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                  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graphicFrame>
        <p:nvGraphicFramePr>
          <p:cNvPr id="11060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568832"/>
              </p:ext>
            </p:extLst>
          </p:nvPr>
        </p:nvGraphicFramePr>
        <p:xfrm>
          <a:off x="1408113" y="2967038"/>
          <a:ext cx="2058987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83" name="Equation" r:id="rId4" imgW="1384200" imgH="711000" progId="Equation.DSMT4">
                  <p:embed/>
                </p:oleObj>
              </mc:Choice>
              <mc:Fallback>
                <p:oleObj name="Equation" r:id="rId4" imgW="1384200" imgH="7110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113" y="2967038"/>
                        <a:ext cx="2058987" cy="1065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313959"/>
              </p:ext>
            </p:extLst>
          </p:nvPr>
        </p:nvGraphicFramePr>
        <p:xfrm>
          <a:off x="1606550" y="4186238"/>
          <a:ext cx="1662113" cy="103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84" name="Equation" r:id="rId6" imgW="1143000" imgH="711000" progId="Equation.DSMT4">
                  <p:embed/>
                </p:oleObj>
              </mc:Choice>
              <mc:Fallback>
                <p:oleObj name="Equation" r:id="rId6" imgW="1143000" imgH="711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4186238"/>
                        <a:ext cx="1662113" cy="1039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04" name="Rectangle 16"/>
          <p:cNvSpPr>
            <a:spLocks noChangeArrowheads="1"/>
          </p:cNvSpPr>
          <p:nvPr/>
        </p:nvSpPr>
        <p:spPr bwMode="auto">
          <a:xfrm>
            <a:off x="0" y="27146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11060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690576"/>
              </p:ext>
            </p:extLst>
          </p:nvPr>
        </p:nvGraphicFramePr>
        <p:xfrm>
          <a:off x="5291138" y="2978150"/>
          <a:ext cx="229235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85" name="Equation" r:id="rId8" imgW="1447560" imgH="711000" progId="Equation.DSMT4">
                  <p:embed/>
                </p:oleObj>
              </mc:Choice>
              <mc:Fallback>
                <p:oleObj name="Equation" r:id="rId8" imgW="1447560" imgH="7110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8" y="2978150"/>
                        <a:ext cx="229235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588015"/>
              </p:ext>
            </p:extLst>
          </p:nvPr>
        </p:nvGraphicFramePr>
        <p:xfrm>
          <a:off x="5745163" y="4197350"/>
          <a:ext cx="1563687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86" name="Equation" r:id="rId10" imgW="1054080" imgH="711000" progId="Equation.DSMT4">
                  <p:embed/>
                </p:oleObj>
              </mc:Choice>
              <mc:Fallback>
                <p:oleObj name="Equation" r:id="rId10" imgW="1054080" imgH="7110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163" y="4197350"/>
                        <a:ext cx="1563687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 sz="4000">
                <a:latin typeface="Arno Pro Caption" panose="02020502040506020403" pitchFamily="18" charset="0"/>
              </a:rPr>
              <a:t>Example: Inverse of a Matrix</a:t>
            </a:r>
          </a:p>
        </p:txBody>
      </p:sp>
      <p:sp>
        <p:nvSpPr>
          <p:cNvPr id="11264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7D00BFEA-D9D8-44A9-83A3-06D09B683BB3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32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524000" y="2133600"/>
            <a:ext cx="594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latin typeface="Arno Pro Caption" panose="02020502040506020403" pitchFamily="18" charset="0"/>
              </a:rPr>
              <a:t>The inverse of [</a:t>
            </a:r>
            <a:r>
              <a:rPr lang="en-US" altLang="el-GR" sz="2000" i="1" dirty="0">
                <a:latin typeface="Arno Pro Caption" panose="02020502040506020403" pitchFamily="18" charset="0"/>
              </a:rPr>
              <a:t>A</a:t>
            </a:r>
            <a:r>
              <a:rPr lang="en-US" altLang="el-GR" sz="2000" dirty="0">
                <a:latin typeface="Arno Pro Caption" panose="02020502040506020403" pitchFamily="18" charset="0"/>
              </a:rPr>
              <a:t>] is</a:t>
            </a:r>
          </a:p>
        </p:txBody>
      </p:sp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0" y="2146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12646" name="Rectangle 7"/>
          <p:cNvSpPr>
            <a:spLocks noChangeArrowheads="1"/>
          </p:cNvSpPr>
          <p:nvPr/>
        </p:nvSpPr>
        <p:spPr bwMode="auto">
          <a:xfrm>
            <a:off x="0" y="4256088"/>
            <a:ext cx="1098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112647" name="Rectangle 8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12648" name="Rectangle 9"/>
          <p:cNvSpPr>
            <a:spLocks noChangeArrowheads="1"/>
          </p:cNvSpPr>
          <p:nvPr/>
        </p:nvSpPr>
        <p:spPr bwMode="auto">
          <a:xfrm>
            <a:off x="0" y="3406775"/>
            <a:ext cx="955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l-GR" sz="1200">
                <a:latin typeface="Arial" panose="020B0604020202020204" pitchFamily="34" charset="0"/>
                <a:cs typeface="Times New Roman" panose="02020603050405020304" pitchFamily="18" charset="0"/>
              </a:rPr>
              <a:t>                  </a:t>
            </a:r>
            <a:endParaRPr lang="en-US" altLang="el-GR" sz="1800">
              <a:latin typeface="Arial" panose="020B0604020202020204" pitchFamily="34" charset="0"/>
            </a:endParaRPr>
          </a:p>
        </p:txBody>
      </p:sp>
      <p:sp>
        <p:nvSpPr>
          <p:cNvPr id="112649" name="Rectangle 16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11265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303995"/>
              </p:ext>
            </p:extLst>
          </p:nvPr>
        </p:nvGraphicFramePr>
        <p:xfrm>
          <a:off x="2144713" y="2743200"/>
          <a:ext cx="4611687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2" name="Equation" r:id="rId4" imgW="2527200" imgH="711000" progId="Equation.DSMT4">
                  <p:embed/>
                </p:oleObj>
              </mc:Choice>
              <mc:Fallback>
                <p:oleObj name="Equation" r:id="rId4" imgW="2527200" imgH="7110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2743200"/>
                        <a:ext cx="4611687" cy="130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51" name="Text Box 17"/>
          <p:cNvSpPr txBox="1">
            <a:spLocks noChangeArrowheads="1"/>
          </p:cNvSpPr>
          <p:nvPr/>
        </p:nvSpPr>
        <p:spPr bwMode="auto">
          <a:xfrm>
            <a:off x="1524000" y="4267200"/>
            <a:ext cx="5943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1800">
                <a:latin typeface="Arno Pro Caption" panose="02020502040506020403" pitchFamily="18" charset="0"/>
              </a:rPr>
              <a:t>To check your work do the following operation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3600">
                <a:latin typeface="Arno Pro Caption" panose="02020502040506020403" pitchFamily="18" charset="0"/>
              </a:rPr>
              <a:t>[</a:t>
            </a:r>
            <a:r>
              <a:rPr lang="en-US" altLang="el-GR" sz="3600" i="1">
                <a:latin typeface="Arno Pro Caption" panose="02020502040506020403" pitchFamily="18" charset="0"/>
                <a:cs typeface="Times New Roman" panose="02020603050405020304" pitchFamily="18" charset="0"/>
              </a:rPr>
              <a:t>A</a:t>
            </a:r>
            <a:r>
              <a:rPr lang="en-US" altLang="el-GR" sz="3600">
                <a:latin typeface="Arno Pro Caption" panose="02020502040506020403" pitchFamily="18" charset="0"/>
              </a:rPr>
              <a:t>][</a:t>
            </a:r>
            <a:r>
              <a:rPr lang="en-US" altLang="el-GR" sz="3600" i="1">
                <a:latin typeface="Arno Pro Caption" panose="02020502040506020403" pitchFamily="18" charset="0"/>
                <a:cs typeface="Times New Roman" panose="02020603050405020304" pitchFamily="18" charset="0"/>
              </a:rPr>
              <a:t>A</a:t>
            </a:r>
            <a:r>
              <a:rPr lang="en-US" altLang="el-GR" sz="3600">
                <a:latin typeface="Arno Pro Caption" panose="02020502040506020403" pitchFamily="18" charset="0"/>
              </a:rPr>
              <a:t>]</a:t>
            </a:r>
            <a:r>
              <a:rPr lang="en-US" altLang="el-GR" sz="3600" baseline="30000">
                <a:latin typeface="Arno Pro Caption" panose="02020502040506020403" pitchFamily="18" charset="0"/>
              </a:rPr>
              <a:t>-1</a:t>
            </a:r>
            <a:r>
              <a:rPr lang="en-US" altLang="el-GR" sz="3600">
                <a:latin typeface="Arno Pro Caption" panose="02020502040506020403" pitchFamily="18" charset="0"/>
              </a:rPr>
              <a:t> = [</a:t>
            </a:r>
            <a:r>
              <a:rPr lang="en-US" altLang="el-GR" sz="3600" i="1">
                <a:latin typeface="Arno Pro Caption" panose="02020502040506020403" pitchFamily="18" charset="0"/>
                <a:cs typeface="Times New Roman" panose="02020603050405020304" pitchFamily="18" charset="0"/>
              </a:rPr>
              <a:t>I</a:t>
            </a:r>
            <a:r>
              <a:rPr lang="en-US" altLang="el-GR" sz="3600">
                <a:latin typeface="Arno Pro Caption" panose="02020502040506020403" pitchFamily="18" charset="0"/>
              </a:rPr>
              <a:t>] = [</a:t>
            </a:r>
            <a:r>
              <a:rPr lang="en-US" altLang="el-GR" sz="3600" i="1">
                <a:latin typeface="Arno Pro Caption" panose="02020502040506020403" pitchFamily="18" charset="0"/>
                <a:cs typeface="Times New Roman" panose="02020603050405020304" pitchFamily="18" charset="0"/>
              </a:rPr>
              <a:t>A</a:t>
            </a:r>
            <a:r>
              <a:rPr lang="en-US" altLang="el-GR" sz="3600">
                <a:latin typeface="Arno Pro Caption" panose="02020502040506020403" pitchFamily="18" charset="0"/>
              </a:rPr>
              <a:t>]</a:t>
            </a:r>
            <a:r>
              <a:rPr lang="en-US" altLang="el-GR" sz="3600" baseline="30000">
                <a:latin typeface="Arno Pro Caption" panose="02020502040506020403" pitchFamily="18" charset="0"/>
              </a:rPr>
              <a:t>-1</a:t>
            </a:r>
            <a:r>
              <a:rPr lang="en-US" altLang="el-GR" sz="3600">
                <a:latin typeface="Arno Pro Caption" panose="02020502040506020403" pitchFamily="18" charset="0"/>
              </a:rPr>
              <a:t>[</a:t>
            </a:r>
            <a:r>
              <a:rPr lang="en-US" altLang="el-GR" sz="3600" i="1">
                <a:latin typeface="Arno Pro Caption" panose="02020502040506020403" pitchFamily="18" charset="0"/>
                <a:cs typeface="Times New Roman" panose="02020603050405020304" pitchFamily="18" charset="0"/>
              </a:rPr>
              <a:t>A</a:t>
            </a:r>
            <a:r>
              <a:rPr lang="en-US" altLang="el-GR" sz="3600">
                <a:latin typeface="Arno Pro Caption" panose="02020502040506020403" pitchFamily="18" charset="0"/>
              </a:rPr>
              <a:t>]</a:t>
            </a:r>
          </a:p>
        </p:txBody>
      </p:sp>
      <p:sp>
        <p:nvSpPr>
          <p:cNvPr id="112652" name="Rectangle 19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A6080087-E2B4-41B0-A503-3F1F5404D1C2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33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146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altLang="el-GR" sz="3200" b="1" dirty="0" err="1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Cholesky</a:t>
            </a:r>
            <a:r>
              <a:rPr lang="en-US" altLang="el-GR" sz="3200" b="1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 Decomposition</a:t>
            </a:r>
            <a:r>
              <a:rPr lang="en-US" altLang="el-GR" sz="3200" b="1" dirty="0" smtClean="0">
                <a:latin typeface="Arno Pro Caption" panose="02020502040506020403" pitchFamily="18" charset="0"/>
              </a:rPr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el-GR" sz="2400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     </a:t>
            </a:r>
            <a:r>
              <a:rPr lang="en-US" altLang="el-GR" sz="2000" dirty="0" err="1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Cholesky</a:t>
            </a:r>
            <a:r>
              <a:rPr lang="en-US" altLang="el-GR" sz="2000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 died from wounds received on the battle field on 31 August 1918 at 5 o'clock in the morning in the North of France. After his death one of his fellow officers, Commandant Benoit, published </a:t>
            </a:r>
            <a:r>
              <a:rPr lang="en-US" altLang="el-GR" sz="2000" dirty="0" err="1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Cholesky's</a:t>
            </a:r>
            <a:r>
              <a:rPr lang="en-US" altLang="el-GR" sz="2000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 method of computing solutions to the normal equations for some least squares data fitting problems published in the </a:t>
            </a:r>
            <a:r>
              <a:rPr lang="en-US" altLang="el-GR" sz="2000" i="1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Bulletin </a:t>
            </a:r>
            <a:r>
              <a:rPr lang="en-US" altLang="el-GR" sz="2000" i="1" dirty="0" err="1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géodesique</a:t>
            </a:r>
            <a:r>
              <a:rPr lang="en-US" altLang="el-GR" sz="2000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 in 1924. Which is known as </a:t>
            </a:r>
            <a:r>
              <a:rPr lang="en-US" altLang="el-GR" sz="2000" dirty="0" err="1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Cholesky</a:t>
            </a:r>
            <a:r>
              <a:rPr lang="en-US" altLang="el-GR" sz="2000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 Decomposition </a:t>
            </a:r>
          </a:p>
          <a:p>
            <a:pPr eaLnBrk="1" hangingPunct="1">
              <a:buFontTx/>
              <a:buNone/>
            </a:pPr>
            <a:r>
              <a:rPr lang="en-US" altLang="el-GR" sz="2400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     </a:t>
            </a:r>
            <a:r>
              <a:rPr lang="en-US" altLang="el-GR" sz="2000" dirty="0" err="1" smtClean="0">
                <a:solidFill>
                  <a:srgbClr val="0000FF"/>
                </a:solidFill>
                <a:latin typeface="Arno Pro Caption" panose="02020502040506020403" pitchFamily="18" charset="0"/>
                <a:cs typeface="Times New Roman" panose="02020603050405020304" pitchFamily="18" charset="0"/>
              </a:rPr>
              <a:t>Cholesky</a:t>
            </a:r>
            <a:r>
              <a:rPr lang="en-US" altLang="el-GR" sz="2000" dirty="0" smtClean="0">
                <a:solidFill>
                  <a:srgbClr val="0000FF"/>
                </a:solidFill>
                <a:latin typeface="Arno Pro Caption" panose="02020502040506020403" pitchFamily="18" charset="0"/>
                <a:cs typeface="Times New Roman" panose="02020603050405020304" pitchFamily="18" charset="0"/>
              </a:rPr>
              <a:t> Decomposition:</a:t>
            </a:r>
            <a:r>
              <a:rPr lang="en-US" altLang="el-GR" sz="2000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 If A is a real, symmetric and positive definite matrix then there exists a unique lower triangular matrix</a:t>
            </a:r>
            <a:r>
              <a:rPr lang="en-US" altLang="el-GR" sz="2000" i="1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 L</a:t>
            </a:r>
            <a:r>
              <a:rPr lang="en-US" altLang="el-GR" sz="2000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 with positive diagonal element such that                   .</a:t>
            </a:r>
          </a:p>
          <a:p>
            <a:pPr eaLnBrk="1" hangingPunct="1">
              <a:buFontTx/>
              <a:buNone/>
            </a:pPr>
            <a:endParaRPr lang="en-US" altLang="el-GR" sz="2000" dirty="0" smtClean="0">
              <a:latin typeface="Arno Pro Caption" panose="02020502040506020403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733800" y="4572000"/>
          <a:ext cx="11430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18" name="Equation" r:id="rId3" imgW="533169" imgH="190417" progId="Equation.3">
                  <p:embed/>
                </p:oleObj>
              </mc:Choice>
              <mc:Fallback>
                <p:oleObj name="Equation" r:id="rId3" imgW="533169" imgH="1904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72000"/>
                        <a:ext cx="1143000" cy="4095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694" name="Rectangle 7"/>
          <p:cNvSpPr>
            <a:spLocks noChangeArrowheads="1"/>
          </p:cNvSpPr>
          <p:nvPr/>
        </p:nvSpPr>
        <p:spPr bwMode="auto">
          <a:xfrm>
            <a:off x="0" y="2957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1469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114696" name="Text Box 10"/>
          <p:cNvSpPr txBox="1">
            <a:spLocks noChangeArrowheads="1"/>
          </p:cNvSpPr>
          <p:nvPr/>
        </p:nvSpPr>
        <p:spPr bwMode="auto">
          <a:xfrm>
            <a:off x="7908925" y="2551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539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538" y="4225925"/>
            <a:ext cx="16002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5557838" y="5762625"/>
            <a:ext cx="2387600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l-GR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Andre-Louis Cholesky</a:t>
            </a:r>
          </a:p>
          <a:p>
            <a:pPr algn="ctr" eaLnBrk="1" hangingPunct="1">
              <a:buFontTx/>
              <a:buNone/>
            </a:pPr>
            <a:r>
              <a:rPr lang="en-US" altLang="el-GR" sz="1800">
                <a:latin typeface="Times New Roman" panose="02020603050405020304" pitchFamily="18" charset="0"/>
                <a:cs typeface="Times New Roman" panose="02020603050405020304" pitchFamily="18" charset="0"/>
              </a:rPr>
              <a:t>1875-1918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 sz="3200" b="1">
                <a:latin typeface="Arno Pro Caption" panose="02020502040506020403" pitchFamily="18" charset="0"/>
                <a:cs typeface="Times New Roman" panose="02020603050405020304" pitchFamily="18" charset="0"/>
              </a:rPr>
              <a:t>Cholesky Factorization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l-GR" sz="2800" dirty="0" smtClean="0">
                <a:latin typeface="Arno Pro Caption" panose="02020502040506020403" pitchFamily="18" charset="0"/>
              </a:rPr>
              <a:t>Symmetric systems occur commonly in both mathematical and engineering/science problem contexts, and there are special solution techniques available for such systems.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800" dirty="0" smtClean="0">
                <a:latin typeface="Arno Pro Caption" panose="02020502040506020403" pitchFamily="18" charset="0"/>
              </a:rPr>
              <a:t>The </a:t>
            </a:r>
            <a:r>
              <a:rPr lang="en-US" altLang="el-GR" sz="2800" i="1" dirty="0" err="1" smtClean="0">
                <a:solidFill>
                  <a:srgbClr val="00B050"/>
                </a:solidFill>
                <a:latin typeface="Arno Pro Caption" panose="02020502040506020403" pitchFamily="18" charset="0"/>
              </a:rPr>
              <a:t>Cholesky</a:t>
            </a:r>
            <a:r>
              <a:rPr lang="en-US" altLang="el-GR" sz="2800" i="1" dirty="0" smtClean="0">
                <a:solidFill>
                  <a:srgbClr val="00B050"/>
                </a:solidFill>
                <a:latin typeface="Arno Pro Caption" panose="02020502040506020403" pitchFamily="18" charset="0"/>
              </a:rPr>
              <a:t> factorization</a:t>
            </a:r>
            <a:r>
              <a:rPr lang="en-US" altLang="el-GR" sz="2800" dirty="0" smtClean="0">
                <a:solidFill>
                  <a:srgbClr val="00B050"/>
                </a:solidFill>
                <a:latin typeface="Arno Pro Caption" panose="02020502040506020403" pitchFamily="18" charset="0"/>
              </a:rPr>
              <a:t> </a:t>
            </a:r>
            <a:r>
              <a:rPr lang="en-US" altLang="el-GR" sz="2800" dirty="0" smtClean="0">
                <a:latin typeface="Arno Pro Caption" panose="02020502040506020403" pitchFamily="18" charset="0"/>
              </a:rPr>
              <a:t>is one of the most popular of these techniques, and is based on the fact that a symmetric matrix can be decomposed as [</a:t>
            </a:r>
            <a:r>
              <a:rPr lang="en-US" altLang="el-GR" sz="2800" i="1" dirty="0" smtClean="0">
                <a:latin typeface="Arno Pro Caption" panose="02020502040506020403" pitchFamily="18" charset="0"/>
              </a:rPr>
              <a:t>A</a:t>
            </a:r>
            <a:r>
              <a:rPr lang="en-US" altLang="el-GR" sz="2800" dirty="0" smtClean="0">
                <a:latin typeface="Arno Pro Caption" panose="02020502040506020403" pitchFamily="18" charset="0"/>
              </a:rPr>
              <a:t>]= [</a:t>
            </a:r>
            <a:r>
              <a:rPr lang="en-US" altLang="el-GR" sz="2800" i="1" dirty="0" smtClean="0">
                <a:latin typeface="Arno Pro Caption" panose="02020502040506020403" pitchFamily="18" charset="0"/>
              </a:rPr>
              <a:t>U</a:t>
            </a:r>
            <a:r>
              <a:rPr lang="en-US" altLang="el-GR" sz="2800" dirty="0" smtClean="0">
                <a:latin typeface="Arno Pro Caption" panose="02020502040506020403" pitchFamily="18" charset="0"/>
              </a:rPr>
              <a:t>]</a:t>
            </a:r>
            <a:r>
              <a:rPr lang="en-US" altLang="el-GR" sz="2800" i="1" baseline="30000" dirty="0" smtClean="0">
                <a:latin typeface="Arno Pro Caption" panose="02020502040506020403" pitchFamily="18" charset="0"/>
              </a:rPr>
              <a:t>T</a:t>
            </a:r>
            <a:r>
              <a:rPr lang="en-US" altLang="el-GR" sz="2800" dirty="0" smtClean="0">
                <a:latin typeface="Arno Pro Caption" panose="02020502040506020403" pitchFamily="18" charset="0"/>
              </a:rPr>
              <a:t>[</a:t>
            </a:r>
            <a:r>
              <a:rPr lang="en-US" altLang="el-GR" sz="2800" i="1" dirty="0" smtClean="0">
                <a:latin typeface="Arno Pro Caption" panose="02020502040506020403" pitchFamily="18" charset="0"/>
              </a:rPr>
              <a:t>U</a:t>
            </a:r>
            <a:r>
              <a:rPr lang="en-US" altLang="el-GR" sz="2800" dirty="0" smtClean="0">
                <a:latin typeface="Arno Pro Caption" panose="02020502040506020403" pitchFamily="18" charset="0"/>
              </a:rPr>
              <a:t>], where T stands for transpose.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800" dirty="0" smtClean="0">
                <a:latin typeface="Arno Pro Caption" panose="02020502040506020403" pitchFamily="18" charset="0"/>
              </a:rPr>
              <a:t>The rest of the process is similar to </a:t>
            </a:r>
            <a:r>
              <a:rPr lang="en-US" altLang="el-GR" sz="2800" i="1" dirty="0" smtClean="0">
                <a:latin typeface="Arno Pro Caption" panose="02020502040506020403" pitchFamily="18" charset="0"/>
              </a:rPr>
              <a:t>LU</a:t>
            </a:r>
            <a:r>
              <a:rPr lang="en-US" altLang="el-GR" sz="2800" dirty="0" smtClean="0">
                <a:latin typeface="Arno Pro Caption" panose="02020502040506020403" pitchFamily="18" charset="0"/>
              </a:rPr>
              <a:t> decomposition and Gauss elimination, except only one matrix, [</a:t>
            </a:r>
            <a:r>
              <a:rPr lang="en-US" altLang="el-GR" sz="2800" i="1" dirty="0" smtClean="0">
                <a:latin typeface="Arno Pro Caption" panose="02020502040506020403" pitchFamily="18" charset="0"/>
              </a:rPr>
              <a:t>U</a:t>
            </a:r>
            <a:r>
              <a:rPr lang="en-US" altLang="el-GR" sz="2800" dirty="0" smtClean="0">
                <a:latin typeface="Arno Pro Caption" panose="02020502040506020403" pitchFamily="18" charset="0"/>
              </a:rPr>
              <a:t>], needs to be stored.</a:t>
            </a:r>
          </a:p>
        </p:txBody>
      </p:sp>
      <p:sp>
        <p:nvSpPr>
          <p:cNvPr id="11571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EC2E46CF-57D4-4C6C-AC18-EC86F5238D5F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34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93038" cy="838200"/>
          </a:xfrm>
        </p:spPr>
        <p:txBody>
          <a:bodyPr/>
          <a:lstStyle/>
          <a:p>
            <a:pPr eaLnBrk="1" hangingPunct="1"/>
            <a:r>
              <a:rPr lang="en-US" altLang="el-GR" i="1" dirty="0" smtClean="0">
                <a:latin typeface="Arno Pro Caption" panose="02020502040506020403" pitchFamily="18" charset="0"/>
              </a:rPr>
              <a:t>LU</a:t>
            </a:r>
            <a:r>
              <a:rPr lang="en-US" altLang="el-GR" dirty="0" smtClean="0">
                <a:latin typeface="Arno Pro Caption" panose="02020502040506020403" pitchFamily="18" charset="0"/>
              </a:rPr>
              <a:t> Factorization</a:t>
            </a:r>
            <a:endParaRPr lang="en-US" altLang="el-GR" i="1" dirty="0" smtClean="0">
              <a:latin typeface="Arno Pro Caption" panose="02020502040506020403" pitchFamily="18" charset="0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4191000" cy="4724400"/>
          </a:xfrm>
        </p:spPr>
        <p:txBody>
          <a:bodyPr/>
          <a:lstStyle/>
          <a:p>
            <a:pPr eaLnBrk="1" hangingPunct="1"/>
            <a:r>
              <a:rPr lang="en-US" altLang="el-GR" sz="2400" i="1" dirty="0" smtClean="0">
                <a:latin typeface="Arno Pro Caption" panose="02020502040506020403" pitchFamily="18" charset="0"/>
              </a:rPr>
              <a:t>LU</a:t>
            </a:r>
            <a:r>
              <a:rPr lang="en-US" altLang="el-GR" sz="2400" dirty="0" smtClean="0">
                <a:latin typeface="Arno Pro Caption" panose="02020502040506020403" pitchFamily="18" charset="0"/>
              </a:rPr>
              <a:t> factorization involves two steps:</a:t>
            </a:r>
          </a:p>
          <a:p>
            <a:pPr lvl="1" eaLnBrk="1" hangingPunct="1"/>
            <a:r>
              <a:rPr lang="en-US" altLang="el-GR" sz="2000" dirty="0" smtClean="0">
                <a:latin typeface="Arno Pro Caption" panose="02020502040506020403" pitchFamily="18" charset="0"/>
              </a:rPr>
              <a:t>Factorization to decompose the [</a:t>
            </a:r>
            <a:r>
              <a:rPr lang="en-US" altLang="el-GR" sz="2000" i="1" dirty="0" smtClean="0">
                <a:latin typeface="Arno Pro Caption" panose="02020502040506020403" pitchFamily="18" charset="0"/>
              </a:rPr>
              <a:t>A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] matrix into a product of a lower triangular matrix [</a:t>
            </a:r>
            <a:r>
              <a:rPr lang="en-US" altLang="el-GR" sz="2000" i="1" dirty="0" smtClean="0">
                <a:latin typeface="Arno Pro Caption" panose="02020502040506020403" pitchFamily="18" charset="0"/>
              </a:rPr>
              <a:t>L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] and an upper triangular matrix [</a:t>
            </a:r>
            <a:r>
              <a:rPr lang="en-US" altLang="el-GR" sz="2000" i="1" dirty="0" smtClean="0">
                <a:latin typeface="Arno Pro Caption" panose="02020502040506020403" pitchFamily="18" charset="0"/>
              </a:rPr>
              <a:t>U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].  [</a:t>
            </a:r>
            <a:r>
              <a:rPr lang="en-US" altLang="el-GR" sz="2000" i="1" dirty="0" smtClean="0">
                <a:latin typeface="Arno Pro Caption" panose="02020502040506020403" pitchFamily="18" charset="0"/>
              </a:rPr>
              <a:t>L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] has 1 for each entry on the diagonal.</a:t>
            </a:r>
          </a:p>
          <a:p>
            <a:pPr lvl="1" eaLnBrk="1" hangingPunct="1"/>
            <a:r>
              <a:rPr lang="en-US" altLang="el-GR" sz="2000" dirty="0" smtClean="0">
                <a:latin typeface="Arno Pro Caption" panose="02020502040506020403" pitchFamily="18" charset="0"/>
              </a:rPr>
              <a:t>Substitution to solve for {</a:t>
            </a:r>
            <a:r>
              <a:rPr lang="en-US" altLang="el-GR" sz="2000" i="1" dirty="0" smtClean="0">
                <a:latin typeface="Arno Pro Caption" panose="02020502040506020403" pitchFamily="18" charset="0"/>
              </a:rPr>
              <a:t>x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}</a:t>
            </a:r>
          </a:p>
          <a:p>
            <a:pPr eaLnBrk="1" hangingPunct="1"/>
            <a:endParaRPr lang="en-US" altLang="el-GR" sz="2400" dirty="0" smtClean="0">
              <a:latin typeface="Arno Pro Caption" panose="02020502040506020403" pitchFamily="18" charset="0"/>
            </a:endParaRPr>
          </a:p>
          <a:p>
            <a:pPr eaLnBrk="1" hangingPunct="1"/>
            <a:r>
              <a:rPr lang="en-US" altLang="el-GR" sz="2400" dirty="0" smtClean="0">
                <a:latin typeface="Arno Pro Caption" panose="02020502040506020403" pitchFamily="18" charset="0"/>
              </a:rPr>
              <a:t>Gauss </a:t>
            </a:r>
            <a:r>
              <a:rPr lang="en-US" altLang="el-GR" sz="2400" dirty="0" smtClean="0">
                <a:latin typeface="Arno Pro Caption" panose="02020502040506020403" pitchFamily="18" charset="0"/>
              </a:rPr>
              <a:t>elimination can be implemented using </a:t>
            </a:r>
            <a:r>
              <a:rPr lang="en-US" altLang="el-GR" sz="2400" i="1" dirty="0" smtClean="0">
                <a:latin typeface="Arno Pro Caption" panose="02020502040506020403" pitchFamily="18" charset="0"/>
              </a:rPr>
              <a:t>LU</a:t>
            </a:r>
            <a:r>
              <a:rPr lang="en-US" altLang="el-GR" sz="2400" dirty="0" smtClean="0">
                <a:latin typeface="Arno Pro Caption" panose="02020502040506020403" pitchFamily="18" charset="0"/>
              </a:rPr>
              <a:t> factorization</a:t>
            </a:r>
            <a:r>
              <a:rPr lang="en-US" altLang="el-GR" dirty="0" smtClean="0">
                <a:latin typeface="Arno Pro Caption" panose="02020502040506020403" pitchFamily="18" charset="0"/>
              </a:rPr>
              <a:t> </a:t>
            </a:r>
            <a:endParaRPr lang="en-US" altLang="el-GR" i="1" dirty="0" smtClean="0">
              <a:latin typeface="Arno Pro Caption" panose="02020502040506020403" pitchFamily="18" charset="0"/>
            </a:endParaRPr>
          </a:p>
        </p:txBody>
      </p:sp>
      <p:pic>
        <p:nvPicPr>
          <p:cNvPr id="58372" name="Picture 4" descr="fig1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524000"/>
            <a:ext cx="4800600" cy="340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D6E65754-5C56-4428-9E91-00663558AE07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4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2700" y="381000"/>
            <a:ext cx="91440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 i="1" dirty="0">
                <a:latin typeface="Arno Pro Caption" panose="02020502040506020403" pitchFamily="18" charset="0"/>
              </a:rPr>
              <a:t>LU Decomposition</a:t>
            </a:r>
          </a:p>
        </p:txBody>
      </p:sp>
      <p:sp>
        <p:nvSpPr>
          <p:cNvPr id="5939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8E4EB1BB-92B7-4C25-A697-91DFFEEBE915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5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59396" name="Text Box 7"/>
          <p:cNvSpPr txBox="1">
            <a:spLocks noChangeArrowheads="1"/>
          </p:cNvSpPr>
          <p:nvPr/>
        </p:nvSpPr>
        <p:spPr bwMode="auto">
          <a:xfrm>
            <a:off x="609600" y="2057400"/>
            <a:ext cx="79248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LU Decomposition is another method to solve a set of simultaneous linear equations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2400" dirty="0">
              <a:latin typeface="Arno Pro Caption" panose="02020502040506020403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Which is better, Gauss Elimination or LU Decomposition?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l-GR" sz="2400" dirty="0">
              <a:latin typeface="Arno Pro Caption" panose="02020502040506020403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To answer this, a closer look at LU decomposition is needed.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16"/>
          <p:cNvSpPr txBox="1">
            <a:spLocks noChangeArrowheads="1"/>
          </p:cNvSpPr>
          <p:nvPr/>
        </p:nvSpPr>
        <p:spPr bwMode="auto">
          <a:xfrm>
            <a:off x="381000" y="1295400"/>
            <a:ext cx="85344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3600" dirty="0">
                <a:latin typeface="Arno Pro Caption" panose="02020502040506020403" pitchFamily="18" charset="0"/>
              </a:rPr>
              <a:t>Method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 dirty="0">
                <a:latin typeface="Arno Pro Caption" panose="02020502040506020403" pitchFamily="18" charset="0"/>
              </a:rPr>
              <a:t>For most non-singular matrix [</a:t>
            </a:r>
            <a:r>
              <a:rPr lang="en-US" altLang="el-GR" sz="2400" i="1" dirty="0">
                <a:latin typeface="Arno Pro Caption" panose="02020502040506020403" pitchFamily="18" charset="0"/>
              </a:rPr>
              <a:t>A</a:t>
            </a:r>
            <a:r>
              <a:rPr lang="en-US" altLang="el-GR" sz="2400" dirty="0">
                <a:latin typeface="Arno Pro Caption" panose="02020502040506020403" pitchFamily="18" charset="0"/>
              </a:rPr>
              <a:t>] that one could conduct Naïve Gauss Elimination forward elimination steps, one can always write it as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b="1" dirty="0">
                <a:solidFill>
                  <a:srgbClr val="00B050"/>
                </a:solidFill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b="1" i="1" dirty="0">
                <a:solidFill>
                  <a:srgbClr val="00B050"/>
                </a:solidFill>
                <a:latin typeface="Arno Pro Caption" panose="02020502040506020403" pitchFamily="18" charset="0"/>
                <a:cs typeface="Times New Roman" panose="02020603050405020304" pitchFamily="18" charset="0"/>
              </a:rPr>
              <a:t>A</a:t>
            </a:r>
            <a:r>
              <a:rPr lang="en-US" altLang="el-GR" b="1" dirty="0">
                <a:solidFill>
                  <a:srgbClr val="00B050"/>
                </a:solidFill>
                <a:latin typeface="Arno Pro Caption" panose="02020502040506020403" pitchFamily="18" charset="0"/>
                <a:cs typeface="Times New Roman" panose="02020603050405020304" pitchFamily="18" charset="0"/>
              </a:rPr>
              <a:t>] = [</a:t>
            </a:r>
            <a:r>
              <a:rPr lang="en-US" altLang="el-GR" b="1" i="1" dirty="0">
                <a:solidFill>
                  <a:srgbClr val="00B050"/>
                </a:solidFill>
                <a:latin typeface="Arno Pro Caption" panose="02020502040506020403" pitchFamily="18" charset="0"/>
                <a:cs typeface="Times New Roman" panose="02020603050405020304" pitchFamily="18" charset="0"/>
              </a:rPr>
              <a:t>L</a:t>
            </a:r>
            <a:r>
              <a:rPr lang="en-US" altLang="el-GR" b="1" dirty="0">
                <a:solidFill>
                  <a:srgbClr val="00B050"/>
                </a:solidFill>
                <a:latin typeface="Arno Pro Caption" panose="02020502040506020403" pitchFamily="18" charset="0"/>
                <a:cs typeface="Times New Roman" panose="02020603050405020304" pitchFamily="18" charset="0"/>
              </a:rPr>
              <a:t>][</a:t>
            </a:r>
            <a:r>
              <a:rPr lang="en-US" altLang="el-GR" b="1" i="1" dirty="0">
                <a:solidFill>
                  <a:srgbClr val="00B050"/>
                </a:solidFill>
                <a:latin typeface="Arno Pro Caption" panose="02020502040506020403" pitchFamily="18" charset="0"/>
                <a:cs typeface="Times New Roman" panose="02020603050405020304" pitchFamily="18" charset="0"/>
              </a:rPr>
              <a:t>U</a:t>
            </a:r>
            <a:r>
              <a:rPr lang="en-US" altLang="el-GR" b="1" dirty="0">
                <a:solidFill>
                  <a:srgbClr val="00B050"/>
                </a:solidFill>
                <a:latin typeface="Arno Pro Caption" panose="02020502040506020403" pitchFamily="18" charset="0"/>
                <a:cs typeface="Times New Roman" panose="02020603050405020304" pitchFamily="18" charset="0"/>
              </a:rPr>
              <a:t>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800" dirty="0">
                <a:latin typeface="Arno Pro Caption" panose="02020502040506020403" pitchFamily="18" charset="0"/>
              </a:rPr>
              <a:t>where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800" dirty="0">
                <a:latin typeface="Arno Pro Caption" panose="02020502040506020403" pitchFamily="18" charset="0"/>
              </a:rPr>
              <a:t>     </a:t>
            </a:r>
            <a:r>
              <a:rPr lang="en-US" altLang="el-GR" sz="28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8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L</a:t>
            </a:r>
            <a:r>
              <a:rPr lang="en-US" altLang="el-GR" sz="28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 </a:t>
            </a:r>
            <a:r>
              <a:rPr lang="en-US" altLang="el-GR" sz="2800" dirty="0">
                <a:latin typeface="Arno Pro Caption" panose="02020502040506020403" pitchFamily="18" charset="0"/>
              </a:rPr>
              <a:t>= lower triangular matrix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800" dirty="0">
                <a:latin typeface="Arno Pro Caption" panose="02020502040506020403" pitchFamily="18" charset="0"/>
              </a:rPr>
              <a:t>     </a:t>
            </a:r>
            <a:r>
              <a:rPr lang="en-US" altLang="el-GR" sz="28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800" i="1" dirty="0">
                <a:latin typeface="Arno Pro Caption" panose="02020502040506020403" pitchFamily="18" charset="0"/>
                <a:cs typeface="Times New Roman" panose="02020603050405020304" pitchFamily="18" charset="0"/>
              </a:rPr>
              <a:t>U</a:t>
            </a:r>
            <a:r>
              <a:rPr lang="en-US" altLang="el-GR" sz="2800" dirty="0">
                <a:latin typeface="Arno Pro Caption" panose="02020502040506020403" pitchFamily="18" charset="0"/>
                <a:cs typeface="Times New Roman" panose="02020603050405020304" pitchFamily="18" charset="0"/>
              </a:rPr>
              <a:t>] </a:t>
            </a:r>
            <a:r>
              <a:rPr lang="en-US" altLang="el-GR" sz="2800" dirty="0">
                <a:latin typeface="Arno Pro Caption" panose="02020502040506020403" pitchFamily="18" charset="0"/>
              </a:rPr>
              <a:t>= upper triangular </a:t>
            </a:r>
            <a:r>
              <a:rPr lang="en-US" altLang="el-GR" sz="2800" dirty="0" smtClean="0">
                <a:latin typeface="Arno Pro Caption" panose="02020502040506020403" pitchFamily="18" charset="0"/>
              </a:rPr>
              <a:t>matrix</a:t>
            </a:r>
            <a:endParaRPr lang="en-US" altLang="el-GR" dirty="0">
              <a:latin typeface="Arno Pro Caption" panose="02020502040506020403" pitchFamily="18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99257"/>
            <a:ext cx="9144000" cy="8302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 i="1" dirty="0">
                <a:solidFill>
                  <a:schemeClr val="tx2"/>
                </a:solidFill>
                <a:latin typeface="Arno Pro Caption" panose="02020502040506020403" pitchFamily="18" charset="0"/>
              </a:rPr>
              <a:t>LU </a:t>
            </a:r>
            <a:r>
              <a:rPr lang="en-US" altLang="el-GR" dirty="0">
                <a:solidFill>
                  <a:schemeClr val="tx2"/>
                </a:solidFill>
                <a:latin typeface="Arno Pro Caption" panose="02020502040506020403" pitchFamily="18" charset="0"/>
              </a:rPr>
              <a:t>Decomposition</a:t>
            </a:r>
          </a:p>
        </p:txBody>
      </p:sp>
      <p:sp>
        <p:nvSpPr>
          <p:cNvPr id="61444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934200" y="6364287"/>
            <a:ext cx="19050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A0D7108C-B356-4A44-B5DB-19E348C1FECA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6</a:t>
            </a:fld>
            <a:endParaRPr lang="en-US" altLang="el-GR" sz="1800" b="1" dirty="0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17538"/>
            <a:ext cx="91440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 i="1" dirty="0">
                <a:latin typeface="Arno Pro Caption" panose="02020502040506020403" pitchFamily="18" charset="0"/>
              </a:rPr>
              <a:t>How does LU Decomposition work?</a:t>
            </a:r>
          </a:p>
        </p:txBody>
      </p:sp>
      <p:sp>
        <p:nvSpPr>
          <p:cNvPr id="63491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934200" y="6400800"/>
            <a:ext cx="19050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3B554D8F-75DE-44CC-A253-E8067C24DE01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7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2065" name="Text Box 8"/>
          <p:cNvSpPr txBox="1">
            <a:spLocks noChangeArrowheads="1"/>
          </p:cNvSpPr>
          <p:nvPr/>
        </p:nvSpPr>
        <p:spPr bwMode="auto">
          <a:xfrm>
            <a:off x="304800" y="2133600"/>
            <a:ext cx="8229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2" spcCol="457200">
            <a:spAutoFit/>
          </a:bodyPr>
          <a:lstStyle/>
          <a:p>
            <a:pPr algn="r"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</a:rPr>
              <a:t>If solving a set of linear equations</a:t>
            </a:r>
          </a:p>
          <a:p>
            <a:pPr algn="r"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</a:rPr>
              <a:t>If  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A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= 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U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 </a:t>
            </a:r>
            <a:r>
              <a:rPr lang="en-US" sz="2000" dirty="0">
                <a:latin typeface="Arno Pro Caption" panose="02020502040506020403" pitchFamily="18" charset="0"/>
              </a:rPr>
              <a:t>then</a:t>
            </a:r>
          </a:p>
          <a:p>
            <a:pPr algn="r"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</a:rPr>
              <a:t>Multiply by</a:t>
            </a:r>
          </a:p>
          <a:p>
            <a:pPr algn="r"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</a:rPr>
              <a:t>Which gives</a:t>
            </a:r>
          </a:p>
          <a:p>
            <a:pPr algn="r"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</a:rPr>
              <a:t>Remember  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  <a:r>
              <a:rPr lang="en-US" sz="2000" baseline="30000" dirty="0">
                <a:latin typeface="Arno Pro Caption" panose="02020502040506020403" pitchFamily="18" charset="0"/>
                <a:cs typeface="Times New Roman" pitchFamily="18" charset="0"/>
              </a:rPr>
              <a:t>-1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= 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</a:t>
            </a:r>
            <a:r>
              <a:rPr lang="en-US" sz="2000" dirty="0">
                <a:latin typeface="Arno Pro Caption" panose="02020502040506020403" pitchFamily="18" charset="0"/>
              </a:rPr>
              <a:t>which leads to</a:t>
            </a:r>
          </a:p>
          <a:p>
            <a:pPr algn="r"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</a:rPr>
              <a:t>Now, if 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U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= 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U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  <a:r>
              <a:rPr lang="en-US" sz="2000" dirty="0">
                <a:latin typeface="Arno Pro Caption" panose="02020502040506020403" pitchFamily="18" charset="0"/>
              </a:rPr>
              <a:t> then</a:t>
            </a:r>
          </a:p>
          <a:p>
            <a:pPr algn="r"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</a:rPr>
              <a:t>Now, let</a:t>
            </a:r>
          </a:p>
          <a:p>
            <a:pPr algn="r"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</a:rPr>
              <a:t>Which ends with</a:t>
            </a:r>
          </a:p>
          <a:p>
            <a:pPr algn="r"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</a:rPr>
              <a:t>and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A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= 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U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= 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  <a:r>
              <a:rPr lang="en-US" sz="2000" baseline="30000" dirty="0">
                <a:latin typeface="Arno Pro Caption" panose="02020502040506020403" pitchFamily="18" charset="0"/>
                <a:cs typeface="Times New Roman" pitchFamily="18" charset="0"/>
              </a:rPr>
              <a:t>-1</a:t>
            </a:r>
            <a:endParaRPr lang="en-US" sz="2000" dirty="0">
              <a:latin typeface="Arno Pro Caption" panose="02020502040506020403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  <a:r>
              <a:rPr lang="en-US" sz="2000" baseline="30000" dirty="0">
                <a:latin typeface="Arno Pro Caption" panose="02020502040506020403" pitchFamily="18" charset="0"/>
                <a:cs typeface="Times New Roman" pitchFamily="18" charset="0"/>
              </a:rPr>
              <a:t>-1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U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= 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  <a:r>
              <a:rPr lang="en-US" sz="2000" baseline="30000" dirty="0">
                <a:latin typeface="Arno Pro Caption" panose="02020502040506020403" pitchFamily="18" charset="0"/>
                <a:cs typeface="Times New Roman" pitchFamily="18" charset="0"/>
              </a:rPr>
              <a:t>-1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U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= 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  <a:r>
              <a:rPr lang="en-US" sz="2000" baseline="30000" dirty="0">
                <a:latin typeface="Arno Pro Caption" panose="02020502040506020403" pitchFamily="18" charset="0"/>
                <a:cs typeface="Times New Roman" pitchFamily="18" charset="0"/>
              </a:rPr>
              <a:t>-1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U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= 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  <a:r>
              <a:rPr lang="en-US" sz="2000" baseline="30000" dirty="0">
                <a:latin typeface="Arno Pro Caption" panose="02020502040506020403" pitchFamily="18" charset="0"/>
                <a:cs typeface="Times New Roman" pitchFamily="18" charset="0"/>
              </a:rPr>
              <a:t>-1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  <a:r>
              <a:rPr lang="en-US" sz="2000" baseline="30000" dirty="0">
                <a:latin typeface="Arno Pro Caption" panose="02020502040506020403" pitchFamily="18" charset="0"/>
                <a:cs typeface="Times New Roman" pitchFamily="18" charset="0"/>
              </a:rPr>
              <a:t>-1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]=[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Z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L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Z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= 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  (1)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U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= [</a:t>
            </a:r>
            <a:r>
              <a:rPr lang="en-US" sz="2000" i="1" dirty="0">
                <a:latin typeface="Arno Pro Caption" panose="02020502040506020403" pitchFamily="18" charset="0"/>
                <a:cs typeface="Times New Roman" pitchFamily="18" charset="0"/>
              </a:rPr>
              <a:t>Z</a:t>
            </a:r>
            <a:r>
              <a:rPr lang="en-US" sz="2000" dirty="0">
                <a:latin typeface="Arno Pro Caption" panose="02020502040506020403" pitchFamily="18" charset="0"/>
                <a:cs typeface="Times New Roman" pitchFamily="18" charset="0"/>
              </a:rPr>
              <a:t>]   (2)</a:t>
            </a:r>
          </a:p>
        </p:txBody>
      </p:sp>
      <p:sp>
        <p:nvSpPr>
          <p:cNvPr id="63493" name="Rectangle 1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63494" name="Rectangle 1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63495" name="Rectangle 1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63496" name="Rectangle 2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63497" name="Rectangle 26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sp>
        <p:nvSpPr>
          <p:cNvPr id="63498" name="Rectangle 28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617538"/>
            <a:ext cx="91440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l-GR" i="1" dirty="0">
                <a:latin typeface="Arno Pro Caption" panose="02020502040506020403" pitchFamily="18" charset="0"/>
              </a:rPr>
              <a:t>LU Decomposition</a:t>
            </a:r>
          </a:p>
        </p:txBody>
      </p:sp>
      <p:sp>
        <p:nvSpPr>
          <p:cNvPr id="6553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010400" y="6400800"/>
            <a:ext cx="19050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6D50F81B-51C8-4EB9-B468-15E936A13131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8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65540" name="Text Box 3"/>
          <p:cNvSpPr txBox="1">
            <a:spLocks noChangeArrowheads="1"/>
          </p:cNvSpPr>
          <p:nvPr/>
        </p:nvSpPr>
        <p:spPr bwMode="auto">
          <a:xfrm>
            <a:off x="0" y="19812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l-GR" sz="2800">
                <a:latin typeface="Arno Pro Caption" panose="02020502040506020403" pitchFamily="18" charset="0"/>
              </a:rPr>
              <a:t>How can this be used?</a:t>
            </a:r>
          </a:p>
        </p:txBody>
      </p:sp>
      <p:sp>
        <p:nvSpPr>
          <p:cNvPr id="65541" name="Text Box 4"/>
          <p:cNvSpPr txBox="1">
            <a:spLocks noChangeArrowheads="1"/>
          </p:cNvSpPr>
          <p:nvPr/>
        </p:nvSpPr>
        <p:spPr bwMode="auto">
          <a:xfrm>
            <a:off x="1981200" y="2895600"/>
            <a:ext cx="5257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ts val="600"/>
              </a:spcAft>
              <a:buFontTx/>
              <a:buNone/>
            </a:pPr>
            <a:r>
              <a:rPr lang="en-US" altLang="el-GR" sz="2400">
                <a:latin typeface="Arno Pro Caption" panose="02020502040506020403" pitchFamily="18" charset="0"/>
              </a:rPr>
              <a:t>Given  </a:t>
            </a:r>
            <a:r>
              <a:rPr lang="en-US" altLang="el-GR" sz="240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400" i="1">
                <a:latin typeface="Arno Pro Caption" panose="02020502040506020403" pitchFamily="18" charset="0"/>
                <a:cs typeface="Times New Roman" panose="02020603050405020304" pitchFamily="18" charset="0"/>
              </a:rPr>
              <a:t>A</a:t>
            </a:r>
            <a:r>
              <a:rPr lang="en-US" altLang="el-GR" sz="2400">
                <a:latin typeface="Arno Pro Caption" panose="02020502040506020403" pitchFamily="18" charset="0"/>
                <a:cs typeface="Times New Roman" panose="02020603050405020304" pitchFamily="18" charset="0"/>
              </a:rPr>
              <a:t>][</a:t>
            </a:r>
            <a:r>
              <a:rPr lang="en-US" altLang="el-GR" sz="2400" i="1">
                <a:latin typeface="Arno Pro Caption" panose="02020502040506020403" pitchFamily="18" charset="0"/>
                <a:cs typeface="Times New Roman" panose="02020603050405020304" pitchFamily="18" charset="0"/>
              </a:rPr>
              <a:t>X</a:t>
            </a:r>
            <a:r>
              <a:rPr lang="en-US" altLang="el-GR" sz="2400">
                <a:latin typeface="Arno Pro Caption" panose="02020502040506020403" pitchFamily="18" charset="0"/>
                <a:cs typeface="Times New Roman" panose="02020603050405020304" pitchFamily="18" charset="0"/>
              </a:rPr>
              <a:t>] = [</a:t>
            </a:r>
            <a:r>
              <a:rPr lang="en-US" altLang="el-GR" sz="2400" i="1">
                <a:latin typeface="Arno Pro Caption" panose="02020502040506020403" pitchFamily="18" charset="0"/>
                <a:cs typeface="Times New Roman" panose="02020603050405020304" pitchFamily="18" charset="0"/>
              </a:rPr>
              <a:t>C</a:t>
            </a:r>
            <a:r>
              <a:rPr lang="en-US" altLang="el-GR" sz="2400">
                <a:latin typeface="Arno Pro Caption" panose="02020502040506020403" pitchFamily="18" charset="0"/>
                <a:cs typeface="Times New Roman" panose="02020603050405020304" pitchFamily="18" charset="0"/>
              </a:rPr>
              <a:t>]       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l-GR" sz="2200">
                <a:latin typeface="Arno Pro Caption" panose="02020502040506020403" pitchFamily="18" charset="0"/>
              </a:rPr>
              <a:t>Decompose 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200" i="1">
                <a:latin typeface="Arno Pro Caption" panose="02020502040506020403" pitchFamily="18" charset="0"/>
                <a:cs typeface="Times New Roman" panose="02020603050405020304" pitchFamily="18" charset="0"/>
              </a:rPr>
              <a:t>A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] </a:t>
            </a:r>
            <a:r>
              <a:rPr lang="en-US" altLang="el-GR" sz="2200">
                <a:latin typeface="Arno Pro Caption" panose="02020502040506020403" pitchFamily="18" charset="0"/>
              </a:rPr>
              <a:t>into 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200" i="1">
                <a:latin typeface="Arno Pro Caption" panose="02020502040506020403" pitchFamily="18" charset="0"/>
                <a:cs typeface="Times New Roman" panose="02020603050405020304" pitchFamily="18" charset="0"/>
              </a:rPr>
              <a:t>L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] </a:t>
            </a:r>
            <a:r>
              <a:rPr lang="en-US" altLang="el-GR" sz="2200">
                <a:latin typeface="Arno Pro Caption" panose="02020502040506020403" pitchFamily="18" charset="0"/>
              </a:rPr>
              <a:t>and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 [</a:t>
            </a:r>
            <a:r>
              <a:rPr lang="en-US" altLang="el-GR" sz="2200" i="1">
                <a:latin typeface="Arno Pro Caption" panose="02020502040506020403" pitchFamily="18" charset="0"/>
                <a:cs typeface="Times New Roman" panose="02020603050405020304" pitchFamily="18" charset="0"/>
              </a:rPr>
              <a:t>U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]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l-GR" sz="2200">
                <a:latin typeface="Arno Pro Caption" panose="02020502040506020403" pitchFamily="18" charset="0"/>
              </a:rPr>
              <a:t>Solve 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200" i="1">
                <a:latin typeface="Arno Pro Caption" panose="02020502040506020403" pitchFamily="18" charset="0"/>
                <a:cs typeface="Times New Roman" panose="02020603050405020304" pitchFamily="18" charset="0"/>
              </a:rPr>
              <a:t>L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][</a:t>
            </a:r>
            <a:r>
              <a:rPr lang="en-US" altLang="el-GR" sz="2200" i="1">
                <a:latin typeface="Arno Pro Caption" panose="02020502040506020403" pitchFamily="18" charset="0"/>
                <a:cs typeface="Times New Roman" panose="02020603050405020304" pitchFamily="18" charset="0"/>
              </a:rPr>
              <a:t>Z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] = [</a:t>
            </a:r>
            <a:r>
              <a:rPr lang="en-US" altLang="el-GR" sz="2200" i="1">
                <a:latin typeface="Arno Pro Caption" panose="02020502040506020403" pitchFamily="18" charset="0"/>
                <a:cs typeface="Times New Roman" panose="02020603050405020304" pitchFamily="18" charset="0"/>
              </a:rPr>
              <a:t>C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] </a:t>
            </a:r>
            <a:r>
              <a:rPr lang="en-US" altLang="el-GR" sz="2200">
                <a:latin typeface="Arno Pro Caption" panose="02020502040506020403" pitchFamily="18" charset="0"/>
              </a:rPr>
              <a:t>for 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200" i="1">
                <a:latin typeface="Arno Pro Caption" panose="02020502040506020403" pitchFamily="18" charset="0"/>
                <a:cs typeface="Times New Roman" panose="02020603050405020304" pitchFamily="18" charset="0"/>
              </a:rPr>
              <a:t>Z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]  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l-GR" sz="2200">
                <a:latin typeface="Arno Pro Caption" panose="02020502040506020403" pitchFamily="18" charset="0"/>
              </a:rPr>
              <a:t>Solve 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200" i="1">
                <a:latin typeface="Arno Pro Caption" panose="02020502040506020403" pitchFamily="18" charset="0"/>
                <a:cs typeface="Times New Roman" panose="02020603050405020304" pitchFamily="18" charset="0"/>
              </a:rPr>
              <a:t>U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][</a:t>
            </a:r>
            <a:r>
              <a:rPr lang="en-US" altLang="el-GR" sz="2200" i="1">
                <a:latin typeface="Arno Pro Caption" panose="02020502040506020403" pitchFamily="18" charset="0"/>
                <a:cs typeface="Times New Roman" panose="02020603050405020304" pitchFamily="18" charset="0"/>
              </a:rPr>
              <a:t>X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] = [</a:t>
            </a:r>
            <a:r>
              <a:rPr lang="en-US" altLang="el-GR" sz="2200" i="1">
                <a:latin typeface="Arno Pro Caption" panose="02020502040506020403" pitchFamily="18" charset="0"/>
                <a:cs typeface="Times New Roman" panose="02020603050405020304" pitchFamily="18" charset="0"/>
              </a:rPr>
              <a:t>Z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] </a:t>
            </a:r>
            <a:r>
              <a:rPr lang="en-US" altLang="el-GR" sz="2200">
                <a:latin typeface="Arno Pro Caption" panose="02020502040506020403" pitchFamily="18" charset="0"/>
              </a:rPr>
              <a:t>for 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sz="2200" i="1">
                <a:latin typeface="Arno Pro Caption" panose="02020502040506020403" pitchFamily="18" charset="0"/>
                <a:cs typeface="Times New Roman" panose="02020603050405020304" pitchFamily="18" charset="0"/>
              </a:rPr>
              <a:t>X</a:t>
            </a:r>
            <a:r>
              <a:rPr lang="en-US" altLang="el-GR" sz="2200">
                <a:latin typeface="Arno Pro Caption" panose="02020502040506020403" pitchFamily="18" charset="0"/>
                <a:cs typeface="Times New Roman" panose="02020603050405020304" pitchFamily="18" charset="0"/>
              </a:rPr>
              <a:t>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400">
                <a:latin typeface="Arno Pro Caption" panose="02020502040506020403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371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dirty="0" smtClean="0">
                <a:latin typeface="Arno Pro Caption" panose="02020502040506020403" pitchFamily="18" charset="0"/>
              </a:rPr>
              <a:t>When is LU Decomposition better than Gaussian Elimination?</a:t>
            </a:r>
          </a:p>
        </p:txBody>
      </p:sp>
      <p:sp>
        <p:nvSpPr>
          <p:cNvPr id="67587" name="Content Placeholder 11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7239000" cy="4114800"/>
          </a:xfrm>
        </p:spPr>
        <p:txBody>
          <a:bodyPr/>
          <a:lstStyle/>
          <a:p>
            <a:pPr algn="ctr" eaLnBrk="1" hangingPunct="1"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en-US" altLang="el-GR" dirty="0" smtClean="0">
                <a:latin typeface="Arno Pro Caption" panose="02020502040506020403" pitchFamily="18" charset="0"/>
              </a:rPr>
              <a:t>To solve </a:t>
            </a:r>
            <a:r>
              <a:rPr lang="en-US" altLang="el-GR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[</a:t>
            </a:r>
            <a:r>
              <a:rPr lang="en-US" altLang="el-GR" i="1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A</a:t>
            </a:r>
            <a:r>
              <a:rPr lang="en-US" altLang="el-GR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][</a:t>
            </a:r>
            <a:r>
              <a:rPr lang="en-US" altLang="el-GR" i="1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X</a:t>
            </a:r>
            <a:r>
              <a:rPr lang="en-US" altLang="el-GR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] = [</a:t>
            </a:r>
            <a:r>
              <a:rPr lang="en-US" altLang="el-GR" i="1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B</a:t>
            </a:r>
            <a:r>
              <a:rPr lang="en-US" altLang="el-GR" dirty="0" smtClean="0">
                <a:latin typeface="Arno Pro Caption" panose="02020502040506020403" pitchFamily="18" charset="0"/>
                <a:cs typeface="Times New Roman" panose="02020603050405020304" pitchFamily="18" charset="0"/>
              </a:rPr>
              <a:t>]</a:t>
            </a:r>
            <a:endParaRPr lang="en-US" altLang="el-GR" dirty="0" smtClean="0">
              <a:latin typeface="Arno Pro Caption" panose="02020502040506020403" pitchFamily="18" charset="0"/>
            </a:endParaRPr>
          </a:p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en-US" altLang="el-GR" sz="2000" b="1" dirty="0" smtClean="0">
                <a:latin typeface="Arno Pro Caption" panose="02020502040506020403" pitchFamily="18" charset="0"/>
              </a:rPr>
              <a:t>Table. 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Time taken by methods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dirty="0" smtClean="0">
              <a:latin typeface="Arno Pro Caption" panose="02020502040506020403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dirty="0" smtClean="0">
              <a:latin typeface="Arno Pro Caption" panose="02020502040506020403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dirty="0" smtClean="0">
              <a:latin typeface="Arno Pro Caption" panose="02020502040506020403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l-GR" sz="2000" dirty="0" smtClean="0">
                <a:latin typeface="Arno Pro Caption" panose="02020502040506020403" pitchFamily="18" charset="0"/>
              </a:rPr>
              <a:t>	where T = clock cycle time and n = size of the matrix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000" dirty="0" smtClean="0">
              <a:latin typeface="Arno Pro Caption" panose="02020502040506020403" pitchFamily="18" charset="0"/>
            </a:endParaRPr>
          </a:p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n-US" altLang="el-GR" dirty="0" smtClean="0">
                <a:latin typeface="Arno Pro Caption" panose="02020502040506020403" pitchFamily="18" charset="0"/>
              </a:rPr>
              <a:t>So both methods are equally efficient.</a:t>
            </a:r>
          </a:p>
        </p:txBody>
      </p:sp>
      <p:sp>
        <p:nvSpPr>
          <p:cNvPr id="67588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972300" y="6417468"/>
            <a:ext cx="19050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fld id="{F2082568-10A7-4B5F-BE81-4F781C04EBA2}" type="slidenum">
              <a:rPr lang="en-US" altLang="el-GR" sz="1800" b="1">
                <a:solidFill>
                  <a:schemeClr val="tx2"/>
                </a:solidFill>
                <a:latin typeface="Arno Pro Caption" panose="02020502040506020403" pitchFamily="18" charset="0"/>
              </a:rPr>
              <a:pPr/>
              <a:t>9</a:t>
            </a:fld>
            <a:endParaRPr lang="en-US" altLang="el-GR" sz="1800" b="1">
              <a:solidFill>
                <a:schemeClr val="tx2"/>
              </a:solidFill>
              <a:latin typeface="Arno Pro Caption" panose="02020502040506020403" pitchFamily="18" charset="0"/>
            </a:endParaRPr>
          </a:p>
        </p:txBody>
      </p:sp>
      <p:sp>
        <p:nvSpPr>
          <p:cNvPr id="67589" name="Rectangle 13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2400">
              <a:latin typeface="Tahoma" panose="020B0604030504040204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337633"/>
              </p:ext>
            </p:extLst>
          </p:nvPr>
        </p:nvGraphicFramePr>
        <p:xfrm>
          <a:off x="1219200" y="3124200"/>
          <a:ext cx="6553200" cy="1347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Arno Pro Caption" panose="02020502040506020403" pitchFamily="18" charset="0"/>
                        </a:rPr>
                        <a:t>Gaussian Elimination</a:t>
                      </a:r>
                      <a:endParaRPr lang="en-US" b="1" dirty="0">
                        <a:solidFill>
                          <a:schemeClr val="tx1"/>
                        </a:solidFill>
                        <a:latin typeface="Arno Pro Caption" panose="020205020405060204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Arno Pro Caption" panose="02020502040506020403" pitchFamily="18" charset="0"/>
                        </a:rPr>
                        <a:t>LU Decomposition</a:t>
                      </a:r>
                      <a:endParaRPr lang="en-US" b="1" dirty="0">
                        <a:solidFill>
                          <a:schemeClr val="tx1"/>
                        </a:solidFill>
                        <a:latin typeface="Arno Pro Caption" panose="020205020405060204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14388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760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935853"/>
              </p:ext>
            </p:extLst>
          </p:nvPr>
        </p:nvGraphicFramePr>
        <p:xfrm>
          <a:off x="1897063" y="3733800"/>
          <a:ext cx="17700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41" name="Equation" r:id="rId4" imgW="1269720" imgH="482400" progId="Equation.DSMT4">
                  <p:embed/>
                </p:oleObj>
              </mc:Choice>
              <mc:Fallback>
                <p:oleObj name="Equation" r:id="rId4" imgW="1269720" imgH="482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7063" y="3733800"/>
                        <a:ext cx="177006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60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441504"/>
              </p:ext>
            </p:extLst>
          </p:nvPr>
        </p:nvGraphicFramePr>
        <p:xfrm>
          <a:off x="5248275" y="3733800"/>
          <a:ext cx="17716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42" name="Equation" r:id="rId6" imgW="1269720" imgH="482400" progId="Equation.DSMT4">
                  <p:embed/>
                </p:oleObj>
              </mc:Choice>
              <mc:Fallback>
                <p:oleObj name="Equation" r:id="rId6" imgW="1269720" imgH="482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8275" y="3733800"/>
                        <a:ext cx="177165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2_Blends">
  <a:themeElements>
    <a:clrScheme name="2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2_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2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Blends">
  <a:themeElements>
    <a:clrScheme name="3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3_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3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powerpoint_template</Template>
  <TotalTime>1616</TotalTime>
  <Words>1442</Words>
  <Application>Microsoft Office PowerPoint</Application>
  <PresentationFormat>Προβολή στην οθόνη (4:3)</PresentationFormat>
  <Paragraphs>249</Paragraphs>
  <Slides>34</Slides>
  <Notes>29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4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34</vt:i4>
      </vt:variant>
    </vt:vector>
  </HeadingPairs>
  <TitlesOfParts>
    <vt:vector size="47" baseType="lpstr">
      <vt:lpstr>Arial</vt:lpstr>
      <vt:lpstr>Arno Pro Caption</vt:lpstr>
      <vt:lpstr>Arno Pro Display</vt:lpstr>
      <vt:lpstr>Calibri</vt:lpstr>
      <vt:lpstr>Courier New</vt:lpstr>
      <vt:lpstr>Tahoma</vt:lpstr>
      <vt:lpstr>Times New Roman</vt:lpstr>
      <vt:lpstr>Wingdings</vt:lpstr>
      <vt:lpstr>2_Blends</vt:lpstr>
      <vt:lpstr>3_Blends</vt:lpstr>
      <vt:lpstr>1_Office Theme</vt:lpstr>
      <vt:lpstr>Office Theme</vt:lpstr>
      <vt:lpstr>Equation</vt:lpstr>
      <vt:lpstr>      LU Decomposition   </vt:lpstr>
      <vt:lpstr>Introduction</vt:lpstr>
      <vt:lpstr>LU Decomposition</vt:lpstr>
      <vt:lpstr>LU Factorization</vt:lpstr>
      <vt:lpstr>LU Decomposition</vt:lpstr>
      <vt:lpstr>LU Decomposition</vt:lpstr>
      <vt:lpstr>How does LU Decomposition work?</vt:lpstr>
      <vt:lpstr>LU Decomposition</vt:lpstr>
      <vt:lpstr>When is LU Decomposition better than Gaussian Elimination?</vt:lpstr>
      <vt:lpstr>To find inverse of [A]</vt:lpstr>
      <vt:lpstr>Method: [A] Decompose to [L] and [U]</vt:lpstr>
      <vt:lpstr>Finding the [U] matrix</vt:lpstr>
      <vt:lpstr>Finding the [U] Matrix</vt:lpstr>
      <vt:lpstr>Finding the [L] matrix</vt:lpstr>
      <vt:lpstr>Finding the [L] Matrix</vt:lpstr>
      <vt:lpstr>Does [L][U] = [A]?</vt:lpstr>
      <vt:lpstr>Using LU Decomposition to solve SLEs</vt:lpstr>
      <vt:lpstr>Links</vt:lpstr>
      <vt:lpstr>Example</vt:lpstr>
      <vt:lpstr>Example</vt:lpstr>
      <vt:lpstr>Example</vt:lpstr>
      <vt:lpstr>Example</vt:lpstr>
      <vt:lpstr>Example</vt:lpstr>
      <vt:lpstr>Finding the inverse of a square matrix</vt:lpstr>
      <vt:lpstr>Finding the inverse of a square matrix</vt:lpstr>
      <vt:lpstr>Example: Inverse of a Matrix</vt:lpstr>
      <vt:lpstr>Example: Inverse of a Matrix</vt:lpstr>
      <vt:lpstr>Example: Inverse of a Matrix</vt:lpstr>
      <vt:lpstr>Example: Inverse of a Matrix</vt:lpstr>
      <vt:lpstr>Example: Inverse of a Matrix</vt:lpstr>
      <vt:lpstr>Example: Inverse of a Matrix</vt:lpstr>
      <vt:lpstr>Example: Inverse of a Matrix</vt:lpstr>
      <vt:lpstr>Cholesky Decomposition </vt:lpstr>
      <vt:lpstr>Cholesky Factorization</vt:lpstr>
    </vt:vector>
  </TitlesOfParts>
  <Company>Holistic Numerical Methods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 Decomposition</dc:title>
  <dc:subject>Simultaneous Linear Equations</dc:subject>
  <dc:creator>Autar Kaw</dc:creator>
  <cp:keywords>Power Point, LU Decomposition, Simultaneous Linear Equation</cp:keywords>
  <dc:description>This power point shows how to solve simultaneous linear equations using the LU Decomposition.</dc:description>
  <cp:lastModifiedBy>Dell</cp:lastModifiedBy>
  <cp:revision>115</cp:revision>
  <dcterms:created xsi:type="dcterms:W3CDTF">2004-10-20T02:26:59Z</dcterms:created>
  <dcterms:modified xsi:type="dcterms:W3CDTF">2021-03-21T22:46:09Z</dcterms:modified>
  <cp:category>General Engineering</cp:category>
</cp:coreProperties>
</file>