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65"/>
  </p:normalViewPr>
  <p:slideViewPr>
    <p:cSldViewPr snapToGrid="0">
      <p:cViewPr varScale="1">
        <p:scale>
          <a:sx n="107" d="100"/>
          <a:sy n="107"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DDA51639-B2D6-4652-B8C3-1B4C224A7BAF}" type="datetimeFigureOut">
              <a:rPr lang="en-US" smtClean="0"/>
              <a:t>2/8/26</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7200366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91087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7439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4095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C44961B7-6B89-48AB-966F-622E2788EECC}" type="datetimeFigureOut">
              <a:rPr lang="en-US" smtClean="0"/>
              <a:t>2/8/26</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9215532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61328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41120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83708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83944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8" name="Date Placeholder 7"/>
          <p:cNvSpPr>
            <a:spLocks noGrp="1"/>
          </p:cNvSpPr>
          <p:nvPr>
            <p:ph type="dt" sz="half" idx="10"/>
          </p:nvPr>
        </p:nvSpPr>
        <p:spPr/>
        <p:txBody>
          <a:bodyPr/>
          <a:lstStyle/>
          <a:p>
            <a:fld id="{1CF131DD-A141-4471-BCF9-C6073EDD7E20}" type="datetimeFigureOut">
              <a:rPr lang="en-US" smtClean="0"/>
              <a:t>2/8/26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07720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AB334A90-EB03-42F3-8859-2C2B2724C058}" type="datetimeFigureOut">
              <a:rPr lang="en-US" smtClean="0"/>
              <a:t>2/8/26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56032"/>
          </a:xfrm>
        </p:spPr>
        <p:txBody>
          <a:bodyPr/>
          <a:lstStyle/>
          <a:p>
            <a:fld id="{4FAB73BC-B049-4115-A692-8D63A059BFB8}" type="slidenum">
              <a:rPr lang="en-US" smtClean="0"/>
              <a:pPr/>
              <a:t>‹#›</a:t>
            </a:fld>
            <a:endParaRPr lang="en-US" dirty="0"/>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31257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smtClean="0"/>
              <a:t>2/8/26</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smtClean="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401876864"/>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1A2C67-8FC8-5CC9-FB58-2B58FD45A5C1}"/>
              </a:ext>
            </a:extLst>
          </p:cNvPr>
          <p:cNvSpPr>
            <a:spLocks noGrp="1"/>
          </p:cNvSpPr>
          <p:nvPr>
            <p:ph type="ctrTitle"/>
          </p:nvPr>
        </p:nvSpPr>
        <p:spPr/>
        <p:txBody>
          <a:bodyPr/>
          <a:lstStyle/>
          <a:p>
            <a:r>
              <a:rPr lang="el-GR" sz="5400" dirty="0" err="1"/>
              <a:t>Εισαγωγη</a:t>
            </a:r>
            <a:r>
              <a:rPr lang="el-GR" sz="5400" dirty="0"/>
              <a:t> στην </a:t>
            </a:r>
            <a:r>
              <a:rPr lang="el-GR" sz="5400" dirty="0" err="1"/>
              <a:t>παιδικη</a:t>
            </a:r>
            <a:r>
              <a:rPr lang="el-GR" sz="5400" dirty="0"/>
              <a:t> </a:t>
            </a:r>
            <a:r>
              <a:rPr lang="el-GR" sz="5400" dirty="0" err="1"/>
              <a:t>λογοτεχνια</a:t>
            </a:r>
            <a:r>
              <a:rPr lang="el-GR" sz="5400" dirty="0"/>
              <a:t>  </a:t>
            </a:r>
          </a:p>
        </p:txBody>
      </p:sp>
      <p:sp>
        <p:nvSpPr>
          <p:cNvPr id="3" name="Υπότιτλος 2">
            <a:extLst>
              <a:ext uri="{FF2B5EF4-FFF2-40B4-BE49-F238E27FC236}">
                <a16:creationId xmlns:a16="http://schemas.microsoft.com/office/drawing/2014/main" id="{9CB94C7C-BEC6-6932-F58D-F695E05064B8}"/>
              </a:ext>
            </a:extLst>
          </p:cNvPr>
          <p:cNvSpPr>
            <a:spLocks noGrp="1"/>
          </p:cNvSpPr>
          <p:nvPr>
            <p:ph type="subTitle" idx="1"/>
          </p:nvPr>
        </p:nvSpPr>
        <p:spPr>
          <a:xfrm>
            <a:off x="1562100" y="4682062"/>
            <a:ext cx="9070848" cy="575738"/>
          </a:xfrm>
        </p:spPr>
        <p:txBody>
          <a:bodyPr>
            <a:noAutofit/>
          </a:bodyPr>
          <a:lstStyle/>
          <a:p>
            <a:r>
              <a:rPr lang="el-GR" sz="2000" dirty="0" err="1"/>
              <a:t>Θεοπούλα</a:t>
            </a:r>
            <a:r>
              <a:rPr lang="el-GR" sz="2000" dirty="0"/>
              <a:t> </a:t>
            </a:r>
            <a:r>
              <a:rPr lang="el-GR" sz="2000" dirty="0" err="1"/>
              <a:t>Καρανικολάου</a:t>
            </a:r>
            <a:r>
              <a:rPr lang="el-GR" sz="2000" dirty="0"/>
              <a:t> </a:t>
            </a:r>
          </a:p>
          <a:p>
            <a:r>
              <a:rPr lang="el-GR" sz="2000" dirty="0" err="1"/>
              <a:t>Διδακτόρισσα</a:t>
            </a:r>
            <a:r>
              <a:rPr lang="el-GR" sz="2000" dirty="0"/>
              <a:t> Δ.Π.Θ.</a:t>
            </a:r>
          </a:p>
        </p:txBody>
      </p:sp>
    </p:spTree>
    <p:extLst>
      <p:ext uri="{BB962C8B-B14F-4D97-AF65-F5344CB8AC3E}">
        <p14:creationId xmlns:p14="http://schemas.microsoft.com/office/powerpoint/2010/main" val="4104301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568C305-6312-DFC2-3BE8-1D3BD9C63D90}"/>
              </a:ext>
            </a:extLst>
          </p:cNvPr>
          <p:cNvSpPr>
            <a:spLocks noGrp="1"/>
          </p:cNvSpPr>
          <p:nvPr>
            <p:ph idx="1"/>
          </p:nvPr>
        </p:nvSpPr>
        <p:spPr>
          <a:xfrm>
            <a:off x="1066800" y="938463"/>
            <a:ext cx="10058400" cy="5096577"/>
          </a:xfrm>
        </p:spPr>
        <p:txBody>
          <a:bodyPr>
            <a:normAutofit lnSpcReduction="10000"/>
          </a:bodyPr>
          <a:lstStyle/>
          <a:p>
            <a:pPr algn="just"/>
            <a:r>
              <a:rPr lang="el-GR" sz="2400" b="1" dirty="0">
                <a:latin typeface="Times New Roman" panose="02020603050405020304" pitchFamily="18" charset="0"/>
                <a:cs typeface="Times New Roman" panose="02020603050405020304" pitchFamily="18" charset="0"/>
              </a:rPr>
              <a:t>Στατικοί – Δυναμικοί: </a:t>
            </a:r>
            <a:r>
              <a:rPr lang="el-GR" sz="2400" dirty="0">
                <a:latin typeface="Times New Roman" panose="02020603050405020304" pitchFamily="18" charset="0"/>
                <a:cs typeface="Times New Roman" panose="02020603050405020304" pitchFamily="18" charset="0"/>
              </a:rPr>
              <a:t>στατικοί αποκαλούνται οι χαρακτήρες εκείνοι οι οποίοι δεν αλλάζουν κατά την διάρκεια μίας αφήγησης. Αντιθέτως οι δυναμικοί χαρακτήρες εξελίσσονται μέσα από την πλοκή </a:t>
            </a:r>
          </a:p>
          <a:p>
            <a:pPr algn="just"/>
            <a:r>
              <a:rPr lang="el-GR" sz="2400" dirty="0">
                <a:latin typeface="Times New Roman" panose="02020603050405020304" pitchFamily="18" charset="0"/>
                <a:cs typeface="Times New Roman" panose="02020603050405020304" pitchFamily="18" charset="0"/>
              </a:rPr>
              <a:t>Οι περισσότεροι χαρακτήρες της παιδικής λογοτεχνίας εμφανίζονται στατικοί εφόσον δεν αλλάζουν συνήθως κάποιο χαρακτηριστικό της εμφάνισης ή της προσωπικότητάς τους</a:t>
            </a:r>
          </a:p>
          <a:p>
            <a:pPr algn="just"/>
            <a:r>
              <a:rPr lang="el-GR" sz="2400" dirty="0">
                <a:latin typeface="Times New Roman" panose="02020603050405020304" pitchFamily="18" charset="0"/>
                <a:cs typeface="Times New Roman" panose="02020603050405020304" pitchFamily="18" charset="0"/>
              </a:rPr>
              <a:t>Ένας παράγοντας που επηρεάζει την εξέλιξη ενός ήρωα είναι η </a:t>
            </a:r>
            <a:r>
              <a:rPr lang="el-GR" sz="2400" dirty="0" err="1">
                <a:latin typeface="Times New Roman" panose="02020603050405020304" pitchFamily="18" charset="0"/>
                <a:cs typeface="Times New Roman" panose="02020603050405020304" pitchFamily="18" charset="0"/>
              </a:rPr>
              <a:t>χρονικότητα</a:t>
            </a:r>
            <a:r>
              <a:rPr lang="el-GR" sz="2400" dirty="0">
                <a:latin typeface="Times New Roman" panose="02020603050405020304" pitchFamily="18" charset="0"/>
                <a:cs typeface="Times New Roman" panose="02020603050405020304" pitchFamily="18" charset="0"/>
              </a:rPr>
              <a:t> της ιστορίας. Δηλαδή, σε ιστορίες που δεν παρουσιάζουν χρονική αλληλουχία, όπως τα κόμικς, οι ήρωες μένουν πάντα ίδιοι. Έτσι ο </a:t>
            </a:r>
            <a:r>
              <a:rPr lang="el-GR" sz="2400" dirty="0" err="1">
                <a:latin typeface="Times New Roman" panose="02020603050405020304" pitchFamily="18" charset="0"/>
                <a:cs typeface="Times New Roman" panose="02020603050405020304" pitchFamily="18" charset="0"/>
              </a:rPr>
              <a:t>Σκρουτζ</a:t>
            </a:r>
            <a:r>
              <a:rPr lang="el-GR" sz="2400" dirty="0">
                <a:latin typeface="Times New Roman" panose="02020603050405020304" pitchFamily="18" charset="0"/>
                <a:cs typeface="Times New Roman" panose="02020603050405020304" pitchFamily="18" charset="0"/>
              </a:rPr>
              <a:t> θα είναι πάντα τσιγκούνης και ο </a:t>
            </a:r>
            <a:r>
              <a:rPr lang="en-US" sz="2400" dirty="0">
                <a:latin typeface="Times New Roman" panose="02020603050405020304" pitchFamily="18" charset="0"/>
                <a:cs typeface="Times New Roman" panose="02020603050405020304" pitchFamily="18" charset="0"/>
              </a:rPr>
              <a:t>Garfield</a:t>
            </a:r>
            <a:r>
              <a:rPr lang="el-GR" sz="2400" dirty="0">
                <a:latin typeface="Times New Roman" panose="02020603050405020304" pitchFamily="18" charset="0"/>
                <a:cs typeface="Times New Roman" panose="02020603050405020304" pitchFamily="18" charset="0"/>
              </a:rPr>
              <a:t> ευτραφής. </a:t>
            </a:r>
          </a:p>
          <a:p>
            <a:pPr algn="just"/>
            <a:r>
              <a:rPr lang="el-GR" sz="2400" u="sng" dirty="0">
                <a:latin typeface="Times New Roman" panose="02020603050405020304" pitchFamily="18" charset="0"/>
                <a:cs typeface="Times New Roman" panose="02020603050405020304" pitchFamily="18" charset="0"/>
              </a:rPr>
              <a:t>Όμως</a:t>
            </a:r>
            <a:r>
              <a:rPr lang="el-GR" sz="2400" dirty="0">
                <a:latin typeface="Times New Roman" panose="02020603050405020304" pitchFamily="18" charset="0"/>
                <a:cs typeface="Times New Roman" panose="02020603050405020304" pitchFamily="18" charset="0"/>
              </a:rPr>
              <a:t> υπάρχουν και ήρωες που καταφέρνουν να εξελιχθούν μέσα σε μία ιστορία όπως η </a:t>
            </a:r>
            <a:r>
              <a:rPr lang="el-GR" sz="2400" dirty="0" err="1">
                <a:latin typeface="Times New Roman" panose="02020603050405020304" pitchFamily="18" charset="0"/>
                <a:cs typeface="Times New Roman" panose="02020603050405020304" pitchFamily="18" charset="0"/>
              </a:rPr>
              <a:t>Φρικαντέλα</a:t>
            </a:r>
            <a:r>
              <a:rPr lang="el-GR" sz="2400" dirty="0">
                <a:latin typeface="Times New Roman" panose="02020603050405020304" pitchFamily="18" charset="0"/>
                <a:cs typeface="Times New Roman" panose="02020603050405020304" pitchFamily="18" charset="0"/>
              </a:rPr>
              <a:t> που τελικά αγάπησε τα Χριστούγεννα και ο </a:t>
            </a:r>
            <a:r>
              <a:rPr lang="el-GR" sz="2400" dirty="0" err="1">
                <a:latin typeface="Times New Roman" panose="02020603050405020304" pitchFamily="18" charset="0"/>
                <a:cs typeface="Times New Roman" panose="02020603050405020304" pitchFamily="18" charset="0"/>
              </a:rPr>
              <a:t>Ρούνι</a:t>
            </a:r>
            <a:r>
              <a:rPr lang="el-GR" sz="2400" dirty="0">
                <a:latin typeface="Times New Roman" panose="02020603050405020304" pitchFamily="18" charset="0"/>
                <a:cs typeface="Times New Roman" panose="02020603050405020304" pitchFamily="18" charset="0"/>
              </a:rPr>
              <a:t> το κακό γουρούνι που τελικά έγινε καλό και έπιασε φιλία με τα </a:t>
            </a:r>
            <a:r>
              <a:rPr lang="el-GR" sz="2400" dirty="0" err="1">
                <a:latin typeface="Times New Roman" panose="02020603050405020304" pitchFamily="18" charset="0"/>
                <a:cs typeface="Times New Roman" panose="02020603050405020304" pitchFamily="18" charset="0"/>
              </a:rPr>
              <a:t>λυκάκια</a:t>
            </a:r>
            <a:r>
              <a:rPr lang="el-GR"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847755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CA741DC-F8BB-5CDD-1200-84F964038311}"/>
              </a:ext>
            </a:extLst>
          </p:cNvPr>
          <p:cNvSpPr>
            <a:spLocks noGrp="1"/>
          </p:cNvSpPr>
          <p:nvPr>
            <p:ph idx="1"/>
          </p:nvPr>
        </p:nvSpPr>
        <p:spPr>
          <a:xfrm>
            <a:off x="1066800" y="842211"/>
            <a:ext cx="10058400" cy="5192829"/>
          </a:xfrm>
        </p:spPr>
        <p:txBody>
          <a:bodyPr/>
          <a:lstStyle/>
          <a:p>
            <a:pPr algn="just"/>
            <a:r>
              <a:rPr lang="el-GR" sz="2400" b="1" dirty="0">
                <a:latin typeface="Times New Roman" panose="02020603050405020304" pitchFamily="18" charset="0"/>
                <a:cs typeface="Times New Roman" panose="02020603050405020304" pitchFamily="18" charset="0"/>
              </a:rPr>
              <a:t>Στερεοτυπικοί – Μη στερεοτυπικοί: </a:t>
            </a:r>
            <a:r>
              <a:rPr lang="el-GR" sz="2400" dirty="0">
                <a:latin typeface="Times New Roman" panose="02020603050405020304" pitchFamily="18" charset="0"/>
                <a:cs typeface="Times New Roman" panose="02020603050405020304" pitchFamily="18" charset="0"/>
              </a:rPr>
              <a:t>τόσο σε επίπεδο εικονογράφησης όσο και κειμένου οι χαρακτήρες μιας ιστορίας μπορεί να παρουσιάζουν στερεοτυπικά χαρακτηριστικά τα οποία αποδίδονται </a:t>
            </a:r>
            <a:r>
              <a:rPr lang="en-US" sz="2400" dirty="0">
                <a:latin typeface="Times New Roman" panose="02020603050405020304" pitchFamily="18" charset="0"/>
                <a:cs typeface="Times New Roman" panose="02020603050405020304" pitchFamily="18" charset="0"/>
              </a:rPr>
              <a:t>a priori </a:t>
            </a:r>
            <a:r>
              <a:rPr lang="el-GR" sz="2400" dirty="0">
                <a:latin typeface="Times New Roman" panose="02020603050405020304" pitchFamily="18" charset="0"/>
                <a:cs typeface="Times New Roman" panose="02020603050405020304" pitchFamily="18" charset="0"/>
              </a:rPr>
              <a:t>σε κατηγορίες ηρώων και τα συναντούμε ξανά και ξανά. Για παράδειγμα η κακία μητριά. Ένα άλλο παράδειγμα είναι η καλή και γλυκιά </a:t>
            </a:r>
            <a:r>
              <a:rPr lang="el-GR" sz="2400" dirty="0" err="1">
                <a:latin typeface="Times New Roman" panose="02020603050405020304" pitchFamily="18" charset="0"/>
                <a:cs typeface="Times New Roman" panose="02020603050405020304" pitchFamily="18" charset="0"/>
              </a:rPr>
              <a:t>ηρωίδα</a:t>
            </a:r>
            <a:r>
              <a:rPr lang="el-GR" sz="2400" dirty="0">
                <a:latin typeface="Times New Roman" panose="02020603050405020304" pitchFamily="18" charset="0"/>
                <a:cs typeface="Times New Roman" panose="02020603050405020304" pitchFamily="18" charset="0"/>
              </a:rPr>
              <a:t> η οποία στα περισσότερα βιβλία είναι ξανθιά με λευκή επιδερμίδα, ενώ η κακιά ή δυναμική έχει σκούρα μαλλιά. </a:t>
            </a:r>
          </a:p>
          <a:p>
            <a:pPr algn="just"/>
            <a:r>
              <a:rPr lang="el-GR" sz="2400" dirty="0">
                <a:latin typeface="Times New Roman" panose="02020603050405020304" pitchFamily="18" charset="0"/>
                <a:cs typeface="Times New Roman" panose="02020603050405020304" pitchFamily="18" charset="0"/>
              </a:rPr>
              <a:t>Βέβαια η εικονογράφηση έχει τη δύναμη να ανατρέψει πλήρως ένα λογοτεχνικό στερεότυπο δημιουργώντας χαρακτήρες που αρνούνται να συμμορφωθούν στα παραδοσιακά κλισέ, όπως για παράδειγμα στη </a:t>
            </a:r>
            <a:r>
              <a:rPr lang="el-GR" sz="2400" dirty="0" err="1">
                <a:latin typeface="Times New Roman" panose="02020603050405020304" pitchFamily="18" charset="0"/>
                <a:cs typeface="Times New Roman" panose="02020603050405020304" pitchFamily="18" charset="0"/>
              </a:rPr>
              <a:t>Στρογγυλοσκουφίτσα</a:t>
            </a:r>
            <a:r>
              <a:rPr lang="el-GR" sz="2400" dirty="0">
                <a:latin typeface="Times New Roman" panose="02020603050405020304" pitchFamily="18" charset="0"/>
                <a:cs typeface="Times New Roman" panose="02020603050405020304" pitchFamily="18" charset="0"/>
              </a:rPr>
              <a:t>, όπου ο λύκος εμφανίζεται στο σπίτι να βοηθάει τη γιαγιά να ξεμπερδέψει το μαλλί του πλεξίματος </a:t>
            </a:r>
          </a:p>
          <a:p>
            <a:endParaRPr lang="el-GR" dirty="0"/>
          </a:p>
        </p:txBody>
      </p:sp>
    </p:spTree>
    <p:extLst>
      <p:ext uri="{BB962C8B-B14F-4D97-AF65-F5344CB8AC3E}">
        <p14:creationId xmlns:p14="http://schemas.microsoft.com/office/powerpoint/2010/main" val="94947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C2674F0-8919-965C-B64C-8954280DBCA5}"/>
              </a:ext>
            </a:extLst>
          </p:cNvPr>
          <p:cNvSpPr>
            <a:spLocks noGrp="1"/>
          </p:cNvSpPr>
          <p:nvPr>
            <p:ph idx="1"/>
          </p:nvPr>
        </p:nvSpPr>
        <p:spPr>
          <a:xfrm>
            <a:off x="1066800" y="950495"/>
            <a:ext cx="10058400" cy="5084545"/>
          </a:xfrm>
        </p:spPr>
        <p:txBody>
          <a:bodyPr>
            <a:normAutofit fontScale="92500" lnSpcReduction="20000"/>
          </a:bodyPr>
          <a:lstStyle/>
          <a:p>
            <a:pPr algn="just"/>
            <a:r>
              <a:rPr lang="el-GR" sz="2400" b="1" dirty="0">
                <a:latin typeface="Times New Roman" panose="02020603050405020304" pitchFamily="18" charset="0"/>
                <a:cs typeface="Times New Roman" panose="02020603050405020304" pitchFamily="18" charset="0"/>
              </a:rPr>
              <a:t>Κεντρικοί – Περιφερειακοί: </a:t>
            </a:r>
            <a:r>
              <a:rPr lang="el-GR" sz="2400" dirty="0">
                <a:latin typeface="Times New Roman" panose="02020603050405020304" pitchFamily="18" charset="0"/>
                <a:cs typeface="Times New Roman" panose="02020603050405020304" pitchFamily="18" charset="0"/>
              </a:rPr>
              <a:t>εδώ οι χαρακτήρες αξιολογούνται σύμφωνα με το πόσο σημαντικό ρόλο παίζουν στην εξέλιξη μιας ιστορίας </a:t>
            </a:r>
          </a:p>
          <a:p>
            <a:pPr algn="just"/>
            <a:r>
              <a:rPr lang="el-GR" sz="2400" dirty="0">
                <a:latin typeface="Times New Roman" panose="02020603050405020304" pitchFamily="18" charset="0"/>
                <a:cs typeface="Times New Roman" panose="02020603050405020304" pitchFamily="18" charset="0"/>
              </a:rPr>
              <a:t>Κεντρικός μπορεί να θεωρηθεί είτε ένας ήρωας, είτε ένας αντιήρωας εφόσον καταλαμβάνει μεγάλο μέρος της αφήγησης και ο ρόλος του βοηθάει στην εξέλιξη της πλοκής </a:t>
            </a:r>
          </a:p>
          <a:p>
            <a:pPr algn="just"/>
            <a:r>
              <a:rPr lang="el-GR" sz="2400" dirty="0">
                <a:latin typeface="Times New Roman" panose="02020603050405020304" pitchFamily="18" charset="0"/>
                <a:cs typeface="Times New Roman" panose="02020603050405020304" pitchFamily="18" charset="0"/>
              </a:rPr>
              <a:t>Ο πρωταγωνιστής συνήθως εμφανίζεται και στα </a:t>
            </a:r>
            <a:r>
              <a:rPr lang="el-GR" sz="2400" dirty="0" err="1">
                <a:latin typeface="Times New Roman" panose="02020603050405020304" pitchFamily="18" charset="0"/>
                <a:cs typeface="Times New Roman" panose="02020603050405020304" pitchFamily="18" charset="0"/>
              </a:rPr>
              <a:t>παρακειμενικά</a:t>
            </a:r>
            <a:r>
              <a:rPr lang="el-GR" sz="2400" dirty="0">
                <a:latin typeface="Times New Roman" panose="02020603050405020304" pitchFamily="18" charset="0"/>
                <a:cs typeface="Times New Roman" panose="02020603050405020304" pitchFamily="18" charset="0"/>
              </a:rPr>
              <a:t> στοιχεία ενός βιβλίου όπως το εξώφυλλό του. Πολλές φορές δε, τον συναντούμε και στο εξώφυλλο και στον τίτλο του βιβλίου </a:t>
            </a:r>
          </a:p>
          <a:p>
            <a:pPr algn="just"/>
            <a:r>
              <a:rPr lang="el-GR" sz="2400" dirty="0">
                <a:latin typeface="Times New Roman" panose="02020603050405020304" pitchFamily="18" charset="0"/>
                <a:cs typeface="Times New Roman" panose="02020603050405020304" pitchFamily="18" charset="0"/>
              </a:rPr>
              <a:t>Ενίοτε τον κεντρικό ήρωα πλαισιώνει ένας χαρακτήρας του οποίου τα χαρακτηριστικά έρχονται σε αντίθεση με εκείνα του πρωταγωνιστή προκειμένου να αναδειχθεί ο δεύτερος. Για παράδειγμα ο κοντός και ευτραφής </a:t>
            </a:r>
            <a:r>
              <a:rPr lang="el-GR" sz="2400" dirty="0" err="1">
                <a:latin typeface="Times New Roman" panose="02020603050405020304" pitchFamily="18" charset="0"/>
                <a:cs typeface="Times New Roman" panose="02020603050405020304" pitchFamily="18" charset="0"/>
              </a:rPr>
              <a:t>Σάντσο</a:t>
            </a:r>
            <a:r>
              <a:rPr lang="el-GR" sz="2400" dirty="0">
                <a:latin typeface="Times New Roman" panose="02020603050405020304" pitchFamily="18" charset="0"/>
                <a:cs typeface="Times New Roman" panose="02020603050405020304" pitchFamily="18" charset="0"/>
              </a:rPr>
              <a:t> </a:t>
            </a:r>
            <a:r>
              <a:rPr lang="el-GR" sz="2400" dirty="0" err="1">
                <a:latin typeface="Times New Roman" panose="02020603050405020304" pitchFamily="18" charset="0"/>
                <a:cs typeface="Times New Roman" panose="02020603050405020304" pitchFamily="18" charset="0"/>
              </a:rPr>
              <a:t>Παντσα</a:t>
            </a:r>
            <a:r>
              <a:rPr lang="el-GR" sz="2400" dirty="0">
                <a:latin typeface="Times New Roman" panose="02020603050405020304" pitchFamily="18" charset="0"/>
                <a:cs typeface="Times New Roman" panose="02020603050405020304" pitchFamily="18" charset="0"/>
              </a:rPr>
              <a:t> τονίζει ακόμη περισσότερο την ψιλόλιγνη φιγούρα του Δον Κιχώτη. (άλλο παράδειγμα είναι η Ισμήνη ως προς την αδερφή της Αντιγόνη, από τη γνωστή τραγωδία). Αυτοί οι δεύτεροι χαρακτήρες ονομάζονται </a:t>
            </a:r>
            <a:r>
              <a:rPr lang="en-US" sz="2400" dirty="0">
                <a:latin typeface="Times New Roman" panose="02020603050405020304" pitchFamily="18" charset="0"/>
                <a:cs typeface="Times New Roman" panose="02020603050405020304" pitchFamily="18" charset="0"/>
              </a:rPr>
              <a:t>foil characters</a:t>
            </a:r>
            <a:endParaRPr lang="el-GR" sz="2400" dirty="0">
              <a:latin typeface="Times New Roman" panose="02020603050405020304" pitchFamily="18" charset="0"/>
              <a:cs typeface="Times New Roman" panose="02020603050405020304" pitchFamily="18" charset="0"/>
            </a:endParaRPr>
          </a:p>
          <a:p>
            <a:pPr algn="just"/>
            <a:r>
              <a:rPr lang="el-GR" sz="2400" u="sng" dirty="0">
                <a:latin typeface="Times New Roman" panose="02020603050405020304" pitchFamily="18" charset="0"/>
                <a:cs typeface="Times New Roman" panose="02020603050405020304" pitchFamily="18" charset="0"/>
              </a:rPr>
              <a:t>Προσοχή!</a:t>
            </a:r>
            <a:r>
              <a:rPr lang="en-US" sz="2400" dirty="0">
                <a:latin typeface="Times New Roman" panose="02020603050405020304" pitchFamily="18" charset="0"/>
                <a:cs typeface="Times New Roman" panose="02020603050405020304" pitchFamily="18" charset="0"/>
              </a:rPr>
              <a:t>: foil characters </a:t>
            </a:r>
            <a:r>
              <a:rPr lang="el-GR" sz="2400" dirty="0">
                <a:latin typeface="Times New Roman" panose="02020603050405020304" pitchFamily="18" charset="0"/>
                <a:cs typeface="Times New Roman" panose="02020603050405020304" pitchFamily="18" charset="0"/>
              </a:rPr>
              <a:t>δεν εννοούνται οι αντίμαχοι, αυτοί που πολεμούν τον κεντρικό ήρωα </a:t>
            </a:r>
            <a:endParaRPr lang="en-US" sz="2400" u="sng"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518989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25F2BE3-ECE3-237A-F48B-45C80E3EB955}"/>
              </a:ext>
            </a:extLst>
          </p:cNvPr>
          <p:cNvSpPr>
            <a:spLocks noGrp="1"/>
          </p:cNvSpPr>
          <p:nvPr>
            <p:ph idx="1"/>
          </p:nvPr>
        </p:nvSpPr>
        <p:spPr>
          <a:xfrm>
            <a:off x="1066800" y="842211"/>
            <a:ext cx="10058400" cy="5192829"/>
          </a:xfrm>
        </p:spPr>
        <p:txBody>
          <a:bodyPr/>
          <a:lstStyle/>
          <a:p>
            <a:pPr algn="just"/>
            <a:r>
              <a:rPr lang="el-GR" sz="2400" dirty="0">
                <a:latin typeface="Times New Roman" panose="02020603050405020304" pitchFamily="18" charset="0"/>
                <a:cs typeface="Times New Roman" panose="02020603050405020304" pitchFamily="18" charset="0"/>
              </a:rPr>
              <a:t>Ήρωας ενός βιβλίου παιδικής λογοτεχνίας μπορεί να είναι </a:t>
            </a:r>
            <a:r>
              <a:rPr lang="el-GR" sz="2400" u="sng" dirty="0">
                <a:latin typeface="Times New Roman" panose="02020603050405020304" pitchFamily="18" charset="0"/>
                <a:cs typeface="Times New Roman" panose="02020603050405020304" pitchFamily="18" charset="0"/>
              </a:rPr>
              <a:t>οποιοδήποτε ζωντανό πλάσμα </a:t>
            </a:r>
            <a:r>
              <a:rPr lang="el-GR" sz="2400" dirty="0">
                <a:latin typeface="Times New Roman" panose="02020603050405020304" pitchFamily="18" charset="0"/>
                <a:cs typeface="Times New Roman" panose="02020603050405020304" pitchFamily="18" charset="0"/>
              </a:rPr>
              <a:t>ή </a:t>
            </a:r>
            <a:r>
              <a:rPr lang="el-GR" sz="2400" u="sng" dirty="0">
                <a:latin typeface="Times New Roman" panose="02020603050405020304" pitchFamily="18" charset="0"/>
                <a:cs typeface="Times New Roman" panose="02020603050405020304" pitchFamily="18" charset="0"/>
              </a:rPr>
              <a:t>απτό αντικείμενο</a:t>
            </a:r>
            <a:r>
              <a:rPr lang="el-GR" sz="2400" dirty="0">
                <a:latin typeface="Times New Roman" panose="02020603050405020304" pitchFamily="18" charset="0"/>
                <a:cs typeface="Times New Roman" panose="02020603050405020304" pitchFamily="18" charset="0"/>
              </a:rPr>
              <a:t>. Βέβαια σε ρόλο ήρωα μπορούμε να συναντήσουμε ακόμη και </a:t>
            </a:r>
            <a:r>
              <a:rPr lang="el-GR" sz="2400" u="sng" dirty="0">
                <a:latin typeface="Times New Roman" panose="02020603050405020304" pitchFamily="18" charset="0"/>
                <a:cs typeface="Times New Roman" panose="02020603050405020304" pitchFamily="18" charset="0"/>
              </a:rPr>
              <a:t>πράγματα που δεν υφίστανται στην </a:t>
            </a:r>
            <a:r>
              <a:rPr lang="el-GR" sz="2400" u="sng" dirty="0" err="1">
                <a:latin typeface="Times New Roman" panose="02020603050405020304" pitchFamily="18" charset="0"/>
                <a:cs typeface="Times New Roman" panose="02020603050405020304" pitchFamily="18" charset="0"/>
              </a:rPr>
              <a:t>εξωγλωσσική</a:t>
            </a:r>
            <a:r>
              <a:rPr lang="el-GR" sz="2400" u="sng" dirty="0">
                <a:latin typeface="Times New Roman" panose="02020603050405020304" pitchFamily="18" charset="0"/>
                <a:cs typeface="Times New Roman" panose="02020603050405020304" pitchFamily="18" charset="0"/>
              </a:rPr>
              <a:t> </a:t>
            </a:r>
            <a:r>
              <a:rPr lang="el-GR" sz="2400" dirty="0">
                <a:latin typeface="Times New Roman" panose="02020603050405020304" pitchFamily="18" charset="0"/>
                <a:cs typeface="Times New Roman" panose="02020603050405020304" pitchFamily="18" charset="0"/>
              </a:rPr>
              <a:t>πραγματικότητα όπως για παράδειγμα τα σημεία στίξης, μία τελεία και ένα ερωτηματικό, αλλά ακόμη και </a:t>
            </a:r>
            <a:r>
              <a:rPr lang="el-GR" sz="2400" u="sng" dirty="0">
                <a:latin typeface="Times New Roman" panose="02020603050405020304" pitchFamily="18" charset="0"/>
                <a:cs typeface="Times New Roman" panose="02020603050405020304" pitchFamily="18" charset="0"/>
              </a:rPr>
              <a:t> έννοιες</a:t>
            </a:r>
            <a:r>
              <a:rPr lang="el-GR" sz="2400" dirty="0">
                <a:latin typeface="Times New Roman" panose="02020603050405020304" pitchFamily="18" charset="0"/>
                <a:cs typeface="Times New Roman" panose="02020603050405020304" pitchFamily="18" charset="0"/>
              </a:rPr>
              <a:t> όπως π.χ. η άνοιξη</a:t>
            </a:r>
          </a:p>
          <a:p>
            <a:pPr algn="just"/>
            <a:r>
              <a:rPr lang="el-GR" sz="2400" dirty="0">
                <a:latin typeface="Times New Roman" panose="02020603050405020304" pitchFamily="18" charset="0"/>
                <a:cs typeface="Times New Roman" panose="02020603050405020304" pitchFamily="18" charset="0"/>
              </a:rPr>
              <a:t>Γενικά οτιδήποτε μπορούμε να σκεφτούμε είναι εφικτό να παίξει κεντρικό ρόλο σε μία ιστορία ΕΦΟΣΟΝ του δοθούν ανθρώπινες ιδιότητες και χαρακτηριστικά. Για παράδειγμα να έχει μάτια, να μπορεί να περπατάει ή να μιλάει κ.λπ.</a:t>
            </a:r>
          </a:p>
          <a:p>
            <a:pPr algn="just"/>
            <a:r>
              <a:rPr lang="el-GR" sz="2400" dirty="0">
                <a:latin typeface="Times New Roman" panose="02020603050405020304" pitchFamily="18" charset="0"/>
                <a:cs typeface="Times New Roman" panose="02020603050405020304" pitchFamily="18" charset="0"/>
              </a:rPr>
              <a:t>Παρά την τεράστια ποικιλία που μπορούμε να συναντήσουμε στους τύπους κεντρικών ηρώων της παιδικής λογοτεχνίας, τα περισσότερα βιβλία φιλοξενούν πρωταγωνιστές ανθρώπους, προσωποποιημένα ζώα ή έμψυχα αντικείμενα </a:t>
            </a:r>
            <a:endParaRPr lang="en-US" sz="24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055942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8F1D66-808C-1F6F-3CF0-5BD7C2E377E3}"/>
              </a:ext>
            </a:extLst>
          </p:cNvPr>
          <p:cNvSpPr>
            <a:spLocks noGrp="1"/>
          </p:cNvSpPr>
          <p:nvPr>
            <p:ph type="title"/>
          </p:nvPr>
        </p:nvSpPr>
        <p:spPr>
          <a:xfrm>
            <a:off x="1066800" y="642595"/>
            <a:ext cx="10058400" cy="512438"/>
          </a:xfrm>
        </p:spPr>
        <p:txBody>
          <a:bodyPr>
            <a:normAutofit fontScale="90000"/>
          </a:bodyPr>
          <a:lstStyle/>
          <a:p>
            <a:pPr algn="ctr"/>
            <a:r>
              <a:rPr lang="el-GR" sz="3600" dirty="0">
                <a:latin typeface="Times New Roman" panose="02020603050405020304" pitchFamily="18" charset="0"/>
                <a:cs typeface="Times New Roman" panose="02020603050405020304" pitchFamily="18" charset="0"/>
              </a:rPr>
              <a:t>Τα δομικά στοιχεία της αφήγησης </a:t>
            </a:r>
          </a:p>
        </p:txBody>
      </p:sp>
      <p:sp>
        <p:nvSpPr>
          <p:cNvPr id="3" name="Θέση περιεχομένου 2">
            <a:extLst>
              <a:ext uri="{FF2B5EF4-FFF2-40B4-BE49-F238E27FC236}">
                <a16:creationId xmlns:a16="http://schemas.microsoft.com/office/drawing/2014/main" id="{F4F688C0-8E6F-21E4-D851-57C3E0DA2206}"/>
              </a:ext>
            </a:extLst>
          </p:cNvPr>
          <p:cNvSpPr>
            <a:spLocks noGrp="1"/>
          </p:cNvSpPr>
          <p:nvPr>
            <p:ph idx="1"/>
          </p:nvPr>
        </p:nvSpPr>
        <p:spPr>
          <a:xfrm>
            <a:off x="1066800" y="1155033"/>
            <a:ext cx="10058400" cy="5173578"/>
          </a:xfrm>
        </p:spPr>
        <p:txBody>
          <a:bodyPr>
            <a:noAutofit/>
          </a:bodyPr>
          <a:lstStyle/>
          <a:p>
            <a:pPr algn="just"/>
            <a:r>
              <a:rPr lang="el-GR" sz="2100" dirty="0">
                <a:latin typeface="Times New Roman" panose="02020603050405020304" pitchFamily="18" charset="0"/>
                <a:cs typeface="Times New Roman" panose="02020603050405020304" pitchFamily="18" charset="0"/>
              </a:rPr>
              <a:t>Η ανάγνωση μιας αφήγησης αποτελεί ξεχωριστή εμπειρία για τον καθένα. Αυτό συμβαίνει καθώς ο κάθε αναγνώστης φέρει κατά την ανάγνωση τις δικές του προσωπικές εμπειρίες και γνώσεις αξιοποιώντας παράλληλα τις γνωστικές του ικανότητες</a:t>
            </a:r>
          </a:p>
          <a:p>
            <a:pPr algn="just"/>
            <a:r>
              <a:rPr lang="el-GR" sz="2100" dirty="0">
                <a:latin typeface="Times New Roman" panose="02020603050405020304" pitchFamily="18" charset="0"/>
                <a:cs typeface="Times New Roman" panose="02020603050405020304" pitchFamily="18" charset="0"/>
              </a:rPr>
              <a:t>Έτσι το ίδιο κείμενο μπορεί να αποτελέσει μια τελείως διαφορετική εμπειρία για τον κάθε αναγνώστη, εφόσον όλοι μας αντλούμε από τις προηγούμενες γνώσεις και εμπειρίες προκειμένου να εξάγουμε νόημα από κάθε τι νέο που διαβάζουμε, το οποίο έρχεται να προστεθεί με την σειρά του ως νέα πληροφορία-εμπειρία στα όσα γνωρίζουμε </a:t>
            </a:r>
          </a:p>
          <a:p>
            <a:pPr algn="just"/>
            <a:r>
              <a:rPr lang="el-GR" sz="2100" dirty="0">
                <a:latin typeface="Times New Roman" panose="02020603050405020304" pitchFamily="18" charset="0"/>
                <a:cs typeface="Times New Roman" panose="02020603050405020304" pitchFamily="18" charset="0"/>
              </a:rPr>
              <a:t>Παρά όμως την μοναδικότητα της κάθε ανάγνωσης, μια αφήγηση υπαγορεύει σε έναν βαθμό (άλλοτε περισσότερο και άλλοτε λιγότερο) την ερμηνεία που επιθυμεί ο συγγραφέας να δώσει ο αναγνώστης στο κείμενο, δηλαδή τον τρόπο που θα το διαβάσει </a:t>
            </a:r>
          </a:p>
          <a:p>
            <a:pPr algn="just"/>
            <a:r>
              <a:rPr lang="el-GR" sz="2100" dirty="0">
                <a:latin typeface="Times New Roman" panose="02020603050405020304" pitchFamily="18" charset="0"/>
                <a:cs typeface="Times New Roman" panose="02020603050405020304" pitchFamily="18" charset="0"/>
              </a:rPr>
              <a:t>Τα αφηγηματικά στοιχεία, δηλαδή οι φόρμες και οι δομές ενός κειμένου μπορούν να δώσουν σημαντικές πληροφορίες για το κείμενο και να βοηθήσουν, με την βοήθεια του εκπαιδευτικού, τα μικρά παιδιά να γνωρίσουν και να κατανοήσουν καλύτερα την λογοτεχνία </a:t>
            </a:r>
          </a:p>
        </p:txBody>
      </p:sp>
    </p:spTree>
    <p:extLst>
      <p:ext uri="{BB962C8B-B14F-4D97-AF65-F5344CB8AC3E}">
        <p14:creationId xmlns:p14="http://schemas.microsoft.com/office/powerpoint/2010/main" val="812425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530DFC-CC2D-2DD2-732E-5027BA92BBC3}"/>
              </a:ext>
            </a:extLst>
          </p:cNvPr>
          <p:cNvSpPr>
            <a:spLocks noGrp="1"/>
          </p:cNvSpPr>
          <p:nvPr>
            <p:ph type="title"/>
          </p:nvPr>
        </p:nvSpPr>
        <p:spPr>
          <a:xfrm>
            <a:off x="1066800" y="642594"/>
            <a:ext cx="10058400" cy="572595"/>
          </a:xfrm>
        </p:spPr>
        <p:txBody>
          <a:bodyPr>
            <a:normAutofit fontScale="90000"/>
          </a:bodyPr>
          <a:lstStyle/>
          <a:p>
            <a:pPr algn="ctr"/>
            <a:r>
              <a:rPr lang="el-GR" sz="3600" dirty="0">
                <a:latin typeface="Times New Roman" panose="02020603050405020304" pitchFamily="18" charset="0"/>
                <a:cs typeface="Times New Roman" panose="02020603050405020304" pitchFamily="18" charset="0"/>
              </a:rPr>
              <a:t>Πλοκή </a:t>
            </a:r>
          </a:p>
        </p:txBody>
      </p:sp>
      <p:sp>
        <p:nvSpPr>
          <p:cNvPr id="3" name="Θέση περιεχομένου 2">
            <a:extLst>
              <a:ext uri="{FF2B5EF4-FFF2-40B4-BE49-F238E27FC236}">
                <a16:creationId xmlns:a16="http://schemas.microsoft.com/office/drawing/2014/main" id="{97A61624-B0A1-4CFC-342E-66768FF7FA7B}"/>
              </a:ext>
            </a:extLst>
          </p:cNvPr>
          <p:cNvSpPr>
            <a:spLocks noGrp="1"/>
          </p:cNvSpPr>
          <p:nvPr>
            <p:ph idx="1"/>
          </p:nvPr>
        </p:nvSpPr>
        <p:spPr>
          <a:xfrm>
            <a:off x="1066800" y="1323474"/>
            <a:ext cx="10058400" cy="4711566"/>
          </a:xfrm>
        </p:spPr>
        <p:txBody>
          <a:bodyPr>
            <a:normAutofit fontScale="92500" lnSpcReduction="20000"/>
          </a:bodyPr>
          <a:lstStyle/>
          <a:p>
            <a:pPr algn="just"/>
            <a:r>
              <a:rPr lang="el-GR" sz="2400" dirty="0">
                <a:latin typeface="Times New Roman" panose="02020603050405020304" pitchFamily="18" charset="0"/>
                <a:cs typeface="Times New Roman" panose="02020603050405020304" pitchFamily="18" charset="0"/>
              </a:rPr>
              <a:t>Η έννοια της πλοκής αναφέρεται στην εξέλιξη των γεγονότων, ουσιαστικά στην εξέλιξη της ιστορίας </a:t>
            </a:r>
          </a:p>
          <a:p>
            <a:pPr algn="just"/>
            <a:r>
              <a:rPr lang="el-GR" sz="2400" dirty="0">
                <a:latin typeface="Times New Roman" panose="02020603050405020304" pitchFamily="18" charset="0"/>
                <a:cs typeface="Times New Roman" panose="02020603050405020304" pitchFamily="18" charset="0"/>
              </a:rPr>
              <a:t>Μια πετυχημένη πλοκή κρατάει συνεχώς το ενδιαφέρον του αναγνώστη σε εγρήγορση, του προκαλεί ενδιαφέρον για αυτά που πρόκειται να συμβούν </a:t>
            </a:r>
          </a:p>
          <a:p>
            <a:pPr algn="just"/>
            <a:r>
              <a:rPr lang="el-GR" sz="2400" dirty="0">
                <a:latin typeface="Times New Roman" panose="02020603050405020304" pitchFamily="18" charset="0"/>
                <a:cs typeface="Times New Roman" panose="02020603050405020304" pitchFamily="18" charset="0"/>
              </a:rPr>
              <a:t>Ένα σημαντικό στοιχείο μιας επιτυχημένης πλοκής είναι το σασπένς </a:t>
            </a:r>
          </a:p>
          <a:p>
            <a:pPr algn="just"/>
            <a:r>
              <a:rPr lang="el-GR" sz="2400" dirty="0">
                <a:latin typeface="Times New Roman" panose="02020603050405020304" pitchFamily="18" charset="0"/>
                <a:cs typeface="Times New Roman" panose="02020603050405020304" pitchFamily="18" charset="0"/>
              </a:rPr>
              <a:t>Για τα μικρά παιδιά μια ενδιαφέρουσα πλοκή μπορεί να περιλαμβάνει ιστορίες παρόμοιες με άλλων βιβλίων που έχουν διαβάσει </a:t>
            </a:r>
          </a:p>
          <a:p>
            <a:pPr algn="just"/>
            <a:r>
              <a:rPr lang="el-GR" sz="2400" dirty="0">
                <a:latin typeface="Times New Roman" panose="02020603050405020304" pitchFamily="18" charset="0"/>
                <a:cs typeface="Times New Roman" panose="02020603050405020304" pitchFamily="18" charset="0"/>
              </a:rPr>
              <a:t>Στα μεγαλύτερα παιδιά πάλι αρέσει το απροσδόκητο </a:t>
            </a:r>
          </a:p>
          <a:p>
            <a:pPr algn="just"/>
            <a:r>
              <a:rPr lang="el-GR" sz="2400" dirty="0">
                <a:latin typeface="Times New Roman" panose="02020603050405020304" pitchFamily="18" charset="0"/>
                <a:cs typeface="Times New Roman" panose="02020603050405020304" pitchFamily="18" charset="0"/>
              </a:rPr>
              <a:t>Ανεξαρτήτως από το αν η πλοκή ενός βιβλίου είναι γνώριμη για το παιδί ή τελείως άγνωστη, προβλέψιμη ή μη, το πιο σημαντικό είναι να του προσφέρει ευχαρίστηση </a:t>
            </a:r>
          </a:p>
          <a:p>
            <a:pPr algn="just"/>
            <a:r>
              <a:rPr lang="el-GR" sz="2400" dirty="0">
                <a:latin typeface="Times New Roman" panose="02020603050405020304" pitchFamily="18" charset="0"/>
                <a:cs typeface="Times New Roman" panose="02020603050405020304" pitchFamily="18" charset="0"/>
              </a:rPr>
              <a:t>Η επιτυχία μιας πλοκής βασίζεται σε μεγάλο βαθμό στο κατά πόσο θα μπορέσει να προκαλέσει στον αναγνώστη αγωνία για την έκβαση της περιπέτειας του ήρωα, η οποία χαρακτηρίζεται συνήθως από κάποιου είδους διαμάχη η οποία στο τέλος επιλύεται με κάποιο τρόπο </a:t>
            </a:r>
          </a:p>
        </p:txBody>
      </p:sp>
    </p:spTree>
    <p:extLst>
      <p:ext uri="{BB962C8B-B14F-4D97-AF65-F5344CB8AC3E}">
        <p14:creationId xmlns:p14="http://schemas.microsoft.com/office/powerpoint/2010/main" val="2307905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CD3D0E-1E30-6BDD-4918-85147846FA2A}"/>
              </a:ext>
            </a:extLst>
          </p:cNvPr>
          <p:cNvSpPr>
            <a:spLocks noGrp="1"/>
          </p:cNvSpPr>
          <p:nvPr>
            <p:ph type="title"/>
          </p:nvPr>
        </p:nvSpPr>
        <p:spPr>
          <a:xfrm>
            <a:off x="1066800" y="642594"/>
            <a:ext cx="10058400" cy="680880"/>
          </a:xfrm>
        </p:spPr>
        <p:txBody>
          <a:bodyPr>
            <a:normAutofit/>
          </a:bodyPr>
          <a:lstStyle/>
          <a:p>
            <a:pPr algn="ctr"/>
            <a:r>
              <a:rPr lang="el-GR" sz="3600" dirty="0">
                <a:latin typeface="Times New Roman" panose="02020603050405020304" pitchFamily="18" charset="0"/>
                <a:cs typeface="Times New Roman" panose="02020603050405020304" pitchFamily="18" charset="0"/>
              </a:rPr>
              <a:t>Θέμα </a:t>
            </a:r>
          </a:p>
        </p:txBody>
      </p:sp>
      <p:sp>
        <p:nvSpPr>
          <p:cNvPr id="3" name="Θέση περιεχομένου 2">
            <a:extLst>
              <a:ext uri="{FF2B5EF4-FFF2-40B4-BE49-F238E27FC236}">
                <a16:creationId xmlns:a16="http://schemas.microsoft.com/office/drawing/2014/main" id="{3B307526-CF0E-D1C7-1DAF-ED0B719726E0}"/>
              </a:ext>
            </a:extLst>
          </p:cNvPr>
          <p:cNvSpPr>
            <a:spLocks noGrp="1"/>
          </p:cNvSpPr>
          <p:nvPr>
            <p:ph idx="1"/>
          </p:nvPr>
        </p:nvSpPr>
        <p:spPr>
          <a:xfrm>
            <a:off x="1066800" y="1323474"/>
            <a:ext cx="10058400" cy="4711566"/>
          </a:xfrm>
        </p:spPr>
        <p:txBody>
          <a:bodyPr>
            <a:normAutofit/>
          </a:bodyPr>
          <a:lstStyle/>
          <a:p>
            <a:pPr algn="just"/>
            <a:r>
              <a:rPr lang="el-GR" sz="2400" dirty="0">
                <a:latin typeface="Times New Roman" panose="02020603050405020304" pitchFamily="18" charset="0"/>
                <a:cs typeface="Times New Roman" panose="02020603050405020304" pitchFamily="18" charset="0"/>
              </a:rPr>
              <a:t>Ως θέμα θεωρούμε τα γενικά νοήματα που απορρέουν από ένα κείμενο </a:t>
            </a:r>
          </a:p>
          <a:p>
            <a:pPr algn="just"/>
            <a:r>
              <a:rPr lang="el-GR" sz="2400" dirty="0">
                <a:latin typeface="Times New Roman" panose="02020603050405020304" pitchFamily="18" charset="0"/>
                <a:cs typeface="Times New Roman" panose="02020603050405020304" pitchFamily="18" charset="0"/>
              </a:rPr>
              <a:t>Κάθε αφήγηση περιστρέφεται γύρω από ένα κεντρικό θέμα </a:t>
            </a:r>
          </a:p>
          <a:p>
            <a:pPr algn="just"/>
            <a:r>
              <a:rPr lang="el-GR" sz="2400" dirty="0">
                <a:latin typeface="Times New Roman" panose="02020603050405020304" pitchFamily="18" charset="0"/>
                <a:cs typeface="Times New Roman" panose="02020603050405020304" pitchFamily="18" charset="0"/>
              </a:rPr>
              <a:t>Για παράδειγμα ο Μεγάλος περίπατος του Πέτρου (</a:t>
            </a:r>
            <a:r>
              <a:rPr lang="el-GR" sz="2400" dirty="0" err="1">
                <a:latin typeface="Times New Roman" panose="02020603050405020304" pitchFamily="18" charset="0"/>
                <a:cs typeface="Times New Roman" panose="02020603050405020304" pitchFamily="18" charset="0"/>
              </a:rPr>
              <a:t>Αλκη</a:t>
            </a:r>
            <a:r>
              <a:rPr lang="el-GR" sz="2400" dirty="0">
                <a:latin typeface="Times New Roman" panose="02020603050405020304" pitchFamily="18" charset="0"/>
                <a:cs typeface="Times New Roman" panose="02020603050405020304" pitchFamily="18" charset="0"/>
              </a:rPr>
              <a:t> </a:t>
            </a:r>
            <a:r>
              <a:rPr lang="el-GR" sz="2400" dirty="0" err="1">
                <a:latin typeface="Times New Roman" panose="02020603050405020304" pitchFamily="18" charset="0"/>
                <a:cs typeface="Times New Roman" panose="02020603050405020304" pitchFamily="18" charset="0"/>
              </a:rPr>
              <a:t>Ζέη</a:t>
            </a:r>
            <a:r>
              <a:rPr lang="el-GR" sz="2400" dirty="0">
                <a:latin typeface="Times New Roman" panose="02020603050405020304" pitchFamily="18" charset="0"/>
                <a:cs typeface="Times New Roman" panose="02020603050405020304" pitchFamily="18" charset="0"/>
              </a:rPr>
              <a:t>) έχει ως κεντρικό θέμα την καταδίκη του πολέμου </a:t>
            </a:r>
          </a:p>
          <a:p>
            <a:pPr algn="just"/>
            <a:r>
              <a:rPr lang="el-GR" sz="2400" dirty="0">
                <a:latin typeface="Times New Roman" panose="02020603050405020304" pitchFamily="18" charset="0"/>
                <a:cs typeface="Times New Roman" panose="02020603050405020304" pitchFamily="18" charset="0"/>
              </a:rPr>
              <a:t>Σε κάθε κείμενο όμως υπάρχουν και δευτερεύουσες θεματολογίες που αναδύονται κάποιες φορές άμεσα και κάποιες έμμεσα </a:t>
            </a:r>
          </a:p>
          <a:p>
            <a:pPr algn="just"/>
            <a:r>
              <a:rPr lang="el-GR" sz="2400" dirty="0">
                <a:latin typeface="Times New Roman" panose="02020603050405020304" pitchFamily="18" charset="0"/>
                <a:cs typeface="Times New Roman" panose="02020603050405020304" pitchFamily="18" charset="0"/>
              </a:rPr>
              <a:t>Πρόκειται για ιδέες που μπορεί να είναι εξίσου κυρίαρχες με την κεντρική ή να λειτουργούν σε δεύτερο επίπεδο </a:t>
            </a:r>
          </a:p>
          <a:p>
            <a:pPr algn="just"/>
            <a:r>
              <a:rPr lang="el-GR" sz="2400" dirty="0">
                <a:latin typeface="Times New Roman" panose="02020603050405020304" pitchFamily="18" charset="0"/>
                <a:cs typeface="Times New Roman" panose="02020603050405020304" pitchFamily="18" charset="0"/>
              </a:rPr>
              <a:t>Π.χ. στον μεγάλο περίπατο του Πέτρου το βιβλίο πραγματεύεται και την φιλία, την ζωοφιλία, την αγωνιστικότητα κλπ. </a:t>
            </a:r>
          </a:p>
          <a:p>
            <a:pPr algn="just"/>
            <a:endParaRPr lang="el-GR" sz="2400" dirty="0">
              <a:latin typeface="Times New Roman" panose="02020603050405020304" pitchFamily="18" charset="0"/>
              <a:cs typeface="Times New Roman" panose="02020603050405020304" pitchFamily="18" charset="0"/>
            </a:endParaRP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1891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C3736-F221-31DE-8D1D-79CE9352CA14}"/>
              </a:ext>
            </a:extLst>
          </p:cNvPr>
          <p:cNvSpPr>
            <a:spLocks noGrp="1"/>
          </p:cNvSpPr>
          <p:nvPr>
            <p:ph type="title"/>
          </p:nvPr>
        </p:nvSpPr>
        <p:spPr>
          <a:xfrm>
            <a:off x="1066800" y="642594"/>
            <a:ext cx="10058400" cy="620722"/>
          </a:xfrm>
        </p:spPr>
        <p:txBody>
          <a:bodyPr>
            <a:normAutofit/>
          </a:bodyPr>
          <a:lstStyle/>
          <a:p>
            <a:pPr algn="ctr"/>
            <a:r>
              <a:rPr lang="el-GR" sz="3600" dirty="0">
                <a:latin typeface="Times New Roman" panose="02020603050405020304" pitchFamily="18" charset="0"/>
                <a:cs typeface="Times New Roman" panose="02020603050405020304" pitchFamily="18" charset="0"/>
              </a:rPr>
              <a:t>Σκηνικό </a:t>
            </a:r>
          </a:p>
        </p:txBody>
      </p:sp>
      <p:sp>
        <p:nvSpPr>
          <p:cNvPr id="3" name="Θέση περιεχομένου 2">
            <a:extLst>
              <a:ext uri="{FF2B5EF4-FFF2-40B4-BE49-F238E27FC236}">
                <a16:creationId xmlns:a16="http://schemas.microsoft.com/office/drawing/2014/main" id="{68CB76A2-0F8D-662F-EAE8-48067819EBC0}"/>
              </a:ext>
            </a:extLst>
          </p:cNvPr>
          <p:cNvSpPr>
            <a:spLocks noGrp="1"/>
          </p:cNvSpPr>
          <p:nvPr>
            <p:ph idx="1"/>
          </p:nvPr>
        </p:nvSpPr>
        <p:spPr>
          <a:xfrm>
            <a:off x="1066800" y="1263316"/>
            <a:ext cx="10058400" cy="4771724"/>
          </a:xfrm>
        </p:spPr>
        <p:txBody>
          <a:bodyPr>
            <a:normAutofit fontScale="92500"/>
          </a:bodyPr>
          <a:lstStyle/>
          <a:p>
            <a:pPr algn="just"/>
            <a:r>
              <a:rPr lang="el-GR" sz="2400" dirty="0">
                <a:latin typeface="Times New Roman" panose="02020603050405020304" pitchFamily="18" charset="0"/>
                <a:cs typeface="Times New Roman" panose="02020603050405020304" pitchFamily="18" charset="0"/>
              </a:rPr>
              <a:t>Ως σκηνικό ορίζουμε το μέρος και τον χρόνο στα οποία διαδραματίζεται η ιστορία </a:t>
            </a:r>
          </a:p>
          <a:p>
            <a:pPr algn="just"/>
            <a:r>
              <a:rPr lang="el-GR" sz="2400" dirty="0">
                <a:latin typeface="Times New Roman" panose="02020603050405020304" pitchFamily="18" charset="0"/>
                <a:cs typeface="Times New Roman" panose="02020603050405020304" pitchFamily="18" charset="0"/>
              </a:rPr>
              <a:t>Αναλόγως με την αφήγηση το σκηνικό μπορεί να παίζει σημαντικό ρόλο για τα συμβάντα </a:t>
            </a:r>
          </a:p>
          <a:p>
            <a:pPr algn="just"/>
            <a:r>
              <a:rPr lang="el-GR" sz="2400" dirty="0">
                <a:latin typeface="Times New Roman" panose="02020603050405020304" pitchFamily="18" charset="0"/>
                <a:cs typeface="Times New Roman" panose="02020603050405020304" pitchFamily="18" charset="0"/>
              </a:rPr>
              <a:t>Για παράδειγμα στο ιστορικό μυθιστόρημα η αναπαράσταση του ιστορικού χρόνου είναι πολύ σημαντική </a:t>
            </a:r>
          </a:p>
          <a:p>
            <a:pPr algn="just"/>
            <a:r>
              <a:rPr lang="el-GR" sz="2400" dirty="0">
                <a:latin typeface="Times New Roman" panose="02020603050405020304" pitchFamily="18" charset="0"/>
                <a:cs typeface="Times New Roman" panose="02020603050405020304" pitchFamily="18" charset="0"/>
              </a:rPr>
              <a:t>Αντίστοιχης σημασίας μπορεί να είναι και ο τόπος. Για παράδειγμα στο ημερολόγιο της Άννας Φρανκ σημαντικότατο μέρος της πλοκής αφορά τον εγκλεισμό της εβραίας </a:t>
            </a:r>
            <a:r>
              <a:rPr lang="el-GR" sz="2400" dirty="0" err="1">
                <a:latin typeface="Times New Roman" panose="02020603050405020304" pitchFamily="18" charset="0"/>
                <a:cs typeface="Times New Roman" panose="02020603050405020304" pitchFamily="18" charset="0"/>
              </a:rPr>
              <a:t>ηρωίδας</a:t>
            </a:r>
            <a:r>
              <a:rPr lang="el-GR" sz="2400" dirty="0">
                <a:latin typeface="Times New Roman" panose="02020603050405020304" pitchFamily="18" charset="0"/>
                <a:cs typeface="Times New Roman" panose="02020603050405020304" pitchFamily="18" charset="0"/>
              </a:rPr>
              <a:t> σε ένα δωμάτιο προκειμένου να κρυφτεί από τους Ναζί</a:t>
            </a:r>
          </a:p>
          <a:p>
            <a:pPr algn="just"/>
            <a:r>
              <a:rPr lang="el-GR" sz="2400" dirty="0">
                <a:latin typeface="Times New Roman" panose="02020603050405020304" pitchFamily="18" charset="0"/>
                <a:cs typeface="Times New Roman" panose="02020603050405020304" pitchFamily="18" charset="0"/>
              </a:rPr>
              <a:t>Στο παραμύθι βέβαια κατά κανόνα ο τόπος και ο χρόνος της αφήγησης δεν είναι συγκεκριμένα και δεν διευκρινίζονται «Μια φορά και έναν καιρό …. Σε ένα μακρινό βασίλειο» </a:t>
            </a:r>
          </a:p>
          <a:p>
            <a:pPr algn="just"/>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1415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BB6871-A50F-47B4-006D-10E6794D440F}"/>
              </a:ext>
            </a:extLst>
          </p:cNvPr>
          <p:cNvSpPr>
            <a:spLocks noGrp="1"/>
          </p:cNvSpPr>
          <p:nvPr>
            <p:ph type="title"/>
          </p:nvPr>
        </p:nvSpPr>
        <p:spPr>
          <a:xfrm>
            <a:off x="1066800" y="642595"/>
            <a:ext cx="10058400" cy="729006"/>
          </a:xfrm>
        </p:spPr>
        <p:txBody>
          <a:bodyPr>
            <a:normAutofit/>
          </a:bodyPr>
          <a:lstStyle/>
          <a:p>
            <a:pPr algn="ctr"/>
            <a:r>
              <a:rPr lang="el-GR" sz="3600" dirty="0">
                <a:latin typeface="Times New Roman" panose="02020603050405020304" pitchFamily="18" charset="0"/>
                <a:cs typeface="Times New Roman" panose="02020603050405020304" pitchFamily="18" charset="0"/>
              </a:rPr>
              <a:t>Ο μυθοπλαστικός ήρωας </a:t>
            </a:r>
          </a:p>
        </p:txBody>
      </p:sp>
      <p:sp>
        <p:nvSpPr>
          <p:cNvPr id="3" name="Θέση περιεχομένου 2">
            <a:extLst>
              <a:ext uri="{FF2B5EF4-FFF2-40B4-BE49-F238E27FC236}">
                <a16:creationId xmlns:a16="http://schemas.microsoft.com/office/drawing/2014/main" id="{2083FBFF-0FF9-7A42-24EC-4218285D5474}"/>
              </a:ext>
            </a:extLst>
          </p:cNvPr>
          <p:cNvSpPr>
            <a:spLocks noGrp="1"/>
          </p:cNvSpPr>
          <p:nvPr>
            <p:ph idx="1"/>
          </p:nvPr>
        </p:nvSpPr>
        <p:spPr>
          <a:xfrm>
            <a:off x="1066800" y="1371601"/>
            <a:ext cx="10058400" cy="4663439"/>
          </a:xfrm>
        </p:spPr>
        <p:txBody>
          <a:bodyPr>
            <a:normAutofit fontScale="92500" lnSpcReduction="10000"/>
          </a:bodyPr>
          <a:lstStyle/>
          <a:p>
            <a:pPr algn="just"/>
            <a:r>
              <a:rPr lang="el-GR" sz="2400" dirty="0">
                <a:latin typeface="Times New Roman" panose="02020603050405020304" pitchFamily="18" charset="0"/>
                <a:cs typeface="Times New Roman" panose="02020603050405020304" pitchFamily="18" charset="0"/>
              </a:rPr>
              <a:t>Σε κάθε αφήγηση μεγάλη σημασία έχει ο ρόλος του χαρακτήρα (λογοτεχνικός/μυθοπλαστικός χαρακτήρας)</a:t>
            </a:r>
          </a:p>
          <a:p>
            <a:pPr algn="just"/>
            <a:r>
              <a:rPr lang="el-GR" sz="2400" dirty="0">
                <a:latin typeface="Times New Roman" panose="02020603050405020304" pitchFamily="18" charset="0"/>
                <a:cs typeface="Times New Roman" panose="02020603050405020304" pitchFamily="18" charset="0"/>
              </a:rPr>
              <a:t>Ένας χαρακτήρας μπορεί να σχετίζεται τόσο με την έννοια της </a:t>
            </a:r>
            <a:r>
              <a:rPr lang="el-GR" sz="2400" u="sng" dirty="0">
                <a:latin typeface="Times New Roman" panose="02020603050405020304" pitchFamily="18" charset="0"/>
                <a:cs typeface="Times New Roman" panose="02020603050405020304" pitchFamily="18" charset="0"/>
              </a:rPr>
              <a:t>ταυτότητας</a:t>
            </a:r>
            <a:r>
              <a:rPr lang="el-GR" sz="2400" dirty="0">
                <a:latin typeface="Times New Roman" panose="02020603050405020304" pitchFamily="18" charset="0"/>
                <a:cs typeface="Times New Roman" panose="02020603050405020304" pitchFamily="18" charset="0"/>
              </a:rPr>
              <a:t> (δηλαδή τα χαρακτηριστικά του εκείνα που τον κάνουν μοναδικό και τον κάνουν να ξεχωρίζει από τους υπόλοιπους) αλλά και την έννοια της </a:t>
            </a:r>
            <a:r>
              <a:rPr lang="el-GR" sz="2400" u="sng" dirty="0">
                <a:latin typeface="Times New Roman" panose="02020603050405020304" pitchFamily="18" charset="0"/>
                <a:cs typeface="Times New Roman" panose="02020603050405020304" pitchFamily="18" charset="0"/>
              </a:rPr>
              <a:t>υποκειμενικότητας</a:t>
            </a:r>
            <a:r>
              <a:rPr lang="el-GR" sz="2400" dirty="0">
                <a:latin typeface="Times New Roman" panose="02020603050405020304" pitchFamily="18" charset="0"/>
                <a:cs typeface="Times New Roman" panose="02020603050405020304" pitchFamily="18" charset="0"/>
              </a:rPr>
              <a:t> (δηλαδή τις πολλαπλές/διαφορετικές θέσεις στις οποίες μπορεί να βρεθεί, παρουσιάζοντας ένα είδος ευελιξίας) </a:t>
            </a:r>
          </a:p>
          <a:p>
            <a:pPr algn="just"/>
            <a:r>
              <a:rPr lang="el-GR" sz="2400" dirty="0">
                <a:latin typeface="Times New Roman" panose="02020603050405020304" pitchFamily="18" charset="0"/>
                <a:cs typeface="Times New Roman" panose="02020603050405020304" pitchFamily="18" charset="0"/>
              </a:rPr>
              <a:t>Όταν αναλύουμε λογοτεχνικούς χαρακτήρες πώς τους αξιολογούμε; </a:t>
            </a:r>
          </a:p>
          <a:p>
            <a:pPr algn="just"/>
            <a:r>
              <a:rPr lang="el-GR" sz="2400" dirty="0">
                <a:latin typeface="Times New Roman" panose="02020603050405020304" pitchFamily="18" charset="0"/>
                <a:cs typeface="Times New Roman" panose="02020603050405020304" pitchFamily="18" charset="0"/>
              </a:rPr>
              <a:t>Ως υπαρκτά πρόσωπα ή ως </a:t>
            </a:r>
            <a:r>
              <a:rPr lang="el-GR" sz="2400" dirty="0" err="1">
                <a:latin typeface="Times New Roman" panose="02020603050405020304" pitchFamily="18" charset="0"/>
                <a:cs typeface="Times New Roman" panose="02020603050405020304" pitchFamily="18" charset="0"/>
              </a:rPr>
              <a:t>κειμενικές</a:t>
            </a:r>
            <a:r>
              <a:rPr lang="el-GR" sz="2400" dirty="0">
                <a:latin typeface="Times New Roman" panose="02020603050405020304" pitchFamily="18" charset="0"/>
                <a:cs typeface="Times New Roman" panose="02020603050405020304" pitchFamily="18" charset="0"/>
              </a:rPr>
              <a:t> κατασκευές; </a:t>
            </a:r>
          </a:p>
          <a:p>
            <a:pPr algn="just"/>
            <a:r>
              <a:rPr lang="el-GR" sz="2400" dirty="0">
                <a:latin typeface="Times New Roman" panose="02020603050405020304" pitchFamily="18" charset="0"/>
                <a:cs typeface="Times New Roman" panose="02020603050405020304" pitchFamily="18" charset="0"/>
              </a:rPr>
              <a:t>Στην πρώτη περίπτωση οι χαρακτήρες αντιμετωπίζονται ως μια αναπαράσταση της πραγματικότητας, άρα ως αυτόνομες προσωπικότητες (μιμητική προσέγγιση)</a:t>
            </a:r>
          </a:p>
          <a:p>
            <a:pPr algn="just"/>
            <a:r>
              <a:rPr lang="el-GR" sz="2400" dirty="0">
                <a:latin typeface="Times New Roman" panose="02020603050405020304" pitchFamily="18" charset="0"/>
                <a:cs typeface="Times New Roman" panose="02020603050405020304" pitchFamily="18" charset="0"/>
              </a:rPr>
              <a:t>Στην δεύτερη περίπτωση οι χαρακτήρες αντιμετωπίζονται αποκλειστικά ως λεκτικές κατασκευές </a:t>
            </a:r>
          </a:p>
          <a:p>
            <a:endParaRPr lang="el-GR" dirty="0"/>
          </a:p>
        </p:txBody>
      </p:sp>
    </p:spTree>
    <p:extLst>
      <p:ext uri="{BB962C8B-B14F-4D97-AF65-F5344CB8AC3E}">
        <p14:creationId xmlns:p14="http://schemas.microsoft.com/office/powerpoint/2010/main" val="769636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9E604B2-EA4B-63A2-2040-9FFE2A3FE3D1}"/>
              </a:ext>
            </a:extLst>
          </p:cNvPr>
          <p:cNvSpPr>
            <a:spLocks noGrp="1"/>
          </p:cNvSpPr>
          <p:nvPr>
            <p:ph idx="1"/>
          </p:nvPr>
        </p:nvSpPr>
        <p:spPr>
          <a:xfrm>
            <a:off x="1066800" y="938463"/>
            <a:ext cx="10058400" cy="5096577"/>
          </a:xfrm>
        </p:spPr>
        <p:txBody>
          <a:bodyPr/>
          <a:lstStyle/>
          <a:p>
            <a:pPr algn="just"/>
            <a:r>
              <a:rPr lang="el-GR" sz="2400" dirty="0">
                <a:latin typeface="Times New Roman" panose="02020603050405020304" pitchFamily="18" charset="0"/>
                <a:cs typeface="Times New Roman" panose="02020603050405020304" pitchFamily="18" charset="0"/>
              </a:rPr>
              <a:t>Επίσης κάθε θεωρία προσεγγίζει τους λογοτεχνικούς χαρακτήρες μέσα από το δικό της πρίσμα </a:t>
            </a:r>
          </a:p>
          <a:p>
            <a:pPr algn="just"/>
            <a:r>
              <a:rPr lang="el-GR" sz="2400" dirty="0">
                <a:latin typeface="Times New Roman" panose="02020603050405020304" pitchFamily="18" charset="0"/>
                <a:cs typeface="Times New Roman" panose="02020603050405020304" pitchFamily="18" charset="0"/>
              </a:rPr>
              <a:t>Για παράδειγμα η ψυχαναλυτική θεωρία αντιμετωπίζει τους χαρακτήρες ως μία έκφραση του ασυνείδητου του συγγραφέα </a:t>
            </a:r>
          </a:p>
          <a:p>
            <a:pPr algn="just"/>
            <a:r>
              <a:rPr lang="el-GR" sz="2400" dirty="0">
                <a:latin typeface="Times New Roman" panose="02020603050405020304" pitchFamily="18" charset="0"/>
                <a:cs typeface="Times New Roman" panose="02020603050405020304" pitchFamily="18" charset="0"/>
              </a:rPr>
              <a:t>Αντιθέτως άλλοι αναλυτές δίνουν βαρύτητα στην συμβολή του αναγνώστη. Αυτοί θεωρούν πως ο αναγνώστης καθώς διαβάζει, συσχετίζει τους χαρακτήρες με τα δικά του βιώματα και εμπειρίες συμπληρώνοντας τα νοηματικά κενά του κειμένου. Με αυτόν τον τρόπο ο αναγνώστης συμβάλει στην διαμόρφωση των λογοτεχνικών χαρακτήρων, μέσα από τις δικές του ερμηνείες </a:t>
            </a:r>
          </a:p>
          <a:p>
            <a:endParaRPr lang="el-GR" dirty="0"/>
          </a:p>
        </p:txBody>
      </p:sp>
    </p:spTree>
    <p:extLst>
      <p:ext uri="{BB962C8B-B14F-4D97-AF65-F5344CB8AC3E}">
        <p14:creationId xmlns:p14="http://schemas.microsoft.com/office/powerpoint/2010/main" val="640909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A03EF2-E0C6-93EF-0A1D-7B1D92012262}"/>
              </a:ext>
            </a:extLst>
          </p:cNvPr>
          <p:cNvSpPr>
            <a:spLocks noGrp="1"/>
          </p:cNvSpPr>
          <p:nvPr>
            <p:ph type="title"/>
          </p:nvPr>
        </p:nvSpPr>
        <p:spPr>
          <a:xfrm>
            <a:off x="1066800" y="642594"/>
            <a:ext cx="10058400" cy="632753"/>
          </a:xfrm>
        </p:spPr>
        <p:txBody>
          <a:bodyPr>
            <a:normAutofit/>
          </a:bodyPr>
          <a:lstStyle/>
          <a:p>
            <a:pPr algn="ctr"/>
            <a:r>
              <a:rPr lang="el-GR" sz="3600" dirty="0">
                <a:latin typeface="Times New Roman" panose="02020603050405020304" pitchFamily="18" charset="0"/>
                <a:cs typeface="Times New Roman" panose="02020603050405020304" pitchFamily="18" charset="0"/>
              </a:rPr>
              <a:t>Είδη χαρακτήρων </a:t>
            </a:r>
          </a:p>
        </p:txBody>
      </p:sp>
      <p:sp>
        <p:nvSpPr>
          <p:cNvPr id="3" name="Θέση περιεχομένου 2">
            <a:extLst>
              <a:ext uri="{FF2B5EF4-FFF2-40B4-BE49-F238E27FC236}">
                <a16:creationId xmlns:a16="http://schemas.microsoft.com/office/drawing/2014/main" id="{0C5013AA-995B-BB26-B3A4-DF0CEE63C3A9}"/>
              </a:ext>
            </a:extLst>
          </p:cNvPr>
          <p:cNvSpPr>
            <a:spLocks noGrp="1"/>
          </p:cNvSpPr>
          <p:nvPr>
            <p:ph idx="1"/>
          </p:nvPr>
        </p:nvSpPr>
        <p:spPr>
          <a:xfrm>
            <a:off x="1066800" y="1275347"/>
            <a:ext cx="10058400" cy="4759693"/>
          </a:xfrm>
        </p:spPr>
        <p:txBody>
          <a:bodyPr>
            <a:normAutofit fontScale="92500"/>
          </a:bodyPr>
          <a:lstStyle/>
          <a:p>
            <a:pPr algn="just"/>
            <a:r>
              <a:rPr lang="el-GR" sz="2400" dirty="0">
                <a:latin typeface="Times New Roman" panose="02020603050405020304" pitchFamily="18" charset="0"/>
                <a:cs typeface="Times New Roman" panose="02020603050405020304" pitchFamily="18" charset="0"/>
              </a:rPr>
              <a:t>Οι χαρακτήρες της παιδικής λογοτεχνίας παρουσιάζουν μία πλειάδα χαρακτηριστικών σύμφωνα με τα οποία μπορούν να ταξινομηθούν στις παρακάτω κατηγορίες προκειμένου να αναλυθούν με πληρέστερο τρόπο </a:t>
            </a:r>
          </a:p>
          <a:p>
            <a:pPr algn="just"/>
            <a:r>
              <a:rPr lang="el-GR" sz="2400" dirty="0">
                <a:latin typeface="Times New Roman" panose="02020603050405020304" pitchFamily="18" charset="0"/>
                <a:cs typeface="Times New Roman" panose="02020603050405020304" pitchFamily="18" charset="0"/>
              </a:rPr>
              <a:t>Σημείωση: ένας χαρακτήρας μπορεί να ανήκει σε περισσότερες από μία κατηγορίες</a:t>
            </a:r>
          </a:p>
          <a:p>
            <a:pPr algn="just"/>
            <a:r>
              <a:rPr lang="el-GR" sz="2400" b="1" dirty="0">
                <a:latin typeface="Times New Roman" panose="02020603050405020304" pitchFamily="18" charset="0"/>
                <a:cs typeface="Times New Roman" panose="02020603050405020304" pitchFamily="18" charset="0"/>
              </a:rPr>
              <a:t>Επίπεδοι – Σφαιρικοί: </a:t>
            </a:r>
            <a:r>
              <a:rPr lang="el-GR" sz="2400" dirty="0">
                <a:latin typeface="Times New Roman" panose="02020603050405020304" pitchFamily="18" charset="0"/>
                <a:cs typeface="Times New Roman" panose="02020603050405020304" pitchFamily="18" charset="0"/>
              </a:rPr>
              <a:t>κρίνοντας έναν χαρακτήρα σύμφωνα με τον βαθμό στον οποίο εξελίσσεται μέσα στο κείμενο. Έτσι, επίπεδοι θεωρούνται οι χαρακτήρες εκείνοι οι οποίοι χαρακτηρίζονται κυρίως από ένα εμφανές και σταθερό χαρακτηριστικό σε αντίθεση με τους σφαιρικούς/πολυδιάστατους οι οποίοι έχουν πολλές ιδιότητες, όπως όλοι οι άνθρωποι,  παρουσιάζοντας μια πιο σύνθετη προσωπικότητα . Επίπεδοι μπορεί να θεωρηθούν η πονηρή αλεπού και ο κακός λύκος. Πολλές φορές το κύριο χαρακτηριστικό ενός χαρακτήρα δηλώνεται και στον τίτλο του βιβλίου. Υπάρχουν όμως και οι περιπτώσεις όπου ένας χαρακτηρισμός μπορεί να λειτουργεί ειρωνικά π.χ. ο γενναίος </a:t>
            </a:r>
            <a:r>
              <a:rPr lang="el-GR" sz="2400" dirty="0" err="1">
                <a:latin typeface="Times New Roman" panose="02020603050405020304" pitchFamily="18" charset="0"/>
                <a:cs typeface="Times New Roman" panose="02020603050405020304" pitchFamily="18" charset="0"/>
              </a:rPr>
              <a:t>ραφτάκος</a:t>
            </a:r>
            <a:r>
              <a:rPr lang="el-GR" sz="2400" dirty="0">
                <a:latin typeface="Times New Roman" panose="02020603050405020304" pitchFamily="18" charset="0"/>
                <a:cs typeface="Times New Roman" panose="02020603050405020304" pitchFamily="18" charset="0"/>
              </a:rPr>
              <a:t>.</a:t>
            </a:r>
          </a:p>
          <a:p>
            <a:endParaRPr lang="el-GR" dirty="0"/>
          </a:p>
        </p:txBody>
      </p:sp>
    </p:spTree>
    <p:extLst>
      <p:ext uri="{BB962C8B-B14F-4D97-AF65-F5344CB8AC3E}">
        <p14:creationId xmlns:p14="http://schemas.microsoft.com/office/powerpoint/2010/main" val="3836167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556BF98-F1BF-1F27-24D2-8C09931AE93B}"/>
              </a:ext>
            </a:extLst>
          </p:cNvPr>
          <p:cNvSpPr>
            <a:spLocks noGrp="1"/>
          </p:cNvSpPr>
          <p:nvPr>
            <p:ph idx="1"/>
          </p:nvPr>
        </p:nvSpPr>
        <p:spPr>
          <a:xfrm>
            <a:off x="1066800" y="926432"/>
            <a:ext cx="10058400" cy="5108608"/>
          </a:xfrm>
        </p:spPr>
        <p:txBody>
          <a:bodyPr/>
          <a:lstStyle/>
          <a:p>
            <a:pPr algn="just"/>
            <a:r>
              <a:rPr lang="el-GR" sz="2400" dirty="0">
                <a:latin typeface="Times New Roman" panose="02020603050405020304" pitchFamily="18" charset="0"/>
                <a:cs typeface="Times New Roman" panose="02020603050405020304" pitchFamily="18" charset="0"/>
              </a:rPr>
              <a:t>Η κατηγοριοποίηση αυτή δεν συνεπάγεται αξιολόγηση. Δηλαδή η μια κατηγορία δεν θεωρείται καλύτερη από την άλλη. </a:t>
            </a:r>
          </a:p>
          <a:p>
            <a:pPr algn="just"/>
            <a:r>
              <a:rPr lang="el-GR" sz="2400" dirty="0">
                <a:latin typeface="Times New Roman" panose="02020603050405020304" pitchFamily="18" charset="0"/>
                <a:cs typeface="Times New Roman" panose="02020603050405020304" pitchFamily="18" charset="0"/>
              </a:rPr>
              <a:t>Στην παιδική λογοτεχνία συναντούμε συχνότερα επίπεδους χαρακτήρες επειδή:</a:t>
            </a:r>
          </a:p>
          <a:p>
            <a:pPr algn="just"/>
            <a:r>
              <a:rPr lang="el-GR" sz="2400" dirty="0">
                <a:latin typeface="Times New Roman" panose="02020603050405020304" pitchFamily="18" charset="0"/>
                <a:cs typeface="Times New Roman" panose="02020603050405020304" pitchFamily="18" charset="0"/>
              </a:rPr>
              <a:t>1) οι νοητικές ικανότητες των παιδιών ευνοούν την καλύτερη κατανόησή τους</a:t>
            </a:r>
          </a:p>
          <a:p>
            <a:pPr algn="just"/>
            <a:r>
              <a:rPr lang="el-GR" sz="2400" dirty="0">
                <a:latin typeface="Times New Roman" panose="02020603050405020304" pitchFamily="18" charset="0"/>
                <a:cs typeface="Times New Roman" panose="02020603050405020304" pitchFamily="18" charset="0"/>
              </a:rPr>
              <a:t>2) η μικρή έκταση των κειμένων που απευθύνονται σε παιδιά δεν αφήνει πολλά περιθώρια για την ανάπτυξη ενός χαρακτήρα </a:t>
            </a:r>
          </a:p>
          <a:p>
            <a:pPr algn="just"/>
            <a:r>
              <a:rPr lang="el-GR" sz="2400" dirty="0">
                <a:latin typeface="Times New Roman" panose="02020603050405020304" pitchFamily="18" charset="0"/>
                <a:cs typeface="Times New Roman" panose="02020603050405020304" pitchFamily="18" charset="0"/>
              </a:rPr>
              <a:t>3) η παιδική λογοτεχνία εστιάζει κυρίως στην πλοκή (</a:t>
            </a:r>
            <a:r>
              <a:rPr lang="en-US" sz="2400" dirty="0">
                <a:latin typeface="Times New Roman" panose="02020603050405020304" pitchFamily="18" charset="0"/>
                <a:cs typeface="Times New Roman" panose="02020603050405020304" pitchFamily="18" charset="0"/>
              </a:rPr>
              <a:t>plot-oriented)</a:t>
            </a:r>
            <a:r>
              <a:rPr lang="el-GR" sz="2400" dirty="0">
                <a:latin typeface="Times New Roman" panose="02020603050405020304" pitchFamily="18" charset="0"/>
                <a:cs typeface="Times New Roman" panose="02020603050405020304" pitchFamily="18" charset="0"/>
              </a:rPr>
              <a:t> παρά στους χαρακτήρες (</a:t>
            </a:r>
            <a:r>
              <a:rPr lang="en-US" sz="2400" dirty="0">
                <a:latin typeface="Times New Roman" panose="02020603050405020304" pitchFamily="18" charset="0"/>
                <a:cs typeface="Times New Roman" panose="02020603050405020304" pitchFamily="18" charset="0"/>
              </a:rPr>
              <a:t>character-oriented), </a:t>
            </a:r>
            <a:r>
              <a:rPr lang="el-GR" sz="2400" dirty="0">
                <a:latin typeface="Times New Roman" panose="02020603050405020304" pitchFamily="18" charset="0"/>
                <a:cs typeface="Times New Roman" panose="02020603050405020304" pitchFamily="18" charset="0"/>
              </a:rPr>
              <a:t>έτσι πολλοί χαρακτήρες δεν αναπτύσσονται ιδιαίτερα </a:t>
            </a:r>
            <a:endParaRPr lang="en-US" sz="2400"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4628942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απούνι">
  <a:themeElements>
    <a:clrScheme name="Σαπούνι">
      <a:dk1>
        <a:sysClr val="windowText" lastClr="000000"/>
      </a:dk1>
      <a:lt1>
        <a:sysClr val="window" lastClr="FFFFFF"/>
      </a:lt1>
      <a:dk2>
        <a:srgbClr val="736059"/>
      </a:dk2>
      <a:lt2>
        <a:srgbClr val="E7E0C7"/>
      </a:lt2>
      <a:accent1>
        <a:srgbClr val="92B0C8"/>
      </a:accent1>
      <a:accent2>
        <a:srgbClr val="E37C3D"/>
      </a:accent2>
      <a:accent3>
        <a:srgbClr val="A5AB81"/>
      </a:accent3>
      <a:accent4>
        <a:srgbClr val="E9B635"/>
      </a:accent4>
      <a:accent5>
        <a:srgbClr val="7BA79D"/>
      </a:accent5>
      <a:accent6>
        <a:srgbClr val="968C8C"/>
      </a:accent6>
      <a:hlink>
        <a:srgbClr val="F7A115"/>
      </a:hlink>
      <a:folHlink>
        <a:srgbClr val="969696"/>
      </a:folHlink>
    </a:clrScheme>
    <a:fontScheme name="Σαπούνι">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Σαπούνι">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{062E667A-4381-C746-B14A-00882CB58BA3}tf10001067</Template>
  <TotalTime>142</TotalTime>
  <Words>1482</Words>
  <Application>Microsoft Macintosh PowerPoint</Application>
  <PresentationFormat>Ευρεία οθόνη</PresentationFormat>
  <Paragraphs>62</Paragraphs>
  <Slides>13</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13</vt:i4>
      </vt:variant>
    </vt:vector>
  </HeadingPairs>
  <TitlesOfParts>
    <vt:vector size="16" baseType="lpstr">
      <vt:lpstr>Garamond</vt:lpstr>
      <vt:lpstr>Times New Roman</vt:lpstr>
      <vt:lpstr>Σαπούνι</vt:lpstr>
      <vt:lpstr>Εισαγωγη στην παιδικη λογοτεχνια  </vt:lpstr>
      <vt:lpstr>Τα δομικά στοιχεία της αφήγησης </vt:lpstr>
      <vt:lpstr>Πλοκή </vt:lpstr>
      <vt:lpstr>Θέμα </vt:lpstr>
      <vt:lpstr>Σκηνικό </vt:lpstr>
      <vt:lpstr>Ο μυθοπλαστικός ήρωας </vt:lpstr>
      <vt:lpstr>Παρουσίαση του PowerPoint</vt:lpstr>
      <vt:lpstr>Είδη χαρακτήρων </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Lina Karanikolaou</dc:creator>
  <cp:lastModifiedBy>Lina Karanikolaou</cp:lastModifiedBy>
  <cp:revision>3</cp:revision>
  <dcterms:created xsi:type="dcterms:W3CDTF">2024-10-19T13:05:19Z</dcterms:created>
  <dcterms:modified xsi:type="dcterms:W3CDTF">2026-02-08T13:30:24Z</dcterms:modified>
</cp:coreProperties>
</file>