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6" r:id="rId2"/>
    <p:sldId id="320" r:id="rId3"/>
    <p:sldId id="280" r:id="rId4"/>
    <p:sldId id="321" r:id="rId5"/>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67" d="100"/>
          <a:sy n="67" d="100"/>
        </p:scale>
        <p:origin x="1188"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D9B5488A-09D2-4040-A52E-FE84679A4831}" type="datetimeFigureOut">
              <a:rPr lang="el-GR" smtClean="0"/>
              <a:pPr/>
              <a:t>22/3/2023</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1CBBE242-E57F-4798-B881-1D0116AD0C40}" type="slidenum">
              <a:rPr lang="el-GR" smtClean="0"/>
              <a:pPr/>
              <a:t>‹#›</a:t>
            </a:fld>
            <a:endParaRPr lang="el-GR"/>
          </a:p>
        </p:txBody>
      </p:sp>
    </p:spTree>
    <p:extLst>
      <p:ext uri="{BB962C8B-B14F-4D97-AF65-F5344CB8AC3E}">
        <p14:creationId xmlns:p14="http://schemas.microsoft.com/office/powerpoint/2010/main" val="20308981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22/3/2023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5">
                <a:shade val="45000"/>
                <a:satMod val="135000"/>
              </a:schemeClr>
              <a:prstClr val="white"/>
            </a:duotone>
          </a:blip>
          <a:srcRect/>
          <a:stretch>
            <a:fillRect l="-17000" r="-17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22/3/2023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2280344"/>
            <a:ext cx="9144000" cy="1938992"/>
          </a:xfrm>
          <a:prstGeom prst="rect">
            <a:avLst/>
          </a:prstGeom>
          <a:noFill/>
        </p:spPr>
        <p:txBody>
          <a:bodyPr wrap="square" rtlCol="0">
            <a:spAutoFit/>
          </a:bodyPr>
          <a:lstStyle/>
          <a:p>
            <a:pPr algn="ctr"/>
            <a:r>
              <a:rPr lang="el-GR" sz="4000" b="1" dirty="0" smtClean="0"/>
              <a:t>Ανανεώσιμες Πηγές Ενέργειας</a:t>
            </a:r>
          </a:p>
          <a:p>
            <a:pPr algn="ctr"/>
            <a:endParaRPr lang="el-GR" sz="4000" b="1" dirty="0" smtClean="0"/>
          </a:p>
          <a:p>
            <a:pPr algn="ctr"/>
            <a:r>
              <a:rPr lang="en-US" sz="4000" b="1" dirty="0" smtClean="0"/>
              <a:t>202</a:t>
            </a:r>
            <a:r>
              <a:rPr lang="el-GR" sz="4000" b="1" dirty="0" smtClean="0"/>
              <a:t>3</a:t>
            </a:r>
            <a:endParaRPr lang="el-GR" sz="4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27384"/>
            <a:ext cx="9144000" cy="6909584"/>
          </a:xfrm>
          <a:prstGeom prst="rect">
            <a:avLst/>
          </a:prstGeom>
          <a:noFill/>
        </p:spPr>
        <p:txBody>
          <a:bodyPr wrap="square" rtlCol="0">
            <a:spAutoFit/>
          </a:bodyPr>
          <a:lstStyle/>
          <a:p>
            <a:pPr algn="ctr"/>
            <a:r>
              <a:rPr lang="el-GR" sz="1600" b="1" dirty="0" smtClean="0"/>
              <a:t>ΗΜΕΡΟΛΟΓΙΟ ΜΑΘΗΜΑΤΟΣ</a:t>
            </a:r>
          </a:p>
          <a:p>
            <a:pPr algn="ctr"/>
            <a:endParaRPr lang="el-GR" sz="1100" b="1" dirty="0" smtClean="0"/>
          </a:p>
          <a:p>
            <a:r>
              <a:rPr lang="el-GR" sz="1600" dirty="0" smtClean="0"/>
              <a:t>Παρασκευή </a:t>
            </a:r>
            <a:r>
              <a:rPr lang="en-US" sz="1600" dirty="0" smtClean="0"/>
              <a:t>3</a:t>
            </a:r>
            <a:r>
              <a:rPr lang="el-GR" sz="1600" dirty="0" smtClean="0"/>
              <a:t>/3</a:t>
            </a:r>
            <a:r>
              <a:rPr lang="el-GR" sz="1600" b="1" dirty="0" smtClean="0"/>
              <a:t>		1</a:t>
            </a:r>
            <a:r>
              <a:rPr lang="el-GR" sz="1600" b="1" baseline="30000" dirty="0" smtClean="0"/>
              <a:t>ο</a:t>
            </a:r>
            <a:r>
              <a:rPr lang="el-GR" sz="1600" b="1" dirty="0" smtClean="0"/>
              <a:t> Μάθημα	Εισαγωγή		</a:t>
            </a:r>
          </a:p>
          <a:p>
            <a:endParaRPr lang="el-GR" sz="1200" b="1" dirty="0" smtClean="0"/>
          </a:p>
          <a:p>
            <a:r>
              <a:rPr lang="el-GR" sz="1600" dirty="0" smtClean="0"/>
              <a:t>Παρασκευή </a:t>
            </a:r>
            <a:r>
              <a:rPr lang="el-GR" sz="1600" dirty="0" smtClean="0"/>
              <a:t>1</a:t>
            </a:r>
            <a:r>
              <a:rPr lang="en-US" sz="1600" dirty="0" smtClean="0"/>
              <a:t>0</a:t>
            </a:r>
            <a:r>
              <a:rPr lang="el-GR" sz="1600" dirty="0" smtClean="0"/>
              <a:t>/3</a:t>
            </a:r>
            <a:r>
              <a:rPr lang="el-GR" sz="1600" b="1" dirty="0"/>
              <a:t>		</a:t>
            </a:r>
            <a:r>
              <a:rPr lang="el-GR" sz="1600" b="1" dirty="0" smtClean="0"/>
              <a:t>2</a:t>
            </a:r>
            <a:r>
              <a:rPr lang="el-GR" sz="1600" b="1" baseline="30000" dirty="0" smtClean="0"/>
              <a:t>ο</a:t>
            </a:r>
            <a:r>
              <a:rPr lang="el-GR" sz="1600" b="1" dirty="0" smtClean="0"/>
              <a:t> </a:t>
            </a:r>
            <a:r>
              <a:rPr lang="el-GR" sz="1600" b="1" dirty="0"/>
              <a:t>Μάθημα	Ηλιακή Ενέργεια 		</a:t>
            </a:r>
            <a:endParaRPr lang="el-GR" sz="1600" dirty="0"/>
          </a:p>
          <a:p>
            <a:endParaRPr lang="el-GR" sz="1600" dirty="0" smtClean="0"/>
          </a:p>
          <a:p>
            <a:r>
              <a:rPr lang="el-GR" sz="1600" dirty="0" smtClean="0"/>
              <a:t>Παρασκευή </a:t>
            </a:r>
            <a:r>
              <a:rPr lang="el-GR" sz="1600" dirty="0" smtClean="0"/>
              <a:t>17/3 </a:t>
            </a:r>
            <a:r>
              <a:rPr lang="el-GR" sz="1600" b="1" dirty="0" smtClean="0"/>
              <a:t>		3</a:t>
            </a:r>
            <a:r>
              <a:rPr lang="el-GR" sz="1600" b="1" baseline="30000" dirty="0" smtClean="0"/>
              <a:t>ο</a:t>
            </a:r>
            <a:r>
              <a:rPr lang="el-GR" sz="1600" b="1" dirty="0" smtClean="0"/>
              <a:t> Μάθημα	</a:t>
            </a:r>
            <a:r>
              <a:rPr lang="el-GR" sz="1600" b="1" dirty="0" smtClean="0"/>
              <a:t>Ηλιακή </a:t>
            </a:r>
            <a:r>
              <a:rPr lang="el-GR" sz="1600" b="1" dirty="0"/>
              <a:t>Ενέργεια (ΘΕΜΑ 1)</a:t>
            </a:r>
            <a:endParaRPr lang="el-GR" sz="1600" b="1" dirty="0"/>
          </a:p>
          <a:p>
            <a:r>
              <a:rPr lang="el-GR" sz="1600" b="1" dirty="0" smtClean="0"/>
              <a:t>	</a:t>
            </a:r>
            <a:endParaRPr lang="el-GR" sz="1400" dirty="0" smtClean="0"/>
          </a:p>
          <a:p>
            <a:r>
              <a:rPr lang="el-GR" sz="1600" dirty="0" smtClean="0"/>
              <a:t>Παρασκευή </a:t>
            </a:r>
            <a:r>
              <a:rPr lang="el-GR" sz="1600" dirty="0" smtClean="0"/>
              <a:t>24/3</a:t>
            </a:r>
            <a:r>
              <a:rPr lang="el-GR" sz="1600" dirty="0" smtClean="0"/>
              <a:t>	 </a:t>
            </a:r>
            <a:r>
              <a:rPr lang="el-GR" sz="1600" b="1" dirty="0" smtClean="0"/>
              <a:t>	4</a:t>
            </a:r>
            <a:r>
              <a:rPr lang="el-GR" sz="1600" b="1" baseline="30000" dirty="0" smtClean="0"/>
              <a:t>ο</a:t>
            </a:r>
            <a:r>
              <a:rPr lang="el-GR" sz="1600" b="1" dirty="0" smtClean="0"/>
              <a:t> Μάθημα	</a:t>
            </a:r>
            <a:r>
              <a:rPr lang="el-GR" sz="1600" b="1" dirty="0" err="1"/>
              <a:t>Φωτοβολταϊκά</a:t>
            </a:r>
            <a:r>
              <a:rPr lang="el-GR" sz="1600" b="1" dirty="0"/>
              <a:t> </a:t>
            </a:r>
            <a:endParaRPr lang="en-US" sz="1600" b="1" dirty="0" smtClean="0"/>
          </a:p>
          <a:p>
            <a:r>
              <a:rPr lang="el-GR" sz="1400" dirty="0" smtClean="0"/>
              <a:t>	</a:t>
            </a:r>
            <a:endParaRPr lang="el-GR" sz="1600" dirty="0" smtClean="0"/>
          </a:p>
          <a:p>
            <a:r>
              <a:rPr lang="el-GR" sz="1600" dirty="0" smtClean="0"/>
              <a:t>Παρασκευή </a:t>
            </a:r>
            <a:r>
              <a:rPr lang="en-US" sz="1600" dirty="0" smtClean="0"/>
              <a:t>31</a:t>
            </a:r>
            <a:r>
              <a:rPr lang="el-GR" sz="1600" dirty="0" smtClean="0"/>
              <a:t>/</a:t>
            </a:r>
            <a:r>
              <a:rPr lang="en-US" sz="1600" dirty="0" smtClean="0"/>
              <a:t>3</a:t>
            </a:r>
            <a:r>
              <a:rPr lang="el-GR" sz="1600" dirty="0" smtClean="0"/>
              <a:t>	 	</a:t>
            </a:r>
            <a:r>
              <a:rPr lang="el-GR" sz="1600" b="1" dirty="0" smtClean="0"/>
              <a:t>5</a:t>
            </a:r>
            <a:r>
              <a:rPr lang="el-GR" sz="1600" b="1" baseline="30000" dirty="0" smtClean="0"/>
              <a:t>ο</a:t>
            </a:r>
            <a:r>
              <a:rPr lang="el-GR" sz="1600" b="1" dirty="0" smtClean="0"/>
              <a:t> Μάθημα	</a:t>
            </a:r>
            <a:r>
              <a:rPr lang="el-GR" sz="1600" b="1" dirty="0" err="1"/>
              <a:t>Φωτοβολταϊκά</a:t>
            </a:r>
            <a:r>
              <a:rPr lang="el-GR" sz="1600" b="1" dirty="0"/>
              <a:t> (ΘΕΜΑ </a:t>
            </a:r>
            <a:r>
              <a:rPr lang="en-US" sz="1600" b="1" dirty="0" smtClean="0"/>
              <a:t>2</a:t>
            </a:r>
            <a:r>
              <a:rPr lang="el-GR" sz="1600" b="1" dirty="0" smtClean="0"/>
              <a:t>)</a:t>
            </a:r>
            <a:endParaRPr lang="en-US" sz="1600" b="1" dirty="0"/>
          </a:p>
          <a:p>
            <a:endParaRPr lang="en-US" sz="1600" b="1" dirty="0" smtClean="0"/>
          </a:p>
          <a:p>
            <a:r>
              <a:rPr lang="el-GR" sz="1600" dirty="0" smtClean="0"/>
              <a:t>Παρασκευή </a:t>
            </a:r>
            <a:r>
              <a:rPr lang="en-US" sz="1600" dirty="0" smtClean="0"/>
              <a:t>7</a:t>
            </a:r>
            <a:r>
              <a:rPr lang="el-GR" sz="1600" dirty="0" smtClean="0"/>
              <a:t>/4</a:t>
            </a:r>
            <a:r>
              <a:rPr lang="el-GR" sz="1600" dirty="0" smtClean="0"/>
              <a:t>		</a:t>
            </a:r>
            <a:r>
              <a:rPr lang="el-GR" sz="1600" b="1" dirty="0" smtClean="0"/>
              <a:t>6</a:t>
            </a:r>
            <a:r>
              <a:rPr lang="el-GR" sz="1600" b="1" baseline="30000" dirty="0" smtClean="0"/>
              <a:t>ο</a:t>
            </a:r>
            <a:r>
              <a:rPr lang="el-GR" sz="1600" b="1" dirty="0" smtClean="0"/>
              <a:t> Μάθημα	</a:t>
            </a:r>
            <a:r>
              <a:rPr lang="el-GR" sz="1600" b="1" dirty="0"/>
              <a:t>Υβριδικά Συστήματα (ΘΕΜΑ </a:t>
            </a:r>
            <a:r>
              <a:rPr lang="en-US" sz="1600" b="1" dirty="0" smtClean="0"/>
              <a:t>3</a:t>
            </a:r>
            <a:r>
              <a:rPr lang="el-GR" sz="1600" b="1" dirty="0" smtClean="0"/>
              <a:t>)</a:t>
            </a:r>
            <a:endParaRPr lang="el-GR" sz="1600" b="1" dirty="0"/>
          </a:p>
          <a:p>
            <a:endParaRPr lang="el-GR" sz="1600" b="1" dirty="0"/>
          </a:p>
          <a:p>
            <a:r>
              <a:rPr lang="el-GR" sz="1600" dirty="0"/>
              <a:t>Παρασκευή </a:t>
            </a:r>
            <a:r>
              <a:rPr lang="el-GR" sz="1600" dirty="0" smtClean="0"/>
              <a:t>28/4</a:t>
            </a:r>
            <a:r>
              <a:rPr lang="el-GR" sz="1600" dirty="0"/>
              <a:t>		</a:t>
            </a:r>
            <a:r>
              <a:rPr lang="el-GR" sz="1600" b="1" dirty="0" smtClean="0"/>
              <a:t>7</a:t>
            </a:r>
            <a:r>
              <a:rPr lang="el-GR" sz="1600" b="1" baseline="30000" dirty="0" smtClean="0"/>
              <a:t>ο</a:t>
            </a:r>
            <a:r>
              <a:rPr lang="el-GR" sz="1600" b="1" dirty="0" smtClean="0"/>
              <a:t> </a:t>
            </a:r>
            <a:r>
              <a:rPr lang="el-GR" sz="1600" b="1" dirty="0"/>
              <a:t>Μάθημα	</a:t>
            </a:r>
            <a:r>
              <a:rPr lang="el-GR" sz="1600" b="1" dirty="0" smtClean="0"/>
              <a:t>Αιολικά </a:t>
            </a:r>
            <a:r>
              <a:rPr lang="el-GR" sz="1600" b="1" dirty="0"/>
              <a:t>(ΘΕΜΑ </a:t>
            </a:r>
            <a:r>
              <a:rPr lang="en-US" sz="1600" b="1" dirty="0" smtClean="0"/>
              <a:t>4</a:t>
            </a:r>
            <a:r>
              <a:rPr lang="el-GR" sz="1600" b="1" dirty="0" smtClean="0"/>
              <a:t>) </a:t>
            </a:r>
            <a:r>
              <a:rPr lang="el-GR" sz="1600" b="1" dirty="0" smtClean="0"/>
              <a:t>	</a:t>
            </a:r>
            <a:endParaRPr lang="el-GR" sz="1600" dirty="0" smtClean="0"/>
          </a:p>
          <a:p>
            <a:endParaRPr lang="en-US" sz="1400" b="1" dirty="0" smtClean="0"/>
          </a:p>
          <a:p>
            <a:r>
              <a:rPr lang="el-GR" sz="1600" dirty="0"/>
              <a:t>Παρασκευή </a:t>
            </a:r>
            <a:r>
              <a:rPr lang="el-GR" sz="1600" dirty="0" smtClean="0"/>
              <a:t>5/5</a:t>
            </a:r>
            <a:r>
              <a:rPr lang="el-GR" sz="1600" dirty="0"/>
              <a:t>		</a:t>
            </a:r>
            <a:r>
              <a:rPr lang="el-GR" sz="1600" b="1" dirty="0"/>
              <a:t>8</a:t>
            </a:r>
            <a:r>
              <a:rPr lang="el-GR" sz="1600" b="1" baseline="30000" dirty="0"/>
              <a:t>ο</a:t>
            </a:r>
            <a:r>
              <a:rPr lang="el-GR" sz="1600" b="1" dirty="0"/>
              <a:t> Μάθημα	</a:t>
            </a:r>
            <a:r>
              <a:rPr lang="el-GR" sz="1600" b="1" dirty="0" smtClean="0"/>
              <a:t>1</a:t>
            </a:r>
            <a:r>
              <a:rPr lang="el-GR" sz="1600" b="1" baseline="30000" dirty="0" smtClean="0"/>
              <a:t>η</a:t>
            </a:r>
            <a:r>
              <a:rPr lang="el-GR" sz="1600" b="1" dirty="0" smtClean="0"/>
              <a:t> Πρόοδος (στην ύλη των μαθημάτων 1 – 7)</a:t>
            </a:r>
            <a:endParaRPr lang="el-GR" sz="1600" dirty="0"/>
          </a:p>
          <a:p>
            <a:endParaRPr lang="el-GR" sz="1600" dirty="0"/>
          </a:p>
          <a:p>
            <a:r>
              <a:rPr lang="el-GR" sz="1600" dirty="0" smtClean="0"/>
              <a:t>Παρασκευή </a:t>
            </a:r>
            <a:r>
              <a:rPr lang="el-GR" sz="1600" dirty="0" smtClean="0"/>
              <a:t>12/5</a:t>
            </a:r>
            <a:r>
              <a:rPr lang="el-GR" sz="1600" dirty="0"/>
              <a:t>		</a:t>
            </a:r>
            <a:r>
              <a:rPr lang="el-GR" sz="1600" b="1" dirty="0" smtClean="0"/>
              <a:t>9</a:t>
            </a:r>
            <a:r>
              <a:rPr lang="el-GR" sz="1600" b="1" baseline="30000" dirty="0" smtClean="0"/>
              <a:t>ο</a:t>
            </a:r>
            <a:r>
              <a:rPr lang="el-GR" sz="1600" b="1" dirty="0" smtClean="0"/>
              <a:t> </a:t>
            </a:r>
            <a:r>
              <a:rPr lang="el-GR" sz="1600" b="1" dirty="0"/>
              <a:t>Μάθημα	</a:t>
            </a:r>
            <a:r>
              <a:rPr lang="el-GR" sz="1600" b="1" dirty="0" smtClean="0"/>
              <a:t>Εισαγωγή </a:t>
            </a:r>
            <a:r>
              <a:rPr lang="el-GR" sz="1600" b="1" dirty="0"/>
              <a:t>Βιομάζας</a:t>
            </a:r>
            <a:r>
              <a:rPr lang="en-US" sz="1600" b="1" dirty="0"/>
              <a:t> </a:t>
            </a:r>
            <a:r>
              <a:rPr lang="el-GR" sz="1600" b="1" dirty="0"/>
              <a:t>(ΘΕΜΑ </a:t>
            </a:r>
            <a:r>
              <a:rPr lang="el-GR" sz="1600" b="1" dirty="0" smtClean="0"/>
              <a:t>5) </a:t>
            </a:r>
            <a:r>
              <a:rPr lang="el-GR" sz="1600" b="1" dirty="0"/>
              <a:t>	</a:t>
            </a:r>
            <a:endParaRPr lang="el-GR" sz="1600" dirty="0"/>
          </a:p>
          <a:p>
            <a:endParaRPr lang="el-GR" sz="1400" dirty="0"/>
          </a:p>
          <a:p>
            <a:r>
              <a:rPr lang="el-GR" sz="1600" dirty="0" smtClean="0"/>
              <a:t>Παρασκευή </a:t>
            </a:r>
            <a:r>
              <a:rPr lang="el-GR" sz="1600" dirty="0" smtClean="0"/>
              <a:t>19/5</a:t>
            </a:r>
            <a:r>
              <a:rPr lang="el-GR" sz="1600" b="1" dirty="0" smtClean="0"/>
              <a:t>		10</a:t>
            </a:r>
            <a:r>
              <a:rPr lang="el-GR" sz="1600" b="1" baseline="30000" dirty="0" smtClean="0"/>
              <a:t>ο</a:t>
            </a:r>
            <a:r>
              <a:rPr lang="el-GR" sz="1600" b="1" dirty="0" smtClean="0"/>
              <a:t> Μάθημα	</a:t>
            </a:r>
            <a:r>
              <a:rPr lang="el-GR" sz="1600" b="1" dirty="0"/>
              <a:t>Καύση Βιομάζας (ΘΕΜΑ </a:t>
            </a:r>
            <a:r>
              <a:rPr lang="el-GR" sz="1600" b="1" dirty="0" smtClean="0"/>
              <a:t>6)</a:t>
            </a:r>
            <a:r>
              <a:rPr lang="en-US" sz="1600" b="1" dirty="0"/>
              <a:t>	</a:t>
            </a:r>
            <a:r>
              <a:rPr lang="el-GR" sz="1400" b="1" dirty="0" smtClean="0"/>
              <a:t>	</a:t>
            </a:r>
            <a:endParaRPr lang="en-US" sz="1400" b="1" dirty="0" smtClean="0"/>
          </a:p>
          <a:p>
            <a:endParaRPr lang="el-GR" sz="1600" dirty="0" smtClean="0"/>
          </a:p>
          <a:p>
            <a:r>
              <a:rPr lang="el-GR" sz="1600" dirty="0" smtClean="0"/>
              <a:t>Παρασκευή </a:t>
            </a:r>
            <a:r>
              <a:rPr lang="el-GR" sz="1600" dirty="0" smtClean="0"/>
              <a:t>26/5 </a:t>
            </a:r>
            <a:r>
              <a:rPr lang="el-GR" sz="1600" dirty="0" smtClean="0"/>
              <a:t>		</a:t>
            </a:r>
            <a:r>
              <a:rPr lang="el-GR" sz="1600" b="1" dirty="0" smtClean="0"/>
              <a:t>11</a:t>
            </a:r>
            <a:r>
              <a:rPr lang="el-GR" sz="1600" b="1" baseline="30000" dirty="0" smtClean="0"/>
              <a:t>ο</a:t>
            </a:r>
            <a:r>
              <a:rPr lang="el-GR" sz="1600" b="1" dirty="0" smtClean="0"/>
              <a:t> Μάθημα	</a:t>
            </a:r>
            <a:r>
              <a:rPr lang="el-GR" sz="1600" b="1" dirty="0"/>
              <a:t>Αεριοποίηση </a:t>
            </a:r>
            <a:r>
              <a:rPr lang="el-GR" sz="1600" b="1" dirty="0" smtClean="0"/>
              <a:t>Βιομάζας</a:t>
            </a:r>
            <a:endParaRPr lang="el-GR" sz="1600" b="1" dirty="0" smtClean="0">
              <a:solidFill>
                <a:srgbClr val="FF0000"/>
              </a:solidFill>
            </a:endParaRPr>
          </a:p>
          <a:p>
            <a:endParaRPr lang="el-GR" sz="1600" dirty="0" smtClean="0"/>
          </a:p>
          <a:p>
            <a:r>
              <a:rPr lang="el-GR" sz="1600" dirty="0" smtClean="0"/>
              <a:t>Παρασκευή </a:t>
            </a:r>
            <a:r>
              <a:rPr lang="el-GR" sz="1600" dirty="0" smtClean="0"/>
              <a:t>2/6</a:t>
            </a:r>
            <a:r>
              <a:rPr lang="el-GR" sz="1600" dirty="0"/>
              <a:t>	 	</a:t>
            </a:r>
            <a:r>
              <a:rPr lang="en-US" sz="1600" b="1" dirty="0" smtClean="0"/>
              <a:t>1</a:t>
            </a:r>
            <a:r>
              <a:rPr lang="el-GR" sz="1600" b="1" dirty="0" smtClean="0"/>
              <a:t>2</a:t>
            </a:r>
            <a:r>
              <a:rPr lang="el-GR" sz="1600" b="1" baseline="30000" dirty="0" smtClean="0"/>
              <a:t>ο</a:t>
            </a:r>
            <a:r>
              <a:rPr lang="el-GR" sz="1600" b="1" dirty="0" smtClean="0"/>
              <a:t> </a:t>
            </a:r>
            <a:r>
              <a:rPr lang="el-GR" sz="1600" b="1" dirty="0"/>
              <a:t>Μάθημα	Αεριοποίηση Βιομάζας (ΘΕΜΑ </a:t>
            </a:r>
            <a:r>
              <a:rPr lang="el-GR" sz="1600" b="1" dirty="0" smtClean="0"/>
              <a:t>7)</a:t>
            </a:r>
            <a:endParaRPr lang="el-GR" sz="1600" b="1" dirty="0"/>
          </a:p>
          <a:p>
            <a:r>
              <a:rPr lang="el-GR" sz="1600" dirty="0" smtClean="0"/>
              <a:t>	</a:t>
            </a:r>
            <a:endParaRPr lang="el-GR" sz="1400" dirty="0" smtClean="0"/>
          </a:p>
          <a:p>
            <a:r>
              <a:rPr lang="el-GR" sz="1600" dirty="0" smtClean="0"/>
              <a:t>Αναπλήρωση</a:t>
            </a:r>
            <a:r>
              <a:rPr lang="el-GR" sz="1600" dirty="0" smtClean="0"/>
              <a:t>		</a:t>
            </a:r>
            <a:r>
              <a:rPr lang="el-GR" sz="1600" b="1" dirty="0" smtClean="0"/>
              <a:t>13</a:t>
            </a:r>
            <a:r>
              <a:rPr lang="el-GR" sz="1600" b="1" baseline="30000" dirty="0" smtClean="0"/>
              <a:t>ο</a:t>
            </a:r>
            <a:r>
              <a:rPr lang="el-GR" sz="1600" b="1" dirty="0" smtClean="0"/>
              <a:t> Μάθημα	Βιοαέριο  </a:t>
            </a:r>
            <a:r>
              <a:rPr lang="el-GR" sz="1400" b="1" dirty="0" smtClean="0"/>
              <a:t>(</a:t>
            </a:r>
            <a:r>
              <a:rPr lang="el-GR" sz="1400" b="1"/>
              <a:t>ΘΕΜΑ </a:t>
            </a:r>
            <a:r>
              <a:rPr lang="el-GR" sz="1400" b="1" smtClean="0"/>
              <a:t>8)</a:t>
            </a:r>
            <a:endParaRPr lang="el-GR" sz="1400" b="1" dirty="0" smtClean="0"/>
          </a:p>
          <a:p>
            <a:endParaRPr lang="el-GR" sz="1400" b="1" dirty="0"/>
          </a:p>
          <a:p>
            <a:r>
              <a:rPr lang="el-GR" sz="1400" b="1" dirty="0" err="1"/>
              <a:t>Ημερομ</a:t>
            </a:r>
            <a:r>
              <a:rPr lang="el-GR" sz="1400" b="1" dirty="0"/>
              <a:t>. Εξεταστικής		2η ΠΡΟΟΔΟΣ	</a:t>
            </a:r>
            <a:r>
              <a:rPr lang="en-US" sz="1400" b="1" dirty="0"/>
              <a:t>(</a:t>
            </a:r>
            <a:r>
              <a:rPr lang="el-GR" sz="1400" b="1" dirty="0"/>
              <a:t>στην ύλη των μαθημάτων </a:t>
            </a:r>
            <a:r>
              <a:rPr lang="el-GR" sz="1400" b="1" dirty="0" smtClean="0"/>
              <a:t>9 </a:t>
            </a:r>
            <a:r>
              <a:rPr lang="el-GR" sz="1400" b="1" dirty="0"/>
              <a:t>– </a:t>
            </a:r>
            <a:r>
              <a:rPr lang="el-GR" sz="1400" b="1" dirty="0" smtClean="0"/>
              <a:t>13)</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188640"/>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smtClean="0">
                <a:ln>
                  <a:noFill/>
                </a:ln>
                <a:solidFill>
                  <a:schemeClr val="tx1"/>
                </a:solidFill>
                <a:effectLst/>
                <a:ea typeface="Times New Roman" pitchFamily="18" charset="0"/>
                <a:cs typeface="Tahoma" pitchFamily="34" charset="0"/>
              </a:rPr>
              <a:t>Εβδομαδιαία θέματα	 Α</a:t>
            </a:r>
            <a:r>
              <a:rPr kumimoji="0" lang="el-GR" sz="1600" b="1" i="0" u="none" strike="noStrike" cap="none" normalizeH="0" dirty="0" smtClean="0">
                <a:ln>
                  <a:noFill/>
                </a:ln>
                <a:solidFill>
                  <a:schemeClr val="tx1"/>
                </a:solidFill>
                <a:effectLst/>
                <a:ea typeface="Times New Roman" pitchFamily="18" charset="0"/>
                <a:cs typeface="Tahoma" pitchFamily="34" charset="0"/>
              </a:rPr>
              <a:t> (θέματα </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1</a:t>
            </a:r>
            <a:r>
              <a:rPr kumimoji="0" lang="el-GR" sz="1600" b="1" i="0" u="none" strike="noStrike" cap="none" normalizeH="0" dirty="0" smtClean="0">
                <a:ln>
                  <a:noFill/>
                </a:ln>
                <a:solidFill>
                  <a:schemeClr val="tx1"/>
                </a:solidFill>
                <a:effectLst/>
                <a:ea typeface="Times New Roman" pitchFamily="18" charset="0"/>
                <a:cs typeface="Tahoma" pitchFamily="34" charset="0"/>
              </a:rPr>
              <a:t> – 5) </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	1 μονάδα		(βάση</a:t>
            </a:r>
            <a:r>
              <a:rPr kumimoji="0" lang="el-GR" sz="1600" b="1" i="0" u="none" strike="noStrike" cap="none" normalizeH="0" dirty="0" smtClean="0">
                <a:ln>
                  <a:noFill/>
                </a:ln>
                <a:solidFill>
                  <a:schemeClr val="tx1"/>
                </a:solidFill>
                <a:effectLst/>
                <a:ea typeface="Times New Roman" pitchFamily="18" charset="0"/>
                <a:cs typeface="Tahoma" pitchFamily="34" charset="0"/>
              </a:rPr>
              <a:t> 0,5 μονάδες)</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	</a:t>
            </a:r>
          </a:p>
          <a:p>
            <a:pPr marL="342900" marR="0" lvl="0" indent="-342900" algn="just" defTabSz="914400" rtl="0" eaLnBrk="0" fontAlgn="base" latinLnBrk="0" hangingPunct="0">
              <a:lnSpc>
                <a:spcPct val="100000"/>
              </a:lnSpc>
              <a:spcBef>
                <a:spcPct val="0"/>
              </a:spcBef>
              <a:spcAft>
                <a:spcPct val="0"/>
              </a:spcAft>
              <a:buClrTx/>
              <a:buSzTx/>
              <a:tabLst/>
            </a:pPr>
            <a:r>
              <a:rPr lang="el-GR" sz="1600" b="1" dirty="0" smtClean="0">
                <a:ea typeface="Times New Roman" pitchFamily="18" charset="0"/>
                <a:cs typeface="Tahoma" pitchFamily="34" charset="0"/>
              </a:rPr>
              <a:t>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Πρόοδος 			4 μονάδες		(βάση 1,5 μονάδες)*</a:t>
            </a:r>
          </a:p>
          <a:p>
            <a:pPr marL="342900" indent="-342900" algn="just" eaLnBrk="0" fontAlgn="base" hangingPunct="0">
              <a:spcBef>
                <a:spcPct val="0"/>
              </a:spcBef>
              <a:spcAft>
                <a:spcPct val="0"/>
              </a:spcAft>
            </a:pPr>
            <a:r>
              <a:rPr lang="el-GR" sz="1600" b="1" dirty="0" smtClean="0">
                <a:ea typeface="Times New Roman" pitchFamily="18" charset="0"/>
                <a:cs typeface="Tahoma" pitchFamily="34" charset="0"/>
              </a:rPr>
              <a:t>Εβδομαδιαία θέματα	 Β (θέματα 6 – 9) 	1 μονάδα		(</a:t>
            </a:r>
            <a:r>
              <a:rPr lang="el-GR" sz="1600" b="1" dirty="0">
                <a:ea typeface="Times New Roman" pitchFamily="18" charset="0"/>
                <a:cs typeface="Tahoma" pitchFamily="34" charset="0"/>
              </a:rPr>
              <a:t>βάση 0,5 μονάδες)</a:t>
            </a: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Πρόοδος 			4 μονάδες		(βάση 1,5 μονάδες)*</a:t>
            </a:r>
          </a:p>
          <a:p>
            <a:pPr marL="342900" indent="-342900" algn="just" eaLnBrk="0" fontAlgn="base" hangingPunct="0">
              <a:spcBef>
                <a:spcPct val="0"/>
              </a:spcBef>
              <a:spcAft>
                <a:spcPct val="0"/>
              </a:spcAft>
            </a:pPr>
            <a:r>
              <a:rPr lang="el-GR" sz="1600" b="1" dirty="0" smtClean="0">
                <a:ea typeface="Times New Roman" pitchFamily="18" charset="0"/>
                <a:cs typeface="Tahoma" pitchFamily="34" charset="0"/>
              </a:rPr>
              <a:t>Εργαστήριο**			1 μονάδα		(βάση 0,5 μονάδες)*</a:t>
            </a:r>
          </a:p>
          <a:p>
            <a:pPr marL="342900" lvl="0" indent="-342900" algn="just" eaLnBrk="0" fontAlgn="base" hangingPunct="0">
              <a:spcBef>
                <a:spcPct val="0"/>
              </a:spcBef>
              <a:spcAft>
                <a:spcPct val="0"/>
              </a:spcAft>
            </a:pP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Φοιτητές &gt; 10</a:t>
            </a:r>
            <a:r>
              <a:rPr lang="el-GR" sz="1600" b="1" baseline="30000" dirty="0" smtClean="0">
                <a:ea typeface="Times New Roman" pitchFamily="18" charset="0"/>
                <a:cs typeface="Tahoma" pitchFamily="34" charset="0"/>
              </a:rPr>
              <a:t>ο</a:t>
            </a:r>
            <a:r>
              <a:rPr lang="el-GR" sz="1600" b="1" dirty="0" smtClean="0">
                <a:ea typeface="Times New Roman" pitchFamily="18" charset="0"/>
                <a:cs typeface="Tahoma" pitchFamily="34" charset="0"/>
              </a:rPr>
              <a:t> Εξάμηνο</a:t>
            </a:r>
          </a:p>
          <a:p>
            <a:pPr marL="342900" lvl="0" indent="-342900" algn="just" eaLnBrk="0" fontAlgn="base" hangingPunct="0">
              <a:spcBef>
                <a:spcPct val="0"/>
              </a:spcBef>
              <a:spcAft>
                <a:spcPct val="0"/>
              </a:spcAft>
            </a:pPr>
            <a:endParaRPr lang="el-GR" sz="800" b="1" dirty="0" smtClean="0">
              <a:ea typeface="Times New Roman" pitchFamily="18" charset="0"/>
              <a:cs typeface="Tahoma" pitchFamily="34" charset="0"/>
            </a:endParaRPr>
          </a:p>
          <a:p>
            <a:pPr marL="342900" lvl="0" indent="-342900" algn="ctr" eaLnBrk="0" fontAlgn="base" hangingPunct="0">
              <a:spcBef>
                <a:spcPct val="0"/>
              </a:spcBef>
              <a:spcAft>
                <a:spcPct val="0"/>
              </a:spcAft>
            </a:pPr>
            <a:r>
              <a:rPr lang="el-GR" sz="1600" b="1" dirty="0" smtClean="0">
                <a:ea typeface="Times New Roman" pitchFamily="18" charset="0"/>
                <a:cs typeface="Tahoma" pitchFamily="34" charset="0"/>
              </a:rPr>
              <a:t>ΤΕΛΙΚΟΣ ΒΑΘΜΟΣ = ΘΕΜΑΤΑ Α + 1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 + ΘΕΜΑΤΑ Β + 2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a:t>
            </a:r>
          </a:p>
          <a:p>
            <a:pPr marL="342900" lvl="0" indent="-342900" algn="just" eaLnBrk="0" fontAlgn="base" hangingPunct="0">
              <a:spcBef>
                <a:spcPct val="0"/>
              </a:spcBef>
              <a:spcAft>
                <a:spcPct val="0"/>
              </a:spcAft>
            </a:pPr>
            <a:endParaRPr lang="el-GR" sz="1600"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Φοιτητές 6</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8</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και 10</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Εξαμήνου</a:t>
            </a:r>
          </a:p>
          <a:p>
            <a:pPr marL="342900" lvl="0" indent="-342900" algn="just" eaLnBrk="0" fontAlgn="base" hangingPunct="0">
              <a:spcBef>
                <a:spcPct val="0"/>
              </a:spcBef>
              <a:spcAft>
                <a:spcPct val="0"/>
              </a:spcAft>
            </a:pP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endParaRPr lang="el-GR" sz="800" b="1" dirty="0" smtClean="0">
              <a:ea typeface="Times New Roman" pitchFamily="18" charset="0"/>
              <a:cs typeface="Tahoma" pitchFamily="34" charset="0"/>
            </a:endParaRPr>
          </a:p>
          <a:p>
            <a:pPr marL="342900" lvl="0" indent="-342900" algn="ctr" eaLnBrk="0" fontAlgn="base" hangingPunct="0">
              <a:spcBef>
                <a:spcPct val="0"/>
              </a:spcBef>
              <a:spcAft>
                <a:spcPct val="0"/>
              </a:spcAft>
            </a:pPr>
            <a:r>
              <a:rPr lang="el-GR" sz="1600" b="1" dirty="0" smtClean="0">
                <a:ea typeface="Times New Roman" pitchFamily="18" charset="0"/>
                <a:cs typeface="Tahoma" pitchFamily="34" charset="0"/>
              </a:rPr>
              <a:t>ΤΕΛΙΚΟΣ ΒΑΘΜΟΣ = (ΘΕΜΑΤΑ Α + 1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 + ΘΕΜΑΤΑ Β + 2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ΠΡΟΟΔΟΣ)*0,9 + ΕΡΓΑΣΤΗΡΙΟ*0,1</a:t>
            </a:r>
          </a:p>
          <a:p>
            <a:pPr marL="342900" lvl="0" indent="-34290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Όποια βαθμολογία (θεμάτων ή προόδου) κατοχυρώσει ο/η φοιτητής/</a:t>
            </a:r>
            <a:r>
              <a:rPr lang="el-GR" sz="1600" dirty="0" err="1" smtClean="0">
                <a:ea typeface="Times New Roman" pitchFamily="18" charset="0"/>
                <a:cs typeface="Tahoma" pitchFamily="34" charset="0"/>
              </a:rPr>
              <a:t>τρια</a:t>
            </a:r>
            <a:r>
              <a:rPr lang="el-GR" sz="1600" dirty="0" smtClean="0">
                <a:ea typeface="Times New Roman" pitchFamily="18" charset="0"/>
                <a:cs typeface="Tahoma" pitchFamily="34" charset="0"/>
              </a:rPr>
              <a:t> διατηρείται μέχρι και την επόμενη πτυχιακή εξεταστική (Φεβρουάριο**) - (π.χ. αν περάσει μόνο τη μία πρόοδο, τότε τον Σεπτέμβριο ή τον Φεβρουάριο μπορεί να δώσει μόνο την άλλη). </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Για να περάσει το μάθημα, κάποιος, θα πρέπει να έχει τουλάχιστον τη βάση στην 1</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Πρόοδο, στη 2</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Πρόοδο, στα Θέματα Α και στα Θέματα Β, και το άθροισμα των επιμέρους βαθμών να είναι πάνω από 5.</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Για τους φοιτητές του 6</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 8</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και 10</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Εξαμήνου, για να περαστεί το μάθημα θα πρέπει, εκτός από τα παραπάνω, και στο Εργαστήριο να έχουν πάρει τουλάχιστον τη βάση. Όσοι περάσουν το Εργαστήριο και κοπούν συνολικά στο μάθημα, δεν επαναλαμβάνουν το Εργαστήριο την επόμενη φορά που θα δηλώσουν το μάθημα.</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marL="355600" lvl="0" indent="-355600" algn="just" eaLnBrk="0" fontAlgn="base" hangingPunct="0">
              <a:spcBef>
                <a:spcPct val="0"/>
              </a:spcBef>
              <a:spcAft>
                <a:spcPct val="0"/>
              </a:spcAft>
            </a:pPr>
            <a:r>
              <a:rPr lang="el-GR" sz="1400" dirty="0" smtClean="0">
                <a:ea typeface="Times New Roman" pitchFamily="18" charset="0"/>
                <a:cs typeface="Tahoma" pitchFamily="34" charset="0"/>
              </a:rPr>
              <a:t>* 	Για να κατοχυρώσει βαθμολογία για τον Σεπτέμβριο ή τον Φεβρουάριο θα πρέπει να έχει πάρει τουλάχιστον τη βάση</a:t>
            </a:r>
          </a:p>
          <a:p>
            <a:pPr marL="355600" lvl="0" indent="-355600" algn="just" eaLnBrk="0" fontAlgn="base" hangingPunct="0">
              <a:spcBef>
                <a:spcPct val="0"/>
              </a:spcBef>
              <a:spcAft>
                <a:spcPct val="0"/>
              </a:spcAft>
            </a:pPr>
            <a:r>
              <a:rPr lang="el-GR" sz="1400" dirty="0" smtClean="0">
                <a:ea typeface="Times New Roman" pitchFamily="18" charset="0"/>
                <a:cs typeface="Tahoma" pitchFamily="34" charset="0"/>
              </a:rPr>
              <a:t>**	Με την προϋπόθεση να συνεχίσει η πτυχιακή εξεταστική να επιτρέπεται από το νόμο</a:t>
            </a:r>
            <a:endParaRPr lang="el-GR" sz="1600" dirty="0" smtClean="0">
              <a:ea typeface="Times New Roman" pitchFamily="18" charset="0"/>
              <a:cs typeface="Tahoma" pitchFamily="34" charset="0"/>
            </a:endParaRPr>
          </a:p>
        </p:txBody>
      </p:sp>
      <p:sp>
        <p:nvSpPr>
          <p:cNvPr id="5" name="Rectangle 1"/>
          <p:cNvSpPr>
            <a:spLocks noChangeArrowheads="1"/>
          </p:cNvSpPr>
          <p:nvPr/>
        </p:nvSpPr>
        <p:spPr bwMode="auto">
          <a:xfrm>
            <a:off x="0" y="-9939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pPr>
            <a:r>
              <a:rPr kumimoji="0" lang="el-GR" sz="2400" b="1" i="0" u="none" strike="noStrike" cap="none" normalizeH="0" baseline="0" dirty="0" smtClean="0">
                <a:ln>
                  <a:noFill/>
                </a:ln>
                <a:solidFill>
                  <a:schemeClr val="tx1"/>
                </a:solidFill>
                <a:effectLst/>
                <a:cs typeface="Tahoma" pitchFamily="34" charset="0"/>
              </a:rPr>
              <a:t>Σχήμα Βαθμολόγησης</a:t>
            </a:r>
            <a:endParaRPr kumimoji="0" lang="el-GR" sz="2400" b="1"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38427"/>
            <a:ext cx="91440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Κάθε θέμα θα λύνεται από ομάδες ενός ή δύο το πολύ ατόμων. Οι ομάδες μπορούν δηλωθούν πριν από την κατάθεση του 1</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θέματος.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Η εκφώνηση, το αρχείο βαθμολογίας και  το υπόδειγμα λύσης (π.χ. </a:t>
            </a:r>
            <a:r>
              <a:rPr lang="en-US" sz="1600" b="1" dirty="0" smtClean="0">
                <a:ea typeface="Times New Roman" pitchFamily="18" charset="0"/>
                <a:cs typeface="Tahoma" pitchFamily="34" charset="0"/>
              </a:rPr>
              <a:t>Thema_1_omada_x</a:t>
            </a:r>
            <a:r>
              <a:rPr lang="el-GR" sz="1600" b="1" dirty="0" smtClean="0">
                <a:ea typeface="Times New Roman" pitchFamily="18" charset="0"/>
                <a:cs typeface="Tahoma" pitchFamily="34" charset="0"/>
              </a:rPr>
              <a:t> </a:t>
            </a:r>
            <a:r>
              <a:rPr lang="el-GR" sz="1600" dirty="0" smtClean="0">
                <a:ea typeface="Times New Roman" pitchFamily="18" charset="0"/>
                <a:cs typeface="Tahoma" pitchFamily="34" charset="0"/>
              </a:rPr>
              <a:t>ή</a:t>
            </a:r>
            <a:r>
              <a:rPr lang="el-GR" sz="1600" b="1" dirty="0" smtClean="0">
                <a:ea typeface="Times New Roman" pitchFamily="18" charset="0"/>
                <a:cs typeface="Tahoma" pitchFamily="34" charset="0"/>
              </a:rPr>
              <a:t> </a:t>
            </a:r>
            <a:r>
              <a:rPr lang="en-US" sz="1600" b="1" dirty="0" err="1" smtClean="0">
                <a:ea typeface="Times New Roman" pitchFamily="18" charset="0"/>
                <a:cs typeface="Tahoma" pitchFamily="34" charset="0"/>
              </a:rPr>
              <a:t>Thema</a:t>
            </a:r>
            <a:r>
              <a:rPr lang="en-US" sz="1600" b="1" dirty="0" smtClean="0">
                <a:ea typeface="Times New Roman" pitchFamily="18" charset="0"/>
                <a:cs typeface="Tahoma" pitchFamily="34" charset="0"/>
              </a:rPr>
              <a:t>_</a:t>
            </a:r>
            <a:r>
              <a:rPr lang="el-GR" sz="1600" b="1" dirty="0" smtClean="0">
                <a:ea typeface="Times New Roman" pitchFamily="18" charset="0"/>
                <a:cs typeface="Tahoma" pitchFamily="34" charset="0"/>
              </a:rPr>
              <a:t>2</a:t>
            </a:r>
            <a:r>
              <a:rPr lang="en-US" sz="1600" b="1" dirty="0" smtClean="0">
                <a:ea typeface="Times New Roman" pitchFamily="18" charset="0"/>
                <a:cs typeface="Tahoma" pitchFamily="34" charset="0"/>
              </a:rPr>
              <a:t>_</a:t>
            </a:r>
            <a:r>
              <a:rPr lang="en-US" sz="1600" b="1" dirty="0" err="1" smtClean="0">
                <a:ea typeface="Times New Roman" pitchFamily="18" charset="0"/>
                <a:cs typeface="Tahoma" pitchFamily="34" charset="0"/>
              </a:rPr>
              <a:t>omada</a:t>
            </a:r>
            <a:r>
              <a:rPr lang="el-GR" sz="1600" b="1" dirty="0" smtClean="0">
                <a:ea typeface="Times New Roman" pitchFamily="18" charset="0"/>
                <a:cs typeface="Tahoma" pitchFamily="34" charset="0"/>
              </a:rPr>
              <a:t>_</a:t>
            </a:r>
            <a:r>
              <a:rPr lang="en-US" sz="1600" b="1" dirty="0" smtClean="0">
                <a:ea typeface="Times New Roman" pitchFamily="18" charset="0"/>
                <a:cs typeface="Tahoma" pitchFamily="34" charset="0"/>
              </a:rPr>
              <a:t>x</a:t>
            </a:r>
            <a:r>
              <a:rPr lang="el-GR" sz="1600" dirty="0" smtClean="0">
                <a:ea typeface="Times New Roman" pitchFamily="18" charset="0"/>
                <a:cs typeface="Tahoma" pitchFamily="34" charset="0"/>
              </a:rPr>
              <a:t>) κάθε </a:t>
            </a:r>
            <a:r>
              <a:rPr lang="el-GR" sz="1600" b="1" dirty="0" smtClean="0">
                <a:ea typeface="Times New Roman" pitchFamily="18" charset="0"/>
                <a:cs typeface="Tahoma" pitchFamily="34" charset="0"/>
              </a:rPr>
              <a:t>Εβδομαδιαίου Θέματος </a:t>
            </a:r>
            <a:r>
              <a:rPr lang="el-GR" sz="1600" dirty="0" smtClean="0">
                <a:ea typeface="Times New Roman" pitchFamily="18" charset="0"/>
                <a:cs typeface="Tahoma" pitchFamily="34" charset="0"/>
              </a:rPr>
              <a:t>θα βρίσκονται αναρτημένα στον κατάλογο </a:t>
            </a:r>
            <a:r>
              <a:rPr lang="en-US" sz="1600" dirty="0" smtClean="0">
                <a:ea typeface="Times New Roman" pitchFamily="18" charset="0"/>
                <a:cs typeface="Tahoma" pitchFamily="34" charset="0"/>
              </a:rPr>
              <a:t>“</a:t>
            </a:r>
            <a:r>
              <a:rPr lang="el-GR" sz="1600" b="1" dirty="0" smtClean="0">
                <a:ea typeface="Times New Roman" pitchFamily="18" charset="0"/>
                <a:cs typeface="Tahoma" pitchFamily="34" charset="0"/>
              </a:rPr>
              <a:t>Εργασίες</a:t>
            </a:r>
            <a:r>
              <a:rPr lang="en-US" sz="1600" dirty="0" smtClean="0">
                <a:ea typeface="Times New Roman" pitchFamily="18" charset="0"/>
                <a:cs typeface="Tahoma" pitchFamily="34" charset="0"/>
              </a:rPr>
              <a:t>”</a:t>
            </a:r>
            <a:r>
              <a:rPr lang="el-GR" sz="1600" dirty="0" smtClean="0">
                <a:ea typeface="Times New Roman" pitchFamily="18" charset="0"/>
                <a:cs typeface="Tahoma" pitchFamily="34" charset="0"/>
              </a:rPr>
              <a:t> του </a:t>
            </a:r>
            <a:r>
              <a:rPr lang="en-US" sz="1600" b="1" dirty="0" smtClean="0">
                <a:ea typeface="Times New Roman" pitchFamily="18" charset="0"/>
                <a:cs typeface="Tahoma" pitchFamily="34" charset="0"/>
              </a:rPr>
              <a:t>e-class</a:t>
            </a:r>
            <a:r>
              <a:rPr lang="el-GR" sz="1600" dirty="0" smtClean="0">
                <a:ea typeface="Times New Roman" pitchFamily="18" charset="0"/>
                <a:cs typeface="Tahoma" pitchFamily="34" charset="0"/>
              </a:rPr>
              <a:t>, στον αντίστοιχο φάκελο (Φάκελος Θέματος 1, Φάκελος Θέματος 2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 και από την ημέρα του αντίστοιχου μαθήματος.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Κάθε ομάδα φοιτητών κατεβάζει και σώζει το υπόδειγμα λύσης με όνομα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 η πρώτη ομάδα,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2 η δεύτερη ….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15 η 15</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ομάδα …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Λύνει το θέμα μέσα στο αρχείο του υποδείγματος και το ανεβάζει στο φάκελο από όπου κατέβασε το υπόδειγμα (π.χ. Φάκελος Θέματος 1) με το όνομα που του έχει δώσει (π.χ.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2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 χωρίς: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αλλάξει τον τύπο του αρχείου (μόνο αρχεία </a:t>
            </a:r>
            <a:r>
              <a:rPr lang="en-US" sz="1600" dirty="0" err="1" smtClean="0">
                <a:ea typeface="Times New Roman" pitchFamily="18" charset="0"/>
                <a:cs typeface="Tahoma" pitchFamily="34" charset="0"/>
              </a:rPr>
              <a:t>xlxs</a:t>
            </a:r>
            <a:r>
              <a:rPr lang="el-GR" sz="1600" dirty="0" smtClean="0">
                <a:ea typeface="Times New Roman" pitchFamily="18" charset="0"/>
                <a:cs typeface="Tahoma" pitchFamily="34" charset="0"/>
              </a:rPr>
              <a:t> γίνονται δεκτά)</a:t>
            </a: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προσθέσει άλλα φύλλα εργασίας στο αρχείο </a:t>
            </a:r>
            <a:r>
              <a:rPr lang="en-US" sz="1600" dirty="0" err="1" smtClean="0">
                <a:ea typeface="Times New Roman" pitchFamily="18" charset="0"/>
                <a:cs typeface="Tahoma" pitchFamily="34" charset="0"/>
              </a:rPr>
              <a:t>xlxs</a:t>
            </a:r>
            <a:r>
              <a:rPr lang="el-GR" sz="1600" dirty="0" smtClean="0">
                <a:ea typeface="Times New Roman" pitchFamily="18" charset="0"/>
                <a:cs typeface="Tahoma" pitchFamily="34" charset="0"/>
              </a:rPr>
              <a:t>, πέραν του φύλλου </a:t>
            </a:r>
            <a:r>
              <a:rPr lang="en-US" sz="1600" dirty="0" smtClean="0">
                <a:ea typeface="Times New Roman" pitchFamily="18" charset="0"/>
                <a:cs typeface="Tahoma" pitchFamily="34" charset="0"/>
              </a:rPr>
              <a:t>sheet1</a:t>
            </a:r>
            <a:r>
              <a:rPr lang="el-GR" sz="1600" dirty="0" smtClean="0">
                <a:ea typeface="Times New Roman" pitchFamily="18" charset="0"/>
                <a:cs typeface="Tahoma" pitchFamily="34" charset="0"/>
              </a:rPr>
              <a:t>, που το αρχείο αυτό περιέχει</a:t>
            </a: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προσθέσει γραμμές ή στήλες, στο αρχείο του υποδείγματος που κατέβασε, να μετακινήσει ή να ξεκλειδώσει κελιά </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Το αρχείο της βαθμολογίας σε κάθε φάκελο θα ανανεώνεται εβδομαδιαία, θα δείχνει τα κελία στα οποία η κάθε ομάδα θα έχει κάνει λάθος (αν έχει κάνει), θα αφαιρεί μία μονάδα για κάθε λάθος και θα σημειώνει τη βαθμολογία του κάθε θέματος, για την κάθε ομάδα.</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Με βάση την υπόδειξη των λαθών, κάθε ομάδα θα μπορεί να ξανανεβάζει τη λύση του θέματος της, πάντα στον ίδιο φάκελο, διορθώνοντας τα λάθη και βελτιώνοντας τη βαθμολογία της, έως και την Εξεταστική του Σεπτεμβρίου (ή του επόμενου Φεβρουαρίου, αν ο νόμος επιτρέπει πτυχιακή εξεταστική). Με τον τρόπο αυτό κάθε ομάδα μπορεί να πάρει τη μέγιστη βαθμολογία (10) σε κάθε θέμα, ανεξάρτητα από το πόσες φορές το διόρθωσε. </a:t>
            </a:r>
          </a:p>
          <a:p>
            <a:pPr lvl="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endParaRPr lang="el-GR" sz="1600" dirty="0" smtClean="0">
              <a:ea typeface="Times New Roman" pitchFamily="18" charset="0"/>
              <a:cs typeface="Tahoma" pitchFamily="34" charset="0"/>
            </a:endParaRPr>
          </a:p>
        </p:txBody>
      </p:sp>
      <p:sp>
        <p:nvSpPr>
          <p:cNvPr id="5" name="Rectangle 1"/>
          <p:cNvSpPr>
            <a:spLocks noChangeArrowheads="1"/>
          </p:cNvSpPr>
          <p:nvPr/>
        </p:nvSpPr>
        <p:spPr bwMode="auto">
          <a:xfrm>
            <a:off x="0" y="-9939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pPr>
            <a:r>
              <a:rPr kumimoji="0" lang="el-GR" sz="2400" b="1" i="0" u="none" strike="noStrike" cap="none" normalizeH="0" baseline="0" dirty="0" smtClean="0">
                <a:ln>
                  <a:noFill/>
                </a:ln>
                <a:solidFill>
                  <a:schemeClr val="tx1"/>
                </a:solidFill>
                <a:effectLst/>
                <a:cs typeface="Tahoma" pitchFamily="34" charset="0"/>
              </a:rPr>
              <a:t>Εβδομαδιαία Θέματα</a:t>
            </a:r>
            <a:endParaRPr kumimoji="0" lang="el-GR" sz="2400" b="1"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1673</TotalTime>
  <Words>372</Words>
  <Application>Microsoft Office PowerPoint</Application>
  <PresentationFormat>On-screen Show (4:3)</PresentationFormat>
  <Paragraphs>73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Tahoma</vt:lpstr>
      <vt:lpstr>Times New Roman</vt:lpstr>
      <vt:lpstr>Θέμα του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164</cp:revision>
  <dcterms:created xsi:type="dcterms:W3CDTF">2011-10-10T12:35:39Z</dcterms:created>
  <dcterms:modified xsi:type="dcterms:W3CDTF">2023-03-22T07:18:22Z</dcterms:modified>
</cp:coreProperties>
</file>