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3" r:id="rId17"/>
    <p:sldId id="271" r:id="rId18"/>
    <p:sldId id="284" r:id="rId19"/>
    <p:sldId id="272" r:id="rId20"/>
    <p:sldId id="273" r:id="rId21"/>
  </p:sldIdLst>
  <p:sldSz cx="9144000" cy="6858000" type="screen4x3"/>
  <p:notesSz cx="6772275" cy="99044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4" autoAdjust="0"/>
    <p:restoredTop sz="94849" autoAdjust="0"/>
  </p:normalViewPr>
  <p:slideViewPr>
    <p:cSldViewPr>
      <p:cViewPr varScale="1">
        <p:scale>
          <a:sx n="67" d="100"/>
          <a:sy n="67" d="100"/>
        </p:scale>
        <p:origin x="1308"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35288" cy="4953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35400" y="0"/>
            <a:ext cx="2935288" cy="495300"/>
          </a:xfrm>
          <a:prstGeom prst="rect">
            <a:avLst/>
          </a:prstGeom>
        </p:spPr>
        <p:txBody>
          <a:bodyPr vert="horz" lIns="91440" tIns="45720" rIns="91440" bIns="45720" rtlCol="0"/>
          <a:lstStyle>
            <a:lvl1pPr algn="r">
              <a:defRPr sz="1200"/>
            </a:lvl1pPr>
          </a:lstStyle>
          <a:p>
            <a:fld id="{96BC8FAF-E80A-4B23-B745-D6B84B97CB7F}" type="datetimeFigureOut">
              <a:rPr lang="el-GR" smtClean="0"/>
              <a:pPr/>
              <a:t>14/5/2024</a:t>
            </a:fld>
            <a:endParaRPr lang="el-GR"/>
          </a:p>
        </p:txBody>
      </p:sp>
      <p:sp>
        <p:nvSpPr>
          <p:cNvPr id="4" name="3 - Θέση υποσέλιδου"/>
          <p:cNvSpPr>
            <a:spLocks noGrp="1"/>
          </p:cNvSpPr>
          <p:nvPr>
            <p:ph type="ftr" sz="quarter" idx="2"/>
          </p:nvPr>
        </p:nvSpPr>
        <p:spPr>
          <a:xfrm>
            <a:off x="0" y="9407525"/>
            <a:ext cx="2935288" cy="4953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35400" y="9407525"/>
            <a:ext cx="2935288" cy="495300"/>
          </a:xfrm>
          <a:prstGeom prst="rect">
            <a:avLst/>
          </a:prstGeom>
        </p:spPr>
        <p:txBody>
          <a:bodyPr vert="horz" lIns="91440" tIns="45720" rIns="91440" bIns="45720" rtlCol="0" anchor="b"/>
          <a:lstStyle>
            <a:lvl1pPr algn="r">
              <a:defRPr sz="1200"/>
            </a:lvl1pPr>
          </a:lstStyle>
          <a:p>
            <a:fld id="{ED5C16CB-3DD7-4250-85A0-D4BCC24B5D31}" type="slidenum">
              <a:rPr lang="el-GR" smtClean="0"/>
              <a:pPr/>
              <a:t>‹#›</a:t>
            </a:fld>
            <a:endParaRPr lang="el-GR"/>
          </a:p>
        </p:txBody>
      </p:sp>
    </p:spTree>
    <p:extLst>
      <p:ext uri="{BB962C8B-B14F-4D97-AF65-F5344CB8AC3E}">
        <p14:creationId xmlns:p14="http://schemas.microsoft.com/office/powerpoint/2010/main" val="13567259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14/5/2024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14/5/2024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14/5/2024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14/5/2024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14/5/2024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14/5/2024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B3D7780-7CA3-4AA4-8387-DBC8BC4E94FD}" type="datetimeFigureOut">
              <a:rPr lang="el-GR" smtClean="0"/>
              <a:pPr/>
              <a:t>14/5/2024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B3D7780-7CA3-4AA4-8387-DBC8BC4E94FD}" type="datetimeFigureOut">
              <a:rPr lang="el-GR" smtClean="0"/>
              <a:pPr/>
              <a:t>14/5/2024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B3D7780-7CA3-4AA4-8387-DBC8BC4E94FD}" type="datetimeFigureOut">
              <a:rPr lang="el-GR" smtClean="0"/>
              <a:pPr/>
              <a:t>14/5/2024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14/5/2024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14/5/2024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D7780-7CA3-4AA4-8387-DBC8BC4E94FD}" type="datetimeFigureOut">
              <a:rPr lang="el-GR" smtClean="0"/>
              <a:pPr/>
              <a:t>14/5/2024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FBD42-DA5D-4FC2-AA2C-A86C3FC63F5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548680"/>
            <a:ext cx="9144000" cy="584775"/>
          </a:xfrm>
          <a:prstGeom prst="rect">
            <a:avLst/>
          </a:prstGeom>
          <a:noFill/>
        </p:spPr>
        <p:txBody>
          <a:bodyPr wrap="square" rtlCol="0">
            <a:spAutoFit/>
          </a:bodyPr>
          <a:lstStyle/>
          <a:p>
            <a:pPr algn="ctr"/>
            <a:r>
              <a:rPr lang="el-GR" sz="3200" b="1" dirty="0" smtClean="0">
                <a:solidFill>
                  <a:srgbClr val="2B3616"/>
                </a:solidFill>
              </a:rPr>
              <a:t>Ανανεώσιμες Πηγές Ενέργειας</a:t>
            </a:r>
            <a:endParaRPr lang="el-GR" sz="3200" b="1" dirty="0">
              <a:solidFill>
                <a:srgbClr val="2B3616"/>
              </a:solidFill>
            </a:endParaRPr>
          </a:p>
        </p:txBody>
      </p:sp>
      <p:sp>
        <p:nvSpPr>
          <p:cNvPr id="3" name="2 - TextBox"/>
          <p:cNvSpPr txBox="1"/>
          <p:nvPr/>
        </p:nvSpPr>
        <p:spPr>
          <a:xfrm>
            <a:off x="-32" y="2636912"/>
            <a:ext cx="9144032" cy="2585323"/>
          </a:xfrm>
          <a:prstGeom prst="rect">
            <a:avLst/>
          </a:prstGeom>
          <a:noFill/>
        </p:spPr>
        <p:txBody>
          <a:bodyPr wrap="square" rtlCol="0">
            <a:spAutoFit/>
          </a:bodyPr>
          <a:lstStyle/>
          <a:p>
            <a:pPr lvl="0" algn="ctr"/>
            <a:r>
              <a:rPr lang="el-GR" sz="6000" b="1" dirty="0" smtClean="0"/>
              <a:t>Αναερόβια Χώνευση - Βιοαέριο</a:t>
            </a:r>
            <a:endParaRPr lang="el-GR" sz="6000" b="1" dirty="0" smtClean="0">
              <a:solidFill>
                <a:srgbClr val="2B3616"/>
              </a:solidFill>
            </a:endParaRPr>
          </a:p>
          <a:p>
            <a:pPr lvl="0" algn="ctr"/>
            <a:endParaRPr lang="el-GR" sz="2400" b="1" dirty="0" smtClean="0">
              <a:solidFill>
                <a:srgbClr val="2B3616"/>
              </a:solidFill>
            </a:endParaRPr>
          </a:p>
          <a:p>
            <a:pPr lvl="0" algn="ctr" eaLnBrk="0" fontAlgn="base" hangingPunct="0">
              <a:spcBef>
                <a:spcPct val="0"/>
              </a:spcBef>
              <a:spcAft>
                <a:spcPct val="0"/>
              </a:spcAft>
            </a:pPr>
            <a:endParaRPr lang="el-GR" b="1" dirty="0" smtClean="0">
              <a:solidFill>
                <a:srgbClr val="2B3616"/>
              </a:solidFill>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7" name="Ορθογώνιο 6"/>
          <p:cNvSpPr/>
          <p:nvPr/>
        </p:nvSpPr>
        <p:spPr>
          <a:xfrm>
            <a:off x="-32" y="457200"/>
            <a:ext cx="9144000" cy="6001643"/>
          </a:xfrm>
          <a:prstGeom prst="rect">
            <a:avLst/>
          </a:prstGeom>
        </p:spPr>
        <p:txBody>
          <a:bodyPr wrap="square">
            <a:spAutoFit/>
          </a:bodyPr>
          <a:lstStyle/>
          <a:p>
            <a:pPr algn="just"/>
            <a:r>
              <a:rPr lang="el-GR" sz="1600" dirty="0">
                <a:solidFill>
                  <a:srgbClr val="2B3616"/>
                </a:solidFill>
              </a:rPr>
              <a:t>Έχει βρεθεί ότι ο ρυθμός αναερόβιας χώνευσης παρουσιάζει μέγιστο σε δύο θερμοκρασιακές περιοχές και με βάση το κριτήριο αυτό οι διεργασίες αναερόβιας χώνευσης διακρίνονται σε:</a:t>
            </a:r>
          </a:p>
          <a:p>
            <a:pPr algn="just"/>
            <a:r>
              <a:rPr lang="el-GR" sz="1600" dirty="0">
                <a:solidFill>
                  <a:srgbClr val="2B3616"/>
                </a:solidFill>
              </a:rPr>
              <a:t> </a:t>
            </a:r>
          </a:p>
          <a:p>
            <a:pPr lvl="0" algn="just"/>
            <a:r>
              <a:rPr lang="el-GR" sz="1600" b="1" dirty="0" err="1">
                <a:solidFill>
                  <a:srgbClr val="2B3616"/>
                </a:solidFill>
              </a:rPr>
              <a:t>μεσόφιλες</a:t>
            </a:r>
            <a:r>
              <a:rPr lang="el-GR" sz="1600" dirty="0">
                <a:solidFill>
                  <a:srgbClr val="2B3616"/>
                </a:solidFill>
              </a:rPr>
              <a:t>, που λαμβάνουν χώρα στην περιοχή των 35 </a:t>
            </a:r>
            <a:r>
              <a:rPr lang="en-US" sz="1600" baseline="30000" dirty="0" err="1">
                <a:solidFill>
                  <a:srgbClr val="2B3616"/>
                </a:solidFill>
              </a:rPr>
              <a:t>o</a:t>
            </a:r>
            <a:r>
              <a:rPr lang="en-US" sz="1600" dirty="0" err="1">
                <a:solidFill>
                  <a:srgbClr val="2B3616"/>
                </a:solidFill>
              </a:rPr>
              <a:t>C</a:t>
            </a:r>
            <a:r>
              <a:rPr lang="el-GR" sz="1600" dirty="0">
                <a:solidFill>
                  <a:srgbClr val="2B3616"/>
                </a:solidFill>
              </a:rPr>
              <a:t> και 	</a:t>
            </a:r>
          </a:p>
          <a:p>
            <a:pPr lvl="0" algn="just"/>
            <a:r>
              <a:rPr lang="el-GR" sz="1600" b="1" dirty="0">
                <a:solidFill>
                  <a:srgbClr val="2B3616"/>
                </a:solidFill>
              </a:rPr>
              <a:t>θερμόφιλες</a:t>
            </a:r>
            <a:r>
              <a:rPr lang="el-GR" sz="1600" dirty="0">
                <a:solidFill>
                  <a:srgbClr val="2B3616"/>
                </a:solidFill>
              </a:rPr>
              <a:t>, που λαμβάνουν χώρα στην περιοχή των 55 </a:t>
            </a:r>
            <a:r>
              <a:rPr lang="en-US" sz="1600" baseline="30000" dirty="0" err="1">
                <a:solidFill>
                  <a:srgbClr val="2B3616"/>
                </a:solidFill>
              </a:rPr>
              <a:t>o</a:t>
            </a:r>
            <a:r>
              <a:rPr lang="en-US" sz="1600" dirty="0" err="1">
                <a:solidFill>
                  <a:srgbClr val="2B3616"/>
                </a:solidFill>
              </a:rPr>
              <a:t>C</a:t>
            </a:r>
            <a:r>
              <a:rPr lang="en-US" sz="1600" dirty="0">
                <a:solidFill>
                  <a:srgbClr val="2B3616"/>
                </a:solidFill>
              </a:rPr>
              <a:t> </a:t>
            </a:r>
            <a:r>
              <a:rPr lang="el-GR" sz="1600" dirty="0">
                <a:solidFill>
                  <a:srgbClr val="2B3616"/>
                </a:solidFill>
              </a:rPr>
              <a:t>		</a:t>
            </a:r>
          </a:p>
          <a:p>
            <a:pPr algn="just"/>
            <a:r>
              <a:rPr lang="el-GR" sz="1600" dirty="0">
                <a:solidFill>
                  <a:srgbClr val="2B3616"/>
                </a:solidFill>
              </a:rPr>
              <a:t> </a:t>
            </a:r>
          </a:p>
          <a:p>
            <a:pPr algn="just"/>
            <a:r>
              <a:rPr lang="el-GR" sz="1600" dirty="0">
                <a:solidFill>
                  <a:srgbClr val="2B3616"/>
                </a:solidFill>
              </a:rPr>
              <a:t>Οι θερμόφιλες διεργασίες είναι σχετικά ταχύτερες από τις </a:t>
            </a:r>
            <a:r>
              <a:rPr lang="el-GR" sz="1600" dirty="0" err="1">
                <a:solidFill>
                  <a:srgbClr val="2B3616"/>
                </a:solidFill>
              </a:rPr>
              <a:t>μεσόφιλες</a:t>
            </a:r>
            <a:r>
              <a:rPr lang="el-GR" sz="1600" dirty="0">
                <a:solidFill>
                  <a:srgbClr val="2B3616"/>
                </a:solidFill>
              </a:rPr>
              <a:t> και επιτυγχάνουν υψηλότερες μετατροπές στερεών, για τον ίδιο </a:t>
            </a:r>
            <a:r>
              <a:rPr lang="el-GR" sz="1600" b="1" dirty="0">
                <a:solidFill>
                  <a:srgbClr val="2B3616"/>
                </a:solidFill>
              </a:rPr>
              <a:t>υδραυλικό χρόνο παραμονής </a:t>
            </a:r>
            <a:r>
              <a:rPr lang="el-GR" sz="1600" dirty="0">
                <a:solidFill>
                  <a:srgbClr val="2B3616"/>
                </a:solidFill>
              </a:rPr>
              <a:t>(υψηλότερη μετατροπή στερεών και υψηλότερη παραγωγή βιοαερίου για τον ίδιο όγκο χωνευτή). Το πλεονέκτημα τους, όμως, αυτό ισοσταθμίζεται από το αυξημένο ενεργειακό κόστος της διεργασίας, για τη θέρμανση της πρώτης ύλης και του νερού που την αραιώνει, καθώς και υψηλότερο πάγιο κόστος για τη θερμική μόνωση των δεξαμενών. </a:t>
            </a:r>
          </a:p>
          <a:p>
            <a:pPr algn="just"/>
            <a:r>
              <a:rPr lang="el-GR" sz="1600" dirty="0">
                <a:solidFill>
                  <a:srgbClr val="2B3616"/>
                </a:solidFill>
              </a:rPr>
              <a:t> </a:t>
            </a:r>
          </a:p>
          <a:p>
            <a:pPr algn="just"/>
            <a:r>
              <a:rPr lang="el-GR" sz="1600" dirty="0">
                <a:solidFill>
                  <a:srgbClr val="2B3616"/>
                </a:solidFill>
              </a:rPr>
              <a:t>Εκτός από τον παραπάνω διαχωρισμό, οι διεργασίες αναερόβιας χώνευσης, ως προς τη συγκέντρωση ολικών στερεών στην τροφοδοσία των δεξαμενών τους, διακρίνονται σε:</a:t>
            </a:r>
          </a:p>
          <a:p>
            <a:pPr algn="just"/>
            <a:r>
              <a:rPr lang="el-GR" sz="1600" dirty="0">
                <a:solidFill>
                  <a:srgbClr val="2B3616"/>
                </a:solidFill>
              </a:rPr>
              <a:t> </a:t>
            </a:r>
          </a:p>
          <a:p>
            <a:pPr algn="just"/>
            <a:r>
              <a:rPr lang="el-GR" sz="1600" dirty="0">
                <a:solidFill>
                  <a:srgbClr val="2B3616"/>
                </a:solidFill>
              </a:rPr>
              <a:t>χαμηλών στερεών 		με κατά βάρος συγκέντρωση στερεών 		&lt; 10 %</a:t>
            </a:r>
          </a:p>
          <a:p>
            <a:pPr algn="just"/>
            <a:r>
              <a:rPr lang="el-GR" sz="1600" dirty="0" err="1">
                <a:solidFill>
                  <a:srgbClr val="2B3616"/>
                </a:solidFill>
              </a:rPr>
              <a:t>ημι</a:t>
            </a:r>
            <a:r>
              <a:rPr lang="el-GR" sz="1600" dirty="0">
                <a:solidFill>
                  <a:srgbClr val="2B3616"/>
                </a:solidFill>
              </a:rPr>
              <a:t>-ξηραμένων στερεών			&gt;&gt;			</a:t>
            </a:r>
            <a:r>
              <a:rPr lang="el-GR" sz="1600" dirty="0" smtClean="0">
                <a:solidFill>
                  <a:srgbClr val="2B3616"/>
                </a:solidFill>
              </a:rPr>
              <a:t>10 </a:t>
            </a:r>
            <a:r>
              <a:rPr lang="el-GR" sz="1600" dirty="0">
                <a:solidFill>
                  <a:srgbClr val="2B3616"/>
                </a:solidFill>
              </a:rPr>
              <a:t>– 25 %</a:t>
            </a:r>
          </a:p>
          <a:p>
            <a:pPr algn="just"/>
            <a:r>
              <a:rPr lang="el-GR" sz="1600" dirty="0">
                <a:solidFill>
                  <a:srgbClr val="2B3616"/>
                </a:solidFill>
              </a:rPr>
              <a:t>υψηλών στερεών				&gt;&gt;			</a:t>
            </a:r>
            <a:r>
              <a:rPr lang="el-GR" sz="1600" dirty="0" smtClean="0">
                <a:solidFill>
                  <a:srgbClr val="2B3616"/>
                </a:solidFill>
              </a:rPr>
              <a:t>&gt; </a:t>
            </a:r>
            <a:r>
              <a:rPr lang="el-GR" sz="1600" dirty="0">
                <a:solidFill>
                  <a:srgbClr val="2B3616"/>
                </a:solidFill>
              </a:rPr>
              <a:t>25 %</a:t>
            </a:r>
          </a:p>
          <a:p>
            <a:pPr algn="just"/>
            <a:r>
              <a:rPr lang="el-GR" sz="1600" dirty="0">
                <a:solidFill>
                  <a:srgbClr val="2B3616"/>
                </a:solidFill>
              </a:rPr>
              <a:t> </a:t>
            </a:r>
          </a:p>
          <a:p>
            <a:pPr algn="just"/>
            <a:r>
              <a:rPr lang="el-GR" sz="1600" dirty="0">
                <a:solidFill>
                  <a:srgbClr val="2B3616"/>
                </a:solidFill>
              </a:rPr>
              <a:t>με τις συνήθεις πρακτικές εφαρμογές να κυμαίνονται σε συγκεντρώσεις στερεών της τάξης του 3 – 8 % </a:t>
            </a:r>
            <a:r>
              <a:rPr lang="el-GR" sz="1600" dirty="0" err="1">
                <a:solidFill>
                  <a:srgbClr val="2B3616"/>
                </a:solidFill>
              </a:rPr>
              <a:t>κ.β</a:t>
            </a:r>
            <a:r>
              <a:rPr lang="el-GR" sz="1600" dirty="0">
                <a:solidFill>
                  <a:srgbClr val="2B3616"/>
                </a:solidFill>
              </a:rPr>
              <a:t>. Οι βέλτιστες συγκεντρώσεις στερεών που τροφοδοτούνται στον αναερόβιο χωνευτή καθορίζονται από την τεχνολογία του (δεξαμενή συνεχούς τροφοδοσίας και πλήρους ανάδευσης, </a:t>
            </a:r>
            <a:r>
              <a:rPr lang="el-GR" sz="1600" dirty="0" err="1">
                <a:solidFill>
                  <a:srgbClr val="2B3616"/>
                </a:solidFill>
              </a:rPr>
              <a:t>εμβολικής</a:t>
            </a:r>
            <a:r>
              <a:rPr lang="el-GR" sz="1600" dirty="0">
                <a:solidFill>
                  <a:srgbClr val="2B3616"/>
                </a:solidFill>
              </a:rPr>
              <a:t> ροής, με </a:t>
            </a:r>
            <a:r>
              <a:rPr lang="el-GR" sz="1600" dirty="0" err="1">
                <a:solidFill>
                  <a:srgbClr val="2B3616"/>
                </a:solidFill>
              </a:rPr>
              <a:t>πληρωτικό</a:t>
            </a:r>
            <a:r>
              <a:rPr lang="el-GR" sz="1600" dirty="0">
                <a:solidFill>
                  <a:srgbClr val="2B3616"/>
                </a:solidFill>
              </a:rPr>
              <a:t> υλικό, ενός ή πολλαπλών σταδίων κ.α.), το είδος της πρώτης ύλης και τη φυσική κατάσταση της βιομάζας (υγρά ρεύματα υψηλού οργανικού φορτίου, μέγεθος σωματιδίων κ.α.) και την επάρκεια της ανάμιξης. </a:t>
            </a:r>
            <a:endParaRPr lang="el-GR" sz="1600" u="sng" dirty="0">
              <a:solidFill>
                <a:srgbClr val="2B3616"/>
              </a:solidFill>
            </a:endParaRPr>
          </a:p>
        </p:txBody>
      </p:sp>
    </p:spTree>
    <p:extLst>
      <p:ext uri="{BB962C8B-B14F-4D97-AF65-F5344CB8AC3E}">
        <p14:creationId xmlns:p14="http://schemas.microsoft.com/office/powerpoint/2010/main" val="96820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7" name="Ορθογώνιο 6"/>
          <p:cNvSpPr/>
          <p:nvPr/>
        </p:nvSpPr>
        <p:spPr>
          <a:xfrm>
            <a:off x="-32" y="381000"/>
            <a:ext cx="9144000" cy="6986528"/>
          </a:xfrm>
          <a:prstGeom prst="rect">
            <a:avLst/>
          </a:prstGeom>
        </p:spPr>
        <p:txBody>
          <a:bodyPr wrap="square">
            <a:spAutoFit/>
          </a:bodyPr>
          <a:lstStyle/>
          <a:p>
            <a:pPr algn="just"/>
            <a:r>
              <a:rPr lang="el-GR" sz="1600" dirty="0" smtClean="0">
                <a:solidFill>
                  <a:srgbClr val="2B3616"/>
                </a:solidFill>
              </a:rPr>
              <a:t>Τα </a:t>
            </a:r>
            <a:r>
              <a:rPr lang="el-GR" sz="1600" dirty="0">
                <a:solidFill>
                  <a:srgbClr val="2B3616"/>
                </a:solidFill>
              </a:rPr>
              <a:t>στερεά της πρώτης ύλης διακρίνονται στο κλάσμα εκείνο που μπορεί να μετατραπεί σε βιοαέριο και ονομάζονται </a:t>
            </a:r>
            <a:r>
              <a:rPr lang="el-GR" sz="1600" b="1" dirty="0">
                <a:solidFill>
                  <a:srgbClr val="2B3616"/>
                </a:solidFill>
              </a:rPr>
              <a:t>πτητικά στερεά</a:t>
            </a:r>
            <a:r>
              <a:rPr lang="el-GR" sz="1600" dirty="0">
                <a:solidFill>
                  <a:srgbClr val="2B3616"/>
                </a:solidFill>
              </a:rPr>
              <a:t> (</a:t>
            </a:r>
            <a:r>
              <a:rPr lang="en-US" sz="1600" dirty="0">
                <a:solidFill>
                  <a:srgbClr val="2B3616"/>
                </a:solidFill>
              </a:rPr>
              <a:t>volatile solids </a:t>
            </a:r>
            <a:r>
              <a:rPr lang="el-GR" sz="1600" dirty="0">
                <a:solidFill>
                  <a:srgbClr val="2B3616"/>
                </a:solidFill>
              </a:rPr>
              <a:t>– </a:t>
            </a:r>
            <a:r>
              <a:rPr lang="en-US" sz="1600" dirty="0">
                <a:solidFill>
                  <a:srgbClr val="2B3616"/>
                </a:solidFill>
              </a:rPr>
              <a:t>VS</a:t>
            </a:r>
            <a:r>
              <a:rPr lang="el-GR" sz="1600" dirty="0">
                <a:solidFill>
                  <a:srgbClr val="2B3616"/>
                </a:solidFill>
              </a:rPr>
              <a:t>) και στο κλάσμα εκείνο που δεν μπορεί να μετατραπεί κατά τη διεργασία (ανόργανα, </a:t>
            </a:r>
            <a:r>
              <a:rPr lang="el-GR" sz="1600" dirty="0" err="1">
                <a:solidFill>
                  <a:srgbClr val="2B3616"/>
                </a:solidFill>
              </a:rPr>
              <a:t>λιγνίνη</a:t>
            </a:r>
            <a:r>
              <a:rPr lang="el-GR" sz="1600" dirty="0">
                <a:solidFill>
                  <a:srgbClr val="2B3616"/>
                </a:solidFill>
              </a:rPr>
              <a:t>, μεγάλα σωματίδια τα οποία οι μικροοργανισμοί δεν μπορούν να </a:t>
            </a:r>
            <a:r>
              <a:rPr lang="el-GR" sz="1600" dirty="0" err="1">
                <a:solidFill>
                  <a:srgbClr val="2B3616"/>
                </a:solidFill>
              </a:rPr>
              <a:t>μεταβολίσουν</a:t>
            </a:r>
            <a:r>
              <a:rPr lang="el-GR" sz="1600" dirty="0">
                <a:solidFill>
                  <a:srgbClr val="2B3616"/>
                </a:solidFill>
              </a:rPr>
              <a:t>, παρά μόνο επιφανειακά, στο χρόνο στον οποίο το μίγμα βιομάζας/νερού παραμένει στον αναερόβιο χωνευτή. </a:t>
            </a:r>
            <a:r>
              <a:rPr lang="el-GR" sz="800" dirty="0">
                <a:solidFill>
                  <a:srgbClr val="2B3616"/>
                </a:solidFill>
              </a:rPr>
              <a:t> </a:t>
            </a:r>
          </a:p>
          <a:p>
            <a:pPr algn="just"/>
            <a:r>
              <a:rPr lang="el-GR" sz="1600" dirty="0">
                <a:solidFill>
                  <a:srgbClr val="2B3616"/>
                </a:solidFill>
              </a:rPr>
              <a:t>Ο </a:t>
            </a:r>
            <a:r>
              <a:rPr lang="el-GR" sz="1600" b="1" dirty="0">
                <a:solidFill>
                  <a:srgbClr val="2B3616"/>
                </a:solidFill>
              </a:rPr>
              <a:t>υδραυλικός χρόνος παραμονής</a:t>
            </a:r>
            <a:r>
              <a:rPr lang="el-GR" sz="1600" dirty="0">
                <a:solidFill>
                  <a:srgbClr val="2B3616"/>
                </a:solidFill>
              </a:rPr>
              <a:t> (</a:t>
            </a:r>
            <a:r>
              <a:rPr lang="en-US" sz="1600" dirty="0">
                <a:solidFill>
                  <a:srgbClr val="2B3616"/>
                </a:solidFill>
              </a:rPr>
              <a:t>Hydraulic Retention Time </a:t>
            </a:r>
            <a:r>
              <a:rPr lang="el-GR" sz="1600" dirty="0">
                <a:solidFill>
                  <a:srgbClr val="2B3616"/>
                </a:solidFill>
              </a:rPr>
              <a:t>– </a:t>
            </a:r>
            <a:r>
              <a:rPr lang="en-US" sz="1600" dirty="0">
                <a:solidFill>
                  <a:srgbClr val="2B3616"/>
                </a:solidFill>
              </a:rPr>
              <a:t>HRT</a:t>
            </a:r>
            <a:r>
              <a:rPr lang="el-GR" sz="1600" dirty="0">
                <a:solidFill>
                  <a:srgbClr val="2B3616"/>
                </a:solidFill>
              </a:rPr>
              <a:t>) του μίγματος βιομάζας/νερού καθορίζει και τη συνολική μετατροπή των πτητικών στερεών σε βιοαέριο και καθορίζεται από ποικιλία παραγόντων όπως το είδος της βιομάζας, τη θερμοκρασία της διεργασίας, το χρόνο αναπαραγωγής των μικροοργανισμών, κ.α. Υποθέτοντας δύο φάσεις στο χωνευτή, μια στερεά και μια υγρή, υπάρχουν δύο χρόνοι παραμονής, </a:t>
            </a:r>
            <a:r>
              <a:rPr lang="en-US" sz="1600" dirty="0">
                <a:solidFill>
                  <a:srgbClr val="2B3616"/>
                </a:solidFill>
              </a:rPr>
              <a:t>Ti</a:t>
            </a:r>
            <a:r>
              <a:rPr lang="el-GR" sz="1600" dirty="0">
                <a:solidFill>
                  <a:srgbClr val="2B3616"/>
                </a:solidFill>
              </a:rPr>
              <a:t> και </a:t>
            </a:r>
            <a:r>
              <a:rPr lang="en-US" sz="1600" dirty="0" err="1">
                <a:solidFill>
                  <a:srgbClr val="2B3616"/>
                </a:solidFill>
              </a:rPr>
              <a:t>Ts</a:t>
            </a:r>
            <a:r>
              <a:rPr lang="el-GR" sz="1600" dirty="0">
                <a:solidFill>
                  <a:srgbClr val="2B3616"/>
                </a:solidFill>
              </a:rPr>
              <a:t>, οι οποίοι τείνουν να είναι ίσοι στην παρουσία ομοιογενούς τροφοδοσίας, χωρίς ανακύκλωση λάσπης και με καλή ανακίνηση. Με βάση εμπειρικά δεδομένα της βιβλιογραφίας, η μετατροπή των πτητικών στερεών, ως προς τον υδραυλικό χρόνο παραμονής, για διεργασίες χαμηλών στερεών δίνεται από τις συσχετίσεις:</a:t>
            </a:r>
            <a:endParaRPr lang="el-GR" sz="1600" u="sng" dirty="0">
              <a:solidFill>
                <a:srgbClr val="2B3616"/>
              </a:solidFill>
            </a:endParaRPr>
          </a:p>
          <a:p>
            <a:pPr algn="just"/>
            <a:r>
              <a:rPr lang="el-GR" sz="800" dirty="0">
                <a:solidFill>
                  <a:srgbClr val="2B3616"/>
                </a:solidFill>
              </a:rPr>
              <a:t> </a:t>
            </a:r>
            <a:endParaRPr lang="el-GR" sz="800" u="sng" dirty="0">
              <a:solidFill>
                <a:srgbClr val="2B3616"/>
              </a:solidFill>
            </a:endParaRPr>
          </a:p>
          <a:p>
            <a:pPr algn="just"/>
            <a:r>
              <a:rPr lang="el-GR" sz="1600" dirty="0" err="1">
                <a:solidFill>
                  <a:srgbClr val="2B3616"/>
                </a:solidFill>
              </a:rPr>
              <a:t>μεσόφιλη</a:t>
            </a:r>
            <a:r>
              <a:rPr lang="el-GR" sz="1600" dirty="0">
                <a:solidFill>
                  <a:srgbClr val="2B3616"/>
                </a:solidFill>
              </a:rPr>
              <a:t> διεργασία:		</a:t>
            </a:r>
            <a:r>
              <a:rPr lang="el-GR" sz="1600" dirty="0" smtClean="0">
                <a:solidFill>
                  <a:srgbClr val="2B3616"/>
                </a:solidFill>
              </a:rPr>
              <a:t>	</a:t>
            </a:r>
            <a:r>
              <a:rPr lang="el-GR" sz="1600" b="1" dirty="0" smtClean="0">
                <a:solidFill>
                  <a:srgbClr val="2B3616"/>
                </a:solidFill>
              </a:rPr>
              <a:t>% </a:t>
            </a:r>
            <a:r>
              <a:rPr lang="el-GR" sz="1600" b="1" dirty="0">
                <a:solidFill>
                  <a:srgbClr val="2B3616"/>
                </a:solidFill>
              </a:rPr>
              <a:t>μετατροπή </a:t>
            </a:r>
            <a:r>
              <a:rPr lang="en-US" sz="1600" b="1" dirty="0">
                <a:solidFill>
                  <a:srgbClr val="2B3616"/>
                </a:solidFill>
              </a:rPr>
              <a:t>VS</a:t>
            </a:r>
            <a:r>
              <a:rPr lang="el-GR" sz="1600" dirty="0">
                <a:solidFill>
                  <a:srgbClr val="2B3616"/>
                </a:solidFill>
              </a:rPr>
              <a:t> = 17,9 </a:t>
            </a:r>
            <a:r>
              <a:rPr lang="en-US" sz="1600" dirty="0">
                <a:solidFill>
                  <a:srgbClr val="2B3616"/>
                </a:solidFill>
              </a:rPr>
              <a:t>x </a:t>
            </a:r>
            <a:r>
              <a:rPr lang="el-GR" sz="1600" dirty="0" err="1">
                <a:solidFill>
                  <a:srgbClr val="2B3616"/>
                </a:solidFill>
              </a:rPr>
              <a:t>ln</a:t>
            </a:r>
            <a:r>
              <a:rPr lang="en-US" sz="1600" b="1" dirty="0">
                <a:solidFill>
                  <a:srgbClr val="2B3616"/>
                </a:solidFill>
              </a:rPr>
              <a:t>HRT </a:t>
            </a:r>
            <a:r>
              <a:rPr lang="el-GR" sz="1600" dirty="0">
                <a:solidFill>
                  <a:srgbClr val="2B3616"/>
                </a:solidFill>
              </a:rPr>
              <a:t>– 3,9 </a:t>
            </a:r>
            <a:endParaRPr lang="el-GR" sz="1600" u="sng" dirty="0">
              <a:solidFill>
                <a:srgbClr val="2B3616"/>
              </a:solidFill>
            </a:endParaRPr>
          </a:p>
          <a:p>
            <a:pPr algn="just"/>
            <a:r>
              <a:rPr lang="el-GR" sz="1600" dirty="0" smtClean="0">
                <a:solidFill>
                  <a:srgbClr val="2B3616"/>
                </a:solidFill>
              </a:rPr>
              <a:t>θερμόφιλη </a:t>
            </a:r>
            <a:r>
              <a:rPr lang="el-GR" sz="1600" dirty="0">
                <a:solidFill>
                  <a:srgbClr val="2B3616"/>
                </a:solidFill>
              </a:rPr>
              <a:t>διεργασία:		</a:t>
            </a:r>
            <a:r>
              <a:rPr lang="el-GR" sz="1600" b="1" dirty="0">
                <a:solidFill>
                  <a:srgbClr val="2B3616"/>
                </a:solidFill>
              </a:rPr>
              <a:t>% μετατροπή </a:t>
            </a:r>
            <a:r>
              <a:rPr lang="en-US" sz="1600" b="1" dirty="0">
                <a:solidFill>
                  <a:srgbClr val="2B3616"/>
                </a:solidFill>
              </a:rPr>
              <a:t>VS</a:t>
            </a:r>
            <a:r>
              <a:rPr lang="el-GR" sz="1600" dirty="0">
                <a:solidFill>
                  <a:srgbClr val="2B3616"/>
                </a:solidFill>
              </a:rPr>
              <a:t> = 19,8 </a:t>
            </a:r>
            <a:r>
              <a:rPr lang="en-US" sz="1600" dirty="0">
                <a:solidFill>
                  <a:srgbClr val="2B3616"/>
                </a:solidFill>
              </a:rPr>
              <a:t>x </a:t>
            </a:r>
            <a:r>
              <a:rPr lang="el-GR" sz="1600" dirty="0" err="1">
                <a:solidFill>
                  <a:srgbClr val="2B3616"/>
                </a:solidFill>
              </a:rPr>
              <a:t>ln</a:t>
            </a:r>
            <a:r>
              <a:rPr lang="en-US" sz="1600" b="1" dirty="0">
                <a:solidFill>
                  <a:srgbClr val="2B3616"/>
                </a:solidFill>
              </a:rPr>
              <a:t>HRT</a:t>
            </a:r>
            <a:r>
              <a:rPr lang="el-GR" sz="1600" dirty="0">
                <a:solidFill>
                  <a:srgbClr val="2B3616"/>
                </a:solidFill>
              </a:rPr>
              <a:t> + 14,9 </a:t>
            </a:r>
            <a:endParaRPr lang="el-GR" sz="1600" u="sng" dirty="0">
              <a:solidFill>
                <a:srgbClr val="2B3616"/>
              </a:solidFill>
            </a:endParaRPr>
          </a:p>
          <a:p>
            <a:pPr algn="just"/>
            <a:r>
              <a:rPr lang="el-GR" sz="1600" dirty="0">
                <a:solidFill>
                  <a:srgbClr val="2B3616"/>
                </a:solidFill>
              </a:rPr>
              <a:t> </a:t>
            </a:r>
            <a:endParaRPr lang="el-GR" sz="1600" u="sng" dirty="0">
              <a:solidFill>
                <a:srgbClr val="2B3616"/>
              </a:solidFill>
            </a:endParaRPr>
          </a:p>
          <a:p>
            <a:pPr algn="just"/>
            <a:r>
              <a:rPr lang="el-GR" sz="1600" dirty="0">
                <a:solidFill>
                  <a:srgbClr val="2B3616"/>
                </a:solidFill>
              </a:rPr>
              <a:t>όπου </a:t>
            </a:r>
            <a:r>
              <a:rPr lang="en-US" sz="1600" dirty="0">
                <a:solidFill>
                  <a:srgbClr val="2B3616"/>
                </a:solidFill>
              </a:rPr>
              <a:t>HRT </a:t>
            </a:r>
            <a:r>
              <a:rPr lang="el-GR" sz="1600" dirty="0">
                <a:solidFill>
                  <a:srgbClr val="2B3616"/>
                </a:solidFill>
              </a:rPr>
              <a:t>ο υδραυλικός χρόνος παραμονής σε ημέρες. Ο υδραυλικός χρόνος παραμονής καθορίζει τον όγκο του αναερόβιου χωνευτή για δεδομένη ογκομετρική παροχή μίγματος βιομάζας/νερού:</a:t>
            </a:r>
            <a:endParaRPr lang="el-GR" sz="1600" u="sng" dirty="0">
              <a:solidFill>
                <a:srgbClr val="2B3616"/>
              </a:solidFill>
            </a:endParaRPr>
          </a:p>
          <a:p>
            <a:pPr algn="just"/>
            <a:r>
              <a:rPr lang="el-GR" sz="800" dirty="0">
                <a:solidFill>
                  <a:srgbClr val="2B3616"/>
                </a:solidFill>
              </a:rPr>
              <a:t> </a:t>
            </a:r>
            <a:endParaRPr lang="el-GR" sz="800" u="sng" dirty="0">
              <a:solidFill>
                <a:srgbClr val="2B3616"/>
              </a:solidFill>
            </a:endParaRPr>
          </a:p>
          <a:p>
            <a:pPr algn="just"/>
            <a:r>
              <a:rPr lang="en-US" sz="1600" dirty="0">
                <a:solidFill>
                  <a:srgbClr val="2B3616"/>
                </a:solidFill>
              </a:rPr>
              <a:t>V</a:t>
            </a:r>
            <a:r>
              <a:rPr lang="el-GR" sz="1600" baseline="-25000" dirty="0">
                <a:solidFill>
                  <a:srgbClr val="2B3616"/>
                </a:solidFill>
              </a:rPr>
              <a:t>υγρή φάσης</a:t>
            </a:r>
            <a:r>
              <a:rPr lang="el-GR" sz="1600" dirty="0">
                <a:solidFill>
                  <a:srgbClr val="2B3616"/>
                </a:solidFill>
              </a:rPr>
              <a:t> = </a:t>
            </a:r>
            <a:r>
              <a:rPr lang="en-US" sz="1600" dirty="0">
                <a:solidFill>
                  <a:srgbClr val="2B3616"/>
                </a:solidFill>
              </a:rPr>
              <a:t>Q x HRT</a:t>
            </a:r>
            <a:endParaRPr lang="el-GR" sz="1600" u="sng" dirty="0">
              <a:solidFill>
                <a:srgbClr val="2B3616"/>
              </a:solidFill>
            </a:endParaRPr>
          </a:p>
          <a:p>
            <a:pPr algn="just"/>
            <a:r>
              <a:rPr lang="el-GR" sz="800" dirty="0">
                <a:solidFill>
                  <a:srgbClr val="2B3616"/>
                </a:solidFill>
              </a:rPr>
              <a:t> </a:t>
            </a:r>
            <a:endParaRPr lang="el-GR" sz="800" u="sng" dirty="0">
              <a:solidFill>
                <a:srgbClr val="2B3616"/>
              </a:solidFill>
            </a:endParaRPr>
          </a:p>
          <a:p>
            <a:pPr algn="just"/>
            <a:r>
              <a:rPr lang="el-GR" sz="1600" dirty="0">
                <a:solidFill>
                  <a:srgbClr val="2B3616"/>
                </a:solidFill>
              </a:rPr>
              <a:t>και για τις συνήθεις τροφοδοσίες κυμαίνεται στο διάστημα 5 – 30 ημέρες (συνηθέστερα 10 – 20). Ο χωνευτής εκτός από την υγρή φάση περιέχει και έναν επιπλέον όγκο για την έκλυση του βιοαερίου. Σε πρακτικές εφαρμογές, ο όγκος αυτός είναι περίπου το 1/3 του όγκου της υγρής φάσης, οπότε ο συνολικός όγκος του χωνευτή είναι:</a:t>
            </a:r>
            <a:endParaRPr lang="el-GR" sz="1600" u="sng" dirty="0">
              <a:solidFill>
                <a:srgbClr val="2B3616"/>
              </a:solidFill>
            </a:endParaRPr>
          </a:p>
          <a:p>
            <a:pPr algn="just"/>
            <a:r>
              <a:rPr lang="el-GR" sz="800" dirty="0">
                <a:solidFill>
                  <a:srgbClr val="2B3616"/>
                </a:solidFill>
              </a:rPr>
              <a:t> </a:t>
            </a:r>
            <a:endParaRPr lang="el-GR" sz="800" u="sng" dirty="0">
              <a:solidFill>
                <a:srgbClr val="2B3616"/>
              </a:solidFill>
            </a:endParaRPr>
          </a:p>
          <a:p>
            <a:pPr algn="just"/>
            <a:r>
              <a:rPr lang="en-US" sz="1600" dirty="0">
                <a:solidFill>
                  <a:srgbClr val="2B3616"/>
                </a:solidFill>
              </a:rPr>
              <a:t>V</a:t>
            </a:r>
            <a:r>
              <a:rPr lang="el-GR" sz="1600" baseline="-25000" dirty="0">
                <a:solidFill>
                  <a:srgbClr val="2B3616"/>
                </a:solidFill>
              </a:rPr>
              <a:t>χωνευτή</a:t>
            </a:r>
            <a:r>
              <a:rPr lang="el-GR" sz="1600" dirty="0">
                <a:solidFill>
                  <a:srgbClr val="2B3616"/>
                </a:solidFill>
              </a:rPr>
              <a:t> = 4/3 </a:t>
            </a:r>
            <a:r>
              <a:rPr lang="en-US" sz="1600" dirty="0">
                <a:solidFill>
                  <a:srgbClr val="2B3616"/>
                </a:solidFill>
              </a:rPr>
              <a:t>V</a:t>
            </a:r>
            <a:r>
              <a:rPr lang="el-GR" sz="1600" baseline="-25000" dirty="0">
                <a:solidFill>
                  <a:srgbClr val="2B3616"/>
                </a:solidFill>
              </a:rPr>
              <a:t>υγρή φάσης</a:t>
            </a:r>
            <a:endParaRPr lang="el-GR" sz="1600" u="sng" dirty="0">
              <a:solidFill>
                <a:srgbClr val="2B3616"/>
              </a:solidFill>
            </a:endParaRPr>
          </a:p>
          <a:p>
            <a:pPr algn="just"/>
            <a:r>
              <a:rPr lang="el-GR" sz="1600" dirty="0">
                <a:solidFill>
                  <a:srgbClr val="2B3616"/>
                </a:solidFill>
              </a:rPr>
              <a:t> </a:t>
            </a:r>
            <a:endParaRPr lang="el-GR" sz="1600" u="sng" dirty="0">
              <a:solidFill>
                <a:srgbClr val="2B3616"/>
              </a:solidFill>
            </a:endParaRPr>
          </a:p>
        </p:txBody>
      </p:sp>
    </p:spTree>
    <p:extLst>
      <p:ext uri="{BB962C8B-B14F-4D97-AF65-F5344CB8AC3E}">
        <p14:creationId xmlns:p14="http://schemas.microsoft.com/office/powerpoint/2010/main" val="4029475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1</a:t>
            </a:r>
            <a:endParaRPr lang="el-GR" sz="2400" dirty="0">
              <a:solidFill>
                <a:srgbClr val="2B3616"/>
              </a:solidFill>
            </a:endParaRPr>
          </a:p>
        </p:txBody>
      </p:sp>
      <p:sp>
        <p:nvSpPr>
          <p:cNvPr id="5" name="Ορθογώνιο 4"/>
          <p:cNvSpPr/>
          <p:nvPr/>
        </p:nvSpPr>
        <p:spPr>
          <a:xfrm>
            <a:off x="-910" y="381000"/>
            <a:ext cx="9144032" cy="3170099"/>
          </a:xfrm>
          <a:prstGeom prst="rect">
            <a:avLst/>
          </a:prstGeom>
        </p:spPr>
        <p:txBody>
          <a:bodyPr wrap="square">
            <a:spAutoFit/>
          </a:bodyPr>
          <a:lstStyle/>
          <a:p>
            <a:pPr algn="just"/>
            <a:r>
              <a:rPr lang="el-GR" sz="1600" dirty="0" smtClean="0">
                <a:solidFill>
                  <a:srgbClr val="2B3616"/>
                </a:solidFill>
              </a:rPr>
              <a:t>Να </a:t>
            </a:r>
            <a:r>
              <a:rPr lang="el-GR" sz="1600" dirty="0">
                <a:solidFill>
                  <a:srgbClr val="2B3616"/>
                </a:solidFill>
              </a:rPr>
              <a:t>υπολογιστεί </a:t>
            </a:r>
            <a:r>
              <a:rPr lang="el-GR" sz="1600" b="1" dirty="0">
                <a:solidFill>
                  <a:srgbClr val="FF0000"/>
                </a:solidFill>
              </a:rPr>
              <a:t>ο όγκος χωνευτή </a:t>
            </a:r>
            <a:r>
              <a:rPr lang="el-GR" sz="1600" dirty="0">
                <a:solidFill>
                  <a:srgbClr val="2B3616"/>
                </a:solidFill>
              </a:rPr>
              <a:t>που απαιτείται για να επιτευχθεί 50 % μετατροπή των </a:t>
            </a:r>
            <a:r>
              <a:rPr lang="el-GR" sz="1600" b="1" dirty="0">
                <a:solidFill>
                  <a:srgbClr val="2B3616"/>
                </a:solidFill>
              </a:rPr>
              <a:t>ολικών</a:t>
            </a:r>
            <a:r>
              <a:rPr lang="el-GR" sz="1600" dirty="0">
                <a:solidFill>
                  <a:srgbClr val="2B3616"/>
                </a:solidFill>
              </a:rPr>
              <a:t> στερεών βιομάζας τυπικής σύστασης, σε </a:t>
            </a:r>
            <a:r>
              <a:rPr lang="el-GR" sz="1600" b="1" dirty="0" err="1">
                <a:solidFill>
                  <a:srgbClr val="2B3616"/>
                </a:solidFill>
              </a:rPr>
              <a:t>μεσόφιλη</a:t>
            </a:r>
            <a:r>
              <a:rPr lang="el-GR" sz="1600" dirty="0">
                <a:solidFill>
                  <a:srgbClr val="2B3616"/>
                </a:solidFill>
              </a:rPr>
              <a:t> διεργασία με φορτίο </a:t>
            </a:r>
            <a:r>
              <a:rPr lang="el-GR" sz="1600" b="1" dirty="0">
                <a:solidFill>
                  <a:srgbClr val="2B3616"/>
                </a:solidFill>
              </a:rPr>
              <a:t>ολικών</a:t>
            </a:r>
            <a:r>
              <a:rPr lang="el-GR" sz="1600" dirty="0">
                <a:solidFill>
                  <a:srgbClr val="2B3616"/>
                </a:solidFill>
              </a:rPr>
              <a:t> στερεών 5 % </a:t>
            </a:r>
            <a:r>
              <a:rPr lang="el-GR" sz="1600" dirty="0" err="1">
                <a:solidFill>
                  <a:srgbClr val="2B3616"/>
                </a:solidFill>
              </a:rPr>
              <a:t>κ.β</a:t>
            </a:r>
            <a:r>
              <a:rPr lang="el-GR" sz="1600" dirty="0">
                <a:solidFill>
                  <a:srgbClr val="2B3616"/>
                </a:solidFill>
              </a:rPr>
              <a:t>. Επίσης να υπολογιστεί η </a:t>
            </a:r>
            <a:r>
              <a:rPr lang="el-GR" sz="1600" b="1" dirty="0">
                <a:solidFill>
                  <a:srgbClr val="FF0000"/>
                </a:solidFill>
              </a:rPr>
              <a:t>ετήσια παραγωγή βιοαερίου </a:t>
            </a:r>
            <a:r>
              <a:rPr lang="el-GR" sz="1600" b="1" dirty="0" smtClean="0">
                <a:solidFill>
                  <a:srgbClr val="FF0000"/>
                </a:solidFill>
              </a:rPr>
              <a:t>(</a:t>
            </a:r>
            <a:r>
              <a:rPr lang="en-US" sz="1600" b="1" dirty="0" smtClean="0">
                <a:solidFill>
                  <a:srgbClr val="FF0000"/>
                </a:solidFill>
              </a:rPr>
              <a:t>m3 </a:t>
            </a:r>
            <a:r>
              <a:rPr lang="el-GR" sz="1600" b="1" dirty="0" smtClean="0">
                <a:solidFill>
                  <a:srgbClr val="FF0000"/>
                </a:solidFill>
              </a:rPr>
              <a:t>βιοαερίου/έτος)</a:t>
            </a:r>
            <a:r>
              <a:rPr lang="el-GR" sz="1600" dirty="0" smtClean="0">
                <a:solidFill>
                  <a:srgbClr val="2B3616"/>
                </a:solidFill>
              </a:rPr>
              <a:t>και </a:t>
            </a:r>
            <a:r>
              <a:rPr lang="el-GR" sz="1600" dirty="0">
                <a:solidFill>
                  <a:srgbClr val="2B3616"/>
                </a:solidFill>
              </a:rPr>
              <a:t>η </a:t>
            </a:r>
            <a:r>
              <a:rPr lang="el-GR" sz="1600" b="1" dirty="0">
                <a:solidFill>
                  <a:srgbClr val="FF0000"/>
                </a:solidFill>
              </a:rPr>
              <a:t>ειδική θερμογόνος δύναμη </a:t>
            </a:r>
            <a:r>
              <a:rPr lang="el-GR" sz="1600" b="1" dirty="0" smtClean="0">
                <a:solidFill>
                  <a:srgbClr val="FF0000"/>
                </a:solidFill>
              </a:rPr>
              <a:t>του (</a:t>
            </a:r>
            <a:r>
              <a:rPr lang="en-US" sz="1600" b="1" dirty="0" smtClean="0">
                <a:solidFill>
                  <a:srgbClr val="FF0000"/>
                </a:solidFill>
              </a:rPr>
              <a:t>kJ/m3</a:t>
            </a:r>
            <a:r>
              <a:rPr lang="el-GR" sz="1600" b="1" dirty="0" smtClean="0">
                <a:solidFill>
                  <a:srgbClr val="FF0000"/>
                </a:solidFill>
              </a:rPr>
              <a:t> βιοαερίου)</a:t>
            </a:r>
            <a:r>
              <a:rPr lang="el-GR" sz="1600" dirty="0" smtClean="0">
                <a:solidFill>
                  <a:srgbClr val="2B3616"/>
                </a:solidFill>
              </a:rPr>
              <a:t>. </a:t>
            </a:r>
            <a:r>
              <a:rPr lang="el-GR" sz="1600" dirty="0">
                <a:solidFill>
                  <a:srgbClr val="2B3616"/>
                </a:solidFill>
              </a:rPr>
              <a:t>Η διαθέσιμη, για αναερόβια χώνευση βιομάζα ανέρχεται σε 40.000 </a:t>
            </a:r>
            <a:r>
              <a:rPr lang="el-GR" sz="1600" dirty="0" err="1" smtClean="0">
                <a:solidFill>
                  <a:srgbClr val="2B3616"/>
                </a:solidFill>
              </a:rPr>
              <a:t>τν</a:t>
            </a:r>
            <a:r>
              <a:rPr lang="el-GR" sz="1600" dirty="0" smtClean="0">
                <a:solidFill>
                  <a:srgbClr val="2B3616"/>
                </a:solidFill>
              </a:rPr>
              <a:t>/έτος </a:t>
            </a:r>
            <a:r>
              <a:rPr lang="el-GR" sz="1600" dirty="0">
                <a:solidFill>
                  <a:srgbClr val="2B3616"/>
                </a:solidFill>
              </a:rPr>
              <a:t>και το πτητικό της μέρος (ξηρή βιομάζα μείον ανόργανο μέρος μείον σταθερός άνθρακας) αντιστοιχεί στο 80 % </a:t>
            </a:r>
            <a:r>
              <a:rPr lang="el-GR" sz="1600" dirty="0" err="1">
                <a:solidFill>
                  <a:srgbClr val="2B3616"/>
                </a:solidFill>
              </a:rPr>
              <a:t>κ.β</a:t>
            </a:r>
            <a:r>
              <a:rPr lang="el-GR" sz="1600" dirty="0">
                <a:solidFill>
                  <a:srgbClr val="2B3616"/>
                </a:solidFill>
              </a:rPr>
              <a:t>. των ολικών στερεών. </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b="1" dirty="0">
                <a:solidFill>
                  <a:srgbClr val="2B3616"/>
                </a:solidFill>
              </a:rPr>
              <a:t>Λύση</a:t>
            </a:r>
            <a:endParaRPr lang="el-GR" sz="1600" u="sng" dirty="0">
              <a:solidFill>
                <a:srgbClr val="2B3616"/>
              </a:solidFill>
            </a:endParaRPr>
          </a:p>
          <a:p>
            <a:r>
              <a:rPr lang="el-GR" sz="1600" dirty="0">
                <a:solidFill>
                  <a:srgbClr val="2B3616"/>
                </a:solidFill>
              </a:rPr>
              <a:t>Θεωρώντας τυπική </a:t>
            </a:r>
            <a:r>
              <a:rPr lang="el-GR" sz="1600" dirty="0" smtClean="0">
                <a:solidFill>
                  <a:srgbClr val="2B3616"/>
                </a:solidFill>
              </a:rPr>
              <a:t>	υγρασία </a:t>
            </a:r>
            <a:r>
              <a:rPr lang="el-GR" sz="1600" dirty="0">
                <a:solidFill>
                  <a:srgbClr val="2B3616"/>
                </a:solidFill>
              </a:rPr>
              <a:t>10 </a:t>
            </a:r>
            <a:r>
              <a:rPr lang="el-GR" sz="1600" dirty="0" smtClean="0">
                <a:solidFill>
                  <a:srgbClr val="2B3616"/>
                </a:solidFill>
              </a:rPr>
              <a:t>%         και </a:t>
            </a:r>
            <a:r>
              <a:rPr lang="el-GR" sz="1600" dirty="0">
                <a:solidFill>
                  <a:srgbClr val="2B3616"/>
                </a:solidFill>
              </a:rPr>
              <a:t>αγνοώντας την υγρασία</a:t>
            </a:r>
            <a:r>
              <a:rPr lang="el-GR" sz="1600" dirty="0" smtClean="0">
                <a:solidFill>
                  <a:srgbClr val="2B3616"/>
                </a:solidFill>
              </a:rPr>
              <a:t>,</a:t>
            </a:r>
            <a:r>
              <a:rPr lang="el-GR" sz="1600" dirty="0">
                <a:solidFill>
                  <a:srgbClr val="2B3616"/>
                </a:solidFill>
              </a:rPr>
              <a:t> </a:t>
            </a:r>
            <a:r>
              <a:rPr lang="el-GR" sz="1600" dirty="0" smtClean="0">
                <a:solidFill>
                  <a:srgbClr val="2B3616"/>
                </a:solidFill>
              </a:rPr>
              <a:t>	τέφρα 	5/0,9 = 	5,56 %</a:t>
            </a:r>
          </a:p>
          <a:p>
            <a:r>
              <a:rPr lang="el-GR" sz="1600" dirty="0" smtClean="0">
                <a:solidFill>
                  <a:srgbClr val="2B3616"/>
                </a:solidFill>
              </a:rPr>
              <a:t>σύσταση </a:t>
            </a:r>
            <a:r>
              <a:rPr lang="el-GR" sz="1600" dirty="0">
                <a:solidFill>
                  <a:srgbClr val="2B3616"/>
                </a:solidFill>
              </a:rPr>
              <a:t>βιομάζας:	</a:t>
            </a:r>
            <a:r>
              <a:rPr lang="el-GR" sz="1600" dirty="0" smtClean="0">
                <a:solidFill>
                  <a:srgbClr val="2B3616"/>
                </a:solidFill>
              </a:rPr>
              <a:t>τέφρα </a:t>
            </a:r>
            <a:r>
              <a:rPr lang="el-GR" sz="1600" dirty="0">
                <a:solidFill>
                  <a:srgbClr val="2B3616"/>
                </a:solidFill>
              </a:rPr>
              <a:t>5 </a:t>
            </a:r>
            <a:r>
              <a:rPr lang="el-GR" sz="1600" dirty="0" smtClean="0">
                <a:solidFill>
                  <a:srgbClr val="2B3616"/>
                </a:solidFill>
              </a:rPr>
              <a:t>%	τα </a:t>
            </a:r>
            <a:r>
              <a:rPr lang="el-GR" sz="1600" b="1" dirty="0">
                <a:solidFill>
                  <a:srgbClr val="2B3616"/>
                </a:solidFill>
              </a:rPr>
              <a:t>ολικά στερεά </a:t>
            </a:r>
            <a:r>
              <a:rPr lang="el-GR" sz="1600" dirty="0">
                <a:solidFill>
                  <a:srgbClr val="2B3616"/>
                </a:solidFill>
              </a:rPr>
              <a:t>έχουν </a:t>
            </a:r>
            <a:r>
              <a:rPr lang="el-GR" sz="1600" dirty="0" smtClean="0">
                <a:solidFill>
                  <a:srgbClr val="2B3616"/>
                </a:solidFill>
              </a:rPr>
              <a:t>σύσταση:	</a:t>
            </a:r>
            <a:r>
              <a:rPr lang="el-GR" sz="1600" dirty="0" smtClean="0">
                <a:solidFill>
                  <a:srgbClr val="2B3616"/>
                </a:solidFill>
              </a:rPr>
              <a:t>	άνθρακας </a:t>
            </a:r>
            <a:r>
              <a:rPr lang="el-GR" sz="1600" dirty="0" smtClean="0">
                <a:solidFill>
                  <a:srgbClr val="2B3616"/>
                </a:solidFill>
              </a:rPr>
              <a:t>	43/0,9 = 	47,78 %</a:t>
            </a:r>
            <a:endParaRPr lang="el-GR" sz="1600" u="sng" dirty="0">
              <a:solidFill>
                <a:srgbClr val="2B3616"/>
              </a:solidFill>
            </a:endParaRPr>
          </a:p>
          <a:p>
            <a:r>
              <a:rPr lang="el-GR" sz="1600" dirty="0">
                <a:solidFill>
                  <a:srgbClr val="2B3616"/>
                </a:solidFill>
              </a:rPr>
              <a:t>		</a:t>
            </a:r>
            <a:r>
              <a:rPr lang="el-GR" sz="1600" dirty="0" smtClean="0">
                <a:solidFill>
                  <a:srgbClr val="2B3616"/>
                </a:solidFill>
              </a:rPr>
              <a:t>άνθρακας </a:t>
            </a:r>
            <a:r>
              <a:rPr lang="el-GR" sz="1600" dirty="0">
                <a:solidFill>
                  <a:srgbClr val="2B3616"/>
                </a:solidFill>
              </a:rPr>
              <a:t>43 </a:t>
            </a:r>
            <a:r>
              <a:rPr lang="el-GR" sz="1600" dirty="0" smtClean="0">
                <a:solidFill>
                  <a:srgbClr val="2B3616"/>
                </a:solidFill>
              </a:rPr>
              <a:t>%				οξυγόνο 	37/0,9 = 	41,11 %</a:t>
            </a:r>
            <a:endParaRPr lang="el-GR" sz="1600" u="sng" dirty="0">
              <a:solidFill>
                <a:srgbClr val="2B3616"/>
              </a:solidFill>
            </a:endParaRPr>
          </a:p>
          <a:p>
            <a:r>
              <a:rPr lang="el-GR" sz="1600" dirty="0">
                <a:solidFill>
                  <a:srgbClr val="2B3616"/>
                </a:solidFill>
              </a:rPr>
              <a:t>		</a:t>
            </a:r>
            <a:r>
              <a:rPr lang="el-GR" sz="1600" dirty="0" smtClean="0">
                <a:solidFill>
                  <a:srgbClr val="2B3616"/>
                </a:solidFill>
              </a:rPr>
              <a:t>οξυγόνο </a:t>
            </a:r>
            <a:r>
              <a:rPr lang="el-GR" sz="1600" dirty="0">
                <a:solidFill>
                  <a:srgbClr val="2B3616"/>
                </a:solidFill>
              </a:rPr>
              <a:t>37 </a:t>
            </a:r>
            <a:r>
              <a:rPr lang="el-GR" sz="1600" dirty="0" smtClean="0">
                <a:solidFill>
                  <a:srgbClr val="2B3616"/>
                </a:solidFill>
              </a:rPr>
              <a:t>%				υδρογόνο 	5/0,9 = 	</a:t>
            </a:r>
            <a:r>
              <a:rPr lang="el-GR" sz="1600" u="sng" dirty="0" smtClean="0">
                <a:solidFill>
                  <a:srgbClr val="2B3616"/>
                </a:solidFill>
              </a:rPr>
              <a:t>5,56 %</a:t>
            </a:r>
            <a:endParaRPr lang="el-GR" sz="1600" u="sng" dirty="0">
              <a:solidFill>
                <a:srgbClr val="2B3616"/>
              </a:solidFill>
            </a:endParaRPr>
          </a:p>
          <a:p>
            <a:r>
              <a:rPr lang="el-GR" sz="1600" dirty="0">
                <a:solidFill>
                  <a:srgbClr val="2B3616"/>
                </a:solidFill>
              </a:rPr>
              <a:t>		</a:t>
            </a:r>
            <a:r>
              <a:rPr lang="el-GR" sz="1600" dirty="0" smtClean="0">
                <a:solidFill>
                  <a:srgbClr val="2B3616"/>
                </a:solidFill>
              </a:rPr>
              <a:t>υδρογόνο </a:t>
            </a:r>
            <a:r>
              <a:rPr lang="el-GR" sz="1600" dirty="0">
                <a:solidFill>
                  <a:srgbClr val="2B3616"/>
                </a:solidFill>
              </a:rPr>
              <a:t>5 </a:t>
            </a:r>
            <a:r>
              <a:rPr lang="el-GR" sz="1600" dirty="0" smtClean="0">
                <a:solidFill>
                  <a:srgbClr val="2B3616"/>
                </a:solidFill>
              </a:rPr>
              <a:t>%						100 %</a:t>
            </a:r>
            <a:endParaRPr lang="el-GR" sz="1600" dirty="0">
              <a:solidFill>
                <a:srgbClr val="2B3616"/>
              </a:solidFill>
            </a:endParaRPr>
          </a:p>
        </p:txBody>
      </p:sp>
      <p:pic>
        <p:nvPicPr>
          <p:cNvPr id="31" name="Εικόνα 30"/>
          <p:cNvPicPr>
            <a:picLocks noChangeAspect="1"/>
          </p:cNvPicPr>
          <p:nvPr/>
        </p:nvPicPr>
        <p:blipFill>
          <a:blip r:embed="rId2"/>
          <a:stretch>
            <a:fillRect/>
          </a:stretch>
        </p:blipFill>
        <p:spPr>
          <a:xfrm>
            <a:off x="946701" y="3468436"/>
            <a:ext cx="7130499" cy="2170364"/>
          </a:xfrm>
          <a:prstGeom prst="rect">
            <a:avLst/>
          </a:prstGeom>
        </p:spPr>
      </p:pic>
      <p:sp>
        <p:nvSpPr>
          <p:cNvPr id="32" name="Ορθογώνιο 31"/>
          <p:cNvSpPr/>
          <p:nvPr/>
        </p:nvSpPr>
        <p:spPr>
          <a:xfrm>
            <a:off x="-910" y="5562600"/>
            <a:ext cx="9144032" cy="1323439"/>
          </a:xfrm>
          <a:prstGeom prst="rect">
            <a:avLst/>
          </a:prstGeom>
        </p:spPr>
        <p:txBody>
          <a:bodyPr wrap="square">
            <a:spAutoFit/>
          </a:bodyPr>
          <a:lstStyle/>
          <a:p>
            <a:r>
              <a:rPr lang="el-GR" sz="1600" dirty="0" smtClean="0">
                <a:solidFill>
                  <a:srgbClr val="2B3616"/>
                </a:solidFill>
              </a:rPr>
              <a:t>Οπότε, πτητικά στερεά:</a:t>
            </a:r>
            <a:endParaRPr lang="el-GR" sz="1600" u="sng" dirty="0">
              <a:solidFill>
                <a:srgbClr val="2B3616"/>
              </a:solidFill>
            </a:endParaRPr>
          </a:p>
          <a:p>
            <a:r>
              <a:rPr lang="el-GR" sz="1600" dirty="0" smtClean="0">
                <a:solidFill>
                  <a:srgbClr val="2B3616"/>
                </a:solidFill>
              </a:rPr>
              <a:t>πτητικός άνθρακας 	80 – 41,11 – 5,56  = 	33,33 %		33,33/0,8 	= 41,67 %</a:t>
            </a:r>
            <a:endParaRPr lang="el-GR" sz="1600" u="sng" dirty="0">
              <a:solidFill>
                <a:srgbClr val="2B3616"/>
              </a:solidFill>
            </a:endParaRPr>
          </a:p>
          <a:p>
            <a:r>
              <a:rPr lang="el-GR" sz="1600" dirty="0" smtClean="0">
                <a:solidFill>
                  <a:srgbClr val="2B3616"/>
                </a:solidFill>
              </a:rPr>
              <a:t>οξυγόνο 				41,11 %		41,11/0,8	= 51,39 %	</a:t>
            </a:r>
          </a:p>
          <a:p>
            <a:r>
              <a:rPr lang="el-GR" sz="1600" dirty="0" smtClean="0">
                <a:solidFill>
                  <a:srgbClr val="2B3616"/>
                </a:solidFill>
              </a:rPr>
              <a:t>υδρογόνο 				</a:t>
            </a:r>
            <a:r>
              <a:rPr lang="el-GR" sz="1600" u="sng" dirty="0" smtClean="0">
                <a:solidFill>
                  <a:srgbClr val="2B3616"/>
                </a:solidFill>
              </a:rPr>
              <a:t>5,56 %</a:t>
            </a:r>
            <a:r>
              <a:rPr lang="el-GR" sz="1600" dirty="0" smtClean="0">
                <a:solidFill>
                  <a:srgbClr val="2B3616"/>
                </a:solidFill>
              </a:rPr>
              <a:t>		5,56/0,8	= </a:t>
            </a:r>
            <a:r>
              <a:rPr lang="el-GR" sz="1600" u="sng" dirty="0" smtClean="0">
                <a:solidFill>
                  <a:srgbClr val="2B3616"/>
                </a:solidFill>
              </a:rPr>
              <a:t>6,94 %</a:t>
            </a:r>
          </a:p>
          <a:p>
            <a:r>
              <a:rPr lang="el-GR" sz="1600" dirty="0">
                <a:solidFill>
                  <a:srgbClr val="2B3616"/>
                </a:solidFill>
              </a:rPr>
              <a:t>	</a:t>
            </a:r>
            <a:r>
              <a:rPr lang="el-GR" sz="1600" dirty="0" smtClean="0">
                <a:solidFill>
                  <a:srgbClr val="2B3616"/>
                </a:solidFill>
              </a:rPr>
              <a:t>			80 % 			    100 %	</a:t>
            </a:r>
            <a:endParaRPr lang="el-GR" sz="1600" dirty="0">
              <a:solidFill>
                <a:srgbClr val="2B3616"/>
              </a:solidFill>
            </a:endParaRPr>
          </a:p>
        </p:txBody>
      </p:sp>
    </p:spTree>
    <p:extLst>
      <p:ext uri="{BB962C8B-B14F-4D97-AF65-F5344CB8AC3E}">
        <p14:creationId xmlns:p14="http://schemas.microsoft.com/office/powerpoint/2010/main" val="590136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1</a:t>
            </a:r>
            <a:endParaRPr lang="el-GR" sz="2400" dirty="0">
              <a:solidFill>
                <a:srgbClr val="2B3616"/>
              </a:solidFill>
            </a:endParaRPr>
          </a:p>
        </p:txBody>
      </p:sp>
      <p:sp>
        <p:nvSpPr>
          <p:cNvPr id="7" name="Ορθογώνιο 6"/>
          <p:cNvSpPr/>
          <p:nvPr/>
        </p:nvSpPr>
        <p:spPr>
          <a:xfrm>
            <a:off x="-910" y="304800"/>
            <a:ext cx="9144032" cy="6863417"/>
          </a:xfrm>
          <a:prstGeom prst="rect">
            <a:avLst/>
          </a:prstGeom>
        </p:spPr>
        <p:txBody>
          <a:bodyPr wrap="square">
            <a:spAutoFit/>
          </a:bodyPr>
          <a:lstStyle/>
          <a:p>
            <a:r>
              <a:rPr lang="el-GR" sz="1600" dirty="0" smtClean="0">
                <a:solidFill>
                  <a:srgbClr val="2B3616"/>
                </a:solidFill>
              </a:rPr>
              <a:t>Από </a:t>
            </a:r>
            <a:r>
              <a:rPr lang="el-GR" sz="1600" dirty="0">
                <a:solidFill>
                  <a:srgbClr val="2B3616"/>
                </a:solidFill>
              </a:rPr>
              <a:t>τη στοιχειακή σύσταση των πτητικών στερεών, προκύπτει ο ενδεικτικός μοριακός τους τύπος:</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n-US" sz="1600" dirty="0">
                <a:solidFill>
                  <a:srgbClr val="2B3616"/>
                </a:solidFill>
              </a:rPr>
              <a:t>C</a:t>
            </a:r>
            <a:r>
              <a:rPr lang="el-GR" sz="1600" dirty="0">
                <a:solidFill>
                  <a:srgbClr val="2B3616"/>
                </a:solidFill>
              </a:rPr>
              <a:t>:	</a:t>
            </a:r>
            <a:r>
              <a:rPr lang="el-GR" sz="1600" dirty="0" smtClean="0">
                <a:solidFill>
                  <a:srgbClr val="2B3616"/>
                </a:solidFill>
              </a:rPr>
              <a:t>41,67 </a:t>
            </a:r>
            <a:r>
              <a:rPr lang="el-GR" sz="1600" dirty="0">
                <a:solidFill>
                  <a:srgbClr val="2B3616"/>
                </a:solidFill>
              </a:rPr>
              <a:t>% 	και </a:t>
            </a:r>
            <a:r>
              <a:rPr lang="el-GR" sz="1600" b="1" dirty="0">
                <a:solidFill>
                  <a:srgbClr val="2B3616"/>
                </a:solidFill>
              </a:rPr>
              <a:t>σε 1 </a:t>
            </a:r>
            <a:r>
              <a:rPr lang="en-US" sz="1600" b="1" dirty="0">
                <a:solidFill>
                  <a:srgbClr val="2B3616"/>
                </a:solidFill>
              </a:rPr>
              <a:t>kg </a:t>
            </a:r>
            <a:r>
              <a:rPr lang="el-GR" sz="1600" b="1" dirty="0">
                <a:solidFill>
                  <a:srgbClr val="2B3616"/>
                </a:solidFill>
              </a:rPr>
              <a:t>πτητικών </a:t>
            </a:r>
            <a:r>
              <a:rPr lang="el-GR" sz="1600" dirty="0">
                <a:solidFill>
                  <a:srgbClr val="2B3616"/>
                </a:solidFill>
              </a:rPr>
              <a:t>περιέχονται 	</a:t>
            </a:r>
            <a:r>
              <a:rPr lang="el-GR" sz="1600" dirty="0" smtClean="0">
                <a:solidFill>
                  <a:srgbClr val="2B3616"/>
                </a:solidFill>
              </a:rPr>
              <a:t>416,7 </a:t>
            </a:r>
            <a:r>
              <a:rPr lang="en-US" sz="1600" dirty="0">
                <a:solidFill>
                  <a:srgbClr val="2B3616"/>
                </a:solidFill>
              </a:rPr>
              <a:t>gr C</a:t>
            </a:r>
            <a:r>
              <a:rPr lang="el-GR" sz="1600" dirty="0">
                <a:solidFill>
                  <a:srgbClr val="2B3616"/>
                </a:solidFill>
              </a:rPr>
              <a:t> 	ή 	</a:t>
            </a:r>
            <a:r>
              <a:rPr lang="el-GR" sz="1600" dirty="0" smtClean="0">
                <a:solidFill>
                  <a:srgbClr val="2B3616"/>
                </a:solidFill>
              </a:rPr>
              <a:t>34,72 </a:t>
            </a:r>
            <a:r>
              <a:rPr lang="en-US" sz="1600" dirty="0">
                <a:solidFill>
                  <a:srgbClr val="2B3616"/>
                </a:solidFill>
              </a:rPr>
              <a:t>mole C</a:t>
            </a:r>
            <a:endParaRPr lang="el-GR" sz="1600" u="sng" dirty="0">
              <a:solidFill>
                <a:srgbClr val="2B3616"/>
              </a:solidFill>
            </a:endParaRPr>
          </a:p>
          <a:p>
            <a:r>
              <a:rPr lang="en-US" sz="1600" dirty="0">
                <a:solidFill>
                  <a:srgbClr val="2B3616"/>
                </a:solidFill>
              </a:rPr>
              <a:t>H</a:t>
            </a:r>
            <a:r>
              <a:rPr lang="el-GR" sz="1600" dirty="0">
                <a:solidFill>
                  <a:srgbClr val="2B3616"/>
                </a:solidFill>
              </a:rPr>
              <a:t>:	</a:t>
            </a:r>
            <a:r>
              <a:rPr lang="el-GR" sz="1600" dirty="0" smtClean="0">
                <a:solidFill>
                  <a:srgbClr val="2B3616"/>
                </a:solidFill>
              </a:rPr>
              <a:t>6,94 </a:t>
            </a:r>
            <a:r>
              <a:rPr lang="el-GR" sz="1600" dirty="0">
                <a:solidFill>
                  <a:srgbClr val="2B3616"/>
                </a:solidFill>
              </a:rPr>
              <a:t>%			&gt;&gt;		</a:t>
            </a:r>
            <a:r>
              <a:rPr lang="el-GR" sz="1600" dirty="0" smtClean="0">
                <a:solidFill>
                  <a:srgbClr val="2B3616"/>
                </a:solidFill>
              </a:rPr>
              <a:t>69,4 </a:t>
            </a:r>
            <a:r>
              <a:rPr lang="en-US" sz="1600" dirty="0">
                <a:solidFill>
                  <a:srgbClr val="2B3616"/>
                </a:solidFill>
              </a:rPr>
              <a:t>gr H</a:t>
            </a:r>
            <a:r>
              <a:rPr lang="el-GR" sz="1600" dirty="0">
                <a:solidFill>
                  <a:srgbClr val="2B3616"/>
                </a:solidFill>
              </a:rPr>
              <a:t> 	</a:t>
            </a:r>
            <a:r>
              <a:rPr lang="el-GR" sz="1600" dirty="0" smtClean="0">
                <a:solidFill>
                  <a:srgbClr val="2B3616"/>
                </a:solidFill>
              </a:rPr>
              <a:t>ή </a:t>
            </a:r>
            <a:r>
              <a:rPr lang="el-GR" sz="1600" dirty="0">
                <a:solidFill>
                  <a:srgbClr val="2B3616"/>
                </a:solidFill>
              </a:rPr>
              <a:t>	</a:t>
            </a:r>
            <a:r>
              <a:rPr lang="el-GR" sz="1600" dirty="0" smtClean="0">
                <a:solidFill>
                  <a:srgbClr val="2B3616"/>
                </a:solidFill>
              </a:rPr>
              <a:t>69,44 </a:t>
            </a:r>
            <a:r>
              <a:rPr lang="en-US" sz="1600" dirty="0">
                <a:solidFill>
                  <a:srgbClr val="2B3616"/>
                </a:solidFill>
              </a:rPr>
              <a:t>mole H</a:t>
            </a:r>
            <a:endParaRPr lang="el-GR" sz="1600" u="sng" dirty="0">
              <a:solidFill>
                <a:srgbClr val="2B3616"/>
              </a:solidFill>
            </a:endParaRPr>
          </a:p>
          <a:p>
            <a:r>
              <a:rPr lang="en-US" sz="1600" dirty="0">
                <a:solidFill>
                  <a:srgbClr val="2B3616"/>
                </a:solidFill>
              </a:rPr>
              <a:t>O</a:t>
            </a:r>
            <a:r>
              <a:rPr lang="el-GR" sz="1600" dirty="0">
                <a:solidFill>
                  <a:srgbClr val="2B3616"/>
                </a:solidFill>
              </a:rPr>
              <a:t>:	</a:t>
            </a:r>
            <a:r>
              <a:rPr lang="el-GR" sz="1600" dirty="0" smtClean="0">
                <a:solidFill>
                  <a:srgbClr val="2B3616"/>
                </a:solidFill>
              </a:rPr>
              <a:t>51,39 </a:t>
            </a:r>
            <a:r>
              <a:rPr lang="el-GR" sz="1600" dirty="0">
                <a:solidFill>
                  <a:srgbClr val="2B3616"/>
                </a:solidFill>
              </a:rPr>
              <a:t>%			&gt;&gt;		</a:t>
            </a:r>
            <a:r>
              <a:rPr lang="el-GR" sz="1600" dirty="0" smtClean="0">
                <a:solidFill>
                  <a:srgbClr val="2B3616"/>
                </a:solidFill>
              </a:rPr>
              <a:t>513,9 </a:t>
            </a:r>
            <a:r>
              <a:rPr lang="en-US" sz="1600" dirty="0">
                <a:solidFill>
                  <a:srgbClr val="2B3616"/>
                </a:solidFill>
              </a:rPr>
              <a:t>gr </a:t>
            </a:r>
            <a:r>
              <a:rPr lang="el-GR" sz="1600" dirty="0">
                <a:solidFill>
                  <a:srgbClr val="2B3616"/>
                </a:solidFill>
              </a:rPr>
              <a:t>Ο 	ή 	</a:t>
            </a:r>
            <a:r>
              <a:rPr lang="el-GR" sz="1600" dirty="0" smtClean="0">
                <a:solidFill>
                  <a:srgbClr val="2B3616"/>
                </a:solidFill>
              </a:rPr>
              <a:t>32,12 </a:t>
            </a:r>
            <a:r>
              <a:rPr lang="en-US" sz="1600" dirty="0">
                <a:solidFill>
                  <a:srgbClr val="2B3616"/>
                </a:solidFill>
              </a:rPr>
              <a:t>mole O</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Οπότε, η αναερόβια χώνευση </a:t>
            </a:r>
            <a:r>
              <a:rPr lang="el-GR" sz="1600" b="1" dirty="0">
                <a:solidFill>
                  <a:srgbClr val="2B3616"/>
                </a:solidFill>
              </a:rPr>
              <a:t>1 </a:t>
            </a:r>
            <a:r>
              <a:rPr lang="en-US" sz="1600" b="1" dirty="0">
                <a:solidFill>
                  <a:srgbClr val="2B3616"/>
                </a:solidFill>
              </a:rPr>
              <a:t>kg</a:t>
            </a:r>
            <a:r>
              <a:rPr lang="el-GR" sz="1600" b="1" dirty="0">
                <a:solidFill>
                  <a:srgbClr val="2B3616"/>
                </a:solidFill>
              </a:rPr>
              <a:t> πτητικών στερεών </a:t>
            </a:r>
            <a:r>
              <a:rPr lang="el-GR" sz="1600" dirty="0">
                <a:solidFill>
                  <a:srgbClr val="2B3616"/>
                </a:solidFill>
              </a:rPr>
              <a:t>περιγράφεται από την αντίδραση:</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n-US" sz="1600" b="1" dirty="0" err="1" smtClean="0">
                <a:solidFill>
                  <a:srgbClr val="2B3616"/>
                </a:solidFill>
              </a:rPr>
              <a:t>C</a:t>
            </a:r>
            <a:r>
              <a:rPr lang="en-US" sz="1600" b="1" baseline="-25000" dirty="0" err="1" smtClean="0">
                <a:solidFill>
                  <a:srgbClr val="2B3616"/>
                </a:solidFill>
              </a:rPr>
              <a:t>a</a:t>
            </a:r>
            <a:r>
              <a:rPr lang="en-US" sz="1600" b="1" dirty="0" err="1" smtClean="0">
                <a:solidFill>
                  <a:srgbClr val="2B3616"/>
                </a:solidFill>
              </a:rPr>
              <a:t>H</a:t>
            </a:r>
            <a:r>
              <a:rPr lang="en-US" sz="1600" b="1" baseline="-25000" dirty="0" err="1" smtClean="0">
                <a:solidFill>
                  <a:srgbClr val="2B3616"/>
                </a:solidFill>
              </a:rPr>
              <a:t>b</a:t>
            </a:r>
            <a:r>
              <a:rPr lang="en-US" sz="1600" b="1" dirty="0" err="1" smtClean="0">
                <a:solidFill>
                  <a:srgbClr val="2B3616"/>
                </a:solidFill>
              </a:rPr>
              <a:t>O</a:t>
            </a:r>
            <a:r>
              <a:rPr lang="en-US" sz="1600" b="1" baseline="-25000" dirty="0" err="1" smtClean="0">
                <a:solidFill>
                  <a:srgbClr val="2B3616"/>
                </a:solidFill>
              </a:rPr>
              <a:t>c</a:t>
            </a:r>
            <a:r>
              <a:rPr lang="en-US" sz="1600" dirty="0" smtClean="0">
                <a:solidFill>
                  <a:srgbClr val="2B3616"/>
                </a:solidFill>
              </a:rPr>
              <a:t> </a:t>
            </a:r>
            <a:r>
              <a:rPr lang="en-US" sz="1600" dirty="0">
                <a:solidFill>
                  <a:srgbClr val="2B3616"/>
                </a:solidFill>
              </a:rPr>
              <a:t>+ [(</a:t>
            </a:r>
            <a:r>
              <a:rPr lang="en-US" sz="1600" dirty="0" smtClean="0">
                <a:solidFill>
                  <a:srgbClr val="2B3616"/>
                </a:solidFill>
              </a:rPr>
              <a:t>4a-b-2c)/</a:t>
            </a:r>
            <a:r>
              <a:rPr lang="en-US" sz="1600" dirty="0">
                <a:solidFill>
                  <a:srgbClr val="2B3616"/>
                </a:solidFill>
              </a:rPr>
              <a:t>4]</a:t>
            </a:r>
            <a:r>
              <a:rPr lang="en-US" sz="1600" b="1" dirty="0">
                <a:solidFill>
                  <a:srgbClr val="2B3616"/>
                </a:solidFill>
              </a:rPr>
              <a:t>H</a:t>
            </a:r>
            <a:r>
              <a:rPr lang="en-US" sz="1600" b="1" baseline="-25000" dirty="0">
                <a:solidFill>
                  <a:srgbClr val="2B3616"/>
                </a:solidFill>
              </a:rPr>
              <a:t>2</a:t>
            </a:r>
            <a:r>
              <a:rPr lang="en-US" sz="1600" b="1" dirty="0">
                <a:solidFill>
                  <a:srgbClr val="2B3616"/>
                </a:solidFill>
              </a:rPr>
              <a:t>O</a:t>
            </a:r>
            <a:r>
              <a:rPr lang="en-US" sz="1600" dirty="0">
                <a:solidFill>
                  <a:srgbClr val="2B3616"/>
                </a:solidFill>
              </a:rPr>
              <a:t> =&gt; [(</a:t>
            </a:r>
            <a:r>
              <a:rPr lang="en-US" sz="1600" dirty="0" smtClean="0">
                <a:solidFill>
                  <a:srgbClr val="2B3616"/>
                </a:solidFill>
              </a:rPr>
              <a:t>4a+b-2c)/</a:t>
            </a:r>
            <a:r>
              <a:rPr lang="en-US" sz="1600" dirty="0">
                <a:solidFill>
                  <a:srgbClr val="2B3616"/>
                </a:solidFill>
              </a:rPr>
              <a:t>8]</a:t>
            </a:r>
            <a:r>
              <a:rPr lang="en-US" sz="1600" b="1" dirty="0">
                <a:solidFill>
                  <a:srgbClr val="2B3616"/>
                </a:solidFill>
              </a:rPr>
              <a:t>CH</a:t>
            </a:r>
            <a:r>
              <a:rPr lang="en-US" sz="1600" b="1" baseline="-25000" dirty="0">
                <a:solidFill>
                  <a:srgbClr val="2B3616"/>
                </a:solidFill>
              </a:rPr>
              <a:t>4</a:t>
            </a:r>
            <a:r>
              <a:rPr lang="en-US" sz="1600" dirty="0">
                <a:solidFill>
                  <a:srgbClr val="2B3616"/>
                </a:solidFill>
              </a:rPr>
              <a:t> + [(</a:t>
            </a:r>
            <a:r>
              <a:rPr lang="en-US" sz="1600" dirty="0" smtClean="0">
                <a:solidFill>
                  <a:srgbClr val="2B3616"/>
                </a:solidFill>
              </a:rPr>
              <a:t>4a-b+2c)/8]</a:t>
            </a:r>
            <a:r>
              <a:rPr lang="en-US" sz="1600" b="1" dirty="0" smtClean="0">
                <a:solidFill>
                  <a:srgbClr val="2B3616"/>
                </a:solidFill>
              </a:rPr>
              <a:t>CO</a:t>
            </a:r>
            <a:r>
              <a:rPr lang="en-US" sz="1600" b="1" baseline="-25000" dirty="0" smtClean="0">
                <a:solidFill>
                  <a:srgbClr val="2B3616"/>
                </a:solidFill>
              </a:rPr>
              <a:t>2</a:t>
            </a:r>
            <a:endParaRPr lang="el-GR" sz="1600" b="1" dirty="0" smtClean="0">
              <a:solidFill>
                <a:srgbClr val="2B3616"/>
              </a:solidFill>
            </a:endParaRPr>
          </a:p>
          <a:p>
            <a:pPr algn="ctr"/>
            <a:endParaRPr lang="el-GR" sz="800" dirty="0">
              <a:solidFill>
                <a:srgbClr val="2B3616"/>
              </a:solidFill>
            </a:endParaRPr>
          </a:p>
          <a:p>
            <a:r>
              <a:rPr lang="en-US" sz="1600" dirty="0" smtClean="0">
                <a:solidFill>
                  <a:srgbClr val="2B3616"/>
                </a:solidFill>
              </a:rPr>
              <a:t>C</a:t>
            </a:r>
            <a:r>
              <a:rPr lang="en-US" sz="1600" baseline="-25000" dirty="0" smtClean="0">
                <a:solidFill>
                  <a:srgbClr val="2B3616"/>
                </a:solidFill>
              </a:rPr>
              <a:t>34,75</a:t>
            </a:r>
            <a:r>
              <a:rPr lang="en-US" sz="1600" dirty="0" smtClean="0">
                <a:solidFill>
                  <a:srgbClr val="2B3616"/>
                </a:solidFill>
              </a:rPr>
              <a:t>H</a:t>
            </a:r>
            <a:r>
              <a:rPr lang="en-US" sz="1600" baseline="-25000" dirty="0" smtClean="0">
                <a:solidFill>
                  <a:srgbClr val="2B3616"/>
                </a:solidFill>
              </a:rPr>
              <a:t>69</a:t>
            </a:r>
            <a:r>
              <a:rPr lang="en-US" sz="1600" dirty="0" smtClean="0">
                <a:solidFill>
                  <a:srgbClr val="2B3616"/>
                </a:solidFill>
              </a:rPr>
              <a:t>O</a:t>
            </a:r>
            <a:r>
              <a:rPr lang="en-US" sz="1600" baseline="-25000" dirty="0" smtClean="0">
                <a:solidFill>
                  <a:srgbClr val="2B3616"/>
                </a:solidFill>
              </a:rPr>
              <a:t>32,125</a:t>
            </a:r>
            <a:r>
              <a:rPr lang="en-US" sz="1600" dirty="0" smtClean="0">
                <a:solidFill>
                  <a:srgbClr val="2B3616"/>
                </a:solidFill>
              </a:rPr>
              <a:t> </a:t>
            </a:r>
            <a:r>
              <a:rPr lang="en-US" sz="1600" dirty="0">
                <a:solidFill>
                  <a:srgbClr val="2B3616"/>
                </a:solidFill>
              </a:rPr>
              <a:t>+ [(</a:t>
            </a:r>
            <a:r>
              <a:rPr lang="en-US" sz="1600" dirty="0" smtClean="0">
                <a:solidFill>
                  <a:srgbClr val="2B3616"/>
                </a:solidFill>
              </a:rPr>
              <a:t>4x34,7</a:t>
            </a:r>
            <a:r>
              <a:rPr lang="el-GR" sz="1600" dirty="0" smtClean="0">
                <a:solidFill>
                  <a:srgbClr val="2B3616"/>
                </a:solidFill>
              </a:rPr>
              <a:t>2</a:t>
            </a:r>
            <a:r>
              <a:rPr lang="en-US" sz="1600" dirty="0" smtClean="0">
                <a:solidFill>
                  <a:srgbClr val="2B3616"/>
                </a:solidFill>
              </a:rPr>
              <a:t>-69,</a:t>
            </a:r>
            <a:r>
              <a:rPr lang="el-GR" sz="1600" dirty="0" smtClean="0">
                <a:solidFill>
                  <a:srgbClr val="2B3616"/>
                </a:solidFill>
              </a:rPr>
              <a:t>44</a:t>
            </a:r>
            <a:r>
              <a:rPr lang="en-US" sz="1600" dirty="0" smtClean="0">
                <a:solidFill>
                  <a:srgbClr val="2B3616"/>
                </a:solidFill>
              </a:rPr>
              <a:t>-2x32,12)/</a:t>
            </a:r>
            <a:r>
              <a:rPr lang="en-US" sz="1600" dirty="0">
                <a:solidFill>
                  <a:srgbClr val="2B3616"/>
                </a:solidFill>
              </a:rPr>
              <a:t>4]H</a:t>
            </a:r>
            <a:r>
              <a:rPr lang="en-US" sz="1600" baseline="-25000" dirty="0">
                <a:solidFill>
                  <a:srgbClr val="2B3616"/>
                </a:solidFill>
              </a:rPr>
              <a:t>2</a:t>
            </a:r>
            <a:r>
              <a:rPr lang="en-US" sz="1600" dirty="0">
                <a:solidFill>
                  <a:srgbClr val="2B3616"/>
                </a:solidFill>
              </a:rPr>
              <a:t>O </a:t>
            </a:r>
            <a:r>
              <a:rPr lang="el-GR" sz="1600" dirty="0" smtClean="0">
                <a:solidFill>
                  <a:srgbClr val="2B3616"/>
                </a:solidFill>
                <a:sym typeface="Wingdings" panose="05000000000000000000" pitchFamily="2" charset="2"/>
              </a:rPr>
              <a:t></a:t>
            </a:r>
            <a:r>
              <a:rPr lang="en-US" sz="1600" dirty="0" smtClean="0">
                <a:solidFill>
                  <a:srgbClr val="2B3616"/>
                </a:solidFill>
              </a:rPr>
              <a:t> </a:t>
            </a:r>
            <a:endParaRPr lang="el-GR" sz="1600" dirty="0" smtClean="0">
              <a:solidFill>
                <a:srgbClr val="2B3616"/>
              </a:solidFill>
            </a:endParaRPr>
          </a:p>
          <a:p>
            <a:r>
              <a:rPr lang="el-GR" sz="1600" dirty="0">
                <a:solidFill>
                  <a:srgbClr val="2B3616"/>
                </a:solidFill>
              </a:rPr>
              <a:t>	</a:t>
            </a:r>
            <a:r>
              <a:rPr lang="el-GR" sz="1600" dirty="0" smtClean="0">
                <a:solidFill>
                  <a:srgbClr val="2B3616"/>
                </a:solidFill>
              </a:rPr>
              <a:t>		</a:t>
            </a:r>
            <a:r>
              <a:rPr lang="el-GR" sz="1600" dirty="0" smtClean="0">
                <a:solidFill>
                  <a:srgbClr val="2B3616"/>
                </a:solidFill>
                <a:sym typeface="Wingdings" panose="05000000000000000000" pitchFamily="2" charset="2"/>
              </a:rPr>
              <a:t></a:t>
            </a:r>
            <a:r>
              <a:rPr lang="en-US" sz="1600" dirty="0" smtClean="0">
                <a:solidFill>
                  <a:srgbClr val="2B3616"/>
                </a:solidFill>
              </a:rPr>
              <a:t>[(4x34,7</a:t>
            </a:r>
            <a:r>
              <a:rPr lang="el-GR" sz="1600" dirty="0" smtClean="0">
                <a:solidFill>
                  <a:srgbClr val="2B3616"/>
                </a:solidFill>
              </a:rPr>
              <a:t>2</a:t>
            </a:r>
            <a:r>
              <a:rPr lang="en-US" sz="1600" dirty="0" smtClean="0">
                <a:solidFill>
                  <a:srgbClr val="2B3616"/>
                </a:solidFill>
              </a:rPr>
              <a:t>+69,</a:t>
            </a:r>
            <a:r>
              <a:rPr lang="el-GR" sz="1600" dirty="0" smtClean="0">
                <a:solidFill>
                  <a:srgbClr val="2B3616"/>
                </a:solidFill>
              </a:rPr>
              <a:t>44</a:t>
            </a:r>
            <a:r>
              <a:rPr lang="en-US" sz="1600" dirty="0" smtClean="0">
                <a:solidFill>
                  <a:srgbClr val="2B3616"/>
                </a:solidFill>
              </a:rPr>
              <a:t>-2x32,12)/</a:t>
            </a:r>
            <a:r>
              <a:rPr lang="en-US" sz="1600" dirty="0">
                <a:solidFill>
                  <a:srgbClr val="2B3616"/>
                </a:solidFill>
              </a:rPr>
              <a:t>8]CH</a:t>
            </a:r>
            <a:r>
              <a:rPr lang="en-US" sz="1600" baseline="-25000" dirty="0">
                <a:solidFill>
                  <a:srgbClr val="2B3616"/>
                </a:solidFill>
              </a:rPr>
              <a:t>4</a:t>
            </a:r>
            <a:r>
              <a:rPr lang="en-US" sz="1600" dirty="0">
                <a:solidFill>
                  <a:srgbClr val="2B3616"/>
                </a:solidFill>
              </a:rPr>
              <a:t> + [(</a:t>
            </a:r>
            <a:r>
              <a:rPr lang="en-US" sz="1600" dirty="0" smtClean="0">
                <a:solidFill>
                  <a:srgbClr val="2B3616"/>
                </a:solidFill>
              </a:rPr>
              <a:t>4x34,7</a:t>
            </a:r>
            <a:r>
              <a:rPr lang="el-GR" sz="1600" dirty="0" smtClean="0">
                <a:solidFill>
                  <a:srgbClr val="2B3616"/>
                </a:solidFill>
              </a:rPr>
              <a:t>2</a:t>
            </a:r>
            <a:r>
              <a:rPr lang="en-US" sz="1600" dirty="0" smtClean="0">
                <a:solidFill>
                  <a:srgbClr val="2B3616"/>
                </a:solidFill>
              </a:rPr>
              <a:t>-69,</a:t>
            </a:r>
            <a:r>
              <a:rPr lang="el-GR" sz="1600" dirty="0" smtClean="0">
                <a:solidFill>
                  <a:srgbClr val="2B3616"/>
                </a:solidFill>
              </a:rPr>
              <a:t>44</a:t>
            </a:r>
            <a:r>
              <a:rPr lang="en-US" sz="1600" dirty="0" smtClean="0">
                <a:solidFill>
                  <a:srgbClr val="2B3616"/>
                </a:solidFill>
              </a:rPr>
              <a:t> </a:t>
            </a:r>
            <a:r>
              <a:rPr lang="en-US" sz="1600" dirty="0">
                <a:solidFill>
                  <a:srgbClr val="2B3616"/>
                </a:solidFill>
              </a:rPr>
              <a:t>+</a:t>
            </a:r>
            <a:r>
              <a:rPr lang="en-US" sz="1600" dirty="0" smtClean="0">
                <a:solidFill>
                  <a:srgbClr val="2B3616"/>
                </a:solidFill>
              </a:rPr>
              <a:t>2x32,12)/</a:t>
            </a:r>
            <a:r>
              <a:rPr lang="en-US" sz="1600" dirty="0">
                <a:solidFill>
                  <a:srgbClr val="2B3616"/>
                </a:solidFill>
              </a:rPr>
              <a:t>8]CO</a:t>
            </a:r>
            <a:r>
              <a:rPr lang="en-US" sz="1600" baseline="-25000" dirty="0">
                <a:solidFill>
                  <a:srgbClr val="2B3616"/>
                </a:solidFill>
              </a:rPr>
              <a:t>2</a:t>
            </a:r>
            <a:r>
              <a:rPr lang="en-US" sz="1600" dirty="0">
                <a:solidFill>
                  <a:srgbClr val="2B3616"/>
                </a:solidFill>
              </a:rPr>
              <a:t> </a:t>
            </a:r>
            <a:endParaRPr lang="el-GR" sz="1600" dirty="0">
              <a:solidFill>
                <a:srgbClr val="2B3616"/>
              </a:solidFill>
            </a:endParaRPr>
          </a:p>
          <a:p>
            <a:endParaRPr lang="el-GR" sz="1600" dirty="0">
              <a:solidFill>
                <a:srgbClr val="2B3616"/>
              </a:solidFill>
            </a:endParaRPr>
          </a:p>
          <a:p>
            <a:r>
              <a:rPr lang="el-GR" sz="1600" dirty="0" smtClean="0">
                <a:solidFill>
                  <a:srgbClr val="2B3616"/>
                </a:solidFill>
              </a:rPr>
              <a:t>ή	</a:t>
            </a:r>
            <a:r>
              <a:rPr lang="en-US" sz="1600" b="1" dirty="0" smtClean="0">
                <a:solidFill>
                  <a:srgbClr val="2B3616"/>
                </a:solidFill>
              </a:rPr>
              <a:t>C</a:t>
            </a:r>
            <a:r>
              <a:rPr lang="en-US" sz="1600" b="1" baseline="-25000" dirty="0" smtClean="0">
                <a:solidFill>
                  <a:srgbClr val="2B3616"/>
                </a:solidFill>
              </a:rPr>
              <a:t>34,75</a:t>
            </a:r>
            <a:r>
              <a:rPr lang="en-US" sz="1600" b="1" dirty="0" smtClean="0">
                <a:solidFill>
                  <a:srgbClr val="2B3616"/>
                </a:solidFill>
              </a:rPr>
              <a:t>H</a:t>
            </a:r>
            <a:r>
              <a:rPr lang="en-US" sz="1600" b="1" baseline="-25000" dirty="0" smtClean="0">
                <a:solidFill>
                  <a:srgbClr val="2B3616"/>
                </a:solidFill>
              </a:rPr>
              <a:t>69</a:t>
            </a:r>
            <a:r>
              <a:rPr lang="en-US" sz="1600" b="1" dirty="0" smtClean="0">
                <a:solidFill>
                  <a:srgbClr val="2B3616"/>
                </a:solidFill>
              </a:rPr>
              <a:t>O</a:t>
            </a:r>
            <a:r>
              <a:rPr lang="en-US" sz="1600" b="1" baseline="-25000" dirty="0" smtClean="0">
                <a:solidFill>
                  <a:srgbClr val="2B3616"/>
                </a:solidFill>
              </a:rPr>
              <a:t>32,125</a:t>
            </a:r>
            <a:r>
              <a:rPr lang="en-US" sz="1600" b="1" dirty="0" smtClean="0">
                <a:solidFill>
                  <a:srgbClr val="2B3616"/>
                </a:solidFill>
              </a:rPr>
              <a:t>N</a:t>
            </a:r>
            <a:r>
              <a:rPr lang="en-US" sz="1600" b="1" baseline="-25000" dirty="0" smtClean="0">
                <a:solidFill>
                  <a:srgbClr val="2B3616"/>
                </a:solidFill>
              </a:rPr>
              <a:t>0</a:t>
            </a:r>
            <a:r>
              <a:rPr lang="en-US" sz="1600" b="1" dirty="0" smtClean="0">
                <a:solidFill>
                  <a:srgbClr val="2B3616"/>
                </a:solidFill>
              </a:rPr>
              <a:t> </a:t>
            </a:r>
            <a:r>
              <a:rPr lang="en-US" sz="1600" b="1" dirty="0">
                <a:solidFill>
                  <a:srgbClr val="2B3616"/>
                </a:solidFill>
              </a:rPr>
              <a:t>+ 1,4375 H</a:t>
            </a:r>
            <a:r>
              <a:rPr lang="en-US" sz="1600" b="1" baseline="-25000" dirty="0">
                <a:solidFill>
                  <a:srgbClr val="2B3616"/>
                </a:solidFill>
              </a:rPr>
              <a:t>2</a:t>
            </a:r>
            <a:r>
              <a:rPr lang="en-US" sz="1600" b="1" dirty="0">
                <a:solidFill>
                  <a:srgbClr val="2B3616"/>
                </a:solidFill>
              </a:rPr>
              <a:t>O </a:t>
            </a:r>
            <a:r>
              <a:rPr lang="el-GR" sz="1600" b="1" dirty="0" smtClean="0">
                <a:solidFill>
                  <a:srgbClr val="2B3616"/>
                </a:solidFill>
                <a:sym typeface="Wingdings" panose="05000000000000000000" pitchFamily="2" charset="2"/>
              </a:rPr>
              <a:t></a:t>
            </a:r>
            <a:r>
              <a:rPr lang="en-US" sz="1600" b="1" dirty="0" smtClean="0">
                <a:solidFill>
                  <a:srgbClr val="2B3616"/>
                </a:solidFill>
              </a:rPr>
              <a:t> </a:t>
            </a:r>
            <a:r>
              <a:rPr lang="en-US" sz="1600" b="1" dirty="0">
                <a:solidFill>
                  <a:srgbClr val="2B3616"/>
                </a:solidFill>
              </a:rPr>
              <a:t>17,97 CH</a:t>
            </a:r>
            <a:r>
              <a:rPr lang="en-US" sz="1600" b="1" baseline="-25000" dirty="0">
                <a:solidFill>
                  <a:srgbClr val="2B3616"/>
                </a:solidFill>
              </a:rPr>
              <a:t>4</a:t>
            </a:r>
            <a:r>
              <a:rPr lang="en-US" sz="1600" b="1" dirty="0">
                <a:solidFill>
                  <a:srgbClr val="2B3616"/>
                </a:solidFill>
              </a:rPr>
              <a:t> + 16,78 CO</a:t>
            </a:r>
            <a:r>
              <a:rPr lang="en-US" sz="1600" b="1" baseline="-25000" dirty="0">
                <a:solidFill>
                  <a:srgbClr val="2B3616"/>
                </a:solidFill>
              </a:rPr>
              <a:t>2</a:t>
            </a:r>
            <a:endParaRPr lang="el-GR" sz="1600" b="1" u="sng" dirty="0">
              <a:solidFill>
                <a:srgbClr val="2B3616"/>
              </a:solidFill>
            </a:endParaRPr>
          </a:p>
          <a:p>
            <a:r>
              <a:rPr lang="en-US" sz="800" dirty="0">
                <a:solidFill>
                  <a:srgbClr val="2B3616"/>
                </a:solidFill>
              </a:rPr>
              <a:t> </a:t>
            </a:r>
            <a:endParaRPr lang="el-GR" sz="800" u="sng" dirty="0">
              <a:solidFill>
                <a:srgbClr val="2B3616"/>
              </a:solidFill>
            </a:endParaRPr>
          </a:p>
          <a:p>
            <a:r>
              <a:rPr lang="el-GR" sz="1600" dirty="0">
                <a:solidFill>
                  <a:srgbClr val="2B3616"/>
                </a:solidFill>
              </a:rPr>
              <a:t>Δηλαδή </a:t>
            </a:r>
            <a:r>
              <a:rPr lang="el-GR" sz="1600" b="1" dirty="0">
                <a:solidFill>
                  <a:srgbClr val="2B3616"/>
                </a:solidFill>
              </a:rPr>
              <a:t>1 </a:t>
            </a:r>
            <a:r>
              <a:rPr lang="en-US" sz="1600" b="1" dirty="0">
                <a:solidFill>
                  <a:srgbClr val="2B3616"/>
                </a:solidFill>
              </a:rPr>
              <a:t>kg</a:t>
            </a:r>
            <a:r>
              <a:rPr lang="el-GR" sz="1600" b="1" dirty="0">
                <a:solidFill>
                  <a:srgbClr val="2B3616"/>
                </a:solidFill>
              </a:rPr>
              <a:t> χωνεμένων πτητικών στερών </a:t>
            </a:r>
            <a:r>
              <a:rPr lang="el-GR" sz="1600" dirty="0">
                <a:solidFill>
                  <a:srgbClr val="2B3616"/>
                </a:solidFill>
              </a:rPr>
              <a:t>παράγει: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17,97 </a:t>
            </a:r>
            <a:r>
              <a:rPr lang="en-US" sz="1600" dirty="0">
                <a:solidFill>
                  <a:srgbClr val="2B3616"/>
                </a:solidFill>
              </a:rPr>
              <a:t>mole</a:t>
            </a:r>
            <a:r>
              <a:rPr lang="el-GR" sz="1600" dirty="0">
                <a:solidFill>
                  <a:srgbClr val="2B3616"/>
                </a:solidFill>
              </a:rPr>
              <a:t> 	</a:t>
            </a:r>
            <a:r>
              <a:rPr lang="en-US" sz="1600" dirty="0">
                <a:solidFill>
                  <a:srgbClr val="2B3616"/>
                </a:solidFill>
              </a:rPr>
              <a:t>CH</a:t>
            </a:r>
            <a:r>
              <a:rPr lang="el-GR" sz="1600" baseline="-25000" dirty="0">
                <a:solidFill>
                  <a:srgbClr val="2B3616"/>
                </a:solidFill>
              </a:rPr>
              <a:t>4</a:t>
            </a:r>
            <a:r>
              <a:rPr lang="el-GR" sz="1600" dirty="0">
                <a:solidFill>
                  <a:srgbClr val="2B3616"/>
                </a:solidFill>
              </a:rPr>
              <a:t> 	ή	17,97 </a:t>
            </a:r>
            <a:r>
              <a:rPr lang="en-US" sz="1600" dirty="0">
                <a:solidFill>
                  <a:srgbClr val="2B3616"/>
                </a:solidFill>
              </a:rPr>
              <a:t>x</a:t>
            </a:r>
            <a:r>
              <a:rPr lang="el-GR" sz="1600" dirty="0">
                <a:solidFill>
                  <a:srgbClr val="2B3616"/>
                </a:solidFill>
              </a:rPr>
              <a:t> 22,4 = 	402,5 </a:t>
            </a:r>
            <a:r>
              <a:rPr lang="en-US" sz="1600" dirty="0" err="1">
                <a:solidFill>
                  <a:srgbClr val="2B3616"/>
                </a:solidFill>
              </a:rPr>
              <a:t>lt</a:t>
            </a:r>
            <a:r>
              <a:rPr lang="en-US" sz="1600" dirty="0">
                <a:solidFill>
                  <a:srgbClr val="2B3616"/>
                </a:solidFill>
              </a:rPr>
              <a:t> CH</a:t>
            </a:r>
            <a:r>
              <a:rPr lang="el-GR" sz="1600" baseline="-25000" dirty="0">
                <a:solidFill>
                  <a:srgbClr val="2B3616"/>
                </a:solidFill>
              </a:rPr>
              <a:t>4</a:t>
            </a:r>
            <a:r>
              <a:rPr lang="el-GR" sz="1600" dirty="0">
                <a:solidFill>
                  <a:srgbClr val="2B3616"/>
                </a:solidFill>
              </a:rPr>
              <a:t> 	και</a:t>
            </a:r>
            <a:endParaRPr lang="el-GR" sz="1600" u="sng" dirty="0">
              <a:solidFill>
                <a:srgbClr val="2B3616"/>
              </a:solidFill>
            </a:endParaRPr>
          </a:p>
          <a:p>
            <a:r>
              <a:rPr lang="el-GR" sz="1600" u="sng" dirty="0">
                <a:solidFill>
                  <a:srgbClr val="2B3616"/>
                </a:solidFill>
              </a:rPr>
              <a:t>16,78 </a:t>
            </a:r>
            <a:r>
              <a:rPr lang="en-US" sz="1600" u="sng" dirty="0">
                <a:solidFill>
                  <a:srgbClr val="2B3616"/>
                </a:solidFill>
              </a:rPr>
              <a:t>mole</a:t>
            </a:r>
            <a:r>
              <a:rPr lang="el-GR" sz="1600" dirty="0">
                <a:solidFill>
                  <a:srgbClr val="2B3616"/>
                </a:solidFill>
              </a:rPr>
              <a:t> 	</a:t>
            </a:r>
            <a:r>
              <a:rPr lang="en-US" sz="1600" dirty="0">
                <a:solidFill>
                  <a:srgbClr val="2B3616"/>
                </a:solidFill>
              </a:rPr>
              <a:t>C</a:t>
            </a:r>
            <a:r>
              <a:rPr lang="el-GR" sz="1600" dirty="0">
                <a:solidFill>
                  <a:srgbClr val="2B3616"/>
                </a:solidFill>
              </a:rPr>
              <a:t>Ο</a:t>
            </a:r>
            <a:r>
              <a:rPr lang="el-GR" sz="1600" baseline="-25000" dirty="0">
                <a:solidFill>
                  <a:srgbClr val="2B3616"/>
                </a:solidFill>
              </a:rPr>
              <a:t>2</a:t>
            </a:r>
            <a:r>
              <a:rPr lang="el-GR" sz="1600" dirty="0">
                <a:solidFill>
                  <a:srgbClr val="2B3616"/>
                </a:solidFill>
              </a:rPr>
              <a:t> 	ή	16,78 </a:t>
            </a:r>
            <a:r>
              <a:rPr lang="en-US" sz="1600" dirty="0">
                <a:solidFill>
                  <a:srgbClr val="2B3616"/>
                </a:solidFill>
              </a:rPr>
              <a:t>x</a:t>
            </a:r>
            <a:r>
              <a:rPr lang="el-GR" sz="1600" dirty="0">
                <a:solidFill>
                  <a:srgbClr val="2B3616"/>
                </a:solidFill>
              </a:rPr>
              <a:t> 22,4 = 	</a:t>
            </a:r>
            <a:r>
              <a:rPr lang="el-GR" sz="1600" u="sng" dirty="0">
                <a:solidFill>
                  <a:srgbClr val="2B3616"/>
                </a:solidFill>
              </a:rPr>
              <a:t>375,9,5 </a:t>
            </a:r>
            <a:r>
              <a:rPr lang="en-US" sz="1600" u="sng" dirty="0" err="1">
                <a:solidFill>
                  <a:srgbClr val="2B3616"/>
                </a:solidFill>
              </a:rPr>
              <a:t>lt</a:t>
            </a:r>
            <a:r>
              <a:rPr lang="en-US" sz="1600" u="sng" dirty="0">
                <a:solidFill>
                  <a:srgbClr val="2B3616"/>
                </a:solidFill>
              </a:rPr>
              <a:t> C</a:t>
            </a:r>
            <a:r>
              <a:rPr lang="el-GR" sz="1600" u="sng" dirty="0">
                <a:solidFill>
                  <a:srgbClr val="2B3616"/>
                </a:solidFill>
              </a:rPr>
              <a:t>Ο</a:t>
            </a:r>
            <a:r>
              <a:rPr lang="el-GR" sz="1600" u="sng" baseline="-25000" dirty="0">
                <a:solidFill>
                  <a:srgbClr val="2B3616"/>
                </a:solidFill>
              </a:rPr>
              <a:t>2</a:t>
            </a:r>
            <a:r>
              <a:rPr lang="el-GR" sz="1600" dirty="0">
                <a:solidFill>
                  <a:srgbClr val="2B3616"/>
                </a:solidFill>
              </a:rPr>
              <a:t> 	</a:t>
            </a:r>
            <a:endParaRPr lang="el-GR" sz="1600" u="sng" dirty="0">
              <a:solidFill>
                <a:srgbClr val="2B3616"/>
              </a:solidFill>
            </a:endParaRPr>
          </a:p>
          <a:p>
            <a:r>
              <a:rPr lang="el-GR" sz="1600" dirty="0" smtClean="0">
                <a:solidFill>
                  <a:srgbClr val="2B3616"/>
                </a:solidFill>
              </a:rPr>
              <a:t>34,75 </a:t>
            </a:r>
            <a:r>
              <a:rPr lang="en-US" sz="1600" dirty="0">
                <a:solidFill>
                  <a:srgbClr val="2B3616"/>
                </a:solidFill>
              </a:rPr>
              <a:t>mole</a:t>
            </a:r>
            <a:r>
              <a:rPr lang="el-GR" sz="1600" dirty="0">
                <a:solidFill>
                  <a:srgbClr val="2B3616"/>
                </a:solidFill>
              </a:rPr>
              <a:t>					778,4 </a:t>
            </a:r>
            <a:r>
              <a:rPr lang="en-US" sz="1600" dirty="0" err="1">
                <a:solidFill>
                  <a:srgbClr val="2B3616"/>
                </a:solidFill>
              </a:rPr>
              <a:t>lt</a:t>
            </a:r>
            <a:r>
              <a:rPr lang="en-US" sz="1600" dirty="0">
                <a:solidFill>
                  <a:srgbClr val="2B3616"/>
                </a:solidFill>
              </a:rPr>
              <a:t> </a:t>
            </a:r>
            <a:r>
              <a:rPr lang="el-GR" sz="1600" dirty="0" smtClean="0">
                <a:solidFill>
                  <a:srgbClr val="2B3616"/>
                </a:solidFill>
              </a:rPr>
              <a:t>βιοαερίου </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smtClean="0">
                <a:solidFill>
                  <a:srgbClr val="2B3616"/>
                </a:solidFill>
              </a:rPr>
              <a:t>δηλαδή </a:t>
            </a:r>
            <a:r>
              <a:rPr lang="el-GR" sz="1600" b="1" dirty="0" smtClean="0">
                <a:solidFill>
                  <a:srgbClr val="2B3616"/>
                </a:solidFill>
              </a:rPr>
              <a:t>778,4 </a:t>
            </a:r>
            <a:r>
              <a:rPr lang="en-US" sz="1600" b="1" dirty="0" err="1" smtClean="0">
                <a:solidFill>
                  <a:srgbClr val="2B3616"/>
                </a:solidFill>
              </a:rPr>
              <a:t>lt</a:t>
            </a:r>
            <a:r>
              <a:rPr lang="en-US" sz="1600" b="1" dirty="0" smtClean="0">
                <a:solidFill>
                  <a:srgbClr val="2B3616"/>
                </a:solidFill>
              </a:rPr>
              <a:t>  </a:t>
            </a:r>
            <a:r>
              <a:rPr lang="el-GR" sz="1600" b="1" dirty="0" err="1" smtClean="0">
                <a:solidFill>
                  <a:srgbClr val="2B3616"/>
                </a:solidFill>
              </a:rPr>
              <a:t>βιοάεριου</a:t>
            </a:r>
            <a:r>
              <a:rPr lang="el-GR" sz="1600" b="1" dirty="0" smtClean="0">
                <a:solidFill>
                  <a:srgbClr val="2B3616"/>
                </a:solidFill>
              </a:rPr>
              <a:t> ανά </a:t>
            </a:r>
            <a:r>
              <a:rPr lang="en-US" sz="1600" b="1" dirty="0" smtClean="0">
                <a:solidFill>
                  <a:srgbClr val="2B3616"/>
                </a:solidFill>
              </a:rPr>
              <a:t>kg</a:t>
            </a:r>
            <a:r>
              <a:rPr lang="el-GR" sz="1600" b="1" dirty="0" smtClean="0">
                <a:solidFill>
                  <a:srgbClr val="2B3616"/>
                </a:solidFill>
              </a:rPr>
              <a:t> </a:t>
            </a:r>
            <a:r>
              <a:rPr lang="en-US" sz="1600" b="1" dirty="0" smtClean="0">
                <a:solidFill>
                  <a:srgbClr val="2B3616"/>
                </a:solidFill>
              </a:rPr>
              <a:t>VS </a:t>
            </a:r>
            <a:r>
              <a:rPr lang="el-GR" sz="1600" dirty="0" smtClean="0">
                <a:solidFill>
                  <a:srgbClr val="2B3616"/>
                </a:solidFill>
              </a:rPr>
              <a:t>ή </a:t>
            </a:r>
            <a:r>
              <a:rPr lang="el-GR" sz="1600" b="1" dirty="0">
                <a:solidFill>
                  <a:srgbClr val="2B3616"/>
                </a:solidFill>
              </a:rPr>
              <a:t>778,4 </a:t>
            </a:r>
            <a:r>
              <a:rPr lang="en-US" sz="1600" b="1" dirty="0" smtClean="0">
                <a:solidFill>
                  <a:srgbClr val="2B3616"/>
                </a:solidFill>
              </a:rPr>
              <a:t>m3 </a:t>
            </a:r>
            <a:r>
              <a:rPr lang="el-GR" sz="1600" b="1" dirty="0" err="1">
                <a:solidFill>
                  <a:srgbClr val="2B3616"/>
                </a:solidFill>
              </a:rPr>
              <a:t>βιοάεριου</a:t>
            </a:r>
            <a:r>
              <a:rPr lang="el-GR" sz="1600" b="1" dirty="0">
                <a:solidFill>
                  <a:srgbClr val="2B3616"/>
                </a:solidFill>
              </a:rPr>
              <a:t> ανά </a:t>
            </a:r>
            <a:r>
              <a:rPr lang="en-US" sz="1600" b="1" dirty="0" err="1" smtClean="0">
                <a:solidFill>
                  <a:srgbClr val="2B3616"/>
                </a:solidFill>
              </a:rPr>
              <a:t>tn</a:t>
            </a:r>
            <a:r>
              <a:rPr lang="en-US" sz="1600" b="1" dirty="0" smtClean="0">
                <a:solidFill>
                  <a:srgbClr val="2B3616"/>
                </a:solidFill>
              </a:rPr>
              <a:t> VS</a:t>
            </a:r>
            <a:r>
              <a:rPr lang="el-GR" sz="1600" dirty="0" smtClean="0">
                <a:solidFill>
                  <a:srgbClr val="2B3616"/>
                </a:solidFill>
              </a:rPr>
              <a:t>.</a:t>
            </a:r>
            <a:r>
              <a:rPr lang="en-US" sz="1600" dirty="0" smtClean="0">
                <a:solidFill>
                  <a:srgbClr val="2B3616"/>
                </a:solidFill>
              </a:rPr>
              <a:t> </a:t>
            </a:r>
            <a:r>
              <a:rPr lang="el-GR" sz="1600" dirty="0" smtClean="0">
                <a:solidFill>
                  <a:srgbClr val="2B3616"/>
                </a:solidFill>
              </a:rPr>
              <a:t>Τ</a:t>
            </a:r>
            <a:r>
              <a:rPr lang="el-GR" sz="1600" dirty="0">
                <a:solidFill>
                  <a:srgbClr val="2B3616"/>
                </a:solidFill>
              </a:rPr>
              <a:t>α</a:t>
            </a:r>
            <a:r>
              <a:rPr lang="el-GR" sz="1600" dirty="0" smtClean="0">
                <a:solidFill>
                  <a:srgbClr val="2B3616"/>
                </a:solidFill>
              </a:rPr>
              <a:t> 1000 </a:t>
            </a:r>
            <a:r>
              <a:rPr lang="en-US" sz="1600" dirty="0" err="1">
                <a:solidFill>
                  <a:srgbClr val="2B3616"/>
                </a:solidFill>
              </a:rPr>
              <a:t>lt</a:t>
            </a:r>
            <a:r>
              <a:rPr lang="el-GR" sz="1600" dirty="0">
                <a:solidFill>
                  <a:srgbClr val="2B3616"/>
                </a:solidFill>
              </a:rPr>
              <a:t> βιοαερίου </a:t>
            </a:r>
            <a:r>
              <a:rPr lang="el-GR" sz="1600" dirty="0" smtClean="0">
                <a:solidFill>
                  <a:srgbClr val="2B3616"/>
                </a:solidFill>
              </a:rPr>
              <a:t>περιέχουν:</a:t>
            </a:r>
            <a:endParaRPr lang="en-US" sz="1600" dirty="0" smtClean="0">
              <a:solidFill>
                <a:srgbClr val="2B3616"/>
              </a:solidFill>
            </a:endParaRPr>
          </a:p>
          <a:p>
            <a:endParaRPr lang="en-US" sz="800" dirty="0">
              <a:solidFill>
                <a:srgbClr val="2B3616"/>
              </a:solidFill>
            </a:endParaRPr>
          </a:p>
          <a:p>
            <a:r>
              <a:rPr lang="el-GR" sz="1600" dirty="0" smtClean="0">
                <a:solidFill>
                  <a:srgbClr val="2B3616"/>
                </a:solidFill>
              </a:rPr>
              <a:t>17,97/34,75 </a:t>
            </a:r>
            <a:r>
              <a:rPr lang="el-GR" sz="1600" dirty="0">
                <a:solidFill>
                  <a:srgbClr val="2B3616"/>
                </a:solidFill>
              </a:rPr>
              <a:t>= 51,7 % </a:t>
            </a:r>
            <a:r>
              <a:rPr lang="en-US" sz="1600" dirty="0">
                <a:solidFill>
                  <a:srgbClr val="2B3616"/>
                </a:solidFill>
              </a:rPr>
              <a:t>CH</a:t>
            </a:r>
            <a:r>
              <a:rPr lang="el-GR" sz="1600" baseline="-25000" dirty="0">
                <a:solidFill>
                  <a:srgbClr val="2B3616"/>
                </a:solidFill>
              </a:rPr>
              <a:t>4</a:t>
            </a:r>
            <a:r>
              <a:rPr lang="el-GR" sz="1600" dirty="0">
                <a:solidFill>
                  <a:srgbClr val="2B3616"/>
                </a:solidFill>
              </a:rPr>
              <a:t>  </a:t>
            </a:r>
            <a:r>
              <a:rPr lang="el-GR" sz="1600" dirty="0" smtClean="0">
                <a:solidFill>
                  <a:srgbClr val="2B3616"/>
                </a:solidFill>
              </a:rPr>
              <a:t>   </a:t>
            </a:r>
            <a:r>
              <a:rPr lang="en-US" sz="1600" dirty="0" smtClean="0">
                <a:solidFill>
                  <a:srgbClr val="2B3616"/>
                </a:solidFill>
              </a:rPr>
              <a:t>	</a:t>
            </a:r>
            <a:r>
              <a:rPr lang="el-GR" sz="1600" dirty="0" smtClean="0">
                <a:solidFill>
                  <a:srgbClr val="2B3616"/>
                </a:solidFill>
              </a:rPr>
              <a:t>ή  	517 </a:t>
            </a:r>
            <a:r>
              <a:rPr lang="en-US" sz="1600" dirty="0" err="1" smtClean="0">
                <a:solidFill>
                  <a:srgbClr val="2B3616"/>
                </a:solidFill>
              </a:rPr>
              <a:t>lt</a:t>
            </a:r>
            <a:r>
              <a:rPr lang="en-US" sz="1600" dirty="0" smtClean="0">
                <a:solidFill>
                  <a:srgbClr val="2B3616"/>
                </a:solidFill>
              </a:rPr>
              <a:t> </a:t>
            </a:r>
            <a:r>
              <a:rPr lang="en-US" sz="1600" dirty="0">
                <a:solidFill>
                  <a:srgbClr val="2B3616"/>
                </a:solidFill>
              </a:rPr>
              <a:t>CH</a:t>
            </a:r>
            <a:r>
              <a:rPr lang="el-GR" sz="1600" baseline="-25000" dirty="0">
                <a:solidFill>
                  <a:srgbClr val="2B3616"/>
                </a:solidFill>
              </a:rPr>
              <a:t>4</a:t>
            </a:r>
            <a:r>
              <a:rPr lang="el-GR" sz="1600" dirty="0">
                <a:solidFill>
                  <a:srgbClr val="2B3616"/>
                </a:solidFill>
              </a:rPr>
              <a:t> </a:t>
            </a:r>
            <a:r>
              <a:rPr lang="el-GR" sz="1600" dirty="0" smtClean="0">
                <a:solidFill>
                  <a:srgbClr val="2B3616"/>
                </a:solidFill>
              </a:rPr>
              <a:t>       ή 	</a:t>
            </a:r>
            <a:r>
              <a:rPr lang="en-US" sz="1600" dirty="0" smtClean="0">
                <a:solidFill>
                  <a:srgbClr val="2B3616"/>
                </a:solidFill>
              </a:rPr>
              <a:t>517/22,4 	=	</a:t>
            </a:r>
            <a:r>
              <a:rPr lang="el-GR" sz="1600" dirty="0" smtClean="0">
                <a:solidFill>
                  <a:srgbClr val="2B3616"/>
                </a:solidFill>
              </a:rPr>
              <a:t>23</a:t>
            </a:r>
            <a:r>
              <a:rPr lang="en-US" sz="1600" dirty="0" smtClean="0">
                <a:solidFill>
                  <a:srgbClr val="2B3616"/>
                </a:solidFill>
              </a:rPr>
              <a:t>,</a:t>
            </a:r>
            <a:r>
              <a:rPr lang="el-GR" sz="1600" dirty="0" smtClean="0">
                <a:solidFill>
                  <a:srgbClr val="2B3616"/>
                </a:solidFill>
              </a:rPr>
              <a:t>08 </a:t>
            </a:r>
            <a:r>
              <a:rPr lang="en-US" sz="1600" dirty="0">
                <a:solidFill>
                  <a:srgbClr val="2B3616"/>
                </a:solidFill>
              </a:rPr>
              <a:t>mole CH</a:t>
            </a:r>
            <a:r>
              <a:rPr lang="el-GR" sz="1600" baseline="-25000" dirty="0">
                <a:solidFill>
                  <a:srgbClr val="2B3616"/>
                </a:solidFill>
              </a:rPr>
              <a:t>4</a:t>
            </a:r>
            <a:r>
              <a:rPr lang="el-GR" sz="1600" dirty="0">
                <a:solidFill>
                  <a:srgbClr val="2B3616"/>
                </a:solidFill>
              </a:rPr>
              <a:t> </a:t>
            </a:r>
            <a:endParaRPr lang="el-GR" sz="1600" u="sng" dirty="0">
              <a:solidFill>
                <a:srgbClr val="2B3616"/>
              </a:solidFill>
            </a:endParaRPr>
          </a:p>
          <a:p>
            <a:r>
              <a:rPr lang="en-US" sz="1600" dirty="0" smtClean="0">
                <a:solidFill>
                  <a:srgbClr val="2B3616"/>
                </a:solidFill>
              </a:rPr>
              <a:t>16,78/34,75 </a:t>
            </a:r>
            <a:r>
              <a:rPr lang="en-US" sz="1600" dirty="0">
                <a:solidFill>
                  <a:srgbClr val="2B3616"/>
                </a:solidFill>
              </a:rPr>
              <a:t>= 48,3 % CO</a:t>
            </a:r>
            <a:r>
              <a:rPr lang="en-US" sz="1600" baseline="-25000" dirty="0">
                <a:solidFill>
                  <a:srgbClr val="2B3616"/>
                </a:solidFill>
              </a:rPr>
              <a:t>2</a:t>
            </a:r>
            <a:r>
              <a:rPr lang="en-US" sz="1600" dirty="0">
                <a:solidFill>
                  <a:srgbClr val="2B3616"/>
                </a:solidFill>
              </a:rPr>
              <a:t> </a:t>
            </a:r>
            <a:r>
              <a:rPr lang="el-GR" sz="1600" dirty="0" smtClean="0">
                <a:solidFill>
                  <a:srgbClr val="2B3616"/>
                </a:solidFill>
              </a:rPr>
              <a:t>    </a:t>
            </a:r>
            <a:r>
              <a:rPr lang="en-US" sz="1600" dirty="0" smtClean="0">
                <a:solidFill>
                  <a:srgbClr val="2B3616"/>
                </a:solidFill>
              </a:rPr>
              <a:t>	</a:t>
            </a:r>
            <a:r>
              <a:rPr lang="el-GR" sz="1600" dirty="0" smtClean="0">
                <a:solidFill>
                  <a:srgbClr val="2B3616"/>
                </a:solidFill>
              </a:rPr>
              <a:t>ή 	</a:t>
            </a:r>
            <a:r>
              <a:rPr lang="en-US" sz="1600" dirty="0" smtClean="0">
                <a:solidFill>
                  <a:srgbClr val="2B3616"/>
                </a:solidFill>
              </a:rPr>
              <a:t>483 </a:t>
            </a:r>
            <a:r>
              <a:rPr lang="en-US" sz="1600" dirty="0" err="1" smtClean="0">
                <a:solidFill>
                  <a:srgbClr val="2B3616"/>
                </a:solidFill>
              </a:rPr>
              <a:t>lt</a:t>
            </a:r>
            <a:r>
              <a:rPr lang="en-US" sz="1600" dirty="0" smtClean="0">
                <a:solidFill>
                  <a:srgbClr val="2B3616"/>
                </a:solidFill>
              </a:rPr>
              <a:t> CO</a:t>
            </a:r>
            <a:r>
              <a:rPr lang="en-US" sz="1600" baseline="-25000" dirty="0" smtClean="0">
                <a:solidFill>
                  <a:srgbClr val="2B3616"/>
                </a:solidFill>
              </a:rPr>
              <a:t>2</a:t>
            </a:r>
            <a:r>
              <a:rPr lang="en-US" sz="1600" dirty="0" smtClean="0">
                <a:solidFill>
                  <a:srgbClr val="2B3616"/>
                </a:solidFill>
              </a:rPr>
              <a:t> </a:t>
            </a:r>
            <a:r>
              <a:rPr lang="el-GR" sz="1600" dirty="0" smtClean="0">
                <a:solidFill>
                  <a:srgbClr val="2B3616"/>
                </a:solidFill>
              </a:rPr>
              <a:t>   </a:t>
            </a:r>
            <a:r>
              <a:rPr lang="en-US" sz="1600" dirty="0" smtClean="0">
                <a:solidFill>
                  <a:srgbClr val="2B3616"/>
                </a:solidFill>
              </a:rPr>
              <a:t>  </a:t>
            </a:r>
            <a:r>
              <a:rPr lang="el-GR" sz="1600" dirty="0" smtClean="0">
                <a:solidFill>
                  <a:srgbClr val="2B3616"/>
                </a:solidFill>
              </a:rPr>
              <a:t>ή 	</a:t>
            </a:r>
            <a:r>
              <a:rPr lang="en-US" sz="1600" dirty="0" smtClean="0">
                <a:solidFill>
                  <a:srgbClr val="2B3616"/>
                </a:solidFill>
              </a:rPr>
              <a:t>483/22,4	=	21,56 </a:t>
            </a:r>
            <a:r>
              <a:rPr lang="en-US" sz="1600" dirty="0">
                <a:solidFill>
                  <a:srgbClr val="2B3616"/>
                </a:solidFill>
              </a:rPr>
              <a:t>mole CO</a:t>
            </a:r>
            <a:r>
              <a:rPr lang="en-US" sz="1600" baseline="-25000" dirty="0">
                <a:solidFill>
                  <a:srgbClr val="2B3616"/>
                </a:solidFill>
              </a:rPr>
              <a:t>2</a:t>
            </a:r>
            <a:r>
              <a:rPr lang="en-US" sz="1600" dirty="0">
                <a:solidFill>
                  <a:srgbClr val="2B3616"/>
                </a:solidFill>
              </a:rPr>
              <a:t> </a:t>
            </a:r>
            <a:endParaRPr lang="en-US" sz="1600" dirty="0" smtClean="0">
              <a:solidFill>
                <a:srgbClr val="2B3616"/>
              </a:solidFill>
            </a:endParaRPr>
          </a:p>
          <a:p>
            <a:r>
              <a:rPr lang="en-US" sz="800" dirty="0">
                <a:solidFill>
                  <a:srgbClr val="2B3616"/>
                </a:solidFill>
              </a:rPr>
              <a:t>		 </a:t>
            </a:r>
            <a:endParaRPr lang="el-GR" sz="800" u="sng" dirty="0">
              <a:solidFill>
                <a:srgbClr val="2B3616"/>
              </a:solidFill>
            </a:endParaRPr>
          </a:p>
          <a:p>
            <a:r>
              <a:rPr lang="el-GR" sz="1600" dirty="0">
                <a:solidFill>
                  <a:srgbClr val="2B3616"/>
                </a:solidFill>
              </a:rPr>
              <a:t>Θερμογόνο δύναμη του βιοαερίου είναι αυτή του μεθανίου που περιέχει και η ειδική θερμογόνο του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smtClean="0">
                <a:solidFill>
                  <a:srgbClr val="2B3616"/>
                </a:solidFill>
              </a:rPr>
              <a:t>(23</a:t>
            </a:r>
            <a:r>
              <a:rPr lang="en-US" sz="1600" dirty="0" smtClean="0">
                <a:solidFill>
                  <a:srgbClr val="2B3616"/>
                </a:solidFill>
              </a:rPr>
              <a:t>,</a:t>
            </a:r>
            <a:r>
              <a:rPr lang="el-GR" sz="1600" dirty="0" smtClean="0">
                <a:solidFill>
                  <a:srgbClr val="2B3616"/>
                </a:solidFill>
              </a:rPr>
              <a:t>08 </a:t>
            </a:r>
            <a:r>
              <a:rPr lang="en-US" sz="1600" dirty="0">
                <a:solidFill>
                  <a:srgbClr val="2B3616"/>
                </a:solidFill>
              </a:rPr>
              <a:t>mole CH</a:t>
            </a:r>
            <a:r>
              <a:rPr lang="el-GR" sz="1600" baseline="-25000" dirty="0" smtClean="0">
                <a:solidFill>
                  <a:srgbClr val="2B3616"/>
                </a:solidFill>
              </a:rPr>
              <a:t>4</a:t>
            </a:r>
            <a:r>
              <a:rPr lang="el-GR" sz="1600" dirty="0" smtClean="0">
                <a:solidFill>
                  <a:srgbClr val="2B3616"/>
                </a:solidFill>
              </a:rPr>
              <a:t>/</a:t>
            </a:r>
            <a:r>
              <a:rPr lang="en-US" sz="1600" dirty="0" smtClean="0">
                <a:solidFill>
                  <a:srgbClr val="2B3616"/>
                </a:solidFill>
              </a:rPr>
              <a:t>m3</a:t>
            </a:r>
            <a:r>
              <a:rPr lang="el-GR" sz="1600" dirty="0" smtClean="0">
                <a:solidFill>
                  <a:srgbClr val="2B3616"/>
                </a:solidFill>
              </a:rPr>
              <a:t>) </a:t>
            </a:r>
            <a:r>
              <a:rPr lang="en-US" sz="1600" dirty="0">
                <a:solidFill>
                  <a:srgbClr val="2B3616"/>
                </a:solidFill>
              </a:rPr>
              <a:t>x</a:t>
            </a:r>
            <a:r>
              <a:rPr lang="el-GR" sz="1600" dirty="0">
                <a:solidFill>
                  <a:srgbClr val="2B3616"/>
                </a:solidFill>
              </a:rPr>
              <a:t> (802,6 </a:t>
            </a:r>
            <a:r>
              <a:rPr lang="en-US" sz="1600" dirty="0" err="1">
                <a:solidFill>
                  <a:srgbClr val="2B3616"/>
                </a:solidFill>
              </a:rPr>
              <a:t>kj</a:t>
            </a:r>
            <a:r>
              <a:rPr lang="el-GR" sz="1600" dirty="0">
                <a:solidFill>
                  <a:srgbClr val="2B3616"/>
                </a:solidFill>
              </a:rPr>
              <a:t>/</a:t>
            </a:r>
            <a:r>
              <a:rPr lang="en-US" sz="1600" dirty="0">
                <a:solidFill>
                  <a:srgbClr val="2B3616"/>
                </a:solidFill>
              </a:rPr>
              <a:t>mole CH</a:t>
            </a:r>
            <a:r>
              <a:rPr lang="el-GR" sz="1600" baseline="-25000" dirty="0">
                <a:solidFill>
                  <a:srgbClr val="2B3616"/>
                </a:solidFill>
              </a:rPr>
              <a:t>4</a:t>
            </a:r>
            <a:r>
              <a:rPr lang="el-GR" sz="1600" dirty="0">
                <a:solidFill>
                  <a:srgbClr val="2B3616"/>
                </a:solidFill>
              </a:rPr>
              <a:t>) = </a:t>
            </a:r>
            <a:r>
              <a:rPr lang="el-GR" sz="1600" dirty="0" smtClean="0">
                <a:solidFill>
                  <a:srgbClr val="2B3616"/>
                </a:solidFill>
              </a:rPr>
              <a:t>18</a:t>
            </a:r>
            <a:r>
              <a:rPr lang="en-US" sz="1600" dirty="0" smtClean="0">
                <a:solidFill>
                  <a:srgbClr val="2B3616"/>
                </a:solidFill>
              </a:rPr>
              <a:t>.</a:t>
            </a:r>
            <a:r>
              <a:rPr lang="el-GR" sz="1600" dirty="0" smtClean="0">
                <a:solidFill>
                  <a:srgbClr val="2B3616"/>
                </a:solidFill>
              </a:rPr>
              <a:t>5</a:t>
            </a:r>
            <a:r>
              <a:rPr lang="en-US" sz="1600" dirty="0" smtClean="0">
                <a:solidFill>
                  <a:srgbClr val="2B3616"/>
                </a:solidFill>
              </a:rPr>
              <a:t>16</a:t>
            </a:r>
            <a:r>
              <a:rPr lang="el-GR" sz="1600" dirty="0" smtClean="0">
                <a:solidFill>
                  <a:srgbClr val="2B3616"/>
                </a:solidFill>
              </a:rPr>
              <a:t> </a:t>
            </a:r>
            <a:r>
              <a:rPr lang="en-US" sz="1600" dirty="0" smtClean="0">
                <a:solidFill>
                  <a:srgbClr val="2B3616"/>
                </a:solidFill>
              </a:rPr>
              <a:t>kJ</a:t>
            </a:r>
            <a:r>
              <a:rPr lang="el-GR" sz="1600" dirty="0" smtClean="0">
                <a:solidFill>
                  <a:srgbClr val="2B3616"/>
                </a:solidFill>
              </a:rPr>
              <a:t>/</a:t>
            </a:r>
            <a:r>
              <a:rPr lang="en-US" sz="1600" dirty="0" smtClean="0">
                <a:solidFill>
                  <a:srgbClr val="2B3616"/>
                </a:solidFill>
              </a:rPr>
              <a:t>m3 	</a:t>
            </a:r>
            <a:r>
              <a:rPr lang="el-GR" sz="1600" dirty="0" smtClean="0">
                <a:solidFill>
                  <a:srgbClr val="2B3616"/>
                </a:solidFill>
              </a:rPr>
              <a:t>ή 	</a:t>
            </a:r>
            <a:r>
              <a:rPr lang="el-GR" sz="1600" b="1" dirty="0" smtClean="0">
                <a:solidFill>
                  <a:srgbClr val="2B3616"/>
                </a:solidFill>
              </a:rPr>
              <a:t>18,516 </a:t>
            </a:r>
            <a:r>
              <a:rPr lang="en-US" sz="1600" b="1" dirty="0" smtClean="0">
                <a:solidFill>
                  <a:srgbClr val="2B3616"/>
                </a:solidFill>
              </a:rPr>
              <a:t>MJ/m3 </a:t>
            </a:r>
            <a:r>
              <a:rPr lang="el-GR" sz="1600" b="1" dirty="0" smtClean="0">
                <a:solidFill>
                  <a:srgbClr val="2B3616"/>
                </a:solidFill>
              </a:rPr>
              <a:t>βιοαερίου</a:t>
            </a:r>
            <a:endParaRPr lang="el-GR" sz="1600" b="1" u="sng" dirty="0">
              <a:solidFill>
                <a:srgbClr val="2B3616"/>
              </a:solidFill>
            </a:endParaRPr>
          </a:p>
          <a:p>
            <a:r>
              <a:rPr lang="el-GR" sz="800" dirty="0">
                <a:solidFill>
                  <a:srgbClr val="2B3616"/>
                </a:solidFill>
              </a:rPr>
              <a:t> </a:t>
            </a:r>
            <a:endParaRPr lang="el-GR" sz="800" dirty="0" smtClean="0">
              <a:solidFill>
                <a:srgbClr val="2B3616"/>
              </a:solidFill>
            </a:endParaRPr>
          </a:p>
          <a:p>
            <a:endParaRPr lang="el-GR" sz="800" dirty="0" smtClean="0">
              <a:solidFill>
                <a:srgbClr val="2B3616"/>
              </a:solidFill>
            </a:endParaRPr>
          </a:p>
          <a:p>
            <a:r>
              <a:rPr lang="el-GR" sz="1200" dirty="0" smtClean="0">
                <a:solidFill>
                  <a:srgbClr val="2B3616"/>
                </a:solidFill>
              </a:rPr>
              <a:t>όπου : </a:t>
            </a:r>
            <a:r>
              <a:rPr lang="en-US" sz="1200" dirty="0" smtClean="0">
                <a:solidFill>
                  <a:srgbClr val="2B3616"/>
                </a:solidFill>
              </a:rPr>
              <a:t>393,5 + 2 x 241,8 -74,5 = </a:t>
            </a:r>
            <a:r>
              <a:rPr lang="el-GR" sz="1200" dirty="0" smtClean="0">
                <a:solidFill>
                  <a:srgbClr val="2B3616"/>
                </a:solidFill>
              </a:rPr>
              <a:t>802,6 </a:t>
            </a:r>
            <a:r>
              <a:rPr lang="en-US" sz="1200" dirty="0" smtClean="0">
                <a:solidFill>
                  <a:srgbClr val="2B3616"/>
                </a:solidFill>
              </a:rPr>
              <a:t>k</a:t>
            </a:r>
            <a:r>
              <a:rPr lang="en-US" sz="1200" dirty="0">
                <a:solidFill>
                  <a:srgbClr val="2B3616"/>
                </a:solidFill>
              </a:rPr>
              <a:t>J</a:t>
            </a:r>
            <a:r>
              <a:rPr lang="el-GR" sz="1200" dirty="0" smtClean="0">
                <a:solidFill>
                  <a:srgbClr val="2B3616"/>
                </a:solidFill>
              </a:rPr>
              <a:t>/</a:t>
            </a:r>
            <a:r>
              <a:rPr lang="en-US" sz="1200" dirty="0">
                <a:solidFill>
                  <a:srgbClr val="2B3616"/>
                </a:solidFill>
              </a:rPr>
              <a:t>mole CH</a:t>
            </a:r>
            <a:r>
              <a:rPr lang="el-GR" sz="1200" baseline="-25000" dirty="0">
                <a:solidFill>
                  <a:srgbClr val="2B3616"/>
                </a:solidFill>
              </a:rPr>
              <a:t>4</a:t>
            </a:r>
            <a:r>
              <a:rPr lang="el-GR" sz="1200" dirty="0">
                <a:solidFill>
                  <a:srgbClr val="2B3616"/>
                </a:solidFill>
              </a:rPr>
              <a:t>, η κατώτερη θερμογόνο δύναμη του </a:t>
            </a:r>
            <a:r>
              <a:rPr lang="el-GR" sz="1200" dirty="0" smtClean="0">
                <a:solidFill>
                  <a:srgbClr val="2B3616"/>
                </a:solidFill>
              </a:rPr>
              <a:t>μεθανίου</a:t>
            </a:r>
            <a:r>
              <a:rPr lang="en-US" sz="1200" dirty="0" smtClean="0">
                <a:solidFill>
                  <a:srgbClr val="2B3616"/>
                </a:solidFill>
              </a:rPr>
              <a:t> (393,5 kJ/</a:t>
            </a:r>
            <a:r>
              <a:rPr lang="en-US" sz="1200" dirty="0" err="1" smtClean="0">
                <a:solidFill>
                  <a:srgbClr val="2B3616"/>
                </a:solidFill>
              </a:rPr>
              <a:t>mol</a:t>
            </a:r>
            <a:r>
              <a:rPr lang="en-US" sz="1200" dirty="0" smtClean="0">
                <a:solidFill>
                  <a:srgbClr val="2B3616"/>
                </a:solidFill>
              </a:rPr>
              <a:t>, 241,8 kJ/</a:t>
            </a:r>
            <a:r>
              <a:rPr lang="en-US" sz="1200" dirty="0" err="1" smtClean="0">
                <a:solidFill>
                  <a:srgbClr val="2B3616"/>
                </a:solidFill>
              </a:rPr>
              <a:t>mol</a:t>
            </a:r>
            <a:r>
              <a:rPr lang="en-US" sz="1200" dirty="0" smtClean="0">
                <a:solidFill>
                  <a:srgbClr val="2B3616"/>
                </a:solidFill>
              </a:rPr>
              <a:t> </a:t>
            </a:r>
            <a:r>
              <a:rPr lang="el-GR" sz="1200" dirty="0" smtClean="0">
                <a:solidFill>
                  <a:srgbClr val="2B3616"/>
                </a:solidFill>
              </a:rPr>
              <a:t>και </a:t>
            </a:r>
            <a:r>
              <a:rPr lang="en-US" sz="1200" dirty="0" smtClean="0">
                <a:solidFill>
                  <a:srgbClr val="2B3616"/>
                </a:solidFill>
              </a:rPr>
              <a:t>74,5 kJ/</a:t>
            </a:r>
            <a:r>
              <a:rPr lang="en-US" sz="1200" dirty="0" err="1" smtClean="0">
                <a:solidFill>
                  <a:srgbClr val="2B3616"/>
                </a:solidFill>
              </a:rPr>
              <a:t>mol</a:t>
            </a:r>
            <a:r>
              <a:rPr lang="en-US" sz="1200" dirty="0" smtClean="0">
                <a:solidFill>
                  <a:srgbClr val="2B3616"/>
                </a:solidFill>
              </a:rPr>
              <a:t>  </a:t>
            </a:r>
            <a:r>
              <a:rPr lang="el-GR" sz="1200" dirty="0" smtClean="0">
                <a:solidFill>
                  <a:srgbClr val="2B3616"/>
                </a:solidFill>
              </a:rPr>
              <a:t>οι θερμότητες σχηματισμού </a:t>
            </a:r>
            <a:r>
              <a:rPr lang="en-US" sz="1200" dirty="0" smtClean="0">
                <a:solidFill>
                  <a:srgbClr val="2B3616"/>
                </a:solidFill>
              </a:rPr>
              <a:t>CO2, H2O </a:t>
            </a:r>
            <a:r>
              <a:rPr lang="el-GR" sz="1200" dirty="0" smtClean="0">
                <a:solidFill>
                  <a:srgbClr val="2B3616"/>
                </a:solidFill>
              </a:rPr>
              <a:t>και </a:t>
            </a:r>
            <a:r>
              <a:rPr lang="en-US" sz="1200" dirty="0" smtClean="0">
                <a:solidFill>
                  <a:srgbClr val="2B3616"/>
                </a:solidFill>
              </a:rPr>
              <a:t>CH4 </a:t>
            </a:r>
            <a:r>
              <a:rPr lang="el-GR" sz="1200" dirty="0" smtClean="0">
                <a:solidFill>
                  <a:srgbClr val="2B3616"/>
                </a:solidFill>
              </a:rPr>
              <a:t>και </a:t>
            </a:r>
            <a:r>
              <a:rPr lang="en-US" sz="1200" b="1" dirty="0" smtClean="0">
                <a:solidFill>
                  <a:srgbClr val="2B3616"/>
                </a:solidFill>
              </a:rPr>
              <a:t>CH4+2O2 = CO2+2H2O</a:t>
            </a:r>
            <a:r>
              <a:rPr lang="en-US" sz="1200" dirty="0" smtClean="0">
                <a:solidFill>
                  <a:srgbClr val="2B3616"/>
                </a:solidFill>
              </a:rPr>
              <a:t>, </a:t>
            </a:r>
            <a:r>
              <a:rPr lang="el-GR" sz="1200" dirty="0" smtClean="0">
                <a:solidFill>
                  <a:srgbClr val="2B3616"/>
                </a:solidFill>
              </a:rPr>
              <a:t>η αντίδραση καύσης του μεθανίου).</a:t>
            </a:r>
            <a:endParaRPr lang="el-GR" sz="1600" dirty="0">
              <a:solidFill>
                <a:srgbClr val="2B3616"/>
              </a:solidFill>
            </a:endParaRPr>
          </a:p>
        </p:txBody>
      </p:sp>
    </p:spTree>
    <p:extLst>
      <p:ext uri="{BB962C8B-B14F-4D97-AF65-F5344CB8AC3E}">
        <p14:creationId xmlns:p14="http://schemas.microsoft.com/office/powerpoint/2010/main" val="627323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1</a:t>
            </a:r>
            <a:endParaRPr lang="el-GR" sz="2400" dirty="0">
              <a:solidFill>
                <a:srgbClr val="2B3616"/>
              </a:solidFill>
            </a:endParaRPr>
          </a:p>
        </p:txBody>
      </p:sp>
      <p:sp>
        <p:nvSpPr>
          <p:cNvPr id="5" name="Ορθογώνιο 4"/>
          <p:cNvSpPr/>
          <p:nvPr/>
        </p:nvSpPr>
        <p:spPr>
          <a:xfrm>
            <a:off x="-910" y="381000"/>
            <a:ext cx="9144032" cy="6494085"/>
          </a:xfrm>
          <a:prstGeom prst="rect">
            <a:avLst/>
          </a:prstGeom>
        </p:spPr>
        <p:txBody>
          <a:bodyPr wrap="square">
            <a:spAutoFit/>
          </a:bodyPr>
          <a:lstStyle/>
          <a:p>
            <a:pPr algn="just"/>
            <a:r>
              <a:rPr lang="el-GR" sz="1600" dirty="0" smtClean="0">
                <a:solidFill>
                  <a:srgbClr val="2B3616"/>
                </a:solidFill>
              </a:rPr>
              <a:t>Η </a:t>
            </a:r>
            <a:r>
              <a:rPr lang="el-GR" sz="1600" dirty="0">
                <a:solidFill>
                  <a:srgbClr val="2B3616"/>
                </a:solidFill>
              </a:rPr>
              <a:t>ποσότητα των πτητικών στερεών που μετατρέπεται σε βιοαέριο, είναι το 50 % των ολικών </a:t>
            </a:r>
            <a:r>
              <a:rPr lang="el-GR" sz="1600" dirty="0" smtClean="0">
                <a:solidFill>
                  <a:srgbClr val="2B3616"/>
                </a:solidFill>
              </a:rPr>
              <a:t>στερεών, που αντιστοιχεί στο 50/0,8 = </a:t>
            </a:r>
            <a:r>
              <a:rPr lang="el-GR" sz="1600" b="1" dirty="0" smtClean="0">
                <a:solidFill>
                  <a:srgbClr val="2B3616"/>
                </a:solidFill>
              </a:rPr>
              <a:t>62,5 % των πτητικών στερεών</a:t>
            </a:r>
            <a:r>
              <a:rPr lang="el-GR" sz="1600" dirty="0" smtClean="0">
                <a:solidFill>
                  <a:srgbClr val="2B3616"/>
                </a:solidFill>
              </a:rPr>
              <a:t>.</a:t>
            </a:r>
            <a:r>
              <a:rPr lang="el-GR" sz="1600" dirty="0">
                <a:solidFill>
                  <a:srgbClr val="2B3616"/>
                </a:solidFill>
              </a:rPr>
              <a:t> </a:t>
            </a:r>
            <a:r>
              <a:rPr lang="el-GR" sz="1600" dirty="0" smtClean="0">
                <a:solidFill>
                  <a:srgbClr val="2B3616"/>
                </a:solidFill>
              </a:rPr>
              <a:t>Έτσι, ο υδραυλικός </a:t>
            </a:r>
            <a:r>
              <a:rPr lang="el-GR" sz="1600" dirty="0">
                <a:solidFill>
                  <a:srgbClr val="2B3616"/>
                </a:solidFill>
              </a:rPr>
              <a:t>χρόνος παραμονής που απαιτείται για τη </a:t>
            </a:r>
            <a:r>
              <a:rPr lang="el-GR" sz="1600" dirty="0" err="1">
                <a:solidFill>
                  <a:srgbClr val="2B3616"/>
                </a:solidFill>
              </a:rPr>
              <a:t>μεσόφιλη</a:t>
            </a:r>
            <a:r>
              <a:rPr lang="el-GR" sz="1600" dirty="0">
                <a:solidFill>
                  <a:srgbClr val="2B3616"/>
                </a:solidFill>
              </a:rPr>
              <a:t> μετατροπή του </a:t>
            </a:r>
            <a:r>
              <a:rPr lang="el-GR" sz="1600" b="1" dirty="0">
                <a:solidFill>
                  <a:srgbClr val="2B3616"/>
                </a:solidFill>
              </a:rPr>
              <a:t>62,5 % των πτητικών στερεών </a:t>
            </a:r>
            <a:r>
              <a:rPr lang="el-GR" sz="1600" dirty="0">
                <a:solidFill>
                  <a:srgbClr val="2B3616"/>
                </a:solidFill>
              </a:rPr>
              <a:t>σε βιοαέριο,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pPr algn="ctr"/>
            <a:r>
              <a:rPr lang="el-GR" sz="1600" b="1" dirty="0">
                <a:solidFill>
                  <a:srgbClr val="2B3616"/>
                </a:solidFill>
              </a:rPr>
              <a:t>62,5</a:t>
            </a:r>
            <a:r>
              <a:rPr lang="el-GR" sz="1600" dirty="0">
                <a:solidFill>
                  <a:srgbClr val="2B3616"/>
                </a:solidFill>
              </a:rPr>
              <a:t> = 17,9 </a:t>
            </a:r>
            <a:r>
              <a:rPr lang="en-US" sz="1600" dirty="0">
                <a:solidFill>
                  <a:srgbClr val="2B3616"/>
                </a:solidFill>
              </a:rPr>
              <a:t>x </a:t>
            </a:r>
            <a:r>
              <a:rPr lang="en-US" sz="1600" dirty="0" err="1">
                <a:solidFill>
                  <a:srgbClr val="2B3616"/>
                </a:solidFill>
              </a:rPr>
              <a:t>lnHRT</a:t>
            </a:r>
            <a:r>
              <a:rPr lang="el-GR" sz="1600" dirty="0">
                <a:solidFill>
                  <a:srgbClr val="2B3616"/>
                </a:solidFill>
              </a:rPr>
              <a:t> – 3,9 </a:t>
            </a:r>
            <a:r>
              <a:rPr lang="el-GR" sz="1600" dirty="0">
                <a:solidFill>
                  <a:srgbClr val="2B3616"/>
                </a:solidFill>
                <a:sym typeface="Wingdings" panose="05000000000000000000" pitchFamily="2" charset="2"/>
              </a:rPr>
              <a:t></a:t>
            </a:r>
            <a:r>
              <a:rPr lang="el-GR" sz="1600" dirty="0">
                <a:solidFill>
                  <a:srgbClr val="2B3616"/>
                </a:solidFill>
              </a:rPr>
              <a:t> </a:t>
            </a:r>
            <a:r>
              <a:rPr lang="en-US" sz="1600" dirty="0" err="1">
                <a:solidFill>
                  <a:srgbClr val="2B3616"/>
                </a:solidFill>
              </a:rPr>
              <a:t>lnHRT</a:t>
            </a:r>
            <a:r>
              <a:rPr lang="el-GR" sz="1600" dirty="0">
                <a:solidFill>
                  <a:srgbClr val="2B3616"/>
                </a:solidFill>
              </a:rPr>
              <a:t> = 3,71 </a:t>
            </a:r>
            <a:r>
              <a:rPr lang="en-US" sz="1600" dirty="0">
                <a:solidFill>
                  <a:srgbClr val="2B3616"/>
                </a:solidFill>
                <a:sym typeface="Wingdings" panose="05000000000000000000" pitchFamily="2" charset="2"/>
              </a:rPr>
              <a:t></a:t>
            </a:r>
            <a:r>
              <a:rPr lang="en-US" sz="1600" dirty="0">
                <a:solidFill>
                  <a:srgbClr val="2B3616"/>
                </a:solidFill>
              </a:rPr>
              <a:t>HRT</a:t>
            </a:r>
            <a:r>
              <a:rPr lang="el-GR" sz="1600" dirty="0">
                <a:solidFill>
                  <a:srgbClr val="2B3616"/>
                </a:solidFill>
              </a:rPr>
              <a:t> = 40,8 ημέρες</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Τα ολικά στερεά που τροφοδοτούνται στον χωνευτή σε μία ημέρα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pPr algn="ctr"/>
            <a:r>
              <a:rPr lang="el-GR" sz="1600" dirty="0">
                <a:solidFill>
                  <a:srgbClr val="2B3616"/>
                </a:solidFill>
              </a:rPr>
              <a:t>36.000 </a:t>
            </a:r>
            <a:r>
              <a:rPr lang="el-GR" sz="1600" dirty="0" err="1">
                <a:solidFill>
                  <a:srgbClr val="2B3616"/>
                </a:solidFill>
              </a:rPr>
              <a:t>τν</a:t>
            </a:r>
            <a:r>
              <a:rPr lang="el-GR" sz="1600" dirty="0">
                <a:solidFill>
                  <a:srgbClr val="2B3616"/>
                </a:solidFill>
              </a:rPr>
              <a:t>/έτος /365 ημέρες/έτος = 98,6 </a:t>
            </a:r>
            <a:r>
              <a:rPr lang="el-GR" sz="1600" dirty="0" err="1">
                <a:solidFill>
                  <a:srgbClr val="2B3616"/>
                </a:solidFill>
              </a:rPr>
              <a:t>τν</a:t>
            </a:r>
            <a:r>
              <a:rPr lang="el-GR" sz="1600" dirty="0">
                <a:solidFill>
                  <a:srgbClr val="2B3616"/>
                </a:solidFill>
              </a:rPr>
              <a:t>/ημέρα</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pPr algn="just"/>
            <a:r>
              <a:rPr lang="el-GR" sz="1600" dirty="0">
                <a:solidFill>
                  <a:srgbClr val="2B3616"/>
                </a:solidFill>
              </a:rPr>
              <a:t>Αποτελώντας το 5 % </a:t>
            </a:r>
            <a:r>
              <a:rPr lang="el-GR" sz="1600" dirty="0" err="1">
                <a:solidFill>
                  <a:srgbClr val="2B3616"/>
                </a:solidFill>
              </a:rPr>
              <a:t>κ.β</a:t>
            </a:r>
            <a:r>
              <a:rPr lang="el-GR" sz="1600" dirty="0">
                <a:solidFill>
                  <a:srgbClr val="2B3616"/>
                </a:solidFill>
              </a:rPr>
              <a:t>. της τροφοδοσίας, η συνολική μαζική παροχή στην είσοδο του αναερόβιου χωνευτή </a:t>
            </a:r>
            <a:r>
              <a:rPr lang="el-GR" sz="1600" dirty="0" smtClean="0">
                <a:solidFill>
                  <a:srgbClr val="2B3616"/>
                </a:solidFill>
              </a:rPr>
              <a:t>είναι </a:t>
            </a:r>
            <a:r>
              <a:rPr lang="el-GR" sz="1600" b="1" dirty="0" smtClean="0">
                <a:solidFill>
                  <a:srgbClr val="2B3616"/>
                </a:solidFill>
              </a:rPr>
              <a:t>98,6/0,05 </a:t>
            </a:r>
            <a:r>
              <a:rPr lang="el-GR" sz="1600" b="1" dirty="0">
                <a:solidFill>
                  <a:srgbClr val="2B3616"/>
                </a:solidFill>
              </a:rPr>
              <a:t>= 1.972,6 </a:t>
            </a:r>
            <a:r>
              <a:rPr lang="el-GR" sz="1600" b="1" dirty="0" err="1" smtClean="0">
                <a:solidFill>
                  <a:srgbClr val="2B3616"/>
                </a:solidFill>
              </a:rPr>
              <a:t>τν</a:t>
            </a:r>
            <a:r>
              <a:rPr lang="el-GR" sz="1600" b="1" dirty="0" smtClean="0">
                <a:solidFill>
                  <a:srgbClr val="2B3616"/>
                </a:solidFill>
              </a:rPr>
              <a:t>/ημέρα</a:t>
            </a:r>
            <a:r>
              <a:rPr lang="el-GR" sz="1600" dirty="0" smtClean="0">
                <a:solidFill>
                  <a:srgbClr val="2B3616"/>
                </a:solidFill>
              </a:rPr>
              <a:t>. Θεωρώντας </a:t>
            </a:r>
            <a:r>
              <a:rPr lang="el-GR" sz="1600" dirty="0">
                <a:solidFill>
                  <a:srgbClr val="2B3616"/>
                </a:solidFill>
              </a:rPr>
              <a:t>την πυκνότητα της τροφοδοσίας κατά προσέγγιση ίση με αυτή του νερού, η ογκομετρική παροχή στην είσοδο του αναερόβιου χωνευτή είναι </a:t>
            </a:r>
            <a:r>
              <a:rPr lang="el-GR" sz="1600" b="1" dirty="0">
                <a:solidFill>
                  <a:srgbClr val="2B3616"/>
                </a:solidFill>
              </a:rPr>
              <a:t>1.972,6 </a:t>
            </a:r>
            <a:r>
              <a:rPr lang="en-US" sz="1600" b="1" dirty="0">
                <a:solidFill>
                  <a:srgbClr val="2B3616"/>
                </a:solidFill>
              </a:rPr>
              <a:t>m</a:t>
            </a:r>
            <a:r>
              <a:rPr lang="el-GR" sz="1600" b="1" baseline="30000" dirty="0">
                <a:solidFill>
                  <a:srgbClr val="2B3616"/>
                </a:solidFill>
              </a:rPr>
              <a:t>3</a:t>
            </a:r>
            <a:r>
              <a:rPr lang="el-GR" sz="1600" b="1" dirty="0">
                <a:solidFill>
                  <a:srgbClr val="2B3616"/>
                </a:solidFill>
              </a:rPr>
              <a:t>/ημέρα</a:t>
            </a:r>
            <a:r>
              <a:rPr lang="el-GR" sz="1600" dirty="0">
                <a:solidFill>
                  <a:srgbClr val="2B3616"/>
                </a:solidFill>
              </a:rPr>
              <a:t>, οπότε ο όγκος της υγρής φάσης στον χωνευτή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pPr algn="ctr"/>
            <a:r>
              <a:rPr lang="el-GR" sz="1600" dirty="0">
                <a:solidFill>
                  <a:srgbClr val="2B3616"/>
                </a:solidFill>
              </a:rPr>
              <a:t> </a:t>
            </a:r>
            <a:r>
              <a:rPr lang="en-US" sz="1600" b="1" dirty="0">
                <a:solidFill>
                  <a:srgbClr val="2B3616"/>
                </a:solidFill>
              </a:rPr>
              <a:t>V</a:t>
            </a:r>
            <a:r>
              <a:rPr lang="el-GR" sz="1600" b="1" baseline="-25000" dirty="0">
                <a:solidFill>
                  <a:srgbClr val="2B3616"/>
                </a:solidFill>
              </a:rPr>
              <a:t>υγρή φάσης</a:t>
            </a:r>
            <a:r>
              <a:rPr lang="el-GR" sz="1600" b="1" dirty="0">
                <a:solidFill>
                  <a:srgbClr val="2B3616"/>
                </a:solidFill>
              </a:rPr>
              <a:t> = </a:t>
            </a:r>
            <a:r>
              <a:rPr lang="en-US" sz="1600" b="1" dirty="0">
                <a:solidFill>
                  <a:srgbClr val="2B3616"/>
                </a:solidFill>
              </a:rPr>
              <a:t>Q x HRT</a:t>
            </a:r>
            <a:r>
              <a:rPr lang="el-GR" sz="1600" b="1" dirty="0">
                <a:solidFill>
                  <a:srgbClr val="2B3616"/>
                </a:solidFill>
              </a:rPr>
              <a:t> </a:t>
            </a:r>
            <a:r>
              <a:rPr lang="el-GR" sz="1600" dirty="0">
                <a:solidFill>
                  <a:srgbClr val="2B3616"/>
                </a:solidFill>
              </a:rPr>
              <a:t>= 1.972,6 </a:t>
            </a:r>
            <a:r>
              <a:rPr lang="en-US" sz="1600" dirty="0">
                <a:solidFill>
                  <a:srgbClr val="2B3616"/>
                </a:solidFill>
              </a:rPr>
              <a:t>x </a:t>
            </a:r>
            <a:r>
              <a:rPr lang="el-GR" sz="1600" dirty="0">
                <a:solidFill>
                  <a:srgbClr val="2B3616"/>
                </a:solidFill>
              </a:rPr>
              <a:t>40,8 = 80.548 </a:t>
            </a:r>
            <a:r>
              <a:rPr lang="en-US" sz="1600" dirty="0">
                <a:solidFill>
                  <a:srgbClr val="2B3616"/>
                </a:solidFill>
              </a:rPr>
              <a:t>m</a:t>
            </a:r>
            <a:r>
              <a:rPr lang="el-GR" sz="1600" baseline="30000" dirty="0">
                <a:solidFill>
                  <a:srgbClr val="2B3616"/>
                </a:solidFill>
              </a:rPr>
              <a:t>3</a:t>
            </a:r>
            <a:endParaRPr lang="el-GR" sz="1600" u="sng" dirty="0">
              <a:solidFill>
                <a:srgbClr val="2B3616"/>
              </a:solidFill>
            </a:endParaRPr>
          </a:p>
          <a:p>
            <a:r>
              <a:rPr lang="el-GR" sz="800" baseline="30000" dirty="0">
                <a:solidFill>
                  <a:srgbClr val="2B3616"/>
                </a:solidFill>
              </a:rPr>
              <a:t> </a:t>
            </a:r>
            <a:endParaRPr lang="el-GR" sz="800" u="sng" dirty="0">
              <a:solidFill>
                <a:srgbClr val="2B3616"/>
              </a:solidFill>
            </a:endParaRPr>
          </a:p>
          <a:p>
            <a:r>
              <a:rPr lang="el-GR" sz="1600" dirty="0">
                <a:solidFill>
                  <a:srgbClr val="2B3616"/>
                </a:solidFill>
              </a:rPr>
              <a:t>ενώ ο συνολικός όγκος του χωνευτή: </a:t>
            </a:r>
            <a:r>
              <a:rPr lang="en-US" sz="1600" b="1" dirty="0">
                <a:solidFill>
                  <a:srgbClr val="2B3616"/>
                </a:solidFill>
              </a:rPr>
              <a:t>V</a:t>
            </a:r>
            <a:r>
              <a:rPr lang="el-GR" sz="1600" b="1" baseline="-25000" dirty="0">
                <a:solidFill>
                  <a:srgbClr val="2B3616"/>
                </a:solidFill>
              </a:rPr>
              <a:t>χωνευτή</a:t>
            </a:r>
            <a:r>
              <a:rPr lang="el-GR" sz="1600" b="1" dirty="0">
                <a:solidFill>
                  <a:srgbClr val="2B3616"/>
                </a:solidFill>
              </a:rPr>
              <a:t> = 4/3 </a:t>
            </a:r>
            <a:r>
              <a:rPr lang="en-US" sz="1600" b="1" dirty="0">
                <a:solidFill>
                  <a:srgbClr val="2B3616"/>
                </a:solidFill>
              </a:rPr>
              <a:t>V</a:t>
            </a:r>
            <a:r>
              <a:rPr lang="el-GR" sz="1600" b="1" baseline="-25000" dirty="0">
                <a:solidFill>
                  <a:srgbClr val="2B3616"/>
                </a:solidFill>
              </a:rPr>
              <a:t>υγρή φάσης </a:t>
            </a:r>
            <a:r>
              <a:rPr lang="el-GR" sz="1600" b="1" dirty="0">
                <a:solidFill>
                  <a:srgbClr val="2B3616"/>
                </a:solidFill>
              </a:rPr>
              <a:t>= 100.397 </a:t>
            </a:r>
            <a:r>
              <a:rPr lang="en-US" sz="1600" b="1" dirty="0">
                <a:solidFill>
                  <a:srgbClr val="2B3616"/>
                </a:solidFill>
              </a:rPr>
              <a:t>m</a:t>
            </a:r>
            <a:r>
              <a:rPr lang="el-GR" sz="1600" b="1" baseline="30000" dirty="0">
                <a:solidFill>
                  <a:srgbClr val="2B3616"/>
                </a:solidFill>
              </a:rPr>
              <a:t>3</a:t>
            </a:r>
            <a:r>
              <a:rPr lang="el-GR" sz="1600" b="1" dirty="0" smtClean="0">
                <a:solidFill>
                  <a:srgbClr val="2B3616"/>
                </a:solidFill>
              </a:rPr>
              <a:t>.</a:t>
            </a:r>
          </a:p>
          <a:p>
            <a:endParaRPr lang="el-GR" sz="800" u="sng" dirty="0">
              <a:solidFill>
                <a:srgbClr val="2B3616"/>
              </a:solidFill>
            </a:endParaRPr>
          </a:p>
          <a:p>
            <a:r>
              <a:rPr lang="el-GR" sz="1600" dirty="0" smtClean="0">
                <a:solidFill>
                  <a:srgbClr val="2B3616"/>
                </a:solidFill>
              </a:rPr>
              <a:t>Τα (συν)ολικά στερεά που τροφοδοτούνται σε ένα έτος είναι: 	90 % Χ 40.000 = 36.000 </a:t>
            </a:r>
            <a:r>
              <a:rPr lang="el-GR" sz="1600" dirty="0" err="1" smtClean="0">
                <a:solidFill>
                  <a:srgbClr val="2B3616"/>
                </a:solidFill>
              </a:rPr>
              <a:t>τν</a:t>
            </a:r>
            <a:r>
              <a:rPr lang="el-GR" sz="1600" dirty="0" smtClean="0">
                <a:solidFill>
                  <a:srgbClr val="2B3616"/>
                </a:solidFill>
              </a:rPr>
              <a:t>/έτος</a:t>
            </a:r>
          </a:p>
          <a:p>
            <a:endParaRPr lang="el-GR" sz="1600" dirty="0">
              <a:solidFill>
                <a:srgbClr val="2B3616"/>
              </a:solidFill>
            </a:endParaRPr>
          </a:p>
          <a:p>
            <a:r>
              <a:rPr lang="el-GR" sz="1600" dirty="0" smtClean="0">
                <a:solidFill>
                  <a:srgbClr val="2B3616"/>
                </a:solidFill>
              </a:rPr>
              <a:t>Τα πτητικά στερεά που τροφοδοτούνται ανά έτος είναι:	80 % Χ 36.000 = 28.800 </a:t>
            </a:r>
            <a:r>
              <a:rPr lang="el-GR" sz="1600" dirty="0" err="1" smtClean="0">
                <a:solidFill>
                  <a:srgbClr val="2B3616"/>
                </a:solidFill>
              </a:rPr>
              <a:t>τν</a:t>
            </a:r>
            <a:r>
              <a:rPr lang="el-GR" sz="1600" dirty="0" smtClean="0">
                <a:solidFill>
                  <a:srgbClr val="2B3616"/>
                </a:solidFill>
              </a:rPr>
              <a:t>/έτος</a:t>
            </a:r>
          </a:p>
          <a:p>
            <a:endParaRPr lang="el-GR" sz="800" dirty="0">
              <a:solidFill>
                <a:srgbClr val="2B3616"/>
              </a:solidFill>
            </a:endParaRPr>
          </a:p>
          <a:p>
            <a:r>
              <a:rPr lang="el-GR" sz="1600" dirty="0" smtClean="0">
                <a:solidFill>
                  <a:srgbClr val="2B3616"/>
                </a:solidFill>
              </a:rPr>
              <a:t>Τα πτητικά στερεά που μετατρέπονται (χωνεύονται) σε ένα έτος:	62,5 % 28.800 = 18.000 </a:t>
            </a:r>
            <a:r>
              <a:rPr lang="el-GR" sz="1600" dirty="0" err="1" smtClean="0">
                <a:solidFill>
                  <a:srgbClr val="2B3616"/>
                </a:solidFill>
              </a:rPr>
              <a:t>τν</a:t>
            </a:r>
            <a:r>
              <a:rPr lang="el-GR" sz="1600" dirty="0" smtClean="0">
                <a:solidFill>
                  <a:srgbClr val="2B3616"/>
                </a:solidFill>
              </a:rPr>
              <a:t>/έτος</a:t>
            </a:r>
          </a:p>
          <a:p>
            <a:endParaRPr lang="el-GR" sz="800" dirty="0">
              <a:solidFill>
                <a:srgbClr val="2B3616"/>
              </a:solidFill>
            </a:endParaRPr>
          </a:p>
          <a:p>
            <a:r>
              <a:rPr lang="el-GR" sz="1600" dirty="0" smtClean="0">
                <a:solidFill>
                  <a:srgbClr val="2B3616"/>
                </a:solidFill>
              </a:rPr>
              <a:t>Οπότε, το συνολικό </a:t>
            </a:r>
            <a:r>
              <a:rPr lang="el-GR" sz="1600" dirty="0" err="1" smtClean="0">
                <a:solidFill>
                  <a:srgbClr val="2B3616"/>
                </a:solidFill>
              </a:rPr>
              <a:t>βιοάεριο</a:t>
            </a:r>
            <a:r>
              <a:rPr lang="el-GR" sz="1600" dirty="0" smtClean="0">
                <a:solidFill>
                  <a:srgbClr val="2B3616"/>
                </a:solidFill>
              </a:rPr>
              <a:t> που παράγεται σε ένα έτος είναι:	18.000 </a:t>
            </a:r>
            <a:r>
              <a:rPr lang="el-GR" sz="1600" dirty="0" err="1" smtClean="0">
                <a:solidFill>
                  <a:srgbClr val="2B3616"/>
                </a:solidFill>
              </a:rPr>
              <a:t>τν</a:t>
            </a:r>
            <a:r>
              <a:rPr lang="el-GR" sz="1600" dirty="0" smtClean="0">
                <a:solidFill>
                  <a:srgbClr val="2B3616"/>
                </a:solidFill>
              </a:rPr>
              <a:t>/έτος Χ 778,4 </a:t>
            </a:r>
            <a:r>
              <a:rPr lang="en-US" sz="1600" dirty="0" smtClean="0">
                <a:solidFill>
                  <a:srgbClr val="2B3616"/>
                </a:solidFill>
              </a:rPr>
              <a:t>m3/</a:t>
            </a:r>
            <a:r>
              <a:rPr lang="el-GR" sz="1600" dirty="0" err="1" smtClean="0">
                <a:solidFill>
                  <a:srgbClr val="2B3616"/>
                </a:solidFill>
              </a:rPr>
              <a:t>τν</a:t>
            </a:r>
            <a:r>
              <a:rPr lang="el-GR" sz="1600" dirty="0" smtClean="0">
                <a:solidFill>
                  <a:srgbClr val="2B3616"/>
                </a:solidFill>
              </a:rPr>
              <a:t> = </a:t>
            </a:r>
          </a:p>
          <a:p>
            <a:r>
              <a:rPr lang="el-GR" sz="1600" dirty="0">
                <a:solidFill>
                  <a:srgbClr val="2B3616"/>
                </a:solidFill>
              </a:rPr>
              <a:t>	</a:t>
            </a:r>
            <a:r>
              <a:rPr lang="el-GR" sz="1600" dirty="0" smtClean="0">
                <a:solidFill>
                  <a:srgbClr val="2B3616"/>
                </a:solidFill>
              </a:rPr>
              <a:t>					= 14.011.200 </a:t>
            </a:r>
            <a:r>
              <a:rPr lang="en-US" sz="1600" dirty="0" smtClean="0">
                <a:solidFill>
                  <a:srgbClr val="2B3616"/>
                </a:solidFill>
              </a:rPr>
              <a:t>m3/</a:t>
            </a:r>
            <a:r>
              <a:rPr lang="el-GR" sz="1600" dirty="0" smtClean="0">
                <a:solidFill>
                  <a:srgbClr val="2B3616"/>
                </a:solidFill>
              </a:rPr>
              <a:t>έτος</a:t>
            </a:r>
          </a:p>
          <a:p>
            <a:r>
              <a:rPr lang="el-GR" sz="1600" dirty="0">
                <a:solidFill>
                  <a:srgbClr val="2B3616"/>
                </a:solidFill>
              </a:rPr>
              <a:t>	</a:t>
            </a:r>
            <a:r>
              <a:rPr lang="el-GR" sz="1600" dirty="0" smtClean="0">
                <a:solidFill>
                  <a:srgbClr val="2B3616"/>
                </a:solidFill>
              </a:rPr>
              <a:t>					= 0,444 </a:t>
            </a:r>
            <a:r>
              <a:rPr lang="en-US" sz="1600" dirty="0" smtClean="0">
                <a:solidFill>
                  <a:srgbClr val="2B3616"/>
                </a:solidFill>
              </a:rPr>
              <a:t>m</a:t>
            </a:r>
            <a:r>
              <a:rPr lang="el-GR" sz="1600" dirty="0" smtClean="0">
                <a:solidFill>
                  <a:srgbClr val="2B3616"/>
                </a:solidFill>
              </a:rPr>
              <a:t>3/</a:t>
            </a:r>
            <a:r>
              <a:rPr lang="en-US" sz="1600" dirty="0" smtClean="0">
                <a:solidFill>
                  <a:srgbClr val="2B3616"/>
                </a:solidFill>
              </a:rPr>
              <a:t>s</a:t>
            </a:r>
          </a:p>
          <a:p>
            <a:endParaRPr lang="en-US" sz="800" dirty="0">
              <a:solidFill>
                <a:srgbClr val="2B3616"/>
              </a:solidFill>
            </a:endParaRPr>
          </a:p>
          <a:p>
            <a:r>
              <a:rPr lang="el-GR" sz="1600" dirty="0" smtClean="0">
                <a:solidFill>
                  <a:srgbClr val="2B3616"/>
                </a:solidFill>
              </a:rPr>
              <a:t>με Κ.Θ.Δ:		0,444 </a:t>
            </a:r>
            <a:r>
              <a:rPr lang="en-US" sz="1600" dirty="0" smtClean="0">
                <a:solidFill>
                  <a:srgbClr val="2B3616"/>
                </a:solidFill>
              </a:rPr>
              <a:t>m3/s X </a:t>
            </a:r>
            <a:r>
              <a:rPr lang="el-GR" sz="1600" dirty="0">
                <a:solidFill>
                  <a:srgbClr val="2B3616"/>
                </a:solidFill>
              </a:rPr>
              <a:t>18,516 </a:t>
            </a:r>
            <a:r>
              <a:rPr lang="en-US" sz="1600" dirty="0">
                <a:solidFill>
                  <a:srgbClr val="2B3616"/>
                </a:solidFill>
              </a:rPr>
              <a:t>MJ/m3 </a:t>
            </a:r>
            <a:r>
              <a:rPr lang="en-US" sz="1600" dirty="0" smtClean="0">
                <a:solidFill>
                  <a:srgbClr val="2B3616"/>
                </a:solidFill>
              </a:rPr>
              <a:t>= 8,227 </a:t>
            </a:r>
            <a:r>
              <a:rPr lang="el-GR" sz="1600" dirty="0" smtClean="0">
                <a:solidFill>
                  <a:srgbClr val="2B3616"/>
                </a:solidFill>
              </a:rPr>
              <a:t>Μ</a:t>
            </a:r>
            <a:r>
              <a:rPr lang="en-US" sz="1600" dirty="0" smtClean="0">
                <a:solidFill>
                  <a:srgbClr val="2B3616"/>
                </a:solidFill>
              </a:rPr>
              <a:t>W</a:t>
            </a:r>
            <a:endParaRPr lang="el-GR" sz="1600" u="sng" dirty="0" smtClean="0">
              <a:solidFill>
                <a:srgbClr val="2B3616"/>
              </a:solidFill>
            </a:endParaRPr>
          </a:p>
          <a:p>
            <a:endParaRPr lang="el-GR" sz="1600" dirty="0">
              <a:solidFill>
                <a:srgbClr val="2B3616"/>
              </a:solidFill>
            </a:endParaRPr>
          </a:p>
        </p:txBody>
      </p:sp>
    </p:spTree>
    <p:extLst>
      <p:ext uri="{BB962C8B-B14F-4D97-AF65-F5344CB8AC3E}">
        <p14:creationId xmlns:p14="http://schemas.microsoft.com/office/powerpoint/2010/main" val="2380205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629" y="-1556"/>
            <a:ext cx="9144032" cy="461665"/>
          </a:xfrm>
          <a:prstGeom prst="rect">
            <a:avLst/>
          </a:prstGeom>
          <a:noFill/>
        </p:spPr>
        <p:txBody>
          <a:bodyPr wrap="square" rtlCol="0">
            <a:spAutoFit/>
          </a:bodyPr>
          <a:lstStyle/>
          <a:p>
            <a:r>
              <a:rPr lang="el-GR" sz="2400" b="1" dirty="0">
                <a:solidFill>
                  <a:srgbClr val="2B3616"/>
                </a:solidFill>
              </a:rPr>
              <a:t>Συμπαραγωγή σε κινητήρες </a:t>
            </a:r>
            <a:r>
              <a:rPr lang="en-US" sz="2400" b="1" dirty="0" smtClean="0">
                <a:solidFill>
                  <a:srgbClr val="2B3616"/>
                </a:solidFill>
              </a:rPr>
              <a:t>Diesel</a:t>
            </a:r>
            <a:r>
              <a:rPr lang="el-GR" sz="2400" b="1" dirty="0" smtClean="0">
                <a:solidFill>
                  <a:srgbClr val="2B3616"/>
                </a:solidFill>
              </a:rPr>
              <a:t> </a:t>
            </a:r>
            <a:r>
              <a:rPr lang="el-GR" sz="2400" b="1" dirty="0">
                <a:solidFill>
                  <a:srgbClr val="2B3616"/>
                </a:solidFill>
              </a:rPr>
              <a:t>βιοαερίου</a:t>
            </a:r>
            <a:endParaRPr lang="el-GR" sz="2400" dirty="0">
              <a:solidFill>
                <a:srgbClr val="2B3616"/>
              </a:solidFill>
            </a:endParaRPr>
          </a:p>
        </p:txBody>
      </p:sp>
      <p:sp>
        <p:nvSpPr>
          <p:cNvPr id="7" name="Ορθογώνιο 6"/>
          <p:cNvSpPr/>
          <p:nvPr/>
        </p:nvSpPr>
        <p:spPr>
          <a:xfrm>
            <a:off x="-3630" y="404664"/>
            <a:ext cx="9147629" cy="830997"/>
          </a:xfrm>
          <a:prstGeom prst="rect">
            <a:avLst/>
          </a:prstGeom>
        </p:spPr>
        <p:txBody>
          <a:bodyPr wrap="square">
            <a:spAutoFit/>
          </a:bodyPr>
          <a:lstStyle/>
          <a:p>
            <a:pPr algn="just"/>
            <a:r>
              <a:rPr lang="el-GR" sz="1600" dirty="0">
                <a:solidFill>
                  <a:srgbClr val="2B3616"/>
                </a:solidFill>
              </a:rPr>
              <a:t>Το βιοαέριο χρησιμοποιείται </a:t>
            </a:r>
            <a:r>
              <a:rPr lang="el-GR" sz="1600" dirty="0" smtClean="0">
                <a:solidFill>
                  <a:srgbClr val="2B3616"/>
                </a:solidFill>
              </a:rPr>
              <a:t>για </a:t>
            </a:r>
            <a:r>
              <a:rPr lang="el-GR" sz="1600" dirty="0">
                <a:solidFill>
                  <a:srgbClr val="2B3616"/>
                </a:solidFill>
              </a:rPr>
              <a:t>τη συμπαραγωγή ηλεκτρικής/θερμικής ισχύος σε μηχανές εσωτερικής καύσης (κύκλους </a:t>
            </a:r>
            <a:r>
              <a:rPr lang="en-US" sz="1600" dirty="0">
                <a:solidFill>
                  <a:srgbClr val="2B3616"/>
                </a:solidFill>
              </a:rPr>
              <a:t>Diesel</a:t>
            </a:r>
            <a:r>
              <a:rPr lang="el-GR" sz="1600" dirty="0">
                <a:solidFill>
                  <a:srgbClr val="2B3616"/>
                </a:solidFill>
              </a:rPr>
              <a:t>). Ο κύκλος </a:t>
            </a:r>
            <a:r>
              <a:rPr lang="en-US" sz="1600" dirty="0">
                <a:solidFill>
                  <a:srgbClr val="2B3616"/>
                </a:solidFill>
              </a:rPr>
              <a:t>Diesel </a:t>
            </a:r>
            <a:r>
              <a:rPr lang="el-GR" sz="1600" dirty="0">
                <a:solidFill>
                  <a:srgbClr val="2B3616"/>
                </a:solidFill>
              </a:rPr>
              <a:t>παρουσιάζεται στο Σχήμα. Η κίνηση του εμβόλου μέσα στον κύλινδρο ορίζει </a:t>
            </a:r>
            <a:r>
              <a:rPr lang="en-US" sz="1600" dirty="0" smtClean="0">
                <a:solidFill>
                  <a:srgbClr val="2B3616"/>
                </a:solidFill>
              </a:rPr>
              <a:t>4</a:t>
            </a:r>
            <a:r>
              <a:rPr lang="el-GR" sz="1600" dirty="0" smtClean="0">
                <a:solidFill>
                  <a:srgbClr val="2B3616"/>
                </a:solidFill>
              </a:rPr>
              <a:t>μεταβάσεις </a:t>
            </a:r>
            <a:r>
              <a:rPr lang="el-GR" sz="1600" dirty="0">
                <a:solidFill>
                  <a:srgbClr val="2B3616"/>
                </a:solidFill>
              </a:rPr>
              <a:t>μεταξύ </a:t>
            </a:r>
            <a:r>
              <a:rPr lang="en-US" sz="1600" dirty="0" smtClean="0">
                <a:solidFill>
                  <a:srgbClr val="2B3616"/>
                </a:solidFill>
              </a:rPr>
              <a:t>4 </a:t>
            </a:r>
            <a:r>
              <a:rPr lang="el-GR" sz="1600" dirty="0" smtClean="0">
                <a:solidFill>
                  <a:srgbClr val="2B3616"/>
                </a:solidFill>
              </a:rPr>
              <a:t>θερμοδυναμικών </a:t>
            </a:r>
            <a:r>
              <a:rPr lang="el-GR" sz="1600" dirty="0">
                <a:solidFill>
                  <a:srgbClr val="2B3616"/>
                </a:solidFill>
              </a:rPr>
              <a:t>καταστάσεων, του κλειστού </a:t>
            </a:r>
            <a:r>
              <a:rPr lang="el-GR" sz="1600" dirty="0" smtClean="0">
                <a:solidFill>
                  <a:srgbClr val="2B3616"/>
                </a:solidFill>
              </a:rPr>
              <a:t>κύκλου</a:t>
            </a:r>
            <a:r>
              <a:rPr lang="en-US" sz="1600" dirty="0" smtClean="0">
                <a:solidFill>
                  <a:srgbClr val="2B3616"/>
                </a:solidFill>
              </a:rPr>
              <a:t>.</a:t>
            </a:r>
            <a:endParaRPr lang="el-GR" sz="1600" dirty="0">
              <a:solidFill>
                <a:srgbClr val="2B3616"/>
              </a:solidFill>
            </a:endParaRPr>
          </a:p>
        </p:txBody>
      </p:sp>
      <p:pic>
        <p:nvPicPr>
          <p:cNvPr id="5" name="Εικόνα 4" descr="Image fig5DieselIdeal_web"/>
          <p:cNvPicPr>
            <a:picLocks noChangeAspect="1"/>
          </p:cNvPicPr>
          <p:nvPr/>
        </p:nvPicPr>
        <p:blipFill>
          <a:blip r:embed="rId2" cstate="print"/>
          <a:srcRect/>
          <a:stretch>
            <a:fillRect/>
          </a:stretch>
        </p:blipFill>
        <p:spPr bwMode="auto">
          <a:xfrm>
            <a:off x="4882580" y="4094305"/>
            <a:ext cx="4061460" cy="2733675"/>
          </a:xfrm>
          <a:prstGeom prst="rect">
            <a:avLst/>
          </a:prstGeom>
          <a:noFill/>
          <a:ln w="9525">
            <a:noFill/>
            <a:miter lim="800000"/>
            <a:headEnd/>
            <a:tailEnd/>
          </a:ln>
        </p:spPr>
      </p:pic>
      <p:sp>
        <p:nvSpPr>
          <p:cNvPr id="8" name="Ορθογώνιο 7"/>
          <p:cNvSpPr/>
          <p:nvPr/>
        </p:nvSpPr>
        <p:spPr>
          <a:xfrm>
            <a:off x="-7226" y="1371600"/>
            <a:ext cx="4731626" cy="5016758"/>
          </a:xfrm>
          <a:prstGeom prst="rect">
            <a:avLst/>
          </a:prstGeom>
        </p:spPr>
        <p:txBody>
          <a:bodyPr wrap="square">
            <a:spAutoFit/>
          </a:bodyPr>
          <a:lstStyle/>
          <a:p>
            <a:pPr marL="266700" lvl="0" indent="-266700" algn="just">
              <a:buFont typeface="+mj-lt"/>
              <a:buAutoNum type="arabicPeriod"/>
            </a:pPr>
            <a:r>
              <a:rPr lang="el-GR" sz="1600" dirty="0" smtClean="0">
                <a:solidFill>
                  <a:srgbClr val="2B3616"/>
                </a:solidFill>
              </a:rPr>
              <a:t>Στην </a:t>
            </a:r>
            <a:r>
              <a:rPr lang="el-GR" sz="1600" dirty="0">
                <a:solidFill>
                  <a:srgbClr val="2B3616"/>
                </a:solidFill>
              </a:rPr>
              <a:t>κατάσταση 1 το έμβολο βρίσκεται στην κατώτατη θέση του (Κατώτερο Νεκρό Σημείο – ΚΝΣ) και έχει αναρροφήσει αέρα υπό σταθερό όγκο (ενώ ήδη βρίσκεται στη θέση αυτή) και σε πίεση ελαφρά χαμηλότερη της ατμοσφαιρικής (περίπου 0,9 </a:t>
            </a:r>
            <a:r>
              <a:rPr lang="en-US" sz="1600" dirty="0" err="1">
                <a:solidFill>
                  <a:srgbClr val="2B3616"/>
                </a:solidFill>
              </a:rPr>
              <a:t>atm</a:t>
            </a:r>
            <a:r>
              <a:rPr lang="el-GR" sz="1600" dirty="0">
                <a:solidFill>
                  <a:srgbClr val="2B3616"/>
                </a:solidFill>
              </a:rPr>
              <a:t>). Η θερμοκρασία του </a:t>
            </a:r>
            <a:r>
              <a:rPr lang="el-GR" sz="1600" dirty="0" err="1">
                <a:solidFill>
                  <a:srgbClr val="2B3616"/>
                </a:solidFill>
              </a:rPr>
              <a:t>αναρροφούμενου</a:t>
            </a:r>
            <a:r>
              <a:rPr lang="el-GR" sz="1600" dirty="0">
                <a:solidFill>
                  <a:srgbClr val="2B3616"/>
                </a:solidFill>
              </a:rPr>
              <a:t> αέρα είναι περίπου 25 </a:t>
            </a:r>
            <a:r>
              <a:rPr lang="el-GR" sz="1600" baseline="30000" dirty="0">
                <a:solidFill>
                  <a:srgbClr val="2B3616"/>
                </a:solidFill>
              </a:rPr>
              <a:t>ο</a:t>
            </a:r>
            <a:r>
              <a:rPr lang="en-US" sz="1600" dirty="0">
                <a:solidFill>
                  <a:srgbClr val="2B3616"/>
                </a:solidFill>
              </a:rPr>
              <a:t>C</a:t>
            </a:r>
            <a:r>
              <a:rPr lang="el-GR" sz="1600" dirty="0">
                <a:solidFill>
                  <a:srgbClr val="2B3616"/>
                </a:solidFill>
              </a:rPr>
              <a:t> υψηλότερη από την ατμοσφαιρική. </a:t>
            </a:r>
          </a:p>
          <a:p>
            <a:pPr marL="266700" lvl="0" indent="-266700" algn="just">
              <a:buFont typeface="+mj-lt"/>
              <a:buAutoNum type="arabicPeriod"/>
            </a:pPr>
            <a:r>
              <a:rPr lang="el-GR" sz="1600" dirty="0">
                <a:solidFill>
                  <a:srgbClr val="2B3616"/>
                </a:solidFill>
              </a:rPr>
              <a:t>Από την κατάσταση 1 μεταβαίνει </a:t>
            </a:r>
            <a:r>
              <a:rPr lang="el-GR" sz="1600" dirty="0" err="1">
                <a:solidFill>
                  <a:srgbClr val="2B3616"/>
                </a:solidFill>
              </a:rPr>
              <a:t>ισεντροπικά</a:t>
            </a:r>
            <a:r>
              <a:rPr lang="el-GR" sz="1600" dirty="0">
                <a:solidFill>
                  <a:srgbClr val="2B3616"/>
                </a:solidFill>
              </a:rPr>
              <a:t> (κατά την ιδανική διεργασία) στην κατάσταση 2 της ανώτατης θέσης του (Ανώτερο Νεκρό Σημείο – ΑΝΣ) και της μέγιστης συμπίεσης του αέρα. Η </a:t>
            </a:r>
            <a:r>
              <a:rPr lang="el-GR" sz="1600" dirty="0" err="1">
                <a:solidFill>
                  <a:srgbClr val="2B3616"/>
                </a:solidFill>
              </a:rPr>
              <a:t>ισεντροπική</a:t>
            </a:r>
            <a:r>
              <a:rPr lang="el-GR" sz="1600" dirty="0">
                <a:solidFill>
                  <a:srgbClr val="2B3616"/>
                </a:solidFill>
              </a:rPr>
              <a:t> αυτή μετάβαση από το ΚΝΣ στο ΑΝΣ, ο αέρας θερμαίνεται σε θερμοκρασία επαρκή (&gt; 550 </a:t>
            </a:r>
            <a:r>
              <a:rPr lang="el-GR" sz="1600" baseline="30000" dirty="0">
                <a:solidFill>
                  <a:srgbClr val="2B3616"/>
                </a:solidFill>
              </a:rPr>
              <a:t>ο</a:t>
            </a:r>
            <a:r>
              <a:rPr lang="en-US" sz="1600" dirty="0">
                <a:solidFill>
                  <a:srgbClr val="2B3616"/>
                </a:solidFill>
              </a:rPr>
              <a:t>C</a:t>
            </a:r>
            <a:r>
              <a:rPr lang="el-GR" sz="1600" dirty="0">
                <a:solidFill>
                  <a:srgbClr val="2B3616"/>
                </a:solidFill>
              </a:rPr>
              <a:t>) για την αυτανάφλεξη του καυσίμου. Λίγο πριν το έμβολο φθάσει στο ΑΝΣ εκχέεται στο εσωτερικό του κυλίνδρου το καύσιμο και η κατάσταση 2 σηματοδοτεί την </a:t>
            </a:r>
            <a:r>
              <a:rPr lang="el-GR" sz="1600" dirty="0" err="1">
                <a:solidFill>
                  <a:srgbClr val="2B3616"/>
                </a:solidFill>
              </a:rPr>
              <a:t>έναυση</a:t>
            </a:r>
            <a:r>
              <a:rPr lang="el-GR" sz="1600" dirty="0">
                <a:solidFill>
                  <a:srgbClr val="2B3616"/>
                </a:solidFill>
              </a:rPr>
              <a:t> του καυσίμου. Κατά την </a:t>
            </a:r>
            <a:r>
              <a:rPr lang="el-GR" sz="1600" dirty="0" err="1">
                <a:solidFill>
                  <a:srgbClr val="2B3616"/>
                </a:solidFill>
              </a:rPr>
              <a:t>ισεντροπική</a:t>
            </a:r>
            <a:r>
              <a:rPr lang="el-GR" sz="1600" dirty="0">
                <a:solidFill>
                  <a:srgbClr val="2B3616"/>
                </a:solidFill>
              </a:rPr>
              <a:t> αυτή συμπίεση το σύστημα καταναλώνει (προσλαμβάνει) έργο </a:t>
            </a:r>
            <a:r>
              <a:rPr lang="en-US" sz="1600" dirty="0">
                <a:solidFill>
                  <a:srgbClr val="2B3616"/>
                </a:solidFill>
              </a:rPr>
              <a:t>Win</a:t>
            </a:r>
            <a:r>
              <a:rPr lang="el-GR" sz="1600" dirty="0" smtClean="0">
                <a:solidFill>
                  <a:srgbClr val="2B3616"/>
                </a:solidFill>
              </a:rPr>
              <a:t>.</a:t>
            </a:r>
            <a:endParaRPr lang="el-GR" sz="1600" dirty="0">
              <a:solidFill>
                <a:srgbClr val="2B3616"/>
              </a:solidFill>
            </a:endParaRPr>
          </a:p>
        </p:txBody>
      </p:sp>
      <p:pic>
        <p:nvPicPr>
          <p:cNvPr id="3" name="Εικόνα 2"/>
          <p:cNvPicPr>
            <a:picLocks noChangeAspect="1"/>
          </p:cNvPicPr>
          <p:nvPr/>
        </p:nvPicPr>
        <p:blipFill>
          <a:blip r:embed="rId3"/>
          <a:stretch>
            <a:fillRect/>
          </a:stretch>
        </p:blipFill>
        <p:spPr>
          <a:xfrm>
            <a:off x="4823714" y="1235661"/>
            <a:ext cx="4102964" cy="2749534"/>
          </a:xfrm>
          <a:prstGeom prst="rect">
            <a:avLst/>
          </a:prstGeom>
        </p:spPr>
      </p:pic>
    </p:spTree>
    <p:extLst>
      <p:ext uri="{BB962C8B-B14F-4D97-AF65-F5344CB8AC3E}">
        <p14:creationId xmlns:p14="http://schemas.microsoft.com/office/powerpoint/2010/main" val="675480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629" y="-1556"/>
            <a:ext cx="9144032" cy="461665"/>
          </a:xfrm>
          <a:prstGeom prst="rect">
            <a:avLst/>
          </a:prstGeom>
          <a:noFill/>
        </p:spPr>
        <p:txBody>
          <a:bodyPr wrap="square" rtlCol="0">
            <a:spAutoFit/>
          </a:bodyPr>
          <a:lstStyle/>
          <a:p>
            <a:r>
              <a:rPr lang="el-GR" sz="2400" b="1" dirty="0">
                <a:solidFill>
                  <a:srgbClr val="2B3616"/>
                </a:solidFill>
              </a:rPr>
              <a:t>Συμπαραγωγή σε κινητήρες </a:t>
            </a:r>
            <a:r>
              <a:rPr lang="en-US" sz="2400" b="1" dirty="0" smtClean="0">
                <a:solidFill>
                  <a:srgbClr val="2B3616"/>
                </a:solidFill>
              </a:rPr>
              <a:t>Diesel</a:t>
            </a:r>
            <a:r>
              <a:rPr lang="el-GR" sz="2400" b="1" dirty="0" smtClean="0">
                <a:solidFill>
                  <a:srgbClr val="2B3616"/>
                </a:solidFill>
              </a:rPr>
              <a:t> </a:t>
            </a:r>
            <a:r>
              <a:rPr lang="el-GR" sz="2400" b="1" dirty="0">
                <a:solidFill>
                  <a:srgbClr val="2B3616"/>
                </a:solidFill>
              </a:rPr>
              <a:t>βιοαερίου</a:t>
            </a:r>
            <a:endParaRPr lang="el-GR" sz="2400" dirty="0">
              <a:solidFill>
                <a:srgbClr val="2B3616"/>
              </a:solidFill>
            </a:endParaRPr>
          </a:p>
        </p:txBody>
      </p:sp>
      <p:sp>
        <p:nvSpPr>
          <p:cNvPr id="8" name="Ορθογώνιο 7"/>
          <p:cNvSpPr/>
          <p:nvPr/>
        </p:nvSpPr>
        <p:spPr>
          <a:xfrm>
            <a:off x="-3629" y="609600"/>
            <a:ext cx="4951103" cy="6247864"/>
          </a:xfrm>
          <a:prstGeom prst="rect">
            <a:avLst/>
          </a:prstGeom>
        </p:spPr>
        <p:txBody>
          <a:bodyPr wrap="square">
            <a:spAutoFit/>
          </a:bodyPr>
          <a:lstStyle/>
          <a:p>
            <a:pPr marL="342900" lvl="0" indent="-342900" algn="just">
              <a:buFont typeface="+mj-lt"/>
              <a:buAutoNum type="arabicPeriod" startAt="3"/>
            </a:pPr>
            <a:r>
              <a:rPr lang="el-GR" sz="1600" dirty="0" smtClean="0">
                <a:solidFill>
                  <a:srgbClr val="2B3616"/>
                </a:solidFill>
              </a:rPr>
              <a:t>Η </a:t>
            </a:r>
            <a:r>
              <a:rPr lang="el-GR" sz="1600" dirty="0">
                <a:solidFill>
                  <a:srgbClr val="2B3616"/>
                </a:solidFill>
              </a:rPr>
              <a:t>κατάσταση 3 σηματοδοτεί τη λήξη της καύσης του καυσίμου, έτσι ώστε μεταξύ των καταστάσεων 2 και 3, η καύση του καυσίμου και η </a:t>
            </a:r>
            <a:r>
              <a:rPr lang="el-GR" sz="1600" dirty="0" err="1">
                <a:solidFill>
                  <a:srgbClr val="2B3616"/>
                </a:solidFill>
              </a:rPr>
              <a:t>πρσδοση</a:t>
            </a:r>
            <a:r>
              <a:rPr lang="el-GR" sz="1600" dirty="0">
                <a:solidFill>
                  <a:srgbClr val="2B3616"/>
                </a:solidFill>
              </a:rPr>
              <a:t> θερμότητας </a:t>
            </a:r>
            <a:r>
              <a:rPr lang="en-US" sz="1600" dirty="0">
                <a:solidFill>
                  <a:srgbClr val="2B3616"/>
                </a:solidFill>
              </a:rPr>
              <a:t>Qin</a:t>
            </a:r>
            <a:r>
              <a:rPr lang="el-GR" sz="1600" dirty="0">
                <a:solidFill>
                  <a:srgbClr val="2B3616"/>
                </a:solidFill>
              </a:rPr>
              <a:t> στον θερμικό κύκλο να έχει ολοκληρωθεί. Η καύση αυτή, παρά την αύξηση της θερμοκρασίας που προκαλεί, λαμβάνει χώρα υπό σταθερή πίεση, γιατί κατά τη διάρκεια της το έμβολο υποχωρεί έως τη θέση αποκοπής (ως θέση αποκοπής ορίζεται η θέση εκείνη του εμβόλου, κατά την κάθοδο του, στην οποίο ολοκληρώνεται η καύση του καυσίμου που έχει εγχυθεί στον κύλινδρο) </a:t>
            </a:r>
          </a:p>
          <a:p>
            <a:pPr marL="342900" lvl="0" indent="-342900" algn="just">
              <a:buFont typeface="+mj-lt"/>
              <a:buAutoNum type="arabicPeriod" startAt="3"/>
            </a:pPr>
            <a:r>
              <a:rPr lang="el-GR" sz="1600" dirty="0">
                <a:solidFill>
                  <a:srgbClr val="2B3616"/>
                </a:solidFill>
              </a:rPr>
              <a:t>Από τη θέση αποκοπής και μετά το έμβολο κατέρχεται προς το ΚΝΣ, εκτονώνοντας </a:t>
            </a:r>
            <a:r>
              <a:rPr lang="el-GR" sz="1600" dirty="0" err="1">
                <a:solidFill>
                  <a:srgbClr val="2B3616"/>
                </a:solidFill>
              </a:rPr>
              <a:t>ισεντροπικά</a:t>
            </a:r>
            <a:r>
              <a:rPr lang="el-GR" sz="1600" dirty="0">
                <a:solidFill>
                  <a:srgbClr val="2B3616"/>
                </a:solidFill>
              </a:rPr>
              <a:t> το αέριο που περιέχει (η κίνηση αυτή είναι που αποδίδει στον εκκεντροφόρο άξονα το έργο </a:t>
            </a:r>
            <a:r>
              <a:rPr lang="en-US" sz="1600" dirty="0" err="1">
                <a:solidFill>
                  <a:srgbClr val="2B3616"/>
                </a:solidFill>
              </a:rPr>
              <a:t>Wout</a:t>
            </a:r>
            <a:r>
              <a:rPr lang="el-GR" sz="1600" dirty="0">
                <a:solidFill>
                  <a:srgbClr val="2B3616"/>
                </a:solidFill>
              </a:rPr>
              <a:t> του θερμικού κύκλου). Η κατάσταση 4 προκύπτει όταν το έμβολο έχει φθάσει στο ΚΝΣ με το άνοιγμα της βαλβίδας διαφυγής των </a:t>
            </a:r>
            <a:r>
              <a:rPr lang="el-GR" sz="1600" dirty="0" err="1">
                <a:solidFill>
                  <a:srgbClr val="2B3616"/>
                </a:solidFill>
              </a:rPr>
              <a:t>απαερίων</a:t>
            </a:r>
            <a:r>
              <a:rPr lang="el-GR" sz="1600" dirty="0">
                <a:solidFill>
                  <a:srgbClr val="2B3616"/>
                </a:solidFill>
              </a:rPr>
              <a:t> της καύσης.</a:t>
            </a:r>
          </a:p>
          <a:p>
            <a:pPr marL="342900" indent="-342900" algn="just">
              <a:buFont typeface="+mj-lt"/>
              <a:buAutoNum type="arabicPeriod" startAt="3"/>
            </a:pPr>
            <a:r>
              <a:rPr lang="el-GR" sz="1600" dirty="0">
                <a:solidFill>
                  <a:srgbClr val="2B3616"/>
                </a:solidFill>
              </a:rPr>
              <a:t>Ο κύκλος ολοκληρώνεται με τη μετάβαση από την κατάσταση 4 στην κατάσταση 1, η οποία συμβαίνει υπό σταθερό όγκο (το έμβολο βρίσκεται στο ΚΝΣ). Κατά τη μετάβαση αυτή ο κύλινδρος αδειάζει από τα προϊόντα της καύσης, απορρίπτοντας θερμότητα </a:t>
            </a:r>
            <a:r>
              <a:rPr lang="en-US" sz="1600" dirty="0" err="1">
                <a:solidFill>
                  <a:srgbClr val="2B3616"/>
                </a:solidFill>
              </a:rPr>
              <a:t>Qout</a:t>
            </a:r>
            <a:r>
              <a:rPr lang="el-GR" sz="1600" dirty="0">
                <a:solidFill>
                  <a:srgbClr val="2B3616"/>
                </a:solidFill>
              </a:rPr>
              <a:t> στο περιβάλλον και νέα ποσότητα αέρα εισέρχεται στο σύστημα.</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Εικόνα 8" descr="Image fig5DieselIdeal_web"/>
          <p:cNvPicPr>
            <a:picLocks noChangeAspect="1"/>
          </p:cNvPicPr>
          <p:nvPr/>
        </p:nvPicPr>
        <p:blipFill>
          <a:blip r:embed="rId2" cstate="print"/>
          <a:srcRect/>
          <a:stretch>
            <a:fillRect/>
          </a:stretch>
        </p:blipFill>
        <p:spPr bwMode="auto">
          <a:xfrm>
            <a:off x="5006340" y="3886200"/>
            <a:ext cx="4061460" cy="2733675"/>
          </a:xfrm>
          <a:prstGeom prst="rect">
            <a:avLst/>
          </a:prstGeom>
          <a:noFill/>
          <a:ln w="9525">
            <a:noFill/>
            <a:miter lim="800000"/>
            <a:headEnd/>
            <a:tailEnd/>
          </a:ln>
        </p:spPr>
      </p:pic>
      <p:pic>
        <p:nvPicPr>
          <p:cNvPr id="10" name="Εικόνα 9"/>
          <p:cNvPicPr>
            <a:picLocks noChangeAspect="1"/>
          </p:cNvPicPr>
          <p:nvPr/>
        </p:nvPicPr>
        <p:blipFill>
          <a:blip r:embed="rId3"/>
          <a:stretch>
            <a:fillRect/>
          </a:stretch>
        </p:blipFill>
        <p:spPr>
          <a:xfrm>
            <a:off x="4947474" y="838200"/>
            <a:ext cx="4102964" cy="2749534"/>
          </a:xfrm>
          <a:prstGeom prst="rect">
            <a:avLst/>
          </a:prstGeom>
        </p:spPr>
      </p:pic>
    </p:spTree>
    <p:extLst>
      <p:ext uri="{BB962C8B-B14F-4D97-AF65-F5344CB8AC3E}">
        <p14:creationId xmlns:p14="http://schemas.microsoft.com/office/powerpoint/2010/main" val="2087998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629" y="-1556"/>
            <a:ext cx="9144032" cy="461665"/>
          </a:xfrm>
          <a:prstGeom prst="rect">
            <a:avLst/>
          </a:prstGeom>
          <a:noFill/>
        </p:spPr>
        <p:txBody>
          <a:bodyPr wrap="square" rtlCol="0">
            <a:spAutoFit/>
          </a:bodyPr>
          <a:lstStyle/>
          <a:p>
            <a:r>
              <a:rPr lang="el-GR" sz="2400" b="1" dirty="0">
                <a:solidFill>
                  <a:srgbClr val="2B3616"/>
                </a:solidFill>
              </a:rPr>
              <a:t>Συμπαραγωγή σε κινητήρες </a:t>
            </a:r>
            <a:r>
              <a:rPr lang="en-US" sz="2400" b="1" dirty="0" smtClean="0">
                <a:solidFill>
                  <a:srgbClr val="2B3616"/>
                </a:solidFill>
              </a:rPr>
              <a:t>Diesel</a:t>
            </a:r>
            <a:r>
              <a:rPr lang="el-GR" sz="2400" b="1" dirty="0" smtClean="0">
                <a:solidFill>
                  <a:srgbClr val="2B3616"/>
                </a:solidFill>
              </a:rPr>
              <a:t> </a:t>
            </a:r>
            <a:r>
              <a:rPr lang="el-GR" sz="2400" b="1" dirty="0">
                <a:solidFill>
                  <a:srgbClr val="2B3616"/>
                </a:solidFill>
              </a:rPr>
              <a:t>βιοαερίου</a:t>
            </a:r>
            <a:endParaRPr lang="el-GR" sz="2400" dirty="0">
              <a:solidFill>
                <a:srgbClr val="2B3616"/>
              </a:solidFill>
            </a:endParaRPr>
          </a:p>
        </p:txBody>
      </p:sp>
      <p:sp>
        <p:nvSpPr>
          <p:cNvPr id="2" name="Ορθογώνιο 1"/>
          <p:cNvSpPr/>
          <p:nvPr/>
        </p:nvSpPr>
        <p:spPr>
          <a:xfrm>
            <a:off x="0" y="460109"/>
            <a:ext cx="9129532" cy="338554"/>
          </a:xfrm>
          <a:prstGeom prst="rect">
            <a:avLst/>
          </a:prstGeom>
        </p:spPr>
        <p:txBody>
          <a:bodyPr wrap="square">
            <a:spAutoFit/>
          </a:bodyPr>
          <a:lstStyle/>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Η λειτουργία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του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κύκλου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Diesel</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καθορίζεται από τρεις όγκους</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endParaRPr lang="el-GR" sz="1600" u="sng" dirty="0">
              <a:solidFill>
                <a:srgbClr val="2B3616"/>
              </a:solidFill>
              <a:latin typeface="Times New Roman" panose="02020603050405020304" pitchFamily="18" charset="0"/>
              <a:ea typeface="Times New Roman" panose="02020603050405020304" pitchFamily="18" charset="0"/>
            </a:endParaRPr>
          </a:p>
        </p:txBody>
      </p:sp>
      <p:pic>
        <p:nvPicPr>
          <p:cNvPr id="8" name="Εικόνα 7" descr="Image fig5DieselIdeal_web"/>
          <p:cNvPicPr>
            <a:picLocks noChangeAspect="1"/>
          </p:cNvPicPr>
          <p:nvPr/>
        </p:nvPicPr>
        <p:blipFill>
          <a:blip r:embed="rId2" cstate="print"/>
          <a:srcRect/>
          <a:stretch>
            <a:fillRect/>
          </a:stretch>
        </p:blipFill>
        <p:spPr bwMode="auto">
          <a:xfrm>
            <a:off x="5058426" y="990600"/>
            <a:ext cx="4061460" cy="2733675"/>
          </a:xfrm>
          <a:prstGeom prst="rect">
            <a:avLst/>
          </a:prstGeom>
          <a:noFill/>
          <a:ln w="9525">
            <a:noFill/>
            <a:miter lim="800000"/>
            <a:headEnd/>
            <a:tailEnd/>
          </a:ln>
        </p:spPr>
      </p:pic>
      <p:sp>
        <p:nvSpPr>
          <p:cNvPr id="10" name="Ορθογώνιο 9"/>
          <p:cNvSpPr/>
          <p:nvPr/>
        </p:nvSpPr>
        <p:spPr>
          <a:xfrm>
            <a:off x="-24113" y="884421"/>
            <a:ext cx="5082539" cy="3046988"/>
          </a:xfrm>
          <a:prstGeom prst="rect">
            <a:avLst/>
          </a:prstGeom>
        </p:spPr>
        <p:txBody>
          <a:bodyPr wrap="square">
            <a:spAutoFit/>
          </a:bodyPr>
          <a:lstStyle/>
          <a:p>
            <a:pPr marL="173038" lvl="0" indent="-173038" algn="just">
              <a:spcAft>
                <a:spcPts val="0"/>
              </a:spcAft>
              <a:buFont typeface="Symbol" panose="05050102010706020507" pitchFamily="18" charset="2"/>
              <a:buChar char=""/>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τον </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όγκο εμβολισμού</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δηλαδή τον όγκο μεταξύ του ΚΝΣ και του ΑΝΣ, που διατρέχει το έμβολο κατά την διαδρομή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του</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εμβολισμου</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a:t>
            </a:r>
            <a:endParaRPr lang="el-GR" sz="1600" u="sng" dirty="0">
              <a:solidFill>
                <a:srgbClr val="2B3616"/>
              </a:solidFill>
              <a:latin typeface="Times New Roman" panose="02020603050405020304" pitchFamily="18" charset="0"/>
              <a:ea typeface="Times New Roman" panose="02020603050405020304" pitchFamily="18" charset="0"/>
            </a:endParaRPr>
          </a:p>
          <a:p>
            <a:pPr marL="173038" lvl="0" indent="-173038" algn="just">
              <a:spcAft>
                <a:spcPts val="0"/>
              </a:spcAft>
              <a:buFont typeface="Symbol" panose="05050102010706020507" pitchFamily="18" charset="2"/>
              <a:buChar char=""/>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 </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νεκρό όγκο</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δηλαδή τον όγκο του κυλίνδρου πάνω από το ΑΝΣ, ο οποίος αντιστοιχεί στην κατάσταση 2 και αφορά τη θέση του εμβόλου κατά την έναρξη της καύσης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νεκρός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και</a:t>
            </a:r>
            <a:endParaRPr lang="el-GR" sz="1600" u="sng" dirty="0">
              <a:solidFill>
                <a:srgbClr val="2B3616"/>
              </a:solidFill>
              <a:latin typeface="Times New Roman" panose="02020603050405020304" pitchFamily="18" charset="0"/>
              <a:ea typeface="Times New Roman" panose="02020603050405020304" pitchFamily="18" charset="0"/>
            </a:endParaRPr>
          </a:p>
          <a:p>
            <a:pPr marL="173038" lvl="0" indent="-173038" algn="just">
              <a:spcAft>
                <a:spcPts val="0"/>
              </a:spcAft>
              <a:buFont typeface="Symbol" panose="05050102010706020507" pitchFamily="18" charset="2"/>
              <a:buChar char=""/>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τον </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όγκο αποκοπής</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δηλαδή τον όγκο που αντιστοιχεί στην ολοκλήρωση της καύσης ή τον όγκο πάνω από το έμβολο όταν αυτό βρίσκεται στη θέση αποκοπής – ο όγκος αυτός αντιστοιχεί στην κατάσταση 3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αποκοπής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endParaRPr lang="el-GR" sz="1600" u="sng" dirty="0">
              <a:solidFill>
                <a:srgbClr val="2B3616"/>
              </a:solidFill>
              <a:latin typeface="Times New Roman" panose="02020603050405020304" pitchFamily="18" charset="0"/>
              <a:ea typeface="Times New Roman" panose="02020603050405020304" pitchFamily="18" charset="0"/>
            </a:endParaRPr>
          </a:p>
        </p:txBody>
      </p:sp>
      <p:sp>
        <p:nvSpPr>
          <p:cNvPr id="11" name="Ορθογώνιο 10"/>
          <p:cNvSpPr/>
          <p:nvPr/>
        </p:nvSpPr>
        <p:spPr>
          <a:xfrm>
            <a:off x="-24113" y="4038600"/>
            <a:ext cx="9143999" cy="2554545"/>
          </a:xfrm>
          <a:prstGeom prst="rect">
            <a:avLst/>
          </a:prstGeom>
        </p:spPr>
        <p:txBody>
          <a:bodyPr wrap="square">
            <a:spAutoFit/>
          </a:bodyPr>
          <a:lstStyle/>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ή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ακριβέστερα από τους λόγους μεταξύ των παραπάνω όγκων:</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16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λόγος συμπίεσης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R</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εμβολισμου</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b="1"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b="1"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νεκρός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endParaRPr lang="el-GR" sz="16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16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λόγος αποκοπής = </a:t>
            </a:r>
            <a:r>
              <a:rPr lang="en-US" sz="1600" b="1"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Rc</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αποκοπής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νεκρός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Οι λόγοι συμπίεσης και αποκοπής, στις πραγματικούς κινητήρες εσωτερικής καύσης με αυτανάφλεξη (κινητήρες ντίζελ), είναι της τάξης 19 – 21 και 1 – 3, αντίστοιχα.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Για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τη θερμοδυναμική ανάλυση του κύκλου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Diesel</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το αέριο που συμμετέχει στη διεργασία (αέρας, αέρας + καύσιμο και αέρα + καυσαέρια) θεωρείται ότι είναι αέρας και τα </a:t>
            </a:r>
            <a:r>
              <a:rPr lang="el-GR"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θερμοδυναμικά</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δεδομένα λαμβάνονται από τους αντίστοιχους πίνακες. </a:t>
            </a:r>
            <a:endParaRPr lang="el-GR" sz="1600" dirty="0">
              <a:solidFill>
                <a:srgbClr val="2B3616"/>
              </a:solidFill>
            </a:endParaRPr>
          </a:p>
        </p:txBody>
      </p:sp>
    </p:spTree>
    <p:extLst>
      <p:ext uri="{BB962C8B-B14F-4D97-AF65-F5344CB8AC3E}">
        <p14:creationId xmlns:p14="http://schemas.microsoft.com/office/powerpoint/2010/main" val="239472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629" y="-1556"/>
            <a:ext cx="9144032" cy="461665"/>
          </a:xfrm>
          <a:prstGeom prst="rect">
            <a:avLst/>
          </a:prstGeom>
          <a:noFill/>
        </p:spPr>
        <p:txBody>
          <a:bodyPr wrap="square" rtlCol="0">
            <a:spAutoFit/>
          </a:bodyPr>
          <a:lstStyle/>
          <a:p>
            <a:r>
              <a:rPr lang="el-GR" sz="2400" b="1" strike="sngStrike" dirty="0">
                <a:solidFill>
                  <a:srgbClr val="FF0000"/>
                </a:solidFill>
              </a:rPr>
              <a:t>Συμπαραγωγή σε κινητήρες </a:t>
            </a:r>
            <a:r>
              <a:rPr lang="en-US" sz="2400" b="1" strike="sngStrike" dirty="0" smtClean="0">
                <a:solidFill>
                  <a:srgbClr val="FF0000"/>
                </a:solidFill>
              </a:rPr>
              <a:t>Diesel</a:t>
            </a:r>
            <a:r>
              <a:rPr lang="el-GR" sz="2400" b="1" strike="sngStrike" dirty="0" smtClean="0">
                <a:solidFill>
                  <a:srgbClr val="FF0000"/>
                </a:solidFill>
              </a:rPr>
              <a:t> </a:t>
            </a:r>
            <a:r>
              <a:rPr lang="el-GR" sz="2400" b="1" strike="sngStrike" dirty="0">
                <a:solidFill>
                  <a:srgbClr val="FF0000"/>
                </a:solidFill>
              </a:rPr>
              <a:t>βιοαερίου</a:t>
            </a:r>
            <a:endParaRPr lang="el-GR" sz="2400" strike="sngStrike" dirty="0">
              <a:solidFill>
                <a:srgbClr val="FF0000"/>
              </a:solidFill>
            </a:endParaRPr>
          </a:p>
        </p:txBody>
      </p:sp>
      <p:sp>
        <p:nvSpPr>
          <p:cNvPr id="5" name="Ορθογώνιο 4"/>
          <p:cNvSpPr/>
          <p:nvPr/>
        </p:nvSpPr>
        <p:spPr>
          <a:xfrm>
            <a:off x="0" y="460109"/>
            <a:ext cx="5078943" cy="2800767"/>
          </a:xfrm>
          <a:prstGeom prst="rect">
            <a:avLst/>
          </a:prstGeom>
        </p:spPr>
        <p:txBody>
          <a:bodyPr wrap="square">
            <a:spAutoFit/>
          </a:bodyPr>
          <a:lstStyle/>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Η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θερμότητα που προσδίδεται ισοβαρώς στον κύκλο, κατά την καύση του καυσίμου και μεταξύ των καταστάσεων 2 και 3,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Qin</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m</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h</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h</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endParaRPr lang="en-US" sz="8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ενώ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η θερμότητα που απομακρύνεται ισόχωρα από τον κύκλο, μεταξύ των καταστάσεων 4 και 1,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m*(u4 – u1) </a:t>
            </a:r>
            <a:endPar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algn="ctr">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To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καθαρό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έργο που παράγεται από τον κύκλο είναι</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Wnet</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Qin</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t>
            </a:r>
            <a:endParaRPr lang="el-GR" sz="1600" u="sng" dirty="0">
              <a:solidFill>
                <a:srgbClr val="2B3616"/>
              </a:solidFill>
              <a:latin typeface="Times New Roman" panose="02020603050405020304" pitchFamily="18" charset="0"/>
              <a:ea typeface="Times New Roman" panose="02020603050405020304" pitchFamily="18" charset="0"/>
            </a:endParaRPr>
          </a:p>
        </p:txBody>
      </p:sp>
      <p:pic>
        <p:nvPicPr>
          <p:cNvPr id="6" name="Εικόνα 5" descr="Image fig5DieselIdeal_web"/>
          <p:cNvPicPr>
            <a:picLocks noChangeAspect="1"/>
          </p:cNvPicPr>
          <p:nvPr/>
        </p:nvPicPr>
        <p:blipFill>
          <a:blip r:embed="rId2" cstate="print"/>
          <a:srcRect/>
          <a:stretch>
            <a:fillRect/>
          </a:stretch>
        </p:blipFill>
        <p:spPr bwMode="auto">
          <a:xfrm>
            <a:off x="5078943" y="490975"/>
            <a:ext cx="4061460" cy="2733675"/>
          </a:xfrm>
          <a:prstGeom prst="rect">
            <a:avLst/>
          </a:prstGeom>
          <a:noFill/>
          <a:ln w="9525">
            <a:noFill/>
            <a:miter lim="800000"/>
            <a:headEnd/>
            <a:tailEnd/>
          </a:ln>
        </p:spPr>
      </p:pic>
      <p:sp>
        <p:nvSpPr>
          <p:cNvPr id="7" name="Ορθογώνιο 6"/>
          <p:cNvSpPr/>
          <p:nvPr/>
        </p:nvSpPr>
        <p:spPr>
          <a:xfrm>
            <a:off x="-7226" y="3352800"/>
            <a:ext cx="9147629" cy="3293209"/>
          </a:xfrm>
          <a:prstGeom prst="rect">
            <a:avLst/>
          </a:prstGeom>
        </p:spPr>
        <p:txBody>
          <a:bodyPr wrap="square">
            <a:spAutoFit/>
          </a:bodyPr>
          <a:lstStyle/>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Οι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σχέσεις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που διέπουν τη λειτουργία του κύκλου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indent="457200" algn="just">
              <a:spcAft>
                <a:spcPts val="0"/>
              </a:spcAft>
            </a:pPr>
            <a:r>
              <a:rPr lang="el-GR"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ισεντροπική</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μεταβολή 1-2: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V2/V1 = vr2/vr1</a:t>
            </a:r>
          </a:p>
          <a:p>
            <a:pPr indent="457200" algn="just">
              <a:spcAft>
                <a:spcPts val="0"/>
              </a:spcAft>
            </a:pPr>
            <a:endParaRPr lang="en-US" sz="8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indent="457200"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ισοβαρή μεταβολή</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2-3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indent="457200" algn="just"/>
            <a:r>
              <a:rPr lang="el-GR"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ισεντροπική</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μεταβολή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V3/V4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vr3/vr4</a:t>
            </a:r>
            <a:endPar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indent="457200" algn="just">
              <a:spcAft>
                <a:spcPts val="0"/>
              </a:spcAft>
            </a:pPr>
            <a:endParaRPr lang="en-US" sz="8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indent="457200"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ισόχωρη μεταβολή</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4-1</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a:t>
            </a:r>
            <a:endParaRPr lang="el-GR" sz="1600" u="sng" dirty="0">
              <a:solidFill>
                <a:srgbClr val="2B3616"/>
              </a:solidFill>
              <a:latin typeface="Times New Roman" panose="02020603050405020304" pitchFamily="18" charset="0"/>
              <a:ea typeface="Times New Roman" panose="02020603050405020304" pitchFamily="18" charset="0"/>
            </a:endParaRPr>
          </a:p>
          <a:p>
            <a:pPr indent="457200"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n-US" sz="1600" u="sng" dirty="0" smtClean="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Η </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παραπ</a:t>
            </a:r>
            <a:r>
              <a:rPr lang="en-US"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άνω</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n-US"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θερμοδυν</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αμική ανάλυση οδηγεί στον υπολογισμό του έργου και της απόδοσης του ιδανικού (ισεντροπικού) κύκλου Diesel. </a:t>
            </a:r>
            <a:endPar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endParaRPr>
          </a:p>
          <a:p>
            <a:pPr algn="just">
              <a:spcAft>
                <a:spcPts val="0"/>
              </a:spcAft>
            </a:pPr>
            <a:endPar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endParaRPr>
          </a:p>
          <a:p>
            <a:pPr algn="just">
              <a:spcAft>
                <a:spcPts val="0"/>
              </a:spcAft>
            </a:pPr>
            <a:r>
              <a:rPr lang="en-US" sz="1600" b="1" dirty="0" err="1" smtClean="0">
                <a:solidFill>
                  <a:srgbClr val="2B3616"/>
                </a:solidFill>
                <a:latin typeface="Calibri" panose="020F0502020204030204" pitchFamily="34" charset="0"/>
                <a:ea typeface="Calibri" panose="020F0502020204030204" pitchFamily="34" charset="0"/>
                <a:cs typeface="Comic Sans MS" panose="030F0702030302020204" pitchFamily="66" charset="0"/>
              </a:rPr>
              <a:t>Το</a:t>
            </a:r>
            <a:r>
              <a:rPr lang="en-US" sz="1600" b="1"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n-US" sz="1600" b="1"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έργο</a:t>
            </a:r>
            <a:r>
              <a:rPr lang="en-US"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 και η απ</a:t>
            </a:r>
            <a:r>
              <a:rPr lang="en-US" sz="1600" b="1"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όδοση</a:t>
            </a:r>
            <a:r>
              <a:rPr lang="en-US"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n-US" sz="1600" b="1"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των</a:t>
            </a:r>
            <a:r>
              <a:rPr lang="en-US"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 πρα</a:t>
            </a:r>
            <a:r>
              <a:rPr lang="en-US" sz="1600" b="1"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γμ</a:t>
            </a:r>
            <a:r>
              <a:rPr lang="en-US"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ατικών κινητήρων εσωτερικής καύσης με αυτανάφλεξη κυμαίνονται στο 70 % των αντίστοιχων ισεντροπικών μηχανών.</a:t>
            </a:r>
            <a:endParaRPr lang="el-GR" sz="1600" b="1" dirty="0">
              <a:solidFill>
                <a:srgbClr val="2B3616"/>
              </a:solidFill>
            </a:endParaRPr>
          </a:p>
        </p:txBody>
      </p:sp>
    </p:spTree>
    <p:extLst>
      <p:ext uri="{BB962C8B-B14F-4D97-AF65-F5344CB8AC3E}">
        <p14:creationId xmlns:p14="http://schemas.microsoft.com/office/powerpoint/2010/main" val="617936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a:t>
            </a:r>
            <a:r>
              <a:rPr lang="en-US" sz="2400" b="1" dirty="0" smtClean="0">
                <a:solidFill>
                  <a:srgbClr val="2B3616"/>
                </a:solidFill>
              </a:rPr>
              <a:t>2</a:t>
            </a:r>
            <a:endParaRPr lang="el-GR" sz="2400" dirty="0">
              <a:solidFill>
                <a:srgbClr val="2B3616"/>
              </a:solidFill>
            </a:endParaRPr>
          </a:p>
        </p:txBody>
      </p:sp>
      <p:sp>
        <p:nvSpPr>
          <p:cNvPr id="5" name="Ορθογώνιο 4"/>
          <p:cNvSpPr/>
          <p:nvPr/>
        </p:nvSpPr>
        <p:spPr>
          <a:xfrm>
            <a:off x="-32" y="381000"/>
            <a:ext cx="9144032" cy="6863417"/>
          </a:xfrm>
          <a:prstGeom prst="rect">
            <a:avLst/>
          </a:prstGeom>
        </p:spPr>
        <p:txBody>
          <a:bodyPr wrap="square">
            <a:spAutoFit/>
          </a:bodyPr>
          <a:lstStyle/>
          <a:p>
            <a:pPr algn="just">
              <a:spcAft>
                <a:spcPts val="0"/>
              </a:spcAft>
            </a:pPr>
            <a:r>
              <a:rPr lang="el-GR" sz="1600" dirty="0">
                <a:solidFill>
                  <a:srgbClr val="2B3616"/>
                </a:solidFill>
                <a:ea typeface="Times New Roman" panose="02020603050405020304" pitchFamily="18" charset="0"/>
                <a:cs typeface="Comic Sans MS" panose="030F0702030302020204" pitchFamily="66" charset="0"/>
              </a:rPr>
              <a:t>Το βιοαέριο του προηγούμενου παραδείγματος τροφοδοτείται σε κινητήρα εσωτερικής καύσης με αυτανάφλεξη, ο οποίος λειτουργεί με λόγο συμπίεσης 20, λόγο αποκοπής 2,2 </a:t>
            </a:r>
            <a:r>
              <a:rPr lang="el-GR" sz="1600" b="1" dirty="0">
                <a:solidFill>
                  <a:srgbClr val="2B3616"/>
                </a:solidFill>
                <a:ea typeface="Times New Roman" panose="02020603050405020304" pitchFamily="18" charset="0"/>
                <a:cs typeface="Comic Sans MS" panose="030F0702030302020204" pitchFamily="66" charset="0"/>
              </a:rPr>
              <a:t>και απόδοση 70 % του ιδανικού</a:t>
            </a:r>
            <a:r>
              <a:rPr lang="el-GR" sz="1600" dirty="0">
                <a:solidFill>
                  <a:srgbClr val="2B3616"/>
                </a:solidFill>
                <a:ea typeface="Times New Roman" panose="02020603050405020304" pitchFamily="18" charset="0"/>
                <a:cs typeface="Comic Sans MS" panose="030F0702030302020204" pitchFamily="66" charset="0"/>
              </a:rPr>
              <a:t>. Να υπολογιστούν η παραγόμενη ηλεκτρική και θερμική ισχύς, το κλάσμα της θερμικής ισχύος που πρέπει να ανακυκλωθεί στη διεργασία αναερόβιας χώνευσης για την προθέρμανση της τροφοδοσίας, η απόδοση του κινητήρα και η συνολική απόδοση της διεργασίας ως προς τη ΚΘΔ της βιομάζας που τροφοδοτήθηκε στον χωνευτή. Η είσοδος του αέρα στον κινητήρα γίνεται </a:t>
            </a:r>
            <a:r>
              <a:rPr lang="el-GR" sz="1600" dirty="0" smtClean="0">
                <a:solidFill>
                  <a:srgbClr val="2B3616"/>
                </a:solidFill>
                <a:ea typeface="Times New Roman" panose="02020603050405020304" pitchFamily="18" charset="0"/>
                <a:cs typeface="Comic Sans MS" panose="030F0702030302020204" pitchFamily="66" charset="0"/>
              </a:rPr>
              <a:t>στους 50 </a:t>
            </a:r>
            <a:r>
              <a:rPr lang="en-US" sz="1600" dirty="0" smtClean="0">
                <a:solidFill>
                  <a:srgbClr val="2B3616"/>
                </a:solidFill>
                <a:ea typeface="Times New Roman" panose="02020603050405020304" pitchFamily="18" charset="0"/>
                <a:cs typeface="Comic Sans MS" panose="030F0702030302020204" pitchFamily="66" charset="0"/>
              </a:rPr>
              <a:t>oC </a:t>
            </a:r>
            <a:r>
              <a:rPr lang="el-GR" sz="1600" dirty="0" smtClean="0">
                <a:solidFill>
                  <a:srgbClr val="2B3616"/>
                </a:solidFill>
                <a:ea typeface="Times New Roman" panose="02020603050405020304" pitchFamily="18" charset="0"/>
                <a:cs typeface="Comic Sans MS" panose="030F0702030302020204" pitchFamily="66" charset="0"/>
              </a:rPr>
              <a:t>και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0,9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atm</a:t>
            </a:r>
            <a:r>
              <a:rPr lang="el-GR" sz="1600" dirty="0" smtClean="0">
                <a:solidFill>
                  <a:srgbClr val="2B3616"/>
                </a:solidFill>
                <a:ea typeface="Times New Roman" panose="02020603050405020304" pitchFamily="18" charset="0"/>
                <a:cs typeface="Comic Sans MS" panose="030F0702030302020204" pitchFamily="66" charset="0"/>
              </a:rPr>
              <a:t>.</a:t>
            </a:r>
            <a:endParaRPr lang="el-GR" sz="1600" u="sng" dirty="0">
              <a:solidFill>
                <a:srgbClr val="2B3616"/>
              </a:solidFill>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Λύση</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Κατάσταση 1:</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Τ1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323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Κ</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Ρ1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0,9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atm</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u</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230,58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kg,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516,48</a:t>
            </a:r>
            <a:endParaRPr lang="el-GR" sz="1600" u="sng" dirty="0">
              <a:solidFill>
                <a:srgbClr val="2B3616"/>
              </a:solidFill>
              <a:latin typeface="Times New Roman" panose="02020603050405020304" pitchFamily="18" charset="0"/>
              <a:ea typeface="Times New Roman" panose="02020603050405020304" pitchFamily="18" charset="0"/>
            </a:endParaRPr>
          </a:p>
          <a:p>
            <a:pPr marL="914400" indent="457200"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Μετάβαση 1 – 2: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20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Wingdings" panose="05000000000000000000" pitchFamily="2" charset="2"/>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516,48/20 = 25,804	</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Κατάσταση 2: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25,804</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b="1"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h</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1.036,78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b="1"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kg</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991,87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Μετάβαση 2 – 3: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V2/T2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V3/T3 =&gt; T3 = T2 x (V3/V2) = 991,87 x 2,2 = 2.182,12 K</a:t>
            </a:r>
            <a:endParaRPr lang="el-GR" sz="1600" u="sng" dirty="0">
              <a:solidFill>
                <a:srgbClr val="2B3616"/>
              </a:solidFill>
              <a:latin typeface="Times New Roman" panose="02020603050405020304" pitchFamily="18" charset="0"/>
              <a:ea typeface="Times New Roman" panose="02020603050405020304" pitchFamily="18" charset="0"/>
            </a:endParaRPr>
          </a:p>
          <a:p>
            <a:pPr marL="457200" indent="457200" algn="just">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Κατάσταση 3: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2.182,12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h</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2.480,71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b="1"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kg</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2,070</a:t>
            </a:r>
            <a:endParaRPr lang="el-GR" sz="1600" u="sng" dirty="0">
              <a:solidFill>
                <a:srgbClr val="2B3616"/>
              </a:solidFill>
              <a:latin typeface="Times New Roman" panose="02020603050405020304" pitchFamily="18" charset="0"/>
              <a:ea typeface="Times New Roman" panose="02020603050405020304" pitchFamily="18" charset="0"/>
            </a:endParaRPr>
          </a:p>
          <a:p>
            <a:pPr marL="457200" indent="457200"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Μετάβαση 3 – 4: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2,2</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2/20</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2,2/20 = 0,11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Wingdings" panose="05000000000000000000" pitchFamily="2" charset="2"/>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3/0,11 = 18,821</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Κατάσταση 4: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18,821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u</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846,63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kg</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Λαμβάνοντας ως βάση το 1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στον κινητήρα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τροφοδοτούνται</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444,3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lt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βιοαερίου/</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ή</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rPr>
              <a:t>8.226,7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Δηλαδή</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Qin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8.226,7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m * (h3-h2)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Wingdings" panose="05000000000000000000" pitchFamily="2" charset="2"/>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8.226,7</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m*(2.480,71-1.036,78)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Wingdings" panose="05000000000000000000" pitchFamily="2" charset="2"/>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m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5,697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kg</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αέρα</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Ενώ η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παραγόμενη θερμική ισχύς του ιδανικού κύκλου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m *(u4 – u1)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697</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846,63 – 230,58)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3.5</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09</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,9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509</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MW</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και παραγόμενη ηλεκτρική ισχύς του ιδανικού κύκλου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Wnet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Qin –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8.226,7</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509</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,9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4.71</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6</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4,7</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16</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MW</a:t>
            </a:r>
            <a:endParaRPr lang="el-GR" sz="1600" u="sng" dirty="0">
              <a:solidFill>
                <a:srgbClr val="2B3616"/>
              </a:solidFill>
              <a:latin typeface="Times New Roman" panose="02020603050405020304" pitchFamily="18" charset="0"/>
              <a:ea typeface="Times New Roman" panose="02020603050405020304" pitchFamily="18" charset="0"/>
            </a:endParaRPr>
          </a:p>
        </p:txBody>
      </p:sp>
      <p:pic>
        <p:nvPicPr>
          <p:cNvPr id="4" name="Εικόνα 5" descr="Image fig5DieselIdeal_web"/>
          <p:cNvPicPr>
            <a:picLocks noChangeAspect="1"/>
          </p:cNvPicPr>
          <p:nvPr/>
        </p:nvPicPr>
        <p:blipFill>
          <a:blip r:embed="rId2" cstate="print"/>
          <a:srcRect/>
          <a:stretch>
            <a:fillRect/>
          </a:stretch>
        </p:blipFill>
        <p:spPr bwMode="auto">
          <a:xfrm>
            <a:off x="-3962400" y="230808"/>
            <a:ext cx="3810000" cy="2564423"/>
          </a:xfrm>
          <a:prstGeom prst="rect">
            <a:avLst/>
          </a:prstGeom>
          <a:noFill/>
          <a:ln w="9525">
            <a:noFill/>
            <a:miter lim="800000"/>
            <a:headEnd/>
            <a:tailEnd/>
          </a:ln>
        </p:spPr>
      </p:pic>
    </p:spTree>
    <p:extLst>
      <p:ext uri="{BB962C8B-B14F-4D97-AF65-F5344CB8AC3E}">
        <p14:creationId xmlns:p14="http://schemas.microsoft.com/office/powerpoint/2010/main" val="3774419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9" name="8 - TextBox"/>
          <p:cNvSpPr txBox="1"/>
          <p:nvPr/>
        </p:nvSpPr>
        <p:spPr>
          <a:xfrm>
            <a:off x="-18727" y="446782"/>
            <a:ext cx="9144032" cy="1077218"/>
          </a:xfrm>
          <a:prstGeom prst="rect">
            <a:avLst/>
          </a:prstGeom>
          <a:noFill/>
        </p:spPr>
        <p:txBody>
          <a:bodyPr wrap="square" rtlCol="0">
            <a:spAutoFit/>
          </a:bodyPr>
          <a:lstStyle/>
          <a:p>
            <a:pPr algn="just"/>
            <a:r>
              <a:rPr lang="el-GR" sz="1600" dirty="0">
                <a:solidFill>
                  <a:srgbClr val="2B3616"/>
                </a:solidFill>
              </a:rPr>
              <a:t>Η αναερόβια χώνευση είναι ένα σύνολο από βιοχημικές αντιδράσεις, που συντελούνται από μικροοργανισμούς οι οποίοι λειτουργούν απουσία οξυγόνου, μέσω των οποίων τα πολύπλοκα οργανικά μόρια βιομάζας μετατρέπονται σε απλούστερα χημικά μόρια (κυρίως οργανικά οξέα) και τελικά σε μεθάνιο, διοξείδιο του άνθρακα, μονοξείδιο του άνθρακα, αμμωνία, υδρόθειο, υδρογόνο κ.α. </a:t>
            </a:r>
          </a:p>
        </p:txBody>
      </p:sp>
      <p:sp>
        <p:nvSpPr>
          <p:cNvPr id="20486"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2048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2049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20492"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20494"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pic>
        <p:nvPicPr>
          <p:cNvPr id="10" name="Εικόνα 9"/>
          <p:cNvPicPr/>
          <p:nvPr/>
        </p:nvPicPr>
        <p:blipFill>
          <a:blip r:embed="rId2" cstate="print">
            <a:grayscl/>
          </a:blip>
          <a:srcRect/>
          <a:stretch>
            <a:fillRect/>
          </a:stretch>
        </p:blipFill>
        <p:spPr bwMode="auto">
          <a:xfrm>
            <a:off x="2032936" y="1557864"/>
            <a:ext cx="5078095" cy="4126230"/>
          </a:xfrm>
          <a:prstGeom prst="rect">
            <a:avLst/>
          </a:prstGeom>
          <a:noFill/>
        </p:spPr>
      </p:pic>
      <p:sp>
        <p:nvSpPr>
          <p:cNvPr id="11" name="8 - TextBox"/>
          <p:cNvSpPr txBox="1"/>
          <p:nvPr/>
        </p:nvSpPr>
        <p:spPr>
          <a:xfrm>
            <a:off x="0" y="5780782"/>
            <a:ext cx="9144032" cy="1077218"/>
          </a:xfrm>
          <a:prstGeom prst="rect">
            <a:avLst/>
          </a:prstGeom>
          <a:noFill/>
        </p:spPr>
        <p:txBody>
          <a:bodyPr wrap="square" rtlCol="0">
            <a:spAutoFit/>
          </a:bodyPr>
          <a:lstStyle/>
          <a:p>
            <a:pPr algn="just"/>
            <a:r>
              <a:rPr lang="el-GR" sz="1600" dirty="0">
                <a:solidFill>
                  <a:srgbClr val="2B3616"/>
                </a:solidFill>
              </a:rPr>
              <a:t>Η αναερόβια χώνευση είναι μια σύνθετη βιοχημική διεργασία που λαμβάνει χώρα σε διαδοχικά στάδια τα οποία συχνά </a:t>
            </a:r>
            <a:r>
              <a:rPr lang="el-GR" sz="1600" dirty="0" err="1">
                <a:solidFill>
                  <a:srgbClr val="2B3616"/>
                </a:solidFill>
              </a:rPr>
              <a:t>αλληλεπιδρούν</a:t>
            </a:r>
            <a:r>
              <a:rPr lang="el-GR" sz="1600" dirty="0">
                <a:solidFill>
                  <a:srgbClr val="2B3616"/>
                </a:solidFill>
              </a:rPr>
              <a:t> μεταξύ τους. Κάθε στάδιο διεξάγεται από μια ομάδα μικροοργανισμών που αναπτύσσεται με διαφορετικό ρυθμό και εμφανίζει διαφορετικό βαθμό ευαισθησίας σε περιβαλλοντικές συνθήκες (</a:t>
            </a:r>
            <a:r>
              <a:rPr lang="en-US" sz="1600" dirty="0">
                <a:solidFill>
                  <a:srgbClr val="2B3616"/>
                </a:solidFill>
              </a:rPr>
              <a:t>pH</a:t>
            </a:r>
            <a:r>
              <a:rPr lang="el-GR" sz="1600" dirty="0">
                <a:solidFill>
                  <a:srgbClr val="2B3616"/>
                </a:solidFill>
              </a:rPr>
              <a:t>, μερική πίεση υδρογόνου κλπ.) σε σχέση με άλλες ομάδες μικροοργανισμών.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a:t>
            </a:r>
            <a:r>
              <a:rPr lang="en-US" sz="2400" b="1" dirty="0" smtClean="0">
                <a:solidFill>
                  <a:srgbClr val="2B3616"/>
                </a:solidFill>
              </a:rPr>
              <a:t>2</a:t>
            </a:r>
            <a:endParaRPr lang="el-GR" sz="2400" dirty="0">
              <a:solidFill>
                <a:srgbClr val="2B3616"/>
              </a:solidFill>
            </a:endParaRPr>
          </a:p>
        </p:txBody>
      </p:sp>
      <p:sp>
        <p:nvSpPr>
          <p:cNvPr id="10" name="Ορθογώνιο 9"/>
          <p:cNvSpPr/>
          <p:nvPr/>
        </p:nvSpPr>
        <p:spPr>
          <a:xfrm>
            <a:off x="-32" y="381000"/>
            <a:ext cx="9144032" cy="6617196"/>
          </a:xfrm>
          <a:prstGeom prst="rect">
            <a:avLst/>
          </a:prstGeom>
        </p:spPr>
        <p:txBody>
          <a:bodyPr wrap="square">
            <a:spAutoFit/>
          </a:bodyPr>
          <a:lstStyle/>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Λαμβάνοντας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υπόψη ότι η ηλεκτρική απόδοση του πραγματικού κινητήρα είναι το 70 % του ιδανικού κύκλου, η παραγόμενη ηλεκτρική ισχύς γίνεται: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Wneta</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0,7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4,7</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16</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3.301,71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kW</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3,30</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Μ</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W</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και η παραγόμενη θερμική ισχύς</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Qin</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Wneta</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8.2</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26</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,7</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3.30</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1</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,7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4.92</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0</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kW</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4,92</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MW</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Η απόδοση του κινητήρα είναι:		η =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3,30</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/8,2</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26</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0,401 ή 40,1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endPar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algn="just">
              <a:spcAft>
                <a:spcPts val="0"/>
              </a:spcAft>
            </a:pPr>
            <a:endParaRPr lang="en-US" sz="800" u="sng" dirty="0">
              <a:solidFill>
                <a:srgbClr val="2B3616"/>
              </a:solidFill>
              <a:latin typeface="Calibri" panose="020F0502020204030204" pitchFamily="34" charset="0"/>
              <a:ea typeface="Times New Roman" panose="02020603050405020304" pitchFamily="18" charset="0"/>
            </a:endParaRPr>
          </a:p>
          <a:p>
            <a:r>
              <a:rPr lang="el-GR" sz="1600" b="1" dirty="0" smtClean="0">
                <a:solidFill>
                  <a:srgbClr val="2B3616"/>
                </a:solidFill>
              </a:rPr>
              <a:t>Ανάγκες Θέρμανσης Χωνευτή</a:t>
            </a:r>
          </a:p>
          <a:p>
            <a:r>
              <a:rPr lang="el-GR" sz="1600" dirty="0" smtClean="0">
                <a:solidFill>
                  <a:srgbClr val="2B3616"/>
                </a:solidFill>
              </a:rPr>
              <a:t>Στον </a:t>
            </a:r>
            <a:r>
              <a:rPr lang="el-GR" sz="1600" dirty="0">
                <a:solidFill>
                  <a:srgbClr val="2B3616"/>
                </a:solidFill>
              </a:rPr>
              <a:t>αναερόβιο χωνευτή εισέρχονται 1.972,6 </a:t>
            </a:r>
            <a:r>
              <a:rPr lang="el-GR" sz="1600" dirty="0" err="1">
                <a:solidFill>
                  <a:srgbClr val="2B3616"/>
                </a:solidFill>
              </a:rPr>
              <a:t>τν</a:t>
            </a:r>
            <a:r>
              <a:rPr lang="el-GR" sz="1600" dirty="0">
                <a:solidFill>
                  <a:srgbClr val="2B3616"/>
                </a:solidFill>
              </a:rPr>
              <a:t> </a:t>
            </a:r>
            <a:r>
              <a:rPr lang="el-GR" sz="1600" dirty="0" smtClean="0">
                <a:solidFill>
                  <a:srgbClr val="2B3616"/>
                </a:solidFill>
              </a:rPr>
              <a:t>αποβλήτου/ημέρα </a:t>
            </a:r>
            <a:r>
              <a:rPr lang="el-GR" sz="1600" dirty="0">
                <a:solidFill>
                  <a:srgbClr val="2B3616"/>
                </a:solidFill>
              </a:rPr>
              <a:t>(22,8 </a:t>
            </a:r>
            <a:r>
              <a:rPr lang="en-US" sz="1600" dirty="0">
                <a:solidFill>
                  <a:srgbClr val="2B3616"/>
                </a:solidFill>
              </a:rPr>
              <a:t>kg</a:t>
            </a:r>
            <a:r>
              <a:rPr lang="el-GR" sz="1600" dirty="0">
                <a:solidFill>
                  <a:srgbClr val="2B3616"/>
                </a:solidFill>
              </a:rPr>
              <a:t>/</a:t>
            </a:r>
            <a:r>
              <a:rPr lang="en-US" sz="1600" dirty="0">
                <a:solidFill>
                  <a:srgbClr val="2B3616"/>
                </a:solidFill>
              </a:rPr>
              <a:t>sec</a:t>
            </a:r>
            <a:r>
              <a:rPr lang="el-GR" sz="1600" dirty="0">
                <a:solidFill>
                  <a:srgbClr val="2B3616"/>
                </a:solidFill>
              </a:rPr>
              <a:t>), </a:t>
            </a:r>
            <a:r>
              <a:rPr lang="el-GR" sz="1600" dirty="0" smtClean="0">
                <a:solidFill>
                  <a:srgbClr val="2B3616"/>
                </a:solidFill>
              </a:rPr>
              <a:t>που αποτελούνται </a:t>
            </a:r>
            <a:r>
              <a:rPr lang="el-GR" sz="1600" dirty="0">
                <a:solidFill>
                  <a:srgbClr val="2B3616"/>
                </a:solidFill>
              </a:rPr>
              <a:t>κυρίως από </a:t>
            </a:r>
            <a:r>
              <a:rPr lang="el-GR" sz="1600" dirty="0" smtClean="0">
                <a:solidFill>
                  <a:srgbClr val="2B3616"/>
                </a:solidFill>
              </a:rPr>
              <a:t>νερό. Οπότε </a:t>
            </a:r>
            <a:r>
              <a:rPr lang="el-GR" sz="1600" dirty="0">
                <a:solidFill>
                  <a:srgbClr val="2B3616"/>
                </a:solidFill>
              </a:rPr>
              <a:t>η θερμοχωρητικότητα </a:t>
            </a:r>
            <a:r>
              <a:rPr lang="el-GR" sz="1600" dirty="0" smtClean="0">
                <a:solidFill>
                  <a:srgbClr val="2B3616"/>
                </a:solidFill>
              </a:rPr>
              <a:t>μπορεί </a:t>
            </a:r>
            <a:r>
              <a:rPr lang="el-GR" sz="1600" dirty="0">
                <a:solidFill>
                  <a:srgbClr val="2B3616"/>
                </a:solidFill>
              </a:rPr>
              <a:t>να θεωρηθεί ίση με του νερού (4,23 </a:t>
            </a:r>
            <a:r>
              <a:rPr lang="en-US" sz="1600" dirty="0">
                <a:solidFill>
                  <a:srgbClr val="2B3616"/>
                </a:solidFill>
              </a:rPr>
              <a:t>kJ</a:t>
            </a:r>
            <a:r>
              <a:rPr lang="el-GR" sz="1600" dirty="0">
                <a:solidFill>
                  <a:srgbClr val="2B3616"/>
                </a:solidFill>
              </a:rPr>
              <a:t>/</a:t>
            </a:r>
            <a:r>
              <a:rPr lang="en-US" sz="1600" dirty="0" err="1" smtClean="0">
                <a:solidFill>
                  <a:srgbClr val="2B3616"/>
                </a:solidFill>
              </a:rPr>
              <a:t>kgK</a:t>
            </a:r>
            <a:r>
              <a:rPr lang="el-GR" sz="1600" dirty="0" smtClean="0">
                <a:solidFill>
                  <a:srgbClr val="2B3616"/>
                </a:solidFill>
              </a:rPr>
              <a:t>). </a:t>
            </a:r>
            <a:r>
              <a:rPr lang="el-GR" sz="1600" dirty="0">
                <a:solidFill>
                  <a:srgbClr val="2B3616"/>
                </a:solidFill>
              </a:rPr>
              <a:t>Αν η μέση θερμοκρασία περιβάλλοντος του έτους θεωρηθεί 15 </a:t>
            </a:r>
            <a:r>
              <a:rPr lang="en-US" sz="1600" baseline="30000" dirty="0" err="1">
                <a:solidFill>
                  <a:srgbClr val="2B3616"/>
                </a:solidFill>
              </a:rPr>
              <a:t>o</a:t>
            </a:r>
            <a:r>
              <a:rPr lang="en-US" sz="1600" dirty="0" err="1">
                <a:solidFill>
                  <a:srgbClr val="2B3616"/>
                </a:solidFill>
              </a:rPr>
              <a:t>C</a:t>
            </a:r>
            <a:r>
              <a:rPr lang="el-GR" sz="1600" dirty="0">
                <a:solidFill>
                  <a:srgbClr val="2B3616"/>
                </a:solidFill>
              </a:rPr>
              <a:t>, η θερμική ισχύς που πρέπει να δαπανηθεί προκειμένου η θερμοκρασία της τροφοδοσίας να ανέβει στους 35 ο</a:t>
            </a:r>
            <a:r>
              <a:rPr lang="en-US" sz="1600" dirty="0">
                <a:solidFill>
                  <a:srgbClr val="2B3616"/>
                </a:solidFill>
              </a:rPr>
              <a:t>C</a:t>
            </a:r>
            <a:r>
              <a:rPr lang="el-GR" sz="1600" dirty="0">
                <a:solidFill>
                  <a:srgbClr val="2B3616"/>
                </a:solidFill>
              </a:rPr>
              <a:t> (θερμοκρασία λειτουργίας του </a:t>
            </a:r>
            <a:r>
              <a:rPr lang="el-GR" sz="1600" dirty="0" err="1">
                <a:solidFill>
                  <a:srgbClr val="2B3616"/>
                </a:solidFill>
              </a:rPr>
              <a:t>μεσόφυλου</a:t>
            </a:r>
            <a:r>
              <a:rPr lang="el-GR" sz="1600" dirty="0">
                <a:solidFill>
                  <a:srgbClr val="2B3616"/>
                </a:solidFill>
              </a:rPr>
              <a:t> χωνευτή),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n-US" sz="1600" dirty="0" err="1">
                <a:solidFill>
                  <a:srgbClr val="2B3616"/>
                </a:solidFill>
              </a:rPr>
              <a:t>Qrecycle</a:t>
            </a:r>
            <a:r>
              <a:rPr lang="en-US" sz="1600" dirty="0">
                <a:solidFill>
                  <a:srgbClr val="2B3616"/>
                </a:solidFill>
              </a:rPr>
              <a:t> = 22,8 x 4,23 x (35 – 15) = 1.931 kJ/sec = 1.931 kW</a:t>
            </a:r>
            <a:endParaRPr lang="el-GR" sz="1600" u="sng" dirty="0">
              <a:solidFill>
                <a:srgbClr val="2B3616"/>
              </a:solidFill>
            </a:endParaRPr>
          </a:p>
          <a:p>
            <a:r>
              <a:rPr lang="en-US" sz="800" dirty="0">
                <a:solidFill>
                  <a:srgbClr val="2B3616"/>
                </a:solidFill>
              </a:rPr>
              <a:t> </a:t>
            </a:r>
            <a:endParaRPr lang="el-GR" sz="800" u="sng" dirty="0">
              <a:solidFill>
                <a:srgbClr val="2B3616"/>
              </a:solidFill>
            </a:endParaRPr>
          </a:p>
          <a:p>
            <a:r>
              <a:rPr lang="el-GR" sz="1600" dirty="0">
                <a:solidFill>
                  <a:srgbClr val="2B3616"/>
                </a:solidFill>
              </a:rPr>
              <a:t>Δηλαδή το </a:t>
            </a:r>
            <a:r>
              <a:rPr lang="el-GR" sz="1600" dirty="0" smtClean="0">
                <a:solidFill>
                  <a:srgbClr val="2B3616"/>
                </a:solidFill>
              </a:rPr>
              <a:t>1.931/4.92</a:t>
            </a:r>
            <a:r>
              <a:rPr lang="en-US" sz="1600" dirty="0" smtClean="0">
                <a:solidFill>
                  <a:srgbClr val="2B3616"/>
                </a:solidFill>
              </a:rPr>
              <a:t>5</a:t>
            </a:r>
            <a:r>
              <a:rPr lang="el-GR" sz="1600" dirty="0" smtClean="0">
                <a:solidFill>
                  <a:srgbClr val="2B3616"/>
                </a:solidFill>
              </a:rPr>
              <a:t> </a:t>
            </a:r>
            <a:r>
              <a:rPr lang="el-GR" sz="1600" dirty="0">
                <a:solidFill>
                  <a:srgbClr val="2B3616"/>
                </a:solidFill>
              </a:rPr>
              <a:t>= 0,39 ή 39 % της παραγόμενης θερμικής ισχύος πρέπει να ανατροφοδοτηθεί στη διεργασία για την προθέρμανση της τροφοδοσίας της. </a:t>
            </a:r>
            <a:r>
              <a:rPr lang="el-GR" sz="1600" dirty="0" smtClean="0">
                <a:solidFill>
                  <a:srgbClr val="2B3616"/>
                </a:solidFill>
              </a:rPr>
              <a:t>Η </a:t>
            </a:r>
            <a:r>
              <a:rPr lang="el-GR" sz="1600" dirty="0">
                <a:solidFill>
                  <a:srgbClr val="2B3616"/>
                </a:solidFill>
              </a:rPr>
              <a:t>Α.Θ.Δ. της </a:t>
            </a:r>
            <a:r>
              <a:rPr lang="el-GR" sz="1600" dirty="0" err="1" smtClean="0">
                <a:solidFill>
                  <a:srgbClr val="2B3616"/>
                </a:solidFill>
              </a:rPr>
              <a:t>ξετ</a:t>
            </a:r>
            <a:r>
              <a:rPr lang="el-GR" sz="1600" dirty="0" smtClean="0">
                <a:solidFill>
                  <a:srgbClr val="2B3616"/>
                </a:solidFill>
              </a:rPr>
              <a:t> βιομάζας </a:t>
            </a:r>
            <a:r>
              <a:rPr lang="el-GR" sz="1600" dirty="0">
                <a:solidFill>
                  <a:srgbClr val="2B3616"/>
                </a:solidFill>
              </a:rPr>
              <a:t>είναι</a:t>
            </a:r>
            <a:r>
              <a:rPr lang="el-GR" sz="1600" dirty="0" smtClean="0">
                <a:solidFill>
                  <a:srgbClr val="2B3616"/>
                </a:solidFill>
              </a:rPr>
              <a:t>:</a:t>
            </a:r>
          </a:p>
          <a:p>
            <a:endParaRPr lang="el-GR" sz="800" dirty="0">
              <a:solidFill>
                <a:srgbClr val="2B3616"/>
              </a:solidFill>
            </a:endParaRPr>
          </a:p>
          <a:p>
            <a:r>
              <a:rPr lang="el-GR" sz="1600" dirty="0">
                <a:solidFill>
                  <a:srgbClr val="2B3616"/>
                </a:solidFill>
              </a:rPr>
              <a:t>33.890,4 </a:t>
            </a:r>
            <a:r>
              <a:rPr lang="en-US" sz="1600" dirty="0">
                <a:solidFill>
                  <a:srgbClr val="2B3616"/>
                </a:solidFill>
              </a:rPr>
              <a:t>x</a:t>
            </a:r>
            <a:r>
              <a:rPr lang="el-GR" sz="1600" dirty="0">
                <a:solidFill>
                  <a:srgbClr val="2B3616"/>
                </a:solidFill>
              </a:rPr>
              <a:t> 0,5 + 144.180,6 </a:t>
            </a:r>
            <a:r>
              <a:rPr lang="en-US" sz="1600" dirty="0">
                <a:solidFill>
                  <a:srgbClr val="2B3616"/>
                </a:solidFill>
              </a:rPr>
              <a:t>x</a:t>
            </a:r>
            <a:r>
              <a:rPr lang="el-GR" sz="1600" dirty="0">
                <a:solidFill>
                  <a:srgbClr val="2B3616"/>
                </a:solidFill>
              </a:rPr>
              <a:t> (0,06 – 0,44/8) = 17.666 </a:t>
            </a:r>
            <a:r>
              <a:rPr lang="en-US" sz="1600" dirty="0" err="1">
                <a:solidFill>
                  <a:srgbClr val="2B3616"/>
                </a:solidFill>
              </a:rPr>
              <a:t>kj</a:t>
            </a:r>
            <a:r>
              <a:rPr lang="el-GR" sz="1600" dirty="0">
                <a:solidFill>
                  <a:srgbClr val="2B3616"/>
                </a:solidFill>
              </a:rPr>
              <a:t>/</a:t>
            </a:r>
            <a:r>
              <a:rPr lang="en-US" sz="1600" dirty="0">
                <a:solidFill>
                  <a:srgbClr val="2B3616"/>
                </a:solidFill>
              </a:rPr>
              <a:t>kg</a:t>
            </a:r>
            <a:endParaRPr lang="el-GR" sz="1600"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Ένα </a:t>
            </a:r>
            <a:r>
              <a:rPr lang="en-US" sz="1600" dirty="0">
                <a:solidFill>
                  <a:srgbClr val="2B3616"/>
                </a:solidFill>
              </a:rPr>
              <a:t>kg</a:t>
            </a:r>
            <a:r>
              <a:rPr lang="el-GR" sz="1600" dirty="0">
                <a:solidFill>
                  <a:srgbClr val="2B3616"/>
                </a:solidFill>
              </a:rPr>
              <a:t> που τροφοδοτείται στον χωνευτή περιέχει 85 % οργανικό μέρος με </a:t>
            </a:r>
            <a:r>
              <a:rPr lang="el-GR" sz="1600" dirty="0" smtClean="0">
                <a:solidFill>
                  <a:srgbClr val="2B3616"/>
                </a:solidFill>
              </a:rPr>
              <a:t>ΑΘΔ: 0,85 </a:t>
            </a:r>
            <a:r>
              <a:rPr lang="en-US" sz="1600" dirty="0">
                <a:solidFill>
                  <a:srgbClr val="2B3616"/>
                </a:solidFill>
              </a:rPr>
              <a:t>x </a:t>
            </a:r>
            <a:r>
              <a:rPr lang="el-GR" sz="1600" dirty="0">
                <a:solidFill>
                  <a:srgbClr val="2B3616"/>
                </a:solidFill>
              </a:rPr>
              <a:t>17.666 = 15.016 </a:t>
            </a:r>
            <a:r>
              <a:rPr lang="en-US" sz="1600" dirty="0" smtClean="0">
                <a:solidFill>
                  <a:srgbClr val="2B3616"/>
                </a:solidFill>
              </a:rPr>
              <a:t>kJ</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Το οργανικό αυτό μέρος περιέχει </a:t>
            </a:r>
            <a:r>
              <a:rPr lang="en-US" sz="1600" dirty="0" smtClean="0">
                <a:solidFill>
                  <a:srgbClr val="2B3616"/>
                </a:solidFill>
              </a:rPr>
              <a:t>6</a:t>
            </a:r>
            <a:r>
              <a:rPr lang="el-GR" sz="1600" dirty="0" smtClean="0">
                <a:solidFill>
                  <a:srgbClr val="2B3616"/>
                </a:solidFill>
              </a:rPr>
              <a:t> </a:t>
            </a:r>
            <a:r>
              <a:rPr lang="el-GR" sz="1600" dirty="0">
                <a:solidFill>
                  <a:srgbClr val="2B3616"/>
                </a:solidFill>
              </a:rPr>
              <a:t>% </a:t>
            </a:r>
            <a:r>
              <a:rPr lang="el-GR" sz="1600" dirty="0" err="1">
                <a:solidFill>
                  <a:srgbClr val="2B3616"/>
                </a:solidFill>
              </a:rPr>
              <a:t>κ.β</a:t>
            </a:r>
            <a:r>
              <a:rPr lang="el-GR" sz="1600" dirty="0">
                <a:solidFill>
                  <a:srgbClr val="2B3616"/>
                </a:solidFill>
              </a:rPr>
              <a:t>. υδρογόνο ή </a:t>
            </a:r>
            <a:r>
              <a:rPr lang="el-GR" sz="1600" dirty="0" smtClean="0">
                <a:solidFill>
                  <a:srgbClr val="2B3616"/>
                </a:solidFill>
              </a:rPr>
              <a:t>0,0</a:t>
            </a:r>
            <a:r>
              <a:rPr lang="en-US" sz="1600" dirty="0" smtClean="0">
                <a:solidFill>
                  <a:srgbClr val="2B3616"/>
                </a:solidFill>
              </a:rPr>
              <a:t>6</a:t>
            </a:r>
            <a:r>
              <a:rPr lang="el-GR" sz="1600" dirty="0" smtClean="0">
                <a:solidFill>
                  <a:srgbClr val="2B3616"/>
                </a:solidFill>
              </a:rPr>
              <a:t> </a:t>
            </a:r>
            <a:r>
              <a:rPr lang="en-US" sz="1600" dirty="0">
                <a:solidFill>
                  <a:srgbClr val="2B3616"/>
                </a:solidFill>
              </a:rPr>
              <a:t>x</a:t>
            </a:r>
            <a:r>
              <a:rPr lang="el-GR" sz="1600" dirty="0">
                <a:solidFill>
                  <a:srgbClr val="2B3616"/>
                </a:solidFill>
              </a:rPr>
              <a:t> 850 = </a:t>
            </a:r>
            <a:r>
              <a:rPr lang="en-US" sz="1600" dirty="0" smtClean="0">
                <a:solidFill>
                  <a:srgbClr val="2B3616"/>
                </a:solidFill>
              </a:rPr>
              <a:t>51</a:t>
            </a:r>
            <a:r>
              <a:rPr lang="el-GR" sz="1600" dirty="0" smtClean="0">
                <a:solidFill>
                  <a:srgbClr val="2B3616"/>
                </a:solidFill>
              </a:rPr>
              <a:t> </a:t>
            </a:r>
            <a:r>
              <a:rPr lang="en-US" sz="1600" dirty="0" err="1">
                <a:solidFill>
                  <a:srgbClr val="2B3616"/>
                </a:solidFill>
              </a:rPr>
              <a:t>mol</a:t>
            </a:r>
            <a:r>
              <a:rPr lang="en-US" sz="1600" dirty="0">
                <a:solidFill>
                  <a:srgbClr val="2B3616"/>
                </a:solidFill>
              </a:rPr>
              <a:t> H</a:t>
            </a:r>
            <a:r>
              <a:rPr lang="el-GR" sz="1600" dirty="0">
                <a:solidFill>
                  <a:srgbClr val="2B3616"/>
                </a:solidFill>
              </a:rPr>
              <a:t>/</a:t>
            </a:r>
            <a:r>
              <a:rPr lang="en-US" sz="1600" dirty="0">
                <a:solidFill>
                  <a:srgbClr val="2B3616"/>
                </a:solidFill>
              </a:rPr>
              <a:t>kg</a:t>
            </a:r>
            <a:r>
              <a:rPr lang="el-GR" sz="1600" dirty="0">
                <a:solidFill>
                  <a:srgbClr val="2B3616"/>
                </a:solidFill>
              </a:rPr>
              <a:t>, τα οποία κατά την καύσης του παράγουν </a:t>
            </a:r>
            <a:r>
              <a:rPr lang="el-GR" sz="1600" dirty="0" smtClean="0">
                <a:solidFill>
                  <a:srgbClr val="2B3616"/>
                </a:solidFill>
              </a:rPr>
              <a:t>2</a:t>
            </a:r>
            <a:r>
              <a:rPr lang="en-US" sz="1600" dirty="0" smtClean="0">
                <a:solidFill>
                  <a:srgbClr val="2B3616"/>
                </a:solidFill>
              </a:rPr>
              <a:t>5</a:t>
            </a:r>
            <a:r>
              <a:rPr lang="el-GR" sz="1600" dirty="0" smtClean="0">
                <a:solidFill>
                  <a:srgbClr val="2B3616"/>
                </a:solidFill>
              </a:rPr>
              <a:t>,5 </a:t>
            </a:r>
            <a:r>
              <a:rPr lang="en-US" sz="1600" dirty="0">
                <a:solidFill>
                  <a:srgbClr val="2B3616"/>
                </a:solidFill>
              </a:rPr>
              <a:t>mole </a:t>
            </a:r>
            <a:r>
              <a:rPr lang="el-GR" sz="1600" dirty="0">
                <a:solidFill>
                  <a:srgbClr val="2B3616"/>
                </a:solidFill>
              </a:rPr>
              <a:t>νερού. Επίσης η ίδια βιομάζα 10 % υγρασία ή 100 </a:t>
            </a:r>
            <a:r>
              <a:rPr lang="el-GR" sz="1600" dirty="0" err="1">
                <a:solidFill>
                  <a:srgbClr val="2B3616"/>
                </a:solidFill>
              </a:rPr>
              <a:t>γρ</a:t>
            </a:r>
            <a:r>
              <a:rPr lang="el-GR" sz="1600" dirty="0">
                <a:solidFill>
                  <a:srgbClr val="2B3616"/>
                </a:solidFill>
              </a:rPr>
              <a:t> νερού (5,55 </a:t>
            </a:r>
            <a:r>
              <a:rPr lang="en-US" sz="1600" dirty="0">
                <a:solidFill>
                  <a:srgbClr val="2B3616"/>
                </a:solidFill>
              </a:rPr>
              <a:t>mole </a:t>
            </a:r>
            <a:r>
              <a:rPr lang="el-GR" sz="1600" dirty="0">
                <a:solidFill>
                  <a:srgbClr val="2B3616"/>
                </a:solidFill>
              </a:rPr>
              <a:t>νερού) ανά </a:t>
            </a:r>
            <a:r>
              <a:rPr lang="en-US" sz="1600" dirty="0">
                <a:solidFill>
                  <a:srgbClr val="2B3616"/>
                </a:solidFill>
              </a:rPr>
              <a:t>kg</a:t>
            </a:r>
            <a:r>
              <a:rPr lang="el-GR" sz="1600" dirty="0">
                <a:solidFill>
                  <a:srgbClr val="2B3616"/>
                </a:solidFill>
              </a:rPr>
              <a:t> τροφοδοτούμενης βιομάζας. Οπότε η ΚΘΔ ενός </a:t>
            </a:r>
            <a:r>
              <a:rPr lang="en-US" sz="1600" dirty="0">
                <a:solidFill>
                  <a:srgbClr val="2B3616"/>
                </a:solidFill>
              </a:rPr>
              <a:t>kg</a:t>
            </a:r>
            <a:r>
              <a:rPr lang="el-GR" sz="1600" dirty="0">
                <a:solidFill>
                  <a:srgbClr val="2B3616"/>
                </a:solidFill>
              </a:rPr>
              <a:t> βιομάζας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ΚΘΔ = 15.016 – (</a:t>
            </a:r>
            <a:r>
              <a:rPr lang="el-GR" sz="1600" dirty="0" smtClean="0">
                <a:solidFill>
                  <a:srgbClr val="2B3616"/>
                </a:solidFill>
              </a:rPr>
              <a:t>2</a:t>
            </a:r>
            <a:r>
              <a:rPr lang="en-US" sz="1600" dirty="0" smtClean="0">
                <a:solidFill>
                  <a:srgbClr val="2B3616"/>
                </a:solidFill>
              </a:rPr>
              <a:t>5</a:t>
            </a:r>
            <a:r>
              <a:rPr lang="el-GR" sz="1600" dirty="0" smtClean="0">
                <a:solidFill>
                  <a:srgbClr val="2B3616"/>
                </a:solidFill>
              </a:rPr>
              <a:t>,5 </a:t>
            </a:r>
            <a:r>
              <a:rPr lang="el-GR" sz="1600" dirty="0">
                <a:solidFill>
                  <a:srgbClr val="2B3616"/>
                </a:solidFill>
              </a:rPr>
              <a:t>+ 5,55) </a:t>
            </a:r>
            <a:r>
              <a:rPr lang="en-US" sz="1600" dirty="0">
                <a:solidFill>
                  <a:srgbClr val="2B3616"/>
                </a:solidFill>
              </a:rPr>
              <a:t>x</a:t>
            </a:r>
            <a:r>
              <a:rPr lang="el-GR" sz="1600" dirty="0">
                <a:solidFill>
                  <a:srgbClr val="2B3616"/>
                </a:solidFill>
              </a:rPr>
              <a:t> 40,7 = </a:t>
            </a:r>
            <a:r>
              <a:rPr lang="el-GR" sz="1600" dirty="0" smtClean="0">
                <a:solidFill>
                  <a:srgbClr val="2B3616"/>
                </a:solidFill>
              </a:rPr>
              <a:t>13.</a:t>
            </a:r>
            <a:r>
              <a:rPr lang="en-US" sz="1600" dirty="0" smtClean="0">
                <a:solidFill>
                  <a:srgbClr val="2B3616"/>
                </a:solidFill>
              </a:rPr>
              <a:t>752</a:t>
            </a:r>
            <a:r>
              <a:rPr lang="el-GR" sz="1600" dirty="0" smtClean="0">
                <a:solidFill>
                  <a:srgbClr val="2B3616"/>
                </a:solidFill>
              </a:rPr>
              <a:t> </a:t>
            </a:r>
            <a:r>
              <a:rPr lang="en-US" sz="1600" dirty="0" err="1">
                <a:solidFill>
                  <a:srgbClr val="2B3616"/>
                </a:solidFill>
              </a:rPr>
              <a:t>kj</a:t>
            </a:r>
            <a:r>
              <a:rPr lang="el-GR" sz="1600" dirty="0">
                <a:solidFill>
                  <a:srgbClr val="2B3616"/>
                </a:solidFill>
              </a:rPr>
              <a:t>/</a:t>
            </a:r>
            <a:r>
              <a:rPr lang="en-US" sz="1600" dirty="0">
                <a:solidFill>
                  <a:srgbClr val="2B3616"/>
                </a:solidFill>
              </a:rPr>
              <a:t>kg</a:t>
            </a:r>
            <a:r>
              <a:rPr lang="el-GR" sz="1600" dirty="0">
                <a:solidFill>
                  <a:srgbClr val="2B3616"/>
                </a:solidFill>
              </a:rPr>
              <a:t> βιομάζας</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όπου 40,7 </a:t>
            </a:r>
            <a:r>
              <a:rPr lang="en-US" sz="1600" dirty="0" err="1">
                <a:solidFill>
                  <a:srgbClr val="2B3616"/>
                </a:solidFill>
              </a:rPr>
              <a:t>kj</a:t>
            </a:r>
            <a:r>
              <a:rPr lang="el-GR" sz="1600" dirty="0">
                <a:solidFill>
                  <a:srgbClr val="2B3616"/>
                </a:solidFill>
              </a:rPr>
              <a:t>/</a:t>
            </a:r>
            <a:r>
              <a:rPr lang="en-US" sz="1600" dirty="0">
                <a:solidFill>
                  <a:srgbClr val="2B3616"/>
                </a:solidFill>
              </a:rPr>
              <a:t>mole </a:t>
            </a:r>
            <a:r>
              <a:rPr lang="el-GR" sz="1600" dirty="0">
                <a:solidFill>
                  <a:srgbClr val="2B3616"/>
                </a:solidFill>
              </a:rPr>
              <a:t>η λανθάνουσα θερμότητα εξάτμισης του νερού</a:t>
            </a:r>
            <a:r>
              <a:rPr lang="el-GR" sz="1600" dirty="0" smtClean="0">
                <a:solidFill>
                  <a:srgbClr val="2B3616"/>
                </a:solidFill>
              </a:rPr>
              <a:t>.</a:t>
            </a:r>
            <a:endParaRPr lang="el-GR" sz="1600" u="sng" dirty="0">
              <a:solidFill>
                <a:srgbClr val="2B3616"/>
              </a:solidFill>
            </a:endParaRPr>
          </a:p>
        </p:txBody>
      </p:sp>
    </p:spTree>
    <p:extLst>
      <p:ext uri="{BB962C8B-B14F-4D97-AF65-F5344CB8AC3E}">
        <p14:creationId xmlns:p14="http://schemas.microsoft.com/office/powerpoint/2010/main" val="1151092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 TextBox"/>
          <p:cNvSpPr txBox="1"/>
          <p:nvPr/>
        </p:nvSpPr>
        <p:spPr>
          <a:xfrm>
            <a:off x="-32" y="477216"/>
            <a:ext cx="5496341" cy="2877711"/>
          </a:xfrm>
          <a:prstGeom prst="rect">
            <a:avLst/>
          </a:prstGeom>
          <a:noFill/>
        </p:spPr>
        <p:txBody>
          <a:bodyPr wrap="square" rtlCol="0">
            <a:spAutoFit/>
          </a:bodyPr>
          <a:lstStyle/>
          <a:p>
            <a:r>
              <a:rPr lang="el-GR" sz="1600" dirty="0">
                <a:solidFill>
                  <a:srgbClr val="2B3616"/>
                </a:solidFill>
              </a:rPr>
              <a:t>Η διεργασία μπορεί να θεωρηθεί συνοπτικά ότι είναι το σύνολο των παρακάτω σταδίων: </a:t>
            </a:r>
          </a:p>
          <a:p>
            <a:r>
              <a:rPr lang="el-GR" sz="1600" dirty="0">
                <a:solidFill>
                  <a:srgbClr val="2B3616"/>
                </a:solidFill>
              </a:rPr>
              <a:t> </a:t>
            </a:r>
          </a:p>
          <a:p>
            <a:pPr marL="285750" lvl="0" indent="-285750">
              <a:spcAft>
                <a:spcPts val="600"/>
              </a:spcAft>
              <a:buFont typeface="Arial" panose="020B0604020202020204" pitchFamily="34" charset="0"/>
              <a:buChar char="•"/>
            </a:pPr>
            <a:r>
              <a:rPr lang="el-GR" sz="1600" dirty="0">
                <a:solidFill>
                  <a:srgbClr val="2B3616"/>
                </a:solidFill>
              </a:rPr>
              <a:t>Αποσύνθεση κατά την οποία η σύνθετη σωματιδιακή ύλη βιο0μάζας αποσυντίθεται στα οργανικά πολυμερή από τα οποία απαρτίζεται (υδατάνθρακες, πρωτεΐνες, λιπίδια) </a:t>
            </a:r>
          </a:p>
          <a:p>
            <a:pPr marL="285750" lvl="0" indent="-285750">
              <a:spcAft>
                <a:spcPts val="600"/>
              </a:spcAft>
              <a:buFont typeface="Arial" panose="020B0604020202020204" pitchFamily="34" charset="0"/>
              <a:buChar char="•"/>
            </a:pPr>
            <a:r>
              <a:rPr lang="el-GR" sz="1600" dirty="0">
                <a:solidFill>
                  <a:srgbClr val="2B3616"/>
                </a:solidFill>
              </a:rPr>
              <a:t>Υδρόλυση, κατά την οποία τα οργανικά πολυμερή </a:t>
            </a:r>
            <a:r>
              <a:rPr lang="el-GR" sz="1600" dirty="0" err="1">
                <a:solidFill>
                  <a:srgbClr val="2B3616"/>
                </a:solidFill>
              </a:rPr>
              <a:t>υδρολύονται</a:t>
            </a:r>
            <a:r>
              <a:rPr lang="el-GR" sz="1600" dirty="0">
                <a:solidFill>
                  <a:srgbClr val="2B3616"/>
                </a:solidFill>
              </a:rPr>
              <a:t> (</a:t>
            </a:r>
            <a:r>
              <a:rPr lang="el-GR" sz="1600" dirty="0" err="1">
                <a:solidFill>
                  <a:srgbClr val="2B3616"/>
                </a:solidFill>
              </a:rPr>
              <a:t>αποπολυμερίζονται</a:t>
            </a:r>
            <a:r>
              <a:rPr lang="el-GR" sz="1600" dirty="0">
                <a:solidFill>
                  <a:srgbClr val="2B3616"/>
                </a:solidFill>
              </a:rPr>
              <a:t>) μέσω </a:t>
            </a:r>
            <a:r>
              <a:rPr lang="el-GR" sz="1600" dirty="0" err="1">
                <a:solidFill>
                  <a:srgbClr val="2B3616"/>
                </a:solidFill>
              </a:rPr>
              <a:t>εξωκυτταρικών</a:t>
            </a:r>
            <a:r>
              <a:rPr lang="el-GR" sz="1600" dirty="0">
                <a:solidFill>
                  <a:srgbClr val="2B3616"/>
                </a:solidFill>
              </a:rPr>
              <a:t> ενζύμων προς τα αντίστοιχα μονομερή (σάκχαρα, αμινοξέα, λιπίδια), τα οποία μπορούν να προσληφθούν από τους μικροοργανισμούς για περαιτέρω αποδόμηση </a:t>
            </a:r>
          </a:p>
        </p:txBody>
      </p:sp>
      <p:sp>
        <p:nvSpPr>
          <p:cNvPr id="8"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9"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11"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12"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14" name="7 - TextBox"/>
          <p:cNvSpPr txBox="1"/>
          <p:nvPr/>
        </p:nvSpPr>
        <p:spPr>
          <a:xfrm>
            <a:off x="0" y="0"/>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pic>
        <p:nvPicPr>
          <p:cNvPr id="15" name="Εικόνα 14"/>
          <p:cNvPicPr>
            <a:picLocks noChangeAspect="1"/>
          </p:cNvPicPr>
          <p:nvPr/>
        </p:nvPicPr>
        <p:blipFill>
          <a:blip r:embed="rId2" cstate="print">
            <a:grayscl/>
          </a:blip>
          <a:srcRect/>
          <a:stretch>
            <a:fillRect/>
          </a:stretch>
        </p:blipFill>
        <p:spPr bwMode="auto">
          <a:xfrm>
            <a:off x="5496309" y="484932"/>
            <a:ext cx="3627435" cy="2947672"/>
          </a:xfrm>
          <a:prstGeom prst="rect">
            <a:avLst/>
          </a:prstGeom>
          <a:noFill/>
        </p:spPr>
      </p:pic>
      <p:sp>
        <p:nvSpPr>
          <p:cNvPr id="16" name="8 - TextBox"/>
          <p:cNvSpPr txBox="1"/>
          <p:nvPr/>
        </p:nvSpPr>
        <p:spPr>
          <a:xfrm>
            <a:off x="0" y="3474198"/>
            <a:ext cx="9123744" cy="2954655"/>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l-GR" sz="1600" dirty="0" err="1" smtClean="0">
                <a:solidFill>
                  <a:srgbClr val="2B3616"/>
                </a:solidFill>
              </a:rPr>
              <a:t>Οξεογένεση</a:t>
            </a:r>
            <a:r>
              <a:rPr lang="el-GR" sz="1600" dirty="0">
                <a:solidFill>
                  <a:srgbClr val="2B3616"/>
                </a:solidFill>
              </a:rPr>
              <a:t>, όπου τα απλά μονομερή μετατρέπονται σε μείγμα πτητικών λιπαρών οξέων (</a:t>
            </a:r>
            <a:r>
              <a:rPr lang="el-GR" sz="1600" dirty="0" err="1">
                <a:solidFill>
                  <a:srgbClr val="2B3616"/>
                </a:solidFill>
              </a:rPr>
              <a:t>βαλερικό</a:t>
            </a:r>
            <a:r>
              <a:rPr lang="el-GR" sz="1600" dirty="0">
                <a:solidFill>
                  <a:srgbClr val="2B3616"/>
                </a:solidFill>
              </a:rPr>
              <a:t>, βουτυρικό, </a:t>
            </a:r>
            <a:r>
              <a:rPr lang="el-GR" sz="1600" dirty="0" err="1">
                <a:solidFill>
                  <a:srgbClr val="2B3616"/>
                </a:solidFill>
              </a:rPr>
              <a:t>προπιονικό</a:t>
            </a:r>
            <a:r>
              <a:rPr lang="el-GR" sz="1600" dirty="0">
                <a:solidFill>
                  <a:srgbClr val="2B3616"/>
                </a:solidFill>
              </a:rPr>
              <a:t>, οξικό κ.α.), αλκοολών και άλλων απλούστερων οργανικών ενώσεων, καθώς και αέρια προϊόντα (διοξείδιο του άνθρακα και το υδρογόνο) </a:t>
            </a:r>
          </a:p>
          <a:p>
            <a:pPr marL="285750" lvl="0" indent="-285750">
              <a:spcAft>
                <a:spcPts val="600"/>
              </a:spcAft>
              <a:buFont typeface="Arial" panose="020B0604020202020204" pitchFamily="34" charset="0"/>
              <a:buChar char="•"/>
            </a:pPr>
            <a:r>
              <a:rPr lang="el-GR" sz="1600" dirty="0" err="1">
                <a:solidFill>
                  <a:srgbClr val="2B3616"/>
                </a:solidFill>
              </a:rPr>
              <a:t>Οξικογένεση</a:t>
            </a:r>
            <a:r>
              <a:rPr lang="el-GR" sz="1600" dirty="0">
                <a:solidFill>
                  <a:srgbClr val="2B3616"/>
                </a:solidFill>
              </a:rPr>
              <a:t> κατά την οποία τα πτητικά λιπαρά οξέα με αλυσίδα μεγαλύτερη από εκείνη του οξικού (</a:t>
            </a:r>
            <a:r>
              <a:rPr lang="el-GR" sz="1600" dirty="0" err="1">
                <a:solidFill>
                  <a:srgbClr val="2B3616"/>
                </a:solidFill>
              </a:rPr>
              <a:t>βαλερικό</a:t>
            </a:r>
            <a:r>
              <a:rPr lang="el-GR" sz="1600" dirty="0">
                <a:solidFill>
                  <a:srgbClr val="2B3616"/>
                </a:solidFill>
              </a:rPr>
              <a:t>, βουτυρικό, </a:t>
            </a:r>
            <a:r>
              <a:rPr lang="el-GR" sz="1600" dirty="0" err="1">
                <a:solidFill>
                  <a:srgbClr val="2B3616"/>
                </a:solidFill>
              </a:rPr>
              <a:t>προπιονικό</a:t>
            </a:r>
            <a:r>
              <a:rPr lang="el-GR" sz="1600" dirty="0">
                <a:solidFill>
                  <a:srgbClr val="2B3616"/>
                </a:solidFill>
              </a:rPr>
              <a:t> κ.α.) και τα άλλα οργανικά μόρια που παράγονται στο στάδιο της </a:t>
            </a:r>
            <a:r>
              <a:rPr lang="el-GR" sz="1600" dirty="0" err="1">
                <a:solidFill>
                  <a:srgbClr val="2B3616"/>
                </a:solidFill>
              </a:rPr>
              <a:t>οξεογένεσης</a:t>
            </a:r>
            <a:r>
              <a:rPr lang="el-GR" sz="1600" dirty="0">
                <a:solidFill>
                  <a:srgbClr val="2B3616"/>
                </a:solidFill>
              </a:rPr>
              <a:t> μετασχηματίζονται σε οξικό οξύ, διοξείδιο του άνθρακα και υδρογόνο από τα </a:t>
            </a:r>
            <a:r>
              <a:rPr lang="el-GR" sz="1600" dirty="0" err="1">
                <a:solidFill>
                  <a:srgbClr val="2B3616"/>
                </a:solidFill>
              </a:rPr>
              <a:t>οξικογόνα</a:t>
            </a:r>
            <a:r>
              <a:rPr lang="el-GR" sz="1600" dirty="0">
                <a:solidFill>
                  <a:srgbClr val="2B3616"/>
                </a:solidFill>
              </a:rPr>
              <a:t> βακτήρια και τέλος</a:t>
            </a:r>
          </a:p>
          <a:p>
            <a:pPr marL="285750" lvl="0" indent="-285750">
              <a:spcAft>
                <a:spcPts val="600"/>
              </a:spcAft>
              <a:buFont typeface="Arial" panose="020B0604020202020204" pitchFamily="34" charset="0"/>
              <a:buChar char="•"/>
            </a:pPr>
            <a:r>
              <a:rPr lang="el-GR" sz="1600" dirty="0" err="1">
                <a:solidFill>
                  <a:srgbClr val="2B3616"/>
                </a:solidFill>
              </a:rPr>
              <a:t>Μεθανογένεση</a:t>
            </a:r>
            <a:r>
              <a:rPr lang="el-GR" sz="1600" dirty="0">
                <a:solidFill>
                  <a:srgbClr val="2B3616"/>
                </a:solidFill>
              </a:rPr>
              <a:t>, όπου η παραγωγή του μεθανίου επιτυγχάνεται από δύο ξεχωριστές ομάδες μικροοργανισμών: (α) τους </a:t>
            </a:r>
            <a:r>
              <a:rPr lang="el-GR" sz="1600" dirty="0" err="1">
                <a:solidFill>
                  <a:srgbClr val="2B3616"/>
                </a:solidFill>
              </a:rPr>
              <a:t>οξικοχρήστες</a:t>
            </a:r>
            <a:r>
              <a:rPr lang="el-GR" sz="1600" dirty="0">
                <a:solidFill>
                  <a:srgbClr val="2B3616"/>
                </a:solidFill>
              </a:rPr>
              <a:t> </a:t>
            </a:r>
            <a:r>
              <a:rPr lang="el-GR" sz="1600" dirty="0" err="1">
                <a:solidFill>
                  <a:srgbClr val="2B3616"/>
                </a:solidFill>
              </a:rPr>
              <a:t>μεθανογόνους</a:t>
            </a:r>
            <a:r>
              <a:rPr lang="el-GR" sz="1600" dirty="0">
                <a:solidFill>
                  <a:srgbClr val="2B3616"/>
                </a:solidFill>
              </a:rPr>
              <a:t> που αναπτύσσονται με το οξικό οξύ και παράγουν περίπου το 70% του βιοαερίου και (β) τους </a:t>
            </a:r>
            <a:r>
              <a:rPr lang="el-GR" sz="1600" dirty="0" err="1">
                <a:solidFill>
                  <a:srgbClr val="2B3616"/>
                </a:solidFill>
              </a:rPr>
              <a:t>υδρογονοχρήστες</a:t>
            </a:r>
            <a:r>
              <a:rPr lang="el-GR" sz="1600" dirty="0">
                <a:solidFill>
                  <a:srgbClr val="2B3616"/>
                </a:solidFill>
              </a:rPr>
              <a:t> </a:t>
            </a:r>
            <a:r>
              <a:rPr lang="el-GR" sz="1600" dirty="0" err="1">
                <a:solidFill>
                  <a:srgbClr val="2B3616"/>
                </a:solidFill>
              </a:rPr>
              <a:t>μεθανογόνους</a:t>
            </a:r>
            <a:r>
              <a:rPr lang="el-GR" sz="1600" dirty="0">
                <a:solidFill>
                  <a:srgbClr val="2B3616"/>
                </a:solidFill>
              </a:rPr>
              <a:t> που καταναλώνουν υδρογόνο και διοξείδιο του άνθρακα</a:t>
            </a:r>
          </a:p>
        </p:txBody>
      </p:sp>
    </p:spTree>
    <p:extLst>
      <p:ext uri="{BB962C8B-B14F-4D97-AF65-F5344CB8AC3E}">
        <p14:creationId xmlns:p14="http://schemas.microsoft.com/office/powerpoint/2010/main" val="1747656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14" name="Ορθογώνιο 13"/>
          <p:cNvSpPr/>
          <p:nvPr/>
        </p:nvSpPr>
        <p:spPr>
          <a:xfrm>
            <a:off x="-32" y="609600"/>
            <a:ext cx="9144000" cy="2345257"/>
          </a:xfrm>
          <a:prstGeom prst="rect">
            <a:avLst/>
          </a:prstGeom>
        </p:spPr>
        <p:txBody>
          <a:bodyPr wrap="square">
            <a:spAutoFit/>
          </a:bodyPr>
          <a:lstStyle/>
          <a:p>
            <a:pPr algn="just"/>
            <a:r>
              <a:rPr lang="el-GR" sz="1600" dirty="0">
                <a:solidFill>
                  <a:srgbClr val="2B3616"/>
                </a:solidFill>
              </a:rPr>
              <a:t>Το αέριο προϊόν της διεργασίας (βιοαέριο) αποτελείται κατά 98 – 99 % </a:t>
            </a:r>
            <a:r>
              <a:rPr lang="el-GR" sz="1600" dirty="0" err="1">
                <a:solidFill>
                  <a:srgbClr val="2B3616"/>
                </a:solidFill>
              </a:rPr>
              <a:t>κ.ο.</a:t>
            </a:r>
            <a:r>
              <a:rPr lang="el-GR" sz="1600" dirty="0">
                <a:solidFill>
                  <a:srgbClr val="2B3616"/>
                </a:solidFill>
              </a:rPr>
              <a:t> από μεθάνιο και διοξείδιο του άνθρακα και 1 – 2 % </a:t>
            </a:r>
            <a:r>
              <a:rPr lang="el-GR" sz="1600" dirty="0" err="1">
                <a:solidFill>
                  <a:srgbClr val="2B3616"/>
                </a:solidFill>
              </a:rPr>
              <a:t>κ.ο.</a:t>
            </a:r>
            <a:r>
              <a:rPr lang="el-GR" sz="1600" dirty="0">
                <a:solidFill>
                  <a:srgbClr val="2B3616"/>
                </a:solidFill>
              </a:rPr>
              <a:t> από μονοξείδιο του άνθρακα, αμμωνία, υδρόθειο και ίχνη άλλων αερίων. Η αναλογία μεθανίου/διοξειδίου στο βιοαέριο κυμαίνεται από 1/1 έως 3/1. Στο υπόλειμμα της διεργασίας (στερεό + υγρό, το πρώτο με τη μορφή λάσπης και το δεύτερο ως αιώρημα σωματιδίων σε ακάθαρτο νερό με αυξημένο </a:t>
            </a:r>
            <a:r>
              <a:rPr lang="en-US" sz="1600" dirty="0">
                <a:solidFill>
                  <a:srgbClr val="2B3616"/>
                </a:solidFill>
              </a:rPr>
              <a:t>COD</a:t>
            </a:r>
            <a:r>
              <a:rPr lang="el-GR" sz="1600" dirty="0">
                <a:solidFill>
                  <a:srgbClr val="2B3616"/>
                </a:solidFill>
              </a:rPr>
              <a:t>), εμφανίζεται υψηλή συγκέντρωση από μεταλλικά άλατα (προέρχονται από το ανόργανο μέρος της βιομάζας, αυτό που κατά τις </a:t>
            </a:r>
            <a:r>
              <a:rPr lang="el-GR" sz="1600" dirty="0" err="1">
                <a:solidFill>
                  <a:srgbClr val="2B3616"/>
                </a:solidFill>
              </a:rPr>
              <a:t>θερμοχημικές</a:t>
            </a:r>
            <a:r>
              <a:rPr lang="el-GR" sz="1600" dirty="0">
                <a:solidFill>
                  <a:srgbClr val="2B3616"/>
                </a:solidFill>
              </a:rPr>
              <a:t> διεργασίες συνιστά την τέφρα), που το καθιστούν λίπασμα. Τα ισοζύγια μάζας της αναερόβιας χώνευσης παριστάνονται ενδεικτικά στο σχήμα που ακολουθεί.</a:t>
            </a:r>
          </a:p>
          <a:p>
            <a:pPr algn="just">
              <a:lnSpc>
                <a:spcPct val="115000"/>
              </a:lnSpc>
            </a:pP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endPar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Εικόνα 5"/>
          <p:cNvPicPr/>
          <p:nvPr/>
        </p:nvPicPr>
        <p:blipFill>
          <a:blip r:embed="rId2" cstate="print"/>
          <a:srcRect/>
          <a:stretch>
            <a:fillRect/>
          </a:stretch>
        </p:blipFill>
        <p:spPr bwMode="auto">
          <a:xfrm>
            <a:off x="2170145" y="2819400"/>
            <a:ext cx="4916455" cy="3810000"/>
          </a:xfrm>
          <a:prstGeom prst="rect">
            <a:avLst/>
          </a:prstGeom>
          <a:noFill/>
        </p:spPr>
      </p:pic>
    </p:spTree>
    <p:extLst>
      <p:ext uri="{BB962C8B-B14F-4D97-AF65-F5344CB8AC3E}">
        <p14:creationId xmlns:p14="http://schemas.microsoft.com/office/powerpoint/2010/main" val="4058239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7" name="Ορθογώνιο 6"/>
          <p:cNvSpPr/>
          <p:nvPr/>
        </p:nvSpPr>
        <p:spPr>
          <a:xfrm>
            <a:off x="-32" y="609600"/>
            <a:ext cx="9144000" cy="5262979"/>
          </a:xfrm>
          <a:prstGeom prst="rect">
            <a:avLst/>
          </a:prstGeom>
        </p:spPr>
        <p:txBody>
          <a:bodyPr wrap="square">
            <a:spAutoFit/>
          </a:bodyPr>
          <a:lstStyle/>
          <a:p>
            <a:r>
              <a:rPr lang="el-GR" sz="1600" dirty="0">
                <a:solidFill>
                  <a:srgbClr val="2B3616"/>
                </a:solidFill>
              </a:rPr>
              <a:t>Γενικά, βιομάζα οποιουδήποτε τύπου μπορεί να υποστεί αναερόβια χώνευση, προς παραγωγή βιοαερίου, εξαιτίας όμως του αργού μεταβολισμού της </a:t>
            </a:r>
            <a:r>
              <a:rPr lang="el-GR" sz="1600" dirty="0" err="1">
                <a:solidFill>
                  <a:srgbClr val="2B3616"/>
                </a:solidFill>
              </a:rPr>
              <a:t>λιγνίνης</a:t>
            </a:r>
            <a:r>
              <a:rPr lang="el-GR" sz="1600" dirty="0">
                <a:solidFill>
                  <a:srgbClr val="2B3616"/>
                </a:solidFill>
              </a:rPr>
              <a:t>, αποφεύγεται η ξυλώδης βιομάζα. </a:t>
            </a:r>
            <a:endParaRPr lang="el-GR" sz="1600" dirty="0" smtClean="0">
              <a:solidFill>
                <a:srgbClr val="2B3616"/>
              </a:solidFill>
            </a:endParaRPr>
          </a:p>
          <a:p>
            <a:endParaRPr lang="el-GR" sz="1600" dirty="0">
              <a:solidFill>
                <a:srgbClr val="2B3616"/>
              </a:solidFill>
            </a:endParaRPr>
          </a:p>
          <a:p>
            <a:r>
              <a:rPr lang="el-GR" sz="1600" dirty="0" smtClean="0">
                <a:solidFill>
                  <a:srgbClr val="2B3616"/>
                </a:solidFill>
              </a:rPr>
              <a:t>Επίσης</a:t>
            </a:r>
            <a:r>
              <a:rPr lang="el-GR" sz="1600" dirty="0">
                <a:solidFill>
                  <a:srgbClr val="2B3616"/>
                </a:solidFill>
              </a:rPr>
              <a:t>, για το λόγο ότι η διεργασία συμβαίνει στην υγρή φάση και σε μεγάλη περίσσια νερού (συγκέντρωση ολικών στερεών 0,5 – 25 % </a:t>
            </a:r>
            <a:r>
              <a:rPr lang="el-GR" sz="1600" dirty="0" err="1">
                <a:solidFill>
                  <a:srgbClr val="2B3616"/>
                </a:solidFill>
              </a:rPr>
              <a:t>κ.β</a:t>
            </a:r>
            <a:r>
              <a:rPr lang="el-GR" sz="1600" dirty="0">
                <a:solidFill>
                  <a:srgbClr val="2B3616"/>
                </a:solidFill>
              </a:rPr>
              <a:t>.), προτιμώνται οι τύποι εκείνοι βιομάζας που περιέχουν υψηλά ποσοστά υγρασίας όπως τα:  </a:t>
            </a:r>
          </a:p>
          <a:p>
            <a:r>
              <a:rPr lang="el-GR" sz="1600" dirty="0">
                <a:solidFill>
                  <a:srgbClr val="2B3616"/>
                </a:solidFill>
              </a:rPr>
              <a:t> </a:t>
            </a:r>
          </a:p>
          <a:p>
            <a:pPr marL="2419350" lvl="0" indent="-285750">
              <a:buFont typeface="Arial" panose="020B0604020202020204" pitchFamily="34" charset="0"/>
              <a:buChar char="•"/>
            </a:pPr>
            <a:r>
              <a:rPr lang="el-GR" sz="1600" dirty="0">
                <a:solidFill>
                  <a:srgbClr val="2B3616"/>
                </a:solidFill>
              </a:rPr>
              <a:t>χλωρά αγροτικά υπολείμματα</a:t>
            </a:r>
          </a:p>
          <a:p>
            <a:pPr marL="2419350" lvl="0" indent="-285750">
              <a:buFont typeface="Arial" panose="020B0604020202020204" pitchFamily="34" charset="0"/>
              <a:buChar char="•"/>
            </a:pPr>
            <a:r>
              <a:rPr lang="el-GR" sz="1600" dirty="0">
                <a:solidFill>
                  <a:srgbClr val="2B3616"/>
                </a:solidFill>
              </a:rPr>
              <a:t>χλωρή βιομάζα </a:t>
            </a:r>
            <a:r>
              <a:rPr lang="el-GR" sz="1600" dirty="0" err="1">
                <a:solidFill>
                  <a:srgbClr val="2B3616"/>
                </a:solidFill>
              </a:rPr>
              <a:t>ποώδων</a:t>
            </a:r>
            <a:r>
              <a:rPr lang="el-GR" sz="1600" dirty="0">
                <a:solidFill>
                  <a:srgbClr val="2B3616"/>
                </a:solidFill>
              </a:rPr>
              <a:t> ενεργειακών καλλιεργειών </a:t>
            </a:r>
          </a:p>
          <a:p>
            <a:pPr marL="2419350" lvl="0" indent="-285750">
              <a:buFont typeface="Arial" panose="020B0604020202020204" pitchFamily="34" charset="0"/>
              <a:buChar char="•"/>
            </a:pPr>
            <a:r>
              <a:rPr lang="el-GR" sz="1600" dirty="0">
                <a:solidFill>
                  <a:srgbClr val="2B3616"/>
                </a:solidFill>
              </a:rPr>
              <a:t>ζωικά απόβλητα</a:t>
            </a:r>
          </a:p>
          <a:p>
            <a:pPr marL="2419350" lvl="0" indent="-285750">
              <a:buFont typeface="Arial" panose="020B0604020202020204" pitchFamily="34" charset="0"/>
              <a:buChar char="•"/>
            </a:pPr>
            <a:r>
              <a:rPr lang="el-GR" sz="1600" dirty="0">
                <a:solidFill>
                  <a:srgbClr val="2B3616"/>
                </a:solidFill>
              </a:rPr>
              <a:t>απόβλητα βιομηχανίας τροφίμων</a:t>
            </a:r>
          </a:p>
          <a:p>
            <a:pPr marL="2419350" lvl="0" indent="-285750">
              <a:buFont typeface="Arial" panose="020B0604020202020204" pitchFamily="34" charset="0"/>
              <a:buChar char="•"/>
            </a:pPr>
            <a:r>
              <a:rPr lang="el-GR" sz="1600" dirty="0">
                <a:solidFill>
                  <a:srgbClr val="2B3616"/>
                </a:solidFill>
              </a:rPr>
              <a:t>οργανικό κλάσμα αστικών απορριμμάτων</a:t>
            </a:r>
          </a:p>
          <a:p>
            <a:pPr marL="2419350" lvl="0" indent="-285750">
              <a:buFont typeface="Arial" panose="020B0604020202020204" pitchFamily="34" charset="0"/>
              <a:buChar char="•"/>
            </a:pPr>
            <a:r>
              <a:rPr lang="el-GR" sz="1600" dirty="0">
                <a:solidFill>
                  <a:srgbClr val="2B3616"/>
                </a:solidFill>
              </a:rPr>
              <a:t>ενεργός ιλύ βιολογικών καθαρισμών</a:t>
            </a:r>
          </a:p>
          <a:p>
            <a:r>
              <a:rPr lang="el-GR" sz="1600" dirty="0">
                <a:solidFill>
                  <a:srgbClr val="2B3616"/>
                </a:solidFill>
              </a:rPr>
              <a:t> </a:t>
            </a:r>
          </a:p>
          <a:p>
            <a:r>
              <a:rPr lang="el-GR" sz="1600" dirty="0">
                <a:solidFill>
                  <a:srgbClr val="2B3616"/>
                </a:solidFill>
              </a:rPr>
              <a:t>ή μίγματα των παραπάνω. </a:t>
            </a:r>
            <a:endParaRPr lang="el-GR" sz="1600" dirty="0" smtClean="0">
              <a:solidFill>
                <a:srgbClr val="2B3616"/>
              </a:solidFill>
            </a:endParaRPr>
          </a:p>
          <a:p>
            <a:endParaRPr lang="el-GR" sz="1600" dirty="0">
              <a:solidFill>
                <a:srgbClr val="2B3616"/>
              </a:solidFill>
            </a:endParaRPr>
          </a:p>
          <a:p>
            <a:r>
              <a:rPr lang="el-GR" sz="1600" dirty="0" smtClean="0">
                <a:solidFill>
                  <a:srgbClr val="2B3616"/>
                </a:solidFill>
              </a:rPr>
              <a:t>Όσον </a:t>
            </a:r>
            <a:r>
              <a:rPr lang="el-GR" sz="1600" dirty="0">
                <a:solidFill>
                  <a:srgbClr val="2B3616"/>
                </a:solidFill>
              </a:rPr>
              <a:t>αφορά στα ζωικά απόβλητα και την ενεργό ιλύ, μεγάλο μέρος της αρχικής φυτικής ύλης έχει ήδη </a:t>
            </a:r>
            <a:r>
              <a:rPr lang="el-GR" sz="1600" dirty="0" err="1">
                <a:solidFill>
                  <a:srgbClr val="2B3616"/>
                </a:solidFill>
              </a:rPr>
              <a:t>χωνευθεί</a:t>
            </a:r>
            <a:r>
              <a:rPr lang="el-GR" sz="1600" dirty="0">
                <a:solidFill>
                  <a:srgbClr val="2B3616"/>
                </a:solidFill>
              </a:rPr>
              <a:t> είτε αναερόβια – στο στομάχι του ζώου ή του ανθρώπου – είτε αερόβια – στις δεξαμενές αερισμού – και για το λόγο αυτό έχει χαμηλή απόδοση σε μεθάνιο (το καύσιμο συστατικό του βιοαερίου), έτσι η χώνευση των συγκεκριμένων πρώτων υλών πραγματοποιείται πρωτίστως για την κατεργασία και την αδρανοποίηση του αποβλήτου και κατά δεύτερο λόγο για την παραγωγή ενέργειας.</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endPar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740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5" name="Ορθογώνιο 4"/>
          <p:cNvSpPr/>
          <p:nvPr/>
        </p:nvSpPr>
        <p:spPr>
          <a:xfrm>
            <a:off x="-24114" y="469357"/>
            <a:ext cx="9144000" cy="584775"/>
          </a:xfrm>
          <a:prstGeom prst="rect">
            <a:avLst/>
          </a:prstGeom>
        </p:spPr>
        <p:txBody>
          <a:bodyPr wrap="square">
            <a:spAutoFit/>
          </a:bodyPr>
          <a:lstStyle/>
          <a:p>
            <a:pPr algn="just"/>
            <a:r>
              <a:rPr lang="el-GR" sz="1600" dirty="0">
                <a:solidFill>
                  <a:srgbClr val="2B3616"/>
                </a:solidFill>
              </a:rPr>
              <a:t>Μία τυπική μονάδα αναερόβιας χώνευσης για τη συμπαραγωγή ηλεκτρικής/θερμικής ισχύος φαίνεται στο σχήμα (ενδεικτικά για συν-χώνευση αγροτικών και ζωικών απορριμμάτων) και τα κύρια μέρη της είναι: </a:t>
            </a:r>
          </a:p>
        </p:txBody>
      </p:sp>
      <p:pic>
        <p:nvPicPr>
          <p:cNvPr id="3" name="Εικόνα 2"/>
          <p:cNvPicPr>
            <a:picLocks noChangeAspect="1"/>
          </p:cNvPicPr>
          <p:nvPr/>
        </p:nvPicPr>
        <p:blipFill rotWithShape="1">
          <a:blip r:embed="rId3"/>
          <a:srcRect t="23775" r="24691"/>
          <a:stretch/>
        </p:blipFill>
        <p:spPr>
          <a:xfrm>
            <a:off x="560080" y="1219200"/>
            <a:ext cx="8023807" cy="2239433"/>
          </a:xfrm>
          <a:prstGeom prst="rect">
            <a:avLst/>
          </a:prstGeom>
          <a:ln>
            <a:noFill/>
          </a:ln>
          <a:effectLst>
            <a:outerShdw blurRad="292100" dist="139700" dir="2700000" algn="tl" rotWithShape="0">
              <a:srgbClr val="333333">
                <a:alpha val="65000"/>
              </a:srgbClr>
            </a:outerShdw>
          </a:effectLst>
        </p:spPr>
      </p:pic>
      <p:sp>
        <p:nvSpPr>
          <p:cNvPr id="7" name="Ορθογώνιο 6"/>
          <p:cNvSpPr/>
          <p:nvPr/>
        </p:nvSpPr>
        <p:spPr>
          <a:xfrm>
            <a:off x="-24114" y="3494182"/>
            <a:ext cx="4672314" cy="3293209"/>
          </a:xfrm>
          <a:prstGeom prst="rect">
            <a:avLst/>
          </a:prstGeom>
        </p:spPr>
        <p:txBody>
          <a:bodyPr wrap="square">
            <a:spAutoFit/>
          </a:bodyPr>
          <a:lstStyle/>
          <a:p>
            <a:pPr marL="285750" lvl="0" indent="-285750" algn="just">
              <a:buFont typeface="Arial" panose="020B0604020202020204" pitchFamily="34" charset="0"/>
              <a:buChar char="•"/>
            </a:pPr>
            <a:r>
              <a:rPr lang="el-GR" sz="1600" b="1" dirty="0">
                <a:solidFill>
                  <a:srgbClr val="2B3616"/>
                </a:solidFill>
                <a:latin typeface="Calibri" panose="020F0502020204030204" pitchFamily="34" charset="0"/>
                <a:ea typeface="Calibri" panose="020F0502020204030204" pitchFamily="34" charset="0"/>
                <a:cs typeface="Times New Roman" panose="02020603050405020304" pitchFamily="18" charset="0"/>
              </a:rPr>
              <a:t>την </a:t>
            </a:r>
            <a:r>
              <a:rPr lang="el-GR" sz="1600" b="1" dirty="0" err="1">
                <a:solidFill>
                  <a:srgbClr val="2B3616"/>
                </a:solidFill>
                <a:latin typeface="Calibri" panose="020F0502020204030204" pitchFamily="34" charset="0"/>
                <a:ea typeface="Calibri" panose="020F0502020204030204" pitchFamily="34" charset="0"/>
                <a:cs typeface="Times New Roman" panose="02020603050405020304" pitchFamily="18" charset="0"/>
              </a:rPr>
              <a:t>προκατεργασία</a:t>
            </a:r>
            <a:r>
              <a:rPr lang="el-GR" sz="1600" b="1" dirty="0">
                <a:solidFill>
                  <a:srgbClr val="2B3616"/>
                </a:solidFill>
                <a:latin typeface="Calibri" panose="020F0502020204030204" pitchFamily="34" charset="0"/>
                <a:ea typeface="Calibri" panose="020F0502020204030204" pitchFamily="34" charset="0"/>
                <a:cs typeface="Times New Roman" panose="02020603050405020304" pitchFamily="18" charset="0"/>
              </a:rPr>
              <a:t> της βιομάζας</a:t>
            </a:r>
            <a:r>
              <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η οποία, ανάλογα με το είδος της πρώτης ύλης ενδέχεται να περιλαμβάνει την αποθήκευση της (αγροτικά απόβλητα από την εσοδεία έως την χρήση της), την άλεση της (φυτική βιομάζα, απόβλητα σφαγείων), την εξυγίανση της κατά την παραμονή σε θερμοκρασίες πάνω από 70 </a:t>
            </a:r>
            <a:r>
              <a:rPr lang="en-US" sz="1600" baseline="30000" dirty="0" err="1">
                <a:solidFill>
                  <a:srgbClr val="2B3616"/>
                </a:solidFill>
                <a:latin typeface="Calibri" panose="020F0502020204030204" pitchFamily="34" charset="0"/>
                <a:ea typeface="Calibri" panose="020F0502020204030204" pitchFamily="34" charset="0"/>
                <a:cs typeface="Times New Roman" panose="02020603050405020304" pitchFamily="18" charset="0"/>
              </a:rPr>
              <a:t>o</a:t>
            </a:r>
            <a:r>
              <a:rPr lang="en-US" sz="1600" dirty="0" err="1">
                <a:solidFill>
                  <a:srgbClr val="2B3616"/>
                </a:solidFill>
                <a:latin typeface="Calibri" panose="020F0502020204030204" pitchFamily="34" charset="0"/>
                <a:ea typeface="Calibri" panose="020F0502020204030204" pitchFamily="34" charset="0"/>
                <a:cs typeface="Times New Roman" panose="02020603050405020304" pitchFamily="18" charset="0"/>
              </a:rPr>
              <a:t>C</a:t>
            </a:r>
            <a:r>
              <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για το απαραίτητο χρονικό διάστημα ώστε να καταστραφούν τυχόν παθογόνοι μικροοργανισμοί (ζωικά απόβλητα), την αρχική </a:t>
            </a:r>
            <a:r>
              <a:rPr lang="el-GR" sz="1600" dirty="0" err="1">
                <a:solidFill>
                  <a:srgbClr val="2B3616"/>
                </a:solidFill>
                <a:latin typeface="Calibri" panose="020F0502020204030204" pitchFamily="34" charset="0"/>
                <a:ea typeface="Calibri" panose="020F0502020204030204" pitchFamily="34" charset="0"/>
                <a:cs typeface="Times New Roman" panose="02020603050405020304" pitchFamily="18" charset="0"/>
              </a:rPr>
              <a:t>εξωκυταρική</a:t>
            </a:r>
            <a:r>
              <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υδρόλυση, την ανάμιξη διαφόρων πρώτων υλών, την αραίωση ή την </a:t>
            </a:r>
            <a:r>
              <a:rPr lang="el-GR" sz="1600" dirty="0">
                <a:solidFill>
                  <a:srgbClr val="2B3616"/>
                </a:solidFill>
              </a:rPr>
              <a:t>πύκνωση των στερεών, τη ρύθμιση του </a:t>
            </a:r>
            <a:r>
              <a:rPr lang="en-US" sz="1600" dirty="0">
                <a:solidFill>
                  <a:srgbClr val="2B3616"/>
                </a:solidFill>
              </a:rPr>
              <a:t>pH</a:t>
            </a:r>
            <a:r>
              <a:rPr lang="el-GR" sz="1600" dirty="0">
                <a:solidFill>
                  <a:srgbClr val="2B3616"/>
                </a:solidFill>
              </a:rPr>
              <a:t>, την προθέρμανση της κ.α.  </a:t>
            </a: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2422152946"/>
              </p:ext>
            </p:extLst>
          </p:nvPr>
        </p:nvGraphicFramePr>
        <p:xfrm>
          <a:off x="4952995" y="3682393"/>
          <a:ext cx="4024381" cy="2938666"/>
        </p:xfrm>
        <a:graphic>
          <a:graphicData uri="http://schemas.openxmlformats.org/presentationml/2006/ole">
            <mc:AlternateContent xmlns:mc="http://schemas.openxmlformats.org/markup-compatibility/2006">
              <mc:Choice xmlns:v="urn:schemas-microsoft-com:vml" Requires="v">
                <p:oleObj spid="_x0000_s1062" r:id="rId4" imgW="2647619" imgH="1933333" progId="">
                  <p:embed/>
                </p:oleObj>
              </mc:Choice>
              <mc:Fallback>
                <p:oleObj r:id="rId4" imgW="2647619" imgH="1933333" progId="">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95" y="3682393"/>
                        <a:ext cx="4024381" cy="2938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57703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17" name="Ορθογώνιο 16"/>
          <p:cNvSpPr/>
          <p:nvPr/>
        </p:nvSpPr>
        <p:spPr>
          <a:xfrm>
            <a:off x="-24114" y="469357"/>
            <a:ext cx="9144000" cy="1815882"/>
          </a:xfrm>
          <a:prstGeom prst="rect">
            <a:avLst/>
          </a:prstGeom>
        </p:spPr>
        <p:txBody>
          <a:bodyPr wrap="square">
            <a:spAutoFit/>
          </a:bodyPr>
          <a:lstStyle/>
          <a:p>
            <a:pPr marL="285750" lvl="0" indent="-285750">
              <a:buFont typeface="Arial" panose="020B0604020202020204" pitchFamily="34" charset="0"/>
              <a:buChar char="•"/>
            </a:pPr>
            <a:r>
              <a:rPr lang="el-GR" sz="1600" b="1" dirty="0">
                <a:solidFill>
                  <a:srgbClr val="2B3616"/>
                </a:solidFill>
              </a:rPr>
              <a:t>την δεξαμενή ή τις δεξαμενές αναερόβιας χώνευσης</a:t>
            </a:r>
            <a:r>
              <a:rPr lang="el-GR" sz="1600" dirty="0">
                <a:solidFill>
                  <a:srgbClr val="2B3616"/>
                </a:solidFill>
              </a:rPr>
              <a:t>,</a:t>
            </a:r>
            <a:r>
              <a:rPr lang="el-GR" sz="1600" b="1" dirty="0">
                <a:solidFill>
                  <a:srgbClr val="2B3616"/>
                </a:solidFill>
              </a:rPr>
              <a:t> </a:t>
            </a:r>
            <a:r>
              <a:rPr lang="el-GR" sz="1600" dirty="0">
                <a:solidFill>
                  <a:srgbClr val="2B3616"/>
                </a:solidFill>
              </a:rPr>
              <a:t>όπου λαμβάνει χώρα η αναερόβια χώνευση σε επιλεγμένη θερμοκρασία και χρόνο παραμονής της βιομάζας στον χωνευτή. Το βιοαέριο εξέρχεται από την οροφή του αντιδραστήρα, προς τη μονάδα παραγωγής ισχύος, ενώ το στερεό υπόλειμμα εξέρχεται από τον πυθμένα, προς τις δεξαμενές</a:t>
            </a:r>
            <a:r>
              <a:rPr lang="el-GR" sz="1600" b="1" dirty="0">
                <a:solidFill>
                  <a:srgbClr val="2B3616"/>
                </a:solidFill>
              </a:rPr>
              <a:t> </a:t>
            </a:r>
            <a:r>
              <a:rPr lang="el-GR" sz="1600" dirty="0">
                <a:solidFill>
                  <a:srgbClr val="2B3616"/>
                </a:solidFill>
              </a:rPr>
              <a:t>ξήρανσης του. </a:t>
            </a:r>
          </a:p>
          <a:p>
            <a:pPr marL="285750" lvl="0" indent="-285750">
              <a:buFont typeface="Arial" panose="020B0604020202020204" pitchFamily="34" charset="0"/>
              <a:buChar char="•"/>
            </a:pPr>
            <a:r>
              <a:rPr lang="el-GR" sz="1600" b="1" dirty="0">
                <a:solidFill>
                  <a:srgbClr val="2B3616"/>
                </a:solidFill>
              </a:rPr>
              <a:t>τον καθαρισμό και τη </a:t>
            </a:r>
            <a:r>
              <a:rPr lang="el-GR" sz="1600" b="1" dirty="0" err="1">
                <a:solidFill>
                  <a:srgbClr val="2B3616"/>
                </a:solidFill>
              </a:rPr>
              <a:t>συλογή</a:t>
            </a:r>
            <a:r>
              <a:rPr lang="el-GR" sz="1600" b="1" dirty="0">
                <a:solidFill>
                  <a:srgbClr val="2B3616"/>
                </a:solidFill>
              </a:rPr>
              <a:t> του βιοαερίου</a:t>
            </a:r>
            <a:r>
              <a:rPr lang="el-GR" sz="1600" dirty="0">
                <a:solidFill>
                  <a:srgbClr val="2B3616"/>
                </a:solidFill>
              </a:rPr>
              <a:t>, η οποία </a:t>
            </a:r>
            <a:r>
              <a:rPr lang="el-GR" sz="1600" dirty="0" err="1">
                <a:solidFill>
                  <a:srgbClr val="2B3616"/>
                </a:solidFill>
              </a:rPr>
              <a:t>εξυπηρευεί</a:t>
            </a:r>
            <a:r>
              <a:rPr lang="el-GR" sz="1600" dirty="0">
                <a:solidFill>
                  <a:srgbClr val="2B3616"/>
                </a:solidFill>
              </a:rPr>
              <a:t> την εξισορρόπηση της παροχής στην μονάδα συμπαραγωγής και περιλαμβάνει και σύστημα </a:t>
            </a:r>
            <a:r>
              <a:rPr lang="el-GR" sz="1600" dirty="0" err="1">
                <a:solidFill>
                  <a:srgbClr val="2B3616"/>
                </a:solidFill>
              </a:rPr>
              <a:t>κατιονισμού</a:t>
            </a:r>
            <a:r>
              <a:rPr lang="el-GR" sz="1600" dirty="0">
                <a:solidFill>
                  <a:srgbClr val="2B3616"/>
                </a:solidFill>
              </a:rPr>
              <a:t> του με νερό για την απομάκρυνση της αμμωνίας και του </a:t>
            </a:r>
            <a:r>
              <a:rPr lang="el-GR" sz="1600" dirty="0" err="1">
                <a:solidFill>
                  <a:srgbClr val="2B3616"/>
                </a:solidFill>
              </a:rPr>
              <a:t>υδροθείου</a:t>
            </a:r>
            <a:r>
              <a:rPr lang="el-GR" sz="1600" dirty="0">
                <a:solidFill>
                  <a:srgbClr val="2B3616"/>
                </a:solidFill>
              </a:rPr>
              <a:t>. </a:t>
            </a:r>
          </a:p>
        </p:txBody>
      </p:sp>
      <p:pic>
        <p:nvPicPr>
          <p:cNvPr id="18" name="Εικόνα 17"/>
          <p:cNvPicPr>
            <a:picLocks noChangeAspect="1"/>
          </p:cNvPicPr>
          <p:nvPr/>
        </p:nvPicPr>
        <p:blipFill rotWithShape="1">
          <a:blip r:embed="rId2"/>
          <a:srcRect t="23775" r="24691"/>
          <a:stretch/>
        </p:blipFill>
        <p:spPr>
          <a:xfrm>
            <a:off x="560080" y="2209800"/>
            <a:ext cx="8023807" cy="2239433"/>
          </a:xfrm>
          <a:prstGeom prst="rect">
            <a:avLst/>
          </a:prstGeom>
          <a:ln>
            <a:noFill/>
          </a:ln>
          <a:effectLst>
            <a:outerShdw blurRad="292100" dist="139700" dir="2700000" algn="tl" rotWithShape="0">
              <a:srgbClr val="333333">
                <a:alpha val="65000"/>
              </a:srgbClr>
            </a:outerShdw>
          </a:effectLst>
        </p:spPr>
      </p:pic>
      <p:sp>
        <p:nvSpPr>
          <p:cNvPr id="19" name="Ορθογώνιο 18"/>
          <p:cNvSpPr/>
          <p:nvPr/>
        </p:nvSpPr>
        <p:spPr>
          <a:xfrm>
            <a:off x="0" y="4648200"/>
            <a:ext cx="9113790" cy="2062103"/>
          </a:xfrm>
          <a:prstGeom prst="rect">
            <a:avLst/>
          </a:prstGeom>
        </p:spPr>
        <p:txBody>
          <a:bodyPr wrap="square">
            <a:spAutoFit/>
          </a:bodyPr>
          <a:lstStyle/>
          <a:p>
            <a:pPr marL="285750" lvl="0" indent="-285750" algn="just">
              <a:buFont typeface="Arial" panose="020B0604020202020204" pitchFamily="34" charset="0"/>
              <a:buChar char="•"/>
            </a:pPr>
            <a:r>
              <a:rPr lang="el-GR" sz="1600" b="1" dirty="0">
                <a:solidFill>
                  <a:srgbClr val="2B3616"/>
                </a:solidFill>
              </a:rPr>
              <a:t>μονάδα συμπαραγωγής:</a:t>
            </a:r>
            <a:r>
              <a:rPr lang="el-GR" sz="1600" dirty="0">
                <a:solidFill>
                  <a:srgbClr val="2B3616"/>
                </a:solidFill>
              </a:rPr>
              <a:t> πρόκειται για συστοιχία κινητήρων εσωτερικής καύσης βιοαερίου (για την παραγωγή ηλεκτρικής ισχύος) και </a:t>
            </a:r>
            <a:r>
              <a:rPr lang="el-GR" sz="1600" dirty="0" err="1">
                <a:solidFill>
                  <a:srgbClr val="2B3616"/>
                </a:solidFill>
              </a:rPr>
              <a:t>εναλλακτών</a:t>
            </a:r>
            <a:r>
              <a:rPr lang="el-GR" sz="1600" dirty="0">
                <a:solidFill>
                  <a:srgbClr val="2B3616"/>
                </a:solidFill>
              </a:rPr>
              <a:t> για την παραγωγή βιομηχανικής (σε υψηλή θερμοκρασία) ή οικιακής (σε χαμηλή θερμοκρασία) θερμότητας. Στην ίδια μονάδα περιλαμβάνονται και οι μετασχηματιστές σύνδεσης της παρεχόμενης ηλεκτρικής ισχύος με το δίκτυο της περιοχής</a:t>
            </a:r>
            <a:r>
              <a:rPr lang="el-GR" sz="1600" dirty="0" smtClean="0">
                <a:solidFill>
                  <a:srgbClr val="2B3616"/>
                </a:solidFill>
              </a:rPr>
              <a:t>.</a:t>
            </a:r>
          </a:p>
          <a:p>
            <a:pPr marL="285750" indent="-285750" algn="just">
              <a:buFont typeface="Arial" panose="020B0604020202020204" pitchFamily="34" charset="0"/>
              <a:buChar char="•"/>
            </a:pPr>
            <a:r>
              <a:rPr lang="el-GR" sz="1600" b="1" dirty="0">
                <a:solidFill>
                  <a:srgbClr val="2B3616"/>
                </a:solidFill>
              </a:rPr>
              <a:t>δεξαμενές ξήρανσης στερεού υπολείμματος :</a:t>
            </a:r>
            <a:r>
              <a:rPr lang="el-GR" sz="1600" dirty="0">
                <a:solidFill>
                  <a:srgbClr val="2B3616"/>
                </a:solidFill>
              </a:rPr>
              <a:t> το στερεό υπόλειμμα της αναερόβιας χώνευσης οδηγείται σε δεξαμενές διαδοχικής ξήρανσης, από όπου μπορεί είτε να ληφθεί σε ρευστή μορφή (για απευθείας καταιονισμό σε αγροτικές εκτάσεις) είτε να συσκευασθεί, σε ξηρή μορφή και να διατεθεί στο εμπόριο ως λίπασμα</a:t>
            </a:r>
            <a:r>
              <a:rPr lang="el-GR" sz="1600" dirty="0" smtClean="0">
                <a:solidFill>
                  <a:srgbClr val="2B3616"/>
                </a:solidFill>
              </a:rPr>
              <a:t>. </a:t>
            </a:r>
            <a:endParaRPr lang="el-GR" sz="1600" dirty="0">
              <a:solidFill>
                <a:srgbClr val="2B3616"/>
              </a:solidFill>
            </a:endParaRPr>
          </a:p>
        </p:txBody>
      </p:sp>
    </p:spTree>
    <p:extLst>
      <p:ext uri="{BB962C8B-B14F-4D97-AF65-F5344CB8AC3E}">
        <p14:creationId xmlns:p14="http://schemas.microsoft.com/office/powerpoint/2010/main" val="1199532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9" name="Ορθογώνιο 8"/>
          <p:cNvSpPr/>
          <p:nvPr/>
        </p:nvSpPr>
        <p:spPr>
          <a:xfrm>
            <a:off x="0" y="2701074"/>
            <a:ext cx="9144000" cy="1569660"/>
          </a:xfrm>
          <a:prstGeom prst="rect">
            <a:avLst/>
          </a:prstGeom>
        </p:spPr>
        <p:txBody>
          <a:bodyPr wrap="square">
            <a:spAutoFit/>
          </a:bodyPr>
          <a:lstStyle/>
          <a:p>
            <a:pPr lvl="0" algn="just"/>
            <a:r>
              <a:rPr lang="el-GR" sz="1600" dirty="0">
                <a:solidFill>
                  <a:srgbClr val="2B3616"/>
                </a:solidFill>
              </a:rPr>
              <a:t>Η εμπορική διάθεση της παραγόμενης </a:t>
            </a:r>
            <a:r>
              <a:rPr lang="el-GR" sz="1600" b="1" dirty="0">
                <a:solidFill>
                  <a:srgbClr val="2B3616"/>
                </a:solidFill>
              </a:rPr>
              <a:t>θερμότητας</a:t>
            </a:r>
            <a:r>
              <a:rPr lang="el-GR" sz="1600" dirty="0">
                <a:solidFill>
                  <a:srgbClr val="2B3616"/>
                </a:solidFill>
              </a:rPr>
              <a:t> (η θερμική ισχύς μπορεί να χρησιμοποιηθεί και για ψυκτικές ανάγκες παρακείμενων θερμοκηπίων) και του </a:t>
            </a:r>
            <a:r>
              <a:rPr lang="el-GR" sz="1600" b="1" dirty="0">
                <a:solidFill>
                  <a:srgbClr val="2B3616"/>
                </a:solidFill>
              </a:rPr>
              <a:t>λιπάσματος</a:t>
            </a:r>
            <a:r>
              <a:rPr lang="el-GR" sz="1600" dirty="0">
                <a:solidFill>
                  <a:srgbClr val="2B3616"/>
                </a:solidFill>
              </a:rPr>
              <a:t>, αποτελούν κρίσιμα σημεία για την </a:t>
            </a:r>
            <a:r>
              <a:rPr lang="el-GR" sz="1600" b="1" dirty="0">
                <a:solidFill>
                  <a:srgbClr val="2B3616"/>
                </a:solidFill>
              </a:rPr>
              <a:t>οικονομική βιωσιμότητα</a:t>
            </a:r>
            <a:r>
              <a:rPr lang="el-GR" sz="1600" dirty="0">
                <a:solidFill>
                  <a:srgbClr val="2B3616"/>
                </a:solidFill>
              </a:rPr>
              <a:t> της εγκατάστασης. Όσον αφορά στην πρώτη, η κατασκευή δικτύων τηλεθέρμανσης παρακείμενων οικισμών ενδέχεται να αποτελεί μία ακριβή και χρονοβόρα εκδοχή, ενώ στην περίπτωση αυτή πρέπει να ληφθεί πρόνοια ώστε η μονάδα να </a:t>
            </a:r>
            <a:r>
              <a:rPr lang="el-GR" sz="1600" dirty="0" err="1">
                <a:solidFill>
                  <a:srgbClr val="2B3616"/>
                </a:solidFill>
              </a:rPr>
              <a:t>χωροθετηθεί</a:t>
            </a:r>
            <a:r>
              <a:rPr lang="el-GR" sz="1600" dirty="0">
                <a:solidFill>
                  <a:srgbClr val="2B3616"/>
                </a:solidFill>
              </a:rPr>
              <a:t> σε μικρή απόσταση από οικισμούς ικανούς να απορροφήσουν, σε συμφέρουσα τιμή, τη θερμική της παραγωγή. </a:t>
            </a:r>
          </a:p>
        </p:txBody>
      </p:sp>
      <p:pic>
        <p:nvPicPr>
          <p:cNvPr id="10" name="Εικόνα 9"/>
          <p:cNvPicPr>
            <a:picLocks noChangeAspect="1"/>
          </p:cNvPicPr>
          <p:nvPr/>
        </p:nvPicPr>
        <p:blipFill rotWithShape="1">
          <a:blip r:embed="rId3"/>
          <a:srcRect t="23775" r="24691"/>
          <a:stretch/>
        </p:blipFill>
        <p:spPr>
          <a:xfrm>
            <a:off x="529616" y="461641"/>
            <a:ext cx="8023807" cy="2239433"/>
          </a:xfrm>
          <a:prstGeom prst="rect">
            <a:avLst/>
          </a:prstGeom>
          <a:ln>
            <a:noFill/>
          </a:ln>
          <a:effectLst>
            <a:outerShdw blurRad="292100" dist="139700" dir="2700000" algn="tl" rotWithShape="0">
              <a:srgbClr val="333333">
                <a:alpha val="65000"/>
              </a:srgbClr>
            </a:outerShdw>
          </a:effectLst>
        </p:spPr>
      </p:pic>
      <p:graphicFrame>
        <p:nvGraphicFramePr>
          <p:cNvPr id="4" name="Αντικείμενο 3"/>
          <p:cNvGraphicFramePr>
            <a:graphicFrameLocks noChangeAspect="1"/>
          </p:cNvGraphicFramePr>
          <p:nvPr>
            <p:extLst>
              <p:ext uri="{D42A27DB-BD31-4B8C-83A1-F6EECF244321}">
                <p14:modId xmlns:p14="http://schemas.microsoft.com/office/powerpoint/2010/main" val="4050473998"/>
              </p:ext>
            </p:extLst>
          </p:nvPr>
        </p:nvGraphicFramePr>
        <p:xfrm>
          <a:off x="152400" y="4343400"/>
          <a:ext cx="4312902" cy="2362200"/>
        </p:xfrm>
        <a:graphic>
          <a:graphicData uri="http://schemas.openxmlformats.org/presentationml/2006/ole">
            <mc:AlternateContent xmlns:mc="http://schemas.openxmlformats.org/markup-compatibility/2006">
              <mc:Choice xmlns:v="urn:schemas-microsoft-com:vml" Requires="v">
                <p:oleObj spid="_x0000_s2085" r:id="rId4" imgW="4048690" imgH="2219635" progId="">
                  <p:embed/>
                </p:oleObj>
              </mc:Choice>
              <mc:Fallback>
                <p:oleObj r:id="rId4" imgW="4048690" imgH="2219635"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343400"/>
                        <a:ext cx="4312902"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Εικόνα 12"/>
          <p:cNvPicPr/>
          <p:nvPr/>
        </p:nvPicPr>
        <p:blipFill>
          <a:blip r:embed="rId6" cstate="print"/>
          <a:srcRect/>
          <a:stretch>
            <a:fillRect/>
          </a:stretch>
        </p:blipFill>
        <p:spPr bwMode="auto">
          <a:xfrm>
            <a:off x="6934200" y="4361688"/>
            <a:ext cx="2051320" cy="2362200"/>
          </a:xfrm>
          <a:prstGeom prst="rect">
            <a:avLst/>
          </a:prstGeom>
          <a:noFill/>
          <a:ln w="9525">
            <a:noFill/>
            <a:miter lim="800000"/>
            <a:headEnd/>
            <a:tailEnd/>
          </a:ln>
        </p:spPr>
      </p:pic>
    </p:spTree>
    <p:extLst>
      <p:ext uri="{BB962C8B-B14F-4D97-AF65-F5344CB8AC3E}">
        <p14:creationId xmlns:p14="http://schemas.microsoft.com/office/powerpoint/2010/main" val="3989731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7" name="Ορθογώνιο 6"/>
          <p:cNvSpPr/>
          <p:nvPr/>
        </p:nvSpPr>
        <p:spPr>
          <a:xfrm>
            <a:off x="-32" y="381000"/>
            <a:ext cx="9144000" cy="6740307"/>
          </a:xfrm>
          <a:prstGeom prst="rect">
            <a:avLst/>
          </a:prstGeom>
        </p:spPr>
        <p:txBody>
          <a:bodyPr wrap="square">
            <a:spAutoFit/>
          </a:bodyPr>
          <a:lstStyle/>
          <a:p>
            <a:pPr algn="just"/>
            <a:r>
              <a:rPr lang="el-GR" sz="1600" dirty="0">
                <a:solidFill>
                  <a:srgbClr val="2B3616"/>
                </a:solidFill>
              </a:rPr>
              <a:t>Η γενική αντίδραση που περιγράφει την αναερόβια χώνευση είναι:</a:t>
            </a:r>
          </a:p>
          <a:p>
            <a:pPr algn="just"/>
            <a:r>
              <a:rPr lang="el-GR" sz="1600" dirty="0">
                <a:solidFill>
                  <a:srgbClr val="2B3616"/>
                </a:solidFill>
              </a:rPr>
              <a:t> </a:t>
            </a:r>
          </a:p>
          <a:p>
            <a:pPr algn="ctr"/>
            <a:r>
              <a:rPr lang="en-US" sz="1600" b="1" dirty="0" err="1" smtClean="0">
                <a:solidFill>
                  <a:srgbClr val="2B3616"/>
                </a:solidFill>
              </a:rPr>
              <a:t>C</a:t>
            </a:r>
            <a:r>
              <a:rPr lang="en-US" sz="1600" b="1" baseline="-25000" dirty="0" err="1" smtClean="0">
                <a:solidFill>
                  <a:srgbClr val="2B3616"/>
                </a:solidFill>
              </a:rPr>
              <a:t>a</a:t>
            </a:r>
            <a:r>
              <a:rPr lang="en-US" sz="1600" b="1" dirty="0" err="1" smtClean="0">
                <a:solidFill>
                  <a:srgbClr val="2B3616"/>
                </a:solidFill>
              </a:rPr>
              <a:t>H</a:t>
            </a:r>
            <a:r>
              <a:rPr lang="en-US" sz="1600" b="1" baseline="-25000" dirty="0" err="1" smtClean="0">
                <a:solidFill>
                  <a:srgbClr val="2B3616"/>
                </a:solidFill>
              </a:rPr>
              <a:t>b</a:t>
            </a:r>
            <a:r>
              <a:rPr lang="en-US" sz="1600" b="1" dirty="0" err="1" smtClean="0">
                <a:solidFill>
                  <a:srgbClr val="2B3616"/>
                </a:solidFill>
              </a:rPr>
              <a:t>O</a:t>
            </a:r>
            <a:r>
              <a:rPr lang="en-US" sz="1600" b="1" baseline="-25000" dirty="0" err="1" smtClean="0">
                <a:solidFill>
                  <a:srgbClr val="2B3616"/>
                </a:solidFill>
              </a:rPr>
              <a:t>c</a:t>
            </a:r>
            <a:r>
              <a:rPr lang="en-US" sz="1600" b="1" dirty="0" err="1" smtClean="0">
                <a:solidFill>
                  <a:srgbClr val="2B3616"/>
                </a:solidFill>
              </a:rPr>
              <a:t>N</a:t>
            </a:r>
            <a:r>
              <a:rPr lang="en-US" sz="1600" b="1" baseline="-25000" dirty="0" err="1" smtClean="0">
                <a:solidFill>
                  <a:srgbClr val="2B3616"/>
                </a:solidFill>
              </a:rPr>
              <a:t>d</a:t>
            </a:r>
            <a:r>
              <a:rPr lang="en-US" sz="1600" dirty="0" smtClean="0">
                <a:solidFill>
                  <a:srgbClr val="2B3616"/>
                </a:solidFill>
              </a:rPr>
              <a:t> + </a:t>
            </a:r>
            <a:r>
              <a:rPr lang="en-US" sz="1600" dirty="0">
                <a:solidFill>
                  <a:srgbClr val="2B3616"/>
                </a:solidFill>
              </a:rPr>
              <a:t>[(4a-b-2c+3d)/4]</a:t>
            </a:r>
            <a:r>
              <a:rPr lang="en-US" sz="1600" b="1" dirty="0">
                <a:solidFill>
                  <a:srgbClr val="2B3616"/>
                </a:solidFill>
              </a:rPr>
              <a:t>H</a:t>
            </a:r>
            <a:r>
              <a:rPr lang="en-US" sz="1600" b="1" baseline="-25000" dirty="0">
                <a:solidFill>
                  <a:srgbClr val="2B3616"/>
                </a:solidFill>
              </a:rPr>
              <a:t>2</a:t>
            </a:r>
            <a:r>
              <a:rPr lang="en-US" sz="1600" b="1" dirty="0">
                <a:solidFill>
                  <a:srgbClr val="2B3616"/>
                </a:solidFill>
              </a:rPr>
              <a:t>O</a:t>
            </a:r>
            <a:r>
              <a:rPr lang="en-US" sz="1600" dirty="0">
                <a:solidFill>
                  <a:srgbClr val="2B3616"/>
                </a:solidFill>
              </a:rPr>
              <a:t> =&gt; [(4a+b-2c-3d)/8]</a:t>
            </a:r>
            <a:r>
              <a:rPr lang="en-US" sz="1600" b="1" dirty="0">
                <a:solidFill>
                  <a:srgbClr val="2B3616"/>
                </a:solidFill>
              </a:rPr>
              <a:t>CH</a:t>
            </a:r>
            <a:r>
              <a:rPr lang="en-US" sz="1600" b="1" baseline="-25000" dirty="0">
                <a:solidFill>
                  <a:srgbClr val="2B3616"/>
                </a:solidFill>
              </a:rPr>
              <a:t>4</a:t>
            </a:r>
            <a:r>
              <a:rPr lang="en-US" sz="1600" dirty="0">
                <a:solidFill>
                  <a:srgbClr val="2B3616"/>
                </a:solidFill>
              </a:rPr>
              <a:t> + [(4a-b+2c+3d)/8]</a:t>
            </a:r>
            <a:r>
              <a:rPr lang="en-US" sz="1600" b="1" dirty="0">
                <a:solidFill>
                  <a:srgbClr val="2B3616"/>
                </a:solidFill>
              </a:rPr>
              <a:t>CO</a:t>
            </a:r>
            <a:r>
              <a:rPr lang="en-US" sz="1600" b="1" baseline="-25000" dirty="0">
                <a:solidFill>
                  <a:srgbClr val="2B3616"/>
                </a:solidFill>
              </a:rPr>
              <a:t>2</a:t>
            </a:r>
            <a:r>
              <a:rPr lang="en-US" sz="1600" dirty="0">
                <a:solidFill>
                  <a:srgbClr val="2B3616"/>
                </a:solidFill>
              </a:rPr>
              <a:t> + d</a:t>
            </a:r>
            <a:r>
              <a:rPr lang="en-US" sz="1600" b="1" dirty="0">
                <a:solidFill>
                  <a:srgbClr val="2B3616"/>
                </a:solidFill>
              </a:rPr>
              <a:t>NH</a:t>
            </a:r>
            <a:r>
              <a:rPr lang="en-US" sz="1600" b="1" baseline="-25000" dirty="0">
                <a:solidFill>
                  <a:srgbClr val="2B3616"/>
                </a:solidFill>
              </a:rPr>
              <a:t>3</a:t>
            </a:r>
            <a:endParaRPr lang="el-GR" sz="1600" dirty="0">
              <a:solidFill>
                <a:srgbClr val="2B3616"/>
              </a:solidFill>
            </a:endParaRPr>
          </a:p>
          <a:p>
            <a:pPr algn="just"/>
            <a:r>
              <a:rPr lang="en-US" sz="1600" dirty="0">
                <a:solidFill>
                  <a:srgbClr val="2B3616"/>
                </a:solidFill>
              </a:rPr>
              <a:t> </a:t>
            </a:r>
            <a:endParaRPr lang="el-GR" sz="1600" dirty="0">
              <a:solidFill>
                <a:srgbClr val="2B3616"/>
              </a:solidFill>
            </a:endParaRPr>
          </a:p>
          <a:p>
            <a:pPr algn="just"/>
            <a:r>
              <a:rPr lang="el-GR" sz="1600" dirty="0">
                <a:solidFill>
                  <a:srgbClr val="2B3616"/>
                </a:solidFill>
              </a:rPr>
              <a:t>αποτελείται, όμως, από μεγάλο πλήθος ενδιάμεσων </a:t>
            </a:r>
            <a:r>
              <a:rPr lang="el-GR" sz="1600" dirty="0" err="1">
                <a:solidFill>
                  <a:srgbClr val="2B3616"/>
                </a:solidFill>
              </a:rPr>
              <a:t>ενζυμικών</a:t>
            </a:r>
            <a:r>
              <a:rPr lang="el-GR" sz="1600" dirty="0">
                <a:solidFill>
                  <a:srgbClr val="2B3616"/>
                </a:solidFill>
              </a:rPr>
              <a:t> αντιδράσεων, οι οποίες επιτελούνται από  ποικιλία μικροβιακών πληθυσμών και διακρίνονται στις παρακάτω κατηγορίες:</a:t>
            </a:r>
          </a:p>
          <a:p>
            <a:pPr algn="just"/>
            <a:r>
              <a:rPr lang="el-GR" sz="1600" dirty="0">
                <a:solidFill>
                  <a:srgbClr val="2B3616"/>
                </a:solidFill>
              </a:rPr>
              <a:t> </a:t>
            </a:r>
          </a:p>
          <a:p>
            <a:pPr marL="342900" lvl="0" indent="-342900" algn="just">
              <a:buFont typeface="+mj-lt"/>
              <a:buAutoNum type="arabicPeriod"/>
            </a:pPr>
            <a:r>
              <a:rPr lang="el-GR" sz="1600" dirty="0">
                <a:solidFill>
                  <a:srgbClr val="2B3616"/>
                </a:solidFill>
              </a:rPr>
              <a:t>αντιδράσεις </a:t>
            </a:r>
            <a:r>
              <a:rPr lang="el-GR" sz="1600" b="1" dirty="0" err="1">
                <a:solidFill>
                  <a:srgbClr val="2B3616"/>
                </a:solidFill>
              </a:rPr>
              <a:t>ενζυμικής</a:t>
            </a:r>
            <a:r>
              <a:rPr lang="el-GR" sz="1600" b="1" dirty="0">
                <a:solidFill>
                  <a:srgbClr val="2B3616"/>
                </a:solidFill>
              </a:rPr>
              <a:t> </a:t>
            </a:r>
            <a:r>
              <a:rPr lang="el-GR" sz="1600" b="1" dirty="0" err="1">
                <a:solidFill>
                  <a:srgbClr val="2B3616"/>
                </a:solidFill>
              </a:rPr>
              <a:t>οξεογένεσης</a:t>
            </a:r>
            <a:r>
              <a:rPr lang="el-GR" sz="1600" dirty="0">
                <a:solidFill>
                  <a:srgbClr val="2B3616"/>
                </a:solidFill>
              </a:rPr>
              <a:t>, οι οποίες διακρίνονται σε:</a:t>
            </a:r>
          </a:p>
          <a:p>
            <a:pPr marL="342900" lvl="0" indent="-342900" algn="just">
              <a:buFont typeface="+mj-lt"/>
              <a:buAutoNum type="arabicPeriod"/>
            </a:pPr>
            <a:r>
              <a:rPr lang="el-GR" sz="1600" dirty="0">
                <a:solidFill>
                  <a:srgbClr val="2B3616"/>
                </a:solidFill>
              </a:rPr>
              <a:t>αντιδράσεις </a:t>
            </a:r>
            <a:r>
              <a:rPr lang="el-GR" sz="1600" b="1" dirty="0" err="1">
                <a:solidFill>
                  <a:srgbClr val="2B3616"/>
                </a:solidFill>
              </a:rPr>
              <a:t>εξωκυταρικής</a:t>
            </a:r>
            <a:r>
              <a:rPr lang="el-GR" sz="1600" b="1" dirty="0">
                <a:solidFill>
                  <a:srgbClr val="2B3616"/>
                </a:solidFill>
              </a:rPr>
              <a:t> </a:t>
            </a:r>
            <a:r>
              <a:rPr lang="el-GR" sz="1600" b="1" dirty="0" err="1">
                <a:solidFill>
                  <a:srgbClr val="2B3616"/>
                </a:solidFill>
              </a:rPr>
              <a:t>ενζυμικής</a:t>
            </a:r>
            <a:r>
              <a:rPr lang="el-GR" sz="1600" b="1" dirty="0">
                <a:solidFill>
                  <a:srgbClr val="2B3616"/>
                </a:solidFill>
              </a:rPr>
              <a:t> υδρόλυσης</a:t>
            </a:r>
            <a:r>
              <a:rPr lang="el-GR" sz="1600" dirty="0">
                <a:solidFill>
                  <a:srgbClr val="2B3616"/>
                </a:solidFill>
              </a:rPr>
              <a:t>, κατά τις οποίες οι μικροοργανισμοί εκλύουν ένζυμα για την υποβάθμιση (διάσπαση) των </a:t>
            </a:r>
            <a:r>
              <a:rPr lang="el-GR" sz="1600" dirty="0" err="1">
                <a:solidFill>
                  <a:srgbClr val="2B3616"/>
                </a:solidFill>
              </a:rPr>
              <a:t>μεγαλομορίων</a:t>
            </a:r>
            <a:r>
              <a:rPr lang="el-GR" sz="1600" dirty="0">
                <a:solidFill>
                  <a:srgbClr val="2B3616"/>
                </a:solidFill>
              </a:rPr>
              <a:t> της βιομάζας (πολυσακχαρίτες (κυτταρίνη και </a:t>
            </a:r>
            <a:r>
              <a:rPr lang="el-GR" sz="1600" dirty="0" err="1">
                <a:solidFill>
                  <a:srgbClr val="2B3616"/>
                </a:solidFill>
              </a:rPr>
              <a:t>λιγνίνη</a:t>
            </a:r>
            <a:r>
              <a:rPr lang="el-GR" sz="1600" dirty="0">
                <a:solidFill>
                  <a:srgbClr val="2B3616"/>
                </a:solidFill>
              </a:rPr>
              <a:t>), πρωτεΐνες, λίπη κ.α.) σε μικρότερα μόρια, τα οποία μπορούν να καταναλωθούν ως τροφή από τους ίδιους και</a:t>
            </a:r>
          </a:p>
          <a:p>
            <a:pPr marL="342900" lvl="0" indent="-342900" algn="just">
              <a:buFont typeface="+mj-lt"/>
              <a:buAutoNum type="arabicPeriod"/>
            </a:pPr>
            <a:r>
              <a:rPr lang="el-GR" sz="1600" dirty="0">
                <a:solidFill>
                  <a:srgbClr val="2B3616"/>
                </a:solidFill>
              </a:rPr>
              <a:t>σε αντιδράσεις </a:t>
            </a:r>
            <a:r>
              <a:rPr lang="el-GR" sz="1600" b="1" dirty="0" err="1">
                <a:solidFill>
                  <a:srgbClr val="2B3616"/>
                </a:solidFill>
              </a:rPr>
              <a:t>ενδοκυταρικής</a:t>
            </a:r>
            <a:r>
              <a:rPr lang="el-GR" sz="1600" b="1" dirty="0">
                <a:solidFill>
                  <a:srgbClr val="2B3616"/>
                </a:solidFill>
              </a:rPr>
              <a:t> </a:t>
            </a:r>
            <a:r>
              <a:rPr lang="el-GR" sz="1600" b="1" dirty="0" err="1">
                <a:solidFill>
                  <a:srgbClr val="2B3616"/>
                </a:solidFill>
              </a:rPr>
              <a:t>ενζυμικής</a:t>
            </a:r>
            <a:r>
              <a:rPr lang="el-GR" sz="1600" b="1" dirty="0">
                <a:solidFill>
                  <a:srgbClr val="2B3616"/>
                </a:solidFill>
              </a:rPr>
              <a:t> </a:t>
            </a:r>
            <a:r>
              <a:rPr lang="el-GR" sz="1600" b="1" dirty="0" err="1">
                <a:solidFill>
                  <a:srgbClr val="2B3616"/>
                </a:solidFill>
              </a:rPr>
              <a:t>οξεογένεσης</a:t>
            </a:r>
            <a:r>
              <a:rPr lang="el-GR" sz="1600" dirty="0">
                <a:solidFill>
                  <a:srgbClr val="2B3616"/>
                </a:solidFill>
              </a:rPr>
              <a:t>, κατά τις οποίες τα μικρότερα αυτά μόρια καταναλώνονται από τους μικροοργανισμούς και εκλύονται από το πεπτικό τους σύστημα ως πτητικά οργανικά (λιπαρά) οξέα (κυρίως </a:t>
            </a:r>
            <a:r>
              <a:rPr lang="el-GR" sz="1600" dirty="0" err="1">
                <a:solidFill>
                  <a:srgbClr val="2B3616"/>
                </a:solidFill>
              </a:rPr>
              <a:t>προπιονικό</a:t>
            </a:r>
            <a:r>
              <a:rPr lang="el-GR" sz="1600" dirty="0">
                <a:solidFill>
                  <a:srgbClr val="2B3616"/>
                </a:solidFill>
              </a:rPr>
              <a:t>, βουτυρικό, </a:t>
            </a:r>
            <a:r>
              <a:rPr lang="el-GR" sz="1600" dirty="0" err="1">
                <a:solidFill>
                  <a:srgbClr val="2B3616"/>
                </a:solidFill>
              </a:rPr>
              <a:t>βαλερικό</a:t>
            </a:r>
            <a:r>
              <a:rPr lang="el-GR" sz="1600" dirty="0">
                <a:solidFill>
                  <a:srgbClr val="2B3616"/>
                </a:solidFill>
              </a:rPr>
              <a:t> αλλά και μικρές ποσότητες οξικού οξέος) και μικρότερες ποσότητες αλκοολών και </a:t>
            </a:r>
            <a:r>
              <a:rPr lang="el-GR" sz="1600" dirty="0" err="1">
                <a:solidFill>
                  <a:srgbClr val="2B3616"/>
                </a:solidFill>
              </a:rPr>
              <a:t>αμινών</a:t>
            </a:r>
            <a:endParaRPr lang="el-GR" sz="1600" dirty="0">
              <a:solidFill>
                <a:srgbClr val="2B3616"/>
              </a:solidFill>
            </a:endParaRPr>
          </a:p>
          <a:p>
            <a:pPr marL="342900" lvl="0" indent="-342900" algn="just">
              <a:buFont typeface="+mj-lt"/>
              <a:buAutoNum type="arabicPeriod"/>
            </a:pPr>
            <a:r>
              <a:rPr lang="el-GR" sz="1600" dirty="0">
                <a:solidFill>
                  <a:srgbClr val="2B3616"/>
                </a:solidFill>
              </a:rPr>
              <a:t>αντιδράσεις </a:t>
            </a:r>
            <a:r>
              <a:rPr lang="el-GR" sz="1600" b="1" dirty="0" err="1">
                <a:solidFill>
                  <a:srgbClr val="2B3616"/>
                </a:solidFill>
              </a:rPr>
              <a:t>ενζυμικής</a:t>
            </a:r>
            <a:r>
              <a:rPr lang="el-GR" sz="1600" b="1" dirty="0">
                <a:solidFill>
                  <a:srgbClr val="2B3616"/>
                </a:solidFill>
              </a:rPr>
              <a:t> </a:t>
            </a:r>
            <a:r>
              <a:rPr lang="el-GR" sz="1600" b="1" dirty="0" err="1">
                <a:solidFill>
                  <a:srgbClr val="2B3616"/>
                </a:solidFill>
              </a:rPr>
              <a:t>οξικογένεσης</a:t>
            </a:r>
            <a:r>
              <a:rPr lang="el-GR" sz="1600" dirty="0">
                <a:solidFill>
                  <a:srgbClr val="2B3616"/>
                </a:solidFill>
              </a:rPr>
              <a:t>, στις οποίες τα παραπάνω οξέα μετασχηματίζονται, κατά την πέψη τους από άλλες ομάδες μικροοργανισμών, σε οξικό οξύ (κατά το στάδιο αυτό εκλύεται και υδρογόνο) και</a:t>
            </a:r>
          </a:p>
          <a:p>
            <a:pPr marL="342900" lvl="0" indent="-342900" algn="just">
              <a:buFont typeface="+mj-lt"/>
              <a:buAutoNum type="arabicPeriod"/>
            </a:pPr>
            <a:r>
              <a:rPr lang="el-GR" sz="1600" dirty="0">
                <a:solidFill>
                  <a:srgbClr val="2B3616"/>
                </a:solidFill>
              </a:rPr>
              <a:t>αντιδράσεις </a:t>
            </a:r>
            <a:r>
              <a:rPr lang="el-GR" sz="1600" b="1" dirty="0" err="1">
                <a:solidFill>
                  <a:srgbClr val="2B3616"/>
                </a:solidFill>
              </a:rPr>
              <a:t>ενζυμικής</a:t>
            </a:r>
            <a:r>
              <a:rPr lang="el-GR" sz="1600" b="1" dirty="0">
                <a:solidFill>
                  <a:srgbClr val="2B3616"/>
                </a:solidFill>
              </a:rPr>
              <a:t> </a:t>
            </a:r>
            <a:r>
              <a:rPr lang="el-GR" sz="1600" b="1" dirty="0" err="1">
                <a:solidFill>
                  <a:srgbClr val="2B3616"/>
                </a:solidFill>
              </a:rPr>
              <a:t>μεθανογένεσης</a:t>
            </a:r>
            <a:r>
              <a:rPr lang="el-GR" sz="1600" dirty="0">
                <a:solidFill>
                  <a:srgbClr val="2B3616"/>
                </a:solidFill>
              </a:rPr>
              <a:t>, όπου μία τρίτη ομάδα μικροοργανισμών καταναλώνει το οξικό οξύ (αλλά και τις αλκοόλες και τις </a:t>
            </a:r>
            <a:r>
              <a:rPr lang="el-GR" sz="1600" dirty="0" err="1">
                <a:solidFill>
                  <a:srgbClr val="2B3616"/>
                </a:solidFill>
              </a:rPr>
              <a:t>αμίνες</a:t>
            </a:r>
            <a:r>
              <a:rPr lang="el-GR" sz="1600" dirty="0">
                <a:solidFill>
                  <a:srgbClr val="2B3616"/>
                </a:solidFill>
              </a:rPr>
              <a:t>) και με τη βοήθεια του υδρογόνου και του διοξειδίου του άνθρακα παράγει μεθάνιο</a:t>
            </a:r>
          </a:p>
          <a:p>
            <a:pPr algn="just"/>
            <a:r>
              <a:rPr lang="el-GR" sz="1600" dirty="0">
                <a:solidFill>
                  <a:srgbClr val="2B3616"/>
                </a:solidFill>
              </a:rPr>
              <a:t> </a:t>
            </a:r>
          </a:p>
          <a:p>
            <a:pPr algn="just"/>
            <a:r>
              <a:rPr lang="el-GR" sz="1600" dirty="0">
                <a:solidFill>
                  <a:srgbClr val="2B3616"/>
                </a:solidFill>
              </a:rPr>
              <a:t>Ένα μέρος του άνθρακα της βιομάζας χαρακτηρίζεται ως σταθερό (</a:t>
            </a:r>
            <a:r>
              <a:rPr lang="en-US" sz="1600" dirty="0">
                <a:solidFill>
                  <a:srgbClr val="2B3616"/>
                </a:solidFill>
              </a:rPr>
              <a:t>fixed</a:t>
            </a:r>
            <a:r>
              <a:rPr lang="el-GR" sz="1600" dirty="0">
                <a:solidFill>
                  <a:srgbClr val="2B3616"/>
                </a:solidFill>
              </a:rPr>
              <a:t>) και δεν συμμετέχει στις βιοχημικές αντιδράσεις της αναερόβιας χώνευσης. Ο σταθερός αυτός άνθρακας αποτελεί περίπου το </a:t>
            </a:r>
            <a:r>
              <a:rPr lang="el-GR" sz="1600" b="1" dirty="0">
                <a:solidFill>
                  <a:srgbClr val="2B3616"/>
                </a:solidFill>
              </a:rPr>
              <a:t>40 % του ολικού άνθρακα της βιομάζας</a:t>
            </a:r>
            <a:r>
              <a:rPr lang="el-GR" sz="1600" dirty="0">
                <a:solidFill>
                  <a:srgbClr val="2B3616"/>
                </a:solidFill>
              </a:rPr>
              <a:t> ή </a:t>
            </a:r>
            <a:r>
              <a:rPr lang="el-GR" sz="1600" dirty="0" smtClean="0">
                <a:solidFill>
                  <a:srgbClr val="2B3616"/>
                </a:solidFill>
              </a:rPr>
              <a:t>περίπου το </a:t>
            </a:r>
            <a:r>
              <a:rPr lang="el-GR" sz="1600" b="1" dirty="0">
                <a:solidFill>
                  <a:srgbClr val="2B3616"/>
                </a:solidFill>
              </a:rPr>
              <a:t>20 % των ολικών στερεών</a:t>
            </a:r>
            <a:r>
              <a:rPr lang="el-GR" sz="1600" dirty="0">
                <a:solidFill>
                  <a:srgbClr val="2B3616"/>
                </a:solidFill>
              </a:rPr>
              <a:t> που τροφοδοτούνται στον </a:t>
            </a:r>
            <a:r>
              <a:rPr lang="el-GR" sz="1600" dirty="0" smtClean="0">
                <a:solidFill>
                  <a:srgbClr val="2B3616"/>
                </a:solidFill>
              </a:rPr>
              <a:t>χωνευτή</a:t>
            </a:r>
            <a:endParaRPr lang="el-GR" sz="1600" dirty="0">
              <a:solidFill>
                <a:srgbClr val="2B3616"/>
              </a:solidFill>
            </a:endParaRPr>
          </a:p>
        </p:txBody>
      </p:sp>
    </p:spTree>
    <p:extLst>
      <p:ext uri="{BB962C8B-B14F-4D97-AF65-F5344CB8AC3E}">
        <p14:creationId xmlns:p14="http://schemas.microsoft.com/office/powerpoint/2010/main" val="3060190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11042</TotalTime>
  <Words>1929</Words>
  <Application>Microsoft Office PowerPoint</Application>
  <PresentationFormat>On-screen Show (4:3)</PresentationFormat>
  <Paragraphs>255</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20</vt:i4>
      </vt:variant>
    </vt:vector>
  </HeadingPairs>
  <TitlesOfParts>
    <vt:vector size="28" baseType="lpstr">
      <vt:lpstr>Arial</vt:lpstr>
      <vt:lpstr>Calibri</vt:lpstr>
      <vt:lpstr>Comic Sans MS</vt:lpstr>
      <vt:lpstr>Symbol</vt:lpstr>
      <vt:lpstr>Tahoma</vt:lpstr>
      <vt:lpstr>Times New Roman</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costas</dc:creator>
  <cp:lastModifiedBy>user</cp:lastModifiedBy>
  <cp:revision>401</cp:revision>
  <dcterms:created xsi:type="dcterms:W3CDTF">2011-10-10T12:35:39Z</dcterms:created>
  <dcterms:modified xsi:type="dcterms:W3CDTF">2024-05-14T14:14:07Z</dcterms:modified>
</cp:coreProperties>
</file>