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93" r:id="rId2"/>
    <p:sldId id="294" r:id="rId3"/>
    <p:sldId id="295" r:id="rId4"/>
    <p:sldId id="296" r:id="rId5"/>
    <p:sldId id="297" r:id="rId6"/>
    <p:sldId id="298" r:id="rId7"/>
    <p:sldId id="302" r:id="rId8"/>
    <p:sldId id="303" r:id="rId9"/>
    <p:sldId id="304" r:id="rId10"/>
    <p:sldId id="305" r:id="rId11"/>
    <p:sldId id="306" r:id="rId12"/>
    <p:sldId id="310" r:id="rId13"/>
    <p:sldId id="307" r:id="rId14"/>
    <p:sldId id="308" r:id="rId15"/>
    <p:sldId id="309" r:id="rId16"/>
    <p:sldId id="311" r:id="rId17"/>
    <p:sldId id="312" r:id="rId18"/>
    <p:sldId id="313" r:id="rId19"/>
    <p:sldId id="314" r:id="rId20"/>
    <p:sldId id="315" r:id="rId21"/>
    <p:sldId id="316" r:id="rId22"/>
    <p:sldId id="317" r:id="rId23"/>
    <p:sldId id="318" r:id="rId24"/>
    <p:sldId id="319" r:id="rId25"/>
    <p:sldId id="322" r:id="rId26"/>
    <p:sldId id="320" r:id="rId27"/>
    <p:sldId id="321" r:id="rId28"/>
    <p:sldId id="323" r:id="rId29"/>
    <p:sldId id="324" r:id="rId30"/>
    <p:sldId id="325" r:id="rId31"/>
    <p:sldId id="326" r:id="rId32"/>
    <p:sldId id="327" r:id="rId33"/>
    <p:sldId id="328" r:id="rId34"/>
    <p:sldId id="342" r:id="rId35"/>
    <p:sldId id="343" r:id="rId36"/>
    <p:sldId id="344" r:id="rId37"/>
    <p:sldId id="346" r:id="rId38"/>
    <p:sldId id="345" r:id="rId39"/>
    <p:sldId id="347" r:id="rId40"/>
    <p:sldId id="348" r:id="rId41"/>
    <p:sldId id="349" r:id="rId42"/>
    <p:sldId id="351" r:id="rId43"/>
    <p:sldId id="352" r:id="rId44"/>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538D"/>
    <a:srgbClr val="182865"/>
    <a:srgbClr val="182866"/>
    <a:srgbClr val="18286A"/>
    <a:srgbClr val="182874"/>
    <a:srgbClr val="1B2D77"/>
    <a:srgbClr val="1C2E7A"/>
    <a:srgbClr val="192A6F"/>
    <a:srgbClr val="DCBCFA"/>
    <a:srgbClr val="192A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7" autoAdjust="0"/>
    <p:restoredTop sz="94673" autoAdjust="0"/>
  </p:normalViewPr>
  <p:slideViewPr>
    <p:cSldViewPr>
      <p:cViewPr varScale="1">
        <p:scale>
          <a:sx n="67" d="100"/>
          <a:sy n="67" d="100"/>
        </p:scale>
        <p:origin x="1416" y="60"/>
      </p:cViewPr>
      <p:guideLst>
        <p:guide orient="horz" pos="2160"/>
        <p:guide pos="2880"/>
      </p:guideLst>
    </p:cSldViewPr>
  </p:slideViewPr>
  <p:outlineViewPr>
    <p:cViewPr>
      <p:scale>
        <a:sx n="33" d="100"/>
        <a:sy n="33" d="100"/>
      </p:scale>
      <p:origin x="53" y="35539"/>
    </p:cViewPr>
  </p:outlin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image" Target="../media/image26.wmf"/><Relationship Id="rId4" Type="http://schemas.openxmlformats.org/officeDocument/2006/relationships/image" Target="../media/image2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dirty="0"/>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09ECF6C-3C7D-4C87-B169-1356713D70E9}" type="datetimeFigureOut">
              <a:rPr lang="el-GR" smtClean="0"/>
              <a:pPr/>
              <a:t>27/6/2019</a:t>
            </a:fld>
            <a:endParaRPr lang="el-GR" dirty="0"/>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dirty="0"/>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dirty="0"/>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C25DF1-CFFA-463D-8567-B8D504463713}" type="slidenum">
              <a:rPr lang="el-GR" smtClean="0"/>
              <a:pPr/>
              <a:t>‹#›</a:t>
            </a:fld>
            <a:endParaRPr lang="el-GR" dirty="0"/>
          </a:p>
        </p:txBody>
      </p:sp>
    </p:spTree>
    <p:extLst>
      <p:ext uri="{BB962C8B-B14F-4D97-AF65-F5344CB8AC3E}">
        <p14:creationId xmlns:p14="http://schemas.microsoft.com/office/powerpoint/2010/main" val="1353952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9AC25DF1-CFFA-463D-8567-B8D504463713}" type="slidenum">
              <a:rPr lang="el-GR" smtClean="0"/>
              <a:pPr/>
              <a:t>19</a:t>
            </a:fld>
            <a:endParaRPr lang="el-GR" dirty="0"/>
          </a:p>
        </p:txBody>
      </p:sp>
    </p:spTree>
    <p:extLst>
      <p:ext uri="{BB962C8B-B14F-4D97-AF65-F5344CB8AC3E}">
        <p14:creationId xmlns:p14="http://schemas.microsoft.com/office/powerpoint/2010/main" val="4199813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82E56EF2-2568-4877-9C8E-FCA38BB981B3}" type="datetimeFigureOut">
              <a:rPr lang="el-GR" smtClean="0"/>
              <a:pPr/>
              <a:t>27/6/2019</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C48DDFF2-B92D-41E6-ADEE-03F6C9BB8075}" type="slidenum">
              <a:rPr lang="el-GR" smtClean="0"/>
              <a:pPr/>
              <a:t>‹#›</a:t>
            </a:fld>
            <a:endParaRPr lang="el-G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82E56EF2-2568-4877-9C8E-FCA38BB981B3}" type="datetimeFigureOut">
              <a:rPr lang="el-GR" smtClean="0"/>
              <a:pPr/>
              <a:t>27/6/2019</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C48DDFF2-B92D-41E6-ADEE-03F6C9BB8075}" type="slidenum">
              <a:rPr lang="el-GR" smtClean="0"/>
              <a:pPr/>
              <a:t>‹#›</a:t>
            </a:fld>
            <a:endParaRPr lang="el-G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82E56EF2-2568-4877-9C8E-FCA38BB981B3}" type="datetimeFigureOut">
              <a:rPr lang="el-GR" smtClean="0"/>
              <a:pPr/>
              <a:t>27/6/2019</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C48DDFF2-B92D-41E6-ADEE-03F6C9BB8075}" type="slidenum">
              <a:rPr lang="el-GR" smtClean="0"/>
              <a:pPr/>
              <a:t>‹#›</a:t>
            </a:fld>
            <a:endParaRPr lang="el-G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82E56EF2-2568-4877-9C8E-FCA38BB981B3}" type="datetimeFigureOut">
              <a:rPr lang="el-GR" smtClean="0"/>
              <a:pPr/>
              <a:t>27/6/2019</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C48DDFF2-B92D-41E6-ADEE-03F6C9BB8075}" type="slidenum">
              <a:rPr lang="el-GR" smtClean="0"/>
              <a:pPr/>
              <a:t>‹#›</a:t>
            </a:fld>
            <a:endParaRPr lang="el-G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82E56EF2-2568-4877-9C8E-FCA38BB981B3}" type="datetimeFigureOut">
              <a:rPr lang="el-GR" smtClean="0"/>
              <a:pPr/>
              <a:t>27/6/2019</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C48DDFF2-B92D-41E6-ADEE-03F6C9BB8075}" type="slidenum">
              <a:rPr lang="el-GR" smtClean="0"/>
              <a:pPr/>
              <a:t>‹#›</a:t>
            </a:fld>
            <a:endParaRPr lang="el-G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82E56EF2-2568-4877-9C8E-FCA38BB981B3}" type="datetimeFigureOut">
              <a:rPr lang="el-GR" smtClean="0"/>
              <a:pPr/>
              <a:t>27/6/2019</a:t>
            </a:fld>
            <a:endParaRPr lang="el-GR" dirty="0"/>
          </a:p>
        </p:txBody>
      </p:sp>
      <p:sp>
        <p:nvSpPr>
          <p:cNvPr id="6" name="5 - Θέση υποσέλιδου"/>
          <p:cNvSpPr>
            <a:spLocks noGrp="1"/>
          </p:cNvSpPr>
          <p:nvPr>
            <p:ph type="ftr" sz="quarter" idx="11"/>
          </p:nvPr>
        </p:nvSpPr>
        <p:spPr/>
        <p:txBody>
          <a:bodyPr/>
          <a:lstStyle/>
          <a:p>
            <a:endParaRPr lang="el-GR" dirty="0"/>
          </a:p>
        </p:txBody>
      </p:sp>
      <p:sp>
        <p:nvSpPr>
          <p:cNvPr id="7" name="6 - Θέση αριθμού διαφάνειας"/>
          <p:cNvSpPr>
            <a:spLocks noGrp="1"/>
          </p:cNvSpPr>
          <p:nvPr>
            <p:ph type="sldNum" sz="quarter" idx="12"/>
          </p:nvPr>
        </p:nvSpPr>
        <p:spPr/>
        <p:txBody>
          <a:bodyPr/>
          <a:lstStyle/>
          <a:p>
            <a:fld id="{C48DDFF2-B92D-41E6-ADEE-03F6C9BB8075}" type="slidenum">
              <a:rPr lang="el-GR" smtClean="0"/>
              <a:pPr/>
              <a:t>‹#›</a:t>
            </a:fld>
            <a:endParaRPr lang="el-G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82E56EF2-2568-4877-9C8E-FCA38BB981B3}" type="datetimeFigureOut">
              <a:rPr lang="el-GR" smtClean="0"/>
              <a:pPr/>
              <a:t>27/6/2019</a:t>
            </a:fld>
            <a:endParaRPr lang="el-GR" dirty="0"/>
          </a:p>
        </p:txBody>
      </p:sp>
      <p:sp>
        <p:nvSpPr>
          <p:cNvPr id="8" name="7 - Θέση υποσέλιδου"/>
          <p:cNvSpPr>
            <a:spLocks noGrp="1"/>
          </p:cNvSpPr>
          <p:nvPr>
            <p:ph type="ftr" sz="quarter" idx="11"/>
          </p:nvPr>
        </p:nvSpPr>
        <p:spPr/>
        <p:txBody>
          <a:bodyPr/>
          <a:lstStyle/>
          <a:p>
            <a:endParaRPr lang="el-GR" dirty="0"/>
          </a:p>
        </p:txBody>
      </p:sp>
      <p:sp>
        <p:nvSpPr>
          <p:cNvPr id="9" name="8 - Θέση αριθμού διαφάνειας"/>
          <p:cNvSpPr>
            <a:spLocks noGrp="1"/>
          </p:cNvSpPr>
          <p:nvPr>
            <p:ph type="sldNum" sz="quarter" idx="12"/>
          </p:nvPr>
        </p:nvSpPr>
        <p:spPr/>
        <p:txBody>
          <a:bodyPr/>
          <a:lstStyle/>
          <a:p>
            <a:fld id="{C48DDFF2-B92D-41E6-ADEE-03F6C9BB8075}" type="slidenum">
              <a:rPr lang="el-GR" smtClean="0"/>
              <a:pPr/>
              <a:t>‹#›</a:t>
            </a:fld>
            <a:endParaRPr lang="el-G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82E56EF2-2568-4877-9C8E-FCA38BB981B3}" type="datetimeFigureOut">
              <a:rPr lang="el-GR" smtClean="0"/>
              <a:pPr/>
              <a:t>27/6/2019</a:t>
            </a:fld>
            <a:endParaRPr lang="el-GR" dirty="0"/>
          </a:p>
        </p:txBody>
      </p:sp>
      <p:sp>
        <p:nvSpPr>
          <p:cNvPr id="4" name="3 - Θέση υποσέλιδου"/>
          <p:cNvSpPr>
            <a:spLocks noGrp="1"/>
          </p:cNvSpPr>
          <p:nvPr>
            <p:ph type="ftr" sz="quarter" idx="11"/>
          </p:nvPr>
        </p:nvSpPr>
        <p:spPr/>
        <p:txBody>
          <a:bodyPr/>
          <a:lstStyle/>
          <a:p>
            <a:endParaRPr lang="el-GR" dirty="0"/>
          </a:p>
        </p:txBody>
      </p:sp>
      <p:sp>
        <p:nvSpPr>
          <p:cNvPr id="5" name="4 - Θέση αριθμού διαφάνειας"/>
          <p:cNvSpPr>
            <a:spLocks noGrp="1"/>
          </p:cNvSpPr>
          <p:nvPr>
            <p:ph type="sldNum" sz="quarter" idx="12"/>
          </p:nvPr>
        </p:nvSpPr>
        <p:spPr/>
        <p:txBody>
          <a:bodyPr/>
          <a:lstStyle/>
          <a:p>
            <a:fld id="{C48DDFF2-B92D-41E6-ADEE-03F6C9BB8075}" type="slidenum">
              <a:rPr lang="el-GR" smtClean="0"/>
              <a:pPr/>
              <a:t>‹#›</a:t>
            </a:fld>
            <a:endParaRPr lang="el-G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82E56EF2-2568-4877-9C8E-FCA38BB981B3}" type="datetimeFigureOut">
              <a:rPr lang="el-GR" smtClean="0"/>
              <a:pPr/>
              <a:t>27/6/2019</a:t>
            </a:fld>
            <a:endParaRPr lang="el-GR" dirty="0"/>
          </a:p>
        </p:txBody>
      </p:sp>
      <p:sp>
        <p:nvSpPr>
          <p:cNvPr id="3" name="2 - Θέση υποσέλιδου"/>
          <p:cNvSpPr>
            <a:spLocks noGrp="1"/>
          </p:cNvSpPr>
          <p:nvPr>
            <p:ph type="ftr" sz="quarter" idx="11"/>
          </p:nvPr>
        </p:nvSpPr>
        <p:spPr/>
        <p:txBody>
          <a:bodyPr/>
          <a:lstStyle/>
          <a:p>
            <a:endParaRPr lang="el-GR" dirty="0"/>
          </a:p>
        </p:txBody>
      </p:sp>
      <p:sp>
        <p:nvSpPr>
          <p:cNvPr id="4" name="3 - Θέση αριθμού διαφάνειας"/>
          <p:cNvSpPr>
            <a:spLocks noGrp="1"/>
          </p:cNvSpPr>
          <p:nvPr>
            <p:ph type="sldNum" sz="quarter" idx="12"/>
          </p:nvPr>
        </p:nvSpPr>
        <p:spPr/>
        <p:txBody>
          <a:bodyPr/>
          <a:lstStyle/>
          <a:p>
            <a:fld id="{C48DDFF2-B92D-41E6-ADEE-03F6C9BB8075}" type="slidenum">
              <a:rPr lang="el-GR" smtClean="0"/>
              <a:pPr/>
              <a:t>‹#›</a:t>
            </a:fld>
            <a:endParaRPr lang="el-G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82E56EF2-2568-4877-9C8E-FCA38BB981B3}" type="datetimeFigureOut">
              <a:rPr lang="el-GR" smtClean="0"/>
              <a:pPr/>
              <a:t>27/6/2019</a:t>
            </a:fld>
            <a:endParaRPr lang="el-GR" dirty="0"/>
          </a:p>
        </p:txBody>
      </p:sp>
      <p:sp>
        <p:nvSpPr>
          <p:cNvPr id="6" name="5 - Θέση υποσέλιδου"/>
          <p:cNvSpPr>
            <a:spLocks noGrp="1"/>
          </p:cNvSpPr>
          <p:nvPr>
            <p:ph type="ftr" sz="quarter" idx="11"/>
          </p:nvPr>
        </p:nvSpPr>
        <p:spPr/>
        <p:txBody>
          <a:bodyPr/>
          <a:lstStyle/>
          <a:p>
            <a:endParaRPr lang="el-GR" dirty="0"/>
          </a:p>
        </p:txBody>
      </p:sp>
      <p:sp>
        <p:nvSpPr>
          <p:cNvPr id="7" name="6 - Θέση αριθμού διαφάνειας"/>
          <p:cNvSpPr>
            <a:spLocks noGrp="1"/>
          </p:cNvSpPr>
          <p:nvPr>
            <p:ph type="sldNum" sz="quarter" idx="12"/>
          </p:nvPr>
        </p:nvSpPr>
        <p:spPr/>
        <p:txBody>
          <a:bodyPr/>
          <a:lstStyle/>
          <a:p>
            <a:fld id="{C48DDFF2-B92D-41E6-ADEE-03F6C9BB8075}" type="slidenum">
              <a:rPr lang="el-GR" smtClean="0"/>
              <a:pPr/>
              <a:t>‹#›</a:t>
            </a:fld>
            <a:endParaRPr lang="el-G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82E56EF2-2568-4877-9C8E-FCA38BB981B3}" type="datetimeFigureOut">
              <a:rPr lang="el-GR" smtClean="0"/>
              <a:pPr/>
              <a:t>27/6/2019</a:t>
            </a:fld>
            <a:endParaRPr lang="el-GR" dirty="0"/>
          </a:p>
        </p:txBody>
      </p:sp>
      <p:sp>
        <p:nvSpPr>
          <p:cNvPr id="6" name="5 - Θέση υποσέλιδου"/>
          <p:cNvSpPr>
            <a:spLocks noGrp="1"/>
          </p:cNvSpPr>
          <p:nvPr>
            <p:ph type="ftr" sz="quarter" idx="11"/>
          </p:nvPr>
        </p:nvSpPr>
        <p:spPr/>
        <p:txBody>
          <a:bodyPr/>
          <a:lstStyle/>
          <a:p>
            <a:endParaRPr lang="el-GR" dirty="0"/>
          </a:p>
        </p:txBody>
      </p:sp>
      <p:sp>
        <p:nvSpPr>
          <p:cNvPr id="7" name="6 - Θέση αριθμού διαφάνειας"/>
          <p:cNvSpPr>
            <a:spLocks noGrp="1"/>
          </p:cNvSpPr>
          <p:nvPr>
            <p:ph type="sldNum" sz="quarter" idx="12"/>
          </p:nvPr>
        </p:nvSpPr>
        <p:spPr/>
        <p:txBody>
          <a:bodyPr/>
          <a:lstStyle/>
          <a:p>
            <a:fld id="{C48DDFF2-B92D-41E6-ADEE-03F6C9BB8075}" type="slidenum">
              <a:rPr lang="el-GR" smtClean="0"/>
              <a:pPr/>
              <a:t>‹#›</a:t>
            </a:fld>
            <a:endParaRPr lang="el-G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E56EF2-2568-4877-9C8E-FCA38BB981B3}" type="datetimeFigureOut">
              <a:rPr lang="el-GR" smtClean="0"/>
              <a:pPr/>
              <a:t>27/6/2019</a:t>
            </a:fld>
            <a:endParaRPr lang="el-GR" dirty="0"/>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8DDFF2-B92D-41E6-ADEE-03F6C9BB8075}" type="slidenum">
              <a:rPr lang="el-GR" smtClean="0"/>
              <a:pPr/>
              <a:t>‹#›</a:t>
            </a:fld>
            <a:endParaRPr lang="el-G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28.wmf"/><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7.wmf"/><Relationship Id="rId5" Type="http://schemas.openxmlformats.org/officeDocument/2006/relationships/oleObject" Target="../embeddings/oleObject3.bin"/><Relationship Id="rId10" Type="http://schemas.openxmlformats.org/officeDocument/2006/relationships/image" Target="../media/image29.wmf"/><Relationship Id="rId4" Type="http://schemas.openxmlformats.org/officeDocument/2006/relationships/image" Target="../media/image26.wmf"/><Relationship Id="rId9" Type="http://schemas.openxmlformats.org/officeDocument/2006/relationships/oleObject" Target="../embeddings/oleObject5.bin"/></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6.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 Εικόνα" descr="Καταγραφή.PNG"/>
          <p:cNvPicPr>
            <a:picLocks noChangeAspect="1"/>
          </p:cNvPicPr>
          <p:nvPr/>
        </p:nvPicPr>
        <p:blipFill>
          <a:blip r:embed="rId2" cstate="print"/>
          <a:stretch>
            <a:fillRect/>
          </a:stretch>
        </p:blipFill>
        <p:spPr>
          <a:xfrm>
            <a:off x="7224" y="1"/>
            <a:ext cx="9136776" cy="6857999"/>
          </a:xfrm>
          <a:prstGeom prst="rect">
            <a:avLst/>
          </a:prstGeom>
        </p:spPr>
      </p:pic>
      <p:sp>
        <p:nvSpPr>
          <p:cNvPr id="2" name="1 - Τίτλος"/>
          <p:cNvSpPr>
            <a:spLocks noGrp="1"/>
          </p:cNvSpPr>
          <p:nvPr>
            <p:ph type="title"/>
          </p:nvPr>
        </p:nvSpPr>
        <p:spPr>
          <a:xfrm>
            <a:off x="457200" y="836712"/>
            <a:ext cx="8229600" cy="1008112"/>
          </a:xfrm>
        </p:spPr>
        <p:txBody>
          <a:bodyPr>
            <a:normAutofit/>
          </a:bodyPr>
          <a:lstStyle/>
          <a:p>
            <a:r>
              <a:rPr lang="el-GR" dirty="0" smtClean="0">
                <a:solidFill>
                  <a:schemeClr val="bg1"/>
                </a:solidFill>
              </a:rPr>
              <a:t>16. Πληθυσμιακές μεταβολές</a:t>
            </a:r>
            <a:endParaRPr lang="el-GR" dirty="0">
              <a:solidFill>
                <a:schemeClr val="bg1"/>
              </a:solidFill>
            </a:endParaRPr>
          </a:p>
        </p:txBody>
      </p:sp>
      <p:sp>
        <p:nvSpPr>
          <p:cNvPr id="3" name="2 - Θέση περιεχομένου"/>
          <p:cNvSpPr>
            <a:spLocks noGrp="1"/>
          </p:cNvSpPr>
          <p:nvPr>
            <p:ph idx="1"/>
          </p:nvPr>
        </p:nvSpPr>
        <p:spPr>
          <a:xfrm>
            <a:off x="179512" y="2132856"/>
            <a:ext cx="8784976" cy="4464496"/>
          </a:xfrm>
        </p:spPr>
        <p:txBody>
          <a:bodyPr>
            <a:normAutofit/>
          </a:bodyPr>
          <a:lstStyle/>
          <a:p>
            <a:pPr>
              <a:buFont typeface="Wingdings" pitchFamily="2" charset="2"/>
              <a:buChar char="Ø"/>
            </a:pPr>
            <a:r>
              <a:rPr lang="el-GR" sz="2400" dirty="0" smtClean="0">
                <a:solidFill>
                  <a:schemeClr val="bg1"/>
                </a:solidFill>
              </a:rPr>
              <a:t>Μελέτη</a:t>
            </a:r>
            <a:r>
              <a:rPr lang="en-US" sz="2400" dirty="0" smtClean="0">
                <a:solidFill>
                  <a:schemeClr val="bg1"/>
                </a:solidFill>
              </a:rPr>
              <a:t> </a:t>
            </a:r>
            <a:r>
              <a:rPr lang="el-GR" sz="2400" dirty="0" smtClean="0">
                <a:solidFill>
                  <a:schemeClr val="bg1"/>
                </a:solidFill>
              </a:rPr>
              <a:t>εστίασης:  Ο Κάρολος Δαρβίνος και το ταξίδι με το </a:t>
            </a:r>
            <a:r>
              <a:rPr lang="en-US" sz="2400" dirty="0" smtClean="0">
                <a:solidFill>
                  <a:schemeClr val="bg1"/>
                </a:solidFill>
              </a:rPr>
              <a:t>HMS Beagle</a:t>
            </a:r>
            <a:endParaRPr lang="el-GR" sz="2400" dirty="0" smtClean="0">
              <a:solidFill>
                <a:schemeClr val="bg1"/>
              </a:solidFill>
            </a:endParaRPr>
          </a:p>
          <a:p>
            <a:pPr>
              <a:buNone/>
            </a:pPr>
            <a:r>
              <a:rPr lang="el-GR" sz="2400" dirty="0" smtClean="0">
                <a:solidFill>
                  <a:schemeClr val="bg1"/>
                </a:solidFill>
              </a:rPr>
              <a:t> </a:t>
            </a:r>
            <a:endParaRPr lang="en-US" sz="2400" dirty="0" smtClean="0">
              <a:solidFill>
                <a:schemeClr val="bg1"/>
              </a:solidFill>
            </a:endParaRPr>
          </a:p>
          <a:p>
            <a:pPr>
              <a:buFont typeface="Wingdings" pitchFamily="2" charset="2"/>
              <a:buChar char="Ø"/>
            </a:pPr>
            <a:r>
              <a:rPr lang="en-US" sz="2400" dirty="0" smtClean="0">
                <a:solidFill>
                  <a:schemeClr val="bg1"/>
                </a:solidFill>
              </a:rPr>
              <a:t>H</a:t>
            </a:r>
            <a:r>
              <a:rPr lang="el-GR" sz="2400" dirty="0" smtClean="0">
                <a:solidFill>
                  <a:schemeClr val="bg1"/>
                </a:solidFill>
              </a:rPr>
              <a:t> θεωρία της φυσικής εξέλιξης</a:t>
            </a:r>
          </a:p>
          <a:p>
            <a:pPr>
              <a:buNone/>
            </a:pPr>
            <a:endParaRPr lang="en-US" sz="2400" dirty="0" smtClean="0">
              <a:solidFill>
                <a:schemeClr val="bg1"/>
              </a:solidFill>
            </a:endParaRPr>
          </a:p>
          <a:p>
            <a:pPr>
              <a:buFont typeface="Wingdings" pitchFamily="2" charset="2"/>
              <a:buChar char="Ø"/>
            </a:pPr>
            <a:r>
              <a:rPr lang="en-US" sz="2400" dirty="0" smtClean="0">
                <a:solidFill>
                  <a:schemeClr val="bg1"/>
                </a:solidFill>
              </a:rPr>
              <a:t>M</a:t>
            </a:r>
            <a:r>
              <a:rPr lang="el-GR" sz="2400" dirty="0" smtClean="0">
                <a:solidFill>
                  <a:schemeClr val="bg1"/>
                </a:solidFill>
              </a:rPr>
              <a:t>η φυσικά είδη</a:t>
            </a:r>
          </a:p>
          <a:p>
            <a:pPr>
              <a:buNone/>
            </a:pPr>
            <a:endParaRPr lang="en-US" sz="2400" dirty="0" smtClean="0">
              <a:solidFill>
                <a:schemeClr val="bg1"/>
              </a:solidFill>
            </a:endParaRPr>
          </a:p>
          <a:p>
            <a:pPr>
              <a:buFont typeface="Wingdings" pitchFamily="2" charset="2"/>
              <a:buChar char="Ø"/>
            </a:pPr>
            <a:r>
              <a:rPr lang="el-GR" sz="2400" dirty="0" smtClean="0">
                <a:solidFill>
                  <a:schemeClr val="bg1"/>
                </a:solidFill>
              </a:rPr>
              <a:t>Το κόκκινο λεοντόψαρο - Μια μελέτη περίπτωσης</a:t>
            </a:r>
          </a:p>
          <a:p>
            <a:pPr>
              <a:buNone/>
            </a:pPr>
            <a:endParaRPr lang="el-GR" sz="2400" dirty="0" smtClean="0">
              <a:solidFill>
                <a:schemeClr val="bg1"/>
              </a:solidFill>
            </a:endParaRPr>
          </a:p>
          <a:p>
            <a:pPr>
              <a:buFont typeface="Wingdings" pitchFamily="2" charset="2"/>
              <a:buChar char="Ø"/>
            </a:pPr>
            <a:r>
              <a:rPr lang="el-GR" sz="2400" dirty="0" smtClean="0">
                <a:solidFill>
                  <a:schemeClr val="bg1"/>
                </a:solidFill>
              </a:rPr>
              <a:t>Δραστηριότητα επέκτασης : Κατανόηση επεμβατικών ειδών.</a:t>
            </a:r>
            <a:endParaRPr lang="el-GR" sz="2400"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490066"/>
          </a:xfrm>
        </p:spPr>
        <p:txBody>
          <a:bodyPr>
            <a:normAutofit/>
          </a:bodyPr>
          <a:lstStyle/>
          <a:p>
            <a:pPr algn="l"/>
            <a:r>
              <a:rPr lang="el-GR" sz="2400" b="1" dirty="0" smtClean="0">
                <a:solidFill>
                  <a:schemeClr val="accent6">
                    <a:lumMod val="75000"/>
                  </a:schemeClr>
                </a:solidFill>
              </a:rPr>
              <a:t>Εξηγήστε </a:t>
            </a:r>
            <a:endParaRPr lang="el-GR" sz="2400" b="1" dirty="0">
              <a:solidFill>
                <a:schemeClr val="accent6">
                  <a:lumMod val="75000"/>
                </a:schemeClr>
              </a:solidFill>
            </a:endParaRPr>
          </a:p>
        </p:txBody>
      </p:sp>
      <p:sp>
        <p:nvSpPr>
          <p:cNvPr id="3" name="2 - Θέση περιεχομένου"/>
          <p:cNvSpPr>
            <a:spLocks noGrp="1"/>
          </p:cNvSpPr>
          <p:nvPr>
            <p:ph idx="1"/>
          </p:nvPr>
        </p:nvSpPr>
        <p:spPr>
          <a:xfrm>
            <a:off x="107504" y="980728"/>
            <a:ext cx="8856984" cy="2376264"/>
          </a:xfrm>
        </p:spPr>
        <p:txBody>
          <a:bodyPr>
            <a:normAutofit/>
          </a:bodyPr>
          <a:lstStyle/>
          <a:p>
            <a:pPr>
              <a:buNone/>
            </a:pPr>
            <a:r>
              <a:rPr lang="el-GR" sz="1700" dirty="0" smtClean="0"/>
              <a:t>Όλα τα είδη αλλάζουν με την πάροδο του χρόνου ή </a:t>
            </a:r>
            <a:r>
              <a:rPr lang="el-GR" sz="1700" b="1" dirty="0" smtClean="0"/>
              <a:t>εξελίσσονται</a:t>
            </a:r>
            <a:r>
              <a:rPr lang="el-GR" sz="1700" dirty="0" smtClean="0"/>
              <a:t>.  Η εξέλιξη των ειδών συμβαίνει μέσα από πολλές γενιές.  Σε βραχύβιους οργανισμούς, η εξέλιξη είναι παρατηρήσιμη .  Για παράδειγμα, έχετε πάρει ποτέ αντιβιοτικό για να αντιμετωπίσετε μια λοίμωξη όπως στρεπτόκοκκος , βρογχίτιδα, πνευμονία ή άλλη ασθένεια;  Τα αντιβιοτικά είναι χημικά που σκοτώνουν τα βακτηρίδια που προκαλούν ασθένειες στο σώμα μας, Ωστόσο, πολλοί άνθρωποι τείνουν να σταματούν να παίρνουν τα αντιβιοτικά όταν αρχίζουν να αισθάνονται καλύτερα.  Αυτή η πρακτική είναι προβληματική, επειδή μόνο τα ασθενέστερα βακτηρίδια στο σύστημα του ατόμου θανατώνονται από τις πρώτες δόσεις αντιβιοτικών. </a:t>
            </a:r>
            <a:endParaRPr lang="el-GR" sz="1700" dirty="0"/>
          </a:p>
        </p:txBody>
      </p:sp>
      <p:pic>
        <p:nvPicPr>
          <p:cNvPr id="4" name="3 - Εικόνα" descr="Καταγραφή.PNG"/>
          <p:cNvPicPr>
            <a:picLocks noChangeAspect="1"/>
          </p:cNvPicPr>
          <p:nvPr/>
        </p:nvPicPr>
        <p:blipFill>
          <a:blip r:embed="rId2" cstate="print"/>
          <a:stretch>
            <a:fillRect/>
          </a:stretch>
        </p:blipFill>
        <p:spPr>
          <a:xfrm>
            <a:off x="6372200" y="3140968"/>
            <a:ext cx="2601749" cy="2160240"/>
          </a:xfrm>
          <a:prstGeom prst="rect">
            <a:avLst/>
          </a:prstGeom>
        </p:spPr>
      </p:pic>
      <p:sp>
        <p:nvSpPr>
          <p:cNvPr id="5" name="4 - TextBox"/>
          <p:cNvSpPr txBox="1"/>
          <p:nvPr/>
        </p:nvSpPr>
        <p:spPr>
          <a:xfrm>
            <a:off x="467544" y="3212976"/>
            <a:ext cx="5688632" cy="3231654"/>
          </a:xfrm>
          <a:prstGeom prst="rect">
            <a:avLst/>
          </a:prstGeom>
          <a:noFill/>
        </p:spPr>
        <p:txBody>
          <a:bodyPr wrap="square" rtlCol="0">
            <a:spAutoFit/>
          </a:bodyPr>
          <a:lstStyle/>
          <a:p>
            <a:r>
              <a:rPr lang="el-GR" sz="1700" dirty="0" smtClean="0"/>
              <a:t>Αυτά που έχουν μείνει πίσω και έχουν επιζήσει της αλληλεπίδρασής τους με τα αντιβιοτικά , μεταφέρουν τα συγκεκριμένα γονίδια στους απογόνους τους ,καθιστώντας τα ανθεκτικότερα. </a:t>
            </a:r>
            <a:r>
              <a:rPr lang="el-GR" sz="1700" b="1" dirty="0" smtClean="0"/>
              <a:t>Η αντίσταση στα αντιβιοτικά </a:t>
            </a:r>
            <a:r>
              <a:rPr lang="el-GR" sz="1700" dirty="0" smtClean="0"/>
              <a:t>είναι ένα παράδειγμα παρατηρήσιμης εξέλιξης. Επειδή τα βακτηρίδια μπορούν να πολλαπλασιαστούν σε μόλις 20 λεπτά, είμαστε σε θέση να παρατηρούμε αλλαγές που συμβαίνουν σε πολλές γενιές σε σχετικά σύντομο χρονικό διάστημα (δηλ. Ημέρες ή εβδομάδες).  Τα νέα βακτήρια συνδέονται στενά με τα βακτηρία  που θανατώθηκαν από τα αντιβιοτικά, αλλά έχουν μικρές διαφορές.  Σε αυτή την περίπτωση, η διαφορά είναι η ικανότητα να αντιστέκονται στα αντιβιοτικά. </a:t>
            </a:r>
            <a:endParaRPr lang="el-GR" sz="1700" dirty="0"/>
          </a:p>
        </p:txBody>
      </p:sp>
      <p:sp>
        <p:nvSpPr>
          <p:cNvPr id="6" name="5 - TextBox"/>
          <p:cNvSpPr txBox="1"/>
          <p:nvPr/>
        </p:nvSpPr>
        <p:spPr>
          <a:xfrm>
            <a:off x="6300192" y="5301208"/>
            <a:ext cx="2736304" cy="1200329"/>
          </a:xfrm>
          <a:prstGeom prst="rect">
            <a:avLst/>
          </a:prstGeom>
          <a:noFill/>
        </p:spPr>
        <p:txBody>
          <a:bodyPr wrap="square" rtlCol="0">
            <a:spAutoFit/>
          </a:bodyPr>
          <a:lstStyle/>
          <a:p>
            <a:r>
              <a:rPr lang="el-GR" sz="1200" b="1" dirty="0" smtClean="0"/>
              <a:t>Τα αντιβιοτικά σκοτώνουν τα βακτήρια αλλά αν χρησιμοποιηθούν λανθασμένα μπορούν να οδηγήσουν σε αντιβιοτική αντίσταση βακτήρια αποτελούν ένα καλό παράδειγμα μετάλλαξης καθώς αναπαράγονται γρήγορα.</a:t>
            </a:r>
            <a:endParaRPr lang="el-GR" sz="1200" b="1"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07504" y="404664"/>
            <a:ext cx="8928992" cy="3528392"/>
          </a:xfrm>
        </p:spPr>
        <p:txBody>
          <a:bodyPr>
            <a:noAutofit/>
          </a:bodyPr>
          <a:lstStyle/>
          <a:p>
            <a:pPr>
              <a:buNone/>
            </a:pPr>
            <a:r>
              <a:rPr lang="el-GR" sz="1700" dirty="0" smtClean="0"/>
              <a:t>Όλοι οι ζωντανοί οργανισμοί έχουν παρόμοιες κυτταρικές λειτουργίες και βασικές ανάγκες όπως το νερό , τα θρεπτικά συστατικά και τα καταφύγια. Παρ όλα αυτά ,από τη στιγμή που οι πόροι είναι περιορισμένοι  , οι οργανισμοί θα πρέπει να ανταγωνίζονται για αυτούς. Κάποιοι τα καταφέρνουν καλύτερα σε σχέση άλλους,  με αποτέλεσμα να περνούν  τα χαρακτηριστικά τους στους απογόνους τους ,μια διαδικασία που ονομάζεται </a:t>
            </a:r>
            <a:r>
              <a:rPr lang="el-GR" sz="1700" b="1" dirty="0" smtClean="0"/>
              <a:t>φυσική επιλογή</a:t>
            </a:r>
            <a:r>
              <a:rPr lang="el-GR" sz="1700" dirty="0" smtClean="0"/>
              <a:t>. Στη πραγματικότητα τα περισσότερα ήδη που έχουν ζήσει στη Γη έχουν εξαφανιστεί , καθώς η φύση ‘’</a:t>
            </a:r>
            <a:r>
              <a:rPr lang="el-GR" sz="1700" b="1" dirty="0" smtClean="0"/>
              <a:t>επιλέγει</a:t>
            </a:r>
            <a:r>
              <a:rPr lang="el-GR" sz="1700" dirty="0" smtClean="0"/>
              <a:t>’’ τους οργανισμούς εκείνους που είναι κατάλληλα προετοιμασμένοι για να επιβιώσουν . Κάτι αντίστοιχο παρατηρήσαμε στην προηγούμενη δραστηριότητα, διαπιστώνοντας ότι το χρώμα του φυσικού περιβάλλοντος καθόριζε ποιοι αστερίες επιβιώσουν πιο εύκολα.</a:t>
            </a:r>
          </a:p>
          <a:p>
            <a:pPr>
              <a:buNone/>
            </a:pPr>
            <a:r>
              <a:rPr lang="el-GR" sz="1700" b="1" dirty="0" smtClean="0"/>
              <a:t>Η θεωρία της φυσικής επιλογής </a:t>
            </a:r>
            <a:r>
              <a:rPr lang="el-GR" sz="1700" dirty="0" smtClean="0"/>
              <a:t>ονομάζεται αλλιώς και </a:t>
            </a:r>
            <a:r>
              <a:rPr lang="el-GR" sz="1700" b="1" dirty="0" smtClean="0"/>
              <a:t>θεωρία της εξέλιξης. </a:t>
            </a:r>
            <a:r>
              <a:rPr lang="el-GR" sz="1700" dirty="0" smtClean="0"/>
              <a:t>Θυμηθείτε ότι επιστημονική θεωρία ,είναι μια καλά αναπτυγμένη και υποστηριζόμενη εξέλιξη των γεγονότων στο φυσικό κόσμο. </a:t>
            </a:r>
          </a:p>
        </p:txBody>
      </p:sp>
      <p:pic>
        <p:nvPicPr>
          <p:cNvPr id="4" name="3 - Εικόνα" descr="Καταγραφή.PNG"/>
          <p:cNvPicPr>
            <a:picLocks noChangeAspect="1"/>
          </p:cNvPicPr>
          <p:nvPr/>
        </p:nvPicPr>
        <p:blipFill>
          <a:blip r:embed="rId2" cstate="print"/>
          <a:stretch>
            <a:fillRect/>
          </a:stretch>
        </p:blipFill>
        <p:spPr>
          <a:xfrm>
            <a:off x="5364088" y="3645024"/>
            <a:ext cx="3482615" cy="2304256"/>
          </a:xfrm>
          <a:prstGeom prst="rect">
            <a:avLst/>
          </a:prstGeom>
        </p:spPr>
      </p:pic>
      <p:sp>
        <p:nvSpPr>
          <p:cNvPr id="5" name="4 - TextBox"/>
          <p:cNvSpPr txBox="1"/>
          <p:nvPr/>
        </p:nvSpPr>
        <p:spPr>
          <a:xfrm>
            <a:off x="467544" y="3789040"/>
            <a:ext cx="4608512" cy="2446824"/>
          </a:xfrm>
          <a:prstGeom prst="rect">
            <a:avLst/>
          </a:prstGeom>
          <a:noFill/>
        </p:spPr>
        <p:txBody>
          <a:bodyPr wrap="square" rtlCol="0">
            <a:spAutoFit/>
          </a:bodyPr>
          <a:lstStyle/>
          <a:p>
            <a:pPr>
              <a:buNone/>
            </a:pPr>
            <a:r>
              <a:rPr lang="el-GR" sz="1700" dirty="0" smtClean="0"/>
              <a:t>Οι επιστήμονες ανέπτυξαν τη θεωρία της εξέλιξης βασιζόμενοι σε στοιχεία όπως απολιθώματα  σωματικών δομών και άλλες παρατηρήσιμες ομοιότητες ,ενώ λίγο αργότερα η χρήση του </a:t>
            </a:r>
            <a:r>
              <a:rPr lang="en-US" sz="1700" dirty="0" smtClean="0"/>
              <a:t>DNA</a:t>
            </a:r>
            <a:r>
              <a:rPr lang="el-GR" sz="1700" dirty="0" smtClean="0"/>
              <a:t> βοήθησε στην ισχυροποίηση των θέσεών τους. Η θεωρία της εξέλιξης είναι μια ευρέως αποδεκτή θεωρία στην επιστημονική κοινότητα καθώς βασίζεται σε στοιχεία που έχουν βρεθεί  μέσω επιστημονικών μεθόδων.</a:t>
            </a:r>
          </a:p>
        </p:txBody>
      </p:sp>
      <p:sp>
        <p:nvSpPr>
          <p:cNvPr id="6" name="5 - TextBox"/>
          <p:cNvSpPr txBox="1"/>
          <p:nvPr/>
        </p:nvSpPr>
        <p:spPr>
          <a:xfrm>
            <a:off x="5364088" y="5949280"/>
            <a:ext cx="3672408" cy="646331"/>
          </a:xfrm>
          <a:prstGeom prst="rect">
            <a:avLst/>
          </a:prstGeom>
          <a:noFill/>
        </p:spPr>
        <p:txBody>
          <a:bodyPr wrap="square" rtlCol="0">
            <a:spAutoFit/>
          </a:bodyPr>
          <a:lstStyle/>
          <a:p>
            <a:r>
              <a:rPr lang="el-GR" sz="1200" b="1" dirty="0" smtClean="0"/>
              <a:t>Τα απολιθώματα που βρίσκουμε σε ορυκτά ,μας παρέχουν σημαντικά στοιχεία για το παρελθόν ενισχύοντας τη θεωρία της εξέλιξης.</a:t>
            </a:r>
            <a:endParaRPr lang="el-GR" sz="1200" b="1"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51520" y="404665"/>
            <a:ext cx="8640960" cy="3024335"/>
          </a:xfrm>
        </p:spPr>
        <p:txBody>
          <a:bodyPr>
            <a:normAutofit lnSpcReduction="10000"/>
          </a:bodyPr>
          <a:lstStyle/>
          <a:p>
            <a:pPr>
              <a:buNone/>
            </a:pPr>
            <a:r>
              <a:rPr lang="el-GR" sz="1700" dirty="0" smtClean="0"/>
              <a:t>Τα απολιθώματα μας δίνουν σημαντικές πληροφορίες για τους οργανισμούς που ζούσαν στο παρελθόν ,βοηθώντας μας να κατανοήσουμε την ιστορία της βιόσφαιρας της Γης. </a:t>
            </a:r>
            <a:r>
              <a:rPr lang="el-GR" sz="1700" b="1" dirty="0" smtClean="0"/>
              <a:t>Το αρχείο απολιθωμάτων</a:t>
            </a:r>
            <a:r>
              <a:rPr lang="el-GR" sz="1700" dirty="0" smtClean="0"/>
              <a:t>  - η συλλογή ιστορικού απολιθωμάτων διαφόρων ειδών ζωντανών οργανισμών – μπορεί να δείξει εάν κάποια απολιθώματα είναι παλαιότερα ή νεότερα από άλλα , καταδεικνύοντας τη ηλικία τους . Η εύρεση απολιθωμάτων μας βοηθά τόσο να ανακαλύψουμε οργανισμούς που έζησαν στο παρελθόν και έχουν πλέον εξαφανιστεί όσο και να μελετήσουμε την εξέλιξή τους μέσα στο χρόνο. Οι επιστήμονες έχουν ανακαλύψει απολιθώματα που μοιάζουν πολύ σε σημερινούς ζωντανούς οργανισμούς αλλά έχουν πλέον εξαφανιστεί. Οι αναγνωρισμένοι οργανισμοί που είναι μεταξύ των αρχαίων και των σύγχρονων ειδών ονομάζονται </a:t>
            </a:r>
            <a:r>
              <a:rPr lang="el-GR" sz="1700" b="1" dirty="0" smtClean="0"/>
              <a:t>μεταβατικά είδη</a:t>
            </a:r>
            <a:r>
              <a:rPr lang="el-GR" sz="1700" dirty="0" smtClean="0"/>
              <a:t> , αποτελώντας το συνδετικό τους κρίκο. Ένα κλασικό παράδειγμα είναι ο Αρχαιοπτέρυξ ,ένα είδος που συναντάμε μόνο σε απολιθώματα και αποτελεί το ‘’χαμένο κρίκο’’ της εξέλιξης από τα ερπετά στα πουλιά.</a:t>
            </a:r>
          </a:p>
          <a:p>
            <a:pPr>
              <a:buNone/>
            </a:pPr>
            <a:endParaRPr lang="el-GR" dirty="0"/>
          </a:p>
        </p:txBody>
      </p:sp>
      <p:pic>
        <p:nvPicPr>
          <p:cNvPr id="5" name="4 - Εικόνα" descr="Καταγραφή.PNG"/>
          <p:cNvPicPr>
            <a:picLocks noChangeAspect="1"/>
          </p:cNvPicPr>
          <p:nvPr/>
        </p:nvPicPr>
        <p:blipFill>
          <a:blip r:embed="rId2" cstate="print"/>
          <a:stretch>
            <a:fillRect/>
          </a:stretch>
        </p:blipFill>
        <p:spPr>
          <a:xfrm>
            <a:off x="971600" y="3292113"/>
            <a:ext cx="2808311" cy="2657168"/>
          </a:xfrm>
          <a:prstGeom prst="rect">
            <a:avLst/>
          </a:prstGeom>
        </p:spPr>
      </p:pic>
      <p:sp>
        <p:nvSpPr>
          <p:cNvPr id="7" name="6 - TextBox"/>
          <p:cNvSpPr txBox="1"/>
          <p:nvPr/>
        </p:nvSpPr>
        <p:spPr>
          <a:xfrm>
            <a:off x="755576" y="5877272"/>
            <a:ext cx="3528392" cy="830997"/>
          </a:xfrm>
          <a:prstGeom prst="rect">
            <a:avLst/>
          </a:prstGeom>
          <a:noFill/>
        </p:spPr>
        <p:txBody>
          <a:bodyPr wrap="square" rtlCol="0">
            <a:spAutoFit/>
          </a:bodyPr>
          <a:lstStyle/>
          <a:p>
            <a:pPr>
              <a:buNone/>
            </a:pPr>
            <a:r>
              <a:rPr lang="el-GR" sz="1200" b="1" dirty="0" smtClean="0"/>
              <a:t>Ο αρχαιοπτέρυξ (</a:t>
            </a:r>
            <a:r>
              <a:rPr lang="el-GR" sz="1200" b="1" i="1" dirty="0" smtClean="0"/>
              <a:t>Archaeopteryx</a:t>
            </a:r>
            <a:r>
              <a:rPr lang="el-GR" sz="1200" b="1" dirty="0" smtClean="0"/>
              <a:t>) έζησε στην ύστερη Ιουράσια περίοδο, 150-145 εκατομμύρια χρόνια πριν και είχε μέγεθος παρόμοιο με της κίσσας μπορώντας να φτάσει  σε μήκος το μισό μέτρο.</a:t>
            </a:r>
          </a:p>
        </p:txBody>
      </p:sp>
      <p:sp>
        <p:nvSpPr>
          <p:cNvPr id="8" name="7 - TextBox"/>
          <p:cNvSpPr txBox="1"/>
          <p:nvPr/>
        </p:nvSpPr>
        <p:spPr>
          <a:xfrm>
            <a:off x="5148064" y="6237312"/>
            <a:ext cx="3456384" cy="461665"/>
          </a:xfrm>
          <a:prstGeom prst="rect">
            <a:avLst/>
          </a:prstGeom>
          <a:noFill/>
        </p:spPr>
        <p:txBody>
          <a:bodyPr wrap="square" rtlCol="0">
            <a:spAutoFit/>
          </a:bodyPr>
          <a:lstStyle/>
          <a:p>
            <a:r>
              <a:rPr lang="el-GR" sz="1200" b="1" dirty="0" smtClean="0"/>
              <a:t>Μια αναπαράσταση της εξέλιξης του </a:t>
            </a:r>
            <a:r>
              <a:rPr lang="en-US" sz="1200" b="1" dirty="0" smtClean="0"/>
              <a:t>Tiktaalik</a:t>
            </a:r>
            <a:r>
              <a:rPr lang="el-GR" sz="1200" b="1" dirty="0" smtClean="0"/>
              <a:t> που έζησε πριν από 375 περίπου εκατομμύρια χρόνια.</a:t>
            </a:r>
            <a:endParaRPr lang="el-GR" sz="1200" b="1" dirty="0"/>
          </a:p>
        </p:txBody>
      </p:sp>
      <p:pic>
        <p:nvPicPr>
          <p:cNvPr id="9" name="8 - Εικόνα" descr="Καταγραφή.PNG"/>
          <p:cNvPicPr>
            <a:picLocks noChangeAspect="1"/>
          </p:cNvPicPr>
          <p:nvPr/>
        </p:nvPicPr>
        <p:blipFill>
          <a:blip r:embed="rId3" cstate="print"/>
          <a:stretch>
            <a:fillRect/>
          </a:stretch>
        </p:blipFill>
        <p:spPr>
          <a:xfrm>
            <a:off x="5148063" y="3284984"/>
            <a:ext cx="3554691" cy="300580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548680"/>
            <a:ext cx="8229600" cy="5832648"/>
          </a:xfrm>
        </p:spPr>
        <p:txBody>
          <a:bodyPr>
            <a:normAutofit/>
          </a:bodyPr>
          <a:lstStyle/>
          <a:p>
            <a:pPr>
              <a:buNone/>
            </a:pPr>
            <a:r>
              <a:rPr lang="el-GR" sz="1700" dirty="0" smtClean="0"/>
              <a:t>Τα εξαφανισμένα είδη ,με εξαίρεση τα απολιθώματά τους έχουν για πάντα χαθεί από τη Γη. Η Γη έχει περάσει από πολλές αλλαγές στο βάθος της ιστορίας της, όπως εποχές παγετώνων, ακραίων υψηλών θερμοκρασιών , αλλαγών της ατμόσφαιρας , κινήσεων των ηπείρων κ.α. Κάποιες φορές οι συγκεκριμένες μεταβολές είναι τόσο έντονες , που μερικά είδη δεν μπορούν να επιβιώσουν και οδηγούνται στον αφανισμό με αποτέλεσμα το δυναμικό της Γης να μεταβάλλεται συνεχώς.</a:t>
            </a:r>
          </a:p>
          <a:p>
            <a:pPr>
              <a:buNone/>
            </a:pPr>
            <a:r>
              <a:rPr lang="el-GR" sz="1700" dirty="0" smtClean="0"/>
              <a:t>Θυμηθείτε ότι οι επιστημονικές θεωρίες πρέπει να υποστηρίζονται ευρέως με ισχυρά στοιχεία.  Υπάρχουν πολλά στοιχεία που να υποστηρίζουν τη Θεωρία της Εξέλιξης.  Εκτός από την διαφορές των απολιθωμάτων με τα σύγχρονα είδη, οι επιστήμονες συγκρίνουν και τις δομές των οργανισμών που ζουν σήμερα.  Παρόμοιες δομές, ακόμα και όταν χρησιμοποιούνται για διαφορετικούς σκοπούς, μπορούν να υποδηλώνουν ότι οι οργανισμοί είχαν έναν κοινό πρόγονο.  Για πολλά χρόνια, οι επιστήμονες εξέταζαν τον τρόπο εμφάνισης των οργανισμών προκειμένου να κατανοήσουν τις σχέσεις μεταξύ τους.  Εξετάζοντας τις δομές του σώματος των οργανισμών επιτρέπεται στους επιστήμονες να δημιουργήσουν σχέσεις για πολλές ομάδες. Παρ όλα αυτά πολλές φορές έρχονται στο φώς νέα στοιχεία που κάνουν τους επιστήμονες να αναθεωρήσουν.  Η φάλαινα και ο καρχαρίας για παράδειγμα, μοιάζουν κάπως όμοια καθώς έχουν παρόμοιο σχήμα – χρώμα σώματος, μοιράζονται τον ίδιο βιότοπο και είναι σπονδυλωτά έχοντας όμως βασικές λειτουργικές διαφορές στον τρόπο ζωής τους.  Για παράδειγμα, οι φάλαινες είναι θηλαστικά και αναπνέουν μέσω πνευμόνων, ενώ οι καρχαρίες είναι ψάρια και αναπνέουν από βράγχια.</a:t>
            </a:r>
          </a:p>
          <a:p>
            <a:pPr>
              <a:buNone/>
            </a:pPr>
            <a:endParaRPr lang="el-GR" sz="17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323528" y="1124744"/>
            <a:ext cx="4608512" cy="4968552"/>
          </a:xfrm>
        </p:spPr>
        <p:txBody>
          <a:bodyPr>
            <a:normAutofit/>
          </a:bodyPr>
          <a:lstStyle/>
          <a:p>
            <a:pPr>
              <a:buNone/>
            </a:pPr>
            <a:r>
              <a:rPr lang="el-GR" sz="1700" dirty="0" smtClean="0"/>
              <a:t>Οι επιστήμονες έχουν καταλήξει στο συμπέρασμα ότι οι εσωτερικές δομές είναι πιο χρήσιμες σε σχέση με τα εξωτερικά χαρακτηριστικά όταν θέλουν να στοιχειοθετήσουν  την εξέλιξη ενός είδους μέσα στο χρόνο. Συνεπώς πολλές φορές καταφεύγουν στην παρατήρηση των ομοιοτήτων που παρουσιάζουν τα κόκαλα των άκρων συγγενικών ζώων, για να οδηγηθούν στο συμπέρασμα ότι προέρχονται από ένα κοινό πρόγονο.  Τέτοιες δομές ονομάζονται </a:t>
            </a:r>
            <a:r>
              <a:rPr lang="el-GR" sz="1700" b="1" dirty="0" smtClean="0"/>
              <a:t>ομόλογες δομές</a:t>
            </a:r>
            <a:r>
              <a:rPr lang="el-GR" sz="1700" dirty="0" smtClean="0"/>
              <a:t>. Έτσι οι φάλαινες μοιράζονται δομές ομόλογων άκρων με οργανισμούς όπως οι άνθρωποι, οι νυχτερίδες και οι σαύρες ενώ τα θωρακικά πτερύγια των καρχαριών είναι πολύ διαφορετικά απομακρύνοντας τους συγγενικά από τα παραπάνω.</a:t>
            </a:r>
          </a:p>
          <a:p>
            <a:pPr>
              <a:buNone/>
            </a:pPr>
            <a:r>
              <a:rPr lang="el-GR" sz="1700" dirty="0" smtClean="0"/>
              <a:t> </a:t>
            </a:r>
          </a:p>
          <a:p>
            <a:pPr>
              <a:buNone/>
            </a:pPr>
            <a:endParaRPr lang="el-GR" sz="1700" dirty="0"/>
          </a:p>
        </p:txBody>
      </p:sp>
      <p:pic>
        <p:nvPicPr>
          <p:cNvPr id="5" name="4 - Εικόνα" descr="2.PNG"/>
          <p:cNvPicPr>
            <a:picLocks noChangeAspect="1"/>
          </p:cNvPicPr>
          <p:nvPr/>
        </p:nvPicPr>
        <p:blipFill>
          <a:blip r:embed="rId2" cstate="print"/>
          <a:stretch>
            <a:fillRect/>
          </a:stretch>
        </p:blipFill>
        <p:spPr>
          <a:xfrm>
            <a:off x="7308304" y="1124744"/>
            <a:ext cx="1656184" cy="2734429"/>
          </a:xfrm>
          <a:prstGeom prst="rect">
            <a:avLst/>
          </a:prstGeom>
        </p:spPr>
      </p:pic>
      <p:pic>
        <p:nvPicPr>
          <p:cNvPr id="6" name="5 - Εικόνα" descr="1.PNG"/>
          <p:cNvPicPr>
            <a:picLocks noChangeAspect="1"/>
          </p:cNvPicPr>
          <p:nvPr/>
        </p:nvPicPr>
        <p:blipFill>
          <a:blip r:embed="rId3" cstate="print"/>
          <a:stretch>
            <a:fillRect/>
          </a:stretch>
        </p:blipFill>
        <p:spPr>
          <a:xfrm>
            <a:off x="5148064" y="1052736"/>
            <a:ext cx="1915911" cy="2952328"/>
          </a:xfrm>
          <a:prstGeom prst="rect">
            <a:avLst/>
          </a:prstGeom>
        </p:spPr>
      </p:pic>
      <p:sp>
        <p:nvSpPr>
          <p:cNvPr id="7" name="6 - TextBox"/>
          <p:cNvSpPr txBox="1"/>
          <p:nvPr/>
        </p:nvSpPr>
        <p:spPr>
          <a:xfrm>
            <a:off x="5111552" y="4437112"/>
            <a:ext cx="4032448" cy="1015663"/>
          </a:xfrm>
          <a:prstGeom prst="rect">
            <a:avLst/>
          </a:prstGeom>
          <a:noFill/>
        </p:spPr>
        <p:txBody>
          <a:bodyPr wrap="square" rtlCol="0">
            <a:spAutoFit/>
          </a:bodyPr>
          <a:lstStyle/>
          <a:p>
            <a:r>
              <a:rPr lang="el-GR" sz="1200" b="1" dirty="0" smtClean="0"/>
              <a:t>Η παρόμοια οστική δομή αυτών των σπονδυλωτών δείχνει ότι πολλά από αυτά μοιράζονται τον ίδιο πρόγονο καθώς επίσης και πόσο στενά συνδέονται συγγενικά μεταξύ τους . Οι άνθρωποι ,οι φάλαινες και οι σαύρες είναι πιο συνδεδεμένα μεταξύ τους από ότι με τους καρχαρίες. </a:t>
            </a:r>
            <a:endParaRPr lang="el-GR" sz="1200" b="1"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51520" y="188640"/>
            <a:ext cx="8352928" cy="4032448"/>
          </a:xfrm>
        </p:spPr>
        <p:txBody>
          <a:bodyPr>
            <a:normAutofit fontScale="92500" lnSpcReduction="10000"/>
          </a:bodyPr>
          <a:lstStyle/>
          <a:p>
            <a:pPr>
              <a:buNone/>
            </a:pPr>
            <a:endParaRPr lang="el-GR" sz="1700" dirty="0" smtClean="0"/>
          </a:p>
          <a:p>
            <a:pPr>
              <a:buNone/>
            </a:pPr>
            <a:r>
              <a:rPr lang="el-GR" sz="1700" dirty="0" smtClean="0"/>
              <a:t>Οι αλλαγές που προκύπτουν στα διάφορα είδη σε βάθος χρόνου μπορούν επίσης να μελετηθούν και μέσω του </a:t>
            </a:r>
            <a:r>
              <a:rPr lang="en-US" sz="1700" dirty="0" smtClean="0"/>
              <a:t>DNA ,</a:t>
            </a:r>
            <a:r>
              <a:rPr lang="el-GR" sz="1700" dirty="0" smtClean="0"/>
              <a:t> που αποτελεί το ΄΄ </a:t>
            </a:r>
            <a:r>
              <a:rPr lang="el-GR" sz="1700" b="1" dirty="0" smtClean="0"/>
              <a:t>προσχέδιο της ζωής </a:t>
            </a:r>
            <a:r>
              <a:rPr lang="el-GR" sz="1700" dirty="0" smtClean="0"/>
              <a:t>΄΄. Περιέχεται σε κάθε κύτταρο ζωντανού οργανισμού και χτίζεται από τέσσερεις μόνο βάσεις ,την κυτοσίνη </a:t>
            </a:r>
            <a:r>
              <a:rPr lang="en-US" sz="1700" dirty="0" smtClean="0"/>
              <a:t>C</a:t>
            </a:r>
            <a:r>
              <a:rPr lang="el-GR" sz="1700" dirty="0" smtClean="0"/>
              <a:t> , τη γουανίνη </a:t>
            </a:r>
            <a:r>
              <a:rPr lang="en-US" sz="1700" dirty="0" smtClean="0"/>
              <a:t>G</a:t>
            </a:r>
            <a:r>
              <a:rPr lang="el-GR" sz="1700" dirty="0" smtClean="0"/>
              <a:t>, τη θυμίνη </a:t>
            </a:r>
            <a:r>
              <a:rPr lang="en-US" sz="1700" dirty="0" smtClean="0"/>
              <a:t>T</a:t>
            </a:r>
            <a:r>
              <a:rPr lang="el-GR" sz="1700" dirty="0" smtClean="0"/>
              <a:t> και την αδενίνη </a:t>
            </a:r>
            <a:r>
              <a:rPr lang="en-US" sz="1700" dirty="0" smtClean="0"/>
              <a:t>A</a:t>
            </a:r>
            <a:r>
              <a:rPr lang="el-GR" sz="1700" dirty="0" smtClean="0"/>
              <a:t> . Έχει </a:t>
            </a:r>
            <a:r>
              <a:rPr lang="el-GR" sz="1800" dirty="0" smtClean="0"/>
              <a:t>τη μορφή δύο επιμήκων αλυσίδων, οι οποίες συστρέφονται ελικοειδώς μεταξύ τους και ενώνονται μεταξύ τους με συγκεκριμένο τρόπο (</a:t>
            </a:r>
            <a:r>
              <a:rPr lang="en-US" sz="1800" dirty="0" smtClean="0"/>
              <a:t>A + T </a:t>
            </a:r>
            <a:r>
              <a:rPr lang="el-GR" sz="1800" dirty="0" smtClean="0"/>
              <a:t>και </a:t>
            </a:r>
            <a:r>
              <a:rPr lang="en-US" sz="1800" dirty="0" smtClean="0"/>
              <a:t>C + G).</a:t>
            </a:r>
            <a:r>
              <a:rPr lang="el-GR" sz="1800" dirty="0" smtClean="0"/>
              <a:t>Στην ουσία η σειρά των αλληλουχιών των συγκεκριμένων ζευγαριών είναι αυτή που καθορίζει τα χαρακτηριστικά ενός οργανισμού . Αξίζει να σημειώσουμε ότι το ανθρώπινο </a:t>
            </a:r>
            <a:r>
              <a:rPr lang="en-US" sz="1800" dirty="0" smtClean="0"/>
              <a:t>DNA </a:t>
            </a:r>
            <a:r>
              <a:rPr lang="el-GR" sz="1800" dirty="0" smtClean="0"/>
              <a:t> έχει 3 δισεκατομμύρια ζεύγη βάσεων ενώ τα βακτήρια περίπου 600.000 ζεύγη βάσεων.</a:t>
            </a:r>
          </a:p>
          <a:p>
            <a:pPr>
              <a:buNone/>
            </a:pPr>
            <a:r>
              <a:rPr lang="el-GR" sz="1800" dirty="0" smtClean="0"/>
              <a:t>Τα γονίδια είναι τμήματα του </a:t>
            </a:r>
            <a:r>
              <a:rPr lang="en-US" sz="1800" dirty="0" smtClean="0"/>
              <a:t>DNA </a:t>
            </a:r>
            <a:r>
              <a:rPr lang="el-GR" sz="1800" dirty="0" smtClean="0"/>
              <a:t>,που απαρτίζονται συνήθως από χιλιάδες ζεύγη βάσεων. Μικροσκοπικές μεταβολές στην αλληλουχία του </a:t>
            </a:r>
            <a:r>
              <a:rPr lang="en-US" sz="1800" dirty="0" smtClean="0"/>
              <a:t>DNA </a:t>
            </a:r>
            <a:r>
              <a:rPr lang="el-GR" sz="1800" dirty="0" smtClean="0"/>
              <a:t>αλλάζουν τα γονίδια. Αυτό μπορεί να έχει επίδραση στην εξωτερική εμφάνιση, την εσωτερική δομή ή ακόμα και στην βιωσιμότητα ενός οργανισμού. Οι αλλαγές που συμβαίνουν στα γονίδια ονομάζονται </a:t>
            </a:r>
            <a:r>
              <a:rPr lang="el-GR" sz="1800" b="1" dirty="0" smtClean="0"/>
              <a:t>μεταλλάξεις</a:t>
            </a:r>
            <a:r>
              <a:rPr lang="el-GR" sz="1800" dirty="0" smtClean="0"/>
              <a:t>, είναι πολύ συνηθισμένες και τυχαίες όπως στο παράδειγμα με τους αστερίες και τη ρίψη του ζαριού.</a:t>
            </a:r>
            <a:endParaRPr lang="el-GR" sz="1700" dirty="0" smtClean="0"/>
          </a:p>
          <a:p>
            <a:pPr>
              <a:buNone/>
            </a:pPr>
            <a:endParaRPr lang="en-US" sz="1800" dirty="0" smtClean="0"/>
          </a:p>
          <a:p>
            <a:pPr>
              <a:buNone/>
            </a:pPr>
            <a:endParaRPr lang="el-GR" sz="1700" dirty="0"/>
          </a:p>
        </p:txBody>
      </p:sp>
      <p:pic>
        <p:nvPicPr>
          <p:cNvPr id="5" name="4 - Εικόνα" descr="Καταγραφή.PNG"/>
          <p:cNvPicPr>
            <a:picLocks noChangeAspect="1"/>
          </p:cNvPicPr>
          <p:nvPr/>
        </p:nvPicPr>
        <p:blipFill>
          <a:blip r:embed="rId2" cstate="print"/>
          <a:stretch>
            <a:fillRect/>
          </a:stretch>
        </p:blipFill>
        <p:spPr>
          <a:xfrm>
            <a:off x="6162970" y="3861048"/>
            <a:ext cx="2981030" cy="2880320"/>
          </a:xfrm>
          <a:prstGeom prst="rect">
            <a:avLst/>
          </a:prstGeom>
        </p:spPr>
      </p:pic>
      <p:sp>
        <p:nvSpPr>
          <p:cNvPr id="6" name="5 - TextBox"/>
          <p:cNvSpPr txBox="1"/>
          <p:nvPr/>
        </p:nvSpPr>
        <p:spPr>
          <a:xfrm>
            <a:off x="611560" y="4005064"/>
            <a:ext cx="5760640" cy="2708434"/>
          </a:xfrm>
          <a:prstGeom prst="rect">
            <a:avLst/>
          </a:prstGeom>
          <a:noFill/>
        </p:spPr>
        <p:txBody>
          <a:bodyPr wrap="square" rtlCol="0">
            <a:spAutoFit/>
          </a:bodyPr>
          <a:lstStyle/>
          <a:p>
            <a:r>
              <a:rPr lang="el-GR" sz="1700" dirty="0" smtClean="0"/>
              <a:t>Οι μεταλλάξεις είναι η αιτία των διαφοροποιήσεων των  πληθυσμών που συμβαίνουν διαρκώς με την πάροδο του χρόνου. Εξετάζοντας τις διαφοροποιήσεις στις αλληλουχίες του </a:t>
            </a:r>
            <a:r>
              <a:rPr lang="en-US" sz="1700" dirty="0" smtClean="0"/>
              <a:t>DNA </a:t>
            </a:r>
            <a:r>
              <a:rPr lang="el-GR" sz="1700" dirty="0" smtClean="0"/>
              <a:t>, οι επιστήμονες μπορούν να διαπιστώσουν πόσο συσχετίζονται μεταξύ διάφοροι οργανισμοί είτε σε ατομικά είτε ως ομάδα. Για παράδειγμα η αλληλουχία του </a:t>
            </a:r>
            <a:r>
              <a:rPr lang="en-US" sz="1700" dirty="0" smtClean="0"/>
              <a:t>DNA </a:t>
            </a:r>
            <a:r>
              <a:rPr lang="el-GR" sz="1700" dirty="0" smtClean="0"/>
              <a:t> μπορεί να αποδείξει τη συσχέτιση που υπάρχει ανάμεσα σε ένα    γονιό και το παιδί του. Όσο μεγαλύτερο είναι το ποσοστό συσχέτισης του </a:t>
            </a:r>
            <a:r>
              <a:rPr lang="en-US" sz="1700" dirty="0" smtClean="0"/>
              <a:t>DNA </a:t>
            </a:r>
            <a:r>
              <a:rPr lang="el-GR" sz="1700" dirty="0" smtClean="0"/>
              <a:t>ανάμεσα σε δύο οργανισμούς ,τόσο πιο στενά συνδέονται μεταξύ τους.</a:t>
            </a:r>
            <a:endParaRPr lang="el-GR" sz="17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922114"/>
          </a:xfrm>
        </p:spPr>
        <p:txBody>
          <a:bodyPr>
            <a:normAutofit fontScale="90000"/>
          </a:bodyPr>
          <a:lstStyle/>
          <a:p>
            <a:r>
              <a:rPr lang="el-GR" sz="2700" b="1" dirty="0" smtClean="0">
                <a:solidFill>
                  <a:schemeClr val="accent6">
                    <a:lumMod val="75000"/>
                  </a:schemeClr>
                </a:solidFill>
              </a:rPr>
              <a:t>Μελέτη</a:t>
            </a:r>
            <a:r>
              <a:rPr lang="en-US" sz="2700" b="1" dirty="0" smtClean="0">
                <a:solidFill>
                  <a:schemeClr val="accent6">
                    <a:lumMod val="75000"/>
                  </a:schemeClr>
                </a:solidFill>
              </a:rPr>
              <a:t> </a:t>
            </a:r>
            <a:r>
              <a:rPr lang="el-GR" sz="2700" b="1" dirty="0" smtClean="0">
                <a:solidFill>
                  <a:schemeClr val="accent6">
                    <a:lumMod val="75000"/>
                  </a:schemeClr>
                </a:solidFill>
              </a:rPr>
              <a:t>εστίασης: </a:t>
            </a:r>
            <a:r>
              <a:rPr lang="el-GR" sz="2700" b="1" dirty="0" smtClean="0"/>
              <a:t/>
            </a:r>
            <a:br>
              <a:rPr lang="el-GR" sz="2700" b="1" dirty="0" smtClean="0"/>
            </a:br>
            <a:r>
              <a:rPr lang="el-GR" sz="2700" b="1" dirty="0" smtClean="0"/>
              <a:t> Ο Κάρολος Δαρβίνος και το ταξίδι με το </a:t>
            </a:r>
            <a:r>
              <a:rPr lang="en-US" sz="2700" b="1" dirty="0" smtClean="0"/>
              <a:t>HMS Beagle</a:t>
            </a:r>
            <a:r>
              <a:rPr lang="el-GR" sz="2400" dirty="0" smtClean="0"/>
              <a:t/>
            </a:r>
            <a:br>
              <a:rPr lang="el-GR" sz="2400" dirty="0" smtClean="0"/>
            </a:br>
            <a:endParaRPr lang="el-GR" sz="2400" dirty="0"/>
          </a:p>
        </p:txBody>
      </p:sp>
      <p:sp>
        <p:nvSpPr>
          <p:cNvPr id="3" name="2 - Θέση περιεχομένου"/>
          <p:cNvSpPr>
            <a:spLocks noGrp="1"/>
          </p:cNvSpPr>
          <p:nvPr>
            <p:ph idx="1"/>
          </p:nvPr>
        </p:nvSpPr>
        <p:spPr>
          <a:xfrm>
            <a:off x="323528" y="980728"/>
            <a:ext cx="8496944" cy="3240360"/>
          </a:xfrm>
        </p:spPr>
        <p:txBody>
          <a:bodyPr>
            <a:normAutofit/>
          </a:bodyPr>
          <a:lstStyle/>
          <a:p>
            <a:pPr>
              <a:buNone/>
            </a:pPr>
            <a:r>
              <a:rPr lang="el-GR" sz="1700" dirty="0" smtClean="0"/>
              <a:t>Το Δεκέμβριο του 1831 ,σε ηλικία 22 ετών , ο Κάρολος Δαρβίνος σαλπάρισε με το </a:t>
            </a:r>
            <a:r>
              <a:rPr lang="en-US" sz="1700" dirty="0" smtClean="0"/>
              <a:t>HMS Beagle </a:t>
            </a:r>
            <a:r>
              <a:rPr lang="el-GR" sz="1700" dirty="0" smtClean="0"/>
              <a:t>σε μια παγκόσμια αποστολή κατόπιν πρόσκλησης του καπετάνιου του </a:t>
            </a:r>
            <a:r>
              <a:rPr lang="en-US" sz="1700" dirty="0" smtClean="0"/>
              <a:t>Robert FitzRoy</a:t>
            </a:r>
            <a:r>
              <a:rPr lang="el-GR" sz="1700" dirty="0" smtClean="0"/>
              <a:t> </a:t>
            </a:r>
            <a:r>
              <a:rPr lang="en-US" sz="1700" dirty="0" smtClean="0"/>
              <a:t>.</a:t>
            </a:r>
            <a:r>
              <a:rPr lang="el-GR" sz="1700" dirty="0" smtClean="0"/>
              <a:t>  Έχοντας το ρόλο του φυσιοδίφη και του βοηθού καπετάνιου ταξίδεψε σχεδόν 5 χρόνια (αν και το ταξίδι αναμένονταν να κρατήσει μόλις δύο χρόνια) αποκομίζοντας πολύ σημαντικές εμπειρίες τόσο στην προσωπική του ζωή όσο και ως επιστήμονας . Μετά το πέρας της αποστολής δημοσίευσε τις παρατηρήσεις του στο περιοδικό των ερευνών μέσω του οποίου εδραιώθηκε η φήμη του και ο σεβασμός του ως επιστήμονας. Ασχολήθηκε με τη γεωλογία, τη βιολογία ,την ανθρωπολογία και την παλαιοντολογία ,ένα σπουδαίο παράδειγμα της διεπιστημονικής φύσης των επιστημών. Αν και ήταν εξέχων επιστήμονας ,αντιμετώπιζε σοβαρό πρόβλημα ναυτίας ,με αποτέλεσμα οι περισσότερες οι περισσότερες παρατηρήσεις του να σχετίζονται με τα νησιά και τις ηπείρους στις οποίες έκαναν στάσεις. </a:t>
            </a:r>
          </a:p>
        </p:txBody>
      </p:sp>
      <p:sp>
        <p:nvSpPr>
          <p:cNvPr id="5" name="4 - TextBox"/>
          <p:cNvSpPr txBox="1"/>
          <p:nvPr/>
        </p:nvSpPr>
        <p:spPr>
          <a:xfrm>
            <a:off x="683568" y="4221088"/>
            <a:ext cx="3600400" cy="1400383"/>
          </a:xfrm>
          <a:prstGeom prst="rect">
            <a:avLst/>
          </a:prstGeom>
          <a:noFill/>
        </p:spPr>
        <p:txBody>
          <a:bodyPr wrap="square" rtlCol="0">
            <a:spAutoFit/>
          </a:bodyPr>
          <a:lstStyle/>
          <a:p>
            <a:pPr>
              <a:buNone/>
            </a:pPr>
            <a:r>
              <a:rPr lang="el-GR" sz="1700" dirty="0" smtClean="0"/>
              <a:t>Το ταξίδι ξεκίνησε από το</a:t>
            </a:r>
            <a:r>
              <a:rPr lang="en-US" sz="1700" dirty="0" smtClean="0"/>
              <a:t> </a:t>
            </a:r>
            <a:r>
              <a:rPr lang="el-GR" sz="1700" dirty="0" smtClean="0"/>
              <a:t>Πλύμουθ της Αγγλίας με κατεύθυνση νότια ,μέσω των Κανάριων Νήσων και του Πράσινου Ακρωτηρίου , βορειοδυτικά της Αφρικής. </a:t>
            </a:r>
            <a:endParaRPr lang="el-GR" sz="1700" dirty="0"/>
          </a:p>
        </p:txBody>
      </p:sp>
      <p:pic>
        <p:nvPicPr>
          <p:cNvPr id="6" name="5 - Εικόνα" descr="279677550_orig.jpg"/>
          <p:cNvPicPr>
            <a:picLocks noChangeAspect="1"/>
          </p:cNvPicPr>
          <p:nvPr/>
        </p:nvPicPr>
        <p:blipFill>
          <a:blip r:embed="rId2" cstate="print"/>
          <a:stretch>
            <a:fillRect/>
          </a:stretch>
        </p:blipFill>
        <p:spPr>
          <a:xfrm>
            <a:off x="4427984" y="3933057"/>
            <a:ext cx="4716016" cy="2432782"/>
          </a:xfrm>
          <a:prstGeom prst="rect">
            <a:avLst/>
          </a:prstGeom>
        </p:spPr>
      </p:pic>
      <p:sp>
        <p:nvSpPr>
          <p:cNvPr id="7" name="6 - TextBox"/>
          <p:cNvSpPr txBox="1"/>
          <p:nvPr/>
        </p:nvSpPr>
        <p:spPr>
          <a:xfrm>
            <a:off x="4427984" y="6309320"/>
            <a:ext cx="4608512" cy="461665"/>
          </a:xfrm>
          <a:prstGeom prst="rect">
            <a:avLst/>
          </a:prstGeom>
          <a:noFill/>
        </p:spPr>
        <p:txBody>
          <a:bodyPr wrap="square" rtlCol="0">
            <a:spAutoFit/>
          </a:bodyPr>
          <a:lstStyle/>
          <a:p>
            <a:r>
              <a:rPr lang="el-GR" sz="1200" b="1" dirty="0" smtClean="0"/>
              <a:t>Το ταξίδι αυτό είναι διάσημο εξαιτίας της επιρροής που είχε στην ανάπτυξη της θεωρίας του Δαρβίνου.</a:t>
            </a:r>
            <a:endParaRPr lang="el-G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476672"/>
            <a:ext cx="8229600" cy="5649491"/>
          </a:xfrm>
        </p:spPr>
        <p:txBody>
          <a:bodyPr>
            <a:normAutofit/>
          </a:bodyPr>
          <a:lstStyle/>
          <a:p>
            <a:pPr>
              <a:buNone/>
            </a:pPr>
            <a:r>
              <a:rPr lang="el-GR" sz="1700" dirty="0" smtClean="0"/>
              <a:t>Ως φυσιοδίφης ,έκανε πολλά σκίτσα σε χαρτί καθ όλη τη διάρκεια του ταξιδιού. Κατέγραψε γεωλογικά χαρακτηριστικά ,όπως ηφαιστειακά νησιά ,βραχώδεις σχηματισμούς σε κοιλάδες ποταμών και βραχώδεις ακτογραμμές κάνοντας υποθέσεις για το πώς δημιουργήθηκαν  και εξελίχθηκαν. Για παράδειγμα στα νησιά του Πράσινου Ακρωτηρίου , παρατήρησε ότι τα βράχια των ακτών αποτελούνταν εσωτερικά από κοχύλια του ωκεανού κάτι που εντόπισε και στα βουνά των Άνδεων. Τα συγκεκριμένα απολιθώματα τον βοήθησαν να συλλάβει την ιδέα ότι οι αλλαγές στην επιφάνεια της Γης οδηγούσαν σε άνοδο ή  βύθιση  των ηπείρων. Τα στοιχεία αυτά ήρθαν να συμπληρώσουν άλλη μια επιστημονική θεωρία της εποχής, εκείνη του </a:t>
            </a:r>
            <a:r>
              <a:rPr lang="en-US" sz="1700" dirty="0" smtClean="0"/>
              <a:t>Charles Lyell</a:t>
            </a:r>
            <a:r>
              <a:rPr lang="el-GR" sz="1700" dirty="0" smtClean="0"/>
              <a:t> , σύμφωνα με την οποία οι ήπειροι ανυψώνονταν αργά μέσα σε πολύ μεγάλες χρονικές περιόδους.</a:t>
            </a:r>
          </a:p>
          <a:p>
            <a:pPr>
              <a:buNone/>
            </a:pPr>
            <a:r>
              <a:rPr lang="el-GR" sz="1700" dirty="0" smtClean="0"/>
              <a:t>Καθώς η ομάδα του σκάφους του συνέλεγε βιολογικά δείγματα από όλο τον κόσμο ,ο Δαρβίνος κρατούσε ειδικές σημειώσεις και πλήρη σκίτσα στο ημερολόγιό του. Στη Νότια Αμερική για παράδειγμα συνέλεξε εκατοντάδες δείγματα φυτών και ζώων από τα τροπικά δάση ενώ από τον ωκεανό πτηνά ,ψάρια και ασπόνδυλα στέλνοντάς για εξέταση πίσω στην Αγγλία. Παράλληλα μέσα από τα γιγαντιαία απολιθώματα που βρήκε ,κατέληξε στο συμπέρασμα ότι η περιοχή αυτή κάποτε ήταν πιο πλούσια σε πόρους , με διαφορετικό κλίμα ώστε να μπορέσει να υποστηρίξει τόσο μεγάλα χερσαία ζώα. Σημείωσε τα μοναδικά ζώα που υπήρχαν εκεί όπως επίσης εντόπισε ομοιότητες στα ευρήματα των απολιθωμάτων της Αφρικής και των ακτών της Νότιας Αμερικής.      </a:t>
            </a:r>
            <a:endParaRPr lang="el-GR" sz="17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67544" y="404664"/>
            <a:ext cx="8229600" cy="5678091"/>
          </a:xfrm>
        </p:spPr>
        <p:txBody>
          <a:bodyPr>
            <a:normAutofit/>
          </a:bodyPr>
          <a:lstStyle/>
          <a:p>
            <a:pPr>
              <a:buNone/>
            </a:pPr>
            <a:r>
              <a:rPr lang="el-GR" sz="1700" dirty="0" smtClean="0"/>
              <a:t>Στα νησιά Γκαλαπάγκος σημείωσε ελάχιστες διαφορές που σχετίζονταν  με κάποια είδη σπίνων. Στην Αυστραλία τα είδη φυτών και ζώων που υπήρχαν ήταν μοναδικά, καθώς δεν τα είχε συναντήσει πουθενά αλλού σε όλο τον κόσμο. Αυτές και άλλες παρατηρήσεις οδήγησαν σε μεγάλο βαθμό στη διατύπωση της Θεωρίας της Εξέλιξης μέσα από τη Φυσική επιλογή.</a:t>
            </a:r>
          </a:p>
          <a:p>
            <a:pPr>
              <a:buNone/>
            </a:pPr>
            <a:r>
              <a:rPr lang="el-GR" sz="1700" dirty="0" smtClean="0"/>
              <a:t>Το ταξίδι του </a:t>
            </a:r>
            <a:r>
              <a:rPr lang="en-US" sz="1700" dirty="0" smtClean="0"/>
              <a:t>Beagle </a:t>
            </a:r>
            <a:r>
              <a:rPr lang="el-GR" sz="1700" dirty="0" smtClean="0"/>
              <a:t>ήταν ένα εξαιρετικό παράδειγμα επιστημονικής δουλειάς. Ο Δαρβίνος έκανε προσεκτικές παρατηρήσεις και τις χρησιμοποίησε για να στηρίξει τις νέες του ιδέες .Περιέργως οι σημειώσεις του ήταν απίστευτα λεπτομερείς ,εμπνέοντας όλους εμάς ως επιστήμονες να καταγράφουμε προσεκτικά και με λεπτομέρεια τα ευρήματά μας.</a:t>
            </a:r>
            <a:endParaRPr lang="el-GR" sz="1700" dirty="0"/>
          </a:p>
        </p:txBody>
      </p:sp>
      <p:pic>
        <p:nvPicPr>
          <p:cNvPr id="4" name="3 - Εικόνα" descr="Καταγραφή.PNG"/>
          <p:cNvPicPr>
            <a:picLocks noChangeAspect="1"/>
          </p:cNvPicPr>
          <p:nvPr/>
        </p:nvPicPr>
        <p:blipFill>
          <a:blip r:embed="rId2" cstate="print"/>
          <a:stretch>
            <a:fillRect/>
          </a:stretch>
        </p:blipFill>
        <p:spPr>
          <a:xfrm>
            <a:off x="4427984" y="3140968"/>
            <a:ext cx="4189171" cy="3312368"/>
          </a:xfrm>
          <a:prstGeom prst="rect">
            <a:avLst/>
          </a:prstGeom>
        </p:spPr>
      </p:pic>
      <p:sp>
        <p:nvSpPr>
          <p:cNvPr id="5" name="4 - TextBox"/>
          <p:cNvSpPr txBox="1"/>
          <p:nvPr/>
        </p:nvSpPr>
        <p:spPr>
          <a:xfrm>
            <a:off x="539552" y="4221088"/>
            <a:ext cx="3528392" cy="830997"/>
          </a:xfrm>
          <a:prstGeom prst="rect">
            <a:avLst/>
          </a:prstGeom>
          <a:noFill/>
        </p:spPr>
        <p:txBody>
          <a:bodyPr wrap="square" rtlCol="0">
            <a:spAutoFit/>
          </a:bodyPr>
          <a:lstStyle/>
          <a:p>
            <a:r>
              <a:rPr lang="el-GR" sz="1200" b="1" dirty="0" smtClean="0"/>
              <a:t>Αυτή η απεικόνιση είναι ένα παράδειγμα της λεπτομέρειας στο σχήμα ,το μέγεθος και το χρωματισμό τεσσάρων ειδών σπίνων που κατέγραψε ο Δαρβίνος στα νησιά Γκαλαπάγκος. </a:t>
            </a:r>
            <a:endParaRPr lang="el-GR" sz="1200" b="1"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51520" y="274638"/>
            <a:ext cx="8435280" cy="562074"/>
          </a:xfrm>
        </p:spPr>
        <p:txBody>
          <a:bodyPr>
            <a:normAutofit/>
          </a:bodyPr>
          <a:lstStyle/>
          <a:p>
            <a:pPr algn="l"/>
            <a:r>
              <a:rPr lang="el-GR" sz="2400" b="1" dirty="0" smtClean="0"/>
              <a:t>Η θεωρία της εξέλιξης μέσω φυσικής μεταβολής</a:t>
            </a:r>
            <a:endParaRPr lang="el-GR" sz="2400" b="1" dirty="0"/>
          </a:p>
        </p:txBody>
      </p:sp>
      <p:sp>
        <p:nvSpPr>
          <p:cNvPr id="3" name="2 - Θέση περιεχομένου"/>
          <p:cNvSpPr>
            <a:spLocks noGrp="1"/>
          </p:cNvSpPr>
          <p:nvPr>
            <p:ph idx="1"/>
          </p:nvPr>
        </p:nvSpPr>
        <p:spPr>
          <a:xfrm>
            <a:off x="179512" y="908720"/>
            <a:ext cx="8640960" cy="3672408"/>
          </a:xfrm>
        </p:spPr>
        <p:txBody>
          <a:bodyPr>
            <a:normAutofit/>
          </a:bodyPr>
          <a:lstStyle/>
          <a:p>
            <a:pPr>
              <a:buNone/>
            </a:pPr>
            <a:r>
              <a:rPr lang="el-GR" sz="1700" dirty="0" smtClean="0"/>
              <a:t>Ο Δαρβίνος περιέγραψε διάφορους παράγοντες ως συστατικά στοιχεία της Θεωρίας της Εξέλιξης. Οι παράγοντες αυτοί περιλαμβάνουν :</a:t>
            </a:r>
          </a:p>
          <a:p>
            <a:r>
              <a:rPr lang="el-GR" sz="1700" dirty="0" smtClean="0"/>
              <a:t>Υπερπαραγωγή</a:t>
            </a:r>
          </a:p>
          <a:p>
            <a:r>
              <a:rPr lang="el-GR" sz="1700" dirty="0" smtClean="0"/>
              <a:t>Ανταγωνισμός</a:t>
            </a:r>
          </a:p>
          <a:p>
            <a:r>
              <a:rPr lang="el-GR" sz="1700" dirty="0" smtClean="0"/>
              <a:t>Παραλλαγές</a:t>
            </a:r>
          </a:p>
          <a:p>
            <a:r>
              <a:rPr lang="el-GR" sz="1700" dirty="0" smtClean="0"/>
              <a:t>Προσαρμογή</a:t>
            </a:r>
          </a:p>
          <a:p>
            <a:r>
              <a:rPr lang="el-GR" sz="1700" dirty="0" smtClean="0"/>
              <a:t>Επιβίωση του ικανότερου</a:t>
            </a:r>
          </a:p>
          <a:p>
            <a:r>
              <a:rPr lang="el-GR" sz="1700" dirty="0" smtClean="0"/>
              <a:t>Συσχέτιση </a:t>
            </a:r>
          </a:p>
          <a:p>
            <a:pPr>
              <a:buNone/>
            </a:pPr>
            <a:endParaRPr lang="el-GR" sz="1700" dirty="0" smtClean="0"/>
          </a:p>
          <a:p>
            <a:pPr>
              <a:buNone/>
            </a:pPr>
            <a:r>
              <a:rPr lang="el-GR" sz="2400" b="1" dirty="0" smtClean="0"/>
              <a:t>Υπερπαραγωγή</a:t>
            </a:r>
          </a:p>
          <a:p>
            <a:pPr>
              <a:buNone/>
            </a:pPr>
            <a:endParaRPr lang="el-GR" sz="3600" b="1" dirty="0" smtClean="0"/>
          </a:p>
          <a:p>
            <a:pPr>
              <a:buNone/>
            </a:pPr>
            <a:endParaRPr lang="el-GR" sz="3600" dirty="0" smtClean="0"/>
          </a:p>
          <a:p>
            <a:pPr>
              <a:buNone/>
            </a:pPr>
            <a:endParaRPr lang="el-GR" sz="1700" dirty="0"/>
          </a:p>
        </p:txBody>
      </p:sp>
      <p:pic>
        <p:nvPicPr>
          <p:cNvPr id="4" name="3 - Εικόνα" descr="Καταγραφή.PNG"/>
          <p:cNvPicPr>
            <a:picLocks noChangeAspect="1"/>
          </p:cNvPicPr>
          <p:nvPr/>
        </p:nvPicPr>
        <p:blipFill>
          <a:blip r:embed="rId3" cstate="print"/>
          <a:stretch>
            <a:fillRect/>
          </a:stretch>
        </p:blipFill>
        <p:spPr>
          <a:xfrm>
            <a:off x="4716016" y="1484784"/>
            <a:ext cx="4320480" cy="2088233"/>
          </a:xfrm>
          <a:prstGeom prst="rect">
            <a:avLst/>
          </a:prstGeom>
        </p:spPr>
      </p:pic>
      <p:sp>
        <p:nvSpPr>
          <p:cNvPr id="5" name="4 - TextBox"/>
          <p:cNvSpPr txBox="1"/>
          <p:nvPr/>
        </p:nvSpPr>
        <p:spPr>
          <a:xfrm>
            <a:off x="4572000" y="3573016"/>
            <a:ext cx="4572000" cy="830997"/>
          </a:xfrm>
          <a:prstGeom prst="rect">
            <a:avLst/>
          </a:prstGeom>
          <a:noFill/>
        </p:spPr>
        <p:txBody>
          <a:bodyPr wrap="square" rtlCol="0">
            <a:spAutoFit/>
          </a:bodyPr>
          <a:lstStyle/>
          <a:p>
            <a:r>
              <a:rPr lang="el-GR" sz="1200" b="1" dirty="0" smtClean="0"/>
              <a:t>Συνήθως τα ψάρια αναπαράγονται σε μεγαλύτερους αριθμούς από τους αναγκαίους, ένα φαινόμενο που ονομάζεται υπερπαραγωγή. Τα νεαρά ψάρια  συναγωνίζονται μεταξύ τους ,με κάποια από αυτά να μην καταφέρνουν να επιβιώσουν.</a:t>
            </a:r>
            <a:endParaRPr lang="el-GR" sz="1200" b="1" dirty="0"/>
          </a:p>
        </p:txBody>
      </p:sp>
      <p:sp>
        <p:nvSpPr>
          <p:cNvPr id="6" name="5 - TextBox"/>
          <p:cNvSpPr txBox="1"/>
          <p:nvPr/>
        </p:nvSpPr>
        <p:spPr>
          <a:xfrm>
            <a:off x="179512" y="4365104"/>
            <a:ext cx="8712968" cy="2185214"/>
          </a:xfrm>
          <a:prstGeom prst="rect">
            <a:avLst/>
          </a:prstGeom>
          <a:noFill/>
        </p:spPr>
        <p:txBody>
          <a:bodyPr wrap="square" rtlCol="0">
            <a:spAutoFit/>
          </a:bodyPr>
          <a:lstStyle/>
          <a:p>
            <a:pPr>
              <a:buNone/>
            </a:pPr>
            <a:r>
              <a:rPr lang="el-GR" sz="1700" dirty="0" smtClean="0"/>
              <a:t>Τα διάφορα είδη συνηθίζουν κατά την αναπαραγωγή τους ,να δημιουργούν ένα μεγαλύτερο αριθμό απογόνων από αυτόν που πραγματικά χρειάζονται ,ώστε να αποφευχθεί το ενδεχόμενο εξαφάνισής τους. Αυτά είναι συνήθως άμισχα είδη </a:t>
            </a:r>
            <a:r>
              <a:rPr lang="en-US" sz="1700" dirty="0" smtClean="0"/>
              <a:t>( </a:t>
            </a:r>
            <a:r>
              <a:rPr lang="el-GR" sz="1700" dirty="0" smtClean="0"/>
              <a:t>μύδια , ανεμώνες κ.α.) και οργανισμοί που έχουν πολλούς θηρευτές. Από τη αντίπερα όχθη η Γη δεν μπορεί να υποστηρίξει ένα τόσο μεγάλο αριθμό απογόνων καθώς έχει περιορισμένους φυσικούς πόρους. Το γεγονός αυτό έχει ως αποτέλεσμα τον ανταγωνισμό μεταξύ ατόμων του ιδίου είδους. Ο Δαρβίνος διατύπωσε την άποψη ότι ένας πολύ μικρός αριθμός νέων μελών τα καταφέρνει να φτάσει σε ηλικία αναπαραγωγής και συγκεκριμένα τα άτομα που υπερτερούν σε φυσικά χαρακτηριστικά.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Καταγραφή.PNG"/>
          <p:cNvPicPr>
            <a:picLocks noChangeAspect="1"/>
          </p:cNvPicPr>
          <p:nvPr/>
        </p:nvPicPr>
        <p:blipFill>
          <a:blip r:embed="rId2" cstate="print"/>
          <a:stretch>
            <a:fillRect/>
          </a:stretch>
        </p:blipFill>
        <p:spPr>
          <a:xfrm>
            <a:off x="0" y="0"/>
            <a:ext cx="9144000" cy="6858000"/>
          </a:xfrm>
          <a:prstGeom prst="rect">
            <a:avLst/>
          </a:prstGeom>
        </p:spPr>
      </p:pic>
      <p:sp>
        <p:nvSpPr>
          <p:cNvPr id="2" name="1 - Τίτλος"/>
          <p:cNvSpPr>
            <a:spLocks noGrp="1"/>
          </p:cNvSpPr>
          <p:nvPr>
            <p:ph type="title"/>
          </p:nvPr>
        </p:nvSpPr>
        <p:spPr>
          <a:xfrm>
            <a:off x="457200" y="274638"/>
            <a:ext cx="8229600" cy="706090"/>
          </a:xfrm>
          <a:noFill/>
        </p:spPr>
        <p:txBody>
          <a:bodyPr>
            <a:normAutofit fontScale="90000"/>
          </a:bodyPr>
          <a:lstStyle/>
          <a:p>
            <a:r>
              <a:rPr lang="el-GR" dirty="0" smtClean="0"/>
              <a:t>Στόχοι</a:t>
            </a:r>
            <a:endParaRPr lang="el-GR" dirty="0"/>
          </a:p>
        </p:txBody>
      </p:sp>
      <p:sp>
        <p:nvSpPr>
          <p:cNvPr id="3" name="2 - Θέση περιεχομένου"/>
          <p:cNvSpPr>
            <a:spLocks noGrp="1"/>
          </p:cNvSpPr>
          <p:nvPr>
            <p:ph idx="1"/>
          </p:nvPr>
        </p:nvSpPr>
        <p:spPr>
          <a:xfrm>
            <a:off x="457200" y="1052736"/>
            <a:ext cx="8435280" cy="5073427"/>
          </a:xfrm>
        </p:spPr>
        <p:txBody>
          <a:bodyPr>
            <a:normAutofit/>
          </a:bodyPr>
          <a:lstStyle/>
          <a:p>
            <a:pPr>
              <a:buNone/>
            </a:pPr>
            <a:r>
              <a:rPr lang="el-GR" sz="2400" b="1" dirty="0" smtClean="0"/>
              <a:t>Θα πρέπει να είστε σε θέση να:</a:t>
            </a:r>
          </a:p>
          <a:p>
            <a:pPr>
              <a:buNone/>
            </a:pPr>
            <a:endParaRPr lang="el-GR" sz="2400" b="1" dirty="0" smtClean="0">
              <a:solidFill>
                <a:schemeClr val="bg1"/>
              </a:solidFill>
            </a:endParaRPr>
          </a:p>
          <a:p>
            <a:pPr>
              <a:buFont typeface="Wingdings" pitchFamily="2" charset="2"/>
              <a:buChar char="Ø"/>
            </a:pPr>
            <a:r>
              <a:rPr lang="el-GR" sz="2400" dirty="0" smtClean="0">
                <a:solidFill>
                  <a:schemeClr val="bg1"/>
                </a:solidFill>
              </a:rPr>
              <a:t>Εξηγήσετε πως η διαδικασία της φυσικής εξέλιξης επηρεάζει την εξέλιξη των ειδών</a:t>
            </a:r>
          </a:p>
          <a:p>
            <a:pPr>
              <a:buNone/>
            </a:pPr>
            <a:endParaRPr lang="el-GR" sz="2400" dirty="0" smtClean="0">
              <a:solidFill>
                <a:schemeClr val="bg1"/>
              </a:solidFill>
            </a:endParaRPr>
          </a:p>
          <a:p>
            <a:pPr>
              <a:buFont typeface="Wingdings" pitchFamily="2" charset="2"/>
              <a:buChar char="Ø"/>
            </a:pPr>
            <a:r>
              <a:rPr lang="el-GR" sz="2400" dirty="0" smtClean="0">
                <a:solidFill>
                  <a:schemeClr val="bg1"/>
                </a:solidFill>
              </a:rPr>
              <a:t>Προσδιορίστε πως τα χωροκατακτητικά είδη μπορούν να οδηγήσουν σε μείωση της βιοποικιλότητας</a:t>
            </a:r>
          </a:p>
          <a:p>
            <a:pPr>
              <a:buNone/>
            </a:pPr>
            <a:endParaRPr lang="el-GR" sz="2400" dirty="0" smtClean="0">
              <a:solidFill>
                <a:schemeClr val="bg1"/>
              </a:solidFill>
            </a:endParaRPr>
          </a:p>
          <a:p>
            <a:pPr>
              <a:buFont typeface="Wingdings" pitchFamily="2" charset="2"/>
              <a:buChar char="Ø"/>
            </a:pPr>
            <a:r>
              <a:rPr lang="el-GR" sz="2400" dirty="0" smtClean="0">
                <a:solidFill>
                  <a:schemeClr val="bg1"/>
                </a:solidFill>
              </a:rPr>
              <a:t>Δώστε παραδείγματα προσαρμογών σε διάφορα θαλάσσια οικοσυστήματα</a:t>
            </a:r>
            <a:endParaRPr lang="el-GR" sz="2400" dirty="0">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634082"/>
          </a:xfrm>
        </p:spPr>
        <p:txBody>
          <a:bodyPr>
            <a:normAutofit/>
          </a:bodyPr>
          <a:lstStyle/>
          <a:p>
            <a:pPr algn="l"/>
            <a:r>
              <a:rPr lang="el-GR" sz="2400" b="1" dirty="0" smtClean="0"/>
              <a:t>Ανταγωνισμός</a:t>
            </a:r>
            <a:endParaRPr lang="el-GR" sz="2400" dirty="0"/>
          </a:p>
        </p:txBody>
      </p:sp>
      <p:sp>
        <p:nvSpPr>
          <p:cNvPr id="3" name="2 - Θέση περιεχομένου"/>
          <p:cNvSpPr>
            <a:spLocks noGrp="1"/>
          </p:cNvSpPr>
          <p:nvPr>
            <p:ph idx="1"/>
          </p:nvPr>
        </p:nvSpPr>
        <p:spPr>
          <a:xfrm>
            <a:off x="0" y="908721"/>
            <a:ext cx="8686800" cy="1512168"/>
          </a:xfrm>
        </p:spPr>
        <p:txBody>
          <a:bodyPr>
            <a:normAutofit/>
          </a:bodyPr>
          <a:lstStyle/>
          <a:p>
            <a:pPr>
              <a:buNone/>
            </a:pPr>
            <a:r>
              <a:rPr lang="el-GR" sz="1700" dirty="0" smtClean="0"/>
              <a:t>Από τη στιγμή που κατά τη φάση της αναπαραγωγής προκύπτει ένας μεγάλος αριθμός απογόνων ,αυτοί θα πρέπει να συναγωνιστούν μεταξύ τους για την περιορισμένη τροφή και τον συγκεκριμένο διαθέσιμο χώρο που υπάρχει. Ο συναγωνισμός αυτός μπορεί να προκύψει τόσο μεταξύ ατόμων του ιδίου είδους ,όσο και διαφορετικών που ζουν στο ίδιο οικοσύστημα ,όπου στο τέλος κάποιοι επιβιώνουν έναντι άλλων.  </a:t>
            </a:r>
          </a:p>
          <a:p>
            <a:pPr>
              <a:buNone/>
            </a:pPr>
            <a:endParaRPr lang="el-GR" sz="1700" dirty="0" smtClean="0"/>
          </a:p>
          <a:p>
            <a:pPr>
              <a:buNone/>
            </a:pPr>
            <a:endParaRPr lang="el-GR" sz="1700" dirty="0" smtClean="0"/>
          </a:p>
          <a:p>
            <a:pPr>
              <a:buNone/>
            </a:pPr>
            <a:endParaRPr lang="el-GR" sz="1700" dirty="0"/>
          </a:p>
        </p:txBody>
      </p:sp>
      <p:sp>
        <p:nvSpPr>
          <p:cNvPr id="4" name="3 - TextBox"/>
          <p:cNvSpPr txBox="1"/>
          <p:nvPr/>
        </p:nvSpPr>
        <p:spPr>
          <a:xfrm>
            <a:off x="323528" y="2420888"/>
            <a:ext cx="4752528" cy="4104456"/>
          </a:xfrm>
          <a:prstGeom prst="rect">
            <a:avLst/>
          </a:prstGeom>
          <a:noFill/>
        </p:spPr>
        <p:txBody>
          <a:bodyPr wrap="square" rtlCol="0">
            <a:spAutoFit/>
          </a:bodyPr>
          <a:lstStyle/>
          <a:p>
            <a:pPr>
              <a:buNone/>
            </a:pPr>
            <a:r>
              <a:rPr lang="el-GR" sz="2400" b="1" dirty="0" smtClean="0"/>
              <a:t>Παραλλαγές</a:t>
            </a:r>
          </a:p>
          <a:p>
            <a:pPr>
              <a:buNone/>
            </a:pPr>
            <a:endParaRPr lang="el-GR" sz="2400" b="1" dirty="0" smtClean="0"/>
          </a:p>
          <a:p>
            <a:pPr>
              <a:buNone/>
            </a:pPr>
            <a:r>
              <a:rPr lang="el-GR" sz="1700" dirty="0" smtClean="0"/>
              <a:t>Ο Δαρβίνος σημείωσε περαιτέρω ότι οι μεμονωμένοι οργανισμοί στο ίδιο είδος παρουσιάζουν διαφορές στα γενετικά τους χαρακτηριστικά.  Οι γενετικές διαφορές περιλαμβάνουν την ικανότητα κολύμβησης, το μέγεθος, το σχήμα και ούτω καθεξής.  Αυτές οι διαφορές μέσα σε ένα είδος ονομάζονται παραλλαγές και συμβαίνουν τυχαία λόγω μετάλλαξης.  Ορισμένες παραλλαγές μπορεί να μην  επηρεάσουν έναν μεμονωμένο οργανισμό ενώ άλλες παραλλαγές μπορεί είτε να τον  βλάψουν είτε να  τον ωφελήσουν .</a:t>
            </a:r>
          </a:p>
        </p:txBody>
      </p:sp>
      <p:pic>
        <p:nvPicPr>
          <p:cNvPr id="7" name="6 - Εικόνα" descr="Καταγραφή.PNG"/>
          <p:cNvPicPr>
            <a:picLocks noChangeAspect="1"/>
          </p:cNvPicPr>
          <p:nvPr/>
        </p:nvPicPr>
        <p:blipFill>
          <a:blip r:embed="rId2" cstate="print"/>
          <a:stretch>
            <a:fillRect/>
          </a:stretch>
        </p:blipFill>
        <p:spPr>
          <a:xfrm>
            <a:off x="5076056" y="2996952"/>
            <a:ext cx="3916797" cy="2236276"/>
          </a:xfrm>
          <a:prstGeom prst="rect">
            <a:avLst/>
          </a:prstGeom>
        </p:spPr>
      </p:pic>
      <p:sp>
        <p:nvSpPr>
          <p:cNvPr id="8" name="7 - TextBox"/>
          <p:cNvSpPr txBox="1"/>
          <p:nvPr/>
        </p:nvSpPr>
        <p:spPr>
          <a:xfrm>
            <a:off x="5004048" y="5229200"/>
            <a:ext cx="3960440" cy="1200329"/>
          </a:xfrm>
          <a:prstGeom prst="rect">
            <a:avLst/>
          </a:prstGeom>
          <a:noFill/>
        </p:spPr>
        <p:txBody>
          <a:bodyPr wrap="square" rtlCol="0">
            <a:spAutoFit/>
          </a:bodyPr>
          <a:lstStyle/>
          <a:p>
            <a:r>
              <a:rPr lang="el-GR" sz="1200" b="1" dirty="0" smtClean="0"/>
              <a:t>Μπορούμε να παρατηρήσουμε την ποικιλία των παραλλαγών που εμφανίσει μια μέδουσα ως προς το χρώμα, το μήκος από τα πλοκάμια , το μέγεθος και το πόσο ισχυρό είναι το τσίμπημά της. Κάποια από τα συγκεκριμένα χαρακτηριστικά θα υπερνικήσουν άλλα και θα περάσουν στις επόμενες γενεές. </a:t>
            </a:r>
            <a:endParaRPr lang="el-GR" sz="1200" b="1"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548680"/>
            <a:ext cx="8229600" cy="648072"/>
          </a:xfrm>
        </p:spPr>
        <p:txBody>
          <a:bodyPr>
            <a:normAutofit/>
          </a:bodyPr>
          <a:lstStyle/>
          <a:p>
            <a:pPr algn="l"/>
            <a:r>
              <a:rPr lang="el-GR" sz="2400" b="1" dirty="0" smtClean="0"/>
              <a:t>Προσαρμογή</a:t>
            </a:r>
            <a:endParaRPr lang="el-GR" sz="2400" b="1" dirty="0"/>
          </a:p>
        </p:txBody>
      </p:sp>
      <p:sp>
        <p:nvSpPr>
          <p:cNvPr id="3" name="2 - Θέση περιεχομένου"/>
          <p:cNvSpPr>
            <a:spLocks noGrp="1"/>
          </p:cNvSpPr>
          <p:nvPr>
            <p:ph idx="1"/>
          </p:nvPr>
        </p:nvSpPr>
        <p:spPr>
          <a:xfrm>
            <a:off x="457200" y="1556792"/>
            <a:ext cx="8229600" cy="4569371"/>
          </a:xfrm>
        </p:spPr>
        <p:txBody>
          <a:bodyPr>
            <a:normAutofit/>
          </a:bodyPr>
          <a:lstStyle/>
          <a:p>
            <a:pPr>
              <a:buNone/>
            </a:pPr>
            <a:r>
              <a:rPr lang="en-US" sz="1700" dirty="0" smtClean="0"/>
              <a:t> </a:t>
            </a:r>
            <a:r>
              <a:rPr lang="el-GR" sz="1700" dirty="0" smtClean="0"/>
              <a:t>Τα διαφορετικά περιβάλλοντα της Γης έχουν αλλάξει ριζικά κατά τη διάρκεια της γεωλογικής περιόδου.  Δεν είναι κάθε οργανισμός εξοπλισμένος για να επιβιώσει από περιβαλλοντικές αλλαγές.  Μερικοί οργανισμοί είναι "αρκετά τυχεροί" για να γεννηθούν με γονίδια που τους δίνουν χαρακτηριστικά που βελτιώνουν τις πιθανότητες επιβίωσης.  Φυσικά, κανένας οργανισμός δεν ζει για πάντα, πρέπει να αναπαραχθεί για να μεταδώσει τα γονίδιά του και να εξασφαλίσει την επιβίωση του πληθυσμού και των είδους του.  Όταν οι οργανισμοί αναπαράγονται, μεταφέρουν μερικές φορές τα "τυχερά γονίδια" - εκείνα που τους βοήθησαν να επιβιώσουν - στους απογόνους τους.</a:t>
            </a:r>
            <a:endParaRPr lang="en-US" sz="1700" dirty="0" smtClean="0"/>
          </a:p>
          <a:p>
            <a:pPr>
              <a:buNone/>
            </a:pPr>
            <a:r>
              <a:rPr lang="en-US" sz="1700" dirty="0" smtClean="0"/>
              <a:t>T</a:t>
            </a:r>
            <a:r>
              <a:rPr lang="el-GR" sz="1700" dirty="0" smtClean="0"/>
              <a:t>α χαρακτηριστικά ή τα γενετικά γνωρίσματα που συμβάλουν στην επιβίωση ενός οργανισμού και στη επιτυχή αναπαραγωγή του είναι </a:t>
            </a:r>
            <a:r>
              <a:rPr lang="el-GR" sz="1700" b="1" dirty="0" smtClean="0"/>
              <a:t>προσαρμογές</a:t>
            </a:r>
            <a:r>
              <a:rPr lang="el-GR" sz="1700" dirty="0" smtClean="0"/>
              <a:t>. Τα χαρακτηριστικά μπορούν να θεωρηθούν ως προσαρμογές μόνο εάν βρίσκονται στο </a:t>
            </a:r>
            <a:r>
              <a:rPr lang="en-US" sz="1700" dirty="0" smtClean="0"/>
              <a:t>DNA </a:t>
            </a:r>
            <a:r>
              <a:rPr lang="el-GR" sz="1700" dirty="0" smtClean="0"/>
              <a:t>του οργανισμού. Οι προσαρμογές μπορούν να λάβουν πολλές μορφές , μερικές από τις οποίες δεν είναι ορατές.</a:t>
            </a:r>
            <a:r>
              <a:rPr lang="en-US" sz="1700" dirty="0" smtClean="0"/>
              <a:t> </a:t>
            </a:r>
            <a:r>
              <a:rPr lang="el-GR" sz="1700" dirty="0" smtClean="0"/>
              <a:t>Τα  Αρχαία (Α</a:t>
            </a:r>
            <a:r>
              <a:rPr lang="en-US" sz="1700" dirty="0" smtClean="0"/>
              <a:t>rchaea</a:t>
            </a:r>
            <a:r>
              <a:rPr lang="el-GR" sz="1700" dirty="0" smtClean="0"/>
              <a:t>) για παράδειγμα ,είναι μονοκύτταροι μικροοργανισμοί, ειδικά προσαρμοσμένοι για να παράγουν ζάχαρη</a:t>
            </a:r>
            <a:r>
              <a:rPr lang="en-US" sz="1700" dirty="0" smtClean="0"/>
              <a:t> </a:t>
            </a:r>
            <a:r>
              <a:rPr lang="el-GR" sz="1700" dirty="0" smtClean="0"/>
              <a:t>με ασυνήθιστο τρόπο, κάτι που τους βοηθά να επιβιώσουν σε ακραίες συνθήκες.</a:t>
            </a:r>
          </a:p>
          <a:p>
            <a:pPr>
              <a:buNone/>
            </a:pPr>
            <a:endParaRPr lang="el-GR" sz="17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634082"/>
          </a:xfrm>
        </p:spPr>
        <p:txBody>
          <a:bodyPr>
            <a:normAutofit/>
          </a:bodyPr>
          <a:lstStyle/>
          <a:p>
            <a:pPr algn="l"/>
            <a:r>
              <a:rPr lang="el-GR" sz="2400" b="1" dirty="0" smtClean="0"/>
              <a:t>Συμπεριφορικές προσαρμογές</a:t>
            </a:r>
            <a:endParaRPr lang="el-GR" sz="2400" b="1" dirty="0"/>
          </a:p>
        </p:txBody>
      </p:sp>
      <p:sp>
        <p:nvSpPr>
          <p:cNvPr id="3" name="2 - Θέση περιεχομένου"/>
          <p:cNvSpPr>
            <a:spLocks noGrp="1"/>
          </p:cNvSpPr>
          <p:nvPr>
            <p:ph idx="1"/>
          </p:nvPr>
        </p:nvSpPr>
        <p:spPr>
          <a:xfrm>
            <a:off x="323528" y="908721"/>
            <a:ext cx="8568952" cy="2448271"/>
          </a:xfrm>
        </p:spPr>
        <p:txBody>
          <a:bodyPr>
            <a:normAutofit lnSpcReduction="10000"/>
          </a:bodyPr>
          <a:lstStyle/>
          <a:p>
            <a:pPr>
              <a:buNone/>
            </a:pPr>
            <a:r>
              <a:rPr lang="el-GR" sz="1700" dirty="0" smtClean="0"/>
              <a:t>Οι συμπεριφορές μπορούν να είναι προσαρμοστικές. Περιλαμβάνουν τον τρόπο με τον οποίο οι οργανισμοί κινούνται, ανταποκρίνονται στον κίνδυνο, βρίσκουν θρεπτικά συστατικά και αναπαράγονται. Για παράδειγμα τα σφουγγάρια ,τα οποία είναι ακίνητα  ζώα, έχουν προσαρμόσει κατάλληλα  την αναπαραγωγή τους. Απελευθερώνουν τα αυγά και το σπέρμα τους μέσα στο νερό ,με αποτέλεσμα όταν αυτά συναντηθούν να σχηματίσουν προνύμφες που θα γίνουν στη συνέχεια νέα σφουγγάρια. Σε πολλά είδη σφουγγαριών ,η απελευθέρωση αυτή συμβαίνει την ίδια νύχτα ,ώστε να έχουν μεγαλύτερες πιθανότητες γονιμοποίησης. Επομένως τόσο η απελευθέρωση των κυττάρων στο νερό , όσο και ότι αυτή λαμβάνει χώρα σε συγκεκριμένη χρονική περίοδο είναι προσαρμογές συμπεριφοράς των σφουγγαριών που βοηθούν στην επιβίωσή τους.</a:t>
            </a:r>
          </a:p>
        </p:txBody>
      </p:sp>
      <p:pic>
        <p:nvPicPr>
          <p:cNvPr id="4" name="3 - Εικόνα" descr="worm-body-2016-12-22.jpg"/>
          <p:cNvPicPr>
            <a:picLocks noChangeAspect="1"/>
          </p:cNvPicPr>
          <p:nvPr/>
        </p:nvPicPr>
        <p:blipFill>
          <a:blip r:embed="rId2" cstate="print"/>
          <a:stretch>
            <a:fillRect/>
          </a:stretch>
        </p:blipFill>
        <p:spPr>
          <a:xfrm>
            <a:off x="5292080" y="3429000"/>
            <a:ext cx="3279442" cy="2304256"/>
          </a:xfrm>
          <a:prstGeom prst="rect">
            <a:avLst/>
          </a:prstGeom>
        </p:spPr>
      </p:pic>
      <p:sp>
        <p:nvSpPr>
          <p:cNvPr id="5" name="4 - TextBox"/>
          <p:cNvSpPr txBox="1"/>
          <p:nvPr/>
        </p:nvSpPr>
        <p:spPr>
          <a:xfrm>
            <a:off x="395536" y="3501008"/>
            <a:ext cx="4536504" cy="2446824"/>
          </a:xfrm>
          <a:prstGeom prst="rect">
            <a:avLst/>
          </a:prstGeom>
          <a:noFill/>
        </p:spPr>
        <p:txBody>
          <a:bodyPr wrap="square" rtlCol="0">
            <a:spAutoFit/>
          </a:bodyPr>
          <a:lstStyle/>
          <a:p>
            <a:r>
              <a:rPr lang="el-GR" sz="1700" dirty="0" smtClean="0"/>
              <a:t>Άλλη μια συμπεριφορική προσαρμογή είναι η </a:t>
            </a:r>
            <a:r>
              <a:rPr lang="en-US" sz="1700" dirty="0" smtClean="0"/>
              <a:t>      </a:t>
            </a:r>
            <a:r>
              <a:rPr lang="en-US" sz="1700" dirty="0" smtClean="0">
                <a:solidFill>
                  <a:schemeClr val="bg1"/>
                </a:solidFill>
              </a:rPr>
              <a:t>……</a:t>
            </a:r>
            <a:r>
              <a:rPr lang="el-GR" sz="1700" dirty="0" smtClean="0"/>
              <a:t>μετανάστευση.</a:t>
            </a:r>
            <a:r>
              <a:rPr lang="en-US" sz="1700" dirty="0" smtClean="0"/>
              <a:t> </a:t>
            </a:r>
            <a:r>
              <a:rPr lang="el-GR" sz="1700" dirty="0" smtClean="0"/>
              <a:t>Επιστήμονες με τη βοήθεια </a:t>
            </a:r>
            <a:r>
              <a:rPr lang="en-US" sz="1700" dirty="0" smtClean="0">
                <a:solidFill>
                  <a:schemeClr val="bg1"/>
                </a:solidFill>
              </a:rPr>
              <a:t>……</a:t>
            </a:r>
            <a:r>
              <a:rPr lang="el-GR" sz="1700" dirty="0" smtClean="0"/>
              <a:t>των δορυφόρων έχουν εντοπίσει ότι </a:t>
            </a:r>
            <a:r>
              <a:rPr lang="en-US" sz="1700" dirty="0" smtClean="0">
                <a:solidFill>
                  <a:schemeClr val="bg1"/>
                </a:solidFill>
              </a:rPr>
              <a:t>……</a:t>
            </a:r>
            <a:r>
              <a:rPr lang="el-GR" sz="1700" dirty="0" smtClean="0"/>
              <a:t>ορισμένα θαλάσσια ζώα (άλμπατρος, </a:t>
            </a:r>
            <a:r>
              <a:rPr lang="en-US" sz="1700" dirty="0" smtClean="0">
                <a:solidFill>
                  <a:schemeClr val="bg1"/>
                </a:solidFill>
              </a:rPr>
              <a:t>……</a:t>
            </a:r>
            <a:r>
              <a:rPr lang="el-GR" sz="1700" dirty="0" smtClean="0"/>
              <a:t>φάλαινες κ.α.) ,μεταναστεύουν εποχιακά </a:t>
            </a:r>
            <a:r>
              <a:rPr lang="en-US" sz="1700" dirty="0" smtClean="0">
                <a:solidFill>
                  <a:schemeClr val="bg1"/>
                </a:solidFill>
              </a:rPr>
              <a:t>……</a:t>
            </a:r>
            <a:r>
              <a:rPr lang="el-GR" sz="1700" dirty="0" smtClean="0"/>
              <a:t>ώστε να μπορέσουν να βρουν διαθέσιμη </a:t>
            </a:r>
            <a:r>
              <a:rPr lang="en-US" sz="1700" dirty="0" smtClean="0">
                <a:solidFill>
                  <a:schemeClr val="bg1"/>
                </a:solidFill>
              </a:rPr>
              <a:t>……</a:t>
            </a:r>
            <a:r>
              <a:rPr lang="el-GR" sz="1700" dirty="0" smtClean="0"/>
              <a:t>τροφή για τα μικρά τους. Θυμηθείτε ότι </a:t>
            </a:r>
            <a:r>
              <a:rPr lang="en-US" sz="1700" dirty="0" smtClean="0">
                <a:solidFill>
                  <a:schemeClr val="bg1"/>
                </a:solidFill>
              </a:rPr>
              <a:t>……</a:t>
            </a:r>
            <a:r>
              <a:rPr lang="el-GR" sz="1700" dirty="0" smtClean="0"/>
              <a:t>φυσικά χαρακτηριστικά σημαίνει να έχω </a:t>
            </a:r>
            <a:r>
              <a:rPr lang="en-US" sz="1700" dirty="0" smtClean="0">
                <a:solidFill>
                  <a:schemeClr val="bg1"/>
                </a:solidFill>
              </a:rPr>
              <a:t>……</a:t>
            </a:r>
            <a:r>
              <a:rPr lang="el-GR" sz="1700" dirty="0" smtClean="0"/>
              <a:t>απογόνους  που διαιωνίζουν το είδος.  </a:t>
            </a:r>
            <a:endParaRPr lang="el-GR" sz="1700" dirty="0"/>
          </a:p>
        </p:txBody>
      </p:sp>
      <p:sp>
        <p:nvSpPr>
          <p:cNvPr id="6" name="5 - TextBox"/>
          <p:cNvSpPr txBox="1"/>
          <p:nvPr/>
        </p:nvSpPr>
        <p:spPr>
          <a:xfrm>
            <a:off x="5148064" y="5661248"/>
            <a:ext cx="3816424" cy="1200329"/>
          </a:xfrm>
          <a:prstGeom prst="rect">
            <a:avLst/>
          </a:prstGeom>
          <a:noFill/>
        </p:spPr>
        <p:txBody>
          <a:bodyPr wrap="square" rtlCol="0">
            <a:spAutoFit/>
          </a:bodyPr>
          <a:lstStyle/>
          <a:p>
            <a:r>
              <a:rPr lang="el-GR" sz="1200" b="1" dirty="0" smtClean="0"/>
              <a:t>Μια συμπεριφορική προσαρμογή των </a:t>
            </a:r>
            <a:r>
              <a:rPr lang="en-US" sz="1200" b="1" dirty="0" smtClean="0"/>
              <a:t>Spirobranchus giganteus</a:t>
            </a:r>
            <a:r>
              <a:rPr lang="el-GR" sz="1200" b="1" dirty="0" smtClean="0"/>
              <a:t> είναι ότι απελευθερώνουν τα αυγά και το σπέρμα τους ταυτόχρονα .Η συγκεκριμένη διαδικασία έχει παρατηρηθεί επίσης στα σφουγγάρια και στα κοράλλια.</a:t>
            </a:r>
            <a:endParaRPr lang="en-US" sz="1200" b="1" dirty="0" smtClean="0"/>
          </a:p>
          <a:p>
            <a:r>
              <a:rPr lang="el-GR" sz="1200" dirty="0" smtClean="0"/>
              <a:t>  </a:t>
            </a:r>
            <a:endParaRPr lang="el-GR" sz="12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9512" y="188640"/>
            <a:ext cx="8507288" cy="576064"/>
          </a:xfrm>
        </p:spPr>
        <p:txBody>
          <a:bodyPr>
            <a:normAutofit/>
          </a:bodyPr>
          <a:lstStyle/>
          <a:p>
            <a:pPr algn="l"/>
            <a:r>
              <a:rPr lang="el-GR" sz="2400" b="1" dirty="0" smtClean="0"/>
              <a:t>Δομικές προσαρμογές</a:t>
            </a:r>
            <a:endParaRPr lang="el-GR" sz="2400" b="1" dirty="0"/>
          </a:p>
        </p:txBody>
      </p:sp>
      <p:sp>
        <p:nvSpPr>
          <p:cNvPr id="3" name="2 - Θέση περιεχομένου"/>
          <p:cNvSpPr>
            <a:spLocks noGrp="1"/>
          </p:cNvSpPr>
          <p:nvPr>
            <p:ph idx="1"/>
          </p:nvPr>
        </p:nvSpPr>
        <p:spPr>
          <a:xfrm>
            <a:off x="251520" y="1052736"/>
            <a:ext cx="8496944" cy="2736304"/>
          </a:xfrm>
        </p:spPr>
        <p:txBody>
          <a:bodyPr>
            <a:normAutofit/>
          </a:bodyPr>
          <a:lstStyle/>
          <a:p>
            <a:pPr>
              <a:buNone/>
            </a:pPr>
            <a:r>
              <a:rPr lang="el-GR" sz="1800" dirty="0" smtClean="0"/>
              <a:t>Οι οργανισμοί</a:t>
            </a:r>
            <a:r>
              <a:rPr lang="en-US" sz="1800" dirty="0" smtClean="0"/>
              <a:t> </a:t>
            </a:r>
            <a:r>
              <a:rPr lang="el-GR" sz="1800" dirty="0" smtClean="0"/>
              <a:t>έχουν επίσης δομικές προσαρμογές, που διαφοροποιούν τον τρόπο επιβίωσής τους.</a:t>
            </a:r>
            <a:r>
              <a:rPr lang="en-US" sz="1800" dirty="0" smtClean="0"/>
              <a:t> </a:t>
            </a:r>
            <a:r>
              <a:rPr lang="el-GR" sz="1800" dirty="0" smtClean="0"/>
              <a:t>Ας λάβουμε υπόψη τα διάτομα, τον τύπο του φυτοπλαγκτού που μελετήσαμε στην ενότητα 14: Βιοποικιλότητα</a:t>
            </a:r>
            <a:r>
              <a:rPr lang="en-US" sz="1800" dirty="0" smtClean="0"/>
              <a:t> </a:t>
            </a:r>
            <a:r>
              <a:rPr lang="el-GR" sz="1800" dirty="0" smtClean="0"/>
              <a:t>στον Ωκεανό.</a:t>
            </a:r>
            <a:r>
              <a:rPr lang="en-US" sz="1800" dirty="0" smtClean="0"/>
              <a:t> </a:t>
            </a:r>
            <a:r>
              <a:rPr lang="el-GR" sz="1800" dirty="0" smtClean="0"/>
              <a:t>Τα διάτομα έχουν  πολλές δομικές προσαρμογές, που τους βοηθούν να επιβιώσουν και να φωτοσυνθέσουν στο υδάτινό τους περιβάλλον. Έχουν για παράδειγμα ανάγλυφα κυτταρικά τοιχώματα που αποτελούνται από δύο ακανθώδεις πλάκες που βοηθούν στο να επιπλεύσουν , παραμένοντας κοντά στην επιφάνια και το φώς του ήλιου. </a:t>
            </a:r>
          </a:p>
          <a:p>
            <a:pPr>
              <a:buNone/>
            </a:pPr>
            <a:endParaRPr lang="el-GR" sz="1700" dirty="0" smtClean="0"/>
          </a:p>
          <a:p>
            <a:pPr>
              <a:buNone/>
            </a:pPr>
            <a:endParaRPr lang="el-GR" sz="1700" dirty="0" smtClean="0"/>
          </a:p>
          <a:p>
            <a:pPr>
              <a:buNone/>
            </a:pPr>
            <a:endParaRPr lang="el-GR" sz="1700" dirty="0" smtClean="0"/>
          </a:p>
          <a:p>
            <a:pPr>
              <a:buNone/>
            </a:pPr>
            <a:endParaRPr lang="el-GR" sz="1700" dirty="0" smtClean="0"/>
          </a:p>
          <a:p>
            <a:pPr>
              <a:buNone/>
            </a:pPr>
            <a:endParaRPr lang="el-GR" sz="1700" dirty="0" smtClean="0"/>
          </a:p>
          <a:p>
            <a:pPr>
              <a:buNone/>
            </a:pPr>
            <a:endParaRPr lang="el-GR" sz="1700" dirty="0"/>
          </a:p>
        </p:txBody>
      </p:sp>
      <p:pic>
        <p:nvPicPr>
          <p:cNvPr id="6" name="5 - Εικόνα" descr="Καταγραφή.PNG"/>
          <p:cNvPicPr>
            <a:picLocks noChangeAspect="1"/>
          </p:cNvPicPr>
          <p:nvPr/>
        </p:nvPicPr>
        <p:blipFill>
          <a:blip r:embed="rId2" cstate="print"/>
          <a:stretch>
            <a:fillRect/>
          </a:stretch>
        </p:blipFill>
        <p:spPr>
          <a:xfrm>
            <a:off x="5148064" y="3212976"/>
            <a:ext cx="3024336" cy="2008839"/>
          </a:xfrm>
          <a:prstGeom prst="rect">
            <a:avLst/>
          </a:prstGeom>
        </p:spPr>
      </p:pic>
      <p:sp>
        <p:nvSpPr>
          <p:cNvPr id="5" name="4 - TextBox"/>
          <p:cNvSpPr txBox="1"/>
          <p:nvPr/>
        </p:nvSpPr>
        <p:spPr>
          <a:xfrm>
            <a:off x="5076056" y="5229200"/>
            <a:ext cx="3384376" cy="1015663"/>
          </a:xfrm>
          <a:prstGeom prst="rect">
            <a:avLst/>
          </a:prstGeom>
          <a:noFill/>
        </p:spPr>
        <p:txBody>
          <a:bodyPr wrap="square" rtlCol="0">
            <a:spAutoFit/>
          </a:bodyPr>
          <a:lstStyle/>
          <a:p>
            <a:r>
              <a:rPr lang="en-US" sz="1200" b="1" dirty="0" smtClean="0"/>
              <a:t>O </a:t>
            </a:r>
            <a:r>
              <a:rPr lang="el-GR" sz="1200" b="1" dirty="0" smtClean="0"/>
              <a:t>γαλαζόπτερος τόνος του ατλαντικού ωκεανού έχει σχήμα τορπίλης</a:t>
            </a:r>
            <a:r>
              <a:rPr lang="en-US" sz="1200" b="1" dirty="0" smtClean="0"/>
              <a:t>,</a:t>
            </a:r>
            <a:r>
              <a:rPr lang="el-GR" sz="1200" b="1" dirty="0" smtClean="0"/>
              <a:t>μια δομική προσαρμογή που του επιτρέπει να αναπτύσσει ταχύτητες έως 70 χιλιόμετρα την ώρα, κινούμενος γρηγορότερα από τα υπόλοιπα είδη.</a:t>
            </a:r>
            <a:endParaRPr lang="el-GR" sz="1200" b="1" dirty="0"/>
          </a:p>
        </p:txBody>
      </p:sp>
      <p:sp>
        <p:nvSpPr>
          <p:cNvPr id="7" name="6 - TextBox"/>
          <p:cNvSpPr txBox="1"/>
          <p:nvPr/>
        </p:nvSpPr>
        <p:spPr>
          <a:xfrm>
            <a:off x="611560" y="3068960"/>
            <a:ext cx="3888432" cy="3139321"/>
          </a:xfrm>
          <a:prstGeom prst="rect">
            <a:avLst/>
          </a:prstGeom>
          <a:noFill/>
        </p:spPr>
        <p:txBody>
          <a:bodyPr wrap="square" rtlCol="0">
            <a:spAutoFit/>
          </a:bodyPr>
          <a:lstStyle/>
          <a:p>
            <a:r>
              <a:rPr lang="el-GR" dirty="0" smtClean="0"/>
              <a:t>Παράλληλα ,τα διάτρητα αυτά κυτταρικά τοιχώματα ,είναι διαφανή και διαπερατά από το φώς ώστε να συλλέγουν όση περισσότερη ηλιακή ενέργεια μπορούν, μιας και είναι απαραίτητη για τη φωτοσύνθεση. Οι δύο αυτές δομικές προσαρμογές είναι πολύ σημαντικές καθώς βοηθούν τα διάτομα να επιβιώσουν σε περιβάλλοντα πιθανώς αφιλόξενα για οργανισμούς που φωτοσυνθέτουν .</a:t>
            </a:r>
            <a:endParaRPr lang="el-G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4437112"/>
            <a:ext cx="8964488" cy="2420888"/>
          </a:xfrm>
        </p:spPr>
        <p:txBody>
          <a:bodyPr>
            <a:normAutofit/>
          </a:bodyPr>
          <a:lstStyle/>
          <a:p>
            <a:pPr>
              <a:buNone/>
            </a:pPr>
            <a:r>
              <a:rPr lang="el-GR" sz="2400" b="1" dirty="0" smtClean="0"/>
              <a:t>      </a:t>
            </a:r>
            <a:endParaRPr lang="el-GR" sz="2400" dirty="0" smtClean="0"/>
          </a:p>
          <a:p>
            <a:pPr>
              <a:buNone/>
            </a:pPr>
            <a:r>
              <a:rPr lang="el-GR" sz="1700" dirty="0" smtClean="0"/>
              <a:t>Οι Φυσικές Μεταβολές για μεγάλο χρονικό διάστημα μπορούν να προκαλέσουν σημαντικές αλλαγές στα χαρακτηριστικά ενός είδους. Όταν συνδυάζονται μάλιστα και με την απομόνωση του πληθυσμού τότε μπορούν να οδηγήσουν στην ανάπτυξη ενός νέου είδους.   Για παράδειγμα οι πληθυσμοί των σπίνων που παρατηρούσε ο Δαρβίνος στα νησιά Γκαλαπάγκος ήταν τόσο διαφορετικοί από τους αντίστοιχους στην ηπειρωτική χώρα που δεν μπορούσαν ούτε να αναπαραχθούν πλέον μεταξύ τους. Η διαδικασία αυτή ονομάζεται </a:t>
            </a:r>
            <a:r>
              <a:rPr lang="el-GR" sz="1700" b="1" dirty="0" smtClean="0"/>
              <a:t>συσχέτιση</a:t>
            </a:r>
            <a:r>
              <a:rPr lang="el-GR" sz="1700" dirty="0" smtClean="0"/>
              <a:t>. </a:t>
            </a:r>
          </a:p>
          <a:p>
            <a:pPr>
              <a:buNone/>
            </a:pPr>
            <a:endParaRPr lang="el-GR" sz="1700" dirty="0" smtClean="0"/>
          </a:p>
          <a:p>
            <a:pPr>
              <a:buNone/>
            </a:pPr>
            <a:endParaRPr lang="en-US" sz="1700" dirty="0" smtClean="0"/>
          </a:p>
          <a:p>
            <a:pPr>
              <a:buNone/>
            </a:pPr>
            <a:endParaRPr lang="el-GR" sz="1700" dirty="0"/>
          </a:p>
        </p:txBody>
      </p:sp>
      <p:sp>
        <p:nvSpPr>
          <p:cNvPr id="6" name="5 - TextBox"/>
          <p:cNvSpPr txBox="1"/>
          <p:nvPr/>
        </p:nvSpPr>
        <p:spPr>
          <a:xfrm>
            <a:off x="251520" y="1124744"/>
            <a:ext cx="8712968" cy="2708434"/>
          </a:xfrm>
          <a:prstGeom prst="rect">
            <a:avLst/>
          </a:prstGeom>
          <a:noFill/>
        </p:spPr>
        <p:txBody>
          <a:bodyPr wrap="square" rtlCol="0">
            <a:spAutoFit/>
          </a:bodyPr>
          <a:lstStyle/>
          <a:p>
            <a:pPr>
              <a:buNone/>
            </a:pPr>
            <a:r>
              <a:rPr lang="el-GR" sz="1700" dirty="0" smtClean="0"/>
              <a:t>Ο υπερπαραγωγή ,ο ανταγωνισμός, οι παραλλαγές και οι προσαρμογές αποτελούν βασικά στοιχεία της θεωρίας της εξέλιξης, μέσω των φυσικών μεταβολών. Οι φυσικές μεταβολές υποδηλώνουν ότι οι οργανισμοί που είναι καλύτερα προσαρμοσμένοι γενετικά σε ένα περιβάλλον θα καταφέρουν να επιβιώσουν και να αναπαραχθούν πιο εύκολα. Οι βιολόγοι εξηγούν ότι ορισμένοι οργανισμοί είναι καλύτερα προσαρμοσμένοι στο να μεταφέρουν τα γονίδιά τους στην επόμενη γενιά , κάτι που αποκαλούν ως  </a:t>
            </a:r>
            <a:r>
              <a:rPr lang="el-GR" sz="1700" b="1" dirty="0" smtClean="0"/>
              <a:t>φυσική κατάσταση</a:t>
            </a:r>
            <a:r>
              <a:rPr lang="el-GR" sz="1700" dirty="0" smtClean="0"/>
              <a:t>. Η φυσική κατάσταση δεν σημαίνει απαραίτητα ότι μόνο τα πιο δυνατά άτομα θα επιβιώσουν. Περιλαμβάνει τα άτομα που έχουν προσαρμοστεί καλύτερα σε ένα φυσικό περιβάλλον μεταβιβάζοντας τα γονίδιά τους σε μεγάλο βαθμό  στις επόμενες γενιές μέσω της αναπαραγωγικής διαδικασίας. </a:t>
            </a:r>
          </a:p>
        </p:txBody>
      </p:sp>
      <p:sp>
        <p:nvSpPr>
          <p:cNvPr id="7" name="6 - TextBox"/>
          <p:cNvSpPr txBox="1"/>
          <p:nvPr/>
        </p:nvSpPr>
        <p:spPr>
          <a:xfrm>
            <a:off x="323528" y="620688"/>
            <a:ext cx="2952328" cy="461665"/>
          </a:xfrm>
          <a:prstGeom prst="rect">
            <a:avLst/>
          </a:prstGeom>
          <a:noFill/>
        </p:spPr>
        <p:txBody>
          <a:bodyPr wrap="square" rtlCol="0">
            <a:spAutoFit/>
          </a:bodyPr>
          <a:lstStyle/>
          <a:p>
            <a:pPr>
              <a:buNone/>
            </a:pPr>
            <a:r>
              <a:rPr lang="el-GR" sz="2400" b="1" dirty="0" smtClean="0"/>
              <a:t>Φυσική κατάσταση</a:t>
            </a:r>
          </a:p>
        </p:txBody>
      </p:sp>
      <p:sp>
        <p:nvSpPr>
          <p:cNvPr id="8" name="7 - TextBox"/>
          <p:cNvSpPr txBox="1"/>
          <p:nvPr/>
        </p:nvSpPr>
        <p:spPr>
          <a:xfrm>
            <a:off x="323528" y="4293096"/>
            <a:ext cx="5040560" cy="461665"/>
          </a:xfrm>
          <a:prstGeom prst="rect">
            <a:avLst/>
          </a:prstGeom>
          <a:noFill/>
        </p:spPr>
        <p:txBody>
          <a:bodyPr wrap="square" rtlCol="0">
            <a:spAutoFit/>
          </a:bodyPr>
          <a:lstStyle/>
          <a:p>
            <a:r>
              <a:rPr lang="el-GR" sz="2400" b="1" dirty="0" smtClean="0"/>
              <a:t>Συσχέτιση</a:t>
            </a:r>
            <a:r>
              <a:rPr lang="en-US" sz="2400" b="1" dirty="0" smtClean="0"/>
              <a:t> (</a:t>
            </a:r>
            <a:r>
              <a:rPr lang="el-GR" sz="2400" b="1" dirty="0" smtClean="0"/>
              <a:t>απομονωμένων ειδών)</a:t>
            </a:r>
            <a:endParaRPr lang="el-GR" sz="24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404664"/>
            <a:ext cx="8229600" cy="5721499"/>
          </a:xfrm>
        </p:spPr>
        <p:txBody>
          <a:bodyPr/>
          <a:lstStyle/>
          <a:p>
            <a:pPr>
              <a:buFont typeface="+mj-lt"/>
              <a:buAutoNum type="arabicPeriod"/>
            </a:pPr>
            <a:r>
              <a:rPr lang="el-GR" sz="1700" dirty="0" smtClean="0"/>
              <a:t>Πως η υπερπαραγωγή ,ο ανταγωνισμός και οι παραλλαγές σχετίζονται μεταξύ τους;</a:t>
            </a:r>
            <a:r>
              <a:rPr lang="en-US" sz="1700" dirty="0" smtClean="0"/>
              <a:t> </a:t>
            </a:r>
            <a:r>
              <a:rPr lang="el-GR" sz="1700" dirty="0" smtClean="0"/>
              <a:t>Πώς οδηγούν τελικά στην προσαρμογή;</a:t>
            </a:r>
          </a:p>
          <a:p>
            <a:pPr>
              <a:buNone/>
            </a:pPr>
            <a:r>
              <a:rPr lang="el-GR" sz="1700" dirty="0" smtClean="0"/>
              <a:t> Ας ρίξουμε μια ματιά σε ένα συγκεκριμένο παράδειγμα ενός παραπλήσιου θαλάσσιου οργανισμού ώστε να κατανοήσουμε τη θεωρία του Δαρβίνου.</a:t>
            </a:r>
          </a:p>
          <a:p>
            <a:pPr>
              <a:buNone/>
            </a:pPr>
            <a:endParaRPr lang="el-GR" sz="1700" dirty="0" smtClean="0"/>
          </a:p>
          <a:p>
            <a:pPr>
              <a:buNone/>
            </a:pPr>
            <a:endParaRPr lang="el-GR" sz="1700" dirty="0" smtClean="0"/>
          </a:p>
          <a:p>
            <a:pPr>
              <a:buNone/>
            </a:pPr>
            <a:endParaRPr lang="el-GR" dirty="0"/>
          </a:p>
        </p:txBody>
      </p:sp>
      <p:sp>
        <p:nvSpPr>
          <p:cNvPr id="4" name="3 - TextBox"/>
          <p:cNvSpPr txBox="1"/>
          <p:nvPr/>
        </p:nvSpPr>
        <p:spPr>
          <a:xfrm>
            <a:off x="539552" y="1988840"/>
            <a:ext cx="7776864" cy="353943"/>
          </a:xfrm>
          <a:prstGeom prst="rect">
            <a:avLst/>
          </a:prstGeom>
          <a:solidFill>
            <a:schemeClr val="accent2">
              <a:lumMod val="60000"/>
              <a:lumOff val="40000"/>
            </a:schemeClr>
          </a:solidFill>
        </p:spPr>
        <p:txBody>
          <a:bodyPr wrap="square" rtlCol="0">
            <a:spAutoFit/>
          </a:bodyPr>
          <a:lstStyle/>
          <a:p>
            <a:r>
              <a:rPr lang="el-GR" sz="1700" dirty="0" smtClean="0"/>
              <a:t>Δείτε τη </a:t>
            </a:r>
            <a:r>
              <a:rPr lang="el-GR" sz="1700" b="1" dirty="0" smtClean="0"/>
              <a:t>συμπεριφορά των Καλαμαριών</a:t>
            </a:r>
            <a:r>
              <a:rPr lang="el-GR" sz="1700" dirty="0" smtClean="0"/>
              <a:t> μέσω του βίντεο (3:40) στα </a:t>
            </a:r>
            <a:r>
              <a:rPr lang="en-US" sz="1700" dirty="0" smtClean="0"/>
              <a:t>e-tools.(</a:t>
            </a:r>
            <a:r>
              <a:rPr lang="el-GR" sz="1700" dirty="0" smtClean="0"/>
              <a:t>σελ 694)</a:t>
            </a:r>
            <a:endParaRPr lang="en-US" sz="1700" dirty="0" smtClean="0"/>
          </a:p>
        </p:txBody>
      </p:sp>
      <p:sp>
        <p:nvSpPr>
          <p:cNvPr id="5" name="4 - TextBox"/>
          <p:cNvSpPr txBox="1"/>
          <p:nvPr/>
        </p:nvSpPr>
        <p:spPr>
          <a:xfrm>
            <a:off x="467544" y="2564904"/>
            <a:ext cx="7992888" cy="1400383"/>
          </a:xfrm>
          <a:prstGeom prst="rect">
            <a:avLst/>
          </a:prstGeom>
          <a:noFill/>
        </p:spPr>
        <p:txBody>
          <a:bodyPr wrap="square" rtlCol="0">
            <a:spAutoFit/>
          </a:bodyPr>
          <a:lstStyle/>
          <a:p>
            <a:pPr marL="342900" indent="-342900">
              <a:buFont typeface="+mj-lt"/>
              <a:buAutoNum type="arabicPeriod" startAt="2"/>
            </a:pPr>
            <a:r>
              <a:rPr lang="el-GR" sz="1700" dirty="0" smtClean="0"/>
              <a:t>Αντιγράψτε τον παρακάτω πίνακα στο τετράδιό σας .Αφού παρακολουθήσετε το βίντεο ,συζητήστε με το διπλανό σας  πως αποτυπώνονται  οι ακόλουθες ιδέες. Σημειώστε ότι οι ιδέες δεν θα συζητηθούν ειδικά – θα πρέπει να εφαρμόσετε όσα έχετε μάθει σε αυτό που εμφανίζεται στο βίντεο. Περιγράψτε ένα τουλάχιστον παράδειγμα για το καθένα.</a:t>
            </a:r>
            <a:endParaRPr lang="el-GR" sz="1700" dirty="0"/>
          </a:p>
        </p:txBody>
      </p:sp>
      <p:graphicFrame>
        <p:nvGraphicFramePr>
          <p:cNvPr id="6" name="5 - Θέση περιεχομένου"/>
          <p:cNvGraphicFramePr>
            <a:graphicFrameLocks/>
          </p:cNvGraphicFramePr>
          <p:nvPr/>
        </p:nvGraphicFramePr>
        <p:xfrm>
          <a:off x="467544" y="4221088"/>
          <a:ext cx="7992888" cy="1854200"/>
        </p:xfrm>
        <a:graphic>
          <a:graphicData uri="http://schemas.openxmlformats.org/drawingml/2006/table">
            <a:tbl>
              <a:tblPr firstRow="1" bandRow="1">
                <a:tableStyleId>{5C22544A-7EE6-4342-B048-85BDC9FD1C3A}</a:tableStyleId>
              </a:tblPr>
              <a:tblGrid>
                <a:gridCol w="3996444"/>
                <a:gridCol w="3996444"/>
              </a:tblGrid>
              <a:tr h="370840">
                <a:tc>
                  <a:txBody>
                    <a:bodyPr/>
                    <a:lstStyle/>
                    <a:p>
                      <a:r>
                        <a:rPr lang="el-GR" sz="1800" b="0" dirty="0" smtClean="0">
                          <a:solidFill>
                            <a:schemeClr val="tx1"/>
                          </a:solidFill>
                        </a:rPr>
                        <a:t>Υπερπαραγωγή</a:t>
                      </a:r>
                    </a:p>
                  </a:txBody>
                  <a:tcPr>
                    <a:gradFill>
                      <a:gsLst>
                        <a:gs pos="50000">
                          <a:schemeClr val="accent1">
                            <a:tint val="44500"/>
                            <a:satMod val="160000"/>
                          </a:schemeClr>
                        </a:gs>
                        <a:gs pos="100000">
                          <a:schemeClr val="accent1">
                            <a:tint val="23500"/>
                            <a:satMod val="160000"/>
                          </a:schemeClr>
                        </a:gs>
                      </a:gsLst>
                      <a:lin ang="5400000" scaled="0"/>
                    </a:gradFill>
                  </a:tcPr>
                </a:tc>
                <a:tc>
                  <a:txBody>
                    <a:bodyPr/>
                    <a:lstStyle/>
                    <a:p>
                      <a:endParaRPr lang="el-GR" dirty="0"/>
                    </a:p>
                  </a:txBody>
                  <a:tcPr>
                    <a:gradFill>
                      <a:gsLst>
                        <a:gs pos="50000">
                          <a:schemeClr val="accent1">
                            <a:tint val="44500"/>
                            <a:satMod val="160000"/>
                          </a:schemeClr>
                        </a:gs>
                        <a:gs pos="100000">
                          <a:schemeClr val="accent1">
                            <a:tint val="23500"/>
                            <a:satMod val="160000"/>
                          </a:schemeClr>
                        </a:gs>
                      </a:gsLst>
                      <a:lin ang="5400000" scaled="0"/>
                    </a:grad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800" dirty="0" smtClean="0"/>
                        <a:t>Ανταγωνισμός</a:t>
                      </a:r>
                    </a:p>
                  </a:txBody>
                  <a:tcPr>
                    <a:gradFill>
                      <a:gsLst>
                        <a:gs pos="50000">
                          <a:schemeClr val="accent1">
                            <a:tint val="44500"/>
                            <a:satMod val="160000"/>
                          </a:schemeClr>
                        </a:gs>
                        <a:gs pos="100000">
                          <a:schemeClr val="accent1">
                            <a:tint val="23500"/>
                            <a:satMod val="160000"/>
                          </a:schemeClr>
                        </a:gs>
                      </a:gsLst>
                      <a:lin ang="5400000" scaled="0"/>
                    </a:gradFill>
                  </a:tcPr>
                </a:tc>
                <a:tc>
                  <a:txBody>
                    <a:bodyPr/>
                    <a:lstStyle/>
                    <a:p>
                      <a:endParaRPr lang="el-GR"/>
                    </a:p>
                  </a:txBody>
                  <a:tcPr>
                    <a:gradFill>
                      <a:gsLst>
                        <a:gs pos="50000">
                          <a:schemeClr val="accent1">
                            <a:tint val="44500"/>
                            <a:satMod val="160000"/>
                          </a:schemeClr>
                        </a:gs>
                        <a:gs pos="100000">
                          <a:schemeClr val="accent1">
                            <a:tint val="23500"/>
                            <a:satMod val="160000"/>
                          </a:schemeClr>
                        </a:gs>
                      </a:gsLst>
                      <a:lin ang="5400000" scaled="0"/>
                    </a:grad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800" dirty="0" smtClean="0"/>
                        <a:t>Παραλλαγές</a:t>
                      </a:r>
                    </a:p>
                  </a:txBody>
                  <a:tcPr>
                    <a:gradFill>
                      <a:gsLst>
                        <a:gs pos="50000">
                          <a:schemeClr val="accent1">
                            <a:tint val="44500"/>
                            <a:satMod val="160000"/>
                          </a:schemeClr>
                        </a:gs>
                        <a:gs pos="100000">
                          <a:schemeClr val="accent1">
                            <a:tint val="23500"/>
                            <a:satMod val="160000"/>
                          </a:schemeClr>
                        </a:gs>
                      </a:gsLst>
                      <a:lin ang="5400000" scaled="0"/>
                    </a:gradFill>
                  </a:tcPr>
                </a:tc>
                <a:tc>
                  <a:txBody>
                    <a:bodyPr/>
                    <a:lstStyle/>
                    <a:p>
                      <a:endParaRPr lang="el-GR"/>
                    </a:p>
                  </a:txBody>
                  <a:tcPr>
                    <a:gradFill>
                      <a:gsLst>
                        <a:gs pos="50000">
                          <a:schemeClr val="accent1">
                            <a:tint val="44500"/>
                            <a:satMod val="160000"/>
                          </a:schemeClr>
                        </a:gs>
                        <a:gs pos="100000">
                          <a:schemeClr val="accent1">
                            <a:tint val="23500"/>
                            <a:satMod val="160000"/>
                          </a:schemeClr>
                        </a:gs>
                      </a:gsLst>
                      <a:lin ang="5400000" scaled="0"/>
                    </a:gradFill>
                  </a:tcPr>
                </a:tc>
              </a:tr>
              <a:tr h="370840">
                <a:tc>
                  <a:txBody>
                    <a:bodyPr/>
                    <a:lstStyle/>
                    <a:p>
                      <a:r>
                        <a:rPr lang="el-GR" dirty="0" smtClean="0"/>
                        <a:t>Φυσική</a:t>
                      </a:r>
                      <a:r>
                        <a:rPr lang="el-GR" baseline="0" dirty="0" smtClean="0"/>
                        <a:t> κατάσταση</a:t>
                      </a:r>
                      <a:endParaRPr lang="el-GR" dirty="0"/>
                    </a:p>
                  </a:txBody>
                  <a:tcPr>
                    <a:gradFill>
                      <a:gsLst>
                        <a:gs pos="50000">
                          <a:schemeClr val="accent1">
                            <a:tint val="44500"/>
                            <a:satMod val="160000"/>
                          </a:schemeClr>
                        </a:gs>
                        <a:gs pos="100000">
                          <a:schemeClr val="accent1">
                            <a:tint val="23500"/>
                            <a:satMod val="160000"/>
                          </a:schemeClr>
                        </a:gs>
                      </a:gsLst>
                      <a:lin ang="5400000" scaled="0"/>
                    </a:gradFill>
                  </a:tcPr>
                </a:tc>
                <a:tc>
                  <a:txBody>
                    <a:bodyPr/>
                    <a:lstStyle/>
                    <a:p>
                      <a:endParaRPr lang="el-GR"/>
                    </a:p>
                  </a:txBody>
                  <a:tcPr>
                    <a:gradFill>
                      <a:gsLst>
                        <a:gs pos="50000">
                          <a:schemeClr val="accent1">
                            <a:tint val="44500"/>
                            <a:satMod val="160000"/>
                          </a:schemeClr>
                        </a:gs>
                        <a:gs pos="100000">
                          <a:schemeClr val="accent1">
                            <a:tint val="23500"/>
                            <a:satMod val="160000"/>
                          </a:schemeClr>
                        </a:gs>
                      </a:gsLst>
                      <a:lin ang="5400000" scaled="0"/>
                    </a:grad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800" dirty="0" smtClean="0"/>
                        <a:t>Προσαρμογή</a:t>
                      </a:r>
                    </a:p>
                  </a:txBody>
                  <a:tcPr>
                    <a:gradFill>
                      <a:gsLst>
                        <a:gs pos="50000">
                          <a:schemeClr val="accent1">
                            <a:tint val="44500"/>
                            <a:satMod val="160000"/>
                          </a:schemeClr>
                        </a:gs>
                        <a:gs pos="100000">
                          <a:schemeClr val="accent1">
                            <a:tint val="23500"/>
                            <a:satMod val="160000"/>
                          </a:schemeClr>
                        </a:gs>
                      </a:gsLst>
                      <a:lin ang="5400000" scaled="0"/>
                    </a:gradFill>
                  </a:tcPr>
                </a:tc>
                <a:tc>
                  <a:txBody>
                    <a:bodyPr/>
                    <a:lstStyle/>
                    <a:p>
                      <a:endParaRPr lang="el-GR" dirty="0"/>
                    </a:p>
                  </a:txBody>
                  <a:tcPr>
                    <a:gradFill>
                      <a:gsLst>
                        <a:gs pos="50000">
                          <a:schemeClr val="accent1">
                            <a:tint val="44500"/>
                            <a:satMod val="160000"/>
                          </a:schemeClr>
                        </a:gs>
                        <a:gs pos="100000">
                          <a:schemeClr val="accent1">
                            <a:tint val="23500"/>
                            <a:satMod val="160000"/>
                          </a:schemeClr>
                        </a:gs>
                      </a:gsLst>
                      <a:lin ang="5400000" scaled="0"/>
                    </a:gradFill>
                  </a:tcPr>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 TextBox"/>
          <p:cNvSpPr txBox="1"/>
          <p:nvPr/>
        </p:nvSpPr>
        <p:spPr>
          <a:xfrm>
            <a:off x="683568" y="332656"/>
            <a:ext cx="7920880" cy="461665"/>
          </a:xfrm>
          <a:prstGeom prst="rect">
            <a:avLst/>
          </a:prstGeom>
          <a:noFill/>
        </p:spPr>
        <p:txBody>
          <a:bodyPr wrap="square" rtlCol="0">
            <a:spAutoFit/>
          </a:bodyPr>
          <a:lstStyle/>
          <a:p>
            <a:r>
              <a:rPr lang="el-GR" sz="2400" b="1" dirty="0" smtClean="0">
                <a:solidFill>
                  <a:schemeClr val="accent6">
                    <a:lumMod val="75000"/>
                  </a:schemeClr>
                </a:solidFill>
              </a:rPr>
              <a:t>Επεξεργασία</a:t>
            </a:r>
            <a:endParaRPr lang="el-GR" sz="2400" b="1" dirty="0">
              <a:solidFill>
                <a:schemeClr val="accent6">
                  <a:lumMod val="75000"/>
                </a:schemeClr>
              </a:solidFill>
            </a:endParaRPr>
          </a:p>
        </p:txBody>
      </p:sp>
      <p:sp>
        <p:nvSpPr>
          <p:cNvPr id="8" name="7 - TextBox"/>
          <p:cNvSpPr txBox="1"/>
          <p:nvPr/>
        </p:nvSpPr>
        <p:spPr>
          <a:xfrm>
            <a:off x="611560" y="1124744"/>
            <a:ext cx="7776864" cy="5170646"/>
          </a:xfrm>
          <a:prstGeom prst="rect">
            <a:avLst/>
          </a:prstGeom>
          <a:noFill/>
        </p:spPr>
        <p:txBody>
          <a:bodyPr wrap="square" rtlCol="0">
            <a:spAutoFit/>
          </a:bodyPr>
          <a:lstStyle/>
          <a:p>
            <a:r>
              <a:rPr lang="el-GR" sz="2400" b="1" dirty="0" smtClean="0"/>
              <a:t>Μη-γηγενή είδη</a:t>
            </a:r>
          </a:p>
          <a:p>
            <a:endParaRPr lang="el-GR" sz="1700" b="1" dirty="0" smtClean="0"/>
          </a:p>
          <a:p>
            <a:r>
              <a:rPr lang="el-GR" sz="1700" dirty="0" smtClean="0"/>
              <a:t>Η ανθρώπινη παρέμβαση μπορεί να επηρεάσει τις αλλαγές στα είδη με την πάροδο του    χρόνου.  Ένα παράδειγμα αυτής της επιρροής είναι όταν ζώα και φυτά εισέρχονται από ανθρώπους σε μια περιοχή στην οποία δεν έχουν ζήσει ποτέ πριν. Τα είδη αυτά, ονομάζονται </a:t>
            </a:r>
            <a:r>
              <a:rPr lang="el-GR" sz="1700" b="1" dirty="0" smtClean="0"/>
              <a:t>μη-γηγενή</a:t>
            </a:r>
            <a:r>
              <a:rPr lang="el-GR" sz="1700" dirty="0" smtClean="0"/>
              <a:t> , </a:t>
            </a:r>
            <a:r>
              <a:rPr lang="el-GR" sz="1700" b="1" dirty="0" smtClean="0"/>
              <a:t>εισαγόμενα</a:t>
            </a:r>
            <a:r>
              <a:rPr lang="el-GR" sz="1700" dirty="0" smtClean="0"/>
              <a:t> , </a:t>
            </a:r>
            <a:r>
              <a:rPr lang="el-GR" sz="1700" b="1" dirty="0" smtClean="0"/>
              <a:t>χωροκατακτητικά ή επεμβατικά</a:t>
            </a:r>
            <a:r>
              <a:rPr lang="el-GR" sz="1700" dirty="0" smtClean="0"/>
              <a:t> , ενώ αυτά που ήδη κατοικούν στο περιβάλλον τους ονομάζονται ιθαγενή.  Ορισμένες από αυτές τις εισαγωγές έχουν γίνει για συγκεκριμένο σκοπό ,όπως οι κύκνοι που εισήχθησαν στις βορειοανατολικές Ηνωμένες Πολιτείες ως διακοσμητικά πουλιά για πλούσιους ιδιοκτήτες ακινήτων ενώ σε άλλες περιπτώσεις, η εισαγωγή είναι τυχαία.  Τα χωροκατακτητικά αυτά είδη μπορεί να είναι φυτά, ζώα ή μικρόβια.</a:t>
            </a:r>
          </a:p>
          <a:p>
            <a:endParaRPr lang="el-GR" sz="1700" dirty="0" smtClean="0"/>
          </a:p>
          <a:p>
            <a:r>
              <a:rPr lang="el-GR" sz="1700" dirty="0" smtClean="0"/>
              <a:t>Πολλές φορές τα χωροκατακτητικά είδη δημιουργούν πολλά προβλήματα όταν εισέρχονται σε ένα νέο οικοσύστημα. Από την στιγμή που συνήθως δεν έχουν φυσικούς εχθρούς (θηρευτές) να τους απειλούν ,σε συνδυασμό ότι τρέφονται με ντόπια είδη ,οδηγούν στον αφανισμό των γηγενών ειδών και στην εκτόπισή τους.</a:t>
            </a:r>
          </a:p>
          <a:p>
            <a:endParaRPr lang="el-GR" sz="1700" dirty="0" smtClean="0"/>
          </a:p>
          <a:p>
            <a:endParaRPr lang="el-GR" sz="1700" b="1"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 TextBox"/>
          <p:cNvSpPr txBox="1"/>
          <p:nvPr/>
        </p:nvSpPr>
        <p:spPr>
          <a:xfrm>
            <a:off x="179512" y="3861048"/>
            <a:ext cx="8712968" cy="2708434"/>
          </a:xfrm>
          <a:prstGeom prst="rect">
            <a:avLst/>
          </a:prstGeom>
          <a:noFill/>
        </p:spPr>
        <p:txBody>
          <a:bodyPr wrap="square" rtlCol="0">
            <a:spAutoFit/>
          </a:bodyPr>
          <a:lstStyle/>
          <a:p>
            <a:r>
              <a:rPr lang="en-US" sz="1700" dirty="0" smtClean="0"/>
              <a:t>H </a:t>
            </a:r>
            <a:r>
              <a:rPr lang="el-GR" sz="1700" dirty="0" smtClean="0"/>
              <a:t>μελέτη των χωροταξικών ειδών είναι πολύ σημαντική καθώς μπορούν να διαταράξουν ένα φυσικό περιβάλλον αφανίζοντας μέρος του πληθυσμού του. Μια συγκεκριμένη αιτία που ευθύνεται για τη μεταφορά μη-γηγενών ειδών σε νέα θαλάσσια περιβάλλοντα είναι το θαλάσσιο έρμα που χρησιμοποιούν τα πλοία. Για να μπορέσουν να ταξιδέψουν τα δεξαμενόπλοια όταν δεν μεταφέρουν φορτίο, διαθέτουν ειδικές δεξαμενές τις οποίες γεμίζουν με θαλασσινό νερό ώστε αποκτήσουν το κατάλληλο βάρος και βύθισμα που απαιτείτε για την ασφαλή πλεύση τους. Μέσω της συγκεκριμένης διαδικασίας πλήθος οργανισμών, όπως οι προνύμφες,  μεταφέρονται και αποικούν σε νέα θαλάσσια περιβάλλοντα. Για την αντιμετώπιση του παραπάνω προβλήματος έχουν θεσπισθεί στις ΗΠΑ πολλοί κανονισμοί σχετικά με την χρήση νερού ως έρμα ενώ αρκετά πλοία χρησιμοποιούν άμμο ως έρμα.      </a:t>
            </a:r>
            <a:endParaRPr lang="el-GR" sz="1700" dirty="0"/>
          </a:p>
        </p:txBody>
      </p:sp>
      <p:pic>
        <p:nvPicPr>
          <p:cNvPr id="9" name="8 - Εικόνα" descr="Καταγραφή.PNG"/>
          <p:cNvPicPr>
            <a:picLocks noChangeAspect="1"/>
          </p:cNvPicPr>
          <p:nvPr/>
        </p:nvPicPr>
        <p:blipFill>
          <a:blip r:embed="rId2" cstate="print"/>
          <a:stretch>
            <a:fillRect/>
          </a:stretch>
        </p:blipFill>
        <p:spPr>
          <a:xfrm>
            <a:off x="251520" y="260648"/>
            <a:ext cx="8352928" cy="3551228"/>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562074"/>
          </a:xfrm>
        </p:spPr>
        <p:txBody>
          <a:bodyPr>
            <a:normAutofit/>
          </a:bodyPr>
          <a:lstStyle/>
          <a:p>
            <a:pPr algn="l"/>
            <a:r>
              <a:rPr lang="el-GR" sz="2700" b="1" dirty="0" smtClean="0"/>
              <a:t>Το κόκκινο λεοντόψαρο - Μια μελέτη περίπτωσης</a:t>
            </a:r>
            <a:endParaRPr lang="el-GR" dirty="0"/>
          </a:p>
        </p:txBody>
      </p:sp>
      <p:sp>
        <p:nvSpPr>
          <p:cNvPr id="3" name="2 - Θέση περιεχομένου"/>
          <p:cNvSpPr>
            <a:spLocks noGrp="1"/>
          </p:cNvSpPr>
          <p:nvPr>
            <p:ph idx="1"/>
          </p:nvPr>
        </p:nvSpPr>
        <p:spPr>
          <a:xfrm>
            <a:off x="395536" y="908721"/>
            <a:ext cx="8291264" cy="3024336"/>
          </a:xfrm>
        </p:spPr>
        <p:txBody>
          <a:bodyPr>
            <a:normAutofit/>
          </a:bodyPr>
          <a:lstStyle/>
          <a:p>
            <a:pPr>
              <a:buNone/>
            </a:pPr>
            <a:r>
              <a:rPr lang="el-GR" sz="1700" dirty="0" smtClean="0"/>
              <a:t>Ένα παράδειγμα είδους που έχει διεισδύσει στα νερά των ΗΠΑ είναι το κόκκινο λεοντόψαρο . Πρόκειται για ένα ψάρι που το φυσικό του περιβάλλον είναι τα ζεστά τροπικά νερά ,των κοραλλιογενών ύφαλων του Νότιου Ειρηνικού και Ινδικού Ωκεανού. Πιστεύεται ότι το 1992 ,κατά τη διάρκεια του τυφώνα </a:t>
            </a:r>
            <a:r>
              <a:rPr lang="en-US" sz="1700" dirty="0" smtClean="0"/>
              <a:t>Andrew, </a:t>
            </a:r>
            <a:r>
              <a:rPr lang="el-GR" sz="1700" dirty="0" smtClean="0"/>
              <a:t>ένα παραθαλάσσιο ενυδρείο έσπασε απελευθερώνοντας 6 κόκκινα λεοντόψαρα στον κόλπο </a:t>
            </a:r>
            <a:r>
              <a:rPr lang="en-US" sz="1700" dirty="0" smtClean="0"/>
              <a:t>Biscayne,</a:t>
            </a:r>
            <a:r>
              <a:rPr lang="el-GR" sz="1700" dirty="0" smtClean="0"/>
              <a:t> της Φλόριντα. Μετά από κάποιο χρονικό διάστημα ,τα χωροκατακτητικά αυτά είδη έκαναν την εμφάνιση τους στις  ακτές του </a:t>
            </a:r>
            <a:r>
              <a:rPr lang="en-US" sz="1700" dirty="0" smtClean="0"/>
              <a:t>Long Island </a:t>
            </a:r>
            <a:r>
              <a:rPr lang="el-GR" sz="1700" dirty="0" smtClean="0"/>
              <a:t>στην Νέα Υόρκη ,με τη θερμοκρασία της θάλασσας να βρίσκεται στους 13 °</a:t>
            </a:r>
            <a:r>
              <a:rPr lang="en-US" sz="1700" dirty="0" smtClean="0"/>
              <a:t>C</a:t>
            </a:r>
            <a:r>
              <a:rPr lang="el-GR" sz="1700" dirty="0" smtClean="0"/>
              <a:t> !!!! .Οι επιστήμονες πιστεύουν ότι πολλά περισσότερα λεοντόψαρα απελευθερώθηκαν σκοπίμως στη θάλασσα ,είτε γιατί δεν χωρούσαν πλέον μέσα στα ενυδρεία, είτε γιατί τρεφόταν τα άλλα είδη ψαριών που βρισκόταν μέσα σε αυτά. </a:t>
            </a:r>
          </a:p>
        </p:txBody>
      </p:sp>
      <p:sp>
        <p:nvSpPr>
          <p:cNvPr id="4" name="3 - TextBox"/>
          <p:cNvSpPr txBox="1"/>
          <p:nvPr/>
        </p:nvSpPr>
        <p:spPr>
          <a:xfrm>
            <a:off x="755576" y="3789040"/>
            <a:ext cx="4536504" cy="2585323"/>
          </a:xfrm>
          <a:prstGeom prst="rect">
            <a:avLst/>
          </a:prstGeom>
          <a:noFill/>
        </p:spPr>
        <p:txBody>
          <a:bodyPr wrap="square" rtlCol="0">
            <a:spAutoFit/>
          </a:bodyPr>
          <a:lstStyle/>
          <a:p>
            <a:pPr>
              <a:buNone/>
            </a:pPr>
            <a:r>
              <a:rPr lang="el-GR" dirty="0" smtClean="0"/>
              <a:t>Κατά μήκος της υφαλοκρηπίδας της ανατολικής ακτής των ΗΠΑ, κοντά στο Ρεύμα του Κόλπου, οι θερμοκρασίες της θάλασσας είναι παραπλήσιες με αυτές του φυσικού περιβάλλοντας των λεοντόψαρων στον Ινδικό Ωκεανό. Το γρήγορο και θερμό αυτό ρεύμα πιστεύεται ότι μετέφερε αυγά και προνύμφες από τη Φλόριντα  προς τις Βορειότερες περιοχές.</a:t>
            </a:r>
            <a:endParaRPr lang="el-GR" dirty="0"/>
          </a:p>
        </p:txBody>
      </p:sp>
      <p:pic>
        <p:nvPicPr>
          <p:cNvPr id="5" name="4 - Εικόνα" descr="Καταγραφή.PNG"/>
          <p:cNvPicPr>
            <a:picLocks noChangeAspect="1"/>
          </p:cNvPicPr>
          <p:nvPr/>
        </p:nvPicPr>
        <p:blipFill>
          <a:blip r:embed="rId2" cstate="print"/>
          <a:stretch>
            <a:fillRect/>
          </a:stretch>
        </p:blipFill>
        <p:spPr>
          <a:xfrm>
            <a:off x="5611614" y="3645024"/>
            <a:ext cx="3208857" cy="2232248"/>
          </a:xfrm>
          <a:prstGeom prst="rect">
            <a:avLst/>
          </a:prstGeom>
        </p:spPr>
      </p:pic>
      <p:sp>
        <p:nvSpPr>
          <p:cNvPr id="6" name="5 - TextBox"/>
          <p:cNvSpPr txBox="1"/>
          <p:nvPr/>
        </p:nvSpPr>
        <p:spPr>
          <a:xfrm>
            <a:off x="5436096" y="5877272"/>
            <a:ext cx="3707904" cy="830997"/>
          </a:xfrm>
          <a:prstGeom prst="rect">
            <a:avLst/>
          </a:prstGeom>
          <a:noFill/>
        </p:spPr>
        <p:txBody>
          <a:bodyPr wrap="square" rtlCol="0">
            <a:spAutoFit/>
          </a:bodyPr>
          <a:lstStyle/>
          <a:p>
            <a:r>
              <a:rPr lang="en-US" sz="1200" b="1" dirty="0" smtClean="0"/>
              <a:t>O </a:t>
            </a:r>
            <a:r>
              <a:rPr lang="el-GR" sz="1200" b="1" dirty="0" smtClean="0"/>
              <a:t>ισχυρισμός ότι το λεοντόψαρο μπορεί να επιβιώσει μόνο σε θερμά νερά απορρίφτηκε όταν εντοπίστηκαν άτομα του είδους του, στις ακτές του </a:t>
            </a:r>
            <a:r>
              <a:rPr lang="en-US" sz="1200" b="1" dirty="0" smtClean="0"/>
              <a:t>Long Island </a:t>
            </a:r>
            <a:r>
              <a:rPr lang="el-GR" sz="1200" b="1" dirty="0" smtClean="0"/>
              <a:t>στην Νέα Υόρκη ,σε θερμοκρασία 13 °</a:t>
            </a:r>
            <a:r>
              <a:rPr lang="en-US" sz="1200" b="1" dirty="0" smtClean="0"/>
              <a:t>C</a:t>
            </a:r>
            <a:r>
              <a:rPr lang="el-GR" sz="1200" b="1" dirty="0" smtClean="0"/>
              <a:t>  </a:t>
            </a:r>
            <a:endParaRPr lang="el-GR" sz="1200" b="1"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323528" y="404665"/>
            <a:ext cx="8496944" cy="2376264"/>
          </a:xfrm>
        </p:spPr>
        <p:txBody>
          <a:bodyPr>
            <a:normAutofit/>
          </a:bodyPr>
          <a:lstStyle/>
          <a:p>
            <a:pPr>
              <a:buNone/>
            </a:pPr>
            <a:r>
              <a:rPr lang="el-GR" sz="1700" dirty="0" smtClean="0"/>
              <a:t>Πλέον το λεοντόψαρο είναι τόσο συνηθισμένο στις ακτές της Φλόριντα,  όσο και τα υπόλοιπα ιθαγενή ψάρια.</a:t>
            </a:r>
            <a:r>
              <a:rPr lang="en-US" sz="1700" dirty="0" smtClean="0"/>
              <a:t> </a:t>
            </a:r>
            <a:r>
              <a:rPr lang="el-GR" sz="1700" dirty="0" smtClean="0"/>
              <a:t>Πρόκειται για ένα αχόρταγο ψάρι που έχει προσαρμοστεί </a:t>
            </a:r>
            <a:r>
              <a:rPr lang="en-US" sz="1700" dirty="0" smtClean="0"/>
              <a:t> </a:t>
            </a:r>
            <a:r>
              <a:rPr lang="el-GR" sz="1700" dirty="0" smtClean="0"/>
              <a:t>στη λεία νέου είδους ψαριών. Τρέφονται σχεδόν με τα πάντα, όπως σερανίδες , κοκκινόψαρα και λαυράκια, ψάρια σημαντικά για τις τοπικές κοινότητες στα νοτιοανατολικά. Έχουν εκτοπίσει τους υπόλοιπους θηρευτές από τις συγκεκριμένες περιοχές ,ενώ μέχρι στιγμής δεν έχει βρεθεί κάποιο είδος που να το απειλεί. Τόσο η ικανότητα προσαρμογής του στο νέο περιβάλλον όσο και το δηλητηριώδες ραχιαίο πτερύγιο που φέρει, έχουν αποτελέσει έναν επικίνδυνο συνδυασμό.</a:t>
            </a:r>
          </a:p>
        </p:txBody>
      </p:sp>
      <p:sp>
        <p:nvSpPr>
          <p:cNvPr id="4" name="3 - TextBox"/>
          <p:cNvSpPr txBox="1"/>
          <p:nvPr/>
        </p:nvSpPr>
        <p:spPr>
          <a:xfrm>
            <a:off x="683568" y="2564904"/>
            <a:ext cx="4392488" cy="3693319"/>
          </a:xfrm>
          <a:prstGeom prst="rect">
            <a:avLst/>
          </a:prstGeom>
          <a:noFill/>
        </p:spPr>
        <p:txBody>
          <a:bodyPr wrap="square" rtlCol="0">
            <a:spAutoFit/>
          </a:bodyPr>
          <a:lstStyle/>
          <a:p>
            <a:pPr>
              <a:buNone/>
            </a:pPr>
            <a:r>
              <a:rPr lang="en-US" dirty="0" smtClean="0"/>
              <a:t>To </a:t>
            </a:r>
            <a:r>
              <a:rPr lang="el-GR" dirty="0" smtClean="0"/>
              <a:t>κόκκινο λεοντόψαρο έχει διακριτικές  καφέ και λευκές ρίγες  ,με σαρκώδη πλοκάμια πάνω και κάτω από τα μάτια. Το τσίμπημά του είναι πολύ οδυνηρό αλλά συνήθως δεν αποτελεί κίνδυνο για την ανθρώπινη ζωή. Το δηλητήριο που φέρει, παράγεται στη ράχη του και μέσα από τα αγκάθια που τρυπούν το ανθρώπινο δέρμα διοχετεύεται στο αίμα. Συγγενικά του είδη είναι ο σκορπιός και  το πετρόψαρο, που φέρουν πολύ ισχυρότερο δηλητήριο, με το τσίμπημα του τελευταίου να είναι ακόμα και θανατηφόρο για τον άνθρωπο. </a:t>
            </a:r>
            <a:endParaRPr lang="el-GR" dirty="0"/>
          </a:p>
        </p:txBody>
      </p:sp>
      <p:pic>
        <p:nvPicPr>
          <p:cNvPr id="5" name="4 - Εικόνα" descr="Καταγραφή.PNG"/>
          <p:cNvPicPr>
            <a:picLocks noChangeAspect="1"/>
          </p:cNvPicPr>
          <p:nvPr/>
        </p:nvPicPr>
        <p:blipFill>
          <a:blip r:embed="rId2" cstate="print"/>
          <a:stretch>
            <a:fillRect/>
          </a:stretch>
        </p:blipFill>
        <p:spPr>
          <a:xfrm>
            <a:off x="5148064" y="2564904"/>
            <a:ext cx="3745939" cy="2808311"/>
          </a:xfrm>
          <a:prstGeom prst="rect">
            <a:avLst/>
          </a:prstGeom>
        </p:spPr>
      </p:pic>
      <p:sp>
        <p:nvSpPr>
          <p:cNvPr id="6" name="5 - TextBox"/>
          <p:cNvSpPr txBox="1"/>
          <p:nvPr/>
        </p:nvSpPr>
        <p:spPr>
          <a:xfrm>
            <a:off x="5076056" y="5373216"/>
            <a:ext cx="3960440" cy="1200329"/>
          </a:xfrm>
          <a:prstGeom prst="rect">
            <a:avLst/>
          </a:prstGeom>
          <a:noFill/>
        </p:spPr>
        <p:txBody>
          <a:bodyPr wrap="square" rtlCol="0">
            <a:spAutoFit/>
          </a:bodyPr>
          <a:lstStyle/>
          <a:p>
            <a:r>
              <a:rPr lang="el-GR" sz="1200" b="1" dirty="0" smtClean="0"/>
              <a:t>Παρ όλο που ο φυσικός βιότοπος του κόκκινου λεοντόψαρου είναι ο δυτικός Ειρηνικός ωκεανός ,τα τελευταία χρόνια συναντάται συχνά κατά μήκος των ανατολικών ακτών των ΗΠΑ. Αν και είναι ιδιαίτερα εντυπωσιακό εμφανισιακά, έχει δημιουργήσει σημαντικά προβλήματα στις περιοχές όπου εμφανίστηκε.</a:t>
            </a:r>
            <a:endParaRPr lang="el-GR" sz="1200" b="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 Εικόνα" descr="Καταγραφή.PNG"/>
          <p:cNvPicPr>
            <a:picLocks noChangeAspect="1"/>
          </p:cNvPicPr>
          <p:nvPr/>
        </p:nvPicPr>
        <p:blipFill>
          <a:blip r:embed="rId2" cstate="print"/>
          <a:stretch>
            <a:fillRect/>
          </a:stretch>
        </p:blipFill>
        <p:spPr>
          <a:xfrm>
            <a:off x="0" y="0"/>
            <a:ext cx="9144000" cy="6857999"/>
          </a:xfrm>
          <a:prstGeom prst="rect">
            <a:avLst/>
          </a:prstGeom>
        </p:spPr>
      </p:pic>
      <p:sp>
        <p:nvSpPr>
          <p:cNvPr id="3" name="2 - Θέση περιεχομένου"/>
          <p:cNvSpPr>
            <a:spLocks noGrp="1"/>
          </p:cNvSpPr>
          <p:nvPr>
            <p:ph idx="1"/>
          </p:nvPr>
        </p:nvSpPr>
        <p:spPr>
          <a:xfrm>
            <a:off x="0" y="404664"/>
            <a:ext cx="5364088" cy="6453336"/>
          </a:xfrm>
        </p:spPr>
        <p:txBody>
          <a:bodyPr>
            <a:normAutofit fontScale="62500" lnSpcReduction="20000"/>
          </a:bodyPr>
          <a:lstStyle/>
          <a:p>
            <a:pPr>
              <a:buNone/>
            </a:pPr>
            <a:r>
              <a:rPr lang="el-GR" sz="3800" b="1" dirty="0" smtClean="0">
                <a:solidFill>
                  <a:schemeClr val="accent6">
                    <a:lumMod val="75000"/>
                  </a:schemeClr>
                </a:solidFill>
              </a:rPr>
              <a:t>     Αναφορές</a:t>
            </a:r>
          </a:p>
          <a:p>
            <a:pPr algn="ctr">
              <a:buNone/>
            </a:pPr>
            <a:endParaRPr lang="el-GR" sz="2700" b="1" dirty="0" smtClean="0">
              <a:solidFill>
                <a:schemeClr val="bg1"/>
              </a:solidFill>
            </a:endParaRPr>
          </a:p>
          <a:p>
            <a:pPr>
              <a:buNone/>
            </a:pPr>
            <a:r>
              <a:rPr lang="el-GR" sz="2700" dirty="0" smtClean="0">
                <a:solidFill>
                  <a:schemeClr val="bg1"/>
                </a:solidFill>
              </a:rPr>
              <a:t>Ο ωκεανός είναι τρισδιάστατος , προσφέροντας απέραντο χώρο διαβίωσης και ποικιλία χώρων διαβίωσης από την επιφάνεια έως το βυθό μέσω του νερού που μεσολαβεί. Ο μεγαλύτερος χώρος διαβίωσης στη Γη βρίσκεται στον ωκεανό.</a:t>
            </a:r>
          </a:p>
          <a:p>
            <a:pPr>
              <a:buNone/>
            </a:pPr>
            <a:r>
              <a:rPr lang="el-GR" sz="2700" dirty="0" smtClean="0">
                <a:solidFill>
                  <a:schemeClr val="bg1"/>
                </a:solidFill>
              </a:rPr>
              <a:t>Οι ωκεάνιοι χώροι διαβίωσης καθορίζονται από περιβαλλοντικούς παράγοντες. Λόγω των  αλληλεπιδράσεων των αβιοτικών παραγόντων (θερμοκρασία ,  αλατότητα ,  οξυγόνο ,</a:t>
            </a:r>
            <a:r>
              <a:rPr lang="en-US" sz="2700" dirty="0" smtClean="0">
                <a:solidFill>
                  <a:schemeClr val="bg1"/>
                </a:solidFill>
              </a:rPr>
              <a:t>pH , </a:t>
            </a:r>
            <a:r>
              <a:rPr lang="el-GR" sz="2700" dirty="0" smtClean="0">
                <a:solidFill>
                  <a:schemeClr val="bg1"/>
                </a:solidFill>
              </a:rPr>
              <a:t>φώς ,θρεπτικά συστατικά , πίεση ,υπόστρωμα ) η ωκεάνια ζωή δεν κατανέμεται ομοιόμορφα  ή χωρικά (είναι ανομοιόμορφη). Ορισμένες περιοχές του ωκεανού υποστηρίζουν μεγαλύτερη ποικιλομορφία και πιο άφθονη ζωή από οποιοδήποτε άλλο μέρος πάνω στη Γη , ενώ το μεγαλύτερο μέρος του ωκεανού θεωρείται έρημο.</a:t>
            </a:r>
          </a:p>
          <a:p>
            <a:pPr>
              <a:buNone/>
            </a:pPr>
            <a:r>
              <a:rPr lang="el-GR" sz="2700" dirty="0" smtClean="0">
                <a:solidFill>
                  <a:schemeClr val="bg1"/>
                </a:solidFill>
              </a:rPr>
              <a:t>Οι άνθρωποι επηρεάζουν τον ωκεανό με πολλούς τρόπους. Οι νόμοι , οι κανονισμοί και η διαχείριση των πόρων επηρεάζουν αυτό που έχει ληφθεί και τοποθετηθεί στον ωκεανό . Οι ανθρώπινες δραστηριότητες και η ανάπτυξη οδηγούν στη μόλυνση (ηχητική ρύπανση , σημειακή πηγή , μη σημειακή πηγή ) και φυσικές τροποποιήσεις (μεταβολές σε παραλίες , ακτές και ποτάμια ).</a:t>
            </a:r>
          </a:p>
          <a:p>
            <a:pPr>
              <a:buNone/>
            </a:pPr>
            <a:endParaRPr lang="el-GR" sz="2000" b="1"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header-lionfish-hybrid.jpg"/>
          <p:cNvPicPr>
            <a:picLocks noChangeAspect="1"/>
          </p:cNvPicPr>
          <p:nvPr/>
        </p:nvPicPr>
        <p:blipFill>
          <a:blip r:embed="rId2" cstate="print"/>
          <a:stretch>
            <a:fillRect/>
          </a:stretch>
        </p:blipFill>
        <p:spPr>
          <a:xfrm>
            <a:off x="611560" y="404664"/>
            <a:ext cx="8166940" cy="3356992"/>
          </a:xfrm>
          <a:prstGeom prst="rect">
            <a:avLst/>
          </a:prstGeom>
        </p:spPr>
      </p:pic>
      <p:sp>
        <p:nvSpPr>
          <p:cNvPr id="3" name="2 - Θέση περιεχομένου"/>
          <p:cNvSpPr>
            <a:spLocks noGrp="1"/>
          </p:cNvSpPr>
          <p:nvPr>
            <p:ph idx="1"/>
          </p:nvPr>
        </p:nvSpPr>
        <p:spPr>
          <a:xfrm>
            <a:off x="457200" y="4005064"/>
            <a:ext cx="8435280" cy="2448272"/>
          </a:xfrm>
        </p:spPr>
        <p:txBody>
          <a:bodyPr>
            <a:normAutofit lnSpcReduction="10000"/>
          </a:bodyPr>
          <a:lstStyle/>
          <a:p>
            <a:pPr>
              <a:buNone/>
            </a:pPr>
            <a:r>
              <a:rPr lang="el-GR" sz="1700" dirty="0" smtClean="0"/>
              <a:t>Το τσίμπημά του προκαλεί έντονο πόνο ,ερυθρότητα και οίδημα στην περιοχή του τραύματος που διαρκεί συνήθως μια με δύο ώρες. Σε σπάνιες περιπτώσεις ο πόνος μπορεί να επιμείνει για αρκετές μέρες ή βδομάδες  ,να συνοδευτεί από πονοκεφάλους, ρίγη ,κράμπες , ναυτία ,παράλυση και επιληπτικές κρίσεις. </a:t>
            </a:r>
          </a:p>
          <a:p>
            <a:pPr>
              <a:buNone/>
            </a:pPr>
            <a:r>
              <a:rPr lang="el-GR" sz="1700" dirty="0" smtClean="0"/>
              <a:t>Μια ακόμη αρνητική επίδραση αυτών των νυκτόβιων θηρευτών ,είναι η δραματική μείωση τόσο των προνυμφών των σπονδυλωτών ,όσο και των σπονδυλωτών που εξελίσσονται σε ενήλικα μέλη. Με τον καιρό πολλά σημαντικά είδη όπως το παπαγαλόψαρο </a:t>
            </a:r>
            <a:r>
              <a:rPr lang="en-US" sz="1700" dirty="0" smtClean="0"/>
              <a:t>(</a:t>
            </a:r>
            <a:r>
              <a:rPr lang="en-US" sz="1700" dirty="0" err="1" smtClean="0"/>
              <a:t>parottfish</a:t>
            </a:r>
            <a:r>
              <a:rPr lang="en-US" sz="1700" dirty="0" smtClean="0"/>
              <a:t>) </a:t>
            </a:r>
            <a:r>
              <a:rPr lang="el-GR" sz="1700" dirty="0" smtClean="0"/>
              <a:t>και άλλα φυτοφάγα είδη μειώνονται με αποτέλεσμα άλγη και ποσειδωνίες να κατακλύζουν τους βυθούς.</a:t>
            </a:r>
          </a:p>
          <a:p>
            <a:pPr>
              <a:buNone/>
            </a:pPr>
            <a:endParaRPr lang="el-GR" sz="17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23528" y="274638"/>
            <a:ext cx="8363272" cy="634082"/>
          </a:xfrm>
        </p:spPr>
        <p:txBody>
          <a:bodyPr>
            <a:normAutofit/>
          </a:bodyPr>
          <a:lstStyle/>
          <a:p>
            <a:pPr algn="l"/>
            <a:r>
              <a:rPr lang="el-GR" sz="2400" b="1" dirty="0" smtClean="0">
                <a:solidFill>
                  <a:schemeClr val="accent6">
                    <a:lumMod val="75000"/>
                  </a:schemeClr>
                </a:solidFill>
              </a:rPr>
              <a:t>Επέκταση Δραστηριότητας</a:t>
            </a:r>
            <a:endParaRPr lang="el-GR" sz="2400" b="1" dirty="0">
              <a:solidFill>
                <a:schemeClr val="accent6">
                  <a:lumMod val="75000"/>
                </a:schemeClr>
              </a:solidFill>
            </a:endParaRPr>
          </a:p>
        </p:txBody>
      </p:sp>
      <p:sp>
        <p:nvSpPr>
          <p:cNvPr id="3" name="2 - Θέση περιεχομένου"/>
          <p:cNvSpPr>
            <a:spLocks noGrp="1"/>
          </p:cNvSpPr>
          <p:nvPr>
            <p:ph idx="1"/>
          </p:nvPr>
        </p:nvSpPr>
        <p:spPr>
          <a:xfrm>
            <a:off x="323528" y="1052736"/>
            <a:ext cx="8363272" cy="5328592"/>
          </a:xfrm>
        </p:spPr>
        <p:txBody>
          <a:bodyPr>
            <a:normAutofit/>
          </a:bodyPr>
          <a:lstStyle/>
          <a:p>
            <a:pPr>
              <a:buNone/>
            </a:pPr>
            <a:r>
              <a:rPr lang="el-GR" sz="2400" b="1" dirty="0" smtClean="0"/>
              <a:t>Επίγνωση των παρεμβατικών ειδών</a:t>
            </a:r>
          </a:p>
          <a:p>
            <a:pPr>
              <a:buNone/>
            </a:pPr>
            <a:endParaRPr lang="el-GR" sz="2400" b="1" dirty="0" smtClean="0"/>
          </a:p>
          <a:p>
            <a:pPr>
              <a:buNone/>
            </a:pPr>
            <a:r>
              <a:rPr lang="el-GR" sz="1700" dirty="0" smtClean="0"/>
              <a:t>Κάθε περιοχή έχει τα δικά της χωροκατακτητικά είδη.</a:t>
            </a:r>
          </a:p>
          <a:p>
            <a:pPr>
              <a:buNone/>
            </a:pPr>
            <a:r>
              <a:rPr lang="el-GR" sz="1700" dirty="0" smtClean="0"/>
              <a:t>Ερεύνησε ένα χωροκατακτητικό είδος της περιοχής σου περιλαμβάνοντας τα παρακάτω:</a:t>
            </a:r>
          </a:p>
          <a:p>
            <a:r>
              <a:rPr lang="el-GR" sz="1700" dirty="0" smtClean="0"/>
              <a:t>Περιέγραψε το συγκεκριμένο είδος</a:t>
            </a:r>
          </a:p>
          <a:p>
            <a:r>
              <a:rPr lang="el-GR" sz="1700" dirty="0" smtClean="0"/>
              <a:t>Ποιός είναι ο φυσικός του βιότοπος;</a:t>
            </a:r>
          </a:p>
          <a:p>
            <a:r>
              <a:rPr lang="el-GR" sz="1700" dirty="0" smtClean="0"/>
              <a:t>Πως μοιάζει; Πως αναπαράγεται; Ποιοι είναι οι φυσικοί του θηρευτές και με τι τρέφεται;</a:t>
            </a:r>
          </a:p>
          <a:p>
            <a:r>
              <a:rPr lang="el-GR" sz="1700" dirty="0" smtClean="0"/>
              <a:t>Πως εισήλθε στην περιοχή όπου ζεις;</a:t>
            </a:r>
          </a:p>
          <a:p>
            <a:r>
              <a:rPr lang="el-GR" sz="1700" dirty="0" smtClean="0"/>
              <a:t>Γιατί οι άνθρωποι πρέπει να ανησυχούν για τα συγκεκριμένα είδη;</a:t>
            </a:r>
          </a:p>
          <a:p>
            <a:r>
              <a:rPr lang="el-GR" sz="1700" dirty="0" smtClean="0"/>
              <a:t>Τι μπορούν να κάνουν οι τοπικές αρχές για να περιορίσουν τη ζημιά που προκαλούν τα είδη αυτά;</a:t>
            </a:r>
          </a:p>
          <a:p>
            <a:endParaRPr lang="el-GR" sz="1700" dirty="0" smtClean="0"/>
          </a:p>
          <a:p>
            <a:pPr>
              <a:buNone/>
            </a:pPr>
            <a:r>
              <a:rPr lang="el-GR" sz="1700" dirty="0" smtClean="0"/>
              <a:t>Δημιουργήστε ένα ενημερωτικό φυλλάδιο με τις πληροφορίες που συγκεντρώσατε. Να θυμάστε ότι αυτά τα φυλλάδια θα πρέπει να εστιάζουν στη σοβαρότητα του προβλήματος και δίνοντας στους ανθρώπους τη δυνατότητα να βοηθήσουν. Μην ξεχάσετε να συμπεριλάβετε φωτογραφίες των χωροκατακτητικών ειδών και έναν χάρτη της περιοχής σας όπου απαντώνται τα συγκεκριμένα είδη. </a:t>
            </a:r>
          </a:p>
          <a:p>
            <a:pPr>
              <a:buNone/>
            </a:pPr>
            <a:endParaRPr lang="el-GR" sz="17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562074"/>
          </a:xfrm>
        </p:spPr>
        <p:txBody>
          <a:bodyPr>
            <a:normAutofit/>
          </a:bodyPr>
          <a:lstStyle/>
          <a:p>
            <a:pPr algn="l"/>
            <a:r>
              <a:rPr lang="el-GR" sz="2400" b="1" dirty="0" smtClean="0">
                <a:solidFill>
                  <a:schemeClr val="accent6">
                    <a:lumMod val="75000"/>
                  </a:schemeClr>
                </a:solidFill>
              </a:rPr>
              <a:t>Αποτίμηση</a:t>
            </a:r>
            <a:endParaRPr lang="el-GR" sz="2400" b="1" dirty="0">
              <a:solidFill>
                <a:schemeClr val="accent6">
                  <a:lumMod val="75000"/>
                </a:schemeClr>
              </a:solidFill>
            </a:endParaRPr>
          </a:p>
        </p:txBody>
      </p:sp>
      <p:sp>
        <p:nvSpPr>
          <p:cNvPr id="3" name="2 - Θέση περιεχομένου"/>
          <p:cNvSpPr>
            <a:spLocks noGrp="1"/>
          </p:cNvSpPr>
          <p:nvPr>
            <p:ph idx="1"/>
          </p:nvPr>
        </p:nvSpPr>
        <p:spPr>
          <a:xfrm>
            <a:off x="251520" y="836712"/>
            <a:ext cx="8784976" cy="5289451"/>
          </a:xfrm>
        </p:spPr>
        <p:txBody>
          <a:bodyPr>
            <a:normAutofit/>
          </a:bodyPr>
          <a:lstStyle/>
          <a:p>
            <a:pPr>
              <a:buFont typeface="+mj-lt"/>
              <a:buAutoNum type="arabicPeriod"/>
            </a:pPr>
            <a:r>
              <a:rPr lang="el-GR" sz="1700" dirty="0" smtClean="0"/>
              <a:t>Γυρίστε πίσω στα οικοσυστήματα τα οποία συναντήσατε στο μάθημα 1:Καταδύσεις σε θαλάσσια οικοσυστήματα. Αντιγράψτε τον παρακάτω πίνακα στο τετράδιό σας. Δώστε ένα παράδειγμα προσαρμογής ενός είδους που παρουσιάζεται σε κάθε οικοσύστημα περιγράφοντας πως τα χαρακτηριστικά του το βοηθούν να επιβιώσει στο συγκεκριμένο περιβάλλον. </a:t>
            </a:r>
            <a:endParaRPr lang="el-GR" sz="1700" dirty="0"/>
          </a:p>
        </p:txBody>
      </p:sp>
      <p:graphicFrame>
        <p:nvGraphicFramePr>
          <p:cNvPr id="4" name="3 - Πίνακας"/>
          <p:cNvGraphicFramePr>
            <a:graphicFrameLocks noGrp="1"/>
          </p:cNvGraphicFramePr>
          <p:nvPr/>
        </p:nvGraphicFramePr>
        <p:xfrm>
          <a:off x="611560" y="2708920"/>
          <a:ext cx="8064896" cy="3337560"/>
        </p:xfrm>
        <a:graphic>
          <a:graphicData uri="http://schemas.openxmlformats.org/drawingml/2006/table">
            <a:tbl>
              <a:tblPr firstRow="1" bandRow="1">
                <a:tableStyleId>{5C22544A-7EE6-4342-B048-85BDC9FD1C3A}</a:tableStyleId>
              </a:tblPr>
              <a:tblGrid>
                <a:gridCol w="2520280"/>
                <a:gridCol w="5544616"/>
              </a:tblGrid>
              <a:tr h="370840">
                <a:tc>
                  <a:txBody>
                    <a:bodyPr/>
                    <a:lstStyle/>
                    <a:p>
                      <a:pPr algn="ctr"/>
                      <a:r>
                        <a:rPr lang="el-GR" dirty="0" smtClean="0"/>
                        <a:t>Οικοσύστημα</a:t>
                      </a:r>
                      <a:endParaRPr lang="el-GR" dirty="0"/>
                    </a:p>
                  </a:txBody>
                  <a:tcPr/>
                </a:tc>
                <a:tc>
                  <a:txBody>
                    <a:bodyPr/>
                    <a:lstStyle/>
                    <a:p>
                      <a:pPr algn="ctr"/>
                      <a:r>
                        <a:rPr lang="el-GR" dirty="0" smtClean="0"/>
                        <a:t>Προσαρμογή</a:t>
                      </a:r>
                      <a:endParaRPr lang="el-GR" dirty="0"/>
                    </a:p>
                  </a:txBody>
                  <a:tcPr/>
                </a:tc>
              </a:tr>
              <a:tr h="370840">
                <a:tc>
                  <a:txBody>
                    <a:bodyPr/>
                    <a:lstStyle/>
                    <a:p>
                      <a:pPr algn="ctr"/>
                      <a:r>
                        <a:rPr lang="el-GR" dirty="0" smtClean="0"/>
                        <a:t>Ανοιχτός ωκεανός</a:t>
                      </a:r>
                      <a:endParaRPr lang="el-GR" dirty="0"/>
                    </a:p>
                  </a:txBody>
                  <a:tcPr/>
                </a:tc>
                <a:tc>
                  <a:txBody>
                    <a:bodyPr/>
                    <a:lstStyle/>
                    <a:p>
                      <a:pPr algn="ctr"/>
                      <a:endParaRPr lang="el-GR" dirty="0"/>
                    </a:p>
                  </a:txBody>
                  <a:tcPr/>
                </a:tc>
              </a:tr>
              <a:tr h="370840">
                <a:tc>
                  <a:txBody>
                    <a:bodyPr/>
                    <a:lstStyle/>
                    <a:p>
                      <a:pPr algn="ctr"/>
                      <a:r>
                        <a:rPr lang="el-GR" dirty="0" smtClean="0"/>
                        <a:t>Κοραλλιογενής ύφαλος</a:t>
                      </a:r>
                      <a:endParaRPr lang="el-GR" dirty="0"/>
                    </a:p>
                  </a:txBody>
                  <a:tcPr/>
                </a:tc>
                <a:tc>
                  <a:txBody>
                    <a:bodyPr/>
                    <a:lstStyle/>
                    <a:p>
                      <a:pPr algn="ctr"/>
                      <a:endParaRPr lang="el-GR" dirty="0"/>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b="0" dirty="0" smtClean="0"/>
                        <a:t>Υποθαλάσσιο</a:t>
                      </a:r>
                      <a:r>
                        <a:rPr lang="el-GR" b="0" baseline="0" dirty="0" smtClean="0"/>
                        <a:t> </a:t>
                      </a:r>
                      <a:r>
                        <a:rPr lang="el-GR" b="0" dirty="0" smtClean="0"/>
                        <a:t>δάσος</a:t>
                      </a:r>
                      <a:endParaRPr lang="el-GR" b="0" dirty="0"/>
                    </a:p>
                  </a:txBody>
                  <a:tcPr/>
                </a:tc>
                <a:tc>
                  <a:txBody>
                    <a:bodyPr/>
                    <a:lstStyle/>
                    <a:p>
                      <a:pPr algn="ctr"/>
                      <a:endParaRPr lang="el-GR" dirty="0"/>
                    </a:p>
                  </a:txBody>
                  <a:tcPr/>
                </a:tc>
              </a:tr>
              <a:tr h="370840">
                <a:tc>
                  <a:txBody>
                    <a:bodyPr/>
                    <a:lstStyle/>
                    <a:p>
                      <a:pPr algn="ctr"/>
                      <a:r>
                        <a:rPr lang="el-GR" dirty="0" smtClean="0"/>
                        <a:t>Βαθιά θάλασσα</a:t>
                      </a:r>
                      <a:endParaRPr lang="el-GR" dirty="0"/>
                    </a:p>
                  </a:txBody>
                  <a:tcPr/>
                </a:tc>
                <a:tc>
                  <a:txBody>
                    <a:bodyPr/>
                    <a:lstStyle/>
                    <a:p>
                      <a:pPr algn="ctr"/>
                      <a:endParaRPr lang="el-GR" dirty="0"/>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dirty="0" smtClean="0">
                          <a:solidFill>
                            <a:schemeClr val="tx1"/>
                          </a:solidFill>
                        </a:rPr>
                        <a:t> Μαγκρόβια   δάση</a:t>
                      </a:r>
                    </a:p>
                  </a:txBody>
                  <a:tcPr/>
                </a:tc>
                <a:tc>
                  <a:txBody>
                    <a:bodyPr/>
                    <a:lstStyle/>
                    <a:p>
                      <a:pPr algn="ctr"/>
                      <a:endParaRPr lang="el-GR" dirty="0"/>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dirty="0" smtClean="0"/>
                        <a:t>Πολικές θάλασσες</a:t>
                      </a:r>
                    </a:p>
                  </a:txBody>
                  <a:tcPr/>
                </a:tc>
                <a:tc>
                  <a:txBody>
                    <a:bodyPr/>
                    <a:lstStyle/>
                    <a:p>
                      <a:pPr algn="ctr"/>
                      <a:endParaRPr lang="el-GR" dirty="0"/>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dirty="0" smtClean="0"/>
                        <a:t>Αλυκές</a:t>
                      </a:r>
                    </a:p>
                  </a:txBody>
                  <a:tcPr/>
                </a:tc>
                <a:tc>
                  <a:txBody>
                    <a:bodyPr/>
                    <a:lstStyle/>
                    <a:p>
                      <a:pPr algn="ctr"/>
                      <a:endParaRPr lang="el-GR" dirty="0"/>
                    </a:p>
                  </a:txBody>
                  <a:tcPr/>
                </a:tc>
              </a:tr>
              <a:tr h="370840">
                <a:tc>
                  <a:txBody>
                    <a:bodyPr/>
                    <a:lstStyle/>
                    <a:p>
                      <a:pPr algn="ctr"/>
                      <a:r>
                        <a:rPr lang="el-GR" dirty="0" smtClean="0"/>
                        <a:t>Βραχώδεις</a:t>
                      </a:r>
                      <a:r>
                        <a:rPr lang="el-GR" baseline="0" dirty="0" smtClean="0"/>
                        <a:t> ακτές</a:t>
                      </a:r>
                      <a:endParaRPr lang="el-GR" dirty="0"/>
                    </a:p>
                  </a:txBody>
                  <a:tcPr/>
                </a:tc>
                <a:tc>
                  <a:txBody>
                    <a:bodyPr/>
                    <a:lstStyle/>
                    <a:p>
                      <a:pPr algn="ctr"/>
                      <a:endParaRPr lang="el-GR" dirty="0"/>
                    </a:p>
                  </a:txBody>
                  <a:tcPr/>
                </a:tc>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620688"/>
            <a:ext cx="8229600" cy="5505475"/>
          </a:xfrm>
        </p:spPr>
        <p:txBody>
          <a:bodyPr>
            <a:normAutofit/>
          </a:bodyPr>
          <a:lstStyle/>
          <a:p>
            <a:pPr>
              <a:buFont typeface="+mj-lt"/>
              <a:buAutoNum type="arabicPeriod" startAt="2"/>
            </a:pPr>
            <a:r>
              <a:rPr lang="el-GR" sz="1700" dirty="0" smtClean="0"/>
              <a:t>Περιγράψτε τη θεωρία του Δαρβίνου. Δώστε ένα παράδειγμα και επεκταθείτε στα παρακάτω σημεία:  υπερπαραγωγή, ανταγωνισμός, παραλλαγές, προσαρμογή και επιβίωση του ικανότερου</a:t>
            </a:r>
          </a:p>
          <a:p>
            <a:pPr>
              <a:buFont typeface="+mj-lt"/>
              <a:buAutoNum type="arabicPeriod" startAt="2"/>
            </a:pPr>
            <a:r>
              <a:rPr lang="el-GR" sz="1700" dirty="0" smtClean="0"/>
              <a:t>Πως μπορούν τα χωροκατακτητικά είδη να προκαλέσουν απώλεια της βιοποικιλότητας;</a:t>
            </a:r>
          </a:p>
          <a:p>
            <a:pPr>
              <a:buFont typeface="+mj-lt"/>
              <a:buAutoNum type="arabicPeriod" startAt="2"/>
            </a:pPr>
            <a:r>
              <a:rPr lang="el-GR" sz="1700" dirty="0" smtClean="0"/>
              <a:t>Τι αποκαλούμε θεωρία σε μια επιστήμη; Περιγράψτε τρία επιστημονικά τεκμηριωμένα στοιχεία που υποστηρίζουν τη Θεωρία της Εξέλιξης μέσω Φυσικών Μεταβολών.</a:t>
            </a:r>
            <a:endParaRPr lang="en-US" sz="1700" dirty="0" smtClean="0"/>
          </a:p>
          <a:p>
            <a:pPr>
              <a:buFont typeface="+mj-lt"/>
              <a:buAutoNum type="arabicPeriod" startAt="2"/>
            </a:pPr>
            <a:endParaRPr lang="en-US" sz="1700" dirty="0" smtClean="0"/>
          </a:p>
          <a:p>
            <a:pPr>
              <a:buNone/>
            </a:pPr>
            <a:endParaRPr lang="el-GR" sz="1700" dirty="0"/>
          </a:p>
        </p:txBody>
      </p:sp>
      <p:pic>
        <p:nvPicPr>
          <p:cNvPr id="4" name="3 - Εικόνα" descr="Καταγραφή.PNG"/>
          <p:cNvPicPr>
            <a:picLocks noChangeAspect="1"/>
          </p:cNvPicPr>
          <p:nvPr/>
        </p:nvPicPr>
        <p:blipFill>
          <a:blip r:embed="rId2" cstate="print"/>
          <a:stretch>
            <a:fillRect/>
          </a:stretch>
        </p:blipFill>
        <p:spPr>
          <a:xfrm>
            <a:off x="827584" y="2492896"/>
            <a:ext cx="2822887" cy="2808311"/>
          </a:xfrm>
          <a:prstGeom prst="rect">
            <a:avLst/>
          </a:prstGeom>
        </p:spPr>
      </p:pic>
      <p:pic>
        <p:nvPicPr>
          <p:cNvPr id="5" name="4 - Εικόνα" descr="Καταγραφή.PNG"/>
          <p:cNvPicPr>
            <a:picLocks noChangeAspect="1"/>
          </p:cNvPicPr>
          <p:nvPr/>
        </p:nvPicPr>
        <p:blipFill>
          <a:blip r:embed="rId3" cstate="print"/>
          <a:stretch>
            <a:fillRect/>
          </a:stretch>
        </p:blipFill>
        <p:spPr>
          <a:xfrm>
            <a:off x="3995936" y="2492896"/>
            <a:ext cx="4930747" cy="2751041"/>
          </a:xfrm>
          <a:prstGeom prst="rect">
            <a:avLst/>
          </a:prstGeom>
        </p:spPr>
      </p:pic>
      <p:sp>
        <p:nvSpPr>
          <p:cNvPr id="6" name="5 - TextBox"/>
          <p:cNvSpPr txBox="1"/>
          <p:nvPr/>
        </p:nvSpPr>
        <p:spPr>
          <a:xfrm>
            <a:off x="755576" y="5301208"/>
            <a:ext cx="3024336" cy="1200329"/>
          </a:xfrm>
          <a:prstGeom prst="rect">
            <a:avLst/>
          </a:prstGeom>
          <a:noFill/>
        </p:spPr>
        <p:txBody>
          <a:bodyPr wrap="square" rtlCol="0">
            <a:spAutoFit/>
          </a:bodyPr>
          <a:lstStyle/>
          <a:p>
            <a:r>
              <a:rPr lang="el-GR" sz="1200" b="1" dirty="0" smtClean="0"/>
              <a:t>Προερχόμενο από τη Δυτική Αμερική, ο ταχύτατα αναπτυσσόμενος υάκινθος του νερού διαμορφώνει πυκνά αδιαπέραστα στρώματα πάνω στο νερό  τα οποία δεν μπορούν να διαπεραστούν ούτε από τον άνθρωπο ή τα μηχανήματα</a:t>
            </a:r>
            <a:endParaRPr lang="el-GR" sz="1200" b="1" dirty="0"/>
          </a:p>
        </p:txBody>
      </p:sp>
      <p:sp>
        <p:nvSpPr>
          <p:cNvPr id="7" name="6 - TextBox"/>
          <p:cNvSpPr txBox="1"/>
          <p:nvPr/>
        </p:nvSpPr>
        <p:spPr>
          <a:xfrm>
            <a:off x="3995936" y="5301208"/>
            <a:ext cx="4896544" cy="646331"/>
          </a:xfrm>
          <a:prstGeom prst="rect">
            <a:avLst/>
          </a:prstGeom>
          <a:noFill/>
        </p:spPr>
        <p:txBody>
          <a:bodyPr wrap="square" rtlCol="0">
            <a:spAutoFit/>
          </a:bodyPr>
          <a:lstStyle/>
          <a:p>
            <a:r>
              <a:rPr lang="en-US" sz="1200" b="1" dirty="0" smtClean="0"/>
              <a:t>To Zebra Mussel </a:t>
            </a:r>
            <a:r>
              <a:rPr lang="el-GR" sz="1200" b="1" dirty="0" smtClean="0"/>
              <a:t>που προέρχεται από την Ευρώπη</a:t>
            </a:r>
            <a:r>
              <a:rPr lang="en-US" sz="1200" b="1" dirty="0" smtClean="0"/>
              <a:t> </a:t>
            </a:r>
            <a:r>
              <a:rPr lang="el-GR" sz="1200" b="1" dirty="0" smtClean="0"/>
              <a:t>έχει κατακλίσει τις περισσότερες λίμνες και ποτάμια του ηπειρωτικού τμήματος των ΗΠΑ ,μιας και αναπαράγεται πολύ γρήγορα ενώ δεν έχει φυσικούς θηρευτές .</a:t>
            </a:r>
            <a:endParaRPr lang="el-GR" sz="1200" b="1"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06090"/>
          </a:xfrm>
        </p:spPr>
        <p:txBody>
          <a:bodyPr>
            <a:normAutofit/>
          </a:bodyPr>
          <a:lstStyle/>
          <a:p>
            <a:r>
              <a:rPr lang="el-GR" sz="2400" b="1" dirty="0" smtClean="0"/>
              <a:t>16. Πληθυσμιακές μεταβολές</a:t>
            </a:r>
            <a:endParaRPr lang="el-GR" sz="2400" b="1" dirty="0"/>
          </a:p>
        </p:txBody>
      </p:sp>
      <p:sp>
        <p:nvSpPr>
          <p:cNvPr id="3" name="2 - Θέση περιεχομένου"/>
          <p:cNvSpPr>
            <a:spLocks noGrp="1"/>
          </p:cNvSpPr>
          <p:nvPr>
            <p:ph idx="1"/>
          </p:nvPr>
        </p:nvSpPr>
        <p:spPr>
          <a:xfrm>
            <a:off x="457200" y="836712"/>
            <a:ext cx="8229600" cy="5289451"/>
          </a:xfrm>
        </p:spPr>
        <p:txBody>
          <a:bodyPr/>
          <a:lstStyle/>
          <a:p>
            <a:pPr>
              <a:buNone/>
            </a:pPr>
            <a:r>
              <a:rPr lang="el-GR" sz="1400" b="1" dirty="0" smtClean="0">
                <a:solidFill>
                  <a:schemeClr val="accent6">
                    <a:lumMod val="75000"/>
                  </a:schemeClr>
                </a:solidFill>
              </a:rPr>
              <a:t>Σημαντικές απόψεις</a:t>
            </a:r>
          </a:p>
          <a:p>
            <a:r>
              <a:rPr lang="el-GR" sz="1200" dirty="0" smtClean="0"/>
              <a:t>Γενετικές τροποποιήσεις συμβαίνουν τυχαία σε όλους τους οργανισμούς </a:t>
            </a:r>
            <a:r>
              <a:rPr lang="en-US" sz="1200" dirty="0" smtClean="0"/>
              <a:t> </a:t>
            </a:r>
            <a:r>
              <a:rPr lang="el-GR" sz="1200" dirty="0" smtClean="0"/>
              <a:t>μέσα από τις μεταλλάξεις χωρίς να είναι ευεργετικές σε κάθε οργανισμό ατομικά.</a:t>
            </a:r>
          </a:p>
          <a:p>
            <a:r>
              <a:rPr lang="el-GR" sz="1200" dirty="0" smtClean="0"/>
              <a:t>Η εξέλιξη, είναι μια διαδικασία κατά την οποία τα χαρακτηριστικά ενός οργανισμού αλλάζουν μέσα στις  γενεές του. Η εξέλιξη επηρεάζεται άμεσα από τη φυσική επιλογή.</a:t>
            </a:r>
            <a:endParaRPr lang="en-US" sz="1200" dirty="0" smtClean="0"/>
          </a:p>
          <a:p>
            <a:r>
              <a:rPr lang="en-US" sz="1200" dirty="0" smtClean="0"/>
              <a:t>H </a:t>
            </a:r>
            <a:r>
              <a:rPr lang="el-GR" sz="1200" dirty="0" smtClean="0"/>
              <a:t>προσαρμογή βοηθά τους οργανισμούς να επιβιώσουν στο οικοσύστημά τους.</a:t>
            </a:r>
          </a:p>
          <a:p>
            <a:pPr>
              <a:buNone/>
            </a:pPr>
            <a:r>
              <a:rPr lang="el-GR" sz="1400" b="1" dirty="0" smtClean="0">
                <a:solidFill>
                  <a:schemeClr val="accent6">
                    <a:lumMod val="75000"/>
                  </a:schemeClr>
                </a:solidFill>
              </a:rPr>
              <a:t>Ενασχόληση</a:t>
            </a:r>
          </a:p>
          <a:p>
            <a:pPr>
              <a:buNone/>
            </a:pPr>
            <a:r>
              <a:rPr lang="el-GR" sz="1400" b="1" dirty="0" smtClean="0"/>
              <a:t>Χρησιμοποίησε αυτά που έχεις μάθει</a:t>
            </a:r>
          </a:p>
          <a:p>
            <a:pPr>
              <a:buNone/>
            </a:pPr>
            <a:r>
              <a:rPr lang="el-GR" sz="1200" dirty="0" smtClean="0"/>
              <a:t>Σε αυτό το μάθημα θα διδαχθείτε  σχετικά με αλλαγές που συμβαίνουν τυχαία στους οργανισμούς κατά τη διάρκεια του χρόνου , κάτι που αποκαλείτε </a:t>
            </a:r>
            <a:r>
              <a:rPr lang="el-GR" sz="1200" dirty="0" err="1" smtClean="0"/>
              <a:t>΄΄</a:t>
            </a:r>
            <a:r>
              <a:rPr lang="el-GR" sz="1200" dirty="0" smtClean="0"/>
              <a:t>  γενετική τροποποίηση </a:t>
            </a:r>
            <a:r>
              <a:rPr lang="el-GR" sz="1200" dirty="0" err="1" smtClean="0"/>
              <a:t>΄΄</a:t>
            </a:r>
            <a:r>
              <a:rPr lang="el-GR" sz="1200" dirty="0" smtClean="0"/>
              <a:t>.  Πολλές από αυτές τις μεταβολές λαμβάνουν χώρα ως φυσικά χαρακτηριστικά που μπορούμε εύκολα νε διακρίνουμε. Στα θαλάσσια ζώα μπορεί να περιλαμβάνουν αντιγραφές στο χρώμα ,το μέγεθος και το σχήμα του σώματός τους. Παράλληλα αλλαγές μπορούν να υπάρξουν  και στον τρόπο συμπεριφοράς τους ,όπως η ταχύτητα και η ικανότητα εύρεσης τροφής , στοιχεία που είναι δύσκολο να εντοπιστούν σε μεμονωμένα άτομα.</a:t>
            </a:r>
          </a:p>
          <a:p>
            <a:pPr>
              <a:buNone/>
            </a:pPr>
            <a:r>
              <a:rPr lang="el-GR" sz="1200" b="1" dirty="0" smtClean="0"/>
              <a:t>Πριν διαβάσετε και εκπονήσετε τις δραστηριότητες στο τετράδιό σας ,εντοπίστε τις διαφορές στα χαρακτηριστικά των συμμαθητών σας που είναι είτε ορατές ,είτε σχετίζονται με τον τρόπο συμπεριφοράς τους, συμπληρώνοντας στη συνέχεια τον παρακάτω πίνακα.</a:t>
            </a:r>
          </a:p>
          <a:p>
            <a:pPr>
              <a:buNone/>
            </a:pPr>
            <a:endParaRPr lang="el-GR" sz="1200" b="1" dirty="0" smtClean="0"/>
          </a:p>
          <a:p>
            <a:pPr>
              <a:buNone/>
            </a:pPr>
            <a:r>
              <a:rPr lang="el-GR" sz="1200" b="1" dirty="0" smtClean="0"/>
              <a:t>  </a:t>
            </a:r>
          </a:p>
          <a:p>
            <a:pPr>
              <a:buNone/>
            </a:pPr>
            <a:endParaRPr lang="el-GR" sz="1400" dirty="0"/>
          </a:p>
        </p:txBody>
      </p:sp>
      <p:graphicFrame>
        <p:nvGraphicFramePr>
          <p:cNvPr id="4" name="3 - Πίνακας"/>
          <p:cNvGraphicFramePr>
            <a:graphicFrameLocks noGrp="1"/>
          </p:cNvGraphicFramePr>
          <p:nvPr/>
        </p:nvGraphicFramePr>
        <p:xfrm>
          <a:off x="899592" y="4437113"/>
          <a:ext cx="7344816" cy="2304255"/>
        </p:xfrm>
        <a:graphic>
          <a:graphicData uri="http://schemas.openxmlformats.org/drawingml/2006/table">
            <a:tbl>
              <a:tblPr firstRow="1" bandRow="1">
                <a:tableStyleId>{5C22544A-7EE6-4342-B048-85BDC9FD1C3A}</a:tableStyleId>
              </a:tblPr>
              <a:tblGrid>
                <a:gridCol w="3672408"/>
                <a:gridCol w="3672408"/>
              </a:tblGrid>
              <a:tr h="736783">
                <a:tc>
                  <a:txBody>
                    <a:bodyPr/>
                    <a:lstStyle/>
                    <a:p>
                      <a:pPr algn="ctr"/>
                      <a:r>
                        <a:rPr lang="el-GR" sz="1400" dirty="0" smtClean="0"/>
                        <a:t>Ορισμένα ορατά χαρακτηριστικά που διαφοροποιούν τους</a:t>
                      </a:r>
                      <a:r>
                        <a:rPr lang="el-GR" sz="1400" baseline="0" dirty="0" smtClean="0"/>
                        <a:t> συμμαθητές σου</a:t>
                      </a:r>
                      <a:endParaRPr lang="el-GR" sz="1400" dirty="0"/>
                    </a:p>
                  </a:txBody>
                  <a:tcPr>
                    <a:solidFill>
                      <a:schemeClr val="tx2">
                        <a:lumMod val="60000"/>
                        <a:lumOff val="40000"/>
                      </a:schemeClr>
                    </a:solidFill>
                  </a:tcPr>
                </a:tc>
                <a:tc>
                  <a:txBody>
                    <a:bodyPr/>
                    <a:lstStyle/>
                    <a:p>
                      <a:pPr algn="ctr"/>
                      <a:r>
                        <a:rPr lang="el-GR" sz="1400" dirty="0" smtClean="0"/>
                        <a:t>Ορισμένα χαρακτηριστικά συμπεριφοράς που διαφοροποιούν τους</a:t>
                      </a:r>
                      <a:r>
                        <a:rPr lang="el-GR" sz="1400" baseline="0" dirty="0" smtClean="0"/>
                        <a:t> συμμαθητές σου</a:t>
                      </a:r>
                      <a:endParaRPr lang="el-GR" sz="1400" dirty="0"/>
                    </a:p>
                  </a:txBody>
                  <a:tcPr>
                    <a:solidFill>
                      <a:schemeClr val="tx2">
                        <a:lumMod val="60000"/>
                        <a:lumOff val="40000"/>
                      </a:schemeClr>
                    </a:solidFill>
                  </a:tcPr>
                </a:tc>
              </a:tr>
              <a:tr h="613868">
                <a:tc>
                  <a:txBody>
                    <a:bodyPr/>
                    <a:lstStyle/>
                    <a:p>
                      <a:pPr algn="ctr"/>
                      <a:endParaRPr lang="el-GR" sz="1200" dirty="0"/>
                    </a:p>
                  </a:txBody>
                  <a:tcPr>
                    <a:solidFill>
                      <a:schemeClr val="tx2">
                        <a:lumMod val="20000"/>
                        <a:lumOff val="80000"/>
                      </a:schemeClr>
                    </a:solidFill>
                  </a:tcPr>
                </a:tc>
                <a:tc>
                  <a:txBody>
                    <a:bodyPr/>
                    <a:lstStyle/>
                    <a:p>
                      <a:pPr algn="ctr"/>
                      <a:endParaRPr lang="el-GR" sz="1200" dirty="0"/>
                    </a:p>
                  </a:txBody>
                  <a:tcPr>
                    <a:solidFill>
                      <a:schemeClr val="tx2">
                        <a:lumMod val="20000"/>
                        <a:lumOff val="80000"/>
                      </a:schemeClr>
                    </a:solidFill>
                  </a:tcPr>
                </a:tc>
              </a:tr>
              <a:tr h="317868">
                <a:tc gridSpan="2">
                  <a:txBody>
                    <a:bodyPr/>
                    <a:lstStyle/>
                    <a:p>
                      <a:pPr algn="ctr"/>
                      <a:r>
                        <a:rPr lang="el-GR" sz="1400" b="1" dirty="0" smtClean="0">
                          <a:solidFill>
                            <a:schemeClr val="bg1"/>
                          </a:solidFill>
                        </a:rPr>
                        <a:t>Γιατί</a:t>
                      </a:r>
                      <a:r>
                        <a:rPr lang="el-GR" sz="1400" b="1" baseline="0" dirty="0" smtClean="0">
                          <a:solidFill>
                            <a:schemeClr val="bg1"/>
                          </a:solidFill>
                        </a:rPr>
                        <a:t> πιστεύετε ότι τα χαρακτηριστικά μεταξύ των συμμαθητών σας είναι τόσο διαφορετικά;</a:t>
                      </a:r>
                      <a:endParaRPr lang="el-GR" sz="1400" b="1" dirty="0">
                        <a:solidFill>
                          <a:schemeClr val="bg1"/>
                        </a:solidFill>
                      </a:endParaRPr>
                    </a:p>
                  </a:txBody>
                  <a:tcPr>
                    <a:solidFill>
                      <a:schemeClr val="tx2">
                        <a:lumMod val="60000"/>
                        <a:lumOff val="40000"/>
                      </a:schemeClr>
                    </a:solidFill>
                  </a:tcPr>
                </a:tc>
                <a:tc hMerge="1">
                  <a:txBody>
                    <a:bodyPr/>
                    <a:lstStyle/>
                    <a:p>
                      <a:endParaRPr lang="el-GR" sz="1200" dirty="0"/>
                    </a:p>
                  </a:txBody>
                  <a:tcPr/>
                </a:tc>
              </a:tr>
              <a:tr h="635736">
                <a:tc gridSpan="2">
                  <a:txBody>
                    <a:bodyPr/>
                    <a:lstStyle/>
                    <a:p>
                      <a:pPr algn="ctr"/>
                      <a:endParaRPr lang="el-GR" sz="1200" dirty="0"/>
                    </a:p>
                  </a:txBody>
                  <a:tcPr>
                    <a:solidFill>
                      <a:schemeClr val="tx2">
                        <a:lumMod val="20000"/>
                        <a:lumOff val="80000"/>
                      </a:schemeClr>
                    </a:solidFill>
                  </a:tcPr>
                </a:tc>
                <a:tc hMerge="1">
                  <a:txBody>
                    <a:bodyPr/>
                    <a:lstStyle/>
                    <a:p>
                      <a:pPr algn="ctr"/>
                      <a:endParaRPr lang="el-GR" sz="1200" dirty="0"/>
                    </a:p>
                  </a:txBody>
                  <a:tcPr/>
                </a:tc>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188640"/>
            <a:ext cx="8229600" cy="4536504"/>
          </a:xfrm>
        </p:spPr>
        <p:txBody>
          <a:bodyPr>
            <a:normAutofit/>
          </a:bodyPr>
          <a:lstStyle/>
          <a:p>
            <a:pPr>
              <a:buNone/>
            </a:pPr>
            <a:r>
              <a:rPr lang="el-GR" sz="1400" b="1" dirty="0" smtClean="0">
                <a:solidFill>
                  <a:schemeClr val="accent6">
                    <a:lumMod val="75000"/>
                  </a:schemeClr>
                </a:solidFill>
              </a:rPr>
              <a:t>Διερεύνηση</a:t>
            </a:r>
          </a:p>
          <a:p>
            <a:pPr>
              <a:buNone/>
            </a:pPr>
            <a:endParaRPr lang="el-GR" sz="1400" dirty="0" smtClean="0">
              <a:solidFill>
                <a:schemeClr val="accent6">
                  <a:lumMod val="75000"/>
                </a:schemeClr>
              </a:solidFill>
            </a:endParaRPr>
          </a:p>
          <a:p>
            <a:pPr>
              <a:buNone/>
            </a:pPr>
            <a:r>
              <a:rPr lang="el-GR" sz="1400" b="1" dirty="0" smtClean="0"/>
              <a:t>Σύντομο μάθημα μαθηματικών</a:t>
            </a:r>
          </a:p>
          <a:p>
            <a:pPr>
              <a:buNone/>
            </a:pPr>
            <a:r>
              <a:rPr lang="el-GR" sz="1200" dirty="0" smtClean="0"/>
              <a:t>Για την διερευνητική δραστηριότητα των σελίδων 303-305 του βιβλίου σας θα δημιουργήσετε γενετικά τροποποιήσεις σε θαλάσσιους αστερίες. Σε ένα από τα βήματα αυτά σας ζητείτε να υπολογίσετε το % ποσοστό ενός συγκεκριμένου είδους θαλάσσιου αστερία σε σχέση με τον υπόλοιπο πληθυσμό. Θυμηθείτε ότι τα ποσοστά είναι τρόπος να παραστήσουμε μέρη ενός συνόλου. </a:t>
            </a:r>
          </a:p>
          <a:p>
            <a:pPr>
              <a:buNone/>
            </a:pPr>
            <a:r>
              <a:rPr lang="el-GR" sz="1200" b="1" dirty="0" smtClean="0"/>
              <a:t>Πριν δοκιμάσετε να κάνετε τη δραστηριότητα στο τετράδιό σας , ανακαλύψτε πως θα υπολογίσετε τα % ποσοστά βάση του τύπου ,των παραδειγμάτων και των ερωτήσεων που παρατίθενται ακολούθως.</a:t>
            </a:r>
            <a:endParaRPr lang="en-US" sz="1200" b="1" dirty="0" smtClean="0"/>
          </a:p>
          <a:p>
            <a:pPr>
              <a:buNone/>
            </a:pPr>
            <a:endParaRPr lang="en-US" sz="1200" b="1" dirty="0" smtClean="0"/>
          </a:p>
          <a:p>
            <a:pPr>
              <a:buNone/>
            </a:pPr>
            <a:endParaRPr lang="en-US" sz="1200" b="1" dirty="0" smtClean="0"/>
          </a:p>
          <a:p>
            <a:pPr>
              <a:buNone/>
            </a:pPr>
            <a:endParaRPr lang="el-GR" sz="1200" b="1" dirty="0" smtClean="0"/>
          </a:p>
          <a:p>
            <a:pPr>
              <a:buNone/>
            </a:pPr>
            <a:r>
              <a:rPr lang="el-GR" sz="1200" b="1" dirty="0" smtClean="0"/>
              <a:t>Να και ένα παράδειγμα. Υποθέστε ότι έχετε μια συλλογή από 25 τραγούδια. 8 από αυτά είναι </a:t>
            </a:r>
            <a:r>
              <a:rPr lang="el-GR" sz="1200" b="1" dirty="0" err="1" smtClean="0"/>
              <a:t>ποπ</a:t>
            </a:r>
            <a:r>
              <a:rPr lang="el-GR" sz="1200" b="1" dirty="0" smtClean="0"/>
              <a:t>, 5 είναι ραπ και  12 </a:t>
            </a:r>
            <a:r>
              <a:rPr lang="en-US" sz="1200" b="1" dirty="0" smtClean="0"/>
              <a:t>R&amp;B. </a:t>
            </a:r>
            <a:r>
              <a:rPr lang="el-GR" sz="1200" b="1" dirty="0" smtClean="0"/>
              <a:t>Μπορείτε να βρείτε το % ποσοστό των τραγουδιών κάθε τύπου . Δείτε πως θα υπολογίσετε το % ποσοστό των </a:t>
            </a:r>
            <a:r>
              <a:rPr lang="en-US" sz="1200" b="1" dirty="0" smtClean="0"/>
              <a:t>R&amp;B</a:t>
            </a:r>
            <a:r>
              <a:rPr lang="el-GR" sz="1200" b="1" dirty="0" smtClean="0"/>
              <a:t> τραγουδιών:</a:t>
            </a:r>
          </a:p>
          <a:p>
            <a:pPr>
              <a:buNone/>
            </a:pPr>
            <a:r>
              <a:rPr lang="el-GR" sz="1200" b="1" dirty="0" smtClean="0"/>
              <a:t>Βήμα 1:</a:t>
            </a:r>
            <a:r>
              <a:rPr lang="el-GR" sz="1200" dirty="0" smtClean="0"/>
              <a:t> Εισάγετε τις κατάλληλες τιμές στον τύπο:</a:t>
            </a:r>
          </a:p>
          <a:p>
            <a:pPr>
              <a:buNone/>
            </a:pPr>
            <a:endParaRPr lang="el-GR" sz="1200" dirty="0" smtClean="0"/>
          </a:p>
          <a:p>
            <a:pPr>
              <a:buNone/>
            </a:pPr>
            <a:r>
              <a:rPr lang="el-GR" sz="1200" b="1" dirty="0" smtClean="0"/>
              <a:t>Βήμα 2: </a:t>
            </a:r>
            <a:r>
              <a:rPr lang="el-GR" sz="1200" dirty="0" smtClean="0"/>
              <a:t>Διαιρέστε τον αριθμό των </a:t>
            </a:r>
            <a:r>
              <a:rPr lang="en-US" sz="1200" dirty="0" smtClean="0"/>
              <a:t>R&amp;B</a:t>
            </a:r>
            <a:r>
              <a:rPr lang="el-GR" sz="1200" dirty="0" smtClean="0"/>
              <a:t> τραγουδιών με το συνολικό αριθμό των τραγουδιών.</a:t>
            </a:r>
          </a:p>
          <a:p>
            <a:pPr>
              <a:buNone/>
            </a:pPr>
            <a:endParaRPr lang="el-GR" sz="1200" dirty="0" smtClean="0"/>
          </a:p>
          <a:p>
            <a:pPr>
              <a:buNone/>
            </a:pPr>
            <a:r>
              <a:rPr lang="el-GR" sz="1200" b="1" dirty="0" smtClean="0"/>
              <a:t>Βήμα 3: </a:t>
            </a:r>
            <a:r>
              <a:rPr lang="el-GR" sz="1200" dirty="0" smtClean="0"/>
              <a:t>Πολλαπλασιάστε τον αριθμό που βρήκατε με το 100 για να βρείτε το % ποσοστό των </a:t>
            </a:r>
            <a:r>
              <a:rPr lang="en-US" sz="1200" dirty="0" smtClean="0"/>
              <a:t>R&amp;B</a:t>
            </a:r>
            <a:r>
              <a:rPr lang="el-GR" sz="1200" dirty="0" smtClean="0"/>
              <a:t> τραγουδιών .</a:t>
            </a:r>
            <a:endParaRPr lang="el-GR" sz="1200" b="1" dirty="0" smtClean="0"/>
          </a:p>
          <a:p>
            <a:pPr>
              <a:buNone/>
            </a:pPr>
            <a:endParaRPr lang="el-GR" sz="1200" b="1" dirty="0" smtClean="0"/>
          </a:p>
          <a:p>
            <a:pPr>
              <a:buNone/>
            </a:pPr>
            <a:endParaRPr lang="el-GR" sz="1400" b="1" dirty="0" smtClean="0">
              <a:solidFill>
                <a:schemeClr val="accent6">
                  <a:lumMod val="75000"/>
                </a:schemeClr>
              </a:solidFill>
            </a:endParaRPr>
          </a:p>
          <a:p>
            <a:pPr>
              <a:buNone/>
            </a:pPr>
            <a:endParaRPr lang="el-GR" sz="1400" dirty="0"/>
          </a:p>
        </p:txBody>
      </p:sp>
      <p:graphicFrame>
        <p:nvGraphicFramePr>
          <p:cNvPr id="4" name="3 - Αντικείμενο"/>
          <p:cNvGraphicFramePr>
            <a:graphicFrameLocks noChangeAspect="1"/>
          </p:cNvGraphicFramePr>
          <p:nvPr/>
        </p:nvGraphicFramePr>
        <p:xfrm>
          <a:off x="3347864" y="2204864"/>
          <a:ext cx="2197100" cy="469900"/>
        </p:xfrm>
        <a:graphic>
          <a:graphicData uri="http://schemas.openxmlformats.org/presentationml/2006/ole">
            <mc:AlternateContent xmlns:mc="http://schemas.openxmlformats.org/markup-compatibility/2006">
              <mc:Choice xmlns:v="urn:schemas-microsoft-com:vml" Requires="v">
                <p:oleObj spid="_x0000_s57350" name="Equation" r:id="rId3" imgW="2197080" imgH="469800" progId="Equation.DSMT4">
                  <p:embed/>
                </p:oleObj>
              </mc:Choice>
              <mc:Fallback>
                <p:oleObj name="Equation" r:id="rId3" imgW="2197080" imgH="46980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64" y="2204864"/>
                        <a:ext cx="2197100" cy="469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7347" name="Object 3"/>
          <p:cNvGraphicFramePr>
            <a:graphicFrameLocks noChangeAspect="1"/>
          </p:cNvGraphicFramePr>
          <p:nvPr/>
        </p:nvGraphicFramePr>
        <p:xfrm>
          <a:off x="3779912" y="3284984"/>
          <a:ext cx="3771900" cy="457200"/>
        </p:xfrm>
        <a:graphic>
          <a:graphicData uri="http://schemas.openxmlformats.org/presentationml/2006/ole">
            <mc:AlternateContent xmlns:mc="http://schemas.openxmlformats.org/markup-compatibility/2006">
              <mc:Choice xmlns:v="urn:schemas-microsoft-com:vml" Requires="v">
                <p:oleObj spid="_x0000_s57351" name="Equation" r:id="rId5" imgW="3771720" imgH="457200" progId="Equation.DSMT4">
                  <p:embed/>
                </p:oleObj>
              </mc:Choice>
              <mc:Fallback>
                <p:oleObj name="Equation" r:id="rId5" imgW="3771720" imgH="45720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9912" y="3284984"/>
                        <a:ext cx="37719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5 - Αντικείμενο"/>
          <p:cNvGraphicFramePr>
            <a:graphicFrameLocks noChangeAspect="1"/>
          </p:cNvGraphicFramePr>
          <p:nvPr/>
        </p:nvGraphicFramePr>
        <p:xfrm>
          <a:off x="6444208" y="3861048"/>
          <a:ext cx="876300" cy="203200"/>
        </p:xfrm>
        <a:graphic>
          <a:graphicData uri="http://schemas.openxmlformats.org/presentationml/2006/ole">
            <mc:AlternateContent xmlns:mc="http://schemas.openxmlformats.org/markup-compatibility/2006">
              <mc:Choice xmlns:v="urn:schemas-microsoft-com:vml" Requires="v">
                <p:oleObj spid="_x0000_s57352" name="Equation" r:id="rId7" imgW="876240" imgH="203040" progId="Equation.DSMT4">
                  <p:embed/>
                </p:oleObj>
              </mc:Choice>
              <mc:Fallback>
                <p:oleObj name="Equation" r:id="rId7" imgW="876240" imgH="203040" progId="Equation.DSMT4">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44208" y="3861048"/>
                        <a:ext cx="876300" cy="203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6 - Αντικείμενο"/>
          <p:cNvGraphicFramePr>
            <a:graphicFrameLocks noChangeAspect="1"/>
          </p:cNvGraphicFramePr>
          <p:nvPr/>
        </p:nvGraphicFramePr>
        <p:xfrm>
          <a:off x="7524328" y="4293096"/>
          <a:ext cx="1257300" cy="241300"/>
        </p:xfrm>
        <a:graphic>
          <a:graphicData uri="http://schemas.openxmlformats.org/presentationml/2006/ole">
            <mc:AlternateContent xmlns:mc="http://schemas.openxmlformats.org/markup-compatibility/2006">
              <mc:Choice xmlns:v="urn:schemas-microsoft-com:vml" Requires="v">
                <p:oleObj spid="_x0000_s57353" name="Equation" r:id="rId9" imgW="1257120" imgH="241200" progId="Equation.DSMT4">
                  <p:embed/>
                </p:oleObj>
              </mc:Choice>
              <mc:Fallback>
                <p:oleObj name="Equation" r:id="rId9" imgW="1257120" imgH="241200" progId="Equation.DSMT4">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24328" y="4293096"/>
                        <a:ext cx="1257300" cy="241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7 - TextBox"/>
          <p:cNvSpPr txBox="1"/>
          <p:nvPr/>
        </p:nvSpPr>
        <p:spPr>
          <a:xfrm>
            <a:off x="539552" y="4797152"/>
            <a:ext cx="3744416" cy="646331"/>
          </a:xfrm>
          <a:prstGeom prst="rect">
            <a:avLst/>
          </a:prstGeom>
          <a:noFill/>
        </p:spPr>
        <p:txBody>
          <a:bodyPr wrap="square" rtlCol="0">
            <a:spAutoFit/>
          </a:bodyPr>
          <a:lstStyle/>
          <a:p>
            <a:pPr marL="228600" indent="-228600">
              <a:buFont typeface="+mj-lt"/>
              <a:buAutoNum type="arabicPeriod"/>
            </a:pPr>
            <a:r>
              <a:rPr lang="el-GR" sz="1200" dirty="0" smtClean="0"/>
              <a:t>Σύμφωνα με την παραπάνω υπόδειξη υπολογίστε το % ποσοστό των ραπ τραγουδιών , καταγράφοντας τα βήματα που ακολουθήσατε παρακάτω. </a:t>
            </a:r>
          </a:p>
        </p:txBody>
      </p:sp>
      <p:sp>
        <p:nvSpPr>
          <p:cNvPr id="9" name="8 - TextBox"/>
          <p:cNvSpPr txBox="1"/>
          <p:nvPr/>
        </p:nvSpPr>
        <p:spPr>
          <a:xfrm>
            <a:off x="4716016" y="4797152"/>
            <a:ext cx="3744416" cy="646331"/>
          </a:xfrm>
          <a:prstGeom prst="rect">
            <a:avLst/>
          </a:prstGeom>
          <a:noFill/>
        </p:spPr>
        <p:txBody>
          <a:bodyPr wrap="square" rtlCol="0">
            <a:spAutoFit/>
          </a:bodyPr>
          <a:lstStyle/>
          <a:p>
            <a:pPr marL="228600" indent="-228600">
              <a:buFont typeface="+mj-lt"/>
              <a:buAutoNum type="arabicPeriod" startAt="2"/>
            </a:pPr>
            <a:r>
              <a:rPr lang="el-GR" sz="1200" dirty="0" smtClean="0"/>
              <a:t>Σύμφωνα με την παραπάνω υπόδειξη υπολογίστε το % ποσοστό των ραπ τραγουδιών , καταγράφοντας τα βήματα που ακολουθήσατε παρακάτω. </a:t>
            </a:r>
          </a:p>
        </p:txBody>
      </p:sp>
      <p:sp>
        <p:nvSpPr>
          <p:cNvPr id="10" name="9 - Ορθογώνιο"/>
          <p:cNvSpPr/>
          <p:nvPr/>
        </p:nvSpPr>
        <p:spPr>
          <a:xfrm>
            <a:off x="683568" y="5589240"/>
            <a:ext cx="3744416" cy="11521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10 - Ορθογώνιο"/>
          <p:cNvSpPr/>
          <p:nvPr/>
        </p:nvSpPr>
        <p:spPr>
          <a:xfrm>
            <a:off x="4860032" y="5589240"/>
            <a:ext cx="3744416" cy="11521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 Εικόνα" descr="Καταγραφή.PNG"/>
          <p:cNvPicPr>
            <a:picLocks noChangeAspect="1"/>
          </p:cNvPicPr>
          <p:nvPr/>
        </p:nvPicPr>
        <p:blipFill>
          <a:blip r:embed="rId2" cstate="print"/>
          <a:stretch>
            <a:fillRect/>
          </a:stretch>
        </p:blipFill>
        <p:spPr>
          <a:xfrm>
            <a:off x="6372200" y="908720"/>
            <a:ext cx="2088232" cy="2376264"/>
          </a:xfrm>
          <a:prstGeom prst="rect">
            <a:avLst/>
          </a:prstGeom>
        </p:spPr>
      </p:pic>
      <p:sp>
        <p:nvSpPr>
          <p:cNvPr id="3" name="2 - Θέση περιεχομένου"/>
          <p:cNvSpPr>
            <a:spLocks noGrp="1"/>
          </p:cNvSpPr>
          <p:nvPr>
            <p:ph idx="1"/>
          </p:nvPr>
        </p:nvSpPr>
        <p:spPr>
          <a:xfrm>
            <a:off x="395536" y="476672"/>
            <a:ext cx="8229600" cy="360040"/>
          </a:xfrm>
        </p:spPr>
        <p:txBody>
          <a:bodyPr>
            <a:normAutofit/>
          </a:bodyPr>
          <a:lstStyle/>
          <a:p>
            <a:pPr>
              <a:buNone/>
            </a:pPr>
            <a:r>
              <a:rPr lang="el-GR" sz="1400" b="1" dirty="0" smtClean="0"/>
              <a:t>Εξάσκηση απόκτησης δεξιοτήτων : Κατασκευάζοντας γραφήματα</a:t>
            </a:r>
          </a:p>
          <a:p>
            <a:pPr>
              <a:buNone/>
            </a:pPr>
            <a:endParaRPr lang="el-GR" sz="1400" b="1" dirty="0" smtClean="0"/>
          </a:p>
          <a:p>
            <a:pPr>
              <a:buNone/>
            </a:pPr>
            <a:endParaRPr lang="el-GR" sz="1400" b="1" dirty="0"/>
          </a:p>
        </p:txBody>
      </p:sp>
      <p:sp>
        <p:nvSpPr>
          <p:cNvPr id="4" name="3 - TextBox"/>
          <p:cNvSpPr txBox="1"/>
          <p:nvPr/>
        </p:nvSpPr>
        <p:spPr>
          <a:xfrm>
            <a:off x="539552" y="980728"/>
            <a:ext cx="5616624" cy="1384995"/>
          </a:xfrm>
          <a:prstGeom prst="rect">
            <a:avLst/>
          </a:prstGeom>
          <a:noFill/>
        </p:spPr>
        <p:txBody>
          <a:bodyPr wrap="square" rtlCol="0">
            <a:spAutoFit/>
          </a:bodyPr>
          <a:lstStyle/>
          <a:p>
            <a:r>
              <a:rPr lang="el-GR" sz="1200" dirty="0" smtClean="0"/>
              <a:t>Γνωρίζετε ότι οι επιστήμονες χρησιμοποιούν συχνά πίνακες και γραφήματα για να καταγράψουν και να αποδώσουν δεδομένα. Αυτό μας βοηθά τόσο οργανωτικά όσο και οπτικά να τα αναλύσουμε ευκολότερα .Θυμηθείτε από μάθημα 15 ότι το ραβδόγραμμα είναι ένας τύπος γραφήματος που προβάλει τιμές ή αξίες μιας μεταβλητής  με ορθογώνια παραλληλόγραμμα ή μπάρες. Τα ραβδογράμματα χρησιμοποιούνται κυρίως σε περιπτώσεις που χρησιμοποιούμε μια μόνο μεταβλητή όπως είναι ο πληθυσμός.</a:t>
            </a:r>
            <a:endParaRPr lang="el-GR" sz="1200" dirty="0"/>
          </a:p>
        </p:txBody>
      </p:sp>
      <p:sp>
        <p:nvSpPr>
          <p:cNvPr id="6" name="5 - TextBox"/>
          <p:cNvSpPr txBox="1"/>
          <p:nvPr/>
        </p:nvSpPr>
        <p:spPr>
          <a:xfrm>
            <a:off x="6372200" y="1124745"/>
            <a:ext cx="2016224" cy="461666"/>
          </a:xfrm>
          <a:prstGeom prst="rect">
            <a:avLst/>
          </a:prstGeom>
          <a:noFill/>
        </p:spPr>
        <p:txBody>
          <a:bodyPr wrap="square" rtlCol="0">
            <a:spAutoFit/>
          </a:bodyPr>
          <a:lstStyle/>
          <a:p>
            <a:pPr algn="ctr"/>
            <a:r>
              <a:rPr lang="el-GR" sz="1200" b="1" dirty="0" smtClean="0">
                <a:solidFill>
                  <a:srgbClr val="FF0000"/>
                </a:solidFill>
              </a:rPr>
              <a:t>Βασικά χαρακτηριστικά ραβδογράμματος</a:t>
            </a:r>
            <a:endParaRPr lang="el-GR" sz="1200" b="1" dirty="0">
              <a:solidFill>
                <a:srgbClr val="FF0000"/>
              </a:solidFill>
            </a:endParaRPr>
          </a:p>
        </p:txBody>
      </p:sp>
      <p:sp>
        <p:nvSpPr>
          <p:cNvPr id="8" name="7 - TextBox"/>
          <p:cNvSpPr txBox="1"/>
          <p:nvPr/>
        </p:nvSpPr>
        <p:spPr>
          <a:xfrm>
            <a:off x="6444208" y="1628800"/>
            <a:ext cx="1800200" cy="369332"/>
          </a:xfrm>
          <a:prstGeom prst="rect">
            <a:avLst/>
          </a:prstGeom>
          <a:noFill/>
        </p:spPr>
        <p:txBody>
          <a:bodyPr wrap="square" rtlCol="0">
            <a:spAutoFit/>
          </a:bodyPr>
          <a:lstStyle/>
          <a:p>
            <a:pPr>
              <a:buFont typeface="Arial" pitchFamily="34" charset="0"/>
              <a:buChar char="•"/>
            </a:pPr>
            <a:r>
              <a:rPr lang="el-GR" sz="900" dirty="0" smtClean="0"/>
              <a:t> Δείχνει τις τιμές της μεταβλητής με ορθογώνιες   μπάρες</a:t>
            </a:r>
            <a:endParaRPr lang="el-GR" sz="900" dirty="0"/>
          </a:p>
        </p:txBody>
      </p:sp>
      <p:sp>
        <p:nvSpPr>
          <p:cNvPr id="9" name="8 - TextBox"/>
          <p:cNvSpPr txBox="1"/>
          <p:nvPr/>
        </p:nvSpPr>
        <p:spPr>
          <a:xfrm>
            <a:off x="6444208" y="2060848"/>
            <a:ext cx="1800200" cy="369332"/>
          </a:xfrm>
          <a:prstGeom prst="rect">
            <a:avLst/>
          </a:prstGeom>
          <a:noFill/>
        </p:spPr>
        <p:txBody>
          <a:bodyPr wrap="square" rtlCol="0">
            <a:spAutoFit/>
          </a:bodyPr>
          <a:lstStyle/>
          <a:p>
            <a:pPr>
              <a:buFont typeface="Arial" pitchFamily="34" charset="0"/>
              <a:buChar char="•"/>
            </a:pPr>
            <a:r>
              <a:rPr lang="el-GR" sz="900" dirty="0" smtClean="0"/>
              <a:t> Η αξία των μεταβλητών βρίσκετε στον ένα άξονα του γραφήματος</a:t>
            </a:r>
            <a:endParaRPr lang="el-GR" sz="900" dirty="0"/>
          </a:p>
        </p:txBody>
      </p:sp>
      <p:sp>
        <p:nvSpPr>
          <p:cNvPr id="10" name="9 - TextBox"/>
          <p:cNvSpPr txBox="1"/>
          <p:nvPr/>
        </p:nvSpPr>
        <p:spPr>
          <a:xfrm>
            <a:off x="6444208" y="2492896"/>
            <a:ext cx="1800200" cy="369332"/>
          </a:xfrm>
          <a:prstGeom prst="rect">
            <a:avLst/>
          </a:prstGeom>
          <a:noFill/>
        </p:spPr>
        <p:txBody>
          <a:bodyPr wrap="square" rtlCol="0">
            <a:spAutoFit/>
          </a:bodyPr>
          <a:lstStyle/>
          <a:p>
            <a:pPr>
              <a:buFont typeface="Arial" pitchFamily="34" charset="0"/>
              <a:buChar char="•"/>
            </a:pPr>
            <a:r>
              <a:rPr lang="el-GR" sz="900" dirty="0" smtClean="0"/>
              <a:t>  Έχει τίτλο και προσδιορίζει σε τι αναφέρεται κάθε άξονας</a:t>
            </a:r>
            <a:endParaRPr lang="el-GR" sz="900" dirty="0"/>
          </a:p>
        </p:txBody>
      </p:sp>
      <p:sp>
        <p:nvSpPr>
          <p:cNvPr id="11" name="10 - TextBox"/>
          <p:cNvSpPr txBox="1"/>
          <p:nvPr/>
        </p:nvSpPr>
        <p:spPr>
          <a:xfrm>
            <a:off x="539552" y="2420888"/>
            <a:ext cx="5616624" cy="646331"/>
          </a:xfrm>
          <a:prstGeom prst="rect">
            <a:avLst/>
          </a:prstGeom>
          <a:noFill/>
        </p:spPr>
        <p:txBody>
          <a:bodyPr wrap="square" rtlCol="0">
            <a:spAutoFit/>
          </a:bodyPr>
          <a:lstStyle/>
          <a:p>
            <a:r>
              <a:rPr lang="el-GR" sz="1200" b="1" dirty="0" smtClean="0"/>
              <a:t>Παρατηρείστε το παρακάτω γράφημα και απαντήστε στις ερωτήσεις που ακολουθούν ώστε να επανεξετάσετε τον τρόπο ανάγνωσης και κατασκευής ενός ραβδογράμματος.</a:t>
            </a:r>
            <a:endParaRPr lang="el-GR" sz="1200" b="1" dirty="0"/>
          </a:p>
        </p:txBody>
      </p:sp>
      <p:sp>
        <p:nvSpPr>
          <p:cNvPr id="12" name="11 - TextBox"/>
          <p:cNvSpPr txBox="1"/>
          <p:nvPr/>
        </p:nvSpPr>
        <p:spPr>
          <a:xfrm>
            <a:off x="611560" y="5733256"/>
            <a:ext cx="7704856" cy="830997"/>
          </a:xfrm>
          <a:prstGeom prst="rect">
            <a:avLst/>
          </a:prstGeom>
          <a:noFill/>
        </p:spPr>
        <p:txBody>
          <a:bodyPr wrap="square" rtlCol="0">
            <a:spAutoFit/>
          </a:bodyPr>
          <a:lstStyle/>
          <a:p>
            <a:pPr marL="228600" indent="-228600">
              <a:buFont typeface="+mj-lt"/>
              <a:buAutoNum type="arabicPeriod"/>
            </a:pPr>
            <a:r>
              <a:rPr lang="el-GR" sz="1200" dirty="0" smtClean="0"/>
              <a:t>Ποια πόλη έχει τον 4</a:t>
            </a:r>
            <a:r>
              <a:rPr lang="el-GR" sz="1200" baseline="30000" dirty="0" smtClean="0"/>
              <a:t>ο</a:t>
            </a:r>
            <a:r>
              <a:rPr lang="el-GR" sz="1200" dirty="0" smtClean="0"/>
              <a:t> μεγαλύτερο πληθυσμό;……………………………………………………………………………………………………..</a:t>
            </a:r>
          </a:p>
          <a:p>
            <a:pPr marL="228600" indent="-228600">
              <a:buFont typeface="+mj-lt"/>
              <a:buAutoNum type="arabicPeriod"/>
            </a:pPr>
            <a:endParaRPr lang="el-GR" sz="1200" dirty="0" smtClean="0"/>
          </a:p>
          <a:p>
            <a:pPr marL="228600" indent="-228600">
              <a:buFont typeface="+mj-lt"/>
              <a:buAutoNum type="arabicPeriod"/>
            </a:pPr>
            <a:r>
              <a:rPr lang="el-GR" sz="1200" dirty="0" smtClean="0"/>
              <a:t>Πόσο μεγαλύτερος είναι ο πληθυσμός του </a:t>
            </a:r>
            <a:r>
              <a:rPr lang="en-US" sz="1200" dirty="0" smtClean="0"/>
              <a:t>St. Petersbourg </a:t>
            </a:r>
            <a:r>
              <a:rPr lang="el-GR" sz="1200" dirty="0" smtClean="0"/>
              <a:t> σε σχέση με αυτόν του </a:t>
            </a:r>
            <a:r>
              <a:rPr lang="en-US" sz="1200" dirty="0" smtClean="0"/>
              <a:t>Hialeah </a:t>
            </a:r>
            <a:r>
              <a:rPr lang="el-GR" sz="1200" dirty="0" smtClean="0"/>
              <a:t>περίπου;………………………………………………………………………………………………………………………………………………………………..</a:t>
            </a:r>
            <a:endParaRPr lang="el-GR" sz="1200" dirty="0"/>
          </a:p>
        </p:txBody>
      </p:sp>
      <p:pic>
        <p:nvPicPr>
          <p:cNvPr id="13" name="12 - Εικόνα" descr="Καταγραφή.PNG"/>
          <p:cNvPicPr>
            <a:picLocks noChangeAspect="1"/>
          </p:cNvPicPr>
          <p:nvPr/>
        </p:nvPicPr>
        <p:blipFill>
          <a:blip r:embed="rId3" cstate="print"/>
          <a:stretch>
            <a:fillRect/>
          </a:stretch>
        </p:blipFill>
        <p:spPr>
          <a:xfrm>
            <a:off x="1187624" y="3140968"/>
            <a:ext cx="4968552" cy="2448272"/>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 Ορθογώνιο"/>
          <p:cNvSpPr/>
          <p:nvPr/>
        </p:nvSpPr>
        <p:spPr>
          <a:xfrm>
            <a:off x="755576" y="1484784"/>
            <a:ext cx="7632848" cy="5112568"/>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2 - Θέση περιεχομένου"/>
          <p:cNvSpPr>
            <a:spLocks noGrp="1"/>
          </p:cNvSpPr>
          <p:nvPr>
            <p:ph idx="1"/>
          </p:nvPr>
        </p:nvSpPr>
        <p:spPr>
          <a:xfrm>
            <a:off x="323528" y="404664"/>
            <a:ext cx="8363272" cy="1584177"/>
          </a:xfrm>
        </p:spPr>
        <p:txBody>
          <a:bodyPr>
            <a:normAutofit/>
          </a:bodyPr>
          <a:lstStyle/>
          <a:p>
            <a:pPr>
              <a:buNone/>
            </a:pPr>
            <a:r>
              <a:rPr lang="el-GR" sz="1200" b="1" dirty="0" smtClean="0"/>
              <a:t>Δημιουργήστε παρακάτω ένα ραβδόγραμμα που να δείχνει τα % ποσοστά των τραγουδιών της προηγούμενης δραστηριότητας. Καθορίστε τι παριστάνει κάθε άξονας καθώς και τα μεσοδιαστήματα μέσα σε αυτόν.</a:t>
            </a:r>
            <a:endParaRPr lang="en-US" sz="1200" b="1" dirty="0" smtClean="0"/>
          </a:p>
          <a:p>
            <a:pPr>
              <a:buNone/>
            </a:pPr>
            <a:endParaRPr lang="en-US" sz="1200" b="1" dirty="0" smtClean="0"/>
          </a:p>
          <a:p>
            <a:pPr>
              <a:buNone/>
            </a:pPr>
            <a:endParaRPr lang="en-US" sz="1200" b="1" dirty="0" smtClean="0"/>
          </a:p>
          <a:p>
            <a:pPr>
              <a:buNone/>
            </a:pPr>
            <a:r>
              <a:rPr lang="el-GR" sz="1200" b="1" dirty="0" smtClean="0"/>
              <a:t>         Τίτλος:……………………………………………………………………………………………………………………….</a:t>
            </a:r>
          </a:p>
          <a:p>
            <a:pPr>
              <a:buNone/>
            </a:pPr>
            <a:endParaRPr lang="el-GR" sz="1200" b="1" dirty="0" smtClean="0"/>
          </a:p>
          <a:p>
            <a:pPr>
              <a:buNone/>
            </a:pPr>
            <a:endParaRPr lang="el-GR" sz="1200" b="1" dirty="0"/>
          </a:p>
        </p:txBody>
      </p:sp>
      <p:pic>
        <p:nvPicPr>
          <p:cNvPr id="5" name="4 - Εικόνα" descr="Καταγραφή.PNG"/>
          <p:cNvPicPr>
            <a:picLocks noChangeAspect="1"/>
          </p:cNvPicPr>
          <p:nvPr/>
        </p:nvPicPr>
        <p:blipFill>
          <a:blip r:embed="rId2" cstate="print"/>
          <a:stretch>
            <a:fillRect/>
          </a:stretch>
        </p:blipFill>
        <p:spPr>
          <a:xfrm>
            <a:off x="1259632" y="1988840"/>
            <a:ext cx="6663796" cy="4464496"/>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395536" y="404664"/>
            <a:ext cx="8229600" cy="5649491"/>
          </a:xfrm>
        </p:spPr>
        <p:txBody>
          <a:bodyPr>
            <a:normAutofit/>
          </a:bodyPr>
          <a:lstStyle/>
          <a:p>
            <a:pPr>
              <a:buNone/>
            </a:pPr>
            <a:r>
              <a:rPr lang="el-GR" sz="1400" b="1" dirty="0" smtClean="0">
                <a:solidFill>
                  <a:schemeClr val="accent6">
                    <a:lumMod val="75000"/>
                  </a:schemeClr>
                </a:solidFill>
              </a:rPr>
              <a:t>Εξηγήστε</a:t>
            </a:r>
          </a:p>
          <a:p>
            <a:pPr>
              <a:buNone/>
            </a:pPr>
            <a:endParaRPr lang="el-GR" sz="1400" b="1" dirty="0" smtClean="0">
              <a:solidFill>
                <a:schemeClr val="accent6">
                  <a:lumMod val="75000"/>
                </a:schemeClr>
              </a:solidFill>
            </a:endParaRPr>
          </a:p>
          <a:p>
            <a:pPr>
              <a:buNone/>
            </a:pPr>
            <a:r>
              <a:rPr lang="el-GR" sz="1400" b="1" dirty="0" smtClean="0"/>
              <a:t>Επανάληψη λεξιλογίου</a:t>
            </a:r>
            <a:endParaRPr lang="en-US" sz="1400" b="1" dirty="0" smtClean="0"/>
          </a:p>
          <a:p>
            <a:pPr>
              <a:buNone/>
            </a:pPr>
            <a:endParaRPr lang="en-US" sz="1200" b="1" dirty="0" smtClean="0"/>
          </a:p>
          <a:p>
            <a:pPr>
              <a:buNone/>
            </a:pPr>
            <a:r>
              <a:rPr lang="el-GR" sz="1200" b="1" dirty="0" smtClean="0"/>
              <a:t>Συμπληρώστε τον παρακάτω πίνακα καθώς θα διαβάζεται τις σελίδες 305-313 του βιβλίου σας.</a:t>
            </a:r>
            <a:r>
              <a:rPr lang="en-US" sz="1200" b="1" dirty="0" smtClean="0"/>
              <a:t> </a:t>
            </a:r>
            <a:r>
              <a:rPr lang="el-GR" sz="1200" b="1" dirty="0" smtClean="0"/>
              <a:t>Γράψτε τον ορισμό της κάθε λέξης με δικά σας λόγια. Στην συνέχεια γράψτε μια σημείωση η οποία θα σας βοηθά να θυμάστε την έννοια του κάθε όρου. Χρησιμοποιήστε τον παρακάτω πίνακα για να κάνετε μια ανασκόπηση των λέξεων κλειδιά μετά το τέλος του μαθήματος.</a:t>
            </a:r>
          </a:p>
          <a:p>
            <a:pPr>
              <a:buNone/>
            </a:pPr>
            <a:endParaRPr lang="el-GR" sz="1200" b="1" dirty="0" smtClean="0"/>
          </a:p>
          <a:p>
            <a:pPr>
              <a:buNone/>
            </a:pPr>
            <a:r>
              <a:rPr lang="el-GR" sz="1200" b="1" dirty="0" smtClean="0"/>
              <a:t> </a:t>
            </a:r>
            <a:endParaRPr lang="en-US" sz="1200" b="1" dirty="0" smtClean="0"/>
          </a:p>
          <a:p>
            <a:pPr>
              <a:buNone/>
            </a:pPr>
            <a:endParaRPr lang="el-GR" sz="1600" b="1" dirty="0" smtClean="0">
              <a:solidFill>
                <a:schemeClr val="accent6">
                  <a:lumMod val="75000"/>
                </a:schemeClr>
              </a:solidFill>
            </a:endParaRPr>
          </a:p>
          <a:p>
            <a:pPr>
              <a:buNone/>
            </a:pPr>
            <a:endParaRPr lang="el-GR" sz="1600" dirty="0" smtClean="0">
              <a:solidFill>
                <a:schemeClr val="accent6">
                  <a:lumMod val="75000"/>
                </a:schemeClr>
              </a:solidFill>
            </a:endParaRPr>
          </a:p>
          <a:p>
            <a:pPr>
              <a:buNone/>
            </a:pPr>
            <a:r>
              <a:rPr lang="el-GR" sz="1400" b="1" dirty="0" smtClean="0">
                <a:solidFill>
                  <a:schemeClr val="accent6">
                    <a:lumMod val="75000"/>
                  </a:schemeClr>
                </a:solidFill>
              </a:rPr>
              <a:t> </a:t>
            </a:r>
          </a:p>
          <a:p>
            <a:pPr>
              <a:buNone/>
            </a:pPr>
            <a:endParaRPr lang="el-GR" sz="1400" b="1" dirty="0">
              <a:solidFill>
                <a:schemeClr val="accent6">
                  <a:lumMod val="75000"/>
                </a:schemeClr>
              </a:solidFill>
            </a:endParaRPr>
          </a:p>
        </p:txBody>
      </p:sp>
      <p:graphicFrame>
        <p:nvGraphicFramePr>
          <p:cNvPr id="4" name="3 - Πίνακας"/>
          <p:cNvGraphicFramePr>
            <a:graphicFrameLocks noGrp="1"/>
          </p:cNvGraphicFramePr>
          <p:nvPr/>
        </p:nvGraphicFramePr>
        <p:xfrm>
          <a:off x="539552" y="2276872"/>
          <a:ext cx="7992887" cy="4464496"/>
        </p:xfrm>
        <a:graphic>
          <a:graphicData uri="http://schemas.openxmlformats.org/drawingml/2006/table">
            <a:tbl>
              <a:tblPr firstRow="1" bandRow="1">
                <a:tableStyleId>{5C22544A-7EE6-4342-B048-85BDC9FD1C3A}</a:tableStyleId>
              </a:tblPr>
              <a:tblGrid>
                <a:gridCol w="1944216"/>
                <a:gridCol w="3024336"/>
                <a:gridCol w="3024335"/>
              </a:tblGrid>
              <a:tr h="699508">
                <a:tc>
                  <a:txBody>
                    <a:bodyPr/>
                    <a:lstStyle/>
                    <a:p>
                      <a:pPr algn="ctr"/>
                      <a:r>
                        <a:rPr lang="el-GR" sz="1400" dirty="0" smtClean="0"/>
                        <a:t>όρος</a:t>
                      </a:r>
                      <a:endParaRPr lang="el-GR" sz="1400" dirty="0"/>
                    </a:p>
                  </a:txBody>
                  <a:tcPr anchor="ctr"/>
                </a:tc>
                <a:tc>
                  <a:txBody>
                    <a:bodyPr/>
                    <a:lstStyle/>
                    <a:p>
                      <a:pPr algn="ctr"/>
                      <a:r>
                        <a:rPr lang="el-GR" sz="1400" dirty="0" smtClean="0"/>
                        <a:t>ορισμός</a:t>
                      </a:r>
                      <a:endParaRPr lang="el-GR" sz="1400" dirty="0"/>
                    </a:p>
                  </a:txBody>
                  <a:tcPr anchor="ctr"/>
                </a:tc>
                <a:tc>
                  <a:txBody>
                    <a:bodyPr/>
                    <a:lstStyle/>
                    <a:p>
                      <a:pPr algn="ctr"/>
                      <a:r>
                        <a:rPr lang="el-GR" sz="1400" dirty="0" smtClean="0"/>
                        <a:t>Πως</a:t>
                      </a:r>
                      <a:r>
                        <a:rPr lang="el-GR" sz="1400" baseline="0" dirty="0" smtClean="0"/>
                        <a:t> θα τον θυμάμαι</a:t>
                      </a:r>
                      <a:endParaRPr lang="el-GR" sz="1400" dirty="0"/>
                    </a:p>
                  </a:txBody>
                  <a:tcPr anchor="ctr"/>
                </a:tc>
              </a:tr>
              <a:tr h="627498">
                <a:tc>
                  <a:txBody>
                    <a:bodyPr/>
                    <a:lstStyle/>
                    <a:p>
                      <a:pPr algn="ctr"/>
                      <a:r>
                        <a:rPr lang="el-GR" sz="1400" dirty="0" smtClean="0"/>
                        <a:t>εξέλιξη</a:t>
                      </a:r>
                      <a:endParaRPr lang="el-GR" sz="1400" dirty="0"/>
                    </a:p>
                  </a:txBody>
                  <a:tcPr anchor="ctr"/>
                </a:tc>
                <a:tc>
                  <a:txBody>
                    <a:bodyPr/>
                    <a:lstStyle/>
                    <a:p>
                      <a:endParaRPr lang="el-GR" dirty="0"/>
                    </a:p>
                  </a:txBody>
                  <a:tcPr anchor="ctr"/>
                </a:tc>
                <a:tc>
                  <a:txBody>
                    <a:bodyPr/>
                    <a:lstStyle/>
                    <a:p>
                      <a:endParaRPr lang="el-GR"/>
                    </a:p>
                  </a:txBody>
                  <a:tcPr anchor="ctr"/>
                </a:tc>
              </a:tr>
              <a:tr h="627498">
                <a:tc>
                  <a:txBody>
                    <a:bodyPr/>
                    <a:lstStyle/>
                    <a:p>
                      <a:pPr algn="ctr"/>
                      <a:r>
                        <a:rPr lang="el-GR" sz="1400" dirty="0" smtClean="0"/>
                        <a:t>Αντιβιοτική</a:t>
                      </a:r>
                      <a:r>
                        <a:rPr lang="el-GR" sz="1400" baseline="0" dirty="0" smtClean="0"/>
                        <a:t> αντοχή</a:t>
                      </a:r>
                      <a:endParaRPr lang="el-GR" sz="1400" dirty="0"/>
                    </a:p>
                  </a:txBody>
                  <a:tcPr anchor="ctr"/>
                </a:tc>
                <a:tc>
                  <a:txBody>
                    <a:bodyPr/>
                    <a:lstStyle/>
                    <a:p>
                      <a:endParaRPr lang="el-GR" dirty="0"/>
                    </a:p>
                  </a:txBody>
                  <a:tcPr anchor="ctr"/>
                </a:tc>
                <a:tc>
                  <a:txBody>
                    <a:bodyPr/>
                    <a:lstStyle/>
                    <a:p>
                      <a:endParaRPr lang="el-GR"/>
                    </a:p>
                  </a:txBody>
                  <a:tcPr anchor="ctr"/>
                </a:tc>
              </a:tr>
              <a:tr h="627498">
                <a:tc>
                  <a:txBody>
                    <a:bodyPr/>
                    <a:lstStyle/>
                    <a:p>
                      <a:pPr algn="ctr"/>
                      <a:r>
                        <a:rPr lang="el-GR" sz="1400" dirty="0" smtClean="0"/>
                        <a:t>Φυσική</a:t>
                      </a:r>
                      <a:r>
                        <a:rPr lang="el-GR" sz="1400" baseline="0" dirty="0" smtClean="0"/>
                        <a:t> επιλογή</a:t>
                      </a:r>
                      <a:endParaRPr lang="el-GR" sz="1400" dirty="0"/>
                    </a:p>
                  </a:txBody>
                  <a:tcPr anchor="ctr"/>
                </a:tc>
                <a:tc>
                  <a:txBody>
                    <a:bodyPr/>
                    <a:lstStyle/>
                    <a:p>
                      <a:endParaRPr lang="el-GR" dirty="0"/>
                    </a:p>
                  </a:txBody>
                  <a:tcPr anchor="ctr"/>
                </a:tc>
                <a:tc>
                  <a:txBody>
                    <a:bodyPr/>
                    <a:lstStyle/>
                    <a:p>
                      <a:endParaRPr lang="el-GR" dirty="0"/>
                    </a:p>
                  </a:txBody>
                  <a:tcPr anchor="ctr"/>
                </a:tc>
              </a:tr>
              <a:tr h="627498">
                <a:tc>
                  <a:txBody>
                    <a:bodyPr/>
                    <a:lstStyle/>
                    <a:p>
                      <a:pPr algn="ctr"/>
                      <a:r>
                        <a:rPr lang="el-GR" sz="1400" dirty="0" smtClean="0"/>
                        <a:t>Θεωρία</a:t>
                      </a:r>
                      <a:r>
                        <a:rPr lang="el-GR" sz="1400" baseline="0" dirty="0" smtClean="0"/>
                        <a:t> της εξέλιξης</a:t>
                      </a:r>
                      <a:endParaRPr lang="el-GR" sz="1400" dirty="0"/>
                    </a:p>
                  </a:txBody>
                  <a:tcPr anchor="ctr"/>
                </a:tc>
                <a:tc>
                  <a:txBody>
                    <a:bodyPr/>
                    <a:lstStyle/>
                    <a:p>
                      <a:endParaRPr lang="el-GR" dirty="0"/>
                    </a:p>
                  </a:txBody>
                  <a:tcPr anchor="ctr"/>
                </a:tc>
                <a:tc>
                  <a:txBody>
                    <a:bodyPr/>
                    <a:lstStyle/>
                    <a:p>
                      <a:endParaRPr lang="el-GR" dirty="0"/>
                    </a:p>
                  </a:txBody>
                  <a:tcPr anchor="ctr"/>
                </a:tc>
              </a:tr>
              <a:tr h="627498">
                <a:tc>
                  <a:txBody>
                    <a:bodyPr/>
                    <a:lstStyle/>
                    <a:p>
                      <a:pPr algn="ctr"/>
                      <a:r>
                        <a:rPr lang="el-GR" sz="1400" dirty="0" smtClean="0"/>
                        <a:t>Καταγραφή απολιθωμάτων</a:t>
                      </a:r>
                      <a:endParaRPr lang="el-GR" sz="1400" dirty="0"/>
                    </a:p>
                  </a:txBody>
                  <a:tcPr anchor="ctr"/>
                </a:tc>
                <a:tc>
                  <a:txBody>
                    <a:bodyPr/>
                    <a:lstStyle/>
                    <a:p>
                      <a:endParaRPr lang="el-GR" dirty="0"/>
                    </a:p>
                  </a:txBody>
                  <a:tcPr anchor="ctr"/>
                </a:tc>
                <a:tc>
                  <a:txBody>
                    <a:bodyPr/>
                    <a:lstStyle/>
                    <a:p>
                      <a:endParaRPr lang="el-GR" dirty="0"/>
                    </a:p>
                  </a:txBody>
                  <a:tcPr anchor="ctr"/>
                </a:tc>
              </a:tr>
              <a:tr h="627498">
                <a:tc>
                  <a:txBody>
                    <a:bodyPr/>
                    <a:lstStyle/>
                    <a:p>
                      <a:pPr algn="ctr"/>
                      <a:r>
                        <a:rPr lang="el-GR" sz="1400" dirty="0" smtClean="0"/>
                        <a:t>Μεταβατικά</a:t>
                      </a:r>
                      <a:r>
                        <a:rPr lang="el-GR" sz="1400" baseline="0" dirty="0" smtClean="0"/>
                        <a:t> είδη</a:t>
                      </a:r>
                      <a:endParaRPr lang="el-GR" sz="1400" dirty="0"/>
                    </a:p>
                  </a:txBody>
                  <a:tcPr anchor="ctr"/>
                </a:tc>
                <a:tc>
                  <a:txBody>
                    <a:bodyPr/>
                    <a:lstStyle/>
                    <a:p>
                      <a:endParaRPr lang="el-GR" dirty="0"/>
                    </a:p>
                  </a:txBody>
                  <a:tcPr anchor="ctr"/>
                </a:tc>
                <a:tc>
                  <a:txBody>
                    <a:bodyPr/>
                    <a:lstStyle/>
                    <a:p>
                      <a:endParaRPr lang="el-GR" dirty="0"/>
                    </a:p>
                  </a:txBody>
                  <a:tcPr anchor="ctr"/>
                </a:tc>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 Πίνακας"/>
          <p:cNvGraphicFramePr>
            <a:graphicFrameLocks noGrp="1"/>
          </p:cNvGraphicFramePr>
          <p:nvPr/>
        </p:nvGraphicFramePr>
        <p:xfrm>
          <a:off x="539552" y="404662"/>
          <a:ext cx="7992887" cy="6192693"/>
        </p:xfrm>
        <a:graphic>
          <a:graphicData uri="http://schemas.openxmlformats.org/drawingml/2006/table">
            <a:tbl>
              <a:tblPr firstRow="1" bandRow="1">
                <a:tableStyleId>{5C22544A-7EE6-4342-B048-85BDC9FD1C3A}</a:tableStyleId>
              </a:tblPr>
              <a:tblGrid>
                <a:gridCol w="1944216"/>
                <a:gridCol w="3024336"/>
                <a:gridCol w="3024335"/>
              </a:tblGrid>
              <a:tr h="850713">
                <a:tc>
                  <a:txBody>
                    <a:bodyPr/>
                    <a:lstStyle/>
                    <a:p>
                      <a:pPr algn="ctr"/>
                      <a:r>
                        <a:rPr lang="el-GR" sz="1400" dirty="0" smtClean="0"/>
                        <a:t>όρος</a:t>
                      </a:r>
                      <a:endParaRPr lang="el-GR" sz="1400" dirty="0"/>
                    </a:p>
                  </a:txBody>
                  <a:tcPr anchor="ctr"/>
                </a:tc>
                <a:tc>
                  <a:txBody>
                    <a:bodyPr/>
                    <a:lstStyle/>
                    <a:p>
                      <a:pPr algn="ctr"/>
                      <a:r>
                        <a:rPr lang="el-GR" sz="1400" dirty="0" smtClean="0"/>
                        <a:t>ορισμός</a:t>
                      </a:r>
                      <a:endParaRPr lang="el-GR" sz="1400" dirty="0"/>
                    </a:p>
                  </a:txBody>
                  <a:tcPr anchor="ctr"/>
                </a:tc>
                <a:tc>
                  <a:txBody>
                    <a:bodyPr/>
                    <a:lstStyle/>
                    <a:p>
                      <a:pPr algn="ctr"/>
                      <a:r>
                        <a:rPr lang="el-GR" sz="1400" dirty="0" smtClean="0"/>
                        <a:t>Πως</a:t>
                      </a:r>
                      <a:r>
                        <a:rPr lang="el-GR" sz="1400" baseline="0" dirty="0" smtClean="0"/>
                        <a:t> θα τον θυμάμαι</a:t>
                      </a:r>
                      <a:endParaRPr lang="el-GR" sz="1400" dirty="0"/>
                    </a:p>
                  </a:txBody>
                  <a:tcPr anchor="ctr"/>
                </a:tc>
              </a:tr>
              <a:tr h="763140">
                <a:tc>
                  <a:txBody>
                    <a:bodyPr/>
                    <a:lstStyle/>
                    <a:p>
                      <a:pPr algn="ctr"/>
                      <a:r>
                        <a:rPr lang="el-GR" sz="1400" dirty="0" smtClean="0"/>
                        <a:t>Εξαφανισμένα</a:t>
                      </a:r>
                      <a:r>
                        <a:rPr lang="el-GR" sz="1400" baseline="0" dirty="0" smtClean="0"/>
                        <a:t> είδη</a:t>
                      </a:r>
                      <a:endParaRPr lang="el-GR" sz="1400" dirty="0"/>
                    </a:p>
                  </a:txBody>
                  <a:tcPr anchor="ctr"/>
                </a:tc>
                <a:tc>
                  <a:txBody>
                    <a:bodyPr/>
                    <a:lstStyle/>
                    <a:p>
                      <a:endParaRPr lang="el-GR" dirty="0"/>
                    </a:p>
                  </a:txBody>
                  <a:tcPr anchor="ctr"/>
                </a:tc>
                <a:tc>
                  <a:txBody>
                    <a:bodyPr/>
                    <a:lstStyle/>
                    <a:p>
                      <a:endParaRPr lang="el-GR"/>
                    </a:p>
                  </a:txBody>
                  <a:tcPr anchor="ctr"/>
                </a:tc>
              </a:tr>
              <a:tr h="763140">
                <a:tc>
                  <a:txBody>
                    <a:bodyPr/>
                    <a:lstStyle/>
                    <a:p>
                      <a:pPr algn="ctr"/>
                      <a:r>
                        <a:rPr lang="el-GR" sz="1400" dirty="0" smtClean="0"/>
                        <a:t>Ομόλογες δομές</a:t>
                      </a:r>
                      <a:endParaRPr lang="el-GR" sz="1400" dirty="0"/>
                    </a:p>
                  </a:txBody>
                  <a:tcPr anchor="ctr"/>
                </a:tc>
                <a:tc>
                  <a:txBody>
                    <a:bodyPr/>
                    <a:lstStyle/>
                    <a:p>
                      <a:endParaRPr lang="el-GR" dirty="0"/>
                    </a:p>
                  </a:txBody>
                  <a:tcPr anchor="ctr"/>
                </a:tc>
                <a:tc>
                  <a:txBody>
                    <a:bodyPr/>
                    <a:lstStyle/>
                    <a:p>
                      <a:endParaRPr lang="el-GR"/>
                    </a:p>
                  </a:txBody>
                  <a:tcPr anchor="ctr"/>
                </a:tc>
              </a:tr>
              <a:tr h="763140">
                <a:tc>
                  <a:txBody>
                    <a:bodyPr/>
                    <a:lstStyle/>
                    <a:p>
                      <a:pPr algn="ctr"/>
                      <a:r>
                        <a:rPr lang="en-US" sz="1400" dirty="0" smtClean="0"/>
                        <a:t>M</a:t>
                      </a:r>
                      <a:r>
                        <a:rPr lang="el-GR" sz="1400" dirty="0" smtClean="0"/>
                        <a:t>ετάλλαξη</a:t>
                      </a:r>
                      <a:endParaRPr lang="el-GR" sz="1400" dirty="0"/>
                    </a:p>
                  </a:txBody>
                  <a:tcPr anchor="ctr"/>
                </a:tc>
                <a:tc>
                  <a:txBody>
                    <a:bodyPr/>
                    <a:lstStyle/>
                    <a:p>
                      <a:endParaRPr lang="el-GR" dirty="0"/>
                    </a:p>
                  </a:txBody>
                  <a:tcPr anchor="ctr"/>
                </a:tc>
                <a:tc>
                  <a:txBody>
                    <a:bodyPr/>
                    <a:lstStyle/>
                    <a:p>
                      <a:endParaRPr lang="el-GR" dirty="0"/>
                    </a:p>
                  </a:txBody>
                  <a:tcPr anchor="ctr"/>
                </a:tc>
              </a:tr>
              <a:tr h="763140">
                <a:tc>
                  <a:txBody>
                    <a:bodyPr/>
                    <a:lstStyle/>
                    <a:p>
                      <a:pPr algn="ctr"/>
                      <a:r>
                        <a:rPr lang="el-GR" sz="1400" dirty="0" smtClean="0"/>
                        <a:t>Φυσική</a:t>
                      </a:r>
                      <a:r>
                        <a:rPr lang="el-GR" sz="1400" baseline="0" dirty="0" smtClean="0"/>
                        <a:t> κατάσταση</a:t>
                      </a:r>
                      <a:endParaRPr lang="el-GR" sz="1400" dirty="0"/>
                    </a:p>
                  </a:txBody>
                  <a:tcPr anchor="ctr"/>
                </a:tc>
                <a:tc>
                  <a:txBody>
                    <a:bodyPr/>
                    <a:lstStyle/>
                    <a:p>
                      <a:endParaRPr lang="el-GR" dirty="0"/>
                    </a:p>
                  </a:txBody>
                  <a:tcPr anchor="ctr"/>
                </a:tc>
                <a:tc>
                  <a:txBody>
                    <a:bodyPr/>
                    <a:lstStyle/>
                    <a:p>
                      <a:endParaRPr lang="el-GR" dirty="0"/>
                    </a:p>
                  </a:txBody>
                  <a:tcPr anchor="ctr"/>
                </a:tc>
              </a:tr>
              <a:tr h="763140">
                <a:tc>
                  <a:txBody>
                    <a:bodyPr/>
                    <a:lstStyle/>
                    <a:p>
                      <a:pPr algn="ctr"/>
                      <a:r>
                        <a:rPr lang="el-GR" sz="1400" dirty="0" smtClean="0"/>
                        <a:t>Παραλλαγές</a:t>
                      </a:r>
                      <a:endParaRPr lang="el-GR" sz="1400" dirty="0"/>
                    </a:p>
                  </a:txBody>
                  <a:tcPr anchor="ctr"/>
                </a:tc>
                <a:tc>
                  <a:txBody>
                    <a:bodyPr/>
                    <a:lstStyle/>
                    <a:p>
                      <a:endParaRPr lang="el-GR" dirty="0"/>
                    </a:p>
                  </a:txBody>
                  <a:tcPr anchor="ctr"/>
                </a:tc>
                <a:tc>
                  <a:txBody>
                    <a:bodyPr/>
                    <a:lstStyle/>
                    <a:p>
                      <a:endParaRPr lang="el-GR" dirty="0"/>
                    </a:p>
                  </a:txBody>
                  <a:tcPr anchor="ctr"/>
                </a:tc>
              </a:tr>
              <a:tr h="763140">
                <a:tc>
                  <a:txBody>
                    <a:bodyPr/>
                    <a:lstStyle/>
                    <a:p>
                      <a:pPr algn="ctr"/>
                      <a:r>
                        <a:rPr lang="el-GR" sz="1400" dirty="0" smtClean="0"/>
                        <a:t>Προσαρμογή</a:t>
                      </a:r>
                      <a:endParaRPr lang="el-GR" sz="1400" dirty="0"/>
                    </a:p>
                  </a:txBody>
                  <a:tcPr anchor="ctr"/>
                </a:tc>
                <a:tc>
                  <a:txBody>
                    <a:bodyPr/>
                    <a:lstStyle/>
                    <a:p>
                      <a:endParaRPr lang="el-GR" dirty="0"/>
                    </a:p>
                  </a:txBody>
                  <a:tcPr anchor="ctr"/>
                </a:tc>
                <a:tc>
                  <a:txBody>
                    <a:bodyPr/>
                    <a:lstStyle/>
                    <a:p>
                      <a:endParaRPr lang="el-GR" dirty="0"/>
                    </a:p>
                  </a:txBody>
                  <a:tcPr anchor="ctr"/>
                </a:tc>
              </a:tr>
              <a:tr h="763140">
                <a:tc>
                  <a:txBody>
                    <a:bodyPr/>
                    <a:lstStyle/>
                    <a:p>
                      <a:pPr algn="ctr"/>
                      <a:r>
                        <a:rPr lang="el-GR" sz="1400" dirty="0" smtClean="0"/>
                        <a:t>Συσχέτιση</a:t>
                      </a:r>
                      <a:endParaRPr lang="el-GR" sz="1400" dirty="0"/>
                    </a:p>
                  </a:txBody>
                  <a:tcPr anchor="ctr"/>
                </a:tc>
                <a:tc>
                  <a:txBody>
                    <a:bodyPr/>
                    <a:lstStyle/>
                    <a:p>
                      <a:endParaRPr lang="el-GR" dirty="0"/>
                    </a:p>
                  </a:txBody>
                  <a:tcPr anchor="ctr"/>
                </a:tc>
                <a:tc>
                  <a:txBody>
                    <a:bodyPr/>
                    <a:lstStyle/>
                    <a:p>
                      <a:endParaRPr lang="el-GR" dirty="0"/>
                    </a:p>
                  </a:txBody>
                  <a:tcPr anchor="ctr"/>
                </a:tc>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79512" y="188640"/>
            <a:ext cx="8784976" cy="5937523"/>
          </a:xfrm>
        </p:spPr>
        <p:txBody>
          <a:bodyPr>
            <a:normAutofit/>
          </a:bodyPr>
          <a:lstStyle/>
          <a:p>
            <a:pPr>
              <a:buNone/>
            </a:pPr>
            <a:r>
              <a:rPr lang="el-GR" sz="2400" b="1" dirty="0" smtClean="0">
                <a:solidFill>
                  <a:schemeClr val="accent6">
                    <a:lumMod val="75000"/>
                  </a:schemeClr>
                </a:solidFill>
              </a:rPr>
              <a:t>Συμμετοχή</a:t>
            </a:r>
          </a:p>
          <a:p>
            <a:pPr>
              <a:buNone/>
            </a:pPr>
            <a:r>
              <a:rPr lang="el-GR" sz="1700" dirty="0" smtClean="0"/>
              <a:t>Οι ζωντανοί οργανισμοί δεν αναδύθηκαν από τη θάλασσα για να ζήσουν στην στεριά πριν από 400 εκατομμύρια χρόνια όπως και τα θηλαστικά πριν 250 εκατομμύρια χρόνια .Τα θηλαστικά αναπνέουν αέρα και είναι θερμόαιμοι οργανισμοί που δίνουν πνοή ζωής σε νέα άτομα . Τα πρώτα θηλαστικά της ξηράς ήταν αρκετά μικρά συγκριτικά με τους δεινόσαυρους και τα άλλα μεγάλα ερπετά που μοιράζονταν την Γη. Μόλις πριν 65 εκατομμύρια χρόνια όταν οι δεινόσαυροι εξαφανίστηκαν άρχισαν να εξαπλώνονται τα  θηλαστικά.</a:t>
            </a:r>
          </a:p>
          <a:p>
            <a:pPr>
              <a:buNone/>
            </a:pPr>
            <a:r>
              <a:rPr lang="el-GR" sz="1700" dirty="0" smtClean="0"/>
              <a:t>Σήμερα ,  είμαστε εξοικειωμένοι με τα θηλαστικά που ζουν στον ωκεανό. Έχετε όμως αναρωτηθεί ποτέ πως θηλαστικά όπως η φάλαινα κατέληξαν να ζουν στην θάλασσα;</a:t>
            </a:r>
          </a:p>
          <a:p>
            <a:pPr>
              <a:buNone/>
            </a:pPr>
            <a:endParaRPr lang="el-GR" sz="1700" dirty="0"/>
          </a:p>
        </p:txBody>
      </p:sp>
      <p:pic>
        <p:nvPicPr>
          <p:cNvPr id="4" name="3 - Εικόνα" descr="b3a505012e6bb9266c393a392fca0239.jpg"/>
          <p:cNvPicPr>
            <a:picLocks noChangeAspect="1"/>
          </p:cNvPicPr>
          <p:nvPr/>
        </p:nvPicPr>
        <p:blipFill>
          <a:blip r:embed="rId2" cstate="print"/>
          <a:stretch>
            <a:fillRect/>
          </a:stretch>
        </p:blipFill>
        <p:spPr>
          <a:xfrm>
            <a:off x="5652120" y="2852936"/>
            <a:ext cx="3096344" cy="3676908"/>
          </a:xfrm>
          <a:prstGeom prst="rect">
            <a:avLst/>
          </a:prstGeom>
        </p:spPr>
      </p:pic>
      <p:sp>
        <p:nvSpPr>
          <p:cNvPr id="5" name="4 - TextBox"/>
          <p:cNvSpPr txBox="1"/>
          <p:nvPr/>
        </p:nvSpPr>
        <p:spPr>
          <a:xfrm>
            <a:off x="539552" y="2996952"/>
            <a:ext cx="4968552" cy="2970044"/>
          </a:xfrm>
          <a:prstGeom prst="rect">
            <a:avLst/>
          </a:prstGeom>
          <a:noFill/>
        </p:spPr>
        <p:txBody>
          <a:bodyPr wrap="square" rtlCol="0">
            <a:spAutoFit/>
          </a:bodyPr>
          <a:lstStyle/>
          <a:p>
            <a:r>
              <a:rPr lang="el-GR" sz="1700" dirty="0" smtClean="0"/>
              <a:t>Το διπλανό διάγραμμα απεικονίζει τα επιστημονικά συμπεράσματα για την εξέλιξη των κητοειδών μέσα στο χρόνο. Σημειώστε ότι μετά από εκατομμύρια χρόνια ,αυτή η κατηγορία ζώων ξεκίνησε να εμφανίζει χαρακτηριστικά όπως τροποποιημένα εμπρόσθια άκρα και ουρές.</a:t>
            </a:r>
          </a:p>
          <a:p>
            <a:endParaRPr lang="en-US" sz="1700" dirty="0" smtClean="0"/>
          </a:p>
          <a:p>
            <a:pPr>
              <a:buFont typeface="+mj-lt"/>
              <a:buAutoNum type="arabicPeriod"/>
            </a:pPr>
            <a:r>
              <a:rPr lang="el-GR" sz="1700" dirty="0" smtClean="0"/>
              <a:t>Περιγράψτε τις αλλαγές των κητωδών διαμέσου του χρόνου.</a:t>
            </a:r>
          </a:p>
          <a:p>
            <a:pPr>
              <a:buFont typeface="+mj-lt"/>
              <a:buAutoNum type="arabicPeriod"/>
            </a:pPr>
            <a:r>
              <a:rPr lang="el-GR" sz="1700" dirty="0" smtClean="0"/>
              <a:t>Πως οι επιστήμονες δημιούργησαν ένα διάγραμμα όπως το συγκεκριμένο; Τι δεδομένα χρησιμοποίησαν; </a:t>
            </a:r>
            <a:endParaRPr lang="en-US" sz="1700" dirty="0" smtClean="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620688"/>
            <a:ext cx="8229600" cy="5832648"/>
          </a:xfrm>
        </p:spPr>
        <p:txBody>
          <a:bodyPr>
            <a:normAutofit/>
          </a:bodyPr>
          <a:lstStyle/>
          <a:p>
            <a:pPr>
              <a:buNone/>
            </a:pPr>
            <a:r>
              <a:rPr lang="el-GR" sz="1400" b="1" dirty="0" smtClean="0"/>
              <a:t>Στρατηγική μελέτης: Κρατώ σημειώσεις</a:t>
            </a:r>
          </a:p>
          <a:p>
            <a:pPr>
              <a:buNone/>
            </a:pPr>
            <a:endParaRPr lang="el-GR" sz="1400" b="1" dirty="0" smtClean="0"/>
          </a:p>
          <a:p>
            <a:pPr>
              <a:buNone/>
            </a:pPr>
            <a:r>
              <a:rPr lang="el-GR" sz="1200" dirty="0" smtClean="0"/>
              <a:t>Τα να κρατάτε σημειώσεις καθώς διαβάζετε είναι ένα πολύ σημαντικό εργαλείο που σας βοηθά να θυμάστε λέξεις κλειδιά. Η σκιαγράφηση  είναι μια τέτοια μέθοδος</a:t>
            </a:r>
            <a:r>
              <a:rPr lang="en-US" sz="1200" dirty="0" smtClean="0"/>
              <a:t> </a:t>
            </a:r>
            <a:r>
              <a:rPr lang="el-GR" sz="1200" dirty="0" smtClean="0"/>
              <a:t>όπου εντοπίζουμε τις σημαντικότερες έννοιες καθώς διαβάζουμε μια ενότητα </a:t>
            </a:r>
            <a:r>
              <a:rPr lang="en-US" sz="1200" dirty="0" smtClean="0"/>
              <a:t>,</a:t>
            </a:r>
            <a:r>
              <a:rPr lang="el-GR" sz="1200" dirty="0" smtClean="0"/>
              <a:t>καταγράφοντας ορισμούς , μια σύντομη περίληψη ή μια λίστα από τους βασικούς άξονες της ενότητας .</a:t>
            </a:r>
          </a:p>
          <a:p>
            <a:pPr>
              <a:buNone/>
            </a:pPr>
            <a:endParaRPr lang="el-GR" sz="1200" dirty="0" smtClean="0"/>
          </a:p>
          <a:p>
            <a:pPr>
              <a:buNone/>
            </a:pPr>
            <a:r>
              <a:rPr lang="el-GR" sz="1200" dirty="0" smtClean="0"/>
              <a:t>Στις σελίδες 310-313 του βιβλίου σας θα διαβάσετε για τους παράγοντες που ο Δαρβίνος περιέγραψε ως κομμάτι της θεωρίας του. Χρησιμοποίησε τον παρακάτω πίνακα για να σκιαγραφήσεις όσα διάβασες, αρχικά καταγράφοντας τις βασικές έννοιες και στη συνέχεια αποδίδοντας λέξεις κλειδιά για αυτές.</a:t>
            </a:r>
          </a:p>
          <a:p>
            <a:pPr>
              <a:buNone/>
            </a:pPr>
            <a:endParaRPr lang="el-GR" sz="1200" dirty="0" smtClean="0"/>
          </a:p>
          <a:p>
            <a:pPr>
              <a:buNone/>
            </a:pPr>
            <a:endParaRPr lang="el-GR" sz="1200" dirty="0" smtClean="0"/>
          </a:p>
          <a:p>
            <a:pPr>
              <a:buNone/>
            </a:pPr>
            <a:endParaRPr lang="el-GR" sz="1200" dirty="0" smtClean="0"/>
          </a:p>
          <a:p>
            <a:pPr>
              <a:buNone/>
            </a:pPr>
            <a:r>
              <a:rPr lang="el-GR" sz="1200" dirty="0" smtClean="0"/>
              <a:t>   </a:t>
            </a:r>
            <a:endParaRPr lang="el-GR" sz="1200" dirty="0"/>
          </a:p>
        </p:txBody>
      </p:sp>
      <p:graphicFrame>
        <p:nvGraphicFramePr>
          <p:cNvPr id="4" name="3 - Πίνακας"/>
          <p:cNvGraphicFramePr>
            <a:graphicFrameLocks noGrp="1"/>
          </p:cNvGraphicFramePr>
          <p:nvPr/>
        </p:nvGraphicFramePr>
        <p:xfrm>
          <a:off x="683568" y="2636912"/>
          <a:ext cx="7848872" cy="3672410"/>
        </p:xfrm>
        <a:graphic>
          <a:graphicData uri="http://schemas.openxmlformats.org/drawingml/2006/table">
            <a:tbl>
              <a:tblPr firstRow="1" bandRow="1">
                <a:tableStyleId>{5C22544A-7EE6-4342-B048-85BDC9FD1C3A}</a:tableStyleId>
              </a:tblPr>
              <a:tblGrid>
                <a:gridCol w="3924436"/>
                <a:gridCol w="3924436"/>
              </a:tblGrid>
              <a:tr h="524630">
                <a:tc>
                  <a:txBody>
                    <a:bodyPr/>
                    <a:lstStyle/>
                    <a:p>
                      <a:pPr algn="ctr"/>
                      <a:r>
                        <a:rPr lang="el-GR" sz="1400" b="1" dirty="0" smtClean="0"/>
                        <a:t>Τίτλος ενότητας</a:t>
                      </a:r>
                      <a:endParaRPr lang="el-GR" sz="1400" b="1" dirty="0"/>
                    </a:p>
                  </a:txBody>
                  <a:tcPr anchor="ctr"/>
                </a:tc>
                <a:tc>
                  <a:txBody>
                    <a:bodyPr/>
                    <a:lstStyle/>
                    <a:p>
                      <a:pPr algn="ctr"/>
                      <a:r>
                        <a:rPr lang="el-GR" sz="1400" b="1" dirty="0" smtClean="0"/>
                        <a:t>Τι</a:t>
                      </a:r>
                      <a:r>
                        <a:rPr lang="el-GR" sz="1400" b="1" baseline="0" dirty="0" smtClean="0"/>
                        <a:t> αναφέρει η σχετική ενότητα</a:t>
                      </a:r>
                      <a:endParaRPr lang="el-GR" sz="1400" b="1" dirty="0"/>
                    </a:p>
                  </a:txBody>
                  <a:tcPr anchor="ctr"/>
                </a:tc>
              </a:tr>
              <a:tr h="524630">
                <a:tc>
                  <a:txBody>
                    <a:bodyPr/>
                    <a:lstStyle/>
                    <a:p>
                      <a:pPr marL="400050" indent="-400050" algn="l">
                        <a:buFont typeface="+mj-lt"/>
                        <a:buAutoNum type="romanLcPeriod"/>
                      </a:pPr>
                      <a:r>
                        <a:rPr lang="el-GR" sz="1400" b="1" dirty="0" smtClean="0"/>
                        <a:t>Υπερπαραγωγή</a:t>
                      </a:r>
                      <a:endParaRPr lang="el-GR" sz="1400" b="1" dirty="0"/>
                    </a:p>
                  </a:txBody>
                  <a:tcPr anchor="ctr"/>
                </a:tc>
                <a:tc>
                  <a:txBody>
                    <a:bodyPr/>
                    <a:lstStyle/>
                    <a:p>
                      <a:pPr algn="l"/>
                      <a:endParaRPr lang="el-GR" sz="1400" b="1"/>
                    </a:p>
                  </a:txBody>
                  <a:tcPr anchor="ctr"/>
                </a:tc>
              </a:tr>
              <a:tr h="524630">
                <a:tc>
                  <a:txBody>
                    <a:bodyPr/>
                    <a:lstStyle/>
                    <a:p>
                      <a:pPr marL="400050" indent="-400050" algn="l">
                        <a:buFont typeface="+mj-lt"/>
                        <a:buNone/>
                      </a:pPr>
                      <a:r>
                        <a:rPr lang="en-US" sz="1400" b="1" dirty="0" smtClean="0"/>
                        <a:t>ii.</a:t>
                      </a:r>
                    </a:p>
                  </a:txBody>
                  <a:tcPr anchor="ctr"/>
                </a:tc>
                <a:tc>
                  <a:txBody>
                    <a:bodyPr/>
                    <a:lstStyle/>
                    <a:p>
                      <a:pPr algn="l"/>
                      <a:endParaRPr lang="el-GR" sz="1400" b="1"/>
                    </a:p>
                  </a:txBody>
                  <a:tcPr anchor="ctr"/>
                </a:tc>
              </a:tr>
              <a:tr h="524630">
                <a:tc>
                  <a:txBody>
                    <a:bodyPr/>
                    <a:lstStyle/>
                    <a:p>
                      <a:pPr marL="400050" indent="-400050" algn="l">
                        <a:buFont typeface="+mj-lt"/>
                        <a:buNone/>
                      </a:pPr>
                      <a:r>
                        <a:rPr lang="en-US" sz="1400" b="1" dirty="0" smtClean="0"/>
                        <a:t>iii.</a:t>
                      </a:r>
                      <a:endParaRPr lang="el-GR" sz="1400" b="1" dirty="0"/>
                    </a:p>
                  </a:txBody>
                  <a:tcPr anchor="ctr"/>
                </a:tc>
                <a:tc>
                  <a:txBody>
                    <a:bodyPr/>
                    <a:lstStyle/>
                    <a:p>
                      <a:pPr algn="l"/>
                      <a:endParaRPr lang="el-GR" sz="1400" b="1" dirty="0"/>
                    </a:p>
                  </a:txBody>
                  <a:tcPr anchor="ctr"/>
                </a:tc>
              </a:tr>
              <a:tr h="524630">
                <a:tc>
                  <a:txBody>
                    <a:bodyPr/>
                    <a:lstStyle/>
                    <a:p>
                      <a:pPr marL="400050" indent="-400050" algn="l">
                        <a:buFont typeface="+mj-lt"/>
                        <a:buNone/>
                      </a:pPr>
                      <a:r>
                        <a:rPr lang="en-US" sz="1400" b="1" dirty="0" smtClean="0"/>
                        <a:t>iv.</a:t>
                      </a:r>
                      <a:endParaRPr lang="el-GR" sz="1400" b="1" dirty="0"/>
                    </a:p>
                  </a:txBody>
                  <a:tcPr anchor="ctr"/>
                </a:tc>
                <a:tc>
                  <a:txBody>
                    <a:bodyPr/>
                    <a:lstStyle/>
                    <a:p>
                      <a:pPr algn="l"/>
                      <a:endParaRPr lang="el-GR" sz="1400" b="1" dirty="0"/>
                    </a:p>
                  </a:txBody>
                  <a:tcPr anchor="ctr"/>
                </a:tc>
              </a:tr>
              <a:tr h="524630">
                <a:tc>
                  <a:txBody>
                    <a:bodyPr/>
                    <a:lstStyle/>
                    <a:p>
                      <a:pPr marL="400050" indent="-400050" algn="l">
                        <a:buFont typeface="+mj-lt"/>
                        <a:buNone/>
                      </a:pPr>
                      <a:r>
                        <a:rPr lang="en-US" sz="1400" b="1" dirty="0" smtClean="0"/>
                        <a:t>v.</a:t>
                      </a:r>
                      <a:endParaRPr lang="el-GR" sz="1400" b="1" dirty="0"/>
                    </a:p>
                  </a:txBody>
                  <a:tcPr anchor="ctr"/>
                </a:tc>
                <a:tc>
                  <a:txBody>
                    <a:bodyPr/>
                    <a:lstStyle/>
                    <a:p>
                      <a:pPr algn="l"/>
                      <a:endParaRPr lang="el-GR" sz="1400" b="1" dirty="0"/>
                    </a:p>
                  </a:txBody>
                  <a:tcPr anchor="ctr"/>
                </a:tc>
              </a:tr>
              <a:tr h="524630">
                <a:tc>
                  <a:txBody>
                    <a:bodyPr/>
                    <a:lstStyle/>
                    <a:p>
                      <a:pPr marL="400050" indent="-400050" algn="l">
                        <a:buFont typeface="+mj-lt"/>
                        <a:buNone/>
                      </a:pPr>
                      <a:r>
                        <a:rPr lang="en-US" sz="1400" b="1" dirty="0" smtClean="0"/>
                        <a:t>vi.</a:t>
                      </a:r>
                      <a:endParaRPr lang="el-GR" sz="1400" b="1" dirty="0"/>
                    </a:p>
                  </a:txBody>
                  <a:tcPr/>
                </a:tc>
                <a:tc>
                  <a:txBody>
                    <a:bodyPr/>
                    <a:lstStyle/>
                    <a:p>
                      <a:pPr algn="l"/>
                      <a:endParaRPr lang="el-GR" dirty="0"/>
                    </a:p>
                  </a:txBody>
                  <a:tcPr/>
                </a:tc>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67544" y="188640"/>
            <a:ext cx="8229600" cy="2808312"/>
          </a:xfrm>
        </p:spPr>
        <p:txBody>
          <a:bodyPr/>
          <a:lstStyle/>
          <a:p>
            <a:pPr>
              <a:buNone/>
            </a:pPr>
            <a:r>
              <a:rPr lang="el-GR" sz="1400" b="1" dirty="0" smtClean="0">
                <a:solidFill>
                  <a:schemeClr val="accent6">
                    <a:lumMod val="75000"/>
                  </a:schemeClr>
                </a:solidFill>
              </a:rPr>
              <a:t>Επεξεργάζομαι</a:t>
            </a:r>
          </a:p>
          <a:p>
            <a:pPr>
              <a:buNone/>
            </a:pPr>
            <a:r>
              <a:rPr lang="el-GR" sz="1400" b="1" dirty="0" smtClean="0"/>
              <a:t>Στρατηγική μελέτης: Κρατώ σημειώσεις</a:t>
            </a:r>
          </a:p>
          <a:p>
            <a:pPr>
              <a:buNone/>
            </a:pPr>
            <a:endParaRPr lang="el-GR" sz="1400" b="1" dirty="0" smtClean="0">
              <a:solidFill>
                <a:schemeClr val="accent6">
                  <a:lumMod val="75000"/>
                </a:schemeClr>
              </a:solidFill>
            </a:endParaRPr>
          </a:p>
          <a:p>
            <a:pPr>
              <a:buNone/>
            </a:pPr>
            <a:r>
              <a:rPr lang="el-GR" sz="1400" dirty="0" smtClean="0"/>
              <a:t>Οι εννοιολογικοί χάρτες είναι ένα ακόμη εργαλείο που μπορείς να χρησιμοποιήσεις για να κρατήσεις σημειώσεις γύρω από ένα θέμα. Σε έναν εννοιολογικό χάρτη όπως αυτόν που βλέπεται παρακάτω </a:t>
            </a:r>
            <a:r>
              <a:rPr lang="en-US" sz="1400" dirty="0" smtClean="0"/>
              <a:t>,</a:t>
            </a:r>
            <a:r>
              <a:rPr lang="el-GR" sz="1400" dirty="0" smtClean="0"/>
              <a:t>μπορείς να σημειώσεις ορισμούς ,λεπτομέρειες ,και παραδείγματα που σχετίζονται με το θέμα ή το έννοια που διαπραγματεύεσαι.</a:t>
            </a:r>
          </a:p>
          <a:p>
            <a:pPr>
              <a:buNone/>
            </a:pPr>
            <a:r>
              <a:rPr lang="el-GR" sz="1400" dirty="0" smtClean="0"/>
              <a:t>Στις σελίδες 313-315 του βιβλίου σου</a:t>
            </a:r>
            <a:r>
              <a:rPr lang="en-US" sz="1400" dirty="0" smtClean="0"/>
              <a:t> </a:t>
            </a:r>
            <a:r>
              <a:rPr lang="el-GR" sz="1400" dirty="0" smtClean="0"/>
              <a:t>γίνεται αναφορά σε είδη θηρευτών και την επίδρασή τους στο οικοσύστημα.  Χρησιμοποίησε τον παρακάτω εννοιολογικό χάρτη για να καταγράψεις λέξεις κλειδιά και λεπτομέρειες σχετικές με το θέμα.</a:t>
            </a:r>
          </a:p>
          <a:p>
            <a:pPr>
              <a:buNone/>
            </a:pPr>
            <a:endParaRPr lang="el-GR" sz="1400" dirty="0"/>
          </a:p>
        </p:txBody>
      </p:sp>
      <p:sp>
        <p:nvSpPr>
          <p:cNvPr id="4" name="3 - Στρογγυλεμένο ορθογώνιο"/>
          <p:cNvSpPr/>
          <p:nvPr/>
        </p:nvSpPr>
        <p:spPr>
          <a:xfrm>
            <a:off x="971600" y="2924944"/>
            <a:ext cx="2160240" cy="5760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4 - Στρογγυλεμένο ορθογώνιο"/>
          <p:cNvSpPr/>
          <p:nvPr/>
        </p:nvSpPr>
        <p:spPr>
          <a:xfrm>
            <a:off x="971600" y="3789040"/>
            <a:ext cx="2232248" cy="10081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Στρογγυλεμένο ορθογώνιο"/>
          <p:cNvSpPr/>
          <p:nvPr/>
        </p:nvSpPr>
        <p:spPr>
          <a:xfrm>
            <a:off x="0" y="5877272"/>
            <a:ext cx="2448272" cy="576064"/>
          </a:xfrm>
          <a:prstGeom prst="roundRect">
            <a:avLst>
              <a:gd name="adj" fmla="val 2857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Στρογγυλεμένο ορθογώνιο"/>
          <p:cNvSpPr/>
          <p:nvPr/>
        </p:nvSpPr>
        <p:spPr>
          <a:xfrm>
            <a:off x="5004048" y="5589240"/>
            <a:ext cx="2448272" cy="5760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7 - Στρογγυλεμένο ορθογώνιο"/>
          <p:cNvSpPr/>
          <p:nvPr/>
        </p:nvSpPr>
        <p:spPr>
          <a:xfrm>
            <a:off x="5004048" y="4725144"/>
            <a:ext cx="2448272" cy="5760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Στρογγυλεμένο ορθογώνιο"/>
          <p:cNvSpPr/>
          <p:nvPr/>
        </p:nvSpPr>
        <p:spPr>
          <a:xfrm>
            <a:off x="5004048" y="3789040"/>
            <a:ext cx="2448272" cy="5760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9 - Στρογγυλεμένο ορθογώνιο"/>
          <p:cNvSpPr/>
          <p:nvPr/>
        </p:nvSpPr>
        <p:spPr>
          <a:xfrm>
            <a:off x="4932040" y="2852936"/>
            <a:ext cx="2448272" cy="5760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10 - Στρογγυλεμένο ορθογώνιο"/>
          <p:cNvSpPr/>
          <p:nvPr/>
        </p:nvSpPr>
        <p:spPr>
          <a:xfrm>
            <a:off x="2555776" y="6165304"/>
            <a:ext cx="2448272" cy="5760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11 - TextBox"/>
          <p:cNvSpPr txBox="1"/>
          <p:nvPr/>
        </p:nvSpPr>
        <p:spPr>
          <a:xfrm>
            <a:off x="755576" y="2636912"/>
            <a:ext cx="3168352" cy="276999"/>
          </a:xfrm>
          <a:prstGeom prst="rect">
            <a:avLst/>
          </a:prstGeom>
          <a:noFill/>
        </p:spPr>
        <p:txBody>
          <a:bodyPr wrap="square" rtlCol="0">
            <a:spAutoFit/>
          </a:bodyPr>
          <a:lstStyle/>
          <a:p>
            <a:r>
              <a:rPr lang="el-GR" sz="1200" b="1" dirty="0" smtClean="0"/>
              <a:t>Τι ονομάζουμε επεμβατικό είδος (ορισμός) ;</a:t>
            </a:r>
            <a:endParaRPr lang="el-GR" sz="1200" b="1" dirty="0"/>
          </a:p>
        </p:txBody>
      </p:sp>
      <p:sp>
        <p:nvSpPr>
          <p:cNvPr id="13" name="12 - TextBox"/>
          <p:cNvSpPr txBox="1"/>
          <p:nvPr/>
        </p:nvSpPr>
        <p:spPr>
          <a:xfrm>
            <a:off x="4860032" y="2564904"/>
            <a:ext cx="3168352" cy="276999"/>
          </a:xfrm>
          <a:prstGeom prst="rect">
            <a:avLst/>
          </a:prstGeom>
          <a:noFill/>
        </p:spPr>
        <p:txBody>
          <a:bodyPr wrap="square" rtlCol="0">
            <a:spAutoFit/>
          </a:bodyPr>
          <a:lstStyle/>
          <a:p>
            <a:r>
              <a:rPr lang="el-GR" sz="1200" b="1" dirty="0" smtClean="0"/>
              <a:t>Γιατί τα επεμβατικά είδη είναι καταστροφικά ;</a:t>
            </a:r>
            <a:endParaRPr lang="el-GR" sz="1200" b="1" dirty="0"/>
          </a:p>
        </p:txBody>
      </p:sp>
      <p:sp>
        <p:nvSpPr>
          <p:cNvPr id="59394" name="Rectangle 2"/>
          <p:cNvSpPr>
            <a:spLocks noChangeArrowheads="1"/>
          </p:cNvSpPr>
          <p:nvPr/>
        </p:nvSpPr>
        <p:spPr bwMode="auto">
          <a:xfrm>
            <a:off x="1043608" y="3807187"/>
            <a:ext cx="2016224"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l-GR" sz="1200" b="1" dirty="0" smtClean="0">
                <a:latin typeface="Arial Unicode MS" pitchFamily="34" charset="-128"/>
                <a:cs typeface="Arial" pitchFamily="34" charset="0"/>
              </a:rPr>
              <a:t>ΒΑΣΙΚΗ  </a:t>
            </a:r>
            <a:r>
              <a:rPr kumimoji="0" lang="el-GR" sz="1200" b="1" i="0" u="none" strike="noStrike" cap="none" normalizeH="0" baseline="0" dirty="0" smtClean="0">
                <a:ln>
                  <a:noFill/>
                </a:ln>
                <a:solidFill>
                  <a:schemeClr val="tx1"/>
                </a:solidFill>
                <a:effectLst/>
                <a:latin typeface="Arial Unicode MS" pitchFamily="34" charset="-128"/>
                <a:cs typeface="Arial" pitchFamily="34" charset="0"/>
              </a:rPr>
              <a:t> </a:t>
            </a:r>
            <a:r>
              <a:rPr lang="el-GR" sz="1200" b="1" dirty="0" smtClean="0">
                <a:latin typeface="Arial Unicode MS" pitchFamily="34" charset="-128"/>
                <a:cs typeface="Arial" pitchFamily="34" charset="0"/>
              </a:rPr>
              <a:t>ΙΔΕΑ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Unicode MS" pitchFamily="34" charset="-128"/>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lang="el-GR" sz="1200" b="1" dirty="0" smtClean="0">
                <a:latin typeface="Arial Unicode MS" pitchFamily="34" charset="-128"/>
                <a:cs typeface="Arial" pitchFamily="34" charset="0"/>
              </a:rPr>
              <a:t>Επεμβατικά είδη </a:t>
            </a:r>
            <a:r>
              <a:rPr kumimoji="0" lang="el-GR" sz="1200" b="1" i="0" u="none" strike="noStrike" cap="none" normalizeH="0" baseline="0" dirty="0" smtClean="0">
                <a:ln>
                  <a:noFill/>
                </a:ln>
                <a:solidFill>
                  <a:schemeClr val="tx1"/>
                </a:solidFill>
                <a:effectLst/>
                <a:latin typeface="Arial" pitchFamily="34" charset="0"/>
                <a:cs typeface="Arial" pitchFamily="34" charset="0"/>
              </a:rPr>
              <a:t> </a:t>
            </a:r>
          </a:p>
        </p:txBody>
      </p:sp>
      <p:sp>
        <p:nvSpPr>
          <p:cNvPr id="17" name="16 - TextBox"/>
          <p:cNvSpPr txBox="1"/>
          <p:nvPr/>
        </p:nvSpPr>
        <p:spPr>
          <a:xfrm rot="18546553">
            <a:off x="957849" y="5036002"/>
            <a:ext cx="1534675" cy="461665"/>
          </a:xfrm>
          <a:prstGeom prst="rect">
            <a:avLst/>
          </a:prstGeom>
          <a:noFill/>
        </p:spPr>
        <p:txBody>
          <a:bodyPr wrap="square" rtlCol="0">
            <a:spAutoFit/>
          </a:bodyPr>
          <a:lstStyle/>
          <a:p>
            <a:r>
              <a:rPr lang="el-GR" sz="1200" b="1" dirty="0" smtClean="0"/>
              <a:t>Δώστε ορισμένα </a:t>
            </a:r>
          </a:p>
          <a:p>
            <a:r>
              <a:rPr lang="el-GR" sz="1200" b="1" dirty="0" smtClean="0"/>
              <a:t>παραδείγματα</a:t>
            </a:r>
            <a:endParaRPr lang="el-GR" sz="1200" b="1" dirty="0"/>
          </a:p>
        </p:txBody>
      </p:sp>
      <p:cxnSp>
        <p:nvCxnSpPr>
          <p:cNvPr id="19" name="18 - Ευθεία γραμμή σύνδεσης"/>
          <p:cNvCxnSpPr>
            <a:stCxn id="4" idx="2"/>
            <a:endCxn id="59394" idx="0"/>
          </p:cNvCxnSpPr>
          <p:nvPr/>
        </p:nvCxnSpPr>
        <p:spPr>
          <a:xfrm>
            <a:off x="2051720" y="3501008"/>
            <a:ext cx="0" cy="306179"/>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6" name="25 - Ευθεία γραμμή σύνδεσης"/>
          <p:cNvCxnSpPr>
            <a:stCxn id="5" idx="2"/>
            <a:endCxn id="6" idx="0"/>
          </p:cNvCxnSpPr>
          <p:nvPr/>
        </p:nvCxnSpPr>
        <p:spPr>
          <a:xfrm flipH="1">
            <a:off x="1224136" y="4797152"/>
            <a:ext cx="863588" cy="108012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8" name="27 - Ευθεία γραμμή σύνδεσης"/>
          <p:cNvCxnSpPr>
            <a:stCxn id="5" idx="3"/>
            <a:endCxn id="10" idx="1"/>
          </p:cNvCxnSpPr>
          <p:nvPr/>
        </p:nvCxnSpPr>
        <p:spPr>
          <a:xfrm flipV="1">
            <a:off x="3203848" y="3140968"/>
            <a:ext cx="1728192" cy="1152128"/>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0" name="29 - Ευθεία γραμμή σύνδεσης"/>
          <p:cNvCxnSpPr>
            <a:stCxn id="5" idx="3"/>
            <a:endCxn id="9" idx="1"/>
          </p:cNvCxnSpPr>
          <p:nvPr/>
        </p:nvCxnSpPr>
        <p:spPr>
          <a:xfrm flipV="1">
            <a:off x="3203848" y="4077072"/>
            <a:ext cx="1800200" cy="216024"/>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2" name="31 - Ευθεία γραμμή σύνδεσης"/>
          <p:cNvCxnSpPr>
            <a:stCxn id="5" idx="3"/>
            <a:endCxn id="8" idx="1"/>
          </p:cNvCxnSpPr>
          <p:nvPr/>
        </p:nvCxnSpPr>
        <p:spPr>
          <a:xfrm>
            <a:off x="3203848" y="4293096"/>
            <a:ext cx="1800200" cy="72008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4" name="33 - Ευθεία γραμμή σύνδεσης"/>
          <p:cNvCxnSpPr>
            <a:stCxn id="5" idx="3"/>
            <a:endCxn id="7" idx="1"/>
          </p:cNvCxnSpPr>
          <p:nvPr/>
        </p:nvCxnSpPr>
        <p:spPr>
          <a:xfrm>
            <a:off x="3203848" y="4293096"/>
            <a:ext cx="1800200" cy="158417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6" name="35 - Ευθεία γραμμή σύνδεσης"/>
          <p:cNvCxnSpPr>
            <a:stCxn id="5" idx="3"/>
            <a:endCxn id="11" idx="0"/>
          </p:cNvCxnSpPr>
          <p:nvPr/>
        </p:nvCxnSpPr>
        <p:spPr>
          <a:xfrm>
            <a:off x="3203848" y="4293096"/>
            <a:ext cx="576064" cy="1872208"/>
          </a:xfrm>
          <a:prstGeom prst="line">
            <a:avLst/>
          </a:prstGeom>
          <a:ln w="31750"/>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404665"/>
            <a:ext cx="8229600" cy="1368152"/>
          </a:xfrm>
        </p:spPr>
        <p:txBody>
          <a:bodyPr>
            <a:normAutofit/>
          </a:bodyPr>
          <a:lstStyle/>
          <a:p>
            <a:pPr>
              <a:buNone/>
            </a:pPr>
            <a:r>
              <a:rPr lang="el-GR" sz="1400" b="1" dirty="0" smtClean="0">
                <a:solidFill>
                  <a:schemeClr val="accent6">
                    <a:lumMod val="75000"/>
                  </a:schemeClr>
                </a:solidFill>
              </a:rPr>
              <a:t>Οργανώστε τις σκέψεις σας</a:t>
            </a:r>
            <a:endParaRPr lang="en-US" sz="1400" b="1" dirty="0" smtClean="0">
              <a:solidFill>
                <a:schemeClr val="accent6">
                  <a:lumMod val="75000"/>
                </a:schemeClr>
              </a:solidFill>
            </a:endParaRPr>
          </a:p>
          <a:p>
            <a:pPr>
              <a:buNone/>
            </a:pPr>
            <a:r>
              <a:rPr lang="en-US" sz="1400" dirty="0" smtClean="0"/>
              <a:t>H </a:t>
            </a:r>
            <a:r>
              <a:rPr lang="el-GR" sz="1400" dirty="0" smtClean="0"/>
              <a:t>επέκταση δραστηριότητας της σελίδας 316 του βιβλίου σας , ζητά να βρείτε και να γράψετε σχετικά με έναν εισβολέα της περιοχής σας. Χρησιμοποιείστε τον παρακάτω πίνακα για να οργανώσετε την έρευνα και τις σκέψεις σας πριν την τελική μορφή της εργασίας .Στη συνέχεια χρησιμοποιείστε τις πληροφορίες του παρακάτω πίνακα για να γράψετε το φυλλάδιο</a:t>
            </a:r>
            <a:r>
              <a:rPr lang="en-US" sz="1400" dirty="0" smtClean="0"/>
              <a:t> </a:t>
            </a:r>
            <a:r>
              <a:rPr lang="el-GR" sz="1400" dirty="0" smtClean="0"/>
              <a:t>που σας ζητήθηκε.</a:t>
            </a:r>
          </a:p>
          <a:p>
            <a:pPr>
              <a:buNone/>
            </a:pPr>
            <a:endParaRPr lang="el-GR" sz="1400" dirty="0"/>
          </a:p>
        </p:txBody>
      </p:sp>
      <p:graphicFrame>
        <p:nvGraphicFramePr>
          <p:cNvPr id="4" name="3 - Πίνακας"/>
          <p:cNvGraphicFramePr>
            <a:graphicFrameLocks noGrp="1"/>
          </p:cNvGraphicFramePr>
          <p:nvPr/>
        </p:nvGraphicFramePr>
        <p:xfrm>
          <a:off x="827584" y="1844824"/>
          <a:ext cx="7632848" cy="4608511"/>
        </p:xfrm>
        <a:graphic>
          <a:graphicData uri="http://schemas.openxmlformats.org/drawingml/2006/table">
            <a:tbl>
              <a:tblPr firstRow="1" bandRow="1">
                <a:tableStyleId>{5C22544A-7EE6-4342-B048-85BDC9FD1C3A}</a:tableStyleId>
              </a:tblPr>
              <a:tblGrid>
                <a:gridCol w="3816424"/>
                <a:gridCol w="3816424"/>
              </a:tblGrid>
              <a:tr h="502872">
                <a:tc>
                  <a:txBody>
                    <a:bodyPr/>
                    <a:lstStyle/>
                    <a:p>
                      <a:pPr algn="ctr"/>
                      <a:r>
                        <a:rPr lang="el-GR" sz="1400" dirty="0" smtClean="0"/>
                        <a:t>ερωτήσεις</a:t>
                      </a:r>
                      <a:endParaRPr lang="el-GR" sz="1400" dirty="0"/>
                    </a:p>
                  </a:txBody>
                  <a:tcPr anchor="ctr"/>
                </a:tc>
                <a:tc>
                  <a:txBody>
                    <a:bodyPr/>
                    <a:lstStyle/>
                    <a:p>
                      <a:pPr algn="ctr"/>
                      <a:r>
                        <a:rPr lang="el-GR" sz="1400" dirty="0" smtClean="0"/>
                        <a:t>απαντήσεις</a:t>
                      </a:r>
                      <a:endParaRPr lang="el-GR" sz="1400" dirty="0"/>
                    </a:p>
                  </a:txBody>
                  <a:tcPr anchor="ctr"/>
                </a:tc>
              </a:tr>
              <a:tr h="502872">
                <a:tc>
                  <a:txBody>
                    <a:bodyPr/>
                    <a:lstStyle/>
                    <a:p>
                      <a:pPr algn="ctr"/>
                      <a:r>
                        <a:rPr lang="el-GR" sz="1200" b="1" dirty="0" smtClean="0"/>
                        <a:t>Ποια</a:t>
                      </a:r>
                      <a:r>
                        <a:rPr lang="el-GR" sz="1200" b="1" baseline="0" dirty="0" smtClean="0"/>
                        <a:t> είδη ονομάζουμε επεμβατικά</a:t>
                      </a:r>
                      <a:endParaRPr lang="el-GR" sz="1200" b="1" dirty="0"/>
                    </a:p>
                  </a:txBody>
                  <a:tcPr anchor="ctr"/>
                </a:tc>
                <a:tc>
                  <a:txBody>
                    <a:bodyPr/>
                    <a:lstStyle/>
                    <a:p>
                      <a:pPr algn="ctr"/>
                      <a:endParaRPr lang="el-GR"/>
                    </a:p>
                  </a:txBody>
                  <a:tcPr anchor="ctr"/>
                </a:tc>
              </a:tr>
              <a:tr h="502872">
                <a:tc>
                  <a:txBody>
                    <a:bodyPr/>
                    <a:lstStyle/>
                    <a:p>
                      <a:pPr algn="ctr"/>
                      <a:r>
                        <a:rPr lang="el-GR" sz="1200" b="1" dirty="0" smtClean="0"/>
                        <a:t>Ποιο</a:t>
                      </a:r>
                      <a:r>
                        <a:rPr lang="el-GR" sz="1200" b="1" baseline="0" dirty="0" smtClean="0"/>
                        <a:t> είναι το φυσικό τους περιβάλλον;</a:t>
                      </a:r>
                      <a:endParaRPr lang="el-GR" sz="1200" b="1" dirty="0"/>
                    </a:p>
                  </a:txBody>
                  <a:tcPr anchor="ctr"/>
                </a:tc>
                <a:tc>
                  <a:txBody>
                    <a:bodyPr/>
                    <a:lstStyle/>
                    <a:p>
                      <a:pPr algn="ctr"/>
                      <a:endParaRPr lang="el-GR"/>
                    </a:p>
                  </a:txBody>
                  <a:tcPr anchor="ctr"/>
                </a:tc>
              </a:tr>
              <a:tr h="619979">
                <a:tc>
                  <a:txBody>
                    <a:bodyPr/>
                    <a:lstStyle/>
                    <a:p>
                      <a:pPr algn="ctr"/>
                      <a:r>
                        <a:rPr lang="el-GR" sz="1200" b="1" dirty="0" smtClean="0"/>
                        <a:t>Πως μοιάζει; Περιγράψτε τη μορφή του, τι τρώει και τους φυσικούς του Θηρευτές.</a:t>
                      </a:r>
                      <a:endParaRPr lang="el-GR" sz="1200" b="1" dirty="0"/>
                    </a:p>
                  </a:txBody>
                  <a:tcPr anchor="ctr"/>
                </a:tc>
                <a:tc>
                  <a:txBody>
                    <a:bodyPr/>
                    <a:lstStyle/>
                    <a:p>
                      <a:pPr algn="ctr"/>
                      <a:endParaRPr lang="el-GR"/>
                    </a:p>
                  </a:txBody>
                  <a:tcPr anchor="ctr"/>
                </a:tc>
              </a:tr>
              <a:tr h="619979">
                <a:tc>
                  <a:txBody>
                    <a:bodyPr/>
                    <a:lstStyle/>
                    <a:p>
                      <a:pPr algn="ctr"/>
                      <a:r>
                        <a:rPr lang="el-GR" sz="1200" b="1" dirty="0" smtClean="0"/>
                        <a:t>Πως εισήλθαν στην περιοχή σας τα συγκεκριμένα</a:t>
                      </a:r>
                      <a:r>
                        <a:rPr lang="el-GR" sz="1200" b="1" baseline="0" dirty="0" smtClean="0"/>
                        <a:t> είδη;</a:t>
                      </a:r>
                      <a:endParaRPr lang="el-GR" sz="1200" b="1" dirty="0"/>
                    </a:p>
                  </a:txBody>
                  <a:tcPr anchor="ctr"/>
                </a:tc>
                <a:tc>
                  <a:txBody>
                    <a:bodyPr/>
                    <a:lstStyle/>
                    <a:p>
                      <a:pPr algn="ctr"/>
                      <a:endParaRPr lang="el-GR"/>
                    </a:p>
                  </a:txBody>
                  <a:tcPr anchor="ctr"/>
                </a:tc>
              </a:tr>
              <a:tr h="619979">
                <a:tc>
                  <a:txBody>
                    <a:bodyPr/>
                    <a:lstStyle/>
                    <a:p>
                      <a:pPr algn="ctr"/>
                      <a:r>
                        <a:rPr lang="el-GR" sz="1200" b="1" dirty="0" smtClean="0"/>
                        <a:t>Τι επίδραση είχε στους ντόπιους οργανισμούς και στο οικοσύστημα;</a:t>
                      </a:r>
                      <a:endParaRPr lang="el-GR" sz="1200" b="1" dirty="0"/>
                    </a:p>
                  </a:txBody>
                  <a:tcPr anchor="ctr"/>
                </a:tc>
                <a:tc>
                  <a:txBody>
                    <a:bodyPr/>
                    <a:lstStyle/>
                    <a:p>
                      <a:pPr algn="ctr"/>
                      <a:endParaRPr lang="el-GR"/>
                    </a:p>
                  </a:txBody>
                  <a:tcPr anchor="ctr"/>
                </a:tc>
              </a:tr>
              <a:tr h="619979">
                <a:tc>
                  <a:txBody>
                    <a:bodyPr/>
                    <a:lstStyle/>
                    <a:p>
                      <a:pPr algn="ctr"/>
                      <a:r>
                        <a:rPr lang="el-GR" sz="1200" b="1" dirty="0" smtClean="0"/>
                        <a:t>Γιατί τα συγκεκριμένα είδη θα</a:t>
                      </a:r>
                      <a:r>
                        <a:rPr lang="el-GR" sz="1200" b="1" baseline="0" dirty="0" smtClean="0"/>
                        <a:t> πρέπει να μας απασχολήσουν;</a:t>
                      </a:r>
                      <a:endParaRPr lang="el-GR" sz="1200" b="1" dirty="0"/>
                    </a:p>
                  </a:txBody>
                  <a:tcPr anchor="ctr"/>
                </a:tc>
                <a:tc>
                  <a:txBody>
                    <a:bodyPr/>
                    <a:lstStyle/>
                    <a:p>
                      <a:pPr algn="ctr"/>
                      <a:endParaRPr lang="el-GR" dirty="0"/>
                    </a:p>
                  </a:txBody>
                  <a:tcPr anchor="ctr"/>
                </a:tc>
              </a:tr>
              <a:tr h="619979">
                <a:tc>
                  <a:txBody>
                    <a:bodyPr/>
                    <a:lstStyle/>
                    <a:p>
                      <a:pPr algn="ctr"/>
                      <a:r>
                        <a:rPr lang="el-GR" sz="1200" b="1" dirty="0" smtClean="0"/>
                        <a:t>Πως μπορεί</a:t>
                      </a:r>
                      <a:r>
                        <a:rPr lang="el-GR" sz="1200" b="1" baseline="0" dirty="0" smtClean="0"/>
                        <a:t> να μειωθεί η ζημιά που προκαλούν τα συγκριμένα είδη;</a:t>
                      </a:r>
                      <a:endParaRPr lang="el-GR" sz="1200" b="1" dirty="0"/>
                    </a:p>
                  </a:txBody>
                  <a:tcPr anchor="ctr"/>
                </a:tc>
                <a:tc>
                  <a:txBody>
                    <a:bodyPr/>
                    <a:lstStyle/>
                    <a:p>
                      <a:pPr algn="ctr"/>
                      <a:endParaRPr lang="el-GR" dirty="0"/>
                    </a:p>
                  </a:txBody>
                  <a:tcPr anchor="ctr"/>
                </a:tc>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323528" y="548680"/>
            <a:ext cx="8568952" cy="5832648"/>
          </a:xfrm>
        </p:spPr>
        <p:txBody>
          <a:bodyPr/>
          <a:lstStyle/>
          <a:p>
            <a:pPr>
              <a:buNone/>
            </a:pPr>
            <a:r>
              <a:rPr lang="el-GR" sz="1400" b="1" dirty="0" smtClean="0">
                <a:solidFill>
                  <a:schemeClr val="accent6">
                    <a:lumMod val="75000"/>
                  </a:schemeClr>
                </a:solidFill>
              </a:rPr>
              <a:t>Αποτίμηση</a:t>
            </a:r>
          </a:p>
          <a:p>
            <a:pPr>
              <a:buNone/>
            </a:pPr>
            <a:endParaRPr lang="el-GR" sz="1400" b="1" dirty="0" smtClean="0">
              <a:solidFill>
                <a:schemeClr val="accent6">
                  <a:lumMod val="75000"/>
                </a:schemeClr>
              </a:solidFill>
            </a:endParaRPr>
          </a:p>
          <a:p>
            <a:pPr>
              <a:buNone/>
            </a:pPr>
            <a:r>
              <a:rPr lang="el-GR" sz="1400" b="1" dirty="0" smtClean="0"/>
              <a:t>Περίληψη μαθήματος</a:t>
            </a:r>
          </a:p>
          <a:p>
            <a:r>
              <a:rPr lang="el-GR" sz="1200" dirty="0" smtClean="0"/>
              <a:t>Η θεωρία της εξέλιξης περιγράφηκε αρχικά από τον Κάρολο Δαρβίνο ,εξηγώντας ότι όλα τα είδη σταδιακά αλλάζουν ή εξελίσσονται μέσα από πολλές γενεές.</a:t>
            </a:r>
          </a:p>
          <a:p>
            <a:r>
              <a:rPr lang="el-GR" sz="1200" dirty="0" smtClean="0"/>
              <a:t>Οι οργανισμοί που είναι καταλληλότεροι να ανταγωνιστούν για τους πόρους, μεταφέρουν τα χαρακτηριστικά τους στους απογόνους τους, μια διαδικασία που ονομάζεται φυσική επιλογή .Οι οργανισμοί που δεν είναι θέση να ανταγωνιστούν τους υπόλοιπους θα εκλείψουν.</a:t>
            </a:r>
          </a:p>
          <a:p>
            <a:r>
              <a:rPr lang="el-GR" sz="1200" dirty="0" smtClean="0"/>
              <a:t>Η φυσική επιλογή εξηγείτε μέσα από την θεωρία της εξέλιξης και υποστηρίζεται </a:t>
            </a:r>
            <a:r>
              <a:rPr lang="en-US" sz="1200" dirty="0" smtClean="0"/>
              <a:t> </a:t>
            </a:r>
            <a:r>
              <a:rPr lang="el-GR" sz="1200" dirty="0" smtClean="0"/>
              <a:t>μέσα από αποτυπώσεις απολιθωμάτων , σωματικές δομές και άλλα παρατηρήσιμα χαρακτηριστικά.</a:t>
            </a:r>
          </a:p>
          <a:p>
            <a:r>
              <a:rPr lang="el-GR" sz="1200" dirty="0" smtClean="0"/>
              <a:t>Στην εποχή μας πλέον οι επιστήμονες μπορούν να εξετάσουν τη συγγένεια των οργανισμών ,εξετάζοντας τις αλληλουχίες του γενετικού τους υλικού.</a:t>
            </a:r>
          </a:p>
          <a:p>
            <a:r>
              <a:rPr lang="el-GR" sz="1200" dirty="0" smtClean="0"/>
              <a:t>Μια μικρή αλλαγή στο </a:t>
            </a:r>
            <a:r>
              <a:rPr lang="en-US" sz="1200" dirty="0" smtClean="0"/>
              <a:t>DNA </a:t>
            </a:r>
            <a:r>
              <a:rPr lang="el-GR" sz="1200" dirty="0" smtClean="0"/>
              <a:t>αποκαλείτε μετάλλαξη και συμβαίνει τυχαία. Οι μεταλλάξεις οδηγούν σε διαφορές ή παραλλαγές μέσα στο είδος.</a:t>
            </a:r>
          </a:p>
          <a:p>
            <a:r>
              <a:rPr lang="el-GR" sz="1200" dirty="0" smtClean="0"/>
              <a:t>Τα γενετικά χαρακτηριστικά που ωφελούν την επιβίωση και την αναπαραγωγή  ενός οργανισμού ονομάζονται προσαρμογές .Αυτές περιλαμβάνουν τόσο τα ορατά χαρακτηριστικά όσο και τα χαρακτηριστικά της συμπεριφοράς τους.</a:t>
            </a:r>
          </a:p>
          <a:p>
            <a:r>
              <a:rPr lang="en-US" sz="1200" dirty="0" smtClean="0"/>
              <a:t>H </a:t>
            </a:r>
            <a:r>
              <a:rPr lang="el-GR" sz="1200" dirty="0" smtClean="0"/>
              <a:t> ΄΄επιβίωση του καταλληλότερου  ‘’ αναφέρεται στους οργανισμούς που είναι καλύτερα προσαρμοσμένοι στο περιβάλλον και είναι περισσότερες πιθανότητες να επιβιώσουν και να αναπαραχθούν επιτυχώς.</a:t>
            </a:r>
            <a:endParaRPr lang="en-US" sz="1200" dirty="0" smtClean="0"/>
          </a:p>
          <a:p>
            <a:r>
              <a:rPr lang="en-US" sz="1200" dirty="0" smtClean="0"/>
              <a:t>H </a:t>
            </a:r>
            <a:r>
              <a:rPr lang="el-GR" sz="1200" dirty="0" smtClean="0"/>
              <a:t>συσχέτιση συμβαίνει όταν οι οργανισμοί ενός είδους απομονωθούν για μεγάλο χρονικό διάστημα ,σχηματίζοντας ένα ξεχωριστό είδος.</a:t>
            </a:r>
          </a:p>
          <a:p>
            <a:endParaRPr lang="el-GR" sz="1200" dirty="0" smtClean="0"/>
          </a:p>
          <a:p>
            <a:pPr>
              <a:buNone/>
            </a:pPr>
            <a:endParaRPr lang="el-GR" sz="1200" dirty="0" smtClean="0"/>
          </a:p>
          <a:p>
            <a:endParaRPr lang="el-GR" sz="1200" dirty="0" smtClean="0"/>
          </a:p>
          <a:p>
            <a:pPr>
              <a:buNone/>
            </a:pPr>
            <a:endParaRPr lang="el-GR" sz="1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5536" y="548680"/>
            <a:ext cx="8229600" cy="562074"/>
          </a:xfrm>
          <a:noFill/>
        </p:spPr>
        <p:txBody>
          <a:bodyPr>
            <a:normAutofit/>
          </a:bodyPr>
          <a:lstStyle/>
          <a:p>
            <a:pPr algn="l"/>
            <a:r>
              <a:rPr lang="el-GR" sz="2400" b="1" dirty="0" smtClean="0">
                <a:solidFill>
                  <a:schemeClr val="accent6">
                    <a:lumMod val="75000"/>
                  </a:schemeClr>
                </a:solidFill>
              </a:rPr>
              <a:t>Διερεύνηση</a:t>
            </a:r>
            <a:endParaRPr lang="el-GR" sz="2400" b="1" dirty="0">
              <a:solidFill>
                <a:schemeClr val="accent6">
                  <a:lumMod val="75000"/>
                </a:schemeClr>
              </a:solidFill>
            </a:endParaRPr>
          </a:p>
        </p:txBody>
      </p:sp>
      <p:sp>
        <p:nvSpPr>
          <p:cNvPr id="3" name="2 - Θέση περιεχομένου"/>
          <p:cNvSpPr>
            <a:spLocks noGrp="1"/>
          </p:cNvSpPr>
          <p:nvPr>
            <p:ph idx="1"/>
          </p:nvPr>
        </p:nvSpPr>
        <p:spPr>
          <a:xfrm>
            <a:off x="0" y="1484784"/>
            <a:ext cx="5004048" cy="4641379"/>
          </a:xfrm>
        </p:spPr>
        <p:txBody>
          <a:bodyPr>
            <a:normAutofit/>
          </a:bodyPr>
          <a:lstStyle/>
          <a:p>
            <a:pPr>
              <a:buNone/>
            </a:pPr>
            <a:r>
              <a:rPr lang="el-GR" sz="1700" dirty="0" smtClean="0"/>
              <a:t>Αυτή η δραστηριότητα σου επιτρέπει να κατηγοριοποιήσεις τις αλλαγές του θαλάσσιου αστερία μέσα στο χρόνο. Είναι σημαντικό να κατανοήσουμε ότι οι γενετικές μεταβολές μέσα στα είδη (αντιγραφή χρώματος , σχήμα χειλιών κτλ ) είναι τυχαίες . Το αποτέλεσμα αυτών μπορεί να είναι  ή και όχι ευεργετικό για μεμονωμένους οργανισμούς . Μέσω της δραστηριότητας αυτής εσύ και οι συμμαθητές σου θα πρέπει να ενεργήσετε ως κυνηγοί –επιλέγοντας το θήραμα- σε ένα συγκεκριμένο περιβάλλον. Ψάξτε για αλλαγές που έχουν συμβεί στον πληθυσμό κατά τη διάρκεια του χρόνου.</a:t>
            </a:r>
            <a:endParaRPr lang="el-GR" sz="1700" dirty="0"/>
          </a:p>
        </p:txBody>
      </p:sp>
      <p:pic>
        <p:nvPicPr>
          <p:cNvPr id="4" name="3 - Εικόνα" descr="Καταγραφή.PNG"/>
          <p:cNvPicPr>
            <a:picLocks noChangeAspect="1"/>
          </p:cNvPicPr>
          <p:nvPr/>
        </p:nvPicPr>
        <p:blipFill>
          <a:blip r:embed="rId2" cstate="print"/>
          <a:stretch>
            <a:fillRect/>
          </a:stretch>
        </p:blipFill>
        <p:spPr>
          <a:xfrm>
            <a:off x="5076056" y="1556792"/>
            <a:ext cx="3595467" cy="2880319"/>
          </a:xfrm>
          <a:prstGeom prst="rect">
            <a:avLst/>
          </a:prstGeom>
        </p:spPr>
      </p:pic>
      <p:sp>
        <p:nvSpPr>
          <p:cNvPr id="5" name="4 - TextBox"/>
          <p:cNvSpPr txBox="1"/>
          <p:nvPr/>
        </p:nvSpPr>
        <p:spPr>
          <a:xfrm>
            <a:off x="5076056" y="4581128"/>
            <a:ext cx="3600400" cy="646331"/>
          </a:xfrm>
          <a:prstGeom prst="rect">
            <a:avLst/>
          </a:prstGeom>
          <a:noFill/>
        </p:spPr>
        <p:txBody>
          <a:bodyPr wrap="square" rtlCol="0">
            <a:spAutoFit/>
          </a:bodyPr>
          <a:lstStyle/>
          <a:p>
            <a:r>
              <a:rPr lang="el-GR" sz="1200" b="1" dirty="0" smtClean="0"/>
              <a:t>Ο γεμάτος στίγματα πολύχρωμος θαλάσσιος αστερίας συναντάτε σε βραχώδεις ακτές της Αλάσκα  και η διάμετρός του μπορεί να φτάσει το ½ μέτρο.</a:t>
            </a:r>
            <a:endParaRPr lang="el-GR" sz="1200" b="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23528" y="274638"/>
            <a:ext cx="8363272" cy="562074"/>
          </a:xfrm>
          <a:noFill/>
        </p:spPr>
        <p:txBody>
          <a:bodyPr>
            <a:normAutofit/>
          </a:bodyPr>
          <a:lstStyle/>
          <a:p>
            <a:pPr algn="l"/>
            <a:r>
              <a:rPr lang="el-GR" sz="2400" b="1" dirty="0" smtClean="0">
                <a:solidFill>
                  <a:schemeClr val="accent6">
                    <a:lumMod val="75000"/>
                  </a:schemeClr>
                </a:solidFill>
              </a:rPr>
              <a:t>Δραστηριότητα</a:t>
            </a:r>
            <a:endParaRPr lang="el-GR" sz="2400" b="1" dirty="0">
              <a:solidFill>
                <a:schemeClr val="accent6">
                  <a:lumMod val="75000"/>
                </a:schemeClr>
              </a:solidFill>
            </a:endParaRPr>
          </a:p>
        </p:txBody>
      </p:sp>
      <p:sp>
        <p:nvSpPr>
          <p:cNvPr id="3" name="2 - Θέση περιεχομένου"/>
          <p:cNvSpPr>
            <a:spLocks noGrp="1"/>
          </p:cNvSpPr>
          <p:nvPr>
            <p:ph idx="1"/>
          </p:nvPr>
        </p:nvSpPr>
        <p:spPr>
          <a:xfrm>
            <a:off x="251520" y="1196752"/>
            <a:ext cx="8640960" cy="5328592"/>
          </a:xfrm>
        </p:spPr>
        <p:txBody>
          <a:bodyPr>
            <a:normAutofit fontScale="92500" lnSpcReduction="20000"/>
          </a:bodyPr>
          <a:lstStyle/>
          <a:p>
            <a:pPr>
              <a:buNone/>
            </a:pPr>
            <a:r>
              <a:rPr lang="el-GR" sz="2400" b="1" dirty="0" smtClean="0"/>
              <a:t>Υλικά:</a:t>
            </a:r>
          </a:p>
          <a:p>
            <a:pPr>
              <a:buNone/>
            </a:pPr>
            <a:r>
              <a:rPr lang="el-GR" sz="1800" dirty="0" smtClean="0"/>
              <a:t>Για κάθε ομάδα:</a:t>
            </a:r>
          </a:p>
          <a:p>
            <a:r>
              <a:rPr lang="el-GR" sz="1800" dirty="0" smtClean="0"/>
              <a:t>σχέδια θαλάσσιου αστερία: 35 κόκκινα , 35 πορτοκαλί , 35 γκρι  (για τον πληθυσμό) .</a:t>
            </a:r>
          </a:p>
          <a:p>
            <a:r>
              <a:rPr lang="el-GR" sz="1800" dirty="0" smtClean="0"/>
              <a:t>1 ζάρι (για να επιλέγετε τυχαία τις γενετικές μεταβολές) .</a:t>
            </a:r>
            <a:endParaRPr lang="en-US" sz="1800" dirty="0" smtClean="0"/>
          </a:p>
          <a:p>
            <a:r>
              <a:rPr lang="en-US" sz="1800" dirty="0" smtClean="0"/>
              <a:t>2 </a:t>
            </a:r>
            <a:r>
              <a:rPr lang="el-GR" sz="1800" dirty="0" smtClean="0"/>
              <a:t>κομμάτια κόκκινο χαρτί κολλημένα μαζί</a:t>
            </a:r>
            <a:r>
              <a:rPr lang="en-US" sz="1800" dirty="0" smtClean="0"/>
              <a:t> (</a:t>
            </a:r>
            <a:r>
              <a:rPr lang="el-GR" sz="1800" dirty="0" smtClean="0"/>
              <a:t>για βιότοπο)</a:t>
            </a:r>
          </a:p>
          <a:p>
            <a:r>
              <a:rPr lang="el-GR" sz="1800" dirty="0" smtClean="0"/>
              <a:t>1 κούπα</a:t>
            </a:r>
          </a:p>
          <a:p>
            <a:pPr>
              <a:buNone/>
            </a:pPr>
            <a:r>
              <a:rPr lang="el-GR" sz="2400" b="1" dirty="0" smtClean="0"/>
              <a:t>Διαδικασία:</a:t>
            </a:r>
          </a:p>
          <a:p>
            <a:pPr>
              <a:buNone/>
            </a:pPr>
            <a:r>
              <a:rPr lang="el-GR" sz="2400" b="1" dirty="0" smtClean="0"/>
              <a:t>Μέρος </a:t>
            </a:r>
            <a:r>
              <a:rPr lang="en-US" sz="2400" b="1" dirty="0" smtClean="0"/>
              <a:t>I</a:t>
            </a:r>
          </a:p>
          <a:p>
            <a:pPr marL="457200" indent="-457200">
              <a:buFont typeface="+mj-lt"/>
              <a:buAutoNum type="arabicPeriod"/>
            </a:pPr>
            <a:r>
              <a:rPr lang="el-GR" sz="1800" dirty="0" smtClean="0"/>
              <a:t>Θα χρειαστεί να δουλέψετε σε ομάδες των 3 ή 4 ατόμων. Μοιράστε τους έξεις ρόλους στην ομάδα σας.</a:t>
            </a:r>
          </a:p>
          <a:p>
            <a:pPr marL="457200" indent="-457200"/>
            <a:r>
              <a:rPr lang="en-US" sz="1800" dirty="0" smtClean="0"/>
              <a:t>O </a:t>
            </a:r>
            <a:r>
              <a:rPr lang="el-GR" sz="1800" b="1" dirty="0" smtClean="0"/>
              <a:t>κυνηγός </a:t>
            </a:r>
            <a:r>
              <a:rPr lang="el-GR" sz="1800" dirty="0" smtClean="0"/>
              <a:t>χρησιμοποιώντας το δείκτη και τον αντίχειρα του ενός χεριού του θα προσπαθήσει να σηκώσει όσους περισσότερους αστερίες μπορεί. Το άλλο χέρι πρέπει να είναι μέσα στη τσέπη.</a:t>
            </a:r>
            <a:endParaRPr lang="en-US" sz="1800" dirty="0" smtClean="0"/>
          </a:p>
          <a:p>
            <a:pPr marL="457200" indent="-457200"/>
            <a:r>
              <a:rPr lang="en-US" sz="1800" dirty="0" smtClean="0"/>
              <a:t>O </a:t>
            </a:r>
            <a:r>
              <a:rPr lang="el-GR" sz="1800" b="1" dirty="0" smtClean="0"/>
              <a:t>απαριθμητής</a:t>
            </a:r>
            <a:r>
              <a:rPr lang="en-US" sz="1800" b="1" dirty="0" smtClean="0"/>
              <a:t> </a:t>
            </a:r>
            <a:r>
              <a:rPr lang="el-GR" sz="1800" b="1" dirty="0" smtClean="0"/>
              <a:t>θαλάσσιων αστερίων </a:t>
            </a:r>
            <a:r>
              <a:rPr lang="el-GR" sz="1800" dirty="0" smtClean="0"/>
              <a:t>θα μετρήσει πόσοι από κάθε χρώμα αστερίες έχουν παραμείνει στο χαρτί και πόσοι έχουν </a:t>
            </a:r>
            <a:r>
              <a:rPr lang="en-US" sz="1800" dirty="0" smtClean="0"/>
              <a:t>‘’</a:t>
            </a:r>
            <a:r>
              <a:rPr lang="el-GR" sz="1800" dirty="0" smtClean="0"/>
              <a:t>καταναλωθεί ‘’ από τον κυνηγό.</a:t>
            </a:r>
          </a:p>
          <a:p>
            <a:pPr marL="457200" indent="-457200"/>
            <a:r>
              <a:rPr lang="el-GR" sz="1800" dirty="0" smtClean="0"/>
              <a:t>Ο</a:t>
            </a:r>
            <a:r>
              <a:rPr lang="el-GR" sz="1800" b="1" dirty="0" smtClean="0"/>
              <a:t> καταγραφέας δεδομένων</a:t>
            </a:r>
            <a:r>
              <a:rPr lang="en-US" sz="1800" b="1" dirty="0" smtClean="0"/>
              <a:t> </a:t>
            </a:r>
            <a:r>
              <a:rPr lang="el-GR" sz="1800" dirty="0" smtClean="0"/>
              <a:t>θα συμπληρώσει και θα καταγράψει τα δεδομένα του </a:t>
            </a:r>
            <a:r>
              <a:rPr lang="el-GR" sz="1800" b="1" dirty="0" smtClean="0"/>
              <a:t>απαριθμητή</a:t>
            </a:r>
            <a:r>
              <a:rPr lang="el-GR" sz="1800" dirty="0" smtClean="0"/>
              <a:t> στα δεδομένα του </a:t>
            </a:r>
            <a:r>
              <a:rPr lang="el-GR" sz="1800" b="1" dirty="0" smtClean="0"/>
              <a:t>φύλλου εργασίας θαλάσσιων αστερίων</a:t>
            </a:r>
            <a:r>
              <a:rPr lang="el-GR" sz="1800" dirty="0" smtClean="0"/>
              <a:t>.</a:t>
            </a:r>
            <a:endParaRPr lang="el-GR" sz="1800" b="1" dirty="0" smtClean="0"/>
          </a:p>
          <a:p>
            <a:pPr marL="457200" indent="-457200"/>
            <a:r>
              <a:rPr lang="el-GR" sz="1800" dirty="0" smtClean="0"/>
              <a:t>Αυτός που </a:t>
            </a:r>
            <a:r>
              <a:rPr lang="el-GR" sz="1800" b="1" dirty="0" smtClean="0"/>
              <a:t>ρίχνει το ζάρι και κρατά το χρόνο </a:t>
            </a:r>
            <a:r>
              <a:rPr lang="el-GR" sz="1800" dirty="0" smtClean="0"/>
              <a:t>θα καθορίσει πόσοι και ποιού τύπου απόγονοι θα είναι σε διαδοχικές γενιές  και θα τα τοποθετήσει στον ίδιο βιότοπο. Θα πρέπει επίσης να προνοήσουν για το χρόνο κάθε ‘’κυνηγητικής περιόδου’’.</a:t>
            </a:r>
            <a:endParaRPr lang="el-GR" sz="1800" b="1"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332656"/>
            <a:ext cx="8229600" cy="6120680"/>
          </a:xfrm>
        </p:spPr>
        <p:txBody>
          <a:bodyPr>
            <a:normAutofit lnSpcReduction="10000"/>
          </a:bodyPr>
          <a:lstStyle/>
          <a:p>
            <a:pPr>
              <a:buFont typeface="+mj-lt"/>
              <a:buAutoNum type="arabicPeriod" startAt="2"/>
            </a:pPr>
            <a:r>
              <a:rPr lang="el-GR" sz="1700" dirty="0" smtClean="0"/>
              <a:t>Τα 2 κομμάτια ενωμένου χαρτιού λειτουργούν ως βιότοπος τόσο των θαλάσσιων αστερίων όσο και των κυνηγών (θηρευτές). Τοποθετήστε το βιότοπο στο θρανίο και βάλτε 35 γκρι αστερίες πάνω σε αυτό.</a:t>
            </a:r>
          </a:p>
          <a:p>
            <a:pPr>
              <a:buFont typeface="+mj-lt"/>
              <a:buAutoNum type="arabicPeriod" startAt="2"/>
            </a:pPr>
            <a:r>
              <a:rPr lang="el-GR" sz="1700" dirty="0" smtClean="0"/>
              <a:t>Κατευθύνετε τον θηρευτή προς το μέρος του βιότοπου και δώστε του 10 δευτερόλεπτα ώστε να αρπάξει όσους περισσότερους αστερίες μπορέσει. Θυμηθείτε: Ο κυνηγός μπορεί να χρησιμοποιήσει μόνο τον δείκτη και τον αντίχειρα του ενός χεριού ,ενώ τα άλλο θα βρίσκεται απομακρυσμένο μέσα στην τσέπη του.</a:t>
            </a:r>
          </a:p>
          <a:p>
            <a:pPr>
              <a:buNone/>
            </a:pPr>
            <a:r>
              <a:rPr lang="el-GR" sz="1700" dirty="0" smtClean="0"/>
              <a:t>Όπως συμβαίνει και στη φύση, ο κυνηγός μπορεί να αποσπάσει ένα μόνο αστερία κάθε φορά, τον πρώτο που θα πέσει στην αντίληψή του και να τον τοποθετήσει μέσα στην κούπα .</a:t>
            </a:r>
          </a:p>
          <a:p>
            <a:pPr>
              <a:buFont typeface="+mj-lt"/>
              <a:buAutoNum type="arabicPeriod" startAt="4"/>
            </a:pPr>
            <a:r>
              <a:rPr lang="el-GR" sz="1700" dirty="0" smtClean="0"/>
              <a:t>Ο καταμετρητής των θαλάσσιων αστερίων μετρά τον αριθμό κάθε τύπου αστερία που έχει απομείνει στον βιότοπο . Ο καταγραφέας δεδομένων σημειώνει την πληροφορία στα αρχεία των φύλλων δεδομένων θαλασσίων χελωνών.</a:t>
            </a:r>
          </a:p>
          <a:p>
            <a:pPr>
              <a:buNone/>
            </a:pPr>
            <a:endParaRPr lang="el-GR" sz="1700" dirty="0" smtClean="0"/>
          </a:p>
          <a:p>
            <a:pPr>
              <a:buNone/>
            </a:pPr>
            <a:r>
              <a:rPr lang="el-GR" sz="2400" b="1" dirty="0" smtClean="0"/>
              <a:t>ΜΕΡΟΣ ΙΙ</a:t>
            </a:r>
          </a:p>
          <a:p>
            <a:pPr>
              <a:buNone/>
            </a:pPr>
            <a:r>
              <a:rPr lang="el-GR" sz="1700" dirty="0" smtClean="0"/>
              <a:t>Σε αυτό το κομμάτι της δραστηριότητας θα καθορίσουμε την αλλαγή του χρώματος των απογόνων που προκύπτει από τα ζεύγη των αστερίων και τη ρίψη του ζαριού.</a:t>
            </a:r>
          </a:p>
          <a:p>
            <a:pPr>
              <a:buNone/>
            </a:pPr>
            <a:r>
              <a:rPr lang="el-GR" sz="1700" dirty="0" smtClean="0"/>
              <a:t>Για κάθε ζευγάρι από αστερίες θα προκύπτει και ένας νέος απόγονος ,γενετικά μεταλλαγμένος κατά τυχαίο τρόπο , όπως τυχαίο είναι και το αποτέλεσμα που θα φέρει το ζάρι.</a:t>
            </a:r>
          </a:p>
          <a:p>
            <a:pPr>
              <a:buNone/>
            </a:pPr>
            <a:r>
              <a:rPr lang="el-GR" sz="1700" dirty="0" smtClean="0"/>
              <a:t>Αν το ζάρι φέρει :  </a:t>
            </a:r>
            <a:r>
              <a:rPr lang="el-GR" sz="1700" b="1" dirty="0" smtClean="0"/>
              <a:t>1 ή 2 = θα προκύψουν κόκκινοι αστερίες </a:t>
            </a:r>
          </a:p>
          <a:p>
            <a:pPr>
              <a:buNone/>
            </a:pPr>
            <a:r>
              <a:rPr lang="el-GR" sz="1700" b="1" dirty="0" smtClean="0"/>
              <a:t>                                 3 ή 4 = θα προκύψουν πορτοκαλί αστερίες</a:t>
            </a:r>
          </a:p>
          <a:p>
            <a:pPr>
              <a:buNone/>
            </a:pPr>
            <a:r>
              <a:rPr lang="el-GR" sz="1700" b="1" dirty="0" smtClean="0"/>
              <a:t>                                 5 ή 6 = θα προκύψουν γκρι αστερίες</a:t>
            </a:r>
            <a:endParaRPr lang="el-GR" sz="1700" b="1"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476672"/>
            <a:ext cx="8229600" cy="5976664"/>
          </a:xfrm>
        </p:spPr>
        <p:txBody>
          <a:bodyPr>
            <a:normAutofit/>
          </a:bodyPr>
          <a:lstStyle/>
          <a:p>
            <a:pPr>
              <a:buNone/>
            </a:pPr>
            <a:r>
              <a:rPr lang="el-GR" sz="1700" dirty="0" smtClean="0"/>
              <a:t>Σημείωση: Το χρώμα είναι το μόνο που καθορίζεται από τη ρίψη του ζαριού. Για παράδειγμα εάν έχουν απομείνει 15 αστερίες , σημαίνει ότι υπάρχουν 7 ζευγάρια, οπότε θα προκύψουν και 7 νέα μέλη. Ρίχνοντας τώρα το ζάρι εάν φέρουμε 3 ,τότε οι 7 αυτοί νέοι αστερίες που θα προσθέσουμε στο φυσικό περιβάλλον  θα είναι πορτοκαλί χρώματος. </a:t>
            </a:r>
          </a:p>
          <a:p>
            <a:pPr>
              <a:buFont typeface="+mj-lt"/>
              <a:buAutoNum type="arabicPeriod" startAt="5"/>
            </a:pPr>
            <a:r>
              <a:rPr lang="el-GR" sz="1700" dirty="0" smtClean="0"/>
              <a:t>Καταγράψτε τον αριθμό από του αστερίες που έχουν απομείνει ως προς το χρώμα τους .Έτσι κατά την διάρκεια του πρώτου γύρου θα πρέπει να σημειώσουμε τον αριθμό των γκρι ατόμων καθώς είναι το χρώμα των αστερίων που ξεκινήσαμε.</a:t>
            </a:r>
          </a:p>
          <a:p>
            <a:pPr>
              <a:buFont typeface="+mj-lt"/>
              <a:buAutoNum type="arabicPeriod" startAt="5"/>
            </a:pPr>
            <a:r>
              <a:rPr lang="el-GR" sz="1700" dirty="0" smtClean="0"/>
              <a:t>Ο θηρευτής απομακρύνεται από το περιβάλλον ώστε να συμβεί η αναπαραγωγική διαδικασία ,ενώ ο υπεύθυνος για το ζάρι το ρίχνει για πρώτη φορά καθορίζοντας το είδος των απογόνων. Τα νέα μέλη προστίθενται στο κόκκινο χαρτί όπου και αναμιγνύονται με τους υπόλοιπους αστερίες.</a:t>
            </a:r>
          </a:p>
          <a:p>
            <a:pPr>
              <a:buFont typeface="+mj-lt"/>
              <a:buAutoNum type="arabicPeriod" startAt="5"/>
            </a:pPr>
            <a:endParaRPr lang="el-GR" sz="1700" dirty="0" smtClean="0"/>
          </a:p>
          <a:p>
            <a:pPr>
              <a:buNone/>
            </a:pPr>
            <a:r>
              <a:rPr lang="el-GR" sz="2200" b="1" dirty="0" smtClean="0"/>
              <a:t>ΜΕΡΟΣ ΙΙΙ</a:t>
            </a:r>
          </a:p>
          <a:p>
            <a:pPr>
              <a:buFont typeface="+mj-lt"/>
              <a:buAutoNum type="arabicPeriod" startAt="7"/>
            </a:pPr>
            <a:r>
              <a:rPr lang="el-GR" sz="1700" dirty="0" smtClean="0"/>
              <a:t>Επαναλάβετε τα βήματα 3 έως 6 για δέκα φορές. Βεβαιωθείτε ότι καταγράφετε προσεκτικά τα δεδομένα.</a:t>
            </a:r>
          </a:p>
          <a:p>
            <a:pPr>
              <a:buFont typeface="+mj-lt"/>
              <a:buAutoNum type="arabicPeriod" startAt="7"/>
            </a:pPr>
            <a:r>
              <a:rPr lang="el-GR" sz="1700" dirty="0" smtClean="0"/>
              <a:t>Καθαρίστε πριν η ομάδα σας λάβει μέρος σε μια νέα παρτίδα της δραστηριότητας.</a:t>
            </a:r>
          </a:p>
          <a:p>
            <a:pPr>
              <a:buFont typeface="+mj-lt"/>
              <a:buAutoNum type="arabicPeriod" startAt="7"/>
            </a:pPr>
            <a:r>
              <a:rPr lang="el-GR" sz="1700" dirty="0" smtClean="0"/>
              <a:t>Υπολογίστε το επί της εκατό ποσοστό των ειδών κάθε γενιάς θαλασσίων χελωνών . Υπολογίστε το σε ένα ξεχωριστό χαρτί και σημειώστε το αποτέλεσμα στα φύλλα δεδομένων θαλασσίων χελωνών.</a:t>
            </a:r>
            <a:endParaRPr lang="el-GR" sz="17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476673"/>
            <a:ext cx="8229600" cy="360040"/>
          </a:xfrm>
        </p:spPr>
        <p:txBody>
          <a:bodyPr>
            <a:normAutofit/>
          </a:bodyPr>
          <a:lstStyle/>
          <a:p>
            <a:pPr>
              <a:buNone/>
            </a:pPr>
            <a:r>
              <a:rPr lang="el-GR" sz="1700" dirty="0" smtClean="0"/>
              <a:t>Για να υπολογίσετε το ποσοστό:</a:t>
            </a:r>
            <a:endParaRPr lang="el-GR" sz="1700" dirty="0"/>
          </a:p>
        </p:txBody>
      </p:sp>
      <p:graphicFrame>
        <p:nvGraphicFramePr>
          <p:cNvPr id="4098" name="Object 2"/>
          <p:cNvGraphicFramePr>
            <a:graphicFrameLocks noChangeAspect="1"/>
          </p:cNvGraphicFramePr>
          <p:nvPr/>
        </p:nvGraphicFramePr>
        <p:xfrm>
          <a:off x="179512" y="908721"/>
          <a:ext cx="8784976" cy="432047"/>
        </p:xfrm>
        <a:graphic>
          <a:graphicData uri="http://schemas.openxmlformats.org/presentationml/2006/ole">
            <mc:AlternateContent xmlns:mc="http://schemas.openxmlformats.org/markup-compatibility/2006">
              <mc:Choice xmlns:v="urn:schemas-microsoft-com:vml" Requires="v">
                <p:oleObj spid="_x0000_s4099" name="Equation" r:id="rId3" imgW="10261440" imgH="469800" progId="Equation.DSMT4">
                  <p:embed/>
                </p:oleObj>
              </mc:Choice>
              <mc:Fallback>
                <p:oleObj name="Equation" r:id="rId3" imgW="10261440" imgH="46980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908721"/>
                        <a:ext cx="8784976" cy="43204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6 - TextBox"/>
          <p:cNvSpPr txBox="1"/>
          <p:nvPr/>
        </p:nvSpPr>
        <p:spPr>
          <a:xfrm>
            <a:off x="395536" y="1556792"/>
            <a:ext cx="8352928" cy="4016484"/>
          </a:xfrm>
          <a:prstGeom prst="rect">
            <a:avLst/>
          </a:prstGeom>
          <a:noFill/>
        </p:spPr>
        <p:txBody>
          <a:bodyPr wrap="square" rtlCol="0">
            <a:spAutoFit/>
          </a:bodyPr>
          <a:lstStyle/>
          <a:p>
            <a:r>
              <a:rPr lang="el-GR" sz="1700" dirty="0" smtClean="0"/>
              <a:t>Χρησιμοποιήστε τον παραπάνω τύπο για κάθε χρώμα χελώνας σε κάθε μια επιτυχημένη αναπαραγωγική δοκιμασία.</a:t>
            </a:r>
          </a:p>
          <a:p>
            <a:endParaRPr lang="el-GR" sz="1700" dirty="0" smtClean="0"/>
          </a:p>
          <a:p>
            <a:pPr marL="342900" indent="-342900">
              <a:buFont typeface="+mj-lt"/>
              <a:buAutoNum type="arabicPeriod" startAt="10"/>
            </a:pPr>
            <a:r>
              <a:rPr lang="el-GR" sz="1700" dirty="0" smtClean="0"/>
              <a:t>Χρησιμοποιήστε μιλιμετρέ χαρτί για να κάνετε ένα ραβδόγραμμα του επί της εκατό ποσοστού των κόκκινων χελωνών.</a:t>
            </a:r>
          </a:p>
          <a:p>
            <a:pPr marL="342900" indent="-342900">
              <a:buFont typeface="+mj-lt"/>
              <a:buAutoNum type="arabicPeriod" startAt="10"/>
            </a:pPr>
            <a:r>
              <a:rPr lang="el-GR" sz="1700" dirty="0" smtClean="0"/>
              <a:t>Τι αλλαγές εντοπίζεται κατά τη δημιουργία των νέων γενεών ; (εφόσον υπάρχουν)</a:t>
            </a:r>
          </a:p>
          <a:p>
            <a:pPr marL="342900" indent="-342900">
              <a:buFont typeface="+mj-lt"/>
              <a:buAutoNum type="arabicPeriod" startAt="10"/>
            </a:pPr>
            <a:r>
              <a:rPr lang="el-GR" sz="1700" dirty="0" smtClean="0"/>
              <a:t>Πως μπορείτε να εξηγήσετε τα αποτελέσματα ; Τα  έδειξε το πείραμα σχετικά με το πώς οι θηρευτές επιλέγουν τη λεία τους;</a:t>
            </a:r>
          </a:p>
          <a:p>
            <a:pPr marL="342900" indent="-342900">
              <a:buFont typeface="+mj-lt"/>
              <a:buAutoNum type="arabicPeriod" startAt="10"/>
            </a:pPr>
            <a:r>
              <a:rPr lang="el-GR" sz="1700" dirty="0" smtClean="0"/>
              <a:t>Ποιο χρώμα ήταν το ποιο δύσκολο να θηρευτεί; Εξηγήστε.</a:t>
            </a:r>
          </a:p>
          <a:p>
            <a:pPr marL="342900" indent="-342900">
              <a:buFont typeface="+mj-lt"/>
              <a:buAutoNum type="arabicPeriod" startAt="10"/>
            </a:pPr>
            <a:r>
              <a:rPr lang="el-GR" sz="1700" dirty="0" smtClean="0"/>
              <a:t>Τι προκάλεσε τις διαφορές μεταξύ των νέων μελών σε αυτήν την δραστηριότητα;</a:t>
            </a:r>
            <a:r>
              <a:rPr lang="en-US" sz="1700" dirty="0" smtClean="0"/>
              <a:t> </a:t>
            </a:r>
            <a:r>
              <a:rPr lang="el-GR" sz="1700" dirty="0" smtClean="0"/>
              <a:t>Πως αυτό συσχετίζεται με την πραγματικότητα;</a:t>
            </a:r>
          </a:p>
          <a:p>
            <a:pPr marL="342900" indent="-342900">
              <a:buFont typeface="+mj-lt"/>
              <a:buAutoNum type="arabicPeriod" startAt="10"/>
            </a:pPr>
            <a:r>
              <a:rPr lang="el-GR" sz="1700" dirty="0" smtClean="0"/>
              <a:t>Τι πιστεύετε ότι θα συνέβαινε εάν τα χρώματα των απογόνων ήταν ροζ, κόκκινα και πορτοκαλί; Γιατί ;</a:t>
            </a:r>
          </a:p>
          <a:p>
            <a:pPr marL="342900" indent="-342900">
              <a:buFont typeface="+mj-lt"/>
              <a:buAutoNum type="arabicPeriod" startAt="10"/>
            </a:pPr>
            <a:r>
              <a:rPr lang="el-GR" sz="1700" dirty="0" smtClean="0"/>
              <a:t>Τι διαφορές θα περιμένατε στα αποτελέσματά σας εάν αλλάζαμε το χρώμα του βιότοπου από κόκκινο σε πορτοκαλί; </a:t>
            </a:r>
          </a:p>
        </p:txBody>
      </p:sp>
    </p:spTree>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3702</TotalTime>
  <Words>6099</Words>
  <Application>Microsoft Office PowerPoint</Application>
  <PresentationFormat>On-screen Show (4:3)</PresentationFormat>
  <Paragraphs>331</Paragraphs>
  <Slides>43</Slides>
  <Notes>1</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43</vt:i4>
      </vt:variant>
    </vt:vector>
  </HeadingPairs>
  <TitlesOfParts>
    <vt:vector size="49" baseType="lpstr">
      <vt:lpstr>Arial Unicode MS</vt:lpstr>
      <vt:lpstr>Arial</vt:lpstr>
      <vt:lpstr>Calibri</vt:lpstr>
      <vt:lpstr>Wingdings</vt:lpstr>
      <vt:lpstr>Θέμα του Office</vt:lpstr>
      <vt:lpstr>Equation</vt:lpstr>
      <vt:lpstr>16. Πληθυσμιακές μεταβολές</vt:lpstr>
      <vt:lpstr>Στόχοι</vt:lpstr>
      <vt:lpstr>PowerPoint Presentation</vt:lpstr>
      <vt:lpstr>PowerPoint Presentation</vt:lpstr>
      <vt:lpstr>Διερεύνηση</vt:lpstr>
      <vt:lpstr>Δραστηριότητα</vt:lpstr>
      <vt:lpstr>PowerPoint Presentation</vt:lpstr>
      <vt:lpstr>PowerPoint Presentation</vt:lpstr>
      <vt:lpstr>PowerPoint Presentation</vt:lpstr>
      <vt:lpstr>Εξηγήστε </vt:lpstr>
      <vt:lpstr>PowerPoint Presentation</vt:lpstr>
      <vt:lpstr>PowerPoint Presentation</vt:lpstr>
      <vt:lpstr>PowerPoint Presentation</vt:lpstr>
      <vt:lpstr>PowerPoint Presentation</vt:lpstr>
      <vt:lpstr>PowerPoint Presentation</vt:lpstr>
      <vt:lpstr>Μελέτη εστίασης:   Ο Κάρολος Δαρβίνος και το ταξίδι με το HMS Beagle </vt:lpstr>
      <vt:lpstr>PowerPoint Presentation</vt:lpstr>
      <vt:lpstr>PowerPoint Presentation</vt:lpstr>
      <vt:lpstr>Η θεωρία της εξέλιξης μέσω φυσικής μεταβολής</vt:lpstr>
      <vt:lpstr>Ανταγωνισμός</vt:lpstr>
      <vt:lpstr>Προσαρμογή</vt:lpstr>
      <vt:lpstr>Συμπεριφορικές προσαρμογές</vt:lpstr>
      <vt:lpstr>Δομικές προσαρμογές</vt:lpstr>
      <vt:lpstr>PowerPoint Presentation</vt:lpstr>
      <vt:lpstr>PowerPoint Presentation</vt:lpstr>
      <vt:lpstr>PowerPoint Presentation</vt:lpstr>
      <vt:lpstr>PowerPoint Presentation</vt:lpstr>
      <vt:lpstr>Το κόκκινο λεοντόψαρο - Μια μελέτη περίπτωσης</vt:lpstr>
      <vt:lpstr>PowerPoint Presentation</vt:lpstr>
      <vt:lpstr>PowerPoint Presentation</vt:lpstr>
      <vt:lpstr>Επέκταση Δραστηριότητας</vt:lpstr>
      <vt:lpstr>Αποτίμηση</vt:lpstr>
      <vt:lpstr>PowerPoint Presentation</vt:lpstr>
      <vt:lpstr>16. Πληθυσμιακές μεταβολές</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None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User</dc:creator>
  <cp:lastModifiedBy>Thanos Mogias</cp:lastModifiedBy>
  <cp:revision>403</cp:revision>
  <dcterms:created xsi:type="dcterms:W3CDTF">2019-04-22T17:40:09Z</dcterms:created>
  <dcterms:modified xsi:type="dcterms:W3CDTF">2019-06-27T08:24:51Z</dcterms:modified>
</cp:coreProperties>
</file>