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8"/>
  </p:notesMasterIdLst>
  <p:sldIdLst>
    <p:sldId id="257" r:id="rId2"/>
    <p:sldId id="463" r:id="rId3"/>
    <p:sldId id="258" r:id="rId4"/>
    <p:sldId id="259" r:id="rId5"/>
    <p:sldId id="295" r:id="rId6"/>
    <p:sldId id="296" r:id="rId7"/>
    <p:sldId id="262" r:id="rId8"/>
    <p:sldId id="264" r:id="rId9"/>
    <p:sldId id="265" r:id="rId10"/>
    <p:sldId id="266" r:id="rId11"/>
    <p:sldId id="297" r:id="rId12"/>
    <p:sldId id="346" r:id="rId13"/>
    <p:sldId id="263" r:id="rId14"/>
    <p:sldId id="337" r:id="rId15"/>
    <p:sldId id="335" r:id="rId16"/>
    <p:sldId id="336" r:id="rId17"/>
    <p:sldId id="305" r:id="rId18"/>
    <p:sldId id="464" r:id="rId19"/>
    <p:sldId id="465" r:id="rId20"/>
    <p:sldId id="466" r:id="rId21"/>
    <p:sldId id="260" r:id="rId22"/>
    <p:sldId id="261" r:id="rId23"/>
    <p:sldId id="467" r:id="rId24"/>
    <p:sldId id="468" r:id="rId25"/>
    <p:sldId id="469" r:id="rId26"/>
    <p:sldId id="470" r:id="rId27"/>
    <p:sldId id="471" r:id="rId28"/>
    <p:sldId id="267" r:id="rId29"/>
    <p:sldId id="268" r:id="rId30"/>
    <p:sldId id="269" r:id="rId31"/>
    <p:sldId id="270" r:id="rId32"/>
    <p:sldId id="271" r:id="rId33"/>
    <p:sldId id="272" r:id="rId34"/>
    <p:sldId id="472" r:id="rId35"/>
    <p:sldId id="274" r:id="rId36"/>
    <p:sldId id="473" r:id="rId37"/>
    <p:sldId id="276" r:id="rId38"/>
    <p:sldId id="474" r:id="rId39"/>
    <p:sldId id="475" r:id="rId40"/>
    <p:sldId id="497" r:id="rId41"/>
    <p:sldId id="491" r:id="rId42"/>
    <p:sldId id="492" r:id="rId43"/>
    <p:sldId id="496" r:id="rId44"/>
    <p:sldId id="493" r:id="rId45"/>
    <p:sldId id="494" r:id="rId46"/>
    <p:sldId id="476" r:id="rId47"/>
    <p:sldId id="490" r:id="rId48"/>
    <p:sldId id="477" r:id="rId49"/>
    <p:sldId id="339" r:id="rId50"/>
    <p:sldId id="320" r:id="rId51"/>
    <p:sldId id="347" r:id="rId52"/>
    <p:sldId id="354" r:id="rId53"/>
    <p:sldId id="355" r:id="rId54"/>
    <p:sldId id="312" r:id="rId55"/>
    <p:sldId id="338" r:id="rId56"/>
    <p:sldId id="314" r:id="rId57"/>
    <p:sldId id="315" r:id="rId58"/>
    <p:sldId id="316" r:id="rId59"/>
    <p:sldId id="317" r:id="rId60"/>
    <p:sldId id="345" r:id="rId61"/>
    <p:sldId id="298" r:id="rId62"/>
    <p:sldId id="299" r:id="rId63"/>
    <p:sldId id="275" r:id="rId64"/>
    <p:sldId id="300" r:id="rId65"/>
    <p:sldId id="277" r:id="rId66"/>
    <p:sldId id="301" r:id="rId67"/>
    <p:sldId id="302" r:id="rId68"/>
    <p:sldId id="278" r:id="rId69"/>
    <p:sldId id="279" r:id="rId70"/>
    <p:sldId id="280" r:id="rId71"/>
    <p:sldId id="281" r:id="rId72"/>
    <p:sldId id="304" r:id="rId73"/>
    <p:sldId id="479" r:id="rId74"/>
    <p:sldId id="480" r:id="rId75"/>
    <p:sldId id="481" r:id="rId76"/>
    <p:sldId id="482" r:id="rId77"/>
    <p:sldId id="483" r:id="rId78"/>
    <p:sldId id="484" r:id="rId79"/>
    <p:sldId id="485" r:id="rId80"/>
    <p:sldId id="495" r:id="rId81"/>
    <p:sldId id="487" r:id="rId82"/>
    <p:sldId id="273" r:id="rId83"/>
    <p:sldId id="324" r:id="rId84"/>
    <p:sldId id="325" r:id="rId85"/>
    <p:sldId id="352" r:id="rId86"/>
    <p:sldId id="328" r:id="rId87"/>
    <p:sldId id="329" r:id="rId88"/>
    <p:sldId id="330" r:id="rId89"/>
    <p:sldId id="331" r:id="rId90"/>
    <p:sldId id="332" r:id="rId91"/>
    <p:sldId id="341" r:id="rId92"/>
    <p:sldId id="342" r:id="rId93"/>
    <p:sldId id="343" r:id="rId94"/>
    <p:sldId id="344" r:id="rId95"/>
    <p:sldId id="351" r:id="rId96"/>
    <p:sldId id="353" r:id="rId9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p:cViewPr varScale="1">
        <p:scale>
          <a:sx n="67" d="100"/>
          <a:sy n="67" d="100"/>
        </p:scale>
        <p:origin x="128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slide" Target="slides/slide9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presProps" Target="presProps.xml"/><Relationship Id="rId10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772B7D-9E10-406C-8E81-88FA2119829C}" type="datetimeFigureOut">
              <a:rPr lang="el-GR" smtClean="0"/>
              <a:pPr/>
              <a:t>29/3/2023</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C83046-5C50-45B3-97C0-F0CE8D09EC1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D9C83046-5C50-45B3-97C0-F0CE8D09EC19}" type="slidenum">
              <a:rPr lang="el-GR" smtClean="0"/>
              <a:pPr/>
              <a:t>14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cstate="print">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9B5CC08B-A8AA-4358-9CE2-7F61B1D0A21A}" type="datetimeFigureOut">
              <a:rPr lang="el-GR" smtClean="0"/>
              <a:pPr/>
              <a:t>29/3/2023</a:t>
            </a:fld>
            <a:endParaRPr lang="el-GR"/>
          </a:p>
        </p:txBody>
      </p:sp>
      <p:sp>
        <p:nvSpPr>
          <p:cNvPr id="5" name="Footer Placeholder 4"/>
          <p:cNvSpPr>
            <a:spLocks noGrp="1"/>
          </p:cNvSpPr>
          <p:nvPr>
            <p:ph type="ftr" sz="quarter" idx="11"/>
          </p:nvPr>
        </p:nvSpPr>
        <p:spPr>
          <a:xfrm>
            <a:off x="1900237" y="5410202"/>
            <a:ext cx="3843665" cy="365125"/>
          </a:xfrm>
        </p:spPr>
        <p:txBody>
          <a:bodyPr/>
          <a:lstStyle/>
          <a:p>
            <a:endParaRPr lang="el-GR"/>
          </a:p>
        </p:txBody>
      </p:sp>
      <p:sp>
        <p:nvSpPr>
          <p:cNvPr id="6" name="Slide Number Placeholder 5"/>
          <p:cNvSpPr>
            <a:spLocks noGrp="1"/>
          </p:cNvSpPr>
          <p:nvPr>
            <p:ph type="sldNum" sz="quarter" idx="12"/>
          </p:nvPr>
        </p:nvSpPr>
        <p:spPr>
          <a:xfrm>
            <a:off x="7915603" y="5410200"/>
            <a:ext cx="578317" cy="365125"/>
          </a:xfrm>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860478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501034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2343809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2887694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321468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9B5CC08B-A8AA-4358-9CE2-7F61B1D0A21A}" type="datetimeFigureOut">
              <a:rPr lang="el-GR" smtClean="0"/>
              <a:pPr/>
              <a:t>29/3/2023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2075584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9B5CC08B-A8AA-4358-9CE2-7F61B1D0A21A}" type="datetimeFigureOut">
              <a:rPr lang="el-GR" smtClean="0"/>
              <a:pPr/>
              <a:t>29/3/2023</a:t>
            </a:fld>
            <a:endParaRPr lang="el-GR"/>
          </a:p>
        </p:txBody>
      </p:sp>
      <p:sp>
        <p:nvSpPr>
          <p:cNvPr id="4" name="Footer Placeholder 3"/>
          <p:cNvSpPr>
            <a:spLocks noGrp="1"/>
          </p:cNvSpPr>
          <p:nvPr>
            <p:ph type="ftr" sz="quarter" idx="11"/>
          </p:nvPr>
        </p:nvSpPr>
        <p:spPr/>
        <p:txBody>
          <a:bodyPr/>
          <a:lstStyle>
            <a:lvl1pPr>
              <a:defRPr cap="all" baseline="0"/>
            </a:lvl1pPr>
          </a:lstStyle>
          <a:p>
            <a:endParaRPr lang="el-GR"/>
          </a:p>
        </p:txBody>
      </p:sp>
      <p:sp>
        <p:nvSpPr>
          <p:cNvPr id="5" name="Slide Number Placeholder 4"/>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3017247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B5CC08B-A8AA-4358-9CE2-7F61B1D0A21A}" type="datetimeFigureOut">
              <a:rPr lang="el-GR" smtClean="0"/>
              <a:pPr/>
              <a:t>29/3/2023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701707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B5CC08B-A8AA-4358-9CE2-7F61B1D0A21A}" type="datetimeFigureOut">
              <a:rPr lang="el-GR" smtClean="0"/>
              <a:pPr/>
              <a:t>29/3/2023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1448132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l-GR"/>
              <a:t>Κάντε κλικ για να επεξεργαστείτε τον τίτλο υποδείγματος</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9B5CC08B-A8AA-4358-9CE2-7F61B1D0A21A}" type="datetimeFigureOut">
              <a:rPr lang="el-GR" smtClean="0"/>
              <a:pPr/>
              <a:t>29/3/2023</a:t>
            </a:fld>
            <a:endParaRPr lang="el-GR"/>
          </a:p>
        </p:txBody>
      </p:sp>
      <p:sp>
        <p:nvSpPr>
          <p:cNvPr id="50" name="Footer Placeholder 4"/>
          <p:cNvSpPr>
            <a:spLocks noGrp="1"/>
          </p:cNvSpPr>
          <p:nvPr>
            <p:ph type="ftr" sz="quarter" idx="11"/>
          </p:nvPr>
        </p:nvSpPr>
        <p:spPr>
          <a:xfrm>
            <a:off x="856059" y="5883276"/>
            <a:ext cx="4679482" cy="365125"/>
          </a:xfrm>
        </p:spPr>
        <p:txBody>
          <a:bodyPr/>
          <a:lstStyle/>
          <a:p>
            <a:endParaRPr lang="el-GR"/>
          </a:p>
        </p:txBody>
      </p:sp>
      <p:sp>
        <p:nvSpPr>
          <p:cNvPr id="51" name="Slide Number Placeholder 5"/>
          <p:cNvSpPr>
            <a:spLocks noGrp="1"/>
          </p:cNvSpPr>
          <p:nvPr>
            <p:ph type="sldNum" sz="quarter" idx="12"/>
          </p:nvPr>
        </p:nvSpPr>
        <p:spPr>
          <a:xfrm>
            <a:off x="7707241" y="5883275"/>
            <a:ext cx="578317" cy="365125"/>
          </a:xfrm>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342646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9B5CC08B-A8AA-4358-9CE2-7F61B1D0A21A}" type="datetimeFigureOut">
              <a:rPr lang="el-GR" smtClean="0"/>
              <a:pPr/>
              <a:t>29/3/2023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52345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2180557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856058" y="3073398"/>
            <a:ext cx="3658793" cy="271780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4629150" y="3073398"/>
            <a:ext cx="3656408" cy="2717801"/>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9B5CC08B-A8AA-4358-9CE2-7F61B1D0A21A}" type="datetimeFigureOut">
              <a:rPr lang="el-GR" smtClean="0"/>
              <a:pPr/>
              <a:t>29/3/2023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2021779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9B5CC08B-A8AA-4358-9CE2-7F61B1D0A21A}" type="datetimeFigureOut">
              <a:rPr lang="el-GR" smtClean="0"/>
              <a:pPr/>
              <a:t>29/3/2023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256670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CC08B-A8AA-4358-9CE2-7F61B1D0A21A}" type="datetimeFigureOut">
              <a:rPr lang="el-GR" smtClean="0"/>
              <a:pPr/>
              <a:t>29/3/2023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2140660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1824827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9B5CC08B-A8AA-4358-9CE2-7F61B1D0A21A}" type="datetimeFigureOut">
              <a:rPr lang="el-GR" smtClean="0"/>
              <a:pPr/>
              <a:t>29/3/2023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577B6CF-6288-4BCA-AD05-90DF9A4731C6}" type="slidenum">
              <a:rPr lang="el-GR" smtClean="0"/>
              <a:pPr/>
              <a:t>‹#›</a:t>
            </a:fld>
            <a:endParaRPr lang="el-GR"/>
          </a:p>
        </p:txBody>
      </p:sp>
    </p:spTree>
    <p:extLst>
      <p:ext uri="{BB962C8B-B14F-4D97-AF65-F5344CB8AC3E}">
        <p14:creationId xmlns:p14="http://schemas.microsoft.com/office/powerpoint/2010/main" val="645775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cstate="print">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B5CC08B-A8AA-4358-9CE2-7F61B1D0A21A}" type="datetimeFigureOut">
              <a:rPr lang="el-GR" smtClean="0"/>
              <a:pPr/>
              <a:t>29/3/2023</a:t>
            </a:fld>
            <a:endParaRPr lang="el-GR"/>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577B6CF-6288-4BCA-AD05-90DF9A4731C6}" type="slidenum">
              <a:rPr lang="el-GR" smtClean="0"/>
              <a:pPr/>
              <a:t>‹#›</a:t>
            </a:fld>
            <a:endParaRPr lang="el-GR"/>
          </a:p>
        </p:txBody>
      </p:sp>
    </p:spTree>
    <p:extLst>
      <p:ext uri="{BB962C8B-B14F-4D97-AF65-F5344CB8AC3E}">
        <p14:creationId xmlns:p14="http://schemas.microsoft.com/office/powerpoint/2010/main" val="224937269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hyperlink" Target="http://europa.eu/youreurope/citizens/consumers/energy-supply/contracts-energy-consumption/index_el.htm" TargetMode="External"/><Relationship Id="rId2" Type="http://schemas.openxmlformats.org/officeDocument/2006/relationships/hyperlink" Target="http://europa.eu/youreurope/citizens/consumers/energy-supply/access-use-energy-services/index_el.htm" TargetMode="Externa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hyperlink" Target="http://europa.eu/youreurope/citizens/consumers/energy-supply/complaints-dispute-resolution/index_el.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ΤΜΗΜΑ ΝΟΜΙΚΗΣ</a:t>
            </a:r>
          </a:p>
          <a:p>
            <a:pPr algn="ctr">
              <a:buNone/>
            </a:pPr>
            <a:r>
              <a:rPr lang="el-GR" dirty="0"/>
              <a:t> ΤΟΜΕΑΣ ΔΙΕΘΝΩΝ ΣΠΟΥΔΩΝ </a:t>
            </a:r>
          </a:p>
          <a:p>
            <a:pPr algn="ctr">
              <a:buNone/>
            </a:pPr>
            <a:r>
              <a:rPr lang="el-GR" dirty="0"/>
              <a:t> ΜΕΤΑΠΤΥΧΙΑΚΟ ΠΡΟΓΡΑΜΜΑ ΣΤΟ</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ΤρΟποι ΝομοθΕτησης </a:t>
            </a:r>
          </a:p>
        </p:txBody>
      </p:sp>
      <p:sp>
        <p:nvSpPr>
          <p:cNvPr id="3" name="2 - Θέση περιεχομένου"/>
          <p:cNvSpPr>
            <a:spLocks noGrp="1"/>
          </p:cNvSpPr>
          <p:nvPr>
            <p:ph idx="1"/>
          </p:nvPr>
        </p:nvSpPr>
        <p:spPr/>
        <p:txBody>
          <a:bodyPr>
            <a:normAutofit/>
          </a:bodyPr>
          <a:lstStyle/>
          <a:p>
            <a:pPr algn="just"/>
            <a:r>
              <a:rPr lang="el-GR" sz="2800" dirty="0">
                <a:latin typeface="Times New Roman" panose="02020603050405020304" pitchFamily="18" charset="0"/>
                <a:cs typeface="Times New Roman" panose="02020603050405020304" pitchFamily="18" charset="0"/>
              </a:rPr>
              <a:t>Συνήθης Νομοθετική Διαδικασία  και μετά από διαβούλευση με την Οικονομική και Κοινωνική Επιτροπή(Άρθρο 169 παρ. 3) </a:t>
            </a:r>
          </a:p>
          <a:p>
            <a:pPr algn="just"/>
            <a:r>
              <a:rPr lang="el-GR" sz="2800" dirty="0">
                <a:latin typeface="Times New Roman" panose="02020603050405020304" pitchFamily="18" charset="0"/>
                <a:cs typeface="Times New Roman" panose="02020603050405020304" pitchFamily="18" charset="0"/>
              </a:rPr>
              <a:t>Δεν εμποδίζονται τα κράτη μέλη να εισάγουν ή να διατηρούν αυστηρότερα προστατευτικά μέτρα (άρθρο 169 παρ. 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ΣχετικΕΣ ΔιατΑξεΙΣ </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Άρθρο 12 ΣΛΕΕ = Οι απαιτήσεις προστασίας του καταναλωτή λαμβάνονται υπόψη κατά τον καθορισμό και την εφαρμογή άλλων πολιτικών και δραστηριοτήτων της Ένωσης (Αρχή της ενσωμάτωσης) </a:t>
            </a:r>
          </a:p>
          <a:p>
            <a:pPr algn="just"/>
            <a:r>
              <a:rPr lang="el-GR" sz="2800" dirty="0">
                <a:latin typeface="Times New Roman" panose="02020603050405020304" pitchFamily="18" charset="0"/>
                <a:cs typeface="Times New Roman" panose="02020603050405020304" pitchFamily="18" charset="0"/>
              </a:rPr>
              <a:t>Απαιτήσεις προστασίας νοούνται οι στόχοι του Άρθρου 169 ΣΛΕΕ</a:t>
            </a:r>
          </a:p>
          <a:p>
            <a:pPr algn="just"/>
            <a:r>
              <a:rPr lang="el-GR" sz="2800" dirty="0">
                <a:latin typeface="Times New Roman" panose="02020603050405020304" pitchFamily="18" charset="0"/>
                <a:cs typeface="Times New Roman" panose="02020603050405020304" pitchFamily="18" charset="0"/>
              </a:rPr>
              <a:t>Οι στόχοι πρέπει να ενσωματώνονται κατά την άσκηση άλλων πολιτικών (π.χ. ενέργεια)</a:t>
            </a:r>
          </a:p>
          <a:p>
            <a:pPr algn="just"/>
            <a:r>
              <a:rPr lang="el-GR" sz="2800" dirty="0">
                <a:latin typeface="Times New Roman" panose="02020603050405020304" pitchFamily="18" charset="0"/>
                <a:cs typeface="Times New Roman" panose="02020603050405020304" pitchFamily="18" charset="0"/>
              </a:rPr>
              <a:t>Μέτρα θα πρέπει να ελέγχονται ως προς τη συμβατότητά τους με την εν λόγω αρχή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ΣχετικΕς Διατάξεις</a:t>
            </a:r>
          </a:p>
        </p:txBody>
      </p:sp>
      <p:sp>
        <p:nvSpPr>
          <p:cNvPr id="3" name="2 - Θέση περιεχομένου"/>
          <p:cNvSpPr>
            <a:spLocks noGrp="1"/>
          </p:cNvSpPr>
          <p:nvPr>
            <p:ph idx="1"/>
          </p:nvPr>
        </p:nvSpPr>
        <p:spPr/>
        <p:txBody>
          <a:bodyPr>
            <a:normAutofit fontScale="77500" lnSpcReduction="20000"/>
          </a:bodyPr>
          <a:lstStyle/>
          <a:p>
            <a:pPr algn="just"/>
            <a:r>
              <a:rPr lang="el-GR" sz="3000" dirty="0">
                <a:latin typeface="Times New Roman" panose="02020603050405020304" pitchFamily="18" charset="0"/>
                <a:cs typeface="Times New Roman" panose="02020603050405020304" pitchFamily="18" charset="0"/>
              </a:rPr>
              <a:t>Άρθρο 38 του Χάρτη Θεμελιωδών Δικαιωμάτων της Ένωσης  = Οι πολιτικές της Ένωσης διασφαλίζουν υψηλό επίπεδο προστασίας του Καταναλωτή</a:t>
            </a:r>
            <a:endParaRPr lang="en-US" sz="3000" dirty="0">
              <a:latin typeface="Times New Roman" panose="02020603050405020304" pitchFamily="18" charset="0"/>
              <a:cs typeface="Times New Roman" panose="02020603050405020304" pitchFamily="18" charset="0"/>
            </a:endParaRPr>
          </a:p>
          <a:p>
            <a:pPr algn="just">
              <a:buNone/>
            </a:pPr>
            <a:r>
              <a:rPr lang="el-GR" sz="3000" dirty="0">
                <a:latin typeface="Times New Roman" panose="02020603050405020304" pitchFamily="18" charset="0"/>
                <a:cs typeface="Times New Roman" panose="02020603050405020304" pitchFamily="18" charset="0"/>
              </a:rPr>
              <a:t>Δεν αποτελεί αγώγιμο ατομικό δικαίωμα αλλά αρχή που διέπει τη δράση των οργάνων της Ένωσης</a:t>
            </a:r>
          </a:p>
          <a:p>
            <a:pPr algn="just">
              <a:buNone/>
            </a:pPr>
            <a:r>
              <a:rPr lang="el-GR" sz="3000" dirty="0">
                <a:latin typeface="Times New Roman" panose="02020603050405020304" pitchFamily="18" charset="0"/>
                <a:cs typeface="Times New Roman" panose="02020603050405020304" pitchFamily="18" charset="0"/>
              </a:rPr>
              <a:t>Πρέπει να συνδυάζεται με άλλες  πολιτικές και ελευθερίες</a:t>
            </a:r>
          </a:p>
          <a:p>
            <a:pPr algn="just">
              <a:buNone/>
            </a:pPr>
            <a:r>
              <a:rPr lang="el-GR" sz="3000" dirty="0">
                <a:latin typeface="Times New Roman" panose="02020603050405020304" pitchFamily="18" charset="0"/>
                <a:cs typeface="Times New Roman" panose="02020603050405020304" pitchFamily="18" charset="0"/>
              </a:rPr>
              <a:t>Αποτελεί ερμηνευτικό εργαλείο των πράξεων της ΕΕ </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ΤρΟποι ΠροστασΙας </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Πληροφόρηση Καταναλωτή – ο καταναλωτής ενημερώνεται και μπορεί να προστατεύει τον εαυτό του</a:t>
            </a:r>
          </a:p>
          <a:p>
            <a:pPr algn="just"/>
            <a:r>
              <a:rPr lang="el-GR" sz="2800" dirty="0">
                <a:latin typeface="Times New Roman" panose="02020603050405020304" pitchFamily="18" charset="0"/>
                <a:cs typeface="Times New Roman" panose="02020603050405020304" pitchFamily="18" charset="0"/>
              </a:rPr>
              <a:t>Διαφοροποίηση σε σχέση με τους κανόνες του δικαίου των συμβάσεων – ο καταναλωτής μπορεί να υπαναχωρήσει χωρίς να επικαλεστεί κάποιο λόγο </a:t>
            </a:r>
          </a:p>
          <a:p>
            <a:pPr algn="just"/>
            <a:r>
              <a:rPr lang="el-GR" sz="2800" dirty="0">
                <a:latin typeface="Times New Roman" panose="02020603050405020304" pitchFamily="18" charset="0"/>
                <a:cs typeface="Times New Roman" panose="02020603050405020304" pitchFamily="18" charset="0"/>
              </a:rPr>
              <a:t>Απαγορεύσεις ή έλεγχος – πρακτικές που στοχεύουν στην  ορθή συμπεριφορά των προμηθευτών έναντι του καταναλωτή</a:t>
            </a:r>
          </a:p>
          <a:p>
            <a:pPr algn="just"/>
            <a:r>
              <a:rPr lang="el-GR" sz="2800" dirty="0">
                <a:latin typeface="Times New Roman" panose="02020603050405020304" pitchFamily="18" charset="0"/>
                <a:cs typeface="Times New Roman" panose="02020603050405020304" pitchFamily="18" charset="0"/>
              </a:rPr>
              <a:t>Διαμερισμός του ρίσκου  - Το ρίσκο το αναλαμβάνει το πρόσωπο που μπορεί να το διαμοιράσει στους καταναλωτές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ΚαταναλωτΗ ΣΤΟ ΔΙΚΑΙΟ ΤΗΣ ΕΕ</a:t>
            </a:r>
          </a:p>
        </p:txBody>
      </p:sp>
      <p:sp>
        <p:nvSpPr>
          <p:cNvPr id="3" name="2 - Θέση περιεχομένου"/>
          <p:cNvSpPr>
            <a:spLocks noGrp="1"/>
          </p:cNvSpPr>
          <p:nvPr>
            <p:ph idx="1"/>
          </p:nvPr>
        </p:nvSpPr>
        <p:spPr/>
        <p:txBody>
          <a:bodyPr>
            <a:normAutofit fontScale="77500" lnSpcReduction="20000"/>
          </a:bodyPr>
          <a:lstStyle/>
          <a:p>
            <a:pPr lvl="0" algn="just"/>
            <a:r>
              <a:rPr lang="el-GR" sz="2800" dirty="0">
                <a:latin typeface="Times New Roman" panose="02020603050405020304" pitchFamily="18" charset="0"/>
                <a:cs typeface="Times New Roman" panose="02020603050405020304" pitchFamily="18" charset="0"/>
              </a:rPr>
              <a:t>Η έννοια του καταναλωτή πρέπει να ερμηνεύεται στενά, με αναφορά στη θέση του προσώπου αυτού στη συγκεκριμένη σύμβαση, σε σχέση με τη φύση και τον σκοπό της συμβάσεως αυτής, και όχι με αναφορά στην υποκειμενική κατάσταση του εν λόγω προσώπου, καθόσον το ίδιο πρόσωπο μπορεί να θεωρηθεί καταναλωτής στο πλαίσιο ορισμένων οικονομικών πράξεων και επιχειρηματίας στο πλαίσιο άλλων οικονομικών πράξεων – (</a:t>
            </a:r>
            <a:r>
              <a:rPr lang="el-GR" sz="2800" b="1" dirty="0" err="1">
                <a:latin typeface="Times New Roman" panose="02020603050405020304" pitchFamily="18" charset="0"/>
                <a:cs typeface="Times New Roman" panose="02020603050405020304" pitchFamily="18" charset="0"/>
              </a:rPr>
              <a:t>Johann</a:t>
            </a:r>
            <a:r>
              <a:rPr lang="el-GR" sz="2800" b="1" dirty="0">
                <a:latin typeface="Times New Roman" panose="02020603050405020304" pitchFamily="18" charset="0"/>
                <a:cs typeface="Times New Roman" panose="02020603050405020304" pitchFamily="18" charset="0"/>
              </a:rPr>
              <a:t> </a:t>
            </a:r>
            <a:r>
              <a:rPr lang="el-GR" sz="2800" b="1" dirty="0" err="1">
                <a:latin typeface="Times New Roman" panose="02020603050405020304" pitchFamily="18" charset="0"/>
                <a:cs typeface="Times New Roman" panose="02020603050405020304" pitchFamily="18" charset="0"/>
              </a:rPr>
              <a:t>Gruber</a:t>
            </a:r>
            <a:r>
              <a:rPr lang="el-GR" sz="2800" b="1" dirty="0">
                <a:latin typeface="Times New Roman" panose="02020603050405020304" pitchFamily="18" charset="0"/>
                <a:cs typeface="Times New Roman" panose="02020603050405020304" pitchFamily="18" charset="0"/>
              </a:rPr>
              <a:t> κατά </a:t>
            </a:r>
            <a:r>
              <a:rPr lang="el-GR" sz="2800" b="1" dirty="0" err="1">
                <a:latin typeface="Times New Roman" panose="02020603050405020304" pitchFamily="18" charset="0"/>
                <a:cs typeface="Times New Roman" panose="02020603050405020304" pitchFamily="18" charset="0"/>
              </a:rPr>
              <a:t>Bay</a:t>
            </a:r>
            <a:r>
              <a:rPr lang="el-GR" sz="2800" b="1" dirty="0">
                <a:latin typeface="Times New Roman" panose="02020603050405020304" pitchFamily="18" charset="0"/>
                <a:cs typeface="Times New Roman" panose="02020603050405020304" pitchFamily="18" charset="0"/>
              </a:rPr>
              <a:t> </a:t>
            </a:r>
            <a:r>
              <a:rPr lang="el-GR" sz="2800" b="1" dirty="0" err="1">
                <a:latin typeface="Times New Roman" panose="02020603050405020304" pitchFamily="18" charset="0"/>
                <a:cs typeface="Times New Roman" panose="02020603050405020304" pitchFamily="18" charset="0"/>
              </a:rPr>
              <a:t>Wa</a:t>
            </a:r>
            <a:r>
              <a:rPr lang="el-GR" sz="2800" b="1" dirty="0">
                <a:latin typeface="Times New Roman" panose="02020603050405020304" pitchFamily="18" charset="0"/>
                <a:cs typeface="Times New Roman" panose="02020603050405020304" pitchFamily="18" charset="0"/>
              </a:rPr>
              <a:t> AG, </a:t>
            </a:r>
            <a:r>
              <a:rPr lang="en-US" sz="2800" b="1" dirty="0">
                <a:latin typeface="Times New Roman" panose="02020603050405020304" pitchFamily="18" charset="0"/>
                <a:cs typeface="Times New Roman" panose="02020603050405020304" pitchFamily="18" charset="0"/>
              </a:rPr>
              <a:t>C</a:t>
            </a:r>
            <a:r>
              <a:rPr lang="el-GR" sz="2800" b="1" dirty="0">
                <a:latin typeface="Times New Roman" panose="02020603050405020304" pitchFamily="18" charset="0"/>
                <a:cs typeface="Times New Roman" panose="02020603050405020304" pitchFamily="18" charset="0"/>
              </a:rPr>
              <a:t>-464/01, 20/1/2005, παρ. 36)</a:t>
            </a:r>
            <a:endParaRPr lang="el-GR" sz="2800" dirty="0">
              <a:latin typeface="Times New Roman" panose="02020603050405020304" pitchFamily="18" charset="0"/>
              <a:cs typeface="Times New Roman" panose="02020603050405020304" pitchFamily="18" charset="0"/>
            </a:endParaRPr>
          </a:p>
          <a:p>
            <a:pPr>
              <a:buNone/>
            </a:pPr>
            <a:endParaRPr lang="el-G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Καταναλωτή</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Θέση προσώπου στη συγκεκριμένη σύμβαση</a:t>
            </a:r>
          </a:p>
          <a:p>
            <a:pPr algn="just">
              <a:buNone/>
            </a:pPr>
            <a:endParaRPr lang="el-GR"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Σκοπός και φύση της συμβάσεως </a:t>
            </a:r>
          </a:p>
          <a:p>
            <a:pPr algn="just">
              <a:buNone/>
            </a:pPr>
            <a:endParaRPr lang="el-GR"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Δεν συνεκτιμάται η υποκειμενική κατάσταση του προσώπου</a:t>
            </a:r>
          </a:p>
          <a:p>
            <a:pPr algn="just">
              <a:buNone/>
            </a:pPr>
            <a:endParaRPr lang="el-GR"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Ορισμός = φυσικό πρόσωπο που ενεργεί για σκοπούς μη εμπορικούς και εκτός της επιχείρησης  ή του επαγγέλματός του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ΕμπΟρου </a:t>
            </a:r>
          </a:p>
        </p:txBody>
      </p:sp>
      <p:sp>
        <p:nvSpPr>
          <p:cNvPr id="3" name="2 - Θέση περιεχομένου"/>
          <p:cNvSpPr>
            <a:spLocks noGrp="1"/>
          </p:cNvSpPr>
          <p:nvPr>
            <p:ph idx="1"/>
          </p:nvPr>
        </p:nvSpPr>
        <p:spPr/>
        <p:txBody>
          <a:bodyPr/>
          <a:lstStyle/>
          <a:p>
            <a:pPr lvl="0" algn="just"/>
            <a:r>
              <a:rPr lang="el-GR" dirty="0">
                <a:latin typeface="Times New Roman" panose="02020603050405020304" pitchFamily="18" charset="0"/>
                <a:cs typeface="Times New Roman" panose="02020603050405020304" pitchFamily="18" charset="0"/>
              </a:rPr>
              <a:t>(α) φυσικό ή νομικό πρόσωπο που </a:t>
            </a:r>
          </a:p>
          <a:p>
            <a:pPr lvl="0" algn="just"/>
            <a:r>
              <a:rPr lang="el-GR" dirty="0">
                <a:latin typeface="Times New Roman" panose="02020603050405020304" pitchFamily="18" charset="0"/>
                <a:cs typeface="Times New Roman" panose="02020603050405020304" pitchFamily="18" charset="0"/>
              </a:rPr>
              <a:t>(β) ενεργεί για σκοπούς που εμπίπτουν ή σχετίζονται με την επιχείρηση ή την επαγγελματική του δραστηριότητα</a:t>
            </a:r>
          </a:p>
          <a:p>
            <a:pPr lvl="0" algn="just"/>
            <a:r>
              <a:rPr lang="el-GR" dirty="0">
                <a:latin typeface="Times New Roman" panose="02020603050405020304" pitchFamily="18" charset="0"/>
                <a:cs typeface="Times New Roman" panose="02020603050405020304" pitchFamily="18" charset="0"/>
              </a:rPr>
              <a:t>Δεν ισχύει μεταξύ επιχειρήσεων αλλά ούτε και μεταξύ των καταναλωτών</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ΔικαιΩματα των καταναλωτΩν ενΕργειας</a:t>
            </a:r>
          </a:p>
        </p:txBody>
      </p:sp>
      <p:sp>
        <p:nvSpPr>
          <p:cNvPr id="3" name="2 - Θέση περιεχομένου"/>
          <p:cNvSpPr>
            <a:spLocks noGrp="1"/>
          </p:cNvSpPr>
          <p:nvPr>
            <p:ph idx="1"/>
          </p:nvPr>
        </p:nvSpPr>
        <p:spPr>
          <a:xfrm>
            <a:off x="856060" y="2249486"/>
            <a:ext cx="7429499" cy="4131841"/>
          </a:xfrm>
        </p:spPr>
        <p:txBody>
          <a:bodyPr>
            <a:noAutofit/>
          </a:bodyPr>
          <a:lstStyle/>
          <a:p>
            <a:pPr>
              <a:buNone/>
            </a:pPr>
            <a:r>
              <a:rPr lang="el-GR" sz="1800" dirty="0"/>
              <a:t>1. Οδηγία 2009/72 </a:t>
            </a:r>
          </a:p>
          <a:p>
            <a:pPr algn="just"/>
            <a:r>
              <a:rPr lang="el-GR" sz="1800" dirty="0"/>
              <a:t>Εκδόθηκε από Ευρωπαϊκό Κοινοβούλιο και το Συμβούλιο την 13η Ιουλίου 2009 </a:t>
            </a:r>
          </a:p>
          <a:p>
            <a:pPr algn="just"/>
            <a:r>
              <a:rPr lang="el-GR" sz="1800" dirty="0"/>
              <a:t>Σχετικά με τους κοινούς κανόνες για την εσωτερική αγορά ηλεκτρικής ενεργείας </a:t>
            </a:r>
          </a:p>
          <a:p>
            <a:pPr>
              <a:buNone/>
            </a:pPr>
            <a:r>
              <a:rPr lang="el-GR" sz="1800" dirty="0"/>
              <a:t>2. και Οδηγία 2009/73</a:t>
            </a:r>
          </a:p>
          <a:p>
            <a:r>
              <a:rPr lang="el-GR" sz="1800" dirty="0"/>
              <a:t>Εκδόθηκε από το Ευρωπαϊκό Κοινοβούλιο και το Συμβούλιο την  13η Ιουλίου 2009</a:t>
            </a:r>
            <a:r>
              <a:rPr lang="el-GR" sz="1800" b="1" dirty="0"/>
              <a:t> </a:t>
            </a:r>
          </a:p>
          <a:p>
            <a:r>
              <a:rPr lang="el-GR" sz="1800" dirty="0"/>
              <a:t>Σχετικά με τους κοινούς κανόνες για την εσωτερική αγορά φυσικού αερίου</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a:bodyPr>
          <a:lstStyle/>
          <a:p>
            <a:pPr algn="just"/>
            <a:r>
              <a:rPr lang="el-GR" dirty="0"/>
              <a:t>Πελάτης = πελάτης χονδρικής ή ο τελικός πελάτης ηλεκτρικής ενέργειας </a:t>
            </a:r>
          </a:p>
          <a:p>
            <a:pPr algn="just"/>
            <a:r>
              <a:rPr lang="el-GR" dirty="0"/>
              <a:t>Πελάτης χονδρικής = το φυσικό ή νομικό πρόσωπο που αγόραζε ηλεκτρική ενέργεια με σκοπό τη μεταπώλησή της εντός ή εκτός του συστήματος όπου είναι εγκατεστημένο </a:t>
            </a:r>
          </a:p>
          <a:p>
            <a:pPr algn="just"/>
            <a:r>
              <a:rPr lang="el-GR" dirty="0"/>
              <a:t>Τελικός πελάτης = αυτός που αγοράζει ηλεκτρική ενέργεια για την δική του χρήση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a:bodyPr>
          <a:lstStyle/>
          <a:p>
            <a:pPr algn="just"/>
            <a:r>
              <a:rPr lang="el-GR" dirty="0"/>
              <a:t>Οικιακός πελάτης ο πελάτης που αγοράζει ηλεκτρική ενέργεια για δική του οικιακή κατανάλωση αποκλειόμενων των εμπορικών ή των επαγγελματιών δραστηριοτήτων του </a:t>
            </a:r>
          </a:p>
          <a:p>
            <a:pPr algn="just"/>
            <a:r>
              <a:rPr lang="el-GR" dirty="0"/>
              <a:t>Μη οικιακός πελάτης το φυσικό ή νομικό πρόσωπο που αγοράζει ηλεκτρική ενέργεια που δεν προορίζεται για δική του οικιακή χρήση συμπεριλαμβανομένων των παραγωγών, των βιομηχανικών πελατών, των μικρομεσαίων επιχειρήσεων και των πελατών χονδρικής </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3 - Ορθογώνιο"/>
          <p:cNvSpPr>
            <a:spLocks noChangeArrowheads="1"/>
          </p:cNvSpPr>
          <p:nvPr/>
        </p:nvSpPr>
        <p:spPr bwMode="auto">
          <a:xfrm>
            <a:off x="1619251" y="1269207"/>
            <a:ext cx="6121400" cy="253916"/>
          </a:xfrm>
          <a:prstGeom prst="rect">
            <a:avLst/>
          </a:prstGeom>
          <a:noFill/>
          <a:ln w="9525">
            <a:noFill/>
            <a:miter lim="800000"/>
            <a:headEnd/>
            <a:tailEnd/>
          </a:ln>
        </p:spPr>
        <p:txBody>
          <a:bodyPr>
            <a:spAutoFit/>
          </a:bodyPr>
          <a:lstStyle/>
          <a:p>
            <a:pPr algn="ctr" eaLnBrk="0" hangingPunct="0"/>
            <a:r>
              <a:rPr lang="el-GR" sz="1050" b="1" dirty="0">
                <a:latin typeface="Calibri" pitchFamily="34" charset="0"/>
              </a:rPr>
              <a:t>ΧΟΡΗΓΟΣ ΠΜΣ ΔΙΕΘΝΕΣ &amp; ΕΥΡΩΠΑΙΚΟ ΔΙΚΑΙΟ THΣ ΕΝΕΡΓΕΙΑΣ</a:t>
            </a:r>
            <a:endParaRPr lang="el-GR" sz="1050" dirty="0"/>
          </a:p>
        </p:txBody>
      </p:sp>
      <p:pic>
        <p:nvPicPr>
          <p:cNvPr id="4099" name="4 - Εικόνα" descr="C:\Users\user\Downloads\GROUP GR.jpg"/>
          <p:cNvPicPr>
            <a:picLocks noChangeAspect="1" noChangeArrowheads="1"/>
          </p:cNvPicPr>
          <p:nvPr/>
        </p:nvPicPr>
        <p:blipFill>
          <a:blip r:embed="rId2" cstate="print"/>
          <a:srcRect/>
          <a:stretch>
            <a:fillRect/>
          </a:stretch>
        </p:blipFill>
        <p:spPr bwMode="auto">
          <a:xfrm>
            <a:off x="3462338" y="2025254"/>
            <a:ext cx="2219325" cy="161925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a:bodyPr>
          <a:lstStyle/>
          <a:p>
            <a:pPr algn="just"/>
            <a:r>
              <a:rPr lang="el-GR" dirty="0"/>
              <a:t>Πολύ μικρή επιχείρηση η επιχείρηση η οποία απασχολεί λιγότερους από 10 εργαζομένους και της οποία ο ετήσιος κύκλος εργασιών και ή το σύνολο του ετήσιου ισολογισμού δεν υπερβαίνει τα 2 εκατομμύρια ευρώ </a:t>
            </a:r>
          </a:p>
          <a:p>
            <a:pPr algn="just"/>
            <a:r>
              <a:rPr lang="el-GR" dirty="0"/>
              <a:t>Μικρή επιχείρηση η επιχείρηση η οποία απασχολεί λιγότερους από 50 εργαζομένους και της οποία ο ετήσιος κύκλος εργασιών και ή το σύνολο του ετήσιου ισολογισμού δεν υπερβαίνει τα 10 εκατομμύρια ευρώ </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a:bodyPr>
          <a:lstStyle/>
          <a:p>
            <a:pPr algn="just"/>
            <a:r>
              <a:rPr lang="el-GR" dirty="0"/>
              <a:t>Ενεργός πελάτης = τελικός πελάτης ή ομάδα τελικών πελατών που δρουν από κοινού οι οποίοι καταναλώνουν ή αποθηκεύουν ενέργεια που παράγεται στους χώρους τους εντός καθορισμένων ορίων ή όταν πωλούν αυτοπαραγόμενη ηλεκτρική ενέργεια ή συμμετέχουν σε προγράμματα ευελιξίας ή ενεργειακής απόδοσης υπό τον όρο ότι οι εν λόγω δραστηριότητες δεν αποτελούν τη κύρια ή επαγγελματική τους δραστηριότητα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lstStyle/>
          <a:p>
            <a:pPr algn="just">
              <a:lnSpc>
                <a:spcPct val="150000"/>
              </a:lnSpc>
              <a:spcBef>
                <a:spcPts val="0"/>
              </a:spcBef>
            </a:pPr>
            <a:r>
              <a:rPr lang="el-GR" dirty="0"/>
              <a:t>Οι πελάτες είναι ελεύθεροι να αγοράζουν ηλεκτρική ενέργεια από τον προμηθευτή της επιλογής τους και να συνάπτουν ταυτόχρονα περισσότερες από μία συμβάσεις προμήθειας ηλεκτρικής ενέργειας – άρθρο 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lnSpcReduction="10000"/>
          </a:bodyPr>
          <a:lstStyle/>
          <a:p>
            <a:pPr algn="just"/>
            <a:r>
              <a:rPr lang="el-GR" dirty="0"/>
              <a:t>Οι προμηθευτές είναι ελεύθεροι να καθορίζουν την τιμή στην οποία παρέχουν ηλεκτρική ενέργεια στους πελάτες. </a:t>
            </a:r>
          </a:p>
          <a:p>
            <a:pPr algn="just"/>
            <a:r>
              <a:rPr lang="el-GR" dirty="0"/>
              <a:t>Τα κράτη μέλη διασφαλίζουν την προστασία των ενεργειακά φτωχών και ευάλωτων οικιακών πελατών με μέτρα κοινωνικής πολιτικής ή με άλλα μέτρα εκτός των δημοσίων παρεμβάσεων στον καθορισμό των τιμών για την προμήθεια ηλεκτρικής ενέργειας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lnSpcReduction="10000"/>
          </a:bodyPr>
          <a:lstStyle/>
          <a:p>
            <a:pPr algn="just"/>
            <a:r>
              <a:rPr lang="el-GR" dirty="0"/>
              <a:t>Τα κράτη μέλη εξασφαλίζουν ότι σε όλους τους τελικούς πελάτες είναι δυνατόν να παρέχεται ηλεκτρική ενέργεια από προμηθευτή ανεξάρτητα από το κράτος μέλος στο οποίο έχει καταχωρηθεί ο προμηθευτής </a:t>
            </a:r>
          </a:p>
          <a:p>
            <a:pPr algn="just"/>
            <a:r>
              <a:rPr lang="el-GR" dirty="0"/>
              <a:t>Δεν θα πρέπει οι διοικητικές διαδικασίες να εισάγουν διακρίσεις εναντίον των προμηθευτών που έχουν ήδη καταχωρισθεί σε άλλα κράτη μέλη άρθρο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70000" lnSpcReduction="20000"/>
          </a:bodyPr>
          <a:lstStyle/>
          <a:p>
            <a:pPr algn="just"/>
            <a:r>
              <a:rPr lang="el-GR" dirty="0"/>
              <a:t>Με την επιφύλαξη των ενωσιακών κανόνων σχετικά με την προστασία των καταναλωτών, οι τελικοί πελάτες έχουν τα παρακάτω δικαιώματα </a:t>
            </a:r>
          </a:p>
          <a:p>
            <a:pPr marL="0" indent="0" algn="just">
              <a:buNone/>
            </a:pPr>
            <a:r>
              <a:rPr lang="el-GR" dirty="0"/>
              <a:t>Να συνάπτουν σύμβαση στην οποία καθορίζονται</a:t>
            </a:r>
            <a:r>
              <a:rPr lang="en-US" dirty="0"/>
              <a:t>:</a:t>
            </a:r>
            <a:r>
              <a:rPr lang="el-GR" dirty="0"/>
              <a:t> </a:t>
            </a:r>
          </a:p>
          <a:p>
            <a:pPr algn="just"/>
            <a:r>
              <a:rPr lang="el-GR" dirty="0"/>
              <a:t>Τα στοιχεία και η διεύθυνση του φορέα παροχής</a:t>
            </a:r>
          </a:p>
          <a:p>
            <a:pPr algn="just"/>
            <a:r>
              <a:rPr lang="el-GR" dirty="0"/>
              <a:t>Οι παρεχόμενες υπηρεσίες και η χρονική στιγμή έναρξης της σύνδεσης </a:t>
            </a:r>
          </a:p>
          <a:p>
            <a:pPr algn="just"/>
            <a:r>
              <a:rPr lang="el-GR" dirty="0"/>
              <a:t>Τα είδη των προσφερόμενων υπηρεσιών συντήρησης </a:t>
            </a:r>
          </a:p>
          <a:p>
            <a:pPr algn="just"/>
            <a:r>
              <a:rPr lang="el-GR" dirty="0"/>
              <a:t>Η διάρκεια της σύμβασης, οι όροι ανανέωσης και λήξης της σύμβασης </a:t>
            </a:r>
          </a:p>
          <a:p>
            <a:pPr algn="just"/>
            <a:r>
              <a:rPr lang="el-GR" dirty="0"/>
              <a:t>Αποζημιώσεις και διακανονισμοί επιστροφών σε περίπτωση αθέτησης της σύμβασης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77500" lnSpcReduction="20000"/>
          </a:bodyPr>
          <a:lstStyle/>
          <a:p>
            <a:pPr algn="just"/>
            <a:r>
              <a:rPr lang="el-GR" dirty="0"/>
              <a:t>Η μέθοδος και η κίνηση της δικαστικής και εξώδικης επίλυσης των διαφορών </a:t>
            </a:r>
            <a:endParaRPr lang="en-US" dirty="0"/>
          </a:p>
          <a:p>
            <a:pPr algn="just"/>
            <a:r>
              <a:rPr lang="el-GR" dirty="0"/>
              <a:t>Πληροφορίες για τα δικαιώματα των καταναλωτών, τα οποία γνωστοποιούνται σαφώς στα έντυπα των λογαριασμών ή στους ιστοτόπους των εταιρειών ηλεκτρικής ενέργειας</a:t>
            </a:r>
          </a:p>
          <a:p>
            <a:pPr algn="just"/>
            <a:r>
              <a:rPr lang="el-GR" dirty="0"/>
              <a:t>Οι όροι πρέπει να είναι δίκαιοι και γνωστοί εκ των προτέρων. Οι πληροφορίες θα πρέπει να παρέχονται πριν από τη σύναψη ή επιβεβαίωση της σύμβασης </a:t>
            </a:r>
            <a:endParaRPr lang="en-US" dirty="0"/>
          </a:p>
          <a:p>
            <a:pPr algn="just"/>
            <a:r>
              <a:rPr lang="el-GR" dirty="0"/>
              <a:t>Στους τελικούς πελάτες παρέχεται περίληψη των βασικών όρων της σύμβασης με εμφανή τρόπο και με περιεκτική και απλή διατύπωση</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lnSpcReduction="10000"/>
          </a:bodyPr>
          <a:lstStyle/>
          <a:p>
            <a:pPr algn="just"/>
            <a:r>
              <a:rPr lang="el-GR" dirty="0"/>
              <a:t>Διαφανείς πληροφορίες σχετικά με τις ισχύουσες τιμές και τιμολόγια </a:t>
            </a:r>
            <a:endParaRPr lang="en-US" dirty="0"/>
          </a:p>
          <a:p>
            <a:pPr algn="just"/>
            <a:r>
              <a:rPr lang="el-GR" dirty="0"/>
              <a:t>Παρέχεται στους τελικούς πελάτες ευρεία επιλογή των μεθόδων πληρωμής </a:t>
            </a:r>
          </a:p>
          <a:p>
            <a:pPr algn="just"/>
            <a:r>
              <a:rPr lang="el-GR" dirty="0"/>
              <a:t>Παρέχονται στους τελικούς πελάτες δίκαιοι και διαφανείς όροι</a:t>
            </a:r>
          </a:p>
          <a:p>
            <a:pPr algn="just"/>
            <a:r>
              <a:rPr lang="el-GR" dirty="0"/>
              <a:t>Οι τελικοί πελάτες ενημερώνονται για την πρόσβαση στην καθολική υπηρεσία</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lstStyle/>
          <a:p>
            <a:pPr algn="just"/>
            <a:r>
              <a:rPr lang="el-GR" dirty="0"/>
              <a:t>τελικοί πελάτες λαμβάνουν τον λογαριασμό κλεισίματος μετά από κάθε αλλαγή προμηθευτή μέσα σε έξι εβδομάδες από την αλλαγή αυτή </a:t>
            </a:r>
            <a:endParaRPr lang="en-US" dirty="0"/>
          </a:p>
          <a:p>
            <a:pPr algn="just"/>
            <a:r>
              <a:rPr lang="el-GR" dirty="0"/>
              <a:t>Οι οικιακοί πελάτες ενημερώνονται δεόντως σχετικά με εναλλακτικά μέτρα αποσύνδεσης αρκετά πριν από την προβλεπόμενη αποσύνδεση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a:bodyPr>
          <a:lstStyle/>
          <a:p>
            <a:pPr algn="just"/>
            <a:r>
              <a:rPr lang="el-GR" dirty="0"/>
              <a:t>Δικαίωμα σύναψης σύμβασης δυναμικής τιμολόγησης Αναφέρεται σε τελικούς πελάτες που έχουν έξυπνο μετρητή </a:t>
            </a:r>
          </a:p>
          <a:p>
            <a:pPr algn="just"/>
            <a:r>
              <a:rPr lang="el-GR" dirty="0"/>
              <a:t>Τότε οι προμηθευτές μπορούν να παρέχουν τέτοιου είδους σύμβασης </a:t>
            </a:r>
          </a:p>
          <a:p>
            <a:pPr algn="just"/>
            <a:r>
              <a:rPr lang="el-GR" dirty="0"/>
              <a:t>Εξασφαλίζεται η συναίνεση του κάθε τελικού πελάτη προτού ο πελάτης μεταφερθεί σε σύμβαση δυναμικής τιμολόγησης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ΘΕΜΑ ΠΑΡΟΥΣΙΑΣΗΣ</a:t>
            </a:r>
          </a:p>
        </p:txBody>
      </p:sp>
      <p:sp>
        <p:nvSpPr>
          <p:cNvPr id="3" name="2 - Θέση περιεχομένου"/>
          <p:cNvSpPr>
            <a:spLocks noGrp="1"/>
          </p:cNvSpPr>
          <p:nvPr>
            <p:ph idx="1"/>
          </p:nvPr>
        </p:nvSpPr>
        <p:spPr/>
        <p:txBody>
          <a:bodyPr>
            <a:normAutofit lnSpcReduction="10000"/>
          </a:bodyPr>
          <a:lstStyle/>
          <a:p>
            <a:pPr algn="ctr">
              <a:buNone/>
            </a:pPr>
            <a:r>
              <a:rPr lang="el-GR" dirty="0"/>
              <a:t>     </a:t>
            </a:r>
            <a:br>
              <a:rPr lang="el-GR" dirty="0"/>
            </a:br>
            <a:r>
              <a:rPr lang="el-GR" dirty="0"/>
              <a:t>ΕΝΕΡΓΕΙΑ ΚΑΙ ΚΑΤΑΝΑΛΩΤΕΣ</a:t>
            </a:r>
          </a:p>
          <a:p>
            <a:pPr algn="ctr"/>
            <a:endParaRPr lang="el-GR" dirty="0"/>
          </a:p>
          <a:p>
            <a:pPr algn="ctr">
              <a:buNone/>
            </a:pPr>
            <a:r>
              <a:rPr lang="el-GR" dirty="0"/>
              <a:t>ΕΙΣΗΓΗΤΗΣ</a:t>
            </a:r>
            <a:r>
              <a:rPr lang="en-US" dirty="0"/>
              <a:t>: </a:t>
            </a:r>
            <a:r>
              <a:rPr lang="el-GR" dirty="0"/>
              <a:t>ΠΑΝΑΓΙΩΤΗΣ ΑΡΓΑΛΙΑΣ</a:t>
            </a:r>
          </a:p>
          <a:p>
            <a:pPr algn="ctr">
              <a:buNone/>
            </a:pPr>
            <a:r>
              <a:rPr lang="el-GR" dirty="0"/>
              <a:t>ΔΝ, ΕΙΔΙΚΟΣ ΣΥΝΕΡΓΑΤΗΣ ΔΠΘ, ΔΙΚΗΓΟΡΟΣ</a:t>
            </a:r>
          </a:p>
          <a:p>
            <a:pPr algn="ctr">
              <a:buNone/>
            </a:pPr>
            <a:br>
              <a:rPr lang="el-GR" dirty="0"/>
            </a:b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a:bodyPr>
          <a:lstStyle/>
          <a:p>
            <a:pPr algn="just"/>
            <a:r>
              <a:rPr lang="el-GR" dirty="0"/>
              <a:t>Δικαίωμα αλλαγής προμηθευτή-Πραγματοποιείται το συντομότερο δυνατό </a:t>
            </a:r>
          </a:p>
          <a:p>
            <a:pPr algn="just"/>
            <a:r>
              <a:rPr lang="el-GR" dirty="0"/>
              <a:t>Εντός τριών εβδομάδων από την ημερομηνία της αίτησης </a:t>
            </a:r>
          </a:p>
          <a:p>
            <a:pPr algn="just"/>
            <a:r>
              <a:rPr lang="el-GR" dirty="0"/>
              <a:t>Τα κράτη μέλη μεριμνούν ώστε οι οικιακοί πελάτες και οι μικρές επιχειρήσεις να μην επιβαρύνονται με οποιοδήποτε τέλος σχετιζόμενο με την αλλαγή προμηθευτή</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ΟΔΗΓΙΑ 2019/944</a:t>
            </a:r>
          </a:p>
        </p:txBody>
      </p:sp>
      <p:sp>
        <p:nvSpPr>
          <p:cNvPr id="3" name="2 - Θέση περιεχομένου"/>
          <p:cNvSpPr>
            <a:spLocks noGrp="1"/>
          </p:cNvSpPr>
          <p:nvPr>
            <p:ph idx="1"/>
          </p:nvPr>
        </p:nvSpPr>
        <p:spPr/>
        <p:txBody>
          <a:bodyPr>
            <a:normAutofit fontScale="92500" lnSpcReduction="10000"/>
          </a:bodyPr>
          <a:lstStyle/>
          <a:p>
            <a:pPr algn="just"/>
            <a:r>
              <a:rPr lang="el-GR" dirty="0"/>
              <a:t>Ευάλωτοι πελάτες </a:t>
            </a:r>
            <a:endParaRPr lang="en-US" dirty="0"/>
          </a:p>
          <a:p>
            <a:pPr algn="just"/>
            <a:r>
              <a:rPr lang="el-GR" dirty="0"/>
              <a:t>Κάθε κράτος μέλος δύναται να ορίζει την έννοια των ευάλωτων πελατών </a:t>
            </a:r>
          </a:p>
          <a:p>
            <a:pPr algn="just"/>
            <a:r>
              <a:rPr lang="el-GR" dirty="0"/>
              <a:t>Απαγόρευση διακοπής σύνδεσης σε κρίσιμες περιόδους </a:t>
            </a:r>
          </a:p>
          <a:p>
            <a:pPr algn="just"/>
            <a:r>
              <a:rPr lang="el-GR" dirty="0"/>
              <a:t>Υψηλά επίπεδα προστασίας σχετικά με τη διαφάνεια σχετικά με τους συμβατικούς όρους και προϋποθέσεις τη γενική πληροφόρηση και προϋποθέσεις, τη γενική πληροφόρηση και τους μηχανισμούς επίλυσης διαφορών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ΚΩδικας ΠρομΗθειας ηλεκτρικής ενέργειας (ΦΕΚ Β 832/2013)</a:t>
            </a:r>
          </a:p>
        </p:txBody>
      </p:sp>
      <p:sp>
        <p:nvSpPr>
          <p:cNvPr id="3" name="2 - Θέση περιεχομένου"/>
          <p:cNvSpPr>
            <a:spLocks noGrp="1"/>
          </p:cNvSpPr>
          <p:nvPr>
            <p:ph idx="1"/>
          </p:nvPr>
        </p:nvSpPr>
        <p:spPr/>
        <p:txBody>
          <a:bodyPr/>
          <a:lstStyle/>
          <a:p>
            <a:pPr algn="just">
              <a:lnSpc>
                <a:spcPct val="150000"/>
              </a:lnSpc>
              <a:spcBef>
                <a:spcPts val="0"/>
              </a:spcBef>
            </a:pPr>
            <a:r>
              <a:rPr lang="el-GR" dirty="0"/>
              <a:t>Πεδίο εφαρμογής – δικαιώματα και υποχρεώσεις προμηθευτών πελατών τόσο και το στάδιο των διαπραγματεύσεων, κατά τη σύναψη της σύμβασης και κατά την εκπλήρωση των συμβατικών υποχρεώσεων</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ενέργειας (ΦΕΚ Β 832/2013)</a:t>
            </a:r>
          </a:p>
        </p:txBody>
      </p:sp>
      <p:sp>
        <p:nvSpPr>
          <p:cNvPr id="3" name="2 - Θέση περιεχομένου"/>
          <p:cNvSpPr>
            <a:spLocks noGrp="1"/>
          </p:cNvSpPr>
          <p:nvPr>
            <p:ph idx="1"/>
          </p:nvPr>
        </p:nvSpPr>
        <p:spPr/>
        <p:txBody>
          <a:bodyPr>
            <a:normAutofit fontScale="92500" lnSpcReduction="10000"/>
          </a:bodyPr>
          <a:lstStyle/>
          <a:p>
            <a:pPr algn="just"/>
            <a:r>
              <a:rPr lang="el-GR" dirty="0"/>
              <a:t>Πελάτης θεωρείται ο τελικός πελάτης δηλαδή φυσικό ή νομικό πρόσωπο που αγοράζει ηλεκτρική ενέργεια για δική του χρήση </a:t>
            </a:r>
            <a:endParaRPr lang="en-US" dirty="0"/>
          </a:p>
          <a:p>
            <a:pPr algn="just"/>
            <a:r>
              <a:rPr lang="el-GR" dirty="0"/>
              <a:t>Βασικές Κατηγορίες Πελατών </a:t>
            </a:r>
          </a:p>
          <a:p>
            <a:pPr algn="just"/>
            <a:r>
              <a:rPr lang="el-GR" dirty="0"/>
              <a:t>Οικιακοί και μη οικιακοί </a:t>
            </a:r>
          </a:p>
          <a:p>
            <a:pPr algn="just"/>
            <a:r>
              <a:rPr lang="el-GR" dirty="0"/>
              <a:t>Μικροί (οικιακοί και μη οικιακοί με ισχύ μέχρι 25 </a:t>
            </a:r>
            <a:r>
              <a:rPr lang="el-GR" dirty="0" err="1"/>
              <a:t>kva</a:t>
            </a:r>
            <a:r>
              <a:rPr lang="el-GR" dirty="0"/>
              <a:t>) και μεγάλοι Πελάτες</a:t>
            </a:r>
          </a:p>
          <a:p>
            <a:pPr algn="just"/>
            <a:r>
              <a:rPr lang="el-GR" dirty="0"/>
              <a:t>Υψηλής, μέσης και χαμηλής τάσης</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ενΕργειας (ΦΕΚ Β 832/2013)</a:t>
            </a:r>
          </a:p>
        </p:txBody>
      </p:sp>
      <p:sp>
        <p:nvSpPr>
          <p:cNvPr id="3" name="2 - Θέση περιεχομένου"/>
          <p:cNvSpPr>
            <a:spLocks noGrp="1"/>
          </p:cNvSpPr>
          <p:nvPr>
            <p:ph idx="1"/>
          </p:nvPr>
        </p:nvSpPr>
        <p:spPr>
          <a:xfrm>
            <a:off x="856060" y="2129086"/>
            <a:ext cx="7429499" cy="3541714"/>
          </a:xfrm>
        </p:spPr>
        <p:txBody>
          <a:bodyPr/>
          <a:lstStyle/>
          <a:p>
            <a:pPr algn="just">
              <a:lnSpc>
                <a:spcPct val="150000"/>
              </a:lnSpc>
              <a:spcBef>
                <a:spcPts val="0"/>
              </a:spcBef>
            </a:pPr>
            <a:r>
              <a:rPr lang="el-GR" dirty="0"/>
              <a:t>Η εποπτεία της άσκησης των δικαιωμάτων και της τήρησης των υποχρεώσεων των προμηθευτών και πελατών που απορρέουν από τον Κώδικα Προμήθειας</a:t>
            </a:r>
            <a:r>
              <a:rPr lang="en-US" dirty="0"/>
              <a:t> </a:t>
            </a:r>
            <a:r>
              <a:rPr lang="el-GR" dirty="0"/>
              <a:t>διενεργείται από τη ΡΑΕ </a:t>
            </a:r>
          </a:p>
          <a:p>
            <a:pPr algn="just">
              <a:lnSpc>
                <a:spcPct val="150000"/>
              </a:lnSpc>
              <a:spcBef>
                <a:spcPts val="0"/>
              </a:spcBef>
            </a:pPr>
            <a:r>
              <a:rPr lang="el-GR" dirty="0"/>
              <a:t>Ο κώδικας τροποποιείται με απόφαση του Υπουργού μετά από γνώμη της ΡΑΕ</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ενΕργειας (ΦΕΚ Β 832/2013)</a:t>
            </a:r>
          </a:p>
        </p:txBody>
      </p:sp>
      <p:sp>
        <p:nvSpPr>
          <p:cNvPr id="3" name="2 - Θέση περιεχομένου"/>
          <p:cNvSpPr>
            <a:spLocks noGrp="1"/>
          </p:cNvSpPr>
          <p:nvPr>
            <p:ph idx="1"/>
          </p:nvPr>
        </p:nvSpPr>
        <p:spPr/>
        <p:txBody>
          <a:bodyPr/>
          <a:lstStyle/>
          <a:p>
            <a:pPr algn="just"/>
            <a:r>
              <a:rPr lang="el-GR" dirty="0"/>
              <a:t>Τα στάδια σύναψης σύμβασης προμήθειας ηλεκτρικής ενέργειας Αίτηση του πελάτη - Προσφορά του προμηθευτή – Σύναψη της σύμβασης </a:t>
            </a:r>
          </a:p>
          <a:p>
            <a:pPr algn="just"/>
            <a:r>
              <a:rPr lang="el-GR" dirty="0"/>
              <a:t>Ο προμηθευτής τηρεί τη διαφάνεια </a:t>
            </a:r>
          </a:p>
          <a:p>
            <a:pPr algn="just"/>
            <a:r>
              <a:rPr lang="el-GR" dirty="0"/>
              <a:t>Δημοσιοποίηση δραστηριότητας στοιχείων του προμηθευτή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ενΕργειας (ΦΕΚ Β 832/2013)</a:t>
            </a:r>
          </a:p>
        </p:txBody>
      </p:sp>
      <p:sp>
        <p:nvSpPr>
          <p:cNvPr id="3" name="2 - Θέση περιεχομένου"/>
          <p:cNvSpPr>
            <a:spLocks noGrp="1"/>
          </p:cNvSpPr>
          <p:nvPr>
            <p:ph idx="1"/>
          </p:nvPr>
        </p:nvSpPr>
        <p:spPr/>
        <p:txBody>
          <a:bodyPr>
            <a:normAutofit fontScale="92500"/>
          </a:bodyPr>
          <a:lstStyle/>
          <a:p>
            <a:r>
              <a:rPr lang="el-GR" dirty="0"/>
              <a:t>Τιμολόγια Προμήθειας Τυποποιημένα έντυπα </a:t>
            </a:r>
          </a:p>
          <a:p>
            <a:r>
              <a:rPr lang="el-GR" dirty="0"/>
              <a:t>Απολογιστικά στοιχεία δραστηριότητας </a:t>
            </a:r>
          </a:p>
          <a:p>
            <a:r>
              <a:rPr lang="el-GR" dirty="0"/>
              <a:t>Προσυμβατική διαδικασία – Αίτηση του πελάτη – όταν ο Προμηθευτής παραλάβει την αίτηση εντός 15 ημερών είτε αποστέλλει στον προσφορά είτε απορρίπτει την αίτησή του</a:t>
            </a:r>
          </a:p>
          <a:p>
            <a:r>
              <a:rPr lang="el-GR" dirty="0"/>
              <a:t>Η προσφορά προμήθειας καταρτίζεται εγγράφως και είναι δεσμευτική για τον προμηθευτή για περίοδο δέκα ημερών</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ενΕργειας (ΦΕΚ Β 832/2013)</a:t>
            </a:r>
          </a:p>
        </p:txBody>
      </p:sp>
      <p:sp>
        <p:nvSpPr>
          <p:cNvPr id="3" name="2 - Θέση περιεχομένου"/>
          <p:cNvSpPr>
            <a:spLocks noGrp="1"/>
          </p:cNvSpPr>
          <p:nvPr>
            <p:ph idx="1"/>
          </p:nvPr>
        </p:nvSpPr>
        <p:spPr/>
        <p:txBody>
          <a:bodyPr/>
          <a:lstStyle/>
          <a:p>
            <a:pPr algn="just"/>
            <a:r>
              <a:rPr lang="el-GR" dirty="0"/>
              <a:t>Η διάρκεια της σύμβασης καθορίζεται με συμφωνία των μερών</a:t>
            </a:r>
            <a:r>
              <a:rPr lang="en-US" dirty="0"/>
              <a:t>.</a:t>
            </a:r>
            <a:r>
              <a:rPr lang="el-GR" dirty="0"/>
              <a:t> Ο προμηθευτής υπενθυμίζει τη χρονική λήξη της σύμβασης ένα μήνα πριν την επέλευση αυτής καθώς και το δικαίωμα αλλαγής προμηθευτή </a:t>
            </a:r>
          </a:p>
          <a:p>
            <a:pPr algn="just"/>
            <a:r>
              <a:rPr lang="el-GR" dirty="0"/>
              <a:t>Ο Προμηθευτής δύναται να ζητά από τον πελάτη την καταβολή εγγύησης κατά την υπογραφή της σύμβασης προμήθειας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ενΕργειας (ΦΕΚ Β 832/2013)</a:t>
            </a:r>
          </a:p>
        </p:txBody>
      </p:sp>
      <p:sp>
        <p:nvSpPr>
          <p:cNvPr id="3" name="2 - Θέση περιεχομένου"/>
          <p:cNvSpPr>
            <a:spLocks noGrp="1"/>
          </p:cNvSpPr>
          <p:nvPr>
            <p:ph idx="1"/>
          </p:nvPr>
        </p:nvSpPr>
        <p:spPr/>
        <p:txBody>
          <a:bodyPr>
            <a:normAutofit fontScale="92500" lnSpcReduction="20000"/>
          </a:bodyPr>
          <a:lstStyle/>
          <a:p>
            <a:pPr algn="just"/>
            <a:r>
              <a:rPr lang="el-GR" dirty="0"/>
              <a:t>Καταγγελία της σύμβασης </a:t>
            </a:r>
          </a:p>
          <a:p>
            <a:pPr algn="just"/>
            <a:r>
              <a:rPr lang="el-GR" dirty="0"/>
              <a:t>Ο πελάτης δύναται οποτεδήποτε και αναίτια να καταγγείλει τη σύμβαση προμήθειας </a:t>
            </a:r>
          </a:p>
          <a:p>
            <a:pPr algn="just"/>
            <a:r>
              <a:rPr lang="el-GR" dirty="0"/>
              <a:t>Δεν ισχύει η ανωτέρω ρύθμιση όταν η σύμβαση καταγγελθεί από τον προμηθευτή αποκλειστικά λόγω υπερημερία του πελάτη</a:t>
            </a:r>
          </a:p>
          <a:p>
            <a:pPr algn="just"/>
            <a:r>
              <a:rPr lang="el-GR" dirty="0"/>
              <a:t>Και εάν η ρύθμιση περιλαμβάνει ειδικούς όρους σχετικά με την χρονική διάρκεια και την αποζημίωση αν η σύμβαση καταγγελθεί από τον Πελάτη</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ΚΩδικας ΠρομΗθειας ηλεκτρικής ενΕργειας (ΦΕΚ Β 832/2013)</a:t>
            </a:r>
          </a:p>
        </p:txBody>
      </p:sp>
      <p:sp>
        <p:nvSpPr>
          <p:cNvPr id="3" name="2 - Θέση περιεχομένου"/>
          <p:cNvSpPr>
            <a:spLocks noGrp="1"/>
          </p:cNvSpPr>
          <p:nvPr>
            <p:ph idx="1"/>
          </p:nvPr>
        </p:nvSpPr>
        <p:spPr>
          <a:xfrm>
            <a:off x="856060" y="2249486"/>
            <a:ext cx="7429499" cy="4131841"/>
          </a:xfrm>
        </p:spPr>
        <p:txBody>
          <a:bodyPr>
            <a:normAutofit fontScale="85000" lnSpcReduction="20000"/>
          </a:bodyPr>
          <a:lstStyle/>
          <a:p>
            <a:pPr algn="just"/>
            <a:r>
              <a:rPr lang="el-GR" dirty="0"/>
              <a:t>Ειδικές διατάξεις για μικρούς πελάτες </a:t>
            </a:r>
            <a:endParaRPr lang="en-US" dirty="0"/>
          </a:p>
          <a:p>
            <a:pPr algn="just"/>
            <a:r>
              <a:rPr lang="el-GR" dirty="0"/>
              <a:t>Υποχρέωση να γίνουν δεκτές οι αιτήσεις προμήθειας μικρών πελατών εκτός εάν συντρέχουν ορισμένες και εξαντλητικά προσδιορισμένες περιπτώσεις</a:t>
            </a:r>
            <a:endParaRPr lang="en-US" dirty="0"/>
          </a:p>
          <a:p>
            <a:pPr marL="0" indent="0" algn="just">
              <a:buNone/>
            </a:pPr>
            <a:r>
              <a:rPr lang="el-GR" dirty="0"/>
              <a:t> α. Αν υφίστανται ληξιπρόθεσμες οφειλές του αιτούντος προς τον Προμηθευτή που απορρέουν από προηγούμενη μεταξύ τους Σύμβαση Προμήθειας ή προς οποιονδήποτε άλλο Προμηθευτή, ή αν ο αιτών δεν προσκομίζει αντίγραφο του τελευταίου Λογαριασμού Κατανάλωσης, ή αν έχει υποβληθεί τουλάχιστον δύο φορές εντολή απενεργοποίησης μετρητή φορτίου λόγω ληξιπρόθεσμων οφειλών του Πελάτη κατά το προηγούμενο της αίτησης έτος.</a:t>
            </a:r>
          </a:p>
          <a:p>
            <a:pPr marL="0" indent="0" algn="just">
              <a:buNone/>
            </a:pPr>
            <a:r>
              <a:rPr lang="el-GR"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ΠΛΑΙΣΙΟ ΑΝΑΛΥΣΗΣ</a:t>
            </a:r>
          </a:p>
        </p:txBody>
      </p:sp>
      <p:sp>
        <p:nvSpPr>
          <p:cNvPr id="3" name="2 - Θέση περιεχομένου"/>
          <p:cNvSpPr>
            <a:spLocks noGrp="1"/>
          </p:cNvSpPr>
          <p:nvPr>
            <p:ph idx="1"/>
          </p:nvPr>
        </p:nvSpPr>
        <p:spPr/>
        <p:txBody>
          <a:bodyPr>
            <a:normAutofit/>
          </a:bodyPr>
          <a:lstStyle/>
          <a:p>
            <a:pPr algn="ctr"/>
            <a:r>
              <a:rPr lang="el-GR" dirty="0"/>
              <a:t>ΓΕΝΙΚΟ ΜΕΡΟΣ - ΠΟΛΙΤΙΚΗ ΤΗΣ ΕΕ ΓΙΑ ΤΗΝ ΠΡΟΣΤΑΣΙΑ ΚΑΤΑΝΑΛΩΤΗ</a:t>
            </a:r>
          </a:p>
          <a:p>
            <a:pPr algn="ctr"/>
            <a:r>
              <a:rPr lang="el-GR" dirty="0"/>
              <a:t>ΔΙΚΑΙΩΜΑΤΑ ΚΑΤΑΝΑΛΩΤΩΝ ΕΝΕΡΓΕΙΑΣ ΕΙΔΙΚΕΣ ΟΔΗΓΙΕΣ</a:t>
            </a:r>
          </a:p>
          <a:p>
            <a:pPr algn="ctr"/>
            <a:r>
              <a:rPr lang="el-GR" dirty="0"/>
              <a:t>ΔΙΚΑΙΩΜΑΤΑ ΚΑΤΑΝΑΛΩΤΩΝ ΕΝΕΡΓΕΙΑΣ ΓΕΝΙΚΕΣ ΟΔΗΓΙΕΣ</a:t>
            </a:r>
            <a:endParaRPr lang="en-US" dirty="0"/>
          </a:p>
          <a:p>
            <a:pPr algn="ctr">
              <a:buNone/>
            </a:pPr>
            <a:endParaRPr lang="el-GR" dirty="0"/>
          </a:p>
          <a:p>
            <a:pPr algn="ctr">
              <a:buNone/>
            </a:pPr>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6E623E-D54B-7A69-F186-921911C43976}"/>
              </a:ext>
            </a:extLst>
          </p:cNvPr>
          <p:cNvSpPr>
            <a:spLocks noGrp="1"/>
          </p:cNvSpPr>
          <p:nvPr>
            <p:ph type="title"/>
          </p:nvPr>
        </p:nvSpPr>
        <p:spPr/>
        <p:txBody>
          <a:bodyPr/>
          <a:lstStyle/>
          <a:p>
            <a:r>
              <a:rPr lang="el-GR" dirty="0"/>
              <a:t>ΚΩδικας </a:t>
            </a:r>
            <a:r>
              <a:rPr lang="el-GR" dirty="0" err="1"/>
              <a:t>Προμ</a:t>
            </a:r>
            <a:r>
              <a:rPr lang="en-US" dirty="0"/>
              <a:t>h</a:t>
            </a:r>
            <a:r>
              <a:rPr lang="el-GR" dirty="0" err="1"/>
              <a:t>θειας</a:t>
            </a:r>
            <a:r>
              <a:rPr lang="el-GR" dirty="0"/>
              <a:t> ηλεκτρικής ενΕργειας (ΦΕΚ Β 832/2013)</a:t>
            </a:r>
          </a:p>
        </p:txBody>
      </p:sp>
      <p:sp>
        <p:nvSpPr>
          <p:cNvPr id="3" name="Θέση περιεχομένου 2">
            <a:extLst>
              <a:ext uri="{FF2B5EF4-FFF2-40B4-BE49-F238E27FC236}">
                <a16:creationId xmlns:a16="http://schemas.microsoft.com/office/drawing/2014/main" id="{0A586D98-6322-6924-5B65-167DA748EB9D}"/>
              </a:ext>
            </a:extLst>
          </p:cNvPr>
          <p:cNvSpPr>
            <a:spLocks noGrp="1"/>
          </p:cNvSpPr>
          <p:nvPr>
            <p:ph idx="1"/>
          </p:nvPr>
        </p:nvSpPr>
        <p:spPr/>
        <p:txBody>
          <a:bodyPr/>
          <a:lstStyle/>
          <a:p>
            <a:pPr marL="0" indent="0" algn="just">
              <a:buNone/>
            </a:pPr>
            <a:r>
              <a:rPr lang="el-GR" dirty="0"/>
              <a:t>β. Αν ο Προμηθευτής δεν προμηθεύει την κατηγορία Πελατών στην οποία εντάσσεται ο Πελάτης.</a:t>
            </a:r>
          </a:p>
          <a:p>
            <a:pPr marL="0" indent="0" algn="just">
              <a:buNone/>
            </a:pPr>
            <a:r>
              <a:rPr lang="el-GR" dirty="0"/>
              <a:t>γ. Αν η Αίτηση Προσφοράς δεν συμπληρώθηκε εντός της προθεσμίας που τέθηκε από τον Προμηθευτή και οι ελλείψεις καθιστούν αδύνατη για τον Προμηθευτή την υποβολή Προσφοράς Προμήθειας. </a:t>
            </a:r>
          </a:p>
          <a:p>
            <a:endParaRPr lang="el-GR" dirty="0"/>
          </a:p>
        </p:txBody>
      </p:sp>
    </p:spTree>
    <p:extLst>
      <p:ext uri="{BB962C8B-B14F-4D97-AF65-F5344CB8AC3E}">
        <p14:creationId xmlns:p14="http://schemas.microsoft.com/office/powerpoint/2010/main" val="32753901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89D68-B8F4-49C9-A54A-43FC0762EFAD}"/>
              </a:ext>
            </a:extLst>
          </p:cNvPr>
          <p:cNvSpPr>
            <a:spLocks noGrp="1"/>
          </p:cNvSpPr>
          <p:nvPr>
            <p:ph type="title"/>
          </p:nvPr>
        </p:nvSpPr>
        <p:spPr/>
        <p:txBody>
          <a:bodyPr/>
          <a:lstStyle/>
          <a:p>
            <a:r>
              <a:rPr lang="el-GR" dirty="0"/>
              <a:t>ΚΩδικας ΠρομΗθειας ηλεκτρικής ενΕργειας (ΦΕΚ Β 832/2013)</a:t>
            </a:r>
          </a:p>
        </p:txBody>
      </p:sp>
      <p:sp>
        <p:nvSpPr>
          <p:cNvPr id="3" name="Θέση περιεχομένου 2">
            <a:extLst>
              <a:ext uri="{FF2B5EF4-FFF2-40B4-BE49-F238E27FC236}">
                <a16:creationId xmlns:a16="http://schemas.microsoft.com/office/drawing/2014/main" id="{EF35CFC3-2D98-4C7D-B835-AE8B10588574}"/>
              </a:ext>
            </a:extLst>
          </p:cNvPr>
          <p:cNvSpPr>
            <a:spLocks noGrp="1"/>
          </p:cNvSpPr>
          <p:nvPr>
            <p:ph idx="1"/>
          </p:nvPr>
        </p:nvSpPr>
        <p:spPr/>
        <p:txBody>
          <a:bodyPr/>
          <a:lstStyle/>
          <a:p>
            <a:pPr algn="just"/>
            <a:r>
              <a:rPr lang="el-GR" dirty="0"/>
              <a:t>Ελάχιστη διάρκεια σύβασης 1 έτος</a:t>
            </a:r>
          </a:p>
          <a:p>
            <a:pPr algn="just"/>
            <a:r>
              <a:rPr lang="el-GR" dirty="0"/>
              <a:t>Δεν μπορεί ο προμηθευτής να απαιτήσει ποσό εγγύησης που να υπερβαίνει το εκτιμώμενο ποσό των δύο λογαριασμών του</a:t>
            </a:r>
          </a:p>
          <a:p>
            <a:pPr algn="just"/>
            <a:r>
              <a:rPr lang="el-GR" dirty="0"/>
              <a:t>Ενημέρωση για τροποποίηση σύμβασης εξήντα ημέρες πριν αυτή λάβει χώρα</a:t>
            </a:r>
          </a:p>
        </p:txBody>
      </p:sp>
    </p:spTree>
    <p:extLst>
      <p:ext uri="{BB962C8B-B14F-4D97-AF65-F5344CB8AC3E}">
        <p14:creationId xmlns:p14="http://schemas.microsoft.com/office/powerpoint/2010/main" val="37669594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2C933E-FA01-4733-9603-6B1A340EDD13}"/>
              </a:ext>
            </a:extLst>
          </p:cNvPr>
          <p:cNvSpPr>
            <a:spLocks noGrp="1"/>
          </p:cNvSpPr>
          <p:nvPr>
            <p:ph type="title"/>
          </p:nvPr>
        </p:nvSpPr>
        <p:spPr/>
        <p:txBody>
          <a:bodyPr/>
          <a:lstStyle/>
          <a:p>
            <a:r>
              <a:rPr lang="el-GR" dirty="0"/>
              <a:t>ΚΩδικας ΠρομΗθειας ηλεκτρικής ενΕργειας (ΦΕΚ Β 832/2013)</a:t>
            </a:r>
          </a:p>
        </p:txBody>
      </p:sp>
      <p:sp>
        <p:nvSpPr>
          <p:cNvPr id="3" name="Θέση περιεχομένου 2">
            <a:extLst>
              <a:ext uri="{FF2B5EF4-FFF2-40B4-BE49-F238E27FC236}">
                <a16:creationId xmlns:a16="http://schemas.microsoft.com/office/drawing/2014/main" id="{F6424378-F141-415D-948B-2AE102C25E4C}"/>
              </a:ext>
            </a:extLst>
          </p:cNvPr>
          <p:cNvSpPr>
            <a:spLocks noGrp="1"/>
          </p:cNvSpPr>
          <p:nvPr>
            <p:ph idx="1"/>
          </p:nvPr>
        </p:nvSpPr>
        <p:spPr/>
        <p:txBody>
          <a:bodyPr>
            <a:normAutofit fontScale="70000" lnSpcReduction="20000"/>
          </a:bodyPr>
          <a:lstStyle/>
          <a:p>
            <a:pPr marL="0" indent="0" algn="just">
              <a:lnSpc>
                <a:spcPct val="170000"/>
              </a:lnSpc>
              <a:spcBef>
                <a:spcPts val="0"/>
              </a:spcBef>
              <a:buNone/>
            </a:pPr>
            <a:r>
              <a:rPr lang="el-GR" dirty="0"/>
              <a:t>Ο Προμηθευτής υποχρεούται να προβαίνει άμεσα στη διόρθωση Λογαριασμών Κατανάλωσης παρελθούσης χρονικής περιόδου, στην περίπτωση που διαπιστώνεται ότι επιβλήθηκαν, για οποιοδήποτε λόγο, λανθασμένες χρεώσεις σε Πελάτη του. Εφόσον πρόκειται για λογαριασμούς που έχουν εξοφληθεί, ο Προμηθευτής οφείλει να προβαίνει σε διορθωτική χρέωση ή πίστωση, εκδίδοντας διορθωτικό λογαριασμό ή συμψηφίζοντας το σχετικό ποσό στον επόμενο τακτικό λογαριασμό.</a:t>
            </a:r>
          </a:p>
          <a:p>
            <a:pPr marL="0" indent="0" algn="just">
              <a:lnSpc>
                <a:spcPct val="170000"/>
              </a:lnSpc>
              <a:spcBef>
                <a:spcPts val="0"/>
              </a:spcBef>
              <a:buNone/>
            </a:pPr>
            <a:r>
              <a:rPr lang="el-GR" dirty="0"/>
              <a:t> </a:t>
            </a:r>
          </a:p>
          <a:p>
            <a:endParaRPr lang="el-GR" dirty="0"/>
          </a:p>
        </p:txBody>
      </p:sp>
    </p:spTree>
    <p:extLst>
      <p:ext uri="{BB962C8B-B14F-4D97-AF65-F5344CB8AC3E}">
        <p14:creationId xmlns:p14="http://schemas.microsoft.com/office/powerpoint/2010/main" val="31418345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97C9BC-C64F-3B9D-8FCA-DE73BC831F2E}"/>
              </a:ext>
            </a:extLst>
          </p:cNvPr>
          <p:cNvSpPr>
            <a:spLocks noGrp="1"/>
          </p:cNvSpPr>
          <p:nvPr>
            <p:ph type="title"/>
          </p:nvPr>
        </p:nvSpPr>
        <p:spPr/>
        <p:txBody>
          <a:bodyPr/>
          <a:lstStyle/>
          <a:p>
            <a:r>
              <a:rPr lang="el-GR" dirty="0"/>
              <a:t>ΚΩδικας ΠρομΗθειας ηλεκτρικής </a:t>
            </a:r>
            <a:r>
              <a:rPr lang="el-GR" dirty="0" err="1"/>
              <a:t>ενΕργειας</a:t>
            </a:r>
            <a:r>
              <a:rPr lang="el-GR" dirty="0"/>
              <a:t> (ΦΕΚ Β 832/2013)</a:t>
            </a:r>
          </a:p>
        </p:txBody>
      </p:sp>
      <p:sp>
        <p:nvSpPr>
          <p:cNvPr id="3" name="Θέση περιεχομένου 2">
            <a:extLst>
              <a:ext uri="{FF2B5EF4-FFF2-40B4-BE49-F238E27FC236}">
                <a16:creationId xmlns:a16="http://schemas.microsoft.com/office/drawing/2014/main" id="{9C78F8A8-4B50-07AD-5D1B-04283415EF62}"/>
              </a:ext>
            </a:extLst>
          </p:cNvPr>
          <p:cNvSpPr>
            <a:spLocks noGrp="1"/>
          </p:cNvSpPr>
          <p:nvPr>
            <p:ph idx="1"/>
          </p:nvPr>
        </p:nvSpPr>
        <p:spPr/>
        <p:txBody>
          <a:bodyPr>
            <a:normAutofit lnSpcReduction="10000"/>
          </a:bodyPr>
          <a:lstStyle/>
          <a:p>
            <a:pPr algn="just"/>
            <a:r>
              <a:rPr lang="el-GR" dirty="0"/>
              <a:t>Σε περίπτωση υπαιτιότητας του Προμηθευτή, όπως, ενδεικτικά, λόγω λαθών στην τιμολόγηση ή την έκδοση λογαριασμών, ο Προμηθευτής υποχρεούται να προβαίνει σε διόρθωση λογαριασμών παρελθούσης περιόδου, καθόλη τη διάρκεια ισχύος της Σύμβασης Προμήθειας και για χρονική περίοδο δύο (2) ετών μετά τη λύση της. Τα ποσά των διορθωτικών χρεώσεων και πιστώσεων καταβάλλονται ατόκως.</a:t>
            </a:r>
          </a:p>
          <a:p>
            <a:endParaRPr lang="el-GR" dirty="0"/>
          </a:p>
        </p:txBody>
      </p:sp>
    </p:spTree>
    <p:extLst>
      <p:ext uri="{BB962C8B-B14F-4D97-AF65-F5344CB8AC3E}">
        <p14:creationId xmlns:p14="http://schemas.microsoft.com/office/powerpoint/2010/main" val="929730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A7ED16-3D91-4DC2-9AE9-D350306520CF}"/>
              </a:ext>
            </a:extLst>
          </p:cNvPr>
          <p:cNvSpPr>
            <a:spLocks noGrp="1"/>
          </p:cNvSpPr>
          <p:nvPr>
            <p:ph type="title"/>
          </p:nvPr>
        </p:nvSpPr>
        <p:spPr/>
        <p:txBody>
          <a:bodyPr/>
          <a:lstStyle/>
          <a:p>
            <a:r>
              <a:rPr lang="el-GR" dirty="0"/>
              <a:t>ΚΩδικας ΠρομΗθειας ηλεκτρικής ενΕργειας (ΦΕΚ Β 832/2013)</a:t>
            </a:r>
          </a:p>
        </p:txBody>
      </p:sp>
      <p:sp>
        <p:nvSpPr>
          <p:cNvPr id="3" name="Θέση περιεχομένου 2">
            <a:extLst>
              <a:ext uri="{FF2B5EF4-FFF2-40B4-BE49-F238E27FC236}">
                <a16:creationId xmlns:a16="http://schemas.microsoft.com/office/drawing/2014/main" id="{D5409AA8-7487-4A83-BB61-DA43DFEF5AB6}"/>
              </a:ext>
            </a:extLst>
          </p:cNvPr>
          <p:cNvSpPr>
            <a:spLocks noGrp="1"/>
          </p:cNvSpPr>
          <p:nvPr>
            <p:ph idx="1"/>
          </p:nvPr>
        </p:nvSpPr>
        <p:spPr>
          <a:xfrm>
            <a:off x="856060" y="2249486"/>
            <a:ext cx="7429499" cy="3915817"/>
          </a:xfrm>
        </p:spPr>
        <p:txBody>
          <a:bodyPr>
            <a:normAutofit fontScale="70000" lnSpcReduction="20000"/>
          </a:bodyPr>
          <a:lstStyle/>
          <a:p>
            <a:pPr algn="just"/>
            <a:r>
              <a:rPr lang="el-GR" dirty="0"/>
              <a:t>Σε περίπτωση διόρθωσης δεδομένων μέτρησης Πελάτη και επαναπροσδιορισμού των αντίστοιχων χρεώσεων που επιβλήθηκαν στον Προμηθευτή του, κατά τα οριζόμενα στους σχετικούς Κώδικες Διαχείρισης Δικτύων, ο Προμηθευτής υποχρεούται οποτεδήποτε να διορθώνει τις χρεώσεις των λογαριασμών του Πελάτη που επηρεάζονται κατά τρόπο απολύτως αντίστοιχο με τη διόρθωση που έγινε στις χρεώσεις που επιβλήθηκαν σε αυτόν βάσει των αρχικών δεδομένων μέτρησης του Πελάτη του. Τα ποσά των διορθωτικών χρεώσεων και πιστώσεων καταβάλλονται ατόκως.</a:t>
            </a:r>
            <a:endParaRPr lang="en-US" dirty="0"/>
          </a:p>
          <a:p>
            <a:pPr algn="just"/>
            <a:r>
              <a:rPr lang="el-GR" dirty="0"/>
              <a:t>Σε κάθε περίπτωση, ο Προμηθευτής υποχρεούται να ενημερώνει τον Πελάτη σχετικά με τα αίτια της διόρθωσης, το χρονικό διάστημα στο οποίο αυτή αναφέρεται, τις αρχικές και τις διορθωμένες τιμές των επηρεαζόμενων μεγεθών και να αναλύει λεπτομερώς τον τρόπο προσδιορισμού των τιμών αυτών και τον υπολογισμό των σχετικών χρεώσεων.</a:t>
            </a:r>
          </a:p>
        </p:txBody>
      </p:sp>
    </p:spTree>
    <p:extLst>
      <p:ext uri="{BB962C8B-B14F-4D97-AF65-F5344CB8AC3E}">
        <p14:creationId xmlns:p14="http://schemas.microsoft.com/office/powerpoint/2010/main" val="35595315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E36F0C-F0C4-4911-946E-8BAB8F3A0A85}"/>
              </a:ext>
            </a:extLst>
          </p:cNvPr>
          <p:cNvSpPr>
            <a:spLocks noGrp="1"/>
          </p:cNvSpPr>
          <p:nvPr>
            <p:ph type="title"/>
          </p:nvPr>
        </p:nvSpPr>
        <p:spPr/>
        <p:txBody>
          <a:bodyPr/>
          <a:lstStyle/>
          <a:p>
            <a:r>
              <a:rPr lang="el-GR" dirty="0"/>
              <a:t>ΚΩδικας ΠρομΗθειας ηλεκτρικής ενΕργειας (ΦΕΚ Β 832/2013)</a:t>
            </a:r>
          </a:p>
        </p:txBody>
      </p:sp>
      <p:sp>
        <p:nvSpPr>
          <p:cNvPr id="3" name="Θέση περιεχομένου 2">
            <a:extLst>
              <a:ext uri="{FF2B5EF4-FFF2-40B4-BE49-F238E27FC236}">
                <a16:creationId xmlns:a16="http://schemas.microsoft.com/office/drawing/2014/main" id="{83449BE2-AB0D-4882-AEFB-486D2FB1687D}"/>
              </a:ext>
            </a:extLst>
          </p:cNvPr>
          <p:cNvSpPr>
            <a:spLocks noGrp="1"/>
          </p:cNvSpPr>
          <p:nvPr>
            <p:ph idx="1"/>
          </p:nvPr>
        </p:nvSpPr>
        <p:spPr/>
        <p:txBody>
          <a:bodyPr>
            <a:normAutofit lnSpcReduction="10000"/>
          </a:bodyPr>
          <a:lstStyle/>
          <a:p>
            <a:pPr algn="just"/>
            <a:r>
              <a:rPr lang="el-GR" dirty="0"/>
              <a:t>Η προθεσμία εξόφλησης του Λογαριασμού Κατανάλωσης που παρέχεται από τον Προμηθευτή, άρχεται από την ημερομηνία αποστολής αυτού και δεν μπορεί να είναι μικρότερη από είκοσι (20) ημέρες για Μικρούς Πελάτες. </a:t>
            </a:r>
            <a:endParaRPr lang="en-US" dirty="0"/>
          </a:p>
          <a:p>
            <a:pPr algn="just"/>
            <a:r>
              <a:rPr lang="el-GR" dirty="0"/>
              <a:t>Σε περίπτωση ταχυδρομικής αποστολής, η προθεσμία εξόφλησης άρχεται από την παράδοση του Λογαριασμού στο ταχυδρομείο.</a:t>
            </a:r>
          </a:p>
        </p:txBody>
      </p:sp>
    </p:spTree>
    <p:extLst>
      <p:ext uri="{BB962C8B-B14F-4D97-AF65-F5344CB8AC3E}">
        <p14:creationId xmlns:p14="http://schemas.microsoft.com/office/powerpoint/2010/main" val="14679108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0A5FC0-DA36-4458-B1B3-73CE08929DF6}"/>
              </a:ext>
            </a:extLst>
          </p:cNvPr>
          <p:cNvSpPr>
            <a:spLocks noGrp="1"/>
          </p:cNvSpPr>
          <p:nvPr>
            <p:ph type="title"/>
          </p:nvPr>
        </p:nvSpPr>
        <p:spPr/>
        <p:txBody>
          <a:bodyPr/>
          <a:lstStyle/>
          <a:p>
            <a:r>
              <a:rPr lang="el-GR" dirty="0"/>
              <a:t>ΚΩδικας Προμήθειας ηλεκτρικής ενΕργειας (ΦΕΚ Β 832/2013)</a:t>
            </a:r>
          </a:p>
        </p:txBody>
      </p:sp>
      <p:sp>
        <p:nvSpPr>
          <p:cNvPr id="3" name="Θέση περιεχομένου 2">
            <a:extLst>
              <a:ext uri="{FF2B5EF4-FFF2-40B4-BE49-F238E27FC236}">
                <a16:creationId xmlns:a16="http://schemas.microsoft.com/office/drawing/2014/main" id="{E322FE00-348C-4D29-AA23-5C2B31BDE0DD}"/>
              </a:ext>
            </a:extLst>
          </p:cNvPr>
          <p:cNvSpPr>
            <a:spLocks noGrp="1"/>
          </p:cNvSpPr>
          <p:nvPr>
            <p:ph idx="1"/>
          </p:nvPr>
        </p:nvSpPr>
        <p:spPr>
          <a:xfrm>
            <a:off x="856060" y="2249486"/>
            <a:ext cx="7429499" cy="4491882"/>
          </a:xfrm>
        </p:spPr>
        <p:txBody>
          <a:bodyPr>
            <a:normAutofit fontScale="40000" lnSpcReduction="20000"/>
          </a:bodyPr>
          <a:lstStyle/>
          <a:p>
            <a:pPr algn="just">
              <a:lnSpc>
                <a:spcPct val="170000"/>
              </a:lnSpc>
              <a:spcBef>
                <a:spcPts val="0"/>
              </a:spcBef>
            </a:pPr>
            <a:r>
              <a:rPr lang="el-GR" sz="4300" dirty="0">
                <a:latin typeface="Times New Roman" panose="02020603050405020304" pitchFamily="18" charset="0"/>
                <a:cs typeface="Times New Roman" panose="02020603050405020304" pitchFamily="18" charset="0"/>
              </a:rPr>
              <a:t>Άρθρο 42  </a:t>
            </a:r>
          </a:p>
          <a:p>
            <a:pPr algn="just">
              <a:lnSpc>
                <a:spcPct val="170000"/>
              </a:lnSpc>
              <a:spcBef>
                <a:spcPts val="0"/>
              </a:spcBef>
            </a:pPr>
            <a:r>
              <a:rPr lang="el-GR" sz="4300" dirty="0">
                <a:latin typeface="Times New Roman" panose="02020603050405020304" pitchFamily="18" charset="0"/>
                <a:cs typeface="Times New Roman" panose="02020603050405020304" pitchFamily="18" charset="0"/>
              </a:rPr>
              <a:t>Η αλλαγή Προμηθευτή επιτρέπεται μετά από προηγούμενη έγγραφη καταγγελία της Σύμβασης Προμήθειας. </a:t>
            </a:r>
            <a:endParaRPr lang="en-US" sz="43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l-GR" sz="4300" dirty="0">
                <a:latin typeface="Times New Roman" panose="02020603050405020304" pitchFamily="18" charset="0"/>
                <a:cs typeface="Times New Roman" panose="02020603050405020304" pitchFamily="18" charset="0"/>
              </a:rPr>
              <a:t>Η εν λόγω καταγγελία λαμβάνει χώρα είτε από τον ίδιο τον Πελάτη, είτε από το νέο Προμηθευτή κατόπιν σχετικής έγγραφης εξουσιοδότησης του Πελάτη. </a:t>
            </a:r>
            <a:endParaRPr lang="en-US" sz="4300" dirty="0">
              <a:latin typeface="Times New Roman" panose="02020603050405020304" pitchFamily="18" charset="0"/>
              <a:cs typeface="Times New Roman" panose="02020603050405020304" pitchFamily="18" charset="0"/>
            </a:endParaRPr>
          </a:p>
          <a:p>
            <a:pPr algn="just">
              <a:lnSpc>
                <a:spcPct val="170000"/>
              </a:lnSpc>
              <a:spcBef>
                <a:spcPts val="0"/>
              </a:spcBef>
            </a:pPr>
            <a:r>
              <a:rPr lang="el-GR" sz="4300" dirty="0">
                <a:latin typeface="Times New Roman" panose="02020603050405020304" pitchFamily="18" charset="0"/>
                <a:cs typeface="Times New Roman" panose="02020603050405020304" pitchFamily="18" charset="0"/>
              </a:rPr>
              <a:t>Ο Πελάτης δεν δύναται να προβεί σε καταγγελία της Σύμβασης, για άσκηση του δικαιώματος αλλαγής Προμηθευτή, εάν δεν έχει προηγουμένως εξοφλήσει ολοσχερώς τις ληξιπρόθεσμες οφειλές του που απορρέουν από την αρχική Σύμβαση, ή, εάν δεν έχει πρώτα προβεί σε διακανονισμό των ληξιπρόθεσμων οφειλών του προς τον Προμηθευτή του, στο πλαίσιο της πολιτικής διακανονισμών που αυτός εφαρμόζει</a:t>
            </a:r>
            <a:endParaRPr lang="el-GR" dirty="0"/>
          </a:p>
          <a:p>
            <a:endParaRPr lang="el-GR" dirty="0"/>
          </a:p>
          <a:p>
            <a:endParaRPr lang="el-GR" dirty="0"/>
          </a:p>
        </p:txBody>
      </p:sp>
    </p:spTree>
    <p:extLst>
      <p:ext uri="{BB962C8B-B14F-4D97-AF65-F5344CB8AC3E}">
        <p14:creationId xmlns:p14="http://schemas.microsoft.com/office/powerpoint/2010/main" val="39627978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BFEE77-4832-41E0-9ABB-DE7CC6530BF0}"/>
              </a:ext>
            </a:extLst>
          </p:cNvPr>
          <p:cNvSpPr>
            <a:spLocks noGrp="1"/>
          </p:cNvSpPr>
          <p:nvPr>
            <p:ph type="title"/>
          </p:nvPr>
        </p:nvSpPr>
        <p:spPr/>
        <p:txBody>
          <a:bodyPr/>
          <a:lstStyle/>
          <a:p>
            <a:r>
              <a:rPr lang="el-GR" dirty="0"/>
              <a:t>ΚΩδικας Προμήθειας ηλεκτρικής ενΕργειας (ΦΕΚ Β 832/2013)</a:t>
            </a:r>
          </a:p>
        </p:txBody>
      </p:sp>
      <p:sp>
        <p:nvSpPr>
          <p:cNvPr id="3" name="Θέση περιεχομένου 2">
            <a:extLst>
              <a:ext uri="{FF2B5EF4-FFF2-40B4-BE49-F238E27FC236}">
                <a16:creationId xmlns:a16="http://schemas.microsoft.com/office/drawing/2014/main" id="{3F6DD49E-DFE4-4A74-8AE2-72AB8D1E8C9F}"/>
              </a:ext>
            </a:extLst>
          </p:cNvPr>
          <p:cNvSpPr>
            <a:spLocks noGrp="1"/>
          </p:cNvSpPr>
          <p:nvPr>
            <p:ph idx="1"/>
          </p:nvPr>
        </p:nvSpPr>
        <p:spPr/>
        <p:txBody>
          <a:bodyPr/>
          <a:lstStyle/>
          <a:p>
            <a:pPr algn="just"/>
            <a:r>
              <a:rPr lang="el-GR" sz="2400" b="1" dirty="0">
                <a:latin typeface="Times New Roman" panose="02020603050405020304" pitchFamily="18" charset="0"/>
                <a:cs typeface="Times New Roman" panose="02020603050405020304" pitchFamily="18" charset="0"/>
              </a:rPr>
              <a:t>Ο παλαιός Προμηθευτής, σε περίπτωση μη τήρησης, από μεριάς του Πελάτη, των όρων του διακανονισμού των ληξιπρόθεσμων οφειλών, διατηρεί το δικαίωμα να υποβάλλει στον αντίστοιχο Διαχειριστή εντολή απενεργοποίησης της παροχής, ακόμη και εάν έχει συναφθεί σύμβαση προμήθειας με νέο Προμηθευτή.</a:t>
            </a:r>
          </a:p>
          <a:p>
            <a:endParaRPr lang="el-GR" dirty="0"/>
          </a:p>
        </p:txBody>
      </p:sp>
    </p:spTree>
    <p:extLst>
      <p:ext uri="{BB962C8B-B14F-4D97-AF65-F5344CB8AC3E}">
        <p14:creationId xmlns:p14="http://schemas.microsoft.com/office/powerpoint/2010/main" val="21447244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4D8FDD-2B2D-4916-BD9E-F1C5E02DFBF3}"/>
              </a:ext>
            </a:extLst>
          </p:cNvPr>
          <p:cNvSpPr>
            <a:spLocks noGrp="1"/>
          </p:cNvSpPr>
          <p:nvPr>
            <p:ph type="title"/>
          </p:nvPr>
        </p:nvSpPr>
        <p:spPr/>
        <p:txBody>
          <a:bodyPr/>
          <a:lstStyle/>
          <a:p>
            <a:r>
              <a:rPr lang="el-GR" dirty="0"/>
              <a:t>ΚΩδικας Προμήθειας ηλεκτρικής ενΕργειας (ΦΕΚ Β 832/2013)</a:t>
            </a:r>
          </a:p>
        </p:txBody>
      </p:sp>
      <p:sp>
        <p:nvSpPr>
          <p:cNvPr id="3" name="Θέση περιεχομένου 2">
            <a:extLst>
              <a:ext uri="{FF2B5EF4-FFF2-40B4-BE49-F238E27FC236}">
                <a16:creationId xmlns:a16="http://schemas.microsoft.com/office/drawing/2014/main" id="{31F56226-AE2F-4C2E-84D3-DA229B71E756}"/>
              </a:ext>
            </a:extLst>
          </p:cNvPr>
          <p:cNvSpPr>
            <a:spLocks noGrp="1"/>
          </p:cNvSpPr>
          <p:nvPr>
            <p:ph idx="1"/>
          </p:nvPr>
        </p:nvSpPr>
        <p:spPr/>
        <p:txBody>
          <a:bodyPr>
            <a:normAutofit/>
          </a:bodyPr>
          <a:lstStyle/>
          <a:p>
            <a:pPr algn="just"/>
            <a:r>
              <a:rPr lang="el-GR" dirty="0"/>
              <a:t> Ο νέος Προμηθευτής υποχρεούται να υποβάλει Δήλωση Εκπροσώπησης του Μετρητή Φορτίου του Πελάτη στον αρμόδιο Διαχειριστή, κατά τα οριζόμενα στις κείμενες διατάξεις, εντός δεκαπέντε (15) ημερών από τη σύναψη Σύμβασης Προμήθειας. </a:t>
            </a:r>
          </a:p>
        </p:txBody>
      </p:sp>
    </p:spTree>
    <p:extLst>
      <p:ext uri="{BB962C8B-B14F-4D97-AF65-F5344CB8AC3E}">
        <p14:creationId xmlns:p14="http://schemas.microsoft.com/office/powerpoint/2010/main" val="6087752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Ενιαια ΣημεΙα Επαφής </a:t>
            </a:r>
          </a:p>
        </p:txBody>
      </p:sp>
      <p:sp>
        <p:nvSpPr>
          <p:cNvPr id="3" name="2 - Θέση περιεχομένου"/>
          <p:cNvSpPr>
            <a:spLocks noGrp="1"/>
          </p:cNvSpPr>
          <p:nvPr>
            <p:ph idx="1"/>
          </p:nvPr>
        </p:nvSpPr>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Τα κράτη μέλη διασφαλίζουν τη δημιουργία ενιαίων σημείων επαφής για να  διατίθεται στους καταναλωτές το σύνολο των αναγκαίων πληροφοριών σχετικά με τα δικαιώματά τους, την ισχύουσα νομοθεσία και τους τρόπους προσφυγής που διαθέτουν σε περίπτωση διαφοράς – Σημεία πληροφόρησης </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ΙΣΤΟΡΙΚΗ ΑναδρομΗ</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Πρώτο Πρόγραμμα της Κοινότητας για την προστασία και την πληροφόρηση των καταναλωτών (1975)</a:t>
            </a:r>
            <a:r>
              <a:rPr lang="en-US" sz="2800" dirty="0">
                <a:latin typeface="Times New Roman" panose="02020603050405020304" pitchFamily="18" charset="0"/>
                <a:cs typeface="Times New Roman" panose="02020603050405020304" pitchFamily="18" charset="0"/>
              </a:rPr>
              <a:t>, EE C 092/1975</a:t>
            </a:r>
            <a:endParaRPr lang="el-GR"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Δεύτερο Πρόγραμμα 1981 ΕΕ C 133/1981</a:t>
            </a:r>
          </a:p>
          <a:p>
            <a:pPr algn="just"/>
            <a:r>
              <a:rPr lang="el-GR" sz="2800" dirty="0">
                <a:latin typeface="Times New Roman" panose="02020603050405020304" pitchFamily="18" charset="0"/>
                <a:cs typeface="Times New Roman" panose="02020603050405020304" pitchFamily="18" charset="0"/>
              </a:rPr>
              <a:t>Διαμορφώνονται δικαιώματα για τον καταναλωτή </a:t>
            </a:r>
          </a:p>
          <a:p>
            <a:pPr algn="just">
              <a:buNone/>
            </a:pPr>
            <a:r>
              <a:rPr lang="el-GR" sz="2800" dirty="0">
                <a:latin typeface="Times New Roman" panose="02020603050405020304" pitchFamily="18" charset="0"/>
                <a:cs typeface="Times New Roman" panose="02020603050405020304" pitchFamily="18" charset="0"/>
              </a:rPr>
              <a:t>1.Δικαίωμα προστασίας υγείας και ασφάλειας των καταναλωτών </a:t>
            </a:r>
          </a:p>
          <a:p>
            <a:pPr algn="just">
              <a:buNone/>
            </a:pPr>
            <a:r>
              <a:rPr lang="el-GR" sz="28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Δικαίωμα προστασίας των οικονομικών τους συμφερόντων</a:t>
            </a:r>
            <a:r>
              <a:rPr lang="el-GR" sz="2800"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ΑρμοδιΟτητες της Ρυθμιστικης Αρχής</a:t>
            </a:r>
          </a:p>
        </p:txBody>
      </p:sp>
      <p:sp>
        <p:nvSpPr>
          <p:cNvPr id="3" name="2 - Θέση περιεχομένου"/>
          <p:cNvSpPr>
            <a:spLocks noGrp="1"/>
          </p:cNvSpPr>
          <p:nvPr>
            <p:ph idx="1"/>
          </p:nvPr>
        </p:nvSpPr>
        <p:spPr>
          <a:xfrm>
            <a:off x="457200" y="1600200"/>
            <a:ext cx="8229600" cy="4781128"/>
          </a:xfrm>
        </p:spPr>
        <p:txBody>
          <a:bodyPr>
            <a:noAutofit/>
          </a:bodyPr>
          <a:lstStyle/>
          <a:p>
            <a:pPr algn="just">
              <a:buNone/>
            </a:pPr>
            <a:r>
              <a:rPr lang="el-GR" dirty="0">
                <a:latin typeface="Times New Roman" panose="02020603050405020304" pitchFamily="18" charset="0"/>
                <a:cs typeface="Times New Roman" panose="02020603050405020304" pitchFamily="18" charset="0"/>
              </a:rPr>
              <a:t>Στη ρυθμιστική αρχή ανατίθενται τα εξής καθήκοντα:</a:t>
            </a:r>
          </a:p>
          <a:p>
            <a:pPr algn="just">
              <a:buNone/>
            </a:pPr>
            <a:r>
              <a:rPr lang="el-GR" dirty="0">
                <a:latin typeface="Times New Roman" panose="02020603050405020304" pitchFamily="18" charset="0"/>
                <a:cs typeface="Times New Roman" panose="02020603050405020304" pitchFamily="18" charset="0"/>
              </a:rPr>
              <a:t>1.Να παρακολουθεί την αποτελεσματικότητα της αγοράς και του ανταγωνισμού</a:t>
            </a:r>
          </a:p>
          <a:p>
            <a:pPr algn="just">
              <a:buNone/>
            </a:pPr>
            <a:r>
              <a:rPr lang="el-GR" dirty="0">
                <a:latin typeface="Times New Roman" panose="02020603050405020304" pitchFamily="18" charset="0"/>
                <a:cs typeface="Times New Roman" panose="02020603050405020304" pitchFamily="18" charset="0"/>
              </a:rPr>
              <a:t>2. Ελέγχει τις τιμές για τους καταναλωτές</a:t>
            </a:r>
          </a:p>
          <a:p>
            <a:pPr algn="just">
              <a:buNone/>
            </a:pPr>
            <a:r>
              <a:rPr lang="el-GR" dirty="0">
                <a:latin typeface="Times New Roman" panose="02020603050405020304" pitchFamily="18" charset="0"/>
                <a:cs typeface="Times New Roman" panose="02020603050405020304" pitchFamily="18" charset="0"/>
              </a:rPr>
              <a:t>3.Παρακολουθεί την εμφάνιση περιοριστικών συμβατικών πρακτικών</a:t>
            </a:r>
          </a:p>
          <a:p>
            <a:pPr algn="just">
              <a:buNone/>
            </a:pPr>
            <a:r>
              <a:rPr lang="el-GR" dirty="0">
                <a:latin typeface="Times New Roman" panose="02020603050405020304" pitchFamily="18" charset="0"/>
                <a:cs typeface="Times New Roman" panose="02020603050405020304" pitchFamily="18" charset="0"/>
              </a:rPr>
              <a:t>4.Ελέγχει την αποτελεσματικότητα των μέτρων προστασίας του καταναλωτή (άρθρο 37 της Οδηγίας 2009/72 και άρθρο 39 της Οδηγίας 2009/73)</a:t>
            </a:r>
            <a:r>
              <a:rPr lang="el-GR" b="1" dirty="0">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a:p>
            <a:endParaRPr lang="el-GR" sz="2800" dirty="0"/>
          </a:p>
          <a:p>
            <a:endParaRPr lang="el-GR"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ΕπΙλυση ΔιαφορΩν</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ΡΑΕ – Επιλαμβάνεται αναφορών σχετικά με παραβίαση όρων της συμβάσεως ή της ενεργειακής νομοθεσίας από την παροχή υπηρεσιών ενέργειας</a:t>
            </a:r>
          </a:p>
          <a:p>
            <a:pPr algn="just"/>
            <a:r>
              <a:rPr lang="el-GR" sz="2800" dirty="0">
                <a:latin typeface="Times New Roman" panose="02020603050405020304" pitchFamily="18" charset="0"/>
                <a:cs typeface="Times New Roman" panose="02020603050405020304" pitchFamily="18" charset="0"/>
              </a:rPr>
              <a:t>Συνήγορος του καταναλωτή – Διαμεσολάβηση για την επίλυση διαφορών μεταξύ εταιρειών και καταναλωτών – Δεν ασχολείται με υποθέσεις που εκκρεμούν ενώπιον δικαστικών αρχών</a:t>
            </a:r>
          </a:p>
          <a:p>
            <a:pPr algn="just"/>
            <a:r>
              <a:rPr lang="el-GR" sz="2800" dirty="0">
                <a:latin typeface="Times New Roman" panose="02020603050405020304" pitchFamily="18" charset="0"/>
                <a:cs typeface="Times New Roman" panose="02020603050405020304" pitchFamily="18" charset="0"/>
              </a:rPr>
              <a:t>Επιτροπές φιλικού διακανονισμού που εδρεύουν στους δήμους</a:t>
            </a:r>
          </a:p>
          <a:p>
            <a:pPr algn="just"/>
            <a:r>
              <a:rPr lang="el-GR" sz="2800" dirty="0">
                <a:latin typeface="Times New Roman" panose="02020603050405020304" pitchFamily="18" charset="0"/>
                <a:cs typeface="Times New Roman" panose="02020603050405020304" pitchFamily="18" charset="0"/>
              </a:rPr>
              <a:t>Ενώσεις καταναλωτών</a:t>
            </a:r>
          </a:p>
          <a:p>
            <a:pPr algn="just"/>
            <a:r>
              <a:rPr lang="el-GR" sz="2800" dirty="0">
                <a:latin typeface="Times New Roman" panose="02020603050405020304" pitchFamily="18" charset="0"/>
                <a:cs typeface="Times New Roman" panose="02020603050405020304" pitchFamily="18" charset="0"/>
              </a:rPr>
              <a:t>Γενική Γραμματεία του Καταναλωτή</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E9EDBD-33DF-4553-9C31-EB1CDC742D2E}"/>
              </a:ext>
            </a:extLst>
          </p:cNvPr>
          <p:cNvSpPr>
            <a:spLocks noGrp="1"/>
          </p:cNvSpPr>
          <p:nvPr>
            <p:ph type="title"/>
          </p:nvPr>
        </p:nvSpPr>
        <p:spPr/>
        <p:txBody>
          <a:bodyPr/>
          <a:lstStyle/>
          <a:p>
            <a:r>
              <a:rPr lang="el-GR" dirty="0"/>
              <a:t>Επιλυση διαφορων </a:t>
            </a:r>
          </a:p>
        </p:txBody>
      </p:sp>
      <p:sp>
        <p:nvSpPr>
          <p:cNvPr id="3" name="Θέση περιεχομένου 2">
            <a:extLst>
              <a:ext uri="{FF2B5EF4-FFF2-40B4-BE49-F238E27FC236}">
                <a16:creationId xmlns:a16="http://schemas.microsoft.com/office/drawing/2014/main" id="{30333D02-7536-4A27-ACD2-B437F90DEE01}"/>
              </a:ext>
            </a:extLst>
          </p:cNvPr>
          <p:cNvSpPr>
            <a:spLocks noGrp="1"/>
          </p:cNvSpPr>
          <p:nvPr>
            <p:ph idx="1"/>
          </p:nvPr>
        </p:nvSpPr>
        <p:spPr/>
        <p:txBody>
          <a:bodyPr/>
          <a:lstStyle/>
          <a:p>
            <a:pPr algn="just"/>
            <a:r>
              <a:rPr lang="el-GR" dirty="0"/>
              <a:t>Ο Συνήγορος του Καταναλωτή αποτελεί Ανεξάρτητη Αρχή – εξωδικαστικό όργανο συναινετικής επίλυσης διαφορών </a:t>
            </a:r>
          </a:p>
          <a:p>
            <a:pPr algn="just"/>
            <a:r>
              <a:rPr lang="el-GR" dirty="0"/>
              <a:t>Νόμος 3297/2004</a:t>
            </a:r>
          </a:p>
          <a:p>
            <a:pPr algn="just"/>
            <a:r>
              <a:rPr lang="el-GR" dirty="0"/>
              <a:t>Προβλήματα στον τομέα της ενέργειας βάσει των εκθέσεων του Συνηγόρου του Καταναλωτή </a:t>
            </a:r>
          </a:p>
        </p:txBody>
      </p:sp>
    </p:spTree>
    <p:extLst>
      <p:ext uri="{BB962C8B-B14F-4D97-AF65-F5344CB8AC3E}">
        <p14:creationId xmlns:p14="http://schemas.microsoft.com/office/powerpoint/2010/main" val="35013748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39C851-1D85-4ADB-BC33-86533D62F2D2}"/>
              </a:ext>
            </a:extLst>
          </p:cNvPr>
          <p:cNvSpPr>
            <a:spLocks noGrp="1"/>
          </p:cNvSpPr>
          <p:nvPr>
            <p:ph type="title"/>
          </p:nvPr>
        </p:nvSpPr>
        <p:spPr/>
        <p:txBody>
          <a:bodyPr/>
          <a:lstStyle/>
          <a:p>
            <a:r>
              <a:rPr lang="el-GR" dirty="0" err="1"/>
              <a:t>Συνηγορος</a:t>
            </a:r>
            <a:r>
              <a:rPr lang="el-GR" dirty="0"/>
              <a:t> του Καταναλωτη</a:t>
            </a:r>
          </a:p>
        </p:txBody>
      </p:sp>
      <p:sp>
        <p:nvSpPr>
          <p:cNvPr id="3" name="Θέση περιεχομένου 2">
            <a:extLst>
              <a:ext uri="{FF2B5EF4-FFF2-40B4-BE49-F238E27FC236}">
                <a16:creationId xmlns:a16="http://schemas.microsoft.com/office/drawing/2014/main" id="{F217C11A-433E-439F-ADEB-F1C39996EAB7}"/>
              </a:ext>
            </a:extLst>
          </p:cNvPr>
          <p:cNvSpPr>
            <a:spLocks noGrp="1"/>
          </p:cNvSpPr>
          <p:nvPr>
            <p:ph idx="1"/>
          </p:nvPr>
        </p:nvSpPr>
        <p:spPr/>
        <p:txBody>
          <a:bodyPr>
            <a:normAutofit lnSpcReduction="10000"/>
          </a:bodyPr>
          <a:lstStyle/>
          <a:p>
            <a:r>
              <a:rPr lang="el-GR" dirty="0"/>
              <a:t>Περιπτωσιολογία</a:t>
            </a:r>
          </a:p>
          <a:p>
            <a:pPr algn="just"/>
            <a:r>
              <a:rPr lang="el-GR" dirty="0"/>
              <a:t>Ζημιές που υφίστανται οι ηλεκτρικές συσκευές καταναλωτών λόγω αιφνίδιων αυξομειώσεων της τάσης του παρεχόμενου ηλεκτρικού ρεύματος</a:t>
            </a:r>
          </a:p>
          <a:p>
            <a:pPr algn="just"/>
            <a:r>
              <a:rPr lang="el-GR" dirty="0"/>
              <a:t>Ασυνήθιστα υψηλή κατανάλωση ρεύματος και καταμέτρηση της ενέργειας</a:t>
            </a:r>
            <a:endParaRPr lang="en-US" dirty="0"/>
          </a:p>
          <a:p>
            <a:pPr algn="just"/>
            <a:r>
              <a:rPr lang="el-GR" dirty="0"/>
              <a:t>αδυναμία αποπληρωμής λογαριασμών.</a:t>
            </a:r>
          </a:p>
          <a:p>
            <a:pPr algn="just"/>
            <a:endParaRPr lang="el-GR" dirty="0"/>
          </a:p>
        </p:txBody>
      </p:sp>
    </p:spTree>
    <p:extLst>
      <p:ext uri="{BB962C8B-B14F-4D97-AF65-F5344CB8AC3E}">
        <p14:creationId xmlns:p14="http://schemas.microsoft.com/office/powerpoint/2010/main" val="28528440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2012/27</a:t>
            </a:r>
          </a:p>
        </p:txBody>
      </p:sp>
      <p:sp>
        <p:nvSpPr>
          <p:cNvPr id="3" name="2 - Θέση περιεχομένου"/>
          <p:cNvSpPr>
            <a:spLocks noGrp="1"/>
          </p:cNvSpPr>
          <p:nvPr>
            <p:ph idx="1"/>
          </p:nvPr>
        </p:nvSpPr>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Εκδόθηκε από Ευρωπαϊκό Κοινοβούλιο και Συμβούλιο την 25</a:t>
            </a:r>
            <a:r>
              <a:rPr lang="el-GR" sz="2800" baseline="30000" dirty="0">
                <a:latin typeface="Times New Roman" panose="02020603050405020304" pitchFamily="18" charset="0"/>
                <a:cs typeface="Times New Roman" panose="02020603050405020304" pitchFamily="18" charset="0"/>
              </a:rPr>
              <a:t>η</a:t>
            </a:r>
            <a:r>
              <a:rPr lang="el-GR" sz="2800" dirty="0">
                <a:latin typeface="Times New Roman" panose="02020603050405020304" pitchFamily="18" charset="0"/>
                <a:cs typeface="Times New Roman" panose="02020603050405020304" pitchFamily="18" charset="0"/>
              </a:rPr>
              <a:t> Οκτωβρίου 2012</a:t>
            </a:r>
          </a:p>
          <a:p>
            <a:pPr algn="just"/>
            <a:r>
              <a:rPr lang="el-GR" sz="2800" dirty="0">
                <a:latin typeface="Times New Roman" panose="02020603050405020304" pitchFamily="18" charset="0"/>
                <a:cs typeface="Times New Roman" panose="02020603050405020304" pitchFamily="18" charset="0"/>
              </a:rPr>
              <a:t>Προώθηση ενεργειακής απόδοσης </a:t>
            </a:r>
          </a:p>
          <a:p>
            <a:pPr algn="just"/>
            <a:r>
              <a:rPr lang="el-GR" sz="2800" dirty="0">
                <a:latin typeface="Times New Roman" panose="02020603050405020304" pitchFamily="18" charset="0"/>
                <a:cs typeface="Times New Roman" panose="02020603050405020304" pitchFamily="18" charset="0"/>
              </a:rPr>
              <a:t>Οδηγία ελάχιστης εναρμόνισης</a:t>
            </a:r>
          </a:p>
          <a:p>
            <a:pPr algn="just"/>
            <a:r>
              <a:rPr lang="el-GR" sz="2800" dirty="0">
                <a:latin typeface="Times New Roman" panose="02020603050405020304" pitchFamily="18" charset="0"/>
                <a:cs typeface="Times New Roman" panose="02020603050405020304" pitchFamily="18" charset="0"/>
              </a:rPr>
              <a:t>Τα αυστηρότερα μέτρα γνωστοποιούνται στην Επιτροπή </a:t>
            </a:r>
          </a:p>
          <a:p>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ΑπΟδοση κατΑ τη χρΗση ενέργειας </a:t>
            </a:r>
          </a:p>
        </p:txBody>
      </p:sp>
      <p:sp>
        <p:nvSpPr>
          <p:cNvPr id="3" name="2 - Θέση περιεχομένου"/>
          <p:cNvSpPr>
            <a:spLocks noGrp="1"/>
          </p:cNvSpPr>
          <p:nvPr>
            <p:ph idx="1"/>
          </p:nvPr>
        </p:nvSpPr>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Τα κράτη μέλη διασφαλίζουν ότι οι τελικοί καταναλωτές λαμβάνουν ατελώς όλους τους  λογαριασμούς και τα στοιχεία για την κατανάλωση ενέργειας και ότι η πρόσβαση των τελικών καταναλωτών στα στοιχεία για την κατανάλωσή τους είναι επίσης δωρεάν (άρθρο 11 της οδηγίας)</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ΑπΟδοση κατΑ τη χρΗση της ενεργειας </a:t>
            </a:r>
            <a:br>
              <a:rPr lang="el-GR" sz="3200" dirty="0"/>
            </a:br>
            <a:endParaRPr lang="el-GR" sz="3200" dirty="0"/>
          </a:p>
        </p:txBody>
      </p:sp>
      <p:sp>
        <p:nvSpPr>
          <p:cNvPr id="3" name="2 - Θέση περιεχομένου"/>
          <p:cNvSpPr>
            <a:spLocks noGrp="1"/>
          </p:cNvSpPr>
          <p:nvPr>
            <p:ph idx="1"/>
          </p:nvPr>
        </p:nvSpPr>
        <p:spPr/>
        <p:txBody>
          <a:bodyPr>
            <a:normAutofit fontScale="85000" lnSpcReduction="20000"/>
          </a:bodyPr>
          <a:lstStyle/>
          <a:p>
            <a:pPr algn="just">
              <a:buNone/>
            </a:pPr>
            <a:r>
              <a:rPr lang="el-GR" sz="2800" dirty="0">
                <a:latin typeface="Times New Roman" panose="02020603050405020304" pitchFamily="18" charset="0"/>
                <a:cs typeface="Times New Roman" panose="02020603050405020304" pitchFamily="18" charset="0"/>
              </a:rPr>
              <a:t>Τα κράτη μέλη λαμβάνουν μέτρα για αποδοτική χρήση της ενέργειας από μικρούς καταναλωτές ενέργειας (νοικοκυριά) (Άρθρο 12)</a:t>
            </a:r>
          </a:p>
          <a:p>
            <a:pPr algn="just"/>
            <a:r>
              <a:rPr lang="el-GR" sz="2800" dirty="0">
                <a:latin typeface="Times New Roman" panose="02020603050405020304" pitchFamily="18" charset="0"/>
                <a:cs typeface="Times New Roman" panose="02020603050405020304" pitchFamily="18" charset="0"/>
              </a:rPr>
              <a:t>Για το σκοπό αυτό μπορούν να δοθούν</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p>
          <a:p>
            <a:pPr marL="514350" indent="-514350" algn="just">
              <a:buNone/>
            </a:pPr>
            <a:r>
              <a:rPr lang="el-GR" sz="2800" dirty="0">
                <a:latin typeface="Times New Roman" panose="02020603050405020304" pitchFamily="18" charset="0"/>
                <a:cs typeface="Times New Roman" panose="02020603050405020304" pitchFamily="18" charset="0"/>
              </a:rPr>
              <a:t>1. Φορολογικά κίνητρα </a:t>
            </a:r>
          </a:p>
          <a:p>
            <a:pPr algn="just">
              <a:buNone/>
            </a:pPr>
            <a:r>
              <a:rPr lang="el-GR" sz="2800" dirty="0">
                <a:latin typeface="Times New Roman" panose="02020603050405020304" pitchFamily="18" charset="0"/>
                <a:cs typeface="Times New Roman" panose="02020603050405020304" pitchFamily="18" charset="0"/>
              </a:rPr>
              <a:t>2. Ευνοϊκοί Όροι πρόσβασης σε χρηματοδότηση, δάνεια ή επιδοτήσεις</a:t>
            </a:r>
          </a:p>
          <a:p>
            <a:pPr algn="just">
              <a:buNone/>
            </a:pPr>
            <a:r>
              <a:rPr lang="el-GR" sz="2800" dirty="0">
                <a:latin typeface="Times New Roman" panose="02020603050405020304" pitchFamily="18" charset="0"/>
                <a:cs typeface="Times New Roman" panose="02020603050405020304" pitchFamily="18" charset="0"/>
              </a:rPr>
              <a:t>3. Παροχή πληροφοριών</a:t>
            </a:r>
          </a:p>
          <a:p>
            <a:pPr marL="514350" indent="-514350" algn="just">
              <a:buAutoNum type="arabicPeriod"/>
            </a:pPr>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Κανονισμοσ 2017/1369</a:t>
            </a:r>
          </a:p>
        </p:txBody>
      </p:sp>
      <p:sp>
        <p:nvSpPr>
          <p:cNvPr id="3" name="2 - Θέση περιεχομένου"/>
          <p:cNvSpPr>
            <a:spLocks noGrp="1"/>
          </p:cNvSpPr>
          <p:nvPr>
            <p:ph idx="1"/>
          </p:nvPr>
        </p:nvSpPr>
        <p:spPr/>
        <p:txBody>
          <a:bodyPr>
            <a:normAutofit/>
          </a:bodyPr>
          <a:lstStyle/>
          <a:p>
            <a:pPr algn="just"/>
            <a:r>
              <a:rPr lang="el-GR" sz="2800" dirty="0">
                <a:latin typeface="Times New Roman" panose="02020603050405020304" pitchFamily="18" charset="0"/>
                <a:cs typeface="Times New Roman" panose="02020603050405020304" pitchFamily="18" charset="0"/>
              </a:rPr>
              <a:t>Εκδόθηκε από το Ευρωπαϊκό Κοινοβούλιο και το Συμβούλιο</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της 4</a:t>
            </a:r>
            <a:r>
              <a:rPr lang="el-GR" sz="2800" baseline="30000" dirty="0">
                <a:latin typeface="Times New Roman" panose="02020603050405020304" pitchFamily="18" charset="0"/>
                <a:cs typeface="Times New Roman" panose="02020603050405020304" pitchFamily="18" charset="0"/>
              </a:rPr>
              <a:t>ης</a:t>
            </a:r>
            <a:r>
              <a:rPr lang="el-GR" sz="2800" dirty="0">
                <a:latin typeface="Times New Roman" panose="02020603050405020304" pitchFamily="18" charset="0"/>
                <a:cs typeface="Times New Roman" panose="02020603050405020304" pitchFamily="18" charset="0"/>
              </a:rPr>
              <a:t> Ιουλίου 2017</a:t>
            </a:r>
          </a:p>
          <a:p>
            <a:pPr algn="just"/>
            <a:r>
              <a:rPr lang="el-GR" sz="2800" dirty="0">
                <a:latin typeface="Times New Roman" panose="02020603050405020304" pitchFamily="18" charset="0"/>
                <a:cs typeface="Times New Roman" panose="02020603050405020304" pitchFamily="18" charset="0"/>
              </a:rPr>
              <a:t>σχετικά με τον καθορισμό ενός πλαισίου για την ενεργειακή σήμανση και για την κατάργηση της οδηγίας 2010/30/ΕΕ</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ΣκοπΟς </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Επισήμανση των προϊόντων και </a:t>
            </a:r>
          </a:p>
          <a:p>
            <a:pPr algn="just"/>
            <a:r>
              <a:rPr lang="el-GR" dirty="0">
                <a:latin typeface="Times New Roman" panose="02020603050405020304" pitchFamily="18" charset="0"/>
                <a:cs typeface="Times New Roman" panose="02020603050405020304" pitchFamily="18" charset="0"/>
              </a:rPr>
              <a:t>Παροχή τυποποιημένων πληροφοριών σχετικά με κάθε προϊόν από την άποψη της ενεργειακής απόδοσης, </a:t>
            </a:r>
          </a:p>
          <a:p>
            <a:pPr algn="just"/>
            <a:r>
              <a:rPr lang="el-GR" dirty="0">
                <a:latin typeface="Times New Roman" panose="02020603050405020304" pitchFamily="18" charset="0"/>
                <a:cs typeface="Times New Roman" panose="02020603050405020304" pitchFamily="18" charset="0"/>
              </a:rPr>
              <a:t>Συμπληρωματικές πληροφορίες σχετικά με τα προϊόντα,</a:t>
            </a:r>
          </a:p>
          <a:p>
            <a:pPr algn="just"/>
            <a:r>
              <a:rPr lang="el-GR" dirty="0">
                <a:latin typeface="Times New Roman" panose="02020603050405020304" pitchFamily="18" charset="0"/>
                <a:cs typeface="Times New Roman" panose="02020603050405020304" pitchFamily="18" charset="0"/>
              </a:rPr>
              <a:t>Επιτρέπει στους πελάτες να επιλέγουν αποδοτικότερα προϊόντα με στόχο τη μείωση της ενεργειακής τους κατανάλωσης.(άρθρο 1 της Οδηγίας)</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ΜΕτρα </a:t>
            </a:r>
          </a:p>
        </p:txBody>
      </p:sp>
      <p:sp>
        <p:nvSpPr>
          <p:cNvPr id="3" name="2 - Θέση περιεχομένου"/>
          <p:cNvSpPr>
            <a:spLocks noGrp="1"/>
          </p:cNvSpPr>
          <p:nvPr>
            <p:ph idx="1"/>
          </p:nvPr>
        </p:nvSpPr>
        <p:spPr>
          <a:xfrm>
            <a:off x="1043608" y="2348880"/>
            <a:ext cx="7429499" cy="3541714"/>
          </a:xfrm>
        </p:spPr>
        <p:txBody>
          <a:bodyPr>
            <a:normAutofit/>
          </a:bodyPr>
          <a:lstStyle/>
          <a:p>
            <a:pPr marL="0" indent="0" algn="just">
              <a:lnSpc>
                <a:spcPct val="100000"/>
              </a:lnSpc>
              <a:spcBef>
                <a:spcPts val="0"/>
              </a:spcBef>
              <a:buNone/>
            </a:pPr>
            <a:r>
              <a:rPr lang="el-GR" sz="2200" dirty="0">
                <a:latin typeface="Times New Roman" panose="02020603050405020304" pitchFamily="18" charset="0"/>
                <a:cs typeface="Times New Roman" panose="02020603050405020304" pitchFamily="18" charset="0"/>
              </a:rPr>
              <a:t>Ο προμηθευτής μεριμνά ώστε τα προϊόντα που διατίθενται στην αγορά να συνοδεύονται, δωρεάν, από ακριβείς έντυπες σημάνσεις και από δελτία πληροφοριών για τα προϊόντα </a:t>
            </a:r>
          </a:p>
          <a:p>
            <a:pPr marL="0" indent="0" algn="just">
              <a:lnSpc>
                <a:spcPct val="100000"/>
              </a:lnSpc>
              <a:spcBef>
                <a:spcPts val="0"/>
              </a:spcBef>
              <a:buNone/>
            </a:pPr>
            <a:r>
              <a:rPr lang="el-GR" sz="2200" dirty="0">
                <a:latin typeface="Times New Roman" panose="02020603050405020304" pitchFamily="18" charset="0"/>
                <a:cs typeface="Times New Roman" panose="02020603050405020304" pitchFamily="18" charset="0"/>
              </a:rPr>
              <a:t>Οι έμποροι:</a:t>
            </a:r>
          </a:p>
          <a:p>
            <a:pPr marL="0" indent="0" algn="just">
              <a:lnSpc>
                <a:spcPct val="100000"/>
              </a:lnSpc>
              <a:spcBef>
                <a:spcPts val="0"/>
              </a:spcBef>
              <a:buNone/>
            </a:pPr>
            <a:r>
              <a:rPr lang="el-GR" sz="2200" dirty="0">
                <a:latin typeface="Times New Roman" panose="02020603050405020304" pitchFamily="18" charset="0"/>
                <a:cs typeface="Times New Roman" panose="02020603050405020304" pitchFamily="18" charset="0"/>
              </a:rPr>
              <a:t>α) εκθέτουν σε ορατό σημείο, ακόμη και στις πωλήσεις εξ αποστάσεως μέσω του διαδικτύου, τη σήμανση την οποία παρέχει ο προμηθευτής</a:t>
            </a:r>
          </a:p>
          <a:p>
            <a:pPr marL="0" indent="0" algn="just">
              <a:lnSpc>
                <a:spcPct val="100000"/>
              </a:lnSpc>
              <a:spcBef>
                <a:spcPts val="0"/>
              </a:spcBef>
              <a:buNone/>
            </a:pPr>
            <a:r>
              <a:rPr lang="el-GR" sz="2200" dirty="0">
                <a:latin typeface="Times New Roman" panose="02020603050405020304" pitchFamily="18" charset="0"/>
                <a:cs typeface="Times New Roman" panose="02020603050405020304" pitchFamily="18" charset="0"/>
              </a:rPr>
              <a:t>β) καθιστούν διαθέσιμο στους πελάτες το δελτίο πληροφοριών για το προϊόν, μεταξύ άλλων σε υλική μορφή στο σημείο πώλησης κατ' αίτησή τους.</a:t>
            </a:r>
          </a:p>
          <a:p>
            <a:pPr marL="0" indent="0" algn="just">
              <a:lnSpc>
                <a:spcPct val="100000"/>
              </a:lnSpc>
              <a:spcBef>
                <a:spcPts val="0"/>
              </a:spcBef>
              <a:buNone/>
            </a:pPr>
            <a:endParaRPr lang="el-GR" sz="2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el-GR" sz="28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endParaRPr lang="el-G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latin typeface="Times New Roman" panose="02020603050405020304" pitchFamily="18" charset="0"/>
                <a:cs typeface="Times New Roman" panose="02020603050405020304" pitchFamily="18" charset="0"/>
              </a:rPr>
              <a:t>ΙστορΙΚΗ  ΑναδρομΗ</a:t>
            </a:r>
          </a:p>
        </p:txBody>
      </p:sp>
      <p:sp>
        <p:nvSpPr>
          <p:cNvPr id="3" name="2 - Θέση περιεχομένου"/>
          <p:cNvSpPr>
            <a:spLocks noGrp="1"/>
          </p:cNvSpPr>
          <p:nvPr>
            <p:ph idx="1"/>
          </p:nvPr>
        </p:nvSpPr>
        <p:spPr/>
        <p:txBody>
          <a:bodyPr>
            <a:normAutofit fontScale="92500" lnSpcReduction="20000"/>
          </a:bodyPr>
          <a:lstStyle/>
          <a:p>
            <a:pPr algn="just">
              <a:buNone/>
            </a:pPr>
            <a:r>
              <a:rPr lang="el-GR" sz="2800" dirty="0">
                <a:latin typeface="Times New Roman" panose="02020603050405020304" pitchFamily="18" charset="0"/>
                <a:cs typeface="Times New Roman" panose="02020603050405020304" pitchFamily="18" charset="0"/>
              </a:rPr>
              <a:t>3. Δικαίωμα για πληροφόρηση-εκπαίδευση</a:t>
            </a:r>
          </a:p>
          <a:p>
            <a:pPr algn="just">
              <a:buNone/>
            </a:pPr>
            <a:r>
              <a:rPr lang="el-GR" sz="2800" dirty="0">
                <a:latin typeface="Times New Roman" panose="02020603050405020304" pitchFamily="18" charset="0"/>
                <a:cs typeface="Times New Roman" panose="02020603050405020304" pitchFamily="18" charset="0"/>
              </a:rPr>
              <a:t>4. Δικαίωμα εκπροσώπησης και ακρόασης</a:t>
            </a:r>
          </a:p>
          <a:p>
            <a:pPr algn="just">
              <a:buNone/>
            </a:pPr>
            <a:r>
              <a:rPr lang="el-GR" sz="2800" dirty="0">
                <a:latin typeface="Times New Roman" panose="02020603050405020304" pitchFamily="18" charset="0"/>
                <a:cs typeface="Times New Roman" panose="02020603050405020304" pitchFamily="18" charset="0"/>
              </a:rPr>
              <a:t>5. Δικαίωμα προσφυγής στη Δικαιοσύνη</a:t>
            </a:r>
          </a:p>
          <a:p>
            <a:pPr algn="just">
              <a:buNone/>
            </a:pPr>
            <a:endParaRPr lang="en-US" sz="2800" dirty="0">
              <a:latin typeface="Times New Roman" panose="02020603050405020304" pitchFamily="18" charset="0"/>
              <a:cs typeface="Times New Roman" panose="02020603050405020304" pitchFamily="18" charset="0"/>
            </a:endParaRPr>
          </a:p>
          <a:p>
            <a:pPr algn="just">
              <a:buNone/>
            </a:pPr>
            <a:r>
              <a:rPr lang="el-GR" sz="2800" dirty="0">
                <a:latin typeface="Times New Roman" panose="02020603050405020304" pitchFamily="18" charset="0"/>
                <a:cs typeface="Times New Roman" panose="02020603050405020304" pitchFamily="18" charset="0"/>
              </a:rPr>
              <a:t>Ενιαία Ευρωπαϊκή πράξη – εγκαθίδρυση εσωτερικής αγοράς (1.1.1993) – Έμμεση προστασία των συμφερόντων του καταναλωτή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ΠΑΡΑΔΕΙΓΜΑ</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Η ηλεκτρική ενέργεια που καταναλώνουν οι τηλεοράσεις αντιστοιχεί σε σημαντικό τμήμα της συνολικής ζήτησης ηλεκτρικής ενέργειας των νοικοκυριών στην Ένωση </a:t>
            </a:r>
          </a:p>
          <a:p>
            <a:pPr algn="just"/>
            <a:r>
              <a:rPr lang="el-GR" sz="2800" dirty="0">
                <a:latin typeface="Times New Roman" panose="02020603050405020304" pitchFamily="18" charset="0"/>
                <a:cs typeface="Times New Roman" panose="02020603050405020304" pitchFamily="18" charset="0"/>
              </a:rPr>
              <a:t>Η ενεργειακή απόδοση των τηλεοράσεων μπορεί να βελτιωθεί σημαντικά. Συνεπώς, οι τηλεοράσεις πρέπει να καλύπτονται από απαιτήσεις επισήμανσης της κατανάλωσης ενέργειας.</a:t>
            </a:r>
          </a:p>
          <a:p>
            <a:pPr algn="just"/>
            <a:r>
              <a:rPr lang="el-GR" sz="2800" dirty="0">
                <a:latin typeface="Times New Roman" panose="02020603050405020304" pitchFamily="18" charset="0"/>
                <a:cs typeface="Times New Roman" panose="02020603050405020304" pitchFamily="18" charset="0"/>
              </a:rPr>
              <a:t>Κανονισμός κατ’ εξουσιοδότηση 1062/2010 συμπληρώνει την Οδηγία 2010/30 – Συνδυασμός με απαιτήσεις οικολογικού σχεδιασμού (</a:t>
            </a:r>
            <a:r>
              <a:rPr lang="en-US" sz="2800" dirty="0">
                <a:latin typeface="Times New Roman" panose="02020603050405020304" pitchFamily="18" charset="0"/>
                <a:cs typeface="Times New Roman" panose="02020603050405020304" pitchFamily="18" charset="0"/>
              </a:rPr>
              <a:t>C</a:t>
            </a:r>
            <a:r>
              <a:rPr lang="el-GR" sz="2800" dirty="0">
                <a:latin typeface="Times New Roman" panose="02020603050405020304" pitchFamily="18" charset="0"/>
                <a:cs typeface="Times New Roman" panose="02020603050405020304" pitchFamily="18" charset="0"/>
              </a:rPr>
              <a:t>-319/13</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a:t>
            </a:r>
            <a:r>
              <a:rPr lang="en-US" sz="3200" dirty="0"/>
              <a:t>I</a:t>
            </a:r>
            <a:r>
              <a:rPr lang="el-GR" sz="3200" dirty="0"/>
              <a:t>α 2005/29</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Διττός ο στόχος της οδηγίας </a:t>
            </a:r>
          </a:p>
          <a:p>
            <a:pPr algn="just"/>
            <a:r>
              <a:rPr lang="el-GR" sz="2800" dirty="0">
                <a:latin typeface="Times New Roman" panose="02020603050405020304" pitchFamily="18" charset="0"/>
                <a:cs typeface="Times New Roman" panose="02020603050405020304" pitchFamily="18" charset="0"/>
              </a:rPr>
              <a:t>Η εξάλειψη εμποδίων λειτουργίας της εσωτερικής αγοράς λόγω των διαφορετικών εθνικών νομοθεσιών</a:t>
            </a:r>
          </a:p>
          <a:p>
            <a:pPr algn="just"/>
            <a:r>
              <a:rPr lang="el-GR" sz="2800" dirty="0">
                <a:latin typeface="Times New Roman" panose="02020603050405020304" pitchFamily="18" charset="0"/>
                <a:cs typeface="Times New Roman" panose="02020603050405020304" pitchFamily="18" charset="0"/>
              </a:rPr>
              <a:t>Υψηλό Επίπεδο Προστασίας του Καταναλωτή </a:t>
            </a:r>
          </a:p>
          <a:p>
            <a:pPr algn="just"/>
            <a:r>
              <a:rPr lang="el-GR" sz="2800" dirty="0">
                <a:latin typeface="Times New Roman" panose="02020603050405020304" pitchFamily="18" charset="0"/>
                <a:cs typeface="Times New Roman" panose="02020603050405020304" pitchFamily="18" charset="0"/>
              </a:rPr>
              <a:t>Νομική βάση της Οδηγίας 114 ΣΛΕΕ(πρώην 95 ΣΕΚ)</a:t>
            </a:r>
          </a:p>
          <a:p>
            <a:pPr algn="just"/>
            <a:r>
              <a:rPr lang="el-GR" sz="2800" dirty="0">
                <a:latin typeface="Times New Roman" panose="02020603050405020304" pitchFamily="18" charset="0"/>
                <a:cs typeface="Times New Roman" panose="02020603050405020304" pitchFamily="18" charset="0"/>
              </a:rPr>
              <a:t>Η ομοιομορφία των εθνικών νομοθεσιών θα διευκολύνει τις επιχειρήσεις στις εμπορικές συναλλαγές τους με διασυνοριακό χαρακτήρα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a:t>
            </a:r>
            <a:r>
              <a:rPr lang="en-US" sz="3200" dirty="0"/>
              <a:t>I</a:t>
            </a:r>
            <a:r>
              <a:rPr lang="el-GR" sz="3200" dirty="0"/>
              <a:t>α 2005/29</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Οδηγία πλήρους εναρμόνισης</a:t>
            </a:r>
          </a:p>
          <a:p>
            <a:pPr algn="just"/>
            <a:r>
              <a:rPr lang="el-GR" sz="2800" dirty="0">
                <a:latin typeface="Times New Roman" panose="02020603050405020304" pitchFamily="18" charset="0"/>
                <a:cs typeface="Times New Roman" panose="02020603050405020304" pitchFamily="18" charset="0"/>
              </a:rPr>
              <a:t>Πεδίο εφαρμογής οι αθέμιτες εμπορικές πρακτικές των επιχειρήσεων προς τους καταναλωτές </a:t>
            </a:r>
          </a:p>
          <a:p>
            <a:pPr algn="just"/>
            <a:r>
              <a:rPr lang="el-GR" sz="2800" dirty="0">
                <a:latin typeface="Times New Roman" panose="02020603050405020304" pitchFamily="18" charset="0"/>
                <a:cs typeface="Times New Roman" panose="02020603050405020304" pitchFamily="18" charset="0"/>
              </a:rPr>
              <a:t>Αποδέκτης των διατάξεων ο προμηθευτής και προστατευόμενο πρόσωπο ο καταναλωτής </a:t>
            </a:r>
          </a:p>
          <a:p>
            <a:pPr algn="just"/>
            <a:r>
              <a:rPr lang="el-GR" sz="2800" dirty="0">
                <a:latin typeface="Times New Roman" panose="02020603050405020304" pitchFamily="18" charset="0"/>
                <a:cs typeface="Times New Roman" panose="02020603050405020304" pitchFamily="18" charset="0"/>
              </a:rPr>
              <a:t>Εξαιρέσεις – δικαιώματα πνευματικής ιδιοκτησίας – υγεία και ασφάλεια των προϊόντων </a:t>
            </a:r>
          </a:p>
          <a:p>
            <a:pPr algn="just"/>
            <a:r>
              <a:rPr lang="el-GR" sz="2800" dirty="0">
                <a:latin typeface="Times New Roman" panose="02020603050405020304" pitchFamily="18" charset="0"/>
                <a:cs typeface="Times New Roman" panose="02020603050405020304" pitchFamily="18" charset="0"/>
              </a:rPr>
              <a:t>Σε περίπτωση σύγκρουσης της οδηγίας με ειδικές οδηγίες υπερισχύουν οι ειδικές </a:t>
            </a:r>
          </a:p>
          <a:p>
            <a:endParaRPr lang="el-GR" sz="28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ΕμπορικΗ πρακτικ</a:t>
            </a:r>
            <a:r>
              <a:rPr lang="en-US" sz="3200" dirty="0"/>
              <a:t>H</a:t>
            </a:r>
            <a:r>
              <a:rPr lang="el-GR" sz="3200" dirty="0"/>
              <a:t> </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Κάθε πράξη, παράλειψη, τρόπος συμπεριφοράς ή εκπροσώπησης, εμπορική επικοινωνία συμπεριλαμβανομένης της διαφήμισης και του μάρκετινγκ ενός εμπορευόμενου </a:t>
            </a:r>
            <a:r>
              <a:rPr lang="el-GR" sz="2800" b="1" dirty="0">
                <a:latin typeface="Times New Roman" panose="02020603050405020304" pitchFamily="18" charset="0"/>
                <a:cs typeface="Times New Roman" panose="02020603050405020304" pitchFamily="18" charset="0"/>
              </a:rPr>
              <a:t>άμεσα </a:t>
            </a:r>
            <a:r>
              <a:rPr lang="el-GR" sz="2800" dirty="0">
                <a:latin typeface="Times New Roman" panose="02020603050405020304" pitchFamily="18" charset="0"/>
                <a:cs typeface="Times New Roman" panose="02020603050405020304" pitchFamily="18" charset="0"/>
              </a:rPr>
              <a:t>συνδεόμενη με την προώθηση, την πώληση ή προμήθεια ενός προϊόντος σε καταναλωτές (άρθρο 2 στοιχείο δ της Οδηγίας)</a:t>
            </a:r>
          </a:p>
          <a:p>
            <a:pPr algn="just"/>
            <a:r>
              <a:rPr lang="el-GR" sz="2800" dirty="0">
                <a:latin typeface="Times New Roman" panose="02020603050405020304" pitchFamily="18" charset="0"/>
                <a:cs typeface="Times New Roman" panose="02020603050405020304" pitchFamily="18" charset="0"/>
              </a:rPr>
              <a:t>Ευρύς ορισμός = οτιδήποτε χαρακτηρίζει τη συμπεριφορά του εμπόρου στις επαφές και την επικοινωνία του με τους καταναλωτές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Εμπορικ</a:t>
            </a:r>
            <a:r>
              <a:rPr lang="en-US" sz="3200" dirty="0"/>
              <a:t>H</a:t>
            </a:r>
            <a:r>
              <a:rPr lang="el-GR" sz="3200" dirty="0"/>
              <a:t> Πρακτικ</a:t>
            </a:r>
            <a:r>
              <a:rPr lang="en-US" sz="3200" dirty="0"/>
              <a:t>H</a:t>
            </a:r>
            <a:endParaRPr lang="el-GR" sz="3200" dirty="0"/>
          </a:p>
        </p:txBody>
      </p:sp>
      <p:sp>
        <p:nvSpPr>
          <p:cNvPr id="3" name="2 - Θέση περιεχομένου"/>
          <p:cNvSpPr>
            <a:spLocks noGrp="1"/>
          </p:cNvSpPr>
          <p:nvPr>
            <p:ph idx="1"/>
          </p:nvPr>
        </p:nvSpPr>
        <p:spPr/>
        <p:txBody>
          <a:bodyPr>
            <a:normAutofit fontScale="92500"/>
          </a:bodyPr>
          <a:lstStyle/>
          <a:p>
            <a:pPr algn="just"/>
            <a:r>
              <a:rPr lang="el-GR" sz="2800" dirty="0">
                <a:latin typeface="Times New Roman" panose="02020603050405020304" pitchFamily="18" charset="0"/>
                <a:cs typeface="Times New Roman" panose="02020603050405020304" pitchFamily="18" charset="0"/>
              </a:rPr>
              <a:t>Περιλαμβάνονται όλες οι πρακτικές </a:t>
            </a:r>
          </a:p>
          <a:p>
            <a:pPr algn="just"/>
            <a:r>
              <a:rPr lang="el-GR" sz="2800" dirty="0">
                <a:latin typeface="Times New Roman" panose="02020603050405020304" pitchFamily="18" charset="0"/>
                <a:cs typeface="Times New Roman" panose="02020603050405020304" pitchFamily="18" charset="0"/>
              </a:rPr>
              <a:t>όχι μόνο αυτές που προηγούνται της λήψης απόφασης </a:t>
            </a:r>
          </a:p>
          <a:p>
            <a:pPr algn="just"/>
            <a:r>
              <a:rPr lang="el-GR" sz="2800" dirty="0">
                <a:latin typeface="Times New Roman" panose="02020603050405020304" pitchFamily="18" charset="0"/>
                <a:cs typeface="Times New Roman" panose="02020603050405020304" pitchFamily="18" charset="0"/>
              </a:rPr>
              <a:t>αλλά και εκείνες που λαμβάνουν χώρα </a:t>
            </a:r>
          </a:p>
          <a:p>
            <a:pPr algn="just"/>
            <a:r>
              <a:rPr lang="el-GR" sz="2800" dirty="0">
                <a:latin typeface="Times New Roman" panose="02020603050405020304" pitchFamily="18" charset="0"/>
                <a:cs typeface="Times New Roman" panose="02020603050405020304" pitchFamily="18" charset="0"/>
              </a:rPr>
              <a:t>κατά τη διάρκεια της απόφασης είτε</a:t>
            </a:r>
          </a:p>
          <a:p>
            <a:pPr algn="just"/>
            <a:r>
              <a:rPr lang="el-GR" sz="2800" dirty="0">
                <a:latin typeface="Times New Roman" panose="02020603050405020304" pitchFamily="18" charset="0"/>
                <a:cs typeface="Times New Roman" panose="02020603050405020304" pitchFamily="18" charset="0"/>
              </a:rPr>
              <a:t>και μετά από αυτήν (άρθρο 3 παρ. 1 της Οδηγίας)</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ΜεγΑλη ΓενικΗ ΡΗτρα</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Μια εμπορική πρακτική είναι αθέμιτη </a:t>
            </a:r>
          </a:p>
          <a:p>
            <a:pPr algn="just">
              <a:buNone/>
            </a:pPr>
            <a:r>
              <a:rPr lang="el-GR" sz="2800" dirty="0">
                <a:latin typeface="Times New Roman" panose="02020603050405020304" pitchFamily="18" charset="0"/>
                <a:cs typeface="Times New Roman" panose="02020603050405020304" pitchFamily="18" charset="0"/>
              </a:rPr>
              <a:t>Α. Όταν είναι αντίθετη με την επαγγελματική ευσυνειδησία</a:t>
            </a:r>
          </a:p>
          <a:p>
            <a:pPr algn="just">
              <a:buNone/>
            </a:pPr>
            <a:r>
              <a:rPr lang="el-GR" sz="2800" dirty="0">
                <a:latin typeface="Times New Roman" panose="02020603050405020304" pitchFamily="18" charset="0"/>
                <a:cs typeface="Times New Roman" panose="02020603050405020304" pitchFamily="18" charset="0"/>
              </a:rPr>
              <a:t>Β. Στρεβλώνει ουσιωδώς ή ενδέχεται να στρεβλώσει ουσιωδώς την οικονομική συμπεριφορά του μέσου καταναλωτή (άρθρο 5 παρ. 2 της Οδηγίας)</a:t>
            </a:r>
          </a:p>
          <a:p>
            <a:pPr algn="just"/>
            <a:r>
              <a:rPr lang="el-GR" sz="2800" dirty="0">
                <a:latin typeface="Times New Roman" panose="02020603050405020304" pitchFamily="18" charset="0"/>
                <a:cs typeface="Times New Roman" panose="02020603050405020304" pitchFamily="18" charset="0"/>
              </a:rPr>
              <a:t>Οι πρακτικές μπορεί να είναι παραπλανητικές και επιθετικές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ΜεγΑλη ΓενικΗ ΡΗτρα </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Επαγγελματική Ευσυνειδησία = το μέτρο της ειδικής τεχνικής ικανότητας και μέριμνας που ευλόγως αναμένεται να επιδεικνύει ένας προμηθευτής προς τους καταναλωτές κατά τρόπο που ανταποκρίνεται στην έντιμη πρακτική της αγοράς ή στη γενική αρχή της καλής πίστης (άρθρο 2 στοιχείο η της Οδηγίας)</a:t>
            </a:r>
          </a:p>
          <a:p>
            <a:pPr algn="just"/>
            <a:r>
              <a:rPr lang="el-GR" sz="2800" dirty="0">
                <a:latin typeface="Times New Roman" panose="02020603050405020304" pitchFamily="18" charset="0"/>
                <a:cs typeface="Times New Roman" panose="02020603050405020304" pitchFamily="18" charset="0"/>
              </a:rPr>
              <a:t>Ουσιώδης στρέβλωση της οικονομικής συμπεριφοράς = εμπορική πρακτική χρησιμοποιείται για τη στρέβλωση της συμπεριφοράς και επειδή είναι σημαντική οδηγεί σε λανθασμένη απόφαση (άρθρο 2 στοιχείο ε της Οδηγίας)</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ΜεγΑλη ΓενικΗ ΡΗτρα</a:t>
            </a:r>
          </a:p>
        </p:txBody>
      </p:sp>
      <p:sp>
        <p:nvSpPr>
          <p:cNvPr id="3" name="2 - Θέση περιεχομένου"/>
          <p:cNvSpPr>
            <a:spLocks noGrp="1"/>
          </p:cNvSpPr>
          <p:nvPr>
            <p:ph idx="1"/>
          </p:nvPr>
        </p:nvSpPr>
        <p:spPr/>
        <p:txBody>
          <a:bodyPr>
            <a:normAutofit fontScale="92500" lnSpcReduction="20000"/>
          </a:bodyPr>
          <a:lstStyle/>
          <a:p>
            <a:pPr algn="just"/>
            <a:r>
              <a:rPr lang="el-GR" sz="2800" dirty="0">
                <a:latin typeface="Times New Roman" panose="02020603050405020304" pitchFamily="18" charset="0"/>
                <a:cs typeface="Times New Roman" panose="02020603050405020304" pitchFamily="18" charset="0"/>
              </a:rPr>
              <a:t>Μέσος καταναλωτής  = αυτός που έχει τη συνήθη πληροφόρηση</a:t>
            </a:r>
          </a:p>
          <a:p>
            <a:pPr algn="just">
              <a:buNone/>
            </a:pPr>
            <a:r>
              <a:rPr lang="el-GR" sz="2800" dirty="0">
                <a:latin typeface="Times New Roman" panose="02020603050405020304" pitchFamily="18" charset="0"/>
                <a:cs typeface="Times New Roman" panose="02020603050405020304" pitchFamily="18" charset="0"/>
              </a:rPr>
              <a:t> </a:t>
            </a:r>
          </a:p>
          <a:p>
            <a:pPr algn="just"/>
            <a:r>
              <a:rPr lang="el-GR" sz="2800" dirty="0">
                <a:latin typeface="Times New Roman" panose="02020603050405020304" pitchFamily="18" charset="0"/>
                <a:cs typeface="Times New Roman" panose="02020603050405020304" pitchFamily="18" charset="0"/>
              </a:rPr>
              <a:t>και είναι ευλόγως προσεκτικός και ενημερωμένος</a:t>
            </a:r>
          </a:p>
          <a:p>
            <a:pPr algn="just"/>
            <a:endParaRPr lang="el-GR"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 λαμβανομένων υπόψη των γλωσσικών κοινωνικών και πολιτιστικών παραγόντων</a:t>
            </a:r>
          </a:p>
          <a:p>
            <a:pPr algn="just">
              <a:buNone/>
            </a:pPr>
            <a:endParaRPr lang="el-GR" sz="28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Παραπλανητικ</a:t>
            </a:r>
            <a:r>
              <a:rPr lang="en-US" sz="3200" dirty="0"/>
              <a:t>E</a:t>
            </a:r>
            <a:r>
              <a:rPr lang="el-GR" sz="3200" dirty="0"/>
              <a:t>ς πρακτικ</a:t>
            </a:r>
            <a:r>
              <a:rPr lang="en-US" sz="3200" dirty="0"/>
              <a:t>E</a:t>
            </a:r>
            <a:r>
              <a:rPr lang="el-GR" sz="3200" dirty="0"/>
              <a:t>ς </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Παραπλανητικές πράξεις (άρθρο 6 της Οδηγίας)</a:t>
            </a:r>
          </a:p>
          <a:p>
            <a:pPr marL="514350" indent="-514350" algn="just">
              <a:buAutoNum type="arabicPeriod"/>
            </a:pPr>
            <a:r>
              <a:rPr lang="el-GR" sz="2800" dirty="0">
                <a:latin typeface="Times New Roman" panose="02020603050405020304" pitchFamily="18" charset="0"/>
                <a:cs typeface="Times New Roman" panose="02020603050405020304" pitchFamily="18" charset="0"/>
              </a:rPr>
              <a:t>Αναληθής </a:t>
            </a:r>
            <a:endParaRPr lang="en-US" sz="2800" dirty="0">
              <a:latin typeface="Times New Roman" panose="02020603050405020304" pitchFamily="18" charset="0"/>
              <a:cs typeface="Times New Roman" panose="02020603050405020304" pitchFamily="18" charset="0"/>
            </a:endParaRPr>
          </a:p>
          <a:p>
            <a:pPr marL="514350" indent="-514350" algn="just">
              <a:buAutoNum type="arabicPeriod"/>
            </a:pPr>
            <a:r>
              <a:rPr lang="el-GR" sz="2800" dirty="0">
                <a:latin typeface="Times New Roman" panose="02020603050405020304" pitchFamily="18" charset="0"/>
                <a:cs typeface="Times New Roman" panose="02020603050405020304" pitchFamily="18" charset="0"/>
              </a:rPr>
              <a:t>Η πλάνη θα πρέπει να είναι ουσιώδης – να επηρεάσει τη συναλλακτική συμπεριφορά του μέσου καταναλωτή</a:t>
            </a:r>
          </a:p>
          <a:p>
            <a:pPr marL="514350" indent="-514350" algn="just">
              <a:buAutoNum type="arabicPeriod"/>
            </a:pPr>
            <a:r>
              <a:rPr lang="el-GR" sz="2800" dirty="0">
                <a:latin typeface="Times New Roman" panose="02020603050405020304" pitchFamily="18" charset="0"/>
                <a:cs typeface="Times New Roman" panose="02020603050405020304" pitchFamily="18" charset="0"/>
              </a:rPr>
              <a:t>Η παραπλάνηση του μέσου καταναλωτή θα πρέπει να αφορά σε συγκεκριμένα στοιχεία (π.χ. την ύπαρξη ή τη φύση του προϊόντος, τα κύρια χαρακτηριστικά του προϊόντος, την τιμή, την έκταση των δεσμεύσεων του προμηθευτή) </a:t>
            </a:r>
          </a:p>
          <a:p>
            <a:pPr marL="514350" indent="-514350" algn="just">
              <a:buNone/>
            </a:pPr>
            <a:endParaRPr lang="el-GR" sz="28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ΠαραπλανητικΕς πρακτικΕς </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Παραπλανητικές Παραλείψεις (άρθρο 7 της Οδηγίας)</a:t>
            </a:r>
          </a:p>
          <a:p>
            <a:pPr algn="just"/>
            <a:r>
              <a:rPr lang="el-GR" sz="2800" dirty="0">
                <a:latin typeface="Times New Roman" panose="02020603050405020304" pitchFamily="18" charset="0"/>
                <a:cs typeface="Times New Roman" panose="02020603050405020304" pitchFamily="18" charset="0"/>
              </a:rPr>
              <a:t>Να παραλείπονται ή να αποκρύπτονται </a:t>
            </a:r>
          </a:p>
          <a:p>
            <a:pPr algn="just"/>
            <a:r>
              <a:rPr lang="el-GR" sz="2800" dirty="0">
                <a:latin typeface="Times New Roman" panose="02020603050405020304" pitchFamily="18" charset="0"/>
                <a:cs typeface="Times New Roman" panose="02020603050405020304" pitchFamily="18" charset="0"/>
              </a:rPr>
              <a:t>Ουσιώδεις πληροφορίες τις οποίες</a:t>
            </a:r>
          </a:p>
          <a:p>
            <a:pPr algn="just"/>
            <a:r>
              <a:rPr lang="el-GR" sz="2800" dirty="0">
                <a:latin typeface="Times New Roman" panose="02020603050405020304" pitchFamily="18" charset="0"/>
                <a:cs typeface="Times New Roman" panose="02020603050405020304" pitchFamily="18" charset="0"/>
              </a:rPr>
              <a:t>Χρειάζεται ένας μέσος καταναλωτής για να αποφασίσει τεκμηριωμένα</a:t>
            </a:r>
          </a:p>
          <a:p>
            <a:pPr algn="just"/>
            <a:r>
              <a:rPr lang="el-GR" sz="2800" dirty="0">
                <a:latin typeface="Times New Roman" panose="02020603050405020304" pitchFamily="18" charset="0"/>
                <a:cs typeface="Times New Roman" panose="02020603050405020304" pitchFamily="18" charset="0"/>
              </a:rPr>
              <a:t>Εξαιτίας της παράλειψης ο καταναλωτής να οδηγείται ή ενδέχεται να οδηγηθεί σε απόφαση συναλλαγής που τελικά δεν θα ελάμβανε </a:t>
            </a:r>
          </a:p>
          <a:p>
            <a:pPr>
              <a:buNone/>
            </a:pPr>
            <a:endParaRPr lang="el-G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ΙστορικΗ ΑναδρομΗ</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Η πολιτική προστασίας καταναλωτή – Εισήχθη με τη Συνθήκη του Μάαστριχτ με το άρθρο 129 Α</a:t>
            </a:r>
          </a:p>
          <a:p>
            <a:pPr algn="just"/>
            <a:r>
              <a:rPr lang="el-GR" sz="2800" dirty="0">
                <a:latin typeface="Times New Roman" panose="02020603050405020304" pitchFamily="18" charset="0"/>
                <a:cs typeface="Times New Roman" panose="02020603050405020304" pitchFamily="18" charset="0"/>
              </a:rPr>
              <a:t>Σήμερα  στη ΣΛΕΕ = 169 ΣΛΕΕ</a:t>
            </a:r>
            <a:endParaRPr lang="en-US" sz="2800" dirty="0">
              <a:latin typeface="Times New Roman" panose="02020603050405020304" pitchFamily="18" charset="0"/>
              <a:cs typeface="Times New Roman" panose="02020603050405020304" pitchFamily="18" charset="0"/>
            </a:endParaRPr>
          </a:p>
          <a:p>
            <a:pPr algn="just"/>
            <a:r>
              <a:rPr lang="el-GR" sz="2800" dirty="0">
                <a:latin typeface="Times New Roman" panose="02020603050405020304" pitchFamily="18" charset="0"/>
                <a:cs typeface="Times New Roman" panose="02020603050405020304" pitchFamily="18" charset="0"/>
              </a:rPr>
              <a:t>Αποτελεί συντρέχουσα αρμοδιότητα</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(άρθρο 4 παρ. 2 στοιχ. στ)</a:t>
            </a:r>
          </a:p>
          <a:p>
            <a:pPr algn="just"/>
            <a:r>
              <a:rPr lang="el-GR" sz="2800" dirty="0">
                <a:latin typeface="Times New Roman" panose="02020603050405020304" pitchFamily="18" charset="0"/>
                <a:cs typeface="Times New Roman" panose="02020603050405020304" pitchFamily="18" charset="0"/>
              </a:rPr>
              <a:t>Ισχύουν οι αρχές της επικουρικότητας και της αναλογικότητας</a:t>
            </a:r>
          </a:p>
          <a:p>
            <a:pPr algn="just"/>
            <a:r>
              <a:rPr lang="el-GR" sz="2800" dirty="0">
                <a:latin typeface="Times New Roman" panose="02020603050405020304" pitchFamily="18" charset="0"/>
                <a:cs typeface="Times New Roman" panose="02020603050405020304" pitchFamily="18" charset="0"/>
              </a:rPr>
              <a:t>Δράσεις που ενισχύουν τη διαφάνεια των καταναλωτικών αγορών όσον αφορά και την ενέργεια (Κανονισμός (ΕΕ) αριθ. 254/2014 του σχετικά με ένα πολυετές πρόγραμμα για τους καταναλωτές για τα έτη 2014-2020, Στόχος ΙΙ)</a:t>
            </a:r>
          </a:p>
          <a:p>
            <a:pPr algn="just"/>
            <a:endParaRPr lang="el-GR" sz="2800" dirty="0"/>
          </a:p>
          <a:p>
            <a:pPr algn="just"/>
            <a:endParaRPr lang="el-GR" sz="28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ΕπιθετικΕς ΕμπορικΕς ΠρακτικΕς </a:t>
            </a:r>
          </a:p>
        </p:txBody>
      </p:sp>
      <p:sp>
        <p:nvSpPr>
          <p:cNvPr id="3" name="2 - Θέση περιεχομένου"/>
          <p:cNvSpPr>
            <a:spLocks noGrp="1"/>
          </p:cNvSpPr>
          <p:nvPr>
            <p:ph idx="1"/>
          </p:nvPr>
        </p:nvSpPr>
        <p:spPr/>
        <p:txBody>
          <a:bodyPr>
            <a:normAutofit fontScale="92500" lnSpcReduction="20000"/>
          </a:bodyPr>
          <a:lstStyle/>
          <a:p>
            <a:pPr algn="just"/>
            <a:r>
              <a:rPr lang="el-GR" sz="2800" dirty="0">
                <a:latin typeface="Times New Roman" panose="02020603050405020304" pitchFamily="18" charset="0"/>
                <a:cs typeface="Times New Roman" panose="02020603050405020304" pitchFamily="18" charset="0"/>
              </a:rPr>
              <a:t>Ο προμηθευτής χρησιμοποιεί παρενόχληση, καταναγκασμό, συμπεριλαμβανομένης και της άσκησης της σωματικής βίας ή κατάχρηση επιρροής και </a:t>
            </a:r>
          </a:p>
          <a:p>
            <a:pPr algn="just"/>
            <a:r>
              <a:rPr lang="el-GR" sz="2800" dirty="0">
                <a:latin typeface="Times New Roman" panose="02020603050405020304" pitchFamily="18" charset="0"/>
                <a:cs typeface="Times New Roman" panose="02020603050405020304" pitchFamily="18" charset="0"/>
              </a:rPr>
              <a:t>Παρεμποδίζει</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(ή ενδέχεται) να παρεμποδίσει σημαντικά την συμπεριφορά του μέσου καταναλωτή</a:t>
            </a:r>
          </a:p>
          <a:p>
            <a:pPr algn="just"/>
            <a:r>
              <a:rPr lang="el-GR" sz="2800" dirty="0">
                <a:latin typeface="Times New Roman" panose="02020603050405020304" pitchFamily="18" charset="0"/>
                <a:cs typeface="Times New Roman" panose="02020603050405020304" pitchFamily="18" charset="0"/>
              </a:rPr>
              <a:t>Με αποτέλεσμα να λάβει απόφαση συναλλαγής που δεν θα ελάμβανε (άρθρο 8 και 9 της Οδηγίας)</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ΜαΥρη ΛΙστα </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Περιέχει 31 πρακτικές που θεωρούνται αυτομάτως αθέμιτες (σε κάθε περίπτωση) (Παράρτημα Ι της Οδηγίας)</a:t>
            </a:r>
          </a:p>
          <a:p>
            <a:pPr algn="just"/>
            <a:r>
              <a:rPr lang="el-GR" sz="2800" dirty="0">
                <a:latin typeface="Times New Roman" panose="02020603050405020304" pitchFamily="18" charset="0"/>
                <a:cs typeface="Times New Roman" panose="02020603050405020304" pitchFamily="18" charset="0"/>
              </a:rPr>
              <a:t>Π.χ. ψευδής δήλωση ότι το προϊόν θα είναι διαθέσιμο για περιορισμένο χρονικό διάστημα</a:t>
            </a:r>
          </a:p>
          <a:p>
            <a:pPr algn="just"/>
            <a:r>
              <a:rPr lang="el-GR" sz="2800" dirty="0">
                <a:latin typeface="Times New Roman" panose="02020603050405020304" pitchFamily="18" charset="0"/>
                <a:cs typeface="Times New Roman" panose="02020603050405020304" pitchFamily="18" charset="0"/>
              </a:rPr>
              <a:t>Διάδοση ουσιωδώς ανακριβών πληροφοριών σχετικά με τις συνθήκες της αγοράς </a:t>
            </a:r>
          </a:p>
          <a:p>
            <a:pPr algn="just"/>
            <a:r>
              <a:rPr lang="el-GR" sz="2800" dirty="0">
                <a:latin typeface="Times New Roman" panose="02020603050405020304" pitchFamily="18" charset="0"/>
                <a:cs typeface="Times New Roman" panose="02020603050405020304" pitchFamily="18" charset="0"/>
              </a:rPr>
              <a:t>Δημιουργία της εντύπωσης ότι ο καταναλωτής δεν μπορεί να εγκαταλείψει το χώρο έως ότου συναφθεί η σύμβαση</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ΚυρΩσεις </a:t>
            </a:r>
          </a:p>
        </p:txBody>
      </p:sp>
      <p:sp>
        <p:nvSpPr>
          <p:cNvPr id="3" name="2 - Θέση περιεχομένου"/>
          <p:cNvSpPr>
            <a:spLocks noGrp="1"/>
          </p:cNvSpPr>
          <p:nvPr>
            <p:ph idx="1"/>
          </p:nvPr>
        </p:nvSpPr>
        <p:spPr/>
        <p:txBody>
          <a:bodyPr>
            <a:normAutofit/>
          </a:bodyPr>
          <a:lstStyle/>
          <a:p>
            <a:pPr algn="just"/>
            <a:r>
              <a:rPr lang="el-GR" dirty="0">
                <a:latin typeface="Times New Roman" panose="02020603050405020304" pitchFamily="18" charset="0"/>
                <a:cs typeface="Times New Roman" panose="02020603050405020304" pitchFamily="18" charset="0"/>
              </a:rPr>
              <a:t>Τα κράτη μέλη </a:t>
            </a:r>
          </a:p>
          <a:p>
            <a:pPr marL="514350" indent="-514350" algn="just">
              <a:buAutoNum type="arabicPeriod"/>
            </a:pPr>
            <a:r>
              <a:rPr lang="el-GR" dirty="0">
                <a:latin typeface="Times New Roman" panose="02020603050405020304" pitchFamily="18" charset="0"/>
                <a:cs typeface="Times New Roman" panose="02020603050405020304" pitchFamily="18" charset="0"/>
              </a:rPr>
              <a:t>Καθορίζουν τις κυρώσεις και </a:t>
            </a:r>
          </a:p>
          <a:p>
            <a:pPr marL="514350" indent="-514350" algn="just">
              <a:buAutoNum type="arabicPeriod"/>
            </a:pPr>
            <a:r>
              <a:rPr lang="el-GR" dirty="0">
                <a:latin typeface="Times New Roman" panose="02020603050405020304" pitchFamily="18" charset="0"/>
                <a:cs typeface="Times New Roman" panose="02020603050405020304" pitchFamily="18" charset="0"/>
              </a:rPr>
              <a:t>Λαμβάνουν τα απαραίτητα μέτρα για την εξασφάλιση της επιβολής των κυρώσεων</a:t>
            </a:r>
          </a:p>
          <a:p>
            <a:pPr algn="just"/>
            <a:r>
              <a:rPr lang="el-GR" dirty="0">
                <a:latin typeface="Times New Roman" panose="02020603050405020304" pitchFamily="18" charset="0"/>
                <a:cs typeface="Times New Roman" panose="02020603050405020304" pitchFamily="18" charset="0"/>
              </a:rPr>
              <a:t>  Π.χ. Αξίωση για παύση ή παράλειψη, Αξίωση αποζημίωσης (Άρθρο 13 της Οδηγίας)</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93/13</a:t>
            </a:r>
          </a:p>
        </p:txBody>
      </p:sp>
      <p:sp>
        <p:nvSpPr>
          <p:cNvPr id="3" name="2 - Θέση περιεχομένου"/>
          <p:cNvSpPr>
            <a:spLocks noGrp="1"/>
          </p:cNvSpPr>
          <p:nvPr>
            <p:ph idx="1"/>
          </p:nvPr>
        </p:nvSpPr>
        <p:spPr/>
        <p:txBody>
          <a:bodyPr>
            <a:normAutofit lnSpcReduction="10000"/>
          </a:bodyPr>
          <a:lstStyle/>
          <a:p>
            <a:pPr algn="just"/>
            <a:r>
              <a:rPr lang="el-GR" dirty="0"/>
              <a:t>Εκδόθηκε από το ΕΚ και το Συμβούλιο την 5</a:t>
            </a:r>
            <a:r>
              <a:rPr lang="el-GR" baseline="30000" dirty="0"/>
              <a:t>η</a:t>
            </a:r>
            <a:r>
              <a:rPr lang="el-GR" dirty="0"/>
              <a:t>  Απριλίου 1993</a:t>
            </a:r>
          </a:p>
          <a:p>
            <a:pPr algn="just"/>
            <a:r>
              <a:rPr lang="el-GR" dirty="0"/>
              <a:t>Σχετικά με τις καταχρηστικές ρήτρες των συμβάσεων που συνάπτονται από τους καταναλωτές </a:t>
            </a:r>
          </a:p>
          <a:p>
            <a:pPr algn="just"/>
            <a:r>
              <a:rPr lang="el-GR" dirty="0"/>
              <a:t>Αποτελεί οδηγία ελάχιστης εναρμόνισης </a:t>
            </a:r>
          </a:p>
          <a:p>
            <a:pPr algn="just">
              <a:buNone/>
            </a:pPr>
            <a:r>
              <a:rPr lang="el-GR" dirty="0"/>
              <a:t>Άρα τα κράτη μέλη μπορούν να θεσπίζουν ή να διατηρούν αυστηρότερες διατάσεις (Άρθρο 8)</a:t>
            </a:r>
          </a:p>
          <a:p>
            <a:endParaRPr lang="el-GR" dirty="0"/>
          </a:p>
        </p:txBody>
      </p:sp>
    </p:spTree>
    <p:extLst>
      <p:ext uri="{BB962C8B-B14F-4D97-AF65-F5344CB8AC3E}">
        <p14:creationId xmlns:p14="http://schemas.microsoft.com/office/powerpoint/2010/main" val="8493477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93/13</a:t>
            </a:r>
          </a:p>
        </p:txBody>
      </p:sp>
      <p:sp>
        <p:nvSpPr>
          <p:cNvPr id="3" name="2 - Θέση περιεχομένου"/>
          <p:cNvSpPr>
            <a:spLocks noGrp="1"/>
          </p:cNvSpPr>
          <p:nvPr>
            <p:ph idx="1"/>
          </p:nvPr>
        </p:nvSpPr>
        <p:spPr/>
        <p:txBody>
          <a:bodyPr/>
          <a:lstStyle/>
          <a:p>
            <a:pPr algn="just"/>
            <a:r>
              <a:rPr lang="el-GR" dirty="0"/>
              <a:t>Σκοπός της Οδηγίας </a:t>
            </a:r>
          </a:p>
          <a:p>
            <a:pPr algn="just"/>
            <a:r>
              <a:rPr lang="el-GR" dirty="0"/>
              <a:t>η θέσπιση ενιαίων κανόνων σχετικά με τις καταχρηστικές ρήτρες που εφαρμόζονται σε κάθε σύμβαση που συνάπτεται μεταξύ ενός επαγγελματία και ενός καταναλωτή</a:t>
            </a:r>
          </a:p>
          <a:p>
            <a:pPr algn="just"/>
            <a:r>
              <a:rPr lang="el-GR" dirty="0"/>
              <a:t>Προστασία των οικονομικών συμφερόντων του καταναλωτή </a:t>
            </a:r>
          </a:p>
        </p:txBody>
      </p:sp>
    </p:spTree>
    <p:extLst>
      <p:ext uri="{BB962C8B-B14F-4D97-AF65-F5344CB8AC3E}">
        <p14:creationId xmlns:p14="http://schemas.microsoft.com/office/powerpoint/2010/main" val="423865509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Εννοια ΚαταχρηστικΗς ΡΗτρας</a:t>
            </a:r>
          </a:p>
        </p:txBody>
      </p:sp>
      <p:sp>
        <p:nvSpPr>
          <p:cNvPr id="3" name="2 - Θέση περιεχομένου"/>
          <p:cNvSpPr>
            <a:spLocks noGrp="1"/>
          </p:cNvSpPr>
          <p:nvPr>
            <p:ph idx="1"/>
          </p:nvPr>
        </p:nvSpPr>
        <p:spPr/>
        <p:txBody>
          <a:bodyPr>
            <a:normAutofit fontScale="85000" lnSpcReduction="20000"/>
          </a:bodyPr>
          <a:lstStyle/>
          <a:p>
            <a:pPr algn="just">
              <a:buNone/>
            </a:pPr>
            <a:r>
              <a:rPr lang="el-GR" sz="2800" dirty="0"/>
              <a:t>1.Δεν αποτέλεσε αντικείμενο ατομικής διαπραγμάτευσης </a:t>
            </a:r>
          </a:p>
          <a:p>
            <a:pPr algn="just">
              <a:buNone/>
            </a:pPr>
            <a:r>
              <a:rPr lang="el-GR" sz="2800" dirty="0"/>
              <a:t>2. Δημιουργεί σημαντική ανισορροπία εις βάρος του καταναλωτή  </a:t>
            </a:r>
          </a:p>
          <a:p>
            <a:pPr algn="just">
              <a:buNone/>
            </a:pPr>
            <a:r>
              <a:rPr lang="el-GR" sz="2800" dirty="0"/>
              <a:t>3. Παρά την απαίτηση της καλής πίστης </a:t>
            </a:r>
          </a:p>
          <a:p>
            <a:pPr algn="just">
              <a:buNone/>
            </a:pPr>
            <a:r>
              <a:rPr lang="el-GR" sz="2800" dirty="0"/>
              <a:t>4.Το βάρος απόδειξης ότι μια ρήτρα αποτέλεσε αντικείμενο ατομικής διαπραγμάτευσης και επομένως δεν εντάσσεται στην οδηγία βαρύνει τον έμπορο</a:t>
            </a:r>
          </a:p>
          <a:p>
            <a:pPr algn="just">
              <a:buNone/>
            </a:pPr>
            <a:endParaRPr lang="el-GR" sz="2800" dirty="0"/>
          </a:p>
        </p:txBody>
      </p:sp>
    </p:spTree>
    <p:extLst>
      <p:ext uri="{BB962C8B-B14F-4D97-AF65-F5344CB8AC3E}">
        <p14:creationId xmlns:p14="http://schemas.microsoft.com/office/powerpoint/2010/main" val="48040950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ΕκτΙμηση του καταχρηστικού χαρακτΗρα της ρΗτρας </a:t>
            </a:r>
          </a:p>
        </p:txBody>
      </p:sp>
      <p:sp>
        <p:nvSpPr>
          <p:cNvPr id="3" name="2 - Θέση περιεχομένου"/>
          <p:cNvSpPr>
            <a:spLocks noGrp="1"/>
          </p:cNvSpPr>
          <p:nvPr>
            <p:ph idx="1"/>
          </p:nvPr>
        </p:nvSpPr>
        <p:spPr/>
        <p:txBody>
          <a:bodyPr>
            <a:normAutofit fontScale="70000" lnSpcReduction="20000"/>
          </a:bodyPr>
          <a:lstStyle/>
          <a:p>
            <a:r>
              <a:rPr lang="el-GR" sz="2800" dirty="0"/>
              <a:t>Φύση των αγαθών ή των υπηρεσιών  που αφορά η σύμβαση </a:t>
            </a:r>
          </a:p>
          <a:p>
            <a:pPr>
              <a:buNone/>
            </a:pPr>
            <a:endParaRPr lang="el-GR" sz="2800" dirty="0"/>
          </a:p>
          <a:p>
            <a:r>
              <a:rPr lang="el-GR" sz="2800" dirty="0"/>
              <a:t>Περιστάσεις κατά το χρόνο σύναψης της σύμβασης </a:t>
            </a:r>
          </a:p>
          <a:p>
            <a:pPr>
              <a:buNone/>
            </a:pPr>
            <a:endParaRPr lang="el-GR" sz="2800" dirty="0"/>
          </a:p>
          <a:p>
            <a:r>
              <a:rPr lang="el-GR" sz="2800" dirty="0"/>
              <a:t>Άλλες ρήτρες της σύμβασης </a:t>
            </a:r>
          </a:p>
          <a:p>
            <a:pPr>
              <a:buNone/>
            </a:pPr>
            <a:endParaRPr lang="el-GR" sz="2800" dirty="0"/>
          </a:p>
          <a:p>
            <a:r>
              <a:rPr lang="el-GR" sz="2800" dirty="0"/>
              <a:t>Άλλες ρήτρες άλλης σύμβασης από την οποία εξαρτάται η κύρια σύμβαση (άρθρο 4 της Οδηγίας)</a:t>
            </a:r>
          </a:p>
        </p:txBody>
      </p:sp>
    </p:spTree>
    <p:extLst>
      <p:ext uri="{BB962C8B-B14F-4D97-AF65-F5344CB8AC3E}">
        <p14:creationId xmlns:p14="http://schemas.microsoft.com/office/powerpoint/2010/main" val="255650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ΕκτΙμηση του καταχρηστιΚΟΥ χαρακτΗρα της ρΗτρας </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t>Το παράρτημα της οδηγίας περιέχει ενδεικτικό και μη εξαντλητικό κατάλογο ρητρών που είναι δυνατόν να κηρυχθούν καταχρηστικές</a:t>
            </a:r>
          </a:p>
          <a:p>
            <a:pPr algn="just"/>
            <a:r>
              <a:rPr lang="el-GR" sz="2800" dirty="0"/>
              <a:t>Όταν οι ρήτρες έχουν συνταχθεί εγγράφως τότε διατυπώνονται με σαφή και κατανοητό τρόπο (άρθρο 5 της Οδηγίας)</a:t>
            </a:r>
          </a:p>
          <a:p>
            <a:pPr algn="just"/>
            <a:r>
              <a:rPr lang="el-GR" sz="2800" dirty="0"/>
              <a:t>Προσοχή οι ρήτρες που καθορίζουν το κύριο αντικείμενο της σύμβασης και την τιμή δεν υπόκεινται σε έλεγχο καταχρηστικότητας εάν είναι σαφώς διατυπωμένες (άρθρο 4 παρ. 2 της Οδηγίας)</a:t>
            </a:r>
          </a:p>
          <a:p>
            <a:pPr algn="just"/>
            <a:endParaRPr lang="el-GR" sz="2800" dirty="0"/>
          </a:p>
          <a:p>
            <a:pPr>
              <a:buNone/>
            </a:pPr>
            <a:endParaRPr lang="el-GR" sz="2800" dirty="0"/>
          </a:p>
        </p:txBody>
      </p:sp>
    </p:spTree>
    <p:extLst>
      <p:ext uri="{BB962C8B-B14F-4D97-AF65-F5344CB8AC3E}">
        <p14:creationId xmlns:p14="http://schemas.microsoft.com/office/powerpoint/2010/main" val="276636792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ΕκτΙμηση του καταχρηστικοΥ χαρακτΗρα της ρΗτρας </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t>Το εθνικό δικαστήριο μπορεί να εξετάζει την καταχρηστικότητα μιας ρήτρας και αυτεπάγγελτα </a:t>
            </a:r>
          </a:p>
          <a:p>
            <a:pPr algn="just"/>
            <a:r>
              <a:rPr lang="el-GR" sz="2800" dirty="0"/>
              <a:t>Από τις καταχρηστικές ρήτρες δεν δεσμεύεται ο καταναλωτής – η σύμβαση ισχύει εάν μπορεί να υπάρξει χωρίς τις καταχρηστικές ρήτρες </a:t>
            </a:r>
          </a:p>
          <a:p>
            <a:pPr algn="just"/>
            <a:r>
              <a:rPr lang="el-GR" sz="2800" dirty="0"/>
              <a:t>Παραδείγματα καταχρηστικών ρητρών </a:t>
            </a:r>
          </a:p>
          <a:p>
            <a:pPr algn="just">
              <a:buNone/>
            </a:pPr>
            <a:r>
              <a:rPr lang="el-GR" sz="2800" dirty="0"/>
              <a:t>1. να αποκλείουν ή να περιορίζουν την εκ του νόμου ευθύνη του επαγγελματία σε περίπτωση θανάτου ή σωματικής βλάβης καταναλωτή, που προκύπτει από πράξη ή παράλειψη αυτού του επαγγελματία</a:t>
            </a:r>
          </a:p>
          <a:p>
            <a:endParaRPr lang="el-GR" dirty="0"/>
          </a:p>
        </p:txBody>
      </p:sp>
    </p:spTree>
    <p:extLst>
      <p:ext uri="{BB962C8B-B14F-4D97-AF65-F5344CB8AC3E}">
        <p14:creationId xmlns:p14="http://schemas.microsoft.com/office/powerpoint/2010/main" val="33163402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ΕκτΙμηση του καταχρηστικού χαρακτΗρα της ρΗτρας </a:t>
            </a:r>
          </a:p>
        </p:txBody>
      </p:sp>
      <p:sp>
        <p:nvSpPr>
          <p:cNvPr id="3" name="2 - Θέση περιεχομένου"/>
          <p:cNvSpPr>
            <a:spLocks noGrp="1"/>
          </p:cNvSpPr>
          <p:nvPr>
            <p:ph idx="1"/>
          </p:nvPr>
        </p:nvSpPr>
        <p:spPr/>
        <p:txBody>
          <a:bodyPr/>
          <a:lstStyle/>
          <a:p>
            <a:pPr algn="just">
              <a:buNone/>
            </a:pPr>
            <a:r>
              <a:rPr lang="el-GR" dirty="0"/>
              <a:t>2. </a:t>
            </a:r>
            <a:r>
              <a:rPr lang="el-GR" sz="2800" dirty="0"/>
              <a:t>να αποκλείουν το δικαίωμα υπαναχώρησης του καταναλωτή, ενώ η εκτέλεση των υποχρεώσεων του επαγγελματία υπόκειται σε όρο, η εκπλήρωση του οποίου εξαρτάται από τη βούλησή του </a:t>
            </a:r>
            <a:r>
              <a:rPr lang="el-GR" sz="2800"/>
              <a:t>και μόνο</a:t>
            </a:r>
            <a:endParaRPr lang="el-GR" sz="2800" dirty="0"/>
          </a:p>
        </p:txBody>
      </p:sp>
    </p:spTree>
    <p:extLst>
      <p:ext uri="{BB962C8B-B14F-4D97-AF65-F5344CB8AC3E}">
        <p14:creationId xmlns:p14="http://schemas.microsoft.com/office/powerpoint/2010/main" val="787145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ΣτΟχοι </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Διασφάλιση οικονομικών συμφερόντων του καταναλωτή (ευθύνη λόγω ελαττωματικών προϊόντων) </a:t>
            </a:r>
          </a:p>
          <a:p>
            <a:pPr algn="just"/>
            <a:r>
              <a:rPr lang="el-GR" sz="2800" dirty="0">
                <a:latin typeface="Times New Roman" panose="02020603050405020304" pitchFamily="18" charset="0"/>
                <a:cs typeface="Times New Roman" panose="02020603050405020304" pitchFamily="18" charset="0"/>
              </a:rPr>
              <a:t>Υψηλό Επίπεδο προστασίας του Καταναλωτή </a:t>
            </a:r>
          </a:p>
          <a:p>
            <a:pPr algn="just"/>
            <a:r>
              <a:rPr lang="el-GR" sz="2800" dirty="0">
                <a:latin typeface="Times New Roman" panose="02020603050405020304" pitchFamily="18" charset="0"/>
                <a:cs typeface="Times New Roman" panose="02020603050405020304" pitchFamily="18" charset="0"/>
              </a:rPr>
              <a:t>Προστασία της υγείας και της ασφάλειας του καταναλωτή (π.χ. ασφαλή προϊόντα)</a:t>
            </a:r>
          </a:p>
          <a:p>
            <a:pPr algn="just"/>
            <a:r>
              <a:rPr lang="el-GR" sz="2800" dirty="0">
                <a:latin typeface="Times New Roman" panose="02020603050405020304" pitchFamily="18" charset="0"/>
                <a:cs typeface="Times New Roman" panose="02020603050405020304" pitchFamily="18" charset="0"/>
              </a:rPr>
              <a:t>Ενημέρωση – Εκπαίδευση και οργάνωση των καταναλωτών </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π.χ. ενημέρωση για τις τιμές, σήμανση προϊόντων)</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582DBF-5900-4E6F-A645-4AEDC0BB4E86}"/>
              </a:ext>
            </a:extLst>
          </p:cNvPr>
          <p:cNvSpPr>
            <a:spLocks noGrp="1"/>
          </p:cNvSpPr>
          <p:nvPr>
            <p:ph type="title"/>
          </p:nvPr>
        </p:nvSpPr>
        <p:spPr/>
        <p:txBody>
          <a:bodyPr/>
          <a:lstStyle/>
          <a:p>
            <a:r>
              <a:rPr lang="el-GR" dirty="0"/>
              <a:t>ΠΡΑΚΤΙΚΕΣ ΕΦΑΡΜΟΓΕΣ </a:t>
            </a:r>
          </a:p>
        </p:txBody>
      </p:sp>
      <p:sp>
        <p:nvSpPr>
          <p:cNvPr id="3" name="Θέση περιεχομένου 2">
            <a:extLst>
              <a:ext uri="{FF2B5EF4-FFF2-40B4-BE49-F238E27FC236}">
                <a16:creationId xmlns:a16="http://schemas.microsoft.com/office/drawing/2014/main" id="{DFC0B87D-E02C-45CC-817E-299AF7D9322B}"/>
              </a:ext>
            </a:extLst>
          </p:cNvPr>
          <p:cNvSpPr>
            <a:spLocks noGrp="1"/>
          </p:cNvSpPr>
          <p:nvPr>
            <p:ph idx="1"/>
          </p:nvPr>
        </p:nvSpPr>
        <p:spPr/>
        <p:txBody>
          <a:bodyPr>
            <a:normAutofit fontScale="70000" lnSpcReduction="20000"/>
          </a:bodyPr>
          <a:lstStyle/>
          <a:p>
            <a:pPr algn="just"/>
            <a:r>
              <a:rPr lang="el-GR" dirty="0"/>
              <a:t>Σύμφωνα με τους ισχυρισμούς του καταναλωτή, η εταιρεία Χ, κατά την τηλεφωνική τους επικοινωνία με σκοπό την προώθηση προϊόντων, τον διαβεβαίωσε ότι η πρόωρη λύση της σύμβασης του με τον Προμηθευτή </a:t>
            </a:r>
            <a:r>
              <a:rPr lang="el-GR" dirty="0" err="1"/>
              <a:t>Ηλ</a:t>
            </a:r>
            <a:r>
              <a:rPr lang="el-GR" dirty="0"/>
              <a:t>. Ενέργειας, και η σύναψη νέας σύμβασης με την εταιρεία, δεν θα επιφέρει την επιβολή ρήτρας πρόωρης αποχώρησης από τον προηγούμενο. </a:t>
            </a:r>
          </a:p>
          <a:p>
            <a:pPr algn="just"/>
            <a:r>
              <a:rPr lang="el-GR" dirty="0"/>
              <a:t>Η εταιρεία αρνείται την πραγματοποίηση τέτοιας παραπλανητικής πληροφόρησης αλλά δεν υποβάλλει και τις δύο τηλεφωνικές επικοινωνίες με τον καταναλωτή αλλά μόνο την δεύτερη τηλεφωνική επικοινωνία στην οποία επαληθεύτηκε η πρόθεση για σύναψη σύμβασης με τον καταναλωτή, ενώ ο καταναλωτής δηλώνει ότι η σχετική παραπλανητική πρακτική πραγματοποιήθηκε στην πρώτη τηλεφωνική επικοινωνία</a:t>
            </a:r>
            <a:endParaRPr lang="en-US" dirty="0"/>
          </a:p>
          <a:p>
            <a:pPr algn="just"/>
            <a:r>
              <a:rPr lang="el-GR"/>
              <a:t>Πως αντιμετωπίζουμε νομικά τα ανωτέρω πραγματικά περιστατικά  </a:t>
            </a:r>
          </a:p>
          <a:p>
            <a:pPr algn="just"/>
            <a:endParaRPr lang="el-GR" dirty="0"/>
          </a:p>
          <a:p>
            <a:endParaRPr lang="el-GR" dirty="0"/>
          </a:p>
        </p:txBody>
      </p:sp>
    </p:spTree>
    <p:extLst>
      <p:ext uri="{BB962C8B-B14F-4D97-AF65-F5344CB8AC3E}">
        <p14:creationId xmlns:p14="http://schemas.microsoft.com/office/powerpoint/2010/main" val="19451892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42EE6F-FEEF-43E3-B611-62BEA3B70764}"/>
              </a:ext>
            </a:extLst>
          </p:cNvPr>
          <p:cNvSpPr>
            <a:spLocks noGrp="1"/>
          </p:cNvSpPr>
          <p:nvPr>
            <p:ph type="title"/>
          </p:nvPr>
        </p:nvSpPr>
        <p:spPr/>
        <p:txBody>
          <a:bodyPr/>
          <a:lstStyle/>
          <a:p>
            <a:r>
              <a:rPr lang="el-GR" dirty="0"/>
              <a:t>ΣΥΝΗΓΟΡΟΣ ΤΟΥ ΚΑΤΑΝΑΛΩΤΗ </a:t>
            </a:r>
          </a:p>
        </p:txBody>
      </p:sp>
      <p:sp>
        <p:nvSpPr>
          <p:cNvPr id="3" name="Θέση περιεχομένου 2">
            <a:extLst>
              <a:ext uri="{FF2B5EF4-FFF2-40B4-BE49-F238E27FC236}">
                <a16:creationId xmlns:a16="http://schemas.microsoft.com/office/drawing/2014/main" id="{975A25F7-C6B3-4A13-8265-2BDA7FD0FDAA}"/>
              </a:ext>
            </a:extLst>
          </p:cNvPr>
          <p:cNvSpPr>
            <a:spLocks noGrp="1"/>
          </p:cNvSpPr>
          <p:nvPr>
            <p:ph idx="1"/>
          </p:nvPr>
        </p:nvSpPr>
        <p:spPr/>
        <p:txBody>
          <a:bodyPr>
            <a:normAutofit fontScale="92500" lnSpcReduction="20000"/>
          </a:bodyPr>
          <a:lstStyle/>
          <a:p>
            <a:pPr algn="just"/>
            <a:r>
              <a:rPr lang="el-GR" dirty="0"/>
              <a:t>Ο Πελάτης Χ αμφισβητεί την τιμολόγηση του διορθωτικού λογαριασμού κατανάλωσης  με τη αιτιολογημένη</a:t>
            </a:r>
            <a:r>
              <a:rPr lang="en-US" dirty="0"/>
              <a:t> </a:t>
            </a:r>
            <a:r>
              <a:rPr lang="el-GR" dirty="0"/>
              <a:t>τιμολόγηση διορθωτικού Λογαριασμού Κατανάλωσης. </a:t>
            </a:r>
          </a:p>
          <a:p>
            <a:pPr algn="just"/>
            <a:r>
              <a:rPr lang="el-GR" dirty="0"/>
              <a:t>Ο προμηθευτής ενημέρωσε τον πελάτη σχετικά με τις αρχικές και τις διορθωμένες τιμές  και εν συνέχεια επικαλέστηκε το άρθρο 281 ΑΚ σχετικά με την μη πληρωμή του διορθωτικού λογαριασμού κατανάλωσης</a:t>
            </a:r>
          </a:p>
          <a:p>
            <a:pPr algn="just"/>
            <a:r>
              <a:rPr lang="el-GR" dirty="0"/>
              <a:t>Πως αντιμετωπίζουμε νομικά τα ανωτέρω πραγματικά περιστατικά  </a:t>
            </a:r>
          </a:p>
        </p:txBody>
      </p:sp>
    </p:spTree>
    <p:extLst>
      <p:ext uri="{BB962C8B-B14F-4D97-AF65-F5344CB8AC3E}">
        <p14:creationId xmlns:p14="http://schemas.microsoft.com/office/powerpoint/2010/main" val="7961900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a:t>
            </a:r>
            <a:r>
              <a:rPr lang="en-US" sz="3200" dirty="0"/>
              <a:t>I</a:t>
            </a:r>
            <a:r>
              <a:rPr lang="el-GR" sz="3200" dirty="0"/>
              <a:t>α 2011/83</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Εκδόθηκε από το Ευρωπαϊκό Κοινοβούλιο και το Συμβούλιο της 25</a:t>
            </a:r>
            <a:r>
              <a:rPr lang="el-GR" sz="2800" baseline="30000" dirty="0">
                <a:latin typeface="Times New Roman" panose="02020603050405020304" pitchFamily="18" charset="0"/>
                <a:cs typeface="Times New Roman" panose="02020603050405020304" pitchFamily="18" charset="0"/>
              </a:rPr>
              <a:t>η</a:t>
            </a:r>
            <a:r>
              <a:rPr lang="el-GR" sz="2800" dirty="0">
                <a:latin typeface="Times New Roman" panose="02020603050405020304" pitchFamily="18" charset="0"/>
                <a:cs typeface="Times New Roman" panose="02020603050405020304" pitchFamily="18" charset="0"/>
              </a:rPr>
              <a:t>  Οκτωβρίου 2011, </a:t>
            </a:r>
          </a:p>
          <a:p>
            <a:pPr algn="just"/>
            <a:r>
              <a:rPr lang="el-GR" sz="2800" dirty="0">
                <a:latin typeface="Times New Roman" panose="02020603050405020304" pitchFamily="18" charset="0"/>
                <a:cs typeface="Times New Roman" panose="02020603050405020304" pitchFamily="18" charset="0"/>
              </a:rPr>
              <a:t>σχετικά με τα δικαιώματα των καταναλωτών</a:t>
            </a:r>
          </a:p>
          <a:p>
            <a:pPr algn="just"/>
            <a:r>
              <a:rPr lang="el-GR" sz="2800" dirty="0">
                <a:latin typeface="Times New Roman" panose="02020603050405020304" pitchFamily="18" charset="0"/>
                <a:cs typeface="Times New Roman" panose="02020603050405020304" pitchFamily="18" charset="0"/>
              </a:rPr>
              <a:t>Αντικείμενο της Οδηγίας (Άρθρο 1) </a:t>
            </a:r>
          </a:p>
          <a:p>
            <a:pPr marL="514350" indent="-514350" algn="just">
              <a:buAutoNum type="arabicPeriod"/>
            </a:pPr>
            <a:r>
              <a:rPr lang="el-GR" sz="2800" dirty="0">
                <a:latin typeface="Times New Roman" panose="02020603050405020304" pitchFamily="18" charset="0"/>
                <a:cs typeface="Times New Roman" panose="02020603050405020304" pitchFamily="18" charset="0"/>
              </a:rPr>
              <a:t>Η επίτευξη ενός υψηλού επιπέδου προστασίας των καταναλωτών </a:t>
            </a:r>
          </a:p>
          <a:p>
            <a:pPr marL="514350" indent="-514350" algn="just">
              <a:buAutoNum type="arabicPeriod"/>
            </a:pPr>
            <a:r>
              <a:rPr lang="el-GR" sz="2800" dirty="0">
                <a:latin typeface="Times New Roman" panose="02020603050405020304" pitchFamily="18" charset="0"/>
                <a:cs typeface="Times New Roman" panose="02020603050405020304" pitchFamily="18" charset="0"/>
              </a:rPr>
              <a:t>Να συμβάλει στην ομαλή λειτουργία της εσωτερικής αγοράς με την προσέγγιση των νομοθεσιών</a:t>
            </a:r>
          </a:p>
          <a:p>
            <a:pPr marL="514350" indent="-514350">
              <a:buNone/>
            </a:pPr>
            <a:endParaRPr lang="el-GR" sz="28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2011/83</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Πεδίο εφαρμογής </a:t>
            </a:r>
          </a:p>
          <a:p>
            <a:pPr marL="514350" indent="-514350" algn="just">
              <a:buAutoNum type="arabicPeriod"/>
            </a:pPr>
            <a:r>
              <a:rPr lang="el-GR" sz="2800" dirty="0">
                <a:latin typeface="Times New Roman" panose="02020603050405020304" pitchFamily="18" charset="0"/>
                <a:cs typeface="Times New Roman" panose="02020603050405020304" pitchFamily="18" charset="0"/>
              </a:rPr>
              <a:t>Εφαρμόζεται σε οποιαδήποτε σύμβαση συνάπτεται μεταξύ ενός εμπόρου και ενός καταναλωτή</a:t>
            </a:r>
          </a:p>
          <a:p>
            <a:pPr marL="514350" indent="-514350" algn="just">
              <a:buAutoNum type="arabicPeriod"/>
            </a:pPr>
            <a:r>
              <a:rPr lang="el-GR" sz="2800" dirty="0">
                <a:latin typeface="Times New Roman" panose="02020603050405020304" pitchFamily="18" charset="0"/>
                <a:cs typeface="Times New Roman" panose="02020603050405020304" pitchFamily="18" charset="0"/>
              </a:rPr>
              <a:t>Εφαρμόζεται επίσης σε συμβάσεις προμήθειας νερού, φυσικού αερίου, ηλεκτρικής ενέργειας ή τηλεθέρμανσης, μεταξύ άλλων και από δημόσιους παρόχους, στον βαθμό που τα προϊόντα αυτά παρέχονται σε συμβατική βάση</a:t>
            </a:r>
          </a:p>
          <a:p>
            <a:pPr marL="514350" indent="-514350" algn="just"/>
            <a:r>
              <a:rPr lang="el-GR" sz="2800" dirty="0">
                <a:latin typeface="Times New Roman" panose="02020603050405020304" pitchFamily="18" charset="0"/>
                <a:cs typeface="Times New Roman" panose="02020603050405020304" pitchFamily="18" charset="0"/>
              </a:rPr>
              <a:t>Οδηγία μέγιστης εναρμόνισης</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Τα κράτη μέλη δεν μπορούν αποκλίνουν από τις ρυθμίσεις ακόμη και εάν πρόκειται για δραστικότερα μέτρα υπέρ της προστασίας των καταναλωτών)</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ΟδηγΙα 2011/83</a:t>
            </a:r>
          </a:p>
        </p:txBody>
      </p:sp>
      <p:sp>
        <p:nvSpPr>
          <p:cNvPr id="3" name="2 - Θέση περιεχομένου"/>
          <p:cNvSpPr>
            <a:spLocks noGrp="1"/>
          </p:cNvSpPr>
          <p:nvPr>
            <p:ph idx="1"/>
          </p:nvPr>
        </p:nvSpPr>
        <p:spPr>
          <a:xfrm>
            <a:off x="457200" y="1600200"/>
            <a:ext cx="8229600" cy="4900634"/>
          </a:xfrm>
        </p:spPr>
        <p:txBody>
          <a:bodyPr>
            <a:noAutofit/>
          </a:bodyPr>
          <a:lstStyle/>
          <a:p>
            <a:pPr algn="just"/>
            <a:r>
              <a:rPr lang="el-GR" sz="2000" dirty="0">
                <a:latin typeface="Times New Roman" panose="02020603050405020304" pitchFamily="18" charset="0"/>
                <a:cs typeface="Times New Roman" panose="02020603050405020304" pitchFamily="18" charset="0"/>
              </a:rPr>
              <a:t>«εξ αποστάσεως σύμβαση»: κάθε σύμβαση η οποία συνάπτεται μεταξύ του εμπόρου και του καταναλωτή στο πλαίσιο ενός οργανωμένου συστήματος πωλήσεων εξ αποστάσεως ή παροχής υπηρεσιών χωρίς την ταυτόχρονη φυσική παρουσία του εμπόρου και του καταναλωτή, με αποκλειστική χρήση ενός ή περισσότερων μέσων επικοινωνίας εξ αποστάσεως μέχρι και τη στιγμή σύναψης της σύμβασης </a:t>
            </a:r>
            <a:r>
              <a:rPr lang="el-GR" sz="2000" b="1" dirty="0">
                <a:latin typeface="Times New Roman" panose="02020603050405020304" pitchFamily="18" charset="0"/>
                <a:cs typeface="Times New Roman" panose="02020603050405020304" pitchFamily="18" charset="0"/>
              </a:rPr>
              <a:t>(Χαρακτηριστικά υστέρηση σε πληροφόρηση και διαπραγματευτική ισχύ, ζήτημα αξιοπιστίας αντισυμβαλλομένου προμηθευτή – εμπόρου)</a:t>
            </a:r>
          </a:p>
          <a:p>
            <a:pPr algn="just">
              <a:buNone/>
            </a:pPr>
            <a:endParaRPr lang="el-GR" sz="2000" dirty="0"/>
          </a:p>
          <a:p>
            <a:pPr algn="just"/>
            <a:r>
              <a:rPr lang="el-GR" sz="2000" b="1" dirty="0"/>
              <a:t>) </a:t>
            </a:r>
          </a:p>
          <a:p>
            <a:endParaRPr lang="el-GR" sz="20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7D74FC-A5D2-4060-9A48-3407D8D2FEF7}"/>
              </a:ext>
            </a:extLst>
          </p:cNvPr>
          <p:cNvSpPr>
            <a:spLocks noGrp="1"/>
          </p:cNvSpPr>
          <p:nvPr>
            <p:ph type="title"/>
          </p:nvPr>
        </p:nvSpPr>
        <p:spPr/>
        <p:txBody>
          <a:bodyPr/>
          <a:lstStyle/>
          <a:p>
            <a:r>
              <a:rPr lang="el-GR" dirty="0"/>
              <a:t>Οδηγια 2011/83</a:t>
            </a:r>
          </a:p>
        </p:txBody>
      </p:sp>
      <p:sp>
        <p:nvSpPr>
          <p:cNvPr id="3" name="Θέση περιεχομένου 2">
            <a:extLst>
              <a:ext uri="{FF2B5EF4-FFF2-40B4-BE49-F238E27FC236}">
                <a16:creationId xmlns:a16="http://schemas.microsoft.com/office/drawing/2014/main" id="{D1CAE0B4-9C52-438A-9071-00CB4283F842}"/>
              </a:ext>
            </a:extLst>
          </p:cNvPr>
          <p:cNvSpPr>
            <a:spLocks noGrp="1"/>
          </p:cNvSpPr>
          <p:nvPr>
            <p:ph idx="1"/>
          </p:nvPr>
        </p:nvSpPr>
        <p:spPr/>
        <p:txBody>
          <a:bodyPr/>
          <a:lstStyle/>
          <a:p>
            <a:pPr algn="just"/>
            <a:r>
              <a:rPr lang="el-GR" dirty="0">
                <a:latin typeface="Times New Roman" panose="02020603050405020304" pitchFamily="18" charset="0"/>
                <a:cs typeface="Times New Roman" panose="02020603050405020304" pitchFamily="18" charset="0"/>
              </a:rPr>
              <a:t>«σύμβαση εκτός εμπορικού καταστήματος»: κάθε σύμβαση μεταξύ του εμπόρου και του καταναλωτή εκτός του χώρου που πραγματοποιείται η δραστηριότητα του εμπόρου (άρθρο 2 </a:t>
            </a:r>
            <a:r>
              <a:rPr lang="el-GR" dirty="0" err="1">
                <a:latin typeface="Times New Roman" panose="02020603050405020304" pitchFamily="18" charset="0"/>
                <a:cs typeface="Times New Roman" panose="02020603050405020304" pitchFamily="18" charset="0"/>
              </a:rPr>
              <a:t>στοιχ</a:t>
            </a:r>
            <a:r>
              <a:rPr lang="el-GR" dirty="0">
                <a:latin typeface="Times New Roman" panose="02020603050405020304" pitchFamily="18" charset="0"/>
                <a:cs typeface="Times New Roman" panose="02020603050405020304" pitchFamily="18" charset="0"/>
              </a:rPr>
              <a:t>. 7, 8 και 9 της Οδηγίας), (</a:t>
            </a:r>
            <a:r>
              <a:rPr lang="el-GR" b="1" dirty="0">
                <a:latin typeface="Times New Roman" panose="02020603050405020304" pitchFamily="18" charset="0"/>
                <a:cs typeface="Times New Roman" panose="02020603050405020304" pitchFamily="18" charset="0"/>
              </a:rPr>
              <a:t>Χαρακτηριστικό αποτελεί ο αιφνιδιασμός του καταναλωτή, ψυχολογική πίεση, αδυναμία σύγκρισης με άλλα ομοειδή προϊόντα</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102513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Καθηκοντα Πληροφόρησης </a:t>
            </a:r>
          </a:p>
        </p:txBody>
      </p:sp>
      <p:sp>
        <p:nvSpPr>
          <p:cNvPr id="3" name="2 - Θέση περιεχομένου"/>
          <p:cNvSpPr>
            <a:spLocks noGrp="1"/>
          </p:cNvSpPr>
          <p:nvPr>
            <p:ph idx="1"/>
          </p:nvPr>
        </p:nvSpPr>
        <p:spPr/>
        <p:txBody>
          <a:bodyPr>
            <a:normAutofit fontScale="25000" lnSpcReduction="20000"/>
          </a:bodyPr>
          <a:lstStyle/>
          <a:p>
            <a:pPr algn="just"/>
            <a:r>
              <a:rPr lang="el-GR" sz="9600" dirty="0">
                <a:latin typeface="Times New Roman" panose="02020603050405020304" pitchFamily="18" charset="0"/>
                <a:cs typeface="Times New Roman" panose="02020603050405020304" pitchFamily="18" charset="0"/>
              </a:rPr>
              <a:t>Ο έμπορος παρέχει στον καταναλωτή τις ακόλουθες πληροφορίες</a:t>
            </a:r>
            <a:r>
              <a:rPr lang="en-US" sz="9600" dirty="0">
                <a:latin typeface="Times New Roman" panose="02020603050405020304" pitchFamily="18" charset="0"/>
                <a:cs typeface="Times New Roman" panose="02020603050405020304" pitchFamily="18" charset="0"/>
              </a:rPr>
              <a:t>:</a:t>
            </a:r>
            <a:r>
              <a:rPr lang="el-GR" sz="9600" dirty="0">
                <a:latin typeface="Times New Roman" panose="02020603050405020304" pitchFamily="18" charset="0"/>
                <a:cs typeface="Times New Roman" panose="02020603050405020304" pitchFamily="18" charset="0"/>
              </a:rPr>
              <a:t>  α) Τα κύρια χαρακτηριστικά των αγαθών ή των υπηρεσιών β)   Στοιχεία του εμπόρου γ)  Τη συνολική τιμή των αγαθών ή των υπηρεσιών, συμπεριλαμβανομένων των φόρων δ)  Ρυθμίσεις για την πληρωμή, την παράδοση, την εκτέλεση, την προθεσμία εντός της οποίας ο έμπορος αναλαμβάνει την υποχρέωση να παραδώσει τα αγαθά ή να παράσχει την υπηρεσία ·</a:t>
            </a:r>
          </a:p>
          <a:p>
            <a:endParaRPr lang="el-GR" sz="9600" dirty="0">
              <a:latin typeface="Times New Roman" panose="02020603050405020304" pitchFamily="18" charset="0"/>
              <a:cs typeface="Times New Roman" panose="02020603050405020304" pitchFamily="18" charset="0"/>
            </a:endParaRPr>
          </a:p>
          <a:p>
            <a:endParaRPr lang="el-G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Καθηκοντα Πληροφ</a:t>
            </a:r>
            <a:r>
              <a:rPr lang="en-US" sz="3200" dirty="0"/>
              <a:t>O</a:t>
            </a:r>
            <a:r>
              <a:rPr lang="el-GR" sz="3200" dirty="0"/>
              <a:t>ρησης</a:t>
            </a:r>
          </a:p>
        </p:txBody>
      </p:sp>
      <p:sp>
        <p:nvSpPr>
          <p:cNvPr id="3" name="2 - Θέση περιεχομένου"/>
          <p:cNvSpPr>
            <a:spLocks noGrp="1"/>
          </p:cNvSpPr>
          <p:nvPr>
            <p:ph idx="1"/>
          </p:nvPr>
        </p:nvSpPr>
        <p:spPr>
          <a:xfrm>
            <a:off x="856060" y="1772816"/>
            <a:ext cx="7429499" cy="4824536"/>
          </a:xfrm>
        </p:spPr>
        <p:txBody>
          <a:bodyPr>
            <a:noAutofit/>
          </a:bodyPr>
          <a:lstStyle/>
          <a:p>
            <a:pPr algn="just">
              <a:buNone/>
            </a:pPr>
            <a:r>
              <a:rPr lang="el-GR" dirty="0">
                <a:latin typeface="Times New Roman" panose="02020603050405020304" pitchFamily="18" charset="0"/>
                <a:cs typeface="Times New Roman" panose="02020603050405020304" pitchFamily="18" charset="0"/>
              </a:rPr>
              <a:t>ε) Υπενθύμιση για την ύπαρξη νόμιμης εγγύησης για τη συμμόρφωση των αγαθών, την υπενθύμιση περί ύπαρξης εξυπηρέτησης μετά την πώληση</a:t>
            </a:r>
          </a:p>
          <a:p>
            <a:pPr algn="just">
              <a:buNone/>
            </a:pPr>
            <a:r>
              <a:rPr lang="el-GR" dirty="0">
                <a:latin typeface="Times New Roman" panose="02020603050405020304" pitchFamily="18" charset="0"/>
                <a:cs typeface="Times New Roman" panose="02020603050405020304" pitchFamily="18" charset="0"/>
              </a:rPr>
              <a:t>στ)  Τη διάρκεια της σύμβασης, όπου ενδείκνυται, ή, εάν η σύμβαση είναι αορίστου χρόνου ή αυτόματης παράτασης, τους όρους για τη λήξη της σύμβασης</a:t>
            </a:r>
          </a:p>
          <a:p>
            <a:pPr algn="just">
              <a:buNone/>
            </a:pPr>
            <a:r>
              <a:rPr lang="el-GR" dirty="0">
                <a:latin typeface="Times New Roman" panose="02020603050405020304" pitchFamily="18" charset="0"/>
                <a:cs typeface="Times New Roman" panose="02020603050405020304" pitchFamily="18" charset="0"/>
              </a:rPr>
              <a:t>ζ) Όπου υπάρχει δικαίωμα υπαναχώρησης, τις προϋποθέσεις, την προθεσμία και τις διαδικασίες άσκησης του δικαιώματος καθώς και το υπόδειγμα του εντύπου υπαναχώρησης</a:t>
            </a:r>
          </a:p>
          <a:p>
            <a:pPr algn="just">
              <a:buNone/>
            </a:pPr>
            <a:endParaRPr lang="el-GR" sz="28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Καθηκοντα Πληροφ</a:t>
            </a:r>
            <a:r>
              <a:rPr lang="en-US" sz="3200" dirty="0"/>
              <a:t>O</a:t>
            </a:r>
            <a:r>
              <a:rPr lang="el-GR" sz="3200" dirty="0"/>
              <a:t>ρησης </a:t>
            </a:r>
          </a:p>
        </p:txBody>
      </p:sp>
      <p:sp>
        <p:nvSpPr>
          <p:cNvPr id="3" name="2 - Θέση περιεχομένου"/>
          <p:cNvSpPr>
            <a:spLocks noGrp="1"/>
          </p:cNvSpPr>
          <p:nvPr>
            <p:ph idx="1"/>
          </p:nvPr>
        </p:nvSpPr>
        <p:spPr>
          <a:xfrm>
            <a:off x="822591" y="1916832"/>
            <a:ext cx="7429499" cy="3541714"/>
          </a:xfrm>
        </p:spPr>
        <p:txBody>
          <a:bodyPr>
            <a:normAutofit/>
          </a:bodyPr>
          <a:lstStyle/>
          <a:p>
            <a:pPr algn="just">
              <a:buNone/>
            </a:pPr>
            <a:r>
              <a:rPr lang="el-GR" sz="2800" dirty="0">
                <a:latin typeface="Times New Roman" panose="02020603050405020304" pitchFamily="18" charset="0"/>
                <a:cs typeface="Times New Roman" panose="02020603050405020304" pitchFamily="18" charset="0"/>
              </a:rPr>
              <a:t>η)Όταν δεν παρέχεται δικαίωμα υπαναχώρησης την πληροφορία ότι ο καταναλωτής δεν θα έχει δικαίωμα υπαναχώρησης ή, κατά περίπτωση, τις περιστάσεις υπό τις οποίες ο καταναλωτής χάνει το δικαίωμά του υπαναχώρησης (άρθρο 6 της Οδηγίας)</a:t>
            </a:r>
          </a:p>
          <a:p>
            <a:endParaRPr lang="el-GR" dirty="0"/>
          </a:p>
          <a:p>
            <a:endParaRPr lang="el-G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Δικαιωμα Υπαναχωρησης </a:t>
            </a:r>
          </a:p>
        </p:txBody>
      </p:sp>
      <p:sp>
        <p:nvSpPr>
          <p:cNvPr id="3" name="2 - Θέση περιεχομένου"/>
          <p:cNvSpPr>
            <a:spLocks noGrp="1"/>
          </p:cNvSpPr>
          <p:nvPr>
            <p:ph idx="1"/>
          </p:nvPr>
        </p:nvSpPr>
        <p:spPr/>
        <p:txBody>
          <a:bodyPr>
            <a:normAutofit fontScale="70000" lnSpcReduction="20000"/>
          </a:bodyPr>
          <a:lstStyle/>
          <a:p>
            <a:pPr algn="just"/>
            <a:r>
              <a:rPr lang="el-GR" sz="2800" dirty="0">
                <a:latin typeface="Times New Roman" panose="02020603050405020304" pitchFamily="18" charset="0"/>
                <a:cs typeface="Times New Roman" panose="02020603050405020304" pitchFamily="18" charset="0"/>
              </a:rPr>
              <a:t>Ο καταναλωτής διαθέτει προθεσμία 14 ημερών για να υπαναχωρήσει από την εξ αποστάσεως σύμβαση ή τη σύμβαση εκτός εμπορικού καταστήματος χωρίς να αναφέρει τους λόγους και χωρίς καμία επιβάρυνση(άρθρο 9 της Οδηγίας)</a:t>
            </a:r>
          </a:p>
          <a:p>
            <a:pPr algn="just"/>
            <a:r>
              <a:rPr lang="el-GR" sz="2800" dirty="0">
                <a:latin typeface="Times New Roman" panose="02020603050405020304" pitchFamily="18" charset="0"/>
                <a:cs typeface="Times New Roman" panose="02020603050405020304" pitchFamily="18" charset="0"/>
              </a:rPr>
              <a:t>Εάν δεν ενημερωθεί ο καταναλωτής η προθεσμία παρατείνεται σε ένα έτος (άρθρο 10 της Οδηγίας)</a:t>
            </a:r>
          </a:p>
          <a:p>
            <a:pPr algn="just"/>
            <a:r>
              <a:rPr lang="el-GR" sz="2800" dirty="0">
                <a:latin typeface="Times New Roman" panose="02020603050405020304" pitchFamily="18" charset="0"/>
                <a:cs typeface="Times New Roman" panose="02020603050405020304" pitchFamily="18" charset="0"/>
              </a:rPr>
              <a:t>Το δικαίωμα υπαναχώρησης ασκείται με δήλωση του καταναλωτή εντός της προθεσμίας(άρθρο 11 της Οδηγίας) </a:t>
            </a:r>
          </a:p>
          <a:p>
            <a:pPr algn="just"/>
            <a:r>
              <a:rPr lang="el-GR" sz="2800" dirty="0">
                <a:latin typeface="Times New Roman" panose="02020603050405020304" pitchFamily="18" charset="0"/>
                <a:cs typeface="Times New Roman" panose="02020603050405020304" pitchFamily="18" charset="0"/>
              </a:rPr>
              <a:t>Η άσκηση της υπαναχώρησης τερματίζει τις υποχρεώσεις των συμβαλλομένων μερών(άρθρο 12 της Οδηγίας)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ΤρΟποι νομοθέτησης </a:t>
            </a:r>
          </a:p>
        </p:txBody>
      </p:sp>
      <p:sp>
        <p:nvSpPr>
          <p:cNvPr id="3" name="2 - Θέση περιεχομένου"/>
          <p:cNvSpPr>
            <a:spLocks noGrp="1"/>
          </p:cNvSpPr>
          <p:nvPr>
            <p:ph idx="1"/>
          </p:nvPr>
        </p:nvSpPr>
        <p:spPr>
          <a:xfrm>
            <a:off x="856060" y="2276872"/>
            <a:ext cx="7429499" cy="3541714"/>
          </a:xfrm>
        </p:spPr>
        <p:txBody>
          <a:bodyPr>
            <a:normAutofit fontScale="85000" lnSpcReduction="10000"/>
          </a:bodyPr>
          <a:lstStyle/>
          <a:p>
            <a:pPr algn="just">
              <a:buNone/>
            </a:pPr>
            <a:r>
              <a:rPr lang="el-GR" sz="2800" dirty="0">
                <a:latin typeface="Times New Roman" panose="02020603050405020304" pitchFamily="18" charset="0"/>
                <a:cs typeface="Times New Roman" panose="02020603050405020304" pitchFamily="18" charset="0"/>
              </a:rPr>
              <a:t>1. Μέτρα θεσπιζόμενα βάσει του άρθρου 114 ΣΛΕΕ – Εσωτερική αγορά (Η θέσπιση μέτρων στην εσωτερική αγορά αποτελεί συντρέχουσα αρμοδιότητα)</a:t>
            </a:r>
          </a:p>
          <a:p>
            <a:pPr algn="just"/>
            <a:r>
              <a:rPr lang="el-GR" sz="2800" dirty="0">
                <a:latin typeface="Times New Roman" panose="02020603050405020304" pitchFamily="18" charset="0"/>
                <a:cs typeface="Times New Roman" panose="02020603050405020304" pitchFamily="18" charset="0"/>
              </a:rPr>
              <a:t>Στο άρθρο 114 ΣΛΕΕ η διαδικασία είναι η συνήθης νομοθετική διαδικασία μετά από διαβούλευση με την Οικονομική και Κοινωνική Επιτροπή </a:t>
            </a:r>
          </a:p>
          <a:p>
            <a:pPr algn="just">
              <a:buNone/>
            </a:pPr>
            <a:r>
              <a:rPr lang="el-GR" sz="2800" dirty="0">
                <a:latin typeface="Times New Roman" panose="02020603050405020304" pitchFamily="18" charset="0"/>
                <a:cs typeface="Times New Roman" panose="02020603050405020304" pitchFamily="18" charset="0"/>
              </a:rPr>
              <a:t>2.Μέτρα που στηρίζουν – συμπληρώνουν –παρακολουθούν την πολιτική των κρατών μελών</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latin typeface="Times New Roman" panose="02020603050405020304" pitchFamily="18" charset="0"/>
                <a:cs typeface="Times New Roman" panose="02020603050405020304" pitchFamily="18" charset="0"/>
              </a:rPr>
              <a:t>Δικαιωμα </a:t>
            </a:r>
            <a:r>
              <a:rPr lang="el-GR" sz="3200" dirty="0"/>
              <a:t>υπαναχωρησης</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Έμπορος  - επιστρέφει κάθε πληρωμή που έλαβε από τον καταναλωτή</a:t>
            </a:r>
          </a:p>
          <a:p>
            <a:pPr algn="just"/>
            <a:r>
              <a:rPr lang="el-GR" sz="2800" dirty="0">
                <a:latin typeface="Times New Roman" panose="02020603050405020304" pitchFamily="18" charset="0"/>
                <a:cs typeface="Times New Roman" panose="02020603050405020304" pitchFamily="18" charset="0"/>
              </a:rPr>
              <a:t>Χωρίς αδικαιολόγητη καθυστέρηση και οπωσδήποτε εντός 14 ημερών από την ημέρα κατά την οποία ενημερώθηκε για την απόφαση του καταναλωτή να υπαναχωρήσει</a:t>
            </a:r>
          </a:p>
          <a:p>
            <a:pPr algn="just"/>
            <a:r>
              <a:rPr lang="el-GR" sz="2800" dirty="0">
                <a:latin typeface="Times New Roman" panose="02020603050405020304" pitchFamily="18" charset="0"/>
                <a:cs typeface="Times New Roman" panose="02020603050405020304" pitchFamily="18" charset="0"/>
              </a:rPr>
              <a:t>Χρησιμοποιεί τα ίδια μέσα πληρωμής με εκείνα που ο καταναλωτής χρησιμοποίησε για την αρχική συναλλαγή(άρθρο 13 της Οδηγίας)</a:t>
            </a:r>
          </a:p>
          <a:p>
            <a:endParaRPr lang="el-GR"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Συμπερασματα </a:t>
            </a:r>
          </a:p>
        </p:txBody>
      </p:sp>
      <p:sp>
        <p:nvSpPr>
          <p:cNvPr id="3" name="2 - Θέση περιεχομένου"/>
          <p:cNvSpPr>
            <a:spLocks noGrp="1"/>
          </p:cNvSpPr>
          <p:nvPr>
            <p:ph idx="1"/>
          </p:nvPr>
        </p:nvSpPr>
        <p:spPr/>
        <p:txBody>
          <a:bodyPr>
            <a:normAutofit fontScale="77500" lnSpcReduction="20000"/>
          </a:bodyPr>
          <a:lstStyle/>
          <a:p>
            <a:pPr algn="just"/>
            <a:r>
              <a:rPr lang="el-GR" sz="2800" dirty="0">
                <a:latin typeface="Times New Roman" panose="02020603050405020304" pitchFamily="18" charset="0"/>
                <a:cs typeface="Times New Roman" panose="02020603050405020304" pitchFamily="18" charset="0"/>
              </a:rPr>
              <a:t>Ο καταναλωτής αποτελεί κεντρικό πρόσωπο στην ανταγωνιστική αγορά ενέργειας</a:t>
            </a:r>
          </a:p>
          <a:p>
            <a:pPr algn="just"/>
            <a:r>
              <a:rPr lang="el-GR" sz="2800" dirty="0">
                <a:latin typeface="Times New Roman" panose="02020603050405020304" pitchFamily="18" charset="0"/>
                <a:cs typeface="Times New Roman" panose="02020603050405020304" pitchFamily="18" charset="0"/>
              </a:rPr>
              <a:t>Η πολιτική προστασίας καταναλωτών θέτει στόχους που διασφαλίζουν την προστασία και του καταναλωτή ενέργειας</a:t>
            </a:r>
          </a:p>
          <a:p>
            <a:pPr algn="just"/>
            <a:r>
              <a:rPr lang="el-GR" sz="2800" dirty="0">
                <a:latin typeface="Times New Roman" panose="02020603050405020304" pitchFamily="18" charset="0"/>
                <a:cs typeface="Times New Roman" panose="02020603050405020304" pitchFamily="18" charset="0"/>
              </a:rPr>
              <a:t>Η προστασία καταναλωτών αποτελεί συντρέχουσα αρμοδιότητα και υλοποιείται κυρίως μέσω οδηγιών</a:t>
            </a:r>
          </a:p>
          <a:p>
            <a:pPr algn="just"/>
            <a:r>
              <a:rPr lang="el-GR" sz="2800" dirty="0">
                <a:latin typeface="Times New Roman" panose="02020603050405020304" pitchFamily="18" charset="0"/>
                <a:cs typeface="Times New Roman" panose="02020603050405020304" pitchFamily="18" charset="0"/>
              </a:rPr>
              <a:t>Ο Καταναλωτής διαθέτει δικαιώματα σύνδεσης σε δίκτυο, επιλογής και αλλαγής προμηθευτή </a:t>
            </a:r>
          </a:p>
        </p:txBody>
      </p:sp>
    </p:spTree>
    <p:extLst>
      <p:ext uri="{BB962C8B-B14F-4D97-AF65-F5344CB8AC3E}">
        <p14:creationId xmlns:p14="http://schemas.microsoft.com/office/powerpoint/2010/main" val="133654674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Συμπερασματα</a:t>
            </a:r>
          </a:p>
        </p:txBody>
      </p:sp>
      <p:sp>
        <p:nvSpPr>
          <p:cNvPr id="3" name="2 - Θέση περιεχομένου"/>
          <p:cNvSpPr>
            <a:spLocks noGrp="1"/>
          </p:cNvSpPr>
          <p:nvPr>
            <p:ph idx="1"/>
          </p:nvPr>
        </p:nvSpPr>
        <p:spPr/>
        <p:txBody>
          <a:bodyPr>
            <a:normAutofit fontScale="85000" lnSpcReduction="20000"/>
          </a:bodyPr>
          <a:lstStyle/>
          <a:p>
            <a:pPr algn="just"/>
            <a:r>
              <a:rPr lang="el-GR" sz="2800" dirty="0">
                <a:latin typeface="Times New Roman" panose="02020603050405020304" pitchFamily="18" charset="0"/>
                <a:cs typeface="Times New Roman" panose="02020603050405020304" pitchFamily="18" charset="0"/>
              </a:rPr>
              <a:t>Ο καταναλωτής ενημερώνεται πλήρως στο πλαίσιο των δικαιωμάτων του</a:t>
            </a:r>
          </a:p>
          <a:p>
            <a:pPr algn="just"/>
            <a:r>
              <a:rPr lang="el-GR" sz="2800" dirty="0">
                <a:latin typeface="Times New Roman" panose="02020603050405020304" pitchFamily="18" charset="0"/>
                <a:cs typeface="Times New Roman" panose="02020603050405020304" pitchFamily="18" charset="0"/>
              </a:rPr>
              <a:t>Ο καταναλωτής συμβάλει στην ενεργειακή απόδοση </a:t>
            </a:r>
          </a:p>
          <a:p>
            <a:pPr algn="just"/>
            <a:r>
              <a:rPr lang="el-GR" sz="2800" dirty="0">
                <a:latin typeface="Times New Roman" panose="02020603050405020304" pitchFamily="18" charset="0"/>
                <a:cs typeface="Times New Roman" panose="02020603050405020304" pitchFamily="18" charset="0"/>
              </a:rPr>
              <a:t>Οι ρυθμίσεις των αθέμιτων εμπορικών πρακτικών των εξ αποστάσεως συμβάσεων και των συμβάσεων εκτός εμπορικού καταστήματος εφαρμόζονται και στην ενέργεια</a:t>
            </a:r>
          </a:p>
          <a:p>
            <a:pPr algn="just"/>
            <a:r>
              <a:rPr lang="el-GR" sz="2800" dirty="0">
                <a:latin typeface="Times New Roman" panose="02020603050405020304" pitchFamily="18" charset="0"/>
                <a:cs typeface="Times New Roman" panose="02020603050405020304" pitchFamily="18" charset="0"/>
              </a:rPr>
              <a:t>Σημαντικό δικαίωμα το δικαίωμα υπαναχώρησης </a:t>
            </a:r>
          </a:p>
        </p:txBody>
      </p:sp>
    </p:spTree>
    <p:extLst>
      <p:ext uri="{BB962C8B-B14F-4D97-AF65-F5344CB8AC3E}">
        <p14:creationId xmlns:p14="http://schemas.microsoft.com/office/powerpoint/2010/main" val="227828317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Ερωτησεις</a:t>
            </a:r>
          </a:p>
        </p:txBody>
      </p:sp>
      <p:sp>
        <p:nvSpPr>
          <p:cNvPr id="3" name="2 - Θέση περιεχομένου"/>
          <p:cNvSpPr>
            <a:spLocks noGrp="1"/>
          </p:cNvSpPr>
          <p:nvPr>
            <p:ph idx="1"/>
          </p:nvPr>
        </p:nvSpPr>
        <p:spPr/>
        <p:txBody>
          <a:bodyPr>
            <a:normAutofit fontScale="77500" lnSpcReduction="20000"/>
          </a:bodyPr>
          <a:lstStyle/>
          <a:p>
            <a:pPr algn="just">
              <a:buNone/>
            </a:pPr>
            <a:r>
              <a:rPr lang="el-GR" sz="2800" dirty="0">
                <a:latin typeface="Times New Roman" panose="02020603050405020304" pitchFamily="18" charset="0"/>
                <a:cs typeface="Times New Roman" panose="02020603050405020304" pitchFamily="18" charset="0"/>
              </a:rPr>
              <a:t>1.Ποτέ εισήχθη ως διακριτή νομική βάση η πολιτική προστασίας του καταναλωτή</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a:p>
            <a:pPr algn="just">
              <a:buNone/>
            </a:pPr>
            <a:r>
              <a:rPr lang="el-GR" sz="2800" dirty="0">
                <a:latin typeface="Times New Roman" panose="02020603050405020304" pitchFamily="18" charset="0"/>
                <a:cs typeface="Times New Roman" panose="02020603050405020304" pitchFamily="18" charset="0"/>
              </a:rPr>
              <a:t>2.Ποιοι οι στόχοι της πολιτικής προστασίας του καταναλωτή</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a:p>
            <a:pPr algn="just">
              <a:buNone/>
            </a:pPr>
            <a:r>
              <a:rPr lang="el-GR" sz="2800" dirty="0">
                <a:latin typeface="Times New Roman" panose="02020603050405020304" pitchFamily="18" charset="0"/>
                <a:cs typeface="Times New Roman" panose="02020603050405020304" pitchFamily="18" charset="0"/>
              </a:rPr>
              <a:t>3. Τι είδους αρμοδιότητα αποτελεί</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a:p>
            <a:pPr algn="just">
              <a:buNone/>
            </a:pPr>
            <a:r>
              <a:rPr lang="el-GR" sz="2800" dirty="0">
                <a:latin typeface="Times New Roman" panose="02020603050405020304" pitchFamily="18" charset="0"/>
                <a:cs typeface="Times New Roman" panose="02020603050405020304" pitchFamily="18" charset="0"/>
              </a:rPr>
              <a:t>4. Ποια είναι τα δικαιώματα του καταναλωτή όπως αυτά απορρέουν από τις ειδικές ενεργειακές  οδηγίες</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a:p>
            <a:pPr algn="just">
              <a:buNone/>
            </a:pPr>
            <a:r>
              <a:rPr lang="el-GR" sz="2800" dirty="0">
                <a:latin typeface="Times New Roman" panose="02020603050405020304" pitchFamily="18" charset="0"/>
                <a:cs typeface="Times New Roman" panose="02020603050405020304" pitchFamily="18" charset="0"/>
              </a:rPr>
              <a:t>5. Με ποιους τρόπους συμβάλει ο καταναλωτής στην ενεργειακή απόδοση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a:t>
            </a:r>
            <a:r>
              <a:rPr lang="en-US" sz="3200" dirty="0"/>
              <a:t>H</a:t>
            </a:r>
            <a:r>
              <a:rPr lang="el-GR" sz="3200" dirty="0"/>
              <a:t>σεις</a:t>
            </a:r>
          </a:p>
        </p:txBody>
      </p:sp>
      <p:sp>
        <p:nvSpPr>
          <p:cNvPr id="3" name="2 - Θέση περιεχομένου"/>
          <p:cNvSpPr>
            <a:spLocks noGrp="1"/>
          </p:cNvSpPr>
          <p:nvPr>
            <p:ph idx="1"/>
          </p:nvPr>
        </p:nvSpPr>
        <p:spPr/>
        <p:txBody>
          <a:bodyPr>
            <a:normAutofit fontScale="85000" lnSpcReduction="20000"/>
          </a:bodyPr>
          <a:lstStyle/>
          <a:p>
            <a:pPr algn="just">
              <a:buNone/>
            </a:pPr>
            <a:r>
              <a:rPr lang="el-GR" sz="2800" dirty="0">
                <a:latin typeface="Times New Roman" panose="02020603050405020304" pitchFamily="18" charset="0"/>
                <a:cs typeface="Times New Roman" panose="02020603050405020304" pitchFamily="18" charset="0"/>
              </a:rPr>
              <a:t>7.Πώς εφαρμόζεται η Οδηγία 2005/29 περί αθέμιτων εμπορικών πρακτικών στο δίκαιο ενέργειας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p>
          <a:p>
            <a:pPr algn="just">
              <a:buNone/>
            </a:pPr>
            <a:r>
              <a:rPr lang="el-GR" sz="2800" dirty="0">
                <a:latin typeface="Times New Roman" panose="02020603050405020304" pitchFamily="18" charset="0"/>
                <a:cs typeface="Times New Roman" panose="02020603050405020304" pitchFamily="18" charset="0"/>
              </a:rPr>
              <a:t>8. Πώς εφαρμόζεται η Οδηγία 2011/83 στο δίκαιο ενέργειας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p>
          <a:p>
            <a:pPr algn="just">
              <a:buNone/>
            </a:pPr>
            <a:r>
              <a:rPr lang="el-GR" sz="2800" dirty="0">
                <a:latin typeface="Times New Roman" panose="02020603050405020304" pitchFamily="18" charset="0"/>
                <a:cs typeface="Times New Roman" panose="02020603050405020304" pitchFamily="18" charset="0"/>
              </a:rPr>
              <a:t>9. Πως μπορεί ο καταναλωτής ενέργειας να επιλύσει τις διαφορές του</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p>
          <a:p>
            <a:pPr algn="just">
              <a:buNone/>
            </a:pPr>
            <a:r>
              <a:rPr lang="el-GR" sz="2800" dirty="0">
                <a:latin typeface="Times New Roman" panose="02020603050405020304" pitchFamily="18" charset="0"/>
                <a:cs typeface="Times New Roman" panose="02020603050405020304" pitchFamily="18" charset="0"/>
              </a:rPr>
              <a:t>10. Γνωρίζετε στην Ελλάδα κάποιο θεσμό για την επίλυση των διαφορών του καταναλωτής ενέργειας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err="1"/>
              <a:t>Βιβλιογραφ</a:t>
            </a:r>
            <a:r>
              <a:rPr lang="en-US" sz="3200" dirty="0"/>
              <a:t>I</a:t>
            </a:r>
            <a:r>
              <a:rPr lang="el-GR" sz="3200" dirty="0"/>
              <a:t>α</a:t>
            </a:r>
          </a:p>
        </p:txBody>
      </p:sp>
      <p:sp>
        <p:nvSpPr>
          <p:cNvPr id="3" name="2 - Θέση περιεχομένου"/>
          <p:cNvSpPr>
            <a:spLocks noGrp="1"/>
          </p:cNvSpPr>
          <p:nvPr>
            <p:ph idx="1"/>
          </p:nvPr>
        </p:nvSpPr>
        <p:spPr/>
        <p:txBody>
          <a:bodyPr>
            <a:normAutofit fontScale="25000" lnSpcReduction="20000"/>
          </a:bodyPr>
          <a:lstStyle/>
          <a:p>
            <a:pPr lvl="0"/>
            <a:r>
              <a:rPr lang="el-GR" sz="5600" dirty="0">
                <a:latin typeface="Times New Roman" panose="02020603050405020304" pitchFamily="18" charset="0"/>
                <a:cs typeface="Times New Roman" panose="02020603050405020304" pitchFamily="18" charset="0"/>
              </a:rPr>
              <a:t>Συνθήκη ΕΕ και ΣΛΕΕ, Κατ’ άρθρο ερμηνεία,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Β. Χριστιανός Έκδοση 2012, Άρθρα 12 και 169 ΣΛΕΕ </a:t>
            </a:r>
          </a:p>
          <a:p>
            <a:pPr lvl="0"/>
            <a:r>
              <a:rPr lang="el-GR" sz="5600" dirty="0">
                <a:latin typeface="Times New Roman" panose="02020603050405020304" pitchFamily="18" charset="0"/>
                <a:cs typeface="Times New Roman" panose="02020603050405020304" pitchFamily="18" charset="0"/>
              </a:rPr>
              <a:t>Ερμηνεία Συνθηκών για την Ευρωπαϊκή Ένωση και την Ευρωπαϊκή Κοινότητα, </a:t>
            </a:r>
            <a:r>
              <a:rPr lang="el-GR" sz="5600" dirty="0" err="1">
                <a:latin typeface="Times New Roman" panose="02020603050405020304" pitchFamily="18" charset="0"/>
                <a:cs typeface="Times New Roman" panose="02020603050405020304" pitchFamily="18" charset="0"/>
              </a:rPr>
              <a:t>Επιμ</a:t>
            </a:r>
            <a:r>
              <a:rPr lang="el-GR" sz="5600" dirty="0">
                <a:latin typeface="Times New Roman" panose="02020603050405020304" pitchFamily="18" charset="0"/>
                <a:cs typeface="Times New Roman" panose="02020603050405020304" pitchFamily="18" charset="0"/>
              </a:rPr>
              <a:t>. Β. </a:t>
            </a:r>
            <a:r>
              <a:rPr lang="el-GR" sz="5600" dirty="0" err="1">
                <a:latin typeface="Times New Roman" panose="02020603050405020304" pitchFamily="18" charset="0"/>
                <a:cs typeface="Times New Roman" panose="02020603050405020304" pitchFamily="18" charset="0"/>
              </a:rPr>
              <a:t>Σκουρής</a:t>
            </a:r>
            <a:r>
              <a:rPr lang="el-GR" sz="5600" dirty="0">
                <a:latin typeface="Times New Roman" panose="02020603050405020304" pitchFamily="18" charset="0"/>
                <a:cs typeface="Times New Roman" panose="02020603050405020304" pitchFamily="18" charset="0"/>
              </a:rPr>
              <a:t>, Κέντρο Διεθνούς και Ευρωπαϊκού Οικονομικού Δικαίου, Εκδόσεις Αντ. Ν. </a:t>
            </a:r>
            <a:r>
              <a:rPr lang="el-GR" sz="5600" dirty="0" err="1">
                <a:latin typeface="Times New Roman" panose="02020603050405020304" pitchFamily="18" charset="0"/>
                <a:cs typeface="Times New Roman" panose="02020603050405020304" pitchFamily="18" charset="0"/>
              </a:rPr>
              <a:t>Σάκκουλας</a:t>
            </a:r>
            <a:r>
              <a:rPr lang="el-GR" sz="5600" dirty="0">
                <a:latin typeface="Times New Roman" panose="02020603050405020304" pitchFamily="18" charset="0"/>
                <a:cs typeface="Times New Roman" panose="02020603050405020304" pitchFamily="18" charset="0"/>
              </a:rPr>
              <a:t> σελ. 1093-1100</a:t>
            </a:r>
          </a:p>
          <a:p>
            <a:pPr lvl="0"/>
            <a:r>
              <a:rPr lang="el-GR" sz="5600" dirty="0">
                <a:latin typeface="Times New Roman" panose="02020603050405020304" pitchFamily="18" charset="0"/>
                <a:cs typeface="Times New Roman" panose="02020603050405020304" pitchFamily="18" charset="0"/>
              </a:rPr>
              <a:t>Δικαιώματα καταναλωτών Ενέργειας Ευρωπαϊκή Επιτροπή, Ευρωπαϊκή Ένωση 2015</a:t>
            </a:r>
          </a:p>
          <a:p>
            <a:pPr lvl="0"/>
            <a:r>
              <a:rPr lang="el-GR" sz="5600" dirty="0">
                <a:latin typeface="Times New Roman" panose="02020603050405020304" pitchFamily="18" charset="0"/>
                <a:cs typeface="Times New Roman" panose="02020603050405020304" pitchFamily="18" charset="0"/>
              </a:rPr>
              <a:t>Πρόσβαση σε υπηρεσίες παροχής ενέργειας </a:t>
            </a:r>
            <a:r>
              <a:rPr lang="el-GR" sz="5600" u="sng" dirty="0">
                <a:latin typeface="Times New Roman" panose="02020603050405020304" pitchFamily="18" charset="0"/>
                <a:cs typeface="Times New Roman" panose="02020603050405020304" pitchFamily="18" charset="0"/>
                <a:hlinkClick r:id="rId2"/>
              </a:rPr>
              <a:t>http://europa.eu/youreurope/citizens/consumers/energy-supply/access-use-energy-services/index_el.htm</a:t>
            </a:r>
            <a:endParaRPr lang="el-GR" sz="5600" dirty="0">
              <a:latin typeface="Times New Roman" panose="02020603050405020304" pitchFamily="18" charset="0"/>
              <a:cs typeface="Times New Roman" panose="02020603050405020304" pitchFamily="18" charset="0"/>
            </a:endParaRPr>
          </a:p>
          <a:p>
            <a:pPr lvl="0"/>
            <a:r>
              <a:rPr lang="el-GR" sz="5600" dirty="0">
                <a:latin typeface="Times New Roman" panose="02020603050405020304" pitchFamily="18" charset="0"/>
                <a:cs typeface="Times New Roman" panose="02020603050405020304" pitchFamily="18" charset="0"/>
              </a:rPr>
              <a:t>Συμβάσεις και κατανάλωση ενέργειας, </a:t>
            </a:r>
            <a:r>
              <a:rPr lang="el-GR" sz="5600" u="sng" dirty="0">
                <a:latin typeface="Times New Roman" panose="02020603050405020304" pitchFamily="18" charset="0"/>
                <a:cs typeface="Times New Roman" panose="02020603050405020304" pitchFamily="18" charset="0"/>
                <a:hlinkClick r:id="rId3"/>
              </a:rPr>
              <a:t>http://europa.eu/youreurope/citizens/consumers/energy-supply/contracts-energy-consumption/index_el.htm</a:t>
            </a:r>
            <a:endParaRPr lang="el-GR" sz="5600" dirty="0">
              <a:latin typeface="Times New Roman" panose="02020603050405020304" pitchFamily="18" charset="0"/>
              <a:cs typeface="Times New Roman" panose="02020603050405020304" pitchFamily="18" charset="0"/>
            </a:endParaRPr>
          </a:p>
          <a:p>
            <a:pPr lvl="0"/>
            <a:r>
              <a:rPr lang="el-GR" sz="5600" dirty="0">
                <a:latin typeface="Times New Roman" panose="02020603050405020304" pitchFamily="18" charset="0"/>
                <a:cs typeface="Times New Roman" panose="02020603050405020304" pitchFamily="18" charset="0"/>
              </a:rPr>
              <a:t>Οδηγία 2005/29, http://europa.eu/youreurope/citizens/consumers/unfair-treatment/unfair-commercial-practices/index_el.htm</a:t>
            </a:r>
          </a:p>
          <a:p>
            <a:endParaRPr lang="el-GR"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B7A7F8-DF25-4D3C-B2AB-4AFA1EEAE0BF}"/>
              </a:ext>
            </a:extLst>
          </p:cNvPr>
          <p:cNvSpPr>
            <a:spLocks noGrp="1"/>
          </p:cNvSpPr>
          <p:nvPr>
            <p:ph type="title"/>
          </p:nvPr>
        </p:nvSpPr>
        <p:spPr/>
        <p:txBody>
          <a:bodyPr>
            <a:normAutofit/>
          </a:bodyPr>
          <a:lstStyle/>
          <a:p>
            <a:r>
              <a:rPr lang="el-GR" sz="3200" dirty="0" err="1"/>
              <a:t>Βιβλιογραφια</a:t>
            </a:r>
            <a:endParaRPr lang="el-GR" sz="3200" dirty="0"/>
          </a:p>
        </p:txBody>
      </p:sp>
      <p:sp>
        <p:nvSpPr>
          <p:cNvPr id="3" name="Θέση περιεχομένου 2">
            <a:extLst>
              <a:ext uri="{FF2B5EF4-FFF2-40B4-BE49-F238E27FC236}">
                <a16:creationId xmlns:a16="http://schemas.microsoft.com/office/drawing/2014/main" id="{66CE1F8F-2B76-4325-8EE8-267700583FF6}"/>
              </a:ext>
            </a:extLst>
          </p:cNvPr>
          <p:cNvSpPr>
            <a:spLocks noGrp="1"/>
          </p:cNvSpPr>
          <p:nvPr>
            <p:ph idx="1"/>
          </p:nvPr>
        </p:nvSpPr>
        <p:spPr/>
        <p:txBody>
          <a:bodyPr>
            <a:normAutofit fontScale="85000" lnSpcReduction="20000"/>
          </a:bodyPr>
          <a:lstStyle/>
          <a:p>
            <a:pPr lvl="0" algn="just"/>
            <a:r>
              <a:rPr lang="el-GR" dirty="0">
                <a:latin typeface="Times New Roman" panose="02020603050405020304" pitchFamily="18" charset="0"/>
                <a:cs typeface="Times New Roman" panose="02020603050405020304" pitchFamily="18" charset="0"/>
              </a:rPr>
              <a:t>Καταγγελίες και επίλυση των διαφορών, </a:t>
            </a:r>
            <a:r>
              <a:rPr lang="el-GR" u="sng" dirty="0">
                <a:latin typeface="Times New Roman" panose="02020603050405020304" pitchFamily="18" charset="0"/>
                <a:cs typeface="Times New Roman" panose="02020603050405020304" pitchFamily="18" charset="0"/>
                <a:hlinkClick r:id="rId2"/>
              </a:rPr>
              <a:t>http://europa.eu/youreurope/citizens/consumers/energy-supply/complaints-dispute-resolution/index_el.htm</a:t>
            </a:r>
            <a:endParaRPr lang="el-GR" dirty="0">
              <a:latin typeface="Times New Roman" panose="02020603050405020304" pitchFamily="18" charset="0"/>
              <a:cs typeface="Times New Roman" panose="02020603050405020304" pitchFamily="18" charset="0"/>
            </a:endParaRPr>
          </a:p>
          <a:p>
            <a:pPr lvl="0" algn="just"/>
            <a:r>
              <a:rPr lang="el-GR" dirty="0">
                <a:latin typeface="Times New Roman" panose="02020603050405020304" pitchFamily="18" charset="0"/>
                <a:cs typeface="Times New Roman" panose="02020603050405020304" pitchFamily="18" charset="0"/>
              </a:rPr>
              <a:t>Β. </a:t>
            </a:r>
            <a:r>
              <a:rPr lang="el-GR" dirty="0" err="1">
                <a:latin typeface="Times New Roman" panose="02020603050405020304" pitchFamily="18" charset="0"/>
                <a:cs typeface="Times New Roman" panose="02020603050405020304" pitchFamily="18" charset="0"/>
              </a:rPr>
              <a:t>Τζέμος</a:t>
            </a:r>
            <a:r>
              <a:rPr lang="el-GR" dirty="0">
                <a:latin typeface="Times New Roman" panose="02020603050405020304" pitchFamily="18" charset="0"/>
                <a:cs typeface="Times New Roman" panose="02020603050405020304" pitchFamily="18" charset="0"/>
              </a:rPr>
              <a:t>, Ο Χάρτης Θεμελιωδών δικαιωμάτων της ΕΕ ερμηνεία κατ’ άρθρο, Έκδοση 2015, Νομική Βιβλιοθήκη Άρθρο 38 </a:t>
            </a:r>
          </a:p>
          <a:p>
            <a:pPr lvl="0" algn="just"/>
            <a:r>
              <a:rPr lang="el-GR" dirty="0">
                <a:latin typeface="Times New Roman" panose="02020603050405020304" pitchFamily="18" charset="0"/>
                <a:cs typeface="Times New Roman" panose="02020603050405020304" pitchFamily="18" charset="0"/>
              </a:rPr>
              <a:t>Εκθέσεις του Συνηγόρου του Καταναλωτή από 2010 -2014 για θέματα που αφορούν την ενέργεια </a:t>
            </a:r>
          </a:p>
          <a:p>
            <a:pPr lvl="0" algn="just"/>
            <a:r>
              <a:rPr lang="el-GR" dirty="0">
                <a:latin typeface="Times New Roman" panose="02020603050405020304" pitchFamily="18" charset="0"/>
                <a:cs typeface="Times New Roman" panose="02020603050405020304" pitchFamily="18" charset="0"/>
              </a:rPr>
              <a:t>Δίκαιο Προστασίας Καταναλωτή Ελληνικό και </a:t>
            </a:r>
            <a:r>
              <a:rPr lang="el-GR" dirty="0" err="1">
                <a:latin typeface="Times New Roman" panose="02020603050405020304" pitchFamily="18" charset="0"/>
                <a:cs typeface="Times New Roman" panose="02020603050405020304" pitchFamily="18" charset="0"/>
              </a:rPr>
              <a:t>Ενωσιακό</a:t>
            </a:r>
            <a:r>
              <a:rPr lang="el-GR" dirty="0">
                <a:latin typeface="Times New Roman" panose="02020603050405020304" pitchFamily="18" charset="0"/>
                <a:cs typeface="Times New Roman" panose="02020603050405020304" pitchFamily="18" charset="0"/>
              </a:rPr>
              <a:t>, Επιμέλεια Ε. Αλεξανδρίδου, 2</a:t>
            </a:r>
            <a:r>
              <a:rPr lang="el-GR" baseline="30000" dirty="0">
                <a:latin typeface="Times New Roman" panose="02020603050405020304" pitchFamily="18" charset="0"/>
                <a:cs typeface="Times New Roman" panose="02020603050405020304" pitchFamily="18" charset="0"/>
              </a:rPr>
              <a:t>η</a:t>
            </a:r>
            <a:r>
              <a:rPr lang="el-GR" dirty="0">
                <a:latin typeface="Times New Roman" panose="02020603050405020304" pitchFamily="18" charset="0"/>
                <a:cs typeface="Times New Roman" panose="02020603050405020304" pitchFamily="18" charset="0"/>
              </a:rPr>
              <a:t> Έκδοση, Νομική Βιβλιοθήκη, σελ. 192-212 και 597-648</a:t>
            </a:r>
          </a:p>
          <a:p>
            <a:pPr marL="0" indent="0">
              <a:buNone/>
            </a:pPr>
            <a:endParaRPr lang="el-GR" dirty="0"/>
          </a:p>
          <a:p>
            <a:endParaRPr lang="el-GR" dirty="0"/>
          </a:p>
        </p:txBody>
      </p:sp>
    </p:spTree>
    <p:extLst>
      <p:ext uri="{BB962C8B-B14F-4D97-AF65-F5344CB8AC3E}">
        <p14:creationId xmlns:p14="http://schemas.microsoft.com/office/powerpoint/2010/main" val="2071428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Κύκλωμα">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Κύκλωμα">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Κύκλωμα">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TM04033919[[fn=Κύκλωμα]]</Template>
  <TotalTime>3699</TotalTime>
  <Words>5384</Words>
  <Application>Microsoft Office PowerPoint</Application>
  <PresentationFormat>Προβολή στην οθόνη (4:3)</PresentationFormat>
  <Paragraphs>418</Paragraphs>
  <Slides>96</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96</vt:i4>
      </vt:variant>
    </vt:vector>
  </HeadingPairs>
  <TitlesOfParts>
    <vt:vector size="101" baseType="lpstr">
      <vt:lpstr>Arial</vt:lpstr>
      <vt:lpstr>Calibri</vt:lpstr>
      <vt:lpstr>Times New Roman</vt:lpstr>
      <vt:lpstr>Tw Cen MT</vt:lpstr>
      <vt:lpstr>Κύκλωμα</vt:lpstr>
      <vt:lpstr>ΔΗΜΟΚΡΙΤΕΙΟ ΠΑΝΕΠΙΣΤΗΜΙΟ ΘΡΑΚΗΣ</vt:lpstr>
      <vt:lpstr>Παρουσίαση του PowerPoint</vt:lpstr>
      <vt:lpstr>ΘΕΜΑ ΠΑΡΟΥΣΙΑΣΗΣ</vt:lpstr>
      <vt:lpstr>ΠΛΑΙΣΙΟ ΑΝΑΛΥΣΗΣ</vt:lpstr>
      <vt:lpstr>ΙΣΤΟΡΙΚΗ ΑναδρομΗ</vt:lpstr>
      <vt:lpstr>ΙστορΙΚΗ  ΑναδρομΗ</vt:lpstr>
      <vt:lpstr>ΙστορικΗ ΑναδρομΗ</vt:lpstr>
      <vt:lpstr>ΣτΟχοι </vt:lpstr>
      <vt:lpstr>ΤρΟποι νομοθέτησης </vt:lpstr>
      <vt:lpstr>ΤρΟποι ΝομοθΕτησης </vt:lpstr>
      <vt:lpstr>ΣχετικΕΣ ΔιατΑξεΙΣ </vt:lpstr>
      <vt:lpstr>ΣχετικΕς Διατάξεις</vt:lpstr>
      <vt:lpstr>ΤρΟποι ΠροστασΙας </vt:lpstr>
      <vt:lpstr>Εννοια ΚαταναλωτΗ ΣΤΟ ΔΙΚΑΙΟ ΤΗΣ ΕΕ</vt:lpstr>
      <vt:lpstr>Εννοια Καταναλωτή</vt:lpstr>
      <vt:lpstr>Εννοια ΕμπΟρου </vt:lpstr>
      <vt:lpstr>ΔικαιΩματα των καταναλωτΩν ενΕργειας</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ΟΔΗΓΙΑ 2019/944</vt:lpstr>
      <vt:lpstr>ΚΩδικας ΠρομΗθειας ηλεκτρικής ενέργειας (ΦΕΚ Β 832/2013)</vt:lpstr>
      <vt:lpstr>ΚΩδικας ΠρομΗθειας ηλεκτρικής ενέργειας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Προμhθειας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ΠρομΗθειας ηλεκτρικής ενΕργειας (ΦΕΚ Β 832/2013)</vt:lpstr>
      <vt:lpstr>ΚΩδικας Προμήθειας ηλεκτρικής ενΕργειας (ΦΕΚ Β 832/2013)</vt:lpstr>
      <vt:lpstr>ΚΩδικας Προμήθειας ηλεκτρικής ενΕργειας (ΦΕΚ Β 832/2013)</vt:lpstr>
      <vt:lpstr>ΚΩδικας Προμήθειας ηλεκτρικής ενΕργειας (ΦΕΚ Β 832/2013)</vt:lpstr>
      <vt:lpstr>Ενιαια ΣημεΙα Επαφής </vt:lpstr>
      <vt:lpstr>ΑρμοδιΟτητες της Ρυθμιστικης Αρχής</vt:lpstr>
      <vt:lpstr>ΕπΙλυση ΔιαφορΩν</vt:lpstr>
      <vt:lpstr>Επιλυση διαφορων </vt:lpstr>
      <vt:lpstr>Συνηγορος του Καταναλωτη</vt:lpstr>
      <vt:lpstr>ΟδηγΙα 2012/27</vt:lpstr>
      <vt:lpstr>ΑπΟδοση κατΑ τη χρΗση ενέργειας </vt:lpstr>
      <vt:lpstr>ΑπΟδοση κατΑ τη χρΗση της ενεργειας  </vt:lpstr>
      <vt:lpstr>Κανονισμοσ 2017/1369</vt:lpstr>
      <vt:lpstr>ΣκοπΟς </vt:lpstr>
      <vt:lpstr>ΜΕτρα </vt:lpstr>
      <vt:lpstr>ΠΑΡΑΔΕΙΓΜΑ</vt:lpstr>
      <vt:lpstr>ΟδηγIα 2005/29</vt:lpstr>
      <vt:lpstr>ΟδηγIα 2005/29</vt:lpstr>
      <vt:lpstr>ΕμπορικΗ πρακτικH </vt:lpstr>
      <vt:lpstr>ΕμπορικH ΠρακτικH</vt:lpstr>
      <vt:lpstr>ΜεγΑλη ΓενικΗ ΡΗτρα</vt:lpstr>
      <vt:lpstr>ΜεγΑλη ΓενικΗ ΡΗτρα </vt:lpstr>
      <vt:lpstr>ΜεγΑλη ΓενικΗ ΡΗτρα</vt:lpstr>
      <vt:lpstr>ΠαραπλανητικEς πρακτικEς </vt:lpstr>
      <vt:lpstr>ΠαραπλανητικΕς πρακτικΕς </vt:lpstr>
      <vt:lpstr>ΕπιθετικΕς ΕμπορικΕς ΠρακτικΕς </vt:lpstr>
      <vt:lpstr>ΜαΥρη ΛΙστα </vt:lpstr>
      <vt:lpstr>ΚυρΩσεις </vt:lpstr>
      <vt:lpstr>ΟδηγΙα 93/13</vt:lpstr>
      <vt:lpstr>ΟδηγΙα 93/13</vt:lpstr>
      <vt:lpstr>Εννοια ΚαταχρηστικΗς ΡΗτρας</vt:lpstr>
      <vt:lpstr>ΕκτΙμηση του καταχρηστικού χαρακτΗρα της ρΗτρας </vt:lpstr>
      <vt:lpstr>ΕκτΙμηση του καταχρηστιΚΟΥ χαρακτΗρα της ρΗτρας </vt:lpstr>
      <vt:lpstr>ΕκτΙμηση του καταχρηστικοΥ χαρακτΗρα της ρΗτρας </vt:lpstr>
      <vt:lpstr>ΕκτΙμηση του καταχρηστικού χαρακτΗρα της ρΗτρας </vt:lpstr>
      <vt:lpstr>ΠΡΑΚΤΙΚΕΣ ΕΦΑΡΜΟΓΕΣ </vt:lpstr>
      <vt:lpstr>ΣΥΝΗΓΟΡΟΣ ΤΟΥ ΚΑΤΑΝΑΛΩΤΗ </vt:lpstr>
      <vt:lpstr>ΟδηγIα 2011/83</vt:lpstr>
      <vt:lpstr>Οδηγια 2011/83</vt:lpstr>
      <vt:lpstr>ΟδηγΙα 2011/83</vt:lpstr>
      <vt:lpstr>Οδηγια 2011/83</vt:lpstr>
      <vt:lpstr>Καθηκοντα Πληροφόρησης </vt:lpstr>
      <vt:lpstr>Καθηκοντα ΠληροφOρησης</vt:lpstr>
      <vt:lpstr>Καθηκοντα ΠληροφOρησης </vt:lpstr>
      <vt:lpstr>Δικαιωμα Υπαναχωρησης </vt:lpstr>
      <vt:lpstr>Δικαιωμα υπαναχωρησης</vt:lpstr>
      <vt:lpstr>Συμπερασματα </vt:lpstr>
      <vt:lpstr>Συμπερασματα</vt:lpstr>
      <vt:lpstr>Ερωτησεις</vt:lpstr>
      <vt:lpstr>ΕρωτHσεις</vt:lpstr>
      <vt:lpstr>ΒιβλιογραφIα</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ΔΗΜΟΚΡΙΤΕΙΟ ΠΑΝΕΠΙΣΤΗΜΙΟ ΘΡΑΚΗΣ</dc:title>
  <dc:creator>User</dc:creator>
  <cp:lastModifiedBy>PANAGIOTIS ARGALIAS</cp:lastModifiedBy>
  <cp:revision>283</cp:revision>
  <dcterms:created xsi:type="dcterms:W3CDTF">2016-03-10T02:27:06Z</dcterms:created>
  <dcterms:modified xsi:type="dcterms:W3CDTF">2023-03-29T17:33:10Z</dcterms:modified>
</cp:coreProperties>
</file>