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2" r:id="rId26"/>
    <p:sldId id="281" r:id="rId27"/>
    <p:sldId id="283" r:id="rId28"/>
    <p:sldId id="284" r:id="rId29"/>
    <p:sldId id="285" r:id="rId30"/>
    <p:sldId id="286" r:id="rId31"/>
    <p:sldId id="287" r:id="rId32"/>
    <p:sldId id="339" r:id="rId33"/>
    <p:sldId id="340" r:id="rId34"/>
    <p:sldId id="341" r:id="rId35"/>
    <p:sldId id="342" r:id="rId36"/>
    <p:sldId id="295" r:id="rId37"/>
    <p:sldId id="264" r:id="rId38"/>
    <p:sldId id="343" r:id="rId39"/>
    <p:sldId id="300" r:id="rId40"/>
    <p:sldId id="344" r:id="rId41"/>
    <p:sldId id="345" r:id="rId42"/>
    <p:sldId id="346" r:id="rId43"/>
    <p:sldId id="347" r:id="rId44"/>
    <p:sldId id="348" r:id="rId45"/>
    <p:sldId id="349" r:id="rId46"/>
    <p:sldId id="322" r:id="rId47"/>
    <p:sldId id="323" r:id="rId48"/>
    <p:sldId id="350" r:id="rId49"/>
    <p:sldId id="351" r:id="rId50"/>
    <p:sldId id="352" r:id="rId51"/>
    <p:sldId id="353" r:id="rId52"/>
    <p:sldId id="331" r:id="rId53"/>
    <p:sldId id="332" r:id="rId54"/>
    <p:sldId id="333" r:id="rId55"/>
    <p:sldId id="334" r:id="rId56"/>
    <p:sldId id="354" r:id="rId57"/>
    <p:sldId id="355" r:id="rId5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6" autoAdjust="0"/>
    <p:restoredTop sz="94667"/>
  </p:normalViewPr>
  <p:slideViewPr>
    <p:cSldViewPr snapToGrid="0">
      <p:cViewPr varScale="1">
        <p:scale>
          <a:sx n="120" d="100"/>
          <a:sy n="120" d="100"/>
        </p:scale>
        <p:origin x="21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8CF0DD-16A0-4102-9DA6-93D18791A9B3}"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8EC8BC06-A0AF-416A-8B78-DB2636E6E291}">
      <dgm:prSet/>
      <dgm:spPr/>
      <dgm:t>
        <a:bodyPr/>
        <a:lstStyle/>
        <a:p>
          <a:r>
            <a:rPr lang="el-GR"/>
            <a:t>Η Γερμανία είναι η χώρα που γέννησε την Κοινωνική Παιδαγωγική ως επιστήμη και έθεσε τα θεμέλια της.</a:t>
          </a:r>
          <a:endParaRPr lang="en-US"/>
        </a:p>
      </dgm:t>
    </dgm:pt>
    <dgm:pt modelId="{B7CBCD06-6650-4A2E-9E02-81E74B403085}" type="parTrans" cxnId="{BA572127-476A-4319-8791-BB05D463015B}">
      <dgm:prSet/>
      <dgm:spPr/>
      <dgm:t>
        <a:bodyPr/>
        <a:lstStyle/>
        <a:p>
          <a:endParaRPr lang="en-US"/>
        </a:p>
      </dgm:t>
    </dgm:pt>
    <dgm:pt modelId="{5CE1D749-47CA-44B0-BD1B-AE17E99A2848}" type="sibTrans" cxnId="{BA572127-476A-4319-8791-BB05D463015B}">
      <dgm:prSet/>
      <dgm:spPr/>
      <dgm:t>
        <a:bodyPr/>
        <a:lstStyle/>
        <a:p>
          <a:endParaRPr lang="en-US"/>
        </a:p>
      </dgm:t>
    </dgm:pt>
    <dgm:pt modelId="{D10327F9-5750-46DC-8D87-74769E09E907}">
      <dgm:prSet/>
      <dgm:spPr/>
      <dgm:t>
        <a:bodyPr/>
        <a:lstStyle/>
        <a:p>
          <a:r>
            <a:rPr lang="el-GR"/>
            <a:t>Κατά τον 20</a:t>
          </a:r>
          <a:r>
            <a:rPr lang="el-GR" baseline="30000"/>
            <a:t>ο</a:t>
          </a:r>
          <a:r>
            <a:rPr lang="el-GR"/>
            <a:t> αιώνα, ένας σημαντικος αριθμός διανοητών στη Γερμανία συνέχισε να ισχυροποιεί τη θεωρητική, επιστημολογική και μεθοδολογική ταυτότητα της Κοινωνικής Παιδαγωγικής και να εμπλουτίζει τις ερευνητικές της κατευθύνσεις της και εφαρμογές της στο πεδίο της δράσης.</a:t>
          </a:r>
          <a:endParaRPr lang="en-US"/>
        </a:p>
      </dgm:t>
    </dgm:pt>
    <dgm:pt modelId="{07150231-F57E-490A-9240-DEED6DD46E42}" type="parTrans" cxnId="{E044E4B8-37DD-4876-9E2B-C78CD306EF27}">
      <dgm:prSet/>
      <dgm:spPr/>
      <dgm:t>
        <a:bodyPr/>
        <a:lstStyle/>
        <a:p>
          <a:endParaRPr lang="en-US"/>
        </a:p>
      </dgm:t>
    </dgm:pt>
    <dgm:pt modelId="{E4E521B0-5123-4B34-9BFF-A2E9645F3699}" type="sibTrans" cxnId="{E044E4B8-37DD-4876-9E2B-C78CD306EF27}">
      <dgm:prSet/>
      <dgm:spPr/>
      <dgm:t>
        <a:bodyPr/>
        <a:lstStyle/>
        <a:p>
          <a:endParaRPr lang="en-US"/>
        </a:p>
      </dgm:t>
    </dgm:pt>
    <dgm:pt modelId="{7110BEC7-1F95-4B17-9B92-CE5694799EEF}" type="pres">
      <dgm:prSet presAssocID="{718CF0DD-16A0-4102-9DA6-93D18791A9B3}" presName="linear" presStyleCnt="0">
        <dgm:presLayoutVars>
          <dgm:animLvl val="lvl"/>
          <dgm:resizeHandles val="exact"/>
        </dgm:presLayoutVars>
      </dgm:prSet>
      <dgm:spPr/>
    </dgm:pt>
    <dgm:pt modelId="{908C47FF-4CAC-4FC7-A473-C883C9AA25AB}" type="pres">
      <dgm:prSet presAssocID="{8EC8BC06-A0AF-416A-8B78-DB2636E6E291}" presName="parentText" presStyleLbl="node1" presStyleIdx="0" presStyleCnt="2">
        <dgm:presLayoutVars>
          <dgm:chMax val="0"/>
          <dgm:bulletEnabled val="1"/>
        </dgm:presLayoutVars>
      </dgm:prSet>
      <dgm:spPr/>
    </dgm:pt>
    <dgm:pt modelId="{C1FB36C9-0238-421B-875A-98EA18533C6B}" type="pres">
      <dgm:prSet presAssocID="{5CE1D749-47CA-44B0-BD1B-AE17E99A2848}" presName="spacer" presStyleCnt="0"/>
      <dgm:spPr/>
    </dgm:pt>
    <dgm:pt modelId="{86952CF8-18AE-4D31-9AAC-535BCBF20977}" type="pres">
      <dgm:prSet presAssocID="{D10327F9-5750-46DC-8D87-74769E09E907}" presName="parentText" presStyleLbl="node1" presStyleIdx="1" presStyleCnt="2">
        <dgm:presLayoutVars>
          <dgm:chMax val="0"/>
          <dgm:bulletEnabled val="1"/>
        </dgm:presLayoutVars>
      </dgm:prSet>
      <dgm:spPr/>
    </dgm:pt>
  </dgm:ptLst>
  <dgm:cxnLst>
    <dgm:cxn modelId="{98D3AC0E-93AE-4FDB-962B-B6182861F2D6}" type="presOf" srcId="{D10327F9-5750-46DC-8D87-74769E09E907}" destId="{86952CF8-18AE-4D31-9AAC-535BCBF20977}" srcOrd="0" destOrd="0" presId="urn:microsoft.com/office/officeart/2005/8/layout/vList2"/>
    <dgm:cxn modelId="{BA572127-476A-4319-8791-BB05D463015B}" srcId="{718CF0DD-16A0-4102-9DA6-93D18791A9B3}" destId="{8EC8BC06-A0AF-416A-8B78-DB2636E6E291}" srcOrd="0" destOrd="0" parTransId="{B7CBCD06-6650-4A2E-9E02-81E74B403085}" sibTransId="{5CE1D749-47CA-44B0-BD1B-AE17E99A2848}"/>
    <dgm:cxn modelId="{E044E4B8-37DD-4876-9E2B-C78CD306EF27}" srcId="{718CF0DD-16A0-4102-9DA6-93D18791A9B3}" destId="{D10327F9-5750-46DC-8D87-74769E09E907}" srcOrd="1" destOrd="0" parTransId="{07150231-F57E-490A-9240-DEED6DD46E42}" sibTransId="{E4E521B0-5123-4B34-9BFF-A2E9645F3699}"/>
    <dgm:cxn modelId="{19EDF7BA-A9C3-45F7-9110-C7D7DF6A97BD}" type="presOf" srcId="{8EC8BC06-A0AF-416A-8B78-DB2636E6E291}" destId="{908C47FF-4CAC-4FC7-A473-C883C9AA25AB}" srcOrd="0" destOrd="0" presId="urn:microsoft.com/office/officeart/2005/8/layout/vList2"/>
    <dgm:cxn modelId="{2990A3E9-1896-4B18-B68F-9A7DD37AA070}" type="presOf" srcId="{718CF0DD-16A0-4102-9DA6-93D18791A9B3}" destId="{7110BEC7-1F95-4B17-9B92-CE5694799EEF}" srcOrd="0" destOrd="0" presId="urn:microsoft.com/office/officeart/2005/8/layout/vList2"/>
    <dgm:cxn modelId="{5D1F6326-F70E-4F98-B6F5-AD1E2A174C24}" type="presParOf" srcId="{7110BEC7-1F95-4B17-9B92-CE5694799EEF}" destId="{908C47FF-4CAC-4FC7-A473-C883C9AA25AB}" srcOrd="0" destOrd="0" presId="urn:microsoft.com/office/officeart/2005/8/layout/vList2"/>
    <dgm:cxn modelId="{EBDE8C5E-76A8-4BF6-9817-1DCBD332DDF7}" type="presParOf" srcId="{7110BEC7-1F95-4B17-9B92-CE5694799EEF}" destId="{C1FB36C9-0238-421B-875A-98EA18533C6B}" srcOrd="1" destOrd="0" presId="urn:microsoft.com/office/officeart/2005/8/layout/vList2"/>
    <dgm:cxn modelId="{2B4B769D-AA28-4AF6-BB3D-CA1EBE8539D3}" type="presParOf" srcId="{7110BEC7-1F95-4B17-9B92-CE5694799EEF}" destId="{86952CF8-18AE-4D31-9AAC-535BCBF2097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097A4B7-2A24-4D0F-89F3-CA0B921E2801}" type="doc">
      <dgm:prSet loTypeId="urn:microsoft.com/office/officeart/2005/8/layout/vProcess5" loCatId="process" qsTypeId="urn:microsoft.com/office/officeart/2005/8/quickstyle/simple5" qsCatId="simple" csTypeId="urn:microsoft.com/office/officeart/2005/8/colors/colorful1" csCatId="colorful" phldr="1"/>
      <dgm:spPr/>
      <dgm:t>
        <a:bodyPr/>
        <a:lstStyle/>
        <a:p>
          <a:endParaRPr lang="en-US"/>
        </a:p>
      </dgm:t>
    </dgm:pt>
    <dgm:pt modelId="{D831628C-A8A7-4D84-A2C6-31CD07F05007}">
      <dgm:prSet/>
      <dgm:spPr/>
      <dgm:t>
        <a:bodyPr/>
        <a:lstStyle/>
        <a:p>
          <a:r>
            <a:rPr lang="el-GR"/>
            <a:t>Η Κοινωνική Παιδαγωγική αποτελεί το θεμέλιο κάθε Παιδαγωγικής όπως και όλων των εκπαιδευτικών παρεμβάσεων.</a:t>
          </a:r>
          <a:endParaRPr lang="en-US"/>
        </a:p>
      </dgm:t>
    </dgm:pt>
    <dgm:pt modelId="{111DF165-5CEB-4983-A7B0-E4636AE0DEBD}" type="parTrans" cxnId="{5C50E7DD-3339-4101-9670-DFC5FEAE9A6F}">
      <dgm:prSet/>
      <dgm:spPr/>
      <dgm:t>
        <a:bodyPr/>
        <a:lstStyle/>
        <a:p>
          <a:endParaRPr lang="en-US"/>
        </a:p>
      </dgm:t>
    </dgm:pt>
    <dgm:pt modelId="{29EFF5BD-9972-4347-B571-E392864DDB6B}" type="sibTrans" cxnId="{5C50E7DD-3339-4101-9670-DFC5FEAE9A6F}">
      <dgm:prSet/>
      <dgm:spPr/>
      <dgm:t>
        <a:bodyPr/>
        <a:lstStyle/>
        <a:p>
          <a:endParaRPr lang="en-US"/>
        </a:p>
      </dgm:t>
    </dgm:pt>
    <dgm:pt modelId="{C92B33F3-C416-486F-8C3A-13F5630FFD8B}">
      <dgm:prSet/>
      <dgm:spPr>
        <a:solidFill>
          <a:srgbClr val="7030A0"/>
        </a:solidFill>
      </dgm:spPr>
      <dgm:t>
        <a:bodyPr/>
        <a:lstStyle/>
        <a:p>
          <a:r>
            <a:rPr lang="el-GR"/>
            <a:t>Έδειξε ιδιαίτερη ευαισθησία  και φροντίδα  για την κοινωνικοπαιδαγηωγική υποστήριξη διαφόρων κοινωνικά ευπαθών ομάδων, δημιουργώντας  Ιδρύματα, Ακαδημίες, Συλλόγους κ.α. με στόχο την ευημερία παιδιών και νεών μέσα από την εκπαίδευση.</a:t>
          </a:r>
          <a:endParaRPr lang="en-US"/>
        </a:p>
      </dgm:t>
    </dgm:pt>
    <dgm:pt modelId="{39657D5B-9BE6-4617-8F45-56868F1241E9}" type="parTrans" cxnId="{33F29C38-1861-4C70-9C8A-D86D66069BA7}">
      <dgm:prSet/>
      <dgm:spPr/>
      <dgm:t>
        <a:bodyPr/>
        <a:lstStyle/>
        <a:p>
          <a:endParaRPr lang="en-US"/>
        </a:p>
      </dgm:t>
    </dgm:pt>
    <dgm:pt modelId="{8D743917-F8EA-4BED-8626-251B9944227C}" type="sibTrans" cxnId="{33F29C38-1861-4C70-9C8A-D86D66069BA7}">
      <dgm:prSet/>
      <dgm:spPr/>
      <dgm:t>
        <a:bodyPr/>
        <a:lstStyle/>
        <a:p>
          <a:endParaRPr lang="en-US"/>
        </a:p>
      </dgm:t>
    </dgm:pt>
    <dgm:pt modelId="{1B6780CF-AD4E-4E1A-933C-AE995E10EAC6}" type="pres">
      <dgm:prSet presAssocID="{3097A4B7-2A24-4D0F-89F3-CA0B921E2801}" presName="outerComposite" presStyleCnt="0">
        <dgm:presLayoutVars>
          <dgm:chMax val="5"/>
          <dgm:dir/>
          <dgm:resizeHandles val="exact"/>
        </dgm:presLayoutVars>
      </dgm:prSet>
      <dgm:spPr/>
    </dgm:pt>
    <dgm:pt modelId="{1C6A75D7-78AB-427F-8A49-04AF3D787275}" type="pres">
      <dgm:prSet presAssocID="{3097A4B7-2A24-4D0F-89F3-CA0B921E2801}" presName="dummyMaxCanvas" presStyleCnt="0">
        <dgm:presLayoutVars/>
      </dgm:prSet>
      <dgm:spPr/>
    </dgm:pt>
    <dgm:pt modelId="{EE4FCF0D-5E23-42E4-8F99-BE78F89C371C}" type="pres">
      <dgm:prSet presAssocID="{3097A4B7-2A24-4D0F-89F3-CA0B921E2801}" presName="TwoNodes_1" presStyleLbl="node1" presStyleIdx="0" presStyleCnt="2">
        <dgm:presLayoutVars>
          <dgm:bulletEnabled val="1"/>
        </dgm:presLayoutVars>
      </dgm:prSet>
      <dgm:spPr/>
    </dgm:pt>
    <dgm:pt modelId="{806C7FA6-10A4-4D57-A563-DB8BEAAE9DDA}" type="pres">
      <dgm:prSet presAssocID="{3097A4B7-2A24-4D0F-89F3-CA0B921E2801}" presName="TwoNodes_2" presStyleLbl="node1" presStyleIdx="1" presStyleCnt="2">
        <dgm:presLayoutVars>
          <dgm:bulletEnabled val="1"/>
        </dgm:presLayoutVars>
      </dgm:prSet>
      <dgm:spPr/>
    </dgm:pt>
    <dgm:pt modelId="{C537475A-0A57-408C-A217-09FB705C45EF}" type="pres">
      <dgm:prSet presAssocID="{3097A4B7-2A24-4D0F-89F3-CA0B921E2801}" presName="TwoConn_1-2" presStyleLbl="fgAccFollowNode1" presStyleIdx="0" presStyleCnt="1">
        <dgm:presLayoutVars>
          <dgm:bulletEnabled val="1"/>
        </dgm:presLayoutVars>
      </dgm:prSet>
      <dgm:spPr/>
    </dgm:pt>
    <dgm:pt modelId="{17FCF9DD-836C-447F-AA20-B51BFBF5FFC3}" type="pres">
      <dgm:prSet presAssocID="{3097A4B7-2A24-4D0F-89F3-CA0B921E2801}" presName="TwoNodes_1_text" presStyleLbl="node1" presStyleIdx="1" presStyleCnt="2">
        <dgm:presLayoutVars>
          <dgm:bulletEnabled val="1"/>
        </dgm:presLayoutVars>
      </dgm:prSet>
      <dgm:spPr/>
    </dgm:pt>
    <dgm:pt modelId="{DC34C4A9-B25F-455F-9675-2D5FD7B1C430}" type="pres">
      <dgm:prSet presAssocID="{3097A4B7-2A24-4D0F-89F3-CA0B921E2801}" presName="TwoNodes_2_text" presStyleLbl="node1" presStyleIdx="1" presStyleCnt="2">
        <dgm:presLayoutVars>
          <dgm:bulletEnabled val="1"/>
        </dgm:presLayoutVars>
      </dgm:prSet>
      <dgm:spPr/>
    </dgm:pt>
  </dgm:ptLst>
  <dgm:cxnLst>
    <dgm:cxn modelId="{96C5E811-8141-4F16-861C-7E2F2E16E999}" type="presOf" srcId="{3097A4B7-2A24-4D0F-89F3-CA0B921E2801}" destId="{1B6780CF-AD4E-4E1A-933C-AE995E10EAC6}" srcOrd="0" destOrd="0" presId="urn:microsoft.com/office/officeart/2005/8/layout/vProcess5"/>
    <dgm:cxn modelId="{B9AF7B20-5383-4C9D-B0FA-0533D6D5E261}" type="presOf" srcId="{29EFF5BD-9972-4347-B571-E392864DDB6B}" destId="{C537475A-0A57-408C-A217-09FB705C45EF}" srcOrd="0" destOrd="0" presId="urn:microsoft.com/office/officeart/2005/8/layout/vProcess5"/>
    <dgm:cxn modelId="{33F29C38-1861-4C70-9C8A-D86D66069BA7}" srcId="{3097A4B7-2A24-4D0F-89F3-CA0B921E2801}" destId="{C92B33F3-C416-486F-8C3A-13F5630FFD8B}" srcOrd="1" destOrd="0" parTransId="{39657D5B-9BE6-4617-8F45-56868F1241E9}" sibTransId="{8D743917-F8EA-4BED-8626-251B9944227C}"/>
    <dgm:cxn modelId="{C9EE984E-1DC5-4504-AA05-1231758C54D6}" type="presOf" srcId="{C92B33F3-C416-486F-8C3A-13F5630FFD8B}" destId="{806C7FA6-10A4-4D57-A563-DB8BEAAE9DDA}" srcOrd="0" destOrd="0" presId="urn:microsoft.com/office/officeart/2005/8/layout/vProcess5"/>
    <dgm:cxn modelId="{799FEAB3-6581-49AD-BB2B-95CD277541CF}" type="presOf" srcId="{D831628C-A8A7-4D84-A2C6-31CD07F05007}" destId="{17FCF9DD-836C-447F-AA20-B51BFBF5FFC3}" srcOrd="1" destOrd="0" presId="urn:microsoft.com/office/officeart/2005/8/layout/vProcess5"/>
    <dgm:cxn modelId="{5C50E7DD-3339-4101-9670-DFC5FEAE9A6F}" srcId="{3097A4B7-2A24-4D0F-89F3-CA0B921E2801}" destId="{D831628C-A8A7-4D84-A2C6-31CD07F05007}" srcOrd="0" destOrd="0" parTransId="{111DF165-5CEB-4983-A7B0-E4636AE0DEBD}" sibTransId="{29EFF5BD-9972-4347-B571-E392864DDB6B}"/>
    <dgm:cxn modelId="{1A6902F0-836C-4BF5-BACD-EABB2AEEE352}" type="presOf" srcId="{D831628C-A8A7-4D84-A2C6-31CD07F05007}" destId="{EE4FCF0D-5E23-42E4-8F99-BE78F89C371C}" srcOrd="0" destOrd="0" presId="urn:microsoft.com/office/officeart/2005/8/layout/vProcess5"/>
    <dgm:cxn modelId="{04FB89FA-B668-4161-8ECB-45B462B52E8A}" type="presOf" srcId="{C92B33F3-C416-486F-8C3A-13F5630FFD8B}" destId="{DC34C4A9-B25F-455F-9675-2D5FD7B1C430}" srcOrd="1" destOrd="0" presId="urn:microsoft.com/office/officeart/2005/8/layout/vProcess5"/>
    <dgm:cxn modelId="{0649C361-D004-4C9B-83E3-C1D71202931E}" type="presParOf" srcId="{1B6780CF-AD4E-4E1A-933C-AE995E10EAC6}" destId="{1C6A75D7-78AB-427F-8A49-04AF3D787275}" srcOrd="0" destOrd="0" presId="urn:microsoft.com/office/officeart/2005/8/layout/vProcess5"/>
    <dgm:cxn modelId="{10573050-A7A9-4341-8437-6D611857A3F4}" type="presParOf" srcId="{1B6780CF-AD4E-4E1A-933C-AE995E10EAC6}" destId="{EE4FCF0D-5E23-42E4-8F99-BE78F89C371C}" srcOrd="1" destOrd="0" presId="urn:microsoft.com/office/officeart/2005/8/layout/vProcess5"/>
    <dgm:cxn modelId="{5C472230-7F0B-4E60-9CA9-4B5EC1AC3BAE}" type="presParOf" srcId="{1B6780CF-AD4E-4E1A-933C-AE995E10EAC6}" destId="{806C7FA6-10A4-4D57-A563-DB8BEAAE9DDA}" srcOrd="2" destOrd="0" presId="urn:microsoft.com/office/officeart/2005/8/layout/vProcess5"/>
    <dgm:cxn modelId="{8F50B1CE-BE12-4979-B5DC-DF60497FC439}" type="presParOf" srcId="{1B6780CF-AD4E-4E1A-933C-AE995E10EAC6}" destId="{C537475A-0A57-408C-A217-09FB705C45EF}" srcOrd="3" destOrd="0" presId="urn:microsoft.com/office/officeart/2005/8/layout/vProcess5"/>
    <dgm:cxn modelId="{BE653866-67DC-462E-9B23-B2DA86B529BC}" type="presParOf" srcId="{1B6780CF-AD4E-4E1A-933C-AE995E10EAC6}" destId="{17FCF9DD-836C-447F-AA20-B51BFBF5FFC3}" srcOrd="4" destOrd="0" presId="urn:microsoft.com/office/officeart/2005/8/layout/vProcess5"/>
    <dgm:cxn modelId="{06A49DD4-D640-407F-B084-D9AF36E66D2C}" type="presParOf" srcId="{1B6780CF-AD4E-4E1A-933C-AE995E10EAC6}" destId="{DC34C4A9-B25F-455F-9675-2D5FD7B1C430}"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3F93E44-B4F1-40C4-90E1-B3DFC4E0857C}"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E1CE545-EE9C-4F8E-A446-515B981EE3A1}">
      <dgm:prSet/>
      <dgm:spPr/>
      <dgm:t>
        <a:bodyPr/>
        <a:lstStyle/>
        <a:p>
          <a:r>
            <a:rPr lang="el-GR"/>
            <a:t>Η θεωρητική διάσταση</a:t>
          </a:r>
          <a:endParaRPr lang="en-US"/>
        </a:p>
      </dgm:t>
    </dgm:pt>
    <dgm:pt modelId="{EB53F908-0024-4438-9DE2-709C8EA36691}" type="parTrans" cxnId="{0C6B4D02-7993-426B-94A3-C195C5E6B990}">
      <dgm:prSet/>
      <dgm:spPr/>
      <dgm:t>
        <a:bodyPr/>
        <a:lstStyle/>
        <a:p>
          <a:endParaRPr lang="en-US"/>
        </a:p>
      </dgm:t>
    </dgm:pt>
    <dgm:pt modelId="{116CDF90-15BC-4C0F-88F6-E561612153BF}" type="sibTrans" cxnId="{0C6B4D02-7993-426B-94A3-C195C5E6B990}">
      <dgm:prSet/>
      <dgm:spPr/>
      <dgm:t>
        <a:bodyPr/>
        <a:lstStyle/>
        <a:p>
          <a:endParaRPr lang="en-US"/>
        </a:p>
      </dgm:t>
    </dgm:pt>
    <dgm:pt modelId="{3211AE9B-80DE-435F-9CFA-BEDC1AAF576B}">
      <dgm:prSet/>
      <dgm:spPr/>
      <dgm:t>
        <a:bodyPr/>
        <a:lstStyle/>
        <a:p>
          <a:r>
            <a:rPr lang="el-GR"/>
            <a:t>Η ανθρωπολογική- Ηθική και Κοινωνιοκριτική διάσταση </a:t>
          </a:r>
          <a:endParaRPr lang="en-US"/>
        </a:p>
      </dgm:t>
    </dgm:pt>
    <dgm:pt modelId="{682E11B8-6959-4D5A-A0AD-5D15217D89EA}" type="parTrans" cxnId="{2676DDA8-162A-4777-9F68-E0B1CA2BC208}">
      <dgm:prSet/>
      <dgm:spPr/>
      <dgm:t>
        <a:bodyPr/>
        <a:lstStyle/>
        <a:p>
          <a:endParaRPr lang="en-US"/>
        </a:p>
      </dgm:t>
    </dgm:pt>
    <dgm:pt modelId="{303BDCC3-FBA4-44F4-8C00-2025D6DCDC55}" type="sibTrans" cxnId="{2676DDA8-162A-4777-9F68-E0B1CA2BC208}">
      <dgm:prSet/>
      <dgm:spPr/>
      <dgm:t>
        <a:bodyPr/>
        <a:lstStyle/>
        <a:p>
          <a:endParaRPr lang="en-US"/>
        </a:p>
      </dgm:t>
    </dgm:pt>
    <dgm:pt modelId="{786B6067-4084-499E-A430-429F68DA585E}">
      <dgm:prSet/>
      <dgm:spPr/>
      <dgm:t>
        <a:bodyPr/>
        <a:lstStyle/>
        <a:p>
          <a:r>
            <a:rPr lang="el-GR"/>
            <a:t>Η ιστορική –Συγκριτική διάσταση</a:t>
          </a:r>
          <a:endParaRPr lang="en-US"/>
        </a:p>
      </dgm:t>
    </dgm:pt>
    <dgm:pt modelId="{F07A41D2-298A-4DB3-A785-8C22F7C284AC}" type="parTrans" cxnId="{A3EF1961-6E0A-4B98-8264-8D87E428DE19}">
      <dgm:prSet/>
      <dgm:spPr/>
      <dgm:t>
        <a:bodyPr/>
        <a:lstStyle/>
        <a:p>
          <a:endParaRPr lang="en-US"/>
        </a:p>
      </dgm:t>
    </dgm:pt>
    <dgm:pt modelId="{4AED4B11-B825-4AD0-AF71-146A4AF8FE31}" type="sibTrans" cxnId="{A3EF1961-6E0A-4B98-8264-8D87E428DE19}">
      <dgm:prSet/>
      <dgm:spPr/>
      <dgm:t>
        <a:bodyPr/>
        <a:lstStyle/>
        <a:p>
          <a:endParaRPr lang="en-US"/>
        </a:p>
      </dgm:t>
    </dgm:pt>
    <dgm:pt modelId="{F5CCC54F-4545-4EEF-83AB-FC32AA841E4D}">
      <dgm:prSet/>
      <dgm:spPr/>
      <dgm:t>
        <a:bodyPr/>
        <a:lstStyle/>
        <a:p>
          <a:r>
            <a:rPr lang="el-GR"/>
            <a:t>Η πρακτική διάσταση.</a:t>
          </a:r>
          <a:endParaRPr lang="en-US"/>
        </a:p>
      </dgm:t>
    </dgm:pt>
    <dgm:pt modelId="{BA8A0FE5-40E2-47B0-B802-590002FE28D3}" type="parTrans" cxnId="{9DB1D594-2FF8-4405-A371-F718607FEB15}">
      <dgm:prSet/>
      <dgm:spPr/>
      <dgm:t>
        <a:bodyPr/>
        <a:lstStyle/>
        <a:p>
          <a:endParaRPr lang="en-US"/>
        </a:p>
      </dgm:t>
    </dgm:pt>
    <dgm:pt modelId="{353B6984-FE0A-4DDE-87F4-709991B793FD}" type="sibTrans" cxnId="{9DB1D594-2FF8-4405-A371-F718607FEB15}">
      <dgm:prSet/>
      <dgm:spPr/>
      <dgm:t>
        <a:bodyPr/>
        <a:lstStyle/>
        <a:p>
          <a:endParaRPr lang="en-US"/>
        </a:p>
      </dgm:t>
    </dgm:pt>
    <dgm:pt modelId="{ACB04C80-AEA1-4D34-92E7-2C038911FEEA}" type="pres">
      <dgm:prSet presAssocID="{43F93E44-B4F1-40C4-90E1-B3DFC4E0857C}" presName="linear" presStyleCnt="0">
        <dgm:presLayoutVars>
          <dgm:animLvl val="lvl"/>
          <dgm:resizeHandles val="exact"/>
        </dgm:presLayoutVars>
      </dgm:prSet>
      <dgm:spPr/>
    </dgm:pt>
    <dgm:pt modelId="{118D8187-A6C1-4EA8-8B55-8B5F3070D891}" type="pres">
      <dgm:prSet presAssocID="{1E1CE545-EE9C-4F8E-A446-515B981EE3A1}" presName="parentText" presStyleLbl="node1" presStyleIdx="0" presStyleCnt="4">
        <dgm:presLayoutVars>
          <dgm:chMax val="0"/>
          <dgm:bulletEnabled val="1"/>
        </dgm:presLayoutVars>
      </dgm:prSet>
      <dgm:spPr/>
    </dgm:pt>
    <dgm:pt modelId="{B9E388D5-CA22-444B-97B9-3D8416228FC1}" type="pres">
      <dgm:prSet presAssocID="{116CDF90-15BC-4C0F-88F6-E561612153BF}" presName="spacer" presStyleCnt="0"/>
      <dgm:spPr/>
    </dgm:pt>
    <dgm:pt modelId="{96838984-7DB5-4911-A2A9-16E4B80E5A9B}" type="pres">
      <dgm:prSet presAssocID="{3211AE9B-80DE-435F-9CFA-BEDC1AAF576B}" presName="parentText" presStyleLbl="node1" presStyleIdx="1" presStyleCnt="4">
        <dgm:presLayoutVars>
          <dgm:chMax val="0"/>
          <dgm:bulletEnabled val="1"/>
        </dgm:presLayoutVars>
      </dgm:prSet>
      <dgm:spPr/>
    </dgm:pt>
    <dgm:pt modelId="{ADA05774-8D30-479D-B422-5FB6B7664FE2}" type="pres">
      <dgm:prSet presAssocID="{303BDCC3-FBA4-44F4-8C00-2025D6DCDC55}" presName="spacer" presStyleCnt="0"/>
      <dgm:spPr/>
    </dgm:pt>
    <dgm:pt modelId="{617C5B7A-51DE-471D-980C-5CF4B4ACC87A}" type="pres">
      <dgm:prSet presAssocID="{786B6067-4084-499E-A430-429F68DA585E}" presName="parentText" presStyleLbl="node1" presStyleIdx="2" presStyleCnt="4">
        <dgm:presLayoutVars>
          <dgm:chMax val="0"/>
          <dgm:bulletEnabled val="1"/>
        </dgm:presLayoutVars>
      </dgm:prSet>
      <dgm:spPr/>
    </dgm:pt>
    <dgm:pt modelId="{7EC07075-CF6F-432E-ADC8-D530E4F16058}" type="pres">
      <dgm:prSet presAssocID="{4AED4B11-B825-4AD0-AF71-146A4AF8FE31}" presName="spacer" presStyleCnt="0"/>
      <dgm:spPr/>
    </dgm:pt>
    <dgm:pt modelId="{13674F13-A752-471D-89FA-0E4A4010B7D6}" type="pres">
      <dgm:prSet presAssocID="{F5CCC54F-4545-4EEF-83AB-FC32AA841E4D}" presName="parentText" presStyleLbl="node1" presStyleIdx="3" presStyleCnt="4">
        <dgm:presLayoutVars>
          <dgm:chMax val="0"/>
          <dgm:bulletEnabled val="1"/>
        </dgm:presLayoutVars>
      </dgm:prSet>
      <dgm:spPr/>
    </dgm:pt>
  </dgm:ptLst>
  <dgm:cxnLst>
    <dgm:cxn modelId="{0C6B4D02-7993-426B-94A3-C195C5E6B990}" srcId="{43F93E44-B4F1-40C4-90E1-B3DFC4E0857C}" destId="{1E1CE545-EE9C-4F8E-A446-515B981EE3A1}" srcOrd="0" destOrd="0" parTransId="{EB53F908-0024-4438-9DE2-709C8EA36691}" sibTransId="{116CDF90-15BC-4C0F-88F6-E561612153BF}"/>
    <dgm:cxn modelId="{041FF802-18ED-4878-85D2-908C449463AE}" type="presOf" srcId="{43F93E44-B4F1-40C4-90E1-B3DFC4E0857C}" destId="{ACB04C80-AEA1-4D34-92E7-2C038911FEEA}" srcOrd="0" destOrd="0" presId="urn:microsoft.com/office/officeart/2005/8/layout/vList2"/>
    <dgm:cxn modelId="{E6D5E84F-084B-4C17-B836-D52D879FCB9C}" type="presOf" srcId="{1E1CE545-EE9C-4F8E-A446-515B981EE3A1}" destId="{118D8187-A6C1-4EA8-8B55-8B5F3070D891}" srcOrd="0" destOrd="0" presId="urn:microsoft.com/office/officeart/2005/8/layout/vList2"/>
    <dgm:cxn modelId="{A3EF1961-6E0A-4B98-8264-8D87E428DE19}" srcId="{43F93E44-B4F1-40C4-90E1-B3DFC4E0857C}" destId="{786B6067-4084-499E-A430-429F68DA585E}" srcOrd="2" destOrd="0" parTransId="{F07A41D2-298A-4DB3-A785-8C22F7C284AC}" sibTransId="{4AED4B11-B825-4AD0-AF71-146A4AF8FE31}"/>
    <dgm:cxn modelId="{25062B6D-A8F8-4E2C-832E-17AED491D748}" type="presOf" srcId="{786B6067-4084-499E-A430-429F68DA585E}" destId="{617C5B7A-51DE-471D-980C-5CF4B4ACC87A}" srcOrd="0" destOrd="0" presId="urn:microsoft.com/office/officeart/2005/8/layout/vList2"/>
    <dgm:cxn modelId="{9DB1D594-2FF8-4405-A371-F718607FEB15}" srcId="{43F93E44-B4F1-40C4-90E1-B3DFC4E0857C}" destId="{F5CCC54F-4545-4EEF-83AB-FC32AA841E4D}" srcOrd="3" destOrd="0" parTransId="{BA8A0FE5-40E2-47B0-B802-590002FE28D3}" sibTransId="{353B6984-FE0A-4DDE-87F4-709991B793FD}"/>
    <dgm:cxn modelId="{2676DDA8-162A-4777-9F68-E0B1CA2BC208}" srcId="{43F93E44-B4F1-40C4-90E1-B3DFC4E0857C}" destId="{3211AE9B-80DE-435F-9CFA-BEDC1AAF576B}" srcOrd="1" destOrd="0" parTransId="{682E11B8-6959-4D5A-A0AD-5D15217D89EA}" sibTransId="{303BDCC3-FBA4-44F4-8C00-2025D6DCDC55}"/>
    <dgm:cxn modelId="{9CAC34C6-BFDA-453F-AC98-D2B8BB1EE380}" type="presOf" srcId="{F5CCC54F-4545-4EEF-83AB-FC32AA841E4D}" destId="{13674F13-A752-471D-89FA-0E4A4010B7D6}" srcOrd="0" destOrd="0" presId="urn:microsoft.com/office/officeart/2005/8/layout/vList2"/>
    <dgm:cxn modelId="{11ECF1D2-131B-4A3F-B186-2D4103A7C6B8}" type="presOf" srcId="{3211AE9B-80DE-435F-9CFA-BEDC1AAF576B}" destId="{96838984-7DB5-4911-A2A9-16E4B80E5A9B}" srcOrd="0" destOrd="0" presId="urn:microsoft.com/office/officeart/2005/8/layout/vList2"/>
    <dgm:cxn modelId="{05C3C345-0C96-4873-A7ED-32BEC3E9FFDD}" type="presParOf" srcId="{ACB04C80-AEA1-4D34-92E7-2C038911FEEA}" destId="{118D8187-A6C1-4EA8-8B55-8B5F3070D891}" srcOrd="0" destOrd="0" presId="urn:microsoft.com/office/officeart/2005/8/layout/vList2"/>
    <dgm:cxn modelId="{8112036E-20D4-4DB7-B405-0D4598BC95DD}" type="presParOf" srcId="{ACB04C80-AEA1-4D34-92E7-2C038911FEEA}" destId="{B9E388D5-CA22-444B-97B9-3D8416228FC1}" srcOrd="1" destOrd="0" presId="urn:microsoft.com/office/officeart/2005/8/layout/vList2"/>
    <dgm:cxn modelId="{5241CC27-E686-4766-9B6F-147237944A5F}" type="presParOf" srcId="{ACB04C80-AEA1-4D34-92E7-2C038911FEEA}" destId="{96838984-7DB5-4911-A2A9-16E4B80E5A9B}" srcOrd="2" destOrd="0" presId="urn:microsoft.com/office/officeart/2005/8/layout/vList2"/>
    <dgm:cxn modelId="{72B9E529-BD95-458A-99D4-B7114932E11A}" type="presParOf" srcId="{ACB04C80-AEA1-4D34-92E7-2C038911FEEA}" destId="{ADA05774-8D30-479D-B422-5FB6B7664FE2}" srcOrd="3" destOrd="0" presId="urn:microsoft.com/office/officeart/2005/8/layout/vList2"/>
    <dgm:cxn modelId="{FFDA59FB-5E08-495B-893B-E1EF46C6997F}" type="presParOf" srcId="{ACB04C80-AEA1-4D34-92E7-2C038911FEEA}" destId="{617C5B7A-51DE-471D-980C-5CF4B4ACC87A}" srcOrd="4" destOrd="0" presId="urn:microsoft.com/office/officeart/2005/8/layout/vList2"/>
    <dgm:cxn modelId="{E21DDAFF-5743-4E64-80A8-2CE68222736C}" type="presParOf" srcId="{ACB04C80-AEA1-4D34-92E7-2C038911FEEA}" destId="{7EC07075-CF6F-432E-ADC8-D530E4F16058}" srcOrd="5" destOrd="0" presId="urn:microsoft.com/office/officeart/2005/8/layout/vList2"/>
    <dgm:cxn modelId="{74379FD9-BCBD-45BB-8B74-2443D0B6DF4A}" type="presParOf" srcId="{ACB04C80-AEA1-4D34-92E7-2C038911FEEA}" destId="{13674F13-A752-471D-89FA-0E4A4010B7D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705E5F8-4877-40B0-8B66-2D1FD92530BF}" type="doc">
      <dgm:prSet loTypeId="urn:microsoft.com/office/officeart/2005/8/layout/process4" loCatId="process" qsTypeId="urn:microsoft.com/office/officeart/2005/8/quickstyle/simple4" qsCatId="simple" csTypeId="urn:microsoft.com/office/officeart/2005/8/colors/colorful2" csCatId="colorful" phldr="1"/>
      <dgm:spPr/>
      <dgm:t>
        <a:bodyPr/>
        <a:lstStyle/>
        <a:p>
          <a:endParaRPr lang="en-US"/>
        </a:p>
      </dgm:t>
    </dgm:pt>
    <dgm:pt modelId="{11318250-B7AA-476D-93AE-D5EE63AE708C}">
      <dgm:prSet/>
      <dgm:spPr>
        <a:solidFill>
          <a:srgbClr val="7030A0"/>
        </a:solidFill>
      </dgm:spPr>
      <dgm:t>
        <a:bodyPr/>
        <a:lstStyle/>
        <a:p>
          <a:r>
            <a:rPr lang="el-GR" dirty="0"/>
            <a:t>Η Κοινωνική Παιδαγωγική μπορεί να γίνει κατανοητή  ως μια ρεαλιστική παιδαγωγική, η οποία διαφέρει ως προς τον χώρο και τον χρόνο παρέμβασης που σχετίζεται άμεσα με την ιστορική μοναδικότητα της εποχής στην οποία λαμβάνει χώρα.</a:t>
          </a:r>
          <a:endParaRPr lang="en-US" dirty="0"/>
        </a:p>
      </dgm:t>
    </dgm:pt>
    <dgm:pt modelId="{596AA6FE-8902-4B4B-873E-50A38607B1F8}" type="parTrans" cxnId="{227EF11F-59B6-4360-8ACE-4B4288A1E30C}">
      <dgm:prSet/>
      <dgm:spPr/>
      <dgm:t>
        <a:bodyPr/>
        <a:lstStyle/>
        <a:p>
          <a:endParaRPr lang="en-US"/>
        </a:p>
      </dgm:t>
    </dgm:pt>
    <dgm:pt modelId="{074074BE-10B4-4E4F-8EFA-3D2977C9E02B}" type="sibTrans" cxnId="{227EF11F-59B6-4360-8ACE-4B4288A1E30C}">
      <dgm:prSet/>
      <dgm:spPr/>
      <dgm:t>
        <a:bodyPr/>
        <a:lstStyle/>
        <a:p>
          <a:endParaRPr lang="en-US"/>
        </a:p>
      </dgm:t>
    </dgm:pt>
    <dgm:pt modelId="{9E2FC09C-C465-41CB-A66F-42876F2694C3}">
      <dgm:prSet/>
      <dgm:spPr/>
      <dgm:t>
        <a:bodyPr/>
        <a:lstStyle/>
        <a:p>
          <a:r>
            <a:rPr lang="el-GR"/>
            <a:t>Η Κ.Π. είναι μια διαμεσολαβητική/δικηγορική παιδαγωγική. Τοποθετείται ανάμεσα στην κοινωνία και στο άτομο, αναλαμβάνοντας να συμβιβάσει τα ετερόκλητα ενδιαφέροντα των ατόμων και τις προδιαγραφές και απαιτήσεις της κοινωνίας και αυτό τη διαφοροποιεί από άλλες παιδαγωγικές.</a:t>
          </a:r>
          <a:endParaRPr lang="en-US"/>
        </a:p>
      </dgm:t>
    </dgm:pt>
    <dgm:pt modelId="{0403897A-CE18-4807-8CE5-87596945B752}" type="parTrans" cxnId="{941555E1-3949-4509-920E-9605C38E2836}">
      <dgm:prSet/>
      <dgm:spPr/>
      <dgm:t>
        <a:bodyPr/>
        <a:lstStyle/>
        <a:p>
          <a:endParaRPr lang="en-US"/>
        </a:p>
      </dgm:t>
    </dgm:pt>
    <dgm:pt modelId="{92A82E66-125F-474A-81A3-6E76B7D4A425}" type="sibTrans" cxnId="{941555E1-3949-4509-920E-9605C38E2836}">
      <dgm:prSet/>
      <dgm:spPr/>
      <dgm:t>
        <a:bodyPr/>
        <a:lstStyle/>
        <a:p>
          <a:endParaRPr lang="en-US"/>
        </a:p>
      </dgm:t>
    </dgm:pt>
    <dgm:pt modelId="{A8F9F688-697F-48D8-89EA-ADBFC4733ED7}" type="pres">
      <dgm:prSet presAssocID="{2705E5F8-4877-40B0-8B66-2D1FD92530BF}" presName="Name0" presStyleCnt="0">
        <dgm:presLayoutVars>
          <dgm:dir/>
          <dgm:animLvl val="lvl"/>
          <dgm:resizeHandles val="exact"/>
        </dgm:presLayoutVars>
      </dgm:prSet>
      <dgm:spPr/>
    </dgm:pt>
    <dgm:pt modelId="{BD72A599-B92D-409A-A9EC-5FA819AC1A72}" type="pres">
      <dgm:prSet presAssocID="{9E2FC09C-C465-41CB-A66F-42876F2694C3}" presName="boxAndChildren" presStyleCnt="0"/>
      <dgm:spPr/>
    </dgm:pt>
    <dgm:pt modelId="{4A105BF3-547D-4BFC-833D-9FC161DC8BFF}" type="pres">
      <dgm:prSet presAssocID="{9E2FC09C-C465-41CB-A66F-42876F2694C3}" presName="parentTextBox" presStyleLbl="node1" presStyleIdx="0" presStyleCnt="2"/>
      <dgm:spPr/>
    </dgm:pt>
    <dgm:pt modelId="{F1D2C1D5-C457-4A35-920C-8581AE6F32BB}" type="pres">
      <dgm:prSet presAssocID="{074074BE-10B4-4E4F-8EFA-3D2977C9E02B}" presName="sp" presStyleCnt="0"/>
      <dgm:spPr/>
    </dgm:pt>
    <dgm:pt modelId="{2EE6A0F0-77B7-4672-9F80-88CE5B1C5C7A}" type="pres">
      <dgm:prSet presAssocID="{11318250-B7AA-476D-93AE-D5EE63AE708C}" presName="arrowAndChildren" presStyleCnt="0"/>
      <dgm:spPr/>
    </dgm:pt>
    <dgm:pt modelId="{407F5D83-637F-4013-96A5-1598E6E6B3B5}" type="pres">
      <dgm:prSet presAssocID="{11318250-B7AA-476D-93AE-D5EE63AE708C}" presName="parentTextArrow" presStyleLbl="node1" presStyleIdx="1" presStyleCnt="2"/>
      <dgm:spPr/>
    </dgm:pt>
  </dgm:ptLst>
  <dgm:cxnLst>
    <dgm:cxn modelId="{227EF11F-59B6-4360-8ACE-4B4288A1E30C}" srcId="{2705E5F8-4877-40B0-8B66-2D1FD92530BF}" destId="{11318250-B7AA-476D-93AE-D5EE63AE708C}" srcOrd="0" destOrd="0" parTransId="{596AA6FE-8902-4B4B-873E-50A38607B1F8}" sibTransId="{074074BE-10B4-4E4F-8EFA-3D2977C9E02B}"/>
    <dgm:cxn modelId="{180EEE2D-4967-4B8B-B1C0-02B83E6FE31F}" type="presOf" srcId="{9E2FC09C-C465-41CB-A66F-42876F2694C3}" destId="{4A105BF3-547D-4BFC-833D-9FC161DC8BFF}" srcOrd="0" destOrd="0" presId="urn:microsoft.com/office/officeart/2005/8/layout/process4"/>
    <dgm:cxn modelId="{852A8F93-D8A7-42D6-B543-D8030B950693}" type="presOf" srcId="{11318250-B7AA-476D-93AE-D5EE63AE708C}" destId="{407F5D83-637F-4013-96A5-1598E6E6B3B5}" srcOrd="0" destOrd="0" presId="urn:microsoft.com/office/officeart/2005/8/layout/process4"/>
    <dgm:cxn modelId="{E2143E95-DAA4-44FE-AE8C-47FC6AE3200C}" type="presOf" srcId="{2705E5F8-4877-40B0-8B66-2D1FD92530BF}" destId="{A8F9F688-697F-48D8-89EA-ADBFC4733ED7}" srcOrd="0" destOrd="0" presId="urn:microsoft.com/office/officeart/2005/8/layout/process4"/>
    <dgm:cxn modelId="{941555E1-3949-4509-920E-9605C38E2836}" srcId="{2705E5F8-4877-40B0-8B66-2D1FD92530BF}" destId="{9E2FC09C-C465-41CB-A66F-42876F2694C3}" srcOrd="1" destOrd="0" parTransId="{0403897A-CE18-4807-8CE5-87596945B752}" sibTransId="{92A82E66-125F-474A-81A3-6E76B7D4A425}"/>
    <dgm:cxn modelId="{B76E09D9-5077-4728-97DE-E05D79460D98}" type="presParOf" srcId="{A8F9F688-697F-48D8-89EA-ADBFC4733ED7}" destId="{BD72A599-B92D-409A-A9EC-5FA819AC1A72}" srcOrd="0" destOrd="0" presId="urn:microsoft.com/office/officeart/2005/8/layout/process4"/>
    <dgm:cxn modelId="{119EA104-888E-4398-B31E-1265C5CD5527}" type="presParOf" srcId="{BD72A599-B92D-409A-A9EC-5FA819AC1A72}" destId="{4A105BF3-547D-4BFC-833D-9FC161DC8BFF}" srcOrd="0" destOrd="0" presId="urn:microsoft.com/office/officeart/2005/8/layout/process4"/>
    <dgm:cxn modelId="{8A8C550B-47E1-407A-A7EE-18AA334FB1A6}" type="presParOf" srcId="{A8F9F688-697F-48D8-89EA-ADBFC4733ED7}" destId="{F1D2C1D5-C457-4A35-920C-8581AE6F32BB}" srcOrd="1" destOrd="0" presId="urn:microsoft.com/office/officeart/2005/8/layout/process4"/>
    <dgm:cxn modelId="{C7868138-1012-40C3-8A0A-ADB9A85BA1FB}" type="presParOf" srcId="{A8F9F688-697F-48D8-89EA-ADBFC4733ED7}" destId="{2EE6A0F0-77B7-4672-9F80-88CE5B1C5C7A}" srcOrd="2" destOrd="0" presId="urn:microsoft.com/office/officeart/2005/8/layout/process4"/>
    <dgm:cxn modelId="{81962291-2004-4C66-8EA9-C802EA085658}" type="presParOf" srcId="{2EE6A0F0-77B7-4672-9F80-88CE5B1C5C7A}" destId="{407F5D83-637F-4013-96A5-1598E6E6B3B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0F3A39A-25E9-4303-81ED-48C739F9479F}"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A5945754-D8EC-4864-A32A-541A2AE7B2CA}">
      <dgm:prSet/>
      <dgm:spPr/>
      <dgm:t>
        <a:bodyPr/>
        <a:lstStyle/>
        <a:p>
          <a:r>
            <a:rPr lang="el-GR"/>
            <a:t>Η Κ. Π. συνδέεται άμεσα με την πρόοδο της κοινωνίας και είναι στρατευμένη σε αυτό τον σκοπό. Η πρόταση της βασίζεται στη μόρφωση και μέσω αυτής στην ανάπτυξη όλων των πολιτών ανεξαρτήτως από την ηλικία τους και την κοινωνική τάξη στην οποία ανήκουν.</a:t>
          </a:r>
          <a:endParaRPr lang="en-US"/>
        </a:p>
      </dgm:t>
    </dgm:pt>
    <dgm:pt modelId="{E5076630-1807-428B-B43F-441E2EB364DD}" type="parTrans" cxnId="{17BF7721-3F4F-43EF-B729-79195EE4B82E}">
      <dgm:prSet/>
      <dgm:spPr/>
      <dgm:t>
        <a:bodyPr/>
        <a:lstStyle/>
        <a:p>
          <a:endParaRPr lang="en-US"/>
        </a:p>
      </dgm:t>
    </dgm:pt>
    <dgm:pt modelId="{93936392-8566-4276-94B8-72A21A57F9A3}" type="sibTrans" cxnId="{17BF7721-3F4F-43EF-B729-79195EE4B82E}">
      <dgm:prSet/>
      <dgm:spPr/>
      <dgm:t>
        <a:bodyPr/>
        <a:lstStyle/>
        <a:p>
          <a:endParaRPr lang="en-US"/>
        </a:p>
      </dgm:t>
    </dgm:pt>
    <dgm:pt modelId="{F507B8C7-7ED8-4CB6-8A3F-F75656D2445A}">
      <dgm:prSet/>
      <dgm:spPr/>
      <dgm:t>
        <a:bodyPr/>
        <a:lstStyle/>
        <a:p>
          <a:r>
            <a:rPr lang="el-GR"/>
            <a:t>Η Κ.Π. θεωρεί ως βασικούς της αποδέκτες όλους τους ανθρώπους, αλλά πρώτα αυτούς που έχουν λιγότερα προνόμια και ευκαιρίες.</a:t>
          </a:r>
          <a:endParaRPr lang="en-US"/>
        </a:p>
      </dgm:t>
    </dgm:pt>
    <dgm:pt modelId="{C4F22EA3-A516-4367-B639-564DB24EF43F}" type="parTrans" cxnId="{39FE3CA3-09D3-4552-8824-BBDDDD23E279}">
      <dgm:prSet/>
      <dgm:spPr/>
      <dgm:t>
        <a:bodyPr/>
        <a:lstStyle/>
        <a:p>
          <a:endParaRPr lang="en-US"/>
        </a:p>
      </dgm:t>
    </dgm:pt>
    <dgm:pt modelId="{B17DEC8E-BBD7-41E0-AA63-2688D8BD5B23}" type="sibTrans" cxnId="{39FE3CA3-09D3-4552-8824-BBDDDD23E279}">
      <dgm:prSet/>
      <dgm:spPr/>
      <dgm:t>
        <a:bodyPr/>
        <a:lstStyle/>
        <a:p>
          <a:endParaRPr lang="en-US"/>
        </a:p>
      </dgm:t>
    </dgm:pt>
    <dgm:pt modelId="{BAAF1D52-3F13-44F7-B219-EBF24E59520F}">
      <dgm:prSet/>
      <dgm:spPr/>
      <dgm:t>
        <a:bodyPr/>
        <a:lstStyle/>
        <a:p>
          <a:r>
            <a:rPr lang="el-GR" dirty="0"/>
            <a:t>Η Κ.Π. ασχολείται συνολικά με την πορεία της ζωής και τις δυσκολίες που υπάρχουν  στην εξέλιξη των παιδιών, των νέων και των ενηλίκων. Δίνει στα παιδιά προοπτικές και κίνητρα, ώστε να αναπτυχθούν και να ξεπεράσουν τα προβλήματα που σχετίζονται με το περιβάλλον στο οποίο ζουν.</a:t>
          </a:r>
          <a:endParaRPr lang="en-US" dirty="0"/>
        </a:p>
      </dgm:t>
    </dgm:pt>
    <dgm:pt modelId="{4CB5FB46-F53F-486B-BFDC-702851A4ED1E}" type="parTrans" cxnId="{01CEAB36-7046-4FD6-AC2C-D93A8A717DD3}">
      <dgm:prSet/>
      <dgm:spPr/>
      <dgm:t>
        <a:bodyPr/>
        <a:lstStyle/>
        <a:p>
          <a:endParaRPr lang="en-US"/>
        </a:p>
      </dgm:t>
    </dgm:pt>
    <dgm:pt modelId="{AFC6108D-C98F-4D17-B0F2-4FD92EA1A540}" type="sibTrans" cxnId="{01CEAB36-7046-4FD6-AC2C-D93A8A717DD3}">
      <dgm:prSet/>
      <dgm:spPr/>
      <dgm:t>
        <a:bodyPr/>
        <a:lstStyle/>
        <a:p>
          <a:endParaRPr lang="en-US"/>
        </a:p>
      </dgm:t>
    </dgm:pt>
    <dgm:pt modelId="{C16D4798-6059-46AE-91E7-D1D4126883F0}" type="pres">
      <dgm:prSet presAssocID="{60F3A39A-25E9-4303-81ED-48C739F9479F}" presName="vert0" presStyleCnt="0">
        <dgm:presLayoutVars>
          <dgm:dir/>
          <dgm:animOne val="branch"/>
          <dgm:animLvl val="lvl"/>
        </dgm:presLayoutVars>
      </dgm:prSet>
      <dgm:spPr/>
    </dgm:pt>
    <dgm:pt modelId="{39501ACA-03CA-486E-85A6-3A52E9FF2DA6}" type="pres">
      <dgm:prSet presAssocID="{A5945754-D8EC-4864-A32A-541A2AE7B2CA}" presName="thickLine" presStyleLbl="alignNode1" presStyleIdx="0" presStyleCnt="3"/>
      <dgm:spPr/>
    </dgm:pt>
    <dgm:pt modelId="{1D714C7A-535E-4A04-A286-8170EF38DC6A}" type="pres">
      <dgm:prSet presAssocID="{A5945754-D8EC-4864-A32A-541A2AE7B2CA}" presName="horz1" presStyleCnt="0"/>
      <dgm:spPr/>
    </dgm:pt>
    <dgm:pt modelId="{A8E806DF-45C3-4FA7-ADEA-CDD521051E06}" type="pres">
      <dgm:prSet presAssocID="{A5945754-D8EC-4864-A32A-541A2AE7B2CA}" presName="tx1" presStyleLbl="revTx" presStyleIdx="0" presStyleCnt="3"/>
      <dgm:spPr/>
    </dgm:pt>
    <dgm:pt modelId="{E70FBCA6-E026-4F1A-9BBD-17B9ECB4766C}" type="pres">
      <dgm:prSet presAssocID="{A5945754-D8EC-4864-A32A-541A2AE7B2CA}" presName="vert1" presStyleCnt="0"/>
      <dgm:spPr/>
    </dgm:pt>
    <dgm:pt modelId="{AA422CF5-F670-415A-B8AA-A0E05C557918}" type="pres">
      <dgm:prSet presAssocID="{F507B8C7-7ED8-4CB6-8A3F-F75656D2445A}" presName="thickLine" presStyleLbl="alignNode1" presStyleIdx="1" presStyleCnt="3"/>
      <dgm:spPr/>
    </dgm:pt>
    <dgm:pt modelId="{6C67F4DF-D01E-4760-AD10-8ECEFA2F282D}" type="pres">
      <dgm:prSet presAssocID="{F507B8C7-7ED8-4CB6-8A3F-F75656D2445A}" presName="horz1" presStyleCnt="0"/>
      <dgm:spPr/>
    </dgm:pt>
    <dgm:pt modelId="{B16AC093-4594-4E40-BA87-42A9284D217A}" type="pres">
      <dgm:prSet presAssocID="{F507B8C7-7ED8-4CB6-8A3F-F75656D2445A}" presName="tx1" presStyleLbl="revTx" presStyleIdx="1" presStyleCnt="3"/>
      <dgm:spPr/>
    </dgm:pt>
    <dgm:pt modelId="{9B2B92A3-C847-40C0-B18A-B8E4916886C1}" type="pres">
      <dgm:prSet presAssocID="{F507B8C7-7ED8-4CB6-8A3F-F75656D2445A}" presName="vert1" presStyleCnt="0"/>
      <dgm:spPr/>
    </dgm:pt>
    <dgm:pt modelId="{0E125ECB-2E34-48B1-8A7A-D24845E97C94}" type="pres">
      <dgm:prSet presAssocID="{BAAF1D52-3F13-44F7-B219-EBF24E59520F}" presName="thickLine" presStyleLbl="alignNode1" presStyleIdx="2" presStyleCnt="3"/>
      <dgm:spPr/>
    </dgm:pt>
    <dgm:pt modelId="{7A1D7D42-9A8B-4E06-8589-E7308B53A353}" type="pres">
      <dgm:prSet presAssocID="{BAAF1D52-3F13-44F7-B219-EBF24E59520F}" presName="horz1" presStyleCnt="0"/>
      <dgm:spPr/>
    </dgm:pt>
    <dgm:pt modelId="{03E40C18-D440-4D33-899E-BE3957E9892B}" type="pres">
      <dgm:prSet presAssocID="{BAAF1D52-3F13-44F7-B219-EBF24E59520F}" presName="tx1" presStyleLbl="revTx" presStyleIdx="2" presStyleCnt="3"/>
      <dgm:spPr/>
    </dgm:pt>
    <dgm:pt modelId="{B6B1C9C7-0F7F-4D0F-8887-FACF2D84C604}" type="pres">
      <dgm:prSet presAssocID="{BAAF1D52-3F13-44F7-B219-EBF24E59520F}" presName="vert1" presStyleCnt="0"/>
      <dgm:spPr/>
    </dgm:pt>
  </dgm:ptLst>
  <dgm:cxnLst>
    <dgm:cxn modelId="{17BF7721-3F4F-43EF-B729-79195EE4B82E}" srcId="{60F3A39A-25E9-4303-81ED-48C739F9479F}" destId="{A5945754-D8EC-4864-A32A-541A2AE7B2CA}" srcOrd="0" destOrd="0" parTransId="{E5076630-1807-428B-B43F-441E2EB364DD}" sibTransId="{93936392-8566-4276-94B8-72A21A57F9A3}"/>
    <dgm:cxn modelId="{3C290D36-2927-4B0D-9988-3AEB38BFAD1D}" type="presOf" srcId="{BAAF1D52-3F13-44F7-B219-EBF24E59520F}" destId="{03E40C18-D440-4D33-899E-BE3957E9892B}" srcOrd="0" destOrd="0" presId="urn:microsoft.com/office/officeart/2008/layout/LinedList"/>
    <dgm:cxn modelId="{01CEAB36-7046-4FD6-AC2C-D93A8A717DD3}" srcId="{60F3A39A-25E9-4303-81ED-48C739F9479F}" destId="{BAAF1D52-3F13-44F7-B219-EBF24E59520F}" srcOrd="2" destOrd="0" parTransId="{4CB5FB46-F53F-486B-BFDC-702851A4ED1E}" sibTransId="{AFC6108D-C98F-4D17-B0F2-4FD92EA1A540}"/>
    <dgm:cxn modelId="{8BB98B65-657F-414C-902D-69C2C41EFA24}" type="presOf" srcId="{60F3A39A-25E9-4303-81ED-48C739F9479F}" destId="{C16D4798-6059-46AE-91E7-D1D4126883F0}" srcOrd="0" destOrd="0" presId="urn:microsoft.com/office/officeart/2008/layout/LinedList"/>
    <dgm:cxn modelId="{39FE3CA3-09D3-4552-8824-BBDDDD23E279}" srcId="{60F3A39A-25E9-4303-81ED-48C739F9479F}" destId="{F507B8C7-7ED8-4CB6-8A3F-F75656D2445A}" srcOrd="1" destOrd="0" parTransId="{C4F22EA3-A516-4367-B639-564DB24EF43F}" sibTransId="{B17DEC8E-BBD7-41E0-AA63-2688D8BD5B23}"/>
    <dgm:cxn modelId="{E68A86AC-7931-4829-97A1-224FC7715579}" type="presOf" srcId="{A5945754-D8EC-4864-A32A-541A2AE7B2CA}" destId="{A8E806DF-45C3-4FA7-ADEA-CDD521051E06}" srcOrd="0" destOrd="0" presId="urn:microsoft.com/office/officeart/2008/layout/LinedList"/>
    <dgm:cxn modelId="{3C2734FD-9377-4503-B655-E707839EF78A}" type="presOf" srcId="{F507B8C7-7ED8-4CB6-8A3F-F75656D2445A}" destId="{B16AC093-4594-4E40-BA87-42A9284D217A}" srcOrd="0" destOrd="0" presId="urn:microsoft.com/office/officeart/2008/layout/LinedList"/>
    <dgm:cxn modelId="{B3C2F489-6E6F-4D6C-B52F-6DFAF6DC004F}" type="presParOf" srcId="{C16D4798-6059-46AE-91E7-D1D4126883F0}" destId="{39501ACA-03CA-486E-85A6-3A52E9FF2DA6}" srcOrd="0" destOrd="0" presId="urn:microsoft.com/office/officeart/2008/layout/LinedList"/>
    <dgm:cxn modelId="{F586FE5B-4576-4B41-B7F5-18EABE2C87E0}" type="presParOf" srcId="{C16D4798-6059-46AE-91E7-D1D4126883F0}" destId="{1D714C7A-535E-4A04-A286-8170EF38DC6A}" srcOrd="1" destOrd="0" presId="urn:microsoft.com/office/officeart/2008/layout/LinedList"/>
    <dgm:cxn modelId="{90DBB08A-8CDE-46A5-8DCD-8FD7B148128A}" type="presParOf" srcId="{1D714C7A-535E-4A04-A286-8170EF38DC6A}" destId="{A8E806DF-45C3-4FA7-ADEA-CDD521051E06}" srcOrd="0" destOrd="0" presId="urn:microsoft.com/office/officeart/2008/layout/LinedList"/>
    <dgm:cxn modelId="{CF8DE43B-679F-4B20-91BB-46F7BAA56370}" type="presParOf" srcId="{1D714C7A-535E-4A04-A286-8170EF38DC6A}" destId="{E70FBCA6-E026-4F1A-9BBD-17B9ECB4766C}" srcOrd="1" destOrd="0" presId="urn:microsoft.com/office/officeart/2008/layout/LinedList"/>
    <dgm:cxn modelId="{260CE0D1-816C-4980-90B2-5E4581960D6C}" type="presParOf" srcId="{C16D4798-6059-46AE-91E7-D1D4126883F0}" destId="{AA422CF5-F670-415A-B8AA-A0E05C557918}" srcOrd="2" destOrd="0" presId="urn:microsoft.com/office/officeart/2008/layout/LinedList"/>
    <dgm:cxn modelId="{ED1E151C-B53F-4BF9-8E13-8E4FDB566BFB}" type="presParOf" srcId="{C16D4798-6059-46AE-91E7-D1D4126883F0}" destId="{6C67F4DF-D01E-4760-AD10-8ECEFA2F282D}" srcOrd="3" destOrd="0" presId="urn:microsoft.com/office/officeart/2008/layout/LinedList"/>
    <dgm:cxn modelId="{DD45FCA4-D123-42EC-A3B4-A89ED42F72BB}" type="presParOf" srcId="{6C67F4DF-D01E-4760-AD10-8ECEFA2F282D}" destId="{B16AC093-4594-4E40-BA87-42A9284D217A}" srcOrd="0" destOrd="0" presId="urn:microsoft.com/office/officeart/2008/layout/LinedList"/>
    <dgm:cxn modelId="{4270EEC4-8551-4913-88A8-938A3539A029}" type="presParOf" srcId="{6C67F4DF-D01E-4760-AD10-8ECEFA2F282D}" destId="{9B2B92A3-C847-40C0-B18A-B8E4916886C1}" srcOrd="1" destOrd="0" presId="urn:microsoft.com/office/officeart/2008/layout/LinedList"/>
    <dgm:cxn modelId="{9D500BBD-D7C4-47B6-ACB3-72070C6FD7BF}" type="presParOf" srcId="{C16D4798-6059-46AE-91E7-D1D4126883F0}" destId="{0E125ECB-2E34-48B1-8A7A-D24845E97C94}" srcOrd="4" destOrd="0" presId="urn:microsoft.com/office/officeart/2008/layout/LinedList"/>
    <dgm:cxn modelId="{8D95D550-4E8F-407B-A1BA-BB0C785EC009}" type="presParOf" srcId="{C16D4798-6059-46AE-91E7-D1D4126883F0}" destId="{7A1D7D42-9A8B-4E06-8589-E7308B53A353}" srcOrd="5" destOrd="0" presId="urn:microsoft.com/office/officeart/2008/layout/LinedList"/>
    <dgm:cxn modelId="{95AC8E19-CD4F-4F81-A511-A3DC9B262B02}" type="presParOf" srcId="{7A1D7D42-9A8B-4E06-8589-E7308B53A353}" destId="{03E40C18-D440-4D33-899E-BE3957E9892B}" srcOrd="0" destOrd="0" presId="urn:microsoft.com/office/officeart/2008/layout/LinedList"/>
    <dgm:cxn modelId="{456FE5AE-8E78-47E6-A2AF-CCFB41F60D4A}" type="presParOf" srcId="{7A1D7D42-9A8B-4E06-8589-E7308B53A353}" destId="{B6B1C9C7-0F7F-4D0F-8887-FACF2D84C60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493BC78-933A-41E4-8670-BF6DA5943FFB}"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6A1CEA60-FAAB-4999-A359-0BC39AD29FD5}">
      <dgm:prSet/>
      <dgm:spPr/>
      <dgm:t>
        <a:bodyPr/>
        <a:lstStyle/>
        <a:p>
          <a:r>
            <a:rPr lang="el-GR"/>
            <a:t>Στη στενή και  συχνά μονόπλευρη  οπτική της κρατικής παιδαγωγικής</a:t>
          </a:r>
          <a:endParaRPr lang="en-US"/>
        </a:p>
      </dgm:t>
    </dgm:pt>
    <dgm:pt modelId="{DA0F070A-E660-4856-BE48-6A87EA3EEAC7}" type="parTrans" cxnId="{82CA209F-F3F0-480C-BC05-A2DD120879F7}">
      <dgm:prSet/>
      <dgm:spPr/>
      <dgm:t>
        <a:bodyPr/>
        <a:lstStyle/>
        <a:p>
          <a:endParaRPr lang="en-US"/>
        </a:p>
      </dgm:t>
    </dgm:pt>
    <dgm:pt modelId="{CAD964C0-A9CA-4481-A20A-F6068FC10345}" type="sibTrans" cxnId="{82CA209F-F3F0-480C-BC05-A2DD120879F7}">
      <dgm:prSet/>
      <dgm:spPr/>
      <dgm:t>
        <a:bodyPr/>
        <a:lstStyle/>
        <a:p>
          <a:endParaRPr lang="en-US"/>
        </a:p>
      </dgm:t>
    </dgm:pt>
    <dgm:pt modelId="{05A13952-64C7-4E38-9A7F-CD1E5AC91443}">
      <dgm:prSet/>
      <dgm:spPr/>
      <dgm:t>
        <a:bodyPr/>
        <a:lstStyle/>
        <a:p>
          <a:r>
            <a:rPr lang="el-GR"/>
            <a:t>Σε ζητήματα καταπίεσης των πολιτών σε σχέση με τις δυνατότητες που τους παρέχονται για εξέλιξη και στην ευελιξία των διαδικασιών που τις υποστηρίζουν </a:t>
          </a:r>
          <a:endParaRPr lang="en-US"/>
        </a:p>
      </dgm:t>
    </dgm:pt>
    <dgm:pt modelId="{62C540FA-45EA-4236-BF3E-50628E90A4D2}" type="parTrans" cxnId="{FE9F0FC5-E8AF-41AF-87F1-FDECEB2421D8}">
      <dgm:prSet/>
      <dgm:spPr/>
      <dgm:t>
        <a:bodyPr/>
        <a:lstStyle/>
        <a:p>
          <a:endParaRPr lang="en-US"/>
        </a:p>
      </dgm:t>
    </dgm:pt>
    <dgm:pt modelId="{02C104BD-6D51-4C21-AD6E-BBB2EAA4FEA0}" type="sibTrans" cxnId="{FE9F0FC5-E8AF-41AF-87F1-FDECEB2421D8}">
      <dgm:prSet/>
      <dgm:spPr/>
      <dgm:t>
        <a:bodyPr/>
        <a:lstStyle/>
        <a:p>
          <a:endParaRPr lang="en-US"/>
        </a:p>
      </dgm:t>
    </dgm:pt>
    <dgm:pt modelId="{7C458C6E-5EB5-422F-B378-55BFFAC90123}">
      <dgm:prSet/>
      <dgm:spPr/>
      <dgm:t>
        <a:bodyPr/>
        <a:lstStyle/>
        <a:p>
          <a:r>
            <a:rPr lang="el-GR"/>
            <a:t>Σε αδικημένες κοινωνικές ομάδες</a:t>
          </a:r>
          <a:endParaRPr lang="en-US"/>
        </a:p>
      </dgm:t>
    </dgm:pt>
    <dgm:pt modelId="{C04F1CFA-14FE-4660-BE30-038D5262A4C5}" type="parTrans" cxnId="{EEAA1709-1523-4D51-8776-152CADE12DBD}">
      <dgm:prSet/>
      <dgm:spPr/>
      <dgm:t>
        <a:bodyPr/>
        <a:lstStyle/>
        <a:p>
          <a:endParaRPr lang="en-US"/>
        </a:p>
      </dgm:t>
    </dgm:pt>
    <dgm:pt modelId="{BD61E612-DE10-4768-B684-BACE880F4E2F}" type="sibTrans" cxnId="{EEAA1709-1523-4D51-8776-152CADE12DBD}">
      <dgm:prSet/>
      <dgm:spPr/>
      <dgm:t>
        <a:bodyPr/>
        <a:lstStyle/>
        <a:p>
          <a:endParaRPr lang="en-US"/>
        </a:p>
      </dgm:t>
    </dgm:pt>
    <dgm:pt modelId="{4E6DBBC1-5C71-4432-AA04-A35C21B3A46D}">
      <dgm:prSet/>
      <dgm:spPr/>
      <dgm:t>
        <a:bodyPr/>
        <a:lstStyle/>
        <a:p>
          <a:r>
            <a:rPr lang="el-GR"/>
            <a:t>Στην βελτίωση των παραγόντων που συμβάλλουν στην εκπαίδευση των παιδιών και των νέων</a:t>
          </a:r>
          <a:endParaRPr lang="en-US"/>
        </a:p>
      </dgm:t>
    </dgm:pt>
    <dgm:pt modelId="{FA355BEC-08BC-45EC-8C40-AD9AFEF2CE79}" type="parTrans" cxnId="{55004CAF-59B6-44C1-9FAF-0F1360527F52}">
      <dgm:prSet/>
      <dgm:spPr/>
      <dgm:t>
        <a:bodyPr/>
        <a:lstStyle/>
        <a:p>
          <a:endParaRPr lang="en-US"/>
        </a:p>
      </dgm:t>
    </dgm:pt>
    <dgm:pt modelId="{5F3421C9-11E4-4545-BA7F-C647D509EC3E}" type="sibTrans" cxnId="{55004CAF-59B6-44C1-9FAF-0F1360527F52}">
      <dgm:prSet/>
      <dgm:spPr/>
      <dgm:t>
        <a:bodyPr/>
        <a:lstStyle/>
        <a:p>
          <a:endParaRPr lang="en-US"/>
        </a:p>
      </dgm:t>
    </dgm:pt>
    <dgm:pt modelId="{7218ED60-10EF-43E8-96FD-004E01826EB7}">
      <dgm:prSet/>
      <dgm:spPr/>
      <dgm:t>
        <a:bodyPr/>
        <a:lstStyle/>
        <a:p>
          <a:r>
            <a:rPr lang="el-GR"/>
            <a:t>Στην αναδιάταξη και αναπροσαρμογή του διαθέσιμου χώρου και χρόνου όλων των ανθρώπων, προκειμένου να υποστηριχθούν δημιουργικές καινοτομίες.</a:t>
          </a:r>
          <a:endParaRPr lang="en-US"/>
        </a:p>
      </dgm:t>
    </dgm:pt>
    <dgm:pt modelId="{11EA3772-4C1B-401E-BD0E-49E308DCCDC5}" type="parTrans" cxnId="{2F3AEB3C-9FF1-46C1-8BA7-9F752723FA38}">
      <dgm:prSet/>
      <dgm:spPr/>
      <dgm:t>
        <a:bodyPr/>
        <a:lstStyle/>
        <a:p>
          <a:endParaRPr lang="en-US"/>
        </a:p>
      </dgm:t>
    </dgm:pt>
    <dgm:pt modelId="{511FB511-47D7-49DD-B30F-7B32A0690697}" type="sibTrans" cxnId="{2F3AEB3C-9FF1-46C1-8BA7-9F752723FA38}">
      <dgm:prSet/>
      <dgm:spPr/>
      <dgm:t>
        <a:bodyPr/>
        <a:lstStyle/>
        <a:p>
          <a:endParaRPr lang="en-US"/>
        </a:p>
      </dgm:t>
    </dgm:pt>
    <dgm:pt modelId="{2C4B5DD8-4B95-480A-92BA-E393FFE23521}" type="pres">
      <dgm:prSet presAssocID="{F493BC78-933A-41E4-8670-BF6DA5943FFB}" presName="linear" presStyleCnt="0">
        <dgm:presLayoutVars>
          <dgm:animLvl val="lvl"/>
          <dgm:resizeHandles val="exact"/>
        </dgm:presLayoutVars>
      </dgm:prSet>
      <dgm:spPr/>
    </dgm:pt>
    <dgm:pt modelId="{9B70B12D-BF18-48B1-B6D8-9005E1CA67DB}" type="pres">
      <dgm:prSet presAssocID="{6A1CEA60-FAAB-4999-A359-0BC39AD29FD5}" presName="parentText" presStyleLbl="node1" presStyleIdx="0" presStyleCnt="5">
        <dgm:presLayoutVars>
          <dgm:chMax val="0"/>
          <dgm:bulletEnabled val="1"/>
        </dgm:presLayoutVars>
      </dgm:prSet>
      <dgm:spPr/>
    </dgm:pt>
    <dgm:pt modelId="{9015AA4F-9CB7-4006-BF05-D4993008FC00}" type="pres">
      <dgm:prSet presAssocID="{CAD964C0-A9CA-4481-A20A-F6068FC10345}" presName="spacer" presStyleCnt="0"/>
      <dgm:spPr/>
    </dgm:pt>
    <dgm:pt modelId="{B1A3E53F-B4DA-4885-A2FE-A2A0C314F5A5}" type="pres">
      <dgm:prSet presAssocID="{05A13952-64C7-4E38-9A7F-CD1E5AC91443}" presName="parentText" presStyleLbl="node1" presStyleIdx="1" presStyleCnt="5">
        <dgm:presLayoutVars>
          <dgm:chMax val="0"/>
          <dgm:bulletEnabled val="1"/>
        </dgm:presLayoutVars>
      </dgm:prSet>
      <dgm:spPr/>
    </dgm:pt>
    <dgm:pt modelId="{8745C262-541F-4B77-884C-BBB40441319A}" type="pres">
      <dgm:prSet presAssocID="{02C104BD-6D51-4C21-AD6E-BBB2EAA4FEA0}" presName="spacer" presStyleCnt="0"/>
      <dgm:spPr/>
    </dgm:pt>
    <dgm:pt modelId="{33919A54-F707-402C-9F4B-766A053E4D4F}" type="pres">
      <dgm:prSet presAssocID="{7C458C6E-5EB5-422F-B378-55BFFAC90123}" presName="parentText" presStyleLbl="node1" presStyleIdx="2" presStyleCnt="5">
        <dgm:presLayoutVars>
          <dgm:chMax val="0"/>
          <dgm:bulletEnabled val="1"/>
        </dgm:presLayoutVars>
      </dgm:prSet>
      <dgm:spPr/>
    </dgm:pt>
    <dgm:pt modelId="{BCAC01F8-1644-4B78-82D2-54732FBF43A5}" type="pres">
      <dgm:prSet presAssocID="{BD61E612-DE10-4768-B684-BACE880F4E2F}" presName="spacer" presStyleCnt="0"/>
      <dgm:spPr/>
    </dgm:pt>
    <dgm:pt modelId="{7F950AD7-E16A-4158-838D-FF07646E3D85}" type="pres">
      <dgm:prSet presAssocID="{4E6DBBC1-5C71-4432-AA04-A35C21B3A46D}" presName="parentText" presStyleLbl="node1" presStyleIdx="3" presStyleCnt="5">
        <dgm:presLayoutVars>
          <dgm:chMax val="0"/>
          <dgm:bulletEnabled val="1"/>
        </dgm:presLayoutVars>
      </dgm:prSet>
      <dgm:spPr/>
    </dgm:pt>
    <dgm:pt modelId="{F9B4BEDD-0898-4115-914B-CDDB1F7B25C9}" type="pres">
      <dgm:prSet presAssocID="{5F3421C9-11E4-4545-BA7F-C647D509EC3E}" presName="spacer" presStyleCnt="0"/>
      <dgm:spPr/>
    </dgm:pt>
    <dgm:pt modelId="{5049EF42-41DB-4934-AA71-C575C6919419}" type="pres">
      <dgm:prSet presAssocID="{7218ED60-10EF-43E8-96FD-004E01826EB7}" presName="parentText" presStyleLbl="node1" presStyleIdx="4" presStyleCnt="5">
        <dgm:presLayoutVars>
          <dgm:chMax val="0"/>
          <dgm:bulletEnabled val="1"/>
        </dgm:presLayoutVars>
      </dgm:prSet>
      <dgm:spPr/>
    </dgm:pt>
  </dgm:ptLst>
  <dgm:cxnLst>
    <dgm:cxn modelId="{EEAA1709-1523-4D51-8776-152CADE12DBD}" srcId="{F493BC78-933A-41E4-8670-BF6DA5943FFB}" destId="{7C458C6E-5EB5-422F-B378-55BFFAC90123}" srcOrd="2" destOrd="0" parTransId="{C04F1CFA-14FE-4660-BE30-038D5262A4C5}" sibTransId="{BD61E612-DE10-4768-B684-BACE880F4E2F}"/>
    <dgm:cxn modelId="{2F3AEB3C-9FF1-46C1-8BA7-9F752723FA38}" srcId="{F493BC78-933A-41E4-8670-BF6DA5943FFB}" destId="{7218ED60-10EF-43E8-96FD-004E01826EB7}" srcOrd="4" destOrd="0" parTransId="{11EA3772-4C1B-401E-BD0E-49E308DCCDC5}" sibTransId="{511FB511-47D7-49DD-B30F-7B32A0690697}"/>
    <dgm:cxn modelId="{3281D554-29DA-43E0-A9E7-C9BAB23C0D11}" type="presOf" srcId="{7C458C6E-5EB5-422F-B378-55BFFAC90123}" destId="{33919A54-F707-402C-9F4B-766A053E4D4F}" srcOrd="0" destOrd="0" presId="urn:microsoft.com/office/officeart/2005/8/layout/vList2"/>
    <dgm:cxn modelId="{F5F25F72-1982-46DF-AC21-8ED9C9CC1F4F}" type="presOf" srcId="{05A13952-64C7-4E38-9A7F-CD1E5AC91443}" destId="{B1A3E53F-B4DA-4885-A2FE-A2A0C314F5A5}" srcOrd="0" destOrd="0" presId="urn:microsoft.com/office/officeart/2005/8/layout/vList2"/>
    <dgm:cxn modelId="{9F49727B-9BAD-45C9-97F3-47B95C8F643A}" type="presOf" srcId="{F493BC78-933A-41E4-8670-BF6DA5943FFB}" destId="{2C4B5DD8-4B95-480A-92BA-E393FFE23521}" srcOrd="0" destOrd="0" presId="urn:microsoft.com/office/officeart/2005/8/layout/vList2"/>
    <dgm:cxn modelId="{82CA209F-F3F0-480C-BC05-A2DD120879F7}" srcId="{F493BC78-933A-41E4-8670-BF6DA5943FFB}" destId="{6A1CEA60-FAAB-4999-A359-0BC39AD29FD5}" srcOrd="0" destOrd="0" parTransId="{DA0F070A-E660-4856-BE48-6A87EA3EEAC7}" sibTransId="{CAD964C0-A9CA-4481-A20A-F6068FC10345}"/>
    <dgm:cxn modelId="{55004CAF-59B6-44C1-9FAF-0F1360527F52}" srcId="{F493BC78-933A-41E4-8670-BF6DA5943FFB}" destId="{4E6DBBC1-5C71-4432-AA04-A35C21B3A46D}" srcOrd="3" destOrd="0" parTransId="{FA355BEC-08BC-45EC-8C40-AD9AFEF2CE79}" sibTransId="{5F3421C9-11E4-4545-BA7F-C647D509EC3E}"/>
    <dgm:cxn modelId="{514813B7-3232-46D8-BE26-EB3661A7618F}" type="presOf" srcId="{7218ED60-10EF-43E8-96FD-004E01826EB7}" destId="{5049EF42-41DB-4934-AA71-C575C6919419}" srcOrd="0" destOrd="0" presId="urn:microsoft.com/office/officeart/2005/8/layout/vList2"/>
    <dgm:cxn modelId="{FE9F0FC5-E8AF-41AF-87F1-FDECEB2421D8}" srcId="{F493BC78-933A-41E4-8670-BF6DA5943FFB}" destId="{05A13952-64C7-4E38-9A7F-CD1E5AC91443}" srcOrd="1" destOrd="0" parTransId="{62C540FA-45EA-4236-BF3E-50628E90A4D2}" sibTransId="{02C104BD-6D51-4C21-AD6E-BBB2EAA4FEA0}"/>
    <dgm:cxn modelId="{10EE08EB-82D9-44DD-9373-AC13AAB55ED9}" type="presOf" srcId="{4E6DBBC1-5C71-4432-AA04-A35C21B3A46D}" destId="{7F950AD7-E16A-4158-838D-FF07646E3D85}" srcOrd="0" destOrd="0" presId="urn:microsoft.com/office/officeart/2005/8/layout/vList2"/>
    <dgm:cxn modelId="{47833FFE-B143-49F6-921E-6EADACA99FE4}" type="presOf" srcId="{6A1CEA60-FAAB-4999-A359-0BC39AD29FD5}" destId="{9B70B12D-BF18-48B1-B6D8-9005E1CA67DB}" srcOrd="0" destOrd="0" presId="urn:microsoft.com/office/officeart/2005/8/layout/vList2"/>
    <dgm:cxn modelId="{10E06548-3650-472A-9641-890F1F16E1B7}" type="presParOf" srcId="{2C4B5DD8-4B95-480A-92BA-E393FFE23521}" destId="{9B70B12D-BF18-48B1-B6D8-9005E1CA67DB}" srcOrd="0" destOrd="0" presId="urn:microsoft.com/office/officeart/2005/8/layout/vList2"/>
    <dgm:cxn modelId="{9C2C02CA-2B04-41BA-B4C8-7D41BF06755B}" type="presParOf" srcId="{2C4B5DD8-4B95-480A-92BA-E393FFE23521}" destId="{9015AA4F-9CB7-4006-BF05-D4993008FC00}" srcOrd="1" destOrd="0" presId="urn:microsoft.com/office/officeart/2005/8/layout/vList2"/>
    <dgm:cxn modelId="{D038D6FB-DF7F-44BE-9EAF-A5FF2A8CD9B4}" type="presParOf" srcId="{2C4B5DD8-4B95-480A-92BA-E393FFE23521}" destId="{B1A3E53F-B4DA-4885-A2FE-A2A0C314F5A5}" srcOrd="2" destOrd="0" presId="urn:microsoft.com/office/officeart/2005/8/layout/vList2"/>
    <dgm:cxn modelId="{1955405E-08BA-4B35-8C30-B2DECDF1CDE7}" type="presParOf" srcId="{2C4B5DD8-4B95-480A-92BA-E393FFE23521}" destId="{8745C262-541F-4B77-884C-BBB40441319A}" srcOrd="3" destOrd="0" presId="urn:microsoft.com/office/officeart/2005/8/layout/vList2"/>
    <dgm:cxn modelId="{ACA5F725-ECB4-4D99-A8A9-49C31346F090}" type="presParOf" srcId="{2C4B5DD8-4B95-480A-92BA-E393FFE23521}" destId="{33919A54-F707-402C-9F4B-766A053E4D4F}" srcOrd="4" destOrd="0" presId="urn:microsoft.com/office/officeart/2005/8/layout/vList2"/>
    <dgm:cxn modelId="{AB5BD361-89B2-4382-BE7D-F6E6E63F7829}" type="presParOf" srcId="{2C4B5DD8-4B95-480A-92BA-E393FFE23521}" destId="{BCAC01F8-1644-4B78-82D2-54732FBF43A5}" srcOrd="5" destOrd="0" presId="urn:microsoft.com/office/officeart/2005/8/layout/vList2"/>
    <dgm:cxn modelId="{10DC8310-15FD-44B7-B62E-281369A7975C}" type="presParOf" srcId="{2C4B5DD8-4B95-480A-92BA-E393FFE23521}" destId="{7F950AD7-E16A-4158-838D-FF07646E3D85}" srcOrd="6" destOrd="0" presId="urn:microsoft.com/office/officeart/2005/8/layout/vList2"/>
    <dgm:cxn modelId="{DAFD09F3-F480-443A-90B2-0B76AB056654}" type="presParOf" srcId="{2C4B5DD8-4B95-480A-92BA-E393FFE23521}" destId="{F9B4BEDD-0898-4115-914B-CDDB1F7B25C9}" srcOrd="7" destOrd="0" presId="urn:microsoft.com/office/officeart/2005/8/layout/vList2"/>
    <dgm:cxn modelId="{4F7553B1-E313-4974-8B7D-2A7605E00073}" type="presParOf" srcId="{2C4B5DD8-4B95-480A-92BA-E393FFE23521}" destId="{5049EF42-41DB-4934-AA71-C575C6919419}"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F206566-4D21-4668-82DD-BA4D3C20A0B0}"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48974E2B-919D-4687-9603-1783C9D6702E}">
      <dgm:prSet/>
      <dgm:spPr/>
      <dgm:t>
        <a:bodyPr/>
        <a:lstStyle/>
        <a:p>
          <a:r>
            <a:rPr lang="el-GR"/>
            <a:t>Η Κοινωνική Παιδαγωγική από κοινού με την Κοινωνική εργασία μπορούν να βοηθήσουν την απελευθέρωση και τη χειραφέτηση των ανθρώπων, διευρύνοντας ποιοτικά τις πηγές  της κοινωνικής διαβίωσης.</a:t>
          </a:r>
          <a:endParaRPr lang="en-US"/>
        </a:p>
      </dgm:t>
    </dgm:pt>
    <dgm:pt modelId="{86220DE2-9D8A-4CC1-BE08-7ADDA3409FB8}" type="parTrans" cxnId="{28236B4B-76CE-4CE5-94A4-F90962694DFD}">
      <dgm:prSet/>
      <dgm:spPr/>
      <dgm:t>
        <a:bodyPr/>
        <a:lstStyle/>
        <a:p>
          <a:endParaRPr lang="en-US"/>
        </a:p>
      </dgm:t>
    </dgm:pt>
    <dgm:pt modelId="{AA929180-42C2-47A4-9C14-A3A3C5D7E58B}" type="sibTrans" cxnId="{28236B4B-76CE-4CE5-94A4-F90962694DFD}">
      <dgm:prSet/>
      <dgm:spPr/>
      <dgm:t>
        <a:bodyPr/>
        <a:lstStyle/>
        <a:p>
          <a:endParaRPr lang="en-US"/>
        </a:p>
      </dgm:t>
    </dgm:pt>
    <dgm:pt modelId="{7BE14357-87C1-49EB-A4F3-DAC79DDA1B58}">
      <dgm:prSet/>
      <dgm:spPr/>
      <dgm:t>
        <a:bodyPr/>
        <a:lstStyle/>
        <a:p>
          <a:r>
            <a:rPr lang="el-GR"/>
            <a:t>Χρειάζεται να επεκταθεί, μέσα από την Κ.Π.  η προσφορά στην εκπαίδευση όλων των ανθρώπων χωρίς διάκριση και η υποστήριξη των πολιτών με τη λειτουργία κατάλληλων κρατικών  ή κοινοτικών προγραμμάτων.</a:t>
          </a:r>
          <a:endParaRPr lang="en-US"/>
        </a:p>
      </dgm:t>
    </dgm:pt>
    <dgm:pt modelId="{9E802D3A-F480-403D-8F76-0417F24ACAF6}" type="parTrans" cxnId="{A534E7B5-8881-4938-A96E-B226A615DFED}">
      <dgm:prSet/>
      <dgm:spPr/>
      <dgm:t>
        <a:bodyPr/>
        <a:lstStyle/>
        <a:p>
          <a:endParaRPr lang="en-US"/>
        </a:p>
      </dgm:t>
    </dgm:pt>
    <dgm:pt modelId="{C0A41C60-24BC-40BB-9193-7E1F2E7F7D3F}" type="sibTrans" cxnId="{A534E7B5-8881-4938-A96E-B226A615DFED}">
      <dgm:prSet/>
      <dgm:spPr/>
      <dgm:t>
        <a:bodyPr/>
        <a:lstStyle/>
        <a:p>
          <a:endParaRPr lang="en-US"/>
        </a:p>
      </dgm:t>
    </dgm:pt>
    <dgm:pt modelId="{A5A5C5E4-4554-403B-BE4B-5E5173A19A59}">
      <dgm:prSet/>
      <dgm:spPr/>
      <dgm:t>
        <a:bodyPr/>
        <a:lstStyle/>
        <a:p>
          <a:r>
            <a:rPr lang="el-GR"/>
            <a:t>Οι αδικίες που επιφέρει η κοινωνική πολιτική των κυβερνήσεων θα πρέπει να απαλύνονται μέσα από προσπάθειες στις οποίες θα συμπεριλαμβάνεται τόσο η άσκηση κριτικής όσο και μια πολιτική ‘δημοσίων σχέσεων΄.</a:t>
          </a:r>
          <a:endParaRPr lang="en-US"/>
        </a:p>
      </dgm:t>
    </dgm:pt>
    <dgm:pt modelId="{6578B8E4-E3DE-4EC9-A057-961CC56006FD}" type="parTrans" cxnId="{4D898974-7B1E-4EA2-A60C-35B37A98156F}">
      <dgm:prSet/>
      <dgm:spPr/>
      <dgm:t>
        <a:bodyPr/>
        <a:lstStyle/>
        <a:p>
          <a:endParaRPr lang="en-US"/>
        </a:p>
      </dgm:t>
    </dgm:pt>
    <dgm:pt modelId="{864972B0-1738-4026-BF8C-7A2D553F3932}" type="sibTrans" cxnId="{4D898974-7B1E-4EA2-A60C-35B37A98156F}">
      <dgm:prSet/>
      <dgm:spPr/>
      <dgm:t>
        <a:bodyPr/>
        <a:lstStyle/>
        <a:p>
          <a:endParaRPr lang="en-US"/>
        </a:p>
      </dgm:t>
    </dgm:pt>
    <dgm:pt modelId="{29DC85E8-BE9B-41F1-8CD3-B9C32200C98B}" type="pres">
      <dgm:prSet presAssocID="{6F206566-4D21-4668-82DD-BA4D3C20A0B0}" presName="Name0" presStyleCnt="0">
        <dgm:presLayoutVars>
          <dgm:dir/>
          <dgm:animLvl val="lvl"/>
          <dgm:resizeHandles val="exact"/>
        </dgm:presLayoutVars>
      </dgm:prSet>
      <dgm:spPr/>
    </dgm:pt>
    <dgm:pt modelId="{DCC78C3F-112D-4BED-96AE-2B74A604088B}" type="pres">
      <dgm:prSet presAssocID="{A5A5C5E4-4554-403B-BE4B-5E5173A19A59}" presName="boxAndChildren" presStyleCnt="0"/>
      <dgm:spPr/>
    </dgm:pt>
    <dgm:pt modelId="{E69EA61B-4603-4E1E-9CDC-0CF40B660222}" type="pres">
      <dgm:prSet presAssocID="{A5A5C5E4-4554-403B-BE4B-5E5173A19A59}" presName="parentTextBox" presStyleLbl="node1" presStyleIdx="0" presStyleCnt="3"/>
      <dgm:spPr/>
    </dgm:pt>
    <dgm:pt modelId="{53664158-D270-4B15-8B16-538F2C21A6D0}" type="pres">
      <dgm:prSet presAssocID="{C0A41C60-24BC-40BB-9193-7E1F2E7F7D3F}" presName="sp" presStyleCnt="0"/>
      <dgm:spPr/>
    </dgm:pt>
    <dgm:pt modelId="{7ACCC39E-4B89-4BB2-9E8F-EC8882A44455}" type="pres">
      <dgm:prSet presAssocID="{7BE14357-87C1-49EB-A4F3-DAC79DDA1B58}" presName="arrowAndChildren" presStyleCnt="0"/>
      <dgm:spPr/>
    </dgm:pt>
    <dgm:pt modelId="{C810C769-28D0-4069-B0F3-2280F2C72768}" type="pres">
      <dgm:prSet presAssocID="{7BE14357-87C1-49EB-A4F3-DAC79DDA1B58}" presName="parentTextArrow" presStyleLbl="node1" presStyleIdx="1" presStyleCnt="3"/>
      <dgm:spPr/>
    </dgm:pt>
    <dgm:pt modelId="{62423681-A24D-4AD2-ADC5-FD9C82CC16D4}" type="pres">
      <dgm:prSet presAssocID="{AA929180-42C2-47A4-9C14-A3A3C5D7E58B}" presName="sp" presStyleCnt="0"/>
      <dgm:spPr/>
    </dgm:pt>
    <dgm:pt modelId="{C568B430-F9EE-4BB2-AB44-AE0DC2990DA1}" type="pres">
      <dgm:prSet presAssocID="{48974E2B-919D-4687-9603-1783C9D6702E}" presName="arrowAndChildren" presStyleCnt="0"/>
      <dgm:spPr/>
    </dgm:pt>
    <dgm:pt modelId="{6F5C1986-B28C-4ED4-BF09-3D69B4FAE371}" type="pres">
      <dgm:prSet presAssocID="{48974E2B-919D-4687-9603-1783C9D6702E}" presName="parentTextArrow" presStyleLbl="node1" presStyleIdx="2" presStyleCnt="3"/>
      <dgm:spPr/>
    </dgm:pt>
  </dgm:ptLst>
  <dgm:cxnLst>
    <dgm:cxn modelId="{11E74A16-77A1-425F-97AB-F45CDDBA2AB4}" type="presOf" srcId="{6F206566-4D21-4668-82DD-BA4D3C20A0B0}" destId="{29DC85E8-BE9B-41F1-8CD3-B9C32200C98B}" srcOrd="0" destOrd="0" presId="urn:microsoft.com/office/officeart/2005/8/layout/process4"/>
    <dgm:cxn modelId="{28236B4B-76CE-4CE5-94A4-F90962694DFD}" srcId="{6F206566-4D21-4668-82DD-BA4D3C20A0B0}" destId="{48974E2B-919D-4687-9603-1783C9D6702E}" srcOrd="0" destOrd="0" parTransId="{86220DE2-9D8A-4CC1-BE08-7ADDA3409FB8}" sibTransId="{AA929180-42C2-47A4-9C14-A3A3C5D7E58B}"/>
    <dgm:cxn modelId="{4D898974-7B1E-4EA2-A60C-35B37A98156F}" srcId="{6F206566-4D21-4668-82DD-BA4D3C20A0B0}" destId="{A5A5C5E4-4554-403B-BE4B-5E5173A19A59}" srcOrd="2" destOrd="0" parTransId="{6578B8E4-E3DE-4EC9-A057-961CC56006FD}" sibTransId="{864972B0-1738-4026-BF8C-7A2D553F3932}"/>
    <dgm:cxn modelId="{A534E7B5-8881-4938-A96E-B226A615DFED}" srcId="{6F206566-4D21-4668-82DD-BA4D3C20A0B0}" destId="{7BE14357-87C1-49EB-A4F3-DAC79DDA1B58}" srcOrd="1" destOrd="0" parTransId="{9E802D3A-F480-403D-8F76-0417F24ACAF6}" sibTransId="{C0A41C60-24BC-40BB-9193-7E1F2E7F7D3F}"/>
    <dgm:cxn modelId="{7121B8D1-7111-4A3E-9C70-FA337D7E26DB}" type="presOf" srcId="{7BE14357-87C1-49EB-A4F3-DAC79DDA1B58}" destId="{C810C769-28D0-4069-B0F3-2280F2C72768}" srcOrd="0" destOrd="0" presId="urn:microsoft.com/office/officeart/2005/8/layout/process4"/>
    <dgm:cxn modelId="{9C7308EA-F758-419D-A686-7ADE4B493983}" type="presOf" srcId="{A5A5C5E4-4554-403B-BE4B-5E5173A19A59}" destId="{E69EA61B-4603-4E1E-9CDC-0CF40B660222}" srcOrd="0" destOrd="0" presId="urn:microsoft.com/office/officeart/2005/8/layout/process4"/>
    <dgm:cxn modelId="{4FEB6DF0-DF6B-48A8-990B-3EC9ACE8CA0A}" type="presOf" srcId="{48974E2B-919D-4687-9603-1783C9D6702E}" destId="{6F5C1986-B28C-4ED4-BF09-3D69B4FAE371}" srcOrd="0" destOrd="0" presId="urn:microsoft.com/office/officeart/2005/8/layout/process4"/>
    <dgm:cxn modelId="{5C3DF5BA-A69B-4EBF-AA13-2CBA54F31A12}" type="presParOf" srcId="{29DC85E8-BE9B-41F1-8CD3-B9C32200C98B}" destId="{DCC78C3F-112D-4BED-96AE-2B74A604088B}" srcOrd="0" destOrd="0" presId="urn:microsoft.com/office/officeart/2005/8/layout/process4"/>
    <dgm:cxn modelId="{74DCB162-78F3-48C9-975D-BC1F0AFB9331}" type="presParOf" srcId="{DCC78C3F-112D-4BED-96AE-2B74A604088B}" destId="{E69EA61B-4603-4E1E-9CDC-0CF40B660222}" srcOrd="0" destOrd="0" presId="urn:microsoft.com/office/officeart/2005/8/layout/process4"/>
    <dgm:cxn modelId="{7E786975-D506-4E9A-9573-C3226DE4E17A}" type="presParOf" srcId="{29DC85E8-BE9B-41F1-8CD3-B9C32200C98B}" destId="{53664158-D270-4B15-8B16-538F2C21A6D0}" srcOrd="1" destOrd="0" presId="urn:microsoft.com/office/officeart/2005/8/layout/process4"/>
    <dgm:cxn modelId="{4992082A-D1C3-4B78-9CEB-31CB9E810825}" type="presParOf" srcId="{29DC85E8-BE9B-41F1-8CD3-B9C32200C98B}" destId="{7ACCC39E-4B89-4BB2-9E8F-EC8882A44455}" srcOrd="2" destOrd="0" presId="urn:microsoft.com/office/officeart/2005/8/layout/process4"/>
    <dgm:cxn modelId="{4F6EA89D-6060-45B7-B310-E84A0E6E35D9}" type="presParOf" srcId="{7ACCC39E-4B89-4BB2-9E8F-EC8882A44455}" destId="{C810C769-28D0-4069-B0F3-2280F2C72768}" srcOrd="0" destOrd="0" presId="urn:microsoft.com/office/officeart/2005/8/layout/process4"/>
    <dgm:cxn modelId="{D4B58CC7-2F49-4401-B5B2-4BB27A20204E}" type="presParOf" srcId="{29DC85E8-BE9B-41F1-8CD3-B9C32200C98B}" destId="{62423681-A24D-4AD2-ADC5-FD9C82CC16D4}" srcOrd="3" destOrd="0" presId="urn:microsoft.com/office/officeart/2005/8/layout/process4"/>
    <dgm:cxn modelId="{D6CE701D-1235-4468-B636-20C187D393C1}" type="presParOf" srcId="{29DC85E8-BE9B-41F1-8CD3-B9C32200C98B}" destId="{C568B430-F9EE-4BB2-AB44-AE0DC2990DA1}" srcOrd="4" destOrd="0" presId="urn:microsoft.com/office/officeart/2005/8/layout/process4"/>
    <dgm:cxn modelId="{75755EAB-E8AD-446B-A3B3-D433B0567C1E}" type="presParOf" srcId="{C568B430-F9EE-4BB2-AB44-AE0DC2990DA1}" destId="{6F5C1986-B28C-4ED4-BF09-3D69B4FAE37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756B0E1-F294-4A6D-A181-E209867878CC}"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5EEC69DD-4F88-4B11-B1EE-4E3726CA1C7D}">
      <dgm:prSet/>
      <dgm:spPr/>
      <dgm:t>
        <a:bodyPr/>
        <a:lstStyle/>
        <a:p>
          <a:r>
            <a:rPr lang="el-GR" b="1"/>
            <a:t>Προληπτικός ρόλος: </a:t>
          </a:r>
          <a:r>
            <a:rPr lang="el-GR"/>
            <a:t>μπορεί να συμβάλλει σημαντικά  στην αποφυγή πολλών κοινωνικοπαιδαγωγικών προβλημάτων μέσα από την εκπαίδευση που προσφέρει με τις παρεμβάσεις της.</a:t>
          </a:r>
          <a:endParaRPr lang="en-US"/>
        </a:p>
      </dgm:t>
    </dgm:pt>
    <dgm:pt modelId="{7BCF5882-8FE2-4043-B790-E62308468272}" type="parTrans" cxnId="{CCA6407C-9A9D-47D8-9C84-1844521637E1}">
      <dgm:prSet/>
      <dgm:spPr/>
      <dgm:t>
        <a:bodyPr/>
        <a:lstStyle/>
        <a:p>
          <a:endParaRPr lang="en-US"/>
        </a:p>
      </dgm:t>
    </dgm:pt>
    <dgm:pt modelId="{D800644C-94F4-445C-9661-D89A3E6684CC}" type="sibTrans" cxnId="{CCA6407C-9A9D-47D8-9C84-1844521637E1}">
      <dgm:prSet/>
      <dgm:spPr/>
      <dgm:t>
        <a:bodyPr/>
        <a:lstStyle/>
        <a:p>
          <a:endParaRPr lang="en-US"/>
        </a:p>
      </dgm:t>
    </dgm:pt>
    <dgm:pt modelId="{06652D2E-C548-4DCF-BDAC-44C190E4A2B6}">
      <dgm:prSet/>
      <dgm:spPr/>
      <dgm:t>
        <a:bodyPr/>
        <a:lstStyle/>
        <a:p>
          <a:r>
            <a:rPr lang="el-GR" b="1"/>
            <a:t>Διαμεσολαβητικός ρόλος</a:t>
          </a:r>
          <a:r>
            <a:rPr lang="el-GR"/>
            <a:t>: ανάμεσα σε εκείνους που τον χρειάζονται π.χ. ανάμεσα στον πολίτη και το κράτος.</a:t>
          </a:r>
          <a:endParaRPr lang="en-US"/>
        </a:p>
      </dgm:t>
    </dgm:pt>
    <dgm:pt modelId="{2154ACFB-3F94-4EB3-AD9B-33480F689F46}" type="parTrans" cxnId="{87E1318D-50A3-4C01-9030-0751E6BC9F69}">
      <dgm:prSet/>
      <dgm:spPr/>
      <dgm:t>
        <a:bodyPr/>
        <a:lstStyle/>
        <a:p>
          <a:endParaRPr lang="en-US"/>
        </a:p>
      </dgm:t>
    </dgm:pt>
    <dgm:pt modelId="{C80F71DF-18B7-4833-8D55-BE57B8A628E9}" type="sibTrans" cxnId="{87E1318D-50A3-4C01-9030-0751E6BC9F69}">
      <dgm:prSet/>
      <dgm:spPr/>
      <dgm:t>
        <a:bodyPr/>
        <a:lstStyle/>
        <a:p>
          <a:endParaRPr lang="en-US"/>
        </a:p>
      </dgm:t>
    </dgm:pt>
    <dgm:pt modelId="{363FD9AC-4755-4F6B-9B8E-6B9771E57F37}">
      <dgm:prSet/>
      <dgm:spPr/>
      <dgm:t>
        <a:bodyPr/>
        <a:lstStyle/>
        <a:p>
          <a:r>
            <a:rPr lang="el-GR" b="1"/>
            <a:t>Πυροσβεστικός ρόλος:  </a:t>
          </a:r>
          <a:r>
            <a:rPr lang="el-GR"/>
            <a:t>με την έννοια της άμεσης και έγκαιρης παρέμβασης στα προβλήματα των ανθρώπων.</a:t>
          </a:r>
          <a:endParaRPr lang="en-US"/>
        </a:p>
      </dgm:t>
    </dgm:pt>
    <dgm:pt modelId="{33E61B2B-6763-4E8E-8A02-951F5C75DF97}" type="parTrans" cxnId="{CFAB103D-A25E-48BB-9528-8F1E513266CC}">
      <dgm:prSet/>
      <dgm:spPr/>
      <dgm:t>
        <a:bodyPr/>
        <a:lstStyle/>
        <a:p>
          <a:endParaRPr lang="en-US"/>
        </a:p>
      </dgm:t>
    </dgm:pt>
    <dgm:pt modelId="{AB460D4A-B5D3-4826-BAA8-AA21C89C8735}" type="sibTrans" cxnId="{CFAB103D-A25E-48BB-9528-8F1E513266CC}">
      <dgm:prSet/>
      <dgm:spPr/>
      <dgm:t>
        <a:bodyPr/>
        <a:lstStyle/>
        <a:p>
          <a:endParaRPr lang="en-US"/>
        </a:p>
      </dgm:t>
    </dgm:pt>
    <dgm:pt modelId="{CB429683-30FB-437D-964E-46A542B71D7B}">
      <dgm:prSet/>
      <dgm:spPr/>
      <dgm:t>
        <a:bodyPr/>
        <a:lstStyle/>
        <a:p>
          <a:r>
            <a:rPr lang="el-GR" b="1"/>
            <a:t>Καταγγελτικός ρόλος</a:t>
          </a:r>
          <a:r>
            <a:rPr lang="el-GR"/>
            <a:t>: υποχρέωση να ασκηθεί πίεση στους υπεύθυνους ή να  υπάρξει αφύπνιση των ενδιαφερόμενων.</a:t>
          </a:r>
          <a:endParaRPr lang="en-US"/>
        </a:p>
      </dgm:t>
    </dgm:pt>
    <dgm:pt modelId="{DE0F4767-6190-45E2-9850-EBD6934BF766}" type="parTrans" cxnId="{CC24A186-FB7B-4D11-91BF-A16348DCDA2A}">
      <dgm:prSet/>
      <dgm:spPr/>
      <dgm:t>
        <a:bodyPr/>
        <a:lstStyle/>
        <a:p>
          <a:endParaRPr lang="en-US"/>
        </a:p>
      </dgm:t>
    </dgm:pt>
    <dgm:pt modelId="{BCE500A3-959D-4E0F-9861-2DA1F92CAA8D}" type="sibTrans" cxnId="{CC24A186-FB7B-4D11-91BF-A16348DCDA2A}">
      <dgm:prSet/>
      <dgm:spPr/>
      <dgm:t>
        <a:bodyPr/>
        <a:lstStyle/>
        <a:p>
          <a:endParaRPr lang="en-US"/>
        </a:p>
      </dgm:t>
    </dgm:pt>
    <dgm:pt modelId="{2BE5DDC4-37D8-4AFD-A15C-9AEDF3D17FCA}">
      <dgm:prSet/>
      <dgm:spPr/>
      <dgm:t>
        <a:bodyPr/>
        <a:lstStyle/>
        <a:p>
          <a:r>
            <a:rPr lang="el-GR" b="1"/>
            <a:t>Αγωνιστικός-μαχητικός ρόλος</a:t>
          </a:r>
          <a:r>
            <a:rPr lang="el-GR"/>
            <a:t>: προκειμένου να καταλήξουν σε αποτέλεσμα οι προσπάθειες της μέσα από συνεπή εργασία.</a:t>
          </a:r>
          <a:endParaRPr lang="en-US"/>
        </a:p>
      </dgm:t>
    </dgm:pt>
    <dgm:pt modelId="{483B6C21-DCBD-4BA5-A2DD-A774BDEDA23E}" type="parTrans" cxnId="{3B192BF8-DB26-48B1-994A-43194C107276}">
      <dgm:prSet/>
      <dgm:spPr/>
      <dgm:t>
        <a:bodyPr/>
        <a:lstStyle/>
        <a:p>
          <a:endParaRPr lang="en-US"/>
        </a:p>
      </dgm:t>
    </dgm:pt>
    <dgm:pt modelId="{7C89253D-395A-4A8A-A658-5FCD309108B2}" type="sibTrans" cxnId="{3B192BF8-DB26-48B1-994A-43194C107276}">
      <dgm:prSet/>
      <dgm:spPr/>
      <dgm:t>
        <a:bodyPr/>
        <a:lstStyle/>
        <a:p>
          <a:endParaRPr lang="en-US"/>
        </a:p>
      </dgm:t>
    </dgm:pt>
    <dgm:pt modelId="{38E89901-8D0D-4ECD-A4FB-3E8372EB04A1}" type="pres">
      <dgm:prSet presAssocID="{6756B0E1-F294-4A6D-A181-E209867878CC}" presName="linear" presStyleCnt="0">
        <dgm:presLayoutVars>
          <dgm:animLvl val="lvl"/>
          <dgm:resizeHandles val="exact"/>
        </dgm:presLayoutVars>
      </dgm:prSet>
      <dgm:spPr/>
    </dgm:pt>
    <dgm:pt modelId="{C4B676A2-5C13-4932-8181-17AA2B39705F}" type="pres">
      <dgm:prSet presAssocID="{5EEC69DD-4F88-4B11-B1EE-4E3726CA1C7D}" presName="parentText" presStyleLbl="node1" presStyleIdx="0" presStyleCnt="5">
        <dgm:presLayoutVars>
          <dgm:chMax val="0"/>
          <dgm:bulletEnabled val="1"/>
        </dgm:presLayoutVars>
      </dgm:prSet>
      <dgm:spPr/>
    </dgm:pt>
    <dgm:pt modelId="{307B80E1-EFDC-41D3-9063-026FA1B9CC1D}" type="pres">
      <dgm:prSet presAssocID="{D800644C-94F4-445C-9661-D89A3E6684CC}" presName="spacer" presStyleCnt="0"/>
      <dgm:spPr/>
    </dgm:pt>
    <dgm:pt modelId="{C740D006-6415-4084-91E4-D491374E7F32}" type="pres">
      <dgm:prSet presAssocID="{06652D2E-C548-4DCF-BDAC-44C190E4A2B6}" presName="parentText" presStyleLbl="node1" presStyleIdx="1" presStyleCnt="5">
        <dgm:presLayoutVars>
          <dgm:chMax val="0"/>
          <dgm:bulletEnabled val="1"/>
        </dgm:presLayoutVars>
      </dgm:prSet>
      <dgm:spPr/>
    </dgm:pt>
    <dgm:pt modelId="{4599FA29-04AD-4525-B0C1-E33390AF460E}" type="pres">
      <dgm:prSet presAssocID="{C80F71DF-18B7-4833-8D55-BE57B8A628E9}" presName="spacer" presStyleCnt="0"/>
      <dgm:spPr/>
    </dgm:pt>
    <dgm:pt modelId="{A8137B5A-781C-496C-AC91-DC535B8F98D8}" type="pres">
      <dgm:prSet presAssocID="{363FD9AC-4755-4F6B-9B8E-6B9771E57F37}" presName="parentText" presStyleLbl="node1" presStyleIdx="2" presStyleCnt="5">
        <dgm:presLayoutVars>
          <dgm:chMax val="0"/>
          <dgm:bulletEnabled val="1"/>
        </dgm:presLayoutVars>
      </dgm:prSet>
      <dgm:spPr/>
    </dgm:pt>
    <dgm:pt modelId="{903249BB-295F-419D-9866-C2F363EC9A40}" type="pres">
      <dgm:prSet presAssocID="{AB460D4A-B5D3-4826-BAA8-AA21C89C8735}" presName="spacer" presStyleCnt="0"/>
      <dgm:spPr/>
    </dgm:pt>
    <dgm:pt modelId="{723F4F84-7C0C-4DD4-8167-1AF54F4C7697}" type="pres">
      <dgm:prSet presAssocID="{CB429683-30FB-437D-964E-46A542B71D7B}" presName="parentText" presStyleLbl="node1" presStyleIdx="3" presStyleCnt="5">
        <dgm:presLayoutVars>
          <dgm:chMax val="0"/>
          <dgm:bulletEnabled val="1"/>
        </dgm:presLayoutVars>
      </dgm:prSet>
      <dgm:spPr/>
    </dgm:pt>
    <dgm:pt modelId="{0D862227-012F-420E-A211-EAA181A1FD88}" type="pres">
      <dgm:prSet presAssocID="{BCE500A3-959D-4E0F-9861-2DA1F92CAA8D}" presName="spacer" presStyleCnt="0"/>
      <dgm:spPr/>
    </dgm:pt>
    <dgm:pt modelId="{26ABB4AD-76B6-4F2C-8392-AECC2047AD8E}" type="pres">
      <dgm:prSet presAssocID="{2BE5DDC4-37D8-4AFD-A15C-9AEDF3D17FCA}" presName="parentText" presStyleLbl="node1" presStyleIdx="4" presStyleCnt="5">
        <dgm:presLayoutVars>
          <dgm:chMax val="0"/>
          <dgm:bulletEnabled val="1"/>
        </dgm:presLayoutVars>
      </dgm:prSet>
      <dgm:spPr/>
    </dgm:pt>
  </dgm:ptLst>
  <dgm:cxnLst>
    <dgm:cxn modelId="{FF81CB18-4410-45C7-ABA2-24C02FE03311}" type="presOf" srcId="{363FD9AC-4755-4F6B-9B8E-6B9771E57F37}" destId="{A8137B5A-781C-496C-AC91-DC535B8F98D8}" srcOrd="0" destOrd="0" presId="urn:microsoft.com/office/officeart/2005/8/layout/vList2"/>
    <dgm:cxn modelId="{EC26A83B-6A5C-4D7E-8601-A4142152DD68}" type="presOf" srcId="{06652D2E-C548-4DCF-BDAC-44C190E4A2B6}" destId="{C740D006-6415-4084-91E4-D491374E7F32}" srcOrd="0" destOrd="0" presId="urn:microsoft.com/office/officeart/2005/8/layout/vList2"/>
    <dgm:cxn modelId="{CFAB103D-A25E-48BB-9528-8F1E513266CC}" srcId="{6756B0E1-F294-4A6D-A181-E209867878CC}" destId="{363FD9AC-4755-4F6B-9B8E-6B9771E57F37}" srcOrd="2" destOrd="0" parTransId="{33E61B2B-6763-4E8E-8A02-951F5C75DF97}" sibTransId="{AB460D4A-B5D3-4826-BAA8-AA21C89C8735}"/>
    <dgm:cxn modelId="{F9910B3F-B889-4D81-B226-6B9666983F3E}" type="presOf" srcId="{CB429683-30FB-437D-964E-46A542B71D7B}" destId="{723F4F84-7C0C-4DD4-8167-1AF54F4C7697}" srcOrd="0" destOrd="0" presId="urn:microsoft.com/office/officeart/2005/8/layout/vList2"/>
    <dgm:cxn modelId="{75EE7E4A-8AC8-48FE-9EAE-75E85F1B336A}" type="presOf" srcId="{5EEC69DD-4F88-4B11-B1EE-4E3726CA1C7D}" destId="{C4B676A2-5C13-4932-8181-17AA2B39705F}" srcOrd="0" destOrd="0" presId="urn:microsoft.com/office/officeart/2005/8/layout/vList2"/>
    <dgm:cxn modelId="{CCA6407C-9A9D-47D8-9C84-1844521637E1}" srcId="{6756B0E1-F294-4A6D-A181-E209867878CC}" destId="{5EEC69DD-4F88-4B11-B1EE-4E3726CA1C7D}" srcOrd="0" destOrd="0" parTransId="{7BCF5882-8FE2-4043-B790-E62308468272}" sibTransId="{D800644C-94F4-445C-9661-D89A3E6684CC}"/>
    <dgm:cxn modelId="{9B8ACF82-6B7B-44A3-A3BC-197A56770473}" type="presOf" srcId="{2BE5DDC4-37D8-4AFD-A15C-9AEDF3D17FCA}" destId="{26ABB4AD-76B6-4F2C-8392-AECC2047AD8E}" srcOrd="0" destOrd="0" presId="urn:microsoft.com/office/officeart/2005/8/layout/vList2"/>
    <dgm:cxn modelId="{CC24A186-FB7B-4D11-91BF-A16348DCDA2A}" srcId="{6756B0E1-F294-4A6D-A181-E209867878CC}" destId="{CB429683-30FB-437D-964E-46A542B71D7B}" srcOrd="3" destOrd="0" parTransId="{DE0F4767-6190-45E2-9850-EBD6934BF766}" sibTransId="{BCE500A3-959D-4E0F-9861-2DA1F92CAA8D}"/>
    <dgm:cxn modelId="{87E1318D-50A3-4C01-9030-0751E6BC9F69}" srcId="{6756B0E1-F294-4A6D-A181-E209867878CC}" destId="{06652D2E-C548-4DCF-BDAC-44C190E4A2B6}" srcOrd="1" destOrd="0" parTransId="{2154ACFB-3F94-4EB3-AD9B-33480F689F46}" sibTransId="{C80F71DF-18B7-4833-8D55-BE57B8A628E9}"/>
    <dgm:cxn modelId="{D57AAE9F-992E-4DAF-BF34-7D6ECEB5DFF7}" type="presOf" srcId="{6756B0E1-F294-4A6D-A181-E209867878CC}" destId="{38E89901-8D0D-4ECD-A4FB-3E8372EB04A1}" srcOrd="0" destOrd="0" presId="urn:microsoft.com/office/officeart/2005/8/layout/vList2"/>
    <dgm:cxn modelId="{3B192BF8-DB26-48B1-994A-43194C107276}" srcId="{6756B0E1-F294-4A6D-A181-E209867878CC}" destId="{2BE5DDC4-37D8-4AFD-A15C-9AEDF3D17FCA}" srcOrd="4" destOrd="0" parTransId="{483B6C21-DCBD-4BA5-A2DD-A774BDEDA23E}" sibTransId="{7C89253D-395A-4A8A-A658-5FCD309108B2}"/>
    <dgm:cxn modelId="{BF38E64B-B6B0-4441-A5AF-81C242DFDA67}" type="presParOf" srcId="{38E89901-8D0D-4ECD-A4FB-3E8372EB04A1}" destId="{C4B676A2-5C13-4932-8181-17AA2B39705F}" srcOrd="0" destOrd="0" presId="urn:microsoft.com/office/officeart/2005/8/layout/vList2"/>
    <dgm:cxn modelId="{8DF37B93-F8C5-4FB1-AE54-DC11B2A90543}" type="presParOf" srcId="{38E89901-8D0D-4ECD-A4FB-3E8372EB04A1}" destId="{307B80E1-EFDC-41D3-9063-026FA1B9CC1D}" srcOrd="1" destOrd="0" presId="urn:microsoft.com/office/officeart/2005/8/layout/vList2"/>
    <dgm:cxn modelId="{0981A096-FCE5-4604-9F75-254E7630C8DF}" type="presParOf" srcId="{38E89901-8D0D-4ECD-A4FB-3E8372EB04A1}" destId="{C740D006-6415-4084-91E4-D491374E7F32}" srcOrd="2" destOrd="0" presId="urn:microsoft.com/office/officeart/2005/8/layout/vList2"/>
    <dgm:cxn modelId="{6C15A716-C00E-4A79-92B6-AB593ED232F9}" type="presParOf" srcId="{38E89901-8D0D-4ECD-A4FB-3E8372EB04A1}" destId="{4599FA29-04AD-4525-B0C1-E33390AF460E}" srcOrd="3" destOrd="0" presId="urn:microsoft.com/office/officeart/2005/8/layout/vList2"/>
    <dgm:cxn modelId="{D5FE54A5-14D4-4B3D-ABE9-39A9ECF64E07}" type="presParOf" srcId="{38E89901-8D0D-4ECD-A4FB-3E8372EB04A1}" destId="{A8137B5A-781C-496C-AC91-DC535B8F98D8}" srcOrd="4" destOrd="0" presId="urn:microsoft.com/office/officeart/2005/8/layout/vList2"/>
    <dgm:cxn modelId="{98922761-1E96-416A-8451-C90640FD6C12}" type="presParOf" srcId="{38E89901-8D0D-4ECD-A4FB-3E8372EB04A1}" destId="{903249BB-295F-419D-9866-C2F363EC9A40}" srcOrd="5" destOrd="0" presId="urn:microsoft.com/office/officeart/2005/8/layout/vList2"/>
    <dgm:cxn modelId="{2101F088-BA0D-4817-B731-720070C52389}" type="presParOf" srcId="{38E89901-8D0D-4ECD-A4FB-3E8372EB04A1}" destId="{723F4F84-7C0C-4DD4-8167-1AF54F4C7697}" srcOrd="6" destOrd="0" presId="urn:microsoft.com/office/officeart/2005/8/layout/vList2"/>
    <dgm:cxn modelId="{7A1C86DC-2336-4597-AEEE-D65E730B1BD0}" type="presParOf" srcId="{38E89901-8D0D-4ECD-A4FB-3E8372EB04A1}" destId="{0D862227-012F-420E-A211-EAA181A1FD88}" srcOrd="7" destOrd="0" presId="urn:microsoft.com/office/officeart/2005/8/layout/vList2"/>
    <dgm:cxn modelId="{5C12BBA4-49CA-4CDD-AB76-48471903AF0B}" type="presParOf" srcId="{38E89901-8D0D-4ECD-A4FB-3E8372EB04A1}" destId="{26ABB4AD-76B6-4F2C-8392-AECC2047AD8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C5FC606E-4DB9-434F-8271-2430B5D1969E}" type="doc">
      <dgm:prSet loTypeId="urn:microsoft.com/office/officeart/2016/7/layout/RepeatingBendingProcessNew" loCatId="process" qsTypeId="urn:microsoft.com/office/officeart/2005/8/quickstyle/simple1" qsCatId="simple" csTypeId="urn:microsoft.com/office/officeart/2005/8/colors/colorful1" csCatId="colorful" phldr="1"/>
      <dgm:spPr/>
      <dgm:t>
        <a:bodyPr/>
        <a:lstStyle/>
        <a:p>
          <a:endParaRPr lang="en-US"/>
        </a:p>
      </dgm:t>
    </dgm:pt>
    <dgm:pt modelId="{1629DFDA-CBF3-4A14-A7CD-1FAEDCFF8264}">
      <dgm:prSet/>
      <dgm:spPr/>
      <dgm:t>
        <a:bodyPr/>
        <a:lstStyle/>
        <a:p>
          <a:r>
            <a:rPr lang="el-GR"/>
            <a:t>Αξιοπρεπής διαβίωση και καθημερινότητα</a:t>
          </a:r>
          <a:endParaRPr lang="en-US"/>
        </a:p>
      </dgm:t>
    </dgm:pt>
    <dgm:pt modelId="{05AD5310-645B-4731-99E5-C8D6EEB43C82}" type="parTrans" cxnId="{04937AA3-74B1-443D-9B7E-646DC8D0BC5D}">
      <dgm:prSet/>
      <dgm:spPr/>
      <dgm:t>
        <a:bodyPr/>
        <a:lstStyle/>
        <a:p>
          <a:endParaRPr lang="en-US"/>
        </a:p>
      </dgm:t>
    </dgm:pt>
    <dgm:pt modelId="{41BA8721-B2F2-46BC-A682-BD5B8B5E2707}" type="sibTrans" cxnId="{04937AA3-74B1-443D-9B7E-646DC8D0BC5D}">
      <dgm:prSet/>
      <dgm:spPr/>
      <dgm:t>
        <a:bodyPr/>
        <a:lstStyle/>
        <a:p>
          <a:endParaRPr lang="en-US"/>
        </a:p>
      </dgm:t>
    </dgm:pt>
    <dgm:pt modelId="{5338059D-2F15-4187-B1C4-B5F98BD1BAAB}">
      <dgm:prSet/>
      <dgm:spPr/>
      <dgm:t>
        <a:bodyPr/>
        <a:lstStyle/>
        <a:p>
          <a:r>
            <a:rPr lang="el-GR"/>
            <a:t>Διατήρηση της σωματικής και της πνευματικής τους απόδοσης</a:t>
          </a:r>
          <a:endParaRPr lang="en-US"/>
        </a:p>
      </dgm:t>
    </dgm:pt>
    <dgm:pt modelId="{B7A8B9CD-32A7-481D-B1F1-744F16834CD1}" type="parTrans" cxnId="{EA7C6D7F-6884-42A4-B089-5BCB9A33737D}">
      <dgm:prSet/>
      <dgm:spPr/>
      <dgm:t>
        <a:bodyPr/>
        <a:lstStyle/>
        <a:p>
          <a:endParaRPr lang="en-US"/>
        </a:p>
      </dgm:t>
    </dgm:pt>
    <dgm:pt modelId="{316D8380-DBEB-44AD-B4DD-1510A4318BE1}" type="sibTrans" cxnId="{EA7C6D7F-6884-42A4-B089-5BCB9A33737D}">
      <dgm:prSet/>
      <dgm:spPr/>
      <dgm:t>
        <a:bodyPr/>
        <a:lstStyle/>
        <a:p>
          <a:endParaRPr lang="en-US"/>
        </a:p>
      </dgm:t>
    </dgm:pt>
    <dgm:pt modelId="{8BBD178E-1ECB-43B6-BCD9-2D4552DCA769}">
      <dgm:prSet/>
      <dgm:spPr/>
      <dgm:t>
        <a:bodyPr/>
        <a:lstStyle/>
        <a:p>
          <a:r>
            <a:rPr lang="el-GR"/>
            <a:t>Ψυχολογική ευστάθεια και πληρότητα</a:t>
          </a:r>
          <a:endParaRPr lang="en-US"/>
        </a:p>
      </dgm:t>
    </dgm:pt>
    <dgm:pt modelId="{062B6050-D129-46FB-97E8-25FB3DD264F9}" type="parTrans" cxnId="{91AE19D4-72A4-4719-8141-AB38AF3BD290}">
      <dgm:prSet/>
      <dgm:spPr/>
      <dgm:t>
        <a:bodyPr/>
        <a:lstStyle/>
        <a:p>
          <a:endParaRPr lang="en-US"/>
        </a:p>
      </dgm:t>
    </dgm:pt>
    <dgm:pt modelId="{E0CAE190-79BD-401C-8327-FE317E6DDA63}" type="sibTrans" cxnId="{91AE19D4-72A4-4719-8141-AB38AF3BD290}">
      <dgm:prSet/>
      <dgm:spPr/>
      <dgm:t>
        <a:bodyPr/>
        <a:lstStyle/>
        <a:p>
          <a:endParaRPr lang="en-US"/>
        </a:p>
      </dgm:t>
    </dgm:pt>
    <dgm:pt modelId="{4DA4404A-3D9B-4349-8B94-712F8C92B27D}">
      <dgm:prSet/>
      <dgm:spPr/>
      <dgm:t>
        <a:bodyPr/>
        <a:lstStyle/>
        <a:p>
          <a:r>
            <a:rPr lang="el-GR"/>
            <a:t>Κατάκτηση και διατήρηση μιας ανεξάρτητης ζωής</a:t>
          </a:r>
          <a:endParaRPr lang="en-US"/>
        </a:p>
      </dgm:t>
    </dgm:pt>
    <dgm:pt modelId="{FD3BCC70-1EEF-45A9-889C-FF4392DB9A31}" type="parTrans" cxnId="{AF55D33E-A73C-45CE-A3AB-9E364190A7EB}">
      <dgm:prSet/>
      <dgm:spPr/>
      <dgm:t>
        <a:bodyPr/>
        <a:lstStyle/>
        <a:p>
          <a:endParaRPr lang="en-US"/>
        </a:p>
      </dgm:t>
    </dgm:pt>
    <dgm:pt modelId="{53703697-3F2C-41C6-939F-597E3C721888}" type="sibTrans" cxnId="{AF55D33E-A73C-45CE-A3AB-9E364190A7EB}">
      <dgm:prSet/>
      <dgm:spPr/>
      <dgm:t>
        <a:bodyPr/>
        <a:lstStyle/>
        <a:p>
          <a:endParaRPr lang="en-US"/>
        </a:p>
      </dgm:t>
    </dgm:pt>
    <dgm:pt modelId="{AF0EAE45-9B63-4B5D-8F35-DABBBB84E690}">
      <dgm:prSet/>
      <dgm:spPr/>
      <dgm:t>
        <a:bodyPr/>
        <a:lstStyle/>
        <a:p>
          <a:r>
            <a:rPr lang="el-GR"/>
            <a:t>Προώθηση και συνέχιση μάθησης τους</a:t>
          </a:r>
          <a:endParaRPr lang="en-US"/>
        </a:p>
      </dgm:t>
    </dgm:pt>
    <dgm:pt modelId="{19D4D972-32C3-43EB-AE0A-2C0FDB4320A8}" type="parTrans" cxnId="{48BE5F8F-8609-404A-A40C-35F32570C390}">
      <dgm:prSet/>
      <dgm:spPr/>
      <dgm:t>
        <a:bodyPr/>
        <a:lstStyle/>
        <a:p>
          <a:endParaRPr lang="en-US"/>
        </a:p>
      </dgm:t>
    </dgm:pt>
    <dgm:pt modelId="{A9DDB76D-FCD8-4261-BFF6-0BCFBAA6BE54}" type="sibTrans" cxnId="{48BE5F8F-8609-404A-A40C-35F32570C390}">
      <dgm:prSet/>
      <dgm:spPr/>
      <dgm:t>
        <a:bodyPr/>
        <a:lstStyle/>
        <a:p>
          <a:endParaRPr lang="en-US"/>
        </a:p>
      </dgm:t>
    </dgm:pt>
    <dgm:pt modelId="{6179692D-0918-4C8C-81DD-322E00239D14}">
      <dgm:prSet/>
      <dgm:spPr>
        <a:solidFill>
          <a:srgbClr val="7030A0"/>
        </a:solidFill>
      </dgm:spPr>
      <dgm:t>
        <a:bodyPr/>
        <a:lstStyle/>
        <a:p>
          <a:r>
            <a:rPr lang="el-GR" dirty="0"/>
            <a:t>Συστηματική διερεύνηση των ενδιαφερόντων τους</a:t>
          </a:r>
          <a:endParaRPr lang="en-US" dirty="0"/>
        </a:p>
      </dgm:t>
    </dgm:pt>
    <dgm:pt modelId="{4F580F94-1BF5-411A-8744-15A126DD8DA7}" type="parTrans" cxnId="{98AB364F-08CE-49DA-A155-3A5E8C2AD9FE}">
      <dgm:prSet/>
      <dgm:spPr/>
      <dgm:t>
        <a:bodyPr/>
        <a:lstStyle/>
        <a:p>
          <a:endParaRPr lang="en-US"/>
        </a:p>
      </dgm:t>
    </dgm:pt>
    <dgm:pt modelId="{277D6571-AB65-45EA-AF11-0E5A76C2FEA4}" type="sibTrans" cxnId="{98AB364F-08CE-49DA-A155-3A5E8C2AD9FE}">
      <dgm:prSet/>
      <dgm:spPr/>
      <dgm:t>
        <a:bodyPr/>
        <a:lstStyle/>
        <a:p>
          <a:endParaRPr lang="en-US"/>
        </a:p>
      </dgm:t>
    </dgm:pt>
    <dgm:pt modelId="{8D6C6DF8-530F-48E3-982D-506449DFFD03}" type="pres">
      <dgm:prSet presAssocID="{C5FC606E-4DB9-434F-8271-2430B5D1969E}" presName="Name0" presStyleCnt="0">
        <dgm:presLayoutVars>
          <dgm:dir/>
          <dgm:resizeHandles val="exact"/>
        </dgm:presLayoutVars>
      </dgm:prSet>
      <dgm:spPr/>
    </dgm:pt>
    <dgm:pt modelId="{6BC6B3C6-5C20-4C2E-9508-132E1774DD4F}" type="pres">
      <dgm:prSet presAssocID="{1629DFDA-CBF3-4A14-A7CD-1FAEDCFF8264}" presName="node" presStyleLbl="node1" presStyleIdx="0" presStyleCnt="6">
        <dgm:presLayoutVars>
          <dgm:bulletEnabled val="1"/>
        </dgm:presLayoutVars>
      </dgm:prSet>
      <dgm:spPr/>
    </dgm:pt>
    <dgm:pt modelId="{BBED516E-9D58-4C58-80EB-93FFF8DD8476}" type="pres">
      <dgm:prSet presAssocID="{41BA8721-B2F2-46BC-A682-BD5B8B5E2707}" presName="sibTrans" presStyleLbl="sibTrans1D1" presStyleIdx="0" presStyleCnt="5"/>
      <dgm:spPr/>
    </dgm:pt>
    <dgm:pt modelId="{C646A0F9-CD7B-4769-B3D9-F46DC2CFE756}" type="pres">
      <dgm:prSet presAssocID="{41BA8721-B2F2-46BC-A682-BD5B8B5E2707}" presName="connectorText" presStyleLbl="sibTrans1D1" presStyleIdx="0" presStyleCnt="5"/>
      <dgm:spPr/>
    </dgm:pt>
    <dgm:pt modelId="{FFCB6BE1-2E16-41F3-BC66-95E0E3DF08F7}" type="pres">
      <dgm:prSet presAssocID="{5338059D-2F15-4187-B1C4-B5F98BD1BAAB}" presName="node" presStyleLbl="node1" presStyleIdx="1" presStyleCnt="6">
        <dgm:presLayoutVars>
          <dgm:bulletEnabled val="1"/>
        </dgm:presLayoutVars>
      </dgm:prSet>
      <dgm:spPr/>
    </dgm:pt>
    <dgm:pt modelId="{C4C4E06C-88F0-45FF-92E0-CD3CB1FF0458}" type="pres">
      <dgm:prSet presAssocID="{316D8380-DBEB-44AD-B4DD-1510A4318BE1}" presName="sibTrans" presStyleLbl="sibTrans1D1" presStyleIdx="1" presStyleCnt="5"/>
      <dgm:spPr/>
    </dgm:pt>
    <dgm:pt modelId="{3AA0D282-05C9-4F5A-9024-9B7DDB0837DF}" type="pres">
      <dgm:prSet presAssocID="{316D8380-DBEB-44AD-B4DD-1510A4318BE1}" presName="connectorText" presStyleLbl="sibTrans1D1" presStyleIdx="1" presStyleCnt="5"/>
      <dgm:spPr/>
    </dgm:pt>
    <dgm:pt modelId="{06953AC3-A2B9-4758-BDB4-BA1E4993EC8E}" type="pres">
      <dgm:prSet presAssocID="{8BBD178E-1ECB-43B6-BCD9-2D4552DCA769}" presName="node" presStyleLbl="node1" presStyleIdx="2" presStyleCnt="6">
        <dgm:presLayoutVars>
          <dgm:bulletEnabled val="1"/>
        </dgm:presLayoutVars>
      </dgm:prSet>
      <dgm:spPr/>
    </dgm:pt>
    <dgm:pt modelId="{53D13965-7D26-4194-93A5-D0191B09E015}" type="pres">
      <dgm:prSet presAssocID="{E0CAE190-79BD-401C-8327-FE317E6DDA63}" presName="sibTrans" presStyleLbl="sibTrans1D1" presStyleIdx="2" presStyleCnt="5"/>
      <dgm:spPr/>
    </dgm:pt>
    <dgm:pt modelId="{4A3A4F26-9153-46E1-A5D3-D636E68C4DBE}" type="pres">
      <dgm:prSet presAssocID="{E0CAE190-79BD-401C-8327-FE317E6DDA63}" presName="connectorText" presStyleLbl="sibTrans1D1" presStyleIdx="2" presStyleCnt="5"/>
      <dgm:spPr/>
    </dgm:pt>
    <dgm:pt modelId="{A8FD2227-4551-44C3-B402-4D12163EF4F7}" type="pres">
      <dgm:prSet presAssocID="{4DA4404A-3D9B-4349-8B94-712F8C92B27D}" presName="node" presStyleLbl="node1" presStyleIdx="3" presStyleCnt="6">
        <dgm:presLayoutVars>
          <dgm:bulletEnabled val="1"/>
        </dgm:presLayoutVars>
      </dgm:prSet>
      <dgm:spPr/>
    </dgm:pt>
    <dgm:pt modelId="{F1AE863D-3CDE-4FD6-B14C-73D99F31DE1D}" type="pres">
      <dgm:prSet presAssocID="{53703697-3F2C-41C6-939F-597E3C721888}" presName="sibTrans" presStyleLbl="sibTrans1D1" presStyleIdx="3" presStyleCnt="5"/>
      <dgm:spPr/>
    </dgm:pt>
    <dgm:pt modelId="{55EB9426-B5AB-4365-B14B-FBE8E32E8D58}" type="pres">
      <dgm:prSet presAssocID="{53703697-3F2C-41C6-939F-597E3C721888}" presName="connectorText" presStyleLbl="sibTrans1D1" presStyleIdx="3" presStyleCnt="5"/>
      <dgm:spPr/>
    </dgm:pt>
    <dgm:pt modelId="{26C34C09-33C3-4B2A-ACD4-C5E120B37B8F}" type="pres">
      <dgm:prSet presAssocID="{AF0EAE45-9B63-4B5D-8F35-DABBBB84E690}" presName="node" presStyleLbl="node1" presStyleIdx="4" presStyleCnt="6">
        <dgm:presLayoutVars>
          <dgm:bulletEnabled val="1"/>
        </dgm:presLayoutVars>
      </dgm:prSet>
      <dgm:spPr/>
    </dgm:pt>
    <dgm:pt modelId="{78B0B7E2-9505-4B5F-B681-A871CBA343C6}" type="pres">
      <dgm:prSet presAssocID="{A9DDB76D-FCD8-4261-BFF6-0BCFBAA6BE54}" presName="sibTrans" presStyleLbl="sibTrans1D1" presStyleIdx="4" presStyleCnt="5"/>
      <dgm:spPr/>
    </dgm:pt>
    <dgm:pt modelId="{332C3049-81A0-4783-987F-52842548F325}" type="pres">
      <dgm:prSet presAssocID="{A9DDB76D-FCD8-4261-BFF6-0BCFBAA6BE54}" presName="connectorText" presStyleLbl="sibTrans1D1" presStyleIdx="4" presStyleCnt="5"/>
      <dgm:spPr/>
    </dgm:pt>
    <dgm:pt modelId="{7BBF7924-8035-4F6F-882C-2F66FC536C27}" type="pres">
      <dgm:prSet presAssocID="{6179692D-0918-4C8C-81DD-322E00239D14}" presName="node" presStyleLbl="node1" presStyleIdx="5" presStyleCnt="6">
        <dgm:presLayoutVars>
          <dgm:bulletEnabled val="1"/>
        </dgm:presLayoutVars>
      </dgm:prSet>
      <dgm:spPr/>
    </dgm:pt>
  </dgm:ptLst>
  <dgm:cxnLst>
    <dgm:cxn modelId="{546DD723-9138-47AE-84AA-5137EAB0B193}" type="presOf" srcId="{53703697-3F2C-41C6-939F-597E3C721888}" destId="{55EB9426-B5AB-4365-B14B-FBE8E32E8D58}" srcOrd="1" destOrd="0" presId="urn:microsoft.com/office/officeart/2016/7/layout/RepeatingBendingProcessNew"/>
    <dgm:cxn modelId="{C8CCE926-EEC9-4AB9-8872-BCF98CB7E624}" type="presOf" srcId="{AF0EAE45-9B63-4B5D-8F35-DABBBB84E690}" destId="{26C34C09-33C3-4B2A-ACD4-C5E120B37B8F}" srcOrd="0" destOrd="0" presId="urn:microsoft.com/office/officeart/2016/7/layout/RepeatingBendingProcessNew"/>
    <dgm:cxn modelId="{AC17BB2D-6B51-401D-B139-0A4DB35C25CB}" type="presOf" srcId="{53703697-3F2C-41C6-939F-597E3C721888}" destId="{F1AE863D-3CDE-4FD6-B14C-73D99F31DE1D}" srcOrd="0" destOrd="0" presId="urn:microsoft.com/office/officeart/2016/7/layout/RepeatingBendingProcessNew"/>
    <dgm:cxn modelId="{576E092F-BC61-455C-8073-13695D01BAD2}" type="presOf" srcId="{4DA4404A-3D9B-4349-8B94-712F8C92B27D}" destId="{A8FD2227-4551-44C3-B402-4D12163EF4F7}" srcOrd="0" destOrd="0" presId="urn:microsoft.com/office/officeart/2016/7/layout/RepeatingBendingProcessNew"/>
    <dgm:cxn modelId="{66846034-95B6-466F-882D-3C99A43F43EF}" type="presOf" srcId="{A9DDB76D-FCD8-4261-BFF6-0BCFBAA6BE54}" destId="{332C3049-81A0-4783-987F-52842548F325}" srcOrd="1" destOrd="0" presId="urn:microsoft.com/office/officeart/2016/7/layout/RepeatingBendingProcessNew"/>
    <dgm:cxn modelId="{AF55D33E-A73C-45CE-A3AB-9E364190A7EB}" srcId="{C5FC606E-4DB9-434F-8271-2430B5D1969E}" destId="{4DA4404A-3D9B-4349-8B94-712F8C92B27D}" srcOrd="3" destOrd="0" parTransId="{FD3BCC70-1EEF-45A9-889C-FF4392DB9A31}" sibTransId="{53703697-3F2C-41C6-939F-597E3C721888}"/>
    <dgm:cxn modelId="{64004144-D491-4575-8EDB-6B7A4684411D}" type="presOf" srcId="{41BA8721-B2F2-46BC-A682-BD5B8B5E2707}" destId="{BBED516E-9D58-4C58-80EB-93FFF8DD8476}" srcOrd="0" destOrd="0" presId="urn:microsoft.com/office/officeart/2016/7/layout/RepeatingBendingProcessNew"/>
    <dgm:cxn modelId="{82B95D4C-E6F1-4759-B0F1-70838ACFADFD}" type="presOf" srcId="{5338059D-2F15-4187-B1C4-B5F98BD1BAAB}" destId="{FFCB6BE1-2E16-41F3-BC66-95E0E3DF08F7}" srcOrd="0" destOrd="0" presId="urn:microsoft.com/office/officeart/2016/7/layout/RepeatingBendingProcessNew"/>
    <dgm:cxn modelId="{98AB364F-08CE-49DA-A155-3A5E8C2AD9FE}" srcId="{C5FC606E-4DB9-434F-8271-2430B5D1969E}" destId="{6179692D-0918-4C8C-81DD-322E00239D14}" srcOrd="5" destOrd="0" parTransId="{4F580F94-1BF5-411A-8744-15A126DD8DA7}" sibTransId="{277D6571-AB65-45EA-AF11-0E5A76C2FEA4}"/>
    <dgm:cxn modelId="{A6D93455-CC22-4AE6-9F6A-DA50C3837DD0}" type="presOf" srcId="{316D8380-DBEB-44AD-B4DD-1510A4318BE1}" destId="{C4C4E06C-88F0-45FF-92E0-CD3CB1FF0458}" srcOrd="0" destOrd="0" presId="urn:microsoft.com/office/officeart/2016/7/layout/RepeatingBendingProcessNew"/>
    <dgm:cxn modelId="{F906AD67-E5EB-4A9A-BA01-D5216DBD355C}" type="presOf" srcId="{8BBD178E-1ECB-43B6-BCD9-2D4552DCA769}" destId="{06953AC3-A2B9-4758-BDB4-BA1E4993EC8E}" srcOrd="0" destOrd="0" presId="urn:microsoft.com/office/officeart/2016/7/layout/RepeatingBendingProcessNew"/>
    <dgm:cxn modelId="{AA4BFB6B-57F1-4099-9565-8221544741AF}" type="presOf" srcId="{6179692D-0918-4C8C-81DD-322E00239D14}" destId="{7BBF7924-8035-4F6F-882C-2F66FC536C27}" srcOrd="0" destOrd="0" presId="urn:microsoft.com/office/officeart/2016/7/layout/RepeatingBendingProcessNew"/>
    <dgm:cxn modelId="{E5013771-9184-43EE-A836-B95EBAB0E411}" type="presOf" srcId="{E0CAE190-79BD-401C-8327-FE317E6DDA63}" destId="{4A3A4F26-9153-46E1-A5D3-D636E68C4DBE}" srcOrd="1" destOrd="0" presId="urn:microsoft.com/office/officeart/2016/7/layout/RepeatingBendingProcessNew"/>
    <dgm:cxn modelId="{A1F20579-3EDE-45EA-908B-9CC7FD74941B}" type="presOf" srcId="{C5FC606E-4DB9-434F-8271-2430B5D1969E}" destId="{8D6C6DF8-530F-48E3-982D-506449DFFD03}" srcOrd="0" destOrd="0" presId="urn:microsoft.com/office/officeart/2016/7/layout/RepeatingBendingProcessNew"/>
    <dgm:cxn modelId="{E4AA5D79-A7EB-4C52-8FC2-7A25F158A018}" type="presOf" srcId="{A9DDB76D-FCD8-4261-BFF6-0BCFBAA6BE54}" destId="{78B0B7E2-9505-4B5F-B681-A871CBA343C6}" srcOrd="0" destOrd="0" presId="urn:microsoft.com/office/officeart/2016/7/layout/RepeatingBendingProcessNew"/>
    <dgm:cxn modelId="{EA7C6D7F-6884-42A4-B089-5BCB9A33737D}" srcId="{C5FC606E-4DB9-434F-8271-2430B5D1969E}" destId="{5338059D-2F15-4187-B1C4-B5F98BD1BAAB}" srcOrd="1" destOrd="0" parTransId="{B7A8B9CD-32A7-481D-B1F1-744F16834CD1}" sibTransId="{316D8380-DBEB-44AD-B4DD-1510A4318BE1}"/>
    <dgm:cxn modelId="{48BE5F8F-8609-404A-A40C-35F32570C390}" srcId="{C5FC606E-4DB9-434F-8271-2430B5D1969E}" destId="{AF0EAE45-9B63-4B5D-8F35-DABBBB84E690}" srcOrd="4" destOrd="0" parTransId="{19D4D972-32C3-43EB-AE0A-2C0FDB4320A8}" sibTransId="{A9DDB76D-FCD8-4261-BFF6-0BCFBAA6BE54}"/>
    <dgm:cxn modelId="{8068928F-C089-49C8-B330-7010AF66D5C3}" type="presOf" srcId="{41BA8721-B2F2-46BC-A682-BD5B8B5E2707}" destId="{C646A0F9-CD7B-4769-B3D9-F46DC2CFE756}" srcOrd="1" destOrd="0" presId="urn:microsoft.com/office/officeart/2016/7/layout/RepeatingBendingProcessNew"/>
    <dgm:cxn modelId="{82DE9998-1054-4DC3-83DF-BE57C27F7741}" type="presOf" srcId="{316D8380-DBEB-44AD-B4DD-1510A4318BE1}" destId="{3AA0D282-05C9-4F5A-9024-9B7DDB0837DF}" srcOrd="1" destOrd="0" presId="urn:microsoft.com/office/officeart/2016/7/layout/RepeatingBendingProcessNew"/>
    <dgm:cxn modelId="{C10E1F9D-C494-4F30-BCE0-405D1439DD4B}" type="presOf" srcId="{E0CAE190-79BD-401C-8327-FE317E6DDA63}" destId="{53D13965-7D26-4194-93A5-D0191B09E015}" srcOrd="0" destOrd="0" presId="urn:microsoft.com/office/officeart/2016/7/layout/RepeatingBendingProcessNew"/>
    <dgm:cxn modelId="{04937AA3-74B1-443D-9B7E-646DC8D0BC5D}" srcId="{C5FC606E-4DB9-434F-8271-2430B5D1969E}" destId="{1629DFDA-CBF3-4A14-A7CD-1FAEDCFF8264}" srcOrd="0" destOrd="0" parTransId="{05AD5310-645B-4731-99E5-C8D6EEB43C82}" sibTransId="{41BA8721-B2F2-46BC-A682-BD5B8B5E2707}"/>
    <dgm:cxn modelId="{91AE19D4-72A4-4719-8141-AB38AF3BD290}" srcId="{C5FC606E-4DB9-434F-8271-2430B5D1969E}" destId="{8BBD178E-1ECB-43B6-BCD9-2D4552DCA769}" srcOrd="2" destOrd="0" parTransId="{062B6050-D129-46FB-97E8-25FB3DD264F9}" sibTransId="{E0CAE190-79BD-401C-8327-FE317E6DDA63}"/>
    <dgm:cxn modelId="{967459D4-B030-4CFD-81D3-75EB346C12C3}" type="presOf" srcId="{1629DFDA-CBF3-4A14-A7CD-1FAEDCFF8264}" destId="{6BC6B3C6-5C20-4C2E-9508-132E1774DD4F}" srcOrd="0" destOrd="0" presId="urn:microsoft.com/office/officeart/2016/7/layout/RepeatingBendingProcessNew"/>
    <dgm:cxn modelId="{CAC5DE8D-8661-4B2D-AF4E-FF3116CC6DC6}" type="presParOf" srcId="{8D6C6DF8-530F-48E3-982D-506449DFFD03}" destId="{6BC6B3C6-5C20-4C2E-9508-132E1774DD4F}" srcOrd="0" destOrd="0" presId="urn:microsoft.com/office/officeart/2016/7/layout/RepeatingBendingProcessNew"/>
    <dgm:cxn modelId="{138842C2-2BD1-4CFB-A75F-64C2A68C9669}" type="presParOf" srcId="{8D6C6DF8-530F-48E3-982D-506449DFFD03}" destId="{BBED516E-9D58-4C58-80EB-93FFF8DD8476}" srcOrd="1" destOrd="0" presId="urn:microsoft.com/office/officeart/2016/7/layout/RepeatingBendingProcessNew"/>
    <dgm:cxn modelId="{988ECABD-3C91-44F0-9867-FA6D430CC75A}" type="presParOf" srcId="{BBED516E-9D58-4C58-80EB-93FFF8DD8476}" destId="{C646A0F9-CD7B-4769-B3D9-F46DC2CFE756}" srcOrd="0" destOrd="0" presId="urn:microsoft.com/office/officeart/2016/7/layout/RepeatingBendingProcessNew"/>
    <dgm:cxn modelId="{D4C90407-A8FC-4932-8C23-38C7657DE839}" type="presParOf" srcId="{8D6C6DF8-530F-48E3-982D-506449DFFD03}" destId="{FFCB6BE1-2E16-41F3-BC66-95E0E3DF08F7}" srcOrd="2" destOrd="0" presId="urn:microsoft.com/office/officeart/2016/7/layout/RepeatingBendingProcessNew"/>
    <dgm:cxn modelId="{D3A33A7C-75C4-47B9-ACC5-027D409083D2}" type="presParOf" srcId="{8D6C6DF8-530F-48E3-982D-506449DFFD03}" destId="{C4C4E06C-88F0-45FF-92E0-CD3CB1FF0458}" srcOrd="3" destOrd="0" presId="urn:microsoft.com/office/officeart/2016/7/layout/RepeatingBendingProcessNew"/>
    <dgm:cxn modelId="{908B50A0-B4EA-4164-8C9C-615C07956E10}" type="presParOf" srcId="{C4C4E06C-88F0-45FF-92E0-CD3CB1FF0458}" destId="{3AA0D282-05C9-4F5A-9024-9B7DDB0837DF}" srcOrd="0" destOrd="0" presId="urn:microsoft.com/office/officeart/2016/7/layout/RepeatingBendingProcessNew"/>
    <dgm:cxn modelId="{28277ED7-9389-466C-914D-AAB5B0D4B693}" type="presParOf" srcId="{8D6C6DF8-530F-48E3-982D-506449DFFD03}" destId="{06953AC3-A2B9-4758-BDB4-BA1E4993EC8E}" srcOrd="4" destOrd="0" presId="urn:microsoft.com/office/officeart/2016/7/layout/RepeatingBendingProcessNew"/>
    <dgm:cxn modelId="{CEDA51DA-BD0C-4A49-A9D7-21FBDAFAE357}" type="presParOf" srcId="{8D6C6DF8-530F-48E3-982D-506449DFFD03}" destId="{53D13965-7D26-4194-93A5-D0191B09E015}" srcOrd="5" destOrd="0" presId="urn:microsoft.com/office/officeart/2016/7/layout/RepeatingBendingProcessNew"/>
    <dgm:cxn modelId="{DE571CAE-2E1B-4875-93CB-542F0A09C1A5}" type="presParOf" srcId="{53D13965-7D26-4194-93A5-D0191B09E015}" destId="{4A3A4F26-9153-46E1-A5D3-D636E68C4DBE}" srcOrd="0" destOrd="0" presId="urn:microsoft.com/office/officeart/2016/7/layout/RepeatingBendingProcessNew"/>
    <dgm:cxn modelId="{B3389BDD-77A8-4DFB-8E75-818A70679753}" type="presParOf" srcId="{8D6C6DF8-530F-48E3-982D-506449DFFD03}" destId="{A8FD2227-4551-44C3-B402-4D12163EF4F7}" srcOrd="6" destOrd="0" presId="urn:microsoft.com/office/officeart/2016/7/layout/RepeatingBendingProcessNew"/>
    <dgm:cxn modelId="{9C1365B0-CA7C-4A5B-ACCA-283995DEF795}" type="presParOf" srcId="{8D6C6DF8-530F-48E3-982D-506449DFFD03}" destId="{F1AE863D-3CDE-4FD6-B14C-73D99F31DE1D}" srcOrd="7" destOrd="0" presId="urn:microsoft.com/office/officeart/2016/7/layout/RepeatingBendingProcessNew"/>
    <dgm:cxn modelId="{F0E32438-B7DD-42E2-B338-CF7C6CCAA08D}" type="presParOf" srcId="{F1AE863D-3CDE-4FD6-B14C-73D99F31DE1D}" destId="{55EB9426-B5AB-4365-B14B-FBE8E32E8D58}" srcOrd="0" destOrd="0" presId="urn:microsoft.com/office/officeart/2016/7/layout/RepeatingBendingProcessNew"/>
    <dgm:cxn modelId="{0036E9EC-D474-4AEF-A9AD-F929926FBC5F}" type="presParOf" srcId="{8D6C6DF8-530F-48E3-982D-506449DFFD03}" destId="{26C34C09-33C3-4B2A-ACD4-C5E120B37B8F}" srcOrd="8" destOrd="0" presId="urn:microsoft.com/office/officeart/2016/7/layout/RepeatingBendingProcessNew"/>
    <dgm:cxn modelId="{032DD5AA-06A1-4DD0-84CC-A564A5913FAB}" type="presParOf" srcId="{8D6C6DF8-530F-48E3-982D-506449DFFD03}" destId="{78B0B7E2-9505-4B5F-B681-A871CBA343C6}" srcOrd="9" destOrd="0" presId="urn:microsoft.com/office/officeart/2016/7/layout/RepeatingBendingProcessNew"/>
    <dgm:cxn modelId="{DC99155E-F21F-4414-9B16-BD9538C674BC}" type="presParOf" srcId="{78B0B7E2-9505-4B5F-B681-A871CBA343C6}" destId="{332C3049-81A0-4783-987F-52842548F325}" srcOrd="0" destOrd="0" presId="urn:microsoft.com/office/officeart/2016/7/layout/RepeatingBendingProcessNew"/>
    <dgm:cxn modelId="{E6E0DFB4-BA99-46F1-8019-A113DEA7AF92}" type="presParOf" srcId="{8D6C6DF8-530F-48E3-982D-506449DFFD03}" destId="{7BBF7924-8035-4F6F-882C-2F66FC536C27}"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C5FC606E-4DB9-434F-8271-2430B5D1969E}" type="doc">
      <dgm:prSet loTypeId="urn:microsoft.com/office/officeart/2016/7/layout/RepeatingBendingProcessNew" loCatId="process" qsTypeId="urn:microsoft.com/office/officeart/2005/8/quickstyle/simple1" qsCatId="simple" csTypeId="urn:microsoft.com/office/officeart/2005/8/colors/colorful1" csCatId="colorful" phldr="1"/>
      <dgm:spPr/>
      <dgm:t>
        <a:bodyPr/>
        <a:lstStyle/>
        <a:p>
          <a:endParaRPr lang="en-US"/>
        </a:p>
      </dgm:t>
    </dgm:pt>
    <dgm:pt modelId="{1629DFDA-CBF3-4A14-A7CD-1FAEDCFF8264}">
      <dgm:prSet/>
      <dgm:spPr/>
      <dgm:t>
        <a:bodyPr/>
        <a:lstStyle/>
        <a:p>
          <a:r>
            <a:rPr lang="el-GR" dirty="0"/>
            <a:t>Ποιοτική αξιοποίηση του χρόνου τους</a:t>
          </a:r>
          <a:endParaRPr lang="en-US" dirty="0"/>
        </a:p>
      </dgm:t>
    </dgm:pt>
    <dgm:pt modelId="{05AD5310-645B-4731-99E5-C8D6EEB43C82}" type="parTrans" cxnId="{04937AA3-74B1-443D-9B7E-646DC8D0BC5D}">
      <dgm:prSet/>
      <dgm:spPr/>
      <dgm:t>
        <a:bodyPr/>
        <a:lstStyle/>
        <a:p>
          <a:endParaRPr lang="en-US"/>
        </a:p>
      </dgm:t>
    </dgm:pt>
    <dgm:pt modelId="{41BA8721-B2F2-46BC-A682-BD5B8B5E2707}" type="sibTrans" cxnId="{04937AA3-74B1-443D-9B7E-646DC8D0BC5D}">
      <dgm:prSet/>
      <dgm:spPr/>
      <dgm:t>
        <a:bodyPr/>
        <a:lstStyle/>
        <a:p>
          <a:endParaRPr lang="en-US"/>
        </a:p>
      </dgm:t>
    </dgm:pt>
    <dgm:pt modelId="{5338059D-2F15-4187-B1C4-B5F98BD1BAAB}">
      <dgm:prSet/>
      <dgm:spPr/>
      <dgm:t>
        <a:bodyPr/>
        <a:lstStyle/>
        <a:p>
          <a:r>
            <a:rPr lang="el-GR" dirty="0"/>
            <a:t>Δημιουργία συνθηκών θαλπωρής</a:t>
          </a:r>
          <a:endParaRPr lang="en-US" dirty="0"/>
        </a:p>
      </dgm:t>
    </dgm:pt>
    <dgm:pt modelId="{B7A8B9CD-32A7-481D-B1F1-744F16834CD1}" type="parTrans" cxnId="{EA7C6D7F-6884-42A4-B089-5BCB9A33737D}">
      <dgm:prSet/>
      <dgm:spPr/>
      <dgm:t>
        <a:bodyPr/>
        <a:lstStyle/>
        <a:p>
          <a:endParaRPr lang="en-US"/>
        </a:p>
      </dgm:t>
    </dgm:pt>
    <dgm:pt modelId="{316D8380-DBEB-44AD-B4DD-1510A4318BE1}" type="sibTrans" cxnId="{EA7C6D7F-6884-42A4-B089-5BCB9A33737D}">
      <dgm:prSet/>
      <dgm:spPr/>
      <dgm:t>
        <a:bodyPr/>
        <a:lstStyle/>
        <a:p>
          <a:endParaRPr lang="en-US"/>
        </a:p>
      </dgm:t>
    </dgm:pt>
    <dgm:pt modelId="{8BBD178E-1ECB-43B6-BCD9-2D4552DCA769}">
      <dgm:prSet/>
      <dgm:spPr>
        <a:solidFill>
          <a:srgbClr val="7030A0"/>
        </a:solidFill>
      </dgm:spPr>
      <dgm:t>
        <a:bodyPr/>
        <a:lstStyle/>
        <a:p>
          <a:r>
            <a:rPr lang="el-GR" dirty="0"/>
            <a:t>Αποφυγή κάθε είδους αποκλεισμού</a:t>
          </a:r>
          <a:endParaRPr lang="en-US" dirty="0"/>
        </a:p>
      </dgm:t>
    </dgm:pt>
    <dgm:pt modelId="{062B6050-D129-46FB-97E8-25FB3DD264F9}" type="parTrans" cxnId="{91AE19D4-72A4-4719-8141-AB38AF3BD290}">
      <dgm:prSet/>
      <dgm:spPr/>
      <dgm:t>
        <a:bodyPr/>
        <a:lstStyle/>
        <a:p>
          <a:endParaRPr lang="en-US"/>
        </a:p>
      </dgm:t>
    </dgm:pt>
    <dgm:pt modelId="{E0CAE190-79BD-401C-8327-FE317E6DDA63}" type="sibTrans" cxnId="{91AE19D4-72A4-4719-8141-AB38AF3BD290}">
      <dgm:prSet/>
      <dgm:spPr/>
      <dgm:t>
        <a:bodyPr/>
        <a:lstStyle/>
        <a:p>
          <a:endParaRPr lang="en-US"/>
        </a:p>
      </dgm:t>
    </dgm:pt>
    <dgm:pt modelId="{4DA4404A-3D9B-4349-8B94-712F8C92B27D}">
      <dgm:prSet/>
      <dgm:spPr/>
      <dgm:t>
        <a:bodyPr/>
        <a:lstStyle/>
        <a:p>
          <a:r>
            <a:rPr lang="el-GR" dirty="0"/>
            <a:t>Ανάπτυξη και ενίσχυση κοινωνικών σχέσεων</a:t>
          </a:r>
          <a:endParaRPr lang="en-US" dirty="0"/>
        </a:p>
      </dgm:t>
    </dgm:pt>
    <dgm:pt modelId="{FD3BCC70-1EEF-45A9-889C-FF4392DB9A31}" type="parTrans" cxnId="{AF55D33E-A73C-45CE-A3AB-9E364190A7EB}">
      <dgm:prSet/>
      <dgm:spPr/>
      <dgm:t>
        <a:bodyPr/>
        <a:lstStyle/>
        <a:p>
          <a:endParaRPr lang="en-US"/>
        </a:p>
      </dgm:t>
    </dgm:pt>
    <dgm:pt modelId="{53703697-3F2C-41C6-939F-597E3C721888}" type="sibTrans" cxnId="{AF55D33E-A73C-45CE-A3AB-9E364190A7EB}">
      <dgm:prSet/>
      <dgm:spPr/>
      <dgm:t>
        <a:bodyPr/>
        <a:lstStyle/>
        <a:p>
          <a:endParaRPr lang="en-US"/>
        </a:p>
      </dgm:t>
    </dgm:pt>
    <dgm:pt modelId="{AF0EAE45-9B63-4B5D-8F35-DABBBB84E690}">
      <dgm:prSet/>
      <dgm:spPr/>
      <dgm:t>
        <a:bodyPr/>
        <a:lstStyle/>
        <a:p>
          <a:r>
            <a:rPr lang="el-GR" dirty="0"/>
            <a:t>Ενίσχυση της αντίληψης ότι είναι χρήσιμοι και πολύτιμοι για τους άλλους</a:t>
          </a:r>
          <a:endParaRPr lang="en-US" dirty="0"/>
        </a:p>
      </dgm:t>
    </dgm:pt>
    <dgm:pt modelId="{19D4D972-32C3-43EB-AE0A-2C0FDB4320A8}" type="parTrans" cxnId="{48BE5F8F-8609-404A-A40C-35F32570C390}">
      <dgm:prSet/>
      <dgm:spPr/>
      <dgm:t>
        <a:bodyPr/>
        <a:lstStyle/>
        <a:p>
          <a:endParaRPr lang="en-US"/>
        </a:p>
      </dgm:t>
    </dgm:pt>
    <dgm:pt modelId="{A9DDB76D-FCD8-4261-BFF6-0BCFBAA6BE54}" type="sibTrans" cxnId="{48BE5F8F-8609-404A-A40C-35F32570C390}">
      <dgm:prSet/>
      <dgm:spPr/>
      <dgm:t>
        <a:bodyPr/>
        <a:lstStyle/>
        <a:p>
          <a:endParaRPr lang="en-US"/>
        </a:p>
      </dgm:t>
    </dgm:pt>
    <dgm:pt modelId="{8D6C6DF8-530F-48E3-982D-506449DFFD03}" type="pres">
      <dgm:prSet presAssocID="{C5FC606E-4DB9-434F-8271-2430B5D1969E}" presName="Name0" presStyleCnt="0">
        <dgm:presLayoutVars>
          <dgm:dir/>
          <dgm:resizeHandles val="exact"/>
        </dgm:presLayoutVars>
      </dgm:prSet>
      <dgm:spPr/>
    </dgm:pt>
    <dgm:pt modelId="{6BC6B3C6-5C20-4C2E-9508-132E1774DD4F}" type="pres">
      <dgm:prSet presAssocID="{1629DFDA-CBF3-4A14-A7CD-1FAEDCFF8264}" presName="node" presStyleLbl="node1" presStyleIdx="0" presStyleCnt="5">
        <dgm:presLayoutVars>
          <dgm:bulletEnabled val="1"/>
        </dgm:presLayoutVars>
      </dgm:prSet>
      <dgm:spPr/>
    </dgm:pt>
    <dgm:pt modelId="{BBED516E-9D58-4C58-80EB-93FFF8DD8476}" type="pres">
      <dgm:prSet presAssocID="{41BA8721-B2F2-46BC-A682-BD5B8B5E2707}" presName="sibTrans" presStyleLbl="sibTrans1D1" presStyleIdx="0" presStyleCnt="4"/>
      <dgm:spPr/>
    </dgm:pt>
    <dgm:pt modelId="{C646A0F9-CD7B-4769-B3D9-F46DC2CFE756}" type="pres">
      <dgm:prSet presAssocID="{41BA8721-B2F2-46BC-A682-BD5B8B5E2707}" presName="connectorText" presStyleLbl="sibTrans1D1" presStyleIdx="0" presStyleCnt="4"/>
      <dgm:spPr/>
    </dgm:pt>
    <dgm:pt modelId="{FFCB6BE1-2E16-41F3-BC66-95E0E3DF08F7}" type="pres">
      <dgm:prSet presAssocID="{5338059D-2F15-4187-B1C4-B5F98BD1BAAB}" presName="node" presStyleLbl="node1" presStyleIdx="1" presStyleCnt="5">
        <dgm:presLayoutVars>
          <dgm:bulletEnabled val="1"/>
        </dgm:presLayoutVars>
      </dgm:prSet>
      <dgm:spPr/>
    </dgm:pt>
    <dgm:pt modelId="{C4C4E06C-88F0-45FF-92E0-CD3CB1FF0458}" type="pres">
      <dgm:prSet presAssocID="{316D8380-DBEB-44AD-B4DD-1510A4318BE1}" presName="sibTrans" presStyleLbl="sibTrans1D1" presStyleIdx="1" presStyleCnt="4"/>
      <dgm:spPr/>
    </dgm:pt>
    <dgm:pt modelId="{3AA0D282-05C9-4F5A-9024-9B7DDB0837DF}" type="pres">
      <dgm:prSet presAssocID="{316D8380-DBEB-44AD-B4DD-1510A4318BE1}" presName="connectorText" presStyleLbl="sibTrans1D1" presStyleIdx="1" presStyleCnt="4"/>
      <dgm:spPr/>
    </dgm:pt>
    <dgm:pt modelId="{06953AC3-A2B9-4758-BDB4-BA1E4993EC8E}" type="pres">
      <dgm:prSet presAssocID="{8BBD178E-1ECB-43B6-BCD9-2D4552DCA769}" presName="node" presStyleLbl="node1" presStyleIdx="2" presStyleCnt="5">
        <dgm:presLayoutVars>
          <dgm:bulletEnabled val="1"/>
        </dgm:presLayoutVars>
      </dgm:prSet>
      <dgm:spPr/>
    </dgm:pt>
    <dgm:pt modelId="{53D13965-7D26-4194-93A5-D0191B09E015}" type="pres">
      <dgm:prSet presAssocID="{E0CAE190-79BD-401C-8327-FE317E6DDA63}" presName="sibTrans" presStyleLbl="sibTrans1D1" presStyleIdx="2" presStyleCnt="4"/>
      <dgm:spPr/>
    </dgm:pt>
    <dgm:pt modelId="{4A3A4F26-9153-46E1-A5D3-D636E68C4DBE}" type="pres">
      <dgm:prSet presAssocID="{E0CAE190-79BD-401C-8327-FE317E6DDA63}" presName="connectorText" presStyleLbl="sibTrans1D1" presStyleIdx="2" presStyleCnt="4"/>
      <dgm:spPr/>
    </dgm:pt>
    <dgm:pt modelId="{A8FD2227-4551-44C3-B402-4D12163EF4F7}" type="pres">
      <dgm:prSet presAssocID="{4DA4404A-3D9B-4349-8B94-712F8C92B27D}" presName="node" presStyleLbl="node1" presStyleIdx="3" presStyleCnt="5">
        <dgm:presLayoutVars>
          <dgm:bulletEnabled val="1"/>
        </dgm:presLayoutVars>
      </dgm:prSet>
      <dgm:spPr/>
    </dgm:pt>
    <dgm:pt modelId="{F1AE863D-3CDE-4FD6-B14C-73D99F31DE1D}" type="pres">
      <dgm:prSet presAssocID="{53703697-3F2C-41C6-939F-597E3C721888}" presName="sibTrans" presStyleLbl="sibTrans1D1" presStyleIdx="3" presStyleCnt="4"/>
      <dgm:spPr/>
    </dgm:pt>
    <dgm:pt modelId="{55EB9426-B5AB-4365-B14B-FBE8E32E8D58}" type="pres">
      <dgm:prSet presAssocID="{53703697-3F2C-41C6-939F-597E3C721888}" presName="connectorText" presStyleLbl="sibTrans1D1" presStyleIdx="3" presStyleCnt="4"/>
      <dgm:spPr/>
    </dgm:pt>
    <dgm:pt modelId="{26C34C09-33C3-4B2A-ACD4-C5E120B37B8F}" type="pres">
      <dgm:prSet presAssocID="{AF0EAE45-9B63-4B5D-8F35-DABBBB84E690}" presName="node" presStyleLbl="node1" presStyleIdx="4" presStyleCnt="5" custLinFactNeighborX="65933" custLinFactNeighborY="-2815">
        <dgm:presLayoutVars>
          <dgm:bulletEnabled val="1"/>
        </dgm:presLayoutVars>
      </dgm:prSet>
      <dgm:spPr/>
    </dgm:pt>
  </dgm:ptLst>
  <dgm:cxnLst>
    <dgm:cxn modelId="{546DD723-9138-47AE-84AA-5137EAB0B193}" type="presOf" srcId="{53703697-3F2C-41C6-939F-597E3C721888}" destId="{55EB9426-B5AB-4365-B14B-FBE8E32E8D58}" srcOrd="1" destOrd="0" presId="urn:microsoft.com/office/officeart/2016/7/layout/RepeatingBendingProcessNew"/>
    <dgm:cxn modelId="{C8CCE926-EEC9-4AB9-8872-BCF98CB7E624}" type="presOf" srcId="{AF0EAE45-9B63-4B5D-8F35-DABBBB84E690}" destId="{26C34C09-33C3-4B2A-ACD4-C5E120B37B8F}" srcOrd="0" destOrd="0" presId="urn:microsoft.com/office/officeart/2016/7/layout/RepeatingBendingProcessNew"/>
    <dgm:cxn modelId="{AC17BB2D-6B51-401D-B139-0A4DB35C25CB}" type="presOf" srcId="{53703697-3F2C-41C6-939F-597E3C721888}" destId="{F1AE863D-3CDE-4FD6-B14C-73D99F31DE1D}" srcOrd="0" destOrd="0" presId="urn:microsoft.com/office/officeart/2016/7/layout/RepeatingBendingProcessNew"/>
    <dgm:cxn modelId="{576E092F-BC61-455C-8073-13695D01BAD2}" type="presOf" srcId="{4DA4404A-3D9B-4349-8B94-712F8C92B27D}" destId="{A8FD2227-4551-44C3-B402-4D12163EF4F7}" srcOrd="0" destOrd="0" presId="urn:microsoft.com/office/officeart/2016/7/layout/RepeatingBendingProcessNew"/>
    <dgm:cxn modelId="{AF55D33E-A73C-45CE-A3AB-9E364190A7EB}" srcId="{C5FC606E-4DB9-434F-8271-2430B5D1969E}" destId="{4DA4404A-3D9B-4349-8B94-712F8C92B27D}" srcOrd="3" destOrd="0" parTransId="{FD3BCC70-1EEF-45A9-889C-FF4392DB9A31}" sibTransId="{53703697-3F2C-41C6-939F-597E3C721888}"/>
    <dgm:cxn modelId="{64004144-D491-4575-8EDB-6B7A4684411D}" type="presOf" srcId="{41BA8721-B2F2-46BC-A682-BD5B8B5E2707}" destId="{BBED516E-9D58-4C58-80EB-93FFF8DD8476}" srcOrd="0" destOrd="0" presId="urn:microsoft.com/office/officeart/2016/7/layout/RepeatingBendingProcessNew"/>
    <dgm:cxn modelId="{82B95D4C-E6F1-4759-B0F1-70838ACFADFD}" type="presOf" srcId="{5338059D-2F15-4187-B1C4-B5F98BD1BAAB}" destId="{FFCB6BE1-2E16-41F3-BC66-95E0E3DF08F7}" srcOrd="0" destOrd="0" presId="urn:microsoft.com/office/officeart/2016/7/layout/RepeatingBendingProcessNew"/>
    <dgm:cxn modelId="{A6D93455-CC22-4AE6-9F6A-DA50C3837DD0}" type="presOf" srcId="{316D8380-DBEB-44AD-B4DD-1510A4318BE1}" destId="{C4C4E06C-88F0-45FF-92E0-CD3CB1FF0458}" srcOrd="0" destOrd="0" presId="urn:microsoft.com/office/officeart/2016/7/layout/RepeatingBendingProcessNew"/>
    <dgm:cxn modelId="{F906AD67-E5EB-4A9A-BA01-D5216DBD355C}" type="presOf" srcId="{8BBD178E-1ECB-43B6-BCD9-2D4552DCA769}" destId="{06953AC3-A2B9-4758-BDB4-BA1E4993EC8E}" srcOrd="0" destOrd="0" presId="urn:microsoft.com/office/officeart/2016/7/layout/RepeatingBendingProcessNew"/>
    <dgm:cxn modelId="{E5013771-9184-43EE-A836-B95EBAB0E411}" type="presOf" srcId="{E0CAE190-79BD-401C-8327-FE317E6DDA63}" destId="{4A3A4F26-9153-46E1-A5D3-D636E68C4DBE}" srcOrd="1" destOrd="0" presId="urn:microsoft.com/office/officeart/2016/7/layout/RepeatingBendingProcessNew"/>
    <dgm:cxn modelId="{A1F20579-3EDE-45EA-908B-9CC7FD74941B}" type="presOf" srcId="{C5FC606E-4DB9-434F-8271-2430B5D1969E}" destId="{8D6C6DF8-530F-48E3-982D-506449DFFD03}" srcOrd="0" destOrd="0" presId="urn:microsoft.com/office/officeart/2016/7/layout/RepeatingBendingProcessNew"/>
    <dgm:cxn modelId="{EA7C6D7F-6884-42A4-B089-5BCB9A33737D}" srcId="{C5FC606E-4DB9-434F-8271-2430B5D1969E}" destId="{5338059D-2F15-4187-B1C4-B5F98BD1BAAB}" srcOrd="1" destOrd="0" parTransId="{B7A8B9CD-32A7-481D-B1F1-744F16834CD1}" sibTransId="{316D8380-DBEB-44AD-B4DD-1510A4318BE1}"/>
    <dgm:cxn modelId="{48BE5F8F-8609-404A-A40C-35F32570C390}" srcId="{C5FC606E-4DB9-434F-8271-2430B5D1969E}" destId="{AF0EAE45-9B63-4B5D-8F35-DABBBB84E690}" srcOrd="4" destOrd="0" parTransId="{19D4D972-32C3-43EB-AE0A-2C0FDB4320A8}" sibTransId="{A9DDB76D-FCD8-4261-BFF6-0BCFBAA6BE54}"/>
    <dgm:cxn modelId="{8068928F-C089-49C8-B330-7010AF66D5C3}" type="presOf" srcId="{41BA8721-B2F2-46BC-A682-BD5B8B5E2707}" destId="{C646A0F9-CD7B-4769-B3D9-F46DC2CFE756}" srcOrd="1" destOrd="0" presId="urn:microsoft.com/office/officeart/2016/7/layout/RepeatingBendingProcessNew"/>
    <dgm:cxn modelId="{82DE9998-1054-4DC3-83DF-BE57C27F7741}" type="presOf" srcId="{316D8380-DBEB-44AD-B4DD-1510A4318BE1}" destId="{3AA0D282-05C9-4F5A-9024-9B7DDB0837DF}" srcOrd="1" destOrd="0" presId="urn:microsoft.com/office/officeart/2016/7/layout/RepeatingBendingProcessNew"/>
    <dgm:cxn modelId="{C10E1F9D-C494-4F30-BCE0-405D1439DD4B}" type="presOf" srcId="{E0CAE190-79BD-401C-8327-FE317E6DDA63}" destId="{53D13965-7D26-4194-93A5-D0191B09E015}" srcOrd="0" destOrd="0" presId="urn:microsoft.com/office/officeart/2016/7/layout/RepeatingBendingProcessNew"/>
    <dgm:cxn modelId="{04937AA3-74B1-443D-9B7E-646DC8D0BC5D}" srcId="{C5FC606E-4DB9-434F-8271-2430B5D1969E}" destId="{1629DFDA-CBF3-4A14-A7CD-1FAEDCFF8264}" srcOrd="0" destOrd="0" parTransId="{05AD5310-645B-4731-99E5-C8D6EEB43C82}" sibTransId="{41BA8721-B2F2-46BC-A682-BD5B8B5E2707}"/>
    <dgm:cxn modelId="{91AE19D4-72A4-4719-8141-AB38AF3BD290}" srcId="{C5FC606E-4DB9-434F-8271-2430B5D1969E}" destId="{8BBD178E-1ECB-43B6-BCD9-2D4552DCA769}" srcOrd="2" destOrd="0" parTransId="{062B6050-D129-46FB-97E8-25FB3DD264F9}" sibTransId="{E0CAE190-79BD-401C-8327-FE317E6DDA63}"/>
    <dgm:cxn modelId="{967459D4-B030-4CFD-81D3-75EB346C12C3}" type="presOf" srcId="{1629DFDA-CBF3-4A14-A7CD-1FAEDCFF8264}" destId="{6BC6B3C6-5C20-4C2E-9508-132E1774DD4F}" srcOrd="0" destOrd="0" presId="urn:microsoft.com/office/officeart/2016/7/layout/RepeatingBendingProcessNew"/>
    <dgm:cxn modelId="{CAC5DE8D-8661-4B2D-AF4E-FF3116CC6DC6}" type="presParOf" srcId="{8D6C6DF8-530F-48E3-982D-506449DFFD03}" destId="{6BC6B3C6-5C20-4C2E-9508-132E1774DD4F}" srcOrd="0" destOrd="0" presId="urn:microsoft.com/office/officeart/2016/7/layout/RepeatingBendingProcessNew"/>
    <dgm:cxn modelId="{138842C2-2BD1-4CFB-A75F-64C2A68C9669}" type="presParOf" srcId="{8D6C6DF8-530F-48E3-982D-506449DFFD03}" destId="{BBED516E-9D58-4C58-80EB-93FFF8DD8476}" srcOrd="1" destOrd="0" presId="urn:microsoft.com/office/officeart/2016/7/layout/RepeatingBendingProcessNew"/>
    <dgm:cxn modelId="{988ECABD-3C91-44F0-9867-FA6D430CC75A}" type="presParOf" srcId="{BBED516E-9D58-4C58-80EB-93FFF8DD8476}" destId="{C646A0F9-CD7B-4769-B3D9-F46DC2CFE756}" srcOrd="0" destOrd="0" presId="urn:microsoft.com/office/officeart/2016/7/layout/RepeatingBendingProcessNew"/>
    <dgm:cxn modelId="{D4C90407-A8FC-4932-8C23-38C7657DE839}" type="presParOf" srcId="{8D6C6DF8-530F-48E3-982D-506449DFFD03}" destId="{FFCB6BE1-2E16-41F3-BC66-95E0E3DF08F7}" srcOrd="2" destOrd="0" presId="urn:microsoft.com/office/officeart/2016/7/layout/RepeatingBendingProcessNew"/>
    <dgm:cxn modelId="{D3A33A7C-75C4-47B9-ACC5-027D409083D2}" type="presParOf" srcId="{8D6C6DF8-530F-48E3-982D-506449DFFD03}" destId="{C4C4E06C-88F0-45FF-92E0-CD3CB1FF0458}" srcOrd="3" destOrd="0" presId="urn:microsoft.com/office/officeart/2016/7/layout/RepeatingBendingProcessNew"/>
    <dgm:cxn modelId="{908B50A0-B4EA-4164-8C9C-615C07956E10}" type="presParOf" srcId="{C4C4E06C-88F0-45FF-92E0-CD3CB1FF0458}" destId="{3AA0D282-05C9-4F5A-9024-9B7DDB0837DF}" srcOrd="0" destOrd="0" presId="urn:microsoft.com/office/officeart/2016/7/layout/RepeatingBendingProcessNew"/>
    <dgm:cxn modelId="{28277ED7-9389-466C-914D-AAB5B0D4B693}" type="presParOf" srcId="{8D6C6DF8-530F-48E3-982D-506449DFFD03}" destId="{06953AC3-A2B9-4758-BDB4-BA1E4993EC8E}" srcOrd="4" destOrd="0" presId="urn:microsoft.com/office/officeart/2016/7/layout/RepeatingBendingProcessNew"/>
    <dgm:cxn modelId="{CEDA51DA-BD0C-4A49-A9D7-21FBDAFAE357}" type="presParOf" srcId="{8D6C6DF8-530F-48E3-982D-506449DFFD03}" destId="{53D13965-7D26-4194-93A5-D0191B09E015}" srcOrd="5" destOrd="0" presId="urn:microsoft.com/office/officeart/2016/7/layout/RepeatingBendingProcessNew"/>
    <dgm:cxn modelId="{DE571CAE-2E1B-4875-93CB-542F0A09C1A5}" type="presParOf" srcId="{53D13965-7D26-4194-93A5-D0191B09E015}" destId="{4A3A4F26-9153-46E1-A5D3-D636E68C4DBE}" srcOrd="0" destOrd="0" presId="urn:microsoft.com/office/officeart/2016/7/layout/RepeatingBendingProcessNew"/>
    <dgm:cxn modelId="{B3389BDD-77A8-4DFB-8E75-818A70679753}" type="presParOf" srcId="{8D6C6DF8-530F-48E3-982D-506449DFFD03}" destId="{A8FD2227-4551-44C3-B402-4D12163EF4F7}" srcOrd="6" destOrd="0" presId="urn:microsoft.com/office/officeart/2016/7/layout/RepeatingBendingProcessNew"/>
    <dgm:cxn modelId="{9C1365B0-CA7C-4A5B-ACCA-283995DEF795}" type="presParOf" srcId="{8D6C6DF8-530F-48E3-982D-506449DFFD03}" destId="{F1AE863D-3CDE-4FD6-B14C-73D99F31DE1D}" srcOrd="7" destOrd="0" presId="urn:microsoft.com/office/officeart/2016/7/layout/RepeatingBendingProcessNew"/>
    <dgm:cxn modelId="{F0E32438-B7DD-42E2-B338-CF7C6CCAA08D}" type="presParOf" srcId="{F1AE863D-3CDE-4FD6-B14C-73D99F31DE1D}" destId="{55EB9426-B5AB-4365-B14B-FBE8E32E8D58}" srcOrd="0" destOrd="0" presId="urn:microsoft.com/office/officeart/2016/7/layout/RepeatingBendingProcessNew"/>
    <dgm:cxn modelId="{0036E9EC-D474-4AEF-A9AD-F929926FBC5F}" type="presParOf" srcId="{8D6C6DF8-530F-48E3-982D-506449DFFD03}" destId="{26C34C09-33C3-4B2A-ACD4-C5E120B37B8F}"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C78D8C35-CF79-48A3-8B11-38F59E67A9F3}" type="doc">
      <dgm:prSet loTypeId="urn:microsoft.com/office/officeart/2005/8/layout/process4" loCatId="process" qsTypeId="urn:microsoft.com/office/officeart/2005/8/quickstyle/simple4" qsCatId="simple" csTypeId="urn:microsoft.com/office/officeart/2005/8/colors/colorful2" csCatId="colorful"/>
      <dgm:spPr/>
      <dgm:t>
        <a:bodyPr/>
        <a:lstStyle/>
        <a:p>
          <a:endParaRPr lang="en-US"/>
        </a:p>
      </dgm:t>
    </dgm:pt>
    <dgm:pt modelId="{42B19CA0-E4B3-41AC-A437-0F1ABCAE275D}">
      <dgm:prSet/>
      <dgm:spPr/>
      <dgm:t>
        <a:bodyPr/>
        <a:lstStyle/>
        <a:p>
          <a:r>
            <a:rPr lang="el-GR"/>
            <a:t>Δεν είναι ιδιαίτερα γνωστή στην υπόλοιπη Ευρώπη γιατί πολλά από τα συγγράμματα δεν έχουν μεταφραστεί.</a:t>
          </a:r>
          <a:endParaRPr lang="en-US"/>
        </a:p>
      </dgm:t>
    </dgm:pt>
    <dgm:pt modelId="{142334E0-7AD6-4747-8692-E8396D812B99}" type="parTrans" cxnId="{ED84D5B4-8B3E-4B89-B4EE-FAFCA7D12BF1}">
      <dgm:prSet/>
      <dgm:spPr/>
      <dgm:t>
        <a:bodyPr/>
        <a:lstStyle/>
        <a:p>
          <a:endParaRPr lang="en-US"/>
        </a:p>
      </dgm:t>
    </dgm:pt>
    <dgm:pt modelId="{2B23C3F0-AA8B-4E72-A616-E3D143F5768C}" type="sibTrans" cxnId="{ED84D5B4-8B3E-4B89-B4EE-FAFCA7D12BF1}">
      <dgm:prSet/>
      <dgm:spPr/>
      <dgm:t>
        <a:bodyPr/>
        <a:lstStyle/>
        <a:p>
          <a:endParaRPr lang="en-US"/>
        </a:p>
      </dgm:t>
    </dgm:pt>
    <dgm:pt modelId="{296DF130-1FEB-4A3A-B811-957288B87E29}">
      <dgm:prSet/>
      <dgm:spPr/>
      <dgm:t>
        <a:bodyPr/>
        <a:lstStyle/>
        <a:p>
          <a:r>
            <a:rPr lang="en-US"/>
            <a:t>Tolstoy</a:t>
          </a:r>
          <a:r>
            <a:rPr lang="el-GR"/>
            <a:t>: ανέδειξε μέσα από το έργο του  την καθολική ανάγκη για  τον σεβασμό της ανθρώπινης αξιοπρέπειας, για την εκπαίδευση όλων, ειδικά των κοινωνικά και οικονομικά αδύναμων για την ολόπλευρη προσωπική και κοινωνική ανάπτυξή.</a:t>
          </a:r>
          <a:endParaRPr lang="en-US"/>
        </a:p>
      </dgm:t>
    </dgm:pt>
    <dgm:pt modelId="{E1A855D2-96A9-4706-AD80-98669BF25BBF}" type="parTrans" cxnId="{63988595-51FA-4C93-AF4C-3BF71BFA7480}">
      <dgm:prSet/>
      <dgm:spPr/>
      <dgm:t>
        <a:bodyPr/>
        <a:lstStyle/>
        <a:p>
          <a:endParaRPr lang="en-US"/>
        </a:p>
      </dgm:t>
    </dgm:pt>
    <dgm:pt modelId="{0A895D24-3CDA-42A0-8993-6571614E04FF}" type="sibTrans" cxnId="{63988595-51FA-4C93-AF4C-3BF71BFA7480}">
      <dgm:prSet/>
      <dgm:spPr/>
      <dgm:t>
        <a:bodyPr/>
        <a:lstStyle/>
        <a:p>
          <a:endParaRPr lang="en-US"/>
        </a:p>
      </dgm:t>
    </dgm:pt>
    <dgm:pt modelId="{E82022D0-6B93-41D4-9F02-8AE4F23B7F87}">
      <dgm:prSet/>
      <dgm:spPr/>
      <dgm:t>
        <a:bodyPr/>
        <a:lstStyle/>
        <a:p>
          <a:r>
            <a:rPr lang="el-GR" dirty="0"/>
            <a:t>Με την Οκτωβριανή Επανάσταση  αποδυναμώθηκε η εκκλησία και η φιλανθρωπία, γιατί θεωρήθηκε κατάλοιπο της αστικής τάξης-σημαντική αύξηση κοινωνικών και παιδαγωγικών προβλημάτων  (βλ. νεανική παραβατικότητα-έλλειψη τροφής, στέγης, άλλων αγαθών και γονικής εποπτείας.</a:t>
          </a:r>
          <a:endParaRPr lang="en-US" dirty="0"/>
        </a:p>
      </dgm:t>
    </dgm:pt>
    <dgm:pt modelId="{27FBDAB8-8E47-4412-8767-2FBFF67F4AEF}" type="parTrans" cxnId="{8FE113B5-6071-4412-BFF9-E1F5EFAFD59C}">
      <dgm:prSet/>
      <dgm:spPr/>
      <dgm:t>
        <a:bodyPr/>
        <a:lstStyle/>
        <a:p>
          <a:endParaRPr lang="en-US"/>
        </a:p>
      </dgm:t>
    </dgm:pt>
    <dgm:pt modelId="{CE1CAFF1-1352-457B-AE75-C35D8B5A8432}" type="sibTrans" cxnId="{8FE113B5-6071-4412-BFF9-E1F5EFAFD59C}">
      <dgm:prSet/>
      <dgm:spPr/>
      <dgm:t>
        <a:bodyPr/>
        <a:lstStyle/>
        <a:p>
          <a:endParaRPr lang="en-US"/>
        </a:p>
      </dgm:t>
    </dgm:pt>
    <dgm:pt modelId="{2CD6E133-F4BC-4D3E-AC4A-BE752DAC8E4D}" type="pres">
      <dgm:prSet presAssocID="{C78D8C35-CF79-48A3-8B11-38F59E67A9F3}" presName="Name0" presStyleCnt="0">
        <dgm:presLayoutVars>
          <dgm:dir/>
          <dgm:animLvl val="lvl"/>
          <dgm:resizeHandles val="exact"/>
        </dgm:presLayoutVars>
      </dgm:prSet>
      <dgm:spPr/>
    </dgm:pt>
    <dgm:pt modelId="{1F06C030-251C-4218-A62A-53A7FA4E3D63}" type="pres">
      <dgm:prSet presAssocID="{E82022D0-6B93-41D4-9F02-8AE4F23B7F87}" presName="boxAndChildren" presStyleCnt="0"/>
      <dgm:spPr/>
    </dgm:pt>
    <dgm:pt modelId="{BEDCE0F7-47B1-49F7-AC1E-692C86116DAF}" type="pres">
      <dgm:prSet presAssocID="{E82022D0-6B93-41D4-9F02-8AE4F23B7F87}" presName="parentTextBox" presStyleLbl="node1" presStyleIdx="0" presStyleCnt="3"/>
      <dgm:spPr/>
    </dgm:pt>
    <dgm:pt modelId="{A911F668-535B-427E-9D14-2013814BF131}" type="pres">
      <dgm:prSet presAssocID="{0A895D24-3CDA-42A0-8993-6571614E04FF}" presName="sp" presStyleCnt="0"/>
      <dgm:spPr/>
    </dgm:pt>
    <dgm:pt modelId="{F32622E9-33F0-4D29-9983-96320E8DB7C6}" type="pres">
      <dgm:prSet presAssocID="{296DF130-1FEB-4A3A-B811-957288B87E29}" presName="arrowAndChildren" presStyleCnt="0"/>
      <dgm:spPr/>
    </dgm:pt>
    <dgm:pt modelId="{53B6F628-8004-4993-B78C-D315CB785DC0}" type="pres">
      <dgm:prSet presAssocID="{296DF130-1FEB-4A3A-B811-957288B87E29}" presName="parentTextArrow" presStyleLbl="node1" presStyleIdx="1" presStyleCnt="3"/>
      <dgm:spPr/>
    </dgm:pt>
    <dgm:pt modelId="{187DAD54-AC0D-41D8-B682-53D0A3868A72}" type="pres">
      <dgm:prSet presAssocID="{2B23C3F0-AA8B-4E72-A616-E3D143F5768C}" presName="sp" presStyleCnt="0"/>
      <dgm:spPr/>
    </dgm:pt>
    <dgm:pt modelId="{BB3B7F13-BD26-4A71-AAEF-58E0B3408C69}" type="pres">
      <dgm:prSet presAssocID="{42B19CA0-E4B3-41AC-A437-0F1ABCAE275D}" presName="arrowAndChildren" presStyleCnt="0"/>
      <dgm:spPr/>
    </dgm:pt>
    <dgm:pt modelId="{C498AE8F-35FD-41B7-A62D-D2AECDF21B73}" type="pres">
      <dgm:prSet presAssocID="{42B19CA0-E4B3-41AC-A437-0F1ABCAE275D}" presName="parentTextArrow" presStyleLbl="node1" presStyleIdx="2" presStyleCnt="3"/>
      <dgm:spPr/>
    </dgm:pt>
  </dgm:ptLst>
  <dgm:cxnLst>
    <dgm:cxn modelId="{0919E02D-B757-4EF7-A953-554CE430CE47}" type="presOf" srcId="{42B19CA0-E4B3-41AC-A437-0F1ABCAE275D}" destId="{C498AE8F-35FD-41B7-A62D-D2AECDF21B73}" srcOrd="0" destOrd="0" presId="urn:microsoft.com/office/officeart/2005/8/layout/process4"/>
    <dgm:cxn modelId="{63988595-51FA-4C93-AF4C-3BF71BFA7480}" srcId="{C78D8C35-CF79-48A3-8B11-38F59E67A9F3}" destId="{296DF130-1FEB-4A3A-B811-957288B87E29}" srcOrd="1" destOrd="0" parTransId="{E1A855D2-96A9-4706-AD80-98669BF25BBF}" sibTransId="{0A895D24-3CDA-42A0-8993-6571614E04FF}"/>
    <dgm:cxn modelId="{2FB88D9E-0A72-494A-90DC-0A2417F2E45F}" type="presOf" srcId="{296DF130-1FEB-4A3A-B811-957288B87E29}" destId="{53B6F628-8004-4993-B78C-D315CB785DC0}" srcOrd="0" destOrd="0" presId="urn:microsoft.com/office/officeart/2005/8/layout/process4"/>
    <dgm:cxn modelId="{ED84D5B4-8B3E-4B89-B4EE-FAFCA7D12BF1}" srcId="{C78D8C35-CF79-48A3-8B11-38F59E67A9F3}" destId="{42B19CA0-E4B3-41AC-A437-0F1ABCAE275D}" srcOrd="0" destOrd="0" parTransId="{142334E0-7AD6-4747-8692-E8396D812B99}" sibTransId="{2B23C3F0-AA8B-4E72-A616-E3D143F5768C}"/>
    <dgm:cxn modelId="{8FE113B5-6071-4412-BFF9-E1F5EFAFD59C}" srcId="{C78D8C35-CF79-48A3-8B11-38F59E67A9F3}" destId="{E82022D0-6B93-41D4-9F02-8AE4F23B7F87}" srcOrd="2" destOrd="0" parTransId="{27FBDAB8-8E47-4412-8767-2FBFF67F4AEF}" sibTransId="{CE1CAFF1-1352-457B-AE75-C35D8B5A8432}"/>
    <dgm:cxn modelId="{E016D7DB-4780-4A0E-A195-87DE0E57CD07}" type="presOf" srcId="{E82022D0-6B93-41D4-9F02-8AE4F23B7F87}" destId="{BEDCE0F7-47B1-49F7-AC1E-692C86116DAF}" srcOrd="0" destOrd="0" presId="urn:microsoft.com/office/officeart/2005/8/layout/process4"/>
    <dgm:cxn modelId="{1C3C11EF-456B-4DE2-98C8-C5F98BD504C1}" type="presOf" srcId="{C78D8C35-CF79-48A3-8B11-38F59E67A9F3}" destId="{2CD6E133-F4BC-4D3E-AC4A-BE752DAC8E4D}" srcOrd="0" destOrd="0" presId="urn:microsoft.com/office/officeart/2005/8/layout/process4"/>
    <dgm:cxn modelId="{75DA9CFF-71E0-4BC6-8707-A40FBFD47B5B}" type="presParOf" srcId="{2CD6E133-F4BC-4D3E-AC4A-BE752DAC8E4D}" destId="{1F06C030-251C-4218-A62A-53A7FA4E3D63}" srcOrd="0" destOrd="0" presId="urn:microsoft.com/office/officeart/2005/8/layout/process4"/>
    <dgm:cxn modelId="{5A17B608-FDAD-47A4-9E1B-4585B5BE3E20}" type="presParOf" srcId="{1F06C030-251C-4218-A62A-53A7FA4E3D63}" destId="{BEDCE0F7-47B1-49F7-AC1E-692C86116DAF}" srcOrd="0" destOrd="0" presId="urn:microsoft.com/office/officeart/2005/8/layout/process4"/>
    <dgm:cxn modelId="{71DC441C-7C7F-44CF-B2AF-DC794853179E}" type="presParOf" srcId="{2CD6E133-F4BC-4D3E-AC4A-BE752DAC8E4D}" destId="{A911F668-535B-427E-9D14-2013814BF131}" srcOrd="1" destOrd="0" presId="urn:microsoft.com/office/officeart/2005/8/layout/process4"/>
    <dgm:cxn modelId="{E550BA02-C1A5-456D-A754-6B5228135186}" type="presParOf" srcId="{2CD6E133-F4BC-4D3E-AC4A-BE752DAC8E4D}" destId="{F32622E9-33F0-4D29-9983-96320E8DB7C6}" srcOrd="2" destOrd="0" presId="urn:microsoft.com/office/officeart/2005/8/layout/process4"/>
    <dgm:cxn modelId="{95088F38-FD08-42CB-8132-F8560C0EF671}" type="presParOf" srcId="{F32622E9-33F0-4D29-9983-96320E8DB7C6}" destId="{53B6F628-8004-4993-B78C-D315CB785DC0}" srcOrd="0" destOrd="0" presId="urn:microsoft.com/office/officeart/2005/8/layout/process4"/>
    <dgm:cxn modelId="{E656E2E5-6536-4D58-A28D-AB24145A4E38}" type="presParOf" srcId="{2CD6E133-F4BC-4D3E-AC4A-BE752DAC8E4D}" destId="{187DAD54-AC0D-41D8-B682-53D0A3868A72}" srcOrd="3" destOrd="0" presId="urn:microsoft.com/office/officeart/2005/8/layout/process4"/>
    <dgm:cxn modelId="{A46A51D2-FD06-48D0-B501-349E397F2BD9}" type="presParOf" srcId="{2CD6E133-F4BC-4D3E-AC4A-BE752DAC8E4D}" destId="{BB3B7F13-BD26-4A71-AAEF-58E0B3408C69}" srcOrd="4" destOrd="0" presId="urn:microsoft.com/office/officeart/2005/8/layout/process4"/>
    <dgm:cxn modelId="{D7520954-6D87-40CB-B495-A631969D1B22}" type="presParOf" srcId="{BB3B7F13-BD26-4A71-AAEF-58E0B3408C69}" destId="{C498AE8F-35FD-41B7-A62D-D2AECDF21B7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F1BD3A-7D3B-41C7-81DF-57006410E35E}" type="doc">
      <dgm:prSet loTypeId="urn:microsoft.com/office/officeart/2005/8/layout/hierarchy1" loCatId="hierarchy" qsTypeId="urn:microsoft.com/office/officeart/2005/8/quickstyle/simple4" qsCatId="simple" csTypeId="urn:microsoft.com/office/officeart/2005/8/colors/accent3_2" csCatId="accent3"/>
      <dgm:spPr/>
      <dgm:t>
        <a:bodyPr/>
        <a:lstStyle/>
        <a:p>
          <a:endParaRPr lang="en-US"/>
        </a:p>
      </dgm:t>
    </dgm:pt>
    <dgm:pt modelId="{5368E623-528D-48AD-96E7-BFDA2533CE3D}">
      <dgm:prSet/>
      <dgm:spPr/>
      <dgm:t>
        <a:bodyPr/>
        <a:lstStyle/>
        <a:p>
          <a:r>
            <a:rPr lang="el-GR"/>
            <a:t>Είναι ένας από τους σύγχρονες θεμελιωτές και προοδευτικούς διανοητές της Κοινωνικής Παιδαγωγικής.</a:t>
          </a:r>
          <a:endParaRPr lang="en-US"/>
        </a:p>
      </dgm:t>
    </dgm:pt>
    <dgm:pt modelId="{34341CB9-A60A-4E21-860F-0EC42C4C8751}" type="parTrans" cxnId="{114868CE-E7E1-46BF-80E2-8C85FA503C8B}">
      <dgm:prSet/>
      <dgm:spPr/>
      <dgm:t>
        <a:bodyPr/>
        <a:lstStyle/>
        <a:p>
          <a:endParaRPr lang="en-US"/>
        </a:p>
      </dgm:t>
    </dgm:pt>
    <dgm:pt modelId="{766D198A-383C-402D-B82A-53A7A8F744E9}" type="sibTrans" cxnId="{114868CE-E7E1-46BF-80E2-8C85FA503C8B}">
      <dgm:prSet/>
      <dgm:spPr/>
      <dgm:t>
        <a:bodyPr/>
        <a:lstStyle/>
        <a:p>
          <a:endParaRPr lang="en-US"/>
        </a:p>
      </dgm:t>
    </dgm:pt>
    <dgm:pt modelId="{D3B0CD5A-6BC9-4A61-BA9E-84813E3501E0}">
      <dgm:prSet/>
      <dgm:spPr/>
      <dgm:t>
        <a:bodyPr/>
        <a:lstStyle/>
        <a:p>
          <a:r>
            <a:rPr lang="el-GR"/>
            <a:t>Ανέλυσε τις συνέπειες της βιομηχανικής επανάστασης, καθώς και τις επιπτώσεις ορισμένων κοινωνικών φαινομένων στην αποδιοργάνωση των παραδοσιακών κοινωνικών δομών σε σχέση με τη γέννηση, την ανάπτυξη και τον προσανατολισμό της Κοινωνικής Παιδαγωγικής.</a:t>
          </a:r>
          <a:endParaRPr lang="en-US"/>
        </a:p>
      </dgm:t>
    </dgm:pt>
    <dgm:pt modelId="{0AAE03A8-23C3-4460-A3D8-83693FD8449D}" type="parTrans" cxnId="{BDAD9D12-AF23-4CCF-9FD8-9DC4F31ADD71}">
      <dgm:prSet/>
      <dgm:spPr/>
      <dgm:t>
        <a:bodyPr/>
        <a:lstStyle/>
        <a:p>
          <a:endParaRPr lang="en-US"/>
        </a:p>
      </dgm:t>
    </dgm:pt>
    <dgm:pt modelId="{92EF7073-788E-45CF-94CB-61041A9278A7}" type="sibTrans" cxnId="{BDAD9D12-AF23-4CCF-9FD8-9DC4F31ADD71}">
      <dgm:prSet/>
      <dgm:spPr/>
      <dgm:t>
        <a:bodyPr/>
        <a:lstStyle/>
        <a:p>
          <a:endParaRPr lang="en-US"/>
        </a:p>
      </dgm:t>
    </dgm:pt>
    <dgm:pt modelId="{2155F5D2-8FB3-471F-9B58-9E940B30E9F0}" type="pres">
      <dgm:prSet presAssocID="{04F1BD3A-7D3B-41C7-81DF-57006410E35E}" presName="hierChild1" presStyleCnt="0">
        <dgm:presLayoutVars>
          <dgm:chPref val="1"/>
          <dgm:dir/>
          <dgm:animOne val="branch"/>
          <dgm:animLvl val="lvl"/>
          <dgm:resizeHandles/>
        </dgm:presLayoutVars>
      </dgm:prSet>
      <dgm:spPr/>
    </dgm:pt>
    <dgm:pt modelId="{886139CF-0E9A-4F9F-8B91-DE01B9191B8D}" type="pres">
      <dgm:prSet presAssocID="{5368E623-528D-48AD-96E7-BFDA2533CE3D}" presName="hierRoot1" presStyleCnt="0"/>
      <dgm:spPr/>
    </dgm:pt>
    <dgm:pt modelId="{CBA73E96-B965-4430-8D4A-79BDB243CB5E}" type="pres">
      <dgm:prSet presAssocID="{5368E623-528D-48AD-96E7-BFDA2533CE3D}" presName="composite" presStyleCnt="0"/>
      <dgm:spPr/>
    </dgm:pt>
    <dgm:pt modelId="{67D4C4E1-0D53-4E31-A586-67B1E8964684}" type="pres">
      <dgm:prSet presAssocID="{5368E623-528D-48AD-96E7-BFDA2533CE3D}" presName="background" presStyleLbl="node0" presStyleIdx="0" presStyleCnt="2"/>
      <dgm:spPr>
        <a:solidFill>
          <a:schemeClr val="accent2"/>
        </a:solidFill>
      </dgm:spPr>
    </dgm:pt>
    <dgm:pt modelId="{1368A31E-BB9D-46CD-B5D4-2238A15AFAF0}" type="pres">
      <dgm:prSet presAssocID="{5368E623-528D-48AD-96E7-BFDA2533CE3D}" presName="text" presStyleLbl="fgAcc0" presStyleIdx="0" presStyleCnt="2">
        <dgm:presLayoutVars>
          <dgm:chPref val="3"/>
        </dgm:presLayoutVars>
      </dgm:prSet>
      <dgm:spPr/>
    </dgm:pt>
    <dgm:pt modelId="{186E7E01-6660-400E-9782-B21D2BF8DC98}" type="pres">
      <dgm:prSet presAssocID="{5368E623-528D-48AD-96E7-BFDA2533CE3D}" presName="hierChild2" presStyleCnt="0"/>
      <dgm:spPr/>
    </dgm:pt>
    <dgm:pt modelId="{C12546A2-040D-497D-B849-922D9787DD1B}" type="pres">
      <dgm:prSet presAssocID="{D3B0CD5A-6BC9-4A61-BA9E-84813E3501E0}" presName="hierRoot1" presStyleCnt="0"/>
      <dgm:spPr/>
    </dgm:pt>
    <dgm:pt modelId="{84C2AC96-E4D8-4BD1-BE76-E3AE6D8600EA}" type="pres">
      <dgm:prSet presAssocID="{D3B0CD5A-6BC9-4A61-BA9E-84813E3501E0}" presName="composite" presStyleCnt="0"/>
      <dgm:spPr/>
    </dgm:pt>
    <dgm:pt modelId="{AADEE781-9FF4-41E1-9EE2-8EF8EE9A21A2}" type="pres">
      <dgm:prSet presAssocID="{D3B0CD5A-6BC9-4A61-BA9E-84813E3501E0}" presName="background" presStyleLbl="node0" presStyleIdx="1" presStyleCnt="2"/>
      <dgm:spPr>
        <a:solidFill>
          <a:schemeClr val="accent2"/>
        </a:solidFill>
      </dgm:spPr>
    </dgm:pt>
    <dgm:pt modelId="{44ECF723-93BC-4154-A157-1532A2566FBF}" type="pres">
      <dgm:prSet presAssocID="{D3B0CD5A-6BC9-4A61-BA9E-84813E3501E0}" presName="text" presStyleLbl="fgAcc0" presStyleIdx="1" presStyleCnt="2">
        <dgm:presLayoutVars>
          <dgm:chPref val="3"/>
        </dgm:presLayoutVars>
      </dgm:prSet>
      <dgm:spPr/>
    </dgm:pt>
    <dgm:pt modelId="{1E7D546E-61F3-4BE6-8D0B-29523F9063E0}" type="pres">
      <dgm:prSet presAssocID="{D3B0CD5A-6BC9-4A61-BA9E-84813E3501E0}" presName="hierChild2" presStyleCnt="0"/>
      <dgm:spPr/>
    </dgm:pt>
  </dgm:ptLst>
  <dgm:cxnLst>
    <dgm:cxn modelId="{BDAD9D12-AF23-4CCF-9FD8-9DC4F31ADD71}" srcId="{04F1BD3A-7D3B-41C7-81DF-57006410E35E}" destId="{D3B0CD5A-6BC9-4A61-BA9E-84813E3501E0}" srcOrd="1" destOrd="0" parTransId="{0AAE03A8-23C3-4460-A3D8-83693FD8449D}" sibTransId="{92EF7073-788E-45CF-94CB-61041A9278A7}"/>
    <dgm:cxn modelId="{C5FBA51F-795A-4069-AE48-F7AF6E834C49}" type="presOf" srcId="{5368E623-528D-48AD-96E7-BFDA2533CE3D}" destId="{1368A31E-BB9D-46CD-B5D4-2238A15AFAF0}" srcOrd="0" destOrd="0" presId="urn:microsoft.com/office/officeart/2005/8/layout/hierarchy1"/>
    <dgm:cxn modelId="{114868CE-E7E1-46BF-80E2-8C85FA503C8B}" srcId="{04F1BD3A-7D3B-41C7-81DF-57006410E35E}" destId="{5368E623-528D-48AD-96E7-BFDA2533CE3D}" srcOrd="0" destOrd="0" parTransId="{34341CB9-A60A-4E21-860F-0EC42C4C8751}" sibTransId="{766D198A-383C-402D-B82A-53A7A8F744E9}"/>
    <dgm:cxn modelId="{EBDFD0DE-4CA5-4FBC-B797-E7E2734E5B6D}" type="presOf" srcId="{04F1BD3A-7D3B-41C7-81DF-57006410E35E}" destId="{2155F5D2-8FB3-471F-9B58-9E940B30E9F0}" srcOrd="0" destOrd="0" presId="urn:microsoft.com/office/officeart/2005/8/layout/hierarchy1"/>
    <dgm:cxn modelId="{5F0781E7-28B2-4DC8-909D-E29E80C106BA}" type="presOf" srcId="{D3B0CD5A-6BC9-4A61-BA9E-84813E3501E0}" destId="{44ECF723-93BC-4154-A157-1532A2566FBF}" srcOrd="0" destOrd="0" presId="urn:microsoft.com/office/officeart/2005/8/layout/hierarchy1"/>
    <dgm:cxn modelId="{27CA4719-D838-4DF7-A03A-0D4013ABD6A0}" type="presParOf" srcId="{2155F5D2-8FB3-471F-9B58-9E940B30E9F0}" destId="{886139CF-0E9A-4F9F-8B91-DE01B9191B8D}" srcOrd="0" destOrd="0" presId="urn:microsoft.com/office/officeart/2005/8/layout/hierarchy1"/>
    <dgm:cxn modelId="{529C3015-4F28-4559-AFE3-5CD1BBC999AB}" type="presParOf" srcId="{886139CF-0E9A-4F9F-8B91-DE01B9191B8D}" destId="{CBA73E96-B965-4430-8D4A-79BDB243CB5E}" srcOrd="0" destOrd="0" presId="urn:microsoft.com/office/officeart/2005/8/layout/hierarchy1"/>
    <dgm:cxn modelId="{610154CB-7023-4E01-8DE4-8D67C80984B9}" type="presParOf" srcId="{CBA73E96-B965-4430-8D4A-79BDB243CB5E}" destId="{67D4C4E1-0D53-4E31-A586-67B1E8964684}" srcOrd="0" destOrd="0" presId="urn:microsoft.com/office/officeart/2005/8/layout/hierarchy1"/>
    <dgm:cxn modelId="{302CF968-2B8E-41A2-B1D1-6F8E6B1A8E46}" type="presParOf" srcId="{CBA73E96-B965-4430-8D4A-79BDB243CB5E}" destId="{1368A31E-BB9D-46CD-B5D4-2238A15AFAF0}" srcOrd="1" destOrd="0" presId="urn:microsoft.com/office/officeart/2005/8/layout/hierarchy1"/>
    <dgm:cxn modelId="{B8F9BD3C-A348-4AA4-B466-E1FB27331693}" type="presParOf" srcId="{886139CF-0E9A-4F9F-8B91-DE01B9191B8D}" destId="{186E7E01-6660-400E-9782-B21D2BF8DC98}" srcOrd="1" destOrd="0" presId="urn:microsoft.com/office/officeart/2005/8/layout/hierarchy1"/>
    <dgm:cxn modelId="{7EE5BE43-42D1-44F7-A6FB-CB3D88DD5B4D}" type="presParOf" srcId="{2155F5D2-8FB3-471F-9B58-9E940B30E9F0}" destId="{C12546A2-040D-497D-B849-922D9787DD1B}" srcOrd="1" destOrd="0" presId="urn:microsoft.com/office/officeart/2005/8/layout/hierarchy1"/>
    <dgm:cxn modelId="{F7BE61E0-03CC-4E97-8C2F-EBC2F7ADECF4}" type="presParOf" srcId="{C12546A2-040D-497D-B849-922D9787DD1B}" destId="{84C2AC96-E4D8-4BD1-BE76-E3AE6D8600EA}" srcOrd="0" destOrd="0" presId="urn:microsoft.com/office/officeart/2005/8/layout/hierarchy1"/>
    <dgm:cxn modelId="{74F1286F-F46A-4BDC-A34C-181D4E9E260D}" type="presParOf" srcId="{84C2AC96-E4D8-4BD1-BE76-E3AE6D8600EA}" destId="{AADEE781-9FF4-41E1-9EE2-8EF8EE9A21A2}" srcOrd="0" destOrd="0" presId="urn:microsoft.com/office/officeart/2005/8/layout/hierarchy1"/>
    <dgm:cxn modelId="{D3F94658-DAD1-47E2-B231-EF1B2FE95D89}" type="presParOf" srcId="{84C2AC96-E4D8-4BD1-BE76-E3AE6D8600EA}" destId="{44ECF723-93BC-4154-A157-1532A2566FBF}" srcOrd="1" destOrd="0" presId="urn:microsoft.com/office/officeart/2005/8/layout/hierarchy1"/>
    <dgm:cxn modelId="{73E0ACBC-481D-4B82-8078-DA5A42963A94}" type="presParOf" srcId="{C12546A2-040D-497D-B849-922D9787DD1B}" destId="{1E7D546E-61F3-4BE6-8D0B-29523F9063E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7E8377F5-6C91-451F-A7BF-F78D2121842B}" type="doc">
      <dgm:prSet loTypeId="urn:microsoft.com/office/officeart/2016/7/layout/RepeatingBendingProcessNew" loCatId="process" qsTypeId="urn:microsoft.com/office/officeart/2005/8/quickstyle/simple1" qsCatId="simple" csTypeId="urn:microsoft.com/office/officeart/2005/8/colors/colorful5" csCatId="colorful"/>
      <dgm:spPr/>
      <dgm:t>
        <a:bodyPr/>
        <a:lstStyle/>
        <a:p>
          <a:endParaRPr lang="en-US"/>
        </a:p>
      </dgm:t>
    </dgm:pt>
    <dgm:pt modelId="{B656CAB8-DDA8-4218-A905-F8D4BC5DB1DC}">
      <dgm:prSet/>
      <dgm:spPr/>
      <dgm:t>
        <a:bodyPr/>
        <a:lstStyle/>
        <a:p>
          <a:r>
            <a:rPr lang="el-GR"/>
            <a:t>Σύνδεση παιδαγωγικής με την κοινωνική πρόοδο και ανάπτυξη</a:t>
          </a:r>
          <a:endParaRPr lang="en-US"/>
        </a:p>
      </dgm:t>
    </dgm:pt>
    <dgm:pt modelId="{7B2982F1-EC96-4AEC-A468-54365E43400F}" type="parTrans" cxnId="{5B466813-6D12-4781-A989-AE75C5A4FA9B}">
      <dgm:prSet/>
      <dgm:spPr/>
      <dgm:t>
        <a:bodyPr/>
        <a:lstStyle/>
        <a:p>
          <a:endParaRPr lang="en-US"/>
        </a:p>
      </dgm:t>
    </dgm:pt>
    <dgm:pt modelId="{FA4666D2-4B40-41A0-99B2-3635FF9139FE}" type="sibTrans" cxnId="{5B466813-6D12-4781-A989-AE75C5A4FA9B}">
      <dgm:prSet/>
      <dgm:spPr/>
      <dgm:t>
        <a:bodyPr/>
        <a:lstStyle/>
        <a:p>
          <a:endParaRPr lang="en-US"/>
        </a:p>
      </dgm:t>
    </dgm:pt>
    <dgm:pt modelId="{D3DA1752-43ED-4A0F-AEA8-EF08C494260A}">
      <dgm:prSet/>
      <dgm:spPr/>
      <dgm:t>
        <a:bodyPr/>
        <a:lstStyle/>
        <a:p>
          <a:r>
            <a:rPr lang="el-GR"/>
            <a:t>Ενίσχυση θετικών προδιαθέσεων και δυνατοτήτων κάθε παιδιού</a:t>
          </a:r>
          <a:endParaRPr lang="en-US"/>
        </a:p>
      </dgm:t>
    </dgm:pt>
    <dgm:pt modelId="{66E75F82-B32D-4674-9911-D54BA7796C27}" type="parTrans" cxnId="{F44B03D7-6790-46E9-B367-EF51044636EF}">
      <dgm:prSet/>
      <dgm:spPr/>
      <dgm:t>
        <a:bodyPr/>
        <a:lstStyle/>
        <a:p>
          <a:endParaRPr lang="en-US"/>
        </a:p>
      </dgm:t>
    </dgm:pt>
    <dgm:pt modelId="{F385E210-E9E3-4BB7-92BE-5E134DE3E372}" type="sibTrans" cxnId="{F44B03D7-6790-46E9-B367-EF51044636EF}">
      <dgm:prSet/>
      <dgm:spPr/>
      <dgm:t>
        <a:bodyPr/>
        <a:lstStyle/>
        <a:p>
          <a:endParaRPr lang="en-US"/>
        </a:p>
      </dgm:t>
    </dgm:pt>
    <dgm:pt modelId="{CB7E3D60-9B26-4883-AB4C-7F4377A19B89}">
      <dgm:prSet/>
      <dgm:spPr/>
      <dgm:t>
        <a:bodyPr/>
        <a:lstStyle/>
        <a:p>
          <a:r>
            <a:rPr lang="el-GR"/>
            <a:t>Ανάδειξη της σημαντικότητας  του ρόλου των γονέων στην εκπαίδευση των παιδιών τους</a:t>
          </a:r>
          <a:endParaRPr lang="en-US"/>
        </a:p>
      </dgm:t>
    </dgm:pt>
    <dgm:pt modelId="{9CB9A1DE-724A-4F33-AE2B-697C6A9E3B1F}" type="parTrans" cxnId="{CEB9B765-148B-4F91-8F7D-4CAC1AA8626B}">
      <dgm:prSet/>
      <dgm:spPr/>
      <dgm:t>
        <a:bodyPr/>
        <a:lstStyle/>
        <a:p>
          <a:endParaRPr lang="en-US"/>
        </a:p>
      </dgm:t>
    </dgm:pt>
    <dgm:pt modelId="{AB3756BC-BE23-45EB-9CEE-BB91380D442C}" type="sibTrans" cxnId="{CEB9B765-148B-4F91-8F7D-4CAC1AA8626B}">
      <dgm:prSet/>
      <dgm:spPr/>
      <dgm:t>
        <a:bodyPr/>
        <a:lstStyle/>
        <a:p>
          <a:endParaRPr lang="en-US"/>
        </a:p>
      </dgm:t>
    </dgm:pt>
    <dgm:pt modelId="{6EE328F0-939A-44B7-83F2-B453B6753AD7}">
      <dgm:prSet/>
      <dgm:spPr/>
      <dgm:t>
        <a:bodyPr/>
        <a:lstStyle/>
        <a:p>
          <a:r>
            <a:rPr lang="el-GR"/>
            <a:t>Έμφαση στην αναγκαιότητα του υψηλού ήθους και του επαγγελματισμού των εκπαιδευτικών</a:t>
          </a:r>
          <a:endParaRPr lang="en-US"/>
        </a:p>
      </dgm:t>
    </dgm:pt>
    <dgm:pt modelId="{38295294-5D59-48B4-B547-97EBAF1C5F4F}" type="parTrans" cxnId="{33F7A09D-A505-4D98-9777-C85C1E95918E}">
      <dgm:prSet/>
      <dgm:spPr/>
      <dgm:t>
        <a:bodyPr/>
        <a:lstStyle/>
        <a:p>
          <a:endParaRPr lang="en-US"/>
        </a:p>
      </dgm:t>
    </dgm:pt>
    <dgm:pt modelId="{BB13C2B6-DD21-4524-9B06-37286B101E04}" type="sibTrans" cxnId="{33F7A09D-A505-4D98-9777-C85C1E95918E}">
      <dgm:prSet/>
      <dgm:spPr/>
      <dgm:t>
        <a:bodyPr/>
        <a:lstStyle/>
        <a:p>
          <a:endParaRPr lang="en-US"/>
        </a:p>
      </dgm:t>
    </dgm:pt>
    <dgm:pt modelId="{1767CBAA-A726-47CE-AFAB-780AC07BD978}">
      <dgm:prSet/>
      <dgm:spPr/>
      <dgm:t>
        <a:bodyPr/>
        <a:lstStyle/>
        <a:p>
          <a:r>
            <a:rPr lang="el-GR"/>
            <a:t>Εκπαίδευση ως διά βίου διαδικασία</a:t>
          </a:r>
          <a:endParaRPr lang="en-US"/>
        </a:p>
      </dgm:t>
    </dgm:pt>
    <dgm:pt modelId="{899835BC-6859-4A19-95D2-1363779ECC55}" type="parTrans" cxnId="{D8561F2B-9425-439D-AB43-FE72DE64E9E2}">
      <dgm:prSet/>
      <dgm:spPr/>
      <dgm:t>
        <a:bodyPr/>
        <a:lstStyle/>
        <a:p>
          <a:endParaRPr lang="en-US"/>
        </a:p>
      </dgm:t>
    </dgm:pt>
    <dgm:pt modelId="{70182F98-D686-4DD0-A383-6BCE9D450B37}" type="sibTrans" cxnId="{D8561F2B-9425-439D-AB43-FE72DE64E9E2}">
      <dgm:prSet/>
      <dgm:spPr/>
      <dgm:t>
        <a:bodyPr/>
        <a:lstStyle/>
        <a:p>
          <a:endParaRPr lang="en-US"/>
        </a:p>
      </dgm:t>
    </dgm:pt>
    <dgm:pt modelId="{A6868D2E-85C9-401F-90E6-A84B570B9765}">
      <dgm:prSet/>
      <dgm:spPr/>
      <dgm:t>
        <a:bodyPr/>
        <a:lstStyle/>
        <a:p>
          <a:r>
            <a:rPr lang="el-GR"/>
            <a:t>Συστηματική ηθική και πολιτική εκπαίδευση των μαθητών</a:t>
          </a:r>
          <a:endParaRPr lang="en-US"/>
        </a:p>
      </dgm:t>
    </dgm:pt>
    <dgm:pt modelId="{9348AE19-E19B-437F-ABA2-619785D26E5B}" type="parTrans" cxnId="{C6C00AC3-6A3A-4B8F-9EA5-3762B6FED74C}">
      <dgm:prSet/>
      <dgm:spPr/>
      <dgm:t>
        <a:bodyPr/>
        <a:lstStyle/>
        <a:p>
          <a:endParaRPr lang="en-US"/>
        </a:p>
      </dgm:t>
    </dgm:pt>
    <dgm:pt modelId="{C48F51F8-9584-45ED-9DD5-1C1BC92FDCA6}" type="sibTrans" cxnId="{C6C00AC3-6A3A-4B8F-9EA5-3762B6FED74C}">
      <dgm:prSet/>
      <dgm:spPr/>
      <dgm:t>
        <a:bodyPr/>
        <a:lstStyle/>
        <a:p>
          <a:endParaRPr lang="en-US"/>
        </a:p>
      </dgm:t>
    </dgm:pt>
    <dgm:pt modelId="{6A62FEAB-1DB3-423D-BF95-9F8D04B71FCE}" type="pres">
      <dgm:prSet presAssocID="{7E8377F5-6C91-451F-A7BF-F78D2121842B}" presName="Name0" presStyleCnt="0">
        <dgm:presLayoutVars>
          <dgm:dir/>
          <dgm:resizeHandles val="exact"/>
        </dgm:presLayoutVars>
      </dgm:prSet>
      <dgm:spPr/>
    </dgm:pt>
    <dgm:pt modelId="{A85288DC-3AA0-4D47-9B12-8D29992D0CAD}" type="pres">
      <dgm:prSet presAssocID="{B656CAB8-DDA8-4218-A905-F8D4BC5DB1DC}" presName="node" presStyleLbl="node1" presStyleIdx="0" presStyleCnt="6">
        <dgm:presLayoutVars>
          <dgm:bulletEnabled val="1"/>
        </dgm:presLayoutVars>
      </dgm:prSet>
      <dgm:spPr/>
    </dgm:pt>
    <dgm:pt modelId="{B200167B-6741-441F-8503-B02ADC33356B}" type="pres">
      <dgm:prSet presAssocID="{FA4666D2-4B40-41A0-99B2-3635FF9139FE}" presName="sibTrans" presStyleLbl="sibTrans1D1" presStyleIdx="0" presStyleCnt="5"/>
      <dgm:spPr/>
    </dgm:pt>
    <dgm:pt modelId="{9143D6EA-EF94-42C5-905B-5C3B17AF8C2E}" type="pres">
      <dgm:prSet presAssocID="{FA4666D2-4B40-41A0-99B2-3635FF9139FE}" presName="connectorText" presStyleLbl="sibTrans1D1" presStyleIdx="0" presStyleCnt="5"/>
      <dgm:spPr/>
    </dgm:pt>
    <dgm:pt modelId="{2E949C1A-4FA3-40AB-8B68-F681C6AB9097}" type="pres">
      <dgm:prSet presAssocID="{D3DA1752-43ED-4A0F-AEA8-EF08C494260A}" presName="node" presStyleLbl="node1" presStyleIdx="1" presStyleCnt="6">
        <dgm:presLayoutVars>
          <dgm:bulletEnabled val="1"/>
        </dgm:presLayoutVars>
      </dgm:prSet>
      <dgm:spPr/>
    </dgm:pt>
    <dgm:pt modelId="{4A9CC6FB-FA90-4F70-9781-0CA763F724E5}" type="pres">
      <dgm:prSet presAssocID="{F385E210-E9E3-4BB7-92BE-5E134DE3E372}" presName="sibTrans" presStyleLbl="sibTrans1D1" presStyleIdx="1" presStyleCnt="5"/>
      <dgm:spPr/>
    </dgm:pt>
    <dgm:pt modelId="{3827B0B6-6A20-4A0A-9C3F-4E1BA0108EE4}" type="pres">
      <dgm:prSet presAssocID="{F385E210-E9E3-4BB7-92BE-5E134DE3E372}" presName="connectorText" presStyleLbl="sibTrans1D1" presStyleIdx="1" presStyleCnt="5"/>
      <dgm:spPr/>
    </dgm:pt>
    <dgm:pt modelId="{3C7BC944-9F0C-42F6-9858-899D695C89E7}" type="pres">
      <dgm:prSet presAssocID="{CB7E3D60-9B26-4883-AB4C-7F4377A19B89}" presName="node" presStyleLbl="node1" presStyleIdx="2" presStyleCnt="6">
        <dgm:presLayoutVars>
          <dgm:bulletEnabled val="1"/>
        </dgm:presLayoutVars>
      </dgm:prSet>
      <dgm:spPr/>
    </dgm:pt>
    <dgm:pt modelId="{6C35FBC0-39D1-4D0C-B9F3-38545D17133D}" type="pres">
      <dgm:prSet presAssocID="{AB3756BC-BE23-45EB-9CEE-BB91380D442C}" presName="sibTrans" presStyleLbl="sibTrans1D1" presStyleIdx="2" presStyleCnt="5"/>
      <dgm:spPr/>
    </dgm:pt>
    <dgm:pt modelId="{80C44539-8C26-49DC-8550-7872562D9E29}" type="pres">
      <dgm:prSet presAssocID="{AB3756BC-BE23-45EB-9CEE-BB91380D442C}" presName="connectorText" presStyleLbl="sibTrans1D1" presStyleIdx="2" presStyleCnt="5"/>
      <dgm:spPr/>
    </dgm:pt>
    <dgm:pt modelId="{0B9A1FCB-421D-4A1D-9827-FEB8AA86F36D}" type="pres">
      <dgm:prSet presAssocID="{6EE328F0-939A-44B7-83F2-B453B6753AD7}" presName="node" presStyleLbl="node1" presStyleIdx="3" presStyleCnt="6">
        <dgm:presLayoutVars>
          <dgm:bulletEnabled val="1"/>
        </dgm:presLayoutVars>
      </dgm:prSet>
      <dgm:spPr/>
    </dgm:pt>
    <dgm:pt modelId="{E93895F1-0E4A-41B4-9B06-209BE21FF709}" type="pres">
      <dgm:prSet presAssocID="{BB13C2B6-DD21-4524-9B06-37286B101E04}" presName="sibTrans" presStyleLbl="sibTrans1D1" presStyleIdx="3" presStyleCnt="5"/>
      <dgm:spPr/>
    </dgm:pt>
    <dgm:pt modelId="{5C5939BD-361E-484C-8D87-5AF25B019309}" type="pres">
      <dgm:prSet presAssocID="{BB13C2B6-DD21-4524-9B06-37286B101E04}" presName="connectorText" presStyleLbl="sibTrans1D1" presStyleIdx="3" presStyleCnt="5"/>
      <dgm:spPr/>
    </dgm:pt>
    <dgm:pt modelId="{5CC77616-87E9-4A09-9B2D-99A72F0F30D6}" type="pres">
      <dgm:prSet presAssocID="{1767CBAA-A726-47CE-AFAB-780AC07BD978}" presName="node" presStyleLbl="node1" presStyleIdx="4" presStyleCnt="6">
        <dgm:presLayoutVars>
          <dgm:bulletEnabled val="1"/>
        </dgm:presLayoutVars>
      </dgm:prSet>
      <dgm:spPr/>
    </dgm:pt>
    <dgm:pt modelId="{3EBCF74A-0A96-44A6-8B1B-ACB1EF6812F9}" type="pres">
      <dgm:prSet presAssocID="{70182F98-D686-4DD0-A383-6BCE9D450B37}" presName="sibTrans" presStyleLbl="sibTrans1D1" presStyleIdx="4" presStyleCnt="5"/>
      <dgm:spPr/>
    </dgm:pt>
    <dgm:pt modelId="{0DA37A9B-1818-49D8-9F23-3A08BD442336}" type="pres">
      <dgm:prSet presAssocID="{70182F98-D686-4DD0-A383-6BCE9D450B37}" presName="connectorText" presStyleLbl="sibTrans1D1" presStyleIdx="4" presStyleCnt="5"/>
      <dgm:spPr/>
    </dgm:pt>
    <dgm:pt modelId="{8F904D28-693D-4F67-B6B8-502BA1F0F9B9}" type="pres">
      <dgm:prSet presAssocID="{A6868D2E-85C9-401F-90E6-A84B570B9765}" presName="node" presStyleLbl="node1" presStyleIdx="5" presStyleCnt="6">
        <dgm:presLayoutVars>
          <dgm:bulletEnabled val="1"/>
        </dgm:presLayoutVars>
      </dgm:prSet>
      <dgm:spPr/>
    </dgm:pt>
  </dgm:ptLst>
  <dgm:cxnLst>
    <dgm:cxn modelId="{7F9EFA08-C612-41A1-ACB7-240D58E1ACCC}" type="presOf" srcId="{FA4666D2-4B40-41A0-99B2-3635FF9139FE}" destId="{B200167B-6741-441F-8503-B02ADC33356B}" srcOrd="0" destOrd="0" presId="urn:microsoft.com/office/officeart/2016/7/layout/RepeatingBendingProcessNew"/>
    <dgm:cxn modelId="{5B466813-6D12-4781-A989-AE75C5A4FA9B}" srcId="{7E8377F5-6C91-451F-A7BF-F78D2121842B}" destId="{B656CAB8-DDA8-4218-A905-F8D4BC5DB1DC}" srcOrd="0" destOrd="0" parTransId="{7B2982F1-EC96-4AEC-A468-54365E43400F}" sibTransId="{FA4666D2-4B40-41A0-99B2-3635FF9139FE}"/>
    <dgm:cxn modelId="{9FA8D915-C4FD-46DC-A2E7-918BBF8AA9A9}" type="presOf" srcId="{F385E210-E9E3-4BB7-92BE-5E134DE3E372}" destId="{4A9CC6FB-FA90-4F70-9781-0CA763F724E5}" srcOrd="0" destOrd="0" presId="urn:microsoft.com/office/officeart/2016/7/layout/RepeatingBendingProcessNew"/>
    <dgm:cxn modelId="{D8561F2B-9425-439D-AB43-FE72DE64E9E2}" srcId="{7E8377F5-6C91-451F-A7BF-F78D2121842B}" destId="{1767CBAA-A726-47CE-AFAB-780AC07BD978}" srcOrd="4" destOrd="0" parTransId="{899835BC-6859-4A19-95D2-1363779ECC55}" sibTransId="{70182F98-D686-4DD0-A383-6BCE9D450B37}"/>
    <dgm:cxn modelId="{330BE52B-12DD-426F-AEB4-5CD5A1C637FC}" type="presOf" srcId="{D3DA1752-43ED-4A0F-AEA8-EF08C494260A}" destId="{2E949C1A-4FA3-40AB-8B68-F681C6AB9097}" srcOrd="0" destOrd="0" presId="urn:microsoft.com/office/officeart/2016/7/layout/RepeatingBendingProcessNew"/>
    <dgm:cxn modelId="{A0660050-060B-4B02-8DEF-76F9D57E51AB}" type="presOf" srcId="{70182F98-D686-4DD0-A383-6BCE9D450B37}" destId="{0DA37A9B-1818-49D8-9F23-3A08BD442336}" srcOrd="1" destOrd="0" presId="urn:microsoft.com/office/officeart/2016/7/layout/RepeatingBendingProcessNew"/>
    <dgm:cxn modelId="{46E34D5B-D20C-491A-96B5-A101B44B40D9}" type="presOf" srcId="{BB13C2B6-DD21-4524-9B06-37286B101E04}" destId="{E93895F1-0E4A-41B4-9B06-209BE21FF709}" srcOrd="0" destOrd="0" presId="urn:microsoft.com/office/officeart/2016/7/layout/RepeatingBendingProcessNew"/>
    <dgm:cxn modelId="{CEB9B765-148B-4F91-8F7D-4CAC1AA8626B}" srcId="{7E8377F5-6C91-451F-A7BF-F78D2121842B}" destId="{CB7E3D60-9B26-4883-AB4C-7F4377A19B89}" srcOrd="2" destOrd="0" parTransId="{9CB9A1DE-724A-4F33-AE2B-697C6A9E3B1F}" sibTransId="{AB3756BC-BE23-45EB-9CEE-BB91380D442C}"/>
    <dgm:cxn modelId="{7784E26F-A24A-41AF-BCF1-5359ADDE5832}" type="presOf" srcId="{BB13C2B6-DD21-4524-9B06-37286B101E04}" destId="{5C5939BD-361E-484C-8D87-5AF25B019309}" srcOrd="1" destOrd="0" presId="urn:microsoft.com/office/officeart/2016/7/layout/RepeatingBendingProcessNew"/>
    <dgm:cxn modelId="{2EBE4B73-B698-4886-AF03-48C5AEB1CC48}" type="presOf" srcId="{A6868D2E-85C9-401F-90E6-A84B570B9765}" destId="{8F904D28-693D-4F67-B6B8-502BA1F0F9B9}" srcOrd="0" destOrd="0" presId="urn:microsoft.com/office/officeart/2016/7/layout/RepeatingBendingProcessNew"/>
    <dgm:cxn modelId="{2DF35A79-91C8-4165-839A-7E1627C483A1}" type="presOf" srcId="{B656CAB8-DDA8-4218-A905-F8D4BC5DB1DC}" destId="{A85288DC-3AA0-4D47-9B12-8D29992D0CAD}" srcOrd="0" destOrd="0" presId="urn:microsoft.com/office/officeart/2016/7/layout/RepeatingBendingProcessNew"/>
    <dgm:cxn modelId="{BB6DCE9B-0D55-46D0-90FB-E974748616A3}" type="presOf" srcId="{1767CBAA-A726-47CE-AFAB-780AC07BD978}" destId="{5CC77616-87E9-4A09-9B2D-99A72F0F30D6}" srcOrd="0" destOrd="0" presId="urn:microsoft.com/office/officeart/2016/7/layout/RepeatingBendingProcessNew"/>
    <dgm:cxn modelId="{33F7A09D-A505-4D98-9777-C85C1E95918E}" srcId="{7E8377F5-6C91-451F-A7BF-F78D2121842B}" destId="{6EE328F0-939A-44B7-83F2-B453B6753AD7}" srcOrd="3" destOrd="0" parTransId="{38295294-5D59-48B4-B547-97EBAF1C5F4F}" sibTransId="{BB13C2B6-DD21-4524-9B06-37286B101E04}"/>
    <dgm:cxn modelId="{7BF049A5-E023-488E-A5EB-1D022295506F}" type="presOf" srcId="{AB3756BC-BE23-45EB-9CEE-BB91380D442C}" destId="{80C44539-8C26-49DC-8550-7872562D9E29}" srcOrd="1" destOrd="0" presId="urn:microsoft.com/office/officeart/2016/7/layout/RepeatingBendingProcessNew"/>
    <dgm:cxn modelId="{6E8D38B8-80A3-4389-B623-B963291AF74D}" type="presOf" srcId="{70182F98-D686-4DD0-A383-6BCE9D450B37}" destId="{3EBCF74A-0A96-44A6-8B1B-ACB1EF6812F9}" srcOrd="0" destOrd="0" presId="urn:microsoft.com/office/officeart/2016/7/layout/RepeatingBendingProcessNew"/>
    <dgm:cxn modelId="{C6C00AC3-6A3A-4B8F-9EA5-3762B6FED74C}" srcId="{7E8377F5-6C91-451F-A7BF-F78D2121842B}" destId="{A6868D2E-85C9-401F-90E6-A84B570B9765}" srcOrd="5" destOrd="0" parTransId="{9348AE19-E19B-437F-ABA2-619785D26E5B}" sibTransId="{C48F51F8-9584-45ED-9DD5-1C1BC92FDCA6}"/>
    <dgm:cxn modelId="{9BA815C3-3917-4ED0-943E-C709E1D440C6}" type="presOf" srcId="{7E8377F5-6C91-451F-A7BF-F78D2121842B}" destId="{6A62FEAB-1DB3-423D-BF95-9F8D04B71FCE}" srcOrd="0" destOrd="0" presId="urn:microsoft.com/office/officeart/2016/7/layout/RepeatingBendingProcessNew"/>
    <dgm:cxn modelId="{0AD130C9-BAB5-4223-A59F-79F308B2CC61}" type="presOf" srcId="{FA4666D2-4B40-41A0-99B2-3635FF9139FE}" destId="{9143D6EA-EF94-42C5-905B-5C3B17AF8C2E}" srcOrd="1" destOrd="0" presId="urn:microsoft.com/office/officeart/2016/7/layout/RepeatingBendingProcessNew"/>
    <dgm:cxn modelId="{F44B03D7-6790-46E9-B367-EF51044636EF}" srcId="{7E8377F5-6C91-451F-A7BF-F78D2121842B}" destId="{D3DA1752-43ED-4A0F-AEA8-EF08C494260A}" srcOrd="1" destOrd="0" parTransId="{66E75F82-B32D-4674-9911-D54BA7796C27}" sibTransId="{F385E210-E9E3-4BB7-92BE-5E134DE3E372}"/>
    <dgm:cxn modelId="{6EE8C0DB-6118-4A37-B3EE-C55F32C8D8B0}" type="presOf" srcId="{CB7E3D60-9B26-4883-AB4C-7F4377A19B89}" destId="{3C7BC944-9F0C-42F6-9858-899D695C89E7}" srcOrd="0" destOrd="0" presId="urn:microsoft.com/office/officeart/2016/7/layout/RepeatingBendingProcessNew"/>
    <dgm:cxn modelId="{D2D56FE2-7EE1-43B3-819E-343E4BD5F840}" type="presOf" srcId="{AB3756BC-BE23-45EB-9CEE-BB91380D442C}" destId="{6C35FBC0-39D1-4D0C-B9F3-38545D17133D}" srcOrd="0" destOrd="0" presId="urn:microsoft.com/office/officeart/2016/7/layout/RepeatingBendingProcessNew"/>
    <dgm:cxn modelId="{A30711F2-8776-4B91-BC48-2301BC023ACC}" type="presOf" srcId="{6EE328F0-939A-44B7-83F2-B453B6753AD7}" destId="{0B9A1FCB-421D-4A1D-9827-FEB8AA86F36D}" srcOrd="0" destOrd="0" presId="urn:microsoft.com/office/officeart/2016/7/layout/RepeatingBendingProcessNew"/>
    <dgm:cxn modelId="{5C9A5BFE-AC99-4A82-B9C5-45369189E696}" type="presOf" srcId="{F385E210-E9E3-4BB7-92BE-5E134DE3E372}" destId="{3827B0B6-6A20-4A0A-9C3F-4E1BA0108EE4}" srcOrd="1" destOrd="0" presId="urn:microsoft.com/office/officeart/2016/7/layout/RepeatingBendingProcessNew"/>
    <dgm:cxn modelId="{673C9FA5-3323-42D7-BEA8-AF8F8D853F4D}" type="presParOf" srcId="{6A62FEAB-1DB3-423D-BF95-9F8D04B71FCE}" destId="{A85288DC-3AA0-4D47-9B12-8D29992D0CAD}" srcOrd="0" destOrd="0" presId="urn:microsoft.com/office/officeart/2016/7/layout/RepeatingBendingProcessNew"/>
    <dgm:cxn modelId="{B71C6ADB-3378-4470-AE1A-238CFC1FA91E}" type="presParOf" srcId="{6A62FEAB-1DB3-423D-BF95-9F8D04B71FCE}" destId="{B200167B-6741-441F-8503-B02ADC33356B}" srcOrd="1" destOrd="0" presId="urn:microsoft.com/office/officeart/2016/7/layout/RepeatingBendingProcessNew"/>
    <dgm:cxn modelId="{0DB072A3-6C0B-493F-A11B-2034162E30AC}" type="presParOf" srcId="{B200167B-6741-441F-8503-B02ADC33356B}" destId="{9143D6EA-EF94-42C5-905B-5C3B17AF8C2E}" srcOrd="0" destOrd="0" presId="urn:microsoft.com/office/officeart/2016/7/layout/RepeatingBendingProcessNew"/>
    <dgm:cxn modelId="{3A190E42-A569-4038-B7A7-A2A09EBB60BA}" type="presParOf" srcId="{6A62FEAB-1DB3-423D-BF95-9F8D04B71FCE}" destId="{2E949C1A-4FA3-40AB-8B68-F681C6AB9097}" srcOrd="2" destOrd="0" presId="urn:microsoft.com/office/officeart/2016/7/layout/RepeatingBendingProcessNew"/>
    <dgm:cxn modelId="{56A9E545-323E-481B-850C-38E9019247EC}" type="presParOf" srcId="{6A62FEAB-1DB3-423D-BF95-9F8D04B71FCE}" destId="{4A9CC6FB-FA90-4F70-9781-0CA763F724E5}" srcOrd="3" destOrd="0" presId="urn:microsoft.com/office/officeart/2016/7/layout/RepeatingBendingProcessNew"/>
    <dgm:cxn modelId="{46039D83-4DA8-4CC7-805A-DA43B27D7B7A}" type="presParOf" srcId="{4A9CC6FB-FA90-4F70-9781-0CA763F724E5}" destId="{3827B0B6-6A20-4A0A-9C3F-4E1BA0108EE4}" srcOrd="0" destOrd="0" presId="urn:microsoft.com/office/officeart/2016/7/layout/RepeatingBendingProcessNew"/>
    <dgm:cxn modelId="{CFD82E1F-9463-49CC-BE09-7F82D2E0A2CF}" type="presParOf" srcId="{6A62FEAB-1DB3-423D-BF95-9F8D04B71FCE}" destId="{3C7BC944-9F0C-42F6-9858-899D695C89E7}" srcOrd="4" destOrd="0" presId="urn:microsoft.com/office/officeart/2016/7/layout/RepeatingBendingProcessNew"/>
    <dgm:cxn modelId="{AC46822A-79C8-4793-9B7A-E568783EC22D}" type="presParOf" srcId="{6A62FEAB-1DB3-423D-BF95-9F8D04B71FCE}" destId="{6C35FBC0-39D1-4D0C-B9F3-38545D17133D}" srcOrd="5" destOrd="0" presId="urn:microsoft.com/office/officeart/2016/7/layout/RepeatingBendingProcessNew"/>
    <dgm:cxn modelId="{DAD7DBD4-BD26-43C3-A4C0-6CF4F16F3A78}" type="presParOf" srcId="{6C35FBC0-39D1-4D0C-B9F3-38545D17133D}" destId="{80C44539-8C26-49DC-8550-7872562D9E29}" srcOrd="0" destOrd="0" presId="urn:microsoft.com/office/officeart/2016/7/layout/RepeatingBendingProcessNew"/>
    <dgm:cxn modelId="{E01A4E84-A051-46C6-8B41-F66678CCB977}" type="presParOf" srcId="{6A62FEAB-1DB3-423D-BF95-9F8D04B71FCE}" destId="{0B9A1FCB-421D-4A1D-9827-FEB8AA86F36D}" srcOrd="6" destOrd="0" presId="urn:microsoft.com/office/officeart/2016/7/layout/RepeatingBendingProcessNew"/>
    <dgm:cxn modelId="{3FFAC559-EEB5-4325-AC76-23970AE4821D}" type="presParOf" srcId="{6A62FEAB-1DB3-423D-BF95-9F8D04B71FCE}" destId="{E93895F1-0E4A-41B4-9B06-209BE21FF709}" srcOrd="7" destOrd="0" presId="urn:microsoft.com/office/officeart/2016/7/layout/RepeatingBendingProcessNew"/>
    <dgm:cxn modelId="{01B02B06-48F6-4E48-8447-52A6B20D7D3F}" type="presParOf" srcId="{E93895F1-0E4A-41B4-9B06-209BE21FF709}" destId="{5C5939BD-361E-484C-8D87-5AF25B019309}" srcOrd="0" destOrd="0" presId="urn:microsoft.com/office/officeart/2016/7/layout/RepeatingBendingProcessNew"/>
    <dgm:cxn modelId="{34F2C6BE-3A99-4A13-B396-780F904D86C3}" type="presParOf" srcId="{6A62FEAB-1DB3-423D-BF95-9F8D04B71FCE}" destId="{5CC77616-87E9-4A09-9B2D-99A72F0F30D6}" srcOrd="8" destOrd="0" presId="urn:microsoft.com/office/officeart/2016/7/layout/RepeatingBendingProcessNew"/>
    <dgm:cxn modelId="{8157DE0B-D955-4E9C-8D1D-B1825FF861EA}" type="presParOf" srcId="{6A62FEAB-1DB3-423D-BF95-9F8D04B71FCE}" destId="{3EBCF74A-0A96-44A6-8B1B-ACB1EF6812F9}" srcOrd="9" destOrd="0" presId="urn:microsoft.com/office/officeart/2016/7/layout/RepeatingBendingProcessNew"/>
    <dgm:cxn modelId="{4746EC40-CFA8-4636-BD80-EC98088A774B}" type="presParOf" srcId="{3EBCF74A-0A96-44A6-8B1B-ACB1EF6812F9}" destId="{0DA37A9B-1818-49D8-9F23-3A08BD442336}" srcOrd="0" destOrd="0" presId="urn:microsoft.com/office/officeart/2016/7/layout/RepeatingBendingProcessNew"/>
    <dgm:cxn modelId="{F2584144-E043-4665-88DE-F8948D4E2DE7}" type="presParOf" srcId="{6A62FEAB-1DB3-423D-BF95-9F8D04B71FCE}" destId="{8F904D28-693D-4F67-B6B8-502BA1F0F9B9}"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F3088FE9-1859-4B9B-9F04-104C6B79EAB1}" type="doc">
      <dgm:prSet loTypeId="urn:microsoft.com/office/officeart/2005/8/layout/default" loCatId="list" qsTypeId="urn:microsoft.com/office/officeart/2005/8/quickstyle/simple5" qsCatId="simple" csTypeId="urn:microsoft.com/office/officeart/2005/8/colors/colorful1" csCatId="colorful" phldr="1"/>
      <dgm:spPr/>
      <dgm:t>
        <a:bodyPr/>
        <a:lstStyle/>
        <a:p>
          <a:endParaRPr lang="en-US"/>
        </a:p>
      </dgm:t>
    </dgm:pt>
    <dgm:pt modelId="{F357D920-1274-4E18-9457-DAC5F2D41F0B}">
      <dgm:prSet/>
      <dgm:spPr/>
      <dgm:t>
        <a:bodyPr/>
        <a:lstStyle/>
        <a:p>
          <a:r>
            <a:rPr lang="el-GR" dirty="0"/>
            <a:t>Επιδίωξη κοινωνικής αλλαγής</a:t>
          </a:r>
          <a:endParaRPr lang="en-US" dirty="0"/>
        </a:p>
      </dgm:t>
    </dgm:pt>
    <dgm:pt modelId="{5108AACE-E5B1-410E-AEE2-13C7D888350D}" type="parTrans" cxnId="{F73E537A-B7E2-4400-9DB3-0DCB1E7E8B07}">
      <dgm:prSet/>
      <dgm:spPr/>
      <dgm:t>
        <a:bodyPr/>
        <a:lstStyle/>
        <a:p>
          <a:endParaRPr lang="en-US"/>
        </a:p>
      </dgm:t>
    </dgm:pt>
    <dgm:pt modelId="{CAB1EA6B-367F-4750-B86F-DC6E48664D05}" type="sibTrans" cxnId="{F73E537A-B7E2-4400-9DB3-0DCB1E7E8B07}">
      <dgm:prSet/>
      <dgm:spPr/>
      <dgm:t>
        <a:bodyPr/>
        <a:lstStyle/>
        <a:p>
          <a:endParaRPr lang="en-US"/>
        </a:p>
      </dgm:t>
    </dgm:pt>
    <dgm:pt modelId="{67AA41AD-A0F7-4B9A-9CD8-6CB42D1C998F}">
      <dgm:prSet/>
      <dgm:spPr/>
      <dgm:t>
        <a:bodyPr/>
        <a:lstStyle/>
        <a:p>
          <a:r>
            <a:rPr lang="el-GR"/>
            <a:t>Προληπτικός και παρεμβατικός ρόλος για την αντιμετώπιση των κοινωνικοπαιδαγωγικών προβλημάτων</a:t>
          </a:r>
          <a:endParaRPr lang="en-US"/>
        </a:p>
      </dgm:t>
    </dgm:pt>
    <dgm:pt modelId="{2DFDA6F2-E466-47A5-8177-5663DAE944A1}" type="parTrans" cxnId="{82E3A82B-8DCC-4540-8510-C3B614B7152C}">
      <dgm:prSet/>
      <dgm:spPr/>
      <dgm:t>
        <a:bodyPr/>
        <a:lstStyle/>
        <a:p>
          <a:endParaRPr lang="en-US"/>
        </a:p>
      </dgm:t>
    </dgm:pt>
    <dgm:pt modelId="{32D23AB8-3C00-4BBE-A975-BB28D84C875C}" type="sibTrans" cxnId="{82E3A82B-8DCC-4540-8510-C3B614B7152C}">
      <dgm:prSet/>
      <dgm:spPr/>
      <dgm:t>
        <a:bodyPr/>
        <a:lstStyle/>
        <a:p>
          <a:endParaRPr lang="en-US"/>
        </a:p>
      </dgm:t>
    </dgm:pt>
    <dgm:pt modelId="{1EC69872-FE35-4ECD-A9A0-CB6AD4DFBD59}">
      <dgm:prSet/>
      <dgm:spPr>
        <a:solidFill>
          <a:srgbClr val="7030A0"/>
        </a:solidFill>
      </dgm:spPr>
      <dgm:t>
        <a:bodyPr/>
        <a:lstStyle/>
        <a:p>
          <a:r>
            <a:rPr lang="el-GR" dirty="0"/>
            <a:t>Ο ρόλος της εκπαίδευσης για την κοινωνικοποίηση, την απόκτηση </a:t>
          </a:r>
          <a:r>
            <a:rPr lang="el-GR" dirty="0" err="1"/>
            <a:t>αξιακού</a:t>
          </a:r>
          <a:r>
            <a:rPr lang="el-GR" dirty="0"/>
            <a:t> συστήματος, την ολόπλευρη ανάπτυξη και την αυτονομία του ανθρώπου.</a:t>
          </a:r>
          <a:endParaRPr lang="en-US" dirty="0"/>
        </a:p>
      </dgm:t>
    </dgm:pt>
    <dgm:pt modelId="{AD1F7948-3005-4C9A-9550-8153D6113803}" type="parTrans" cxnId="{99001824-53CC-4BB1-A82C-3910A4100449}">
      <dgm:prSet/>
      <dgm:spPr/>
      <dgm:t>
        <a:bodyPr/>
        <a:lstStyle/>
        <a:p>
          <a:endParaRPr lang="en-US"/>
        </a:p>
      </dgm:t>
    </dgm:pt>
    <dgm:pt modelId="{CE52D422-6B30-48CE-88E5-4585A8768ED3}" type="sibTrans" cxnId="{99001824-53CC-4BB1-A82C-3910A4100449}">
      <dgm:prSet/>
      <dgm:spPr/>
      <dgm:t>
        <a:bodyPr/>
        <a:lstStyle/>
        <a:p>
          <a:endParaRPr lang="en-US"/>
        </a:p>
      </dgm:t>
    </dgm:pt>
    <dgm:pt modelId="{168B5BE2-56B1-488E-A7F4-228C523CBAA4}">
      <dgm:prSet/>
      <dgm:spPr/>
      <dgm:t>
        <a:bodyPr/>
        <a:lstStyle/>
        <a:p>
          <a:r>
            <a:rPr lang="el-GR"/>
            <a:t>Ενίσχυση προσωπικών ικανοτήτων και υποστήριξη προσωπικής ανάπτυξης του ατόμου</a:t>
          </a:r>
          <a:endParaRPr lang="en-US"/>
        </a:p>
      </dgm:t>
    </dgm:pt>
    <dgm:pt modelId="{E027B06D-124B-43EE-A162-74BC471F100D}" type="parTrans" cxnId="{934119A0-D884-4784-BEBC-902D4F03B51C}">
      <dgm:prSet/>
      <dgm:spPr/>
      <dgm:t>
        <a:bodyPr/>
        <a:lstStyle/>
        <a:p>
          <a:endParaRPr lang="en-US"/>
        </a:p>
      </dgm:t>
    </dgm:pt>
    <dgm:pt modelId="{A722EB19-1CC8-408D-AFFC-CD69D2645680}" type="sibTrans" cxnId="{934119A0-D884-4784-BEBC-902D4F03B51C}">
      <dgm:prSet/>
      <dgm:spPr/>
      <dgm:t>
        <a:bodyPr/>
        <a:lstStyle/>
        <a:p>
          <a:endParaRPr lang="en-US"/>
        </a:p>
      </dgm:t>
    </dgm:pt>
    <dgm:pt modelId="{CC15D4BA-E568-4092-B46B-5BE66EBDEF06}">
      <dgm:prSet/>
      <dgm:spPr/>
      <dgm:t>
        <a:bodyPr/>
        <a:lstStyle/>
        <a:p>
          <a:r>
            <a:rPr lang="el-GR"/>
            <a:t>Αξιοποίηση των κοινωνικών αλληλεπιδράσεων και των συμμετοχικών συνεργατικών δράσεων</a:t>
          </a:r>
          <a:endParaRPr lang="en-US"/>
        </a:p>
      </dgm:t>
    </dgm:pt>
    <dgm:pt modelId="{9363DC0A-5BA2-462E-B5A9-D238399FFACC}" type="parTrans" cxnId="{4E67B58F-84BC-4ACB-BA0B-4A4E7D0A4FB2}">
      <dgm:prSet/>
      <dgm:spPr/>
      <dgm:t>
        <a:bodyPr/>
        <a:lstStyle/>
        <a:p>
          <a:endParaRPr lang="en-US"/>
        </a:p>
      </dgm:t>
    </dgm:pt>
    <dgm:pt modelId="{46E410EF-99D2-4341-A57D-DB9FFA66856C}" type="sibTrans" cxnId="{4E67B58F-84BC-4ACB-BA0B-4A4E7D0A4FB2}">
      <dgm:prSet/>
      <dgm:spPr/>
      <dgm:t>
        <a:bodyPr/>
        <a:lstStyle/>
        <a:p>
          <a:endParaRPr lang="en-US"/>
        </a:p>
      </dgm:t>
    </dgm:pt>
    <dgm:pt modelId="{BEA4EBAC-260B-4DAF-B01C-EC6DB0D8B6A2}">
      <dgm:prSet/>
      <dgm:spPr>
        <a:solidFill>
          <a:schemeClr val="accent1">
            <a:lumMod val="75000"/>
          </a:schemeClr>
        </a:solidFill>
      </dgm:spPr>
      <dgm:t>
        <a:bodyPr/>
        <a:lstStyle/>
        <a:p>
          <a:r>
            <a:rPr lang="el-GR" dirty="0"/>
            <a:t>Κοινωνική ανάπτυξη και πρόοδος.</a:t>
          </a:r>
          <a:endParaRPr lang="en-US" dirty="0"/>
        </a:p>
      </dgm:t>
    </dgm:pt>
    <dgm:pt modelId="{A8CD627B-576B-419F-9E9F-54032F47A623}" type="parTrans" cxnId="{6AD020C0-98CC-4295-8EBF-A186B4A30CFC}">
      <dgm:prSet/>
      <dgm:spPr/>
      <dgm:t>
        <a:bodyPr/>
        <a:lstStyle/>
        <a:p>
          <a:endParaRPr lang="en-US"/>
        </a:p>
      </dgm:t>
    </dgm:pt>
    <dgm:pt modelId="{2412407C-D1C8-43E6-A9A8-9A8181A7DEF2}" type="sibTrans" cxnId="{6AD020C0-98CC-4295-8EBF-A186B4A30CFC}">
      <dgm:prSet/>
      <dgm:spPr/>
      <dgm:t>
        <a:bodyPr/>
        <a:lstStyle/>
        <a:p>
          <a:endParaRPr lang="en-US"/>
        </a:p>
      </dgm:t>
    </dgm:pt>
    <dgm:pt modelId="{C98614C9-94D5-413D-94AD-35C6D914D1E9}" type="pres">
      <dgm:prSet presAssocID="{F3088FE9-1859-4B9B-9F04-104C6B79EAB1}" presName="diagram" presStyleCnt="0">
        <dgm:presLayoutVars>
          <dgm:dir/>
          <dgm:resizeHandles val="exact"/>
        </dgm:presLayoutVars>
      </dgm:prSet>
      <dgm:spPr/>
    </dgm:pt>
    <dgm:pt modelId="{8ED65CC1-EE98-496D-8180-0408E74C7601}" type="pres">
      <dgm:prSet presAssocID="{F357D920-1274-4E18-9457-DAC5F2D41F0B}" presName="node" presStyleLbl="node1" presStyleIdx="0" presStyleCnt="6">
        <dgm:presLayoutVars>
          <dgm:bulletEnabled val="1"/>
        </dgm:presLayoutVars>
      </dgm:prSet>
      <dgm:spPr/>
    </dgm:pt>
    <dgm:pt modelId="{980F5946-E8C8-47FD-8EE3-4D90080B2614}" type="pres">
      <dgm:prSet presAssocID="{CAB1EA6B-367F-4750-B86F-DC6E48664D05}" presName="sibTrans" presStyleCnt="0"/>
      <dgm:spPr/>
    </dgm:pt>
    <dgm:pt modelId="{C3AE08A9-7215-45B5-B438-37DFEB3B6EA5}" type="pres">
      <dgm:prSet presAssocID="{67AA41AD-A0F7-4B9A-9CD8-6CB42D1C998F}" presName="node" presStyleLbl="node1" presStyleIdx="1" presStyleCnt="6">
        <dgm:presLayoutVars>
          <dgm:bulletEnabled val="1"/>
        </dgm:presLayoutVars>
      </dgm:prSet>
      <dgm:spPr/>
    </dgm:pt>
    <dgm:pt modelId="{3DBB93A7-5E5B-454E-B5C5-B7FACC5BCAC7}" type="pres">
      <dgm:prSet presAssocID="{32D23AB8-3C00-4BBE-A975-BB28D84C875C}" presName="sibTrans" presStyleCnt="0"/>
      <dgm:spPr/>
    </dgm:pt>
    <dgm:pt modelId="{E84849EB-FE38-429E-A339-852879773572}" type="pres">
      <dgm:prSet presAssocID="{1EC69872-FE35-4ECD-A9A0-CB6AD4DFBD59}" presName="node" presStyleLbl="node1" presStyleIdx="2" presStyleCnt="6">
        <dgm:presLayoutVars>
          <dgm:bulletEnabled val="1"/>
        </dgm:presLayoutVars>
      </dgm:prSet>
      <dgm:spPr/>
    </dgm:pt>
    <dgm:pt modelId="{6F9E8A7B-138A-4D74-BDC0-7222B801204D}" type="pres">
      <dgm:prSet presAssocID="{CE52D422-6B30-48CE-88E5-4585A8768ED3}" presName="sibTrans" presStyleCnt="0"/>
      <dgm:spPr/>
    </dgm:pt>
    <dgm:pt modelId="{CFAE83E4-699B-4B83-A6C9-ADF7E1EF8FBE}" type="pres">
      <dgm:prSet presAssocID="{168B5BE2-56B1-488E-A7F4-228C523CBAA4}" presName="node" presStyleLbl="node1" presStyleIdx="3" presStyleCnt="6">
        <dgm:presLayoutVars>
          <dgm:bulletEnabled val="1"/>
        </dgm:presLayoutVars>
      </dgm:prSet>
      <dgm:spPr/>
    </dgm:pt>
    <dgm:pt modelId="{51F45BA9-A93D-431E-B372-A39DE55D62D5}" type="pres">
      <dgm:prSet presAssocID="{A722EB19-1CC8-408D-AFFC-CD69D2645680}" presName="sibTrans" presStyleCnt="0"/>
      <dgm:spPr/>
    </dgm:pt>
    <dgm:pt modelId="{DF23291E-0911-4418-87D3-D3EA439190DE}" type="pres">
      <dgm:prSet presAssocID="{CC15D4BA-E568-4092-B46B-5BE66EBDEF06}" presName="node" presStyleLbl="node1" presStyleIdx="4" presStyleCnt="6">
        <dgm:presLayoutVars>
          <dgm:bulletEnabled val="1"/>
        </dgm:presLayoutVars>
      </dgm:prSet>
      <dgm:spPr/>
    </dgm:pt>
    <dgm:pt modelId="{75D2EE58-7622-410A-90E0-D69673713689}" type="pres">
      <dgm:prSet presAssocID="{46E410EF-99D2-4341-A57D-DB9FFA66856C}" presName="sibTrans" presStyleCnt="0"/>
      <dgm:spPr/>
    </dgm:pt>
    <dgm:pt modelId="{8C74D6AA-1034-43EE-8DFF-48DB6783DBFF}" type="pres">
      <dgm:prSet presAssocID="{BEA4EBAC-260B-4DAF-B01C-EC6DB0D8B6A2}" presName="node" presStyleLbl="node1" presStyleIdx="5" presStyleCnt="6">
        <dgm:presLayoutVars>
          <dgm:bulletEnabled val="1"/>
        </dgm:presLayoutVars>
      </dgm:prSet>
      <dgm:spPr/>
    </dgm:pt>
  </dgm:ptLst>
  <dgm:cxnLst>
    <dgm:cxn modelId="{99001824-53CC-4BB1-A82C-3910A4100449}" srcId="{F3088FE9-1859-4B9B-9F04-104C6B79EAB1}" destId="{1EC69872-FE35-4ECD-A9A0-CB6AD4DFBD59}" srcOrd="2" destOrd="0" parTransId="{AD1F7948-3005-4C9A-9550-8153D6113803}" sibTransId="{CE52D422-6B30-48CE-88E5-4585A8768ED3}"/>
    <dgm:cxn modelId="{82E3A82B-8DCC-4540-8510-C3B614B7152C}" srcId="{F3088FE9-1859-4B9B-9F04-104C6B79EAB1}" destId="{67AA41AD-A0F7-4B9A-9CD8-6CB42D1C998F}" srcOrd="1" destOrd="0" parTransId="{2DFDA6F2-E466-47A5-8177-5663DAE944A1}" sibTransId="{32D23AB8-3C00-4BBE-A975-BB28D84C875C}"/>
    <dgm:cxn modelId="{BC67E82C-79C6-42F4-B79C-59E63F4D93AB}" type="presOf" srcId="{67AA41AD-A0F7-4B9A-9CD8-6CB42D1C998F}" destId="{C3AE08A9-7215-45B5-B438-37DFEB3B6EA5}" srcOrd="0" destOrd="0" presId="urn:microsoft.com/office/officeart/2005/8/layout/default"/>
    <dgm:cxn modelId="{934AF962-D1F9-4023-8102-2DB893ACF216}" type="presOf" srcId="{1EC69872-FE35-4ECD-A9A0-CB6AD4DFBD59}" destId="{E84849EB-FE38-429E-A339-852879773572}" srcOrd="0" destOrd="0" presId="urn:microsoft.com/office/officeart/2005/8/layout/default"/>
    <dgm:cxn modelId="{8BE54B65-3265-4F3C-89B8-5AF6AAE8C2D1}" type="presOf" srcId="{CC15D4BA-E568-4092-B46B-5BE66EBDEF06}" destId="{DF23291E-0911-4418-87D3-D3EA439190DE}" srcOrd="0" destOrd="0" presId="urn:microsoft.com/office/officeart/2005/8/layout/default"/>
    <dgm:cxn modelId="{C8AF4A75-DD1C-4974-A311-1F21F8E3C6AE}" type="presOf" srcId="{168B5BE2-56B1-488E-A7F4-228C523CBAA4}" destId="{CFAE83E4-699B-4B83-A6C9-ADF7E1EF8FBE}" srcOrd="0" destOrd="0" presId="urn:microsoft.com/office/officeart/2005/8/layout/default"/>
    <dgm:cxn modelId="{06F8BF76-5C46-4105-9CDB-DBDD0B634C6B}" type="presOf" srcId="{F3088FE9-1859-4B9B-9F04-104C6B79EAB1}" destId="{C98614C9-94D5-413D-94AD-35C6D914D1E9}" srcOrd="0" destOrd="0" presId="urn:microsoft.com/office/officeart/2005/8/layout/default"/>
    <dgm:cxn modelId="{F73E537A-B7E2-4400-9DB3-0DCB1E7E8B07}" srcId="{F3088FE9-1859-4B9B-9F04-104C6B79EAB1}" destId="{F357D920-1274-4E18-9457-DAC5F2D41F0B}" srcOrd="0" destOrd="0" parTransId="{5108AACE-E5B1-410E-AEE2-13C7D888350D}" sibTransId="{CAB1EA6B-367F-4750-B86F-DC6E48664D05}"/>
    <dgm:cxn modelId="{4E67B58F-84BC-4ACB-BA0B-4A4E7D0A4FB2}" srcId="{F3088FE9-1859-4B9B-9F04-104C6B79EAB1}" destId="{CC15D4BA-E568-4092-B46B-5BE66EBDEF06}" srcOrd="4" destOrd="0" parTransId="{9363DC0A-5BA2-462E-B5A9-D238399FFACC}" sibTransId="{46E410EF-99D2-4341-A57D-DB9FFA66856C}"/>
    <dgm:cxn modelId="{934119A0-D884-4784-BEBC-902D4F03B51C}" srcId="{F3088FE9-1859-4B9B-9F04-104C6B79EAB1}" destId="{168B5BE2-56B1-488E-A7F4-228C523CBAA4}" srcOrd="3" destOrd="0" parTransId="{E027B06D-124B-43EE-A162-74BC471F100D}" sibTransId="{A722EB19-1CC8-408D-AFFC-CD69D2645680}"/>
    <dgm:cxn modelId="{6AD020C0-98CC-4295-8EBF-A186B4A30CFC}" srcId="{F3088FE9-1859-4B9B-9F04-104C6B79EAB1}" destId="{BEA4EBAC-260B-4DAF-B01C-EC6DB0D8B6A2}" srcOrd="5" destOrd="0" parTransId="{A8CD627B-576B-419F-9E9F-54032F47A623}" sibTransId="{2412407C-D1C8-43E6-A9A8-9A8181A7DEF2}"/>
    <dgm:cxn modelId="{A34E23F2-18B6-4C96-8E22-48EE0976B256}" type="presOf" srcId="{BEA4EBAC-260B-4DAF-B01C-EC6DB0D8B6A2}" destId="{8C74D6AA-1034-43EE-8DFF-48DB6783DBFF}" srcOrd="0" destOrd="0" presId="urn:microsoft.com/office/officeart/2005/8/layout/default"/>
    <dgm:cxn modelId="{980A8BF4-0ACB-4D16-8F0E-34F99E49C807}" type="presOf" srcId="{F357D920-1274-4E18-9457-DAC5F2D41F0B}" destId="{8ED65CC1-EE98-496D-8180-0408E74C7601}" srcOrd="0" destOrd="0" presId="urn:microsoft.com/office/officeart/2005/8/layout/default"/>
    <dgm:cxn modelId="{950840EF-10E0-4042-80C9-3B7228975660}" type="presParOf" srcId="{C98614C9-94D5-413D-94AD-35C6D914D1E9}" destId="{8ED65CC1-EE98-496D-8180-0408E74C7601}" srcOrd="0" destOrd="0" presId="urn:microsoft.com/office/officeart/2005/8/layout/default"/>
    <dgm:cxn modelId="{C94F6181-56C5-4798-9C39-A32F296B9EA6}" type="presParOf" srcId="{C98614C9-94D5-413D-94AD-35C6D914D1E9}" destId="{980F5946-E8C8-47FD-8EE3-4D90080B2614}" srcOrd="1" destOrd="0" presId="urn:microsoft.com/office/officeart/2005/8/layout/default"/>
    <dgm:cxn modelId="{B6597119-F6C6-4073-B9A4-7A4E84DD56BA}" type="presParOf" srcId="{C98614C9-94D5-413D-94AD-35C6D914D1E9}" destId="{C3AE08A9-7215-45B5-B438-37DFEB3B6EA5}" srcOrd="2" destOrd="0" presId="urn:microsoft.com/office/officeart/2005/8/layout/default"/>
    <dgm:cxn modelId="{C5D00EF3-D1C4-4285-A7A6-57BE39E925DB}" type="presParOf" srcId="{C98614C9-94D5-413D-94AD-35C6D914D1E9}" destId="{3DBB93A7-5E5B-454E-B5C5-B7FACC5BCAC7}" srcOrd="3" destOrd="0" presId="urn:microsoft.com/office/officeart/2005/8/layout/default"/>
    <dgm:cxn modelId="{C601DED6-D23C-43B8-9802-EADA30A89637}" type="presParOf" srcId="{C98614C9-94D5-413D-94AD-35C6D914D1E9}" destId="{E84849EB-FE38-429E-A339-852879773572}" srcOrd="4" destOrd="0" presId="urn:microsoft.com/office/officeart/2005/8/layout/default"/>
    <dgm:cxn modelId="{BDB847F7-9626-4D4B-9245-F67908BC71DD}" type="presParOf" srcId="{C98614C9-94D5-413D-94AD-35C6D914D1E9}" destId="{6F9E8A7B-138A-4D74-BDC0-7222B801204D}" srcOrd="5" destOrd="0" presId="urn:microsoft.com/office/officeart/2005/8/layout/default"/>
    <dgm:cxn modelId="{6AAC8C2C-B075-41D4-82DA-49D50E4EC35C}" type="presParOf" srcId="{C98614C9-94D5-413D-94AD-35C6D914D1E9}" destId="{CFAE83E4-699B-4B83-A6C9-ADF7E1EF8FBE}" srcOrd="6" destOrd="0" presId="urn:microsoft.com/office/officeart/2005/8/layout/default"/>
    <dgm:cxn modelId="{7A031842-9355-44BD-B0CF-B6346CDD89F0}" type="presParOf" srcId="{C98614C9-94D5-413D-94AD-35C6D914D1E9}" destId="{51F45BA9-A93D-431E-B372-A39DE55D62D5}" srcOrd="7" destOrd="0" presId="urn:microsoft.com/office/officeart/2005/8/layout/default"/>
    <dgm:cxn modelId="{6FAC64BE-36AB-455B-B041-88AA5EEE66D3}" type="presParOf" srcId="{C98614C9-94D5-413D-94AD-35C6D914D1E9}" destId="{DF23291E-0911-4418-87D3-D3EA439190DE}" srcOrd="8" destOrd="0" presId="urn:microsoft.com/office/officeart/2005/8/layout/default"/>
    <dgm:cxn modelId="{2A5C7CEC-F851-40A6-8025-C827A0AE225F}" type="presParOf" srcId="{C98614C9-94D5-413D-94AD-35C6D914D1E9}" destId="{75D2EE58-7622-410A-90E0-D69673713689}" srcOrd="9" destOrd="0" presId="urn:microsoft.com/office/officeart/2005/8/layout/default"/>
    <dgm:cxn modelId="{FBED52C6-BA2A-4179-846E-A5F234263A87}" type="presParOf" srcId="{C98614C9-94D5-413D-94AD-35C6D914D1E9}" destId="{8C74D6AA-1034-43EE-8DFF-48DB6783DBFF}"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9089CE30-5302-4A18-8C0E-4576AA2F198E}" type="doc">
      <dgm:prSet loTypeId="urn:microsoft.com/office/officeart/2005/8/layout/hierarchy1" loCatId="hierarchy" qsTypeId="urn:microsoft.com/office/officeart/2005/8/quickstyle/simple4" qsCatId="simple" csTypeId="urn:microsoft.com/office/officeart/2005/8/colors/colorful2" csCatId="colorful"/>
      <dgm:spPr/>
      <dgm:t>
        <a:bodyPr/>
        <a:lstStyle/>
        <a:p>
          <a:endParaRPr lang="en-US"/>
        </a:p>
      </dgm:t>
    </dgm:pt>
    <dgm:pt modelId="{FCA22B47-39DE-4155-B2B9-5E4661461A13}">
      <dgm:prSet/>
      <dgm:spPr/>
      <dgm:t>
        <a:bodyPr/>
        <a:lstStyle/>
        <a:p>
          <a:r>
            <a:rPr lang="el-GR"/>
            <a:t>Πέρα από τα μεταπτυχιακά προγράμματα σε προπτυχιακό επίπεδο δεν υπάρχει αυτόνομο τμήμα ή σχολή Κοινωνικής Παιδαγωγικής.</a:t>
          </a:r>
          <a:endParaRPr lang="en-US"/>
        </a:p>
      </dgm:t>
    </dgm:pt>
    <dgm:pt modelId="{4E04FB06-928D-406C-AECC-6EC4BEE7AFCD}" type="parTrans" cxnId="{A5A04803-7D10-475D-89F5-9CDECD2BA435}">
      <dgm:prSet/>
      <dgm:spPr/>
      <dgm:t>
        <a:bodyPr/>
        <a:lstStyle/>
        <a:p>
          <a:endParaRPr lang="en-US"/>
        </a:p>
      </dgm:t>
    </dgm:pt>
    <dgm:pt modelId="{83FF7CE4-444D-4F66-ADE6-67B6357FFBB1}" type="sibTrans" cxnId="{A5A04803-7D10-475D-89F5-9CDECD2BA435}">
      <dgm:prSet/>
      <dgm:spPr/>
      <dgm:t>
        <a:bodyPr/>
        <a:lstStyle/>
        <a:p>
          <a:endParaRPr lang="en-US"/>
        </a:p>
      </dgm:t>
    </dgm:pt>
    <dgm:pt modelId="{71CCB13D-5E8F-4118-B20F-C3E7C73F6CEA}">
      <dgm:prSet/>
      <dgm:spPr/>
      <dgm:t>
        <a:bodyPr/>
        <a:lstStyle/>
        <a:p>
          <a:r>
            <a:rPr lang="el-GR"/>
            <a:t>Ως ακαδημαϊκό μάθημα είναι συνδεδεμένο σε όλη τη χώρα κατά κανόνα με τις σπουδές των εκπαιδευτικών της Πρωτοβάθμιας εκπαίδευσης.</a:t>
          </a:r>
          <a:endParaRPr lang="en-US"/>
        </a:p>
      </dgm:t>
    </dgm:pt>
    <dgm:pt modelId="{2C054915-8322-4ADE-B5E5-C5601AF6253D}" type="parTrans" cxnId="{F07FBA8B-7D36-45B7-A2DC-7332C3B803ED}">
      <dgm:prSet/>
      <dgm:spPr/>
      <dgm:t>
        <a:bodyPr/>
        <a:lstStyle/>
        <a:p>
          <a:endParaRPr lang="en-US"/>
        </a:p>
      </dgm:t>
    </dgm:pt>
    <dgm:pt modelId="{2053C506-2A85-472E-8280-0586E5E1EACD}" type="sibTrans" cxnId="{F07FBA8B-7D36-45B7-A2DC-7332C3B803ED}">
      <dgm:prSet/>
      <dgm:spPr/>
      <dgm:t>
        <a:bodyPr/>
        <a:lstStyle/>
        <a:p>
          <a:endParaRPr lang="en-US"/>
        </a:p>
      </dgm:t>
    </dgm:pt>
    <dgm:pt modelId="{F478AE7C-AFD6-496B-84C3-E595A6264E0F}" type="pres">
      <dgm:prSet presAssocID="{9089CE30-5302-4A18-8C0E-4576AA2F198E}" presName="hierChild1" presStyleCnt="0">
        <dgm:presLayoutVars>
          <dgm:chPref val="1"/>
          <dgm:dir/>
          <dgm:animOne val="branch"/>
          <dgm:animLvl val="lvl"/>
          <dgm:resizeHandles/>
        </dgm:presLayoutVars>
      </dgm:prSet>
      <dgm:spPr/>
    </dgm:pt>
    <dgm:pt modelId="{7C13E840-5473-4A27-AC0A-F8B1E9C7938C}" type="pres">
      <dgm:prSet presAssocID="{FCA22B47-39DE-4155-B2B9-5E4661461A13}" presName="hierRoot1" presStyleCnt="0"/>
      <dgm:spPr/>
    </dgm:pt>
    <dgm:pt modelId="{DD315361-1B55-4662-AC88-7499D6918064}" type="pres">
      <dgm:prSet presAssocID="{FCA22B47-39DE-4155-B2B9-5E4661461A13}" presName="composite" presStyleCnt="0"/>
      <dgm:spPr/>
    </dgm:pt>
    <dgm:pt modelId="{8DCF7080-BC45-4E51-96D6-16EE5D8C29A0}" type="pres">
      <dgm:prSet presAssocID="{FCA22B47-39DE-4155-B2B9-5E4661461A13}" presName="background" presStyleLbl="node0" presStyleIdx="0" presStyleCnt="2"/>
      <dgm:spPr/>
    </dgm:pt>
    <dgm:pt modelId="{FECA9F36-8B53-4CE8-8C95-FD61078AB14D}" type="pres">
      <dgm:prSet presAssocID="{FCA22B47-39DE-4155-B2B9-5E4661461A13}" presName="text" presStyleLbl="fgAcc0" presStyleIdx="0" presStyleCnt="2">
        <dgm:presLayoutVars>
          <dgm:chPref val="3"/>
        </dgm:presLayoutVars>
      </dgm:prSet>
      <dgm:spPr/>
    </dgm:pt>
    <dgm:pt modelId="{71EA9451-4805-4D5F-AB52-AA9720842781}" type="pres">
      <dgm:prSet presAssocID="{FCA22B47-39DE-4155-B2B9-5E4661461A13}" presName="hierChild2" presStyleCnt="0"/>
      <dgm:spPr/>
    </dgm:pt>
    <dgm:pt modelId="{1C7A60F1-4073-4E27-9422-07111B9D38D3}" type="pres">
      <dgm:prSet presAssocID="{71CCB13D-5E8F-4118-B20F-C3E7C73F6CEA}" presName="hierRoot1" presStyleCnt="0"/>
      <dgm:spPr/>
    </dgm:pt>
    <dgm:pt modelId="{2B296BC2-FC2B-4F96-A5BB-0763F27C706C}" type="pres">
      <dgm:prSet presAssocID="{71CCB13D-5E8F-4118-B20F-C3E7C73F6CEA}" presName="composite" presStyleCnt="0"/>
      <dgm:spPr/>
    </dgm:pt>
    <dgm:pt modelId="{C617CDED-6617-43A0-8D20-A571A7C3800A}" type="pres">
      <dgm:prSet presAssocID="{71CCB13D-5E8F-4118-B20F-C3E7C73F6CEA}" presName="background" presStyleLbl="node0" presStyleIdx="1" presStyleCnt="2"/>
      <dgm:spPr/>
    </dgm:pt>
    <dgm:pt modelId="{39265BB9-26C8-4A5A-A912-419B7777183F}" type="pres">
      <dgm:prSet presAssocID="{71CCB13D-5E8F-4118-B20F-C3E7C73F6CEA}" presName="text" presStyleLbl="fgAcc0" presStyleIdx="1" presStyleCnt="2">
        <dgm:presLayoutVars>
          <dgm:chPref val="3"/>
        </dgm:presLayoutVars>
      </dgm:prSet>
      <dgm:spPr/>
    </dgm:pt>
    <dgm:pt modelId="{6BD735F4-2728-4F5A-9B00-6DD65343F166}" type="pres">
      <dgm:prSet presAssocID="{71CCB13D-5E8F-4118-B20F-C3E7C73F6CEA}" presName="hierChild2" presStyleCnt="0"/>
      <dgm:spPr/>
    </dgm:pt>
  </dgm:ptLst>
  <dgm:cxnLst>
    <dgm:cxn modelId="{A5A04803-7D10-475D-89F5-9CDECD2BA435}" srcId="{9089CE30-5302-4A18-8C0E-4576AA2F198E}" destId="{FCA22B47-39DE-4155-B2B9-5E4661461A13}" srcOrd="0" destOrd="0" parTransId="{4E04FB06-928D-406C-AECC-6EC4BEE7AFCD}" sibTransId="{83FF7CE4-444D-4F66-ADE6-67B6357FFBB1}"/>
    <dgm:cxn modelId="{4D0B3C50-6026-42CB-A742-EF82175C984D}" type="presOf" srcId="{9089CE30-5302-4A18-8C0E-4576AA2F198E}" destId="{F478AE7C-AFD6-496B-84C3-E595A6264E0F}" srcOrd="0" destOrd="0" presId="urn:microsoft.com/office/officeart/2005/8/layout/hierarchy1"/>
    <dgm:cxn modelId="{F07FBA8B-7D36-45B7-A2DC-7332C3B803ED}" srcId="{9089CE30-5302-4A18-8C0E-4576AA2F198E}" destId="{71CCB13D-5E8F-4118-B20F-C3E7C73F6CEA}" srcOrd="1" destOrd="0" parTransId="{2C054915-8322-4ADE-B5E5-C5601AF6253D}" sibTransId="{2053C506-2A85-472E-8280-0586E5E1EACD}"/>
    <dgm:cxn modelId="{47A14AA6-08B4-41CE-AD76-FFC969975BE7}" type="presOf" srcId="{71CCB13D-5E8F-4118-B20F-C3E7C73F6CEA}" destId="{39265BB9-26C8-4A5A-A912-419B7777183F}" srcOrd="0" destOrd="0" presId="urn:microsoft.com/office/officeart/2005/8/layout/hierarchy1"/>
    <dgm:cxn modelId="{1F4E17E4-6355-487E-818D-0E522ABF7EF8}" type="presOf" srcId="{FCA22B47-39DE-4155-B2B9-5E4661461A13}" destId="{FECA9F36-8B53-4CE8-8C95-FD61078AB14D}" srcOrd="0" destOrd="0" presId="urn:microsoft.com/office/officeart/2005/8/layout/hierarchy1"/>
    <dgm:cxn modelId="{675610CA-B04B-435E-96F6-3D1141AA227A}" type="presParOf" srcId="{F478AE7C-AFD6-496B-84C3-E595A6264E0F}" destId="{7C13E840-5473-4A27-AC0A-F8B1E9C7938C}" srcOrd="0" destOrd="0" presId="urn:microsoft.com/office/officeart/2005/8/layout/hierarchy1"/>
    <dgm:cxn modelId="{C1406D66-721C-4F1F-B667-4511FC062686}" type="presParOf" srcId="{7C13E840-5473-4A27-AC0A-F8B1E9C7938C}" destId="{DD315361-1B55-4662-AC88-7499D6918064}" srcOrd="0" destOrd="0" presId="urn:microsoft.com/office/officeart/2005/8/layout/hierarchy1"/>
    <dgm:cxn modelId="{6315E517-CA50-4E22-A1E9-80DCA531824D}" type="presParOf" srcId="{DD315361-1B55-4662-AC88-7499D6918064}" destId="{8DCF7080-BC45-4E51-96D6-16EE5D8C29A0}" srcOrd="0" destOrd="0" presId="urn:microsoft.com/office/officeart/2005/8/layout/hierarchy1"/>
    <dgm:cxn modelId="{95CC9FC8-218C-44C4-B77B-6063D2E13214}" type="presParOf" srcId="{DD315361-1B55-4662-AC88-7499D6918064}" destId="{FECA9F36-8B53-4CE8-8C95-FD61078AB14D}" srcOrd="1" destOrd="0" presId="urn:microsoft.com/office/officeart/2005/8/layout/hierarchy1"/>
    <dgm:cxn modelId="{A4135973-04FE-4A1E-A7F0-AC8C137E14ED}" type="presParOf" srcId="{7C13E840-5473-4A27-AC0A-F8B1E9C7938C}" destId="{71EA9451-4805-4D5F-AB52-AA9720842781}" srcOrd="1" destOrd="0" presId="urn:microsoft.com/office/officeart/2005/8/layout/hierarchy1"/>
    <dgm:cxn modelId="{7F2CE1B6-7918-45A4-8CF7-F2C67B5EF947}" type="presParOf" srcId="{F478AE7C-AFD6-496B-84C3-E595A6264E0F}" destId="{1C7A60F1-4073-4E27-9422-07111B9D38D3}" srcOrd="1" destOrd="0" presId="urn:microsoft.com/office/officeart/2005/8/layout/hierarchy1"/>
    <dgm:cxn modelId="{FD8B5CDF-E3B8-4E6F-9BCB-744AD2AB6BCA}" type="presParOf" srcId="{1C7A60F1-4073-4E27-9422-07111B9D38D3}" destId="{2B296BC2-FC2B-4F96-A5BB-0763F27C706C}" srcOrd="0" destOrd="0" presId="urn:microsoft.com/office/officeart/2005/8/layout/hierarchy1"/>
    <dgm:cxn modelId="{4E674296-9F31-43C2-AC39-7240ABF6CC6D}" type="presParOf" srcId="{2B296BC2-FC2B-4F96-A5BB-0763F27C706C}" destId="{C617CDED-6617-43A0-8D20-A571A7C3800A}" srcOrd="0" destOrd="0" presId="urn:microsoft.com/office/officeart/2005/8/layout/hierarchy1"/>
    <dgm:cxn modelId="{65B50339-6187-41C2-AD30-F7DFF66BE296}" type="presParOf" srcId="{2B296BC2-FC2B-4F96-A5BB-0763F27C706C}" destId="{39265BB9-26C8-4A5A-A912-419B7777183F}" srcOrd="1" destOrd="0" presId="urn:microsoft.com/office/officeart/2005/8/layout/hierarchy1"/>
    <dgm:cxn modelId="{5F5E562C-5814-4886-94C6-B6963D8C9C70}" type="presParOf" srcId="{1C7A60F1-4073-4E27-9422-07111B9D38D3}" destId="{6BD735F4-2728-4F5A-9B00-6DD65343F16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5B0FD03E-4818-9C46-824B-132BE5A6B308}" type="doc">
      <dgm:prSet loTypeId="urn:microsoft.com/office/officeart/2005/8/layout/cycle5" loCatId="" qsTypeId="urn:microsoft.com/office/officeart/2005/8/quickstyle/3d4" qsCatId="3D" csTypeId="urn:microsoft.com/office/officeart/2005/8/colors/accent0_1" csCatId="mainScheme" phldr="1"/>
      <dgm:spPr/>
      <dgm:t>
        <a:bodyPr/>
        <a:lstStyle/>
        <a:p>
          <a:endParaRPr lang="el-GR"/>
        </a:p>
      </dgm:t>
    </dgm:pt>
    <dgm:pt modelId="{45D113FB-9054-0D4B-82DA-4DA2604EE9F1}">
      <dgm:prSet phldrT="[Κείμενο]"/>
      <dgm:spPr/>
      <dgm:t>
        <a:bodyPr/>
        <a:lstStyle/>
        <a:p>
          <a:r>
            <a:rPr lang="el-GR" dirty="0"/>
            <a:t>1. Εμπειρία</a:t>
          </a:r>
        </a:p>
      </dgm:t>
    </dgm:pt>
    <dgm:pt modelId="{9B47487A-465A-B346-AB7E-26952EED1E58}" type="parTrans" cxnId="{9EB82E29-DD29-9C4F-932E-2155B58AE519}">
      <dgm:prSet/>
      <dgm:spPr/>
      <dgm:t>
        <a:bodyPr/>
        <a:lstStyle/>
        <a:p>
          <a:endParaRPr lang="el-GR"/>
        </a:p>
      </dgm:t>
    </dgm:pt>
    <dgm:pt modelId="{DABC61DE-546C-4E46-A580-568BB2FA73F2}" type="sibTrans" cxnId="{9EB82E29-DD29-9C4F-932E-2155B58AE519}">
      <dgm:prSet/>
      <dgm:spPr/>
      <dgm:t>
        <a:bodyPr/>
        <a:lstStyle/>
        <a:p>
          <a:endParaRPr lang="el-GR"/>
        </a:p>
      </dgm:t>
    </dgm:pt>
    <dgm:pt modelId="{2B99B127-7A31-6B49-9429-48100781E653}">
      <dgm:prSet phldrT="[Κείμενο]"/>
      <dgm:spPr/>
      <dgm:t>
        <a:bodyPr/>
        <a:lstStyle/>
        <a:p>
          <a:r>
            <a:rPr lang="el-GR" dirty="0"/>
            <a:t>2. Αναστοχαστική παρατήρηση</a:t>
          </a:r>
        </a:p>
      </dgm:t>
    </dgm:pt>
    <dgm:pt modelId="{AFE15038-5EE0-8F46-8E50-45D941041F45}" type="parTrans" cxnId="{0FEDAB0A-0619-484B-B9BB-EBB93AEFAE1C}">
      <dgm:prSet/>
      <dgm:spPr/>
      <dgm:t>
        <a:bodyPr/>
        <a:lstStyle/>
        <a:p>
          <a:endParaRPr lang="el-GR"/>
        </a:p>
      </dgm:t>
    </dgm:pt>
    <dgm:pt modelId="{1011A9AC-668F-D740-AF4F-2BA93FB377FA}" type="sibTrans" cxnId="{0FEDAB0A-0619-484B-B9BB-EBB93AEFAE1C}">
      <dgm:prSet/>
      <dgm:spPr/>
      <dgm:t>
        <a:bodyPr/>
        <a:lstStyle/>
        <a:p>
          <a:endParaRPr lang="el-GR"/>
        </a:p>
      </dgm:t>
    </dgm:pt>
    <dgm:pt modelId="{E11A7CAD-3ACC-BC47-837F-49D8ABA494DE}">
      <dgm:prSet phldrT="[Κείμενο]"/>
      <dgm:spPr/>
      <dgm:t>
        <a:bodyPr/>
        <a:lstStyle/>
        <a:p>
          <a:r>
            <a:rPr lang="el-GR" dirty="0"/>
            <a:t>Αφαιρετική Γενίκευση</a:t>
          </a:r>
        </a:p>
      </dgm:t>
    </dgm:pt>
    <dgm:pt modelId="{B82F7A60-8BBD-FC4A-9023-FBF27AF91F07}" type="parTrans" cxnId="{994C5E14-8C0B-F34E-BD6C-662CE95373A7}">
      <dgm:prSet/>
      <dgm:spPr/>
      <dgm:t>
        <a:bodyPr/>
        <a:lstStyle/>
        <a:p>
          <a:endParaRPr lang="el-GR"/>
        </a:p>
      </dgm:t>
    </dgm:pt>
    <dgm:pt modelId="{3D8F358D-B9EC-F949-86E3-CB8C4E0E20F5}" type="sibTrans" cxnId="{994C5E14-8C0B-F34E-BD6C-662CE95373A7}">
      <dgm:prSet/>
      <dgm:spPr/>
      <dgm:t>
        <a:bodyPr/>
        <a:lstStyle/>
        <a:p>
          <a:endParaRPr lang="el-GR"/>
        </a:p>
      </dgm:t>
    </dgm:pt>
    <dgm:pt modelId="{F007FBFE-E5F2-6043-A1E9-AAC277BCC54F}">
      <dgm:prSet phldrT="[Κείμενο]"/>
      <dgm:spPr/>
      <dgm:t>
        <a:bodyPr/>
        <a:lstStyle/>
        <a:p>
          <a:r>
            <a:rPr lang="el-GR" dirty="0"/>
            <a:t>Ενεργός πειραματισμός</a:t>
          </a:r>
        </a:p>
      </dgm:t>
    </dgm:pt>
    <dgm:pt modelId="{D030ADFC-3CC1-BB4A-AC1B-9FDA9AA0859F}" type="parTrans" cxnId="{8BC43DEB-8FD2-B045-8048-17CFEE668CE3}">
      <dgm:prSet/>
      <dgm:spPr/>
      <dgm:t>
        <a:bodyPr/>
        <a:lstStyle/>
        <a:p>
          <a:endParaRPr lang="el-GR"/>
        </a:p>
      </dgm:t>
    </dgm:pt>
    <dgm:pt modelId="{D81FCBF8-05E6-DF4D-BEC6-FA2D6FAA6034}" type="sibTrans" cxnId="{8BC43DEB-8FD2-B045-8048-17CFEE668CE3}">
      <dgm:prSet/>
      <dgm:spPr/>
      <dgm:t>
        <a:bodyPr/>
        <a:lstStyle/>
        <a:p>
          <a:endParaRPr lang="el-GR"/>
        </a:p>
      </dgm:t>
    </dgm:pt>
    <dgm:pt modelId="{957364AC-CC81-1A46-A0D3-0A2724F2C2DC}" type="pres">
      <dgm:prSet presAssocID="{5B0FD03E-4818-9C46-824B-132BE5A6B308}" presName="cycle" presStyleCnt="0">
        <dgm:presLayoutVars>
          <dgm:dir/>
          <dgm:resizeHandles val="exact"/>
        </dgm:presLayoutVars>
      </dgm:prSet>
      <dgm:spPr/>
    </dgm:pt>
    <dgm:pt modelId="{3C8BBD63-9B38-514F-B1B5-1EAC216A2B13}" type="pres">
      <dgm:prSet presAssocID="{45D113FB-9054-0D4B-82DA-4DA2604EE9F1}" presName="node" presStyleLbl="node1" presStyleIdx="0" presStyleCnt="4">
        <dgm:presLayoutVars>
          <dgm:bulletEnabled val="1"/>
        </dgm:presLayoutVars>
      </dgm:prSet>
      <dgm:spPr/>
    </dgm:pt>
    <dgm:pt modelId="{111035BB-62C1-694F-99EB-D19AEB3DCD55}" type="pres">
      <dgm:prSet presAssocID="{45D113FB-9054-0D4B-82DA-4DA2604EE9F1}" presName="spNode" presStyleCnt="0"/>
      <dgm:spPr/>
    </dgm:pt>
    <dgm:pt modelId="{317F6D87-A167-5A4B-B95C-A754F99C0731}" type="pres">
      <dgm:prSet presAssocID="{DABC61DE-546C-4E46-A580-568BB2FA73F2}" presName="sibTrans" presStyleLbl="sibTrans1D1" presStyleIdx="0" presStyleCnt="4"/>
      <dgm:spPr/>
    </dgm:pt>
    <dgm:pt modelId="{37AE722B-ADE4-0F49-8F97-5DC9D398CF6F}" type="pres">
      <dgm:prSet presAssocID="{2B99B127-7A31-6B49-9429-48100781E653}" presName="node" presStyleLbl="node1" presStyleIdx="1" presStyleCnt="4">
        <dgm:presLayoutVars>
          <dgm:bulletEnabled val="1"/>
        </dgm:presLayoutVars>
      </dgm:prSet>
      <dgm:spPr/>
    </dgm:pt>
    <dgm:pt modelId="{3146FD2A-CFAA-8447-98E3-EE24F834CA25}" type="pres">
      <dgm:prSet presAssocID="{2B99B127-7A31-6B49-9429-48100781E653}" presName="spNode" presStyleCnt="0"/>
      <dgm:spPr/>
    </dgm:pt>
    <dgm:pt modelId="{EA5A93E4-159E-304A-B20A-392FD93822BC}" type="pres">
      <dgm:prSet presAssocID="{1011A9AC-668F-D740-AF4F-2BA93FB377FA}" presName="sibTrans" presStyleLbl="sibTrans1D1" presStyleIdx="1" presStyleCnt="4"/>
      <dgm:spPr/>
    </dgm:pt>
    <dgm:pt modelId="{C31872FE-9BEB-BD4C-B31F-8648CBC9750F}" type="pres">
      <dgm:prSet presAssocID="{E11A7CAD-3ACC-BC47-837F-49D8ABA494DE}" presName="node" presStyleLbl="node1" presStyleIdx="2" presStyleCnt="4">
        <dgm:presLayoutVars>
          <dgm:bulletEnabled val="1"/>
        </dgm:presLayoutVars>
      </dgm:prSet>
      <dgm:spPr/>
    </dgm:pt>
    <dgm:pt modelId="{68770ADE-229A-C841-82CA-C8CD260E8A58}" type="pres">
      <dgm:prSet presAssocID="{E11A7CAD-3ACC-BC47-837F-49D8ABA494DE}" presName="spNode" presStyleCnt="0"/>
      <dgm:spPr/>
    </dgm:pt>
    <dgm:pt modelId="{55604D8A-4238-9040-B119-2E37DB60EFB4}" type="pres">
      <dgm:prSet presAssocID="{3D8F358D-B9EC-F949-86E3-CB8C4E0E20F5}" presName="sibTrans" presStyleLbl="sibTrans1D1" presStyleIdx="2" presStyleCnt="4"/>
      <dgm:spPr/>
    </dgm:pt>
    <dgm:pt modelId="{4C90D958-4025-F04F-B9F6-EA0254070FE9}" type="pres">
      <dgm:prSet presAssocID="{F007FBFE-E5F2-6043-A1E9-AAC277BCC54F}" presName="node" presStyleLbl="node1" presStyleIdx="3" presStyleCnt="4">
        <dgm:presLayoutVars>
          <dgm:bulletEnabled val="1"/>
        </dgm:presLayoutVars>
      </dgm:prSet>
      <dgm:spPr/>
    </dgm:pt>
    <dgm:pt modelId="{1493B57A-1F76-9F4A-B7D5-BC9D1AFA6ECD}" type="pres">
      <dgm:prSet presAssocID="{F007FBFE-E5F2-6043-A1E9-AAC277BCC54F}" presName="spNode" presStyleCnt="0"/>
      <dgm:spPr/>
    </dgm:pt>
    <dgm:pt modelId="{EE8653B5-4C74-C84E-A57E-86B1BB211127}" type="pres">
      <dgm:prSet presAssocID="{D81FCBF8-05E6-DF4D-BEC6-FA2D6FAA6034}" presName="sibTrans" presStyleLbl="sibTrans1D1" presStyleIdx="3" presStyleCnt="4"/>
      <dgm:spPr/>
    </dgm:pt>
  </dgm:ptLst>
  <dgm:cxnLst>
    <dgm:cxn modelId="{0FEDAB0A-0619-484B-B9BB-EBB93AEFAE1C}" srcId="{5B0FD03E-4818-9C46-824B-132BE5A6B308}" destId="{2B99B127-7A31-6B49-9429-48100781E653}" srcOrd="1" destOrd="0" parTransId="{AFE15038-5EE0-8F46-8E50-45D941041F45}" sibTransId="{1011A9AC-668F-D740-AF4F-2BA93FB377FA}"/>
    <dgm:cxn modelId="{994C5E14-8C0B-F34E-BD6C-662CE95373A7}" srcId="{5B0FD03E-4818-9C46-824B-132BE5A6B308}" destId="{E11A7CAD-3ACC-BC47-837F-49D8ABA494DE}" srcOrd="2" destOrd="0" parTransId="{B82F7A60-8BBD-FC4A-9023-FBF27AF91F07}" sibTransId="{3D8F358D-B9EC-F949-86E3-CB8C4E0E20F5}"/>
    <dgm:cxn modelId="{9EB82E29-DD29-9C4F-932E-2155B58AE519}" srcId="{5B0FD03E-4818-9C46-824B-132BE5A6B308}" destId="{45D113FB-9054-0D4B-82DA-4DA2604EE9F1}" srcOrd="0" destOrd="0" parTransId="{9B47487A-465A-B346-AB7E-26952EED1E58}" sibTransId="{DABC61DE-546C-4E46-A580-568BB2FA73F2}"/>
    <dgm:cxn modelId="{2AABAA44-67FF-B944-BD38-E1997640969F}" type="presOf" srcId="{E11A7CAD-3ACC-BC47-837F-49D8ABA494DE}" destId="{C31872FE-9BEB-BD4C-B31F-8648CBC9750F}" srcOrd="0" destOrd="0" presId="urn:microsoft.com/office/officeart/2005/8/layout/cycle5"/>
    <dgm:cxn modelId="{19540164-3963-874B-B179-F1F32A764732}" type="presOf" srcId="{3D8F358D-B9EC-F949-86E3-CB8C4E0E20F5}" destId="{55604D8A-4238-9040-B119-2E37DB60EFB4}" srcOrd="0" destOrd="0" presId="urn:microsoft.com/office/officeart/2005/8/layout/cycle5"/>
    <dgm:cxn modelId="{8487947D-67D2-154A-BBFE-EAC65DEB086F}" type="presOf" srcId="{1011A9AC-668F-D740-AF4F-2BA93FB377FA}" destId="{EA5A93E4-159E-304A-B20A-392FD93822BC}" srcOrd="0" destOrd="0" presId="urn:microsoft.com/office/officeart/2005/8/layout/cycle5"/>
    <dgm:cxn modelId="{BC9B4C8C-58CB-CA4B-9E0E-BDEF4AE478DA}" type="presOf" srcId="{D81FCBF8-05E6-DF4D-BEC6-FA2D6FAA6034}" destId="{EE8653B5-4C74-C84E-A57E-86B1BB211127}" srcOrd="0" destOrd="0" presId="urn:microsoft.com/office/officeart/2005/8/layout/cycle5"/>
    <dgm:cxn modelId="{96216AA4-EADA-C940-AAE4-D13C74895359}" type="presOf" srcId="{2B99B127-7A31-6B49-9429-48100781E653}" destId="{37AE722B-ADE4-0F49-8F97-5DC9D398CF6F}" srcOrd="0" destOrd="0" presId="urn:microsoft.com/office/officeart/2005/8/layout/cycle5"/>
    <dgm:cxn modelId="{2E8135DC-F99E-074D-ADF4-B45E62E0664B}" type="presOf" srcId="{DABC61DE-546C-4E46-A580-568BB2FA73F2}" destId="{317F6D87-A167-5A4B-B95C-A754F99C0731}" srcOrd="0" destOrd="0" presId="urn:microsoft.com/office/officeart/2005/8/layout/cycle5"/>
    <dgm:cxn modelId="{0812EEE6-2F44-4547-9C03-4EF78487671C}" type="presOf" srcId="{45D113FB-9054-0D4B-82DA-4DA2604EE9F1}" destId="{3C8BBD63-9B38-514F-B1B5-1EAC216A2B13}" srcOrd="0" destOrd="0" presId="urn:microsoft.com/office/officeart/2005/8/layout/cycle5"/>
    <dgm:cxn modelId="{8BC43DEB-8FD2-B045-8048-17CFEE668CE3}" srcId="{5B0FD03E-4818-9C46-824B-132BE5A6B308}" destId="{F007FBFE-E5F2-6043-A1E9-AAC277BCC54F}" srcOrd="3" destOrd="0" parTransId="{D030ADFC-3CC1-BB4A-AC1B-9FDA9AA0859F}" sibTransId="{D81FCBF8-05E6-DF4D-BEC6-FA2D6FAA6034}"/>
    <dgm:cxn modelId="{BB92BAF8-634E-9940-BAEC-58946D98F83A}" type="presOf" srcId="{5B0FD03E-4818-9C46-824B-132BE5A6B308}" destId="{957364AC-CC81-1A46-A0D3-0A2724F2C2DC}" srcOrd="0" destOrd="0" presId="urn:microsoft.com/office/officeart/2005/8/layout/cycle5"/>
    <dgm:cxn modelId="{D54952FB-612B-3142-B2A3-C02E7CA493CA}" type="presOf" srcId="{F007FBFE-E5F2-6043-A1E9-AAC277BCC54F}" destId="{4C90D958-4025-F04F-B9F6-EA0254070FE9}" srcOrd="0" destOrd="0" presId="urn:microsoft.com/office/officeart/2005/8/layout/cycle5"/>
    <dgm:cxn modelId="{BC8B6619-3741-7C45-86BE-10A525E836A8}" type="presParOf" srcId="{957364AC-CC81-1A46-A0D3-0A2724F2C2DC}" destId="{3C8BBD63-9B38-514F-B1B5-1EAC216A2B13}" srcOrd="0" destOrd="0" presId="urn:microsoft.com/office/officeart/2005/8/layout/cycle5"/>
    <dgm:cxn modelId="{BF87D89E-8B91-8D46-A6F2-F5EF716F8CAF}" type="presParOf" srcId="{957364AC-CC81-1A46-A0D3-0A2724F2C2DC}" destId="{111035BB-62C1-694F-99EB-D19AEB3DCD55}" srcOrd="1" destOrd="0" presId="urn:microsoft.com/office/officeart/2005/8/layout/cycle5"/>
    <dgm:cxn modelId="{3B863311-4937-F44A-A4F7-F04152D14D05}" type="presParOf" srcId="{957364AC-CC81-1A46-A0D3-0A2724F2C2DC}" destId="{317F6D87-A167-5A4B-B95C-A754F99C0731}" srcOrd="2" destOrd="0" presId="urn:microsoft.com/office/officeart/2005/8/layout/cycle5"/>
    <dgm:cxn modelId="{0BA2BF7A-3225-2845-A707-9277BBD5D041}" type="presParOf" srcId="{957364AC-CC81-1A46-A0D3-0A2724F2C2DC}" destId="{37AE722B-ADE4-0F49-8F97-5DC9D398CF6F}" srcOrd="3" destOrd="0" presId="urn:microsoft.com/office/officeart/2005/8/layout/cycle5"/>
    <dgm:cxn modelId="{BD816127-FB4C-9044-9F8C-5CBB66FE95FB}" type="presParOf" srcId="{957364AC-CC81-1A46-A0D3-0A2724F2C2DC}" destId="{3146FD2A-CFAA-8447-98E3-EE24F834CA25}" srcOrd="4" destOrd="0" presId="urn:microsoft.com/office/officeart/2005/8/layout/cycle5"/>
    <dgm:cxn modelId="{A40C8EC5-0698-9743-B205-47E940EFAE24}" type="presParOf" srcId="{957364AC-CC81-1A46-A0D3-0A2724F2C2DC}" destId="{EA5A93E4-159E-304A-B20A-392FD93822BC}" srcOrd="5" destOrd="0" presId="urn:microsoft.com/office/officeart/2005/8/layout/cycle5"/>
    <dgm:cxn modelId="{79064411-1FAA-EC4A-BDA8-BE957B112655}" type="presParOf" srcId="{957364AC-CC81-1A46-A0D3-0A2724F2C2DC}" destId="{C31872FE-9BEB-BD4C-B31F-8648CBC9750F}" srcOrd="6" destOrd="0" presId="urn:microsoft.com/office/officeart/2005/8/layout/cycle5"/>
    <dgm:cxn modelId="{42A7BD72-1B13-BD45-94C6-13F1BE5837CC}" type="presParOf" srcId="{957364AC-CC81-1A46-A0D3-0A2724F2C2DC}" destId="{68770ADE-229A-C841-82CA-C8CD260E8A58}" srcOrd="7" destOrd="0" presId="urn:microsoft.com/office/officeart/2005/8/layout/cycle5"/>
    <dgm:cxn modelId="{69383F2F-3989-F143-AB87-59188BFADDBA}" type="presParOf" srcId="{957364AC-CC81-1A46-A0D3-0A2724F2C2DC}" destId="{55604D8A-4238-9040-B119-2E37DB60EFB4}" srcOrd="8" destOrd="0" presId="urn:microsoft.com/office/officeart/2005/8/layout/cycle5"/>
    <dgm:cxn modelId="{68E01097-D2B9-9140-B085-6508E302E7FC}" type="presParOf" srcId="{957364AC-CC81-1A46-A0D3-0A2724F2C2DC}" destId="{4C90D958-4025-F04F-B9F6-EA0254070FE9}" srcOrd="9" destOrd="0" presId="urn:microsoft.com/office/officeart/2005/8/layout/cycle5"/>
    <dgm:cxn modelId="{A2D741A5-8455-174D-90DF-04BA61CAD5A4}" type="presParOf" srcId="{957364AC-CC81-1A46-A0D3-0A2724F2C2DC}" destId="{1493B57A-1F76-9F4A-B7D5-BC9D1AFA6ECD}" srcOrd="10" destOrd="0" presId="urn:microsoft.com/office/officeart/2005/8/layout/cycle5"/>
    <dgm:cxn modelId="{2511786F-0BD7-FA41-975F-9BEC718A8947}" type="presParOf" srcId="{957364AC-CC81-1A46-A0D3-0A2724F2C2DC}" destId="{EE8653B5-4C74-C84E-A57E-86B1BB211127}"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7CB0AD5B-6F06-483A-9B10-4DDC54527251}" type="doc">
      <dgm:prSet loTypeId="urn:microsoft.com/office/officeart/2005/8/layout/vProcess5" loCatId="process" qsTypeId="urn:microsoft.com/office/officeart/2005/8/quickstyle/simple4" qsCatId="simple" csTypeId="urn:microsoft.com/office/officeart/2005/8/colors/colorful2" csCatId="colorful"/>
      <dgm:spPr/>
      <dgm:t>
        <a:bodyPr/>
        <a:lstStyle/>
        <a:p>
          <a:endParaRPr lang="en-US"/>
        </a:p>
      </dgm:t>
    </dgm:pt>
    <dgm:pt modelId="{B2E5E6DA-5615-497A-BF79-56F5A50EAA91}">
      <dgm:prSet/>
      <dgm:spPr/>
      <dgm:t>
        <a:bodyPr/>
        <a:lstStyle/>
        <a:p>
          <a:r>
            <a:rPr lang="el-GR"/>
            <a:t>Είναι ομότιμος καθηγητής Οργανωσιακής Συμπεριφοράς στο </a:t>
          </a:r>
          <a:r>
            <a:rPr lang="en-US"/>
            <a:t>Ohio.</a:t>
          </a:r>
        </a:p>
      </dgm:t>
    </dgm:pt>
    <dgm:pt modelId="{D5046018-D0DB-4D22-93D3-3851DDDAB17E}" type="parTrans" cxnId="{442C7EC1-F884-41E9-AB44-E65346D3AD3C}">
      <dgm:prSet/>
      <dgm:spPr/>
      <dgm:t>
        <a:bodyPr/>
        <a:lstStyle/>
        <a:p>
          <a:endParaRPr lang="en-US"/>
        </a:p>
      </dgm:t>
    </dgm:pt>
    <dgm:pt modelId="{C87C22FE-EA59-4BA7-B167-FED8FFF5B76D}" type="sibTrans" cxnId="{442C7EC1-F884-41E9-AB44-E65346D3AD3C}">
      <dgm:prSet/>
      <dgm:spPr/>
      <dgm:t>
        <a:bodyPr/>
        <a:lstStyle/>
        <a:p>
          <a:endParaRPr lang="en-US"/>
        </a:p>
      </dgm:t>
    </dgm:pt>
    <dgm:pt modelId="{79832626-9C0C-4685-B0E0-407889ADBC24}">
      <dgm:prSet/>
      <dgm:spPr/>
      <dgm:t>
        <a:bodyPr/>
        <a:lstStyle/>
        <a:p>
          <a:r>
            <a:rPr lang="el-GR"/>
            <a:t>Επικεντρώθηκε στην βιωματική μάθηση-θεωρεί την εμπειρία ως πηγή μάθησης και ανάπτυξης.</a:t>
          </a:r>
          <a:endParaRPr lang="en-US"/>
        </a:p>
      </dgm:t>
    </dgm:pt>
    <dgm:pt modelId="{51C92142-27D9-4196-B16B-035A995EACFD}" type="parTrans" cxnId="{64200D8A-7F60-454A-A6BA-AAF1C959F261}">
      <dgm:prSet/>
      <dgm:spPr/>
      <dgm:t>
        <a:bodyPr/>
        <a:lstStyle/>
        <a:p>
          <a:endParaRPr lang="en-US"/>
        </a:p>
      </dgm:t>
    </dgm:pt>
    <dgm:pt modelId="{0787DF83-00E9-4FF2-AE49-6BB330DFD679}" type="sibTrans" cxnId="{64200D8A-7F60-454A-A6BA-AAF1C959F261}">
      <dgm:prSet/>
      <dgm:spPr/>
      <dgm:t>
        <a:bodyPr/>
        <a:lstStyle/>
        <a:p>
          <a:endParaRPr lang="en-US"/>
        </a:p>
      </dgm:t>
    </dgm:pt>
    <dgm:pt modelId="{9F895DBB-1F01-43B8-8443-255DE1C3ACF2}">
      <dgm:prSet/>
      <dgm:spPr/>
      <dgm:t>
        <a:bodyPr/>
        <a:lstStyle/>
        <a:p>
          <a:r>
            <a:rPr lang="el-GR"/>
            <a:t>Σημαντική η συμβολή του στην εκπαίδευση ενηλίκων.</a:t>
          </a:r>
          <a:endParaRPr lang="en-US"/>
        </a:p>
      </dgm:t>
    </dgm:pt>
    <dgm:pt modelId="{2590C8C3-6F33-40BA-A4F4-AAE9DA9D827A}" type="parTrans" cxnId="{7FFBF3C2-A9C6-4AD8-B388-F1A2D41B5B76}">
      <dgm:prSet/>
      <dgm:spPr/>
      <dgm:t>
        <a:bodyPr/>
        <a:lstStyle/>
        <a:p>
          <a:endParaRPr lang="en-US"/>
        </a:p>
      </dgm:t>
    </dgm:pt>
    <dgm:pt modelId="{CB438560-482F-40AB-9106-00ACFA777788}" type="sibTrans" cxnId="{7FFBF3C2-A9C6-4AD8-B388-F1A2D41B5B76}">
      <dgm:prSet/>
      <dgm:spPr/>
      <dgm:t>
        <a:bodyPr/>
        <a:lstStyle/>
        <a:p>
          <a:endParaRPr lang="en-US"/>
        </a:p>
      </dgm:t>
    </dgm:pt>
    <dgm:pt modelId="{4D6E1D4F-5403-4C42-8C8E-AFBB4AD144D1}" type="pres">
      <dgm:prSet presAssocID="{7CB0AD5B-6F06-483A-9B10-4DDC54527251}" presName="outerComposite" presStyleCnt="0">
        <dgm:presLayoutVars>
          <dgm:chMax val="5"/>
          <dgm:dir/>
          <dgm:resizeHandles val="exact"/>
        </dgm:presLayoutVars>
      </dgm:prSet>
      <dgm:spPr/>
    </dgm:pt>
    <dgm:pt modelId="{2F7ED73B-BA6C-438B-A22A-9ACDCF12D339}" type="pres">
      <dgm:prSet presAssocID="{7CB0AD5B-6F06-483A-9B10-4DDC54527251}" presName="dummyMaxCanvas" presStyleCnt="0">
        <dgm:presLayoutVars/>
      </dgm:prSet>
      <dgm:spPr/>
    </dgm:pt>
    <dgm:pt modelId="{F04E6F87-4CFF-45AA-9282-D96BB985822C}" type="pres">
      <dgm:prSet presAssocID="{7CB0AD5B-6F06-483A-9B10-4DDC54527251}" presName="ThreeNodes_1" presStyleLbl="node1" presStyleIdx="0" presStyleCnt="3">
        <dgm:presLayoutVars>
          <dgm:bulletEnabled val="1"/>
        </dgm:presLayoutVars>
      </dgm:prSet>
      <dgm:spPr/>
    </dgm:pt>
    <dgm:pt modelId="{551B3FFF-61AD-4E5B-A327-4947443008D3}" type="pres">
      <dgm:prSet presAssocID="{7CB0AD5B-6F06-483A-9B10-4DDC54527251}" presName="ThreeNodes_2" presStyleLbl="node1" presStyleIdx="1" presStyleCnt="3">
        <dgm:presLayoutVars>
          <dgm:bulletEnabled val="1"/>
        </dgm:presLayoutVars>
      </dgm:prSet>
      <dgm:spPr/>
    </dgm:pt>
    <dgm:pt modelId="{9C58F94A-C524-4AA0-B582-D4B135E70A11}" type="pres">
      <dgm:prSet presAssocID="{7CB0AD5B-6F06-483A-9B10-4DDC54527251}" presName="ThreeNodes_3" presStyleLbl="node1" presStyleIdx="2" presStyleCnt="3">
        <dgm:presLayoutVars>
          <dgm:bulletEnabled val="1"/>
        </dgm:presLayoutVars>
      </dgm:prSet>
      <dgm:spPr/>
    </dgm:pt>
    <dgm:pt modelId="{D2D6A239-AE05-4C5B-B234-31800577F8C8}" type="pres">
      <dgm:prSet presAssocID="{7CB0AD5B-6F06-483A-9B10-4DDC54527251}" presName="ThreeConn_1-2" presStyleLbl="fgAccFollowNode1" presStyleIdx="0" presStyleCnt="2">
        <dgm:presLayoutVars>
          <dgm:bulletEnabled val="1"/>
        </dgm:presLayoutVars>
      </dgm:prSet>
      <dgm:spPr/>
    </dgm:pt>
    <dgm:pt modelId="{F8C91E82-E9BE-4663-812A-5C472B992F37}" type="pres">
      <dgm:prSet presAssocID="{7CB0AD5B-6F06-483A-9B10-4DDC54527251}" presName="ThreeConn_2-3" presStyleLbl="fgAccFollowNode1" presStyleIdx="1" presStyleCnt="2">
        <dgm:presLayoutVars>
          <dgm:bulletEnabled val="1"/>
        </dgm:presLayoutVars>
      </dgm:prSet>
      <dgm:spPr/>
    </dgm:pt>
    <dgm:pt modelId="{DD6B4A14-1E79-4C9B-801C-EB97E8CE66A2}" type="pres">
      <dgm:prSet presAssocID="{7CB0AD5B-6F06-483A-9B10-4DDC54527251}" presName="ThreeNodes_1_text" presStyleLbl="node1" presStyleIdx="2" presStyleCnt="3">
        <dgm:presLayoutVars>
          <dgm:bulletEnabled val="1"/>
        </dgm:presLayoutVars>
      </dgm:prSet>
      <dgm:spPr/>
    </dgm:pt>
    <dgm:pt modelId="{7DC41FC8-B8A4-4527-8948-29A54EBF4487}" type="pres">
      <dgm:prSet presAssocID="{7CB0AD5B-6F06-483A-9B10-4DDC54527251}" presName="ThreeNodes_2_text" presStyleLbl="node1" presStyleIdx="2" presStyleCnt="3">
        <dgm:presLayoutVars>
          <dgm:bulletEnabled val="1"/>
        </dgm:presLayoutVars>
      </dgm:prSet>
      <dgm:spPr/>
    </dgm:pt>
    <dgm:pt modelId="{90074352-E6E0-465D-8301-9EABB9D99065}" type="pres">
      <dgm:prSet presAssocID="{7CB0AD5B-6F06-483A-9B10-4DDC54527251}" presName="ThreeNodes_3_text" presStyleLbl="node1" presStyleIdx="2" presStyleCnt="3">
        <dgm:presLayoutVars>
          <dgm:bulletEnabled val="1"/>
        </dgm:presLayoutVars>
      </dgm:prSet>
      <dgm:spPr/>
    </dgm:pt>
  </dgm:ptLst>
  <dgm:cxnLst>
    <dgm:cxn modelId="{88BEFD1E-2748-4F8F-ADF4-99267FF85049}" type="presOf" srcId="{9F895DBB-1F01-43B8-8443-255DE1C3ACF2}" destId="{90074352-E6E0-465D-8301-9EABB9D99065}" srcOrd="1" destOrd="0" presId="urn:microsoft.com/office/officeart/2005/8/layout/vProcess5"/>
    <dgm:cxn modelId="{2E39DF2F-AF23-4714-8AD8-68C376E533C5}" type="presOf" srcId="{B2E5E6DA-5615-497A-BF79-56F5A50EAA91}" destId="{F04E6F87-4CFF-45AA-9282-D96BB985822C}" srcOrd="0" destOrd="0" presId="urn:microsoft.com/office/officeart/2005/8/layout/vProcess5"/>
    <dgm:cxn modelId="{6A673831-6A85-45FF-A02E-6D350BBB507E}" type="presOf" srcId="{0787DF83-00E9-4FF2-AE49-6BB330DFD679}" destId="{F8C91E82-E9BE-4663-812A-5C472B992F37}" srcOrd="0" destOrd="0" presId="urn:microsoft.com/office/officeart/2005/8/layout/vProcess5"/>
    <dgm:cxn modelId="{D4D82F35-0806-4AE2-A91E-E517AC9DFFC5}" type="presOf" srcId="{79832626-9C0C-4685-B0E0-407889ADBC24}" destId="{7DC41FC8-B8A4-4527-8948-29A54EBF4487}" srcOrd="1" destOrd="0" presId="urn:microsoft.com/office/officeart/2005/8/layout/vProcess5"/>
    <dgm:cxn modelId="{54E9B03C-7DD2-40F0-80EC-A8CFAA3763FE}" type="presOf" srcId="{7CB0AD5B-6F06-483A-9B10-4DDC54527251}" destId="{4D6E1D4F-5403-4C42-8C8E-AFBB4AD144D1}" srcOrd="0" destOrd="0" presId="urn:microsoft.com/office/officeart/2005/8/layout/vProcess5"/>
    <dgm:cxn modelId="{66DBCA53-C80F-43FE-BA35-F8F233BE7F6F}" type="presOf" srcId="{79832626-9C0C-4685-B0E0-407889ADBC24}" destId="{551B3FFF-61AD-4E5B-A327-4947443008D3}" srcOrd="0" destOrd="0" presId="urn:microsoft.com/office/officeart/2005/8/layout/vProcess5"/>
    <dgm:cxn modelId="{F584FB85-9900-4F69-BB3B-075ED069974F}" type="presOf" srcId="{9F895DBB-1F01-43B8-8443-255DE1C3ACF2}" destId="{9C58F94A-C524-4AA0-B582-D4B135E70A11}" srcOrd="0" destOrd="0" presId="urn:microsoft.com/office/officeart/2005/8/layout/vProcess5"/>
    <dgm:cxn modelId="{64200D8A-7F60-454A-A6BA-AAF1C959F261}" srcId="{7CB0AD5B-6F06-483A-9B10-4DDC54527251}" destId="{79832626-9C0C-4685-B0E0-407889ADBC24}" srcOrd="1" destOrd="0" parTransId="{51C92142-27D9-4196-B16B-035A995EACFD}" sibTransId="{0787DF83-00E9-4FF2-AE49-6BB330DFD679}"/>
    <dgm:cxn modelId="{BABD5E8D-12C9-46B4-BA2C-8AED4E0AB5BA}" type="presOf" srcId="{C87C22FE-EA59-4BA7-B167-FED8FFF5B76D}" destId="{D2D6A239-AE05-4C5B-B234-31800577F8C8}" srcOrd="0" destOrd="0" presId="urn:microsoft.com/office/officeart/2005/8/layout/vProcess5"/>
    <dgm:cxn modelId="{5746DFAC-716B-4A3F-A388-5E7B2EB8FA0E}" type="presOf" srcId="{B2E5E6DA-5615-497A-BF79-56F5A50EAA91}" destId="{DD6B4A14-1E79-4C9B-801C-EB97E8CE66A2}" srcOrd="1" destOrd="0" presId="urn:microsoft.com/office/officeart/2005/8/layout/vProcess5"/>
    <dgm:cxn modelId="{442C7EC1-F884-41E9-AB44-E65346D3AD3C}" srcId="{7CB0AD5B-6F06-483A-9B10-4DDC54527251}" destId="{B2E5E6DA-5615-497A-BF79-56F5A50EAA91}" srcOrd="0" destOrd="0" parTransId="{D5046018-D0DB-4D22-93D3-3851DDDAB17E}" sibTransId="{C87C22FE-EA59-4BA7-B167-FED8FFF5B76D}"/>
    <dgm:cxn modelId="{7FFBF3C2-A9C6-4AD8-B388-F1A2D41B5B76}" srcId="{7CB0AD5B-6F06-483A-9B10-4DDC54527251}" destId="{9F895DBB-1F01-43B8-8443-255DE1C3ACF2}" srcOrd="2" destOrd="0" parTransId="{2590C8C3-6F33-40BA-A4F4-AAE9DA9D827A}" sibTransId="{CB438560-482F-40AB-9106-00ACFA777788}"/>
    <dgm:cxn modelId="{2CA525A5-DD2A-4577-BC89-DA6F54D58CB2}" type="presParOf" srcId="{4D6E1D4F-5403-4C42-8C8E-AFBB4AD144D1}" destId="{2F7ED73B-BA6C-438B-A22A-9ACDCF12D339}" srcOrd="0" destOrd="0" presId="urn:microsoft.com/office/officeart/2005/8/layout/vProcess5"/>
    <dgm:cxn modelId="{822410C6-04C8-4568-9497-0D4A87F478D5}" type="presParOf" srcId="{4D6E1D4F-5403-4C42-8C8E-AFBB4AD144D1}" destId="{F04E6F87-4CFF-45AA-9282-D96BB985822C}" srcOrd="1" destOrd="0" presId="urn:microsoft.com/office/officeart/2005/8/layout/vProcess5"/>
    <dgm:cxn modelId="{48F9A802-058D-42B4-83D1-90CB6FE4C04C}" type="presParOf" srcId="{4D6E1D4F-5403-4C42-8C8E-AFBB4AD144D1}" destId="{551B3FFF-61AD-4E5B-A327-4947443008D3}" srcOrd="2" destOrd="0" presId="urn:microsoft.com/office/officeart/2005/8/layout/vProcess5"/>
    <dgm:cxn modelId="{EB51EE4D-A5EF-47C7-A021-9D74A0D9FA40}" type="presParOf" srcId="{4D6E1D4F-5403-4C42-8C8E-AFBB4AD144D1}" destId="{9C58F94A-C524-4AA0-B582-D4B135E70A11}" srcOrd="3" destOrd="0" presId="urn:microsoft.com/office/officeart/2005/8/layout/vProcess5"/>
    <dgm:cxn modelId="{CBC3978A-C33A-481F-917E-A651F57CE647}" type="presParOf" srcId="{4D6E1D4F-5403-4C42-8C8E-AFBB4AD144D1}" destId="{D2D6A239-AE05-4C5B-B234-31800577F8C8}" srcOrd="4" destOrd="0" presId="urn:microsoft.com/office/officeart/2005/8/layout/vProcess5"/>
    <dgm:cxn modelId="{166887A0-0C87-494B-B538-3AC097E3B27C}" type="presParOf" srcId="{4D6E1D4F-5403-4C42-8C8E-AFBB4AD144D1}" destId="{F8C91E82-E9BE-4663-812A-5C472B992F37}" srcOrd="5" destOrd="0" presId="urn:microsoft.com/office/officeart/2005/8/layout/vProcess5"/>
    <dgm:cxn modelId="{5180FBDE-F0E1-493A-A316-FCF59E5970C5}" type="presParOf" srcId="{4D6E1D4F-5403-4C42-8C8E-AFBB4AD144D1}" destId="{DD6B4A14-1E79-4C9B-801C-EB97E8CE66A2}" srcOrd="6" destOrd="0" presId="urn:microsoft.com/office/officeart/2005/8/layout/vProcess5"/>
    <dgm:cxn modelId="{ECE80D80-A2AB-4054-8D7A-8853016D1D32}" type="presParOf" srcId="{4D6E1D4F-5403-4C42-8C8E-AFBB4AD144D1}" destId="{7DC41FC8-B8A4-4527-8948-29A54EBF4487}" srcOrd="7" destOrd="0" presId="urn:microsoft.com/office/officeart/2005/8/layout/vProcess5"/>
    <dgm:cxn modelId="{43CC0807-BB66-46B1-8794-B18981E50934}" type="presParOf" srcId="{4D6E1D4F-5403-4C42-8C8E-AFBB4AD144D1}" destId="{90074352-E6E0-465D-8301-9EABB9D99065}"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D288D4A-D5F7-4F92-B92B-67BDE65C3283}"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857D9764-4333-4A7F-B5DF-C6896D26DF52}">
      <dgm:prSet/>
      <dgm:spPr/>
      <dgm:t>
        <a:bodyPr/>
        <a:lstStyle/>
        <a:p>
          <a:r>
            <a:rPr lang="el-GR" dirty="0"/>
            <a:t>1. Μάθηση από συγκεκριμένες εμπειρίες (συναίσθημα)</a:t>
          </a:r>
          <a:endParaRPr lang="en-US" dirty="0"/>
        </a:p>
      </dgm:t>
    </dgm:pt>
    <dgm:pt modelId="{74C89C23-5D30-4DE3-A69D-742A7BBF3296}" type="parTrans" cxnId="{15F7E199-A242-4F13-B385-AA7FA78BE02D}">
      <dgm:prSet/>
      <dgm:spPr/>
      <dgm:t>
        <a:bodyPr/>
        <a:lstStyle/>
        <a:p>
          <a:endParaRPr lang="en-US"/>
        </a:p>
      </dgm:t>
    </dgm:pt>
    <dgm:pt modelId="{832707A9-FC97-466D-98C7-F8BA65B3F83B}" type="sibTrans" cxnId="{15F7E199-A242-4F13-B385-AA7FA78BE02D}">
      <dgm:prSet/>
      <dgm:spPr/>
      <dgm:t>
        <a:bodyPr/>
        <a:lstStyle/>
        <a:p>
          <a:endParaRPr lang="en-US"/>
        </a:p>
      </dgm:t>
    </dgm:pt>
    <dgm:pt modelId="{A075AD0C-EF2A-4544-A590-46B32F161694}">
      <dgm:prSet/>
      <dgm:spPr/>
      <dgm:t>
        <a:bodyPr/>
        <a:lstStyle/>
        <a:p>
          <a:r>
            <a:rPr lang="el-GR" dirty="0"/>
            <a:t>2. Μάθηση από </a:t>
          </a:r>
          <a:r>
            <a:rPr lang="el-GR" dirty="0" err="1"/>
            <a:t>αναστοχαστική</a:t>
          </a:r>
          <a:r>
            <a:rPr lang="el-GR" dirty="0"/>
            <a:t> παρατήρηση (παρατήρηση/επανεξέταση)</a:t>
          </a:r>
          <a:endParaRPr lang="en-US" dirty="0"/>
        </a:p>
      </dgm:t>
    </dgm:pt>
    <dgm:pt modelId="{C37816A0-1F6F-498A-B9B7-F94AB487C804}" type="parTrans" cxnId="{295F1981-1EF3-435D-99D1-25A6CD402362}">
      <dgm:prSet/>
      <dgm:spPr/>
      <dgm:t>
        <a:bodyPr/>
        <a:lstStyle/>
        <a:p>
          <a:endParaRPr lang="en-US"/>
        </a:p>
      </dgm:t>
    </dgm:pt>
    <dgm:pt modelId="{6FB1EB64-4EF3-4EF3-B299-917CAB09774A}" type="sibTrans" cxnId="{295F1981-1EF3-435D-99D1-25A6CD402362}">
      <dgm:prSet/>
      <dgm:spPr/>
      <dgm:t>
        <a:bodyPr/>
        <a:lstStyle/>
        <a:p>
          <a:endParaRPr lang="en-US"/>
        </a:p>
      </dgm:t>
    </dgm:pt>
    <dgm:pt modelId="{BF594843-4857-4861-929A-7AA5E79CDCC7}">
      <dgm:prSet/>
      <dgm:spPr/>
      <dgm:t>
        <a:bodyPr/>
        <a:lstStyle/>
        <a:p>
          <a:r>
            <a:rPr lang="el-GR" dirty="0"/>
            <a:t>3. Μάθηση από τη νοηματοδότηση, την αφαιρετική γενίκευση της εμπειρίας (σκέψη)</a:t>
          </a:r>
          <a:endParaRPr lang="en-US" dirty="0"/>
        </a:p>
      </dgm:t>
    </dgm:pt>
    <dgm:pt modelId="{666AB2E0-9835-46FD-AD23-4C70116A1BDF}" type="parTrans" cxnId="{3EDACFE0-BAF8-4C31-A742-077501011941}">
      <dgm:prSet/>
      <dgm:spPr/>
      <dgm:t>
        <a:bodyPr/>
        <a:lstStyle/>
        <a:p>
          <a:endParaRPr lang="en-US"/>
        </a:p>
      </dgm:t>
    </dgm:pt>
    <dgm:pt modelId="{408F6F3A-60B5-4C5B-82A0-4FF87F7310AD}" type="sibTrans" cxnId="{3EDACFE0-BAF8-4C31-A742-077501011941}">
      <dgm:prSet/>
      <dgm:spPr/>
      <dgm:t>
        <a:bodyPr/>
        <a:lstStyle/>
        <a:p>
          <a:endParaRPr lang="en-US"/>
        </a:p>
      </dgm:t>
    </dgm:pt>
    <dgm:pt modelId="{82547E50-D719-468D-AA68-792C2782825C}">
      <dgm:prSet/>
      <dgm:spPr/>
      <dgm:t>
        <a:bodyPr/>
        <a:lstStyle/>
        <a:p>
          <a:r>
            <a:rPr lang="el-GR" dirty="0"/>
            <a:t>4. Μάθηση από τον ενεργό πειραματισμό (δράση).</a:t>
          </a:r>
          <a:endParaRPr lang="en-US" dirty="0"/>
        </a:p>
      </dgm:t>
    </dgm:pt>
    <dgm:pt modelId="{26D8B93D-4643-43D0-BB58-A3BC11719A0B}" type="parTrans" cxnId="{795DD3BB-B675-43A8-953D-B1EFE9CF5E1F}">
      <dgm:prSet/>
      <dgm:spPr/>
      <dgm:t>
        <a:bodyPr/>
        <a:lstStyle/>
        <a:p>
          <a:endParaRPr lang="en-US"/>
        </a:p>
      </dgm:t>
    </dgm:pt>
    <dgm:pt modelId="{70691141-2DDB-485B-A39C-49265DBDEDD2}" type="sibTrans" cxnId="{795DD3BB-B675-43A8-953D-B1EFE9CF5E1F}">
      <dgm:prSet/>
      <dgm:spPr/>
      <dgm:t>
        <a:bodyPr/>
        <a:lstStyle/>
        <a:p>
          <a:endParaRPr lang="en-US"/>
        </a:p>
      </dgm:t>
    </dgm:pt>
    <dgm:pt modelId="{34EB10AE-0455-4528-AE13-7FBC279863AC}" type="pres">
      <dgm:prSet presAssocID="{7D288D4A-D5F7-4F92-B92B-67BDE65C3283}" presName="linear" presStyleCnt="0">
        <dgm:presLayoutVars>
          <dgm:animLvl val="lvl"/>
          <dgm:resizeHandles val="exact"/>
        </dgm:presLayoutVars>
      </dgm:prSet>
      <dgm:spPr/>
    </dgm:pt>
    <dgm:pt modelId="{9C65C691-5BE2-4917-B794-10862976F6EE}" type="pres">
      <dgm:prSet presAssocID="{857D9764-4333-4A7F-B5DF-C6896D26DF52}" presName="parentText" presStyleLbl="node1" presStyleIdx="0" presStyleCnt="4">
        <dgm:presLayoutVars>
          <dgm:chMax val="0"/>
          <dgm:bulletEnabled val="1"/>
        </dgm:presLayoutVars>
      </dgm:prSet>
      <dgm:spPr/>
    </dgm:pt>
    <dgm:pt modelId="{7E163CC7-52DC-4886-85C1-E6C154262033}" type="pres">
      <dgm:prSet presAssocID="{832707A9-FC97-466D-98C7-F8BA65B3F83B}" presName="spacer" presStyleCnt="0"/>
      <dgm:spPr/>
    </dgm:pt>
    <dgm:pt modelId="{ADC05C68-EA57-4438-B65B-BAC3DED9F20F}" type="pres">
      <dgm:prSet presAssocID="{A075AD0C-EF2A-4544-A590-46B32F161694}" presName="parentText" presStyleLbl="node1" presStyleIdx="1" presStyleCnt="4">
        <dgm:presLayoutVars>
          <dgm:chMax val="0"/>
          <dgm:bulletEnabled val="1"/>
        </dgm:presLayoutVars>
      </dgm:prSet>
      <dgm:spPr/>
    </dgm:pt>
    <dgm:pt modelId="{E7E1408A-20A3-4AD7-B4BA-B756EC4E0C7D}" type="pres">
      <dgm:prSet presAssocID="{6FB1EB64-4EF3-4EF3-B299-917CAB09774A}" presName="spacer" presStyleCnt="0"/>
      <dgm:spPr/>
    </dgm:pt>
    <dgm:pt modelId="{A6D6E7D2-A1BC-4840-97F2-82B572A44C91}" type="pres">
      <dgm:prSet presAssocID="{BF594843-4857-4861-929A-7AA5E79CDCC7}" presName="parentText" presStyleLbl="node1" presStyleIdx="2" presStyleCnt="4">
        <dgm:presLayoutVars>
          <dgm:chMax val="0"/>
          <dgm:bulletEnabled val="1"/>
        </dgm:presLayoutVars>
      </dgm:prSet>
      <dgm:spPr/>
    </dgm:pt>
    <dgm:pt modelId="{087C31F0-E024-49DA-AEFA-358573EC3CDA}" type="pres">
      <dgm:prSet presAssocID="{408F6F3A-60B5-4C5B-82A0-4FF87F7310AD}" presName="spacer" presStyleCnt="0"/>
      <dgm:spPr/>
    </dgm:pt>
    <dgm:pt modelId="{FEC68548-0984-44C6-9084-E66DE6901474}" type="pres">
      <dgm:prSet presAssocID="{82547E50-D719-468D-AA68-792C2782825C}" presName="parentText" presStyleLbl="node1" presStyleIdx="3" presStyleCnt="4">
        <dgm:presLayoutVars>
          <dgm:chMax val="0"/>
          <dgm:bulletEnabled val="1"/>
        </dgm:presLayoutVars>
      </dgm:prSet>
      <dgm:spPr/>
    </dgm:pt>
  </dgm:ptLst>
  <dgm:cxnLst>
    <dgm:cxn modelId="{8941BA16-01ED-4B26-BDE6-496E1352AD63}" type="presOf" srcId="{BF594843-4857-4861-929A-7AA5E79CDCC7}" destId="{A6D6E7D2-A1BC-4840-97F2-82B572A44C91}" srcOrd="0" destOrd="0" presId="urn:microsoft.com/office/officeart/2005/8/layout/vList2"/>
    <dgm:cxn modelId="{50FD794D-92A8-49D1-8D08-635A20EF8B12}" type="presOf" srcId="{A075AD0C-EF2A-4544-A590-46B32F161694}" destId="{ADC05C68-EA57-4438-B65B-BAC3DED9F20F}" srcOrd="0" destOrd="0" presId="urn:microsoft.com/office/officeart/2005/8/layout/vList2"/>
    <dgm:cxn modelId="{676C7F59-420E-43BE-806B-6B31892FB6DC}" type="presOf" srcId="{857D9764-4333-4A7F-B5DF-C6896D26DF52}" destId="{9C65C691-5BE2-4917-B794-10862976F6EE}" srcOrd="0" destOrd="0" presId="urn:microsoft.com/office/officeart/2005/8/layout/vList2"/>
    <dgm:cxn modelId="{295F1981-1EF3-435D-99D1-25A6CD402362}" srcId="{7D288D4A-D5F7-4F92-B92B-67BDE65C3283}" destId="{A075AD0C-EF2A-4544-A590-46B32F161694}" srcOrd="1" destOrd="0" parTransId="{C37816A0-1F6F-498A-B9B7-F94AB487C804}" sibTransId="{6FB1EB64-4EF3-4EF3-B299-917CAB09774A}"/>
    <dgm:cxn modelId="{05D0C184-0615-4493-82CF-F77655DC094B}" type="presOf" srcId="{7D288D4A-D5F7-4F92-B92B-67BDE65C3283}" destId="{34EB10AE-0455-4528-AE13-7FBC279863AC}" srcOrd="0" destOrd="0" presId="urn:microsoft.com/office/officeart/2005/8/layout/vList2"/>
    <dgm:cxn modelId="{15F7E199-A242-4F13-B385-AA7FA78BE02D}" srcId="{7D288D4A-D5F7-4F92-B92B-67BDE65C3283}" destId="{857D9764-4333-4A7F-B5DF-C6896D26DF52}" srcOrd="0" destOrd="0" parTransId="{74C89C23-5D30-4DE3-A69D-742A7BBF3296}" sibTransId="{832707A9-FC97-466D-98C7-F8BA65B3F83B}"/>
    <dgm:cxn modelId="{120CCAB0-EF45-4A35-8FE0-2A825EB8AF9C}" type="presOf" srcId="{82547E50-D719-468D-AA68-792C2782825C}" destId="{FEC68548-0984-44C6-9084-E66DE6901474}" srcOrd="0" destOrd="0" presId="urn:microsoft.com/office/officeart/2005/8/layout/vList2"/>
    <dgm:cxn modelId="{795DD3BB-B675-43A8-953D-B1EFE9CF5E1F}" srcId="{7D288D4A-D5F7-4F92-B92B-67BDE65C3283}" destId="{82547E50-D719-468D-AA68-792C2782825C}" srcOrd="3" destOrd="0" parTransId="{26D8B93D-4643-43D0-BB58-A3BC11719A0B}" sibTransId="{70691141-2DDB-485B-A39C-49265DBDEDD2}"/>
    <dgm:cxn modelId="{3EDACFE0-BAF8-4C31-A742-077501011941}" srcId="{7D288D4A-D5F7-4F92-B92B-67BDE65C3283}" destId="{BF594843-4857-4861-929A-7AA5E79CDCC7}" srcOrd="2" destOrd="0" parTransId="{666AB2E0-9835-46FD-AD23-4C70116A1BDF}" sibTransId="{408F6F3A-60B5-4C5B-82A0-4FF87F7310AD}"/>
    <dgm:cxn modelId="{3A8FC3FF-D6F7-4E08-8F27-4659240C9E6E}" type="presParOf" srcId="{34EB10AE-0455-4528-AE13-7FBC279863AC}" destId="{9C65C691-5BE2-4917-B794-10862976F6EE}" srcOrd="0" destOrd="0" presId="urn:microsoft.com/office/officeart/2005/8/layout/vList2"/>
    <dgm:cxn modelId="{FFB6F4EB-C342-4ABA-B150-AA3B48636589}" type="presParOf" srcId="{34EB10AE-0455-4528-AE13-7FBC279863AC}" destId="{7E163CC7-52DC-4886-85C1-E6C154262033}" srcOrd="1" destOrd="0" presId="urn:microsoft.com/office/officeart/2005/8/layout/vList2"/>
    <dgm:cxn modelId="{D47BCB30-BDE7-4C3A-8F96-E688468914A1}" type="presParOf" srcId="{34EB10AE-0455-4528-AE13-7FBC279863AC}" destId="{ADC05C68-EA57-4438-B65B-BAC3DED9F20F}" srcOrd="2" destOrd="0" presId="urn:microsoft.com/office/officeart/2005/8/layout/vList2"/>
    <dgm:cxn modelId="{C1BF60CA-BEDD-4848-AC13-10802448713C}" type="presParOf" srcId="{34EB10AE-0455-4528-AE13-7FBC279863AC}" destId="{E7E1408A-20A3-4AD7-B4BA-B756EC4E0C7D}" srcOrd="3" destOrd="0" presId="urn:microsoft.com/office/officeart/2005/8/layout/vList2"/>
    <dgm:cxn modelId="{9B31F3BD-4A76-4179-8223-9C0301695E6E}" type="presParOf" srcId="{34EB10AE-0455-4528-AE13-7FBC279863AC}" destId="{A6D6E7D2-A1BC-4840-97F2-82B572A44C91}" srcOrd="4" destOrd="0" presId="urn:microsoft.com/office/officeart/2005/8/layout/vList2"/>
    <dgm:cxn modelId="{B0E78D0E-8EBF-41A9-B00E-7BA9FCF3AFC9}" type="presParOf" srcId="{34EB10AE-0455-4528-AE13-7FBC279863AC}" destId="{087C31F0-E024-49DA-AEFA-358573EC3CDA}" srcOrd="5" destOrd="0" presId="urn:microsoft.com/office/officeart/2005/8/layout/vList2"/>
    <dgm:cxn modelId="{DD5FE11B-997C-4614-979B-AFD462520824}" type="presParOf" srcId="{34EB10AE-0455-4528-AE13-7FBC279863AC}" destId="{FEC68548-0984-44C6-9084-E66DE690147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271696-BE84-4419-B7BC-10F4484BF0AC}"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4983A1F8-706E-4DD3-BA33-5C199AD7C6C2}">
      <dgm:prSet/>
      <dgm:spPr/>
      <dgm:t>
        <a:bodyPr/>
        <a:lstStyle/>
        <a:p>
          <a:r>
            <a:rPr lang="el-GR"/>
            <a:t>Το πρόδρομο στάδιο</a:t>
          </a:r>
          <a:endParaRPr lang="en-US"/>
        </a:p>
      </dgm:t>
    </dgm:pt>
    <dgm:pt modelId="{F43619A4-EE2E-408F-8777-CDD8F1DE627B}" type="parTrans" cxnId="{BAD411F3-3F9E-4423-AB0D-233ACF4D8978}">
      <dgm:prSet/>
      <dgm:spPr/>
      <dgm:t>
        <a:bodyPr/>
        <a:lstStyle/>
        <a:p>
          <a:endParaRPr lang="en-US"/>
        </a:p>
      </dgm:t>
    </dgm:pt>
    <dgm:pt modelId="{2AA75BCB-2D40-46DF-B5FA-929475889F60}" type="sibTrans" cxnId="{BAD411F3-3F9E-4423-AB0D-233ACF4D8978}">
      <dgm:prSet/>
      <dgm:spPr/>
      <dgm:t>
        <a:bodyPr/>
        <a:lstStyle/>
        <a:p>
          <a:endParaRPr lang="en-US"/>
        </a:p>
      </dgm:t>
    </dgm:pt>
    <dgm:pt modelId="{E0427F41-C3BC-4A1F-8C53-B0412EF7B165}">
      <dgm:prSet/>
      <dgm:spPr/>
      <dgm:t>
        <a:bodyPr/>
        <a:lstStyle/>
        <a:p>
          <a:r>
            <a:rPr lang="el-GR"/>
            <a:t>Το στάδιο της δημιουργίας και της καθιέρωσης της Κοινωνικής Παιδαγωγικής </a:t>
          </a:r>
          <a:endParaRPr lang="en-US"/>
        </a:p>
      </dgm:t>
    </dgm:pt>
    <dgm:pt modelId="{D4F0CAB4-34E8-48B9-96EF-BB2C6CD542FA}" type="parTrans" cxnId="{6CA3B56C-45ED-4794-B775-53550FDB9C93}">
      <dgm:prSet/>
      <dgm:spPr/>
      <dgm:t>
        <a:bodyPr/>
        <a:lstStyle/>
        <a:p>
          <a:endParaRPr lang="en-US"/>
        </a:p>
      </dgm:t>
    </dgm:pt>
    <dgm:pt modelId="{95C41968-8B76-4541-BB37-E56279A5440C}" type="sibTrans" cxnId="{6CA3B56C-45ED-4794-B775-53550FDB9C93}">
      <dgm:prSet/>
      <dgm:spPr/>
      <dgm:t>
        <a:bodyPr/>
        <a:lstStyle/>
        <a:p>
          <a:endParaRPr lang="en-US"/>
        </a:p>
      </dgm:t>
    </dgm:pt>
    <dgm:pt modelId="{44CB0ED2-B278-49EC-82F0-60508D587503}">
      <dgm:prSet/>
      <dgm:spPr/>
      <dgm:t>
        <a:bodyPr/>
        <a:lstStyle/>
        <a:p>
          <a:r>
            <a:rPr lang="el-GR"/>
            <a:t>Το στάδιο της ανάπτυξης και της νομοθετικής κατοχύρωσης.</a:t>
          </a:r>
          <a:endParaRPr lang="en-US"/>
        </a:p>
      </dgm:t>
    </dgm:pt>
    <dgm:pt modelId="{ABAAE0A2-FB4D-404E-B169-3E0B267DD27C}" type="parTrans" cxnId="{ADD9DBED-C770-4934-BCEB-8D9253ABCBA6}">
      <dgm:prSet/>
      <dgm:spPr/>
      <dgm:t>
        <a:bodyPr/>
        <a:lstStyle/>
        <a:p>
          <a:endParaRPr lang="en-US"/>
        </a:p>
      </dgm:t>
    </dgm:pt>
    <dgm:pt modelId="{6551D7BF-5A90-477D-AFDA-4E4307F343C2}" type="sibTrans" cxnId="{ADD9DBED-C770-4934-BCEB-8D9253ABCBA6}">
      <dgm:prSet/>
      <dgm:spPr/>
      <dgm:t>
        <a:bodyPr/>
        <a:lstStyle/>
        <a:p>
          <a:endParaRPr lang="en-US"/>
        </a:p>
      </dgm:t>
    </dgm:pt>
    <dgm:pt modelId="{D63778D6-D3C9-477E-8C6E-2B103D8C2FD3}" type="pres">
      <dgm:prSet presAssocID="{BF271696-BE84-4419-B7BC-10F4484BF0AC}" presName="linear" presStyleCnt="0">
        <dgm:presLayoutVars>
          <dgm:animLvl val="lvl"/>
          <dgm:resizeHandles val="exact"/>
        </dgm:presLayoutVars>
      </dgm:prSet>
      <dgm:spPr/>
    </dgm:pt>
    <dgm:pt modelId="{39F7CE0E-2AC0-475A-B420-63341953E7A7}" type="pres">
      <dgm:prSet presAssocID="{4983A1F8-706E-4DD3-BA33-5C199AD7C6C2}" presName="parentText" presStyleLbl="node1" presStyleIdx="0" presStyleCnt="3">
        <dgm:presLayoutVars>
          <dgm:chMax val="0"/>
          <dgm:bulletEnabled val="1"/>
        </dgm:presLayoutVars>
      </dgm:prSet>
      <dgm:spPr/>
    </dgm:pt>
    <dgm:pt modelId="{07181479-B5AC-4E27-AFC2-1B617E56CC3E}" type="pres">
      <dgm:prSet presAssocID="{2AA75BCB-2D40-46DF-B5FA-929475889F60}" presName="spacer" presStyleCnt="0"/>
      <dgm:spPr/>
    </dgm:pt>
    <dgm:pt modelId="{0BCCAAC7-30C3-408A-AA4E-EEF13ECFCAAA}" type="pres">
      <dgm:prSet presAssocID="{E0427F41-C3BC-4A1F-8C53-B0412EF7B165}" presName="parentText" presStyleLbl="node1" presStyleIdx="1" presStyleCnt="3">
        <dgm:presLayoutVars>
          <dgm:chMax val="0"/>
          <dgm:bulletEnabled val="1"/>
        </dgm:presLayoutVars>
      </dgm:prSet>
      <dgm:spPr/>
    </dgm:pt>
    <dgm:pt modelId="{B33D9937-9CAD-4F8D-ABCB-C3EBF9155E46}" type="pres">
      <dgm:prSet presAssocID="{95C41968-8B76-4541-BB37-E56279A5440C}" presName="spacer" presStyleCnt="0"/>
      <dgm:spPr/>
    </dgm:pt>
    <dgm:pt modelId="{1809038E-2D59-4505-B809-2F40CBB55958}" type="pres">
      <dgm:prSet presAssocID="{44CB0ED2-B278-49EC-82F0-60508D587503}" presName="parentText" presStyleLbl="node1" presStyleIdx="2" presStyleCnt="3">
        <dgm:presLayoutVars>
          <dgm:chMax val="0"/>
          <dgm:bulletEnabled val="1"/>
        </dgm:presLayoutVars>
      </dgm:prSet>
      <dgm:spPr/>
    </dgm:pt>
  </dgm:ptLst>
  <dgm:cxnLst>
    <dgm:cxn modelId="{34C0EE18-BA54-4D42-A7A5-F6B35B0B8D3A}" type="presOf" srcId="{4983A1F8-706E-4DD3-BA33-5C199AD7C6C2}" destId="{39F7CE0E-2AC0-475A-B420-63341953E7A7}" srcOrd="0" destOrd="0" presId="urn:microsoft.com/office/officeart/2005/8/layout/vList2"/>
    <dgm:cxn modelId="{9B55AE1E-9C2C-4ACE-B0FA-910E3F04116C}" type="presOf" srcId="{44CB0ED2-B278-49EC-82F0-60508D587503}" destId="{1809038E-2D59-4505-B809-2F40CBB55958}" srcOrd="0" destOrd="0" presId="urn:microsoft.com/office/officeart/2005/8/layout/vList2"/>
    <dgm:cxn modelId="{FB11E942-76F7-4811-B710-AB2A34EB1EFE}" type="presOf" srcId="{BF271696-BE84-4419-B7BC-10F4484BF0AC}" destId="{D63778D6-D3C9-477E-8C6E-2B103D8C2FD3}" srcOrd="0" destOrd="0" presId="urn:microsoft.com/office/officeart/2005/8/layout/vList2"/>
    <dgm:cxn modelId="{6CA3B56C-45ED-4794-B775-53550FDB9C93}" srcId="{BF271696-BE84-4419-B7BC-10F4484BF0AC}" destId="{E0427F41-C3BC-4A1F-8C53-B0412EF7B165}" srcOrd="1" destOrd="0" parTransId="{D4F0CAB4-34E8-48B9-96EF-BB2C6CD542FA}" sibTransId="{95C41968-8B76-4541-BB37-E56279A5440C}"/>
    <dgm:cxn modelId="{3E9FFCAB-9CA8-4686-96D7-9EC13513348F}" type="presOf" srcId="{E0427F41-C3BC-4A1F-8C53-B0412EF7B165}" destId="{0BCCAAC7-30C3-408A-AA4E-EEF13ECFCAAA}" srcOrd="0" destOrd="0" presId="urn:microsoft.com/office/officeart/2005/8/layout/vList2"/>
    <dgm:cxn modelId="{ADD9DBED-C770-4934-BCEB-8D9253ABCBA6}" srcId="{BF271696-BE84-4419-B7BC-10F4484BF0AC}" destId="{44CB0ED2-B278-49EC-82F0-60508D587503}" srcOrd="2" destOrd="0" parTransId="{ABAAE0A2-FB4D-404E-B169-3E0B267DD27C}" sibTransId="{6551D7BF-5A90-477D-AFDA-4E4307F343C2}"/>
    <dgm:cxn modelId="{BAD411F3-3F9E-4423-AB0D-233ACF4D8978}" srcId="{BF271696-BE84-4419-B7BC-10F4484BF0AC}" destId="{4983A1F8-706E-4DD3-BA33-5C199AD7C6C2}" srcOrd="0" destOrd="0" parTransId="{F43619A4-EE2E-408F-8777-CDD8F1DE627B}" sibTransId="{2AA75BCB-2D40-46DF-B5FA-929475889F60}"/>
    <dgm:cxn modelId="{001127C9-6A88-4622-8F06-344F276856D5}" type="presParOf" srcId="{D63778D6-D3C9-477E-8C6E-2B103D8C2FD3}" destId="{39F7CE0E-2AC0-475A-B420-63341953E7A7}" srcOrd="0" destOrd="0" presId="urn:microsoft.com/office/officeart/2005/8/layout/vList2"/>
    <dgm:cxn modelId="{3919DF38-E1A3-4ADA-9F2E-5BB2DF4CB4B9}" type="presParOf" srcId="{D63778D6-D3C9-477E-8C6E-2B103D8C2FD3}" destId="{07181479-B5AC-4E27-AFC2-1B617E56CC3E}" srcOrd="1" destOrd="0" presId="urn:microsoft.com/office/officeart/2005/8/layout/vList2"/>
    <dgm:cxn modelId="{19564488-14B2-4034-A74B-442FEE6D6C16}" type="presParOf" srcId="{D63778D6-D3C9-477E-8C6E-2B103D8C2FD3}" destId="{0BCCAAC7-30C3-408A-AA4E-EEF13ECFCAAA}" srcOrd="2" destOrd="0" presId="urn:microsoft.com/office/officeart/2005/8/layout/vList2"/>
    <dgm:cxn modelId="{3BDD23BC-F3E8-49DF-A955-7A1511070F3C}" type="presParOf" srcId="{D63778D6-D3C9-477E-8C6E-2B103D8C2FD3}" destId="{B33D9937-9CAD-4F8D-ABCB-C3EBF9155E46}" srcOrd="3" destOrd="0" presId="urn:microsoft.com/office/officeart/2005/8/layout/vList2"/>
    <dgm:cxn modelId="{BF806196-C4A4-4B72-9F23-54957F85C78A}" type="presParOf" srcId="{D63778D6-D3C9-477E-8C6E-2B103D8C2FD3}" destId="{1809038E-2D59-4505-B809-2F40CBB5595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28DB5C0-DCD8-423E-8D2E-E9B6A168CFED}" type="doc">
      <dgm:prSet loTypeId="urn:microsoft.com/office/officeart/2005/8/layout/process4" loCatId="process" qsTypeId="urn:microsoft.com/office/officeart/2005/8/quickstyle/simple4" qsCatId="simple" csTypeId="urn:microsoft.com/office/officeart/2005/8/colors/colorful2" csCatId="colorful"/>
      <dgm:spPr/>
      <dgm:t>
        <a:bodyPr/>
        <a:lstStyle/>
        <a:p>
          <a:endParaRPr lang="en-US"/>
        </a:p>
      </dgm:t>
    </dgm:pt>
    <dgm:pt modelId="{F2FD7B0F-C38B-4AC9-BECC-0746EB96BFAE}">
      <dgm:prSet/>
      <dgm:spPr/>
      <dgm:t>
        <a:bodyPr/>
        <a:lstStyle/>
        <a:p>
          <a:r>
            <a:rPr lang="el-GR"/>
            <a:t>Δημιουργούνται τα πρώτα κοινωνικοπαιδαγωγικά ιδρύματα  βασισμένα σε αντίστοιχα χριστιανικά με συγκεκριμένους στόχους διαπαιδαγώγησης.</a:t>
          </a:r>
          <a:endParaRPr lang="en-US"/>
        </a:p>
      </dgm:t>
    </dgm:pt>
    <dgm:pt modelId="{86AE9B55-B58C-4EBA-B445-4269EB31D077}" type="parTrans" cxnId="{D2FC4D0F-4625-494D-9FC0-2BE0217E046E}">
      <dgm:prSet/>
      <dgm:spPr/>
      <dgm:t>
        <a:bodyPr/>
        <a:lstStyle/>
        <a:p>
          <a:endParaRPr lang="en-US"/>
        </a:p>
      </dgm:t>
    </dgm:pt>
    <dgm:pt modelId="{26F7693E-6727-4D87-9C20-01C84782B5BA}" type="sibTrans" cxnId="{D2FC4D0F-4625-494D-9FC0-2BE0217E046E}">
      <dgm:prSet/>
      <dgm:spPr/>
      <dgm:t>
        <a:bodyPr/>
        <a:lstStyle/>
        <a:p>
          <a:endParaRPr lang="en-US"/>
        </a:p>
      </dgm:t>
    </dgm:pt>
    <dgm:pt modelId="{81E85CD5-0262-48E0-92B0-990F91F21BE6}">
      <dgm:prSet/>
      <dgm:spPr/>
      <dgm:t>
        <a:bodyPr/>
        <a:lstStyle/>
        <a:p>
          <a:r>
            <a:rPr lang="el-GR"/>
            <a:t>Το στάδιο αυτό οριοθετείται με βάση την παρέμβαση της πολιτείας  σε αυτά τα (ιδιωτικά) ιδρύματα που απευθύνονταν  κυρίως σε ορφανά και νέους με ανάγκες για ‘αναμόρφωση’ ή εκπαίδευση  με στόχο την ομαλή κοινωνική τους ένταξη ή επανένταξη.</a:t>
          </a:r>
          <a:endParaRPr lang="en-US"/>
        </a:p>
      </dgm:t>
    </dgm:pt>
    <dgm:pt modelId="{775BEBDD-D55D-49F9-9B46-659E5E57FE95}" type="parTrans" cxnId="{E6B508A4-F0AC-461D-A97E-A2FB9F2185B4}">
      <dgm:prSet/>
      <dgm:spPr/>
      <dgm:t>
        <a:bodyPr/>
        <a:lstStyle/>
        <a:p>
          <a:endParaRPr lang="en-US"/>
        </a:p>
      </dgm:t>
    </dgm:pt>
    <dgm:pt modelId="{10FF63BF-C095-4934-9F72-AA7F7AAC453D}" type="sibTrans" cxnId="{E6B508A4-F0AC-461D-A97E-A2FB9F2185B4}">
      <dgm:prSet/>
      <dgm:spPr/>
      <dgm:t>
        <a:bodyPr/>
        <a:lstStyle/>
        <a:p>
          <a:endParaRPr lang="en-US"/>
        </a:p>
      </dgm:t>
    </dgm:pt>
    <dgm:pt modelId="{AD6CBD0E-900A-47B2-88D2-A66AB264B591}">
      <dgm:prSet/>
      <dgm:spPr/>
      <dgm:t>
        <a:bodyPr/>
        <a:lstStyle/>
        <a:p>
          <a:r>
            <a:rPr lang="el-GR"/>
            <a:t>Στην δημιουργία αυτών των ιδρυμάτων σημαντικό ρόλο έπαιξε η απαρχή της εκβιομηχάνισης  και οι σημαντικές επιπτώσεις της στην κοινωνική και οικονομική ζωή των ανθρώπων, η ανάπτυξη της ιδέας για μια γενική αγωγή του λαού και η ανησυχία για την οικονομική ένδεια (παροχή κοινωνικής μέριμνας με έμφαση σε παιδιά και νέους).</a:t>
          </a:r>
          <a:endParaRPr lang="en-US"/>
        </a:p>
      </dgm:t>
    </dgm:pt>
    <dgm:pt modelId="{F2CAE212-8056-4A2F-8EC6-59015C61BAAB}" type="parTrans" cxnId="{381F7C49-C770-4975-8E94-FF3990785C2F}">
      <dgm:prSet/>
      <dgm:spPr/>
      <dgm:t>
        <a:bodyPr/>
        <a:lstStyle/>
        <a:p>
          <a:endParaRPr lang="en-US"/>
        </a:p>
      </dgm:t>
    </dgm:pt>
    <dgm:pt modelId="{54003554-DB30-43C7-BB6C-970732E03AD0}" type="sibTrans" cxnId="{381F7C49-C770-4975-8E94-FF3990785C2F}">
      <dgm:prSet/>
      <dgm:spPr/>
      <dgm:t>
        <a:bodyPr/>
        <a:lstStyle/>
        <a:p>
          <a:endParaRPr lang="en-US"/>
        </a:p>
      </dgm:t>
    </dgm:pt>
    <dgm:pt modelId="{A6078BDB-6C69-4DBB-B144-5DBBD4909B01}" type="pres">
      <dgm:prSet presAssocID="{228DB5C0-DCD8-423E-8D2E-E9B6A168CFED}" presName="Name0" presStyleCnt="0">
        <dgm:presLayoutVars>
          <dgm:dir/>
          <dgm:animLvl val="lvl"/>
          <dgm:resizeHandles val="exact"/>
        </dgm:presLayoutVars>
      </dgm:prSet>
      <dgm:spPr/>
    </dgm:pt>
    <dgm:pt modelId="{7F69C721-9D7A-4AFF-8917-0AC354AF03D5}" type="pres">
      <dgm:prSet presAssocID="{AD6CBD0E-900A-47B2-88D2-A66AB264B591}" presName="boxAndChildren" presStyleCnt="0"/>
      <dgm:spPr/>
    </dgm:pt>
    <dgm:pt modelId="{E356BD12-23C5-48A4-8583-04B592FC2FCC}" type="pres">
      <dgm:prSet presAssocID="{AD6CBD0E-900A-47B2-88D2-A66AB264B591}" presName="parentTextBox" presStyleLbl="node1" presStyleIdx="0" presStyleCnt="3"/>
      <dgm:spPr/>
    </dgm:pt>
    <dgm:pt modelId="{1C27A281-FA96-4A44-BB47-8BA9246BB61C}" type="pres">
      <dgm:prSet presAssocID="{10FF63BF-C095-4934-9F72-AA7F7AAC453D}" presName="sp" presStyleCnt="0"/>
      <dgm:spPr/>
    </dgm:pt>
    <dgm:pt modelId="{77FBF6CB-221F-4139-8746-0D33C787B1E7}" type="pres">
      <dgm:prSet presAssocID="{81E85CD5-0262-48E0-92B0-990F91F21BE6}" presName="arrowAndChildren" presStyleCnt="0"/>
      <dgm:spPr/>
    </dgm:pt>
    <dgm:pt modelId="{E0878E83-3821-4F5E-AAE3-621A6991F80D}" type="pres">
      <dgm:prSet presAssocID="{81E85CD5-0262-48E0-92B0-990F91F21BE6}" presName="parentTextArrow" presStyleLbl="node1" presStyleIdx="1" presStyleCnt="3"/>
      <dgm:spPr/>
    </dgm:pt>
    <dgm:pt modelId="{2916C58F-0865-4383-8B9C-4648A7E8E250}" type="pres">
      <dgm:prSet presAssocID="{26F7693E-6727-4D87-9C20-01C84782B5BA}" presName="sp" presStyleCnt="0"/>
      <dgm:spPr/>
    </dgm:pt>
    <dgm:pt modelId="{42356FA8-3883-4347-B9AE-DF01D19AB3C9}" type="pres">
      <dgm:prSet presAssocID="{F2FD7B0F-C38B-4AC9-BECC-0746EB96BFAE}" presName="arrowAndChildren" presStyleCnt="0"/>
      <dgm:spPr/>
    </dgm:pt>
    <dgm:pt modelId="{8B20322F-E6F1-40F1-BDC2-B96C016216B1}" type="pres">
      <dgm:prSet presAssocID="{F2FD7B0F-C38B-4AC9-BECC-0746EB96BFAE}" presName="parentTextArrow" presStyleLbl="node1" presStyleIdx="2" presStyleCnt="3" custLinFactNeighborY="-822"/>
      <dgm:spPr/>
    </dgm:pt>
  </dgm:ptLst>
  <dgm:cxnLst>
    <dgm:cxn modelId="{D2FC4D0F-4625-494D-9FC0-2BE0217E046E}" srcId="{228DB5C0-DCD8-423E-8D2E-E9B6A168CFED}" destId="{F2FD7B0F-C38B-4AC9-BECC-0746EB96BFAE}" srcOrd="0" destOrd="0" parTransId="{86AE9B55-B58C-4EBA-B445-4269EB31D077}" sibTransId="{26F7693E-6727-4D87-9C20-01C84782B5BA}"/>
    <dgm:cxn modelId="{1C9E3041-2630-4AD4-9366-F982B3D267DD}" type="presOf" srcId="{AD6CBD0E-900A-47B2-88D2-A66AB264B591}" destId="{E356BD12-23C5-48A4-8583-04B592FC2FCC}" srcOrd="0" destOrd="0" presId="urn:microsoft.com/office/officeart/2005/8/layout/process4"/>
    <dgm:cxn modelId="{381F7C49-C770-4975-8E94-FF3990785C2F}" srcId="{228DB5C0-DCD8-423E-8D2E-E9B6A168CFED}" destId="{AD6CBD0E-900A-47B2-88D2-A66AB264B591}" srcOrd="2" destOrd="0" parTransId="{F2CAE212-8056-4A2F-8EC6-59015C61BAAB}" sibTransId="{54003554-DB30-43C7-BB6C-970732E03AD0}"/>
    <dgm:cxn modelId="{5E801292-EA3D-46B1-9797-CC10212769EC}" type="presOf" srcId="{81E85CD5-0262-48E0-92B0-990F91F21BE6}" destId="{E0878E83-3821-4F5E-AAE3-621A6991F80D}" srcOrd="0" destOrd="0" presId="urn:microsoft.com/office/officeart/2005/8/layout/process4"/>
    <dgm:cxn modelId="{E6B508A4-F0AC-461D-A97E-A2FB9F2185B4}" srcId="{228DB5C0-DCD8-423E-8D2E-E9B6A168CFED}" destId="{81E85CD5-0262-48E0-92B0-990F91F21BE6}" srcOrd="1" destOrd="0" parTransId="{775BEBDD-D55D-49F9-9B46-659E5E57FE95}" sibTransId="{10FF63BF-C095-4934-9F72-AA7F7AAC453D}"/>
    <dgm:cxn modelId="{5183F4BE-8E24-478E-8117-61FE5A81DAEB}" type="presOf" srcId="{F2FD7B0F-C38B-4AC9-BECC-0746EB96BFAE}" destId="{8B20322F-E6F1-40F1-BDC2-B96C016216B1}" srcOrd="0" destOrd="0" presId="urn:microsoft.com/office/officeart/2005/8/layout/process4"/>
    <dgm:cxn modelId="{2FB265E9-9EF4-4071-9469-50C7C09C0BB7}" type="presOf" srcId="{228DB5C0-DCD8-423E-8D2E-E9B6A168CFED}" destId="{A6078BDB-6C69-4DBB-B144-5DBBD4909B01}" srcOrd="0" destOrd="0" presId="urn:microsoft.com/office/officeart/2005/8/layout/process4"/>
    <dgm:cxn modelId="{4EAEE1E1-9880-4741-9D5C-467B791844FF}" type="presParOf" srcId="{A6078BDB-6C69-4DBB-B144-5DBBD4909B01}" destId="{7F69C721-9D7A-4AFF-8917-0AC354AF03D5}" srcOrd="0" destOrd="0" presId="urn:microsoft.com/office/officeart/2005/8/layout/process4"/>
    <dgm:cxn modelId="{9C12411C-BC0E-497C-BBAD-309BAC39BF54}" type="presParOf" srcId="{7F69C721-9D7A-4AFF-8917-0AC354AF03D5}" destId="{E356BD12-23C5-48A4-8583-04B592FC2FCC}" srcOrd="0" destOrd="0" presId="urn:microsoft.com/office/officeart/2005/8/layout/process4"/>
    <dgm:cxn modelId="{78DDC0B5-80CF-4651-9793-3043645D25F0}" type="presParOf" srcId="{A6078BDB-6C69-4DBB-B144-5DBBD4909B01}" destId="{1C27A281-FA96-4A44-BB47-8BA9246BB61C}" srcOrd="1" destOrd="0" presId="urn:microsoft.com/office/officeart/2005/8/layout/process4"/>
    <dgm:cxn modelId="{468CE072-F0D5-462B-A6D6-4360460C9800}" type="presParOf" srcId="{A6078BDB-6C69-4DBB-B144-5DBBD4909B01}" destId="{77FBF6CB-221F-4139-8746-0D33C787B1E7}" srcOrd="2" destOrd="0" presId="urn:microsoft.com/office/officeart/2005/8/layout/process4"/>
    <dgm:cxn modelId="{C53A9867-5476-478E-AB1F-04E2E8417EE3}" type="presParOf" srcId="{77FBF6CB-221F-4139-8746-0D33C787B1E7}" destId="{E0878E83-3821-4F5E-AAE3-621A6991F80D}" srcOrd="0" destOrd="0" presId="urn:microsoft.com/office/officeart/2005/8/layout/process4"/>
    <dgm:cxn modelId="{2D5016D9-8348-4F00-9637-2DC5B81ED457}" type="presParOf" srcId="{A6078BDB-6C69-4DBB-B144-5DBBD4909B01}" destId="{2916C58F-0865-4383-8B9C-4648A7E8E250}" srcOrd="3" destOrd="0" presId="urn:microsoft.com/office/officeart/2005/8/layout/process4"/>
    <dgm:cxn modelId="{3B118397-1256-48B7-A8A9-C6CAB1A01639}" type="presParOf" srcId="{A6078BDB-6C69-4DBB-B144-5DBBD4909B01}" destId="{42356FA8-3883-4347-B9AE-DF01D19AB3C9}" srcOrd="4" destOrd="0" presId="urn:microsoft.com/office/officeart/2005/8/layout/process4"/>
    <dgm:cxn modelId="{F72997D8-01F2-4E06-A166-CAAF5D560717}" type="presParOf" srcId="{42356FA8-3883-4347-B9AE-DF01D19AB3C9}" destId="{8B20322F-E6F1-40F1-BDC2-B96C016216B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405792F-58BD-4C3D-83D5-2CAA96AB7646}"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09A9851D-CEC0-4C53-A8E2-7D4B65A66823}">
      <dgm:prSet/>
      <dgm:spPr/>
      <dgm:t>
        <a:bodyPr/>
        <a:lstStyle/>
        <a:p>
          <a:r>
            <a:rPr lang="el-GR"/>
            <a:t>Πλήθαιναν τα φαινόμενα εξαθλίωσης των παιδιών και των νέων, επειδή μεταβαλλόταν δυναμικά το άμεσο κοινωνικό και οικονομικό περιβάλλον.</a:t>
          </a:r>
          <a:endParaRPr lang="en-US"/>
        </a:p>
      </dgm:t>
    </dgm:pt>
    <dgm:pt modelId="{6D0079F5-DC99-41AD-8D43-BC573E942D1E}" type="parTrans" cxnId="{26803C2F-2CD9-4BCB-9425-D3FBF9914222}">
      <dgm:prSet/>
      <dgm:spPr/>
      <dgm:t>
        <a:bodyPr/>
        <a:lstStyle/>
        <a:p>
          <a:endParaRPr lang="en-US"/>
        </a:p>
      </dgm:t>
    </dgm:pt>
    <dgm:pt modelId="{0DAA395A-EA35-4021-B642-DD3827452317}" type="sibTrans" cxnId="{26803C2F-2CD9-4BCB-9425-D3FBF9914222}">
      <dgm:prSet/>
      <dgm:spPr/>
      <dgm:t>
        <a:bodyPr/>
        <a:lstStyle/>
        <a:p>
          <a:endParaRPr lang="en-US"/>
        </a:p>
      </dgm:t>
    </dgm:pt>
    <dgm:pt modelId="{A111CED3-69D7-422D-9DD3-CEE79929F3B6}">
      <dgm:prSet/>
      <dgm:spPr/>
      <dgm:t>
        <a:bodyPr/>
        <a:lstStyle/>
        <a:p>
          <a:r>
            <a:rPr lang="el-GR"/>
            <a:t>Ιδιαίτερα η οικογένεια έδειχνε αδύναμη να ανταποκριθεί στα νέα εργασιακά, οικονομικά και κοινωνικά δεδομένα.</a:t>
          </a:r>
          <a:endParaRPr lang="en-US"/>
        </a:p>
      </dgm:t>
    </dgm:pt>
    <dgm:pt modelId="{754E906C-23C9-4874-B80B-820446242D5F}" type="parTrans" cxnId="{50F6AB8A-6CA2-4B1D-889C-FE8197752F8F}">
      <dgm:prSet/>
      <dgm:spPr/>
      <dgm:t>
        <a:bodyPr/>
        <a:lstStyle/>
        <a:p>
          <a:endParaRPr lang="en-US"/>
        </a:p>
      </dgm:t>
    </dgm:pt>
    <dgm:pt modelId="{E8140C7F-C0B5-431B-9FFD-FCC3ADA70BA0}" type="sibTrans" cxnId="{50F6AB8A-6CA2-4B1D-889C-FE8197752F8F}">
      <dgm:prSet/>
      <dgm:spPr/>
      <dgm:t>
        <a:bodyPr/>
        <a:lstStyle/>
        <a:p>
          <a:endParaRPr lang="en-US"/>
        </a:p>
      </dgm:t>
    </dgm:pt>
    <dgm:pt modelId="{53E78F2D-4C8A-4752-B2EE-7C1765279978}">
      <dgm:prSet/>
      <dgm:spPr/>
      <dgm:t>
        <a:bodyPr/>
        <a:lstStyle/>
        <a:p>
          <a:r>
            <a:rPr lang="el-GR"/>
            <a:t>Ο </a:t>
          </a:r>
          <a:r>
            <a:rPr lang="en-US"/>
            <a:t>Mollenhauer</a:t>
          </a:r>
          <a:r>
            <a:rPr lang="el-GR"/>
            <a:t> στο πνεύμα αυτό κάνει λόγο για την αδυναμία της κοινωνίας να καλύψει τα κενά που προέκυψαν από τις κοινωνικές μεταβολές της βιομηχανικής κοινωνίας.</a:t>
          </a:r>
          <a:endParaRPr lang="en-US"/>
        </a:p>
      </dgm:t>
    </dgm:pt>
    <dgm:pt modelId="{E782C669-2C8F-4E59-838A-2930B6E33159}" type="parTrans" cxnId="{61F7D141-9816-4F94-A344-B3A4D9D4B8FA}">
      <dgm:prSet/>
      <dgm:spPr/>
      <dgm:t>
        <a:bodyPr/>
        <a:lstStyle/>
        <a:p>
          <a:endParaRPr lang="en-US"/>
        </a:p>
      </dgm:t>
    </dgm:pt>
    <dgm:pt modelId="{48340EFF-ACCA-44A5-8F5C-1454F733239B}" type="sibTrans" cxnId="{61F7D141-9816-4F94-A344-B3A4D9D4B8FA}">
      <dgm:prSet/>
      <dgm:spPr/>
      <dgm:t>
        <a:bodyPr/>
        <a:lstStyle/>
        <a:p>
          <a:endParaRPr lang="en-US"/>
        </a:p>
      </dgm:t>
    </dgm:pt>
    <dgm:pt modelId="{6D1F084C-8278-458E-A37E-947B3F0D414B}" type="pres">
      <dgm:prSet presAssocID="{6405792F-58BD-4C3D-83D5-2CAA96AB7646}" presName="linear" presStyleCnt="0">
        <dgm:presLayoutVars>
          <dgm:animLvl val="lvl"/>
          <dgm:resizeHandles val="exact"/>
        </dgm:presLayoutVars>
      </dgm:prSet>
      <dgm:spPr/>
    </dgm:pt>
    <dgm:pt modelId="{3A17F45D-4B85-41B6-845D-76922A93E5CA}" type="pres">
      <dgm:prSet presAssocID="{09A9851D-CEC0-4C53-A8E2-7D4B65A66823}" presName="parentText" presStyleLbl="node1" presStyleIdx="0" presStyleCnt="3">
        <dgm:presLayoutVars>
          <dgm:chMax val="0"/>
          <dgm:bulletEnabled val="1"/>
        </dgm:presLayoutVars>
      </dgm:prSet>
      <dgm:spPr/>
    </dgm:pt>
    <dgm:pt modelId="{DC6E0DBD-33F6-4F0E-9AF0-3B800B1E0DBA}" type="pres">
      <dgm:prSet presAssocID="{0DAA395A-EA35-4021-B642-DD3827452317}" presName="spacer" presStyleCnt="0"/>
      <dgm:spPr/>
    </dgm:pt>
    <dgm:pt modelId="{D47D1611-348A-4636-AC83-DA199D7B3F80}" type="pres">
      <dgm:prSet presAssocID="{A111CED3-69D7-422D-9DD3-CEE79929F3B6}" presName="parentText" presStyleLbl="node1" presStyleIdx="1" presStyleCnt="3">
        <dgm:presLayoutVars>
          <dgm:chMax val="0"/>
          <dgm:bulletEnabled val="1"/>
        </dgm:presLayoutVars>
      </dgm:prSet>
      <dgm:spPr/>
    </dgm:pt>
    <dgm:pt modelId="{1BFBEC97-655B-4D67-B848-EC7737A70FDB}" type="pres">
      <dgm:prSet presAssocID="{E8140C7F-C0B5-431B-9FFD-FCC3ADA70BA0}" presName="spacer" presStyleCnt="0"/>
      <dgm:spPr/>
    </dgm:pt>
    <dgm:pt modelId="{8FCE5947-8DB6-4EA3-B4AB-974DF39E9804}" type="pres">
      <dgm:prSet presAssocID="{53E78F2D-4C8A-4752-B2EE-7C1765279978}" presName="parentText" presStyleLbl="node1" presStyleIdx="2" presStyleCnt="3">
        <dgm:presLayoutVars>
          <dgm:chMax val="0"/>
          <dgm:bulletEnabled val="1"/>
        </dgm:presLayoutVars>
      </dgm:prSet>
      <dgm:spPr/>
    </dgm:pt>
  </dgm:ptLst>
  <dgm:cxnLst>
    <dgm:cxn modelId="{26803C2F-2CD9-4BCB-9425-D3FBF9914222}" srcId="{6405792F-58BD-4C3D-83D5-2CAA96AB7646}" destId="{09A9851D-CEC0-4C53-A8E2-7D4B65A66823}" srcOrd="0" destOrd="0" parTransId="{6D0079F5-DC99-41AD-8D43-BC573E942D1E}" sibTransId="{0DAA395A-EA35-4021-B642-DD3827452317}"/>
    <dgm:cxn modelId="{85AF9631-BC80-422B-85DA-46E184D5783B}" type="presOf" srcId="{A111CED3-69D7-422D-9DD3-CEE79929F3B6}" destId="{D47D1611-348A-4636-AC83-DA199D7B3F80}" srcOrd="0" destOrd="0" presId="urn:microsoft.com/office/officeart/2005/8/layout/vList2"/>
    <dgm:cxn modelId="{5E5CF132-4971-4660-906D-2135413627A0}" type="presOf" srcId="{6405792F-58BD-4C3D-83D5-2CAA96AB7646}" destId="{6D1F084C-8278-458E-A37E-947B3F0D414B}" srcOrd="0" destOrd="0" presId="urn:microsoft.com/office/officeart/2005/8/layout/vList2"/>
    <dgm:cxn modelId="{61F7D141-9816-4F94-A344-B3A4D9D4B8FA}" srcId="{6405792F-58BD-4C3D-83D5-2CAA96AB7646}" destId="{53E78F2D-4C8A-4752-B2EE-7C1765279978}" srcOrd="2" destOrd="0" parTransId="{E782C669-2C8F-4E59-838A-2930B6E33159}" sibTransId="{48340EFF-ACCA-44A5-8F5C-1454F733239B}"/>
    <dgm:cxn modelId="{50F6AB8A-6CA2-4B1D-889C-FE8197752F8F}" srcId="{6405792F-58BD-4C3D-83D5-2CAA96AB7646}" destId="{A111CED3-69D7-422D-9DD3-CEE79929F3B6}" srcOrd="1" destOrd="0" parTransId="{754E906C-23C9-4874-B80B-820446242D5F}" sibTransId="{E8140C7F-C0B5-431B-9FFD-FCC3ADA70BA0}"/>
    <dgm:cxn modelId="{C31FED9B-357D-48C9-9316-470C54C8F114}" type="presOf" srcId="{53E78F2D-4C8A-4752-B2EE-7C1765279978}" destId="{8FCE5947-8DB6-4EA3-B4AB-974DF39E9804}" srcOrd="0" destOrd="0" presId="urn:microsoft.com/office/officeart/2005/8/layout/vList2"/>
    <dgm:cxn modelId="{4BB64AB4-9F03-4BEC-A6DC-D2BEE2075FBD}" type="presOf" srcId="{09A9851D-CEC0-4C53-A8E2-7D4B65A66823}" destId="{3A17F45D-4B85-41B6-845D-76922A93E5CA}" srcOrd="0" destOrd="0" presId="urn:microsoft.com/office/officeart/2005/8/layout/vList2"/>
    <dgm:cxn modelId="{18CB944D-E1EE-43AC-BDB4-636210195A0C}" type="presParOf" srcId="{6D1F084C-8278-458E-A37E-947B3F0D414B}" destId="{3A17F45D-4B85-41B6-845D-76922A93E5CA}" srcOrd="0" destOrd="0" presId="urn:microsoft.com/office/officeart/2005/8/layout/vList2"/>
    <dgm:cxn modelId="{AF6019EC-7D5A-4461-A698-9CA3D0129590}" type="presParOf" srcId="{6D1F084C-8278-458E-A37E-947B3F0D414B}" destId="{DC6E0DBD-33F6-4F0E-9AF0-3B800B1E0DBA}" srcOrd="1" destOrd="0" presId="urn:microsoft.com/office/officeart/2005/8/layout/vList2"/>
    <dgm:cxn modelId="{05C7BB47-52A3-47A3-89B9-6F8344BAC3D2}" type="presParOf" srcId="{6D1F084C-8278-458E-A37E-947B3F0D414B}" destId="{D47D1611-348A-4636-AC83-DA199D7B3F80}" srcOrd="2" destOrd="0" presId="urn:microsoft.com/office/officeart/2005/8/layout/vList2"/>
    <dgm:cxn modelId="{B2F6882F-F655-4590-892E-570362BAACC5}" type="presParOf" srcId="{6D1F084C-8278-458E-A37E-947B3F0D414B}" destId="{1BFBEC97-655B-4D67-B848-EC7737A70FDB}" srcOrd="3" destOrd="0" presId="urn:microsoft.com/office/officeart/2005/8/layout/vList2"/>
    <dgm:cxn modelId="{FDDFC08D-7AA1-4B01-85B5-D22507580388}" type="presParOf" srcId="{6D1F084C-8278-458E-A37E-947B3F0D414B}" destId="{8FCE5947-8DB6-4EA3-B4AB-974DF39E9804}"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1843DE0-16C8-4F91-8883-F1B535995858}" type="doc">
      <dgm:prSet loTypeId="urn:microsoft.com/office/officeart/2016/7/layout/LinearBlockProcessNumbered" loCatId="process" qsTypeId="urn:microsoft.com/office/officeart/2005/8/quickstyle/simple5" qsCatId="simple" csTypeId="urn:microsoft.com/office/officeart/2005/8/colors/accent1_2" csCatId="accent1"/>
      <dgm:spPr/>
      <dgm:t>
        <a:bodyPr/>
        <a:lstStyle/>
        <a:p>
          <a:endParaRPr lang="en-US"/>
        </a:p>
      </dgm:t>
    </dgm:pt>
    <dgm:pt modelId="{BF35DD1E-C04C-43FA-89F7-22AD1219A700}">
      <dgm:prSet/>
      <dgm:spPr/>
      <dgm:t>
        <a:bodyPr/>
        <a:lstStyle/>
        <a:p>
          <a:r>
            <a:rPr lang="el-GR"/>
            <a:t>την κοινωνική ενσωμάτωση των νέων και την επανένταξη όσων  από αυτούς είναι αδύναμοι και ευάλωτοι</a:t>
          </a:r>
          <a:endParaRPr lang="en-US"/>
        </a:p>
      </dgm:t>
    </dgm:pt>
    <dgm:pt modelId="{1FE3BBDA-0C2B-4BC9-9922-8D014784EA90}" type="parTrans" cxnId="{DD0F3F14-1FE8-4BB3-8276-E29F23691CD3}">
      <dgm:prSet/>
      <dgm:spPr/>
      <dgm:t>
        <a:bodyPr/>
        <a:lstStyle/>
        <a:p>
          <a:endParaRPr lang="en-US"/>
        </a:p>
      </dgm:t>
    </dgm:pt>
    <dgm:pt modelId="{8FE5748B-19DF-4DFD-9307-D6BA8A35D374}" type="sibTrans" cxnId="{DD0F3F14-1FE8-4BB3-8276-E29F23691CD3}">
      <dgm:prSet phldrT="01"/>
      <dgm:spPr/>
      <dgm:t>
        <a:bodyPr/>
        <a:lstStyle/>
        <a:p>
          <a:r>
            <a:rPr lang="en-US"/>
            <a:t>01</a:t>
          </a:r>
        </a:p>
      </dgm:t>
    </dgm:pt>
    <dgm:pt modelId="{F10D6982-AC5B-438B-90F8-4C026EDC61B1}">
      <dgm:prSet/>
      <dgm:spPr/>
      <dgm:t>
        <a:bodyPr/>
        <a:lstStyle/>
        <a:p>
          <a:r>
            <a:rPr lang="el-GR"/>
            <a:t>Τη διαπαιδαγώγηση μέσα από τις εκδηλώσεις της κοινωνικής ζωής</a:t>
          </a:r>
          <a:endParaRPr lang="en-US"/>
        </a:p>
      </dgm:t>
    </dgm:pt>
    <dgm:pt modelId="{EF516691-D2A3-4E83-9913-894761A7B2AE}" type="parTrans" cxnId="{DA40A482-0BD5-4E51-AFBC-2E46F538A172}">
      <dgm:prSet/>
      <dgm:spPr/>
      <dgm:t>
        <a:bodyPr/>
        <a:lstStyle/>
        <a:p>
          <a:endParaRPr lang="en-US"/>
        </a:p>
      </dgm:t>
    </dgm:pt>
    <dgm:pt modelId="{929F758B-BEB9-4290-981F-4507735775A9}" type="sibTrans" cxnId="{DA40A482-0BD5-4E51-AFBC-2E46F538A172}">
      <dgm:prSet phldrT="02"/>
      <dgm:spPr/>
      <dgm:t>
        <a:bodyPr/>
        <a:lstStyle/>
        <a:p>
          <a:r>
            <a:rPr lang="en-US"/>
            <a:t>02</a:t>
          </a:r>
        </a:p>
      </dgm:t>
    </dgm:pt>
    <dgm:pt modelId="{430DDD6F-5499-48B3-8350-7EBD3FC38116}">
      <dgm:prSet/>
      <dgm:spPr/>
      <dgm:t>
        <a:bodyPr/>
        <a:lstStyle/>
        <a:p>
          <a:r>
            <a:rPr lang="el-GR"/>
            <a:t>Τη διδασκαλία για την ηθική και κοινωνικά υπεύθυνη συμπεριφορά.</a:t>
          </a:r>
          <a:br>
            <a:rPr lang="el-GR"/>
          </a:br>
          <a:endParaRPr lang="en-US"/>
        </a:p>
      </dgm:t>
    </dgm:pt>
    <dgm:pt modelId="{BCB4588F-0A7E-413F-A398-BDA3378454E2}" type="parTrans" cxnId="{CABA970B-CF55-44F3-AE80-DEBDED53B5DB}">
      <dgm:prSet/>
      <dgm:spPr/>
      <dgm:t>
        <a:bodyPr/>
        <a:lstStyle/>
        <a:p>
          <a:endParaRPr lang="en-US"/>
        </a:p>
      </dgm:t>
    </dgm:pt>
    <dgm:pt modelId="{7F940822-320A-42D7-A26E-9DE79E61A406}" type="sibTrans" cxnId="{CABA970B-CF55-44F3-AE80-DEBDED53B5DB}">
      <dgm:prSet phldrT="03"/>
      <dgm:spPr/>
      <dgm:t>
        <a:bodyPr/>
        <a:lstStyle/>
        <a:p>
          <a:r>
            <a:rPr lang="en-US"/>
            <a:t>03</a:t>
          </a:r>
        </a:p>
      </dgm:t>
    </dgm:pt>
    <dgm:pt modelId="{4C455B6D-F7CB-4695-A818-22214AEB6ACE}" type="pres">
      <dgm:prSet presAssocID="{F1843DE0-16C8-4F91-8883-F1B535995858}" presName="Name0" presStyleCnt="0">
        <dgm:presLayoutVars>
          <dgm:animLvl val="lvl"/>
          <dgm:resizeHandles val="exact"/>
        </dgm:presLayoutVars>
      </dgm:prSet>
      <dgm:spPr/>
    </dgm:pt>
    <dgm:pt modelId="{A8C25E56-76A7-4079-807F-8C25B92836A5}" type="pres">
      <dgm:prSet presAssocID="{BF35DD1E-C04C-43FA-89F7-22AD1219A700}" presName="compositeNode" presStyleCnt="0">
        <dgm:presLayoutVars>
          <dgm:bulletEnabled val="1"/>
        </dgm:presLayoutVars>
      </dgm:prSet>
      <dgm:spPr/>
    </dgm:pt>
    <dgm:pt modelId="{8BA8A105-C3D0-4125-8E5F-58672DC8933F}" type="pres">
      <dgm:prSet presAssocID="{BF35DD1E-C04C-43FA-89F7-22AD1219A700}" presName="bgRect" presStyleLbl="alignNode1" presStyleIdx="0" presStyleCnt="3"/>
      <dgm:spPr/>
    </dgm:pt>
    <dgm:pt modelId="{43CAA6E7-40A4-4088-8939-1D6257FA89A9}" type="pres">
      <dgm:prSet presAssocID="{8FE5748B-19DF-4DFD-9307-D6BA8A35D374}" presName="sibTransNodeRect" presStyleLbl="alignNode1" presStyleIdx="0" presStyleCnt="3">
        <dgm:presLayoutVars>
          <dgm:chMax val="0"/>
          <dgm:bulletEnabled val="1"/>
        </dgm:presLayoutVars>
      </dgm:prSet>
      <dgm:spPr/>
    </dgm:pt>
    <dgm:pt modelId="{3E93AD5C-6F33-4055-8337-EFF9C73C8331}" type="pres">
      <dgm:prSet presAssocID="{BF35DD1E-C04C-43FA-89F7-22AD1219A700}" presName="nodeRect" presStyleLbl="alignNode1" presStyleIdx="0" presStyleCnt="3">
        <dgm:presLayoutVars>
          <dgm:bulletEnabled val="1"/>
        </dgm:presLayoutVars>
      </dgm:prSet>
      <dgm:spPr/>
    </dgm:pt>
    <dgm:pt modelId="{D44D2057-6791-4333-8B18-24067326FCF9}" type="pres">
      <dgm:prSet presAssocID="{8FE5748B-19DF-4DFD-9307-D6BA8A35D374}" presName="sibTrans" presStyleCnt="0"/>
      <dgm:spPr/>
    </dgm:pt>
    <dgm:pt modelId="{05B4025C-E3F4-43C7-AC9F-4F2DFD547809}" type="pres">
      <dgm:prSet presAssocID="{F10D6982-AC5B-438B-90F8-4C026EDC61B1}" presName="compositeNode" presStyleCnt="0">
        <dgm:presLayoutVars>
          <dgm:bulletEnabled val="1"/>
        </dgm:presLayoutVars>
      </dgm:prSet>
      <dgm:spPr/>
    </dgm:pt>
    <dgm:pt modelId="{A25F7A49-A35F-4A0F-9AA3-57098401BB41}" type="pres">
      <dgm:prSet presAssocID="{F10D6982-AC5B-438B-90F8-4C026EDC61B1}" presName="bgRect" presStyleLbl="alignNode1" presStyleIdx="1" presStyleCnt="3"/>
      <dgm:spPr/>
    </dgm:pt>
    <dgm:pt modelId="{47BC4E22-8848-43D3-8075-760472698946}" type="pres">
      <dgm:prSet presAssocID="{929F758B-BEB9-4290-981F-4507735775A9}" presName="sibTransNodeRect" presStyleLbl="alignNode1" presStyleIdx="1" presStyleCnt="3">
        <dgm:presLayoutVars>
          <dgm:chMax val="0"/>
          <dgm:bulletEnabled val="1"/>
        </dgm:presLayoutVars>
      </dgm:prSet>
      <dgm:spPr/>
    </dgm:pt>
    <dgm:pt modelId="{9A8AC95D-AFA2-4A69-8BA8-5F00CC989802}" type="pres">
      <dgm:prSet presAssocID="{F10D6982-AC5B-438B-90F8-4C026EDC61B1}" presName="nodeRect" presStyleLbl="alignNode1" presStyleIdx="1" presStyleCnt="3">
        <dgm:presLayoutVars>
          <dgm:bulletEnabled val="1"/>
        </dgm:presLayoutVars>
      </dgm:prSet>
      <dgm:spPr/>
    </dgm:pt>
    <dgm:pt modelId="{05182F5C-7A85-48F4-BF71-4E81F95273A9}" type="pres">
      <dgm:prSet presAssocID="{929F758B-BEB9-4290-981F-4507735775A9}" presName="sibTrans" presStyleCnt="0"/>
      <dgm:spPr/>
    </dgm:pt>
    <dgm:pt modelId="{ED1ECBE0-406A-47A2-A43B-E57EF2C83086}" type="pres">
      <dgm:prSet presAssocID="{430DDD6F-5499-48B3-8350-7EBD3FC38116}" presName="compositeNode" presStyleCnt="0">
        <dgm:presLayoutVars>
          <dgm:bulletEnabled val="1"/>
        </dgm:presLayoutVars>
      </dgm:prSet>
      <dgm:spPr/>
    </dgm:pt>
    <dgm:pt modelId="{A6F2DE07-946C-493A-BF8A-69147B120822}" type="pres">
      <dgm:prSet presAssocID="{430DDD6F-5499-48B3-8350-7EBD3FC38116}" presName="bgRect" presStyleLbl="alignNode1" presStyleIdx="2" presStyleCnt="3"/>
      <dgm:spPr/>
    </dgm:pt>
    <dgm:pt modelId="{4D272A75-776F-45D3-A9D9-B7F77EC10720}" type="pres">
      <dgm:prSet presAssocID="{7F940822-320A-42D7-A26E-9DE79E61A406}" presName="sibTransNodeRect" presStyleLbl="alignNode1" presStyleIdx="2" presStyleCnt="3">
        <dgm:presLayoutVars>
          <dgm:chMax val="0"/>
          <dgm:bulletEnabled val="1"/>
        </dgm:presLayoutVars>
      </dgm:prSet>
      <dgm:spPr/>
    </dgm:pt>
    <dgm:pt modelId="{108E6751-9046-4F25-BCF0-0342F38B5E5D}" type="pres">
      <dgm:prSet presAssocID="{430DDD6F-5499-48B3-8350-7EBD3FC38116}" presName="nodeRect" presStyleLbl="alignNode1" presStyleIdx="2" presStyleCnt="3">
        <dgm:presLayoutVars>
          <dgm:bulletEnabled val="1"/>
        </dgm:presLayoutVars>
      </dgm:prSet>
      <dgm:spPr/>
    </dgm:pt>
  </dgm:ptLst>
  <dgm:cxnLst>
    <dgm:cxn modelId="{CABA970B-CF55-44F3-AE80-DEBDED53B5DB}" srcId="{F1843DE0-16C8-4F91-8883-F1B535995858}" destId="{430DDD6F-5499-48B3-8350-7EBD3FC38116}" srcOrd="2" destOrd="0" parTransId="{BCB4588F-0A7E-413F-A398-BDA3378454E2}" sibTransId="{7F940822-320A-42D7-A26E-9DE79E61A406}"/>
    <dgm:cxn modelId="{2D79A912-94F9-4E5D-8E89-26360026C0B5}" type="presOf" srcId="{BF35DD1E-C04C-43FA-89F7-22AD1219A700}" destId="{8BA8A105-C3D0-4125-8E5F-58672DC8933F}" srcOrd="0" destOrd="0" presId="urn:microsoft.com/office/officeart/2016/7/layout/LinearBlockProcessNumbered"/>
    <dgm:cxn modelId="{DD0F3F14-1FE8-4BB3-8276-E29F23691CD3}" srcId="{F1843DE0-16C8-4F91-8883-F1B535995858}" destId="{BF35DD1E-C04C-43FA-89F7-22AD1219A700}" srcOrd="0" destOrd="0" parTransId="{1FE3BBDA-0C2B-4BC9-9922-8D014784EA90}" sibTransId="{8FE5748B-19DF-4DFD-9307-D6BA8A35D374}"/>
    <dgm:cxn modelId="{F3EBA318-82A8-4B58-9905-0D95A51B8AE0}" type="presOf" srcId="{430DDD6F-5499-48B3-8350-7EBD3FC38116}" destId="{A6F2DE07-946C-493A-BF8A-69147B120822}" srcOrd="0" destOrd="0" presId="urn:microsoft.com/office/officeart/2016/7/layout/LinearBlockProcessNumbered"/>
    <dgm:cxn modelId="{D7191B19-6401-4372-A309-738F2961CFFD}" type="presOf" srcId="{F1843DE0-16C8-4F91-8883-F1B535995858}" destId="{4C455B6D-F7CB-4695-A818-22214AEB6ACE}" srcOrd="0" destOrd="0" presId="urn:microsoft.com/office/officeart/2016/7/layout/LinearBlockProcessNumbered"/>
    <dgm:cxn modelId="{FD1FA74C-E874-472E-9F6B-756FA7F7C0CC}" type="presOf" srcId="{430DDD6F-5499-48B3-8350-7EBD3FC38116}" destId="{108E6751-9046-4F25-BCF0-0342F38B5E5D}" srcOrd="1" destOrd="0" presId="urn:microsoft.com/office/officeart/2016/7/layout/LinearBlockProcessNumbered"/>
    <dgm:cxn modelId="{CCCEC76E-8F7F-46BD-B0D4-D9738FFF558A}" type="presOf" srcId="{BF35DD1E-C04C-43FA-89F7-22AD1219A700}" destId="{3E93AD5C-6F33-4055-8337-EFF9C73C8331}" srcOrd="1" destOrd="0" presId="urn:microsoft.com/office/officeart/2016/7/layout/LinearBlockProcessNumbered"/>
    <dgm:cxn modelId="{DA40A482-0BD5-4E51-AFBC-2E46F538A172}" srcId="{F1843DE0-16C8-4F91-8883-F1B535995858}" destId="{F10D6982-AC5B-438B-90F8-4C026EDC61B1}" srcOrd="1" destOrd="0" parTransId="{EF516691-D2A3-4E83-9913-894761A7B2AE}" sibTransId="{929F758B-BEB9-4290-981F-4507735775A9}"/>
    <dgm:cxn modelId="{8E9DAF89-4596-4F60-84AC-EF7644C3C1FB}" type="presOf" srcId="{F10D6982-AC5B-438B-90F8-4C026EDC61B1}" destId="{9A8AC95D-AFA2-4A69-8BA8-5F00CC989802}" srcOrd="1" destOrd="0" presId="urn:microsoft.com/office/officeart/2016/7/layout/LinearBlockProcessNumbered"/>
    <dgm:cxn modelId="{B04CF995-E43D-444E-8197-C3FB4420631D}" type="presOf" srcId="{F10D6982-AC5B-438B-90F8-4C026EDC61B1}" destId="{A25F7A49-A35F-4A0F-9AA3-57098401BB41}" srcOrd="0" destOrd="0" presId="urn:microsoft.com/office/officeart/2016/7/layout/LinearBlockProcessNumbered"/>
    <dgm:cxn modelId="{28F5399D-3C53-4C7E-9FEE-D6A2552ABAB9}" type="presOf" srcId="{8FE5748B-19DF-4DFD-9307-D6BA8A35D374}" destId="{43CAA6E7-40A4-4088-8939-1D6257FA89A9}" srcOrd="0" destOrd="0" presId="urn:microsoft.com/office/officeart/2016/7/layout/LinearBlockProcessNumbered"/>
    <dgm:cxn modelId="{599C3DB6-F2AE-4136-BC5B-B511BDDAAE96}" type="presOf" srcId="{7F940822-320A-42D7-A26E-9DE79E61A406}" destId="{4D272A75-776F-45D3-A9D9-B7F77EC10720}" srcOrd="0" destOrd="0" presId="urn:microsoft.com/office/officeart/2016/7/layout/LinearBlockProcessNumbered"/>
    <dgm:cxn modelId="{D8AAA6F0-82FB-49ED-9E15-01244DC099E2}" type="presOf" srcId="{929F758B-BEB9-4290-981F-4507735775A9}" destId="{47BC4E22-8848-43D3-8075-760472698946}" srcOrd="0" destOrd="0" presId="urn:microsoft.com/office/officeart/2016/7/layout/LinearBlockProcessNumbered"/>
    <dgm:cxn modelId="{96FE8F51-4907-451F-8CF9-773D4D6A752F}" type="presParOf" srcId="{4C455B6D-F7CB-4695-A818-22214AEB6ACE}" destId="{A8C25E56-76A7-4079-807F-8C25B92836A5}" srcOrd="0" destOrd="0" presId="urn:microsoft.com/office/officeart/2016/7/layout/LinearBlockProcessNumbered"/>
    <dgm:cxn modelId="{1F6A7B07-D42D-4FE7-B24A-33690F77E81D}" type="presParOf" srcId="{A8C25E56-76A7-4079-807F-8C25B92836A5}" destId="{8BA8A105-C3D0-4125-8E5F-58672DC8933F}" srcOrd="0" destOrd="0" presId="urn:microsoft.com/office/officeart/2016/7/layout/LinearBlockProcessNumbered"/>
    <dgm:cxn modelId="{D7F37134-D70E-4021-B715-03647AA5014E}" type="presParOf" srcId="{A8C25E56-76A7-4079-807F-8C25B92836A5}" destId="{43CAA6E7-40A4-4088-8939-1D6257FA89A9}" srcOrd="1" destOrd="0" presId="urn:microsoft.com/office/officeart/2016/7/layout/LinearBlockProcessNumbered"/>
    <dgm:cxn modelId="{3AEAAB91-16CF-47C4-82A7-8637E40E47C7}" type="presParOf" srcId="{A8C25E56-76A7-4079-807F-8C25B92836A5}" destId="{3E93AD5C-6F33-4055-8337-EFF9C73C8331}" srcOrd="2" destOrd="0" presId="urn:microsoft.com/office/officeart/2016/7/layout/LinearBlockProcessNumbered"/>
    <dgm:cxn modelId="{5DC1590D-C0FE-44E4-B98B-BEAAD3B5F255}" type="presParOf" srcId="{4C455B6D-F7CB-4695-A818-22214AEB6ACE}" destId="{D44D2057-6791-4333-8B18-24067326FCF9}" srcOrd="1" destOrd="0" presId="urn:microsoft.com/office/officeart/2016/7/layout/LinearBlockProcessNumbered"/>
    <dgm:cxn modelId="{493FD9F4-52E0-48B8-ACD8-F238CE4DE263}" type="presParOf" srcId="{4C455B6D-F7CB-4695-A818-22214AEB6ACE}" destId="{05B4025C-E3F4-43C7-AC9F-4F2DFD547809}" srcOrd="2" destOrd="0" presId="urn:microsoft.com/office/officeart/2016/7/layout/LinearBlockProcessNumbered"/>
    <dgm:cxn modelId="{3B4B1D15-0ECA-48F9-9047-F4F82906CABC}" type="presParOf" srcId="{05B4025C-E3F4-43C7-AC9F-4F2DFD547809}" destId="{A25F7A49-A35F-4A0F-9AA3-57098401BB41}" srcOrd="0" destOrd="0" presId="urn:microsoft.com/office/officeart/2016/7/layout/LinearBlockProcessNumbered"/>
    <dgm:cxn modelId="{1A3D93B1-C266-4BCF-AC87-B751DE98CF42}" type="presParOf" srcId="{05B4025C-E3F4-43C7-AC9F-4F2DFD547809}" destId="{47BC4E22-8848-43D3-8075-760472698946}" srcOrd="1" destOrd="0" presId="urn:microsoft.com/office/officeart/2016/7/layout/LinearBlockProcessNumbered"/>
    <dgm:cxn modelId="{36D00D43-77B0-4F33-9D75-956C5E4DDE4E}" type="presParOf" srcId="{05B4025C-E3F4-43C7-AC9F-4F2DFD547809}" destId="{9A8AC95D-AFA2-4A69-8BA8-5F00CC989802}" srcOrd="2" destOrd="0" presId="urn:microsoft.com/office/officeart/2016/7/layout/LinearBlockProcessNumbered"/>
    <dgm:cxn modelId="{4D45D63E-7F78-4CE8-A1BE-F48533A202BF}" type="presParOf" srcId="{4C455B6D-F7CB-4695-A818-22214AEB6ACE}" destId="{05182F5C-7A85-48F4-BF71-4E81F95273A9}" srcOrd="3" destOrd="0" presId="urn:microsoft.com/office/officeart/2016/7/layout/LinearBlockProcessNumbered"/>
    <dgm:cxn modelId="{0717417A-D1F2-4DCD-B33C-E99098E42CFF}" type="presParOf" srcId="{4C455B6D-F7CB-4695-A818-22214AEB6ACE}" destId="{ED1ECBE0-406A-47A2-A43B-E57EF2C83086}" srcOrd="4" destOrd="0" presId="urn:microsoft.com/office/officeart/2016/7/layout/LinearBlockProcessNumbered"/>
    <dgm:cxn modelId="{C0F55AF3-E625-45CB-9FB6-C765F02D35BA}" type="presParOf" srcId="{ED1ECBE0-406A-47A2-A43B-E57EF2C83086}" destId="{A6F2DE07-946C-493A-BF8A-69147B120822}" srcOrd="0" destOrd="0" presId="urn:microsoft.com/office/officeart/2016/7/layout/LinearBlockProcessNumbered"/>
    <dgm:cxn modelId="{6F055A3C-B869-4D70-8EB8-C04EA97CBD14}" type="presParOf" srcId="{ED1ECBE0-406A-47A2-A43B-E57EF2C83086}" destId="{4D272A75-776F-45D3-A9D9-B7F77EC10720}" srcOrd="1" destOrd="0" presId="urn:microsoft.com/office/officeart/2016/7/layout/LinearBlockProcessNumbered"/>
    <dgm:cxn modelId="{80B7F410-BAAE-4451-AD2A-39EE47515969}" type="presParOf" srcId="{ED1ECBE0-406A-47A2-A43B-E57EF2C83086}" destId="{108E6751-9046-4F25-BCF0-0342F38B5E5D}"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1D86E63-6150-4F52-A636-DF123FAEFF89}"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9BE73EBA-E41E-4871-BEB9-8AE7BFFF9657}">
      <dgm:prSet/>
      <dgm:spPr/>
      <dgm:t>
        <a:bodyPr/>
        <a:lstStyle/>
        <a:p>
          <a:r>
            <a:rPr lang="el-GR"/>
            <a:t>Η αφορμή  για τα μέτρα που λαμβάνει και τις δραστηριότητες που πραγματοποιεί η Κοινωνική Παιδαγωγική σχετίζεται με ένα πρόβήμα ή κάποια κοινωνική ένταση.</a:t>
          </a:r>
          <a:endParaRPr lang="en-US"/>
        </a:p>
      </dgm:t>
    </dgm:pt>
    <dgm:pt modelId="{462D3EC5-BCCA-4955-A040-0DBD7091B534}" type="parTrans" cxnId="{57DCCCD6-1380-4814-9190-1CA199870A4D}">
      <dgm:prSet/>
      <dgm:spPr/>
      <dgm:t>
        <a:bodyPr/>
        <a:lstStyle/>
        <a:p>
          <a:endParaRPr lang="en-US"/>
        </a:p>
      </dgm:t>
    </dgm:pt>
    <dgm:pt modelId="{78452F1A-CB52-4E2F-925C-A57EEC94D91A}" type="sibTrans" cxnId="{57DCCCD6-1380-4814-9190-1CA199870A4D}">
      <dgm:prSet/>
      <dgm:spPr/>
      <dgm:t>
        <a:bodyPr/>
        <a:lstStyle/>
        <a:p>
          <a:endParaRPr lang="en-US"/>
        </a:p>
      </dgm:t>
    </dgm:pt>
    <dgm:pt modelId="{52DF411F-5124-45E2-9FCC-D8D951B261BF}">
      <dgm:prSet/>
      <dgm:spPr/>
      <dgm:t>
        <a:bodyPr/>
        <a:lstStyle/>
        <a:p>
          <a:r>
            <a:rPr lang="el-GR"/>
            <a:t>Το αντικείμενο της Παιδαγωγικής δραστηριότητας της Κοινωνικής Παιδαγωγικής δεν είναι η μετάδοση γνώσεων, όπως αυτή γίνεται αντιληπτή στο σχολικό σύστημα. Η έμφαση μετατοπίζεται στην ‘κατάσταση’ στην οποία βρίσκεται το άτομο εξαιτίας υποκειμενικών ή αντικειμενικών αιτιών. </a:t>
          </a:r>
          <a:endParaRPr lang="en-US"/>
        </a:p>
      </dgm:t>
    </dgm:pt>
    <dgm:pt modelId="{672A43D4-66A3-4158-B2FA-EB69E93CBE25}" type="parTrans" cxnId="{C33485E8-183F-4F53-B8BD-1B608635D868}">
      <dgm:prSet/>
      <dgm:spPr/>
      <dgm:t>
        <a:bodyPr/>
        <a:lstStyle/>
        <a:p>
          <a:endParaRPr lang="en-US"/>
        </a:p>
      </dgm:t>
    </dgm:pt>
    <dgm:pt modelId="{1728A8CC-C5A4-49FB-A755-787157B29DD7}" type="sibTrans" cxnId="{C33485E8-183F-4F53-B8BD-1B608635D868}">
      <dgm:prSet/>
      <dgm:spPr/>
      <dgm:t>
        <a:bodyPr/>
        <a:lstStyle/>
        <a:p>
          <a:endParaRPr lang="en-US"/>
        </a:p>
      </dgm:t>
    </dgm:pt>
    <dgm:pt modelId="{1E331060-8193-4D86-A745-59C468685AD2}">
      <dgm:prSet/>
      <dgm:spPr/>
      <dgm:t>
        <a:bodyPr/>
        <a:lstStyle/>
        <a:p>
          <a:r>
            <a:rPr lang="el-GR"/>
            <a:t>Η παιδαγωγική διαδικασία της Κοινωνικής Παιδαγωγικής είναι πολύμορφη και καθόλου δεσμευτική. Προκύπτει από τον συνδυασμό μεθόδων  και έχει τη λογική της συμβουλευτικής συμπαράστασης.</a:t>
          </a:r>
          <a:endParaRPr lang="en-US"/>
        </a:p>
      </dgm:t>
    </dgm:pt>
    <dgm:pt modelId="{C4852EC3-5B73-4A3C-A96D-9930C0C3D597}" type="parTrans" cxnId="{186363FE-C47B-46CE-9D53-2EEB4501A5A9}">
      <dgm:prSet/>
      <dgm:spPr/>
      <dgm:t>
        <a:bodyPr/>
        <a:lstStyle/>
        <a:p>
          <a:endParaRPr lang="en-US"/>
        </a:p>
      </dgm:t>
    </dgm:pt>
    <dgm:pt modelId="{E6A58B4B-6655-4CAF-8665-C2AF7DF99293}" type="sibTrans" cxnId="{186363FE-C47B-46CE-9D53-2EEB4501A5A9}">
      <dgm:prSet/>
      <dgm:spPr/>
      <dgm:t>
        <a:bodyPr/>
        <a:lstStyle/>
        <a:p>
          <a:endParaRPr lang="en-US"/>
        </a:p>
      </dgm:t>
    </dgm:pt>
    <dgm:pt modelId="{4547490D-550D-44E9-A050-0FAFC6CFF1FD}" type="pres">
      <dgm:prSet presAssocID="{C1D86E63-6150-4F52-A636-DF123FAEFF89}" presName="linear" presStyleCnt="0">
        <dgm:presLayoutVars>
          <dgm:animLvl val="lvl"/>
          <dgm:resizeHandles val="exact"/>
        </dgm:presLayoutVars>
      </dgm:prSet>
      <dgm:spPr/>
    </dgm:pt>
    <dgm:pt modelId="{C6B0FD03-299B-4321-9713-60D576C4D097}" type="pres">
      <dgm:prSet presAssocID="{9BE73EBA-E41E-4871-BEB9-8AE7BFFF9657}" presName="parentText" presStyleLbl="node1" presStyleIdx="0" presStyleCnt="3">
        <dgm:presLayoutVars>
          <dgm:chMax val="0"/>
          <dgm:bulletEnabled val="1"/>
        </dgm:presLayoutVars>
      </dgm:prSet>
      <dgm:spPr/>
    </dgm:pt>
    <dgm:pt modelId="{51B7391C-0D2C-4F9F-B39E-69B535D3F2F6}" type="pres">
      <dgm:prSet presAssocID="{78452F1A-CB52-4E2F-925C-A57EEC94D91A}" presName="spacer" presStyleCnt="0"/>
      <dgm:spPr/>
    </dgm:pt>
    <dgm:pt modelId="{97DE7E9F-A29D-4CF9-9494-F143EF3FF233}" type="pres">
      <dgm:prSet presAssocID="{52DF411F-5124-45E2-9FCC-D8D951B261BF}" presName="parentText" presStyleLbl="node1" presStyleIdx="1" presStyleCnt="3">
        <dgm:presLayoutVars>
          <dgm:chMax val="0"/>
          <dgm:bulletEnabled val="1"/>
        </dgm:presLayoutVars>
      </dgm:prSet>
      <dgm:spPr/>
    </dgm:pt>
    <dgm:pt modelId="{E7345693-DA14-44C0-ADEE-491B5510DA93}" type="pres">
      <dgm:prSet presAssocID="{1728A8CC-C5A4-49FB-A755-787157B29DD7}" presName="spacer" presStyleCnt="0"/>
      <dgm:spPr/>
    </dgm:pt>
    <dgm:pt modelId="{9FD42A4F-442A-4881-8332-677EA557F3D3}" type="pres">
      <dgm:prSet presAssocID="{1E331060-8193-4D86-A745-59C468685AD2}" presName="parentText" presStyleLbl="node1" presStyleIdx="2" presStyleCnt="3">
        <dgm:presLayoutVars>
          <dgm:chMax val="0"/>
          <dgm:bulletEnabled val="1"/>
        </dgm:presLayoutVars>
      </dgm:prSet>
      <dgm:spPr/>
    </dgm:pt>
  </dgm:ptLst>
  <dgm:cxnLst>
    <dgm:cxn modelId="{D36BC404-B075-42B0-9CDF-269AD526BD45}" type="presOf" srcId="{52DF411F-5124-45E2-9FCC-D8D951B261BF}" destId="{97DE7E9F-A29D-4CF9-9494-F143EF3FF233}" srcOrd="0" destOrd="0" presId="urn:microsoft.com/office/officeart/2005/8/layout/vList2"/>
    <dgm:cxn modelId="{F3C25F24-7E7E-4E4C-AE9B-AE4E9737A4CA}" type="presOf" srcId="{1E331060-8193-4D86-A745-59C468685AD2}" destId="{9FD42A4F-442A-4881-8332-677EA557F3D3}" srcOrd="0" destOrd="0" presId="urn:microsoft.com/office/officeart/2005/8/layout/vList2"/>
    <dgm:cxn modelId="{D9DB1D3E-B82E-4155-B600-3C793D065BC9}" type="presOf" srcId="{9BE73EBA-E41E-4871-BEB9-8AE7BFFF9657}" destId="{C6B0FD03-299B-4321-9713-60D576C4D097}" srcOrd="0" destOrd="0" presId="urn:microsoft.com/office/officeart/2005/8/layout/vList2"/>
    <dgm:cxn modelId="{289F5285-7FDB-4C18-83DA-C99446181CD8}" type="presOf" srcId="{C1D86E63-6150-4F52-A636-DF123FAEFF89}" destId="{4547490D-550D-44E9-A050-0FAFC6CFF1FD}" srcOrd="0" destOrd="0" presId="urn:microsoft.com/office/officeart/2005/8/layout/vList2"/>
    <dgm:cxn modelId="{57DCCCD6-1380-4814-9190-1CA199870A4D}" srcId="{C1D86E63-6150-4F52-A636-DF123FAEFF89}" destId="{9BE73EBA-E41E-4871-BEB9-8AE7BFFF9657}" srcOrd="0" destOrd="0" parTransId="{462D3EC5-BCCA-4955-A040-0DBD7091B534}" sibTransId="{78452F1A-CB52-4E2F-925C-A57EEC94D91A}"/>
    <dgm:cxn modelId="{C33485E8-183F-4F53-B8BD-1B608635D868}" srcId="{C1D86E63-6150-4F52-A636-DF123FAEFF89}" destId="{52DF411F-5124-45E2-9FCC-D8D951B261BF}" srcOrd="1" destOrd="0" parTransId="{672A43D4-66A3-4158-B2FA-EB69E93CBE25}" sibTransId="{1728A8CC-C5A4-49FB-A755-787157B29DD7}"/>
    <dgm:cxn modelId="{186363FE-C47B-46CE-9D53-2EEB4501A5A9}" srcId="{C1D86E63-6150-4F52-A636-DF123FAEFF89}" destId="{1E331060-8193-4D86-A745-59C468685AD2}" srcOrd="2" destOrd="0" parTransId="{C4852EC3-5B73-4A3C-A96D-9930C0C3D597}" sibTransId="{E6A58B4B-6655-4CAF-8665-C2AF7DF99293}"/>
    <dgm:cxn modelId="{0AEA40B0-DE86-406F-963E-82A40145B9CC}" type="presParOf" srcId="{4547490D-550D-44E9-A050-0FAFC6CFF1FD}" destId="{C6B0FD03-299B-4321-9713-60D576C4D097}" srcOrd="0" destOrd="0" presId="urn:microsoft.com/office/officeart/2005/8/layout/vList2"/>
    <dgm:cxn modelId="{B65A96EC-661C-468B-8B0E-8CA12F8B9B0F}" type="presParOf" srcId="{4547490D-550D-44E9-A050-0FAFC6CFF1FD}" destId="{51B7391C-0D2C-4F9F-B39E-69B535D3F2F6}" srcOrd="1" destOrd="0" presId="urn:microsoft.com/office/officeart/2005/8/layout/vList2"/>
    <dgm:cxn modelId="{DB1EDA30-AFB8-4170-9F0D-CF53C3D05291}" type="presParOf" srcId="{4547490D-550D-44E9-A050-0FAFC6CFF1FD}" destId="{97DE7E9F-A29D-4CF9-9494-F143EF3FF233}" srcOrd="2" destOrd="0" presId="urn:microsoft.com/office/officeart/2005/8/layout/vList2"/>
    <dgm:cxn modelId="{6DA41647-6431-4181-BB91-2A9E5001BC81}" type="presParOf" srcId="{4547490D-550D-44E9-A050-0FAFC6CFF1FD}" destId="{E7345693-DA14-44C0-ADEE-491B5510DA93}" srcOrd="3" destOrd="0" presId="urn:microsoft.com/office/officeart/2005/8/layout/vList2"/>
    <dgm:cxn modelId="{647C9C83-BD51-43A6-8687-DB16BF590165}" type="presParOf" srcId="{4547490D-550D-44E9-A050-0FAFC6CFF1FD}" destId="{9FD42A4F-442A-4881-8332-677EA557F3D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AFDB5A4-E500-4E1A-9944-18297D5B782F}"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F3C43901-63EA-4C59-860D-A90B88C21FB6}">
      <dgm:prSet/>
      <dgm:spPr/>
      <dgm:t>
        <a:bodyPr/>
        <a:lstStyle/>
        <a:p>
          <a:r>
            <a:rPr lang="el-GR"/>
            <a:t>Αναδεικνύει την αξιοποίηση της Τέχνης στην εκπαίδευση.</a:t>
          </a:r>
          <a:endParaRPr lang="en-US"/>
        </a:p>
      </dgm:t>
    </dgm:pt>
    <dgm:pt modelId="{C2FDE403-695A-4B5B-984F-4093E6C08A04}" type="parTrans" cxnId="{78923A98-57D1-4BBD-BB6B-2581AFFCFCE9}">
      <dgm:prSet/>
      <dgm:spPr/>
      <dgm:t>
        <a:bodyPr/>
        <a:lstStyle/>
        <a:p>
          <a:endParaRPr lang="en-US"/>
        </a:p>
      </dgm:t>
    </dgm:pt>
    <dgm:pt modelId="{6B391FBB-21E6-44F9-B42F-71AA49002547}" type="sibTrans" cxnId="{78923A98-57D1-4BBD-BB6B-2581AFFCFCE9}">
      <dgm:prSet/>
      <dgm:spPr/>
      <dgm:t>
        <a:bodyPr/>
        <a:lstStyle/>
        <a:p>
          <a:endParaRPr lang="en-US"/>
        </a:p>
      </dgm:t>
    </dgm:pt>
    <dgm:pt modelId="{4079EDED-BC15-4AB7-9FAF-0AE2FC2DB1D8}">
      <dgm:prSet/>
      <dgm:spPr/>
      <dgm:t>
        <a:bodyPr/>
        <a:lstStyle/>
        <a:p>
          <a:r>
            <a:rPr lang="el-GR"/>
            <a:t>Δίνει έμφαση στην κοινωνική κριτική.</a:t>
          </a:r>
          <a:endParaRPr lang="en-US"/>
        </a:p>
      </dgm:t>
    </dgm:pt>
    <dgm:pt modelId="{BE6DE409-716D-4CC7-A7B6-6616C758E9DC}" type="parTrans" cxnId="{DD8AA9F6-A238-486B-BDF7-D49FA0EEF820}">
      <dgm:prSet/>
      <dgm:spPr/>
      <dgm:t>
        <a:bodyPr/>
        <a:lstStyle/>
        <a:p>
          <a:endParaRPr lang="en-US"/>
        </a:p>
      </dgm:t>
    </dgm:pt>
    <dgm:pt modelId="{2832299B-4B5E-429C-B09B-E5066CF4E000}" type="sibTrans" cxnId="{DD8AA9F6-A238-486B-BDF7-D49FA0EEF820}">
      <dgm:prSet/>
      <dgm:spPr/>
      <dgm:t>
        <a:bodyPr/>
        <a:lstStyle/>
        <a:p>
          <a:endParaRPr lang="en-US"/>
        </a:p>
      </dgm:t>
    </dgm:pt>
    <dgm:pt modelId="{6FB27434-734C-4AD9-A86A-3478F8388B13}">
      <dgm:prSet/>
      <dgm:spPr/>
      <dgm:t>
        <a:bodyPr/>
        <a:lstStyle/>
        <a:p>
          <a:r>
            <a:rPr lang="el-GR"/>
            <a:t>Επιχειρηματολογεί υπέρ της κοινωνικής χειραφέτησης.</a:t>
          </a:r>
          <a:endParaRPr lang="en-US"/>
        </a:p>
      </dgm:t>
    </dgm:pt>
    <dgm:pt modelId="{004563A1-7926-48F1-8FD5-62B353DF48CF}" type="parTrans" cxnId="{7771A98C-8A6E-4460-BDE9-3EC94C853376}">
      <dgm:prSet/>
      <dgm:spPr/>
      <dgm:t>
        <a:bodyPr/>
        <a:lstStyle/>
        <a:p>
          <a:endParaRPr lang="en-US"/>
        </a:p>
      </dgm:t>
    </dgm:pt>
    <dgm:pt modelId="{1BE5ACA1-E6D3-407B-A620-313BF6A06152}" type="sibTrans" cxnId="{7771A98C-8A6E-4460-BDE9-3EC94C853376}">
      <dgm:prSet/>
      <dgm:spPr/>
      <dgm:t>
        <a:bodyPr/>
        <a:lstStyle/>
        <a:p>
          <a:endParaRPr lang="en-US"/>
        </a:p>
      </dgm:t>
    </dgm:pt>
    <dgm:pt modelId="{0D9090E5-AE54-40A1-B08E-5454A1872013}">
      <dgm:prSet/>
      <dgm:spPr/>
      <dgm:t>
        <a:bodyPr/>
        <a:lstStyle/>
        <a:p>
          <a:r>
            <a:rPr lang="el-GR" dirty="0"/>
            <a:t>Αποστολή της Κοινωνικής Παιδαγωγικής είναι η ενίσχυση, η συμβουλευτική συμπαράσταση και υποστήριξη του ατόμου  προκειμένου να ανταπεξέλθει  στα προβλήματα και τα αδιέξοδα στα οποία καλείται να ζήσει στη σύγχρονη κοινωνία.</a:t>
          </a:r>
          <a:endParaRPr lang="en-US" dirty="0"/>
        </a:p>
      </dgm:t>
    </dgm:pt>
    <dgm:pt modelId="{BF3CA906-350E-4BFA-A402-F6E1F7ACBBF6}" type="parTrans" cxnId="{DF60AD94-E131-4636-A460-34CD8BF8AD42}">
      <dgm:prSet/>
      <dgm:spPr/>
      <dgm:t>
        <a:bodyPr/>
        <a:lstStyle/>
        <a:p>
          <a:endParaRPr lang="en-US"/>
        </a:p>
      </dgm:t>
    </dgm:pt>
    <dgm:pt modelId="{F8699CA8-1F65-41C4-9513-D23C891F4425}" type="sibTrans" cxnId="{DF60AD94-E131-4636-A460-34CD8BF8AD42}">
      <dgm:prSet/>
      <dgm:spPr/>
      <dgm:t>
        <a:bodyPr/>
        <a:lstStyle/>
        <a:p>
          <a:endParaRPr lang="en-US"/>
        </a:p>
      </dgm:t>
    </dgm:pt>
    <dgm:pt modelId="{4C193A6E-EF60-4093-A94A-5D990CA5B230}" type="pres">
      <dgm:prSet presAssocID="{3AFDB5A4-E500-4E1A-9944-18297D5B782F}" presName="vert0" presStyleCnt="0">
        <dgm:presLayoutVars>
          <dgm:dir/>
          <dgm:animOne val="branch"/>
          <dgm:animLvl val="lvl"/>
        </dgm:presLayoutVars>
      </dgm:prSet>
      <dgm:spPr/>
    </dgm:pt>
    <dgm:pt modelId="{F5927FED-59EA-4654-9CA7-DAE6D03A96F5}" type="pres">
      <dgm:prSet presAssocID="{F3C43901-63EA-4C59-860D-A90B88C21FB6}" presName="thickLine" presStyleLbl="alignNode1" presStyleIdx="0" presStyleCnt="4"/>
      <dgm:spPr/>
    </dgm:pt>
    <dgm:pt modelId="{348E4E26-AAD5-47E9-B37A-0B8CC934447F}" type="pres">
      <dgm:prSet presAssocID="{F3C43901-63EA-4C59-860D-A90B88C21FB6}" presName="horz1" presStyleCnt="0"/>
      <dgm:spPr/>
    </dgm:pt>
    <dgm:pt modelId="{EC33FA5A-B3A6-4058-8ADC-3E04C8D6D24D}" type="pres">
      <dgm:prSet presAssocID="{F3C43901-63EA-4C59-860D-A90B88C21FB6}" presName="tx1" presStyleLbl="revTx" presStyleIdx="0" presStyleCnt="4"/>
      <dgm:spPr/>
    </dgm:pt>
    <dgm:pt modelId="{52A890FF-5752-4FAB-B4ED-F0A95A4E4B53}" type="pres">
      <dgm:prSet presAssocID="{F3C43901-63EA-4C59-860D-A90B88C21FB6}" presName="vert1" presStyleCnt="0"/>
      <dgm:spPr/>
    </dgm:pt>
    <dgm:pt modelId="{2A1544BA-2B2D-4A54-9AB7-2A4E2B15AE86}" type="pres">
      <dgm:prSet presAssocID="{4079EDED-BC15-4AB7-9FAF-0AE2FC2DB1D8}" presName="thickLine" presStyleLbl="alignNode1" presStyleIdx="1" presStyleCnt="4"/>
      <dgm:spPr/>
    </dgm:pt>
    <dgm:pt modelId="{D7E774BF-E1AE-494E-8521-8A21067DAB89}" type="pres">
      <dgm:prSet presAssocID="{4079EDED-BC15-4AB7-9FAF-0AE2FC2DB1D8}" presName="horz1" presStyleCnt="0"/>
      <dgm:spPr/>
    </dgm:pt>
    <dgm:pt modelId="{46079DCC-4E8D-4985-B991-BE5025533D49}" type="pres">
      <dgm:prSet presAssocID="{4079EDED-BC15-4AB7-9FAF-0AE2FC2DB1D8}" presName="tx1" presStyleLbl="revTx" presStyleIdx="1" presStyleCnt="4"/>
      <dgm:spPr/>
    </dgm:pt>
    <dgm:pt modelId="{97642B79-5481-4CEC-A904-57EDB4D925A0}" type="pres">
      <dgm:prSet presAssocID="{4079EDED-BC15-4AB7-9FAF-0AE2FC2DB1D8}" presName="vert1" presStyleCnt="0"/>
      <dgm:spPr/>
    </dgm:pt>
    <dgm:pt modelId="{D1FCF151-CE75-4C4D-B57C-DF7E0EB57480}" type="pres">
      <dgm:prSet presAssocID="{6FB27434-734C-4AD9-A86A-3478F8388B13}" presName="thickLine" presStyleLbl="alignNode1" presStyleIdx="2" presStyleCnt="4"/>
      <dgm:spPr/>
    </dgm:pt>
    <dgm:pt modelId="{D984A36D-FE2B-46E1-9671-421F04BC0EAF}" type="pres">
      <dgm:prSet presAssocID="{6FB27434-734C-4AD9-A86A-3478F8388B13}" presName="horz1" presStyleCnt="0"/>
      <dgm:spPr/>
    </dgm:pt>
    <dgm:pt modelId="{EE2525B7-A08F-4996-AC6D-45E2E453F4B6}" type="pres">
      <dgm:prSet presAssocID="{6FB27434-734C-4AD9-A86A-3478F8388B13}" presName="tx1" presStyleLbl="revTx" presStyleIdx="2" presStyleCnt="4"/>
      <dgm:spPr/>
    </dgm:pt>
    <dgm:pt modelId="{97080382-A8C5-40A7-8661-C8690D48F64F}" type="pres">
      <dgm:prSet presAssocID="{6FB27434-734C-4AD9-A86A-3478F8388B13}" presName="vert1" presStyleCnt="0"/>
      <dgm:spPr/>
    </dgm:pt>
    <dgm:pt modelId="{6EEFDAF4-808C-4B5A-A18D-4C949AF9A8E7}" type="pres">
      <dgm:prSet presAssocID="{0D9090E5-AE54-40A1-B08E-5454A1872013}" presName="thickLine" presStyleLbl="alignNode1" presStyleIdx="3" presStyleCnt="4"/>
      <dgm:spPr/>
    </dgm:pt>
    <dgm:pt modelId="{FEC06804-1C10-4C21-9E94-D5DA5EF40748}" type="pres">
      <dgm:prSet presAssocID="{0D9090E5-AE54-40A1-B08E-5454A1872013}" presName="horz1" presStyleCnt="0"/>
      <dgm:spPr/>
    </dgm:pt>
    <dgm:pt modelId="{F39D8AE9-68E4-42CE-BB8D-1977287473EA}" type="pres">
      <dgm:prSet presAssocID="{0D9090E5-AE54-40A1-B08E-5454A1872013}" presName="tx1" presStyleLbl="revTx" presStyleIdx="3" presStyleCnt="4" custScaleY="100434"/>
      <dgm:spPr/>
    </dgm:pt>
    <dgm:pt modelId="{58EFD5A0-525A-4047-AD8E-FBD2E2A0DF0D}" type="pres">
      <dgm:prSet presAssocID="{0D9090E5-AE54-40A1-B08E-5454A1872013}" presName="vert1" presStyleCnt="0"/>
      <dgm:spPr/>
    </dgm:pt>
  </dgm:ptLst>
  <dgm:cxnLst>
    <dgm:cxn modelId="{6E526D16-73A3-47FB-BDE1-56E5BF9FEE04}" type="presOf" srcId="{6FB27434-734C-4AD9-A86A-3478F8388B13}" destId="{EE2525B7-A08F-4996-AC6D-45E2E453F4B6}" srcOrd="0" destOrd="0" presId="urn:microsoft.com/office/officeart/2008/layout/LinedList"/>
    <dgm:cxn modelId="{B063E73B-9581-4FD0-B96F-4459D0A5D0CF}" type="presOf" srcId="{4079EDED-BC15-4AB7-9FAF-0AE2FC2DB1D8}" destId="{46079DCC-4E8D-4985-B991-BE5025533D49}" srcOrd="0" destOrd="0" presId="urn:microsoft.com/office/officeart/2008/layout/LinedList"/>
    <dgm:cxn modelId="{31420057-29DF-4D57-B026-C1ED8DB69B2B}" type="presOf" srcId="{3AFDB5A4-E500-4E1A-9944-18297D5B782F}" destId="{4C193A6E-EF60-4093-A94A-5D990CA5B230}" srcOrd="0" destOrd="0" presId="urn:microsoft.com/office/officeart/2008/layout/LinedList"/>
    <dgm:cxn modelId="{7771A98C-8A6E-4460-BDE9-3EC94C853376}" srcId="{3AFDB5A4-E500-4E1A-9944-18297D5B782F}" destId="{6FB27434-734C-4AD9-A86A-3478F8388B13}" srcOrd="2" destOrd="0" parTransId="{004563A1-7926-48F1-8FD5-62B353DF48CF}" sibTransId="{1BE5ACA1-E6D3-407B-A620-313BF6A06152}"/>
    <dgm:cxn modelId="{7905B78F-847A-4319-B03C-C8876C18023F}" type="presOf" srcId="{0D9090E5-AE54-40A1-B08E-5454A1872013}" destId="{F39D8AE9-68E4-42CE-BB8D-1977287473EA}" srcOrd="0" destOrd="0" presId="urn:microsoft.com/office/officeart/2008/layout/LinedList"/>
    <dgm:cxn modelId="{DF60AD94-E131-4636-A460-34CD8BF8AD42}" srcId="{3AFDB5A4-E500-4E1A-9944-18297D5B782F}" destId="{0D9090E5-AE54-40A1-B08E-5454A1872013}" srcOrd="3" destOrd="0" parTransId="{BF3CA906-350E-4BFA-A402-F6E1F7ACBBF6}" sibTransId="{F8699CA8-1F65-41C4-9513-D23C891F4425}"/>
    <dgm:cxn modelId="{78923A98-57D1-4BBD-BB6B-2581AFFCFCE9}" srcId="{3AFDB5A4-E500-4E1A-9944-18297D5B782F}" destId="{F3C43901-63EA-4C59-860D-A90B88C21FB6}" srcOrd="0" destOrd="0" parTransId="{C2FDE403-695A-4B5B-984F-4093E6C08A04}" sibTransId="{6B391FBB-21E6-44F9-B42F-71AA49002547}"/>
    <dgm:cxn modelId="{2A5AFEDC-2466-4166-8672-5EFE4A8140AC}" type="presOf" srcId="{F3C43901-63EA-4C59-860D-A90B88C21FB6}" destId="{EC33FA5A-B3A6-4058-8ADC-3E04C8D6D24D}" srcOrd="0" destOrd="0" presId="urn:microsoft.com/office/officeart/2008/layout/LinedList"/>
    <dgm:cxn modelId="{DD8AA9F6-A238-486B-BDF7-D49FA0EEF820}" srcId="{3AFDB5A4-E500-4E1A-9944-18297D5B782F}" destId="{4079EDED-BC15-4AB7-9FAF-0AE2FC2DB1D8}" srcOrd="1" destOrd="0" parTransId="{BE6DE409-716D-4CC7-A7B6-6616C758E9DC}" sibTransId="{2832299B-4B5E-429C-B09B-E5066CF4E000}"/>
    <dgm:cxn modelId="{C1D9F331-C4A5-45F9-9ECB-6B6D7D9811E1}" type="presParOf" srcId="{4C193A6E-EF60-4093-A94A-5D990CA5B230}" destId="{F5927FED-59EA-4654-9CA7-DAE6D03A96F5}" srcOrd="0" destOrd="0" presId="urn:microsoft.com/office/officeart/2008/layout/LinedList"/>
    <dgm:cxn modelId="{889DD610-5776-48C6-8DF4-3DA634A8EF6B}" type="presParOf" srcId="{4C193A6E-EF60-4093-A94A-5D990CA5B230}" destId="{348E4E26-AAD5-47E9-B37A-0B8CC934447F}" srcOrd="1" destOrd="0" presId="urn:microsoft.com/office/officeart/2008/layout/LinedList"/>
    <dgm:cxn modelId="{53932B8F-1C28-4B8B-81C5-8B4C8EA71261}" type="presParOf" srcId="{348E4E26-AAD5-47E9-B37A-0B8CC934447F}" destId="{EC33FA5A-B3A6-4058-8ADC-3E04C8D6D24D}" srcOrd="0" destOrd="0" presId="urn:microsoft.com/office/officeart/2008/layout/LinedList"/>
    <dgm:cxn modelId="{6CC9A0F7-C591-49D3-8605-92C968965D9B}" type="presParOf" srcId="{348E4E26-AAD5-47E9-B37A-0B8CC934447F}" destId="{52A890FF-5752-4FAB-B4ED-F0A95A4E4B53}" srcOrd="1" destOrd="0" presId="urn:microsoft.com/office/officeart/2008/layout/LinedList"/>
    <dgm:cxn modelId="{BA7835B6-DB9B-46F5-B7E8-5A5F095F576C}" type="presParOf" srcId="{4C193A6E-EF60-4093-A94A-5D990CA5B230}" destId="{2A1544BA-2B2D-4A54-9AB7-2A4E2B15AE86}" srcOrd="2" destOrd="0" presId="urn:microsoft.com/office/officeart/2008/layout/LinedList"/>
    <dgm:cxn modelId="{5A6E824D-17D7-4CCA-BED0-14452D188CB8}" type="presParOf" srcId="{4C193A6E-EF60-4093-A94A-5D990CA5B230}" destId="{D7E774BF-E1AE-494E-8521-8A21067DAB89}" srcOrd="3" destOrd="0" presId="urn:microsoft.com/office/officeart/2008/layout/LinedList"/>
    <dgm:cxn modelId="{ACEEBA26-3C5A-422E-B465-1DE1E1436F54}" type="presParOf" srcId="{D7E774BF-E1AE-494E-8521-8A21067DAB89}" destId="{46079DCC-4E8D-4985-B991-BE5025533D49}" srcOrd="0" destOrd="0" presId="urn:microsoft.com/office/officeart/2008/layout/LinedList"/>
    <dgm:cxn modelId="{13AF157C-9734-4C72-81D9-8B1E38A4D4A0}" type="presParOf" srcId="{D7E774BF-E1AE-494E-8521-8A21067DAB89}" destId="{97642B79-5481-4CEC-A904-57EDB4D925A0}" srcOrd="1" destOrd="0" presId="urn:microsoft.com/office/officeart/2008/layout/LinedList"/>
    <dgm:cxn modelId="{CBD07042-D73F-462F-BED7-3402E2BA4BDC}" type="presParOf" srcId="{4C193A6E-EF60-4093-A94A-5D990CA5B230}" destId="{D1FCF151-CE75-4C4D-B57C-DF7E0EB57480}" srcOrd="4" destOrd="0" presId="urn:microsoft.com/office/officeart/2008/layout/LinedList"/>
    <dgm:cxn modelId="{20C6B233-271D-4FCC-9872-CFDFADFC4623}" type="presParOf" srcId="{4C193A6E-EF60-4093-A94A-5D990CA5B230}" destId="{D984A36D-FE2B-46E1-9671-421F04BC0EAF}" srcOrd="5" destOrd="0" presId="urn:microsoft.com/office/officeart/2008/layout/LinedList"/>
    <dgm:cxn modelId="{CD85A285-BC4E-4E3D-B5D0-EADDF3095DC2}" type="presParOf" srcId="{D984A36D-FE2B-46E1-9671-421F04BC0EAF}" destId="{EE2525B7-A08F-4996-AC6D-45E2E453F4B6}" srcOrd="0" destOrd="0" presId="urn:microsoft.com/office/officeart/2008/layout/LinedList"/>
    <dgm:cxn modelId="{D4044135-AC6A-4356-A3DE-7E10188ADAFA}" type="presParOf" srcId="{D984A36D-FE2B-46E1-9671-421F04BC0EAF}" destId="{97080382-A8C5-40A7-8661-C8690D48F64F}" srcOrd="1" destOrd="0" presId="urn:microsoft.com/office/officeart/2008/layout/LinedList"/>
    <dgm:cxn modelId="{7E38840A-41AD-4085-8954-E21AD13F04FF}" type="presParOf" srcId="{4C193A6E-EF60-4093-A94A-5D990CA5B230}" destId="{6EEFDAF4-808C-4B5A-A18D-4C949AF9A8E7}" srcOrd="6" destOrd="0" presId="urn:microsoft.com/office/officeart/2008/layout/LinedList"/>
    <dgm:cxn modelId="{BDB4DD71-7BE9-423B-9ADF-DC629D9A998D}" type="presParOf" srcId="{4C193A6E-EF60-4093-A94A-5D990CA5B230}" destId="{FEC06804-1C10-4C21-9E94-D5DA5EF40748}" srcOrd="7" destOrd="0" presId="urn:microsoft.com/office/officeart/2008/layout/LinedList"/>
    <dgm:cxn modelId="{F9AFD7EA-7E08-4184-B229-A21E44A88E38}" type="presParOf" srcId="{FEC06804-1C10-4C21-9E94-D5DA5EF40748}" destId="{F39D8AE9-68E4-42CE-BB8D-1977287473EA}" srcOrd="0" destOrd="0" presId="urn:microsoft.com/office/officeart/2008/layout/LinedList"/>
    <dgm:cxn modelId="{1ADED9C3-05C1-4B7E-A4C5-5E78B8F0FA00}" type="presParOf" srcId="{FEC06804-1C10-4C21-9E94-D5DA5EF40748}" destId="{58EFD5A0-525A-4047-AD8E-FBD2E2A0DF0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AEE7AAC-EE90-44AC-B41B-154701B37E7B}"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A1CAD586-4CE7-44E4-8FBD-4E11172EAE4F}">
      <dgm:prSet/>
      <dgm:spPr/>
      <dgm:t>
        <a:bodyPr/>
        <a:lstStyle/>
        <a:p>
          <a:r>
            <a:rPr lang="el-GR"/>
            <a:t>Πρόληψη</a:t>
          </a:r>
          <a:endParaRPr lang="en-US"/>
        </a:p>
      </dgm:t>
    </dgm:pt>
    <dgm:pt modelId="{B3D4B7D5-3362-42D1-91AC-CF89BB5A384D}" type="parTrans" cxnId="{F1B282A0-88B6-4E82-9747-2710E441E958}">
      <dgm:prSet/>
      <dgm:spPr/>
      <dgm:t>
        <a:bodyPr/>
        <a:lstStyle/>
        <a:p>
          <a:endParaRPr lang="en-US"/>
        </a:p>
      </dgm:t>
    </dgm:pt>
    <dgm:pt modelId="{2EBC9B44-C174-4FF1-AB97-54255FC63CED}" type="sibTrans" cxnId="{F1B282A0-88B6-4E82-9747-2710E441E958}">
      <dgm:prSet/>
      <dgm:spPr/>
      <dgm:t>
        <a:bodyPr/>
        <a:lstStyle/>
        <a:p>
          <a:endParaRPr lang="en-US"/>
        </a:p>
      </dgm:t>
    </dgm:pt>
    <dgm:pt modelId="{928CA77E-8E7D-464D-AA4E-23BC3E852CF2}">
      <dgm:prSet/>
      <dgm:spPr/>
      <dgm:t>
        <a:bodyPr/>
        <a:lstStyle/>
        <a:p>
          <a:r>
            <a:rPr lang="el-GR"/>
            <a:t>Αποκέντρωση</a:t>
          </a:r>
          <a:endParaRPr lang="en-US"/>
        </a:p>
      </dgm:t>
    </dgm:pt>
    <dgm:pt modelId="{B67FE9BE-E067-4B25-8F34-4182C780939A}" type="parTrans" cxnId="{E21B442E-E8D1-4E17-8AE9-5BAD9BF67930}">
      <dgm:prSet/>
      <dgm:spPr/>
      <dgm:t>
        <a:bodyPr/>
        <a:lstStyle/>
        <a:p>
          <a:endParaRPr lang="en-US"/>
        </a:p>
      </dgm:t>
    </dgm:pt>
    <dgm:pt modelId="{4E9F3069-DE57-4E50-8C39-992AF722B242}" type="sibTrans" cxnId="{E21B442E-E8D1-4E17-8AE9-5BAD9BF67930}">
      <dgm:prSet/>
      <dgm:spPr/>
      <dgm:t>
        <a:bodyPr/>
        <a:lstStyle/>
        <a:p>
          <a:endParaRPr lang="en-US"/>
        </a:p>
      </dgm:t>
    </dgm:pt>
    <dgm:pt modelId="{9ED3D730-C55C-4429-95D4-C978F3BBCD85}">
      <dgm:prSet/>
      <dgm:spPr/>
      <dgm:t>
        <a:bodyPr/>
        <a:lstStyle/>
        <a:p>
          <a:r>
            <a:rPr lang="el-GR"/>
            <a:t>Επαφή με την καθημερινότητα</a:t>
          </a:r>
          <a:endParaRPr lang="en-US"/>
        </a:p>
      </dgm:t>
    </dgm:pt>
    <dgm:pt modelId="{CB3F7F6D-CC15-4454-B714-53D68DA18FB2}" type="parTrans" cxnId="{6A421DF4-BB70-4801-AC8D-608DBD034679}">
      <dgm:prSet/>
      <dgm:spPr/>
      <dgm:t>
        <a:bodyPr/>
        <a:lstStyle/>
        <a:p>
          <a:endParaRPr lang="en-US"/>
        </a:p>
      </dgm:t>
    </dgm:pt>
    <dgm:pt modelId="{D7585122-4AF5-453B-824A-8AB5F8C05CE4}" type="sibTrans" cxnId="{6A421DF4-BB70-4801-AC8D-608DBD034679}">
      <dgm:prSet/>
      <dgm:spPr/>
      <dgm:t>
        <a:bodyPr/>
        <a:lstStyle/>
        <a:p>
          <a:endParaRPr lang="en-US"/>
        </a:p>
      </dgm:t>
    </dgm:pt>
    <dgm:pt modelId="{EF3A3133-2170-498D-BB74-F547F171A00F}">
      <dgm:prSet/>
      <dgm:spPr/>
      <dgm:t>
        <a:bodyPr/>
        <a:lstStyle/>
        <a:p>
          <a:r>
            <a:rPr lang="el-GR"/>
            <a:t>Ένταξη- Ομαλοποίηση</a:t>
          </a:r>
          <a:endParaRPr lang="en-US"/>
        </a:p>
      </dgm:t>
    </dgm:pt>
    <dgm:pt modelId="{74BB3620-82C1-4501-86BF-3C0A936CF4DA}" type="parTrans" cxnId="{22CD5A44-4CFA-4097-9699-1696A16AA127}">
      <dgm:prSet/>
      <dgm:spPr/>
      <dgm:t>
        <a:bodyPr/>
        <a:lstStyle/>
        <a:p>
          <a:endParaRPr lang="en-US"/>
        </a:p>
      </dgm:t>
    </dgm:pt>
    <dgm:pt modelId="{47AF66E1-017A-4217-9005-63253392E43A}" type="sibTrans" cxnId="{22CD5A44-4CFA-4097-9699-1696A16AA127}">
      <dgm:prSet/>
      <dgm:spPr/>
      <dgm:t>
        <a:bodyPr/>
        <a:lstStyle/>
        <a:p>
          <a:endParaRPr lang="en-US"/>
        </a:p>
      </dgm:t>
    </dgm:pt>
    <dgm:pt modelId="{79A7F910-5DAF-493B-956E-1703A9DDD48B}">
      <dgm:prSet/>
      <dgm:spPr/>
      <dgm:t>
        <a:bodyPr/>
        <a:lstStyle/>
        <a:p>
          <a:r>
            <a:rPr lang="el-GR"/>
            <a:t>Συμμετοχή. </a:t>
          </a:r>
          <a:endParaRPr lang="en-US"/>
        </a:p>
      </dgm:t>
    </dgm:pt>
    <dgm:pt modelId="{3872142F-A861-4C20-88D3-EAF9C59D69A8}" type="parTrans" cxnId="{221F38BD-E5CE-4EF2-8D22-65B982DB53C7}">
      <dgm:prSet/>
      <dgm:spPr/>
      <dgm:t>
        <a:bodyPr/>
        <a:lstStyle/>
        <a:p>
          <a:endParaRPr lang="en-US"/>
        </a:p>
      </dgm:t>
    </dgm:pt>
    <dgm:pt modelId="{210A2E06-F21D-4CB4-B446-2C3B829FB891}" type="sibTrans" cxnId="{221F38BD-E5CE-4EF2-8D22-65B982DB53C7}">
      <dgm:prSet/>
      <dgm:spPr/>
      <dgm:t>
        <a:bodyPr/>
        <a:lstStyle/>
        <a:p>
          <a:endParaRPr lang="en-US"/>
        </a:p>
      </dgm:t>
    </dgm:pt>
    <dgm:pt modelId="{044283CA-D318-47DD-9073-08EC55106A48}" type="pres">
      <dgm:prSet presAssocID="{CAEE7AAC-EE90-44AC-B41B-154701B37E7B}" presName="linear" presStyleCnt="0">
        <dgm:presLayoutVars>
          <dgm:animLvl val="lvl"/>
          <dgm:resizeHandles val="exact"/>
        </dgm:presLayoutVars>
      </dgm:prSet>
      <dgm:spPr/>
    </dgm:pt>
    <dgm:pt modelId="{2593EE32-66CE-40DE-BE85-7AD7523C0883}" type="pres">
      <dgm:prSet presAssocID="{A1CAD586-4CE7-44E4-8FBD-4E11172EAE4F}" presName="parentText" presStyleLbl="node1" presStyleIdx="0" presStyleCnt="5">
        <dgm:presLayoutVars>
          <dgm:chMax val="0"/>
          <dgm:bulletEnabled val="1"/>
        </dgm:presLayoutVars>
      </dgm:prSet>
      <dgm:spPr/>
    </dgm:pt>
    <dgm:pt modelId="{8A8E965C-9F30-4050-BE22-AC88D4E2786B}" type="pres">
      <dgm:prSet presAssocID="{2EBC9B44-C174-4FF1-AB97-54255FC63CED}" presName="spacer" presStyleCnt="0"/>
      <dgm:spPr/>
    </dgm:pt>
    <dgm:pt modelId="{2292813A-11A0-4868-A694-F76F608FE233}" type="pres">
      <dgm:prSet presAssocID="{928CA77E-8E7D-464D-AA4E-23BC3E852CF2}" presName="parentText" presStyleLbl="node1" presStyleIdx="1" presStyleCnt="5">
        <dgm:presLayoutVars>
          <dgm:chMax val="0"/>
          <dgm:bulletEnabled val="1"/>
        </dgm:presLayoutVars>
      </dgm:prSet>
      <dgm:spPr/>
    </dgm:pt>
    <dgm:pt modelId="{B135DCC3-2BD3-42E4-A39E-4E8314ECBCF1}" type="pres">
      <dgm:prSet presAssocID="{4E9F3069-DE57-4E50-8C39-992AF722B242}" presName="spacer" presStyleCnt="0"/>
      <dgm:spPr/>
    </dgm:pt>
    <dgm:pt modelId="{FE98C079-D953-435A-9BBB-5286F53BBC06}" type="pres">
      <dgm:prSet presAssocID="{9ED3D730-C55C-4429-95D4-C978F3BBCD85}" presName="parentText" presStyleLbl="node1" presStyleIdx="2" presStyleCnt="5">
        <dgm:presLayoutVars>
          <dgm:chMax val="0"/>
          <dgm:bulletEnabled val="1"/>
        </dgm:presLayoutVars>
      </dgm:prSet>
      <dgm:spPr/>
    </dgm:pt>
    <dgm:pt modelId="{DA6B045C-C7A5-46D6-82EA-2E6399E02D2E}" type="pres">
      <dgm:prSet presAssocID="{D7585122-4AF5-453B-824A-8AB5F8C05CE4}" presName="spacer" presStyleCnt="0"/>
      <dgm:spPr/>
    </dgm:pt>
    <dgm:pt modelId="{1057F5FB-B213-42AA-B0A6-8BE688671D7E}" type="pres">
      <dgm:prSet presAssocID="{EF3A3133-2170-498D-BB74-F547F171A00F}" presName="parentText" presStyleLbl="node1" presStyleIdx="3" presStyleCnt="5">
        <dgm:presLayoutVars>
          <dgm:chMax val="0"/>
          <dgm:bulletEnabled val="1"/>
        </dgm:presLayoutVars>
      </dgm:prSet>
      <dgm:spPr/>
    </dgm:pt>
    <dgm:pt modelId="{BB8ADB11-568A-4318-A11E-F3C603D76F52}" type="pres">
      <dgm:prSet presAssocID="{47AF66E1-017A-4217-9005-63253392E43A}" presName="spacer" presStyleCnt="0"/>
      <dgm:spPr/>
    </dgm:pt>
    <dgm:pt modelId="{C893F5AA-39B8-4A60-9518-C5CDACF8B5BB}" type="pres">
      <dgm:prSet presAssocID="{79A7F910-5DAF-493B-956E-1703A9DDD48B}" presName="parentText" presStyleLbl="node1" presStyleIdx="4" presStyleCnt="5">
        <dgm:presLayoutVars>
          <dgm:chMax val="0"/>
          <dgm:bulletEnabled val="1"/>
        </dgm:presLayoutVars>
      </dgm:prSet>
      <dgm:spPr/>
    </dgm:pt>
  </dgm:ptLst>
  <dgm:cxnLst>
    <dgm:cxn modelId="{248AAF06-3D63-4A4B-95B2-3BBBCFF1B7B7}" type="presOf" srcId="{9ED3D730-C55C-4429-95D4-C978F3BBCD85}" destId="{FE98C079-D953-435A-9BBB-5286F53BBC06}" srcOrd="0" destOrd="0" presId="urn:microsoft.com/office/officeart/2005/8/layout/vList2"/>
    <dgm:cxn modelId="{0C892C27-6BFA-4E86-80DA-B5803253C912}" type="presOf" srcId="{928CA77E-8E7D-464D-AA4E-23BC3E852CF2}" destId="{2292813A-11A0-4868-A694-F76F608FE233}" srcOrd="0" destOrd="0" presId="urn:microsoft.com/office/officeart/2005/8/layout/vList2"/>
    <dgm:cxn modelId="{E21B442E-E8D1-4E17-8AE9-5BAD9BF67930}" srcId="{CAEE7AAC-EE90-44AC-B41B-154701B37E7B}" destId="{928CA77E-8E7D-464D-AA4E-23BC3E852CF2}" srcOrd="1" destOrd="0" parTransId="{B67FE9BE-E067-4B25-8F34-4182C780939A}" sibTransId="{4E9F3069-DE57-4E50-8C39-992AF722B242}"/>
    <dgm:cxn modelId="{40227D38-0FC6-415C-9F06-26EAEFB764FF}" type="presOf" srcId="{79A7F910-5DAF-493B-956E-1703A9DDD48B}" destId="{C893F5AA-39B8-4A60-9518-C5CDACF8B5BB}" srcOrd="0" destOrd="0" presId="urn:microsoft.com/office/officeart/2005/8/layout/vList2"/>
    <dgm:cxn modelId="{22CD5A44-4CFA-4097-9699-1696A16AA127}" srcId="{CAEE7AAC-EE90-44AC-B41B-154701B37E7B}" destId="{EF3A3133-2170-498D-BB74-F547F171A00F}" srcOrd="3" destOrd="0" parTransId="{74BB3620-82C1-4501-86BF-3C0A936CF4DA}" sibTransId="{47AF66E1-017A-4217-9005-63253392E43A}"/>
    <dgm:cxn modelId="{BA899B8A-3A1F-4AC8-877C-ED89500DC953}" type="presOf" srcId="{CAEE7AAC-EE90-44AC-B41B-154701B37E7B}" destId="{044283CA-D318-47DD-9073-08EC55106A48}" srcOrd="0" destOrd="0" presId="urn:microsoft.com/office/officeart/2005/8/layout/vList2"/>
    <dgm:cxn modelId="{F1B282A0-88B6-4E82-9747-2710E441E958}" srcId="{CAEE7AAC-EE90-44AC-B41B-154701B37E7B}" destId="{A1CAD586-4CE7-44E4-8FBD-4E11172EAE4F}" srcOrd="0" destOrd="0" parTransId="{B3D4B7D5-3362-42D1-91AC-CF89BB5A384D}" sibTransId="{2EBC9B44-C174-4FF1-AB97-54255FC63CED}"/>
    <dgm:cxn modelId="{D5AC09A5-72CD-4B53-849B-9EBF6B069B2B}" type="presOf" srcId="{EF3A3133-2170-498D-BB74-F547F171A00F}" destId="{1057F5FB-B213-42AA-B0A6-8BE688671D7E}" srcOrd="0" destOrd="0" presId="urn:microsoft.com/office/officeart/2005/8/layout/vList2"/>
    <dgm:cxn modelId="{8A1309A7-0F90-4C23-B914-CA83ECE7D8EF}" type="presOf" srcId="{A1CAD586-4CE7-44E4-8FBD-4E11172EAE4F}" destId="{2593EE32-66CE-40DE-BE85-7AD7523C0883}" srcOrd="0" destOrd="0" presId="urn:microsoft.com/office/officeart/2005/8/layout/vList2"/>
    <dgm:cxn modelId="{221F38BD-E5CE-4EF2-8D22-65B982DB53C7}" srcId="{CAEE7AAC-EE90-44AC-B41B-154701B37E7B}" destId="{79A7F910-5DAF-493B-956E-1703A9DDD48B}" srcOrd="4" destOrd="0" parTransId="{3872142F-A861-4C20-88D3-EAF9C59D69A8}" sibTransId="{210A2E06-F21D-4CB4-B446-2C3B829FB891}"/>
    <dgm:cxn modelId="{6A421DF4-BB70-4801-AC8D-608DBD034679}" srcId="{CAEE7AAC-EE90-44AC-B41B-154701B37E7B}" destId="{9ED3D730-C55C-4429-95D4-C978F3BBCD85}" srcOrd="2" destOrd="0" parTransId="{CB3F7F6D-CC15-4454-B714-53D68DA18FB2}" sibTransId="{D7585122-4AF5-453B-824A-8AB5F8C05CE4}"/>
    <dgm:cxn modelId="{7E8F193A-DA29-40C9-B68E-B852C648084B}" type="presParOf" srcId="{044283CA-D318-47DD-9073-08EC55106A48}" destId="{2593EE32-66CE-40DE-BE85-7AD7523C0883}" srcOrd="0" destOrd="0" presId="urn:microsoft.com/office/officeart/2005/8/layout/vList2"/>
    <dgm:cxn modelId="{A3473B90-FE92-4C4A-B5E3-32599D4F035D}" type="presParOf" srcId="{044283CA-D318-47DD-9073-08EC55106A48}" destId="{8A8E965C-9F30-4050-BE22-AC88D4E2786B}" srcOrd="1" destOrd="0" presId="urn:microsoft.com/office/officeart/2005/8/layout/vList2"/>
    <dgm:cxn modelId="{55E67EB5-18BD-44DF-A69C-8E21F10A8A64}" type="presParOf" srcId="{044283CA-D318-47DD-9073-08EC55106A48}" destId="{2292813A-11A0-4868-A694-F76F608FE233}" srcOrd="2" destOrd="0" presId="urn:microsoft.com/office/officeart/2005/8/layout/vList2"/>
    <dgm:cxn modelId="{AC48016F-523F-403F-A652-D077109A8F29}" type="presParOf" srcId="{044283CA-D318-47DD-9073-08EC55106A48}" destId="{B135DCC3-2BD3-42E4-A39E-4E8314ECBCF1}" srcOrd="3" destOrd="0" presId="urn:microsoft.com/office/officeart/2005/8/layout/vList2"/>
    <dgm:cxn modelId="{73F50391-BFB4-4CF0-B09B-29AE9718782C}" type="presParOf" srcId="{044283CA-D318-47DD-9073-08EC55106A48}" destId="{FE98C079-D953-435A-9BBB-5286F53BBC06}" srcOrd="4" destOrd="0" presId="urn:microsoft.com/office/officeart/2005/8/layout/vList2"/>
    <dgm:cxn modelId="{C4B001EA-B728-43BB-8474-008138F2F58E}" type="presParOf" srcId="{044283CA-D318-47DD-9073-08EC55106A48}" destId="{DA6B045C-C7A5-46D6-82EA-2E6399E02D2E}" srcOrd="5" destOrd="0" presId="urn:microsoft.com/office/officeart/2005/8/layout/vList2"/>
    <dgm:cxn modelId="{B463672E-2BFD-4AD5-899B-4508BE8A6600}" type="presParOf" srcId="{044283CA-D318-47DD-9073-08EC55106A48}" destId="{1057F5FB-B213-42AA-B0A6-8BE688671D7E}" srcOrd="6" destOrd="0" presId="urn:microsoft.com/office/officeart/2005/8/layout/vList2"/>
    <dgm:cxn modelId="{7D1B066E-120B-4B2A-80EF-E5EE28D4095D}" type="presParOf" srcId="{044283CA-D318-47DD-9073-08EC55106A48}" destId="{BB8ADB11-568A-4318-A11E-F3C603D76F52}" srcOrd="7" destOrd="0" presId="urn:microsoft.com/office/officeart/2005/8/layout/vList2"/>
    <dgm:cxn modelId="{DA5BCA0E-2C25-4A87-A3C6-4109009652DF}" type="presParOf" srcId="{044283CA-D318-47DD-9073-08EC55106A48}" destId="{C893F5AA-39B8-4A60-9518-C5CDACF8B5B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8C47FF-4CAC-4FC7-A473-C883C9AA25AB}">
      <dsp:nvSpPr>
        <dsp:cNvPr id="0" name=""/>
        <dsp:cNvSpPr/>
      </dsp:nvSpPr>
      <dsp:spPr>
        <a:xfrm>
          <a:off x="0" y="164522"/>
          <a:ext cx="6832212" cy="2433307"/>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Η Γερμανία είναι η χώρα που γέννησε την Κοινωνική Παιδαγωγική ως επιστήμη και έθεσε τα θεμέλια της.</a:t>
          </a:r>
          <a:endParaRPr lang="en-US" sz="2400" kern="1200"/>
        </a:p>
      </dsp:txBody>
      <dsp:txXfrm>
        <a:off x="118784" y="283306"/>
        <a:ext cx="6594644" cy="2195739"/>
      </dsp:txXfrm>
    </dsp:sp>
    <dsp:sp modelId="{86952CF8-18AE-4D31-9AAC-535BCBF20977}">
      <dsp:nvSpPr>
        <dsp:cNvPr id="0" name=""/>
        <dsp:cNvSpPr/>
      </dsp:nvSpPr>
      <dsp:spPr>
        <a:xfrm>
          <a:off x="0" y="2666949"/>
          <a:ext cx="6832212" cy="2433307"/>
        </a:xfrm>
        <a:prstGeom prst="roundRect">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Κατά τον 20</a:t>
          </a:r>
          <a:r>
            <a:rPr lang="el-GR" sz="2400" kern="1200" baseline="30000"/>
            <a:t>ο</a:t>
          </a:r>
          <a:r>
            <a:rPr lang="el-GR" sz="2400" kern="1200"/>
            <a:t> αιώνα, ένας σημαντικος αριθμός διανοητών στη Γερμανία συνέχισε να ισχυροποιεί τη θεωρητική, επιστημολογική και μεθοδολογική ταυτότητα της Κοινωνικής Παιδαγωγικής και να εμπλουτίζει τις ερευνητικές της κατευθύνσεις της και εφαρμογές της στο πεδίο της δράσης.</a:t>
          </a:r>
          <a:endParaRPr lang="en-US" sz="2400" kern="1200"/>
        </a:p>
      </dsp:txBody>
      <dsp:txXfrm>
        <a:off x="118784" y="2785733"/>
        <a:ext cx="6594644" cy="219573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4FCF0D-5E23-42E4-8F99-BE78F89C371C}">
      <dsp:nvSpPr>
        <dsp:cNvPr id="0" name=""/>
        <dsp:cNvSpPr/>
      </dsp:nvSpPr>
      <dsp:spPr>
        <a:xfrm>
          <a:off x="0" y="0"/>
          <a:ext cx="9151374" cy="1871570"/>
        </a:xfrm>
        <a:prstGeom prst="roundRect">
          <a:avLst>
            <a:gd name="adj" fmla="val 10000"/>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Η Κοινωνική Παιδαγωγική αποτελεί το θεμέλιο κάθε Παιδαγωγικής όπως και όλων των εκπαιδευτικών παρεμβάσεων.</a:t>
          </a:r>
          <a:endParaRPr lang="en-US" sz="2000" kern="1200"/>
        </a:p>
      </dsp:txBody>
      <dsp:txXfrm>
        <a:off x="54816" y="54816"/>
        <a:ext cx="7216961" cy="1761938"/>
      </dsp:txXfrm>
    </dsp:sp>
    <dsp:sp modelId="{806C7FA6-10A4-4D57-A563-DB8BEAAE9DDA}">
      <dsp:nvSpPr>
        <dsp:cNvPr id="0" name=""/>
        <dsp:cNvSpPr/>
      </dsp:nvSpPr>
      <dsp:spPr>
        <a:xfrm>
          <a:off x="1614948" y="2287474"/>
          <a:ext cx="9151374" cy="1871570"/>
        </a:xfrm>
        <a:prstGeom prst="roundRect">
          <a:avLst>
            <a:gd name="adj" fmla="val 10000"/>
          </a:avLst>
        </a:prstGeom>
        <a:solidFill>
          <a:srgbClr val="7030A0"/>
        </a:soli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Έδειξε ιδιαίτερη ευαισθησία  και φροντίδα  για την κοινωνικοπαιδαγηωγική υποστήριξη διαφόρων κοινωνικά ευπαθών ομάδων, δημιουργώντας  Ιδρύματα, Ακαδημίες, Συλλόγους κ.α. με στόχο την ευημερία παιδιών και νεών μέσα από την εκπαίδευση.</a:t>
          </a:r>
          <a:endParaRPr lang="en-US" sz="2000" kern="1200"/>
        </a:p>
      </dsp:txBody>
      <dsp:txXfrm>
        <a:off x="1669764" y="2342290"/>
        <a:ext cx="6210273" cy="1761938"/>
      </dsp:txXfrm>
    </dsp:sp>
    <dsp:sp modelId="{C537475A-0A57-408C-A217-09FB705C45EF}">
      <dsp:nvSpPr>
        <dsp:cNvPr id="0" name=""/>
        <dsp:cNvSpPr/>
      </dsp:nvSpPr>
      <dsp:spPr>
        <a:xfrm>
          <a:off x="7934853" y="1471262"/>
          <a:ext cx="1216520" cy="1216520"/>
        </a:xfrm>
        <a:prstGeom prst="downArrow">
          <a:avLst>
            <a:gd name="adj1" fmla="val 55000"/>
            <a:gd name="adj2" fmla="val 45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208570" y="1471262"/>
        <a:ext cx="669086" cy="91543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D8187-A6C1-4EA8-8B55-8B5F3070D891}">
      <dsp:nvSpPr>
        <dsp:cNvPr id="0" name=""/>
        <dsp:cNvSpPr/>
      </dsp:nvSpPr>
      <dsp:spPr>
        <a:xfrm>
          <a:off x="0" y="35509"/>
          <a:ext cx="6832212" cy="1231479"/>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l-GR" sz="3100" kern="1200"/>
            <a:t>Η θεωρητική διάσταση</a:t>
          </a:r>
          <a:endParaRPr lang="en-US" sz="3100" kern="1200"/>
        </a:p>
      </dsp:txBody>
      <dsp:txXfrm>
        <a:off x="60116" y="95625"/>
        <a:ext cx="6711980" cy="1111247"/>
      </dsp:txXfrm>
    </dsp:sp>
    <dsp:sp modelId="{96838984-7DB5-4911-A2A9-16E4B80E5A9B}">
      <dsp:nvSpPr>
        <dsp:cNvPr id="0" name=""/>
        <dsp:cNvSpPr/>
      </dsp:nvSpPr>
      <dsp:spPr>
        <a:xfrm>
          <a:off x="0" y="1356269"/>
          <a:ext cx="6832212" cy="1231479"/>
        </a:xfrm>
        <a:prstGeom prst="roundRect">
          <a:avLst/>
        </a:prstGeom>
        <a:gradFill rotWithShape="0">
          <a:gsLst>
            <a:gs pos="0">
              <a:schemeClr val="accent2">
                <a:hueOff val="-3450630"/>
                <a:satOff val="15286"/>
                <a:lumOff val="-5621"/>
                <a:alphaOff val="0"/>
                <a:tint val="97000"/>
                <a:satMod val="100000"/>
                <a:lumMod val="102000"/>
              </a:schemeClr>
            </a:gs>
            <a:gs pos="50000">
              <a:schemeClr val="accent2">
                <a:hueOff val="-3450630"/>
                <a:satOff val="15286"/>
                <a:lumOff val="-5621"/>
                <a:alphaOff val="0"/>
                <a:shade val="100000"/>
                <a:satMod val="103000"/>
                <a:lumMod val="100000"/>
              </a:schemeClr>
            </a:gs>
            <a:gs pos="100000">
              <a:schemeClr val="accent2">
                <a:hueOff val="-3450630"/>
                <a:satOff val="15286"/>
                <a:lumOff val="-5621"/>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l-GR" sz="3100" kern="1200"/>
            <a:t>Η ανθρωπολογική- Ηθική και Κοινωνιοκριτική διάσταση </a:t>
          </a:r>
          <a:endParaRPr lang="en-US" sz="3100" kern="1200"/>
        </a:p>
      </dsp:txBody>
      <dsp:txXfrm>
        <a:off x="60116" y="1416385"/>
        <a:ext cx="6711980" cy="1111247"/>
      </dsp:txXfrm>
    </dsp:sp>
    <dsp:sp modelId="{617C5B7A-51DE-471D-980C-5CF4B4ACC87A}">
      <dsp:nvSpPr>
        <dsp:cNvPr id="0" name=""/>
        <dsp:cNvSpPr/>
      </dsp:nvSpPr>
      <dsp:spPr>
        <a:xfrm>
          <a:off x="0" y="2677029"/>
          <a:ext cx="6832212" cy="1231479"/>
        </a:xfrm>
        <a:prstGeom prst="roundRect">
          <a:avLst/>
        </a:prstGeom>
        <a:gradFill rotWithShape="0">
          <a:gsLst>
            <a:gs pos="0">
              <a:schemeClr val="accent2">
                <a:hueOff val="-6901260"/>
                <a:satOff val="30573"/>
                <a:lumOff val="-11243"/>
                <a:alphaOff val="0"/>
                <a:tint val="97000"/>
                <a:satMod val="100000"/>
                <a:lumMod val="102000"/>
              </a:schemeClr>
            </a:gs>
            <a:gs pos="50000">
              <a:schemeClr val="accent2">
                <a:hueOff val="-6901260"/>
                <a:satOff val="30573"/>
                <a:lumOff val="-11243"/>
                <a:alphaOff val="0"/>
                <a:shade val="100000"/>
                <a:satMod val="103000"/>
                <a:lumMod val="100000"/>
              </a:schemeClr>
            </a:gs>
            <a:gs pos="100000">
              <a:schemeClr val="accent2">
                <a:hueOff val="-6901260"/>
                <a:satOff val="30573"/>
                <a:lumOff val="-11243"/>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l-GR" sz="3100" kern="1200"/>
            <a:t>Η ιστορική –Συγκριτική διάσταση</a:t>
          </a:r>
          <a:endParaRPr lang="en-US" sz="3100" kern="1200"/>
        </a:p>
      </dsp:txBody>
      <dsp:txXfrm>
        <a:off x="60116" y="2737145"/>
        <a:ext cx="6711980" cy="1111247"/>
      </dsp:txXfrm>
    </dsp:sp>
    <dsp:sp modelId="{13674F13-A752-471D-89FA-0E4A4010B7D6}">
      <dsp:nvSpPr>
        <dsp:cNvPr id="0" name=""/>
        <dsp:cNvSpPr/>
      </dsp:nvSpPr>
      <dsp:spPr>
        <a:xfrm>
          <a:off x="0" y="3997789"/>
          <a:ext cx="6832212" cy="1231479"/>
        </a:xfrm>
        <a:prstGeom prst="roundRect">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l-GR" sz="3100" kern="1200"/>
            <a:t>Η πρακτική διάσταση.</a:t>
          </a:r>
          <a:endParaRPr lang="en-US" sz="3100" kern="1200"/>
        </a:p>
      </dsp:txBody>
      <dsp:txXfrm>
        <a:off x="60116" y="4057905"/>
        <a:ext cx="6711980" cy="111124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105BF3-547D-4BFC-833D-9FC161DC8BFF}">
      <dsp:nvSpPr>
        <dsp:cNvPr id="0" name=""/>
        <dsp:cNvSpPr/>
      </dsp:nvSpPr>
      <dsp:spPr>
        <a:xfrm>
          <a:off x="0" y="3177573"/>
          <a:ext cx="6832212" cy="2084831"/>
        </a:xfrm>
        <a:prstGeom prst="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l-GR" sz="2100" kern="1200"/>
            <a:t>Η Κ.Π. είναι μια διαμεσολαβητική/δικηγορική παιδαγωγική. Τοποθετείται ανάμεσα στην κοινωνία και στο άτομο, αναλαμβάνοντας να συμβιβάσει τα ετερόκλητα ενδιαφέροντα των ατόμων και τις προδιαγραφές και απαιτήσεις της κοινωνίας και αυτό τη διαφοροποιεί από άλλες παιδαγωγικές.</a:t>
          </a:r>
          <a:endParaRPr lang="en-US" sz="2100" kern="1200"/>
        </a:p>
      </dsp:txBody>
      <dsp:txXfrm>
        <a:off x="0" y="3177573"/>
        <a:ext cx="6832212" cy="2084831"/>
      </dsp:txXfrm>
    </dsp:sp>
    <dsp:sp modelId="{407F5D83-637F-4013-96A5-1598E6E6B3B5}">
      <dsp:nvSpPr>
        <dsp:cNvPr id="0" name=""/>
        <dsp:cNvSpPr/>
      </dsp:nvSpPr>
      <dsp:spPr>
        <a:xfrm rot="10800000">
          <a:off x="0" y="2374"/>
          <a:ext cx="6832212" cy="3206471"/>
        </a:xfrm>
        <a:prstGeom prst="upArrowCallout">
          <a:avLst/>
        </a:prstGeom>
        <a:solidFill>
          <a:srgbClr val="7030A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l-GR" sz="2100" kern="1200" dirty="0"/>
            <a:t>Η Κοινωνική Παιδαγωγική μπορεί να γίνει κατανοητή  ως μια ρεαλιστική παιδαγωγική, η οποία διαφέρει ως προς τον χώρο και τον χρόνο παρέμβασης που σχετίζεται άμεσα με την ιστορική μοναδικότητα της εποχής στην οποία λαμβάνει χώρα.</a:t>
          </a:r>
          <a:endParaRPr lang="en-US" sz="2100" kern="1200" dirty="0"/>
        </a:p>
      </dsp:txBody>
      <dsp:txXfrm rot="10800000">
        <a:off x="0" y="2374"/>
        <a:ext cx="6832212" cy="208346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501ACA-03CA-486E-85A6-3A52E9FF2DA6}">
      <dsp:nvSpPr>
        <dsp:cNvPr id="0" name=""/>
        <dsp:cNvSpPr/>
      </dsp:nvSpPr>
      <dsp:spPr>
        <a:xfrm>
          <a:off x="0" y="2956"/>
          <a:ext cx="7396264" cy="0"/>
        </a:xfrm>
        <a:prstGeom prst="line">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w="6350"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A8E806DF-45C3-4FA7-ADEA-CDD521051E06}">
      <dsp:nvSpPr>
        <dsp:cNvPr id="0" name=""/>
        <dsp:cNvSpPr/>
      </dsp:nvSpPr>
      <dsp:spPr>
        <a:xfrm>
          <a:off x="0" y="2956"/>
          <a:ext cx="7396264" cy="2016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l-GR" sz="2200" kern="1200"/>
            <a:t>Η Κ. Π. συνδέεται άμεσα με την πρόοδο της κοινωνίας και είναι στρατευμένη σε αυτό τον σκοπό. Η πρόταση της βασίζεται στη μόρφωση και μέσω αυτής στην ανάπτυξη όλων των πολιτών ανεξαρτήτως από την ηλικία τους και την κοινωνική τάξη στην οποία ανήκουν.</a:t>
          </a:r>
          <a:endParaRPr lang="en-US" sz="2200" kern="1200"/>
        </a:p>
      </dsp:txBody>
      <dsp:txXfrm>
        <a:off x="0" y="2956"/>
        <a:ext cx="7396264" cy="2016101"/>
      </dsp:txXfrm>
    </dsp:sp>
    <dsp:sp modelId="{AA422CF5-F670-415A-B8AA-A0E05C557918}">
      <dsp:nvSpPr>
        <dsp:cNvPr id="0" name=""/>
        <dsp:cNvSpPr/>
      </dsp:nvSpPr>
      <dsp:spPr>
        <a:xfrm>
          <a:off x="0" y="2019057"/>
          <a:ext cx="7396264" cy="0"/>
        </a:xfrm>
        <a:prstGeom prst="line">
          <a:avLst/>
        </a:prstGeom>
        <a:gradFill rotWithShape="0">
          <a:gsLst>
            <a:gs pos="0">
              <a:schemeClr val="accent2">
                <a:hueOff val="-5175945"/>
                <a:satOff val="22930"/>
                <a:lumOff val="-8432"/>
                <a:alphaOff val="0"/>
                <a:tint val="97000"/>
                <a:satMod val="100000"/>
                <a:lumMod val="102000"/>
              </a:schemeClr>
            </a:gs>
            <a:gs pos="50000">
              <a:schemeClr val="accent2">
                <a:hueOff val="-5175945"/>
                <a:satOff val="22930"/>
                <a:lumOff val="-8432"/>
                <a:alphaOff val="0"/>
                <a:shade val="100000"/>
                <a:satMod val="103000"/>
                <a:lumMod val="100000"/>
              </a:schemeClr>
            </a:gs>
            <a:gs pos="100000">
              <a:schemeClr val="accent2">
                <a:hueOff val="-5175945"/>
                <a:satOff val="22930"/>
                <a:lumOff val="-8432"/>
                <a:alphaOff val="0"/>
                <a:shade val="93000"/>
                <a:satMod val="110000"/>
                <a:lumMod val="99000"/>
              </a:schemeClr>
            </a:gs>
          </a:gsLst>
          <a:lin ang="5400000" scaled="0"/>
        </a:gradFill>
        <a:ln w="6350" cap="flat" cmpd="sng" algn="ctr">
          <a:solidFill>
            <a:schemeClr val="accent2">
              <a:hueOff val="-5175945"/>
              <a:satOff val="22930"/>
              <a:lumOff val="-8432"/>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B16AC093-4594-4E40-BA87-42A9284D217A}">
      <dsp:nvSpPr>
        <dsp:cNvPr id="0" name=""/>
        <dsp:cNvSpPr/>
      </dsp:nvSpPr>
      <dsp:spPr>
        <a:xfrm>
          <a:off x="0" y="2019057"/>
          <a:ext cx="7396264" cy="2016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l-GR" sz="2200" kern="1200"/>
            <a:t>Η Κ.Π. θεωρεί ως βασικούς της αποδέκτες όλους τους ανθρώπους, αλλά πρώτα αυτούς που έχουν λιγότερα προνόμια και ευκαιρίες.</a:t>
          </a:r>
          <a:endParaRPr lang="en-US" sz="2200" kern="1200"/>
        </a:p>
      </dsp:txBody>
      <dsp:txXfrm>
        <a:off x="0" y="2019057"/>
        <a:ext cx="7396264" cy="2016101"/>
      </dsp:txXfrm>
    </dsp:sp>
    <dsp:sp modelId="{0E125ECB-2E34-48B1-8A7A-D24845E97C94}">
      <dsp:nvSpPr>
        <dsp:cNvPr id="0" name=""/>
        <dsp:cNvSpPr/>
      </dsp:nvSpPr>
      <dsp:spPr>
        <a:xfrm>
          <a:off x="0" y="4035159"/>
          <a:ext cx="7396264" cy="0"/>
        </a:xfrm>
        <a:prstGeom prst="line">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w="6350" cap="flat" cmpd="sng" algn="ctr">
          <a:solidFill>
            <a:schemeClr val="accent2">
              <a:hueOff val="-10351890"/>
              <a:satOff val="45859"/>
              <a:lumOff val="-16864"/>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03E40C18-D440-4D33-899E-BE3957E9892B}">
      <dsp:nvSpPr>
        <dsp:cNvPr id="0" name=""/>
        <dsp:cNvSpPr/>
      </dsp:nvSpPr>
      <dsp:spPr>
        <a:xfrm>
          <a:off x="0" y="4035159"/>
          <a:ext cx="7396264" cy="2016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l-GR" sz="2200" kern="1200" dirty="0"/>
            <a:t>Η Κ.Π. ασχολείται συνολικά με την πορεία της ζωής και τις δυσκολίες που υπάρχουν  στην εξέλιξη των παιδιών, των νέων και των ενηλίκων. Δίνει στα παιδιά προοπτικές και κίνητρα, ώστε να αναπτυχθούν και να ξεπεράσουν τα προβλήματα που σχετίζονται με το περιβάλλον στο οποίο ζουν.</a:t>
          </a:r>
          <a:endParaRPr lang="en-US" sz="2200" kern="1200" dirty="0"/>
        </a:p>
      </dsp:txBody>
      <dsp:txXfrm>
        <a:off x="0" y="4035159"/>
        <a:ext cx="7396264" cy="201610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70B12D-BF18-48B1-B6D8-9005E1CA67DB}">
      <dsp:nvSpPr>
        <dsp:cNvPr id="0" name=""/>
        <dsp:cNvSpPr/>
      </dsp:nvSpPr>
      <dsp:spPr>
        <a:xfrm>
          <a:off x="0" y="78647"/>
          <a:ext cx="7764584" cy="1174753"/>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kern="1200"/>
            <a:t>Στη στενή και  συχνά μονόπλευρη  οπτική της κρατικής παιδαγωγικής</a:t>
          </a:r>
          <a:endParaRPr lang="en-US" sz="2100" kern="1200"/>
        </a:p>
      </dsp:txBody>
      <dsp:txXfrm>
        <a:off x="57347" y="135994"/>
        <a:ext cx="7649890" cy="1060059"/>
      </dsp:txXfrm>
    </dsp:sp>
    <dsp:sp modelId="{B1A3E53F-B4DA-4885-A2FE-A2A0C314F5A5}">
      <dsp:nvSpPr>
        <dsp:cNvPr id="0" name=""/>
        <dsp:cNvSpPr/>
      </dsp:nvSpPr>
      <dsp:spPr>
        <a:xfrm>
          <a:off x="0" y="1313880"/>
          <a:ext cx="7764584" cy="1174753"/>
        </a:xfrm>
        <a:prstGeom prst="roundRect">
          <a:avLst/>
        </a:prstGeom>
        <a:gradFill rotWithShape="0">
          <a:gsLst>
            <a:gs pos="0">
              <a:schemeClr val="accent2">
                <a:hueOff val="-2587972"/>
                <a:satOff val="11465"/>
                <a:lumOff val="-4216"/>
                <a:alphaOff val="0"/>
                <a:tint val="97000"/>
                <a:satMod val="100000"/>
                <a:lumMod val="102000"/>
              </a:schemeClr>
            </a:gs>
            <a:gs pos="50000">
              <a:schemeClr val="accent2">
                <a:hueOff val="-2587972"/>
                <a:satOff val="11465"/>
                <a:lumOff val="-4216"/>
                <a:alphaOff val="0"/>
                <a:shade val="100000"/>
                <a:satMod val="103000"/>
                <a:lumMod val="100000"/>
              </a:schemeClr>
            </a:gs>
            <a:gs pos="100000">
              <a:schemeClr val="accent2">
                <a:hueOff val="-2587972"/>
                <a:satOff val="11465"/>
                <a:lumOff val="-4216"/>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kern="1200"/>
            <a:t>Σε ζητήματα καταπίεσης των πολιτών σε σχέση με τις δυνατότητες που τους παρέχονται για εξέλιξη και στην ευελιξία των διαδικασιών που τις υποστηρίζουν </a:t>
          </a:r>
          <a:endParaRPr lang="en-US" sz="2100" kern="1200"/>
        </a:p>
      </dsp:txBody>
      <dsp:txXfrm>
        <a:off x="57347" y="1371227"/>
        <a:ext cx="7649890" cy="1060059"/>
      </dsp:txXfrm>
    </dsp:sp>
    <dsp:sp modelId="{33919A54-F707-402C-9F4B-766A053E4D4F}">
      <dsp:nvSpPr>
        <dsp:cNvPr id="0" name=""/>
        <dsp:cNvSpPr/>
      </dsp:nvSpPr>
      <dsp:spPr>
        <a:xfrm>
          <a:off x="0" y="2549113"/>
          <a:ext cx="7764584" cy="1174753"/>
        </a:xfrm>
        <a:prstGeom prst="roundRect">
          <a:avLst/>
        </a:prstGeom>
        <a:gradFill rotWithShape="0">
          <a:gsLst>
            <a:gs pos="0">
              <a:schemeClr val="accent2">
                <a:hueOff val="-5175945"/>
                <a:satOff val="22930"/>
                <a:lumOff val="-8432"/>
                <a:alphaOff val="0"/>
                <a:tint val="97000"/>
                <a:satMod val="100000"/>
                <a:lumMod val="102000"/>
              </a:schemeClr>
            </a:gs>
            <a:gs pos="50000">
              <a:schemeClr val="accent2">
                <a:hueOff val="-5175945"/>
                <a:satOff val="22930"/>
                <a:lumOff val="-8432"/>
                <a:alphaOff val="0"/>
                <a:shade val="100000"/>
                <a:satMod val="103000"/>
                <a:lumMod val="100000"/>
              </a:schemeClr>
            </a:gs>
            <a:gs pos="100000">
              <a:schemeClr val="accent2">
                <a:hueOff val="-5175945"/>
                <a:satOff val="22930"/>
                <a:lumOff val="-843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kern="1200"/>
            <a:t>Σε αδικημένες κοινωνικές ομάδες</a:t>
          </a:r>
          <a:endParaRPr lang="en-US" sz="2100" kern="1200"/>
        </a:p>
      </dsp:txBody>
      <dsp:txXfrm>
        <a:off x="57347" y="2606460"/>
        <a:ext cx="7649890" cy="1060059"/>
      </dsp:txXfrm>
    </dsp:sp>
    <dsp:sp modelId="{7F950AD7-E16A-4158-838D-FF07646E3D85}">
      <dsp:nvSpPr>
        <dsp:cNvPr id="0" name=""/>
        <dsp:cNvSpPr/>
      </dsp:nvSpPr>
      <dsp:spPr>
        <a:xfrm>
          <a:off x="0" y="3784347"/>
          <a:ext cx="7764584" cy="1174753"/>
        </a:xfrm>
        <a:prstGeom prst="roundRect">
          <a:avLst/>
        </a:prstGeom>
        <a:gradFill rotWithShape="0">
          <a:gsLst>
            <a:gs pos="0">
              <a:schemeClr val="accent2">
                <a:hueOff val="-7763917"/>
                <a:satOff val="34394"/>
                <a:lumOff val="-12648"/>
                <a:alphaOff val="0"/>
                <a:tint val="97000"/>
                <a:satMod val="100000"/>
                <a:lumMod val="102000"/>
              </a:schemeClr>
            </a:gs>
            <a:gs pos="50000">
              <a:schemeClr val="accent2">
                <a:hueOff val="-7763917"/>
                <a:satOff val="34394"/>
                <a:lumOff val="-12648"/>
                <a:alphaOff val="0"/>
                <a:shade val="100000"/>
                <a:satMod val="103000"/>
                <a:lumMod val="100000"/>
              </a:schemeClr>
            </a:gs>
            <a:gs pos="100000">
              <a:schemeClr val="accent2">
                <a:hueOff val="-7763917"/>
                <a:satOff val="34394"/>
                <a:lumOff val="-12648"/>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kern="1200"/>
            <a:t>Στην βελτίωση των παραγόντων που συμβάλλουν στην εκπαίδευση των παιδιών και των νέων</a:t>
          </a:r>
          <a:endParaRPr lang="en-US" sz="2100" kern="1200"/>
        </a:p>
      </dsp:txBody>
      <dsp:txXfrm>
        <a:off x="57347" y="3841694"/>
        <a:ext cx="7649890" cy="1060059"/>
      </dsp:txXfrm>
    </dsp:sp>
    <dsp:sp modelId="{5049EF42-41DB-4934-AA71-C575C6919419}">
      <dsp:nvSpPr>
        <dsp:cNvPr id="0" name=""/>
        <dsp:cNvSpPr/>
      </dsp:nvSpPr>
      <dsp:spPr>
        <a:xfrm>
          <a:off x="0" y="5019580"/>
          <a:ext cx="7764584" cy="1174753"/>
        </a:xfrm>
        <a:prstGeom prst="roundRect">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kern="1200"/>
            <a:t>Στην αναδιάταξη και αναπροσαρμογή του διαθέσιμου χώρου και χρόνου όλων των ανθρώπων, προκειμένου να υποστηριχθούν δημιουργικές καινοτομίες.</a:t>
          </a:r>
          <a:endParaRPr lang="en-US" sz="2100" kern="1200"/>
        </a:p>
      </dsp:txBody>
      <dsp:txXfrm>
        <a:off x="57347" y="5076927"/>
        <a:ext cx="7649890" cy="106005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9EA61B-4603-4E1E-9CDC-0CF40B660222}">
      <dsp:nvSpPr>
        <dsp:cNvPr id="0" name=""/>
        <dsp:cNvSpPr/>
      </dsp:nvSpPr>
      <dsp:spPr>
        <a:xfrm>
          <a:off x="0" y="4631038"/>
          <a:ext cx="7633013" cy="152001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l-GR" sz="2100" kern="1200"/>
            <a:t>Οι αδικίες που επιφέρει η κοινωνική πολιτική των κυβερνήσεων θα πρέπει να απαλύνονται μέσα από προσπάθειες στις οποίες θα συμπεριλαμβάνεται τόσο η άσκηση κριτικής όσο και μια πολιτική ‘δημοσίων σχέσεων΄.</a:t>
          </a:r>
          <a:endParaRPr lang="en-US" sz="2100" kern="1200"/>
        </a:p>
      </dsp:txBody>
      <dsp:txXfrm>
        <a:off x="0" y="4631038"/>
        <a:ext cx="7633013" cy="1520010"/>
      </dsp:txXfrm>
    </dsp:sp>
    <dsp:sp modelId="{C810C769-28D0-4069-B0F3-2280F2C72768}">
      <dsp:nvSpPr>
        <dsp:cNvPr id="0" name=""/>
        <dsp:cNvSpPr/>
      </dsp:nvSpPr>
      <dsp:spPr>
        <a:xfrm rot="10800000">
          <a:off x="0" y="2316062"/>
          <a:ext cx="7633013" cy="2337775"/>
        </a:xfrm>
        <a:prstGeom prst="upArrowCallout">
          <a:avLst/>
        </a:prstGeom>
        <a:solidFill>
          <a:schemeClr val="accent2">
            <a:hueOff val="-5175945"/>
            <a:satOff val="22930"/>
            <a:lumOff val="-843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l-GR" sz="2100" kern="1200"/>
            <a:t>Χρειάζεται να επεκταθεί, μέσα από την Κ.Π.  η προσφορά στην εκπαίδευση όλων των ανθρώπων χωρίς διάκριση και η υποστήριξη των πολιτών με τη λειτουργία κατάλληλων κρατικών  ή κοινοτικών προγραμμάτων.</a:t>
          </a:r>
          <a:endParaRPr lang="en-US" sz="2100" kern="1200"/>
        </a:p>
      </dsp:txBody>
      <dsp:txXfrm rot="10800000">
        <a:off x="0" y="2316062"/>
        <a:ext cx="7633013" cy="1519016"/>
      </dsp:txXfrm>
    </dsp:sp>
    <dsp:sp modelId="{6F5C1986-B28C-4ED4-BF09-3D69B4FAE371}">
      <dsp:nvSpPr>
        <dsp:cNvPr id="0" name=""/>
        <dsp:cNvSpPr/>
      </dsp:nvSpPr>
      <dsp:spPr>
        <a:xfrm rot="10800000">
          <a:off x="0" y="1087"/>
          <a:ext cx="7633013" cy="2337775"/>
        </a:xfrm>
        <a:prstGeom prst="upArrowCallout">
          <a:avLst/>
        </a:prstGeom>
        <a:solidFill>
          <a:schemeClr val="accent2">
            <a:hueOff val="-10351890"/>
            <a:satOff val="45859"/>
            <a:lumOff val="-1686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l-GR" sz="2100" kern="1200"/>
            <a:t>Η Κοινωνική Παιδαγωγική από κοινού με την Κοινωνική εργασία μπορούν να βοηθήσουν την απελευθέρωση και τη χειραφέτηση των ανθρώπων, διευρύνοντας ποιοτικά τις πηγές  της κοινωνικής διαβίωσης.</a:t>
          </a:r>
          <a:endParaRPr lang="en-US" sz="2100" kern="1200"/>
        </a:p>
      </dsp:txBody>
      <dsp:txXfrm rot="10800000">
        <a:off x="0" y="1087"/>
        <a:ext cx="7633013" cy="1519016"/>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B676A2-5C13-4932-8181-17AA2B39705F}">
      <dsp:nvSpPr>
        <dsp:cNvPr id="0" name=""/>
        <dsp:cNvSpPr/>
      </dsp:nvSpPr>
      <dsp:spPr>
        <a:xfrm>
          <a:off x="0" y="307994"/>
          <a:ext cx="7495593" cy="1154789"/>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b="1" kern="1200"/>
            <a:t>Προληπτικός ρόλος: </a:t>
          </a:r>
          <a:r>
            <a:rPr lang="el-GR" sz="2100" kern="1200"/>
            <a:t>μπορεί να συμβάλλει σημαντικά  στην αποφυγή πολλών κοινωνικοπαιδαγωγικών προβλημάτων μέσα από την εκπαίδευση που προσφέρει με τις παρεμβάσεις της.</a:t>
          </a:r>
          <a:endParaRPr lang="en-US" sz="2100" kern="1200"/>
        </a:p>
      </dsp:txBody>
      <dsp:txXfrm>
        <a:off x="56372" y="364366"/>
        <a:ext cx="7382849" cy="1042045"/>
      </dsp:txXfrm>
    </dsp:sp>
    <dsp:sp modelId="{C740D006-6415-4084-91E4-D491374E7F32}">
      <dsp:nvSpPr>
        <dsp:cNvPr id="0" name=""/>
        <dsp:cNvSpPr/>
      </dsp:nvSpPr>
      <dsp:spPr>
        <a:xfrm>
          <a:off x="0" y="1523264"/>
          <a:ext cx="7495593" cy="1154789"/>
        </a:xfrm>
        <a:prstGeom prst="roundRect">
          <a:avLst/>
        </a:prstGeom>
        <a:gradFill rotWithShape="0">
          <a:gsLst>
            <a:gs pos="0">
              <a:schemeClr val="accent2">
                <a:hueOff val="-2587972"/>
                <a:satOff val="11465"/>
                <a:lumOff val="-4216"/>
                <a:alphaOff val="0"/>
                <a:tint val="97000"/>
                <a:satMod val="100000"/>
                <a:lumMod val="102000"/>
              </a:schemeClr>
            </a:gs>
            <a:gs pos="50000">
              <a:schemeClr val="accent2">
                <a:hueOff val="-2587972"/>
                <a:satOff val="11465"/>
                <a:lumOff val="-4216"/>
                <a:alphaOff val="0"/>
                <a:shade val="100000"/>
                <a:satMod val="103000"/>
                <a:lumMod val="100000"/>
              </a:schemeClr>
            </a:gs>
            <a:gs pos="100000">
              <a:schemeClr val="accent2">
                <a:hueOff val="-2587972"/>
                <a:satOff val="11465"/>
                <a:lumOff val="-4216"/>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b="1" kern="1200"/>
            <a:t>Διαμεσολαβητικός ρόλος</a:t>
          </a:r>
          <a:r>
            <a:rPr lang="el-GR" sz="2100" kern="1200"/>
            <a:t>: ανάμεσα σε εκείνους που τον χρειάζονται π.χ. ανάμεσα στον πολίτη και το κράτος.</a:t>
          </a:r>
          <a:endParaRPr lang="en-US" sz="2100" kern="1200"/>
        </a:p>
      </dsp:txBody>
      <dsp:txXfrm>
        <a:off x="56372" y="1579636"/>
        <a:ext cx="7382849" cy="1042045"/>
      </dsp:txXfrm>
    </dsp:sp>
    <dsp:sp modelId="{A8137B5A-781C-496C-AC91-DC535B8F98D8}">
      <dsp:nvSpPr>
        <dsp:cNvPr id="0" name=""/>
        <dsp:cNvSpPr/>
      </dsp:nvSpPr>
      <dsp:spPr>
        <a:xfrm>
          <a:off x="0" y="2738534"/>
          <a:ext cx="7495593" cy="1154789"/>
        </a:xfrm>
        <a:prstGeom prst="roundRect">
          <a:avLst/>
        </a:prstGeom>
        <a:gradFill rotWithShape="0">
          <a:gsLst>
            <a:gs pos="0">
              <a:schemeClr val="accent2">
                <a:hueOff val="-5175945"/>
                <a:satOff val="22930"/>
                <a:lumOff val="-8432"/>
                <a:alphaOff val="0"/>
                <a:tint val="97000"/>
                <a:satMod val="100000"/>
                <a:lumMod val="102000"/>
              </a:schemeClr>
            </a:gs>
            <a:gs pos="50000">
              <a:schemeClr val="accent2">
                <a:hueOff val="-5175945"/>
                <a:satOff val="22930"/>
                <a:lumOff val="-8432"/>
                <a:alphaOff val="0"/>
                <a:shade val="100000"/>
                <a:satMod val="103000"/>
                <a:lumMod val="100000"/>
              </a:schemeClr>
            </a:gs>
            <a:gs pos="100000">
              <a:schemeClr val="accent2">
                <a:hueOff val="-5175945"/>
                <a:satOff val="22930"/>
                <a:lumOff val="-843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b="1" kern="1200"/>
            <a:t>Πυροσβεστικός ρόλος:  </a:t>
          </a:r>
          <a:r>
            <a:rPr lang="el-GR" sz="2100" kern="1200"/>
            <a:t>με την έννοια της άμεσης και έγκαιρης παρέμβασης στα προβλήματα των ανθρώπων.</a:t>
          </a:r>
          <a:endParaRPr lang="en-US" sz="2100" kern="1200"/>
        </a:p>
      </dsp:txBody>
      <dsp:txXfrm>
        <a:off x="56372" y="2794906"/>
        <a:ext cx="7382849" cy="1042045"/>
      </dsp:txXfrm>
    </dsp:sp>
    <dsp:sp modelId="{723F4F84-7C0C-4DD4-8167-1AF54F4C7697}">
      <dsp:nvSpPr>
        <dsp:cNvPr id="0" name=""/>
        <dsp:cNvSpPr/>
      </dsp:nvSpPr>
      <dsp:spPr>
        <a:xfrm>
          <a:off x="0" y="3953804"/>
          <a:ext cx="7495593" cy="1154789"/>
        </a:xfrm>
        <a:prstGeom prst="roundRect">
          <a:avLst/>
        </a:prstGeom>
        <a:gradFill rotWithShape="0">
          <a:gsLst>
            <a:gs pos="0">
              <a:schemeClr val="accent2">
                <a:hueOff val="-7763917"/>
                <a:satOff val="34394"/>
                <a:lumOff val="-12648"/>
                <a:alphaOff val="0"/>
                <a:tint val="97000"/>
                <a:satMod val="100000"/>
                <a:lumMod val="102000"/>
              </a:schemeClr>
            </a:gs>
            <a:gs pos="50000">
              <a:schemeClr val="accent2">
                <a:hueOff val="-7763917"/>
                <a:satOff val="34394"/>
                <a:lumOff val="-12648"/>
                <a:alphaOff val="0"/>
                <a:shade val="100000"/>
                <a:satMod val="103000"/>
                <a:lumMod val="100000"/>
              </a:schemeClr>
            </a:gs>
            <a:gs pos="100000">
              <a:schemeClr val="accent2">
                <a:hueOff val="-7763917"/>
                <a:satOff val="34394"/>
                <a:lumOff val="-12648"/>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b="1" kern="1200"/>
            <a:t>Καταγγελτικός ρόλος</a:t>
          </a:r>
          <a:r>
            <a:rPr lang="el-GR" sz="2100" kern="1200"/>
            <a:t>: υποχρέωση να ασκηθεί πίεση στους υπεύθυνους ή να  υπάρξει αφύπνιση των ενδιαφερόμενων.</a:t>
          </a:r>
          <a:endParaRPr lang="en-US" sz="2100" kern="1200"/>
        </a:p>
      </dsp:txBody>
      <dsp:txXfrm>
        <a:off x="56372" y="4010176"/>
        <a:ext cx="7382849" cy="1042045"/>
      </dsp:txXfrm>
    </dsp:sp>
    <dsp:sp modelId="{26ABB4AD-76B6-4F2C-8392-AECC2047AD8E}">
      <dsp:nvSpPr>
        <dsp:cNvPr id="0" name=""/>
        <dsp:cNvSpPr/>
      </dsp:nvSpPr>
      <dsp:spPr>
        <a:xfrm>
          <a:off x="0" y="5169073"/>
          <a:ext cx="7495593" cy="1154789"/>
        </a:xfrm>
        <a:prstGeom prst="roundRect">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b="1" kern="1200"/>
            <a:t>Αγωνιστικός-μαχητικός ρόλος</a:t>
          </a:r>
          <a:r>
            <a:rPr lang="el-GR" sz="2100" kern="1200"/>
            <a:t>: προκειμένου να καταλήξουν σε αποτέλεσμα οι προσπάθειες της μέσα από συνεπή εργασία.</a:t>
          </a:r>
          <a:endParaRPr lang="en-US" sz="2100" kern="1200"/>
        </a:p>
      </dsp:txBody>
      <dsp:txXfrm>
        <a:off x="56372" y="5225445"/>
        <a:ext cx="7382849" cy="104204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ED516E-9D58-4C58-80EB-93FFF8DD8476}">
      <dsp:nvSpPr>
        <dsp:cNvPr id="0" name=""/>
        <dsp:cNvSpPr/>
      </dsp:nvSpPr>
      <dsp:spPr>
        <a:xfrm>
          <a:off x="3146521" y="653967"/>
          <a:ext cx="504968" cy="91440"/>
        </a:xfrm>
        <a:custGeom>
          <a:avLst/>
          <a:gdLst/>
          <a:ahLst/>
          <a:cxnLst/>
          <a:rect l="0" t="0" r="0" b="0"/>
          <a:pathLst>
            <a:path>
              <a:moveTo>
                <a:pt x="0" y="45720"/>
              </a:moveTo>
              <a:lnTo>
                <a:pt x="504968" y="45720"/>
              </a:lnTo>
            </a:path>
          </a:pathLst>
        </a:custGeom>
        <a:noFill/>
        <a:ln w="6350"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85616" y="697009"/>
        <a:ext cx="26778" cy="5355"/>
      </dsp:txXfrm>
    </dsp:sp>
    <dsp:sp modelId="{6BC6B3C6-5C20-4C2E-9508-132E1774DD4F}">
      <dsp:nvSpPr>
        <dsp:cNvPr id="0" name=""/>
        <dsp:cNvSpPr/>
      </dsp:nvSpPr>
      <dsp:spPr>
        <a:xfrm>
          <a:off x="819765" y="1120"/>
          <a:ext cx="2328556" cy="13971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101" tIns="119769" rIns="114101" bIns="119769" numCol="1" spcCol="1270" anchor="ctr" anchorCtr="0">
          <a:noAutofit/>
        </a:bodyPr>
        <a:lstStyle/>
        <a:p>
          <a:pPr marL="0" lvl="0" indent="0" algn="ctr" defTabSz="889000">
            <a:lnSpc>
              <a:spcPct val="90000"/>
            </a:lnSpc>
            <a:spcBef>
              <a:spcPct val="0"/>
            </a:spcBef>
            <a:spcAft>
              <a:spcPct val="35000"/>
            </a:spcAft>
            <a:buNone/>
          </a:pPr>
          <a:r>
            <a:rPr lang="el-GR" sz="2000" kern="1200"/>
            <a:t>Αξιοπρεπής διαβίωση και καθημερινότητα</a:t>
          </a:r>
          <a:endParaRPr lang="en-US" sz="2000" kern="1200"/>
        </a:p>
      </dsp:txBody>
      <dsp:txXfrm>
        <a:off x="819765" y="1120"/>
        <a:ext cx="2328556" cy="1397133"/>
      </dsp:txXfrm>
    </dsp:sp>
    <dsp:sp modelId="{C4C4E06C-88F0-45FF-92E0-CD3CB1FF0458}">
      <dsp:nvSpPr>
        <dsp:cNvPr id="0" name=""/>
        <dsp:cNvSpPr/>
      </dsp:nvSpPr>
      <dsp:spPr>
        <a:xfrm>
          <a:off x="1984043" y="1396454"/>
          <a:ext cx="2864124" cy="504968"/>
        </a:xfrm>
        <a:custGeom>
          <a:avLst/>
          <a:gdLst/>
          <a:ahLst/>
          <a:cxnLst/>
          <a:rect l="0" t="0" r="0" b="0"/>
          <a:pathLst>
            <a:path>
              <a:moveTo>
                <a:pt x="2864124" y="0"/>
              </a:moveTo>
              <a:lnTo>
                <a:pt x="2864124" y="269584"/>
              </a:lnTo>
              <a:lnTo>
                <a:pt x="0" y="269584"/>
              </a:lnTo>
              <a:lnTo>
                <a:pt x="0" y="504968"/>
              </a:lnTo>
            </a:path>
          </a:pathLst>
        </a:custGeom>
        <a:noFill/>
        <a:ln w="635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43261" y="1646260"/>
        <a:ext cx="145688" cy="5355"/>
      </dsp:txXfrm>
    </dsp:sp>
    <dsp:sp modelId="{FFCB6BE1-2E16-41F3-BC66-95E0E3DF08F7}">
      <dsp:nvSpPr>
        <dsp:cNvPr id="0" name=""/>
        <dsp:cNvSpPr/>
      </dsp:nvSpPr>
      <dsp:spPr>
        <a:xfrm>
          <a:off x="3683890" y="1120"/>
          <a:ext cx="2328556" cy="13971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101" tIns="119769" rIns="114101" bIns="119769" numCol="1" spcCol="1270" anchor="ctr" anchorCtr="0">
          <a:noAutofit/>
        </a:bodyPr>
        <a:lstStyle/>
        <a:p>
          <a:pPr marL="0" lvl="0" indent="0" algn="ctr" defTabSz="889000">
            <a:lnSpc>
              <a:spcPct val="90000"/>
            </a:lnSpc>
            <a:spcBef>
              <a:spcPct val="0"/>
            </a:spcBef>
            <a:spcAft>
              <a:spcPct val="35000"/>
            </a:spcAft>
            <a:buNone/>
          </a:pPr>
          <a:r>
            <a:rPr lang="el-GR" sz="2000" kern="1200"/>
            <a:t>Διατήρηση της σωματικής και της πνευματικής τους απόδοσης</a:t>
          </a:r>
          <a:endParaRPr lang="en-US" sz="2000" kern="1200"/>
        </a:p>
      </dsp:txBody>
      <dsp:txXfrm>
        <a:off x="3683890" y="1120"/>
        <a:ext cx="2328556" cy="1397133"/>
      </dsp:txXfrm>
    </dsp:sp>
    <dsp:sp modelId="{53D13965-7D26-4194-93A5-D0191B09E015}">
      <dsp:nvSpPr>
        <dsp:cNvPr id="0" name=""/>
        <dsp:cNvSpPr/>
      </dsp:nvSpPr>
      <dsp:spPr>
        <a:xfrm>
          <a:off x="3146521" y="2586669"/>
          <a:ext cx="504968" cy="91440"/>
        </a:xfrm>
        <a:custGeom>
          <a:avLst/>
          <a:gdLst/>
          <a:ahLst/>
          <a:cxnLst/>
          <a:rect l="0" t="0" r="0" b="0"/>
          <a:pathLst>
            <a:path>
              <a:moveTo>
                <a:pt x="0" y="45720"/>
              </a:moveTo>
              <a:lnTo>
                <a:pt x="504968" y="45720"/>
              </a:lnTo>
            </a:path>
          </a:pathLst>
        </a:custGeom>
        <a:noFill/>
        <a:ln w="6350"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85616" y="2629711"/>
        <a:ext cx="26778" cy="5355"/>
      </dsp:txXfrm>
    </dsp:sp>
    <dsp:sp modelId="{06953AC3-A2B9-4758-BDB4-BA1E4993EC8E}">
      <dsp:nvSpPr>
        <dsp:cNvPr id="0" name=""/>
        <dsp:cNvSpPr/>
      </dsp:nvSpPr>
      <dsp:spPr>
        <a:xfrm>
          <a:off x="819765" y="1933822"/>
          <a:ext cx="2328556" cy="139713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101" tIns="119769" rIns="114101" bIns="119769" numCol="1" spcCol="1270" anchor="ctr" anchorCtr="0">
          <a:noAutofit/>
        </a:bodyPr>
        <a:lstStyle/>
        <a:p>
          <a:pPr marL="0" lvl="0" indent="0" algn="ctr" defTabSz="889000">
            <a:lnSpc>
              <a:spcPct val="90000"/>
            </a:lnSpc>
            <a:spcBef>
              <a:spcPct val="0"/>
            </a:spcBef>
            <a:spcAft>
              <a:spcPct val="35000"/>
            </a:spcAft>
            <a:buNone/>
          </a:pPr>
          <a:r>
            <a:rPr lang="el-GR" sz="2000" kern="1200"/>
            <a:t>Ψυχολογική ευστάθεια και πληρότητα</a:t>
          </a:r>
          <a:endParaRPr lang="en-US" sz="2000" kern="1200"/>
        </a:p>
      </dsp:txBody>
      <dsp:txXfrm>
        <a:off x="819765" y="1933822"/>
        <a:ext cx="2328556" cy="1397133"/>
      </dsp:txXfrm>
    </dsp:sp>
    <dsp:sp modelId="{F1AE863D-3CDE-4FD6-B14C-73D99F31DE1D}">
      <dsp:nvSpPr>
        <dsp:cNvPr id="0" name=""/>
        <dsp:cNvSpPr/>
      </dsp:nvSpPr>
      <dsp:spPr>
        <a:xfrm>
          <a:off x="1984043" y="3329156"/>
          <a:ext cx="2864124" cy="504968"/>
        </a:xfrm>
        <a:custGeom>
          <a:avLst/>
          <a:gdLst/>
          <a:ahLst/>
          <a:cxnLst/>
          <a:rect l="0" t="0" r="0" b="0"/>
          <a:pathLst>
            <a:path>
              <a:moveTo>
                <a:pt x="2864124" y="0"/>
              </a:moveTo>
              <a:lnTo>
                <a:pt x="2864124" y="269584"/>
              </a:lnTo>
              <a:lnTo>
                <a:pt x="0" y="269584"/>
              </a:lnTo>
              <a:lnTo>
                <a:pt x="0" y="504968"/>
              </a:lnTo>
            </a:path>
          </a:pathLst>
        </a:custGeom>
        <a:noFill/>
        <a:ln w="6350"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43261" y="3578962"/>
        <a:ext cx="145688" cy="5355"/>
      </dsp:txXfrm>
    </dsp:sp>
    <dsp:sp modelId="{A8FD2227-4551-44C3-B402-4D12163EF4F7}">
      <dsp:nvSpPr>
        <dsp:cNvPr id="0" name=""/>
        <dsp:cNvSpPr/>
      </dsp:nvSpPr>
      <dsp:spPr>
        <a:xfrm>
          <a:off x="3683890" y="1933822"/>
          <a:ext cx="2328556" cy="139713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101" tIns="119769" rIns="114101" bIns="119769" numCol="1" spcCol="1270" anchor="ctr" anchorCtr="0">
          <a:noAutofit/>
        </a:bodyPr>
        <a:lstStyle/>
        <a:p>
          <a:pPr marL="0" lvl="0" indent="0" algn="ctr" defTabSz="889000">
            <a:lnSpc>
              <a:spcPct val="90000"/>
            </a:lnSpc>
            <a:spcBef>
              <a:spcPct val="0"/>
            </a:spcBef>
            <a:spcAft>
              <a:spcPct val="35000"/>
            </a:spcAft>
            <a:buNone/>
          </a:pPr>
          <a:r>
            <a:rPr lang="el-GR" sz="2000" kern="1200"/>
            <a:t>Κατάκτηση και διατήρηση μιας ανεξάρτητης ζωής</a:t>
          </a:r>
          <a:endParaRPr lang="en-US" sz="2000" kern="1200"/>
        </a:p>
      </dsp:txBody>
      <dsp:txXfrm>
        <a:off x="3683890" y="1933822"/>
        <a:ext cx="2328556" cy="1397133"/>
      </dsp:txXfrm>
    </dsp:sp>
    <dsp:sp modelId="{78B0B7E2-9505-4B5F-B681-A871CBA343C6}">
      <dsp:nvSpPr>
        <dsp:cNvPr id="0" name=""/>
        <dsp:cNvSpPr/>
      </dsp:nvSpPr>
      <dsp:spPr>
        <a:xfrm>
          <a:off x="3146521" y="4519371"/>
          <a:ext cx="504968" cy="91440"/>
        </a:xfrm>
        <a:custGeom>
          <a:avLst/>
          <a:gdLst/>
          <a:ahLst/>
          <a:cxnLst/>
          <a:rect l="0" t="0" r="0" b="0"/>
          <a:pathLst>
            <a:path>
              <a:moveTo>
                <a:pt x="0" y="45720"/>
              </a:moveTo>
              <a:lnTo>
                <a:pt x="504968" y="45720"/>
              </a:lnTo>
            </a:path>
          </a:pathLst>
        </a:custGeom>
        <a:noFill/>
        <a:ln w="6350"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85616" y="4562413"/>
        <a:ext cx="26778" cy="5355"/>
      </dsp:txXfrm>
    </dsp:sp>
    <dsp:sp modelId="{26C34C09-33C3-4B2A-ACD4-C5E120B37B8F}">
      <dsp:nvSpPr>
        <dsp:cNvPr id="0" name=""/>
        <dsp:cNvSpPr/>
      </dsp:nvSpPr>
      <dsp:spPr>
        <a:xfrm>
          <a:off x="819765" y="3866524"/>
          <a:ext cx="2328556" cy="139713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101" tIns="119769" rIns="114101" bIns="119769" numCol="1" spcCol="1270" anchor="ctr" anchorCtr="0">
          <a:noAutofit/>
        </a:bodyPr>
        <a:lstStyle/>
        <a:p>
          <a:pPr marL="0" lvl="0" indent="0" algn="ctr" defTabSz="889000">
            <a:lnSpc>
              <a:spcPct val="90000"/>
            </a:lnSpc>
            <a:spcBef>
              <a:spcPct val="0"/>
            </a:spcBef>
            <a:spcAft>
              <a:spcPct val="35000"/>
            </a:spcAft>
            <a:buNone/>
          </a:pPr>
          <a:r>
            <a:rPr lang="el-GR" sz="2000" kern="1200"/>
            <a:t>Προώθηση και συνέχιση μάθησης τους</a:t>
          </a:r>
          <a:endParaRPr lang="en-US" sz="2000" kern="1200"/>
        </a:p>
      </dsp:txBody>
      <dsp:txXfrm>
        <a:off x="819765" y="3866524"/>
        <a:ext cx="2328556" cy="1397133"/>
      </dsp:txXfrm>
    </dsp:sp>
    <dsp:sp modelId="{7BBF7924-8035-4F6F-882C-2F66FC536C27}">
      <dsp:nvSpPr>
        <dsp:cNvPr id="0" name=""/>
        <dsp:cNvSpPr/>
      </dsp:nvSpPr>
      <dsp:spPr>
        <a:xfrm>
          <a:off x="3683890" y="3866524"/>
          <a:ext cx="2328556" cy="1397133"/>
        </a:xfrm>
        <a:prstGeom prst="rect">
          <a:avLst/>
        </a:prstGeom>
        <a:solidFill>
          <a:srgbClr val="7030A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101" tIns="119769" rIns="114101" bIns="119769" numCol="1" spcCol="1270" anchor="ctr" anchorCtr="0">
          <a:noAutofit/>
        </a:bodyPr>
        <a:lstStyle/>
        <a:p>
          <a:pPr marL="0" lvl="0" indent="0" algn="ctr" defTabSz="889000">
            <a:lnSpc>
              <a:spcPct val="90000"/>
            </a:lnSpc>
            <a:spcBef>
              <a:spcPct val="0"/>
            </a:spcBef>
            <a:spcAft>
              <a:spcPct val="35000"/>
            </a:spcAft>
            <a:buNone/>
          </a:pPr>
          <a:r>
            <a:rPr lang="el-GR" sz="2000" kern="1200" dirty="0"/>
            <a:t>Συστηματική διερεύνηση των ενδιαφερόντων τους</a:t>
          </a:r>
          <a:endParaRPr lang="en-US" sz="2000" kern="1200" dirty="0"/>
        </a:p>
      </dsp:txBody>
      <dsp:txXfrm>
        <a:off x="3683890" y="3866524"/>
        <a:ext cx="2328556" cy="1397133"/>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ED516E-9D58-4C58-80EB-93FFF8DD8476}">
      <dsp:nvSpPr>
        <dsp:cNvPr id="0" name=""/>
        <dsp:cNvSpPr/>
      </dsp:nvSpPr>
      <dsp:spPr>
        <a:xfrm>
          <a:off x="3202441" y="744393"/>
          <a:ext cx="574304" cy="91440"/>
        </a:xfrm>
        <a:custGeom>
          <a:avLst/>
          <a:gdLst/>
          <a:ahLst/>
          <a:cxnLst/>
          <a:rect l="0" t="0" r="0" b="0"/>
          <a:pathLst>
            <a:path>
              <a:moveTo>
                <a:pt x="0" y="45720"/>
              </a:moveTo>
              <a:lnTo>
                <a:pt x="574304" y="45720"/>
              </a:lnTo>
            </a:path>
          </a:pathLst>
        </a:custGeom>
        <a:noFill/>
        <a:ln w="6350"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74471" y="787089"/>
        <a:ext cx="30245" cy="6049"/>
      </dsp:txXfrm>
    </dsp:sp>
    <dsp:sp modelId="{6BC6B3C6-5C20-4C2E-9508-132E1774DD4F}">
      <dsp:nvSpPr>
        <dsp:cNvPr id="0" name=""/>
        <dsp:cNvSpPr/>
      </dsp:nvSpPr>
      <dsp:spPr>
        <a:xfrm>
          <a:off x="574221" y="1107"/>
          <a:ext cx="2630020" cy="157801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873" tIns="135275" rIns="128873" bIns="135275" numCol="1" spcCol="1270" anchor="ctr" anchorCtr="0">
          <a:noAutofit/>
        </a:bodyPr>
        <a:lstStyle/>
        <a:p>
          <a:pPr marL="0" lvl="0" indent="0" algn="ctr" defTabSz="844550">
            <a:lnSpc>
              <a:spcPct val="90000"/>
            </a:lnSpc>
            <a:spcBef>
              <a:spcPct val="0"/>
            </a:spcBef>
            <a:spcAft>
              <a:spcPct val="35000"/>
            </a:spcAft>
            <a:buNone/>
          </a:pPr>
          <a:r>
            <a:rPr lang="el-GR" sz="1900" kern="1200" dirty="0"/>
            <a:t>Ποιοτική αξιοποίηση του χρόνου τους</a:t>
          </a:r>
          <a:endParaRPr lang="en-US" sz="1900" kern="1200" dirty="0"/>
        </a:p>
      </dsp:txBody>
      <dsp:txXfrm>
        <a:off x="574221" y="1107"/>
        <a:ext cx="2630020" cy="1578012"/>
      </dsp:txXfrm>
    </dsp:sp>
    <dsp:sp modelId="{C4C4E06C-88F0-45FF-92E0-CD3CB1FF0458}">
      <dsp:nvSpPr>
        <dsp:cNvPr id="0" name=""/>
        <dsp:cNvSpPr/>
      </dsp:nvSpPr>
      <dsp:spPr>
        <a:xfrm>
          <a:off x="1889231" y="1577320"/>
          <a:ext cx="3234925" cy="574304"/>
        </a:xfrm>
        <a:custGeom>
          <a:avLst/>
          <a:gdLst/>
          <a:ahLst/>
          <a:cxnLst/>
          <a:rect l="0" t="0" r="0" b="0"/>
          <a:pathLst>
            <a:path>
              <a:moveTo>
                <a:pt x="3234925" y="0"/>
              </a:moveTo>
              <a:lnTo>
                <a:pt x="3234925" y="304252"/>
              </a:lnTo>
              <a:lnTo>
                <a:pt x="0" y="304252"/>
              </a:lnTo>
              <a:lnTo>
                <a:pt x="0" y="574304"/>
              </a:lnTo>
            </a:path>
          </a:pathLst>
        </a:custGeom>
        <a:noFill/>
        <a:ln w="635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24419" y="1861447"/>
        <a:ext cx="164549" cy="6049"/>
      </dsp:txXfrm>
    </dsp:sp>
    <dsp:sp modelId="{FFCB6BE1-2E16-41F3-BC66-95E0E3DF08F7}">
      <dsp:nvSpPr>
        <dsp:cNvPr id="0" name=""/>
        <dsp:cNvSpPr/>
      </dsp:nvSpPr>
      <dsp:spPr>
        <a:xfrm>
          <a:off x="3809146" y="1107"/>
          <a:ext cx="2630020" cy="157801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873" tIns="135275" rIns="128873" bIns="135275" numCol="1" spcCol="1270" anchor="ctr" anchorCtr="0">
          <a:noAutofit/>
        </a:bodyPr>
        <a:lstStyle/>
        <a:p>
          <a:pPr marL="0" lvl="0" indent="0" algn="ctr" defTabSz="844550">
            <a:lnSpc>
              <a:spcPct val="90000"/>
            </a:lnSpc>
            <a:spcBef>
              <a:spcPct val="0"/>
            </a:spcBef>
            <a:spcAft>
              <a:spcPct val="35000"/>
            </a:spcAft>
            <a:buNone/>
          </a:pPr>
          <a:r>
            <a:rPr lang="el-GR" sz="1900" kern="1200" dirty="0"/>
            <a:t>Δημιουργία συνθηκών θαλπωρής</a:t>
          </a:r>
          <a:endParaRPr lang="en-US" sz="1900" kern="1200" dirty="0"/>
        </a:p>
      </dsp:txBody>
      <dsp:txXfrm>
        <a:off x="3809146" y="1107"/>
        <a:ext cx="2630020" cy="1578012"/>
      </dsp:txXfrm>
    </dsp:sp>
    <dsp:sp modelId="{53D13965-7D26-4194-93A5-D0191B09E015}">
      <dsp:nvSpPr>
        <dsp:cNvPr id="0" name=""/>
        <dsp:cNvSpPr/>
      </dsp:nvSpPr>
      <dsp:spPr>
        <a:xfrm>
          <a:off x="3202441" y="2927311"/>
          <a:ext cx="574304" cy="91440"/>
        </a:xfrm>
        <a:custGeom>
          <a:avLst/>
          <a:gdLst/>
          <a:ahLst/>
          <a:cxnLst/>
          <a:rect l="0" t="0" r="0" b="0"/>
          <a:pathLst>
            <a:path>
              <a:moveTo>
                <a:pt x="0" y="45720"/>
              </a:moveTo>
              <a:lnTo>
                <a:pt x="574304" y="45720"/>
              </a:lnTo>
            </a:path>
          </a:pathLst>
        </a:custGeom>
        <a:noFill/>
        <a:ln w="6350"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74471" y="2970006"/>
        <a:ext cx="30245" cy="6049"/>
      </dsp:txXfrm>
    </dsp:sp>
    <dsp:sp modelId="{06953AC3-A2B9-4758-BDB4-BA1E4993EC8E}">
      <dsp:nvSpPr>
        <dsp:cNvPr id="0" name=""/>
        <dsp:cNvSpPr/>
      </dsp:nvSpPr>
      <dsp:spPr>
        <a:xfrm>
          <a:off x="574221" y="2184024"/>
          <a:ext cx="2630020" cy="1578012"/>
        </a:xfrm>
        <a:prstGeom prst="rect">
          <a:avLst/>
        </a:prstGeom>
        <a:solidFill>
          <a:srgbClr val="7030A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873" tIns="135275" rIns="128873" bIns="135275" numCol="1" spcCol="1270" anchor="ctr" anchorCtr="0">
          <a:noAutofit/>
        </a:bodyPr>
        <a:lstStyle/>
        <a:p>
          <a:pPr marL="0" lvl="0" indent="0" algn="ctr" defTabSz="844550">
            <a:lnSpc>
              <a:spcPct val="90000"/>
            </a:lnSpc>
            <a:spcBef>
              <a:spcPct val="0"/>
            </a:spcBef>
            <a:spcAft>
              <a:spcPct val="35000"/>
            </a:spcAft>
            <a:buNone/>
          </a:pPr>
          <a:r>
            <a:rPr lang="el-GR" sz="1900" kern="1200" dirty="0"/>
            <a:t>Αποφυγή κάθε είδους αποκλεισμού</a:t>
          </a:r>
          <a:endParaRPr lang="en-US" sz="1900" kern="1200" dirty="0"/>
        </a:p>
      </dsp:txBody>
      <dsp:txXfrm>
        <a:off x="574221" y="2184024"/>
        <a:ext cx="2630020" cy="1578012"/>
      </dsp:txXfrm>
    </dsp:sp>
    <dsp:sp modelId="{F1AE863D-3CDE-4FD6-B14C-73D99F31DE1D}">
      <dsp:nvSpPr>
        <dsp:cNvPr id="0" name=""/>
        <dsp:cNvSpPr/>
      </dsp:nvSpPr>
      <dsp:spPr>
        <a:xfrm>
          <a:off x="3623282" y="3760237"/>
          <a:ext cx="1500873" cy="529883"/>
        </a:xfrm>
        <a:custGeom>
          <a:avLst/>
          <a:gdLst/>
          <a:ahLst/>
          <a:cxnLst/>
          <a:rect l="0" t="0" r="0" b="0"/>
          <a:pathLst>
            <a:path>
              <a:moveTo>
                <a:pt x="1500873" y="0"/>
              </a:moveTo>
              <a:lnTo>
                <a:pt x="1500873" y="282041"/>
              </a:lnTo>
              <a:lnTo>
                <a:pt x="0" y="282041"/>
              </a:lnTo>
              <a:lnTo>
                <a:pt x="0" y="529883"/>
              </a:lnTo>
            </a:path>
          </a:pathLst>
        </a:custGeom>
        <a:noFill/>
        <a:ln w="6350"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33666" y="4022154"/>
        <a:ext cx="80105" cy="6049"/>
      </dsp:txXfrm>
    </dsp:sp>
    <dsp:sp modelId="{A8FD2227-4551-44C3-B402-4D12163EF4F7}">
      <dsp:nvSpPr>
        <dsp:cNvPr id="0" name=""/>
        <dsp:cNvSpPr/>
      </dsp:nvSpPr>
      <dsp:spPr>
        <a:xfrm>
          <a:off x="3809146" y="2184024"/>
          <a:ext cx="2630020" cy="157801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873" tIns="135275" rIns="128873" bIns="135275" numCol="1" spcCol="1270" anchor="ctr" anchorCtr="0">
          <a:noAutofit/>
        </a:bodyPr>
        <a:lstStyle/>
        <a:p>
          <a:pPr marL="0" lvl="0" indent="0" algn="ctr" defTabSz="844550">
            <a:lnSpc>
              <a:spcPct val="90000"/>
            </a:lnSpc>
            <a:spcBef>
              <a:spcPct val="0"/>
            </a:spcBef>
            <a:spcAft>
              <a:spcPct val="35000"/>
            </a:spcAft>
            <a:buNone/>
          </a:pPr>
          <a:r>
            <a:rPr lang="el-GR" sz="1900" kern="1200" dirty="0"/>
            <a:t>Ανάπτυξη και ενίσχυση κοινωνικών σχέσεων</a:t>
          </a:r>
          <a:endParaRPr lang="en-US" sz="1900" kern="1200" dirty="0"/>
        </a:p>
      </dsp:txBody>
      <dsp:txXfrm>
        <a:off x="3809146" y="2184024"/>
        <a:ext cx="2630020" cy="1578012"/>
      </dsp:txXfrm>
    </dsp:sp>
    <dsp:sp modelId="{26C34C09-33C3-4B2A-ACD4-C5E120B37B8F}">
      <dsp:nvSpPr>
        <dsp:cNvPr id="0" name=""/>
        <dsp:cNvSpPr/>
      </dsp:nvSpPr>
      <dsp:spPr>
        <a:xfrm>
          <a:off x="2308272" y="4322520"/>
          <a:ext cx="2630020" cy="157801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873" tIns="135275" rIns="128873" bIns="135275" numCol="1" spcCol="1270" anchor="ctr" anchorCtr="0">
          <a:noAutofit/>
        </a:bodyPr>
        <a:lstStyle/>
        <a:p>
          <a:pPr marL="0" lvl="0" indent="0" algn="ctr" defTabSz="844550">
            <a:lnSpc>
              <a:spcPct val="90000"/>
            </a:lnSpc>
            <a:spcBef>
              <a:spcPct val="0"/>
            </a:spcBef>
            <a:spcAft>
              <a:spcPct val="35000"/>
            </a:spcAft>
            <a:buNone/>
          </a:pPr>
          <a:r>
            <a:rPr lang="el-GR" sz="1900" kern="1200" dirty="0"/>
            <a:t>Ενίσχυση της αντίληψης ότι είναι χρήσιμοι και πολύτιμοι για τους άλλους</a:t>
          </a:r>
          <a:endParaRPr lang="en-US" sz="1900" kern="1200" dirty="0"/>
        </a:p>
      </dsp:txBody>
      <dsp:txXfrm>
        <a:off x="2308272" y="4322520"/>
        <a:ext cx="2630020" cy="157801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DCE0F7-47B1-49F7-AC1E-692C86116DAF}">
      <dsp:nvSpPr>
        <dsp:cNvPr id="0" name=""/>
        <dsp:cNvSpPr/>
      </dsp:nvSpPr>
      <dsp:spPr>
        <a:xfrm>
          <a:off x="0" y="4692399"/>
          <a:ext cx="7600336" cy="1540150"/>
        </a:xfrm>
        <a:prstGeom prst="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l-GR" sz="1800" kern="1200" dirty="0"/>
            <a:t>Με την Οκτωβριανή Επανάσταση  αποδυναμώθηκε η εκκλησία και η φιλανθρωπία, γιατί θεωρήθηκε κατάλοιπο της αστικής τάξης-σημαντική αύξηση κοινωνικών και παιδαγωγικών προβλημάτων  (βλ. νεανική παραβατικότητα-έλλειψη τροφής, στέγης, άλλων αγαθών και γονικής εποπτείας.</a:t>
          </a:r>
          <a:endParaRPr lang="en-US" sz="1800" kern="1200" dirty="0"/>
        </a:p>
      </dsp:txBody>
      <dsp:txXfrm>
        <a:off x="0" y="4692399"/>
        <a:ext cx="7600336" cy="1540150"/>
      </dsp:txXfrm>
    </dsp:sp>
    <dsp:sp modelId="{53B6F628-8004-4993-B78C-D315CB785DC0}">
      <dsp:nvSpPr>
        <dsp:cNvPr id="0" name=""/>
        <dsp:cNvSpPr/>
      </dsp:nvSpPr>
      <dsp:spPr>
        <a:xfrm rot="10800000">
          <a:off x="0" y="2346750"/>
          <a:ext cx="7600336" cy="2368751"/>
        </a:xfrm>
        <a:prstGeom prst="upArrowCallout">
          <a:avLst/>
        </a:prstGeom>
        <a:gradFill rotWithShape="0">
          <a:gsLst>
            <a:gs pos="0">
              <a:schemeClr val="accent2">
                <a:hueOff val="-5175945"/>
                <a:satOff val="22930"/>
                <a:lumOff val="-8432"/>
                <a:alphaOff val="0"/>
                <a:tint val="97000"/>
                <a:satMod val="100000"/>
                <a:lumMod val="102000"/>
              </a:schemeClr>
            </a:gs>
            <a:gs pos="50000">
              <a:schemeClr val="accent2">
                <a:hueOff val="-5175945"/>
                <a:satOff val="22930"/>
                <a:lumOff val="-8432"/>
                <a:alphaOff val="0"/>
                <a:shade val="100000"/>
                <a:satMod val="103000"/>
                <a:lumMod val="100000"/>
              </a:schemeClr>
            </a:gs>
            <a:gs pos="100000">
              <a:schemeClr val="accent2">
                <a:hueOff val="-5175945"/>
                <a:satOff val="22930"/>
                <a:lumOff val="-843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a:t>Tolstoy</a:t>
          </a:r>
          <a:r>
            <a:rPr lang="el-GR" sz="1800" kern="1200"/>
            <a:t>: ανέδειξε μέσα από το έργο του  την καθολική ανάγκη για  τον σεβασμό της ανθρώπινης αξιοπρέπειας, για την εκπαίδευση όλων, ειδικά των κοινωνικά και οικονομικά αδύναμων για την ολόπλευρη προσωπική και κοινωνική ανάπτυξή.</a:t>
          </a:r>
          <a:endParaRPr lang="en-US" sz="1800" kern="1200"/>
        </a:p>
      </dsp:txBody>
      <dsp:txXfrm rot="10800000">
        <a:off x="0" y="2346750"/>
        <a:ext cx="7600336" cy="1539143"/>
      </dsp:txXfrm>
    </dsp:sp>
    <dsp:sp modelId="{C498AE8F-35FD-41B7-A62D-D2AECDF21B73}">
      <dsp:nvSpPr>
        <dsp:cNvPr id="0" name=""/>
        <dsp:cNvSpPr/>
      </dsp:nvSpPr>
      <dsp:spPr>
        <a:xfrm rot="10800000">
          <a:off x="0" y="1101"/>
          <a:ext cx="7600336" cy="2368751"/>
        </a:xfrm>
        <a:prstGeom prst="upArrowCallout">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l-GR" sz="1800" kern="1200"/>
            <a:t>Δεν είναι ιδιαίτερα γνωστή στην υπόλοιπη Ευρώπη γιατί πολλά από τα συγγράμματα δεν έχουν μεταφραστεί.</a:t>
          </a:r>
          <a:endParaRPr lang="en-US" sz="1800" kern="1200"/>
        </a:p>
      </dsp:txBody>
      <dsp:txXfrm rot="10800000">
        <a:off x="0" y="1101"/>
        <a:ext cx="7600336" cy="15391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D4C4E1-0D53-4E31-A586-67B1E8964684}">
      <dsp:nvSpPr>
        <dsp:cNvPr id="0" name=""/>
        <dsp:cNvSpPr/>
      </dsp:nvSpPr>
      <dsp:spPr>
        <a:xfrm>
          <a:off x="469679" y="982"/>
          <a:ext cx="3997039" cy="2538120"/>
        </a:xfrm>
        <a:prstGeom prst="roundRect">
          <a:avLst>
            <a:gd name="adj" fmla="val 10000"/>
          </a:avLst>
        </a:prstGeom>
        <a:solidFill>
          <a:schemeClr val="accent2"/>
        </a:solidFill>
        <a:ln>
          <a:noFill/>
        </a:ln>
        <a:effectLst/>
      </dsp:spPr>
      <dsp:style>
        <a:lnRef idx="0">
          <a:scrgbClr r="0" g="0" b="0"/>
        </a:lnRef>
        <a:fillRef idx="3">
          <a:scrgbClr r="0" g="0" b="0"/>
        </a:fillRef>
        <a:effectRef idx="2">
          <a:scrgbClr r="0" g="0" b="0"/>
        </a:effectRef>
        <a:fontRef idx="minor">
          <a:schemeClr val="lt1"/>
        </a:fontRef>
      </dsp:style>
    </dsp:sp>
    <dsp:sp modelId="{1368A31E-BB9D-46CD-B5D4-2238A15AFAF0}">
      <dsp:nvSpPr>
        <dsp:cNvPr id="0" name=""/>
        <dsp:cNvSpPr/>
      </dsp:nvSpPr>
      <dsp:spPr>
        <a:xfrm>
          <a:off x="913795" y="422892"/>
          <a:ext cx="3997039" cy="2538120"/>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a:t>Είναι ένας από τους σύγχρονες θεμελιωτές και προοδευτικούς διανοητές της Κοινωνικής Παιδαγωγικής.</a:t>
          </a:r>
          <a:endParaRPr lang="en-US" sz="1700" kern="1200"/>
        </a:p>
      </dsp:txBody>
      <dsp:txXfrm>
        <a:off x="988134" y="497231"/>
        <a:ext cx="3848361" cy="2389442"/>
      </dsp:txXfrm>
    </dsp:sp>
    <dsp:sp modelId="{AADEE781-9FF4-41E1-9EE2-8EF8EE9A21A2}">
      <dsp:nvSpPr>
        <dsp:cNvPr id="0" name=""/>
        <dsp:cNvSpPr/>
      </dsp:nvSpPr>
      <dsp:spPr>
        <a:xfrm>
          <a:off x="5354950" y="982"/>
          <a:ext cx="3997039" cy="2538120"/>
        </a:xfrm>
        <a:prstGeom prst="roundRect">
          <a:avLst>
            <a:gd name="adj" fmla="val 10000"/>
          </a:avLst>
        </a:prstGeom>
        <a:solidFill>
          <a:schemeClr val="accent2"/>
        </a:solidFill>
        <a:ln>
          <a:noFill/>
        </a:ln>
        <a:effectLst/>
      </dsp:spPr>
      <dsp:style>
        <a:lnRef idx="0">
          <a:scrgbClr r="0" g="0" b="0"/>
        </a:lnRef>
        <a:fillRef idx="3">
          <a:scrgbClr r="0" g="0" b="0"/>
        </a:fillRef>
        <a:effectRef idx="2">
          <a:scrgbClr r="0" g="0" b="0"/>
        </a:effectRef>
        <a:fontRef idx="minor">
          <a:schemeClr val="lt1"/>
        </a:fontRef>
      </dsp:style>
    </dsp:sp>
    <dsp:sp modelId="{44ECF723-93BC-4154-A157-1532A2566FBF}">
      <dsp:nvSpPr>
        <dsp:cNvPr id="0" name=""/>
        <dsp:cNvSpPr/>
      </dsp:nvSpPr>
      <dsp:spPr>
        <a:xfrm>
          <a:off x="5799066" y="422892"/>
          <a:ext cx="3997039" cy="2538120"/>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a:t>Ανέλυσε τις συνέπειες της βιομηχανικής επανάστασης, καθώς και τις επιπτώσεις ορισμένων κοινωνικών φαινομένων στην αποδιοργάνωση των παραδοσιακών κοινωνικών δομών σε σχέση με τη γέννηση, την ανάπτυξη και τον προσανατολισμό της Κοινωνικής Παιδαγωγικής.</a:t>
          </a:r>
          <a:endParaRPr lang="en-US" sz="1700" kern="1200"/>
        </a:p>
      </dsp:txBody>
      <dsp:txXfrm>
        <a:off x="5873405" y="497231"/>
        <a:ext cx="3848361" cy="238944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00167B-6741-441F-8503-B02ADC33356B}">
      <dsp:nvSpPr>
        <dsp:cNvPr id="0" name=""/>
        <dsp:cNvSpPr/>
      </dsp:nvSpPr>
      <dsp:spPr>
        <a:xfrm>
          <a:off x="3519666" y="799275"/>
          <a:ext cx="615291" cy="91440"/>
        </a:xfrm>
        <a:custGeom>
          <a:avLst/>
          <a:gdLst/>
          <a:ahLst/>
          <a:cxnLst/>
          <a:rect l="0" t="0" r="0" b="0"/>
          <a:pathLst>
            <a:path>
              <a:moveTo>
                <a:pt x="0" y="45720"/>
              </a:moveTo>
              <a:lnTo>
                <a:pt x="615291" y="45720"/>
              </a:lnTo>
            </a:path>
          </a:pathLst>
        </a:custGeom>
        <a:noFill/>
        <a:ln w="6350"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11165" y="841765"/>
        <a:ext cx="32294" cy="6458"/>
      </dsp:txXfrm>
    </dsp:sp>
    <dsp:sp modelId="{A85288DC-3AA0-4D47-9B12-8D29992D0CAD}">
      <dsp:nvSpPr>
        <dsp:cNvPr id="0" name=""/>
        <dsp:cNvSpPr/>
      </dsp:nvSpPr>
      <dsp:spPr>
        <a:xfrm>
          <a:off x="713243" y="2528"/>
          <a:ext cx="2808223" cy="168493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605" tIns="144441" rIns="137605" bIns="144441" numCol="1" spcCol="1270" anchor="ctr" anchorCtr="0">
          <a:noAutofit/>
        </a:bodyPr>
        <a:lstStyle/>
        <a:p>
          <a:pPr marL="0" lvl="0" indent="0" algn="ctr" defTabSz="889000">
            <a:lnSpc>
              <a:spcPct val="90000"/>
            </a:lnSpc>
            <a:spcBef>
              <a:spcPct val="0"/>
            </a:spcBef>
            <a:spcAft>
              <a:spcPct val="35000"/>
            </a:spcAft>
            <a:buNone/>
          </a:pPr>
          <a:r>
            <a:rPr lang="el-GR" sz="2000" kern="1200"/>
            <a:t>Σύνδεση παιδαγωγικής με την κοινωνική πρόοδο και ανάπτυξη</a:t>
          </a:r>
          <a:endParaRPr lang="en-US" sz="2000" kern="1200"/>
        </a:p>
      </dsp:txBody>
      <dsp:txXfrm>
        <a:off x="713243" y="2528"/>
        <a:ext cx="2808223" cy="1684933"/>
      </dsp:txXfrm>
    </dsp:sp>
    <dsp:sp modelId="{4A9CC6FB-FA90-4F70-9781-0CA763F724E5}">
      <dsp:nvSpPr>
        <dsp:cNvPr id="0" name=""/>
        <dsp:cNvSpPr/>
      </dsp:nvSpPr>
      <dsp:spPr>
        <a:xfrm>
          <a:off x="2117355" y="1685662"/>
          <a:ext cx="3454114" cy="615291"/>
        </a:xfrm>
        <a:custGeom>
          <a:avLst/>
          <a:gdLst/>
          <a:ahLst/>
          <a:cxnLst/>
          <a:rect l="0" t="0" r="0" b="0"/>
          <a:pathLst>
            <a:path>
              <a:moveTo>
                <a:pt x="3454114" y="0"/>
              </a:moveTo>
              <a:lnTo>
                <a:pt x="3454114" y="324745"/>
              </a:lnTo>
              <a:lnTo>
                <a:pt x="0" y="324745"/>
              </a:lnTo>
              <a:lnTo>
                <a:pt x="0" y="615291"/>
              </a:lnTo>
            </a:path>
          </a:pathLst>
        </a:custGeom>
        <a:noFill/>
        <a:ln w="6350" cap="flat" cmpd="sng" algn="ctr">
          <a:solidFill>
            <a:schemeClr val="accent5">
              <a:hueOff val="-59968"/>
              <a:satOff val="-2224"/>
              <a:lumOff val="352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56562" y="1990078"/>
        <a:ext cx="175699" cy="6458"/>
      </dsp:txXfrm>
    </dsp:sp>
    <dsp:sp modelId="{2E949C1A-4FA3-40AB-8B68-F681C6AB9097}">
      <dsp:nvSpPr>
        <dsp:cNvPr id="0" name=""/>
        <dsp:cNvSpPr/>
      </dsp:nvSpPr>
      <dsp:spPr>
        <a:xfrm>
          <a:off x="4167358" y="2528"/>
          <a:ext cx="2808223" cy="1684933"/>
        </a:xfrm>
        <a:prstGeom prst="rect">
          <a:avLst/>
        </a:prstGeom>
        <a:solidFill>
          <a:schemeClr val="accent5">
            <a:hueOff val="-47975"/>
            <a:satOff val="-1779"/>
            <a:lumOff val="282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605" tIns="144441" rIns="137605" bIns="144441" numCol="1" spcCol="1270" anchor="ctr" anchorCtr="0">
          <a:noAutofit/>
        </a:bodyPr>
        <a:lstStyle/>
        <a:p>
          <a:pPr marL="0" lvl="0" indent="0" algn="ctr" defTabSz="889000">
            <a:lnSpc>
              <a:spcPct val="90000"/>
            </a:lnSpc>
            <a:spcBef>
              <a:spcPct val="0"/>
            </a:spcBef>
            <a:spcAft>
              <a:spcPct val="35000"/>
            </a:spcAft>
            <a:buNone/>
          </a:pPr>
          <a:r>
            <a:rPr lang="el-GR" sz="2000" kern="1200"/>
            <a:t>Ενίσχυση θετικών προδιαθέσεων και δυνατοτήτων κάθε παιδιού</a:t>
          </a:r>
          <a:endParaRPr lang="en-US" sz="2000" kern="1200"/>
        </a:p>
      </dsp:txBody>
      <dsp:txXfrm>
        <a:off x="4167358" y="2528"/>
        <a:ext cx="2808223" cy="1684933"/>
      </dsp:txXfrm>
    </dsp:sp>
    <dsp:sp modelId="{6C35FBC0-39D1-4D0C-B9F3-38545D17133D}">
      <dsp:nvSpPr>
        <dsp:cNvPr id="0" name=""/>
        <dsp:cNvSpPr/>
      </dsp:nvSpPr>
      <dsp:spPr>
        <a:xfrm>
          <a:off x="3519666" y="3130100"/>
          <a:ext cx="615291" cy="91440"/>
        </a:xfrm>
        <a:custGeom>
          <a:avLst/>
          <a:gdLst/>
          <a:ahLst/>
          <a:cxnLst/>
          <a:rect l="0" t="0" r="0" b="0"/>
          <a:pathLst>
            <a:path>
              <a:moveTo>
                <a:pt x="0" y="45720"/>
              </a:moveTo>
              <a:lnTo>
                <a:pt x="615291" y="45720"/>
              </a:lnTo>
            </a:path>
          </a:pathLst>
        </a:custGeom>
        <a:noFill/>
        <a:ln w="6350" cap="flat" cmpd="sng" algn="ctr">
          <a:solidFill>
            <a:schemeClr val="accent5">
              <a:hueOff val="-119936"/>
              <a:satOff val="-4449"/>
              <a:lumOff val="705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11165" y="3172591"/>
        <a:ext cx="32294" cy="6458"/>
      </dsp:txXfrm>
    </dsp:sp>
    <dsp:sp modelId="{3C7BC944-9F0C-42F6-9858-899D695C89E7}">
      <dsp:nvSpPr>
        <dsp:cNvPr id="0" name=""/>
        <dsp:cNvSpPr/>
      </dsp:nvSpPr>
      <dsp:spPr>
        <a:xfrm>
          <a:off x="713243" y="2333353"/>
          <a:ext cx="2808223" cy="1684933"/>
        </a:xfrm>
        <a:prstGeom prst="rect">
          <a:avLst/>
        </a:prstGeom>
        <a:solidFill>
          <a:schemeClr val="accent5">
            <a:hueOff val="-95949"/>
            <a:satOff val="-3559"/>
            <a:lumOff val="564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605" tIns="144441" rIns="137605" bIns="144441" numCol="1" spcCol="1270" anchor="ctr" anchorCtr="0">
          <a:noAutofit/>
        </a:bodyPr>
        <a:lstStyle/>
        <a:p>
          <a:pPr marL="0" lvl="0" indent="0" algn="ctr" defTabSz="889000">
            <a:lnSpc>
              <a:spcPct val="90000"/>
            </a:lnSpc>
            <a:spcBef>
              <a:spcPct val="0"/>
            </a:spcBef>
            <a:spcAft>
              <a:spcPct val="35000"/>
            </a:spcAft>
            <a:buNone/>
          </a:pPr>
          <a:r>
            <a:rPr lang="el-GR" sz="2000" kern="1200"/>
            <a:t>Ανάδειξη της σημαντικότητας  του ρόλου των γονέων στην εκπαίδευση των παιδιών τους</a:t>
          </a:r>
          <a:endParaRPr lang="en-US" sz="2000" kern="1200"/>
        </a:p>
      </dsp:txBody>
      <dsp:txXfrm>
        <a:off x="713243" y="2333353"/>
        <a:ext cx="2808223" cy="1684933"/>
      </dsp:txXfrm>
    </dsp:sp>
    <dsp:sp modelId="{E93895F1-0E4A-41B4-9B06-209BE21FF709}">
      <dsp:nvSpPr>
        <dsp:cNvPr id="0" name=""/>
        <dsp:cNvSpPr/>
      </dsp:nvSpPr>
      <dsp:spPr>
        <a:xfrm>
          <a:off x="2117355" y="4016487"/>
          <a:ext cx="3454114" cy="615291"/>
        </a:xfrm>
        <a:custGeom>
          <a:avLst/>
          <a:gdLst/>
          <a:ahLst/>
          <a:cxnLst/>
          <a:rect l="0" t="0" r="0" b="0"/>
          <a:pathLst>
            <a:path>
              <a:moveTo>
                <a:pt x="3454114" y="0"/>
              </a:moveTo>
              <a:lnTo>
                <a:pt x="3454114" y="324745"/>
              </a:lnTo>
              <a:lnTo>
                <a:pt x="0" y="324745"/>
              </a:lnTo>
              <a:lnTo>
                <a:pt x="0" y="615291"/>
              </a:lnTo>
            </a:path>
          </a:pathLst>
        </a:custGeom>
        <a:noFill/>
        <a:ln w="6350" cap="flat" cmpd="sng" algn="ctr">
          <a:solidFill>
            <a:schemeClr val="accent5">
              <a:hueOff val="-179905"/>
              <a:satOff val="-6673"/>
              <a:lumOff val="10588"/>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56562" y="4320903"/>
        <a:ext cx="175699" cy="6458"/>
      </dsp:txXfrm>
    </dsp:sp>
    <dsp:sp modelId="{0B9A1FCB-421D-4A1D-9827-FEB8AA86F36D}">
      <dsp:nvSpPr>
        <dsp:cNvPr id="0" name=""/>
        <dsp:cNvSpPr/>
      </dsp:nvSpPr>
      <dsp:spPr>
        <a:xfrm>
          <a:off x="4167358" y="2333353"/>
          <a:ext cx="2808223" cy="1684933"/>
        </a:xfrm>
        <a:prstGeom prst="rect">
          <a:avLst/>
        </a:prstGeom>
        <a:solidFill>
          <a:schemeClr val="accent5">
            <a:hueOff val="-143924"/>
            <a:satOff val="-5338"/>
            <a:lumOff val="847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605" tIns="144441" rIns="137605" bIns="144441" numCol="1" spcCol="1270" anchor="ctr" anchorCtr="0">
          <a:noAutofit/>
        </a:bodyPr>
        <a:lstStyle/>
        <a:p>
          <a:pPr marL="0" lvl="0" indent="0" algn="ctr" defTabSz="889000">
            <a:lnSpc>
              <a:spcPct val="90000"/>
            </a:lnSpc>
            <a:spcBef>
              <a:spcPct val="0"/>
            </a:spcBef>
            <a:spcAft>
              <a:spcPct val="35000"/>
            </a:spcAft>
            <a:buNone/>
          </a:pPr>
          <a:r>
            <a:rPr lang="el-GR" sz="2000" kern="1200"/>
            <a:t>Έμφαση στην αναγκαιότητα του υψηλού ήθους και του επαγγελματισμού των εκπαιδευτικών</a:t>
          </a:r>
          <a:endParaRPr lang="en-US" sz="2000" kern="1200"/>
        </a:p>
      </dsp:txBody>
      <dsp:txXfrm>
        <a:off x="4167358" y="2333353"/>
        <a:ext cx="2808223" cy="1684933"/>
      </dsp:txXfrm>
    </dsp:sp>
    <dsp:sp modelId="{3EBCF74A-0A96-44A6-8B1B-ACB1EF6812F9}">
      <dsp:nvSpPr>
        <dsp:cNvPr id="0" name=""/>
        <dsp:cNvSpPr/>
      </dsp:nvSpPr>
      <dsp:spPr>
        <a:xfrm>
          <a:off x="3519666" y="5460925"/>
          <a:ext cx="615291" cy="91440"/>
        </a:xfrm>
        <a:custGeom>
          <a:avLst/>
          <a:gdLst/>
          <a:ahLst/>
          <a:cxnLst/>
          <a:rect l="0" t="0" r="0" b="0"/>
          <a:pathLst>
            <a:path>
              <a:moveTo>
                <a:pt x="0" y="45720"/>
              </a:moveTo>
              <a:lnTo>
                <a:pt x="615291" y="45720"/>
              </a:lnTo>
            </a:path>
          </a:pathLst>
        </a:custGeom>
        <a:noFill/>
        <a:ln w="6350" cap="flat" cmpd="sng" algn="ctr">
          <a:solidFill>
            <a:schemeClr val="accent5">
              <a:hueOff val="-239873"/>
              <a:satOff val="-8897"/>
              <a:lumOff val="1411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11165" y="5503416"/>
        <a:ext cx="32294" cy="6458"/>
      </dsp:txXfrm>
    </dsp:sp>
    <dsp:sp modelId="{5CC77616-87E9-4A09-9B2D-99A72F0F30D6}">
      <dsp:nvSpPr>
        <dsp:cNvPr id="0" name=""/>
        <dsp:cNvSpPr/>
      </dsp:nvSpPr>
      <dsp:spPr>
        <a:xfrm>
          <a:off x="713243" y="4664178"/>
          <a:ext cx="2808223" cy="1684933"/>
        </a:xfrm>
        <a:prstGeom prst="rect">
          <a:avLst/>
        </a:prstGeom>
        <a:solidFill>
          <a:schemeClr val="accent5">
            <a:hueOff val="-191898"/>
            <a:satOff val="-7118"/>
            <a:lumOff val="1129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605" tIns="144441" rIns="137605" bIns="144441" numCol="1" spcCol="1270" anchor="ctr" anchorCtr="0">
          <a:noAutofit/>
        </a:bodyPr>
        <a:lstStyle/>
        <a:p>
          <a:pPr marL="0" lvl="0" indent="0" algn="ctr" defTabSz="889000">
            <a:lnSpc>
              <a:spcPct val="90000"/>
            </a:lnSpc>
            <a:spcBef>
              <a:spcPct val="0"/>
            </a:spcBef>
            <a:spcAft>
              <a:spcPct val="35000"/>
            </a:spcAft>
            <a:buNone/>
          </a:pPr>
          <a:r>
            <a:rPr lang="el-GR" sz="2000" kern="1200"/>
            <a:t>Εκπαίδευση ως διά βίου διαδικασία</a:t>
          </a:r>
          <a:endParaRPr lang="en-US" sz="2000" kern="1200"/>
        </a:p>
      </dsp:txBody>
      <dsp:txXfrm>
        <a:off x="713243" y="4664178"/>
        <a:ext cx="2808223" cy="1684933"/>
      </dsp:txXfrm>
    </dsp:sp>
    <dsp:sp modelId="{8F904D28-693D-4F67-B6B8-502BA1F0F9B9}">
      <dsp:nvSpPr>
        <dsp:cNvPr id="0" name=""/>
        <dsp:cNvSpPr/>
      </dsp:nvSpPr>
      <dsp:spPr>
        <a:xfrm>
          <a:off x="4167358" y="4664178"/>
          <a:ext cx="2808223" cy="1684933"/>
        </a:xfrm>
        <a:prstGeom prst="rect">
          <a:avLst/>
        </a:prstGeom>
        <a:solidFill>
          <a:schemeClr val="accent5">
            <a:hueOff val="-239873"/>
            <a:satOff val="-8897"/>
            <a:lumOff val="1411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605" tIns="144441" rIns="137605" bIns="144441" numCol="1" spcCol="1270" anchor="ctr" anchorCtr="0">
          <a:noAutofit/>
        </a:bodyPr>
        <a:lstStyle/>
        <a:p>
          <a:pPr marL="0" lvl="0" indent="0" algn="ctr" defTabSz="889000">
            <a:lnSpc>
              <a:spcPct val="90000"/>
            </a:lnSpc>
            <a:spcBef>
              <a:spcPct val="0"/>
            </a:spcBef>
            <a:spcAft>
              <a:spcPct val="35000"/>
            </a:spcAft>
            <a:buNone/>
          </a:pPr>
          <a:r>
            <a:rPr lang="el-GR" sz="2000" kern="1200"/>
            <a:t>Συστηματική ηθική και πολιτική εκπαίδευση των μαθητών</a:t>
          </a:r>
          <a:endParaRPr lang="en-US" sz="2000" kern="1200"/>
        </a:p>
      </dsp:txBody>
      <dsp:txXfrm>
        <a:off x="4167358" y="4664178"/>
        <a:ext cx="2808223" cy="1684933"/>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D65CC1-EE98-496D-8180-0408E74C7601}">
      <dsp:nvSpPr>
        <dsp:cNvPr id="0" name=""/>
        <dsp:cNvSpPr/>
      </dsp:nvSpPr>
      <dsp:spPr>
        <a:xfrm>
          <a:off x="0" y="273552"/>
          <a:ext cx="3263080" cy="1957848"/>
        </a:xfrm>
        <a:prstGeom prst="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t>Επιδίωξη κοινωνικής αλλαγής</a:t>
          </a:r>
          <a:endParaRPr lang="en-US" sz="2000" kern="1200" dirty="0"/>
        </a:p>
      </dsp:txBody>
      <dsp:txXfrm>
        <a:off x="0" y="273552"/>
        <a:ext cx="3263080" cy="1957848"/>
      </dsp:txXfrm>
    </dsp:sp>
    <dsp:sp modelId="{C3AE08A9-7215-45B5-B438-37DFEB3B6EA5}">
      <dsp:nvSpPr>
        <dsp:cNvPr id="0" name=""/>
        <dsp:cNvSpPr/>
      </dsp:nvSpPr>
      <dsp:spPr>
        <a:xfrm>
          <a:off x="3589388" y="273552"/>
          <a:ext cx="3263080" cy="1957848"/>
        </a:xfrm>
        <a:prstGeom prst="rect">
          <a:avLst/>
        </a:prstGeom>
        <a:gradFill rotWithShape="0">
          <a:gsLst>
            <a:gs pos="0">
              <a:schemeClr val="accent3">
                <a:hueOff val="0"/>
                <a:satOff val="0"/>
                <a:lumOff val="0"/>
                <a:alphaOff val="0"/>
                <a:tint val="97000"/>
                <a:satMod val="100000"/>
                <a:lumMod val="102000"/>
              </a:schemeClr>
            </a:gs>
            <a:gs pos="50000">
              <a:schemeClr val="accent3">
                <a:hueOff val="0"/>
                <a:satOff val="0"/>
                <a:lumOff val="0"/>
                <a:alphaOff val="0"/>
                <a:shade val="100000"/>
                <a:satMod val="103000"/>
                <a:lumMod val="100000"/>
              </a:schemeClr>
            </a:gs>
            <a:gs pos="100000">
              <a:schemeClr val="accent3">
                <a:hueOff val="0"/>
                <a:satOff val="0"/>
                <a:lumOff val="0"/>
                <a:alphaOff val="0"/>
                <a:shade val="93000"/>
                <a:satMod val="110000"/>
                <a:lumMod val="99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a:t>Προληπτικός και παρεμβατικός ρόλος για την αντιμετώπιση των κοινωνικοπαιδαγωγικών προβλημάτων</a:t>
          </a:r>
          <a:endParaRPr lang="en-US" sz="2000" kern="1200"/>
        </a:p>
      </dsp:txBody>
      <dsp:txXfrm>
        <a:off x="3589388" y="273552"/>
        <a:ext cx="3263080" cy="1957848"/>
      </dsp:txXfrm>
    </dsp:sp>
    <dsp:sp modelId="{E84849EB-FE38-429E-A339-852879773572}">
      <dsp:nvSpPr>
        <dsp:cNvPr id="0" name=""/>
        <dsp:cNvSpPr/>
      </dsp:nvSpPr>
      <dsp:spPr>
        <a:xfrm>
          <a:off x="7178777" y="273552"/>
          <a:ext cx="3263080" cy="1957848"/>
        </a:xfrm>
        <a:prstGeom prst="rect">
          <a:avLst/>
        </a:prstGeom>
        <a:solidFill>
          <a:srgbClr val="7030A0"/>
        </a:soli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t>Ο ρόλος της εκπαίδευσης για την κοινωνικοποίηση, την απόκτηση </a:t>
          </a:r>
          <a:r>
            <a:rPr lang="el-GR" sz="2000" kern="1200" dirty="0" err="1"/>
            <a:t>αξιακού</a:t>
          </a:r>
          <a:r>
            <a:rPr lang="el-GR" sz="2000" kern="1200" dirty="0"/>
            <a:t> συστήματος, την ολόπλευρη ανάπτυξη και την αυτονομία του ανθρώπου.</a:t>
          </a:r>
          <a:endParaRPr lang="en-US" sz="2000" kern="1200" dirty="0"/>
        </a:p>
      </dsp:txBody>
      <dsp:txXfrm>
        <a:off x="7178777" y="273552"/>
        <a:ext cx="3263080" cy="1957848"/>
      </dsp:txXfrm>
    </dsp:sp>
    <dsp:sp modelId="{CFAE83E4-699B-4B83-A6C9-ADF7E1EF8FBE}">
      <dsp:nvSpPr>
        <dsp:cNvPr id="0" name=""/>
        <dsp:cNvSpPr/>
      </dsp:nvSpPr>
      <dsp:spPr>
        <a:xfrm>
          <a:off x="0" y="2557709"/>
          <a:ext cx="3263080" cy="1957848"/>
        </a:xfrm>
        <a:prstGeom prst="rect">
          <a:avLst/>
        </a:prstGeom>
        <a:gradFill rotWithShape="0">
          <a:gsLst>
            <a:gs pos="0">
              <a:schemeClr val="accent5">
                <a:hueOff val="0"/>
                <a:satOff val="0"/>
                <a:lumOff val="0"/>
                <a:alphaOff val="0"/>
                <a:tint val="97000"/>
                <a:satMod val="100000"/>
                <a:lumMod val="102000"/>
              </a:schemeClr>
            </a:gs>
            <a:gs pos="50000">
              <a:schemeClr val="accent5">
                <a:hueOff val="0"/>
                <a:satOff val="0"/>
                <a:lumOff val="0"/>
                <a:alphaOff val="0"/>
                <a:shade val="100000"/>
                <a:satMod val="103000"/>
                <a:lumMod val="100000"/>
              </a:schemeClr>
            </a:gs>
            <a:gs pos="100000">
              <a:schemeClr val="accent5">
                <a:hueOff val="0"/>
                <a:satOff val="0"/>
                <a:lumOff val="0"/>
                <a:alphaOff val="0"/>
                <a:shade val="93000"/>
                <a:satMod val="110000"/>
                <a:lumMod val="99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a:t>Ενίσχυση προσωπικών ικανοτήτων και υποστήριξη προσωπικής ανάπτυξης του ατόμου</a:t>
          </a:r>
          <a:endParaRPr lang="en-US" sz="2000" kern="1200"/>
        </a:p>
      </dsp:txBody>
      <dsp:txXfrm>
        <a:off x="0" y="2557709"/>
        <a:ext cx="3263080" cy="1957848"/>
      </dsp:txXfrm>
    </dsp:sp>
    <dsp:sp modelId="{DF23291E-0911-4418-87D3-D3EA439190DE}">
      <dsp:nvSpPr>
        <dsp:cNvPr id="0" name=""/>
        <dsp:cNvSpPr/>
      </dsp:nvSpPr>
      <dsp:spPr>
        <a:xfrm>
          <a:off x="3589388" y="2557709"/>
          <a:ext cx="3263080" cy="1957848"/>
        </a:xfrm>
        <a:prstGeom prst="rect">
          <a:avLst/>
        </a:prstGeom>
        <a:gradFill rotWithShape="0">
          <a:gsLst>
            <a:gs pos="0">
              <a:schemeClr val="accent6">
                <a:hueOff val="0"/>
                <a:satOff val="0"/>
                <a:lumOff val="0"/>
                <a:alphaOff val="0"/>
                <a:tint val="97000"/>
                <a:satMod val="100000"/>
                <a:lumMod val="102000"/>
              </a:schemeClr>
            </a:gs>
            <a:gs pos="50000">
              <a:schemeClr val="accent6">
                <a:hueOff val="0"/>
                <a:satOff val="0"/>
                <a:lumOff val="0"/>
                <a:alphaOff val="0"/>
                <a:shade val="100000"/>
                <a:satMod val="103000"/>
                <a:lumMod val="100000"/>
              </a:schemeClr>
            </a:gs>
            <a:gs pos="100000">
              <a:schemeClr val="accent6">
                <a:hueOff val="0"/>
                <a:satOff val="0"/>
                <a:lumOff val="0"/>
                <a:alphaOff val="0"/>
                <a:shade val="93000"/>
                <a:satMod val="110000"/>
                <a:lumMod val="99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a:t>Αξιοποίηση των κοινωνικών αλληλεπιδράσεων και των συμμετοχικών συνεργατικών δράσεων</a:t>
          </a:r>
          <a:endParaRPr lang="en-US" sz="2000" kern="1200"/>
        </a:p>
      </dsp:txBody>
      <dsp:txXfrm>
        <a:off x="3589388" y="2557709"/>
        <a:ext cx="3263080" cy="1957848"/>
      </dsp:txXfrm>
    </dsp:sp>
    <dsp:sp modelId="{8C74D6AA-1034-43EE-8DFF-48DB6783DBFF}">
      <dsp:nvSpPr>
        <dsp:cNvPr id="0" name=""/>
        <dsp:cNvSpPr/>
      </dsp:nvSpPr>
      <dsp:spPr>
        <a:xfrm>
          <a:off x="7178777" y="2557709"/>
          <a:ext cx="3263080" cy="1957848"/>
        </a:xfrm>
        <a:prstGeom prst="rect">
          <a:avLst/>
        </a:prstGeom>
        <a:solidFill>
          <a:schemeClr val="accent1">
            <a:lumMod val="75000"/>
          </a:schemeClr>
        </a:soli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t>Κοινωνική ανάπτυξη και πρόοδος.</a:t>
          </a:r>
          <a:endParaRPr lang="en-US" sz="2000" kern="1200" dirty="0"/>
        </a:p>
      </dsp:txBody>
      <dsp:txXfrm>
        <a:off x="7178777" y="2557709"/>
        <a:ext cx="3263080" cy="1957848"/>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CF7080-BC45-4E51-96D6-16EE5D8C29A0}">
      <dsp:nvSpPr>
        <dsp:cNvPr id="0" name=""/>
        <dsp:cNvSpPr/>
      </dsp:nvSpPr>
      <dsp:spPr>
        <a:xfrm>
          <a:off x="469679" y="982"/>
          <a:ext cx="3997039" cy="2538120"/>
        </a:xfrm>
        <a:prstGeom prst="roundRect">
          <a:avLst>
            <a:gd name="adj" fmla="val 1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3000"/>
                <a:lumMod val="100000"/>
              </a:schemeClr>
            </a:gs>
            <a:gs pos="100000">
              <a:schemeClr val="accent1">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FECA9F36-8B53-4CE8-8C95-FD61078AB14D}">
      <dsp:nvSpPr>
        <dsp:cNvPr id="0" name=""/>
        <dsp:cNvSpPr/>
      </dsp:nvSpPr>
      <dsp:spPr>
        <a:xfrm>
          <a:off x="913795" y="422892"/>
          <a:ext cx="3997039" cy="2538120"/>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Πέρα από τα μεταπτυχιακά προγράμματα σε προπτυχιακό επίπεδο δεν υπάρχει αυτόνομο τμήμα ή σχολή Κοινωνικής Παιδαγωγικής.</a:t>
          </a:r>
          <a:endParaRPr lang="en-US" sz="2300" kern="1200"/>
        </a:p>
      </dsp:txBody>
      <dsp:txXfrm>
        <a:off x="988134" y="497231"/>
        <a:ext cx="3848361" cy="2389442"/>
      </dsp:txXfrm>
    </dsp:sp>
    <dsp:sp modelId="{C617CDED-6617-43A0-8D20-A571A7C3800A}">
      <dsp:nvSpPr>
        <dsp:cNvPr id="0" name=""/>
        <dsp:cNvSpPr/>
      </dsp:nvSpPr>
      <dsp:spPr>
        <a:xfrm>
          <a:off x="5354950" y="982"/>
          <a:ext cx="3997039" cy="2538120"/>
        </a:xfrm>
        <a:prstGeom prst="roundRect">
          <a:avLst>
            <a:gd name="adj" fmla="val 1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3000"/>
                <a:lumMod val="100000"/>
              </a:schemeClr>
            </a:gs>
            <a:gs pos="100000">
              <a:schemeClr val="accent1">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39265BB9-26C8-4A5A-A912-419B7777183F}">
      <dsp:nvSpPr>
        <dsp:cNvPr id="0" name=""/>
        <dsp:cNvSpPr/>
      </dsp:nvSpPr>
      <dsp:spPr>
        <a:xfrm>
          <a:off x="5799066" y="422892"/>
          <a:ext cx="3997039" cy="2538120"/>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Ως ακαδημαϊκό μάθημα είναι συνδεδεμένο σε όλη τη χώρα κατά κανόνα με τις σπουδές των εκπαιδευτικών της Πρωτοβάθμιας εκπαίδευσης.</a:t>
          </a:r>
          <a:endParaRPr lang="en-US" sz="2300" kern="1200"/>
        </a:p>
      </dsp:txBody>
      <dsp:txXfrm>
        <a:off x="5873405" y="497231"/>
        <a:ext cx="3848361" cy="2389442"/>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8BBD63-9B38-514F-B1B5-1EAC216A2B13}">
      <dsp:nvSpPr>
        <dsp:cNvPr id="0" name=""/>
        <dsp:cNvSpPr/>
      </dsp:nvSpPr>
      <dsp:spPr>
        <a:xfrm>
          <a:off x="4501055" y="515"/>
          <a:ext cx="1760482" cy="1144313"/>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t>1. Εμπειρία</a:t>
          </a:r>
        </a:p>
      </dsp:txBody>
      <dsp:txXfrm>
        <a:off x="4556916" y="56376"/>
        <a:ext cx="1648760" cy="1032591"/>
      </dsp:txXfrm>
    </dsp:sp>
    <dsp:sp modelId="{317F6D87-A167-5A4B-B95C-A754F99C0731}">
      <dsp:nvSpPr>
        <dsp:cNvPr id="0" name=""/>
        <dsp:cNvSpPr/>
      </dsp:nvSpPr>
      <dsp:spPr>
        <a:xfrm>
          <a:off x="3490790" y="572672"/>
          <a:ext cx="3781011" cy="3781011"/>
        </a:xfrm>
        <a:custGeom>
          <a:avLst/>
          <a:gdLst/>
          <a:ahLst/>
          <a:cxnLst/>
          <a:rect l="0" t="0" r="0" b="0"/>
          <a:pathLst>
            <a:path>
              <a:moveTo>
                <a:pt x="3013761" y="369878"/>
              </a:moveTo>
              <a:arcTo wR="1890505" hR="1890505" stAng="18387150" swAng="1633687"/>
            </a:path>
          </a:pathLst>
        </a:custGeom>
        <a:noFill/>
        <a:ln w="6350" cap="flat" cmpd="sng" algn="ctr">
          <a:solidFill>
            <a:schemeClr val="dk1">
              <a:hueOff val="0"/>
              <a:satOff val="0"/>
              <a:lumOff val="0"/>
              <a:alphaOff val="0"/>
            </a:schemeClr>
          </a:solidFill>
          <a:prstDash val="solid"/>
          <a:tailEnd type="arrow"/>
        </a:ln>
        <a:effectLst/>
        <a:scene3d>
          <a:camera prst="orthographicFront"/>
          <a:lightRig rig="chilly" dir="t"/>
        </a:scene3d>
        <a:sp3d z="-40000" prstMaterial="matte"/>
      </dsp:spPr>
      <dsp:style>
        <a:lnRef idx="1">
          <a:scrgbClr r="0" g="0" b="0"/>
        </a:lnRef>
        <a:fillRef idx="0">
          <a:scrgbClr r="0" g="0" b="0"/>
        </a:fillRef>
        <a:effectRef idx="0">
          <a:scrgbClr r="0" g="0" b="0"/>
        </a:effectRef>
        <a:fontRef idx="minor"/>
      </dsp:style>
    </dsp:sp>
    <dsp:sp modelId="{37AE722B-ADE4-0F49-8F97-5DC9D398CF6F}">
      <dsp:nvSpPr>
        <dsp:cNvPr id="0" name=""/>
        <dsp:cNvSpPr/>
      </dsp:nvSpPr>
      <dsp:spPr>
        <a:xfrm>
          <a:off x="6391560" y="1891021"/>
          <a:ext cx="1760482" cy="1144313"/>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t>2. Αναστοχαστική παρατήρηση</a:t>
          </a:r>
        </a:p>
      </dsp:txBody>
      <dsp:txXfrm>
        <a:off x="6447421" y="1946882"/>
        <a:ext cx="1648760" cy="1032591"/>
      </dsp:txXfrm>
    </dsp:sp>
    <dsp:sp modelId="{EA5A93E4-159E-304A-B20A-392FD93822BC}">
      <dsp:nvSpPr>
        <dsp:cNvPr id="0" name=""/>
        <dsp:cNvSpPr/>
      </dsp:nvSpPr>
      <dsp:spPr>
        <a:xfrm>
          <a:off x="3490790" y="572672"/>
          <a:ext cx="3781011" cy="3781011"/>
        </a:xfrm>
        <a:custGeom>
          <a:avLst/>
          <a:gdLst/>
          <a:ahLst/>
          <a:cxnLst/>
          <a:rect l="0" t="0" r="0" b="0"/>
          <a:pathLst>
            <a:path>
              <a:moveTo>
                <a:pt x="3585034" y="2728707"/>
              </a:moveTo>
              <a:arcTo wR="1890505" hR="1890505" stAng="1579163" swAng="1633687"/>
            </a:path>
          </a:pathLst>
        </a:custGeom>
        <a:noFill/>
        <a:ln w="6350" cap="flat" cmpd="sng" algn="ctr">
          <a:solidFill>
            <a:schemeClr val="dk1">
              <a:hueOff val="0"/>
              <a:satOff val="0"/>
              <a:lumOff val="0"/>
              <a:alphaOff val="0"/>
            </a:schemeClr>
          </a:solidFill>
          <a:prstDash val="solid"/>
          <a:tailEnd type="arrow"/>
        </a:ln>
        <a:effectLst/>
        <a:scene3d>
          <a:camera prst="orthographicFront"/>
          <a:lightRig rig="chilly" dir="t"/>
        </a:scene3d>
        <a:sp3d z="-40000" prstMaterial="matte"/>
      </dsp:spPr>
      <dsp:style>
        <a:lnRef idx="1">
          <a:scrgbClr r="0" g="0" b="0"/>
        </a:lnRef>
        <a:fillRef idx="0">
          <a:scrgbClr r="0" g="0" b="0"/>
        </a:fillRef>
        <a:effectRef idx="0">
          <a:scrgbClr r="0" g="0" b="0"/>
        </a:effectRef>
        <a:fontRef idx="minor"/>
      </dsp:style>
    </dsp:sp>
    <dsp:sp modelId="{C31872FE-9BEB-BD4C-B31F-8648CBC9750F}">
      <dsp:nvSpPr>
        <dsp:cNvPr id="0" name=""/>
        <dsp:cNvSpPr/>
      </dsp:nvSpPr>
      <dsp:spPr>
        <a:xfrm>
          <a:off x="4501055" y="3781527"/>
          <a:ext cx="1760482" cy="1144313"/>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t>Αφαιρετική Γενίκευση</a:t>
          </a:r>
        </a:p>
      </dsp:txBody>
      <dsp:txXfrm>
        <a:off x="4556916" y="3837388"/>
        <a:ext cx="1648760" cy="1032591"/>
      </dsp:txXfrm>
    </dsp:sp>
    <dsp:sp modelId="{55604D8A-4238-9040-B119-2E37DB60EFB4}">
      <dsp:nvSpPr>
        <dsp:cNvPr id="0" name=""/>
        <dsp:cNvSpPr/>
      </dsp:nvSpPr>
      <dsp:spPr>
        <a:xfrm>
          <a:off x="3490790" y="572672"/>
          <a:ext cx="3781011" cy="3781011"/>
        </a:xfrm>
        <a:custGeom>
          <a:avLst/>
          <a:gdLst/>
          <a:ahLst/>
          <a:cxnLst/>
          <a:rect l="0" t="0" r="0" b="0"/>
          <a:pathLst>
            <a:path>
              <a:moveTo>
                <a:pt x="767250" y="3411133"/>
              </a:moveTo>
              <a:arcTo wR="1890505" hR="1890505" stAng="7587150" swAng="1633687"/>
            </a:path>
          </a:pathLst>
        </a:custGeom>
        <a:noFill/>
        <a:ln w="6350" cap="flat" cmpd="sng" algn="ctr">
          <a:solidFill>
            <a:schemeClr val="dk1">
              <a:hueOff val="0"/>
              <a:satOff val="0"/>
              <a:lumOff val="0"/>
              <a:alphaOff val="0"/>
            </a:schemeClr>
          </a:solidFill>
          <a:prstDash val="solid"/>
          <a:tailEnd type="arrow"/>
        </a:ln>
        <a:effectLst/>
        <a:scene3d>
          <a:camera prst="orthographicFront"/>
          <a:lightRig rig="chilly" dir="t"/>
        </a:scene3d>
        <a:sp3d z="-40000" prstMaterial="matte"/>
      </dsp:spPr>
      <dsp:style>
        <a:lnRef idx="1">
          <a:scrgbClr r="0" g="0" b="0"/>
        </a:lnRef>
        <a:fillRef idx="0">
          <a:scrgbClr r="0" g="0" b="0"/>
        </a:fillRef>
        <a:effectRef idx="0">
          <a:scrgbClr r="0" g="0" b="0"/>
        </a:effectRef>
        <a:fontRef idx="minor"/>
      </dsp:style>
    </dsp:sp>
    <dsp:sp modelId="{4C90D958-4025-F04F-B9F6-EA0254070FE9}">
      <dsp:nvSpPr>
        <dsp:cNvPr id="0" name=""/>
        <dsp:cNvSpPr/>
      </dsp:nvSpPr>
      <dsp:spPr>
        <a:xfrm>
          <a:off x="2610549" y="1891021"/>
          <a:ext cx="1760482" cy="1144313"/>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t>Ενεργός πειραματισμός</a:t>
          </a:r>
        </a:p>
      </dsp:txBody>
      <dsp:txXfrm>
        <a:off x="2666410" y="1946882"/>
        <a:ext cx="1648760" cy="1032591"/>
      </dsp:txXfrm>
    </dsp:sp>
    <dsp:sp modelId="{EE8653B5-4C74-C84E-A57E-86B1BB211127}">
      <dsp:nvSpPr>
        <dsp:cNvPr id="0" name=""/>
        <dsp:cNvSpPr/>
      </dsp:nvSpPr>
      <dsp:spPr>
        <a:xfrm>
          <a:off x="3490790" y="572672"/>
          <a:ext cx="3781011" cy="3781011"/>
        </a:xfrm>
        <a:custGeom>
          <a:avLst/>
          <a:gdLst/>
          <a:ahLst/>
          <a:cxnLst/>
          <a:rect l="0" t="0" r="0" b="0"/>
          <a:pathLst>
            <a:path>
              <a:moveTo>
                <a:pt x="195976" y="1052303"/>
              </a:moveTo>
              <a:arcTo wR="1890505" hR="1890505" stAng="12379163" swAng="1633687"/>
            </a:path>
          </a:pathLst>
        </a:custGeom>
        <a:noFill/>
        <a:ln w="6350" cap="flat" cmpd="sng" algn="ctr">
          <a:solidFill>
            <a:schemeClr val="dk1">
              <a:hueOff val="0"/>
              <a:satOff val="0"/>
              <a:lumOff val="0"/>
              <a:alphaOff val="0"/>
            </a:schemeClr>
          </a:solidFill>
          <a:prstDash val="solid"/>
          <a:tailEnd type="arrow"/>
        </a:ln>
        <a:effectLst/>
        <a:scene3d>
          <a:camera prst="orthographicFront"/>
          <a:lightRig rig="chilly" dir="t"/>
        </a:scene3d>
        <a:sp3d z="-40000" prstMaterial="matte"/>
      </dsp:spPr>
      <dsp:style>
        <a:lnRef idx="1">
          <a:scrgbClr r="0" g="0" b="0"/>
        </a:lnRef>
        <a:fillRef idx="0">
          <a:scrgbClr r="0" g="0" b="0"/>
        </a:fillRef>
        <a:effectRef idx="0">
          <a:scrgbClr r="0" g="0" b="0"/>
        </a:effectRef>
        <a:fontRef idx="minor"/>
      </dsp:style>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4E6F87-4CFF-45AA-9282-D96BB985822C}">
      <dsp:nvSpPr>
        <dsp:cNvPr id="0" name=""/>
        <dsp:cNvSpPr/>
      </dsp:nvSpPr>
      <dsp:spPr>
        <a:xfrm>
          <a:off x="0" y="0"/>
          <a:ext cx="6022731" cy="1736623"/>
        </a:xfrm>
        <a:prstGeom prst="roundRect">
          <a:avLst>
            <a:gd name="adj" fmla="val 10000"/>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Είναι ομότιμος καθηγητής Οργανωσιακής Συμπεριφοράς στο </a:t>
          </a:r>
          <a:r>
            <a:rPr lang="en-US" sz="2500" kern="1200"/>
            <a:t>Ohio.</a:t>
          </a:r>
        </a:p>
      </dsp:txBody>
      <dsp:txXfrm>
        <a:off x="50864" y="50864"/>
        <a:ext cx="4148778" cy="1634895"/>
      </dsp:txXfrm>
    </dsp:sp>
    <dsp:sp modelId="{551B3FFF-61AD-4E5B-A327-4947443008D3}">
      <dsp:nvSpPr>
        <dsp:cNvPr id="0" name=""/>
        <dsp:cNvSpPr/>
      </dsp:nvSpPr>
      <dsp:spPr>
        <a:xfrm>
          <a:off x="531417" y="2026061"/>
          <a:ext cx="6022731" cy="1736623"/>
        </a:xfrm>
        <a:prstGeom prst="roundRect">
          <a:avLst>
            <a:gd name="adj" fmla="val 10000"/>
          </a:avLst>
        </a:prstGeom>
        <a:gradFill rotWithShape="0">
          <a:gsLst>
            <a:gs pos="0">
              <a:schemeClr val="accent2">
                <a:hueOff val="-5175945"/>
                <a:satOff val="22930"/>
                <a:lumOff val="-8432"/>
                <a:alphaOff val="0"/>
                <a:tint val="97000"/>
                <a:satMod val="100000"/>
                <a:lumMod val="102000"/>
              </a:schemeClr>
            </a:gs>
            <a:gs pos="50000">
              <a:schemeClr val="accent2">
                <a:hueOff val="-5175945"/>
                <a:satOff val="22930"/>
                <a:lumOff val="-8432"/>
                <a:alphaOff val="0"/>
                <a:shade val="100000"/>
                <a:satMod val="103000"/>
                <a:lumMod val="100000"/>
              </a:schemeClr>
            </a:gs>
            <a:gs pos="100000">
              <a:schemeClr val="accent2">
                <a:hueOff val="-5175945"/>
                <a:satOff val="22930"/>
                <a:lumOff val="-843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Επικεντρώθηκε στην βιωματική μάθηση-θεωρεί την εμπειρία ως πηγή μάθησης και ανάπτυξης.</a:t>
          </a:r>
          <a:endParaRPr lang="en-US" sz="2500" kern="1200"/>
        </a:p>
      </dsp:txBody>
      <dsp:txXfrm>
        <a:off x="582281" y="2076925"/>
        <a:ext cx="4260780" cy="1634895"/>
      </dsp:txXfrm>
    </dsp:sp>
    <dsp:sp modelId="{9C58F94A-C524-4AA0-B582-D4B135E70A11}">
      <dsp:nvSpPr>
        <dsp:cNvPr id="0" name=""/>
        <dsp:cNvSpPr/>
      </dsp:nvSpPr>
      <dsp:spPr>
        <a:xfrm>
          <a:off x="1062834" y="4052122"/>
          <a:ext cx="6022731" cy="1736623"/>
        </a:xfrm>
        <a:prstGeom prst="roundRect">
          <a:avLst>
            <a:gd name="adj" fmla="val 10000"/>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Σημαντική η συμβολή του στην εκπαίδευση ενηλίκων.</a:t>
          </a:r>
          <a:endParaRPr lang="en-US" sz="2500" kern="1200"/>
        </a:p>
      </dsp:txBody>
      <dsp:txXfrm>
        <a:off x="1113698" y="4102986"/>
        <a:ext cx="4260780" cy="1634895"/>
      </dsp:txXfrm>
    </dsp:sp>
    <dsp:sp modelId="{D2D6A239-AE05-4C5B-B234-31800577F8C8}">
      <dsp:nvSpPr>
        <dsp:cNvPr id="0" name=""/>
        <dsp:cNvSpPr/>
      </dsp:nvSpPr>
      <dsp:spPr>
        <a:xfrm>
          <a:off x="4893925" y="1316939"/>
          <a:ext cx="1128805" cy="1128805"/>
        </a:xfrm>
        <a:prstGeom prst="downArrow">
          <a:avLst>
            <a:gd name="adj1" fmla="val 55000"/>
            <a:gd name="adj2" fmla="val 45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147906" y="1316939"/>
        <a:ext cx="620843" cy="849426"/>
      </dsp:txXfrm>
    </dsp:sp>
    <dsp:sp modelId="{F8C91E82-E9BE-4663-812A-5C472B992F37}">
      <dsp:nvSpPr>
        <dsp:cNvPr id="0" name=""/>
        <dsp:cNvSpPr/>
      </dsp:nvSpPr>
      <dsp:spPr>
        <a:xfrm>
          <a:off x="5425343" y="3331423"/>
          <a:ext cx="1128805" cy="1128805"/>
        </a:xfrm>
        <a:prstGeom prst="downArrow">
          <a:avLst>
            <a:gd name="adj1" fmla="val 55000"/>
            <a:gd name="adj2" fmla="val 45000"/>
          </a:avLst>
        </a:prstGeom>
        <a:solidFill>
          <a:schemeClr val="accent2">
            <a:tint val="40000"/>
            <a:alpha val="90000"/>
            <a:hueOff val="-10945993"/>
            <a:satOff val="31321"/>
            <a:lumOff val="-2084"/>
            <a:alphaOff val="0"/>
          </a:schemeClr>
        </a:solidFill>
        <a:ln w="6350" cap="flat" cmpd="sng" algn="ctr">
          <a:solidFill>
            <a:schemeClr val="accent2">
              <a:tint val="40000"/>
              <a:alpha val="90000"/>
              <a:hueOff val="-10945993"/>
              <a:satOff val="31321"/>
              <a:lumOff val="-208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679324" y="3331423"/>
        <a:ext cx="620843" cy="849426"/>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65C691-5BE2-4917-B794-10862976F6EE}">
      <dsp:nvSpPr>
        <dsp:cNvPr id="0" name=""/>
        <dsp:cNvSpPr/>
      </dsp:nvSpPr>
      <dsp:spPr>
        <a:xfrm>
          <a:off x="0" y="708886"/>
          <a:ext cx="7426767" cy="115362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l-GR" sz="2900" kern="1200" dirty="0"/>
            <a:t>1. Μάθηση από συγκεκριμένες εμπειρίες (συναίσθημα)</a:t>
          </a:r>
          <a:endParaRPr lang="en-US" sz="2900" kern="1200" dirty="0"/>
        </a:p>
      </dsp:txBody>
      <dsp:txXfrm>
        <a:off x="56315" y="765201"/>
        <a:ext cx="7314137" cy="1040990"/>
      </dsp:txXfrm>
    </dsp:sp>
    <dsp:sp modelId="{ADC05C68-EA57-4438-B65B-BAC3DED9F20F}">
      <dsp:nvSpPr>
        <dsp:cNvPr id="0" name=""/>
        <dsp:cNvSpPr/>
      </dsp:nvSpPr>
      <dsp:spPr>
        <a:xfrm>
          <a:off x="0" y="1946026"/>
          <a:ext cx="7426767" cy="1153620"/>
        </a:xfrm>
        <a:prstGeom prst="roundRect">
          <a:avLst/>
        </a:prstGeom>
        <a:gradFill rotWithShape="0">
          <a:gsLst>
            <a:gs pos="0">
              <a:schemeClr val="accent2">
                <a:hueOff val="-3450630"/>
                <a:satOff val="15286"/>
                <a:lumOff val="-5621"/>
                <a:alphaOff val="0"/>
                <a:tint val="97000"/>
                <a:satMod val="100000"/>
                <a:lumMod val="102000"/>
              </a:schemeClr>
            </a:gs>
            <a:gs pos="50000">
              <a:schemeClr val="accent2">
                <a:hueOff val="-3450630"/>
                <a:satOff val="15286"/>
                <a:lumOff val="-5621"/>
                <a:alphaOff val="0"/>
                <a:shade val="100000"/>
                <a:satMod val="103000"/>
                <a:lumMod val="100000"/>
              </a:schemeClr>
            </a:gs>
            <a:gs pos="100000">
              <a:schemeClr val="accent2">
                <a:hueOff val="-3450630"/>
                <a:satOff val="15286"/>
                <a:lumOff val="-5621"/>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l-GR" sz="2900" kern="1200" dirty="0"/>
            <a:t>2. Μάθηση από </a:t>
          </a:r>
          <a:r>
            <a:rPr lang="el-GR" sz="2900" kern="1200" dirty="0" err="1"/>
            <a:t>αναστοχαστική</a:t>
          </a:r>
          <a:r>
            <a:rPr lang="el-GR" sz="2900" kern="1200" dirty="0"/>
            <a:t> παρατήρηση (παρατήρηση/επανεξέταση)</a:t>
          </a:r>
          <a:endParaRPr lang="en-US" sz="2900" kern="1200" dirty="0"/>
        </a:p>
      </dsp:txBody>
      <dsp:txXfrm>
        <a:off x="56315" y="2002341"/>
        <a:ext cx="7314137" cy="1040990"/>
      </dsp:txXfrm>
    </dsp:sp>
    <dsp:sp modelId="{A6D6E7D2-A1BC-4840-97F2-82B572A44C91}">
      <dsp:nvSpPr>
        <dsp:cNvPr id="0" name=""/>
        <dsp:cNvSpPr/>
      </dsp:nvSpPr>
      <dsp:spPr>
        <a:xfrm>
          <a:off x="0" y="3183166"/>
          <a:ext cx="7426767" cy="1153620"/>
        </a:xfrm>
        <a:prstGeom prst="roundRect">
          <a:avLst/>
        </a:prstGeom>
        <a:gradFill rotWithShape="0">
          <a:gsLst>
            <a:gs pos="0">
              <a:schemeClr val="accent2">
                <a:hueOff val="-6901260"/>
                <a:satOff val="30573"/>
                <a:lumOff val="-11243"/>
                <a:alphaOff val="0"/>
                <a:tint val="97000"/>
                <a:satMod val="100000"/>
                <a:lumMod val="102000"/>
              </a:schemeClr>
            </a:gs>
            <a:gs pos="50000">
              <a:schemeClr val="accent2">
                <a:hueOff val="-6901260"/>
                <a:satOff val="30573"/>
                <a:lumOff val="-11243"/>
                <a:alphaOff val="0"/>
                <a:shade val="100000"/>
                <a:satMod val="103000"/>
                <a:lumMod val="100000"/>
              </a:schemeClr>
            </a:gs>
            <a:gs pos="100000">
              <a:schemeClr val="accent2">
                <a:hueOff val="-6901260"/>
                <a:satOff val="30573"/>
                <a:lumOff val="-11243"/>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l-GR" sz="2900" kern="1200" dirty="0"/>
            <a:t>3. Μάθηση από τη νοηματοδότηση, την αφαιρετική γενίκευση της εμπειρίας (σκέψη)</a:t>
          </a:r>
          <a:endParaRPr lang="en-US" sz="2900" kern="1200" dirty="0"/>
        </a:p>
      </dsp:txBody>
      <dsp:txXfrm>
        <a:off x="56315" y="3239481"/>
        <a:ext cx="7314137" cy="1040990"/>
      </dsp:txXfrm>
    </dsp:sp>
    <dsp:sp modelId="{FEC68548-0984-44C6-9084-E66DE6901474}">
      <dsp:nvSpPr>
        <dsp:cNvPr id="0" name=""/>
        <dsp:cNvSpPr/>
      </dsp:nvSpPr>
      <dsp:spPr>
        <a:xfrm>
          <a:off x="0" y="4420306"/>
          <a:ext cx="7426767" cy="1153620"/>
        </a:xfrm>
        <a:prstGeom prst="roundRect">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l-GR" sz="2900" kern="1200" dirty="0"/>
            <a:t>4. Μάθηση από τον ενεργό πειραματισμό (δράση).</a:t>
          </a:r>
          <a:endParaRPr lang="en-US" sz="2900" kern="1200" dirty="0"/>
        </a:p>
      </dsp:txBody>
      <dsp:txXfrm>
        <a:off x="56315" y="4476621"/>
        <a:ext cx="7314137" cy="10409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F7CE0E-2AC0-475A-B420-63341953E7A7}">
      <dsp:nvSpPr>
        <dsp:cNvPr id="0" name=""/>
        <dsp:cNvSpPr/>
      </dsp:nvSpPr>
      <dsp:spPr>
        <a:xfrm>
          <a:off x="0" y="2116"/>
          <a:ext cx="6967579" cy="1663959"/>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l-GR" sz="3000" kern="1200"/>
            <a:t>Το πρόδρομο στάδιο</a:t>
          </a:r>
          <a:endParaRPr lang="en-US" sz="3000" kern="1200"/>
        </a:p>
      </dsp:txBody>
      <dsp:txXfrm>
        <a:off x="81228" y="83344"/>
        <a:ext cx="6805123" cy="1501503"/>
      </dsp:txXfrm>
    </dsp:sp>
    <dsp:sp modelId="{0BCCAAC7-30C3-408A-AA4E-EEF13ECFCAAA}">
      <dsp:nvSpPr>
        <dsp:cNvPr id="0" name=""/>
        <dsp:cNvSpPr/>
      </dsp:nvSpPr>
      <dsp:spPr>
        <a:xfrm>
          <a:off x="0" y="1752475"/>
          <a:ext cx="6967579" cy="1663959"/>
        </a:xfrm>
        <a:prstGeom prst="roundRect">
          <a:avLst/>
        </a:prstGeom>
        <a:gradFill rotWithShape="0">
          <a:gsLst>
            <a:gs pos="0">
              <a:schemeClr val="accent2">
                <a:hueOff val="-5175945"/>
                <a:satOff val="22930"/>
                <a:lumOff val="-8432"/>
                <a:alphaOff val="0"/>
                <a:tint val="97000"/>
                <a:satMod val="100000"/>
                <a:lumMod val="102000"/>
              </a:schemeClr>
            </a:gs>
            <a:gs pos="50000">
              <a:schemeClr val="accent2">
                <a:hueOff val="-5175945"/>
                <a:satOff val="22930"/>
                <a:lumOff val="-8432"/>
                <a:alphaOff val="0"/>
                <a:shade val="100000"/>
                <a:satMod val="103000"/>
                <a:lumMod val="100000"/>
              </a:schemeClr>
            </a:gs>
            <a:gs pos="100000">
              <a:schemeClr val="accent2">
                <a:hueOff val="-5175945"/>
                <a:satOff val="22930"/>
                <a:lumOff val="-843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l-GR" sz="3000" kern="1200"/>
            <a:t>Το στάδιο της δημιουργίας και της καθιέρωσης της Κοινωνικής Παιδαγωγικής </a:t>
          </a:r>
          <a:endParaRPr lang="en-US" sz="3000" kern="1200"/>
        </a:p>
      </dsp:txBody>
      <dsp:txXfrm>
        <a:off x="81228" y="1833703"/>
        <a:ext cx="6805123" cy="1501503"/>
      </dsp:txXfrm>
    </dsp:sp>
    <dsp:sp modelId="{1809038E-2D59-4505-B809-2F40CBB55958}">
      <dsp:nvSpPr>
        <dsp:cNvPr id="0" name=""/>
        <dsp:cNvSpPr/>
      </dsp:nvSpPr>
      <dsp:spPr>
        <a:xfrm>
          <a:off x="0" y="3502835"/>
          <a:ext cx="6967579" cy="1663959"/>
        </a:xfrm>
        <a:prstGeom prst="roundRect">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l-GR" sz="3000" kern="1200"/>
            <a:t>Το στάδιο της ανάπτυξης και της νομοθετικής κατοχύρωσης.</a:t>
          </a:r>
          <a:endParaRPr lang="en-US" sz="3000" kern="1200"/>
        </a:p>
      </dsp:txBody>
      <dsp:txXfrm>
        <a:off x="81228" y="3584063"/>
        <a:ext cx="6805123" cy="15015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56BD12-23C5-48A4-8583-04B592FC2FCC}">
      <dsp:nvSpPr>
        <dsp:cNvPr id="0" name=""/>
        <dsp:cNvSpPr/>
      </dsp:nvSpPr>
      <dsp:spPr>
        <a:xfrm>
          <a:off x="0" y="4736806"/>
          <a:ext cx="7598442" cy="1554725"/>
        </a:xfrm>
        <a:prstGeom prst="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l-GR" sz="1800" kern="1200"/>
            <a:t>Στην δημιουργία αυτών των ιδρυμάτων σημαντικό ρόλο έπαιξε η απαρχή της εκβιομηχάνισης  και οι σημαντικές επιπτώσεις της στην κοινωνική και οικονομική ζωή των ανθρώπων, η ανάπτυξη της ιδέας για μια γενική αγωγή του λαού και η ανησυχία για την οικονομική ένδεια (παροχή κοινωνικής μέριμνας με έμφαση σε παιδιά και νέους).</a:t>
          </a:r>
          <a:endParaRPr lang="en-US" sz="1800" kern="1200"/>
        </a:p>
      </dsp:txBody>
      <dsp:txXfrm>
        <a:off x="0" y="4736806"/>
        <a:ext cx="7598442" cy="1554725"/>
      </dsp:txXfrm>
    </dsp:sp>
    <dsp:sp modelId="{E0878E83-3821-4F5E-AAE3-621A6991F80D}">
      <dsp:nvSpPr>
        <dsp:cNvPr id="0" name=""/>
        <dsp:cNvSpPr/>
      </dsp:nvSpPr>
      <dsp:spPr>
        <a:xfrm rot="10800000">
          <a:off x="0" y="2368959"/>
          <a:ext cx="7598442" cy="2391168"/>
        </a:xfrm>
        <a:prstGeom prst="upArrowCallout">
          <a:avLst/>
        </a:prstGeom>
        <a:gradFill rotWithShape="0">
          <a:gsLst>
            <a:gs pos="0">
              <a:schemeClr val="accent2">
                <a:hueOff val="-5175945"/>
                <a:satOff val="22930"/>
                <a:lumOff val="-8432"/>
                <a:alphaOff val="0"/>
                <a:tint val="97000"/>
                <a:satMod val="100000"/>
                <a:lumMod val="102000"/>
              </a:schemeClr>
            </a:gs>
            <a:gs pos="50000">
              <a:schemeClr val="accent2">
                <a:hueOff val="-5175945"/>
                <a:satOff val="22930"/>
                <a:lumOff val="-8432"/>
                <a:alphaOff val="0"/>
                <a:shade val="100000"/>
                <a:satMod val="103000"/>
                <a:lumMod val="100000"/>
              </a:schemeClr>
            </a:gs>
            <a:gs pos="100000">
              <a:schemeClr val="accent2">
                <a:hueOff val="-5175945"/>
                <a:satOff val="22930"/>
                <a:lumOff val="-843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l-GR" sz="1800" kern="1200"/>
            <a:t>Το στάδιο αυτό οριοθετείται με βάση την παρέμβαση της πολιτείας  σε αυτά τα (ιδιωτικά) ιδρύματα που απευθύνονταν  κυρίως σε ορφανά και νέους με ανάγκες για ‘αναμόρφωση’ ή εκπαίδευση  με στόχο την ομαλή κοινωνική τους ένταξη ή επανένταξη.</a:t>
          </a:r>
          <a:endParaRPr lang="en-US" sz="1800" kern="1200"/>
        </a:p>
      </dsp:txBody>
      <dsp:txXfrm rot="10800000">
        <a:off x="0" y="2368959"/>
        <a:ext cx="7598442" cy="1553709"/>
      </dsp:txXfrm>
    </dsp:sp>
    <dsp:sp modelId="{8B20322F-E6F1-40F1-BDC2-B96C016216B1}">
      <dsp:nvSpPr>
        <dsp:cNvPr id="0" name=""/>
        <dsp:cNvSpPr/>
      </dsp:nvSpPr>
      <dsp:spPr>
        <a:xfrm rot="10800000">
          <a:off x="0" y="0"/>
          <a:ext cx="7598442" cy="2391168"/>
        </a:xfrm>
        <a:prstGeom prst="upArrowCallout">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l-GR" sz="1800" kern="1200"/>
            <a:t>Δημιουργούνται τα πρώτα κοινωνικοπαιδαγωγικά ιδρύματα  βασισμένα σε αντίστοιχα χριστιανικά με συγκεκριμένους στόχους διαπαιδαγώγησης.</a:t>
          </a:r>
          <a:endParaRPr lang="en-US" sz="1800" kern="1200"/>
        </a:p>
      </dsp:txBody>
      <dsp:txXfrm rot="10800000">
        <a:off x="0" y="0"/>
        <a:ext cx="7598442" cy="155370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17F45D-4B85-41B6-845D-76922A93E5CA}">
      <dsp:nvSpPr>
        <dsp:cNvPr id="0" name=""/>
        <dsp:cNvSpPr/>
      </dsp:nvSpPr>
      <dsp:spPr>
        <a:xfrm>
          <a:off x="0" y="26855"/>
          <a:ext cx="6832212" cy="1690942"/>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Πλήθαιναν τα φαινόμενα εξαθλίωσης των παιδιών και των νέων, επειδή μεταβαλλόταν δυναμικά το άμεσο κοινωνικό και οικονομικό περιβάλλον.</a:t>
          </a:r>
          <a:endParaRPr lang="en-US" sz="2400" kern="1200"/>
        </a:p>
      </dsp:txBody>
      <dsp:txXfrm>
        <a:off x="82545" y="109400"/>
        <a:ext cx="6667122" cy="1525852"/>
      </dsp:txXfrm>
    </dsp:sp>
    <dsp:sp modelId="{D47D1611-348A-4636-AC83-DA199D7B3F80}">
      <dsp:nvSpPr>
        <dsp:cNvPr id="0" name=""/>
        <dsp:cNvSpPr/>
      </dsp:nvSpPr>
      <dsp:spPr>
        <a:xfrm>
          <a:off x="0" y="1786918"/>
          <a:ext cx="6832212" cy="1690942"/>
        </a:xfrm>
        <a:prstGeom prst="roundRect">
          <a:avLst/>
        </a:prstGeom>
        <a:gradFill rotWithShape="0">
          <a:gsLst>
            <a:gs pos="0">
              <a:schemeClr val="accent2">
                <a:hueOff val="-5175945"/>
                <a:satOff val="22930"/>
                <a:lumOff val="-8432"/>
                <a:alphaOff val="0"/>
                <a:tint val="97000"/>
                <a:satMod val="100000"/>
                <a:lumMod val="102000"/>
              </a:schemeClr>
            </a:gs>
            <a:gs pos="50000">
              <a:schemeClr val="accent2">
                <a:hueOff val="-5175945"/>
                <a:satOff val="22930"/>
                <a:lumOff val="-8432"/>
                <a:alphaOff val="0"/>
                <a:shade val="100000"/>
                <a:satMod val="103000"/>
                <a:lumMod val="100000"/>
              </a:schemeClr>
            </a:gs>
            <a:gs pos="100000">
              <a:schemeClr val="accent2">
                <a:hueOff val="-5175945"/>
                <a:satOff val="22930"/>
                <a:lumOff val="-843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Ιδιαίτερα η οικογένεια έδειχνε αδύναμη να ανταποκριθεί στα νέα εργασιακά, οικονομικά και κοινωνικά δεδομένα.</a:t>
          </a:r>
          <a:endParaRPr lang="en-US" sz="2400" kern="1200"/>
        </a:p>
      </dsp:txBody>
      <dsp:txXfrm>
        <a:off x="82545" y="1869463"/>
        <a:ext cx="6667122" cy="1525852"/>
      </dsp:txXfrm>
    </dsp:sp>
    <dsp:sp modelId="{8FCE5947-8DB6-4EA3-B4AB-974DF39E9804}">
      <dsp:nvSpPr>
        <dsp:cNvPr id="0" name=""/>
        <dsp:cNvSpPr/>
      </dsp:nvSpPr>
      <dsp:spPr>
        <a:xfrm>
          <a:off x="0" y="3546980"/>
          <a:ext cx="6832212" cy="1690942"/>
        </a:xfrm>
        <a:prstGeom prst="roundRect">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Ο </a:t>
          </a:r>
          <a:r>
            <a:rPr lang="en-US" sz="2400" kern="1200"/>
            <a:t>Mollenhauer</a:t>
          </a:r>
          <a:r>
            <a:rPr lang="el-GR" sz="2400" kern="1200"/>
            <a:t> στο πνεύμα αυτό κάνει λόγο για την αδυναμία της κοινωνίας να καλύψει τα κενά που προέκυψαν από τις κοινωνικές μεταβολές της βιομηχανικής κοινωνίας.</a:t>
          </a:r>
          <a:endParaRPr lang="en-US" sz="2400" kern="1200"/>
        </a:p>
      </dsp:txBody>
      <dsp:txXfrm>
        <a:off x="82545" y="3629525"/>
        <a:ext cx="6667122" cy="15258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A8A105-C3D0-4125-8E5F-58672DC8933F}">
      <dsp:nvSpPr>
        <dsp:cNvPr id="0" name=""/>
        <dsp:cNvSpPr/>
      </dsp:nvSpPr>
      <dsp:spPr>
        <a:xfrm>
          <a:off x="803" y="506686"/>
          <a:ext cx="3252295" cy="3902755"/>
        </a:xfrm>
        <a:prstGeom prst="rect">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3000"/>
                <a:lumMod val="100000"/>
              </a:schemeClr>
            </a:gs>
            <a:gs pos="100000">
              <a:schemeClr val="accent1">
                <a:hueOff val="0"/>
                <a:satOff val="0"/>
                <a:lumOff val="0"/>
                <a:alphaOff val="0"/>
                <a:shade val="93000"/>
                <a:satMod val="110000"/>
                <a:lumMod val="99000"/>
              </a:schemeClr>
            </a:gs>
          </a:gsLst>
          <a:lin ang="5400000" scaled="0"/>
        </a:gradFill>
        <a:ln w="6350" cap="flat" cmpd="sng" algn="ctr">
          <a:solidFill>
            <a:schemeClr val="accent1">
              <a:hueOff val="0"/>
              <a:satOff val="0"/>
              <a:lumOff val="0"/>
              <a:alphaOff val="0"/>
            </a:schemeClr>
          </a:solidFill>
          <a:prstDash val="solid"/>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1">
          <a:scrgbClr r="0" g="0" b="0"/>
        </a:lnRef>
        <a:fillRef idx="3">
          <a:scrgbClr r="0" g="0" b="0"/>
        </a:fillRef>
        <a:effectRef idx="3">
          <a:scrgbClr r="0" g="0" b="0"/>
        </a:effectRef>
        <a:fontRef idx="minor">
          <a:schemeClr val="lt1"/>
        </a:fontRef>
      </dsp:style>
      <dsp:txBody>
        <a:bodyPr spcFirstLastPara="0" vert="horz" wrap="square" lIns="321255" tIns="0" rIns="321255" bIns="330200" numCol="1" spcCol="1270" anchor="t" anchorCtr="0">
          <a:noAutofit/>
        </a:bodyPr>
        <a:lstStyle/>
        <a:p>
          <a:pPr marL="0" lvl="0" indent="0" algn="l" defTabSz="933450">
            <a:lnSpc>
              <a:spcPct val="90000"/>
            </a:lnSpc>
            <a:spcBef>
              <a:spcPct val="0"/>
            </a:spcBef>
            <a:spcAft>
              <a:spcPct val="35000"/>
            </a:spcAft>
            <a:buNone/>
          </a:pPr>
          <a:r>
            <a:rPr lang="el-GR" sz="2100" kern="1200"/>
            <a:t>την κοινωνική ενσωμάτωση των νέων και την επανένταξη όσων  από αυτούς είναι αδύναμοι και ευάλωτοι</a:t>
          </a:r>
          <a:endParaRPr lang="en-US" sz="2100" kern="1200"/>
        </a:p>
      </dsp:txBody>
      <dsp:txXfrm>
        <a:off x="803" y="2067788"/>
        <a:ext cx="3252295" cy="2341653"/>
      </dsp:txXfrm>
    </dsp:sp>
    <dsp:sp modelId="{43CAA6E7-40A4-4088-8939-1D6257FA89A9}">
      <dsp:nvSpPr>
        <dsp:cNvPr id="0" name=""/>
        <dsp:cNvSpPr/>
      </dsp:nvSpPr>
      <dsp:spPr>
        <a:xfrm>
          <a:off x="803" y="506686"/>
          <a:ext cx="3252295" cy="1561102"/>
        </a:xfrm>
        <a:prstGeom prst="rect">
          <a:avLst/>
        </a:prstGeom>
        <a:noFill/>
        <a:ln w="6350" cap="flat" cmpd="sng" algn="ctr">
          <a:noFill/>
          <a:prstDash val="solid"/>
        </a:ln>
        <a:effectLst>
          <a:outerShdw blurRad="55880" dist="15240" dir="5400000" algn="ctr" rotWithShape="0">
            <a:srgbClr val="000000">
              <a:alpha val="45000"/>
            </a:srgbClr>
          </a:outerShdw>
        </a:effectLst>
        <a:scene3d>
          <a:camera prst="orthographicFront">
            <a:rot lat="0" lon="0" rev="0"/>
          </a:camera>
          <a:lightRig rig="brightRoom" dir="tl"/>
        </a:scene3d>
        <a:sp3d/>
      </dsp:spPr>
      <dsp:style>
        <a:lnRef idx="1">
          <a:scrgbClr r="0" g="0" b="0"/>
        </a:lnRef>
        <a:fillRef idx="3">
          <a:scrgbClr r="0" g="0" b="0"/>
        </a:fillRef>
        <a:effectRef idx="3">
          <a:scrgbClr r="0" g="0" b="0"/>
        </a:effectRef>
        <a:fontRef idx="minor">
          <a:schemeClr val="lt1"/>
        </a:fontRef>
      </dsp:style>
      <dsp:txBody>
        <a:bodyPr spcFirstLastPara="0" vert="horz" wrap="square" lIns="321255" tIns="165100" rIns="321255"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803" y="506686"/>
        <a:ext cx="3252295" cy="1561102"/>
      </dsp:txXfrm>
    </dsp:sp>
    <dsp:sp modelId="{A25F7A49-A35F-4A0F-9AA3-57098401BB41}">
      <dsp:nvSpPr>
        <dsp:cNvPr id="0" name=""/>
        <dsp:cNvSpPr/>
      </dsp:nvSpPr>
      <dsp:spPr>
        <a:xfrm>
          <a:off x="3513282" y="506686"/>
          <a:ext cx="3252295" cy="3902755"/>
        </a:xfrm>
        <a:prstGeom prst="rect">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3000"/>
                <a:lumMod val="100000"/>
              </a:schemeClr>
            </a:gs>
            <a:gs pos="100000">
              <a:schemeClr val="accent1">
                <a:hueOff val="0"/>
                <a:satOff val="0"/>
                <a:lumOff val="0"/>
                <a:alphaOff val="0"/>
                <a:shade val="93000"/>
                <a:satMod val="110000"/>
                <a:lumMod val="99000"/>
              </a:schemeClr>
            </a:gs>
          </a:gsLst>
          <a:lin ang="5400000" scaled="0"/>
        </a:gradFill>
        <a:ln w="6350" cap="flat" cmpd="sng" algn="ctr">
          <a:solidFill>
            <a:schemeClr val="accent1">
              <a:hueOff val="0"/>
              <a:satOff val="0"/>
              <a:lumOff val="0"/>
              <a:alphaOff val="0"/>
            </a:schemeClr>
          </a:solidFill>
          <a:prstDash val="solid"/>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1">
          <a:scrgbClr r="0" g="0" b="0"/>
        </a:lnRef>
        <a:fillRef idx="3">
          <a:scrgbClr r="0" g="0" b="0"/>
        </a:fillRef>
        <a:effectRef idx="3">
          <a:scrgbClr r="0" g="0" b="0"/>
        </a:effectRef>
        <a:fontRef idx="minor">
          <a:schemeClr val="lt1"/>
        </a:fontRef>
      </dsp:style>
      <dsp:txBody>
        <a:bodyPr spcFirstLastPara="0" vert="horz" wrap="square" lIns="321255" tIns="0" rIns="321255" bIns="330200" numCol="1" spcCol="1270" anchor="t" anchorCtr="0">
          <a:noAutofit/>
        </a:bodyPr>
        <a:lstStyle/>
        <a:p>
          <a:pPr marL="0" lvl="0" indent="0" algn="l" defTabSz="933450">
            <a:lnSpc>
              <a:spcPct val="90000"/>
            </a:lnSpc>
            <a:spcBef>
              <a:spcPct val="0"/>
            </a:spcBef>
            <a:spcAft>
              <a:spcPct val="35000"/>
            </a:spcAft>
            <a:buNone/>
          </a:pPr>
          <a:r>
            <a:rPr lang="el-GR" sz="2100" kern="1200"/>
            <a:t>Τη διαπαιδαγώγηση μέσα από τις εκδηλώσεις της κοινωνικής ζωής</a:t>
          </a:r>
          <a:endParaRPr lang="en-US" sz="2100" kern="1200"/>
        </a:p>
      </dsp:txBody>
      <dsp:txXfrm>
        <a:off x="3513282" y="2067788"/>
        <a:ext cx="3252295" cy="2341653"/>
      </dsp:txXfrm>
    </dsp:sp>
    <dsp:sp modelId="{47BC4E22-8848-43D3-8075-760472698946}">
      <dsp:nvSpPr>
        <dsp:cNvPr id="0" name=""/>
        <dsp:cNvSpPr/>
      </dsp:nvSpPr>
      <dsp:spPr>
        <a:xfrm>
          <a:off x="3513282" y="506686"/>
          <a:ext cx="3252295" cy="1561102"/>
        </a:xfrm>
        <a:prstGeom prst="rect">
          <a:avLst/>
        </a:prstGeom>
        <a:noFill/>
        <a:ln w="6350" cap="flat" cmpd="sng" algn="ctr">
          <a:noFill/>
          <a:prstDash val="solid"/>
        </a:ln>
        <a:effectLst>
          <a:outerShdw blurRad="55880" dist="15240" dir="5400000" algn="ctr" rotWithShape="0">
            <a:srgbClr val="000000">
              <a:alpha val="45000"/>
            </a:srgbClr>
          </a:outerShdw>
        </a:effectLst>
        <a:scene3d>
          <a:camera prst="orthographicFront">
            <a:rot lat="0" lon="0" rev="0"/>
          </a:camera>
          <a:lightRig rig="brightRoom" dir="tl"/>
        </a:scene3d>
        <a:sp3d/>
      </dsp:spPr>
      <dsp:style>
        <a:lnRef idx="1">
          <a:scrgbClr r="0" g="0" b="0"/>
        </a:lnRef>
        <a:fillRef idx="3">
          <a:scrgbClr r="0" g="0" b="0"/>
        </a:fillRef>
        <a:effectRef idx="3">
          <a:scrgbClr r="0" g="0" b="0"/>
        </a:effectRef>
        <a:fontRef idx="minor">
          <a:schemeClr val="lt1"/>
        </a:fontRef>
      </dsp:style>
      <dsp:txBody>
        <a:bodyPr spcFirstLastPara="0" vert="horz" wrap="square" lIns="321255" tIns="165100" rIns="321255"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513282" y="506686"/>
        <a:ext cx="3252295" cy="1561102"/>
      </dsp:txXfrm>
    </dsp:sp>
    <dsp:sp modelId="{A6F2DE07-946C-493A-BF8A-69147B120822}">
      <dsp:nvSpPr>
        <dsp:cNvPr id="0" name=""/>
        <dsp:cNvSpPr/>
      </dsp:nvSpPr>
      <dsp:spPr>
        <a:xfrm>
          <a:off x="7025762" y="506686"/>
          <a:ext cx="3252295" cy="3902755"/>
        </a:xfrm>
        <a:prstGeom prst="rect">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3000"/>
                <a:lumMod val="100000"/>
              </a:schemeClr>
            </a:gs>
            <a:gs pos="100000">
              <a:schemeClr val="accent1">
                <a:hueOff val="0"/>
                <a:satOff val="0"/>
                <a:lumOff val="0"/>
                <a:alphaOff val="0"/>
                <a:shade val="93000"/>
                <a:satMod val="110000"/>
                <a:lumMod val="99000"/>
              </a:schemeClr>
            </a:gs>
          </a:gsLst>
          <a:lin ang="5400000" scaled="0"/>
        </a:gradFill>
        <a:ln w="6350" cap="flat" cmpd="sng" algn="ctr">
          <a:solidFill>
            <a:schemeClr val="accent1">
              <a:hueOff val="0"/>
              <a:satOff val="0"/>
              <a:lumOff val="0"/>
              <a:alphaOff val="0"/>
            </a:schemeClr>
          </a:solidFill>
          <a:prstDash val="solid"/>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1">
          <a:scrgbClr r="0" g="0" b="0"/>
        </a:lnRef>
        <a:fillRef idx="3">
          <a:scrgbClr r="0" g="0" b="0"/>
        </a:fillRef>
        <a:effectRef idx="3">
          <a:scrgbClr r="0" g="0" b="0"/>
        </a:effectRef>
        <a:fontRef idx="minor">
          <a:schemeClr val="lt1"/>
        </a:fontRef>
      </dsp:style>
      <dsp:txBody>
        <a:bodyPr spcFirstLastPara="0" vert="horz" wrap="square" lIns="321255" tIns="0" rIns="321255" bIns="330200" numCol="1" spcCol="1270" anchor="t" anchorCtr="0">
          <a:noAutofit/>
        </a:bodyPr>
        <a:lstStyle/>
        <a:p>
          <a:pPr marL="0" lvl="0" indent="0" algn="l" defTabSz="933450">
            <a:lnSpc>
              <a:spcPct val="90000"/>
            </a:lnSpc>
            <a:spcBef>
              <a:spcPct val="0"/>
            </a:spcBef>
            <a:spcAft>
              <a:spcPct val="35000"/>
            </a:spcAft>
            <a:buNone/>
          </a:pPr>
          <a:r>
            <a:rPr lang="el-GR" sz="2100" kern="1200"/>
            <a:t>Τη διδασκαλία για την ηθική και κοινωνικά υπεύθυνη συμπεριφορά.</a:t>
          </a:r>
          <a:br>
            <a:rPr lang="el-GR" sz="2100" kern="1200"/>
          </a:br>
          <a:endParaRPr lang="en-US" sz="2100" kern="1200"/>
        </a:p>
      </dsp:txBody>
      <dsp:txXfrm>
        <a:off x="7025762" y="2067788"/>
        <a:ext cx="3252295" cy="2341653"/>
      </dsp:txXfrm>
    </dsp:sp>
    <dsp:sp modelId="{4D272A75-776F-45D3-A9D9-B7F77EC10720}">
      <dsp:nvSpPr>
        <dsp:cNvPr id="0" name=""/>
        <dsp:cNvSpPr/>
      </dsp:nvSpPr>
      <dsp:spPr>
        <a:xfrm>
          <a:off x="7025762" y="506686"/>
          <a:ext cx="3252295" cy="1561102"/>
        </a:xfrm>
        <a:prstGeom prst="rect">
          <a:avLst/>
        </a:prstGeom>
        <a:noFill/>
        <a:ln w="6350" cap="flat" cmpd="sng" algn="ctr">
          <a:noFill/>
          <a:prstDash val="solid"/>
        </a:ln>
        <a:effectLst>
          <a:outerShdw blurRad="55880" dist="15240" dir="5400000" algn="ctr" rotWithShape="0">
            <a:srgbClr val="000000">
              <a:alpha val="45000"/>
            </a:srgbClr>
          </a:outerShdw>
        </a:effectLst>
        <a:scene3d>
          <a:camera prst="orthographicFront">
            <a:rot lat="0" lon="0" rev="0"/>
          </a:camera>
          <a:lightRig rig="brightRoom" dir="tl"/>
        </a:scene3d>
        <a:sp3d/>
      </dsp:spPr>
      <dsp:style>
        <a:lnRef idx="1">
          <a:scrgbClr r="0" g="0" b="0"/>
        </a:lnRef>
        <a:fillRef idx="3">
          <a:scrgbClr r="0" g="0" b="0"/>
        </a:fillRef>
        <a:effectRef idx="3">
          <a:scrgbClr r="0" g="0" b="0"/>
        </a:effectRef>
        <a:fontRef idx="minor">
          <a:schemeClr val="lt1"/>
        </a:fontRef>
      </dsp:style>
      <dsp:txBody>
        <a:bodyPr spcFirstLastPara="0" vert="horz" wrap="square" lIns="321255" tIns="165100" rIns="321255"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025762" y="506686"/>
        <a:ext cx="3252295" cy="156110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B0FD03-299B-4321-9713-60D576C4D097}">
      <dsp:nvSpPr>
        <dsp:cNvPr id="0" name=""/>
        <dsp:cNvSpPr/>
      </dsp:nvSpPr>
      <dsp:spPr>
        <a:xfrm>
          <a:off x="0" y="403883"/>
          <a:ext cx="7639664" cy="1804359"/>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kern="1200"/>
            <a:t>Η αφορμή  για τα μέτρα που λαμβάνει και τις δραστηριότητες που πραγματοποιεί η Κοινωνική Παιδαγωγική σχετίζεται με ένα πρόβήμα ή κάποια κοινωνική ένταση.</a:t>
          </a:r>
          <a:endParaRPr lang="en-US" sz="2100" kern="1200"/>
        </a:p>
      </dsp:txBody>
      <dsp:txXfrm>
        <a:off x="88082" y="491965"/>
        <a:ext cx="7463500" cy="1628195"/>
      </dsp:txXfrm>
    </dsp:sp>
    <dsp:sp modelId="{97DE7E9F-A29D-4CF9-9494-F143EF3FF233}">
      <dsp:nvSpPr>
        <dsp:cNvPr id="0" name=""/>
        <dsp:cNvSpPr/>
      </dsp:nvSpPr>
      <dsp:spPr>
        <a:xfrm>
          <a:off x="0" y="2268723"/>
          <a:ext cx="7639664" cy="1804359"/>
        </a:xfrm>
        <a:prstGeom prst="roundRect">
          <a:avLst/>
        </a:prstGeom>
        <a:gradFill rotWithShape="0">
          <a:gsLst>
            <a:gs pos="0">
              <a:schemeClr val="accent2">
                <a:hueOff val="-5175945"/>
                <a:satOff val="22930"/>
                <a:lumOff val="-8432"/>
                <a:alphaOff val="0"/>
                <a:tint val="97000"/>
                <a:satMod val="100000"/>
                <a:lumMod val="102000"/>
              </a:schemeClr>
            </a:gs>
            <a:gs pos="50000">
              <a:schemeClr val="accent2">
                <a:hueOff val="-5175945"/>
                <a:satOff val="22930"/>
                <a:lumOff val="-8432"/>
                <a:alphaOff val="0"/>
                <a:shade val="100000"/>
                <a:satMod val="103000"/>
                <a:lumMod val="100000"/>
              </a:schemeClr>
            </a:gs>
            <a:gs pos="100000">
              <a:schemeClr val="accent2">
                <a:hueOff val="-5175945"/>
                <a:satOff val="22930"/>
                <a:lumOff val="-843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kern="1200"/>
            <a:t>Το αντικείμενο της Παιδαγωγικής δραστηριότητας της Κοινωνικής Παιδαγωγικής δεν είναι η μετάδοση γνώσεων, όπως αυτή γίνεται αντιληπτή στο σχολικό σύστημα. Η έμφαση μετατοπίζεται στην ‘κατάσταση’ στην οποία βρίσκεται το άτομο εξαιτίας υποκειμενικών ή αντικειμενικών αιτιών. </a:t>
          </a:r>
          <a:endParaRPr lang="en-US" sz="2100" kern="1200"/>
        </a:p>
      </dsp:txBody>
      <dsp:txXfrm>
        <a:off x="88082" y="2356805"/>
        <a:ext cx="7463500" cy="1628195"/>
      </dsp:txXfrm>
    </dsp:sp>
    <dsp:sp modelId="{9FD42A4F-442A-4881-8332-677EA557F3D3}">
      <dsp:nvSpPr>
        <dsp:cNvPr id="0" name=""/>
        <dsp:cNvSpPr/>
      </dsp:nvSpPr>
      <dsp:spPr>
        <a:xfrm>
          <a:off x="0" y="4133562"/>
          <a:ext cx="7639664" cy="1804359"/>
        </a:xfrm>
        <a:prstGeom prst="roundRect">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kern="1200"/>
            <a:t>Η παιδαγωγική διαδικασία της Κοινωνικής Παιδαγωγικής είναι πολύμορφη και καθόλου δεσμευτική. Προκύπτει από τον συνδυασμό μεθόδων  και έχει τη λογική της συμβουλευτικής συμπαράστασης.</a:t>
          </a:r>
          <a:endParaRPr lang="en-US" sz="2100" kern="1200"/>
        </a:p>
      </dsp:txBody>
      <dsp:txXfrm>
        <a:off x="88082" y="4221644"/>
        <a:ext cx="7463500" cy="162819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927FED-59EA-4654-9CA7-DAE6D03A96F5}">
      <dsp:nvSpPr>
        <dsp:cNvPr id="0" name=""/>
        <dsp:cNvSpPr/>
      </dsp:nvSpPr>
      <dsp:spPr>
        <a:xfrm>
          <a:off x="0" y="2780"/>
          <a:ext cx="7728155" cy="0"/>
        </a:xfrm>
        <a:prstGeom prst="line">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w="6350"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EC33FA5A-B3A6-4058-8ADC-3E04C8D6D24D}">
      <dsp:nvSpPr>
        <dsp:cNvPr id="0" name=""/>
        <dsp:cNvSpPr/>
      </dsp:nvSpPr>
      <dsp:spPr>
        <a:xfrm>
          <a:off x="0" y="2780"/>
          <a:ext cx="7728155" cy="159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l-GR" sz="2200" kern="1200"/>
            <a:t>Αναδεικνύει την αξιοποίηση της Τέχνης στην εκπαίδευση.</a:t>
          </a:r>
          <a:endParaRPr lang="en-US" sz="2200" kern="1200"/>
        </a:p>
      </dsp:txBody>
      <dsp:txXfrm>
        <a:off x="0" y="2780"/>
        <a:ext cx="7728155" cy="1594621"/>
      </dsp:txXfrm>
    </dsp:sp>
    <dsp:sp modelId="{2A1544BA-2B2D-4A54-9AB7-2A4E2B15AE86}">
      <dsp:nvSpPr>
        <dsp:cNvPr id="0" name=""/>
        <dsp:cNvSpPr/>
      </dsp:nvSpPr>
      <dsp:spPr>
        <a:xfrm>
          <a:off x="0" y="1597402"/>
          <a:ext cx="7728155" cy="0"/>
        </a:xfrm>
        <a:prstGeom prst="line">
          <a:avLst/>
        </a:prstGeom>
        <a:gradFill rotWithShape="0">
          <a:gsLst>
            <a:gs pos="0">
              <a:schemeClr val="accent2">
                <a:hueOff val="-3450630"/>
                <a:satOff val="15286"/>
                <a:lumOff val="-5621"/>
                <a:alphaOff val="0"/>
                <a:tint val="97000"/>
                <a:satMod val="100000"/>
                <a:lumMod val="102000"/>
              </a:schemeClr>
            </a:gs>
            <a:gs pos="50000">
              <a:schemeClr val="accent2">
                <a:hueOff val="-3450630"/>
                <a:satOff val="15286"/>
                <a:lumOff val="-5621"/>
                <a:alphaOff val="0"/>
                <a:shade val="100000"/>
                <a:satMod val="103000"/>
                <a:lumMod val="100000"/>
              </a:schemeClr>
            </a:gs>
            <a:gs pos="100000">
              <a:schemeClr val="accent2">
                <a:hueOff val="-3450630"/>
                <a:satOff val="15286"/>
                <a:lumOff val="-5621"/>
                <a:alphaOff val="0"/>
                <a:shade val="93000"/>
                <a:satMod val="110000"/>
                <a:lumMod val="99000"/>
              </a:schemeClr>
            </a:gs>
          </a:gsLst>
          <a:lin ang="5400000" scaled="0"/>
        </a:gradFill>
        <a:ln w="6350" cap="flat" cmpd="sng" algn="ctr">
          <a:solidFill>
            <a:schemeClr val="accent2">
              <a:hueOff val="-3450630"/>
              <a:satOff val="15286"/>
              <a:lumOff val="-5621"/>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46079DCC-4E8D-4985-B991-BE5025533D49}">
      <dsp:nvSpPr>
        <dsp:cNvPr id="0" name=""/>
        <dsp:cNvSpPr/>
      </dsp:nvSpPr>
      <dsp:spPr>
        <a:xfrm>
          <a:off x="0" y="1597402"/>
          <a:ext cx="7728155" cy="159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l-GR" sz="2200" kern="1200"/>
            <a:t>Δίνει έμφαση στην κοινωνική κριτική.</a:t>
          </a:r>
          <a:endParaRPr lang="en-US" sz="2200" kern="1200"/>
        </a:p>
      </dsp:txBody>
      <dsp:txXfrm>
        <a:off x="0" y="1597402"/>
        <a:ext cx="7728155" cy="1594621"/>
      </dsp:txXfrm>
    </dsp:sp>
    <dsp:sp modelId="{D1FCF151-CE75-4C4D-B57C-DF7E0EB57480}">
      <dsp:nvSpPr>
        <dsp:cNvPr id="0" name=""/>
        <dsp:cNvSpPr/>
      </dsp:nvSpPr>
      <dsp:spPr>
        <a:xfrm>
          <a:off x="0" y="3192023"/>
          <a:ext cx="7728155" cy="0"/>
        </a:xfrm>
        <a:prstGeom prst="line">
          <a:avLst/>
        </a:prstGeom>
        <a:gradFill rotWithShape="0">
          <a:gsLst>
            <a:gs pos="0">
              <a:schemeClr val="accent2">
                <a:hueOff val="-6901260"/>
                <a:satOff val="30573"/>
                <a:lumOff val="-11243"/>
                <a:alphaOff val="0"/>
                <a:tint val="97000"/>
                <a:satMod val="100000"/>
                <a:lumMod val="102000"/>
              </a:schemeClr>
            </a:gs>
            <a:gs pos="50000">
              <a:schemeClr val="accent2">
                <a:hueOff val="-6901260"/>
                <a:satOff val="30573"/>
                <a:lumOff val="-11243"/>
                <a:alphaOff val="0"/>
                <a:shade val="100000"/>
                <a:satMod val="103000"/>
                <a:lumMod val="100000"/>
              </a:schemeClr>
            </a:gs>
            <a:gs pos="100000">
              <a:schemeClr val="accent2">
                <a:hueOff val="-6901260"/>
                <a:satOff val="30573"/>
                <a:lumOff val="-11243"/>
                <a:alphaOff val="0"/>
                <a:shade val="93000"/>
                <a:satMod val="110000"/>
                <a:lumMod val="99000"/>
              </a:schemeClr>
            </a:gs>
          </a:gsLst>
          <a:lin ang="5400000" scaled="0"/>
        </a:gradFill>
        <a:ln w="6350" cap="flat" cmpd="sng" algn="ctr">
          <a:solidFill>
            <a:schemeClr val="accent2">
              <a:hueOff val="-6901260"/>
              <a:satOff val="30573"/>
              <a:lumOff val="-11243"/>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EE2525B7-A08F-4996-AC6D-45E2E453F4B6}">
      <dsp:nvSpPr>
        <dsp:cNvPr id="0" name=""/>
        <dsp:cNvSpPr/>
      </dsp:nvSpPr>
      <dsp:spPr>
        <a:xfrm>
          <a:off x="0" y="3192023"/>
          <a:ext cx="7728155" cy="159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l-GR" sz="2200" kern="1200"/>
            <a:t>Επιχειρηματολογεί υπέρ της κοινωνικής χειραφέτησης.</a:t>
          </a:r>
          <a:endParaRPr lang="en-US" sz="2200" kern="1200"/>
        </a:p>
      </dsp:txBody>
      <dsp:txXfrm>
        <a:off x="0" y="3192023"/>
        <a:ext cx="7728155" cy="1594621"/>
      </dsp:txXfrm>
    </dsp:sp>
    <dsp:sp modelId="{6EEFDAF4-808C-4B5A-A18D-4C949AF9A8E7}">
      <dsp:nvSpPr>
        <dsp:cNvPr id="0" name=""/>
        <dsp:cNvSpPr/>
      </dsp:nvSpPr>
      <dsp:spPr>
        <a:xfrm>
          <a:off x="0" y="4786644"/>
          <a:ext cx="7728155" cy="0"/>
        </a:xfrm>
        <a:prstGeom prst="line">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w="6350" cap="flat" cmpd="sng" algn="ctr">
          <a:solidFill>
            <a:schemeClr val="accent2">
              <a:hueOff val="-10351890"/>
              <a:satOff val="45859"/>
              <a:lumOff val="-16864"/>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F39D8AE9-68E4-42CE-BB8D-1977287473EA}">
      <dsp:nvSpPr>
        <dsp:cNvPr id="0" name=""/>
        <dsp:cNvSpPr/>
      </dsp:nvSpPr>
      <dsp:spPr>
        <a:xfrm>
          <a:off x="0" y="4786644"/>
          <a:ext cx="7720607" cy="1601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l-GR" sz="2200" kern="1200" dirty="0"/>
            <a:t>Αποστολή της Κοινωνικής Παιδαγωγικής είναι η ενίσχυση, η συμβουλευτική συμπαράσταση και υποστήριξη του ατόμου  προκειμένου να ανταπεξέλθει  στα προβλήματα και τα αδιέξοδα στα οποία καλείται να ζήσει στη σύγχρονη κοινωνία.</a:t>
          </a:r>
          <a:endParaRPr lang="en-US" sz="2200" kern="1200" dirty="0"/>
        </a:p>
      </dsp:txBody>
      <dsp:txXfrm>
        <a:off x="0" y="4786644"/>
        <a:ext cx="7720607" cy="160154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93EE32-66CE-40DE-BE85-7AD7523C0883}">
      <dsp:nvSpPr>
        <dsp:cNvPr id="0" name=""/>
        <dsp:cNvSpPr/>
      </dsp:nvSpPr>
      <dsp:spPr>
        <a:xfrm>
          <a:off x="0" y="69211"/>
          <a:ext cx="6832212" cy="935415"/>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l-GR" sz="3900" kern="1200"/>
            <a:t>Πρόληψη</a:t>
          </a:r>
          <a:endParaRPr lang="en-US" sz="3900" kern="1200"/>
        </a:p>
      </dsp:txBody>
      <dsp:txXfrm>
        <a:off x="45663" y="114874"/>
        <a:ext cx="6740886" cy="844089"/>
      </dsp:txXfrm>
    </dsp:sp>
    <dsp:sp modelId="{2292813A-11A0-4868-A694-F76F608FE233}">
      <dsp:nvSpPr>
        <dsp:cNvPr id="0" name=""/>
        <dsp:cNvSpPr/>
      </dsp:nvSpPr>
      <dsp:spPr>
        <a:xfrm>
          <a:off x="0" y="1116946"/>
          <a:ext cx="6832212" cy="935415"/>
        </a:xfrm>
        <a:prstGeom prst="roundRect">
          <a:avLst/>
        </a:prstGeom>
        <a:gradFill rotWithShape="0">
          <a:gsLst>
            <a:gs pos="0">
              <a:schemeClr val="accent2">
                <a:hueOff val="-2587972"/>
                <a:satOff val="11465"/>
                <a:lumOff val="-4216"/>
                <a:alphaOff val="0"/>
                <a:tint val="97000"/>
                <a:satMod val="100000"/>
                <a:lumMod val="102000"/>
              </a:schemeClr>
            </a:gs>
            <a:gs pos="50000">
              <a:schemeClr val="accent2">
                <a:hueOff val="-2587972"/>
                <a:satOff val="11465"/>
                <a:lumOff val="-4216"/>
                <a:alphaOff val="0"/>
                <a:shade val="100000"/>
                <a:satMod val="103000"/>
                <a:lumMod val="100000"/>
              </a:schemeClr>
            </a:gs>
            <a:gs pos="100000">
              <a:schemeClr val="accent2">
                <a:hueOff val="-2587972"/>
                <a:satOff val="11465"/>
                <a:lumOff val="-4216"/>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l-GR" sz="3900" kern="1200"/>
            <a:t>Αποκέντρωση</a:t>
          </a:r>
          <a:endParaRPr lang="en-US" sz="3900" kern="1200"/>
        </a:p>
      </dsp:txBody>
      <dsp:txXfrm>
        <a:off x="45663" y="1162609"/>
        <a:ext cx="6740886" cy="844089"/>
      </dsp:txXfrm>
    </dsp:sp>
    <dsp:sp modelId="{FE98C079-D953-435A-9BBB-5286F53BBC06}">
      <dsp:nvSpPr>
        <dsp:cNvPr id="0" name=""/>
        <dsp:cNvSpPr/>
      </dsp:nvSpPr>
      <dsp:spPr>
        <a:xfrm>
          <a:off x="0" y="2164682"/>
          <a:ext cx="6832212" cy="935415"/>
        </a:xfrm>
        <a:prstGeom prst="roundRect">
          <a:avLst/>
        </a:prstGeom>
        <a:gradFill rotWithShape="0">
          <a:gsLst>
            <a:gs pos="0">
              <a:schemeClr val="accent2">
                <a:hueOff val="-5175945"/>
                <a:satOff val="22930"/>
                <a:lumOff val="-8432"/>
                <a:alphaOff val="0"/>
                <a:tint val="97000"/>
                <a:satMod val="100000"/>
                <a:lumMod val="102000"/>
              </a:schemeClr>
            </a:gs>
            <a:gs pos="50000">
              <a:schemeClr val="accent2">
                <a:hueOff val="-5175945"/>
                <a:satOff val="22930"/>
                <a:lumOff val="-8432"/>
                <a:alphaOff val="0"/>
                <a:shade val="100000"/>
                <a:satMod val="103000"/>
                <a:lumMod val="100000"/>
              </a:schemeClr>
            </a:gs>
            <a:gs pos="100000">
              <a:schemeClr val="accent2">
                <a:hueOff val="-5175945"/>
                <a:satOff val="22930"/>
                <a:lumOff val="-843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l-GR" sz="3900" kern="1200"/>
            <a:t>Επαφή με την καθημερινότητα</a:t>
          </a:r>
          <a:endParaRPr lang="en-US" sz="3900" kern="1200"/>
        </a:p>
      </dsp:txBody>
      <dsp:txXfrm>
        <a:off x="45663" y="2210345"/>
        <a:ext cx="6740886" cy="844089"/>
      </dsp:txXfrm>
    </dsp:sp>
    <dsp:sp modelId="{1057F5FB-B213-42AA-B0A6-8BE688671D7E}">
      <dsp:nvSpPr>
        <dsp:cNvPr id="0" name=""/>
        <dsp:cNvSpPr/>
      </dsp:nvSpPr>
      <dsp:spPr>
        <a:xfrm>
          <a:off x="0" y="3212416"/>
          <a:ext cx="6832212" cy="935415"/>
        </a:xfrm>
        <a:prstGeom prst="roundRect">
          <a:avLst/>
        </a:prstGeom>
        <a:gradFill rotWithShape="0">
          <a:gsLst>
            <a:gs pos="0">
              <a:schemeClr val="accent2">
                <a:hueOff val="-7763917"/>
                <a:satOff val="34394"/>
                <a:lumOff val="-12648"/>
                <a:alphaOff val="0"/>
                <a:tint val="97000"/>
                <a:satMod val="100000"/>
                <a:lumMod val="102000"/>
              </a:schemeClr>
            </a:gs>
            <a:gs pos="50000">
              <a:schemeClr val="accent2">
                <a:hueOff val="-7763917"/>
                <a:satOff val="34394"/>
                <a:lumOff val="-12648"/>
                <a:alphaOff val="0"/>
                <a:shade val="100000"/>
                <a:satMod val="103000"/>
                <a:lumMod val="100000"/>
              </a:schemeClr>
            </a:gs>
            <a:gs pos="100000">
              <a:schemeClr val="accent2">
                <a:hueOff val="-7763917"/>
                <a:satOff val="34394"/>
                <a:lumOff val="-12648"/>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l-GR" sz="3900" kern="1200"/>
            <a:t>Ένταξη- Ομαλοποίηση</a:t>
          </a:r>
          <a:endParaRPr lang="en-US" sz="3900" kern="1200"/>
        </a:p>
      </dsp:txBody>
      <dsp:txXfrm>
        <a:off x="45663" y="3258079"/>
        <a:ext cx="6740886" cy="844089"/>
      </dsp:txXfrm>
    </dsp:sp>
    <dsp:sp modelId="{C893F5AA-39B8-4A60-9518-C5CDACF8B5BB}">
      <dsp:nvSpPr>
        <dsp:cNvPr id="0" name=""/>
        <dsp:cNvSpPr/>
      </dsp:nvSpPr>
      <dsp:spPr>
        <a:xfrm>
          <a:off x="0" y="4260152"/>
          <a:ext cx="6832212" cy="935415"/>
        </a:xfrm>
        <a:prstGeom prst="roundRect">
          <a:avLst/>
        </a:prstGeom>
        <a:gradFill rotWithShape="0">
          <a:gsLst>
            <a:gs pos="0">
              <a:schemeClr val="accent2">
                <a:hueOff val="-10351890"/>
                <a:satOff val="45859"/>
                <a:lumOff val="-16864"/>
                <a:alphaOff val="0"/>
                <a:tint val="97000"/>
                <a:satMod val="100000"/>
                <a:lumMod val="102000"/>
              </a:schemeClr>
            </a:gs>
            <a:gs pos="50000">
              <a:schemeClr val="accent2">
                <a:hueOff val="-10351890"/>
                <a:satOff val="45859"/>
                <a:lumOff val="-16864"/>
                <a:alphaOff val="0"/>
                <a:shade val="100000"/>
                <a:satMod val="103000"/>
                <a:lumMod val="100000"/>
              </a:schemeClr>
            </a:gs>
            <a:gs pos="100000">
              <a:schemeClr val="accent2">
                <a:hueOff val="-10351890"/>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l-GR" sz="3900" kern="1200"/>
            <a:t>Συμμετοχή. </a:t>
          </a:r>
          <a:endParaRPr lang="en-US" sz="3900" kern="1200"/>
        </a:p>
      </dsp:txBody>
      <dsp:txXfrm>
        <a:off x="45663" y="4305815"/>
        <a:ext cx="6740886" cy="84408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7" name="Date Placeholder 6"/>
          <p:cNvSpPr>
            <a:spLocks noGrp="1"/>
          </p:cNvSpPr>
          <p:nvPr>
            <p:ph type="dt" sz="half" idx="10"/>
          </p:nvPr>
        </p:nvSpPr>
        <p:spPr/>
        <p:txBody>
          <a:bodyPr/>
          <a:lstStyle/>
          <a:p>
            <a:fld id="{D4496A7E-391F-4636-9D45-E0CBA7284994}" type="datetimeFigureOut">
              <a:rPr lang="el-GR" smtClean="0"/>
              <a:t>5/12/25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62F1067-B705-4BDF-B3D2-FBA21832210D}" type="slidenum">
              <a:rPr lang="el-GR" smtClean="0"/>
              <a:t>‹#›</a:t>
            </a:fld>
            <a:endParaRPr lang="el-GR"/>
          </a:p>
        </p:txBody>
      </p:sp>
    </p:spTree>
    <p:extLst>
      <p:ext uri="{BB962C8B-B14F-4D97-AF65-F5344CB8AC3E}">
        <p14:creationId xmlns:p14="http://schemas.microsoft.com/office/powerpoint/2010/main" val="313000649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4496A7E-391F-4636-9D45-E0CBA7284994}" type="datetimeFigureOut">
              <a:rPr lang="el-GR" smtClean="0"/>
              <a:t>5/12/25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F1067-B705-4BDF-B3D2-FBA21832210D}" type="slidenum">
              <a:rPr lang="el-GR" smtClean="0"/>
              <a:t>‹#›</a:t>
            </a:fld>
            <a:endParaRPr lang="el-GR"/>
          </a:p>
        </p:txBody>
      </p:sp>
    </p:spTree>
    <p:extLst>
      <p:ext uri="{BB962C8B-B14F-4D97-AF65-F5344CB8AC3E}">
        <p14:creationId xmlns:p14="http://schemas.microsoft.com/office/powerpoint/2010/main" val="4223928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4496A7E-391F-4636-9D45-E0CBA7284994}" type="datetimeFigureOut">
              <a:rPr lang="el-GR" smtClean="0"/>
              <a:t>5/12/25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F1067-B705-4BDF-B3D2-FBA21832210D}" type="slidenum">
              <a:rPr lang="el-GR" smtClean="0"/>
              <a:t>‹#›</a:t>
            </a:fld>
            <a:endParaRPr lang="el-GR"/>
          </a:p>
        </p:txBody>
      </p:sp>
    </p:spTree>
    <p:extLst>
      <p:ext uri="{BB962C8B-B14F-4D97-AF65-F5344CB8AC3E}">
        <p14:creationId xmlns:p14="http://schemas.microsoft.com/office/powerpoint/2010/main" val="2272436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D4496A7E-391F-4636-9D45-E0CBA7284994}" type="datetimeFigureOut">
              <a:rPr lang="el-GR" smtClean="0"/>
              <a:t>5/12/25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62F1067-B705-4BDF-B3D2-FBA21832210D}" type="slidenum">
              <a:rPr lang="el-GR" smtClean="0"/>
              <a:t>‹#›</a:t>
            </a:fld>
            <a:endParaRPr lang="el-GR"/>
          </a:p>
        </p:txBody>
      </p:sp>
    </p:spTree>
    <p:extLst>
      <p:ext uri="{BB962C8B-B14F-4D97-AF65-F5344CB8AC3E}">
        <p14:creationId xmlns:p14="http://schemas.microsoft.com/office/powerpoint/2010/main" val="1957252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7" name="Date Placeholder 6"/>
          <p:cNvSpPr>
            <a:spLocks noGrp="1"/>
          </p:cNvSpPr>
          <p:nvPr>
            <p:ph type="dt" sz="half" idx="10"/>
          </p:nvPr>
        </p:nvSpPr>
        <p:spPr/>
        <p:txBody>
          <a:bodyPr/>
          <a:lstStyle/>
          <a:p>
            <a:fld id="{D4496A7E-391F-4636-9D45-E0CBA7284994}" type="datetimeFigureOut">
              <a:rPr lang="el-GR" smtClean="0"/>
              <a:t>5/12/25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62F1067-B705-4BDF-B3D2-FBA21832210D}" type="slidenum">
              <a:rPr lang="el-GR" smtClean="0"/>
              <a:t>‹#›</a:t>
            </a:fld>
            <a:endParaRPr lang="el-GR"/>
          </a:p>
        </p:txBody>
      </p:sp>
    </p:spTree>
    <p:extLst>
      <p:ext uri="{BB962C8B-B14F-4D97-AF65-F5344CB8AC3E}">
        <p14:creationId xmlns:p14="http://schemas.microsoft.com/office/powerpoint/2010/main" val="268015858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8" name="Date Placeholder 7"/>
          <p:cNvSpPr>
            <a:spLocks noGrp="1"/>
          </p:cNvSpPr>
          <p:nvPr>
            <p:ph type="dt" sz="half" idx="10"/>
          </p:nvPr>
        </p:nvSpPr>
        <p:spPr/>
        <p:txBody>
          <a:bodyPr/>
          <a:lstStyle/>
          <a:p>
            <a:fld id="{D4496A7E-391F-4636-9D45-E0CBA7284994}" type="datetimeFigureOut">
              <a:rPr lang="el-GR" smtClean="0"/>
              <a:t>5/12/25</a:t>
            </a:fld>
            <a:endParaRPr lang="el-GR"/>
          </a:p>
        </p:txBody>
      </p:sp>
      <p:sp>
        <p:nvSpPr>
          <p:cNvPr id="9" name="Footer Placeholder 8"/>
          <p:cNvSpPr>
            <a:spLocks noGrp="1"/>
          </p:cNvSpPr>
          <p:nvPr>
            <p:ph type="ftr" sz="quarter" idx="11"/>
          </p:nvPr>
        </p:nvSpPr>
        <p:spPr/>
        <p:txBody>
          <a:bodyPr/>
          <a:lstStyle/>
          <a:p>
            <a:endParaRPr lang="el-GR"/>
          </a:p>
        </p:txBody>
      </p:sp>
      <p:sp>
        <p:nvSpPr>
          <p:cNvPr id="10" name="Slide Number Placeholder 9"/>
          <p:cNvSpPr>
            <a:spLocks noGrp="1"/>
          </p:cNvSpPr>
          <p:nvPr>
            <p:ph type="sldNum" sz="quarter" idx="12"/>
          </p:nvPr>
        </p:nvSpPr>
        <p:spPr/>
        <p:txBody>
          <a:bodyPr/>
          <a:lstStyle/>
          <a:p>
            <a:fld id="{E62F1067-B705-4BDF-B3D2-FBA21832210D}" type="slidenum">
              <a:rPr lang="el-GR" smtClean="0"/>
              <a:t>‹#›</a:t>
            </a:fld>
            <a:endParaRPr lang="el-GR"/>
          </a:p>
        </p:txBody>
      </p:sp>
    </p:spTree>
    <p:extLst>
      <p:ext uri="{BB962C8B-B14F-4D97-AF65-F5344CB8AC3E}">
        <p14:creationId xmlns:p14="http://schemas.microsoft.com/office/powerpoint/2010/main" val="3498181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583436" y="3143250"/>
            <a:ext cx="4270248" cy="2596776"/>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7" name="Date Placeholder 6"/>
          <p:cNvSpPr>
            <a:spLocks noGrp="1"/>
          </p:cNvSpPr>
          <p:nvPr>
            <p:ph type="dt" sz="half" idx="10"/>
          </p:nvPr>
        </p:nvSpPr>
        <p:spPr/>
        <p:txBody>
          <a:bodyPr/>
          <a:lstStyle/>
          <a:p>
            <a:fld id="{D4496A7E-391F-4636-9D45-E0CBA7284994}" type="datetimeFigureOut">
              <a:rPr lang="el-GR" smtClean="0"/>
              <a:t>5/12/25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62F1067-B705-4BDF-B3D2-FBA21832210D}" type="slidenum">
              <a:rPr lang="el-GR" smtClean="0"/>
              <a:t>‹#›</a:t>
            </a:fld>
            <a:endParaRPr lang="el-GR"/>
          </a:p>
        </p:txBody>
      </p:sp>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Tree>
    <p:extLst>
      <p:ext uri="{BB962C8B-B14F-4D97-AF65-F5344CB8AC3E}">
        <p14:creationId xmlns:p14="http://schemas.microsoft.com/office/powerpoint/2010/main" val="405543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D4496A7E-391F-4636-9D45-E0CBA7284994}" type="datetimeFigureOut">
              <a:rPr lang="el-GR" smtClean="0"/>
              <a:t>5/12/25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62F1067-B705-4BDF-B3D2-FBA21832210D}" type="slidenum">
              <a:rPr lang="el-GR" smtClean="0"/>
              <a:t>‹#›</a:t>
            </a:fld>
            <a:endParaRPr lang="el-GR"/>
          </a:p>
        </p:txBody>
      </p:sp>
    </p:spTree>
    <p:extLst>
      <p:ext uri="{BB962C8B-B14F-4D97-AF65-F5344CB8AC3E}">
        <p14:creationId xmlns:p14="http://schemas.microsoft.com/office/powerpoint/2010/main" val="726101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496A7E-391F-4636-9D45-E0CBA7284994}" type="datetimeFigureOut">
              <a:rPr lang="el-GR" smtClean="0"/>
              <a:t>5/12/25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62F1067-B705-4BDF-B3D2-FBA21832210D}" type="slidenum">
              <a:rPr lang="el-GR" smtClean="0"/>
              <a:t>‹#›</a:t>
            </a:fld>
            <a:endParaRPr lang="el-GR"/>
          </a:p>
        </p:txBody>
      </p:sp>
    </p:spTree>
    <p:extLst>
      <p:ext uri="{BB962C8B-B14F-4D97-AF65-F5344CB8AC3E}">
        <p14:creationId xmlns:p14="http://schemas.microsoft.com/office/powerpoint/2010/main" val="2068735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9" name="Date Placeholder 8"/>
          <p:cNvSpPr>
            <a:spLocks noGrp="1"/>
          </p:cNvSpPr>
          <p:nvPr>
            <p:ph type="dt" sz="half" idx="10"/>
          </p:nvPr>
        </p:nvSpPr>
        <p:spPr/>
        <p:txBody>
          <a:bodyPr/>
          <a:lstStyle/>
          <a:p>
            <a:fld id="{D4496A7E-391F-4636-9D45-E0CBA7284994}" type="datetimeFigureOut">
              <a:rPr lang="el-GR" smtClean="0"/>
              <a:t>5/12/25</a:t>
            </a:fld>
            <a:endParaRPr lang="el-G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l-GR"/>
          </a:p>
        </p:txBody>
      </p:sp>
      <p:sp>
        <p:nvSpPr>
          <p:cNvPr id="11" name="Slide Number Placeholder 10"/>
          <p:cNvSpPr>
            <a:spLocks noGrp="1"/>
          </p:cNvSpPr>
          <p:nvPr>
            <p:ph type="sldNum" sz="quarter" idx="12"/>
          </p:nvPr>
        </p:nvSpPr>
        <p:spPr/>
        <p:txBody>
          <a:bodyPr/>
          <a:lstStyle/>
          <a:p>
            <a:fld id="{E62F1067-B705-4BDF-B3D2-FBA21832210D}" type="slidenum">
              <a:rPr lang="el-GR" smtClean="0"/>
              <a:t>‹#›</a:t>
            </a:fld>
            <a:endParaRPr lang="el-GR"/>
          </a:p>
        </p:txBody>
      </p:sp>
    </p:spTree>
    <p:extLst>
      <p:ext uri="{BB962C8B-B14F-4D97-AF65-F5344CB8AC3E}">
        <p14:creationId xmlns:p14="http://schemas.microsoft.com/office/powerpoint/2010/main" val="1391677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D4496A7E-391F-4636-9D45-E0CBA7284994}" type="datetimeFigureOut">
              <a:rPr lang="el-GR" smtClean="0"/>
              <a:t>5/12/25</a:t>
            </a:fld>
            <a:endParaRPr lang="el-G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l-GR"/>
          </a:p>
        </p:txBody>
      </p:sp>
      <p:sp>
        <p:nvSpPr>
          <p:cNvPr id="10" name="Slide Number Placeholder 9"/>
          <p:cNvSpPr>
            <a:spLocks noGrp="1"/>
          </p:cNvSpPr>
          <p:nvPr>
            <p:ph type="sldNum" sz="quarter" idx="12"/>
          </p:nvPr>
        </p:nvSpPr>
        <p:spPr/>
        <p:txBody>
          <a:bodyPr/>
          <a:lstStyle/>
          <a:p>
            <a:fld id="{E62F1067-B705-4BDF-B3D2-FBA21832210D}" type="slidenum">
              <a:rPr lang="el-GR" smtClean="0"/>
              <a:t>‹#›</a:t>
            </a:fld>
            <a:endParaRPr lang="el-GR"/>
          </a:p>
        </p:txBody>
      </p:sp>
    </p:spTree>
    <p:extLst>
      <p:ext uri="{BB962C8B-B14F-4D97-AF65-F5344CB8AC3E}">
        <p14:creationId xmlns:p14="http://schemas.microsoft.com/office/powerpoint/2010/main" val="1482375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D4496A7E-391F-4636-9D45-E0CBA7284994}" type="datetimeFigureOut">
              <a:rPr lang="el-GR" smtClean="0"/>
              <a:t>5/12/25</a:t>
            </a:fld>
            <a:endParaRPr lang="el-G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l-G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E62F1067-B705-4BDF-B3D2-FBA21832210D}" type="slidenum">
              <a:rPr lang="el-GR" smtClean="0"/>
              <a:t>‹#›</a:t>
            </a:fld>
            <a:endParaRPr lang="el-GR"/>
          </a:p>
        </p:txBody>
      </p:sp>
    </p:spTree>
    <p:extLst>
      <p:ext uri="{BB962C8B-B14F-4D97-AF65-F5344CB8AC3E}">
        <p14:creationId xmlns:p14="http://schemas.microsoft.com/office/powerpoint/2010/main" val="1549625572"/>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3B468B-139D-2201-0873-0A88D76CA35C}"/>
              </a:ext>
            </a:extLst>
          </p:cNvPr>
          <p:cNvSpPr>
            <a:spLocks noGrp="1"/>
          </p:cNvSpPr>
          <p:nvPr>
            <p:ph type="ctrTitle"/>
          </p:nvPr>
        </p:nvSpPr>
        <p:spPr>
          <a:xfrm>
            <a:off x="540279" y="967417"/>
            <a:ext cx="10421888" cy="3943250"/>
          </a:xfrm>
        </p:spPr>
        <p:txBody>
          <a:bodyPr>
            <a:normAutofit/>
          </a:bodyPr>
          <a:lstStyle/>
          <a:p>
            <a:pPr>
              <a:lnSpc>
                <a:spcPct val="90000"/>
              </a:lnSpc>
            </a:pPr>
            <a:r>
              <a:rPr lang="en-US" sz="2500" dirty="0">
                <a:solidFill>
                  <a:schemeClr val="bg1"/>
                </a:solidFill>
              </a:rPr>
              <a:t>4.</a:t>
            </a:r>
            <a:r>
              <a:rPr lang="el-GR" sz="2500" dirty="0">
                <a:solidFill>
                  <a:schemeClr val="bg1"/>
                </a:solidFill>
              </a:rPr>
              <a:t>Γενικές Αρχές της Παιδαγωγικής και οι κυριότεροι εκπρόσωποί της (ανά τον κόσμο)</a:t>
            </a:r>
            <a:br>
              <a:rPr lang="el-GR" sz="2500" dirty="0">
                <a:solidFill>
                  <a:schemeClr val="bg1"/>
                </a:solidFill>
              </a:rPr>
            </a:br>
            <a:br>
              <a:rPr lang="el-GR" sz="2500" dirty="0">
                <a:solidFill>
                  <a:schemeClr val="bg1"/>
                </a:solidFill>
              </a:rPr>
            </a:br>
            <a:r>
              <a:rPr lang="en-US" sz="2500" dirty="0">
                <a:solidFill>
                  <a:schemeClr val="bg1"/>
                </a:solidFill>
              </a:rPr>
              <a:t>5</a:t>
            </a:r>
            <a:r>
              <a:rPr lang="el-GR" sz="2500" dirty="0">
                <a:solidFill>
                  <a:schemeClr val="bg1"/>
                </a:solidFill>
              </a:rPr>
              <a:t>.Η Κοινωνική Παιδαγωγική στην Ευρώπη – Ιστορική εξέλιξη και Ανάπτυξη </a:t>
            </a:r>
            <a:br>
              <a:rPr lang="en-US" sz="2500" dirty="0">
                <a:solidFill>
                  <a:schemeClr val="bg1"/>
                </a:solidFill>
              </a:rPr>
            </a:br>
            <a:br>
              <a:rPr lang="en-US" sz="2500" dirty="0">
                <a:solidFill>
                  <a:schemeClr val="bg1"/>
                </a:solidFill>
              </a:rPr>
            </a:br>
            <a:endParaRPr lang="el-GR" sz="2500" dirty="0">
              <a:solidFill>
                <a:schemeClr val="bg1"/>
              </a:solidFill>
            </a:endParaRPr>
          </a:p>
        </p:txBody>
      </p:sp>
      <p:sp>
        <p:nvSpPr>
          <p:cNvPr id="3" name="Υπότιτλος 2">
            <a:extLst>
              <a:ext uri="{FF2B5EF4-FFF2-40B4-BE49-F238E27FC236}">
                <a16:creationId xmlns:a16="http://schemas.microsoft.com/office/drawing/2014/main" id="{32B92259-0D4A-15E1-C1F8-EF128DB084BA}"/>
              </a:ext>
            </a:extLst>
          </p:cNvPr>
          <p:cNvSpPr>
            <a:spLocks noGrp="1"/>
          </p:cNvSpPr>
          <p:nvPr>
            <p:ph type="subTitle" idx="1"/>
          </p:nvPr>
        </p:nvSpPr>
        <p:spPr>
          <a:xfrm>
            <a:off x="540278" y="5189400"/>
            <a:ext cx="10421887" cy="544260"/>
          </a:xfrm>
        </p:spPr>
        <p:txBody>
          <a:bodyPr anchor="ctr">
            <a:normAutofit/>
          </a:bodyPr>
          <a:lstStyle/>
          <a:p>
            <a:pPr>
              <a:lnSpc>
                <a:spcPct val="90000"/>
              </a:lnSpc>
            </a:pPr>
            <a:r>
              <a:rPr lang="el-GR" sz="800" dirty="0">
                <a:solidFill>
                  <a:srgbClr val="FEFFFF"/>
                </a:solidFill>
              </a:rPr>
              <a:t>Μάθημα:</a:t>
            </a:r>
            <a:br>
              <a:rPr lang="el-GR" sz="800" dirty="0">
                <a:solidFill>
                  <a:srgbClr val="FEFFFF"/>
                </a:solidFill>
              </a:rPr>
            </a:br>
            <a:r>
              <a:rPr lang="el-GR" sz="800" dirty="0">
                <a:solidFill>
                  <a:srgbClr val="FEFFFF"/>
                </a:solidFill>
              </a:rPr>
              <a:t>Κοινωνική παιδαγωγική και </a:t>
            </a:r>
            <a:r>
              <a:rPr lang="el-GR" sz="800" dirty="0" err="1">
                <a:solidFill>
                  <a:srgbClr val="FEFFFF"/>
                </a:solidFill>
              </a:rPr>
              <a:t>Κοινωνικοπολιτισμική</a:t>
            </a:r>
            <a:r>
              <a:rPr lang="el-GR" sz="800" dirty="0">
                <a:solidFill>
                  <a:srgbClr val="FEFFFF"/>
                </a:solidFill>
              </a:rPr>
              <a:t> Εμψύχωση</a:t>
            </a:r>
            <a:br>
              <a:rPr lang="el-GR" sz="800" dirty="0">
                <a:solidFill>
                  <a:srgbClr val="FEFFFF"/>
                </a:solidFill>
              </a:rPr>
            </a:br>
            <a:r>
              <a:rPr lang="el-GR" sz="800" dirty="0">
                <a:solidFill>
                  <a:srgbClr val="FEFFFF"/>
                </a:solidFill>
              </a:rPr>
              <a:t>Όλγα </a:t>
            </a:r>
            <a:r>
              <a:rPr lang="el-GR" sz="800" dirty="0" err="1">
                <a:solidFill>
                  <a:srgbClr val="FEFFFF"/>
                </a:solidFill>
              </a:rPr>
              <a:t>Κατσιάνη</a:t>
            </a:r>
            <a:r>
              <a:rPr lang="el-GR" sz="800" dirty="0">
                <a:solidFill>
                  <a:srgbClr val="FEFFFF"/>
                </a:solidFill>
              </a:rPr>
              <a:t>, Επίκουρη Καθηγήτρια</a:t>
            </a:r>
          </a:p>
        </p:txBody>
      </p:sp>
    </p:spTree>
    <p:extLst>
      <p:ext uri="{BB962C8B-B14F-4D97-AF65-F5344CB8AC3E}">
        <p14:creationId xmlns:p14="http://schemas.microsoft.com/office/powerpoint/2010/main" val="4239916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30466A-5C0D-8BCD-611A-AD9EAC3DCAFB}"/>
              </a:ext>
            </a:extLst>
          </p:cNvPr>
          <p:cNvSpPr>
            <a:spLocks noGrp="1"/>
          </p:cNvSpPr>
          <p:nvPr>
            <p:ph type="title"/>
          </p:nvPr>
        </p:nvSpPr>
        <p:spPr>
          <a:xfrm>
            <a:off x="1098035" y="1809135"/>
            <a:ext cx="2615910" cy="4321302"/>
          </a:xfrm>
        </p:spPr>
        <p:txBody>
          <a:bodyPr>
            <a:normAutofit/>
          </a:bodyPr>
          <a:lstStyle/>
          <a:p>
            <a:pPr algn="ctr">
              <a:lnSpc>
                <a:spcPct val="90000"/>
              </a:lnSpc>
            </a:pPr>
            <a:r>
              <a:rPr lang="el-GR" sz="2500" b="1" dirty="0">
                <a:solidFill>
                  <a:schemeClr val="tx1"/>
                </a:solidFill>
              </a:rPr>
              <a:t>Διαφορές Κοινωνικής Παιδαγωγικής και</a:t>
            </a:r>
            <a:br>
              <a:rPr lang="el-GR" sz="2500" b="1" dirty="0">
                <a:solidFill>
                  <a:schemeClr val="tx1"/>
                </a:solidFill>
              </a:rPr>
            </a:br>
            <a:r>
              <a:rPr lang="el-GR" sz="2500" b="1" dirty="0">
                <a:solidFill>
                  <a:schemeClr val="tx1"/>
                </a:solidFill>
              </a:rPr>
              <a:t> Σχολικής Παιδαγωγικής</a:t>
            </a:r>
          </a:p>
        </p:txBody>
      </p:sp>
      <p:graphicFrame>
        <p:nvGraphicFramePr>
          <p:cNvPr id="18" name="Θέση περιεχομένου 2">
            <a:extLst>
              <a:ext uri="{FF2B5EF4-FFF2-40B4-BE49-F238E27FC236}">
                <a16:creationId xmlns:a16="http://schemas.microsoft.com/office/drawing/2014/main" id="{65E0DCE3-E938-97A6-85A1-19076D1844E3}"/>
              </a:ext>
            </a:extLst>
          </p:cNvPr>
          <p:cNvGraphicFramePr>
            <a:graphicFrameLocks noGrp="1"/>
          </p:cNvGraphicFramePr>
          <p:nvPr>
            <p:ph idx="1"/>
            <p:extLst>
              <p:ext uri="{D42A27DB-BD31-4B8C-83A1-F6EECF244321}">
                <p14:modId xmlns:p14="http://schemas.microsoft.com/office/powerpoint/2010/main" val="1956644946"/>
              </p:ext>
            </p:extLst>
          </p:nvPr>
        </p:nvGraphicFramePr>
        <p:xfrm>
          <a:off x="4313090" y="258097"/>
          <a:ext cx="7639664" cy="63418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9733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aphicFrame>
        <p:nvGraphicFramePr>
          <p:cNvPr id="5" name="Θέση περιεχομένου 2">
            <a:extLst>
              <a:ext uri="{FF2B5EF4-FFF2-40B4-BE49-F238E27FC236}">
                <a16:creationId xmlns:a16="http://schemas.microsoft.com/office/drawing/2014/main" id="{D8B4B00D-9490-1892-BC4A-F6852F75D688}"/>
              </a:ext>
            </a:extLst>
          </p:cNvPr>
          <p:cNvGraphicFramePr>
            <a:graphicFrameLocks noGrp="1"/>
          </p:cNvGraphicFramePr>
          <p:nvPr>
            <p:ph idx="1"/>
            <p:extLst>
              <p:ext uri="{D42A27DB-BD31-4B8C-83A1-F6EECF244321}">
                <p14:modId xmlns:p14="http://schemas.microsoft.com/office/powerpoint/2010/main" val="3661056190"/>
              </p:ext>
            </p:extLst>
          </p:nvPr>
        </p:nvGraphicFramePr>
        <p:xfrm>
          <a:off x="4277031" y="176981"/>
          <a:ext cx="7728155" cy="63909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7614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EE2867-C0EB-C6F6-E2FC-EA488438A1E0}"/>
              </a:ext>
            </a:extLst>
          </p:cNvPr>
          <p:cNvSpPr>
            <a:spLocks noGrp="1"/>
          </p:cNvSpPr>
          <p:nvPr>
            <p:ph type="title"/>
          </p:nvPr>
        </p:nvSpPr>
        <p:spPr>
          <a:xfrm>
            <a:off x="1046019" y="942108"/>
            <a:ext cx="3256550" cy="4969113"/>
          </a:xfrm>
        </p:spPr>
        <p:txBody>
          <a:bodyPr anchor="ctr">
            <a:normAutofit/>
          </a:bodyPr>
          <a:lstStyle/>
          <a:p>
            <a:pPr algn="ctr"/>
            <a:r>
              <a:rPr lang="en-US" sz="2800" dirty="0">
                <a:solidFill>
                  <a:schemeClr val="tx2">
                    <a:lumMod val="75000"/>
                  </a:schemeClr>
                </a:solidFill>
              </a:rPr>
              <a:t>Hans Thiersch</a:t>
            </a:r>
            <a:r>
              <a:rPr lang="el-GR" sz="2800" dirty="0">
                <a:solidFill>
                  <a:schemeClr val="tx2">
                    <a:lumMod val="75000"/>
                  </a:schemeClr>
                </a:solidFill>
              </a:rPr>
              <a:t>: Έμφαση στην πρακτική</a:t>
            </a:r>
            <a:br>
              <a:rPr lang="el-GR" sz="2800" dirty="0">
                <a:solidFill>
                  <a:schemeClr val="tx2">
                    <a:lumMod val="75000"/>
                  </a:schemeClr>
                </a:solidFill>
              </a:rPr>
            </a:br>
            <a:r>
              <a:rPr lang="el-GR" sz="2800" dirty="0">
                <a:solidFill>
                  <a:schemeClr val="tx2">
                    <a:lumMod val="75000"/>
                  </a:schemeClr>
                </a:solidFill>
              </a:rPr>
              <a:t> και κριτική διάσταση της </a:t>
            </a:r>
            <a:br>
              <a:rPr lang="el-GR" sz="2800" dirty="0">
                <a:solidFill>
                  <a:schemeClr val="tx2">
                    <a:lumMod val="75000"/>
                  </a:schemeClr>
                </a:solidFill>
              </a:rPr>
            </a:br>
            <a:r>
              <a:rPr lang="el-GR" sz="2800" dirty="0">
                <a:solidFill>
                  <a:schemeClr val="tx2">
                    <a:lumMod val="75000"/>
                  </a:schemeClr>
                </a:solidFill>
              </a:rPr>
              <a:t> Κοινωνικής Παιδαγωγικής –</a:t>
            </a:r>
          </a:p>
        </p:txBody>
      </p:sp>
      <p:sp>
        <p:nvSpPr>
          <p:cNvPr id="27" name="Θέση περιεχομένου 2">
            <a:extLst>
              <a:ext uri="{FF2B5EF4-FFF2-40B4-BE49-F238E27FC236}">
                <a16:creationId xmlns:a16="http://schemas.microsoft.com/office/drawing/2014/main" id="{B1ECBAB4-088A-2778-3101-C29BE2D10A48}"/>
              </a:ext>
            </a:extLst>
          </p:cNvPr>
          <p:cNvSpPr>
            <a:spLocks noGrp="1"/>
          </p:cNvSpPr>
          <p:nvPr>
            <p:ph idx="1"/>
          </p:nvPr>
        </p:nvSpPr>
        <p:spPr>
          <a:xfrm>
            <a:off x="4649245" y="707923"/>
            <a:ext cx="7400427" cy="5743207"/>
          </a:xfrm>
        </p:spPr>
        <p:txBody>
          <a:bodyPr anchor="ctr">
            <a:noAutofit/>
          </a:bodyPr>
          <a:lstStyle/>
          <a:p>
            <a:pPr lvl="1"/>
            <a:r>
              <a:rPr lang="el-GR" sz="2000" dirty="0">
                <a:solidFill>
                  <a:schemeClr val="tx2">
                    <a:lumMod val="75000"/>
                  </a:schemeClr>
                </a:solidFill>
              </a:rPr>
              <a:t>Εστίαση  στην κοινωνική κριτική, στην κοινωνική χειραφέτηση και κοινωνική δικαιοσύνη και ηθική.</a:t>
            </a:r>
          </a:p>
          <a:p>
            <a:pPr lvl="1"/>
            <a:endParaRPr lang="el-GR" sz="2000" dirty="0">
              <a:solidFill>
                <a:schemeClr val="tx2">
                  <a:lumMod val="75000"/>
                </a:schemeClr>
              </a:solidFill>
            </a:endParaRPr>
          </a:p>
          <a:p>
            <a:pPr lvl="1"/>
            <a:r>
              <a:rPr lang="el-GR" sz="2000" dirty="0">
                <a:solidFill>
                  <a:schemeClr val="tx2">
                    <a:lumMod val="75000"/>
                  </a:schemeClr>
                </a:solidFill>
              </a:rPr>
              <a:t>Έμφαση στον προληπτικό και παρεμβατικό ρόλο της Κοινωνικής Παιδαγωγικής</a:t>
            </a:r>
          </a:p>
          <a:p>
            <a:pPr lvl="1"/>
            <a:endParaRPr lang="el-GR" sz="2000" dirty="0">
              <a:solidFill>
                <a:schemeClr val="tx2">
                  <a:lumMod val="75000"/>
                </a:schemeClr>
              </a:solidFill>
            </a:endParaRPr>
          </a:p>
          <a:p>
            <a:pPr lvl="1"/>
            <a:r>
              <a:rPr lang="el-GR" sz="2000" dirty="0">
                <a:solidFill>
                  <a:schemeClr val="tx2">
                    <a:lumMod val="75000"/>
                  </a:schemeClr>
                </a:solidFill>
              </a:rPr>
              <a:t>Η Κ.Π.  ως εκπαίδευση για την αλλαγή.</a:t>
            </a:r>
          </a:p>
          <a:p>
            <a:pPr lvl="1"/>
            <a:endParaRPr lang="el-GR" sz="2000" dirty="0">
              <a:solidFill>
                <a:schemeClr val="tx2">
                  <a:lumMod val="75000"/>
                </a:schemeClr>
              </a:solidFill>
            </a:endParaRPr>
          </a:p>
          <a:p>
            <a:pPr lvl="1"/>
            <a:r>
              <a:rPr lang="el-GR" sz="2000" dirty="0">
                <a:solidFill>
                  <a:schemeClr val="tx2">
                    <a:lumMod val="75000"/>
                  </a:schemeClr>
                </a:solidFill>
              </a:rPr>
              <a:t>Απαραίτητες για τον Κοινωνικό Παιδαγωγό  η ευελιξία, ο αυτοέλεγχος και η συνεχής αυτοκριτική διάθεση.</a:t>
            </a:r>
          </a:p>
          <a:p>
            <a:pPr lvl="1"/>
            <a:endParaRPr lang="el-GR" sz="2000" dirty="0">
              <a:solidFill>
                <a:schemeClr val="tx2">
                  <a:lumMod val="75000"/>
                </a:schemeClr>
              </a:solidFill>
            </a:endParaRPr>
          </a:p>
          <a:p>
            <a:pPr lvl="1"/>
            <a:r>
              <a:rPr lang="el-GR" sz="2000" dirty="0">
                <a:solidFill>
                  <a:schemeClr val="tx2">
                    <a:lumMod val="75000"/>
                  </a:schemeClr>
                </a:solidFill>
              </a:rPr>
              <a:t>Άμεση σύνδεση της Κ.Π.  με την παραγωγή (εκπαιδευτικής) πολιτικής.</a:t>
            </a:r>
          </a:p>
        </p:txBody>
      </p:sp>
    </p:spTree>
    <p:extLst>
      <p:ext uri="{BB962C8B-B14F-4D97-AF65-F5344CB8AC3E}">
        <p14:creationId xmlns:p14="http://schemas.microsoft.com/office/powerpoint/2010/main" val="1975369246"/>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057C4D-9649-A247-3853-4A18D26E528F}"/>
              </a:ext>
            </a:extLst>
          </p:cNvPr>
          <p:cNvSpPr>
            <a:spLocks noGrp="1"/>
          </p:cNvSpPr>
          <p:nvPr>
            <p:ph type="title"/>
          </p:nvPr>
        </p:nvSpPr>
        <p:spPr>
          <a:xfrm>
            <a:off x="1098035" y="2088371"/>
            <a:ext cx="2454052" cy="3029344"/>
          </a:xfrm>
        </p:spPr>
        <p:txBody>
          <a:bodyPr>
            <a:normAutofit/>
          </a:bodyPr>
          <a:lstStyle/>
          <a:p>
            <a:pPr algn="ctr"/>
            <a:r>
              <a:rPr lang="el-GR" sz="3200" b="1" dirty="0">
                <a:solidFill>
                  <a:schemeClr val="tx1"/>
                </a:solidFill>
              </a:rPr>
              <a:t>Πέντε βασικά αξιώματα</a:t>
            </a:r>
          </a:p>
        </p:txBody>
      </p:sp>
      <p:graphicFrame>
        <p:nvGraphicFramePr>
          <p:cNvPr id="5" name="Θέση περιεχομένου 2">
            <a:extLst>
              <a:ext uri="{FF2B5EF4-FFF2-40B4-BE49-F238E27FC236}">
                <a16:creationId xmlns:a16="http://schemas.microsoft.com/office/drawing/2014/main" id="{01531B2D-DD33-5D5A-5B86-41623F9F56FA}"/>
              </a:ext>
            </a:extLst>
          </p:cNvPr>
          <p:cNvGraphicFramePr>
            <a:graphicFrameLocks noGrp="1"/>
          </p:cNvGraphicFramePr>
          <p:nvPr>
            <p:ph idx="1"/>
            <p:extLst>
              <p:ext uri="{D42A27DB-BD31-4B8C-83A1-F6EECF244321}">
                <p14:modId xmlns:p14="http://schemas.microsoft.com/office/powerpoint/2010/main" val="4117858773"/>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7576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A22252-AAD4-6439-E457-199701333A99}"/>
              </a:ext>
            </a:extLst>
          </p:cNvPr>
          <p:cNvSpPr>
            <a:spLocks noGrp="1"/>
          </p:cNvSpPr>
          <p:nvPr>
            <p:ph type="title"/>
          </p:nvPr>
        </p:nvSpPr>
        <p:spPr>
          <a:xfrm>
            <a:off x="1794897" y="471047"/>
            <a:ext cx="9712998" cy="1280890"/>
          </a:xfrm>
        </p:spPr>
        <p:txBody>
          <a:bodyPr>
            <a:normAutofit fontScale="90000"/>
          </a:bodyPr>
          <a:lstStyle/>
          <a:p>
            <a:pPr algn="ctr"/>
            <a:r>
              <a:rPr lang="en-US" sz="3300" b="1" dirty="0" err="1"/>
              <a:t>Hansjosef</a:t>
            </a:r>
            <a:r>
              <a:rPr lang="en-US" sz="3300" b="1" dirty="0"/>
              <a:t> </a:t>
            </a:r>
            <a:r>
              <a:rPr lang="en-US" sz="3300" b="1" dirty="0" err="1"/>
              <a:t>Buchkremer</a:t>
            </a:r>
            <a:r>
              <a:rPr lang="el-GR" sz="3300" b="1" dirty="0"/>
              <a:t>:</a:t>
            </a:r>
            <a:br>
              <a:rPr lang="el-GR" sz="3300" b="1" dirty="0"/>
            </a:br>
            <a:r>
              <a:rPr lang="el-GR" sz="3300" b="1" dirty="0"/>
              <a:t> Η Κοινωνική Παιδαγωγική ως θεμέλιο για κάθε παιδαγωγική</a:t>
            </a:r>
          </a:p>
        </p:txBody>
      </p:sp>
      <p:graphicFrame>
        <p:nvGraphicFramePr>
          <p:cNvPr id="5" name="Θέση περιεχομένου 2">
            <a:extLst>
              <a:ext uri="{FF2B5EF4-FFF2-40B4-BE49-F238E27FC236}">
                <a16:creationId xmlns:a16="http://schemas.microsoft.com/office/drawing/2014/main" id="{6E213133-110A-6923-2F9E-810D1883713D}"/>
              </a:ext>
            </a:extLst>
          </p:cNvPr>
          <p:cNvGraphicFramePr>
            <a:graphicFrameLocks noGrp="1"/>
          </p:cNvGraphicFramePr>
          <p:nvPr>
            <p:ph idx="1"/>
            <p:extLst>
              <p:ext uri="{D42A27DB-BD31-4B8C-83A1-F6EECF244321}">
                <p14:modId xmlns:p14="http://schemas.microsoft.com/office/powerpoint/2010/main" val="3407653033"/>
              </p:ext>
            </p:extLst>
          </p:nvPr>
        </p:nvGraphicFramePr>
        <p:xfrm>
          <a:off x="1071715" y="2320413"/>
          <a:ext cx="10766323" cy="41590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4229434"/>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F16451-C499-D211-44CD-B2191534AA99}"/>
              </a:ext>
            </a:extLst>
          </p:cNvPr>
          <p:cNvSpPr>
            <a:spLocks noGrp="1"/>
          </p:cNvSpPr>
          <p:nvPr>
            <p:ph type="title"/>
          </p:nvPr>
        </p:nvSpPr>
        <p:spPr>
          <a:xfrm>
            <a:off x="1180627" y="2540655"/>
            <a:ext cx="2454052" cy="3029344"/>
          </a:xfrm>
        </p:spPr>
        <p:txBody>
          <a:bodyPr>
            <a:normAutofit/>
          </a:bodyPr>
          <a:lstStyle/>
          <a:p>
            <a:pPr algn="ctr"/>
            <a:r>
              <a:rPr lang="el-GR" sz="2500" b="1" dirty="0">
                <a:solidFill>
                  <a:schemeClr val="tx1"/>
                </a:solidFill>
              </a:rPr>
              <a:t>Βασικές διαστάσεις της Κοινωνικής Παιδαγωγικής</a:t>
            </a:r>
          </a:p>
        </p:txBody>
      </p:sp>
      <p:graphicFrame>
        <p:nvGraphicFramePr>
          <p:cNvPr id="5" name="Θέση περιεχομένου 2">
            <a:extLst>
              <a:ext uri="{FF2B5EF4-FFF2-40B4-BE49-F238E27FC236}">
                <a16:creationId xmlns:a16="http://schemas.microsoft.com/office/drawing/2014/main" id="{51CDC354-8C04-9C9A-A863-1EDE3E86E499}"/>
              </a:ext>
            </a:extLst>
          </p:cNvPr>
          <p:cNvGraphicFramePr>
            <a:graphicFrameLocks noGrp="1"/>
          </p:cNvGraphicFramePr>
          <p:nvPr>
            <p:ph idx="1"/>
            <p:extLst>
              <p:ext uri="{D42A27DB-BD31-4B8C-83A1-F6EECF244321}">
                <p14:modId xmlns:p14="http://schemas.microsoft.com/office/powerpoint/2010/main" val="835116995"/>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0661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7" name="Θέση περιεχομένου 2">
            <a:extLst>
              <a:ext uri="{FF2B5EF4-FFF2-40B4-BE49-F238E27FC236}">
                <a16:creationId xmlns:a16="http://schemas.microsoft.com/office/drawing/2014/main" id="{C458BB86-2804-8ECC-2012-4CE034055042}"/>
              </a:ext>
            </a:extLst>
          </p:cNvPr>
          <p:cNvSpPr>
            <a:spLocks noGrp="1"/>
          </p:cNvSpPr>
          <p:nvPr>
            <p:ph idx="1"/>
          </p:nvPr>
        </p:nvSpPr>
        <p:spPr>
          <a:xfrm>
            <a:off x="4896470" y="379933"/>
            <a:ext cx="6890786" cy="6071197"/>
          </a:xfrm>
        </p:spPr>
        <p:txBody>
          <a:bodyPr anchor="ctr">
            <a:normAutofit fontScale="92500" lnSpcReduction="10000"/>
          </a:bodyPr>
          <a:lstStyle/>
          <a:p>
            <a:pPr>
              <a:lnSpc>
                <a:spcPct val="90000"/>
              </a:lnSpc>
            </a:pPr>
            <a:r>
              <a:rPr lang="el-GR" sz="2700" b="1" dirty="0">
                <a:solidFill>
                  <a:schemeClr val="tx2">
                    <a:lumMod val="75000"/>
                  </a:schemeClr>
                </a:solidFill>
              </a:rPr>
              <a:t>Θεωρητική διάσταση</a:t>
            </a:r>
            <a:r>
              <a:rPr lang="el-GR" sz="2700" dirty="0">
                <a:solidFill>
                  <a:schemeClr val="tx2">
                    <a:lumMod val="75000"/>
                  </a:schemeClr>
                </a:solidFill>
              </a:rPr>
              <a:t>: συνδέεται με τα προβλήματα της Κοινωνικής Παιδαγωγικής  ως γνωστικό αντικείμενο.</a:t>
            </a:r>
          </a:p>
          <a:p>
            <a:pPr>
              <a:lnSpc>
                <a:spcPct val="90000"/>
              </a:lnSpc>
            </a:pPr>
            <a:endParaRPr lang="el-GR" sz="2700" dirty="0">
              <a:solidFill>
                <a:schemeClr val="tx2">
                  <a:lumMod val="75000"/>
                </a:schemeClr>
              </a:solidFill>
            </a:endParaRPr>
          </a:p>
          <a:p>
            <a:pPr>
              <a:lnSpc>
                <a:spcPct val="90000"/>
              </a:lnSpc>
            </a:pPr>
            <a:r>
              <a:rPr lang="el-GR" sz="2700" b="1" dirty="0">
                <a:solidFill>
                  <a:schemeClr val="tx2">
                    <a:lumMod val="75000"/>
                  </a:schemeClr>
                </a:solidFill>
              </a:rPr>
              <a:t>Ανθρωπολογική-Ηθική και </a:t>
            </a:r>
            <a:r>
              <a:rPr lang="el-GR" sz="2700" b="1" dirty="0" err="1">
                <a:solidFill>
                  <a:schemeClr val="tx2">
                    <a:lumMod val="75000"/>
                  </a:schemeClr>
                </a:solidFill>
              </a:rPr>
              <a:t>Κοινωνιοκριτική</a:t>
            </a:r>
            <a:r>
              <a:rPr lang="el-GR" sz="2700" dirty="0">
                <a:solidFill>
                  <a:schemeClr val="tx2">
                    <a:lumMod val="75000"/>
                  </a:schemeClr>
                </a:solidFill>
              </a:rPr>
              <a:t>: ερωτήματα σχετικά με την κοινωνική φύση και προέλευση του ανθρώπου/εκπαιδευτικές επιρροές οι οποίες ενδυναμώνουν και βοηθούν.</a:t>
            </a:r>
          </a:p>
          <a:p>
            <a:pPr>
              <a:lnSpc>
                <a:spcPct val="90000"/>
              </a:lnSpc>
            </a:pPr>
            <a:endParaRPr lang="el-GR" sz="2700" dirty="0">
              <a:solidFill>
                <a:schemeClr val="tx2">
                  <a:lumMod val="75000"/>
                </a:schemeClr>
              </a:solidFill>
            </a:endParaRPr>
          </a:p>
          <a:p>
            <a:pPr>
              <a:lnSpc>
                <a:spcPct val="90000"/>
              </a:lnSpc>
            </a:pPr>
            <a:r>
              <a:rPr lang="el-GR" sz="2700" b="1" dirty="0">
                <a:solidFill>
                  <a:schemeClr val="tx2">
                    <a:lumMod val="75000"/>
                  </a:schemeClr>
                </a:solidFill>
              </a:rPr>
              <a:t>Ιστορική-συγκριτική διάσταση</a:t>
            </a:r>
            <a:r>
              <a:rPr lang="el-GR" sz="2700" dirty="0">
                <a:solidFill>
                  <a:schemeClr val="tx2">
                    <a:lumMod val="75000"/>
                  </a:schemeClr>
                </a:solidFill>
              </a:rPr>
              <a:t>: παρομοιάζει, συγκρίνει και συσχετίζει θεωρίες και απόψεις που αφορούν την Κ.Π. και αναζητά ιδέες, συμβουλές και προτάσεις από συγγενή επιστημονικά πεδία (εμπλουτισμός).</a:t>
            </a:r>
          </a:p>
          <a:p>
            <a:pPr>
              <a:lnSpc>
                <a:spcPct val="90000"/>
              </a:lnSpc>
            </a:pPr>
            <a:endParaRPr lang="el-GR" sz="2700" dirty="0">
              <a:solidFill>
                <a:schemeClr val="tx2">
                  <a:lumMod val="75000"/>
                </a:schemeClr>
              </a:solidFill>
            </a:endParaRPr>
          </a:p>
          <a:p>
            <a:pPr>
              <a:lnSpc>
                <a:spcPct val="90000"/>
              </a:lnSpc>
            </a:pPr>
            <a:r>
              <a:rPr lang="el-GR" sz="2700" b="1" dirty="0">
                <a:solidFill>
                  <a:schemeClr val="tx2">
                    <a:lumMod val="75000"/>
                  </a:schemeClr>
                </a:solidFill>
              </a:rPr>
              <a:t>Πρακτική διάσταση: </a:t>
            </a:r>
            <a:r>
              <a:rPr lang="el-GR" sz="2700" dirty="0">
                <a:solidFill>
                  <a:schemeClr val="tx2">
                    <a:lumMod val="75000"/>
                  </a:schemeClr>
                </a:solidFill>
              </a:rPr>
              <a:t>συνδέεται περισσότερο με το νομοθετικό πλαίσιο που υπάρχει. </a:t>
            </a:r>
          </a:p>
          <a:p>
            <a:pPr>
              <a:lnSpc>
                <a:spcPct val="90000"/>
              </a:lnSpc>
            </a:pPr>
            <a:endParaRPr lang="el-GR" dirty="0">
              <a:solidFill>
                <a:schemeClr val="tx2">
                  <a:lumMod val="75000"/>
                </a:schemeClr>
              </a:solidFill>
            </a:endParaRPr>
          </a:p>
        </p:txBody>
      </p:sp>
    </p:spTree>
    <p:extLst>
      <p:ext uri="{BB962C8B-B14F-4D97-AF65-F5344CB8AC3E}">
        <p14:creationId xmlns:p14="http://schemas.microsoft.com/office/powerpoint/2010/main" val="3049368785"/>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4DBFC7-6F78-BF2C-852A-B43C8A7E64A6}"/>
              </a:ext>
            </a:extLst>
          </p:cNvPr>
          <p:cNvSpPr>
            <a:spLocks noGrp="1"/>
          </p:cNvSpPr>
          <p:nvPr>
            <p:ph type="title"/>
          </p:nvPr>
        </p:nvSpPr>
        <p:spPr>
          <a:xfrm>
            <a:off x="1259893" y="2039209"/>
            <a:ext cx="2454052" cy="3029344"/>
          </a:xfrm>
        </p:spPr>
        <p:txBody>
          <a:bodyPr>
            <a:normAutofit/>
          </a:bodyPr>
          <a:lstStyle/>
          <a:p>
            <a:pPr algn="ctr"/>
            <a:r>
              <a:rPr lang="el-GR" sz="2700" b="1" dirty="0">
                <a:solidFill>
                  <a:schemeClr val="tx1"/>
                </a:solidFill>
              </a:rPr>
              <a:t>Σημεία κλειδιά</a:t>
            </a:r>
            <a:br>
              <a:rPr lang="el-GR" sz="2700" b="1" dirty="0">
                <a:solidFill>
                  <a:schemeClr val="tx1"/>
                </a:solidFill>
              </a:rPr>
            </a:br>
            <a:r>
              <a:rPr lang="el-GR" sz="2700" b="1" dirty="0">
                <a:solidFill>
                  <a:schemeClr val="tx1"/>
                </a:solidFill>
              </a:rPr>
              <a:t> για την Κοινωνική Παιδαγωγική</a:t>
            </a:r>
          </a:p>
        </p:txBody>
      </p:sp>
      <p:graphicFrame>
        <p:nvGraphicFramePr>
          <p:cNvPr id="5" name="Θέση περιεχομένου 2">
            <a:extLst>
              <a:ext uri="{FF2B5EF4-FFF2-40B4-BE49-F238E27FC236}">
                <a16:creationId xmlns:a16="http://schemas.microsoft.com/office/drawing/2014/main" id="{70AF84CA-E6BD-A7D6-AF07-81149C900571}"/>
              </a:ext>
            </a:extLst>
          </p:cNvPr>
          <p:cNvGraphicFramePr>
            <a:graphicFrameLocks noGrp="1"/>
          </p:cNvGraphicFramePr>
          <p:nvPr>
            <p:ph idx="1"/>
            <p:extLst>
              <p:ext uri="{D42A27DB-BD31-4B8C-83A1-F6EECF244321}">
                <p14:modId xmlns:p14="http://schemas.microsoft.com/office/powerpoint/2010/main" val="3135838302"/>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5134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aphicFrame>
        <p:nvGraphicFramePr>
          <p:cNvPr id="5" name="Θέση περιεχομένου 2">
            <a:extLst>
              <a:ext uri="{FF2B5EF4-FFF2-40B4-BE49-F238E27FC236}">
                <a16:creationId xmlns:a16="http://schemas.microsoft.com/office/drawing/2014/main" id="{5977B5E6-0D55-9E3C-1D58-F5A6C6C6C37F}"/>
              </a:ext>
            </a:extLst>
          </p:cNvPr>
          <p:cNvGraphicFramePr>
            <a:graphicFrameLocks noGrp="1"/>
          </p:cNvGraphicFramePr>
          <p:nvPr>
            <p:ph idx="1"/>
            <p:extLst>
              <p:ext uri="{D42A27DB-BD31-4B8C-83A1-F6EECF244321}">
                <p14:modId xmlns:p14="http://schemas.microsoft.com/office/powerpoint/2010/main" val="2298297217"/>
              </p:ext>
            </p:extLst>
          </p:nvPr>
        </p:nvGraphicFramePr>
        <p:xfrm>
          <a:off x="4713144" y="401891"/>
          <a:ext cx="7396264" cy="60542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1261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E91617-1708-F2F4-5134-6B81BBB16765}"/>
              </a:ext>
            </a:extLst>
          </p:cNvPr>
          <p:cNvSpPr>
            <a:spLocks noGrp="1"/>
          </p:cNvSpPr>
          <p:nvPr>
            <p:ph type="title"/>
          </p:nvPr>
        </p:nvSpPr>
        <p:spPr>
          <a:xfrm>
            <a:off x="1271074" y="2587027"/>
            <a:ext cx="2454052" cy="3029344"/>
          </a:xfrm>
        </p:spPr>
        <p:txBody>
          <a:bodyPr>
            <a:normAutofit/>
          </a:bodyPr>
          <a:lstStyle/>
          <a:p>
            <a:pPr algn="ctr"/>
            <a:r>
              <a:rPr lang="el-GR" sz="2700" b="1" dirty="0">
                <a:solidFill>
                  <a:schemeClr val="tx1"/>
                </a:solidFill>
              </a:rPr>
              <a:t>Υιοθετεί μια κριτική αντιμετώπιση εστιασμένη:</a:t>
            </a:r>
          </a:p>
        </p:txBody>
      </p:sp>
      <p:graphicFrame>
        <p:nvGraphicFramePr>
          <p:cNvPr id="5" name="Θέση περιεχομένου 2">
            <a:extLst>
              <a:ext uri="{FF2B5EF4-FFF2-40B4-BE49-F238E27FC236}">
                <a16:creationId xmlns:a16="http://schemas.microsoft.com/office/drawing/2014/main" id="{718EC13B-5B98-AE35-E4EB-B9810784FF29}"/>
              </a:ext>
            </a:extLst>
          </p:cNvPr>
          <p:cNvGraphicFramePr>
            <a:graphicFrameLocks noGrp="1"/>
          </p:cNvGraphicFramePr>
          <p:nvPr>
            <p:ph idx="1"/>
            <p:extLst>
              <p:ext uri="{D42A27DB-BD31-4B8C-83A1-F6EECF244321}">
                <p14:modId xmlns:p14="http://schemas.microsoft.com/office/powerpoint/2010/main" val="1251980564"/>
              </p:ext>
            </p:extLst>
          </p:nvPr>
        </p:nvGraphicFramePr>
        <p:xfrm>
          <a:off x="4220939" y="314632"/>
          <a:ext cx="7764584" cy="62729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5737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4884C5-C467-5425-2994-E0300245DB4D}"/>
              </a:ext>
            </a:extLst>
          </p:cNvPr>
          <p:cNvSpPr>
            <a:spLocks noGrp="1"/>
          </p:cNvSpPr>
          <p:nvPr>
            <p:ph type="title"/>
          </p:nvPr>
        </p:nvSpPr>
        <p:spPr>
          <a:xfrm>
            <a:off x="1403498" y="804335"/>
            <a:ext cx="9984169" cy="5249332"/>
          </a:xfrm>
        </p:spPr>
        <p:txBody>
          <a:bodyPr vert="horz" lIns="91440" tIns="45720" rIns="91440" bIns="45720" rtlCol="0" anchor="ctr">
            <a:normAutofit/>
          </a:bodyPr>
          <a:lstStyle/>
          <a:p>
            <a:pPr algn="ctr"/>
            <a:r>
              <a:rPr lang="en-US" sz="3200" b="1" dirty="0">
                <a:solidFill>
                  <a:schemeClr val="tx1"/>
                </a:solidFill>
              </a:rPr>
              <a:t>Η </a:t>
            </a:r>
            <a:r>
              <a:rPr lang="en-US" sz="3200" b="1" dirty="0" err="1">
                <a:solidFill>
                  <a:schemeClr val="tx1"/>
                </a:solidFill>
              </a:rPr>
              <a:t>Κοινωνική</a:t>
            </a:r>
            <a:r>
              <a:rPr lang="en-US" sz="3200" b="1" dirty="0">
                <a:solidFill>
                  <a:schemeClr val="tx1"/>
                </a:solidFill>
              </a:rPr>
              <a:t> Πα</a:t>
            </a:r>
            <a:r>
              <a:rPr lang="en-US" sz="3200" b="1" dirty="0" err="1">
                <a:solidFill>
                  <a:schemeClr val="tx1"/>
                </a:solidFill>
              </a:rPr>
              <a:t>ιδ</a:t>
            </a:r>
            <a:r>
              <a:rPr lang="en-US" sz="3200" b="1" dirty="0">
                <a:solidFill>
                  <a:schemeClr val="tx1"/>
                </a:solidFill>
              </a:rPr>
              <a:t>αγωγική</a:t>
            </a:r>
            <a:br>
              <a:rPr lang="el-GR" sz="3200" b="1" dirty="0">
                <a:solidFill>
                  <a:schemeClr val="tx1"/>
                </a:solidFill>
              </a:rPr>
            </a:br>
            <a:r>
              <a:rPr lang="en-US" sz="3200" b="1" dirty="0">
                <a:solidFill>
                  <a:schemeClr val="tx1"/>
                </a:solidFill>
              </a:rPr>
              <a:t> </a:t>
            </a:r>
            <a:r>
              <a:rPr lang="en-US" sz="3200" b="1" dirty="0" err="1">
                <a:solidFill>
                  <a:schemeClr val="tx1"/>
                </a:solidFill>
              </a:rPr>
              <a:t>στη</a:t>
            </a:r>
            <a:br>
              <a:rPr lang="el-GR" sz="3200" b="1" dirty="0">
                <a:solidFill>
                  <a:schemeClr val="tx1"/>
                </a:solidFill>
              </a:rPr>
            </a:br>
            <a:r>
              <a:rPr lang="en-US" sz="3200" b="1" dirty="0">
                <a:solidFill>
                  <a:schemeClr val="tx1"/>
                </a:solidFill>
              </a:rPr>
              <a:t> Βόρεια Ηπειρωτική Ευρώπη</a:t>
            </a:r>
          </a:p>
        </p:txBody>
      </p:sp>
    </p:spTree>
    <p:extLst>
      <p:ext uri="{BB962C8B-B14F-4D97-AF65-F5344CB8AC3E}">
        <p14:creationId xmlns:p14="http://schemas.microsoft.com/office/powerpoint/2010/main" val="3396585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C01753-3343-683C-A714-E944D2FF0848}"/>
              </a:ext>
            </a:extLst>
          </p:cNvPr>
          <p:cNvSpPr>
            <a:spLocks noGrp="1"/>
          </p:cNvSpPr>
          <p:nvPr>
            <p:ph type="title"/>
          </p:nvPr>
        </p:nvSpPr>
        <p:spPr>
          <a:xfrm>
            <a:off x="8367823" y="3101093"/>
            <a:ext cx="3479042" cy="3029344"/>
          </a:xfrm>
        </p:spPr>
        <p:txBody>
          <a:bodyPr>
            <a:normAutofit/>
          </a:bodyPr>
          <a:lstStyle/>
          <a:p>
            <a:pPr algn="ctr"/>
            <a:r>
              <a:rPr lang="el-GR" sz="3000" b="1" dirty="0">
                <a:solidFill>
                  <a:schemeClr val="tx1"/>
                </a:solidFill>
              </a:rPr>
              <a:t>Προτάσεις  </a:t>
            </a:r>
            <a:r>
              <a:rPr lang="en-US" sz="3000" b="1" dirty="0" err="1">
                <a:solidFill>
                  <a:schemeClr val="tx1"/>
                </a:solidFill>
              </a:rPr>
              <a:t>Buchkremer</a:t>
            </a:r>
            <a:endParaRPr lang="el-GR" sz="3000" b="1" dirty="0">
              <a:solidFill>
                <a:schemeClr val="tx1"/>
              </a:solidFill>
            </a:endParaRPr>
          </a:p>
        </p:txBody>
      </p:sp>
      <p:graphicFrame>
        <p:nvGraphicFramePr>
          <p:cNvPr id="28" name="Θέση περιεχομένου 2">
            <a:extLst>
              <a:ext uri="{FF2B5EF4-FFF2-40B4-BE49-F238E27FC236}">
                <a16:creationId xmlns:a16="http://schemas.microsoft.com/office/drawing/2014/main" id="{359F69F7-325B-A980-5E9D-B7DEB939D5D2}"/>
              </a:ext>
            </a:extLst>
          </p:cNvPr>
          <p:cNvGraphicFramePr>
            <a:graphicFrameLocks noGrp="1"/>
          </p:cNvGraphicFramePr>
          <p:nvPr>
            <p:ph idx="1"/>
            <p:extLst>
              <p:ext uri="{D42A27DB-BD31-4B8C-83A1-F6EECF244321}">
                <p14:modId xmlns:p14="http://schemas.microsoft.com/office/powerpoint/2010/main" val="4098976600"/>
              </p:ext>
            </p:extLst>
          </p:nvPr>
        </p:nvGraphicFramePr>
        <p:xfrm>
          <a:off x="345135" y="363795"/>
          <a:ext cx="7633013" cy="6152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65476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4F4AC2-CABA-C558-263A-D211A803F0D6}"/>
              </a:ext>
            </a:extLst>
          </p:cNvPr>
          <p:cNvSpPr>
            <a:spLocks noGrp="1"/>
          </p:cNvSpPr>
          <p:nvPr>
            <p:ph type="title"/>
          </p:nvPr>
        </p:nvSpPr>
        <p:spPr>
          <a:xfrm>
            <a:off x="607665" y="2511157"/>
            <a:ext cx="2454052" cy="3029344"/>
          </a:xfrm>
        </p:spPr>
        <p:txBody>
          <a:bodyPr>
            <a:normAutofit/>
          </a:bodyPr>
          <a:lstStyle/>
          <a:p>
            <a:pPr algn="ctr"/>
            <a:r>
              <a:rPr lang="el-GR" sz="2500" b="1" dirty="0">
                <a:solidFill>
                  <a:schemeClr val="tx1"/>
                </a:solidFill>
              </a:rPr>
              <a:t>Πολλαπλοί ρόλοι</a:t>
            </a:r>
            <a:br>
              <a:rPr lang="el-GR" sz="2500" b="1" dirty="0">
                <a:solidFill>
                  <a:schemeClr val="tx1"/>
                </a:solidFill>
              </a:rPr>
            </a:br>
            <a:r>
              <a:rPr lang="el-GR" sz="2500" b="1" dirty="0">
                <a:solidFill>
                  <a:schemeClr val="tx1"/>
                </a:solidFill>
              </a:rPr>
              <a:t> της Κοινωνικής Παιδαγωγικής</a:t>
            </a:r>
          </a:p>
        </p:txBody>
      </p:sp>
      <p:graphicFrame>
        <p:nvGraphicFramePr>
          <p:cNvPr id="5" name="Θέση περιεχομένου 2">
            <a:extLst>
              <a:ext uri="{FF2B5EF4-FFF2-40B4-BE49-F238E27FC236}">
                <a16:creationId xmlns:a16="http://schemas.microsoft.com/office/drawing/2014/main" id="{BB6920C1-36DB-2493-6147-C41E54C09339}"/>
              </a:ext>
            </a:extLst>
          </p:cNvPr>
          <p:cNvGraphicFramePr>
            <a:graphicFrameLocks noGrp="1"/>
          </p:cNvGraphicFramePr>
          <p:nvPr>
            <p:ph idx="1"/>
            <p:extLst>
              <p:ext uri="{D42A27DB-BD31-4B8C-83A1-F6EECF244321}">
                <p14:modId xmlns:p14="http://schemas.microsoft.com/office/powerpoint/2010/main" val="3862331575"/>
              </p:ext>
            </p:extLst>
          </p:nvPr>
        </p:nvGraphicFramePr>
        <p:xfrm>
          <a:off x="4450601" y="226142"/>
          <a:ext cx="7495593" cy="66318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83080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F16A7A-6B23-ACA9-9CD1-EF18A5228D2B}"/>
              </a:ext>
            </a:extLst>
          </p:cNvPr>
          <p:cNvSpPr>
            <a:spLocks noGrp="1"/>
          </p:cNvSpPr>
          <p:nvPr>
            <p:ph type="title"/>
          </p:nvPr>
        </p:nvSpPr>
        <p:spPr>
          <a:xfrm>
            <a:off x="9370007" y="1925983"/>
            <a:ext cx="2454052" cy="3029344"/>
          </a:xfrm>
        </p:spPr>
        <p:txBody>
          <a:bodyPr>
            <a:normAutofit fontScale="90000"/>
          </a:bodyPr>
          <a:lstStyle/>
          <a:p>
            <a:pPr algn="ctr">
              <a:lnSpc>
                <a:spcPct val="90000"/>
              </a:lnSpc>
            </a:pPr>
            <a:r>
              <a:rPr lang="el-GR" sz="2200" b="1" u="sng" dirty="0" err="1">
                <a:solidFill>
                  <a:schemeClr val="tx1"/>
                </a:solidFill>
              </a:rPr>
              <a:t>Γερανταγωγική</a:t>
            </a:r>
            <a:r>
              <a:rPr lang="el-GR" sz="2200" b="1" u="sng" dirty="0">
                <a:solidFill>
                  <a:schemeClr val="tx1"/>
                </a:solidFill>
              </a:rPr>
              <a:t>: </a:t>
            </a:r>
            <a:r>
              <a:rPr lang="el-GR" sz="2200" b="1" dirty="0">
                <a:solidFill>
                  <a:schemeClr val="tx1"/>
                </a:solidFill>
              </a:rPr>
              <a:t>Η Κοινωνική Παιδαγωγική για την τρίτη ηλικία/</a:t>
            </a:r>
            <a:br>
              <a:rPr lang="el-GR" sz="2200" b="1" dirty="0">
                <a:solidFill>
                  <a:schemeClr val="tx1"/>
                </a:solidFill>
              </a:rPr>
            </a:br>
            <a:r>
              <a:rPr lang="el-GR" sz="2200" b="1" dirty="0">
                <a:solidFill>
                  <a:schemeClr val="tx1"/>
                </a:solidFill>
              </a:rPr>
              <a:t>Ανάπτυξη προγραμμάτων-Στόχοι:</a:t>
            </a:r>
          </a:p>
        </p:txBody>
      </p:sp>
      <p:graphicFrame>
        <p:nvGraphicFramePr>
          <p:cNvPr id="5" name="Θέση περιεχομένου 2">
            <a:extLst>
              <a:ext uri="{FF2B5EF4-FFF2-40B4-BE49-F238E27FC236}">
                <a16:creationId xmlns:a16="http://schemas.microsoft.com/office/drawing/2014/main" id="{4F608622-EA3C-1820-0D6D-D49EEB8DAA35}"/>
              </a:ext>
            </a:extLst>
          </p:cNvPr>
          <p:cNvGraphicFramePr>
            <a:graphicFrameLocks noGrp="1"/>
          </p:cNvGraphicFramePr>
          <p:nvPr>
            <p:ph idx="1"/>
            <p:extLst>
              <p:ext uri="{D42A27DB-BD31-4B8C-83A1-F6EECF244321}">
                <p14:modId xmlns:p14="http://schemas.microsoft.com/office/powerpoint/2010/main" val="1052466585"/>
              </p:ext>
            </p:extLst>
          </p:nvPr>
        </p:nvGraphicFramePr>
        <p:xfrm>
          <a:off x="6164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8737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8F3BAA63-2B22-64A9-966C-310E2FB4648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29214A4-3C60-AAB1-D6CA-BB7892FD84A5}"/>
              </a:ext>
            </a:extLst>
          </p:cNvPr>
          <p:cNvSpPr>
            <a:spLocks noGrp="1"/>
          </p:cNvSpPr>
          <p:nvPr>
            <p:ph type="title"/>
          </p:nvPr>
        </p:nvSpPr>
        <p:spPr>
          <a:xfrm>
            <a:off x="9487994" y="2501325"/>
            <a:ext cx="2454052" cy="3029344"/>
          </a:xfrm>
        </p:spPr>
        <p:txBody>
          <a:bodyPr>
            <a:normAutofit fontScale="90000"/>
          </a:bodyPr>
          <a:lstStyle/>
          <a:p>
            <a:pPr algn="ctr">
              <a:lnSpc>
                <a:spcPct val="90000"/>
              </a:lnSpc>
            </a:pPr>
            <a:r>
              <a:rPr lang="el-GR" sz="2200" b="1" u="sng" dirty="0" err="1">
                <a:solidFill>
                  <a:schemeClr val="tx1"/>
                </a:solidFill>
              </a:rPr>
              <a:t>Γερανταγωγική</a:t>
            </a:r>
            <a:r>
              <a:rPr lang="el-GR" sz="2200" b="1" u="sng" dirty="0">
                <a:solidFill>
                  <a:schemeClr val="tx1"/>
                </a:solidFill>
              </a:rPr>
              <a:t>: </a:t>
            </a:r>
            <a:r>
              <a:rPr lang="el-GR" sz="2200" b="1" dirty="0">
                <a:solidFill>
                  <a:schemeClr val="tx1"/>
                </a:solidFill>
              </a:rPr>
              <a:t>Η Κοινωνική Παιδαγωγική για την τρίτη ηλικία/</a:t>
            </a:r>
            <a:br>
              <a:rPr lang="el-GR" sz="2200" b="1" dirty="0">
                <a:solidFill>
                  <a:schemeClr val="tx1"/>
                </a:solidFill>
              </a:rPr>
            </a:br>
            <a:r>
              <a:rPr lang="el-GR" sz="2200" b="1" dirty="0">
                <a:solidFill>
                  <a:schemeClr val="tx1"/>
                </a:solidFill>
              </a:rPr>
              <a:t>Ανάπτυξη προγραμμάτων-Στόχοι:</a:t>
            </a:r>
          </a:p>
        </p:txBody>
      </p:sp>
      <p:graphicFrame>
        <p:nvGraphicFramePr>
          <p:cNvPr id="5" name="Θέση περιεχομένου 2">
            <a:extLst>
              <a:ext uri="{FF2B5EF4-FFF2-40B4-BE49-F238E27FC236}">
                <a16:creationId xmlns:a16="http://schemas.microsoft.com/office/drawing/2014/main" id="{B3DAA17C-2ED4-EDC6-A3C0-52B4E389DF35}"/>
              </a:ext>
            </a:extLst>
          </p:cNvPr>
          <p:cNvGraphicFramePr>
            <a:graphicFrameLocks noGrp="1"/>
          </p:cNvGraphicFramePr>
          <p:nvPr>
            <p:ph idx="1"/>
            <p:extLst>
              <p:ext uri="{D42A27DB-BD31-4B8C-83A1-F6EECF244321}">
                <p14:modId xmlns:p14="http://schemas.microsoft.com/office/powerpoint/2010/main" val="104623487"/>
              </p:ext>
            </p:extLst>
          </p:nvPr>
        </p:nvGraphicFramePr>
        <p:xfrm>
          <a:off x="616444" y="641551"/>
          <a:ext cx="7013388" cy="59460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25661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2382D25-C9EB-60EE-D076-88CBB4BB8E2C}"/>
              </a:ext>
            </a:extLst>
          </p:cNvPr>
          <p:cNvSpPr>
            <a:spLocks noGrp="1"/>
          </p:cNvSpPr>
          <p:nvPr>
            <p:ph idx="1"/>
          </p:nvPr>
        </p:nvSpPr>
        <p:spPr>
          <a:xfrm>
            <a:off x="637309" y="1286934"/>
            <a:ext cx="9027685" cy="4284134"/>
          </a:xfrm>
        </p:spPr>
        <p:txBody>
          <a:bodyPr anchor="ctr">
            <a:normAutofit/>
          </a:bodyPr>
          <a:lstStyle/>
          <a:p>
            <a:pPr algn="ctr"/>
            <a:r>
              <a:rPr lang="el-GR" sz="3000" b="1" dirty="0">
                <a:solidFill>
                  <a:schemeClr val="tx1"/>
                </a:solidFill>
              </a:rPr>
              <a:t>Η Κοινωνική </a:t>
            </a:r>
          </a:p>
          <a:p>
            <a:pPr marL="0" indent="0" algn="ctr">
              <a:buNone/>
            </a:pPr>
            <a:r>
              <a:rPr lang="el-GR" sz="3000" b="1" dirty="0">
                <a:solidFill>
                  <a:schemeClr val="tx1"/>
                </a:solidFill>
              </a:rPr>
              <a:t>Παιδαγωγική </a:t>
            </a:r>
          </a:p>
          <a:p>
            <a:pPr marL="0" indent="0" algn="ctr">
              <a:buNone/>
            </a:pPr>
            <a:r>
              <a:rPr lang="el-GR" sz="3000" b="1" dirty="0">
                <a:solidFill>
                  <a:schemeClr val="tx1"/>
                </a:solidFill>
              </a:rPr>
              <a:t>Στη</a:t>
            </a:r>
          </a:p>
          <a:p>
            <a:pPr marL="0" indent="0" algn="ctr">
              <a:buNone/>
            </a:pPr>
            <a:r>
              <a:rPr lang="el-GR" sz="3000" b="1" dirty="0">
                <a:solidFill>
                  <a:schemeClr val="tx1"/>
                </a:solidFill>
              </a:rPr>
              <a:t> Ρωσία</a:t>
            </a:r>
          </a:p>
          <a:p>
            <a:endParaRPr lang="el-GR" dirty="0">
              <a:solidFill>
                <a:srgbClr val="FFFFFF"/>
              </a:solidFill>
            </a:endParaRPr>
          </a:p>
        </p:txBody>
      </p:sp>
    </p:spTree>
    <p:extLst>
      <p:ext uri="{BB962C8B-B14F-4D97-AF65-F5344CB8AC3E}">
        <p14:creationId xmlns:p14="http://schemas.microsoft.com/office/powerpoint/2010/main" val="27335067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aphicFrame>
        <p:nvGraphicFramePr>
          <p:cNvPr id="5" name="Θέση περιεχομένου 2">
            <a:extLst>
              <a:ext uri="{FF2B5EF4-FFF2-40B4-BE49-F238E27FC236}">
                <a16:creationId xmlns:a16="http://schemas.microsoft.com/office/drawing/2014/main" id="{D80548A3-C470-878C-8155-F7BE28847005}"/>
              </a:ext>
            </a:extLst>
          </p:cNvPr>
          <p:cNvGraphicFramePr>
            <a:graphicFrameLocks noGrp="1"/>
          </p:cNvGraphicFramePr>
          <p:nvPr>
            <p:ph idx="1"/>
            <p:extLst>
              <p:ext uri="{D42A27DB-BD31-4B8C-83A1-F6EECF244321}">
                <p14:modId xmlns:p14="http://schemas.microsoft.com/office/powerpoint/2010/main" val="2669330347"/>
              </p:ext>
            </p:extLst>
          </p:nvPr>
        </p:nvGraphicFramePr>
        <p:xfrm>
          <a:off x="4355690" y="304801"/>
          <a:ext cx="7600336" cy="6233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9782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58EACC-46E5-13B8-2756-D171187DC5F5}"/>
              </a:ext>
            </a:extLst>
          </p:cNvPr>
          <p:cNvSpPr>
            <a:spLocks noGrp="1"/>
          </p:cNvSpPr>
          <p:nvPr>
            <p:ph type="title"/>
          </p:nvPr>
        </p:nvSpPr>
        <p:spPr>
          <a:xfrm>
            <a:off x="9147006" y="2594469"/>
            <a:ext cx="2454052" cy="3029344"/>
          </a:xfrm>
        </p:spPr>
        <p:txBody>
          <a:bodyPr>
            <a:normAutofit/>
          </a:bodyPr>
          <a:lstStyle/>
          <a:p>
            <a:pPr algn="ctr">
              <a:lnSpc>
                <a:spcPct val="90000"/>
              </a:lnSpc>
            </a:pPr>
            <a:r>
              <a:rPr lang="en-US" sz="2000" b="1" dirty="0">
                <a:solidFill>
                  <a:schemeClr val="tx1"/>
                </a:solidFill>
              </a:rPr>
              <a:t>Makarenko </a:t>
            </a:r>
            <a:br>
              <a:rPr lang="el-GR" sz="2000" b="1" dirty="0">
                <a:solidFill>
                  <a:schemeClr val="tx1"/>
                </a:solidFill>
              </a:rPr>
            </a:br>
            <a:r>
              <a:rPr lang="en-US" sz="2000" b="1" dirty="0">
                <a:solidFill>
                  <a:schemeClr val="tx1"/>
                </a:solidFill>
              </a:rPr>
              <a:t>(1920-1930)</a:t>
            </a:r>
            <a:br>
              <a:rPr lang="el-GR" sz="2000" b="1" dirty="0">
                <a:solidFill>
                  <a:schemeClr val="tx1"/>
                </a:solidFill>
              </a:rPr>
            </a:br>
            <a:r>
              <a:rPr lang="el-GR" sz="2000" b="1" dirty="0">
                <a:solidFill>
                  <a:schemeClr val="tx1"/>
                </a:solidFill>
              </a:rPr>
              <a:t>Πρόγραμμα αντιμετώπισης παιδικής παραβατικότητας</a:t>
            </a:r>
          </a:p>
        </p:txBody>
      </p:sp>
      <p:graphicFrame>
        <p:nvGraphicFramePr>
          <p:cNvPr id="5" name="Θέση περιεχομένου 2">
            <a:extLst>
              <a:ext uri="{FF2B5EF4-FFF2-40B4-BE49-F238E27FC236}">
                <a16:creationId xmlns:a16="http://schemas.microsoft.com/office/drawing/2014/main" id="{40D26D25-E2CF-3C13-7B71-CA6742A65B70}"/>
              </a:ext>
            </a:extLst>
          </p:cNvPr>
          <p:cNvGraphicFramePr>
            <a:graphicFrameLocks noGrp="1"/>
          </p:cNvGraphicFramePr>
          <p:nvPr>
            <p:ph idx="1"/>
            <p:extLst>
              <p:ext uri="{D42A27DB-BD31-4B8C-83A1-F6EECF244321}">
                <p14:modId xmlns:p14="http://schemas.microsoft.com/office/powerpoint/2010/main" val="879267700"/>
              </p:ext>
            </p:extLst>
          </p:nvPr>
        </p:nvGraphicFramePr>
        <p:xfrm>
          <a:off x="176981" y="285135"/>
          <a:ext cx="7688825" cy="63516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32038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60FBB6-88AC-B7E3-7ADC-26080CBCB6D6}"/>
              </a:ext>
            </a:extLst>
          </p:cNvPr>
          <p:cNvSpPr>
            <a:spLocks noGrp="1"/>
          </p:cNvSpPr>
          <p:nvPr>
            <p:ph type="title"/>
          </p:nvPr>
        </p:nvSpPr>
        <p:spPr>
          <a:xfrm>
            <a:off x="1794897" y="340631"/>
            <a:ext cx="9712998" cy="1280890"/>
          </a:xfrm>
        </p:spPr>
        <p:txBody>
          <a:bodyPr>
            <a:normAutofit/>
          </a:bodyPr>
          <a:lstStyle/>
          <a:p>
            <a:pPr algn="ctr"/>
            <a:r>
              <a:rPr lang="el-GR" sz="3200" b="1" dirty="0"/>
              <a:t>Προτεραιότητες της Κοινωνικής Παιδαγωγικής στη Ρωσία:</a:t>
            </a:r>
          </a:p>
        </p:txBody>
      </p:sp>
      <p:graphicFrame>
        <p:nvGraphicFramePr>
          <p:cNvPr id="5" name="Θέση περιεχομένου 2">
            <a:extLst>
              <a:ext uri="{FF2B5EF4-FFF2-40B4-BE49-F238E27FC236}">
                <a16:creationId xmlns:a16="http://schemas.microsoft.com/office/drawing/2014/main" id="{121299DA-A1F4-6701-FCB8-60092E9663FA}"/>
              </a:ext>
            </a:extLst>
          </p:cNvPr>
          <p:cNvGraphicFramePr>
            <a:graphicFrameLocks noGrp="1"/>
          </p:cNvGraphicFramePr>
          <p:nvPr>
            <p:ph idx="1"/>
            <p:extLst>
              <p:ext uri="{D42A27DB-BD31-4B8C-83A1-F6EECF244321}">
                <p14:modId xmlns:p14="http://schemas.microsoft.com/office/powerpoint/2010/main" val="3834498390"/>
              </p:ext>
            </p:extLst>
          </p:nvPr>
        </p:nvGraphicFramePr>
        <p:xfrm>
          <a:off x="1327355" y="1621522"/>
          <a:ext cx="10441858" cy="47891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6494143"/>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4EFA187-9760-4871-CD10-FDB716D9A35E}"/>
              </a:ext>
            </a:extLst>
          </p:cNvPr>
          <p:cNvSpPr>
            <a:spLocks noGrp="1"/>
          </p:cNvSpPr>
          <p:nvPr>
            <p:ph idx="1"/>
          </p:nvPr>
        </p:nvSpPr>
        <p:spPr>
          <a:xfrm>
            <a:off x="637310" y="1286934"/>
            <a:ext cx="5292436" cy="4284134"/>
          </a:xfrm>
        </p:spPr>
        <p:txBody>
          <a:bodyPr anchor="ctr">
            <a:normAutofit/>
          </a:bodyPr>
          <a:lstStyle/>
          <a:p>
            <a:pPr marL="0" indent="0" algn="ctr">
              <a:buNone/>
            </a:pPr>
            <a:r>
              <a:rPr lang="el-GR" sz="3000" b="1" dirty="0">
                <a:solidFill>
                  <a:schemeClr val="tx1"/>
                </a:solidFill>
              </a:rPr>
              <a:t>Η </a:t>
            </a:r>
          </a:p>
          <a:p>
            <a:pPr marL="0" indent="0" algn="ctr">
              <a:buNone/>
            </a:pPr>
            <a:r>
              <a:rPr lang="el-GR" sz="3000" b="1" dirty="0">
                <a:solidFill>
                  <a:schemeClr val="tx1"/>
                </a:solidFill>
              </a:rPr>
              <a:t>Κοινωνική Παιδαγωγική στις</a:t>
            </a:r>
          </a:p>
          <a:p>
            <a:pPr marL="0" indent="0" algn="ctr">
              <a:buNone/>
            </a:pPr>
            <a:r>
              <a:rPr lang="el-GR" sz="3000" b="1" dirty="0">
                <a:solidFill>
                  <a:schemeClr val="tx1"/>
                </a:solidFill>
              </a:rPr>
              <a:t> Σκανδιναβικές χώρες</a:t>
            </a:r>
          </a:p>
        </p:txBody>
      </p:sp>
    </p:spTree>
    <p:extLst>
      <p:ext uri="{BB962C8B-B14F-4D97-AF65-F5344CB8AC3E}">
        <p14:creationId xmlns:p14="http://schemas.microsoft.com/office/powerpoint/2010/main" val="4129181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20B572-CD33-452F-083D-4732DA2A1ECF}"/>
              </a:ext>
            </a:extLst>
          </p:cNvPr>
          <p:cNvSpPr>
            <a:spLocks noGrp="1"/>
          </p:cNvSpPr>
          <p:nvPr>
            <p:ph type="title"/>
          </p:nvPr>
        </p:nvSpPr>
        <p:spPr>
          <a:xfrm>
            <a:off x="7855527" y="685800"/>
            <a:ext cx="3649085" cy="5225422"/>
          </a:xfrm>
        </p:spPr>
        <p:txBody>
          <a:bodyPr anchor="ctr">
            <a:normAutofit/>
          </a:bodyPr>
          <a:lstStyle/>
          <a:p>
            <a:pPr algn="ctr"/>
            <a:r>
              <a:rPr lang="el-GR" b="1" dirty="0"/>
              <a:t>Η Κοινωνική Παιδαγωγική στη</a:t>
            </a:r>
            <a:br>
              <a:rPr lang="el-GR" b="1" dirty="0"/>
            </a:br>
            <a:r>
              <a:rPr lang="el-GR" b="1" dirty="0"/>
              <a:t> Φιλανδία</a:t>
            </a:r>
          </a:p>
        </p:txBody>
      </p:sp>
      <p:sp>
        <p:nvSpPr>
          <p:cNvPr id="15" name="Θέση περιεχομένου 2">
            <a:extLst>
              <a:ext uri="{FF2B5EF4-FFF2-40B4-BE49-F238E27FC236}">
                <a16:creationId xmlns:a16="http://schemas.microsoft.com/office/drawing/2014/main" id="{7057446C-B9DE-11A0-7A39-514BBE97A859}"/>
              </a:ext>
            </a:extLst>
          </p:cNvPr>
          <p:cNvSpPr>
            <a:spLocks noGrp="1"/>
          </p:cNvSpPr>
          <p:nvPr>
            <p:ph idx="1"/>
          </p:nvPr>
        </p:nvSpPr>
        <p:spPr>
          <a:xfrm>
            <a:off x="687389" y="700337"/>
            <a:ext cx="6726130" cy="5225422"/>
          </a:xfrm>
        </p:spPr>
        <p:txBody>
          <a:bodyPr anchor="ctr">
            <a:noAutofit/>
          </a:bodyPr>
          <a:lstStyle/>
          <a:p>
            <a:r>
              <a:rPr lang="el-GR" sz="2200" dirty="0"/>
              <a:t>Ολόπλευρη, πολυσχιδής και συνεχής ανάπτυξη και εξέλιξη του ατόμου μέσα στο κοινωνικό σύνολο καθ’ όλη τη διάρκεια της ζωής του ατόμου</a:t>
            </a:r>
          </a:p>
          <a:p>
            <a:endParaRPr lang="el-GR" sz="2200" dirty="0"/>
          </a:p>
          <a:p>
            <a:r>
              <a:rPr lang="el-GR" sz="2200" dirty="0"/>
              <a:t>Εκπαίδευση ατόμου, αξιοποίηση οικογένειας και σχολείου-ανάληψη προσωπικής ευθύνης</a:t>
            </a:r>
          </a:p>
          <a:p>
            <a:endParaRPr lang="el-GR" sz="2200" dirty="0"/>
          </a:p>
          <a:p>
            <a:r>
              <a:rPr lang="el-GR" sz="2200" dirty="0"/>
              <a:t>Παρώθηση ανθρώπων για ανάληψη συνεργατικών δράσεων με σκοπό τη βελτίωση και την αλλαγή μιας υφιστάμενης </a:t>
            </a:r>
            <a:r>
              <a:rPr lang="el-GR" sz="2200" dirty="0" err="1"/>
              <a:t>κατάστασηςκαλλιέργεια</a:t>
            </a:r>
            <a:r>
              <a:rPr lang="el-GR" sz="2200" dirty="0"/>
              <a:t>  και ανάπτυξη του ατόμου ως προσώπου με στόχο τη χειραφέτηση</a:t>
            </a:r>
          </a:p>
        </p:txBody>
      </p:sp>
    </p:spTree>
    <p:extLst>
      <p:ext uri="{BB962C8B-B14F-4D97-AF65-F5344CB8AC3E}">
        <p14:creationId xmlns:p14="http://schemas.microsoft.com/office/powerpoint/2010/main" val="4139728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0732FB-661A-74A7-44F9-1F8131F11098}"/>
              </a:ext>
            </a:extLst>
          </p:cNvPr>
          <p:cNvSpPr>
            <a:spLocks noGrp="1"/>
          </p:cNvSpPr>
          <p:nvPr>
            <p:ph type="title"/>
          </p:nvPr>
        </p:nvSpPr>
        <p:spPr>
          <a:xfrm>
            <a:off x="1351531" y="1922262"/>
            <a:ext cx="2454052" cy="3029344"/>
          </a:xfrm>
        </p:spPr>
        <p:txBody>
          <a:bodyPr>
            <a:normAutofit/>
          </a:bodyPr>
          <a:lstStyle/>
          <a:p>
            <a:pPr algn="ctr"/>
            <a:r>
              <a:rPr lang="el-GR" sz="2700" b="1" dirty="0">
                <a:solidFill>
                  <a:schemeClr val="tx1"/>
                </a:solidFill>
              </a:rPr>
              <a:t>Η </a:t>
            </a:r>
            <a:br>
              <a:rPr lang="el-GR" sz="2700" b="1" dirty="0">
                <a:solidFill>
                  <a:schemeClr val="tx1"/>
                </a:solidFill>
              </a:rPr>
            </a:br>
            <a:r>
              <a:rPr lang="el-GR" sz="2700" b="1" dirty="0">
                <a:solidFill>
                  <a:schemeClr val="tx1"/>
                </a:solidFill>
              </a:rPr>
              <a:t>Κοινωνική Παιδαγωγική στη</a:t>
            </a:r>
            <a:br>
              <a:rPr lang="el-GR" sz="2700" b="1" dirty="0">
                <a:solidFill>
                  <a:schemeClr val="tx1"/>
                </a:solidFill>
              </a:rPr>
            </a:br>
            <a:r>
              <a:rPr lang="el-GR" sz="2700" b="1" dirty="0">
                <a:solidFill>
                  <a:schemeClr val="tx1"/>
                </a:solidFill>
              </a:rPr>
              <a:t> Γερμανία</a:t>
            </a:r>
          </a:p>
        </p:txBody>
      </p:sp>
      <p:graphicFrame>
        <p:nvGraphicFramePr>
          <p:cNvPr id="5" name="Θέση περιεχομένου 2">
            <a:extLst>
              <a:ext uri="{FF2B5EF4-FFF2-40B4-BE49-F238E27FC236}">
                <a16:creationId xmlns:a16="http://schemas.microsoft.com/office/drawing/2014/main" id="{37EC6C19-79F5-9033-5A18-E222A921CFF9}"/>
              </a:ext>
            </a:extLst>
          </p:cNvPr>
          <p:cNvGraphicFramePr>
            <a:graphicFrameLocks noGrp="1"/>
          </p:cNvGraphicFramePr>
          <p:nvPr>
            <p:ph idx="1"/>
            <p:extLst>
              <p:ext uri="{D42A27DB-BD31-4B8C-83A1-F6EECF244321}">
                <p14:modId xmlns:p14="http://schemas.microsoft.com/office/powerpoint/2010/main" val="286503121"/>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58496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B41341-6FD0-18E2-EE59-E59BB117762C}"/>
              </a:ext>
            </a:extLst>
          </p:cNvPr>
          <p:cNvSpPr>
            <a:spLocks noGrp="1"/>
          </p:cNvSpPr>
          <p:nvPr>
            <p:ph type="title"/>
          </p:nvPr>
        </p:nvSpPr>
        <p:spPr>
          <a:xfrm>
            <a:off x="7855527" y="685800"/>
            <a:ext cx="3649085" cy="5225422"/>
          </a:xfrm>
        </p:spPr>
        <p:txBody>
          <a:bodyPr anchor="ctr">
            <a:noAutofit/>
          </a:bodyPr>
          <a:lstStyle/>
          <a:p>
            <a:pPr algn="ctr"/>
            <a:r>
              <a:rPr lang="el-GR" sz="2800" dirty="0"/>
              <a:t>Διαχείριση</a:t>
            </a:r>
            <a:br>
              <a:rPr lang="el-GR" sz="2800" dirty="0"/>
            </a:br>
            <a:r>
              <a:rPr lang="el-GR" sz="2800" dirty="0"/>
              <a:t> και</a:t>
            </a:r>
            <a:br>
              <a:rPr lang="el-GR" sz="2800" dirty="0"/>
            </a:br>
            <a:r>
              <a:rPr lang="el-GR" sz="2800" dirty="0"/>
              <a:t> δραστική αντιμετώπιση </a:t>
            </a:r>
            <a:br>
              <a:rPr lang="el-GR" sz="2800" dirty="0"/>
            </a:br>
            <a:r>
              <a:rPr lang="el-GR" sz="2800" dirty="0"/>
              <a:t>όλων των κοινωνικών</a:t>
            </a:r>
            <a:br>
              <a:rPr lang="el-GR" sz="2800" dirty="0"/>
            </a:br>
            <a:r>
              <a:rPr lang="el-GR" sz="2800" dirty="0"/>
              <a:t> και ψυχοκοινωνικών φαινομένων: </a:t>
            </a:r>
          </a:p>
        </p:txBody>
      </p:sp>
      <p:sp>
        <p:nvSpPr>
          <p:cNvPr id="3" name="Θέση περιεχομένου 2">
            <a:extLst>
              <a:ext uri="{FF2B5EF4-FFF2-40B4-BE49-F238E27FC236}">
                <a16:creationId xmlns:a16="http://schemas.microsoft.com/office/drawing/2014/main" id="{E68FA9C5-256E-6B63-7160-10E64078830B}"/>
              </a:ext>
            </a:extLst>
          </p:cNvPr>
          <p:cNvSpPr>
            <a:spLocks noGrp="1"/>
          </p:cNvSpPr>
          <p:nvPr>
            <p:ph idx="1"/>
          </p:nvPr>
        </p:nvSpPr>
        <p:spPr>
          <a:xfrm>
            <a:off x="1101554" y="685800"/>
            <a:ext cx="5970162" cy="5225422"/>
          </a:xfrm>
        </p:spPr>
        <p:txBody>
          <a:bodyPr anchor="ctr">
            <a:normAutofit/>
          </a:bodyPr>
          <a:lstStyle/>
          <a:p>
            <a:r>
              <a:rPr lang="el-GR" sz="2300" dirty="0"/>
              <a:t>Κοινωνική στέρηση</a:t>
            </a:r>
          </a:p>
          <a:p>
            <a:r>
              <a:rPr lang="el-GR" sz="2300" dirty="0"/>
              <a:t>Κοινωνικό αποκλεισμό</a:t>
            </a:r>
          </a:p>
          <a:p>
            <a:r>
              <a:rPr lang="el-GR" sz="2300" dirty="0"/>
              <a:t>Περιθωριοποίηση</a:t>
            </a:r>
          </a:p>
          <a:p>
            <a:r>
              <a:rPr lang="el-GR" sz="2300" dirty="0"/>
              <a:t>Εκφοβισμός</a:t>
            </a:r>
          </a:p>
          <a:p>
            <a:r>
              <a:rPr lang="el-GR" sz="2300" dirty="0"/>
              <a:t>Βία</a:t>
            </a:r>
          </a:p>
          <a:p>
            <a:r>
              <a:rPr lang="el-GR" sz="2300" dirty="0"/>
              <a:t>Κοινωνική ένταξη</a:t>
            </a:r>
          </a:p>
          <a:p>
            <a:r>
              <a:rPr lang="el-GR" sz="2300" dirty="0"/>
              <a:t>Κοινωνική συμμετοχή</a:t>
            </a:r>
          </a:p>
          <a:p>
            <a:r>
              <a:rPr lang="el-GR" sz="2300" dirty="0"/>
              <a:t>Ευημερία</a:t>
            </a:r>
          </a:p>
        </p:txBody>
      </p:sp>
    </p:spTree>
    <p:extLst>
      <p:ext uri="{BB962C8B-B14F-4D97-AF65-F5344CB8AC3E}">
        <p14:creationId xmlns:p14="http://schemas.microsoft.com/office/powerpoint/2010/main" val="37743920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5E8F2BF-28F8-9DCB-9061-3999DFD3EEE7}"/>
              </a:ext>
            </a:extLst>
          </p:cNvPr>
          <p:cNvSpPr>
            <a:spLocks noGrp="1"/>
          </p:cNvSpPr>
          <p:nvPr>
            <p:ph idx="1"/>
          </p:nvPr>
        </p:nvSpPr>
        <p:spPr>
          <a:xfrm>
            <a:off x="4706578" y="589722"/>
            <a:ext cx="6798033" cy="5321500"/>
          </a:xfrm>
        </p:spPr>
        <p:txBody>
          <a:bodyPr anchor="ctr">
            <a:normAutofit/>
          </a:bodyPr>
          <a:lstStyle/>
          <a:p>
            <a:pPr marL="0" indent="0" algn="ctr">
              <a:buNone/>
            </a:pPr>
            <a:r>
              <a:rPr lang="el-GR" sz="2900" b="1" dirty="0">
                <a:solidFill>
                  <a:schemeClr val="tx1"/>
                </a:solidFill>
              </a:rPr>
              <a:t>Η</a:t>
            </a:r>
          </a:p>
          <a:p>
            <a:pPr marL="0" indent="0" algn="ctr">
              <a:buNone/>
            </a:pPr>
            <a:r>
              <a:rPr lang="el-GR" sz="2900" b="1" dirty="0">
                <a:solidFill>
                  <a:schemeClr val="tx1"/>
                </a:solidFill>
              </a:rPr>
              <a:t> Κοινωνική</a:t>
            </a:r>
          </a:p>
          <a:p>
            <a:pPr marL="0" indent="0" algn="ctr">
              <a:buNone/>
            </a:pPr>
            <a:r>
              <a:rPr lang="el-GR" sz="2900" b="1" dirty="0">
                <a:solidFill>
                  <a:schemeClr val="tx1"/>
                </a:solidFill>
              </a:rPr>
              <a:t> Παιδαγωγική</a:t>
            </a:r>
          </a:p>
          <a:p>
            <a:pPr marL="0" indent="0" algn="ctr">
              <a:buNone/>
            </a:pPr>
            <a:r>
              <a:rPr lang="el-GR" sz="2900" b="1" dirty="0">
                <a:solidFill>
                  <a:schemeClr val="tx1"/>
                </a:solidFill>
              </a:rPr>
              <a:t> στην </a:t>
            </a:r>
          </a:p>
          <a:p>
            <a:pPr marL="0" indent="0" algn="ctr">
              <a:buNone/>
            </a:pPr>
            <a:r>
              <a:rPr lang="el-GR" sz="2900" b="1" dirty="0">
                <a:solidFill>
                  <a:schemeClr val="tx1"/>
                </a:solidFill>
              </a:rPr>
              <a:t>Ελλάδα</a:t>
            </a:r>
          </a:p>
        </p:txBody>
      </p:sp>
    </p:spTree>
    <p:extLst>
      <p:ext uri="{BB962C8B-B14F-4D97-AF65-F5344CB8AC3E}">
        <p14:creationId xmlns:p14="http://schemas.microsoft.com/office/powerpoint/2010/main" val="30749438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1C3650-454C-DDEC-6EB3-273BDD07512D}"/>
              </a:ext>
            </a:extLst>
          </p:cNvPr>
          <p:cNvSpPr>
            <a:spLocks noGrp="1"/>
          </p:cNvSpPr>
          <p:nvPr>
            <p:ph type="ctrTitle"/>
          </p:nvPr>
        </p:nvSpPr>
        <p:spPr>
          <a:xfrm>
            <a:off x="292261" y="2213122"/>
            <a:ext cx="4152418" cy="1895890"/>
          </a:xfrm>
        </p:spPr>
        <p:txBody>
          <a:bodyPr/>
          <a:lstStyle/>
          <a:p>
            <a:r>
              <a:rPr lang="el-GR" dirty="0" err="1"/>
              <a:t>Αδαμαντιοσ</a:t>
            </a:r>
            <a:r>
              <a:rPr lang="el-GR" dirty="0"/>
              <a:t> </a:t>
            </a:r>
            <a:r>
              <a:rPr lang="el-GR" dirty="0" err="1"/>
              <a:t>Κοραησ</a:t>
            </a:r>
            <a:endParaRPr lang="el-GR" dirty="0"/>
          </a:p>
        </p:txBody>
      </p:sp>
      <p:sp>
        <p:nvSpPr>
          <p:cNvPr id="3" name="Υπότιτλος 2">
            <a:extLst>
              <a:ext uri="{FF2B5EF4-FFF2-40B4-BE49-F238E27FC236}">
                <a16:creationId xmlns:a16="http://schemas.microsoft.com/office/drawing/2014/main" id="{33B5168F-3ECE-595C-DD4D-448496826BAF}"/>
              </a:ext>
            </a:extLst>
          </p:cNvPr>
          <p:cNvSpPr>
            <a:spLocks noGrp="1"/>
          </p:cNvSpPr>
          <p:nvPr>
            <p:ph type="subTitle" idx="1"/>
          </p:nvPr>
        </p:nvSpPr>
        <p:spPr>
          <a:xfrm>
            <a:off x="4606724" y="187553"/>
            <a:ext cx="7153153" cy="6363718"/>
          </a:xfrm>
        </p:spPr>
        <p:txBody>
          <a:bodyPr>
            <a:normAutofit/>
          </a:bodyPr>
          <a:lstStyle/>
          <a:p>
            <a:pPr marL="457200" indent="-457200" algn="just">
              <a:buFont typeface="Wingdings" pitchFamily="2" charset="2"/>
              <a:buChar char="§"/>
            </a:pPr>
            <a:r>
              <a:rPr lang="el-GR" sz="3200" dirty="0">
                <a:solidFill>
                  <a:schemeClr val="tx1"/>
                </a:solidFill>
              </a:rPr>
              <a:t>Η βασική συλλογιστική του ήταν ότι για να ελευθερωθεί το έθνος θα πρέπει να φωτισθεί και για να φωτισθεί θα έπρεπε να γνωρίσει τους κλασικούς της αρχαιότητας. </a:t>
            </a:r>
          </a:p>
          <a:p>
            <a:pPr marL="457200" indent="-457200" algn="just">
              <a:buFont typeface="Wingdings" pitchFamily="2" charset="2"/>
              <a:buChar char="§"/>
            </a:pPr>
            <a:r>
              <a:rPr lang="el-GR" sz="3200" dirty="0">
                <a:solidFill>
                  <a:schemeClr val="tx1"/>
                </a:solidFill>
              </a:rPr>
              <a:t>Πρόβαλλε τις βασικές αξίες της κοινωνικής δικαιοσύνης, της ελευθερίας και του ανθρωπισμού</a:t>
            </a:r>
          </a:p>
          <a:p>
            <a:pPr marL="457200" indent="-457200" algn="just">
              <a:buFont typeface="Wingdings" pitchFamily="2" charset="2"/>
              <a:buChar char="§"/>
            </a:pPr>
            <a:r>
              <a:rPr lang="el-GR" sz="3200" dirty="0">
                <a:solidFill>
                  <a:schemeClr val="tx1"/>
                </a:solidFill>
              </a:rPr>
              <a:t>Προσδιόρισε θεωρητικά το </a:t>
            </a:r>
            <a:r>
              <a:rPr lang="el-GR" sz="3200" dirty="0" err="1">
                <a:solidFill>
                  <a:schemeClr val="tx1"/>
                </a:solidFill>
              </a:rPr>
              <a:t>κυριάρχο</a:t>
            </a:r>
            <a:r>
              <a:rPr lang="el-GR" sz="3200" dirty="0">
                <a:solidFill>
                  <a:schemeClr val="tx1"/>
                </a:solidFill>
              </a:rPr>
              <a:t> μήνυμα της Κοινωνικής Παιδαγωγικής, που είναι η απόκτηση γνώσεων και δεξιοτήτων. </a:t>
            </a:r>
          </a:p>
        </p:txBody>
      </p:sp>
    </p:spTree>
    <p:extLst>
      <p:ext uri="{BB962C8B-B14F-4D97-AF65-F5344CB8AC3E}">
        <p14:creationId xmlns:p14="http://schemas.microsoft.com/office/powerpoint/2010/main" val="3404317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4ADB19-6222-783D-87B3-192598B3D705}"/>
              </a:ext>
            </a:extLst>
          </p:cNvPr>
          <p:cNvSpPr>
            <a:spLocks noGrp="1"/>
          </p:cNvSpPr>
          <p:nvPr>
            <p:ph type="ctrTitle"/>
          </p:nvPr>
        </p:nvSpPr>
        <p:spPr>
          <a:xfrm>
            <a:off x="83916" y="2170586"/>
            <a:ext cx="3944073" cy="1467626"/>
          </a:xfrm>
        </p:spPr>
        <p:txBody>
          <a:bodyPr>
            <a:normAutofit fontScale="90000"/>
          </a:bodyPr>
          <a:lstStyle/>
          <a:p>
            <a:r>
              <a:rPr lang="el-GR" dirty="0" err="1"/>
              <a:t>Ιωαννησ</a:t>
            </a:r>
            <a:r>
              <a:rPr lang="el-GR" dirty="0"/>
              <a:t> </a:t>
            </a:r>
            <a:r>
              <a:rPr lang="el-GR" dirty="0" err="1"/>
              <a:t>καποδιστριασ</a:t>
            </a:r>
            <a:endParaRPr lang="el-GR" dirty="0"/>
          </a:p>
        </p:txBody>
      </p:sp>
      <p:sp>
        <p:nvSpPr>
          <p:cNvPr id="3" name="Υπότιτλος 2">
            <a:extLst>
              <a:ext uri="{FF2B5EF4-FFF2-40B4-BE49-F238E27FC236}">
                <a16:creationId xmlns:a16="http://schemas.microsoft.com/office/drawing/2014/main" id="{A2D0635D-4A42-CAD9-568B-2EE4B1AB4FA4}"/>
              </a:ext>
            </a:extLst>
          </p:cNvPr>
          <p:cNvSpPr>
            <a:spLocks noGrp="1"/>
          </p:cNvSpPr>
          <p:nvPr>
            <p:ph type="subTitle" idx="1"/>
          </p:nvPr>
        </p:nvSpPr>
        <p:spPr>
          <a:xfrm>
            <a:off x="4201610" y="92596"/>
            <a:ext cx="7990390" cy="6678593"/>
          </a:xfrm>
        </p:spPr>
        <p:txBody>
          <a:bodyPr>
            <a:normAutofit lnSpcReduction="10000"/>
          </a:bodyPr>
          <a:lstStyle/>
          <a:p>
            <a:pPr marL="457200" indent="-457200" algn="just">
              <a:buFont typeface="Wingdings" pitchFamily="2" charset="2"/>
              <a:buChar char="§"/>
            </a:pPr>
            <a:r>
              <a:rPr lang="el-GR" sz="2800" dirty="0"/>
              <a:t>Πίστευε στην κοινωνική δικαιοσύνη, την ισοπολιτεία και την ισονομία.</a:t>
            </a:r>
          </a:p>
          <a:p>
            <a:pPr marL="457200" indent="-457200" algn="just">
              <a:buFont typeface="Wingdings" pitchFamily="2" charset="2"/>
              <a:buChar char="§"/>
            </a:pPr>
            <a:r>
              <a:rPr lang="el-GR" sz="2800" dirty="0"/>
              <a:t>Έδειχνε ιδιαίτερη ευαισθησία για τους φτωχούς και τους κοινωνικά αδύνατους</a:t>
            </a:r>
          </a:p>
          <a:p>
            <a:pPr marL="457200" indent="-457200" algn="just">
              <a:buFont typeface="Wingdings" pitchFamily="2" charset="2"/>
              <a:buChar char="§"/>
            </a:pPr>
            <a:r>
              <a:rPr lang="el-GR" sz="2800" dirty="0"/>
              <a:t>Είχε ως όραμα να συγκροτήσει ένα αυτόνομο και ισχυρό κράτος που θα εξασφάλιζε την ειρήνη, την παιδεία και την ευημερία των πολιτών.</a:t>
            </a:r>
          </a:p>
          <a:p>
            <a:pPr marL="457200" indent="-457200" algn="just">
              <a:buFont typeface="Wingdings" pitchFamily="2" charset="2"/>
              <a:buChar char="§"/>
            </a:pPr>
            <a:r>
              <a:rPr lang="el-GR" sz="2800" dirty="0"/>
              <a:t>Επεδίωκε τη συμμετοχή στο μορφωτικό και πολιτισμικό αγαθό χωρίς διακρίσεις. </a:t>
            </a:r>
          </a:p>
          <a:p>
            <a:pPr marL="457200" indent="-457200" algn="just">
              <a:buFont typeface="Wingdings" pitchFamily="2" charset="2"/>
              <a:buChar char="§"/>
            </a:pPr>
            <a:r>
              <a:rPr lang="el-GR" sz="2800" dirty="0"/>
              <a:t>Στόχευε στην προστασία των κοινωνικά ευπαθών ομάδων (π.χ. ορφανοτροφείο Αίγινας)</a:t>
            </a:r>
          </a:p>
          <a:p>
            <a:pPr marL="457200" indent="-457200" algn="just">
              <a:buFont typeface="Wingdings" pitchFamily="2" charset="2"/>
              <a:buChar char="§"/>
            </a:pPr>
            <a:r>
              <a:rPr lang="el-GR" sz="2800" dirty="0"/>
              <a:t>Πίστευε ότι η εκπαίδευση θα έπρεπε να προβλέπει τις διαφορετικές ανάγκες των εκπαιδευόμενων (Αλληλοδιδακτικά Σχολεία)</a:t>
            </a:r>
          </a:p>
        </p:txBody>
      </p:sp>
    </p:spTree>
    <p:extLst>
      <p:ext uri="{BB962C8B-B14F-4D97-AF65-F5344CB8AC3E}">
        <p14:creationId xmlns:p14="http://schemas.microsoft.com/office/powerpoint/2010/main" val="2887543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F41879-E7A5-DC28-DE63-73156A1ADDC5}"/>
              </a:ext>
            </a:extLst>
          </p:cNvPr>
          <p:cNvSpPr>
            <a:spLocks noGrp="1"/>
          </p:cNvSpPr>
          <p:nvPr>
            <p:ph type="ctrTitle"/>
          </p:nvPr>
        </p:nvSpPr>
        <p:spPr>
          <a:xfrm>
            <a:off x="95491" y="2505456"/>
            <a:ext cx="3238018" cy="1375028"/>
          </a:xfrm>
        </p:spPr>
        <p:txBody>
          <a:bodyPr>
            <a:normAutofit fontScale="90000"/>
          </a:bodyPr>
          <a:lstStyle/>
          <a:p>
            <a:r>
              <a:rPr lang="el-GR" dirty="0" err="1"/>
              <a:t>Θεοφιλοσ</a:t>
            </a:r>
            <a:r>
              <a:rPr lang="el-GR" dirty="0"/>
              <a:t> </a:t>
            </a:r>
            <a:r>
              <a:rPr lang="el-GR" dirty="0" err="1"/>
              <a:t>καϊρησ</a:t>
            </a:r>
            <a:endParaRPr lang="el-GR" dirty="0"/>
          </a:p>
        </p:txBody>
      </p:sp>
      <p:sp>
        <p:nvSpPr>
          <p:cNvPr id="3" name="Υπότιτλος 2">
            <a:extLst>
              <a:ext uri="{FF2B5EF4-FFF2-40B4-BE49-F238E27FC236}">
                <a16:creationId xmlns:a16="http://schemas.microsoft.com/office/drawing/2014/main" id="{956E656C-D073-C036-1E0D-FA79EEBB5C38}"/>
              </a:ext>
            </a:extLst>
          </p:cNvPr>
          <p:cNvSpPr>
            <a:spLocks noGrp="1"/>
          </p:cNvSpPr>
          <p:nvPr>
            <p:ph type="subTitle" idx="1"/>
          </p:nvPr>
        </p:nvSpPr>
        <p:spPr>
          <a:xfrm>
            <a:off x="4190033" y="1044615"/>
            <a:ext cx="7604569" cy="4768769"/>
          </a:xfrm>
        </p:spPr>
        <p:txBody>
          <a:bodyPr>
            <a:normAutofit/>
          </a:bodyPr>
          <a:lstStyle/>
          <a:p>
            <a:pPr marL="457200" indent="-457200" algn="just">
              <a:buFont typeface="Wingdings" pitchFamily="2" charset="2"/>
              <a:buChar char="§"/>
            </a:pPr>
            <a:r>
              <a:rPr lang="el-GR" sz="2800" dirty="0">
                <a:solidFill>
                  <a:schemeClr val="tx1"/>
                </a:solidFill>
              </a:rPr>
              <a:t>Ίδρυσε ορφανοτροφείο στην Άνδρο.</a:t>
            </a:r>
          </a:p>
          <a:p>
            <a:pPr marL="457200" indent="-457200" algn="just">
              <a:buFont typeface="Wingdings" pitchFamily="2" charset="2"/>
              <a:buChar char="§"/>
            </a:pPr>
            <a:r>
              <a:rPr lang="el-GR" sz="2800" dirty="0">
                <a:solidFill>
                  <a:schemeClr val="tx1"/>
                </a:solidFill>
              </a:rPr>
              <a:t>Εφάρμοσε τις παιδαγωγικές απόψεις των </a:t>
            </a:r>
            <a:r>
              <a:rPr lang="en-US" sz="2800" dirty="0">
                <a:solidFill>
                  <a:schemeClr val="tx1"/>
                </a:solidFill>
              </a:rPr>
              <a:t>Rousseau </a:t>
            </a:r>
            <a:r>
              <a:rPr lang="el-GR" sz="2800" dirty="0">
                <a:solidFill>
                  <a:schemeClr val="tx1"/>
                </a:solidFill>
              </a:rPr>
              <a:t>και </a:t>
            </a:r>
            <a:r>
              <a:rPr lang="en-US" sz="2800" dirty="0">
                <a:solidFill>
                  <a:schemeClr val="tx1"/>
                </a:solidFill>
              </a:rPr>
              <a:t>Pestalozzi</a:t>
            </a:r>
          </a:p>
          <a:p>
            <a:pPr marL="457200" indent="-457200" algn="just">
              <a:buFont typeface="Wingdings" pitchFamily="2" charset="2"/>
              <a:buChar char="§"/>
            </a:pPr>
            <a:r>
              <a:rPr lang="el-GR" sz="2800" dirty="0">
                <a:solidFill>
                  <a:schemeClr val="tx1"/>
                </a:solidFill>
              </a:rPr>
              <a:t>Στο ορφανοτροφείο τα παιδιά το πρωί διδάσκονταν Φιλοσοφία, τριγωνομετρία, Φιλολογία, Κοσμογραφία, Αστρονομία κ.α. Ενώ το απόγευμα ασχολούταν με χειρωνακτικές εργασίες.</a:t>
            </a:r>
          </a:p>
        </p:txBody>
      </p:sp>
    </p:spTree>
    <p:extLst>
      <p:ext uri="{BB962C8B-B14F-4D97-AF65-F5344CB8AC3E}">
        <p14:creationId xmlns:p14="http://schemas.microsoft.com/office/powerpoint/2010/main" val="33470218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FA8CB7-EDF9-2E9A-7A3C-C8430E26870F}"/>
              </a:ext>
            </a:extLst>
          </p:cNvPr>
          <p:cNvSpPr>
            <a:spLocks noGrp="1"/>
          </p:cNvSpPr>
          <p:nvPr>
            <p:ph type="ctrTitle"/>
          </p:nvPr>
        </p:nvSpPr>
        <p:spPr>
          <a:xfrm>
            <a:off x="141790" y="2259423"/>
            <a:ext cx="3839901" cy="1965800"/>
          </a:xfrm>
        </p:spPr>
        <p:txBody>
          <a:bodyPr/>
          <a:lstStyle/>
          <a:p>
            <a:r>
              <a:rPr lang="el-GR" dirty="0" err="1"/>
              <a:t>Γεωργιοσ</a:t>
            </a:r>
            <a:r>
              <a:rPr lang="el-GR" dirty="0"/>
              <a:t> </a:t>
            </a:r>
            <a:r>
              <a:rPr lang="el-GR" dirty="0" err="1"/>
              <a:t>κλεοβουλοσ</a:t>
            </a:r>
            <a:endParaRPr lang="el-GR" dirty="0"/>
          </a:p>
        </p:txBody>
      </p:sp>
      <p:sp>
        <p:nvSpPr>
          <p:cNvPr id="3" name="Υπότιτλος 2">
            <a:extLst>
              <a:ext uri="{FF2B5EF4-FFF2-40B4-BE49-F238E27FC236}">
                <a16:creationId xmlns:a16="http://schemas.microsoft.com/office/drawing/2014/main" id="{6291ABD1-EFFC-1815-9ED5-3D6286072705}"/>
              </a:ext>
            </a:extLst>
          </p:cNvPr>
          <p:cNvSpPr>
            <a:spLocks noGrp="1"/>
          </p:cNvSpPr>
          <p:nvPr>
            <p:ph type="subTitle" idx="1"/>
          </p:nvPr>
        </p:nvSpPr>
        <p:spPr>
          <a:xfrm>
            <a:off x="4166886" y="335666"/>
            <a:ext cx="7883324" cy="5717893"/>
          </a:xfrm>
        </p:spPr>
        <p:txBody>
          <a:bodyPr>
            <a:normAutofit/>
          </a:bodyPr>
          <a:lstStyle/>
          <a:p>
            <a:pPr algn="just"/>
            <a:r>
              <a:rPr lang="el-GR" sz="2800" dirty="0"/>
              <a:t>Πίστευε ότι η αλληλοδιδακτική μέθοδος θα επέλυε πολλά εκπαιδευτικά προβλήματα εκείνης της εποχής (π.χ. έλλειψη δασκάλων, περιορισμένη διάθεση κονδυλίων για την εκπαίδευση).</a:t>
            </a:r>
          </a:p>
          <a:p>
            <a:pPr algn="just"/>
            <a:endParaRPr lang="el-GR" sz="2800" dirty="0"/>
          </a:p>
          <a:p>
            <a:pPr algn="just"/>
            <a:r>
              <a:rPr lang="el-GR" sz="2800" dirty="0"/>
              <a:t>Ίδρυσε το αλληλοδιδακτικό σχολείο για την ειδική κατάρτιση των Ελλήνων δασκάλων</a:t>
            </a:r>
          </a:p>
          <a:p>
            <a:pPr algn="just"/>
            <a:endParaRPr lang="el-GR" sz="2800" dirty="0"/>
          </a:p>
          <a:p>
            <a:pPr algn="just"/>
            <a:r>
              <a:rPr lang="el-GR" sz="2800" dirty="0"/>
              <a:t>Προσάρμοζε κάθε εκπαιδευτική καινοτομία στα νεοελληνικά δεδομένα. </a:t>
            </a:r>
          </a:p>
        </p:txBody>
      </p:sp>
    </p:spTree>
    <p:extLst>
      <p:ext uri="{BB962C8B-B14F-4D97-AF65-F5344CB8AC3E}">
        <p14:creationId xmlns:p14="http://schemas.microsoft.com/office/powerpoint/2010/main" val="24783118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10435C-832A-C91C-BEA2-A3194BFF9800}"/>
              </a:ext>
            </a:extLst>
          </p:cNvPr>
          <p:cNvSpPr>
            <a:spLocks noGrp="1"/>
          </p:cNvSpPr>
          <p:nvPr>
            <p:ph type="title"/>
          </p:nvPr>
        </p:nvSpPr>
        <p:spPr>
          <a:xfrm>
            <a:off x="7839756" y="1159566"/>
            <a:ext cx="3662939" cy="4568264"/>
          </a:xfrm>
        </p:spPr>
        <p:txBody>
          <a:bodyPr anchor="ctr">
            <a:normAutofit/>
          </a:bodyPr>
          <a:lstStyle/>
          <a:p>
            <a:pPr algn="ctr"/>
            <a:r>
              <a:rPr lang="el-GR" sz="3300" b="1" dirty="0">
                <a:solidFill>
                  <a:schemeClr val="tx1"/>
                </a:solidFill>
              </a:rPr>
              <a:t>Αλληλοδιδακτική μέθοδος</a:t>
            </a:r>
          </a:p>
        </p:txBody>
      </p:sp>
      <p:sp>
        <p:nvSpPr>
          <p:cNvPr id="3" name="Θέση περιεχομένου 2">
            <a:extLst>
              <a:ext uri="{FF2B5EF4-FFF2-40B4-BE49-F238E27FC236}">
                <a16:creationId xmlns:a16="http://schemas.microsoft.com/office/drawing/2014/main" id="{D3758F01-A7FB-FBB7-13FC-EE77D3E5D215}"/>
              </a:ext>
            </a:extLst>
          </p:cNvPr>
          <p:cNvSpPr>
            <a:spLocks noGrp="1"/>
          </p:cNvSpPr>
          <p:nvPr>
            <p:ph idx="1"/>
          </p:nvPr>
        </p:nvSpPr>
        <p:spPr>
          <a:xfrm>
            <a:off x="643466" y="1286934"/>
            <a:ext cx="5650536" cy="5349842"/>
          </a:xfrm>
        </p:spPr>
        <p:txBody>
          <a:bodyPr anchor="ctr">
            <a:normAutofit/>
          </a:bodyPr>
          <a:lstStyle/>
          <a:p>
            <a:pPr fontAlgn="base">
              <a:buClr>
                <a:schemeClr val="bg1"/>
              </a:buClr>
              <a:buFont typeface="Wingdings" panose="05000000000000000000" pitchFamily="2" charset="2"/>
              <a:buChar char="ü"/>
            </a:pPr>
            <a:r>
              <a:rPr lang="el-GR" sz="2200" b="0" i="0" dirty="0">
                <a:solidFill>
                  <a:schemeClr val="tx1"/>
                </a:solidFill>
                <a:effectLst/>
                <a:latin typeface="Ubuntu" panose="020B0504030602030204" pitchFamily="34" charset="0"/>
              </a:rPr>
              <a:t>Η αλληλοδιδακτική μέθοδος, δηλαδή η διδασκαλία από τους πιο ικανούς (ή τους μεγαλύτερους) μαθητές -τους πρωτόσχολους- πολλών μαθητών μαζί, πρωτοεμφανίστηκε στην Αγγλία και τη Γαλλία λόγω έλλειψης δασκάλων και σχολείων. </a:t>
            </a:r>
          </a:p>
          <a:p>
            <a:pPr fontAlgn="base">
              <a:buClr>
                <a:schemeClr val="bg1"/>
              </a:buClr>
              <a:buFont typeface="Wingdings" panose="05000000000000000000" pitchFamily="2" charset="2"/>
              <a:buChar char="ü"/>
            </a:pPr>
            <a:endParaRPr lang="el-GR" sz="2200" dirty="0">
              <a:solidFill>
                <a:srgbClr val="FFFFFF"/>
              </a:solidFill>
              <a:latin typeface="Ubuntu" panose="020B0504030602030204" pitchFamily="34" charset="0"/>
            </a:endParaRPr>
          </a:p>
          <a:p>
            <a:pPr fontAlgn="base">
              <a:buClr>
                <a:schemeClr val="bg1"/>
              </a:buClr>
              <a:buFont typeface="Wingdings" panose="05000000000000000000" pitchFamily="2" charset="2"/>
              <a:buChar char="ü"/>
            </a:pPr>
            <a:r>
              <a:rPr lang="el-GR" sz="2200" b="0" i="0" dirty="0">
                <a:solidFill>
                  <a:schemeClr val="tx1"/>
                </a:solidFill>
                <a:effectLst/>
                <a:latin typeface="Ubuntu" panose="020B0504030602030204" pitchFamily="34" charset="0"/>
              </a:rPr>
              <a:t>Οι πρωτόσχολοι δίδασκαν τους υπόλοιπους με την καθοδήγηση του δασκάλου. Ο δάσκαλος είχε εποπτικό ρόλο.</a:t>
            </a:r>
          </a:p>
          <a:p>
            <a:br>
              <a:rPr lang="el-GR" dirty="0">
                <a:solidFill>
                  <a:srgbClr val="FFFFFF"/>
                </a:solidFill>
              </a:rPr>
            </a:br>
            <a:endParaRPr lang="el-GR" dirty="0">
              <a:solidFill>
                <a:srgbClr val="FFFFFF"/>
              </a:solidFill>
            </a:endParaRPr>
          </a:p>
        </p:txBody>
      </p:sp>
    </p:spTree>
    <p:extLst>
      <p:ext uri="{BB962C8B-B14F-4D97-AF65-F5344CB8AC3E}">
        <p14:creationId xmlns:p14="http://schemas.microsoft.com/office/powerpoint/2010/main" val="16403453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94B8D5-0CC8-3AF5-9442-0B61DB8EBD27}"/>
              </a:ext>
            </a:extLst>
          </p:cNvPr>
          <p:cNvSpPr>
            <a:spLocks noGrp="1"/>
          </p:cNvSpPr>
          <p:nvPr>
            <p:ph type="ctrTitle"/>
          </p:nvPr>
        </p:nvSpPr>
        <p:spPr>
          <a:xfrm>
            <a:off x="118640" y="2236272"/>
            <a:ext cx="3631557" cy="1722269"/>
          </a:xfrm>
        </p:spPr>
        <p:txBody>
          <a:bodyPr/>
          <a:lstStyle/>
          <a:p>
            <a:r>
              <a:rPr lang="el-GR" dirty="0" err="1"/>
              <a:t>Ευανθια</a:t>
            </a:r>
            <a:r>
              <a:rPr lang="el-GR" dirty="0"/>
              <a:t> </a:t>
            </a:r>
            <a:r>
              <a:rPr lang="el-GR" dirty="0" err="1"/>
              <a:t>καϊρη</a:t>
            </a:r>
            <a:endParaRPr lang="el-GR" dirty="0"/>
          </a:p>
        </p:txBody>
      </p:sp>
      <p:sp>
        <p:nvSpPr>
          <p:cNvPr id="3" name="Υπότιτλος 2">
            <a:extLst>
              <a:ext uri="{FF2B5EF4-FFF2-40B4-BE49-F238E27FC236}">
                <a16:creationId xmlns:a16="http://schemas.microsoft.com/office/drawing/2014/main" id="{D3294765-BEAF-C351-1C53-E21934623E3B}"/>
              </a:ext>
            </a:extLst>
          </p:cNvPr>
          <p:cNvSpPr>
            <a:spLocks noGrp="1"/>
          </p:cNvSpPr>
          <p:nvPr>
            <p:ph type="subTitle" idx="1"/>
          </p:nvPr>
        </p:nvSpPr>
        <p:spPr>
          <a:xfrm>
            <a:off x="4039564" y="277792"/>
            <a:ext cx="7917084" cy="6285054"/>
          </a:xfrm>
        </p:spPr>
        <p:txBody>
          <a:bodyPr>
            <a:normAutofit/>
          </a:bodyPr>
          <a:lstStyle/>
          <a:p>
            <a:pPr marL="457200" indent="-457200" algn="just">
              <a:buFont typeface="Wingdings" pitchFamily="2" charset="2"/>
              <a:buChar char="§"/>
            </a:pPr>
            <a:r>
              <a:rPr lang="el-GR" sz="2800" dirty="0"/>
              <a:t>Αγωνίστηκε για να κάνει πράξη τις ιδέες της σχετικά με την αναγκαιότητα της μόρφωσης και της καλλιέργειας των κοριτσιών και των νέων γυναικών. </a:t>
            </a:r>
          </a:p>
          <a:p>
            <a:pPr marL="457200" indent="-457200" algn="just">
              <a:buFont typeface="Wingdings" pitchFamily="2" charset="2"/>
              <a:buChar char="§"/>
            </a:pPr>
            <a:r>
              <a:rPr lang="el-GR" sz="2800" dirty="0"/>
              <a:t>Λειτούργησε «υποδειγματικά» για τις γυναίκες της εποχής της.</a:t>
            </a:r>
          </a:p>
          <a:p>
            <a:pPr marL="457200" indent="-457200" algn="just">
              <a:buFont typeface="Wingdings" pitchFamily="2" charset="2"/>
              <a:buChar char="§"/>
            </a:pPr>
            <a:r>
              <a:rPr lang="el-GR" sz="2800" dirty="0"/>
              <a:t>Διευκόλυνε την διαπαιδαγώγηση των λαϊκών στρωμάτων με στόχο να συνειδητοποιήσουν την κοινωνική τους κατάσταση και να προσπαθήσουν να δράσουν για να τη μεταβάλλουν.</a:t>
            </a:r>
          </a:p>
          <a:p>
            <a:pPr marL="457200" indent="-457200" algn="just">
              <a:buFont typeface="Wingdings" pitchFamily="2" charset="2"/>
              <a:buChar char="§"/>
            </a:pPr>
            <a:r>
              <a:rPr lang="el-GR" sz="2800" dirty="0"/>
              <a:t>Ανέπτυξε υποκινητικό και ενθαρρυντικό ρόλο με το μεταφραστικό της έργο</a:t>
            </a:r>
          </a:p>
        </p:txBody>
      </p:sp>
    </p:spTree>
    <p:extLst>
      <p:ext uri="{BB962C8B-B14F-4D97-AF65-F5344CB8AC3E}">
        <p14:creationId xmlns:p14="http://schemas.microsoft.com/office/powerpoint/2010/main" val="19081348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7A71B4-F4A2-AB32-CE49-57D56DD1A9F3}"/>
              </a:ext>
            </a:extLst>
          </p:cNvPr>
          <p:cNvSpPr>
            <a:spLocks noGrp="1"/>
          </p:cNvSpPr>
          <p:nvPr>
            <p:ph type="ctrTitle"/>
          </p:nvPr>
        </p:nvSpPr>
        <p:spPr>
          <a:xfrm>
            <a:off x="83917" y="2305720"/>
            <a:ext cx="4302889" cy="1699119"/>
          </a:xfrm>
        </p:spPr>
        <p:txBody>
          <a:bodyPr/>
          <a:lstStyle/>
          <a:p>
            <a:r>
              <a:rPr lang="el-GR" dirty="0"/>
              <a:t>Το λα</a:t>
            </a:r>
            <a:r>
              <a:rPr lang="en-US" dirty="0" err="1"/>
              <a:t>ϊ</a:t>
            </a:r>
            <a:r>
              <a:rPr lang="el-GR" dirty="0" err="1"/>
              <a:t>κο</a:t>
            </a:r>
            <a:r>
              <a:rPr lang="el-GR" dirty="0"/>
              <a:t> </a:t>
            </a:r>
            <a:r>
              <a:rPr lang="el-GR" dirty="0" err="1"/>
              <a:t>πανεπιστημιο</a:t>
            </a:r>
            <a:endParaRPr lang="el-GR" dirty="0"/>
          </a:p>
        </p:txBody>
      </p:sp>
      <p:sp>
        <p:nvSpPr>
          <p:cNvPr id="3" name="Υπότιτλος 2">
            <a:extLst>
              <a:ext uri="{FF2B5EF4-FFF2-40B4-BE49-F238E27FC236}">
                <a16:creationId xmlns:a16="http://schemas.microsoft.com/office/drawing/2014/main" id="{2BD66489-ECC3-9A2E-EE94-A8C968178FE4}"/>
              </a:ext>
            </a:extLst>
          </p:cNvPr>
          <p:cNvSpPr>
            <a:spLocks noGrp="1"/>
          </p:cNvSpPr>
          <p:nvPr>
            <p:ph type="subTitle" idx="1"/>
          </p:nvPr>
        </p:nvSpPr>
        <p:spPr>
          <a:xfrm>
            <a:off x="4502552" y="138895"/>
            <a:ext cx="7605531" cy="6551271"/>
          </a:xfrm>
        </p:spPr>
        <p:txBody>
          <a:bodyPr>
            <a:normAutofit/>
          </a:bodyPr>
          <a:lstStyle/>
          <a:p>
            <a:pPr marL="457200" indent="-457200" algn="just">
              <a:buFont typeface="Wingdings" pitchFamily="2" charset="2"/>
              <a:buChar char="§"/>
            </a:pPr>
            <a:r>
              <a:rPr lang="el-GR" sz="2800" dirty="0"/>
              <a:t>Ιδρύθηκε το 1865</a:t>
            </a:r>
          </a:p>
          <a:p>
            <a:pPr marL="457200" indent="-457200" algn="just">
              <a:buFont typeface="Wingdings" pitchFamily="2" charset="2"/>
              <a:buChar char="§"/>
            </a:pPr>
            <a:r>
              <a:rPr lang="el-GR" sz="2800" dirty="0"/>
              <a:t>Στόχευε στη δωρεάν παροχή απλουστευμένων αλλά επιστημονικών τεχνικών γνώσεων σε όλους όσοι δεν είχαν τη δυνατότητα πρόσβασης στην ανώτατη εκπαίδευση.</a:t>
            </a:r>
          </a:p>
          <a:p>
            <a:pPr marL="457200" indent="-457200" algn="just">
              <a:buFont typeface="Wingdings" pitchFamily="2" charset="2"/>
              <a:buChar char="§"/>
            </a:pPr>
            <a:r>
              <a:rPr lang="el-GR" sz="2800" dirty="0"/>
              <a:t>Λειτούργησε το πρώτο Σχολείο Αναλφάβητων, όπου διδασκόταν ανάγνωση, γραφή και πρακτική αριθμητική. </a:t>
            </a:r>
          </a:p>
          <a:p>
            <a:pPr marL="457200" indent="-457200" algn="just">
              <a:buFont typeface="Wingdings" pitchFamily="2" charset="2"/>
              <a:buChar char="§"/>
            </a:pPr>
            <a:r>
              <a:rPr lang="el-GR" sz="2800" dirty="0"/>
              <a:t>Ουσιώδης υπήρξε η προσφορά του στην αντιμετώπιση κοινωνικών ζητημάτων. </a:t>
            </a:r>
          </a:p>
        </p:txBody>
      </p:sp>
    </p:spTree>
    <p:extLst>
      <p:ext uri="{BB962C8B-B14F-4D97-AF65-F5344CB8AC3E}">
        <p14:creationId xmlns:p14="http://schemas.microsoft.com/office/powerpoint/2010/main" val="2239929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DC2190-30F7-AF53-8F8B-81F1F9F3E91D}"/>
              </a:ext>
            </a:extLst>
          </p:cNvPr>
          <p:cNvSpPr>
            <a:spLocks noGrp="1"/>
          </p:cNvSpPr>
          <p:nvPr>
            <p:ph type="title"/>
          </p:nvPr>
        </p:nvSpPr>
        <p:spPr>
          <a:xfrm>
            <a:off x="1843391" y="624110"/>
            <a:ext cx="9383408" cy="1280890"/>
          </a:xfrm>
        </p:spPr>
        <p:txBody>
          <a:bodyPr>
            <a:normAutofit/>
          </a:bodyPr>
          <a:lstStyle/>
          <a:p>
            <a:pPr algn="ctr"/>
            <a:r>
              <a:rPr lang="el-GR" b="1" dirty="0">
                <a:solidFill>
                  <a:schemeClr val="tx1"/>
                </a:solidFill>
              </a:rPr>
              <a:t>Οι σπουδές Κοινωνικής Παιδαγωγικής στην Ελλάδα</a:t>
            </a:r>
          </a:p>
        </p:txBody>
      </p:sp>
      <p:graphicFrame>
        <p:nvGraphicFramePr>
          <p:cNvPr id="5" name="Θέση περιεχομένου 2">
            <a:extLst>
              <a:ext uri="{FF2B5EF4-FFF2-40B4-BE49-F238E27FC236}">
                <a16:creationId xmlns:a16="http://schemas.microsoft.com/office/drawing/2014/main" id="{824EAD98-8DEF-FABB-AB3A-6D4E5CD8240C}"/>
              </a:ext>
            </a:extLst>
          </p:cNvPr>
          <p:cNvGraphicFramePr>
            <a:graphicFrameLocks noGrp="1"/>
          </p:cNvGraphicFramePr>
          <p:nvPr>
            <p:ph idx="1"/>
            <p:extLst>
              <p:ext uri="{D42A27DB-BD31-4B8C-83A1-F6EECF244321}">
                <p14:modId xmlns:p14="http://schemas.microsoft.com/office/powerpoint/2010/main" val="239620496"/>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0950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CFA91B-A9A8-17B5-90AF-15C63F09BE57}"/>
              </a:ext>
            </a:extLst>
          </p:cNvPr>
          <p:cNvSpPr>
            <a:spLocks noGrp="1"/>
          </p:cNvSpPr>
          <p:nvPr>
            <p:ph type="title"/>
          </p:nvPr>
        </p:nvSpPr>
        <p:spPr>
          <a:xfrm>
            <a:off x="1843391" y="624110"/>
            <a:ext cx="9383408" cy="1280890"/>
          </a:xfrm>
        </p:spPr>
        <p:txBody>
          <a:bodyPr>
            <a:normAutofit fontScale="90000"/>
          </a:bodyPr>
          <a:lstStyle/>
          <a:p>
            <a:r>
              <a:rPr lang="en-US" sz="3300" dirty="0">
                <a:solidFill>
                  <a:schemeClr val="tx1"/>
                </a:solidFill>
              </a:rPr>
              <a:t>Klaus M</a:t>
            </a:r>
            <a:r>
              <a:rPr lang="el-GR" sz="3300" dirty="0">
                <a:solidFill>
                  <a:schemeClr val="tx1"/>
                </a:solidFill>
              </a:rPr>
              <a:t>ο</a:t>
            </a:r>
            <a:r>
              <a:rPr lang="en-US" sz="3300" dirty="0" err="1">
                <a:solidFill>
                  <a:schemeClr val="tx1"/>
                </a:solidFill>
              </a:rPr>
              <a:t>llenhauer</a:t>
            </a:r>
            <a:r>
              <a:rPr lang="el-GR" sz="3300" dirty="0">
                <a:solidFill>
                  <a:schemeClr val="tx1"/>
                </a:solidFill>
              </a:rPr>
              <a:t>: Από την Ανθρωπιστική στην Κριτική Κοινωνική Παιδαγωγική</a:t>
            </a:r>
          </a:p>
        </p:txBody>
      </p:sp>
      <p:graphicFrame>
        <p:nvGraphicFramePr>
          <p:cNvPr id="5" name="Θέση περιεχομένου 2">
            <a:extLst>
              <a:ext uri="{FF2B5EF4-FFF2-40B4-BE49-F238E27FC236}">
                <a16:creationId xmlns:a16="http://schemas.microsoft.com/office/drawing/2014/main" id="{074C2553-8657-7192-ED93-BD9C0BF70B23}"/>
              </a:ext>
            </a:extLst>
          </p:cNvPr>
          <p:cNvGraphicFramePr>
            <a:graphicFrameLocks noGrp="1"/>
          </p:cNvGraphicFramePr>
          <p:nvPr>
            <p:ph idx="1"/>
            <p:extLst>
              <p:ext uri="{D42A27DB-BD31-4B8C-83A1-F6EECF244321}">
                <p14:modId xmlns:p14="http://schemas.microsoft.com/office/powerpoint/2010/main" val="2803497105"/>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09502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7BC540-0611-8ECA-0D29-C37F90CA3C3A}"/>
              </a:ext>
            </a:extLst>
          </p:cNvPr>
          <p:cNvSpPr>
            <a:spLocks noGrp="1"/>
          </p:cNvSpPr>
          <p:nvPr>
            <p:ph type="ctrTitle"/>
          </p:nvPr>
        </p:nvSpPr>
        <p:spPr>
          <a:xfrm>
            <a:off x="1600200" y="1682496"/>
            <a:ext cx="8991600" cy="1645920"/>
          </a:xfrm>
        </p:spPr>
        <p:txBody>
          <a:bodyPr/>
          <a:lstStyle/>
          <a:p>
            <a:r>
              <a:rPr lang="el-GR" dirty="0"/>
              <a:t>Η κοινωνική </a:t>
            </a:r>
            <a:r>
              <a:rPr lang="el-GR" dirty="0" err="1"/>
              <a:t>παιδαγωγικη</a:t>
            </a:r>
            <a:r>
              <a:rPr lang="el-GR" dirty="0"/>
              <a:t> στο ηνωμένο βασίλειο</a:t>
            </a:r>
          </a:p>
        </p:txBody>
      </p:sp>
    </p:spTree>
    <p:extLst>
      <p:ext uri="{BB962C8B-B14F-4D97-AF65-F5344CB8AC3E}">
        <p14:creationId xmlns:p14="http://schemas.microsoft.com/office/powerpoint/2010/main" val="20677245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9E369E4-A282-7B04-F460-F63BFA40D566}"/>
              </a:ext>
            </a:extLst>
          </p:cNvPr>
          <p:cNvSpPr>
            <a:spLocks noGrp="1"/>
          </p:cNvSpPr>
          <p:nvPr>
            <p:ph idx="1"/>
          </p:nvPr>
        </p:nvSpPr>
        <p:spPr>
          <a:xfrm>
            <a:off x="497711" y="474562"/>
            <a:ext cx="11227443" cy="6041985"/>
          </a:xfrm>
        </p:spPr>
        <p:txBody>
          <a:bodyPr>
            <a:normAutofit/>
          </a:bodyPr>
          <a:lstStyle/>
          <a:p>
            <a:r>
              <a:rPr lang="el-GR" sz="2800" dirty="0">
                <a:solidFill>
                  <a:schemeClr val="tx1"/>
                </a:solidFill>
              </a:rPr>
              <a:t>Αναπτύχθηκε τα τελευταία 20 χρόνια.</a:t>
            </a:r>
          </a:p>
          <a:p>
            <a:r>
              <a:rPr lang="el-GR" sz="2800" dirty="0">
                <a:solidFill>
                  <a:schemeClr val="tx1"/>
                </a:solidFill>
              </a:rPr>
              <a:t>Υπήρχε ισχυρός προσανατολισμός και μεγάλη παράδοση (από τον 17</a:t>
            </a:r>
            <a:r>
              <a:rPr lang="el-GR" sz="2800" baseline="30000" dirty="0">
                <a:solidFill>
                  <a:schemeClr val="tx1"/>
                </a:solidFill>
              </a:rPr>
              <a:t>ο</a:t>
            </a:r>
            <a:r>
              <a:rPr lang="el-GR" sz="2800" dirty="0">
                <a:solidFill>
                  <a:schemeClr val="tx1"/>
                </a:solidFill>
              </a:rPr>
              <a:t> αιώνα) στην Κοινωνική Εργασία.</a:t>
            </a:r>
          </a:p>
          <a:p>
            <a:r>
              <a:rPr lang="el-GR" sz="2800" dirty="0">
                <a:solidFill>
                  <a:schemeClr val="tx1"/>
                </a:solidFill>
              </a:rPr>
              <a:t>Μέχρι το 2013 τα περισσότερο </a:t>
            </a:r>
            <a:r>
              <a:rPr lang="el-GR" sz="2800" dirty="0" err="1">
                <a:solidFill>
                  <a:schemeClr val="tx1"/>
                </a:solidFill>
              </a:rPr>
              <a:t>κοινωνικοπαιδαγωγικά</a:t>
            </a:r>
            <a:r>
              <a:rPr lang="el-GR" sz="2800" dirty="0">
                <a:solidFill>
                  <a:schemeClr val="tx1"/>
                </a:solidFill>
              </a:rPr>
              <a:t> προγράμματα που είχαν αναπτυχθεί ήταν εστιασμένα στη φροντίδα κυρίως των παιδιών των ιδρυμάτων, των υιοθετημένων ή των παιδιών των ανάδοχων οικογενειών. </a:t>
            </a:r>
          </a:p>
          <a:p>
            <a:r>
              <a:rPr lang="el-GR" sz="2800" dirty="0">
                <a:solidFill>
                  <a:schemeClr val="tx1"/>
                </a:solidFill>
              </a:rPr>
              <a:t>Σήμερα η </a:t>
            </a:r>
            <a:r>
              <a:rPr lang="el-GR" sz="2800" dirty="0" err="1">
                <a:solidFill>
                  <a:schemeClr val="tx1"/>
                </a:solidFill>
              </a:rPr>
              <a:t>κοιν</a:t>
            </a:r>
            <a:r>
              <a:rPr lang="el-GR" sz="2800" dirty="0">
                <a:solidFill>
                  <a:schemeClr val="tx1"/>
                </a:solidFill>
              </a:rPr>
              <a:t>. Παιδαγωγική εστιάζει από τη μία στην προστασία, στην ενίσχυση και στην εκπαίδευση όλων των παιδιών, από την άλλη επιδιώκει να υποστηρίξει και τους ενηλίκους αναπτύσσοντας δράσεις για την προώθηση της προσωπικής ανάπτυξης, της κοινωνικής εκπαίδευσης και τη γενική ευημερία. </a:t>
            </a:r>
          </a:p>
        </p:txBody>
      </p:sp>
    </p:spTree>
    <p:extLst>
      <p:ext uri="{BB962C8B-B14F-4D97-AF65-F5344CB8AC3E}">
        <p14:creationId xmlns:p14="http://schemas.microsoft.com/office/powerpoint/2010/main" val="5700706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id="{F6E27017-1B90-26E3-2695-64A94FD87AF0}"/>
              </a:ext>
            </a:extLst>
          </p:cNvPr>
          <p:cNvSpPr>
            <a:spLocks noGrp="1"/>
          </p:cNvSpPr>
          <p:nvPr>
            <p:ph type="subTitle" idx="1"/>
          </p:nvPr>
        </p:nvSpPr>
        <p:spPr>
          <a:xfrm>
            <a:off x="451413" y="335665"/>
            <a:ext cx="11424212" cy="6215605"/>
          </a:xfrm>
        </p:spPr>
        <p:txBody>
          <a:bodyPr>
            <a:normAutofit/>
          </a:bodyPr>
          <a:lstStyle/>
          <a:p>
            <a:pPr algn="just"/>
            <a:r>
              <a:rPr lang="el-GR" sz="2800" dirty="0">
                <a:solidFill>
                  <a:schemeClr val="tx1"/>
                </a:solidFill>
              </a:rPr>
              <a:t>Έχει αναπτυχθεί σε τέτοιο βαθμό που εξετάζεται το ενδεχόμενο της αντικατάστασης του όρου κοινωνική φροντίδα με τον όρο κοινωνική παιδαγωγική εισάγοντας έτσι μία νέα κατεύθυνση για την γενικότερη κοινωνική πολιτική. </a:t>
            </a:r>
          </a:p>
          <a:p>
            <a:pPr algn="just"/>
            <a:endParaRPr lang="el-GR" sz="2800" dirty="0">
              <a:solidFill>
                <a:schemeClr val="tx1"/>
              </a:solidFill>
            </a:endParaRPr>
          </a:p>
          <a:p>
            <a:pPr algn="just"/>
            <a:r>
              <a:rPr lang="el-GR" sz="2800" dirty="0">
                <a:solidFill>
                  <a:schemeClr val="tx1"/>
                </a:solidFill>
              </a:rPr>
              <a:t>Αναπτύχθηκαν δύο πολύ σημαντικά προγράμματα του υπουργείου παιδείας:</a:t>
            </a:r>
          </a:p>
          <a:p>
            <a:pPr marL="457200" indent="-457200" algn="just">
              <a:buFont typeface="Wingdings" pitchFamily="2" charset="2"/>
              <a:buChar char="Ø"/>
            </a:pPr>
            <a:r>
              <a:rPr lang="el-GR" sz="2800" dirty="0">
                <a:solidFill>
                  <a:schemeClr val="tx1"/>
                </a:solidFill>
              </a:rPr>
              <a:t>Κάθε παιδί έχει σημασία: Αλλαγή για τα παιδιά</a:t>
            </a:r>
          </a:p>
          <a:p>
            <a:pPr marL="457200" indent="-457200" algn="just">
              <a:buFont typeface="Wingdings" pitchFamily="2" charset="2"/>
              <a:buChar char="Ø"/>
            </a:pPr>
            <a:r>
              <a:rPr lang="el-GR" sz="2800" dirty="0">
                <a:solidFill>
                  <a:schemeClr val="tx1"/>
                </a:solidFill>
              </a:rPr>
              <a:t>Η φροντίδα έχει σημασία: Χρόνος για αλλαγή.</a:t>
            </a:r>
          </a:p>
        </p:txBody>
      </p:sp>
    </p:spTree>
    <p:extLst>
      <p:ext uri="{BB962C8B-B14F-4D97-AF65-F5344CB8AC3E}">
        <p14:creationId xmlns:p14="http://schemas.microsoft.com/office/powerpoint/2010/main" val="26958441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D395B4-D08A-D178-3DB3-63611FEC1D8F}"/>
              </a:ext>
            </a:extLst>
          </p:cNvPr>
          <p:cNvSpPr>
            <a:spLocks noGrp="1"/>
          </p:cNvSpPr>
          <p:nvPr>
            <p:ph type="ctrTitle"/>
          </p:nvPr>
        </p:nvSpPr>
        <p:spPr>
          <a:xfrm>
            <a:off x="1484453" y="650542"/>
            <a:ext cx="8991600" cy="1645920"/>
          </a:xfrm>
        </p:spPr>
        <p:txBody>
          <a:bodyPr/>
          <a:lstStyle/>
          <a:p>
            <a:r>
              <a:rPr lang="el-GR" dirty="0"/>
              <a:t>Η </a:t>
            </a:r>
            <a:r>
              <a:rPr lang="el-GR" dirty="0" err="1"/>
              <a:t>κοινωνικη</a:t>
            </a:r>
            <a:r>
              <a:rPr lang="el-GR" dirty="0"/>
              <a:t> </a:t>
            </a:r>
            <a:r>
              <a:rPr lang="el-GR" dirty="0" err="1"/>
              <a:t>παιδαγωγικη</a:t>
            </a:r>
            <a:r>
              <a:rPr lang="el-GR" dirty="0"/>
              <a:t> στην </a:t>
            </a:r>
            <a:r>
              <a:rPr lang="el-GR" dirty="0" err="1"/>
              <a:t>ιταλια</a:t>
            </a:r>
            <a:endParaRPr lang="el-GR" dirty="0"/>
          </a:p>
        </p:txBody>
      </p:sp>
      <p:sp>
        <p:nvSpPr>
          <p:cNvPr id="3" name="Υπότιτλος 2">
            <a:extLst>
              <a:ext uri="{FF2B5EF4-FFF2-40B4-BE49-F238E27FC236}">
                <a16:creationId xmlns:a16="http://schemas.microsoft.com/office/drawing/2014/main" id="{46B6F2F0-7925-E64C-353F-282305541471}"/>
              </a:ext>
            </a:extLst>
          </p:cNvPr>
          <p:cNvSpPr>
            <a:spLocks noGrp="1"/>
          </p:cNvSpPr>
          <p:nvPr>
            <p:ph type="subTitle" idx="1"/>
          </p:nvPr>
        </p:nvSpPr>
        <p:spPr>
          <a:xfrm>
            <a:off x="740781" y="3206187"/>
            <a:ext cx="10891776" cy="2789499"/>
          </a:xfrm>
        </p:spPr>
        <p:txBody>
          <a:bodyPr>
            <a:normAutofit/>
          </a:bodyPr>
          <a:lstStyle/>
          <a:p>
            <a:pPr algn="just"/>
            <a:r>
              <a:rPr lang="el-GR" sz="2800" dirty="0" err="1"/>
              <a:t>Ξεκ</a:t>
            </a:r>
            <a:r>
              <a:rPr lang="en-US" sz="2800" dirty="0"/>
              <a:t>ί</a:t>
            </a:r>
            <a:r>
              <a:rPr lang="el-GR" sz="2800" dirty="0" err="1"/>
              <a:t>νησε</a:t>
            </a:r>
            <a:r>
              <a:rPr lang="el-GR" sz="2800" dirty="0"/>
              <a:t> όπως και στη Β. Ευρώπη από την ανάγκη προστασίας των παιδιών με κοινωνικά προβλήματα. </a:t>
            </a:r>
          </a:p>
          <a:p>
            <a:pPr algn="just"/>
            <a:r>
              <a:rPr lang="el-GR" sz="2800" dirty="0"/>
              <a:t>Κύριοι εκφραστές της είναι οι </a:t>
            </a:r>
            <a:r>
              <a:rPr lang="en-US" sz="2800" dirty="0"/>
              <a:t>Giovanni Bosco, Maria Montessori, Lorenzo Milani </a:t>
            </a:r>
            <a:r>
              <a:rPr lang="el-GR" sz="2800" dirty="0"/>
              <a:t>και </a:t>
            </a:r>
            <a:r>
              <a:rPr lang="en-US" sz="2800" dirty="0"/>
              <a:t>Danilo </a:t>
            </a:r>
            <a:r>
              <a:rPr lang="en-US" sz="2800" dirty="0" err="1"/>
              <a:t>Dolci</a:t>
            </a:r>
            <a:r>
              <a:rPr lang="en-US" sz="2800" dirty="0"/>
              <a:t>.</a:t>
            </a:r>
            <a:endParaRPr lang="el-GR" sz="2800" dirty="0"/>
          </a:p>
        </p:txBody>
      </p:sp>
    </p:spTree>
    <p:extLst>
      <p:ext uri="{BB962C8B-B14F-4D97-AF65-F5344CB8AC3E}">
        <p14:creationId xmlns:p14="http://schemas.microsoft.com/office/powerpoint/2010/main" val="10616876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2AE876-0EF6-8A4F-47B5-E847843D3056}"/>
              </a:ext>
            </a:extLst>
          </p:cNvPr>
          <p:cNvSpPr>
            <a:spLocks noGrp="1"/>
          </p:cNvSpPr>
          <p:nvPr>
            <p:ph type="title"/>
          </p:nvPr>
        </p:nvSpPr>
        <p:spPr/>
        <p:txBody>
          <a:bodyPr/>
          <a:lstStyle/>
          <a:p>
            <a:r>
              <a:rPr lang="en-US" dirty="0"/>
              <a:t>lORENZO MILANI</a:t>
            </a:r>
            <a:endParaRPr lang="el-GR" dirty="0"/>
          </a:p>
        </p:txBody>
      </p:sp>
      <p:sp>
        <p:nvSpPr>
          <p:cNvPr id="3" name="Θέση περιεχομένου 2">
            <a:extLst>
              <a:ext uri="{FF2B5EF4-FFF2-40B4-BE49-F238E27FC236}">
                <a16:creationId xmlns:a16="http://schemas.microsoft.com/office/drawing/2014/main" id="{1B940E30-27E4-24ED-EB9E-7F074CC77368}"/>
              </a:ext>
            </a:extLst>
          </p:cNvPr>
          <p:cNvSpPr>
            <a:spLocks noGrp="1"/>
          </p:cNvSpPr>
          <p:nvPr>
            <p:ph idx="1"/>
          </p:nvPr>
        </p:nvSpPr>
        <p:spPr/>
        <p:txBody>
          <a:bodyPr>
            <a:normAutofit lnSpcReduction="10000"/>
          </a:bodyPr>
          <a:lstStyle/>
          <a:p>
            <a:r>
              <a:rPr lang="el-GR" sz="2400" dirty="0"/>
              <a:t>Δημιούργησε τα πρώτα «ταξικά» σχολεία, τα οποία ήταν προορισμένα να συγκεντρώσουν, να υποστηρίξουν και να εκπαιδεύσουν τα περιθωριοποιημένα παιδιά.</a:t>
            </a:r>
          </a:p>
          <a:p>
            <a:r>
              <a:rPr lang="el-GR" sz="2400" dirty="0"/>
              <a:t>Πολλά από αυτά τα παιδιά αποφοίτησαν εφοδιασμένα με πολλές δεξιότητες και έγιναν κριτικοί αναγνώστες των πληροφοριών και των ειδήσεων που άκουγαν. </a:t>
            </a:r>
          </a:p>
          <a:p>
            <a:r>
              <a:rPr lang="el-GR" sz="2400" dirty="0"/>
              <a:t>Συνέδεσε το όνομά του με την Κριτική Κοινωνική Παιδαγωγική</a:t>
            </a:r>
          </a:p>
        </p:txBody>
      </p:sp>
      <p:sp>
        <p:nvSpPr>
          <p:cNvPr id="4" name="Θέση κειμένου 3">
            <a:extLst>
              <a:ext uri="{FF2B5EF4-FFF2-40B4-BE49-F238E27FC236}">
                <a16:creationId xmlns:a16="http://schemas.microsoft.com/office/drawing/2014/main" id="{BE1E6B0F-1423-81A1-14A3-A4B666DF3CCD}"/>
              </a:ext>
            </a:extLst>
          </p:cNvPr>
          <p:cNvSpPr>
            <a:spLocks noGrp="1"/>
          </p:cNvSpPr>
          <p:nvPr>
            <p:ph type="body" sz="half" idx="2"/>
          </p:nvPr>
        </p:nvSpPr>
        <p:spPr/>
        <p:txBody>
          <a:bodyPr/>
          <a:lstStyle/>
          <a:p>
            <a:endParaRPr lang="el-GR"/>
          </a:p>
        </p:txBody>
      </p:sp>
    </p:spTree>
    <p:extLst>
      <p:ext uri="{BB962C8B-B14F-4D97-AF65-F5344CB8AC3E}">
        <p14:creationId xmlns:p14="http://schemas.microsoft.com/office/powerpoint/2010/main" val="18365613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FDB453-15CE-FB11-F522-5B61CD1632A0}"/>
              </a:ext>
            </a:extLst>
          </p:cNvPr>
          <p:cNvSpPr>
            <a:spLocks noGrp="1"/>
          </p:cNvSpPr>
          <p:nvPr>
            <p:ph type="title"/>
          </p:nvPr>
        </p:nvSpPr>
        <p:spPr/>
        <p:txBody>
          <a:bodyPr/>
          <a:lstStyle/>
          <a:p>
            <a:r>
              <a:rPr lang="en-US" dirty="0" err="1"/>
              <a:t>dANILO</a:t>
            </a:r>
            <a:r>
              <a:rPr lang="en-US" dirty="0"/>
              <a:t> DOLCI:</a:t>
            </a:r>
            <a:r>
              <a:rPr lang="el-GR" dirty="0"/>
              <a:t> ο</a:t>
            </a:r>
            <a:r>
              <a:rPr lang="en-US" dirty="0"/>
              <a:t>"</a:t>
            </a:r>
            <a:r>
              <a:rPr lang="en-US" dirty="0" err="1"/>
              <a:t>gHADHI</a:t>
            </a:r>
            <a:r>
              <a:rPr lang="en-US" dirty="0"/>
              <a:t>”</a:t>
            </a:r>
            <a:r>
              <a:rPr lang="el-GR" dirty="0"/>
              <a:t> της </a:t>
            </a:r>
            <a:r>
              <a:rPr lang="el-GR" dirty="0" err="1"/>
              <a:t>σικελιασ</a:t>
            </a:r>
            <a:endParaRPr lang="el-GR" dirty="0"/>
          </a:p>
        </p:txBody>
      </p:sp>
      <p:sp>
        <p:nvSpPr>
          <p:cNvPr id="3" name="Θέση περιεχομένου 2">
            <a:extLst>
              <a:ext uri="{FF2B5EF4-FFF2-40B4-BE49-F238E27FC236}">
                <a16:creationId xmlns:a16="http://schemas.microsoft.com/office/drawing/2014/main" id="{35BB9F76-68CE-316C-C9B7-0390D2E5D9A0}"/>
              </a:ext>
            </a:extLst>
          </p:cNvPr>
          <p:cNvSpPr>
            <a:spLocks noGrp="1"/>
          </p:cNvSpPr>
          <p:nvPr>
            <p:ph idx="1"/>
          </p:nvPr>
        </p:nvSpPr>
        <p:spPr>
          <a:xfrm>
            <a:off x="6295697" y="273269"/>
            <a:ext cx="5696606" cy="6369269"/>
          </a:xfrm>
        </p:spPr>
        <p:txBody>
          <a:bodyPr>
            <a:normAutofit/>
          </a:bodyPr>
          <a:lstStyle/>
          <a:p>
            <a:pPr algn="just"/>
            <a:r>
              <a:rPr lang="el-GR" sz="2000" dirty="0"/>
              <a:t>Ίδρυσε ορφανοτροφείο, αγροτικούς συνεταιρισμούς, συλλόγους διεκδίκησης, δημοσίευε κείμενα και βιβλία ενεργοποιώντας το ενδιαφέρον πολλών ανθρώπων από διάφορες χώρες.</a:t>
            </a:r>
          </a:p>
          <a:p>
            <a:pPr algn="just"/>
            <a:r>
              <a:rPr lang="el-GR" sz="2000" dirty="0"/>
              <a:t>Εκπαίδευση των ανθρώπων με όραμα την επιτυχία τους.</a:t>
            </a:r>
          </a:p>
          <a:p>
            <a:pPr algn="just"/>
            <a:r>
              <a:rPr lang="el-GR" sz="2000" dirty="0"/>
              <a:t>Εκπαίδευση με έμφαση στη δημιουργικότητα και στην ενίσχυση των σχέσεων παιδιών, γονέων, εκπαιδευτικών.</a:t>
            </a:r>
          </a:p>
          <a:p>
            <a:pPr algn="just"/>
            <a:r>
              <a:rPr lang="el-GR" sz="2000" dirty="0"/>
              <a:t>Κοινωνικές πιέσεις με την αποκάλυψη πραγμάτων που εκθέτουν τους κυβερνώντες.</a:t>
            </a:r>
          </a:p>
          <a:p>
            <a:pPr algn="just"/>
            <a:r>
              <a:rPr lang="el-GR" sz="2000" dirty="0"/>
              <a:t>Σημαντικός αγώνας για την καταπολέμηση της τοπικής μαφίας, της ανηθικότητας, της ανισότητας, της εκμετάλλευσης, του καταναγκασμού και της κοινωνικής αδικίας. </a:t>
            </a:r>
          </a:p>
          <a:p>
            <a:pPr algn="just"/>
            <a:r>
              <a:rPr lang="el-GR" sz="2000" dirty="0" err="1"/>
              <a:t>Αυτοοργάνωση</a:t>
            </a:r>
            <a:r>
              <a:rPr lang="el-GR" sz="2000" dirty="0"/>
              <a:t> των κοινωνικών ομάδων που έχουν κοινωνικά &amp; οικονομικά προβλήματα.</a:t>
            </a:r>
          </a:p>
        </p:txBody>
      </p:sp>
    </p:spTree>
    <p:extLst>
      <p:ext uri="{BB962C8B-B14F-4D97-AF65-F5344CB8AC3E}">
        <p14:creationId xmlns:p14="http://schemas.microsoft.com/office/powerpoint/2010/main" val="42660421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299509-6DAF-B7B8-4D83-73BE2FECC9B7}"/>
              </a:ext>
            </a:extLst>
          </p:cNvPr>
          <p:cNvSpPr>
            <a:spLocks noGrp="1"/>
          </p:cNvSpPr>
          <p:nvPr>
            <p:ph type="title"/>
          </p:nvPr>
        </p:nvSpPr>
        <p:spPr>
          <a:xfrm>
            <a:off x="1259893" y="589723"/>
            <a:ext cx="2454052" cy="5321500"/>
          </a:xfrm>
        </p:spPr>
        <p:txBody>
          <a:bodyPr anchor="ctr">
            <a:normAutofit/>
          </a:bodyPr>
          <a:lstStyle/>
          <a:p>
            <a:pPr algn="ctr"/>
            <a:r>
              <a:rPr lang="en-US" sz="3200" b="1" dirty="0">
                <a:solidFill>
                  <a:schemeClr val="tx1"/>
                </a:solidFill>
              </a:rPr>
              <a:t>Maria Montessori (1870-1952)</a:t>
            </a:r>
            <a:endParaRPr lang="el-GR" sz="3200" b="1" dirty="0">
              <a:solidFill>
                <a:schemeClr val="tx1"/>
              </a:solidFill>
            </a:endParaRPr>
          </a:p>
        </p:txBody>
      </p:sp>
      <p:sp>
        <p:nvSpPr>
          <p:cNvPr id="3" name="Θέση περιεχομένου 2">
            <a:extLst>
              <a:ext uri="{FF2B5EF4-FFF2-40B4-BE49-F238E27FC236}">
                <a16:creationId xmlns:a16="http://schemas.microsoft.com/office/drawing/2014/main" id="{9F3511B4-DB32-0E8E-C4B7-AD1C08BAFD7D}"/>
              </a:ext>
            </a:extLst>
          </p:cNvPr>
          <p:cNvSpPr>
            <a:spLocks noGrp="1"/>
          </p:cNvSpPr>
          <p:nvPr>
            <p:ph idx="1"/>
          </p:nvPr>
        </p:nvSpPr>
        <p:spPr>
          <a:xfrm>
            <a:off x="4706578" y="589722"/>
            <a:ext cx="6798033" cy="5321500"/>
          </a:xfrm>
        </p:spPr>
        <p:txBody>
          <a:bodyPr anchor="ctr">
            <a:normAutofit/>
          </a:bodyPr>
          <a:lstStyle/>
          <a:p>
            <a:pPr>
              <a:buClr>
                <a:schemeClr val="bg1"/>
              </a:buClr>
            </a:pPr>
            <a:r>
              <a:rPr lang="el-GR" sz="2300" dirty="0">
                <a:solidFill>
                  <a:srgbClr val="FFFFFF"/>
                </a:solidFill>
              </a:rPr>
              <a:t>Γιατρός και Ανθρωπολόγος.</a:t>
            </a:r>
          </a:p>
          <a:p>
            <a:pPr>
              <a:buClr>
                <a:schemeClr val="bg1"/>
              </a:buClr>
            </a:pPr>
            <a:endParaRPr lang="el-GR" sz="2300" dirty="0">
              <a:solidFill>
                <a:srgbClr val="FFFFFF"/>
              </a:solidFill>
            </a:endParaRPr>
          </a:p>
          <a:p>
            <a:pPr>
              <a:buClr>
                <a:schemeClr val="bg1"/>
              </a:buClr>
            </a:pPr>
            <a:r>
              <a:rPr lang="el-GR" sz="2300" dirty="0">
                <a:solidFill>
                  <a:srgbClr val="FFFFFF"/>
                </a:solidFill>
              </a:rPr>
              <a:t>Βασική θέση της  ο σεβασμός της ελευθερίας και της φύσης του παιδιού.</a:t>
            </a:r>
          </a:p>
          <a:p>
            <a:pPr>
              <a:buClr>
                <a:schemeClr val="bg1"/>
              </a:buClr>
            </a:pPr>
            <a:endParaRPr lang="el-GR" sz="2300" dirty="0">
              <a:solidFill>
                <a:schemeClr val="tx1"/>
              </a:solidFill>
            </a:endParaRPr>
          </a:p>
          <a:p>
            <a:pPr>
              <a:buClr>
                <a:schemeClr val="bg1"/>
              </a:buClr>
            </a:pPr>
            <a:r>
              <a:rPr lang="el-GR" sz="2300" dirty="0">
                <a:solidFill>
                  <a:schemeClr val="tx1"/>
                </a:solidFill>
              </a:rPr>
              <a:t>Σημαντικό να δημιουργηθεί το κατάλληλο περιβάλλον, ώστε το παιδί να πειραματίζεται, να ενεργεί, να εργάζεται, να αφομοιώνει αυθορμήτως και να τρέφει το πνεύμα του.</a:t>
            </a:r>
          </a:p>
        </p:txBody>
      </p:sp>
    </p:spTree>
    <p:extLst>
      <p:ext uri="{BB962C8B-B14F-4D97-AF65-F5344CB8AC3E}">
        <p14:creationId xmlns:p14="http://schemas.microsoft.com/office/powerpoint/2010/main" val="782406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03CC7DA-AFAC-09DF-9C15-EA26443A2495}"/>
              </a:ext>
            </a:extLst>
          </p:cNvPr>
          <p:cNvSpPr>
            <a:spLocks noGrp="1"/>
          </p:cNvSpPr>
          <p:nvPr>
            <p:ph idx="1"/>
          </p:nvPr>
        </p:nvSpPr>
        <p:spPr>
          <a:xfrm>
            <a:off x="4804900" y="1317309"/>
            <a:ext cx="6798033" cy="5321500"/>
          </a:xfrm>
        </p:spPr>
        <p:txBody>
          <a:bodyPr anchor="ctr">
            <a:normAutofit/>
          </a:bodyPr>
          <a:lstStyle/>
          <a:p>
            <a:pPr>
              <a:buClr>
                <a:schemeClr val="bg1"/>
              </a:buClr>
            </a:pPr>
            <a:r>
              <a:rPr lang="el-GR" sz="2200" dirty="0">
                <a:solidFill>
                  <a:schemeClr val="tx1"/>
                </a:solidFill>
              </a:rPr>
              <a:t>Επιδίωξη της η συνολική εμπλοκή των παιδιών και η ‘περιθωριοποίηση’ του ρόλου του δασκάλου, ο οποίος θα πρέπει να συντηρεί, να ενθαρρύνει τη διαδικασία και να παρεμβαίνει μόνο όταν αυτό είναι απαραίτητο.</a:t>
            </a:r>
          </a:p>
          <a:p>
            <a:pPr>
              <a:buClr>
                <a:schemeClr val="bg1"/>
              </a:buClr>
            </a:pPr>
            <a:endParaRPr lang="el-GR" sz="2200" dirty="0">
              <a:solidFill>
                <a:schemeClr val="tx1"/>
              </a:solidFill>
            </a:endParaRPr>
          </a:p>
          <a:p>
            <a:pPr>
              <a:buClr>
                <a:schemeClr val="bg1"/>
              </a:buClr>
            </a:pPr>
            <a:r>
              <a:rPr lang="el-GR" sz="2200" dirty="0">
                <a:solidFill>
                  <a:schemeClr val="tx1"/>
                </a:solidFill>
              </a:rPr>
              <a:t> Έδωσε έμφαση στην </a:t>
            </a:r>
            <a:r>
              <a:rPr lang="el-GR" sz="2200" dirty="0" err="1">
                <a:solidFill>
                  <a:schemeClr val="tx1"/>
                </a:solidFill>
              </a:rPr>
              <a:t>αυτοαγωγή</a:t>
            </a:r>
            <a:r>
              <a:rPr lang="el-GR" sz="2200" dirty="0">
                <a:solidFill>
                  <a:schemeClr val="tx1"/>
                </a:solidFill>
              </a:rPr>
              <a:t>, στην αυτοπραγμάτωση και στην </a:t>
            </a:r>
            <a:r>
              <a:rPr lang="el-GR" sz="2200" dirty="0" err="1">
                <a:solidFill>
                  <a:schemeClr val="tx1"/>
                </a:solidFill>
              </a:rPr>
              <a:t>αυτοανάπτυξη</a:t>
            </a:r>
            <a:r>
              <a:rPr lang="el-GR" sz="2200" dirty="0">
                <a:solidFill>
                  <a:schemeClr val="tx1"/>
                </a:solidFill>
              </a:rPr>
              <a:t> μέσα από ανεξάρτητες δραστηριότητες/ ο ρόλος του εκπαιδευτικού ως εμψυχωτή</a:t>
            </a:r>
            <a:r>
              <a:rPr lang="el-GR" sz="2000" dirty="0">
                <a:solidFill>
                  <a:schemeClr val="tx1"/>
                </a:solidFill>
              </a:rPr>
              <a:t>.</a:t>
            </a:r>
          </a:p>
          <a:p>
            <a:pPr>
              <a:buClr>
                <a:schemeClr val="bg1"/>
              </a:buClr>
            </a:pPr>
            <a:endParaRPr lang="el-GR" sz="2000" dirty="0">
              <a:solidFill>
                <a:srgbClr val="FFFFFF"/>
              </a:solidFill>
            </a:endParaRPr>
          </a:p>
          <a:p>
            <a:pPr>
              <a:buClr>
                <a:schemeClr val="bg1"/>
              </a:buClr>
            </a:pPr>
            <a:endParaRPr lang="el-GR" sz="2000" dirty="0">
              <a:solidFill>
                <a:srgbClr val="FFFFFF"/>
              </a:solidFill>
            </a:endParaRPr>
          </a:p>
        </p:txBody>
      </p:sp>
    </p:spTree>
    <p:extLst>
      <p:ext uri="{BB962C8B-B14F-4D97-AF65-F5344CB8AC3E}">
        <p14:creationId xmlns:p14="http://schemas.microsoft.com/office/powerpoint/2010/main" val="11407292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BFD38C-B541-FA2B-3D2F-C6F06382B33F}"/>
              </a:ext>
            </a:extLst>
          </p:cNvPr>
          <p:cNvSpPr>
            <a:spLocks noGrp="1"/>
          </p:cNvSpPr>
          <p:nvPr>
            <p:ph type="title"/>
          </p:nvPr>
        </p:nvSpPr>
        <p:spPr>
          <a:xfrm>
            <a:off x="2231135" y="2457160"/>
            <a:ext cx="8037471" cy="1252991"/>
          </a:xfrm>
        </p:spPr>
        <p:txBody>
          <a:bodyPr>
            <a:noAutofit/>
          </a:bodyPr>
          <a:lstStyle/>
          <a:p>
            <a:r>
              <a:rPr lang="el-GR" sz="3200" dirty="0"/>
              <a:t>Η </a:t>
            </a:r>
            <a:r>
              <a:rPr lang="el-GR" sz="3200" dirty="0" err="1"/>
              <a:t>κοινωνικη</a:t>
            </a:r>
            <a:r>
              <a:rPr lang="el-GR" sz="3200" dirty="0"/>
              <a:t> </a:t>
            </a:r>
            <a:r>
              <a:rPr lang="el-GR" sz="3200" dirty="0" err="1"/>
              <a:t>παιδαγωγικη</a:t>
            </a:r>
            <a:r>
              <a:rPr lang="el-GR" sz="3200" dirty="0"/>
              <a:t> στις </a:t>
            </a:r>
            <a:r>
              <a:rPr lang="el-GR" sz="3200" dirty="0" err="1"/>
              <a:t>ηπα</a:t>
            </a:r>
            <a:endParaRPr lang="el-GR" sz="3200" dirty="0"/>
          </a:p>
        </p:txBody>
      </p:sp>
    </p:spTree>
    <p:extLst>
      <p:ext uri="{BB962C8B-B14F-4D97-AF65-F5344CB8AC3E}">
        <p14:creationId xmlns:p14="http://schemas.microsoft.com/office/powerpoint/2010/main" val="9263690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D030F23-A1EB-41D2-A744-0F8728B26AFB}"/>
              </a:ext>
            </a:extLst>
          </p:cNvPr>
          <p:cNvSpPr>
            <a:spLocks noGrp="1"/>
          </p:cNvSpPr>
          <p:nvPr>
            <p:ph idx="1"/>
          </p:nvPr>
        </p:nvSpPr>
        <p:spPr>
          <a:xfrm>
            <a:off x="441434" y="346841"/>
            <a:ext cx="11330152" cy="6095999"/>
          </a:xfrm>
        </p:spPr>
        <p:txBody>
          <a:bodyPr>
            <a:normAutofit/>
          </a:bodyPr>
          <a:lstStyle/>
          <a:p>
            <a:pPr algn="just"/>
            <a:r>
              <a:rPr lang="el-GR" sz="2800" dirty="0">
                <a:solidFill>
                  <a:schemeClr val="tx1"/>
                </a:solidFill>
              </a:rPr>
              <a:t>Έχει ανάλογη πορεία με αυτή του Ηνωμένου Βασιλείου</a:t>
            </a:r>
          </a:p>
          <a:p>
            <a:pPr algn="just"/>
            <a:r>
              <a:rPr lang="el-GR" sz="2800" dirty="0">
                <a:solidFill>
                  <a:schemeClr val="tx1"/>
                </a:solidFill>
              </a:rPr>
              <a:t>Μεγάλοι διανοητές της απέδωσαν ιδιαίτερη σημασία:</a:t>
            </a:r>
          </a:p>
          <a:p>
            <a:pPr algn="just">
              <a:buFontTx/>
              <a:buChar char="-"/>
            </a:pPr>
            <a:r>
              <a:rPr lang="el-GR" sz="2800" dirty="0">
                <a:solidFill>
                  <a:schemeClr val="tx1"/>
                </a:solidFill>
              </a:rPr>
              <a:t>Στις κοινωνικές παραμέτρους της εκπαιδευτικής διαδικασίας</a:t>
            </a:r>
          </a:p>
          <a:p>
            <a:pPr algn="just">
              <a:buFontTx/>
              <a:buChar char="-"/>
            </a:pPr>
            <a:r>
              <a:rPr lang="el-GR" sz="2800" dirty="0">
                <a:solidFill>
                  <a:schemeClr val="tx1"/>
                </a:solidFill>
              </a:rPr>
              <a:t>Η εκπαίδευση δεν είναι ένα στάδιο προετοιμασίας για τη ζωή, αλλά είναι η ίδια η ζωή. </a:t>
            </a:r>
          </a:p>
          <a:p>
            <a:pPr algn="just">
              <a:buFontTx/>
              <a:buChar char="-"/>
            </a:pPr>
            <a:r>
              <a:rPr lang="el-GR" sz="2800" dirty="0">
                <a:solidFill>
                  <a:schemeClr val="tx1"/>
                </a:solidFill>
              </a:rPr>
              <a:t>Υποστήριζαν τη σημαντικότητα της παροχής εναλλακτικής εκπαίδευσης αντί της επιβολής φυλάκισης σε παιδιά που αντιμετώπιζαν προβλήματα παραβατικής συμπεριφοράς. </a:t>
            </a:r>
          </a:p>
          <a:p>
            <a:pPr algn="just">
              <a:buFontTx/>
              <a:buChar char="-"/>
            </a:pPr>
            <a:r>
              <a:rPr lang="el-GR" sz="2800" dirty="0">
                <a:solidFill>
                  <a:schemeClr val="tx1"/>
                </a:solidFill>
              </a:rPr>
              <a:t>Εκπαίδευση ενηλίκων ή </a:t>
            </a:r>
            <a:r>
              <a:rPr lang="el-GR" sz="2800" dirty="0" err="1">
                <a:solidFill>
                  <a:schemeClr val="tx1"/>
                </a:solidFill>
              </a:rPr>
              <a:t>Ανδραγωγική</a:t>
            </a:r>
            <a:r>
              <a:rPr lang="el-GR" sz="2800" dirty="0">
                <a:solidFill>
                  <a:schemeClr val="tx1"/>
                </a:solidFill>
              </a:rPr>
              <a:t> (αυτοαντίληψη, εμπειρία, ετοιμότητα για εκπαίδευση και μάθηση, κίνητρα για μάθηση).</a:t>
            </a:r>
          </a:p>
        </p:txBody>
      </p:sp>
    </p:spTree>
    <p:extLst>
      <p:ext uri="{BB962C8B-B14F-4D97-AF65-F5344CB8AC3E}">
        <p14:creationId xmlns:p14="http://schemas.microsoft.com/office/powerpoint/2010/main" val="2054353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E632CC-09D1-0168-C3F6-D2189E196CE6}"/>
              </a:ext>
            </a:extLst>
          </p:cNvPr>
          <p:cNvSpPr>
            <a:spLocks noGrp="1"/>
          </p:cNvSpPr>
          <p:nvPr>
            <p:ph type="title"/>
          </p:nvPr>
        </p:nvSpPr>
        <p:spPr>
          <a:xfrm>
            <a:off x="1098035" y="2098202"/>
            <a:ext cx="2454052" cy="3029344"/>
          </a:xfrm>
        </p:spPr>
        <p:txBody>
          <a:bodyPr>
            <a:normAutofit/>
          </a:bodyPr>
          <a:lstStyle/>
          <a:p>
            <a:pPr algn="ctr"/>
            <a:r>
              <a:rPr lang="el-GR" sz="2500" b="1" dirty="0">
                <a:solidFill>
                  <a:schemeClr val="tx1"/>
                </a:solidFill>
              </a:rPr>
              <a:t>Τρία</a:t>
            </a:r>
            <a:br>
              <a:rPr lang="el-GR" sz="2500" b="1" dirty="0">
                <a:solidFill>
                  <a:schemeClr val="tx1"/>
                </a:solidFill>
              </a:rPr>
            </a:br>
            <a:r>
              <a:rPr lang="el-GR" sz="2500" b="1" dirty="0">
                <a:solidFill>
                  <a:schemeClr val="tx1"/>
                </a:solidFill>
              </a:rPr>
              <a:t> στάδια Κοινωνικής Παιδαγωγικής</a:t>
            </a:r>
          </a:p>
        </p:txBody>
      </p:sp>
      <p:graphicFrame>
        <p:nvGraphicFramePr>
          <p:cNvPr id="5" name="Θέση περιεχομένου 2">
            <a:extLst>
              <a:ext uri="{FF2B5EF4-FFF2-40B4-BE49-F238E27FC236}">
                <a16:creationId xmlns:a16="http://schemas.microsoft.com/office/drawing/2014/main" id="{E585A952-7A20-D60E-7F47-338DFDD16519}"/>
              </a:ext>
            </a:extLst>
          </p:cNvPr>
          <p:cNvGraphicFramePr>
            <a:graphicFrameLocks noGrp="1"/>
          </p:cNvGraphicFramePr>
          <p:nvPr>
            <p:ph idx="1"/>
            <p:extLst>
              <p:ext uri="{D42A27DB-BD31-4B8C-83A1-F6EECF244321}">
                <p14:modId xmlns:p14="http://schemas.microsoft.com/office/powerpoint/2010/main" val="3932097539"/>
              </p:ext>
            </p:extLst>
          </p:nvPr>
        </p:nvGraphicFramePr>
        <p:xfrm>
          <a:off x="4713143" y="737419"/>
          <a:ext cx="6967579" cy="51689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486252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80122A-C430-BF85-1795-0FFF5E190E7C}"/>
              </a:ext>
            </a:extLst>
          </p:cNvPr>
          <p:cNvSpPr>
            <a:spLocks noGrp="1"/>
          </p:cNvSpPr>
          <p:nvPr>
            <p:ph type="title"/>
          </p:nvPr>
        </p:nvSpPr>
        <p:spPr>
          <a:xfrm>
            <a:off x="2031439" y="302540"/>
            <a:ext cx="7585527" cy="874619"/>
          </a:xfrm>
        </p:spPr>
        <p:txBody>
          <a:bodyPr/>
          <a:lstStyle/>
          <a:p>
            <a:r>
              <a:rPr lang="en-US" dirty="0"/>
              <a:t>David </a:t>
            </a:r>
            <a:r>
              <a:rPr lang="en-US" dirty="0" err="1"/>
              <a:t>kolb</a:t>
            </a:r>
            <a:r>
              <a:rPr lang="el-GR" dirty="0"/>
              <a:t>: </a:t>
            </a:r>
            <a:r>
              <a:rPr lang="el-GR" dirty="0" err="1"/>
              <a:t>Βιωματικη</a:t>
            </a:r>
            <a:r>
              <a:rPr lang="el-GR" dirty="0"/>
              <a:t> </a:t>
            </a:r>
            <a:r>
              <a:rPr lang="el-GR" dirty="0" err="1"/>
              <a:t>μαθηση</a:t>
            </a:r>
            <a:endParaRPr lang="el-GR" dirty="0"/>
          </a:p>
        </p:txBody>
      </p:sp>
      <p:graphicFrame>
        <p:nvGraphicFramePr>
          <p:cNvPr id="4" name="Θέση περιεχομένου 3">
            <a:extLst>
              <a:ext uri="{FF2B5EF4-FFF2-40B4-BE49-F238E27FC236}">
                <a16:creationId xmlns:a16="http://schemas.microsoft.com/office/drawing/2014/main" id="{1A1101A8-3727-0C8F-241D-3B287595A082}"/>
              </a:ext>
            </a:extLst>
          </p:cNvPr>
          <p:cNvGraphicFramePr>
            <a:graphicFrameLocks noGrp="1"/>
          </p:cNvGraphicFramePr>
          <p:nvPr>
            <p:ph idx="1"/>
          </p:nvPr>
        </p:nvGraphicFramePr>
        <p:xfrm>
          <a:off x="493986" y="1629103"/>
          <a:ext cx="10762593" cy="49263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19403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B52A0AB-B92E-D106-24EE-2BE5BDB83CF6}"/>
              </a:ext>
            </a:extLst>
          </p:cNvPr>
          <p:cNvSpPr>
            <a:spLocks noGrp="1"/>
          </p:cNvSpPr>
          <p:nvPr>
            <p:ph sz="half" idx="2"/>
          </p:nvPr>
        </p:nvSpPr>
        <p:spPr>
          <a:xfrm>
            <a:off x="125547" y="1354626"/>
            <a:ext cx="5728138" cy="4936866"/>
          </a:xfrm>
        </p:spPr>
        <p:txBody>
          <a:bodyPr>
            <a:normAutofit lnSpcReduction="10000"/>
          </a:bodyPr>
          <a:lstStyle/>
          <a:p>
            <a:r>
              <a:rPr lang="el-GR" sz="2800" dirty="0"/>
              <a:t>Η βελτίωση της ευημερίας όλων των ανθρώπων</a:t>
            </a:r>
          </a:p>
          <a:p>
            <a:r>
              <a:rPr lang="el-GR" sz="2800" dirty="0"/>
              <a:t>Η κοινωνική δικαιοσύνη</a:t>
            </a:r>
          </a:p>
          <a:p>
            <a:r>
              <a:rPr lang="el-GR" sz="2800" dirty="0"/>
              <a:t>Ολόπλευρη ανάπτυξη των ανθρώπων με την αξιοποίηση της άτυπης εκπαίδευσης</a:t>
            </a:r>
          </a:p>
          <a:p>
            <a:r>
              <a:rPr lang="el-GR" sz="2800" dirty="0"/>
              <a:t>Αντιμετώπιση </a:t>
            </a:r>
            <a:r>
              <a:rPr lang="el-GR" sz="2800" dirty="0" err="1"/>
              <a:t>κοινωνικοπαιδαγωγικών</a:t>
            </a:r>
            <a:r>
              <a:rPr lang="el-GR" sz="2800" dirty="0"/>
              <a:t> προβλημάτων</a:t>
            </a:r>
          </a:p>
          <a:p>
            <a:r>
              <a:rPr lang="el-GR" sz="2800" dirty="0"/>
              <a:t>Ολιστική προσέγγιση</a:t>
            </a:r>
          </a:p>
          <a:p>
            <a:endParaRPr lang="el-GR" sz="2400" dirty="0"/>
          </a:p>
        </p:txBody>
      </p:sp>
      <p:sp>
        <p:nvSpPr>
          <p:cNvPr id="4" name="Θέση περιεχομένου 3">
            <a:extLst>
              <a:ext uri="{FF2B5EF4-FFF2-40B4-BE49-F238E27FC236}">
                <a16:creationId xmlns:a16="http://schemas.microsoft.com/office/drawing/2014/main" id="{039E629A-E533-47DE-0D9D-1EAE6C9716C1}"/>
              </a:ext>
            </a:extLst>
          </p:cNvPr>
          <p:cNvSpPr>
            <a:spLocks noGrp="1"/>
          </p:cNvSpPr>
          <p:nvPr>
            <p:ph sz="quarter" idx="4"/>
          </p:nvPr>
        </p:nvSpPr>
        <p:spPr>
          <a:xfrm>
            <a:off x="6096001" y="1354627"/>
            <a:ext cx="5770178" cy="4936866"/>
          </a:xfrm>
        </p:spPr>
        <p:txBody>
          <a:bodyPr>
            <a:normAutofit lnSpcReduction="10000"/>
          </a:bodyPr>
          <a:lstStyle/>
          <a:p>
            <a:r>
              <a:rPr lang="el-GR" sz="2800" dirty="0"/>
              <a:t>Διεπιστημονική προσέγγιση</a:t>
            </a:r>
          </a:p>
          <a:p>
            <a:r>
              <a:rPr lang="el-GR" sz="2800" dirty="0"/>
              <a:t>Κοινωνική αλλαγή μέσω της δια βίου εκπαίδευσης</a:t>
            </a:r>
          </a:p>
          <a:p>
            <a:r>
              <a:rPr lang="el-GR" sz="2800" dirty="0"/>
              <a:t>Ανάληψη ευθύνης</a:t>
            </a:r>
          </a:p>
          <a:p>
            <a:r>
              <a:rPr lang="el-GR" sz="2800" dirty="0"/>
              <a:t>Έρευνα για τον κοινωνικό μετασχηματισμό</a:t>
            </a:r>
          </a:p>
          <a:p>
            <a:r>
              <a:rPr lang="el-GR" sz="2800" dirty="0"/>
              <a:t>Εκπαίδευση για τη δημοκρατία</a:t>
            </a:r>
          </a:p>
          <a:p>
            <a:r>
              <a:rPr lang="el-GR" sz="2800" dirty="0"/>
              <a:t>Εκπαίδευση για την περιβαλλοντική εκπαίδευση</a:t>
            </a:r>
          </a:p>
          <a:p>
            <a:r>
              <a:rPr lang="el-GR" sz="2800" dirty="0"/>
              <a:t>Εκπαίδευση για </a:t>
            </a:r>
            <a:r>
              <a:rPr lang="el-GR" sz="2800"/>
              <a:t>την ειρήνη</a:t>
            </a:r>
            <a:endParaRPr lang="el-GR" sz="2800" dirty="0"/>
          </a:p>
        </p:txBody>
      </p:sp>
      <p:sp>
        <p:nvSpPr>
          <p:cNvPr id="6" name="Τίτλος 5">
            <a:extLst>
              <a:ext uri="{FF2B5EF4-FFF2-40B4-BE49-F238E27FC236}">
                <a16:creationId xmlns:a16="http://schemas.microsoft.com/office/drawing/2014/main" id="{9F918E7E-92BE-D559-E48E-FBF25F6FA04A}"/>
              </a:ext>
            </a:extLst>
          </p:cNvPr>
          <p:cNvSpPr>
            <a:spLocks noGrp="1"/>
          </p:cNvSpPr>
          <p:nvPr>
            <p:ph type="title"/>
          </p:nvPr>
        </p:nvSpPr>
        <p:spPr>
          <a:xfrm>
            <a:off x="2238703" y="140839"/>
            <a:ext cx="7469335" cy="851338"/>
          </a:xfrm>
        </p:spPr>
        <p:txBody>
          <a:bodyPr>
            <a:normAutofit fontScale="90000"/>
          </a:bodyPr>
          <a:lstStyle/>
          <a:p>
            <a:r>
              <a:rPr lang="el-GR" dirty="0"/>
              <a:t>Χαρακτηριστικά της </a:t>
            </a:r>
            <a:r>
              <a:rPr lang="el-GR" dirty="0" err="1"/>
              <a:t>κοινωνικησ</a:t>
            </a:r>
            <a:r>
              <a:rPr lang="el-GR" dirty="0"/>
              <a:t> </a:t>
            </a:r>
            <a:r>
              <a:rPr lang="el-GR" dirty="0" err="1"/>
              <a:t>παιδαγωγικησ</a:t>
            </a:r>
            <a:r>
              <a:rPr lang="el-GR" dirty="0"/>
              <a:t> στις </a:t>
            </a:r>
            <a:r>
              <a:rPr lang="el-GR" dirty="0" err="1"/>
              <a:t>ηπα</a:t>
            </a:r>
            <a:endParaRPr lang="el-GR" dirty="0"/>
          </a:p>
        </p:txBody>
      </p:sp>
    </p:spTree>
    <p:extLst>
      <p:ext uri="{BB962C8B-B14F-4D97-AF65-F5344CB8AC3E}">
        <p14:creationId xmlns:p14="http://schemas.microsoft.com/office/powerpoint/2010/main" val="24113101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59F0AC-235D-D56B-6B1F-03825CC02720}"/>
              </a:ext>
            </a:extLst>
          </p:cNvPr>
          <p:cNvSpPr>
            <a:spLocks noGrp="1"/>
          </p:cNvSpPr>
          <p:nvPr>
            <p:ph type="title"/>
          </p:nvPr>
        </p:nvSpPr>
        <p:spPr>
          <a:xfrm>
            <a:off x="1217056" y="1093380"/>
            <a:ext cx="3068182" cy="4671240"/>
          </a:xfrm>
        </p:spPr>
        <p:txBody>
          <a:bodyPr anchor="ctr">
            <a:normAutofit/>
          </a:bodyPr>
          <a:lstStyle/>
          <a:p>
            <a:pPr algn="ctr"/>
            <a:r>
              <a:rPr lang="en-US" sz="3300" b="1" dirty="0"/>
              <a:t>Malcolm </a:t>
            </a:r>
            <a:r>
              <a:rPr lang="en-US" sz="3300" b="1" dirty="0" err="1"/>
              <a:t>Shephred</a:t>
            </a:r>
            <a:r>
              <a:rPr lang="en-US" sz="3300" b="1" dirty="0"/>
              <a:t> Knowles</a:t>
            </a:r>
            <a:r>
              <a:rPr lang="el-GR" sz="3300" b="1" dirty="0"/>
              <a:t> (1913-1997)</a:t>
            </a:r>
          </a:p>
        </p:txBody>
      </p:sp>
      <p:sp>
        <p:nvSpPr>
          <p:cNvPr id="3" name="Θέση περιεχομένου 2">
            <a:extLst>
              <a:ext uri="{FF2B5EF4-FFF2-40B4-BE49-F238E27FC236}">
                <a16:creationId xmlns:a16="http://schemas.microsoft.com/office/drawing/2014/main" id="{C139DA0E-DD5B-2D17-E5D3-1CEE9B3DD629}"/>
              </a:ext>
            </a:extLst>
          </p:cNvPr>
          <p:cNvSpPr>
            <a:spLocks noGrp="1"/>
          </p:cNvSpPr>
          <p:nvPr>
            <p:ph idx="1"/>
          </p:nvPr>
        </p:nvSpPr>
        <p:spPr>
          <a:xfrm>
            <a:off x="5285509" y="1093380"/>
            <a:ext cx="6219103" cy="4679250"/>
          </a:xfrm>
        </p:spPr>
        <p:txBody>
          <a:bodyPr anchor="ctr">
            <a:normAutofit/>
          </a:bodyPr>
          <a:lstStyle/>
          <a:p>
            <a:r>
              <a:rPr lang="en-US" sz="2200" dirty="0"/>
              <a:t>Ta</a:t>
            </a:r>
            <a:r>
              <a:rPr lang="el-GR" sz="2200" dirty="0" err="1"/>
              <a:t>υτίστηκε</a:t>
            </a:r>
            <a:r>
              <a:rPr lang="el-GR" sz="2200" dirty="0"/>
              <a:t> με το έργο της </a:t>
            </a:r>
            <a:r>
              <a:rPr lang="el-GR" sz="2200" dirty="0" err="1"/>
              <a:t>Ανδραγωγικής</a:t>
            </a:r>
            <a:r>
              <a:rPr lang="el-GR" sz="2200" dirty="0"/>
              <a:t> και την εκπαίδευση ενηλίκων και συνέχισε το έργο του </a:t>
            </a:r>
            <a:r>
              <a:rPr lang="en-US" sz="2200" dirty="0"/>
              <a:t>Lindeman</a:t>
            </a:r>
            <a:r>
              <a:rPr lang="el-GR" sz="2200" dirty="0"/>
              <a:t>.</a:t>
            </a:r>
          </a:p>
          <a:p>
            <a:endParaRPr lang="el-GR" sz="2200" dirty="0"/>
          </a:p>
          <a:p>
            <a:r>
              <a:rPr lang="el-GR" sz="2200" dirty="0"/>
              <a:t>Βασικές θέσεις:</a:t>
            </a:r>
          </a:p>
          <a:p>
            <a:pPr>
              <a:buFont typeface="+mj-lt"/>
              <a:buAutoNum type="arabicPeriod"/>
            </a:pPr>
            <a:r>
              <a:rPr lang="el-GR" sz="2200" dirty="0"/>
              <a:t>Αυτοαντίληψη</a:t>
            </a:r>
          </a:p>
          <a:p>
            <a:pPr>
              <a:buFont typeface="+mj-lt"/>
              <a:buAutoNum type="arabicPeriod"/>
            </a:pPr>
            <a:r>
              <a:rPr lang="el-GR" sz="2200" dirty="0"/>
              <a:t>Εμπειρία</a:t>
            </a:r>
          </a:p>
          <a:p>
            <a:pPr>
              <a:buFont typeface="+mj-lt"/>
              <a:buAutoNum type="arabicPeriod"/>
            </a:pPr>
            <a:r>
              <a:rPr lang="el-GR" sz="2200" dirty="0"/>
              <a:t>Ετοιμότητα για εκπαίδευση και μάθηση</a:t>
            </a:r>
          </a:p>
          <a:p>
            <a:pPr>
              <a:buFont typeface="+mj-lt"/>
              <a:buAutoNum type="arabicPeriod"/>
            </a:pPr>
            <a:r>
              <a:rPr lang="el-GR" sz="2200" dirty="0"/>
              <a:t>Ενδιαφέρον και προσανατολισμός στη γνώση</a:t>
            </a:r>
          </a:p>
          <a:p>
            <a:pPr>
              <a:buFont typeface="+mj-lt"/>
              <a:buAutoNum type="arabicPeriod"/>
            </a:pPr>
            <a:r>
              <a:rPr lang="el-GR" sz="2200" dirty="0"/>
              <a:t>Κίνητρα για μάθηση.</a:t>
            </a:r>
          </a:p>
        </p:txBody>
      </p:sp>
    </p:spTree>
    <p:extLst>
      <p:ext uri="{BB962C8B-B14F-4D97-AF65-F5344CB8AC3E}">
        <p14:creationId xmlns:p14="http://schemas.microsoft.com/office/powerpoint/2010/main" val="9937511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A135DB-A31F-6BE2-A99A-065D8AE583BA}"/>
              </a:ext>
            </a:extLst>
          </p:cNvPr>
          <p:cNvSpPr>
            <a:spLocks noGrp="1"/>
          </p:cNvSpPr>
          <p:nvPr>
            <p:ph type="title"/>
          </p:nvPr>
        </p:nvSpPr>
        <p:spPr>
          <a:xfrm>
            <a:off x="1217056" y="1093380"/>
            <a:ext cx="3068182" cy="4671240"/>
          </a:xfrm>
        </p:spPr>
        <p:txBody>
          <a:bodyPr anchor="ctr">
            <a:normAutofit/>
          </a:bodyPr>
          <a:lstStyle/>
          <a:p>
            <a:pPr algn="ctr"/>
            <a:r>
              <a:rPr lang="el-GR" sz="3300" b="1" dirty="0"/>
              <a:t>Οι ενήλικοι θα πρέπει:</a:t>
            </a:r>
          </a:p>
        </p:txBody>
      </p:sp>
      <p:sp>
        <p:nvSpPr>
          <p:cNvPr id="3" name="Θέση περιεχομένου 2">
            <a:extLst>
              <a:ext uri="{FF2B5EF4-FFF2-40B4-BE49-F238E27FC236}">
                <a16:creationId xmlns:a16="http://schemas.microsoft.com/office/drawing/2014/main" id="{6B7139B4-1F8C-237F-D01B-81036F8D703E}"/>
              </a:ext>
            </a:extLst>
          </p:cNvPr>
          <p:cNvSpPr>
            <a:spLocks noGrp="1"/>
          </p:cNvSpPr>
          <p:nvPr>
            <p:ph idx="1"/>
          </p:nvPr>
        </p:nvSpPr>
        <p:spPr>
          <a:xfrm>
            <a:off x="5127203" y="245806"/>
            <a:ext cx="6897649" cy="6325796"/>
          </a:xfrm>
        </p:spPr>
        <p:txBody>
          <a:bodyPr anchor="ctr">
            <a:normAutofit/>
          </a:bodyPr>
          <a:lstStyle/>
          <a:p>
            <a:r>
              <a:rPr lang="el-GR" sz="2200" dirty="0"/>
              <a:t>Να φθάνουν σε ώριμη κατάσταση του εαυτού τους</a:t>
            </a:r>
          </a:p>
          <a:p>
            <a:r>
              <a:rPr lang="el-GR" sz="2200" dirty="0"/>
              <a:t>Να αναπτύξουν την ικανότητα να  αποδέχονται, να αγαπούν και να σέβονται τους άλλους</a:t>
            </a:r>
          </a:p>
          <a:p>
            <a:r>
              <a:rPr lang="el-GR" sz="2200" dirty="0"/>
              <a:t>Να αναπτύξουν δυναμική στάση απέναντι στη ζωή</a:t>
            </a:r>
          </a:p>
          <a:p>
            <a:r>
              <a:rPr lang="el-GR" sz="2200" dirty="0"/>
              <a:t>Να μάθουν να αντιδρούν στις αιτίες και όχι στα συμπτώματα της συμπεριφοράς</a:t>
            </a:r>
          </a:p>
          <a:p>
            <a:r>
              <a:rPr lang="el-GR" sz="2200" dirty="0"/>
              <a:t>Να αναπτύξουν όλο το δυναμικό της προσωπικότητας τους</a:t>
            </a:r>
          </a:p>
          <a:p>
            <a:r>
              <a:rPr lang="el-GR" sz="2200" dirty="0"/>
              <a:t>Να αντιλαμβάνονται τις θεμελιώδεις αξίες</a:t>
            </a:r>
          </a:p>
          <a:p>
            <a:r>
              <a:rPr lang="el-GR" sz="2200" dirty="0"/>
              <a:t>Να κατανοούν την κοινωνική πραγματικότητα που τους περιβάλλει και να αποκτήσουν την ικανότητα να συμβάλλουν σε προσπάθειες για την κοινωνική αλλαγή</a:t>
            </a:r>
            <a:r>
              <a:rPr lang="el-GR" dirty="0"/>
              <a:t>.</a:t>
            </a:r>
          </a:p>
        </p:txBody>
      </p:sp>
    </p:spTree>
    <p:extLst>
      <p:ext uri="{BB962C8B-B14F-4D97-AF65-F5344CB8AC3E}">
        <p14:creationId xmlns:p14="http://schemas.microsoft.com/office/powerpoint/2010/main" val="33013673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22DB4A-9FC4-80DF-DBED-C4C7665DE73A}"/>
              </a:ext>
            </a:extLst>
          </p:cNvPr>
          <p:cNvSpPr>
            <a:spLocks noGrp="1"/>
          </p:cNvSpPr>
          <p:nvPr>
            <p:ph type="title"/>
          </p:nvPr>
        </p:nvSpPr>
        <p:spPr>
          <a:xfrm>
            <a:off x="1259893" y="3101093"/>
            <a:ext cx="2454052" cy="3029344"/>
          </a:xfrm>
        </p:spPr>
        <p:txBody>
          <a:bodyPr>
            <a:normAutofit/>
          </a:bodyPr>
          <a:lstStyle/>
          <a:p>
            <a:pPr algn="ctr"/>
            <a:r>
              <a:rPr lang="en-US" sz="3200" b="1" dirty="0">
                <a:solidFill>
                  <a:schemeClr val="tx1"/>
                </a:solidFill>
              </a:rPr>
              <a:t>David </a:t>
            </a:r>
            <a:r>
              <a:rPr lang="en-US" sz="3200" b="1" dirty="0" err="1">
                <a:solidFill>
                  <a:schemeClr val="tx1"/>
                </a:solidFill>
              </a:rPr>
              <a:t>Colb</a:t>
            </a:r>
            <a:r>
              <a:rPr lang="en-US" sz="3200" b="1" dirty="0">
                <a:solidFill>
                  <a:schemeClr val="tx1"/>
                </a:solidFill>
              </a:rPr>
              <a:t> (1939-)</a:t>
            </a:r>
            <a:endParaRPr lang="el-GR" sz="3200" b="1" dirty="0">
              <a:solidFill>
                <a:schemeClr val="tx1"/>
              </a:solidFill>
            </a:endParaRPr>
          </a:p>
        </p:txBody>
      </p:sp>
      <p:graphicFrame>
        <p:nvGraphicFramePr>
          <p:cNvPr id="5" name="Θέση περιεχομένου 2">
            <a:extLst>
              <a:ext uri="{FF2B5EF4-FFF2-40B4-BE49-F238E27FC236}">
                <a16:creationId xmlns:a16="http://schemas.microsoft.com/office/drawing/2014/main" id="{306BBFAF-90BF-1155-E7CB-28C6E1435E6C}"/>
              </a:ext>
            </a:extLst>
          </p:cNvPr>
          <p:cNvGraphicFramePr>
            <a:graphicFrameLocks noGrp="1"/>
          </p:cNvGraphicFramePr>
          <p:nvPr>
            <p:ph idx="1"/>
            <p:extLst>
              <p:ext uri="{D42A27DB-BD31-4B8C-83A1-F6EECF244321}">
                <p14:modId xmlns:p14="http://schemas.microsoft.com/office/powerpoint/2010/main" val="719626804"/>
              </p:ext>
            </p:extLst>
          </p:nvPr>
        </p:nvGraphicFramePr>
        <p:xfrm>
          <a:off x="4713144" y="641551"/>
          <a:ext cx="7085566" cy="57887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95888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35D0E7-F938-58EA-3497-87F3E96A3A82}"/>
              </a:ext>
            </a:extLst>
          </p:cNvPr>
          <p:cNvSpPr>
            <a:spLocks noGrp="1"/>
          </p:cNvSpPr>
          <p:nvPr>
            <p:ph type="title"/>
          </p:nvPr>
        </p:nvSpPr>
        <p:spPr>
          <a:xfrm>
            <a:off x="1180627" y="2408903"/>
            <a:ext cx="2533318" cy="3721534"/>
          </a:xfrm>
        </p:spPr>
        <p:txBody>
          <a:bodyPr>
            <a:normAutofit/>
          </a:bodyPr>
          <a:lstStyle/>
          <a:p>
            <a:pPr algn="ctr"/>
            <a:r>
              <a:rPr lang="el-GR" sz="3200" b="1" dirty="0">
                <a:solidFill>
                  <a:schemeClr val="tx1"/>
                </a:solidFill>
              </a:rPr>
              <a:t>Κυκλικό μοντέλο</a:t>
            </a:r>
            <a:br>
              <a:rPr lang="el-GR" sz="3200" b="1" dirty="0">
                <a:solidFill>
                  <a:schemeClr val="tx1"/>
                </a:solidFill>
              </a:rPr>
            </a:br>
            <a:r>
              <a:rPr lang="el-GR" sz="3200" b="1" dirty="0">
                <a:solidFill>
                  <a:schemeClr val="tx1"/>
                </a:solidFill>
              </a:rPr>
              <a:t> 4</a:t>
            </a:r>
            <a:br>
              <a:rPr lang="el-GR" sz="3200" b="1" dirty="0">
                <a:solidFill>
                  <a:schemeClr val="tx1"/>
                </a:solidFill>
              </a:rPr>
            </a:br>
            <a:r>
              <a:rPr lang="el-GR" sz="3200" b="1" dirty="0">
                <a:solidFill>
                  <a:schemeClr val="tx1"/>
                </a:solidFill>
              </a:rPr>
              <a:t> σταδίων</a:t>
            </a:r>
          </a:p>
        </p:txBody>
      </p:sp>
      <p:graphicFrame>
        <p:nvGraphicFramePr>
          <p:cNvPr id="5" name="Θέση περιεχομένου 2">
            <a:extLst>
              <a:ext uri="{FF2B5EF4-FFF2-40B4-BE49-F238E27FC236}">
                <a16:creationId xmlns:a16="http://schemas.microsoft.com/office/drawing/2014/main" id="{1DBFB1DD-DDE8-FB97-CAFF-46BBD2A11D76}"/>
              </a:ext>
            </a:extLst>
          </p:cNvPr>
          <p:cNvGraphicFramePr>
            <a:graphicFrameLocks noGrp="1"/>
          </p:cNvGraphicFramePr>
          <p:nvPr>
            <p:ph idx="1"/>
            <p:extLst>
              <p:ext uri="{D42A27DB-BD31-4B8C-83A1-F6EECF244321}">
                <p14:modId xmlns:p14="http://schemas.microsoft.com/office/powerpoint/2010/main" val="3103360981"/>
              </p:ext>
            </p:extLst>
          </p:nvPr>
        </p:nvGraphicFramePr>
        <p:xfrm>
          <a:off x="4450601" y="235974"/>
          <a:ext cx="7426767" cy="62828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89396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F2F9D1-0670-68BE-6D02-B60DB4D0FAE4}"/>
              </a:ext>
            </a:extLst>
          </p:cNvPr>
          <p:cNvSpPr>
            <a:spLocks noGrp="1"/>
          </p:cNvSpPr>
          <p:nvPr>
            <p:ph type="ctrTitle"/>
          </p:nvPr>
        </p:nvSpPr>
        <p:spPr/>
        <p:txBody>
          <a:bodyPr/>
          <a:lstStyle/>
          <a:p>
            <a:r>
              <a:rPr lang="el-GR" dirty="0"/>
              <a:t>Η </a:t>
            </a:r>
            <a:r>
              <a:rPr lang="el-GR" dirty="0" err="1"/>
              <a:t>κοινωνικη</a:t>
            </a:r>
            <a:r>
              <a:rPr lang="el-GR" dirty="0"/>
              <a:t> </a:t>
            </a:r>
            <a:r>
              <a:rPr lang="el-GR" dirty="0" err="1"/>
              <a:t>παιδαγωγικη</a:t>
            </a:r>
            <a:r>
              <a:rPr lang="el-GR" dirty="0"/>
              <a:t> στην </a:t>
            </a:r>
            <a:r>
              <a:rPr lang="el-GR" dirty="0" err="1"/>
              <a:t>αυστραλια</a:t>
            </a:r>
            <a:endParaRPr lang="el-GR" dirty="0"/>
          </a:p>
        </p:txBody>
      </p:sp>
    </p:spTree>
    <p:extLst>
      <p:ext uri="{BB962C8B-B14F-4D97-AF65-F5344CB8AC3E}">
        <p14:creationId xmlns:p14="http://schemas.microsoft.com/office/powerpoint/2010/main" val="1272648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C2F3C9D-656A-BA82-A2FC-C375EEA6B552}"/>
              </a:ext>
            </a:extLst>
          </p:cNvPr>
          <p:cNvSpPr>
            <a:spLocks noGrp="1"/>
          </p:cNvSpPr>
          <p:nvPr>
            <p:ph idx="1"/>
          </p:nvPr>
        </p:nvSpPr>
        <p:spPr>
          <a:xfrm>
            <a:off x="655898" y="581627"/>
            <a:ext cx="10880203" cy="5694745"/>
          </a:xfrm>
        </p:spPr>
        <p:txBody>
          <a:bodyPr>
            <a:normAutofit/>
          </a:bodyPr>
          <a:lstStyle/>
          <a:p>
            <a:r>
              <a:rPr lang="el-GR" sz="2800" dirty="0">
                <a:solidFill>
                  <a:schemeClr val="tx1"/>
                </a:solidFill>
              </a:rPr>
              <a:t>Τα σχολε</a:t>
            </a:r>
            <a:r>
              <a:rPr lang="en-US" sz="2800" dirty="0">
                <a:solidFill>
                  <a:schemeClr val="tx1"/>
                </a:solidFill>
              </a:rPr>
              <a:t>ί</a:t>
            </a:r>
            <a:r>
              <a:rPr lang="el-GR" sz="2800" dirty="0">
                <a:solidFill>
                  <a:schemeClr val="tx1"/>
                </a:solidFill>
              </a:rPr>
              <a:t>α του αέρα</a:t>
            </a:r>
          </a:p>
          <a:p>
            <a:pPr>
              <a:buFontTx/>
              <a:buChar char="-"/>
            </a:pPr>
            <a:r>
              <a:rPr lang="el-GR" sz="2800" dirty="0">
                <a:solidFill>
                  <a:schemeClr val="tx1"/>
                </a:solidFill>
              </a:rPr>
              <a:t>Αντιμετωπίζουν το μεγάλο πρόβλημα των απομονωμένων μαθητών</a:t>
            </a:r>
          </a:p>
          <a:p>
            <a:pPr>
              <a:buFontTx/>
              <a:buChar char="-"/>
            </a:pPr>
            <a:r>
              <a:rPr lang="el-GR" sz="2800" dirty="0">
                <a:solidFill>
                  <a:schemeClr val="tx1"/>
                </a:solidFill>
              </a:rPr>
              <a:t>Έχουν ως όραμα να συμπεριλάβουν όσο το δυνατόν περισσότερους απομονωμένους μαθητές και να τους εμπνεύσει να αναγνωρίσουν &amp; να αξιοποιήσουν τις δυνατότητές τους. </a:t>
            </a:r>
          </a:p>
          <a:p>
            <a:pPr>
              <a:buFontTx/>
              <a:buChar char="-"/>
            </a:pPr>
            <a:r>
              <a:rPr lang="el-GR" sz="2800" dirty="0">
                <a:solidFill>
                  <a:schemeClr val="tx1"/>
                </a:solidFill>
              </a:rPr>
              <a:t>Επιδιώκει τον μη αποκλεισμό και την εκπαίδευση χωρίς διακρίσεις</a:t>
            </a:r>
          </a:p>
          <a:p>
            <a:pPr>
              <a:buFontTx/>
              <a:buChar char="-"/>
            </a:pPr>
            <a:r>
              <a:rPr lang="el-GR" sz="2800" dirty="0">
                <a:solidFill>
                  <a:schemeClr val="tx1"/>
                </a:solidFill>
              </a:rPr>
              <a:t>Σέβεται την ετερότητα των μαθητών </a:t>
            </a:r>
          </a:p>
          <a:p>
            <a:pPr>
              <a:buFontTx/>
              <a:buChar char="-"/>
            </a:pPr>
            <a:r>
              <a:rPr lang="el-GR" sz="2800" dirty="0">
                <a:solidFill>
                  <a:schemeClr val="tx1"/>
                </a:solidFill>
              </a:rPr>
              <a:t>Αξιοποιεί τις διεπιστημονικές προσεγγίσεις</a:t>
            </a:r>
          </a:p>
          <a:p>
            <a:pPr>
              <a:buFontTx/>
              <a:buChar char="-"/>
            </a:pPr>
            <a:r>
              <a:rPr lang="el-GR" sz="2800" dirty="0">
                <a:solidFill>
                  <a:schemeClr val="tx1"/>
                </a:solidFill>
              </a:rPr>
              <a:t>Ενθαρρύνει τον </a:t>
            </a:r>
            <a:r>
              <a:rPr lang="el-GR" sz="2800" dirty="0" err="1">
                <a:solidFill>
                  <a:schemeClr val="tx1"/>
                </a:solidFill>
              </a:rPr>
              <a:t>αναστοχαστικό</a:t>
            </a:r>
            <a:r>
              <a:rPr lang="el-GR" sz="2800" dirty="0">
                <a:solidFill>
                  <a:schemeClr val="tx1"/>
                </a:solidFill>
              </a:rPr>
              <a:t> διάλογο, ενισχύει τη δημιουργικότητα, επιδιώκει τη συνεργασία</a:t>
            </a:r>
          </a:p>
          <a:p>
            <a:pPr marL="0" indent="0">
              <a:buNone/>
            </a:pPr>
            <a:endParaRPr lang="el-GR" sz="2800" dirty="0">
              <a:solidFill>
                <a:schemeClr val="bg1"/>
              </a:solidFill>
            </a:endParaRPr>
          </a:p>
        </p:txBody>
      </p:sp>
    </p:spTree>
    <p:extLst>
      <p:ext uri="{BB962C8B-B14F-4D97-AF65-F5344CB8AC3E}">
        <p14:creationId xmlns:p14="http://schemas.microsoft.com/office/powerpoint/2010/main" val="2253366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04B2AE-DF8E-6CDE-AD04-AC3464633D3E}"/>
              </a:ext>
            </a:extLst>
          </p:cNvPr>
          <p:cNvSpPr>
            <a:spLocks noGrp="1"/>
          </p:cNvSpPr>
          <p:nvPr>
            <p:ph type="title"/>
          </p:nvPr>
        </p:nvSpPr>
        <p:spPr>
          <a:xfrm>
            <a:off x="1456538" y="1914328"/>
            <a:ext cx="2454052" cy="3029344"/>
          </a:xfrm>
        </p:spPr>
        <p:txBody>
          <a:bodyPr>
            <a:normAutofit fontScale="90000"/>
          </a:bodyPr>
          <a:lstStyle/>
          <a:p>
            <a:pPr algn="ctr"/>
            <a:r>
              <a:rPr lang="el-GR" sz="3200" b="1" dirty="0">
                <a:solidFill>
                  <a:schemeClr val="tx1"/>
                </a:solidFill>
              </a:rPr>
              <a:t>Α. </a:t>
            </a:r>
            <a:br>
              <a:rPr lang="el-GR" sz="3200" b="1" dirty="0">
                <a:solidFill>
                  <a:schemeClr val="tx1"/>
                </a:solidFill>
              </a:rPr>
            </a:br>
            <a:r>
              <a:rPr lang="el-GR" sz="3200" b="1" dirty="0">
                <a:solidFill>
                  <a:schemeClr val="tx1"/>
                </a:solidFill>
              </a:rPr>
              <a:t>Το πρόδρομο στάδιο (πριν από τον 19</a:t>
            </a:r>
            <a:r>
              <a:rPr lang="el-GR" sz="3200" b="1" baseline="30000" dirty="0">
                <a:solidFill>
                  <a:schemeClr val="tx1"/>
                </a:solidFill>
              </a:rPr>
              <a:t>ο</a:t>
            </a:r>
            <a:r>
              <a:rPr lang="el-GR" sz="3200" b="1" dirty="0">
                <a:solidFill>
                  <a:schemeClr val="tx1"/>
                </a:solidFill>
              </a:rPr>
              <a:t> αιώνα)</a:t>
            </a:r>
          </a:p>
        </p:txBody>
      </p:sp>
      <p:graphicFrame>
        <p:nvGraphicFramePr>
          <p:cNvPr id="5" name="Θέση περιεχομένου 2">
            <a:extLst>
              <a:ext uri="{FF2B5EF4-FFF2-40B4-BE49-F238E27FC236}">
                <a16:creationId xmlns:a16="http://schemas.microsoft.com/office/drawing/2014/main" id="{FA1E4B92-31BD-BD78-D1EC-F438513380C3}"/>
              </a:ext>
            </a:extLst>
          </p:cNvPr>
          <p:cNvGraphicFramePr>
            <a:graphicFrameLocks noGrp="1"/>
          </p:cNvGraphicFramePr>
          <p:nvPr>
            <p:ph idx="1"/>
            <p:extLst>
              <p:ext uri="{D42A27DB-BD31-4B8C-83A1-F6EECF244321}">
                <p14:modId xmlns:p14="http://schemas.microsoft.com/office/powerpoint/2010/main" val="3447545812"/>
              </p:ext>
            </p:extLst>
          </p:nvPr>
        </p:nvGraphicFramePr>
        <p:xfrm>
          <a:off x="4333701" y="282677"/>
          <a:ext cx="7598442" cy="62926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6009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517A77-EC30-BC2F-B60B-1BF075957FEE}"/>
              </a:ext>
            </a:extLst>
          </p:cNvPr>
          <p:cNvSpPr>
            <a:spLocks noGrp="1"/>
          </p:cNvSpPr>
          <p:nvPr>
            <p:ph type="title"/>
          </p:nvPr>
        </p:nvSpPr>
        <p:spPr>
          <a:xfrm>
            <a:off x="1180627" y="1922262"/>
            <a:ext cx="2454052" cy="3029344"/>
          </a:xfrm>
        </p:spPr>
        <p:txBody>
          <a:bodyPr>
            <a:normAutofit fontScale="90000"/>
          </a:bodyPr>
          <a:lstStyle/>
          <a:p>
            <a:pPr algn="ctr">
              <a:lnSpc>
                <a:spcPct val="90000"/>
              </a:lnSpc>
            </a:pPr>
            <a:r>
              <a:rPr lang="el-GR" sz="2200" b="1" dirty="0">
                <a:solidFill>
                  <a:schemeClr val="tx1"/>
                </a:solidFill>
              </a:rPr>
              <a:t>Β. </a:t>
            </a:r>
            <a:br>
              <a:rPr lang="el-GR" sz="2200" b="1" dirty="0">
                <a:solidFill>
                  <a:schemeClr val="tx1"/>
                </a:solidFill>
              </a:rPr>
            </a:br>
            <a:r>
              <a:rPr lang="el-GR" sz="2200" b="1" dirty="0">
                <a:solidFill>
                  <a:schemeClr val="tx1"/>
                </a:solidFill>
              </a:rPr>
              <a:t>Το στάδιο της δημιουργίας και καθιέρωσης της Κοινωνικής Παιδαγωγικής (19</a:t>
            </a:r>
            <a:r>
              <a:rPr lang="el-GR" sz="2200" b="1" baseline="30000" dirty="0">
                <a:solidFill>
                  <a:schemeClr val="tx1"/>
                </a:solidFill>
              </a:rPr>
              <a:t>ος</a:t>
            </a:r>
            <a:r>
              <a:rPr lang="el-GR" sz="2200" b="1" dirty="0">
                <a:solidFill>
                  <a:schemeClr val="tx1"/>
                </a:solidFill>
              </a:rPr>
              <a:t>)</a:t>
            </a:r>
          </a:p>
        </p:txBody>
      </p:sp>
      <p:graphicFrame>
        <p:nvGraphicFramePr>
          <p:cNvPr id="5" name="Θέση περιεχομένου 2">
            <a:extLst>
              <a:ext uri="{FF2B5EF4-FFF2-40B4-BE49-F238E27FC236}">
                <a16:creationId xmlns:a16="http://schemas.microsoft.com/office/drawing/2014/main" id="{52F0250F-6829-A0F5-6AD5-7DD92EB8A039}"/>
              </a:ext>
            </a:extLst>
          </p:cNvPr>
          <p:cNvGraphicFramePr>
            <a:graphicFrameLocks noGrp="1"/>
          </p:cNvGraphicFramePr>
          <p:nvPr>
            <p:ph idx="1"/>
            <p:extLst>
              <p:ext uri="{D42A27DB-BD31-4B8C-83A1-F6EECF244321}">
                <p14:modId xmlns:p14="http://schemas.microsoft.com/office/powerpoint/2010/main" val="1875596170"/>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4151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42F59E-A530-271A-5DB1-B3B9BD13AFEE}"/>
              </a:ext>
            </a:extLst>
          </p:cNvPr>
          <p:cNvSpPr>
            <a:spLocks noGrp="1"/>
          </p:cNvSpPr>
          <p:nvPr>
            <p:ph type="title"/>
          </p:nvPr>
        </p:nvSpPr>
        <p:spPr>
          <a:xfrm>
            <a:off x="1107515" y="2049041"/>
            <a:ext cx="2454052" cy="3029344"/>
          </a:xfrm>
        </p:spPr>
        <p:txBody>
          <a:bodyPr>
            <a:normAutofit fontScale="90000"/>
          </a:bodyPr>
          <a:lstStyle/>
          <a:p>
            <a:pPr algn="ctr">
              <a:lnSpc>
                <a:spcPct val="90000"/>
              </a:lnSpc>
            </a:pPr>
            <a:r>
              <a:rPr lang="el-GR" sz="2500" b="1" dirty="0">
                <a:solidFill>
                  <a:schemeClr val="tx1"/>
                </a:solidFill>
              </a:rPr>
              <a:t>Γ.</a:t>
            </a:r>
            <a:br>
              <a:rPr lang="el-GR" sz="2500" b="1" dirty="0">
                <a:solidFill>
                  <a:schemeClr val="tx1"/>
                </a:solidFill>
              </a:rPr>
            </a:br>
            <a:r>
              <a:rPr lang="el-GR" sz="2500" b="1" dirty="0">
                <a:solidFill>
                  <a:schemeClr val="tx1"/>
                </a:solidFill>
              </a:rPr>
              <a:t> Το στάδιο της ανάπτυξης  και της νομοθετικής κατοχύρωσης (20</a:t>
            </a:r>
            <a:r>
              <a:rPr lang="el-GR" sz="2500" b="1" baseline="30000" dirty="0">
                <a:solidFill>
                  <a:schemeClr val="tx1"/>
                </a:solidFill>
              </a:rPr>
              <a:t>ος αιώνας)</a:t>
            </a:r>
            <a:endParaRPr lang="el-GR" sz="2500" b="1" dirty="0">
              <a:solidFill>
                <a:schemeClr val="tx1"/>
              </a:solidFill>
            </a:endParaRPr>
          </a:p>
        </p:txBody>
      </p:sp>
      <p:sp>
        <p:nvSpPr>
          <p:cNvPr id="3" name="Θέση περιεχομένου 2">
            <a:extLst>
              <a:ext uri="{FF2B5EF4-FFF2-40B4-BE49-F238E27FC236}">
                <a16:creationId xmlns:a16="http://schemas.microsoft.com/office/drawing/2014/main" id="{5021EEB6-0D6E-A1DF-CF01-1F33DC107CCA}"/>
              </a:ext>
            </a:extLst>
          </p:cNvPr>
          <p:cNvSpPr>
            <a:spLocks noGrp="1"/>
          </p:cNvSpPr>
          <p:nvPr>
            <p:ph idx="1"/>
          </p:nvPr>
        </p:nvSpPr>
        <p:spPr>
          <a:xfrm>
            <a:off x="4706578" y="589721"/>
            <a:ext cx="7249448" cy="5624265"/>
          </a:xfrm>
        </p:spPr>
        <p:txBody>
          <a:bodyPr anchor="ctr">
            <a:noAutofit/>
          </a:bodyPr>
          <a:lstStyle/>
          <a:p>
            <a:r>
              <a:rPr lang="el-GR" sz="2200" dirty="0"/>
              <a:t>Στροφή στο έργο του </a:t>
            </a:r>
            <a:r>
              <a:rPr lang="en-US" sz="2200" dirty="0"/>
              <a:t>Pestalozzi </a:t>
            </a:r>
            <a:r>
              <a:rPr lang="el-GR" sz="2200" dirty="0"/>
              <a:t>ως κοινωνικού παιδαγωγού. Ιδρύονται  οι πρώτες πανεπιστημιακές σχολές Κοινωνικής Παιδαγωγικής και αναπτύσσεται ένας έντονος προβληματισμός για τα σχετικά ζητήματα που τροφοδοτείται με αφορμή τη δημιουργία του Κινήματος των Γυναικών, του Κινήματος  των Νέων και  του </a:t>
            </a:r>
            <a:r>
              <a:rPr lang="el-GR" sz="2200" dirty="0" err="1"/>
              <a:t>Κοινωνικοπαιδαγωγικού</a:t>
            </a:r>
            <a:r>
              <a:rPr lang="el-GR" sz="2200" dirty="0"/>
              <a:t> Κινήματος.</a:t>
            </a:r>
          </a:p>
          <a:p>
            <a:endParaRPr lang="el-GR" sz="2200" dirty="0"/>
          </a:p>
          <a:p>
            <a:r>
              <a:rPr lang="el-GR" sz="2200" dirty="0"/>
              <a:t>Νομοθετικές ρυθμίσεις υπέρ των παιδιών και των νέων, οι οποίες βοηθούν στον προσδιορισμό του ρόλου και των δραστηριοτήτων των </a:t>
            </a:r>
            <a:r>
              <a:rPr lang="el-GR" sz="2200" dirty="0" err="1"/>
              <a:t>κοινωνικοπαιδαγωγικών</a:t>
            </a:r>
            <a:r>
              <a:rPr lang="el-GR" sz="2200" dirty="0"/>
              <a:t> ιδρυμάτων.</a:t>
            </a:r>
          </a:p>
        </p:txBody>
      </p:sp>
    </p:spTree>
    <p:extLst>
      <p:ext uri="{BB962C8B-B14F-4D97-AF65-F5344CB8AC3E}">
        <p14:creationId xmlns:p14="http://schemas.microsoft.com/office/powerpoint/2010/main" val="1870088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94DB76-38AC-62AC-72CA-D47BEC5A7717}"/>
              </a:ext>
            </a:extLst>
          </p:cNvPr>
          <p:cNvSpPr>
            <a:spLocks noGrp="1"/>
          </p:cNvSpPr>
          <p:nvPr>
            <p:ph type="title"/>
          </p:nvPr>
        </p:nvSpPr>
        <p:spPr>
          <a:xfrm>
            <a:off x="1794897" y="624110"/>
            <a:ext cx="9712998" cy="1280890"/>
          </a:xfrm>
        </p:spPr>
        <p:txBody>
          <a:bodyPr>
            <a:normAutofit/>
          </a:bodyPr>
          <a:lstStyle/>
          <a:p>
            <a:pPr algn="ctr"/>
            <a:r>
              <a:rPr lang="el-GR" b="1" dirty="0"/>
              <a:t>Η Κοινωνική Παιδαγωγική έχει ως στόχο:</a:t>
            </a:r>
          </a:p>
        </p:txBody>
      </p:sp>
      <p:graphicFrame>
        <p:nvGraphicFramePr>
          <p:cNvPr id="5" name="Θέση περιεχομένου 2">
            <a:extLst>
              <a:ext uri="{FF2B5EF4-FFF2-40B4-BE49-F238E27FC236}">
                <a16:creationId xmlns:a16="http://schemas.microsoft.com/office/drawing/2014/main" id="{97010F3D-4ADD-09B5-482E-3C0855F6415A}"/>
              </a:ext>
            </a:extLst>
          </p:cNvPr>
          <p:cNvGraphicFramePr>
            <a:graphicFrameLocks noGrp="1"/>
          </p:cNvGraphicFramePr>
          <p:nvPr>
            <p:ph idx="1"/>
            <p:extLst>
              <p:ext uri="{D42A27DB-BD31-4B8C-83A1-F6EECF244321}">
                <p14:modId xmlns:p14="http://schemas.microsoft.com/office/powerpoint/2010/main" val="473684337"/>
              </p:ext>
            </p:extLst>
          </p:nvPr>
        </p:nvGraphicFramePr>
        <p:xfrm>
          <a:off x="1229032" y="1582994"/>
          <a:ext cx="10278861" cy="49161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4506812"/>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Δέμα">
  <a:themeElements>
    <a:clrScheme name="Δέμα">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Δέμα">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Δέμα">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778</TotalTime>
  <Words>3230</Words>
  <Application>Microsoft Macintosh PowerPoint</Application>
  <PresentationFormat>Ευρεία οθόνη</PresentationFormat>
  <Paragraphs>281</Paragraphs>
  <Slides>57</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57</vt:i4>
      </vt:variant>
    </vt:vector>
  </HeadingPairs>
  <TitlesOfParts>
    <vt:vector size="63" baseType="lpstr">
      <vt:lpstr>Arial</vt:lpstr>
      <vt:lpstr>Corbel</vt:lpstr>
      <vt:lpstr>Gill Sans MT</vt:lpstr>
      <vt:lpstr>Ubuntu</vt:lpstr>
      <vt:lpstr>Wingdings</vt:lpstr>
      <vt:lpstr>Δέμα</vt:lpstr>
      <vt:lpstr>4.Γενικές Αρχές της Παιδαγωγικής και οι κυριότεροι εκπρόσωποί της (ανά τον κόσμο)  5.Η Κοινωνική Παιδαγωγική στην Ευρώπη – Ιστορική εξέλιξη και Ανάπτυξη   </vt:lpstr>
      <vt:lpstr>Η Κοινωνική Παιδαγωγική  στη  Βόρεια Ηπειρωτική Ευρώπη</vt:lpstr>
      <vt:lpstr>Η  Κοινωνική Παιδαγωγική στη  Γερμανία</vt:lpstr>
      <vt:lpstr>Klaus Mοllenhauer: Από την Ανθρωπιστική στην Κριτική Κοινωνική Παιδαγωγική</vt:lpstr>
      <vt:lpstr>Τρία  στάδια Κοινωνικής Παιδαγωγικής</vt:lpstr>
      <vt:lpstr>Α.  Το πρόδρομο στάδιο (πριν από τον 19ο αιώνα)</vt:lpstr>
      <vt:lpstr>Β.  Το στάδιο της δημιουργίας και καθιέρωσης της Κοινωνικής Παιδαγωγικής (19ος)</vt:lpstr>
      <vt:lpstr>Γ.  Το στάδιο της ανάπτυξης  και της νομοθετικής κατοχύρωσης (20ος αιώνας)</vt:lpstr>
      <vt:lpstr>Η Κοινωνική Παιδαγωγική έχει ως στόχο:</vt:lpstr>
      <vt:lpstr>Διαφορές Κοινωνικής Παιδαγωγικής και  Σχολικής Παιδαγωγικής</vt:lpstr>
      <vt:lpstr>Παρουσίαση του PowerPoint</vt:lpstr>
      <vt:lpstr>Hans Thiersch: Έμφαση στην πρακτική  και κριτική διάσταση της   Κοινωνικής Παιδαγωγικής –</vt:lpstr>
      <vt:lpstr>Πέντε βασικά αξιώματα</vt:lpstr>
      <vt:lpstr>Hansjosef Buchkremer:  Η Κοινωνική Παιδαγωγική ως θεμέλιο για κάθε παιδαγωγική</vt:lpstr>
      <vt:lpstr>Βασικές διαστάσεις της Κοινωνικής Παιδαγωγικής</vt:lpstr>
      <vt:lpstr>Παρουσίαση του PowerPoint</vt:lpstr>
      <vt:lpstr>Σημεία κλειδιά  για την Κοινωνική Παιδαγωγική</vt:lpstr>
      <vt:lpstr>Παρουσίαση του PowerPoint</vt:lpstr>
      <vt:lpstr>Υιοθετεί μια κριτική αντιμετώπιση εστιασμένη:</vt:lpstr>
      <vt:lpstr>Προτάσεις  Buchkremer</vt:lpstr>
      <vt:lpstr>Πολλαπλοί ρόλοι  της Κοινωνικής Παιδαγωγικής</vt:lpstr>
      <vt:lpstr>Γερανταγωγική: Η Κοινωνική Παιδαγωγική για την τρίτη ηλικία/ Ανάπτυξη προγραμμάτων-Στόχοι:</vt:lpstr>
      <vt:lpstr>Γερανταγωγική: Η Κοινωνική Παιδαγωγική για την τρίτη ηλικία/ Ανάπτυξη προγραμμάτων-Στόχοι:</vt:lpstr>
      <vt:lpstr>Παρουσίαση του PowerPoint</vt:lpstr>
      <vt:lpstr>Παρουσίαση του PowerPoint</vt:lpstr>
      <vt:lpstr>Makarenko  (1920-1930) Πρόγραμμα αντιμετώπισης παιδικής παραβατικότητας</vt:lpstr>
      <vt:lpstr>Προτεραιότητες της Κοινωνικής Παιδαγωγικής στη Ρωσία:</vt:lpstr>
      <vt:lpstr>Παρουσίαση του PowerPoint</vt:lpstr>
      <vt:lpstr>Η Κοινωνική Παιδαγωγική στη  Φιλανδία</vt:lpstr>
      <vt:lpstr>Διαχείριση  και  δραστική αντιμετώπιση  όλων των κοινωνικών  και ψυχοκοινωνικών φαινομένων: </vt:lpstr>
      <vt:lpstr>Παρουσίαση του PowerPoint</vt:lpstr>
      <vt:lpstr>Αδαμαντιοσ Κοραησ</vt:lpstr>
      <vt:lpstr>Ιωαννησ καποδιστριασ</vt:lpstr>
      <vt:lpstr>Θεοφιλοσ καϊρησ</vt:lpstr>
      <vt:lpstr>Γεωργιοσ κλεοβουλοσ</vt:lpstr>
      <vt:lpstr>Αλληλοδιδακτική μέθοδος</vt:lpstr>
      <vt:lpstr>Ευανθια καϊρη</vt:lpstr>
      <vt:lpstr>Το λαϊκο πανεπιστημιο</vt:lpstr>
      <vt:lpstr>Οι σπουδές Κοινωνικής Παιδαγωγικής στην Ελλάδα</vt:lpstr>
      <vt:lpstr>Η κοινωνική παιδαγωγικη στο ηνωμένο βασίλειο</vt:lpstr>
      <vt:lpstr>Παρουσίαση του PowerPoint</vt:lpstr>
      <vt:lpstr>Παρουσίαση του PowerPoint</vt:lpstr>
      <vt:lpstr>Η κοινωνικη παιδαγωγικη στην ιταλια</vt:lpstr>
      <vt:lpstr>lORENZO MILANI</vt:lpstr>
      <vt:lpstr>dANILO DOLCI: ο"gHADHI” της σικελιασ</vt:lpstr>
      <vt:lpstr>Maria Montessori (1870-1952)</vt:lpstr>
      <vt:lpstr>Παρουσίαση του PowerPoint</vt:lpstr>
      <vt:lpstr>Η κοινωνικη παιδαγωγικη στις ηπα</vt:lpstr>
      <vt:lpstr>Παρουσίαση του PowerPoint</vt:lpstr>
      <vt:lpstr>David kolb: Βιωματικη μαθηση</vt:lpstr>
      <vt:lpstr>Χαρακτηριστικά της κοινωνικησ παιδαγωγικησ στις ηπα</vt:lpstr>
      <vt:lpstr>Malcolm Shephred Knowles (1913-1997)</vt:lpstr>
      <vt:lpstr>Οι ενήλικοι θα πρέπει:</vt:lpstr>
      <vt:lpstr>David Colb (1939-)</vt:lpstr>
      <vt:lpstr>Κυκλικό μοντέλο  4  σταδίων</vt:lpstr>
      <vt:lpstr>Η κοινωνικη παιδαγωγικη στην αυστραλια</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3.Γενικές Αρχές της Παιδαγωγικής και οι κυριότεροι εκπρόσωποί της (ανά τον κόσμο)  4.Η Κοινωνική Παιδαγωγική στην Ευρώπη – Ιστορική εξέλιξη και Ανάπτυξη   </dc:title>
  <dc:creator>Κριτής</dc:creator>
  <cp:lastModifiedBy>Olga K</cp:lastModifiedBy>
  <cp:revision>54</cp:revision>
  <dcterms:created xsi:type="dcterms:W3CDTF">2024-10-31T06:29:56Z</dcterms:created>
  <dcterms:modified xsi:type="dcterms:W3CDTF">2025-12-05T15:22:21Z</dcterms:modified>
</cp:coreProperties>
</file>