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3" r:id="rId3"/>
    <p:sldId id="274" r:id="rId4"/>
    <p:sldId id="261" r:id="rId5"/>
    <p:sldId id="275" r:id="rId6"/>
    <p:sldId id="257" r:id="rId7"/>
    <p:sldId id="258" r:id="rId8"/>
    <p:sldId id="288" r:id="rId9"/>
    <p:sldId id="272" r:id="rId10"/>
    <p:sldId id="267" r:id="rId11"/>
    <p:sldId id="271" r:id="rId12"/>
    <p:sldId id="290" r:id="rId13"/>
    <p:sldId id="289" r:id="rId14"/>
    <p:sldId id="259" r:id="rId15"/>
    <p:sldId id="263" r:id="rId16"/>
    <p:sldId id="278" r:id="rId17"/>
    <p:sldId id="264" r:id="rId18"/>
    <p:sldId id="279" r:id="rId19"/>
    <p:sldId id="265" r:id="rId20"/>
    <p:sldId id="276" r:id="rId21"/>
    <p:sldId id="266" r:id="rId22"/>
    <p:sldId id="277" r:id="rId23"/>
    <p:sldId id="282" r:id="rId24"/>
    <p:sldId id="285" r:id="rId25"/>
    <p:sldId id="280" r:id="rId26"/>
    <p:sldId id="281" r:id="rId27"/>
    <p:sldId id="283" r:id="rId28"/>
    <p:sldId id="284" r:id="rId29"/>
    <p:sldId id="286" r:id="rId30"/>
    <p:sldId id="262"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83B7039-0DB4-4E6E-91B9-CE955071BC39}" type="datetimeFigureOut">
              <a:rPr lang="el-GR" smtClean="0"/>
              <a:pPr/>
              <a:t>18/5/2023</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59AB7392-DF59-453B-A806-4505194EF192}"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41989943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59AB7392-DF59-453B-A806-4505194EF192}" type="slidenum">
              <a:rPr lang="el-GR" smtClean="0"/>
              <a:pPr/>
              <a:t>‹#›</a:t>
            </a:fld>
            <a:endParaRPr lang="el-GR"/>
          </a:p>
        </p:txBody>
      </p:sp>
    </p:spTree>
    <p:extLst>
      <p:ext uri="{BB962C8B-B14F-4D97-AF65-F5344CB8AC3E}">
        <p14:creationId xmlns:p14="http://schemas.microsoft.com/office/powerpoint/2010/main" val="199737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775F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59AB7392-DF59-453B-A806-4505194EF192}" type="slidenum">
              <a:rPr lang="el-GR" smtClean="0"/>
              <a:pPr/>
              <a:t>‹#›</a:t>
            </a:fld>
            <a:endParaRPr lang="el-GR"/>
          </a:p>
        </p:txBody>
      </p:sp>
    </p:spTree>
    <p:extLst>
      <p:ext uri="{BB962C8B-B14F-4D97-AF65-F5344CB8AC3E}">
        <p14:creationId xmlns:p14="http://schemas.microsoft.com/office/powerpoint/2010/main" val="7144402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59AB7392-DF59-453B-A806-4505194EF192}"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79544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9AB7392-DF59-453B-A806-4505194EF192}"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35214567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8" name="7 - Θέση ημερομηνίας"/>
          <p:cNvSpPr>
            <a:spLocks noGrp="1"/>
          </p:cNvSpPr>
          <p:nvPr>
            <p:ph type="dt" sz="half" idx="15"/>
          </p:nvPr>
        </p:nvSpPr>
        <p:spPr/>
        <p:txBody>
          <a:bodyPr rtlCol="0"/>
          <a:lstStyle/>
          <a:p>
            <a:fld id="{783B7039-0DB4-4E6E-91B9-CE955071BC39}" type="datetimeFigureOut">
              <a:rPr lang="el-GR" smtClean="0">
                <a:solidFill>
                  <a:srgbClr val="775F55"/>
                </a:solidFill>
              </a:rPr>
              <a:pPr/>
              <a:t>18/5/2023</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59AB7392-DF59-453B-A806-4505194EF192}"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127468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5"/>
          </p:nvPr>
        </p:nvSpPr>
        <p:spPr/>
        <p:txBody>
          <a:bodyPr rtlCol="0"/>
          <a:lstStyle/>
          <a:p>
            <a:fld id="{783B7039-0DB4-4E6E-91B9-CE955071BC39}" type="datetimeFigureOut">
              <a:rPr lang="el-GR" smtClean="0">
                <a:solidFill>
                  <a:srgbClr val="775F55"/>
                </a:solidFill>
              </a:rPr>
              <a:pPr/>
              <a:t>18/5/2023</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59AB7392-DF59-453B-A806-4505194EF192}"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extLst>
      <p:ext uri="{BB962C8B-B14F-4D97-AF65-F5344CB8AC3E}">
        <p14:creationId xmlns:p14="http://schemas.microsoft.com/office/powerpoint/2010/main" val="48099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59AB7392-DF59-453B-A806-4505194EF192}" type="slidenum">
              <a:rPr lang="el-GR" smtClean="0"/>
              <a:pPr/>
              <a:t>‹#›</a:t>
            </a:fld>
            <a:endParaRPr lang="el-GR"/>
          </a:p>
        </p:txBody>
      </p:sp>
    </p:spTree>
    <p:extLst>
      <p:ext uri="{BB962C8B-B14F-4D97-AF65-F5344CB8AC3E}">
        <p14:creationId xmlns:p14="http://schemas.microsoft.com/office/powerpoint/2010/main" val="305879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59AB7392-DF59-453B-A806-4505194EF192}"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66738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59AB7392-DF59-453B-A806-4505194EF192}"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87730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783B7039-0DB4-4E6E-91B9-CE955071BC39}" type="datetimeFigureOut">
              <a:rPr lang="el-GR" smtClean="0">
                <a:solidFill>
                  <a:srgbClr val="775F55"/>
                </a:solidFill>
              </a:rPr>
              <a:pPr/>
              <a:t>18/5/2023</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59AB7392-DF59-453B-A806-4505194EF192}"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2372087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783B7039-0DB4-4E6E-91B9-CE955071BC39}" type="datetimeFigureOut">
              <a:rPr lang="el-GR" smtClean="0">
                <a:solidFill>
                  <a:srgbClr val="775F55"/>
                </a:solidFill>
              </a:rPr>
              <a:pPr/>
              <a:t>18/5/2023</a:t>
            </a:fld>
            <a:endParaRPr lang="el-GR">
              <a:solidFill>
                <a:srgbClr val="775F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775F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9AB7392-DF59-453B-A806-4505194EF192}" type="slidenum">
              <a:rPr lang="el-GR" smtClean="0"/>
              <a:pPr/>
              <a:t>‹#›</a:t>
            </a:fld>
            <a:endParaRPr lang="el-GR"/>
          </a:p>
        </p:txBody>
      </p:sp>
    </p:spTree>
    <p:extLst>
      <p:ext uri="{BB962C8B-B14F-4D97-AF65-F5344CB8AC3E}">
        <p14:creationId xmlns:p14="http://schemas.microsoft.com/office/powerpoint/2010/main" val="3707116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39616" y="4365104"/>
            <a:ext cx="8028384" cy="1502296"/>
          </a:xfrm>
        </p:spPr>
        <p:txBody>
          <a:bodyPr>
            <a:normAutofit fontScale="90000"/>
          </a:bodyPr>
          <a:lstStyle/>
          <a:p>
            <a:br>
              <a:rPr lang="el-GR" dirty="0"/>
            </a:br>
            <a:br>
              <a:rPr lang="en-US" dirty="0"/>
            </a:br>
            <a:br>
              <a:rPr lang="en-US" dirty="0"/>
            </a:br>
            <a:br>
              <a:rPr lang="el-GR" dirty="0"/>
            </a:br>
            <a:br>
              <a:rPr lang="el-GR" dirty="0"/>
            </a:br>
            <a:r>
              <a:rPr lang="el-GR" sz="5300" dirty="0"/>
              <a:t>Το </a:t>
            </a:r>
            <a:r>
              <a:rPr lang="el-GR" sz="5300" dirty="0" err="1"/>
              <a:t>σπαρτιατικο</a:t>
            </a:r>
            <a:r>
              <a:rPr lang="el-GR" sz="5300" dirty="0"/>
              <a:t> </a:t>
            </a:r>
            <a:r>
              <a:rPr lang="el-GR" sz="5300" dirty="0" err="1"/>
              <a:t>πολιτευμα</a:t>
            </a:r>
            <a:br>
              <a:rPr lang="el-GR" sz="5300" dirty="0"/>
            </a:br>
            <a:endParaRPr lang="el-GR" sz="5300" dirty="0"/>
          </a:p>
        </p:txBody>
      </p:sp>
      <p:sp>
        <p:nvSpPr>
          <p:cNvPr id="5" name="Text Placeholder 4"/>
          <p:cNvSpPr>
            <a:spLocks noGrp="1"/>
          </p:cNvSpPr>
          <p:nvPr>
            <p:ph type="subTitle" idx="1"/>
          </p:nvPr>
        </p:nvSpPr>
        <p:spPr/>
        <p:txBody>
          <a:bodyPr>
            <a:normAutofit fontScale="62500" lnSpcReduction="20000"/>
          </a:bodyPr>
          <a:lstStyle/>
          <a:p>
            <a:r>
              <a:rPr lang="el-GR" sz="7000" dirty="0"/>
              <a:t>Μια ολιγαρχική πολιτεία ομοίων</a:t>
            </a:r>
          </a:p>
        </p:txBody>
      </p:sp>
      <p:pic>
        <p:nvPicPr>
          <p:cNvPr id="2" name="Picture 1">
            <a:extLst>
              <a:ext uri="{FF2B5EF4-FFF2-40B4-BE49-F238E27FC236}">
                <a16:creationId xmlns:a16="http://schemas.microsoft.com/office/drawing/2014/main" id="{4EB9E638-5182-43E1-B02F-AC28A8536701}"/>
              </a:ext>
            </a:extLst>
          </p:cNvPr>
          <p:cNvPicPr>
            <a:picLocks noChangeAspect="1"/>
          </p:cNvPicPr>
          <p:nvPr/>
        </p:nvPicPr>
        <p:blipFill>
          <a:blip r:embed="rId2"/>
          <a:stretch>
            <a:fillRect/>
          </a:stretch>
        </p:blipFill>
        <p:spPr>
          <a:xfrm>
            <a:off x="3788538" y="732131"/>
            <a:ext cx="4947597" cy="3383280"/>
          </a:xfrm>
          <a:prstGeom prst="rect">
            <a:avLst/>
          </a:prstGeom>
        </p:spPr>
      </p:pic>
    </p:spTree>
    <p:extLst>
      <p:ext uri="{BB962C8B-B14F-4D97-AF65-F5344CB8AC3E}">
        <p14:creationId xmlns:p14="http://schemas.microsoft.com/office/powerpoint/2010/main" val="419251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Οι </a:t>
            </a:r>
            <a:r>
              <a:rPr lang="el-GR" dirty="0">
                <a:solidFill>
                  <a:srgbClr val="0070C0"/>
                </a:solidFill>
              </a:rPr>
              <a:t>περίοικοι</a:t>
            </a:r>
          </a:p>
        </p:txBody>
      </p:sp>
      <p:sp>
        <p:nvSpPr>
          <p:cNvPr id="3" name="Content Placeholder 2"/>
          <p:cNvSpPr>
            <a:spLocks noGrp="1"/>
          </p:cNvSpPr>
          <p:nvPr>
            <p:ph sz="quarter" idx="1"/>
          </p:nvPr>
        </p:nvSpPr>
        <p:spPr>
          <a:xfrm>
            <a:off x="532660" y="1844824"/>
            <a:ext cx="9955828" cy="5013176"/>
          </a:xfrm>
        </p:spPr>
        <p:txBody>
          <a:bodyPr>
            <a:normAutofit/>
          </a:bodyPr>
          <a:lstStyle/>
          <a:p>
            <a:r>
              <a:rPr lang="el-GR" dirty="0"/>
              <a:t>Οι περίοικοι κατοικούσαν σε κοινότητες εκτός της </a:t>
            </a:r>
            <a:r>
              <a:rPr lang="el-GR" i="1" dirty="0"/>
              <a:t>πόλεως</a:t>
            </a:r>
            <a:r>
              <a:rPr lang="el-GR" dirty="0"/>
              <a:t>.</a:t>
            </a:r>
          </a:p>
          <a:p>
            <a:r>
              <a:rPr lang="el-GR" dirty="0"/>
              <a:t>Ήταν ελεύθεροι άνθρωποι (όχι δούλοι).</a:t>
            </a:r>
          </a:p>
          <a:p>
            <a:r>
              <a:rPr lang="el-GR" dirty="0"/>
              <a:t>Δεν είχαν όμως πολιτικά δικαιώματα.</a:t>
            </a:r>
          </a:p>
          <a:p>
            <a:r>
              <a:rPr lang="el-GR" dirty="0"/>
              <a:t>Ασχολούνταν με το εμπόριο, τη ναυτιλία, τη βιοτεχνία.</a:t>
            </a:r>
          </a:p>
          <a:p>
            <a:r>
              <a:rPr lang="el-GR" dirty="0"/>
              <a:t>Υπηρετούσαν υποχρεωτικά στο σπαρτιατικό στρατό.</a:t>
            </a:r>
          </a:p>
          <a:p>
            <a:r>
              <a:rPr lang="el-GR" dirty="0"/>
              <a:t>Πλήρωναν φόρο υποτέλειας στη Σπάρτη.</a:t>
            </a:r>
          </a:p>
          <a:p>
            <a:endParaRPr lang="el-GR" dirty="0"/>
          </a:p>
          <a:p>
            <a:endParaRPr lang="el-GR" dirty="0"/>
          </a:p>
          <a:p>
            <a:endParaRPr lang="el-GR" dirty="0"/>
          </a:p>
        </p:txBody>
      </p:sp>
      <p:pic>
        <p:nvPicPr>
          <p:cNvPr id="4" name="Picture 3">
            <a:extLst>
              <a:ext uri="{FF2B5EF4-FFF2-40B4-BE49-F238E27FC236}">
                <a16:creationId xmlns:a16="http://schemas.microsoft.com/office/drawing/2014/main" id="{4462DFF0-FEE9-4741-8EC0-81040973B39C}"/>
              </a:ext>
            </a:extLst>
          </p:cNvPr>
          <p:cNvPicPr>
            <a:picLocks noChangeAspect="1"/>
          </p:cNvPicPr>
          <p:nvPr/>
        </p:nvPicPr>
        <p:blipFill>
          <a:blip r:embed="rId2"/>
          <a:stretch>
            <a:fillRect/>
          </a:stretch>
        </p:blipFill>
        <p:spPr>
          <a:xfrm>
            <a:off x="4434476" y="5202364"/>
            <a:ext cx="2932430" cy="1566808"/>
          </a:xfrm>
          <a:prstGeom prst="rect">
            <a:avLst/>
          </a:prstGeom>
        </p:spPr>
      </p:pic>
    </p:spTree>
    <p:extLst>
      <p:ext uri="{BB962C8B-B14F-4D97-AF65-F5344CB8AC3E}">
        <p14:creationId xmlns:p14="http://schemas.microsoft.com/office/powerpoint/2010/main" val="65884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Οι </a:t>
            </a:r>
            <a:r>
              <a:rPr lang="el-GR" dirty="0">
                <a:solidFill>
                  <a:srgbClr val="0070C0"/>
                </a:solidFill>
              </a:rPr>
              <a:t>είλωτες</a:t>
            </a:r>
            <a:endParaRPr lang="el-GR" dirty="0"/>
          </a:p>
        </p:txBody>
      </p:sp>
      <p:sp>
        <p:nvSpPr>
          <p:cNvPr id="3" name="Content Placeholder 2"/>
          <p:cNvSpPr>
            <a:spLocks noGrp="1"/>
          </p:cNvSpPr>
          <p:nvPr>
            <p:ph sz="quarter" idx="1"/>
          </p:nvPr>
        </p:nvSpPr>
        <p:spPr>
          <a:xfrm>
            <a:off x="115409" y="1580225"/>
            <a:ext cx="11150353" cy="5277775"/>
          </a:xfrm>
        </p:spPr>
        <p:txBody>
          <a:bodyPr>
            <a:normAutofit/>
          </a:bodyPr>
          <a:lstStyle/>
          <a:p>
            <a:r>
              <a:rPr lang="el-GR" dirty="0"/>
              <a:t>Οι είλωτες ήταν απόγονοι των αγροτών και τεχνιτών που παρείχαν εξαρτημένη εργασία.  </a:t>
            </a:r>
          </a:p>
          <a:p>
            <a:r>
              <a:rPr lang="el-GR" dirty="0"/>
              <a:t>Ήταν δούλοι που ανήκαν στο </a:t>
            </a:r>
            <a:r>
              <a:rPr lang="el-GR" dirty="0">
                <a:solidFill>
                  <a:srgbClr val="0070C0"/>
                </a:solidFill>
              </a:rPr>
              <a:t>δημόσιο</a:t>
            </a:r>
            <a:r>
              <a:rPr lang="el-GR" dirty="0"/>
              <a:t>.</a:t>
            </a:r>
          </a:p>
          <a:p>
            <a:r>
              <a:rPr lang="el-GR" dirty="0"/>
              <a:t>Είχαν κάποια ιδιωτικά δικαιώματα (περιουσιακά, οικογενειακά).</a:t>
            </a:r>
          </a:p>
          <a:p>
            <a:r>
              <a:rPr lang="el-GR" dirty="0"/>
              <a:t>Καλλιεργούσαν τα χωράφια (κλήρους) των </a:t>
            </a:r>
            <a:r>
              <a:rPr lang="el-GR" i="1" dirty="0"/>
              <a:t>ομοίων</a:t>
            </a:r>
            <a:r>
              <a:rPr lang="el-GR" dirty="0"/>
              <a:t>, αποδίδοντάς τους το ήμισυ της παραγωγής.</a:t>
            </a:r>
          </a:p>
          <a:p>
            <a:r>
              <a:rPr lang="el-GR" dirty="0"/>
              <a:t>Ήταν συνδεδεμένοι με το χωράφι που καλλιεργούσαν και δεν μπορούσαν να το εγκαταλείψουν.</a:t>
            </a:r>
          </a:p>
          <a:p>
            <a:r>
              <a:rPr lang="el-GR" dirty="0"/>
              <a:t>Σύμφωνα με το θεσμό της </a:t>
            </a:r>
            <a:r>
              <a:rPr lang="el-GR" dirty="0">
                <a:solidFill>
                  <a:srgbClr val="0070C0"/>
                </a:solidFill>
              </a:rPr>
              <a:t>κρυπτείας, </a:t>
            </a:r>
            <a:r>
              <a:rPr lang="el-GR" dirty="0"/>
              <a:t>οι όμοιοι μπορούσαν να τους σκοτώνουν ατιμώρητα.</a:t>
            </a:r>
          </a:p>
          <a:p>
            <a:endParaRPr lang="el-GR" dirty="0"/>
          </a:p>
          <a:p>
            <a:endParaRPr lang="el-GR" dirty="0"/>
          </a:p>
        </p:txBody>
      </p:sp>
    </p:spTree>
    <p:extLst>
      <p:ext uri="{BB962C8B-B14F-4D97-AF65-F5344CB8AC3E}">
        <p14:creationId xmlns:p14="http://schemas.microsoft.com/office/powerpoint/2010/main" val="339616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3E40-C9E3-4539-B6AD-872AB9C194C4}"/>
              </a:ext>
            </a:extLst>
          </p:cNvPr>
          <p:cNvSpPr>
            <a:spLocks noGrp="1"/>
          </p:cNvSpPr>
          <p:nvPr>
            <p:ph type="title"/>
          </p:nvPr>
        </p:nvSpPr>
        <p:spPr/>
        <p:txBody>
          <a:bodyPr/>
          <a:lstStyle/>
          <a:p>
            <a:pPr algn="ctr"/>
            <a:r>
              <a:rPr lang="el-GR" dirty="0"/>
              <a:t>Ο θεσμός της κρυπτείας</a:t>
            </a:r>
            <a:endParaRPr lang="en-US" dirty="0"/>
          </a:p>
        </p:txBody>
      </p:sp>
      <p:sp>
        <p:nvSpPr>
          <p:cNvPr id="3" name="Content Placeholder 2">
            <a:extLst>
              <a:ext uri="{FF2B5EF4-FFF2-40B4-BE49-F238E27FC236}">
                <a16:creationId xmlns:a16="http://schemas.microsoft.com/office/drawing/2014/main" id="{44CA2753-A602-4C4A-BB7C-64EAE9C97D1C}"/>
              </a:ext>
            </a:extLst>
          </p:cNvPr>
          <p:cNvSpPr>
            <a:spLocks noGrp="1"/>
          </p:cNvSpPr>
          <p:nvPr>
            <p:ph sz="quarter" idx="1"/>
          </p:nvPr>
        </p:nvSpPr>
        <p:spPr>
          <a:xfrm>
            <a:off x="79899" y="1873188"/>
            <a:ext cx="11984854" cy="4891596"/>
          </a:xfrm>
        </p:spPr>
        <p:txBody>
          <a:bodyPr>
            <a:normAutofit fontScale="77500" lnSpcReduction="20000"/>
          </a:bodyPr>
          <a:lstStyle/>
          <a:p>
            <a:r>
              <a:rPr lang="el-GR" dirty="0"/>
              <a:t>Κρυπτεία ονομαζόταν ο θεσμοθετημένος φόνος των ειλώτων από νεαρούς Σπαρτιάτες, στο πλαίσιο της εκπαίδευσής τους. </a:t>
            </a:r>
          </a:p>
          <a:p>
            <a:r>
              <a:rPr lang="el-GR" dirty="0"/>
              <a:t>Πλουτάρχου, Βίος Λυκούργου 28.1-3:</a:t>
            </a:r>
          </a:p>
          <a:p>
            <a:r>
              <a:rPr lang="el-GR" i="1" dirty="0"/>
              <a:t>Ἡ δὲ καλουμένη κρυπτεία … ἦν δὲ τοιαύτη· τῶν νέων οἱ ἄρχοντες διὰ χρόνου τοὺς μάλιστα νοῦν ἔχειν δοκοῦντας εἰς τὴν χώραν ἄλλως ἐξέπεμπον, ἔχοντας ἐγχειρίδια καὶ τροφὴν ἀναγκαίαν, ἄλλο δὲ οὐδέν· οἱ δὲ μεθ᾿ ἡμέραν μὲν εἰς ἀσυνδήλους διασπειρόμενοι τόπους, ἀπέκρυπτον ἑαυτοὺς καὶ ἀνεπαύοντο, νύκτωρ δὲ κατιόντες εἰς τὰς ὁδοὺς τῶν εἱλώτων τὸν ἁλισκόμενον ἀπέσφαττον. πολλάκις δὲ καὶ τοῖς ἀγροῖς ἐπιπορευόμενοι τοὺς ῥωμαλεωτάτους καὶ κρατίστους αὐτῶν ἀνῄρουν</a:t>
            </a:r>
            <a:r>
              <a:rPr lang="el-GR" dirty="0"/>
              <a:t>.</a:t>
            </a:r>
          </a:p>
          <a:p>
            <a:r>
              <a:rPr lang="el-GR" dirty="0"/>
              <a:t>Η επονομαζόμενη κρυπτεία… ήταν ως εξής. Κατά καιρούς οι άρχοντες έστελναν στην ύπαιθρο νέους, τους πιο προσεκτικούς κατά τη γνώμη τους, εξοπλισμένους με τίποτε άλλο παρά με μαχαίρια και την αναγκαία τροφή. Εκείνοι παρέμεναν κρυμμένοι και περίμεναν σε απομακρυσμένες τοποθεσίες κατά τη διάρκεια της μέρας. Τις νύχτες κατέβαιναν στα περάσματα και σκότωναν όποιον είλωτα συλλάμβαναν· πολλές φορές έμπαιναν στα κτήματα που δούλευαν οι είλωτες και σκότωναν τους πιο δυνατούς και ρωμαλέους.</a:t>
            </a:r>
          </a:p>
        </p:txBody>
      </p:sp>
    </p:spTree>
    <p:extLst>
      <p:ext uri="{BB962C8B-B14F-4D97-AF65-F5344CB8AC3E}">
        <p14:creationId xmlns:p14="http://schemas.microsoft.com/office/powerpoint/2010/main" val="368130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B8C5-8AF9-492B-BADB-DC911D5C03D4}"/>
              </a:ext>
            </a:extLst>
          </p:cNvPr>
          <p:cNvSpPr>
            <a:spLocks noGrp="1"/>
          </p:cNvSpPr>
          <p:nvPr>
            <p:ph type="title"/>
          </p:nvPr>
        </p:nvSpPr>
        <p:spPr>
          <a:xfrm>
            <a:off x="328474" y="228600"/>
            <a:ext cx="11359590" cy="990600"/>
          </a:xfrm>
        </p:spPr>
        <p:txBody>
          <a:bodyPr>
            <a:normAutofit/>
          </a:bodyPr>
          <a:lstStyle/>
          <a:p>
            <a:pPr algn="ctr"/>
            <a:r>
              <a:rPr lang="el-GR" dirty="0"/>
              <a:t>Η Σπάρτη εμπνέει τους καλλιτέχνες  </a:t>
            </a:r>
            <a:endParaRPr lang="en-US" dirty="0"/>
          </a:p>
        </p:txBody>
      </p:sp>
      <p:sp>
        <p:nvSpPr>
          <p:cNvPr id="3" name="Content Placeholder 2">
            <a:extLst>
              <a:ext uri="{FF2B5EF4-FFF2-40B4-BE49-F238E27FC236}">
                <a16:creationId xmlns:a16="http://schemas.microsoft.com/office/drawing/2014/main" id="{B975166F-2311-430F-AC4C-3ADEAF0AC090}"/>
              </a:ext>
            </a:extLst>
          </p:cNvPr>
          <p:cNvSpPr>
            <a:spLocks noGrp="1"/>
          </p:cNvSpPr>
          <p:nvPr>
            <p:ph sz="quarter" idx="1"/>
          </p:nvPr>
        </p:nvSpPr>
        <p:spPr/>
        <p:txBody>
          <a:bodyPr/>
          <a:lstStyle/>
          <a:p>
            <a:r>
              <a:rPr lang="el-GR" dirty="0"/>
              <a:t>Η ταινία </a:t>
            </a:r>
            <a:r>
              <a:rPr lang="el-GR" dirty="0">
                <a:solidFill>
                  <a:srgbClr val="002060"/>
                </a:solidFill>
              </a:rPr>
              <a:t>300</a:t>
            </a:r>
            <a:r>
              <a:rPr lang="el-GR" dirty="0"/>
              <a:t> (2006) αφηγείται την ηρωική πλευρά του σπαρτιατικού πολιτεύματος</a:t>
            </a:r>
          </a:p>
          <a:p>
            <a:r>
              <a:rPr lang="el-GR" dirty="0"/>
              <a:t>Η σειρά κόμικς </a:t>
            </a:r>
            <a:r>
              <a:rPr lang="en-US" dirty="0">
                <a:solidFill>
                  <a:srgbClr val="002060"/>
                </a:solidFill>
                <a:latin typeface="Calibri" panose="020F0502020204030204" pitchFamily="34" charset="0"/>
                <a:cs typeface="Calibri" panose="020F0502020204030204" pitchFamily="34" charset="0"/>
              </a:rPr>
              <a:t>Three</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a:t>
            </a:r>
            <a:r>
              <a:rPr lang="el-GR" dirty="0"/>
              <a:t>2017) </a:t>
            </a:r>
            <a:r>
              <a:rPr lang="el-GR" dirty="0">
                <a:latin typeface="Calibri" panose="020F0502020204030204" pitchFamily="34" charset="0"/>
                <a:cs typeface="Calibri" panose="020F0502020204030204" pitchFamily="34" charset="0"/>
              </a:rPr>
              <a:t>προσεγγίζει τη ζοφερή πλευρά του σπαρτιατικού πολιτεύματος.</a:t>
            </a:r>
          </a:p>
          <a:p>
            <a:endParaRPr lang="en-US" dirty="0"/>
          </a:p>
        </p:txBody>
      </p:sp>
      <p:pic>
        <p:nvPicPr>
          <p:cNvPr id="4" name="Picture 3">
            <a:extLst>
              <a:ext uri="{FF2B5EF4-FFF2-40B4-BE49-F238E27FC236}">
                <a16:creationId xmlns:a16="http://schemas.microsoft.com/office/drawing/2014/main" id="{05479B98-1641-45A9-BAC1-D5446A548E63}"/>
              </a:ext>
            </a:extLst>
          </p:cNvPr>
          <p:cNvPicPr>
            <a:picLocks noChangeAspect="1"/>
          </p:cNvPicPr>
          <p:nvPr/>
        </p:nvPicPr>
        <p:blipFill>
          <a:blip r:embed="rId2"/>
          <a:stretch>
            <a:fillRect/>
          </a:stretch>
        </p:blipFill>
        <p:spPr>
          <a:xfrm>
            <a:off x="9516364" y="3429000"/>
            <a:ext cx="2171700" cy="3333750"/>
          </a:xfrm>
          <a:prstGeom prst="rect">
            <a:avLst/>
          </a:prstGeom>
        </p:spPr>
      </p:pic>
      <p:pic>
        <p:nvPicPr>
          <p:cNvPr id="5" name="Picture 4">
            <a:extLst>
              <a:ext uri="{FF2B5EF4-FFF2-40B4-BE49-F238E27FC236}">
                <a16:creationId xmlns:a16="http://schemas.microsoft.com/office/drawing/2014/main" id="{791DA093-DB85-4D45-A3CD-85005F08FD9B}"/>
              </a:ext>
            </a:extLst>
          </p:cNvPr>
          <p:cNvPicPr>
            <a:picLocks noChangeAspect="1"/>
          </p:cNvPicPr>
          <p:nvPr/>
        </p:nvPicPr>
        <p:blipFill>
          <a:blip r:embed="rId3"/>
          <a:stretch>
            <a:fillRect/>
          </a:stretch>
        </p:blipFill>
        <p:spPr>
          <a:xfrm>
            <a:off x="6375735" y="3449955"/>
            <a:ext cx="2230735" cy="3291840"/>
          </a:xfrm>
          <a:prstGeom prst="rect">
            <a:avLst/>
          </a:prstGeom>
        </p:spPr>
      </p:pic>
    </p:spTree>
    <p:extLst>
      <p:ext uri="{BB962C8B-B14F-4D97-AF65-F5344CB8AC3E}">
        <p14:creationId xmlns:p14="http://schemas.microsoft.com/office/powerpoint/2010/main" val="124875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648" y="0"/>
            <a:ext cx="8153400" cy="1219200"/>
          </a:xfrm>
        </p:spPr>
        <p:txBody>
          <a:bodyPr>
            <a:normAutofit fontScale="90000"/>
          </a:bodyPr>
          <a:lstStyle/>
          <a:p>
            <a:pPr algn="ctr"/>
            <a:r>
              <a:rPr lang="el-GR" dirty="0"/>
              <a:t>Μεταγενέστερες τροποποιήσεις </a:t>
            </a:r>
            <a:br>
              <a:rPr lang="el-GR" dirty="0"/>
            </a:br>
            <a:r>
              <a:rPr lang="el-GR" dirty="0"/>
              <a:t>της Μεγάλης Ρήτρας</a:t>
            </a:r>
          </a:p>
        </p:txBody>
      </p:sp>
      <p:sp>
        <p:nvSpPr>
          <p:cNvPr id="3" name="Content Placeholder 2"/>
          <p:cNvSpPr>
            <a:spLocks noGrp="1"/>
          </p:cNvSpPr>
          <p:nvPr>
            <p:ph sz="quarter" idx="1"/>
          </p:nvPr>
        </p:nvSpPr>
        <p:spPr>
          <a:xfrm>
            <a:off x="390617" y="1600200"/>
            <a:ext cx="11274641" cy="5257800"/>
          </a:xfrm>
        </p:spPr>
        <p:txBody>
          <a:bodyPr>
            <a:normAutofit/>
          </a:bodyPr>
          <a:lstStyle/>
          <a:p>
            <a:r>
              <a:rPr lang="el-GR" dirty="0"/>
              <a:t>Στα τέλη του 8</a:t>
            </a:r>
            <a:r>
              <a:rPr lang="el-GR" baseline="30000" dirty="0"/>
              <a:t>ου</a:t>
            </a:r>
            <a:r>
              <a:rPr lang="el-GR" dirty="0"/>
              <a:t> –αρχές του 7</a:t>
            </a:r>
            <a:r>
              <a:rPr lang="el-GR" baseline="30000" dirty="0"/>
              <a:t>ου</a:t>
            </a:r>
            <a:r>
              <a:rPr lang="el-GR" dirty="0"/>
              <a:t> αι. π.Χ. οι βασιλείς Πολύδωρος και Θεόπομπος έκαναν δύο σημαντικές τροποποιήσεις στη Μεγάλη Ρήτρα: </a:t>
            </a:r>
          </a:p>
          <a:p>
            <a:r>
              <a:rPr lang="el-GR" dirty="0"/>
              <a:t>1. Δημιούργησαν ένα ακόμη πολιτειακό όργανο, την αρχή των </a:t>
            </a:r>
            <a:r>
              <a:rPr lang="el-GR" dirty="0">
                <a:solidFill>
                  <a:srgbClr val="0070C0"/>
                </a:solidFill>
              </a:rPr>
              <a:t>πέντε Εφόρων</a:t>
            </a:r>
            <a:r>
              <a:rPr lang="el-GR" dirty="0"/>
              <a:t>.</a:t>
            </a:r>
          </a:p>
          <a:p>
            <a:r>
              <a:rPr lang="el-GR" sz="2800" dirty="0"/>
              <a:t>2. Υποβάθμισαν το ρόλο της Απέλλας:</a:t>
            </a:r>
          </a:p>
          <a:p>
            <a:pPr lvl="1"/>
            <a:r>
              <a:rPr lang="el-GR" sz="2500" dirty="0"/>
              <a:t>Σύμφωνα με μια </a:t>
            </a:r>
            <a:r>
              <a:rPr lang="el-GR" sz="2400" dirty="0"/>
              <a:t>προσθήκη στη Μεγάλη Ρήτρα,</a:t>
            </a:r>
            <a:r>
              <a:rPr lang="el-GR" sz="2500" dirty="0"/>
              <a:t> η Γερουσία και οι Βασιλείς δεν δεσμεύονται από τις «μη ορθές» (</a:t>
            </a:r>
            <a:r>
              <a:rPr lang="el-GR" sz="2500" i="1" dirty="0"/>
              <a:t>σκολιαὶ) </a:t>
            </a:r>
            <a:r>
              <a:rPr lang="el-GR" sz="2500" dirty="0"/>
              <a:t>αποφάσεις της Απέλλας.</a:t>
            </a:r>
          </a:p>
          <a:p>
            <a:pPr lvl="1"/>
            <a:r>
              <a:rPr lang="el-GR" sz="2500" dirty="0"/>
              <a:t>Συνεπώς μπορούν να αγνοήσουν τη γνώμη της Απέλλας και να ενεργήσουν διαφορετικά.</a:t>
            </a:r>
          </a:p>
          <a:p>
            <a:endParaRPr lang="el-GR" dirty="0"/>
          </a:p>
        </p:txBody>
      </p:sp>
    </p:spTree>
    <p:extLst>
      <p:ext uri="{BB962C8B-B14F-4D97-AF65-F5344CB8AC3E}">
        <p14:creationId xmlns:p14="http://schemas.microsoft.com/office/powerpoint/2010/main" val="275744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Οι δύο βασιλείς</a:t>
            </a:r>
          </a:p>
        </p:txBody>
      </p:sp>
      <p:sp>
        <p:nvSpPr>
          <p:cNvPr id="3" name="Content Placeholder 2"/>
          <p:cNvSpPr>
            <a:spLocks noGrp="1"/>
          </p:cNvSpPr>
          <p:nvPr>
            <p:ph sz="quarter" idx="1"/>
          </p:nvPr>
        </p:nvSpPr>
        <p:spPr>
          <a:xfrm>
            <a:off x="1809720" y="1600200"/>
            <a:ext cx="8480328" cy="5043510"/>
          </a:xfrm>
        </p:spPr>
        <p:txBody>
          <a:bodyPr/>
          <a:lstStyle/>
          <a:p>
            <a:r>
              <a:rPr lang="el-GR" dirty="0"/>
              <a:t>Κληρονομικοί, προέρχονται από τα δύο αρχαία γένη.</a:t>
            </a:r>
          </a:p>
          <a:p>
            <a:r>
              <a:rPr lang="el-GR" dirty="0"/>
              <a:t>Η θητεία τους είναι ισόβια.</a:t>
            </a:r>
          </a:p>
          <a:p>
            <a:r>
              <a:rPr lang="el-GR" dirty="0"/>
              <a:t>Ορκίζονταν ότι θα βασιλεύουν τηρώντας τους νόμους της πόλεως.</a:t>
            </a:r>
          </a:p>
          <a:p>
            <a:r>
              <a:rPr lang="el-GR" dirty="0"/>
              <a:t>Οι εξουσίες των βασιλέων ελαττώθηκαν αργότερα, όταν δημιουργήθηκε η αρχή των πέντε εφόρων.</a:t>
            </a:r>
          </a:p>
          <a:p>
            <a:endParaRPr lang="el-GR" dirty="0"/>
          </a:p>
        </p:txBody>
      </p:sp>
    </p:spTree>
    <p:extLst>
      <p:ext uri="{BB962C8B-B14F-4D97-AF65-F5344CB8AC3E}">
        <p14:creationId xmlns:p14="http://schemas.microsoft.com/office/powerpoint/2010/main" val="4213626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FAFC-650B-4DB0-BC3A-94B686D79C80}"/>
              </a:ext>
            </a:extLst>
          </p:cNvPr>
          <p:cNvSpPr>
            <a:spLocks noGrp="1"/>
          </p:cNvSpPr>
          <p:nvPr>
            <p:ph type="title"/>
          </p:nvPr>
        </p:nvSpPr>
        <p:spPr/>
        <p:txBody>
          <a:bodyPr/>
          <a:lstStyle/>
          <a:p>
            <a:pPr algn="ctr"/>
            <a:r>
              <a:rPr lang="el-GR" dirty="0"/>
              <a:t>Αρμοδιότητες των 2 βασιλέων</a:t>
            </a:r>
            <a:endParaRPr lang="en-US" dirty="0"/>
          </a:p>
        </p:txBody>
      </p:sp>
      <p:sp>
        <p:nvSpPr>
          <p:cNvPr id="3" name="Content Placeholder 2">
            <a:extLst>
              <a:ext uri="{FF2B5EF4-FFF2-40B4-BE49-F238E27FC236}">
                <a16:creationId xmlns:a16="http://schemas.microsoft.com/office/drawing/2014/main" id="{D3E9A56D-5829-474D-B013-6E9814B7431F}"/>
              </a:ext>
            </a:extLst>
          </p:cNvPr>
          <p:cNvSpPr>
            <a:spLocks noGrp="1"/>
          </p:cNvSpPr>
          <p:nvPr>
            <p:ph sz="quarter" idx="1"/>
          </p:nvPr>
        </p:nvSpPr>
        <p:spPr>
          <a:xfrm>
            <a:off x="266330" y="1484784"/>
            <a:ext cx="12002610" cy="5373216"/>
          </a:xfrm>
        </p:spPr>
        <p:txBody>
          <a:bodyPr>
            <a:normAutofit/>
          </a:bodyPr>
          <a:lstStyle/>
          <a:p>
            <a:r>
              <a:rPr lang="el-GR" dirty="0"/>
              <a:t>Είχαν την αρχηγία του στρατού στον πόλεμο (</a:t>
            </a:r>
            <a:r>
              <a:rPr lang="el-GR" i="1" dirty="0" err="1"/>
              <a:t>ἀρχαγέται</a:t>
            </a:r>
            <a:r>
              <a:rPr lang="el-GR" dirty="0"/>
              <a:t>)</a:t>
            </a:r>
          </a:p>
          <a:p>
            <a:pPr lvl="1"/>
            <a:r>
              <a:rPr lang="el-GR" dirty="0"/>
              <a:t>Την αναλάμβαναν εναλλάξ.</a:t>
            </a:r>
          </a:p>
          <a:p>
            <a:r>
              <a:rPr lang="el-GR" dirty="0"/>
              <a:t>Είχαν ιερατικά καθήκοντα: </a:t>
            </a:r>
          </a:p>
          <a:p>
            <a:pPr lvl="1"/>
            <a:r>
              <a:rPr lang="el-GR" dirty="0"/>
              <a:t>Πρωτοκαθεδρία σε  δημόσιες θυσίες και τελετές, φύλασσαν τους χρησμούς</a:t>
            </a:r>
          </a:p>
          <a:p>
            <a:r>
              <a:rPr lang="el-GR" dirty="0"/>
              <a:t>Συμμετείχαν στη Γερουσία:</a:t>
            </a:r>
          </a:p>
          <a:p>
            <a:pPr lvl="1"/>
            <a:r>
              <a:rPr lang="el-GR" dirty="0"/>
              <a:t>Διαβουλεύσεις για τα πολιτικά ζητήματα</a:t>
            </a:r>
          </a:p>
          <a:p>
            <a:pPr lvl="1"/>
            <a:r>
              <a:rPr lang="el-GR" dirty="0"/>
              <a:t>Κατάρτιση νομοσχεδίων.</a:t>
            </a:r>
          </a:p>
          <a:p>
            <a:r>
              <a:rPr lang="el-GR" dirty="0"/>
              <a:t>Είχαν περιορισμένες δικαστικές αρμοδιότητες:</a:t>
            </a:r>
          </a:p>
          <a:p>
            <a:pPr lvl="1"/>
            <a:r>
              <a:rPr lang="el-GR" dirty="0"/>
              <a:t>Επιδίκαζαν τις </a:t>
            </a:r>
            <a:r>
              <a:rPr lang="el-GR" i="1" dirty="0">
                <a:solidFill>
                  <a:srgbClr val="0070C0"/>
                </a:solidFill>
              </a:rPr>
              <a:t>επικλήρους</a:t>
            </a:r>
            <a:r>
              <a:rPr lang="el-GR" dirty="0"/>
              <a:t> κόρες στον δικαιούχο συγγενή, επέβλεπαν τη νομιμότητα στις υιοθεσίες, εκδίκαζαν υποθέσεις που αφορούσαν σε δημόσιους δρόμους.</a:t>
            </a:r>
            <a:r>
              <a:rPr lang="el-GR" i="1" dirty="0"/>
              <a:t> </a:t>
            </a:r>
            <a:r>
              <a:rPr lang="el-GR" dirty="0"/>
              <a:t> </a:t>
            </a:r>
          </a:p>
          <a:p>
            <a:endParaRPr lang="en-US" dirty="0"/>
          </a:p>
        </p:txBody>
      </p:sp>
    </p:spTree>
    <p:extLst>
      <p:ext uri="{BB962C8B-B14F-4D97-AF65-F5344CB8AC3E}">
        <p14:creationId xmlns:p14="http://schemas.microsoft.com/office/powerpoint/2010/main" val="284495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Η γερουσία</a:t>
            </a:r>
          </a:p>
        </p:txBody>
      </p:sp>
      <p:sp>
        <p:nvSpPr>
          <p:cNvPr id="3" name="Content Placeholder 2"/>
          <p:cNvSpPr>
            <a:spLocks noGrp="1"/>
          </p:cNvSpPr>
          <p:nvPr>
            <p:ph sz="quarter" idx="1"/>
          </p:nvPr>
        </p:nvSpPr>
        <p:spPr>
          <a:xfrm>
            <a:off x="692457" y="2086252"/>
            <a:ext cx="11070455" cy="4771748"/>
          </a:xfrm>
        </p:spPr>
        <p:txBody>
          <a:bodyPr>
            <a:normAutofit/>
          </a:bodyPr>
          <a:lstStyle/>
          <a:p>
            <a:r>
              <a:rPr lang="el-GR" sz="2800" dirty="0"/>
              <a:t>Αποτελείται από 28 γέροντες.</a:t>
            </a:r>
          </a:p>
          <a:p>
            <a:r>
              <a:rPr lang="el-GR" sz="2800" dirty="0"/>
              <a:t>Εκλέγονταν με ισόβια θητεία</a:t>
            </a:r>
          </a:p>
          <a:p>
            <a:pPr lvl="1"/>
            <a:r>
              <a:rPr lang="el-GR" sz="2400" dirty="0"/>
              <a:t>Μεταξύ των πολιτών που είναι άνω των 60 </a:t>
            </a:r>
          </a:p>
          <a:p>
            <a:pPr lvl="1"/>
            <a:r>
              <a:rPr lang="el-GR" sz="2400" dirty="0"/>
              <a:t>Κριτήριο: η αρετή και η σωφροσύνη</a:t>
            </a:r>
          </a:p>
          <a:p>
            <a:pPr lvl="1"/>
            <a:r>
              <a:rPr lang="el-GR" sz="2400" dirty="0"/>
              <a:t>Εκλέγονταν από την απέλλα δια βοής.</a:t>
            </a:r>
          </a:p>
          <a:p>
            <a:r>
              <a:rPr lang="el-GR" sz="2800" dirty="0"/>
              <a:t>Δεν λογοδοτούν για τον τρόπο άσκησης της αρχής τους.</a:t>
            </a:r>
          </a:p>
          <a:p>
            <a:pPr lvl="1"/>
            <a:endParaRPr lang="el-GR" sz="2500" dirty="0"/>
          </a:p>
          <a:p>
            <a:pPr lvl="1">
              <a:buNone/>
            </a:pPr>
            <a:endParaRPr lang="el-GR" sz="2300" dirty="0"/>
          </a:p>
          <a:p>
            <a:endParaRPr lang="el-GR" dirty="0"/>
          </a:p>
        </p:txBody>
      </p:sp>
    </p:spTree>
    <p:extLst>
      <p:ext uri="{BB962C8B-B14F-4D97-AF65-F5344CB8AC3E}">
        <p14:creationId xmlns:p14="http://schemas.microsoft.com/office/powerpoint/2010/main" val="49157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B59B-6B8E-4E5D-9C14-3891DE7AEEB4}"/>
              </a:ext>
            </a:extLst>
          </p:cNvPr>
          <p:cNvSpPr>
            <a:spLocks noGrp="1"/>
          </p:cNvSpPr>
          <p:nvPr>
            <p:ph type="title"/>
          </p:nvPr>
        </p:nvSpPr>
        <p:spPr/>
        <p:txBody>
          <a:bodyPr/>
          <a:lstStyle/>
          <a:p>
            <a:pPr algn="ctr"/>
            <a:r>
              <a:rPr lang="el-GR" dirty="0"/>
              <a:t>Αρμοδιότητες της Γερουσίας</a:t>
            </a:r>
            <a:endParaRPr lang="en-US" dirty="0"/>
          </a:p>
        </p:txBody>
      </p:sp>
      <p:sp>
        <p:nvSpPr>
          <p:cNvPr id="3" name="Content Placeholder 2">
            <a:extLst>
              <a:ext uri="{FF2B5EF4-FFF2-40B4-BE49-F238E27FC236}">
                <a16:creationId xmlns:a16="http://schemas.microsoft.com/office/drawing/2014/main" id="{2F60A8B2-1DAF-4191-86A9-AAA77211E4DD}"/>
              </a:ext>
            </a:extLst>
          </p:cNvPr>
          <p:cNvSpPr>
            <a:spLocks noGrp="1"/>
          </p:cNvSpPr>
          <p:nvPr>
            <p:ph sz="quarter" idx="1"/>
          </p:nvPr>
        </p:nvSpPr>
        <p:spPr/>
        <p:txBody>
          <a:bodyPr/>
          <a:lstStyle/>
          <a:p>
            <a:r>
              <a:rPr lang="el-GR" sz="2800" dirty="0"/>
              <a:t>Από κοινού με τους 2 βασιλείς, λάμβανε αποφάσεις για τα κυριότερα ζητήματα της πόλεως.</a:t>
            </a:r>
          </a:p>
          <a:p>
            <a:r>
              <a:rPr lang="el-GR" sz="2800" dirty="0"/>
              <a:t>Συγκαλούσε την Απέλλα όποτε </a:t>
            </a:r>
            <a:r>
              <a:rPr lang="el-GR" sz="2800" dirty="0" err="1"/>
              <a:t>προέκυπτε</a:t>
            </a:r>
            <a:r>
              <a:rPr lang="el-GR" sz="2800" dirty="0"/>
              <a:t> ζήτημα.</a:t>
            </a:r>
          </a:p>
          <a:p>
            <a:r>
              <a:rPr lang="el-GR" sz="2800" dirty="0"/>
              <a:t>Ετοίμαζε και εισηγούνταν τις προτάσεις νόμου.</a:t>
            </a:r>
          </a:p>
          <a:p>
            <a:r>
              <a:rPr lang="el-GR" sz="2800" dirty="0"/>
              <a:t>Είχε δικαστικά καθήκοντα: </a:t>
            </a:r>
          </a:p>
          <a:p>
            <a:pPr lvl="1"/>
            <a:r>
              <a:rPr lang="el-GR" sz="2500" dirty="0"/>
              <a:t>Ανθρωποκτονίες </a:t>
            </a:r>
          </a:p>
          <a:p>
            <a:pPr lvl="1"/>
            <a:r>
              <a:rPr lang="el-GR" sz="2500" dirty="0"/>
              <a:t>Άλλες σοβαρές ποινικές δίκες.</a:t>
            </a:r>
          </a:p>
          <a:p>
            <a:r>
              <a:rPr lang="el-GR" sz="2800" dirty="0"/>
              <a:t>Μετά την δημιουργία της αρχής των 5 Εφόρων, μοιράστηκε την εξουσία με αυτούς.</a:t>
            </a:r>
          </a:p>
          <a:p>
            <a:endParaRPr lang="en-US" dirty="0"/>
          </a:p>
        </p:txBody>
      </p:sp>
    </p:spTree>
    <p:extLst>
      <p:ext uri="{BB962C8B-B14F-4D97-AF65-F5344CB8AC3E}">
        <p14:creationId xmlns:p14="http://schemas.microsoft.com/office/powerpoint/2010/main" val="5006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Οι πέντε Έφοροι</a:t>
            </a:r>
          </a:p>
        </p:txBody>
      </p:sp>
      <p:sp>
        <p:nvSpPr>
          <p:cNvPr id="3" name="Content Placeholder 2"/>
          <p:cNvSpPr>
            <a:spLocks noGrp="1"/>
          </p:cNvSpPr>
          <p:nvPr>
            <p:ph sz="quarter" idx="1"/>
          </p:nvPr>
        </p:nvSpPr>
        <p:spPr>
          <a:xfrm>
            <a:off x="2136648" y="1916832"/>
            <a:ext cx="8153400" cy="4941168"/>
          </a:xfrm>
        </p:spPr>
        <p:txBody>
          <a:bodyPr>
            <a:normAutofit/>
          </a:bodyPr>
          <a:lstStyle/>
          <a:p>
            <a:r>
              <a:rPr lang="el-GR" dirty="0"/>
              <a:t>Είναι αρχή μεταγενέστερη του Λυκούργου.</a:t>
            </a:r>
          </a:p>
          <a:p>
            <a:r>
              <a:rPr lang="el-GR" dirty="0"/>
              <a:t>Δημιουργήθηκε από τους βασιλείς Πολύδωρο και Θεόπομπο μετά τον Α΄ Μεσσηνιακό πόλεμο.</a:t>
            </a:r>
          </a:p>
          <a:p>
            <a:r>
              <a:rPr lang="el-GR" dirty="0"/>
              <a:t>Οι Έφοροι εκλέγονταν μεταξύ όλων των πολιτών.</a:t>
            </a:r>
          </a:p>
          <a:p>
            <a:r>
              <a:rPr lang="el-GR" dirty="0"/>
              <a:t>Η θητεία τους ήταν για ένα έτος.</a:t>
            </a:r>
          </a:p>
          <a:p>
            <a:r>
              <a:rPr lang="el-GR" dirty="0"/>
              <a:t>Εκλέγονταν από την Απέλλα, δια βοής.</a:t>
            </a:r>
          </a:p>
          <a:p>
            <a:r>
              <a:rPr lang="el-GR" dirty="0"/>
              <a:t>Ήταν η ανώτατη εξουσία της Σπάρτης.</a:t>
            </a:r>
          </a:p>
          <a:p>
            <a:endParaRPr lang="el-GR" dirty="0"/>
          </a:p>
        </p:txBody>
      </p:sp>
    </p:spTree>
    <p:extLst>
      <p:ext uri="{BB962C8B-B14F-4D97-AF65-F5344CB8AC3E}">
        <p14:creationId xmlns:p14="http://schemas.microsoft.com/office/powerpoint/2010/main" val="65524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9AFC-C33F-4B59-AF81-05B96421B2F8}"/>
              </a:ext>
            </a:extLst>
          </p:cNvPr>
          <p:cNvSpPr>
            <a:spLocks noGrp="1"/>
          </p:cNvSpPr>
          <p:nvPr>
            <p:ph type="title"/>
          </p:nvPr>
        </p:nvSpPr>
        <p:spPr/>
        <p:txBody>
          <a:bodyPr/>
          <a:lstStyle/>
          <a:p>
            <a:pPr algn="ctr"/>
            <a:r>
              <a:rPr lang="el-GR" dirty="0"/>
              <a:t>Πώς δημιουργήθηκε η </a:t>
            </a:r>
            <a:r>
              <a:rPr lang="el-GR" i="1" dirty="0"/>
              <a:t>πόλις</a:t>
            </a:r>
            <a:endParaRPr lang="en-US" i="1" dirty="0"/>
          </a:p>
        </p:txBody>
      </p:sp>
      <p:sp>
        <p:nvSpPr>
          <p:cNvPr id="3" name="Content Placeholder 2">
            <a:extLst>
              <a:ext uri="{FF2B5EF4-FFF2-40B4-BE49-F238E27FC236}">
                <a16:creationId xmlns:a16="http://schemas.microsoft.com/office/drawing/2014/main" id="{7D952FF6-D451-4021-B85C-3ADC0E4DA642}"/>
              </a:ext>
            </a:extLst>
          </p:cNvPr>
          <p:cNvSpPr>
            <a:spLocks noGrp="1"/>
          </p:cNvSpPr>
          <p:nvPr>
            <p:ph sz="quarter" idx="1"/>
          </p:nvPr>
        </p:nvSpPr>
        <p:spPr>
          <a:xfrm>
            <a:off x="213064" y="1518082"/>
            <a:ext cx="11978936" cy="5339918"/>
          </a:xfrm>
        </p:spPr>
        <p:txBody>
          <a:bodyPr>
            <a:normAutofit lnSpcReduction="10000"/>
          </a:bodyPr>
          <a:lstStyle/>
          <a:p>
            <a:r>
              <a:rPr lang="el-GR" dirty="0"/>
              <a:t>Η </a:t>
            </a:r>
            <a:r>
              <a:rPr lang="el-GR" i="1" dirty="0"/>
              <a:t>πόλις</a:t>
            </a:r>
            <a:r>
              <a:rPr lang="el-GR" dirty="0"/>
              <a:t> της Σπάρτης άρχισε να δημιουργείται στα τέλη του 9</a:t>
            </a:r>
            <a:r>
              <a:rPr lang="el-GR" baseline="30000" dirty="0"/>
              <a:t>ου</a:t>
            </a:r>
            <a:r>
              <a:rPr lang="el-GR" dirty="0"/>
              <a:t> αι. π.Χ.</a:t>
            </a:r>
          </a:p>
          <a:p>
            <a:r>
              <a:rPr lang="el-GR" dirty="0"/>
              <a:t>Με τον </a:t>
            </a:r>
            <a:r>
              <a:rPr lang="el-GR" i="1" dirty="0"/>
              <a:t>συνοικισμό</a:t>
            </a:r>
            <a:r>
              <a:rPr lang="el-GR" dirty="0"/>
              <a:t> (συνένωση) 5 αγροτικών οικισμών.</a:t>
            </a:r>
          </a:p>
          <a:p>
            <a:r>
              <a:rPr lang="el-GR" dirty="0"/>
              <a:t>Διοικούνταν από 2 βασιλείς</a:t>
            </a:r>
            <a:r>
              <a:rPr lang="en-US" dirty="0"/>
              <a:t>, </a:t>
            </a:r>
            <a:r>
              <a:rPr lang="el-GR" dirty="0"/>
              <a:t>ισόβιους και κληρονομικούς.</a:t>
            </a:r>
          </a:p>
          <a:p>
            <a:pPr lvl="1"/>
            <a:r>
              <a:rPr lang="el-GR" dirty="0"/>
              <a:t>Προέρχονταν από τα γένη των </a:t>
            </a:r>
            <a:r>
              <a:rPr lang="el-GR" dirty="0" err="1"/>
              <a:t>Ευρυποντιδών</a:t>
            </a:r>
            <a:r>
              <a:rPr lang="el-GR" dirty="0"/>
              <a:t> και των </a:t>
            </a:r>
            <a:r>
              <a:rPr lang="el-GR" dirty="0" err="1"/>
              <a:t>Αγιαδών</a:t>
            </a:r>
            <a:r>
              <a:rPr lang="el-GR" dirty="0"/>
              <a:t>.</a:t>
            </a:r>
          </a:p>
          <a:p>
            <a:r>
              <a:rPr lang="el-GR" dirty="0"/>
              <a:t>Η έλλειψη ζωτικού χώρου οδήγησε σε εισβολές στη Μεσσηνία, </a:t>
            </a:r>
          </a:p>
          <a:p>
            <a:pPr lvl="1"/>
            <a:r>
              <a:rPr lang="el-GR" dirty="0"/>
              <a:t>και όχι στη δημιουργία αποικιών όπως οι άλλες ελληνικές πόλεις.</a:t>
            </a:r>
          </a:p>
          <a:p>
            <a:r>
              <a:rPr lang="el-GR" dirty="0"/>
              <a:t>Στα τέλη του 8</a:t>
            </a:r>
            <a:r>
              <a:rPr lang="el-GR" baseline="30000" dirty="0"/>
              <a:t>ου</a:t>
            </a:r>
            <a:r>
              <a:rPr lang="el-GR" dirty="0"/>
              <a:t> αι. οι Σπαρτιάτες προσάρτησαν τη Μεσσηνία.</a:t>
            </a:r>
          </a:p>
          <a:p>
            <a:r>
              <a:rPr lang="el-GR" dirty="0"/>
              <a:t>Διαίρεσαν τη μισή σε </a:t>
            </a:r>
            <a:r>
              <a:rPr lang="el-GR" i="1" dirty="0"/>
              <a:t>κλήρους </a:t>
            </a:r>
            <a:r>
              <a:rPr lang="el-GR" dirty="0"/>
              <a:t>που μοιράστηκαν στους πολίτες της Σπάρτης.</a:t>
            </a:r>
          </a:p>
          <a:p>
            <a:r>
              <a:rPr lang="el-GR" dirty="0"/>
              <a:t>Η άλλη μισή αφέθηκε στους Μεσσηνίους, που έγιναν </a:t>
            </a:r>
            <a:r>
              <a:rPr lang="el-GR" i="1" dirty="0">
                <a:solidFill>
                  <a:srgbClr val="0070C0"/>
                </a:solidFill>
              </a:rPr>
              <a:t>περίοικοι.</a:t>
            </a:r>
          </a:p>
          <a:p>
            <a:pPr lvl="1"/>
            <a:r>
              <a:rPr lang="el-GR" dirty="0"/>
              <a:t>Οι περίοικοι δεν είχαν πολιτικά δικαιώματα.</a:t>
            </a:r>
          </a:p>
          <a:p>
            <a:pPr lvl="1"/>
            <a:r>
              <a:rPr lang="el-GR" dirty="0"/>
              <a:t>Πλήρωναν φόρο υποτελείας στους Σπαρτιάτες.</a:t>
            </a:r>
            <a:endParaRPr lang="en-US" dirty="0"/>
          </a:p>
        </p:txBody>
      </p:sp>
    </p:spTree>
    <p:extLst>
      <p:ext uri="{BB962C8B-B14F-4D97-AF65-F5344CB8AC3E}">
        <p14:creationId xmlns:p14="http://schemas.microsoft.com/office/powerpoint/2010/main" val="54619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218A-4991-43E1-B068-108AD6C9A555}"/>
              </a:ext>
            </a:extLst>
          </p:cNvPr>
          <p:cNvSpPr>
            <a:spLocks noGrp="1"/>
          </p:cNvSpPr>
          <p:nvPr>
            <p:ph type="title"/>
          </p:nvPr>
        </p:nvSpPr>
        <p:spPr/>
        <p:txBody>
          <a:bodyPr/>
          <a:lstStyle/>
          <a:p>
            <a:pPr algn="ctr"/>
            <a:r>
              <a:rPr lang="el-GR" dirty="0"/>
              <a:t>Δικαιοδοσίες των 5 Εφόρων</a:t>
            </a:r>
            <a:endParaRPr lang="en-US" dirty="0"/>
          </a:p>
        </p:txBody>
      </p:sp>
      <p:sp>
        <p:nvSpPr>
          <p:cNvPr id="3" name="Content Placeholder 2">
            <a:extLst>
              <a:ext uri="{FF2B5EF4-FFF2-40B4-BE49-F238E27FC236}">
                <a16:creationId xmlns:a16="http://schemas.microsoft.com/office/drawing/2014/main" id="{0DE027AD-0397-4282-A6F0-54388C975AFC}"/>
              </a:ext>
            </a:extLst>
          </p:cNvPr>
          <p:cNvSpPr>
            <a:spLocks noGrp="1"/>
          </p:cNvSpPr>
          <p:nvPr>
            <p:ph sz="quarter" idx="1"/>
          </p:nvPr>
        </p:nvSpPr>
        <p:spPr>
          <a:xfrm>
            <a:off x="630315" y="1484784"/>
            <a:ext cx="9786165" cy="5544616"/>
          </a:xfrm>
        </p:spPr>
        <p:txBody>
          <a:bodyPr>
            <a:normAutofit/>
          </a:bodyPr>
          <a:lstStyle/>
          <a:p>
            <a:pPr>
              <a:buClr>
                <a:srgbClr val="DD8047"/>
              </a:buClr>
              <a:defRPr/>
            </a:pPr>
            <a:r>
              <a:rPr lang="el-GR" sz="2700" dirty="0">
                <a:solidFill>
                  <a:prstClr val="black"/>
                </a:solidFill>
                <a:latin typeface="Calibri" panose="020F0502020204030204" pitchFamily="34" charset="0"/>
              </a:rPr>
              <a:t>Είχαν τη διοίκηση της πόλεως.</a:t>
            </a:r>
          </a:p>
          <a:p>
            <a:pPr>
              <a:buClr>
                <a:srgbClr val="DD8047"/>
              </a:buClr>
              <a:defRPr/>
            </a:pPr>
            <a:r>
              <a:rPr lang="el-GR" sz="2700" dirty="0">
                <a:solidFill>
                  <a:prstClr val="black"/>
                </a:solidFill>
                <a:latin typeface="Calibri" panose="020F0502020204030204" pitchFamily="34" charset="0"/>
              </a:rPr>
              <a:t>Κήρυσσαν πόλεμο και συνήπταν ειρήνη.</a:t>
            </a:r>
          </a:p>
          <a:p>
            <a:pPr>
              <a:buClr>
                <a:srgbClr val="DD8047"/>
              </a:buClr>
              <a:defRPr/>
            </a:pPr>
            <a:r>
              <a:rPr lang="el-GR" sz="2700" dirty="0">
                <a:solidFill>
                  <a:prstClr val="black"/>
                </a:solidFill>
                <a:latin typeface="Calibri" panose="020F0502020204030204" pitchFamily="34" charset="0"/>
              </a:rPr>
              <a:t>2 Έφοροι ακολουθούσαν τον βασιλέα στις εκστρατείες.</a:t>
            </a:r>
          </a:p>
          <a:p>
            <a:pPr>
              <a:buClr>
                <a:srgbClr val="DD8047"/>
              </a:buClr>
              <a:defRPr/>
            </a:pPr>
            <a:r>
              <a:rPr lang="el-GR" sz="2700" dirty="0">
                <a:solidFill>
                  <a:prstClr val="black"/>
                </a:solidFill>
                <a:latin typeface="Calibri" panose="020F0502020204030204" pitchFamily="34" charset="0"/>
              </a:rPr>
              <a:t>Έδιναν εντολή για την </a:t>
            </a:r>
            <a:r>
              <a:rPr lang="el-GR" sz="2700" i="1" dirty="0" err="1">
                <a:solidFill>
                  <a:srgbClr val="0070C0"/>
                </a:solidFill>
                <a:latin typeface="Calibri" panose="020F0502020204030204" pitchFamily="34" charset="0"/>
              </a:rPr>
              <a:t>κρυπτεία</a:t>
            </a:r>
            <a:r>
              <a:rPr lang="el-GR" sz="2700" dirty="0">
                <a:solidFill>
                  <a:prstClr val="black"/>
                </a:solidFill>
                <a:latin typeface="Calibri" panose="020F0502020204030204" pitchFamily="34" charset="0"/>
              </a:rPr>
              <a:t> και την εξόντωση των ειλώτων.</a:t>
            </a:r>
          </a:p>
          <a:p>
            <a:pPr>
              <a:buClr>
                <a:srgbClr val="DD8047"/>
              </a:buClr>
              <a:defRPr/>
            </a:pPr>
            <a:r>
              <a:rPr lang="el-GR" sz="2700" dirty="0">
                <a:solidFill>
                  <a:prstClr val="black"/>
                </a:solidFill>
                <a:latin typeface="Calibri" panose="020F0502020204030204" pitchFamily="34" charset="0"/>
              </a:rPr>
              <a:t>Είχαν δικαστική αρμοδιότητα για όλες τις ιδιωτικές υποθέσεις.</a:t>
            </a:r>
          </a:p>
          <a:p>
            <a:pPr>
              <a:buClr>
                <a:srgbClr val="DD8047"/>
              </a:buClr>
              <a:defRPr/>
            </a:pPr>
            <a:r>
              <a:rPr lang="el-GR" sz="2700" dirty="0">
                <a:solidFill>
                  <a:prstClr val="black"/>
                </a:solidFill>
                <a:latin typeface="Calibri" panose="020F0502020204030204" pitchFamily="34" charset="0"/>
              </a:rPr>
              <a:t>Δέχονταν όλες τις καταγγελίες και διενεργούσαν ανακρίσεις.</a:t>
            </a:r>
          </a:p>
          <a:p>
            <a:pPr>
              <a:buClr>
                <a:srgbClr val="DD8047"/>
              </a:buClr>
              <a:defRPr/>
            </a:pPr>
            <a:r>
              <a:rPr lang="el-GR" sz="2700" dirty="0">
                <a:solidFill>
                  <a:prstClr val="black"/>
                </a:solidFill>
                <a:latin typeface="Calibri" panose="020F0502020204030204" pitchFamily="34" charset="0"/>
              </a:rPr>
              <a:t>Δίκαζαν τον </a:t>
            </a:r>
            <a:r>
              <a:rPr lang="el-GR" sz="2800" dirty="0">
                <a:solidFill>
                  <a:prstClr val="black"/>
                </a:solidFill>
                <a:latin typeface="Calibri" panose="020F0502020204030204" pitchFamily="34" charset="0"/>
              </a:rPr>
              <a:t>βασιλέα μαζί με τη γερουσία και τον άλλο βασιλέα. Επέβαλλαν πρόστιμο στους βασιλείς.</a:t>
            </a:r>
          </a:p>
          <a:p>
            <a:pPr>
              <a:buClr>
                <a:srgbClr val="DD8047"/>
              </a:buClr>
              <a:defRPr/>
            </a:pPr>
            <a:r>
              <a:rPr lang="el-GR" sz="2800" dirty="0">
                <a:solidFill>
                  <a:prstClr val="black"/>
                </a:solidFill>
                <a:latin typeface="Calibri" panose="020F0502020204030204" pitchFamily="34" charset="0"/>
              </a:rPr>
              <a:t>Έλεγχαν τους κατώτερους άρχοντες.</a:t>
            </a:r>
          </a:p>
          <a:p>
            <a:pPr>
              <a:buClr>
                <a:srgbClr val="DD8047"/>
              </a:buClr>
              <a:defRPr/>
            </a:pPr>
            <a:r>
              <a:rPr lang="el-GR" sz="2800" dirty="0">
                <a:solidFill>
                  <a:prstClr val="black"/>
                </a:solidFill>
                <a:latin typeface="Calibri" panose="020F0502020204030204" pitchFamily="34" charset="0"/>
              </a:rPr>
              <a:t>Έδιναν λόγο μόνο στους διαδόχους τους Εφόρους.</a:t>
            </a:r>
          </a:p>
          <a:p>
            <a:pPr>
              <a:buClr>
                <a:srgbClr val="DD8047"/>
              </a:buClr>
              <a:defRPr/>
            </a:pPr>
            <a:endParaRPr lang="el-GR" sz="2800" dirty="0">
              <a:solidFill>
                <a:prstClr val="black"/>
              </a:solidFill>
              <a:latin typeface="Calibri" panose="020F0502020204030204" pitchFamily="34" charset="0"/>
            </a:endParaRPr>
          </a:p>
          <a:p>
            <a:endParaRPr lang="en-US" dirty="0"/>
          </a:p>
        </p:txBody>
      </p:sp>
    </p:spTree>
    <p:extLst>
      <p:ext uri="{BB962C8B-B14F-4D97-AF65-F5344CB8AC3E}">
        <p14:creationId xmlns:p14="http://schemas.microsoft.com/office/powerpoint/2010/main" val="116037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Η Απέλλα</a:t>
            </a:r>
          </a:p>
        </p:txBody>
      </p:sp>
      <p:sp>
        <p:nvSpPr>
          <p:cNvPr id="3" name="Content Placeholder 2"/>
          <p:cNvSpPr>
            <a:spLocks noGrp="1"/>
          </p:cNvSpPr>
          <p:nvPr>
            <p:ph sz="quarter" idx="1"/>
          </p:nvPr>
        </p:nvSpPr>
        <p:spPr>
          <a:xfrm>
            <a:off x="1127464" y="1899820"/>
            <a:ext cx="9162584" cy="4958179"/>
          </a:xfrm>
        </p:spPr>
        <p:txBody>
          <a:bodyPr>
            <a:normAutofit/>
          </a:bodyPr>
          <a:lstStyle/>
          <a:p>
            <a:r>
              <a:rPr lang="el-GR" dirty="0"/>
              <a:t>Είναι η συνέλευση όλων των σπαρτιατών πολιτών (</a:t>
            </a:r>
            <a:r>
              <a:rPr lang="el-GR" i="1" dirty="0" err="1"/>
              <a:t>ομοίων</a:t>
            </a:r>
            <a:r>
              <a:rPr lang="el-GR" dirty="0"/>
              <a:t>).</a:t>
            </a:r>
          </a:p>
          <a:p>
            <a:r>
              <a:rPr lang="el-GR" dirty="0"/>
              <a:t>Προϋποθέσεις συμμετοχής των </a:t>
            </a:r>
            <a:r>
              <a:rPr lang="el-GR" dirty="0" err="1">
                <a:solidFill>
                  <a:srgbClr val="0070C0"/>
                </a:solidFill>
              </a:rPr>
              <a:t>ομοίων</a:t>
            </a:r>
            <a:r>
              <a:rPr lang="el-GR" dirty="0"/>
              <a:t>:</a:t>
            </a:r>
          </a:p>
          <a:p>
            <a:pPr lvl="1"/>
            <a:r>
              <a:rPr lang="el-GR" dirty="0"/>
              <a:t>Να είναι άνω των 30 ετών.</a:t>
            </a:r>
          </a:p>
          <a:p>
            <a:pPr lvl="1"/>
            <a:r>
              <a:rPr lang="el-GR" dirty="0"/>
              <a:t>Να μπορούν να συνεισφέρουν οικονομικά στα συσσίτια.</a:t>
            </a:r>
          </a:p>
          <a:p>
            <a:r>
              <a:rPr lang="el-GR" dirty="0"/>
              <a:t>Η σημασία της στο σπαρτιατικό πολίτευμα ήταν μικρή.</a:t>
            </a:r>
          </a:p>
          <a:p>
            <a:r>
              <a:rPr lang="el-GR" dirty="0"/>
              <a:t>Οι αρμοδιότητες της Απέλλας ήταν περιορισμένες.</a:t>
            </a:r>
          </a:p>
          <a:p>
            <a:endParaRPr lang="el-GR" dirty="0"/>
          </a:p>
          <a:p>
            <a:endParaRPr lang="el-GR" dirty="0"/>
          </a:p>
        </p:txBody>
      </p:sp>
    </p:spTree>
    <p:extLst>
      <p:ext uri="{BB962C8B-B14F-4D97-AF65-F5344CB8AC3E}">
        <p14:creationId xmlns:p14="http://schemas.microsoft.com/office/powerpoint/2010/main" val="384007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1E98-D3DA-4665-B201-7900477F4CFB}"/>
              </a:ext>
            </a:extLst>
          </p:cNvPr>
          <p:cNvSpPr>
            <a:spLocks noGrp="1"/>
          </p:cNvSpPr>
          <p:nvPr>
            <p:ph type="title"/>
          </p:nvPr>
        </p:nvSpPr>
        <p:spPr/>
        <p:txBody>
          <a:bodyPr/>
          <a:lstStyle/>
          <a:p>
            <a:pPr algn="ctr"/>
            <a:r>
              <a:rPr lang="el-GR" dirty="0"/>
              <a:t>Αρμοδιότητες της Απέλλας</a:t>
            </a:r>
            <a:endParaRPr lang="en-US" dirty="0"/>
          </a:p>
        </p:txBody>
      </p:sp>
      <p:sp>
        <p:nvSpPr>
          <p:cNvPr id="3" name="Content Placeholder 2">
            <a:extLst>
              <a:ext uri="{FF2B5EF4-FFF2-40B4-BE49-F238E27FC236}">
                <a16:creationId xmlns:a16="http://schemas.microsoft.com/office/drawing/2014/main" id="{BD7AEDD8-561C-4697-9BF1-1C7E2EB6522D}"/>
              </a:ext>
            </a:extLst>
          </p:cNvPr>
          <p:cNvSpPr>
            <a:spLocks noGrp="1"/>
          </p:cNvSpPr>
          <p:nvPr>
            <p:ph sz="quarter" idx="1"/>
          </p:nvPr>
        </p:nvSpPr>
        <p:spPr>
          <a:xfrm>
            <a:off x="213064" y="1757778"/>
            <a:ext cx="11475000" cy="4338221"/>
          </a:xfrm>
        </p:spPr>
        <p:txBody>
          <a:bodyPr>
            <a:normAutofit/>
          </a:bodyPr>
          <a:lstStyle/>
          <a:p>
            <a:r>
              <a:rPr lang="el-GR" dirty="0"/>
              <a:t>Η κύρια αρμοδιότητά της ήταν να εκλέγει τους γέροντες και τους εφόρους.</a:t>
            </a:r>
          </a:p>
          <a:p>
            <a:r>
              <a:rPr lang="el-GR" dirty="0"/>
              <a:t>Αποφάσιζε για πόλεμο και ειρήνη.</a:t>
            </a:r>
          </a:p>
          <a:p>
            <a:r>
              <a:rPr lang="el-GR" dirty="0"/>
              <a:t>Η ψηφοφορία γινόταν </a:t>
            </a:r>
            <a:r>
              <a:rPr lang="el-GR" dirty="0">
                <a:solidFill>
                  <a:srgbClr val="0070C0"/>
                </a:solidFill>
              </a:rPr>
              <a:t>δια βοής</a:t>
            </a:r>
            <a:r>
              <a:rPr lang="el-GR" dirty="0"/>
              <a:t>.</a:t>
            </a:r>
          </a:p>
          <a:p>
            <a:r>
              <a:rPr lang="el-GR" dirty="0"/>
              <a:t>Αποφάσιζε μόνον υπέρ ή κατά της πρότασης των γερόντων ή εφόρων.</a:t>
            </a:r>
          </a:p>
          <a:p>
            <a:r>
              <a:rPr lang="el-GR" dirty="0"/>
              <a:t>Οι πολίτες δεν έπαιρναν το λόγο, δεν συμμετείχαν στη συζήτηση, δεν μπορούσαν να προτείνουν νόμο.</a:t>
            </a:r>
          </a:p>
          <a:p>
            <a:endParaRPr lang="el-GR" dirty="0"/>
          </a:p>
        </p:txBody>
      </p:sp>
    </p:spTree>
    <p:extLst>
      <p:ext uri="{BB962C8B-B14F-4D97-AF65-F5344CB8AC3E}">
        <p14:creationId xmlns:p14="http://schemas.microsoft.com/office/powerpoint/2010/main" val="392576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286908" cy="990600"/>
          </a:xfrm>
        </p:spPr>
        <p:txBody>
          <a:bodyPr>
            <a:normAutofit/>
          </a:bodyPr>
          <a:lstStyle/>
          <a:p>
            <a:pPr algn="ctr"/>
            <a:r>
              <a:rPr lang="el-GR" dirty="0"/>
              <a:t>Η ισότητα των </a:t>
            </a:r>
            <a:r>
              <a:rPr lang="el-GR" dirty="0" err="1"/>
              <a:t>ομοίων</a:t>
            </a:r>
            <a:endParaRPr lang="el-GR" dirty="0"/>
          </a:p>
        </p:txBody>
      </p:sp>
      <p:sp>
        <p:nvSpPr>
          <p:cNvPr id="3" name="Content Placeholder 2"/>
          <p:cNvSpPr>
            <a:spLocks noGrp="1"/>
          </p:cNvSpPr>
          <p:nvPr>
            <p:ph sz="quarter" idx="1"/>
          </p:nvPr>
        </p:nvSpPr>
        <p:spPr>
          <a:xfrm>
            <a:off x="133165" y="1484784"/>
            <a:ext cx="10502253" cy="5373216"/>
          </a:xfrm>
        </p:spPr>
        <p:txBody>
          <a:bodyPr>
            <a:normAutofit lnSpcReduction="10000"/>
          </a:bodyPr>
          <a:lstStyle/>
          <a:p>
            <a:r>
              <a:rPr lang="el-GR" dirty="0"/>
              <a:t>Οι όμοιοι αποτελούσαν μια μικρή κλειστή ομάδα πολεμιστών.</a:t>
            </a:r>
          </a:p>
          <a:p>
            <a:r>
              <a:rPr lang="el-GR" dirty="0"/>
              <a:t>Η στρατιωτική αγωγή ήταν υποχρεωτική από το νόμο. </a:t>
            </a:r>
          </a:p>
          <a:p>
            <a:r>
              <a:rPr lang="el-GR" dirty="0"/>
              <a:t>Από 20 ετών συμμετοχή στα καθημερινά συσσίτια.</a:t>
            </a:r>
          </a:p>
          <a:p>
            <a:r>
              <a:rPr lang="el-GR" dirty="0"/>
              <a:t>Στα 30 έτη έπρεπε να νυμφευθούν.</a:t>
            </a:r>
          </a:p>
          <a:p>
            <a:r>
              <a:rPr lang="el-GR" dirty="0"/>
              <a:t>Απαγορευόταν οποιαδήποτε εργασία.</a:t>
            </a:r>
          </a:p>
          <a:p>
            <a:r>
              <a:rPr lang="el-GR" dirty="0"/>
              <a:t>Το σύστημα των </a:t>
            </a:r>
            <a:r>
              <a:rPr lang="el-GR" i="1" dirty="0">
                <a:solidFill>
                  <a:srgbClr val="0070C0"/>
                </a:solidFill>
              </a:rPr>
              <a:t>κλήρων:</a:t>
            </a:r>
          </a:p>
          <a:p>
            <a:pPr lvl="1"/>
            <a:r>
              <a:rPr lang="el-GR" dirty="0"/>
              <a:t>Αρχικά μοιράστηκαν 8000 ίσοι κλήροι γης στους όμοιους πολίτες</a:t>
            </a:r>
          </a:p>
          <a:p>
            <a:pPr lvl="1"/>
            <a:r>
              <a:rPr lang="el-GR" dirty="0"/>
              <a:t>Οι κλήροι καλλιεργούνται από τους είλωτες, ώστε οι πολίτες να ασχολούνται μόνο με τον πόλεμο.</a:t>
            </a:r>
          </a:p>
          <a:p>
            <a:pPr lvl="1"/>
            <a:r>
              <a:rPr lang="el-GR" dirty="0"/>
              <a:t>Μετά από δύο αιώνες η γη συγκεντρώθηκε στα χέρια λίγων οικογενειών.</a:t>
            </a:r>
          </a:p>
          <a:p>
            <a:pPr lvl="1"/>
            <a:r>
              <a:rPr lang="el-GR" dirty="0"/>
              <a:t>Τον 3</a:t>
            </a:r>
            <a:r>
              <a:rPr lang="el-GR" baseline="30000" dirty="0"/>
              <a:t>ο</a:t>
            </a:r>
            <a:r>
              <a:rPr lang="el-GR" dirty="0"/>
              <a:t> αιώνα ο βασιλιάς Άγις επιχείρησε αναδιανομή, αλλά απέτυχε.</a:t>
            </a:r>
          </a:p>
        </p:txBody>
      </p:sp>
    </p:spTree>
    <p:extLst>
      <p:ext uri="{BB962C8B-B14F-4D97-AF65-F5344CB8AC3E}">
        <p14:creationId xmlns:p14="http://schemas.microsoft.com/office/powerpoint/2010/main" val="276651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19C7-441F-40A5-B160-7B2E575F19A3}"/>
              </a:ext>
            </a:extLst>
          </p:cNvPr>
          <p:cNvSpPr>
            <a:spLocks noGrp="1"/>
          </p:cNvSpPr>
          <p:nvPr>
            <p:ph type="title"/>
          </p:nvPr>
        </p:nvSpPr>
        <p:spPr/>
        <p:txBody>
          <a:bodyPr/>
          <a:lstStyle/>
          <a:p>
            <a:pPr algn="ctr"/>
            <a:r>
              <a:rPr lang="el-GR" dirty="0"/>
              <a:t>Η σπαρτιατική εκπαίδευση</a:t>
            </a:r>
            <a:endParaRPr lang="en-US" dirty="0"/>
          </a:p>
        </p:txBody>
      </p:sp>
      <p:sp>
        <p:nvSpPr>
          <p:cNvPr id="3" name="Content Placeholder 2">
            <a:extLst>
              <a:ext uri="{FF2B5EF4-FFF2-40B4-BE49-F238E27FC236}">
                <a16:creationId xmlns:a16="http://schemas.microsoft.com/office/drawing/2014/main" id="{F9869835-3401-4DCC-92C5-6FF906484660}"/>
              </a:ext>
            </a:extLst>
          </p:cNvPr>
          <p:cNvSpPr>
            <a:spLocks noGrp="1"/>
          </p:cNvSpPr>
          <p:nvPr>
            <p:ph sz="quarter" idx="1"/>
          </p:nvPr>
        </p:nvSpPr>
        <p:spPr>
          <a:xfrm>
            <a:off x="62145" y="1556792"/>
            <a:ext cx="11913832" cy="5256584"/>
          </a:xfrm>
        </p:spPr>
        <p:txBody>
          <a:bodyPr>
            <a:normAutofit/>
          </a:bodyPr>
          <a:lstStyle/>
          <a:p>
            <a:r>
              <a:rPr lang="el-GR" dirty="0"/>
              <a:t>Από 7 ετών τα παιδιά των </a:t>
            </a:r>
            <a:r>
              <a:rPr lang="el-GR" dirty="0" err="1"/>
              <a:t>ομοίων</a:t>
            </a:r>
            <a:r>
              <a:rPr lang="el-GR" dirty="0"/>
              <a:t> εντάσσονταν στη σκληρή στρατιωτική αγωγή.</a:t>
            </a:r>
          </a:p>
          <a:p>
            <a:pPr lvl="1"/>
            <a:r>
              <a:rPr lang="el-GR" dirty="0"/>
              <a:t>Ασκήσεις σωματικής και ψυχικής αντοχής.</a:t>
            </a:r>
          </a:p>
          <a:p>
            <a:pPr lvl="1"/>
            <a:r>
              <a:rPr lang="el-GR" dirty="0"/>
              <a:t>Κρυπτεία (φόνος είλωτα).</a:t>
            </a:r>
          </a:p>
          <a:p>
            <a:r>
              <a:rPr lang="el-GR" dirty="0"/>
              <a:t>Όσοι αποτύγχαναν, έχαναν τα δικαιώματα </a:t>
            </a:r>
          </a:p>
          <a:p>
            <a:pPr marL="0" indent="0">
              <a:buNone/>
            </a:pPr>
            <a:r>
              <a:rPr lang="el-GR" dirty="0"/>
              <a:t>    του πολίτη.</a:t>
            </a:r>
          </a:p>
          <a:p>
            <a:pPr lvl="1">
              <a:buClr>
                <a:srgbClr val="94B6D2"/>
              </a:buClr>
            </a:pPr>
            <a:r>
              <a:rPr lang="el-GR" dirty="0">
                <a:solidFill>
                  <a:prstClr val="black"/>
                </a:solidFill>
              </a:rPr>
              <a:t>Εντάσσονταν στους υπομείονες.</a:t>
            </a:r>
            <a:endParaRPr lang="el-GR" dirty="0"/>
          </a:p>
          <a:p>
            <a:r>
              <a:rPr lang="el-GR" dirty="0"/>
              <a:t>Στα 18 κατατάσσονταν στο στρατό.</a:t>
            </a:r>
          </a:p>
          <a:p>
            <a:r>
              <a:rPr lang="el-GR" dirty="0"/>
              <a:t>Συνέχιζαν να εξασκούνται καθημερινά </a:t>
            </a:r>
          </a:p>
          <a:p>
            <a:pPr marL="0" indent="0">
              <a:buNone/>
            </a:pPr>
            <a:r>
              <a:rPr lang="el-GR" dirty="0"/>
              <a:t>    μέχρι τα 60.						</a:t>
            </a:r>
            <a:r>
              <a:rPr lang="en-US" sz="1400" dirty="0"/>
              <a:t>Edgar Degas, </a:t>
            </a:r>
            <a:r>
              <a:rPr lang="el-GR" sz="1400" dirty="0"/>
              <a:t>Η εκπαίδευση των νέων στη Σπάρτη (1860)</a:t>
            </a:r>
            <a:endParaRPr lang="el-GR" dirty="0"/>
          </a:p>
          <a:p>
            <a:pPr marL="0" indent="0">
              <a:buNone/>
            </a:pPr>
            <a:endParaRPr lang="en-US" dirty="0"/>
          </a:p>
        </p:txBody>
      </p:sp>
      <p:pic>
        <p:nvPicPr>
          <p:cNvPr id="5" name="Picture 4">
            <a:extLst>
              <a:ext uri="{FF2B5EF4-FFF2-40B4-BE49-F238E27FC236}">
                <a16:creationId xmlns:a16="http://schemas.microsoft.com/office/drawing/2014/main" id="{AC4047BA-9958-40CE-B8DC-D6A8380C99D7}"/>
              </a:ext>
            </a:extLst>
          </p:cNvPr>
          <p:cNvPicPr>
            <a:picLocks noChangeAspect="1"/>
          </p:cNvPicPr>
          <p:nvPr/>
        </p:nvPicPr>
        <p:blipFill>
          <a:blip r:embed="rId2"/>
          <a:stretch>
            <a:fillRect/>
          </a:stretch>
        </p:blipFill>
        <p:spPr>
          <a:xfrm>
            <a:off x="7065180" y="2604003"/>
            <a:ext cx="5064675" cy="3566160"/>
          </a:xfrm>
          <a:prstGeom prst="rect">
            <a:avLst/>
          </a:prstGeom>
        </p:spPr>
      </p:pic>
    </p:spTree>
    <p:extLst>
      <p:ext uri="{BB962C8B-B14F-4D97-AF65-F5344CB8AC3E}">
        <p14:creationId xmlns:p14="http://schemas.microsoft.com/office/powerpoint/2010/main" val="380693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8EB4-1E43-4E5D-BE35-ADA1E4E40095}"/>
              </a:ext>
            </a:extLst>
          </p:cNvPr>
          <p:cNvSpPr>
            <a:spLocks noGrp="1"/>
          </p:cNvSpPr>
          <p:nvPr>
            <p:ph type="title"/>
          </p:nvPr>
        </p:nvSpPr>
        <p:spPr/>
        <p:txBody>
          <a:bodyPr/>
          <a:lstStyle/>
          <a:p>
            <a:pPr algn="ctr"/>
            <a:r>
              <a:rPr lang="el-GR" dirty="0"/>
              <a:t>Τα συσσίτια</a:t>
            </a:r>
            <a:endParaRPr lang="en-US" dirty="0"/>
          </a:p>
        </p:txBody>
      </p:sp>
      <p:sp>
        <p:nvSpPr>
          <p:cNvPr id="3" name="Content Placeholder 2">
            <a:extLst>
              <a:ext uri="{FF2B5EF4-FFF2-40B4-BE49-F238E27FC236}">
                <a16:creationId xmlns:a16="http://schemas.microsoft.com/office/drawing/2014/main" id="{78F83D13-4CA8-4BA7-8345-7CC0EEB9C365}"/>
              </a:ext>
            </a:extLst>
          </p:cNvPr>
          <p:cNvSpPr>
            <a:spLocks noGrp="1"/>
          </p:cNvSpPr>
          <p:nvPr>
            <p:ph sz="quarter" idx="1"/>
          </p:nvPr>
        </p:nvSpPr>
        <p:spPr>
          <a:xfrm>
            <a:off x="0" y="1600200"/>
            <a:ext cx="12192000" cy="4694068"/>
          </a:xfrm>
        </p:spPr>
        <p:txBody>
          <a:bodyPr/>
          <a:lstStyle/>
          <a:p>
            <a:r>
              <a:rPr lang="el-GR" dirty="0"/>
              <a:t>Όλοι οι </a:t>
            </a:r>
            <a:r>
              <a:rPr lang="el-GR" dirty="0">
                <a:solidFill>
                  <a:srgbClr val="0070C0"/>
                </a:solidFill>
              </a:rPr>
              <a:t>όμοιοι</a:t>
            </a:r>
            <a:r>
              <a:rPr lang="el-GR" dirty="0"/>
              <a:t> μετά τα 18 έπρεπε να σιτίζονται καθημερινά στα δημόσια συσσίτια.</a:t>
            </a:r>
          </a:p>
          <a:p>
            <a:pPr lvl="1"/>
            <a:r>
              <a:rPr lang="el-GR" dirty="0"/>
              <a:t>Απαγορευόταν να δειπνούν στο σπίτι τους.</a:t>
            </a:r>
          </a:p>
          <a:p>
            <a:r>
              <a:rPr lang="el-GR" dirty="0"/>
              <a:t>Η διατροφή ήταν λιτή, οι μερίδες ίσες για όλους.</a:t>
            </a:r>
          </a:p>
          <a:p>
            <a:r>
              <a:rPr lang="el-GR" dirty="0"/>
              <a:t>Τα συσσίτια συμβόλιζαν την ισότητα μεταξύ τους.</a:t>
            </a:r>
          </a:p>
          <a:p>
            <a:r>
              <a:rPr lang="el-GR" dirty="0"/>
              <a:t>Όλοι έπρεπε να συνεισφέρουν.</a:t>
            </a:r>
          </a:p>
          <a:p>
            <a:pPr lvl="1"/>
            <a:r>
              <a:rPr lang="el-GR" dirty="0"/>
              <a:t>Όσοι δεν είχαν την οικονομική δυνατότητα, αποκλείονταν.</a:t>
            </a:r>
          </a:p>
          <a:p>
            <a:r>
              <a:rPr lang="el-GR" dirty="0"/>
              <a:t>Ήταν χώρος αναπαραγωγής των αξιών και της </a:t>
            </a:r>
          </a:p>
          <a:p>
            <a:pPr marL="0" indent="0">
              <a:buNone/>
            </a:pPr>
            <a:r>
              <a:rPr lang="el-GR" dirty="0"/>
              <a:t>    ιδεολογίας της Σπάρτης.</a:t>
            </a:r>
          </a:p>
          <a:p>
            <a:endParaRPr lang="en-US" dirty="0"/>
          </a:p>
        </p:txBody>
      </p:sp>
      <p:pic>
        <p:nvPicPr>
          <p:cNvPr id="4" name="Picture 3">
            <a:extLst>
              <a:ext uri="{FF2B5EF4-FFF2-40B4-BE49-F238E27FC236}">
                <a16:creationId xmlns:a16="http://schemas.microsoft.com/office/drawing/2014/main" id="{A9BAF4AF-8C4A-454F-B530-F4D132F1104F}"/>
              </a:ext>
            </a:extLst>
          </p:cNvPr>
          <p:cNvPicPr>
            <a:picLocks noChangeAspect="1"/>
          </p:cNvPicPr>
          <p:nvPr/>
        </p:nvPicPr>
        <p:blipFill>
          <a:blip r:embed="rId2"/>
          <a:stretch>
            <a:fillRect/>
          </a:stretch>
        </p:blipFill>
        <p:spPr>
          <a:xfrm>
            <a:off x="9257769" y="3104524"/>
            <a:ext cx="2341067" cy="3383573"/>
          </a:xfrm>
          <a:prstGeom prst="rect">
            <a:avLst/>
          </a:prstGeom>
        </p:spPr>
      </p:pic>
    </p:spTree>
    <p:extLst>
      <p:ext uri="{BB962C8B-B14F-4D97-AF65-F5344CB8AC3E}">
        <p14:creationId xmlns:p14="http://schemas.microsoft.com/office/powerpoint/2010/main" val="302243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3979-0300-4B3E-9323-CE780CB71759}"/>
              </a:ext>
            </a:extLst>
          </p:cNvPr>
          <p:cNvSpPr>
            <a:spLocks noGrp="1"/>
          </p:cNvSpPr>
          <p:nvPr>
            <p:ph type="title"/>
          </p:nvPr>
        </p:nvSpPr>
        <p:spPr/>
        <p:txBody>
          <a:bodyPr/>
          <a:lstStyle/>
          <a:p>
            <a:pPr algn="ctr"/>
            <a:r>
              <a:rPr lang="el-GR" dirty="0"/>
              <a:t>Οι </a:t>
            </a:r>
            <a:r>
              <a:rPr lang="el-GR" i="1" dirty="0" err="1">
                <a:solidFill>
                  <a:srgbClr val="0070C0"/>
                </a:solidFill>
              </a:rPr>
              <a:t>υπομείονες</a:t>
            </a:r>
            <a:endParaRPr lang="en-US" i="1" dirty="0">
              <a:solidFill>
                <a:srgbClr val="0070C0"/>
              </a:solidFill>
            </a:endParaRPr>
          </a:p>
        </p:txBody>
      </p:sp>
      <p:sp>
        <p:nvSpPr>
          <p:cNvPr id="3" name="Content Placeholder 2">
            <a:extLst>
              <a:ext uri="{FF2B5EF4-FFF2-40B4-BE49-F238E27FC236}">
                <a16:creationId xmlns:a16="http://schemas.microsoft.com/office/drawing/2014/main" id="{F2659C33-D6F2-430E-80D2-4EA92157A48C}"/>
              </a:ext>
            </a:extLst>
          </p:cNvPr>
          <p:cNvSpPr>
            <a:spLocks noGrp="1"/>
          </p:cNvSpPr>
          <p:nvPr>
            <p:ph sz="quarter" idx="1"/>
          </p:nvPr>
        </p:nvSpPr>
        <p:spPr>
          <a:xfrm>
            <a:off x="177553" y="1600200"/>
            <a:ext cx="10382943" cy="4925144"/>
          </a:xfrm>
        </p:spPr>
        <p:txBody>
          <a:bodyPr/>
          <a:lstStyle/>
          <a:p>
            <a:r>
              <a:rPr lang="el-GR" dirty="0"/>
              <a:t>Όσοι </a:t>
            </a:r>
            <a:r>
              <a:rPr lang="el-GR" dirty="0">
                <a:solidFill>
                  <a:srgbClr val="0070C0"/>
                </a:solidFill>
              </a:rPr>
              <a:t>όμοιοι</a:t>
            </a:r>
            <a:r>
              <a:rPr lang="el-GR" dirty="0"/>
              <a:t> έχαναν τα πολιτικά τους δικαιώματα υποβιβάζονταν στην κατηγορία των </a:t>
            </a:r>
            <a:r>
              <a:rPr lang="el-GR" dirty="0">
                <a:solidFill>
                  <a:srgbClr val="0070C0"/>
                </a:solidFill>
              </a:rPr>
              <a:t>υπομειόνων</a:t>
            </a:r>
            <a:r>
              <a:rPr lang="el-GR" dirty="0"/>
              <a:t>.</a:t>
            </a:r>
          </a:p>
          <a:p>
            <a:r>
              <a:rPr lang="el-GR" dirty="0"/>
              <a:t>Λόγοι υποβιβασμού:</a:t>
            </a:r>
          </a:p>
          <a:p>
            <a:pPr lvl="1"/>
            <a:r>
              <a:rPr lang="el-GR" dirty="0"/>
              <a:t>Οι νέοι που δεν κατάφερναν να ολοκληρώσουν την εκπαίδευση.</a:t>
            </a:r>
          </a:p>
          <a:p>
            <a:pPr lvl="1"/>
            <a:r>
              <a:rPr lang="el-GR" dirty="0"/>
              <a:t>Όσοι έδειχναν δειλία στον πόλεμο.</a:t>
            </a:r>
          </a:p>
          <a:p>
            <a:pPr lvl="1"/>
            <a:r>
              <a:rPr lang="el-GR" dirty="0"/>
              <a:t>Όσοι δεν μπορούσαν να συνεισφέρουν στα συσσίτια.</a:t>
            </a:r>
          </a:p>
          <a:p>
            <a:r>
              <a:rPr lang="el-GR" dirty="0"/>
              <a:t>Έχαναν τα πολιτικά και τα αστικά τους δικαιώματα.</a:t>
            </a:r>
            <a:endParaRPr lang="en-US" dirty="0"/>
          </a:p>
          <a:p>
            <a:r>
              <a:rPr lang="el-GR" dirty="0"/>
              <a:t>Συχνά ο υποβιβασμός ήταν ομαδικός, όταν οι Αρχές φοβούνταν κάποια εξέγερση.</a:t>
            </a:r>
          </a:p>
        </p:txBody>
      </p:sp>
    </p:spTree>
    <p:extLst>
      <p:ext uri="{BB962C8B-B14F-4D97-AF65-F5344CB8AC3E}">
        <p14:creationId xmlns:p14="http://schemas.microsoft.com/office/powerpoint/2010/main" val="2815473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CFCF-20F5-4C4B-89ED-D448F4CE338E}"/>
              </a:ext>
            </a:extLst>
          </p:cNvPr>
          <p:cNvSpPr>
            <a:spLocks noGrp="1"/>
          </p:cNvSpPr>
          <p:nvPr>
            <p:ph type="title"/>
          </p:nvPr>
        </p:nvSpPr>
        <p:spPr/>
        <p:txBody>
          <a:bodyPr/>
          <a:lstStyle/>
          <a:p>
            <a:pPr algn="ctr"/>
            <a:r>
              <a:rPr lang="el-GR" dirty="0"/>
              <a:t>Οι «μικρές Ρήτρες»</a:t>
            </a:r>
            <a:endParaRPr lang="en-US" dirty="0"/>
          </a:p>
        </p:txBody>
      </p:sp>
      <p:sp>
        <p:nvSpPr>
          <p:cNvPr id="3" name="Content Placeholder 2">
            <a:extLst>
              <a:ext uri="{FF2B5EF4-FFF2-40B4-BE49-F238E27FC236}">
                <a16:creationId xmlns:a16="http://schemas.microsoft.com/office/drawing/2014/main" id="{4D0C82B9-9B05-4B56-A6AC-BCE0B0681106}"/>
              </a:ext>
            </a:extLst>
          </p:cNvPr>
          <p:cNvSpPr>
            <a:spLocks noGrp="1"/>
          </p:cNvSpPr>
          <p:nvPr>
            <p:ph sz="quarter" idx="1"/>
          </p:nvPr>
        </p:nvSpPr>
        <p:spPr>
          <a:xfrm>
            <a:off x="0" y="1757780"/>
            <a:ext cx="10410548" cy="4506896"/>
          </a:xfrm>
        </p:spPr>
        <p:txBody>
          <a:bodyPr/>
          <a:lstStyle/>
          <a:p>
            <a:r>
              <a:rPr lang="el-GR" sz="3200" dirty="0"/>
              <a:t>Τρεις ακόμη νομοθετικές διατάξεις που αποδίδονται στο Λυκούργο ονομάστηκαν </a:t>
            </a:r>
            <a:r>
              <a:rPr lang="el-GR" sz="3200" dirty="0">
                <a:solidFill>
                  <a:srgbClr val="0070C0"/>
                </a:solidFill>
              </a:rPr>
              <a:t>μικρές ρήτρες </a:t>
            </a:r>
            <a:r>
              <a:rPr lang="el-GR" sz="3200" dirty="0"/>
              <a:t>και όριζαν:</a:t>
            </a:r>
          </a:p>
          <a:p>
            <a:pPr lvl="1"/>
            <a:r>
              <a:rPr lang="el-GR" sz="2800" dirty="0"/>
              <a:t>Απαγορεύεται η χρήση γραπτών νόμων.</a:t>
            </a:r>
          </a:p>
          <a:p>
            <a:pPr lvl="1"/>
            <a:r>
              <a:rPr lang="el-GR" sz="2800" dirty="0"/>
              <a:t>Απαγορεύεται η χρήση χρυσών και αργυρών νομισμάτων.</a:t>
            </a:r>
          </a:p>
          <a:p>
            <a:pPr lvl="1"/>
            <a:r>
              <a:rPr lang="el-GR" sz="2800" dirty="0"/>
              <a:t>Απαγορεύεται η εκστρατεία εναντίον των ίδιων εχθρών.</a:t>
            </a:r>
          </a:p>
        </p:txBody>
      </p:sp>
      <p:pic>
        <p:nvPicPr>
          <p:cNvPr id="4" name="Picture 3">
            <a:extLst>
              <a:ext uri="{FF2B5EF4-FFF2-40B4-BE49-F238E27FC236}">
                <a16:creationId xmlns:a16="http://schemas.microsoft.com/office/drawing/2014/main" id="{CA69FBA2-9DCB-4829-8557-C5008F1994A5}"/>
              </a:ext>
            </a:extLst>
          </p:cNvPr>
          <p:cNvPicPr>
            <a:picLocks noChangeAspect="1"/>
          </p:cNvPicPr>
          <p:nvPr/>
        </p:nvPicPr>
        <p:blipFill>
          <a:blip r:embed="rId2"/>
          <a:stretch>
            <a:fillRect/>
          </a:stretch>
        </p:blipFill>
        <p:spPr>
          <a:xfrm>
            <a:off x="9911182" y="2386216"/>
            <a:ext cx="1975275" cy="4243184"/>
          </a:xfrm>
          <a:prstGeom prst="rect">
            <a:avLst/>
          </a:prstGeom>
        </p:spPr>
      </p:pic>
    </p:spTree>
    <p:extLst>
      <p:ext uri="{BB962C8B-B14F-4D97-AF65-F5344CB8AC3E}">
        <p14:creationId xmlns:p14="http://schemas.microsoft.com/office/powerpoint/2010/main" val="228679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7FF0-1050-4ECD-8F2C-49F5EDF3973D}"/>
              </a:ext>
            </a:extLst>
          </p:cNvPr>
          <p:cNvSpPr>
            <a:spLocks noGrp="1"/>
          </p:cNvSpPr>
          <p:nvPr>
            <p:ph type="title"/>
          </p:nvPr>
        </p:nvSpPr>
        <p:spPr/>
        <p:txBody>
          <a:bodyPr/>
          <a:lstStyle/>
          <a:p>
            <a:pPr algn="ctr"/>
            <a:r>
              <a:rPr lang="el-GR" dirty="0"/>
              <a:t>Η νομοθεσία για την οικογένεια</a:t>
            </a:r>
            <a:endParaRPr lang="en-US" dirty="0"/>
          </a:p>
        </p:txBody>
      </p:sp>
      <p:sp>
        <p:nvSpPr>
          <p:cNvPr id="3" name="Content Placeholder 2">
            <a:extLst>
              <a:ext uri="{FF2B5EF4-FFF2-40B4-BE49-F238E27FC236}">
                <a16:creationId xmlns:a16="http://schemas.microsoft.com/office/drawing/2014/main" id="{AAF5B9BF-5BF4-4ED8-8AD1-E623DB7A1BBB}"/>
              </a:ext>
            </a:extLst>
          </p:cNvPr>
          <p:cNvSpPr>
            <a:spLocks noGrp="1"/>
          </p:cNvSpPr>
          <p:nvPr>
            <p:ph sz="quarter" idx="1"/>
          </p:nvPr>
        </p:nvSpPr>
        <p:spPr>
          <a:xfrm>
            <a:off x="0" y="1600200"/>
            <a:ext cx="9605639" cy="5257800"/>
          </a:xfrm>
        </p:spPr>
        <p:txBody>
          <a:bodyPr>
            <a:normAutofit/>
          </a:bodyPr>
          <a:lstStyle/>
          <a:p>
            <a:r>
              <a:rPr lang="el-GR" dirty="0"/>
              <a:t>Στόχος η ενίσχυση των οίκων και η αντιμετώπιση του δημογραφικού προβλήματος.</a:t>
            </a:r>
          </a:p>
          <a:p>
            <a:r>
              <a:rPr lang="el-GR" dirty="0"/>
              <a:t>Προβλεπόταν αγωγές εναντίον όσων:</a:t>
            </a:r>
          </a:p>
          <a:p>
            <a:pPr lvl="1"/>
            <a:r>
              <a:rPr lang="el-GR" dirty="0"/>
              <a:t>Έμεναν ανύπαντροι.</a:t>
            </a:r>
          </a:p>
          <a:p>
            <a:pPr lvl="1"/>
            <a:r>
              <a:rPr lang="el-GR" dirty="0"/>
              <a:t>Νυμφεύονταν σε μεγάλη ηλικία.</a:t>
            </a:r>
          </a:p>
          <a:p>
            <a:pPr lvl="1"/>
            <a:r>
              <a:rPr lang="el-GR" dirty="0"/>
              <a:t>Συνήπταν γάμο με γυναίκα που δεν ήταν κόρη </a:t>
            </a:r>
            <a:r>
              <a:rPr lang="el-GR" dirty="0" err="1"/>
              <a:t>ομοίου</a:t>
            </a:r>
            <a:r>
              <a:rPr lang="el-GR" dirty="0"/>
              <a:t>.</a:t>
            </a:r>
          </a:p>
          <a:p>
            <a:r>
              <a:rPr lang="el-GR" dirty="0"/>
              <a:t>Φοροαπαλλαγή για τρίτεκνους και πολύτεκνους.</a:t>
            </a:r>
          </a:p>
          <a:p>
            <a:r>
              <a:rPr lang="el-GR" dirty="0"/>
              <a:t>Νομοθεσία για περιορισμό του πένθους.</a:t>
            </a:r>
            <a:endParaRPr lang="en-US" dirty="0"/>
          </a:p>
        </p:txBody>
      </p:sp>
      <p:pic>
        <p:nvPicPr>
          <p:cNvPr id="4" name="Picture 3">
            <a:extLst>
              <a:ext uri="{FF2B5EF4-FFF2-40B4-BE49-F238E27FC236}">
                <a16:creationId xmlns:a16="http://schemas.microsoft.com/office/drawing/2014/main" id="{B4D6AC8D-D07B-4ADB-B61E-F850B0B3DFCF}"/>
              </a:ext>
            </a:extLst>
          </p:cNvPr>
          <p:cNvPicPr>
            <a:picLocks noChangeAspect="1"/>
          </p:cNvPicPr>
          <p:nvPr/>
        </p:nvPicPr>
        <p:blipFill>
          <a:blip r:embed="rId2"/>
          <a:stretch>
            <a:fillRect/>
          </a:stretch>
        </p:blipFill>
        <p:spPr>
          <a:xfrm>
            <a:off x="8326286" y="3811480"/>
            <a:ext cx="3762108" cy="2743200"/>
          </a:xfrm>
          <a:prstGeom prst="rect">
            <a:avLst/>
          </a:prstGeom>
        </p:spPr>
      </p:pic>
    </p:spTree>
    <p:extLst>
      <p:ext uri="{BB962C8B-B14F-4D97-AF65-F5344CB8AC3E}">
        <p14:creationId xmlns:p14="http://schemas.microsoft.com/office/powerpoint/2010/main" val="3997186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5589-1B16-4CA9-8A8B-B4A692458137}"/>
              </a:ext>
            </a:extLst>
          </p:cNvPr>
          <p:cNvSpPr>
            <a:spLocks noGrp="1"/>
          </p:cNvSpPr>
          <p:nvPr>
            <p:ph type="title"/>
          </p:nvPr>
        </p:nvSpPr>
        <p:spPr/>
        <p:txBody>
          <a:bodyPr/>
          <a:lstStyle/>
          <a:p>
            <a:pPr algn="ctr"/>
            <a:r>
              <a:rPr lang="el-GR" dirty="0"/>
              <a:t>Οι γυναίκες της Σπάρτης</a:t>
            </a:r>
            <a:endParaRPr lang="en-US" dirty="0"/>
          </a:p>
        </p:txBody>
      </p:sp>
      <p:sp>
        <p:nvSpPr>
          <p:cNvPr id="3" name="Content Placeholder 2">
            <a:extLst>
              <a:ext uri="{FF2B5EF4-FFF2-40B4-BE49-F238E27FC236}">
                <a16:creationId xmlns:a16="http://schemas.microsoft.com/office/drawing/2014/main" id="{77048D49-B7BF-48A1-8F3D-52D0CD466EDA}"/>
              </a:ext>
            </a:extLst>
          </p:cNvPr>
          <p:cNvSpPr>
            <a:spLocks noGrp="1"/>
          </p:cNvSpPr>
          <p:nvPr>
            <p:ph sz="quarter" idx="1"/>
          </p:nvPr>
        </p:nvSpPr>
        <p:spPr>
          <a:xfrm>
            <a:off x="292963" y="1600200"/>
            <a:ext cx="11395101" cy="5182340"/>
          </a:xfrm>
        </p:spPr>
        <p:txBody>
          <a:bodyPr/>
          <a:lstStyle/>
          <a:p>
            <a:r>
              <a:rPr lang="el-GR" dirty="0"/>
              <a:t>Η θέση των γυναικών στη Σπάρτη διέφερε πολύ από αυτή των γυναικών στις άλλες ελληνικές πόλεις.</a:t>
            </a:r>
          </a:p>
          <a:p>
            <a:r>
              <a:rPr lang="el-GR" dirty="0"/>
              <a:t>Οι γυναίκες δεν ήταν περιορισμένες στον οίκο.</a:t>
            </a:r>
          </a:p>
          <a:p>
            <a:r>
              <a:rPr lang="el-GR" dirty="0"/>
              <a:t>Επειδή οι άνδρες έλειπαν συνεχώς στον πόλεμο, οι γυναίκες διοικούσαν την οικογένεια.</a:t>
            </a:r>
          </a:p>
          <a:p>
            <a:r>
              <a:rPr lang="el-GR" dirty="0"/>
              <a:t>Τα κορίτσια έπρεπε να γυμνάζονται για να φέρουν στον κόσμο υγιή παιδιά.</a:t>
            </a:r>
          </a:p>
          <a:p>
            <a:r>
              <a:rPr lang="el-GR" dirty="0"/>
              <a:t>Λόγω της ολιγαρνδρίας, οι γυναίκες επιτρεπόταν να </a:t>
            </a:r>
          </a:p>
          <a:p>
            <a:pPr marL="0" indent="0">
              <a:buNone/>
            </a:pPr>
            <a:r>
              <a:rPr lang="el-GR" dirty="0"/>
              <a:t>    τεκνοποιούν και με άλλους άνδρες, με τη συγκατάθεση του </a:t>
            </a:r>
          </a:p>
          <a:p>
            <a:pPr marL="0" indent="0">
              <a:buNone/>
            </a:pPr>
            <a:r>
              <a:rPr lang="el-GR" dirty="0"/>
              <a:t>    συζύγου τους.</a:t>
            </a:r>
          </a:p>
          <a:p>
            <a:endParaRPr lang="en-US" dirty="0"/>
          </a:p>
        </p:txBody>
      </p:sp>
      <p:pic>
        <p:nvPicPr>
          <p:cNvPr id="4" name="Picture 3">
            <a:extLst>
              <a:ext uri="{FF2B5EF4-FFF2-40B4-BE49-F238E27FC236}">
                <a16:creationId xmlns:a16="http://schemas.microsoft.com/office/drawing/2014/main" id="{3ECB1ECE-A4C6-4EE3-AE96-A6B962F273A8}"/>
              </a:ext>
            </a:extLst>
          </p:cNvPr>
          <p:cNvPicPr>
            <a:picLocks noChangeAspect="1"/>
          </p:cNvPicPr>
          <p:nvPr/>
        </p:nvPicPr>
        <p:blipFill>
          <a:blip r:embed="rId2"/>
          <a:stretch>
            <a:fillRect/>
          </a:stretch>
        </p:blipFill>
        <p:spPr>
          <a:xfrm>
            <a:off x="9948696" y="4571802"/>
            <a:ext cx="1999661" cy="2286198"/>
          </a:xfrm>
          <a:prstGeom prst="rect">
            <a:avLst/>
          </a:prstGeom>
        </p:spPr>
      </p:pic>
    </p:spTree>
    <p:extLst>
      <p:ext uri="{BB962C8B-B14F-4D97-AF65-F5344CB8AC3E}">
        <p14:creationId xmlns:p14="http://schemas.microsoft.com/office/powerpoint/2010/main" val="107154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5D88-DEFC-4256-949F-6086C557D54C}"/>
              </a:ext>
            </a:extLst>
          </p:cNvPr>
          <p:cNvSpPr>
            <a:spLocks noGrp="1"/>
          </p:cNvSpPr>
          <p:nvPr>
            <p:ph type="title"/>
          </p:nvPr>
        </p:nvSpPr>
        <p:spPr/>
        <p:txBody>
          <a:bodyPr/>
          <a:lstStyle/>
          <a:p>
            <a:pPr algn="ctr"/>
            <a:r>
              <a:rPr lang="el-GR" dirty="0"/>
              <a:t>Η Σπάρτη τον 8</a:t>
            </a:r>
            <a:r>
              <a:rPr lang="el-GR" baseline="30000" dirty="0"/>
              <a:t>ο</a:t>
            </a:r>
            <a:r>
              <a:rPr lang="el-GR" dirty="0"/>
              <a:t> αιώνα π.Χ.</a:t>
            </a:r>
            <a:endParaRPr lang="en-US" dirty="0"/>
          </a:p>
        </p:txBody>
      </p:sp>
      <p:sp>
        <p:nvSpPr>
          <p:cNvPr id="3" name="Content Placeholder 2">
            <a:extLst>
              <a:ext uri="{FF2B5EF4-FFF2-40B4-BE49-F238E27FC236}">
                <a16:creationId xmlns:a16="http://schemas.microsoft.com/office/drawing/2014/main" id="{ADE07C0E-8C7B-46FC-9A95-0E141A16C7E2}"/>
              </a:ext>
            </a:extLst>
          </p:cNvPr>
          <p:cNvSpPr>
            <a:spLocks noGrp="1"/>
          </p:cNvSpPr>
          <p:nvPr>
            <p:ph sz="quarter" idx="1"/>
          </p:nvPr>
        </p:nvSpPr>
        <p:spPr>
          <a:xfrm>
            <a:off x="0" y="2032986"/>
            <a:ext cx="11967098" cy="4780390"/>
          </a:xfrm>
        </p:spPr>
        <p:txBody>
          <a:bodyPr/>
          <a:lstStyle/>
          <a:p>
            <a:r>
              <a:rPr lang="el-GR" dirty="0"/>
              <a:t>Εξεγέρσεις </a:t>
            </a:r>
            <a:r>
              <a:rPr lang="el-GR" dirty="0" err="1"/>
              <a:t>Μεσσηνίων</a:t>
            </a:r>
            <a:r>
              <a:rPr lang="el-GR" dirty="0"/>
              <a:t> και φτωχών Σπαρτιατών.</a:t>
            </a:r>
          </a:p>
          <a:p>
            <a:r>
              <a:rPr lang="el-GR" dirty="0"/>
              <a:t>Μόνιμη παρουσία στρατού στη Μεσσηνία.</a:t>
            </a:r>
          </a:p>
          <a:p>
            <a:r>
              <a:rPr lang="el-GR" dirty="0"/>
              <a:t>Ο </a:t>
            </a:r>
            <a:r>
              <a:rPr lang="el-GR" dirty="0">
                <a:solidFill>
                  <a:srgbClr val="0070C0"/>
                </a:solidFill>
              </a:rPr>
              <a:t>στρατός</a:t>
            </a:r>
            <a:r>
              <a:rPr lang="el-GR" dirty="0"/>
              <a:t> έγινε ο κύριος παράγοντας για την επιβίωση της Σπάρτης.</a:t>
            </a:r>
          </a:p>
          <a:p>
            <a:r>
              <a:rPr lang="el-GR" dirty="0"/>
              <a:t>Απαρτιζόταν από τους οπλίτες, που διεκδικούσαν συμμετοχή στο πολίτευμα. </a:t>
            </a:r>
          </a:p>
          <a:p>
            <a:r>
              <a:rPr lang="el-GR" dirty="0"/>
              <a:t>Μόνον οι οπλίτες </a:t>
            </a:r>
            <a:r>
              <a:rPr lang="el-GR" dirty="0">
                <a:solidFill>
                  <a:srgbClr val="0070C0"/>
                </a:solidFill>
              </a:rPr>
              <a:t>(ὅμοιοι) </a:t>
            </a:r>
            <a:r>
              <a:rPr lang="el-GR" dirty="0"/>
              <a:t>είχαν το δικαίωμα να είναι πολίτες.</a:t>
            </a:r>
          </a:p>
          <a:p>
            <a:r>
              <a:rPr lang="el-GR" dirty="0"/>
              <a:t>Τα αριστοκρατικά γένη διεκδικούσαν μερίδιο εξουσίας.</a:t>
            </a:r>
          </a:p>
          <a:p>
            <a:r>
              <a:rPr lang="el-GR" dirty="0"/>
              <a:t>Η ανάγκη δημιουργίας πολιτειακών κανόνων οδήγησε στη θέσπιση της νομοθεσίας του Λυκούργου. </a:t>
            </a:r>
          </a:p>
          <a:p>
            <a:endParaRPr lang="en-US" dirty="0"/>
          </a:p>
        </p:txBody>
      </p:sp>
      <p:pic>
        <p:nvPicPr>
          <p:cNvPr id="4" name="Picture 3">
            <a:extLst>
              <a:ext uri="{FF2B5EF4-FFF2-40B4-BE49-F238E27FC236}">
                <a16:creationId xmlns:a16="http://schemas.microsoft.com/office/drawing/2014/main" id="{79A748C0-65F1-4368-96F0-AF7C10CDC281}"/>
              </a:ext>
            </a:extLst>
          </p:cNvPr>
          <p:cNvPicPr>
            <a:picLocks noChangeAspect="1"/>
          </p:cNvPicPr>
          <p:nvPr/>
        </p:nvPicPr>
        <p:blipFill>
          <a:blip r:embed="rId2"/>
          <a:stretch>
            <a:fillRect/>
          </a:stretch>
        </p:blipFill>
        <p:spPr>
          <a:xfrm>
            <a:off x="8065668" y="1219200"/>
            <a:ext cx="3963574" cy="1920240"/>
          </a:xfrm>
          <a:prstGeom prst="rect">
            <a:avLst/>
          </a:prstGeom>
        </p:spPr>
      </p:pic>
    </p:spTree>
    <p:extLst>
      <p:ext uri="{BB962C8B-B14F-4D97-AF65-F5344CB8AC3E}">
        <p14:creationId xmlns:p14="http://schemas.microsoft.com/office/powerpoint/2010/main" val="212843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Τελικά τι πολίτευμα είχε η Σπάρτη;</a:t>
            </a:r>
          </a:p>
        </p:txBody>
      </p:sp>
      <p:sp>
        <p:nvSpPr>
          <p:cNvPr id="3" name="Content Placeholder 2"/>
          <p:cNvSpPr>
            <a:spLocks noGrp="1"/>
          </p:cNvSpPr>
          <p:nvPr>
            <p:ph sz="quarter" idx="1"/>
          </p:nvPr>
        </p:nvSpPr>
        <p:spPr/>
        <p:txBody>
          <a:bodyPr>
            <a:normAutofit fontScale="92500" lnSpcReduction="10000"/>
          </a:bodyPr>
          <a:lstStyle/>
          <a:p>
            <a:pPr marL="0" indent="0">
              <a:buNone/>
            </a:pPr>
            <a:r>
              <a:rPr lang="el-GR" sz="3100" dirty="0"/>
              <a:t>Πολιτειακά όργανα:</a:t>
            </a:r>
          </a:p>
          <a:p>
            <a:r>
              <a:rPr lang="el-GR" sz="3100" dirty="0"/>
              <a:t>Δύο βασιλείς </a:t>
            </a:r>
          </a:p>
          <a:p>
            <a:r>
              <a:rPr lang="el-GR" sz="3100" dirty="0"/>
              <a:t>Γερουσία (28 γέροντες)</a:t>
            </a:r>
          </a:p>
          <a:p>
            <a:r>
              <a:rPr lang="el-GR" sz="3100" dirty="0"/>
              <a:t>Πέντε Έφοροι</a:t>
            </a:r>
          </a:p>
          <a:p>
            <a:r>
              <a:rPr lang="el-GR" sz="3100" dirty="0"/>
              <a:t>Απέλλα</a:t>
            </a:r>
          </a:p>
          <a:p>
            <a:endParaRPr lang="el-GR" sz="3100" dirty="0"/>
          </a:p>
          <a:p>
            <a:pPr marL="0" indent="0">
              <a:buNone/>
            </a:pPr>
            <a:r>
              <a:rPr lang="el-GR" sz="3100" dirty="0"/>
              <a:t>Ιδιόρρυθμο ολιγαρχικό πολίτευμα </a:t>
            </a:r>
          </a:p>
          <a:p>
            <a:pPr marL="0" indent="0">
              <a:buNone/>
            </a:pPr>
            <a:r>
              <a:rPr lang="el-GR" sz="3100" dirty="0"/>
              <a:t>προσανατολισμένο στον πόλεμο.</a:t>
            </a:r>
          </a:p>
          <a:p>
            <a:pPr marL="0" indent="0">
              <a:buNone/>
            </a:pPr>
            <a:r>
              <a:rPr lang="el-GR" sz="3100" dirty="0"/>
              <a:t>   Ο πολίτης είναι κυρίως στρατιώτης.</a:t>
            </a:r>
          </a:p>
          <a:p>
            <a:pPr lvl="1"/>
            <a:endParaRPr lang="el-GR" i="1" dirty="0"/>
          </a:p>
          <a:p>
            <a:endParaRPr lang="el-GR" dirty="0"/>
          </a:p>
          <a:p>
            <a:endParaRPr lang="el-GR" dirty="0"/>
          </a:p>
        </p:txBody>
      </p:sp>
      <p:pic>
        <p:nvPicPr>
          <p:cNvPr id="5" name="Picture 4">
            <a:extLst>
              <a:ext uri="{FF2B5EF4-FFF2-40B4-BE49-F238E27FC236}">
                <a16:creationId xmlns:a16="http://schemas.microsoft.com/office/drawing/2014/main" id="{F0E9833C-8A1E-4E4A-81FC-72E7B4DE72E2}"/>
              </a:ext>
            </a:extLst>
          </p:cNvPr>
          <p:cNvPicPr>
            <a:picLocks noChangeAspect="1"/>
          </p:cNvPicPr>
          <p:nvPr/>
        </p:nvPicPr>
        <p:blipFill>
          <a:blip r:embed="rId2"/>
          <a:stretch>
            <a:fillRect/>
          </a:stretch>
        </p:blipFill>
        <p:spPr>
          <a:xfrm>
            <a:off x="7062454" y="1645765"/>
            <a:ext cx="4743099" cy="3566469"/>
          </a:xfrm>
          <a:prstGeom prst="rect">
            <a:avLst/>
          </a:prstGeom>
        </p:spPr>
      </p:pic>
    </p:spTree>
    <p:extLst>
      <p:ext uri="{BB962C8B-B14F-4D97-AF65-F5344CB8AC3E}">
        <p14:creationId xmlns:p14="http://schemas.microsoft.com/office/powerpoint/2010/main" val="2143126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286908" cy="990600"/>
          </a:xfrm>
        </p:spPr>
        <p:txBody>
          <a:bodyPr>
            <a:normAutofit/>
          </a:bodyPr>
          <a:lstStyle/>
          <a:p>
            <a:pPr algn="ctr"/>
            <a:r>
              <a:rPr lang="el-GR" dirty="0"/>
              <a:t>Η σπαρτιατική ευνομία</a:t>
            </a:r>
          </a:p>
        </p:txBody>
      </p:sp>
      <p:sp>
        <p:nvSpPr>
          <p:cNvPr id="3" name="Content Placeholder 2"/>
          <p:cNvSpPr>
            <a:spLocks noGrp="1"/>
          </p:cNvSpPr>
          <p:nvPr>
            <p:ph sz="quarter" idx="1"/>
          </p:nvPr>
        </p:nvSpPr>
        <p:spPr>
          <a:xfrm>
            <a:off x="426129" y="1484784"/>
            <a:ext cx="10209290" cy="5373216"/>
          </a:xfrm>
        </p:spPr>
        <p:txBody>
          <a:bodyPr>
            <a:normAutofit/>
          </a:bodyPr>
          <a:lstStyle/>
          <a:p>
            <a:r>
              <a:rPr lang="el-GR" dirty="0"/>
              <a:t>Η σπαρτιατική πειθαρχία και υποταγή του κάθε πολίτη στους νόμους εγκωμιάστηκε συχνά στην αρχαιότητα.</a:t>
            </a:r>
          </a:p>
          <a:p>
            <a:r>
              <a:rPr lang="el-GR" dirty="0"/>
              <a:t>Όχι μόνο από ολιγαρχικούς, αλλά και από δημοκρατικούς.</a:t>
            </a:r>
            <a:endParaRPr lang="en-US" dirty="0"/>
          </a:p>
          <a:p>
            <a:r>
              <a:rPr lang="el-GR" dirty="0"/>
              <a:t>Κυρίως επειδή η Σπάρτη απέφυγε την τυραννίδα.</a:t>
            </a:r>
          </a:p>
          <a:p>
            <a:r>
              <a:rPr lang="el-GR" dirty="0"/>
              <a:t>Οι νόμοι και το πολίτευμά της έμειναν αμετάβλητα επί αιώνες.</a:t>
            </a:r>
          </a:p>
          <a:p>
            <a:r>
              <a:rPr lang="el-GR" dirty="0"/>
              <a:t>Πρωτεργάτης της εξιδανίκευσης της σπαρτιατικής </a:t>
            </a:r>
            <a:r>
              <a:rPr lang="el-GR" i="1" dirty="0">
                <a:solidFill>
                  <a:srgbClr val="0070C0"/>
                </a:solidFill>
              </a:rPr>
              <a:t>Ευνομίας</a:t>
            </a:r>
            <a:r>
              <a:rPr lang="el-GR" dirty="0"/>
              <a:t> ήταν ο Πλάτων.</a:t>
            </a:r>
          </a:p>
          <a:p>
            <a:r>
              <a:rPr lang="el-GR" dirty="0"/>
              <a:t>Θεωρία περί μικτής πολιτείας ως του ιδανικού τρόπου διακυβέρνησης:</a:t>
            </a:r>
          </a:p>
          <a:p>
            <a:pPr lvl="1"/>
            <a:r>
              <a:rPr lang="el-GR" dirty="0"/>
              <a:t>Αριστοτέλης, Πολύβιος, Πλούταρχος.</a:t>
            </a:r>
          </a:p>
        </p:txBody>
      </p:sp>
    </p:spTree>
    <p:extLst>
      <p:ext uri="{BB962C8B-B14F-4D97-AF65-F5344CB8AC3E}">
        <p14:creationId xmlns:p14="http://schemas.microsoft.com/office/powerpoint/2010/main" val="285272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88640"/>
            <a:ext cx="8858280" cy="1008112"/>
          </a:xfrm>
        </p:spPr>
        <p:txBody>
          <a:bodyPr>
            <a:normAutofit/>
          </a:bodyPr>
          <a:lstStyle/>
          <a:p>
            <a:pPr algn="ctr"/>
            <a:r>
              <a:rPr lang="el-GR" sz="4000" dirty="0"/>
              <a:t>Λυκούργος, 8</a:t>
            </a:r>
            <a:r>
              <a:rPr lang="el-GR" sz="4000" baseline="30000" dirty="0"/>
              <a:t>ος</a:t>
            </a:r>
            <a:r>
              <a:rPr lang="el-GR" sz="4000" dirty="0"/>
              <a:t> - 7</a:t>
            </a:r>
            <a:r>
              <a:rPr lang="el-GR" sz="4000" baseline="30000" dirty="0"/>
              <a:t>ος</a:t>
            </a:r>
            <a:r>
              <a:rPr lang="el-GR" sz="4000" dirty="0"/>
              <a:t> αι.</a:t>
            </a:r>
            <a:endParaRPr lang="el-GR" sz="2800" dirty="0"/>
          </a:p>
        </p:txBody>
      </p:sp>
      <p:sp>
        <p:nvSpPr>
          <p:cNvPr id="2" name="Content Placeholder 1"/>
          <p:cNvSpPr>
            <a:spLocks noGrp="1"/>
          </p:cNvSpPr>
          <p:nvPr>
            <p:ph sz="quarter" idx="1"/>
          </p:nvPr>
        </p:nvSpPr>
        <p:spPr>
          <a:xfrm>
            <a:off x="257452" y="1714488"/>
            <a:ext cx="7767374" cy="4594832"/>
          </a:xfrm>
        </p:spPr>
        <p:txBody>
          <a:bodyPr>
            <a:normAutofit/>
          </a:bodyPr>
          <a:lstStyle/>
          <a:p>
            <a:r>
              <a:rPr lang="el-GR" dirty="0"/>
              <a:t>Ο νομοθέτης της Σπάρτης, πρόσωπο μεταξύ μύθου και ιστορικότητας</a:t>
            </a:r>
          </a:p>
          <a:p>
            <a:r>
              <a:rPr lang="el-GR" dirty="0"/>
              <a:t>Οι πληροφορίες για τον βίο του είναι ελάχιστες.</a:t>
            </a:r>
          </a:p>
          <a:p>
            <a:r>
              <a:rPr lang="el-GR" dirty="0"/>
              <a:t>Κατά την παράδοση, ήταν ο δημιουργός του σπαρτιατικού πολιτεύματος.</a:t>
            </a:r>
          </a:p>
          <a:p>
            <a:r>
              <a:rPr lang="el-GR" dirty="0"/>
              <a:t>Με την </a:t>
            </a:r>
            <a:r>
              <a:rPr lang="el-GR" i="1" dirty="0"/>
              <a:t>Μεγάλη Ρήτρα</a:t>
            </a:r>
            <a:r>
              <a:rPr lang="el-GR" dirty="0"/>
              <a:t> θέσπισε τους βασικούς πολιτειακούς θεσμούς της Σπάρτης</a:t>
            </a:r>
          </a:p>
        </p:txBody>
      </p:sp>
      <p:pic>
        <p:nvPicPr>
          <p:cNvPr id="39938" name="Picture 2" descr="http://xryshaygh.files.wordpress.com/2010/06/lykourgos.jpg"/>
          <p:cNvPicPr>
            <a:picLocks noChangeAspect="1" noChangeArrowheads="1"/>
          </p:cNvPicPr>
          <p:nvPr/>
        </p:nvPicPr>
        <p:blipFill>
          <a:blip r:embed="rId2" cstate="print"/>
          <a:srcRect/>
          <a:stretch>
            <a:fillRect/>
          </a:stretch>
        </p:blipFill>
        <p:spPr bwMode="auto">
          <a:xfrm>
            <a:off x="8868621" y="1829898"/>
            <a:ext cx="2144514" cy="2916000"/>
          </a:xfrm>
          <a:prstGeom prst="rect">
            <a:avLst/>
          </a:prstGeom>
          <a:noFill/>
        </p:spPr>
      </p:pic>
    </p:spTree>
    <p:extLst>
      <p:ext uri="{BB962C8B-B14F-4D97-AF65-F5344CB8AC3E}">
        <p14:creationId xmlns:p14="http://schemas.microsoft.com/office/powerpoint/2010/main" val="292621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04C2-43A2-4AC7-90FD-47A58696BDE6}"/>
              </a:ext>
            </a:extLst>
          </p:cNvPr>
          <p:cNvSpPr>
            <a:spLocks noGrp="1"/>
          </p:cNvSpPr>
          <p:nvPr>
            <p:ph type="title"/>
          </p:nvPr>
        </p:nvSpPr>
        <p:spPr/>
        <p:txBody>
          <a:bodyPr/>
          <a:lstStyle/>
          <a:p>
            <a:pPr algn="ctr"/>
            <a:r>
              <a:rPr lang="el-GR" dirty="0"/>
              <a:t>Η νομοθεσία του Λυκούργου</a:t>
            </a:r>
            <a:endParaRPr lang="en-US" dirty="0"/>
          </a:p>
        </p:txBody>
      </p:sp>
      <p:sp>
        <p:nvSpPr>
          <p:cNvPr id="3" name="Content Placeholder 2">
            <a:extLst>
              <a:ext uri="{FF2B5EF4-FFF2-40B4-BE49-F238E27FC236}">
                <a16:creationId xmlns:a16="http://schemas.microsoft.com/office/drawing/2014/main" id="{E5A68EED-9862-4FB7-A180-66DEA3F9ABB3}"/>
              </a:ext>
            </a:extLst>
          </p:cNvPr>
          <p:cNvSpPr>
            <a:spLocks noGrp="1"/>
          </p:cNvSpPr>
          <p:nvPr>
            <p:ph sz="quarter" idx="1"/>
          </p:nvPr>
        </p:nvSpPr>
        <p:spPr>
          <a:xfrm>
            <a:off x="106532" y="1600200"/>
            <a:ext cx="11807302" cy="5257800"/>
          </a:xfrm>
        </p:spPr>
        <p:txBody>
          <a:bodyPr>
            <a:normAutofit/>
          </a:bodyPr>
          <a:lstStyle/>
          <a:p>
            <a:r>
              <a:rPr lang="el-GR" dirty="0"/>
              <a:t>Στόχος του ήταν η πολιτική μεταρρύθμιση, για να εδραιώσει θεσμικά την </a:t>
            </a:r>
            <a:r>
              <a:rPr lang="el-GR" dirty="0">
                <a:solidFill>
                  <a:srgbClr val="0070C0"/>
                </a:solidFill>
              </a:rPr>
              <a:t>αριστοκρατία</a:t>
            </a:r>
            <a:r>
              <a:rPr lang="el-GR" dirty="0"/>
              <a:t> απέναντι σε δύο παράγοντες:</a:t>
            </a:r>
          </a:p>
          <a:p>
            <a:pPr lvl="1"/>
            <a:r>
              <a:rPr lang="el-GR" dirty="0"/>
              <a:t>Απέναντι στο </a:t>
            </a:r>
            <a:r>
              <a:rPr lang="el-GR" dirty="0">
                <a:solidFill>
                  <a:srgbClr val="0070C0"/>
                </a:solidFill>
              </a:rPr>
              <a:t>λαό</a:t>
            </a:r>
            <a:r>
              <a:rPr lang="el-GR" dirty="0"/>
              <a:t> και</a:t>
            </a:r>
          </a:p>
          <a:p>
            <a:pPr lvl="1"/>
            <a:r>
              <a:rPr lang="el-GR" dirty="0"/>
              <a:t>Απέναντι στους </a:t>
            </a:r>
            <a:r>
              <a:rPr lang="el-GR" dirty="0">
                <a:solidFill>
                  <a:srgbClr val="0070C0"/>
                </a:solidFill>
              </a:rPr>
              <a:t>2 βασιλείς</a:t>
            </a:r>
            <a:r>
              <a:rPr lang="el-GR" dirty="0"/>
              <a:t>.</a:t>
            </a:r>
          </a:p>
          <a:p>
            <a:r>
              <a:rPr lang="el-GR" dirty="0"/>
              <a:t>Η νομοθεσία του είχε τη μορφή χρησμού από το μαντείο των Δελφών, γι’ αυτό και ονομάστηκε </a:t>
            </a:r>
            <a:r>
              <a:rPr lang="el-GR" i="1" dirty="0"/>
              <a:t>ρήτρα</a:t>
            </a:r>
            <a:r>
              <a:rPr lang="el-GR" dirty="0"/>
              <a:t>.</a:t>
            </a:r>
          </a:p>
          <a:p>
            <a:r>
              <a:rPr lang="el-GR" dirty="0"/>
              <a:t>Η θεϊκή συναίνεση ενίσχυσε τη νομοθεσία.</a:t>
            </a:r>
          </a:p>
          <a:p>
            <a:r>
              <a:rPr lang="el-GR" dirty="0"/>
              <a:t>Η νομοθεσία του Λυκούργου επιβλήθηκε μέσα από κοινωνικές συγκρούσεις.</a:t>
            </a:r>
          </a:p>
          <a:p>
            <a:endParaRPr lang="en-US" dirty="0"/>
          </a:p>
        </p:txBody>
      </p:sp>
    </p:spTree>
    <p:extLst>
      <p:ext uri="{BB962C8B-B14F-4D97-AF65-F5344CB8AC3E}">
        <p14:creationId xmlns:p14="http://schemas.microsoft.com/office/powerpoint/2010/main" val="413140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l-GR" dirty="0"/>
              <a:t>Πώς ήταν διατυπωμένη η Μεγάλη Ρήτρα</a:t>
            </a:r>
            <a:br>
              <a:rPr lang="el-GR" dirty="0"/>
            </a:br>
            <a:r>
              <a:rPr lang="el-GR" sz="2800" dirty="0"/>
              <a:t>(Πλούταρχος, </a:t>
            </a:r>
            <a:r>
              <a:rPr lang="el-GR" sz="2800" i="1" dirty="0"/>
              <a:t>Βίος Λυκούργου </a:t>
            </a:r>
            <a:r>
              <a:rPr lang="el-GR" sz="2800" dirty="0"/>
              <a:t>6)</a:t>
            </a:r>
            <a:endParaRPr lang="el-GR" dirty="0"/>
          </a:p>
        </p:txBody>
      </p:sp>
      <p:sp>
        <p:nvSpPr>
          <p:cNvPr id="2" name="Content Placeholder 1"/>
          <p:cNvSpPr>
            <a:spLocks noGrp="1"/>
          </p:cNvSpPr>
          <p:nvPr>
            <p:ph sz="quarter" idx="1"/>
          </p:nvPr>
        </p:nvSpPr>
        <p:spPr>
          <a:xfrm>
            <a:off x="1287262" y="1589567"/>
            <a:ext cx="4500562" cy="5054143"/>
          </a:xfrm>
        </p:spPr>
        <p:txBody>
          <a:bodyPr>
            <a:normAutofit/>
          </a:bodyPr>
          <a:lstStyle/>
          <a:p>
            <a:pPr>
              <a:buNone/>
            </a:pPr>
            <a:r>
              <a:rPr lang="el-GR" i="1" dirty="0">
                <a:latin typeface="Palatino Linotype" pitchFamily="18" charset="0"/>
              </a:rPr>
              <a:t>    </a:t>
            </a:r>
            <a:r>
              <a:rPr lang="el-GR" sz="2200" i="1" dirty="0">
                <a:latin typeface="Palatino Linotype" pitchFamily="18" charset="0"/>
              </a:rPr>
              <a:t>Διὸς Σκυλλανίου καὶ Ἀθανᾶς Σκυλλανίας ἱερὸν ἱδρυσάμενον, φυλὰς φυλάξαντα καὶ ὠβὰς ὠβάξαντα, τριάκοντα γερουσίαν σὺν ἀρχαγέτας καταστήσαντα, ὥρας ἐξ ὥρας ἀπελλάζειν</a:t>
            </a:r>
            <a:r>
              <a:rPr lang="el-GR" sz="2200" dirty="0">
                <a:latin typeface="Palatino Linotype" pitchFamily="18" charset="0"/>
              </a:rPr>
              <a:t> </a:t>
            </a:r>
            <a:r>
              <a:rPr lang="el-GR" sz="2200" i="1" dirty="0">
                <a:latin typeface="Palatino Linotype" pitchFamily="18" charset="0"/>
              </a:rPr>
              <a:t>μεταξὺ Βαβύκας τε καὶ Κνακιῶνος, οὕτως εἰσφέρειν τε καὶ ἀφίστασθαι, δάμω δ’ἀγορὰν ἤμην καὶ κράτος. </a:t>
            </a:r>
          </a:p>
          <a:p>
            <a:endParaRPr lang="el-GR" dirty="0"/>
          </a:p>
        </p:txBody>
      </p:sp>
      <p:sp>
        <p:nvSpPr>
          <p:cNvPr id="5" name="Content Placeholder 4"/>
          <p:cNvSpPr>
            <a:spLocks noGrp="1"/>
          </p:cNvSpPr>
          <p:nvPr>
            <p:ph sz="quarter" idx="2"/>
          </p:nvPr>
        </p:nvSpPr>
        <p:spPr>
          <a:xfrm>
            <a:off x="6167438" y="1571612"/>
            <a:ext cx="4500562" cy="5286388"/>
          </a:xfrm>
        </p:spPr>
        <p:txBody>
          <a:bodyPr>
            <a:noAutofit/>
          </a:bodyPr>
          <a:lstStyle/>
          <a:p>
            <a:r>
              <a:rPr lang="el-GR" sz="2000" dirty="0"/>
              <a:t>Να ανεγείρεις </a:t>
            </a:r>
            <a:r>
              <a:rPr lang="el-GR" sz="2000" dirty="0">
                <a:solidFill>
                  <a:srgbClr val="0070C0"/>
                </a:solidFill>
              </a:rPr>
              <a:t>ιερό</a:t>
            </a:r>
            <a:r>
              <a:rPr lang="el-GR" sz="2000" dirty="0"/>
              <a:t> του Σκυλλανίου Διός και της </a:t>
            </a:r>
            <a:r>
              <a:rPr lang="el-GR" sz="2000" dirty="0" err="1"/>
              <a:t>Σκυλλανίας</a:t>
            </a:r>
            <a:r>
              <a:rPr lang="el-GR" sz="2000" dirty="0"/>
              <a:t> Αθηνάς,</a:t>
            </a:r>
          </a:p>
          <a:p>
            <a:r>
              <a:rPr lang="el-GR" sz="2000" dirty="0"/>
              <a:t>Να συγκροτήσεις τον πληθυσμό σε </a:t>
            </a:r>
            <a:r>
              <a:rPr lang="el-GR" sz="2000" dirty="0">
                <a:solidFill>
                  <a:srgbClr val="0070C0"/>
                </a:solidFill>
              </a:rPr>
              <a:t>φυλές</a:t>
            </a:r>
            <a:r>
              <a:rPr lang="el-GR" sz="2000" dirty="0"/>
              <a:t> και </a:t>
            </a:r>
            <a:r>
              <a:rPr lang="el-GR" sz="2000" dirty="0" err="1">
                <a:solidFill>
                  <a:srgbClr val="0070C0"/>
                </a:solidFill>
              </a:rPr>
              <a:t>ωβές</a:t>
            </a:r>
            <a:r>
              <a:rPr lang="el-GR" sz="2000" dirty="0">
                <a:solidFill>
                  <a:srgbClr val="0070C0"/>
                </a:solidFill>
              </a:rPr>
              <a:t>,</a:t>
            </a:r>
          </a:p>
          <a:p>
            <a:r>
              <a:rPr lang="el-GR" sz="2000" dirty="0"/>
              <a:t>Να εγκαταστήσεις </a:t>
            </a:r>
            <a:r>
              <a:rPr lang="el-GR" sz="2000" dirty="0">
                <a:solidFill>
                  <a:srgbClr val="0070C0"/>
                </a:solidFill>
              </a:rPr>
              <a:t>γερουσία</a:t>
            </a:r>
            <a:r>
              <a:rPr lang="el-GR" sz="2000" dirty="0"/>
              <a:t> από τριάντα μέλη περιλαμβάνοντας τους (δύο) βασιλείς.</a:t>
            </a:r>
          </a:p>
          <a:p>
            <a:r>
              <a:rPr lang="el-GR" sz="2000" dirty="0"/>
              <a:t>Από εποχή σε εποχή να συγκαλείς την </a:t>
            </a:r>
            <a:r>
              <a:rPr lang="el-GR" sz="2000" dirty="0">
                <a:solidFill>
                  <a:srgbClr val="0070C0"/>
                </a:solidFill>
              </a:rPr>
              <a:t>απέλλα</a:t>
            </a:r>
            <a:r>
              <a:rPr lang="el-GR" sz="2000" dirty="0"/>
              <a:t> στο χώρο μεταξύ Βαβύκας και </a:t>
            </a:r>
            <a:r>
              <a:rPr lang="el-GR" sz="2000" dirty="0" err="1"/>
              <a:t>Κνακιώνος</a:t>
            </a:r>
            <a:r>
              <a:rPr lang="el-GR" sz="2000" dirty="0"/>
              <a:t>.</a:t>
            </a:r>
          </a:p>
          <a:p>
            <a:r>
              <a:rPr lang="el-GR" sz="2000" dirty="0"/>
              <a:t>Με αυτό τον τρόπο να εισάγονται οι προτάσεις και να διεκπεραιώνονται.</a:t>
            </a:r>
          </a:p>
          <a:p>
            <a:r>
              <a:rPr lang="el-GR" sz="2000" dirty="0"/>
              <a:t>Ο λαός (δᾶμος) να έχει συνέλευση και εξουσία (κράτος).</a:t>
            </a:r>
          </a:p>
        </p:txBody>
      </p:sp>
    </p:spTree>
    <p:extLst>
      <p:ext uri="{BB962C8B-B14F-4D97-AF65-F5344CB8AC3E}">
        <p14:creationId xmlns:p14="http://schemas.microsoft.com/office/powerpoint/2010/main" val="23545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l-GR" dirty="0"/>
              <a:t>Πώς καθόρισε το σπαρτιατικό πολίτευμα </a:t>
            </a:r>
            <a:br>
              <a:rPr lang="el-GR" dirty="0"/>
            </a:br>
            <a:r>
              <a:rPr lang="el-GR" dirty="0"/>
              <a:t>η Μεγάλη Ρήτρα</a:t>
            </a:r>
          </a:p>
        </p:txBody>
      </p:sp>
      <p:sp>
        <p:nvSpPr>
          <p:cNvPr id="2" name="Content Placeholder 1"/>
          <p:cNvSpPr>
            <a:spLocks noGrp="1"/>
          </p:cNvSpPr>
          <p:nvPr>
            <p:ph sz="quarter" idx="1"/>
          </p:nvPr>
        </p:nvSpPr>
        <p:spPr>
          <a:xfrm>
            <a:off x="683581" y="1669002"/>
            <a:ext cx="10040644" cy="5188998"/>
          </a:xfrm>
        </p:spPr>
        <p:txBody>
          <a:bodyPr>
            <a:normAutofit/>
          </a:bodyPr>
          <a:lstStyle/>
          <a:p>
            <a:r>
              <a:rPr lang="el-GR" sz="3000" dirty="0"/>
              <a:t>Ιδρύθηκαν δύο ιερά.</a:t>
            </a:r>
          </a:p>
          <a:p>
            <a:r>
              <a:rPr lang="el-GR" sz="3000" dirty="0"/>
              <a:t>Οι πολίτες υποδιαιρέθηκαν σε </a:t>
            </a:r>
            <a:r>
              <a:rPr lang="el-GR" sz="3000" dirty="0">
                <a:solidFill>
                  <a:srgbClr val="FF0000"/>
                </a:solidFill>
              </a:rPr>
              <a:t>φυλές</a:t>
            </a:r>
            <a:r>
              <a:rPr lang="el-GR" sz="3000" dirty="0"/>
              <a:t> και </a:t>
            </a:r>
            <a:r>
              <a:rPr lang="el-GR" sz="3000" dirty="0">
                <a:solidFill>
                  <a:srgbClr val="FF0000"/>
                </a:solidFill>
              </a:rPr>
              <a:t>ωβές</a:t>
            </a:r>
            <a:r>
              <a:rPr lang="el-GR" sz="3000" dirty="0"/>
              <a:t>.</a:t>
            </a:r>
          </a:p>
          <a:p>
            <a:r>
              <a:rPr lang="el-GR" sz="3000" dirty="0"/>
              <a:t>Δημιουργήθηκε η ανώτατη αρχή της </a:t>
            </a:r>
            <a:r>
              <a:rPr lang="el-GR" sz="3000" dirty="0">
                <a:solidFill>
                  <a:srgbClr val="0070C0"/>
                </a:solidFill>
              </a:rPr>
              <a:t>Γερουσίας</a:t>
            </a:r>
            <a:r>
              <a:rPr lang="el-GR" sz="3000" dirty="0"/>
              <a:t> με 30 μέλη</a:t>
            </a:r>
          </a:p>
          <a:p>
            <a:pPr lvl="1"/>
            <a:r>
              <a:rPr lang="el-GR" sz="2700" dirty="0"/>
              <a:t>Απαρτίστηκε από 28 γέροντες + 2 βασιλείς.</a:t>
            </a:r>
          </a:p>
          <a:p>
            <a:r>
              <a:rPr lang="el-GR" sz="3000" dirty="0"/>
              <a:t>Η συνέλευση των πολιτών (</a:t>
            </a:r>
            <a:r>
              <a:rPr lang="el-GR" sz="3000" dirty="0">
                <a:solidFill>
                  <a:srgbClr val="0070C0"/>
                </a:solidFill>
              </a:rPr>
              <a:t>Απέλλα</a:t>
            </a:r>
            <a:r>
              <a:rPr lang="el-GR" sz="3000" dirty="0"/>
              <a:t>) συγκαλούνταν στις εορτές του Απόλλωνα.</a:t>
            </a:r>
          </a:p>
          <a:p>
            <a:r>
              <a:rPr lang="el-GR" sz="3000" dirty="0"/>
              <a:t>Οι προτάσεις εισάγονταν από τη Γερουσία στη συνέλευση των πολιτών.</a:t>
            </a:r>
          </a:p>
          <a:p>
            <a:r>
              <a:rPr lang="el-GR" sz="3000" dirty="0"/>
              <a:t>Η Απέλλα αποφάσιζε. </a:t>
            </a:r>
          </a:p>
          <a:p>
            <a:endParaRPr lang="el-GR" dirty="0"/>
          </a:p>
        </p:txBody>
      </p:sp>
    </p:spTree>
    <p:extLst>
      <p:ext uri="{BB962C8B-B14F-4D97-AF65-F5344CB8AC3E}">
        <p14:creationId xmlns:p14="http://schemas.microsoft.com/office/powerpoint/2010/main" val="398571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EC32-937F-4F84-9BAF-9A4F326DC550}"/>
              </a:ext>
            </a:extLst>
          </p:cNvPr>
          <p:cNvSpPr>
            <a:spLocks noGrp="1"/>
          </p:cNvSpPr>
          <p:nvPr>
            <p:ph type="title"/>
          </p:nvPr>
        </p:nvSpPr>
        <p:spPr/>
        <p:txBody>
          <a:bodyPr/>
          <a:lstStyle/>
          <a:p>
            <a:pPr algn="ctr"/>
            <a:r>
              <a:rPr lang="el-GR" dirty="0"/>
              <a:t>Τρεις ομάδες πληθυσμού</a:t>
            </a:r>
            <a:endParaRPr lang="en-US" dirty="0"/>
          </a:p>
        </p:txBody>
      </p:sp>
      <p:sp>
        <p:nvSpPr>
          <p:cNvPr id="3" name="Content Placeholder 2">
            <a:extLst>
              <a:ext uri="{FF2B5EF4-FFF2-40B4-BE49-F238E27FC236}">
                <a16:creationId xmlns:a16="http://schemas.microsoft.com/office/drawing/2014/main" id="{56957AA5-B4CA-488C-82FA-CAEF4912A27F}"/>
              </a:ext>
            </a:extLst>
          </p:cNvPr>
          <p:cNvSpPr>
            <a:spLocks noGrp="1"/>
          </p:cNvSpPr>
          <p:nvPr>
            <p:ph sz="quarter" idx="1"/>
          </p:nvPr>
        </p:nvSpPr>
        <p:spPr/>
        <p:txBody>
          <a:bodyPr/>
          <a:lstStyle/>
          <a:p>
            <a:r>
              <a:rPr lang="el-GR" dirty="0"/>
              <a:t>Πολίτες (όμοιοι)</a:t>
            </a:r>
          </a:p>
          <a:p>
            <a:r>
              <a:rPr lang="el-GR" dirty="0"/>
              <a:t>Περίοικοι</a:t>
            </a:r>
          </a:p>
          <a:p>
            <a:r>
              <a:rPr lang="el-GR" dirty="0"/>
              <a:t>Είλωτες</a:t>
            </a:r>
            <a:endParaRPr lang="en-US" dirty="0"/>
          </a:p>
        </p:txBody>
      </p:sp>
    </p:spTree>
    <p:extLst>
      <p:ext uri="{BB962C8B-B14F-4D97-AF65-F5344CB8AC3E}">
        <p14:creationId xmlns:p14="http://schemas.microsoft.com/office/powerpoint/2010/main" val="117678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Οι πολίτες της Σπάρτης </a:t>
            </a:r>
            <a:r>
              <a:rPr lang="el-GR" dirty="0">
                <a:solidFill>
                  <a:srgbClr val="0070C0"/>
                </a:solidFill>
              </a:rPr>
              <a:t>(όμοιοι)</a:t>
            </a:r>
          </a:p>
        </p:txBody>
      </p:sp>
      <p:sp>
        <p:nvSpPr>
          <p:cNvPr id="3" name="Content Placeholder 2"/>
          <p:cNvSpPr>
            <a:spLocks noGrp="1"/>
          </p:cNvSpPr>
          <p:nvPr>
            <p:ph sz="quarter" idx="1"/>
          </p:nvPr>
        </p:nvSpPr>
        <p:spPr>
          <a:xfrm>
            <a:off x="82787" y="1580224"/>
            <a:ext cx="10207261" cy="5277775"/>
          </a:xfrm>
        </p:spPr>
        <p:txBody>
          <a:bodyPr>
            <a:normAutofit/>
          </a:bodyPr>
          <a:lstStyle/>
          <a:p>
            <a:r>
              <a:rPr lang="el-GR" dirty="0"/>
              <a:t>Η ονομασία </a:t>
            </a:r>
            <a:r>
              <a:rPr lang="el-GR" dirty="0">
                <a:solidFill>
                  <a:srgbClr val="0070C0"/>
                </a:solidFill>
              </a:rPr>
              <a:t>όμοιοι</a:t>
            </a:r>
            <a:r>
              <a:rPr lang="el-GR" dirty="0"/>
              <a:t> δηλώνει ότι οι πολίτες είναι ίσοι και έχουν τα ίδια δικαιώματα.</a:t>
            </a:r>
          </a:p>
          <a:p>
            <a:r>
              <a:rPr lang="el-GR" dirty="0"/>
              <a:t>Μόνον αυτοί είχαν πολιτικά δικαιώματα:</a:t>
            </a:r>
          </a:p>
          <a:p>
            <a:pPr lvl="1"/>
            <a:r>
              <a:rPr lang="el-GR" dirty="0"/>
              <a:t>Συμμετέχουν στα συσσίτια και στην σπαρτιατική πολεμική αγωγή.</a:t>
            </a:r>
          </a:p>
          <a:p>
            <a:pPr lvl="1"/>
            <a:r>
              <a:rPr lang="el-GR" dirty="0"/>
              <a:t>Συμμετέχουν στην Απέλλα.</a:t>
            </a:r>
          </a:p>
          <a:p>
            <a:pPr lvl="1"/>
            <a:r>
              <a:rPr lang="el-GR" dirty="0"/>
              <a:t>Μπορούν να εκλεγούν μέλη της Γερουσίας.</a:t>
            </a:r>
          </a:p>
          <a:p>
            <a:pPr lvl="1"/>
            <a:r>
              <a:rPr lang="el-GR" dirty="0"/>
              <a:t>Μπορούν να εκλεγούν Έφοροι.</a:t>
            </a:r>
          </a:p>
        </p:txBody>
      </p:sp>
      <p:pic>
        <p:nvPicPr>
          <p:cNvPr id="5" name="Picture 4">
            <a:extLst>
              <a:ext uri="{FF2B5EF4-FFF2-40B4-BE49-F238E27FC236}">
                <a16:creationId xmlns:a16="http://schemas.microsoft.com/office/drawing/2014/main" id="{9D9948F3-3954-4C20-800B-6D37A652C9B4}"/>
              </a:ext>
            </a:extLst>
          </p:cNvPr>
          <p:cNvPicPr>
            <a:picLocks noChangeAspect="1"/>
          </p:cNvPicPr>
          <p:nvPr/>
        </p:nvPicPr>
        <p:blipFill>
          <a:blip r:embed="rId2"/>
          <a:stretch>
            <a:fillRect/>
          </a:stretch>
        </p:blipFill>
        <p:spPr>
          <a:xfrm>
            <a:off x="7017222" y="3701100"/>
            <a:ext cx="4830918" cy="3017520"/>
          </a:xfrm>
          <a:prstGeom prst="rect">
            <a:avLst/>
          </a:prstGeom>
        </p:spPr>
      </p:pic>
    </p:spTree>
    <p:extLst>
      <p:ext uri="{BB962C8B-B14F-4D97-AF65-F5344CB8AC3E}">
        <p14:creationId xmlns:p14="http://schemas.microsoft.com/office/powerpoint/2010/main" val="33322648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2013</Words>
  <Application>Microsoft Office PowerPoint</Application>
  <PresentationFormat>Widescreen</PresentationFormat>
  <Paragraphs>229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Palatino Linotype</vt:lpstr>
      <vt:lpstr>Tw Cen MT</vt:lpstr>
      <vt:lpstr>Wingdings</vt:lpstr>
      <vt:lpstr>Wingdings 2</vt:lpstr>
      <vt:lpstr>Διάμεσος</vt:lpstr>
      <vt:lpstr>     Το σπαρτιατικο πολιτευμα </vt:lpstr>
      <vt:lpstr>Πώς δημιουργήθηκε η πόλις</vt:lpstr>
      <vt:lpstr>Η Σπάρτη τον 8ο αιώνα π.Χ.</vt:lpstr>
      <vt:lpstr>Λυκούργος, 8ος - 7ος αι.</vt:lpstr>
      <vt:lpstr>Η νομοθεσία του Λυκούργου</vt:lpstr>
      <vt:lpstr>Πώς ήταν διατυπωμένη η Μεγάλη Ρήτρα (Πλούταρχος, Βίος Λυκούργου 6)</vt:lpstr>
      <vt:lpstr>Πώς καθόρισε το σπαρτιατικό πολίτευμα  η Μεγάλη Ρήτρα</vt:lpstr>
      <vt:lpstr>Τρεις ομάδες πληθυσμού</vt:lpstr>
      <vt:lpstr>Οι πολίτες της Σπάρτης (όμοιοι)</vt:lpstr>
      <vt:lpstr>Οι περίοικοι</vt:lpstr>
      <vt:lpstr>Οι είλωτες</vt:lpstr>
      <vt:lpstr>Ο θεσμός της κρυπτείας</vt:lpstr>
      <vt:lpstr>Η Σπάρτη εμπνέει τους καλλιτέχνες  </vt:lpstr>
      <vt:lpstr>Μεταγενέστερες τροποποιήσεις  της Μεγάλης Ρήτρας</vt:lpstr>
      <vt:lpstr>Οι δύο βασιλείς</vt:lpstr>
      <vt:lpstr>Αρμοδιότητες των 2 βασιλέων</vt:lpstr>
      <vt:lpstr>Η γερουσία</vt:lpstr>
      <vt:lpstr>Αρμοδιότητες της Γερουσίας</vt:lpstr>
      <vt:lpstr>Οι πέντε Έφοροι</vt:lpstr>
      <vt:lpstr>Δικαιοδοσίες των 5 Εφόρων</vt:lpstr>
      <vt:lpstr>Η Απέλλα</vt:lpstr>
      <vt:lpstr>Αρμοδιότητες της Απέλλας</vt:lpstr>
      <vt:lpstr>Η ισότητα των ομοίων</vt:lpstr>
      <vt:lpstr>Η σπαρτιατική εκπαίδευση</vt:lpstr>
      <vt:lpstr>Τα συσσίτια</vt:lpstr>
      <vt:lpstr>Οι υπομείονες</vt:lpstr>
      <vt:lpstr>Οι «μικρές Ρήτρες»</vt:lpstr>
      <vt:lpstr>Η νομοθεσία για την οικογένεια</vt:lpstr>
      <vt:lpstr>Οι γυναίκες της Σπάρτης</vt:lpstr>
      <vt:lpstr>Τελικά τι πολίτευμα είχε η Σπάρτη;</vt:lpstr>
      <vt:lpstr>Η σπαρτιατική ευνομία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σπαρτιατικο πολιτευμα</dc:title>
  <dc:creator>Youni Maria</dc:creator>
  <cp:lastModifiedBy>Youni Maria</cp:lastModifiedBy>
  <cp:revision>28</cp:revision>
  <dcterms:created xsi:type="dcterms:W3CDTF">2021-10-24T19:43:57Z</dcterms:created>
  <dcterms:modified xsi:type="dcterms:W3CDTF">2023-05-18T09:38:24Z</dcterms:modified>
</cp:coreProperties>
</file>