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sldIdLst>
    <p:sldId id="304" r:id="rId3"/>
    <p:sldId id="319" r:id="rId4"/>
    <p:sldId id="329" r:id="rId5"/>
    <p:sldId id="330" r:id="rId6"/>
    <p:sldId id="317" r:id="rId7"/>
    <p:sldId id="332" r:id="rId8"/>
    <p:sldId id="326" r:id="rId9"/>
    <p:sldId id="328" r:id="rId10"/>
    <p:sldId id="327" r:id="rId11"/>
    <p:sldId id="333" r:id="rId12"/>
    <p:sldId id="305" r:id="rId13"/>
    <p:sldId id="306" r:id="rId14"/>
    <p:sldId id="311" r:id="rId15"/>
    <p:sldId id="310" r:id="rId16"/>
    <p:sldId id="312" r:id="rId17"/>
    <p:sldId id="309" r:id="rId18"/>
    <p:sldId id="308" r:id="rId19"/>
    <p:sldId id="307" r:id="rId20"/>
    <p:sldId id="314" r:id="rId21"/>
    <p:sldId id="315" r:id="rId22"/>
    <p:sldId id="313" r:id="rId23"/>
    <p:sldId id="331" r:id="rId24"/>
    <p:sldId id="334" r:id="rId25"/>
    <p:sldId id="335" r:id="rId26"/>
    <p:sldId id="336" r:id="rId27"/>
    <p:sldId id="31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921ACE-461C-4E88-9B74-F250BF8765EC}"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447509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21ACE-461C-4E88-9B74-F250BF8765EC}"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2594211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21ACE-461C-4E88-9B74-F250BF8765EC}"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1896301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6DFF91-0C43-48C8-B982-9DCA079182C1}"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629019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DFF91-0C43-48C8-B982-9DCA079182C1}"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238046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DFF91-0C43-48C8-B982-9DCA079182C1}"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1149874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6DFF91-0C43-48C8-B982-9DCA079182C1}" type="datetimeFigureOut">
              <a:rPr lang="el-GR" smtClean="0"/>
              <a:pPr/>
              <a:t>8/10/2025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3674508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6DFF91-0C43-48C8-B982-9DCA079182C1}" type="datetimeFigureOut">
              <a:rPr lang="el-GR" smtClean="0"/>
              <a:pPr/>
              <a:t>8/10/2025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33628090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6DFF91-0C43-48C8-B982-9DCA079182C1}" type="datetimeFigureOut">
              <a:rPr lang="el-GR" smtClean="0"/>
              <a:pPr/>
              <a:t>8/10/2025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42174532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6DFF91-0C43-48C8-B982-9DCA079182C1}" type="datetimeFigureOut">
              <a:rPr lang="el-GR" smtClean="0"/>
              <a:pPr/>
              <a:t>8/10/2025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37822535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6DFF91-0C43-48C8-B982-9DCA079182C1}" type="datetimeFigureOut">
              <a:rPr lang="el-GR" smtClean="0"/>
              <a:pPr/>
              <a:t>8/10/2025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1724665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21ACE-461C-4E88-9B74-F250BF8765EC}"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25981694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6DFF91-0C43-48C8-B982-9DCA079182C1}" type="datetimeFigureOut">
              <a:rPr lang="el-GR" smtClean="0"/>
              <a:pPr/>
              <a:t>8/10/2025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5820347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DFF91-0C43-48C8-B982-9DCA079182C1}"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19537836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DFF91-0C43-48C8-B982-9DCA079182C1}"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4422ED4-6AA8-4BCA-A6FB-D7BB3FE2FEBE}" type="slidenum">
              <a:rPr lang="el-GR" smtClean="0"/>
              <a:pPr/>
              <a:t>‹#›</a:t>
            </a:fld>
            <a:endParaRPr lang="el-GR"/>
          </a:p>
        </p:txBody>
      </p:sp>
    </p:spTree>
    <p:extLst>
      <p:ext uri="{BB962C8B-B14F-4D97-AF65-F5344CB8AC3E}">
        <p14:creationId xmlns:p14="http://schemas.microsoft.com/office/powerpoint/2010/main" val="206308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921ACE-461C-4E88-9B74-F250BF8765EC}" type="datetimeFigureOut">
              <a:rPr lang="el-GR" smtClean="0"/>
              <a:pPr/>
              <a:t>8/10/2025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1487793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921ACE-461C-4E88-9B74-F250BF8765EC}" type="datetimeFigureOut">
              <a:rPr lang="el-GR" smtClean="0"/>
              <a:pPr/>
              <a:t>8/10/2025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152144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921ACE-461C-4E88-9B74-F250BF8765EC}" type="datetimeFigureOut">
              <a:rPr lang="el-GR" smtClean="0"/>
              <a:pPr/>
              <a:t>8/10/2025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1881458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921ACE-461C-4E88-9B74-F250BF8765EC}" type="datetimeFigureOut">
              <a:rPr lang="el-GR" smtClean="0"/>
              <a:pPr/>
              <a:t>8/10/2025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1310986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921ACE-461C-4E88-9B74-F250BF8765EC}" type="datetimeFigureOut">
              <a:rPr lang="el-GR" smtClean="0"/>
              <a:pPr/>
              <a:t>8/10/2025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317190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921ACE-461C-4E88-9B74-F250BF8765EC}" type="datetimeFigureOut">
              <a:rPr lang="el-GR" smtClean="0"/>
              <a:pPr/>
              <a:t>8/10/2025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1337270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921ACE-461C-4E88-9B74-F250BF8765EC}" type="datetimeFigureOut">
              <a:rPr lang="el-GR" smtClean="0"/>
              <a:pPr/>
              <a:t>8/10/2025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C237F69-A56B-4AB5-9C4A-F510C233D965}" type="slidenum">
              <a:rPr lang="el-GR" smtClean="0"/>
              <a:pPr/>
              <a:t>‹#›</a:t>
            </a:fld>
            <a:endParaRPr lang="el-GR"/>
          </a:p>
        </p:txBody>
      </p:sp>
    </p:spTree>
    <p:extLst>
      <p:ext uri="{BB962C8B-B14F-4D97-AF65-F5344CB8AC3E}">
        <p14:creationId xmlns:p14="http://schemas.microsoft.com/office/powerpoint/2010/main" val="4073247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DFF91-0C43-48C8-B982-9DCA079182C1}" type="datetimeFigureOut">
              <a:rPr lang="el-GR" smtClean="0"/>
              <a:pPr/>
              <a:t>8/10/2025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22ED4-6AA8-4BCA-A6FB-D7BB3FE2FEBE}" type="slidenum">
              <a:rPr lang="el-GR" smtClean="0"/>
              <a:pPr/>
              <a:t>‹#›</a:t>
            </a:fld>
            <a:endParaRPr lang="el-GR"/>
          </a:p>
        </p:txBody>
      </p:sp>
    </p:spTree>
    <p:extLst>
      <p:ext uri="{BB962C8B-B14F-4D97-AF65-F5344CB8AC3E}">
        <p14:creationId xmlns:p14="http://schemas.microsoft.com/office/powerpoint/2010/main" val="4091053210"/>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DFF91-0C43-48C8-B982-9DCA079182C1}" type="datetimeFigureOut">
              <a:rPr lang="el-GR" smtClean="0"/>
              <a:pPr/>
              <a:t>8/10/2025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22ED4-6AA8-4BCA-A6FB-D7BB3FE2FEBE}" type="slidenum">
              <a:rPr lang="el-GR" smtClean="0"/>
              <a:pPr/>
              <a:t>‹#›</a:t>
            </a:fld>
            <a:endParaRPr lang="el-GR"/>
          </a:p>
        </p:txBody>
      </p:sp>
    </p:spTree>
    <p:extLst>
      <p:ext uri="{BB962C8B-B14F-4D97-AF65-F5344CB8AC3E}">
        <p14:creationId xmlns:p14="http://schemas.microsoft.com/office/powerpoint/2010/main" val="3397888274"/>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ebooks.edu.gr/ebooks/v/html/8547/2720/Ritorika-Keimena_B-Lykeiou-AnthrSp_html-empl/index0_01.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B218C4-8400-415A-9DB8-711C10105096}"/>
              </a:ext>
            </a:extLst>
          </p:cNvPr>
          <p:cNvSpPr>
            <a:spLocks noGrp="1"/>
          </p:cNvSpPr>
          <p:nvPr>
            <p:ph type="title"/>
          </p:nvPr>
        </p:nvSpPr>
        <p:spPr>
          <a:xfrm>
            <a:off x="831850" y="1100831"/>
            <a:ext cx="10515600" cy="1464816"/>
          </a:xfrm>
        </p:spPr>
        <p:txBody>
          <a:bodyPr>
            <a:normAutofit/>
          </a:bodyPr>
          <a:lstStyle/>
          <a:p>
            <a:pPr algn="ctr"/>
            <a:r>
              <a:rPr lang="el-GR" sz="6600" b="1" dirty="0">
                <a:solidFill>
                  <a:srgbClr val="7030A0"/>
                </a:solidFill>
              </a:rPr>
              <a:t>Ρητορική, Δίκαιο και Θεσμοί</a:t>
            </a:r>
            <a:endParaRPr lang="en-US" sz="6600" b="1" dirty="0">
              <a:solidFill>
                <a:srgbClr val="7030A0"/>
              </a:solidFill>
            </a:endParaRPr>
          </a:p>
        </p:txBody>
      </p:sp>
      <p:sp>
        <p:nvSpPr>
          <p:cNvPr id="5" name="Text Placeholder 4">
            <a:extLst>
              <a:ext uri="{FF2B5EF4-FFF2-40B4-BE49-F238E27FC236}">
                <a16:creationId xmlns:a16="http://schemas.microsoft.com/office/drawing/2014/main" id="{3D2F2606-F00E-447D-8992-B7A1F1091105}"/>
              </a:ext>
            </a:extLst>
          </p:cNvPr>
          <p:cNvSpPr>
            <a:spLocks noGrp="1"/>
          </p:cNvSpPr>
          <p:nvPr>
            <p:ph type="body" idx="1"/>
          </p:nvPr>
        </p:nvSpPr>
        <p:spPr>
          <a:xfrm>
            <a:off x="831850" y="3107185"/>
            <a:ext cx="10515600" cy="2068498"/>
          </a:xfrm>
        </p:spPr>
        <p:txBody>
          <a:bodyPr>
            <a:normAutofit/>
          </a:bodyPr>
          <a:lstStyle/>
          <a:p>
            <a:pPr algn="ctr"/>
            <a:r>
              <a:rPr lang="el-GR" sz="3200" dirty="0"/>
              <a:t>Α΄ εξάμηνο ΠΜΣ Ιστορίας του Δικαίου και των Θεσμών</a:t>
            </a:r>
          </a:p>
          <a:p>
            <a:pPr algn="ctr"/>
            <a:r>
              <a:rPr lang="el-GR" sz="3200" dirty="0"/>
              <a:t>Νομική Σχολή Δ.Π.Θ.</a:t>
            </a:r>
          </a:p>
          <a:p>
            <a:pPr algn="ctr"/>
            <a:r>
              <a:rPr lang="el-GR" sz="3200"/>
              <a:t>Καθηγήτρια Μαρία Γιούνη</a:t>
            </a:r>
            <a:endParaRPr lang="en-US" sz="3200" dirty="0"/>
          </a:p>
        </p:txBody>
      </p:sp>
      <p:pic>
        <p:nvPicPr>
          <p:cNvPr id="3" name="Picture 2">
            <a:extLst>
              <a:ext uri="{FF2B5EF4-FFF2-40B4-BE49-F238E27FC236}">
                <a16:creationId xmlns:a16="http://schemas.microsoft.com/office/drawing/2014/main" id="{336A907F-E531-4B4F-AD85-3A8BC7AECC2F}"/>
              </a:ext>
            </a:extLst>
          </p:cNvPr>
          <p:cNvPicPr>
            <a:picLocks noChangeAspect="1"/>
          </p:cNvPicPr>
          <p:nvPr/>
        </p:nvPicPr>
        <p:blipFill>
          <a:blip r:embed="rId2"/>
          <a:stretch>
            <a:fillRect/>
          </a:stretch>
        </p:blipFill>
        <p:spPr>
          <a:xfrm>
            <a:off x="4267154" y="5275401"/>
            <a:ext cx="3267075" cy="1400175"/>
          </a:xfrm>
          <a:prstGeom prst="rect">
            <a:avLst/>
          </a:prstGeom>
        </p:spPr>
      </p:pic>
    </p:spTree>
    <p:extLst>
      <p:ext uri="{BB962C8B-B14F-4D97-AF65-F5344CB8AC3E}">
        <p14:creationId xmlns:p14="http://schemas.microsoft.com/office/powerpoint/2010/main" val="3197860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D60C4-C5CD-4E9F-B937-D30F4EA8A235}"/>
              </a:ext>
            </a:extLst>
          </p:cNvPr>
          <p:cNvSpPr>
            <a:spLocks noGrp="1"/>
          </p:cNvSpPr>
          <p:nvPr>
            <p:ph type="title"/>
          </p:nvPr>
        </p:nvSpPr>
        <p:spPr/>
        <p:txBody>
          <a:bodyPr/>
          <a:lstStyle/>
          <a:p>
            <a:pPr algn="ctr"/>
            <a:r>
              <a:rPr lang="el-GR" dirty="0"/>
              <a:t>Αθήνα: Η ρητορική στις θρησκευτικές εορτές</a:t>
            </a:r>
          </a:p>
        </p:txBody>
      </p:sp>
      <p:sp>
        <p:nvSpPr>
          <p:cNvPr id="3" name="Content Placeholder 2">
            <a:extLst>
              <a:ext uri="{FF2B5EF4-FFF2-40B4-BE49-F238E27FC236}">
                <a16:creationId xmlns:a16="http://schemas.microsoft.com/office/drawing/2014/main" id="{B0543C32-D094-452A-B04C-27918D19E71D}"/>
              </a:ext>
            </a:extLst>
          </p:cNvPr>
          <p:cNvSpPr>
            <a:spLocks noGrp="1"/>
          </p:cNvSpPr>
          <p:nvPr>
            <p:ph idx="1"/>
          </p:nvPr>
        </p:nvSpPr>
        <p:spPr/>
        <p:txBody>
          <a:bodyPr/>
          <a:lstStyle/>
          <a:p>
            <a:r>
              <a:rPr lang="el-GR" dirty="0"/>
              <a:t>Σύμφωνα με την παράδοση, προβαλλόταν ο έντεχνος λόγος, προφορικός και γραπτός.</a:t>
            </a:r>
          </a:p>
          <a:p>
            <a:r>
              <a:rPr lang="el-GR" dirty="0"/>
              <a:t>Διθύραμβος, Ύμνοι για τους θεούς</a:t>
            </a:r>
          </a:p>
          <a:p>
            <a:r>
              <a:rPr lang="el-GR" dirty="0"/>
              <a:t>Τραγωδία</a:t>
            </a:r>
          </a:p>
          <a:p>
            <a:r>
              <a:rPr lang="el-GR" dirty="0"/>
              <a:t>Κωμωδία</a:t>
            </a:r>
          </a:p>
        </p:txBody>
      </p:sp>
    </p:spTree>
    <p:extLst>
      <p:ext uri="{BB962C8B-B14F-4D97-AF65-F5344CB8AC3E}">
        <p14:creationId xmlns:p14="http://schemas.microsoft.com/office/powerpoint/2010/main" val="3230036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26910-281E-471D-8787-45C838AB11D8}"/>
              </a:ext>
            </a:extLst>
          </p:cNvPr>
          <p:cNvSpPr>
            <a:spLocks noGrp="1"/>
          </p:cNvSpPr>
          <p:nvPr>
            <p:ph type="title"/>
          </p:nvPr>
        </p:nvSpPr>
        <p:spPr/>
        <p:txBody>
          <a:bodyPr/>
          <a:lstStyle/>
          <a:p>
            <a:pPr algn="ctr"/>
            <a:r>
              <a:rPr lang="el-GR" dirty="0"/>
              <a:t>Ο Κανών των Δέκα Ρητόρων</a:t>
            </a:r>
            <a:endParaRPr lang="en-US" dirty="0"/>
          </a:p>
        </p:txBody>
      </p:sp>
      <p:sp>
        <p:nvSpPr>
          <p:cNvPr id="3" name="Content Placeholder 2">
            <a:extLst>
              <a:ext uri="{FF2B5EF4-FFF2-40B4-BE49-F238E27FC236}">
                <a16:creationId xmlns:a16="http://schemas.microsoft.com/office/drawing/2014/main" id="{4AAEEEC1-4D99-47D4-A5C6-263786F5680F}"/>
              </a:ext>
            </a:extLst>
          </p:cNvPr>
          <p:cNvSpPr>
            <a:spLocks noGrp="1"/>
          </p:cNvSpPr>
          <p:nvPr>
            <p:ph idx="1"/>
          </p:nvPr>
        </p:nvSpPr>
        <p:spPr>
          <a:xfrm>
            <a:off x="816864" y="1600200"/>
            <a:ext cx="10871200" cy="5257800"/>
          </a:xfrm>
        </p:spPr>
        <p:txBody>
          <a:bodyPr/>
          <a:lstStyle/>
          <a:p>
            <a:r>
              <a:rPr lang="el-GR" dirty="0"/>
              <a:t>Οι Αλεξανδρινοί φιλόλογοι σχημάτισαν έναν κατάλογο των δέκα σημαντικότερων ρητόρων, οι οποίοι διακρίθηκαν στην Αθήνα από τον 5ο ως τον 4ο π.Χ. αιώνα. </a:t>
            </a:r>
          </a:p>
          <a:p>
            <a:r>
              <a:rPr lang="el-GR" dirty="0"/>
              <a:t>Τον κατάλογο αυτόν, που ονομάστηκε «Κανόνας των δέκα Αττικών ρητόρων», διέσωσε ο Καικίλιος από την Καλή Ακτή της Σικελίας στο βιβλίο του </a:t>
            </a:r>
            <a:r>
              <a:rPr lang="el-GR" i="1" dirty="0"/>
              <a:t>Περί του Χαρακτήρος των δέκα ρητόρων</a:t>
            </a:r>
            <a:r>
              <a:rPr lang="el-GR" dirty="0"/>
              <a:t>. </a:t>
            </a:r>
          </a:p>
          <a:p>
            <a:r>
              <a:rPr lang="el-GR" dirty="0"/>
              <a:t>Οι ρήτορες αυτοί ήταν: </a:t>
            </a:r>
          </a:p>
          <a:p>
            <a:r>
              <a:rPr lang="el-GR" dirty="0"/>
              <a:t>Αισχίνης, Ανδοκίδης, Αντιφών, Δείναρχος, Δημοσθένης, Ισαίος, Ισοκράτης, Λυσίας, Λυκούργος, Υπερείδης.</a:t>
            </a:r>
            <a:endParaRPr lang="en-US" dirty="0"/>
          </a:p>
        </p:txBody>
      </p:sp>
    </p:spTree>
    <p:extLst>
      <p:ext uri="{BB962C8B-B14F-4D97-AF65-F5344CB8AC3E}">
        <p14:creationId xmlns:p14="http://schemas.microsoft.com/office/powerpoint/2010/main" val="975777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F61EE-A9B3-4F0E-AC41-AEC3AD881BA0}"/>
              </a:ext>
            </a:extLst>
          </p:cNvPr>
          <p:cNvSpPr>
            <a:spLocks noGrp="1"/>
          </p:cNvSpPr>
          <p:nvPr>
            <p:ph type="title"/>
          </p:nvPr>
        </p:nvSpPr>
        <p:spPr/>
        <p:txBody>
          <a:bodyPr/>
          <a:lstStyle/>
          <a:p>
            <a:pPr algn="ctr"/>
            <a:r>
              <a:rPr lang="el-GR" dirty="0"/>
              <a:t>Αντιφών ο Ραμνούσιος (480–410 π.Χ.)</a:t>
            </a:r>
            <a:endParaRPr lang="en-US" dirty="0"/>
          </a:p>
        </p:txBody>
      </p:sp>
      <p:sp>
        <p:nvSpPr>
          <p:cNvPr id="3" name="Content Placeholder 2">
            <a:extLst>
              <a:ext uri="{FF2B5EF4-FFF2-40B4-BE49-F238E27FC236}">
                <a16:creationId xmlns:a16="http://schemas.microsoft.com/office/drawing/2014/main" id="{ECB79BFC-AD27-41CC-AB0F-B4365CEF0D36}"/>
              </a:ext>
            </a:extLst>
          </p:cNvPr>
          <p:cNvSpPr>
            <a:spLocks noGrp="1"/>
          </p:cNvSpPr>
          <p:nvPr>
            <p:ph idx="1"/>
          </p:nvPr>
        </p:nvSpPr>
        <p:spPr>
          <a:xfrm>
            <a:off x="0" y="1600200"/>
            <a:ext cx="11688064" cy="5257800"/>
          </a:xfrm>
        </p:spPr>
        <p:txBody>
          <a:bodyPr>
            <a:normAutofit/>
          </a:bodyPr>
          <a:lstStyle/>
          <a:p>
            <a:r>
              <a:rPr lang="el-GR" dirty="0"/>
              <a:t>Πολιτικός και ρήτορας, μαθητής του Γοργία, ο αρχαιότερος από τους γνωστούς ρήτορες. Ειδικεύθηκε σε υποθέσεις ανθρωποκτονίας. </a:t>
            </a:r>
          </a:p>
          <a:p>
            <a:r>
              <a:rPr lang="el-GR" dirty="0"/>
              <a:t>Στα πολιτικά πράγματα της Αθήνας εμφανίστηκε το 411 π.Χ. με την επιβολή του ολιγαρχικού καθεστώτος των Τετρακοσίων, ως ιθύνων νους των αδιάλλακτων ολιγαρχικών και αντίπαλος των μετριοπαθών. Με την ανατροπή του ολιγαρχικού καθεστώτος ένα χρόνο αργότερα, ο Αντιφών καταδικάστηκε σε θάνατο για προδοσία. </a:t>
            </a:r>
          </a:p>
          <a:p>
            <a:r>
              <a:rPr lang="el-GR" dirty="0"/>
              <a:t>Σώζονται 3 λόγοι του, μια τετραλογία (γύμνασμα), καθώς και αποσπάσματα του λόγου </a:t>
            </a:r>
            <a:r>
              <a:rPr lang="el-GR" i="1" dirty="0"/>
              <a:t>Περί μεταστάσεως</a:t>
            </a:r>
            <a:r>
              <a:rPr lang="el-GR" dirty="0"/>
              <a:t>, του μόνου που εκφώνησε ο ίδιος, το 410 π.Χ., ως απολογία στην δίκη του για προδοσία.</a:t>
            </a:r>
            <a:endParaRPr lang="en-US" dirty="0"/>
          </a:p>
        </p:txBody>
      </p:sp>
    </p:spTree>
    <p:extLst>
      <p:ext uri="{BB962C8B-B14F-4D97-AF65-F5344CB8AC3E}">
        <p14:creationId xmlns:p14="http://schemas.microsoft.com/office/powerpoint/2010/main" val="845097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57CB-48A8-47A6-ACEA-58049DD95331}"/>
              </a:ext>
            </a:extLst>
          </p:cNvPr>
          <p:cNvSpPr>
            <a:spLocks noGrp="1"/>
          </p:cNvSpPr>
          <p:nvPr>
            <p:ph type="title"/>
          </p:nvPr>
        </p:nvSpPr>
        <p:spPr/>
        <p:txBody>
          <a:bodyPr/>
          <a:lstStyle/>
          <a:p>
            <a:pPr algn="ctr"/>
            <a:r>
              <a:rPr lang="el-GR" dirty="0"/>
              <a:t>Λυσίας (περ. 445-περ. 377 π.Χ.)</a:t>
            </a:r>
            <a:endParaRPr lang="en-US" dirty="0"/>
          </a:p>
        </p:txBody>
      </p:sp>
      <p:sp>
        <p:nvSpPr>
          <p:cNvPr id="3" name="Content Placeholder 2">
            <a:extLst>
              <a:ext uri="{FF2B5EF4-FFF2-40B4-BE49-F238E27FC236}">
                <a16:creationId xmlns:a16="http://schemas.microsoft.com/office/drawing/2014/main" id="{99624199-06B1-47D8-A215-530E4276B9EE}"/>
              </a:ext>
            </a:extLst>
          </p:cNvPr>
          <p:cNvSpPr>
            <a:spLocks noGrp="1"/>
          </p:cNvSpPr>
          <p:nvPr>
            <p:ph idx="1"/>
          </p:nvPr>
        </p:nvSpPr>
        <p:spPr>
          <a:xfrm>
            <a:off x="1" y="1571348"/>
            <a:ext cx="12126896" cy="5286651"/>
          </a:xfrm>
        </p:spPr>
        <p:txBody>
          <a:bodyPr>
            <a:noAutofit/>
          </a:bodyPr>
          <a:lstStyle/>
          <a:p>
            <a:r>
              <a:rPr lang="el-GR" sz="2100" dirty="0"/>
              <a:t>Γεννήθηκε στην Αθήνα αλλά ήταν ισοτελής μέτοικος. Ο πατέρας του Κέφαλος, επιφανής και πλούσιος Συρακούσιος, με πρόσκληση του Περικλή εγκαταστάθηκε μόνιμα στην Αθήνα. </a:t>
            </a:r>
          </a:p>
          <a:p>
            <a:r>
              <a:rPr lang="el-GR" sz="2100" dirty="0"/>
              <a:t>Έλαβε μόρφωση υψηλού επιπέδου, διδάχθηκε ρητορική από τον Συρακούσιο ρήτορα </a:t>
            </a:r>
            <a:r>
              <a:rPr lang="el-GR" sz="2100" dirty="0" err="1"/>
              <a:t>Τεισία</a:t>
            </a:r>
            <a:r>
              <a:rPr lang="el-GR" sz="2100" dirty="0"/>
              <a:t> στους Θουρίους. </a:t>
            </a:r>
          </a:p>
          <a:p>
            <a:r>
              <a:rPr lang="el-GR" sz="2100" dirty="0"/>
              <a:t>Το καθεστώς των Τριάκοντα Τυράννων (404 π.Χ.) καταδίωξε την οικογένειά του λόγω της έντονης πολιτικής τους δράσης και των δημοκρατικών φρονημάτων τους, και θανάτωσε τον αδελφό του Πολέμαρχο. Ο Λυσίας διέφυγε στα Μέγαρα, χάνοντας μεγάλο μέρος της περιουσίας του, από όπου υποστήριξε έμπρακτα τις επιχειρήσεις των εξορίστων δημοκρατικών στον Πειραιά στέλνοντας τα υπόλοιπα χρήματά του, ασπίδες και μισθοφόρους. </a:t>
            </a:r>
          </a:p>
          <a:p>
            <a:r>
              <a:rPr lang="el-GR" sz="2100" dirty="0"/>
              <a:t>Επιστρέφοντας στην Αθήνα μετά την αποκατάσταση της δημοκρατίας το 403 π.Χ., παρουσιάστηκε στο δικαστήριο ως κατήγορος του τυράννου Ερατοσθένους, του φονιά του αδελφού του. Ο </a:t>
            </a:r>
            <a:r>
              <a:rPr lang="el-GR" sz="2100" i="1" dirty="0"/>
              <a:t>Κατά Ερατοσθένους </a:t>
            </a:r>
            <a:r>
              <a:rPr lang="el-GR" sz="2100" dirty="0"/>
              <a:t>είναι ο μόνος λόγος που εκφωνήθηκε από τον ίδιο τον ρήτορα στο δικαστήριο. Στη συνέχεια, επειδή είχε χάσει την περιουσία του, εργάστηκε ως λογογράφος για τα προς το ζην. </a:t>
            </a:r>
          </a:p>
          <a:p>
            <a:r>
              <a:rPr lang="el-GR" sz="2100" dirty="0"/>
              <a:t>Έγραψε περισσότερους από 230 δικανικούς λόγους, από τους οποίους ακέραιοι έχουν σωθεί 34, ενώ από μερικούς άλλους έχουν σωθεί αποσπάσματα.</a:t>
            </a:r>
            <a:endParaRPr lang="en-US" sz="2100" dirty="0"/>
          </a:p>
        </p:txBody>
      </p:sp>
    </p:spTree>
    <p:extLst>
      <p:ext uri="{BB962C8B-B14F-4D97-AF65-F5344CB8AC3E}">
        <p14:creationId xmlns:p14="http://schemas.microsoft.com/office/powerpoint/2010/main" val="3366468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D2DFC-E9B6-4831-905A-561DD4EBD15A}"/>
              </a:ext>
            </a:extLst>
          </p:cNvPr>
          <p:cNvSpPr>
            <a:spLocks noGrp="1"/>
          </p:cNvSpPr>
          <p:nvPr>
            <p:ph type="title"/>
          </p:nvPr>
        </p:nvSpPr>
        <p:spPr/>
        <p:txBody>
          <a:bodyPr/>
          <a:lstStyle/>
          <a:p>
            <a:pPr algn="ctr"/>
            <a:r>
              <a:rPr lang="el-GR" dirty="0"/>
              <a:t>Ανδοκίδης (περ. 440-390 π.Χ.) </a:t>
            </a:r>
            <a:endParaRPr lang="en-US" dirty="0"/>
          </a:p>
        </p:txBody>
      </p:sp>
      <p:sp>
        <p:nvSpPr>
          <p:cNvPr id="3" name="Content Placeholder 2">
            <a:extLst>
              <a:ext uri="{FF2B5EF4-FFF2-40B4-BE49-F238E27FC236}">
                <a16:creationId xmlns:a16="http://schemas.microsoft.com/office/drawing/2014/main" id="{D991D3E3-A1CD-4074-AD14-80AFCA374B9A}"/>
              </a:ext>
            </a:extLst>
          </p:cNvPr>
          <p:cNvSpPr>
            <a:spLocks noGrp="1"/>
          </p:cNvSpPr>
          <p:nvPr>
            <p:ph idx="1"/>
          </p:nvPr>
        </p:nvSpPr>
        <p:spPr>
          <a:xfrm>
            <a:off x="266330" y="1600200"/>
            <a:ext cx="11421734" cy="5257800"/>
          </a:xfrm>
        </p:spPr>
        <p:txBody>
          <a:bodyPr>
            <a:normAutofit/>
          </a:bodyPr>
          <a:lstStyle/>
          <a:p>
            <a:r>
              <a:rPr lang="el-GR" dirty="0"/>
              <a:t>Γόνος πλούσιας οικογένειας που κληρονομικά κατείχε ιερατικό αξίωμα. Ρήτορας και πολιτικός με ολιγαρχικές πεποιθήσεις. Από νέος συνδέθηκε με </a:t>
            </a:r>
            <a:r>
              <a:rPr lang="el-GR" i="1" dirty="0" err="1"/>
              <a:t>ἑταιρεῖες</a:t>
            </a:r>
            <a:r>
              <a:rPr lang="el-GR" dirty="0"/>
              <a:t> (πολιτικούς ομίλους αριστοκρατικών φρονημάτων).</a:t>
            </a:r>
          </a:p>
          <a:p>
            <a:r>
              <a:rPr lang="el-GR" dirty="0"/>
              <a:t>Κατηγορήθηκε για συμμετοχή στην υπόθεση του ακρωτηριασμού των Ερμών και της προσβολής των Ελευσίνιων Μυστηρίων. Κινδύνευσε να καταδικασθεί σε θάνατο αλλά τελικά του επιβλήθηκε η ποινή της </a:t>
            </a:r>
            <a:r>
              <a:rPr lang="el-GR" i="1" dirty="0"/>
              <a:t>ἀτιμίας</a:t>
            </a:r>
            <a:r>
              <a:rPr lang="el-GR" dirty="0"/>
              <a:t> (στέρηση πολιτικών δικαιωμάτων) και αυτοεξορίστηκε</a:t>
            </a:r>
            <a:r>
              <a:rPr lang="el-GR"/>
              <a:t>. </a:t>
            </a:r>
          </a:p>
          <a:p>
            <a:r>
              <a:rPr lang="el-GR"/>
              <a:t>Επί </a:t>
            </a:r>
            <a:r>
              <a:rPr lang="el-GR" dirty="0"/>
              <a:t>σειρά ετών έζησε στην Κύπρο, όπου απέκτησε περιουσία και συνδέθηκε με ισχυρούς εντόπιους ολιγαρχικούς. Επέστρεψε αργότερα στην Αθήνα, αναμίχθηκε και πάλι στην πολιτική. </a:t>
            </a:r>
          </a:p>
          <a:p>
            <a:r>
              <a:rPr lang="el-GR" dirty="0"/>
              <a:t>Σώζονται 4 λόγοι που απήγγειλε ο ίδιος σε πολιτικές υποθέσεις.</a:t>
            </a:r>
            <a:endParaRPr lang="en-US" dirty="0"/>
          </a:p>
        </p:txBody>
      </p:sp>
    </p:spTree>
    <p:extLst>
      <p:ext uri="{BB962C8B-B14F-4D97-AF65-F5344CB8AC3E}">
        <p14:creationId xmlns:p14="http://schemas.microsoft.com/office/powerpoint/2010/main" val="1473017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9C76C-13B3-405A-8970-73082A8CF108}"/>
              </a:ext>
            </a:extLst>
          </p:cNvPr>
          <p:cNvSpPr>
            <a:spLocks noGrp="1"/>
          </p:cNvSpPr>
          <p:nvPr>
            <p:ph type="title"/>
          </p:nvPr>
        </p:nvSpPr>
        <p:spPr/>
        <p:txBody>
          <a:bodyPr/>
          <a:lstStyle/>
          <a:p>
            <a:pPr algn="ctr"/>
            <a:r>
              <a:rPr lang="el-GR" dirty="0"/>
              <a:t>Ισοκράτης (436-338 π.Χ.) </a:t>
            </a:r>
            <a:endParaRPr lang="en-US" dirty="0"/>
          </a:p>
        </p:txBody>
      </p:sp>
      <p:sp>
        <p:nvSpPr>
          <p:cNvPr id="3" name="Content Placeholder 2">
            <a:extLst>
              <a:ext uri="{FF2B5EF4-FFF2-40B4-BE49-F238E27FC236}">
                <a16:creationId xmlns:a16="http://schemas.microsoft.com/office/drawing/2014/main" id="{BF885BCE-CF03-4680-8715-40463DFE968D}"/>
              </a:ext>
            </a:extLst>
          </p:cNvPr>
          <p:cNvSpPr>
            <a:spLocks noGrp="1"/>
          </p:cNvSpPr>
          <p:nvPr>
            <p:ph idx="1"/>
          </p:nvPr>
        </p:nvSpPr>
        <p:spPr>
          <a:xfrm>
            <a:off x="257452" y="1600200"/>
            <a:ext cx="11430612" cy="5257800"/>
          </a:xfrm>
        </p:spPr>
        <p:txBody>
          <a:bodyPr/>
          <a:lstStyle/>
          <a:p>
            <a:r>
              <a:rPr lang="el-GR" dirty="0"/>
              <a:t>Γόνος πλούσιας οικογένειας (ο πατέρας του είχε εργαστήριο κατασκευής αυλών), είχε την καλύτερη δυνατή εκπαίδευση και μαθήτευσε σε αρκετούς Σοφιστές και στον Σωκράτη. </a:t>
            </a:r>
          </a:p>
          <a:p>
            <a:r>
              <a:rPr lang="el-GR" dirty="0"/>
              <a:t>Λογογράφος και ρητοροδιδάσκαλος που έζησε και συνέγραψε στα πολιτισμικά και κοινωνικά πλαίσια του Πελοποννησιακού πολέμου. </a:t>
            </a:r>
          </a:p>
          <a:p>
            <a:r>
              <a:rPr lang="el-GR" dirty="0"/>
              <a:t>Η ανάμειξη του στα κοινά ήταν έμμεση, όταν με τους λόγους του προσπάθησε να παρέμβει στην πολιτική της Αθήνας, εκφράζοντας πανελλήνιες ιδέες και συντελώντας στη διαμόρφωση της πολιτικής κατάστασης του καιρού του. </a:t>
            </a:r>
          </a:p>
          <a:p>
            <a:r>
              <a:rPr lang="el-GR" dirty="0"/>
              <a:t>Σώζονται 21 λόγοι του, 9 επιστολές και μερικά άλλα αποσπάσματα.</a:t>
            </a:r>
            <a:endParaRPr lang="en-US" dirty="0"/>
          </a:p>
        </p:txBody>
      </p:sp>
    </p:spTree>
    <p:extLst>
      <p:ext uri="{BB962C8B-B14F-4D97-AF65-F5344CB8AC3E}">
        <p14:creationId xmlns:p14="http://schemas.microsoft.com/office/powerpoint/2010/main" val="527253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1DE0A-C2D3-4953-BBD8-AB29F3B76D5F}"/>
              </a:ext>
            </a:extLst>
          </p:cNvPr>
          <p:cNvSpPr>
            <a:spLocks noGrp="1"/>
          </p:cNvSpPr>
          <p:nvPr>
            <p:ph type="title"/>
          </p:nvPr>
        </p:nvSpPr>
        <p:spPr/>
        <p:txBody>
          <a:bodyPr/>
          <a:lstStyle/>
          <a:p>
            <a:pPr algn="ctr"/>
            <a:r>
              <a:rPr lang="el-GR" dirty="0"/>
              <a:t>Ισαίος (περ. 420-350 π.Χ.)</a:t>
            </a:r>
            <a:endParaRPr lang="en-US" dirty="0"/>
          </a:p>
        </p:txBody>
      </p:sp>
      <p:sp>
        <p:nvSpPr>
          <p:cNvPr id="3" name="Content Placeholder 2">
            <a:extLst>
              <a:ext uri="{FF2B5EF4-FFF2-40B4-BE49-F238E27FC236}">
                <a16:creationId xmlns:a16="http://schemas.microsoft.com/office/drawing/2014/main" id="{16D31B1F-F4A7-49E1-8418-CA3D317F5BDB}"/>
              </a:ext>
            </a:extLst>
          </p:cNvPr>
          <p:cNvSpPr>
            <a:spLocks noGrp="1"/>
          </p:cNvSpPr>
          <p:nvPr>
            <p:ph idx="1"/>
          </p:nvPr>
        </p:nvSpPr>
        <p:spPr/>
        <p:txBody>
          <a:bodyPr/>
          <a:lstStyle/>
          <a:p>
            <a:r>
              <a:rPr lang="el-GR" dirty="0"/>
              <a:t>Γεννήθηκε στη Χαλκίδα. Σε νεαρή ηλικία ήρθε στην Αθήνα, όπου εγκαταστάθηκε ως μέτοικος. Υπήρξε μαθητής του Ισοκράτη. Εργάστηκε ως λογογράφος και δάσκαλος της ρητορικής. Αναφέρεται ότι συνέταξε 64 δικανικούς λόγους, από τους οποίους μόνο 50 είναι εξακριβωμένα δικοί του. </a:t>
            </a:r>
          </a:p>
          <a:p>
            <a:r>
              <a:rPr lang="el-GR" dirty="0"/>
              <a:t>Σώζονται 11 λόγοι του, που γράφτηκαν μεταξύ 389 και 343 π.Χ., καθώς και εκτενές απόσπασμα ενός άλλου λόγου.</a:t>
            </a:r>
            <a:endParaRPr lang="en-US" dirty="0"/>
          </a:p>
        </p:txBody>
      </p:sp>
    </p:spTree>
    <p:extLst>
      <p:ext uri="{BB962C8B-B14F-4D97-AF65-F5344CB8AC3E}">
        <p14:creationId xmlns:p14="http://schemas.microsoft.com/office/powerpoint/2010/main" val="1017940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51EA7-5028-42A5-8FE8-7922BCF58AEC}"/>
              </a:ext>
            </a:extLst>
          </p:cNvPr>
          <p:cNvSpPr>
            <a:spLocks noGrp="1"/>
          </p:cNvSpPr>
          <p:nvPr>
            <p:ph type="title"/>
          </p:nvPr>
        </p:nvSpPr>
        <p:spPr/>
        <p:txBody>
          <a:bodyPr/>
          <a:lstStyle/>
          <a:p>
            <a:pPr algn="ctr"/>
            <a:r>
              <a:rPr lang="el-GR" dirty="0"/>
              <a:t>Λυκούργος (390-324 π.Χ.) </a:t>
            </a:r>
            <a:endParaRPr lang="en-US" dirty="0"/>
          </a:p>
        </p:txBody>
      </p:sp>
      <p:sp>
        <p:nvSpPr>
          <p:cNvPr id="3" name="Content Placeholder 2">
            <a:extLst>
              <a:ext uri="{FF2B5EF4-FFF2-40B4-BE49-F238E27FC236}">
                <a16:creationId xmlns:a16="http://schemas.microsoft.com/office/drawing/2014/main" id="{A792CF02-E280-4C12-8716-8FA1C7D6E756}"/>
              </a:ext>
            </a:extLst>
          </p:cNvPr>
          <p:cNvSpPr>
            <a:spLocks noGrp="1"/>
          </p:cNvSpPr>
          <p:nvPr>
            <p:ph idx="1"/>
          </p:nvPr>
        </p:nvSpPr>
        <p:spPr>
          <a:xfrm>
            <a:off x="71021" y="1600200"/>
            <a:ext cx="12120979" cy="5257800"/>
          </a:xfrm>
        </p:spPr>
        <p:txBody>
          <a:bodyPr>
            <a:normAutofit fontScale="92500" lnSpcReduction="20000"/>
          </a:bodyPr>
          <a:lstStyle/>
          <a:p>
            <a:r>
              <a:rPr lang="el-GR" dirty="0"/>
              <a:t>Καταγωγή από τη διακεκριμένη αθηναϊκή οικογένεια των Ετεοβουταδών. Σπούδασε φιλοσοφία στη σχολή του Πλάτωνα και αργότερα στου Ισοκράτη. Συντάχθηκε με το </a:t>
            </a:r>
            <a:r>
              <a:rPr lang="el-GR" dirty="0" err="1"/>
              <a:t>αντιμακεδονικό</a:t>
            </a:r>
            <a:r>
              <a:rPr lang="el-GR" dirty="0"/>
              <a:t> κόμμα, μαζί με τον Δημοσθένη και τον Υπερείδη, στον πολιτικό τους αγώνα κατά του Φιλίππου Β΄. </a:t>
            </a:r>
          </a:p>
          <a:p>
            <a:r>
              <a:rPr lang="el-GR" dirty="0"/>
              <a:t>Πρέσβευε την προσήλωση στη θρησκεία και τους θεούς της πόλης, τη λιτότητα στον ιδιωτικό βίο, και ήταν αμείλικτος απέναντι σε όποιον πρόδιδε την πόλη ή παρέβαινε τους καθιερωμένους ηθικούς και πολιτικούς κανόνες. </a:t>
            </a:r>
          </a:p>
          <a:p>
            <a:r>
              <a:rPr lang="el-GR" dirty="0"/>
              <a:t>Εμφανίστηκε πολλές φορές ως δημόσιος κατήγορος εναντίον δημόσιων λειτουργών που είχαν βλάψει τα συμφέροντα της πόλης. </a:t>
            </a:r>
          </a:p>
          <a:p>
            <a:r>
              <a:rPr lang="el-GR" dirty="0"/>
              <a:t>Ανέλαβε διάφορες διοικητικές θέσεις σχετικές με τη διαχείριση των δημόσιων οικονομικών καθώς και τα δημόσια έργα (επισκευή τειχών, οικοδόμηση Παναθηναϊκού Σταδίου, ωδείου, </a:t>
            </a:r>
            <a:r>
              <a:rPr lang="el-GR" dirty="0" err="1"/>
              <a:t>νεώσοικων</a:t>
            </a:r>
            <a:r>
              <a:rPr lang="el-GR" dirty="0"/>
              <a:t> για τα πολεμικά πλοία) και αύξησε σημαντικά τα δημόσια έσοδα. Το 335 π.Χ. ο Μ. Αλέξανδρος απαίτησε την παράδοσή του, οι Αθηναίοι αρνήθηκαν να τον παραδώσουν. </a:t>
            </a:r>
          </a:p>
          <a:p>
            <a:r>
              <a:rPr lang="el-GR" dirty="0"/>
              <a:t>Είναι γνωστοί 15 τίτλοι λόγων του, σώζεται όμως μόνον ένας.</a:t>
            </a:r>
            <a:endParaRPr lang="en-US" dirty="0"/>
          </a:p>
        </p:txBody>
      </p:sp>
    </p:spTree>
    <p:extLst>
      <p:ext uri="{BB962C8B-B14F-4D97-AF65-F5344CB8AC3E}">
        <p14:creationId xmlns:p14="http://schemas.microsoft.com/office/powerpoint/2010/main" val="2894996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C0083-355F-49C3-B608-648DBBAF0ADB}"/>
              </a:ext>
            </a:extLst>
          </p:cNvPr>
          <p:cNvSpPr>
            <a:spLocks noGrp="1"/>
          </p:cNvSpPr>
          <p:nvPr>
            <p:ph type="title"/>
          </p:nvPr>
        </p:nvSpPr>
        <p:spPr/>
        <p:txBody>
          <a:bodyPr/>
          <a:lstStyle/>
          <a:p>
            <a:pPr algn="ctr"/>
            <a:r>
              <a:rPr lang="el-GR" dirty="0"/>
              <a:t>Υπερείδης  (389-322 π.Χ.) </a:t>
            </a:r>
            <a:endParaRPr lang="en-US" dirty="0"/>
          </a:p>
        </p:txBody>
      </p:sp>
      <p:sp>
        <p:nvSpPr>
          <p:cNvPr id="3" name="Content Placeholder 2">
            <a:extLst>
              <a:ext uri="{FF2B5EF4-FFF2-40B4-BE49-F238E27FC236}">
                <a16:creationId xmlns:a16="http://schemas.microsoft.com/office/drawing/2014/main" id="{D12D2B5C-305D-47FB-8635-BD0F46AE63A2}"/>
              </a:ext>
            </a:extLst>
          </p:cNvPr>
          <p:cNvSpPr>
            <a:spLocks noGrp="1"/>
          </p:cNvSpPr>
          <p:nvPr>
            <p:ph idx="1"/>
          </p:nvPr>
        </p:nvSpPr>
        <p:spPr>
          <a:xfrm>
            <a:off x="816864" y="1600200"/>
            <a:ext cx="10871200" cy="5029200"/>
          </a:xfrm>
        </p:spPr>
        <p:txBody>
          <a:bodyPr>
            <a:normAutofit/>
          </a:bodyPr>
          <a:lstStyle/>
          <a:p>
            <a:r>
              <a:rPr lang="el-GR" dirty="0"/>
              <a:t>Αθηναίος πολιτικός που πήρε ενεργό μέρος στα πολιτικά της πατρίδας του εναντίον του Φιλίππου Β΄ της Μακεδονίας, δίπλα στο Δημοσθένη.</a:t>
            </a:r>
          </a:p>
          <a:p>
            <a:r>
              <a:rPr lang="el-GR" dirty="0"/>
              <a:t>Εξελέγη στρατηγός.</a:t>
            </a:r>
          </a:p>
          <a:p>
            <a:r>
              <a:rPr lang="el-GR" dirty="0"/>
              <a:t>Μετά την ήττα των Αθηναίων από τους Μακεδόνες στη Μάχη της Κραννώνας, ο Υπερείδης κατέφυγε στο ιερό του Αιακού στην Αίγινα, όπου και τον συνέλαβαν. </a:t>
            </a:r>
          </a:p>
          <a:p>
            <a:r>
              <a:rPr lang="el-GR" dirty="0"/>
              <a:t>Η παράδοση λέει ότι έκοψε τη γλώσσα του με τα δόντια του για να μην αναγκαστεί να προδώσει. Εκτελέστηκε με διαταγή του Αντίπατρου. </a:t>
            </a:r>
          </a:p>
          <a:p>
            <a:r>
              <a:rPr lang="el-GR" dirty="0"/>
              <a:t>Σώζονται 6 λόγοι του. </a:t>
            </a:r>
            <a:endParaRPr lang="en-US" dirty="0"/>
          </a:p>
        </p:txBody>
      </p:sp>
    </p:spTree>
    <p:extLst>
      <p:ext uri="{BB962C8B-B14F-4D97-AF65-F5344CB8AC3E}">
        <p14:creationId xmlns:p14="http://schemas.microsoft.com/office/powerpoint/2010/main" val="23891307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97111-9C60-4FE9-A535-27ACF6704EC7}"/>
              </a:ext>
            </a:extLst>
          </p:cNvPr>
          <p:cNvSpPr>
            <a:spLocks noGrp="1"/>
          </p:cNvSpPr>
          <p:nvPr>
            <p:ph type="title"/>
          </p:nvPr>
        </p:nvSpPr>
        <p:spPr/>
        <p:txBody>
          <a:bodyPr/>
          <a:lstStyle/>
          <a:p>
            <a:pPr algn="ctr"/>
            <a:r>
              <a:rPr lang="el-GR" dirty="0"/>
              <a:t>Αισχίνης (389-314 π.Χ.) </a:t>
            </a:r>
            <a:endParaRPr lang="en-US" dirty="0"/>
          </a:p>
        </p:txBody>
      </p:sp>
      <p:sp>
        <p:nvSpPr>
          <p:cNvPr id="3" name="Content Placeholder 2">
            <a:extLst>
              <a:ext uri="{FF2B5EF4-FFF2-40B4-BE49-F238E27FC236}">
                <a16:creationId xmlns:a16="http://schemas.microsoft.com/office/drawing/2014/main" id="{9D840C61-534E-4B26-9543-7C84B07AB291}"/>
              </a:ext>
            </a:extLst>
          </p:cNvPr>
          <p:cNvSpPr>
            <a:spLocks noGrp="1"/>
          </p:cNvSpPr>
          <p:nvPr>
            <p:ph idx="1"/>
          </p:nvPr>
        </p:nvSpPr>
        <p:spPr>
          <a:xfrm>
            <a:off x="816864" y="1600199"/>
            <a:ext cx="10871200" cy="4933765"/>
          </a:xfrm>
        </p:spPr>
        <p:txBody>
          <a:bodyPr>
            <a:normAutofit fontScale="92500" lnSpcReduction="10000"/>
          </a:bodyPr>
          <a:lstStyle/>
          <a:p>
            <a:r>
              <a:rPr lang="el-GR" dirty="0"/>
              <a:t>Ο πατέρας του ήταν γραμματοδιδάσκαλος και είχε σχολείο, στο οποίο εργάστηκε και ο ίδιος. Δεν εργάστηκε ως λογογράφος για ιδιωτικές υποθέσεις άλλων. </a:t>
            </a:r>
          </a:p>
          <a:p>
            <a:r>
              <a:rPr lang="el-GR" dirty="0"/>
              <a:t>Ως πολιτικός αρχικά τάχθηκε εναντίον του Φιλίππου Β΄ αλλά στη συνέχεια ως απεσταλμένος σε πρεσβεία στον Φίλιππο το 346 π.Χ. κατηγορήθηκε ότι δεν υπερασπίστηκε τα συμφέροντα της Αθήνας. υποστήριξε τη φιλομακεδονική παράταξη. </a:t>
            </a:r>
          </a:p>
          <a:p>
            <a:r>
              <a:rPr lang="el-GR" dirty="0"/>
              <a:t>Έγινε γνωστός για την θυελλώδη αντιπαλότητά του με τον Δημοσθένη. Από τις συγκρούσεις τους σώζονται δύο σημαντικές υποθέσεις από τους λόγους των δύο ανδρών, η υπόθεση της Παραπρεσβείας και η υπόθεση του Στεφάνου. Όταν ηττήθηκε στη δεύτερη, ο Αισχίνης έφυγε στη Ρόδο, όπου άνοιξε σχολή ρητορικής. </a:t>
            </a:r>
          </a:p>
          <a:p>
            <a:r>
              <a:rPr lang="el-GR" dirty="0"/>
              <a:t>Σώζονται 3 λόγοι του και αναφέρονται 9 δημοσιευμένες επιστολές του. </a:t>
            </a:r>
            <a:endParaRPr lang="en-US" dirty="0"/>
          </a:p>
        </p:txBody>
      </p:sp>
    </p:spTree>
    <p:extLst>
      <p:ext uri="{BB962C8B-B14F-4D97-AF65-F5344CB8AC3E}">
        <p14:creationId xmlns:p14="http://schemas.microsoft.com/office/powerpoint/2010/main" val="151711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3D735-FB81-465E-9F42-371BB3B6EEB2}"/>
              </a:ext>
            </a:extLst>
          </p:cNvPr>
          <p:cNvSpPr>
            <a:spLocks noGrp="1"/>
          </p:cNvSpPr>
          <p:nvPr>
            <p:ph type="title"/>
          </p:nvPr>
        </p:nvSpPr>
        <p:spPr/>
        <p:txBody>
          <a:bodyPr/>
          <a:lstStyle/>
          <a:p>
            <a:pPr algn="ctr"/>
            <a:r>
              <a:rPr lang="el-GR" dirty="0">
                <a:solidFill>
                  <a:schemeClr val="accent2"/>
                </a:solidFill>
              </a:rPr>
              <a:t>Ιστορικές ρίζες της νομικής ρητορικής</a:t>
            </a:r>
          </a:p>
        </p:txBody>
      </p:sp>
      <p:sp>
        <p:nvSpPr>
          <p:cNvPr id="3" name="Text Placeholder 2">
            <a:extLst>
              <a:ext uri="{FF2B5EF4-FFF2-40B4-BE49-F238E27FC236}">
                <a16:creationId xmlns:a16="http://schemas.microsoft.com/office/drawing/2014/main" id="{2F767B84-3E1B-4F43-B9EC-06520E02AF9F}"/>
              </a:ext>
            </a:extLst>
          </p:cNvPr>
          <p:cNvSpPr>
            <a:spLocks noGrp="1"/>
          </p:cNvSpPr>
          <p:nvPr>
            <p:ph type="body" idx="1"/>
          </p:nvPr>
        </p:nvSpPr>
        <p:spPr/>
        <p:txBody>
          <a:bodyPr/>
          <a:lstStyle/>
          <a:p>
            <a:endParaRPr lang="el-GR"/>
          </a:p>
        </p:txBody>
      </p:sp>
    </p:spTree>
    <p:extLst>
      <p:ext uri="{BB962C8B-B14F-4D97-AF65-F5344CB8AC3E}">
        <p14:creationId xmlns:p14="http://schemas.microsoft.com/office/powerpoint/2010/main" val="3032302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5CCFA-FE20-43E1-AEB1-90096B65E561}"/>
              </a:ext>
            </a:extLst>
          </p:cNvPr>
          <p:cNvSpPr>
            <a:spLocks noGrp="1"/>
          </p:cNvSpPr>
          <p:nvPr>
            <p:ph type="title"/>
          </p:nvPr>
        </p:nvSpPr>
        <p:spPr/>
        <p:txBody>
          <a:bodyPr/>
          <a:lstStyle/>
          <a:p>
            <a:pPr algn="ctr"/>
            <a:r>
              <a:rPr lang="el-GR" dirty="0"/>
              <a:t>Δημοσθένης (384-322 π.Χ.) </a:t>
            </a:r>
            <a:endParaRPr lang="en-US" dirty="0"/>
          </a:p>
        </p:txBody>
      </p:sp>
      <p:sp>
        <p:nvSpPr>
          <p:cNvPr id="3" name="Content Placeholder 2">
            <a:extLst>
              <a:ext uri="{FF2B5EF4-FFF2-40B4-BE49-F238E27FC236}">
                <a16:creationId xmlns:a16="http://schemas.microsoft.com/office/drawing/2014/main" id="{BBB1DB10-D685-4F4E-9A4C-5B6496FC0AE7}"/>
              </a:ext>
            </a:extLst>
          </p:cNvPr>
          <p:cNvSpPr>
            <a:spLocks noGrp="1"/>
          </p:cNvSpPr>
          <p:nvPr>
            <p:ph idx="1"/>
          </p:nvPr>
        </p:nvSpPr>
        <p:spPr>
          <a:xfrm>
            <a:off x="204186" y="1600200"/>
            <a:ext cx="11483878" cy="5257800"/>
          </a:xfrm>
        </p:spPr>
        <p:txBody>
          <a:bodyPr>
            <a:normAutofit lnSpcReduction="10000"/>
          </a:bodyPr>
          <a:lstStyle/>
          <a:p>
            <a:r>
              <a:rPr lang="el-GR" dirty="0"/>
              <a:t>Πολιτικός και ρήτορας, θεωρείται ο σημαντικότερος ρήτορας της αρχαιότητας και όλων των εποχών. Τον έχουν αντιγράψει και μιμηθεί πάρα πολλοί, από την αρχαιότητα ως τις μέρες μας. </a:t>
            </a:r>
          </a:p>
          <a:p>
            <a:r>
              <a:rPr lang="el-GR" dirty="0"/>
              <a:t>Ο πατέρας του ήταν εύπορος αλλά πέθανε νωρίς. Ο Δημοσθένης αρχικά ασχολήθηκε με τη ρητορική για να ασκήσει αγωγή κατά των κηδεμόνων των, που είχαν καταχραστεί την περιουσία του.</a:t>
            </a:r>
          </a:p>
          <a:p>
            <a:r>
              <a:rPr lang="el-GR" dirty="0"/>
              <a:t>Στη συνέχεια εργάστηκε ως λογογράφος για βιοπορισμό. Κορυφαίος πολιτικός δημοκρατικών πεποιθήσεων, με τους λόγους του αγωνίστηκε κατά της ισχύος του Φιλίππου Β΄. Αυτοκτόνησε με κώνειο για να μη συλληφθεί από τη φρουρά του Μακεδόνα Αντίπατρου. </a:t>
            </a:r>
          </a:p>
          <a:p>
            <a:r>
              <a:rPr lang="el-GR" dirty="0"/>
              <a:t>Του αποδίδονται 60 λόγοι, εκ των οποίων 42 δικανικοί, 17 πολιτικοί, ένας πανηγυρικός, και διάφορες επιστολές. Σώζονται 59 λόγοι του, μεταξύ των οποίων ορισμένοι είναι νόθοι.</a:t>
            </a:r>
            <a:endParaRPr lang="en-US" dirty="0"/>
          </a:p>
        </p:txBody>
      </p:sp>
    </p:spTree>
    <p:extLst>
      <p:ext uri="{BB962C8B-B14F-4D97-AF65-F5344CB8AC3E}">
        <p14:creationId xmlns:p14="http://schemas.microsoft.com/office/powerpoint/2010/main" val="180396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95D12-350D-48C2-87B8-8CEB4C9E9F52}"/>
              </a:ext>
            </a:extLst>
          </p:cNvPr>
          <p:cNvSpPr>
            <a:spLocks noGrp="1"/>
          </p:cNvSpPr>
          <p:nvPr>
            <p:ph type="title"/>
          </p:nvPr>
        </p:nvSpPr>
        <p:spPr/>
        <p:txBody>
          <a:bodyPr/>
          <a:lstStyle/>
          <a:p>
            <a:pPr algn="ctr"/>
            <a:r>
              <a:rPr lang="el-GR" dirty="0"/>
              <a:t>Δείναρχος (περ. 361-περ. 291 π.Χ.) </a:t>
            </a:r>
            <a:endParaRPr lang="en-US" dirty="0"/>
          </a:p>
        </p:txBody>
      </p:sp>
      <p:sp>
        <p:nvSpPr>
          <p:cNvPr id="3" name="Content Placeholder 2">
            <a:extLst>
              <a:ext uri="{FF2B5EF4-FFF2-40B4-BE49-F238E27FC236}">
                <a16:creationId xmlns:a16="http://schemas.microsoft.com/office/drawing/2014/main" id="{7753405A-7698-45CB-8A16-C531205C779E}"/>
              </a:ext>
            </a:extLst>
          </p:cNvPr>
          <p:cNvSpPr>
            <a:spLocks noGrp="1"/>
          </p:cNvSpPr>
          <p:nvPr>
            <p:ph idx="1"/>
          </p:nvPr>
        </p:nvSpPr>
        <p:spPr>
          <a:xfrm>
            <a:off x="124287" y="1600200"/>
            <a:ext cx="11563777" cy="5257800"/>
          </a:xfrm>
        </p:spPr>
        <p:txBody>
          <a:bodyPr>
            <a:normAutofit fontScale="92500"/>
          </a:bodyPr>
          <a:lstStyle/>
          <a:p>
            <a:r>
              <a:rPr lang="el-GR" dirty="0"/>
              <a:t>Ο τελευταίος από τους δέκα Αττικούς ρήτορες. Γεννήθηκε στην Κόρινθο και πολύ νέος μετοίκησε στην Αθήνα, όπου εργάστηκε ως λογογράφος. Ως ξένος δεν είχε το δικαίωμα να συμμετέχει στις αρχές και τα αξιώματα. </a:t>
            </a:r>
          </a:p>
          <a:p>
            <a:r>
              <a:rPr lang="el-GR" dirty="0"/>
              <a:t>Υπήρξε μαθητής των φιλοσόφων Θεόφραστου και Δημητρίου του Φαληρέως. Οι πολιτικές προτιμήσεις του Δεινάρχου ήταν προς μία αθηναϊκή ολιγαρχία κάτω από Μακεδονικό έλεγχο. </a:t>
            </a:r>
          </a:p>
          <a:p>
            <a:r>
              <a:rPr lang="el-GR" dirty="0"/>
              <a:t>Όταν ο δάσκαλός του Δημήτριος Φαληρεύς διορίστηκε από τον Μακεδόνα βασιλιά Κάσσανδρο διοικητής της Αθήνας το 317 ο Δείναρχος άσκησε έντονη πολιτική επιρροή. Με την αποκατάσταση της δημοκρατίας, ο Δείναρχος καταδικάστηκε σε θάνατο και αποσύρθηκε σε εξορία στη Χαλκίδα. </a:t>
            </a:r>
          </a:p>
          <a:p>
            <a:r>
              <a:rPr lang="el-GR" dirty="0"/>
              <a:t>Οι 3 λόγοι του που σώζονται αναφέρονται στην υπόθεση της κατηγορίας 9 Αθηναίων πολιτικών ότι δωροδοκήθηκαν από τον ταμία του Αλεξάνδρου Άρπαλο το 324 π.Χ.</a:t>
            </a:r>
            <a:endParaRPr lang="en-US" dirty="0"/>
          </a:p>
        </p:txBody>
      </p:sp>
    </p:spTree>
    <p:extLst>
      <p:ext uri="{BB962C8B-B14F-4D97-AF65-F5344CB8AC3E}">
        <p14:creationId xmlns:p14="http://schemas.microsoft.com/office/powerpoint/2010/main" val="24445526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F8113-2AD7-4B9F-8E26-54D3DB50A4CD}"/>
              </a:ext>
            </a:extLst>
          </p:cNvPr>
          <p:cNvSpPr>
            <a:spLocks noGrp="1"/>
          </p:cNvSpPr>
          <p:nvPr>
            <p:ph type="title"/>
          </p:nvPr>
        </p:nvSpPr>
        <p:spPr/>
        <p:txBody>
          <a:bodyPr/>
          <a:lstStyle/>
          <a:p>
            <a:pPr algn="ctr"/>
            <a:r>
              <a:rPr lang="el-GR" dirty="0"/>
              <a:t>Αριστοτέλης, </a:t>
            </a:r>
            <a:r>
              <a:rPr lang="el-GR" i="1" dirty="0"/>
              <a:t>Ρητορική</a:t>
            </a:r>
          </a:p>
        </p:txBody>
      </p:sp>
      <p:sp>
        <p:nvSpPr>
          <p:cNvPr id="3" name="Content Placeholder 2">
            <a:extLst>
              <a:ext uri="{FF2B5EF4-FFF2-40B4-BE49-F238E27FC236}">
                <a16:creationId xmlns:a16="http://schemas.microsoft.com/office/drawing/2014/main" id="{0274F773-9867-4087-B244-A7A3280A627F}"/>
              </a:ext>
            </a:extLst>
          </p:cNvPr>
          <p:cNvSpPr>
            <a:spLocks noGrp="1"/>
          </p:cNvSpPr>
          <p:nvPr>
            <p:ph idx="1"/>
          </p:nvPr>
        </p:nvSpPr>
        <p:spPr/>
        <p:txBody>
          <a:bodyPr>
            <a:normAutofit fontScale="92500" lnSpcReduction="10000"/>
          </a:bodyPr>
          <a:lstStyle/>
          <a:p>
            <a:r>
              <a:rPr lang="el-GR" dirty="0"/>
              <a:t>Στα μέσα του 4</a:t>
            </a:r>
            <a:r>
              <a:rPr lang="el-GR" baseline="30000" dirty="0"/>
              <a:t>ου</a:t>
            </a:r>
            <a:r>
              <a:rPr lang="el-GR" dirty="0"/>
              <a:t> αιώνα π.Χ. ο Αριστοτέλης έγραψε εκτενές θεωρητικό έργο, τη </a:t>
            </a:r>
            <a:r>
              <a:rPr lang="el-GR" i="1" dirty="0"/>
              <a:t>Ρητορική</a:t>
            </a:r>
            <a:r>
              <a:rPr lang="el-GR" dirty="0"/>
              <a:t>.</a:t>
            </a:r>
          </a:p>
          <a:p>
            <a:r>
              <a:rPr lang="el-GR" dirty="0"/>
              <a:t>Ενώ ο δάσκαλός του Πλάτων ήταν επιφυλακτικός απέναντι στη ρητορική (μόνον όργανο για την υποστήριξη της αλήθειας), ο Αριστοτέλης συμβίβασε τη ρητορική τέχνη με την κοινωνική πραγματικότητα.</a:t>
            </a:r>
          </a:p>
          <a:p>
            <a:r>
              <a:rPr lang="el-GR" dirty="0"/>
              <a:t>Διατύπωσε τρεις βασικούς κανόνες που ορίζουν την επιτυχία του ρητορικού λόγου:</a:t>
            </a:r>
          </a:p>
          <a:p>
            <a:r>
              <a:rPr lang="el-GR" dirty="0" err="1"/>
              <a:t>Ἦθος</a:t>
            </a:r>
            <a:r>
              <a:rPr lang="el-GR" dirty="0"/>
              <a:t> του λέγοντος: Έκφραση της στάσης ζωής και της φιλοσοφικής θέσης για τον κόσμο.</a:t>
            </a:r>
          </a:p>
          <a:p>
            <a:r>
              <a:rPr lang="el-GR" i="1" dirty="0"/>
              <a:t>Πάθος: </a:t>
            </a:r>
            <a:r>
              <a:rPr lang="el-GR" dirty="0"/>
              <a:t>η ψυχική διάθεση που δημιουργείται στον ακροατή.</a:t>
            </a:r>
          </a:p>
          <a:p>
            <a:r>
              <a:rPr lang="el-GR" i="1" dirty="0"/>
              <a:t>Λόγος</a:t>
            </a:r>
            <a:r>
              <a:rPr lang="el-GR" dirty="0"/>
              <a:t>: το αντικείμενο και η σύσταση του λόγου.</a:t>
            </a:r>
          </a:p>
        </p:txBody>
      </p:sp>
    </p:spTree>
    <p:extLst>
      <p:ext uri="{BB962C8B-B14F-4D97-AF65-F5344CB8AC3E}">
        <p14:creationId xmlns:p14="http://schemas.microsoft.com/office/powerpoint/2010/main" val="29449665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E505C-4FEE-4B78-B9B7-8A9D18F3AE00}"/>
              </a:ext>
            </a:extLst>
          </p:cNvPr>
          <p:cNvSpPr>
            <a:spLocks noGrp="1"/>
          </p:cNvSpPr>
          <p:nvPr>
            <p:ph type="title"/>
          </p:nvPr>
        </p:nvSpPr>
        <p:spPr/>
        <p:txBody>
          <a:bodyPr/>
          <a:lstStyle/>
          <a:p>
            <a:pPr algn="ctr"/>
            <a:r>
              <a:rPr lang="el-GR" dirty="0"/>
              <a:t>Τα τρία μέσα πειθούς</a:t>
            </a:r>
          </a:p>
        </p:txBody>
      </p:sp>
      <p:sp>
        <p:nvSpPr>
          <p:cNvPr id="3" name="Content Placeholder 2">
            <a:extLst>
              <a:ext uri="{FF2B5EF4-FFF2-40B4-BE49-F238E27FC236}">
                <a16:creationId xmlns:a16="http://schemas.microsoft.com/office/drawing/2014/main" id="{04E8EE25-E4E2-4351-9CE8-AAC0A7CBE615}"/>
              </a:ext>
            </a:extLst>
          </p:cNvPr>
          <p:cNvSpPr>
            <a:spLocks noGrp="1"/>
          </p:cNvSpPr>
          <p:nvPr>
            <p:ph idx="1"/>
          </p:nvPr>
        </p:nvSpPr>
        <p:spPr/>
        <p:txBody>
          <a:bodyPr>
            <a:normAutofit fontScale="92500" lnSpcReduction="10000"/>
          </a:bodyPr>
          <a:lstStyle/>
          <a:p>
            <a:r>
              <a:rPr lang="el-GR" i="1" dirty="0" err="1"/>
              <a:t>Ἦθος</a:t>
            </a:r>
            <a:r>
              <a:rPr lang="el-GR" dirty="0"/>
              <a:t>: αξιοπιστία του ομιλητή.</a:t>
            </a:r>
          </a:p>
          <a:p>
            <a:pPr lvl="1"/>
            <a:r>
              <a:rPr lang="el-GR" dirty="0"/>
              <a:t>Ο ρήτορας πρέπει να φαίνεται ενάρετος, φρόνιμος, καλοπροαίρετος.</a:t>
            </a:r>
          </a:p>
          <a:p>
            <a:pPr lvl="1"/>
            <a:r>
              <a:rPr lang="el-GR" dirty="0"/>
              <a:t>«</a:t>
            </a:r>
            <a:r>
              <a:rPr lang="el-GR" i="1" dirty="0" err="1"/>
              <a:t>Πειθοῦσι</a:t>
            </a:r>
            <a:r>
              <a:rPr lang="el-GR" i="1" dirty="0"/>
              <a:t> </a:t>
            </a:r>
            <a:r>
              <a:rPr lang="el-GR" i="1" dirty="0" err="1"/>
              <a:t>γὰρ</a:t>
            </a:r>
            <a:r>
              <a:rPr lang="el-GR" i="1" dirty="0"/>
              <a:t> </a:t>
            </a:r>
            <a:r>
              <a:rPr lang="el-GR" i="1" dirty="0" err="1"/>
              <a:t>ἤθει</a:t>
            </a:r>
            <a:r>
              <a:rPr lang="el-GR" i="1" dirty="0"/>
              <a:t> </a:t>
            </a:r>
            <a:r>
              <a:rPr lang="el-GR" i="1" dirty="0" err="1"/>
              <a:t>μᾶλλον</a:t>
            </a:r>
            <a:r>
              <a:rPr lang="el-GR" i="1" dirty="0"/>
              <a:t> </a:t>
            </a:r>
            <a:r>
              <a:rPr lang="el-GR" i="1" dirty="0" err="1"/>
              <a:t>καὶ</a:t>
            </a:r>
            <a:r>
              <a:rPr lang="el-GR" i="1" dirty="0"/>
              <a:t> ταχέως</a:t>
            </a:r>
            <a:r>
              <a:rPr lang="el-GR" dirty="0"/>
              <a:t>».</a:t>
            </a:r>
          </a:p>
          <a:p>
            <a:pPr lvl="1"/>
            <a:endParaRPr lang="el-GR" dirty="0"/>
          </a:p>
          <a:p>
            <a:r>
              <a:rPr lang="el-GR" i="1" dirty="0"/>
              <a:t>Πάθος</a:t>
            </a:r>
            <a:r>
              <a:rPr lang="el-GR" dirty="0"/>
              <a:t>: τα συναισθήματα του ακροατηρίου.</a:t>
            </a:r>
          </a:p>
          <a:p>
            <a:pPr lvl="1"/>
            <a:r>
              <a:rPr lang="el-GR" dirty="0"/>
              <a:t>Ο ρήτορας οφείλει να γνωρίζει πώς γεννιούνται τα συναισθήματα (φόβος, οργή, έλεος) και πώς να τα προκαλεί.</a:t>
            </a:r>
          </a:p>
          <a:p>
            <a:pPr marL="0" indent="0">
              <a:buNone/>
            </a:pPr>
            <a:r>
              <a:rPr lang="el-GR" dirty="0"/>
              <a:t>	</a:t>
            </a:r>
          </a:p>
          <a:p>
            <a:r>
              <a:rPr lang="el-GR" dirty="0"/>
              <a:t>Λόγος: τα επιχειρήματα καθαυτά.</a:t>
            </a:r>
          </a:p>
          <a:p>
            <a:pPr lvl="1"/>
            <a:r>
              <a:rPr lang="el-GR" dirty="0"/>
              <a:t>Λογική δομή, παραδείγματα, ενθυμήματα.</a:t>
            </a:r>
          </a:p>
          <a:p>
            <a:pPr lvl="1"/>
            <a:r>
              <a:rPr lang="el-GR" dirty="0"/>
              <a:t>Το </a:t>
            </a:r>
            <a:r>
              <a:rPr lang="el-GR" i="1" dirty="0" err="1"/>
              <a:t>ἐνθύμημα</a:t>
            </a:r>
            <a:r>
              <a:rPr lang="el-GR" dirty="0"/>
              <a:t> = το ρητορικό συλλογιστικό επιχείρημα, συντομευμένος συλλογισμός προσαρμοσμένος στο ακροατήριο.</a:t>
            </a:r>
          </a:p>
          <a:p>
            <a:pPr lvl="1"/>
            <a:endParaRPr lang="el-GR" dirty="0"/>
          </a:p>
          <a:p>
            <a:pPr lvl="1"/>
            <a:endParaRPr lang="el-GR" dirty="0"/>
          </a:p>
        </p:txBody>
      </p:sp>
    </p:spTree>
    <p:extLst>
      <p:ext uri="{BB962C8B-B14F-4D97-AF65-F5344CB8AC3E}">
        <p14:creationId xmlns:p14="http://schemas.microsoft.com/office/powerpoint/2010/main" val="1246101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7928D-15B0-49F2-9ED2-E040BFB74AB8}"/>
              </a:ext>
            </a:extLst>
          </p:cNvPr>
          <p:cNvSpPr>
            <a:spLocks noGrp="1"/>
          </p:cNvSpPr>
          <p:nvPr>
            <p:ph type="title"/>
          </p:nvPr>
        </p:nvSpPr>
        <p:spPr/>
        <p:txBody>
          <a:bodyPr/>
          <a:lstStyle/>
          <a:p>
            <a:pPr algn="ctr"/>
            <a:r>
              <a:rPr lang="el-GR" dirty="0"/>
              <a:t>Τα τρία είδη ρητορικού λόγου</a:t>
            </a:r>
          </a:p>
        </p:txBody>
      </p:sp>
      <p:sp>
        <p:nvSpPr>
          <p:cNvPr id="3" name="Content Placeholder 2">
            <a:extLst>
              <a:ext uri="{FF2B5EF4-FFF2-40B4-BE49-F238E27FC236}">
                <a16:creationId xmlns:a16="http://schemas.microsoft.com/office/drawing/2014/main" id="{0ACF3723-2F20-453F-BD12-689C3A0A732C}"/>
              </a:ext>
            </a:extLst>
          </p:cNvPr>
          <p:cNvSpPr>
            <a:spLocks noGrp="1"/>
          </p:cNvSpPr>
          <p:nvPr>
            <p:ph idx="1"/>
          </p:nvPr>
        </p:nvSpPr>
        <p:spPr>
          <a:xfrm>
            <a:off x="838200" y="1690688"/>
            <a:ext cx="10515600" cy="4802187"/>
          </a:xfrm>
        </p:spPr>
        <p:txBody>
          <a:bodyPr>
            <a:normAutofit fontScale="92500" lnSpcReduction="20000"/>
          </a:bodyPr>
          <a:lstStyle/>
          <a:p>
            <a:r>
              <a:rPr lang="el-GR" dirty="0"/>
              <a:t>Συμβουλευτικός (δημιουργικός / πολιτικός):</a:t>
            </a:r>
          </a:p>
          <a:p>
            <a:pPr lvl="1"/>
            <a:r>
              <a:rPr lang="el-GR" dirty="0"/>
              <a:t>Ακροατήριο: συνέλευση πολιτών.</a:t>
            </a:r>
          </a:p>
          <a:p>
            <a:pPr lvl="1"/>
            <a:r>
              <a:rPr lang="el-GR" dirty="0"/>
              <a:t>Σκοπός: να πείσει για πράξεις στο μέλλον (π.χ. αν πρέπει να γίνει πόλεμος).</a:t>
            </a:r>
          </a:p>
          <a:p>
            <a:pPr lvl="1"/>
            <a:r>
              <a:rPr lang="el-GR" dirty="0"/>
              <a:t>Κριτήριο: το συμφέρον.</a:t>
            </a:r>
          </a:p>
          <a:p>
            <a:pPr lvl="1"/>
            <a:endParaRPr lang="el-GR" dirty="0"/>
          </a:p>
          <a:p>
            <a:r>
              <a:rPr lang="el-GR" dirty="0"/>
              <a:t>Δικανικός:</a:t>
            </a:r>
          </a:p>
          <a:p>
            <a:pPr lvl="1"/>
            <a:r>
              <a:rPr lang="el-GR" dirty="0"/>
              <a:t>Ακροατήριο: δικαστήριο.</a:t>
            </a:r>
          </a:p>
          <a:p>
            <a:pPr lvl="1"/>
            <a:r>
              <a:rPr lang="el-GR" dirty="0"/>
              <a:t>Σκοπός: να κρίνει πράξεις του παρελθόντος (ενοχή/αθωότητα).</a:t>
            </a:r>
          </a:p>
          <a:p>
            <a:pPr lvl="1"/>
            <a:r>
              <a:rPr lang="el-GR" dirty="0"/>
              <a:t>Κριτήριο: το δίκαιο και το άδικο.</a:t>
            </a:r>
          </a:p>
          <a:p>
            <a:pPr lvl="1"/>
            <a:endParaRPr lang="el-GR" dirty="0"/>
          </a:p>
          <a:p>
            <a:r>
              <a:rPr lang="el-GR" dirty="0"/>
              <a:t>Επιδεικτικός:</a:t>
            </a:r>
          </a:p>
          <a:p>
            <a:pPr lvl="1"/>
            <a:r>
              <a:rPr lang="el-GR" dirty="0"/>
              <a:t>Ακροατήριο: ευρύ κοινό σε τελετές.</a:t>
            </a:r>
          </a:p>
          <a:p>
            <a:pPr lvl="1"/>
            <a:r>
              <a:rPr lang="el-GR" dirty="0"/>
              <a:t>Σκοπός: έπαινος ή ψόγος.</a:t>
            </a:r>
          </a:p>
          <a:p>
            <a:pPr lvl="1"/>
            <a:r>
              <a:rPr lang="el-GR" dirty="0"/>
              <a:t>Κριτήριο: το καλό και το αισχρό.</a:t>
            </a:r>
          </a:p>
          <a:p>
            <a:pPr lvl="1"/>
            <a:endParaRPr lang="el-GR" dirty="0"/>
          </a:p>
        </p:txBody>
      </p:sp>
    </p:spTree>
    <p:extLst>
      <p:ext uri="{BB962C8B-B14F-4D97-AF65-F5344CB8AC3E}">
        <p14:creationId xmlns:p14="http://schemas.microsoft.com/office/powerpoint/2010/main" val="3002168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51981-3F6B-4105-91BC-C608000B176D}"/>
              </a:ext>
            </a:extLst>
          </p:cNvPr>
          <p:cNvSpPr>
            <a:spLocks noGrp="1"/>
          </p:cNvSpPr>
          <p:nvPr>
            <p:ph type="title"/>
          </p:nvPr>
        </p:nvSpPr>
        <p:spPr/>
        <p:txBody>
          <a:bodyPr/>
          <a:lstStyle/>
          <a:p>
            <a:pPr algn="ctr"/>
            <a:r>
              <a:rPr lang="el-GR" dirty="0"/>
              <a:t>Μέρη του λόγου</a:t>
            </a:r>
          </a:p>
        </p:txBody>
      </p:sp>
      <p:sp>
        <p:nvSpPr>
          <p:cNvPr id="3" name="Content Placeholder 2">
            <a:extLst>
              <a:ext uri="{FF2B5EF4-FFF2-40B4-BE49-F238E27FC236}">
                <a16:creationId xmlns:a16="http://schemas.microsoft.com/office/drawing/2014/main" id="{A721B147-18EC-4878-97B2-9693FE8E89C2}"/>
              </a:ext>
            </a:extLst>
          </p:cNvPr>
          <p:cNvSpPr>
            <a:spLocks noGrp="1"/>
          </p:cNvSpPr>
          <p:nvPr>
            <p:ph idx="1"/>
          </p:nvPr>
        </p:nvSpPr>
        <p:spPr/>
        <p:txBody>
          <a:bodyPr/>
          <a:lstStyle/>
          <a:p>
            <a:r>
              <a:rPr lang="el-GR" dirty="0"/>
              <a:t>Ένας ρητορικός λόγος έχει τυπικά 6 μέρη:</a:t>
            </a:r>
          </a:p>
          <a:p>
            <a:r>
              <a:rPr lang="el-GR" dirty="0"/>
              <a:t>1.	</a:t>
            </a:r>
            <a:r>
              <a:rPr lang="el-GR" i="1" dirty="0"/>
              <a:t>Πρόλογος</a:t>
            </a:r>
            <a:r>
              <a:rPr lang="el-GR" dirty="0"/>
              <a:t> (εισαγωγή, πρόθεση)</a:t>
            </a:r>
          </a:p>
          <a:p>
            <a:r>
              <a:rPr lang="el-GR" dirty="0"/>
              <a:t>2.	</a:t>
            </a:r>
            <a:r>
              <a:rPr lang="el-GR" i="1" dirty="0" err="1"/>
              <a:t>Διήγησις</a:t>
            </a:r>
            <a:r>
              <a:rPr lang="el-GR" dirty="0"/>
              <a:t> (παρουσίαση των γεγονότων)</a:t>
            </a:r>
          </a:p>
          <a:p>
            <a:r>
              <a:rPr lang="el-GR" dirty="0"/>
              <a:t>3.	</a:t>
            </a:r>
            <a:r>
              <a:rPr lang="el-GR" i="1" dirty="0"/>
              <a:t>Πίστεις</a:t>
            </a:r>
            <a:r>
              <a:rPr lang="el-GR" dirty="0"/>
              <a:t> (επιχειρήματα – το κύριο σώμα)</a:t>
            </a:r>
          </a:p>
          <a:p>
            <a:r>
              <a:rPr lang="el-GR" dirty="0"/>
              <a:t>4.	</a:t>
            </a:r>
            <a:r>
              <a:rPr lang="el-GR" i="1" dirty="0" err="1"/>
              <a:t>Παρέκβασις</a:t>
            </a:r>
            <a:r>
              <a:rPr lang="el-GR" dirty="0"/>
              <a:t> (παρένθεση, σχόλια)</a:t>
            </a:r>
          </a:p>
          <a:p>
            <a:r>
              <a:rPr lang="el-GR" dirty="0"/>
              <a:t>5.	</a:t>
            </a:r>
            <a:r>
              <a:rPr lang="el-GR" i="1" dirty="0" err="1"/>
              <a:t>Ἐπίλογος</a:t>
            </a:r>
            <a:r>
              <a:rPr lang="el-GR" dirty="0"/>
              <a:t> (ανακεφαλαίωση και συναίσθημα)</a:t>
            </a:r>
          </a:p>
          <a:p>
            <a:endParaRPr lang="el-GR" dirty="0"/>
          </a:p>
        </p:txBody>
      </p:sp>
    </p:spTree>
    <p:extLst>
      <p:ext uri="{BB962C8B-B14F-4D97-AF65-F5344CB8AC3E}">
        <p14:creationId xmlns:p14="http://schemas.microsoft.com/office/powerpoint/2010/main" val="911315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FF48B-9872-4A1E-A4EB-375B88B21CC3}"/>
              </a:ext>
            </a:extLst>
          </p:cNvPr>
          <p:cNvSpPr>
            <a:spLocks noGrp="1"/>
          </p:cNvSpPr>
          <p:nvPr>
            <p:ph type="title"/>
          </p:nvPr>
        </p:nvSpPr>
        <p:spPr/>
        <p:txBody>
          <a:bodyPr/>
          <a:lstStyle/>
          <a:p>
            <a:r>
              <a:rPr lang="el-GR" dirty="0"/>
              <a:t>Βιβλιογραφία</a:t>
            </a:r>
            <a:endParaRPr lang="en-US" dirty="0"/>
          </a:p>
        </p:txBody>
      </p:sp>
      <p:sp>
        <p:nvSpPr>
          <p:cNvPr id="3" name="Content Placeholder 2">
            <a:extLst>
              <a:ext uri="{FF2B5EF4-FFF2-40B4-BE49-F238E27FC236}">
                <a16:creationId xmlns:a16="http://schemas.microsoft.com/office/drawing/2014/main" id="{50CE9E00-E952-4EA2-A6D9-2F5B120D7531}"/>
              </a:ext>
            </a:extLst>
          </p:cNvPr>
          <p:cNvSpPr>
            <a:spLocks noGrp="1"/>
          </p:cNvSpPr>
          <p:nvPr>
            <p:ph idx="1"/>
          </p:nvPr>
        </p:nvSpPr>
        <p:spPr>
          <a:xfrm>
            <a:off x="168676" y="1600200"/>
            <a:ext cx="11887200" cy="4495800"/>
          </a:xfrm>
        </p:spPr>
        <p:txBody>
          <a:bodyPr/>
          <a:lstStyle/>
          <a:p>
            <a:r>
              <a:rPr lang="el-GR" dirty="0"/>
              <a:t>Ευσύνοπτη εισαγωγή στη ρητορική στο </a:t>
            </a:r>
            <a:r>
              <a:rPr lang="en-US" dirty="0">
                <a:hlinkClick r:id="rId2"/>
              </a:rPr>
              <a:t>http://ebooks.edu.gr/ebooks/v/html/8547/2720/Ritorika-Keimena_B-Lykeiou-AnthrSp_html-empl/index0_01.html</a:t>
            </a:r>
            <a:endParaRPr lang="el-GR" dirty="0"/>
          </a:p>
          <a:p>
            <a:r>
              <a:rPr lang="el-GR" dirty="0"/>
              <a:t>Β. Α. Κύρκος, </a:t>
            </a:r>
            <a:r>
              <a:rPr lang="el-GR" i="1" dirty="0"/>
              <a:t>Αρχαίος ελληνικός Διαφωτισμός και Σοφιστική, </a:t>
            </a:r>
            <a:r>
              <a:rPr lang="el-GR" dirty="0"/>
              <a:t>Αθήνα 1992 (ιδίως σ. 281-311).</a:t>
            </a:r>
          </a:p>
          <a:p>
            <a:r>
              <a:rPr lang="en-US" dirty="0">
                <a:latin typeface="Calibri" panose="020F0502020204030204" pitchFamily="34" charset="0"/>
                <a:cs typeface="Calibri" panose="020F0502020204030204" pitchFamily="34" charset="0"/>
              </a:rPr>
              <a:t>J. de Romilly, </a:t>
            </a:r>
            <a:r>
              <a:rPr lang="el-GR" i="1" dirty="0"/>
              <a:t>Οι μεγάλοι σοφιστές στην Αθήνα του Περικλή</a:t>
            </a:r>
            <a:r>
              <a:rPr lang="el-GR" dirty="0"/>
              <a:t>, Αθήνα 1994 (ιδίως σ. 99-146).</a:t>
            </a:r>
          </a:p>
          <a:p>
            <a:r>
              <a:rPr lang="el-GR" dirty="0"/>
              <a:t>Ν. Μ. Σκουτερόπουλος, </a:t>
            </a:r>
            <a:r>
              <a:rPr lang="el-GR" i="1" dirty="0"/>
              <a:t>Η αρχαία σοφιστική. Τα σωζόμενα αποσπάσματα</a:t>
            </a:r>
            <a:r>
              <a:rPr lang="el-GR" dirty="0"/>
              <a:t>, Αθήνα 1991.</a:t>
            </a:r>
            <a:endParaRPr lang="en-US" dirty="0"/>
          </a:p>
        </p:txBody>
      </p:sp>
    </p:spTree>
    <p:extLst>
      <p:ext uri="{BB962C8B-B14F-4D97-AF65-F5344CB8AC3E}">
        <p14:creationId xmlns:p14="http://schemas.microsoft.com/office/powerpoint/2010/main" val="3181761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D1367E8-4FDD-4AE7-BD5B-EDDB468CAE34}"/>
              </a:ext>
            </a:extLst>
          </p:cNvPr>
          <p:cNvSpPr>
            <a:spLocks noGrp="1"/>
          </p:cNvSpPr>
          <p:nvPr>
            <p:ph type="title"/>
          </p:nvPr>
        </p:nvSpPr>
        <p:spPr/>
        <p:txBody>
          <a:bodyPr/>
          <a:lstStyle/>
          <a:p>
            <a:pPr algn="ctr"/>
            <a:r>
              <a:rPr lang="el-GR" dirty="0"/>
              <a:t>Τι είναι η ρητορική</a:t>
            </a:r>
          </a:p>
        </p:txBody>
      </p:sp>
      <p:sp>
        <p:nvSpPr>
          <p:cNvPr id="5" name="Content Placeholder 4">
            <a:extLst>
              <a:ext uri="{FF2B5EF4-FFF2-40B4-BE49-F238E27FC236}">
                <a16:creationId xmlns:a16="http://schemas.microsoft.com/office/drawing/2014/main" id="{A589A7D9-A068-454C-83A2-5E860B0A57EE}"/>
              </a:ext>
            </a:extLst>
          </p:cNvPr>
          <p:cNvSpPr>
            <a:spLocks noGrp="1"/>
          </p:cNvSpPr>
          <p:nvPr>
            <p:ph idx="1"/>
          </p:nvPr>
        </p:nvSpPr>
        <p:spPr>
          <a:xfrm>
            <a:off x="838200" y="1825625"/>
            <a:ext cx="10515600" cy="4871010"/>
          </a:xfrm>
        </p:spPr>
        <p:txBody>
          <a:bodyPr/>
          <a:lstStyle/>
          <a:p>
            <a:r>
              <a:rPr lang="el-GR" dirty="0"/>
              <a:t>Η τέχνη του λόγου με σκοπό την πειθώ.</a:t>
            </a:r>
          </a:p>
          <a:p>
            <a:r>
              <a:rPr lang="el-GR" dirty="0"/>
              <a:t>Ο Γοργίας από τους </a:t>
            </a:r>
            <a:r>
              <a:rPr lang="el-GR" dirty="0" err="1"/>
              <a:t>Λεοντίνους</a:t>
            </a:r>
            <a:r>
              <a:rPr lang="el-GR" dirty="0"/>
              <a:t> της Σικελίας έδωσε τον πρώτο ορισμό της ρητορικής: </a:t>
            </a:r>
            <a:r>
              <a:rPr lang="el-GR" i="1" dirty="0" err="1"/>
              <a:t>Πειθοῦς</a:t>
            </a:r>
            <a:r>
              <a:rPr lang="el-GR" i="1" dirty="0"/>
              <a:t> </a:t>
            </a:r>
            <a:r>
              <a:rPr lang="el-GR" i="1" dirty="0" err="1"/>
              <a:t>δημιουργὸς</a:t>
            </a:r>
            <a:endParaRPr lang="el-GR" i="1" dirty="0"/>
          </a:p>
          <a:p>
            <a:r>
              <a:rPr lang="el-GR" dirty="0"/>
              <a:t>Η γένεση και ανάπτυξη της ρητορικής τέχνης έγινε στην Ελλάδα, χάρη στους κοινωνικούς και πολιτικούς παράγοντες που επικράτησαν στις ελληνικές πόλεις.</a:t>
            </a:r>
          </a:p>
          <a:p>
            <a:r>
              <a:rPr lang="el-GR" dirty="0"/>
              <a:t>Πολιτικές ελευθερίες – Δημοκρατία</a:t>
            </a:r>
          </a:p>
          <a:p>
            <a:r>
              <a:rPr lang="el-GR" dirty="0"/>
              <a:t>Οι παράγοντες αυτοί απαιτούσαν την καλλιέργεια του δημόσιου λόγου</a:t>
            </a:r>
          </a:p>
          <a:p>
            <a:pPr lvl="1"/>
            <a:r>
              <a:rPr lang="el-GR" dirty="0"/>
              <a:t>Για να υποστηρίξουν τις ιδέες και απόψεις τους</a:t>
            </a:r>
          </a:p>
          <a:p>
            <a:pPr lvl="1"/>
            <a:r>
              <a:rPr lang="el-GR" dirty="0"/>
              <a:t>Για να υπερασπιστούν τα συμφέροντά τους</a:t>
            </a:r>
          </a:p>
        </p:txBody>
      </p:sp>
    </p:spTree>
    <p:extLst>
      <p:ext uri="{BB962C8B-B14F-4D97-AF65-F5344CB8AC3E}">
        <p14:creationId xmlns:p14="http://schemas.microsoft.com/office/powerpoint/2010/main" val="3638612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BA9E9-4C20-412A-A8EC-F4E540ABE75F}"/>
              </a:ext>
            </a:extLst>
          </p:cNvPr>
          <p:cNvSpPr>
            <a:spLocks noGrp="1"/>
          </p:cNvSpPr>
          <p:nvPr>
            <p:ph type="title"/>
          </p:nvPr>
        </p:nvSpPr>
        <p:spPr/>
        <p:txBody>
          <a:bodyPr/>
          <a:lstStyle/>
          <a:p>
            <a:pPr algn="ctr"/>
            <a:r>
              <a:rPr lang="el-GR" dirty="0"/>
              <a:t>Καταγωγή και εδραίωση</a:t>
            </a:r>
          </a:p>
        </p:txBody>
      </p:sp>
      <p:sp>
        <p:nvSpPr>
          <p:cNvPr id="3" name="Content Placeholder 2">
            <a:extLst>
              <a:ext uri="{FF2B5EF4-FFF2-40B4-BE49-F238E27FC236}">
                <a16:creationId xmlns:a16="http://schemas.microsoft.com/office/drawing/2014/main" id="{71C9E49D-BDCB-4A35-A39B-48970E611241}"/>
              </a:ext>
            </a:extLst>
          </p:cNvPr>
          <p:cNvSpPr>
            <a:spLocks noGrp="1"/>
          </p:cNvSpPr>
          <p:nvPr>
            <p:ph idx="1"/>
          </p:nvPr>
        </p:nvSpPr>
        <p:spPr/>
        <p:txBody>
          <a:bodyPr>
            <a:normAutofit/>
          </a:bodyPr>
          <a:lstStyle/>
          <a:p>
            <a:r>
              <a:rPr lang="el-GR" dirty="0"/>
              <a:t>Στοιχεία ρητορικής ανιχνεύονται στα ομηρικά έπη.</a:t>
            </a:r>
          </a:p>
          <a:p>
            <a:r>
              <a:rPr lang="el-GR" dirty="0"/>
              <a:t>Νέα αξία εκτός από την ανδρεία: η ικανότητα να μιλάει κανείς πειστικά.</a:t>
            </a:r>
          </a:p>
          <a:p>
            <a:r>
              <a:rPr lang="el-GR" dirty="0"/>
              <a:t>Εξέλιξη της ρητορικής τέχνης στην ιστοριογραφία και την τραγωδία.</a:t>
            </a:r>
          </a:p>
          <a:p>
            <a:r>
              <a:rPr lang="el-GR" dirty="0"/>
              <a:t>Βασική προϋπόθεση για την καλλιέργεια της ρητορικής είναι η πολιτική ελευθερία και η δημοκρατία.</a:t>
            </a:r>
          </a:p>
          <a:p>
            <a:r>
              <a:rPr lang="el-GR" dirty="0"/>
              <a:t>Έπαιξε </a:t>
            </a:r>
            <a:r>
              <a:rPr lang="el-GR" dirty="0" err="1"/>
              <a:t>πρωτεύονται</a:t>
            </a:r>
            <a:r>
              <a:rPr lang="el-GR" dirty="0"/>
              <a:t> ρόλο στην εκπαίδευση των νέων.</a:t>
            </a:r>
          </a:p>
          <a:p>
            <a:r>
              <a:rPr lang="el-GR" dirty="0"/>
              <a:t>Η συστηματική διδασκαλία της ρητορικής τέχνης άρχισε στην Αθήνα μετά το 427 π.Χ.</a:t>
            </a:r>
          </a:p>
          <a:p>
            <a:endParaRPr lang="el-GR" dirty="0"/>
          </a:p>
          <a:p>
            <a:pPr marL="0" indent="0">
              <a:buNone/>
            </a:pPr>
            <a:endParaRPr lang="el-GR" dirty="0"/>
          </a:p>
          <a:p>
            <a:endParaRPr lang="el-GR" dirty="0"/>
          </a:p>
        </p:txBody>
      </p:sp>
    </p:spTree>
    <p:extLst>
      <p:ext uri="{BB962C8B-B14F-4D97-AF65-F5344CB8AC3E}">
        <p14:creationId xmlns:p14="http://schemas.microsoft.com/office/powerpoint/2010/main" val="4281598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BF5C6-F74A-441D-BAE1-B5F98D585B10}"/>
              </a:ext>
            </a:extLst>
          </p:cNvPr>
          <p:cNvSpPr>
            <a:spLocks noGrp="1"/>
          </p:cNvSpPr>
          <p:nvPr>
            <p:ph type="title"/>
          </p:nvPr>
        </p:nvSpPr>
        <p:spPr/>
        <p:txBody>
          <a:bodyPr/>
          <a:lstStyle/>
          <a:p>
            <a:pPr algn="ctr"/>
            <a:r>
              <a:rPr lang="el-GR" dirty="0"/>
              <a:t>Γέννηση της ρητορικής</a:t>
            </a:r>
            <a:endParaRPr lang="en-US" dirty="0"/>
          </a:p>
        </p:txBody>
      </p:sp>
      <p:sp>
        <p:nvSpPr>
          <p:cNvPr id="3" name="Content Placeholder 2">
            <a:extLst>
              <a:ext uri="{FF2B5EF4-FFF2-40B4-BE49-F238E27FC236}">
                <a16:creationId xmlns:a16="http://schemas.microsoft.com/office/drawing/2014/main" id="{EDC03736-DB6E-42AE-9E7B-821A4F795747}"/>
              </a:ext>
            </a:extLst>
          </p:cNvPr>
          <p:cNvSpPr>
            <a:spLocks noGrp="1"/>
          </p:cNvSpPr>
          <p:nvPr>
            <p:ph idx="1"/>
          </p:nvPr>
        </p:nvSpPr>
        <p:spPr>
          <a:xfrm>
            <a:off x="1025237" y="1497106"/>
            <a:ext cx="9993746" cy="4995769"/>
          </a:xfrm>
        </p:spPr>
        <p:txBody>
          <a:bodyPr>
            <a:normAutofit/>
          </a:bodyPr>
          <a:lstStyle/>
          <a:p>
            <a:r>
              <a:rPr lang="el-GR" dirty="0"/>
              <a:t>Γεννήθηκε τον 5</a:t>
            </a:r>
            <a:r>
              <a:rPr lang="el-GR" baseline="30000" dirty="0"/>
              <a:t>ο</a:t>
            </a:r>
            <a:r>
              <a:rPr lang="el-GR" dirty="0"/>
              <a:t> αιώνα π.Χ., μαζί με την τραγωδία και τη Σοφιστική. </a:t>
            </a:r>
          </a:p>
          <a:p>
            <a:r>
              <a:rPr lang="el-GR" dirty="0"/>
              <a:t>Κατά την παράδοση, η ρητορική τέχνη γεννήθηκε στις ελληνικές πόλεις της Σικελίας.</a:t>
            </a:r>
          </a:p>
          <a:p>
            <a:r>
              <a:rPr lang="el-GR" dirty="0"/>
              <a:t>Εκείνος που την οργάνωσε και συστηματοποίησε ήταν ο Κόραξ από τις Συρακούσες.</a:t>
            </a:r>
          </a:p>
          <a:p>
            <a:r>
              <a:rPr lang="el-GR" dirty="0"/>
              <a:t>Ο μαθητής του, </a:t>
            </a:r>
            <a:r>
              <a:rPr lang="el-GR" dirty="0" err="1"/>
              <a:t>Τισίας</a:t>
            </a:r>
            <a:r>
              <a:rPr lang="el-GR" dirty="0"/>
              <a:t> ή </a:t>
            </a:r>
            <a:r>
              <a:rPr lang="el-GR" dirty="0" err="1"/>
              <a:t>Τεισίας</a:t>
            </a:r>
            <a:r>
              <a:rPr lang="el-GR" dirty="0"/>
              <a:t>, έγραψε το πρώτο εγχειρίδιο ρητορικής.</a:t>
            </a:r>
          </a:p>
          <a:p>
            <a:r>
              <a:rPr lang="el-GR" dirty="0"/>
              <a:t>Η ρητορική τελειοποιήθηκε από τους Σοφιστές, με τους οποίους συνδέθηκε αναπόσπαστα.</a:t>
            </a:r>
          </a:p>
          <a:p>
            <a:r>
              <a:rPr lang="el-GR" dirty="0"/>
              <a:t>Πρωταγόρας, Γοργίας.</a:t>
            </a:r>
          </a:p>
        </p:txBody>
      </p:sp>
    </p:spTree>
    <p:extLst>
      <p:ext uri="{BB962C8B-B14F-4D97-AF65-F5344CB8AC3E}">
        <p14:creationId xmlns:p14="http://schemas.microsoft.com/office/powerpoint/2010/main" val="490768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C330D-2E1D-4290-8D09-C21F23F6B391}"/>
              </a:ext>
            </a:extLst>
          </p:cNvPr>
          <p:cNvSpPr>
            <a:spLocks noGrp="1"/>
          </p:cNvSpPr>
          <p:nvPr>
            <p:ph type="title"/>
          </p:nvPr>
        </p:nvSpPr>
        <p:spPr/>
        <p:txBody>
          <a:bodyPr/>
          <a:lstStyle/>
          <a:p>
            <a:pPr algn="ctr"/>
            <a:r>
              <a:rPr lang="el-GR" dirty="0"/>
              <a:t>Καλλιέργεια της ρητορικής</a:t>
            </a:r>
          </a:p>
        </p:txBody>
      </p:sp>
      <p:sp>
        <p:nvSpPr>
          <p:cNvPr id="3" name="Content Placeholder 2">
            <a:extLst>
              <a:ext uri="{FF2B5EF4-FFF2-40B4-BE49-F238E27FC236}">
                <a16:creationId xmlns:a16="http://schemas.microsoft.com/office/drawing/2014/main" id="{0470DB22-35E1-447B-A783-0DD9D7A7281D}"/>
              </a:ext>
            </a:extLst>
          </p:cNvPr>
          <p:cNvSpPr>
            <a:spLocks noGrp="1"/>
          </p:cNvSpPr>
          <p:nvPr>
            <p:ph idx="1"/>
          </p:nvPr>
        </p:nvSpPr>
        <p:spPr/>
        <p:txBody>
          <a:bodyPr/>
          <a:lstStyle/>
          <a:p>
            <a:r>
              <a:rPr lang="el-GR" dirty="0"/>
              <a:t>Η ρητορική βρήκε το ευνοϊκότερο περιβάλλον και καλλιεργήθηκε στη δημοκρατική Αθήνα.</a:t>
            </a:r>
          </a:p>
          <a:p>
            <a:r>
              <a:rPr lang="el-GR" dirty="0"/>
              <a:t>Η Αθήνα είχε ως βασική αρχή την ελευθερία του λόγου (</a:t>
            </a:r>
            <a:r>
              <a:rPr lang="el-GR" i="1" dirty="0"/>
              <a:t>παρρησία)</a:t>
            </a:r>
            <a:r>
              <a:rPr lang="el-GR" dirty="0"/>
              <a:t> και έδινε μεγάλη αξία στον λόγο και στην επιχειρηματολογία.</a:t>
            </a:r>
          </a:p>
          <a:p>
            <a:pPr lvl="1"/>
            <a:r>
              <a:rPr lang="el-GR" dirty="0" err="1"/>
              <a:t>Πλάτ</a:t>
            </a:r>
            <a:r>
              <a:rPr lang="el-GR" dirty="0"/>
              <a:t>. Γοργίας 461</a:t>
            </a:r>
            <a:r>
              <a:rPr lang="en-US" dirty="0"/>
              <a:t>e: </a:t>
            </a:r>
            <a:r>
              <a:rPr lang="el-GR" dirty="0"/>
              <a:t>εκεί όπου υπάρχει η μεγαλύτερη ελευθερία του λόγου σε όλη την Ελλάδα (</a:t>
            </a:r>
            <a:r>
              <a:rPr lang="el-GR" i="1" dirty="0" err="1"/>
              <a:t>οὗ</a:t>
            </a:r>
            <a:r>
              <a:rPr lang="el-GR" i="1" dirty="0"/>
              <a:t> </a:t>
            </a:r>
            <a:r>
              <a:rPr lang="el-GR" i="1" dirty="0" err="1"/>
              <a:t>τῆς</a:t>
            </a:r>
            <a:r>
              <a:rPr lang="el-GR" i="1" dirty="0"/>
              <a:t> </a:t>
            </a:r>
            <a:r>
              <a:rPr lang="el-GR" i="1" dirty="0" err="1"/>
              <a:t>Ἑλλάδος</a:t>
            </a:r>
            <a:r>
              <a:rPr lang="el-GR" i="1" dirty="0"/>
              <a:t> πλείστη </a:t>
            </a:r>
            <a:r>
              <a:rPr lang="el-GR" i="1" dirty="0" err="1"/>
              <a:t>ἐστίν</a:t>
            </a:r>
            <a:r>
              <a:rPr lang="el-GR" i="1" dirty="0"/>
              <a:t> </a:t>
            </a:r>
            <a:r>
              <a:rPr lang="el-GR" i="1" dirty="0" err="1"/>
              <a:t>ἐξουσία</a:t>
            </a:r>
            <a:r>
              <a:rPr lang="el-GR" i="1" dirty="0"/>
              <a:t> </a:t>
            </a:r>
            <a:r>
              <a:rPr lang="el-GR" i="1" dirty="0" err="1"/>
              <a:t>τοῦ</a:t>
            </a:r>
            <a:r>
              <a:rPr lang="el-GR" i="1" dirty="0"/>
              <a:t> λέγειν).</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effectLst/>
                <a:uLnTx/>
                <a:uFillTx/>
                <a:latin typeface="Calibri" panose="020F0502020204030204"/>
                <a:ea typeface="+mn-ea"/>
                <a:cs typeface="+mn-cs"/>
              </a:rPr>
              <a:t>Η ρητορική είχε ευρύτ</a:t>
            </a:r>
            <a:r>
              <a:rPr kumimoji="0" lang="el-GR" sz="2800" b="0" i="0" u="none" strike="noStrike" kern="1200" cap="none" spc="0" normalizeH="0" baseline="0" noProof="0" dirty="0">
                <a:ln>
                  <a:noFill/>
                </a:ln>
                <a:solidFill>
                  <a:prstClr val="white"/>
                </a:solidFill>
                <a:effectLst/>
                <a:uLnTx/>
                <a:uFillTx/>
                <a:latin typeface="Calibri" panose="020F0502020204030204"/>
                <a:ea typeface="+mn-ea"/>
                <a:cs typeface="+mn-cs"/>
              </a:rPr>
              <a:t>ατη εφαρμογή στην Εκκλησία του Δήμου, τη Βουλή και τα δικαστήρια.</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l-GR" dirty="0" err="1">
                <a:solidFill>
                  <a:prstClr val="white"/>
                </a:solidFill>
                <a:latin typeface="Calibri" panose="020F0502020204030204"/>
              </a:rPr>
              <a:t>Πλάτ</a:t>
            </a:r>
            <a:r>
              <a:rPr lang="el-GR" dirty="0">
                <a:solidFill>
                  <a:prstClr val="white"/>
                </a:solidFill>
                <a:latin typeface="Calibri" panose="020F0502020204030204"/>
              </a:rPr>
              <a:t>. </a:t>
            </a:r>
            <a:r>
              <a:rPr lang="el-GR" i="1" dirty="0">
                <a:solidFill>
                  <a:prstClr val="white"/>
                </a:solidFill>
                <a:latin typeface="Calibri" panose="020F0502020204030204"/>
              </a:rPr>
              <a:t>Γοργίας</a:t>
            </a:r>
            <a:r>
              <a:rPr lang="el-GR" dirty="0">
                <a:solidFill>
                  <a:prstClr val="white"/>
                </a:solidFill>
                <a:latin typeface="Calibri" panose="020F0502020204030204"/>
              </a:rPr>
              <a:t> 452</a:t>
            </a:r>
            <a:r>
              <a:rPr lang="en-US" dirty="0">
                <a:solidFill>
                  <a:prstClr val="white"/>
                </a:solidFill>
                <a:latin typeface="Calibri" panose="020F0502020204030204"/>
              </a:rPr>
              <a:t>e: </a:t>
            </a:r>
            <a:r>
              <a:rPr lang="el-GR" i="1" dirty="0" err="1">
                <a:solidFill>
                  <a:prstClr val="white"/>
                </a:solidFill>
                <a:latin typeface="Calibri" panose="020F0502020204030204"/>
              </a:rPr>
              <a:t>ἐν</a:t>
            </a:r>
            <a:r>
              <a:rPr lang="el-GR" i="1" dirty="0">
                <a:solidFill>
                  <a:prstClr val="white"/>
                </a:solidFill>
                <a:latin typeface="Calibri" panose="020F0502020204030204"/>
              </a:rPr>
              <a:t> </a:t>
            </a:r>
            <a:r>
              <a:rPr lang="el-GR" i="1" dirty="0" err="1">
                <a:solidFill>
                  <a:prstClr val="white"/>
                </a:solidFill>
                <a:latin typeface="Calibri" panose="020F0502020204030204"/>
              </a:rPr>
              <a:t>δικαστηρίῳ</a:t>
            </a:r>
            <a:r>
              <a:rPr lang="el-GR" i="1" dirty="0">
                <a:solidFill>
                  <a:prstClr val="white"/>
                </a:solidFill>
                <a:latin typeface="Calibri" panose="020F0502020204030204"/>
              </a:rPr>
              <a:t> </a:t>
            </a:r>
            <a:r>
              <a:rPr lang="el-GR" i="1" dirty="0" err="1">
                <a:solidFill>
                  <a:prstClr val="white"/>
                </a:solidFill>
                <a:latin typeface="Calibri" panose="020F0502020204030204"/>
              </a:rPr>
              <a:t>καὶ</a:t>
            </a:r>
            <a:r>
              <a:rPr lang="el-GR" i="1" dirty="0">
                <a:solidFill>
                  <a:prstClr val="white"/>
                </a:solidFill>
                <a:latin typeface="Calibri" panose="020F0502020204030204"/>
              </a:rPr>
              <a:t> </a:t>
            </a:r>
            <a:r>
              <a:rPr lang="el-GR" i="1" dirty="0" err="1">
                <a:solidFill>
                  <a:prstClr val="white"/>
                </a:solidFill>
                <a:latin typeface="Calibri" panose="020F0502020204030204"/>
              </a:rPr>
              <a:t>ἐν</a:t>
            </a:r>
            <a:r>
              <a:rPr lang="el-GR" i="1" dirty="0">
                <a:solidFill>
                  <a:prstClr val="white"/>
                </a:solidFill>
                <a:latin typeface="Calibri" panose="020F0502020204030204"/>
              </a:rPr>
              <a:t> </a:t>
            </a:r>
            <a:r>
              <a:rPr lang="el-GR" i="1" dirty="0" err="1">
                <a:solidFill>
                  <a:prstClr val="white"/>
                </a:solidFill>
                <a:latin typeface="Calibri" panose="020F0502020204030204"/>
              </a:rPr>
              <a:t>βουλευτηρίῳ</a:t>
            </a:r>
            <a:r>
              <a:rPr lang="el-GR" i="1" dirty="0">
                <a:solidFill>
                  <a:prstClr val="white"/>
                </a:solidFill>
                <a:latin typeface="Calibri" panose="020F0502020204030204"/>
              </a:rPr>
              <a:t> </a:t>
            </a:r>
            <a:r>
              <a:rPr lang="el-GR" i="1" dirty="0" err="1">
                <a:solidFill>
                  <a:prstClr val="white"/>
                </a:solidFill>
                <a:latin typeface="Calibri" panose="020F0502020204030204"/>
              </a:rPr>
              <a:t>καὶ</a:t>
            </a:r>
            <a:r>
              <a:rPr lang="el-GR" i="1" dirty="0">
                <a:solidFill>
                  <a:prstClr val="white"/>
                </a:solidFill>
                <a:latin typeface="Calibri" panose="020F0502020204030204"/>
              </a:rPr>
              <a:t> </a:t>
            </a:r>
            <a:r>
              <a:rPr lang="el-GR" i="1" dirty="0" err="1">
                <a:solidFill>
                  <a:prstClr val="white"/>
                </a:solidFill>
                <a:latin typeface="Calibri" panose="020F0502020204030204"/>
              </a:rPr>
              <a:t>ἐν</a:t>
            </a:r>
            <a:r>
              <a:rPr lang="el-GR" i="1" dirty="0">
                <a:solidFill>
                  <a:prstClr val="white"/>
                </a:solidFill>
                <a:latin typeface="Calibri" panose="020F0502020204030204"/>
              </a:rPr>
              <a:t> </a:t>
            </a:r>
            <a:r>
              <a:rPr lang="el-GR" i="1" dirty="0" err="1">
                <a:solidFill>
                  <a:prstClr val="white"/>
                </a:solidFill>
                <a:latin typeface="Calibri" panose="020F0502020204030204"/>
              </a:rPr>
              <a:t>έκκλησίᾳ</a:t>
            </a:r>
            <a:r>
              <a:rPr lang="el-GR" i="1" dirty="0">
                <a:solidFill>
                  <a:prstClr val="white"/>
                </a:solidFill>
                <a:latin typeface="Calibri" panose="020F0502020204030204"/>
              </a:rPr>
              <a:t> </a:t>
            </a:r>
            <a:r>
              <a:rPr lang="el-GR" i="1" dirty="0" err="1">
                <a:solidFill>
                  <a:prstClr val="white"/>
                </a:solidFill>
                <a:latin typeface="Calibri" panose="020F0502020204030204"/>
              </a:rPr>
              <a:t>καὶ</a:t>
            </a:r>
            <a:r>
              <a:rPr lang="el-GR" i="1" dirty="0">
                <a:solidFill>
                  <a:prstClr val="white"/>
                </a:solidFill>
                <a:latin typeface="Calibri" panose="020F0502020204030204"/>
              </a:rPr>
              <a:t> </a:t>
            </a:r>
            <a:r>
              <a:rPr lang="el-GR" i="1" dirty="0" err="1">
                <a:solidFill>
                  <a:prstClr val="white"/>
                </a:solidFill>
                <a:latin typeface="Calibri" panose="020F0502020204030204"/>
              </a:rPr>
              <a:t>ἐν</a:t>
            </a:r>
            <a:r>
              <a:rPr lang="el-GR" i="1" dirty="0">
                <a:solidFill>
                  <a:prstClr val="white"/>
                </a:solidFill>
                <a:latin typeface="Calibri" panose="020F0502020204030204"/>
              </a:rPr>
              <a:t> </a:t>
            </a:r>
            <a:r>
              <a:rPr lang="el-GR" i="1" dirty="0" err="1">
                <a:solidFill>
                  <a:prstClr val="white"/>
                </a:solidFill>
                <a:latin typeface="Calibri" panose="020F0502020204030204"/>
              </a:rPr>
              <a:t>συλλόγῳ</a:t>
            </a:r>
            <a:r>
              <a:rPr lang="el-GR" i="1" dirty="0">
                <a:solidFill>
                  <a:prstClr val="white"/>
                </a:solidFill>
                <a:latin typeface="Calibri" panose="020F0502020204030204"/>
              </a:rPr>
              <a:t> </a:t>
            </a:r>
            <a:r>
              <a:rPr lang="el-GR" i="1" dirty="0" err="1">
                <a:solidFill>
                  <a:prstClr val="white"/>
                </a:solidFill>
                <a:latin typeface="Calibri" panose="020F0502020204030204"/>
              </a:rPr>
              <a:t>παντί</a:t>
            </a:r>
            <a:r>
              <a:rPr lang="el-GR" i="1" dirty="0">
                <a:solidFill>
                  <a:prstClr val="white"/>
                </a:solidFill>
                <a:latin typeface="Calibri" panose="020F0502020204030204"/>
              </a:rPr>
              <a:t>, </a:t>
            </a:r>
            <a:r>
              <a:rPr lang="el-GR" i="1" dirty="0" err="1">
                <a:solidFill>
                  <a:prstClr val="white"/>
                </a:solidFill>
                <a:latin typeface="Calibri" panose="020F0502020204030204"/>
              </a:rPr>
              <a:t>ὅστις</a:t>
            </a:r>
            <a:r>
              <a:rPr lang="el-GR" i="1" dirty="0">
                <a:solidFill>
                  <a:prstClr val="white"/>
                </a:solidFill>
                <a:latin typeface="Calibri" panose="020F0502020204030204"/>
              </a:rPr>
              <a:t> </a:t>
            </a:r>
            <a:r>
              <a:rPr lang="el-GR" i="1" dirty="0" err="1">
                <a:solidFill>
                  <a:prstClr val="white"/>
                </a:solidFill>
                <a:latin typeface="Calibri" panose="020F0502020204030204"/>
              </a:rPr>
              <a:t>ἄν</a:t>
            </a:r>
            <a:r>
              <a:rPr lang="el-GR" i="1" dirty="0">
                <a:solidFill>
                  <a:prstClr val="white"/>
                </a:solidFill>
                <a:latin typeface="Calibri" panose="020F0502020204030204"/>
              </a:rPr>
              <a:t> πολιτικός σύλλογος </a:t>
            </a:r>
            <a:r>
              <a:rPr lang="el-GR" i="1" dirty="0" err="1">
                <a:solidFill>
                  <a:prstClr val="white"/>
                </a:solidFill>
                <a:latin typeface="Calibri" panose="020F0502020204030204"/>
              </a:rPr>
              <a:t>γίγνηται</a:t>
            </a:r>
            <a:r>
              <a:rPr lang="el-GR" i="1" dirty="0">
                <a:solidFill>
                  <a:prstClr val="white"/>
                </a:solidFill>
                <a:latin typeface="Calibri" panose="020F0502020204030204"/>
              </a:rPr>
              <a:t>.</a:t>
            </a:r>
            <a:endParaRPr kumimoji="0" lang="el-GR" sz="2800" b="0" i="1" u="none" strike="noStrike" kern="1200" cap="none" spc="0" normalizeH="0" baseline="0" noProof="0" dirty="0">
              <a:ln>
                <a:noFill/>
              </a:ln>
              <a:solidFill>
                <a:prstClr val="white"/>
              </a:solidFill>
              <a:effectLst/>
              <a:uLnTx/>
              <a:uFillTx/>
              <a:latin typeface="Calibri" panose="020F0502020204030204"/>
              <a:ea typeface="+mn-ea"/>
              <a:cs typeface="+mn-cs"/>
            </a:endParaRPr>
          </a:p>
          <a:p>
            <a:endParaRPr lang="el-GR" dirty="0"/>
          </a:p>
        </p:txBody>
      </p:sp>
    </p:spTree>
    <p:extLst>
      <p:ext uri="{BB962C8B-B14F-4D97-AF65-F5344CB8AC3E}">
        <p14:creationId xmlns:p14="http://schemas.microsoft.com/office/powerpoint/2010/main" val="505617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648F9-D09A-4AE7-A6E4-E43A5E5A4358}"/>
              </a:ext>
            </a:extLst>
          </p:cNvPr>
          <p:cNvSpPr>
            <a:spLocks noGrp="1"/>
          </p:cNvSpPr>
          <p:nvPr>
            <p:ph type="title"/>
          </p:nvPr>
        </p:nvSpPr>
        <p:spPr/>
        <p:txBody>
          <a:bodyPr/>
          <a:lstStyle/>
          <a:p>
            <a:pPr algn="ctr"/>
            <a:r>
              <a:rPr lang="el-GR" dirty="0"/>
              <a:t>Ακτινοβολία</a:t>
            </a:r>
          </a:p>
        </p:txBody>
      </p:sp>
      <p:sp>
        <p:nvSpPr>
          <p:cNvPr id="3" name="Content Placeholder 2">
            <a:extLst>
              <a:ext uri="{FF2B5EF4-FFF2-40B4-BE49-F238E27FC236}">
                <a16:creationId xmlns:a16="http://schemas.microsoft.com/office/drawing/2014/main" id="{464D9238-C84D-49B9-A14E-78ECF08F8CC6}"/>
              </a:ext>
            </a:extLst>
          </p:cNvPr>
          <p:cNvSpPr>
            <a:spLocks noGrp="1"/>
          </p:cNvSpPr>
          <p:nvPr>
            <p:ph idx="1"/>
          </p:nvPr>
        </p:nvSpPr>
        <p:spPr>
          <a:xfrm>
            <a:off x="2465294" y="2581835"/>
            <a:ext cx="7306235" cy="3595128"/>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prstClr val="white"/>
                </a:solidFill>
                <a:effectLst/>
                <a:uLnTx/>
                <a:uFillTx/>
                <a:latin typeface="Calibri" panose="020F0502020204030204"/>
                <a:ea typeface="+mn-ea"/>
                <a:cs typeface="+mn-cs"/>
              </a:rPr>
              <a:t>Η ακτινοβολία της αρχαιοελληνικής ρητορικής περνά από τη Ρώμη (</a:t>
            </a:r>
            <a:r>
              <a:rPr kumimoji="0" lang="el-GR" sz="2800" b="0" i="0" u="none" strike="noStrike" kern="1200" cap="none" spc="0" normalizeH="0" baseline="0" noProof="0" dirty="0" err="1">
                <a:ln>
                  <a:noFill/>
                </a:ln>
                <a:solidFill>
                  <a:prstClr val="white"/>
                </a:solidFill>
                <a:effectLst/>
                <a:uLnTx/>
                <a:uFillTx/>
                <a:latin typeface="Calibri" panose="020F0502020204030204"/>
                <a:ea typeface="+mn-ea"/>
                <a:cs typeface="+mn-cs"/>
              </a:rPr>
              <a:t>Κικέρων</a:t>
            </a:r>
            <a:r>
              <a:rPr kumimoji="0" lang="el-GR" sz="2800" b="0" i="0" u="none" strike="noStrike" kern="1200" cap="none" spc="0" normalizeH="0" baseline="0" noProof="0" dirty="0">
                <a:ln>
                  <a:noFill/>
                </a:ln>
                <a:solidFill>
                  <a:prstClr val="white"/>
                </a:solidFill>
                <a:effectLst/>
                <a:uLnTx/>
                <a:uFillTx/>
                <a:latin typeface="Calibri" panose="020F0502020204030204"/>
                <a:ea typeface="+mn-ea"/>
                <a:cs typeface="+mn-cs"/>
              </a:rPr>
              <a:t>), τους Αλεξανδρινούς φιλολόγους, τους Πατέρες της Εκκλησίας, τους βυζαντινούς </a:t>
            </a:r>
            <a:r>
              <a:rPr kumimoji="0" lang="el-GR" sz="2800" b="0" i="0" u="none" strike="noStrike" kern="1200" cap="none" spc="0" normalizeH="0" baseline="0" noProof="0" dirty="0" err="1">
                <a:ln>
                  <a:noFill/>
                </a:ln>
                <a:solidFill>
                  <a:prstClr val="white"/>
                </a:solidFill>
                <a:effectLst/>
                <a:uLnTx/>
                <a:uFillTx/>
                <a:latin typeface="Calibri" panose="020F0502020204030204"/>
                <a:ea typeface="+mn-ea"/>
                <a:cs typeface="+mn-cs"/>
              </a:rPr>
              <a:t>λογίους</a:t>
            </a:r>
            <a:r>
              <a:rPr kumimoji="0" lang="el-GR" sz="2800" b="0" i="0" u="none" strike="noStrike" kern="1200" cap="none" spc="0" normalizeH="0" baseline="0" noProof="0" dirty="0">
                <a:ln>
                  <a:noFill/>
                </a:ln>
                <a:solidFill>
                  <a:prstClr val="white"/>
                </a:solidFill>
                <a:effectLst/>
                <a:uLnTx/>
                <a:uFillTx/>
                <a:latin typeface="Calibri" panose="020F0502020204030204"/>
                <a:ea typeface="+mn-ea"/>
                <a:cs typeface="+mn-cs"/>
              </a:rPr>
              <a:t> και τους </a:t>
            </a:r>
            <a:r>
              <a:rPr kumimoji="0" lang="el-GR" sz="2800" b="0" i="0" u="none" strike="noStrike" kern="1200" cap="none" spc="0" normalizeH="0" baseline="0" noProof="0" dirty="0" err="1">
                <a:ln>
                  <a:noFill/>
                </a:ln>
                <a:solidFill>
                  <a:prstClr val="white"/>
                </a:solidFill>
                <a:effectLst/>
                <a:uLnTx/>
                <a:uFillTx/>
                <a:latin typeface="Calibri" panose="020F0502020204030204"/>
                <a:ea typeface="+mn-ea"/>
                <a:cs typeface="+mn-cs"/>
              </a:rPr>
              <a:t>λογίους</a:t>
            </a:r>
            <a:r>
              <a:rPr kumimoji="0" lang="el-GR" sz="2800" b="0" i="0" u="none" strike="noStrike" kern="1200" cap="none" spc="0" normalizeH="0" baseline="0" noProof="0" dirty="0">
                <a:ln>
                  <a:noFill/>
                </a:ln>
                <a:solidFill>
                  <a:prstClr val="white"/>
                </a:solidFill>
                <a:effectLst/>
                <a:uLnTx/>
                <a:uFillTx/>
                <a:latin typeface="Calibri" panose="020F0502020204030204"/>
                <a:ea typeface="+mn-ea"/>
                <a:cs typeface="+mn-cs"/>
              </a:rPr>
              <a:t> της Αναγέννησης και φθάνει μέχρι τις μέρες μας.</a:t>
            </a:r>
            <a:endPar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endParaRPr>
          </a:p>
          <a:p>
            <a:endParaRPr lang="el-GR" dirty="0"/>
          </a:p>
        </p:txBody>
      </p:sp>
    </p:spTree>
    <p:extLst>
      <p:ext uri="{BB962C8B-B14F-4D97-AF65-F5344CB8AC3E}">
        <p14:creationId xmlns:p14="http://schemas.microsoft.com/office/powerpoint/2010/main" val="447534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18792-FAF8-4012-86F3-0F402F5750A7}"/>
              </a:ext>
            </a:extLst>
          </p:cNvPr>
          <p:cNvSpPr>
            <a:spLocks noGrp="1"/>
          </p:cNvSpPr>
          <p:nvPr>
            <p:ph type="title"/>
          </p:nvPr>
        </p:nvSpPr>
        <p:spPr/>
        <p:txBody>
          <a:bodyPr/>
          <a:lstStyle/>
          <a:p>
            <a:r>
              <a:rPr lang="el-GR" dirty="0"/>
              <a:t>Αθήνα: Η ρητορική στην Εκκλησία του Δήμου</a:t>
            </a:r>
          </a:p>
        </p:txBody>
      </p:sp>
      <p:sp>
        <p:nvSpPr>
          <p:cNvPr id="3" name="Content Placeholder 2">
            <a:extLst>
              <a:ext uri="{FF2B5EF4-FFF2-40B4-BE49-F238E27FC236}">
                <a16:creationId xmlns:a16="http://schemas.microsoft.com/office/drawing/2014/main" id="{0D399B22-CB39-4D16-B358-C131CFE88BF9}"/>
              </a:ext>
            </a:extLst>
          </p:cNvPr>
          <p:cNvSpPr>
            <a:spLocks noGrp="1"/>
          </p:cNvSpPr>
          <p:nvPr>
            <p:ph idx="1"/>
          </p:nvPr>
        </p:nvSpPr>
        <p:spPr/>
        <p:txBody>
          <a:bodyPr/>
          <a:lstStyle/>
          <a:p>
            <a:r>
              <a:rPr lang="el-GR" dirty="0"/>
              <a:t>Το ανώτατο όργανο του αθηναϊκού πολιτεύματος</a:t>
            </a:r>
          </a:p>
          <a:p>
            <a:pPr lvl="1"/>
            <a:r>
              <a:rPr lang="el-GR" dirty="0"/>
              <a:t>Νομοθετεί και αποφασίζει για όλα τα ζητήματα της </a:t>
            </a:r>
            <a:r>
              <a:rPr lang="el-GR" i="1" dirty="0"/>
              <a:t>πόλεως</a:t>
            </a:r>
            <a:r>
              <a:rPr lang="el-GR" dirty="0"/>
              <a:t>. Περιορισμένη δικαστική αρμοδιότητα.</a:t>
            </a:r>
          </a:p>
          <a:p>
            <a:r>
              <a:rPr lang="el-GR" dirty="0"/>
              <a:t>Συμμετέχουν όλοι οι ενήλικοι πολίτες</a:t>
            </a:r>
          </a:p>
          <a:p>
            <a:r>
              <a:rPr lang="el-GR" dirty="0"/>
              <a:t>Μπορεί να λάβει τον λόγο οποιοσδήποτε</a:t>
            </a:r>
          </a:p>
          <a:p>
            <a:r>
              <a:rPr lang="el-GR" i="1" dirty="0" err="1"/>
              <a:t>Τὶς</a:t>
            </a:r>
            <a:r>
              <a:rPr lang="el-GR" i="1" dirty="0"/>
              <a:t> </a:t>
            </a:r>
            <a:r>
              <a:rPr lang="el-GR" i="1" dirty="0" err="1"/>
              <a:t>ἀγορεύειν</a:t>
            </a:r>
            <a:r>
              <a:rPr lang="el-GR" i="1" dirty="0"/>
              <a:t> βούλεται</a:t>
            </a:r>
          </a:p>
        </p:txBody>
      </p:sp>
    </p:spTree>
    <p:extLst>
      <p:ext uri="{BB962C8B-B14F-4D97-AF65-F5344CB8AC3E}">
        <p14:creationId xmlns:p14="http://schemas.microsoft.com/office/powerpoint/2010/main" val="3918665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D60C4-C5CD-4E9F-B937-D30F4EA8A235}"/>
              </a:ext>
            </a:extLst>
          </p:cNvPr>
          <p:cNvSpPr>
            <a:spLocks noGrp="1"/>
          </p:cNvSpPr>
          <p:nvPr>
            <p:ph type="title"/>
          </p:nvPr>
        </p:nvSpPr>
        <p:spPr/>
        <p:txBody>
          <a:bodyPr/>
          <a:lstStyle/>
          <a:p>
            <a:pPr algn="ctr"/>
            <a:r>
              <a:rPr lang="el-GR" dirty="0"/>
              <a:t>Αθήνα: Η ρητορική στα δικαστήρια</a:t>
            </a:r>
          </a:p>
        </p:txBody>
      </p:sp>
      <p:sp>
        <p:nvSpPr>
          <p:cNvPr id="3" name="Content Placeholder 2">
            <a:extLst>
              <a:ext uri="{FF2B5EF4-FFF2-40B4-BE49-F238E27FC236}">
                <a16:creationId xmlns:a16="http://schemas.microsoft.com/office/drawing/2014/main" id="{B0543C32-D094-452A-B04C-27918D19E71D}"/>
              </a:ext>
            </a:extLst>
          </p:cNvPr>
          <p:cNvSpPr>
            <a:spLocks noGrp="1"/>
          </p:cNvSpPr>
          <p:nvPr>
            <p:ph idx="1"/>
          </p:nvPr>
        </p:nvSpPr>
        <p:spPr/>
        <p:txBody>
          <a:bodyPr/>
          <a:lstStyle/>
          <a:p>
            <a:r>
              <a:rPr lang="el-GR" dirty="0"/>
              <a:t>Δικαστήριο της Ηλιαίας</a:t>
            </a:r>
          </a:p>
          <a:p>
            <a:r>
              <a:rPr lang="el-GR" dirty="0"/>
              <a:t>Αποτελείται από μεγάλους αριθμούς πολιτών</a:t>
            </a:r>
          </a:p>
          <a:p>
            <a:r>
              <a:rPr lang="el-GR" dirty="0"/>
              <a:t>Οι διάδικοι παρίστανται αυτοπροσώπως</a:t>
            </a:r>
          </a:p>
          <a:p>
            <a:r>
              <a:rPr lang="el-GR" dirty="0"/>
              <a:t>Μπορούν να ζητήσουν τη συνδρομή </a:t>
            </a:r>
            <a:r>
              <a:rPr lang="el-GR" i="1" dirty="0"/>
              <a:t>συνηγόρων </a:t>
            </a:r>
            <a:r>
              <a:rPr lang="el-GR" dirty="0"/>
              <a:t>(συγγενείς ή φίλοι)</a:t>
            </a:r>
          </a:p>
        </p:txBody>
      </p:sp>
    </p:spTree>
    <p:extLst>
      <p:ext uri="{BB962C8B-B14F-4D97-AF65-F5344CB8AC3E}">
        <p14:creationId xmlns:p14="http://schemas.microsoft.com/office/powerpoint/2010/main" val="6499161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otalTime>10191</TotalTime>
  <Words>2315</Words>
  <Application>Microsoft Office PowerPoint</Application>
  <PresentationFormat>Widescreen</PresentationFormat>
  <Paragraphs>152</Paragraphs>
  <Slides>26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26</vt:i4>
      </vt:variant>
    </vt:vector>
  </HeadingPairs>
  <TitlesOfParts>
    <vt:vector size="31" baseType="lpstr">
      <vt:lpstr>Arial</vt:lpstr>
      <vt:lpstr>Calibri</vt:lpstr>
      <vt:lpstr>Calibri Light</vt:lpstr>
      <vt:lpstr>Office Theme</vt:lpstr>
      <vt:lpstr>1_Office Theme</vt:lpstr>
      <vt:lpstr>Ρητορική, Δίκαιο και Θεσμοί</vt:lpstr>
      <vt:lpstr>Ιστορικές ρίζες της νομικής ρητορικής</vt:lpstr>
      <vt:lpstr>Τι είναι η ρητορική</vt:lpstr>
      <vt:lpstr>Καταγωγή και εδραίωση</vt:lpstr>
      <vt:lpstr>Γέννηση της ρητορικής</vt:lpstr>
      <vt:lpstr>Καλλιέργεια της ρητορικής</vt:lpstr>
      <vt:lpstr>Ακτινοβολία</vt:lpstr>
      <vt:lpstr>Αθήνα: Η ρητορική στην Εκκλησία του Δήμου</vt:lpstr>
      <vt:lpstr>Αθήνα: Η ρητορική στα δικαστήρια</vt:lpstr>
      <vt:lpstr>Αθήνα: Η ρητορική στις θρησκευτικές εορτές</vt:lpstr>
      <vt:lpstr>Ο Κανών των Δέκα Ρητόρων</vt:lpstr>
      <vt:lpstr>Αντιφών ο Ραμνούσιος (480–410 π.Χ.)</vt:lpstr>
      <vt:lpstr>Λυσίας (περ. 445-περ. 377 π.Χ.)</vt:lpstr>
      <vt:lpstr>Ανδοκίδης (περ. 440-390 π.Χ.) </vt:lpstr>
      <vt:lpstr>Ισοκράτης (436-338 π.Χ.) </vt:lpstr>
      <vt:lpstr>Ισαίος (περ. 420-350 π.Χ.)</vt:lpstr>
      <vt:lpstr>Λυκούργος (390-324 π.Χ.) </vt:lpstr>
      <vt:lpstr>Υπερείδης  (389-322 π.Χ.) </vt:lpstr>
      <vt:lpstr>Αισχίνης (389-314 π.Χ.) </vt:lpstr>
      <vt:lpstr>Δημοσθένης (384-322 π.Χ.) </vt:lpstr>
      <vt:lpstr>Δείναρχος (περ. 361-περ. 291 π.Χ.) </vt:lpstr>
      <vt:lpstr>Αριστοτέλης, Ρητορική</vt:lpstr>
      <vt:lpstr>Τα τρία μέσα πειθούς</vt:lpstr>
      <vt:lpstr>Τα τρία είδη ρητορικού λόγου</vt:lpstr>
      <vt:lpstr>Μέρη του λόγου</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Ρητορική και Δίκαιο</dc:title>
  <dc:creator>Youni Maria</dc:creator>
  <cp:lastModifiedBy>Μαρια Γιουνη</cp:lastModifiedBy>
  <cp:revision>47</cp:revision>
  <dcterms:created xsi:type="dcterms:W3CDTF">2021-10-27T08:43:18Z</dcterms:created>
  <dcterms:modified xsi:type="dcterms:W3CDTF">2025-10-08T13:46:25Z</dcterms:modified>
</cp:coreProperties>
</file>