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2" r:id="rId12"/>
    <p:sldId id="267" r:id="rId13"/>
    <p:sldId id="268" r:id="rId14"/>
    <p:sldId id="269" r:id="rId15"/>
    <p:sldId id="270" r:id="rId16"/>
    <p:sldId id="271" r:id="rId17"/>
    <p:sldId id="266" r:id="rId18"/>
    <p:sldId id="273" r:id="rId19"/>
    <p:sldId id="274" r:id="rId20"/>
    <p:sldId id="275" r:id="rId21"/>
    <p:sldId id="276" r:id="rId22"/>
    <p:sldId id="277"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BF0A9EC-F331-4003-B8A7-909A6B7DA4F3}" type="datetimeFigureOut">
              <a:rPr lang="el-GR" smtClean="0"/>
              <a:pPr/>
              <a:t>19/3/2024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43D0CE-BA5D-4E2C-B814-BC00D731E69A}"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F0A9EC-F331-4003-B8A7-909A6B7DA4F3}" type="datetimeFigureOut">
              <a:rPr lang="el-GR" smtClean="0"/>
              <a:pPr/>
              <a:t>19/3/2024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3D0CE-BA5D-4E2C-B814-BC00D731E69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mtClean="0"/>
              <a:t>ΕΙΣΑΓΩΓΗ ΣΤΗ ΒΥΖΑΝΤΙΝΗ ΙΣΤΟΡΙΑ ΚΑΙ ΠΟΛΙΤΙΣΜΟ </a:t>
            </a:r>
            <a:br>
              <a:rPr lang="el-GR" smtClean="0"/>
            </a:br>
            <a:r>
              <a:rPr lang="el-GR" smtClean="0"/>
              <a:t>20</a:t>
            </a:r>
            <a:r>
              <a:rPr lang="en-US" smtClean="0"/>
              <a:t>23</a:t>
            </a:r>
            <a:r>
              <a:rPr lang="el-GR" smtClean="0"/>
              <a:t>-</a:t>
            </a:r>
            <a:r>
              <a:rPr lang="en-US" smtClean="0"/>
              <a:t>24</a:t>
            </a:r>
            <a:endParaRPr lang="el-GR"/>
          </a:p>
        </p:txBody>
      </p:sp>
      <p:sp>
        <p:nvSpPr>
          <p:cNvPr id="3" name="2 - Υπότιτλος"/>
          <p:cNvSpPr>
            <a:spLocks noGrp="1"/>
          </p:cNvSpPr>
          <p:nvPr>
            <p:ph type="subTitle" idx="1"/>
          </p:nvPr>
        </p:nvSpPr>
        <p:spPr/>
        <p:txBody>
          <a:bodyPr/>
          <a:lstStyle/>
          <a:p>
            <a:r>
              <a:rPr lang="el-GR" smtClean="0"/>
              <a:t>ΠΟΛΗ ΚΑΙ ΥΠΑΙΘΡΟΣ</a:t>
            </a:r>
          </a:p>
          <a:p>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2800" smtClean="0"/>
              <a:t>Τὸν 12ο αἰώνα ἔχουμε στὰ Βαλκάνια τὶς πόλεις τοῦ μεταξιοῦ Θήβα καὶ Κόρινθο. </a:t>
            </a:r>
          </a:p>
          <a:p>
            <a:r>
              <a:rPr lang="el-GR" sz="2800" smtClean="0"/>
              <a:t>Τὸ 1185 κατακτᾶται ἡ Θεσσαλονίκη ἀπὸ τοὺς Νορμανδούς. </a:t>
            </a:r>
          </a:p>
          <a:p>
            <a:r>
              <a:rPr lang="el-GR" sz="2800" smtClean="0"/>
              <a:t>Τὸν 12αἰ. ἡ βυζαντινὴ πρωτεύουσα δὲν ἦταν πλέον τὸ μεγάλο καὶ κυρίαρχο κέντρο, χωρὶς τὸ ὁποῖο δὲν νοεῖτο ἡ αὐτοκρατορία. Αὐτὸ φαίνεται κυρίως μετὰ τὴν ἅλωση τῆς Κωνσταντινούπολης τὸ 1204. Νέες πόλεις βγαίνουν στὴν ἐπιφάνεια: Νίκαια, Τραπεζούντα, Θεσσαλονίκη.</a:t>
            </a:r>
            <a:endParaRPr lang="el-GR" sz="28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Μετὰ τὴν ἀνάκτηση τῆς Κωνσταντινούπολης (1261) καὶ τοὺς πολέμους ποὺ ἀκολούθησαν ὅλα τελείωσαν γιὰ τὶς ὑπόλοιπες πόλεις. Σιγὰ σιγὰ ὅλες οἱ πόλεις λόγω Τούρκων περνοῦν στὴν ἀφάνεια. </a:t>
            </a:r>
          </a:p>
          <a:p>
            <a:pPr>
              <a:buNone/>
            </a:pPr>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Κωνσταντινούπολη</a:t>
            </a:r>
            <a:endParaRPr lang="el-GR"/>
          </a:p>
        </p:txBody>
      </p:sp>
      <p:sp>
        <p:nvSpPr>
          <p:cNvPr id="3" name="2 - Θέση περιεχομένου"/>
          <p:cNvSpPr>
            <a:spLocks noGrp="1"/>
          </p:cNvSpPr>
          <p:nvPr>
            <p:ph idx="1"/>
          </p:nvPr>
        </p:nvSpPr>
        <p:spPr/>
        <p:txBody>
          <a:bodyPr/>
          <a:lstStyle/>
          <a:p>
            <a:r>
              <a:rPr lang="el-GR" smtClean="0"/>
              <a:t>Ἡ πρωτεύουσα τῆς βυζαντινῆς αὐτοκρατορίας ἦταν ἀναμφίβολα κατὰ τὸν Μεσαίωνα ἡ πλέον ἐξέχουσα καὶ σημαντικὴ πόλη τῆς χριστιανικῆς Εὐρώπης, μὲ τὴν ὁποία δὲν μποροῦσε νὰ συγκριθεῖ καμία ἄλλη πόλη, οὔτε κἂν ἡ Ῥώμη. </a:t>
            </a:r>
          </a:p>
          <a:p>
            <a:r>
              <a:rPr lang="el-GR" smtClean="0"/>
              <a:t>Τεράστια ἡ ἔκταση τῆς Κωνσταντινούπολης.</a:t>
            </a:r>
          </a:p>
          <a:p>
            <a:r>
              <a:rPr lang="el-GR" smtClean="0"/>
              <a:t>Ἡ ἵδρυσή της ἀπὸ τὸν Μέγα Κωνσταντῖνο (330). </a:t>
            </a:r>
          </a:p>
          <a:p>
            <a:r>
              <a:rPr lang="el-GR" smtClean="0"/>
              <a:t>Νέα τείχη ἀπὸ τὸν Μέγα Θεοδόσιο (413). </a:t>
            </a:r>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Πληθυσμὸς τῆς βασιλεύουσας (500. 000) κάτοικοι ἐπὶ Ἰουστινιανοῦ (529-565). Ἀλλάζουν τὰ πράγματα στὴ συνέχεια. </a:t>
            </a:r>
          </a:p>
          <a:p>
            <a:r>
              <a:rPr lang="el-GR" smtClean="0"/>
              <a:t>Δημόσια κτίρια: πλατεῖες, λουτρά, ἀποθῆκες σιτηρῶν, ἐκκλησίες, εἰδωλολατρικὰ ἱερά. </a:t>
            </a:r>
          </a:p>
          <a:p>
            <a:r>
              <a:rPr lang="el-GR" smtClean="0"/>
              <a:t>Παλάτι πλάι στὴ θάλασσα τοῦ Μαρμαρᾶ. </a:t>
            </a:r>
          </a:p>
          <a:p>
            <a:r>
              <a:rPr lang="el-GR" smtClean="0"/>
              <a:t>Τὸ λιμάνι τοῦ Βουκολέοντος. </a:t>
            </a:r>
          </a:p>
          <a:p>
            <a:r>
              <a:rPr lang="el-GR" smtClean="0"/>
              <a:t>Χαλκὴ Πύλη. </a:t>
            </a:r>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Οἰκοδομικὴ δραστηριότητα ἐπὶ Ἰουστινιανοῦ Α' (6ος αἰ.): Ἁγια-Σοφιά. Στὴ συνέχεια ἐλαττώνεται ἡ δραστηριότητα αὐτή. </a:t>
            </a:r>
          </a:p>
          <a:p>
            <a:r>
              <a:rPr lang="el-GR" smtClean="0"/>
              <a:t>Ἀλλαγὲς στὸν 9ο αἰ., ὅπως καὶ στὸν 12 αἰ. </a:t>
            </a:r>
          </a:p>
          <a:p>
            <a:r>
              <a:rPr lang="el-GR" smtClean="0"/>
              <a:t>Τὸν 12ο αἰ. ἔχουμε τὴν ἀνοικοδόμηση τῆς μονῆς τοῦ Ἰησοῦ τοῦ Παντοκράτορος καὶ τὸ παλάτι τῶν Βλαχερνῶν, στὴ βορειοανατολικὴ ἄκρη τῆς πόλης. </a:t>
            </a:r>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Μετὰ τὴν τέταρτη σταυροφορία (1204) ἡ Κωνσταντινούπολη παρήκμασε, καθὼς εἶχε ὑποστεῖ μεγάλες καταστροφὲς ἀπὸ τὴ λατινικὴ κατάκτηση. </a:t>
            </a:r>
          </a:p>
          <a:p>
            <a:r>
              <a:rPr lang="el-GR" smtClean="0"/>
              <a:t>Μέχρι τὸ 1204 ὑπῆρχε μεγαλεῖο στὴν Κωνσταντιούπολη. Ἐντυπωσιακὴ ἦταν καὶ ἡ ἐμφάνισή της κατὰ τὶς ἐπισκέψεις ξένων ἀξιωματούχων. </a:t>
            </a:r>
            <a:endParaRPr lang="el-G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Στὴν Κωνσταντινούπολη εἶχαν τὴν ἕδρα τους ὁ αὐτοκράτορας, ὁ πατριάρχης καὶ μαζὶ μὲ αὐτοὺς ἡ κρατικὴ καὶ ἡ ἐκκλησιαστικὴ διοίκηση. Ὡς ἐργοδότες προσέφεραν ἀπασχόληση σὲ πολλοὺς ἀνθρώπους.</a:t>
            </a:r>
          </a:p>
          <a:p>
            <a:r>
              <a:rPr lang="el-GR" smtClean="0"/>
              <a:t>Κλάδοι βιοτεχνίας. </a:t>
            </a:r>
          </a:p>
          <a:p>
            <a:r>
              <a:rPr lang="el-GR" smtClean="0"/>
              <a:t>Προσέλκυση ἀριστοκρατίας. </a:t>
            </a:r>
          </a:p>
          <a:p>
            <a:r>
              <a:rPr lang="el-GR" smtClean="0"/>
              <a:t>Στὴν πόλη ὑπῆρχαν πολυάριθμες ἐπαγγελματικὲς συντεχνίες. («Ἐπαρχικὸν Βιβλίον»). </a:t>
            </a:r>
            <a:endParaRPr lang="el-G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Οἱ βασιλεῖς ἔπρεπε νὰ προσέχουν ἰδιαίτερα τὸν λαὸ τῆς Κωνσταντινούπολης. Ἔπαιζε μεγάλο ρόλο σὲ συνωμοσίες καὶ στὸ ἀνεβοκατέβασμα αὐτοκρατόρων. </a:t>
            </a:r>
          </a:p>
          <a:p>
            <a:r>
              <a:rPr lang="el-GR" smtClean="0"/>
              <a:t>Τὸ παράδειγμα τῆς ἀνάρρησης τοῦ Νικηφόρου Φωκᾶ (963). </a:t>
            </a:r>
          </a:p>
          <a:p>
            <a:r>
              <a:rPr lang="el-GR" smtClean="0"/>
              <a:t>Τὸ παράδειγμα τοῦ βασιλέα Μιχαὴλ Ε' (1042). </a:t>
            </a:r>
            <a:endParaRPr lang="el-G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Ἡ ὕπαιθρος</a:t>
            </a:r>
            <a:endParaRPr lang="el-GR"/>
          </a:p>
        </p:txBody>
      </p:sp>
      <p:sp>
        <p:nvSpPr>
          <p:cNvPr id="3" name="2 - Θέση περιεχομένου"/>
          <p:cNvSpPr>
            <a:spLocks noGrp="1"/>
          </p:cNvSpPr>
          <p:nvPr>
            <p:ph idx="1"/>
          </p:nvPr>
        </p:nvSpPr>
        <p:spPr/>
        <p:txBody>
          <a:bodyPr/>
          <a:lstStyle/>
          <a:p>
            <a:r>
              <a:rPr lang="el-GR" smtClean="0"/>
              <a:t>Ὅπως ὅλα τὰ μεσαιωνικὰ κράτη, ἔτσι καὶ στὸ Βυζάντιο οἱ κάτοικοι τῆς ὑπαίθρου ἀποτελοῦσαν τὸ μεγαλύτερο μέρος τοῦ πληθυσμοῦ. Λίγα ξέρουμε γι' αὐτούς. </a:t>
            </a:r>
          </a:p>
          <a:p>
            <a:r>
              <a:rPr lang="el-GR" smtClean="0"/>
              <a:t>Στὴν πρώιμη βυζαντινὴ ἐποχὴ κυριαρχοῦσε ἡ μεγάλη ἰδιοκτησία. </a:t>
            </a:r>
          </a:p>
          <a:p>
            <a:r>
              <a:rPr lang="el-GR" smtClean="0"/>
              <a:t>Τὸν 7ο καὶ τὸν 8ο αἰώνα τελειώνει ἡ μεγάλη ἰδιοκτησία. </a:t>
            </a:r>
          </a:p>
          <a:p>
            <a:r>
              <a:rPr lang="el-GR" smtClean="0"/>
              <a:t>Ὁ «Γεωργικὸς Νόμος» </a:t>
            </a:r>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229600" cy="4911741"/>
          </a:xfrm>
        </p:spPr>
        <p:txBody>
          <a:bodyPr/>
          <a:lstStyle/>
          <a:p>
            <a:r>
              <a:rPr lang="el-GR" smtClean="0"/>
              <a:t>Τοὺς 7ο-8ο αιώνες ζούσαν στὴν ὕπαιθρο στὴν πλειονότητά τους μικροί ἀγρότες σὲ κοινότητες χωριῶν, οἱ ὁποῖοι ἀλληλοϋποστηρίζονταν ἀκόμη καὶ στὴν πληρωμὴ τῶν ἀπαιτήσεων πρὸς τὸ κρατικὸ ταμεῖο. </a:t>
            </a:r>
          </a:p>
          <a:p>
            <a:r>
              <a:rPr lang="el-GR" smtClean="0"/>
              <a:t>Ἀπὸ τὸν 10 αἰ. ἡ κατάσταση γίνεται προβληματική. </a:t>
            </a:r>
          </a:p>
          <a:p>
            <a:r>
              <a:rPr lang="el-GR" smtClean="0"/>
              <a:t>Οἱ «δυνατοί». </a:t>
            </a:r>
          </a:p>
          <a:p>
            <a:pPr>
              <a:buNone/>
            </a:pPr>
            <a:r>
              <a:rPr lang="el-GR" smtClean="0"/>
              <a:t>Τὸν 11ο αἰ. ἐξαφανίζεται ἡ μικρὴ ἰδιοκτησία. </a:t>
            </a: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Ὁ ρόλος τῆς πόλης</a:t>
            </a:r>
            <a:endParaRPr lang="el-GR"/>
          </a:p>
        </p:txBody>
      </p:sp>
      <p:sp>
        <p:nvSpPr>
          <p:cNvPr id="3" name="2 - Θέση περιεχομένου"/>
          <p:cNvSpPr>
            <a:spLocks noGrp="1"/>
          </p:cNvSpPr>
          <p:nvPr>
            <p:ph idx="1"/>
          </p:nvPr>
        </p:nvSpPr>
        <p:spPr/>
        <p:txBody>
          <a:bodyPr/>
          <a:lstStyle/>
          <a:p>
            <a:r>
              <a:rPr lang="el-GR" smtClean="0"/>
              <a:t>Στὴ βυζαντινὴ αὐτοκρατορία ὑπῆρχε ἀπὸ τὸν 7ο αἰώνα μόνο μία πόλη, ἡ ὁποία ἄξιζε αὐτὸν τὸν χαρακτηρισμό: ἡ Κωνσταντινούπολη</a:t>
            </a:r>
          </a:p>
          <a:p>
            <a:r>
              <a:rPr lang="el-GR" smtClean="0"/>
              <a:t>Ἡ μαρτυρία τοῦ Νικηφόρου Γρηγορᾶ (14ος αἰ.) καὶ τοῦ Μιχαὴλ Χωνιάτη (12ος αἰ.). </a:t>
            </a:r>
            <a:endParaRPr 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85860"/>
            <a:ext cx="8229600" cy="4840303"/>
          </a:xfrm>
        </p:spPr>
        <p:txBody>
          <a:bodyPr>
            <a:noAutofit/>
          </a:bodyPr>
          <a:lstStyle/>
          <a:p>
            <a:r>
              <a:rPr lang="el-GR" sz="2800" smtClean="0"/>
              <a:t>Ἀπὸ τὸν 11ο-12ο αἰ. περίπου, οἱ συνθῆκες στὴ βυζαντινὴ ὕπαιθρο δὲν διέφεραν κατὰ τὰ φαινόμενα πιὰ πολὺ ἀπὸ ἐκεῖνες στὴ λατινικὴ Εὐρώπη. Μοιάζει μὲ τη Φεουδαρχία. Οἱ ἀγρότες μὲ τὸ πέρασμα τοῦ χρόνου περιέπιπταν ὅλο καὶ περισσότερο στὸ καθεστὼς τῶν δουλοπαροίκων. </a:t>
            </a:r>
          </a:p>
          <a:p>
            <a:r>
              <a:rPr lang="el-GR" sz="2800" smtClean="0"/>
              <a:t>Οἱ συνθῆκες ἦταν διαφορετικὲς ἀπὸ ἐπαρχία σὲ ἐπαρχία καὶ σὲ πολλὲς περιπτώσεις δὲν εἴμαστε πλέον σὲ θέση νὰ ἀποκομίσουμε μιὰ γενικὴ εἰκόνα γιὰ τὴν ἑκάστοτε κατάσταση, ἀφοῦ μᾶς λείπουν οἱ πηγές. </a:t>
            </a:r>
            <a:endParaRPr lang="el-GR"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026" name="Picture 2" descr="C:\Users\tasos\Pictures\Βυζαντινή αυτοκρατορία.jpg"/>
          <p:cNvPicPr>
            <a:picLocks noGrp="1" noChangeAspect="1" noChangeArrowheads="1"/>
          </p:cNvPicPr>
          <p:nvPr>
            <p:ph idx="1"/>
          </p:nvPr>
        </p:nvPicPr>
        <p:blipFill>
          <a:blip r:embed="rId2"/>
          <a:srcRect/>
          <a:stretch>
            <a:fillRect/>
          </a:stretch>
        </p:blipFill>
        <p:spPr bwMode="auto">
          <a:xfrm>
            <a:off x="1130467" y="1600200"/>
            <a:ext cx="6883065" cy="4525963"/>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Μεσαιωνική Κωνσταντινούπολη</a:t>
            </a:r>
            <a:endParaRPr lang="el-GR"/>
          </a:p>
        </p:txBody>
      </p:sp>
      <p:pic>
        <p:nvPicPr>
          <p:cNvPr id="3074" name="Picture 2" descr="C:\Users\tasos\Pictures\Byzantine_Constantinople-el.svg.png"/>
          <p:cNvPicPr>
            <a:picLocks noGrp="1" noChangeAspect="1" noChangeArrowheads="1"/>
          </p:cNvPicPr>
          <p:nvPr>
            <p:ph idx="1"/>
          </p:nvPr>
        </p:nvPicPr>
        <p:blipFill>
          <a:blip r:embed="rId2"/>
          <a:srcRect/>
          <a:stretch>
            <a:fillRect/>
          </a:stretch>
        </p:blipFill>
        <p:spPr bwMode="auto">
          <a:xfrm>
            <a:off x="2074917" y="1600200"/>
            <a:ext cx="4994166" cy="452596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85860"/>
            <a:ext cx="8229600" cy="4840303"/>
          </a:xfrm>
        </p:spPr>
        <p:txBody>
          <a:bodyPr>
            <a:normAutofit/>
          </a:bodyPr>
          <a:lstStyle/>
          <a:p>
            <a:r>
              <a:rPr lang="el-GR" sz="2800" smtClean="0"/>
              <a:t>Στὴν Εὐρώπη, στὸν πρώιμο μεσαίωνα, δὲν ἐξελίσσονται ἐπίσης οἱ πόλεις. </a:t>
            </a:r>
          </a:p>
          <a:p>
            <a:r>
              <a:rPr lang="el-GR" sz="2800" smtClean="0"/>
              <a:t>Στὴν Εὐρώπη, στὸν ὕστερο Μεσαίωνα, οἱ πόλεις ἐξελίσσονται σὲ αὐτόνομα κέντρα ἐξουσίας. </a:t>
            </a:r>
          </a:p>
          <a:p>
            <a:r>
              <a:rPr lang="el-GR" sz="2800" smtClean="0"/>
              <a:t>Στὴ Μ. Ἀσία τὸ παράδειγμα τῆς Φιλαδέλφειας καὶ τῆς Τραπεζούντας. </a:t>
            </a:r>
          </a:p>
          <a:p>
            <a:r>
              <a:rPr lang="el-GR" sz="2800" smtClean="0"/>
              <a:t>Στὰ Βαλκάνια ἡ Θεσσαλονίκη καὶ ὁ Μιστρᾶς. </a:t>
            </a:r>
          </a:p>
          <a:p>
            <a:r>
              <a:rPr lang="el-GR" sz="2800" smtClean="0"/>
              <a:t>Ὁ ὑποβαθμισμένος ρόλος τῶν περισσοτέρων πόλεων στὸ Βυζάντιο ὀφειλόταν στὸ ὅτι αὐτὲς δὲν ἦταν τόσο μεγάλες. </a:t>
            </a:r>
          </a:p>
          <a:p>
            <a:r>
              <a:rPr lang="el-GR" sz="2800" smtClean="0"/>
              <a:t>Ἡ Νίκαια</a:t>
            </a:r>
            <a:endParaRPr lang="el-GR" sz="28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Μετὰ τὸν 7ος αἰώνα, ἡ ἀνασφάλεια ποὺ προκλήθηκε ἀπὸ τὶς ἐχθρικὲς ἐπιθέσεις ὁδήγησε τὶς πόλεις νὰ ἀποκτήσουν τείχη ποὺ διευκόλυναν τὴν ἄμυνα ἢ νὰ μεταφερθῦν σὲ φυσικὰ ὀχυρὲς θέσεις, οἱ ὁποῖες παρεῖχαν μιὰ σχετικὴ ἀσφάλεια, ἀλλὰ περιόριζαν τὸ μέγεθος τῶν οἰκισμῶν. </a:t>
            </a:r>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Ἀπὸ τὸν 7ο αἰ. ἡ Κωνσταντινούπολη διοικοῦσε τὸ σύνολο τῆς αὐτοκρατορίας, τὶς ἐπαρχίες. </a:t>
            </a:r>
          </a:p>
          <a:p>
            <a:r>
              <a:rPr lang="el-GR" smtClean="0"/>
              <a:t>Ἀπὸ τὴν ἄλλη, ἡ πρωτεύουσα κυριαρχεῖτο μὲ τὴ σειρά της στρατιωτικὰ καὶ ἀρκετὰ συχνὰ καὶ πολιτικὰ ἀπὸ τὶς ἐπαρχίες. </a:t>
            </a:r>
          </a:p>
          <a:p>
            <a:r>
              <a:rPr lang="el-GR" smtClean="0"/>
              <a:t>Ὀνόματα αὐτοκρατόρων ἀπὸ τὴν ἐπαρχία. π.χ. Ῥωμανὸς Λακαπηνός, Νικηφόρος Φωκᾶς (Ἀρμένιοι). </a:t>
            </a:r>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10ος αἰώνας:Φωκάδες, Σκληροί, Μαλεϊνοί κ. ἄ. προέρχονται ἀπὸ τὴν ἐπαρχία. </a:t>
            </a:r>
          </a:p>
          <a:p>
            <a:r>
              <a:rPr lang="el-GR" smtClean="0"/>
              <a:t>11ος αἰώνας: Ἐμφανίζονται σὲ μεγαλύτερο ποσοστὸ σφετεριστὲς ποὺ προέρχονταν ἀπὸ τὴν Κωνσταντινούπολη. </a:t>
            </a:r>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Οἱ πόλεις</a:t>
            </a:r>
            <a:endParaRPr lang="el-GR"/>
          </a:p>
        </p:txBody>
      </p:sp>
      <p:sp>
        <p:nvSpPr>
          <p:cNvPr id="3" name="2 - Θέση περιεχομένου"/>
          <p:cNvSpPr>
            <a:spLocks noGrp="1"/>
          </p:cNvSpPr>
          <p:nvPr>
            <p:ph idx="1"/>
          </p:nvPr>
        </p:nvSpPr>
        <p:spPr>
          <a:xfrm>
            <a:off x="457200" y="1285860"/>
            <a:ext cx="8229600" cy="4840303"/>
          </a:xfrm>
        </p:spPr>
        <p:txBody>
          <a:bodyPr>
            <a:normAutofit/>
          </a:bodyPr>
          <a:lstStyle/>
          <a:p>
            <a:r>
              <a:rPr lang="el-GR" sz="2800" smtClean="0"/>
              <a:t>Τὸ ἀνατολικὸ ῥωμαϊκὸ κράτος κατὰ τὴν ὕστερη ἀρχαιότητα ἦταν πολύκεντρο: Κωνσταντινούπολη, Ἀντιόχεια, Ἀλεξάνδρεια. </a:t>
            </a:r>
          </a:p>
          <a:p>
            <a:r>
              <a:rPr lang="el-GR" sz="2800" smtClean="0"/>
              <a:t>Εἶχαν πολυάριθμα δημόσια κτίρια: λουτρά, κινστέρνες, ἐκκλησίες κ. ἄ.</a:t>
            </a:r>
          </a:p>
          <a:p>
            <a:r>
              <a:rPr lang="el-GR" sz="2800" smtClean="0"/>
              <a:t>Ἡ ἐξουσία βρισκόταν στὰ χέρια τῆς ἀνώτερης ἀστικῆς τάξης, τοὺς </a:t>
            </a:r>
            <a:r>
              <a:rPr lang="en-US" sz="2800" smtClean="0"/>
              <a:t>curiales. </a:t>
            </a:r>
          </a:p>
          <a:p>
            <a:r>
              <a:rPr lang="el-GR" sz="2800" smtClean="0"/>
              <a:t>Ἀπὸ τὸν 4ο αἰῶνα μειώνεται ἡ δύναμη τῶν </a:t>
            </a:r>
            <a:r>
              <a:rPr lang="en-US" sz="2800" smtClean="0"/>
              <a:t>curiales. </a:t>
            </a:r>
          </a:p>
          <a:p>
            <a:r>
              <a:rPr lang="el-GR" sz="2800" smtClean="0"/>
              <a:t>Ἡ ἐκκλησία ἀνέλαβε τμήματα τῶν πρώην δημοσίων ὑποχρεώσεων.  </a:t>
            </a:r>
            <a:endParaRPr lang="el-GR" sz="28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Αὐτὴ ἡ «ἀστικὴ» περίοδος τῆς βυζαντινῆς αὐτοκρατορίας τελείωσε τὸν 6ο μὲ 7ο αἰώνα. </a:t>
            </a:r>
          </a:p>
          <a:p>
            <a:r>
              <a:rPr lang="el-GR" smtClean="0"/>
              <a:t>Πανούκλα, κατακτήσεις, ἀραβικὲς ἐπιδρομές, ἐπιδρομὲς λαῶν στὴ Χερσόνησο τοῦ Αἵμου (Βαλκάνια). </a:t>
            </a:r>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Ἡ πόλεις στὴ Μ. Ἀσία ἀρχίζουν νὰ ἀναγεννῶνται ἀπὸ τὰ τέλη τοῦ 8ου αἰῶνα λόγω τῶν σταθερότερων συνθηκῶν. </a:t>
            </a:r>
          </a:p>
          <a:p>
            <a:r>
              <a:rPr lang="el-GR" smtClean="0"/>
              <a:t>Τὸ νέο ῥῆγμα παρατηρεῖται στὴ Μικρὰ Ἀσία μετὰ τὴν ἧττα στὸ Μαντζικὲρτ (1071) καὶ μὲ τὴ σταδιακὴ κατάληψη τοῦ ἐσωτερικοῦ της ἀπὸ τοὺς Σελτζούκους. </a:t>
            </a:r>
            <a:endParaRPr lang="el-G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972</Words>
  <Application>Microsoft Office PowerPoint</Application>
  <PresentationFormat>Προβολή στην οθόνη (4:3)</PresentationFormat>
  <Paragraphs>65</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Θέμα του Office</vt:lpstr>
      <vt:lpstr>ΕΙΣΑΓΩΓΗ ΣΤΗ ΒΥΖΑΝΤΙΝΗ ΙΣΤΟΡΙΑ ΚΑΙ ΠΟΛΙΤΙΣΜΟ  2023-24</vt:lpstr>
      <vt:lpstr>Ὁ ρόλος τῆς πόλης</vt:lpstr>
      <vt:lpstr>Διαφάνεια 3</vt:lpstr>
      <vt:lpstr>Διαφάνεια 4</vt:lpstr>
      <vt:lpstr>Διαφάνεια 5</vt:lpstr>
      <vt:lpstr>Διαφάνεια 6</vt:lpstr>
      <vt:lpstr>Οἱ πόλεις</vt:lpstr>
      <vt:lpstr>Διαφάνεια 8</vt:lpstr>
      <vt:lpstr>Διαφάνεια 9</vt:lpstr>
      <vt:lpstr>Διαφάνεια 10</vt:lpstr>
      <vt:lpstr>Διαφάνεια 11</vt:lpstr>
      <vt:lpstr>Κωνσταντινούπολη</vt:lpstr>
      <vt:lpstr>Διαφάνεια 13</vt:lpstr>
      <vt:lpstr>Διαφάνεια 14</vt:lpstr>
      <vt:lpstr>Διαφάνεια 15</vt:lpstr>
      <vt:lpstr>Διαφάνεια 16</vt:lpstr>
      <vt:lpstr>Διαφάνεια 17</vt:lpstr>
      <vt:lpstr>Ἡ ὕπαιθρος</vt:lpstr>
      <vt:lpstr>Διαφάνεια 19</vt:lpstr>
      <vt:lpstr>Διαφάνεια 20</vt:lpstr>
      <vt:lpstr>Διαφάνεια 21</vt:lpstr>
      <vt:lpstr>Μεσαιωνική Κωνσταντινούπολη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ΣΤΗ ΒΥΖΑΝΤΙΝΗ ΙΣΤΟΡΙΑ ΚΑΙ ΠΟΛΙΤΙΣΜΟ  2023-24</dc:title>
  <dc:creator>tasos</dc:creator>
  <cp:lastModifiedBy>tasos</cp:lastModifiedBy>
  <cp:revision>63</cp:revision>
  <dcterms:created xsi:type="dcterms:W3CDTF">2024-03-19T07:09:04Z</dcterms:created>
  <dcterms:modified xsi:type="dcterms:W3CDTF">2024-03-19T09:20:24Z</dcterms:modified>
</cp:coreProperties>
</file>