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8" r:id="rId5"/>
    <p:sldId id="297" r:id="rId6"/>
    <p:sldId id="298" r:id="rId7"/>
    <p:sldId id="299" r:id="rId8"/>
    <p:sldId id="259" r:id="rId9"/>
    <p:sldId id="289" r:id="rId10"/>
    <p:sldId id="260" r:id="rId11"/>
    <p:sldId id="291" r:id="rId12"/>
    <p:sldId id="261" r:id="rId13"/>
    <p:sldId id="290" r:id="rId14"/>
    <p:sldId id="264" r:id="rId15"/>
    <p:sldId id="262" r:id="rId16"/>
    <p:sldId id="265" r:id="rId17"/>
    <p:sldId id="300" r:id="rId18"/>
    <p:sldId id="263" r:id="rId19"/>
    <p:sldId id="292" r:id="rId20"/>
    <p:sldId id="266" r:id="rId21"/>
    <p:sldId id="272" r:id="rId22"/>
    <p:sldId id="270" r:id="rId23"/>
    <p:sldId id="271" r:id="rId24"/>
    <p:sldId id="273" r:id="rId25"/>
    <p:sldId id="274" r:id="rId26"/>
    <p:sldId id="295" r:id="rId27"/>
    <p:sldId id="294" r:id="rId28"/>
    <p:sldId id="293" r:id="rId29"/>
    <p:sldId id="275" r:id="rId30"/>
    <p:sldId id="277" r:id="rId31"/>
    <p:sldId id="279" r:id="rId32"/>
    <p:sldId id="280" r:id="rId33"/>
    <p:sldId id="281" r:id="rId34"/>
    <p:sldId id="282" r:id="rId35"/>
    <p:sldId id="283" r:id="rId36"/>
    <p:sldId id="284" r:id="rId37"/>
    <p:sldId id="285" r:id="rId38"/>
    <p:sldId id="286" r:id="rId39"/>
    <p:sldId id="287" r:id="rId40"/>
    <p:sldId id="296" r:id="rId41"/>
    <p:sldId id="307" r:id="rId42"/>
    <p:sldId id="302" r:id="rId43"/>
    <p:sldId id="304" r:id="rId44"/>
    <p:sldId id="303" r:id="rId45"/>
    <p:sldId id="305" r:id="rId46"/>
    <p:sldId id="306" r:id="rId4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054A"/>
    <a:srgbClr val="0000FF"/>
    <a:srgbClr val="00CC00"/>
    <a:srgbClr val="00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6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7/4/2021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Autofit/>
          </a:bodyPr>
          <a:lstStyle/>
          <a:p>
            <a:r>
              <a:rPr lang="el-GR" sz="2000" b="1" dirty="0" smtClean="0">
                <a:solidFill>
                  <a:srgbClr val="0000FF"/>
                </a:solidFill>
                <a:latin typeface="Comic Sans MS" pitchFamily="66" charset="0"/>
              </a:rPr>
              <a:t>ΝΕΟΕΛΛΗΝΙΚΉ ΔΙΑΛΕΚΤΟΛΟΓΙΑ</a:t>
            </a:r>
            <a:r>
              <a:rPr lang="en-US" sz="2000" b="1" dirty="0" smtClean="0">
                <a:solidFill>
                  <a:srgbClr val="0000FF"/>
                </a:solidFill>
                <a:latin typeface="Comic Sans MS" pitchFamily="66" charset="0"/>
              </a:rPr>
              <a:t> 2020-2021</a:t>
            </a:r>
            <a:r>
              <a:rPr lang="el-GR" sz="2000" b="1" dirty="0" smtClean="0">
                <a:solidFill>
                  <a:srgbClr val="0000FF"/>
                </a:solidFill>
                <a:latin typeface="Comic Sans MS" pitchFamily="66" charset="0"/>
              </a:rPr>
              <a:t/>
            </a:r>
            <a:br>
              <a:rPr lang="el-GR" sz="2000" b="1" dirty="0" smtClean="0">
                <a:solidFill>
                  <a:srgbClr val="0000FF"/>
                </a:solidFill>
                <a:latin typeface="Comic Sans MS" pitchFamily="66" charset="0"/>
              </a:rPr>
            </a:br>
            <a:r>
              <a:rPr lang="el-GR" sz="2000" dirty="0" smtClean="0">
                <a:solidFill>
                  <a:srgbClr val="0000FF"/>
                </a:solidFill>
                <a:latin typeface="Comic Sans MS" pitchFamily="66" charset="0"/>
              </a:rPr>
              <a:t>με έμφαση στη μελέτη  </a:t>
            </a:r>
            <a:br>
              <a:rPr lang="el-GR" sz="2000" dirty="0" smtClean="0">
                <a:solidFill>
                  <a:srgbClr val="0000FF"/>
                </a:solidFill>
                <a:latin typeface="Comic Sans MS" pitchFamily="66" charset="0"/>
              </a:rPr>
            </a:br>
            <a:r>
              <a:rPr lang="el-GR" sz="2000" dirty="0" smtClean="0">
                <a:solidFill>
                  <a:srgbClr val="0000FF"/>
                </a:solidFill>
                <a:latin typeface="Comic Sans MS" pitchFamily="66" charset="0"/>
              </a:rPr>
              <a:t> των σύγχρονων θρακιώτικων ιδιωμάτων  και πολιτισμού </a:t>
            </a:r>
            <a:r>
              <a:rPr lang="el-GR" sz="2000" b="1" dirty="0" smtClean="0">
                <a:solidFill>
                  <a:srgbClr val="0000FF"/>
                </a:solidFill>
                <a:latin typeface="Comic Sans MS" pitchFamily="66" charset="0"/>
              </a:rPr>
              <a:t/>
            </a:r>
            <a:br>
              <a:rPr lang="el-GR" sz="2000" b="1" dirty="0" smtClean="0">
                <a:solidFill>
                  <a:srgbClr val="0000FF"/>
                </a:solidFill>
                <a:latin typeface="Comic Sans MS" pitchFamily="66" charset="0"/>
              </a:rPr>
            </a:br>
            <a:r>
              <a:rPr lang="el-GR" sz="2000" b="1" dirty="0" smtClean="0">
                <a:solidFill>
                  <a:srgbClr val="0000FF"/>
                </a:solidFill>
                <a:latin typeface="Comic Sans MS" pitchFamily="66" charset="0"/>
              </a:rPr>
              <a:t>Η ΓΛΩΣΣΙΚΗ ΠΟΙΚΙΛΊΑ ΤΟΥ ΣΟΥΦΛΙΟΥ </a:t>
            </a:r>
            <a:endParaRPr lang="el-GR" sz="2000" dirty="0"/>
          </a:p>
        </p:txBody>
      </p:sp>
      <p:sp>
        <p:nvSpPr>
          <p:cNvPr id="3" name="2 - Υπότιτλος"/>
          <p:cNvSpPr>
            <a:spLocks noGrp="1"/>
          </p:cNvSpPr>
          <p:nvPr>
            <p:ph type="subTitle" idx="1"/>
          </p:nvPr>
        </p:nvSpPr>
        <p:spPr/>
        <p:txBody>
          <a:bodyPr>
            <a:normAutofit fontScale="70000" lnSpcReduction="20000"/>
          </a:bodyPr>
          <a:lstStyle/>
          <a:p>
            <a:r>
              <a:rPr lang="el-GR" b="1" dirty="0" smtClean="0">
                <a:solidFill>
                  <a:schemeClr val="tx1"/>
                </a:solidFill>
                <a:latin typeface="Comic Sans MS" pitchFamily="66" charset="0"/>
                <a:cs typeface="Times New Roman" pitchFamily="18" charset="0"/>
              </a:rPr>
              <a:t>Υπεύθυνη μαθήματος </a:t>
            </a:r>
          </a:p>
          <a:p>
            <a:r>
              <a:rPr lang="el-GR" b="1" dirty="0" smtClean="0">
                <a:solidFill>
                  <a:schemeClr val="tx1"/>
                </a:solidFill>
                <a:latin typeface="Comic Sans MS" pitchFamily="66" charset="0"/>
                <a:cs typeface="Times New Roman" pitchFamily="18" charset="0"/>
              </a:rPr>
              <a:t>Πηνελόπη </a:t>
            </a:r>
            <a:r>
              <a:rPr lang="el-GR" b="1" dirty="0" err="1" smtClean="0">
                <a:solidFill>
                  <a:schemeClr val="tx1"/>
                </a:solidFill>
                <a:latin typeface="Comic Sans MS" pitchFamily="66" charset="0"/>
                <a:cs typeface="Times New Roman" pitchFamily="18" charset="0"/>
              </a:rPr>
              <a:t>Καμπάκη</a:t>
            </a:r>
            <a:r>
              <a:rPr lang="el-GR" b="1" dirty="0" smtClean="0">
                <a:solidFill>
                  <a:schemeClr val="tx1"/>
                </a:solidFill>
                <a:latin typeface="Comic Sans MS" pitchFamily="66" charset="0"/>
                <a:cs typeface="Times New Roman" pitchFamily="18" charset="0"/>
              </a:rPr>
              <a:t> </a:t>
            </a:r>
            <a:r>
              <a:rPr lang="el-GR" b="1" dirty="0" err="1" smtClean="0">
                <a:solidFill>
                  <a:schemeClr val="tx1"/>
                </a:solidFill>
                <a:latin typeface="Comic Sans MS" pitchFamily="66" charset="0"/>
                <a:cs typeface="Times New Roman" pitchFamily="18" charset="0"/>
              </a:rPr>
              <a:t>Βουγιουκλή</a:t>
            </a:r>
            <a:r>
              <a:rPr lang="el-GR" b="1" dirty="0" smtClean="0">
                <a:solidFill>
                  <a:schemeClr val="tx1"/>
                </a:solidFill>
                <a:latin typeface="Comic Sans MS" pitchFamily="66" charset="0"/>
                <a:cs typeface="Times New Roman" pitchFamily="18" charset="0"/>
              </a:rPr>
              <a:t> </a:t>
            </a:r>
          </a:p>
          <a:p>
            <a:r>
              <a:rPr lang="el-GR" dirty="0" smtClean="0">
                <a:solidFill>
                  <a:schemeClr val="tx1"/>
                </a:solidFill>
                <a:latin typeface="Comic Sans MS" pitchFamily="66" charset="0"/>
                <a:cs typeface="Times New Roman" pitchFamily="18" charset="0"/>
              </a:rPr>
              <a:t>Καθηγήτρια Γλωσσολογίας</a:t>
            </a:r>
          </a:p>
          <a:p>
            <a:r>
              <a:rPr lang="el-GR" dirty="0" smtClean="0">
                <a:solidFill>
                  <a:schemeClr val="tx1"/>
                </a:solidFill>
                <a:latin typeface="Comic Sans MS" pitchFamily="66" charset="0"/>
                <a:cs typeface="Times New Roman" pitchFamily="18" charset="0"/>
              </a:rPr>
              <a:t>Τμήμα Ελληνικής Φιλολογίας </a:t>
            </a:r>
          </a:p>
          <a:p>
            <a:r>
              <a:rPr lang="el-GR" dirty="0" smtClean="0">
                <a:solidFill>
                  <a:schemeClr val="tx1"/>
                </a:solidFill>
                <a:latin typeface="Comic Sans MS" pitchFamily="66" charset="0"/>
                <a:cs typeface="Times New Roman" pitchFamily="18" charset="0"/>
              </a:rPr>
              <a:t>Δημοκρίτειο Πανεπιστήμιο Θράκη</a:t>
            </a:r>
            <a:r>
              <a:rPr lang="el-GR" b="1" dirty="0" smtClean="0">
                <a:solidFill>
                  <a:schemeClr val="tx1"/>
                </a:solidFill>
                <a:latin typeface="Comic Sans MS" pitchFamily="66" charset="0"/>
                <a:cs typeface="Times New Roman" pitchFamily="18" charset="0"/>
              </a:rPr>
              <a:t>ς</a:t>
            </a:r>
            <a:endParaRPr lang="el-GR" dirty="0"/>
          </a:p>
        </p:txBody>
      </p:sp>
      <p:pic>
        <p:nvPicPr>
          <p:cNvPr id="1026" name="Picture 2" descr="C:\Users\ΚΑΜΠΑΚΗ\Desktop\ΔΙΑΛΕΚΤΟΙ ΚΑΙ ΔΙΓΛΩΣΣΙΑ\διαλεκτοι.jpg"/>
          <p:cNvPicPr>
            <a:picLocks noChangeAspect="1" noChangeArrowheads="1"/>
          </p:cNvPicPr>
          <p:nvPr/>
        </p:nvPicPr>
        <p:blipFill>
          <a:blip r:embed="rId2"/>
          <a:srcRect/>
          <a:stretch>
            <a:fillRect/>
          </a:stretch>
        </p:blipFill>
        <p:spPr bwMode="auto">
          <a:xfrm>
            <a:off x="2857488" y="428604"/>
            <a:ext cx="2677500" cy="1440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Comic Sans MS" pitchFamily="66" charset="0"/>
                <a:cs typeface="Times New Roman" pitchFamily="18" charset="0"/>
              </a:rPr>
              <a:t>Και εξηγούμαι:</a:t>
            </a:r>
            <a:endParaRPr lang="el-GR" sz="3200" dirty="0">
              <a:latin typeface="Comic Sans MS" pitchFamily="66" charset="0"/>
              <a:cs typeface="Times New Roman" pitchFamily="18" charset="0"/>
            </a:endParaRPr>
          </a:p>
        </p:txBody>
      </p:sp>
      <p:sp>
        <p:nvSpPr>
          <p:cNvPr id="3" name="2 - Θέση περιεχομένου"/>
          <p:cNvSpPr>
            <a:spLocks noGrp="1"/>
          </p:cNvSpPr>
          <p:nvPr>
            <p:ph idx="1"/>
          </p:nvPr>
        </p:nvSpPr>
        <p:spPr/>
        <p:txBody>
          <a:bodyPr>
            <a:normAutofit fontScale="92500" lnSpcReduction="10000"/>
          </a:bodyPr>
          <a:lstStyle/>
          <a:p>
            <a:pPr algn="just">
              <a:buNone/>
            </a:pPr>
            <a:r>
              <a:rPr lang="el-GR" dirty="0" smtClean="0"/>
              <a:t>	</a:t>
            </a:r>
            <a:r>
              <a:rPr lang="el-GR" dirty="0" smtClean="0">
                <a:latin typeface="Comic Sans MS" pitchFamily="66" charset="0"/>
                <a:cs typeface="Times New Roman" pitchFamily="18" charset="0"/>
              </a:rPr>
              <a:t> Κατά την εμπειρική διδασκαλία, τύπου δήμοι, ΝΕΛΕ κτλ,  δεν γίνεται επιστημονική ανάλυση, κι όταν γίνεται δεν μπορεί να ξεφεύγει από προσωπικές προκαταλήψεις των, μη ειδικών γλωσσολόγων διδασκόντων οι οποίοι  έχουν την τάση να </a:t>
            </a:r>
            <a:r>
              <a:rPr lang="el-GR" dirty="0" err="1" smtClean="0">
                <a:latin typeface="Comic Sans MS" pitchFamily="66" charset="0"/>
                <a:cs typeface="Times New Roman" pitchFamily="18" charset="0"/>
              </a:rPr>
              <a:t>εξωραϊζουν</a:t>
            </a:r>
            <a:r>
              <a:rPr lang="el-GR" dirty="0" smtClean="0">
                <a:latin typeface="Comic Sans MS" pitchFamily="66" charset="0"/>
                <a:cs typeface="Times New Roman" pitchFamily="18" charset="0"/>
              </a:rPr>
              <a:t> την γλωσσική ποικιλία, να αναγάγουν τα πάντα στην αρχαία, να έχουν την τάση να την  ‘</a:t>
            </a:r>
            <a:r>
              <a:rPr lang="el-GR" dirty="0" err="1" smtClean="0">
                <a:latin typeface="Comic Sans MS" pitchFamily="66" charset="0"/>
                <a:cs typeface="Times New Roman" pitchFamily="18" charset="0"/>
              </a:rPr>
              <a:t>καθαρίζουν΄</a:t>
            </a:r>
            <a:r>
              <a:rPr lang="el-GR" dirty="0" smtClean="0">
                <a:latin typeface="Comic Sans MS" pitchFamily="66" charset="0"/>
                <a:cs typeface="Times New Roman" pitchFamily="18" charset="0"/>
              </a:rPr>
              <a:t> από </a:t>
            </a:r>
            <a:r>
              <a:rPr lang="el-GR" dirty="0" err="1" smtClean="0">
                <a:latin typeface="Comic Sans MS" pitchFamily="66" charset="0"/>
                <a:cs typeface="Times New Roman" pitchFamily="18" charset="0"/>
              </a:rPr>
              <a:t>ο,τιδήποτε</a:t>
            </a:r>
            <a:r>
              <a:rPr lang="el-GR" dirty="0" smtClean="0">
                <a:latin typeface="Comic Sans MS" pitchFamily="66" charset="0"/>
                <a:cs typeface="Times New Roman" pitchFamily="18" charset="0"/>
              </a:rPr>
              <a:t>, κατά τη γνώμη τους, ‘λερώνει’ το ελληνικό προφίλ της. </a:t>
            </a:r>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285728"/>
            <a:ext cx="1606500" cy="8640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buNone/>
            </a:pPr>
            <a:r>
              <a:rPr lang="el-GR" dirty="0" smtClean="0">
                <a:latin typeface="Comic Sans MS" pitchFamily="66" charset="0"/>
                <a:cs typeface="Times New Roman" pitchFamily="18" charset="0"/>
              </a:rPr>
              <a:t>Κάτι τέτοιο  όμως εξαφανίζει πολύτιμα στοιχεία επαφής με άλλες γλώσσες και πολιτισμούς, δηλαδή στερεί από τη διαλεκτολογία τη διεπιστημονική της λειτουργία ως πηγή (και) ιστορικών  πληροφοριών.</a:t>
            </a:r>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285728"/>
            <a:ext cx="1606500" cy="8640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n-US" sz="2800" b="1" dirty="0" smtClean="0">
                <a:latin typeface="Times New Roman" pitchFamily="18" charset="0"/>
                <a:cs typeface="Times New Roman" pitchFamily="18" charset="0"/>
              </a:rPr>
              <a:t/>
            </a:r>
            <a:br>
              <a:rPr lang="en-US" sz="2800" b="1" dirty="0" smtClean="0">
                <a:latin typeface="Times New Roman" pitchFamily="18" charset="0"/>
                <a:cs typeface="Times New Roman" pitchFamily="18" charset="0"/>
              </a:rPr>
            </a:br>
            <a:r>
              <a:rPr lang="el-GR" sz="2800" b="1" dirty="0" smtClean="0">
                <a:latin typeface="Comic Sans MS" pitchFamily="66" charset="0"/>
                <a:cs typeface="Times New Roman" pitchFamily="18" charset="0"/>
              </a:rPr>
              <a:t>Γιατί πεθαίνει </a:t>
            </a:r>
            <a:r>
              <a:rPr lang="en-US" sz="2800" b="1" dirty="0" smtClean="0">
                <a:latin typeface="Comic Sans MS" pitchFamily="66" charset="0"/>
                <a:cs typeface="Times New Roman" pitchFamily="18" charset="0"/>
              </a:rPr>
              <a:t/>
            </a:r>
            <a:br>
              <a:rPr lang="en-US" sz="2800" b="1" dirty="0" smtClean="0">
                <a:latin typeface="Comic Sans MS" pitchFamily="66" charset="0"/>
                <a:cs typeface="Times New Roman" pitchFamily="18" charset="0"/>
              </a:rPr>
            </a:br>
            <a:r>
              <a:rPr lang="el-GR" sz="2800" b="1" dirty="0" smtClean="0">
                <a:latin typeface="Comic Sans MS" pitchFamily="66" charset="0"/>
                <a:cs typeface="Times New Roman" pitchFamily="18" charset="0"/>
              </a:rPr>
              <a:t>ο διαλεκτικός μας πλούτος</a:t>
            </a:r>
            <a:r>
              <a:rPr lang="el-GR" sz="2800" dirty="0" smtClean="0">
                <a:latin typeface="Comic Sans MS" pitchFamily="66" charset="0"/>
                <a:cs typeface="Times New Roman" pitchFamily="18" charset="0"/>
              </a:rPr>
              <a:t/>
            </a:r>
            <a:br>
              <a:rPr lang="el-GR" sz="2800" dirty="0" smtClean="0">
                <a:latin typeface="Comic Sans MS" pitchFamily="66" charset="0"/>
                <a:cs typeface="Times New Roman" pitchFamily="18" charset="0"/>
              </a:rPr>
            </a:br>
            <a:endParaRPr lang="el-GR" sz="2800" dirty="0">
              <a:latin typeface="Comic Sans MS" pitchFamily="66" charset="0"/>
              <a:cs typeface="Times New Roman" pitchFamily="18" charset="0"/>
            </a:endParaRP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latin typeface="Comic Sans MS" pitchFamily="66" charset="0"/>
                <a:cs typeface="Times New Roman" pitchFamily="18" charset="0"/>
              </a:rPr>
              <a:t>Η </a:t>
            </a:r>
            <a:r>
              <a:rPr lang="el-GR" dirty="0" smtClean="0">
                <a:solidFill>
                  <a:srgbClr val="0070C0"/>
                </a:solidFill>
                <a:latin typeface="Comic Sans MS" pitchFamily="66" charset="0"/>
                <a:cs typeface="Times New Roman" pitchFamily="18" charset="0"/>
              </a:rPr>
              <a:t>απαξίωση</a:t>
            </a:r>
            <a:r>
              <a:rPr lang="el-GR" dirty="0" smtClean="0">
                <a:latin typeface="Comic Sans MS" pitchFamily="66" charset="0"/>
                <a:cs typeface="Times New Roman" pitchFamily="18" charset="0"/>
              </a:rPr>
              <a:t> πάντως είναι ένας από τους κύριους λόγους, εξαιτίας των οποίων ο διαλεκτικός λόγος αργοπεθαίνει. </a:t>
            </a:r>
            <a:r>
              <a:rPr lang="el-GR" b="1" dirty="0" smtClean="0">
                <a:solidFill>
                  <a:srgbClr val="0070C0"/>
                </a:solidFill>
                <a:latin typeface="Comic Sans MS" pitchFamily="66" charset="0"/>
                <a:cs typeface="Times New Roman" pitchFamily="18" charset="0"/>
              </a:rPr>
              <a:t>Ο περισσότερος κόσμος θεωρεί ότι ο διαλεκτικός λόγος αποτελεί στρέβλωση της ελληνικής γλώσσας, ενώ δεν είναι έτσι. Είναι πλούτος</a:t>
            </a:r>
            <a:r>
              <a:rPr lang="el-GR" dirty="0" smtClean="0">
                <a:solidFill>
                  <a:srgbClr val="0070C0"/>
                </a:solidFill>
                <a:latin typeface="Comic Sans MS" pitchFamily="66" charset="0"/>
                <a:cs typeface="Times New Roman" pitchFamily="18" charset="0"/>
              </a:rPr>
              <a:t>.</a:t>
            </a:r>
            <a:r>
              <a:rPr lang="el-GR" dirty="0" smtClean="0">
                <a:latin typeface="Comic Sans MS" pitchFamily="66" charset="0"/>
                <a:cs typeface="Times New Roman" pitchFamily="18" charset="0"/>
              </a:rPr>
              <a:t> Αυτό οφείλεται σε κακή αντίληψη από παλιά, όταν υπήρξε κοινωνικά στιγματισμένος. Θεωρούνταν ότι αντιστοιχεί σε ένα κατώτερο στρώμα της κοινωνίας καθώς η επίσημη γλώσσα ανέκαθεν θεωρείτο το κατάλληλο εργαλείο επικοινωνίας.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785786" y="357166"/>
            <a:ext cx="1606500" cy="864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Comic Sans MS" pitchFamily="66" charset="0"/>
              </a:rPr>
              <a:t>Άρα, </a:t>
            </a:r>
            <a:endParaRPr lang="el-GR" dirty="0">
              <a:latin typeface="Comic Sans MS" pitchFamily="66" charset="0"/>
            </a:endParaRPr>
          </a:p>
        </p:txBody>
      </p:sp>
      <p:sp>
        <p:nvSpPr>
          <p:cNvPr id="3" name="2 - Θέση περιεχομένου"/>
          <p:cNvSpPr>
            <a:spLocks noGrp="1"/>
          </p:cNvSpPr>
          <p:nvPr>
            <p:ph idx="1"/>
          </p:nvPr>
        </p:nvSpPr>
        <p:spPr/>
        <p:txBody>
          <a:bodyPr/>
          <a:lstStyle/>
          <a:p>
            <a:pPr>
              <a:buNone/>
            </a:pPr>
            <a:r>
              <a:rPr lang="el-GR" dirty="0" smtClean="0">
                <a:latin typeface="Times New Roman" pitchFamily="18" charset="0"/>
                <a:cs typeface="Times New Roman" pitchFamily="18" charset="0"/>
              </a:rPr>
              <a:t>	</a:t>
            </a:r>
            <a:r>
              <a:rPr lang="el-GR" dirty="0" smtClean="0">
                <a:latin typeface="Comic Sans MS" pitchFamily="66" charset="0"/>
                <a:cs typeface="Times New Roman" pitchFamily="18" charset="0"/>
              </a:rPr>
              <a:t>αυτό περνούσε και στα σχολεία παλαιότερα, όταν οι δάσκαλοι άκουγαν διαλεκτικό λόγο και έδερναν τα παιδιά (!!!)</a:t>
            </a:r>
          </a:p>
          <a:p>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785786" y="357166"/>
            <a:ext cx="1606500" cy="864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endParaRPr lang="el-GR" sz="2400" dirty="0"/>
          </a:p>
        </p:txBody>
      </p:sp>
      <p:sp>
        <p:nvSpPr>
          <p:cNvPr id="3" name="2 - Θέση περιεχομένου"/>
          <p:cNvSpPr>
            <a:spLocks noGrp="1"/>
          </p:cNvSpPr>
          <p:nvPr>
            <p:ph idx="1"/>
          </p:nvPr>
        </p:nvSpPr>
        <p:spPr/>
        <p:txBody>
          <a:bodyPr>
            <a:normAutofit/>
          </a:bodyPr>
          <a:lstStyle/>
          <a:p>
            <a:pPr algn="just">
              <a:buNone/>
            </a:pPr>
            <a:r>
              <a:rPr lang="el-GR" sz="2800" dirty="0" smtClean="0">
                <a:latin typeface="Comic Sans MS" pitchFamily="66" charset="0"/>
                <a:cs typeface="Times New Roman" pitchFamily="18" charset="0"/>
              </a:rPr>
              <a:t>	Η αναβίωση του ενδιαφέροντος για τις διαλέκτους πυροδοτήθηκε και από τις γενικότερες </a:t>
            </a:r>
            <a:r>
              <a:rPr lang="el-GR" sz="2800" dirty="0" err="1" smtClean="0">
                <a:latin typeface="Comic Sans MS" pitchFamily="66" charset="0"/>
                <a:cs typeface="Times New Roman" pitchFamily="18" charset="0"/>
              </a:rPr>
              <a:t>οικονομικοκοινωνικοπολιτικές</a:t>
            </a:r>
            <a:r>
              <a:rPr lang="el-GR" sz="2800" dirty="0" smtClean="0">
                <a:latin typeface="Comic Sans MS" pitchFamily="66" charset="0"/>
                <a:cs typeface="Times New Roman" pitchFamily="18" charset="0"/>
              </a:rPr>
              <a:t> αλλαγές των τελευταίων χρόνων. </a:t>
            </a:r>
          </a:p>
          <a:p>
            <a:pPr algn="just">
              <a:buNone/>
            </a:pPr>
            <a:r>
              <a:rPr lang="el-GR" sz="2800" dirty="0" smtClean="0">
                <a:latin typeface="Comic Sans MS" pitchFamily="66" charset="0"/>
                <a:cs typeface="Times New Roman" pitchFamily="18" charset="0"/>
              </a:rPr>
              <a:t>	 Ο </a:t>
            </a:r>
            <a:r>
              <a:rPr lang="el-GR" sz="2800" b="1" dirty="0" smtClean="0">
                <a:latin typeface="Comic Sans MS" pitchFamily="66" charset="0"/>
                <a:cs typeface="Times New Roman" pitchFamily="18" charset="0"/>
              </a:rPr>
              <a:t>Σπύρος Μοσχονάς,  Καθηγητής Γλωσσολογίας στο Πανεπιστήμιο Αθηνών </a:t>
            </a:r>
            <a:r>
              <a:rPr lang="el-GR" sz="2800" dirty="0" smtClean="0">
                <a:latin typeface="Comic Sans MS" pitchFamily="66" charset="0"/>
                <a:cs typeface="Times New Roman" pitchFamily="18" charset="0"/>
              </a:rPr>
              <a:t> αναφέρεται και σε μια ακόμη περίπτωση απαξιωμένης χρήσης της γλώσσας μας:</a:t>
            </a:r>
            <a:endParaRPr lang="el-GR" sz="2800" dirty="0">
              <a:latin typeface="Comic Sans MS" pitchFamily="66" charset="0"/>
              <a:cs typeface="Times New Roman" pitchFamily="18"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357158" y="357166"/>
            <a:ext cx="1606500" cy="8640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200" b="1" dirty="0" smtClean="0">
                <a:solidFill>
                  <a:srgbClr val="0070C0"/>
                </a:solidFill>
                <a:latin typeface="Times New Roman" pitchFamily="18" charset="0"/>
                <a:cs typeface="Times New Roman" pitchFamily="18" charset="0"/>
              </a:rPr>
              <a:t> </a:t>
            </a:r>
            <a:r>
              <a:rPr lang="el-GR" sz="2200" b="1" dirty="0" smtClean="0">
                <a:solidFill>
                  <a:srgbClr val="0070C0"/>
                </a:solidFill>
                <a:latin typeface="Comic Sans MS" pitchFamily="66" charset="0"/>
                <a:cs typeface="Times New Roman" pitchFamily="18" charset="0"/>
              </a:rPr>
              <a:t>Τη χρήση της νέας ελληνικής  </a:t>
            </a:r>
            <a:br>
              <a:rPr lang="el-GR" sz="2200" b="1" dirty="0" smtClean="0">
                <a:solidFill>
                  <a:srgbClr val="0070C0"/>
                </a:solidFill>
                <a:latin typeface="Comic Sans MS" pitchFamily="66" charset="0"/>
                <a:cs typeface="Times New Roman" pitchFamily="18" charset="0"/>
              </a:rPr>
            </a:br>
            <a:r>
              <a:rPr lang="el-GR" sz="2200" b="1" dirty="0" smtClean="0">
                <a:solidFill>
                  <a:srgbClr val="0070C0"/>
                </a:solidFill>
                <a:latin typeface="Comic Sans MS" pitchFamily="66" charset="0"/>
                <a:cs typeface="Times New Roman" pitchFamily="18" charset="0"/>
              </a:rPr>
              <a:t>(ΚΝΕ και διαλέκτων) </a:t>
            </a:r>
            <a:r>
              <a:rPr lang="en-US" sz="2200" b="1" dirty="0" smtClean="0">
                <a:solidFill>
                  <a:srgbClr val="0070C0"/>
                </a:solidFill>
                <a:latin typeface="Comic Sans MS" pitchFamily="66" charset="0"/>
                <a:cs typeface="Times New Roman" pitchFamily="18" charset="0"/>
              </a:rPr>
              <a:t/>
            </a:r>
            <a:br>
              <a:rPr lang="en-US" sz="2200" b="1" dirty="0" smtClean="0">
                <a:solidFill>
                  <a:srgbClr val="0070C0"/>
                </a:solidFill>
                <a:latin typeface="Comic Sans MS" pitchFamily="66" charset="0"/>
                <a:cs typeface="Times New Roman" pitchFamily="18" charset="0"/>
              </a:rPr>
            </a:br>
            <a:r>
              <a:rPr lang="el-GR" sz="2200" b="1" dirty="0" smtClean="0">
                <a:solidFill>
                  <a:srgbClr val="0070C0"/>
                </a:solidFill>
                <a:latin typeface="Comic Sans MS" pitchFamily="66" charset="0"/>
                <a:cs typeface="Times New Roman" pitchFamily="18" charset="0"/>
              </a:rPr>
              <a:t>από τους μετανάστες! </a:t>
            </a:r>
            <a:endParaRPr lang="el-GR" sz="2200" b="1" dirty="0">
              <a:solidFill>
                <a:srgbClr val="0070C0"/>
              </a:solidFill>
              <a:latin typeface="Comic Sans MS" pitchFamily="66" charset="0"/>
              <a:cs typeface="Times New Roman" pitchFamily="18" charset="0"/>
            </a:endParaRPr>
          </a:p>
        </p:txBody>
      </p:sp>
      <p:sp>
        <p:nvSpPr>
          <p:cNvPr id="3" name="2 - Θέση περιεχομένου"/>
          <p:cNvSpPr>
            <a:spLocks noGrp="1"/>
          </p:cNvSpPr>
          <p:nvPr>
            <p:ph idx="1"/>
          </p:nvPr>
        </p:nvSpPr>
        <p:spPr/>
        <p:txBody>
          <a:bodyPr>
            <a:noAutofit/>
          </a:bodyPr>
          <a:lstStyle/>
          <a:p>
            <a:pPr algn="just"/>
            <a:r>
              <a:rPr lang="el-GR" sz="2700" dirty="0" smtClean="0">
                <a:latin typeface="Comic Sans MS" pitchFamily="66" charset="0"/>
              </a:rPr>
              <a:t>«</a:t>
            </a:r>
            <a:r>
              <a:rPr lang="el-GR" sz="2700" dirty="0" smtClean="0">
                <a:latin typeface="Comic Sans MS" pitchFamily="66" charset="0"/>
                <a:cs typeface="Times New Roman" pitchFamily="18" charset="0"/>
              </a:rPr>
              <a:t>Δεν μελετάται ο τρόπος που οι μετανάστες μιλούν ελληνικά. Για εμένα πάντως, θα είχε μεγάλο ενδιαφέρον… </a:t>
            </a:r>
            <a:r>
              <a:rPr lang="el-GR" sz="2700" b="1" dirty="0" smtClean="0">
                <a:latin typeface="Comic Sans MS" pitchFamily="66" charset="0"/>
                <a:cs typeface="Times New Roman" pitchFamily="18" charset="0"/>
              </a:rPr>
              <a:t>Διάλεκτοι δημιουργούνται συνέχεια </a:t>
            </a:r>
            <a:r>
              <a:rPr lang="el-GR" sz="2700" dirty="0" smtClean="0">
                <a:latin typeface="Comic Sans MS" pitchFamily="66" charset="0"/>
                <a:cs typeface="Times New Roman" pitchFamily="18" charset="0"/>
              </a:rPr>
              <a:t>και γλωσσικές ποικιλίες, απλά δυσκολευόμαστε να τις αναγνωρίσουμε στην Ελλάδα. Στις Σκανδιναβικές χώρες, για παράδειγμα, ακόμα και μικρές διαφορές από την καθομιλουμένη τις ονομάζουν διαλέκτους, τις μελετούν σοβαρά, γράφεται λογοτεχνία σε αυτές και γίνονται συνέδρια. Στην Ελλάδα έχουμε συνηθίσει να θεωρούμε την γλωσσική ποικιλία ως ‘κακό πράγμα’»</a:t>
            </a:r>
          </a:p>
          <a:p>
            <a:pPr algn="just"/>
            <a:r>
              <a:rPr lang="el-GR" sz="2800" dirty="0" smtClean="0"/>
              <a:t/>
            </a:r>
            <a:br>
              <a:rPr lang="el-GR" sz="2800" dirty="0" smtClean="0"/>
            </a:br>
            <a:endParaRPr lang="el-GR" sz="2800"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85720" y="428604"/>
            <a:ext cx="1606500" cy="864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b="1" dirty="0">
              <a:solidFill>
                <a:srgbClr val="0070C0"/>
              </a:solidFill>
              <a:latin typeface="Comic Sans MS" pitchFamily="66" charset="0"/>
            </a:endParaRP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latin typeface="Comic Sans MS" pitchFamily="66" charset="0"/>
                <a:cs typeface="Times New Roman" pitchFamily="18" charset="0"/>
              </a:rPr>
              <a:t>Έτσι οι συνθήκες πλέον ωρίμασαν, οι άνθρωποι για μια ακόμη φορά έσκυψαν πάνω στο ιστορικό παρελθόν τους, όπως τότε  μετά τις ανακαλύψεις του Δαρβίνου, του κινήματος του ρομαντισμού και της σανσκριτικής, αντιλαμβανόμενοι τη σημασία του εντοπισμού και της διερεύνησης αυτής της συνέχειας. </a:t>
            </a:r>
          </a:p>
          <a:p>
            <a:pPr algn="just"/>
            <a:r>
              <a:rPr lang="el-GR" dirty="0" smtClean="0">
                <a:latin typeface="Comic Sans MS" pitchFamily="66" charset="0"/>
                <a:cs typeface="Times New Roman" pitchFamily="18" charset="0"/>
              </a:rPr>
              <a:t>Αισθάνομαι πολύ χαρούμενη που συμμετέχω σε αυτή την κοσμογονία.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357158" y="357166"/>
            <a:ext cx="1606500" cy="8640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solidFill>
                  <a:srgbClr val="0070C0"/>
                </a:solidFill>
                <a:latin typeface="Comic Sans MS" pitchFamily="66" charset="0"/>
              </a:rPr>
              <a:t>Διγλωσσία </a:t>
            </a:r>
            <a:endParaRPr lang="el-GR" dirty="0"/>
          </a:p>
        </p:txBody>
      </p:sp>
      <p:sp>
        <p:nvSpPr>
          <p:cNvPr id="3" name="2 - Θέση περιεχομένου"/>
          <p:cNvSpPr>
            <a:spLocks noGrp="1"/>
          </p:cNvSpPr>
          <p:nvPr>
            <p:ph idx="1"/>
          </p:nvPr>
        </p:nvSpPr>
        <p:spPr/>
        <p:txBody>
          <a:bodyPr/>
          <a:lstStyle/>
          <a:p>
            <a:r>
              <a:rPr lang="el-GR" dirty="0" smtClean="0">
                <a:latin typeface="Comic Sans MS" pitchFamily="66" charset="0"/>
                <a:cs typeface="Times New Roman" pitchFamily="18" charset="0"/>
              </a:rPr>
              <a:t>Δεν μπορεί κανείς να κάνει μια εισαγωγή στη γλωσσική διδασκαλία αν δεν μιλήσει για τη </a:t>
            </a:r>
            <a:r>
              <a:rPr lang="el-GR" b="1" dirty="0" smtClean="0">
                <a:solidFill>
                  <a:srgbClr val="0070C0"/>
                </a:solidFill>
                <a:latin typeface="Comic Sans MS" pitchFamily="66" charset="0"/>
                <a:cs typeface="Times New Roman" pitchFamily="18" charset="0"/>
              </a:rPr>
              <a:t>διγλωσσία, </a:t>
            </a:r>
            <a:r>
              <a:rPr lang="el-GR" dirty="0" smtClean="0">
                <a:latin typeface="Comic Sans MS" pitchFamily="66" charset="0"/>
                <a:cs typeface="Times New Roman" pitchFamily="18" charset="0"/>
              </a:rPr>
              <a:t>που</a:t>
            </a:r>
            <a:r>
              <a:rPr lang="el-GR" b="1" dirty="0" smtClean="0">
                <a:solidFill>
                  <a:srgbClr val="0070C0"/>
                </a:solidFill>
                <a:latin typeface="Comic Sans MS" pitchFamily="66" charset="0"/>
                <a:cs typeface="Times New Roman" pitchFamily="18" charset="0"/>
              </a:rPr>
              <a:t> </a:t>
            </a:r>
            <a:r>
              <a:rPr lang="el-GR" dirty="0" smtClean="0">
                <a:latin typeface="Comic Sans MS" pitchFamily="66" charset="0"/>
                <a:cs typeface="Times New Roman" pitchFamily="18" charset="0"/>
              </a:rPr>
              <a:t>έχει σχέση απόλυτη  με το μάθημά μας μια και η ανάπτυξή του συνετέλεσε και συντελεί στην άνθιση της διδασκαλίας των διαλέκτων. </a:t>
            </a:r>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571472" y="285728"/>
            <a:ext cx="1606500" cy="8640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dirty="0" smtClean="0">
                <a:solidFill>
                  <a:srgbClr val="0070C0"/>
                </a:solidFill>
                <a:latin typeface="Comic Sans MS" pitchFamily="66" charset="0"/>
                <a:cs typeface="Times New Roman" pitchFamily="18" charset="0"/>
              </a:rPr>
              <a:t/>
            </a:r>
            <a:br>
              <a:rPr lang="el-GR" sz="3100" dirty="0" smtClean="0">
                <a:solidFill>
                  <a:srgbClr val="0070C0"/>
                </a:solidFill>
                <a:latin typeface="Comic Sans MS" pitchFamily="66" charset="0"/>
                <a:cs typeface="Times New Roman" pitchFamily="18" charset="0"/>
              </a:rPr>
            </a:br>
            <a:r>
              <a:rPr lang="el-GR" sz="3100" dirty="0" smtClean="0">
                <a:solidFill>
                  <a:srgbClr val="0070C0"/>
                </a:solidFill>
                <a:latin typeface="Comic Sans MS" pitchFamily="66" charset="0"/>
                <a:cs typeface="Times New Roman" pitchFamily="18" charset="0"/>
              </a:rPr>
              <a:t>Ορισμός</a:t>
            </a:r>
            <a:r>
              <a:rPr lang="el-GR" sz="3100" dirty="0" smtClean="0">
                <a:latin typeface="Comic Sans MS" pitchFamily="66" charset="0"/>
                <a:cs typeface="Times New Roman" pitchFamily="18" charset="0"/>
              </a:rPr>
              <a:t/>
            </a:r>
            <a:br>
              <a:rPr lang="el-GR" sz="3100" dirty="0" smtClean="0">
                <a:latin typeface="Comic Sans MS" pitchFamily="66" charset="0"/>
                <a:cs typeface="Times New Roman" pitchFamily="18" charset="0"/>
              </a:rPr>
            </a:br>
            <a:r>
              <a:rPr lang="el-GR" dirty="0" smtClean="0">
                <a:latin typeface="Times New Roman" pitchFamily="18" charset="0"/>
                <a:cs typeface="Times New Roman" pitchFamily="18" charset="0"/>
              </a:rPr>
              <a:t> </a:t>
            </a:r>
          </a:p>
        </p:txBody>
      </p:sp>
      <p:sp>
        <p:nvSpPr>
          <p:cNvPr id="3" name="2 - Θέση περιεχομένου"/>
          <p:cNvSpPr>
            <a:spLocks noGrp="1"/>
          </p:cNvSpPr>
          <p:nvPr>
            <p:ph idx="1"/>
          </p:nvPr>
        </p:nvSpPr>
        <p:spPr/>
        <p:txBody>
          <a:bodyPr>
            <a:normAutofit fontScale="70000" lnSpcReduction="20000"/>
          </a:bodyPr>
          <a:lstStyle/>
          <a:p>
            <a:endParaRPr lang="el-GR" dirty="0" smtClean="0">
              <a:latin typeface="Times New Roman" pitchFamily="18" charset="0"/>
              <a:cs typeface="Times New Roman" pitchFamily="18" charset="0"/>
            </a:endParaRPr>
          </a:p>
          <a:p>
            <a:pPr algn="just">
              <a:buNone/>
            </a:pPr>
            <a:r>
              <a:rPr lang="el-GR" dirty="0" smtClean="0">
                <a:latin typeface="Times New Roman" pitchFamily="18" charset="0"/>
                <a:cs typeface="Times New Roman" pitchFamily="18" charset="0"/>
              </a:rPr>
              <a:t>	</a:t>
            </a:r>
            <a:r>
              <a:rPr lang="el-GR" sz="4100" dirty="0" smtClean="0">
                <a:latin typeface="Comic Sans MS" pitchFamily="66" charset="0"/>
                <a:cs typeface="Times New Roman" pitchFamily="18" charset="0"/>
              </a:rPr>
              <a:t> </a:t>
            </a:r>
            <a:r>
              <a:rPr lang="el-GR" sz="4100" dirty="0" smtClean="0">
                <a:solidFill>
                  <a:srgbClr val="0070C0"/>
                </a:solidFill>
                <a:latin typeface="Comic Sans MS" pitchFamily="66" charset="0"/>
                <a:cs typeface="Times New Roman" pitchFamily="18" charset="0"/>
              </a:rPr>
              <a:t>«Ως διγλωσσία ορίζεται η εναλλακτική ή συνδυαστική χρήση δύο ή περισσότερων γλωσσών από το ίδιο άτομο»</a:t>
            </a:r>
            <a:r>
              <a:rPr lang="el-GR" sz="4400" dirty="0" smtClean="0">
                <a:latin typeface="Comic Sans MS" pitchFamily="66" charset="0"/>
                <a:cs typeface="Times New Roman" pitchFamily="18" charset="0"/>
              </a:rPr>
              <a:t> </a:t>
            </a:r>
            <a:r>
              <a:rPr lang="el-GR" sz="4400" dirty="0" err="1" smtClean="0">
                <a:latin typeface="Comic Sans MS" pitchFamily="66" charset="0"/>
                <a:cs typeface="Times New Roman" pitchFamily="18" charset="0"/>
              </a:rPr>
              <a:t>Σκούρτου</a:t>
            </a:r>
            <a:r>
              <a:rPr lang="el-GR" sz="4400" dirty="0" smtClean="0">
                <a:latin typeface="Comic Sans MS" pitchFamily="66" charset="0"/>
                <a:cs typeface="Times New Roman" pitchFamily="18" charset="0"/>
              </a:rPr>
              <a:t> (2011)</a:t>
            </a:r>
            <a:endParaRPr lang="el-GR" sz="4100" dirty="0" smtClean="0">
              <a:solidFill>
                <a:srgbClr val="0070C0"/>
              </a:solidFill>
              <a:latin typeface="Comic Sans MS" pitchFamily="66" charset="0"/>
              <a:cs typeface="Times New Roman" pitchFamily="18" charset="0"/>
            </a:endParaRPr>
          </a:p>
          <a:p>
            <a:pPr algn="just">
              <a:buNone/>
            </a:pPr>
            <a:r>
              <a:rPr lang="el-GR" sz="4100" dirty="0" smtClean="0">
                <a:latin typeface="Comic Sans MS" pitchFamily="66" charset="0"/>
                <a:cs typeface="Times New Roman" pitchFamily="18" charset="0"/>
              </a:rPr>
              <a:t>   Ο ορισμός αυτός, προσπαθεί να μας κατευθύνει στο ρευστό πλαίσιο της διγλωσσίας, «αφήνοντας μεγάλα περιθώρια συγκεκριμενοποίησης, ανάλογα με τα συμφραζόμενα, μέσα στα οποία πραγματώνεται η διγλωσσία».</a:t>
            </a:r>
            <a:endParaRPr lang="el-GR" sz="4100" dirty="0">
              <a:latin typeface="Comic Sans MS" pitchFamily="66" charset="0"/>
              <a:cs typeface="Times New Roman" pitchFamily="18"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85720" y="357166"/>
            <a:ext cx="1606500" cy="8640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Comic Sans MS" pitchFamily="66" charset="0"/>
                <a:cs typeface="Times New Roman" pitchFamily="18" charset="0"/>
              </a:rPr>
              <a:t>	Ποιοι θεωρούνται δίγλωσσοι; </a:t>
            </a:r>
            <a:endParaRPr lang="el-GR" sz="3200" dirty="0"/>
          </a:p>
        </p:txBody>
      </p:sp>
      <p:sp>
        <p:nvSpPr>
          <p:cNvPr id="3" name="2 - Θέση περιεχομένου"/>
          <p:cNvSpPr>
            <a:spLocks noGrp="1"/>
          </p:cNvSpPr>
          <p:nvPr>
            <p:ph idx="1"/>
          </p:nvPr>
        </p:nvSpPr>
        <p:spPr/>
        <p:txBody>
          <a:bodyPr>
            <a:normAutofit/>
          </a:bodyPr>
          <a:lstStyle/>
          <a:p>
            <a:pPr>
              <a:buNone/>
            </a:pPr>
            <a:r>
              <a:rPr lang="el-GR" sz="4000" dirty="0" smtClean="0">
                <a:latin typeface="Comic Sans MS" pitchFamily="66" charset="0"/>
                <a:cs typeface="Times New Roman" pitchFamily="18" charset="0"/>
              </a:rPr>
              <a:t>  </a:t>
            </a:r>
            <a:r>
              <a:rPr lang="el-GR" sz="3600" dirty="0" smtClean="0">
                <a:latin typeface="Comic Sans MS" pitchFamily="66" charset="0"/>
                <a:cs typeface="Times New Roman" pitchFamily="18" charset="0"/>
              </a:rPr>
              <a:t>Σύμφωνα με τις πιο πρόσφατες επιστημονικές απόψεις εν δυνάμει- δίγλωσσοι μαθητές είναι:</a:t>
            </a:r>
          </a:p>
          <a:p>
            <a:pPr>
              <a:buNone/>
            </a:pPr>
            <a:r>
              <a:rPr lang="el-GR" sz="3600" dirty="0" smtClean="0">
                <a:latin typeface="Comic Sans MS" pitchFamily="66" charset="0"/>
                <a:cs typeface="Times New Roman" pitchFamily="18" charset="0"/>
              </a:rPr>
              <a:t>1. Οι χρήστες δύο διαφορετικών ιστορικών γλωσσών, ελληνικά, αγγλικά, ρώσικα, γερμανικά, τούρκικα κτλ</a:t>
            </a:r>
          </a:p>
          <a:p>
            <a:pPr>
              <a:buNone/>
            </a:pPr>
            <a:endParaRPr lang="el-GR" sz="4000"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142844" y="285728"/>
            <a:ext cx="1606500" cy="864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latin typeface="Comic Sans MS" pitchFamily="66" charset="0"/>
              </a:rPr>
              <a:t>Επίσημη γλώσσα </a:t>
            </a:r>
            <a:r>
              <a:rPr lang="en-US" sz="3200" dirty="0" err="1" smtClean="0">
                <a:latin typeface="Comic Sans MS" pitchFamily="66" charset="0"/>
              </a:rPr>
              <a:t>vs</a:t>
            </a:r>
            <a:r>
              <a:rPr lang="el-GR" sz="3200" dirty="0" smtClean="0">
                <a:latin typeface="Comic Sans MS" pitchFamily="66" charset="0"/>
              </a:rPr>
              <a:t> διάλεκτοι</a:t>
            </a:r>
            <a:r>
              <a:rPr lang="el-GR" sz="3600" dirty="0" smtClean="0"/>
              <a:t/>
            </a:r>
            <a:br>
              <a:rPr lang="el-GR" sz="3600" dirty="0" smtClean="0"/>
            </a:br>
            <a:endParaRPr lang="el-GR" sz="36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latin typeface="Comic Sans MS" pitchFamily="66" charset="0"/>
                <a:cs typeface="Times New Roman" pitchFamily="18" charset="0"/>
              </a:rPr>
              <a:t>Όπως είπαμε στα πρώτα μας μαθήματα, η  γλώσσα αφορά την επίσημη/ καθομιλουμένη και τη γραπτή της σχολική μορφή, ενώ οι </a:t>
            </a:r>
            <a:r>
              <a:rPr lang="el-GR" b="1" dirty="0" smtClean="0">
                <a:solidFill>
                  <a:srgbClr val="0070C0"/>
                </a:solidFill>
                <a:latin typeface="Comic Sans MS" pitchFamily="66" charset="0"/>
                <a:cs typeface="Times New Roman" pitchFamily="18" charset="0"/>
              </a:rPr>
              <a:t>διάλεκτοι </a:t>
            </a:r>
            <a:r>
              <a:rPr lang="el-GR" dirty="0" smtClean="0">
                <a:latin typeface="Comic Sans MS" pitchFamily="66" charset="0"/>
                <a:cs typeface="Times New Roman" pitchFamily="18" charset="0"/>
              </a:rPr>
              <a:t> αποκλίνουν σε μεγαλύτερο ή μικρότερο βαθμό από αυτήν και δεν έχουν σταθερή και ρυθμισμένη γραπτή μορφή.  </a:t>
            </a:r>
            <a:endParaRPr lang="en-US" dirty="0" smtClean="0">
              <a:latin typeface="Comic Sans MS" pitchFamily="66" charset="0"/>
              <a:cs typeface="Times New Roman" pitchFamily="18" charset="0"/>
            </a:endParaRPr>
          </a:p>
          <a:p>
            <a:pPr algn="just"/>
            <a:r>
              <a:rPr lang="el-GR" dirty="0" smtClean="0">
                <a:latin typeface="Comic Sans MS" pitchFamily="66" charset="0"/>
                <a:cs typeface="Times New Roman" pitchFamily="18" charset="0"/>
              </a:rPr>
              <a:t>Το κάθε σκέλος εξετάζεται διαφορετικά και αποτελεί αντικείμενο μελέτης από την επιστήμη της Γλωσσολογίας, και ειδικά για τις διαλέκτους,  της Διαλεκτολογίας.  </a:t>
            </a:r>
            <a:endParaRPr lang="el-GR" dirty="0">
              <a:latin typeface="Comic Sans MS" pitchFamily="66" charset="0"/>
              <a:cs typeface="Times New Roman" pitchFamily="18"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14282" y="214290"/>
            <a:ext cx="1606500" cy="864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latin typeface="Comic Sans MS" pitchFamily="66" charset="0"/>
                <a:cs typeface="Times New Roman" pitchFamily="18" charset="0"/>
              </a:rPr>
              <a:t>Και…</a:t>
            </a:r>
            <a:br>
              <a:rPr lang="el-GR" sz="2800" dirty="0" smtClean="0">
                <a:latin typeface="Comic Sans MS" pitchFamily="66" charset="0"/>
                <a:cs typeface="Times New Roman" pitchFamily="18" charset="0"/>
              </a:rPr>
            </a:br>
            <a:endParaRPr lang="el-GR" sz="2800" dirty="0">
              <a:latin typeface="Comic Sans MS" pitchFamily="66" charset="0"/>
            </a:endParaRPr>
          </a:p>
        </p:txBody>
      </p:sp>
      <p:sp>
        <p:nvSpPr>
          <p:cNvPr id="3" name="2 - Θέση περιεχομένου"/>
          <p:cNvSpPr>
            <a:spLocks noGrp="1"/>
          </p:cNvSpPr>
          <p:nvPr>
            <p:ph idx="1"/>
          </p:nvPr>
        </p:nvSpPr>
        <p:spPr/>
        <p:txBody>
          <a:bodyPr>
            <a:noAutofit/>
          </a:bodyPr>
          <a:lstStyle/>
          <a:p>
            <a:pPr algn="just">
              <a:buNone/>
            </a:pPr>
            <a:r>
              <a:rPr lang="el-GR" sz="2600" dirty="0" smtClean="0">
                <a:latin typeface="Comic Sans MS" pitchFamily="66" charset="0"/>
                <a:cs typeface="Times New Roman" pitchFamily="18" charset="0"/>
              </a:rPr>
              <a:t>	</a:t>
            </a:r>
            <a:r>
              <a:rPr lang="el-GR" sz="2800" dirty="0" smtClean="0">
                <a:latin typeface="Comic Sans MS" pitchFamily="66" charset="0"/>
                <a:cs typeface="Times New Roman" pitchFamily="18" charset="0"/>
              </a:rPr>
              <a:t>2. </a:t>
            </a:r>
            <a:r>
              <a:rPr lang="el-GR" sz="2800" dirty="0" err="1" smtClean="0">
                <a:solidFill>
                  <a:srgbClr val="0070C0"/>
                </a:solidFill>
                <a:latin typeface="Comic Sans MS" pitchFamily="66" charset="0"/>
                <a:cs typeface="Times New Roman" pitchFamily="18" charset="0"/>
              </a:rPr>
              <a:t>Διαλεκτόφωνα</a:t>
            </a:r>
            <a:r>
              <a:rPr lang="el-GR" sz="2800" dirty="0" smtClean="0">
                <a:solidFill>
                  <a:srgbClr val="0070C0"/>
                </a:solidFill>
                <a:latin typeface="Comic Sans MS" pitchFamily="66" charset="0"/>
                <a:cs typeface="Times New Roman" pitchFamily="18" charset="0"/>
              </a:rPr>
              <a:t> παιδιά (και ενήλικες, βεβαίως</a:t>
            </a:r>
            <a:r>
              <a:rPr lang="el-GR" sz="2800" dirty="0" smtClean="0">
                <a:latin typeface="Comic Sans MS" pitchFamily="66" charset="0"/>
                <a:cs typeface="Times New Roman" pitchFamily="18" charset="0"/>
              </a:rPr>
              <a:t>) στο περιβάλλον των οποίων χρησιμοποιείται κυρίως μια άλλη ποικιλία της Ελληνικής: Π.χ. </a:t>
            </a:r>
            <a:r>
              <a:rPr lang="el-GR" sz="2800" dirty="0" err="1" smtClean="0">
                <a:latin typeface="Comic Sans MS" pitchFamily="66" charset="0"/>
                <a:cs typeface="Times New Roman" pitchFamily="18" charset="0"/>
              </a:rPr>
              <a:t>Ελλαδίτες</a:t>
            </a:r>
            <a:r>
              <a:rPr lang="el-GR" sz="2800" dirty="0" smtClean="0">
                <a:latin typeface="Comic Sans MS" pitchFamily="66" charset="0"/>
                <a:cs typeface="Times New Roman" pitchFamily="18" charset="0"/>
              </a:rPr>
              <a:t> μαθητές σε αγροτικές περιοχές ή γενικά στην περιφέρεια, Ελληνοκύπριοι μαθητές, παιδιά Ποντίων από την πρώην ΕΣΣΔ, παιδιά μεταναστών που μιλάνε τη διάλεκτο της περιοχής που ζουν. Φυσικά εδώ αναφέρομαι στην Ελλάδα όμως τα αντίστοιχα ισχύουν για όλες τις γλώσσες. </a:t>
            </a:r>
          </a:p>
          <a:p>
            <a:pPr>
              <a:buNone/>
            </a:pPr>
            <a:endParaRPr lang="el-GR" sz="2800"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buNone/>
            </a:pPr>
            <a:endParaRPr lang="el-GR" dirty="0" smtClean="0"/>
          </a:p>
          <a:p>
            <a:pPr>
              <a:buNone/>
            </a:pPr>
            <a:endParaRPr lang="el-GR" dirty="0" smtClean="0"/>
          </a:p>
          <a:p>
            <a:pPr algn="ctr">
              <a:buNone/>
            </a:pPr>
            <a:r>
              <a:rPr lang="el-GR" sz="4400" dirty="0" smtClean="0">
                <a:solidFill>
                  <a:srgbClr val="0070C0"/>
                </a:solidFill>
                <a:latin typeface="Comic Sans MS" pitchFamily="66" charset="0"/>
              </a:rPr>
              <a:t>Διγλωσσία: Ευχή ή κατάρα; </a:t>
            </a:r>
            <a:endParaRPr lang="el-GR" sz="4400" dirty="0">
              <a:solidFill>
                <a:srgbClr val="0070C0"/>
              </a:solidFill>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latin typeface="Comic Sans MS" pitchFamily="66" charset="0"/>
                <a:cs typeface="Times New Roman" pitchFamily="18" charset="0"/>
              </a:rPr>
              <a:t>Οι πρώτες έρευνες : </a:t>
            </a:r>
            <a:br>
              <a:rPr lang="el-GR" sz="2800" dirty="0" smtClean="0">
                <a:latin typeface="Comic Sans MS" pitchFamily="66" charset="0"/>
                <a:cs typeface="Times New Roman" pitchFamily="18" charset="0"/>
              </a:rPr>
            </a:br>
            <a:r>
              <a:rPr lang="el-GR" sz="2800" dirty="0" smtClean="0">
                <a:latin typeface="Comic Sans MS" pitchFamily="66" charset="0"/>
                <a:cs typeface="Times New Roman" pitchFamily="18" charset="0"/>
              </a:rPr>
              <a:t>έως τη δεκαετία του ’60</a:t>
            </a:r>
            <a:endParaRPr lang="el-GR" sz="2800" dirty="0">
              <a:latin typeface="Comic Sans MS" pitchFamily="66" charset="0"/>
              <a:cs typeface="Times New Roman" pitchFamily="18" charset="0"/>
            </a:endParaRPr>
          </a:p>
        </p:txBody>
      </p:sp>
      <p:sp>
        <p:nvSpPr>
          <p:cNvPr id="3" name="2 - Θέση περιεχομένου"/>
          <p:cNvSpPr>
            <a:spLocks noGrp="1"/>
          </p:cNvSpPr>
          <p:nvPr>
            <p:ph idx="1"/>
          </p:nvPr>
        </p:nvSpPr>
        <p:spPr/>
        <p:txBody>
          <a:bodyPr>
            <a:normAutofit fontScale="47500" lnSpcReduction="20000"/>
          </a:bodyPr>
          <a:lstStyle/>
          <a:p>
            <a:pPr algn="just">
              <a:buNone/>
            </a:pPr>
            <a:r>
              <a:rPr lang="el-GR" dirty="0" smtClean="0"/>
              <a:t>	</a:t>
            </a:r>
            <a:r>
              <a:rPr lang="el-GR" sz="4800" dirty="0" smtClean="0">
                <a:latin typeface="Comic Sans MS" pitchFamily="66" charset="0"/>
                <a:cs typeface="Times New Roman" pitchFamily="18" charset="0"/>
              </a:rPr>
              <a:t>Βάσει λεκτικών τεστ, θεωρήθηκε ότι τα μονόγλωσσα παιδιά  πλεονεκτούσαν ως προς την ευφυΐα τους συγκριτικά με τα δίγλωσσα παιδιά αλλά συνολικά  η διγλωσσία είχε αρνητικές συνέπειες στη σκέψη των παιδιών παρά θετικές. </a:t>
            </a:r>
          </a:p>
          <a:p>
            <a:pPr algn="just">
              <a:buNone/>
            </a:pPr>
            <a:r>
              <a:rPr lang="el-GR" sz="4800" dirty="0" smtClean="0">
                <a:latin typeface="Comic Sans MS" pitchFamily="66" charset="0"/>
                <a:cs typeface="Times New Roman" pitchFamily="18" charset="0"/>
              </a:rPr>
              <a:t>	Πολλά από τα ευρήματα αυτά, στηρίχθηκαν σε μία θεωρία η οποία υποστηριζόταν την τότε εποχή από πολλούς ερευνητές. </a:t>
            </a:r>
          </a:p>
          <a:p>
            <a:pPr algn="just">
              <a:buNone/>
            </a:pPr>
            <a:r>
              <a:rPr lang="el-GR" sz="4800" dirty="0" smtClean="0">
                <a:latin typeface="Comic Sans MS" pitchFamily="66" charset="0"/>
                <a:cs typeface="Times New Roman" pitchFamily="18" charset="0"/>
              </a:rPr>
              <a:t>	Πρόκειται για τη θεωρία  της ζυγαριάς, σύμφωνα με την οποία οι δύο γλώσσες λειτουργούν σαν να υπάρχουν σε δύο δίσκους μιας ζυγαριάς, όπου είναι καθορισμένη η «ποσότητα βάρους». Ο δίσκος λοιπόν της Γ2 γέρνει εις βάρος του δίσκου της Γ1 και αντιστρόφως με αποτέλεσμα οι δίγλωσσοι να υστερούν ως προς τη γλωσσική ικανότητα σε μία ή και στις δύο γλώσσες.. </a:t>
            </a:r>
          </a:p>
          <a:p>
            <a:pPr>
              <a:buNone/>
            </a:pPr>
            <a:endParaRPr lang="el-GR" dirty="0" smtClean="0"/>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714348" y="571480"/>
            <a:ext cx="1004063" cy="54000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latin typeface="Comic Sans MS" pitchFamily="66" charset="0"/>
                <a:cs typeface="Times New Roman" pitchFamily="18" charset="0"/>
              </a:rPr>
              <a:t>Αργότερα,</a:t>
            </a:r>
            <a:endParaRPr lang="el-GR" sz="3600" dirty="0">
              <a:latin typeface="Comic Sans MS" pitchFamily="66" charset="0"/>
            </a:endParaRPr>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 </a:t>
            </a:r>
          </a:p>
          <a:p>
            <a:pPr algn="just"/>
            <a:r>
              <a:rPr lang="el-GR" dirty="0" smtClean="0">
                <a:latin typeface="Comic Sans MS" pitchFamily="66" charset="0"/>
                <a:cs typeface="Times New Roman" pitchFamily="18" charset="0"/>
              </a:rPr>
              <a:t>οι  </a:t>
            </a:r>
            <a:r>
              <a:rPr lang="el-GR" dirty="0" err="1" smtClean="0">
                <a:latin typeface="Comic Sans MS" pitchFamily="66" charset="0"/>
                <a:cs typeface="Times New Roman" pitchFamily="18" charset="0"/>
              </a:rPr>
              <a:t>Jones</a:t>
            </a:r>
            <a:r>
              <a:rPr lang="el-GR" dirty="0" smtClean="0">
                <a:latin typeface="Comic Sans MS" pitchFamily="66" charset="0"/>
                <a:cs typeface="Times New Roman" pitchFamily="18" charset="0"/>
              </a:rPr>
              <a:t> (1959) και  </a:t>
            </a:r>
            <a:r>
              <a:rPr lang="el-GR" dirty="0" err="1" smtClean="0">
                <a:latin typeface="Comic Sans MS" pitchFamily="66" charset="0"/>
                <a:cs typeface="Times New Roman" pitchFamily="18" charset="0"/>
              </a:rPr>
              <a:t>Peal</a:t>
            </a:r>
            <a:r>
              <a:rPr lang="el-GR" dirty="0" smtClean="0">
                <a:latin typeface="Comic Sans MS" pitchFamily="66" charset="0"/>
                <a:cs typeface="Times New Roman" pitchFamily="18" charset="0"/>
              </a:rPr>
              <a:t> &amp; </a:t>
            </a:r>
            <a:r>
              <a:rPr lang="el-GR" dirty="0" err="1" smtClean="0">
                <a:latin typeface="Comic Sans MS" pitchFamily="66" charset="0"/>
                <a:cs typeface="Times New Roman" pitchFamily="18" charset="0"/>
              </a:rPr>
              <a:t>Lambert</a:t>
            </a:r>
            <a:r>
              <a:rPr lang="el-GR" dirty="0" smtClean="0">
                <a:latin typeface="Comic Sans MS" pitchFamily="66" charset="0"/>
                <a:cs typeface="Times New Roman" pitchFamily="18" charset="0"/>
              </a:rPr>
              <a:t> (1962), σε έρευνες που διεξήγαγαν λαμβάνοντας υπόψη κοινωνικούς και οικονομικούς παράγοντες, συμπέραναν ότι δεν υπήρχαν γνωστικές και γλωσσικές διαφορές μεταξύ δίγλωσσων και μονόγλωσσων παιδιών. Ο αριθμός των συγκεκριμένων ερευνών ήταν αρκετά περιορισμένος, αλλά ωστόσο αποτέλεσε αφορμή για άλλους ερευνητές για περαιτέρω αναζήτηση η οποία οδήγησε σε θετικά συμπεράσματα. </a:t>
            </a:r>
          </a:p>
          <a:p>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latin typeface="Comic Sans MS" pitchFamily="66" charset="0"/>
                <a:cs typeface="Times New Roman" pitchFamily="18" charset="0"/>
              </a:rPr>
              <a:t>Όμως δεν σταμάτησαν οι αρνητικές απόψεις </a:t>
            </a:r>
            <a:endParaRPr lang="el-GR" sz="2800" dirty="0">
              <a:latin typeface="Comic Sans MS" pitchFamily="66" charset="0"/>
              <a:cs typeface="Times New Roman" pitchFamily="18" charset="0"/>
            </a:endParaRPr>
          </a:p>
        </p:txBody>
      </p:sp>
      <p:sp>
        <p:nvSpPr>
          <p:cNvPr id="3" name="2 - Θέση περιεχομένου"/>
          <p:cNvSpPr>
            <a:spLocks noGrp="1"/>
          </p:cNvSpPr>
          <p:nvPr>
            <p:ph idx="1"/>
          </p:nvPr>
        </p:nvSpPr>
        <p:spPr/>
        <p:txBody>
          <a:bodyPr/>
          <a:lstStyle/>
          <a:p>
            <a:pPr algn="just">
              <a:buNone/>
            </a:pPr>
            <a:r>
              <a:rPr lang="el-GR" dirty="0" smtClean="0"/>
              <a:t>	</a:t>
            </a:r>
            <a:r>
              <a:rPr lang="el-GR" dirty="0" smtClean="0">
                <a:latin typeface="Comic Sans MS" pitchFamily="66" charset="0"/>
                <a:cs typeface="Times New Roman" pitchFamily="18" charset="0"/>
              </a:rPr>
              <a:t>οι οποίες  εμφανίζονταν κι αργότερα, πχ   </a:t>
            </a:r>
            <a:r>
              <a:rPr lang="el-GR" dirty="0" err="1" smtClean="0">
                <a:latin typeface="Comic Sans MS" pitchFamily="66" charset="0"/>
                <a:cs typeface="Times New Roman" pitchFamily="18" charset="0"/>
              </a:rPr>
              <a:t>Laurie</a:t>
            </a:r>
            <a:r>
              <a:rPr lang="el-GR" dirty="0" smtClean="0">
                <a:latin typeface="Comic Sans MS" pitchFamily="66" charset="0"/>
                <a:cs typeface="Times New Roman" pitchFamily="18" charset="0"/>
              </a:rPr>
              <a:t> (1980), σύμφωνα με τις οποίες η διγλωσσία φέρει σαν αποτέλεσμα τον περιορισμό της νοητικής και ψυχικής ανάπτυξης ενός ατόμου κι όχι  διπλασιασμό. Ακόμη,   άλλοι ερευνητές υποστηρίζουν πως τα δίγλωσσα άτομα παρουσιάζουν εγκεφαλική σύγχυση!</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357158" y="357166"/>
            <a:ext cx="1004063" cy="54000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b="1" dirty="0" smtClean="0">
                <a:latin typeface="Comic Sans MS" pitchFamily="66" charset="0"/>
                <a:cs typeface="Times New Roman" pitchFamily="18" charset="0"/>
              </a:rPr>
              <a:t/>
            </a:r>
            <a:br>
              <a:rPr lang="el-GR" sz="3600" b="1" dirty="0" smtClean="0">
                <a:latin typeface="Comic Sans MS" pitchFamily="66" charset="0"/>
                <a:cs typeface="Times New Roman" pitchFamily="18" charset="0"/>
              </a:rPr>
            </a:br>
            <a:r>
              <a:rPr lang="el-GR" sz="3600" dirty="0" smtClean="0">
                <a:latin typeface="Comic Sans MS" pitchFamily="66" charset="0"/>
                <a:cs typeface="Times New Roman" pitchFamily="18" charset="0"/>
              </a:rPr>
              <a:t>Νεότερες μελέτες- </a:t>
            </a:r>
            <a:br>
              <a:rPr lang="el-GR" sz="3600" dirty="0" smtClean="0">
                <a:latin typeface="Comic Sans MS" pitchFamily="66" charset="0"/>
                <a:cs typeface="Times New Roman" pitchFamily="18" charset="0"/>
              </a:rPr>
            </a:br>
            <a:r>
              <a:rPr lang="el-GR" sz="3600" dirty="0" smtClean="0">
                <a:latin typeface="Comic Sans MS" pitchFamily="66" charset="0"/>
                <a:cs typeface="Times New Roman" pitchFamily="18" charset="0"/>
              </a:rPr>
              <a:t>από το 60 και μετά </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l-GR" dirty="0" smtClean="0">
                <a:latin typeface="Comic Sans MS" pitchFamily="66" charset="0"/>
                <a:cs typeface="Times New Roman" pitchFamily="18" charset="0"/>
              </a:rPr>
              <a:t>Έπειτα από την έρευνα των </a:t>
            </a:r>
            <a:r>
              <a:rPr lang="el-GR" dirty="0" err="1" smtClean="0">
                <a:latin typeface="Comic Sans MS" pitchFamily="66" charset="0"/>
                <a:cs typeface="Times New Roman" pitchFamily="18" charset="0"/>
              </a:rPr>
              <a:t>Peal</a:t>
            </a:r>
            <a:r>
              <a:rPr lang="el-GR" dirty="0" smtClean="0">
                <a:latin typeface="Comic Sans MS" pitchFamily="66" charset="0"/>
                <a:cs typeface="Times New Roman" pitchFamily="18" charset="0"/>
              </a:rPr>
              <a:t> &amp; </a:t>
            </a:r>
            <a:r>
              <a:rPr lang="el-GR" dirty="0" err="1" smtClean="0">
                <a:latin typeface="Comic Sans MS" pitchFamily="66" charset="0"/>
                <a:cs typeface="Times New Roman" pitchFamily="18" charset="0"/>
              </a:rPr>
              <a:t>Lambert</a:t>
            </a:r>
            <a:r>
              <a:rPr lang="el-GR" dirty="0" smtClean="0">
                <a:latin typeface="Comic Sans MS" pitchFamily="66" charset="0"/>
                <a:cs typeface="Times New Roman" pitchFamily="18" charset="0"/>
              </a:rPr>
              <a:t> (1962), ακολούθησαν και άλλες σχετικές μελέτες οι οποίες δε στηρίχθηκαν τόσο σε τεστ νοημοσύνης αλλά στην αξιολόγηση και σύγκριση λειτουργιών όπως αυτή της δημιουργικής σκέψης ή της μεταγλωσσικής συνείδησης. </a:t>
            </a:r>
            <a:endParaRPr lang="el-GR" dirty="0">
              <a:latin typeface="Comic Sans MS" pitchFamily="66" charset="0"/>
              <a:cs typeface="Times New Roman" pitchFamily="18"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92500"/>
          </a:bodyPr>
          <a:lstStyle/>
          <a:p>
            <a:pPr>
              <a:buNone/>
            </a:pPr>
            <a:r>
              <a:rPr lang="el-GR" dirty="0" smtClean="0">
                <a:latin typeface="Comic Sans MS" pitchFamily="66" charset="0"/>
              </a:rPr>
              <a:t>	Υπάρχει μια σειρά πολύ σημαντικών γλωσσολόγων που ασχολήθηκαν και ασχολούνται με τη διγλωσσία και οι έρευνές τους ρίχνουν φως σε περιοχές σκοτεινές και ταλανιζόμενες από προκαταλήψεις αιώνων.</a:t>
            </a:r>
          </a:p>
          <a:p>
            <a:pPr>
              <a:buNone/>
            </a:pPr>
            <a:r>
              <a:rPr lang="el-GR" dirty="0" smtClean="0">
                <a:latin typeface="Comic Sans MS" pitchFamily="66" charset="0"/>
              </a:rPr>
              <a:t>	</a:t>
            </a:r>
          </a:p>
          <a:p>
            <a:pPr>
              <a:buNone/>
            </a:pPr>
            <a:r>
              <a:rPr lang="el-GR" dirty="0" smtClean="0">
                <a:latin typeface="Comic Sans MS" pitchFamily="66" charset="0"/>
              </a:rPr>
              <a:t>	Αξίζει να αναφερθούμε σε μερικούς/</a:t>
            </a:r>
            <a:r>
              <a:rPr lang="el-GR" dirty="0" err="1" smtClean="0">
                <a:latin typeface="Comic Sans MS" pitchFamily="66" charset="0"/>
              </a:rPr>
              <a:t>ές</a:t>
            </a:r>
            <a:r>
              <a:rPr lang="el-GR" dirty="0" smtClean="0">
                <a:latin typeface="Comic Sans MS" pitchFamily="66" charset="0"/>
              </a:rPr>
              <a:t>  από αυτούς/</a:t>
            </a:r>
            <a:r>
              <a:rPr lang="el-GR" dirty="0" err="1" smtClean="0">
                <a:latin typeface="Comic Sans MS" pitchFamily="66" charset="0"/>
              </a:rPr>
              <a:t>ές</a:t>
            </a:r>
            <a:r>
              <a:rPr lang="el-GR" dirty="0" smtClean="0">
                <a:latin typeface="Comic Sans MS" pitchFamily="66" charset="0"/>
              </a:rPr>
              <a:t>.</a:t>
            </a:r>
          </a:p>
          <a:p>
            <a:pPr>
              <a:buNone/>
            </a:pPr>
            <a:r>
              <a:rPr lang="el-GR" dirty="0" smtClean="0">
                <a:latin typeface="Comic Sans MS" pitchFamily="66" charset="0"/>
              </a:rPr>
              <a:t> </a:t>
            </a:r>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Comic Sans MS" pitchFamily="66" charset="0"/>
              </a:rPr>
              <a:t>Ο  </a:t>
            </a:r>
            <a:r>
              <a:rPr lang="el-GR" sz="3200" dirty="0" err="1" smtClean="0">
                <a:latin typeface="Comic Sans MS" pitchFamily="66" charset="0"/>
              </a:rPr>
              <a:t>Cummins</a:t>
            </a:r>
            <a:r>
              <a:rPr lang="el-GR" sz="3200" dirty="0" smtClean="0">
                <a:latin typeface="Comic Sans MS" pitchFamily="66" charset="0"/>
              </a:rPr>
              <a:t> (1976)</a:t>
            </a:r>
            <a:endParaRPr lang="el-GR" sz="3200" dirty="0">
              <a:latin typeface="Comic Sans MS" pitchFamily="66" charset="0"/>
            </a:endParaRPr>
          </a:p>
        </p:txBody>
      </p:sp>
      <p:sp>
        <p:nvSpPr>
          <p:cNvPr id="3" name="2 - Θέση περιεχομένου"/>
          <p:cNvSpPr>
            <a:spLocks noGrp="1"/>
          </p:cNvSpPr>
          <p:nvPr>
            <p:ph idx="1"/>
          </p:nvPr>
        </p:nvSpPr>
        <p:spPr/>
        <p:txBody>
          <a:bodyPr>
            <a:normAutofit fontScale="70000" lnSpcReduction="20000"/>
          </a:bodyPr>
          <a:lstStyle/>
          <a:p>
            <a:pPr algn="just">
              <a:buNone/>
            </a:pPr>
            <a:r>
              <a:rPr lang="el-GR" dirty="0" smtClean="0">
                <a:latin typeface="Times New Roman" pitchFamily="18" charset="0"/>
                <a:cs typeface="Times New Roman" pitchFamily="18" charset="0"/>
              </a:rPr>
              <a:t> </a:t>
            </a:r>
            <a:r>
              <a:rPr lang="el-GR" sz="3400" dirty="0" smtClean="0">
                <a:latin typeface="Comic Sans MS" pitchFamily="66" charset="0"/>
                <a:cs typeface="Times New Roman" pitchFamily="18" charset="0"/>
              </a:rPr>
              <a:t>επιχειρηματολογώντας ως προς τη σχέση που υπάρχει ανάμεσα στη διγλωσσία και στα γνωστικά πλεονεκτήματα, αναφέρθηκε στη σημασία των </a:t>
            </a:r>
            <a:r>
              <a:rPr lang="el-GR" sz="3400" i="1" dirty="0" smtClean="0">
                <a:solidFill>
                  <a:srgbClr val="0070C0"/>
                </a:solidFill>
                <a:latin typeface="Comic Sans MS" pitchFamily="66" charset="0"/>
                <a:cs typeface="Times New Roman" pitchFamily="18" charset="0"/>
              </a:rPr>
              <a:t>εμπειριών: </a:t>
            </a:r>
          </a:p>
          <a:p>
            <a:pPr algn="just">
              <a:buNone/>
            </a:pPr>
            <a:r>
              <a:rPr lang="el-GR" sz="3400" dirty="0" smtClean="0">
                <a:latin typeface="Comic Sans MS" pitchFamily="66" charset="0"/>
                <a:cs typeface="Times New Roman" pitchFamily="18" charset="0"/>
              </a:rPr>
              <a:t>	Το γεγονός ότι τα άτομα αυτά λειτουργούν ανάμεσα σε δύο γλώσσες και δύο πολιτισμούς, αποτελεί ενισχυτικό στοιχείο ως προς τον τρόπο σκέψης τους, καθώς υπερτερούν ως προς τις εμπειρίες, το λεξιλόγιο και τις σημασίες που κατέχουν. </a:t>
            </a:r>
          </a:p>
          <a:p>
            <a:pPr algn="just">
              <a:buNone/>
            </a:pPr>
            <a:r>
              <a:rPr lang="el-GR" sz="3400" dirty="0" smtClean="0">
                <a:latin typeface="Comic Sans MS" pitchFamily="66" charset="0"/>
                <a:cs typeface="Times New Roman" pitchFamily="18" charset="0"/>
              </a:rPr>
              <a:t>	Ακόμη,  αναφέρεται και στη διαδικασία </a:t>
            </a:r>
            <a:r>
              <a:rPr lang="el-GR" sz="3400" i="1" dirty="0" err="1" smtClean="0">
                <a:solidFill>
                  <a:srgbClr val="0070C0"/>
                </a:solidFill>
                <a:latin typeface="Comic Sans MS" pitchFamily="66" charset="0"/>
                <a:cs typeface="Times New Roman" pitchFamily="18" charset="0"/>
              </a:rPr>
              <a:t>αντικειμενοποίησης</a:t>
            </a:r>
            <a:r>
              <a:rPr lang="el-GR" sz="3400" i="1" dirty="0" smtClean="0">
                <a:latin typeface="Comic Sans MS" pitchFamily="66" charset="0"/>
                <a:cs typeface="Times New Roman" pitchFamily="18" charset="0"/>
              </a:rPr>
              <a:t>. </a:t>
            </a:r>
            <a:r>
              <a:rPr lang="el-GR" sz="3400" dirty="0" smtClean="0">
                <a:latin typeface="Comic Sans MS" pitchFamily="66" charset="0"/>
                <a:cs typeface="Times New Roman" pitchFamily="18" charset="0"/>
              </a:rPr>
              <a:t>Βάσει αυτής, η συνεχής αλληλεπίδραση που υπάρχει μεταξύ των δύο γλωσσών, αλλά και οι σημασιολογικές και γραμματικές συγκρίσεις συντελούν στην ενίσχυση της μεταγλωσσικής συνείδησης.</a:t>
            </a:r>
          </a:p>
          <a:p>
            <a:endParaRPr lang="el-GR" sz="3400"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err="1" smtClean="0">
                <a:latin typeface="Comic Sans MS" pitchFamily="66" charset="0"/>
              </a:rPr>
              <a:t>Galambos</a:t>
            </a:r>
            <a:r>
              <a:rPr lang="el-GR" sz="2800" dirty="0" smtClean="0">
                <a:latin typeface="Comic Sans MS" pitchFamily="66" charset="0"/>
              </a:rPr>
              <a:t> &amp; </a:t>
            </a:r>
            <a:r>
              <a:rPr lang="el-GR" sz="2800" dirty="0" err="1" smtClean="0">
                <a:latin typeface="Comic Sans MS" pitchFamily="66" charset="0"/>
              </a:rPr>
              <a:t>Hacuta</a:t>
            </a:r>
            <a:r>
              <a:rPr lang="el-GR" sz="2800" dirty="0" smtClean="0">
                <a:latin typeface="Comic Sans MS" pitchFamily="66" charset="0"/>
              </a:rPr>
              <a:t> (1988)</a:t>
            </a:r>
            <a:endParaRPr lang="el-GR" sz="2800" dirty="0">
              <a:latin typeface="Comic Sans MS" pitchFamily="66" charset="0"/>
            </a:endParaRPr>
          </a:p>
        </p:txBody>
      </p:sp>
      <p:sp>
        <p:nvSpPr>
          <p:cNvPr id="3" name="2 - Θέση περιεχομένου"/>
          <p:cNvSpPr>
            <a:spLocks noGrp="1"/>
          </p:cNvSpPr>
          <p:nvPr>
            <p:ph idx="1"/>
          </p:nvPr>
        </p:nvSpPr>
        <p:spPr/>
        <p:txBody>
          <a:bodyPr/>
          <a:lstStyle/>
          <a:p>
            <a:pPr algn="just"/>
            <a:r>
              <a:rPr lang="el-GR" dirty="0" smtClean="0">
                <a:latin typeface="Comic Sans MS" pitchFamily="66" charset="0"/>
              </a:rPr>
              <a:t>Τα δίγλωσσα άτομα αντιλαμβάνονται καλύτερα τις σημασίες των λέξεων και το πότε μία πρόταση είναι γραμματικά ορθή ή όχι. Επίσης, το γεγονός ότι αντιμετωπίζουν τη γλώσσα ως ένα αυθαίρετο σύστημα, καθιστά την ικανότητά τους στο να διηγούνται ιστορίες ή να περιγράφουν έννοιες ευκολότερα</a:t>
            </a:r>
            <a:r>
              <a:rPr lang="el-GR" dirty="0" smtClean="0"/>
              <a:t>. </a:t>
            </a:r>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err="1" smtClean="0">
                <a:latin typeface="Comic Sans MS" pitchFamily="66" charset="0"/>
                <a:cs typeface="Times New Roman" pitchFamily="18" charset="0"/>
              </a:rPr>
              <a:t>Ricciardelli</a:t>
            </a:r>
            <a:r>
              <a:rPr lang="el-GR" sz="3200" dirty="0" smtClean="0">
                <a:latin typeface="Comic Sans MS" pitchFamily="66" charset="0"/>
                <a:cs typeface="Times New Roman" pitchFamily="18" charset="0"/>
              </a:rPr>
              <a:t> (1992)</a:t>
            </a:r>
            <a:endParaRPr lang="el-GR" sz="3200" dirty="0">
              <a:latin typeface="Comic Sans MS" pitchFamily="66"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l-GR" sz="3600" dirty="0" smtClean="0">
                <a:latin typeface="Comic Sans MS" pitchFamily="66" charset="0"/>
                <a:cs typeface="Times New Roman" pitchFamily="18" charset="0"/>
              </a:rPr>
              <a:t>Τα δίγλωσσα άτομα παρουσιάζουν μεγαλύτερα ποσοστά δημιουργικής σκέψης και αυτό γιατί η ικανότητά τους στο να επεξεργαστούν μία έννοια σε 2 γλώσσες τους δίνει το προβάδισμα να κάνουν περισσότερους συνειρμούς.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dirty="0" smtClean="0">
                <a:latin typeface="Comic Sans MS" pitchFamily="66" charset="0"/>
              </a:rPr>
              <a:t>Τα ιδιώματα; Χμ…</a:t>
            </a:r>
            <a:endParaRPr lang="el-GR" sz="4000" dirty="0">
              <a:latin typeface="Comic Sans MS" pitchFamily="66" charset="0"/>
            </a:endParaRPr>
          </a:p>
        </p:txBody>
      </p:sp>
      <p:sp>
        <p:nvSpPr>
          <p:cNvPr id="3" name="2 - Θέση περιεχομένου"/>
          <p:cNvSpPr>
            <a:spLocks noGrp="1"/>
          </p:cNvSpPr>
          <p:nvPr>
            <p:ph idx="1"/>
          </p:nvPr>
        </p:nvSpPr>
        <p:spPr/>
        <p:txBody>
          <a:bodyPr>
            <a:normAutofit/>
          </a:bodyPr>
          <a:lstStyle/>
          <a:p>
            <a:pPr algn="just">
              <a:buNone/>
            </a:pPr>
            <a:r>
              <a:rPr lang="el-GR" dirty="0" smtClean="0">
                <a:latin typeface="Times New Roman" pitchFamily="18" charset="0"/>
                <a:cs typeface="Times New Roman" pitchFamily="18" charset="0"/>
              </a:rPr>
              <a:t>	</a:t>
            </a:r>
            <a:r>
              <a:rPr lang="el-GR" dirty="0" smtClean="0">
                <a:latin typeface="Comic Sans MS" pitchFamily="66" charset="0"/>
                <a:cs typeface="Times New Roman" pitchFamily="18" charset="0"/>
              </a:rPr>
              <a:t>Επιμελώς δεν αναφέρθηκα σε </a:t>
            </a:r>
            <a:r>
              <a:rPr lang="el-GR" dirty="0" smtClean="0">
                <a:solidFill>
                  <a:srgbClr val="0070C0"/>
                </a:solidFill>
                <a:latin typeface="Comic Sans MS" pitchFamily="66" charset="0"/>
                <a:cs typeface="Times New Roman" pitchFamily="18" charset="0"/>
              </a:rPr>
              <a:t>‘ιδιώματα</a:t>
            </a:r>
            <a:r>
              <a:rPr lang="el-GR" dirty="0" smtClean="0">
                <a:latin typeface="Comic Sans MS" pitchFamily="66" charset="0"/>
                <a:cs typeface="Times New Roman" pitchFamily="18" charset="0"/>
              </a:rPr>
              <a:t>’ παρά μόνο σε ‘διαλέκτους’ γιατί ο όρος ‘ιδίωμα’ έχει πλέον αποκλειστεί- άλλωστε αποτελούσε ελληνική πατέντα, όπως τόνισε ο Πέτρος </a:t>
            </a:r>
            <a:r>
              <a:rPr lang="el-GR" dirty="0" err="1" smtClean="0">
                <a:latin typeface="Comic Sans MS" pitchFamily="66" charset="0"/>
                <a:cs typeface="Times New Roman" pitchFamily="18" charset="0"/>
              </a:rPr>
              <a:t>Καρατσαρέας</a:t>
            </a:r>
            <a:r>
              <a:rPr lang="el-GR" dirty="0" smtClean="0">
                <a:latin typeface="Comic Sans MS" pitchFamily="66" charset="0"/>
                <a:cs typeface="Times New Roman" pitchFamily="18" charset="0"/>
              </a:rPr>
              <a:t> –γνωστός ερευνητής στο Λονδίνο, σε πρόσφατη ομιλία του.  </a:t>
            </a:r>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14282" y="214290"/>
            <a:ext cx="1606500" cy="86400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 </a:t>
            </a:r>
            <a:r>
              <a:rPr lang="el-GR" sz="2800" dirty="0" smtClean="0">
                <a:latin typeface="Comic Sans MS" pitchFamily="66" charset="0"/>
              </a:rPr>
              <a:t>Οι </a:t>
            </a:r>
            <a:r>
              <a:rPr lang="el-GR" sz="2800" dirty="0" err="1" smtClean="0">
                <a:latin typeface="Comic Sans MS" pitchFamily="66" charset="0"/>
                <a:cs typeface="Times New Roman" pitchFamily="18" charset="0"/>
              </a:rPr>
              <a:t>Bialystok</a:t>
            </a:r>
            <a:r>
              <a:rPr lang="el-GR" sz="2800" dirty="0" smtClean="0">
                <a:latin typeface="Comic Sans MS" pitchFamily="66" charset="0"/>
                <a:cs typeface="Times New Roman" pitchFamily="18" charset="0"/>
              </a:rPr>
              <a:t> (1988)  </a:t>
            </a:r>
            <a:br>
              <a:rPr lang="el-GR" sz="2800" dirty="0" smtClean="0">
                <a:latin typeface="Comic Sans MS" pitchFamily="66" charset="0"/>
                <a:cs typeface="Times New Roman" pitchFamily="18" charset="0"/>
              </a:rPr>
            </a:br>
            <a:r>
              <a:rPr lang="el-GR" sz="2800" dirty="0" err="1" smtClean="0">
                <a:latin typeface="Comic Sans MS" pitchFamily="66" charset="0"/>
                <a:cs typeface="Times New Roman" pitchFamily="18" charset="0"/>
              </a:rPr>
              <a:t>Ricciardelli</a:t>
            </a:r>
            <a:r>
              <a:rPr lang="el-GR" sz="2800" dirty="0" smtClean="0">
                <a:latin typeface="Comic Sans MS" pitchFamily="66" charset="0"/>
                <a:cs typeface="Times New Roman" pitchFamily="18" charset="0"/>
              </a:rPr>
              <a:t> (1993)</a:t>
            </a:r>
            <a:endParaRPr lang="el-GR" sz="2800" dirty="0">
              <a:latin typeface="Comic Sans MS" pitchFamily="66" charset="0"/>
              <a:cs typeface="Times New Roman" pitchFamily="18" charset="0"/>
            </a:endParaRPr>
          </a:p>
        </p:txBody>
      </p:sp>
      <p:sp>
        <p:nvSpPr>
          <p:cNvPr id="3" name="2 - Θέση περιεχομένου"/>
          <p:cNvSpPr>
            <a:spLocks noGrp="1"/>
          </p:cNvSpPr>
          <p:nvPr>
            <p:ph idx="1"/>
          </p:nvPr>
        </p:nvSpPr>
        <p:spPr/>
        <p:txBody>
          <a:bodyPr/>
          <a:lstStyle/>
          <a:p>
            <a:pPr algn="just">
              <a:buNone/>
            </a:pPr>
            <a:r>
              <a:rPr lang="el-GR" dirty="0" smtClean="0">
                <a:latin typeface="Times New Roman" pitchFamily="18" charset="0"/>
                <a:cs typeface="Times New Roman" pitchFamily="18" charset="0"/>
              </a:rPr>
              <a:t>   </a:t>
            </a:r>
            <a:r>
              <a:rPr lang="el-GR" dirty="0" smtClean="0">
                <a:latin typeface="Comic Sans MS" pitchFamily="66" charset="0"/>
                <a:cs typeface="Times New Roman" pitchFamily="18" charset="0"/>
              </a:rPr>
              <a:t>υποστηρίζουν ότι η αυξημένη μεταγλωσσική ικανότητα των δίγλωσσων, οφείλεται στο γεγονός ότι τα δίγλωσσα άτομα έχουν τη δυνατότητα λόγω των αυξημένων γνώσεών τους να αναλύουν και να ελέγχουν περισσότερο τη γλώσσα. Αυτό επίσης, καθιστά τη διαδικασία ανάγνωσης πιο εύκολη κατά την παιδική ηλικία.</a:t>
            </a:r>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Comic Sans MS" pitchFamily="66" charset="0"/>
              </a:rPr>
              <a:t>Επίσης, </a:t>
            </a:r>
            <a:r>
              <a:rPr lang="en-US" sz="3200" dirty="0" smtClean="0">
                <a:latin typeface="Comic Sans MS" pitchFamily="66" charset="0"/>
              </a:rPr>
              <a:t/>
            </a:r>
            <a:br>
              <a:rPr lang="en-US" sz="3200" dirty="0" smtClean="0">
                <a:latin typeface="Comic Sans MS" pitchFamily="66" charset="0"/>
              </a:rPr>
            </a:br>
            <a:r>
              <a:rPr lang="el-GR" sz="3200" dirty="0" smtClean="0">
                <a:latin typeface="Comic Sans MS" pitchFamily="66" charset="0"/>
              </a:rPr>
              <a:t>οι  </a:t>
            </a:r>
            <a:r>
              <a:rPr lang="el-GR" sz="3200" dirty="0" err="1" smtClean="0">
                <a:latin typeface="Comic Sans MS" pitchFamily="66" charset="0"/>
              </a:rPr>
              <a:t>Bialystok</a:t>
            </a:r>
            <a:r>
              <a:rPr lang="el-GR" sz="3200" dirty="0" smtClean="0">
                <a:latin typeface="Comic Sans MS" pitchFamily="66" charset="0"/>
              </a:rPr>
              <a:t> &amp; </a:t>
            </a:r>
            <a:r>
              <a:rPr lang="el-GR" sz="3200" dirty="0" err="1" smtClean="0">
                <a:latin typeface="Comic Sans MS" pitchFamily="66" charset="0"/>
              </a:rPr>
              <a:t>Herman</a:t>
            </a:r>
            <a:r>
              <a:rPr lang="el-GR" sz="3200" dirty="0" smtClean="0">
                <a:latin typeface="Comic Sans MS" pitchFamily="66" charset="0"/>
              </a:rPr>
              <a:t> (1999)</a:t>
            </a:r>
            <a:endParaRPr lang="el-GR" sz="3200" dirty="0">
              <a:latin typeface="Comic Sans MS" pitchFamily="66" charset="0"/>
            </a:endParaRPr>
          </a:p>
        </p:txBody>
      </p:sp>
      <p:sp>
        <p:nvSpPr>
          <p:cNvPr id="3" name="2 - Θέση περιεχομένου"/>
          <p:cNvSpPr>
            <a:spLocks noGrp="1"/>
          </p:cNvSpPr>
          <p:nvPr>
            <p:ph idx="1"/>
          </p:nvPr>
        </p:nvSpPr>
        <p:spPr/>
        <p:txBody>
          <a:bodyPr/>
          <a:lstStyle/>
          <a:p>
            <a:r>
              <a:rPr lang="el-GR" dirty="0" smtClean="0">
                <a:latin typeface="Comic Sans MS" pitchFamily="66" charset="0"/>
              </a:rPr>
              <a:t>Θεωρούν ότι τα δίγλωσσα άτομα έχουν την ικανότητα να εναλλάσσουν τις γλώσσες τους κάτι που τους προσφέρει ευελιξία στον τρόπο σκέψης.</a:t>
            </a:r>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Comic Sans MS" pitchFamily="66" charset="0"/>
              </a:rPr>
              <a:t>Βάσει των όσων αναφέρθηκαν</a:t>
            </a:r>
            <a:endParaRPr lang="el-GR" sz="3200" dirty="0">
              <a:latin typeface="Comic Sans MS" pitchFamily="66" charset="0"/>
            </a:endParaRPr>
          </a:p>
        </p:txBody>
      </p:sp>
      <p:sp>
        <p:nvSpPr>
          <p:cNvPr id="3" name="2 - Θέση περιεχομένου"/>
          <p:cNvSpPr>
            <a:spLocks noGrp="1"/>
          </p:cNvSpPr>
          <p:nvPr>
            <p:ph idx="1"/>
          </p:nvPr>
        </p:nvSpPr>
        <p:spPr/>
        <p:txBody>
          <a:bodyPr/>
          <a:lstStyle/>
          <a:p>
            <a:pPr algn="just">
              <a:buNone/>
            </a:pPr>
            <a:r>
              <a:rPr lang="el-GR" dirty="0" smtClean="0"/>
              <a:t>	</a:t>
            </a:r>
            <a:r>
              <a:rPr lang="el-GR" dirty="0" smtClean="0">
                <a:latin typeface="Comic Sans MS" pitchFamily="66" charset="0"/>
              </a:rPr>
              <a:t> θα μπορούσε κανείς να πει ότι η διγλωσσία έχει σαν αποτέλεσμα γνωστικά πλεονεκτήματα έναντι της </a:t>
            </a:r>
            <a:r>
              <a:rPr lang="el-GR" dirty="0" err="1" smtClean="0">
                <a:latin typeface="Comic Sans MS" pitchFamily="66" charset="0"/>
              </a:rPr>
              <a:t>μονογλωσσίας</a:t>
            </a:r>
            <a:r>
              <a:rPr lang="el-GR" dirty="0" smtClean="0">
                <a:latin typeface="Comic Sans MS" pitchFamily="66" charset="0"/>
              </a:rPr>
              <a:t>, αλλά δε παύει να αποτελεί για πολλούς ερευνητές ένα ερώτημα αναπάντητο. Επίσης, κάτι βασικό που καθορίζει την ύπαρξη ή μη γνωστικών προτερημάτων είναι ο βαθμός επάρκειας γνώσης των δύο γλωσσών.</a:t>
            </a:r>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100" dirty="0" smtClean="0">
                <a:latin typeface="Comic Sans MS" pitchFamily="66" charset="0"/>
              </a:rPr>
              <a:t>Το  πιο </a:t>
            </a:r>
            <a:r>
              <a:rPr lang="el-GR" sz="3100" dirty="0" err="1" smtClean="0">
                <a:latin typeface="Comic Sans MS" pitchFamily="66" charset="0"/>
              </a:rPr>
              <a:t>προσφατο</a:t>
            </a:r>
            <a:r>
              <a:rPr lang="el-GR" sz="3100" dirty="0" smtClean="0">
                <a:latin typeface="Comic Sans MS" pitchFamily="66" charset="0"/>
              </a:rPr>
              <a:t> μοντέλο  </a:t>
            </a:r>
            <a:br>
              <a:rPr lang="el-GR" sz="3100" dirty="0" smtClean="0">
                <a:latin typeface="Comic Sans MS" pitchFamily="66" charset="0"/>
              </a:rPr>
            </a:br>
            <a:r>
              <a:rPr lang="el-GR" sz="3100" dirty="0" smtClean="0">
                <a:latin typeface="Comic Sans MS" pitchFamily="66" charset="0"/>
              </a:rPr>
              <a:t> (</a:t>
            </a:r>
            <a:r>
              <a:rPr lang="el-GR" sz="3100" dirty="0" err="1" smtClean="0">
                <a:latin typeface="Comic Sans MS" pitchFamily="66" charset="0"/>
              </a:rPr>
              <a:t>Cummins</a:t>
            </a:r>
            <a:r>
              <a:rPr lang="el-GR" sz="3100" dirty="0" smtClean="0">
                <a:latin typeface="Comic Sans MS" pitchFamily="66" charset="0"/>
              </a:rPr>
              <a:t> ,2005) </a:t>
            </a:r>
            <a:endParaRPr lang="el-GR" sz="3100" dirty="0">
              <a:latin typeface="Comic Sans MS" pitchFamily="66" charset="0"/>
            </a:endParaRPr>
          </a:p>
        </p:txBody>
      </p:sp>
      <p:sp>
        <p:nvSpPr>
          <p:cNvPr id="3" name="2 - Θέση περιεχομένου"/>
          <p:cNvSpPr>
            <a:spLocks noGrp="1"/>
          </p:cNvSpPr>
          <p:nvPr>
            <p:ph idx="1"/>
          </p:nvPr>
        </p:nvSpPr>
        <p:spPr/>
        <p:txBody>
          <a:bodyPr>
            <a:normAutofit fontScale="25000" lnSpcReduction="20000"/>
          </a:bodyPr>
          <a:lstStyle/>
          <a:p>
            <a:pPr algn="just">
              <a:buNone/>
            </a:pPr>
            <a:r>
              <a:rPr lang="el-GR" dirty="0" smtClean="0"/>
              <a:t> 	</a:t>
            </a:r>
            <a:r>
              <a:rPr lang="el-GR" sz="9600" dirty="0" smtClean="0">
                <a:latin typeface="Comic Sans MS" pitchFamily="66" charset="0"/>
                <a:cs typeface="Times New Roman" pitchFamily="18" charset="0"/>
              </a:rPr>
              <a:t>αφορά τη θεωρία της αλληλεξάρτησης των γλωσσών  σύμφωνα με την οποία οι δυο γλώσσες αλληλοεπηρεάζονται: η κατάκτηση δομών, δεξιοτήτων, εννοιών, ικανοτήτων στη μία γλώσσα επιταχύνει την κατάκτηση των ίδιων στοιχείων και στη δεύτερη γλώσσα. </a:t>
            </a:r>
          </a:p>
          <a:p>
            <a:pPr algn="just">
              <a:buNone/>
            </a:pPr>
            <a:endParaRPr lang="el-GR" sz="9600" dirty="0" smtClean="0">
              <a:latin typeface="Comic Sans MS" pitchFamily="66" charset="0"/>
              <a:cs typeface="Times New Roman" pitchFamily="18" charset="0"/>
            </a:endParaRPr>
          </a:p>
          <a:p>
            <a:pPr algn="just">
              <a:buNone/>
            </a:pPr>
            <a:r>
              <a:rPr lang="el-GR" sz="9600" dirty="0" smtClean="0">
                <a:latin typeface="Comic Sans MS" pitchFamily="66" charset="0"/>
                <a:cs typeface="Times New Roman" pitchFamily="18" charset="0"/>
              </a:rPr>
              <a:t>    Με άλλα λόγια, σε ένα δίγλωσσο πρόγραμμα αν η διδασκαλία της «μειονοτικής» γλώσσας  περιλαμβάνει την ανάπτυξη δεξιοτήτων ανάγνωσης και γραφής στη γλώσσα αυτή, θα αναπτυχθούν όχι μόνο οι δεξιότητες των μαθητών/ μαθητριών στη γλώσσα αυτή, αλλά και η βαθύτερη εννοιολογική και γλωσσική ικανότητά τους, που συνδέεται με την ανάπτυξη του γραπτού λόγου στην </a:t>
            </a:r>
            <a:r>
              <a:rPr lang="el-GR" sz="9600" dirty="0" err="1" smtClean="0">
                <a:latin typeface="Comic Sans MS" pitchFamily="66" charset="0"/>
                <a:cs typeface="Times New Roman" pitchFamily="18" charset="0"/>
              </a:rPr>
              <a:t>πλειονοτική</a:t>
            </a:r>
            <a:r>
              <a:rPr lang="el-GR" sz="9600" dirty="0" smtClean="0">
                <a:latin typeface="Comic Sans MS" pitchFamily="66" charset="0"/>
                <a:cs typeface="Times New Roman" pitchFamily="18" charset="0"/>
              </a:rPr>
              <a:t> γλώσσα</a:t>
            </a:r>
          </a:p>
          <a:p>
            <a:pPr algn="just">
              <a:buNone/>
            </a:pPr>
            <a:r>
              <a:rPr lang="el-GR" sz="9600" dirty="0" smtClean="0">
                <a:latin typeface="Comic Sans MS" pitchFamily="66" charset="0"/>
                <a:cs typeface="Times New Roman" pitchFamily="18" charset="0"/>
              </a:rPr>
              <a:t> </a:t>
            </a:r>
            <a:endParaRPr lang="el-GR" sz="9600" dirty="0">
              <a:latin typeface="Comic Sans MS" pitchFamily="66" charset="0"/>
              <a:cs typeface="Times New Roman" pitchFamily="18"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500034" y="428604"/>
            <a:ext cx="1004063" cy="540000"/>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142852"/>
            <a:ext cx="8229600" cy="1143000"/>
          </a:xfrm>
        </p:spPr>
        <p:txBody>
          <a:bodyPr>
            <a:noAutofit/>
          </a:bodyPr>
          <a:lstStyle/>
          <a:p>
            <a:r>
              <a:rPr lang="el-GR" sz="2400" dirty="0" smtClean="0">
                <a:latin typeface="Comic Sans MS" pitchFamily="66" charset="0"/>
              </a:rPr>
              <a:t>Πλαίσιο με μία γλώσσα</a:t>
            </a:r>
            <a:r>
              <a:rPr lang="en-US" sz="2400" dirty="0" smtClean="0">
                <a:latin typeface="Comic Sans MS" pitchFamily="66" charset="0"/>
              </a:rPr>
              <a:t> </a:t>
            </a:r>
            <a:r>
              <a:rPr lang="el-GR" sz="2400" dirty="0" smtClean="0">
                <a:latin typeface="Comic Sans MS" pitchFamily="66" charset="0"/>
              </a:rPr>
              <a:t/>
            </a:r>
            <a:br>
              <a:rPr lang="el-GR" sz="2400" dirty="0" smtClean="0">
                <a:latin typeface="Comic Sans MS" pitchFamily="66" charset="0"/>
              </a:rPr>
            </a:br>
            <a:r>
              <a:rPr lang="en-US" sz="2400" dirty="0" err="1" smtClean="0">
                <a:latin typeface="Comic Sans MS" pitchFamily="66" charset="0"/>
              </a:rPr>
              <a:t>vs</a:t>
            </a:r>
            <a:r>
              <a:rPr lang="en-US" sz="2400" dirty="0" smtClean="0">
                <a:latin typeface="Comic Sans MS" pitchFamily="66" charset="0"/>
              </a:rPr>
              <a:t> </a:t>
            </a:r>
            <a:r>
              <a:rPr lang="el-GR" sz="2400" dirty="0" smtClean="0">
                <a:latin typeface="Comic Sans MS" pitchFamily="66" charset="0"/>
              </a:rPr>
              <a:t/>
            </a:r>
            <a:br>
              <a:rPr lang="el-GR" sz="2400" dirty="0" smtClean="0">
                <a:latin typeface="Comic Sans MS" pitchFamily="66" charset="0"/>
              </a:rPr>
            </a:br>
            <a:r>
              <a:rPr lang="el-GR" sz="2400" dirty="0" smtClean="0">
                <a:latin typeface="Comic Sans MS" pitchFamily="66" charset="0"/>
              </a:rPr>
              <a:t>πλαίσιο με δύο + γλώσσες </a:t>
            </a:r>
            <a:endParaRPr lang="el-GR" sz="24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latin typeface="Comic Sans MS" pitchFamily="66" charset="0"/>
              </a:rPr>
              <a:t>Η έρευνα  σε παιδιά που μεγαλώνουν σε ένα πλαίσιο με δύο γλώσσες αναδεικνύει πλεονεκτήματα έναντι παιδιών που μεγαλώνουν σε ένα πλαίσιο με μία γλώσσα όχι μόνο σε αυξημένη εστίαση της προσοχής αλλά και στη σκέψη. </a:t>
            </a:r>
          </a:p>
          <a:p>
            <a:pPr algn="just"/>
            <a:r>
              <a:rPr lang="el-GR" dirty="0" smtClean="0">
                <a:latin typeface="Comic Sans MS" pitchFamily="66" charset="0"/>
              </a:rPr>
              <a:t>Τα ευρήματα σχετίζονται με τα δίκτυα δραστηριότητας του προμετωπιαίου φλοιού του εγκεφάλου, που κατευθύνουν τα υψηλότερα επίπεδα σκέψης και </a:t>
            </a:r>
            <a:r>
              <a:rPr lang="el-GR" dirty="0" err="1" smtClean="0">
                <a:latin typeface="Comic Sans MS" pitchFamily="66" charset="0"/>
              </a:rPr>
              <a:t>συνειδητότητας</a:t>
            </a:r>
            <a:r>
              <a:rPr lang="el-GR" dirty="0" smtClean="0">
                <a:latin typeface="Comic Sans MS" pitchFamily="66" charset="0"/>
              </a:rPr>
              <a:t>. </a:t>
            </a:r>
          </a:p>
          <a:p>
            <a:pPr algn="just"/>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500034" y="285728"/>
            <a:ext cx="1004063" cy="540000"/>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1.</a:t>
            </a:r>
            <a:endParaRPr lang="el-GR" sz="3200" dirty="0"/>
          </a:p>
        </p:txBody>
      </p:sp>
      <p:sp>
        <p:nvSpPr>
          <p:cNvPr id="3" name="2 - Θέση περιεχομένου"/>
          <p:cNvSpPr>
            <a:spLocks noGrp="1"/>
          </p:cNvSpPr>
          <p:nvPr>
            <p:ph idx="1"/>
          </p:nvPr>
        </p:nvSpPr>
        <p:spPr/>
        <p:txBody>
          <a:bodyPr>
            <a:normAutofit lnSpcReduction="10000"/>
          </a:bodyPr>
          <a:lstStyle/>
          <a:p>
            <a:pPr algn="just"/>
            <a:r>
              <a:rPr lang="el-GR" dirty="0" smtClean="0">
                <a:latin typeface="Comic Sans MS" pitchFamily="66" charset="0"/>
              </a:rPr>
              <a:t>Σε σύγκριση με τα μονόγλωσσα, τα δίγλωσσα παιδιά που εξετάστηκαν, τα οποία είχαν πέντε έως δέκα χρόνια έκθεσης σε δίγλωσσο περιβάλλον, παρουσίασαν υψηλότερες βαθμολογίες στη γνωστική ικανότητα στα τεστ και είχαν καλύτερη εστίαση προσοχής, επιλογή αποφάσεων, κριτική ικανότητα, αντίσταση στην απόσπαση προσοχής και ανταπόκριση στην ανατροφοδότηση.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2.</a:t>
            </a:r>
            <a:endParaRPr lang="el-GR" sz="3200" dirty="0"/>
          </a:p>
        </p:txBody>
      </p:sp>
      <p:sp>
        <p:nvSpPr>
          <p:cNvPr id="3" name="2 - Θέση περιεχομένου"/>
          <p:cNvSpPr>
            <a:spLocks noGrp="1"/>
          </p:cNvSpPr>
          <p:nvPr>
            <p:ph idx="1"/>
          </p:nvPr>
        </p:nvSpPr>
        <p:spPr/>
        <p:txBody>
          <a:bodyPr>
            <a:normAutofit fontScale="77500" lnSpcReduction="20000"/>
          </a:bodyPr>
          <a:lstStyle/>
          <a:p>
            <a:pPr>
              <a:buNone/>
            </a:pPr>
            <a:r>
              <a:rPr lang="el-GR" dirty="0" smtClean="0"/>
              <a:t> </a:t>
            </a:r>
          </a:p>
          <a:p>
            <a:pPr algn="just"/>
            <a:r>
              <a:rPr lang="el-GR" dirty="0" smtClean="0">
                <a:latin typeface="Comic Sans MS" pitchFamily="66" charset="0"/>
                <a:cs typeface="Times New Roman" pitchFamily="18" charset="0"/>
              </a:rPr>
              <a:t>Η σχετική </a:t>
            </a:r>
            <a:r>
              <a:rPr lang="el-GR" dirty="0" err="1" smtClean="0">
                <a:latin typeface="Comic Sans MS" pitchFamily="66" charset="0"/>
                <a:cs typeface="Times New Roman" pitchFamily="18" charset="0"/>
              </a:rPr>
              <a:t>νευροαπεικόνιση</a:t>
            </a:r>
            <a:r>
              <a:rPr lang="el-GR" dirty="0" smtClean="0">
                <a:latin typeface="Comic Sans MS" pitchFamily="66" charset="0"/>
                <a:cs typeface="Times New Roman" pitchFamily="18" charset="0"/>
              </a:rPr>
              <a:t> σε αυτά τα παιδιά αποκάλυψε μεγαλύτερη δραστηριότητα στο δίκτυο του προμετωπιαίου φλοιού που οδηγούσε σε αυτό καθώς και σε άλλες εκτελεστικές λειτουργίες, (</a:t>
            </a:r>
            <a:r>
              <a:rPr lang="el-GR" dirty="0" err="1" smtClean="0">
                <a:latin typeface="Comic Sans MS" pitchFamily="66" charset="0"/>
                <a:cs typeface="Times New Roman" pitchFamily="18" charset="0"/>
              </a:rPr>
              <a:t>Bialystok</a:t>
            </a:r>
            <a:r>
              <a:rPr lang="el-GR" dirty="0" smtClean="0">
                <a:latin typeface="Comic Sans MS" pitchFamily="66" charset="0"/>
                <a:cs typeface="Times New Roman" pitchFamily="18" charset="0"/>
              </a:rPr>
              <a:t>, 2009, </a:t>
            </a:r>
            <a:r>
              <a:rPr lang="el-GR" dirty="0" err="1" smtClean="0">
                <a:latin typeface="Comic Sans MS" pitchFamily="66" charset="0"/>
                <a:cs typeface="Times New Roman" pitchFamily="18" charset="0"/>
              </a:rPr>
              <a:t>Kaushanskaya</a:t>
            </a:r>
            <a:r>
              <a:rPr lang="el-GR" dirty="0" smtClean="0">
                <a:latin typeface="Comic Sans MS" pitchFamily="66" charset="0"/>
                <a:cs typeface="Times New Roman" pitchFamily="18" charset="0"/>
              </a:rPr>
              <a:t> &amp; </a:t>
            </a:r>
            <a:r>
              <a:rPr lang="el-GR" dirty="0" err="1" smtClean="0">
                <a:latin typeface="Comic Sans MS" pitchFamily="66" charset="0"/>
                <a:cs typeface="Times New Roman" pitchFamily="18" charset="0"/>
              </a:rPr>
              <a:t>Marian</a:t>
            </a:r>
            <a:r>
              <a:rPr lang="el-GR" dirty="0" smtClean="0">
                <a:latin typeface="Comic Sans MS" pitchFamily="66" charset="0"/>
                <a:cs typeface="Times New Roman" pitchFamily="18" charset="0"/>
              </a:rPr>
              <a:t>, 2007). </a:t>
            </a:r>
          </a:p>
          <a:p>
            <a:pPr algn="just"/>
            <a:r>
              <a:rPr lang="el-GR" dirty="0" smtClean="0">
                <a:latin typeface="Comic Sans MS" pitchFamily="66" charset="0"/>
                <a:cs typeface="Times New Roman" pitchFamily="18" charset="0"/>
              </a:rPr>
              <a:t>Η αυξημένη αυτή ενεργοποίηση των εκτελεστικών λειτουργιών, στους εγκεφάλους των παιδιών που βρίσκονταν σε δίγλωσσα πλαίσια, εκτείνεται πέρα από τη πρόσληψη και προαγωγή της μετάφρασης της γλώσσας. Οι ισχυρές επιπτώσεις της νέας έρευνας αφορούν την δυναμική του εγκεφάλου, ενισχύοντας την αυξανόμενη δημιουργία δίγλωσσων πλαισίων. </a:t>
            </a:r>
          </a:p>
          <a:p>
            <a:endParaRPr lang="el-GR" dirty="0" smtClean="0"/>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3.</a:t>
            </a:r>
            <a:endParaRPr lang="el-GR" sz="32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latin typeface="Comic Sans MS" pitchFamily="66" charset="0"/>
                <a:cs typeface="Times New Roman" pitchFamily="18" charset="0"/>
              </a:rPr>
              <a:t>Τα δίκτυα που εμφανίζονται πιο ενεργά στους εγκεφάλους των δίγλωσσων παιδιών έχουν να κάνουν με τις εκτελεστικές λειτουργίες. Πρόκειται για έναν αστερισμό γνωστικών ικανοτήτων που υποστηρίζουν τη συμπεριφορά προσανατολισμένη στους στόχους και περιλαμβάνει την κατεύθυνση της προσεκτικής εστίασης, την ιεράρχηση, τον προγραμματισμό, τον αυτοέλεγχο, τον ανασταλτικό έλεγχο, την κριτική ικανότητα, την εργασιακή μνήμη (τη διατήρηση και χρήση των πληροφοριών) και την ανάλυση.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latin typeface="Comic Sans MS" pitchFamily="66" charset="0"/>
              </a:rPr>
              <a:t>Πρόσφατες έρευνες αποκαλύπτουν</a:t>
            </a:r>
            <a:endParaRPr lang="el-GR" sz="3200" dirty="0">
              <a:latin typeface="Comic Sans MS" pitchFamily="66" charset="0"/>
            </a:endParaRPr>
          </a:p>
        </p:txBody>
      </p:sp>
      <p:sp>
        <p:nvSpPr>
          <p:cNvPr id="3" name="2 - Θέση περιεχομένου"/>
          <p:cNvSpPr>
            <a:spLocks noGrp="1"/>
          </p:cNvSpPr>
          <p:nvPr>
            <p:ph idx="1"/>
          </p:nvPr>
        </p:nvSpPr>
        <p:spPr/>
        <p:txBody>
          <a:bodyPr>
            <a:normAutofit lnSpcReduction="10000"/>
          </a:bodyPr>
          <a:lstStyle/>
          <a:p>
            <a:pPr algn="just">
              <a:buNone/>
            </a:pPr>
            <a:r>
              <a:rPr lang="el-GR" dirty="0" smtClean="0">
                <a:latin typeface="Comic Sans MS" pitchFamily="66" charset="0"/>
                <a:cs typeface="Times New Roman" pitchFamily="18" charset="0"/>
              </a:rPr>
              <a:t>  ότι δεν είναι κατά τους πρώτους μήνες ή ακόμη και τα πρώτα χρόνια της ζωής του παιδιού κατά τα οποία ο εγκέφαλος υφίσταται τις μεγαλύτερες αλλαγές του όσον αφορά τη γνωστική λειτουργία. Αυτά τα νευρωνικά δίκτυα των εκτελεστικών λειτουργιών αποτελούν τις τελευταίες περιοχές του εγκεφάλου που «ωριμάζουν» και όπως φαίνεται γίνονται ισχυρότερα και πιο αποτελεσματικά. </a:t>
            </a:r>
          </a:p>
          <a:p>
            <a:endParaRPr lang="el-GR" dirty="0" smtClean="0">
              <a:latin typeface="Comic Sans MS" pitchFamily="66" charset="0"/>
            </a:endParaRPr>
          </a:p>
          <a:p>
            <a:endParaRPr lang="el-GR" dirty="0">
              <a:latin typeface="Comic Sans MS" pitchFamily="66"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142844" y="500042"/>
            <a:ext cx="1004063" cy="540000"/>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Autofit/>
          </a:bodyPr>
          <a:lstStyle/>
          <a:p>
            <a:pPr algn="just"/>
            <a:r>
              <a:rPr lang="el-GR" sz="3000" dirty="0" smtClean="0">
                <a:latin typeface="Comic Sans MS" pitchFamily="66" charset="0"/>
                <a:cs typeface="Times New Roman" pitchFamily="18" charset="0"/>
              </a:rPr>
              <a:t>Οι εκτελεστικές λειτουργίες, όπως η επιλεκτική εστίαση προσοχής και η ικανότητα να αποκλείεται η απόσπαση της προσοχής, στην παιδική ηλικία έχουν, κατά κανόνα, αναπτυχθεί ελάχιστα. Αυτές οι λειτουργίες γίνονται σταδιακά πιο ισχυρές </a:t>
            </a:r>
            <a:r>
              <a:rPr lang="el-GR" sz="3000" dirty="0" err="1" smtClean="0">
                <a:latin typeface="Comic Sans MS" pitchFamily="66" charset="0"/>
                <a:cs typeface="Times New Roman" pitchFamily="18" charset="0"/>
              </a:rPr>
              <a:t>καθόλη</a:t>
            </a:r>
            <a:r>
              <a:rPr lang="el-GR" sz="3000" dirty="0" smtClean="0">
                <a:latin typeface="Comic Sans MS" pitchFamily="66" charset="0"/>
                <a:cs typeface="Times New Roman" pitchFamily="18" charset="0"/>
              </a:rPr>
              <a:t> τη διάρκεια των χρόνων ωρίμανσης του προμετωπιαίου φλοιού μέχρι τα μέσα της πρώτης  εικοσαετίας της ζωής. . </a:t>
            </a:r>
          </a:p>
          <a:p>
            <a:pPr algn="just">
              <a:buNone/>
            </a:pPr>
            <a:r>
              <a:rPr lang="el-GR" sz="3000" dirty="0" smtClean="0">
                <a:latin typeface="Comic Sans MS" pitchFamily="66" charset="0"/>
                <a:cs typeface="Times New Roman" pitchFamily="18" charset="0"/>
              </a:rPr>
              <a:t> </a:t>
            </a:r>
            <a:endParaRPr lang="el-GR" sz="3000" dirty="0">
              <a:latin typeface="Comic Sans MS" pitchFamily="66" charset="0"/>
              <a:cs typeface="Times New Roman" pitchFamily="18" charset="0"/>
            </a:endParaRP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Comic Sans MS" pitchFamily="66" charset="0"/>
                <a:cs typeface="Times New Roman" pitchFamily="18" charset="0"/>
              </a:rPr>
              <a:t>Σήμερα</a:t>
            </a:r>
            <a:endParaRPr lang="el-GR" dirty="0">
              <a:latin typeface="Comic Sans MS" pitchFamily="66" charset="0"/>
            </a:endParaRPr>
          </a:p>
        </p:txBody>
      </p:sp>
      <p:sp>
        <p:nvSpPr>
          <p:cNvPr id="3" name="2 - Θέση περιεχομένου"/>
          <p:cNvSpPr>
            <a:spLocks noGrp="1"/>
          </p:cNvSpPr>
          <p:nvPr>
            <p:ph idx="1"/>
          </p:nvPr>
        </p:nvSpPr>
        <p:spPr/>
        <p:txBody>
          <a:bodyPr>
            <a:normAutofit fontScale="92500" lnSpcReduction="10000"/>
          </a:bodyPr>
          <a:lstStyle/>
          <a:p>
            <a:pPr algn="just">
              <a:buNone/>
            </a:pPr>
            <a:r>
              <a:rPr lang="el-GR" dirty="0" smtClean="0">
                <a:latin typeface="Times New Roman" pitchFamily="18" charset="0"/>
                <a:cs typeface="Times New Roman" pitchFamily="18" charset="0"/>
              </a:rPr>
              <a:t>   </a:t>
            </a:r>
            <a:r>
              <a:rPr lang="el-GR" dirty="0" smtClean="0">
                <a:latin typeface="Comic Sans MS" pitchFamily="66" charset="0"/>
                <a:cs typeface="Times New Roman" pitchFamily="18" charset="0"/>
              </a:rPr>
              <a:t>είτε μιλάμε για διαλέκτους γενικά είτε για γλωσσικές μορφές ή γλωσσικές ποικιλίες. Μερικές διάλεκτοι έχουν πάψει να χρησιμοποιούνται, ενώ άλλες χρησιμοποιούνται μέχρι σήμερα, όπως η ποντιακή, τα τσακώνικα, τα βλάχικα, τα αρβανίτικα, αρκετές μορφές θρακιώτικων  διαλέκτων, η κρητική και κάποιες γλωσσικές μορφές  περιορισμένης γεωγραφικής έκτασης που χρησιμοποιούνται σε νησιά. </a:t>
            </a:r>
          </a:p>
          <a:p>
            <a:pPr algn="just"/>
            <a:endParaRPr lang="el-GR" dirty="0" smtClean="0">
              <a:latin typeface="Times New Roman" pitchFamily="18" charset="0"/>
              <a:cs typeface="Times New Roman" pitchFamily="18" charset="0"/>
            </a:endParaRPr>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14282" y="214290"/>
            <a:ext cx="1606500" cy="864000"/>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92500"/>
          </a:bodyPr>
          <a:lstStyle/>
          <a:p>
            <a:pPr marL="342900" lvl="8" indent="-342900">
              <a:buNone/>
            </a:pPr>
            <a:r>
              <a:rPr lang="el-GR" sz="3600" dirty="0" smtClean="0">
                <a:latin typeface="Comic Sans MS" pitchFamily="66" charset="0"/>
                <a:cs typeface="Times New Roman" pitchFamily="18" charset="0"/>
              </a:rPr>
              <a:t>	Γενικά, σε ότι αφορά τις εκτελεστικές λειτουργίες η έρευνα για τον «δίγλωσσο εγκέφαλο» είναι ιδιαίτερα συναρπαστική και υπάρχει πεδίο έρευνας λαμπρό στο οποίο σας παροτρύνω να εμπλακείτε. </a:t>
            </a:r>
          </a:p>
          <a:p>
            <a:pPr marL="342900" lvl="8" indent="-342900">
              <a:buNone/>
            </a:pPr>
            <a:r>
              <a:rPr lang="el-GR" sz="3600" dirty="0" smtClean="0">
                <a:latin typeface="Comic Sans MS" pitchFamily="66" charset="0"/>
                <a:cs typeface="Times New Roman" pitchFamily="18" charset="0"/>
              </a:rPr>
              <a:t>Και φυσικά, ελπίζω να καταλάβατε πόσο βοηθάει η εκμάθηση μιας γλώσσας τον εγκέφαλο, άρα το κέρδος είναι πολλαπλό. </a:t>
            </a:r>
          </a:p>
          <a:p>
            <a:endParaRPr lang="el-GR" sz="3600"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642910" y="642918"/>
            <a:ext cx="1004063" cy="54000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ΚΑΜΠΑΚΗ\Desktop\Desktop\ΤΩΡΙΝΑ ΤΩΡΙΝΑ\ΘΡΑΚΗ ΟΛΑ\ΘΡΑΚΙΩΤΙΚΑ\ΔΙΔΑΣΚΑΛΙΑ ΣΟΥΦΛΙΩΤΙΚΑ\ΣΟΥΦΛΙΩΤΙΚΑ ΥΛΙΚΟ ΔΙΔΑΣΚΑΛΙΑΣ\2021_ΚΑΜΠΑΚΗ_ΜΑΘΗΜΑ ΣΟΥΦΛΙΩΤΙΚΑ.png"/>
          <p:cNvPicPr>
            <a:picLocks noGrp="1" noChangeAspect="1" noChangeArrowheads="1"/>
          </p:cNvPicPr>
          <p:nvPr>
            <p:ph idx="4294967295"/>
          </p:nvPr>
        </p:nvPicPr>
        <p:blipFill>
          <a:blip r:embed="rId2" cstate="print"/>
          <a:srcRect/>
          <a:stretch>
            <a:fillRect/>
          </a:stretch>
        </p:blipFill>
        <p:spPr bwMode="auto">
          <a:xfrm>
            <a:off x="2643174" y="642918"/>
            <a:ext cx="4064937" cy="5760000"/>
          </a:xfrm>
          <a:prstGeom prst="rect">
            <a:avLst/>
          </a:prstGeom>
          <a:noFill/>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Autofit/>
          </a:bodyPr>
          <a:lstStyle/>
          <a:p>
            <a:pPr algn="just">
              <a:buNone/>
            </a:pPr>
            <a:r>
              <a:rPr lang="el-GR" sz="2800" dirty="0" smtClean="0">
                <a:latin typeface="Comic Sans MS" pitchFamily="66" charset="0"/>
              </a:rPr>
              <a:t>Τα φετινά μαθήματα, λόγω </a:t>
            </a:r>
            <a:r>
              <a:rPr lang="el-GR" sz="2800" dirty="0" err="1" smtClean="0">
                <a:latin typeface="Comic Sans MS" pitchFamily="66" charset="0"/>
              </a:rPr>
              <a:t>κορονοϊού</a:t>
            </a:r>
            <a:r>
              <a:rPr lang="el-GR" sz="2800" dirty="0" smtClean="0">
                <a:latin typeface="Comic Sans MS" pitchFamily="66" charset="0"/>
              </a:rPr>
              <a:t> δεν μπόρεσαν να γίνουν ολοκληρωμένα και δια ζώσης, με το διδακτικό υλικό που είχαμε προετοιμάσει.</a:t>
            </a:r>
          </a:p>
          <a:p>
            <a:pPr algn="just">
              <a:buNone/>
            </a:pPr>
            <a:r>
              <a:rPr lang="el-GR" sz="2800" dirty="0" smtClean="0">
                <a:latin typeface="Comic Sans MS" pitchFamily="66" charset="0"/>
              </a:rPr>
              <a:t>Η απόφαση να γίνει η αρχή, έστω και </a:t>
            </a:r>
            <a:r>
              <a:rPr lang="el-GR" sz="2800" dirty="0" err="1" smtClean="0">
                <a:latin typeface="Comic Sans MS" pitchFamily="66" charset="0"/>
              </a:rPr>
              <a:t>μεσούσης</a:t>
            </a:r>
            <a:r>
              <a:rPr lang="el-GR" sz="2800" dirty="0" smtClean="0">
                <a:latin typeface="Comic Sans MS" pitchFamily="66" charset="0"/>
              </a:rPr>
              <a:t> της πανδημίας, δεν λήφθηκε χωρίς παίδεμα….</a:t>
            </a:r>
          </a:p>
          <a:p>
            <a:pPr algn="just">
              <a:buNone/>
            </a:pPr>
            <a:r>
              <a:rPr lang="el-GR" sz="2800" dirty="0" smtClean="0">
                <a:latin typeface="Comic Sans MS" pitchFamily="66" charset="0"/>
              </a:rPr>
              <a:t>Στον αρχικό σχεδιασμό υπήρχε ολόκληρη ενότητα για το μετάξι και τη θρακιώτικη μουσική με τιμώμενους </a:t>
            </a:r>
            <a:r>
              <a:rPr lang="el-GR" sz="2800" dirty="0" err="1" smtClean="0">
                <a:latin typeface="Comic Sans MS" pitchFamily="66" charset="0"/>
              </a:rPr>
              <a:t>προσκεκλημένους…πώς</a:t>
            </a:r>
            <a:r>
              <a:rPr lang="el-GR" sz="2800" dirty="0" smtClean="0">
                <a:latin typeface="Comic Sans MS" pitchFamily="66" charset="0"/>
              </a:rPr>
              <a:t> να συντονιστούν όλα αυτά διαδικτυακά; </a:t>
            </a:r>
          </a:p>
          <a:p>
            <a:pPr algn="just">
              <a:buNone/>
            </a:pPr>
            <a:endParaRPr lang="el-GR" sz="2800" dirty="0">
              <a:latin typeface="Comic Sans MS" pitchFamily="66" charset="0"/>
            </a:endParaRPr>
          </a:p>
        </p:txBody>
      </p:sp>
      <p:pic>
        <p:nvPicPr>
          <p:cNvPr id="5" name="Picture 2" descr="C:\Users\ΚΑΜΠΑΚΗ\Desktop\Desktop\ΤΩΡΙΝΑ ΤΩΡΙΝΑ\ΘΡΑΚΗ ΟΛΑ\ΘΡΑΚΙΩΤΙΚΑ\ΔΙΔΑΣΚΑΛΙΑ ΣΟΥΦΛΙΩΤΙΚΑ\ΣΟΥΦΛΙΩΤΙΚΑ ΥΛΙΚΟ ΔΙΔΑΣΚΑΛΙΑΣ\FB_IMG_1615312844571.jpg"/>
          <p:cNvPicPr>
            <a:picLocks noChangeAspect="1" noChangeArrowheads="1"/>
          </p:cNvPicPr>
          <p:nvPr/>
        </p:nvPicPr>
        <p:blipFill>
          <a:blip r:embed="rId2" cstate="print"/>
          <a:srcRect/>
          <a:stretch>
            <a:fillRect/>
          </a:stretch>
        </p:blipFill>
        <p:spPr bwMode="auto">
          <a:xfrm>
            <a:off x="642910" y="285728"/>
            <a:ext cx="1046513" cy="9000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lgn="just">
              <a:buNone/>
            </a:pPr>
            <a:r>
              <a:rPr lang="el-GR" dirty="0" smtClean="0">
                <a:latin typeface="Comic Sans MS" pitchFamily="66" charset="0"/>
              </a:rPr>
              <a:t>Ο ενθουσιασμός, όμως, του Δημοσθένη, του Λεωνίδα, του Θοδωρή, της </a:t>
            </a:r>
            <a:r>
              <a:rPr lang="el-GR" dirty="0" err="1" smtClean="0">
                <a:latin typeface="Comic Sans MS" pitchFamily="66" charset="0"/>
              </a:rPr>
              <a:t>Σίσσυς</a:t>
            </a:r>
            <a:r>
              <a:rPr lang="el-GR" dirty="0" smtClean="0">
                <a:latin typeface="Comic Sans MS" pitchFamily="66" charset="0"/>
              </a:rPr>
              <a:t>, του Γιάννη και τόσων άλλων φίλων από το Σουφλί αλλά και του Τριαντάφυλλου, της Μαίρης, του </a:t>
            </a:r>
            <a:r>
              <a:rPr lang="el-GR" dirty="0" err="1" smtClean="0">
                <a:latin typeface="Comic Sans MS" pitchFamily="66" charset="0"/>
              </a:rPr>
              <a:t>Κάρεν</a:t>
            </a:r>
            <a:r>
              <a:rPr lang="el-GR" dirty="0" smtClean="0">
                <a:latin typeface="Comic Sans MS" pitchFamily="66" charset="0"/>
              </a:rPr>
              <a:t> του άλλου του Θοδωρή, αυτοί από </a:t>
            </a:r>
            <a:r>
              <a:rPr lang="el-GR" dirty="0" err="1" smtClean="0">
                <a:latin typeface="Comic Sans MS" pitchFamily="66" charset="0"/>
              </a:rPr>
              <a:t>από</a:t>
            </a:r>
            <a:r>
              <a:rPr lang="el-GR" dirty="0" smtClean="0">
                <a:latin typeface="Comic Sans MS" pitchFamily="66" charset="0"/>
              </a:rPr>
              <a:t> την </a:t>
            </a:r>
            <a:r>
              <a:rPr lang="el-GR" dirty="0" err="1" smtClean="0">
                <a:latin typeface="Comic Sans MS" pitchFamily="66" charset="0"/>
              </a:rPr>
              <a:t>Ξυλαγανή</a:t>
            </a:r>
            <a:r>
              <a:rPr lang="el-GR" dirty="0" smtClean="0">
                <a:latin typeface="Comic Sans MS" pitchFamily="66" charset="0"/>
              </a:rPr>
              <a:t> που θα ακολουθήσει  στη διδασκαλία των δικών της γλωσσικών </a:t>
            </a:r>
            <a:r>
              <a:rPr lang="el-GR" dirty="0" err="1" smtClean="0">
                <a:latin typeface="Comic Sans MS" pitchFamily="66" charset="0"/>
              </a:rPr>
              <a:t>ποικιλών</a:t>
            </a:r>
            <a:r>
              <a:rPr lang="el-GR" dirty="0" smtClean="0">
                <a:latin typeface="Comic Sans MS" pitchFamily="66" charset="0"/>
              </a:rPr>
              <a:t>, με έπεισε ότι έπρεπε να γίνει. </a:t>
            </a:r>
          </a:p>
        </p:txBody>
      </p:sp>
      <p:pic>
        <p:nvPicPr>
          <p:cNvPr id="5" name="Picture 2" descr="C:\Users\ΚΑΜΠΑΚΗ\Desktop\Desktop\ΤΩΡΙΝΑ ΤΩΡΙΝΑ\ΘΡΑΚΗ ΟΛΑ\ΘΡΑΚΙΩΤΙΚΑ\ΔΙΔΑΣΚΑΛΙΑ ΣΟΥΦΛΙΩΤΙΚΑ\ΣΟΥΦΛΙΩΤΙΚΑ ΥΛΙΚΟ ΔΙΔΑΣΚΑΛΙΑΣ\FB_IMG_1615312844571.jpg"/>
          <p:cNvPicPr>
            <a:picLocks noChangeAspect="1" noChangeArrowheads="1"/>
          </p:cNvPicPr>
          <p:nvPr/>
        </p:nvPicPr>
        <p:blipFill>
          <a:blip r:embed="rId2" cstate="print"/>
          <a:srcRect/>
          <a:stretch>
            <a:fillRect/>
          </a:stretch>
        </p:blipFill>
        <p:spPr bwMode="auto">
          <a:xfrm>
            <a:off x="642910" y="285728"/>
            <a:ext cx="1046513" cy="900000"/>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a:bodyPr>
          <a:lstStyle/>
          <a:p>
            <a:pPr>
              <a:buNone/>
            </a:pPr>
            <a:r>
              <a:rPr lang="el-GR" dirty="0" smtClean="0">
                <a:latin typeface="Comic Sans MS" pitchFamily="66" charset="0"/>
              </a:rPr>
              <a:t>Έτσι αποφασίσαμε να γίνει στο πλαίσιο της ΝΕ Διαλεκτολογίας, σε πιλοτική μορφή για τρία τρίωρα και η διαμόρφωση του μαθήματος να γίνεται </a:t>
            </a:r>
            <a:r>
              <a:rPr lang="el-GR" dirty="0" err="1" smtClean="0">
                <a:latin typeface="Comic Sans MS" pitchFamily="66" charset="0"/>
              </a:rPr>
              <a:t>διαδραστικά</a:t>
            </a:r>
            <a:r>
              <a:rPr lang="el-GR" dirty="0" smtClean="0">
                <a:latin typeface="Comic Sans MS" pitchFamily="66" charset="0"/>
              </a:rPr>
              <a:t> από τους συμμετέχοντες με βάση κάποια κομμάτια του αρχικού σχεδιασμού. </a:t>
            </a:r>
          </a:p>
          <a:p>
            <a:pPr>
              <a:buNone/>
            </a:pPr>
            <a:r>
              <a:rPr lang="el-GR" dirty="0" smtClean="0">
                <a:latin typeface="Comic Sans MS" pitchFamily="66" charset="0"/>
              </a:rPr>
              <a:t> Σε όλη τη διαδικασία είχαμε δίπλα μας όλα τα ΜΜΕ της Θράκης και τον κόσμο. </a:t>
            </a:r>
          </a:p>
        </p:txBody>
      </p:sp>
      <p:pic>
        <p:nvPicPr>
          <p:cNvPr id="5" name="Picture 2" descr="C:\Users\ΚΑΜΠΑΚΗ\Desktop\Desktop\ΤΩΡΙΝΑ ΤΩΡΙΝΑ\ΘΡΑΚΗ ΟΛΑ\ΘΡΑΚΙΩΤΙΚΑ\ΔΙΔΑΣΚΑΛΙΑ ΣΟΥΦΛΙΩΤΙΚΑ\ΣΟΥΦΛΙΩΤΙΚΑ ΥΛΙΚΟ ΔΙΔΑΣΚΑΛΙΑΣ\FB_IMG_1615312844571.jpg"/>
          <p:cNvPicPr>
            <a:picLocks noChangeAspect="1" noChangeArrowheads="1"/>
          </p:cNvPicPr>
          <p:nvPr/>
        </p:nvPicPr>
        <p:blipFill>
          <a:blip r:embed="rId2" cstate="print"/>
          <a:srcRect/>
          <a:stretch>
            <a:fillRect/>
          </a:stretch>
        </p:blipFill>
        <p:spPr bwMode="auto">
          <a:xfrm>
            <a:off x="642910" y="285728"/>
            <a:ext cx="1046513" cy="900000"/>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solidFill>
                  <a:srgbClr val="0070C0"/>
                </a:solidFill>
                <a:latin typeface="Comic Sans MS" pitchFamily="66" charset="0"/>
              </a:rPr>
              <a:t>Πλάνο μαθημάτων </a:t>
            </a:r>
            <a:endParaRPr lang="el-GR" sz="3200" dirty="0">
              <a:solidFill>
                <a:srgbClr val="0070C0"/>
              </a:solidFill>
              <a:latin typeface="Comic Sans MS" pitchFamily="66" charset="0"/>
            </a:endParaRPr>
          </a:p>
        </p:txBody>
      </p:sp>
      <p:sp>
        <p:nvSpPr>
          <p:cNvPr id="3" name="2 - Θέση περιεχομένου"/>
          <p:cNvSpPr>
            <a:spLocks noGrp="1"/>
          </p:cNvSpPr>
          <p:nvPr>
            <p:ph idx="1"/>
          </p:nvPr>
        </p:nvSpPr>
        <p:spPr/>
        <p:txBody>
          <a:bodyPr>
            <a:normAutofit/>
          </a:bodyPr>
          <a:lstStyle/>
          <a:p>
            <a:pPr>
              <a:buNone/>
            </a:pPr>
            <a:r>
              <a:rPr lang="el-GR" sz="2000" b="1" dirty="0" smtClean="0">
                <a:solidFill>
                  <a:srgbClr val="00CC00"/>
                </a:solidFill>
                <a:latin typeface="Comic Sans MS" pitchFamily="66" charset="0"/>
              </a:rPr>
              <a:t>Τετάρτη 7 Απριλίου , 4.00-6.30 </a:t>
            </a:r>
          </a:p>
          <a:p>
            <a:pPr>
              <a:buNone/>
            </a:pPr>
            <a:r>
              <a:rPr lang="el-GR" sz="2000" b="1" dirty="0" smtClean="0">
                <a:solidFill>
                  <a:srgbClr val="00CC00"/>
                </a:solidFill>
                <a:latin typeface="Comic Sans MS" pitchFamily="66" charset="0"/>
              </a:rPr>
              <a:t>Λεωνίδας </a:t>
            </a:r>
            <a:r>
              <a:rPr lang="el-GR" sz="2000" b="1" dirty="0" err="1" smtClean="0">
                <a:solidFill>
                  <a:srgbClr val="00CC00"/>
                </a:solidFill>
                <a:latin typeface="Comic Sans MS" pitchFamily="66" charset="0"/>
              </a:rPr>
              <a:t>Βλασακούδης</a:t>
            </a:r>
            <a:endParaRPr lang="el-GR" sz="2000" b="1" dirty="0" smtClean="0">
              <a:solidFill>
                <a:srgbClr val="00CC00"/>
              </a:solidFill>
              <a:latin typeface="Comic Sans MS" pitchFamily="66" charset="0"/>
            </a:endParaRPr>
          </a:p>
          <a:p>
            <a:pPr>
              <a:buNone/>
            </a:pPr>
            <a:r>
              <a:rPr lang="el-GR" sz="2000" b="1" dirty="0" smtClean="0">
                <a:solidFill>
                  <a:srgbClr val="00CC00"/>
                </a:solidFill>
                <a:latin typeface="Comic Sans MS" pitchFamily="66" charset="0"/>
              </a:rPr>
              <a:t>«</a:t>
            </a:r>
            <a:r>
              <a:rPr lang="el-GR" sz="2000" b="1" dirty="0" err="1" smtClean="0">
                <a:solidFill>
                  <a:srgbClr val="00CC00"/>
                </a:solidFill>
                <a:latin typeface="Comic Sans MS" pitchFamily="66" charset="0"/>
              </a:rPr>
              <a:t>Χωρατεύουμι</a:t>
            </a:r>
            <a:r>
              <a:rPr lang="el-GR" sz="2000" b="1" dirty="0" smtClean="0">
                <a:solidFill>
                  <a:srgbClr val="00CC00"/>
                </a:solidFill>
                <a:latin typeface="Comic Sans MS" pitchFamily="66" charset="0"/>
              </a:rPr>
              <a:t> </a:t>
            </a:r>
            <a:r>
              <a:rPr lang="el-GR" sz="2000" b="1" dirty="0" err="1" smtClean="0">
                <a:solidFill>
                  <a:srgbClr val="00CC00"/>
                </a:solidFill>
                <a:latin typeface="Comic Sans MS" pitchFamily="66" charset="0"/>
              </a:rPr>
              <a:t>σουφλιώτκα</a:t>
            </a:r>
            <a:r>
              <a:rPr lang="el-GR" sz="2000" b="1" dirty="0" smtClean="0">
                <a:solidFill>
                  <a:srgbClr val="00CC00"/>
                </a:solidFill>
                <a:latin typeface="Comic Sans MS" pitchFamily="66" charset="0"/>
              </a:rPr>
              <a:t>!» </a:t>
            </a:r>
          </a:p>
          <a:p>
            <a:pPr>
              <a:buNone/>
            </a:pPr>
            <a:endParaRPr lang="el-GR" sz="2000" dirty="0" smtClean="0">
              <a:latin typeface="Comic Sans MS" pitchFamily="66" charset="0"/>
            </a:endParaRPr>
          </a:p>
          <a:p>
            <a:pPr>
              <a:buNone/>
            </a:pPr>
            <a:r>
              <a:rPr lang="el-GR" sz="2000" b="1" dirty="0" smtClean="0">
                <a:solidFill>
                  <a:srgbClr val="0000FF"/>
                </a:solidFill>
                <a:latin typeface="Comic Sans MS" pitchFamily="66" charset="0"/>
              </a:rPr>
              <a:t>Τετάρτη 14 Απριλίου, 4.00-6.30 </a:t>
            </a:r>
          </a:p>
          <a:p>
            <a:pPr>
              <a:buNone/>
            </a:pPr>
            <a:r>
              <a:rPr lang="el-GR" sz="2000" b="1" dirty="0" smtClean="0">
                <a:solidFill>
                  <a:srgbClr val="0000FF"/>
                </a:solidFill>
                <a:latin typeface="Comic Sans MS" pitchFamily="66" charset="0"/>
              </a:rPr>
              <a:t>Θοδωρής </a:t>
            </a:r>
            <a:r>
              <a:rPr lang="el-GR" sz="2000" b="1" dirty="0" err="1" smtClean="0">
                <a:solidFill>
                  <a:srgbClr val="0000FF"/>
                </a:solidFill>
                <a:latin typeface="Comic Sans MS" pitchFamily="66" charset="0"/>
              </a:rPr>
              <a:t>Μουσίκας</a:t>
            </a:r>
            <a:endParaRPr lang="el-GR" sz="2000" b="1" dirty="0" smtClean="0">
              <a:solidFill>
                <a:srgbClr val="0000FF"/>
              </a:solidFill>
              <a:latin typeface="Comic Sans MS" pitchFamily="66" charset="0"/>
            </a:endParaRPr>
          </a:p>
          <a:p>
            <a:pPr>
              <a:buNone/>
            </a:pPr>
            <a:r>
              <a:rPr lang="el-GR" sz="2000" b="1" dirty="0" smtClean="0">
                <a:solidFill>
                  <a:srgbClr val="0000FF"/>
                </a:solidFill>
                <a:latin typeface="Comic Sans MS" pitchFamily="66" charset="0"/>
              </a:rPr>
              <a:t>«Το γλωσσικό σύστημα της </a:t>
            </a:r>
            <a:r>
              <a:rPr lang="el-GR" sz="2000" b="1" dirty="0" err="1" smtClean="0">
                <a:solidFill>
                  <a:srgbClr val="0000FF"/>
                </a:solidFill>
                <a:latin typeface="Comic Sans MS" pitchFamily="66" charset="0"/>
              </a:rPr>
              <a:t>σουφλιώτικης</a:t>
            </a:r>
            <a:r>
              <a:rPr lang="el-GR" sz="2000" b="1" dirty="0" smtClean="0">
                <a:solidFill>
                  <a:srgbClr val="0000FF"/>
                </a:solidFill>
                <a:latin typeface="Comic Sans MS" pitchFamily="66" charset="0"/>
              </a:rPr>
              <a:t> διαλέκτου»</a:t>
            </a:r>
          </a:p>
          <a:p>
            <a:pPr>
              <a:buNone/>
            </a:pPr>
            <a:endParaRPr lang="el-GR" sz="2000" dirty="0" smtClean="0">
              <a:latin typeface="Comic Sans MS" pitchFamily="66" charset="0"/>
            </a:endParaRPr>
          </a:p>
          <a:p>
            <a:pPr>
              <a:buNone/>
            </a:pPr>
            <a:r>
              <a:rPr lang="el-GR" sz="2000" b="1" dirty="0" smtClean="0">
                <a:solidFill>
                  <a:srgbClr val="BB054A"/>
                </a:solidFill>
                <a:latin typeface="Comic Sans MS" pitchFamily="66" charset="0"/>
              </a:rPr>
              <a:t>Τετάρτη 21 Απριλίου, 4.00-6.30</a:t>
            </a:r>
          </a:p>
          <a:p>
            <a:pPr>
              <a:buNone/>
            </a:pPr>
            <a:r>
              <a:rPr lang="el-GR" sz="2000" b="1" dirty="0" smtClean="0">
                <a:solidFill>
                  <a:srgbClr val="BB054A"/>
                </a:solidFill>
                <a:latin typeface="Comic Sans MS" pitchFamily="66" charset="0"/>
              </a:rPr>
              <a:t>Δημοσθένης </a:t>
            </a:r>
            <a:r>
              <a:rPr lang="el-GR" sz="2000" b="1" dirty="0" err="1" smtClean="0">
                <a:solidFill>
                  <a:srgbClr val="BB054A"/>
                </a:solidFill>
                <a:latin typeface="Comic Sans MS" pitchFamily="66" charset="0"/>
              </a:rPr>
              <a:t>Αρχοντούλης</a:t>
            </a:r>
            <a:r>
              <a:rPr lang="el-GR" sz="2000" b="1" dirty="0" smtClean="0">
                <a:solidFill>
                  <a:srgbClr val="BB054A"/>
                </a:solidFill>
                <a:latin typeface="Comic Sans MS" pitchFamily="66" charset="0"/>
              </a:rPr>
              <a:t>  </a:t>
            </a:r>
          </a:p>
          <a:p>
            <a:pPr>
              <a:buNone/>
            </a:pPr>
            <a:r>
              <a:rPr lang="el-GR" sz="2000" b="1" dirty="0" smtClean="0">
                <a:solidFill>
                  <a:srgbClr val="BB054A"/>
                </a:solidFill>
                <a:latin typeface="Comic Sans MS" pitchFamily="66" charset="0"/>
              </a:rPr>
              <a:t>«Γλωσσικές ασκήσεις με μουσική» </a:t>
            </a:r>
            <a:endParaRPr lang="el-GR" sz="2000" b="1" dirty="0">
              <a:solidFill>
                <a:srgbClr val="BB054A"/>
              </a:solidFill>
              <a:latin typeface="Comic Sans MS" pitchFamily="66" charset="0"/>
            </a:endParaRPr>
          </a:p>
        </p:txBody>
      </p:sp>
      <p:pic>
        <p:nvPicPr>
          <p:cNvPr id="5" name="Picture 2" descr="C:\Users\ΚΑΜΠΑΚΗ\Desktop\Desktop\ΤΩΡΙΝΑ ΤΩΡΙΝΑ\ΘΡΑΚΗ ΟΛΑ\ΘΡΑΚΙΩΤΙΚΑ\ΔΙΔΑΣΚΑΛΙΑ ΣΟΥΦΛΙΩΤΙΚΑ\ΣΟΥΦΛΙΩΤΙΚΑ ΥΛΙΚΟ ΔΙΔΑΣΚΑΛΙΑΣ\FB_IMG_1615312844571.jpg"/>
          <p:cNvPicPr>
            <a:picLocks noChangeAspect="1" noChangeArrowheads="1"/>
          </p:cNvPicPr>
          <p:nvPr/>
        </p:nvPicPr>
        <p:blipFill>
          <a:blip r:embed="rId2" cstate="print"/>
          <a:srcRect/>
          <a:stretch>
            <a:fillRect/>
          </a:stretch>
        </p:blipFill>
        <p:spPr bwMode="auto">
          <a:xfrm>
            <a:off x="642910" y="285728"/>
            <a:ext cx="1046513" cy="900000"/>
          </a:xfrm>
          <a:prstGeom prst="rect">
            <a:avLst/>
          </a:prstGeo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latin typeface="Comic Sans MS" pitchFamily="66" charset="0"/>
              </a:rPr>
              <a:t>Παράλληλα θα έχουμε στη συμμετοχή του </a:t>
            </a:r>
            <a:r>
              <a:rPr lang="el-GR" dirty="0" smtClean="0">
                <a:solidFill>
                  <a:srgbClr val="0070C0"/>
                </a:solidFill>
                <a:latin typeface="Comic Sans MS" pitchFamily="66" charset="0"/>
              </a:rPr>
              <a:t>Γιάννη Αλεξούδη</a:t>
            </a:r>
            <a:r>
              <a:rPr lang="el-GR" dirty="0" smtClean="0">
                <a:latin typeface="Comic Sans MS" pitchFamily="66" charset="0"/>
              </a:rPr>
              <a:t>, δάσκαλου υπέρμαχου της διδασκαλίας της ντοπιολαλιάς που θα μας μιλήσει για την εμπειρία του και την ερευνητική δουλειά της μεταπτυχιακής φοιτήτριας του ΤΕΦ και </a:t>
            </a:r>
            <a:r>
              <a:rPr lang="el-GR" dirty="0" err="1" smtClean="0">
                <a:latin typeface="Comic Sans MS" pitchFamily="66" charset="0"/>
              </a:rPr>
              <a:t>Σουφλιώτισσας</a:t>
            </a:r>
            <a:r>
              <a:rPr lang="el-GR" dirty="0" smtClean="0">
                <a:latin typeface="Comic Sans MS" pitchFamily="66" charset="0"/>
              </a:rPr>
              <a:t> </a:t>
            </a:r>
            <a:r>
              <a:rPr lang="el-GR" dirty="0" err="1" smtClean="0">
                <a:solidFill>
                  <a:srgbClr val="0070C0"/>
                </a:solidFill>
                <a:latin typeface="Comic Sans MS" pitchFamily="66" charset="0"/>
              </a:rPr>
              <a:t>Σίσσυς</a:t>
            </a:r>
            <a:r>
              <a:rPr lang="el-GR" dirty="0" smtClean="0">
                <a:solidFill>
                  <a:srgbClr val="0070C0"/>
                </a:solidFill>
                <a:latin typeface="Comic Sans MS" pitchFamily="66" charset="0"/>
              </a:rPr>
              <a:t> </a:t>
            </a:r>
            <a:r>
              <a:rPr lang="el-GR" dirty="0" err="1" smtClean="0">
                <a:solidFill>
                  <a:srgbClr val="0070C0"/>
                </a:solidFill>
                <a:latin typeface="Comic Sans MS" pitchFamily="66" charset="0"/>
              </a:rPr>
              <a:t>Μαμούγκα</a:t>
            </a:r>
            <a:r>
              <a:rPr lang="el-GR" dirty="0" smtClean="0">
                <a:solidFill>
                  <a:srgbClr val="0070C0"/>
                </a:solidFill>
                <a:latin typeface="Comic Sans MS" pitchFamily="66" charset="0"/>
              </a:rPr>
              <a:t>, </a:t>
            </a:r>
            <a:r>
              <a:rPr lang="el-GR" dirty="0" smtClean="0">
                <a:latin typeface="Comic Sans MS" pitchFamily="66" charset="0"/>
              </a:rPr>
              <a:t>η οποία ολοκλήρωσε βιβλίο συνταγών αμιγώς σε ντοπιολαλιές  </a:t>
            </a:r>
            <a:r>
              <a:rPr lang="el-GR" dirty="0" err="1" smtClean="0">
                <a:latin typeface="Comic Sans MS" pitchFamily="66" charset="0"/>
              </a:rPr>
              <a:t>εβρίτικες</a:t>
            </a:r>
            <a:r>
              <a:rPr lang="el-GR" dirty="0" smtClean="0">
                <a:latin typeface="Comic Sans MS" pitchFamily="66" charset="0"/>
              </a:rPr>
              <a:t>, μοναδικό στην Ελλάδα. </a:t>
            </a:r>
          </a:p>
          <a:p>
            <a:pPr algn="just"/>
            <a:r>
              <a:rPr lang="el-GR" dirty="0" smtClean="0">
                <a:latin typeface="Comic Sans MS" pitchFamily="66" charset="0"/>
              </a:rPr>
              <a:t>Του χρόνου ελπίζουμε σε ολοκληρωμένη διδασκαλία τόσο του </a:t>
            </a:r>
            <a:r>
              <a:rPr lang="el-GR" dirty="0" err="1" smtClean="0">
                <a:latin typeface="Comic Sans MS" pitchFamily="66" charset="0"/>
              </a:rPr>
              <a:t>σουφλιώτκου</a:t>
            </a:r>
            <a:r>
              <a:rPr lang="el-GR" dirty="0" smtClean="0">
                <a:latin typeface="Comic Sans MS" pitchFamily="66" charset="0"/>
              </a:rPr>
              <a:t> όσο και των γλωσσικών ποικιλιών της </a:t>
            </a:r>
            <a:r>
              <a:rPr lang="el-GR" dirty="0" err="1" smtClean="0">
                <a:latin typeface="Comic Sans MS" pitchFamily="66" charset="0"/>
              </a:rPr>
              <a:t>Ξυλαγανής</a:t>
            </a:r>
            <a:r>
              <a:rPr lang="el-GR" dirty="0" smtClean="0">
                <a:latin typeface="Comic Sans MS" pitchFamily="66" charset="0"/>
              </a:rPr>
              <a:t>  και προβολής σημαντικών πολιτιστικών στοιχείων </a:t>
            </a:r>
            <a:r>
              <a:rPr lang="el-GR" smtClean="0">
                <a:latin typeface="Comic Sans MS" pitchFamily="66" charset="0"/>
              </a:rPr>
              <a:t>και ανθρώπων… </a:t>
            </a:r>
            <a:r>
              <a:rPr lang="el-GR" dirty="0" smtClean="0">
                <a:latin typeface="Comic Sans MS" pitchFamily="66" charset="0"/>
              </a:rPr>
              <a:t>Και έπεται συνέχεια.  </a:t>
            </a:r>
            <a:endParaRPr lang="el-GR" dirty="0">
              <a:latin typeface="Comic Sans MS" pitchFamily="66" charset="0"/>
            </a:endParaRPr>
          </a:p>
        </p:txBody>
      </p:sp>
      <p:pic>
        <p:nvPicPr>
          <p:cNvPr id="2050" name="Picture 2" descr="C:\Users\ΚΑΜΠΑΚΗ\Desktop\Desktop\ΤΩΡΙΝΑ ΤΩΡΙΝΑ\ΘΡΑΚΗ ΟΛΑ\ΘΡΑΚΙΩΤΙΚΑ\ΔΙΔΑΣΚΑΛΙΑ ΣΟΥΦΛΙΩΤΙΚΑ\ΣΟΥΦΛΙΩΤΙΚΑ ΥΛΙΚΟ ΔΙΔΑΣΚΑΛΙΑΣ\FB_IMG_1615312844571.jpg"/>
          <p:cNvPicPr>
            <a:picLocks noChangeAspect="1" noChangeArrowheads="1"/>
          </p:cNvPicPr>
          <p:nvPr/>
        </p:nvPicPr>
        <p:blipFill>
          <a:blip r:embed="rId2" cstate="print"/>
          <a:srcRect/>
          <a:stretch>
            <a:fillRect/>
          </a:stretch>
        </p:blipFill>
        <p:spPr bwMode="auto">
          <a:xfrm>
            <a:off x="642910" y="285728"/>
            <a:ext cx="1046513" cy="900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latin typeface="Comic Sans MS" pitchFamily="66" charset="0"/>
              </a:rPr>
              <a:t>Η  έρευνα πάνω στις διαλέκτους </a:t>
            </a:r>
            <a:endParaRPr lang="el-GR" sz="2800" dirty="0">
              <a:latin typeface="Comic Sans MS" pitchFamily="66" charset="0"/>
            </a:endParaRPr>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latin typeface="Comic Sans MS" pitchFamily="66" charset="0"/>
              </a:rPr>
              <a:t>Μέχρι τώρα στην Ελλάδα η έρευνα στις διαλέκτους, ακόμη και μετά την αναβίωση του χαμένου για χρόνια ενδιαφέροντος των ερευνητών, εντοπιζόταν στην έρευνα και καταγραφή του διαλεκτικού λόγου ομιλητών που απέμειναν σε ολόκληρη την Ελλάδα., με έμφαση στους ηλικιωμένους. </a:t>
            </a:r>
          </a:p>
          <a:p>
            <a:pPr algn="just"/>
            <a:r>
              <a:rPr lang="el-GR" dirty="0" smtClean="0">
                <a:latin typeface="Comic Sans MS" pitchFamily="66" charset="0"/>
              </a:rPr>
              <a:t>Σήμερα το ενδιαφέρον μας επεκτείνεται και στην κατάσταση των διαλέκτων σήμερα, όπως τυχόν μιλιούνται από νεότερους ομιλητές/</a:t>
            </a:r>
            <a:r>
              <a:rPr lang="el-GR" dirty="0" err="1" smtClean="0">
                <a:latin typeface="Comic Sans MS" pitchFamily="66" charset="0"/>
              </a:rPr>
              <a:t>τριες</a:t>
            </a:r>
            <a:r>
              <a:rPr lang="el-GR" dirty="0" smtClean="0">
                <a:latin typeface="Comic Sans MS" pitchFamily="66" charset="0"/>
              </a:rPr>
              <a:t>, έστω και αρκετά διαφοροποιημένες από τους παλιότερους.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14282" y="214290"/>
            <a:ext cx="1606500" cy="864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latin typeface="Comic Sans MS" pitchFamily="66" charset="0"/>
              </a:rPr>
              <a:t>Η νεοελληνική Διαλεκτολογία, μέσα στο πλαίσιο αδελφών επιστημών όπως η Κοινωνιογλωσσολογία, η Κατάκτηση της δεύτερης γλώσσας  και  η Διγλωσσία προχώρησε σε ένα επιπλέον βήμα: Τη διδασκαλία των ζωντανών διαλεκτικών μορφών της ΝΕ. Πρόκειται για ένα βήμα τολμηρό και ιδιαίτερα σημαντικό. Το παράδειγμα της διδασκαλίας της Κυπριακής ελληνικής είναι πολύ σημαντικό και για αυτό θα μας μιλήσει η κ. </a:t>
            </a:r>
            <a:r>
              <a:rPr lang="el-GR" dirty="0" err="1" smtClean="0">
                <a:latin typeface="Comic Sans MS" pitchFamily="66" charset="0"/>
              </a:rPr>
              <a:t>Τσιπλάκου</a:t>
            </a:r>
            <a:r>
              <a:rPr lang="el-GR" dirty="0" smtClean="0">
                <a:latin typeface="Comic Sans MS" pitchFamily="66" charset="0"/>
              </a:rPr>
              <a:t>, τον Μάιο. Ήδη ακούσατε την κ. Τζακώστα για το εγχείρημα της διδασκαλίας της Κρητικής διαλέκτου και τον κ. Ηλία Πετρόπουλο για την ποντιακή στο ΔΠΘ. </a:t>
            </a:r>
          </a:p>
          <a:p>
            <a:pPr algn="just"/>
            <a:r>
              <a:rPr lang="el-GR" dirty="0" smtClean="0">
                <a:latin typeface="Comic Sans MS" pitchFamily="66" charset="0"/>
              </a:rPr>
              <a:t>Η διδασκαλία των </a:t>
            </a:r>
            <a:r>
              <a:rPr lang="el-GR" dirty="0" err="1" smtClean="0">
                <a:latin typeface="Comic Sans MS" pitchFamily="66" charset="0"/>
              </a:rPr>
              <a:t>θρακιώτκων</a:t>
            </a:r>
            <a:r>
              <a:rPr lang="el-GR" dirty="0" smtClean="0">
                <a:latin typeface="Comic Sans MS" pitchFamily="66" charset="0"/>
              </a:rPr>
              <a:t> διαλέκτων, λοιπόν, ήταν εκ των ων ουκ άνευ.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14282" y="214290"/>
            <a:ext cx="1606500" cy="864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lgn="just"/>
            <a:r>
              <a:rPr lang="el-GR" sz="3600" dirty="0" smtClean="0">
                <a:latin typeface="Comic Sans MS" pitchFamily="66" charset="0"/>
              </a:rPr>
              <a:t>Γιατί, λοιπόν όσες διάλεκτοι είναι ακόμη ζωντανές και δεν είναι λίγες, πιστέψτε με,   ΕΠΙΒΑΛΛΕΤΑΙ να διδάσκονται  και να ερευνώνται στο πανεπιστήμιο;  </a:t>
            </a:r>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214282" y="214290"/>
            <a:ext cx="1606500" cy="864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latin typeface="Comic Sans MS" pitchFamily="66" charset="0"/>
                <a:cs typeface="Times New Roman" pitchFamily="18" charset="0"/>
              </a:rPr>
              <a:t/>
            </a:r>
            <a:br>
              <a:rPr lang="el-GR" sz="3600" dirty="0" smtClean="0">
                <a:latin typeface="Comic Sans MS" pitchFamily="66" charset="0"/>
                <a:cs typeface="Times New Roman" pitchFamily="18" charset="0"/>
              </a:rPr>
            </a:br>
            <a:r>
              <a:rPr lang="el-GR" sz="3600" dirty="0" smtClean="0">
                <a:latin typeface="Comic Sans MS" pitchFamily="66" charset="0"/>
                <a:cs typeface="Times New Roman" pitchFamily="18" charset="0"/>
              </a:rPr>
              <a:t>Διαλεκτικός λόγος </a:t>
            </a:r>
            <a:br>
              <a:rPr lang="el-GR" sz="3600" dirty="0" smtClean="0">
                <a:latin typeface="Comic Sans MS" pitchFamily="66" charset="0"/>
                <a:cs typeface="Times New Roman" pitchFamily="18" charset="0"/>
              </a:rPr>
            </a:br>
            <a:r>
              <a:rPr lang="el-GR" sz="3600" dirty="0" smtClean="0">
                <a:latin typeface="Comic Sans MS" pitchFamily="66" charset="0"/>
                <a:cs typeface="Times New Roman" pitchFamily="18" charset="0"/>
              </a:rPr>
              <a:t>και πολιτισμός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latin typeface="Comic Sans MS" pitchFamily="66" charset="0"/>
                <a:cs typeface="Times New Roman" pitchFamily="18" charset="0"/>
              </a:rPr>
              <a:t>Ο διαλεκτικός λόγος είναι ζωτικής σημασίας για τον πολιτισμό. Αποτελεί ένα πολύ σημαντικό στοιχείου του λαϊκού πολιτισμού μας και ισχυρότατο στοιχείο του πολιτισμού και της ιστορίας γενικότερα..  Κατά τη γνώμη μου  πρέπει να διδάσκονται στην νεολαία ακόμη και  μέσα από συλλόγους αλλά, το σημαντικότερο, μέσα στο Πανεπιστήμιο. </a:t>
            </a:r>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142844" y="214290"/>
            <a:ext cx="1606500" cy="864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latin typeface="Comic Sans MS" pitchFamily="66" charset="0"/>
              </a:rPr>
              <a:t>Και …</a:t>
            </a:r>
            <a:endParaRPr lang="el-GR" dirty="0">
              <a:latin typeface="Comic Sans MS" pitchFamily="66" charset="0"/>
            </a:endParaRPr>
          </a:p>
        </p:txBody>
      </p:sp>
      <p:sp>
        <p:nvSpPr>
          <p:cNvPr id="3" name="2 - Θέση περιεχομένου"/>
          <p:cNvSpPr>
            <a:spLocks noGrp="1"/>
          </p:cNvSpPr>
          <p:nvPr>
            <p:ph idx="1"/>
          </p:nvPr>
        </p:nvSpPr>
        <p:spPr/>
        <p:txBody>
          <a:bodyPr/>
          <a:lstStyle/>
          <a:p>
            <a:pPr>
              <a:buNone/>
            </a:pPr>
            <a:r>
              <a:rPr lang="el-G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l-GR" dirty="0" smtClean="0">
                <a:latin typeface="Comic Sans MS" pitchFamily="66" charset="0"/>
                <a:cs typeface="Times New Roman" pitchFamily="18" charset="0"/>
              </a:rPr>
              <a:t>γιατί στο πανεπιστήμιο;</a:t>
            </a:r>
          </a:p>
          <a:p>
            <a:pPr>
              <a:buNone/>
            </a:pPr>
            <a:r>
              <a:rPr lang="el-GR" dirty="0" smtClean="0">
                <a:latin typeface="Comic Sans MS" pitchFamily="66" charset="0"/>
                <a:cs typeface="Times New Roman" pitchFamily="18" charset="0"/>
              </a:rPr>
              <a:t>	 Γιατί μέσα από  κει περνάει η </a:t>
            </a:r>
            <a:r>
              <a:rPr lang="el-GR" dirty="0" smtClean="0">
                <a:solidFill>
                  <a:srgbClr val="0070C0"/>
                </a:solidFill>
                <a:latin typeface="Comic Sans MS" pitchFamily="66" charset="0"/>
                <a:cs typeface="Times New Roman" pitchFamily="18" charset="0"/>
              </a:rPr>
              <a:t>επιστημονική κωδικοποίηση </a:t>
            </a:r>
            <a:r>
              <a:rPr lang="el-GR" dirty="0" smtClean="0">
                <a:latin typeface="Comic Sans MS" pitchFamily="66" charset="0"/>
                <a:cs typeface="Times New Roman" pitchFamily="18" charset="0"/>
              </a:rPr>
              <a:t>μιας γλώσσας. </a:t>
            </a:r>
          </a:p>
          <a:p>
            <a:endParaRPr lang="el-GR" dirty="0"/>
          </a:p>
        </p:txBody>
      </p:sp>
      <p:pic>
        <p:nvPicPr>
          <p:cNvPr id="4" name="Picture 2" descr="C:\Users\ΚΑΜΠΑΚΗ\Desktop\ΔΙΑΛΕΚΤΟΙ ΚΑΙ ΔΙΓΛΩΣΣΙΑ\διαλεκτοι.jpg"/>
          <p:cNvPicPr>
            <a:picLocks noChangeAspect="1" noChangeArrowheads="1"/>
          </p:cNvPicPr>
          <p:nvPr/>
        </p:nvPicPr>
        <p:blipFill>
          <a:blip r:embed="rId2" cstate="print"/>
          <a:srcRect/>
          <a:stretch>
            <a:fillRect/>
          </a:stretch>
        </p:blipFill>
        <p:spPr bwMode="auto">
          <a:xfrm>
            <a:off x="571472" y="357166"/>
            <a:ext cx="1606500" cy="864000"/>
          </a:xfrm>
          <a:prstGeom prst="rect">
            <a:avLst/>
          </a:prstGeo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1058</TotalTime>
  <Words>1590</Words>
  <PresentationFormat>Προβολή στην οθόνη (4:3)</PresentationFormat>
  <Paragraphs>123</Paragraphs>
  <Slides>46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46</vt:i4>
      </vt:variant>
    </vt:vector>
  </HeadingPairs>
  <TitlesOfParts>
    <vt:vector size="47" baseType="lpstr">
      <vt:lpstr>Θέμα του Office</vt:lpstr>
      <vt:lpstr>ΝΕΟΕΛΛΗΝΙΚΉ ΔΙΑΛΕΚΤΟΛΟΓΙΑ 2020-2021 με έμφαση στη μελέτη    των σύγχρονων θρακιώτικων ιδιωμάτων  και πολιτισμού  Η ΓΛΩΣΣΙΚΗ ΠΟΙΚΙΛΊΑ ΤΟΥ ΣΟΥΦΛΙΟΥ </vt:lpstr>
      <vt:lpstr>Επίσημη γλώσσα vs διάλεκτοι </vt:lpstr>
      <vt:lpstr>Τα ιδιώματα; Χμ…</vt:lpstr>
      <vt:lpstr>Σήμερα</vt:lpstr>
      <vt:lpstr>Η  έρευνα πάνω στις διαλέκτους </vt:lpstr>
      <vt:lpstr>Διαφάνεια 6</vt:lpstr>
      <vt:lpstr>Διαφάνεια 7</vt:lpstr>
      <vt:lpstr> Διαλεκτικός λόγος  και πολιτισμός  </vt:lpstr>
      <vt:lpstr>Και …</vt:lpstr>
      <vt:lpstr>Και εξηγούμαι:</vt:lpstr>
      <vt:lpstr>Διαφάνεια 11</vt:lpstr>
      <vt:lpstr> Γιατί πεθαίνει  ο διαλεκτικός μας πλούτος </vt:lpstr>
      <vt:lpstr>Άρα, </vt:lpstr>
      <vt:lpstr>Διαφάνεια 14</vt:lpstr>
      <vt:lpstr> Τη χρήση της νέας ελληνικής   (ΚΝΕ και διαλέκτων)  από τους μετανάστες! </vt:lpstr>
      <vt:lpstr>Διαφάνεια 16</vt:lpstr>
      <vt:lpstr>Διγλωσσία </vt:lpstr>
      <vt:lpstr> Ορισμός  </vt:lpstr>
      <vt:lpstr> Ποιοι θεωρούνται δίγλωσσοι; </vt:lpstr>
      <vt:lpstr>Και… </vt:lpstr>
      <vt:lpstr>Διαφάνεια 21</vt:lpstr>
      <vt:lpstr>Οι πρώτες έρευνες :  έως τη δεκαετία του ’60</vt:lpstr>
      <vt:lpstr>Αργότερα,</vt:lpstr>
      <vt:lpstr>Όμως δεν σταμάτησαν οι αρνητικές απόψεις </vt:lpstr>
      <vt:lpstr> Νεότερες μελέτες-  από το 60 και μετά  </vt:lpstr>
      <vt:lpstr>Διαφάνεια 26</vt:lpstr>
      <vt:lpstr>Ο  Cummins (1976)</vt:lpstr>
      <vt:lpstr>Galambos &amp; Hacuta (1988)</vt:lpstr>
      <vt:lpstr>Ricciardelli (1992)</vt:lpstr>
      <vt:lpstr> Οι Bialystok (1988)   Ricciardelli (1993)</vt:lpstr>
      <vt:lpstr>Επίσης,  οι  Bialystok &amp; Herman (1999)</vt:lpstr>
      <vt:lpstr>Βάσει των όσων αναφέρθηκαν</vt:lpstr>
      <vt:lpstr>Το  πιο προσφατο μοντέλο    (Cummins ,2005) </vt:lpstr>
      <vt:lpstr>Πλαίσιο με μία γλώσσα  vs  πλαίσιο με δύο + γλώσσες </vt:lpstr>
      <vt:lpstr>1.</vt:lpstr>
      <vt:lpstr>2.</vt:lpstr>
      <vt:lpstr>3.</vt:lpstr>
      <vt:lpstr>Πρόσφατες έρευνες αποκαλύπτουν</vt:lpstr>
      <vt:lpstr>Διαφάνεια 39</vt:lpstr>
      <vt:lpstr>Διαφάνεια 40</vt:lpstr>
      <vt:lpstr>Διαφάνεια 41</vt:lpstr>
      <vt:lpstr>Διαφάνεια 42</vt:lpstr>
      <vt:lpstr>Διαφάνεια 43</vt:lpstr>
      <vt:lpstr>Διαφάνεια 44</vt:lpstr>
      <vt:lpstr>Πλάνο μαθημάτων </vt:lpstr>
      <vt:lpstr>Διαφάνεια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ΝΕΟΕΛΛΗΝΙΚΉ ΔΙΑΛΕΚΤΟΛΟΓΙΑ 2020-2021 με έμφαση στη μελέτη    των σύγχρονων θρακιώτικων ιδιωμάτων  και πολιτισμού  Η ΓΛΩΣΣΙΚΗ ΠΟΙΚΙΛΊΑ ΤΟΥ ΣΟΥΦΛΙΟΥ </dc:title>
  <dc:creator>ΚΑΜΠΑΚΗ</dc:creator>
  <cp:lastModifiedBy>ΚΑΜΠΑΚΗ</cp:lastModifiedBy>
  <cp:revision>77</cp:revision>
  <dcterms:created xsi:type="dcterms:W3CDTF">2021-04-02T16:57:48Z</dcterms:created>
  <dcterms:modified xsi:type="dcterms:W3CDTF">2021-04-07T08:56:55Z</dcterms:modified>
</cp:coreProperties>
</file>