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20/2/2024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ΠΕΡΙΟΔΟΙ ΤΗΣ ΒΥΖΑΝΤΙΝΗΣ ΑΥΤΟΚΡΑΤΟΡΙΑΣ</a:t>
            </a:r>
            <a:endParaRPr lang="el-GR" sz="3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352928" cy="3577952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Α) 4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-7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 Ουσιαστικά πρόκειται για ύστερη ρωμαϊκή αυτοκρατορία, όμως σταδιακά χριστιανική. Είναι η κυρίαρχη δύναμη της Ευρώπης (και του κόσμου).</a:t>
            </a:r>
          </a:p>
          <a:p>
            <a:pPr algn="just"/>
            <a:r>
              <a:rPr lang="el-GR" sz="2800" dirty="0" smtClean="0"/>
              <a:t>Τέθηκαν οι </a:t>
            </a:r>
            <a:r>
              <a:rPr lang="el-GR" sz="2800" dirty="0"/>
              <a:t>βάσεις, οι οποίες </a:t>
            </a:r>
            <a:r>
              <a:rPr lang="el-GR" sz="2800" dirty="0" smtClean="0"/>
              <a:t>σχημάτισαν την ιδιαιτερότητα του Βυζαντίου.</a:t>
            </a:r>
          </a:p>
        </p:txBody>
      </p:sp>
    </p:spTree>
    <p:extLst>
      <p:ext uri="{BB962C8B-B14F-4D97-AF65-F5344CB8AC3E}">
        <p14:creationId xmlns:p14="http://schemas.microsoft.com/office/powerpoint/2010/main" val="384952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Άμεσος ανταγωνισμός με την Κωνσταντινούπολη</a:t>
            </a:r>
          </a:p>
          <a:p>
            <a:pPr lvl="1"/>
            <a:r>
              <a:rPr lang="el-GR" sz="2400" dirty="0" smtClean="0"/>
              <a:t>Στον οικονομικό τομέα</a:t>
            </a:r>
          </a:p>
          <a:p>
            <a:pPr lvl="1"/>
            <a:r>
              <a:rPr lang="el-GR" sz="2400" dirty="0" smtClean="0"/>
              <a:t>Στον πολιτιστικό</a:t>
            </a:r>
          </a:p>
          <a:p>
            <a:pPr lvl="1"/>
            <a:r>
              <a:rPr lang="el-GR" sz="2400" dirty="0" smtClean="0"/>
              <a:t>Στον θρησκευτικό</a:t>
            </a:r>
          </a:p>
          <a:p>
            <a:pPr marL="457200" lvl="1" indent="0">
              <a:buNone/>
            </a:pPr>
            <a:r>
              <a:rPr lang="el-GR" dirty="0" smtClean="0"/>
              <a:t>Μονοφυσιτικές και </a:t>
            </a:r>
            <a:r>
              <a:rPr lang="el-GR" dirty="0" err="1" smtClean="0"/>
              <a:t>δυοφυσιτικές</a:t>
            </a:r>
            <a:r>
              <a:rPr lang="el-GR" dirty="0" smtClean="0"/>
              <a:t> αποχρώσεις (451)</a:t>
            </a:r>
          </a:p>
          <a:p>
            <a:pPr marL="457200" lvl="1" indent="0">
              <a:buNone/>
            </a:pPr>
            <a:r>
              <a:rPr lang="el-GR" dirty="0" err="1" smtClean="0"/>
              <a:t>Προχαλκηδόνιοι</a:t>
            </a:r>
            <a:r>
              <a:rPr lang="el-GR" dirty="0" smtClean="0"/>
              <a:t> και </a:t>
            </a:r>
            <a:r>
              <a:rPr lang="el-GR" dirty="0" err="1" smtClean="0"/>
              <a:t>Χαλκηδόνιοι</a:t>
            </a:r>
            <a:r>
              <a:rPr lang="el-GR" dirty="0" smtClean="0"/>
              <a:t> Χριστιανοί (σε </a:t>
            </a:r>
            <a:r>
              <a:rPr lang="el-GR" dirty="0" err="1" smtClean="0"/>
              <a:t>Χριστολογικά</a:t>
            </a:r>
            <a:r>
              <a:rPr lang="el-GR" dirty="0" smtClean="0"/>
              <a:t> ζητήματα)</a:t>
            </a:r>
          </a:p>
          <a:p>
            <a:pPr marL="457200" lvl="1" indent="0">
              <a:buNone/>
            </a:pPr>
            <a:r>
              <a:rPr lang="el-GR" dirty="0" smtClean="0"/>
              <a:t>Η αραβική κατάκτηση του 7</a:t>
            </a:r>
            <a:r>
              <a:rPr lang="el-GR" baseline="30000" dirty="0" smtClean="0"/>
              <a:t>ου</a:t>
            </a:r>
            <a:r>
              <a:rPr lang="el-GR" dirty="0" smtClean="0"/>
              <a:t> αι, κλόνισε την αυτοκρατορία και οδήγησε σε αναθεώρηση του κράτους.</a:t>
            </a:r>
          </a:p>
        </p:txBody>
      </p:sp>
    </p:spTree>
    <p:extLst>
      <p:ext uri="{BB962C8B-B14F-4D97-AF65-F5344CB8AC3E}">
        <p14:creationId xmlns:p14="http://schemas.microsoft.com/office/powerpoint/2010/main" val="57264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ΣΥΡΙΑ ΚΑΙ ΠΑΛΑΙΣΤΙΝΗ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z="2800" dirty="0" smtClean="0"/>
              <a:t>Και αυτές οικονομικά ισχυρές περιοχές (λιγότερο όμως από την Αίγυπτο)</a:t>
            </a:r>
          </a:p>
          <a:p>
            <a:r>
              <a:rPr lang="el-GR" sz="2800" dirty="0" smtClean="0"/>
              <a:t>Ιδιαίτερα αναπτυγμένη οικονομικά παραθαλάσσια ζώνη. Εξαγωγές, ναυπηγική.</a:t>
            </a:r>
          </a:p>
          <a:p>
            <a:r>
              <a:rPr lang="el-GR" sz="2800" dirty="0" smtClean="0"/>
              <a:t>Εσωτερικά υπήρχαν γόνιμες περιοχές (κοιλάδες του Ορόντη και του Ευφράτη στη Β. Συρία), αλλά μακριά από τη θάλασσα. Δύσκολη η εξαγωγική δραστηριότητα. Διαδρομές καραβανιών για εμπόριο μπαχαρικών.</a:t>
            </a:r>
          </a:p>
          <a:p>
            <a:r>
              <a:rPr lang="el-GR" sz="2800" dirty="0" smtClean="0"/>
              <a:t>Πληθυσμός: Ελληνικός (παράκτιες περιοχές), Συριακός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9729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Θρησκευτικές διαφορές Ορθοδόξων και Μονοφυσιτών.</a:t>
            </a:r>
          </a:p>
          <a:p>
            <a:r>
              <a:rPr lang="el-GR" sz="2800" dirty="0" smtClean="0"/>
              <a:t>Από τον 6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 χωριστή μονοφυσιτική ιεραρχία (Ιακωβιτική Εκκλησία)</a:t>
            </a:r>
          </a:p>
          <a:p>
            <a:r>
              <a:rPr lang="el-GR" sz="2800" dirty="0" smtClean="0"/>
              <a:t>Παλαιστίνη: Χριστιανοί και Εβραίοι (Σαμαρείτες)</a:t>
            </a:r>
          </a:p>
          <a:p>
            <a:r>
              <a:rPr lang="el-GR" sz="2800" dirty="0" smtClean="0"/>
              <a:t>Ιεροσόλυμα: Κέντρο της Χριστιανικής Θρησκείας (και του θρησκευτικού τουρισμού της εποχής)</a:t>
            </a:r>
          </a:p>
          <a:p>
            <a:r>
              <a:rPr lang="el-GR" sz="2800" dirty="0" smtClean="0"/>
              <a:t>Αντιόχεια: Επίσης </a:t>
            </a:r>
            <a:r>
              <a:rPr lang="el-GR" sz="2800" dirty="0" err="1" smtClean="0"/>
              <a:t>προσκυνηματικό</a:t>
            </a:r>
            <a:r>
              <a:rPr lang="el-GR" sz="2800" dirty="0" smtClean="0"/>
              <a:t> κέντρο. Συμεών ο Στυλίτης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31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Η Συρία θέατρο συγκρούσεων με τους Πέρσες (ανατολικά ήταν εκτεθειμένη)</a:t>
            </a:r>
          </a:p>
          <a:p>
            <a:r>
              <a:rPr lang="el-GR" sz="2800" dirty="0" smtClean="0"/>
              <a:t>609-10 και Κατάληψη από τους Πέρσες</a:t>
            </a:r>
          </a:p>
          <a:p>
            <a:r>
              <a:rPr lang="el-GR" sz="2800" dirty="0" smtClean="0"/>
              <a:t>Άραβες</a:t>
            </a:r>
          </a:p>
          <a:p>
            <a:r>
              <a:rPr lang="el-GR" sz="2800" dirty="0" smtClean="0"/>
              <a:t>Επάνοδος των Βυζαντινών σε τμήματα της Συρίας (Αντιόχεια) τον 10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</a:t>
            </a:r>
          </a:p>
          <a:p>
            <a:r>
              <a:rPr lang="el-GR" sz="2800" dirty="0" smtClean="0"/>
              <a:t>Οριστική απώλεια στα τέλη του 11</a:t>
            </a:r>
            <a:r>
              <a:rPr lang="el-GR" sz="2800" baseline="30000" dirty="0" smtClean="0"/>
              <a:t>ου</a:t>
            </a:r>
            <a:r>
              <a:rPr lang="el-GR" sz="2800" dirty="0" smtClean="0"/>
              <a:t> αι.</a:t>
            </a:r>
          </a:p>
          <a:p>
            <a:r>
              <a:rPr lang="el-GR" sz="2800" dirty="0" smtClean="0"/>
              <a:t>Οριστική απώλεια της Παλαιστίνης τον 7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23478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ΜΙΚΡΑ ΑΣΙΑ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r>
              <a:rPr lang="el-GR" dirty="0" smtClean="0"/>
              <a:t>Ο κορμός της αυτοκρατορίας από τον 4</a:t>
            </a:r>
            <a:r>
              <a:rPr lang="el-GR" baseline="30000" dirty="0" smtClean="0"/>
              <a:t>ο</a:t>
            </a:r>
            <a:r>
              <a:rPr lang="el-GR" dirty="0" smtClean="0"/>
              <a:t> έως τον 11</a:t>
            </a:r>
            <a:r>
              <a:rPr lang="el-GR" baseline="30000" dirty="0" smtClean="0"/>
              <a:t>ο</a:t>
            </a:r>
            <a:r>
              <a:rPr lang="el-GR" dirty="0" smtClean="0"/>
              <a:t> αι.</a:t>
            </a:r>
          </a:p>
          <a:p>
            <a:r>
              <a:rPr lang="el-GR" dirty="0" smtClean="0"/>
              <a:t>Τρεις περιοχές</a:t>
            </a:r>
          </a:p>
          <a:p>
            <a:pPr lvl="1"/>
            <a:r>
              <a:rPr lang="el-GR" dirty="0" smtClean="0"/>
              <a:t>Μεταξύ Ταύρου και Πόντου και ανατολικά: Υψίπεδα με αρμενική πλειοψηφία. Πιο αραιοκατοικημένη. Μεταλλεία. </a:t>
            </a:r>
            <a:r>
              <a:rPr lang="el-GR" dirty="0" err="1" smtClean="0"/>
              <a:t>Γεωστρατηγική</a:t>
            </a:r>
            <a:r>
              <a:rPr lang="el-GR" dirty="0" smtClean="0"/>
              <a:t> σημασία. Ο ρόλος των Αρμενίων στη βυζαντινή κοινωνία.</a:t>
            </a:r>
          </a:p>
          <a:p>
            <a:pPr lvl="1"/>
            <a:r>
              <a:rPr lang="el-GR" dirty="0" smtClean="0"/>
              <a:t>Δυτική Μ. Ασία (γόνιμη και πυκνοκατοικημένη)</a:t>
            </a:r>
          </a:p>
          <a:p>
            <a:pPr lvl="1"/>
            <a:r>
              <a:rPr lang="el-GR" dirty="0" smtClean="0"/>
              <a:t>Κιλικία (νοτιοανατολικά, απομονωμένη λόγω της οροσειράς του Ταύρου)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1539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ΒΑΛΚΑΝΙΑ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Όριο μεταξύ ανατολικής και δυτικής αυτοκρατορίας ήταν ο ποταμός </a:t>
            </a:r>
            <a:r>
              <a:rPr lang="el-GR" sz="2800" dirty="0" err="1" smtClean="0"/>
              <a:t>Δρίνας</a:t>
            </a:r>
            <a:r>
              <a:rPr lang="el-GR" sz="2800" dirty="0" smtClean="0"/>
              <a:t> και η πόλη του </a:t>
            </a:r>
            <a:r>
              <a:rPr lang="el-GR" sz="2800" dirty="0" err="1" smtClean="0"/>
              <a:t>Σιρμίου</a:t>
            </a:r>
            <a:r>
              <a:rPr lang="el-GR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Sremska</a:t>
            </a:r>
            <a:r>
              <a:rPr lang="en-US" sz="2800" dirty="0" smtClean="0"/>
              <a:t> </a:t>
            </a:r>
            <a:r>
              <a:rPr lang="en-US" sz="2800" dirty="0" err="1" smtClean="0"/>
              <a:t>Mitrovica</a:t>
            </a:r>
            <a:r>
              <a:rPr lang="en-US" sz="2800" dirty="0" smtClean="0"/>
              <a:t> </a:t>
            </a:r>
            <a:r>
              <a:rPr lang="el-GR" sz="2800" dirty="0" smtClean="0"/>
              <a:t>σημ. Σερβίας)</a:t>
            </a:r>
          </a:p>
          <a:p>
            <a:r>
              <a:rPr lang="el-GR" sz="2800" dirty="0" smtClean="0"/>
              <a:t>Βόρειο όριο ο ποταμός Δούναβης, εύκολα προσπελάσιμος από επιδρομείς.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859652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ΕΠΙΔΡΟΜΕΙΣ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4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5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 : </a:t>
            </a:r>
            <a:r>
              <a:rPr lang="el-GR" sz="2800" b="1" dirty="0" smtClean="0"/>
              <a:t>Γερμανοί</a:t>
            </a:r>
            <a:r>
              <a:rPr lang="el-GR" sz="2800" dirty="0" smtClean="0"/>
              <a:t> (Γότθοι, Βάνδαλοι, Λογγοβάρδοι, </a:t>
            </a:r>
            <a:r>
              <a:rPr lang="el-GR" sz="2800" dirty="0" err="1" smtClean="0"/>
              <a:t>Έρουλοι</a:t>
            </a:r>
            <a:r>
              <a:rPr lang="el-GR" sz="2800" dirty="0" smtClean="0"/>
              <a:t> κλπ), </a:t>
            </a:r>
            <a:r>
              <a:rPr lang="el-GR" sz="2800" b="1" dirty="0" smtClean="0"/>
              <a:t>Ούννοι</a:t>
            </a:r>
          </a:p>
          <a:p>
            <a:r>
              <a:rPr lang="el-GR" sz="2800" dirty="0" smtClean="0"/>
              <a:t>6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</a:t>
            </a:r>
            <a:r>
              <a:rPr lang="el-GR" sz="2800" dirty="0" err="1" smtClean="0"/>
              <a:t>Άβαροι</a:t>
            </a:r>
            <a:r>
              <a:rPr lang="el-GR" sz="2800" dirty="0" smtClean="0"/>
              <a:t>, Σλάβοι</a:t>
            </a:r>
          </a:p>
          <a:p>
            <a:r>
              <a:rPr lang="el-GR" sz="2800" dirty="0" smtClean="0"/>
              <a:t>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επιμέρους Σλάβοι (Σέρβοι, Κροάτες, Βούλγαροι)</a:t>
            </a:r>
          </a:p>
          <a:p>
            <a:r>
              <a:rPr lang="el-GR" sz="2800" dirty="0" smtClean="0"/>
              <a:t>9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10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Ούγγροι</a:t>
            </a:r>
          </a:p>
          <a:p>
            <a:r>
              <a:rPr lang="el-GR" sz="2800" dirty="0" smtClean="0"/>
              <a:t>11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12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</a:t>
            </a:r>
            <a:r>
              <a:rPr lang="el-GR" sz="2800" dirty="0" err="1" smtClean="0"/>
              <a:t>Πετσενέγγοι</a:t>
            </a:r>
            <a:r>
              <a:rPr lang="el-GR" sz="2800" dirty="0" smtClean="0"/>
              <a:t>, </a:t>
            </a:r>
            <a:r>
              <a:rPr lang="el-GR" sz="2800" dirty="0" err="1" smtClean="0"/>
              <a:t>Κουμάνοι</a:t>
            </a:r>
            <a:endParaRPr lang="el-GR" sz="2800" dirty="0" smtClean="0"/>
          </a:p>
          <a:p>
            <a:endParaRPr lang="el-GR" sz="2800" dirty="0" smtClean="0"/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933573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Μορφολογία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μορφολογία του εδάφους δυσκόλευε τον έλεγχο από τους Βυζαντινούς</a:t>
            </a:r>
          </a:p>
          <a:p>
            <a:r>
              <a:rPr lang="el-GR" dirty="0" smtClean="0"/>
              <a:t>Δυτικά Βαλκάνια: </a:t>
            </a:r>
            <a:r>
              <a:rPr lang="el-GR" dirty="0" err="1" smtClean="0"/>
              <a:t>Δηναρικές</a:t>
            </a:r>
            <a:r>
              <a:rPr lang="el-GR" dirty="0" smtClean="0"/>
              <a:t> Άλπεις με κατεύθυνση από Β προς Ν.</a:t>
            </a:r>
          </a:p>
          <a:p>
            <a:r>
              <a:rPr lang="el-GR" dirty="0" smtClean="0"/>
              <a:t>Ανατολικά βαλκάνια: Αίμος, με κατεύθυνση Α προς Δ.</a:t>
            </a:r>
          </a:p>
          <a:p>
            <a:r>
              <a:rPr lang="el-GR" dirty="0" smtClean="0"/>
              <a:t>Μικρές γεωγραφικές ενότητες, που διευκόλυναν την εγκατάσταση Σλάβων.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3735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l-GR" dirty="0"/>
              <a:t>β</a:t>
            </a:r>
            <a:r>
              <a:rPr lang="el-GR" dirty="0" smtClean="0"/>
              <a:t>υζαντινός στρατός έχασε γρήγορα τη δυνατότητα ελέγχου των εσωτερικών Βαλκανίων</a:t>
            </a:r>
          </a:p>
          <a:p>
            <a:r>
              <a:rPr lang="el-GR" dirty="0" smtClean="0"/>
              <a:t>Παγιώθηκαν οι εγκαταστάσεις μεταξύ 5</a:t>
            </a:r>
            <a:r>
              <a:rPr lang="el-GR" baseline="30000" dirty="0" smtClean="0"/>
              <a:t>ου</a:t>
            </a:r>
            <a:r>
              <a:rPr lang="el-GR" dirty="0" smtClean="0"/>
              <a:t> και 10</a:t>
            </a:r>
            <a:r>
              <a:rPr lang="el-GR" baseline="30000" dirty="0" smtClean="0"/>
              <a:t>ου</a:t>
            </a:r>
            <a:r>
              <a:rPr lang="el-GR" dirty="0" smtClean="0"/>
              <a:t> αι.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843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ΑΝΑΤΟΛΙΚΑ ΒΑΛΚΑΝΙΑ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err="1" smtClean="0"/>
              <a:t>Βούλαροι</a:t>
            </a:r>
            <a:r>
              <a:rPr lang="el-GR" sz="2800" dirty="0" smtClean="0"/>
              <a:t>: τέλη 7</a:t>
            </a:r>
            <a:r>
              <a:rPr lang="el-GR" sz="2800" baseline="30000" dirty="0" smtClean="0"/>
              <a:t>ου</a:t>
            </a:r>
            <a:r>
              <a:rPr lang="el-GR" sz="2800" dirty="0" smtClean="0"/>
              <a:t> αι.</a:t>
            </a:r>
          </a:p>
          <a:p>
            <a:r>
              <a:rPr lang="el-GR" sz="2800" dirty="0" smtClean="0"/>
              <a:t>Το Βυζάντιο επιβλήθηκε στο χώρο της σημερινής Ελλάδας περί τον 9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</a:t>
            </a:r>
          </a:p>
          <a:p>
            <a:r>
              <a:rPr lang="el-GR" sz="2800" dirty="0" smtClean="0"/>
              <a:t>Τον 11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 υποτάχθηκαν οι Βούλγαροι. Το Βυζάντιο ανέκτησε τον έλεγχο της ανατ. Βαλκανικής μέχρι το Δούναβη, βέβαια αντιμετωπίζοντας συνεχείς εξεγέρσεις και επιδρομές.</a:t>
            </a:r>
          </a:p>
          <a:p>
            <a:r>
              <a:rPr lang="el-GR" sz="2800" dirty="0" smtClean="0"/>
              <a:t>Δ΄ σταυροφορία (1201-1204): Το Βυζάντιο ελέγχει μόνο τις παράκτιες περιοχές της Βαλκανικής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57445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el-GR" sz="2800" dirty="0">
                <a:solidFill>
                  <a:prstClr val="black">
                    <a:tint val="75000"/>
                  </a:prstClr>
                </a:solidFill>
              </a:rPr>
              <a:t>Β) 7</a:t>
            </a:r>
            <a:r>
              <a:rPr lang="el-GR" sz="2800" baseline="30000" dirty="0">
                <a:solidFill>
                  <a:prstClr val="black">
                    <a:tint val="75000"/>
                  </a:prstClr>
                </a:solidFill>
              </a:rPr>
              <a:t>ος</a:t>
            </a:r>
            <a:r>
              <a:rPr lang="el-GR" sz="2800" dirty="0">
                <a:solidFill>
                  <a:prstClr val="black">
                    <a:tint val="75000"/>
                  </a:prstClr>
                </a:solidFill>
              </a:rPr>
              <a:t> – 12</a:t>
            </a:r>
            <a:r>
              <a:rPr lang="el-GR" sz="2800" baseline="30000" dirty="0">
                <a:solidFill>
                  <a:prstClr val="black">
                    <a:tint val="75000"/>
                  </a:prstClr>
                </a:solidFill>
              </a:rPr>
              <a:t>ος</a:t>
            </a:r>
            <a:r>
              <a:rPr lang="el-GR" sz="2800" dirty="0">
                <a:solidFill>
                  <a:prstClr val="black">
                    <a:tint val="75000"/>
                  </a:prstClr>
                </a:solidFill>
              </a:rPr>
              <a:t> αι. </a:t>
            </a:r>
            <a:r>
              <a:rPr lang="el-GR" sz="2800" dirty="0" smtClean="0">
                <a:solidFill>
                  <a:prstClr val="black">
                    <a:tint val="75000"/>
                  </a:prstClr>
                </a:solidFill>
              </a:rPr>
              <a:t>Βυζαντινή περίοδος. Το Βυζάντιο είναι η κυρίαρχη δύναμη της ανατολικής μεσογείου.</a:t>
            </a:r>
          </a:p>
          <a:p>
            <a:pPr marL="0" lvl="0" indent="0" algn="just">
              <a:buNone/>
            </a:pPr>
            <a:endParaRPr lang="el-GR" sz="2800" dirty="0">
              <a:solidFill>
                <a:prstClr val="black">
                  <a:tint val="75000"/>
                </a:prstClr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131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ΝΗΣΙΑ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Μεγάλα νησιά της Μεσογείου: διακεκομμένη βυζαντινή κυριαρχία</a:t>
            </a:r>
          </a:p>
          <a:p>
            <a:r>
              <a:rPr lang="el-GR" sz="2800" dirty="0" smtClean="0"/>
              <a:t>Κορσική, Σαρδηνία, Σικελία: δυτικό τμήμα τα αυτοκρατορίας. Καταλήφθηκαν από Βανδάλους και Οστρογότθους</a:t>
            </a:r>
          </a:p>
          <a:p>
            <a:r>
              <a:rPr lang="el-GR" sz="2800" dirty="0" smtClean="0"/>
              <a:t>Τον 6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αι. ο </a:t>
            </a:r>
            <a:r>
              <a:rPr lang="el-GR" sz="2800" dirty="0" err="1" smtClean="0"/>
              <a:t>αυτοκρ</a:t>
            </a:r>
            <a:r>
              <a:rPr lang="el-GR" sz="2800" dirty="0" smtClean="0"/>
              <a:t>. Μαυρίκιος κατέλαβε την Κορσική, τη Σαρδηνία και τις Βαλεαρίδες νήσους και τις ενσωμάτωσε στο εξαρχάτο της Καρχηδόνας.</a:t>
            </a:r>
          </a:p>
          <a:p>
            <a:r>
              <a:rPr lang="el-GR" sz="2800" dirty="0" smtClean="0"/>
              <a:t>Η Σαρδηνία παρέμεινε βυζαντινή μέχρι τα τέλη του 10</a:t>
            </a:r>
            <a:r>
              <a:rPr lang="el-GR" sz="2800" baseline="30000" dirty="0" smtClean="0"/>
              <a:t>ου</a:t>
            </a:r>
            <a:r>
              <a:rPr lang="el-GR" sz="2800" dirty="0" smtClean="0"/>
              <a:t> αι.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724065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800" b="1" dirty="0" smtClean="0"/>
              <a:t>Σικελία</a:t>
            </a:r>
            <a:r>
              <a:rPr lang="el-GR" sz="2800" dirty="0" smtClean="0"/>
              <a:t>: από τον 6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– 10 αι. Βυζαντινή. Σημαντική θέση για τον έλεγχο των θαλασσών.</a:t>
            </a:r>
          </a:p>
          <a:p>
            <a:r>
              <a:rPr lang="el-GR" sz="2800" dirty="0" smtClean="0"/>
              <a:t>Από το 820 δέχεται αραβικές επιθέσεις</a:t>
            </a:r>
          </a:p>
          <a:p>
            <a:r>
              <a:rPr lang="el-GR" sz="2800" dirty="0" smtClean="0"/>
              <a:t>Μέχρι το 10 αι. κατακτήθηκε σχεδόν ολοκληρωτικά</a:t>
            </a:r>
          </a:p>
          <a:p>
            <a:r>
              <a:rPr lang="el-GR" sz="2800" b="1" dirty="0" smtClean="0"/>
              <a:t>Κρήτη</a:t>
            </a:r>
            <a:r>
              <a:rPr lang="el-GR" sz="2800" dirty="0" smtClean="0"/>
              <a:t>: Στόχος των Αράβων από το 820. Γρήγορη κατάκτηση. Εμιράτο της Κρήτης</a:t>
            </a:r>
          </a:p>
          <a:p>
            <a:r>
              <a:rPr lang="el-GR" sz="2800" dirty="0" smtClean="0"/>
              <a:t>Βάση για λεηλασίες και πειρατεία</a:t>
            </a:r>
          </a:p>
          <a:p>
            <a:r>
              <a:rPr lang="el-GR" sz="2800" dirty="0" smtClean="0"/>
              <a:t>Επανακτήθηκε το 961</a:t>
            </a:r>
          </a:p>
          <a:p>
            <a:r>
              <a:rPr lang="el-GR" sz="2800" dirty="0" smtClean="0"/>
              <a:t>1204: Βενετοί</a:t>
            </a:r>
          </a:p>
          <a:p>
            <a:r>
              <a:rPr lang="el-GR" sz="2800" dirty="0" smtClean="0"/>
              <a:t>17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 Τούρκοι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82183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Κύπρος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Σημαντική γεωγραφική θέση (Μ. Ασία, Αίγυπτος Συρία)</a:t>
            </a:r>
          </a:p>
          <a:p>
            <a:r>
              <a:rPr lang="el-GR" sz="2800" dirty="0" smtClean="0"/>
              <a:t>Γόνιμο έδαφος</a:t>
            </a:r>
          </a:p>
          <a:p>
            <a:r>
              <a:rPr lang="el-GR" sz="2800" dirty="0" smtClean="0"/>
              <a:t>Ορυκτός πλούτος (χαλκός)</a:t>
            </a:r>
          </a:p>
          <a:p>
            <a:r>
              <a:rPr lang="el-GR" sz="2800" dirty="0" smtClean="0"/>
              <a:t>Η αρχαιότερη αυτοκέφαλη αποστολική Εκκλησία με δώδεκα επισκόπους</a:t>
            </a:r>
          </a:p>
          <a:p>
            <a:r>
              <a:rPr lang="el-GR" sz="2800" dirty="0" smtClean="0"/>
              <a:t>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Μήλο της έριδος μεταξύ Αράβων και Βυζαντινών.</a:t>
            </a:r>
          </a:p>
          <a:p>
            <a:r>
              <a:rPr lang="el-GR" sz="2800" dirty="0" smtClean="0"/>
              <a:t>688: μορφή συγκυριαρχίας με το χαλιφάτο. Διαμοιρασμός εσόδων, διπλή φορολογία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327434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965- 1191: ήρεμη περίοδος βυζαντινής κυριαρχίας</a:t>
            </a:r>
          </a:p>
          <a:p>
            <a:r>
              <a:rPr lang="el-GR" sz="2800" dirty="0" smtClean="0"/>
              <a:t>1191: Ριχάρδος Λεοντόκαρδος – Φραγκικό βασίλειο </a:t>
            </a:r>
            <a:r>
              <a:rPr lang="el-GR" sz="2800" dirty="0" err="1" smtClean="0"/>
              <a:t>Λουζινιάν</a:t>
            </a:r>
            <a:endParaRPr lang="el-GR" sz="2800" dirty="0" smtClean="0"/>
          </a:p>
          <a:p>
            <a:r>
              <a:rPr lang="el-GR" sz="2800" dirty="0" smtClean="0"/>
              <a:t>1481: Βενετοί</a:t>
            </a:r>
          </a:p>
          <a:p>
            <a:r>
              <a:rPr lang="el-GR" sz="2800" dirty="0" smtClean="0"/>
              <a:t>1571: Οθωμανοί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89029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1204- 1453. Τοπική δύναμη, δευτερεύουσας σημασίας.</a:t>
            </a:r>
          </a:p>
          <a:p>
            <a:pPr marL="0" indent="0">
              <a:buNone/>
            </a:pPr>
            <a:r>
              <a:rPr lang="el-GR" sz="2800" dirty="0"/>
              <a:t>Από πολιτικής </a:t>
            </a:r>
            <a:r>
              <a:rPr lang="el-GR" sz="2800" dirty="0" smtClean="0"/>
              <a:t>άποψης </a:t>
            </a:r>
            <a:r>
              <a:rPr lang="el-GR" sz="2800" dirty="0"/>
              <a:t>μια περίοδος παρακμής</a:t>
            </a:r>
            <a:r>
              <a:rPr lang="el-GR" sz="2800" dirty="0" smtClean="0"/>
              <a:t>.</a:t>
            </a:r>
          </a:p>
          <a:p>
            <a:pPr marL="0" indent="0">
              <a:buNone/>
            </a:pPr>
            <a:r>
              <a:rPr lang="el-GR" sz="2800" dirty="0" smtClean="0"/>
              <a:t>Συνετέλεσε ουσιαστικά </a:t>
            </a:r>
            <a:r>
              <a:rPr lang="el-GR" sz="2800" dirty="0"/>
              <a:t>στη βυζαντινή αυτογνωσία και διάκριση </a:t>
            </a:r>
            <a:r>
              <a:rPr lang="el-GR" sz="2800" dirty="0" smtClean="0"/>
              <a:t>του Βυζαντίου ως ενός αυτόνομου πολιτισμού.</a:t>
            </a:r>
          </a:p>
          <a:p>
            <a:pPr marL="0" indent="0">
              <a:buNone/>
            </a:pPr>
            <a:r>
              <a:rPr lang="el-GR" sz="2800" dirty="0" smtClean="0"/>
              <a:t>Εδώ τέθηκαν οι βάσεις για τη δημιουργία του ορθόδοξου πολιτισμικού χώρου μετά την άλωση.</a:t>
            </a:r>
            <a:endParaRPr lang="el-GR" sz="28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689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Ο ΧΩΡΟΣ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Ο βυζαντινός χώρος παρουσιάζει τεράστια γεωγραφική ποικιλομορφία και έκταση. </a:t>
            </a:r>
          </a:p>
          <a:p>
            <a:r>
              <a:rPr lang="el-GR" sz="2800" dirty="0" smtClean="0"/>
              <a:t>Ποικίλη εθνολογική και πολιτιστική σύνθεση.</a:t>
            </a:r>
          </a:p>
          <a:p>
            <a:r>
              <a:rPr lang="el-GR" sz="2800" dirty="0" smtClean="0"/>
              <a:t>Στηρίζει τη δύναμή της όχι τόσο στην έκταση, όσο στον διοικητικό έλεγχο, στις υποδομές και στην εκμετάλλευση γόνιμων περιοχών.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6843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800" dirty="0" smtClean="0"/>
              <a:t>Σε περιόδους ακμής το Βυζάντιο ήταν αποτελεσματικό γιατί:</a:t>
            </a:r>
          </a:p>
          <a:p>
            <a:r>
              <a:rPr lang="el-GR" sz="2800" dirty="0" smtClean="0"/>
              <a:t>Προστάτευε αποτελεσματικά τις οικονομικά σημαντικές περιοχές (από επιδρομές, αλλά και από αποσχιστικές τάσεις)</a:t>
            </a:r>
          </a:p>
          <a:p>
            <a:r>
              <a:rPr lang="el-GR" sz="2800" dirty="0" smtClean="0"/>
              <a:t>Είχε μικρό κόστος στην εκμετάλλευσή τους (καλές οδούς επικοινωνίας)</a:t>
            </a:r>
          </a:p>
          <a:p>
            <a:r>
              <a:rPr lang="el-GR" sz="2800" dirty="0" smtClean="0"/>
              <a:t>Καλές οδοί επικοινωνίας ήταν οι θαλάσσιες και όχι οι δρόμοι. (Οι δρόμοι αφορούσαν περισσότερο στρατιωτική και διοικητική χρήση και ήταν ασύμφοροι).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08209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Οι δρόμοι χρησιμοποιούνταν μόνο για προϊόντα υψηλής εμπορικής αξίας.</a:t>
            </a:r>
          </a:p>
          <a:p>
            <a:r>
              <a:rPr lang="el-GR" sz="2800" dirty="0" smtClean="0"/>
              <a:t>Η προστασία από εχθρικές επιδρομές ήταν κριτικής σημασίας. Προστατευόταν η αγροτική οικονομία, προλαμβάνονταν οι λιμοί, οι μετακινήσεις ή η μείωση των πληθυσμών και φυσικά τα έσοδα του κράτους από τους φόρους.</a:t>
            </a:r>
          </a:p>
          <a:p>
            <a:r>
              <a:rPr lang="el-GR" sz="2800" dirty="0" smtClean="0"/>
              <a:t>Πρόβλημα τα σύνορα με βασίλεια νομάδων και τα προβλήματα που προκαλούσαν στον μόνιμα εγκατεστημένο πληθυσμό.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90296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Η ΣΗΜΑΣΙΑ ΤΩΝ ΕΠΑΡΧΙΩΝ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Μέσα σε 1000 χρόνια το Βυζάντιο γνώρισε πολλές μεταβολές στην έκτασή του.</a:t>
            </a:r>
          </a:p>
          <a:p>
            <a:r>
              <a:rPr lang="el-GR" sz="2800" dirty="0" smtClean="0"/>
              <a:t>4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περιλάμβανε όλη την ανατολική μεσόγειο. Κατά διαστήματα μέχρι την Ισπανία.</a:t>
            </a:r>
          </a:p>
          <a:p>
            <a:r>
              <a:rPr lang="el-GR" sz="2800" dirty="0" smtClean="0"/>
              <a:t>7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12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Μικρά Ασία, Βαλκάνια (νότια του Δούναβη).</a:t>
            </a:r>
          </a:p>
          <a:p>
            <a:r>
              <a:rPr lang="el-GR" sz="2800" dirty="0" smtClean="0"/>
              <a:t>13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– 15</a:t>
            </a:r>
            <a:r>
              <a:rPr lang="el-GR" sz="2800" baseline="30000" dirty="0" smtClean="0"/>
              <a:t>ος</a:t>
            </a:r>
            <a:r>
              <a:rPr lang="el-GR" sz="2800" dirty="0" smtClean="0"/>
              <a:t> αι.: Κωνσταντινούπολη, Θράκη και κατακερματισμένος ελλαδικός χώρος.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70007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ΑΙΓΥΠΤΟΣ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el-GR" sz="2800" dirty="0" smtClean="0"/>
              <a:t>Η πλουσιότερη και πολυτιμότερη επαρχία</a:t>
            </a:r>
          </a:p>
          <a:p>
            <a:r>
              <a:rPr lang="el-GR" sz="2800" dirty="0" smtClean="0"/>
              <a:t>Κρατήθηκε μέχρι το 642.</a:t>
            </a:r>
          </a:p>
          <a:p>
            <a:r>
              <a:rPr lang="el-GR" sz="2800" dirty="0" smtClean="0"/>
              <a:t>Ήταν πολύ εύφορη λόγω των ετησίων πλημμυρών του Νείλου.</a:t>
            </a:r>
          </a:p>
          <a:p>
            <a:r>
              <a:rPr lang="el-GR" sz="2800" dirty="0" smtClean="0"/>
              <a:t>Σχέση σποράς και σοδειάς</a:t>
            </a:r>
          </a:p>
          <a:p>
            <a:r>
              <a:rPr lang="el-GR" sz="2800" dirty="0" smtClean="0"/>
              <a:t>Πολλαπλές σοδειές</a:t>
            </a:r>
          </a:p>
          <a:p>
            <a:r>
              <a:rPr lang="el-GR" sz="2800" dirty="0" smtClean="0"/>
              <a:t>Προσεγγίσιμη και εύκολα μεταφερόμενη αγροτική παραγωγή (υδάτινες και θαλάσσιες οδοί μεταφοράς)</a:t>
            </a:r>
          </a:p>
          <a:p>
            <a:r>
              <a:rPr lang="el-GR" sz="2800" dirty="0" smtClean="0"/>
              <a:t>Εξάρτηση Ρώμης και Κωνσταντινούπολης από τα αιγυπτιακά σιτηρά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04015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Αίγυπτος κομβικό σημείο εμπορικών δρόμων (Μεσόγειος, Αραβία, Βόρειος Αφρική)</a:t>
            </a:r>
          </a:p>
          <a:p>
            <a:r>
              <a:rPr lang="el-GR" sz="2800" dirty="0" smtClean="0"/>
              <a:t>Κόμβος και μονοπώλιο στο εμπόριο μπαχαρικών</a:t>
            </a:r>
          </a:p>
          <a:p>
            <a:r>
              <a:rPr lang="el-GR" sz="2800" dirty="0" smtClean="0"/>
              <a:t>Σημαντική βιοτεχνία σε προϊόντα γυαλιού, </a:t>
            </a:r>
            <a:r>
              <a:rPr lang="el-GR" sz="2800" dirty="0" err="1" smtClean="0"/>
              <a:t>αργύλου</a:t>
            </a:r>
            <a:r>
              <a:rPr lang="el-GR" sz="2800" dirty="0" smtClean="0"/>
              <a:t> και φυσικά παπύρου</a:t>
            </a:r>
          </a:p>
          <a:p>
            <a:r>
              <a:rPr lang="el-GR" sz="2800" dirty="0" smtClean="0"/>
              <a:t>Πολύ σπουδαία από πολιτιστική άποψη (σχολές φιλοσόφων, χριστιανών και μη, κύρος πατριαρχείου Αλεξανδρείας, κοιτίδα του ανατολικού χριστιανισμού και του μοναχισμού.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31602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1120</Words>
  <Application>Microsoft Office PowerPoint</Application>
  <PresentationFormat>Προβολή στην οθόνη (4:3)</PresentationFormat>
  <Paragraphs>110</Paragraphs>
  <Slides>23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ΠΕΡΙΟΔΟΙ ΤΗΣ ΒΥΖΑΝΤΙΝΗΣ ΑΥΤΟΚΡΑΤΟΡΙΑΣ</vt:lpstr>
      <vt:lpstr>Παρουσίαση του PowerPoint</vt:lpstr>
      <vt:lpstr>Παρουσίαση του PowerPoint</vt:lpstr>
      <vt:lpstr>Ο ΧΩΡΟΣ</vt:lpstr>
      <vt:lpstr>Παρουσίαση του PowerPoint</vt:lpstr>
      <vt:lpstr>Παρουσίαση του PowerPoint</vt:lpstr>
      <vt:lpstr>Η ΣΗΜΑΣΙΑ ΤΩΝ ΕΠΑΡΧΙΩΝ</vt:lpstr>
      <vt:lpstr>ΑΙΓΥΠΤΟΣ</vt:lpstr>
      <vt:lpstr>Παρουσίαση του PowerPoint</vt:lpstr>
      <vt:lpstr>Παρουσίαση του PowerPoint</vt:lpstr>
      <vt:lpstr>ΣΥΡΙΑ ΚΑΙ ΠΑΛΑΙΣΤΙΝΗ</vt:lpstr>
      <vt:lpstr>Παρουσίαση του PowerPoint</vt:lpstr>
      <vt:lpstr>Παρουσίαση του PowerPoint</vt:lpstr>
      <vt:lpstr>ΜΙΚΡΑ ΑΣΙΑ</vt:lpstr>
      <vt:lpstr>ΒΑΛΚΑΝΙΑ</vt:lpstr>
      <vt:lpstr>ΕΠΙΔΡΟΜΕΙΣ</vt:lpstr>
      <vt:lpstr>Μορφολογία</vt:lpstr>
      <vt:lpstr>Παρουσίαση του PowerPoint</vt:lpstr>
      <vt:lpstr>ΑΝΑΤΟΛΙΚΑ ΒΑΛΚΑΝΙΑ</vt:lpstr>
      <vt:lpstr>ΝΗΣΙΑ</vt:lpstr>
      <vt:lpstr>Παρουσίαση του PowerPoint</vt:lpstr>
      <vt:lpstr>Κύπρος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ΠΕΡΙΟΔΟΙ ΤΗΣ ΒΥΖΑΝΤΙΝΗΣ ΑΥΤΟΚΡΑΤΟΡΙΑΣ</dc:title>
  <dc:creator>User</dc:creator>
  <cp:lastModifiedBy>User</cp:lastModifiedBy>
  <cp:revision>37</cp:revision>
  <dcterms:created xsi:type="dcterms:W3CDTF">2024-02-19T20:50:17Z</dcterms:created>
  <dcterms:modified xsi:type="dcterms:W3CDTF">2024-02-20T12:05:45Z</dcterms:modified>
</cp:coreProperties>
</file>