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8"/>
  </p:notesMasterIdLst>
  <p:sldIdLst>
    <p:sldId id="421" r:id="rId2"/>
    <p:sldId id="257" r:id="rId3"/>
    <p:sldId id="261" r:id="rId4"/>
    <p:sldId id="259" r:id="rId5"/>
    <p:sldId id="258" r:id="rId6"/>
    <p:sldId id="260" r:id="rId7"/>
    <p:sldId id="262" r:id="rId8"/>
    <p:sldId id="263" r:id="rId9"/>
    <p:sldId id="354" r:id="rId10"/>
    <p:sldId id="265" r:id="rId11"/>
    <p:sldId id="278" r:id="rId12"/>
    <p:sldId id="268" r:id="rId13"/>
    <p:sldId id="271" r:id="rId14"/>
    <p:sldId id="272" r:id="rId15"/>
    <p:sldId id="270" r:id="rId16"/>
    <p:sldId id="266" r:id="rId17"/>
    <p:sldId id="269" r:id="rId18"/>
    <p:sldId id="275" r:id="rId19"/>
    <p:sldId id="276" r:id="rId20"/>
    <p:sldId id="424" r:id="rId21"/>
    <p:sldId id="274" r:id="rId22"/>
    <p:sldId id="267" r:id="rId23"/>
    <p:sldId id="280" r:id="rId24"/>
    <p:sldId id="279" r:id="rId25"/>
    <p:sldId id="282" r:id="rId26"/>
    <p:sldId id="281" r:id="rId27"/>
    <p:sldId id="419" r:id="rId28"/>
    <p:sldId id="290" r:id="rId29"/>
    <p:sldId id="425" r:id="rId30"/>
    <p:sldId id="283" r:id="rId31"/>
    <p:sldId id="285" r:id="rId32"/>
    <p:sldId id="437" r:id="rId33"/>
    <p:sldId id="287" r:id="rId34"/>
    <p:sldId id="289" r:id="rId35"/>
    <p:sldId id="291" r:id="rId36"/>
    <p:sldId id="294" r:id="rId37"/>
    <p:sldId id="400" r:id="rId38"/>
    <p:sldId id="292" r:id="rId39"/>
    <p:sldId id="422" r:id="rId40"/>
    <p:sldId id="301" r:id="rId41"/>
    <p:sldId id="304" r:id="rId42"/>
    <p:sldId id="423" r:id="rId43"/>
    <p:sldId id="297" r:id="rId44"/>
    <p:sldId id="296" r:id="rId45"/>
    <p:sldId id="295" r:id="rId46"/>
    <p:sldId id="293" r:id="rId47"/>
    <p:sldId id="300" r:id="rId48"/>
    <p:sldId id="309" r:id="rId49"/>
    <p:sldId id="315" r:id="rId50"/>
    <p:sldId id="432" r:id="rId51"/>
    <p:sldId id="310" r:id="rId52"/>
    <p:sldId id="401" r:id="rId53"/>
    <p:sldId id="307" r:id="rId54"/>
    <p:sldId id="306" r:id="rId55"/>
    <p:sldId id="299" r:id="rId56"/>
    <p:sldId id="302" r:id="rId57"/>
    <p:sldId id="305" r:id="rId58"/>
    <p:sldId id="303" r:id="rId59"/>
    <p:sldId id="311" r:id="rId60"/>
    <p:sldId id="312" r:id="rId61"/>
    <p:sldId id="313" r:id="rId62"/>
    <p:sldId id="319" r:id="rId63"/>
    <p:sldId id="430" r:id="rId64"/>
    <p:sldId id="320" r:id="rId65"/>
    <p:sldId id="321" r:id="rId66"/>
    <p:sldId id="322" r:id="rId67"/>
    <p:sldId id="323" r:id="rId68"/>
    <p:sldId id="324" r:id="rId69"/>
    <p:sldId id="317" r:id="rId70"/>
    <p:sldId id="426" r:id="rId71"/>
    <p:sldId id="314" r:id="rId72"/>
    <p:sldId id="316" r:id="rId73"/>
    <p:sldId id="308" r:id="rId74"/>
    <p:sldId id="325" r:id="rId75"/>
    <p:sldId id="332" r:id="rId76"/>
    <p:sldId id="417" r:id="rId77"/>
    <p:sldId id="335" r:id="rId78"/>
    <p:sldId id="326" r:id="rId79"/>
    <p:sldId id="329" r:id="rId80"/>
    <p:sldId id="328" r:id="rId81"/>
    <p:sldId id="327" r:id="rId82"/>
    <p:sldId id="333" r:id="rId83"/>
    <p:sldId id="334" r:id="rId84"/>
    <p:sldId id="330" r:id="rId85"/>
    <p:sldId id="340" r:id="rId86"/>
    <p:sldId id="339" r:id="rId87"/>
    <p:sldId id="337" r:id="rId88"/>
    <p:sldId id="342" r:id="rId89"/>
    <p:sldId id="343" r:id="rId90"/>
    <p:sldId id="344" r:id="rId91"/>
    <p:sldId id="431" r:id="rId92"/>
    <p:sldId id="386" r:id="rId93"/>
    <p:sldId id="346" r:id="rId94"/>
    <p:sldId id="347" r:id="rId95"/>
    <p:sldId id="348" r:id="rId96"/>
    <p:sldId id="351" r:id="rId97"/>
    <p:sldId id="350" r:id="rId98"/>
    <p:sldId id="345" r:id="rId99"/>
    <p:sldId id="353" r:id="rId100"/>
    <p:sldId id="364" r:id="rId101"/>
    <p:sldId id="357" r:id="rId102"/>
    <p:sldId id="359" r:id="rId103"/>
    <p:sldId id="403" r:id="rId104"/>
    <p:sldId id="433" r:id="rId105"/>
    <p:sldId id="352" r:id="rId106"/>
    <p:sldId id="355" r:id="rId107"/>
    <p:sldId id="361" r:id="rId108"/>
    <p:sldId id="404" r:id="rId109"/>
    <p:sldId id="378" r:id="rId110"/>
    <p:sldId id="362" r:id="rId111"/>
    <p:sldId id="374" r:id="rId112"/>
    <p:sldId id="420" r:id="rId113"/>
    <p:sldId id="405" r:id="rId114"/>
    <p:sldId id="396" r:id="rId115"/>
    <p:sldId id="372" r:id="rId116"/>
    <p:sldId id="406" r:id="rId117"/>
    <p:sldId id="402" r:id="rId118"/>
    <p:sldId id="367" r:id="rId119"/>
    <p:sldId id="369" r:id="rId120"/>
    <p:sldId id="370" r:id="rId121"/>
    <p:sldId id="363" r:id="rId122"/>
    <p:sldId id="365" r:id="rId123"/>
    <p:sldId id="366" r:id="rId124"/>
    <p:sldId id="375" r:id="rId125"/>
    <p:sldId id="428" r:id="rId126"/>
    <p:sldId id="377" r:id="rId127"/>
    <p:sldId id="379" r:id="rId128"/>
    <p:sldId id="416" r:id="rId129"/>
    <p:sldId id="418" r:id="rId130"/>
    <p:sldId id="380" r:id="rId131"/>
    <p:sldId id="399" r:id="rId132"/>
    <p:sldId id="436" r:id="rId133"/>
    <p:sldId id="376" r:id="rId134"/>
    <p:sldId id="381" r:id="rId135"/>
    <p:sldId id="382" r:id="rId136"/>
    <p:sldId id="384" r:id="rId137"/>
    <p:sldId id="385" r:id="rId138"/>
    <p:sldId id="389" r:id="rId139"/>
    <p:sldId id="387" r:id="rId140"/>
    <p:sldId id="391" r:id="rId141"/>
    <p:sldId id="390" r:id="rId142"/>
    <p:sldId id="392" r:id="rId143"/>
    <p:sldId id="388" r:id="rId144"/>
    <p:sldId id="393" r:id="rId145"/>
    <p:sldId id="394" r:id="rId146"/>
    <p:sldId id="395" r:id="rId147"/>
    <p:sldId id="435" r:id="rId148"/>
    <p:sldId id="397" r:id="rId149"/>
    <p:sldId id="398" r:id="rId150"/>
    <p:sldId id="414" r:id="rId151"/>
    <p:sldId id="407" r:id="rId152"/>
    <p:sldId id="429" r:id="rId153"/>
    <p:sldId id="408" r:id="rId154"/>
    <p:sldId id="409" r:id="rId155"/>
    <p:sldId id="410" r:id="rId156"/>
    <p:sldId id="412" r:id="rId157"/>
  </p:sldIdLst>
  <p:sldSz cx="12192000" cy="6858000"/>
  <p:notesSz cx="6858000" cy="9144000"/>
  <p:defaultTextStyle>
    <a:defPPr>
      <a:defRPr lang="el-G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68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presProps" Target="presProps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viewProps" Target="viewProps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tableStyles" Target="tableStyle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κεφαλίδας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l-GR"/>
          </a:p>
        </p:txBody>
      </p:sp>
      <p:sp>
        <p:nvSpPr>
          <p:cNvPr id="3" name="Θέση ημερομηνίας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1170E-9CFF-4CE6-BE99-DE82F6FD6D46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4" name="Θέση εικόνας διαφάνειας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l-GR"/>
          </a:p>
        </p:txBody>
      </p:sp>
      <p:sp>
        <p:nvSpPr>
          <p:cNvPr id="5" name="Θέση σημειώσεων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6" name="Θέση υποσέλιδου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l-GR"/>
          </a:p>
        </p:txBody>
      </p:sp>
      <p:sp>
        <p:nvSpPr>
          <p:cNvPr id="7" name="Θέση αριθμού διαφάνειας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793B6C-4966-41DF-9492-A4430AAAEE4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232971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l-GR" dirty="0"/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793B6C-4966-41DF-9492-A4430AAAEE49}" type="slidenum">
              <a:rPr lang="el-GR" smtClean="0"/>
              <a:t>2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39465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l-GR" dirty="0"/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793B6C-4966-41DF-9492-A4430AAAEE49}" type="slidenum">
              <a:rPr lang="el-GR" smtClean="0"/>
              <a:t>9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731387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l-GR" dirty="0"/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793B6C-4966-41DF-9492-A4430AAAEE49}" type="slidenum">
              <a:rPr lang="el-GR" smtClean="0"/>
              <a:t>55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666135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Διαφάνεια τίτλου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Υπότιτλο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l-GR" smtClean="0"/>
              <a:t>Κάντε κλικ για να επεξεργαστείτε τον υπότιτλο του υποδείγματος</a:t>
            </a:r>
            <a:endParaRPr lang="el-GR"/>
          </a:p>
        </p:txBody>
      </p:sp>
      <p:sp>
        <p:nvSpPr>
          <p:cNvPr id="4" name="Θέση ημερομηνίας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5" name="Θέση υποσέλιδου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219533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Τίτλος και περιεχό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περιεχομένου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4" name="Θέση ημερομηνίας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5" name="Θέση υποσέλιδου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31620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Κεφαλίδα ενότητα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κειμένου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l-GR" smtClean="0"/>
              <a:t>Επεξεργασία στυλ υποδείγματος κειμένου</a:t>
            </a:r>
          </a:p>
        </p:txBody>
      </p:sp>
      <p:sp>
        <p:nvSpPr>
          <p:cNvPr id="4" name="Θέση ημερομηνίας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5" name="Θέση υποσέλιδου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64197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Δύο περιεχόμεν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περιεχομένου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4" name="Θέση περιεχομένου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5" name="Θέση ημερομηνίας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6" name="Θέση υποσέλιδου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Θέση αριθμού διαφάνειας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401265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Σύγκρισ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κειμένου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 smtClean="0"/>
              <a:t>Επεξεργασία στυλ υποδείγματος κειμένου</a:t>
            </a:r>
          </a:p>
        </p:txBody>
      </p:sp>
      <p:sp>
        <p:nvSpPr>
          <p:cNvPr id="4" name="Θέση περιεχομένου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5" name="Θέση κειμένου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 smtClean="0"/>
              <a:t>Επεξεργασία στυλ υποδείγματος κειμένου</a:t>
            </a:r>
          </a:p>
        </p:txBody>
      </p:sp>
      <p:sp>
        <p:nvSpPr>
          <p:cNvPr id="6" name="Θέση περιεχομένου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7" name="Θέση ημερομηνίας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8" name="Θέση υποσέλιδου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9" name="Θέση αριθμού διαφάνειας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539790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Μόνο τίτλο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ημερομηνίας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4" name="Θέση υποσέλιδου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5" name="Θέση αριθμού διαφάνειας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887056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Κεν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ημερομηνίας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3" name="Θέση υποσέλιδου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117256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Περιεχόμενο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περιεχομένου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4" name="Θέση κειμένου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 smtClean="0"/>
              <a:t>Επεξεργασία στυλ υποδείγματος κειμένου</a:t>
            </a:r>
          </a:p>
        </p:txBody>
      </p:sp>
      <p:sp>
        <p:nvSpPr>
          <p:cNvPr id="5" name="Θέση ημερομηνίας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6" name="Θέση υποσέλιδου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Θέση αριθμού διαφάνειας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396236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Εικόνα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εικόνας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l-GR"/>
          </a:p>
        </p:txBody>
      </p:sp>
      <p:sp>
        <p:nvSpPr>
          <p:cNvPr id="4" name="Θέση κειμένου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 smtClean="0"/>
              <a:t>Επεξεργασία στυλ υποδείγματος κειμένου</a:t>
            </a:r>
          </a:p>
        </p:txBody>
      </p:sp>
      <p:sp>
        <p:nvSpPr>
          <p:cNvPr id="5" name="Θέση ημερομηνίας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6" name="Θέση υποσέλιδου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Θέση αριθμού διαφάνειας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823046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Τίτλος και Κατακόρυφο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κατακόρυφου κειμένου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4" name="Θέση ημερομηνίας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5" name="Θέση υποσέλιδου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1850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Κατακόρυφος τίτλος και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Κατακόρυφος τίτλος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κατακόρυφου κειμένου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4" name="Θέση ημερομηνίας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5" name="Θέση υποσέλιδου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1033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τίτλου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l-GR" smtClean="0"/>
              <a:t>Στυλ κύριου τίτλου</a:t>
            </a:r>
            <a:endParaRPr lang="el-GR"/>
          </a:p>
        </p:txBody>
      </p:sp>
      <p:sp>
        <p:nvSpPr>
          <p:cNvPr id="3" name="Θέση κειμένου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l-GR" smtClean="0"/>
              <a:t>Επεξεργασία στυλ υποδείγματος κειμένου</a:t>
            </a:r>
          </a:p>
          <a:p>
            <a:pPr lvl="1"/>
            <a:r>
              <a:rPr lang="el-GR" smtClean="0"/>
              <a:t>Δεύτερου επιπέδου</a:t>
            </a:r>
          </a:p>
          <a:p>
            <a:pPr lvl="2"/>
            <a:r>
              <a:rPr lang="el-GR" smtClean="0"/>
              <a:t>Τρίτου επιπέδου</a:t>
            </a:r>
          </a:p>
          <a:p>
            <a:pPr lvl="3"/>
            <a:r>
              <a:rPr lang="el-GR" smtClean="0"/>
              <a:t>Τέταρτου επιπέδου</a:t>
            </a:r>
          </a:p>
          <a:p>
            <a:pPr lvl="4"/>
            <a:r>
              <a:rPr lang="el-GR" smtClean="0"/>
              <a:t>Πέμπτου επιπέδου</a:t>
            </a:r>
            <a:endParaRPr lang="el-GR"/>
          </a:p>
        </p:txBody>
      </p:sp>
      <p:sp>
        <p:nvSpPr>
          <p:cNvPr id="4" name="Θέση ημερομηνίας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BB346-E340-4E5C-8879-ACF01A736404}" type="datetimeFigureOut">
              <a:rPr lang="el-GR" smtClean="0"/>
              <a:t>20/2/2025</a:t>
            </a:fld>
            <a:endParaRPr lang="el-GR"/>
          </a:p>
        </p:txBody>
      </p:sp>
      <p:sp>
        <p:nvSpPr>
          <p:cNvPr id="5" name="Θέση υποσέλιδου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l-GR"/>
          </a:p>
        </p:txBody>
      </p:sp>
      <p:sp>
        <p:nvSpPr>
          <p:cNvPr id="6" name="Θέση αριθμού διαφάνειας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4250B-C1D0-45D2-A900-7F8F281F69B5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8957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l-G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IF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G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g"/><Relationship Id="rId2" Type="http://schemas.openxmlformats.org/officeDocument/2006/relationships/image" Target="../media/image155.jp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g"/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/>
          <p:cNvSpPr>
            <a:spLocks noGrp="1"/>
          </p:cNvSpPr>
          <p:nvPr>
            <p:ph type="title"/>
          </p:nvPr>
        </p:nvSpPr>
        <p:spPr>
          <a:xfrm>
            <a:off x="831850" y="513984"/>
            <a:ext cx="10515600" cy="2852737"/>
          </a:xfrm>
        </p:spPr>
        <p:txBody>
          <a:bodyPr>
            <a:normAutofit/>
          </a:bodyPr>
          <a:lstStyle/>
          <a:p>
            <a:r>
              <a:rPr lang="el-GR" sz="3200" dirty="0" smtClean="0"/>
              <a:t>               ΤΜΗΜΑ ΑΡΧΙΤΕΚΤΟΝΩΝ ΜΗΧΑΝΙΚΩΝ Δ.Π.Θ.</a:t>
            </a:r>
            <a:endParaRPr lang="el-GR" sz="3200" dirty="0"/>
          </a:p>
        </p:txBody>
      </p:sp>
      <p:sp>
        <p:nvSpPr>
          <p:cNvPr id="3" name="Θέση κειμένου 2"/>
          <p:cNvSpPr>
            <a:spLocks noGrp="1"/>
          </p:cNvSpPr>
          <p:nvPr>
            <p:ph type="body" idx="1"/>
          </p:nvPr>
        </p:nvSpPr>
        <p:spPr>
          <a:xfrm>
            <a:off x="831850" y="3557832"/>
            <a:ext cx="10515600" cy="2831245"/>
          </a:xfrm>
        </p:spPr>
        <p:txBody>
          <a:bodyPr>
            <a:normAutofit fontScale="92500" lnSpcReduction="20000"/>
          </a:bodyPr>
          <a:lstStyle/>
          <a:p>
            <a:r>
              <a:rPr lang="el-GR" dirty="0" smtClean="0">
                <a:solidFill>
                  <a:schemeClr val="tx1"/>
                </a:solidFill>
              </a:rPr>
              <a:t>                     </a:t>
            </a:r>
            <a:r>
              <a:rPr lang="el-GR" dirty="0">
                <a:solidFill>
                  <a:schemeClr val="tx1"/>
                </a:solidFill>
              </a:rPr>
              <a:t> </a:t>
            </a:r>
            <a:r>
              <a:rPr lang="el-GR" dirty="0" smtClean="0">
                <a:solidFill>
                  <a:schemeClr val="tx1"/>
                </a:solidFill>
              </a:rPr>
              <a:t>ΟΙΚΟΔΟΜΙΚΗ ΙΙ                             4</a:t>
            </a:r>
            <a:r>
              <a:rPr lang="el-GR" sz="1800" baseline="30000" dirty="0" smtClean="0">
                <a:solidFill>
                  <a:schemeClr val="tx1"/>
                </a:solidFill>
              </a:rPr>
              <a:t>Ο</a:t>
            </a:r>
            <a:r>
              <a:rPr lang="el-GR" dirty="0" smtClean="0">
                <a:solidFill>
                  <a:schemeClr val="tx1"/>
                </a:solidFill>
              </a:rPr>
              <a:t> ΕΑΡΙΝΟ ΕΞΑΜΗΝΟ 2024-2025</a:t>
            </a:r>
          </a:p>
          <a:p>
            <a:endParaRPr lang="el-GR" dirty="0"/>
          </a:p>
          <a:p>
            <a:r>
              <a:rPr lang="el-GR" dirty="0" smtClean="0"/>
              <a:t>                      Εισήγηση: </a:t>
            </a:r>
          </a:p>
          <a:p>
            <a:r>
              <a:rPr lang="el-GR" dirty="0">
                <a:solidFill>
                  <a:schemeClr val="tx1"/>
                </a:solidFill>
              </a:rPr>
              <a:t> </a:t>
            </a:r>
            <a:r>
              <a:rPr lang="el-GR" dirty="0" smtClean="0">
                <a:solidFill>
                  <a:schemeClr val="tx1"/>
                </a:solidFill>
              </a:rPr>
              <a:t>                            ¨Κατασκευή κατοικίας από εμφανές οπλισμένο σκυρόδεμα¨</a:t>
            </a:r>
          </a:p>
          <a:p>
            <a:r>
              <a:rPr lang="el-GR" dirty="0" smtClean="0"/>
              <a:t> </a:t>
            </a:r>
          </a:p>
          <a:p>
            <a:r>
              <a:rPr lang="el-GR" sz="2000" dirty="0" smtClean="0"/>
              <a:t>                          </a:t>
            </a:r>
            <a:r>
              <a:rPr lang="el-GR" sz="1800" dirty="0" smtClean="0"/>
              <a:t>Διδάσκοντες:  Ελευθερία Δεληγιαννίδου,  </a:t>
            </a:r>
            <a:r>
              <a:rPr lang="el-GR" sz="1800" dirty="0" err="1" smtClean="0"/>
              <a:t>Επίκ</a:t>
            </a:r>
            <a:r>
              <a:rPr lang="el-GR" sz="1800" dirty="0" smtClean="0"/>
              <a:t>. </a:t>
            </a:r>
            <a:r>
              <a:rPr lang="el-GR" sz="1800" dirty="0" err="1" smtClean="0"/>
              <a:t>Καθηγ</a:t>
            </a:r>
            <a:r>
              <a:rPr lang="el-GR" sz="1800" dirty="0" smtClean="0"/>
              <a:t>.  (Συντονίστρια μαθήματος)</a:t>
            </a:r>
          </a:p>
          <a:p>
            <a:r>
              <a:rPr lang="el-GR" sz="1800" dirty="0" smtClean="0"/>
              <a:t>                                                      Χρήστος  </a:t>
            </a:r>
            <a:r>
              <a:rPr lang="el-GR" sz="1800" dirty="0" err="1" smtClean="0"/>
              <a:t>Κούτελης</a:t>
            </a:r>
            <a:r>
              <a:rPr lang="el-GR" sz="1800" dirty="0" smtClean="0"/>
              <a:t>,  </a:t>
            </a:r>
            <a:r>
              <a:rPr lang="el-GR" sz="1800" dirty="0" err="1" smtClean="0"/>
              <a:t>Επίκ</a:t>
            </a:r>
            <a:r>
              <a:rPr lang="el-GR" sz="1800" dirty="0" smtClean="0"/>
              <a:t>. </a:t>
            </a:r>
            <a:r>
              <a:rPr lang="el-GR" sz="1800" dirty="0" err="1" smtClean="0"/>
              <a:t>Καθηγ</a:t>
            </a:r>
            <a:r>
              <a:rPr lang="el-GR" sz="1800" dirty="0" smtClean="0"/>
              <a:t>.</a:t>
            </a:r>
            <a:endParaRPr lang="el-GR" sz="1800" dirty="0"/>
          </a:p>
          <a:p>
            <a:r>
              <a:rPr lang="el-GR" dirty="0" smtClean="0"/>
              <a:t>   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326840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12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8"/>
          <a:stretch/>
        </p:blipFill>
        <p:spPr>
          <a:xfrm>
            <a:off x="797169" y="867747"/>
            <a:ext cx="10058400" cy="5055282"/>
          </a:xfrm>
          <a:prstGeom prst="rect">
            <a:avLst/>
          </a:prstGeom>
        </p:spPr>
      </p:pic>
      <p:cxnSp>
        <p:nvCxnSpPr>
          <p:cNvPr id="5" name="Ευθεία γραμμή σύνδεσης 4"/>
          <p:cNvCxnSpPr/>
          <p:nvPr/>
        </p:nvCxnSpPr>
        <p:spPr>
          <a:xfrm>
            <a:off x="797169" y="867747"/>
            <a:ext cx="10058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52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98" y="112889"/>
            <a:ext cx="4084168" cy="4402503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6189" y="112889"/>
            <a:ext cx="3147725" cy="4402503"/>
          </a:xfrm>
          <a:prstGeom prst="rect">
            <a:avLst/>
          </a:prstGeom>
        </p:spPr>
      </p:pic>
      <p:pic>
        <p:nvPicPr>
          <p:cNvPr id="4" name="Εικόνα 3"/>
          <p:cNvPicPr>
            <a:picLocks noChangeAspect="1"/>
          </p:cNvPicPr>
          <p:nvPr/>
        </p:nvPicPr>
        <p:blipFill rotWithShape="1">
          <a:blip r:embed="rId4"/>
          <a:srcRect l="21915" t="34277" r="21617" b="34458"/>
          <a:stretch/>
        </p:blipFill>
        <p:spPr>
          <a:xfrm>
            <a:off x="7660637" y="2035575"/>
            <a:ext cx="4373319" cy="2479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10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3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40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20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9" t="33744" r="28353" b="33827"/>
          <a:stretch/>
        </p:blipFill>
        <p:spPr>
          <a:xfrm>
            <a:off x="0" y="4419600"/>
            <a:ext cx="3230571" cy="2438400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420" y="94417"/>
            <a:ext cx="4568580" cy="6763583"/>
          </a:xfrm>
          <a:prstGeom prst="rect">
            <a:avLst/>
          </a:prstGeom>
        </p:spPr>
      </p:pic>
      <p:pic>
        <p:nvPicPr>
          <p:cNvPr id="4" name="Εικόνα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333" y="0"/>
            <a:ext cx="4149324" cy="614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705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53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44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319" y="-297"/>
            <a:ext cx="4633362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63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0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77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8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608" y="0"/>
            <a:ext cx="101529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01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42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71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10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65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079" y="0"/>
            <a:ext cx="10758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73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71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1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5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65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88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0" b="28595"/>
          <a:stretch/>
        </p:blipFill>
        <p:spPr>
          <a:xfrm>
            <a:off x="2736467" y="0"/>
            <a:ext cx="66002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16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80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45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7000"/>
                    </a14:imgEffect>
                    <a14:imgEffect>
                      <a14:brightnessContrast bright="11000" contrast="3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859" y="0"/>
            <a:ext cx="9108281" cy="6858000"/>
          </a:xfrm>
          <a:prstGeom prst="rect">
            <a:avLst/>
          </a:prstGeom>
        </p:spPr>
      </p:pic>
      <p:cxnSp>
        <p:nvCxnSpPr>
          <p:cNvPr id="8" name="Ευθεία γραμμή σύνδεσης 7"/>
          <p:cNvCxnSpPr/>
          <p:nvPr/>
        </p:nvCxnSpPr>
        <p:spPr>
          <a:xfrm flipV="1">
            <a:off x="8794865" y="266007"/>
            <a:ext cx="0" cy="161266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Ευθεία γραμμή σύνδεσης 9"/>
          <p:cNvCxnSpPr/>
          <p:nvPr/>
        </p:nvCxnSpPr>
        <p:spPr>
          <a:xfrm flipV="1">
            <a:off x="8794865" y="2793076"/>
            <a:ext cx="0" cy="162929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32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25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1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4263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56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83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71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6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286" y="0"/>
            <a:ext cx="101419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21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83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286" y="0"/>
            <a:ext cx="10141949" cy="6858000"/>
          </a:xfrm>
          <a:prstGeom prst="rect">
            <a:avLst/>
          </a:prstGeom>
        </p:spPr>
      </p:pic>
      <p:sp>
        <p:nvSpPr>
          <p:cNvPr id="10" name="Κάτω βέλος 9"/>
          <p:cNvSpPr/>
          <p:nvPr/>
        </p:nvSpPr>
        <p:spPr>
          <a:xfrm>
            <a:off x="2039815" y="3962400"/>
            <a:ext cx="198120" cy="304800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12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01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89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286" y="0"/>
            <a:ext cx="10141949" cy="6858000"/>
          </a:xfrm>
          <a:prstGeom prst="rect">
            <a:avLst/>
          </a:prstGeom>
        </p:spPr>
      </p:pic>
      <p:sp>
        <p:nvSpPr>
          <p:cNvPr id="8" name="Αριστερό βέλος 7"/>
          <p:cNvSpPr/>
          <p:nvPr/>
        </p:nvSpPr>
        <p:spPr>
          <a:xfrm>
            <a:off x="11148646" y="1922586"/>
            <a:ext cx="246185" cy="175845"/>
          </a:xfrm>
          <a:prstGeom prst="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9" name="Αριστερό βέλος 8"/>
          <p:cNvSpPr/>
          <p:nvPr/>
        </p:nvSpPr>
        <p:spPr>
          <a:xfrm>
            <a:off x="11125200" y="3341079"/>
            <a:ext cx="246185" cy="187568"/>
          </a:xfrm>
          <a:prstGeom prst="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0" name="Αριστερό βέλος 9"/>
          <p:cNvSpPr/>
          <p:nvPr/>
        </p:nvSpPr>
        <p:spPr>
          <a:xfrm>
            <a:off x="11207261" y="504094"/>
            <a:ext cx="164123" cy="175844"/>
          </a:xfrm>
          <a:prstGeom prst="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3698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33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19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92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5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0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69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9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594870" y="1117763"/>
            <a:ext cx="6852101" cy="4628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21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23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92" y="0"/>
            <a:ext cx="10758400" cy="6858000"/>
          </a:xfrm>
          <a:prstGeom prst="rect">
            <a:avLst/>
          </a:prstGeom>
        </p:spPr>
      </p:pic>
      <p:sp>
        <p:nvSpPr>
          <p:cNvPr id="3" name="Αριστερό βέλος 2"/>
          <p:cNvSpPr/>
          <p:nvPr/>
        </p:nvSpPr>
        <p:spPr>
          <a:xfrm rot="16200000">
            <a:off x="2007908" y="254525"/>
            <a:ext cx="301658" cy="179109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39608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6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97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52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74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95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24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26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94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73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Εικόνα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116" y="-15573"/>
            <a:ext cx="10176022" cy="687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78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35710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35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43" t="25002" r="5518" b="24337"/>
          <a:stretch/>
        </p:blipFill>
        <p:spPr>
          <a:xfrm>
            <a:off x="2250832" y="0"/>
            <a:ext cx="7479322" cy="6862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49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539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95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85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  <p:sp>
        <p:nvSpPr>
          <p:cNvPr id="3" name="Κάτω βέλος 2"/>
          <p:cNvSpPr/>
          <p:nvPr/>
        </p:nvSpPr>
        <p:spPr>
          <a:xfrm>
            <a:off x="4788817" y="2724346"/>
            <a:ext cx="273378" cy="452487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4" name="Κάτω βέλος 3"/>
          <p:cNvSpPr/>
          <p:nvPr/>
        </p:nvSpPr>
        <p:spPr>
          <a:xfrm>
            <a:off x="7411041" y="3007151"/>
            <a:ext cx="234098" cy="395925"/>
          </a:xfrm>
          <a:prstGeom prst="downArrow">
            <a:avLst>
              <a:gd name="adj1" fmla="val 57186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83027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54" y="0"/>
            <a:ext cx="4632356" cy="6858000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4847" y="128954"/>
            <a:ext cx="59604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86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003" y="0"/>
            <a:ext cx="10758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29556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30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63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7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761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3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49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"/>
          <a:stretch/>
        </p:blipFill>
        <p:spPr>
          <a:xfrm>
            <a:off x="2227385" y="0"/>
            <a:ext cx="78436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61258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11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268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05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27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68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49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016" y="0"/>
            <a:ext cx="4632356" cy="6858000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859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29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11"/>
          <a:stretch/>
        </p:blipFill>
        <p:spPr>
          <a:xfrm>
            <a:off x="3742102" y="0"/>
            <a:ext cx="44523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46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98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23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6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13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2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26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17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1778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12805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5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4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77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4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18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78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63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67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7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24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35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48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014061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60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31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77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31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32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1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985" y="0"/>
            <a:ext cx="102460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34972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97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Εικόνα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324" y="0"/>
            <a:ext cx="8393906" cy="6858000"/>
          </a:xfrm>
          <a:prstGeom prst="rect">
            <a:avLst/>
          </a:prstGeom>
        </p:spPr>
      </p:pic>
      <p:sp>
        <p:nvSpPr>
          <p:cNvPr id="6" name="Αριστερό βέλος 5"/>
          <p:cNvSpPr/>
          <p:nvPr/>
        </p:nvSpPr>
        <p:spPr>
          <a:xfrm rot="3410794">
            <a:off x="6540632" y="2670685"/>
            <a:ext cx="456666" cy="308483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54708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0395" y="0"/>
            <a:ext cx="4632356" cy="6858000"/>
          </a:xfrm>
          <a:prstGeom prst="rect">
            <a:avLst/>
          </a:prstGeom>
        </p:spPr>
      </p:pic>
      <p:sp>
        <p:nvSpPr>
          <p:cNvPr id="3" name="Αριστερό βέλος 2"/>
          <p:cNvSpPr/>
          <p:nvPr/>
        </p:nvSpPr>
        <p:spPr>
          <a:xfrm>
            <a:off x="5194169" y="1442301"/>
            <a:ext cx="537328" cy="292231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74735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01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36058" y="-6023608"/>
            <a:ext cx="14376522" cy="1596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62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74"/>
          <a:stretch/>
        </p:blipFill>
        <p:spPr>
          <a:xfrm>
            <a:off x="1851854" y="0"/>
            <a:ext cx="7807961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17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20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29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21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12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3"/>
          <a:stretch/>
        </p:blipFill>
        <p:spPr>
          <a:xfrm>
            <a:off x="3938953" y="0"/>
            <a:ext cx="37932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84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62" y="1"/>
            <a:ext cx="10058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03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859" y="0"/>
            <a:ext cx="91082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018249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30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06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r="1735"/>
          <a:stretch/>
        </p:blipFill>
        <p:spPr>
          <a:xfrm>
            <a:off x="1541859" y="105508"/>
            <a:ext cx="8950295" cy="6752491"/>
          </a:xfrm>
          <a:prstGeom prst="rect">
            <a:avLst/>
          </a:prstGeom>
        </p:spPr>
      </p:pic>
      <p:sp>
        <p:nvSpPr>
          <p:cNvPr id="2" name="Δεξί βέλος 1"/>
          <p:cNvSpPr/>
          <p:nvPr/>
        </p:nvSpPr>
        <p:spPr>
          <a:xfrm>
            <a:off x="5287108" y="480645"/>
            <a:ext cx="410308" cy="2110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8" name="Αριστερό βέλος 7"/>
          <p:cNvSpPr/>
          <p:nvPr/>
        </p:nvSpPr>
        <p:spPr>
          <a:xfrm rot="18305494">
            <a:off x="9700296" y="762012"/>
            <a:ext cx="328508" cy="246159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9" name="Κάτω βέλος 8"/>
          <p:cNvSpPr/>
          <p:nvPr/>
        </p:nvSpPr>
        <p:spPr>
          <a:xfrm rot="1514445">
            <a:off x="6417525" y="611282"/>
            <a:ext cx="174848" cy="25454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32267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Εικόνα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6999" y="847165"/>
            <a:ext cx="6858000" cy="516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26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64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Εικόνα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278" y="0"/>
            <a:ext cx="9995579" cy="6858000"/>
          </a:xfrm>
          <a:prstGeom prst="rect">
            <a:avLst/>
          </a:prstGeom>
        </p:spPr>
      </p:pic>
      <p:sp>
        <p:nvSpPr>
          <p:cNvPr id="6" name="Δεξί βέλος 5"/>
          <p:cNvSpPr/>
          <p:nvPr/>
        </p:nvSpPr>
        <p:spPr>
          <a:xfrm>
            <a:off x="8092588" y="3635280"/>
            <a:ext cx="403983" cy="19915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12324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589" y="0"/>
            <a:ext cx="82839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720256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8134" y="0"/>
            <a:ext cx="46157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85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65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88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27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830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4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91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08608" y="1192372"/>
            <a:ext cx="6763041" cy="456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66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399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74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16" y="0"/>
            <a:ext cx="10058400" cy="67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44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7459" y="0"/>
            <a:ext cx="46370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6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19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Εικόνα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63" y="0"/>
            <a:ext cx="10758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94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22" y="0"/>
            <a:ext cx="4632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6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10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408" y="0"/>
            <a:ext cx="101529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90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200" y="1887415"/>
            <a:ext cx="5257800" cy="3098800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04865"/>
            <a:ext cx="618582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12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577" y="0"/>
            <a:ext cx="59250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71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576" y="0"/>
            <a:ext cx="79538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3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23" y="770278"/>
            <a:ext cx="4648985" cy="5466862"/>
          </a:xfrm>
          <a:prstGeom prst="rect">
            <a:avLst/>
          </a:prstGeom>
        </p:spPr>
      </p:pic>
      <p:pic>
        <p:nvPicPr>
          <p:cNvPr id="3" name="Εικόνα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313366" y="724312"/>
            <a:ext cx="5362819" cy="551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02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627" y="0"/>
            <a:ext cx="103667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12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Εικόνα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431" y="0"/>
            <a:ext cx="10388029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362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Θέμα του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Θέμα του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935</TotalTime>
  <Words>52</Words>
  <Application>Microsoft Office PowerPoint</Application>
  <PresentationFormat>Ευρεία οθόνη</PresentationFormat>
  <Paragraphs>12</Paragraphs>
  <Slides>156</Slides>
  <Notes>3</Notes>
  <HiddenSlides>0</HiddenSlides>
  <MMClips>0</MMClips>
  <ScaleCrop>false</ScaleCrop>
  <HeadingPairs>
    <vt:vector size="6" baseType="variant">
      <vt:variant>
        <vt:lpstr>Γραμματοσειρές που χρησιμοποιούνται</vt:lpstr>
      </vt:variant>
      <vt:variant>
        <vt:i4>3</vt:i4>
      </vt:variant>
      <vt:variant>
        <vt:lpstr>Θέμα</vt:lpstr>
      </vt:variant>
      <vt:variant>
        <vt:i4>1</vt:i4>
      </vt:variant>
      <vt:variant>
        <vt:lpstr>Τίτλοι διαφανειών</vt:lpstr>
      </vt:variant>
      <vt:variant>
        <vt:i4>156</vt:i4>
      </vt:variant>
    </vt:vector>
  </HeadingPairs>
  <TitlesOfParts>
    <vt:vector size="160" baseType="lpstr">
      <vt:lpstr>Arial</vt:lpstr>
      <vt:lpstr>Calibri</vt:lpstr>
      <vt:lpstr>Calibri Light</vt:lpstr>
      <vt:lpstr>Θέμα του Office</vt:lpstr>
      <vt:lpstr>               ΤΜΗΜΑ ΑΡΧΙΤΕΚΤΟΝΩΝ ΜΗΧΑΝΙΚΩΝ Δ.Π.Θ.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Παρουσίαση του PowerPoint</dc:title>
  <dc:creator>ckoute1969@outlook.com</dc:creator>
  <cp:lastModifiedBy>ckoute1969@outlook.com</cp:lastModifiedBy>
  <cp:revision>75</cp:revision>
  <dcterms:created xsi:type="dcterms:W3CDTF">2025-01-27T11:27:22Z</dcterms:created>
  <dcterms:modified xsi:type="dcterms:W3CDTF">2025-02-20T00:19:55Z</dcterms:modified>
</cp:coreProperties>
</file>