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3"/>
  </p:notesMasterIdLst>
  <p:sldIdLst>
    <p:sldId id="301" r:id="rId2"/>
    <p:sldId id="302" r:id="rId3"/>
    <p:sldId id="303" r:id="rId4"/>
    <p:sldId id="257" r:id="rId5"/>
    <p:sldId id="281" r:id="rId6"/>
    <p:sldId id="270" r:id="rId7"/>
    <p:sldId id="306" r:id="rId8"/>
    <p:sldId id="367" r:id="rId9"/>
    <p:sldId id="305" r:id="rId10"/>
    <p:sldId id="307" r:id="rId11"/>
    <p:sldId id="278" r:id="rId12"/>
    <p:sldId id="311" r:id="rId13"/>
    <p:sldId id="279" r:id="rId14"/>
    <p:sldId id="309" r:id="rId15"/>
    <p:sldId id="426" r:id="rId16"/>
    <p:sldId id="321" r:id="rId17"/>
    <p:sldId id="315" r:id="rId18"/>
    <p:sldId id="429" r:id="rId19"/>
    <p:sldId id="430" r:id="rId20"/>
    <p:sldId id="431" r:id="rId21"/>
    <p:sldId id="432" r:id="rId22"/>
    <p:sldId id="316" r:id="rId23"/>
    <p:sldId id="314" r:id="rId24"/>
    <p:sldId id="319" r:id="rId25"/>
    <p:sldId id="317" r:id="rId26"/>
    <p:sldId id="320" r:id="rId27"/>
    <p:sldId id="449" r:id="rId28"/>
    <p:sldId id="436" r:id="rId29"/>
    <p:sldId id="437" r:id="rId30"/>
    <p:sldId id="433" r:id="rId31"/>
    <p:sldId id="434" r:id="rId32"/>
    <p:sldId id="448" r:id="rId33"/>
    <p:sldId id="435" r:id="rId34"/>
    <p:sldId id="438" r:id="rId35"/>
    <p:sldId id="439" r:id="rId36"/>
    <p:sldId id="446" r:id="rId37"/>
    <p:sldId id="440" r:id="rId38"/>
    <p:sldId id="417" r:id="rId39"/>
    <p:sldId id="441" r:id="rId40"/>
    <p:sldId id="447" r:id="rId41"/>
    <p:sldId id="442" r:id="rId42"/>
    <p:sldId id="443" r:id="rId43"/>
    <p:sldId id="282" r:id="rId44"/>
    <p:sldId id="283" r:id="rId45"/>
    <p:sldId id="284" r:id="rId46"/>
    <p:sldId id="285" r:id="rId47"/>
    <p:sldId id="286" r:id="rId48"/>
    <p:sldId id="418" r:id="rId49"/>
    <p:sldId id="419" r:id="rId50"/>
    <p:sldId id="420" r:id="rId51"/>
    <p:sldId id="427" r:id="rId52"/>
    <p:sldId id="423" r:id="rId53"/>
    <p:sldId id="428" r:id="rId54"/>
    <p:sldId id="421" r:id="rId55"/>
    <p:sldId id="422" r:id="rId56"/>
    <p:sldId id="322" r:id="rId57"/>
    <p:sldId id="323" r:id="rId58"/>
    <p:sldId id="324" r:id="rId59"/>
    <p:sldId id="325" r:id="rId60"/>
    <p:sldId id="416" r:id="rId61"/>
    <p:sldId id="373" r:id="rId62"/>
    <p:sldId id="374" r:id="rId63"/>
    <p:sldId id="375" r:id="rId64"/>
    <p:sldId id="376" r:id="rId65"/>
    <p:sldId id="377" r:id="rId66"/>
    <p:sldId id="378" r:id="rId67"/>
    <p:sldId id="379" r:id="rId68"/>
    <p:sldId id="380" r:id="rId69"/>
    <p:sldId id="381" r:id="rId70"/>
    <p:sldId id="382" r:id="rId71"/>
    <p:sldId id="383" r:id="rId72"/>
    <p:sldId id="384" r:id="rId73"/>
    <p:sldId id="385" r:id="rId74"/>
    <p:sldId id="386" r:id="rId75"/>
    <p:sldId id="388" r:id="rId76"/>
    <p:sldId id="389" r:id="rId77"/>
    <p:sldId id="390" r:id="rId78"/>
    <p:sldId id="391" r:id="rId79"/>
    <p:sldId id="392" r:id="rId80"/>
    <p:sldId id="393" r:id="rId81"/>
    <p:sldId id="394" r:id="rId82"/>
    <p:sldId id="396" r:id="rId83"/>
    <p:sldId id="397" r:id="rId84"/>
    <p:sldId id="398" r:id="rId85"/>
    <p:sldId id="399" r:id="rId86"/>
    <p:sldId id="400" r:id="rId87"/>
    <p:sldId id="401" r:id="rId88"/>
    <p:sldId id="402" r:id="rId89"/>
    <p:sldId id="403" r:id="rId90"/>
    <p:sldId id="404" r:id="rId91"/>
    <p:sldId id="405" r:id="rId92"/>
    <p:sldId id="407" r:id="rId93"/>
    <p:sldId id="413" r:id="rId94"/>
    <p:sldId id="414" r:id="rId95"/>
    <p:sldId id="415" r:id="rId96"/>
    <p:sldId id="450" r:id="rId97"/>
    <p:sldId id="408" r:id="rId98"/>
    <p:sldId id="409" r:id="rId99"/>
    <p:sldId id="410" r:id="rId100"/>
    <p:sldId id="411" r:id="rId101"/>
    <p:sldId id="412" r:id="rId102"/>
  </p:sldIdLst>
  <p:sldSz cx="9144000" cy="6858000" type="screen4x3"/>
  <p:notesSz cx="6858000" cy="9144000"/>
  <p:defaultText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p:cViewPr varScale="1">
        <p:scale>
          <a:sx n="63" d="100"/>
          <a:sy n="63" d="100"/>
        </p:scale>
        <p:origin x="1380" y="5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ableStyles" Target="tableStyle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 Θέση κεφαλίδας"/>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l-GR"/>
          </a:p>
        </p:txBody>
      </p:sp>
      <p:sp>
        <p:nvSpPr>
          <p:cNvPr id="3" name="2 - Θέση ημερομηνίας"/>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8E24A6-10CC-451A-A7DD-CC2A274603D6}" type="datetimeFigureOut">
              <a:rPr lang="el-GR" smtClean="0"/>
              <a:pPr/>
              <a:t>13/4/2022</a:t>
            </a:fld>
            <a:endParaRPr lang="el-GR"/>
          </a:p>
        </p:txBody>
      </p:sp>
      <p:sp>
        <p:nvSpPr>
          <p:cNvPr id="4" name="3 - Θέση εικόνας διαφάνειας"/>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l-GR"/>
          </a:p>
        </p:txBody>
      </p:sp>
      <p:sp>
        <p:nvSpPr>
          <p:cNvPr id="5" name="4 - Θέση σημειώσεων"/>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6" name="5 - Θέση υποσέλιδου"/>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l-GR"/>
          </a:p>
        </p:txBody>
      </p:sp>
      <p:sp>
        <p:nvSpPr>
          <p:cNvPr id="7" name="6 - Θέση αριθμού διαφάνειας"/>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2BE1D0-FBBE-4077-AF9D-DFCEF427951E}" type="slidenum">
              <a:rPr lang="el-GR" smtClean="0"/>
              <a:pPr/>
              <a:t>‹#›</a:t>
            </a:fld>
            <a:endParaRPr lang="el-GR"/>
          </a:p>
        </p:txBody>
      </p:sp>
    </p:spTree>
    <p:extLst>
      <p:ext uri="{BB962C8B-B14F-4D97-AF65-F5344CB8AC3E}">
        <p14:creationId xmlns:p14="http://schemas.microsoft.com/office/powerpoint/2010/main" val="439589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Διαφάνεια τίτλου">
    <p:spTree>
      <p:nvGrpSpPr>
        <p:cNvPr id="1" name=""/>
        <p:cNvGrpSpPr/>
        <p:nvPr/>
      </p:nvGrpSpPr>
      <p:grpSpPr>
        <a:xfrm>
          <a:off x="0" y="0"/>
          <a:ext cx="0" cy="0"/>
          <a:chOff x="0" y="0"/>
          <a:chExt cx="0" cy="0"/>
        </a:xfrm>
      </p:grpSpPr>
      <p:sp>
        <p:nvSpPr>
          <p:cNvPr id="2" name="1 - Τίτλος"/>
          <p:cNvSpPr>
            <a:spLocks noGrp="1"/>
          </p:cNvSpPr>
          <p:nvPr>
            <p:ph type="ctrTitle"/>
          </p:nvPr>
        </p:nvSpPr>
        <p:spPr>
          <a:xfrm>
            <a:off x="685800" y="2130425"/>
            <a:ext cx="7772400" cy="1470025"/>
          </a:xfrm>
        </p:spPr>
        <p:txBody>
          <a:bodyPr/>
          <a:lstStyle/>
          <a:p>
            <a:r>
              <a:rPr lang="el-GR"/>
              <a:t>Kλικ για επεξεργασία του τίτλου</a:t>
            </a:r>
          </a:p>
        </p:txBody>
      </p:sp>
      <p:sp>
        <p:nvSpPr>
          <p:cNvPr id="3" name="2 - Υπότιτλος"/>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l-GR"/>
              <a:t>Κάντε κλικ για να επεξεργαστείτε τον υπότιτλο του υποδείγματος</a:t>
            </a:r>
          </a:p>
        </p:txBody>
      </p:sp>
      <p:sp>
        <p:nvSpPr>
          <p:cNvPr id="4" name="3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5" name="4 - Θέση υποσέλιδου"/>
          <p:cNvSpPr>
            <a:spLocks noGrp="1"/>
          </p:cNvSpPr>
          <p:nvPr>
            <p:ph type="ftr" sz="quarter" idx="11"/>
          </p:nvPr>
        </p:nvSpPr>
        <p:spPr/>
        <p:txBody>
          <a:bodyPr/>
          <a:lstStyle/>
          <a:p>
            <a:endParaRPr lang="el-GR"/>
          </a:p>
        </p:txBody>
      </p:sp>
      <p:sp>
        <p:nvSpPr>
          <p:cNvPr id="6" name="5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Τίτλος και Αντικείμενο">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r>
              <a:rPr lang="el-GR"/>
              <a:t>Kλικ για επεξεργασία του τίτλου</a:t>
            </a:r>
          </a:p>
        </p:txBody>
      </p:sp>
      <p:sp>
        <p:nvSpPr>
          <p:cNvPr id="3" name="2 - Θέση περιεχομένου"/>
          <p:cNvSpPr>
            <a:spLocks noGrp="1"/>
          </p:cNvSpPr>
          <p:nvPr>
            <p:ph idx="1"/>
          </p:nvPr>
        </p:nvSpPr>
        <p:spPr/>
        <p:txBody>
          <a:body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3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5" name="4 - Θέση υποσέλιδου"/>
          <p:cNvSpPr>
            <a:spLocks noGrp="1"/>
          </p:cNvSpPr>
          <p:nvPr>
            <p:ph type="ftr" sz="quarter" idx="11"/>
          </p:nvPr>
        </p:nvSpPr>
        <p:spPr/>
        <p:txBody>
          <a:bodyPr/>
          <a:lstStyle/>
          <a:p>
            <a:endParaRPr lang="el-GR"/>
          </a:p>
        </p:txBody>
      </p:sp>
      <p:sp>
        <p:nvSpPr>
          <p:cNvPr id="6" name="5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Κεφαλίδα ενότητας">
    <p:spTree>
      <p:nvGrpSpPr>
        <p:cNvPr id="1" name=""/>
        <p:cNvGrpSpPr/>
        <p:nvPr/>
      </p:nvGrpSpPr>
      <p:grpSpPr>
        <a:xfrm>
          <a:off x="0" y="0"/>
          <a:ext cx="0" cy="0"/>
          <a:chOff x="0" y="0"/>
          <a:chExt cx="0" cy="0"/>
        </a:xfrm>
      </p:grpSpPr>
      <p:sp>
        <p:nvSpPr>
          <p:cNvPr id="2" name="1 - Τίτλος"/>
          <p:cNvSpPr>
            <a:spLocks noGrp="1"/>
          </p:cNvSpPr>
          <p:nvPr>
            <p:ph type="title"/>
          </p:nvPr>
        </p:nvSpPr>
        <p:spPr>
          <a:xfrm>
            <a:off x="722313" y="4406900"/>
            <a:ext cx="7772400" cy="1362075"/>
          </a:xfrm>
        </p:spPr>
        <p:txBody>
          <a:bodyPr anchor="t"/>
          <a:lstStyle>
            <a:lvl1pPr algn="l">
              <a:defRPr sz="4000" b="1" cap="all"/>
            </a:lvl1pPr>
          </a:lstStyle>
          <a:p>
            <a:r>
              <a:rPr lang="el-GR"/>
              <a:t>Kλικ για επεξεργασία του τίτλου</a:t>
            </a:r>
          </a:p>
        </p:txBody>
      </p:sp>
      <p:sp>
        <p:nvSpPr>
          <p:cNvPr id="3" name="2 - Θέση κειμένου"/>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l-GR"/>
              <a:t>Kλικ για επεξεργασία των στυλ του υποδείγματος</a:t>
            </a:r>
          </a:p>
        </p:txBody>
      </p:sp>
      <p:sp>
        <p:nvSpPr>
          <p:cNvPr id="4" name="3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5" name="4 - Θέση υποσέλιδου"/>
          <p:cNvSpPr>
            <a:spLocks noGrp="1"/>
          </p:cNvSpPr>
          <p:nvPr>
            <p:ph type="ftr" sz="quarter" idx="11"/>
          </p:nvPr>
        </p:nvSpPr>
        <p:spPr/>
        <p:txBody>
          <a:bodyPr/>
          <a:lstStyle/>
          <a:p>
            <a:endParaRPr lang="el-GR"/>
          </a:p>
        </p:txBody>
      </p:sp>
      <p:sp>
        <p:nvSpPr>
          <p:cNvPr id="6" name="5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Δύο περιεχόμενα">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r>
              <a:rPr lang="el-GR"/>
              <a:t>Kλικ για επεξεργασία του τίτλου</a:t>
            </a:r>
          </a:p>
        </p:txBody>
      </p:sp>
      <p:sp>
        <p:nvSpPr>
          <p:cNvPr id="3" name="2 - Θέση περιεχομένου"/>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3 - Θέση περιεχομένου"/>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5" name="4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6" name="5 - Θέση υποσέλιδου"/>
          <p:cNvSpPr>
            <a:spLocks noGrp="1"/>
          </p:cNvSpPr>
          <p:nvPr>
            <p:ph type="ftr" sz="quarter" idx="11"/>
          </p:nvPr>
        </p:nvSpPr>
        <p:spPr/>
        <p:txBody>
          <a:bodyPr/>
          <a:lstStyle/>
          <a:p>
            <a:endParaRPr lang="el-GR"/>
          </a:p>
        </p:txBody>
      </p:sp>
      <p:sp>
        <p:nvSpPr>
          <p:cNvPr id="7" name="6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Σύγκριση">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lvl1pPr>
              <a:defRPr/>
            </a:lvl1pPr>
          </a:lstStyle>
          <a:p>
            <a:r>
              <a:rPr lang="el-GR"/>
              <a:t>Kλικ για επεξεργασία του τίτλου</a:t>
            </a:r>
          </a:p>
        </p:txBody>
      </p:sp>
      <p:sp>
        <p:nvSpPr>
          <p:cNvPr id="3" name="2 - Θέση κειμένου"/>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Kλικ για επεξεργασία των στυλ του υποδείγματος</a:t>
            </a:r>
          </a:p>
        </p:txBody>
      </p:sp>
      <p:sp>
        <p:nvSpPr>
          <p:cNvPr id="4" name="3 - Θέση περιεχομένου"/>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5" name="4 - Θέση κειμένου"/>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Kλικ για επεξεργασία των στυλ του υποδείγματος</a:t>
            </a:r>
          </a:p>
        </p:txBody>
      </p:sp>
      <p:sp>
        <p:nvSpPr>
          <p:cNvPr id="6" name="5 - Θέση περιεχομένου"/>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7" name="6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8" name="7 - Θέση υποσέλιδου"/>
          <p:cNvSpPr>
            <a:spLocks noGrp="1"/>
          </p:cNvSpPr>
          <p:nvPr>
            <p:ph type="ftr" sz="quarter" idx="11"/>
          </p:nvPr>
        </p:nvSpPr>
        <p:spPr/>
        <p:txBody>
          <a:bodyPr/>
          <a:lstStyle/>
          <a:p>
            <a:endParaRPr lang="el-GR"/>
          </a:p>
        </p:txBody>
      </p:sp>
      <p:sp>
        <p:nvSpPr>
          <p:cNvPr id="9" name="8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Μόνο τίτλος">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r>
              <a:rPr lang="el-GR"/>
              <a:t>Kλικ για επεξεργασία του τίτλου</a:t>
            </a:r>
          </a:p>
        </p:txBody>
      </p:sp>
      <p:sp>
        <p:nvSpPr>
          <p:cNvPr id="3" name="2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4" name="3 - Θέση υποσέλιδου"/>
          <p:cNvSpPr>
            <a:spLocks noGrp="1"/>
          </p:cNvSpPr>
          <p:nvPr>
            <p:ph type="ftr" sz="quarter" idx="11"/>
          </p:nvPr>
        </p:nvSpPr>
        <p:spPr/>
        <p:txBody>
          <a:bodyPr/>
          <a:lstStyle/>
          <a:p>
            <a:endParaRPr lang="el-GR"/>
          </a:p>
        </p:txBody>
      </p:sp>
      <p:sp>
        <p:nvSpPr>
          <p:cNvPr id="5" name="4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Κενή">
    <p:spTree>
      <p:nvGrpSpPr>
        <p:cNvPr id="1" name=""/>
        <p:cNvGrpSpPr/>
        <p:nvPr/>
      </p:nvGrpSpPr>
      <p:grpSpPr>
        <a:xfrm>
          <a:off x="0" y="0"/>
          <a:ext cx="0" cy="0"/>
          <a:chOff x="0" y="0"/>
          <a:chExt cx="0" cy="0"/>
        </a:xfrm>
      </p:grpSpPr>
      <p:sp>
        <p:nvSpPr>
          <p:cNvPr id="2" name="1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3" name="2 - Θέση υποσέλιδου"/>
          <p:cNvSpPr>
            <a:spLocks noGrp="1"/>
          </p:cNvSpPr>
          <p:nvPr>
            <p:ph type="ftr" sz="quarter" idx="11"/>
          </p:nvPr>
        </p:nvSpPr>
        <p:spPr/>
        <p:txBody>
          <a:bodyPr/>
          <a:lstStyle/>
          <a:p>
            <a:endParaRPr lang="el-GR"/>
          </a:p>
        </p:txBody>
      </p:sp>
      <p:sp>
        <p:nvSpPr>
          <p:cNvPr id="4" name="3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Περιεχόμενο με λεζάντα">
    <p:spTree>
      <p:nvGrpSpPr>
        <p:cNvPr id="1" name=""/>
        <p:cNvGrpSpPr/>
        <p:nvPr/>
      </p:nvGrpSpPr>
      <p:grpSpPr>
        <a:xfrm>
          <a:off x="0" y="0"/>
          <a:ext cx="0" cy="0"/>
          <a:chOff x="0" y="0"/>
          <a:chExt cx="0" cy="0"/>
        </a:xfrm>
      </p:grpSpPr>
      <p:sp>
        <p:nvSpPr>
          <p:cNvPr id="2" name="1 - Τίτλος"/>
          <p:cNvSpPr>
            <a:spLocks noGrp="1"/>
          </p:cNvSpPr>
          <p:nvPr>
            <p:ph type="title"/>
          </p:nvPr>
        </p:nvSpPr>
        <p:spPr>
          <a:xfrm>
            <a:off x="457200" y="273050"/>
            <a:ext cx="3008313" cy="1162050"/>
          </a:xfrm>
        </p:spPr>
        <p:txBody>
          <a:bodyPr anchor="b"/>
          <a:lstStyle>
            <a:lvl1pPr algn="l">
              <a:defRPr sz="2000" b="1"/>
            </a:lvl1pPr>
          </a:lstStyle>
          <a:p>
            <a:r>
              <a:rPr lang="el-GR"/>
              <a:t>Kλικ για επεξεργασία του τίτλου</a:t>
            </a:r>
          </a:p>
        </p:txBody>
      </p:sp>
      <p:sp>
        <p:nvSpPr>
          <p:cNvPr id="3" name="2 - Θέση περιεχομένου"/>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3 - Θέση κειμένου"/>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l-GR"/>
              <a:t>Kλικ για επεξεργασία των στυλ του υποδείγματος</a:t>
            </a:r>
          </a:p>
        </p:txBody>
      </p:sp>
      <p:sp>
        <p:nvSpPr>
          <p:cNvPr id="5" name="4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6" name="5 - Θέση υποσέλιδου"/>
          <p:cNvSpPr>
            <a:spLocks noGrp="1"/>
          </p:cNvSpPr>
          <p:nvPr>
            <p:ph type="ftr" sz="quarter" idx="11"/>
          </p:nvPr>
        </p:nvSpPr>
        <p:spPr/>
        <p:txBody>
          <a:bodyPr/>
          <a:lstStyle/>
          <a:p>
            <a:endParaRPr lang="el-GR"/>
          </a:p>
        </p:txBody>
      </p:sp>
      <p:sp>
        <p:nvSpPr>
          <p:cNvPr id="7" name="6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Εικόνα με λεζάντα">
    <p:spTree>
      <p:nvGrpSpPr>
        <p:cNvPr id="1" name=""/>
        <p:cNvGrpSpPr/>
        <p:nvPr/>
      </p:nvGrpSpPr>
      <p:grpSpPr>
        <a:xfrm>
          <a:off x="0" y="0"/>
          <a:ext cx="0" cy="0"/>
          <a:chOff x="0" y="0"/>
          <a:chExt cx="0" cy="0"/>
        </a:xfrm>
      </p:grpSpPr>
      <p:sp>
        <p:nvSpPr>
          <p:cNvPr id="2" name="1 - Τίτλος"/>
          <p:cNvSpPr>
            <a:spLocks noGrp="1"/>
          </p:cNvSpPr>
          <p:nvPr>
            <p:ph type="title"/>
          </p:nvPr>
        </p:nvSpPr>
        <p:spPr>
          <a:xfrm>
            <a:off x="1792288" y="4800600"/>
            <a:ext cx="5486400" cy="566738"/>
          </a:xfrm>
        </p:spPr>
        <p:txBody>
          <a:bodyPr anchor="b"/>
          <a:lstStyle>
            <a:lvl1pPr algn="l">
              <a:defRPr sz="2000" b="1"/>
            </a:lvl1pPr>
          </a:lstStyle>
          <a:p>
            <a:r>
              <a:rPr lang="el-GR"/>
              <a:t>Kλικ για επεξεργασία του τίτλου</a:t>
            </a:r>
          </a:p>
        </p:txBody>
      </p:sp>
      <p:sp>
        <p:nvSpPr>
          <p:cNvPr id="3" name="2 - Θέση εικόνας"/>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l-GR"/>
          </a:p>
        </p:txBody>
      </p:sp>
      <p:sp>
        <p:nvSpPr>
          <p:cNvPr id="4" name="3 - Θέση κειμένου"/>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l-GR"/>
              <a:t>Kλικ για επεξεργασία των στυλ του υποδείγματος</a:t>
            </a:r>
          </a:p>
        </p:txBody>
      </p:sp>
      <p:sp>
        <p:nvSpPr>
          <p:cNvPr id="5" name="4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6" name="5 - Θέση υποσέλιδου"/>
          <p:cNvSpPr>
            <a:spLocks noGrp="1"/>
          </p:cNvSpPr>
          <p:nvPr>
            <p:ph type="ftr" sz="quarter" idx="11"/>
          </p:nvPr>
        </p:nvSpPr>
        <p:spPr/>
        <p:txBody>
          <a:bodyPr/>
          <a:lstStyle/>
          <a:p>
            <a:endParaRPr lang="el-GR"/>
          </a:p>
        </p:txBody>
      </p:sp>
      <p:sp>
        <p:nvSpPr>
          <p:cNvPr id="7" name="6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Τίτλος και Κατακόρυφο κείμενο">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r>
              <a:rPr lang="el-GR"/>
              <a:t>Kλικ για επεξεργασία του τίτλου</a:t>
            </a:r>
          </a:p>
        </p:txBody>
      </p:sp>
      <p:sp>
        <p:nvSpPr>
          <p:cNvPr id="3" name="2 - Θέση κατακόρυφου κειμένου"/>
          <p:cNvSpPr>
            <a:spLocks noGrp="1"/>
          </p:cNvSpPr>
          <p:nvPr>
            <p:ph type="body" orient="vert" idx="1"/>
          </p:nvPr>
        </p:nvSpPr>
        <p:spPr/>
        <p:txBody>
          <a:bodyPr vert="eaVert"/>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3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5" name="4 - Θέση υποσέλιδου"/>
          <p:cNvSpPr>
            <a:spLocks noGrp="1"/>
          </p:cNvSpPr>
          <p:nvPr>
            <p:ph type="ftr" sz="quarter" idx="11"/>
          </p:nvPr>
        </p:nvSpPr>
        <p:spPr/>
        <p:txBody>
          <a:bodyPr/>
          <a:lstStyle/>
          <a:p>
            <a:endParaRPr lang="el-GR"/>
          </a:p>
        </p:txBody>
      </p:sp>
      <p:sp>
        <p:nvSpPr>
          <p:cNvPr id="6" name="5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Κατακόρυφος τίτλος και Κείμενο">
    <p:spTree>
      <p:nvGrpSpPr>
        <p:cNvPr id="1" name=""/>
        <p:cNvGrpSpPr/>
        <p:nvPr/>
      </p:nvGrpSpPr>
      <p:grpSpPr>
        <a:xfrm>
          <a:off x="0" y="0"/>
          <a:ext cx="0" cy="0"/>
          <a:chOff x="0" y="0"/>
          <a:chExt cx="0" cy="0"/>
        </a:xfrm>
      </p:grpSpPr>
      <p:sp>
        <p:nvSpPr>
          <p:cNvPr id="2" name="1 - Κατακόρυφος τίτλος"/>
          <p:cNvSpPr>
            <a:spLocks noGrp="1"/>
          </p:cNvSpPr>
          <p:nvPr>
            <p:ph type="title" orient="vert"/>
          </p:nvPr>
        </p:nvSpPr>
        <p:spPr>
          <a:xfrm>
            <a:off x="6629400" y="274638"/>
            <a:ext cx="2057400" cy="5851525"/>
          </a:xfrm>
        </p:spPr>
        <p:txBody>
          <a:bodyPr vert="eaVert"/>
          <a:lstStyle/>
          <a:p>
            <a:r>
              <a:rPr lang="el-GR"/>
              <a:t>Kλικ για επεξεργασία του τίτλου</a:t>
            </a:r>
          </a:p>
        </p:txBody>
      </p:sp>
      <p:sp>
        <p:nvSpPr>
          <p:cNvPr id="3" name="2 - Θέση κατακόρυφου κειμένου"/>
          <p:cNvSpPr>
            <a:spLocks noGrp="1"/>
          </p:cNvSpPr>
          <p:nvPr>
            <p:ph type="body" orient="vert" idx="1"/>
          </p:nvPr>
        </p:nvSpPr>
        <p:spPr>
          <a:xfrm>
            <a:off x="457200" y="274638"/>
            <a:ext cx="6019800" cy="5851525"/>
          </a:xfrm>
        </p:spPr>
        <p:txBody>
          <a:bodyPr vert="eaVert"/>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3 - Θέση ημερομηνίας"/>
          <p:cNvSpPr>
            <a:spLocks noGrp="1"/>
          </p:cNvSpPr>
          <p:nvPr>
            <p:ph type="dt" sz="half" idx="10"/>
          </p:nvPr>
        </p:nvSpPr>
        <p:spPr/>
        <p:txBody>
          <a:bodyPr/>
          <a:lstStyle/>
          <a:p>
            <a:fld id="{2766C9E9-64A9-45FB-B528-670B2E9F51F4}" type="datetimeFigureOut">
              <a:rPr lang="el-GR" smtClean="0"/>
              <a:pPr/>
              <a:t>13/4/2022</a:t>
            </a:fld>
            <a:endParaRPr lang="el-GR"/>
          </a:p>
        </p:txBody>
      </p:sp>
      <p:sp>
        <p:nvSpPr>
          <p:cNvPr id="5" name="4 - Θέση υποσέλιδου"/>
          <p:cNvSpPr>
            <a:spLocks noGrp="1"/>
          </p:cNvSpPr>
          <p:nvPr>
            <p:ph type="ftr" sz="quarter" idx="11"/>
          </p:nvPr>
        </p:nvSpPr>
        <p:spPr/>
        <p:txBody>
          <a:bodyPr/>
          <a:lstStyle/>
          <a:p>
            <a:endParaRPr lang="el-GR"/>
          </a:p>
        </p:txBody>
      </p:sp>
      <p:sp>
        <p:nvSpPr>
          <p:cNvPr id="6" name="5 - Θέση αριθμού διαφάνειας"/>
          <p:cNvSpPr>
            <a:spLocks noGrp="1"/>
          </p:cNvSpPr>
          <p:nvPr>
            <p:ph type="sldNum" sz="quarter" idx="12"/>
          </p:nvPr>
        </p:nvSpPr>
        <p:spPr/>
        <p:txBody>
          <a:bodyPr/>
          <a:lstStyle/>
          <a:p>
            <a:fld id="{F48FEAEB-51B4-4ED0-96B9-F9018C6FECA0}" type="slidenum">
              <a:rPr lang="el-GR" smtClean="0"/>
              <a:pPr/>
              <a:t>‹#›</a:t>
            </a:fld>
            <a:endParaRPr lang="el-G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 Θέση τίτλου"/>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l-GR"/>
              <a:t>Kλικ για επεξεργασία του τίτλου</a:t>
            </a:r>
          </a:p>
        </p:txBody>
      </p:sp>
      <p:sp>
        <p:nvSpPr>
          <p:cNvPr id="3" name="2 - Θέση κειμένου"/>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l-GR"/>
              <a:t>Kλικ για επεξεργασία των στυλ του υποδείγματος</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3 - Θέση ημερομηνίας"/>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66C9E9-64A9-45FB-B528-670B2E9F51F4}" type="datetimeFigureOut">
              <a:rPr lang="el-GR" smtClean="0"/>
              <a:pPr/>
              <a:t>13/4/2022</a:t>
            </a:fld>
            <a:endParaRPr lang="el-GR"/>
          </a:p>
        </p:txBody>
      </p:sp>
      <p:sp>
        <p:nvSpPr>
          <p:cNvPr id="5" name="4 - Θέση υποσέλιδου"/>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l-GR"/>
          </a:p>
        </p:txBody>
      </p:sp>
      <p:sp>
        <p:nvSpPr>
          <p:cNvPr id="6" name="5 - Θέση αριθμού διαφάνειας"/>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8FEAEB-51B4-4ED0-96B9-F9018C6FECA0}" type="slidenum">
              <a:rPr lang="el-GR" smtClean="0"/>
              <a:pPr/>
              <a:t>‹#›</a:t>
            </a:fld>
            <a:endParaRPr lang="el-G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fontScale="90000"/>
          </a:bodyPr>
          <a:lstStyle/>
          <a:p>
            <a:r>
              <a:rPr lang="el-GR" dirty="0"/>
              <a:t>ΔΗΜΟΚΡΙΤΕΙΟ ΠΑΝΕΠΙΣΤΗΜΙΟ ΘΡΑΚΗΣ</a:t>
            </a:r>
          </a:p>
        </p:txBody>
      </p:sp>
      <p:sp>
        <p:nvSpPr>
          <p:cNvPr id="4" name="3 - Θέση περιεχομένου"/>
          <p:cNvSpPr>
            <a:spLocks noGrp="1"/>
          </p:cNvSpPr>
          <p:nvPr>
            <p:ph idx="1"/>
          </p:nvPr>
        </p:nvSpPr>
        <p:spPr/>
        <p:txBody>
          <a:bodyPr/>
          <a:lstStyle/>
          <a:p>
            <a:pPr algn="ctr">
              <a:buNone/>
            </a:pPr>
            <a:r>
              <a:rPr lang="el-GR" dirty="0"/>
              <a:t> ΤΜΗΜΑ ΝΟΜΙΚΗΣ</a:t>
            </a:r>
          </a:p>
          <a:p>
            <a:pPr algn="ctr">
              <a:buNone/>
            </a:pPr>
            <a:r>
              <a:rPr lang="el-GR" dirty="0"/>
              <a:t> ΤΟΜΕΑΣ ΔΙΕΘΝΩΝ ΣΠΟΥΔΩΝ </a:t>
            </a:r>
          </a:p>
          <a:p>
            <a:pPr algn="ctr">
              <a:buNone/>
            </a:pPr>
            <a:r>
              <a:rPr lang="el-GR" dirty="0"/>
              <a:t> ΜΕΤΑΠΤΥΧΙΑΚΟ ΠΡΟΓΡΑΜΜΑ ΣΤΟ</a:t>
            </a:r>
            <a:r>
              <a:rPr lang="en-US" dirty="0"/>
              <a:t> </a:t>
            </a:r>
            <a:r>
              <a:rPr lang="el-GR" dirty="0"/>
              <a:t>ΔΙΕΘΝΕΣ ΚΑΙ ΕΥΡΩΠΑΙΚΟ ΔΙΚΑΙΟ ΕΝ</a:t>
            </a:r>
            <a:r>
              <a:rPr lang="en-US" dirty="0"/>
              <a:t>E</a:t>
            </a:r>
            <a:r>
              <a:rPr lang="el-GR" dirty="0"/>
              <a:t>ΡΓΕΙΑΣ</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endParaRPr lang="el-GR"/>
          </a:p>
        </p:txBody>
      </p:sp>
      <p:sp>
        <p:nvSpPr>
          <p:cNvPr id="3" name="2 - Θέση περιεχομένου"/>
          <p:cNvSpPr>
            <a:spLocks noGrp="1"/>
          </p:cNvSpPr>
          <p:nvPr>
            <p:ph idx="1"/>
          </p:nvPr>
        </p:nvSpPr>
        <p:spPr/>
        <p:txBody>
          <a:bodyPr>
            <a:normAutofit fontScale="92500" lnSpcReduction="10000"/>
          </a:bodyPr>
          <a:lstStyle/>
          <a:p>
            <a:pPr algn="ctr">
              <a:buNone/>
            </a:pPr>
            <a:r>
              <a:rPr lang="el-GR" dirty="0"/>
              <a:t>     ΘΕΜΑ ΠΑΡΟΥΣΙΑΣΗΣ</a:t>
            </a:r>
            <a:br>
              <a:rPr lang="el-GR" dirty="0"/>
            </a:br>
            <a:r>
              <a:rPr lang="el-GR" dirty="0"/>
              <a:t>ΕΝΕΡΓΕΙΑΚΗ ΑΠΟΔΟΣΗ </a:t>
            </a:r>
            <a:r>
              <a:rPr lang="en-US" dirty="0"/>
              <a:t>-</a:t>
            </a:r>
            <a:r>
              <a:rPr lang="el-GR" dirty="0"/>
              <a:t> ΕΞΟΙΚΟΝΟΜΗΣΗ ΕΝΕΡΓΕΙΑΣ</a:t>
            </a:r>
            <a:endParaRPr lang="en-US" dirty="0"/>
          </a:p>
          <a:p>
            <a:pPr algn="ctr">
              <a:buNone/>
            </a:pPr>
            <a:r>
              <a:rPr lang="el-GR" dirty="0"/>
              <a:t>ΚΑΙ</a:t>
            </a:r>
          </a:p>
          <a:p>
            <a:pPr algn="ctr">
              <a:buNone/>
            </a:pPr>
            <a:r>
              <a:rPr lang="el-GR" dirty="0"/>
              <a:t>ΠΕΡΙΒΑΛΛΟΝ</a:t>
            </a:r>
            <a:endParaRPr lang="en-US" dirty="0"/>
          </a:p>
          <a:p>
            <a:pPr algn="ctr">
              <a:buNone/>
            </a:pPr>
            <a:endParaRPr lang="el-GR" dirty="0"/>
          </a:p>
          <a:p>
            <a:pPr algn="ctr">
              <a:buNone/>
            </a:pPr>
            <a:r>
              <a:rPr lang="el-GR" dirty="0"/>
              <a:t>ΕΙΣΗΓΗΤΗΣ</a:t>
            </a:r>
            <a:r>
              <a:rPr lang="en-US" dirty="0"/>
              <a:t>: </a:t>
            </a:r>
            <a:r>
              <a:rPr lang="el-GR" dirty="0"/>
              <a:t>ΠΑΝΑΓΙΩΤΗΣ ΑΡΓΑΛΙΑΣ</a:t>
            </a:r>
          </a:p>
          <a:p>
            <a:pPr algn="ctr">
              <a:buNone/>
            </a:pPr>
            <a:br>
              <a:rPr lang="el-GR" dirty="0"/>
            </a:br>
            <a:endParaRPr lang="el-G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r>
              <a:rPr lang="el-GR" dirty="0"/>
              <a:t>ΠΛΑΙΣΙΟ ΑΝΑΛΥΣΗΣ</a:t>
            </a:r>
          </a:p>
        </p:txBody>
      </p:sp>
      <p:sp>
        <p:nvSpPr>
          <p:cNvPr id="3" name="2 - Θέση περιεχομένου"/>
          <p:cNvSpPr>
            <a:spLocks noGrp="1"/>
          </p:cNvSpPr>
          <p:nvPr>
            <p:ph idx="1"/>
          </p:nvPr>
        </p:nvSpPr>
        <p:spPr/>
        <p:txBody>
          <a:bodyPr/>
          <a:lstStyle/>
          <a:p>
            <a:pPr algn="ctr"/>
            <a:r>
              <a:rPr lang="el-GR" sz="2800" dirty="0"/>
              <a:t>ΝΟΜΙΚΟ ΠΛΑΙΣΙΟ</a:t>
            </a:r>
            <a:endParaRPr lang="en-US" sz="2800" dirty="0"/>
          </a:p>
          <a:p>
            <a:pPr algn="ctr">
              <a:buNone/>
            </a:pPr>
            <a:r>
              <a:rPr lang="el-GR" sz="2800" dirty="0"/>
              <a:t>ΕΝΕΡΓΕΙΑΚΗΣ ΑΠΟΔΟΣΗΣ ΚΑΙ ΕΞΟΙΚΟΝΟΜΗΣΗΣ ΕΝΕΡΓΕΙΑΣ</a:t>
            </a:r>
          </a:p>
          <a:p>
            <a:pPr algn="ctr">
              <a:buNone/>
            </a:pPr>
            <a:r>
              <a:rPr lang="el-GR" sz="2800" dirty="0"/>
              <a:t>ΣΧΕΣΕΙΣ ΜΕ ΤΗΝ ΠΡΟΣΤΑΣΙΑ</a:t>
            </a:r>
          </a:p>
          <a:p>
            <a:pPr algn="ctr">
              <a:buNone/>
            </a:pPr>
            <a:r>
              <a:rPr lang="el-GR" sz="2800" dirty="0"/>
              <a:t>ΤΟΥ ΠΕΡΙΒΑΛΛΟΝΤΟΣ</a:t>
            </a:r>
            <a:endParaRPr lang="en-US" sz="2800" dirty="0"/>
          </a:p>
          <a:p>
            <a:pPr algn="ctr">
              <a:buNone/>
            </a:pPr>
            <a:r>
              <a:rPr lang="el-GR" sz="2800" dirty="0"/>
              <a:t>ΣΥΣΤΗΜΑ ΕΜΠΟΡΙΑΣ ΔΙΚΑΙΩΜΑΤΩΝ ΕΚΠΟΜΠΗΣ ΑΕΡΙΩΝ ΤΟΥ ΘΕΡΜΟΚΗΠΙΟΥ</a:t>
            </a:r>
          </a:p>
          <a:p>
            <a:pPr algn="ctr">
              <a:buNone/>
            </a:pPr>
            <a:r>
              <a:rPr lang="el-GR" sz="2800"/>
              <a:t> </a:t>
            </a:r>
            <a:endParaRPr lang="el-GR" dirty="0"/>
          </a:p>
          <a:p>
            <a:pPr algn="ctr">
              <a:buNone/>
            </a:pPr>
            <a:endParaRPr lang="el-G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ΕΙΣΑΓΩΓΗ</a:t>
            </a:r>
          </a:p>
        </p:txBody>
      </p:sp>
      <p:sp>
        <p:nvSpPr>
          <p:cNvPr id="3" name="2 - Θέση περιεχομένου"/>
          <p:cNvSpPr>
            <a:spLocks noGrp="1"/>
          </p:cNvSpPr>
          <p:nvPr>
            <p:ph idx="1"/>
          </p:nvPr>
        </p:nvSpPr>
        <p:spPr/>
        <p:txBody>
          <a:bodyPr>
            <a:normAutofit/>
          </a:bodyPr>
          <a:lstStyle/>
          <a:p>
            <a:r>
              <a:rPr lang="el-GR" sz="2800" dirty="0"/>
              <a:t>ΒΑΣΙΚΟΙ  ΟΡΟΙ</a:t>
            </a:r>
          </a:p>
          <a:p>
            <a:pPr algn="just"/>
            <a:r>
              <a:rPr lang="el-GR" sz="2800" dirty="0"/>
              <a:t>Ενεργειακή απόδοση: η χρήση λιγότερης ενέργειας για την παροχή της ίδιας υπηρεσίας.</a:t>
            </a:r>
          </a:p>
          <a:p>
            <a:pPr algn="just">
              <a:buNone/>
            </a:pPr>
            <a:r>
              <a:rPr lang="el-GR" sz="2800" dirty="0"/>
              <a:t> Παραδείγματα: ενεργειακά αποδοτικά ψυγεία, πλυντήρια</a:t>
            </a:r>
          </a:p>
          <a:p>
            <a:pPr algn="just"/>
            <a:r>
              <a:rPr lang="el-GR" sz="2800" dirty="0"/>
              <a:t>Εξοικονόμηση ενέργειας: περιορισμός ή παράλειψη μιας υπηρεσίας με σκοπό την εξοικονόμηση ενέργειας. Παράδειγμα: σβήνουμε ένα φως</a:t>
            </a:r>
          </a:p>
          <a:p>
            <a:endParaRPr lang="el-G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ΕΙΣΑΓΩΓΗ</a:t>
            </a:r>
          </a:p>
        </p:txBody>
      </p:sp>
      <p:sp>
        <p:nvSpPr>
          <p:cNvPr id="3" name="2 - Θέση περιεχομένου"/>
          <p:cNvSpPr>
            <a:spLocks noGrp="1"/>
          </p:cNvSpPr>
          <p:nvPr>
            <p:ph idx="1"/>
          </p:nvPr>
        </p:nvSpPr>
        <p:spPr/>
        <p:txBody>
          <a:bodyPr>
            <a:normAutofit lnSpcReduction="10000"/>
          </a:bodyPr>
          <a:lstStyle/>
          <a:p>
            <a:pPr algn="just"/>
            <a:r>
              <a:rPr lang="el-GR" sz="2800" dirty="0"/>
              <a:t>Εξοικονόμηση ενέργειας</a:t>
            </a:r>
            <a:r>
              <a:rPr lang="en-US" sz="2800" dirty="0"/>
              <a:t>:</a:t>
            </a:r>
            <a:r>
              <a:rPr lang="el-GR" sz="2800" dirty="0"/>
              <a:t> ποσότητα εξοικονομούμενης ενέργειας, η οποία προσδιορίζεται με τη μέτρηση ή/και τον κατ’ εκτίμηση υπολογισμό της κατανάλωσης πριν και μετά την υλοποίηση ενός μέτρου βελτίωσης της ενεργειακής απόδοσης, με ταυτόχρονη εξασφάλιση της σταθερότητας των εξωτερικών συνθηκών που επηρεάζουν την ενεργειακή κατανάλωση</a:t>
            </a:r>
          </a:p>
          <a:p>
            <a:pPr algn="just"/>
            <a:r>
              <a:rPr lang="el-GR" sz="2800" dirty="0"/>
              <a:t>ενεργειακή απόδοση: ο λόγος της εκροής επιδόσεων, υπηρεσιών, αγαθών ή ενέργειας προς την εισροή ενέργειας</a:t>
            </a:r>
          </a:p>
          <a:p>
            <a:pPr algn="just"/>
            <a:endParaRPr lang="el-G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Εισαγωγικά Στοιχεία</a:t>
            </a:r>
          </a:p>
        </p:txBody>
      </p:sp>
      <p:sp>
        <p:nvSpPr>
          <p:cNvPr id="3" name="2 - Θέση περιεχομένου"/>
          <p:cNvSpPr>
            <a:spLocks noGrp="1"/>
          </p:cNvSpPr>
          <p:nvPr>
            <p:ph idx="1"/>
          </p:nvPr>
        </p:nvSpPr>
        <p:spPr/>
        <p:txBody>
          <a:bodyPr>
            <a:normAutofit/>
          </a:bodyPr>
          <a:lstStyle/>
          <a:p>
            <a:r>
              <a:rPr lang="el-GR" sz="2800" dirty="0"/>
              <a:t>ΕΝΕΡΓΕΙΑΚΗ ΑΠΟΔΟΣΗ</a:t>
            </a:r>
          </a:p>
          <a:p>
            <a:r>
              <a:rPr lang="el-GR" sz="2800" dirty="0"/>
              <a:t>Αποτελεί σημαντική προτεραιότητα της ΕΕ</a:t>
            </a:r>
          </a:p>
          <a:p>
            <a:r>
              <a:rPr lang="el-GR" sz="2800" dirty="0"/>
              <a:t>Συμβάλει στην αντιμετώπιση</a:t>
            </a:r>
            <a:endParaRPr lang="en-US" sz="2800" dirty="0"/>
          </a:p>
          <a:p>
            <a:pPr>
              <a:buNone/>
            </a:pPr>
            <a:endParaRPr lang="el-GR" sz="2800" dirty="0"/>
          </a:p>
          <a:p>
            <a:pPr marL="514350" indent="-514350">
              <a:buAutoNum type="arabicPeriod"/>
            </a:pPr>
            <a:r>
              <a:rPr lang="el-GR" sz="2800" dirty="0"/>
              <a:t>Τρέχουσας Οικονομικής Ύφεσης</a:t>
            </a:r>
          </a:p>
          <a:p>
            <a:pPr marL="514350" indent="-514350">
              <a:buAutoNum type="arabicPeriod"/>
            </a:pPr>
            <a:r>
              <a:rPr lang="el-GR" sz="2800" dirty="0"/>
              <a:t>Ενεργειακής Εξάρτησης </a:t>
            </a:r>
          </a:p>
          <a:p>
            <a:pPr marL="514350" indent="-514350">
              <a:buAutoNum type="arabicPeriod"/>
            </a:pPr>
            <a:r>
              <a:rPr lang="el-GR" sz="2800" dirty="0"/>
              <a:t>Κλιματική αλλαγή </a:t>
            </a:r>
          </a:p>
          <a:p>
            <a:pPr marL="514350" indent="-514350">
              <a:buAutoNum type="arabicPeriod"/>
            </a:pPr>
            <a:r>
              <a:rPr lang="el-GR" sz="2800" dirty="0"/>
              <a:t>Ανταγωνιστική αγορά ενέργειας</a:t>
            </a:r>
          </a:p>
          <a:p>
            <a:pPr marL="514350" indent="-514350">
              <a:buAutoNum type="arabicPeriod"/>
            </a:pPr>
            <a:endParaRPr lang="el-GR" sz="28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Ανακοίνωση Επιτροπής </a:t>
            </a:r>
            <a:r>
              <a:rPr lang="en-US" sz="3200" dirty="0"/>
              <a:t>COM(2014) 520</a:t>
            </a:r>
            <a:endParaRPr lang="el-GR" sz="3200" dirty="0"/>
          </a:p>
        </p:txBody>
      </p:sp>
      <p:sp>
        <p:nvSpPr>
          <p:cNvPr id="3" name="2 - Θέση περιεχομένου"/>
          <p:cNvSpPr>
            <a:spLocks noGrp="1"/>
          </p:cNvSpPr>
          <p:nvPr>
            <p:ph idx="1"/>
          </p:nvPr>
        </p:nvSpPr>
        <p:spPr/>
        <p:txBody>
          <a:bodyPr>
            <a:normAutofit/>
          </a:bodyPr>
          <a:lstStyle/>
          <a:p>
            <a:pPr algn="just"/>
            <a:r>
              <a:rPr lang="el-GR" sz="2800" dirty="0"/>
              <a:t>Παρουσιάστηκε στις 23.07.2014</a:t>
            </a:r>
          </a:p>
          <a:p>
            <a:pPr algn="just"/>
            <a:r>
              <a:rPr lang="el-GR" sz="2800" dirty="0"/>
              <a:t>Συμβολή στη μείωση των εκπομπών ρύπων </a:t>
            </a:r>
            <a:endParaRPr lang="en-US" sz="2800" dirty="0"/>
          </a:p>
          <a:p>
            <a:pPr algn="just"/>
            <a:r>
              <a:rPr lang="el-GR" sz="2800" dirty="0"/>
              <a:t>Συμβολή στη δημιουργία οικονομίας χαμηλών επιπέδων ανθρακούχων εκπομπών</a:t>
            </a:r>
          </a:p>
          <a:p>
            <a:pPr algn="just"/>
            <a:r>
              <a:rPr lang="el-GR" sz="2800" dirty="0"/>
              <a:t>Συμβολή σε ένα ανταγωνιστικό μοντέλο ενεργειακής αγοράς </a:t>
            </a:r>
          </a:p>
          <a:p>
            <a:pPr algn="just"/>
            <a:r>
              <a:rPr lang="el-GR" sz="2800" dirty="0"/>
              <a:t>Στόχος είναι η αποσύνδεση της οικονομικής ανάπτυξης από την κατανάλωση ενέργειας </a:t>
            </a:r>
          </a:p>
          <a:p>
            <a:pPr algn="just"/>
            <a:r>
              <a:rPr lang="el-GR" sz="2800" dirty="0"/>
              <a:t>Αλλαγές στο επιχειρηματικό μοντέλο</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n-US" sz="3200" dirty="0"/>
              <a:t>COM2014(520)</a:t>
            </a:r>
            <a:endParaRPr lang="el-GR" sz="3200" dirty="0"/>
          </a:p>
        </p:txBody>
      </p:sp>
      <p:pic>
        <p:nvPicPr>
          <p:cNvPr id="4" name="3 - Θέση περιεχομένου" descr="comnat-COM_2014_0520_FIN.ELL.xhtml.305002.jpg.jpg"/>
          <p:cNvPicPr>
            <a:picLocks noGrp="1" noChangeAspect="1"/>
          </p:cNvPicPr>
          <p:nvPr>
            <p:ph idx="1"/>
          </p:nvPr>
        </p:nvPicPr>
        <p:blipFill>
          <a:blip r:embed="rId2"/>
          <a:stretch>
            <a:fillRect/>
          </a:stretch>
        </p:blipFill>
        <p:spPr>
          <a:xfrm>
            <a:off x="457200" y="1601055"/>
            <a:ext cx="8229600" cy="452425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ΒΑΣΙΚΑ ΣΤΟΙΧΕΙΑ ΑΝΑΚΟΙΝΩΣΗΣ</a:t>
            </a:r>
          </a:p>
        </p:txBody>
      </p:sp>
      <p:sp>
        <p:nvSpPr>
          <p:cNvPr id="3" name="2 - Θέση περιεχομένου"/>
          <p:cNvSpPr>
            <a:spLocks noGrp="1"/>
          </p:cNvSpPr>
          <p:nvPr>
            <p:ph idx="1"/>
          </p:nvPr>
        </p:nvSpPr>
        <p:spPr/>
        <p:txBody>
          <a:bodyPr>
            <a:normAutofit fontScale="92500"/>
          </a:bodyPr>
          <a:lstStyle/>
          <a:p>
            <a:pPr algn="just">
              <a:buNone/>
            </a:pPr>
            <a:r>
              <a:rPr lang="el-GR" sz="3000" dirty="0"/>
              <a:t>Οφέλη από την ενεργειακή απόδοση</a:t>
            </a:r>
          </a:p>
          <a:p>
            <a:pPr algn="just"/>
            <a:r>
              <a:rPr lang="el-GR" sz="3000" dirty="0"/>
              <a:t>Μείωση της έντασης ενέργειας στη βιομηχανία  κατά σχεδόν 19 % μεταξύ του 2001 και του 2011.</a:t>
            </a:r>
          </a:p>
          <a:p>
            <a:pPr algn="just"/>
            <a:r>
              <a:rPr lang="el-GR" sz="3000" dirty="0"/>
              <a:t>Τα νέα κτίρια καταναλώνουν σήμερα το ήμισυ της ενέργειας που κατανάλωναν τη δεκαετία του 1980</a:t>
            </a:r>
          </a:p>
          <a:p>
            <a:pPr algn="just"/>
            <a:r>
              <a:rPr lang="el-GR" sz="3000" dirty="0"/>
              <a:t>Εγκατάσταση έξυπνων μετρητών ηλεκτρικής ενέργειας και φυσικού αερίου έως το 2020</a:t>
            </a:r>
          </a:p>
          <a:p>
            <a:pPr algn="just"/>
            <a:r>
              <a:rPr lang="el-GR" sz="3000" dirty="0"/>
              <a:t>Αποδοτικότερες συσκευές – Εξοικονόμηση 100 δις ευρώ ετησίως για τους καταναλωτές</a:t>
            </a:r>
          </a:p>
          <a:p>
            <a:endParaRPr lang="el-G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Βασικά Στοιχεία Ανακοίνωσης</a:t>
            </a:r>
          </a:p>
        </p:txBody>
      </p:sp>
      <p:sp>
        <p:nvSpPr>
          <p:cNvPr id="3" name="2 - Θέση περιεχομένου"/>
          <p:cNvSpPr>
            <a:spLocks noGrp="1"/>
          </p:cNvSpPr>
          <p:nvPr>
            <p:ph idx="1"/>
          </p:nvPr>
        </p:nvSpPr>
        <p:spPr/>
        <p:txBody>
          <a:bodyPr>
            <a:normAutofit fontScale="92500" lnSpcReduction="20000"/>
          </a:bodyPr>
          <a:lstStyle/>
          <a:p>
            <a:pPr algn="just">
              <a:buNone/>
            </a:pPr>
            <a:r>
              <a:rPr lang="el-GR" sz="3000" dirty="0"/>
              <a:t>Μακροπρόθεσμα οφέλη: τα επόμενα 16 χρόνια:</a:t>
            </a:r>
          </a:p>
          <a:p>
            <a:pPr algn="just"/>
            <a:r>
              <a:rPr lang="el-GR" sz="3000" dirty="0"/>
              <a:t>Για κάθε επιπλέον 1 % εξοικονόμησης ενέργειας, οι εισαγωγές φυσικού αερίου της ΕΕ αναμένεται να μειώνονται κατά 2,6 %</a:t>
            </a:r>
          </a:p>
          <a:p>
            <a:pPr algn="just"/>
            <a:r>
              <a:rPr lang="el-GR" sz="3000" dirty="0"/>
              <a:t>Κτίρια υψηλότερης ενεργειακής απόδοσης  προσφέρουν επιπλέον οφέλη σε ανθρώπους και καταναλωτές</a:t>
            </a:r>
          </a:p>
          <a:p>
            <a:pPr algn="just"/>
            <a:r>
              <a:rPr lang="el-GR" sz="3000" dirty="0"/>
              <a:t>Οι πολιτικές ενεργειακής απόδοσης δημιουργούν νέες ευκαιρίες για ευρωπαϊκές επιχειρήσεις και δημιουργία νέων θέσεων εργασίας σε τοπικό επίπεδο</a:t>
            </a:r>
          </a:p>
          <a:p>
            <a:endParaRPr lang="el-G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l-GR" sz="3200" dirty="0"/>
              <a:t>Οδηγία 2012/27</a:t>
            </a:r>
          </a:p>
        </p:txBody>
      </p:sp>
      <p:sp>
        <p:nvSpPr>
          <p:cNvPr id="6147" name="Rectangle 3"/>
          <p:cNvSpPr>
            <a:spLocks noGrp="1" noChangeArrowheads="1"/>
          </p:cNvSpPr>
          <p:nvPr>
            <p:ph type="body" idx="1"/>
          </p:nvPr>
        </p:nvSpPr>
        <p:spPr/>
        <p:txBody>
          <a:bodyPr>
            <a:normAutofit fontScale="92500"/>
          </a:bodyPr>
          <a:lstStyle/>
          <a:p>
            <a:pPr algn="just"/>
            <a:r>
              <a:rPr lang="el-GR" sz="2800" dirty="0"/>
              <a:t>Εκδόθηκε από Ευρωπαϊκό Κοινοβούλιο και Συμβούλιο – Τροποποιήθηκε </a:t>
            </a:r>
            <a:r>
              <a:rPr lang="el-GR" sz="2800" b="1" dirty="0"/>
              <a:t>με την ΟΔΗΓΙΑ (EE) 2018/2002 ΤΟΥ ΕΥΡΩΠΑΪΚΟΥ ΚΟΙΝΟΒΟΥΛΙΟΥ ΚΑΙ ΤΟΥ ΣΥΜΒΟΥΛΙΟΥ της 11ης Δεκεμβρίου 2018 – Τέταρτη Ενεργειακή Δέσμη </a:t>
            </a:r>
          </a:p>
          <a:p>
            <a:pPr algn="just"/>
            <a:r>
              <a:rPr lang="el-GR" sz="2800" dirty="0"/>
              <a:t>Προώθηση ενεργειακής απόδοσης</a:t>
            </a:r>
          </a:p>
          <a:p>
            <a:pPr algn="just"/>
            <a:r>
              <a:rPr lang="el-GR" sz="2800" dirty="0"/>
              <a:t>Οδηγία ελάχιστης εναρμόνισης (τα κράτη μέλη να διατηρούν ή να λαμβάνουν αυστηρότερα μέτρα)</a:t>
            </a:r>
          </a:p>
          <a:p>
            <a:pPr algn="just"/>
            <a:r>
              <a:rPr lang="el-GR" sz="2800" dirty="0"/>
              <a:t>Τα αυστηρότερα μέτρα γνωστοποιούνται στην Επιτροπή </a:t>
            </a:r>
          </a:p>
          <a:p>
            <a:pPr algn="just"/>
            <a:r>
              <a:rPr lang="el-GR" sz="2800" dirty="0"/>
              <a:t>Βελτίωση της απόδοσης στη χρήση και στον εφοδιασμό ενέργειας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fontScale="90000"/>
          </a:bodyPr>
          <a:lstStyle/>
          <a:p>
            <a:r>
              <a:rPr lang="el-GR" dirty="0"/>
              <a:t> </a:t>
            </a:r>
            <a:r>
              <a:rPr lang="el-GR" sz="3200" dirty="0"/>
              <a:t>Αντικειμενικό Πεδίο Εφαρμογής</a:t>
            </a:r>
            <a:br>
              <a:rPr lang="el-GR" sz="3200" dirty="0"/>
            </a:br>
            <a:r>
              <a:rPr lang="el-GR" sz="3200" dirty="0"/>
              <a:t>(Άρθρο 1)</a:t>
            </a:r>
          </a:p>
        </p:txBody>
      </p:sp>
      <p:sp>
        <p:nvSpPr>
          <p:cNvPr id="3" name="2 - Θέση περιεχομένου"/>
          <p:cNvSpPr>
            <a:spLocks noGrp="1"/>
          </p:cNvSpPr>
          <p:nvPr>
            <p:ph idx="1"/>
          </p:nvPr>
        </p:nvSpPr>
        <p:spPr/>
        <p:txBody>
          <a:bodyPr>
            <a:normAutofit/>
          </a:bodyPr>
          <a:lstStyle/>
          <a:p>
            <a:pPr algn="just"/>
            <a:r>
              <a:rPr lang="el-GR" sz="2400" dirty="0"/>
              <a:t>Θεσπίζει κοινό πλαίσιο μέτρων για την προώθηση της ενεργειακής απόδοσης εντός της Ένωσης</a:t>
            </a:r>
          </a:p>
          <a:p>
            <a:pPr algn="just"/>
            <a:r>
              <a:rPr lang="el-GR" sz="2400" dirty="0"/>
              <a:t>Επίτευξη του πρωταρχικού στόχου 2020 της Ένωσης για 20 % στην ενεργειακή απόδοση</a:t>
            </a:r>
          </a:p>
          <a:p>
            <a:pPr algn="just"/>
            <a:r>
              <a:rPr lang="el-GR" sz="2400" dirty="0"/>
              <a:t>Το 2030 για τουλάχιστον 32,5 % στην ενεργειακή απόδοση</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r>
              <a:rPr lang="el-GR" sz="3200" dirty="0"/>
              <a:t>Εθνικός Στόχος ενεργειακής απόδοσης</a:t>
            </a:r>
            <a:br>
              <a:rPr lang="el-GR" sz="3200" dirty="0"/>
            </a:br>
            <a:r>
              <a:rPr lang="el-GR" sz="3200" dirty="0"/>
              <a:t>(Άρθρο 3)</a:t>
            </a:r>
          </a:p>
        </p:txBody>
      </p:sp>
      <p:sp>
        <p:nvSpPr>
          <p:cNvPr id="7171" name="Rectangle 3"/>
          <p:cNvSpPr>
            <a:spLocks noGrp="1" noChangeArrowheads="1"/>
          </p:cNvSpPr>
          <p:nvPr>
            <p:ph type="body" idx="1"/>
          </p:nvPr>
        </p:nvSpPr>
        <p:spPr/>
        <p:txBody>
          <a:bodyPr>
            <a:normAutofit lnSpcReduction="10000"/>
          </a:bodyPr>
          <a:lstStyle/>
          <a:p>
            <a:r>
              <a:rPr lang="el-GR" sz="2800" dirty="0"/>
              <a:t>Κάθε κράτος μέλος θέτει εθνικό στόχο ενεργειακής απόδοσης  και κοινοποιεί τον στόχο στην Επιτροπή</a:t>
            </a:r>
          </a:p>
          <a:p>
            <a:r>
              <a:rPr lang="el-GR" sz="2800" dirty="0"/>
              <a:t>Κατά τη θέση του στόχου τα κράτη συνεκτιμούν </a:t>
            </a:r>
          </a:p>
          <a:p>
            <a:pPr>
              <a:buNone/>
            </a:pPr>
            <a:endParaRPr lang="el-GR" sz="2800" dirty="0"/>
          </a:p>
          <a:p>
            <a:pPr marL="514350" indent="-514350">
              <a:buAutoNum type="arabicPeriod"/>
            </a:pPr>
            <a:r>
              <a:rPr lang="el-GR" sz="2800" dirty="0"/>
              <a:t>Τα μέτρα που έχουν ήδη ληφθεί</a:t>
            </a:r>
          </a:p>
          <a:p>
            <a:pPr marL="514350" indent="-514350">
              <a:buNone/>
            </a:pPr>
            <a:endParaRPr lang="el-GR" sz="2800" dirty="0"/>
          </a:p>
          <a:p>
            <a:pPr>
              <a:buNone/>
            </a:pPr>
            <a:r>
              <a:rPr lang="el-GR" sz="2800" dirty="0"/>
              <a:t>2. Τους στόχους που έχουν τεθεί από τα όργανα της ΕΕ</a:t>
            </a:r>
          </a:p>
          <a:p>
            <a:pPr>
              <a:buNone/>
            </a:pPr>
            <a:endParaRPr lang="el-GR" sz="2800" dirty="0"/>
          </a:p>
          <a:p>
            <a:pPr>
              <a:buNone/>
            </a:pPr>
            <a:r>
              <a:rPr lang="el-GR" sz="2800" dirty="0"/>
              <a:t>3. Μέτρα που έχουν ληφθεί σε άλλα κράτη μέλη</a:t>
            </a:r>
          </a:p>
          <a:p>
            <a:endParaRPr lang="el-GR" dirty="0"/>
          </a:p>
          <a:p>
            <a:endParaRPr lang="el-G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Εθνικός Στόχος Ενεργειακής απόδοσης </a:t>
            </a:r>
            <a:br>
              <a:rPr lang="el-GR" sz="3200" dirty="0"/>
            </a:br>
            <a:r>
              <a:rPr lang="el-GR" sz="3200" dirty="0"/>
              <a:t>(Άρθρο 3)</a:t>
            </a:r>
          </a:p>
        </p:txBody>
      </p:sp>
      <p:sp>
        <p:nvSpPr>
          <p:cNvPr id="3" name="2 - Θέση περιεχομένου"/>
          <p:cNvSpPr>
            <a:spLocks noGrp="1"/>
          </p:cNvSpPr>
          <p:nvPr>
            <p:ph idx="1"/>
          </p:nvPr>
        </p:nvSpPr>
        <p:spPr/>
        <p:txBody>
          <a:bodyPr>
            <a:normAutofit fontScale="92500"/>
          </a:bodyPr>
          <a:lstStyle/>
          <a:p>
            <a:pPr algn="just"/>
            <a:r>
              <a:rPr lang="el-GR" sz="3000" dirty="0"/>
              <a:t>Επίσης συνεκτιμώνται και εθνικές συνθήκες</a:t>
            </a:r>
          </a:p>
          <a:p>
            <a:pPr algn="just">
              <a:buNone/>
            </a:pPr>
            <a:r>
              <a:rPr lang="el-GR" sz="3000" dirty="0"/>
              <a:t>α)	οικονομικώς αποτελεσματικές δυνατότητες εξοικονόμησης ενέργειας</a:t>
            </a:r>
          </a:p>
          <a:p>
            <a:pPr algn="just">
              <a:buNone/>
            </a:pPr>
            <a:r>
              <a:rPr lang="el-GR" sz="3000" dirty="0"/>
              <a:t>β)	την εξέλιξη και πρόβλεψη του ΑΕΠ,</a:t>
            </a:r>
          </a:p>
          <a:p>
            <a:pPr algn="just">
              <a:buNone/>
            </a:pPr>
            <a:r>
              <a:rPr lang="el-GR" sz="3000" dirty="0"/>
              <a:t>γ)	αλλαγές στις εισαγωγές και τις εξαγωγές ενέργειας,</a:t>
            </a:r>
          </a:p>
          <a:p>
            <a:pPr algn="just">
              <a:buNone/>
            </a:pPr>
            <a:r>
              <a:rPr lang="el-GR" sz="3000" dirty="0"/>
              <a:t>δ)	</a:t>
            </a:r>
            <a:r>
              <a:rPr lang="el-GR" sz="3000" b="1" dirty="0"/>
              <a:t>την ανάπτυξη όλων των ανανεώσιμων πηγών ενέργειας, την πυρηνική ενέργεια, τη δέσμευση και αποθήκευση διοξειδίου του άνθρακα, </a:t>
            </a:r>
            <a:r>
              <a:rPr lang="el-GR" sz="3000" dirty="0"/>
              <a:t>και</a:t>
            </a:r>
          </a:p>
          <a:p>
            <a:pPr algn="just">
              <a:buNone/>
            </a:pPr>
            <a:r>
              <a:rPr lang="el-GR" sz="3000" dirty="0"/>
              <a:t>ε)	την έγκαιρη δράση</a:t>
            </a:r>
          </a:p>
          <a:p>
            <a:endParaRPr lang="el-GR" dirty="0"/>
          </a:p>
          <a:p>
            <a:endParaRPr lang="el-G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l-GR" sz="3200" dirty="0"/>
              <a:t>Εκπόνηση Εθνικών Σχέδιων Δράσης </a:t>
            </a:r>
            <a:endParaRPr lang="en-US" sz="3200" dirty="0"/>
          </a:p>
        </p:txBody>
      </p:sp>
      <p:sp>
        <p:nvSpPr>
          <p:cNvPr id="3" name="Content Placeholder 2"/>
          <p:cNvSpPr>
            <a:spLocks noGrp="1"/>
          </p:cNvSpPr>
          <p:nvPr>
            <p:ph idx="1"/>
          </p:nvPr>
        </p:nvSpPr>
        <p:spPr/>
        <p:txBody>
          <a:bodyPr>
            <a:normAutofit fontScale="92500" lnSpcReduction="20000"/>
          </a:bodyPr>
          <a:lstStyle/>
          <a:p>
            <a:pPr algn="just"/>
            <a:r>
              <a:rPr lang="el-GR" sz="2800" dirty="0"/>
              <a:t>Για την επίτευξη του εθνικού ενδεικτικού στόχου, η Διεύθυνση Ενεργειακών Πολιτικών και Ενεργειακής Αποδοτικότητας της Γενικής Γραμματείας Ενέργειας και Ορυκτών Πρώτων Υλών του Υπουργείου Περιβάλλοντος και Ενέργειας έχει την ευθύνη για την εκπόνηση Εθνικών Σχεδίων Δράσης Ενεργειακής Απόδοσης (ΕΣΔΕΑ) κατόπιν συνεργασίας με συναρμόδια υπουργεία και φορείς.</a:t>
            </a:r>
          </a:p>
          <a:p>
            <a:pPr algn="just"/>
            <a:r>
              <a:rPr lang="el-GR" sz="2800" dirty="0"/>
              <a:t>Τον Μάρτιο του 2018 το τέταρτο κατά σειρά σχέδιο ενεργειακής απόδοσης έτους 2017 – Αποτίμηση των καθοριζόμενων μέτρων του προηγούμενου σχεδίου – Παρουσίαση των μέτρων πολιτικής για την περίοδο 2015-2017 – Προγραμματισμένα μέτρα για την περίοδο 2017-2020</a:t>
            </a:r>
            <a:endParaRPr lang="en-US" sz="2800" dirty="0"/>
          </a:p>
        </p:txBody>
      </p:sp>
    </p:spTree>
    <p:extLst>
      <p:ext uri="{BB962C8B-B14F-4D97-AF65-F5344CB8AC3E}">
        <p14:creationId xmlns:p14="http://schemas.microsoft.com/office/powerpoint/2010/main" val="481976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Απόδοση κατά τη χρήση ενέργειας(Άρθρα </a:t>
            </a:r>
            <a:r>
              <a:rPr lang="en-US" sz="3200" dirty="0"/>
              <a:t>5</a:t>
            </a:r>
            <a:r>
              <a:rPr lang="el-GR" sz="3200" dirty="0"/>
              <a:t>-13)</a:t>
            </a:r>
          </a:p>
        </p:txBody>
      </p:sp>
      <p:sp>
        <p:nvSpPr>
          <p:cNvPr id="3" name="2 - Θέση περιεχομένου"/>
          <p:cNvSpPr>
            <a:spLocks noGrp="1"/>
          </p:cNvSpPr>
          <p:nvPr>
            <p:ph idx="1"/>
          </p:nvPr>
        </p:nvSpPr>
        <p:spPr/>
        <p:txBody>
          <a:bodyPr>
            <a:noAutofit/>
          </a:bodyPr>
          <a:lstStyle/>
          <a:p>
            <a:pPr algn="just">
              <a:buNone/>
            </a:pPr>
            <a:r>
              <a:rPr lang="el-GR" sz="2800" dirty="0"/>
              <a:t>2. Αγορά από δημόσιους φορείς (άρθρο 6)</a:t>
            </a:r>
          </a:p>
          <a:p>
            <a:pPr algn="just"/>
            <a:r>
              <a:rPr lang="el-GR" sz="2800" dirty="0"/>
              <a:t>Τα κράτη μέλη διασφαλίζουν ότι οι κεντρικές δημόσιες διοικήσεις αγοράζουν μόνο προϊόντα, υπηρεσίες και κτίρια υψηλής ενεργειακής απόδοσης</a:t>
            </a:r>
          </a:p>
          <a:p>
            <a:pPr algn="just"/>
            <a:r>
              <a:rPr lang="el-GR" sz="2800" dirty="0"/>
              <a:t>Η υποχρέωση εφαρμόζεται στις συμβάσεις των ενόπλων δυνάμεων, αν δεν συγκρούεται με τις επιδιώξεις των ενόπλων δυνάμεων.</a:t>
            </a:r>
          </a:p>
          <a:p>
            <a:pPr algn="just"/>
            <a:r>
              <a:rPr lang="el-GR" sz="2800" dirty="0"/>
              <a:t>Δεν εφαρμόζεται στις συμβάσεις προμήθειας στρατιωτικού εξοπλισμού</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Απόδοση κατά τη χρήση ενέργειας (Άρθρα </a:t>
            </a:r>
            <a:r>
              <a:rPr lang="en-US" sz="3200" dirty="0"/>
              <a:t>5</a:t>
            </a:r>
            <a:r>
              <a:rPr lang="el-GR" sz="3200" dirty="0"/>
              <a:t>-13)</a:t>
            </a:r>
          </a:p>
        </p:txBody>
      </p:sp>
      <p:sp>
        <p:nvSpPr>
          <p:cNvPr id="3" name="2 - Θέση περιεχομένου"/>
          <p:cNvSpPr>
            <a:spLocks noGrp="1"/>
          </p:cNvSpPr>
          <p:nvPr>
            <p:ph idx="1"/>
          </p:nvPr>
        </p:nvSpPr>
        <p:spPr/>
        <p:txBody>
          <a:bodyPr>
            <a:normAutofit fontScale="92500" lnSpcReduction="10000"/>
          </a:bodyPr>
          <a:lstStyle/>
          <a:p>
            <a:pPr algn="just">
              <a:buNone/>
            </a:pPr>
            <a:r>
              <a:rPr lang="el-GR" sz="2800" dirty="0"/>
              <a:t>3. Καθεστώς ενεργειακής απόδοσης (Άρθρο 7α)</a:t>
            </a:r>
          </a:p>
          <a:p>
            <a:pPr algn="just"/>
            <a:r>
              <a:rPr lang="el-GR" sz="2800" dirty="0"/>
              <a:t>Κάθε κράτος μέλος θεσπίζει ένα καθεστώς επιβολής της υποχρέωσης ενεργειακής απόδοσης</a:t>
            </a:r>
          </a:p>
          <a:p>
            <a:pPr algn="just">
              <a:buNone/>
            </a:pPr>
            <a:r>
              <a:rPr lang="el-GR" sz="2800" dirty="0"/>
              <a:t>Από την 1η Ιανουαρίου 2017 θεσπίζεται καθεστώς επιβολής της υποχρέωσης ενεργειακής απόδοσης, με το οποίο εξασφαλίζεται ότι οι διανομείς ενέργειας ή/ και οι εταιρείες λιανικής πώλησης ενέργειας που ορίζονται ως υπόχρεα μέρη και λειτουργούν στην Ελληνική Επικράτεια, επιτυγχάνουν έναν σωρευτικό στόχο εξοικονόμησης ενέργειας στην τελική χρήση έως τις 31 Δεκεμβρίου 2020</a:t>
            </a:r>
            <a:r>
              <a:rPr lang="en-US" sz="2800" dirty="0"/>
              <a:t> (</a:t>
            </a:r>
            <a:r>
              <a:rPr lang="el-GR" sz="2800" dirty="0"/>
              <a:t>Άρθρο 9 του Νόμου 4342/2015)</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2DA6BCE8-1873-493B-974F-EA1F86E871D7}"/>
              </a:ext>
            </a:extLst>
          </p:cNvPr>
          <p:cNvSpPr>
            <a:spLocks noGrp="1"/>
          </p:cNvSpPr>
          <p:nvPr>
            <p:ph type="title"/>
          </p:nvPr>
        </p:nvSpPr>
        <p:spPr/>
        <p:txBody>
          <a:bodyPr>
            <a:normAutofit fontScale="90000"/>
          </a:bodyPr>
          <a:lstStyle/>
          <a:p>
            <a:r>
              <a:rPr lang="el-GR" dirty="0"/>
              <a:t>Καθεστώς επιβολής ενεργειακής απόδοσης</a:t>
            </a:r>
          </a:p>
        </p:txBody>
      </p:sp>
      <p:sp>
        <p:nvSpPr>
          <p:cNvPr id="3" name="Θέση περιεχομένου 2">
            <a:extLst>
              <a:ext uri="{FF2B5EF4-FFF2-40B4-BE49-F238E27FC236}">
                <a16:creationId xmlns:a16="http://schemas.microsoft.com/office/drawing/2014/main" id="{356F57BA-0090-4228-B805-0957397B2D0F}"/>
              </a:ext>
            </a:extLst>
          </p:cNvPr>
          <p:cNvSpPr>
            <a:spLocks noGrp="1"/>
          </p:cNvSpPr>
          <p:nvPr>
            <p:ph idx="1"/>
          </p:nvPr>
        </p:nvSpPr>
        <p:spPr/>
        <p:txBody>
          <a:bodyPr>
            <a:normAutofit fontScale="85000" lnSpcReduction="20000"/>
          </a:bodyPr>
          <a:lstStyle/>
          <a:p>
            <a:pPr algn="just"/>
            <a:r>
              <a:rPr lang="el-GR" b="1" dirty="0"/>
              <a:t>ΔΕΕ, απόφαση της 7ης Αυγούστου 2018, Υπόθεση C-561/16, </a:t>
            </a:r>
            <a:r>
              <a:rPr lang="en-US" b="1" dirty="0" err="1"/>
              <a:t>Saras</a:t>
            </a:r>
            <a:r>
              <a:rPr lang="en-US" b="1" dirty="0"/>
              <a:t> </a:t>
            </a:r>
            <a:r>
              <a:rPr lang="en-US" b="1" dirty="0" err="1"/>
              <a:t>Energ</a:t>
            </a:r>
            <a:r>
              <a:rPr lang="el-GR" b="1" dirty="0"/>
              <a:t>í</a:t>
            </a:r>
            <a:r>
              <a:rPr lang="en-US" b="1" dirty="0"/>
              <a:t>a SA</a:t>
            </a:r>
            <a:r>
              <a:rPr lang="el-GR" b="1" dirty="0"/>
              <a:t> κατά </a:t>
            </a:r>
            <a:r>
              <a:rPr lang="en-US" b="1" dirty="0" err="1"/>
              <a:t>Administraci</a:t>
            </a:r>
            <a:r>
              <a:rPr lang="el-GR" b="1" dirty="0"/>
              <a:t>ó</a:t>
            </a:r>
            <a:r>
              <a:rPr lang="en-US" b="1" dirty="0"/>
              <a:t>n del Estado </a:t>
            </a:r>
            <a:endParaRPr lang="el-GR" b="1" dirty="0"/>
          </a:p>
          <a:p>
            <a:pPr algn="just"/>
            <a:r>
              <a:rPr lang="el-GR" dirty="0"/>
              <a:t>Η συγκεκριμένη αίτηση υποβλήθηκε από το Ανώτατο Δικαστήριο της Ισπανίας Tribunal </a:t>
            </a:r>
            <a:r>
              <a:rPr lang="el-GR" dirty="0" err="1"/>
              <a:t>Supremo</a:t>
            </a:r>
            <a:r>
              <a:rPr lang="el-GR" dirty="0"/>
              <a:t> στο πλαίσιο ένδικης διαφοράς μεταξύ της </a:t>
            </a:r>
            <a:r>
              <a:rPr lang="el-GR" dirty="0" err="1"/>
              <a:t>Saras</a:t>
            </a:r>
            <a:r>
              <a:rPr lang="el-GR" dirty="0"/>
              <a:t> </a:t>
            </a:r>
            <a:r>
              <a:rPr lang="el-GR" dirty="0" err="1"/>
              <a:t>Energía</a:t>
            </a:r>
            <a:r>
              <a:rPr lang="el-GR" dirty="0"/>
              <a:t> SA και του Ισπανικού Δημοσίου σχετικά με τη νομιμότητα της υπουργικής απόφασης IET/289/2015 του Υπουργού Βιομηχανίας, Ενέργειας και Τουρισμού για τη θέσπιση των υποχρεώσεων καταβολής εισφοράς στο εθνικό ταμείο ενεργειακής απόδοσης για το έτος 2015. </a:t>
            </a:r>
          </a:p>
        </p:txBody>
      </p:sp>
    </p:spTree>
    <p:extLst>
      <p:ext uri="{BB962C8B-B14F-4D97-AF65-F5344CB8AC3E}">
        <p14:creationId xmlns:p14="http://schemas.microsoft.com/office/powerpoint/2010/main" val="2572364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446C4B5-E9F9-4719-BDF4-B24A1898E27E}"/>
              </a:ext>
            </a:extLst>
          </p:cNvPr>
          <p:cNvSpPr>
            <a:spLocks noGrp="1"/>
          </p:cNvSpPr>
          <p:nvPr>
            <p:ph type="title"/>
          </p:nvPr>
        </p:nvSpPr>
        <p:spPr/>
        <p:txBody>
          <a:bodyPr>
            <a:normAutofit fontScale="90000"/>
          </a:bodyPr>
          <a:lstStyle/>
          <a:p>
            <a:r>
              <a:rPr lang="el-GR" dirty="0"/>
              <a:t>Καθεστώς επιβολής ενεργειακής απόδοσης</a:t>
            </a:r>
          </a:p>
        </p:txBody>
      </p:sp>
      <p:sp>
        <p:nvSpPr>
          <p:cNvPr id="3" name="Θέση περιεχομένου 2">
            <a:extLst>
              <a:ext uri="{FF2B5EF4-FFF2-40B4-BE49-F238E27FC236}">
                <a16:creationId xmlns:a16="http://schemas.microsoft.com/office/drawing/2014/main" id="{11DDA86D-6B3E-4511-A56E-0D1F70B56569}"/>
              </a:ext>
            </a:extLst>
          </p:cNvPr>
          <p:cNvSpPr>
            <a:spLocks noGrp="1"/>
          </p:cNvSpPr>
          <p:nvPr>
            <p:ph idx="1"/>
          </p:nvPr>
        </p:nvSpPr>
        <p:spPr/>
        <p:txBody>
          <a:bodyPr>
            <a:normAutofit fontScale="77500" lnSpcReduction="20000"/>
          </a:bodyPr>
          <a:lstStyle/>
          <a:p>
            <a:pPr algn="just"/>
            <a:r>
              <a:rPr lang="el-GR" b="1" dirty="0"/>
              <a:t>ΔΕΕ, απόφαση της 7ης Αυγούστου 2018, Υπόθεση C-561/16, </a:t>
            </a:r>
            <a:r>
              <a:rPr lang="en-US" b="1" dirty="0" err="1"/>
              <a:t>Saras</a:t>
            </a:r>
            <a:r>
              <a:rPr lang="en-US" b="1" dirty="0"/>
              <a:t> </a:t>
            </a:r>
            <a:r>
              <a:rPr lang="en-US" b="1" dirty="0" err="1"/>
              <a:t>Energ</a:t>
            </a:r>
            <a:r>
              <a:rPr lang="el-GR" b="1" dirty="0"/>
              <a:t>í</a:t>
            </a:r>
            <a:r>
              <a:rPr lang="en-US" b="1" dirty="0"/>
              <a:t>a SA</a:t>
            </a:r>
            <a:r>
              <a:rPr lang="el-GR" b="1" dirty="0"/>
              <a:t> κατά </a:t>
            </a:r>
            <a:r>
              <a:rPr lang="en-US" b="1" dirty="0" err="1"/>
              <a:t>Administraci</a:t>
            </a:r>
            <a:r>
              <a:rPr lang="el-GR" b="1" dirty="0"/>
              <a:t>ó</a:t>
            </a:r>
            <a:r>
              <a:rPr lang="en-US" b="1" dirty="0"/>
              <a:t>n del Estado </a:t>
            </a:r>
            <a:r>
              <a:rPr lang="el-GR" dirty="0"/>
              <a:t>Ειδικότερα, η </a:t>
            </a:r>
            <a:r>
              <a:rPr lang="el-GR" dirty="0" err="1"/>
              <a:t>Saras</a:t>
            </a:r>
            <a:r>
              <a:rPr lang="el-GR" dirty="0"/>
              <a:t> </a:t>
            </a:r>
            <a:r>
              <a:rPr lang="el-GR" dirty="0" err="1"/>
              <a:t>Energía</a:t>
            </a:r>
            <a:r>
              <a:rPr lang="el-GR" dirty="0"/>
              <a:t>, ισπανική εταιρία που δραστηριοποιείται στον τομέα της ενέργειας, προσέφυγε ενώπιον του αιτούντος δικαστηρίου επικαλούμενη ότι η επίδικη υπουργική απόφαση είναι αντίθετη προς την Οδηγία 2012/27, διότι υποχρεώνει την προσφεύγουσα εταιρεία να εκπληρώσει την υποχρέωση εξοικονόμησης ενέργειας μέσω της ετήσιας καταβολής εισφοράς στο εθνικό ταμείο ενεργειακής απόδοσης, χωρίς να της παρέχει τη δυνατότητα να εκπληρώσει την υποχρέωση αυτή μέσω της εφαρμογής πραγματικών μέτρων εξοικονόμησης ενέργειας.</a:t>
            </a:r>
          </a:p>
          <a:p>
            <a:endParaRPr lang="el-GR" dirty="0"/>
          </a:p>
        </p:txBody>
      </p:sp>
    </p:spTree>
    <p:extLst>
      <p:ext uri="{BB962C8B-B14F-4D97-AF65-F5344CB8AC3E}">
        <p14:creationId xmlns:p14="http://schemas.microsoft.com/office/powerpoint/2010/main" val="4000202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588659BB-828E-4438-A13F-855E9F6B7F66}"/>
              </a:ext>
            </a:extLst>
          </p:cNvPr>
          <p:cNvSpPr>
            <a:spLocks noGrp="1"/>
          </p:cNvSpPr>
          <p:nvPr>
            <p:ph type="title"/>
          </p:nvPr>
        </p:nvSpPr>
        <p:spPr/>
        <p:txBody>
          <a:bodyPr>
            <a:normAutofit fontScale="90000"/>
          </a:bodyPr>
          <a:lstStyle/>
          <a:p>
            <a:r>
              <a:rPr lang="el-GR" dirty="0"/>
              <a:t>Καθεστώς επιβολής ενεργειακής απόδοσης</a:t>
            </a:r>
          </a:p>
        </p:txBody>
      </p:sp>
      <p:sp>
        <p:nvSpPr>
          <p:cNvPr id="3" name="Θέση περιεχομένου 2">
            <a:extLst>
              <a:ext uri="{FF2B5EF4-FFF2-40B4-BE49-F238E27FC236}">
                <a16:creationId xmlns:a16="http://schemas.microsoft.com/office/drawing/2014/main" id="{3F6F8A83-3996-450B-8E39-B15ECCC86BB9}"/>
              </a:ext>
            </a:extLst>
          </p:cNvPr>
          <p:cNvSpPr>
            <a:spLocks noGrp="1"/>
          </p:cNvSpPr>
          <p:nvPr>
            <p:ph idx="1"/>
          </p:nvPr>
        </p:nvSpPr>
        <p:spPr/>
        <p:txBody>
          <a:bodyPr>
            <a:normAutofit fontScale="92500" lnSpcReduction="20000"/>
          </a:bodyPr>
          <a:lstStyle/>
          <a:p>
            <a:pPr algn="just"/>
            <a:r>
              <a:rPr lang="el-GR" dirty="0"/>
              <a:t>Το νομικό ζήτημα που τέθηκε ήταν εάν το άρθρο 7, παρ. 1 και 9, και το άρθρο 20, παρ. 4 και 6, της Οδηγίας 2012/27 έχουν την έννοια ότι αντιτίθενται σε εθνική κανονιστική ρύθμιση η οποία θεσπίζει ως κύριο τρόπο εκπλήρωσης της υποχρέωσης ενεργειακής απόδοσης ένα καθεστώς ετήσιας εισφοράς σε εθνικό ταμείο ενεργειακής απόδοσης, χωρίς να προβλέπει τη δυνατότητα των υπόχρεων μερών, αντί να καταβάλλουν την εισφορά αυτή, να επιτυγχάνουν τους στόχους εξοικονόμησης ενέργειας με τρόπο πραγματικό και άμεσο.</a:t>
            </a:r>
          </a:p>
        </p:txBody>
      </p:sp>
    </p:spTree>
    <p:extLst>
      <p:ext uri="{BB962C8B-B14F-4D97-AF65-F5344CB8AC3E}">
        <p14:creationId xmlns:p14="http://schemas.microsoft.com/office/powerpoint/2010/main" val="9107326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21F36BE2-F620-4C21-925E-A766056B3B24}"/>
              </a:ext>
            </a:extLst>
          </p:cNvPr>
          <p:cNvSpPr>
            <a:spLocks noGrp="1"/>
          </p:cNvSpPr>
          <p:nvPr>
            <p:ph type="title"/>
          </p:nvPr>
        </p:nvSpPr>
        <p:spPr/>
        <p:txBody>
          <a:bodyPr>
            <a:normAutofit fontScale="90000"/>
          </a:bodyPr>
          <a:lstStyle/>
          <a:p>
            <a:r>
              <a:rPr lang="el-GR" dirty="0"/>
              <a:t>Καθεστώς επιβολής ενεργειακής απόδοσης</a:t>
            </a:r>
          </a:p>
        </p:txBody>
      </p:sp>
      <p:sp>
        <p:nvSpPr>
          <p:cNvPr id="3" name="Θέση περιεχομένου 2">
            <a:extLst>
              <a:ext uri="{FF2B5EF4-FFF2-40B4-BE49-F238E27FC236}">
                <a16:creationId xmlns:a16="http://schemas.microsoft.com/office/drawing/2014/main" id="{D3DE4072-BB53-4EEF-B02F-6876A23ED06B}"/>
              </a:ext>
            </a:extLst>
          </p:cNvPr>
          <p:cNvSpPr>
            <a:spLocks noGrp="1"/>
          </p:cNvSpPr>
          <p:nvPr>
            <p:ph idx="1"/>
          </p:nvPr>
        </p:nvSpPr>
        <p:spPr/>
        <p:txBody>
          <a:bodyPr>
            <a:normAutofit fontScale="77500" lnSpcReduction="20000"/>
          </a:bodyPr>
          <a:lstStyle/>
          <a:p>
            <a:pPr algn="just"/>
            <a:r>
              <a:rPr lang="el-GR" b="1" dirty="0"/>
              <a:t>Το ΔΕΕ έκρινε ότι τα επίδικα άρθρα της Οδηγίας 2012/27 δεν αντιτίθενται στην ανωτέρω εθνική κανονιστική ρύθμιση</a:t>
            </a:r>
          </a:p>
          <a:p>
            <a:pPr algn="just"/>
            <a:r>
              <a:rPr lang="el-GR" dirty="0"/>
              <a:t>Το δεύτερο νομικό ζήτημα που τέθηκε ήταν εάν το άρθρο 7, παρ. 1 και 4, της Οδηγίας 2012/27 έχει την έννοια ότι αντιτίθεται σε εθνική κανονιστική ρύθμιση, η οποία επιβάλλει υποχρέωση ενεργειακής απόδοσης σε ορισμένες μόνον επιχειρήσεις του ενεργειακού τομέα, οι οποίες ορίζονται ως υπόχρεα μέρη, και  δεν εκθέτει ρητώς τους λόγους τους οποίους οι συγκεκριμένες επιχειρήσεις ορίστηκαν ως υπόχρεα μέρη.</a:t>
            </a:r>
          </a:p>
          <a:p>
            <a:pPr algn="just"/>
            <a:r>
              <a:rPr lang="el-GR" b="1" dirty="0"/>
              <a:t>Το ΔΕΕ έκρινε ότι τα επίμαχα άρθρα της Οδηγίας 2012/27 δεν αντιτίθενται στην ανωτέρω εθνική κανονιστική ρύθμιση</a:t>
            </a:r>
            <a:r>
              <a:rPr lang="el-GR" dirty="0"/>
              <a:t>.</a:t>
            </a:r>
          </a:p>
          <a:p>
            <a:pPr algn="just"/>
            <a:endParaRPr lang="el-GR" dirty="0"/>
          </a:p>
          <a:p>
            <a:endParaRPr lang="el-GR" dirty="0"/>
          </a:p>
        </p:txBody>
      </p:sp>
    </p:spTree>
    <p:extLst>
      <p:ext uri="{BB962C8B-B14F-4D97-AF65-F5344CB8AC3E}">
        <p14:creationId xmlns:p14="http://schemas.microsoft.com/office/powerpoint/2010/main" val="4119095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Απόδοση κατά τη χρήση ενέργειας (Άρθρα 5-13)</a:t>
            </a:r>
          </a:p>
        </p:txBody>
      </p:sp>
      <p:sp>
        <p:nvSpPr>
          <p:cNvPr id="3" name="2 - Θέση περιεχομένου"/>
          <p:cNvSpPr>
            <a:spLocks noGrp="1"/>
          </p:cNvSpPr>
          <p:nvPr>
            <p:ph idx="1"/>
          </p:nvPr>
        </p:nvSpPr>
        <p:spPr/>
        <p:txBody>
          <a:bodyPr>
            <a:normAutofit/>
          </a:bodyPr>
          <a:lstStyle/>
          <a:p>
            <a:pPr algn="just">
              <a:buNone/>
            </a:pPr>
            <a:r>
              <a:rPr lang="el-GR" sz="2800" dirty="0"/>
              <a:t>4. Ενεργειακοί έλεγχοι υψηλής ποιότητας(Άρθρο 8) </a:t>
            </a:r>
          </a:p>
          <a:p>
            <a:pPr algn="just"/>
            <a:r>
              <a:rPr lang="el-GR" sz="2800" dirty="0"/>
              <a:t>α)	διενεργούνται ανεξάρτητα από ειδικευμένους ή/και διαπιστευμένους εμπειρογνώμονες σύμφωνα με κριτήρια πιστοποίησης, ή</a:t>
            </a:r>
          </a:p>
          <a:p>
            <a:pPr algn="just"/>
            <a:r>
              <a:rPr lang="el-GR" sz="2800" dirty="0"/>
              <a:t> β)	την εφαρμογή και επίβλεψη των οποίων αναλαμβάνουν ανεξάρτητες αρχές στο πλαίσιο της εθνικής νομοθεσίας.</a:t>
            </a:r>
          </a:p>
          <a:p>
            <a:endParaRPr lang="el-G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Απόδοση κατά τη χρήση της ενέργειας </a:t>
            </a:r>
            <a:br>
              <a:rPr lang="el-GR" sz="3200" dirty="0"/>
            </a:br>
            <a:r>
              <a:rPr lang="el-GR" sz="3200" dirty="0"/>
              <a:t>(Άρθρα 4-13)</a:t>
            </a:r>
          </a:p>
        </p:txBody>
      </p:sp>
      <p:sp>
        <p:nvSpPr>
          <p:cNvPr id="3" name="2 - Θέση περιεχομένου"/>
          <p:cNvSpPr>
            <a:spLocks noGrp="1"/>
          </p:cNvSpPr>
          <p:nvPr>
            <p:ph idx="1"/>
          </p:nvPr>
        </p:nvSpPr>
        <p:spPr/>
        <p:txBody>
          <a:bodyPr>
            <a:normAutofit/>
          </a:bodyPr>
          <a:lstStyle/>
          <a:p>
            <a:pPr algn="just">
              <a:buNone/>
            </a:pPr>
            <a:r>
              <a:rPr lang="el-GR" sz="2800" dirty="0"/>
              <a:t>5. Τα κράτη μέλη λαμβάνουν μέτρα για αποδοτική χρήση της ενέργειας από μικρούς καταναλωτές ενέργειας (νοικοκυριά) (Άρθρο 12)</a:t>
            </a:r>
          </a:p>
          <a:p>
            <a:pPr algn="just"/>
            <a:r>
              <a:rPr lang="el-GR" sz="2800" dirty="0"/>
              <a:t>Για το σκοπό μπορούν δοθούν </a:t>
            </a:r>
          </a:p>
          <a:p>
            <a:pPr marL="514350" indent="-514350" algn="just">
              <a:buAutoNum type="arabicPeriod"/>
            </a:pPr>
            <a:r>
              <a:rPr lang="el-GR" sz="2800" dirty="0"/>
              <a:t>Φορολογικά κίνητρα </a:t>
            </a:r>
          </a:p>
          <a:p>
            <a:pPr>
              <a:buNone/>
            </a:pPr>
            <a:r>
              <a:rPr lang="el-GR" sz="2800" dirty="0"/>
              <a:t>2. Ευνοϊκοί Όροι πρόσβασης σε χρηματοδότηση, δάνεια ή επιδοτήσεις</a:t>
            </a:r>
          </a:p>
          <a:p>
            <a:pPr>
              <a:buNone/>
            </a:pPr>
            <a:r>
              <a:rPr lang="el-GR" sz="2800" dirty="0"/>
              <a:t>3. παροχή πληροφοριών,</a:t>
            </a:r>
          </a:p>
          <a:p>
            <a:pPr marL="514350" indent="-514350" algn="just">
              <a:buAutoNum type="arabicPeriod"/>
            </a:pPr>
            <a:endParaRPr lang="el-G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Απόδοση κατά τον ενεργειακό εφοδιασμό (Άρθρα 14-15)</a:t>
            </a:r>
          </a:p>
        </p:txBody>
      </p:sp>
      <p:sp>
        <p:nvSpPr>
          <p:cNvPr id="3" name="2 - Θέση περιεχομένου"/>
          <p:cNvSpPr>
            <a:spLocks noGrp="1"/>
          </p:cNvSpPr>
          <p:nvPr>
            <p:ph idx="1"/>
          </p:nvPr>
        </p:nvSpPr>
        <p:spPr/>
        <p:txBody>
          <a:bodyPr>
            <a:normAutofit fontScale="92500" lnSpcReduction="20000"/>
          </a:bodyPr>
          <a:lstStyle/>
          <a:p>
            <a:pPr>
              <a:lnSpc>
                <a:spcPct val="115000"/>
              </a:lnSpc>
              <a:spcAft>
                <a:spcPts val="1000"/>
              </a:spcAft>
              <a:buNone/>
            </a:pPr>
            <a:r>
              <a:rPr lang="el-GR" sz="3000" dirty="0">
                <a:latin typeface="+mj-lt"/>
                <a:ea typeface="Times New Roman"/>
                <a:cs typeface="Times New Roman"/>
              </a:rPr>
              <a:t>1. Προώθηση της απόδοσης στη θέρμανση και ψύξη (Άρθρο 14)</a:t>
            </a:r>
          </a:p>
          <a:p>
            <a:pPr algn="just">
              <a:lnSpc>
                <a:spcPct val="115000"/>
              </a:lnSpc>
              <a:spcAft>
                <a:spcPts val="1000"/>
              </a:spcAft>
            </a:pPr>
            <a:r>
              <a:rPr lang="el-GR" sz="3000" dirty="0">
                <a:latin typeface="+mj-lt"/>
              </a:rPr>
              <a:t>Τα κράτη μέλη διενεργούν αξιολόγηση του δυναμικού υλοποίησης της συμπαραγωγής υψηλής απόδοσης και της αποδοτικής τηλεθέρμανσης και </a:t>
            </a:r>
            <a:r>
              <a:rPr lang="el-GR" sz="3000" dirty="0" err="1">
                <a:latin typeface="+mj-lt"/>
              </a:rPr>
              <a:t>τηλεψύξης</a:t>
            </a:r>
            <a:endParaRPr lang="el-GR" sz="3000" dirty="0">
              <a:latin typeface="+mj-lt"/>
              <a:ea typeface="Calibri"/>
              <a:cs typeface="Times New Roman"/>
            </a:endParaRPr>
          </a:p>
          <a:p>
            <a:r>
              <a:rPr lang="el-GR" sz="3000" dirty="0">
                <a:latin typeface="+mj-lt"/>
              </a:rPr>
              <a:t>Κοινοποίηση στην Επιτροπή</a:t>
            </a:r>
          </a:p>
          <a:p>
            <a:pPr algn="just"/>
            <a:r>
              <a:rPr lang="el-GR" sz="3000" dirty="0">
                <a:latin typeface="+mj-lt"/>
                <a:ea typeface="Times New Roman"/>
              </a:rPr>
              <a:t>Ανάλυση κόστους-οφέλους η οποία καλύπτει την επικράτειά τους και βασίζεται στις κλιματολογικές συνθήκες</a:t>
            </a:r>
            <a:endParaRPr lang="el-GR" sz="3000" dirty="0">
              <a:latin typeface="+mj-l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Απόδοση κατά τον ενεργειακό εφοδιασμό (Άρθρα 14-15)</a:t>
            </a:r>
          </a:p>
        </p:txBody>
      </p:sp>
      <p:sp>
        <p:nvSpPr>
          <p:cNvPr id="3" name="2 - Θέση περιεχομένου"/>
          <p:cNvSpPr>
            <a:spLocks noGrp="1"/>
          </p:cNvSpPr>
          <p:nvPr>
            <p:ph idx="1"/>
          </p:nvPr>
        </p:nvSpPr>
        <p:spPr/>
        <p:txBody>
          <a:bodyPr>
            <a:normAutofit fontScale="70000" lnSpcReduction="20000"/>
          </a:bodyPr>
          <a:lstStyle/>
          <a:p>
            <a:pPr algn="just">
              <a:buNone/>
            </a:pPr>
            <a:r>
              <a:rPr lang="el-GR" sz="3000" dirty="0"/>
              <a:t>Μεταφορά και διανομή ενέργειας (Άρθρο 15)</a:t>
            </a:r>
          </a:p>
          <a:p>
            <a:pPr algn="just"/>
            <a:r>
              <a:rPr lang="el-GR" sz="2800" dirty="0"/>
              <a:t> Τα κράτη μέλη διασφαλίζουν ότι οι εθνικές ρυθμιστικές αρχές ενέργειας, κατά την άσκηση των κανονιστικών καθηκόντων που προβλέπονται στις οδηγίες 2009/72/ΕΚ και 2009/73/ΕΚ, λαμβάνουν δεόντως υπόψη την ενεργειακή απόδοση στις αποφάσεις τους για τη λειτουργία των υποδομών φυσικού αερίου και ηλεκτρικής ενέργειας.</a:t>
            </a:r>
          </a:p>
          <a:p>
            <a:pPr marL="0" indent="0" algn="just">
              <a:buNone/>
            </a:pPr>
            <a:endParaRPr lang="el-GR" sz="2800" dirty="0"/>
          </a:p>
          <a:p>
            <a:pPr algn="just"/>
            <a:r>
              <a:rPr lang="el-GR" sz="2800" dirty="0"/>
              <a:t>Τα κράτη μέλη διασφαλίζουν ιδίως ότι οι εθνικές ρυθμιστικές αρχές ενέργειας, μέσω της ανάπτυξης των τιμολογίων και των κανονιστικών ρυθμίσεων δικτύου, εντός του πλαισίου της οδηγίας 2009/72/ΕΚ και λαμβάνοντας υπόψη το κόστος και τα οφέλη κάθε μέτρου, προβλέπουν κίνητρα για τους φορείς εκμετάλλευσης δικτύου ώστε να διαθέτουν υπηρεσίες συστήματος στους χρήστες δικτύου επιτρέποντάς τους να εφαρμόζουν μέτρα βελτίωσης της ενεργειακής απόδοσης στο πλαίσιο της συνεχιζόμενης ανάπτυξης ευφυών δικτύων.</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Οριζόντιες Διατάξεις Άρθρα</a:t>
            </a:r>
            <a:br>
              <a:rPr lang="el-GR" sz="3200" dirty="0"/>
            </a:br>
            <a:r>
              <a:rPr lang="el-GR" sz="3200" dirty="0"/>
              <a:t>(Άρθρα16-21)</a:t>
            </a:r>
          </a:p>
        </p:txBody>
      </p:sp>
      <p:sp>
        <p:nvSpPr>
          <p:cNvPr id="3" name="2 - Θέση περιεχομένου"/>
          <p:cNvSpPr>
            <a:spLocks noGrp="1"/>
          </p:cNvSpPr>
          <p:nvPr>
            <p:ph idx="1"/>
          </p:nvPr>
        </p:nvSpPr>
        <p:spPr/>
        <p:txBody>
          <a:bodyPr/>
          <a:lstStyle/>
          <a:p>
            <a:pPr algn="just"/>
            <a:r>
              <a:rPr lang="el-GR" sz="2800" dirty="0"/>
              <a:t>Συστήματα αναγνώρισης προσόντων, διαπίστευσης και πιστοποίησης(Άρθρο 16)</a:t>
            </a:r>
          </a:p>
          <a:p>
            <a:pPr algn="just"/>
            <a:r>
              <a:rPr lang="el-GR" sz="2800" dirty="0"/>
              <a:t>Πληροφόρηση και κατάρτιση (Άρθρο 17)</a:t>
            </a:r>
          </a:p>
          <a:p>
            <a:pPr algn="just"/>
            <a:r>
              <a:rPr lang="el-GR" sz="2800" dirty="0"/>
              <a:t>Ενεργειακές υπηρεσίες (Άρθρο 18)</a:t>
            </a:r>
          </a:p>
          <a:p>
            <a:pPr algn="just"/>
            <a:r>
              <a:rPr lang="el-GR" sz="2800" dirty="0"/>
              <a:t>Εθνικό ταμείο ενεργειακής απόδοσης και χρηματοδοτικής και τεχνικής υποστήριξης(Άρθρο 20)</a:t>
            </a:r>
          </a:p>
          <a:p>
            <a:pPr algn="just"/>
            <a:endParaRPr lang="el-GR" sz="2800" dirty="0"/>
          </a:p>
          <a:p>
            <a:pPr algn="just"/>
            <a:endParaRPr lang="el-GR" sz="2800" dirty="0"/>
          </a:p>
          <a:p>
            <a:endParaRPr lang="el-G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CD47753C-DC46-4EA2-BE77-CA0422413294}"/>
              </a:ext>
            </a:extLst>
          </p:cNvPr>
          <p:cNvSpPr>
            <a:spLocks noGrp="1"/>
          </p:cNvSpPr>
          <p:nvPr>
            <p:ph type="title"/>
          </p:nvPr>
        </p:nvSpPr>
        <p:spPr>
          <a:xfrm>
            <a:off x="5040" y="160337"/>
            <a:ext cx="8229600" cy="1143000"/>
          </a:xfrm>
        </p:spPr>
        <p:txBody>
          <a:bodyPr>
            <a:noAutofit/>
          </a:bodyPr>
          <a:lstStyle/>
          <a:p>
            <a:r>
              <a:rPr lang="en-US" sz="2800" dirty="0"/>
              <a:t>C-31/17</a:t>
            </a:r>
            <a:br>
              <a:rPr lang="en-US"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E4DBA20F-5EBA-44A1-A748-499E41DC618D}"/>
              </a:ext>
            </a:extLst>
          </p:cNvPr>
          <p:cNvSpPr>
            <a:spLocks noGrp="1"/>
          </p:cNvSpPr>
          <p:nvPr>
            <p:ph idx="1"/>
          </p:nvPr>
        </p:nvSpPr>
        <p:spPr/>
        <p:txBody>
          <a:bodyPr>
            <a:normAutofit fontScale="70000" lnSpcReduction="20000"/>
          </a:bodyPr>
          <a:lstStyle/>
          <a:p>
            <a:pPr marL="360045" indent="-342265" algn="just">
              <a:spcAft>
                <a:spcPts val="1200"/>
              </a:spcAft>
            </a:pPr>
            <a:r>
              <a:rPr lang="el-GR" b="0" i="0" dirty="0">
                <a:solidFill>
                  <a:srgbClr val="000000"/>
                </a:solidFill>
                <a:effectLst/>
                <a:latin typeface="Open Sans" panose="020B0606030504020204" pitchFamily="34" charset="0"/>
              </a:rPr>
              <a:t> Η αίτηση προδικαστικής αποφάσεως αφορά την ερμηνεία του άρθρου 14, παράγραφος 1, στοιχείο αʹ, και του άρθρου 15, παράγραφος 1, στοιχείο γʹ, της οδηγίας 2003/96/ΕΚ του Συμβουλίου, της 27ης Οκτωβρίου 2003, σχετικά με την αναδιάρθρωση του κοινοτικού πλαισίου φορολογίας των ενεργειακών προϊόντων και της ηλεκτρικής ενέργειας</a:t>
            </a:r>
            <a:endParaRPr lang="en-US" b="0" i="0" dirty="0">
              <a:solidFill>
                <a:srgbClr val="000000"/>
              </a:solidFill>
              <a:effectLst/>
              <a:latin typeface="Open Sans" panose="020B0606030504020204" pitchFamily="34" charset="0"/>
            </a:endParaRPr>
          </a:p>
          <a:p>
            <a:pPr marL="360045" indent="-342265" algn="just">
              <a:spcAft>
                <a:spcPts val="1200"/>
              </a:spcAft>
            </a:pPr>
            <a:r>
              <a:rPr lang="el-GR" b="0" i="0" dirty="0">
                <a:solidFill>
                  <a:srgbClr val="000000"/>
                </a:solidFill>
                <a:effectLst/>
                <a:latin typeface="Open Sans" panose="020B0606030504020204" pitchFamily="34" charset="0"/>
              </a:rPr>
              <a:t>Η αίτηση υποβλήθηκε</a:t>
            </a:r>
            <a:r>
              <a:rPr lang="en-US" b="0" i="0" dirty="0">
                <a:solidFill>
                  <a:srgbClr val="000000"/>
                </a:solidFill>
                <a:effectLst/>
                <a:latin typeface="Open Sans" panose="020B0606030504020204" pitchFamily="34" charset="0"/>
              </a:rPr>
              <a:t> </a:t>
            </a:r>
            <a:r>
              <a:rPr lang="el-GR" b="0" i="0" dirty="0">
                <a:solidFill>
                  <a:srgbClr val="000000"/>
                </a:solidFill>
                <a:effectLst/>
                <a:latin typeface="Open Sans" panose="020B0606030504020204" pitchFamily="34" charset="0"/>
              </a:rPr>
              <a:t>από το Συμβούλιο της Επικρατείας, της Γαλλίας στο πλαίσιο ένδικης διαφοράς μεταξύ της </a:t>
            </a:r>
            <a:r>
              <a:rPr lang="el-GR" b="0" i="0" dirty="0" err="1">
                <a:solidFill>
                  <a:srgbClr val="000000"/>
                </a:solidFill>
                <a:effectLst/>
                <a:latin typeface="Open Sans" panose="020B0606030504020204" pitchFamily="34" charset="0"/>
              </a:rPr>
              <a:t>Cristal</a:t>
            </a:r>
            <a:r>
              <a:rPr lang="el-GR" b="0" i="0" dirty="0">
                <a:solidFill>
                  <a:srgbClr val="000000"/>
                </a:solidFill>
                <a:effectLst/>
                <a:latin typeface="Open Sans" panose="020B0606030504020204" pitchFamily="34" charset="0"/>
              </a:rPr>
              <a:t> Union, διαδόχου της </a:t>
            </a:r>
            <a:r>
              <a:rPr lang="el-GR" b="0" i="0" dirty="0" err="1">
                <a:solidFill>
                  <a:srgbClr val="000000"/>
                </a:solidFill>
                <a:effectLst/>
                <a:latin typeface="Open Sans" panose="020B0606030504020204" pitchFamily="34" charset="0"/>
              </a:rPr>
              <a:t>Sucrerie</a:t>
            </a:r>
            <a:r>
              <a:rPr lang="el-GR" b="0" i="0" dirty="0">
                <a:solidFill>
                  <a:srgbClr val="000000"/>
                </a:solidFill>
                <a:effectLst/>
                <a:latin typeface="Open Sans" panose="020B0606030504020204" pitchFamily="34" charset="0"/>
              </a:rPr>
              <a:t> de </a:t>
            </a:r>
            <a:r>
              <a:rPr lang="el-GR" b="0" i="0" dirty="0" err="1">
                <a:solidFill>
                  <a:srgbClr val="000000"/>
                </a:solidFill>
                <a:effectLst/>
                <a:latin typeface="Open Sans" panose="020B0606030504020204" pitchFamily="34" charset="0"/>
              </a:rPr>
              <a:t>Toury</a:t>
            </a:r>
            <a:r>
              <a:rPr lang="el-GR" b="0" i="0" dirty="0">
                <a:solidFill>
                  <a:srgbClr val="000000"/>
                </a:solidFill>
                <a:effectLst/>
                <a:latin typeface="Open Sans" panose="020B0606030504020204" pitchFamily="34" charset="0"/>
              </a:rPr>
              <a:t> SA, και του Υπουργού Οικονομίας και Οικονομικών, σχετικά με τη φορολόγηση του φυσικού αερίου που χρησιμοποιείται από μονάδα συμπαραγωγής για τη συνδυασμένη παραγωγή θερμότητας και ηλεκτρικής ενέργειας.</a:t>
            </a:r>
          </a:p>
          <a:p>
            <a:endParaRPr lang="el-GR" dirty="0"/>
          </a:p>
        </p:txBody>
      </p:sp>
    </p:spTree>
    <p:extLst>
      <p:ext uri="{BB962C8B-B14F-4D97-AF65-F5344CB8AC3E}">
        <p14:creationId xmlns:p14="http://schemas.microsoft.com/office/powerpoint/2010/main" val="3243805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38E6E7C7-F77E-44ED-AE9C-091EF11E2883}"/>
              </a:ext>
            </a:extLst>
          </p:cNvPr>
          <p:cNvSpPr>
            <a:spLocks noGrp="1"/>
          </p:cNvSpPr>
          <p:nvPr>
            <p:ph type="title"/>
          </p:nvPr>
        </p:nvSpPr>
        <p:spPr/>
        <p:txBody>
          <a:bodyPr>
            <a:noAutofit/>
          </a:bodyPr>
          <a:lstStyle/>
          <a:p>
            <a:r>
              <a:rPr lang="en-US" sz="2800" dirty="0"/>
              <a:t>C-31/17</a:t>
            </a:r>
            <a:br>
              <a:rPr lang="en-US"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E97FE575-6957-4DB7-9549-31B67877DD01}"/>
              </a:ext>
            </a:extLst>
          </p:cNvPr>
          <p:cNvSpPr>
            <a:spLocks noGrp="1"/>
          </p:cNvSpPr>
          <p:nvPr>
            <p:ph idx="1"/>
          </p:nvPr>
        </p:nvSpPr>
        <p:spPr/>
        <p:txBody>
          <a:bodyPr>
            <a:normAutofit fontScale="55000" lnSpcReduction="20000"/>
          </a:bodyPr>
          <a:lstStyle/>
          <a:p>
            <a:r>
              <a:rPr lang="el-GR" dirty="0"/>
              <a:t>Κατά το άρθρο 14, παράγραφος 1, στοιχείο αʹ, της οδηγίας 2003/96:</a:t>
            </a:r>
          </a:p>
          <a:p>
            <a:pPr algn="just"/>
            <a:r>
              <a:rPr lang="el-GR" dirty="0"/>
              <a:t>«Εκτός από τις γενικές διατάξεις που προβλέπονται στην οδηγία 92/12/ΕΟΚ [του Συμβουλίου, της 25ης Φεβρουαρίου 1992, σχετικά με το γενικό καθεστώς, την κατοχή, την κυκλοφορία και τους ελέγχους των προϊόντων που υπόκεινται σε ειδικούς φόρους κατανάλωσης (ΕΕ 1992, L 76, σ. 1), όπως τροποποιήθηκε με την οδηγία 2000/47/ΕΚ του Συμβουλίου, της 20ής Ιουλίου 2000 (ΕΕ 2000, L 193, σ. 73)] σχετικά με τις απαλλασσόμενες χρήσεις των φορολογητέων προϊόντων και με την επιφύλαξη άλλων κοινοτικών διατάξεων, </a:t>
            </a:r>
            <a:r>
              <a:rPr lang="el-GR" b="1" dirty="0"/>
              <a:t>τα κράτη μέλη απαλλάσσουν τα ακόλουθα προϊόντα από τη φορολογία, υπό τις προϋποθέσεις που θα ορίσουν προκειμένου να διασφαλισθεί η ορθή και απρόσκοπτη εφαρμογή των απαλλαγών αυτών και να αποφευχθεί η φοροδιαφυγή, η φοροαποφυγή ή η κατάχρηση:</a:t>
            </a:r>
          </a:p>
          <a:p>
            <a:pPr algn="just"/>
            <a:r>
              <a:rPr lang="el-GR" b="1" dirty="0"/>
              <a:t>α) ενεργειακά προϊόντα και ηλεκτρική ενέργεια που χρησιμοποιούνται για την παραγωγή ηλεκτρικής ενέργειας και ηλεκτρική ενέργεια που χρησιμοποιείται για τη διατήρηση της ικανότητας παραγωγής ηλεκτρικής ενέργειας. Ωστόσο, τα κράτη μέλη μπορούν, για λόγους περιβαλλοντικής πολιτικής, να επιβάλουν στα προϊόντα αυτά φορολογία χωρίς να υποχρεούνται να τηρούν τα ελάχιστα επίπεδα φορολογίας που θεσπίζει η παρούσα οδηγία. …………………………….</a:t>
            </a:r>
            <a:r>
              <a:rPr lang="el-GR" dirty="0"/>
              <a:t>».</a:t>
            </a:r>
          </a:p>
          <a:p>
            <a:endParaRPr lang="el-GR" dirty="0"/>
          </a:p>
        </p:txBody>
      </p:sp>
    </p:spTree>
    <p:extLst>
      <p:ext uri="{BB962C8B-B14F-4D97-AF65-F5344CB8AC3E}">
        <p14:creationId xmlns:p14="http://schemas.microsoft.com/office/powerpoint/2010/main" val="25302031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270EF8E4-970E-4ED5-9131-0C843BEF239F}"/>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3336E201-7679-4F4A-9011-3798FB3CF587}"/>
              </a:ext>
            </a:extLst>
          </p:cNvPr>
          <p:cNvSpPr>
            <a:spLocks noGrp="1"/>
          </p:cNvSpPr>
          <p:nvPr>
            <p:ph idx="1"/>
          </p:nvPr>
        </p:nvSpPr>
        <p:spPr/>
        <p:txBody>
          <a:bodyPr>
            <a:normAutofit fontScale="85000" lnSpcReduction="10000"/>
          </a:bodyPr>
          <a:lstStyle/>
          <a:p>
            <a:pPr algn="just"/>
            <a:r>
              <a:rPr lang="el-GR" dirty="0"/>
              <a:t>Το άρθρο 15, παράγραφος 1, στοιχείο γʹ, της εν λόγω οδηγίας ορίζει τα εξής:</a:t>
            </a:r>
          </a:p>
          <a:p>
            <a:pPr algn="just"/>
            <a:r>
              <a:rPr lang="el-GR" dirty="0"/>
              <a:t>«Με την επιφύλαξη άλλων κοινοτικών διατάξεων, τα κράτη μέλη μπορούν να παρέχουν, υπό φορολογικό έλεγχο, πλήρεις ή μερικές απαλλαγές ή μειώσεις του επιπέδου φορολογίας:</a:t>
            </a:r>
          </a:p>
          <a:p>
            <a:pPr algn="just"/>
            <a:r>
              <a:rPr lang="el-GR" dirty="0"/>
              <a:t>[…]</a:t>
            </a:r>
          </a:p>
          <a:p>
            <a:pPr algn="just"/>
            <a:r>
              <a:rPr lang="el-GR" dirty="0"/>
              <a:t>γ) στα ενεργειακά προϊόντα και στην ηλεκτρική ενέργεια που χρησιμοποιούνται για συνδυασμένη παραγωγή θερμότητας και ηλεκτρικής ενέργειας.»</a:t>
            </a:r>
          </a:p>
          <a:p>
            <a:endParaRPr lang="el-GR" dirty="0"/>
          </a:p>
        </p:txBody>
      </p:sp>
    </p:spTree>
    <p:extLst>
      <p:ext uri="{BB962C8B-B14F-4D97-AF65-F5344CB8AC3E}">
        <p14:creationId xmlns:p14="http://schemas.microsoft.com/office/powerpoint/2010/main" val="3352989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DE67AE0E-C098-4D8A-97FA-1F462D2FBB64}"/>
              </a:ext>
            </a:extLst>
          </p:cNvPr>
          <p:cNvSpPr>
            <a:spLocks noGrp="1"/>
          </p:cNvSpPr>
          <p:nvPr>
            <p:ph type="title"/>
          </p:nvPr>
        </p:nvSpPr>
        <p:spPr>
          <a:xfrm>
            <a:off x="457200" y="260648"/>
            <a:ext cx="8229600" cy="1143000"/>
          </a:xfrm>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FD429D90-D2E0-406B-8E24-FA9A21E39ACC}"/>
              </a:ext>
            </a:extLst>
          </p:cNvPr>
          <p:cNvSpPr>
            <a:spLocks noGrp="1"/>
          </p:cNvSpPr>
          <p:nvPr>
            <p:ph idx="1"/>
          </p:nvPr>
        </p:nvSpPr>
        <p:spPr>
          <a:xfrm>
            <a:off x="457200" y="1600200"/>
            <a:ext cx="8229600" cy="4853136"/>
          </a:xfrm>
        </p:spPr>
        <p:txBody>
          <a:bodyPr>
            <a:normAutofit fontScale="55000" lnSpcReduction="20000"/>
          </a:bodyPr>
          <a:lstStyle/>
          <a:p>
            <a:pPr marL="360045" indent="-342265" algn="just">
              <a:spcAft>
                <a:spcPts val="1200"/>
              </a:spcAft>
            </a:pPr>
            <a:r>
              <a:rPr lang="el-GR" b="0" i="0" dirty="0">
                <a:solidFill>
                  <a:srgbClr val="000000"/>
                </a:solidFill>
                <a:effectLst/>
                <a:latin typeface="Open Sans" panose="020B0606030504020204" pitchFamily="34" charset="0"/>
              </a:rPr>
              <a:t>Η </a:t>
            </a:r>
            <a:r>
              <a:rPr lang="el-GR" b="0" i="0" dirty="0" err="1">
                <a:solidFill>
                  <a:srgbClr val="000000"/>
                </a:solidFill>
                <a:effectLst/>
                <a:latin typeface="Open Sans" panose="020B0606030504020204" pitchFamily="34" charset="0"/>
              </a:rPr>
              <a:t>Sucrerie</a:t>
            </a:r>
            <a:r>
              <a:rPr lang="el-GR" b="0" i="0" dirty="0">
                <a:solidFill>
                  <a:srgbClr val="000000"/>
                </a:solidFill>
                <a:effectLst/>
                <a:latin typeface="Open Sans" panose="020B0606030504020204" pitchFamily="34" charset="0"/>
              </a:rPr>
              <a:t> de </a:t>
            </a:r>
            <a:r>
              <a:rPr lang="el-GR" b="0" i="0" dirty="0" err="1">
                <a:solidFill>
                  <a:srgbClr val="000000"/>
                </a:solidFill>
                <a:effectLst/>
                <a:latin typeface="Open Sans" panose="020B0606030504020204" pitchFamily="34" charset="0"/>
              </a:rPr>
              <a:t>Toury</a:t>
            </a:r>
            <a:r>
              <a:rPr lang="el-GR" b="0" i="0" dirty="0">
                <a:solidFill>
                  <a:srgbClr val="000000"/>
                </a:solidFill>
                <a:effectLst/>
                <a:latin typeface="Open Sans" panose="020B0606030504020204" pitchFamily="34" charset="0"/>
              </a:rPr>
              <a:t>, της οποίας νόμιμος διάδοχος είναι η </a:t>
            </a:r>
            <a:r>
              <a:rPr lang="el-GR" b="0" i="0" dirty="0" err="1">
                <a:solidFill>
                  <a:srgbClr val="000000"/>
                </a:solidFill>
                <a:effectLst/>
                <a:latin typeface="Open Sans" panose="020B0606030504020204" pitchFamily="34" charset="0"/>
              </a:rPr>
              <a:t>Cristal</a:t>
            </a:r>
            <a:r>
              <a:rPr lang="el-GR" b="0" i="0" dirty="0">
                <a:solidFill>
                  <a:srgbClr val="000000"/>
                </a:solidFill>
                <a:effectLst/>
                <a:latin typeface="Open Sans" panose="020B0606030504020204" pitchFamily="34" charset="0"/>
              </a:rPr>
              <a:t> Union, εκμεταλλεύεται μονάδα συμπαραγωγής θερμότητας και ηλεκτρικής ενέργειας για την οποία χρησιμοποιεί φυσικό αέριο ως καύσιμο.</a:t>
            </a:r>
          </a:p>
          <a:p>
            <a:pPr marL="360045" indent="-342265" algn="just">
              <a:spcAft>
                <a:spcPts val="1200"/>
              </a:spcAft>
            </a:pPr>
            <a:r>
              <a:rPr lang="el-GR" b="0" i="0" dirty="0">
                <a:solidFill>
                  <a:srgbClr val="000000"/>
                </a:solidFill>
                <a:effectLst/>
                <a:latin typeface="Open Sans" panose="020B0606030504020204" pitchFamily="34" charset="0"/>
              </a:rPr>
              <a:t>Το φυσικό αέριο που προμηθεύτηκε η </a:t>
            </a:r>
            <a:r>
              <a:rPr lang="el-GR" b="0" i="0" dirty="0" err="1">
                <a:solidFill>
                  <a:srgbClr val="000000"/>
                </a:solidFill>
                <a:effectLst/>
                <a:latin typeface="Open Sans" panose="020B0606030504020204" pitchFamily="34" charset="0"/>
              </a:rPr>
              <a:t>Sucrerie</a:t>
            </a:r>
            <a:r>
              <a:rPr lang="el-GR" b="0" i="0" dirty="0">
                <a:solidFill>
                  <a:srgbClr val="000000"/>
                </a:solidFill>
                <a:effectLst/>
                <a:latin typeface="Open Sans" panose="020B0606030504020204" pitchFamily="34" charset="0"/>
              </a:rPr>
              <a:t> de </a:t>
            </a:r>
            <a:r>
              <a:rPr lang="el-GR" b="0" i="0" dirty="0" err="1">
                <a:solidFill>
                  <a:srgbClr val="000000"/>
                </a:solidFill>
                <a:effectLst/>
                <a:latin typeface="Open Sans" panose="020B0606030504020204" pitchFamily="34" charset="0"/>
              </a:rPr>
              <a:t>Toury</a:t>
            </a:r>
            <a:r>
              <a:rPr lang="el-GR" b="0" i="0" dirty="0">
                <a:solidFill>
                  <a:srgbClr val="000000"/>
                </a:solidFill>
                <a:effectLst/>
                <a:latin typeface="Open Sans" panose="020B0606030504020204" pitchFamily="34" charset="0"/>
              </a:rPr>
              <a:t> μεταξύ της 1ης Ιανουαρίου 2006 και της 25ης Δεκεμβρίου 2007 υποβλήθηκε, με ενέργειες του προμηθευτή της ο οποίος κατέβαλε το σχετικό ποσό, στον εσωτερικό φόρο καταναλώσεως φυσικού αερίου</a:t>
            </a:r>
            <a:endParaRPr lang="en-US" b="0" i="0" dirty="0">
              <a:solidFill>
                <a:srgbClr val="000000"/>
              </a:solidFill>
              <a:effectLst/>
              <a:latin typeface="Open Sans" panose="020B0606030504020204" pitchFamily="34" charset="0"/>
            </a:endParaRPr>
          </a:p>
          <a:p>
            <a:pPr marL="360045" indent="-342265" algn="just">
              <a:spcAft>
                <a:spcPts val="1200"/>
              </a:spcAft>
            </a:pPr>
            <a:r>
              <a:rPr lang="el-GR" b="0" i="0" dirty="0">
                <a:solidFill>
                  <a:srgbClr val="000000"/>
                </a:solidFill>
                <a:effectLst/>
                <a:latin typeface="Open Sans" panose="020B0606030504020204" pitchFamily="34" charset="0"/>
              </a:rPr>
              <a:t>Η </a:t>
            </a:r>
            <a:r>
              <a:rPr lang="el-GR" b="0" i="0" dirty="0" err="1">
                <a:solidFill>
                  <a:srgbClr val="000000"/>
                </a:solidFill>
                <a:effectLst/>
                <a:latin typeface="Open Sans" panose="020B0606030504020204" pitchFamily="34" charset="0"/>
              </a:rPr>
              <a:t>Sucrerie</a:t>
            </a:r>
            <a:r>
              <a:rPr lang="el-GR" b="0" i="0" dirty="0">
                <a:solidFill>
                  <a:srgbClr val="000000"/>
                </a:solidFill>
                <a:effectLst/>
                <a:latin typeface="Open Sans" panose="020B0606030504020204" pitchFamily="34" charset="0"/>
              </a:rPr>
              <a:t> de </a:t>
            </a:r>
            <a:r>
              <a:rPr lang="el-GR" b="0" i="0" dirty="0" err="1">
                <a:solidFill>
                  <a:srgbClr val="000000"/>
                </a:solidFill>
                <a:effectLst/>
                <a:latin typeface="Open Sans" panose="020B0606030504020204" pitchFamily="34" charset="0"/>
              </a:rPr>
              <a:t>Toury</a:t>
            </a:r>
            <a:r>
              <a:rPr lang="el-GR" b="0" i="0" dirty="0">
                <a:solidFill>
                  <a:srgbClr val="000000"/>
                </a:solidFill>
                <a:effectLst/>
                <a:latin typeface="Open Sans" panose="020B0606030504020204" pitchFamily="34" charset="0"/>
              </a:rPr>
              <a:t>, εκτιμώντας ότι οι εν λόγω προμήθειες φυσικού αερίου έπρεπε να είχαν απαλλαγεί από τον φόρο αυτό δυνάμει του άρθρου 14, παράγραφος 1, στοιχείο αʹ, της οδηγίας 2003/96, άσκησε ενώπιον του διοικητικού πρωτοδικείου της Ορλεάνης αγωγή ζητώντας την καταβολή αποζημιώσεως από το Δημόσιο για την αποκατάσταση της ζημίας που εκτιμά ότι υπέστη από την εκ μέρους της Γαλλικής Δημοκρατίας καθυστερημένη μεταφορά της οδηγίας αυτής στο εσωτερικό δίκαιο.</a:t>
            </a:r>
          </a:p>
          <a:p>
            <a:endParaRPr lang="el-GR" dirty="0"/>
          </a:p>
        </p:txBody>
      </p:sp>
    </p:spTree>
    <p:extLst>
      <p:ext uri="{BB962C8B-B14F-4D97-AF65-F5344CB8AC3E}">
        <p14:creationId xmlns:p14="http://schemas.microsoft.com/office/powerpoint/2010/main" val="4593456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FB5DDF5C-5F7A-4BA6-B968-D4B71E4A41BD}"/>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DFF5C53A-A147-4A8A-98DC-4752345AD627}"/>
              </a:ext>
            </a:extLst>
          </p:cNvPr>
          <p:cNvSpPr>
            <a:spLocks noGrp="1"/>
          </p:cNvSpPr>
          <p:nvPr>
            <p:ph idx="1"/>
          </p:nvPr>
        </p:nvSpPr>
        <p:spPr>
          <a:xfrm>
            <a:off x="457200" y="1600200"/>
            <a:ext cx="8229600" cy="4781128"/>
          </a:xfrm>
        </p:spPr>
        <p:txBody>
          <a:bodyPr>
            <a:normAutofit fontScale="25000" lnSpcReduction="20000"/>
          </a:bodyPr>
          <a:lstStyle/>
          <a:p>
            <a:pPr marL="360045" indent="-342265" algn="just">
              <a:lnSpc>
                <a:spcPct val="170000"/>
              </a:lnSpc>
              <a:spcBef>
                <a:spcPts val="0"/>
              </a:spcBef>
            </a:pPr>
            <a:r>
              <a:rPr lang="en-US" sz="6200" dirty="0">
                <a:solidFill>
                  <a:srgbClr val="000000"/>
                </a:solidFill>
                <a:latin typeface="Open Sans" panose="020B0606030504020204" pitchFamily="34" charset="0"/>
              </a:rPr>
              <a:t>To </a:t>
            </a:r>
            <a:r>
              <a:rPr lang="el-GR" sz="6200" b="0" i="0" dirty="0">
                <a:solidFill>
                  <a:srgbClr val="000000"/>
                </a:solidFill>
                <a:effectLst/>
                <a:latin typeface="Open Sans" panose="020B0606030504020204" pitchFamily="34" charset="0"/>
              </a:rPr>
              <a:t>διοικητικό πρωτοδικείο απέρριψε την αγωγή αυτή</a:t>
            </a:r>
            <a:r>
              <a:rPr lang="en-US" sz="6200" b="0" i="0" dirty="0">
                <a:solidFill>
                  <a:srgbClr val="000000"/>
                </a:solidFill>
                <a:effectLst/>
                <a:latin typeface="Open Sans" panose="020B0606030504020204" pitchFamily="34" charset="0"/>
              </a:rPr>
              <a:t> </a:t>
            </a:r>
            <a:r>
              <a:rPr lang="el-GR" sz="6200" b="0" i="0" dirty="0">
                <a:solidFill>
                  <a:srgbClr val="000000"/>
                </a:solidFill>
                <a:effectLst/>
                <a:latin typeface="Open Sans" panose="020B0606030504020204" pitchFamily="34" charset="0"/>
              </a:rPr>
              <a:t>και το Διοικητικό Εφετείο ομοίως την έφεση για τον λόγο ότι, κατ’ </a:t>
            </a:r>
            <a:r>
              <a:rPr lang="el-GR" sz="6200" b="0" i="0" dirty="0" err="1">
                <a:solidFill>
                  <a:srgbClr val="000000"/>
                </a:solidFill>
                <a:effectLst/>
                <a:latin typeface="Open Sans" panose="020B0606030504020204" pitchFamily="34" charset="0"/>
              </a:rPr>
              <a:t>ουσίαν</a:t>
            </a:r>
            <a:r>
              <a:rPr lang="el-GR" sz="6200" b="0" i="0" dirty="0">
                <a:solidFill>
                  <a:srgbClr val="000000"/>
                </a:solidFill>
                <a:effectLst/>
                <a:latin typeface="Open Sans" panose="020B0606030504020204" pitchFamily="34" charset="0"/>
              </a:rPr>
              <a:t>, το φυσικό αέριο που προορίζεται για τη συνδυασμένη παραγωγή θερμότητας και ηλεκτρικής ενέργειας εμπίπτει αποκλειστικώς στο άρθρο 15, παράγραφος 1, στοιχείο γʹ, της οδηγίας 2003/96, το οποίο προβλέπει τη δυνατότητα των κρατών μελών να απαλλάσσουν του φόρου τα ενεργειακά προϊόντα που χρησιμοποιούνται για την παραγωγή αυτή, και όχι στο άρθρο 14, παράγραφος 1, στοιχείο αʹ, της οδηγίας αυτής, κατά το οποίο τα κράτη μέλη απαλλάσσουν τα ενεργειακά προϊόντα που χρησιμοποιούνται για την παραγωγή ηλεκτρικής ενέργειας.</a:t>
            </a:r>
          </a:p>
          <a:p>
            <a:pPr marL="360045" indent="-342265" algn="just">
              <a:lnSpc>
                <a:spcPct val="170000"/>
              </a:lnSpc>
              <a:spcBef>
                <a:spcPts val="0"/>
              </a:spcBef>
            </a:pPr>
            <a:r>
              <a:rPr lang="el-GR" sz="6200" b="0" i="0" dirty="0">
                <a:solidFill>
                  <a:srgbClr val="000000"/>
                </a:solidFill>
                <a:effectLst/>
                <a:latin typeface="Open Sans" panose="020B0606030504020204" pitchFamily="34" charset="0"/>
              </a:rPr>
              <a:t>Εν τέλει, η </a:t>
            </a:r>
            <a:r>
              <a:rPr lang="el-GR" sz="6200" b="0" i="0" dirty="0" err="1">
                <a:solidFill>
                  <a:srgbClr val="000000"/>
                </a:solidFill>
                <a:effectLst/>
                <a:latin typeface="Open Sans" panose="020B0606030504020204" pitchFamily="34" charset="0"/>
              </a:rPr>
              <a:t>Sucrerie</a:t>
            </a:r>
            <a:r>
              <a:rPr lang="el-GR" sz="6200" b="0" i="0" dirty="0">
                <a:solidFill>
                  <a:srgbClr val="000000"/>
                </a:solidFill>
                <a:effectLst/>
                <a:latin typeface="Open Sans" panose="020B0606030504020204" pitchFamily="34" charset="0"/>
              </a:rPr>
              <a:t> de </a:t>
            </a:r>
            <a:r>
              <a:rPr lang="el-GR" sz="6200" b="0" i="0" dirty="0" err="1">
                <a:solidFill>
                  <a:srgbClr val="000000"/>
                </a:solidFill>
                <a:effectLst/>
                <a:latin typeface="Open Sans" panose="020B0606030504020204" pitchFamily="34" charset="0"/>
              </a:rPr>
              <a:t>Toury</a:t>
            </a:r>
            <a:r>
              <a:rPr lang="el-GR" sz="6200" b="0" i="0" dirty="0">
                <a:solidFill>
                  <a:srgbClr val="000000"/>
                </a:solidFill>
                <a:effectLst/>
                <a:latin typeface="Open Sans" panose="020B0606030504020204" pitchFamily="34" charset="0"/>
              </a:rPr>
              <a:t> άσκησε ενώπιον του Συμβουλίου της Επικρατείας αίτηση αναιρέσεως κατά της αποφάσεως αυτής.</a:t>
            </a:r>
          </a:p>
        </p:txBody>
      </p:sp>
    </p:spTree>
    <p:extLst>
      <p:ext uri="{BB962C8B-B14F-4D97-AF65-F5344CB8AC3E}">
        <p14:creationId xmlns:p14="http://schemas.microsoft.com/office/powerpoint/2010/main" val="7529846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9A623FB-74DB-420D-ACF8-8BA0AD2F010F}"/>
              </a:ext>
            </a:extLst>
          </p:cNvPr>
          <p:cNvSpPr>
            <a:spLocks noGrp="1"/>
          </p:cNvSpPr>
          <p:nvPr>
            <p:ph type="title"/>
          </p:nvPr>
        </p:nvSpPr>
        <p:spPr>
          <a:xfrm>
            <a:off x="611560" y="332656"/>
            <a:ext cx="8229600" cy="1143000"/>
          </a:xfrm>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382B237C-C41A-4215-B3FC-403D1753D40C}"/>
              </a:ext>
            </a:extLst>
          </p:cNvPr>
          <p:cNvSpPr>
            <a:spLocks noGrp="1"/>
          </p:cNvSpPr>
          <p:nvPr>
            <p:ph idx="1"/>
          </p:nvPr>
        </p:nvSpPr>
        <p:spPr/>
        <p:txBody>
          <a:bodyPr>
            <a:normAutofit fontScale="47500" lnSpcReduction="20000"/>
          </a:bodyPr>
          <a:lstStyle/>
          <a:p>
            <a:pPr marL="360045" indent="-342265" algn="just">
              <a:lnSpc>
                <a:spcPct val="170000"/>
              </a:lnSpc>
              <a:spcBef>
                <a:spcPts val="0"/>
              </a:spcBef>
            </a:pPr>
            <a:r>
              <a:rPr lang="el-GR" dirty="0">
                <a:solidFill>
                  <a:srgbClr val="000000"/>
                </a:solidFill>
                <a:latin typeface="Open Sans" panose="020B0606030504020204" pitchFamily="34" charset="0"/>
              </a:rPr>
              <a:t>Το </a:t>
            </a:r>
            <a:r>
              <a:rPr lang="el-GR" sz="3200" b="0" i="0" dirty="0">
                <a:solidFill>
                  <a:srgbClr val="000000"/>
                </a:solidFill>
                <a:effectLst/>
                <a:latin typeface="Open Sans" panose="020B0606030504020204" pitchFamily="34" charset="0"/>
              </a:rPr>
              <a:t>Συμβούλιο της Επικρατείας) αποφάσισε να αναστείλει την ενώπιόν του διαδικασία και να υποβάλει στο Δικαστήριο το ακόλουθο προδικαστικό ερώτημα:</a:t>
            </a:r>
          </a:p>
          <a:p>
            <a:pPr algn="just">
              <a:lnSpc>
                <a:spcPct val="170000"/>
              </a:lnSpc>
              <a:spcBef>
                <a:spcPts val="0"/>
              </a:spcBef>
            </a:pPr>
            <a:r>
              <a:rPr lang="el-GR" sz="3200" b="0" i="0" dirty="0">
                <a:solidFill>
                  <a:srgbClr val="000000"/>
                </a:solidFill>
                <a:effectLst/>
                <a:latin typeface="Open Sans" panose="020B0606030504020204" pitchFamily="34" charset="0"/>
              </a:rPr>
              <a:t>«Υπάγονται τα ενεργειακά προϊόντα που χρησιμοποιούνται για συνδυασμένη παραγωγή θερμότητας και ηλεκτρικής ενέργειας αποκλειστικώς στο πεδίο εφαρμογής της παρεχόμενης με το άρθρο 15, παράγραφος 1, στοιχείο γʹ, της οδηγίας 2003/96 δυνατότητας απαλλαγής ή εμπίπτουν επίσης, όσον αφορά το τμήμα των προϊόντων αυτών που χρησιμοποιείται για την παραγωγή ηλεκτρικής ενέργειας, στο πεδίο εφαρμογής της υποχρεωτικής απαλλαγής που προβλέπεται στο άρθρο 14, παράγραφος 1, στοιχείο αʹ], της οδηγίας αυτής;»</a:t>
            </a:r>
          </a:p>
          <a:p>
            <a:endParaRPr lang="el-GR" dirty="0"/>
          </a:p>
        </p:txBody>
      </p:sp>
    </p:spTree>
    <p:extLst>
      <p:ext uri="{BB962C8B-B14F-4D97-AF65-F5344CB8AC3E}">
        <p14:creationId xmlns:p14="http://schemas.microsoft.com/office/powerpoint/2010/main" val="17933986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FF60200-1DFF-4D64-8CE1-33D60E6A6E39}"/>
              </a:ext>
            </a:extLst>
          </p:cNvPr>
          <p:cNvSpPr>
            <a:spLocks noGrp="1"/>
          </p:cNvSpPr>
          <p:nvPr>
            <p:ph type="title"/>
          </p:nvPr>
        </p:nvSpPr>
        <p:spPr>
          <a:xfrm>
            <a:off x="107504" y="404664"/>
            <a:ext cx="8229600" cy="1143000"/>
          </a:xfrm>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F2D0EC52-3F16-4890-ABCA-2841BDF5E827}"/>
              </a:ext>
            </a:extLst>
          </p:cNvPr>
          <p:cNvSpPr>
            <a:spLocks noGrp="1"/>
          </p:cNvSpPr>
          <p:nvPr>
            <p:ph idx="1"/>
          </p:nvPr>
        </p:nvSpPr>
        <p:spPr>
          <a:xfrm>
            <a:off x="611560" y="2092959"/>
            <a:ext cx="8229600" cy="4525963"/>
          </a:xfrm>
        </p:spPr>
        <p:txBody>
          <a:bodyPr>
            <a:normAutofit fontScale="55000" lnSpcReduction="20000"/>
          </a:bodyPr>
          <a:lstStyle/>
          <a:p>
            <a:pPr algn="just">
              <a:lnSpc>
                <a:spcPct val="170000"/>
              </a:lnSpc>
              <a:spcBef>
                <a:spcPts val="0"/>
              </a:spcBef>
            </a:pPr>
            <a:r>
              <a:rPr lang="el-GR" dirty="0">
                <a:latin typeface="Arial" panose="020B0604020202020204" pitchFamily="34" charset="0"/>
                <a:cs typeface="Arial" panose="020B0604020202020204" pitchFamily="34" charset="0"/>
              </a:rPr>
              <a:t>Η εταιρεία ισχυρίστηκε</a:t>
            </a:r>
            <a:r>
              <a:rPr lang="el-GR" b="0" i="0" dirty="0">
                <a:solidFill>
                  <a:srgbClr val="000000"/>
                </a:solidFill>
                <a:effectLst/>
                <a:latin typeface="Arial" panose="020B0604020202020204" pitchFamily="34" charset="0"/>
                <a:cs typeface="Arial" panose="020B0604020202020204" pitchFamily="34" charset="0"/>
              </a:rPr>
              <a:t> ότι το άρθρο 15, παράγραφος 1, στοιχείο γʹ, της οδηγίας 2003/96 δεν αποκλείει την εφαρμογή του άρθρου 14, παράγραφος 1, στοιχείο αʹ, της οδηγίας αυτής, το οποίο επιβάλλει στα κράτη μέλη να απαλλάσσουν το τμήμα των ενεργειακών προϊόντων που χρησιμοποιείται από μονάδα συμπαραγωγής</a:t>
            </a:r>
            <a:r>
              <a:rPr lang="el-GR" dirty="0">
                <a:solidFill>
                  <a:srgbClr val="000000"/>
                </a:solidFill>
                <a:latin typeface="Arial" panose="020B0604020202020204" pitchFamily="34" charset="0"/>
                <a:cs typeface="Arial" panose="020B0604020202020204" pitchFamily="34" charset="0"/>
              </a:rPr>
              <a:t> </a:t>
            </a:r>
            <a:r>
              <a:rPr lang="el-GR" b="0" i="0" dirty="0">
                <a:solidFill>
                  <a:srgbClr val="000000"/>
                </a:solidFill>
                <a:effectLst/>
                <a:latin typeface="Arial" panose="020B0604020202020204" pitchFamily="34" charset="0"/>
                <a:cs typeface="Arial" panose="020B0604020202020204" pitchFamily="34" charset="0"/>
              </a:rPr>
              <a:t>για την παραγωγή ηλεκτρικής ενέργειας. </a:t>
            </a:r>
          </a:p>
          <a:p>
            <a:pPr algn="just">
              <a:lnSpc>
                <a:spcPct val="170000"/>
              </a:lnSpc>
              <a:spcBef>
                <a:spcPts val="0"/>
              </a:spcBef>
            </a:pPr>
            <a:r>
              <a:rPr lang="el-GR" b="0" i="0" dirty="0">
                <a:solidFill>
                  <a:srgbClr val="000000"/>
                </a:solidFill>
                <a:effectLst/>
                <a:latin typeface="Arial" panose="020B0604020202020204" pitchFamily="34" charset="0"/>
                <a:cs typeface="Arial" panose="020B0604020202020204" pitchFamily="34" charset="0"/>
              </a:rPr>
              <a:t>Το εν λόγω άρθρο 15, παράγραφος 1, στοιχείο γʹ, έχει ως μοναδικό σκοπό την παροχή στα κράτη μέλη της πρόσθετης δυνατότητας μερικής ή πλήρους φοροαπαλλαγής του τμήματος των ενεργειακών προϊόντων που αντιστοιχεί στην παραγωγή θερμότητας.</a:t>
            </a:r>
            <a:endParaRPr lang="el-GR"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6653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1DC350D2-3DED-43B3-BA4E-05012CCE368C}"/>
              </a:ext>
            </a:extLst>
          </p:cNvPr>
          <p:cNvSpPr>
            <a:spLocks noGrp="1"/>
          </p:cNvSpPr>
          <p:nvPr>
            <p:ph type="title"/>
          </p:nvPr>
        </p:nvSpPr>
        <p:spPr>
          <a:xfrm>
            <a:off x="462240" y="260648"/>
            <a:ext cx="8229600" cy="1143000"/>
          </a:xfrm>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03DBB39C-3C83-49A6-9986-CB1E9C1911F7}"/>
              </a:ext>
            </a:extLst>
          </p:cNvPr>
          <p:cNvSpPr>
            <a:spLocks noGrp="1"/>
          </p:cNvSpPr>
          <p:nvPr>
            <p:ph idx="1"/>
          </p:nvPr>
        </p:nvSpPr>
        <p:spPr/>
        <p:txBody>
          <a:bodyPr>
            <a:normAutofit fontScale="62500" lnSpcReduction="20000"/>
          </a:bodyPr>
          <a:lstStyle/>
          <a:p>
            <a:pPr marL="360045" indent="-342265" algn="just">
              <a:spcAft>
                <a:spcPts val="1200"/>
              </a:spcAft>
            </a:pPr>
            <a:r>
              <a:rPr lang="el-GR" b="0" i="0" dirty="0">
                <a:solidFill>
                  <a:srgbClr val="000000"/>
                </a:solidFill>
                <a:effectLst/>
              </a:rPr>
              <a:t>Πρώτον, επισημαίνεται ότι από το ίδιο το γράμμα της πρώτης περιόδου του άρθρου 14, παράγραφος 1, στοιχείο αʹ, της οδηγίας 2003/96 προκύπτει ότι τα κράτη μέλη υποχρεούνται να απαλλάσσουν από την προβλεπόμενη με την οδηγία αυτή φορολογία «τα ενεργειακά προϊόντα που χρησιμοποιούνται για την παραγωγή ηλεκτρικής ενέργειας».</a:t>
            </a:r>
          </a:p>
          <a:p>
            <a:pPr marL="360045" indent="-342265" algn="just">
              <a:spcAft>
                <a:spcPts val="1200"/>
              </a:spcAft>
            </a:pPr>
            <a:r>
              <a:rPr lang="el-GR" b="0" i="0" dirty="0">
                <a:solidFill>
                  <a:srgbClr val="000000"/>
                </a:solidFill>
                <a:effectLst/>
              </a:rPr>
              <a:t>Επιβάλλεται η διαπίστωση ότι κατά το γράμμα της διατάξεως αυτής ουδόλως αποκλείονται από το πεδίο εφαρμογής της υποχρεωτικής αυτής απαλλαγής τα ενεργειακά προϊόντα που χρησιμοποιούνται για την παραγωγή ηλεκτρικής ενέργειας από μονάδα συμπαραγωγής</a:t>
            </a:r>
            <a:r>
              <a:rPr lang="el-GR" dirty="0">
                <a:solidFill>
                  <a:srgbClr val="000000"/>
                </a:solidFill>
              </a:rPr>
              <a:t>.</a:t>
            </a:r>
          </a:p>
          <a:p>
            <a:pPr marL="360045" indent="-342265" algn="just">
              <a:spcAft>
                <a:spcPts val="1200"/>
              </a:spcAft>
            </a:pPr>
            <a:r>
              <a:rPr lang="el-GR" b="0" i="0" dirty="0">
                <a:solidFill>
                  <a:srgbClr val="000000"/>
                </a:solidFill>
                <a:effectLst/>
              </a:rPr>
              <a:t>Πράγματι, γεγονός παραμένει ότι μια τέτοια μονάδα χρησιμοποιεί «ενεργειακά προϊόντα για την παραγωγή ηλεκτρικής ενέργειας», κατά την έννοια του άρθρου 14, παράγραφος 1, στοιχείο αʹ, πρώτη περίοδος, της οδηγίας 2003/96.</a:t>
            </a:r>
          </a:p>
          <a:p>
            <a:endParaRPr lang="el-GR" dirty="0"/>
          </a:p>
        </p:txBody>
      </p:sp>
    </p:spTree>
    <p:extLst>
      <p:ext uri="{BB962C8B-B14F-4D97-AF65-F5344CB8AC3E}">
        <p14:creationId xmlns:p14="http://schemas.microsoft.com/office/powerpoint/2010/main" val="37449664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58B4D53C-0A8C-4A17-BFA6-DD309DB7A8EE}"/>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9651ED02-A9BF-426C-B823-3173E0612F6C}"/>
              </a:ext>
            </a:extLst>
          </p:cNvPr>
          <p:cNvSpPr>
            <a:spLocks noGrp="1"/>
          </p:cNvSpPr>
          <p:nvPr>
            <p:ph idx="1"/>
          </p:nvPr>
        </p:nvSpPr>
        <p:spPr/>
        <p:txBody>
          <a:bodyPr>
            <a:normAutofit fontScale="77500" lnSpcReduction="20000"/>
          </a:bodyPr>
          <a:lstStyle/>
          <a:p>
            <a:pPr marL="360045" indent="-342265" algn="just">
              <a:spcAft>
                <a:spcPts val="1200"/>
              </a:spcAft>
            </a:pPr>
            <a:r>
              <a:rPr lang="el-GR" b="0" i="0" dirty="0">
                <a:solidFill>
                  <a:srgbClr val="000000"/>
                </a:solidFill>
                <a:effectLst/>
              </a:rPr>
              <a:t>Δεύτερον, όσον αφορά την οικονομία της οδηγίας 2003/96, υπενθυμίζεται ότι, ασφαλώς, η οδηγία δεν αποσκοπεί στη θέσπιση απαλλαγών γενικού χαρακτήρα. </a:t>
            </a:r>
            <a:endParaRPr lang="el-GR" dirty="0">
              <a:solidFill>
                <a:srgbClr val="000000"/>
              </a:solidFill>
            </a:endParaRPr>
          </a:p>
          <a:p>
            <a:pPr marL="360045" indent="-342265" algn="just">
              <a:spcAft>
                <a:spcPts val="1200"/>
              </a:spcAft>
            </a:pPr>
            <a:r>
              <a:rPr lang="el-GR" b="0" i="0" dirty="0">
                <a:solidFill>
                  <a:srgbClr val="000000"/>
                </a:solidFill>
                <a:effectLst/>
              </a:rPr>
              <a:t>Επίσης, δεδομένου ότι στο άρθρο 14, παρ. 1, της οδηγίας 2003/96 απαριθμούνται εξαντλητικά οι υποχρεωτικές απαλλαγές τις οποίες οφείλουν να προβλέπουν τα κράτη μέλη σε σχέση με τη φορολόγηση των ενεργειακών προϊόντων και της ηλεκτρικής ενέργειας οι διατάξεις του δεν μπορούν να ερμηνευθούν διασταλτικώς, ειδάλλως η θεσπιζόμενη με την οδηγία αυτή εναρμονισμένη φορολόγηση θα στερούνταν κάθε πρακτικής αποτελεσματικότητας.</a:t>
            </a:r>
          </a:p>
          <a:p>
            <a:pPr marL="17780" indent="0" algn="just">
              <a:spcAft>
                <a:spcPts val="1200"/>
              </a:spcAft>
              <a:buNone/>
            </a:pPr>
            <a:endParaRPr lang="el-GR" dirty="0"/>
          </a:p>
        </p:txBody>
      </p:sp>
    </p:spTree>
    <p:extLst>
      <p:ext uri="{BB962C8B-B14F-4D97-AF65-F5344CB8AC3E}">
        <p14:creationId xmlns:p14="http://schemas.microsoft.com/office/powerpoint/2010/main" val="1095504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4F44E59-317E-430A-8FC3-5BCCD0821744}"/>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CC111A75-1C5D-41D1-9605-423BC4B23728}"/>
              </a:ext>
            </a:extLst>
          </p:cNvPr>
          <p:cNvSpPr>
            <a:spLocks noGrp="1"/>
          </p:cNvSpPr>
          <p:nvPr>
            <p:ph idx="1"/>
          </p:nvPr>
        </p:nvSpPr>
        <p:spPr/>
        <p:txBody>
          <a:bodyPr>
            <a:normAutofit fontScale="92500" lnSpcReduction="20000"/>
          </a:bodyPr>
          <a:lstStyle/>
          <a:p>
            <a:pPr algn="just"/>
            <a:r>
              <a:rPr lang="el-GR" b="0" i="0" dirty="0">
                <a:solidFill>
                  <a:srgbClr val="000000"/>
                </a:solidFill>
                <a:effectLst/>
              </a:rPr>
              <a:t>Ωστόσο, όπως έχει κρίνει το Δικαστήριο, το άρθρο 14, παράγραφος 1, στοιχείο αʹ, πρώτη περίοδος, της οδηγίας 2003/96, καθόσον επιβάλλει στα κράτη μέλη την υποχρεωτική απαλλαγή των ενεργειακών προϊόντων που χρησιμοποιούνται για την παραγωγή ηλεκτρικής ενέργειας, προβλέπει σαφή και απαλλαγμένη αιρέσεων υποχρέωση, οπότε η διάταξη αυτή παρέχει στους ιδιώτες το δικαίωμα να την επικαλούνται απευθείας ενώπιον των εθνικών δικαστηρίων</a:t>
            </a:r>
            <a:endParaRPr lang="el-GR" dirty="0"/>
          </a:p>
        </p:txBody>
      </p:sp>
    </p:spTree>
    <p:extLst>
      <p:ext uri="{BB962C8B-B14F-4D97-AF65-F5344CB8AC3E}">
        <p14:creationId xmlns:p14="http://schemas.microsoft.com/office/powerpoint/2010/main" val="9256101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40548356-E1F3-4E9C-B85F-8E4BD9FC2AEA}"/>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26C3B3C9-343F-4267-9C7E-6FF622D5F8A5}"/>
              </a:ext>
            </a:extLst>
          </p:cNvPr>
          <p:cNvSpPr>
            <a:spLocks noGrp="1"/>
          </p:cNvSpPr>
          <p:nvPr>
            <p:ph idx="1"/>
          </p:nvPr>
        </p:nvSpPr>
        <p:spPr/>
        <p:txBody>
          <a:bodyPr>
            <a:normAutofit fontScale="70000" lnSpcReduction="20000"/>
          </a:bodyPr>
          <a:lstStyle/>
          <a:p>
            <a:pPr marL="360045" indent="-342265" algn="just">
              <a:spcAft>
                <a:spcPts val="1200"/>
              </a:spcAft>
            </a:pPr>
            <a:r>
              <a:rPr lang="el-GR" b="0" i="0" dirty="0">
                <a:solidFill>
                  <a:srgbClr val="000000"/>
                </a:solidFill>
                <a:effectLst/>
                <a:latin typeface="Open Sans" panose="020B0606030504020204" pitchFamily="34" charset="0"/>
              </a:rPr>
              <a:t>Εξάλλου, παρατηρείται ότι, όταν ο νομοθέτης της Ένωσης θέλησε να παράσχει στα κράτη μέλη τη δυνατότητα παρεκκλίσεως από αυτό το καθεστώς υποχρεωτικής απαλλαγής, το προέβλεψε κατά τρόπο ρητό, στο άρθρο 14, παράγραφος 1, στοιχείο αʹ, δεύτερη περίοδος, της οδηγίας 2003/96, κατά το οποίο τα κράτη μέλη μπορούν να φορολογούν τα ενεργειακά προϊόντα που χρησιμοποιούνται για την παραγωγή ηλεκτρικής ενέργειας για λόγους περιβαλλοντικής πολιτικής, </a:t>
            </a:r>
          </a:p>
          <a:p>
            <a:pPr marL="360045" indent="-342265" algn="just">
              <a:spcAft>
                <a:spcPts val="1200"/>
              </a:spcAft>
            </a:pPr>
            <a:r>
              <a:rPr lang="el-GR" b="0" i="0" dirty="0">
                <a:solidFill>
                  <a:srgbClr val="000000"/>
                </a:solidFill>
                <a:effectLst/>
                <a:latin typeface="Open Sans" panose="020B0606030504020204" pitchFamily="34" charset="0"/>
              </a:rPr>
              <a:t>Επομένως, από την οικονομία της οδηγίας 2003/96 προκύπτει ότι η υποχρεωτική απαλλαγή των ενεργειακών προϊόντων που χρησιμοποιούνται για την παραγωγή της ηλεκτρικής ενέργειας κατά το άρθρο 14, παράγραφος 1, στοιχείο αʹ, πρώτη περίοδος, της οδηγίας αυτής επιβάλλεται στα κράτη μέλη άνευ αιρέσεων.</a:t>
            </a:r>
          </a:p>
        </p:txBody>
      </p:sp>
    </p:spTree>
    <p:extLst>
      <p:ext uri="{BB962C8B-B14F-4D97-AF65-F5344CB8AC3E}">
        <p14:creationId xmlns:p14="http://schemas.microsoft.com/office/powerpoint/2010/main" val="9393309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200" dirty="0"/>
              <a:t>C-31/17</a:t>
            </a:r>
            <a:br>
              <a:rPr lang="el-GR" sz="3200" dirty="0"/>
            </a:br>
            <a:r>
              <a:rPr lang="en-US" sz="3200" dirty="0"/>
              <a:t>CRISTAL UNION </a:t>
            </a:r>
            <a:br>
              <a:rPr lang="en-US" sz="3200" dirty="0"/>
            </a:br>
            <a:r>
              <a:rPr lang="el-GR" sz="3200" dirty="0"/>
              <a:t>ΑΠΟΦΑΣΗ ΤΗΣ 07/03/2018</a:t>
            </a:r>
            <a:endParaRPr lang="en-US" sz="3200" dirty="0"/>
          </a:p>
        </p:txBody>
      </p:sp>
      <p:sp>
        <p:nvSpPr>
          <p:cNvPr id="3" name="Content Placeholder 2"/>
          <p:cNvSpPr>
            <a:spLocks noGrp="1"/>
          </p:cNvSpPr>
          <p:nvPr>
            <p:ph idx="1"/>
          </p:nvPr>
        </p:nvSpPr>
        <p:spPr/>
        <p:txBody>
          <a:bodyPr>
            <a:normAutofit/>
          </a:bodyPr>
          <a:lstStyle/>
          <a:p>
            <a:pPr algn="just"/>
            <a:r>
              <a:rPr lang="el-GR" sz="2800" dirty="0"/>
              <a:t>Το δίκαιο της Ένωσης, όπως προκύπτει, ειδικότερα, από την οδηγία 2012/27/ΕΕ του Ευρωπαϊκού Κοινοβουλίου και του Συμβουλίου, της 25ης Οκτωβρίου 2012, για την </a:t>
            </a:r>
            <a:r>
              <a:rPr lang="el-GR" sz="2800" b="1" dirty="0"/>
              <a:t>ενεργειακή</a:t>
            </a:r>
            <a:r>
              <a:rPr lang="el-GR" sz="2800" dirty="0"/>
              <a:t> </a:t>
            </a:r>
            <a:r>
              <a:rPr lang="el-GR" sz="2800" b="1" dirty="0"/>
              <a:t>απόδοση</a:t>
            </a:r>
            <a:r>
              <a:rPr lang="el-GR" sz="2800" dirty="0"/>
              <a:t>, αποσκοπεί στην προώθηση της συμπαραγωγής βάσει της ζητήσεως για ωφέλιμη θερμότητα στην εσωτερική αγορά της ενέργειας, δεδομένου ότι η συμπαραγωγή υψηλής αποδόσεως προσφέρει σημαντικές δυνατότητες εξοικονομήσεως πρωτογενούς ενέργειας. </a:t>
            </a:r>
            <a:endParaRPr lang="en-US" sz="2800" dirty="0"/>
          </a:p>
        </p:txBody>
      </p:sp>
    </p:spTree>
    <p:extLst>
      <p:ext uri="{BB962C8B-B14F-4D97-AF65-F5344CB8AC3E}">
        <p14:creationId xmlns:p14="http://schemas.microsoft.com/office/powerpoint/2010/main" val="14852308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A8AF25D7-8FC0-4973-8E8B-60D01C043511}"/>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F98F10A8-2F76-4D83-94D7-EBA452466010}"/>
              </a:ext>
            </a:extLst>
          </p:cNvPr>
          <p:cNvSpPr>
            <a:spLocks noGrp="1"/>
          </p:cNvSpPr>
          <p:nvPr>
            <p:ph idx="1"/>
          </p:nvPr>
        </p:nvSpPr>
        <p:spPr/>
        <p:txBody>
          <a:bodyPr>
            <a:normAutofit fontScale="70000" lnSpcReduction="20000"/>
          </a:bodyPr>
          <a:lstStyle/>
          <a:p>
            <a:pPr marL="360045" indent="-342265" algn="just">
              <a:spcAft>
                <a:spcPts val="1200"/>
              </a:spcAft>
            </a:pPr>
            <a:r>
              <a:rPr lang="el-GR" b="0" i="0" dirty="0">
                <a:solidFill>
                  <a:srgbClr val="000000"/>
                </a:solidFill>
                <a:effectLst/>
                <a:latin typeface="Open Sans" panose="020B0606030504020204" pitchFamily="34" charset="0"/>
              </a:rPr>
              <a:t>Η ορθότητα της ερμηνείας αυτής δεν κλονίζεται από το άρθρο 15, παράγραφος 1, στοιχείο γʹ, της οδηγίας 2003/96.</a:t>
            </a:r>
          </a:p>
          <a:p>
            <a:pPr marL="360045" indent="-342265" algn="just">
              <a:spcAft>
                <a:spcPts val="1200"/>
              </a:spcAft>
            </a:pPr>
            <a:r>
              <a:rPr lang="el-GR" dirty="0">
                <a:solidFill>
                  <a:srgbClr val="000000"/>
                </a:solidFill>
                <a:latin typeface="Open Sans" panose="020B0606030504020204" pitchFamily="34" charset="0"/>
              </a:rPr>
              <a:t>Πρώτον, διότι τ</a:t>
            </a:r>
            <a:r>
              <a:rPr lang="el-GR" b="0" i="0" dirty="0">
                <a:solidFill>
                  <a:srgbClr val="000000"/>
                </a:solidFill>
                <a:effectLst/>
                <a:latin typeface="Open Sans" panose="020B0606030504020204" pitchFamily="34" charset="0"/>
              </a:rPr>
              <a:t>ο προαιρετικό καθεστώς που προβλέπεται στη διάταξη αυτή, δυνάμει του οποίου τα κράτη μέλη μπορούν να παρέχουν πλήρεις ή μερικές απαλλαγές ή μειώσεις του επιπέδου φορολογίας στα ενεργειακά προϊόντα που χρησιμοποιούνται για τη συνδυασμένη παραγωγή θερμότητας και ηλεκτρικής ενέργειας, δεν μπορεί να αποτελεί στοιχείο αποφασιστικής σημασίας για τον καθορισμό του περιεχομένου των υποχρεωτικών φοροαπαλλαγών κατά το άρθρο 14, παράγραφος 1, της οδηγίας 2003/96</a:t>
            </a:r>
          </a:p>
          <a:p>
            <a:endParaRPr lang="el-GR" dirty="0"/>
          </a:p>
        </p:txBody>
      </p:sp>
    </p:spTree>
    <p:extLst>
      <p:ext uri="{BB962C8B-B14F-4D97-AF65-F5344CB8AC3E}">
        <p14:creationId xmlns:p14="http://schemas.microsoft.com/office/powerpoint/2010/main" val="18297796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2724ADEA-C626-4AB8-9774-5214446B95A1}"/>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9B31A288-9236-4AEC-9474-20A43D52E2A4}"/>
              </a:ext>
            </a:extLst>
          </p:cNvPr>
          <p:cNvSpPr>
            <a:spLocks noGrp="1"/>
          </p:cNvSpPr>
          <p:nvPr>
            <p:ph idx="1"/>
          </p:nvPr>
        </p:nvSpPr>
        <p:spPr/>
        <p:txBody>
          <a:bodyPr>
            <a:normAutofit fontScale="77500" lnSpcReduction="20000"/>
          </a:bodyPr>
          <a:lstStyle/>
          <a:p>
            <a:pPr marL="532130" indent="-514350" algn="just">
              <a:spcAft>
                <a:spcPts val="1200"/>
              </a:spcAft>
            </a:pPr>
            <a:r>
              <a:rPr lang="el-GR" b="0" i="0" dirty="0">
                <a:solidFill>
                  <a:srgbClr val="000000"/>
                </a:solidFill>
                <a:effectLst/>
                <a:latin typeface="Open Sans" panose="020B0606030504020204" pitchFamily="34" charset="0"/>
              </a:rPr>
              <a:t>Συναφώς, υπενθυμίζεται ότι, κατά πάγια νομολογία, οσάκις διάταξη του δικαίου της Ένωσης επιδέχεται </a:t>
            </a:r>
            <a:r>
              <a:rPr lang="el-GR" b="0" i="0" dirty="0" err="1">
                <a:solidFill>
                  <a:srgbClr val="000000"/>
                </a:solidFill>
                <a:effectLst/>
                <a:latin typeface="Open Sans" panose="020B0606030504020204" pitchFamily="34" charset="0"/>
              </a:rPr>
              <a:t>πλείονες</a:t>
            </a:r>
            <a:r>
              <a:rPr lang="el-GR" b="0" i="0" dirty="0">
                <a:solidFill>
                  <a:srgbClr val="000000"/>
                </a:solidFill>
                <a:effectLst/>
                <a:latin typeface="Open Sans" panose="020B0606030504020204" pitchFamily="34" charset="0"/>
              </a:rPr>
              <a:t> ερμηνείες, πρέπει να προτιμάται η ερμηνεία η οποία διασφαλίζει την πρακτική της αποτελεσματικότητα </a:t>
            </a:r>
            <a:r>
              <a:rPr lang="el-GR" dirty="0">
                <a:solidFill>
                  <a:srgbClr val="000000"/>
                </a:solidFill>
                <a:latin typeface="Open Sans" panose="020B0606030504020204" pitchFamily="34" charset="0"/>
              </a:rPr>
              <a:t>αυτής</a:t>
            </a:r>
            <a:endParaRPr lang="el-GR" b="0" i="0" dirty="0">
              <a:solidFill>
                <a:srgbClr val="000000"/>
              </a:solidFill>
              <a:effectLst/>
              <a:latin typeface="Open Sans" panose="020B0606030504020204" pitchFamily="34" charset="0"/>
            </a:endParaRPr>
          </a:p>
          <a:p>
            <a:pPr marL="532130" indent="-514350" algn="just">
              <a:spcAft>
                <a:spcPts val="1200"/>
              </a:spcAft>
            </a:pPr>
            <a:r>
              <a:rPr lang="el-GR" b="0" i="0" dirty="0">
                <a:solidFill>
                  <a:srgbClr val="000000"/>
                </a:solidFill>
                <a:effectLst/>
                <a:latin typeface="Open Sans" panose="020B0606030504020204" pitchFamily="34" charset="0"/>
              </a:rPr>
              <a:t>Όπως όμως προκύπτει από τις σκέψεις 26 έως 28 της παρούσας αποφάσεως, το άρθρο 14, παράγραφος 1, στοιχείο αʹ, πρώτη περίοδος, της οδηγίας 2003/96 επιβάλλει στα κράτη μέλη την άνευ αιρέσεων υποχρέωση να απαλλάσσουν τα ενεργειακά προϊόντα που χρησιμοποιούνται για την παραγωγή ηλεκτρικής ενέργειας</a:t>
            </a:r>
            <a:endParaRPr lang="el-GR" dirty="0"/>
          </a:p>
        </p:txBody>
      </p:sp>
    </p:spTree>
    <p:extLst>
      <p:ext uri="{BB962C8B-B14F-4D97-AF65-F5344CB8AC3E}">
        <p14:creationId xmlns:p14="http://schemas.microsoft.com/office/powerpoint/2010/main" val="12868434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FAD00936-5833-4790-B1F7-87163EACDF94}"/>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56CCE0F9-996C-4A55-BA3F-A00BD5533E5B}"/>
              </a:ext>
            </a:extLst>
          </p:cNvPr>
          <p:cNvSpPr>
            <a:spLocks noGrp="1"/>
          </p:cNvSpPr>
          <p:nvPr>
            <p:ph idx="1"/>
          </p:nvPr>
        </p:nvSpPr>
        <p:spPr/>
        <p:txBody>
          <a:bodyPr>
            <a:normAutofit fontScale="70000" lnSpcReduction="20000"/>
          </a:bodyPr>
          <a:lstStyle/>
          <a:p>
            <a:pPr algn="just"/>
            <a:r>
              <a:rPr lang="el-GR" b="0" i="0" dirty="0">
                <a:solidFill>
                  <a:srgbClr val="000000"/>
                </a:solidFill>
                <a:effectLst/>
                <a:latin typeface="Open Sans" panose="020B0606030504020204" pitchFamily="34" charset="0"/>
              </a:rPr>
              <a:t>Επομένως, για να μη χάσει η διάταξη αυτή την πρακτική αποτελεσματικότητά της, το προαιρετικό καθεστώς που προβλέπεται στο άρθρο 15, παράγραφος 1, στοιχείο γʹ, της οδηγίας αυτής μπορεί να έχει μόνον συμπληρωματικό χαρακτήρα, υπό την έννοια ότι παρέχει απλώς στα κράτη μέλη τη δυνατότητα, «προνομιακής μεταχειρίσεως» των ενεργειακών προϊόντων που χρησιμοποιούνται για τη συνδυασμένη παραγωγή θερμότητας και ηλεκτρικής ενέργειας, με τη θέσπιση, προς προώθηση σκοπών περιβαλλοντικής πολιτικής, συγκεκριμένου καθεστώτος που να προβλέπει είτε τη φοροαπαλλαγή των ενεργειακών αυτών προϊόντων είτε τη μείωση του επιπέδου φορολογίας τους, εφόσον το εφαρμοζόμενο επίπεδο φορολογίας εξασφαλίζει την υποχρεωτική απαλλαγή του τμήματος των εν λόγω προϊόντων που χρησιμοποιείται για την παραγωγή ηλεκτρικής ενέργειας.</a:t>
            </a:r>
            <a:endParaRPr lang="el-GR" dirty="0"/>
          </a:p>
        </p:txBody>
      </p:sp>
    </p:spTree>
    <p:extLst>
      <p:ext uri="{BB962C8B-B14F-4D97-AF65-F5344CB8AC3E}">
        <p14:creationId xmlns:p14="http://schemas.microsoft.com/office/powerpoint/2010/main" val="23996988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1135E32F-6179-4512-8E42-8E864B2843B4}"/>
              </a:ext>
            </a:extLst>
          </p:cNvPr>
          <p:cNvSpPr>
            <a:spLocks noGrp="1"/>
          </p:cNvSpPr>
          <p:nvPr>
            <p:ph type="title"/>
          </p:nvPr>
        </p:nvSpPr>
        <p:spPr/>
        <p:txBody>
          <a:bodyPr>
            <a:noAutofit/>
          </a:bodyPr>
          <a:lstStyle/>
          <a:p>
            <a:r>
              <a:rPr lang="en-US" sz="2800" dirty="0"/>
              <a:t>C-31/17</a:t>
            </a:r>
            <a:br>
              <a:rPr lang="el-GR" sz="2800" dirty="0"/>
            </a:br>
            <a:r>
              <a:rPr lang="en-US" sz="2800" dirty="0"/>
              <a:t>CRISTAL UNION </a:t>
            </a:r>
            <a:br>
              <a:rPr lang="en-US" sz="2800" dirty="0"/>
            </a:br>
            <a:r>
              <a:rPr lang="el-GR" sz="2800" dirty="0"/>
              <a:t>ΑΠΟΦΑΣΗ ΤΗΣ 07/03/2018</a:t>
            </a:r>
          </a:p>
        </p:txBody>
      </p:sp>
      <p:sp>
        <p:nvSpPr>
          <p:cNvPr id="3" name="Θέση περιεχομένου 2">
            <a:extLst>
              <a:ext uri="{FF2B5EF4-FFF2-40B4-BE49-F238E27FC236}">
                <a16:creationId xmlns:a16="http://schemas.microsoft.com/office/drawing/2014/main" id="{40B40E89-F060-472C-9EF8-E67F7C430A2E}"/>
              </a:ext>
            </a:extLst>
          </p:cNvPr>
          <p:cNvSpPr>
            <a:spLocks noGrp="1"/>
          </p:cNvSpPr>
          <p:nvPr>
            <p:ph idx="1"/>
          </p:nvPr>
        </p:nvSpPr>
        <p:spPr/>
        <p:txBody>
          <a:bodyPr>
            <a:normAutofit lnSpcReduction="10000"/>
          </a:bodyPr>
          <a:lstStyle/>
          <a:p>
            <a:pPr algn="just"/>
            <a:r>
              <a:rPr lang="el-GR" dirty="0"/>
              <a:t>Το άρθρο 14, παράγραφος 1, στοιχείο αʹ έχει την έννοια ότι η κατά τη διάταξη αυτή υποχρεωτική φοροαπαλλαγή έχει εφαρμογή στα ενεργειακά προϊόντα που χρησιμοποιούνται για την παραγωγή ηλεκτρικής ενέργειας όταν τα προϊόντα αυτά χρησιμοποιούνται για τη συνδυασμένη παραγωγή ηλεκτρικής ενέργειας και θερμότητας, κατά το άρθρο 15, παράγραφος 1, στοιχείο γʹ, της οδηγίας αυτής.</a:t>
            </a:r>
          </a:p>
        </p:txBody>
      </p:sp>
    </p:spTree>
    <p:extLst>
      <p:ext uri="{BB962C8B-B14F-4D97-AF65-F5344CB8AC3E}">
        <p14:creationId xmlns:p14="http://schemas.microsoft.com/office/powerpoint/2010/main" val="17561688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Ενεργειακή απόδοση κτιρίων</a:t>
            </a:r>
          </a:p>
        </p:txBody>
      </p:sp>
      <p:sp>
        <p:nvSpPr>
          <p:cNvPr id="3" name="2 - Θέση περιεχομένου"/>
          <p:cNvSpPr>
            <a:spLocks noGrp="1"/>
          </p:cNvSpPr>
          <p:nvPr>
            <p:ph idx="1"/>
          </p:nvPr>
        </p:nvSpPr>
        <p:spPr/>
        <p:txBody>
          <a:bodyPr>
            <a:normAutofit/>
          </a:bodyPr>
          <a:lstStyle/>
          <a:p>
            <a:pPr algn="just"/>
            <a:r>
              <a:rPr lang="el-GR" sz="2800" dirty="0"/>
              <a:t>Οδηγία 2010/31 της 19ης Μαΐου 2010</a:t>
            </a:r>
          </a:p>
          <a:p>
            <a:pPr algn="just">
              <a:buNone/>
            </a:pPr>
            <a:endParaRPr lang="el-GR" sz="2800" dirty="0"/>
          </a:p>
          <a:p>
            <a:pPr algn="just"/>
            <a:r>
              <a:rPr lang="el-GR" sz="2800" dirty="0"/>
              <a:t>Εκδόθηκε από το Ευρωπαϊκό Κοινοβούλιο και το Συμβούλιο</a:t>
            </a:r>
          </a:p>
          <a:p>
            <a:pPr algn="just">
              <a:buNone/>
            </a:pPr>
            <a:endParaRPr lang="el-GR" sz="2800" dirty="0"/>
          </a:p>
          <a:p>
            <a:pPr algn="just"/>
            <a:r>
              <a:rPr lang="el-GR" sz="2800" dirty="0"/>
              <a:t>Τα κτίρια ευθύνονται για το 40 % της συνολικής κατανάλωσης ενέργειας στην Ένωση</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Σημαντικές Ρυθμίσεις</a:t>
            </a:r>
          </a:p>
        </p:txBody>
      </p:sp>
      <p:sp>
        <p:nvSpPr>
          <p:cNvPr id="3" name="2 - Θέση περιεχομένου"/>
          <p:cNvSpPr>
            <a:spLocks noGrp="1"/>
          </p:cNvSpPr>
          <p:nvPr>
            <p:ph idx="1"/>
          </p:nvPr>
        </p:nvSpPr>
        <p:spPr/>
        <p:txBody>
          <a:bodyPr>
            <a:normAutofit/>
          </a:bodyPr>
          <a:lstStyle/>
          <a:p>
            <a:pPr algn="just"/>
            <a:r>
              <a:rPr lang="el-GR" sz="2800" dirty="0"/>
              <a:t>Μεθοδολογία υπολογισμού ενεργειακής απόδοσης των κτιρίων (Άρθρο 3)</a:t>
            </a:r>
          </a:p>
          <a:p>
            <a:pPr algn="just"/>
            <a:r>
              <a:rPr lang="el-GR" sz="2800" dirty="0"/>
              <a:t>Καθορισμός από τα κράτη μέλη ελάχιστων απαιτήσεων ενεργειακής απόδοσης (Συστήματα θέρμανσης και κλιματισμού - Επιθεωρήσεις) (Άρθρα 14-16)</a:t>
            </a:r>
          </a:p>
          <a:p>
            <a:pPr algn="just"/>
            <a:r>
              <a:rPr lang="el-GR" sz="2800" dirty="0"/>
              <a:t>Μπορούν να εξαιρεθούν οι χώροι θρησκευτικής λατρείας αγροτικά κτίρια και κτίρια με επιφάνεια μικρότερη των 50 </a:t>
            </a:r>
            <a:r>
              <a:rPr lang="el-GR" sz="2800" dirty="0" err="1"/>
              <a:t>τ.μ</a:t>
            </a:r>
            <a:r>
              <a:rPr lang="el-GR" sz="2800" dirty="0"/>
              <a:t>. (Άρθρο 4)</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Νέα Κτίρια </a:t>
            </a:r>
          </a:p>
        </p:txBody>
      </p:sp>
      <p:sp>
        <p:nvSpPr>
          <p:cNvPr id="3" name="2 - Θέση περιεχομένου"/>
          <p:cNvSpPr>
            <a:spLocks noGrp="1"/>
          </p:cNvSpPr>
          <p:nvPr>
            <p:ph idx="1"/>
          </p:nvPr>
        </p:nvSpPr>
        <p:spPr/>
        <p:txBody>
          <a:bodyPr>
            <a:normAutofit/>
          </a:bodyPr>
          <a:lstStyle/>
          <a:p>
            <a:pPr algn="just"/>
            <a:r>
              <a:rPr lang="el-GR" sz="2800" dirty="0"/>
              <a:t>Τα κράτη μέλη μεριμνούν ώστε τα νέα κτίρια να πληρούν τις ελάχιστες απαιτήσεις ενεργειακής απόδοσης </a:t>
            </a:r>
          </a:p>
          <a:p>
            <a:pPr algn="just"/>
            <a:r>
              <a:rPr lang="el-GR" sz="2800" dirty="0"/>
              <a:t>Για τα νέα κτίρια τα κράτη μέλη διασφαλίζουν πριν από την έναρξη της κατασκευής ότι έχει μελετηθεί και ληφθεί υπόψη η τεχνική, </a:t>
            </a:r>
            <a:r>
              <a:rPr lang="el-GR" sz="2800" b="1" dirty="0"/>
              <a:t>περιβαλλοντική και οικονομική σκοπιμότητα εγκατάστασης εναλλακτικών συστημάτων υψηλής απόδοσης </a:t>
            </a:r>
            <a:r>
              <a:rPr lang="en-US" sz="2800" b="1" dirty="0"/>
              <a:t>(</a:t>
            </a:r>
            <a:r>
              <a:rPr lang="el-GR" sz="2800" b="1" dirty="0"/>
              <a:t>Άρθρο 6)</a:t>
            </a:r>
          </a:p>
          <a:p>
            <a:endParaRPr lang="el-GR"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Υφιστάμενα κτίρια</a:t>
            </a:r>
          </a:p>
        </p:txBody>
      </p:sp>
      <p:sp>
        <p:nvSpPr>
          <p:cNvPr id="3" name="2 - Θέση περιεχομένου"/>
          <p:cNvSpPr>
            <a:spLocks noGrp="1"/>
          </p:cNvSpPr>
          <p:nvPr>
            <p:ph idx="1"/>
          </p:nvPr>
        </p:nvSpPr>
        <p:spPr/>
        <p:txBody>
          <a:bodyPr>
            <a:normAutofit/>
          </a:bodyPr>
          <a:lstStyle/>
          <a:p>
            <a:pPr algn="just"/>
            <a:r>
              <a:rPr lang="el-GR" sz="2800" dirty="0"/>
              <a:t>Τα κράτη μέλη λαμβάνουν όλα τα αναγκαία μέτρα ώστε να εξασφαλισθεί ότι, όταν τα κτίρια υφίστανται ανακαίνιση μεγάλης κλίμακας, η ενεργειακή απόδοση του κτιρίου ή του ανακαινιζόμενου τμήματός του αναβαθμίζονται ώστε να πληρούν τις ελάχιστες απαιτήσεις ενεργειακής απόδοσης (Άρθρο 7)</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Πιστοποιητικά ενεργειακής απόδοσης</a:t>
            </a:r>
            <a:br>
              <a:rPr lang="el-GR" sz="3200" dirty="0"/>
            </a:br>
            <a:endParaRPr lang="el-GR" sz="3200" dirty="0"/>
          </a:p>
        </p:txBody>
      </p:sp>
      <p:sp>
        <p:nvSpPr>
          <p:cNvPr id="3" name="2 - Θέση περιεχομένου"/>
          <p:cNvSpPr>
            <a:spLocks noGrp="1"/>
          </p:cNvSpPr>
          <p:nvPr>
            <p:ph idx="1"/>
          </p:nvPr>
        </p:nvSpPr>
        <p:spPr/>
        <p:txBody>
          <a:bodyPr>
            <a:normAutofit fontScale="92500"/>
          </a:bodyPr>
          <a:lstStyle/>
          <a:p>
            <a:pPr algn="just">
              <a:buNone/>
            </a:pPr>
            <a:r>
              <a:rPr lang="el-GR" sz="3000" dirty="0"/>
              <a:t>Τα κράτη μέλη λαμβάνουν τα απαραίτητα μέτρα για τη θέσπιση συστήματος πιστοποίησης της ενεργειακής απόδοσης των κτιρίων. </a:t>
            </a:r>
          </a:p>
          <a:p>
            <a:pPr algn="just">
              <a:buNone/>
            </a:pPr>
            <a:r>
              <a:rPr lang="el-GR" sz="3000" dirty="0"/>
              <a:t>Το πιστοποιητικό ενεργειακής απόδοσης περιλαμβάνει την ενεργειακή απόδοση του κτιρίου και τιμές αναφοράς, όπως ελάχιστες απαιτήσεις ενεργειακής απόδοσης, ώστε να επιτρέπει στους ιδιοκτήτες ή τους ενοικιαστές του κτιρίου ή της κτιριακής μονάδας να συγκρίνουν και να αξιολογούν την ενεργειακή απόδοσή του (Άρθρα 11 και 12)</a:t>
            </a:r>
          </a:p>
          <a:p>
            <a:endParaRPr lang="el-GR"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l-GR" sz="3200" dirty="0"/>
              <a:t>Συμβάσεις Ενεργειακής Απόδοσης (ΣΕΑ)</a:t>
            </a:r>
            <a:endParaRPr lang="en-US" sz="3200" dirty="0"/>
          </a:p>
        </p:txBody>
      </p:sp>
      <p:sp>
        <p:nvSpPr>
          <p:cNvPr id="3" name="Content Placeholder 2"/>
          <p:cNvSpPr>
            <a:spLocks noGrp="1"/>
          </p:cNvSpPr>
          <p:nvPr>
            <p:ph idx="1"/>
          </p:nvPr>
        </p:nvSpPr>
        <p:spPr/>
        <p:txBody>
          <a:bodyPr>
            <a:normAutofit fontScale="92500" lnSpcReduction="20000"/>
          </a:bodyPr>
          <a:lstStyle/>
          <a:p>
            <a:pPr algn="just"/>
            <a:r>
              <a:rPr lang="el-GR" dirty="0"/>
              <a:t>ΣΕΑ: η συμβατική συμφωνία μεταξύ του δικαιούχου και του </a:t>
            </a:r>
            <a:r>
              <a:rPr lang="el-GR" dirty="0" err="1"/>
              <a:t>παρόχου</a:t>
            </a:r>
            <a:r>
              <a:rPr lang="el-GR" dirty="0"/>
              <a:t> μέτρου βελτίωσης της ενεργειακής απόδοσης, η οποία επαληθεύεται και παρακολουθείται καθ’ όλη τη διάρκεια ισχύος της σύμβασης, στο πλαίσιο της οποίας πραγματοποιούνται πληρωμές για επενδύσεις (έργο, προμήθεια ή υπηρεσία) για το μέτρο αυτό, οι οποίες συνδέονται με ένα </a:t>
            </a:r>
            <a:r>
              <a:rPr lang="el-GR" dirty="0" err="1"/>
              <a:t>συμβατικώς</a:t>
            </a:r>
            <a:r>
              <a:rPr lang="el-GR" dirty="0"/>
              <a:t> συμφωνηθέν επίπεδο βελτίωσης της ενεργειακής απόδοσης ή με άλλο συμφωνηθέν κριτήριο ενεργειακής απόδοσης, όπως η εξοικονόμηση χρημάτων.</a:t>
            </a:r>
            <a:endParaRPr lang="en-US" dirty="0"/>
          </a:p>
        </p:txBody>
      </p:sp>
    </p:spTree>
    <p:extLst>
      <p:ext uri="{BB962C8B-B14F-4D97-AF65-F5344CB8AC3E}">
        <p14:creationId xmlns:p14="http://schemas.microsoft.com/office/powerpoint/2010/main" val="6863349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l-GR" sz="3200" dirty="0"/>
              <a:t>Συμβάσεις Ενεργειακής Απόδοσης (ΣΕΑ) </a:t>
            </a:r>
            <a:endParaRPr lang="en-US" sz="3200" dirty="0"/>
          </a:p>
        </p:txBody>
      </p:sp>
      <p:sp>
        <p:nvSpPr>
          <p:cNvPr id="3" name="Content Placeholder 2"/>
          <p:cNvSpPr>
            <a:spLocks noGrp="1"/>
          </p:cNvSpPr>
          <p:nvPr>
            <p:ph idx="1"/>
          </p:nvPr>
        </p:nvSpPr>
        <p:spPr/>
        <p:txBody>
          <a:bodyPr>
            <a:normAutofit fontScale="85000" lnSpcReduction="20000"/>
          </a:bodyPr>
          <a:lstStyle/>
          <a:p>
            <a:r>
              <a:rPr lang="el-GR" dirty="0" err="1"/>
              <a:t>Πάροχος</a:t>
            </a:r>
            <a:r>
              <a:rPr lang="el-GR" dirty="0"/>
              <a:t> ΣΕΑ = φυσικό ή νομικό πρόσωπο που παρέχει ενεργειακές υπηρεσίες </a:t>
            </a:r>
          </a:p>
          <a:p>
            <a:pPr algn="just"/>
            <a:r>
              <a:rPr lang="el-GR" dirty="0"/>
              <a:t>Η «ενεργειακή υπηρεσία» είναι η χρησιμότητα που προκύπτει από συνδυασμό ενέργειας με ενεργειακά αποδοτική τεχνολογία ή με δράση η οποία μπορεί να περιλαμβάνει τις εργασίες, τη συντήρηση και τον έλεγχο που απαιτούνται για την παροχή της υπηρεσίας, που παρέχεται βάσει σύμβασης και υπό κανονικές συνθήκες έχει αποδείξει ότι οδηγεί σε επαληθεύσιμη και μετρήσιμη ή εκτιμώμενη βελτίωση της ενεργειακής απόδοσης ή σε εξοικονόμηση πρωτογενούς ενέργειας</a:t>
            </a:r>
            <a:endParaRPr lang="en-US" dirty="0"/>
          </a:p>
        </p:txBody>
      </p:sp>
    </p:spTree>
    <p:extLst>
      <p:ext uri="{BB962C8B-B14F-4D97-AF65-F5344CB8AC3E}">
        <p14:creationId xmlns:p14="http://schemas.microsoft.com/office/powerpoint/2010/main" val="4335081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l-GR" sz="3200" dirty="0"/>
              <a:t>Συμβάσεις Ενεργειακής Απόδοσης (ΣΕΑ)</a:t>
            </a:r>
            <a:endParaRPr lang="en-US" sz="3200" dirty="0"/>
          </a:p>
        </p:txBody>
      </p:sp>
      <p:sp>
        <p:nvSpPr>
          <p:cNvPr id="3" name="Content Placeholder 2"/>
          <p:cNvSpPr>
            <a:spLocks noGrp="1"/>
          </p:cNvSpPr>
          <p:nvPr>
            <p:ph idx="1"/>
          </p:nvPr>
        </p:nvSpPr>
        <p:spPr>
          <a:xfrm>
            <a:off x="457200" y="1600200"/>
            <a:ext cx="8229600" cy="5069160"/>
          </a:xfrm>
        </p:spPr>
        <p:txBody>
          <a:bodyPr>
            <a:noAutofit/>
          </a:bodyPr>
          <a:lstStyle/>
          <a:p>
            <a:pPr algn="just"/>
            <a:r>
              <a:rPr lang="el-GR" sz="2400" dirty="0"/>
              <a:t>Η Σύμβαση Ενεργειακής Απόδοσης (ΣΕΑ) είναι έγγραφη καταρτίζεται μεταξύ του τελικού καταναλωτή και της Επιχείρησης Ενεργειακών Υπηρεσιών (ΕΕΥ) και περιλαμβάνει τα τυπικά στοιχεία μιας σύμβασης, όπως προβλέπονται στο ν. 2251/1994 (ΦΕΚ 191 Α`) για την προστασία των καταναλωτών. </a:t>
            </a:r>
          </a:p>
          <a:p>
            <a:pPr algn="just"/>
            <a:r>
              <a:rPr lang="el-GR" sz="2400" dirty="0"/>
              <a:t>Στη ΣΕΑ μπορεί να συμμετέχει και τρίτος, ιδίως τράπεζες ή άλλοι χρηματοδοτικοί οργανισμοί προκειμένου να χρηματοδοτήσουν την παρεχόμενη ενεργειακή υπηρεσία </a:t>
            </a:r>
          </a:p>
          <a:p>
            <a:pPr algn="just"/>
            <a:r>
              <a:rPr lang="el-GR" sz="2400" dirty="0"/>
              <a:t>Στη ΣΕΑ ρυθμίζονται ιδίως τα ακόλουθα: </a:t>
            </a:r>
          </a:p>
          <a:p>
            <a:pPr algn="just"/>
            <a:r>
              <a:rPr lang="el-GR" sz="2400" dirty="0"/>
              <a:t>α) ο σχεδιασμός και η διαχείριση της παρεχόμενης ενεργειακής υπηρεσίας και του ενεργειακού έργου, </a:t>
            </a:r>
          </a:p>
        </p:txBody>
      </p:sp>
    </p:spTree>
    <p:extLst>
      <p:ext uri="{BB962C8B-B14F-4D97-AF65-F5344CB8AC3E}">
        <p14:creationId xmlns:p14="http://schemas.microsoft.com/office/powerpoint/2010/main" val="3636330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Συμβάσεις Ενεργειακής απόδοσης </a:t>
            </a:r>
          </a:p>
        </p:txBody>
      </p:sp>
      <p:sp>
        <p:nvSpPr>
          <p:cNvPr id="3" name="2 - Θέση περιεχομένου"/>
          <p:cNvSpPr>
            <a:spLocks noGrp="1"/>
          </p:cNvSpPr>
          <p:nvPr>
            <p:ph idx="1"/>
          </p:nvPr>
        </p:nvSpPr>
        <p:spPr/>
        <p:txBody>
          <a:bodyPr>
            <a:normAutofit fontScale="77500" lnSpcReduction="20000"/>
          </a:bodyPr>
          <a:lstStyle/>
          <a:p>
            <a:pPr algn="just"/>
            <a:r>
              <a:rPr lang="el-GR" sz="2800" dirty="0"/>
              <a:t>β) η μεθοδολογία εκτίμησης της εξοικονομούμενης ενέργειας και αποτίμησης του </a:t>
            </a:r>
            <a:r>
              <a:rPr lang="el-GR" sz="2800" dirty="0" err="1"/>
              <a:t>προκύπτοντος</a:t>
            </a:r>
            <a:r>
              <a:rPr lang="el-GR" sz="2800" dirty="0"/>
              <a:t> συνολικού οικονομικού </a:t>
            </a:r>
          </a:p>
          <a:p>
            <a:pPr algn="just"/>
            <a:r>
              <a:rPr lang="el-GR" sz="2800" dirty="0"/>
              <a:t>γ) η αγορά, εγκατάσταση και θέση σε λειτουργία του απαραίτητου ενεργειακού εξοπλισμού, όπως ηλεκτρομηχανολογικά και ηλεκτρονικά συστήματα, καθώς και τα υλικά κτιριακού κελύφους, σταθερά ή μη, που βελτιώνουν την ενεργειακή απόδοση κατά την τελική χρήση,</a:t>
            </a:r>
          </a:p>
          <a:p>
            <a:pPr algn="just"/>
            <a:r>
              <a:rPr lang="el-GR" sz="2800" dirty="0"/>
              <a:t>δ) η διαχείριση, ο τρόπος λειτουργίας του εξοπλισμού και η συντήρηση του, </a:t>
            </a:r>
          </a:p>
          <a:p>
            <a:pPr algn="just"/>
            <a:r>
              <a:rPr lang="el-GR" sz="2800" dirty="0"/>
              <a:t>ε) το συνολικό κόστος του έργου, το οποίο αποτελείται από το κόστος προμήθειας και εγκατάστασης του απαραίτητου εξοπλισμού, το κόστος λειτουργίας και συντήρησης του, το κόστος χρηματοδότησης και την αμοιβή της ΕΕΥ, </a:t>
            </a:r>
          </a:p>
          <a:p>
            <a:pPr algn="just"/>
            <a:r>
              <a:rPr lang="el-GR" sz="2800" dirty="0"/>
              <a:t>στ) η διαδικασία αποτίμησης του ενεργειακού οφέλους και  </a:t>
            </a:r>
          </a:p>
          <a:p>
            <a:pPr algn="just"/>
            <a:r>
              <a:rPr lang="el-GR" sz="2800" dirty="0"/>
              <a:t>ζ) ο τρόπος και χρόνος αποπληρωμής</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l-GR" sz="3200" dirty="0"/>
              <a:t>Συμβάσεις </a:t>
            </a:r>
            <a:r>
              <a:rPr lang="el-GR" sz="3200"/>
              <a:t>Ενεργειακής Απόδοσης (ΣΕΑ)</a:t>
            </a:r>
            <a:endParaRPr lang="en-US" sz="3200" dirty="0"/>
          </a:p>
        </p:txBody>
      </p:sp>
      <p:sp>
        <p:nvSpPr>
          <p:cNvPr id="3" name="Content Placeholder 2"/>
          <p:cNvSpPr>
            <a:spLocks noGrp="1"/>
          </p:cNvSpPr>
          <p:nvPr>
            <p:ph idx="1"/>
          </p:nvPr>
        </p:nvSpPr>
        <p:spPr/>
        <p:txBody>
          <a:bodyPr>
            <a:normAutofit fontScale="77500" lnSpcReduction="20000"/>
          </a:bodyPr>
          <a:lstStyle/>
          <a:p>
            <a:pPr algn="just"/>
            <a:r>
              <a:rPr lang="el-GR" dirty="0"/>
              <a:t>Η </a:t>
            </a:r>
            <a:r>
              <a:rPr lang="el-GR" b="1" dirty="0"/>
              <a:t>Σύμβαση Εγγυημένης Απόδοσης</a:t>
            </a:r>
            <a:r>
              <a:rPr lang="el-GR" dirty="0"/>
              <a:t> έχει τα ακόλουθα βασικά </a:t>
            </a:r>
            <a:r>
              <a:rPr lang="el-GR"/>
              <a:t>χαρακτηριστικά:</a:t>
            </a:r>
            <a:endParaRPr lang="el-GR" dirty="0"/>
          </a:p>
          <a:p>
            <a:pPr algn="just"/>
            <a:r>
              <a:rPr lang="el-GR" dirty="0"/>
              <a:t>Τη χρηματοδότηση του έργου αναλαμβάνει ο Πελάτης.</a:t>
            </a:r>
          </a:p>
          <a:p>
            <a:pPr algn="just"/>
            <a:r>
              <a:rPr lang="el-GR" dirty="0"/>
              <a:t>Η κυριότητα του εξοπλισμού ανήκει εξ΄ αρχής στον Πελάτη.</a:t>
            </a:r>
          </a:p>
          <a:p>
            <a:pPr algn="just"/>
            <a:r>
              <a:rPr lang="el-GR" dirty="0"/>
              <a:t>Η ΕΕΥ παρέχει εγγυήσεις για ελάχιστα επίπεδα εξοικονόμησης ενέργειας και οικονομικού οφέλους.</a:t>
            </a:r>
          </a:p>
          <a:p>
            <a:pPr algn="just"/>
            <a:r>
              <a:rPr lang="el-GR" dirty="0"/>
              <a:t>Η αμοιβή της ΕΕΥ είναι σταθερή, αλλά σε περίπτωση απόκλισης από τις εγγυήσεις </a:t>
            </a:r>
            <a:r>
              <a:rPr lang="el-GR" dirty="0" err="1"/>
              <a:t>απομειώνεται</a:t>
            </a:r>
            <a:r>
              <a:rPr lang="el-GR" dirty="0"/>
              <a:t>.</a:t>
            </a:r>
          </a:p>
          <a:p>
            <a:pPr algn="just"/>
            <a:r>
              <a:rPr lang="el-GR" dirty="0"/>
              <a:t>Η σύμβαση μπορεί να λυθεί πριν από την προβλεπόμενη διάρκεια σε περίπτωση επίτευξης του συνολικού στόχου.</a:t>
            </a:r>
          </a:p>
        </p:txBody>
      </p:sp>
    </p:spTree>
    <p:extLst>
      <p:ext uri="{BB962C8B-B14F-4D97-AF65-F5344CB8AC3E}">
        <p14:creationId xmlns:p14="http://schemas.microsoft.com/office/powerpoint/2010/main" val="11541918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Συμβάσεις Ενεργειακής Απόδοσης</a:t>
            </a:r>
          </a:p>
        </p:txBody>
      </p:sp>
      <p:sp>
        <p:nvSpPr>
          <p:cNvPr id="3" name="2 - Θέση περιεχομένου"/>
          <p:cNvSpPr>
            <a:spLocks noGrp="1"/>
          </p:cNvSpPr>
          <p:nvPr>
            <p:ph idx="1"/>
          </p:nvPr>
        </p:nvSpPr>
        <p:spPr/>
        <p:txBody>
          <a:bodyPr>
            <a:normAutofit/>
          </a:bodyPr>
          <a:lstStyle/>
          <a:p>
            <a:pPr algn="just"/>
            <a:r>
              <a:rPr lang="el-GR" sz="2800" dirty="0"/>
              <a:t>Η </a:t>
            </a:r>
            <a:r>
              <a:rPr lang="el-GR" sz="2800" b="1" dirty="0"/>
              <a:t>Σύμβαση Διαμοιραζόμενου Οφέλους</a:t>
            </a:r>
            <a:r>
              <a:rPr lang="el-GR" sz="2800" dirty="0"/>
              <a:t> έχει τα εξής χαρακτηριστικά:</a:t>
            </a:r>
          </a:p>
          <a:p>
            <a:pPr algn="just"/>
            <a:r>
              <a:rPr lang="el-GR" sz="2800" dirty="0"/>
              <a:t>Τη χρηματοδότηση του έργου αναλαμβάνει η ΕΕΥ.</a:t>
            </a:r>
          </a:p>
          <a:p>
            <a:pPr algn="just"/>
            <a:r>
              <a:rPr lang="el-GR" sz="2800" dirty="0"/>
              <a:t>Η κυριότητα του εξοπλισμού περιέρχεται στον Πελάτη με τη λήξη της σύμβασης.</a:t>
            </a:r>
          </a:p>
          <a:p>
            <a:pPr algn="just"/>
            <a:r>
              <a:rPr lang="el-GR" sz="2800" dirty="0"/>
              <a:t>Η ΕΕΥ δεν παρέχει εγγυήσεις για ελάχιστα επίπεδα εξοικονόμησης ενέργειας και οικονομικού οφέλους.</a:t>
            </a:r>
          </a:p>
          <a:p>
            <a:pPr algn="just"/>
            <a:r>
              <a:rPr lang="el-GR" sz="2800" dirty="0"/>
              <a:t>Η αμοιβή της ΕΕΥ είναι ποσοστό του οικονομικού οφέλους από την εκτέλεση του έργου.</a:t>
            </a:r>
            <a:endParaRPr lang="en-US" sz="2800" dirty="0"/>
          </a:p>
          <a:p>
            <a:endParaRPr lang="el-GR"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l-GR" sz="3200" dirty="0"/>
              <a:t>Συμβάσεις Ενεργειακής Απόδοσης (ΣΕΑ)</a:t>
            </a:r>
            <a:endParaRPr lang="en-US" sz="3200" dirty="0"/>
          </a:p>
        </p:txBody>
      </p:sp>
      <p:sp>
        <p:nvSpPr>
          <p:cNvPr id="3" name="Content Placeholder 2"/>
          <p:cNvSpPr>
            <a:spLocks noGrp="1"/>
          </p:cNvSpPr>
          <p:nvPr>
            <p:ph idx="1"/>
          </p:nvPr>
        </p:nvSpPr>
        <p:spPr/>
        <p:txBody>
          <a:bodyPr>
            <a:normAutofit fontScale="70000" lnSpcReduction="20000"/>
          </a:bodyPr>
          <a:lstStyle/>
          <a:p>
            <a:pPr algn="just"/>
            <a:r>
              <a:rPr lang="el-GR" dirty="0"/>
              <a:t>Η ΕΕΥ υποχρεούται να διασφαλίζει την εξοικονόμηση ενέργειας και το οικονομικό όφελος καθ` όλη τη διάρκεια του συμβατικού χρόνου, η επίτευξη των οποίων επαληθεύεται σε τακτά χρονικά διαστήματα που καθορίζονται επακριβώς στη ΣΕΑ. Αντίθετη συμφωνία των μερών είναι αυτοδικαίως άκυρη.</a:t>
            </a:r>
          </a:p>
          <a:p>
            <a:pPr algn="just"/>
            <a:r>
              <a:rPr lang="el-GR" dirty="0"/>
              <a:t>Σε περίπτωση που το οικονομικό όφελος από την εξοικονόμηση ενέργειας είναι μικρότερο από το συμβατικά καθορισμένο, η ΕΕΥ είναι υποχρεωμένη να καταβάλει στον τελικό καταναλωτή τη διαφορά ή αυτός να καταβάλει οικονομικό αντάλλαγμα μικρότερο από το συμφωνηθέν, υπό τον όρο ότι ο τελευταίος λειτουργεί τον ενεργειακό εξοπλισμό σύμφωνα με τους όρους της μεταξύ τους σύμβασης.</a:t>
            </a:r>
          </a:p>
          <a:p>
            <a:pPr algn="just"/>
            <a:r>
              <a:rPr lang="el-GR" dirty="0"/>
              <a:t>Σε περίπτωση που το οικονομικό όφελος από την εξοικονόμηση ενέργειας υπερβαίνει το συμφωνηθέν, ο τελικός καταναλωτής καρπώνεται το υπερβάλλον, εκτός αν έχει συμφωνηθεί διαφορετικά.</a:t>
            </a:r>
            <a:endParaRPr lang="en-US" dirty="0"/>
          </a:p>
        </p:txBody>
      </p:sp>
    </p:spTree>
    <p:extLst>
      <p:ext uri="{BB962C8B-B14F-4D97-AF65-F5344CB8AC3E}">
        <p14:creationId xmlns:p14="http://schemas.microsoft.com/office/powerpoint/2010/main" val="12529514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l-GR" sz="3200" dirty="0"/>
              <a:t>ΣΕΑ – ΕΜΠΡΑΓΜΑΤΕΣ ΑΣΦΑΛΕΙΕΣ</a:t>
            </a:r>
            <a:endParaRPr lang="en-US" sz="3200" dirty="0"/>
          </a:p>
        </p:txBody>
      </p:sp>
      <p:sp>
        <p:nvSpPr>
          <p:cNvPr id="3" name="Content Placeholder 2"/>
          <p:cNvSpPr>
            <a:spLocks noGrp="1"/>
          </p:cNvSpPr>
          <p:nvPr>
            <p:ph idx="1"/>
          </p:nvPr>
        </p:nvSpPr>
        <p:spPr/>
        <p:txBody>
          <a:bodyPr>
            <a:normAutofit fontScale="62500" lnSpcReduction="20000"/>
          </a:bodyPr>
          <a:lstStyle/>
          <a:p>
            <a:pPr algn="just"/>
            <a:r>
              <a:rPr lang="el-GR" dirty="0"/>
              <a:t>Επιτρέπεται η σύσταση ενέχυρου, στο πλαίσιο ΣΕΑ, μεταξύ του τελικού καταναλωτή και της ΕΕΥ επί του κινητού ενεργειακού εξοπλισμού, κατά τις διατάξεις του Αστικού Κώδικα και χωρίς την παράδοση της κατοχής του πράγματος, κατά τις διατάξεις του ν. 2844/2000 (ΦΕΚ 220 Α`). </a:t>
            </a:r>
          </a:p>
          <a:p>
            <a:pPr algn="just"/>
            <a:r>
              <a:rPr lang="el-GR" dirty="0"/>
              <a:t>Στην περίπτωση αυτή, η έγγραφη συμφωνία του τελικού καταναλωτή ως ενεχυριαστή και της ΕΕΥ, ως </a:t>
            </a:r>
            <a:r>
              <a:rPr lang="el-GR" dirty="0" err="1"/>
              <a:t>ενεχυρούχου</a:t>
            </a:r>
            <a:r>
              <a:rPr lang="el-GR" dirty="0"/>
              <a:t> δανειστή, καταχωρείται στο Δημόσιο βιβλίο του άρθρου 3 του ν. 2844/2000, σύμφωνα με τις ειδικότερες προϋποθέσεις που εκεί ορίζονται, </a:t>
            </a:r>
            <a:r>
              <a:rPr lang="el-GR" dirty="0" err="1"/>
              <a:t>εφαρμοζομένων</a:t>
            </a:r>
            <a:r>
              <a:rPr lang="el-GR" dirty="0"/>
              <a:t> κατά τα λοιπά των διατάξεων του Αστικού Κώδικα.</a:t>
            </a:r>
          </a:p>
          <a:p>
            <a:pPr algn="just"/>
            <a:r>
              <a:rPr lang="el-GR" dirty="0"/>
              <a:t>Σε περίπτωση που η ΕΕΥ αναλάβει την υποχρέωση αγοράς ενεργειακού εξοπλισμού με χρηματοδότηση από τρίτο, στο πλαίσιο ΣΕΑ, η απαίτηση του τρίτου για τη χορηγούμενη χρηματοδότηση δύναται να εξασφαλίζεται με τη σύσταση υποθήκης επί του ως άνω εξοπλισμού στην εγκατάσταση του τελικού καταναλωτή και με τη συναίνεση αυτού, σύμφωνα με τις διατάξεις του ν. 4112/1929.</a:t>
            </a:r>
            <a:endParaRPr lang="en-US" dirty="0"/>
          </a:p>
        </p:txBody>
      </p:sp>
    </p:spTree>
    <p:extLst>
      <p:ext uri="{BB962C8B-B14F-4D97-AF65-F5344CB8AC3E}">
        <p14:creationId xmlns:p14="http://schemas.microsoft.com/office/powerpoint/2010/main" val="8024251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Συμπεράσματα </a:t>
            </a:r>
          </a:p>
        </p:txBody>
      </p:sp>
      <p:sp>
        <p:nvSpPr>
          <p:cNvPr id="3" name="2 - Θέση περιεχομένου"/>
          <p:cNvSpPr>
            <a:spLocks noGrp="1"/>
          </p:cNvSpPr>
          <p:nvPr>
            <p:ph idx="1"/>
          </p:nvPr>
        </p:nvSpPr>
        <p:spPr/>
        <p:txBody>
          <a:bodyPr>
            <a:normAutofit/>
          </a:bodyPr>
          <a:lstStyle/>
          <a:p>
            <a:r>
              <a:rPr lang="el-GR" sz="2800" dirty="0"/>
              <a:t>Η ενεργειακή απόδοση συμβάλλει στην προστασία του περιβάλλοντος</a:t>
            </a:r>
          </a:p>
          <a:p>
            <a:pPr algn="just"/>
            <a:r>
              <a:rPr lang="el-GR" sz="2800" dirty="0"/>
              <a:t>Τα ενεργειακά κτίρια (θέρμανση-κλιματισμός) αποδεσμεύουν λιγότερη ενέργεια και συμβάλλουν στην προστασία του περιβάλλοντος</a:t>
            </a:r>
          </a:p>
          <a:p>
            <a:pPr algn="just"/>
            <a:r>
              <a:rPr lang="el-GR" sz="2800" dirty="0"/>
              <a:t>Η ενεργειακή απόδοση στη Βιομηχανία μειώνει του ρύπους και συμβάλλει στην προστασία του περιβάλλοντος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Συμπεράσματα </a:t>
            </a:r>
          </a:p>
        </p:txBody>
      </p:sp>
      <p:sp>
        <p:nvSpPr>
          <p:cNvPr id="3" name="2 - Θέση περιεχομένου"/>
          <p:cNvSpPr>
            <a:spLocks noGrp="1"/>
          </p:cNvSpPr>
          <p:nvPr>
            <p:ph idx="1"/>
          </p:nvPr>
        </p:nvSpPr>
        <p:spPr/>
        <p:txBody>
          <a:bodyPr>
            <a:normAutofit/>
          </a:bodyPr>
          <a:lstStyle/>
          <a:p>
            <a:pPr algn="just"/>
            <a:r>
              <a:rPr lang="el-GR" sz="2800" dirty="0"/>
              <a:t>Απαιτείται αποτελεσματικό και τακτικό σύστημα ελέγχου μέσω της έκδοσης ενεργειακών πιστοποιητικών</a:t>
            </a:r>
          </a:p>
          <a:p>
            <a:pPr algn="just"/>
            <a:r>
              <a:rPr lang="el-GR" sz="2800" dirty="0"/>
              <a:t>Ο καταναλωτής μπορεί να ζήσει καλύτερα σε ένα περιβάλλον ενεργειακά αποδοτικό (π.χ. Οι συσκευές αποδεσμεύουν λιγότερη ηλεκτρομαγνητική ακτινοβολία)</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r>
              <a:rPr lang="el-GR" dirty="0"/>
              <a:t>Ερωτήσεις</a:t>
            </a:r>
          </a:p>
        </p:txBody>
      </p:sp>
      <p:sp>
        <p:nvSpPr>
          <p:cNvPr id="3" name="2 - Θέση περιεχομένου"/>
          <p:cNvSpPr>
            <a:spLocks noGrp="1"/>
          </p:cNvSpPr>
          <p:nvPr>
            <p:ph idx="1"/>
          </p:nvPr>
        </p:nvSpPr>
        <p:spPr/>
        <p:txBody>
          <a:bodyPr/>
          <a:lstStyle/>
          <a:p>
            <a:pPr algn="just">
              <a:buNone/>
            </a:pPr>
            <a:r>
              <a:rPr lang="el-GR" sz="2800" dirty="0"/>
              <a:t>1.Πώς συμβάλλει η ενεργειακή απόδοση στην προστασία του περιβάλλοντος</a:t>
            </a:r>
            <a:r>
              <a:rPr lang="en-US" sz="2800" dirty="0"/>
              <a:t>;</a:t>
            </a:r>
            <a:r>
              <a:rPr lang="el-GR" sz="2800" dirty="0"/>
              <a:t> </a:t>
            </a:r>
          </a:p>
          <a:p>
            <a:pPr algn="just">
              <a:buNone/>
            </a:pPr>
            <a:r>
              <a:rPr lang="el-GR" sz="2800" dirty="0"/>
              <a:t>2. Ποια η συμβολή των ενεργειακών ελέγχων και πώς αυτοί πραγματοποιούνται</a:t>
            </a:r>
            <a:r>
              <a:rPr lang="en-US" sz="2800" dirty="0"/>
              <a:t>;</a:t>
            </a:r>
            <a:r>
              <a:rPr lang="el-GR" sz="2800" dirty="0"/>
              <a:t> </a:t>
            </a:r>
          </a:p>
          <a:p>
            <a:pPr algn="just">
              <a:buNone/>
            </a:pPr>
            <a:r>
              <a:rPr lang="el-GR" sz="2800" dirty="0"/>
              <a:t>3.Θεωρείτε ότι η δημιουργία του μετρό στη Θεσσαλονίκη θα συμβάλλει στην προστασία του περιβάλλοντος και στην εξοικονόμηση ενέργειας</a:t>
            </a:r>
            <a:r>
              <a:rPr lang="en-US" sz="2800" dirty="0"/>
              <a:t>;</a:t>
            </a:r>
            <a:endParaRPr lang="el-GR" sz="2800" dirty="0"/>
          </a:p>
          <a:p>
            <a:pPr algn="just">
              <a:buNone/>
            </a:pPr>
            <a:r>
              <a:rPr lang="el-GR" sz="2800" dirty="0"/>
              <a:t>4. Τι γνωρίζετε για την ενεργειακή απόδοση κατά τον ενεργειακό εφοδιασμό</a:t>
            </a:r>
            <a:r>
              <a:rPr lang="en-US" sz="2800" dirty="0"/>
              <a:t>;</a:t>
            </a:r>
            <a:r>
              <a:rPr lang="el-GR" sz="2800" dirty="0"/>
              <a:t> </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Ερωτήσεις </a:t>
            </a:r>
          </a:p>
        </p:txBody>
      </p:sp>
      <p:sp>
        <p:nvSpPr>
          <p:cNvPr id="3" name="2 - Θέση περιεχομένου"/>
          <p:cNvSpPr>
            <a:spLocks noGrp="1"/>
          </p:cNvSpPr>
          <p:nvPr>
            <p:ph idx="1"/>
          </p:nvPr>
        </p:nvSpPr>
        <p:spPr/>
        <p:txBody>
          <a:bodyPr>
            <a:normAutofit/>
          </a:bodyPr>
          <a:lstStyle/>
          <a:p>
            <a:pPr>
              <a:buNone/>
            </a:pPr>
            <a:r>
              <a:rPr lang="el-GR" sz="2800" dirty="0"/>
              <a:t>5. Πώς συμβάλλει η ενεργειακή απόδοση των κτιρίων στην προστασία του περιβάλλοντος</a:t>
            </a:r>
            <a:r>
              <a:rPr lang="en-US" sz="2800" dirty="0"/>
              <a:t>;</a:t>
            </a:r>
            <a:endParaRPr lang="el-GR" sz="2800" dirty="0"/>
          </a:p>
          <a:p>
            <a:pPr>
              <a:buNone/>
            </a:pPr>
            <a:r>
              <a:rPr lang="el-GR" sz="2800" dirty="0"/>
              <a:t>6. Πώς διαμορφώνεται ο στόχος της ενεργειακής απόδοσης από τα κράτη μέλη</a:t>
            </a:r>
            <a:r>
              <a:rPr lang="en-US" sz="2800" dirty="0"/>
              <a:t>;</a:t>
            </a:r>
            <a:r>
              <a:rPr lang="el-GR" sz="2800" dirty="0"/>
              <a:t>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Ενδεικτική Βιβλιογραφία</a:t>
            </a:r>
          </a:p>
        </p:txBody>
      </p:sp>
      <p:sp>
        <p:nvSpPr>
          <p:cNvPr id="3" name="2 - Θέση περιεχομένου"/>
          <p:cNvSpPr>
            <a:spLocks noGrp="1"/>
          </p:cNvSpPr>
          <p:nvPr>
            <p:ph idx="1"/>
          </p:nvPr>
        </p:nvSpPr>
        <p:spPr/>
        <p:txBody>
          <a:bodyPr>
            <a:normAutofit/>
          </a:bodyPr>
          <a:lstStyle/>
          <a:p>
            <a:pPr lvl="0" algn="just"/>
            <a:r>
              <a:rPr lang="el-GR" sz="2000" dirty="0"/>
              <a:t>Ανακοίνωση Επιτροπής </a:t>
            </a:r>
            <a:r>
              <a:rPr lang="en-US" sz="2000" dirty="0"/>
              <a:t>COM</a:t>
            </a:r>
            <a:r>
              <a:rPr lang="el-GR" sz="2000" dirty="0"/>
              <a:t>(2008)72</a:t>
            </a:r>
          </a:p>
          <a:p>
            <a:pPr lvl="0" algn="just"/>
            <a:r>
              <a:rPr lang="el-GR" sz="2000" dirty="0"/>
              <a:t>Ανακοίνωση Επιτροπής </a:t>
            </a:r>
            <a:r>
              <a:rPr lang="en-US" sz="2000" dirty="0"/>
              <a:t>COM</a:t>
            </a:r>
            <a:r>
              <a:rPr lang="el-GR" sz="2000" dirty="0"/>
              <a:t>(2014) 520</a:t>
            </a:r>
          </a:p>
          <a:p>
            <a:pPr lvl="0" algn="just"/>
            <a:r>
              <a:rPr lang="en-US" sz="2000" dirty="0"/>
              <a:t>Georgina </a:t>
            </a:r>
            <a:r>
              <a:rPr lang="en-US" sz="2000" dirty="0" err="1"/>
              <a:t>Crowhurst</a:t>
            </a:r>
            <a:r>
              <a:rPr lang="en-US" sz="2000" dirty="0"/>
              <a:t> and Gareth Phillips, Watson, Farley </a:t>
            </a:r>
            <a:r>
              <a:rPr lang="en-US" sz="2000" b="1" dirty="0"/>
              <a:t>&amp; </a:t>
            </a:r>
            <a:r>
              <a:rPr lang="en-US" sz="2000" dirty="0"/>
              <a:t>Williams LLP, The energy Efficiency  Directive     </a:t>
            </a:r>
            <a:r>
              <a:rPr lang="en-US" sz="2000" dirty="0" err="1"/>
              <a:t>Envtl</a:t>
            </a:r>
            <a:r>
              <a:rPr lang="en-US" sz="2000" dirty="0"/>
              <a:t>. L. Rev. 298 2012</a:t>
            </a:r>
            <a:endParaRPr lang="el-GR" sz="2000" dirty="0"/>
          </a:p>
          <a:p>
            <a:pPr lvl="0" algn="just"/>
            <a:r>
              <a:rPr lang="en-US" sz="2000" dirty="0"/>
              <a:t>The Role of Regulators: Energy Efficiency, David  Nichols,  Pace </a:t>
            </a:r>
            <a:r>
              <a:rPr lang="en-US" sz="2000" dirty="0" err="1"/>
              <a:t>Envtl</a:t>
            </a:r>
            <a:r>
              <a:rPr lang="en-US" sz="2000" dirty="0"/>
              <a:t>. L. Rev. 295 2000-2001</a:t>
            </a:r>
          </a:p>
          <a:p>
            <a:pPr lvl="0" algn="just"/>
            <a:r>
              <a:rPr lang="el-GR" sz="2000" dirty="0"/>
              <a:t>Γ.  </a:t>
            </a:r>
            <a:r>
              <a:rPr lang="el-GR" sz="2000" dirty="0" err="1"/>
              <a:t>Κρεμλής</a:t>
            </a:r>
            <a:r>
              <a:rPr lang="el-GR" sz="2000" dirty="0"/>
              <a:t>, Ενέργεια και Περιβάλλον, Ευρωπαίων Πολιτεία 2009, Τεύχος 3, σελ. 677 </a:t>
            </a:r>
            <a:r>
              <a:rPr lang="el-GR" sz="2000" dirty="0" err="1"/>
              <a:t>επ</a:t>
            </a:r>
            <a:r>
              <a:rPr lang="el-GR" sz="2000" dirty="0"/>
              <a:t>.</a:t>
            </a:r>
          </a:p>
          <a:p>
            <a:pPr lvl="0" algn="just"/>
            <a:r>
              <a:rPr lang="el-GR" sz="2000" dirty="0"/>
              <a:t>Σ. Π. Αργυρόπουλος Εξοικονόμηση Ενέργειας στον κτιριακό τομέα, Ενέργεια και Δίκαιο 2006, Τεύχος 6, σελ 76 </a:t>
            </a:r>
            <a:r>
              <a:rPr lang="el-GR" sz="2000" dirty="0" err="1"/>
              <a:t>επ</a:t>
            </a:r>
            <a:r>
              <a:rPr lang="el-GR" sz="2000" dirty="0"/>
              <a:t>.</a:t>
            </a:r>
          </a:p>
          <a:p>
            <a:endParaRPr lang="el-GR"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ΠΛΑΙΣΙΟ ΑΝΑΛΥΣΗΣ</a:t>
            </a:r>
          </a:p>
        </p:txBody>
      </p:sp>
      <p:sp>
        <p:nvSpPr>
          <p:cNvPr id="3" name="2 - Θέση περιεχομένου"/>
          <p:cNvSpPr>
            <a:spLocks noGrp="1"/>
          </p:cNvSpPr>
          <p:nvPr>
            <p:ph idx="1"/>
          </p:nvPr>
        </p:nvSpPr>
        <p:spPr/>
        <p:txBody>
          <a:bodyPr>
            <a:normAutofit/>
          </a:bodyPr>
          <a:lstStyle/>
          <a:p>
            <a:pPr algn="ctr">
              <a:buNone/>
            </a:pPr>
            <a:endParaRPr lang="el-GR" dirty="0"/>
          </a:p>
          <a:p>
            <a:pPr algn="ctr">
              <a:buNone/>
            </a:pPr>
            <a:r>
              <a:rPr lang="el-GR" dirty="0"/>
              <a:t>1. Εισαγωγή</a:t>
            </a:r>
          </a:p>
          <a:p>
            <a:pPr algn="ctr">
              <a:buNone/>
            </a:pPr>
            <a:r>
              <a:rPr lang="el-GR" dirty="0"/>
              <a:t>2. Σύστημα για την εμπορία δικαιωμάτων εκπομπής αερίων θερμοκηπίου</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Ανάγκη μείωσης της ρύπανσης</a:t>
            </a:r>
          </a:p>
        </p:txBody>
      </p:sp>
      <p:sp>
        <p:nvSpPr>
          <p:cNvPr id="3" name="2 - Θέση περιεχομένου"/>
          <p:cNvSpPr>
            <a:spLocks noGrp="1"/>
          </p:cNvSpPr>
          <p:nvPr>
            <p:ph idx="1"/>
          </p:nvPr>
        </p:nvSpPr>
        <p:spPr/>
        <p:txBody>
          <a:bodyPr>
            <a:noAutofit/>
          </a:bodyPr>
          <a:lstStyle/>
          <a:p>
            <a:pPr algn="just">
              <a:buNone/>
            </a:pPr>
            <a:r>
              <a:rPr lang="el-GR" sz="2800" dirty="0"/>
              <a:t>- Η πρόληψη, μείωση και εξάλειψη της ρύπανσης αποτελεί στόχο της πολιτικής περιβάλλοντος</a:t>
            </a:r>
          </a:p>
          <a:p>
            <a:pPr algn="just">
              <a:buNone/>
            </a:pPr>
            <a:r>
              <a:rPr lang="el-GR" sz="2800" dirty="0"/>
              <a:t>- Επίσης απαιτείται συνετή διαχείριση των φυσικών πόρων και εφαρμογή της αρχής ο </a:t>
            </a:r>
            <a:r>
              <a:rPr lang="el-GR" sz="2800" dirty="0" err="1"/>
              <a:t>ρυπαίνων</a:t>
            </a:r>
            <a:r>
              <a:rPr lang="el-GR" sz="2800" dirty="0"/>
              <a:t> πληρώνει και της αρχής της πρόληψης</a:t>
            </a:r>
          </a:p>
          <a:p>
            <a:pPr algn="just">
              <a:buNone/>
            </a:pPr>
            <a:r>
              <a:rPr lang="el-GR" sz="2800" dirty="0"/>
              <a:t>-   Μείωση της ατμοσφαιρικής ρύπανσης </a:t>
            </a:r>
          </a:p>
          <a:p>
            <a:pPr algn="just"/>
            <a:r>
              <a:rPr lang="el-GR" sz="2800" dirty="0"/>
              <a:t>οδηγεί </a:t>
            </a:r>
          </a:p>
          <a:p>
            <a:pPr algn="just"/>
            <a:r>
              <a:rPr lang="el-GR" sz="2800" dirty="0"/>
              <a:t>στη μακροχρόνια ισορροπία</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latin typeface="+mn-lt"/>
              </a:rPr>
              <a:t>Ανάγκη μείωσης της Ρύπανσης</a:t>
            </a:r>
          </a:p>
        </p:txBody>
      </p:sp>
      <p:sp>
        <p:nvSpPr>
          <p:cNvPr id="3" name="2 - Θέση περιεχομένου"/>
          <p:cNvSpPr>
            <a:spLocks noGrp="1"/>
          </p:cNvSpPr>
          <p:nvPr>
            <p:ph idx="1"/>
          </p:nvPr>
        </p:nvSpPr>
        <p:spPr/>
        <p:txBody>
          <a:bodyPr/>
          <a:lstStyle/>
          <a:p>
            <a:pPr algn="just"/>
            <a:r>
              <a:rPr lang="el-GR" sz="2800" dirty="0"/>
              <a:t>μεταξύ των ανθρωπίνων δραστηριοτήτων της κοινωνικοοικονομικής ανάπτυξης και της αναγεννητικής δυνατότητας της φύσης(Πέμπτο πρόγραμμα δράσης για το Περιβάλλον - ΕΕ αριθ. C 138 της 17. 5. 1993, σ. 1)</a:t>
            </a:r>
          </a:p>
          <a:p>
            <a:endParaRPr lang="el-GR"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Πράσινη Βίβλος </a:t>
            </a:r>
          </a:p>
        </p:txBody>
      </p:sp>
      <p:sp>
        <p:nvSpPr>
          <p:cNvPr id="3" name="2 - Θέση περιεχομένου"/>
          <p:cNvSpPr>
            <a:spLocks noGrp="1"/>
          </p:cNvSpPr>
          <p:nvPr>
            <p:ph idx="1"/>
          </p:nvPr>
        </p:nvSpPr>
        <p:spPr/>
        <p:txBody>
          <a:bodyPr>
            <a:noAutofit/>
          </a:bodyPr>
          <a:lstStyle/>
          <a:p>
            <a:pPr algn="just"/>
            <a:r>
              <a:rPr lang="el-GR" sz="2800" dirty="0"/>
              <a:t>Το Μάρτιο του 2000, η Επιτροπή υιοθέτησε πράσινη βίβλο για την εμπορία των εκπομπών αερίων του θερμοκηπίου στην ΕΕ</a:t>
            </a:r>
          </a:p>
          <a:p>
            <a:pPr algn="just"/>
            <a:r>
              <a:rPr lang="el-GR" sz="2800" dirty="0"/>
              <a:t>Στα συμπεράσματά του της 8ης Μαρτίου 2001, το Συμβούλιο αναγνώρισε την ιδιαίτερη σημασία του ευρωπαϊκού προγράμματος για την κλιματική αλλαγή και την επείγουσα ανάγκη ανάληψης συγκεκριμένης κοινοτικής δράσης (παρ. 1 και 2 του Προοιμίου της Οδηγίας 2003/87)</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Έκτο Κοινοτικό Πρόγραμμα Δράσης για το Περιβάλλον</a:t>
            </a:r>
          </a:p>
        </p:txBody>
      </p:sp>
      <p:sp>
        <p:nvSpPr>
          <p:cNvPr id="3" name="2 - Θέση περιεχομένου"/>
          <p:cNvSpPr>
            <a:spLocks noGrp="1"/>
          </p:cNvSpPr>
          <p:nvPr>
            <p:ph idx="1"/>
          </p:nvPr>
        </p:nvSpPr>
        <p:spPr/>
        <p:txBody>
          <a:bodyPr>
            <a:normAutofit/>
          </a:bodyPr>
          <a:lstStyle/>
          <a:p>
            <a:pPr algn="just"/>
            <a:r>
              <a:rPr lang="el-GR" sz="2800" dirty="0"/>
              <a:t>Το έκτο κοινοτικό πρόγραμμα δράσης για το περιβάλλον(συστήθηκε με την απόφαση αριθ. 1600/2002/ΕΚ του Ευρωπαϊκού Κοινοβουλίου και του Συμβουλίου)</a:t>
            </a:r>
          </a:p>
          <a:p>
            <a:pPr algn="just">
              <a:buNone/>
            </a:pPr>
            <a:endParaRPr lang="el-GR" sz="2800" dirty="0"/>
          </a:p>
          <a:p>
            <a:pPr algn="just">
              <a:buNone/>
            </a:pPr>
            <a:r>
              <a:rPr lang="el-GR" sz="2800" dirty="0"/>
              <a:t>1.Αναγνωρίζει την κλιματική αλλαγή ως πεδίο προτεραιότητας για δράση και προβλέπει την εγκαθίδρυση μέχρι το 2005 συστήματος εμπορίας εκπομπών στην Κοινότητα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Έκτο Κοινοτικό Πρόγραμμα Δράσης για το Περιβάλλον</a:t>
            </a:r>
          </a:p>
        </p:txBody>
      </p:sp>
      <p:sp>
        <p:nvSpPr>
          <p:cNvPr id="3" name="2 - Θέση περιεχομένου"/>
          <p:cNvSpPr>
            <a:spLocks noGrp="1"/>
          </p:cNvSpPr>
          <p:nvPr>
            <p:ph idx="1"/>
          </p:nvPr>
        </p:nvSpPr>
        <p:spPr/>
        <p:txBody>
          <a:bodyPr>
            <a:normAutofit/>
          </a:bodyPr>
          <a:lstStyle/>
          <a:p>
            <a:pPr algn="just">
              <a:buNone/>
            </a:pPr>
            <a:r>
              <a:rPr lang="el-GR" sz="2800" dirty="0"/>
              <a:t>2.Αναγνωρίζει ότι η Κοινότητα έχει δεσμευτεί να επιτύχει την κατά 8 % μείωση, σε σύγκριση με τα επίπεδα του 1990, των εκπομπών αερίων θερμοκηπίου κατά την περίοδο 2008 έως 2012 </a:t>
            </a:r>
          </a:p>
          <a:p>
            <a:pPr algn="just">
              <a:buNone/>
            </a:pPr>
            <a:endParaRPr lang="el-GR" sz="2800" dirty="0"/>
          </a:p>
          <a:p>
            <a:pPr algn="just">
              <a:buNone/>
            </a:pPr>
            <a:r>
              <a:rPr lang="el-GR" sz="2800" dirty="0"/>
              <a:t>3.Μακροπρόθεσμα, οι συνολικές εκπομπές αερίων θερμοκηπίου θα χρειασθεί να μειωθούν κατά 70 % περίπου σε σχέση με τα επίπεδα του 1990</a:t>
            </a:r>
          </a:p>
          <a:p>
            <a:endParaRPr lang="el-GR"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Ποιο είναι το πρόβλημα </a:t>
            </a:r>
          </a:p>
        </p:txBody>
      </p:sp>
      <p:sp>
        <p:nvSpPr>
          <p:cNvPr id="3" name="2 - Θέση περιεχομένου"/>
          <p:cNvSpPr>
            <a:spLocks noGrp="1"/>
          </p:cNvSpPr>
          <p:nvPr>
            <p:ph idx="1"/>
          </p:nvPr>
        </p:nvSpPr>
        <p:spPr>
          <a:xfrm>
            <a:off x="457200" y="1600200"/>
            <a:ext cx="8229600" cy="4853136"/>
          </a:xfrm>
        </p:spPr>
        <p:txBody>
          <a:bodyPr>
            <a:noAutofit/>
          </a:bodyPr>
          <a:lstStyle/>
          <a:p>
            <a:pPr algn="just"/>
            <a:r>
              <a:rPr lang="el-GR" sz="2800" dirty="0"/>
              <a:t>Το Ευρωπαϊκό Συμβούλιο των Βρυξελλών, της 8ης και 9ης Μαρτίου 2007, υπογράμμισε τη θεμελιώδη σημασία της επίτευξης του στρατηγικού στόχου του περιορισμού της παγκόσμιας μέσης αύξησης της θερμοκρασίας το πολύ σε 2 °C σε σχέση με τα επίπεδα της προβιομηχανικής εποχής</a:t>
            </a:r>
          </a:p>
          <a:p>
            <a:pPr algn="just"/>
            <a:r>
              <a:rPr lang="el-GR" sz="2800" dirty="0"/>
              <a:t>Κίνδυνοι </a:t>
            </a:r>
          </a:p>
          <a:p>
            <a:pPr algn="just">
              <a:buNone/>
            </a:pPr>
            <a:r>
              <a:rPr lang="el-GR" sz="2800" dirty="0"/>
              <a:t>1. για τα οικοσυστήματα </a:t>
            </a:r>
          </a:p>
          <a:p>
            <a:pPr algn="just">
              <a:buNone/>
            </a:pPr>
            <a:r>
              <a:rPr lang="el-GR" sz="2800" dirty="0"/>
              <a:t>2. Για την αειφόρο ανάπτυξη</a:t>
            </a:r>
          </a:p>
          <a:p>
            <a:pPr algn="just">
              <a:buNone/>
            </a:pPr>
            <a:r>
              <a:rPr lang="el-GR" sz="2800" dirty="0"/>
              <a:t>3. Για την ανθρώπινη υγεία και ασφάλεια </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 Σύμβαση Πλαίσιο των Ηνωμένων Εθνών</a:t>
            </a:r>
          </a:p>
        </p:txBody>
      </p:sp>
      <p:sp>
        <p:nvSpPr>
          <p:cNvPr id="3" name="2 - Θέση περιεχομένου"/>
          <p:cNvSpPr>
            <a:spLocks noGrp="1"/>
          </p:cNvSpPr>
          <p:nvPr>
            <p:ph idx="1"/>
          </p:nvPr>
        </p:nvSpPr>
        <p:spPr/>
        <p:txBody>
          <a:bodyPr>
            <a:normAutofit/>
          </a:bodyPr>
          <a:lstStyle/>
          <a:p>
            <a:pPr algn="just"/>
            <a:r>
              <a:rPr lang="el-GR" sz="2800" dirty="0"/>
              <a:t>Σύμβαση πλαίσιο των Ηνωμένων Εθνών για την αλλαγή του κλίματος, που εγκρίθηκε στη Νέα Υόρκη στις 9 Μαΐου 1992 </a:t>
            </a:r>
            <a:endParaRPr lang="en-US" sz="2800" dirty="0"/>
          </a:p>
          <a:p>
            <a:pPr algn="just"/>
            <a:r>
              <a:rPr lang="el-GR" sz="2800" dirty="0"/>
              <a:t>Εγκρίθηκε από την ΕΚ με την απόφαση 94/69  την 15.12.1993 και τέθηκε σε ισχύ την 21.03.1994 </a:t>
            </a:r>
          </a:p>
          <a:p>
            <a:pPr algn="just"/>
            <a:r>
              <a:rPr lang="el-GR" sz="2800" dirty="0"/>
              <a:t>Η σύμβαση-πλαίσιο συνέβαλε σημαντικά στη θέσπιση βασικών αρχών για τη καταπολέμηση της αλλαγής του κλίματος σε παγκόσμιο επίπεδο</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lstStyle/>
          <a:p>
            <a:r>
              <a:rPr lang="el-GR" dirty="0"/>
              <a:t> </a:t>
            </a:r>
            <a:r>
              <a:rPr lang="el-GR" sz="3200" dirty="0"/>
              <a:t>Πρωτόκολλο του Κιότο</a:t>
            </a:r>
          </a:p>
        </p:txBody>
      </p:sp>
      <p:sp>
        <p:nvSpPr>
          <p:cNvPr id="3" name="2 - Θέση περιεχομένου"/>
          <p:cNvSpPr>
            <a:spLocks noGrp="1"/>
          </p:cNvSpPr>
          <p:nvPr>
            <p:ph idx="1"/>
          </p:nvPr>
        </p:nvSpPr>
        <p:spPr/>
        <p:txBody>
          <a:bodyPr>
            <a:noAutofit/>
          </a:bodyPr>
          <a:lstStyle/>
          <a:p>
            <a:r>
              <a:rPr lang="el-GR" sz="2800" dirty="0"/>
              <a:t>θεσπίστηκε στις 11 Δεκεμβρίου 1997, στο Κιότο</a:t>
            </a:r>
          </a:p>
          <a:p>
            <a:r>
              <a:rPr lang="el-GR" sz="2800" dirty="0"/>
              <a:t>Η Ευρωπαϊκή Κοινότητα υπέγραψε το Πρωτόκολλο στις 29 Απριλίου 1998</a:t>
            </a:r>
          </a:p>
          <a:p>
            <a:r>
              <a:rPr lang="el-GR" sz="2800" dirty="0"/>
              <a:t>Εγκρίθηκε εξ ονόματος της ΕΚ με την απόφαση 2002/358</a:t>
            </a:r>
          </a:p>
          <a:p>
            <a:pPr algn="just">
              <a:buNone/>
            </a:pPr>
            <a:r>
              <a:rPr lang="el-GR" sz="2800" dirty="0"/>
              <a:t>Περιλαμβάνει τις δεσμεύσεις που έχουν αναλάβει οι εκβιομηχανισμένες χώρες για τον περιορισμό των οικείων εκπομπών ορισμένων αερίων που συμβάλλουν στο φαινόμενο του θερμοκηπίου</a:t>
            </a:r>
            <a:endParaRPr lang="el-GR" sz="2800" b="1"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Πρωτόκολλο του </a:t>
            </a:r>
            <a:r>
              <a:rPr lang="el-GR" sz="3200" dirty="0" err="1"/>
              <a:t>Κιοτο</a:t>
            </a:r>
            <a:endParaRPr lang="el-GR" sz="3200" dirty="0"/>
          </a:p>
        </p:txBody>
      </p:sp>
      <p:sp>
        <p:nvSpPr>
          <p:cNvPr id="3" name="2 - Θέση περιεχομένου"/>
          <p:cNvSpPr>
            <a:spLocks noGrp="1"/>
          </p:cNvSpPr>
          <p:nvPr>
            <p:ph idx="1"/>
          </p:nvPr>
        </p:nvSpPr>
        <p:spPr/>
        <p:txBody>
          <a:bodyPr>
            <a:normAutofit fontScale="92500" lnSpcReduction="20000"/>
          </a:bodyPr>
          <a:lstStyle/>
          <a:p>
            <a:pPr algn="just"/>
            <a:r>
              <a:rPr lang="el-GR" sz="2800" dirty="0"/>
              <a:t>Οι συνολικές εκπομπές των ανεπτυγμένων χωρών πρέπει να μειωθούν τουλάχιστον κατά 5 % την περίοδο 2008-2012 σε σύγκριση με τα επίπεδα του 1990</a:t>
            </a:r>
          </a:p>
          <a:p>
            <a:pPr algn="just"/>
            <a:r>
              <a:rPr lang="el-GR" sz="2800" dirty="0"/>
              <a:t>Το Πρωτόκολλο του Κιότο αφορά τις εκπομπές έξι αερίων θερμοκηπίου:</a:t>
            </a:r>
          </a:p>
          <a:p>
            <a:pPr algn="just">
              <a:buNone/>
            </a:pPr>
            <a:r>
              <a:rPr lang="el-GR" sz="2800" dirty="0"/>
              <a:t>Α. του διοξειδίου του άνθρακα (CO2)</a:t>
            </a:r>
          </a:p>
          <a:p>
            <a:pPr algn="just">
              <a:buNone/>
            </a:pPr>
            <a:r>
              <a:rPr lang="el-GR" sz="2800" dirty="0"/>
              <a:t>Β. του μεθανίου (CH4)</a:t>
            </a:r>
          </a:p>
          <a:p>
            <a:pPr algn="just">
              <a:buNone/>
            </a:pPr>
            <a:r>
              <a:rPr lang="el-GR" sz="2800" dirty="0"/>
              <a:t>Γ. του πρωτοξειδίου του αζώτου (N2O)</a:t>
            </a:r>
          </a:p>
          <a:p>
            <a:pPr algn="just">
              <a:buNone/>
            </a:pPr>
            <a:r>
              <a:rPr lang="el-GR" sz="2800" dirty="0"/>
              <a:t>Δ. των </a:t>
            </a:r>
            <a:r>
              <a:rPr lang="el-GR" sz="2800" dirty="0" err="1"/>
              <a:t>υδροφθορανθράκων</a:t>
            </a:r>
            <a:r>
              <a:rPr lang="el-GR" sz="2800" dirty="0"/>
              <a:t> (HFC)</a:t>
            </a:r>
          </a:p>
          <a:p>
            <a:pPr algn="just">
              <a:buNone/>
            </a:pPr>
            <a:r>
              <a:rPr lang="el-GR" sz="2800" dirty="0"/>
              <a:t>Ε. των </a:t>
            </a:r>
            <a:r>
              <a:rPr lang="el-GR" sz="2800" dirty="0" err="1"/>
              <a:t>υπερφθοριωμένων</a:t>
            </a:r>
            <a:r>
              <a:rPr lang="el-GR" sz="2800" dirty="0"/>
              <a:t> υδρογονανθράκων (PFC)</a:t>
            </a:r>
          </a:p>
          <a:p>
            <a:pPr algn="just">
              <a:buNone/>
            </a:pPr>
            <a:r>
              <a:rPr lang="el-GR" sz="2800" dirty="0" err="1"/>
              <a:t>ΣΤ.του</a:t>
            </a:r>
            <a:r>
              <a:rPr lang="el-GR" sz="2800" dirty="0"/>
              <a:t> </a:t>
            </a:r>
            <a:r>
              <a:rPr lang="el-GR" sz="2800" dirty="0" err="1"/>
              <a:t>εξαφθοριούχου</a:t>
            </a:r>
            <a:r>
              <a:rPr lang="el-GR" sz="2800" dirty="0"/>
              <a:t> θείου (SF6)</a:t>
            </a:r>
          </a:p>
          <a:p>
            <a:pPr algn="just"/>
            <a:endParaRPr lang="el-GR" sz="2800"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Πρωτόκολλο του Κιότο</a:t>
            </a:r>
          </a:p>
        </p:txBody>
      </p:sp>
      <p:sp>
        <p:nvSpPr>
          <p:cNvPr id="3" name="2 - Θέση περιεχομένου"/>
          <p:cNvSpPr>
            <a:spLocks noGrp="1"/>
          </p:cNvSpPr>
          <p:nvPr>
            <p:ph idx="1"/>
          </p:nvPr>
        </p:nvSpPr>
        <p:spPr/>
        <p:txBody>
          <a:bodyPr>
            <a:normAutofit fontScale="92500" lnSpcReduction="10000"/>
          </a:bodyPr>
          <a:lstStyle/>
          <a:p>
            <a:pPr algn="just"/>
            <a:r>
              <a:rPr lang="el-GR" sz="3000" dirty="0"/>
              <a:t>Για την επίτευξη των εν λόγω στόχων, το Πρωτόκολλο προτείνει μια σειρά μέσων:</a:t>
            </a:r>
          </a:p>
          <a:p>
            <a:pPr algn="just"/>
            <a:r>
              <a:rPr lang="el-GR" sz="3000" dirty="0"/>
              <a:t>ενίσχυση ή θέσπιση εθνικών πολιτικών μείωσης των εκπομπών (αύξηση της ενεργειακής αποτελεσματικότητας, προώθηση των αειφόρων μορφών γεωργίας, ανάπτυξη των ανανεώσιμων πηγών ενέργειας κ.ά.)</a:t>
            </a:r>
          </a:p>
          <a:p>
            <a:pPr algn="just"/>
            <a:r>
              <a:rPr lang="el-GR" sz="3000" dirty="0"/>
              <a:t>συνεργασία με τα άλλα συμβαλλόμενα μέρη (ανταλλαγή πείρας ή πληροφοριών, συντονισμός των εθνικών πολιτικών, άδειες εκπομπής)</a:t>
            </a:r>
          </a:p>
          <a:p>
            <a:endParaRPr lang="el-GR"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Πρόταση της Επιτροπής σχετικά με την οδηγία 2003/87</a:t>
            </a:r>
          </a:p>
        </p:txBody>
      </p:sp>
      <p:sp>
        <p:nvSpPr>
          <p:cNvPr id="3" name="2 - Θέση περιεχομένου"/>
          <p:cNvSpPr>
            <a:spLocks noGrp="1"/>
          </p:cNvSpPr>
          <p:nvPr>
            <p:ph idx="1"/>
          </p:nvPr>
        </p:nvSpPr>
        <p:spPr/>
        <p:txBody>
          <a:bodyPr>
            <a:normAutofit/>
          </a:bodyPr>
          <a:lstStyle/>
          <a:p>
            <a:r>
              <a:rPr lang="el-GR" sz="2800" dirty="0"/>
              <a:t>Νομική Βάση άρθρο 175 ΣΕΚ – Σημερινό άρθρο 192 ΣΛΕΕ</a:t>
            </a:r>
          </a:p>
          <a:p>
            <a:pPr algn="just"/>
            <a:r>
              <a:rPr lang="el-GR" sz="2800" dirty="0"/>
              <a:t>Η εμπορία των εκπομπών είναι, κατά πρώτο λόγο, μέσο για προστασία του περιβάλλοντος και, κατά δεύτερο λόγο, ένα από τα μέσα πολιτικής που θα επηρεάσουν ελάχιστα την ανταγωνιστικότητα – Προσοχή δεν αναφερόμαστε σε απόλυτη προστασία του περιβάλλοντος </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Απελευθέρωση των αγορών ενέργειας και της εσωτερικής αγοράς </a:t>
            </a:r>
          </a:p>
        </p:txBody>
      </p:sp>
      <p:sp>
        <p:nvSpPr>
          <p:cNvPr id="3" name="2 - Θέση περιεχομένου"/>
          <p:cNvSpPr>
            <a:spLocks noGrp="1"/>
          </p:cNvSpPr>
          <p:nvPr>
            <p:ph idx="1"/>
          </p:nvPr>
        </p:nvSpPr>
        <p:spPr/>
        <p:txBody>
          <a:bodyPr>
            <a:normAutofit/>
          </a:bodyPr>
          <a:lstStyle/>
          <a:p>
            <a:pPr algn="just"/>
            <a:r>
              <a:rPr lang="el-GR" sz="2800" dirty="0"/>
              <a:t>Η εμπορία δικαιωμάτων συμβατή με την απελευθέρωση των ενεργειακών αγορών</a:t>
            </a:r>
          </a:p>
          <a:p>
            <a:pPr algn="just"/>
            <a:r>
              <a:rPr lang="el-GR" sz="2800" dirty="0"/>
              <a:t>Δύο σημαντικά πλεονεκτήματα σε σχέση με τα παραδοσιακά μέσα περιβαλλοντικής πολιτικής</a:t>
            </a:r>
          </a:p>
          <a:p>
            <a:pPr algn="just">
              <a:buNone/>
            </a:pPr>
            <a:r>
              <a:rPr lang="el-GR" sz="2800" dirty="0"/>
              <a:t>Πρώτον με την εμπορία εκπομπών, το κράτος μέλος στο οποίο βρίσκεται ο παραγωγός μπορεί να είναι βέβαιο ότι ο παραγωγός θα αποκτήσει δικαιώματα επαρκή για την κάλυψη τυχόν πρόσθετων εκπομπών</a:t>
            </a:r>
          </a:p>
          <a:p>
            <a:endParaRPr lang="el-GR"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Απελευθέρωση των αγορών ενέργειας και της εσωτερικής αγοράς </a:t>
            </a:r>
          </a:p>
        </p:txBody>
      </p:sp>
      <p:sp>
        <p:nvSpPr>
          <p:cNvPr id="3" name="2 - Θέση περιεχομένου"/>
          <p:cNvSpPr>
            <a:spLocks noGrp="1"/>
          </p:cNvSpPr>
          <p:nvPr>
            <p:ph idx="1"/>
          </p:nvPr>
        </p:nvSpPr>
        <p:spPr/>
        <p:txBody>
          <a:bodyPr>
            <a:normAutofit/>
          </a:bodyPr>
          <a:lstStyle/>
          <a:p>
            <a:pPr algn="just">
              <a:buNone/>
            </a:pPr>
            <a:r>
              <a:rPr lang="el-GR" sz="2800" dirty="0"/>
              <a:t>Δεύτερο το διακοινοτικό σύστημα εμπορίας εκπομπών θα παρέχει ανά πάσα στιγμή μια ομοιόμορφη τιμή για ένα δικαίωμα σε ολόκληρο το σύστημα εμπορίας</a:t>
            </a:r>
          </a:p>
          <a:p>
            <a:pPr algn="just">
              <a:buNone/>
            </a:pPr>
            <a:endParaRPr lang="el-GR" sz="2800" dirty="0"/>
          </a:p>
          <a:p>
            <a:pPr algn="just"/>
            <a:r>
              <a:rPr lang="el-GR" sz="2800" dirty="0"/>
              <a:t>Η εμπορία εκπομπών παρέχει βεβαιότητα και ασφάλεια τουλάχιστον για όσους συμμετέχουν στο σύστημα εμπορίας εκπομπών εφόσον έχουν γίνει οι αρχικές κατανομές </a:t>
            </a:r>
          </a:p>
          <a:p>
            <a:endParaRPr lang="el-GR"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Οδηγία 2003/87</a:t>
            </a:r>
          </a:p>
        </p:txBody>
      </p:sp>
      <p:sp>
        <p:nvSpPr>
          <p:cNvPr id="3" name="2 - Θέση περιεχομένου"/>
          <p:cNvSpPr>
            <a:spLocks noGrp="1"/>
          </p:cNvSpPr>
          <p:nvPr>
            <p:ph idx="1"/>
          </p:nvPr>
        </p:nvSpPr>
        <p:spPr/>
        <p:txBody>
          <a:bodyPr>
            <a:normAutofit/>
          </a:bodyPr>
          <a:lstStyle/>
          <a:p>
            <a:r>
              <a:rPr lang="el-GR" sz="2800" dirty="0"/>
              <a:t>του Ευρωπαϊκού Κοινοβουλίου και του Συμβουλίου</a:t>
            </a:r>
          </a:p>
          <a:p>
            <a:pPr>
              <a:buNone/>
            </a:pPr>
            <a:r>
              <a:rPr lang="el-GR" sz="2800" dirty="0"/>
              <a:t> </a:t>
            </a:r>
          </a:p>
          <a:p>
            <a:r>
              <a:rPr lang="el-GR" sz="2800" dirty="0"/>
              <a:t>της 13ης Οκτωβρίου 2003</a:t>
            </a:r>
          </a:p>
          <a:p>
            <a:pPr>
              <a:buNone/>
            </a:pPr>
            <a:r>
              <a:rPr lang="el-GR" sz="2800" dirty="0"/>
              <a:t> </a:t>
            </a:r>
          </a:p>
          <a:p>
            <a:pPr algn="just"/>
            <a:r>
              <a:rPr lang="el-GR" sz="2800" dirty="0"/>
              <a:t>σχετικά με τη θέσπιση συστήματος εμπορίας δικαιωμάτων εκπομπής αερίων θερμοκηπίου εντός της Κοινότητας και την τροποποίηση της οδηγίας 96/61/ΕΚ του Συμβουλίου</a:t>
            </a:r>
          </a:p>
          <a:p>
            <a:endParaRPr lang="el-GR"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Δύο Σημαντικές ιδέες </a:t>
            </a:r>
          </a:p>
        </p:txBody>
      </p:sp>
      <p:sp>
        <p:nvSpPr>
          <p:cNvPr id="3" name="2 - Θέση περιεχομένου"/>
          <p:cNvSpPr>
            <a:spLocks noGrp="1"/>
          </p:cNvSpPr>
          <p:nvPr>
            <p:ph idx="1"/>
          </p:nvPr>
        </p:nvSpPr>
        <p:spPr/>
        <p:txBody>
          <a:bodyPr>
            <a:normAutofit fontScale="85000" lnSpcReduction="10000"/>
          </a:bodyPr>
          <a:lstStyle/>
          <a:p>
            <a:pPr algn="just"/>
            <a:r>
              <a:rPr lang="el-GR" dirty="0"/>
              <a:t>Στον πυρήνα της πρότασης  και της οδηγίας βρίσκονται δύο ιδέες </a:t>
            </a:r>
          </a:p>
          <a:p>
            <a:pPr algn="just"/>
            <a:r>
              <a:rPr lang="el-GR" dirty="0"/>
              <a:t>Η πρώτη από αυτές είναι εκείνη της «άδειας» για τα αέρια του θερμοκηπίου, η οποία θα απαιτείται για όλες τις εγκαταστάσεις που καλύπτονται από το σύστημα. </a:t>
            </a:r>
          </a:p>
          <a:p>
            <a:pPr algn="just"/>
            <a:r>
              <a:rPr lang="el-GR" dirty="0"/>
              <a:t>Η δεύτερη είναι εκείνη των "δικαιωμάτων" αερίων του θερμοκηπίου, τα οποία θα εκφράζονται σε ισοδύναμα μετρικών τόνων διοξειδίου του άνθρακα και θα παρέχουν τη δυνατότητα στον κάτοχο να εκπέμπει αντίστοιχη ποσότητα αερίων του θερμοκηπίου</a:t>
            </a:r>
          </a:p>
          <a:p>
            <a:endParaRPr lang="el-GR"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Οδηγία 2003/87</a:t>
            </a:r>
          </a:p>
        </p:txBody>
      </p:sp>
      <p:sp>
        <p:nvSpPr>
          <p:cNvPr id="3" name="2 - Θέση περιεχομένου"/>
          <p:cNvSpPr>
            <a:spLocks noGrp="1"/>
          </p:cNvSpPr>
          <p:nvPr>
            <p:ph idx="1"/>
          </p:nvPr>
        </p:nvSpPr>
        <p:spPr/>
        <p:txBody>
          <a:bodyPr>
            <a:noAutofit/>
          </a:bodyPr>
          <a:lstStyle/>
          <a:p>
            <a:pPr algn="just"/>
            <a:r>
              <a:rPr lang="el-GR" sz="2800" dirty="0"/>
              <a:t>Η οδηγία 2003/87/ΕΚ καθιερώνει σύστημα εμπορίας δικαιωμάτων εκπομπής αερίων θερμοκηπίου εντός της για να προωθήσει τη μείωση των εκπομπών αερίων θερμοκηπίου </a:t>
            </a:r>
          </a:p>
          <a:p>
            <a:pPr algn="just">
              <a:buNone/>
            </a:pPr>
            <a:endParaRPr lang="en-US" sz="2800" dirty="0"/>
          </a:p>
          <a:p>
            <a:pPr algn="just"/>
            <a:r>
              <a:rPr lang="el-GR" sz="2800" dirty="0"/>
              <a:t>κατά τρόπο αποδοτικό από πλευράς κόστους </a:t>
            </a:r>
          </a:p>
          <a:p>
            <a:pPr algn="just">
              <a:buNone/>
            </a:pPr>
            <a:endParaRPr lang="en-US" sz="2800" dirty="0"/>
          </a:p>
          <a:p>
            <a:pPr algn="just"/>
            <a:r>
              <a:rPr lang="el-GR" sz="2800" dirty="0"/>
              <a:t>και οικονομικώς αποτελεσματικό (άρθρο 1 της Οδηγίας)</a:t>
            </a:r>
            <a:endParaRPr lang="en-US" sz="28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Σχέση με ενεργειακή απόδοση </a:t>
            </a:r>
          </a:p>
        </p:txBody>
      </p:sp>
      <p:sp>
        <p:nvSpPr>
          <p:cNvPr id="3" name="2 - Θέση περιεχομένου"/>
          <p:cNvSpPr>
            <a:spLocks noGrp="1"/>
          </p:cNvSpPr>
          <p:nvPr>
            <p:ph idx="1"/>
          </p:nvPr>
        </p:nvSpPr>
        <p:spPr/>
        <p:txBody>
          <a:bodyPr>
            <a:normAutofit/>
          </a:bodyPr>
          <a:lstStyle/>
          <a:p>
            <a:pPr algn="just"/>
            <a:r>
              <a:rPr lang="el-GR" sz="2800" dirty="0"/>
              <a:t>Ενθαρρύνει τη χρήση τεχνολογιών </a:t>
            </a:r>
          </a:p>
          <a:p>
            <a:pPr algn="just">
              <a:buNone/>
            </a:pPr>
            <a:r>
              <a:rPr lang="el-GR" sz="2800" dirty="0"/>
              <a:t>1.Οι οποίες είναι πιο αποδοτικές από ενεργειακή άποψη </a:t>
            </a:r>
          </a:p>
          <a:p>
            <a:pPr algn="just">
              <a:buNone/>
            </a:pPr>
            <a:r>
              <a:rPr lang="el-GR" sz="2800" dirty="0"/>
              <a:t>2.Συμπεριλαμβανομένης της τεχνολογίας συνδυασμένης παραγωγής θερμότητας και ηλεκτρικής ενέργειας </a:t>
            </a:r>
          </a:p>
          <a:p>
            <a:pPr algn="just">
              <a:buNone/>
            </a:pPr>
            <a:r>
              <a:rPr lang="el-GR" sz="2800" dirty="0"/>
              <a:t>3.και οι οποίες δημιουργούν λιγότερες εκπομπές ανά μονάδα παραγωγής</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Πεδίο εφαρμογής </a:t>
            </a:r>
          </a:p>
        </p:txBody>
      </p:sp>
      <p:sp>
        <p:nvSpPr>
          <p:cNvPr id="3" name="2 - Θέση περιεχομένου"/>
          <p:cNvSpPr>
            <a:spLocks noGrp="1"/>
          </p:cNvSpPr>
          <p:nvPr>
            <p:ph idx="1"/>
          </p:nvPr>
        </p:nvSpPr>
        <p:spPr/>
        <p:txBody>
          <a:bodyPr>
            <a:normAutofit/>
          </a:bodyPr>
          <a:lstStyle/>
          <a:p>
            <a:pPr algn="just"/>
            <a:r>
              <a:rPr lang="el-GR" sz="2800" dirty="0"/>
              <a:t>Δραστηριότητες ορίζονται στο Παράρτημα Ι</a:t>
            </a:r>
          </a:p>
          <a:p>
            <a:pPr algn="just"/>
            <a:r>
              <a:rPr lang="el-GR" sz="2800" dirty="0"/>
              <a:t>Αέρια ορίζονται στο Παράρτημα ΙΙ </a:t>
            </a:r>
          </a:p>
          <a:p>
            <a:r>
              <a:rPr lang="el-GR" sz="2800" dirty="0"/>
              <a:t>Διοξείδιο του άνθρακα (</a:t>
            </a:r>
            <a:r>
              <a:rPr lang="en-US" sz="2800" dirty="0"/>
              <a:t>CO2)</a:t>
            </a:r>
          </a:p>
          <a:p>
            <a:r>
              <a:rPr lang="el-GR" sz="2800" dirty="0"/>
              <a:t>Μεθάνιο (</a:t>
            </a:r>
            <a:r>
              <a:rPr lang="en-US" sz="2800" dirty="0"/>
              <a:t>CH4)</a:t>
            </a:r>
          </a:p>
          <a:p>
            <a:r>
              <a:rPr lang="el-GR" sz="2800" dirty="0"/>
              <a:t>Υποξείδιο του αζώτου (</a:t>
            </a:r>
            <a:r>
              <a:rPr lang="en-US" sz="2800" dirty="0"/>
              <a:t>N2O)</a:t>
            </a:r>
          </a:p>
          <a:p>
            <a:r>
              <a:rPr lang="el-GR" sz="2800" dirty="0" err="1"/>
              <a:t>Υδροφθοράνθρακες</a:t>
            </a:r>
            <a:r>
              <a:rPr lang="el-GR" sz="2800" dirty="0"/>
              <a:t> (</a:t>
            </a:r>
            <a:r>
              <a:rPr lang="en-US" sz="2800" dirty="0"/>
              <a:t>HFCs)</a:t>
            </a:r>
          </a:p>
          <a:p>
            <a:r>
              <a:rPr lang="el-GR" sz="2800" dirty="0" err="1"/>
              <a:t>Υπερφθοράνθρακες</a:t>
            </a:r>
            <a:r>
              <a:rPr lang="el-GR" sz="2800" dirty="0"/>
              <a:t> (</a:t>
            </a:r>
            <a:r>
              <a:rPr lang="en-US" sz="2800" dirty="0"/>
              <a:t>PFCs)</a:t>
            </a:r>
          </a:p>
          <a:p>
            <a:r>
              <a:rPr lang="el-GR" sz="2800" dirty="0" err="1"/>
              <a:t>Εξαφθοριούχο</a:t>
            </a:r>
            <a:r>
              <a:rPr lang="el-GR" sz="2800" dirty="0"/>
              <a:t> θείο (</a:t>
            </a:r>
            <a:r>
              <a:rPr lang="en-US" sz="2800" dirty="0"/>
              <a:t>SF6)</a:t>
            </a:r>
            <a:r>
              <a:rPr lang="el-GR" sz="2800" dirty="0"/>
              <a:t> (Άρθρο 2 της Οδηγίας)</a:t>
            </a:r>
            <a:endParaRPr lang="en-US" sz="2800" dirty="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Αεροπορικές μεταφορές </a:t>
            </a:r>
          </a:p>
        </p:txBody>
      </p:sp>
      <p:sp>
        <p:nvSpPr>
          <p:cNvPr id="3" name="2 - Θέση περιεχομένου"/>
          <p:cNvSpPr>
            <a:spLocks noGrp="1"/>
          </p:cNvSpPr>
          <p:nvPr>
            <p:ph idx="1"/>
          </p:nvPr>
        </p:nvSpPr>
        <p:spPr/>
        <p:txBody>
          <a:bodyPr>
            <a:normAutofit fontScale="85000" lnSpcReduction="20000"/>
          </a:bodyPr>
          <a:lstStyle/>
          <a:p>
            <a:pPr algn="just"/>
            <a:r>
              <a:rPr lang="el-GR" sz="3300" dirty="0"/>
              <a:t>Οι αεροπορικές μεταφορές έχουν επίπτωση στην αλλαγή του κλίματος</a:t>
            </a:r>
          </a:p>
          <a:p>
            <a:pPr algn="just"/>
            <a:r>
              <a:rPr lang="el-GR" sz="3300" dirty="0"/>
              <a:t> μέσω της έκλυσης διοξειδίου του άνθρακα </a:t>
            </a:r>
          </a:p>
          <a:p>
            <a:pPr algn="just"/>
            <a:r>
              <a:rPr lang="el-GR" sz="3300" dirty="0"/>
              <a:t>οξειδίων του αζώτου </a:t>
            </a:r>
          </a:p>
          <a:p>
            <a:pPr algn="just"/>
            <a:r>
              <a:rPr lang="el-GR" sz="3300" dirty="0"/>
              <a:t>υδρατμών και σωματιδίων θειικών ενώσεων και αιθάλης</a:t>
            </a:r>
          </a:p>
          <a:p>
            <a:pPr algn="just"/>
            <a:endParaRPr lang="el-GR" sz="3300" dirty="0"/>
          </a:p>
          <a:p>
            <a:pPr algn="just"/>
            <a:r>
              <a:rPr lang="el-GR" sz="3300" dirty="0"/>
              <a:t>Σύμφωνα με το άρθρο 191 παρ. 2 ΣΛΕΕ, (174 παράγραφος 2 της ΣΕΚ), η κοινοτική πολιτική στον τομέα του περιβάλλοντος πρέπει να βασίζεται στην αρχή της προφύλαξης</a:t>
            </a:r>
          </a:p>
          <a:p>
            <a:pPr algn="just"/>
            <a:endParaRPr lang="el-GR"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Αεροπορικές Δραστηριότητες</a:t>
            </a:r>
          </a:p>
        </p:txBody>
      </p:sp>
      <p:sp>
        <p:nvSpPr>
          <p:cNvPr id="3" name="2 - Θέση περιεχομένου"/>
          <p:cNvSpPr>
            <a:spLocks noGrp="1"/>
          </p:cNvSpPr>
          <p:nvPr>
            <p:ph idx="1"/>
          </p:nvPr>
        </p:nvSpPr>
        <p:spPr/>
        <p:txBody>
          <a:bodyPr>
            <a:normAutofit fontScale="77500" lnSpcReduction="20000"/>
          </a:bodyPr>
          <a:lstStyle/>
          <a:p>
            <a:pPr algn="just"/>
            <a:r>
              <a:rPr lang="en-US" sz="3000" dirty="0"/>
              <a:t>H</a:t>
            </a:r>
            <a:r>
              <a:rPr lang="el-GR" sz="3000" dirty="0"/>
              <a:t> συνολική ποσότητα δικαιωμάτων προς κατανομή σε φορείς εκμετάλλευσης αεροσκαφών, από 01.01.2013 ισοδυναμεί με το 95 % του γινομένου των ιστορικών εκπομπών των αεροπορικών μεταφορών επί τον αριθμό ετών της περιόδου(άρθρο 3γ παρ. 2 της Οδηγίας</a:t>
            </a:r>
            <a:r>
              <a:rPr lang="el-GR" dirty="0"/>
              <a:t>)</a:t>
            </a:r>
            <a:endParaRPr lang="en-US" dirty="0"/>
          </a:p>
          <a:p>
            <a:pPr algn="just"/>
            <a:r>
              <a:rPr lang="el-GR" sz="3200" dirty="0"/>
              <a:t>Από 1ης Ιανουαρίου 2013, το 15 % των δικαιωμάτων τίθεται σε πλειστηριασμό. Το ποσοστό αυτό μπορεί να αναθεωρηθεί στο πλαίσιο της γενικής αναθεώρησης της οδηγίας(Άρθρο 3δ της Οδηγίας)</a:t>
            </a:r>
          </a:p>
          <a:p>
            <a:pPr algn="just"/>
            <a:r>
              <a:rPr lang="el-GR" sz="3200" dirty="0"/>
              <a:t>Άρα δύο συστήματα κατανομής</a:t>
            </a:r>
          </a:p>
          <a:p>
            <a:pPr algn="just"/>
            <a:r>
              <a:rPr lang="el-GR" sz="3200" dirty="0"/>
              <a:t>Σύστημα </a:t>
            </a:r>
          </a:p>
          <a:p>
            <a:pPr algn="just">
              <a:buNone/>
            </a:pPr>
            <a:r>
              <a:rPr lang="el-GR" sz="3200" dirty="0"/>
              <a:t>1. δωρεάν κατανομής των δικαιωμάτων και </a:t>
            </a:r>
          </a:p>
          <a:p>
            <a:pPr algn="just">
              <a:buNone/>
            </a:pPr>
            <a:r>
              <a:rPr lang="el-GR" sz="3200" dirty="0"/>
              <a:t>2. Πλειστηριασμός</a:t>
            </a:r>
          </a:p>
          <a:p>
            <a:pPr algn="just"/>
            <a:endParaRPr lang="el-GR" dirty="0"/>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Αεροπορικές Μεταφορές </a:t>
            </a:r>
          </a:p>
        </p:txBody>
      </p:sp>
      <p:sp>
        <p:nvSpPr>
          <p:cNvPr id="3" name="2 - Θέση περιεχομένου"/>
          <p:cNvSpPr>
            <a:spLocks noGrp="1"/>
          </p:cNvSpPr>
          <p:nvPr>
            <p:ph idx="1"/>
          </p:nvPr>
        </p:nvSpPr>
        <p:spPr>
          <a:xfrm>
            <a:off x="457200" y="1600200"/>
            <a:ext cx="8229600" cy="4853136"/>
          </a:xfrm>
        </p:spPr>
        <p:txBody>
          <a:bodyPr>
            <a:noAutofit/>
          </a:bodyPr>
          <a:lstStyle/>
          <a:p>
            <a:pPr algn="just"/>
            <a:r>
              <a:rPr lang="el-GR" sz="2800" dirty="0"/>
              <a:t>Τα  έσοδα από τον εκπλειστηριασμό δικαιωμάτων </a:t>
            </a:r>
          </a:p>
          <a:p>
            <a:pPr algn="just">
              <a:buNone/>
            </a:pPr>
            <a:r>
              <a:rPr lang="el-GR" sz="2800" dirty="0"/>
              <a:t>πρέπει να χρησιμοποιούνται</a:t>
            </a:r>
            <a:r>
              <a:rPr lang="en-US" sz="2800" dirty="0"/>
              <a:t>:</a:t>
            </a:r>
            <a:r>
              <a:rPr lang="el-GR" sz="2800" dirty="0"/>
              <a:t> </a:t>
            </a:r>
          </a:p>
          <a:p>
            <a:pPr marL="514350" indent="-514350" algn="just">
              <a:buAutoNum type="arabicPeriod"/>
            </a:pPr>
            <a:r>
              <a:rPr lang="el-GR" sz="2800" dirty="0"/>
              <a:t>για την αντιμετώπιση της αλλαγής του κλίματος στην ΕΕ και σε τρίτες χώρες, ιδίως σε αναπτυσσόμενες χώρες </a:t>
            </a:r>
          </a:p>
          <a:p>
            <a:pPr marL="514350" indent="-514350" algn="just">
              <a:buAutoNum type="arabicPeriod"/>
            </a:pPr>
            <a:r>
              <a:rPr lang="el-GR" sz="2800" dirty="0"/>
              <a:t>τη χρηματοδότηση έρευνας και ανάπτυξης</a:t>
            </a:r>
            <a:endParaRPr lang="en-US" sz="2800" dirty="0"/>
          </a:p>
          <a:p>
            <a:pPr marL="514350" indent="-514350" algn="just">
              <a:buAutoNum type="arabicPeriod"/>
            </a:pPr>
            <a:r>
              <a:rPr lang="el-GR" sz="2800" dirty="0"/>
              <a:t>για την κάλυψη του κόστους διαχείρισης του κοινοτικού συστήματος </a:t>
            </a:r>
          </a:p>
          <a:p>
            <a:pPr marL="514350" indent="-514350" algn="just">
              <a:buAutoNum type="arabicPeriod"/>
            </a:pPr>
            <a:r>
              <a:rPr lang="el-GR" sz="2800" dirty="0"/>
              <a:t>Μείωση εκπομπών μέσω μεταφορών με χαμηλές εκπομπές </a:t>
            </a:r>
          </a:p>
          <a:p>
            <a:pPr marL="514350" indent="-514350" algn="just">
              <a:buAutoNum type="arabicPeriod"/>
            </a:pPr>
            <a:endParaRPr lang="el-GR" sz="2800"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Αεροπορικές Μεταφορές </a:t>
            </a:r>
          </a:p>
        </p:txBody>
      </p:sp>
      <p:sp>
        <p:nvSpPr>
          <p:cNvPr id="3" name="2 - Θέση περιεχομένου"/>
          <p:cNvSpPr>
            <a:spLocks noGrp="1"/>
          </p:cNvSpPr>
          <p:nvPr>
            <p:ph idx="1"/>
          </p:nvPr>
        </p:nvSpPr>
        <p:spPr/>
        <p:txBody>
          <a:bodyPr>
            <a:normAutofit/>
          </a:bodyPr>
          <a:lstStyle/>
          <a:p>
            <a:pPr algn="just"/>
            <a:r>
              <a:rPr lang="el-GR" sz="2800" dirty="0"/>
              <a:t>Με τα έσοδα από τον πλειστηριασμό θα πρέπει επίσης να χρηματοδοτούνται οι συνεισφορές στο Παγκόσμιο Ταμείο Ενεργειακής Απόδοσης και Ανανεώσιμων Πηγών Ενέργειας</a:t>
            </a:r>
          </a:p>
          <a:p>
            <a:pPr algn="just">
              <a:buNone/>
            </a:pPr>
            <a:endParaRPr lang="el-GR" sz="2800" dirty="0"/>
          </a:p>
          <a:p>
            <a:pPr algn="just"/>
            <a:r>
              <a:rPr lang="el-GR" sz="2800" dirty="0"/>
              <a:t>Τα κράτη μέλη ενημερώνουν την Επιτροπή σχετικά  με τις δράσεις που αναλαμβάνουν (άρθρο 3 δ της Οδηγίας)</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Αεροπορικές Μεταφορές</a:t>
            </a:r>
          </a:p>
        </p:txBody>
      </p:sp>
      <p:sp>
        <p:nvSpPr>
          <p:cNvPr id="3" name="2 - Θέση περιεχομένου"/>
          <p:cNvSpPr>
            <a:spLocks noGrp="1"/>
          </p:cNvSpPr>
          <p:nvPr>
            <p:ph idx="1"/>
          </p:nvPr>
        </p:nvSpPr>
        <p:spPr/>
        <p:txBody>
          <a:bodyPr>
            <a:normAutofit lnSpcReduction="10000"/>
          </a:bodyPr>
          <a:lstStyle/>
          <a:p>
            <a:pPr algn="just"/>
            <a:r>
              <a:rPr lang="el-GR" sz="2800" dirty="0"/>
              <a:t>Κάθε φορέας εκμετάλλευσης αεροσκαφών υποβάλει αίτηση στο κράτος μέλος για δικαιώματα που θα κατανεμηθούν δωρεάν</a:t>
            </a:r>
          </a:p>
          <a:p>
            <a:pPr algn="just"/>
            <a:r>
              <a:rPr lang="el-GR" sz="2800" dirty="0"/>
              <a:t>Τα κράτη μέλη υποβάλουν τις αιτήσεις στην Επιτροπή 18 μήνες πριν την έναρξη της επίμαχης περιόδου</a:t>
            </a:r>
          </a:p>
          <a:p>
            <a:pPr algn="just"/>
            <a:r>
              <a:rPr lang="el-GR" sz="2800" dirty="0"/>
              <a:t>Η Επιτροπή 15 μήνες πριν την έναρξη της επίμαχης περιόδου λαμβάνει απόφαση σχετικά </a:t>
            </a:r>
          </a:p>
          <a:p>
            <a:pPr>
              <a:buNone/>
            </a:pPr>
            <a:r>
              <a:rPr lang="el-GR" sz="2800" dirty="0"/>
              <a:t>1. τη συνολική ποσότητα δικαιωμάτων προς κατανομή</a:t>
            </a:r>
          </a:p>
          <a:p>
            <a:pPr>
              <a:buNone/>
            </a:pPr>
            <a:r>
              <a:rPr lang="el-GR" sz="2800" dirty="0"/>
              <a:t>2. τον αριθμό δικαιωμάτων που θα </a:t>
            </a:r>
            <a:r>
              <a:rPr lang="el-GR" sz="2800" dirty="0" err="1"/>
              <a:t>εκπλειστηριαστούν</a:t>
            </a:r>
            <a:r>
              <a:rPr lang="el-GR" sz="2800" dirty="0"/>
              <a:t> </a:t>
            </a:r>
          </a:p>
          <a:p>
            <a:pPr algn="just"/>
            <a:endParaRPr lang="el-GR" sz="2800"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Αεροπορικές Μεταφορές </a:t>
            </a:r>
          </a:p>
        </p:txBody>
      </p:sp>
      <p:sp>
        <p:nvSpPr>
          <p:cNvPr id="3" name="2 - Θέση περιεχομένου"/>
          <p:cNvSpPr>
            <a:spLocks noGrp="1"/>
          </p:cNvSpPr>
          <p:nvPr>
            <p:ph idx="1"/>
          </p:nvPr>
        </p:nvSpPr>
        <p:spPr/>
        <p:txBody>
          <a:bodyPr>
            <a:normAutofit/>
          </a:bodyPr>
          <a:lstStyle/>
          <a:p>
            <a:pPr algn="just"/>
            <a:r>
              <a:rPr lang="el-GR" sz="2800" dirty="0"/>
              <a:t>Τον αριθμό των δικαιωμάτων που θα κατανεμηθούν δωρεάν</a:t>
            </a:r>
          </a:p>
          <a:p>
            <a:pPr algn="just"/>
            <a:r>
              <a:rPr lang="el-GR" sz="2800" dirty="0"/>
              <a:t>Εντός τριών μηνών από την ημερομηνία έκδοσης απόφασης της Επιτροπής κάθε εντεταλμένο κράτος μέλος υπολογίζει και δημοσιεύει τη συνολική κατανομή δικαιωμάτων για τη συγκεκριμένη περίοδο σε κάθε φορέα εκμετάλλευσης αεροσκαφών</a:t>
            </a:r>
          </a:p>
          <a:p>
            <a:endParaRPr lang="el-GR"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Αεροπορικές Μεταφορές </a:t>
            </a:r>
          </a:p>
        </p:txBody>
      </p:sp>
      <p:sp>
        <p:nvSpPr>
          <p:cNvPr id="3" name="2 - Θέση περιεχομένου"/>
          <p:cNvSpPr>
            <a:spLocks noGrp="1"/>
          </p:cNvSpPr>
          <p:nvPr>
            <p:ph idx="1"/>
          </p:nvPr>
        </p:nvSpPr>
        <p:spPr/>
        <p:txBody>
          <a:bodyPr>
            <a:normAutofit/>
          </a:bodyPr>
          <a:lstStyle/>
          <a:p>
            <a:r>
              <a:rPr lang="el-GR" sz="2800" dirty="0"/>
              <a:t>Έλεγχος του Συστήματος </a:t>
            </a:r>
          </a:p>
          <a:p>
            <a:pPr algn="just"/>
            <a:r>
              <a:rPr lang="el-GR" sz="2800" dirty="0"/>
              <a:t>Το εντεταλμένο κράτος μέλος μεριμνά ώστε κάθε φορέας εκμετάλλευσης αεροσκαφών να υποβάλλει στην αρμόδια αρχή αυτού του κράτους μέλους σχέδιο παρακολούθησης στο οποίο καθορίζονται μέτρα για την παρακολούθηση και την υποβολή σχετικής έκθεσης όσον αφορά τις εκπομπές και τα </a:t>
            </a:r>
            <a:r>
              <a:rPr lang="el-GR" sz="2800" dirty="0" err="1"/>
              <a:t>τονοχιλιομετρικά</a:t>
            </a:r>
            <a:r>
              <a:rPr lang="el-GR" sz="2800" dirty="0"/>
              <a:t> δεδομένα (Άρθρο 3ζ της Οδηγίας)</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Σταθερές Εγκαταστάσεις</a:t>
            </a:r>
          </a:p>
        </p:txBody>
      </p:sp>
      <p:sp>
        <p:nvSpPr>
          <p:cNvPr id="3" name="2 - Θέση περιεχομένου"/>
          <p:cNvSpPr>
            <a:spLocks noGrp="1"/>
          </p:cNvSpPr>
          <p:nvPr>
            <p:ph idx="1"/>
          </p:nvPr>
        </p:nvSpPr>
        <p:spPr/>
        <p:txBody>
          <a:bodyPr>
            <a:normAutofit/>
          </a:bodyPr>
          <a:lstStyle/>
          <a:p>
            <a:pPr algn="just"/>
            <a:r>
              <a:rPr lang="el-GR" sz="2800" dirty="0"/>
              <a:t>Τα κράτη μέλη μεριμνούν ώστε από την 1η Ιανουαρίου 2005 καμία εγκατάσταση να μην πραγματοποιεί οιαδήποτε δραστηριότητα περιλαμβανόμενη στο παράρτημα Ι που οδηγεί σε εκπομπές </a:t>
            </a:r>
          </a:p>
          <a:p>
            <a:pPr algn="just"/>
            <a:r>
              <a:rPr lang="el-GR" sz="2800" dirty="0"/>
              <a:t>εκτός εάν ο φορέας εκμετάλλευσης της εγκατάστασης είναι </a:t>
            </a:r>
            <a:r>
              <a:rPr lang="el-GR" sz="2800" b="1" dirty="0"/>
              <a:t>κάτοχος άδειας </a:t>
            </a:r>
            <a:r>
              <a:rPr lang="el-GR" sz="2800" dirty="0"/>
              <a:t>εκδοθείσας από αρμόδια αρχή (άρθρο 4 της Οδηγίας)</a:t>
            </a:r>
          </a:p>
          <a:p>
            <a:pPr algn="just"/>
            <a:r>
              <a:rPr lang="el-GR" sz="2800" dirty="0"/>
              <a:t>Δωρεάν κατανομή και Πλειστηριασμός</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Σταθερές Εγκαταστάσεις </a:t>
            </a:r>
          </a:p>
        </p:txBody>
      </p:sp>
      <p:sp>
        <p:nvSpPr>
          <p:cNvPr id="3" name="2 - Θέση περιεχομένου"/>
          <p:cNvSpPr>
            <a:spLocks noGrp="1"/>
          </p:cNvSpPr>
          <p:nvPr>
            <p:ph idx="1"/>
          </p:nvPr>
        </p:nvSpPr>
        <p:spPr/>
        <p:txBody>
          <a:bodyPr>
            <a:normAutofit fontScale="47500" lnSpcReduction="20000"/>
          </a:bodyPr>
          <a:lstStyle/>
          <a:p>
            <a:pPr algn="just"/>
            <a:r>
              <a:rPr lang="el-GR" sz="5900" dirty="0"/>
              <a:t>Στην αίτηση προς την αρμόδια αρχή για άδεια εκπομπών αερίων θερμοκηπίου περιλαμβάνεται περιγραφή:</a:t>
            </a:r>
          </a:p>
          <a:p>
            <a:pPr algn="just"/>
            <a:r>
              <a:rPr lang="el-GR" sz="5900" dirty="0"/>
              <a:t>α) της εγκατάστασης και των δραστηριοτήτων της και της χρησιμοποιούμενης τεχνολογίας</a:t>
            </a:r>
          </a:p>
          <a:p>
            <a:pPr algn="just"/>
            <a:r>
              <a:rPr lang="el-GR" sz="5900" dirty="0"/>
              <a:t>β) των πρώτων και των βοηθητικών υλών η χρήση των οποίων είναι πιθανόν να οδηγήσει σε εκπομπές αερίων</a:t>
            </a:r>
          </a:p>
          <a:p>
            <a:pPr algn="just"/>
            <a:r>
              <a:rPr lang="el-GR" sz="5900" dirty="0"/>
              <a:t>γ) των πηγών των απαριθμούμενων στο παράρτημα Ι αερίων τα οποία εκπέμπονται από την εγκατάσταση και</a:t>
            </a:r>
          </a:p>
          <a:p>
            <a:pPr algn="just"/>
            <a:endParaRPr lang="el-GR" sz="5900" dirty="0"/>
          </a:p>
          <a:p>
            <a:endParaRPr lang="el-GR"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Σταθερές εγκαταστάσεις</a:t>
            </a:r>
          </a:p>
        </p:txBody>
      </p:sp>
      <p:sp>
        <p:nvSpPr>
          <p:cNvPr id="3" name="2 - Θέση περιεχομένου"/>
          <p:cNvSpPr>
            <a:spLocks noGrp="1"/>
          </p:cNvSpPr>
          <p:nvPr>
            <p:ph idx="1"/>
          </p:nvPr>
        </p:nvSpPr>
        <p:spPr/>
        <p:txBody>
          <a:bodyPr>
            <a:normAutofit/>
          </a:bodyPr>
          <a:lstStyle/>
          <a:p>
            <a:pPr algn="just"/>
            <a:r>
              <a:rPr lang="el-GR" sz="2800" dirty="0"/>
              <a:t>δ) των μέτρων παρακολούθησης των εκπομπών και των σχετικών εκθέσεων(άρθρο 5 της Οδηγίας)</a:t>
            </a:r>
          </a:p>
          <a:p>
            <a:pPr algn="just"/>
            <a:r>
              <a:rPr lang="el-GR" sz="2800" dirty="0"/>
              <a:t>Η αρμόδια αρχή εκδίδει άδεια εκπομπών αερίων θερμοκηπίου με την οποία επιτρέπονται οι εκπομπές αερίων θερμοκηπίου από ολόκληρη την εγκατάσταση ή τμήμα της</a:t>
            </a:r>
          </a:p>
          <a:p>
            <a:pPr algn="just"/>
            <a:r>
              <a:rPr lang="el-GR" sz="2800" dirty="0"/>
              <a:t>Επανεξετάζει ανά πέντε έτη την άδεια εκπομπών αερίου του θερμοκηπίου και προβαίνει στις δέουσες τροποποιήσεις(άρθρο 6 της οδηγίας)</a:t>
            </a:r>
          </a:p>
          <a:p>
            <a:pPr algn="just"/>
            <a:endParaRPr lang="el-GR" sz="2800" dirty="0"/>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Σταθερές Εγκαταστάσεις</a:t>
            </a:r>
          </a:p>
        </p:txBody>
      </p:sp>
      <p:sp>
        <p:nvSpPr>
          <p:cNvPr id="3" name="2 - Θέση περιεχομένου"/>
          <p:cNvSpPr>
            <a:spLocks noGrp="1"/>
          </p:cNvSpPr>
          <p:nvPr>
            <p:ph idx="1"/>
          </p:nvPr>
        </p:nvSpPr>
        <p:spPr/>
        <p:txBody>
          <a:bodyPr>
            <a:normAutofit/>
          </a:bodyPr>
          <a:lstStyle/>
          <a:p>
            <a:r>
              <a:rPr lang="el-GR" sz="2800" dirty="0"/>
              <a:t>Οι άδειες εκπομπής αερίων θερμοκηπίου περιέχουν τα εξής:</a:t>
            </a:r>
          </a:p>
          <a:p>
            <a:r>
              <a:rPr lang="el-GR" sz="2800" dirty="0"/>
              <a:t>α) το όνομα και τη διεύθυνση του φορέα εκμετάλλευσης·</a:t>
            </a:r>
          </a:p>
          <a:p>
            <a:r>
              <a:rPr lang="el-GR" sz="2800" dirty="0"/>
              <a:t>β) περιγραφή των δραστηριοτήτων και των εκπομπών από την εγκατάσταση</a:t>
            </a:r>
          </a:p>
          <a:p>
            <a:r>
              <a:rPr lang="el-GR" sz="2800" dirty="0"/>
              <a:t>γ) ενός σχεδίου παρακολούθησης</a:t>
            </a:r>
          </a:p>
          <a:p>
            <a:r>
              <a:rPr lang="el-GR" sz="2800" dirty="0"/>
              <a:t>δ) απαιτήσεις υποβολής εκθέσεων(άρθρο 6 της οδηγίας)</a:t>
            </a:r>
          </a:p>
          <a:p>
            <a:endParaRPr lang="el-GR" dirty="0"/>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Διατάξεις που αφορούν και αεροπορικές μεταφορές και σταθερές εγκαταστάσεις</a:t>
            </a:r>
          </a:p>
        </p:txBody>
      </p:sp>
      <p:sp>
        <p:nvSpPr>
          <p:cNvPr id="3" name="2 - Θέση περιεχομένου"/>
          <p:cNvSpPr>
            <a:spLocks noGrp="1"/>
          </p:cNvSpPr>
          <p:nvPr>
            <p:ph idx="1"/>
          </p:nvPr>
        </p:nvSpPr>
        <p:spPr/>
        <p:txBody>
          <a:bodyPr>
            <a:normAutofit/>
          </a:bodyPr>
          <a:lstStyle/>
          <a:p>
            <a:pPr algn="just">
              <a:buNone/>
            </a:pPr>
            <a:r>
              <a:rPr lang="el-GR" sz="2800" dirty="0"/>
              <a:t>Μεταβίβαση – Επιστροφή – Ακύρωση των δικαιωμάτων </a:t>
            </a:r>
          </a:p>
          <a:p>
            <a:pPr algn="just"/>
            <a:r>
              <a:rPr lang="el-GR" sz="2800" dirty="0"/>
              <a:t>Τα κράτη μέλη μεριμνούν ώστε να μπορούν να μεταβιβάζονται δικαιώματα μεταξύ:</a:t>
            </a:r>
          </a:p>
          <a:p>
            <a:pPr algn="just"/>
            <a:r>
              <a:rPr lang="el-GR" sz="2800" dirty="0"/>
              <a:t>α) προσώπων εντός της Κοινότητας</a:t>
            </a:r>
          </a:p>
          <a:p>
            <a:pPr algn="just"/>
            <a:r>
              <a:rPr lang="el-GR" sz="2800" dirty="0"/>
              <a:t>β) προσώπων εντός της Κοινότητας και προσώπων σε τρίτες χώρες (άρθρο 12 της Οδηγίας)</a:t>
            </a:r>
          </a:p>
          <a:p>
            <a:pPr>
              <a:buNone/>
            </a:pPr>
            <a:endParaRPr lang="el-GR" dirty="0"/>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solidFill>
                  <a:prstClr val="black"/>
                </a:solidFill>
              </a:rPr>
              <a:t>Διατάξεις που αφορούν και αεροπορικές μεταφορές και σταθερές εγκαταστάσεις</a:t>
            </a:r>
            <a:endParaRPr lang="el-GR" dirty="0"/>
          </a:p>
        </p:txBody>
      </p:sp>
      <p:sp>
        <p:nvSpPr>
          <p:cNvPr id="3" name="2 - Θέση περιεχομένου"/>
          <p:cNvSpPr>
            <a:spLocks noGrp="1"/>
          </p:cNvSpPr>
          <p:nvPr>
            <p:ph idx="1"/>
          </p:nvPr>
        </p:nvSpPr>
        <p:spPr/>
        <p:txBody>
          <a:bodyPr>
            <a:normAutofit/>
          </a:bodyPr>
          <a:lstStyle/>
          <a:p>
            <a:r>
              <a:rPr lang="el-GR" sz="2800" dirty="0"/>
              <a:t>Κυρώσεις (Άρθρο 16)</a:t>
            </a:r>
          </a:p>
          <a:p>
            <a:r>
              <a:rPr lang="el-GR" sz="2800" dirty="0"/>
              <a:t>Πρόσβαση σε Πληροφορίες (Άρθρο 17)</a:t>
            </a:r>
          </a:p>
          <a:p>
            <a:r>
              <a:rPr lang="el-GR" sz="2800" dirty="0"/>
              <a:t>Μητρώα  (Άρθρο 19) </a:t>
            </a:r>
          </a:p>
          <a:p>
            <a:r>
              <a:rPr lang="el-GR" sz="2800" dirty="0"/>
              <a:t>Κεντρικός Διαχειριστής (Άρθρο 20)</a:t>
            </a:r>
          </a:p>
          <a:p>
            <a:r>
              <a:rPr lang="el-GR" sz="2800" dirty="0"/>
              <a:t>Εξαίρεση μικρών εγκαταστάσεων υπό την επιφύλαξη ισοδύναμων μέτρων (Άρθρο 27)</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Σύστημα εμπορίας ρύπων στην Ελλάδα </a:t>
            </a:r>
          </a:p>
        </p:txBody>
      </p:sp>
      <p:sp>
        <p:nvSpPr>
          <p:cNvPr id="3" name="2 - Θέση περιεχομένου"/>
          <p:cNvSpPr>
            <a:spLocks noGrp="1"/>
          </p:cNvSpPr>
          <p:nvPr>
            <p:ph idx="1"/>
          </p:nvPr>
        </p:nvSpPr>
        <p:spPr/>
        <p:txBody>
          <a:bodyPr>
            <a:normAutofit/>
          </a:bodyPr>
          <a:lstStyle/>
          <a:p>
            <a:pPr algn="just"/>
            <a:r>
              <a:rPr lang="el-GR" sz="2800" dirty="0"/>
              <a:t>Σύμβαση-Πλαίσιο των Ηνωμένων Εθνών (ΗΕ) κυρώθηκε με το νόμο 2205/1994</a:t>
            </a:r>
          </a:p>
          <a:p>
            <a:pPr algn="just"/>
            <a:r>
              <a:rPr lang="el-GR" sz="2800" dirty="0"/>
              <a:t>Το Πρωτόκολλο του Κιότο κυρώθηκε με τον νόμο 3017/2002</a:t>
            </a:r>
          </a:p>
          <a:p>
            <a:pPr algn="just"/>
            <a:r>
              <a:rPr lang="el-GR" sz="2800" dirty="0"/>
              <a:t>Με την ΚΥΑ 54409/2632/2004 ενσωματώθηκε η Οδηγία 2003/87/ΕΚ στην ελληνική έννομη τάξη και καθορίστηκε η λειτουργία του συστήματος στην Ελλάδα</a:t>
            </a:r>
          </a:p>
          <a:p>
            <a:endParaRPr lang="el-GR" dirty="0"/>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Σύστημα εμπορίας ρύπων στην Ελλάδα </a:t>
            </a:r>
          </a:p>
        </p:txBody>
      </p:sp>
      <p:sp>
        <p:nvSpPr>
          <p:cNvPr id="3" name="2 - Θέση περιεχομένου"/>
          <p:cNvSpPr>
            <a:spLocks noGrp="1"/>
          </p:cNvSpPr>
          <p:nvPr>
            <p:ph idx="1"/>
          </p:nvPr>
        </p:nvSpPr>
        <p:spPr/>
        <p:txBody>
          <a:bodyPr>
            <a:normAutofit lnSpcReduction="10000"/>
          </a:bodyPr>
          <a:lstStyle/>
          <a:p>
            <a:pPr algn="just"/>
            <a:r>
              <a:rPr lang="el-GR" sz="2800" dirty="0"/>
              <a:t>Με την υπουργική απόφαση 57495/2959/Ε103/2010 εντάχθηκαν οι αεροπορικές μεταφορές και ενσωματώθηκε η Οδηγία 2008/101</a:t>
            </a:r>
          </a:p>
          <a:p>
            <a:pPr algn="just"/>
            <a:r>
              <a:rPr lang="el-GR" sz="2800" dirty="0"/>
              <a:t>Δραστηριότητες που καλύπτονται – </a:t>
            </a:r>
            <a:r>
              <a:rPr lang="el-GR" sz="2800" dirty="0" err="1"/>
              <a:t>Σταθέρες</a:t>
            </a:r>
            <a:r>
              <a:rPr lang="el-GR" sz="2800" dirty="0"/>
              <a:t> εγκαταστάσεις και αεροπορικές μεταφορές </a:t>
            </a:r>
          </a:p>
          <a:p>
            <a:pPr algn="just"/>
            <a:r>
              <a:rPr lang="el-GR" sz="2800" dirty="0"/>
              <a:t>Αρμόδιες αρχές - Γενική Διεύθυνση Περιβάλλοντος του Υπουργείου Περιβάλλοντος, Ενέργειας και Κλιματικής Αλλαγής (ΥΠΕΚΑ) και ειδικότερα το αυτοτελές Γραφείο Εμπορίας Δικαιωμάτων Εκπομπών (ΓΕΔΕ)</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Σύστημα εμπορίας ρύπων στην Ελλάδα</a:t>
            </a:r>
          </a:p>
        </p:txBody>
      </p:sp>
      <p:sp>
        <p:nvSpPr>
          <p:cNvPr id="3" name="2 - Θέση περιεχομένου"/>
          <p:cNvSpPr>
            <a:spLocks noGrp="1"/>
          </p:cNvSpPr>
          <p:nvPr>
            <p:ph idx="1"/>
          </p:nvPr>
        </p:nvSpPr>
        <p:spPr/>
        <p:txBody>
          <a:bodyPr>
            <a:normAutofit fontScale="92500"/>
          </a:bodyPr>
          <a:lstStyle/>
          <a:p>
            <a:pPr algn="just"/>
            <a:r>
              <a:rPr lang="el-GR" sz="2800" dirty="0"/>
              <a:t>Στην περίπτωση των αεροπορικών μεταφορών, αρμόδια αρχή είναι η υπηρεσία πολιτικής αεροπορίας του Υπουργείου Υποδομών, Μεταφορών και Δικτύων</a:t>
            </a:r>
          </a:p>
          <a:p>
            <a:pPr algn="just"/>
            <a:r>
              <a:rPr lang="el-GR" sz="2800" dirty="0"/>
              <a:t>Η παρακολούθηση των εκπομπών μπορεί να γίνει με δύο (2) τρόπους, είτε με υπολογισμούς είτε με μετρήσεις.</a:t>
            </a:r>
          </a:p>
          <a:p>
            <a:pPr algn="just"/>
            <a:r>
              <a:rPr lang="el-GR" sz="2800" dirty="0"/>
              <a:t>Τα δικαιώματα κατανέμονται είτε δωρεάν είτε δημοπρατούνται (Στην περίπτωση της Ελλάδας δημοπρατούνται στο Γερμανικό Χρηματιστήριο)</a:t>
            </a:r>
          </a:p>
          <a:p>
            <a:pPr algn="just"/>
            <a:r>
              <a:rPr lang="el-GR" sz="2800" dirty="0" err="1"/>
              <a:t>Εκπλειστηριαστής</a:t>
            </a:r>
            <a:r>
              <a:rPr lang="el-GR" sz="2800" dirty="0"/>
              <a:t> των δικαιωμάτων ήταν ο ΛΑΓΗΕ</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1AD2ED2-84B2-464D-A962-44158AF0E05D}"/>
              </a:ext>
            </a:extLst>
          </p:cNvPr>
          <p:cNvSpPr>
            <a:spLocks noGrp="1"/>
          </p:cNvSpPr>
          <p:nvPr>
            <p:ph type="title"/>
          </p:nvPr>
        </p:nvSpPr>
        <p:spPr/>
        <p:txBody>
          <a:bodyPr>
            <a:normAutofit fontScale="90000"/>
          </a:bodyPr>
          <a:lstStyle/>
          <a:p>
            <a:r>
              <a:rPr lang="el-GR" sz="4400" dirty="0"/>
              <a:t>Σύστημα εμπορίας ρύπων στην Ελλάδα</a:t>
            </a:r>
            <a:endParaRPr lang="el-GR" dirty="0"/>
          </a:p>
        </p:txBody>
      </p:sp>
      <p:sp>
        <p:nvSpPr>
          <p:cNvPr id="3" name="Θέση περιεχομένου 2">
            <a:extLst>
              <a:ext uri="{FF2B5EF4-FFF2-40B4-BE49-F238E27FC236}">
                <a16:creationId xmlns:a16="http://schemas.microsoft.com/office/drawing/2014/main" id="{6D3DE9B1-6B45-4822-8A5C-7CEFB1FC1322}"/>
              </a:ext>
            </a:extLst>
          </p:cNvPr>
          <p:cNvSpPr>
            <a:spLocks noGrp="1"/>
          </p:cNvSpPr>
          <p:nvPr>
            <p:ph idx="1"/>
          </p:nvPr>
        </p:nvSpPr>
        <p:spPr/>
        <p:txBody>
          <a:bodyPr>
            <a:normAutofit fontScale="85000" lnSpcReduction="20000"/>
          </a:bodyPr>
          <a:lstStyle/>
          <a:p>
            <a:pPr algn="just"/>
            <a:r>
              <a:rPr lang="el-GR" dirty="0"/>
              <a:t>Αριθμ. 181478/965 (ΦΕΚ Β' 3763/26.10.2017)</a:t>
            </a:r>
          </a:p>
          <a:p>
            <a:pPr algn="just"/>
            <a:r>
              <a:rPr lang="el-GR" dirty="0"/>
              <a:t>Τροποποίηση και κωδικοποίηση της υπ' αριθμ. Η.Π. 54409/2632/2004 κοινής υπουργικής απόφασης «Σύστημα εμπορίας δικαιωμάτων εκπομπής αερίων θερμοκηπίου σε συμμόρφωση με τις διατάξεις της οδηγίας 2003/87/ΕΚ "σχετικά με τη θέσπιση συστήματος εμπορίας δικαιωμάτων εκπομπής αερίων θερμοκηπίου εντός της Κοινότητας και την τροποποίηση της οδηγίας 96/61/ΕΚ του Συμβουλίου" του Συμβουλίου της 13ης Οκτωβρίου 2003 και άλλες διατάξεις», (Β' 1931) όπως αυτή έχει τροποποιηθεί και ισχύει.</a:t>
            </a:r>
          </a:p>
        </p:txBody>
      </p:sp>
    </p:spTree>
    <p:extLst>
      <p:ext uri="{BB962C8B-B14F-4D97-AF65-F5344CB8AC3E}">
        <p14:creationId xmlns:p14="http://schemas.microsoft.com/office/powerpoint/2010/main" val="368075817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Συμπεράσματα </a:t>
            </a:r>
          </a:p>
        </p:txBody>
      </p:sp>
      <p:sp>
        <p:nvSpPr>
          <p:cNvPr id="3" name="2 - Θέση περιεχομένου"/>
          <p:cNvSpPr>
            <a:spLocks noGrp="1"/>
          </p:cNvSpPr>
          <p:nvPr>
            <p:ph idx="1"/>
          </p:nvPr>
        </p:nvSpPr>
        <p:spPr/>
        <p:txBody>
          <a:bodyPr>
            <a:noAutofit/>
          </a:bodyPr>
          <a:lstStyle/>
          <a:p>
            <a:pPr algn="just"/>
            <a:r>
              <a:rPr lang="el-GR" sz="2800" dirty="0"/>
              <a:t>Το σύστημα εμπορίας δικαιωμάτων αεριών του θερμοκηπίου αποτελεί ένα μέσο διαφανές και συμβατό με τις αρχές της αγοράς ενέργειας </a:t>
            </a:r>
          </a:p>
          <a:p>
            <a:pPr algn="just"/>
            <a:r>
              <a:rPr lang="el-GR" sz="2800" dirty="0"/>
              <a:t>Η ΕΕ μέσω του συστήματος τηρεί τις δεσμεύσεις αναφορικά με το Πρωτόκολλο του Κιότο</a:t>
            </a:r>
          </a:p>
          <a:p>
            <a:pPr algn="just"/>
            <a:r>
              <a:rPr lang="el-GR" sz="2800" dirty="0"/>
              <a:t>Το σύστημα περιλαμβάνει την εκπομπή αερίων από τις αεροπορικές μεταφορές και τις σταθερές εγκαταστάσεις</a:t>
            </a:r>
          </a:p>
          <a:p>
            <a:pPr algn="just"/>
            <a:r>
              <a:rPr lang="el-GR" sz="2800" dirty="0"/>
              <a:t>Η λογική του συστήματος βασίζεται στην παραχώρηση σχετικών αδειών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Συμπεράσματα </a:t>
            </a:r>
          </a:p>
        </p:txBody>
      </p:sp>
      <p:sp>
        <p:nvSpPr>
          <p:cNvPr id="3" name="2 - Θέση περιεχομένου"/>
          <p:cNvSpPr>
            <a:spLocks noGrp="1"/>
          </p:cNvSpPr>
          <p:nvPr>
            <p:ph idx="1"/>
          </p:nvPr>
        </p:nvSpPr>
        <p:spPr/>
        <p:txBody>
          <a:bodyPr>
            <a:normAutofit/>
          </a:bodyPr>
          <a:lstStyle/>
          <a:p>
            <a:pPr algn="just"/>
            <a:r>
              <a:rPr lang="el-GR" sz="2800" dirty="0"/>
              <a:t>Η κατανομή πραγματοποιείται με τη μέθοδο της δωρεάν κατανομής και του πλειστηριασμού</a:t>
            </a:r>
          </a:p>
          <a:p>
            <a:pPr algn="just"/>
            <a:r>
              <a:rPr lang="el-GR" sz="2800" dirty="0"/>
              <a:t>Τα δικαιώματα μπορούν να μεταβιβάζονται, ενώ ισχύουν για συγκεκριμένο χρονικό διάστημα</a:t>
            </a:r>
          </a:p>
          <a:p>
            <a:pPr algn="just"/>
            <a:r>
              <a:rPr lang="el-GR" sz="2800" dirty="0"/>
              <a:t>Βασική αρχή του συστήματος αποτελεί η διαρκής επανεξέταση των δεδομένων</a:t>
            </a:r>
          </a:p>
          <a:p>
            <a:pPr algn="just"/>
            <a:r>
              <a:rPr lang="el-GR" sz="2800" dirty="0"/>
              <a:t>Το σύστημα ελέγχεται από την ΕΕ μέσω δημιουργίας μητρώου και του ορισμού κεντρικού διαχειριστή των δικαιωμάτων </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Ερωτήσεις </a:t>
            </a:r>
          </a:p>
        </p:txBody>
      </p:sp>
      <p:sp>
        <p:nvSpPr>
          <p:cNvPr id="3" name="2 - Θέση περιεχομένου"/>
          <p:cNvSpPr>
            <a:spLocks noGrp="1"/>
          </p:cNvSpPr>
          <p:nvPr>
            <p:ph idx="1"/>
          </p:nvPr>
        </p:nvSpPr>
        <p:spPr/>
        <p:txBody>
          <a:bodyPr/>
          <a:lstStyle/>
          <a:p>
            <a:pPr marL="514350" indent="-514350" algn="just">
              <a:buAutoNum type="arabicPeriod"/>
            </a:pPr>
            <a:r>
              <a:rPr lang="el-GR" sz="2800" dirty="0"/>
              <a:t>Για ποιους λόγους θεσπίστηκε το σύστημα εμπορίας δικαιωμάτων εκπομπής αερίων</a:t>
            </a:r>
            <a:r>
              <a:rPr lang="en-US" sz="2800" dirty="0"/>
              <a:t>;</a:t>
            </a:r>
            <a:r>
              <a:rPr lang="el-GR" sz="2800" dirty="0"/>
              <a:t> </a:t>
            </a:r>
          </a:p>
          <a:p>
            <a:pPr marL="514350" indent="-514350" algn="just">
              <a:buAutoNum type="arabicPeriod"/>
            </a:pPr>
            <a:r>
              <a:rPr lang="el-GR" sz="2800" dirty="0"/>
              <a:t>Σε ποιες, κυρίως, εγκαταστάσεις αναφέρεται και σε ποια αέρια</a:t>
            </a:r>
            <a:r>
              <a:rPr lang="en-US" sz="2800" dirty="0"/>
              <a:t>;</a:t>
            </a:r>
            <a:r>
              <a:rPr lang="el-GR" sz="2800" dirty="0"/>
              <a:t> </a:t>
            </a:r>
          </a:p>
          <a:p>
            <a:pPr marL="514350" indent="-514350" algn="just">
              <a:buAutoNum type="arabicPeriod"/>
            </a:pPr>
            <a:r>
              <a:rPr lang="el-GR" sz="2800" dirty="0"/>
              <a:t>Ποια είναι τα πλεονεκτήματα του και ποια τα μειονεκτήματα του κατά τη γνώμη σας</a:t>
            </a:r>
            <a:r>
              <a:rPr lang="en-US" sz="2800" dirty="0"/>
              <a:t>;</a:t>
            </a:r>
            <a:r>
              <a:rPr lang="el-GR" sz="2800" dirty="0"/>
              <a:t> </a:t>
            </a:r>
          </a:p>
          <a:p>
            <a:pPr marL="514350" indent="-514350" algn="just">
              <a:buAutoNum type="arabicPeriod"/>
            </a:pPr>
            <a:r>
              <a:rPr lang="el-GR" sz="2800" dirty="0"/>
              <a:t> Είναι συμβατό με την ανταγωνιστική αγορά ενέργειας</a:t>
            </a:r>
            <a:r>
              <a:rPr lang="en-US" sz="2800" dirty="0"/>
              <a:t>;</a:t>
            </a:r>
            <a:endParaRPr lang="el-GR" sz="2800" dirty="0"/>
          </a:p>
          <a:p>
            <a:pPr marL="514350" indent="-514350" algn="just">
              <a:buAutoNum type="arabicPeriod"/>
            </a:pPr>
            <a:r>
              <a:rPr lang="el-GR" sz="2800" dirty="0"/>
              <a:t>Ποια είναι η διαδικασία λειτουργίας του</a:t>
            </a:r>
            <a:r>
              <a:rPr lang="en-US" sz="2800" dirty="0"/>
              <a:t>;</a:t>
            </a:r>
            <a:endParaRPr lang="el-GR" sz="2800" dirty="0"/>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Ερωτήσεις</a:t>
            </a:r>
          </a:p>
        </p:txBody>
      </p:sp>
      <p:sp>
        <p:nvSpPr>
          <p:cNvPr id="3" name="2 - Θέση περιεχομένου"/>
          <p:cNvSpPr>
            <a:spLocks noGrp="1"/>
          </p:cNvSpPr>
          <p:nvPr>
            <p:ph idx="1"/>
          </p:nvPr>
        </p:nvSpPr>
        <p:spPr/>
        <p:txBody>
          <a:bodyPr>
            <a:normAutofit/>
          </a:bodyPr>
          <a:lstStyle/>
          <a:p>
            <a:pPr algn="just">
              <a:buNone/>
            </a:pPr>
            <a:r>
              <a:rPr lang="el-GR" sz="2800" dirty="0"/>
              <a:t>6. Θεωρείτε ότι το σύστημα ελέγχεται επαρκώς και αν ναι με ποιους τρόπους</a:t>
            </a:r>
            <a:r>
              <a:rPr lang="en-US" sz="2800" dirty="0"/>
              <a:t>;</a:t>
            </a:r>
          </a:p>
          <a:p>
            <a:pPr algn="just">
              <a:buNone/>
            </a:pPr>
            <a:r>
              <a:rPr lang="en-US" sz="2800" dirty="0"/>
              <a:t>7. </a:t>
            </a:r>
            <a:r>
              <a:rPr lang="el-GR" sz="2800" dirty="0"/>
              <a:t>Πώς λειτουργεί το σύστημα δικαιωμάτων εκπομπής ρύπων στην Ελλάδα</a:t>
            </a:r>
            <a:r>
              <a:rPr lang="en-US" sz="2800" dirty="0"/>
              <a:t>;</a:t>
            </a:r>
            <a:r>
              <a:rPr lang="el-GR" sz="2800" dirty="0"/>
              <a:t>  </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 Τίτλος"/>
          <p:cNvSpPr>
            <a:spLocks noGrp="1"/>
          </p:cNvSpPr>
          <p:nvPr>
            <p:ph type="title"/>
          </p:nvPr>
        </p:nvSpPr>
        <p:spPr/>
        <p:txBody>
          <a:bodyPr>
            <a:normAutofit/>
          </a:bodyPr>
          <a:lstStyle/>
          <a:p>
            <a:r>
              <a:rPr lang="el-GR" sz="3200" dirty="0"/>
              <a:t>Ενδεικτική Βιβλιογραφία</a:t>
            </a:r>
          </a:p>
        </p:txBody>
      </p:sp>
      <p:sp>
        <p:nvSpPr>
          <p:cNvPr id="3" name="2 - Θέση περιεχομένου"/>
          <p:cNvSpPr>
            <a:spLocks noGrp="1"/>
          </p:cNvSpPr>
          <p:nvPr>
            <p:ph idx="1"/>
          </p:nvPr>
        </p:nvSpPr>
        <p:spPr>
          <a:xfrm>
            <a:off x="457200" y="1600200"/>
            <a:ext cx="8229600" cy="5114948"/>
          </a:xfrm>
        </p:spPr>
        <p:txBody>
          <a:bodyPr>
            <a:normAutofit/>
          </a:bodyPr>
          <a:lstStyle/>
          <a:p>
            <a:pPr algn="just"/>
            <a:r>
              <a:rPr lang="el-GR" sz="1800" dirty="0"/>
              <a:t>Πρόταση της Επιτροπής για την Οδηγία 2003/87 - ΕΕ C 75 Ε της 26.3.2002, σ. 33</a:t>
            </a:r>
          </a:p>
          <a:p>
            <a:pPr algn="just"/>
            <a:r>
              <a:rPr lang="el-GR" sz="1800" dirty="0"/>
              <a:t>Γνώμη της Ευρωπαϊκής Οικονομικής και Κοινωνικής Επιτροπής ΕΕ C 221 της 17.9.2002, σ. 27</a:t>
            </a:r>
          </a:p>
          <a:p>
            <a:pPr algn="just"/>
            <a:r>
              <a:rPr lang="el-GR" sz="1800" dirty="0"/>
              <a:t>Γνώμη της Επιτροπής των Περιφερειών ΕΕ C 192 της 12.8.2002, σ. 59</a:t>
            </a:r>
          </a:p>
          <a:p>
            <a:pPr algn="just"/>
            <a:r>
              <a:rPr lang="en-US" sz="1800" dirty="0"/>
              <a:t> COM(2015) 337 </a:t>
            </a:r>
            <a:endParaRPr lang="el-GR" sz="1800" dirty="0"/>
          </a:p>
          <a:p>
            <a:pPr algn="just"/>
            <a:r>
              <a:rPr lang="el-GR" sz="1800" dirty="0"/>
              <a:t> Οδηγός εφαρμογής του συστήματος εμπορίας στην Ελλάδα, ΚΑΠΕ – Επιτροπή</a:t>
            </a:r>
          </a:p>
          <a:p>
            <a:pPr algn="just"/>
            <a:r>
              <a:rPr lang="el-GR" sz="1800" dirty="0"/>
              <a:t>Β. </a:t>
            </a:r>
            <a:r>
              <a:rPr lang="el-GR" sz="1800" dirty="0" err="1"/>
              <a:t>Καραγεώργου</a:t>
            </a:r>
            <a:r>
              <a:rPr lang="el-GR" sz="1800" dirty="0"/>
              <a:t>, Το σύστημα εμπορίας δικαιωμάτων των εκπομπών ως εργαλείο κλιματικής αλλαγής και η εφαρμογή του στην ΕΕ (Οδηγία 2003/87), Ενέργεια και Δίκαιο 2007, Τεύχος 8, σελ. 24 </a:t>
            </a:r>
            <a:r>
              <a:rPr lang="el-GR" sz="1800" dirty="0" err="1"/>
              <a:t>επ</a:t>
            </a:r>
            <a:r>
              <a:rPr lang="el-GR" sz="1800" dirty="0"/>
              <a:t>.</a:t>
            </a:r>
          </a:p>
          <a:p>
            <a:pPr algn="just"/>
            <a:r>
              <a:rPr lang="el-GR" sz="1800" dirty="0"/>
              <a:t>Κ. </a:t>
            </a:r>
            <a:r>
              <a:rPr lang="el-GR" sz="1800" dirty="0" err="1"/>
              <a:t>Κράλλης</a:t>
            </a:r>
            <a:r>
              <a:rPr lang="el-GR" sz="1800" dirty="0"/>
              <a:t>, Χ. Δ. </a:t>
            </a:r>
            <a:r>
              <a:rPr lang="el-GR" sz="1800" dirty="0" err="1"/>
              <a:t>Χατζηφώτη</a:t>
            </a:r>
            <a:r>
              <a:rPr lang="el-GR" sz="1800" dirty="0"/>
              <a:t>, Ν. Γ. </a:t>
            </a:r>
            <a:r>
              <a:rPr lang="el-GR" sz="1800" dirty="0" err="1"/>
              <a:t>Ορφανουδάκης</a:t>
            </a:r>
            <a:r>
              <a:rPr lang="el-GR" sz="1800" dirty="0"/>
              <a:t>, Η ενέργεια και το εμπόριο αερίων θερμοκηπίου </a:t>
            </a:r>
            <a:r>
              <a:rPr lang="en-US" sz="1800" dirty="0"/>
              <a:t>ETS:</a:t>
            </a:r>
            <a:r>
              <a:rPr lang="el-GR" sz="1800" dirty="0"/>
              <a:t>κίνδυνοι και ευκαιρίες</a:t>
            </a:r>
          </a:p>
          <a:p>
            <a:pPr algn="just"/>
            <a:r>
              <a:rPr lang="el-GR" sz="1800" dirty="0" err="1"/>
              <a:t>Εμ</a:t>
            </a:r>
            <a:r>
              <a:rPr lang="el-GR" sz="1800" dirty="0"/>
              <a:t>. </a:t>
            </a:r>
            <a:r>
              <a:rPr lang="el-GR" sz="1800" dirty="0" err="1"/>
              <a:t>Κακαράς</a:t>
            </a:r>
            <a:r>
              <a:rPr lang="el-GR" sz="1800" dirty="0"/>
              <a:t>, Χρ. </a:t>
            </a:r>
            <a:r>
              <a:rPr lang="el-GR" sz="1800" dirty="0" err="1"/>
              <a:t>Χατζηλάου</a:t>
            </a:r>
            <a:r>
              <a:rPr lang="el-GR" sz="1800" dirty="0"/>
              <a:t>, Η εξέλιξη του Ευρωπαϊκού Συστήματος Εμπορίας Δικαιωμάτων Εκπομπών Αερίων του Θερμοκηπίου (</a:t>
            </a:r>
            <a:r>
              <a:rPr lang="en-US" sz="1800" dirty="0"/>
              <a:t>ETS</a:t>
            </a:r>
            <a:r>
              <a:rPr lang="el-GR" sz="1800" dirty="0"/>
              <a:t>) και τα πρόσθετα μέτρα για τη δημιουργία ενός ασφαλούς επενδυτικού περιβάλλοντος στον τομέα της ενέργειας, στο </a:t>
            </a:r>
            <a:r>
              <a:rPr lang="el-GR" sz="1800" dirty="0" err="1"/>
              <a:t>επιμ</a:t>
            </a:r>
            <a:r>
              <a:rPr lang="el-GR" sz="1800" dirty="0"/>
              <a:t>. Ν. Φαραντούρης, Ενέργεια Δίκαιο, Οικονομία και Πολιτική, Εκδόσεις Νομική Βιβλιοθήκη 2012, σελ. 243 </a:t>
            </a:r>
            <a:r>
              <a:rPr lang="el-GR" sz="1800" dirty="0" err="1"/>
              <a:t>επ</a:t>
            </a:r>
            <a:r>
              <a:rPr lang="el-GR" sz="1800" dirty="0"/>
              <a:t>.</a:t>
            </a:r>
          </a:p>
          <a:p>
            <a:pPr algn="just"/>
            <a:endParaRPr lang="el-GR" sz="1600" dirty="0"/>
          </a:p>
        </p:txBody>
      </p:sp>
    </p:spTree>
  </p:cSld>
  <p:clrMapOvr>
    <a:masterClrMapping/>
  </p:clrMapOvr>
</p:sld>
</file>

<file path=ppt/theme/theme1.xml><?xml version="1.0" encoding="utf-8"?>
<a:theme xmlns:a="http://schemas.openxmlformats.org/drawingml/2006/main" name="Θέμα του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Θέμα του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3156</TotalTime>
  <Words>7187</Words>
  <Application>Microsoft Office PowerPoint</Application>
  <PresentationFormat>Προβολή στην οθόνη (4:3)</PresentationFormat>
  <Paragraphs>458</Paragraphs>
  <Slides>101</Slides>
  <Notes>0</Notes>
  <HiddenSlides>0</HiddenSlides>
  <MMClips>0</MMClips>
  <ScaleCrop>false</ScaleCrop>
  <HeadingPairs>
    <vt:vector size="6" baseType="variant">
      <vt:variant>
        <vt:lpstr>Γραμματοσειρές που χρησιμοποιούνται</vt:lpstr>
      </vt:variant>
      <vt:variant>
        <vt:i4>3</vt:i4>
      </vt:variant>
      <vt:variant>
        <vt:lpstr>Θέμα</vt:lpstr>
      </vt:variant>
      <vt:variant>
        <vt:i4>1</vt:i4>
      </vt:variant>
      <vt:variant>
        <vt:lpstr>Τίτλοι διαφανειών</vt:lpstr>
      </vt:variant>
      <vt:variant>
        <vt:i4>101</vt:i4>
      </vt:variant>
    </vt:vector>
  </HeadingPairs>
  <TitlesOfParts>
    <vt:vector size="105" baseType="lpstr">
      <vt:lpstr>Arial</vt:lpstr>
      <vt:lpstr>Calibri</vt:lpstr>
      <vt:lpstr>Open Sans</vt:lpstr>
      <vt:lpstr>Θέμα του Office</vt:lpstr>
      <vt:lpstr>ΔΗΜΟΚΡΙΤΕΙΟ ΠΑΝΕΠΙΣΤΗΜΙΟ ΘΡΑΚΗΣ</vt:lpstr>
      <vt:lpstr>Παρουσίαση του PowerPoint</vt:lpstr>
      <vt:lpstr>ΠΛΑΙΣΙΟ ΑΝΑΛΥΣΗΣ</vt:lpstr>
      <vt:lpstr>ΕΙΣΑΓΩΓΗ</vt:lpstr>
      <vt:lpstr>ΕΙΣΑΓΩΓΗ</vt:lpstr>
      <vt:lpstr>Εισαγωγικά Στοιχεία</vt:lpstr>
      <vt:lpstr>Ανακοίνωση Επιτροπής COM(2014) 520</vt:lpstr>
      <vt:lpstr>COM2014(520)</vt:lpstr>
      <vt:lpstr>ΒΑΣΙΚΑ ΣΤΟΙΧΕΙΑ ΑΝΑΚΟΙΝΩΣΗΣ</vt:lpstr>
      <vt:lpstr>Βασικά Στοιχεία Ανακοίνωσης</vt:lpstr>
      <vt:lpstr>Οδηγία 2012/27</vt:lpstr>
      <vt:lpstr> Αντικειμενικό Πεδίο Εφαρμογής (Άρθρο 1)</vt:lpstr>
      <vt:lpstr>Εθνικός Στόχος ενεργειακής απόδοσης (Άρθρο 3)</vt:lpstr>
      <vt:lpstr>Εθνικός Στόχος Ενεργειακής απόδοσης  (Άρθρο 3)</vt:lpstr>
      <vt:lpstr>Εκπόνηση Εθνικών Σχέδιων Δράσης </vt:lpstr>
      <vt:lpstr>Απόδοση κατά τη χρήση ενέργειας(Άρθρα 5-13)</vt:lpstr>
      <vt:lpstr>Απόδοση κατά τη χρήση ενέργειας (Άρθρα 5-13)</vt:lpstr>
      <vt:lpstr>Καθεστώς επιβολής ενεργειακής απόδοσης</vt:lpstr>
      <vt:lpstr>Καθεστώς επιβολής ενεργειακής απόδοσης</vt:lpstr>
      <vt:lpstr>Καθεστώς επιβολής ενεργειακής απόδοσης</vt:lpstr>
      <vt:lpstr>Καθεστώς επιβολής ενεργειακής απόδοσης</vt:lpstr>
      <vt:lpstr>Απόδοση κατά τη χρήση ενέργειας (Άρθρα 5-13)</vt:lpstr>
      <vt:lpstr>Απόδοση κατά τη χρήση της ενέργειας  (Άρθρα 4-13)</vt:lpstr>
      <vt:lpstr>Απόδοση κατά τον ενεργειακό εφοδιασμό (Άρθρα 14-15)</vt:lpstr>
      <vt:lpstr>Απόδοση κατά τον ενεργειακό εφοδιασμό (Άρθρα 14-15)</vt:lpstr>
      <vt:lpstr>Οριζόντιες Διατάξεις Άρθρα (Άρθρα16-21)</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C-31/17 CRISTAL UNION  ΑΠΟΦΑΣΗ ΤΗΣ 07/03/2018</vt:lpstr>
      <vt:lpstr>Ενεργειακή απόδοση κτιρίων</vt:lpstr>
      <vt:lpstr>Σημαντικές Ρυθμίσεις</vt:lpstr>
      <vt:lpstr>Νέα Κτίρια </vt:lpstr>
      <vt:lpstr>Υφιστάμενα κτίρια</vt:lpstr>
      <vt:lpstr>Πιστοποιητικά ενεργειακής απόδοσης </vt:lpstr>
      <vt:lpstr>Συμβάσεις Ενεργειακής Απόδοσης (ΣΕΑ)</vt:lpstr>
      <vt:lpstr>Συμβάσεις Ενεργειακής Απόδοσης (ΣΕΑ) </vt:lpstr>
      <vt:lpstr>Συμβάσεις Ενεργειακής Απόδοσης (ΣΕΑ)</vt:lpstr>
      <vt:lpstr>Συμβάσεις Ενεργειακής απόδοσης </vt:lpstr>
      <vt:lpstr>Συμβάσεις Ενεργειακής Απόδοσης (ΣΕΑ)</vt:lpstr>
      <vt:lpstr>Συμβάσεις Ενεργειακής Απόδοσης</vt:lpstr>
      <vt:lpstr>Συμβάσεις Ενεργειακής Απόδοσης (ΣΕΑ)</vt:lpstr>
      <vt:lpstr>ΣΕΑ – ΕΜΠΡΑΓΜΑΤΕΣ ΑΣΦΑΛΕΙΕΣ</vt:lpstr>
      <vt:lpstr>Συμπεράσματα </vt:lpstr>
      <vt:lpstr>Συμπεράσματα </vt:lpstr>
      <vt:lpstr>Ερωτήσεις</vt:lpstr>
      <vt:lpstr>Ερωτήσεις </vt:lpstr>
      <vt:lpstr>Ενδεικτική Βιβλιογραφία</vt:lpstr>
      <vt:lpstr>ΠΛΑΙΣΙΟ ΑΝΑΛΥΣΗΣ</vt:lpstr>
      <vt:lpstr>Ανάγκη μείωσης της ρύπανσης</vt:lpstr>
      <vt:lpstr>Ανάγκη μείωσης της Ρύπανσης</vt:lpstr>
      <vt:lpstr>Πράσινη Βίβλος </vt:lpstr>
      <vt:lpstr>Έκτο Κοινοτικό Πρόγραμμα Δράσης για το Περιβάλλον</vt:lpstr>
      <vt:lpstr>Έκτο Κοινοτικό Πρόγραμμα Δράσης για το Περιβάλλον</vt:lpstr>
      <vt:lpstr>Ποιο είναι το πρόβλημα </vt:lpstr>
      <vt:lpstr> Σύμβαση Πλαίσιο των Ηνωμένων Εθνών</vt:lpstr>
      <vt:lpstr> Πρωτόκολλο του Κιότο</vt:lpstr>
      <vt:lpstr>Πρωτόκολλο του Κιοτο</vt:lpstr>
      <vt:lpstr>Πρωτόκολλο του Κιότο</vt:lpstr>
      <vt:lpstr>Πρόταση της Επιτροπής σχετικά με την οδηγία 2003/87</vt:lpstr>
      <vt:lpstr>Απελευθέρωση των αγορών ενέργειας και της εσωτερικής αγοράς </vt:lpstr>
      <vt:lpstr>Απελευθέρωση των αγορών ενέργειας και της εσωτερικής αγοράς </vt:lpstr>
      <vt:lpstr>Οδηγία 2003/87</vt:lpstr>
      <vt:lpstr>Δύο Σημαντικές ιδέες </vt:lpstr>
      <vt:lpstr>Οδηγία 2003/87</vt:lpstr>
      <vt:lpstr>Σχέση με ενεργειακή απόδοση </vt:lpstr>
      <vt:lpstr>Πεδίο εφαρμογής </vt:lpstr>
      <vt:lpstr>Αεροπορικές μεταφορές </vt:lpstr>
      <vt:lpstr>Αεροπορικές Δραστηριότητες</vt:lpstr>
      <vt:lpstr>Αεροπορικές Μεταφορές </vt:lpstr>
      <vt:lpstr>Αεροπορικές Μεταφορές </vt:lpstr>
      <vt:lpstr>Αεροπορικές Μεταφορές</vt:lpstr>
      <vt:lpstr>Αεροπορικές Μεταφορές </vt:lpstr>
      <vt:lpstr>Αεροπορικές Μεταφορές </vt:lpstr>
      <vt:lpstr>Σταθερές Εγκαταστάσεις</vt:lpstr>
      <vt:lpstr>Σταθερές Εγκαταστάσεις </vt:lpstr>
      <vt:lpstr>Σταθερές εγκαταστάσεις</vt:lpstr>
      <vt:lpstr>Σταθερές Εγκαταστάσεις</vt:lpstr>
      <vt:lpstr>Διατάξεις που αφορούν και αεροπορικές μεταφορές και σταθερές εγκαταστάσεις</vt:lpstr>
      <vt:lpstr>Διατάξεις που αφορούν και αεροπορικές μεταφορές και σταθερές εγκαταστάσεις</vt:lpstr>
      <vt:lpstr>Σύστημα εμπορίας ρύπων στην Ελλάδα </vt:lpstr>
      <vt:lpstr>Σύστημα εμπορίας ρύπων στην Ελλάδα </vt:lpstr>
      <vt:lpstr>Σύστημα εμπορίας ρύπων στην Ελλάδα</vt:lpstr>
      <vt:lpstr>Σύστημα εμπορίας ρύπων στην Ελλάδα</vt:lpstr>
      <vt:lpstr>Συμπεράσματα </vt:lpstr>
      <vt:lpstr>Συμπεράσματα </vt:lpstr>
      <vt:lpstr>Ερωτήσεις </vt:lpstr>
      <vt:lpstr>Ερωτήσεις</vt:lpstr>
      <vt:lpstr>Ενδεικτική Βιβλιογραφία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Διαφάνεια 1</dc:title>
  <dc:creator>User</dc:creator>
  <cp:lastModifiedBy>PANAGIOTIS ARGALIAS</cp:lastModifiedBy>
  <cp:revision>171</cp:revision>
  <dcterms:created xsi:type="dcterms:W3CDTF">2016-02-17T03:06:15Z</dcterms:created>
  <dcterms:modified xsi:type="dcterms:W3CDTF">2022-04-13T18:35:10Z</dcterms:modified>
</cp:coreProperties>
</file>