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8" r:id="rId3"/>
    <p:sldId id="259" r:id="rId4"/>
    <p:sldId id="260" r:id="rId5"/>
    <p:sldId id="257" r:id="rId6"/>
    <p:sldId id="261" r:id="rId7"/>
    <p:sldId id="296" r:id="rId8"/>
    <p:sldId id="262" r:id="rId9"/>
    <p:sldId id="263" r:id="rId10"/>
    <p:sldId id="264" r:id="rId11"/>
    <p:sldId id="265" r:id="rId12"/>
    <p:sldId id="295" r:id="rId13"/>
    <p:sldId id="266" r:id="rId14"/>
    <p:sldId id="271" r:id="rId15"/>
    <p:sldId id="278" r:id="rId16"/>
    <p:sldId id="273" r:id="rId17"/>
    <p:sldId id="274" r:id="rId18"/>
    <p:sldId id="275" r:id="rId19"/>
    <p:sldId id="276" r:id="rId20"/>
    <p:sldId id="277" r:id="rId21"/>
    <p:sldId id="279" r:id="rId22"/>
    <p:sldId id="280" r:id="rId23"/>
    <p:sldId id="281" r:id="rId24"/>
    <p:sldId id="285" r:id="rId25"/>
    <p:sldId id="286" r:id="rId26"/>
    <p:sldId id="297" r:id="rId27"/>
    <p:sldId id="287" r:id="rId28"/>
    <p:sldId id="290" r:id="rId29"/>
    <p:sldId id="293" r:id="rId30"/>
    <p:sldId id="292" r:id="rId31"/>
    <p:sldId id="291" r:id="rId32"/>
    <p:sldId id="289" r:id="rId33"/>
  </p:sldIdLst>
  <p:sldSz cx="9144000" cy="6858000" type="screen4x3"/>
  <p:notesSz cx="6881813" cy="96615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2119" cy="483076"/>
          </a:xfrm>
          <a:prstGeom prst="rect">
            <a:avLst/>
          </a:prstGeom>
        </p:spPr>
        <p:txBody>
          <a:bodyPr vert="horz" lIns="94531" tIns="47265" rIns="94531" bIns="47265" rtlCol="0"/>
          <a:lstStyle>
            <a:lvl1pPr algn="l">
              <a:defRPr sz="1200"/>
            </a:lvl1pPr>
          </a:lstStyle>
          <a:p>
            <a:endParaRPr lang="el-GR"/>
          </a:p>
        </p:txBody>
      </p:sp>
      <p:sp>
        <p:nvSpPr>
          <p:cNvPr id="3" name="Θέση ημερομηνίας 2"/>
          <p:cNvSpPr>
            <a:spLocks noGrp="1"/>
          </p:cNvSpPr>
          <p:nvPr>
            <p:ph type="dt" idx="1"/>
          </p:nvPr>
        </p:nvSpPr>
        <p:spPr>
          <a:xfrm>
            <a:off x="3898102" y="0"/>
            <a:ext cx="2982119" cy="483076"/>
          </a:xfrm>
          <a:prstGeom prst="rect">
            <a:avLst/>
          </a:prstGeom>
        </p:spPr>
        <p:txBody>
          <a:bodyPr vert="horz" lIns="94531" tIns="47265" rIns="94531" bIns="47265" rtlCol="0"/>
          <a:lstStyle>
            <a:lvl1pPr algn="r">
              <a:defRPr sz="1200"/>
            </a:lvl1pPr>
          </a:lstStyle>
          <a:p>
            <a:fld id="{FDE872CA-924E-4FA7-B71D-915E339B0A21}" type="datetimeFigureOut">
              <a:rPr lang="el-GR" smtClean="0"/>
              <a:t>12/2/2025</a:t>
            </a:fld>
            <a:endParaRPr lang="el-GR"/>
          </a:p>
        </p:txBody>
      </p:sp>
      <p:sp>
        <p:nvSpPr>
          <p:cNvPr id="4" name="Θέση εικόνας διαφάνειας 3"/>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0" anchor="ctr"/>
          <a:lstStyle/>
          <a:p>
            <a:endParaRPr lang="el-GR"/>
          </a:p>
        </p:txBody>
      </p:sp>
      <p:sp>
        <p:nvSpPr>
          <p:cNvPr id="5" name="Θέση σημειώσεων 4"/>
          <p:cNvSpPr>
            <a:spLocks noGrp="1"/>
          </p:cNvSpPr>
          <p:nvPr>
            <p:ph type="body" sz="quarter" idx="3"/>
          </p:nvPr>
        </p:nvSpPr>
        <p:spPr>
          <a:xfrm>
            <a:off x="688182" y="4589225"/>
            <a:ext cx="5505450" cy="4347686"/>
          </a:xfrm>
          <a:prstGeom prst="rect">
            <a:avLst/>
          </a:prstGeom>
        </p:spPr>
        <p:txBody>
          <a:bodyPr vert="horz" lIns="94531" tIns="47265" rIns="94531" bIns="47265"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176772"/>
            <a:ext cx="2982119" cy="483076"/>
          </a:xfrm>
          <a:prstGeom prst="rect">
            <a:avLst/>
          </a:prstGeom>
        </p:spPr>
        <p:txBody>
          <a:bodyPr vert="horz" lIns="94531" tIns="47265" rIns="94531" bIns="47265"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98102" y="9176772"/>
            <a:ext cx="2982119" cy="483076"/>
          </a:xfrm>
          <a:prstGeom prst="rect">
            <a:avLst/>
          </a:prstGeom>
        </p:spPr>
        <p:txBody>
          <a:bodyPr vert="horz" lIns="94531" tIns="47265" rIns="94531" bIns="47265" rtlCol="0" anchor="b"/>
          <a:lstStyle>
            <a:lvl1pPr algn="r">
              <a:defRPr sz="1200"/>
            </a:lvl1pPr>
          </a:lstStyle>
          <a:p>
            <a:fld id="{8B50EA9D-4E7F-4C47-8B4C-171C2942769B}" type="slidenum">
              <a:rPr lang="el-GR" smtClean="0"/>
              <a:t>‹#›</a:t>
            </a:fld>
            <a:endParaRPr lang="el-GR"/>
          </a:p>
        </p:txBody>
      </p:sp>
    </p:spTree>
    <p:extLst>
      <p:ext uri="{BB962C8B-B14F-4D97-AF65-F5344CB8AC3E}">
        <p14:creationId xmlns:p14="http://schemas.microsoft.com/office/powerpoint/2010/main" val="172176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B50EA9D-4E7F-4C47-8B4C-171C2942769B}" type="slidenum">
              <a:rPr lang="el-GR" smtClean="0"/>
              <a:t>28</a:t>
            </a:fld>
            <a:endParaRPr lang="el-GR"/>
          </a:p>
        </p:txBody>
      </p:sp>
    </p:spTree>
    <p:extLst>
      <p:ext uri="{BB962C8B-B14F-4D97-AF65-F5344CB8AC3E}">
        <p14:creationId xmlns:p14="http://schemas.microsoft.com/office/powerpoint/2010/main" val="274016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B50EA9D-4E7F-4C47-8B4C-171C2942769B}" type="slidenum">
              <a:rPr lang="el-GR" smtClean="0"/>
              <a:t>29</a:t>
            </a:fld>
            <a:endParaRPr lang="el-GR"/>
          </a:p>
        </p:txBody>
      </p:sp>
    </p:spTree>
    <p:extLst>
      <p:ext uri="{BB962C8B-B14F-4D97-AF65-F5344CB8AC3E}">
        <p14:creationId xmlns:p14="http://schemas.microsoft.com/office/powerpoint/2010/main" val="274016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0407C46B-7912-4FC2-96BF-779B4AAE20D4}" type="datetimeFigureOut">
              <a:rPr lang="el-GR" smtClean="0"/>
              <a:t>12/2/2025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8DE7F8-D4BE-4BAF-B037-D19A10841FAC}"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407C46B-7912-4FC2-96BF-779B4AAE20D4}" type="datetimeFigureOut">
              <a:rPr lang="el-GR" smtClean="0"/>
              <a:t>12/2/2025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407C46B-7912-4FC2-96BF-779B4AAE20D4}" type="datetimeFigureOut">
              <a:rPr lang="el-GR" smtClean="0"/>
              <a:t>12/2/2025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07C46B-7912-4FC2-96BF-779B4AAE20D4}" type="datetimeFigureOut">
              <a:rPr lang="el-GR" smtClean="0"/>
              <a:t>12/2/2025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8DE7F8-D4BE-4BAF-B037-D19A10841FAC}"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407C46B-7912-4FC2-96BF-779B4AAE20D4}" type="datetimeFigureOut">
              <a:rPr lang="el-GR" smtClean="0"/>
              <a:t>12/2/2025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07C46B-7912-4FC2-96BF-779B4AAE20D4}" type="datetimeFigureOut">
              <a:rPr lang="el-GR" smtClean="0"/>
              <a:t>12/2/2025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8DE7F8-D4BE-4BAF-B037-D19A10841FAC}"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407C46B-7912-4FC2-96BF-779B4AAE20D4}" type="datetimeFigureOut">
              <a:rPr lang="el-GR" smtClean="0"/>
              <a:t>12/2/2025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F8DE7F8-D4BE-4BAF-B037-D19A10841FAC}" type="slidenum">
              <a:rPr lang="el-GR" smtClean="0"/>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407C46B-7912-4FC2-96BF-779B4AAE20D4}" type="datetimeFigureOut">
              <a:rPr lang="el-GR" smtClean="0"/>
              <a:t>12/2/2025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C46B-7912-4FC2-96BF-779B4AAE20D4}" type="datetimeFigureOut">
              <a:rPr lang="el-GR" smtClean="0"/>
              <a:t>12/2/2025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407C46B-7912-4FC2-96BF-779B4AAE20D4}" type="datetimeFigureOut">
              <a:rPr lang="el-GR" smtClean="0"/>
              <a:t>12/2/2025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8DE7F8-D4BE-4BAF-B037-D19A10841FAC}"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407C46B-7912-4FC2-96BF-779B4AAE20D4}" type="datetimeFigureOut">
              <a:rPr lang="el-GR" smtClean="0"/>
              <a:t>12/2/2025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8DE7F8-D4BE-4BAF-B037-D19A10841FAC}"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407C46B-7912-4FC2-96BF-779B4AAE20D4}" type="datetimeFigureOut">
              <a:rPr lang="el-GR" smtClean="0"/>
              <a:t>12/2/2025</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F8DE7F8-D4BE-4BAF-B037-D19A10841FA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ldeligi@arch.d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ktirio.gr/" TargetMode="External"/><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ktirio.gr/"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420888"/>
            <a:ext cx="8074899" cy="1793167"/>
          </a:xfrm>
        </p:spPr>
        <p:txBody>
          <a:bodyPr/>
          <a:lstStyle/>
          <a:p>
            <a:pPr marL="182880" indent="0" algn="ctr">
              <a:buNone/>
            </a:pPr>
            <a:r>
              <a:rPr lang="el-GR" sz="4000" dirty="0" smtClean="0"/>
              <a:t>ΤΕΧΝΟΛΟΓΙΕΣ ΓΙΑ ΤΗΝ ΠΡΟΣΤΑΣΙΑ ΚΤΗΡΙΩΝ</a:t>
            </a:r>
            <a:endParaRPr lang="el-GR" sz="4000" dirty="0"/>
          </a:p>
        </p:txBody>
      </p:sp>
      <p:sp>
        <p:nvSpPr>
          <p:cNvPr id="4" name="Rectangle 2"/>
          <p:cNvSpPr txBox="1">
            <a:spLocks noChangeArrowheads="1"/>
          </p:cNvSpPr>
          <p:nvPr/>
        </p:nvSpPr>
        <p:spPr>
          <a:xfrm>
            <a:off x="684213" y="285750"/>
            <a:ext cx="7772400" cy="1955800"/>
          </a:xfrm>
          <a:prstGeom prst="rect">
            <a:avLst/>
          </a:prstGeom>
          <a:effectLst/>
        </p:spPr>
        <p:txBody>
          <a:bodyPr vert="horz" lIns="91440" tIns="45720" rIns="91440" bIns="45720" rtlCol="0" anchor="t" anchorCtr="0">
            <a:norm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defRPr/>
            </a:pPr>
            <a:r>
              <a:rPr lang="el-GR" sz="1900" dirty="0" smtClean="0">
                <a:solidFill>
                  <a:schemeClr val="hlink"/>
                </a:solidFill>
              </a:rPr>
              <a:t>ΠΟΛΥΤΕΧΝΙΚΗ ΣΧΟΛΗ Δ.Π.Θ. </a:t>
            </a:r>
            <a:r>
              <a:rPr lang="en-US" sz="1900" dirty="0" smtClean="0">
                <a:solidFill>
                  <a:schemeClr val="hlink"/>
                </a:solidFill>
              </a:rPr>
              <a:t/>
            </a:r>
            <a:br>
              <a:rPr lang="en-US" sz="1900" dirty="0" smtClean="0">
                <a:solidFill>
                  <a:schemeClr val="hlink"/>
                </a:solidFill>
              </a:rPr>
            </a:br>
            <a:r>
              <a:rPr lang="el-GR" sz="1900" dirty="0" smtClean="0">
                <a:solidFill>
                  <a:schemeClr val="hlink"/>
                </a:solidFill>
              </a:rPr>
              <a:t>ΤΜΗΜΑ ΑΡΧΙΤΕΚΤΟΝΩΝ ΜΗΧΑΝΙΚΩΝ</a:t>
            </a:r>
            <a:r>
              <a:rPr lang="en-US" sz="1900" dirty="0" smtClean="0">
                <a:solidFill>
                  <a:schemeClr val="hlink"/>
                </a:solidFill>
              </a:rPr>
              <a:t/>
            </a:r>
            <a:br>
              <a:rPr lang="en-US" sz="1900" dirty="0" smtClean="0">
                <a:solidFill>
                  <a:schemeClr val="hlink"/>
                </a:solidFill>
              </a:rPr>
            </a:br>
            <a:r>
              <a:rPr lang="en-US" sz="1900" dirty="0" smtClean="0">
                <a:solidFill>
                  <a:schemeClr val="hlink"/>
                </a:solidFill>
              </a:rPr>
              <a:t/>
            </a:r>
            <a:br>
              <a:rPr lang="en-US" sz="1900" dirty="0" smtClean="0">
                <a:solidFill>
                  <a:schemeClr val="hlink"/>
                </a:solidFill>
              </a:rPr>
            </a:br>
            <a:r>
              <a:rPr lang="el-GR" sz="1700" dirty="0" smtClean="0">
                <a:solidFill>
                  <a:schemeClr val="accent6">
                    <a:lumMod val="75000"/>
                  </a:schemeClr>
                </a:solidFill>
              </a:rPr>
              <a:t>ΜΑΘΗΜΑ  :</a:t>
            </a:r>
            <a:r>
              <a:rPr lang="el-GR" sz="1900" dirty="0" smtClean="0">
                <a:solidFill>
                  <a:schemeClr val="accent6">
                    <a:lumMod val="75000"/>
                  </a:schemeClr>
                </a:solidFill>
              </a:rPr>
              <a:t>   ΟΙΚΟΔΟΜΙΚΗ ΙΙ</a:t>
            </a:r>
            <a:br>
              <a:rPr lang="el-GR" sz="1900" dirty="0" smtClean="0">
                <a:solidFill>
                  <a:schemeClr val="accent6">
                    <a:lumMod val="75000"/>
                  </a:schemeClr>
                </a:solidFill>
              </a:rPr>
            </a:br>
            <a:r>
              <a:rPr lang="el-GR" sz="1900" dirty="0" smtClean="0">
                <a:solidFill>
                  <a:schemeClr val="hlink"/>
                </a:solidFill>
              </a:rPr>
              <a:t>διδακτικό έτος 2024-2025</a:t>
            </a:r>
            <a:endParaRPr lang="el-GR" sz="1900" dirty="0">
              <a:solidFill>
                <a:schemeClr val="hlink"/>
              </a:solidFill>
            </a:endParaRPr>
          </a:p>
        </p:txBody>
      </p:sp>
      <p:sp>
        <p:nvSpPr>
          <p:cNvPr id="6" name="Rectangle 3"/>
          <p:cNvSpPr txBox="1">
            <a:spLocks noChangeArrowheads="1"/>
          </p:cNvSpPr>
          <p:nvPr/>
        </p:nvSpPr>
        <p:spPr>
          <a:xfrm>
            <a:off x="827088" y="5502275"/>
            <a:ext cx="7561262" cy="87947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spcAft>
                <a:spcPts val="0"/>
              </a:spcAft>
              <a:buFont typeface="Arial" pitchFamily="34" charset="0"/>
              <a:buNone/>
              <a:defRPr/>
            </a:pPr>
            <a:r>
              <a:rPr lang="el-GR" sz="1800" b="1" dirty="0" smtClean="0"/>
              <a:t>Διδάσκοντες</a:t>
            </a:r>
            <a:r>
              <a:rPr lang="el-GR" sz="1800" b="1" dirty="0" smtClean="0">
                <a:solidFill>
                  <a:schemeClr val="hlink"/>
                </a:solidFill>
              </a:rPr>
              <a:t> </a:t>
            </a:r>
          </a:p>
          <a:p>
            <a:pPr>
              <a:spcAft>
                <a:spcPts val="0"/>
              </a:spcAft>
              <a:buFont typeface="Arial" pitchFamily="34" charset="0"/>
              <a:buNone/>
              <a:defRPr/>
            </a:pPr>
            <a:r>
              <a:rPr lang="el-GR" sz="1800" b="1" dirty="0" smtClean="0">
                <a:solidFill>
                  <a:schemeClr val="accent6">
                    <a:lumMod val="75000"/>
                  </a:schemeClr>
                </a:solidFill>
              </a:rPr>
              <a:t>Ελευθερία </a:t>
            </a:r>
            <a:r>
              <a:rPr lang="el-GR" sz="1800" b="1" dirty="0" err="1" smtClean="0">
                <a:solidFill>
                  <a:schemeClr val="accent6">
                    <a:lumMod val="75000"/>
                  </a:schemeClr>
                </a:solidFill>
              </a:rPr>
              <a:t>Δεληγιαννίδου</a:t>
            </a:r>
            <a:r>
              <a:rPr lang="el-GR" sz="1800" b="1" dirty="0" smtClean="0">
                <a:solidFill>
                  <a:schemeClr val="accent6">
                    <a:lumMod val="75000"/>
                  </a:schemeClr>
                </a:solidFill>
              </a:rPr>
              <a:t> </a:t>
            </a:r>
            <a:r>
              <a:rPr lang="en-US" sz="1800" b="1" dirty="0" smtClean="0">
                <a:solidFill>
                  <a:schemeClr val="accent6">
                    <a:lumMod val="75000"/>
                  </a:schemeClr>
                </a:solidFill>
              </a:rPr>
              <a:t> </a:t>
            </a:r>
            <a:r>
              <a:rPr lang="de-DE" sz="1800" b="1" dirty="0" err="1" smtClean="0">
                <a:solidFill>
                  <a:schemeClr val="hlink"/>
                </a:solidFill>
              </a:rPr>
              <a:t>e-mail</a:t>
            </a:r>
            <a:r>
              <a:rPr lang="de-DE" sz="1800" b="1" dirty="0" smtClean="0">
                <a:solidFill>
                  <a:schemeClr val="hlink"/>
                </a:solidFill>
              </a:rPr>
              <a:t> : </a:t>
            </a:r>
            <a:r>
              <a:rPr lang="en-US" sz="1800" b="1" dirty="0" smtClean="0">
                <a:solidFill>
                  <a:schemeClr val="hlink"/>
                </a:solidFill>
                <a:hlinkClick r:id="rId2"/>
              </a:rPr>
              <a:t>eldeligi@arch.duth.gr</a:t>
            </a:r>
            <a:endParaRPr lang="el-GR" sz="1800" b="1" dirty="0" smtClean="0">
              <a:solidFill>
                <a:schemeClr val="hlink"/>
              </a:solidFill>
            </a:endParaRPr>
          </a:p>
          <a:p>
            <a:pPr>
              <a:spcAft>
                <a:spcPts val="0"/>
              </a:spcAft>
              <a:buFont typeface="Arial" pitchFamily="34" charset="0"/>
              <a:buNone/>
              <a:defRPr/>
            </a:pPr>
            <a:r>
              <a:rPr lang="el-GR" sz="1800" b="1" dirty="0" smtClean="0">
                <a:solidFill>
                  <a:schemeClr val="accent6">
                    <a:lumMod val="75000"/>
                  </a:schemeClr>
                </a:solidFill>
              </a:rPr>
              <a:t>Χρήστος </a:t>
            </a:r>
            <a:r>
              <a:rPr lang="el-GR" sz="1800" b="1" dirty="0" err="1" smtClean="0">
                <a:solidFill>
                  <a:schemeClr val="accent6">
                    <a:lumMod val="75000"/>
                  </a:schemeClr>
                </a:solidFill>
              </a:rPr>
              <a:t>Κούτελης</a:t>
            </a:r>
            <a:r>
              <a:rPr lang="el-GR" sz="1800" b="1" dirty="0" smtClean="0">
                <a:solidFill>
                  <a:schemeClr val="accent6">
                    <a:lumMod val="75000"/>
                  </a:schemeClr>
                </a:solidFill>
              </a:rPr>
              <a:t> </a:t>
            </a:r>
            <a:r>
              <a:rPr lang="en-US" sz="1800" b="1" dirty="0" smtClean="0">
                <a:solidFill>
                  <a:schemeClr val="accent6">
                    <a:lumMod val="75000"/>
                  </a:schemeClr>
                </a:solidFill>
              </a:rPr>
              <a:t> </a:t>
            </a:r>
            <a:r>
              <a:rPr lang="en-US" sz="1800" b="1" dirty="0" smtClean="0">
                <a:solidFill>
                  <a:schemeClr val="hlink"/>
                </a:solidFill>
              </a:rPr>
              <a:t>e-mail: </a:t>
            </a:r>
            <a:r>
              <a:rPr lang="en-US" sz="1800" b="1" u="sng" dirty="0" smtClean="0">
                <a:solidFill>
                  <a:schemeClr val="hlink"/>
                </a:solidFill>
              </a:rPr>
              <a:t>ckouteli@arch.duth.gr</a:t>
            </a:r>
            <a:endParaRPr lang="el-GR" sz="1800" b="1" u="sng" dirty="0" smtClean="0">
              <a:solidFill>
                <a:schemeClr val="hlink"/>
              </a:solidFill>
            </a:endParaRPr>
          </a:p>
        </p:txBody>
      </p:sp>
    </p:spTree>
    <p:extLst>
      <p:ext uri="{BB962C8B-B14F-4D97-AF65-F5344CB8AC3E}">
        <p14:creationId xmlns:p14="http://schemas.microsoft.com/office/powerpoint/2010/main" val="318762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1960" y="1475492"/>
            <a:ext cx="4680520" cy="369332"/>
          </a:xfrm>
          <a:prstGeom prst="rect">
            <a:avLst/>
          </a:prstGeom>
          <a:noFill/>
        </p:spPr>
        <p:txBody>
          <a:bodyPr wrap="square" rtlCol="0">
            <a:spAutoFit/>
          </a:bodyPr>
          <a:lstStyle/>
          <a:p>
            <a:r>
              <a:rPr lang="el-GR" b="1" dirty="0"/>
              <a:t>Μπλε Διογκωμένη </a:t>
            </a:r>
            <a:r>
              <a:rPr lang="el-GR" b="1" dirty="0" smtClean="0"/>
              <a:t>Πολυστερίνη</a:t>
            </a:r>
            <a:r>
              <a:rPr lang="en-US" b="1" dirty="0" smtClean="0"/>
              <a:t> EPS</a:t>
            </a:r>
            <a:endParaRPr lang="el-GR" dirty="0"/>
          </a:p>
        </p:txBody>
      </p:sp>
      <p:sp>
        <p:nvSpPr>
          <p:cNvPr id="6" name="TextBox 5"/>
          <p:cNvSpPr txBox="1"/>
          <p:nvPr/>
        </p:nvSpPr>
        <p:spPr>
          <a:xfrm>
            <a:off x="4211960" y="4643844"/>
            <a:ext cx="4824536" cy="369332"/>
          </a:xfrm>
          <a:prstGeom prst="rect">
            <a:avLst/>
          </a:prstGeom>
          <a:noFill/>
        </p:spPr>
        <p:txBody>
          <a:bodyPr wrap="square" rtlCol="0">
            <a:spAutoFit/>
          </a:bodyPr>
          <a:lstStyle/>
          <a:p>
            <a:r>
              <a:rPr lang="el-GR" b="1" dirty="0" err="1"/>
              <a:t>Πετροβάμβακας</a:t>
            </a:r>
            <a:r>
              <a:rPr lang="el-GR" b="1" dirty="0"/>
              <a:t> ή </a:t>
            </a:r>
            <a:r>
              <a:rPr lang="el-GR" b="1" dirty="0" err="1"/>
              <a:t>Ορυκτοβάμβακας</a:t>
            </a:r>
            <a:r>
              <a:rPr lang="el-GR" b="1" dirty="0"/>
              <a:t> </a:t>
            </a:r>
            <a:endParaRPr lang="el-GR" dirty="0"/>
          </a:p>
        </p:txBody>
      </p:sp>
      <p:pic>
        <p:nvPicPr>
          <p:cNvPr id="10" name="Εικόνα 9" descr="C:\Users\RikaDel\Documents\ΟΙΚΟΔΟΜΙΚΗ Ι\ΘΕΡΜΟΠΡΟΣΨΗ ΚΑΙ ΔΩΜΑ\μπλε διογκωμενη πολυστερίνη.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6" y="404664"/>
            <a:ext cx="3171206" cy="2808312"/>
          </a:xfrm>
          <a:prstGeom prst="rect">
            <a:avLst/>
          </a:prstGeom>
          <a:noFill/>
          <a:ln>
            <a:noFill/>
          </a:ln>
        </p:spPr>
      </p:pic>
      <p:pic>
        <p:nvPicPr>
          <p:cNvPr id="13" name="Εικόνα 12" descr="C:\Users\RikaDel\Documents\ΟΙΚΟΔΟΜΙΚΗ Ι\ΘΕΡΜΟΠΡΟΣΨΗ ΚΑΙ ΔΩΜΑ\πετροβαμβακας.jpg"/>
          <p:cNvPicPr/>
          <p:nvPr/>
        </p:nvPicPr>
        <p:blipFill>
          <a:blip r:embed="rId3">
            <a:extLst>
              <a:ext uri="{28A0092B-C50C-407E-A947-70E740481C1C}">
                <a14:useLocalDpi xmlns:a14="http://schemas.microsoft.com/office/drawing/2010/main" val="0"/>
              </a:ext>
            </a:extLst>
          </a:blip>
          <a:srcRect/>
          <a:stretch>
            <a:fillRect/>
          </a:stretch>
        </p:blipFill>
        <p:spPr bwMode="auto">
          <a:xfrm>
            <a:off x="608706" y="3803326"/>
            <a:ext cx="3171206" cy="2505994"/>
          </a:xfrm>
          <a:prstGeom prst="rect">
            <a:avLst/>
          </a:prstGeom>
          <a:noFill/>
          <a:ln>
            <a:noFill/>
          </a:ln>
        </p:spPr>
      </p:pic>
    </p:spTree>
    <p:extLst>
      <p:ext uri="{BB962C8B-B14F-4D97-AF65-F5344CB8AC3E}">
        <p14:creationId xmlns:p14="http://schemas.microsoft.com/office/powerpoint/2010/main" val="402976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99992" y="827420"/>
            <a:ext cx="4680520" cy="369332"/>
          </a:xfrm>
          <a:prstGeom prst="rect">
            <a:avLst/>
          </a:prstGeom>
          <a:noFill/>
        </p:spPr>
        <p:txBody>
          <a:bodyPr wrap="square" rtlCol="0">
            <a:spAutoFit/>
          </a:bodyPr>
          <a:lstStyle/>
          <a:p>
            <a:r>
              <a:rPr lang="el-GR" b="1" dirty="0"/>
              <a:t>Υαλοβάμβακας</a:t>
            </a:r>
            <a:endParaRPr lang="el-GR" dirty="0"/>
          </a:p>
        </p:txBody>
      </p:sp>
      <p:sp>
        <p:nvSpPr>
          <p:cNvPr id="6" name="TextBox 5"/>
          <p:cNvSpPr txBox="1"/>
          <p:nvPr/>
        </p:nvSpPr>
        <p:spPr>
          <a:xfrm>
            <a:off x="4283968" y="2987660"/>
            <a:ext cx="4824536" cy="369332"/>
          </a:xfrm>
          <a:prstGeom prst="rect">
            <a:avLst/>
          </a:prstGeom>
          <a:noFill/>
        </p:spPr>
        <p:txBody>
          <a:bodyPr wrap="square" rtlCol="0">
            <a:spAutoFit/>
          </a:bodyPr>
          <a:lstStyle/>
          <a:p>
            <a:r>
              <a:rPr lang="el-GR" b="1" dirty="0" smtClean="0"/>
              <a:t>Ανακλαστική Μεμβράνη</a:t>
            </a:r>
            <a:endParaRPr lang="el-GR" dirty="0"/>
          </a:p>
        </p:txBody>
      </p:sp>
      <p:pic>
        <p:nvPicPr>
          <p:cNvPr id="10" name="Εικόνα 9" descr="C:\Users\RikaDel\Documents\ΟΙΚΟΔΟΜΙΚΗ Ι\ΘΕΡΜΟΠΡΟΣΨΗ ΚΑΙ ΔΩΜΑ\υαλοβάμβακας.jpg"/>
          <p:cNvPicPr/>
          <p:nvPr/>
        </p:nvPicPr>
        <p:blipFill rotWithShape="1">
          <a:blip r:embed="rId2">
            <a:extLst>
              <a:ext uri="{28A0092B-C50C-407E-A947-70E740481C1C}">
                <a14:useLocalDpi xmlns:a14="http://schemas.microsoft.com/office/drawing/2010/main" val="0"/>
              </a:ext>
            </a:extLst>
          </a:blip>
          <a:srcRect l="1" t="20445" r="3555" b="21777"/>
          <a:stretch/>
        </p:blipFill>
        <p:spPr bwMode="auto">
          <a:xfrm>
            <a:off x="604142" y="188640"/>
            <a:ext cx="2743722" cy="1640125"/>
          </a:xfrm>
          <a:prstGeom prst="rect">
            <a:avLst/>
          </a:prstGeom>
          <a:noFill/>
          <a:ln>
            <a:noFill/>
          </a:ln>
          <a:extLst>
            <a:ext uri="{53640926-AAD7-44D8-BBD7-CCE9431645EC}">
              <a14:shadowObscured xmlns:a14="http://schemas.microsoft.com/office/drawing/2010/main"/>
            </a:ext>
          </a:extLst>
        </p:spPr>
      </p:pic>
      <p:pic>
        <p:nvPicPr>
          <p:cNvPr id="13" name="Εικόνα 12" descr="C:\Users\RikaDel\Documents\ΟΙΚΟΔΟΜΙΚΗ Ι\ΘΕΡΜΟΠΡΟΣΨΗ ΚΑΙ ΔΩΜΑ\ανακλαστικη μονωση.jpg"/>
          <p:cNvPicPr/>
          <p:nvPr/>
        </p:nvPicPr>
        <p:blipFill>
          <a:blip r:embed="rId3">
            <a:extLst>
              <a:ext uri="{28A0092B-C50C-407E-A947-70E740481C1C}">
                <a14:useLocalDpi xmlns:a14="http://schemas.microsoft.com/office/drawing/2010/main" val="0"/>
              </a:ext>
            </a:extLst>
          </a:blip>
          <a:srcRect/>
          <a:stretch>
            <a:fillRect/>
          </a:stretch>
        </p:blipFill>
        <p:spPr bwMode="auto">
          <a:xfrm>
            <a:off x="608706" y="2132856"/>
            <a:ext cx="2739158" cy="2267088"/>
          </a:xfrm>
          <a:prstGeom prst="rect">
            <a:avLst/>
          </a:prstGeom>
          <a:noFill/>
          <a:ln>
            <a:noFill/>
          </a:ln>
        </p:spPr>
      </p:pic>
      <p:pic>
        <p:nvPicPr>
          <p:cNvPr id="14" name="Εικόνα 13" descr="C:\Users\RikaDel\Documents\ΟΙΚΟΔΟΜΙΚΗ Ι\ΘΕΡΜΟΠΡΟΣΨΗ ΚΑΙ ΔΩΜΑ\θερμομονωτικα πλακιδια ταρατσων.jpg"/>
          <p:cNvPicPr/>
          <p:nvPr/>
        </p:nvPicPr>
        <p:blipFill>
          <a:blip r:embed="rId4">
            <a:extLst>
              <a:ext uri="{28A0092B-C50C-407E-A947-70E740481C1C}">
                <a14:useLocalDpi xmlns:a14="http://schemas.microsoft.com/office/drawing/2010/main" val="0"/>
              </a:ext>
            </a:extLst>
          </a:blip>
          <a:srcRect/>
          <a:stretch>
            <a:fillRect/>
          </a:stretch>
        </p:blipFill>
        <p:spPr bwMode="auto">
          <a:xfrm>
            <a:off x="628128" y="4725144"/>
            <a:ext cx="2809875" cy="1628775"/>
          </a:xfrm>
          <a:prstGeom prst="rect">
            <a:avLst/>
          </a:prstGeom>
          <a:noFill/>
          <a:ln>
            <a:noFill/>
          </a:ln>
        </p:spPr>
      </p:pic>
      <p:sp>
        <p:nvSpPr>
          <p:cNvPr id="15" name="TextBox 14"/>
          <p:cNvSpPr txBox="1"/>
          <p:nvPr/>
        </p:nvSpPr>
        <p:spPr>
          <a:xfrm>
            <a:off x="4320480" y="5147900"/>
            <a:ext cx="5148064" cy="646331"/>
          </a:xfrm>
          <a:prstGeom prst="rect">
            <a:avLst/>
          </a:prstGeom>
          <a:noFill/>
        </p:spPr>
        <p:txBody>
          <a:bodyPr wrap="square" rtlCol="0">
            <a:spAutoFit/>
          </a:bodyPr>
          <a:lstStyle/>
          <a:p>
            <a:r>
              <a:rPr lang="el-GR" b="1" dirty="0" smtClean="0"/>
              <a:t>Θερμομονωτικά Πλακίδια, </a:t>
            </a:r>
          </a:p>
          <a:p>
            <a:r>
              <a:rPr lang="el-GR" b="1" dirty="0" err="1" smtClean="0"/>
              <a:t>Ταρατσόπλακες</a:t>
            </a:r>
            <a:endParaRPr lang="el-GR" dirty="0"/>
          </a:p>
        </p:txBody>
      </p:sp>
    </p:spTree>
    <p:extLst>
      <p:ext uri="{BB962C8B-B14F-4D97-AF65-F5344CB8AC3E}">
        <p14:creationId xmlns:p14="http://schemas.microsoft.com/office/powerpoint/2010/main" val="113889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ΘΕΡΜΟΜΟΝΩΣΗ ΕΞΩΤΕΡΙΚΗΣ ΤΟΙΧΟΠΟΙΙΑΣ ΚΤΗΡΙΟΥ</a:t>
            </a:r>
            <a:endParaRPr lang="el-GR" dirty="0"/>
          </a:p>
        </p:txBody>
      </p:sp>
      <p:sp>
        <p:nvSpPr>
          <p:cNvPr id="8" name="TextBox 7"/>
          <p:cNvSpPr txBox="1"/>
          <p:nvPr/>
        </p:nvSpPr>
        <p:spPr>
          <a:xfrm>
            <a:off x="467544" y="827420"/>
            <a:ext cx="7488832" cy="4247317"/>
          </a:xfrm>
          <a:prstGeom prst="rect">
            <a:avLst/>
          </a:prstGeom>
          <a:noFill/>
        </p:spPr>
        <p:txBody>
          <a:bodyPr wrap="square" rtlCol="0">
            <a:spAutoFit/>
          </a:bodyPr>
          <a:lstStyle/>
          <a:p>
            <a:r>
              <a:rPr lang="el-GR" dirty="0"/>
              <a:t>Η θερμική μόνωση της εξωτερικής τοιχοποιίας μπορεί να επιτευχθεί με </a:t>
            </a:r>
          </a:p>
          <a:p>
            <a:r>
              <a:rPr lang="el-GR" dirty="0"/>
              <a:t>τέσσερις (4) εναλλακτικούς </a:t>
            </a:r>
            <a:r>
              <a:rPr lang="el-GR" dirty="0" smtClean="0"/>
              <a:t>τρόπους:</a:t>
            </a:r>
          </a:p>
          <a:p>
            <a:endParaRPr lang="el-GR" dirty="0"/>
          </a:p>
          <a:p>
            <a:pPr marL="285750" indent="-285750">
              <a:buFont typeface="Arial" panose="020B0604020202020204" pitchFamily="34" charset="0"/>
              <a:buChar char="•"/>
            </a:pPr>
            <a:r>
              <a:rPr lang="el-GR" dirty="0"/>
              <a:t>Με τοποθέτηση της θερμομονωτικής στρώσης στην εσωτερική πλευρά της </a:t>
            </a:r>
            <a:r>
              <a:rPr lang="el-GR" dirty="0" smtClean="0"/>
              <a:t>τοιχοποιίας</a:t>
            </a:r>
            <a:r>
              <a:rPr lang="el-GR" dirty="0"/>
              <a:t>.</a:t>
            </a:r>
          </a:p>
          <a:p>
            <a:pPr marL="285750" indent="-285750">
              <a:buFont typeface="Arial" panose="020B0604020202020204" pitchFamily="34" charset="0"/>
              <a:buChar char="•"/>
            </a:pPr>
            <a:r>
              <a:rPr lang="el-GR" dirty="0"/>
              <a:t>Με τοποθέτηση της θερμομονωτικής στρώσης στην εξωτερική πλευρά της </a:t>
            </a:r>
            <a:r>
              <a:rPr lang="el-GR" dirty="0" smtClean="0"/>
              <a:t>τοιχοποιίας</a:t>
            </a:r>
            <a:r>
              <a:rPr lang="el-GR" dirty="0"/>
              <a:t>.</a:t>
            </a:r>
          </a:p>
          <a:p>
            <a:pPr marL="285750" indent="-285750">
              <a:buFont typeface="Arial" panose="020B0604020202020204" pitchFamily="34" charset="0"/>
              <a:buChar char="•"/>
            </a:pPr>
            <a:r>
              <a:rPr lang="el-GR" dirty="0"/>
              <a:t>Με τοποθέτηση της θερμομονωτικής στρώσης στον πυρήνα </a:t>
            </a:r>
            <a:r>
              <a:rPr lang="el-GR" dirty="0" smtClean="0"/>
              <a:t>της τοιχοποιίας</a:t>
            </a:r>
            <a:r>
              <a:rPr lang="el-GR" dirty="0"/>
              <a:t>. </a:t>
            </a:r>
            <a:endParaRPr lang="el-GR" dirty="0" smtClean="0"/>
          </a:p>
          <a:p>
            <a:pPr marL="285750" indent="-285750">
              <a:buFont typeface="Arial" panose="020B0604020202020204" pitchFamily="34" charset="0"/>
              <a:buChar char="•"/>
            </a:pPr>
            <a:r>
              <a:rPr lang="el-GR" dirty="0"/>
              <a:t>Με τη χρήση θερμομονωτικών τούβλων, </a:t>
            </a:r>
            <a:r>
              <a:rPr lang="el-GR" dirty="0" err="1"/>
              <a:t>τσιμεντότουβλων</a:t>
            </a:r>
            <a:r>
              <a:rPr lang="el-GR" dirty="0"/>
              <a:t> ή άλλων </a:t>
            </a:r>
          </a:p>
          <a:p>
            <a:r>
              <a:rPr lang="el-GR" dirty="0"/>
              <a:t>θερμομονωτικά αυτοδύναμων μονάδων</a:t>
            </a:r>
          </a:p>
          <a:p>
            <a:pPr marL="285750" indent="-285750">
              <a:buFont typeface="Arial" panose="020B0604020202020204" pitchFamily="34" charset="0"/>
              <a:buChar char="•"/>
            </a:pPr>
            <a:endParaRPr lang="el-GR" dirty="0" smtClean="0"/>
          </a:p>
          <a:p>
            <a:r>
              <a:rPr lang="en-US" dirty="0" smtClean="0"/>
              <a:t>https://docplayer.gr/13002019-Ethniko-metsovio-polytehneio-sholi-politikon-mihanikon-tomeas-syntheseon-tehnologikis-aihmis-diplomatiki-ergasia.html</a:t>
            </a:r>
            <a:endParaRPr lang="el-GR" dirty="0"/>
          </a:p>
        </p:txBody>
      </p:sp>
    </p:spTree>
    <p:extLst>
      <p:ext uri="{BB962C8B-B14F-4D97-AF65-F5344CB8AC3E}">
        <p14:creationId xmlns:p14="http://schemas.microsoft.com/office/powerpoint/2010/main" val="262730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32656"/>
            <a:ext cx="7488832" cy="923330"/>
          </a:xfrm>
          <a:prstGeom prst="rect">
            <a:avLst/>
          </a:prstGeom>
          <a:noFill/>
        </p:spPr>
        <p:txBody>
          <a:bodyPr wrap="square" rtlCol="0">
            <a:spAutoFit/>
          </a:bodyPr>
          <a:lstStyle/>
          <a:p>
            <a:r>
              <a:rPr lang="el-GR" b="1" dirty="0"/>
              <a:t>ΕΞΩΤΕΡΙΚΗ ΘΕΡΜΟΜΟΝΩΣΗ </a:t>
            </a:r>
            <a:endParaRPr lang="el-GR" b="1" dirty="0" smtClean="0"/>
          </a:p>
          <a:p>
            <a:r>
              <a:rPr lang="el-GR" b="1" dirty="0" smtClean="0"/>
              <a:t>ΑΝΑΔΡΟΜΗ ΘΕΡΜΟΜΟΝΩΤΙΚΗ ΠΡΟΣΤΑΣΙΑ ΓΝΩΣΤΗ ΜΕ ΤΗΝ ΕΜΠΟΡΙΚΗ ΟΝΟΜΑΣΙΑ </a:t>
            </a:r>
            <a:r>
              <a:rPr lang="el-GR" b="1" dirty="0"/>
              <a:t>ΘΕΡΜΟΠΡΟΣΟΨΗ</a:t>
            </a:r>
            <a:endParaRPr lang="el-GR" dirty="0"/>
          </a:p>
        </p:txBody>
      </p:sp>
      <p:sp>
        <p:nvSpPr>
          <p:cNvPr id="8" name="TextBox 7"/>
          <p:cNvSpPr txBox="1"/>
          <p:nvPr/>
        </p:nvSpPr>
        <p:spPr>
          <a:xfrm>
            <a:off x="467544" y="1325081"/>
            <a:ext cx="7488832" cy="5355312"/>
          </a:xfrm>
          <a:prstGeom prst="rect">
            <a:avLst/>
          </a:prstGeom>
          <a:noFill/>
        </p:spPr>
        <p:txBody>
          <a:bodyPr wrap="square" rtlCol="0">
            <a:spAutoFit/>
          </a:bodyPr>
          <a:lstStyle/>
          <a:p>
            <a:r>
              <a:rPr lang="el-GR" dirty="0" smtClean="0"/>
              <a:t>Με τον όρο </a:t>
            </a:r>
            <a:r>
              <a:rPr lang="el-GR" dirty="0" err="1" smtClean="0"/>
              <a:t>θερμοπρόσοψη</a:t>
            </a:r>
            <a:r>
              <a:rPr lang="el-GR" dirty="0" smtClean="0"/>
              <a:t> εννοούμε την τοποθέτηση θερμομόνωσης εξωτερικά στο σύνολο του κτηρίου. Η </a:t>
            </a:r>
            <a:r>
              <a:rPr lang="el-GR" dirty="0" err="1" smtClean="0"/>
              <a:t>θερμοπρόσοψη</a:t>
            </a:r>
            <a:r>
              <a:rPr lang="el-GR" dirty="0" smtClean="0"/>
              <a:t> επιτυγχάνει:</a:t>
            </a:r>
          </a:p>
          <a:p>
            <a:endParaRPr lang="el-GR" dirty="0" smtClean="0"/>
          </a:p>
          <a:p>
            <a:pPr marL="285750" indent="-285750">
              <a:buFont typeface="Arial" panose="020B0604020202020204" pitchFamily="34" charset="0"/>
              <a:buChar char="•"/>
            </a:pPr>
            <a:r>
              <a:rPr lang="el-GR" dirty="0" smtClean="0"/>
              <a:t>Εξάλειψη </a:t>
            </a:r>
            <a:r>
              <a:rPr lang="el-GR" dirty="0" err="1" smtClean="0"/>
              <a:t>θερμογεφυρών</a:t>
            </a:r>
            <a:r>
              <a:rPr lang="el-GR" dirty="0" smtClean="0"/>
              <a:t> </a:t>
            </a:r>
          </a:p>
          <a:p>
            <a:pPr marL="285750" indent="-285750">
              <a:buFont typeface="Arial" panose="020B0604020202020204" pitchFamily="34" charset="0"/>
              <a:buChar char="•"/>
            </a:pPr>
            <a:r>
              <a:rPr lang="el-GR" dirty="0" smtClean="0"/>
              <a:t>Ελαχιστοποίηση της συμπύκνωσης </a:t>
            </a:r>
            <a:r>
              <a:rPr lang="el-GR" dirty="0"/>
              <a:t>των διαχεόμενων </a:t>
            </a:r>
            <a:r>
              <a:rPr lang="el-GR" dirty="0" smtClean="0"/>
              <a:t>υδρατμών</a:t>
            </a:r>
          </a:p>
          <a:p>
            <a:pPr marL="285750" indent="-285750">
              <a:buFont typeface="Arial" panose="020B0604020202020204" pitchFamily="34" charset="0"/>
              <a:buChar char="•"/>
            </a:pPr>
            <a:r>
              <a:rPr lang="el-GR" dirty="0"/>
              <a:t>Π</a:t>
            </a:r>
            <a:r>
              <a:rPr lang="el-GR" dirty="0" smtClean="0"/>
              <a:t>ροστασία της τοιχοποιίας </a:t>
            </a:r>
          </a:p>
          <a:p>
            <a:pPr marL="285750" indent="-285750">
              <a:buFont typeface="Arial" panose="020B0604020202020204" pitchFamily="34" charset="0"/>
              <a:buChar char="•"/>
            </a:pPr>
            <a:r>
              <a:rPr lang="el-GR" dirty="0" smtClean="0"/>
              <a:t>Προστασία των σωληνώσεων</a:t>
            </a:r>
            <a:endParaRPr lang="el-GR" dirty="0"/>
          </a:p>
          <a:p>
            <a:endParaRPr lang="el-GR" dirty="0" smtClean="0"/>
          </a:p>
          <a:p>
            <a:r>
              <a:rPr lang="el-GR" dirty="0" smtClean="0"/>
              <a:t>Εξασφαλίζει αντοχή:</a:t>
            </a:r>
          </a:p>
          <a:p>
            <a:pPr marL="285750" indent="-285750">
              <a:buFont typeface="Arial" panose="020B0604020202020204" pitchFamily="34" charset="0"/>
              <a:buChar char="•"/>
            </a:pPr>
            <a:r>
              <a:rPr lang="el-GR" dirty="0"/>
              <a:t>Στις κρούσεις</a:t>
            </a:r>
          </a:p>
          <a:p>
            <a:pPr marL="285750" indent="-285750">
              <a:buFont typeface="Arial" panose="020B0604020202020204" pitchFamily="34" charset="0"/>
              <a:buChar char="•"/>
            </a:pPr>
            <a:r>
              <a:rPr lang="el-GR" dirty="0"/>
              <a:t>Στις Μηχανικές καταπονήσεις</a:t>
            </a:r>
          </a:p>
          <a:p>
            <a:pPr marL="285750" indent="-285750">
              <a:buFont typeface="Arial" panose="020B0604020202020204" pitchFamily="34" charset="0"/>
              <a:buChar char="•"/>
            </a:pPr>
            <a:r>
              <a:rPr lang="el-GR" dirty="0"/>
              <a:t>Στον χρόνο</a:t>
            </a:r>
          </a:p>
          <a:p>
            <a:pPr marL="285750" indent="-285750">
              <a:buFont typeface="Arial" panose="020B0604020202020204" pitchFamily="34" charset="0"/>
              <a:buChar char="•"/>
            </a:pPr>
            <a:r>
              <a:rPr lang="el-GR" dirty="0"/>
              <a:t>Στις καιρικές συνθήκες</a:t>
            </a:r>
          </a:p>
          <a:p>
            <a:pPr marL="285750" indent="-285750">
              <a:buFont typeface="Arial" panose="020B0604020202020204" pitchFamily="34" charset="0"/>
              <a:buChar char="•"/>
            </a:pPr>
            <a:r>
              <a:rPr lang="el-GR" dirty="0"/>
              <a:t>Στις </a:t>
            </a:r>
            <a:r>
              <a:rPr lang="el-GR" dirty="0" err="1"/>
              <a:t>ανεμοπιέσεις</a:t>
            </a:r>
            <a:endParaRPr lang="el-GR" dirty="0"/>
          </a:p>
          <a:p>
            <a:endParaRPr lang="el-GR" dirty="0" smtClean="0"/>
          </a:p>
          <a:p>
            <a:endParaRPr lang="el-GR" dirty="0"/>
          </a:p>
          <a:p>
            <a:r>
              <a:rPr lang="el-GR" dirty="0"/>
              <a:t>Τα υλικά που χρησιμοποιούνται για την εξωτερική θερμομόνωση είναι η διογκωμένη πολυστερίνη ,η </a:t>
            </a:r>
            <a:r>
              <a:rPr lang="el-GR" dirty="0" err="1"/>
              <a:t>εξηλασμένη</a:t>
            </a:r>
            <a:r>
              <a:rPr lang="el-GR" dirty="0"/>
              <a:t> πολυστερίνη και ο </a:t>
            </a:r>
            <a:r>
              <a:rPr lang="el-GR" dirty="0" err="1"/>
              <a:t>πετροβάμβακας</a:t>
            </a:r>
            <a:r>
              <a:rPr lang="el-GR" dirty="0"/>
              <a:t>. </a:t>
            </a:r>
          </a:p>
        </p:txBody>
      </p:sp>
    </p:spTree>
    <p:extLst>
      <p:ext uri="{BB962C8B-B14F-4D97-AF65-F5344CB8AC3E}">
        <p14:creationId xmlns:p14="http://schemas.microsoft.com/office/powerpoint/2010/main" val="130109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88640"/>
            <a:ext cx="7488832" cy="369332"/>
          </a:xfrm>
          <a:prstGeom prst="rect">
            <a:avLst/>
          </a:prstGeom>
          <a:noFill/>
        </p:spPr>
        <p:txBody>
          <a:bodyPr wrap="square" rtlCol="0">
            <a:spAutoFit/>
          </a:bodyPr>
          <a:lstStyle/>
          <a:p>
            <a:r>
              <a:rPr lang="el-GR" b="1" dirty="0"/>
              <a:t>ΕΦΑΡΜΟΓΗ </a:t>
            </a:r>
            <a:r>
              <a:rPr lang="el-GR" b="1" dirty="0" smtClean="0"/>
              <a:t>ΑΝΑΔΡΟΜΗΣ ΘΕΡΜΟΜΟΝΩΤΙΚΗΣ ΠΡΟΣΤΑΣΙΑΣ</a:t>
            </a:r>
            <a:endParaRPr lang="el-GR" dirty="0"/>
          </a:p>
        </p:txBody>
      </p:sp>
      <p:sp>
        <p:nvSpPr>
          <p:cNvPr id="8" name="TextBox 7"/>
          <p:cNvSpPr txBox="1"/>
          <p:nvPr/>
        </p:nvSpPr>
        <p:spPr>
          <a:xfrm>
            <a:off x="4860032" y="954008"/>
            <a:ext cx="4078188" cy="5355312"/>
          </a:xfrm>
          <a:prstGeom prst="rect">
            <a:avLst/>
          </a:prstGeom>
          <a:noFill/>
        </p:spPr>
        <p:txBody>
          <a:bodyPr wrap="square" rtlCol="0">
            <a:spAutoFit/>
          </a:bodyPr>
          <a:lstStyle/>
          <a:p>
            <a:r>
              <a:rPr lang="el-GR" dirty="0"/>
              <a:t>1. Εσωτερικό επίχρισμα (π.χ. </a:t>
            </a:r>
            <a:r>
              <a:rPr lang="el-GR" dirty="0" err="1"/>
              <a:t>ασβεστοτσιμεντοκονίαμα</a:t>
            </a:r>
            <a:r>
              <a:rPr lang="el-GR" dirty="0"/>
              <a:t> πάχους 2,0 cm).</a:t>
            </a:r>
            <a:br>
              <a:rPr lang="el-GR" dirty="0"/>
            </a:br>
            <a:r>
              <a:rPr lang="el-GR" dirty="0"/>
              <a:t>2. Υφιστάμενη μπατική τοιχοποιία.</a:t>
            </a:r>
            <a:br>
              <a:rPr lang="el-GR" dirty="0"/>
            </a:br>
            <a:r>
              <a:rPr lang="el-GR" dirty="0"/>
              <a:t>3. Εξωτερικό επίχρισμα υφιστάμενης τοιχοποιίας (καθαιρείται, εφόσον είναι σαθρό).</a:t>
            </a:r>
            <a:br>
              <a:rPr lang="el-GR" dirty="0"/>
            </a:br>
            <a:r>
              <a:rPr lang="el-GR" dirty="0"/>
              <a:t>4. Κόλλα επικόλλησης θερμομονωτικής στρώσης (σημειακή τοποθέτηση).</a:t>
            </a:r>
            <a:br>
              <a:rPr lang="el-GR" dirty="0"/>
            </a:br>
            <a:r>
              <a:rPr lang="el-GR" b="1" dirty="0"/>
              <a:t>5. Θερμομονωτική στρώση </a:t>
            </a:r>
            <a:r>
              <a:rPr lang="el-GR" dirty="0"/>
              <a:t/>
            </a:r>
            <a:br>
              <a:rPr lang="el-GR" dirty="0"/>
            </a:br>
            <a:r>
              <a:rPr lang="el-GR" dirty="0"/>
              <a:t>6. Στοιχεία στήριξης θερμομονωτικής στρώσης (μανιτάρια).</a:t>
            </a:r>
            <a:br>
              <a:rPr lang="el-GR" dirty="0"/>
            </a:br>
            <a:r>
              <a:rPr lang="el-GR" dirty="0"/>
              <a:t>7. Πρώτη στρώση επιχρίσματος.</a:t>
            </a:r>
            <a:br>
              <a:rPr lang="el-GR" dirty="0"/>
            </a:br>
            <a:r>
              <a:rPr lang="el-GR" dirty="0"/>
              <a:t>8. </a:t>
            </a:r>
            <a:r>
              <a:rPr lang="el-GR" dirty="0" err="1"/>
              <a:t>Υαλόπλεγμα</a:t>
            </a:r>
            <a:r>
              <a:rPr lang="el-GR" dirty="0"/>
              <a:t> ή μεταλλικό πλέγμα..</a:t>
            </a:r>
            <a:br>
              <a:rPr lang="el-GR" dirty="0"/>
            </a:br>
            <a:r>
              <a:rPr lang="el-GR" dirty="0"/>
              <a:t>9. Δεύτερη στρώση επιχρίσματος.</a:t>
            </a:r>
            <a:br>
              <a:rPr lang="el-GR" dirty="0"/>
            </a:br>
            <a:r>
              <a:rPr lang="el-GR" dirty="0"/>
              <a:t>10. </a:t>
            </a:r>
            <a:r>
              <a:rPr lang="el-GR" dirty="0" err="1"/>
              <a:t>Προεπάλειψη</a:t>
            </a:r>
            <a:r>
              <a:rPr lang="el-GR" dirty="0"/>
              <a:t>.</a:t>
            </a:r>
            <a:br>
              <a:rPr lang="el-GR" dirty="0"/>
            </a:br>
            <a:r>
              <a:rPr lang="el-GR" dirty="0"/>
              <a:t>11. Τελική στρώση επιχρίσματος.</a:t>
            </a:r>
            <a:br>
              <a:rPr lang="el-GR" dirty="0"/>
            </a:br>
            <a:r>
              <a:rPr lang="el-GR" dirty="0"/>
              <a:t>12. Βάση στήριξης θερμομόνωσης.</a:t>
            </a:r>
          </a:p>
        </p:txBody>
      </p:sp>
      <p:pic>
        <p:nvPicPr>
          <p:cNvPr id="4" name="Εικόνα 3" descr="C:\Users\RikaDel\Documents\ΟΙΚΟΔΟΜΙΚΗ Ι\ΘΕΡΜΟΠΡΟΣΨΗ ΚΑΙ ΔΩΜΑ\ΘΕΡΜΟΠΡΟΣΩΨΗ ΓΕΝΙΚΟ ΣΚΙΤΣΟ.jpg"/>
          <p:cNvPicPr/>
          <p:nvPr/>
        </p:nvPicPr>
        <p:blipFill>
          <a:blip r:embed="rId2">
            <a:extLst>
              <a:ext uri="{28A0092B-C50C-407E-A947-70E740481C1C}">
                <a14:useLocalDpi xmlns:a14="http://schemas.microsoft.com/office/drawing/2010/main" val="0"/>
              </a:ext>
            </a:extLst>
          </a:blip>
          <a:srcRect/>
          <a:stretch>
            <a:fillRect/>
          </a:stretch>
        </p:blipFill>
        <p:spPr bwMode="auto">
          <a:xfrm>
            <a:off x="228675" y="764704"/>
            <a:ext cx="4487341" cy="3888432"/>
          </a:xfrm>
          <a:prstGeom prst="rect">
            <a:avLst/>
          </a:prstGeom>
          <a:noFill/>
          <a:ln>
            <a:noFill/>
          </a:ln>
        </p:spPr>
      </p:pic>
      <p:sp>
        <p:nvSpPr>
          <p:cNvPr id="2" name="TextBox 1"/>
          <p:cNvSpPr txBox="1"/>
          <p:nvPr/>
        </p:nvSpPr>
        <p:spPr>
          <a:xfrm>
            <a:off x="228675" y="4725144"/>
            <a:ext cx="4631357" cy="2062103"/>
          </a:xfrm>
          <a:prstGeom prst="rect">
            <a:avLst/>
          </a:prstGeom>
          <a:noFill/>
        </p:spPr>
        <p:txBody>
          <a:bodyPr wrap="square" rtlCol="0">
            <a:spAutoFit/>
          </a:bodyPr>
          <a:lstStyle/>
          <a:p>
            <a:r>
              <a:rPr lang="el-GR" sz="1600" b="1" dirty="0" smtClean="0"/>
              <a:t>**Η </a:t>
            </a:r>
            <a:r>
              <a:rPr lang="el-GR" sz="1600" b="1" dirty="0"/>
              <a:t>επιλογή υλικού της θερμομονωτικής στρώσης (5) είναι αυτή που δίνει κυρίως </a:t>
            </a:r>
            <a:r>
              <a:rPr lang="el-GR" sz="1600" b="1" dirty="0" smtClean="0"/>
              <a:t>τη θερμομονωτική ικανότητα της τοιχοποιίας.</a:t>
            </a:r>
          </a:p>
          <a:p>
            <a:endParaRPr lang="el-GR" sz="1600" b="1" dirty="0" smtClean="0"/>
          </a:p>
          <a:p>
            <a:pPr marL="285750" indent="-285750">
              <a:buFont typeface="Arial" panose="020B0604020202020204" pitchFamily="34" charset="0"/>
              <a:buChar char="•"/>
            </a:pPr>
            <a:r>
              <a:rPr lang="el-GR" sz="1600" b="1" dirty="0" smtClean="0"/>
              <a:t>Κλασσική </a:t>
            </a:r>
            <a:r>
              <a:rPr lang="el-GR" sz="1600" b="1" dirty="0" err="1" smtClean="0"/>
              <a:t>θερμοπρόσοψη</a:t>
            </a:r>
            <a:endParaRPr lang="el-GR" sz="1600" b="1" dirty="0" smtClean="0"/>
          </a:p>
          <a:p>
            <a:pPr marL="285750" indent="-285750">
              <a:buFont typeface="Arial" panose="020B0604020202020204" pitchFamily="34" charset="0"/>
              <a:buChar char="•"/>
            </a:pPr>
            <a:r>
              <a:rPr lang="el-GR" sz="1600" b="1" dirty="0" smtClean="0"/>
              <a:t>Ενισχυμένη </a:t>
            </a:r>
            <a:r>
              <a:rPr lang="el-GR" sz="1600" b="1" dirty="0" err="1" smtClean="0"/>
              <a:t>θερμοπρόσοψη</a:t>
            </a:r>
            <a:endParaRPr lang="el-GR" sz="1600" b="1" dirty="0" smtClean="0"/>
          </a:p>
          <a:p>
            <a:pPr marL="285750" indent="-285750">
              <a:buFont typeface="Arial" panose="020B0604020202020204" pitchFamily="34" charset="0"/>
              <a:buChar char="•"/>
            </a:pPr>
            <a:r>
              <a:rPr lang="el-GR" sz="1600" b="1" dirty="0" smtClean="0"/>
              <a:t>Δυναμική </a:t>
            </a:r>
            <a:r>
              <a:rPr lang="el-GR" sz="1600" b="1" dirty="0" err="1" smtClean="0"/>
              <a:t>θερμοπρόσοψη</a:t>
            </a:r>
            <a:r>
              <a:rPr lang="el-GR" sz="1600" b="1" dirty="0" smtClean="0"/>
              <a:t> </a:t>
            </a:r>
          </a:p>
          <a:p>
            <a:pPr marL="285750" indent="-285750">
              <a:buFont typeface="Arial" panose="020B0604020202020204" pitchFamily="34" charset="0"/>
              <a:buChar char="•"/>
            </a:pPr>
            <a:r>
              <a:rPr lang="el-GR" sz="1600" b="1" dirty="0" err="1" smtClean="0"/>
              <a:t>Πυράντοχη</a:t>
            </a:r>
            <a:r>
              <a:rPr lang="el-GR" sz="1600" b="1" dirty="0" smtClean="0"/>
              <a:t> </a:t>
            </a:r>
            <a:r>
              <a:rPr lang="el-GR" sz="1600" b="1" dirty="0" err="1" smtClean="0"/>
              <a:t>θερμοπρόσοψη</a:t>
            </a:r>
            <a:endParaRPr lang="el-GR" sz="1600" b="1" dirty="0" smtClean="0"/>
          </a:p>
        </p:txBody>
      </p:sp>
    </p:spTree>
    <p:extLst>
      <p:ext uri="{BB962C8B-B14F-4D97-AF65-F5344CB8AC3E}">
        <p14:creationId xmlns:p14="http://schemas.microsoft.com/office/powerpoint/2010/main" val="303442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1124744"/>
            <a:ext cx="4032448" cy="369332"/>
          </a:xfrm>
          <a:prstGeom prst="rect">
            <a:avLst/>
          </a:prstGeom>
          <a:noFill/>
        </p:spPr>
        <p:txBody>
          <a:bodyPr wrap="square" rtlCol="0">
            <a:spAutoFit/>
          </a:bodyPr>
          <a:lstStyle/>
          <a:p>
            <a:r>
              <a:rPr lang="el-GR" b="1" dirty="0" smtClean="0"/>
              <a:t>ΣΤΑΔΙΑ ΕΦΑΡΜΟΓΗΣ ΣΥΣΤΗΜΑΤΩΝ</a:t>
            </a:r>
            <a:endParaRPr lang="el-GR" dirty="0"/>
          </a:p>
        </p:txBody>
      </p:sp>
      <p:pic>
        <p:nvPicPr>
          <p:cNvPr id="7169" name="Picture 1" descr="C:\Users\RikaDel\Documents\ΟΙΚΟΔΟΜΙΚΗ Ι\ΘΕΡΜΟΠΡΟΣΨΗ ΚΑΙ ΔΩΜΑ\ΘΕΡΜΟΠΡΟΣΩΨΗ ΓΕΝΙΚΟ ΣΚΙΤΣΟ ΕΦΑΡΜΟΓΗ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620001"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9947" y="476672"/>
            <a:ext cx="3790156" cy="4524315"/>
          </a:xfrm>
          <a:prstGeom prst="rect">
            <a:avLst/>
          </a:prstGeom>
          <a:noFill/>
        </p:spPr>
        <p:txBody>
          <a:bodyPr wrap="square" rtlCol="0">
            <a:spAutoFit/>
          </a:bodyPr>
          <a:lstStyle/>
          <a:p>
            <a:r>
              <a:rPr lang="el-GR" b="1" dirty="0"/>
              <a:t>ΒΗΜΑ 1</a:t>
            </a:r>
            <a:r>
              <a:rPr lang="el-GR" dirty="0"/>
              <a:t> &gt; Στήριξη οδηγών</a:t>
            </a:r>
          </a:p>
          <a:p>
            <a:r>
              <a:rPr lang="el-GR" dirty="0"/>
              <a:t> </a:t>
            </a:r>
          </a:p>
          <a:p>
            <a:r>
              <a:rPr lang="el-GR" dirty="0"/>
              <a:t>Τοποθετούμε τους οδηγούς στήριξης περιμετρικά του κτιρίου παράλληλα πάντα με το έδαφος και τους </a:t>
            </a:r>
            <a:r>
              <a:rPr lang="el-GR" dirty="0" err="1"/>
              <a:t>αγκυρώνουμε</a:t>
            </a:r>
            <a:r>
              <a:rPr lang="el-GR" dirty="0"/>
              <a:t> στο υπόστρωμα με τα ειδικά βύσματα (2 τεμάχια/τρέχον μέτρο). Το κενό κάτω από τον οδηγό σφραγίζεται με </a:t>
            </a:r>
            <a:r>
              <a:rPr lang="el-GR" dirty="0" err="1"/>
              <a:t>πολυουρεθανική</a:t>
            </a:r>
            <a:r>
              <a:rPr lang="el-GR" dirty="0"/>
              <a:t> </a:t>
            </a:r>
            <a:r>
              <a:rPr lang="el-GR" dirty="0" err="1"/>
              <a:t>μαστίχη</a:t>
            </a:r>
            <a:r>
              <a:rPr lang="el-GR" dirty="0" smtClean="0"/>
              <a:t>.</a:t>
            </a:r>
          </a:p>
          <a:p>
            <a:endParaRPr lang="el-GR" dirty="0"/>
          </a:p>
          <a:p>
            <a:r>
              <a:rPr lang="el-GR" dirty="0" smtClean="0"/>
              <a:t>Καλό είναι, ο οδηγός να τοποθετείται στο όριο </a:t>
            </a:r>
            <a:r>
              <a:rPr lang="el-GR" dirty="0"/>
              <a:t>πάνω από τη ζώνη υψηλής </a:t>
            </a:r>
            <a:r>
              <a:rPr lang="el-GR" dirty="0" err="1"/>
              <a:t>στεγάνωσης</a:t>
            </a:r>
            <a:r>
              <a:rPr lang="el-GR" dirty="0"/>
              <a:t> το οποίο </a:t>
            </a:r>
            <a:r>
              <a:rPr lang="el-GR" dirty="0" smtClean="0"/>
              <a:t>ορίζεται τουλάχιστον </a:t>
            </a:r>
            <a:r>
              <a:rPr lang="el-GR" dirty="0"/>
              <a:t>30cm από το επίπεδο φυσικού </a:t>
            </a:r>
            <a:r>
              <a:rPr lang="el-GR" dirty="0" smtClean="0"/>
              <a:t>εδάφους</a:t>
            </a:r>
            <a:endParaRPr lang="el-GR" dirty="0"/>
          </a:p>
        </p:txBody>
      </p:sp>
      <p:pic>
        <p:nvPicPr>
          <p:cNvPr id="1032" name="Picture 8" descr="C:\Users\RikaDel\Documents\ΟΙΚΟΔΟΜΙΚΗ Ι\ΘΕΡΜΟΠΡΟΣΨΗ ΚΑΙ ΔΩΜΑ\BHM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69" y="336833"/>
            <a:ext cx="4265363" cy="26601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ikaDel\Documents\ΟΙΚΟΔΟΜΙΚΗ Ι\ΘΕΡΜΟΠΡΟΣΨΗ ΚΑΙ ΔΩΜΑ\ΒΗΜΑ 1-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4249288" cy="31869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76056" y="5363924"/>
            <a:ext cx="3790156" cy="923330"/>
          </a:xfrm>
          <a:prstGeom prst="rect">
            <a:avLst/>
          </a:prstGeom>
          <a:noFill/>
        </p:spPr>
        <p:txBody>
          <a:bodyPr wrap="square" rtlCol="0">
            <a:spAutoFit/>
          </a:bodyPr>
          <a:lstStyle/>
          <a:p>
            <a:r>
              <a:rPr lang="el-GR" b="1" dirty="0" smtClean="0"/>
              <a:t>ΠΡΟΣΟΧΗ! Πριν από οποιαδήποτε εργασία θα πρέπει αν γίνεται έλεγχος του υποβάθρου</a:t>
            </a:r>
            <a:endParaRPr lang="el-GR" dirty="0"/>
          </a:p>
        </p:txBody>
      </p:sp>
    </p:spTree>
    <p:extLst>
      <p:ext uri="{BB962C8B-B14F-4D97-AF65-F5344CB8AC3E}">
        <p14:creationId xmlns:p14="http://schemas.microsoft.com/office/powerpoint/2010/main" val="3396460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548680"/>
            <a:ext cx="3790156" cy="5632311"/>
          </a:xfrm>
          <a:prstGeom prst="rect">
            <a:avLst/>
          </a:prstGeom>
          <a:noFill/>
        </p:spPr>
        <p:txBody>
          <a:bodyPr wrap="square" rtlCol="0">
            <a:spAutoFit/>
          </a:bodyPr>
          <a:lstStyle/>
          <a:p>
            <a:endParaRPr lang="el-GR" dirty="0"/>
          </a:p>
          <a:p>
            <a:r>
              <a:rPr lang="el-GR" b="1" dirty="0" smtClean="0"/>
              <a:t>ΒΗΜΑ </a:t>
            </a:r>
            <a:r>
              <a:rPr lang="el-GR" b="1" dirty="0"/>
              <a:t>2</a:t>
            </a:r>
            <a:r>
              <a:rPr lang="el-GR" dirty="0"/>
              <a:t> &gt; Διάστρωση κόλλας</a:t>
            </a:r>
          </a:p>
          <a:p>
            <a:r>
              <a:rPr lang="el-GR" dirty="0"/>
              <a:t> </a:t>
            </a:r>
          </a:p>
          <a:p>
            <a:r>
              <a:rPr lang="el-GR" dirty="0"/>
              <a:t>Στη συνέχεια διαστρώνουμε την κόλλα στη θερμομονωτική πλάκα (EPS, XPS, ΠΕΤΡΟΒΑΜΒΑΚΑΣ) με 2 τρόπους: α) Καθολικά στην επιφάνεια της πλάκας με οδοντωτή σπάτουλα, αν το υπόστρωμα είναι ομαλό. β) Περιμετρικά της πλάκας και στο κέντρο της, σε 2 ή περισσότερα σημεία (όπου θα τοποθετηθούν στη συνέχεια τα βύσματα) με μυστρί, αν το υπόστρωμα είναι ανώμαλο.</a:t>
            </a:r>
          </a:p>
          <a:p>
            <a:r>
              <a:rPr lang="el-GR" dirty="0"/>
              <a:t> </a:t>
            </a:r>
            <a:endParaRPr lang="el-GR" dirty="0" smtClean="0"/>
          </a:p>
          <a:p>
            <a:r>
              <a:rPr lang="el-GR" b="1" dirty="0" smtClean="0"/>
              <a:t>ΠΡΟΣΟΧΗ! Εάν υπάρχουν </a:t>
            </a:r>
            <a:r>
              <a:rPr lang="el-GR" b="1" dirty="0" err="1" smtClean="0"/>
              <a:t>ανισοσταθμίες</a:t>
            </a:r>
            <a:r>
              <a:rPr lang="el-GR" b="1" dirty="0" smtClean="0"/>
              <a:t> επιδιορθώνουμε σε σοβάτισμα και όχι με μεγαλύτερη ποσότητα κόλλας.</a:t>
            </a:r>
            <a:endParaRPr lang="el-GR" b="1" dirty="0"/>
          </a:p>
        </p:txBody>
      </p:sp>
      <p:pic>
        <p:nvPicPr>
          <p:cNvPr id="1026" name="Picture 2" descr="C:\Users\RikaDel\Documents\ΟΙΚΟΔΟΜΙΚΗ Ι\ΘΕΡΜΟΠΡΟΣΨΗ ΚΑΙ ΔΩΜΑ\BHM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4" y="692696"/>
            <a:ext cx="4516760" cy="25406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ikaDel\Documents\ΟΙΚΟΔΟΜΙΚΗ Ι\ΘΕΡΜΟΠΡΟΣΨΗ ΚΑΙ ΔΩΜΑ\BHMA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87" y="3501008"/>
            <a:ext cx="4507137" cy="2999295"/>
          </a:xfrm>
          <a:prstGeom prst="rect">
            <a:avLst/>
          </a:prstGeom>
          <a:noFill/>
          <a:extLst>
            <a:ext uri="{909E8E84-426E-40DD-AFC4-6F175D3DCCD1}">
              <a14:hiddenFill xmlns:a14="http://schemas.microsoft.com/office/drawing/2010/main">
                <a:solidFill>
                  <a:srgbClr val="FFFFFF"/>
                </a:solidFill>
              </a14:hiddenFill>
            </a:ext>
          </a:extLst>
        </p:spPr>
      </p:pic>
      <p:sp>
        <p:nvSpPr>
          <p:cNvPr id="2" name="Έλλειψη 1"/>
          <p:cNvSpPr/>
          <p:nvPr/>
        </p:nvSpPr>
        <p:spPr>
          <a:xfrm>
            <a:off x="1511660" y="39330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7644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764704"/>
            <a:ext cx="3790156" cy="5909310"/>
          </a:xfrm>
          <a:prstGeom prst="rect">
            <a:avLst/>
          </a:prstGeom>
          <a:noFill/>
        </p:spPr>
        <p:txBody>
          <a:bodyPr wrap="square" rtlCol="0">
            <a:spAutoFit/>
          </a:bodyPr>
          <a:lstStyle/>
          <a:p>
            <a:r>
              <a:rPr lang="el-GR" dirty="0"/>
              <a:t> </a:t>
            </a:r>
            <a:r>
              <a:rPr lang="el-GR" b="1" dirty="0" smtClean="0"/>
              <a:t>ΒΗΜΑ </a:t>
            </a:r>
            <a:r>
              <a:rPr lang="el-GR" b="1" dirty="0"/>
              <a:t>3</a:t>
            </a:r>
            <a:r>
              <a:rPr lang="el-GR" dirty="0"/>
              <a:t> &gt; Επικόλληση πλακών</a:t>
            </a:r>
          </a:p>
          <a:p>
            <a:r>
              <a:rPr lang="el-GR" dirty="0"/>
              <a:t> </a:t>
            </a:r>
          </a:p>
          <a:p>
            <a:r>
              <a:rPr lang="el-GR" dirty="0"/>
              <a:t>Οι θερμομονωτικές πλάκες (EPS, XPS, ΠΕΤΡΟΒΑΜΒΑΚΑΣ) επικολλούνται σε οριζόντιες επάλληλες στρώσεις, από κάτω προς τα πάνω, σε διάταξη διασταυρούμενων αρμών, ώστε να αποφύγουμε τον κίνδυνο </a:t>
            </a:r>
            <a:r>
              <a:rPr lang="el-GR" dirty="0" err="1"/>
              <a:t>ρηγματώσεων</a:t>
            </a:r>
            <a:r>
              <a:rPr lang="el-GR" dirty="0"/>
              <a:t> του τελικού σοβά</a:t>
            </a:r>
            <a:r>
              <a:rPr lang="el-GR" dirty="0" smtClean="0"/>
              <a:t>.</a:t>
            </a:r>
          </a:p>
          <a:p>
            <a:endParaRPr lang="el-GR" dirty="0"/>
          </a:p>
          <a:p>
            <a:r>
              <a:rPr lang="el-GR" b="1" dirty="0" smtClean="0"/>
              <a:t>ΠΡΟΣΟΧΗ! </a:t>
            </a:r>
            <a:r>
              <a:rPr lang="el-GR" b="1" dirty="0"/>
              <a:t>Οι αρμοί των θερμομονωτικών πλακών πλησίον ανοιγμάτων πορτών ή παραθύρων να μην διαμορφώνονται σε συνέχεια των περιγραμμάτων αυτών</a:t>
            </a:r>
            <a:r>
              <a:rPr lang="el-GR" b="1" dirty="0" smtClean="0"/>
              <a:t>. Θα πρέπει να υπερκαλύπτονται κατά τουλάχιστον 10εκ.</a:t>
            </a:r>
            <a:endParaRPr lang="el-GR" b="1" dirty="0"/>
          </a:p>
          <a:p>
            <a:r>
              <a:rPr lang="el-GR" dirty="0"/>
              <a:t> </a:t>
            </a:r>
          </a:p>
          <a:p>
            <a:r>
              <a:rPr lang="el-GR" dirty="0"/>
              <a:t> </a:t>
            </a:r>
          </a:p>
        </p:txBody>
      </p:sp>
      <p:pic>
        <p:nvPicPr>
          <p:cNvPr id="1031" name="Picture 7" descr="C:\Users\RikaDel\Documents\ΟΙΚΟΔΟΜΙΚΗ Ι\ΘΕΡΜΟΠΡΟΣΨΗ ΚΑΙ ΔΩΜΑ\BHM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12" y="404665"/>
            <a:ext cx="448049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12" y="3453393"/>
            <a:ext cx="4532067" cy="271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447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8064" y="476672"/>
            <a:ext cx="3790156" cy="6186309"/>
          </a:xfrm>
          <a:prstGeom prst="rect">
            <a:avLst/>
          </a:prstGeom>
          <a:noFill/>
        </p:spPr>
        <p:txBody>
          <a:bodyPr wrap="square" rtlCol="0">
            <a:spAutoFit/>
          </a:bodyPr>
          <a:lstStyle/>
          <a:p>
            <a:r>
              <a:rPr lang="el-GR" b="1" dirty="0" smtClean="0"/>
              <a:t>ΒΗΜΑ </a:t>
            </a:r>
            <a:r>
              <a:rPr lang="el-GR" b="1" dirty="0"/>
              <a:t>4</a:t>
            </a:r>
            <a:r>
              <a:rPr lang="el-GR" dirty="0"/>
              <a:t> &gt; Μηχανική στερέωση</a:t>
            </a:r>
          </a:p>
          <a:p>
            <a:r>
              <a:rPr lang="el-GR" dirty="0"/>
              <a:t> </a:t>
            </a:r>
          </a:p>
          <a:p>
            <a:r>
              <a:rPr lang="el-GR" dirty="0"/>
              <a:t>Την επόμενη μέρα γίνεται μηχανική στερέωση των πλακών (EPS, XPS, ΠΕΤΡΟΒΑΜΒΑΚΑΣ) με βύσματα μήκους ανάλογου με το πάχος της πλάκας και το είδος του υποστρώματος. Ακολουθεί το στοκάρισμα των οπών των βυσμάτων. Με τη χρήση της κόλλας </a:t>
            </a:r>
            <a:r>
              <a:rPr lang="el-GR" dirty="0" err="1"/>
              <a:t>σπατουλαρίσματος</a:t>
            </a:r>
            <a:r>
              <a:rPr lang="el-GR" dirty="0"/>
              <a:t> (του βήματος 5) τοποθετούνται τα ειδικά τεμάχια ενίσχυσης γωνιών</a:t>
            </a:r>
            <a:r>
              <a:rPr lang="el-GR" dirty="0" smtClean="0"/>
              <a:t>.</a:t>
            </a:r>
          </a:p>
          <a:p>
            <a:r>
              <a:rPr lang="el-GR" dirty="0" err="1" smtClean="0"/>
              <a:t>Γωνιόκρανα</a:t>
            </a:r>
            <a:r>
              <a:rPr lang="el-GR" dirty="0" smtClean="0"/>
              <a:t> ενίσχυσης, βελοειδή πλέγματα, </a:t>
            </a:r>
            <a:r>
              <a:rPr lang="el-GR" dirty="0" err="1" smtClean="0"/>
              <a:t>νεροσταλάκτες</a:t>
            </a:r>
            <a:r>
              <a:rPr lang="el-GR" dirty="0" smtClean="0"/>
              <a:t>.</a:t>
            </a:r>
          </a:p>
          <a:p>
            <a:endParaRPr lang="el-GR" dirty="0"/>
          </a:p>
          <a:p>
            <a:r>
              <a:rPr lang="el-GR" b="1" dirty="0" smtClean="0"/>
              <a:t>ΠΡΟΣΟΧΗ! Κατά τη διάτρηση των βυσμάτων δεν χρησιμοποιούμε κρουστικό τρυπάνι και δεν βιδώνουμε απευθείας επί του μονωτικού υλικού.</a:t>
            </a:r>
            <a:endParaRPr lang="el-GR" b="1" dirty="0"/>
          </a:p>
          <a:p>
            <a:r>
              <a:rPr lang="el-GR" dirty="0"/>
              <a:t> </a:t>
            </a:r>
          </a:p>
        </p:txBody>
      </p:sp>
      <p:pic>
        <p:nvPicPr>
          <p:cNvPr id="1030" name="Picture 6" descr="C:\Users\RikaDel\Documents\ΟΙΚΟΔΟΜΙΚΗ Ι\ΘΕΡΜΟΠΡΟΣΨΗ ΚΑΙ ΔΩΜΑ\BHM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4536504" cy="25517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67855"/>
            <a:ext cx="4536504" cy="291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447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79631"/>
            <a:ext cx="7488832" cy="369332"/>
          </a:xfrm>
          <a:prstGeom prst="rect">
            <a:avLst/>
          </a:prstGeom>
          <a:noFill/>
        </p:spPr>
        <p:txBody>
          <a:bodyPr wrap="square" rtlCol="0">
            <a:spAutoFit/>
          </a:bodyPr>
          <a:lstStyle/>
          <a:p>
            <a:r>
              <a:rPr lang="el-GR" b="1" dirty="0" smtClean="0"/>
              <a:t>ΠΕΡΙΒΑΛΛΟΝΤΙΚΕΣ ΕΠΙΠΤΩΣΕΙΣ ΑΝΘΡΩΠΙΝΗΣ ΔΡΑΣΤΗΡΙΟΤΗΤΑΣ</a:t>
            </a:r>
          </a:p>
        </p:txBody>
      </p:sp>
      <p:sp>
        <p:nvSpPr>
          <p:cNvPr id="8" name="TextBox 7"/>
          <p:cNvSpPr txBox="1"/>
          <p:nvPr/>
        </p:nvSpPr>
        <p:spPr>
          <a:xfrm>
            <a:off x="467544" y="827420"/>
            <a:ext cx="7488832" cy="2585323"/>
          </a:xfrm>
          <a:prstGeom prst="rect">
            <a:avLst/>
          </a:prstGeom>
          <a:noFill/>
        </p:spPr>
        <p:txBody>
          <a:bodyPr wrap="square" rtlCol="0">
            <a:spAutoFit/>
          </a:bodyPr>
          <a:lstStyle/>
          <a:p>
            <a:pPr marL="285750" lvl="0" indent="-285750">
              <a:buFont typeface="Arial" panose="020B0604020202020204" pitchFamily="34" charset="0"/>
              <a:buChar char="•"/>
            </a:pPr>
            <a:r>
              <a:rPr lang="el-GR" dirty="0" smtClean="0"/>
              <a:t>Παγκόσμια υπερθέρμανση</a:t>
            </a:r>
            <a:endParaRPr lang="el-GR" dirty="0"/>
          </a:p>
          <a:p>
            <a:pPr marL="285750" lvl="0" indent="-285750">
              <a:buFont typeface="Arial" panose="020B0604020202020204" pitchFamily="34" charset="0"/>
              <a:buChar char="•"/>
            </a:pPr>
            <a:r>
              <a:rPr lang="el-GR" dirty="0" smtClean="0"/>
              <a:t>Τοξικά απόβλητα (ατμοσφαιρική ρύπανση – ρύπανση υδάτων)</a:t>
            </a:r>
            <a:endParaRPr lang="el-GR" dirty="0"/>
          </a:p>
          <a:p>
            <a:pPr marL="285750" lvl="0" indent="-285750">
              <a:buFont typeface="Arial" panose="020B0604020202020204" pitchFamily="34" charset="0"/>
              <a:buChar char="•"/>
            </a:pPr>
            <a:r>
              <a:rPr lang="el-GR" dirty="0" smtClean="0"/>
              <a:t>Διόγκωση ποσοτήτων απορριμμάτων</a:t>
            </a:r>
          </a:p>
          <a:p>
            <a:pPr marL="285750" lvl="0" indent="-285750">
              <a:buFont typeface="Arial" panose="020B0604020202020204" pitchFamily="34" charset="0"/>
              <a:buChar char="•"/>
            </a:pPr>
            <a:r>
              <a:rPr lang="el-GR" dirty="0" smtClean="0"/>
              <a:t>Καταστροφή των δασών (αποψίλωση)</a:t>
            </a:r>
          </a:p>
          <a:p>
            <a:pPr marL="285750" lvl="0" indent="-285750">
              <a:buFont typeface="Arial" panose="020B0604020202020204" pitchFamily="34" charset="0"/>
              <a:buChar char="•"/>
            </a:pPr>
            <a:r>
              <a:rPr lang="el-GR" dirty="0" smtClean="0"/>
              <a:t>Καταστροφή στιβάδας του όζοντος</a:t>
            </a:r>
          </a:p>
          <a:p>
            <a:pPr marL="285750" lvl="0" indent="-285750">
              <a:buFont typeface="Arial" panose="020B0604020202020204" pitchFamily="34" charset="0"/>
              <a:buChar char="•"/>
            </a:pPr>
            <a:r>
              <a:rPr lang="el-GR" dirty="0" smtClean="0"/>
              <a:t>Αδυναμία αποτελεσματικής ταφής και ανακύκλωσης απορριμμάτων</a:t>
            </a:r>
          </a:p>
          <a:p>
            <a:pPr marL="285750" lvl="0" indent="-285750">
              <a:buFont typeface="Arial" panose="020B0604020202020204" pitchFamily="34" charset="0"/>
              <a:buChar char="•"/>
            </a:pPr>
            <a:r>
              <a:rPr lang="el-GR" dirty="0" smtClean="0"/>
              <a:t>Εξάντληση μη ανανεώσιμων φυσικών πόρων</a:t>
            </a:r>
          </a:p>
          <a:p>
            <a:pPr marL="285750" lvl="0" indent="-285750">
              <a:buFont typeface="Arial" panose="020B0604020202020204" pitchFamily="34" charset="0"/>
              <a:buChar char="•"/>
            </a:pPr>
            <a:r>
              <a:rPr lang="el-GR" dirty="0" smtClean="0"/>
              <a:t>Μείωση βιοποικιλότητας</a:t>
            </a:r>
            <a:endParaRPr lang="el-GR" dirty="0"/>
          </a:p>
          <a:p>
            <a:endParaRPr lang="el-GR" dirty="0" smtClean="0"/>
          </a:p>
        </p:txBody>
      </p:sp>
      <p:sp>
        <p:nvSpPr>
          <p:cNvPr id="9" name="TextBox 8"/>
          <p:cNvSpPr txBox="1"/>
          <p:nvPr/>
        </p:nvSpPr>
        <p:spPr>
          <a:xfrm>
            <a:off x="467544" y="3413899"/>
            <a:ext cx="7488832" cy="2031325"/>
          </a:xfrm>
          <a:prstGeom prst="rect">
            <a:avLst/>
          </a:prstGeom>
          <a:noFill/>
        </p:spPr>
        <p:txBody>
          <a:bodyPr wrap="square" rtlCol="0">
            <a:spAutoFit/>
          </a:bodyPr>
          <a:lstStyle/>
          <a:p>
            <a:r>
              <a:rPr lang="el-GR" b="1" dirty="0" smtClean="0"/>
              <a:t>ΠΕΡΙΒΑΛΛΟΝΤΙΚΗ ΠΡΟΣΤΑΣΙΑ</a:t>
            </a:r>
          </a:p>
          <a:p>
            <a:endParaRPr lang="el-GR" dirty="0" smtClean="0"/>
          </a:p>
          <a:p>
            <a:pPr marL="285750" indent="-285750">
              <a:buFont typeface="Wingdings" panose="05000000000000000000" pitchFamily="2" charset="2"/>
              <a:buChar char="Ø"/>
            </a:pPr>
            <a:r>
              <a:rPr lang="el-GR" dirty="0" smtClean="0"/>
              <a:t>Κοινωνικές και Πολιτικές λύσεις: ενημέρωση, νομοθεσίες, δράσεις</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Τεχνολογικές Πρακτικές λύσεις για την εξοικονόμηση ενέργειας: βιοκλιματική αρχιτεκτονική, ανακυκλώσιμα υλικά, </a:t>
            </a:r>
            <a:r>
              <a:rPr lang="el-GR" dirty="0" smtClean="0"/>
              <a:t>τεχνολογία</a:t>
            </a:r>
            <a:endParaRPr lang="el-GR" dirty="0"/>
          </a:p>
          <a:p>
            <a:pPr marL="285750" indent="-285750">
              <a:buFont typeface="Wingdings" panose="05000000000000000000" pitchFamily="2" charset="2"/>
              <a:buChar char="Ø"/>
            </a:pPr>
            <a:endParaRPr lang="el-GR" dirty="0" smtClean="0"/>
          </a:p>
        </p:txBody>
      </p:sp>
    </p:spTree>
    <p:extLst>
      <p:ext uri="{BB962C8B-B14F-4D97-AF65-F5344CB8AC3E}">
        <p14:creationId xmlns:p14="http://schemas.microsoft.com/office/powerpoint/2010/main" val="2982902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2040" y="809992"/>
            <a:ext cx="3790156" cy="5355312"/>
          </a:xfrm>
          <a:prstGeom prst="rect">
            <a:avLst/>
          </a:prstGeom>
          <a:noFill/>
        </p:spPr>
        <p:txBody>
          <a:bodyPr wrap="square" rtlCol="0">
            <a:spAutoFit/>
          </a:bodyPr>
          <a:lstStyle/>
          <a:p>
            <a:r>
              <a:rPr lang="el-GR" dirty="0"/>
              <a:t> </a:t>
            </a:r>
            <a:r>
              <a:rPr lang="el-GR" b="1" dirty="0" smtClean="0"/>
              <a:t>ΒΗΜΑ </a:t>
            </a:r>
            <a:r>
              <a:rPr lang="el-GR" b="1" dirty="0"/>
              <a:t>5</a:t>
            </a:r>
            <a:r>
              <a:rPr lang="el-GR" dirty="0"/>
              <a:t> &gt; Οπλισμένο κονίαμα</a:t>
            </a:r>
          </a:p>
          <a:p>
            <a:r>
              <a:rPr lang="el-GR" dirty="0"/>
              <a:t> </a:t>
            </a:r>
          </a:p>
          <a:p>
            <a:pPr lvl="0"/>
            <a:r>
              <a:rPr lang="el-GR" dirty="0"/>
              <a:t>Απλώνουμε καθολικά την κόλλα με οδοντωτή σπάτουλα σε τμήματα πλάτους &gt; 1 m και πάχους περίπου 3 mm. Στη συνέχεια, τοποθετούμε το </a:t>
            </a:r>
            <a:r>
              <a:rPr lang="el-GR" dirty="0" err="1"/>
              <a:t>υαλόπλεγμα</a:t>
            </a:r>
            <a:r>
              <a:rPr lang="el-GR" dirty="0"/>
              <a:t> και το εγκιβωτίζουμε στη νωπή κόλλα πατώντας το με μια λεία σπάτουλα. </a:t>
            </a:r>
            <a:r>
              <a:rPr lang="el-GR" dirty="0" smtClean="0"/>
              <a:t>Το </a:t>
            </a:r>
            <a:r>
              <a:rPr lang="el-GR" dirty="0" err="1" smtClean="0"/>
              <a:t>υαλόπλεγμα</a:t>
            </a:r>
            <a:r>
              <a:rPr lang="el-GR" dirty="0" smtClean="0"/>
              <a:t> θα πρέπει να επικαλύπτει το προηγούμενο κατά 10 εκ. περίπου.</a:t>
            </a:r>
          </a:p>
          <a:p>
            <a:endParaRPr lang="el-GR" dirty="0" smtClean="0"/>
          </a:p>
          <a:p>
            <a:endParaRPr lang="el-GR" b="1" dirty="0"/>
          </a:p>
          <a:p>
            <a:pPr lvl="0"/>
            <a:r>
              <a:rPr lang="el-GR" b="1" dirty="0" smtClean="0"/>
              <a:t>ΠΡΟΣΟΧΗ! Το </a:t>
            </a:r>
            <a:r>
              <a:rPr lang="el-GR" b="1" dirty="0" err="1" smtClean="0"/>
              <a:t>υαλόπλεγμα</a:t>
            </a:r>
            <a:r>
              <a:rPr lang="el-GR" b="1" dirty="0" smtClean="0"/>
              <a:t> </a:t>
            </a:r>
            <a:r>
              <a:rPr lang="el-GR" b="1" dirty="0"/>
              <a:t>εφαρμόζονται επί του κονιάματος της βασικής στρώσεις και όχι απευθείας επί του μονωτικού υλικού.  </a:t>
            </a:r>
          </a:p>
        </p:txBody>
      </p:sp>
      <p:pic>
        <p:nvPicPr>
          <p:cNvPr id="1029" name="Picture 5" descr="C:\Users\RikaDel\Documents\ΟΙΚΟΔΟΜΙΚΗ Ι\ΘΕΡΜΟΠΡΟΣΨΗ ΚΑΙ ΔΩΜΑ\BHMA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28" y="548680"/>
            <a:ext cx="4110356" cy="23120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ikaDel\Documents\ΟΙΚΟΔΟΜΙΚΗ Ι\ΘΕΡΜΟΠΡΟΣΨΗ ΚΑΙ ΔΩΜΑ\BHMA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28" y="3356992"/>
            <a:ext cx="4110356" cy="307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47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0316" y="692696"/>
            <a:ext cx="3790156" cy="2585323"/>
          </a:xfrm>
          <a:prstGeom prst="rect">
            <a:avLst/>
          </a:prstGeom>
          <a:noFill/>
        </p:spPr>
        <p:txBody>
          <a:bodyPr wrap="square" rtlCol="0">
            <a:spAutoFit/>
          </a:bodyPr>
          <a:lstStyle/>
          <a:p>
            <a:r>
              <a:rPr lang="el-GR" b="1" dirty="0"/>
              <a:t>ΒΗΜΑ 6</a:t>
            </a:r>
            <a:r>
              <a:rPr lang="el-GR" dirty="0"/>
              <a:t> &gt; Τελική επικάλυψη</a:t>
            </a:r>
          </a:p>
          <a:p>
            <a:r>
              <a:rPr lang="el-GR" dirty="0"/>
              <a:t>Όταν στεγνώσει καλά η οπλισμένη στρώση, την ασταρώνουμε με το αστάρι που αντιστοιχεί στο σοβά που θα χρησιμοποιήσουμε. Αφού στεγνώσει και το αστάρι, ακολουθεί η τελική επικάλυψη με τα </a:t>
            </a:r>
            <a:r>
              <a:rPr lang="el-GR" dirty="0" err="1"/>
              <a:t>παστώδη</a:t>
            </a:r>
            <a:r>
              <a:rPr lang="el-GR" dirty="0"/>
              <a:t> επιχρίσματα ανάλογα με την εταιρία.</a:t>
            </a:r>
          </a:p>
        </p:txBody>
      </p:sp>
      <p:pic>
        <p:nvPicPr>
          <p:cNvPr id="6146" name="Picture 2" descr="C:\Users\RikaDel\Documents\ΟΙΚΟΔΟΜΙΚΗ Ι\ΘΕΡΜΟΠΡΟΣΨΗ ΚΑΙ ΔΩΜΑ\BHM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3" y="692696"/>
            <a:ext cx="448049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26" y="4191982"/>
            <a:ext cx="8544645" cy="25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58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5090" y="376590"/>
            <a:ext cx="31390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rgbClr val="000000"/>
                </a:solidFill>
                <a:effectLst/>
                <a:ea typeface="Times New Roman" pitchFamily="18" charset="0"/>
                <a:cs typeface="Arial" pitchFamily="34" charset="0"/>
              </a:rPr>
              <a:t>ΥΦΕΣ ΤΕΛΙΚΗΣ ΕΠΙΦΑΝΕΙΑΣ</a:t>
            </a:r>
            <a:endParaRPr kumimoji="0" lang="el-GR" altLang="el-GR" b="1" i="0" u="none" strike="noStrike" cap="none" normalizeH="0" baseline="0" dirty="0" smtClean="0">
              <a:ln>
                <a:noFill/>
              </a:ln>
              <a:solidFill>
                <a:schemeClr val="tx1"/>
              </a:solidFill>
              <a:effectLst/>
              <a:cs typeface="Arial" pitchFamily="34" charset="0"/>
            </a:endParaRPr>
          </a:p>
        </p:txBody>
      </p:sp>
      <p:pic>
        <p:nvPicPr>
          <p:cNvPr id="6148" name="Εικόνα 6"/>
          <p:cNvPicPr>
            <a:picLocks noChangeAspect="1" noChangeArrowheads="1"/>
          </p:cNvPicPr>
          <p:nvPr/>
        </p:nvPicPr>
        <p:blipFill>
          <a:blip r:embed="rId2">
            <a:extLst>
              <a:ext uri="{28A0092B-C50C-407E-A947-70E740481C1C}">
                <a14:useLocalDpi xmlns:a14="http://schemas.microsoft.com/office/drawing/2010/main" val="0"/>
              </a:ext>
            </a:extLst>
          </a:blip>
          <a:srcRect l="11391" t="46625" r="11230" b="12540"/>
          <a:stretch>
            <a:fillRect/>
          </a:stretch>
        </p:blipFill>
        <p:spPr bwMode="auto">
          <a:xfrm>
            <a:off x="751114" y="908720"/>
            <a:ext cx="7493294" cy="2223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kaDel\Documents\ΟΙΚΟΔΟΜΙΚΗ Ι\ΘΕΡΜΟΠΡΟΣΨΗ ΚΑΙ ΔΩΜΑ\θερμομονωση πρι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90406"/>
            <a:ext cx="4032448" cy="2412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kaDel\Documents\ΟΙΚΟΔΟΜΙΚΗ Ι\ΘΕΡΜΟΠΡΟΣΨΗ ΚΑΙ ΔΩΜΑ\θερμομονωση μετ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590405"/>
            <a:ext cx="4032448" cy="24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67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ΠΡΟΣΤΑΣΙΑ ΔΩΜΑΤΟΣ</a:t>
            </a:r>
            <a:endParaRPr lang="el-GR" dirty="0"/>
          </a:p>
        </p:txBody>
      </p:sp>
      <p:sp>
        <p:nvSpPr>
          <p:cNvPr id="8" name="TextBox 7"/>
          <p:cNvSpPr txBox="1"/>
          <p:nvPr/>
        </p:nvSpPr>
        <p:spPr>
          <a:xfrm>
            <a:off x="467544" y="860519"/>
            <a:ext cx="8470676" cy="1200329"/>
          </a:xfrm>
          <a:prstGeom prst="rect">
            <a:avLst/>
          </a:prstGeom>
          <a:noFill/>
        </p:spPr>
        <p:txBody>
          <a:bodyPr wrap="square" rtlCol="0">
            <a:spAutoFit/>
          </a:bodyPr>
          <a:lstStyle/>
          <a:p>
            <a:r>
              <a:rPr lang="el-GR" dirty="0" smtClean="0"/>
              <a:t>Η Μόνωση του δώματος είναι κρίσιμη για την προστασία από την υγρασία , τη διατήρηση της θερμοκρασίας και την εξοικονόμηση ενέργειας.</a:t>
            </a:r>
          </a:p>
          <a:p>
            <a:endParaRPr lang="el-GR" dirty="0" smtClean="0"/>
          </a:p>
          <a:p>
            <a:r>
              <a:rPr lang="el-GR" dirty="0"/>
              <a:t>Ε</a:t>
            </a:r>
            <a:r>
              <a:rPr lang="el-GR" dirty="0" smtClean="0"/>
              <a:t>πιτυγχάνεται με συνδυασμό υγρομόνωσης/</a:t>
            </a:r>
            <a:r>
              <a:rPr lang="el-GR" dirty="0" err="1" smtClean="0"/>
              <a:t>στεγάνωσης</a:t>
            </a:r>
            <a:r>
              <a:rPr lang="el-GR" dirty="0" smtClean="0"/>
              <a:t> και θερμομόνωσης.</a:t>
            </a:r>
          </a:p>
        </p:txBody>
      </p:sp>
      <p:sp>
        <p:nvSpPr>
          <p:cNvPr id="5" name="TextBox 4"/>
          <p:cNvSpPr txBox="1"/>
          <p:nvPr/>
        </p:nvSpPr>
        <p:spPr>
          <a:xfrm>
            <a:off x="467544" y="2204864"/>
            <a:ext cx="8470676" cy="2308324"/>
          </a:xfrm>
          <a:prstGeom prst="rect">
            <a:avLst/>
          </a:prstGeom>
          <a:noFill/>
        </p:spPr>
        <p:txBody>
          <a:bodyPr wrap="square" rtlCol="0">
            <a:spAutoFit/>
          </a:bodyPr>
          <a:lstStyle/>
          <a:p>
            <a:r>
              <a:rPr lang="el-GR" dirty="0" smtClean="0"/>
              <a:t>Το δώμα ενός κτηρίου μπορεί να είναι:</a:t>
            </a:r>
          </a:p>
          <a:p>
            <a:pPr marL="285750" indent="-285750">
              <a:buFont typeface="Wingdings" panose="05000000000000000000" pitchFamily="2" charset="2"/>
              <a:buChar char="Ø"/>
            </a:pPr>
            <a:r>
              <a:rPr lang="el-GR" dirty="0" smtClean="0"/>
              <a:t>Μη βατό</a:t>
            </a:r>
          </a:p>
          <a:p>
            <a:r>
              <a:rPr lang="el-GR" dirty="0" smtClean="0"/>
              <a:t>μόνωση</a:t>
            </a:r>
            <a:r>
              <a:rPr lang="el-GR" dirty="0"/>
              <a:t> με πολύ μικρό βάρος, περίπου 35 Kg/m2.</a:t>
            </a:r>
            <a:br>
              <a:rPr lang="el-GR" dirty="0"/>
            </a:br>
            <a:r>
              <a:rPr lang="el-GR" dirty="0" smtClean="0"/>
              <a:t>Το δώμα μπορεί </a:t>
            </a:r>
            <a:r>
              <a:rPr lang="el-GR" dirty="0"/>
              <a:t>να δεχθεί καθημερινή χρήση χωρίς όμως αιχμηρά αντικείμενα και βαριά </a:t>
            </a:r>
            <a:r>
              <a:rPr lang="el-GR" dirty="0" smtClean="0"/>
              <a:t>καταπόνηση</a:t>
            </a:r>
          </a:p>
          <a:p>
            <a:pPr marL="285750" indent="-285750">
              <a:buFont typeface="Wingdings" panose="05000000000000000000" pitchFamily="2" charset="2"/>
              <a:buChar char="Ø"/>
            </a:pPr>
            <a:r>
              <a:rPr lang="el-GR" dirty="0" smtClean="0"/>
              <a:t>Βατό</a:t>
            </a:r>
          </a:p>
          <a:p>
            <a:r>
              <a:rPr lang="el-GR" dirty="0"/>
              <a:t>μόνωση </a:t>
            </a:r>
            <a:r>
              <a:rPr lang="el-GR" dirty="0" smtClean="0"/>
              <a:t>με </a:t>
            </a:r>
            <a:r>
              <a:rPr lang="el-GR" dirty="0"/>
              <a:t>τελική επίστρωση </a:t>
            </a:r>
            <a:r>
              <a:rPr lang="el-GR" dirty="0" smtClean="0"/>
              <a:t>πλακιδίων ή χυτή ενιαίας επικάλυψης (μωσαϊκό, τσιμεντοκονία). </a:t>
            </a:r>
            <a:r>
              <a:rPr lang="el-GR" dirty="0"/>
              <a:t>Απεριόριστη χρήση </a:t>
            </a:r>
            <a:r>
              <a:rPr lang="el-GR" dirty="0" smtClean="0"/>
              <a:t>χωρίς </a:t>
            </a:r>
            <a:r>
              <a:rPr lang="el-GR" dirty="0"/>
              <a:t>να υπάρχει απαίτηση για συντήρηση. </a:t>
            </a:r>
          </a:p>
        </p:txBody>
      </p:sp>
      <p:sp>
        <p:nvSpPr>
          <p:cNvPr id="6" name="TextBox 5"/>
          <p:cNvSpPr txBox="1"/>
          <p:nvPr/>
        </p:nvSpPr>
        <p:spPr>
          <a:xfrm>
            <a:off x="493812" y="4904000"/>
            <a:ext cx="8470676" cy="1477328"/>
          </a:xfrm>
          <a:prstGeom prst="rect">
            <a:avLst/>
          </a:prstGeom>
          <a:noFill/>
        </p:spPr>
        <p:txBody>
          <a:bodyPr wrap="square" rtlCol="0">
            <a:spAutoFit/>
          </a:bodyPr>
          <a:lstStyle/>
          <a:p>
            <a:r>
              <a:rPr lang="el-GR" dirty="0" smtClean="0"/>
              <a:t>Η μόνωση του κτηρίου μπορεί να είναι:</a:t>
            </a:r>
          </a:p>
          <a:p>
            <a:pPr marL="285750" indent="-285750">
              <a:buFont typeface="Wingdings" panose="05000000000000000000" pitchFamily="2" charset="2"/>
              <a:buChar char="Ø"/>
            </a:pPr>
            <a:r>
              <a:rPr lang="el-GR" dirty="0" smtClean="0"/>
              <a:t>Συμβατή </a:t>
            </a:r>
          </a:p>
          <a:p>
            <a:r>
              <a:rPr lang="el-GR" dirty="0" smtClean="0"/>
              <a:t>Το μονωτικό υλικό τοποθετείται κάτω από την αδιάβροχη στρώση</a:t>
            </a:r>
          </a:p>
          <a:p>
            <a:pPr marL="285750" indent="-285750">
              <a:buFont typeface="Wingdings" panose="05000000000000000000" pitchFamily="2" charset="2"/>
              <a:buChar char="Ø"/>
            </a:pPr>
            <a:r>
              <a:rPr lang="el-GR" dirty="0" smtClean="0"/>
              <a:t>Ανεστραμμένη</a:t>
            </a:r>
          </a:p>
          <a:p>
            <a:r>
              <a:rPr lang="el-GR" dirty="0" smtClean="0"/>
              <a:t>Το μονωτικό υλικό τοποθετείται πάνω από την αδιάβροχη στρώση</a:t>
            </a:r>
            <a:endParaRPr lang="el-GR" dirty="0"/>
          </a:p>
        </p:txBody>
      </p:sp>
    </p:spTree>
    <p:extLst>
      <p:ext uri="{BB962C8B-B14F-4D97-AF65-F5344CB8AC3E}">
        <p14:creationId xmlns:p14="http://schemas.microsoft.com/office/powerpoint/2010/main" val="28870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descr="C:\Users\RikaDel\Documents\ΟΙΚΟΔΟΜΙΚΗ Ι\ΘΕΡΜΟΠΡΟΣΨΗ ΚΑΙ ΔΩΜΑ\ΘΕΡΜΟΜΟΝΩΣΗ ΔΩΜΑ-ΣΤΗΘΑΙΟ.jpg"/>
          <p:cNvPicPr/>
          <p:nvPr/>
        </p:nvPicPr>
        <p:blipFill rotWithShape="1">
          <a:blip r:embed="rId2">
            <a:extLst>
              <a:ext uri="{28A0092B-C50C-407E-A947-70E740481C1C}">
                <a14:useLocalDpi xmlns:a14="http://schemas.microsoft.com/office/drawing/2010/main" val="0"/>
              </a:ext>
            </a:extLst>
          </a:blip>
          <a:srcRect r="48902"/>
          <a:stretch/>
        </p:blipFill>
        <p:spPr bwMode="auto">
          <a:xfrm>
            <a:off x="107504" y="1772816"/>
            <a:ext cx="3888432" cy="302433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995936" y="144774"/>
            <a:ext cx="5184576" cy="6494085"/>
          </a:xfrm>
          <a:prstGeom prst="rect">
            <a:avLst/>
          </a:prstGeom>
          <a:noFill/>
        </p:spPr>
        <p:txBody>
          <a:bodyPr wrap="square" rtlCol="0">
            <a:spAutoFit/>
          </a:bodyPr>
          <a:lstStyle/>
          <a:p>
            <a:pPr lvl="0"/>
            <a:r>
              <a:rPr lang="el-GR" sz="1600" dirty="0" smtClean="0"/>
              <a:t>1</a:t>
            </a:r>
            <a:r>
              <a:rPr lang="el-GR" sz="1600" dirty="0"/>
              <a:t>. Πλάκες πεζοδρομίου.</a:t>
            </a:r>
            <a:br>
              <a:rPr lang="el-GR" sz="1600" dirty="0"/>
            </a:br>
            <a:r>
              <a:rPr lang="el-GR" sz="1600" dirty="0"/>
              <a:t>2. Συνδετικό κονίαμα.</a:t>
            </a:r>
            <a:br>
              <a:rPr lang="el-GR" sz="1600" dirty="0"/>
            </a:br>
            <a:r>
              <a:rPr lang="el-GR" sz="1600" dirty="0"/>
              <a:t>3. </a:t>
            </a:r>
            <a:r>
              <a:rPr lang="el-GR" sz="1600" dirty="0" err="1"/>
              <a:t>Γεωύφασμα</a:t>
            </a:r>
            <a:r>
              <a:rPr lang="el-GR" sz="1600" dirty="0"/>
              <a:t>.</a:t>
            </a:r>
            <a:br>
              <a:rPr lang="el-GR" sz="1600" dirty="0"/>
            </a:br>
            <a:r>
              <a:rPr lang="el-GR" sz="1600" dirty="0"/>
              <a:t>4. </a:t>
            </a:r>
            <a:r>
              <a:rPr lang="el-GR" sz="1600" dirty="0" err="1"/>
              <a:t>Ασφαλτόπανο</a:t>
            </a:r>
            <a:r>
              <a:rPr lang="el-GR" sz="1600" dirty="0"/>
              <a:t> σε δύο στρώσεις.</a:t>
            </a:r>
            <a:br>
              <a:rPr lang="el-GR" sz="1600" dirty="0"/>
            </a:br>
            <a:r>
              <a:rPr lang="el-GR" sz="1600" dirty="0"/>
              <a:t>5. Εξομαλυντική στρώση τσιμεντοκονιάματος.</a:t>
            </a:r>
            <a:br>
              <a:rPr lang="el-GR" sz="1600" dirty="0"/>
            </a:br>
            <a:r>
              <a:rPr lang="el-GR" sz="1600" dirty="0"/>
              <a:t>6. </a:t>
            </a:r>
            <a:r>
              <a:rPr lang="el-GR" sz="1600" dirty="0" err="1"/>
              <a:t>Ελαφροσκυρόδεμα</a:t>
            </a:r>
            <a:r>
              <a:rPr lang="el-GR" sz="1600" dirty="0"/>
              <a:t> κλίσεων.</a:t>
            </a:r>
            <a:br>
              <a:rPr lang="el-GR" sz="1600" dirty="0"/>
            </a:br>
            <a:r>
              <a:rPr lang="el-GR" sz="1600" dirty="0"/>
              <a:t>7. Προστατευτικό φύλλο πολυαιθυλενίου (τοποθετείται μόνον αν η θερμομονωτική στρώση είναι ευπρόσβλητη στην υγρασία).</a:t>
            </a:r>
            <a:br>
              <a:rPr lang="el-GR" sz="1600" dirty="0"/>
            </a:br>
            <a:r>
              <a:rPr lang="el-GR" sz="1600" dirty="0"/>
              <a:t>8. Θερμομόνωση.</a:t>
            </a:r>
            <a:br>
              <a:rPr lang="el-GR" sz="1600" dirty="0"/>
            </a:br>
            <a:r>
              <a:rPr lang="el-GR" sz="1600" dirty="0"/>
              <a:t>9. Φράγμα υδρατμών (π.χ. φύλλο πολυαιθυλενίου).</a:t>
            </a:r>
            <a:br>
              <a:rPr lang="el-GR" sz="1600" dirty="0"/>
            </a:br>
            <a:r>
              <a:rPr lang="el-GR" sz="1600" dirty="0"/>
              <a:t>10. Πλάκα οπλισμένου σκυροδέματος με επικάλυψη εξομαλυντικής στρώσης τσιμεντοκονιάματος.</a:t>
            </a:r>
            <a:br>
              <a:rPr lang="el-GR" sz="1600" dirty="0"/>
            </a:br>
            <a:r>
              <a:rPr lang="el-GR" sz="1600" dirty="0"/>
              <a:t>11. </a:t>
            </a:r>
            <a:r>
              <a:rPr lang="el-GR" sz="1600" dirty="0" err="1"/>
              <a:t>Οροφοκονίαμα</a:t>
            </a:r>
            <a:r>
              <a:rPr lang="el-GR" sz="1600" dirty="0"/>
              <a:t>.</a:t>
            </a:r>
            <a:br>
              <a:rPr lang="el-GR" sz="1600" dirty="0"/>
            </a:br>
            <a:r>
              <a:rPr lang="el-GR" sz="1600" dirty="0"/>
              <a:t>12. Εσωτερικό επίχρισμα.</a:t>
            </a:r>
            <a:br>
              <a:rPr lang="el-GR" sz="1600" dirty="0"/>
            </a:br>
            <a:r>
              <a:rPr lang="el-GR" sz="1600" dirty="0"/>
              <a:t>13. Στηθαίο σκυροδέματος.</a:t>
            </a:r>
            <a:br>
              <a:rPr lang="el-GR" sz="1600" dirty="0"/>
            </a:br>
            <a:r>
              <a:rPr lang="el-GR" sz="1600" dirty="0"/>
              <a:t>14. Εξομαλυντική στρώση τσιμεντοκονιάματος.</a:t>
            </a:r>
            <a:br>
              <a:rPr lang="el-GR" sz="1600" dirty="0"/>
            </a:br>
            <a:r>
              <a:rPr lang="el-GR" sz="1600" dirty="0"/>
              <a:t>15. Κονίαμα επικόλλησης θερμομονωτικών πλακών.</a:t>
            </a:r>
            <a:br>
              <a:rPr lang="el-GR" sz="1600" dirty="0"/>
            </a:br>
            <a:r>
              <a:rPr lang="el-GR" sz="1600" dirty="0"/>
              <a:t>16. Θερμομονωτικές πλάκες.</a:t>
            </a:r>
            <a:br>
              <a:rPr lang="el-GR" sz="1600" dirty="0"/>
            </a:br>
            <a:r>
              <a:rPr lang="el-GR" sz="1600" dirty="0"/>
              <a:t>17. Οργανικό επίχρισμα ακρυλικής βάσης σε δύο στρώσεις με ενσωματωμένο </a:t>
            </a:r>
            <a:r>
              <a:rPr lang="el-GR" sz="1600" dirty="0" err="1"/>
              <a:t>υαλόπλεγμα</a:t>
            </a:r>
            <a:r>
              <a:rPr lang="el-GR" sz="1600" dirty="0"/>
              <a:t>.</a:t>
            </a:r>
            <a:br>
              <a:rPr lang="el-GR" sz="1600" dirty="0"/>
            </a:br>
            <a:r>
              <a:rPr lang="el-GR" sz="1600" dirty="0"/>
              <a:t>18. Βύσμα στερέωσης.</a:t>
            </a:r>
            <a:br>
              <a:rPr lang="el-GR" sz="1600" dirty="0"/>
            </a:br>
            <a:r>
              <a:rPr lang="el-GR" sz="1600" dirty="0"/>
              <a:t>19. Τσιμεντοκονίαμα επικόλλησης μαρμάρου στέψης.</a:t>
            </a:r>
            <a:br>
              <a:rPr lang="el-GR" sz="1600" dirty="0"/>
            </a:br>
            <a:r>
              <a:rPr lang="el-GR" sz="1600" dirty="0"/>
              <a:t>20. Μάρμαρο στέψης με κλίση προς το δώμα.</a:t>
            </a:r>
            <a:br>
              <a:rPr lang="el-GR" sz="1600" dirty="0"/>
            </a:br>
            <a:r>
              <a:rPr lang="el-GR" sz="1600" dirty="0"/>
              <a:t>21. Διπλό </a:t>
            </a:r>
            <a:r>
              <a:rPr lang="el-GR" sz="1600" dirty="0" err="1"/>
              <a:t>ασφαλτόπανο</a:t>
            </a:r>
            <a:r>
              <a:rPr lang="el-GR" sz="1600" dirty="0"/>
              <a:t> με ψηφίδα στο ελεύθερο τμήμα του</a:t>
            </a:r>
            <a:r>
              <a:rPr lang="el-GR" sz="1600" dirty="0" smtClean="0"/>
              <a:t>.</a:t>
            </a:r>
            <a:endParaRPr lang="el-GR" sz="1600" dirty="0"/>
          </a:p>
        </p:txBody>
      </p:sp>
      <p:sp>
        <p:nvSpPr>
          <p:cNvPr id="8" name="Ορθογώνιο 7"/>
          <p:cNvSpPr/>
          <p:nvPr/>
        </p:nvSpPr>
        <p:spPr>
          <a:xfrm>
            <a:off x="184101" y="4941168"/>
            <a:ext cx="2028119" cy="261610"/>
          </a:xfrm>
          <a:prstGeom prst="rect">
            <a:avLst/>
          </a:prstGeom>
        </p:spPr>
        <p:txBody>
          <a:bodyPr wrap="none">
            <a:spAutoFit/>
          </a:bodyPr>
          <a:lstStyle/>
          <a:p>
            <a:r>
              <a:rPr lang="el-GR" sz="1100" dirty="0"/>
              <a:t>ΠΗΓΗ: </a:t>
            </a:r>
            <a:r>
              <a:rPr lang="el-GR" sz="1100" u="sng" dirty="0">
                <a:hlinkClick r:id="rId3"/>
              </a:rPr>
              <a:t>https://www.ktirio.gr</a:t>
            </a:r>
            <a:endParaRPr lang="el-GR" sz="1100" dirty="0"/>
          </a:p>
        </p:txBody>
      </p:sp>
      <p:sp>
        <p:nvSpPr>
          <p:cNvPr id="13" name="TextBox 12"/>
          <p:cNvSpPr txBox="1"/>
          <p:nvPr/>
        </p:nvSpPr>
        <p:spPr>
          <a:xfrm>
            <a:off x="184101" y="836712"/>
            <a:ext cx="3811835" cy="646331"/>
          </a:xfrm>
          <a:prstGeom prst="rect">
            <a:avLst/>
          </a:prstGeom>
          <a:noFill/>
        </p:spPr>
        <p:txBody>
          <a:bodyPr wrap="square" rtlCol="0">
            <a:spAutoFit/>
          </a:bodyPr>
          <a:lstStyle/>
          <a:p>
            <a:r>
              <a:rPr lang="el-GR" b="1" dirty="0" smtClean="0"/>
              <a:t>Α. Θερμομόνωση επισκέψιμου, συμβατικού δώματος</a:t>
            </a:r>
            <a:endParaRPr lang="el-GR" dirty="0"/>
          </a:p>
        </p:txBody>
      </p:sp>
    </p:spTree>
    <p:extLst>
      <p:ext uri="{BB962C8B-B14F-4D97-AF65-F5344CB8AC3E}">
        <p14:creationId xmlns:p14="http://schemas.microsoft.com/office/powerpoint/2010/main" val="331048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337874"/>
            <a:ext cx="4536504" cy="6001643"/>
          </a:xfrm>
          <a:prstGeom prst="rect">
            <a:avLst/>
          </a:prstGeom>
          <a:noFill/>
        </p:spPr>
        <p:txBody>
          <a:bodyPr wrap="square" rtlCol="0">
            <a:spAutoFit/>
          </a:bodyPr>
          <a:lstStyle/>
          <a:p>
            <a:r>
              <a:rPr lang="el-GR" sz="1600" dirty="0"/>
              <a:t/>
            </a:r>
            <a:br>
              <a:rPr lang="el-GR" sz="1600" dirty="0"/>
            </a:br>
            <a:r>
              <a:rPr lang="el-GR" sz="1600" dirty="0"/>
              <a:t>1. Κροκάλες 40 mm &lt; Φ &lt; 80 mm.</a:t>
            </a:r>
            <a:br>
              <a:rPr lang="el-GR" sz="1600" dirty="0"/>
            </a:br>
            <a:r>
              <a:rPr lang="el-GR" sz="1600" dirty="0"/>
              <a:t>2. </a:t>
            </a:r>
            <a:r>
              <a:rPr lang="el-GR" sz="1600" dirty="0" err="1"/>
              <a:t>Γεωύφασμα</a:t>
            </a:r>
            <a:r>
              <a:rPr lang="el-GR" sz="1600" dirty="0"/>
              <a:t>.</a:t>
            </a:r>
            <a:br>
              <a:rPr lang="el-GR" sz="1600" dirty="0"/>
            </a:br>
            <a:r>
              <a:rPr lang="el-GR" sz="1600" dirty="0"/>
              <a:t>3. Θερμομόνωση.</a:t>
            </a:r>
            <a:br>
              <a:rPr lang="el-GR" sz="1600" dirty="0"/>
            </a:br>
            <a:r>
              <a:rPr lang="el-GR" sz="1600" dirty="0"/>
              <a:t>4. </a:t>
            </a:r>
            <a:r>
              <a:rPr lang="el-GR" sz="1600" dirty="0" err="1"/>
              <a:t>Ασφαλτόπανο</a:t>
            </a:r>
            <a:r>
              <a:rPr lang="el-GR" sz="1600" dirty="0"/>
              <a:t> σε δύο στρώσεις.</a:t>
            </a:r>
            <a:br>
              <a:rPr lang="el-GR" sz="1600" dirty="0"/>
            </a:br>
            <a:r>
              <a:rPr lang="el-GR" sz="1600" dirty="0"/>
              <a:t>5. Εξομαλυντική στρώση τσιμεντοκονιάματος.</a:t>
            </a:r>
            <a:br>
              <a:rPr lang="el-GR" sz="1600" dirty="0"/>
            </a:br>
            <a:r>
              <a:rPr lang="el-GR" sz="1600" dirty="0"/>
              <a:t>6. </a:t>
            </a:r>
            <a:r>
              <a:rPr lang="el-GR" sz="1600" dirty="0" err="1"/>
              <a:t>Ελαφροσκυρόδεμα</a:t>
            </a:r>
            <a:r>
              <a:rPr lang="el-GR" sz="1600" dirty="0"/>
              <a:t> κλίσεων.</a:t>
            </a:r>
            <a:br>
              <a:rPr lang="el-GR" sz="1600" dirty="0"/>
            </a:br>
            <a:r>
              <a:rPr lang="el-GR" sz="1600" dirty="0"/>
              <a:t>7. Πλάκα οπλισμένου σκυροδέματος.</a:t>
            </a:r>
            <a:br>
              <a:rPr lang="el-GR" sz="1600" dirty="0"/>
            </a:br>
            <a:r>
              <a:rPr lang="el-GR" sz="1600" dirty="0"/>
              <a:t>8. </a:t>
            </a:r>
            <a:r>
              <a:rPr lang="el-GR" sz="1600" dirty="0" err="1"/>
              <a:t>Οροφοκονίαμα</a:t>
            </a:r>
            <a:r>
              <a:rPr lang="el-GR" sz="1600" dirty="0"/>
              <a:t>.</a:t>
            </a:r>
            <a:br>
              <a:rPr lang="el-GR" sz="1600" dirty="0"/>
            </a:br>
            <a:r>
              <a:rPr lang="el-GR" sz="1600" dirty="0"/>
              <a:t>9. Εσωτερικό επίχρισμα.</a:t>
            </a:r>
            <a:br>
              <a:rPr lang="el-GR" sz="1600" dirty="0"/>
            </a:br>
            <a:r>
              <a:rPr lang="el-GR" sz="1600" dirty="0"/>
              <a:t>10. Στηθαίο σκυροδέματος.</a:t>
            </a:r>
            <a:br>
              <a:rPr lang="el-GR" sz="1600" dirty="0"/>
            </a:br>
            <a:r>
              <a:rPr lang="el-GR" sz="1600" dirty="0"/>
              <a:t>11. Εξομαλυντική στρώση τσιμεντοκονιάματος.</a:t>
            </a:r>
            <a:br>
              <a:rPr lang="el-GR" sz="1600" dirty="0"/>
            </a:br>
            <a:r>
              <a:rPr lang="el-GR" sz="1600" dirty="0"/>
              <a:t>12. Κονίαμα επικόλλησης θερμομονωτικών πλακών.</a:t>
            </a:r>
            <a:br>
              <a:rPr lang="el-GR" sz="1600" dirty="0"/>
            </a:br>
            <a:r>
              <a:rPr lang="el-GR" sz="1600" dirty="0"/>
              <a:t>13. Θερμομονωτικές πλάκες.</a:t>
            </a:r>
            <a:br>
              <a:rPr lang="el-GR" sz="1600" dirty="0"/>
            </a:br>
            <a:r>
              <a:rPr lang="el-GR" sz="1600" dirty="0"/>
              <a:t>14. Οργανικό επίχρισμα ακρυλικής βάσης σε δύο στρώσεις με ενσωματωμένο </a:t>
            </a:r>
            <a:r>
              <a:rPr lang="el-GR" sz="1600" dirty="0" err="1"/>
              <a:t>υαλόπλεγμα</a:t>
            </a:r>
            <a:r>
              <a:rPr lang="el-GR" sz="1600" dirty="0"/>
              <a:t>.</a:t>
            </a:r>
            <a:br>
              <a:rPr lang="el-GR" sz="1600" dirty="0"/>
            </a:br>
            <a:r>
              <a:rPr lang="el-GR" sz="1600" dirty="0"/>
              <a:t>15. Εξομαλυντική στρώση τσιμεντοκονιάματος.</a:t>
            </a:r>
            <a:br>
              <a:rPr lang="el-GR" sz="1600" dirty="0"/>
            </a:br>
            <a:r>
              <a:rPr lang="el-GR" sz="1600" dirty="0"/>
              <a:t>16. Κάλυμμα από γαλβανισμένη, </a:t>
            </a:r>
            <a:r>
              <a:rPr lang="el-GR" sz="1600" dirty="0" err="1"/>
              <a:t>στραντζαριστή</a:t>
            </a:r>
            <a:r>
              <a:rPr lang="el-GR" sz="1600" dirty="0"/>
              <a:t> λαμαρίνα, στερεωμένη περιμετρικά του στηθαίου.</a:t>
            </a:r>
            <a:br>
              <a:rPr lang="el-GR" sz="1600" dirty="0"/>
            </a:br>
            <a:r>
              <a:rPr lang="el-GR" sz="1600" dirty="0"/>
              <a:t>17. Βύσμα στερέωσης.</a:t>
            </a:r>
            <a:br>
              <a:rPr lang="el-GR" sz="1600" dirty="0"/>
            </a:br>
            <a:r>
              <a:rPr lang="el-GR" sz="1600" dirty="0"/>
              <a:t>18. Διπλό </a:t>
            </a:r>
            <a:r>
              <a:rPr lang="el-GR" sz="1600" dirty="0" err="1"/>
              <a:t>ασφαλτόπανο</a:t>
            </a:r>
            <a:r>
              <a:rPr lang="el-GR" sz="1600" dirty="0"/>
              <a:t> με ψηφίδα στο ελεύθερο τμήμα του</a:t>
            </a:r>
            <a:r>
              <a:rPr lang="el-GR" sz="1600" dirty="0" smtClean="0"/>
              <a:t>.</a:t>
            </a:r>
            <a:endParaRPr lang="el-GR" sz="1600" dirty="0"/>
          </a:p>
        </p:txBody>
      </p:sp>
      <p:sp>
        <p:nvSpPr>
          <p:cNvPr id="8" name="Ορθογώνιο 7"/>
          <p:cNvSpPr/>
          <p:nvPr/>
        </p:nvSpPr>
        <p:spPr>
          <a:xfrm>
            <a:off x="184101" y="5471646"/>
            <a:ext cx="2028119" cy="261610"/>
          </a:xfrm>
          <a:prstGeom prst="rect">
            <a:avLst/>
          </a:prstGeom>
        </p:spPr>
        <p:txBody>
          <a:bodyPr wrap="none">
            <a:spAutoFit/>
          </a:bodyPr>
          <a:lstStyle/>
          <a:p>
            <a:r>
              <a:rPr lang="el-GR" sz="1100" dirty="0"/>
              <a:t>ΠΗΓΗ: </a:t>
            </a:r>
            <a:r>
              <a:rPr lang="el-GR" sz="1100" u="sng" dirty="0">
                <a:hlinkClick r:id="rId2"/>
              </a:rPr>
              <a:t>https://www.ktirio.gr</a:t>
            </a:r>
            <a:endParaRPr lang="el-GR" sz="1100" dirty="0"/>
          </a:p>
        </p:txBody>
      </p:sp>
      <p:pic>
        <p:nvPicPr>
          <p:cNvPr id="5" name="Εικόνα 4" descr="C:\Users\RikaDel\Documents\ΟΙΚΟΔΟΜΙΚΗ Ι\ΘΕΡΜΟΠΡΟΣΨΗ ΚΑΙ ΔΩΜΑ\ΘΕΡΜΟΜΟΝΩΣΗ ΔΩΜΑ-ΣΤΗΘΑΙΟ.jpg"/>
          <p:cNvPicPr/>
          <p:nvPr/>
        </p:nvPicPr>
        <p:blipFill rotWithShape="1">
          <a:blip r:embed="rId3">
            <a:extLst>
              <a:ext uri="{28A0092B-C50C-407E-A947-70E740481C1C}">
                <a14:useLocalDpi xmlns:a14="http://schemas.microsoft.com/office/drawing/2010/main" val="0"/>
              </a:ext>
            </a:extLst>
          </a:blip>
          <a:srcRect l="50184"/>
          <a:stretch/>
        </p:blipFill>
        <p:spPr bwMode="auto">
          <a:xfrm>
            <a:off x="107504" y="1916832"/>
            <a:ext cx="3888432" cy="3312368"/>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184101" y="476672"/>
            <a:ext cx="3811835" cy="646331"/>
          </a:xfrm>
          <a:prstGeom prst="rect">
            <a:avLst/>
          </a:prstGeom>
          <a:noFill/>
        </p:spPr>
        <p:txBody>
          <a:bodyPr wrap="square" rtlCol="0">
            <a:spAutoFit/>
          </a:bodyPr>
          <a:lstStyle/>
          <a:p>
            <a:r>
              <a:rPr lang="el-GR" b="1" dirty="0" smtClean="0"/>
              <a:t>Β. Θερμομόνωση επισκέψιμου, αντεστραμμένου δώματος</a:t>
            </a:r>
            <a:endParaRPr lang="el-GR" dirty="0"/>
          </a:p>
        </p:txBody>
      </p:sp>
    </p:spTree>
    <p:extLst>
      <p:ext uri="{BB962C8B-B14F-4D97-AF65-F5344CB8AC3E}">
        <p14:creationId xmlns:p14="http://schemas.microsoft.com/office/powerpoint/2010/main" val="317742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23364"/>
            <a:ext cx="7488832" cy="369332"/>
          </a:xfrm>
          <a:prstGeom prst="rect">
            <a:avLst/>
          </a:prstGeom>
          <a:noFill/>
        </p:spPr>
        <p:txBody>
          <a:bodyPr wrap="square" rtlCol="0">
            <a:spAutoFit/>
          </a:bodyPr>
          <a:lstStyle/>
          <a:p>
            <a:pPr fontAlgn="ctr"/>
            <a:r>
              <a:rPr lang="el-GR" b="1" dirty="0" smtClean="0"/>
              <a:t>ΣΗΜΑΝΤΙΚΕΣ ΚΑΤΑΣΚΕΥΑΣΤΙΚΕΣ ΛΕΠΤΕΜΕΡΕΙΕΣ</a:t>
            </a:r>
            <a:endParaRPr lang="el-GR" b="1" dirty="0"/>
          </a:p>
        </p:txBody>
      </p:sp>
      <p:sp>
        <p:nvSpPr>
          <p:cNvPr id="5" name="TextBox 4"/>
          <p:cNvSpPr txBox="1"/>
          <p:nvPr/>
        </p:nvSpPr>
        <p:spPr>
          <a:xfrm>
            <a:off x="467544" y="893033"/>
            <a:ext cx="8648997" cy="5078313"/>
          </a:xfrm>
          <a:prstGeom prst="rect">
            <a:avLst/>
          </a:prstGeom>
          <a:noFill/>
        </p:spPr>
        <p:txBody>
          <a:bodyPr wrap="square" rtlCol="0">
            <a:spAutoFit/>
          </a:bodyPr>
          <a:lstStyle/>
          <a:p>
            <a:r>
              <a:rPr lang="el-GR" dirty="0"/>
              <a:t>Ανεξάρτητα από τον τύπο δώματος που διαμορφώνεται (συμβατικό ή αντεστραμμένο), πρέπει σε κάθε περίπτωση τα ασφαλτικά φύλλα της </a:t>
            </a:r>
            <a:r>
              <a:rPr lang="el-GR" dirty="0" err="1"/>
              <a:t>στεγανοποιητικής</a:t>
            </a:r>
            <a:r>
              <a:rPr lang="el-GR" dirty="0"/>
              <a:t> στρώσης να μην τερματίζουν στο άκρο της οριζόντιας επιφάνειας, αλλά να γυρίζουν στο στηθαίο και να το επικαλύπτουν, σχηματίζοντας αμβλεία γωνία με την οριζόντια επιφάνεια.</a:t>
            </a:r>
          </a:p>
          <a:p>
            <a:r>
              <a:rPr lang="el-GR" dirty="0"/>
              <a:t/>
            </a:r>
            <a:br>
              <a:rPr lang="el-GR" dirty="0"/>
            </a:br>
            <a:r>
              <a:rPr lang="el-GR" dirty="0"/>
              <a:t>Η </a:t>
            </a:r>
            <a:r>
              <a:rPr lang="el-GR" dirty="0" err="1"/>
              <a:t>στεγανοποιητική</a:t>
            </a:r>
            <a:r>
              <a:rPr lang="el-GR" dirty="0"/>
              <a:t> στρώση πρέπει να προστατεύεται από την υπεριώδη ηλιακή ακτινοβολία με κάποια επικάλυψη, για παράδειγμα </a:t>
            </a:r>
            <a:r>
              <a:rPr lang="el-GR" dirty="0" err="1"/>
              <a:t>ασφαλτόπανο</a:t>
            </a:r>
            <a:r>
              <a:rPr lang="el-GR" dirty="0"/>
              <a:t> με ψηφίδα, ή με γαλβανισμένα μεταλλικά ελάσματα που διατρέχουν το στηθαίο σ’ όλο του το μήκος. Στην απόληξη των στηθαίων χρησιμοποιούνται συνήθως πλάκες μαρμάρου, οι οποίες πρέπει να έχουν επαρκή κλίση προς το δώμα και την κατάλληλη εγκοπή (</a:t>
            </a:r>
            <a:r>
              <a:rPr lang="el-GR" dirty="0" err="1"/>
              <a:t>νεροσταλάκτη</a:t>
            </a:r>
            <a:r>
              <a:rPr lang="el-GR" dirty="0"/>
              <a:t>). Εναλλακτικά, το στηθαίο μπορεί να επικαλυφθεί με προκατασκευασμένες ειδικές μεταλλικές διατομές</a:t>
            </a:r>
            <a:r>
              <a:rPr lang="el-GR" dirty="0" smtClean="0"/>
              <a:t>.</a:t>
            </a:r>
          </a:p>
          <a:p>
            <a:endParaRPr lang="el-GR" dirty="0"/>
          </a:p>
          <a:p>
            <a:r>
              <a:rPr lang="el-GR" dirty="0" smtClean="0"/>
              <a:t>Ιδιαίτερη μέριμνα απαιτείται στις περιπτώσεις που έχουμε απολήξεις στοιχείων ή κατασκευές πακτωμένες στο δώμα όπως: </a:t>
            </a:r>
          </a:p>
          <a:p>
            <a:r>
              <a:rPr lang="el-GR" dirty="0" smtClean="0"/>
              <a:t>εξαερισμοί καμινάδες, θερμοσίφωνο, κεραίες, κλιματιστικά, αναμονές σιδηρούν σκελετού κλπ</a:t>
            </a:r>
            <a:endParaRPr lang="el-GR" dirty="0"/>
          </a:p>
        </p:txBody>
      </p:sp>
    </p:spTree>
    <p:extLst>
      <p:ext uri="{BB962C8B-B14F-4D97-AF65-F5344CB8AC3E}">
        <p14:creationId xmlns:p14="http://schemas.microsoft.com/office/powerpoint/2010/main" val="803650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23364"/>
            <a:ext cx="3600400" cy="646331"/>
          </a:xfrm>
          <a:prstGeom prst="rect">
            <a:avLst/>
          </a:prstGeom>
          <a:noFill/>
        </p:spPr>
        <p:txBody>
          <a:bodyPr wrap="square" rtlCol="0">
            <a:spAutoFit/>
          </a:bodyPr>
          <a:lstStyle/>
          <a:p>
            <a:pPr fontAlgn="ctr"/>
            <a:r>
              <a:rPr lang="el-GR" b="1" dirty="0" smtClean="0"/>
              <a:t>ΣΥΜΒΑΤΙΚΗ ΜΟΝΩΣΗ ΔΩΜΑΤΟΣ – ΜΗ ΒΑΤΟ ΔΩΜΑ</a:t>
            </a:r>
            <a:endParaRPr lang="el-GR" b="1" dirty="0"/>
          </a:p>
        </p:txBody>
      </p:sp>
      <p:pic>
        <p:nvPicPr>
          <p:cNvPr id="6" name="Εικόνα 5" descr="C:\Users\RikaDel\Documents\ΟΙΚΟΔΟΜΙΚΗ Ι\ΘΕΡΜΟΠΡΟΣΨΗ ΚΑΙ ΔΩΜΑ\1463652625_0_Symvatiki-Monosi-Taratsas-Mi-Vato-Dom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6132"/>
            <a:ext cx="4176464" cy="3587332"/>
          </a:xfrm>
          <a:prstGeom prst="rect">
            <a:avLst/>
          </a:prstGeom>
          <a:noFill/>
          <a:ln>
            <a:noFill/>
          </a:ln>
        </p:spPr>
      </p:pic>
      <p:sp>
        <p:nvSpPr>
          <p:cNvPr id="2" name="TextBox 1"/>
          <p:cNvSpPr txBox="1"/>
          <p:nvPr/>
        </p:nvSpPr>
        <p:spPr>
          <a:xfrm>
            <a:off x="2339752" y="5805264"/>
            <a:ext cx="3888432" cy="461665"/>
          </a:xfrm>
          <a:prstGeom prst="rect">
            <a:avLst/>
          </a:prstGeom>
          <a:noFill/>
        </p:spPr>
        <p:txBody>
          <a:bodyPr wrap="square" rtlCol="0">
            <a:spAutoFit/>
          </a:bodyPr>
          <a:lstStyle/>
          <a:p>
            <a:r>
              <a:rPr lang="en-US" sz="1200" dirty="0" smtClean="0"/>
              <a:t>https://www.technomorfi.gr/ell/product/Symvatiki-Monosi-Taratsas-Mi-Vato-Doma</a:t>
            </a:r>
            <a:endParaRPr lang="el-GR" sz="1200" dirty="0"/>
          </a:p>
        </p:txBody>
      </p:sp>
      <p:sp>
        <p:nvSpPr>
          <p:cNvPr id="8" name="TextBox 7"/>
          <p:cNvSpPr txBox="1"/>
          <p:nvPr/>
        </p:nvSpPr>
        <p:spPr>
          <a:xfrm>
            <a:off x="5001741" y="334397"/>
            <a:ext cx="3530699" cy="646331"/>
          </a:xfrm>
          <a:prstGeom prst="rect">
            <a:avLst/>
          </a:prstGeom>
          <a:noFill/>
        </p:spPr>
        <p:txBody>
          <a:bodyPr wrap="square" rtlCol="0">
            <a:spAutoFit/>
          </a:bodyPr>
          <a:lstStyle/>
          <a:p>
            <a:pPr fontAlgn="ctr"/>
            <a:r>
              <a:rPr lang="el-GR" b="1" dirty="0" smtClean="0"/>
              <a:t>ΣΥΜΒΑΤΙΚΗ ΜΟΝΩΣΗ ΔΩΜΑΤΟΣ – ΒΑΤΟ ΔΩΜΑ</a:t>
            </a:r>
            <a:endParaRPr lang="el-GR" b="1" dirty="0"/>
          </a:p>
        </p:txBody>
      </p:sp>
      <p:pic>
        <p:nvPicPr>
          <p:cNvPr id="9" name="Εικόνα 8" descr="C:\Users\RikaDel\Documents\ΟΙΚΟΔΟΜΙΚΗ Ι\ΘΕΡΜΟΠΡΟΣΨΗ ΚΑΙ ΔΩΜΑ\1463656148_0_Symvatiki-Monosi-Taratsas-Vato-Dom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1846132"/>
            <a:ext cx="4030141" cy="3599091"/>
          </a:xfrm>
          <a:prstGeom prst="rect">
            <a:avLst/>
          </a:prstGeom>
          <a:noFill/>
          <a:ln>
            <a:noFill/>
          </a:ln>
        </p:spPr>
      </p:pic>
    </p:spTree>
    <p:extLst>
      <p:ext uri="{BB962C8B-B14F-4D97-AF65-F5344CB8AC3E}">
        <p14:creationId xmlns:p14="http://schemas.microsoft.com/office/powerpoint/2010/main" val="80083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23364"/>
            <a:ext cx="7488832" cy="369332"/>
          </a:xfrm>
          <a:prstGeom prst="rect">
            <a:avLst/>
          </a:prstGeom>
          <a:noFill/>
        </p:spPr>
        <p:txBody>
          <a:bodyPr wrap="square" rtlCol="0">
            <a:spAutoFit/>
          </a:bodyPr>
          <a:lstStyle/>
          <a:p>
            <a:pPr fontAlgn="ctr"/>
            <a:r>
              <a:rPr lang="el-GR" b="1" dirty="0" smtClean="0"/>
              <a:t>ΦΥΤΕΜΕΝΟ ΔΩΜΑ</a:t>
            </a:r>
            <a:endParaRPr lang="el-GR" b="1" dirty="0"/>
          </a:p>
        </p:txBody>
      </p:sp>
      <p:sp>
        <p:nvSpPr>
          <p:cNvPr id="5" name="TextBox 4"/>
          <p:cNvSpPr txBox="1"/>
          <p:nvPr/>
        </p:nvSpPr>
        <p:spPr>
          <a:xfrm>
            <a:off x="251521" y="620688"/>
            <a:ext cx="8568952" cy="2585323"/>
          </a:xfrm>
          <a:prstGeom prst="rect">
            <a:avLst/>
          </a:prstGeom>
          <a:noFill/>
        </p:spPr>
        <p:txBody>
          <a:bodyPr wrap="square" rtlCol="0">
            <a:spAutoFit/>
          </a:bodyPr>
          <a:lstStyle/>
          <a:p>
            <a:r>
              <a:rPr lang="el-GR" dirty="0"/>
              <a:t>Το  φυτεμένο  δώμα  αποτελεί  θερμικό  σύστημα  που  αυξάνει  τις </a:t>
            </a:r>
            <a:r>
              <a:rPr lang="el-GR" dirty="0" smtClean="0"/>
              <a:t>θερμομονωτικές  </a:t>
            </a:r>
            <a:r>
              <a:rPr lang="el-GR" dirty="0"/>
              <a:t>ιδιότητες  του  κτιρίου,  καθώς  το  χειμώνα  περιορίζει  τις  θερμικές </a:t>
            </a:r>
            <a:r>
              <a:rPr lang="el-GR" dirty="0" smtClean="0"/>
              <a:t>απώλειες </a:t>
            </a:r>
            <a:r>
              <a:rPr lang="el-GR" dirty="0"/>
              <a:t>από την τελευταία πλάκα του κτιρίου, και το καλοκαίρι αποτελεί φράγμα </a:t>
            </a:r>
            <a:r>
              <a:rPr lang="el-GR" dirty="0" smtClean="0"/>
              <a:t>για  </a:t>
            </a:r>
            <a:r>
              <a:rPr lang="el-GR" dirty="0"/>
              <a:t>την  ηλιακή  ακτινοβολία  αντανακλώντας  το  20-30%  και  απορροφώντας  το υπόλοιπο. </a:t>
            </a:r>
          </a:p>
          <a:p>
            <a:r>
              <a:rPr lang="el-GR" dirty="0"/>
              <a:t>Η φύτευση εκτός από τη θερμική και ακουστική </a:t>
            </a:r>
            <a:r>
              <a:rPr lang="el-GR" dirty="0" smtClean="0"/>
              <a:t>μόνωση </a:t>
            </a:r>
            <a:r>
              <a:rPr lang="el-GR" dirty="0"/>
              <a:t>του δώματος, επιμηκύνει τη διάρκεια ζωής της επικάλυψης περιορίζοντας </a:t>
            </a:r>
            <a:r>
              <a:rPr lang="el-GR" dirty="0" smtClean="0"/>
              <a:t>την  </a:t>
            </a:r>
            <a:r>
              <a:rPr lang="el-GR" dirty="0"/>
              <a:t>ανάπτυξη  των  υψηλών  θερμοκρασιών  της  επιφάνειας  του  </a:t>
            </a:r>
            <a:r>
              <a:rPr lang="el-GR" dirty="0" smtClean="0"/>
              <a:t>δώματος. </a:t>
            </a:r>
            <a:br>
              <a:rPr lang="el-GR" dirty="0" smtClean="0"/>
            </a:br>
            <a:r>
              <a:rPr lang="el-GR" dirty="0"/>
              <a:t>[Αθανασόπουλος, 2003]</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06011"/>
            <a:ext cx="4995703" cy="357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37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94786"/>
            <a:ext cx="8280920" cy="5078313"/>
          </a:xfrm>
          <a:prstGeom prst="rect">
            <a:avLst/>
          </a:prstGeom>
          <a:noFill/>
        </p:spPr>
        <p:txBody>
          <a:bodyPr wrap="square" rtlCol="0">
            <a:spAutoFit/>
          </a:bodyPr>
          <a:lstStyle/>
          <a:p>
            <a:r>
              <a:rPr lang="el-GR" dirty="0"/>
              <a:t>Τα φυτεμένα δώματα διαχωρίζονται στις εξής κατηγορίες</a:t>
            </a:r>
            <a:r>
              <a:rPr lang="el-GR" dirty="0" smtClean="0"/>
              <a:t>:</a:t>
            </a:r>
          </a:p>
          <a:p>
            <a:endParaRPr lang="el-GR" dirty="0"/>
          </a:p>
          <a:p>
            <a:r>
              <a:rPr lang="el-GR" u="sng" dirty="0"/>
              <a:t>Εντατικοί τύποι</a:t>
            </a:r>
            <a:r>
              <a:rPr lang="el-GR" dirty="0"/>
              <a:t>, είναι </a:t>
            </a:r>
            <a:r>
              <a:rPr lang="el-GR" dirty="0" err="1"/>
              <a:t>προσβάσιμοι</a:t>
            </a:r>
            <a:r>
              <a:rPr lang="el-GR" dirty="0"/>
              <a:t> και έχουν στοιχεία πάρκου όπως δέντρα και θάμνους</a:t>
            </a:r>
            <a:r>
              <a:rPr lang="el-GR" dirty="0" smtClean="0"/>
              <a:t>.</a:t>
            </a:r>
          </a:p>
          <a:p>
            <a:endParaRPr lang="el-GR" dirty="0"/>
          </a:p>
          <a:p>
            <a:r>
              <a:rPr lang="el-GR" u="sng" dirty="0" err="1" smtClean="0"/>
              <a:t>Εκτατικοί</a:t>
            </a:r>
            <a:r>
              <a:rPr lang="el-GR" u="sng" dirty="0" smtClean="0"/>
              <a:t>  </a:t>
            </a:r>
            <a:r>
              <a:rPr lang="el-GR" u="sng" dirty="0"/>
              <a:t>τύποι </a:t>
            </a:r>
            <a:r>
              <a:rPr lang="el-GR" dirty="0"/>
              <a:t>δεν  είναι  </a:t>
            </a:r>
            <a:r>
              <a:rPr lang="el-GR" dirty="0" err="1"/>
              <a:t>προσβάσιμοι</a:t>
            </a:r>
            <a:endParaRPr lang="el-GR" dirty="0"/>
          </a:p>
          <a:p>
            <a:r>
              <a:rPr lang="el-GR" dirty="0"/>
              <a:t>και  έχουν  λεπτό  στρώμα  μέσου ανάπτυξης των φυτών (5-15 </a:t>
            </a:r>
            <a:r>
              <a:rPr lang="el-GR" dirty="0" err="1"/>
              <a:t>cmπάχος</a:t>
            </a:r>
            <a:r>
              <a:rPr lang="el-GR" dirty="0"/>
              <a:t>) τα οποία επιλέγονται για την ικανότητα αντοχής τους στις ακραίες καιρικές συνθήκες της οροφής, όπως πολύ  υψηλές  ή  πολύ  χαμηλές  θερμοκρασίες,  σφοδροί  άνεμοι  και  σχεδόν </a:t>
            </a:r>
            <a:r>
              <a:rPr lang="el-GR" dirty="0" smtClean="0"/>
              <a:t>καθόλου  </a:t>
            </a:r>
            <a:r>
              <a:rPr lang="el-GR" dirty="0"/>
              <a:t>άρδευση</a:t>
            </a:r>
            <a:r>
              <a:rPr lang="el-GR" dirty="0" smtClean="0"/>
              <a:t>.</a:t>
            </a:r>
          </a:p>
          <a:p>
            <a:endParaRPr lang="el-GR" dirty="0"/>
          </a:p>
          <a:p>
            <a:r>
              <a:rPr lang="el-GR" u="sng" dirty="0" err="1"/>
              <a:t>Ημιεντατικοί</a:t>
            </a:r>
            <a:r>
              <a:rPr lang="el-GR" u="sng" dirty="0"/>
              <a:t>  τύποι</a:t>
            </a:r>
            <a:r>
              <a:rPr lang="el-GR" dirty="0"/>
              <a:t> φυτεμένων  δωμάτων  βρίσκονται  μεταξύ  των  δύο προηγούμενων. </a:t>
            </a:r>
            <a:r>
              <a:rPr lang="el-GR" dirty="0" smtClean="0"/>
              <a:t>Χρειάζεται περιοδική συντήρηση και άρδευση.</a:t>
            </a:r>
            <a:endParaRPr lang="el-GR" dirty="0"/>
          </a:p>
          <a:p>
            <a:r>
              <a:rPr lang="el-GR" dirty="0"/>
              <a:t>Το  πάχος  του  υποστρώματος  είναι ενδιάμεσο  των προηγουμένων, περίπου </a:t>
            </a:r>
            <a:r>
              <a:rPr lang="el-GR" dirty="0" smtClean="0"/>
              <a:t>10-25cm</a:t>
            </a:r>
          </a:p>
          <a:p>
            <a:endParaRPr lang="el-GR" dirty="0" smtClean="0"/>
          </a:p>
          <a:p>
            <a:r>
              <a:rPr lang="en-US" dirty="0" smtClean="0"/>
              <a:t>https://docplayer.gr/13002019-Ethniko-metsovio-polytehneio-sholi-politikon-mihanikon-tomeas-syntheseon-tehnologikis-aihmis-diplomatiki-ergasia.html</a:t>
            </a:r>
            <a:endParaRPr lang="el-GR" dirty="0" smtClean="0"/>
          </a:p>
        </p:txBody>
      </p:sp>
    </p:spTree>
    <p:extLst>
      <p:ext uri="{BB962C8B-B14F-4D97-AF65-F5344CB8AC3E}">
        <p14:creationId xmlns:p14="http://schemas.microsoft.com/office/powerpoint/2010/main" val="220462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379631"/>
            <a:ext cx="7488832" cy="369332"/>
          </a:xfrm>
          <a:prstGeom prst="rect">
            <a:avLst/>
          </a:prstGeom>
          <a:noFill/>
        </p:spPr>
        <p:txBody>
          <a:bodyPr wrap="square" rtlCol="0">
            <a:spAutoFit/>
          </a:bodyPr>
          <a:lstStyle/>
          <a:p>
            <a:r>
              <a:rPr lang="el-GR" b="1" dirty="0" smtClean="0"/>
              <a:t>ΒΙΩΣΙΜΗ ΔΟΜΗΣΗ</a:t>
            </a:r>
          </a:p>
        </p:txBody>
      </p:sp>
      <p:sp>
        <p:nvSpPr>
          <p:cNvPr id="8" name="TextBox 7"/>
          <p:cNvSpPr txBox="1"/>
          <p:nvPr/>
        </p:nvSpPr>
        <p:spPr>
          <a:xfrm>
            <a:off x="467544" y="827420"/>
            <a:ext cx="7992888" cy="4770537"/>
          </a:xfrm>
          <a:prstGeom prst="rect">
            <a:avLst/>
          </a:prstGeom>
          <a:noFill/>
        </p:spPr>
        <p:txBody>
          <a:bodyPr wrap="square" rtlCol="0">
            <a:spAutoFit/>
          </a:bodyPr>
          <a:lstStyle/>
          <a:p>
            <a:r>
              <a:rPr lang="el-GR" dirty="0" smtClean="0"/>
              <a:t>Βιώσιμη Δόμηση είναι η υπεύθυνη διατήρηση ενός υγιούς δομημένου περιβάλλοντος που στηρίζεται στις αρχές της ορθολογικής αξιοποίησης των πόρων και της οικολογίας.</a:t>
            </a:r>
          </a:p>
          <a:p>
            <a:endParaRPr lang="el-GR" dirty="0" smtClean="0"/>
          </a:p>
          <a:p>
            <a:r>
              <a:rPr lang="el-GR" dirty="0" smtClean="0"/>
              <a:t>Στις </a:t>
            </a:r>
            <a:r>
              <a:rPr lang="el-GR" dirty="0"/>
              <a:t>βιώσιμες κατασκευές, το τοπικό και παγκόσμιο περιβάλλον και η φύση πρέπει να προστατεύονται. Μεταξύ άλλων, αυτό μπορεί να γίνει με τη χρήση των φυσικών πόρων και τη φειδωλή χρήση της ενέργειας</a:t>
            </a:r>
            <a:r>
              <a:rPr lang="el-GR" dirty="0" smtClean="0"/>
              <a:t>.</a:t>
            </a:r>
          </a:p>
          <a:p>
            <a:endParaRPr lang="el-GR" sz="1600" dirty="0" smtClean="0"/>
          </a:p>
          <a:p>
            <a:r>
              <a:rPr lang="el-GR" dirty="0" smtClean="0"/>
              <a:t>Στόχος σε όλες της φάσεις ζωής των κτηρίων από τον σχεδιασμό μέχρι την κατασκευή, τη χρήση, την ανακαίνιση και την αποξήλωση είναι:</a:t>
            </a:r>
          </a:p>
          <a:p>
            <a:endParaRPr lang="el-GR" dirty="0"/>
          </a:p>
          <a:p>
            <a:pPr marL="285750" indent="-285750">
              <a:buFont typeface="Arial" panose="020B0604020202020204" pitchFamily="34" charset="0"/>
              <a:buChar char="•"/>
            </a:pPr>
            <a:r>
              <a:rPr lang="el-GR" dirty="0" smtClean="0"/>
              <a:t>Η ελαχιστοποίηση </a:t>
            </a:r>
            <a:r>
              <a:rPr lang="el-GR" dirty="0"/>
              <a:t>της κατανάλωσης </a:t>
            </a:r>
            <a:r>
              <a:rPr lang="el-GR" dirty="0" smtClean="0"/>
              <a:t>ενέργειας</a:t>
            </a:r>
          </a:p>
          <a:p>
            <a:pPr marL="285750" indent="-285750">
              <a:buFont typeface="Arial" panose="020B0604020202020204" pitchFamily="34" charset="0"/>
              <a:buChar char="•"/>
            </a:pPr>
            <a:r>
              <a:rPr lang="el-GR" dirty="0" smtClean="0"/>
              <a:t>Η ελαχιστοποίηση της κατανάλωσης </a:t>
            </a:r>
            <a:r>
              <a:rPr lang="el-GR" dirty="0"/>
              <a:t>φυσικών </a:t>
            </a:r>
            <a:r>
              <a:rPr lang="el-GR" dirty="0" smtClean="0"/>
              <a:t>πόρων</a:t>
            </a:r>
          </a:p>
          <a:p>
            <a:pPr marL="285750" indent="-285750">
              <a:buFont typeface="Arial" panose="020B0604020202020204" pitchFamily="34" charset="0"/>
              <a:buChar char="•"/>
            </a:pPr>
            <a:endParaRPr lang="el-GR" dirty="0"/>
          </a:p>
          <a:p>
            <a:r>
              <a:rPr lang="el-GR" dirty="0" smtClean="0"/>
              <a:t>[</a:t>
            </a:r>
            <a:r>
              <a:rPr lang="en-US" dirty="0" smtClean="0"/>
              <a:t>http://portal.tee.gr/portal/page/portal/PUBLICATIONS/BYMONTHLY_PUBLICATIONS/STROGGYLO_06/DBIKAs.pdf</a:t>
            </a:r>
            <a:r>
              <a:rPr lang="el-GR" dirty="0" smtClean="0"/>
              <a:t>]</a:t>
            </a:r>
          </a:p>
          <a:p>
            <a:pPr marL="285750" indent="-285750">
              <a:buFont typeface="Arial" panose="020B0604020202020204" pitchFamily="34" charset="0"/>
              <a:buChar char="•"/>
            </a:pPr>
            <a:endParaRPr lang="el-GR" dirty="0" smtClean="0"/>
          </a:p>
        </p:txBody>
      </p:sp>
      <p:sp>
        <p:nvSpPr>
          <p:cNvPr id="9" name="TextBox 8"/>
          <p:cNvSpPr txBox="1"/>
          <p:nvPr/>
        </p:nvSpPr>
        <p:spPr>
          <a:xfrm>
            <a:off x="683568" y="5602014"/>
            <a:ext cx="7776864" cy="646331"/>
          </a:xfrm>
          <a:prstGeom prst="rect">
            <a:avLst/>
          </a:prstGeom>
          <a:noFill/>
        </p:spPr>
        <p:txBody>
          <a:bodyPr wrap="square" rtlCol="0">
            <a:spAutoFit/>
          </a:bodyPr>
          <a:lstStyle/>
          <a:p>
            <a:r>
              <a:rPr lang="el-GR" dirty="0" smtClean="0"/>
              <a:t>Μέρος της αειφόρου ανάπτυξης αποτελεί ο ΒΙΟΚΛΙΜΑΤΙΚΟΣ ΣΧΕΔΙΑΣΜΟΣ</a:t>
            </a:r>
            <a:endParaRPr lang="el-GR" dirty="0"/>
          </a:p>
          <a:p>
            <a:pPr marL="285750" indent="-285750">
              <a:buFont typeface="Wingdings" panose="05000000000000000000" pitchFamily="2" charset="2"/>
              <a:buChar char="Ø"/>
            </a:pPr>
            <a:endParaRPr lang="el-GR" dirty="0" smtClean="0"/>
          </a:p>
        </p:txBody>
      </p:sp>
    </p:spTree>
    <p:extLst>
      <p:ext uri="{BB962C8B-B14F-4D97-AF65-F5344CB8AC3E}">
        <p14:creationId xmlns:p14="http://schemas.microsoft.com/office/powerpoint/2010/main" val="2808159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4355"/>
            <a:ext cx="5256584" cy="632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469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8117"/>
            <a:ext cx="5904655" cy="642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975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355913"/>
            <a:ext cx="7930883" cy="1793167"/>
          </a:xfrm>
        </p:spPr>
        <p:txBody>
          <a:bodyPr/>
          <a:lstStyle/>
          <a:p>
            <a:pPr marL="182880" indent="0" algn="ctr">
              <a:buNone/>
            </a:pPr>
            <a:r>
              <a:rPr lang="el-GR" sz="3600" dirty="0" smtClean="0"/>
              <a:t>Ευχαριστώ για την προσοχή σας</a:t>
            </a:r>
            <a:endParaRPr lang="el-GR" sz="3600" dirty="0"/>
          </a:p>
        </p:txBody>
      </p:sp>
    </p:spTree>
    <p:extLst>
      <p:ext uri="{BB962C8B-B14F-4D97-AF65-F5344CB8AC3E}">
        <p14:creationId xmlns:p14="http://schemas.microsoft.com/office/powerpoint/2010/main" val="3969488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ΒΙΟΚΛΙΜΑΤΙΚΟΣ ΣΧΕΔΙΑΣΜΟΣ</a:t>
            </a:r>
          </a:p>
        </p:txBody>
      </p:sp>
      <p:sp>
        <p:nvSpPr>
          <p:cNvPr id="8" name="TextBox 7"/>
          <p:cNvSpPr txBox="1"/>
          <p:nvPr/>
        </p:nvSpPr>
        <p:spPr>
          <a:xfrm>
            <a:off x="467544" y="827420"/>
            <a:ext cx="8136904" cy="2862322"/>
          </a:xfrm>
          <a:prstGeom prst="rect">
            <a:avLst/>
          </a:prstGeom>
          <a:noFill/>
        </p:spPr>
        <p:txBody>
          <a:bodyPr wrap="square" rtlCol="0">
            <a:spAutoFit/>
          </a:bodyPr>
          <a:lstStyle/>
          <a:p>
            <a:pPr lvl="0"/>
            <a:r>
              <a:rPr lang="el-GR" dirty="0" smtClean="0"/>
              <a:t>Με τον όρο </a:t>
            </a:r>
            <a:r>
              <a:rPr lang="el-GR" b="1" dirty="0"/>
              <a:t>βιοκλιματικός σχεδιασμός</a:t>
            </a:r>
            <a:r>
              <a:rPr lang="el-GR" dirty="0"/>
              <a:t> ή </a:t>
            </a:r>
            <a:r>
              <a:rPr lang="el-GR" b="1" dirty="0"/>
              <a:t>βιοκλιματική </a:t>
            </a:r>
            <a:r>
              <a:rPr lang="el-GR" b="1" dirty="0" smtClean="0"/>
              <a:t>αρχιτεκτονική </a:t>
            </a:r>
            <a:r>
              <a:rPr lang="el-GR" dirty="0" smtClean="0"/>
              <a:t>εννοούμε τον σχεδιασμό κτιρίων και χώρων ο οποίος επιδιώκει την εξασφάλιση συνθηκών θερμικής και οπτικής άνεσης με χρήση παθητικών συστημάτων δροσισμού και θέρμανσης.</a:t>
            </a:r>
            <a:r>
              <a:rPr lang="el-GR" dirty="0"/>
              <a:t> </a:t>
            </a:r>
            <a:r>
              <a:rPr lang="el-GR" dirty="0" smtClean="0"/>
              <a:t>Αυτό επιτυγχάνεται με την αξιοποίηση των θετικών παραμέτρων ανάλογα με το τοπικό κλίμα:</a:t>
            </a:r>
          </a:p>
          <a:p>
            <a:pPr lvl="0"/>
            <a:endParaRPr lang="el-GR" dirty="0"/>
          </a:p>
          <a:p>
            <a:pPr marL="285750" lvl="0" indent="-285750">
              <a:buFont typeface="Arial" panose="020B0604020202020204" pitchFamily="34" charset="0"/>
              <a:buChar char="•"/>
            </a:pPr>
            <a:r>
              <a:rPr lang="el-GR" dirty="0" smtClean="0"/>
              <a:t>Της ηλιακής ενέργειας για τη θέρμανση</a:t>
            </a:r>
          </a:p>
          <a:p>
            <a:pPr marL="285750" lvl="0" indent="-285750">
              <a:buFont typeface="Arial" panose="020B0604020202020204" pitchFamily="34" charset="0"/>
              <a:buChar char="•"/>
            </a:pPr>
            <a:r>
              <a:rPr lang="el-GR" dirty="0" smtClean="0"/>
              <a:t>Τους δροσερούς ανέμους για την ψύξη</a:t>
            </a:r>
          </a:p>
          <a:p>
            <a:pPr marL="285750" lvl="0" indent="-285750">
              <a:buFont typeface="Arial" panose="020B0604020202020204" pitchFamily="34" charset="0"/>
              <a:buChar char="•"/>
            </a:pPr>
            <a:r>
              <a:rPr lang="el-GR" dirty="0" smtClean="0"/>
              <a:t>Και την προστασία έναντι των εξωτερικών δυσμενών επιδράσεων του κλίματος</a:t>
            </a:r>
            <a:endParaRPr lang="el-GR" dirty="0"/>
          </a:p>
        </p:txBody>
      </p:sp>
      <p:sp>
        <p:nvSpPr>
          <p:cNvPr id="9" name="TextBox 8"/>
          <p:cNvSpPr txBox="1"/>
          <p:nvPr/>
        </p:nvSpPr>
        <p:spPr>
          <a:xfrm>
            <a:off x="467544" y="4005064"/>
            <a:ext cx="8136904" cy="923330"/>
          </a:xfrm>
          <a:prstGeom prst="rect">
            <a:avLst/>
          </a:prstGeom>
          <a:noFill/>
        </p:spPr>
        <p:txBody>
          <a:bodyPr wrap="square" rtlCol="0">
            <a:spAutoFit/>
          </a:bodyPr>
          <a:lstStyle/>
          <a:p>
            <a:r>
              <a:rPr lang="el-GR" dirty="0" smtClean="0"/>
              <a:t>Στόχος είναι ο περιορισμός στο ελάχιστο της κατανάλωσης ενέργειας με παράλληλη μείωση των εκπομπών αερίων ρύπων και κυρίως του διοξειδίου του άνθρακα.</a:t>
            </a:r>
          </a:p>
        </p:txBody>
      </p:sp>
      <p:sp>
        <p:nvSpPr>
          <p:cNvPr id="6" name="TextBox 5"/>
          <p:cNvSpPr txBox="1"/>
          <p:nvPr/>
        </p:nvSpPr>
        <p:spPr>
          <a:xfrm>
            <a:off x="467544" y="5241974"/>
            <a:ext cx="8136904" cy="646331"/>
          </a:xfrm>
          <a:prstGeom prst="rect">
            <a:avLst/>
          </a:prstGeom>
          <a:noFill/>
        </p:spPr>
        <p:txBody>
          <a:bodyPr wrap="square" rtlCol="0">
            <a:spAutoFit/>
          </a:bodyPr>
          <a:lstStyle/>
          <a:p>
            <a:r>
              <a:rPr lang="el-GR" u="sng" dirty="0" smtClean="0"/>
              <a:t>Η προστασία των κτηρίων έναντι των εξωτερικών δυσμενών επιδράσεων του κλίματος επιτυγχάνεται με τις ΜΟΝΩΣΕΙΣ.</a:t>
            </a:r>
          </a:p>
        </p:txBody>
      </p:sp>
    </p:spTree>
    <p:extLst>
      <p:ext uri="{BB962C8B-B14F-4D97-AF65-F5344CB8AC3E}">
        <p14:creationId xmlns:p14="http://schemas.microsoft.com/office/powerpoint/2010/main" val="87804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ΠΡΟΣΤΑΣΙΑ ΚΤΗΡΙΩΝ</a:t>
            </a:r>
          </a:p>
        </p:txBody>
      </p:sp>
      <p:sp>
        <p:nvSpPr>
          <p:cNvPr id="8" name="TextBox 7"/>
          <p:cNvSpPr txBox="1"/>
          <p:nvPr/>
        </p:nvSpPr>
        <p:spPr>
          <a:xfrm>
            <a:off x="467544" y="827420"/>
            <a:ext cx="7488832" cy="2031325"/>
          </a:xfrm>
          <a:prstGeom prst="rect">
            <a:avLst/>
          </a:prstGeom>
          <a:noFill/>
        </p:spPr>
        <p:txBody>
          <a:bodyPr wrap="square" rtlCol="0">
            <a:spAutoFit/>
          </a:bodyPr>
          <a:lstStyle/>
          <a:p>
            <a:pPr lvl="0"/>
            <a:r>
              <a:rPr lang="el-GR" dirty="0" smtClean="0"/>
              <a:t>Οι βασικότερες μέθοδοι προστασίας κτηρίων είναι:</a:t>
            </a:r>
          </a:p>
          <a:p>
            <a:pPr lvl="0"/>
            <a:r>
              <a:rPr lang="el-GR" dirty="0" smtClean="0"/>
              <a:t>  </a:t>
            </a:r>
          </a:p>
          <a:p>
            <a:pPr marL="285750" lvl="0" indent="-285750">
              <a:buFont typeface="Arial" panose="020B0604020202020204" pitchFamily="34" charset="0"/>
              <a:buChar char="•"/>
            </a:pPr>
            <a:r>
              <a:rPr lang="el-GR" dirty="0" smtClean="0"/>
              <a:t>η θερμομόνωση</a:t>
            </a:r>
            <a:endParaRPr lang="el-GR" dirty="0"/>
          </a:p>
          <a:p>
            <a:pPr marL="285750" lvl="0" indent="-285750">
              <a:buFont typeface="Arial" panose="020B0604020202020204" pitchFamily="34" charset="0"/>
              <a:buChar char="•"/>
            </a:pPr>
            <a:r>
              <a:rPr lang="el-GR" dirty="0" smtClean="0"/>
              <a:t>η στεγανοποίηση </a:t>
            </a:r>
            <a:r>
              <a:rPr lang="el-GR" dirty="0"/>
              <a:t>ή υγρομόνωση και</a:t>
            </a:r>
          </a:p>
          <a:p>
            <a:pPr marL="285750" lvl="0" indent="-285750">
              <a:buFont typeface="Arial" panose="020B0604020202020204" pitchFamily="34" charset="0"/>
              <a:buChar char="•"/>
            </a:pPr>
            <a:r>
              <a:rPr lang="el-GR" dirty="0"/>
              <a:t>η</a:t>
            </a:r>
            <a:r>
              <a:rPr lang="el-GR" dirty="0" smtClean="0"/>
              <a:t> ηχομόνωση</a:t>
            </a:r>
          </a:p>
          <a:p>
            <a:pPr marL="285750" lvl="0" indent="-285750">
              <a:buFont typeface="Arial" panose="020B0604020202020204" pitchFamily="34" charset="0"/>
              <a:buChar char="•"/>
            </a:pPr>
            <a:r>
              <a:rPr lang="el-GR" dirty="0" smtClean="0"/>
              <a:t>Η πυροπροστασία</a:t>
            </a:r>
            <a:endParaRPr lang="el-GR" dirty="0"/>
          </a:p>
          <a:p>
            <a:endParaRPr lang="el-GR" dirty="0" smtClean="0"/>
          </a:p>
        </p:txBody>
      </p:sp>
      <p:sp>
        <p:nvSpPr>
          <p:cNvPr id="9" name="TextBox 8"/>
          <p:cNvSpPr txBox="1"/>
          <p:nvPr/>
        </p:nvSpPr>
        <p:spPr>
          <a:xfrm>
            <a:off x="467544" y="2852936"/>
            <a:ext cx="7488832" cy="2585323"/>
          </a:xfrm>
          <a:prstGeom prst="rect">
            <a:avLst/>
          </a:prstGeom>
          <a:noFill/>
        </p:spPr>
        <p:txBody>
          <a:bodyPr wrap="square" rtlCol="0">
            <a:spAutoFit/>
          </a:bodyPr>
          <a:lstStyle/>
          <a:p>
            <a:r>
              <a:rPr lang="el-GR" dirty="0" smtClean="0"/>
              <a:t>Η θερμομόνωση παίζει</a:t>
            </a:r>
            <a:r>
              <a:rPr lang="el-GR" dirty="0"/>
              <a:t> </a:t>
            </a:r>
            <a:r>
              <a:rPr lang="el-GR" dirty="0" smtClean="0"/>
              <a:t>καθοριστικό </a:t>
            </a:r>
            <a:r>
              <a:rPr lang="el-GR" dirty="0"/>
              <a:t>ρόλο στην εξοικονόμηση ενέργειας και -κατά συνέπεια- εξοικονόμηση χρηματικών πόρων</a:t>
            </a:r>
            <a:r>
              <a:rPr lang="el-GR" dirty="0" smtClean="0"/>
              <a:t>.</a:t>
            </a:r>
          </a:p>
          <a:p>
            <a:endParaRPr lang="el-GR" dirty="0" smtClean="0"/>
          </a:p>
          <a:p>
            <a:endParaRPr lang="el-GR" dirty="0"/>
          </a:p>
          <a:p>
            <a:endParaRPr lang="el-GR" dirty="0"/>
          </a:p>
          <a:p>
            <a:r>
              <a:rPr lang="el-GR" dirty="0"/>
              <a:t>Θερμομόνωση είναι  η επιβράδυνση της μεταφοράς θερμότητας μεταξύ αντικειμένων, τα οποία βρίσκονται σε θερμική επαφή ή σε απόσταση ικανή για επίδραση από ακτινοβολία.</a:t>
            </a:r>
          </a:p>
          <a:p>
            <a:endParaRPr lang="el-GR" dirty="0" smtClean="0"/>
          </a:p>
        </p:txBody>
      </p:sp>
    </p:spTree>
    <p:extLst>
      <p:ext uri="{BB962C8B-B14F-4D97-AF65-F5344CB8AC3E}">
        <p14:creationId xmlns:p14="http://schemas.microsoft.com/office/powerpoint/2010/main" val="2276277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ΘΕΡΜΟΜΟΝΩΤΙΚΑ ΥΛΙΚΑ</a:t>
            </a:r>
          </a:p>
        </p:txBody>
      </p:sp>
      <p:sp>
        <p:nvSpPr>
          <p:cNvPr id="8" name="TextBox 7"/>
          <p:cNvSpPr txBox="1"/>
          <p:nvPr/>
        </p:nvSpPr>
        <p:spPr>
          <a:xfrm>
            <a:off x="467544" y="827420"/>
            <a:ext cx="7488832" cy="5632311"/>
          </a:xfrm>
          <a:prstGeom prst="rect">
            <a:avLst/>
          </a:prstGeom>
          <a:noFill/>
        </p:spPr>
        <p:txBody>
          <a:bodyPr wrap="square" rtlCol="0">
            <a:spAutoFit/>
          </a:bodyPr>
          <a:lstStyle/>
          <a:p>
            <a:r>
              <a:rPr lang="el-GR" dirty="0"/>
              <a:t>Θερμομονωτικά υλικά θεωρούνται όλα τα </a:t>
            </a:r>
            <a:r>
              <a:rPr lang="el-GR" b="1" dirty="0"/>
              <a:t>μονωτικά υλικά</a:t>
            </a:r>
            <a:r>
              <a:rPr lang="el-GR" dirty="0"/>
              <a:t> που καταφέρνουν να εγκλωβίσουν ακίνητο αέρα στην μάζα τους. </a:t>
            </a:r>
            <a:endParaRPr lang="el-GR" dirty="0" smtClean="0"/>
          </a:p>
          <a:p>
            <a:endParaRPr lang="el-GR" dirty="0"/>
          </a:p>
          <a:p>
            <a:r>
              <a:rPr lang="el-GR" dirty="0"/>
              <a:t>Στόχος των θερμομονωτικών υλικών ενός κτιρίου είναι να επιβραδύνουν τη θερμική ροή σωμάτων ή χώρων που βρίσκονται σε διαφορετική θερμοκρασία. </a:t>
            </a:r>
            <a:endParaRPr lang="el-GR" dirty="0" smtClean="0"/>
          </a:p>
          <a:p>
            <a:r>
              <a:rPr lang="el-GR" dirty="0" smtClean="0"/>
              <a:t>Η </a:t>
            </a:r>
            <a:r>
              <a:rPr lang="el-GR" dirty="0"/>
              <a:t>θερμομόνωση εμποδίζει ή αντανακλά την ενέργεια αντί να απορροφά την ενέργεια</a:t>
            </a:r>
            <a:r>
              <a:rPr lang="el-GR" dirty="0" smtClean="0"/>
              <a:t>.</a:t>
            </a:r>
          </a:p>
          <a:p>
            <a:endParaRPr lang="el-GR" dirty="0"/>
          </a:p>
          <a:p>
            <a:r>
              <a:rPr lang="el-GR" dirty="0"/>
              <a:t>Ξεχωρίζουμε ποια μονωτικά υλικά προσφέρουν μεγαλύτερη θερμική προστασία, από τον συντελεστή θερμικής αγωγιμότητας ( λ </a:t>
            </a:r>
            <a:r>
              <a:rPr lang="el-GR" dirty="0" smtClean="0"/>
              <a:t>).</a:t>
            </a:r>
          </a:p>
          <a:p>
            <a:r>
              <a:rPr lang="el-GR" dirty="0" smtClean="0"/>
              <a:t> </a:t>
            </a:r>
            <a:endParaRPr lang="el-GR" dirty="0"/>
          </a:p>
          <a:p>
            <a:r>
              <a:rPr lang="el-GR" u="sng" dirty="0"/>
              <a:t>Όσο πιο χαμηλό είναι το λ τόσο καλύτερο είναι το θερμομονωτικό υλικό. </a:t>
            </a:r>
            <a:endParaRPr lang="el-GR" u="sng" dirty="0" smtClean="0"/>
          </a:p>
          <a:p>
            <a:endParaRPr lang="el-GR" dirty="0"/>
          </a:p>
          <a:p>
            <a:r>
              <a:rPr lang="el-GR" dirty="0"/>
              <a:t>Η θερμική απόδοση εξαρτάται και από το πάχος </a:t>
            </a:r>
            <a:r>
              <a:rPr lang="el-GR" dirty="0" smtClean="0"/>
              <a:t>των υλικών αυτών. </a:t>
            </a:r>
          </a:p>
          <a:p>
            <a:endParaRPr lang="el-GR" dirty="0"/>
          </a:p>
          <a:p>
            <a:r>
              <a:rPr lang="el-GR" u="sng" dirty="0"/>
              <a:t>Όσο μεγαλύτερο είναι το πάχος τόσο μεγαλύτερη η προσφερόμενη θερμική αντίσταση.</a:t>
            </a:r>
            <a:endParaRPr lang="el-GR" dirty="0"/>
          </a:p>
          <a:p>
            <a:endParaRPr lang="el-GR" dirty="0" smtClean="0"/>
          </a:p>
        </p:txBody>
      </p:sp>
    </p:spTree>
    <p:extLst>
      <p:ext uri="{BB962C8B-B14F-4D97-AF65-F5344CB8AC3E}">
        <p14:creationId xmlns:p14="http://schemas.microsoft.com/office/powerpoint/2010/main" val="266506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60648"/>
            <a:ext cx="7488832" cy="369332"/>
          </a:xfrm>
          <a:prstGeom prst="rect">
            <a:avLst/>
          </a:prstGeom>
          <a:noFill/>
        </p:spPr>
        <p:txBody>
          <a:bodyPr wrap="square" rtlCol="0">
            <a:spAutoFit/>
          </a:bodyPr>
          <a:lstStyle/>
          <a:p>
            <a:r>
              <a:rPr lang="el-GR" b="1" dirty="0" smtClean="0"/>
              <a:t>Ο ΣΥΝΤΕΛΕΣΤΗΣ (λ)</a:t>
            </a:r>
            <a:endParaRPr lang="el-GR" dirty="0"/>
          </a:p>
        </p:txBody>
      </p:sp>
      <p:sp>
        <p:nvSpPr>
          <p:cNvPr id="8" name="TextBox 7"/>
          <p:cNvSpPr txBox="1"/>
          <p:nvPr/>
        </p:nvSpPr>
        <p:spPr>
          <a:xfrm>
            <a:off x="251520" y="620688"/>
            <a:ext cx="8712968" cy="4524315"/>
          </a:xfrm>
          <a:prstGeom prst="rect">
            <a:avLst/>
          </a:prstGeom>
          <a:noFill/>
        </p:spPr>
        <p:txBody>
          <a:bodyPr wrap="square" rtlCol="0">
            <a:spAutoFit/>
          </a:bodyPr>
          <a:lstStyle/>
          <a:p>
            <a:pPr lvl="0"/>
            <a:r>
              <a:rPr lang="el-GR" dirty="0"/>
              <a:t>Ο συντελεστής λ προσδιορίζει την ευκολία θερμικής ροής διαμέσου ενός</a:t>
            </a:r>
          </a:p>
          <a:p>
            <a:pPr lvl="0"/>
            <a:r>
              <a:rPr lang="el-GR" dirty="0" smtClean="0"/>
              <a:t>Υλικού.</a:t>
            </a:r>
            <a:endParaRPr lang="el-GR" dirty="0"/>
          </a:p>
          <a:p>
            <a:pPr lvl="0"/>
            <a:r>
              <a:rPr lang="el-GR" dirty="0"/>
              <a:t>Μετριέται σε W/</a:t>
            </a:r>
            <a:r>
              <a:rPr lang="el-GR" dirty="0" err="1"/>
              <a:t>(m*</a:t>
            </a:r>
            <a:r>
              <a:rPr lang="el-GR" dirty="0"/>
              <a:t>K) στο σύστημα </a:t>
            </a:r>
            <a:r>
              <a:rPr lang="el-GR" dirty="0" smtClean="0"/>
              <a:t>SI</a:t>
            </a:r>
          </a:p>
          <a:p>
            <a:pPr fontAlgn="base"/>
            <a:endParaRPr lang="el-GR" dirty="0"/>
          </a:p>
          <a:p>
            <a:pPr fontAlgn="base"/>
            <a:r>
              <a:rPr lang="el-GR" dirty="0" smtClean="0"/>
              <a:t>Η </a:t>
            </a:r>
            <a:r>
              <a:rPr lang="el-GR" dirty="0"/>
              <a:t>μικρότερη τιμή λ (δηλαδή</a:t>
            </a:r>
            <a:r>
              <a:rPr lang="el-GR" u="sng" dirty="0"/>
              <a:t> η μεγαλύτερη θερμομονωτική ικανότητα)</a:t>
            </a:r>
            <a:r>
              <a:rPr lang="el-GR" dirty="0"/>
              <a:t> εμφανίζεται σε στρώση πολύ μικρού πάχους, ξηρού και ακίνητου αέρα  </a:t>
            </a:r>
            <a:r>
              <a:rPr lang="el-GR" b="1" dirty="0"/>
              <a:t>λ = 0,023 </a:t>
            </a:r>
            <a:r>
              <a:rPr lang="en-US" b="1" dirty="0"/>
              <a:t>W</a:t>
            </a:r>
            <a:r>
              <a:rPr lang="el-GR" b="1" dirty="0"/>
              <a:t>/(</a:t>
            </a:r>
            <a:r>
              <a:rPr lang="en-US" b="1" dirty="0"/>
              <a:t>m</a:t>
            </a:r>
            <a:r>
              <a:rPr lang="el-GR" b="1" dirty="0"/>
              <a:t>*</a:t>
            </a:r>
            <a:r>
              <a:rPr lang="en-US" b="1" dirty="0"/>
              <a:t>K</a:t>
            </a:r>
            <a:r>
              <a:rPr lang="el-GR" b="1" dirty="0"/>
              <a:t>),</a:t>
            </a:r>
            <a:r>
              <a:rPr lang="el-GR" dirty="0"/>
              <a:t> σε μια θεωρητική μοντελοποίηση της κυψελίδας των μονωτικών υλικών </a:t>
            </a:r>
          </a:p>
          <a:p>
            <a:pPr fontAlgn="base"/>
            <a:r>
              <a:rPr lang="el-GR" dirty="0"/>
              <a:t> </a:t>
            </a:r>
          </a:p>
          <a:p>
            <a:pPr fontAlgn="base"/>
            <a:r>
              <a:rPr lang="el-GR" dirty="0"/>
              <a:t>Θερμομονωτικά θεωρούνται τα υλικά με </a:t>
            </a:r>
            <a:r>
              <a:rPr lang="el-GR" u="sng" dirty="0"/>
              <a:t>λ &lt; 0,20 </a:t>
            </a:r>
            <a:r>
              <a:rPr lang="en-US" u="sng" dirty="0"/>
              <a:t>W</a:t>
            </a:r>
            <a:r>
              <a:rPr lang="el-GR" u="sng" dirty="0"/>
              <a:t>/(</a:t>
            </a:r>
            <a:r>
              <a:rPr lang="en-US" u="sng" dirty="0"/>
              <a:t>m</a:t>
            </a:r>
            <a:r>
              <a:rPr lang="el-GR" u="sng" dirty="0"/>
              <a:t>*</a:t>
            </a:r>
            <a:r>
              <a:rPr lang="en-US" u="sng" dirty="0"/>
              <a:t>K</a:t>
            </a:r>
            <a:r>
              <a:rPr lang="el-GR" u="sng" dirty="0"/>
              <a:t>)</a:t>
            </a:r>
            <a:endParaRPr lang="el-GR" dirty="0"/>
          </a:p>
          <a:p>
            <a:pPr fontAlgn="base"/>
            <a:r>
              <a:rPr lang="el-GR" dirty="0"/>
              <a:t> </a:t>
            </a:r>
          </a:p>
          <a:p>
            <a:pPr fontAlgn="base"/>
            <a:r>
              <a:rPr lang="el-GR" dirty="0"/>
              <a:t>Θερμομονωτικά κατά </a:t>
            </a:r>
            <a:r>
              <a:rPr lang="en-US" dirty="0"/>
              <a:t>DIN</a:t>
            </a:r>
            <a:r>
              <a:rPr lang="el-GR" dirty="0"/>
              <a:t> είναι τα υλικά με </a:t>
            </a:r>
            <a:r>
              <a:rPr lang="el-GR" u="sng" dirty="0"/>
              <a:t>λ ≤ 0,12 </a:t>
            </a:r>
            <a:r>
              <a:rPr lang="en-US" u="sng" dirty="0"/>
              <a:t>W</a:t>
            </a:r>
            <a:r>
              <a:rPr lang="el-GR" u="sng" dirty="0"/>
              <a:t>/(</a:t>
            </a:r>
            <a:r>
              <a:rPr lang="en-US" u="sng" dirty="0"/>
              <a:t>m</a:t>
            </a:r>
            <a:r>
              <a:rPr lang="el-GR" u="sng" dirty="0"/>
              <a:t>*</a:t>
            </a:r>
            <a:r>
              <a:rPr lang="en-US" u="sng" dirty="0"/>
              <a:t>K</a:t>
            </a:r>
            <a:r>
              <a:rPr lang="el-GR" u="sng" dirty="0" smtClean="0"/>
              <a:t>)</a:t>
            </a:r>
          </a:p>
          <a:p>
            <a:pPr fontAlgn="base"/>
            <a:endParaRPr lang="el-GR" dirty="0" smtClean="0"/>
          </a:p>
          <a:p>
            <a:pPr fontAlgn="base"/>
            <a:endParaRPr lang="el-GR" dirty="0" smtClean="0"/>
          </a:p>
          <a:p>
            <a:pPr fontAlgn="base"/>
            <a:r>
              <a:rPr lang="el-GR" dirty="0"/>
              <a:t>Πρόκειται για υλικά μικρού ειδικού βάρους (με μεγάλο πορώδες), δηλαδή πυκνότητα </a:t>
            </a:r>
            <a:r>
              <a:rPr lang="en-US" dirty="0"/>
              <a:t>d</a:t>
            </a:r>
            <a:r>
              <a:rPr lang="el-GR" dirty="0"/>
              <a:t> = 3 – 15%</a:t>
            </a:r>
          </a:p>
          <a:p>
            <a:pPr fontAlgn="base"/>
            <a:r>
              <a:rPr lang="el-GR" dirty="0"/>
              <a:t> </a:t>
            </a:r>
          </a:p>
        </p:txBody>
      </p:sp>
    </p:spTree>
    <p:extLst>
      <p:ext uri="{BB962C8B-B14F-4D97-AF65-F5344CB8AC3E}">
        <p14:creationId xmlns:p14="http://schemas.microsoft.com/office/powerpoint/2010/main" val="3320818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488832" cy="369332"/>
          </a:xfrm>
          <a:prstGeom prst="rect">
            <a:avLst/>
          </a:prstGeom>
          <a:noFill/>
        </p:spPr>
        <p:txBody>
          <a:bodyPr wrap="square" rtlCol="0">
            <a:spAutoFit/>
          </a:bodyPr>
          <a:lstStyle/>
          <a:p>
            <a:r>
              <a:rPr lang="el-GR" b="1" dirty="0" smtClean="0"/>
              <a:t>ΣΥΝΗΘΗ ΘΕΡΜΟΜΟΝΩΤΙΚΑ ΥΛΙΚΑ ΓΙΑ ΜΟΝΩΣΗ ΚΤΗΡΙΩΝ</a:t>
            </a:r>
          </a:p>
        </p:txBody>
      </p:sp>
      <p:sp>
        <p:nvSpPr>
          <p:cNvPr id="8" name="TextBox 7"/>
          <p:cNvSpPr txBox="1"/>
          <p:nvPr/>
        </p:nvSpPr>
        <p:spPr>
          <a:xfrm>
            <a:off x="3995936" y="1835532"/>
            <a:ext cx="4392488" cy="369332"/>
          </a:xfrm>
          <a:prstGeom prst="rect">
            <a:avLst/>
          </a:prstGeom>
          <a:noFill/>
        </p:spPr>
        <p:txBody>
          <a:bodyPr wrap="square" rtlCol="0">
            <a:spAutoFit/>
          </a:bodyPr>
          <a:lstStyle/>
          <a:p>
            <a:r>
              <a:rPr lang="el-GR" b="1" dirty="0" err="1"/>
              <a:t>Εξηλασμένη</a:t>
            </a:r>
            <a:r>
              <a:rPr lang="el-GR" b="1" dirty="0"/>
              <a:t> Πολυστερίνη </a:t>
            </a:r>
            <a:r>
              <a:rPr lang="en-US" b="1" dirty="0"/>
              <a:t>XPS</a:t>
            </a:r>
            <a:endParaRPr lang="el-GR" dirty="0"/>
          </a:p>
        </p:txBody>
      </p:sp>
      <p:pic>
        <p:nvPicPr>
          <p:cNvPr id="4" name="Εικόνα 3" descr="C:\Users\RikaDel\Documents\ΟΙΚΟΔΟΜΙΚΗ Ι\ΘΕΡΜΟΠΡΟΣΨΗ ΚΑΙ ΔΩΜΑ\εξηλασμενη πολυστερινη.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46584"/>
            <a:ext cx="2736304" cy="2382416"/>
          </a:xfrm>
          <a:prstGeom prst="rect">
            <a:avLst/>
          </a:prstGeom>
          <a:noFill/>
          <a:ln>
            <a:noFill/>
          </a:ln>
        </p:spPr>
      </p:pic>
      <p:sp>
        <p:nvSpPr>
          <p:cNvPr id="6" name="TextBox 5"/>
          <p:cNvSpPr txBox="1"/>
          <p:nvPr/>
        </p:nvSpPr>
        <p:spPr>
          <a:xfrm>
            <a:off x="3995936" y="4715852"/>
            <a:ext cx="4824536" cy="369332"/>
          </a:xfrm>
          <a:prstGeom prst="rect">
            <a:avLst/>
          </a:prstGeom>
          <a:noFill/>
        </p:spPr>
        <p:txBody>
          <a:bodyPr wrap="square" rtlCol="0">
            <a:spAutoFit/>
          </a:bodyPr>
          <a:lstStyle/>
          <a:p>
            <a:r>
              <a:rPr lang="el-GR" b="1" dirty="0" err="1"/>
              <a:t>Εξηλασμένη</a:t>
            </a:r>
            <a:r>
              <a:rPr lang="el-GR" b="1" dirty="0"/>
              <a:t> </a:t>
            </a:r>
            <a:r>
              <a:rPr lang="el-GR" b="1" dirty="0" err="1"/>
              <a:t>Γραφιτούχα</a:t>
            </a:r>
            <a:r>
              <a:rPr lang="el-GR" b="1" dirty="0"/>
              <a:t> Πολυστερίνη </a:t>
            </a:r>
            <a:r>
              <a:rPr lang="en-US" b="1" dirty="0"/>
              <a:t>XPS</a:t>
            </a:r>
            <a:endParaRPr lang="el-GR" dirty="0"/>
          </a:p>
        </p:txBody>
      </p:sp>
      <p:pic>
        <p:nvPicPr>
          <p:cNvPr id="10" name="Εικόνα 9" descr="C:\Users\RikaDel\Documents\ΟΙΚΟΔΟΜΙΚΗ Ι\ΘΕΡΜΟΠΡΟΣΨΗ ΚΑΙ ΔΩΜΑ\εξηλασμενη γραφιτουχα πολυστερινη.jpg"/>
          <p:cNvPicPr/>
          <p:nvPr/>
        </p:nvPicPr>
        <p:blipFill>
          <a:blip r:embed="rId3">
            <a:extLst>
              <a:ext uri="{28A0092B-C50C-407E-A947-70E740481C1C}">
                <a14:useLocalDpi xmlns:a14="http://schemas.microsoft.com/office/drawing/2010/main" val="0"/>
              </a:ext>
            </a:extLst>
          </a:blip>
          <a:srcRect/>
          <a:stretch>
            <a:fillRect/>
          </a:stretch>
        </p:blipFill>
        <p:spPr bwMode="auto">
          <a:xfrm>
            <a:off x="608706" y="3933056"/>
            <a:ext cx="2883173" cy="2448272"/>
          </a:xfrm>
          <a:prstGeom prst="rect">
            <a:avLst/>
          </a:prstGeom>
          <a:noFill/>
          <a:ln>
            <a:noFill/>
          </a:ln>
        </p:spPr>
      </p:pic>
    </p:spTree>
    <p:extLst>
      <p:ext uri="{BB962C8B-B14F-4D97-AF65-F5344CB8AC3E}">
        <p14:creationId xmlns:p14="http://schemas.microsoft.com/office/powerpoint/2010/main" val="3737869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1960" y="4499828"/>
            <a:ext cx="4680520" cy="369332"/>
          </a:xfrm>
          <a:prstGeom prst="rect">
            <a:avLst/>
          </a:prstGeom>
          <a:noFill/>
        </p:spPr>
        <p:txBody>
          <a:bodyPr wrap="square" rtlCol="0">
            <a:spAutoFit/>
          </a:bodyPr>
          <a:lstStyle/>
          <a:p>
            <a:r>
              <a:rPr lang="el-GR" b="1" dirty="0" err="1"/>
              <a:t>Γραφιτούχα</a:t>
            </a:r>
            <a:r>
              <a:rPr lang="el-GR" b="1" dirty="0"/>
              <a:t> Διογκωμένη Πολυστερίνη </a:t>
            </a:r>
            <a:r>
              <a:rPr lang="en-US" b="1" dirty="0"/>
              <a:t>EPS</a:t>
            </a:r>
            <a:endParaRPr lang="el-GR" dirty="0"/>
          </a:p>
        </p:txBody>
      </p:sp>
      <p:sp>
        <p:nvSpPr>
          <p:cNvPr id="6" name="TextBox 5"/>
          <p:cNvSpPr txBox="1"/>
          <p:nvPr/>
        </p:nvSpPr>
        <p:spPr>
          <a:xfrm>
            <a:off x="4211960" y="1484784"/>
            <a:ext cx="4824536" cy="369332"/>
          </a:xfrm>
          <a:prstGeom prst="rect">
            <a:avLst/>
          </a:prstGeom>
          <a:noFill/>
        </p:spPr>
        <p:txBody>
          <a:bodyPr wrap="square" rtlCol="0">
            <a:spAutoFit/>
          </a:bodyPr>
          <a:lstStyle/>
          <a:p>
            <a:r>
              <a:rPr lang="el-GR" b="1" dirty="0"/>
              <a:t>Λευκή Διογκωμένη </a:t>
            </a:r>
            <a:r>
              <a:rPr lang="el-GR" b="1" dirty="0" smtClean="0"/>
              <a:t>Πολυστερίνη</a:t>
            </a:r>
            <a:r>
              <a:rPr lang="en-US" b="1" dirty="0" smtClean="0"/>
              <a:t> EPS</a:t>
            </a:r>
            <a:endParaRPr lang="el-GR" dirty="0"/>
          </a:p>
        </p:txBody>
      </p:sp>
      <p:pic>
        <p:nvPicPr>
          <p:cNvPr id="11" name="Εικόνα 10" descr="C:\Users\RikaDel\Documents\ΟΙΚΟΔΟΜΙΚΗ Ι\ΘΕΡΜΟΠΡΟΣΨΗ ΚΑΙ ΔΩΜΑ\γραφιτουχα διογκωμενη πολυστερινη.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3387230" cy="2664296"/>
          </a:xfrm>
          <a:prstGeom prst="rect">
            <a:avLst/>
          </a:prstGeom>
          <a:noFill/>
          <a:ln>
            <a:noFill/>
          </a:ln>
        </p:spPr>
      </p:pic>
      <p:pic>
        <p:nvPicPr>
          <p:cNvPr id="12" name="Εικόνα 11" descr="C:\Users\RikaDel\Documents\ΟΙΚΟΔΟΜΙΚΗ Ι\ΘΕΡΜΟΠΡΟΣΨΗ ΚΑΙ ΔΩΜΑ\λευκη διογκωμενη πολυστερίνη.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3387230" cy="3024336"/>
          </a:xfrm>
          <a:prstGeom prst="rect">
            <a:avLst/>
          </a:prstGeom>
          <a:noFill/>
          <a:ln>
            <a:noFill/>
          </a:ln>
        </p:spPr>
      </p:pic>
    </p:spTree>
    <p:extLst>
      <p:ext uri="{BB962C8B-B14F-4D97-AF65-F5344CB8AC3E}">
        <p14:creationId xmlns:p14="http://schemas.microsoft.com/office/powerpoint/2010/main" val="2190650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TotalTime>
  <Words>959</Words>
  <Application>Microsoft Office PowerPoint</Application>
  <PresentationFormat>Προβολή στην οθόνη (4:3)</PresentationFormat>
  <Paragraphs>208</Paragraphs>
  <Slides>32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Πνοή</vt:lpstr>
      <vt:lpstr>ΤΕΧΝΟΛΟΓΙΕΣ ΓΙΑ ΤΗΝ ΠΡΟΣΤΑΣΙΑ ΚΤΗΡΙΩΝ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Ευχαριστώ για την προσοχή σας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ΜΟΝΩΣΗ ΚΤΗΡΙΩΝ</dc:title>
  <dc:creator>RikaDel</dc:creator>
  <cp:lastModifiedBy>RikaDel</cp:lastModifiedBy>
  <cp:revision>65</cp:revision>
  <cp:lastPrinted>2023-09-26T21:04:27Z</cp:lastPrinted>
  <dcterms:created xsi:type="dcterms:W3CDTF">2023-09-24T07:25:30Z</dcterms:created>
  <dcterms:modified xsi:type="dcterms:W3CDTF">2025-02-12T17:24:58Z</dcterms:modified>
</cp:coreProperties>
</file>