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82" r:id="rId4"/>
    <p:sldId id="283" r:id="rId5"/>
    <p:sldId id="284" r:id="rId6"/>
    <p:sldId id="279" r:id="rId7"/>
    <p:sldId id="268" r:id="rId8"/>
    <p:sldId id="269" r:id="rId9"/>
    <p:sldId id="270" r:id="rId10"/>
    <p:sldId id="272" r:id="rId11"/>
    <p:sldId id="274" r:id="rId12"/>
    <p:sldId id="275" r:id="rId13"/>
    <p:sldId id="276" r:id="rId14"/>
    <p:sldId id="277" r:id="rId15"/>
    <p:sldId id="278" r:id="rId16"/>
    <p:sldId id="280" r:id="rId17"/>
    <p:sldId id="281" r:id="rId18"/>
    <p:sldId id="257" r:id="rId19"/>
    <p:sldId id="25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0A09-5E3C-0A48-A6E6-D95F4761BEE0}" type="datetimeFigureOut">
              <a:rPr lang="en-US" smtClean="0"/>
              <a:t>07/05/21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03AD2-061D-B741-9799-79A1617C9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6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0A09-5E3C-0A48-A6E6-D95F4761BEE0}" type="datetimeFigureOut">
              <a:rPr lang="en-US" smtClean="0"/>
              <a:t>07/05/21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03AD2-061D-B741-9799-79A1617C9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39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0A09-5E3C-0A48-A6E6-D95F4761BEE0}" type="datetimeFigureOut">
              <a:rPr lang="en-US" smtClean="0"/>
              <a:t>07/05/21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03AD2-061D-B741-9799-79A1617C9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52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0A09-5E3C-0A48-A6E6-D95F4761BEE0}" type="datetimeFigureOut">
              <a:rPr lang="en-US" smtClean="0"/>
              <a:t>07/05/21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03AD2-061D-B741-9799-79A1617C9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8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0A09-5E3C-0A48-A6E6-D95F4761BEE0}" type="datetimeFigureOut">
              <a:rPr lang="en-US" smtClean="0"/>
              <a:t>07/05/21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03AD2-061D-B741-9799-79A1617C9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6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0A09-5E3C-0A48-A6E6-D95F4761BEE0}" type="datetimeFigureOut">
              <a:rPr lang="en-US" smtClean="0"/>
              <a:t>07/05/21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03AD2-061D-B741-9799-79A1617C9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4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0A09-5E3C-0A48-A6E6-D95F4761BEE0}" type="datetimeFigureOut">
              <a:rPr lang="en-US" smtClean="0"/>
              <a:t>07/05/21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03AD2-061D-B741-9799-79A1617C9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0A09-5E3C-0A48-A6E6-D95F4761BEE0}" type="datetimeFigureOut">
              <a:rPr lang="en-US" smtClean="0"/>
              <a:t>07/05/21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03AD2-061D-B741-9799-79A1617C9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2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0A09-5E3C-0A48-A6E6-D95F4761BEE0}" type="datetimeFigureOut">
              <a:rPr lang="en-US" smtClean="0"/>
              <a:t>07/05/21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03AD2-061D-B741-9799-79A1617C9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6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0A09-5E3C-0A48-A6E6-D95F4761BEE0}" type="datetimeFigureOut">
              <a:rPr lang="en-US" smtClean="0"/>
              <a:t>07/05/21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03AD2-061D-B741-9799-79A1617C9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3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0A09-5E3C-0A48-A6E6-D95F4761BEE0}" type="datetimeFigureOut">
              <a:rPr lang="en-US" smtClean="0"/>
              <a:t>07/05/21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03AD2-061D-B741-9799-79A1617C9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61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10A09-5E3C-0A48-A6E6-D95F4761BEE0}" type="datetimeFigureOut">
              <a:rPr lang="en-US" smtClean="0"/>
              <a:t>07/05/21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03AD2-061D-B741-9799-79A1617C9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4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0738"/>
            <a:ext cx="7772400" cy="2045368"/>
          </a:xfrm>
        </p:spPr>
        <p:txBody>
          <a:bodyPr/>
          <a:lstStyle/>
          <a:p>
            <a:r>
              <a:rPr lang="el-GR" b="1" dirty="0" smtClean="0"/>
              <a:t>Διαπολιτισμική Εκπαίδευση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l-GR" sz="3600" dirty="0" smtClean="0"/>
              <a:t>Γιώργος </a:t>
            </a:r>
            <a:r>
              <a:rPr lang="el-GR" sz="3600" dirty="0" err="1" smtClean="0"/>
              <a:t>Μαυρομμάτης</a:t>
            </a:r>
            <a:r>
              <a:rPr lang="el-GR" sz="3600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412" y="3886200"/>
            <a:ext cx="8307294" cy="2410326"/>
          </a:xfrm>
        </p:spPr>
        <p:txBody>
          <a:bodyPr>
            <a:normAutofit/>
          </a:bodyPr>
          <a:lstStyle/>
          <a:p>
            <a:r>
              <a:rPr lang="el-GR" sz="4000" dirty="0" smtClean="0">
                <a:solidFill>
                  <a:schemeClr val="tx1"/>
                </a:solidFill>
              </a:rPr>
              <a:t>Ενότητα </a:t>
            </a:r>
            <a:r>
              <a:rPr lang="el-GR" sz="4000" dirty="0">
                <a:solidFill>
                  <a:schemeClr val="tx1"/>
                </a:solidFill>
              </a:rPr>
              <a:t>8</a:t>
            </a:r>
            <a:r>
              <a:rPr lang="el-GR" sz="4000" baseline="30000" dirty="0" smtClean="0">
                <a:solidFill>
                  <a:schemeClr val="tx1"/>
                </a:solidFill>
              </a:rPr>
              <a:t>η</a:t>
            </a:r>
            <a:r>
              <a:rPr lang="el-GR" sz="4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l-GR" sz="4000" b="1" dirty="0" smtClean="0">
                <a:solidFill>
                  <a:schemeClr val="tx1"/>
                </a:solidFill>
              </a:rPr>
              <a:t>Η μειονότητα στη Θράκη και το μειονοτικό εκπαιδευτικό σύστημα </a:t>
            </a:r>
            <a:endParaRPr lang="en-US" sz="4000" b="1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81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60572"/>
          </a:xfrm>
        </p:spPr>
        <p:txBody>
          <a:bodyPr>
            <a:normAutofit fontScale="90000"/>
          </a:bodyPr>
          <a:lstStyle/>
          <a:p>
            <a:r>
              <a:rPr lang="el-GR" sz="4000" b="1" dirty="0"/>
              <a:t>1964 </a:t>
            </a:r>
            <a:r>
              <a:rPr lang="el-GR" sz="4000" dirty="0"/>
              <a:t>+</a:t>
            </a:r>
            <a:r>
              <a:rPr lang="el-GR" sz="4000" b="1" dirty="0"/>
              <a:t>   </a:t>
            </a:r>
            <a:r>
              <a:rPr lang="el-GR" sz="4000" dirty="0"/>
              <a:t> Αλλαγή πολιτικής </a:t>
            </a:r>
            <a:br>
              <a:rPr lang="el-GR" sz="4000" dirty="0"/>
            </a:br>
            <a:r>
              <a:rPr lang="el-GR" sz="3100" dirty="0"/>
              <a:t>μετά από τα συμβάντα του 1963 στο Κυπριακό και την</a:t>
            </a:r>
            <a:br>
              <a:rPr lang="el-GR" sz="3100" dirty="0"/>
            </a:br>
            <a:r>
              <a:rPr lang="el-GR" sz="3100" dirty="0"/>
              <a:t>απόφαση Τουρκίας για κατάργηση Συμφωνίας Άγκυρας</a:t>
            </a:r>
            <a:r>
              <a:rPr lang="el-GR" sz="3100" b="1" dirty="0"/>
              <a:t> </a:t>
            </a:r>
            <a:r>
              <a:rPr lang="el-GR" sz="3100" dirty="0"/>
              <a:t>1930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75" y="1790814"/>
            <a:ext cx="8726791" cy="4835194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l-GR" sz="3600" dirty="0"/>
              <a:t>Συγγραφή και διανομή </a:t>
            </a:r>
            <a:r>
              <a:rPr lang="el-GR" sz="3600" dirty="0" err="1"/>
              <a:t>αραβογράμματων</a:t>
            </a:r>
            <a:r>
              <a:rPr lang="el-GR" sz="3600" dirty="0"/>
              <a:t> αναγνωστικών για χωριά του ορεινού όγκου</a:t>
            </a:r>
          </a:p>
          <a:p>
            <a:pPr>
              <a:buFontTx/>
              <a:buChar char="-"/>
            </a:pPr>
            <a:r>
              <a:rPr lang="el-GR" sz="3600" dirty="0"/>
              <a:t>Ίδρυση (1968) της Ειδικής Παιδαγωγικής Ακαδημίας Θεσσαλονίκης </a:t>
            </a:r>
          </a:p>
          <a:p>
            <a:pPr>
              <a:buFontTx/>
              <a:buChar char="-"/>
            </a:pPr>
            <a:r>
              <a:rPr lang="el-GR" sz="3600" dirty="0"/>
              <a:t>Ελληνοτουρκικό Μορφωτικό Πρωτόκολλο  1968   </a:t>
            </a:r>
            <a:r>
              <a:rPr lang="el-GR" dirty="0" smtClean="0"/>
              <a:t>(</a:t>
            </a:r>
            <a:r>
              <a:rPr lang="el-GR" dirty="0"/>
              <a:t>αναγνώριση «εθνισμού» &amp; συμφωνία για 	παραγωγή νέων   	βιβλίων  στην Τουρκία) </a:t>
            </a:r>
          </a:p>
        </p:txBody>
      </p:sp>
    </p:spTree>
    <p:extLst>
      <p:ext uri="{BB962C8B-B14F-4D97-AF65-F5344CB8AC3E}">
        <p14:creationId xmlns:p14="http://schemas.microsoft.com/office/powerpoint/2010/main" val="2524439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31" y="274637"/>
            <a:ext cx="8873323" cy="2346462"/>
          </a:xfrm>
        </p:spPr>
        <p:txBody>
          <a:bodyPr>
            <a:noAutofit/>
          </a:bodyPr>
          <a:lstStyle/>
          <a:p>
            <a:r>
              <a:rPr lang="el-GR" dirty="0"/>
              <a:t>Δεκαετία </a:t>
            </a:r>
            <a:r>
              <a:rPr lang="el-GR" b="1" dirty="0"/>
              <a:t>1970</a:t>
            </a:r>
            <a:r>
              <a:rPr lang="el-GR" dirty="0"/>
              <a:t> </a:t>
            </a:r>
            <a:br>
              <a:rPr lang="el-GR" dirty="0"/>
            </a:br>
            <a:r>
              <a:rPr lang="el-GR" dirty="0"/>
              <a:t>Διατήρηση καταπιεστικής πολιτικής </a:t>
            </a:r>
            <a:r>
              <a:rPr lang="el-GR" sz="4000" dirty="0"/>
              <a:t/>
            </a:r>
            <a:br>
              <a:rPr lang="el-GR" sz="4000" dirty="0"/>
            </a:br>
            <a:r>
              <a:rPr lang="el-GR" sz="3200" dirty="0"/>
              <a:t> Τουρκική Εισβολή στην Κύπρο  το 1974 </a:t>
            </a:r>
            <a:r>
              <a:rPr lang="mr-IN" sz="3200" dirty="0"/>
              <a:t>–</a:t>
            </a:r>
            <a:r>
              <a:rPr lang="el-GR" sz="3200" dirty="0"/>
              <a:t> Αναγνώριση ΤΔΒΚ από Τουρκία το 1983  - καταπιεστικά μέτρα για τους Ρωμιούς στην Πόλη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531" y="3288583"/>
            <a:ext cx="8540269" cy="3223463"/>
          </a:xfrm>
        </p:spPr>
        <p:txBody>
          <a:bodyPr/>
          <a:lstStyle/>
          <a:p>
            <a:pPr marL="0" indent="0" algn="ctr">
              <a:buNone/>
            </a:pPr>
            <a:r>
              <a:rPr lang="el-GR" sz="3600" dirty="0"/>
              <a:t> </a:t>
            </a:r>
            <a:r>
              <a:rPr lang="el-GR" sz="3600" b="1" u="sng" dirty="0"/>
              <a:t>το ζήτημα της </a:t>
            </a:r>
            <a:r>
              <a:rPr lang="el-GR" sz="3600" b="1" u="sng" dirty="0" smtClean="0"/>
              <a:t>υποβάθμισης</a:t>
            </a:r>
          </a:p>
          <a:p>
            <a:pPr marL="0" indent="0" algn="ctr">
              <a:buNone/>
            </a:pPr>
            <a:r>
              <a:rPr lang="el-GR" sz="3600" b="1" u="sng" dirty="0" smtClean="0"/>
              <a:t> </a:t>
            </a:r>
            <a:r>
              <a:rPr lang="el-GR" sz="3600" b="1" u="sng" dirty="0"/>
              <a:t>της μειονοτικής  εκπαίδευσης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2800" b="1" dirty="0"/>
              <a:t>1982</a:t>
            </a:r>
            <a:r>
              <a:rPr lang="el-GR" sz="2800" dirty="0"/>
              <a:t>  </a:t>
            </a:r>
            <a:r>
              <a:rPr lang="el-GR" sz="2400" dirty="0"/>
              <a:t>Επιτρέπεται η εγγραφή μειονοτικών στο δημόσιο σχολείο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21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0" y="1"/>
            <a:ext cx="8612822" cy="2572258"/>
          </a:xfrm>
        </p:spPr>
        <p:txBody>
          <a:bodyPr>
            <a:normAutofit/>
          </a:bodyPr>
          <a:lstStyle/>
          <a:p>
            <a:r>
              <a:rPr lang="el-GR" dirty="0"/>
              <a:t>Μέσα δεκαετίας </a:t>
            </a:r>
            <a:r>
              <a:rPr lang="el-GR" b="1" dirty="0"/>
              <a:t>1980</a:t>
            </a:r>
            <a:r>
              <a:rPr lang="el-GR" dirty="0"/>
              <a:t>  </a:t>
            </a:r>
            <a:br>
              <a:rPr lang="el-GR" dirty="0"/>
            </a:br>
            <a:r>
              <a:rPr lang="el-GR" dirty="0"/>
              <a:t>Ένταση καταπιεστικής πολιτικής</a:t>
            </a:r>
            <a:r>
              <a:rPr lang="el-GR" sz="4000" dirty="0"/>
              <a:t/>
            </a:r>
            <a:br>
              <a:rPr lang="el-GR" sz="4000" dirty="0"/>
            </a:br>
            <a:r>
              <a:rPr lang="el-GR" sz="2400" dirty="0"/>
              <a:t>Διεκδικήσεις μειονοτικών (με στήριξη Τουρκίας)</a:t>
            </a:r>
            <a:r>
              <a:rPr lang="mr-IN" sz="2400" dirty="0"/>
              <a:t>–</a:t>
            </a:r>
            <a:r>
              <a:rPr lang="el-GR" sz="2400" dirty="0"/>
              <a:t> Εκλογή ανεξάρτητων μειονοτικών βουλευτών </a:t>
            </a:r>
            <a:r>
              <a:rPr lang="mr-IN" sz="2400" dirty="0"/>
              <a:t>–</a:t>
            </a:r>
            <a:r>
              <a:rPr lang="el-GR" sz="2400" dirty="0"/>
              <a:t> «πογκρόμ» στην Κομοτηνή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7182"/>
            <a:ext cx="8229599" cy="2865301"/>
          </a:xfrm>
        </p:spPr>
        <p:txBody>
          <a:bodyPr>
            <a:normAutofit/>
          </a:bodyPr>
          <a:lstStyle/>
          <a:p>
            <a:r>
              <a:rPr lang="el-GR" sz="3600" b="1" dirty="0"/>
              <a:t>1989 - 90</a:t>
            </a:r>
            <a:r>
              <a:rPr lang="el-GR" sz="3600" dirty="0"/>
              <a:t>  Παραγωγή </a:t>
            </a:r>
            <a:r>
              <a:rPr lang="el-GR" sz="3600" dirty="0" err="1"/>
              <a:t>τουρκόγλωσσων</a:t>
            </a:r>
            <a:r>
              <a:rPr lang="el-GR" sz="3600" dirty="0"/>
              <a:t> αναγνωστικών  στην Ελλάδα </a:t>
            </a:r>
            <a:r>
              <a:rPr lang="mr-IN" sz="3600" dirty="0"/>
              <a:t>–</a:t>
            </a:r>
            <a:r>
              <a:rPr lang="el-GR" sz="3600" dirty="0"/>
              <a:t> διανομή και  αντιδράσεις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48782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93132"/>
          </a:xfrm>
        </p:spPr>
        <p:txBody>
          <a:bodyPr/>
          <a:lstStyle/>
          <a:p>
            <a:r>
              <a:rPr lang="el-GR" b="1" dirty="0"/>
              <a:t>1991</a:t>
            </a:r>
            <a:r>
              <a:rPr lang="el-GR" dirty="0"/>
              <a:t>   αλλαγή πολιτικής</a:t>
            </a:r>
            <a:br>
              <a:rPr lang="el-GR" dirty="0"/>
            </a:br>
            <a:r>
              <a:rPr lang="el-GR" sz="3200" dirty="0"/>
              <a:t>απόφαση για κατάργηση καταπιεστικών μέτρων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969" y="1693132"/>
            <a:ext cx="8824479" cy="493287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4200" b="1" dirty="0" smtClean="0"/>
              <a:t>1995</a:t>
            </a:r>
            <a:r>
              <a:rPr lang="el-GR" sz="4200" dirty="0" smtClean="0"/>
              <a:t>    Εισαγωγή </a:t>
            </a:r>
            <a:r>
              <a:rPr lang="el-GR" sz="4200" dirty="0"/>
              <a:t>του μέτρου της ποσόστωσης για εισαγωγή μειονοτικών νέων στα ελληνικά πανεπιστήμια   </a:t>
            </a:r>
            <a:r>
              <a:rPr lang="el-GR" sz="3800" dirty="0"/>
              <a:t>(αργότερα, αντίδραση Τουρκίας</a:t>
            </a:r>
            <a:r>
              <a:rPr lang="el-GR" sz="3800" dirty="0" smtClean="0"/>
              <a:t>)</a:t>
            </a:r>
          </a:p>
          <a:p>
            <a:pPr marL="0" indent="0">
              <a:buNone/>
            </a:pPr>
            <a:r>
              <a:rPr lang="el-GR" sz="3800" dirty="0" smtClean="0"/>
              <a:t> </a:t>
            </a:r>
            <a:r>
              <a:rPr lang="el-GR" sz="4200" dirty="0" smtClean="0"/>
              <a:t> </a:t>
            </a:r>
            <a:endParaRPr lang="el-GR" sz="4200" dirty="0"/>
          </a:p>
          <a:p>
            <a:pPr marL="0" indent="0">
              <a:buNone/>
            </a:pPr>
            <a:endParaRPr lang="el-GR" sz="1600" dirty="0"/>
          </a:p>
          <a:p>
            <a:pPr marL="514350" indent="-514350">
              <a:buAutoNum type="arabicPlain" startAt="1997"/>
            </a:pPr>
            <a:r>
              <a:rPr lang="el-GR" sz="3300" b="1" dirty="0"/>
              <a:t> </a:t>
            </a:r>
            <a:r>
              <a:rPr lang="el-GR" sz="3300" b="1" u="sng" dirty="0"/>
              <a:t>Πρόγραμμα Εκπαίδευσης </a:t>
            </a:r>
            <a:r>
              <a:rPr lang="el-GR" sz="3300" b="1" u="sng" dirty="0" err="1"/>
              <a:t>Μουσουλμανοπαίδων</a:t>
            </a:r>
            <a:r>
              <a:rPr lang="el-GR" sz="3300" b="1" u="sng" dirty="0"/>
              <a:t> </a:t>
            </a:r>
          </a:p>
          <a:p>
            <a:pPr marL="0" indent="0">
              <a:buNone/>
            </a:pPr>
            <a:endParaRPr lang="el-GR" sz="1400" dirty="0"/>
          </a:p>
          <a:p>
            <a:pPr marL="0" indent="0">
              <a:buNone/>
            </a:pPr>
            <a:r>
              <a:rPr lang="el-GR" sz="2800" dirty="0"/>
              <a:t>	</a:t>
            </a:r>
            <a:r>
              <a:rPr lang="el-GR" sz="2800" dirty="0" smtClean="0"/>
              <a:t>Συγκυρία </a:t>
            </a:r>
            <a:r>
              <a:rPr lang="el-GR" sz="2800" dirty="0"/>
              <a:t>(κατάσταση ελληνοτουρκικών σχέσεων)</a:t>
            </a:r>
          </a:p>
          <a:p>
            <a:pPr marL="0" indent="0">
              <a:buNone/>
            </a:pPr>
            <a:r>
              <a:rPr lang="el-GR" sz="2800" dirty="0"/>
              <a:t>Προσοχή   Αφορά το ελληνόγλωσσο κομμάτι  (το </a:t>
            </a:r>
            <a:r>
              <a:rPr lang="el-GR" sz="2800" dirty="0" err="1"/>
              <a:t>τουρκόγλωσο</a:t>
            </a:r>
            <a:r>
              <a:rPr lang="el-GR" sz="2800" dirty="0"/>
              <a:t>; )</a:t>
            </a:r>
          </a:p>
          <a:p>
            <a:pPr marL="0" indent="0">
              <a:buNone/>
            </a:pPr>
            <a:r>
              <a:rPr lang="el-GR" sz="3800" dirty="0" smtClean="0"/>
              <a:t>Γενικότερο </a:t>
            </a:r>
            <a:r>
              <a:rPr lang="el-GR" sz="3800" dirty="0"/>
              <a:t>σκεπτικό - άλλα μεγάλα προγράμματα</a:t>
            </a:r>
            <a:endParaRPr lang="en-US" sz="3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369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963"/>
            <a:ext cx="8229600" cy="1041926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Μειονοτική εκπαίδευση </a:t>
            </a:r>
            <a:br>
              <a:rPr lang="el-GR" dirty="0" smtClean="0"/>
            </a:br>
            <a:r>
              <a:rPr lang="el-GR" dirty="0" smtClean="0"/>
              <a:t>στη Θράκη ΣΗΜΕΡΑ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76" y="1562890"/>
            <a:ext cx="8791915" cy="50631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 smtClean="0"/>
              <a:t>Υπάρχουν περίπου 150 μειονοτικά δημοτικά σχολεία  </a:t>
            </a:r>
            <a:r>
              <a:rPr lang="el-GR" sz="2800" dirty="0" smtClean="0"/>
              <a:t>(από 2/</a:t>
            </a:r>
            <a:r>
              <a:rPr lang="el-GR" sz="2800" dirty="0" err="1" smtClean="0"/>
              <a:t>θέσια</a:t>
            </a:r>
            <a:r>
              <a:rPr lang="el-GR" sz="2800" dirty="0" smtClean="0"/>
              <a:t> έως 12/</a:t>
            </a:r>
            <a:r>
              <a:rPr lang="el-GR" sz="2800" dirty="0" err="1" smtClean="0"/>
              <a:t>θέσια</a:t>
            </a:r>
            <a:r>
              <a:rPr lang="el-GR" sz="2800" dirty="0" smtClean="0"/>
              <a:t>!)</a:t>
            </a:r>
            <a:r>
              <a:rPr lang="el-GR" dirty="0" smtClean="0"/>
              <a:t>  </a:t>
            </a:r>
          </a:p>
          <a:p>
            <a:pPr marL="0" indent="0">
              <a:buNone/>
            </a:pPr>
            <a:r>
              <a:rPr lang="el-GR" dirty="0" smtClean="0"/>
              <a:t>   + 2 γυμνάσια-λύκεια + 2 </a:t>
            </a:r>
            <a:r>
              <a:rPr lang="el-GR" dirty="0" err="1" smtClean="0"/>
              <a:t>ιεροσπουδαστήρια</a:t>
            </a: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smtClean="0"/>
              <a:t>Τα σχολεία κατά κανόνα στεγάζονται σε </a:t>
            </a:r>
            <a:r>
              <a:rPr lang="el-GR" dirty="0" err="1" smtClean="0"/>
              <a:t>βακουφικά</a:t>
            </a:r>
            <a:r>
              <a:rPr lang="el-GR" dirty="0" smtClean="0"/>
              <a:t> κτίρια και βρίσκονται δίπλα στα τζαμιά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smtClean="0"/>
              <a:t>Σήμερα το 1/3 περίπου των παιδιών της μειονότητας φοιτά σε ελληνικά δημόσια δημοτικά σχολεία.  </a:t>
            </a:r>
            <a:r>
              <a:rPr lang="el-GR" sz="2800" dirty="0" smtClean="0"/>
              <a:t> (γιατί;  Τεχνικά και ιδεολογικά ζητήματα)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660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7289"/>
          </a:xfrm>
        </p:spPr>
        <p:txBody>
          <a:bodyPr>
            <a:noAutofit/>
          </a:bodyPr>
          <a:lstStyle/>
          <a:p>
            <a:r>
              <a:rPr lang="el-GR" sz="3600" dirty="0" smtClean="0"/>
              <a:t>Στα μειονοτικά σχολεία της Θράκης </a:t>
            </a:r>
            <a:br>
              <a:rPr lang="el-GR" sz="3600" dirty="0" smtClean="0"/>
            </a:br>
            <a:r>
              <a:rPr lang="el-GR" sz="3200" dirty="0" smtClean="0"/>
              <a:t>εφαρμόζεται ένα </a:t>
            </a:r>
            <a:r>
              <a:rPr lang="el-GR" sz="3200" b="1" dirty="0" smtClean="0"/>
              <a:t>δίγλωσσο </a:t>
            </a:r>
            <a:r>
              <a:rPr lang="el-GR" sz="3200" dirty="0" smtClean="0"/>
              <a:t>πρόγραμμα εκπαίδευσης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56" y="1237289"/>
            <a:ext cx="8791918" cy="54701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dirty="0" smtClean="0"/>
              <a:t> - Στα </a:t>
            </a:r>
            <a:r>
              <a:rPr lang="el-GR" dirty="0"/>
              <a:t>ελληνικά διδάσκονται: ελληνική γλώσσα </a:t>
            </a:r>
            <a:r>
              <a:rPr lang="mr-IN" dirty="0"/>
              <a:t>–</a:t>
            </a:r>
            <a:r>
              <a:rPr lang="el-GR" dirty="0"/>
              <a:t> ιστορία </a:t>
            </a:r>
            <a:r>
              <a:rPr lang="mr-IN" dirty="0"/>
              <a:t>–</a:t>
            </a:r>
            <a:r>
              <a:rPr lang="el-GR" dirty="0"/>
              <a:t> γεωγραφία </a:t>
            </a:r>
            <a:r>
              <a:rPr lang="mr-IN" dirty="0"/>
              <a:t>–</a:t>
            </a:r>
            <a:r>
              <a:rPr lang="el-GR" dirty="0"/>
              <a:t> αγωγή του πολίτη</a:t>
            </a:r>
          </a:p>
          <a:p>
            <a:pPr marL="0" indent="0">
              <a:buNone/>
            </a:pPr>
            <a:r>
              <a:rPr lang="el-GR" dirty="0" smtClean="0"/>
              <a:t>- Στα </a:t>
            </a:r>
            <a:r>
              <a:rPr lang="el-GR" dirty="0"/>
              <a:t>τουρκικά διδάσκονται: τουρκική γλώσσα </a:t>
            </a:r>
            <a:r>
              <a:rPr lang="mr-IN" dirty="0"/>
              <a:t>–</a:t>
            </a:r>
            <a:r>
              <a:rPr lang="el-GR" dirty="0"/>
              <a:t> (ισλαμικά) θρησκευτικά </a:t>
            </a:r>
            <a:r>
              <a:rPr lang="mr-IN" dirty="0"/>
              <a:t>–</a:t>
            </a:r>
            <a:r>
              <a:rPr lang="el-GR" dirty="0"/>
              <a:t> αριθμητική </a:t>
            </a:r>
            <a:r>
              <a:rPr lang="mr-IN" dirty="0"/>
              <a:t>–</a:t>
            </a:r>
            <a:r>
              <a:rPr lang="el-GR" dirty="0"/>
              <a:t> φυσική  </a:t>
            </a:r>
          </a:p>
          <a:p>
            <a:pPr marL="0" indent="0">
              <a:buNone/>
            </a:pPr>
            <a:r>
              <a:rPr lang="el-GR" dirty="0" smtClean="0"/>
              <a:t>- Το </a:t>
            </a:r>
            <a:r>
              <a:rPr lang="el-GR" dirty="0"/>
              <a:t>αναλυτικό πρόγραμμα του </a:t>
            </a:r>
            <a:r>
              <a:rPr lang="el-GR" dirty="0" err="1"/>
              <a:t>τουρκόγλωσσου</a:t>
            </a:r>
            <a:r>
              <a:rPr lang="el-GR" dirty="0"/>
              <a:t> προγράμματος είναι ασαφές 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- Τα βιβλία για το ελληνόγλωσσο μέρος του προγράμματος είναι ειδικά γραμμένα για τα συγκεκριμένα παιδιά </a:t>
            </a:r>
            <a:r>
              <a:rPr lang="el-GR" sz="3000" dirty="0" smtClean="0"/>
              <a:t>(λαμβάνουν υπ’ όψιν τη διαφορετική μητρική γλώσσα και τον κοινοτικό πολιτισμό)</a:t>
            </a:r>
          </a:p>
          <a:p>
            <a:pPr marL="0" indent="0">
              <a:buNone/>
            </a:pPr>
            <a:r>
              <a:rPr lang="el-GR" dirty="0" smtClean="0"/>
              <a:t>- Τα βιβλία για το </a:t>
            </a:r>
            <a:r>
              <a:rPr lang="el-GR" dirty="0" err="1" smtClean="0"/>
              <a:t>τουρκόγλωσσο</a:t>
            </a:r>
            <a:r>
              <a:rPr lang="el-GR" dirty="0" smtClean="0"/>
              <a:t> μέρος του προγράμματος έρχονται από την Τουρκία. </a:t>
            </a:r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283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521"/>
            <a:ext cx="8229600" cy="1367529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Εκπαίδευση εκπαιδευτικών </a:t>
            </a:r>
            <a:br>
              <a:rPr lang="el-GR" dirty="0" smtClean="0"/>
            </a:br>
            <a:r>
              <a:rPr lang="el-GR" dirty="0" smtClean="0"/>
              <a:t>για τα μειονοτικά σχολεία στη Θράκη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0813"/>
            <a:ext cx="8229600" cy="4335350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- Για τα μαθήματα που διδάσκονται στα τουρκικά: </a:t>
            </a:r>
            <a:r>
              <a:rPr lang="el-GR" b="1" dirty="0" err="1" smtClean="0"/>
              <a:t>Θρακιώτες</a:t>
            </a:r>
            <a:r>
              <a:rPr lang="el-GR" b="1" dirty="0" smtClean="0"/>
              <a:t> μειονοτικοί </a:t>
            </a:r>
            <a:r>
              <a:rPr lang="el-GR" dirty="0" smtClean="0"/>
              <a:t>απόφοιτοι ΕΠΑΘ, απόφοιτοι Κατεύθυνσης Μειονοτικής Εκπαίδευσης Α.Π.Θ. + κάποιοι μετακλητοί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- Για το για τα μαθήματα που διδάσκονται στα ελληνικά:  γενικός πληθυσμός δασκάλων ΧΩΡΙΣ κάποια ιδιαίτερη ειδίκευση.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84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242"/>
            <a:ext cx="8229600" cy="781445"/>
          </a:xfrm>
        </p:spPr>
        <p:txBody>
          <a:bodyPr>
            <a:normAutofit/>
          </a:bodyPr>
          <a:lstStyle/>
          <a:p>
            <a:r>
              <a:rPr lang="el-GR" dirty="0" smtClean="0"/>
              <a:t>Ειδική πρόνοια!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345" y="1155888"/>
            <a:ext cx="8612822" cy="5421280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Η καθ’ υπέρβαση εισαγωγή </a:t>
            </a:r>
            <a:r>
              <a:rPr lang="el-GR" dirty="0"/>
              <a:t>Θ</a:t>
            </a:r>
            <a:r>
              <a:rPr lang="el-GR" dirty="0" smtClean="0"/>
              <a:t>ρακιωτών μειονοτικών νέων στα ελληνικά πανεπιστήμια με ειδικό σύστημα και σε ποσοστό 0,5%  από το 1995. 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Τι ακριβώς γίνεται και γιατί </a:t>
            </a:r>
          </a:p>
          <a:p>
            <a:pPr marL="0" indent="0">
              <a:buNone/>
            </a:pPr>
            <a:r>
              <a:rPr lang="el-GR" dirty="0" smtClean="0"/>
              <a:t>(θετική διάκριση </a:t>
            </a:r>
            <a:r>
              <a:rPr lang="mr-IN" dirty="0" smtClean="0"/>
              <a:t>–</a:t>
            </a:r>
            <a:r>
              <a:rPr lang="el-GR" dirty="0" smtClean="0"/>
              <a:t> </a:t>
            </a:r>
            <a:r>
              <a:rPr lang="en-US" dirty="0" smtClean="0"/>
              <a:t>positive discrimination)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l-GR" sz="2800" dirty="0" smtClean="0"/>
              <a:t>Αντίδραση Τουρκίας </a:t>
            </a:r>
            <a:r>
              <a:rPr lang="en-US" sz="2800" dirty="0" smtClean="0"/>
              <a:t> </a:t>
            </a:r>
            <a:r>
              <a:rPr lang="el-GR" sz="2800" dirty="0" smtClean="0"/>
              <a:t>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949001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42737"/>
          </a:xfrm>
        </p:spPr>
        <p:txBody>
          <a:bodyPr>
            <a:normAutofit/>
          </a:bodyPr>
          <a:lstStyle/>
          <a:p>
            <a:r>
              <a:rPr lang="el-GR" dirty="0" smtClean="0"/>
              <a:t>Εκπαίδευση </a:t>
            </a:r>
            <a:r>
              <a:rPr lang="mr-IN" dirty="0" smtClean="0"/>
              <a:t>–</a:t>
            </a:r>
            <a:r>
              <a:rPr lang="el-GR" dirty="0" smtClean="0"/>
              <a:t> εθνική παιδεία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15" y="1163053"/>
            <a:ext cx="8863263" cy="552115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 smtClean="0"/>
              <a:t>H </a:t>
            </a:r>
            <a:r>
              <a:rPr lang="el-GR" sz="2800" dirty="0" smtClean="0"/>
              <a:t>δημόσια εκπαίδευση στο πλαίσιο του έθνους </a:t>
            </a:r>
            <a:r>
              <a:rPr lang="mr-IN" sz="2800" dirty="0" smtClean="0"/>
              <a:t>–</a:t>
            </a:r>
            <a:r>
              <a:rPr lang="el-GR" sz="2800" dirty="0" smtClean="0"/>
              <a:t> κράτους  και οι </a:t>
            </a:r>
            <a:r>
              <a:rPr lang="el-GR" sz="2800" b="1" dirty="0" smtClean="0"/>
              <a:t>λειτουργίες που επιτελεί </a:t>
            </a:r>
          </a:p>
          <a:p>
            <a:pPr marL="0" indent="0">
              <a:buNone/>
            </a:pPr>
            <a:r>
              <a:rPr lang="el-GR" dirty="0" smtClean="0"/>
              <a:t> - </a:t>
            </a:r>
            <a:r>
              <a:rPr lang="el-GR" sz="2800" dirty="0" smtClean="0"/>
              <a:t>παρέχει πληροφορίες και γνώσεις και δεξιότητες που:   διευκολύνουν την επικοινωνία των πολιτών μεταξύ τους  και με τη διοίκηση, τους δίνουν τη δυνατότητα συμμετοχής στα κοινά (</a:t>
            </a:r>
            <a:r>
              <a:rPr lang="el-GR" sz="2800" dirty="0" err="1" smtClean="0"/>
              <a:t>γραμματισμοί</a:t>
            </a:r>
            <a:r>
              <a:rPr lang="el-GR" sz="2800" dirty="0" smtClean="0"/>
              <a:t>) και αποτελούν εφόδια για ένταξη στην αγορά και μέσα για ανοδική κοινωνική κινητικότητα</a:t>
            </a:r>
          </a:p>
          <a:p>
            <a:pPr>
              <a:buFontTx/>
              <a:buChar char="-"/>
            </a:pPr>
            <a:r>
              <a:rPr lang="el-GR" sz="2800" dirty="0" smtClean="0"/>
              <a:t>Φροντίζει για την πολιτισμική </a:t>
            </a:r>
            <a:r>
              <a:rPr lang="el-GR" sz="2800" b="1" dirty="0" err="1" smtClean="0"/>
              <a:t>ομοιογενοποίηση</a:t>
            </a:r>
            <a:r>
              <a:rPr lang="el-GR" sz="2800" dirty="0" smtClean="0"/>
              <a:t>  (καλλιέργεια κοινών αξιών και αυτονοήτων) </a:t>
            </a:r>
          </a:p>
          <a:p>
            <a:pPr>
              <a:buFontTx/>
              <a:buChar char="-"/>
            </a:pPr>
            <a:r>
              <a:rPr lang="el-GR" sz="2800" dirty="0" smtClean="0"/>
              <a:t>Φροντίζει για την </a:t>
            </a:r>
            <a:r>
              <a:rPr lang="el-GR" sz="2800" b="1" dirty="0" smtClean="0"/>
              <a:t>αναπαραγωγή</a:t>
            </a:r>
            <a:r>
              <a:rPr lang="el-GR" sz="2800" dirty="0" smtClean="0"/>
              <a:t> του συστήματος</a:t>
            </a:r>
          </a:p>
          <a:p>
            <a:pPr marL="0" indent="0">
              <a:buNone/>
            </a:pPr>
            <a:r>
              <a:rPr lang="el-GR" sz="2400" dirty="0" smtClean="0"/>
              <a:t> </a:t>
            </a:r>
            <a:r>
              <a:rPr lang="el-GR" sz="2200" u="sng" dirty="0" smtClean="0"/>
              <a:t>αναπαραγωγή της δομής και συνεπώς και των υφιστάμενων ανισοτήτων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81379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53" y="120316"/>
            <a:ext cx="8863263" cy="498329"/>
          </a:xfrm>
        </p:spPr>
        <p:txBody>
          <a:bodyPr>
            <a:normAutofit fontScale="90000"/>
          </a:bodyPr>
          <a:lstStyle/>
          <a:p>
            <a:r>
              <a:rPr lang="el-GR" sz="3800" b="1" dirty="0" smtClean="0"/>
              <a:t/>
            </a:r>
            <a:br>
              <a:rPr lang="el-GR" sz="3800" b="1" dirty="0" smtClean="0"/>
            </a:b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0316"/>
            <a:ext cx="9144000" cy="6644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Μειονότητα:  Ομάδα ανθρώπων με χαρακτηριστικά (πολιτισμικά) που διαφέρουν από αυτά της </a:t>
            </a:r>
            <a:r>
              <a:rPr lang="el-GR" dirty="0" err="1" smtClean="0"/>
              <a:t>περιβάλλουσας</a:t>
            </a:r>
            <a:r>
              <a:rPr lang="el-GR" dirty="0" smtClean="0"/>
              <a:t> κοινωνίας </a:t>
            </a:r>
          </a:p>
          <a:p>
            <a:pPr>
              <a:buFontTx/>
              <a:buChar char="-"/>
            </a:pPr>
            <a:r>
              <a:rPr lang="el-GR" dirty="0" smtClean="0"/>
              <a:t>Οι μειονοτικοί </a:t>
            </a:r>
            <a:r>
              <a:rPr lang="el-GR" u="sng" dirty="0" smtClean="0"/>
              <a:t>θέλουν να διατηρήσουν </a:t>
            </a:r>
            <a:r>
              <a:rPr lang="el-GR" dirty="0" smtClean="0"/>
              <a:t>αυτά τα χαρακτηριστικά</a:t>
            </a:r>
          </a:p>
          <a:p>
            <a:pPr>
              <a:buFontTx/>
              <a:buChar char="-"/>
            </a:pPr>
            <a:r>
              <a:rPr lang="el-GR" sz="3400" b="1" dirty="0" smtClean="0"/>
              <a:t>Τα μειονοτικά εκπαιδευτικά συστήματα σκοπεύουν κυρίως στη διατήρηση της ταυτότητας! </a:t>
            </a:r>
          </a:p>
          <a:p>
            <a:pPr>
              <a:buFontTx/>
              <a:buChar char="-"/>
            </a:pPr>
            <a:endParaRPr lang="el-GR" sz="3000" b="1" dirty="0" smtClean="0"/>
          </a:p>
          <a:p>
            <a:r>
              <a:rPr lang="el-GR" sz="3600" dirty="0"/>
              <a:t>Το ζήτημα των σχολικών επιδόσεων</a:t>
            </a:r>
          </a:p>
          <a:p>
            <a:pPr marL="0" indent="0">
              <a:buNone/>
            </a:pPr>
            <a:r>
              <a:rPr lang="el-GR" sz="2800" dirty="0"/>
              <a:t> (διαφοροποίηση μεταξύ παιδιών ιστορικών  και μεταναστευτικών μειονοτήτων)  </a:t>
            </a:r>
          </a:p>
          <a:p>
            <a:pPr>
              <a:buFontTx/>
              <a:buChar char="-"/>
            </a:pPr>
            <a:endParaRPr lang="el-GR" sz="3000" b="1" dirty="0" smtClean="0"/>
          </a:p>
        </p:txBody>
      </p:sp>
    </p:spTree>
    <p:extLst>
      <p:ext uri="{BB962C8B-B14F-4D97-AF65-F5344CB8AC3E}">
        <p14:creationId xmlns:p14="http://schemas.microsoft.com/office/powerpoint/2010/main" val="2478199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1127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Η μουσουλμανική μειονότητα </a:t>
            </a:r>
            <a:br>
              <a:rPr lang="el-GR" b="1" dirty="0" smtClean="0"/>
            </a:br>
            <a:r>
              <a:rPr lang="el-GR" b="1" dirty="0" smtClean="0"/>
              <a:t>της Δυτικής Θράκης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707" y="1434354"/>
            <a:ext cx="8546352" cy="5229412"/>
          </a:xfrm>
        </p:spPr>
        <p:txBody>
          <a:bodyPr>
            <a:normAutofit/>
          </a:bodyPr>
          <a:lstStyle/>
          <a:p>
            <a:r>
              <a:rPr lang="el-GR" sz="3600" dirty="0" smtClean="0"/>
              <a:t>Ιστορική μειονότητα      από πότε; </a:t>
            </a:r>
          </a:p>
          <a:p>
            <a:pPr marL="0" indent="0">
              <a:buNone/>
            </a:pPr>
            <a:r>
              <a:rPr lang="el-GR" sz="2400" dirty="0" smtClean="0"/>
              <a:t>Στη Θράκη, Τουρκόφωνοι από τον 10</a:t>
            </a:r>
            <a:r>
              <a:rPr lang="el-GR" sz="2400" baseline="30000" dirty="0" smtClean="0"/>
              <a:t>ο</a:t>
            </a:r>
            <a:r>
              <a:rPr lang="el-GR" sz="2400" dirty="0" smtClean="0"/>
              <a:t> αιώνα </a:t>
            </a:r>
            <a:r>
              <a:rPr lang="mr-IN" sz="2400" dirty="0" smtClean="0"/>
              <a:t>–</a:t>
            </a:r>
            <a:r>
              <a:rPr lang="el-GR" sz="2400" dirty="0" smtClean="0"/>
              <a:t> μουσουλμάνοι από τον 14</a:t>
            </a:r>
            <a:r>
              <a:rPr lang="el-GR" sz="2400" baseline="30000" dirty="0" smtClean="0"/>
              <a:t>ο</a:t>
            </a:r>
            <a:r>
              <a:rPr lang="el-GR" sz="2400" dirty="0" smtClean="0"/>
              <a:t> αιώνα (+ μετατοπίσεις και εξισλαμισμοί) </a:t>
            </a:r>
            <a:endParaRPr lang="el-GR" sz="2400" dirty="0"/>
          </a:p>
          <a:p>
            <a:r>
              <a:rPr lang="el-GR" sz="3600" dirty="0" smtClean="0"/>
              <a:t>Συνθήκη </a:t>
            </a:r>
            <a:r>
              <a:rPr lang="el-GR" sz="3600" dirty="0" err="1" smtClean="0"/>
              <a:t>Λωζάνης</a:t>
            </a:r>
            <a:r>
              <a:rPr lang="el-GR" sz="3600" dirty="0" smtClean="0"/>
              <a:t> </a:t>
            </a:r>
            <a:r>
              <a:rPr lang="mr-IN" sz="3600" dirty="0" smtClean="0"/>
              <a:t>–</a:t>
            </a:r>
            <a:r>
              <a:rPr lang="el-GR" sz="3600" dirty="0" smtClean="0"/>
              <a:t> ελληνοτουρκικό πρωτόκολλο ανταλλαγής πληθυσμών  </a:t>
            </a:r>
            <a:r>
              <a:rPr lang="el-GR" sz="3600" b="1" dirty="0" smtClean="0"/>
              <a:t>Εξαίρεση</a:t>
            </a:r>
            <a:r>
              <a:rPr lang="el-GR" sz="3600" dirty="0" smtClean="0"/>
              <a:t> των Θρακιωτών μουσουλμάνων μειονοτικών </a:t>
            </a:r>
            <a:endParaRPr lang="el-GR" sz="3600" dirty="0" smtClean="0"/>
          </a:p>
          <a:p>
            <a:r>
              <a:rPr lang="el-GR" sz="3600" dirty="0" smtClean="0"/>
              <a:t>Παροχή </a:t>
            </a:r>
            <a:r>
              <a:rPr lang="el-GR" sz="3600" dirty="0" smtClean="0"/>
              <a:t>επιπλέον δικαιωμάτων</a:t>
            </a:r>
          </a:p>
          <a:p>
            <a:r>
              <a:rPr lang="el-GR" sz="3600" dirty="0" smtClean="0"/>
              <a:t>Το ζήτημα της αμοιβαιότητας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4080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12" y="1"/>
            <a:ext cx="9057888" cy="3163988"/>
          </a:xfrm>
        </p:spPr>
        <p:txBody>
          <a:bodyPr>
            <a:normAutofit fontScale="90000"/>
          </a:bodyPr>
          <a:lstStyle/>
          <a:p>
            <a:r>
              <a:rPr lang="el-GR" sz="4000" b="1" dirty="0" smtClean="0"/>
              <a:t>Συνθ</a:t>
            </a:r>
            <a:r>
              <a:rPr lang="el-GR" sz="4000" b="1" dirty="0" smtClean="0"/>
              <a:t>ήκη της </a:t>
            </a:r>
            <a:r>
              <a:rPr lang="el-GR" sz="4000" b="1" dirty="0" err="1" smtClean="0"/>
              <a:t>Λωζάνης</a:t>
            </a:r>
            <a:r>
              <a:rPr lang="el-GR" sz="4000" b="1" dirty="0" smtClean="0"/>
              <a:t> </a:t>
            </a:r>
            <a:br>
              <a:rPr lang="el-GR" sz="4000" b="1" dirty="0" smtClean="0"/>
            </a:br>
            <a:r>
              <a:rPr lang="el-GR" sz="2700" dirty="0" smtClean="0"/>
              <a:t>Συνθήκη Ειρήνης που υ</a:t>
            </a:r>
            <a:r>
              <a:rPr lang="el-GR" sz="2700" dirty="0" smtClean="0"/>
              <a:t>πογρ</a:t>
            </a:r>
            <a:r>
              <a:rPr lang="el-GR" sz="2700" dirty="0" smtClean="0"/>
              <a:t>άφηκε την 24</a:t>
            </a:r>
            <a:r>
              <a:rPr lang="el-GR" sz="2700" baseline="30000" dirty="0" smtClean="0"/>
              <a:t>η</a:t>
            </a:r>
            <a:r>
              <a:rPr lang="el-GR" sz="2700" dirty="0" smtClean="0"/>
              <a:t> Ιουλίου 1923. Υπογράφουν </a:t>
            </a:r>
            <a:r>
              <a:rPr lang="el-GR" sz="2700" dirty="0"/>
              <a:t/>
            </a:r>
            <a:br>
              <a:rPr lang="el-GR" sz="2700" dirty="0"/>
            </a:br>
            <a:r>
              <a:rPr lang="el-GR" sz="2500" dirty="0"/>
              <a:t>Η ΒΡΕΤΤΑΝΙΚΗ ΑΥΤΟΚΡΑΤΟΡΙΑ, Η ΓΑΛΛΙΑ, Η ΙΤΑΛΙΑ, Η ΙΑΠΩΝΙΑ, Η </a:t>
            </a:r>
            <a:r>
              <a:rPr lang="el-GR" sz="2500" b="1" dirty="0"/>
              <a:t>ΕΛΛΑΣ</a:t>
            </a:r>
            <a:r>
              <a:rPr lang="el-GR" sz="2500" dirty="0"/>
              <a:t>, Η ΡΟΥΜΑΝΙΑ, ΤΟ ΣΕΡΒΟ-ΚΡΟΑΤΟ-ΣΛΟΒΕΝΙΚΟΝ </a:t>
            </a:r>
            <a:r>
              <a:rPr lang="el-GR" sz="2500" dirty="0" smtClean="0"/>
              <a:t>ΚΡΑΤΟΣ </a:t>
            </a:r>
            <a:r>
              <a:rPr lang="el-GR" sz="2600" dirty="0" smtClean="0"/>
              <a:t/>
            </a:r>
            <a:br>
              <a:rPr lang="el-GR" sz="2600" dirty="0" smtClean="0"/>
            </a:br>
            <a:r>
              <a:rPr lang="el-GR" sz="2600" dirty="0" err="1" smtClean="0"/>
              <a:t>αφ</a:t>
            </a:r>
            <a:r>
              <a:rPr lang="el-GR" sz="2600" dirty="0" smtClean="0"/>
              <a:t> εν</a:t>
            </a:r>
            <a:r>
              <a:rPr lang="el-GR" sz="2600" dirty="0" smtClean="0"/>
              <a:t>ός και η </a:t>
            </a:r>
            <a:r>
              <a:rPr lang="el-GR" sz="2600" b="1" dirty="0" smtClean="0"/>
              <a:t>ΤΟΥΡΚΙΑ</a:t>
            </a:r>
            <a:r>
              <a:rPr lang="el-GR" sz="2600" dirty="0" smtClean="0"/>
              <a:t> </a:t>
            </a:r>
            <a:r>
              <a:rPr lang="el-GR" sz="2600" dirty="0" err="1" smtClean="0"/>
              <a:t>αφ</a:t>
            </a:r>
            <a:r>
              <a:rPr lang="el-GR" sz="2600" dirty="0" smtClean="0"/>
              <a:t> ετέρου </a:t>
            </a:r>
            <a:r>
              <a:rPr lang="el-GR" sz="2700" dirty="0" smtClean="0"/>
              <a:t/>
            </a:r>
            <a:br>
              <a:rPr lang="el-GR" sz="2700" dirty="0" smtClean="0"/>
            </a:br>
            <a:r>
              <a:rPr lang="el-GR" sz="2700" dirty="0" smtClean="0"/>
              <a:t/>
            </a:r>
            <a:br>
              <a:rPr lang="el-GR" sz="2700" dirty="0" smtClean="0"/>
            </a:br>
            <a:r>
              <a:rPr lang="el-GR" sz="2700" b="1" u="sng" dirty="0" smtClean="0"/>
              <a:t>ορίζει τα της ύπαρξης και λειτουργίας του νέου ΤΟΥΡΚΙΚΟΥ ΚΡΑΤΟΥΣ</a:t>
            </a:r>
            <a:endParaRPr lang="en-US" sz="27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12" y="3508369"/>
            <a:ext cx="9057888" cy="3349630"/>
          </a:xfrm>
        </p:spPr>
        <p:txBody>
          <a:bodyPr>
            <a:normAutofit fontScale="85000" lnSpcReduction="10000"/>
          </a:bodyPr>
          <a:lstStyle/>
          <a:p>
            <a:r>
              <a:rPr lang="el-GR" u="sng" dirty="0" smtClean="0"/>
              <a:t>Στα </a:t>
            </a:r>
            <a:r>
              <a:rPr lang="el-GR" u="sng" dirty="0" smtClean="0"/>
              <a:t>άρθρα 39, 40, 41, 42, 43 υπάρχουν ειδικές προβλέψεις για τους ΜΗ ΜΟΥΣΟΥΛΜΑΝΟΥΣ πολίτες της Τουρκίας</a:t>
            </a:r>
          </a:p>
          <a:p>
            <a:r>
              <a:rPr lang="el-GR" b="1" dirty="0"/>
              <a:t>Άρθρον 45.</a:t>
            </a:r>
            <a:br>
              <a:rPr lang="el-GR" b="1" dirty="0"/>
            </a:br>
            <a:r>
              <a:rPr lang="el-GR" b="1" dirty="0"/>
              <a:t>Τα αναγνωρισθέντα δια των διατάξεων του παρόντος Τμήματος δικαιώματα εις </a:t>
            </a:r>
            <a:r>
              <a:rPr lang="el-GR" b="1" dirty="0" err="1"/>
              <a:t>τας</a:t>
            </a:r>
            <a:r>
              <a:rPr lang="el-GR" b="1" dirty="0"/>
              <a:t> εν Τουρκία μη </a:t>
            </a:r>
            <a:r>
              <a:rPr lang="el-GR" b="1" dirty="0" err="1"/>
              <a:t>μουσουλμανικάς</a:t>
            </a:r>
            <a:r>
              <a:rPr lang="el-GR" b="1" dirty="0"/>
              <a:t> μειονότητας, αναγνωρίζονται επίσης υπό</a:t>
            </a:r>
            <a:br>
              <a:rPr lang="el-GR" b="1" dirty="0"/>
            </a:br>
            <a:r>
              <a:rPr lang="el-GR" b="1" dirty="0"/>
              <a:t>της Ελλάδος εις </a:t>
            </a:r>
            <a:r>
              <a:rPr lang="el-GR" b="1" dirty="0" smtClean="0"/>
              <a:t>την </a:t>
            </a:r>
            <a:r>
              <a:rPr lang="el-GR" b="1" dirty="0"/>
              <a:t>εν τω </a:t>
            </a:r>
            <a:r>
              <a:rPr lang="el-GR" b="1" dirty="0" err="1"/>
              <a:t>εδάφει</a:t>
            </a:r>
            <a:r>
              <a:rPr lang="el-GR" b="1" dirty="0"/>
              <a:t> αυτής </a:t>
            </a:r>
            <a:r>
              <a:rPr lang="el-GR" b="1" dirty="0" smtClean="0"/>
              <a:t>ευρισκομένη μουσουλμανικ</a:t>
            </a:r>
            <a:r>
              <a:rPr lang="el-GR" b="1" dirty="0" smtClean="0"/>
              <a:t>ή μειονότητα.  </a:t>
            </a:r>
          </a:p>
        </p:txBody>
      </p:sp>
    </p:spTree>
    <p:extLst>
      <p:ext uri="{BB962C8B-B14F-4D97-AF65-F5344CB8AC3E}">
        <p14:creationId xmlns:p14="http://schemas.microsoft.com/office/powerpoint/2010/main" val="2436909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0185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Σ</a:t>
            </a:r>
            <a:r>
              <a:rPr lang="el-GR" sz="3600" dirty="0" smtClean="0"/>
              <a:t>ύμβαση περί Ανταλλαγής Πληθυσμών  </a:t>
            </a:r>
            <a:br>
              <a:rPr lang="el-GR" sz="3600" dirty="0" smtClean="0"/>
            </a:br>
            <a:r>
              <a:rPr lang="el-GR" sz="3600" dirty="0" smtClean="0"/>
              <a:t>μεταξύ Ελλάδας και Τουρκίας </a:t>
            </a:r>
            <a:br>
              <a:rPr lang="el-GR" sz="3600" dirty="0" smtClean="0"/>
            </a:br>
            <a:r>
              <a:rPr lang="el-GR" sz="2800" dirty="0" smtClean="0"/>
              <a:t>(</a:t>
            </a:r>
            <a:r>
              <a:rPr lang="el-GR" sz="2400" dirty="0" smtClean="0"/>
              <a:t>30 Ιανουαρίου 1923 </a:t>
            </a:r>
            <a:r>
              <a:rPr lang="mr-IN" sz="2800" dirty="0" smtClean="0"/>
              <a:t>–</a:t>
            </a:r>
            <a:r>
              <a:rPr lang="el-GR" sz="2800" dirty="0" smtClean="0"/>
              <a:t> Προσάρτημα στη Συνθήκη της </a:t>
            </a:r>
            <a:r>
              <a:rPr lang="el-GR" sz="2800" dirty="0" err="1" smtClean="0"/>
              <a:t>Λωζάνης</a:t>
            </a:r>
            <a:r>
              <a:rPr lang="el-GR" sz="2800" dirty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80" y="2195421"/>
            <a:ext cx="8697294" cy="4369318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Άρθρον 2 . </a:t>
            </a:r>
          </a:p>
          <a:p>
            <a:pPr marL="0" indent="0">
              <a:buNone/>
            </a:pPr>
            <a:r>
              <a:rPr lang="el-GR" i="1" dirty="0" smtClean="0"/>
              <a:t>     Δεν </a:t>
            </a:r>
            <a:r>
              <a:rPr lang="el-GR" i="1" dirty="0"/>
              <a:t>θα </a:t>
            </a:r>
            <a:r>
              <a:rPr lang="el-GR" i="1" dirty="0" err="1"/>
              <a:t>περιληφθώσιν</a:t>
            </a:r>
            <a:r>
              <a:rPr lang="el-GR" i="1" dirty="0"/>
              <a:t> εις την εν τω </a:t>
            </a:r>
            <a:r>
              <a:rPr lang="el-GR" i="1" dirty="0" err="1"/>
              <a:t>πρώτω</a:t>
            </a:r>
            <a:r>
              <a:rPr lang="el-GR" i="1" dirty="0"/>
              <a:t> </a:t>
            </a:r>
            <a:r>
              <a:rPr lang="el-GR" i="1" dirty="0" err="1"/>
              <a:t>άρθρω</a:t>
            </a:r>
            <a:r>
              <a:rPr lang="el-GR" i="1" dirty="0"/>
              <a:t> </a:t>
            </a:r>
            <a:r>
              <a:rPr lang="el-GR" i="1" dirty="0" err="1"/>
              <a:t>προβλεπομένην</a:t>
            </a:r>
            <a:r>
              <a:rPr lang="el-GR" i="1" dirty="0"/>
              <a:t> </a:t>
            </a:r>
            <a:r>
              <a:rPr lang="el-GR" i="1" dirty="0" err="1"/>
              <a:t>ανταλλαγήν</a:t>
            </a:r>
            <a:r>
              <a:rPr lang="el-GR" i="1" dirty="0"/>
              <a:t>: </a:t>
            </a:r>
          </a:p>
          <a:p>
            <a:r>
              <a:rPr lang="el-GR" i="1" dirty="0"/>
              <a:t>α) οι Έλληνες κάτοικοι της Κωνσταντινουπόλεως· </a:t>
            </a:r>
          </a:p>
          <a:p>
            <a:r>
              <a:rPr lang="el-GR" i="1" dirty="0"/>
              <a:t>β) οι Μουσουλμάνοι κάτοικοι της Δυτικής Θράκης. </a:t>
            </a:r>
            <a:endParaRPr lang="el-GR" i="1" dirty="0" smtClean="0"/>
          </a:p>
          <a:p>
            <a:pPr marL="0" indent="0">
              <a:buNone/>
            </a:pPr>
            <a:r>
              <a:rPr lang="el-GR" sz="2600" i="1" dirty="0"/>
              <a:t> </a:t>
            </a:r>
            <a:r>
              <a:rPr lang="el-GR" sz="2600" i="1" dirty="0" smtClean="0"/>
              <a:t>       (κατ</a:t>
            </a:r>
            <a:r>
              <a:rPr lang="el-GR" sz="2600" i="1" dirty="0" smtClean="0"/>
              <a:t>ά την εφαρμογή εξαιρούνται και ορισμένοι άλλοι)</a:t>
            </a:r>
            <a:endParaRPr lang="el-GR" sz="2600" i="1" dirty="0" smtClean="0"/>
          </a:p>
          <a:p>
            <a:pPr marL="0" indent="0">
              <a:buNone/>
            </a:pPr>
            <a:r>
              <a:rPr lang="el-GR" dirty="0" smtClean="0"/>
              <a:t>                            </a:t>
            </a:r>
            <a:r>
              <a:rPr lang="el-GR" sz="4000" dirty="0" smtClean="0"/>
              <a:t>Γιατ</a:t>
            </a:r>
            <a:r>
              <a:rPr lang="el-GR" sz="4000" dirty="0" smtClean="0"/>
              <a:t>ί η εξαίρεση ;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29085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9901" r="-69901"/>
          <a:stretch>
            <a:fillRect/>
          </a:stretch>
        </p:blipFill>
        <p:spPr>
          <a:xfrm>
            <a:off x="-1326893" y="0"/>
            <a:ext cx="12469964" cy="6858000"/>
          </a:xfrm>
        </p:spPr>
      </p:pic>
    </p:spTree>
    <p:extLst>
      <p:ext uri="{BB962C8B-B14F-4D97-AF65-F5344CB8AC3E}">
        <p14:creationId xmlns:p14="http://schemas.microsoft.com/office/powerpoint/2010/main" val="3884351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521"/>
            <a:ext cx="8229600" cy="1562891"/>
          </a:xfrm>
        </p:spPr>
        <p:txBody>
          <a:bodyPr>
            <a:normAutofit/>
          </a:bodyPr>
          <a:lstStyle/>
          <a:p>
            <a:r>
              <a:rPr lang="el-GR" dirty="0" smtClean="0"/>
              <a:t>Η </a:t>
            </a:r>
            <a:r>
              <a:rPr lang="el-GR" dirty="0" err="1" smtClean="0"/>
              <a:t>εθνο</a:t>
            </a:r>
            <a:r>
              <a:rPr lang="el-GR" dirty="0" smtClean="0"/>
              <a:t>-πολιτισμική διάσταση </a:t>
            </a:r>
            <a:br>
              <a:rPr lang="el-GR" dirty="0" smtClean="0"/>
            </a:br>
            <a:r>
              <a:rPr lang="el-GR" sz="3600" dirty="0" smtClean="0"/>
              <a:t>ή περί Πομάκων, Τούρκων και Τσιγγάνων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939" y="2165256"/>
            <a:ext cx="8458861" cy="44770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   </a:t>
            </a:r>
            <a:r>
              <a:rPr lang="el-GR" sz="3600" dirty="0" smtClean="0"/>
              <a:t>Το ζήτημα της ταυτότητας </a:t>
            </a:r>
          </a:p>
          <a:p>
            <a:pPr marL="0" indent="0">
              <a:buNone/>
            </a:pPr>
            <a:r>
              <a:rPr lang="el-GR" sz="3600" dirty="0" smtClean="0"/>
              <a:t>- Μουσουλμανική ή τουρκική μειονότητα;  </a:t>
            </a:r>
          </a:p>
          <a:p>
            <a:pPr>
              <a:buFontTx/>
              <a:buChar char="-"/>
            </a:pPr>
            <a:r>
              <a:rPr lang="el-GR" sz="3600" dirty="0" smtClean="0"/>
              <a:t>Θρησκευτική ή εθνική μειονότητα; </a:t>
            </a:r>
          </a:p>
          <a:p>
            <a:pPr marL="0" indent="0">
              <a:buNone/>
            </a:pPr>
            <a:r>
              <a:rPr lang="el-GR" dirty="0" smtClean="0"/>
              <a:t>   (θέματα με την αναγνώριση... κατά εποχές...)  </a:t>
            </a:r>
          </a:p>
          <a:p>
            <a:pPr marL="0" indent="0">
              <a:buNone/>
            </a:pPr>
            <a:r>
              <a:rPr lang="el-GR" sz="2800" dirty="0" smtClean="0"/>
              <a:t>     Η  ταυτότητα κάτι το στατικό ή κάτι το δυναμικό;   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             </a:t>
            </a:r>
            <a:r>
              <a:rPr lang="el-GR" dirty="0" smtClean="0"/>
              <a:t>         </a:t>
            </a:r>
            <a:r>
              <a:rPr lang="el-GR" dirty="0" err="1" smtClean="0"/>
              <a:t>Ελληνοτουρκικότητα</a:t>
            </a:r>
            <a:r>
              <a:rPr lang="el-GR" dirty="0" smtClean="0"/>
              <a:t>; 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9658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589"/>
            <a:ext cx="8229600" cy="762000"/>
          </a:xfrm>
        </p:spPr>
        <p:txBody>
          <a:bodyPr>
            <a:normAutofit/>
          </a:bodyPr>
          <a:lstStyle/>
          <a:p>
            <a:r>
              <a:rPr lang="el-GR" dirty="0" smtClean="0"/>
              <a:t>Λίγη ιστορία...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075765"/>
            <a:ext cx="8740588" cy="5573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3600" dirty="0" smtClean="0"/>
              <a:t>     Οι </a:t>
            </a:r>
            <a:r>
              <a:rPr lang="el-GR" sz="3600" dirty="0"/>
              <a:t>αλλαγές της περιόδου 1913 </a:t>
            </a:r>
            <a:r>
              <a:rPr lang="mr-IN" sz="3600" dirty="0"/>
              <a:t>–</a:t>
            </a:r>
            <a:r>
              <a:rPr lang="el-GR" sz="3600" dirty="0"/>
              <a:t> 1920</a:t>
            </a:r>
          </a:p>
          <a:p>
            <a:pPr marL="0" indent="0">
              <a:buNone/>
            </a:pPr>
            <a:r>
              <a:rPr lang="el-GR" dirty="0"/>
              <a:t>      </a:t>
            </a:r>
            <a:r>
              <a:rPr lang="el-GR" sz="2400" dirty="0"/>
              <a:t> </a:t>
            </a:r>
            <a:r>
              <a:rPr lang="el-GR" sz="2400" dirty="0" smtClean="0"/>
              <a:t>          (Βουλγαρική </a:t>
            </a:r>
            <a:r>
              <a:rPr lang="el-GR" sz="2400" dirty="0"/>
              <a:t>κατοχή </a:t>
            </a:r>
            <a:r>
              <a:rPr lang="mr-IN" sz="2400" dirty="0"/>
              <a:t>–</a:t>
            </a:r>
            <a:r>
              <a:rPr lang="el-GR" sz="2400" dirty="0"/>
              <a:t> διασυμμαχική </a:t>
            </a:r>
            <a:r>
              <a:rPr lang="el-GR" sz="2400" dirty="0" smtClean="0"/>
              <a:t>διοίκηση) </a:t>
            </a:r>
          </a:p>
          <a:p>
            <a:pPr marL="0" indent="0">
              <a:buNone/>
            </a:pPr>
            <a:endParaRPr lang="el-GR" sz="2400" dirty="0" smtClean="0"/>
          </a:p>
          <a:p>
            <a:pPr marL="0" indent="0" algn="ctr">
              <a:buNone/>
            </a:pPr>
            <a:r>
              <a:rPr lang="el-GR" sz="4000" dirty="0" smtClean="0"/>
              <a:t>Το πλαίσιο</a:t>
            </a:r>
            <a:endParaRPr lang="el-GR" sz="4000" dirty="0"/>
          </a:p>
          <a:p>
            <a:pPr marL="0" indent="0">
              <a:buNone/>
            </a:pPr>
            <a:r>
              <a:rPr lang="el-GR" dirty="0" smtClean="0"/>
              <a:t>- Η </a:t>
            </a:r>
            <a:r>
              <a:rPr lang="el-GR" dirty="0"/>
              <a:t>αντιπαράθεση </a:t>
            </a:r>
            <a:r>
              <a:rPr lang="en-US" dirty="0" err="1"/>
              <a:t>muhafazakarlar</a:t>
            </a:r>
            <a:r>
              <a:rPr lang="en-US" dirty="0"/>
              <a:t> </a:t>
            </a:r>
            <a:r>
              <a:rPr lang="el-GR" dirty="0"/>
              <a:t>και </a:t>
            </a:r>
            <a:r>
              <a:rPr lang="en-US" dirty="0" err="1"/>
              <a:t>inkilapçılar</a:t>
            </a:r>
            <a:endParaRPr lang="el-GR" dirty="0"/>
          </a:p>
          <a:p>
            <a:pPr marL="0" indent="0">
              <a:buNone/>
            </a:pPr>
            <a:r>
              <a:rPr lang="en-US" sz="1800" dirty="0"/>
              <a:t>(</a:t>
            </a:r>
            <a:r>
              <a:rPr lang="el-GR" sz="1800" dirty="0"/>
              <a:t>συντηρητικών </a:t>
            </a:r>
            <a:r>
              <a:rPr lang="mr-IN" sz="1800" dirty="0"/>
              <a:t>–</a:t>
            </a:r>
            <a:r>
              <a:rPr lang="el-GR" sz="1800" dirty="0"/>
              <a:t> νεωτεριστών) </a:t>
            </a:r>
          </a:p>
          <a:p>
            <a:pPr marL="0" indent="0">
              <a:buNone/>
            </a:pPr>
            <a:r>
              <a:rPr lang="el-GR" dirty="0" smtClean="0"/>
              <a:t>- Η </a:t>
            </a:r>
            <a:r>
              <a:rPr lang="el-GR" dirty="0"/>
              <a:t>αντιπαράθεση μεταξύ κέντρου και </a:t>
            </a:r>
            <a:r>
              <a:rPr lang="el-GR" dirty="0" smtClean="0"/>
              <a:t>περιφέρειας</a:t>
            </a:r>
          </a:p>
          <a:p>
            <a:pPr marL="0" indent="0">
              <a:buNone/>
            </a:pPr>
            <a:r>
              <a:rPr lang="el-GR" dirty="0" smtClean="0"/>
              <a:t>- Τα </a:t>
            </a:r>
            <a:r>
              <a:rPr lang="el-GR" dirty="0"/>
              <a:t>(Ελληνικά και Τουρκικά) συμφέροντα </a:t>
            </a:r>
            <a:r>
              <a:rPr lang="el-GR" dirty="0" smtClean="0"/>
              <a:t>στην  Πόλη </a:t>
            </a:r>
            <a:r>
              <a:rPr lang="el-GR" dirty="0"/>
              <a:t>και στη </a:t>
            </a:r>
            <a:r>
              <a:rPr lang="el-GR" dirty="0" smtClean="0"/>
              <a:t>Θράκη</a:t>
            </a:r>
          </a:p>
          <a:p>
            <a:pPr marL="0" indent="0">
              <a:buNone/>
            </a:pPr>
            <a:r>
              <a:rPr lang="el-GR" dirty="0" smtClean="0"/>
              <a:t>- Το </a:t>
            </a:r>
            <a:r>
              <a:rPr lang="el-GR" dirty="0"/>
              <a:t>ζήτημα της αμοιβαιότητας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86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345" y="274638"/>
            <a:ext cx="8563977" cy="702169"/>
          </a:xfrm>
        </p:spPr>
        <p:txBody>
          <a:bodyPr>
            <a:noAutofit/>
          </a:bodyPr>
          <a:lstStyle/>
          <a:p>
            <a:r>
              <a:rPr lang="el-GR" sz="3600" b="1" dirty="0"/>
              <a:t>Σημαντικά συμβάντα - σημαντικές αλλαγές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969" y="1237289"/>
            <a:ext cx="9030031" cy="5453839"/>
          </a:xfrm>
        </p:spPr>
        <p:txBody>
          <a:bodyPr>
            <a:normAutofit fontScale="92500" lnSpcReduction="10000"/>
          </a:bodyPr>
          <a:lstStyle/>
          <a:p>
            <a:r>
              <a:rPr lang="el-GR" sz="3500" b="1" dirty="0"/>
              <a:t>1930 </a:t>
            </a:r>
            <a:r>
              <a:rPr lang="el-GR" sz="3500" dirty="0"/>
              <a:t>  αρχίζει η σταδιακή υποχώρηση των συντηρητικών και η κατίσχυση των νεωτεριστών/ </a:t>
            </a:r>
            <a:r>
              <a:rPr lang="el-GR" sz="3500" dirty="0" err="1"/>
              <a:t>κεμαλιστών</a:t>
            </a:r>
            <a:r>
              <a:rPr lang="el-GR" sz="3500" dirty="0"/>
              <a:t>  - ίδρυση προξενείου στη Κομοτηνή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Ξεκινά </a:t>
            </a:r>
            <a:r>
              <a:rPr lang="el-GR" dirty="0"/>
              <a:t>η συστηματική καλλιέργεια του τουρκικού </a:t>
            </a:r>
            <a:r>
              <a:rPr lang="el-GR" dirty="0" smtClean="0"/>
              <a:t>εθνικού </a:t>
            </a:r>
            <a:r>
              <a:rPr lang="el-GR" dirty="0" err="1"/>
              <a:t>ανήκειν</a:t>
            </a:r>
            <a:r>
              <a:rPr lang="el-GR" dirty="0"/>
              <a:t> μέσα από την εκπαίδευση </a:t>
            </a:r>
            <a:r>
              <a:rPr lang="mr-IN" dirty="0"/>
              <a:t>–</a:t>
            </a:r>
            <a:r>
              <a:rPr lang="el-GR" dirty="0"/>
              <a:t> ο </a:t>
            </a:r>
            <a:r>
              <a:rPr lang="el-GR" dirty="0" smtClean="0"/>
              <a:t>τουρκικός </a:t>
            </a:r>
            <a:r>
              <a:rPr lang="el-GR" dirty="0"/>
              <a:t>εθνικισμός εργάζεται για να </a:t>
            </a:r>
            <a:r>
              <a:rPr lang="el-GR" dirty="0" err="1"/>
              <a:t>μετεξελίξει</a:t>
            </a:r>
            <a:r>
              <a:rPr lang="el-GR" dirty="0"/>
              <a:t> τη </a:t>
            </a:r>
            <a:r>
              <a:rPr lang="el-GR" dirty="0" smtClean="0"/>
              <a:t>μειονότητα </a:t>
            </a:r>
            <a:r>
              <a:rPr lang="el-GR" dirty="0"/>
              <a:t>από </a:t>
            </a:r>
            <a:r>
              <a:rPr lang="el-GR" dirty="0" err="1"/>
              <a:t>προεθνική</a:t>
            </a:r>
            <a:r>
              <a:rPr lang="el-GR" dirty="0"/>
              <a:t>/ μουσουλμανική σε  εθνική/ </a:t>
            </a:r>
            <a:r>
              <a:rPr lang="el-GR" dirty="0" smtClean="0"/>
              <a:t>τουρκική</a:t>
            </a:r>
            <a:r>
              <a:rPr lang="el-GR" dirty="0"/>
              <a:t>, ενώ ο ελληνικός εθνικισμός, καθώς δεν έχει  </a:t>
            </a:r>
            <a:r>
              <a:rPr lang="el-GR" dirty="0" smtClean="0"/>
              <a:t>πρόνοια </a:t>
            </a:r>
            <a:r>
              <a:rPr lang="el-GR" dirty="0"/>
              <a:t>και χώρο για μουσουλμάνους μέσα στο εθνικό </a:t>
            </a:r>
            <a:r>
              <a:rPr lang="el-GR" dirty="0" smtClean="0"/>
              <a:t>φαντασιακό</a:t>
            </a:r>
            <a:r>
              <a:rPr lang="el-GR" dirty="0"/>
              <a:t>, επιχειρεί να διατηρήσει τη μειονότητα ως </a:t>
            </a:r>
            <a:r>
              <a:rPr lang="el-GR" dirty="0" smtClean="0"/>
              <a:t>μουσουλμανική  </a:t>
            </a:r>
            <a:r>
              <a:rPr lang="el-GR" dirty="0"/>
              <a:t>(σε </a:t>
            </a:r>
            <a:r>
              <a:rPr lang="el-GR" dirty="0" err="1"/>
              <a:t>προεθνικό</a:t>
            </a:r>
            <a:r>
              <a:rPr lang="el-GR" dirty="0"/>
              <a:t> στάδιο</a:t>
            </a:r>
            <a:r>
              <a:rPr lang="el-GR" dirty="0" smtClean="0"/>
              <a:t>).  </a:t>
            </a:r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188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4970"/>
          </a:xfrm>
        </p:spPr>
        <p:txBody>
          <a:bodyPr>
            <a:noAutofit/>
          </a:bodyPr>
          <a:lstStyle/>
          <a:p>
            <a:r>
              <a:rPr lang="el-GR" sz="4000" b="1" dirty="0"/>
              <a:t>1950 +</a:t>
            </a:r>
            <a:r>
              <a:rPr lang="el-GR" sz="4000" dirty="0"/>
              <a:t>  Ελληνοτουρκική προσέγγιση </a:t>
            </a:r>
            <a:r>
              <a:rPr lang="el-GR" sz="3200" dirty="0"/>
              <a:t/>
            </a:r>
            <a:br>
              <a:rPr lang="el-GR" sz="3200" dirty="0"/>
            </a:br>
            <a:r>
              <a:rPr lang="el-GR" sz="3200" dirty="0"/>
              <a:t>(στο πλαίσιο ένταξης και των δύο χωρών στο ΝΑΤΟ)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00200"/>
            <a:ext cx="9144001" cy="52578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el-GR" dirty="0"/>
              <a:t>1951   Ελληνοτουρκικό μορφωτικό πρωτόκολλο</a:t>
            </a:r>
          </a:p>
          <a:p>
            <a:pPr>
              <a:buFontTx/>
              <a:buChar char="-"/>
            </a:pPr>
            <a:r>
              <a:rPr lang="el-GR" dirty="0"/>
              <a:t>1952   Ίδρυση του μειονοτικού γυμνασίου </a:t>
            </a:r>
            <a:r>
              <a:rPr lang="mr-IN" dirty="0"/>
              <a:t>–</a:t>
            </a:r>
            <a:r>
              <a:rPr lang="el-GR" dirty="0"/>
              <a:t>λυκείου   </a:t>
            </a:r>
            <a:r>
              <a:rPr lang="el-GR" dirty="0" err="1"/>
              <a:t>Τζελάλ</a:t>
            </a:r>
            <a:r>
              <a:rPr lang="el-GR" dirty="0"/>
              <a:t> </a:t>
            </a:r>
            <a:r>
              <a:rPr lang="el-GR" dirty="0" err="1"/>
              <a:t>Μπαγιάρ</a:t>
            </a:r>
            <a:r>
              <a:rPr lang="el-GR" dirty="0"/>
              <a:t> στην Κομοτηνή </a:t>
            </a:r>
          </a:p>
          <a:p>
            <a:pPr marL="0" indent="0">
              <a:buNone/>
            </a:pPr>
            <a:r>
              <a:rPr lang="el-GR" dirty="0"/>
              <a:t>-   Εκπαίδευση μειονοτικών δασκάλων στη Τουρκία</a:t>
            </a:r>
          </a:p>
          <a:p>
            <a:pPr>
              <a:buFontTx/>
              <a:buChar char="-"/>
            </a:pPr>
            <a:r>
              <a:rPr lang="el-GR" dirty="0"/>
              <a:t>Θέσπιση αναλυτικού προγράμματος μειονοτικών σχολείων (1958) </a:t>
            </a:r>
            <a:r>
              <a:rPr lang="mr-IN" dirty="0"/>
              <a:t>–</a:t>
            </a:r>
            <a:r>
              <a:rPr lang="el-GR" dirty="0"/>
              <a:t> κατανομή μαθημάτων ανά γλώσσα</a:t>
            </a:r>
          </a:p>
          <a:p>
            <a:pPr>
              <a:buFontTx/>
              <a:buChar char="-"/>
            </a:pPr>
            <a:r>
              <a:rPr lang="el-GR" dirty="0"/>
              <a:t>Διανομή βιβλίων που τυπώνονται στη Τουρκία και χρησιμοποιούνται στα εκεί σχολεία </a:t>
            </a:r>
          </a:p>
          <a:p>
            <a:pPr>
              <a:buFontTx/>
              <a:buChar char="-"/>
            </a:pPr>
            <a:r>
              <a:rPr lang="el-GR" dirty="0"/>
              <a:t>(μετ)ονομασία των «μουσουλμανικών» σχολείων σε «τουρκικά»  </a:t>
            </a:r>
          </a:p>
          <a:p>
            <a:pPr marL="0" indent="0">
              <a:buNone/>
            </a:pPr>
            <a:r>
              <a:rPr lang="el-GR" dirty="0"/>
              <a:t>                       </a:t>
            </a:r>
            <a:r>
              <a:rPr lang="el-GR" sz="2800" b="1" dirty="0"/>
              <a:t>1955  Σεπτεμβριανά στην Πόλη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163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878</Words>
  <Application>Microsoft Macintosh PowerPoint</Application>
  <PresentationFormat>On-screen Show (4:3)</PresentationFormat>
  <Paragraphs>106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Διαπολιτισμική Εκπαίδευση  Γιώργος Μαυρομμάτης </vt:lpstr>
      <vt:lpstr>Η μουσουλμανική μειονότητα  της Δυτικής Θράκης </vt:lpstr>
      <vt:lpstr>Συνθήκη της Λωζάνης  Συνθήκη Ειρήνης που υπογράφηκε την 24η Ιουλίου 1923. Υπογράφουν  Η ΒΡΕΤΤΑΝΙΚΗ ΑΥΤΟΚΡΑΤΟΡΙΑ, Η ΓΑΛΛΙΑ, Η ΙΤΑΛΙΑ, Η ΙΑΠΩΝΙΑ, Η ΕΛΛΑΣ, Η ΡΟΥΜΑΝΙΑ, ΤΟ ΣΕΡΒΟ-ΚΡΟΑΤΟ-ΣΛΟΒΕΝΙΚΟΝ ΚΡΑΤΟΣ  αφ ενός και η ΤΟΥΡΚΙΑ αφ ετέρου   ορίζει τα της ύπαρξης και λειτουργίας του νέου ΤΟΥΡΚΙΚΟΥ ΚΡΑΤΟΥΣ</vt:lpstr>
      <vt:lpstr>Σύμβαση περί Ανταλλαγής Πληθυσμών   μεταξύ Ελλάδας και Τουρκίας  (30 Ιανουαρίου 1923 – Προσάρτημα στη Συνθήκη της Λωζάνης)</vt:lpstr>
      <vt:lpstr>PowerPoint Presentation</vt:lpstr>
      <vt:lpstr>Η εθνο-πολιτισμική διάσταση  ή περί Πομάκων, Τούρκων και Τσιγγάνων</vt:lpstr>
      <vt:lpstr>Λίγη ιστορία... </vt:lpstr>
      <vt:lpstr>Σημαντικά συμβάντα - σημαντικές αλλαγές</vt:lpstr>
      <vt:lpstr>1950 +  Ελληνοτουρκική προσέγγιση  (στο πλαίσιο ένταξης και των δύο χωρών στο ΝΑΤΟ)</vt:lpstr>
      <vt:lpstr>1964 +    Αλλαγή πολιτικής  μετά από τα συμβάντα του 1963 στο Κυπριακό και την απόφαση Τουρκίας για κατάργηση Συμφωνίας Άγκυρας 1930</vt:lpstr>
      <vt:lpstr>Δεκαετία 1970  Διατήρηση καταπιεστικής πολιτικής   Τουρκική Εισβολή στην Κύπρο  το 1974 – Αναγνώριση ΤΔΒΚ από Τουρκία το 1983  - καταπιεστικά μέτρα για τους Ρωμιούς στην Πόλη </vt:lpstr>
      <vt:lpstr>Μέσα δεκαετίας 1980   Ένταση καταπιεστικής πολιτικής Διεκδικήσεις μειονοτικών (με στήριξη Τουρκίας)– Εκλογή ανεξάρτητων μειονοτικών βουλευτών – «πογκρόμ» στην Κομοτηνή </vt:lpstr>
      <vt:lpstr>1991   αλλαγή πολιτικής απόφαση για κατάργηση καταπιεστικών μέτρων </vt:lpstr>
      <vt:lpstr>Μειονοτική εκπαίδευση  στη Θράκη ΣΗΜΕΡΑ</vt:lpstr>
      <vt:lpstr>Στα μειονοτικά σχολεία της Θράκης  εφαρμόζεται ένα δίγλωσσο πρόγραμμα εκπαίδευσης </vt:lpstr>
      <vt:lpstr>Εκπαίδευση εκπαιδευτικών  για τα μειονοτικά σχολεία στη Θράκη </vt:lpstr>
      <vt:lpstr>Ειδική πρόνοια!  </vt:lpstr>
      <vt:lpstr>Εκπαίδευση – εθνική παιδεία </vt:lpstr>
      <vt:lpstr>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Διαπολιτισμική Εκπαίδευση  Γιώργος Μαυρομμάτης </dc:title>
  <dc:creator>Α</dc:creator>
  <cp:lastModifiedBy>Α</cp:lastModifiedBy>
  <cp:revision>60</cp:revision>
  <dcterms:created xsi:type="dcterms:W3CDTF">2021-04-16T04:36:59Z</dcterms:created>
  <dcterms:modified xsi:type="dcterms:W3CDTF">2021-05-07T08:31:43Z</dcterms:modified>
</cp:coreProperties>
</file>