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3" r:id="rId4"/>
    <p:sldId id="258" r:id="rId5"/>
    <p:sldId id="271" r:id="rId6"/>
    <p:sldId id="259" r:id="rId7"/>
    <p:sldId id="284" r:id="rId8"/>
    <p:sldId id="263" r:id="rId9"/>
    <p:sldId id="266" r:id="rId10"/>
    <p:sldId id="267" r:id="rId11"/>
    <p:sldId id="268" r:id="rId12"/>
    <p:sldId id="269" r:id="rId13"/>
    <p:sldId id="270" r:id="rId14"/>
    <p:sldId id="260" r:id="rId15"/>
    <p:sldId id="261" r:id="rId16"/>
    <p:sldId id="272" r:id="rId17"/>
    <p:sldId id="262" r:id="rId18"/>
    <p:sldId id="285" r:id="rId19"/>
    <p:sldId id="287" r:id="rId20"/>
    <p:sldId id="288" r:id="rId21"/>
    <p:sldId id="274" r:id="rId22"/>
    <p:sldId id="275" r:id="rId23"/>
    <p:sldId id="276" r:id="rId24"/>
    <p:sldId id="277" r:id="rId25"/>
    <p:sldId id="278" r:id="rId26"/>
    <p:sldId id="280" r:id="rId27"/>
    <p:sldId id="281" r:id="rId28"/>
    <p:sldId id="282" r:id="rId29"/>
    <p:sldId id="283" r:id="rId30"/>
    <p:sldId id="289" r:id="rId3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03A291F1-B7B1-4975-84AA-DFF37C92F08E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92FC40D-CE2D-47D1-BAA7-F3111A59C75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6A6103-8E2B-470B-8FB0-6236012673D7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A18B6-9474-4D0B-9C68-877B55BFEC7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79C2A0-1ADE-4287-BA0D-5E2596AAC188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28F9-6C5C-4D01-AA16-588CFDAC0F4A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27285F10-2BDA-47D6-8227-44CAD2EF0489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04529C-132D-4217-B673-B12D45BB276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FE13C098-00D5-4D13-B199-9B52D3825BD8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DAD65EEB-DF0A-445A-8890-B0F90C0BAC41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EB029DA3-BCCF-418C-8AC0-E311D80DB849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3A1D5507-1DDF-47A0-813A-9D33FB3CDF53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6BEAC10A-5115-48E8-B2DF-8D6662B69444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C627607-05DC-4A49-9521-6E6F70E692F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46DC2C-C776-4894-B3AE-C4C15B94D295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43430-3550-4C6B-9D28-9D1D7B78A4C7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3E1BF407-5725-4080-971E-081A27B0E32A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82005283-95E2-4BC9-AEA4-07A1E22A27D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62EACA1B-5D1A-4EC1-B32E-6192B2E002D2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072D202-0069-494F-B975-97745D4E28D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AFB4323-2C84-4BF9-9218-44989EF32CC2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C0B328B6-0083-4CD9-8B3C-2F7666A0587A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71BEF96-D905-46E8-BCD6-86FF8A53E5F4}" type="datetimeFigureOut">
              <a:rPr lang="el-GR" smtClean="0"/>
              <a:pPr>
                <a:defRPr/>
              </a:pPr>
              <a:t>27/3/2019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C23DDE-99F6-4AFE-9FBF-74A7BDD94C5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/>
          <p:cNvSpPr>
            <a:spLocks noGrp="1"/>
          </p:cNvSpPr>
          <p:nvPr>
            <p:ph type="ctrTitle"/>
          </p:nvPr>
        </p:nvSpPr>
        <p:spPr>
          <a:xfrm>
            <a:off x="685800" y="549275"/>
            <a:ext cx="7772400" cy="2303463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Sherry </a:t>
            </a:r>
            <a:r>
              <a:rPr lang="en-US" sz="4800" b="1" dirty="0" err="1" smtClean="0"/>
              <a:t>Ortner</a:t>
            </a:r>
            <a:r>
              <a:rPr lang="en-US" sz="4800" b="1" dirty="0" smtClean="0"/>
              <a:t>, 1974, </a:t>
            </a:r>
            <a:r>
              <a:rPr lang="el-GR" sz="4800" b="1" dirty="0" smtClean="0"/>
              <a:t/>
            </a:r>
            <a:br>
              <a:rPr lang="el-GR" sz="4800" b="1" dirty="0" smtClean="0"/>
            </a:br>
            <a:r>
              <a:rPr lang="en-US" sz="4800" b="1" dirty="0" smtClean="0"/>
              <a:t>“Is Female to Male as Nature is to culture?”</a:t>
            </a:r>
            <a:endParaRPr lang="el-GR" sz="4800" b="1" dirty="0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2852738"/>
            <a:ext cx="7560840" cy="278606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12800" b="1" dirty="0" smtClean="0">
                <a:solidFill>
                  <a:schemeClr val="tx1"/>
                </a:solidFill>
              </a:rPr>
              <a:t>«Είναι το αρσενικό για το θηλυκό ότι η φύση για τον πολιτισμό;»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sz="12800" b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12800" b="1" dirty="0" smtClean="0">
                <a:solidFill>
                  <a:schemeClr val="tx1"/>
                </a:solidFill>
              </a:rPr>
              <a:t>Η συμβολική διάσταση της γυναικείας υποτέλειας…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11200" b="1" dirty="0" smtClean="0">
                <a:solidFill>
                  <a:schemeClr val="tx1"/>
                </a:solidFill>
              </a:rPr>
              <a:t>(στο </a:t>
            </a:r>
            <a:r>
              <a:rPr lang="en-US" sz="11200" b="1" i="1" dirty="0" smtClean="0">
                <a:solidFill>
                  <a:schemeClr val="tx1"/>
                </a:solidFill>
              </a:rPr>
              <a:t>Woman, Culture and Society</a:t>
            </a:r>
            <a:r>
              <a:rPr lang="el-GR" sz="11200" b="1" i="1" dirty="0" smtClean="0">
                <a:solidFill>
                  <a:schemeClr val="tx1"/>
                </a:solidFill>
              </a:rPr>
              <a:t>, Α.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l-GR" sz="11200" b="1" dirty="0" err="1" smtClean="0">
                <a:solidFill>
                  <a:schemeClr val="tx1"/>
                </a:solidFill>
              </a:rPr>
              <a:t>Μπακαλάκη</a:t>
            </a:r>
            <a:r>
              <a:rPr lang="el-GR" sz="11200" b="1" dirty="0" smtClean="0">
                <a:solidFill>
                  <a:schemeClr val="tx1"/>
                </a:solidFill>
              </a:rPr>
              <a:t>, 1994, </a:t>
            </a:r>
            <a:r>
              <a:rPr lang="el-GR" sz="11200" b="1" i="1" dirty="0" smtClean="0">
                <a:solidFill>
                  <a:schemeClr val="tx1"/>
                </a:solidFill>
              </a:rPr>
              <a:t>Ανθρωπολογία Γυναίκες και Φύλο</a:t>
            </a:r>
            <a:r>
              <a:rPr lang="el-GR" sz="11200" b="1" dirty="0" smtClean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4578" name="Picture 2" descr="C:\Users\BALIA\Contacts\Pictures\Mothering\71o+Kofuvd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813690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5602" name="Picture 2" descr="C:\Users\BALIA\Contacts\Pictures\Mothering\3257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6984776" cy="633670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6626" name="Picture 2" descr="C:\Users\BALIA\Contacts\Pictures\Mothering\12003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2656"/>
            <a:ext cx="7128792" cy="626469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7650" name="Picture 2" descr="C:\Users\BALIA\Contacts\Pictures\Mothering\cassat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Θύελλα αντιδράσεων στο μοντέλο της </a:t>
            </a:r>
            <a:r>
              <a:rPr lang="el-GR" dirty="0" err="1" smtClean="0"/>
              <a:t>Όρτνερ</a:t>
            </a:r>
            <a:r>
              <a:rPr lang="el-GR" dirty="0" smtClean="0"/>
              <a:t>!!!</a:t>
            </a:r>
          </a:p>
        </p:txBody>
      </p:sp>
      <p:sp>
        <p:nvSpPr>
          <p:cNvPr id="8195" name="2 - Θέση περιεχομένου"/>
          <p:cNvSpPr>
            <a:spLocks noGrp="1"/>
          </p:cNvSpPr>
          <p:nvPr>
            <p:ph idx="1"/>
          </p:nvPr>
        </p:nvSpPr>
        <p:spPr>
          <a:xfrm>
            <a:off x="612648" y="1988840"/>
            <a:ext cx="8153400" cy="4107160"/>
          </a:xfrm>
        </p:spPr>
        <p:txBody>
          <a:bodyPr/>
          <a:lstStyle/>
          <a:p>
            <a:pPr eaLnBrk="1" hangingPunct="1"/>
            <a:r>
              <a:rPr lang="el-GR" sz="3200" dirty="0" err="1" smtClean="0"/>
              <a:t>Ανιστορικό</a:t>
            </a:r>
            <a:endParaRPr lang="el-GR" sz="3200" dirty="0" smtClean="0"/>
          </a:p>
          <a:p>
            <a:pPr eaLnBrk="1" hangingPunct="1"/>
            <a:r>
              <a:rPr lang="el-GR" sz="3200" dirty="0" err="1" smtClean="0"/>
              <a:t>Ευρωκεντρικό</a:t>
            </a:r>
            <a:endParaRPr lang="el-GR" sz="3200" dirty="0" smtClean="0"/>
          </a:p>
          <a:p>
            <a:pPr eaLnBrk="1" hangingPunct="1"/>
            <a:r>
              <a:rPr lang="el-GR" sz="3200" dirty="0" smtClean="0"/>
              <a:t>Αφαιρετικό</a:t>
            </a:r>
          </a:p>
          <a:p>
            <a:pPr eaLnBrk="1" hangingPunct="1"/>
            <a:r>
              <a:rPr lang="el-GR" sz="3200" dirty="0" smtClean="0"/>
              <a:t>Αγνοεί τις πραγματικές σχέσεις των φύλων που είναι ρευστές και αλλάζουν κατά περίπτωση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Μοντέλο που ακολούθησε και εμπνεύστηκε από αυτό της </a:t>
            </a:r>
            <a:r>
              <a:rPr lang="el-GR" dirty="0" err="1" smtClean="0"/>
              <a:t>Όρτνερ</a:t>
            </a:r>
            <a:endParaRPr lang="el-GR" dirty="0" smtClean="0"/>
          </a:p>
        </p:txBody>
      </p:sp>
      <p:sp>
        <p:nvSpPr>
          <p:cNvPr id="9219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l-GR" dirty="0" smtClean="0"/>
              <a:t>Το δίπολο «Η τιμή» και η «ντροπή» ή «άνδρες με τιμή», «γυναίκες με ντροπή»  στη Μεσόγειο. Το δίπολο που ταλάνισε την ανθρωπολογική παραγωγή με θέατρο την Ελλάδα κυρίως το 1960 και το 1970. Μερικά έργα:</a:t>
            </a:r>
          </a:p>
          <a:p>
            <a:pPr eaLnBrk="1" hangingPunct="1"/>
            <a:r>
              <a:rPr lang="en-US" dirty="0" smtClean="0"/>
              <a:t>Campbell, 1964,</a:t>
            </a:r>
            <a:r>
              <a:rPr lang="en-US" i="1" dirty="0" smtClean="0"/>
              <a:t> </a:t>
            </a:r>
            <a:r>
              <a:rPr lang="en-US" i="1" dirty="0" err="1" smtClean="0"/>
              <a:t>Honour</a:t>
            </a:r>
            <a:r>
              <a:rPr lang="en-US" i="1" dirty="0" smtClean="0"/>
              <a:t>, Family and Patronage</a:t>
            </a:r>
          </a:p>
          <a:p>
            <a:pPr eaLnBrk="1" hangingPunct="1"/>
            <a:r>
              <a:rPr lang="en-US" dirty="0" err="1" smtClean="0"/>
              <a:t>Peristiany</a:t>
            </a:r>
            <a:r>
              <a:rPr lang="en-US" dirty="0" smtClean="0"/>
              <a:t> (</a:t>
            </a:r>
            <a:r>
              <a:rPr lang="en-US" dirty="0" err="1" smtClean="0"/>
              <a:t>ed</a:t>
            </a:r>
            <a:r>
              <a:rPr lang="en-US" dirty="0" smtClean="0"/>
              <a:t>), 1965, </a:t>
            </a:r>
            <a:r>
              <a:rPr lang="en-US" i="1" dirty="0" err="1" smtClean="0"/>
              <a:t>Honour</a:t>
            </a:r>
            <a:r>
              <a:rPr lang="en-US" i="1" dirty="0" smtClean="0"/>
              <a:t> and Shame. The values of Mediterranean society</a:t>
            </a:r>
          </a:p>
          <a:p>
            <a:pPr eaLnBrk="1" hangingPunct="1"/>
            <a:r>
              <a:rPr lang="en-US" dirty="0" err="1" smtClean="0"/>
              <a:t>Peristiany</a:t>
            </a:r>
            <a:r>
              <a:rPr lang="en-US" dirty="0" smtClean="0"/>
              <a:t>, (</a:t>
            </a:r>
            <a:r>
              <a:rPr lang="en-US" dirty="0" err="1" smtClean="0"/>
              <a:t>ed</a:t>
            </a:r>
            <a:r>
              <a:rPr lang="en-US" dirty="0" smtClean="0"/>
              <a:t>), </a:t>
            </a:r>
            <a:r>
              <a:rPr lang="en-US" i="1" dirty="0" smtClean="0"/>
              <a:t>Mediterranean Family Structures</a:t>
            </a:r>
            <a:endParaRPr lang="el-GR" i="1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Μερικές αντιρρήσεις…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975192"/>
          </a:xfrm>
        </p:spPr>
        <p:txBody>
          <a:bodyPr>
            <a:normAutofit fontScale="70000" lnSpcReduction="20000"/>
          </a:bodyPr>
          <a:lstStyle/>
          <a:p>
            <a:r>
              <a:rPr lang="el-GR" sz="4100" dirty="0" smtClean="0"/>
              <a:t>Αδυναμία της αγγλικής γλώσσας να προσεγγίζει εντόπια ετυμολογικά συστήματα (το αιώνιο πρόβλημα της μετάφρασης!)</a:t>
            </a:r>
          </a:p>
          <a:p>
            <a:r>
              <a:rPr lang="el-GR" sz="4100" dirty="0" smtClean="0"/>
              <a:t>Προβληματικός χαρακτήρας αντιθέσεων και ορίων</a:t>
            </a:r>
          </a:p>
          <a:p>
            <a:r>
              <a:rPr lang="el-GR" sz="4100" dirty="0" smtClean="0"/>
              <a:t>«Απουσία» των γυναικών σε ένα </a:t>
            </a:r>
            <a:r>
              <a:rPr lang="el-GR" sz="4100" dirty="0" err="1" smtClean="0"/>
              <a:t>ανδρο</a:t>
            </a:r>
            <a:r>
              <a:rPr lang="el-GR" sz="4100" dirty="0" smtClean="0"/>
              <a:t>-κρατούμενο κόσμο και παγίδευσή τους σε μια </a:t>
            </a:r>
            <a:r>
              <a:rPr lang="el-GR" sz="4100" dirty="0" err="1" smtClean="0"/>
              <a:t>ανδροκεντρική</a:t>
            </a:r>
            <a:r>
              <a:rPr lang="el-GR" sz="4100" dirty="0" smtClean="0"/>
              <a:t> λογική</a:t>
            </a:r>
          </a:p>
          <a:p>
            <a:r>
              <a:rPr lang="el-GR" sz="4100" dirty="0" smtClean="0"/>
              <a:t>Ανατρεπτικό έργο: </a:t>
            </a:r>
            <a:r>
              <a:rPr lang="en-US" sz="4100" i="1" dirty="0" smtClean="0"/>
              <a:t>Contested Identities, The submission and subversion of identity,</a:t>
            </a:r>
            <a:r>
              <a:rPr lang="en-US" sz="4100" dirty="0" smtClean="0"/>
              <a:t> 1991, </a:t>
            </a:r>
            <a:r>
              <a:rPr lang="en-US" sz="4100" dirty="0" err="1" smtClean="0"/>
              <a:t>Loizos</a:t>
            </a:r>
            <a:r>
              <a:rPr lang="en-US" sz="4100" dirty="0" smtClean="0"/>
              <a:t> and </a:t>
            </a:r>
            <a:r>
              <a:rPr lang="en-US" sz="4100" dirty="0" err="1" smtClean="0"/>
              <a:t>Papataxiarchis</a:t>
            </a:r>
            <a:endParaRPr lang="el-GR" sz="4100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smtClean="0"/>
              <a:t>Αντιδράσεις στο έργο της Όρτνερ</a:t>
            </a:r>
          </a:p>
        </p:txBody>
      </p:sp>
      <p:sp>
        <p:nvSpPr>
          <p:cNvPr id="1024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97519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err="1" smtClean="0"/>
              <a:t>Dubisch</a:t>
            </a:r>
            <a:r>
              <a:rPr lang="en-US" dirty="0" smtClean="0"/>
              <a:t>, 1986,</a:t>
            </a:r>
            <a:r>
              <a:rPr lang="en-US" i="1" dirty="0" smtClean="0"/>
              <a:t>Women and Power in Rural Greece</a:t>
            </a:r>
            <a:r>
              <a:rPr lang="el-GR" i="1" dirty="0" smtClean="0"/>
              <a:t>. </a:t>
            </a:r>
            <a:r>
              <a:rPr lang="el-GR" u="sng" dirty="0" smtClean="0"/>
              <a:t>Έμφαση στο διαμεσολαβητικό ρόλο των γυναικών!</a:t>
            </a:r>
            <a:endParaRPr lang="en-US" u="sng" dirty="0" smtClean="0"/>
          </a:p>
          <a:p>
            <a:pPr eaLnBrk="1" hangingPunct="1"/>
            <a:r>
              <a:rPr lang="en-US" dirty="0" smtClean="0"/>
              <a:t>R. </a:t>
            </a:r>
            <a:r>
              <a:rPr lang="en-US" dirty="0" err="1" smtClean="0"/>
              <a:t>Hirscon</a:t>
            </a:r>
            <a:r>
              <a:rPr lang="en-US" dirty="0" smtClean="0"/>
              <a:t>, 1978, “Open Body/Closed Space: the transformation of female sexuality” in S. </a:t>
            </a:r>
            <a:r>
              <a:rPr lang="en-US" dirty="0" err="1" smtClean="0"/>
              <a:t>Ardener</a:t>
            </a:r>
            <a:r>
              <a:rPr lang="en-US" dirty="0" smtClean="0"/>
              <a:t> (</a:t>
            </a:r>
            <a:r>
              <a:rPr lang="en-US" dirty="0" err="1" smtClean="0"/>
              <a:t>ed</a:t>
            </a:r>
            <a:r>
              <a:rPr lang="en-US" dirty="0" smtClean="0"/>
              <a:t>), </a:t>
            </a:r>
            <a:r>
              <a:rPr lang="en-US" i="1" dirty="0" smtClean="0"/>
              <a:t>Defining Females 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“Domesticity and the denigration of women, 1984 M. </a:t>
            </a:r>
            <a:r>
              <a:rPr lang="en-US" dirty="0" err="1" smtClean="0"/>
              <a:t>Strathern</a:t>
            </a:r>
            <a:r>
              <a:rPr lang="en-US" dirty="0" smtClean="0"/>
              <a:t>” , O’ Brien and S </a:t>
            </a:r>
            <a:r>
              <a:rPr lang="en-US" dirty="0" err="1" smtClean="0"/>
              <a:t>Tiffanny</a:t>
            </a:r>
            <a:r>
              <a:rPr lang="en-US" dirty="0" smtClean="0"/>
              <a:t>, </a:t>
            </a:r>
            <a:r>
              <a:rPr lang="en-US" i="1" dirty="0" smtClean="0"/>
              <a:t>Rethinking Women’s roles: Perspectives from the Pacific</a:t>
            </a:r>
            <a:r>
              <a:rPr lang="el-GR" dirty="0" smtClean="0"/>
              <a:t> </a:t>
            </a:r>
            <a:endParaRPr lang="en-US" dirty="0" smtClean="0"/>
          </a:p>
          <a:p>
            <a:pPr eaLnBrk="1" hangingPunct="1"/>
            <a:r>
              <a:rPr lang="el-GR" dirty="0" smtClean="0"/>
              <a:t>Ούτε Φύση, Ούτε Πολιτισμός</a:t>
            </a:r>
            <a:r>
              <a:rPr lang="en-US" dirty="0" smtClean="0"/>
              <a:t>, </a:t>
            </a:r>
            <a:r>
              <a:rPr lang="el-GR" dirty="0" smtClean="0"/>
              <a:t>η περίπτωση </a:t>
            </a:r>
            <a:r>
              <a:rPr lang="en-US" dirty="0" smtClean="0"/>
              <a:t>Hagen</a:t>
            </a:r>
            <a:endParaRPr lang="el-GR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Ανδρική πολιτική κυριαρχία και γυναικεία υποτέλεια;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Η ύπαρξη βιολογικών ερεισμάτων σχετικά με τις ανδρικές και τις γυναικείες διαφορές στη συμπεριφορά λειτούργησε ως κανονιστικός, εξουσιαστικός ιατρικός λόγος… Άρα έχει την ιστορικότητά του…</a:t>
            </a:r>
          </a:p>
          <a:p>
            <a:r>
              <a:rPr lang="el-GR" dirty="0" smtClean="0"/>
              <a:t>Το παράδειγμα </a:t>
            </a:r>
            <a:r>
              <a:rPr lang="el-GR" dirty="0" err="1" smtClean="0"/>
              <a:t>ισονομικών</a:t>
            </a:r>
            <a:r>
              <a:rPr lang="el-GR" dirty="0" smtClean="0"/>
              <a:t> κοινοτήτων με </a:t>
            </a:r>
            <a:r>
              <a:rPr lang="el-GR" dirty="0" err="1" smtClean="0"/>
              <a:t>έμφυλους</a:t>
            </a:r>
            <a:r>
              <a:rPr lang="el-GR" dirty="0" smtClean="0"/>
              <a:t> όρους: Οι </a:t>
            </a:r>
            <a:r>
              <a:rPr lang="el-GR" dirty="0" err="1" smtClean="0"/>
              <a:t>Ιροκέζοι</a:t>
            </a:r>
            <a:r>
              <a:rPr lang="el-GR" dirty="0" smtClean="0"/>
              <a:t>, μια ομοσπονδία 5 συγγενικών φυλών στις ΒΑ ΗΠΑ, όπου οι γυναίκες είχαν υψηλή κοινωνική θέση και ασκούσαν εξουσία! </a:t>
            </a:r>
          </a:p>
          <a:p>
            <a:r>
              <a:rPr lang="el-GR" dirty="0" smtClean="0"/>
              <a:t>Δεν υπάρχει διαπολιτισμική ανάγνωση και ενσωμάτωση των δυαδικών κατηγοριών(φύση/πολιτισμός, οικιακό/δημόσιο).</a:t>
            </a:r>
          </a:p>
          <a:p>
            <a:r>
              <a:rPr lang="el-GR" dirty="0" smtClean="0"/>
              <a:t>Πάντως ο καταμερισμός εργασίας και η πρόσβαση στους παραγωγικούς πόρους έχουν τη σημασία τους! Σε αρκετές περιπτώσεις παρατηρείται η απομάκρυνση των γυναικών από τον έλεγχο της παραγωγής 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Σύμφωνα με τη </a:t>
            </a:r>
            <a:r>
              <a:rPr lang="en-US" dirty="0" err="1" smtClean="0"/>
              <a:t>Rosaldo</a:t>
            </a:r>
            <a:r>
              <a:rPr lang="en-US" dirty="0" smtClean="0"/>
              <a:t> </a:t>
            </a:r>
            <a:r>
              <a:rPr lang="el-GR" dirty="0" smtClean="0"/>
              <a:t>οι παράγοντες που οδηγούν στη γυναικεία  υποτέλεια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l-GR" dirty="0" smtClean="0"/>
              <a:t>Οι περιορισμένες συναλλαγές εκτός της οικογένειας</a:t>
            </a:r>
          </a:p>
          <a:p>
            <a:r>
              <a:rPr lang="el-GR" dirty="0" smtClean="0"/>
              <a:t>Οι γυναίκες προσδιορίζονται κοινωνικά περισσότερο με βάση το φύλο τους και τους δεσμούς που έχουν με τους άνδρες (</a:t>
            </a:r>
            <a:r>
              <a:rPr lang="en-US" dirty="0" smtClean="0"/>
              <a:t>ascribed status VS achieved status)</a:t>
            </a:r>
            <a:endParaRPr lang="el-GR" dirty="0" smtClean="0"/>
          </a:p>
          <a:p>
            <a:r>
              <a:rPr lang="el-GR" dirty="0" smtClean="0"/>
              <a:t>Ωστόσο υπεύθυνη δεν είναι η βιολογία αλλά η ανάγνωσή της…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800" dirty="0" smtClean="0"/>
              <a:t>Ισχύει η οικουμενικότητα της ανδρικής κυριαρχίας;</a:t>
            </a:r>
          </a:p>
        </p:txBody>
      </p:sp>
      <p:sp>
        <p:nvSpPr>
          <p:cNvPr id="3075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3456980"/>
          </a:xfrm>
        </p:spPr>
        <p:txBody>
          <a:bodyPr>
            <a:noAutofit/>
          </a:bodyPr>
          <a:lstStyle/>
          <a:p>
            <a:pPr eaLnBrk="1" hangingPunct="1"/>
            <a:r>
              <a:rPr lang="el-GR" sz="2400" dirty="0" smtClean="0"/>
              <a:t>Ακόμη και σε </a:t>
            </a:r>
            <a:r>
              <a:rPr lang="el-GR" sz="2400" dirty="0" err="1" smtClean="0"/>
              <a:t>μητρογραμμικές</a:t>
            </a:r>
            <a:r>
              <a:rPr lang="el-GR" sz="2400" dirty="0" smtClean="0"/>
              <a:t> κοινωνίες;</a:t>
            </a:r>
            <a:endParaRPr lang="en-US" sz="2400" dirty="0" smtClean="0"/>
          </a:p>
          <a:p>
            <a:pPr eaLnBrk="1" hangingPunct="1">
              <a:buNone/>
            </a:pPr>
            <a:r>
              <a:rPr lang="el-GR" sz="2400" dirty="0" smtClean="0"/>
              <a:t>    </a:t>
            </a:r>
            <a:r>
              <a:rPr lang="el-GR" sz="2400" b="1" dirty="0" smtClean="0"/>
              <a:t>«Ο μύθος της Μητριαρχίας. Μια προβληματική θεωρία», </a:t>
            </a:r>
            <a:r>
              <a:rPr lang="el-GR" sz="2400" dirty="0" smtClean="0"/>
              <a:t>Σ. </a:t>
            </a:r>
            <a:r>
              <a:rPr lang="el-GR" sz="2400" dirty="0" err="1" smtClean="0"/>
              <a:t>Γεωργούδη</a:t>
            </a:r>
            <a:r>
              <a:rPr lang="el-GR" sz="2400" dirty="0" smtClean="0"/>
              <a:t>, </a:t>
            </a:r>
            <a:r>
              <a:rPr lang="el-GR" sz="2400" i="1" dirty="0" smtClean="0"/>
              <a:t>Δίνη, </a:t>
            </a:r>
            <a:r>
              <a:rPr lang="el-GR" sz="2400" dirty="0" smtClean="0"/>
              <a:t>1989: ο όρος μητριαρχία πλάστηκε τον 19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αι., από </a:t>
            </a:r>
            <a:r>
              <a:rPr lang="el-GR" sz="2400" dirty="0" err="1" smtClean="0"/>
              <a:t>εξελικτιστές</a:t>
            </a:r>
            <a:r>
              <a:rPr lang="el-GR" sz="2400" dirty="0" smtClean="0"/>
              <a:t> πχ </a:t>
            </a:r>
            <a:r>
              <a:rPr lang="en-US" sz="2400" dirty="0" smtClean="0"/>
              <a:t>Bach</a:t>
            </a:r>
            <a:r>
              <a:rPr lang="el-GR" sz="2400" dirty="0" smtClean="0"/>
              <a:t>ο</a:t>
            </a:r>
            <a:r>
              <a:rPr lang="en-US" sz="2400" dirty="0" smtClean="0"/>
              <a:t>fen, Engels.</a:t>
            </a:r>
            <a:r>
              <a:rPr lang="el-GR" sz="2400" dirty="0" smtClean="0"/>
              <a:t> </a:t>
            </a:r>
          </a:p>
          <a:p>
            <a:pPr eaLnBrk="1" hangingPunct="1">
              <a:buNone/>
            </a:pPr>
            <a:r>
              <a:rPr lang="el-GR" sz="2400" dirty="0" smtClean="0"/>
              <a:t>«Ο όρος μητριαρχία χαλκεύτηκε πάνω στον όρο πατριαρχία τον αιώνα αυτό»</a:t>
            </a:r>
          </a:p>
          <a:p>
            <a:pPr eaLnBrk="1" hangingPunct="1">
              <a:buNone/>
            </a:pPr>
            <a:r>
              <a:rPr lang="el-GR" sz="2400" dirty="0" smtClean="0"/>
              <a:t>«Ο Ένγκελς στο </a:t>
            </a:r>
            <a:r>
              <a:rPr lang="el-GR" sz="2400" i="1" dirty="0" smtClean="0"/>
              <a:t>Η καταγωγή της οικογένειας της ατομικής ιδιοκτησίας και του κράτους</a:t>
            </a:r>
            <a:r>
              <a:rPr lang="el-GR" sz="2400" dirty="0" smtClean="0"/>
              <a:t> προσυπογράφει με ενθουσιασμό τη θεωρία του μητριαρχικού σταδίου»</a:t>
            </a:r>
          </a:p>
          <a:p>
            <a:pPr eaLnBrk="1" hangingPunct="1">
              <a:buNone/>
            </a:pPr>
            <a:r>
              <a:rPr lang="el-GR" sz="2400" dirty="0" smtClean="0"/>
              <a:t>Πχ Μινωική Κρήτη, </a:t>
            </a:r>
            <a:r>
              <a:rPr lang="el-GR" sz="2400" dirty="0" err="1" smtClean="0"/>
              <a:t>Ορέστεια</a:t>
            </a:r>
            <a:r>
              <a:rPr lang="el-GR" sz="2400" dirty="0" smtClean="0"/>
              <a:t>, μύθοι Αμαζόνων, μύθος Αθηνά-Ποσειδώνα: θεωρία της μονογραμμικής εξέλιξης</a:t>
            </a:r>
          </a:p>
          <a:p>
            <a:pPr eaLnBrk="1" hangingPunct="1">
              <a:buNone/>
            </a:pPr>
            <a:r>
              <a:rPr lang="el-GR" sz="2400" dirty="0" smtClean="0"/>
              <a:t> </a:t>
            </a:r>
            <a:r>
              <a:rPr lang="en-US" sz="2400" dirty="0" smtClean="0"/>
              <a:t> </a:t>
            </a:r>
            <a:r>
              <a:rPr lang="el-GR" sz="2400" dirty="0" smtClean="0"/>
              <a:t>«Οι μύθοι ισχυρό ιδεολογικό όπλο, παιδευτικής ικανότητας»</a:t>
            </a:r>
            <a:endParaRPr lang="en-US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</a:t>
            </a:r>
            <a:r>
              <a:rPr lang="el-GR" dirty="0" err="1" smtClean="0"/>
              <a:t>δομο</a:t>
            </a:r>
            <a:r>
              <a:rPr lang="el-GR" dirty="0" smtClean="0"/>
              <a:t>-συμβολική προσέγγιση (η κληρονομιά του δομισμού)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Δύναμη των συμβόλων και των πολιτισμικών κατασκευών</a:t>
            </a:r>
          </a:p>
          <a:p>
            <a:r>
              <a:rPr lang="el-GR" dirty="0" smtClean="0"/>
              <a:t>Η στρατηγική τους χρήση στην καθημερινή </a:t>
            </a:r>
            <a:r>
              <a:rPr lang="el-GR" dirty="0" err="1" smtClean="0"/>
              <a:t>διάδραση</a:t>
            </a:r>
            <a:endParaRPr lang="el-GR" dirty="0" smtClean="0"/>
          </a:p>
          <a:p>
            <a:r>
              <a:rPr lang="el-GR" dirty="0" smtClean="0"/>
              <a:t>Τελικά τα στερεότυπα δεν είναι απλές νοητικές κατασκευές αλλά δημιουργούν υλικές πραγματικότητες που ενισχύουν κοινωνικές και οικονομικές συνθήκες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ελληνική περίπτωση: </a:t>
            </a:r>
            <a:br>
              <a:rPr lang="el-GR" dirty="0" smtClean="0"/>
            </a:br>
            <a:r>
              <a:rPr lang="el-GR" dirty="0" smtClean="0"/>
              <a:t>το περιοδικό ΡΟΜΑΝΤΣΟ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Ήταν 10 Απριλίου του 1990 όταν το </a:t>
            </a:r>
            <a:r>
              <a:rPr lang="el-GR" dirty="0" err="1" smtClean="0"/>
              <a:t>Ρομάντσο</a:t>
            </a:r>
            <a:r>
              <a:rPr lang="el-GR" dirty="0" smtClean="0"/>
              <a:t> θα κρέμονταν για τελευταία φορά στα μανταλάκια των περιπτέρων. Στην μεταπολεμική Ελλάδα το </a:t>
            </a:r>
            <a:r>
              <a:rPr lang="el-GR" dirty="0" err="1" smtClean="0"/>
              <a:t>Ρομάντσο</a:t>
            </a:r>
            <a:r>
              <a:rPr lang="el-GR" dirty="0" smtClean="0"/>
              <a:t> είχε γίνει συνώνυμο του περιοδικού . Σε μία Ελλάδα που διαμόρφωνε αστική κουλτούρα το ψιλικατζίδικο λέγονταν ΕΒΓΑ της </a:t>
            </a:r>
            <a:r>
              <a:rPr lang="el-GR" dirty="0" err="1" smtClean="0"/>
              <a:t>γειτονιας</a:t>
            </a:r>
            <a:r>
              <a:rPr lang="el-GR" dirty="0" smtClean="0"/>
              <a:t>, η οδοντόκρεμα </a:t>
            </a:r>
            <a:r>
              <a:rPr lang="el-GR" dirty="0" err="1" smtClean="0"/>
              <a:t>Κολυνός</a:t>
            </a:r>
            <a:r>
              <a:rPr lang="el-GR" dirty="0" smtClean="0"/>
              <a:t> και το περιοδικό </a:t>
            </a:r>
            <a:r>
              <a:rPr lang="el-GR" dirty="0" err="1" smtClean="0"/>
              <a:t>Ρομάντσο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611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Και ποιος δεν το διάβαζε;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597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000" dirty="0" smtClean="0"/>
              <a:t>      </a:t>
            </a:r>
            <a:r>
              <a:rPr lang="el-GR" sz="2000" i="1" dirty="0" smtClean="0"/>
              <a:t>«Δεν υπήρχε άνθρωπος που να μην το αγόραζε» θυμάται στα 88 του χρόνια σήμερα ο Γιάννης </a:t>
            </a:r>
            <a:r>
              <a:rPr lang="el-GR" sz="2000" i="1" dirty="0" err="1" smtClean="0"/>
              <a:t>Καιροφύλας</a:t>
            </a:r>
            <a:r>
              <a:rPr lang="el-GR" sz="2000" i="1" dirty="0" smtClean="0"/>
              <a:t>, ο «</a:t>
            </a:r>
            <a:r>
              <a:rPr lang="el-GR" sz="2000" i="1" dirty="0" err="1" smtClean="0"/>
              <a:t>Αθηναιογράφος</a:t>
            </a:r>
            <a:r>
              <a:rPr lang="el-GR" sz="2000" i="1" dirty="0" smtClean="0"/>
              <a:t>» του </a:t>
            </a:r>
            <a:r>
              <a:rPr lang="el-GR" sz="2000" i="1" dirty="0" err="1" smtClean="0"/>
              <a:t>Ρομάντσο</a:t>
            </a:r>
            <a:r>
              <a:rPr lang="el-GR" sz="2000" i="1" dirty="0" smtClean="0"/>
              <a:t> και όπως αναφέρει : «πήγαιναν στο περίπτερο και έλεγαν “πιάσε μου ένα </a:t>
            </a:r>
            <a:r>
              <a:rPr lang="el-GR" sz="2000" i="1" dirty="0" err="1" smtClean="0"/>
              <a:t>Ρομάντσο</a:t>
            </a:r>
            <a:r>
              <a:rPr lang="el-GR" sz="2000" i="1" dirty="0" smtClean="0"/>
              <a:t>” και εννοούσαν ένα οποιοδήποτε περιοδικό». Ποιοι το αγόραζαν; Σύμφωνα με όσα μας αναφέρει ο κ. </a:t>
            </a:r>
            <a:r>
              <a:rPr lang="el-GR" sz="2000" i="1" dirty="0" err="1" smtClean="0"/>
              <a:t>Καιροφυλάς</a:t>
            </a:r>
            <a:r>
              <a:rPr lang="el-GR" sz="2000" i="1" dirty="0" smtClean="0"/>
              <a:t> «είναι μύθος ότι ήταν το περιοδικό για τις κομμώτριες και τις </a:t>
            </a:r>
            <a:r>
              <a:rPr lang="el-GR" sz="2000" i="1" dirty="0" err="1" smtClean="0"/>
              <a:t>κοπτοραπτούδες</a:t>
            </a:r>
            <a:r>
              <a:rPr lang="el-GR" sz="2000" i="1" dirty="0" smtClean="0"/>
              <a:t>, αυτά τα έλεγαν οι των εφημερίδων που ήθελαν να υποβαθμίσουν την ύλη του. Το </a:t>
            </a:r>
            <a:r>
              <a:rPr lang="el-GR" sz="2000" i="1" dirty="0" err="1" smtClean="0"/>
              <a:t>Ρομάντσο</a:t>
            </a:r>
            <a:r>
              <a:rPr lang="el-GR" sz="2000" i="1" dirty="0" smtClean="0"/>
              <a:t> το διάβαζαν όλοι. Από τα λαϊκά κορίτσια μέχρι εισαγγελείς και καθηγητές πανεπιστημίου. Οι τελευταίοι μπορεί να ντρέπονταν λίγο και να το έκρυβαν μέσα στην εφημερίδα ή να είχαν ως δικαιολογία ότι το αγόραζαν για την σύζυγο τους όμως σας πληροφορώ – καθώς συνομιλούσα μαζί τους – ότι ήταν φανατικοί αναγνώστες. Και ξέρετε γιατί; Γιατί εκείνη την εποχή το </a:t>
            </a:r>
            <a:r>
              <a:rPr lang="el-GR" sz="2000" i="1" dirty="0" err="1" smtClean="0"/>
              <a:t>Ρομάντσο</a:t>
            </a:r>
            <a:r>
              <a:rPr lang="el-GR" sz="2000" i="1" dirty="0" smtClean="0"/>
              <a:t> είχε μαζέψει τις καλύτερες πένες στην δημοσιογραφική αγορά. Με το που άνοιγες το περιοδικό στην σελίδα 3 υπήρχε για δεκαετίες το χρονογράφημα του Π. Παλαιολόγου, έγραφε ο Νίκος Τσιφόρος, ο Νίκος </a:t>
            </a:r>
            <a:r>
              <a:rPr lang="el-GR" sz="2000" i="1" dirty="0" err="1" smtClean="0"/>
              <a:t>Μαράκης</a:t>
            </a:r>
            <a:r>
              <a:rPr lang="el-GR" sz="2000" i="1" dirty="0" smtClean="0"/>
              <a:t>, η Μπουκουβάλα – Αναγνώστου και άλλοι πολλοί. Δεν υπήρχε μεγάλη υπογραφή στα έντυπα που να μην πέρασε από το </a:t>
            </a:r>
            <a:r>
              <a:rPr lang="el-GR" sz="2000" i="1" dirty="0" err="1" smtClean="0"/>
              <a:t>Ρομάντσο</a:t>
            </a:r>
            <a:r>
              <a:rPr lang="el-GR" sz="2000" i="1" dirty="0" smtClean="0"/>
              <a:t>»</a:t>
            </a:r>
            <a:endParaRPr lang="el-GR" sz="2000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32614"/>
          </a:xfrm>
        </p:spPr>
        <p:txBody>
          <a:bodyPr/>
          <a:lstStyle/>
          <a:p>
            <a:r>
              <a:rPr lang="el-GR" dirty="0" smtClean="0"/>
              <a:t>Πίσω από το περιοδικό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4038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    Ψυχή και ιδρυτής του περιοδικού, ο Νίκος </a:t>
            </a:r>
            <a:r>
              <a:rPr lang="el-GR" dirty="0" err="1" smtClean="0"/>
              <a:t>Θεοφανίδης</a:t>
            </a:r>
            <a:r>
              <a:rPr lang="el-GR" dirty="0" smtClean="0"/>
              <a:t> που γεννήθηκε το 1901 στο </a:t>
            </a:r>
            <a:r>
              <a:rPr lang="el-GR" dirty="0" err="1" smtClean="0"/>
              <a:t>Τσεσμέ</a:t>
            </a:r>
            <a:r>
              <a:rPr lang="el-GR" dirty="0" smtClean="0"/>
              <a:t> της </a:t>
            </a:r>
            <a:r>
              <a:rPr lang="el-GR" dirty="0" err="1" smtClean="0"/>
              <a:t>Μικράς</a:t>
            </a:r>
            <a:r>
              <a:rPr lang="el-GR" dirty="0" smtClean="0"/>
              <a:t> Ασίας και από μικρός δούλευε στα τυπογραφία. Με την κάθοδο του στην Αθήνα καταπιάστηκε με την έκδοση του </a:t>
            </a:r>
            <a:r>
              <a:rPr lang="el-GR" dirty="0" err="1" smtClean="0"/>
              <a:t>Ρομάντσου</a:t>
            </a:r>
            <a:r>
              <a:rPr lang="el-GR" dirty="0" smtClean="0"/>
              <a:t> .Το </a:t>
            </a:r>
            <a:r>
              <a:rPr lang="el-GR" dirty="0" err="1" smtClean="0"/>
              <a:t>Ρομάντσο</a:t>
            </a:r>
            <a:r>
              <a:rPr lang="el-GR" dirty="0" smtClean="0"/>
              <a:t> ξεκίνησε την πορεία του στις 17 Νοεμβρίου του 1934 και μέχρι το 1942 είχε την μορφή </a:t>
            </a:r>
            <a:r>
              <a:rPr lang="el-GR" dirty="0" err="1" smtClean="0"/>
              <a:t>βιβλιοπεριοδικού</a:t>
            </a:r>
            <a:r>
              <a:rPr lang="el-GR" dirty="0" smtClean="0"/>
              <a:t>. Από την αρχή μέχρι το τέλος του φιλοξενούσε μία αυτοτελή ιστορία, ένα </a:t>
            </a:r>
            <a:r>
              <a:rPr lang="el-GR" dirty="0" err="1" smtClean="0"/>
              <a:t>ρομάντσο</a:t>
            </a:r>
            <a:r>
              <a:rPr lang="el-GR" dirty="0" smtClean="0"/>
              <a:t>. Κατά τη διάρκεια της κατοχής θα αλλάξει τον χαρακτήρα του και θα γίνει το περιοδικό ποικίλης ύλης που κυριάρχησε μεταπολεμικά. 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C:\Users\Χρήστης\Pictures\Saved Pictures\D622E485F6C8469519621380F9050BD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14348" y="214290"/>
            <a:ext cx="8001055" cy="624048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κατασκευή και αναπαραγωγή </a:t>
            </a:r>
            <a:r>
              <a:rPr lang="el-GR" dirty="0" err="1" smtClean="0"/>
              <a:t>έμφυλων</a:t>
            </a:r>
            <a:r>
              <a:rPr lang="el-GR" dirty="0" smtClean="0"/>
              <a:t> στερεοτύπων</a:t>
            </a:r>
            <a:endParaRPr lang="el-GR" dirty="0"/>
          </a:p>
        </p:txBody>
      </p:sp>
      <p:pic>
        <p:nvPicPr>
          <p:cNvPr id="2050" name="Picture 2" descr="C:\Users\Χρήστης\Pictures\Saved Pictures\geliografies-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857356" y="1714488"/>
            <a:ext cx="6500858" cy="492922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Έμφυλων</a:t>
            </a:r>
            <a:r>
              <a:rPr lang="el-GR" dirty="0" smtClean="0"/>
              <a:t> στερεοτύπων συνέχεια…</a:t>
            </a:r>
            <a:endParaRPr lang="el-GR" dirty="0"/>
          </a:p>
        </p:txBody>
      </p:sp>
      <p:pic>
        <p:nvPicPr>
          <p:cNvPr id="3074" name="Picture 2" descr="C:\Users\Χρήστης\Pictures\Saved Pictures\geliografies-0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71604" y="1857364"/>
            <a:ext cx="6357982" cy="464347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Διάσημες … μανούλες</a:t>
            </a:r>
            <a:endParaRPr lang="el-GR" dirty="0"/>
          </a:p>
        </p:txBody>
      </p:sp>
      <p:pic>
        <p:nvPicPr>
          <p:cNvPr id="4098" name="Picture 2" descr="C:\Users\Χρήστης\Pictures\Saved Picture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71604" y="1500174"/>
            <a:ext cx="5929354" cy="507209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Διάσημες … μανούλες</a:t>
            </a:r>
            <a:endParaRPr lang="el-GR" dirty="0"/>
          </a:p>
        </p:txBody>
      </p:sp>
      <p:pic>
        <p:nvPicPr>
          <p:cNvPr id="5122" name="Picture 2" descr="C:\Users\Χρήστης\Pictures\Saved Pictures\Α6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857356" y="1882774"/>
            <a:ext cx="5929354" cy="497522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/>
          <a:lstStyle/>
          <a:p>
            <a:r>
              <a:rPr lang="el-GR" dirty="0" smtClean="0"/>
              <a:t>Η αρχή του τέλους…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Η πτωτική πορεία για το περιοδικό ξεκινάει από τις αρχές της δεκαετίας του '80. Οι λόγοι πολλοί. Ο προφανέστερος η γήρανση του ίδιου του εντύπου, των ανθρώπων που το διάβαζαν και αυτών που το </a:t>
            </a:r>
            <a:r>
              <a:rPr lang="el-GR" dirty="0" smtClean="0"/>
              <a:t>δημιουργούσαν.  </a:t>
            </a:r>
            <a:r>
              <a:rPr lang="el-GR" dirty="0" smtClean="0"/>
              <a:t>Νέοι δημοσιογραφικοί όμιλοι δημιουργούνταν τόσο στις εφημερίδες όσο και στα περιοδικά. </a:t>
            </a:r>
            <a:r>
              <a:rPr lang="en-US" dirty="0" smtClean="0"/>
              <a:t>O</a:t>
            </a:r>
            <a:r>
              <a:rPr lang="el-GR" dirty="0" smtClean="0"/>
              <a:t> </a:t>
            </a:r>
            <a:r>
              <a:rPr lang="el-GR" dirty="0" smtClean="0"/>
              <a:t>φιλόδοξος πρώην διοικητής της Τράπεζας Κρήτης Γιώργος </a:t>
            </a:r>
            <a:r>
              <a:rPr lang="el-GR" dirty="0" err="1" smtClean="0"/>
              <a:t>Κοσκωτάς</a:t>
            </a:r>
            <a:r>
              <a:rPr lang="en-US" dirty="0" smtClean="0"/>
              <a:t> </a:t>
            </a:r>
            <a:r>
              <a:rPr lang="el-GR" dirty="0" smtClean="0"/>
              <a:t>δημιούργησε </a:t>
            </a:r>
            <a:r>
              <a:rPr lang="el-GR" dirty="0" smtClean="0"/>
              <a:t>και αντέγραψε τα ενημερωτικά, </a:t>
            </a:r>
            <a:r>
              <a:rPr lang="el-GR" dirty="0" err="1" smtClean="0"/>
              <a:t>lifestyle</a:t>
            </a:r>
            <a:r>
              <a:rPr lang="el-GR" dirty="0" smtClean="0"/>
              <a:t>, </a:t>
            </a:r>
            <a:r>
              <a:rPr lang="el-GR" dirty="0" err="1" smtClean="0"/>
              <a:t>glossy</a:t>
            </a:r>
            <a:r>
              <a:rPr lang="el-GR" dirty="0" smtClean="0"/>
              <a:t> και τηλεοπτικά περιοδικά που κυριαρχούσαν τότε στην Αμερική και στην Ευρώπη. </a:t>
            </a:r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ανθρωπολογία τι λέει;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9751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3200" dirty="0" smtClean="0"/>
              <a:t>	Ο </a:t>
            </a:r>
            <a:r>
              <a:rPr lang="en-US" sz="3200" dirty="0" err="1" smtClean="0"/>
              <a:t>Godelier</a:t>
            </a:r>
            <a:r>
              <a:rPr lang="el-GR" sz="3200" dirty="0" smtClean="0"/>
              <a:t>, </a:t>
            </a:r>
            <a:r>
              <a:rPr lang="el-GR" sz="3200" i="1" dirty="0" smtClean="0"/>
              <a:t>Μαρξιστικοί ορίζοντες στην Κοινωνική Ανθρωπολογία,</a:t>
            </a:r>
            <a:r>
              <a:rPr lang="el-GR" sz="3200" dirty="0" smtClean="0"/>
              <a:t> 1973 και ο χορός των σαμάνων στους </a:t>
            </a:r>
            <a:r>
              <a:rPr lang="el-GR" sz="3200" dirty="0" err="1" smtClean="0"/>
              <a:t>Μπαρούγια</a:t>
            </a:r>
            <a:r>
              <a:rPr lang="el-GR" sz="3200" dirty="0" smtClean="0"/>
              <a:t> της Ν. Γουινέας: οι γυναίκες γίνονται σαμάνοι όμως δεν επιτελούν όλες τις </a:t>
            </a:r>
            <a:r>
              <a:rPr lang="el-GR" sz="3200" dirty="0" err="1" smtClean="0"/>
              <a:t>σαμανικές</a:t>
            </a:r>
            <a:r>
              <a:rPr lang="el-GR" sz="3200" dirty="0" smtClean="0"/>
              <a:t> τελετές…</a:t>
            </a:r>
          </a:p>
          <a:p>
            <a:pPr>
              <a:buNone/>
            </a:pPr>
            <a:endParaRPr lang="el-GR" sz="3200" dirty="0" smtClean="0"/>
          </a:p>
          <a:p>
            <a:pPr>
              <a:buNone/>
            </a:pPr>
            <a:r>
              <a:rPr lang="el-GR" sz="3200" dirty="0" smtClean="0"/>
              <a:t>   </a:t>
            </a:r>
            <a:r>
              <a:rPr lang="el-GR" sz="3200" i="1" dirty="0" smtClean="0"/>
              <a:t>«Υπάρχει </a:t>
            </a:r>
            <a:r>
              <a:rPr lang="el-GR" sz="3200" i="1" dirty="0" err="1" smtClean="0"/>
              <a:t>κατ΄αρχάς</a:t>
            </a:r>
            <a:r>
              <a:rPr lang="el-GR" sz="3200" i="1" dirty="0" smtClean="0"/>
              <a:t> γενική ανισότητα μεταξύ ανδρών και γυναικών σε </a:t>
            </a:r>
            <a:r>
              <a:rPr lang="el-GR" sz="3200" i="1" dirty="0" err="1" smtClean="0"/>
              <a:t>ό,τι</a:t>
            </a:r>
            <a:r>
              <a:rPr lang="el-GR" sz="3200" i="1" dirty="0" smtClean="0"/>
              <a:t> αφορά στην κατοχή γνώσεων και εξουσιών – τελετουργικών, πολιτικών, οικονομικών»</a:t>
            </a:r>
          </a:p>
          <a:p>
            <a:pPr>
              <a:buNone/>
            </a:pP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Τίτλοι τέλους…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Φεβρουάριο του 1987 θα φύγει από την ζωή ο Νίκος </a:t>
            </a:r>
            <a:r>
              <a:rPr lang="el-GR" dirty="0" err="1" smtClean="0"/>
              <a:t>Θεοφανίδης</a:t>
            </a:r>
            <a:r>
              <a:rPr lang="el-GR" dirty="0" smtClean="0"/>
              <a:t>, ο οποίος είχε αποχωρήσει ήδη από τα εκδοτικά από το 1984. Τον Αύγουστο του 1987, οι τίτλοι του </a:t>
            </a:r>
            <a:r>
              <a:rPr lang="el-GR" dirty="0" err="1" smtClean="0"/>
              <a:t>Θεοφανίδη</a:t>
            </a:r>
            <a:r>
              <a:rPr lang="el-GR" dirty="0" smtClean="0"/>
              <a:t> (</a:t>
            </a:r>
            <a:r>
              <a:rPr lang="el-GR" dirty="0" err="1" smtClean="0"/>
              <a:t>Ρομάντσο</a:t>
            </a:r>
            <a:r>
              <a:rPr lang="el-GR" dirty="0" smtClean="0"/>
              <a:t>, Πάνθεον, </a:t>
            </a:r>
            <a:r>
              <a:rPr lang="el-GR" dirty="0" err="1" smtClean="0"/>
              <a:t>Βεντέττα</a:t>
            </a:r>
            <a:r>
              <a:rPr lang="el-GR" dirty="0" smtClean="0"/>
              <a:t>) θα περάσουν στον Δημοσιογραφικό Οργανισμό Λαμπράκη ο οποίος με την σειρά του δεν μπόρεσε να ανατρέψει την πτωτική πορεία του περιοδικού με αποτέλεσμα να προχωρήσει στην οριστική διακοπή της κυκλοφορίας του στις 10 Απριλίου του 1990.</a:t>
            </a:r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Το άρθρο της </a:t>
            </a:r>
            <a:r>
              <a:rPr lang="el-GR" b="1" dirty="0" err="1" smtClean="0"/>
              <a:t>Όρτνερ</a:t>
            </a:r>
            <a:endParaRPr lang="el-GR" b="1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Οικουμενικότητα της </a:t>
            </a:r>
            <a:r>
              <a:rPr lang="el-GR" dirty="0" err="1" smtClean="0"/>
              <a:t>έμφυλης</a:t>
            </a:r>
            <a:r>
              <a:rPr lang="el-GR" dirty="0" smtClean="0"/>
              <a:t> ασυμμετρίας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Θεωρεί υπεύθυνο τον γυναικείο ψυχισμό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Θεωρεί εξίσου υπεύθυνες τη βιολογία, την ανατομία αλλά και τις αναπαραγωγικές λειτουργίες των γυναικών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Έντονη δυική λογική (μοντέλο </a:t>
            </a:r>
            <a:r>
              <a:rPr lang="en-US" dirty="0" smtClean="0"/>
              <a:t>L. Strauss, </a:t>
            </a:r>
            <a:r>
              <a:rPr lang="en-US" i="1" dirty="0" smtClean="0"/>
              <a:t>The Elementary Structures of Kinship, </a:t>
            </a:r>
            <a:r>
              <a:rPr lang="en-US" dirty="0" smtClean="0"/>
              <a:t>1969</a:t>
            </a:r>
            <a:r>
              <a:rPr lang="el-GR" dirty="0" smtClean="0"/>
              <a:t>): λανθάνουσες δομές, ταύτιση των ανδρών με τη φύση και τη δημόσια σφαίρα ενώ πρόσδεση των γυναικών με τα του οίκου κ την ιδιωτική σφαίρα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Αποσπάσματα από το άρθρο…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572000"/>
          </a:xfrm>
        </p:spPr>
        <p:txBody>
          <a:bodyPr>
            <a:noAutofit/>
          </a:bodyPr>
          <a:lstStyle/>
          <a:p>
            <a:r>
              <a:rPr lang="el-GR" sz="2800" dirty="0" smtClean="0"/>
              <a:t>«Η γυναίκα αποτελεί ένα από τα πιο ενδιαφέροντα προβλήματα. Η δευτερεύουσα θέση της στην κοινωνία είναι πράγματι ένα οικουμενικό φαινόμενο, ένα διαπολιτισμικό γεγονός»</a:t>
            </a:r>
          </a:p>
          <a:p>
            <a:r>
              <a:rPr lang="el-GR" sz="2800" dirty="0" smtClean="0"/>
              <a:t>«Πρόβλημα της οικουμενικής υποβάθμισης των γυναικών»</a:t>
            </a:r>
          </a:p>
          <a:p>
            <a:r>
              <a:rPr lang="el-GR" sz="2800" dirty="0" smtClean="0"/>
              <a:t>«Εξουσίες των γυναικών, που αν και πραγματικές δεν αναγνωρίζονται πολιτισμικά ή δεν αξιολογούνται θετικά στην κοινωνία»</a:t>
            </a:r>
          </a:p>
          <a:p>
            <a:r>
              <a:rPr lang="el-GR" sz="2800" dirty="0" smtClean="0"/>
              <a:t>«Το όλο σχήμα είναι κατασκευή του πολιτισμού και όχι δεδομένο της φύσης»</a:t>
            </a:r>
            <a:endParaRPr lang="el-G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/>
              <a:t>Τροποποίηση της θεωρίας του </a:t>
            </a:r>
            <a:r>
              <a:rPr lang="el-GR" b="1" dirty="0" err="1" smtClean="0"/>
              <a:t>Φρόηντ</a:t>
            </a:r>
            <a:endParaRPr lang="el-GR" b="1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err="1" smtClean="0"/>
              <a:t>Νάνσυ</a:t>
            </a:r>
            <a:r>
              <a:rPr lang="el-GR" dirty="0" smtClean="0"/>
              <a:t> </a:t>
            </a:r>
            <a:r>
              <a:rPr lang="el-GR" dirty="0" err="1" smtClean="0"/>
              <a:t>Τσοντόρωφ</a:t>
            </a:r>
            <a:r>
              <a:rPr lang="el-GR" dirty="0" smtClean="0"/>
              <a:t> (</a:t>
            </a:r>
            <a:r>
              <a:rPr lang="en-US" dirty="0" err="1" smtClean="0"/>
              <a:t>Chodorow</a:t>
            </a:r>
            <a:r>
              <a:rPr lang="en-US" dirty="0" smtClean="0"/>
              <a:t>): </a:t>
            </a:r>
            <a:r>
              <a:rPr lang="el-GR" dirty="0" smtClean="0"/>
              <a:t>εξάρτηση του βρέφους από τους γονείς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Σύνδεση των κοριτσιών με τη μητέρα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Αναπαραγωγή προτύπων ρόλων (μητέρας-</a:t>
            </a:r>
            <a:r>
              <a:rPr lang="el-GR" dirty="0" err="1" smtClean="0"/>
              <a:t>συζύγου</a:t>
            </a:r>
            <a:r>
              <a:rPr lang="el-GR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Αντιστροφή της θεωρίας του </a:t>
            </a:r>
            <a:r>
              <a:rPr lang="el-GR" dirty="0" err="1" smtClean="0"/>
              <a:t>Φρόηντ</a:t>
            </a: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Έμφαση στη γυναικεία «φύση» που μαθαίνεται δηλ στην ευαισθησία και την συναισθηματική συμπαράσταση-κατανόηση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Οι άνδρες αποκόπτονται πιο γρήγορα με αποτέλεσμα να υιοθετούν μια πιο διαχειριστική στάση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Giddens</a:t>
            </a:r>
            <a:r>
              <a:rPr lang="en-US" dirty="0" smtClean="0"/>
              <a:t>, </a:t>
            </a:r>
            <a:r>
              <a:rPr lang="el-GR" i="1" dirty="0" smtClean="0"/>
              <a:t>Κοινωνιολογία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   «Τα κορίτσια παραμένουν πιο κοντά στη μητέρα τους, έρχονται σε σωματική επαφή μαζί της, μιμούνται τη συμπεριφορά της… Τα αγόρια διαμορφώνουν την αντίληψη του ανδρισμού τους μέσα από </a:t>
            </a:r>
            <a:r>
              <a:rPr lang="el-GR" dirty="0" err="1" smtClean="0"/>
              <a:t>ό,τι</a:t>
            </a:r>
            <a:r>
              <a:rPr lang="el-GR" dirty="0" smtClean="0"/>
              <a:t> δεν είναι γυναικείο. Αδυνατούν να κάνουν στενούς δεσμούς με τους άλλους και μαθαίνουν να καταπιέζουν την ικανότητα να κατανοούν τα συναισθήματά τους και τα συναισθήματα των άλλων…»</a:t>
            </a:r>
          </a:p>
          <a:p>
            <a:pPr>
              <a:buNone/>
            </a:pPr>
            <a:r>
              <a:rPr lang="el-GR" dirty="0" smtClean="0"/>
              <a:t>Ένα εν πολλοίς λευκό, μεσοαστικό μοντέλο!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dirty="0" smtClean="0"/>
              <a:t>Μια φεμινίστρια κοινωνιολόγος και ψυχαναλύτρια</a:t>
            </a:r>
          </a:p>
        </p:txBody>
      </p:sp>
      <p:pic>
        <p:nvPicPr>
          <p:cNvPr id="6148" name="Picture 4" descr="C:\Users\BALIA\Contacts\Pictures\Mothering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1" y="1785926"/>
            <a:ext cx="5688633" cy="507207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3554" name="Picture 2" descr="C:\Users\BALIA\Contacts\Pictures\Mothering\978052003892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6912768" cy="633670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242</TotalTime>
  <Words>1262</Words>
  <Application>Microsoft Office PowerPoint</Application>
  <PresentationFormat>Προβολή στην οθόνη (4:3)</PresentationFormat>
  <Paragraphs>85</Paragraphs>
  <Slides>30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1" baseType="lpstr">
      <vt:lpstr>Ζωντάνια</vt:lpstr>
      <vt:lpstr>Sherry Ortner, 1974,  “Is Female to Male as Nature is to culture?”</vt:lpstr>
      <vt:lpstr>Ισχύει η οικουμενικότητα της ανδρικής κυριαρχίας;</vt:lpstr>
      <vt:lpstr>Η ανθρωπολογία τι λέει;</vt:lpstr>
      <vt:lpstr>Το άρθρο της Όρτνερ</vt:lpstr>
      <vt:lpstr>Αποσπάσματα από το άρθρο…</vt:lpstr>
      <vt:lpstr>Τροποποίηση της θεωρίας του Φρόηντ</vt:lpstr>
      <vt:lpstr>A. Giddens, Κοινωνιολογία</vt:lpstr>
      <vt:lpstr>Μια φεμινίστρια κοινωνιολόγος και ψυχαναλύτρια</vt:lpstr>
      <vt:lpstr>Διαφάνεια 9</vt:lpstr>
      <vt:lpstr>Διαφάνεια 10</vt:lpstr>
      <vt:lpstr>Διαφάνεια 11</vt:lpstr>
      <vt:lpstr>Διαφάνεια 12</vt:lpstr>
      <vt:lpstr>Διαφάνεια 13</vt:lpstr>
      <vt:lpstr>Θύελλα αντιδράσεων στο μοντέλο της Όρτνερ!!!</vt:lpstr>
      <vt:lpstr>Μοντέλο που ακολούθησε και εμπνεύστηκε από αυτό της Όρτνερ</vt:lpstr>
      <vt:lpstr>Μερικές αντιρρήσεις…</vt:lpstr>
      <vt:lpstr>Αντιδράσεις στο έργο της Όρτνερ</vt:lpstr>
      <vt:lpstr>Ανδρική πολιτική κυριαρχία και γυναικεία υποτέλεια;</vt:lpstr>
      <vt:lpstr>Σύμφωνα με τη Rosaldo οι παράγοντες που οδηγούν στη γυναικεία  υποτέλεια</vt:lpstr>
      <vt:lpstr>Η δομο-συμβολική προσέγγιση (η κληρονομιά του δομισμού)</vt:lpstr>
      <vt:lpstr>Η ελληνική περίπτωση:  το περιοδικό ΡΟΜΑΝΤΣΟ</vt:lpstr>
      <vt:lpstr>Και ποιος δεν το διάβαζε;</vt:lpstr>
      <vt:lpstr>Πίσω από το περιοδικό</vt:lpstr>
      <vt:lpstr>Διαφάνεια 24</vt:lpstr>
      <vt:lpstr>Η κατασκευή και αναπαραγωγή έμφυλων στερεοτύπων</vt:lpstr>
      <vt:lpstr>Έμφυλων στερεοτύπων συνέχεια…</vt:lpstr>
      <vt:lpstr>Διάσημες … μανούλες</vt:lpstr>
      <vt:lpstr>Διάσημες … μανούλες</vt:lpstr>
      <vt:lpstr>Η αρχή του τέλους…</vt:lpstr>
      <vt:lpstr>Τίτλοι τέλους…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Sherry Ortner, 1974, “Is Female to Male as Nature is to culture?”</dc:title>
  <dc:creator>BALIA</dc:creator>
  <cp:lastModifiedBy>Χρήστης</cp:lastModifiedBy>
  <cp:revision>33</cp:revision>
  <dcterms:created xsi:type="dcterms:W3CDTF">2015-03-02T08:16:25Z</dcterms:created>
  <dcterms:modified xsi:type="dcterms:W3CDTF">2019-03-27T15:48:11Z</dcterms:modified>
</cp:coreProperties>
</file>