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57" r:id="rId3"/>
    <p:sldId id="258" r:id="rId4"/>
    <p:sldId id="259" r:id="rId5"/>
    <p:sldId id="260" r:id="rId6"/>
    <p:sldId id="261" r:id="rId7"/>
    <p:sldId id="264" r:id="rId8"/>
    <p:sldId id="263" r:id="rId9"/>
    <p:sldId id="265" r:id="rId10"/>
    <p:sldId id="266" r:id="rId11"/>
    <p:sldId id="267" r:id="rId12"/>
    <p:sldId id="303" r:id="rId13"/>
    <p:sldId id="268" r:id="rId14"/>
    <p:sldId id="269" r:id="rId15"/>
    <p:sldId id="270" r:id="rId16"/>
    <p:sldId id="271" r:id="rId17"/>
    <p:sldId id="272" r:id="rId18"/>
    <p:sldId id="273" r:id="rId19"/>
    <p:sldId id="300" r:id="rId20"/>
    <p:sldId id="301" r:id="rId21"/>
    <p:sldId id="302"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9" r:id="rId37"/>
    <p:sldId id="290" r:id="rId38"/>
    <p:sldId id="291" r:id="rId39"/>
    <p:sldId id="292" r:id="rId40"/>
    <p:sldId id="293" r:id="rId41"/>
    <p:sldId id="294" r:id="rId42"/>
    <p:sldId id="295" r:id="rId43"/>
    <p:sldId id="296" r:id="rId44"/>
    <p:sldId id="297" r:id="rId45"/>
    <p:sldId id="298" r:id="rId46"/>
    <p:sldId id="304" r:id="rId47"/>
    <p:sldId id="305" r:id="rId48"/>
    <p:sldId id="306" r:id="rId4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23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30EBF6-6777-4A0D-B797-8E8B2E43BF58}" type="datetimeFigureOut">
              <a:rPr lang="el-GR" smtClean="0"/>
              <a:t>14/04/2021</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6BCC68-55F4-47B5-8DAB-21671889F297}" type="slidenum">
              <a:rPr lang="el-GR" smtClean="0"/>
              <a:t>‹#›</a:t>
            </a:fld>
            <a:endParaRPr lang="el-GR"/>
          </a:p>
        </p:txBody>
      </p:sp>
    </p:spTree>
    <p:extLst>
      <p:ext uri="{BB962C8B-B14F-4D97-AF65-F5344CB8AC3E}">
        <p14:creationId xmlns:p14="http://schemas.microsoft.com/office/powerpoint/2010/main" val="278244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l-GR"/>
              <a:t>Στυλ κύριου τίτλου</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fld id="{FE0CF5D7-891D-41C0-9F55-E3121EA17CBB}" type="datetimeFigureOut">
              <a:rPr lang="el-GR" smtClean="0"/>
              <a:t>14/04/2021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EB8850-C889-4C1B-AC2E-C2E16D8FDF3E}"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FE0CF5D7-891D-41C0-9F55-E3121EA17CBB}" type="datetimeFigureOut">
              <a:rPr lang="el-GR" smtClean="0"/>
              <a:t>14/04/2021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EB8850-C889-4C1B-AC2E-C2E16D8FDF3E}"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l-GR"/>
              <a:t>Στυλ κύριου τίτλου</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FE0CF5D7-891D-41C0-9F55-E3121EA17CBB}" type="datetimeFigureOut">
              <a:rPr lang="el-GR" smtClean="0"/>
              <a:t>14/04/2021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EB8850-C889-4C1B-AC2E-C2E16D8FDF3E}"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FE0CF5D7-891D-41C0-9F55-E3121EA17CBB}" type="datetimeFigureOut">
              <a:rPr lang="el-GR" smtClean="0"/>
              <a:t>14/04/2021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EB8850-C889-4C1B-AC2E-C2E16D8FDF3E}"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l-GR"/>
              <a:t>Στυλ κύριου τίτλου</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FE0CF5D7-891D-41C0-9F55-E3121EA17CBB}" type="datetimeFigureOut">
              <a:rPr lang="el-GR" smtClean="0"/>
              <a:t>14/04/2021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EB8850-C889-4C1B-AC2E-C2E16D8FDF3E}"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FE0CF5D7-891D-41C0-9F55-E3121EA17CBB}" type="datetimeFigureOut">
              <a:rPr lang="el-GR" smtClean="0"/>
              <a:t>14/04/2021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EB8850-C889-4C1B-AC2E-C2E16D8FDF3E}"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Date Placeholder 6"/>
          <p:cNvSpPr>
            <a:spLocks noGrp="1"/>
          </p:cNvSpPr>
          <p:nvPr>
            <p:ph type="dt" sz="half" idx="10"/>
          </p:nvPr>
        </p:nvSpPr>
        <p:spPr/>
        <p:txBody>
          <a:bodyPr/>
          <a:lstStyle/>
          <a:p>
            <a:fld id="{FE0CF5D7-891D-41C0-9F55-E3121EA17CBB}" type="datetimeFigureOut">
              <a:rPr lang="el-GR" smtClean="0"/>
              <a:t>14/04/2021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AEB8850-C889-4C1B-AC2E-C2E16D8FDF3E}"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Date Placeholder 2"/>
          <p:cNvSpPr>
            <a:spLocks noGrp="1"/>
          </p:cNvSpPr>
          <p:nvPr>
            <p:ph type="dt" sz="half" idx="10"/>
          </p:nvPr>
        </p:nvSpPr>
        <p:spPr/>
        <p:txBody>
          <a:bodyPr/>
          <a:lstStyle/>
          <a:p>
            <a:fld id="{FE0CF5D7-891D-41C0-9F55-E3121EA17CBB}" type="datetimeFigureOut">
              <a:rPr lang="el-GR" smtClean="0"/>
              <a:t>14/04/2021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AEB8850-C889-4C1B-AC2E-C2E16D8FDF3E}"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CF5D7-891D-41C0-9F55-E3121EA17CBB}" type="datetimeFigureOut">
              <a:rPr lang="el-GR" smtClean="0"/>
              <a:t>14/04/2021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AEB8850-C889-4C1B-AC2E-C2E16D8FDF3E}"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l-GR"/>
              <a:t>Στυλ κύριου τίτλου</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FE0CF5D7-891D-41C0-9F55-E3121EA17CBB}" type="datetimeFigureOut">
              <a:rPr lang="el-GR" smtClean="0"/>
              <a:t>14/04/2021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EB8850-C889-4C1B-AC2E-C2E16D8FDF3E}" type="slidenum">
              <a:rPr lang="el-GR" smtClean="0"/>
              <a:t>‹#›</a:t>
            </a:fld>
            <a:endParaRPr lang="el-GR"/>
          </a:p>
        </p:txBody>
      </p:sp>
      <p:sp>
        <p:nvSpPr>
          <p:cNvPr id="9" name="Content Placeholder 8"/>
          <p:cNvSpPr>
            <a:spLocks noGrp="1"/>
          </p:cNvSpPr>
          <p:nvPr>
            <p:ph sz="quarter" idx="13"/>
          </p:nvPr>
        </p:nvSpPr>
        <p:spPr>
          <a:xfrm>
            <a:off x="304800" y="381000"/>
            <a:ext cx="7772400" cy="494284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l-GR"/>
              <a:t>Στυλ κύριου τίτλου</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8" name="Date Placeholder 7"/>
          <p:cNvSpPr>
            <a:spLocks noGrp="1"/>
          </p:cNvSpPr>
          <p:nvPr>
            <p:ph type="dt" sz="half" idx="10"/>
          </p:nvPr>
        </p:nvSpPr>
        <p:spPr/>
        <p:txBody>
          <a:bodyPr/>
          <a:lstStyle/>
          <a:p>
            <a:fld id="{FE0CF5D7-891D-41C0-9F55-E3121EA17CBB}" type="datetimeFigureOut">
              <a:rPr lang="el-GR" smtClean="0"/>
              <a:t>14/04/2021</a:t>
            </a:fld>
            <a:endParaRPr lang="el-GR"/>
          </a:p>
        </p:txBody>
      </p:sp>
      <p:sp>
        <p:nvSpPr>
          <p:cNvPr id="9" name="Slide Number Placeholder 8"/>
          <p:cNvSpPr>
            <a:spLocks noGrp="1"/>
          </p:cNvSpPr>
          <p:nvPr>
            <p:ph type="sldNum" sz="quarter" idx="11"/>
          </p:nvPr>
        </p:nvSpPr>
        <p:spPr/>
        <p:txBody>
          <a:bodyPr/>
          <a:lstStyle/>
          <a:p>
            <a:fld id="{AAEB8850-C889-4C1B-AC2E-C2E16D8FDF3E}" type="slidenum">
              <a:rPr lang="el-GR" smtClean="0"/>
              <a:t>‹#›</a:t>
            </a:fld>
            <a:endParaRPr lang="el-GR"/>
          </a:p>
        </p:txBody>
      </p:sp>
      <p:sp>
        <p:nvSpPr>
          <p:cNvPr id="10" name="Footer Placeholder 9"/>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l-GR"/>
              <a:t>Στυλ κύριου τίτλου</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AEB8850-C889-4C1B-AC2E-C2E16D8FDF3E}" type="slidenum">
              <a:rPr lang="el-GR" smtClean="0"/>
              <a:t>‹#›</a:t>
            </a:fld>
            <a:endParaRPr lang="el-G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l-G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E0CF5D7-891D-41C0-9F55-E3121EA17CBB}" type="datetimeFigureOut">
              <a:rPr lang="el-GR" smtClean="0"/>
              <a:t>14/04/2021</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b="1" dirty="0">
                <a:solidFill>
                  <a:schemeClr val="accent3"/>
                </a:solidFill>
                <a:latin typeface="Comic Sans MS" pitchFamily="66" charset="0"/>
              </a:rPr>
              <a:t>Forms of drugs and how they act</a:t>
            </a:r>
            <a:endParaRPr lang="el-GR" b="1" dirty="0">
              <a:solidFill>
                <a:schemeClr val="accent3"/>
              </a:solidFill>
              <a:latin typeface="Comic Sans MS" pitchFamily="66" charset="0"/>
            </a:endParaRPr>
          </a:p>
        </p:txBody>
      </p:sp>
    </p:spTree>
    <p:extLst>
      <p:ext uri="{BB962C8B-B14F-4D97-AF65-F5344CB8AC3E}">
        <p14:creationId xmlns:p14="http://schemas.microsoft.com/office/powerpoint/2010/main" val="3689431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675E47"/>
                </a:solidFill>
              </a:rPr>
              <a:t>Types of liquid preparations</a:t>
            </a:r>
            <a:endParaRPr lang="el-GR" dirty="0"/>
          </a:p>
        </p:txBody>
      </p:sp>
      <p:sp>
        <p:nvSpPr>
          <p:cNvPr id="3" name="Θέση περιεχομένου 2"/>
          <p:cNvSpPr>
            <a:spLocks noGrp="1"/>
          </p:cNvSpPr>
          <p:nvPr>
            <p:ph idx="1"/>
          </p:nvPr>
        </p:nvSpPr>
        <p:spPr/>
        <p:txBody>
          <a:bodyPr/>
          <a:lstStyle/>
          <a:p>
            <a:pPr marL="114300" indent="0">
              <a:buNone/>
            </a:pPr>
            <a:r>
              <a:rPr lang="en-US" sz="2400" b="1" dirty="0">
                <a:latin typeface="Comic Sans MS"/>
                <a:ea typeface="Times New Roman"/>
                <a:cs typeface="Arial"/>
              </a:rPr>
              <a:t>Syrups </a:t>
            </a:r>
            <a:r>
              <a:rPr lang="en-US" sz="2400" dirty="0">
                <a:latin typeface="Comic Sans MS"/>
                <a:ea typeface="Times New Roman"/>
                <a:cs typeface="Arial"/>
              </a:rPr>
              <a:t>Drugs dissolved in a solution of sugar and water and then flavored are called syrups. </a:t>
            </a:r>
          </a:p>
          <a:p>
            <a:pPr>
              <a:buFont typeface="Wingdings" pitchFamily="2" charset="2"/>
              <a:buChar char="Ø"/>
            </a:pPr>
            <a:r>
              <a:rPr lang="en-US" sz="2400" dirty="0">
                <a:latin typeface="Comic Sans MS"/>
                <a:ea typeface="Times New Roman"/>
                <a:cs typeface="Arial"/>
              </a:rPr>
              <a:t>An example is </a:t>
            </a:r>
            <a:r>
              <a:rPr lang="en-US" sz="2400" dirty="0" err="1">
                <a:latin typeface="Comic Sans MS"/>
                <a:ea typeface="Times New Roman"/>
                <a:cs typeface="Arial"/>
              </a:rPr>
              <a:t>Benylin</a:t>
            </a:r>
            <a:r>
              <a:rPr lang="en-US" sz="2400" dirty="0">
                <a:latin typeface="Comic Sans MS"/>
                <a:ea typeface="Times New Roman"/>
                <a:cs typeface="Arial"/>
              </a:rPr>
              <a:t> DM cough syrup. </a:t>
            </a:r>
            <a:endParaRPr lang="el-G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140968"/>
            <a:ext cx="18478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3524" y="3203456"/>
            <a:ext cx="14859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725" y="3031430"/>
            <a:ext cx="169545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809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675E47"/>
                </a:solidFill>
              </a:rPr>
              <a:t>Types of liquid preparations</a:t>
            </a:r>
            <a:endParaRPr lang="el-GR" dirty="0"/>
          </a:p>
        </p:txBody>
      </p:sp>
      <p:sp>
        <p:nvSpPr>
          <p:cNvPr id="3" name="Θέση περιεχομένου 2"/>
          <p:cNvSpPr>
            <a:spLocks noGrp="1"/>
          </p:cNvSpPr>
          <p:nvPr>
            <p:ph idx="1"/>
          </p:nvPr>
        </p:nvSpPr>
        <p:spPr/>
        <p:txBody>
          <a:bodyPr>
            <a:normAutofit/>
          </a:bodyPr>
          <a:lstStyle/>
          <a:p>
            <a:pPr marL="114300" indent="0">
              <a:buNone/>
            </a:pPr>
            <a:r>
              <a:rPr lang="en-US" sz="2400" b="1" dirty="0">
                <a:latin typeface="Comic Sans MS"/>
                <a:ea typeface="Times New Roman"/>
                <a:cs typeface="Arial"/>
              </a:rPr>
              <a:t>Elixirs </a:t>
            </a:r>
            <a:r>
              <a:rPr lang="en-US" sz="2400" dirty="0">
                <a:latin typeface="Comic Sans MS"/>
                <a:ea typeface="Times New Roman"/>
                <a:cs typeface="Arial"/>
              </a:rPr>
              <a:t>Drugs dissolved in a solution of alcohol and water that has been sweetened and flavored are elixirs. </a:t>
            </a:r>
          </a:p>
          <a:p>
            <a:pPr marL="114300" indent="0">
              <a:buNone/>
            </a:pPr>
            <a:r>
              <a:rPr lang="en-US" sz="2400" dirty="0">
                <a:latin typeface="Comic Sans MS"/>
                <a:ea typeface="Times New Roman"/>
                <a:cs typeface="Arial"/>
              </a:rPr>
              <a:t>When prepared in this manner, the bitter or salty taste of the drug is disguised. </a:t>
            </a:r>
          </a:p>
          <a:p>
            <a:pPr marL="114300" indent="0">
              <a:buNone/>
            </a:pPr>
            <a:r>
              <a:rPr lang="en-US" sz="2400" dirty="0">
                <a:latin typeface="Comic Sans MS"/>
                <a:ea typeface="Times New Roman"/>
                <a:cs typeface="Arial"/>
              </a:rPr>
              <a:t>For this reason, elixirs are frequently used for children’s medications. </a:t>
            </a:r>
            <a:endParaRPr lang="el-GR" dirty="0"/>
          </a:p>
        </p:txBody>
      </p:sp>
    </p:spTree>
    <p:extLst>
      <p:ext uri="{BB962C8B-B14F-4D97-AF65-F5344CB8AC3E}">
        <p14:creationId xmlns:p14="http://schemas.microsoft.com/office/powerpoint/2010/main" val="1699942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560" y="548680"/>
            <a:ext cx="5265936" cy="394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4005064"/>
            <a:ext cx="19145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837" y="548680"/>
            <a:ext cx="175260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2987824" y="4869160"/>
            <a:ext cx="5168672" cy="1634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666666"/>
                </a:solidFill>
                <a:latin typeface="Comic Sans MS" pitchFamily="66" charset="0"/>
              </a:rPr>
              <a:t>Palatable: </a:t>
            </a:r>
            <a:r>
              <a:rPr lang="en-US" sz="2400" dirty="0">
                <a:solidFill>
                  <a:srgbClr val="666666"/>
                </a:solidFill>
                <a:latin typeface="Comic Sans MS" pitchFamily="66" charset="0"/>
              </a:rPr>
              <a:t>pleasant to taste</a:t>
            </a:r>
          </a:p>
          <a:p>
            <a:endParaRPr lang="en-US" sz="2400" dirty="0">
              <a:solidFill>
                <a:srgbClr val="666666"/>
              </a:solidFill>
              <a:latin typeface="Comic Sans MS" pitchFamily="66" charset="0"/>
            </a:endParaRPr>
          </a:p>
          <a:p>
            <a:r>
              <a:rPr lang="en-US" sz="2400" b="1" i="0" dirty="0">
                <a:solidFill>
                  <a:srgbClr val="666666"/>
                </a:solidFill>
                <a:effectLst/>
                <a:latin typeface="Comic Sans MS" pitchFamily="66" charset="0"/>
              </a:rPr>
              <a:t>Viscous: </a:t>
            </a:r>
            <a:r>
              <a:rPr lang="en-US" sz="2400" i="0" dirty="0">
                <a:solidFill>
                  <a:srgbClr val="666666"/>
                </a:solidFill>
                <a:effectLst/>
                <a:latin typeface="Comic Sans MS" pitchFamily="66" charset="0"/>
              </a:rPr>
              <a:t>thick and sticky</a:t>
            </a:r>
            <a:endParaRPr lang="en-US" sz="2400" b="1" i="0" dirty="0">
              <a:solidFill>
                <a:srgbClr val="666666"/>
              </a:solidFill>
              <a:effectLst/>
              <a:latin typeface="Comic Sans MS" pitchFamily="66" charset="0"/>
            </a:endParaRPr>
          </a:p>
        </p:txBody>
      </p:sp>
    </p:spTree>
    <p:extLst>
      <p:ext uri="{BB962C8B-B14F-4D97-AF65-F5344CB8AC3E}">
        <p14:creationId xmlns:p14="http://schemas.microsoft.com/office/powerpoint/2010/main" val="4103659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675E47"/>
                </a:solidFill>
              </a:rPr>
              <a:t>Types of liquid preparations</a:t>
            </a:r>
            <a:endParaRPr lang="el-GR" dirty="0"/>
          </a:p>
        </p:txBody>
      </p:sp>
      <p:sp>
        <p:nvSpPr>
          <p:cNvPr id="3" name="Θέση περιεχομένου 2"/>
          <p:cNvSpPr>
            <a:spLocks noGrp="1"/>
          </p:cNvSpPr>
          <p:nvPr>
            <p:ph idx="1"/>
          </p:nvPr>
        </p:nvSpPr>
        <p:spPr/>
        <p:txBody>
          <a:bodyPr/>
          <a:lstStyle/>
          <a:p>
            <a:pPr marL="114300" indent="0">
              <a:buNone/>
            </a:pPr>
            <a:r>
              <a:rPr lang="en-US" sz="2400" b="1" dirty="0">
                <a:latin typeface="Comic Sans MS"/>
                <a:ea typeface="Arial Unicode MS"/>
                <a:cs typeface="Arial Unicode MS"/>
              </a:rPr>
              <a:t>Tinctures </a:t>
            </a:r>
            <a:r>
              <a:rPr lang="en-US" sz="2400" dirty="0">
                <a:latin typeface="Comic Sans MS"/>
                <a:ea typeface="Arial Unicode MS"/>
                <a:cs typeface="Arial Unicode MS"/>
              </a:rPr>
              <a:t>Drugs dissolved in alcohol or alcohol and water. For the most part, they are made to represent 10 percent of the drug agent. </a:t>
            </a:r>
          </a:p>
          <a:p>
            <a:pPr>
              <a:buFont typeface="Wingdings" pitchFamily="2" charset="2"/>
              <a:buChar char="Ø"/>
            </a:pPr>
            <a:r>
              <a:rPr lang="en-US" sz="2400" dirty="0">
                <a:latin typeface="Comic Sans MS"/>
                <a:ea typeface="Arial Unicode MS"/>
                <a:cs typeface="Arial Unicode MS"/>
              </a:rPr>
              <a:t>An example is tincture of digitalis. Another example, tincture of iodine, is an exception to the 10 percent rule. It may be found as a 7 percent or as a 2 percent tincture.</a:t>
            </a:r>
            <a:r>
              <a:rPr lang="en-US" sz="2400" dirty="0">
                <a:latin typeface="Comic Sans MS"/>
                <a:ea typeface="Times New Roman"/>
                <a:cs typeface="Tunga"/>
              </a:rPr>
              <a:t> </a:t>
            </a:r>
            <a:endParaRPr lang="el-GR" dirty="0"/>
          </a:p>
        </p:txBody>
      </p:sp>
      <p:sp>
        <p:nvSpPr>
          <p:cNvPr id="4" name="AutoShape 2" descr="Αποτέλεσμα εικόνας για tincture dru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310806"/>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203" y="4437111"/>
            <a:ext cx="2340669" cy="2340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7184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675E47"/>
                </a:solidFill>
              </a:rPr>
              <a:t>Types of liquid preparations</a:t>
            </a:r>
            <a:endParaRPr lang="el-GR" dirty="0"/>
          </a:p>
        </p:txBody>
      </p:sp>
      <p:sp>
        <p:nvSpPr>
          <p:cNvPr id="3" name="Θέση περιεχομένου 2"/>
          <p:cNvSpPr>
            <a:spLocks noGrp="1"/>
          </p:cNvSpPr>
          <p:nvPr>
            <p:ph idx="1"/>
          </p:nvPr>
        </p:nvSpPr>
        <p:spPr/>
        <p:txBody>
          <a:bodyPr/>
          <a:lstStyle/>
          <a:p>
            <a:pPr marL="114300" indent="0">
              <a:buNone/>
            </a:pPr>
            <a:r>
              <a:rPr lang="en-US" sz="2400" i="1" dirty="0">
                <a:latin typeface="Comic Sans MS"/>
                <a:ea typeface="Times New Roman"/>
                <a:cs typeface="Tunga"/>
              </a:rPr>
              <a:t>• </a:t>
            </a:r>
            <a:r>
              <a:rPr lang="en-US" sz="2000" i="1" dirty="0">
                <a:latin typeface="Comic Sans MS"/>
                <a:ea typeface="Times New Roman"/>
                <a:cs typeface="Tunga"/>
              </a:rPr>
              <a:t>Spirits. </a:t>
            </a:r>
            <a:r>
              <a:rPr lang="en-US" sz="2000" dirty="0">
                <a:latin typeface="Comic Sans MS"/>
                <a:ea typeface="Times New Roman"/>
                <a:cs typeface="Tunga"/>
              </a:rPr>
              <a:t>Alcoholic solutions of volatile (easily vaporized) drugs are called spirits. A spirit is also called an essence. </a:t>
            </a:r>
          </a:p>
          <a:p>
            <a:pPr marL="114300" indent="0">
              <a:buNone/>
            </a:pPr>
            <a:endParaRPr lang="en-US" sz="2400" dirty="0">
              <a:latin typeface="Comic Sans MS"/>
              <a:ea typeface="Times New Roman"/>
              <a:cs typeface="Tunga"/>
            </a:endParaRPr>
          </a:p>
          <a:p>
            <a:pPr>
              <a:buFont typeface="Wingdings" pitchFamily="2" charset="2"/>
              <a:buChar char="Ø"/>
            </a:pPr>
            <a:endParaRPr lang="en-US" sz="2400" dirty="0">
              <a:latin typeface="Comic Sans MS"/>
              <a:ea typeface="Times New Roman"/>
              <a:cs typeface="Tunga"/>
            </a:endParaRPr>
          </a:p>
          <a:p>
            <a:pPr>
              <a:buFont typeface="Wingdings" pitchFamily="2" charset="2"/>
              <a:buChar char="Ø"/>
            </a:pPr>
            <a:endParaRPr lang="en-US" sz="2400" dirty="0">
              <a:latin typeface="Comic Sans MS"/>
              <a:ea typeface="Times New Roman"/>
              <a:cs typeface="Tunga"/>
            </a:endParaRPr>
          </a:p>
          <a:p>
            <a:pPr>
              <a:buFont typeface="Wingdings" pitchFamily="2" charset="2"/>
              <a:buChar char="Ø"/>
            </a:pPr>
            <a:endParaRPr lang="en-US" sz="2000" dirty="0">
              <a:latin typeface="Comic Sans MS"/>
              <a:ea typeface="Times New Roman"/>
              <a:cs typeface="Tunga"/>
            </a:endParaRPr>
          </a:p>
          <a:p>
            <a:pPr>
              <a:buFont typeface="Wingdings" pitchFamily="2" charset="2"/>
              <a:buChar char="Ø"/>
            </a:pPr>
            <a:r>
              <a:rPr lang="en-US" sz="2000" dirty="0">
                <a:latin typeface="Comic Sans MS"/>
                <a:ea typeface="Times New Roman"/>
                <a:cs typeface="Tunga"/>
              </a:rPr>
              <a:t>Examples are spirits of peppermint and aromatic spirits of ammonia. </a:t>
            </a:r>
            <a:endParaRPr lang="el-GR"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5" y="4653136"/>
            <a:ext cx="2022559" cy="202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541" y="4653136"/>
            <a:ext cx="2022560" cy="2022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611560" y="2474894"/>
            <a:ext cx="7632848" cy="1242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Comic Sans MS" pitchFamily="66" charset="0"/>
                <a:ea typeface="Times New Roman"/>
                <a:cs typeface="Tunga"/>
              </a:rPr>
              <a:t>Volatile:</a:t>
            </a:r>
            <a:r>
              <a:rPr lang="en-US" sz="2000" dirty="0">
                <a:solidFill>
                  <a:schemeClr val="tx1"/>
                </a:solidFill>
                <a:latin typeface="Comic Sans MS" pitchFamily="66" charset="0"/>
              </a:rPr>
              <a:t>(of a substance) capable of readily changing from a </a:t>
            </a:r>
            <a:endParaRPr lang="el-GR" sz="2000" dirty="0">
              <a:solidFill>
                <a:schemeClr val="tx1"/>
              </a:solidFill>
              <a:latin typeface="Comic Sans MS" pitchFamily="66" charset="0"/>
            </a:endParaRPr>
          </a:p>
          <a:p>
            <a:r>
              <a:rPr lang="en-US" sz="2000" dirty="0">
                <a:solidFill>
                  <a:schemeClr val="tx1"/>
                </a:solidFill>
                <a:latin typeface="Comic Sans MS" pitchFamily="66" charset="0"/>
              </a:rPr>
              <a:t>solid or liquid form</a:t>
            </a:r>
            <a:r>
              <a:rPr lang="el-GR" sz="2000" dirty="0">
                <a:solidFill>
                  <a:schemeClr val="tx1"/>
                </a:solidFill>
                <a:latin typeface="Comic Sans MS" pitchFamily="66" charset="0"/>
              </a:rPr>
              <a:t> </a:t>
            </a:r>
            <a:r>
              <a:rPr lang="en-US" sz="2000" dirty="0">
                <a:solidFill>
                  <a:schemeClr val="tx1"/>
                </a:solidFill>
                <a:latin typeface="Comic Sans MS" pitchFamily="66" charset="0"/>
              </a:rPr>
              <a:t>to a </a:t>
            </a:r>
            <a:r>
              <a:rPr lang="en-US" sz="2000" dirty="0" err="1">
                <a:solidFill>
                  <a:schemeClr val="tx1"/>
                </a:solidFill>
                <a:latin typeface="Comic Sans MS" pitchFamily="66" charset="0"/>
              </a:rPr>
              <a:t>vapour</a:t>
            </a:r>
            <a:r>
              <a:rPr lang="en-US" sz="2000" dirty="0">
                <a:solidFill>
                  <a:schemeClr val="tx1"/>
                </a:solidFill>
                <a:latin typeface="Comic Sans MS" pitchFamily="66" charset="0"/>
              </a:rPr>
              <a:t>; having a high </a:t>
            </a:r>
            <a:r>
              <a:rPr lang="en-US" sz="2000" dirty="0" err="1">
                <a:solidFill>
                  <a:schemeClr val="tx1"/>
                </a:solidFill>
                <a:latin typeface="Comic Sans MS" pitchFamily="66" charset="0"/>
              </a:rPr>
              <a:t>vapour</a:t>
            </a:r>
            <a:r>
              <a:rPr lang="en-US" sz="2000" dirty="0">
                <a:solidFill>
                  <a:schemeClr val="tx1"/>
                </a:solidFill>
                <a:latin typeface="Comic Sans MS" pitchFamily="66" charset="0"/>
              </a:rPr>
              <a:t> pressure </a:t>
            </a:r>
            <a:endParaRPr lang="el-GR" sz="2000" dirty="0">
              <a:solidFill>
                <a:schemeClr val="tx1"/>
              </a:solidFill>
              <a:latin typeface="Comic Sans MS" pitchFamily="66" charset="0"/>
            </a:endParaRPr>
          </a:p>
          <a:p>
            <a:r>
              <a:rPr lang="en-US" sz="2000" dirty="0">
                <a:solidFill>
                  <a:schemeClr val="tx1"/>
                </a:solidFill>
                <a:latin typeface="Comic Sans MS" pitchFamily="66" charset="0"/>
              </a:rPr>
              <a:t>and a low boiling point</a:t>
            </a:r>
            <a:endParaRPr lang="en-US" sz="2000" dirty="0">
              <a:solidFill>
                <a:schemeClr val="tx1"/>
              </a:solidFill>
              <a:latin typeface="Comic Sans MS" pitchFamily="66" charset="0"/>
              <a:ea typeface="Times New Roman"/>
              <a:cs typeface="Tunga"/>
            </a:endParaRPr>
          </a:p>
          <a:p>
            <a:r>
              <a:rPr lang="en-US" sz="2000" i="1" dirty="0">
                <a:solidFill>
                  <a:srgbClr val="2F2B20"/>
                </a:solidFill>
                <a:latin typeface="Comic Sans MS"/>
                <a:cs typeface="Tunga"/>
              </a:rPr>
              <a:t>Acetone is a volatile solvent.</a:t>
            </a:r>
            <a:endParaRPr lang="el-GR" sz="2000" i="1" dirty="0"/>
          </a:p>
        </p:txBody>
      </p:sp>
    </p:spTree>
    <p:extLst>
      <p:ext uri="{BB962C8B-B14F-4D97-AF65-F5344CB8AC3E}">
        <p14:creationId xmlns:p14="http://schemas.microsoft.com/office/powerpoint/2010/main" val="251228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675E47"/>
                </a:solidFill>
              </a:rPr>
              <a:t>Types of liquid preparations</a:t>
            </a:r>
            <a:endParaRPr lang="el-GR" dirty="0"/>
          </a:p>
        </p:txBody>
      </p:sp>
      <p:sp>
        <p:nvSpPr>
          <p:cNvPr id="3" name="Θέση περιεχομένου 2"/>
          <p:cNvSpPr>
            <a:spLocks noGrp="1"/>
          </p:cNvSpPr>
          <p:nvPr>
            <p:ph idx="1"/>
          </p:nvPr>
        </p:nvSpPr>
        <p:spPr/>
        <p:txBody>
          <a:bodyPr/>
          <a:lstStyle/>
          <a:p>
            <a:pPr marL="114300" indent="0">
              <a:buNone/>
            </a:pPr>
            <a:r>
              <a:rPr lang="en-US" sz="2400" i="1" dirty="0">
                <a:latin typeface="Comic Sans MS"/>
                <a:ea typeface="Times New Roman"/>
                <a:cs typeface="Tunga"/>
              </a:rPr>
              <a:t>•</a:t>
            </a:r>
            <a:r>
              <a:rPr lang="en-US" sz="2400" b="1" dirty="0">
                <a:latin typeface="Comic Sans MS"/>
                <a:ea typeface="Times New Roman"/>
                <a:cs typeface="Tunga"/>
              </a:rPr>
              <a:t>Fluidextracts </a:t>
            </a:r>
            <a:r>
              <a:rPr lang="en-US" sz="2400" dirty="0">
                <a:latin typeface="Comic Sans MS"/>
                <a:ea typeface="Times New Roman"/>
                <a:cs typeface="Tunga"/>
              </a:rPr>
              <a:t>Drugs that have been processed to a concentrated strength using alcohol as the solvent are called fluidextracts. </a:t>
            </a:r>
          </a:p>
          <a:p>
            <a:pPr>
              <a:buFont typeface="Wingdings" pitchFamily="2" charset="2"/>
              <a:buChar char="Ø"/>
            </a:pPr>
            <a:r>
              <a:rPr lang="en-US" sz="2400" dirty="0">
                <a:latin typeface="Comic Sans MS"/>
                <a:ea typeface="Times New Roman"/>
                <a:cs typeface="Tunga"/>
              </a:rPr>
              <a:t>Examples include fluidextract of ergot, fluidextract of ipecac, and cascara </a:t>
            </a:r>
            <a:r>
              <a:rPr lang="en-US" sz="2400" dirty="0" err="1">
                <a:latin typeface="Comic Sans MS"/>
                <a:ea typeface="Times New Roman"/>
                <a:cs typeface="Tunga"/>
              </a:rPr>
              <a:t>sagrada</a:t>
            </a:r>
            <a:r>
              <a:rPr lang="en-US" sz="2400" dirty="0">
                <a:latin typeface="Comic Sans MS"/>
                <a:ea typeface="Times New Roman"/>
                <a:cs typeface="Tunga"/>
              </a:rPr>
              <a:t> fluidextract. </a:t>
            </a:r>
            <a:endParaRPr lang="el-GR"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221088"/>
            <a:ext cx="8572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982963"/>
            <a:ext cx="18002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234" y="3974242"/>
            <a:ext cx="2407086" cy="240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1063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675E47"/>
                </a:solidFill>
              </a:rPr>
              <a:t>Types of liquid preparations</a:t>
            </a:r>
            <a:endParaRPr lang="el-GR" dirty="0"/>
          </a:p>
        </p:txBody>
      </p:sp>
      <p:sp>
        <p:nvSpPr>
          <p:cNvPr id="3" name="Θέση περιεχομένου 2"/>
          <p:cNvSpPr>
            <a:spLocks noGrp="1"/>
          </p:cNvSpPr>
          <p:nvPr>
            <p:ph idx="1"/>
          </p:nvPr>
        </p:nvSpPr>
        <p:spPr/>
        <p:txBody>
          <a:bodyPr/>
          <a:lstStyle/>
          <a:p>
            <a:pPr marL="114300" indent="0">
              <a:buNone/>
            </a:pPr>
            <a:r>
              <a:rPr lang="en-US" sz="2400" i="1" dirty="0">
                <a:latin typeface="Comic Sans MS"/>
                <a:ea typeface="Times New Roman"/>
                <a:cs typeface="Tunga"/>
              </a:rPr>
              <a:t>• </a:t>
            </a:r>
            <a:r>
              <a:rPr lang="en-US" sz="2400" b="1" dirty="0">
                <a:latin typeface="Comic Sans MS"/>
                <a:ea typeface="Times New Roman"/>
                <a:cs typeface="Tunga"/>
              </a:rPr>
              <a:t>Lotions </a:t>
            </a:r>
            <a:r>
              <a:rPr lang="en-US" sz="2400" dirty="0">
                <a:latin typeface="Comic Sans MS"/>
                <a:ea typeface="Times New Roman"/>
                <a:cs typeface="Tunga"/>
              </a:rPr>
              <a:t>Aqueous preparations of suspended ingredients used externally (without massage) to treat skin conditions are lotions. </a:t>
            </a:r>
          </a:p>
          <a:p>
            <a:pPr marL="114300" indent="0">
              <a:buNone/>
            </a:pPr>
            <a:r>
              <a:rPr lang="en-US" sz="2400" dirty="0">
                <a:latin typeface="Comic Sans MS"/>
                <a:ea typeface="Times New Roman"/>
                <a:cs typeface="Tunga"/>
              </a:rPr>
              <a:t>They may be a clear solution, suspension, or emulsion. </a:t>
            </a:r>
          </a:p>
          <a:p>
            <a:pPr>
              <a:buFont typeface="Wingdings" pitchFamily="2" charset="2"/>
              <a:buChar char="Ø"/>
            </a:pPr>
            <a:r>
              <a:rPr lang="en-US" sz="2400" dirty="0">
                <a:latin typeface="Comic Sans MS"/>
                <a:ea typeface="Times New Roman"/>
                <a:cs typeface="Tunga"/>
              </a:rPr>
              <a:t>Examples are calamine lotion and </a:t>
            </a:r>
            <a:r>
              <a:rPr lang="en-US" sz="2400" dirty="0" err="1">
                <a:latin typeface="Comic Sans MS"/>
                <a:ea typeface="Times New Roman"/>
                <a:cs typeface="Tunga"/>
              </a:rPr>
              <a:t>Caladryl</a:t>
            </a:r>
            <a:r>
              <a:rPr lang="en-US" sz="2400" dirty="0">
                <a:latin typeface="Comic Sans MS"/>
                <a:ea typeface="Times New Roman"/>
                <a:cs typeface="Tunga"/>
              </a:rPr>
              <a:t>. </a:t>
            </a:r>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293096"/>
            <a:ext cx="219075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513" y="4515594"/>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293096"/>
            <a:ext cx="20002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899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675E47"/>
                </a:solidFill>
              </a:rPr>
              <a:t>Types of liquid preparations</a:t>
            </a:r>
            <a:endParaRPr lang="el-GR" dirty="0"/>
          </a:p>
        </p:txBody>
      </p:sp>
      <p:sp>
        <p:nvSpPr>
          <p:cNvPr id="3" name="Θέση περιεχομένου 2"/>
          <p:cNvSpPr>
            <a:spLocks noGrp="1"/>
          </p:cNvSpPr>
          <p:nvPr>
            <p:ph idx="1"/>
          </p:nvPr>
        </p:nvSpPr>
        <p:spPr/>
        <p:txBody>
          <a:bodyPr/>
          <a:lstStyle/>
          <a:p>
            <a:pPr marL="114300" indent="0">
              <a:buNone/>
            </a:pPr>
            <a:r>
              <a:rPr lang="en-US" sz="2400" i="1" dirty="0">
                <a:latin typeface="Comic Sans MS"/>
                <a:ea typeface="Times New Roman"/>
                <a:cs typeface="Tunga"/>
              </a:rPr>
              <a:t>• </a:t>
            </a:r>
            <a:r>
              <a:rPr lang="en-US" sz="2400" b="1" dirty="0">
                <a:latin typeface="Comic Sans MS"/>
                <a:ea typeface="Times New Roman"/>
                <a:cs typeface="Tunga"/>
              </a:rPr>
              <a:t>Liniments </a:t>
            </a:r>
            <a:r>
              <a:rPr lang="en-US" sz="2400" dirty="0">
                <a:latin typeface="Comic Sans MS"/>
                <a:ea typeface="Times New Roman"/>
                <a:cs typeface="Tunga"/>
              </a:rPr>
              <a:t>Drugs that are used externally, with massage, to produce a feeling of heat to the area. </a:t>
            </a:r>
          </a:p>
          <a:p>
            <a:pPr>
              <a:buFont typeface="Wingdings" pitchFamily="2" charset="2"/>
              <a:buChar char="Ø"/>
            </a:pPr>
            <a:r>
              <a:rPr lang="en-US" sz="2400" dirty="0">
                <a:latin typeface="Comic Sans MS"/>
                <a:ea typeface="Times New Roman"/>
                <a:cs typeface="Tunga"/>
              </a:rPr>
              <a:t>An example is methyl salicylate. </a:t>
            </a:r>
            <a:endParaRPr lang="el-G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573016"/>
            <a:ext cx="342853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660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675E47"/>
                </a:solidFill>
              </a:rPr>
              <a:t>Types of liquid preparations</a:t>
            </a:r>
            <a:endParaRPr lang="el-GR" dirty="0"/>
          </a:p>
        </p:txBody>
      </p:sp>
      <p:sp>
        <p:nvSpPr>
          <p:cNvPr id="3" name="Θέση περιεχομένου 2"/>
          <p:cNvSpPr>
            <a:spLocks noGrp="1"/>
          </p:cNvSpPr>
          <p:nvPr>
            <p:ph idx="1"/>
          </p:nvPr>
        </p:nvSpPr>
        <p:spPr/>
        <p:txBody>
          <a:bodyPr/>
          <a:lstStyle/>
          <a:p>
            <a:pPr marL="114300" indent="0">
              <a:buNone/>
            </a:pPr>
            <a:r>
              <a:rPr lang="en-US" sz="2400" i="1" dirty="0">
                <a:latin typeface="Comic Sans MS"/>
                <a:ea typeface="Times New Roman"/>
                <a:cs typeface="Tunga"/>
              </a:rPr>
              <a:t>• </a:t>
            </a:r>
            <a:r>
              <a:rPr lang="en-US" sz="2400" b="1" dirty="0">
                <a:latin typeface="Comic Sans MS"/>
                <a:ea typeface="Times New Roman"/>
                <a:cs typeface="Tunga"/>
              </a:rPr>
              <a:t>Sprays </a:t>
            </a:r>
            <a:r>
              <a:rPr lang="en-US" sz="2400" dirty="0">
                <a:latin typeface="Comic Sans MS"/>
                <a:ea typeface="Times New Roman"/>
                <a:cs typeface="Tunga"/>
              </a:rPr>
              <a:t>As the name implies, sprays are drugs prepared to such a consistency that they may be administered by an atomizer. </a:t>
            </a:r>
          </a:p>
          <a:p>
            <a:pPr marL="114300" indent="0">
              <a:buNone/>
            </a:pPr>
            <a:endParaRPr lang="en-US" sz="2400" dirty="0">
              <a:latin typeface="Comic Sans MS"/>
              <a:ea typeface="Times New Roman"/>
              <a:cs typeface="Tunga"/>
            </a:endParaRPr>
          </a:p>
          <a:p>
            <a:pPr marL="114300" indent="0">
              <a:buNone/>
            </a:pPr>
            <a:r>
              <a:rPr lang="en-US" sz="2400" dirty="0">
                <a:latin typeface="Comic Sans MS"/>
                <a:ea typeface="Times New Roman"/>
                <a:cs typeface="Tunga"/>
              </a:rPr>
              <a:t>They are used primarily to treat nose and throat conditions. </a:t>
            </a:r>
            <a:endParaRPr lang="el-G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509120"/>
            <a:ext cx="219075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042395"/>
            <a:ext cx="21717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423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675E47"/>
                </a:solidFill>
              </a:rPr>
              <a:t>Types of liquid preparations</a:t>
            </a:r>
            <a:endParaRPr lang="el-GR" dirty="0"/>
          </a:p>
        </p:txBody>
      </p:sp>
      <p:sp>
        <p:nvSpPr>
          <p:cNvPr id="3" name="Θέση περιεχομένου 2"/>
          <p:cNvSpPr>
            <a:spLocks noGrp="1"/>
          </p:cNvSpPr>
          <p:nvPr>
            <p:ph idx="1"/>
          </p:nvPr>
        </p:nvSpPr>
        <p:spPr/>
        <p:txBody>
          <a:bodyPr>
            <a:normAutofit/>
          </a:bodyPr>
          <a:lstStyle/>
          <a:p>
            <a:pPr marL="114300" indent="0">
              <a:buNone/>
            </a:pPr>
            <a:r>
              <a:rPr lang="en-US" sz="2400" dirty="0">
                <a:solidFill>
                  <a:srgbClr val="2F2B20"/>
                </a:solidFill>
                <a:latin typeface="Comic Sans MS"/>
                <a:ea typeface="Times New Roman"/>
                <a:cs typeface="Tunga"/>
              </a:rPr>
              <a:t>Some drugs administered by this method function as astringents and produce a shrinking or contracting effect.</a:t>
            </a:r>
          </a:p>
          <a:p>
            <a:pPr marL="114300" indent="0">
              <a:buNone/>
            </a:pPr>
            <a:endParaRPr lang="en-US" sz="2400" dirty="0">
              <a:solidFill>
                <a:srgbClr val="2F2B20"/>
              </a:solidFill>
              <a:latin typeface="Comic Sans MS"/>
              <a:cs typeface="Tunga"/>
            </a:endParaRPr>
          </a:p>
          <a:p>
            <a:pPr marL="114300" indent="0">
              <a:buNone/>
            </a:pPr>
            <a:r>
              <a:rPr lang="en-US" sz="2400" b="1" i="1" dirty="0">
                <a:solidFill>
                  <a:srgbClr val="2F2B20"/>
                </a:solidFill>
                <a:latin typeface="Comic Sans MS"/>
                <a:cs typeface="Tunga"/>
              </a:rPr>
              <a:t>astringent</a:t>
            </a:r>
            <a:r>
              <a:rPr lang="en-US" sz="2400" i="1" dirty="0">
                <a:solidFill>
                  <a:srgbClr val="2F2B20"/>
                </a:solidFill>
                <a:latin typeface="Comic Sans MS"/>
                <a:cs typeface="Tunga"/>
              </a:rPr>
              <a:t>: </a:t>
            </a:r>
            <a:r>
              <a:rPr lang="en-US" sz="2000" i="1" dirty="0">
                <a:solidFill>
                  <a:srgbClr val="2F2B20"/>
                </a:solidFill>
                <a:latin typeface="Comic Sans MS"/>
                <a:cs typeface="Tunga"/>
              </a:rPr>
              <a:t>noun</a:t>
            </a:r>
          </a:p>
          <a:p>
            <a:pPr marL="114300" indent="0">
              <a:buNone/>
            </a:pPr>
            <a:endParaRPr lang="en-US" sz="2000" i="1" dirty="0">
              <a:solidFill>
                <a:srgbClr val="2F2B20"/>
              </a:solidFill>
              <a:latin typeface="Comic Sans MS"/>
              <a:cs typeface="Tunga"/>
            </a:endParaRPr>
          </a:p>
          <a:p>
            <a:pPr marL="114300" indent="0">
              <a:buNone/>
            </a:pPr>
            <a:r>
              <a:rPr lang="en-US" sz="2000" i="1" dirty="0">
                <a:solidFill>
                  <a:srgbClr val="2F2B20"/>
                </a:solidFill>
                <a:latin typeface="Comic Sans MS"/>
                <a:cs typeface="Tunga"/>
              </a:rPr>
              <a:t>Medicine/Medical. a substance that contracts the tissues or canals of the body, thereby diminishing discharges, as of mucus or blood.</a:t>
            </a:r>
          </a:p>
          <a:p>
            <a:pPr marL="114300" indent="0">
              <a:buNone/>
            </a:pPr>
            <a:endParaRPr lang="en-US" sz="2000" i="1" dirty="0">
              <a:solidFill>
                <a:srgbClr val="2F2B20"/>
              </a:solidFill>
              <a:latin typeface="Comic Sans MS"/>
              <a:cs typeface="Tunga"/>
            </a:endParaRPr>
          </a:p>
          <a:p>
            <a:pPr marL="114300" indent="0">
              <a:buNone/>
            </a:pPr>
            <a:r>
              <a:rPr lang="en-US" sz="2000" i="1" dirty="0">
                <a:solidFill>
                  <a:srgbClr val="2F2B20"/>
                </a:solidFill>
                <a:latin typeface="Comic Sans MS"/>
                <a:cs typeface="Tunga"/>
              </a:rPr>
              <a:t>a cosmetic that cleans the skin and constricts the pores. </a:t>
            </a:r>
            <a:endParaRPr lang="el-GR" i="1" dirty="0"/>
          </a:p>
        </p:txBody>
      </p:sp>
      <p:sp>
        <p:nvSpPr>
          <p:cNvPr id="4" name="Ορθογώνιο 3"/>
          <p:cNvSpPr/>
          <p:nvPr/>
        </p:nvSpPr>
        <p:spPr>
          <a:xfrm rot="10800000" flipV="1">
            <a:off x="683568" y="2852936"/>
            <a:ext cx="7344816" cy="36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spcBef>
                <a:spcPct val="20000"/>
              </a:spcBef>
              <a:buClr>
                <a:srgbClr val="A9A57C"/>
              </a:buClr>
            </a:pPr>
            <a:r>
              <a:rPr lang="en-US" sz="2400" b="1" i="1" dirty="0">
                <a:solidFill>
                  <a:srgbClr val="2F2B20"/>
                </a:solidFill>
                <a:latin typeface="Comic Sans MS"/>
                <a:cs typeface="Tunga"/>
              </a:rPr>
              <a:t>astringent</a:t>
            </a:r>
            <a:r>
              <a:rPr lang="en-US" sz="2400" i="1" dirty="0">
                <a:solidFill>
                  <a:srgbClr val="2F2B20"/>
                </a:solidFill>
                <a:latin typeface="Comic Sans MS"/>
                <a:cs typeface="Tunga"/>
              </a:rPr>
              <a:t>: </a:t>
            </a:r>
            <a:r>
              <a:rPr lang="en-US" sz="2000" i="1" dirty="0">
                <a:solidFill>
                  <a:srgbClr val="2F2B20"/>
                </a:solidFill>
                <a:latin typeface="Comic Sans MS"/>
                <a:cs typeface="Tunga"/>
              </a:rPr>
              <a:t>noun</a:t>
            </a:r>
          </a:p>
          <a:p>
            <a:pPr marL="114300" lvl="0">
              <a:spcBef>
                <a:spcPct val="20000"/>
              </a:spcBef>
              <a:buClr>
                <a:srgbClr val="A9A57C"/>
              </a:buClr>
            </a:pPr>
            <a:endParaRPr lang="en-US" sz="2000" i="1" dirty="0">
              <a:solidFill>
                <a:srgbClr val="2F2B20"/>
              </a:solidFill>
              <a:latin typeface="Comic Sans MS"/>
              <a:cs typeface="Tunga"/>
            </a:endParaRPr>
          </a:p>
          <a:p>
            <a:pPr marL="114300" lvl="0">
              <a:spcBef>
                <a:spcPct val="20000"/>
              </a:spcBef>
              <a:buClr>
                <a:srgbClr val="A9A57C"/>
              </a:buClr>
            </a:pPr>
            <a:r>
              <a:rPr lang="en-US" sz="2000" i="1" dirty="0">
                <a:solidFill>
                  <a:srgbClr val="2F2B20"/>
                </a:solidFill>
                <a:latin typeface="Comic Sans MS"/>
                <a:cs typeface="Tunga"/>
              </a:rPr>
              <a:t>Medicine/Medical. a substance that contracts the tissues or canals of the body, thereby diminishing discharges, as of mucus or blood.</a:t>
            </a:r>
          </a:p>
          <a:p>
            <a:pPr marL="114300" lvl="0">
              <a:spcBef>
                <a:spcPct val="20000"/>
              </a:spcBef>
              <a:buClr>
                <a:srgbClr val="A9A57C"/>
              </a:buClr>
            </a:pPr>
            <a:endParaRPr lang="en-US" sz="2000" i="1" dirty="0">
              <a:solidFill>
                <a:srgbClr val="2F2B20"/>
              </a:solidFill>
              <a:latin typeface="Comic Sans MS"/>
              <a:cs typeface="Tunga"/>
            </a:endParaRPr>
          </a:p>
          <a:p>
            <a:pPr marL="114300" lvl="0">
              <a:spcBef>
                <a:spcPct val="20000"/>
              </a:spcBef>
              <a:buClr>
                <a:srgbClr val="A9A57C"/>
              </a:buClr>
            </a:pPr>
            <a:r>
              <a:rPr lang="en-US" sz="2000" i="1" dirty="0">
                <a:solidFill>
                  <a:srgbClr val="2F2B20"/>
                </a:solidFill>
                <a:latin typeface="Comic Sans MS"/>
                <a:cs typeface="Tunga"/>
              </a:rPr>
              <a:t>a cosmetic that cleans the skin and constricts the pores. </a:t>
            </a:r>
            <a:endParaRPr lang="el-GR" sz="2200" i="1" dirty="0">
              <a:solidFill>
                <a:srgbClr val="2F2B20"/>
              </a:solidFill>
            </a:endParaRPr>
          </a:p>
        </p:txBody>
      </p:sp>
    </p:spTree>
    <p:extLst>
      <p:ext uri="{BB962C8B-B14F-4D97-AF65-F5344CB8AC3E}">
        <p14:creationId xmlns:p14="http://schemas.microsoft.com/office/powerpoint/2010/main" val="1556149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Introduction</a:t>
            </a:r>
            <a:endParaRPr lang="el-GR" dirty="0"/>
          </a:p>
        </p:txBody>
      </p:sp>
      <p:sp>
        <p:nvSpPr>
          <p:cNvPr id="3" name="Θέση περιεχομένου 2"/>
          <p:cNvSpPr>
            <a:spLocks noGrp="1"/>
          </p:cNvSpPr>
          <p:nvPr>
            <p:ph idx="1"/>
          </p:nvPr>
        </p:nvSpPr>
        <p:spPr/>
        <p:txBody>
          <a:bodyPr/>
          <a:lstStyle/>
          <a:p>
            <a:pPr marL="114300" indent="0">
              <a:buNone/>
            </a:pPr>
            <a:r>
              <a:rPr lang="en-US" sz="2400" dirty="0">
                <a:latin typeface="Comic Sans MS"/>
                <a:ea typeface="Times New Roman"/>
                <a:cs typeface="Tunga"/>
              </a:rPr>
              <a:t>Drugs are compounded in three basic types of preparations: </a:t>
            </a:r>
            <a:r>
              <a:rPr lang="en-US" sz="2400" b="1" dirty="0">
                <a:latin typeface="Comic Sans MS"/>
                <a:ea typeface="Times New Roman"/>
                <a:cs typeface="Tunga"/>
              </a:rPr>
              <a:t>liquids, solids, and semisolids. </a:t>
            </a:r>
            <a:endParaRPr lang="el-GR"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6093" y="4286250"/>
            <a:ext cx="19050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Εικόνα 4">
            <a:extLst>
              <a:ext uri="{FF2B5EF4-FFF2-40B4-BE49-F238E27FC236}">
                <a16:creationId xmlns:a16="http://schemas.microsoft.com/office/drawing/2014/main" id="{26C88778-6911-47BF-9799-9497457E8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13" y="4449283"/>
            <a:ext cx="2481808" cy="1656607"/>
          </a:xfrm>
          <a:prstGeom prst="rect">
            <a:avLst/>
          </a:prstGeom>
        </p:spPr>
      </p:pic>
      <p:pic>
        <p:nvPicPr>
          <p:cNvPr id="7" name="Εικόνα 6">
            <a:extLst>
              <a:ext uri="{FF2B5EF4-FFF2-40B4-BE49-F238E27FC236}">
                <a16:creationId xmlns:a16="http://schemas.microsoft.com/office/drawing/2014/main" id="{DB981249-6006-4AC5-8890-07CBAFA25D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2978466" y="2703627"/>
            <a:ext cx="2577468" cy="1450746"/>
          </a:xfrm>
          <a:prstGeom prst="rect">
            <a:avLst/>
          </a:prstGeom>
        </p:spPr>
      </p:pic>
    </p:spTree>
    <p:extLst>
      <p:ext uri="{BB962C8B-B14F-4D97-AF65-F5344CB8AC3E}">
        <p14:creationId xmlns:p14="http://schemas.microsoft.com/office/powerpoint/2010/main" val="1978308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675E47"/>
                </a:solidFill>
              </a:rPr>
              <a:t>Types of liquid preparations</a:t>
            </a:r>
            <a:endParaRPr lang="el-GR" dirty="0"/>
          </a:p>
        </p:txBody>
      </p:sp>
      <p:sp>
        <p:nvSpPr>
          <p:cNvPr id="3" name="Θέση περιεχομένου 2"/>
          <p:cNvSpPr>
            <a:spLocks noGrp="1"/>
          </p:cNvSpPr>
          <p:nvPr>
            <p:ph idx="1"/>
          </p:nvPr>
        </p:nvSpPr>
        <p:spPr/>
        <p:txBody>
          <a:bodyPr/>
          <a:lstStyle/>
          <a:p>
            <a:pPr marL="114300" indent="0">
              <a:buNone/>
            </a:pPr>
            <a:r>
              <a:rPr lang="en-US" sz="2400" dirty="0">
                <a:solidFill>
                  <a:srgbClr val="2F2B20"/>
                </a:solidFill>
                <a:latin typeface="Comic Sans MS"/>
                <a:ea typeface="Times New Roman"/>
                <a:cs typeface="Tunga"/>
              </a:rPr>
              <a:t>Others function as antiseptics and inhibit the growth of bacteria.</a:t>
            </a:r>
          </a:p>
        </p:txBody>
      </p:sp>
      <p:sp>
        <p:nvSpPr>
          <p:cNvPr id="4" name="Ορθογώνιο 3"/>
          <p:cNvSpPr/>
          <p:nvPr/>
        </p:nvSpPr>
        <p:spPr>
          <a:xfrm>
            <a:off x="611560" y="2852936"/>
            <a:ext cx="6984776"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buNone/>
            </a:pPr>
            <a:r>
              <a:rPr lang="en-US" sz="2400" b="1" dirty="0">
                <a:solidFill>
                  <a:srgbClr val="2F2B20"/>
                </a:solidFill>
                <a:latin typeface="Comic Sans MS"/>
                <a:cs typeface="Tunga"/>
              </a:rPr>
              <a:t>Antiseptic: </a:t>
            </a:r>
            <a:r>
              <a:rPr lang="en-US" sz="2400" dirty="0">
                <a:solidFill>
                  <a:srgbClr val="2F2B20"/>
                </a:solidFill>
                <a:latin typeface="Comic Sans MS"/>
                <a:cs typeface="Tunga"/>
              </a:rPr>
              <a:t>Of, relating to, or producing antisepsis.</a:t>
            </a:r>
          </a:p>
          <a:p>
            <a:pPr marL="114300" indent="0">
              <a:buNone/>
            </a:pPr>
            <a:r>
              <a:rPr lang="en-US" sz="2400" dirty="0">
                <a:solidFill>
                  <a:srgbClr val="2F2B20"/>
                </a:solidFill>
                <a:latin typeface="Comic Sans MS"/>
                <a:cs typeface="Tunga"/>
              </a:rPr>
              <a:t>Capable of preventing infection by inhibiting the growth of infectious agents.</a:t>
            </a:r>
            <a:endParaRPr lang="el-GR" sz="2400" dirty="0"/>
          </a:p>
          <a:p>
            <a:pPr algn="ctr"/>
            <a:endParaRPr lang="el-GR" dirty="0"/>
          </a:p>
        </p:txBody>
      </p:sp>
    </p:spTree>
    <p:extLst>
      <p:ext uri="{BB962C8B-B14F-4D97-AF65-F5344CB8AC3E}">
        <p14:creationId xmlns:p14="http://schemas.microsoft.com/office/powerpoint/2010/main" val="4109935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675E47"/>
                </a:solidFill>
              </a:rPr>
              <a:t>Types of liquid preparations</a:t>
            </a:r>
            <a:endParaRPr lang="el-GR" dirty="0"/>
          </a:p>
        </p:txBody>
      </p:sp>
      <p:sp>
        <p:nvSpPr>
          <p:cNvPr id="3" name="Θέση περιεχομένου 2"/>
          <p:cNvSpPr>
            <a:spLocks noGrp="1"/>
          </p:cNvSpPr>
          <p:nvPr>
            <p:ph idx="1"/>
          </p:nvPr>
        </p:nvSpPr>
        <p:spPr/>
        <p:txBody>
          <a:bodyPr/>
          <a:lstStyle/>
          <a:p>
            <a:pPr marL="114300" lvl="0" indent="0">
              <a:buClr>
                <a:srgbClr val="A9A57C"/>
              </a:buClr>
              <a:buNone/>
            </a:pPr>
            <a:r>
              <a:rPr lang="en-US" sz="2400" dirty="0">
                <a:solidFill>
                  <a:srgbClr val="2F2B20"/>
                </a:solidFill>
                <a:latin typeface="Comic Sans MS"/>
                <a:ea typeface="Times New Roman"/>
                <a:cs typeface="Tunga"/>
              </a:rPr>
              <a:t>Oil is usually used as a solvent. </a:t>
            </a:r>
          </a:p>
          <a:p>
            <a:pPr lvl="0">
              <a:buClr>
                <a:srgbClr val="A9A57C"/>
              </a:buClr>
              <a:buFont typeface="Wingdings" pitchFamily="2" charset="2"/>
              <a:buChar char="Ø"/>
            </a:pPr>
            <a:r>
              <a:rPr lang="en-US" sz="2400" dirty="0">
                <a:solidFill>
                  <a:srgbClr val="2F2B20"/>
                </a:solidFill>
                <a:latin typeface="Comic Sans MS"/>
                <a:ea typeface="Times New Roman"/>
                <a:cs typeface="Tunga"/>
              </a:rPr>
              <a:t>An example of a spray is Neo-</a:t>
            </a:r>
            <a:r>
              <a:rPr lang="en-US" sz="2400" dirty="0" err="1">
                <a:solidFill>
                  <a:srgbClr val="2F2B20"/>
                </a:solidFill>
                <a:latin typeface="Comic Sans MS"/>
                <a:ea typeface="Times New Roman"/>
                <a:cs typeface="Tunga"/>
              </a:rPr>
              <a:t>synephrine</a:t>
            </a:r>
            <a:r>
              <a:rPr lang="en-US" sz="2400" dirty="0">
                <a:solidFill>
                  <a:srgbClr val="2F2B20"/>
                </a:solidFill>
                <a:latin typeface="Comic Sans MS"/>
                <a:ea typeface="Times New Roman"/>
                <a:cs typeface="Tunga"/>
              </a:rPr>
              <a:t>®. </a:t>
            </a:r>
            <a:endParaRPr lang="el-GR" dirty="0">
              <a:solidFill>
                <a:srgbClr val="2F2B20"/>
              </a:solidFill>
            </a:endParaRPr>
          </a:p>
          <a:p>
            <a:pPr marL="114300" indent="0">
              <a:buNone/>
            </a:pPr>
            <a:endParaRPr lang="el-G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630" y="2852936"/>
            <a:ext cx="338437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2932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pPr marL="114300" indent="0">
              <a:buNone/>
            </a:pPr>
            <a:r>
              <a:rPr lang="en-US" sz="2400" i="1" dirty="0">
                <a:latin typeface="Comic Sans MS"/>
                <a:ea typeface="Times New Roman"/>
                <a:cs typeface="Tunga"/>
              </a:rPr>
              <a:t>• </a:t>
            </a:r>
            <a:r>
              <a:rPr lang="en-US" sz="2400" b="1" dirty="0">
                <a:latin typeface="Comic Sans MS"/>
                <a:ea typeface="Times New Roman"/>
                <a:cs typeface="Tunga"/>
              </a:rPr>
              <a:t>Aerosols </a:t>
            </a:r>
            <a:r>
              <a:rPr lang="en-US" sz="2400" dirty="0">
                <a:latin typeface="Comic Sans MS"/>
                <a:ea typeface="Times New Roman"/>
                <a:cs typeface="Tunga"/>
              </a:rPr>
              <a:t>These preparations may contain medications, ointments, creams, lotions, powders, or liquids. </a:t>
            </a:r>
          </a:p>
          <a:p>
            <a:pPr marL="114300" indent="0">
              <a:buNone/>
            </a:pPr>
            <a:r>
              <a:rPr lang="en-US" sz="2400" dirty="0">
                <a:latin typeface="Comic Sans MS"/>
                <a:ea typeface="Times New Roman"/>
                <a:cs typeface="Tunga"/>
              </a:rPr>
              <a:t>They utilize a propellant, such as butane, and are packaged in pressurized units. </a:t>
            </a:r>
          </a:p>
          <a:p>
            <a:pPr marL="114300" indent="0">
              <a:buNone/>
            </a:pPr>
            <a:endParaRPr lang="en-US" sz="2400" dirty="0">
              <a:latin typeface="Comic Sans MS"/>
              <a:ea typeface="Times New Roman"/>
              <a:cs typeface="Tunga"/>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01008"/>
            <a:ext cx="772477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4293096"/>
            <a:ext cx="2176462"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648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800" dirty="0">
                <a:latin typeface="Comic Sans MS"/>
                <a:ea typeface="Times New Roman"/>
                <a:cs typeface="Tunga"/>
              </a:rPr>
              <a:t>Solid and Semisolid Preparations</a:t>
            </a:r>
            <a:r>
              <a:rPr lang="en-US" sz="5400" dirty="0">
                <a:latin typeface="Comic Sans MS"/>
                <a:ea typeface="Times New Roman"/>
                <a:cs typeface="Tunga"/>
              </a:rPr>
              <a:t> </a:t>
            </a:r>
            <a:endParaRPr lang="el-GR" dirty="0"/>
          </a:p>
        </p:txBody>
      </p:sp>
      <p:sp>
        <p:nvSpPr>
          <p:cNvPr id="3" name="Θέση περιεχομένου 2"/>
          <p:cNvSpPr>
            <a:spLocks noGrp="1"/>
          </p:cNvSpPr>
          <p:nvPr>
            <p:ph idx="1"/>
          </p:nvPr>
        </p:nvSpPr>
        <p:spPr/>
        <p:txBody>
          <a:bodyPr/>
          <a:lstStyle/>
          <a:p>
            <a:pPr marL="114300" indent="0">
              <a:buNone/>
            </a:pPr>
            <a:endParaRPr lang="en-US" sz="2400" b="1" dirty="0">
              <a:latin typeface="Comic Sans MS"/>
              <a:ea typeface="Times New Roman"/>
              <a:cs typeface="Tunga"/>
            </a:endParaRPr>
          </a:p>
          <a:p>
            <a:pPr marL="114300" indent="0">
              <a:buNone/>
            </a:pPr>
            <a:r>
              <a:rPr lang="en-US" sz="2400" b="1" dirty="0">
                <a:latin typeface="Comic Sans MS"/>
                <a:ea typeface="Times New Roman"/>
                <a:cs typeface="Tunga"/>
              </a:rPr>
              <a:t>Tablets, capsules, caplets, troches or lozenges, suppositories, and ointments are examples of solid and semisolid preparations. </a:t>
            </a:r>
          </a:p>
          <a:p>
            <a:pPr marL="114300" indent="0">
              <a:buNone/>
            </a:pPr>
            <a:endParaRPr lang="en-US" sz="2400" dirty="0">
              <a:latin typeface="Comic Sans MS"/>
              <a:ea typeface="Times New Roman"/>
              <a:cs typeface="Tunga"/>
            </a:endParaRPr>
          </a:p>
          <a:p>
            <a:pPr marL="114300" indent="0">
              <a:buNone/>
            </a:pPr>
            <a:r>
              <a:rPr lang="en-US" sz="2400" dirty="0">
                <a:latin typeface="Comic Sans MS"/>
                <a:ea typeface="Times New Roman"/>
                <a:cs typeface="Tunga"/>
              </a:rPr>
              <a:t>These products offer great flexibility as a means of dispensing different dosages of drugs.</a:t>
            </a:r>
          </a:p>
          <a:p>
            <a:pPr marL="114300" indent="0">
              <a:buNone/>
            </a:pPr>
            <a:endParaRPr lang="en-US" sz="2400" dirty="0">
              <a:latin typeface="Comic Sans MS"/>
              <a:ea typeface="Times New Roman"/>
              <a:cs typeface="Tunga"/>
            </a:endParaRPr>
          </a:p>
        </p:txBody>
      </p:sp>
      <p:sp>
        <p:nvSpPr>
          <p:cNvPr id="4" name="Ορθογώνιο 3"/>
          <p:cNvSpPr/>
          <p:nvPr/>
        </p:nvSpPr>
        <p:spPr>
          <a:xfrm>
            <a:off x="743392" y="4725144"/>
            <a:ext cx="727280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spcBef>
                <a:spcPct val="20000"/>
              </a:spcBef>
              <a:buClr>
                <a:srgbClr val="A9A57C"/>
              </a:buClr>
            </a:pPr>
            <a:r>
              <a:rPr lang="en-US" sz="2400" b="1" dirty="0">
                <a:solidFill>
                  <a:srgbClr val="2F2B20"/>
                </a:solidFill>
                <a:latin typeface="Comic Sans MS"/>
                <a:ea typeface="Times New Roman"/>
                <a:cs typeface="Tunga"/>
              </a:rPr>
              <a:t>dispense: </a:t>
            </a:r>
            <a:r>
              <a:rPr lang="en-US" sz="2400" dirty="0">
                <a:solidFill>
                  <a:srgbClr val="2F2B20"/>
                </a:solidFill>
                <a:latin typeface="Comic Sans MS"/>
                <a:ea typeface="Times New Roman"/>
                <a:cs typeface="Tunga"/>
              </a:rPr>
              <a:t>Pharmacology. to make up and distribute (medicine), especially on prescription.  </a:t>
            </a:r>
            <a:endParaRPr lang="el-GR" sz="2200" dirty="0">
              <a:solidFill>
                <a:srgbClr val="2F2B20"/>
              </a:solidFill>
            </a:endParaRPr>
          </a:p>
        </p:txBody>
      </p:sp>
    </p:spTree>
    <p:extLst>
      <p:ext uri="{BB962C8B-B14F-4D97-AF65-F5344CB8AC3E}">
        <p14:creationId xmlns:p14="http://schemas.microsoft.com/office/powerpoint/2010/main" val="3696932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800" dirty="0">
                <a:solidFill>
                  <a:srgbClr val="675E47"/>
                </a:solidFill>
                <a:latin typeface="Comic Sans MS"/>
                <a:ea typeface="Times New Roman"/>
                <a:cs typeface="Tunga"/>
              </a:rPr>
              <a:t>Types of Solid and Semisolid Preparations</a:t>
            </a:r>
            <a:r>
              <a:rPr lang="en-US" sz="5400" dirty="0">
                <a:solidFill>
                  <a:srgbClr val="675E47"/>
                </a:solidFill>
                <a:latin typeface="Comic Sans MS"/>
                <a:ea typeface="Times New Roman"/>
                <a:cs typeface="Tunga"/>
              </a:rPr>
              <a:t> </a:t>
            </a:r>
            <a:endParaRPr lang="el-GR" dirty="0"/>
          </a:p>
        </p:txBody>
      </p:sp>
      <p:sp>
        <p:nvSpPr>
          <p:cNvPr id="3" name="Θέση περιεχομένου 2"/>
          <p:cNvSpPr>
            <a:spLocks noGrp="1"/>
          </p:cNvSpPr>
          <p:nvPr>
            <p:ph idx="1"/>
          </p:nvPr>
        </p:nvSpPr>
        <p:spPr/>
        <p:txBody>
          <a:bodyPr/>
          <a:lstStyle/>
          <a:p>
            <a:pPr marL="114300" indent="0">
              <a:buNone/>
            </a:pPr>
            <a:r>
              <a:rPr lang="en-US" sz="2400" i="1" dirty="0">
                <a:latin typeface="Comic Sans MS"/>
                <a:ea typeface="Times New Roman"/>
                <a:cs typeface="Tunga"/>
              </a:rPr>
              <a:t>• </a:t>
            </a:r>
            <a:r>
              <a:rPr lang="en-US" sz="2400" b="1" dirty="0">
                <a:latin typeface="Comic Sans MS"/>
                <a:ea typeface="Times New Roman"/>
                <a:cs typeface="Tunga"/>
              </a:rPr>
              <a:t>Capsules</a:t>
            </a:r>
            <a:r>
              <a:rPr lang="en-US" sz="2400" i="1" dirty="0">
                <a:latin typeface="Comic Sans MS"/>
                <a:ea typeface="Times New Roman"/>
                <a:cs typeface="Tunga"/>
              </a:rPr>
              <a:t> </a:t>
            </a:r>
            <a:r>
              <a:rPr lang="en-US" sz="2400" dirty="0">
                <a:latin typeface="Comic Sans MS"/>
                <a:ea typeface="Times New Roman"/>
                <a:cs typeface="Tunga"/>
              </a:rPr>
              <a:t>are small, two-part containers (hard or soft shell), which are usually made of a gelatin substance that is designed to dissolve in the stomach or gastrointestinal tract. </a:t>
            </a:r>
          </a:p>
          <a:p>
            <a:pPr marL="114300" indent="0">
              <a:buNone/>
            </a:pPr>
            <a:r>
              <a:rPr lang="en-US" sz="2400" dirty="0">
                <a:latin typeface="Comic Sans MS"/>
                <a:ea typeface="Times New Roman"/>
                <a:cs typeface="Tunga"/>
              </a:rPr>
              <a:t>Some capsules contain drug-impregnated beads (sustained-action) that are designed to release the medication at different rates. </a:t>
            </a:r>
            <a:endParaRPr lang="en-US" sz="2400" dirty="0">
              <a:latin typeface="Comic Sans MS"/>
              <a:cs typeface="Tunga"/>
            </a:endParaRPr>
          </a:p>
          <a:p>
            <a:pPr marL="114300" indent="0">
              <a:buNone/>
            </a:pPr>
            <a:endParaRPr lang="en-US" sz="2400" dirty="0">
              <a:latin typeface="Comic Sans MS"/>
              <a:cs typeface="Tunga"/>
            </a:endParaRPr>
          </a:p>
          <a:p>
            <a:pPr marL="114300" indent="0">
              <a:buNone/>
            </a:pPr>
            <a:endParaRPr lang="en-US" sz="2400" dirty="0">
              <a:latin typeface="Comic Sans MS"/>
              <a:cs typeface="Tunga"/>
            </a:endParaRPr>
          </a:p>
          <a:p>
            <a:pPr marL="114300" indent="0">
              <a:buNone/>
            </a:pPr>
            <a:endParaRPr lang="el-G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096" y="4365104"/>
            <a:ext cx="33813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611560" y="5717654"/>
            <a:ext cx="748883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spcBef>
                <a:spcPct val="20000"/>
              </a:spcBef>
              <a:buClr>
                <a:srgbClr val="A9A57C"/>
              </a:buClr>
            </a:pPr>
            <a:r>
              <a:rPr lang="en-US" sz="2400" b="1" dirty="0">
                <a:solidFill>
                  <a:srgbClr val="2F2B20"/>
                </a:solidFill>
                <a:latin typeface="Comic Sans MS"/>
                <a:ea typeface="Times New Roman"/>
                <a:cs typeface="Tunga"/>
              </a:rPr>
              <a:t>impregnate: </a:t>
            </a:r>
            <a:r>
              <a:rPr lang="en-US" sz="2400" dirty="0">
                <a:solidFill>
                  <a:srgbClr val="2F2B20"/>
                </a:solidFill>
                <a:latin typeface="Comic Sans MS"/>
                <a:ea typeface="Times New Roman"/>
                <a:cs typeface="Tunga"/>
              </a:rPr>
              <a:t>to fill throughout; saturate</a:t>
            </a:r>
          </a:p>
          <a:p>
            <a:pPr marL="114300" lvl="0">
              <a:spcBef>
                <a:spcPct val="20000"/>
              </a:spcBef>
              <a:buClr>
                <a:srgbClr val="A9A57C"/>
              </a:buClr>
            </a:pPr>
            <a:r>
              <a:rPr lang="en-US" sz="2400" b="1" dirty="0">
                <a:solidFill>
                  <a:srgbClr val="2F2B20"/>
                </a:solidFill>
                <a:latin typeface="Comic Sans MS"/>
                <a:ea typeface="Times New Roman"/>
                <a:cs typeface="Tunga"/>
              </a:rPr>
              <a:t>sustain: </a:t>
            </a:r>
            <a:r>
              <a:rPr lang="en-US" sz="2400" dirty="0">
                <a:solidFill>
                  <a:srgbClr val="2F2B20"/>
                </a:solidFill>
                <a:latin typeface="Comic Sans MS"/>
                <a:ea typeface="Times New Roman"/>
                <a:cs typeface="Tunga"/>
              </a:rPr>
              <a:t>to support; hold</a:t>
            </a:r>
            <a:endParaRPr lang="en-US" sz="2400" b="1" dirty="0">
              <a:solidFill>
                <a:srgbClr val="2F2B20"/>
              </a:solidFill>
              <a:latin typeface="Comic Sans MS"/>
              <a:ea typeface="Times New Roman"/>
              <a:cs typeface="Tunga"/>
            </a:endParaRPr>
          </a:p>
        </p:txBody>
      </p:sp>
    </p:spTree>
    <p:extLst>
      <p:ext uri="{BB962C8B-B14F-4D97-AF65-F5344CB8AC3E}">
        <p14:creationId xmlns:p14="http://schemas.microsoft.com/office/powerpoint/2010/main" val="1026511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800" dirty="0">
                <a:solidFill>
                  <a:srgbClr val="675E47"/>
                </a:solidFill>
                <a:latin typeface="Comic Sans MS"/>
                <a:ea typeface="Times New Roman"/>
                <a:cs typeface="Tunga"/>
              </a:rPr>
              <a:t>Types of Solid and Semisolid Preparations</a:t>
            </a:r>
            <a:r>
              <a:rPr lang="en-US" sz="5400" dirty="0">
                <a:solidFill>
                  <a:srgbClr val="675E47"/>
                </a:solidFill>
                <a:latin typeface="Comic Sans MS"/>
                <a:ea typeface="Times New Roman"/>
                <a:cs typeface="Tunga"/>
              </a:rPr>
              <a:t> </a:t>
            </a:r>
            <a:endParaRPr lang="el-GR" dirty="0"/>
          </a:p>
        </p:txBody>
      </p:sp>
      <p:sp>
        <p:nvSpPr>
          <p:cNvPr id="3" name="Θέση περιεχομένου 2"/>
          <p:cNvSpPr>
            <a:spLocks noGrp="1"/>
          </p:cNvSpPr>
          <p:nvPr>
            <p:ph idx="1"/>
          </p:nvPr>
        </p:nvSpPr>
        <p:spPr/>
        <p:txBody>
          <a:bodyPr/>
          <a:lstStyle/>
          <a:p>
            <a:pPr marL="114300" indent="0">
              <a:buNone/>
            </a:pPr>
            <a:r>
              <a:rPr lang="en-US" sz="2400" b="1" dirty="0" err="1">
                <a:latin typeface="Comic Sans MS"/>
                <a:ea typeface="Times New Roman"/>
                <a:cs typeface="Gautami"/>
              </a:rPr>
              <a:t>Gelcaps</a:t>
            </a:r>
            <a:r>
              <a:rPr lang="en-US" sz="2400" b="1" dirty="0">
                <a:latin typeface="Comic Sans MS"/>
                <a:ea typeface="Times New Roman"/>
                <a:cs typeface="Gautami"/>
              </a:rPr>
              <a:t> </a:t>
            </a:r>
            <a:r>
              <a:rPr lang="en-US" sz="2400" dirty="0">
                <a:latin typeface="Comic Sans MS"/>
                <a:ea typeface="Times New Roman"/>
                <a:cs typeface="Gautami"/>
              </a:rPr>
              <a:t>Oil-based medication that is enclosed in a soft gelatin capsule.</a:t>
            </a:r>
            <a:r>
              <a:rPr lang="en-US" sz="2800" dirty="0">
                <a:latin typeface="Comic Sans MS"/>
                <a:ea typeface="Times New Roman"/>
                <a:cs typeface="Gautami"/>
              </a:rPr>
              <a:t> </a:t>
            </a:r>
            <a:endParaRPr lang="el-G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140968"/>
            <a:ext cx="345638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083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800" dirty="0">
                <a:solidFill>
                  <a:srgbClr val="675E47"/>
                </a:solidFill>
                <a:latin typeface="Comic Sans MS"/>
                <a:ea typeface="Times New Roman"/>
                <a:cs typeface="Tunga"/>
              </a:rPr>
              <a:t>Types of Solid and Semisolid Preparations</a:t>
            </a:r>
            <a:r>
              <a:rPr lang="en-US" sz="5400" dirty="0">
                <a:solidFill>
                  <a:srgbClr val="675E47"/>
                </a:solidFill>
                <a:latin typeface="Comic Sans MS"/>
                <a:ea typeface="Times New Roman"/>
                <a:cs typeface="Tunga"/>
              </a:rPr>
              <a:t> </a:t>
            </a:r>
            <a:endParaRPr lang="el-GR" dirty="0"/>
          </a:p>
        </p:txBody>
      </p:sp>
      <p:sp>
        <p:nvSpPr>
          <p:cNvPr id="3" name="Θέση περιεχομένου 2"/>
          <p:cNvSpPr>
            <a:spLocks noGrp="1"/>
          </p:cNvSpPr>
          <p:nvPr>
            <p:ph idx="1"/>
          </p:nvPr>
        </p:nvSpPr>
        <p:spPr/>
        <p:txBody>
          <a:bodyPr/>
          <a:lstStyle/>
          <a:p>
            <a:pPr marL="114300" indent="0">
              <a:buNone/>
            </a:pPr>
            <a:r>
              <a:rPr lang="en-US" sz="2400" b="1" dirty="0">
                <a:latin typeface="Comic Sans MS"/>
                <a:ea typeface="Times New Roman"/>
                <a:cs typeface="Gautami"/>
              </a:rPr>
              <a:t>Caplets</a:t>
            </a:r>
            <a:r>
              <a:rPr lang="en-US" sz="2400" i="1" dirty="0">
                <a:latin typeface="Comic Sans MS"/>
                <a:ea typeface="Times New Roman"/>
                <a:cs typeface="Gautami"/>
              </a:rPr>
              <a:t> </a:t>
            </a:r>
            <a:r>
              <a:rPr lang="en-US" sz="2400" dirty="0">
                <a:latin typeface="Comic Sans MS"/>
                <a:ea typeface="Times New Roman"/>
                <a:cs typeface="Gautami"/>
              </a:rPr>
              <a:t>have the size and shape of a capsule, but the consistency of a tablet. </a:t>
            </a:r>
          </a:p>
          <a:p>
            <a:pPr marL="114300" indent="0">
              <a:buNone/>
            </a:pPr>
            <a:r>
              <a:rPr lang="en-US" sz="2400" dirty="0">
                <a:latin typeface="Comic Sans MS"/>
                <a:ea typeface="Times New Roman"/>
                <a:cs typeface="Gautami"/>
              </a:rPr>
              <a:t>They are coated, solid preparations for oral administration. </a:t>
            </a:r>
          </a:p>
          <a:p>
            <a:pPr marL="114300" indent="0">
              <a:buNone/>
            </a:pPr>
            <a:endParaRPr lang="en-US" sz="2400" dirty="0">
              <a:latin typeface="Comic Sans MS"/>
              <a:cs typeface="Gautami"/>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86916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877928" y="3501008"/>
            <a:ext cx="3982104" cy="2426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spcBef>
                <a:spcPct val="20000"/>
              </a:spcBef>
              <a:buClr>
                <a:srgbClr val="A9A57C"/>
              </a:buClr>
            </a:pPr>
            <a:r>
              <a:rPr lang="en-US" sz="2400" b="1" dirty="0">
                <a:solidFill>
                  <a:srgbClr val="2F2B20"/>
                </a:solidFill>
                <a:latin typeface="Comic Sans MS"/>
                <a:ea typeface="Times New Roman"/>
                <a:cs typeface="Gautami"/>
              </a:rPr>
              <a:t>consistency</a:t>
            </a:r>
            <a:r>
              <a:rPr lang="en-US" sz="2400" dirty="0">
                <a:solidFill>
                  <a:srgbClr val="2F2B20"/>
                </a:solidFill>
                <a:latin typeface="Comic Sans MS"/>
                <a:ea typeface="Times New Roman"/>
                <a:cs typeface="Gautami"/>
              </a:rPr>
              <a:t>:  a degree of density, firmness, viscosity, etc.:</a:t>
            </a:r>
          </a:p>
          <a:p>
            <a:pPr marL="114300" lvl="0">
              <a:spcBef>
                <a:spcPct val="20000"/>
              </a:spcBef>
              <a:buClr>
                <a:srgbClr val="A9A57C"/>
              </a:buClr>
            </a:pPr>
            <a:r>
              <a:rPr lang="en-US" sz="2400" i="1" dirty="0">
                <a:solidFill>
                  <a:srgbClr val="2F2B20"/>
                </a:solidFill>
                <a:latin typeface="Comic Sans MS"/>
                <a:ea typeface="Times New Roman"/>
                <a:cs typeface="Gautami"/>
              </a:rPr>
              <a:t>The liquid has the consistency of cream.</a:t>
            </a:r>
            <a:endParaRPr lang="el-GR" sz="2200" i="1" dirty="0">
              <a:solidFill>
                <a:srgbClr val="2F2B20"/>
              </a:solidFill>
            </a:endParaRPr>
          </a:p>
        </p:txBody>
      </p:sp>
    </p:spTree>
    <p:extLst>
      <p:ext uri="{BB962C8B-B14F-4D97-AF65-F5344CB8AC3E}">
        <p14:creationId xmlns:p14="http://schemas.microsoft.com/office/powerpoint/2010/main" val="2353546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800" dirty="0">
                <a:solidFill>
                  <a:srgbClr val="675E47"/>
                </a:solidFill>
                <a:latin typeface="Comic Sans MS"/>
                <a:ea typeface="Times New Roman"/>
                <a:cs typeface="Tunga"/>
              </a:rPr>
              <a:t>Types of Solid and Semisolid Preparations</a:t>
            </a:r>
            <a:r>
              <a:rPr lang="en-US" sz="5400" dirty="0">
                <a:solidFill>
                  <a:srgbClr val="675E47"/>
                </a:solidFill>
                <a:latin typeface="Comic Sans MS"/>
                <a:ea typeface="Times New Roman"/>
                <a:cs typeface="Tunga"/>
              </a:rPr>
              <a:t> </a:t>
            </a:r>
            <a:endParaRPr lang="el-GR" dirty="0"/>
          </a:p>
        </p:txBody>
      </p:sp>
      <p:sp>
        <p:nvSpPr>
          <p:cNvPr id="3" name="Θέση περιεχομένου 2"/>
          <p:cNvSpPr>
            <a:spLocks noGrp="1"/>
          </p:cNvSpPr>
          <p:nvPr>
            <p:ph idx="1"/>
          </p:nvPr>
        </p:nvSpPr>
        <p:spPr/>
        <p:txBody>
          <a:bodyPr/>
          <a:lstStyle/>
          <a:p>
            <a:pPr marL="114300" indent="0">
              <a:buNone/>
            </a:pPr>
            <a:r>
              <a:rPr lang="en-US" sz="2400" b="1" dirty="0">
                <a:latin typeface="Comic Sans MS"/>
                <a:ea typeface="Times New Roman"/>
                <a:cs typeface="Gautami"/>
              </a:rPr>
              <a:t>Tablets</a:t>
            </a:r>
            <a:r>
              <a:rPr lang="en-US" sz="2400" i="1" dirty="0">
                <a:latin typeface="Comic Sans MS"/>
                <a:ea typeface="Times New Roman"/>
                <a:cs typeface="Gautami"/>
              </a:rPr>
              <a:t> </a:t>
            </a:r>
            <a:r>
              <a:rPr lang="en-US" sz="2400" dirty="0">
                <a:latin typeface="Comic Sans MS"/>
                <a:ea typeface="Times New Roman"/>
                <a:cs typeface="Gautami"/>
              </a:rPr>
              <a:t>are medication, in the form of a powder, that has been compressed into a small, disk-like shape. </a:t>
            </a:r>
          </a:p>
          <a:p>
            <a:pPr marL="114300" indent="0">
              <a:buNone/>
            </a:pPr>
            <a:endParaRPr lang="en-US" sz="2400" dirty="0">
              <a:latin typeface="Comic Sans MS"/>
              <a:ea typeface="Times New Roman"/>
              <a:cs typeface="Gautami"/>
            </a:endParaRPr>
          </a:p>
          <a:p>
            <a:pPr marL="114300" indent="0">
              <a:buNone/>
            </a:pPr>
            <a:r>
              <a:rPr lang="en-US" sz="2400" dirty="0">
                <a:latin typeface="Comic Sans MS"/>
                <a:ea typeface="Times New Roman"/>
                <a:cs typeface="Gautami"/>
              </a:rPr>
              <a:t>Tablets come in various sizes, shapes, colors, and compositions. </a:t>
            </a:r>
          </a:p>
          <a:p>
            <a:pPr marL="114300" indent="0">
              <a:buNone/>
            </a:pPr>
            <a:endParaRPr lang="en-US" sz="2400" dirty="0">
              <a:latin typeface="Comic Sans MS"/>
              <a:cs typeface="Gautami"/>
            </a:endParaRPr>
          </a:p>
          <a:p>
            <a:pPr marL="114300" indent="0">
              <a:buNone/>
            </a:pPr>
            <a:endParaRPr lang="el-G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3815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3131840" y="4381500"/>
            <a:ext cx="489654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spcBef>
                <a:spcPct val="20000"/>
              </a:spcBef>
              <a:buClr>
                <a:srgbClr val="A9A57C"/>
              </a:buClr>
            </a:pPr>
            <a:r>
              <a:rPr lang="en-US" sz="2400" b="1" dirty="0">
                <a:solidFill>
                  <a:srgbClr val="2F2B20"/>
                </a:solidFill>
                <a:latin typeface="Comic Sans MS"/>
                <a:ea typeface="Times New Roman"/>
                <a:cs typeface="Gautami"/>
              </a:rPr>
              <a:t>compress:  </a:t>
            </a:r>
            <a:r>
              <a:rPr lang="en-US" sz="2400" dirty="0">
                <a:solidFill>
                  <a:srgbClr val="2F2B20"/>
                </a:solidFill>
                <a:latin typeface="Comic Sans MS"/>
                <a:ea typeface="Times New Roman"/>
                <a:cs typeface="Gautami"/>
              </a:rPr>
              <a:t>to press together; force into less space.</a:t>
            </a:r>
          </a:p>
        </p:txBody>
      </p:sp>
    </p:spTree>
    <p:extLst>
      <p:ext uri="{BB962C8B-B14F-4D97-AF65-F5344CB8AC3E}">
        <p14:creationId xmlns:p14="http://schemas.microsoft.com/office/powerpoint/2010/main" val="833545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000" dirty="0">
                <a:solidFill>
                  <a:srgbClr val="675E47"/>
                </a:solidFill>
                <a:latin typeface="Comic Sans MS"/>
                <a:ea typeface="Times New Roman"/>
                <a:cs typeface="Tunga"/>
              </a:rPr>
              <a:t>Types of Solid and Semisolid Preparations (tablets) </a:t>
            </a:r>
            <a:endParaRPr lang="el-GR" sz="4000" dirty="0"/>
          </a:p>
        </p:txBody>
      </p:sp>
      <p:sp>
        <p:nvSpPr>
          <p:cNvPr id="3" name="Θέση περιεχομένου 2"/>
          <p:cNvSpPr>
            <a:spLocks noGrp="1"/>
          </p:cNvSpPr>
          <p:nvPr>
            <p:ph idx="1"/>
          </p:nvPr>
        </p:nvSpPr>
        <p:spPr/>
        <p:txBody>
          <a:bodyPr>
            <a:normAutofit/>
          </a:bodyPr>
          <a:lstStyle/>
          <a:p>
            <a:pPr marL="114300" indent="0">
              <a:buNone/>
            </a:pPr>
            <a:r>
              <a:rPr lang="en-US" sz="2400" dirty="0">
                <a:latin typeface="Comic Sans MS"/>
                <a:ea typeface="Times New Roman"/>
                <a:cs typeface="Gautami"/>
              </a:rPr>
              <a:t>The following are some of the descriptive names for certain tablets: </a:t>
            </a:r>
          </a:p>
          <a:p>
            <a:pPr marL="114300" indent="0">
              <a:buNone/>
            </a:pPr>
            <a:r>
              <a:rPr lang="en-US" sz="2400" b="1" dirty="0">
                <a:latin typeface="Comic Sans MS"/>
                <a:ea typeface="Times New Roman"/>
                <a:cs typeface="Mangal"/>
              </a:rPr>
              <a:t>Enteric-coated </a:t>
            </a:r>
            <a:r>
              <a:rPr lang="en-US" sz="2400" dirty="0">
                <a:latin typeface="Comic Sans MS"/>
                <a:ea typeface="Times New Roman"/>
                <a:cs typeface="Mangal"/>
              </a:rPr>
              <a:t>tablets are designed to pass through the stomach without dissolving. </a:t>
            </a:r>
          </a:p>
          <a:p>
            <a:pPr marL="114300" indent="0">
              <a:buNone/>
            </a:pPr>
            <a:r>
              <a:rPr lang="en-US" sz="2400" dirty="0">
                <a:latin typeface="Comic Sans MS"/>
                <a:ea typeface="Times New Roman"/>
                <a:cs typeface="Mangal"/>
              </a:rPr>
              <a:t>Their special coating will dissolve in the small intestine.</a:t>
            </a:r>
          </a:p>
          <a:p>
            <a:pPr marL="114300" indent="0">
              <a:buNone/>
            </a:pPr>
            <a:r>
              <a:rPr lang="en-US" sz="2400" dirty="0">
                <a:latin typeface="Comic Sans MS"/>
                <a:ea typeface="Times New Roman"/>
                <a:cs typeface="Mangal"/>
              </a:rPr>
              <a:t> </a:t>
            </a:r>
            <a:br>
              <a:rPr lang="en-US" sz="2400" dirty="0">
                <a:latin typeface="Comic Sans MS"/>
                <a:ea typeface="Times New Roman"/>
                <a:cs typeface="Mangal"/>
              </a:rPr>
            </a:br>
            <a:r>
              <a:rPr lang="en-US" sz="2400" b="1" dirty="0">
                <a:latin typeface="Comic Sans MS"/>
                <a:ea typeface="Times New Roman"/>
                <a:cs typeface="Mangal"/>
              </a:rPr>
              <a:t>Buccal </a:t>
            </a:r>
            <a:r>
              <a:rPr lang="en-US" sz="2400" dirty="0">
                <a:latin typeface="Comic Sans MS"/>
                <a:ea typeface="Times New Roman"/>
                <a:cs typeface="Mangal"/>
              </a:rPr>
              <a:t>tablets are formulated to be dissolved and absorbed when placed between the cheek and gum. </a:t>
            </a:r>
            <a:br>
              <a:rPr lang="en-US" sz="2400" dirty="0">
                <a:latin typeface="Comic Sans MS"/>
                <a:ea typeface="Times New Roman"/>
                <a:cs typeface="Mangal"/>
              </a:rPr>
            </a:br>
            <a:endParaRPr lang="el-GR" dirty="0"/>
          </a:p>
        </p:txBody>
      </p:sp>
      <p:pic>
        <p:nvPicPr>
          <p:cNvPr id="6" name="Picture 3">
            <a:extLst>
              <a:ext uri="{FF2B5EF4-FFF2-40B4-BE49-F238E27FC236}">
                <a16:creationId xmlns:a16="http://schemas.microsoft.com/office/drawing/2014/main" id="{6F6EAFD4-A285-4158-B5AE-BA5A654A3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589877"/>
            <a:ext cx="1743075" cy="821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2E6CFC8A-5EC0-4397-B25B-69CF17320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5201242"/>
            <a:ext cx="2177008" cy="140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789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000" dirty="0">
                <a:solidFill>
                  <a:srgbClr val="675E47"/>
                </a:solidFill>
                <a:latin typeface="Comic Sans MS"/>
                <a:ea typeface="Times New Roman"/>
                <a:cs typeface="Tunga"/>
              </a:rPr>
              <a:t>Types of Solid and Semisolid Preparations (tablets)  </a:t>
            </a:r>
            <a:endParaRPr lang="el-GR" sz="4000" dirty="0"/>
          </a:p>
        </p:txBody>
      </p:sp>
      <p:sp>
        <p:nvSpPr>
          <p:cNvPr id="3" name="Θέση περιεχομένου 2"/>
          <p:cNvSpPr>
            <a:spLocks noGrp="1"/>
          </p:cNvSpPr>
          <p:nvPr>
            <p:ph idx="1"/>
          </p:nvPr>
        </p:nvSpPr>
        <p:spPr/>
        <p:txBody>
          <a:bodyPr/>
          <a:lstStyle/>
          <a:p>
            <a:pPr marL="114300" indent="0">
              <a:buNone/>
            </a:pPr>
            <a:r>
              <a:rPr lang="en-US" sz="2400" dirty="0">
                <a:latin typeface="Comic Sans MS"/>
                <a:ea typeface="Times New Roman"/>
                <a:cs typeface="Mangal"/>
              </a:rPr>
              <a:t>•</a:t>
            </a:r>
            <a:r>
              <a:rPr lang="en-US" sz="2400" b="1" dirty="0">
                <a:latin typeface="Comic Sans MS"/>
                <a:ea typeface="Times New Roman"/>
                <a:cs typeface="Mangal"/>
              </a:rPr>
              <a:t>Sublingual</a:t>
            </a:r>
            <a:r>
              <a:rPr lang="en-US" sz="2400" i="1" dirty="0">
                <a:latin typeface="Comic Sans MS"/>
                <a:ea typeface="Times New Roman"/>
                <a:cs typeface="Mangal"/>
              </a:rPr>
              <a:t> </a:t>
            </a:r>
            <a:r>
              <a:rPr lang="en-US" sz="2400" dirty="0">
                <a:latin typeface="Comic Sans MS"/>
                <a:ea typeface="Times New Roman"/>
                <a:cs typeface="Mangal"/>
              </a:rPr>
              <a:t>tablets are designed to be placed under the tongue where they dissolve and are absorbed. </a:t>
            </a:r>
          </a:p>
          <a:p>
            <a:pPr marL="114300" indent="0">
              <a:buNone/>
            </a:pPr>
            <a:br>
              <a:rPr lang="en-US" sz="2400" dirty="0">
                <a:latin typeface="Comic Sans MS"/>
                <a:ea typeface="Times New Roman"/>
                <a:cs typeface="Mangal"/>
              </a:rPr>
            </a:br>
            <a:r>
              <a:rPr lang="en-US" sz="2400" dirty="0">
                <a:latin typeface="Comic Sans MS"/>
                <a:ea typeface="Times New Roman"/>
                <a:cs typeface="Mangal"/>
              </a:rPr>
              <a:t>•</a:t>
            </a:r>
            <a:r>
              <a:rPr lang="en-US" sz="2400" b="1" dirty="0">
                <a:latin typeface="Comic Sans MS"/>
                <a:ea typeface="Times New Roman"/>
                <a:cs typeface="Mangal"/>
              </a:rPr>
              <a:t>Layered </a:t>
            </a:r>
            <a:r>
              <a:rPr lang="en-US" sz="2400" dirty="0">
                <a:latin typeface="Comic Sans MS"/>
                <a:ea typeface="Times New Roman"/>
                <a:cs typeface="Mangal"/>
              </a:rPr>
              <a:t>tablets may contain two or more layers of ingredients, or the same ingredient that has been treated to provide a different absorption rate. </a:t>
            </a:r>
            <a:endParaRPr lang="el-GR"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305300"/>
            <a:ext cx="18002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Εικόνα 3">
            <a:extLst>
              <a:ext uri="{FF2B5EF4-FFF2-40B4-BE49-F238E27FC236}">
                <a16:creationId xmlns:a16="http://schemas.microsoft.com/office/drawing/2014/main" id="{B656D11C-6AC9-441F-BD4E-43CE381D2A11}"/>
              </a:ext>
            </a:extLst>
          </p:cNvPr>
          <p:cNvPicPr>
            <a:picLocks noChangeAspect="1"/>
          </p:cNvPicPr>
          <p:nvPr/>
        </p:nvPicPr>
        <p:blipFill>
          <a:blip r:embed="rId3"/>
          <a:stretch>
            <a:fillRect/>
          </a:stretch>
        </p:blipFill>
        <p:spPr>
          <a:xfrm>
            <a:off x="3563392" y="4062412"/>
            <a:ext cx="3619500" cy="2390775"/>
          </a:xfrm>
          <a:prstGeom prst="rect">
            <a:avLst/>
          </a:prstGeom>
        </p:spPr>
      </p:pic>
    </p:spTree>
    <p:extLst>
      <p:ext uri="{BB962C8B-B14F-4D97-AF65-F5344CB8AC3E}">
        <p14:creationId xmlns:p14="http://schemas.microsoft.com/office/powerpoint/2010/main" val="165559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675E47"/>
                </a:solidFill>
              </a:rPr>
              <a:t>Introduction</a:t>
            </a:r>
            <a:endParaRPr lang="el-GR" dirty="0"/>
          </a:p>
        </p:txBody>
      </p:sp>
      <p:sp>
        <p:nvSpPr>
          <p:cNvPr id="3" name="Θέση περιεχομένου 2"/>
          <p:cNvSpPr>
            <a:spLocks noGrp="1"/>
          </p:cNvSpPr>
          <p:nvPr>
            <p:ph idx="1"/>
          </p:nvPr>
        </p:nvSpPr>
        <p:spPr/>
        <p:txBody>
          <a:bodyPr/>
          <a:lstStyle/>
          <a:p>
            <a:pPr marL="114300" indent="0">
              <a:buNone/>
            </a:pPr>
            <a:r>
              <a:rPr lang="en-US" sz="2400" dirty="0">
                <a:latin typeface="Comic Sans MS"/>
                <a:ea typeface="Times New Roman"/>
                <a:cs typeface="Tunga"/>
              </a:rPr>
              <a:t>●The ease with which a drug’s ingredients can be dissolved largely determines the variety of</a:t>
            </a:r>
            <a:r>
              <a:rPr lang="en-US" sz="2400" b="1" dirty="0">
                <a:latin typeface="Comic Sans MS"/>
                <a:ea typeface="Times New Roman"/>
                <a:cs typeface="Tunga"/>
              </a:rPr>
              <a:t> </a:t>
            </a:r>
            <a:r>
              <a:rPr lang="en-US" sz="2400" dirty="0">
                <a:latin typeface="Comic Sans MS"/>
                <a:ea typeface="Times New Roman"/>
                <a:cs typeface="Tunga"/>
              </a:rPr>
              <a:t>forms</a:t>
            </a:r>
            <a:r>
              <a:rPr lang="en-US" sz="2400" i="1" dirty="0">
                <a:latin typeface="Comic Sans MS"/>
                <a:ea typeface="Times New Roman"/>
                <a:cs typeface="Tunga"/>
              </a:rPr>
              <a:t> </a:t>
            </a:r>
            <a:r>
              <a:rPr lang="en-US" sz="2400" dirty="0">
                <a:latin typeface="Comic Sans MS"/>
                <a:ea typeface="Times New Roman"/>
                <a:cs typeface="Tunga"/>
              </a:rPr>
              <a:t>manufactured. Some drug agents are soluble in water, others in alcohol, and others in a mixture of several solvents</a:t>
            </a:r>
            <a:r>
              <a:rPr lang="en-US" sz="2400" i="1" dirty="0">
                <a:latin typeface="Comic Sans MS"/>
                <a:ea typeface="Times New Roman"/>
                <a:cs typeface="Tunga"/>
              </a:rPr>
              <a:t>. </a:t>
            </a:r>
          </a:p>
          <a:p>
            <a:pPr marL="114300" indent="0">
              <a:buNone/>
            </a:pPr>
            <a:endParaRPr lang="en-US" sz="2400" i="1" dirty="0">
              <a:latin typeface="Comic Sans MS"/>
              <a:ea typeface="Times New Roman"/>
              <a:cs typeface="Tunga"/>
            </a:endParaRPr>
          </a:p>
          <a:p>
            <a:pPr marL="114300" indent="0">
              <a:buNone/>
            </a:pPr>
            <a:endParaRPr lang="en-US" sz="2400" i="1" dirty="0">
              <a:latin typeface="Comic Sans MS"/>
              <a:ea typeface="Times New Roman"/>
              <a:cs typeface="Tunga"/>
            </a:endParaRPr>
          </a:p>
          <a:p>
            <a:pPr marL="114300" indent="0">
              <a:buNone/>
            </a:pPr>
            <a:br>
              <a:rPr lang="en-US" sz="2400" i="1" dirty="0">
                <a:latin typeface="Comic Sans MS"/>
                <a:ea typeface="Times New Roman"/>
                <a:cs typeface="Tunga"/>
              </a:rPr>
            </a:br>
            <a:r>
              <a:rPr lang="en-US" sz="2400" dirty="0">
                <a:latin typeface="Comic Sans MS"/>
                <a:ea typeface="Times New Roman"/>
                <a:cs typeface="Tunga"/>
              </a:rPr>
              <a:t>●The method for administering a drug depends upon its form, its properties, and the effects desired</a:t>
            </a:r>
            <a:endParaRPr lang="el-GR" dirty="0"/>
          </a:p>
        </p:txBody>
      </p:sp>
      <p:sp>
        <p:nvSpPr>
          <p:cNvPr id="4" name="Ορθογώνιο 3"/>
          <p:cNvSpPr/>
          <p:nvPr/>
        </p:nvSpPr>
        <p:spPr>
          <a:xfrm>
            <a:off x="683568" y="3501008"/>
            <a:ext cx="7200800" cy="1130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spcBef>
                <a:spcPct val="20000"/>
              </a:spcBef>
              <a:buClr>
                <a:srgbClr val="A9A57C"/>
              </a:buClr>
            </a:pPr>
            <a:r>
              <a:rPr lang="en-US" sz="2400" b="1" dirty="0">
                <a:solidFill>
                  <a:srgbClr val="2F2B20"/>
                </a:solidFill>
                <a:latin typeface="Comic Sans MS"/>
                <a:ea typeface="Times New Roman"/>
                <a:cs typeface="Tunga"/>
              </a:rPr>
              <a:t>solvent: </a:t>
            </a:r>
            <a:r>
              <a:rPr lang="en-US" sz="2400" dirty="0">
                <a:solidFill>
                  <a:srgbClr val="2F2B20"/>
                </a:solidFill>
                <a:latin typeface="Comic Sans MS"/>
                <a:ea typeface="Times New Roman"/>
                <a:cs typeface="Tunga"/>
              </a:rPr>
              <a:t>a substance that dissolves another to form a solution </a:t>
            </a:r>
          </a:p>
          <a:p>
            <a:pPr marL="114300" lvl="0">
              <a:spcBef>
                <a:spcPct val="20000"/>
              </a:spcBef>
              <a:buClr>
                <a:srgbClr val="A9A57C"/>
              </a:buClr>
            </a:pPr>
            <a:r>
              <a:rPr lang="en-US" sz="2400" i="1" dirty="0">
                <a:solidFill>
                  <a:srgbClr val="2F2B20"/>
                </a:solidFill>
                <a:latin typeface="Comic Sans MS"/>
                <a:ea typeface="Times New Roman"/>
                <a:cs typeface="Tunga"/>
              </a:rPr>
              <a:t>Water is a solvent for sugar</a:t>
            </a:r>
            <a:r>
              <a:rPr lang="en-US" sz="2400" b="1" dirty="0">
                <a:solidFill>
                  <a:srgbClr val="2F2B20"/>
                </a:solidFill>
                <a:latin typeface="Comic Sans MS"/>
                <a:ea typeface="Times New Roman"/>
                <a:cs typeface="Tunga"/>
              </a:rPr>
              <a:t>.</a:t>
            </a:r>
            <a:endParaRPr lang="en-US" sz="2400" i="1" dirty="0">
              <a:solidFill>
                <a:srgbClr val="2F2B20"/>
              </a:solidFill>
              <a:latin typeface="Comic Sans MS"/>
              <a:ea typeface="Times New Roman"/>
              <a:cs typeface="Tunga"/>
            </a:endParaRPr>
          </a:p>
        </p:txBody>
      </p:sp>
    </p:spTree>
    <p:extLst>
      <p:ext uri="{BB962C8B-B14F-4D97-AF65-F5344CB8AC3E}">
        <p14:creationId xmlns:p14="http://schemas.microsoft.com/office/powerpoint/2010/main" val="4084558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000" dirty="0">
                <a:solidFill>
                  <a:srgbClr val="675E47"/>
                </a:solidFill>
                <a:latin typeface="Comic Sans MS"/>
                <a:ea typeface="Times New Roman"/>
                <a:cs typeface="Tunga"/>
              </a:rPr>
              <a:t>Types of Solid and Semisolid Preparations (tablets)  </a:t>
            </a:r>
            <a:endParaRPr lang="el-GR" sz="4000" dirty="0"/>
          </a:p>
        </p:txBody>
      </p:sp>
      <p:sp>
        <p:nvSpPr>
          <p:cNvPr id="3" name="Θέση περιεχομένου 2"/>
          <p:cNvSpPr>
            <a:spLocks noGrp="1"/>
          </p:cNvSpPr>
          <p:nvPr>
            <p:ph idx="1"/>
          </p:nvPr>
        </p:nvSpPr>
        <p:spPr/>
        <p:txBody>
          <a:bodyPr/>
          <a:lstStyle/>
          <a:p>
            <a:r>
              <a:rPr lang="en-US" sz="2400" b="1" dirty="0">
                <a:latin typeface="Comic Sans MS"/>
                <a:ea typeface="Times New Roman"/>
                <a:cs typeface="Mangal"/>
              </a:rPr>
              <a:t>Scored </a:t>
            </a:r>
            <a:r>
              <a:rPr lang="en-US" sz="2400" dirty="0">
                <a:latin typeface="Comic Sans MS"/>
                <a:ea typeface="Times New Roman"/>
                <a:cs typeface="Mangal"/>
              </a:rPr>
              <a:t>tablets are those whose surface has been bisected by a groove to make it easy for the user to break them into halves or quarters in order to vary the dosage.</a:t>
            </a:r>
            <a:r>
              <a:rPr lang="en-US" sz="2400" dirty="0">
                <a:latin typeface="Comic Sans MS"/>
                <a:ea typeface="Times New Roman"/>
                <a:cs typeface="Tunga"/>
              </a:rPr>
              <a:t> </a:t>
            </a:r>
            <a:endParaRPr lang="el-G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696" y="3825984"/>
            <a:ext cx="3586296" cy="169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501008"/>
            <a:ext cx="176212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401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000" dirty="0">
                <a:solidFill>
                  <a:srgbClr val="675E47"/>
                </a:solidFill>
                <a:latin typeface="Comic Sans MS"/>
                <a:ea typeface="Times New Roman"/>
                <a:cs typeface="Tunga"/>
              </a:rPr>
              <a:t>Types of Solid and Semisolid Preparations (tablets) </a:t>
            </a:r>
            <a:endParaRPr lang="el-GR" sz="4000" dirty="0"/>
          </a:p>
        </p:txBody>
      </p:sp>
      <p:sp>
        <p:nvSpPr>
          <p:cNvPr id="3" name="Θέση περιεχομένου 2"/>
          <p:cNvSpPr>
            <a:spLocks noGrp="1"/>
          </p:cNvSpPr>
          <p:nvPr>
            <p:ph idx="1"/>
          </p:nvPr>
        </p:nvSpPr>
        <p:spPr/>
        <p:txBody>
          <a:bodyPr>
            <a:normAutofit/>
          </a:bodyPr>
          <a:lstStyle/>
          <a:p>
            <a:pPr marL="114300" indent="0">
              <a:buNone/>
            </a:pPr>
            <a:r>
              <a:rPr lang="en-US" sz="2400" i="1" dirty="0">
                <a:latin typeface="Comic Sans MS"/>
                <a:ea typeface="Times New Roman"/>
                <a:cs typeface="Tunga"/>
              </a:rPr>
              <a:t>• </a:t>
            </a:r>
            <a:r>
              <a:rPr lang="en-US" sz="2400" b="1" dirty="0">
                <a:latin typeface="Comic Sans MS"/>
                <a:ea typeface="Times New Roman"/>
                <a:cs typeface="Tunga"/>
              </a:rPr>
              <a:t>Troches</a:t>
            </a:r>
            <a:r>
              <a:rPr lang="en-US" sz="2400" i="1" dirty="0">
                <a:latin typeface="Comic Sans MS"/>
                <a:ea typeface="Times New Roman"/>
                <a:cs typeface="Tunga"/>
              </a:rPr>
              <a:t> </a:t>
            </a:r>
            <a:r>
              <a:rPr lang="en-US" sz="2400" dirty="0">
                <a:latin typeface="Comic Sans MS"/>
                <a:ea typeface="Times New Roman"/>
                <a:cs typeface="Tunga"/>
              </a:rPr>
              <a:t>or</a:t>
            </a:r>
            <a:r>
              <a:rPr lang="en-US" sz="2400" b="1" i="1" dirty="0">
                <a:latin typeface="Comic Sans MS"/>
                <a:ea typeface="Times New Roman"/>
                <a:cs typeface="Tunga"/>
              </a:rPr>
              <a:t> </a:t>
            </a:r>
            <a:r>
              <a:rPr lang="en-US" sz="2400" b="1" dirty="0">
                <a:latin typeface="Comic Sans MS"/>
                <a:ea typeface="Times New Roman"/>
                <a:cs typeface="Tunga"/>
              </a:rPr>
              <a:t>lozenges </a:t>
            </a:r>
            <a:r>
              <a:rPr lang="en-US" sz="2400" dirty="0">
                <a:latin typeface="Comic Sans MS"/>
                <a:ea typeface="Times New Roman"/>
                <a:cs typeface="Tunga"/>
              </a:rPr>
              <a:t>are hard, circular, or oblong discs that consist of a medication in a candy-like base. These medications are designed to dissolve in the mouth and are commonly used to relieve the discomfort of a sore throat. </a:t>
            </a:r>
          </a:p>
          <a:p>
            <a:pPr marL="114300" indent="0">
              <a:buNone/>
            </a:pPr>
            <a:r>
              <a:rPr lang="en-US" sz="2400" dirty="0">
                <a:latin typeface="Comic Sans MS"/>
                <a:ea typeface="Times New Roman"/>
                <a:cs typeface="Tunga"/>
              </a:rPr>
              <a:t>Advise the patient not to chew the troche or lozenge; but to let is dissolve in the mouth.</a:t>
            </a:r>
          </a:p>
          <a:p>
            <a:pPr marL="114300" indent="0">
              <a:buNone/>
            </a:pPr>
            <a:r>
              <a:rPr lang="en-US" sz="2400" dirty="0">
                <a:latin typeface="Comic Sans MS"/>
                <a:ea typeface="Times New Roman"/>
                <a:cs typeface="Tunga"/>
              </a:rPr>
              <a:t> The effectiveness of this medication is destroyed by drinking liquids too soon after use. </a:t>
            </a:r>
            <a:endParaRPr lang="el-GR" dirty="0"/>
          </a:p>
        </p:txBody>
      </p:sp>
      <p:pic>
        <p:nvPicPr>
          <p:cNvPr id="4" name="Picture 2">
            <a:extLst>
              <a:ext uri="{FF2B5EF4-FFF2-40B4-BE49-F238E27FC236}">
                <a16:creationId xmlns:a16="http://schemas.microsoft.com/office/drawing/2014/main" id="{94CF84E0-AE3D-40C9-9703-9F6A0F568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087937"/>
            <a:ext cx="306705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7829B172-E710-4A18-B33F-0FD0609E5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265" y="5087937"/>
            <a:ext cx="30289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320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000" dirty="0">
                <a:solidFill>
                  <a:srgbClr val="675E47"/>
                </a:solidFill>
                <a:latin typeface="Comic Sans MS"/>
                <a:ea typeface="Times New Roman"/>
                <a:cs typeface="Tunga"/>
              </a:rPr>
              <a:t>Types of Solid and Semisolid Preparations (tablets) </a:t>
            </a:r>
            <a:endParaRPr lang="el-GR" sz="4000" dirty="0"/>
          </a:p>
        </p:txBody>
      </p:sp>
      <p:sp>
        <p:nvSpPr>
          <p:cNvPr id="3" name="Θέση περιεχομένου 2"/>
          <p:cNvSpPr>
            <a:spLocks noGrp="1"/>
          </p:cNvSpPr>
          <p:nvPr>
            <p:ph idx="1"/>
          </p:nvPr>
        </p:nvSpPr>
        <p:spPr/>
        <p:txBody>
          <a:bodyPr/>
          <a:lstStyle/>
          <a:p>
            <a:pPr marL="114300" indent="0">
              <a:buNone/>
            </a:pPr>
            <a:r>
              <a:rPr lang="en-US" sz="2400" i="1" dirty="0">
                <a:latin typeface="Comic Sans MS"/>
                <a:ea typeface="Times New Roman"/>
                <a:cs typeface="Tunga"/>
              </a:rPr>
              <a:t>• </a:t>
            </a:r>
            <a:r>
              <a:rPr lang="en-US" sz="2400" b="1" dirty="0">
                <a:latin typeface="Comic Sans MS"/>
                <a:ea typeface="Times New Roman"/>
                <a:cs typeface="Tunga"/>
              </a:rPr>
              <a:t>Suppositories</a:t>
            </a:r>
            <a:r>
              <a:rPr lang="en-US" sz="2400" i="1" dirty="0">
                <a:latin typeface="Comic Sans MS"/>
                <a:ea typeface="Times New Roman"/>
                <a:cs typeface="Tunga"/>
              </a:rPr>
              <a:t> </a:t>
            </a:r>
            <a:r>
              <a:rPr lang="en-US" sz="2400" dirty="0">
                <a:latin typeface="Comic Sans MS"/>
                <a:ea typeface="Times New Roman"/>
                <a:cs typeface="Tunga"/>
              </a:rPr>
              <a:t>are semisolid preparations designed for insertion into the rectum, vagina, or urethra. </a:t>
            </a:r>
          </a:p>
          <a:p>
            <a:pPr marL="114300" indent="0">
              <a:buNone/>
            </a:pPr>
            <a:r>
              <a:rPr lang="en-US" sz="2400" dirty="0">
                <a:latin typeface="Comic Sans MS"/>
                <a:ea typeface="Times New Roman"/>
                <a:cs typeface="Tunga"/>
              </a:rPr>
              <a:t>A suppository consists of a drug agent or agents combined with a base of soap, glycerinated gelatin, or cocoa butter oil. </a:t>
            </a:r>
          </a:p>
          <a:p>
            <a:pPr marL="114300" indent="0">
              <a:buNone/>
            </a:pPr>
            <a:r>
              <a:rPr lang="en-US" sz="2400" dirty="0">
                <a:latin typeface="Comic Sans MS"/>
                <a:ea typeface="Times New Roman"/>
                <a:cs typeface="Tunga"/>
              </a:rPr>
              <a:t>These bases are selected because they are readily fusible (will melt) when subjected to body heat. </a:t>
            </a:r>
            <a:endParaRPr lang="el-GR" dirty="0"/>
          </a:p>
        </p:txBody>
      </p:sp>
      <p:pic>
        <p:nvPicPr>
          <p:cNvPr id="5" name="Εικόνα 4">
            <a:extLst>
              <a:ext uri="{FF2B5EF4-FFF2-40B4-BE49-F238E27FC236}">
                <a16:creationId xmlns:a16="http://schemas.microsoft.com/office/drawing/2014/main" id="{6FF9D013-1A97-4F0C-A671-A3935A17D3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103" y="4546605"/>
            <a:ext cx="3058194" cy="2036757"/>
          </a:xfrm>
          <a:prstGeom prst="rect">
            <a:avLst/>
          </a:prstGeom>
        </p:spPr>
      </p:pic>
    </p:spTree>
    <p:extLst>
      <p:ext uri="{BB962C8B-B14F-4D97-AF65-F5344CB8AC3E}">
        <p14:creationId xmlns:p14="http://schemas.microsoft.com/office/powerpoint/2010/main" val="3576057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000" dirty="0">
                <a:solidFill>
                  <a:srgbClr val="675E47"/>
                </a:solidFill>
                <a:latin typeface="Comic Sans MS"/>
                <a:ea typeface="Times New Roman"/>
                <a:cs typeface="Tunga"/>
              </a:rPr>
              <a:t>Types of Solid and Semisolid Preparations (tablets) </a:t>
            </a:r>
            <a:endParaRPr lang="el-GR" sz="4000" dirty="0"/>
          </a:p>
        </p:txBody>
      </p:sp>
      <p:sp>
        <p:nvSpPr>
          <p:cNvPr id="3" name="Θέση περιεχομένου 2"/>
          <p:cNvSpPr>
            <a:spLocks noGrp="1"/>
          </p:cNvSpPr>
          <p:nvPr>
            <p:ph idx="1"/>
          </p:nvPr>
        </p:nvSpPr>
        <p:spPr/>
        <p:txBody>
          <a:bodyPr/>
          <a:lstStyle/>
          <a:p>
            <a:pPr marL="114300" lvl="0" indent="0">
              <a:buClr>
                <a:srgbClr val="A9A57C"/>
              </a:buClr>
              <a:buNone/>
            </a:pPr>
            <a:r>
              <a:rPr lang="en-US" sz="2400" dirty="0">
                <a:solidFill>
                  <a:srgbClr val="2F2B20"/>
                </a:solidFill>
                <a:latin typeface="Comic Sans MS"/>
                <a:ea typeface="Times New Roman"/>
                <a:cs typeface="Tunga"/>
              </a:rPr>
              <a:t>Suppositories are usually shaped like a cylinder or cone and are classified as drugs for </a:t>
            </a:r>
            <a:r>
              <a:rPr lang="en-US" sz="2400" b="1" i="1" dirty="0">
                <a:solidFill>
                  <a:srgbClr val="2F2B20"/>
                </a:solidFill>
                <a:latin typeface="Comic Sans MS"/>
                <a:ea typeface="Times New Roman"/>
                <a:cs typeface="Tunga"/>
              </a:rPr>
              <a:t>external use</a:t>
            </a:r>
            <a:r>
              <a:rPr lang="en-US" sz="2400" i="1" dirty="0">
                <a:solidFill>
                  <a:srgbClr val="2F2B20"/>
                </a:solidFill>
                <a:latin typeface="Comic Sans MS"/>
                <a:ea typeface="Times New Roman"/>
                <a:cs typeface="Tunga"/>
              </a:rPr>
              <a:t>. </a:t>
            </a:r>
          </a:p>
          <a:p>
            <a:pPr marL="114300" lvl="0" indent="0">
              <a:buClr>
                <a:srgbClr val="A9A57C"/>
              </a:buClr>
              <a:buNone/>
            </a:pPr>
            <a:r>
              <a:rPr lang="en-US" sz="2400" dirty="0">
                <a:solidFill>
                  <a:srgbClr val="2F2B20"/>
                </a:solidFill>
                <a:latin typeface="Comic Sans MS"/>
                <a:ea typeface="Times New Roman"/>
                <a:cs typeface="Tunga"/>
              </a:rPr>
              <a:t>Often supplied in a foil or other wrapper that must be removed before insertion, suppositories are usually lubricated with a water-soluble jelly. </a:t>
            </a:r>
            <a:endParaRPr lang="el-GR" dirty="0">
              <a:solidFill>
                <a:srgbClr val="2F2B20"/>
              </a:solidFill>
            </a:endParaRPr>
          </a:p>
          <a:p>
            <a:pPr marL="114300" indent="0">
              <a:buNone/>
            </a:pPr>
            <a:endParaRPr lang="el-GR"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179" y="3776791"/>
            <a:ext cx="3193941" cy="238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148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000" dirty="0">
                <a:solidFill>
                  <a:srgbClr val="675E47"/>
                </a:solidFill>
                <a:latin typeface="Comic Sans MS"/>
                <a:ea typeface="Times New Roman"/>
                <a:cs typeface="Tunga"/>
              </a:rPr>
              <a:t>Types of Solid and Semisolid Preparations (tablets) </a:t>
            </a:r>
            <a:endParaRPr lang="el-GR" sz="4000" dirty="0"/>
          </a:p>
        </p:txBody>
      </p:sp>
      <p:sp>
        <p:nvSpPr>
          <p:cNvPr id="3" name="Θέση περιεχομένου 2"/>
          <p:cNvSpPr>
            <a:spLocks noGrp="1"/>
          </p:cNvSpPr>
          <p:nvPr>
            <p:ph idx="1"/>
          </p:nvPr>
        </p:nvSpPr>
        <p:spPr/>
        <p:txBody>
          <a:bodyPr/>
          <a:lstStyle/>
          <a:p>
            <a:pPr marL="114300" indent="0">
              <a:buNone/>
            </a:pPr>
            <a:r>
              <a:rPr lang="en-US" sz="2400" i="1" dirty="0">
                <a:latin typeface="Comic Sans MS"/>
                <a:ea typeface="Times New Roman"/>
                <a:cs typeface="Tunga"/>
              </a:rPr>
              <a:t>• </a:t>
            </a:r>
            <a:r>
              <a:rPr lang="en-US" sz="2400" b="1" dirty="0">
                <a:latin typeface="Comic Sans MS"/>
                <a:ea typeface="Times New Roman"/>
                <a:cs typeface="Tunga"/>
              </a:rPr>
              <a:t>Ointments</a:t>
            </a:r>
            <a:r>
              <a:rPr lang="en-US" sz="2400" i="1" dirty="0">
                <a:latin typeface="Comic Sans MS"/>
                <a:ea typeface="Times New Roman"/>
                <a:cs typeface="Tunga"/>
              </a:rPr>
              <a:t> </a:t>
            </a:r>
            <a:r>
              <a:rPr lang="en-US" sz="2400" dirty="0">
                <a:latin typeface="Comic Sans MS"/>
                <a:ea typeface="Times New Roman"/>
                <a:cs typeface="Tunga"/>
              </a:rPr>
              <a:t>are semisolid preparations consisting of a drug combined with lard, lanolin, or petroleum jelly. </a:t>
            </a:r>
          </a:p>
          <a:p>
            <a:pPr marL="114300" indent="0">
              <a:buNone/>
            </a:pPr>
            <a:r>
              <a:rPr lang="en-US" sz="2400" dirty="0">
                <a:latin typeface="Comic Sans MS"/>
                <a:ea typeface="Times New Roman"/>
                <a:cs typeface="Tunga"/>
              </a:rPr>
              <a:t>They are applied externally to the skin. </a:t>
            </a:r>
            <a:endParaRPr lang="el-GR"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508226"/>
            <a:ext cx="3024336" cy="226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Εικόνα 6">
            <a:extLst>
              <a:ext uri="{FF2B5EF4-FFF2-40B4-BE49-F238E27FC236}">
                <a16:creationId xmlns:a16="http://schemas.microsoft.com/office/drawing/2014/main" id="{8AD48DD0-1FA8-4BA3-907D-4A7520472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911" y="3508226"/>
            <a:ext cx="3528392" cy="2352261"/>
          </a:xfrm>
          <a:prstGeom prst="rect">
            <a:avLst/>
          </a:prstGeom>
        </p:spPr>
      </p:pic>
    </p:spTree>
    <p:extLst>
      <p:ext uri="{BB962C8B-B14F-4D97-AF65-F5344CB8AC3E}">
        <p14:creationId xmlns:p14="http://schemas.microsoft.com/office/powerpoint/2010/main" val="2100082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000" dirty="0">
                <a:solidFill>
                  <a:srgbClr val="675E47"/>
                </a:solidFill>
                <a:latin typeface="Comic Sans MS"/>
                <a:ea typeface="Times New Roman"/>
                <a:cs typeface="Tunga"/>
              </a:rPr>
              <a:t>Types of Solid and Semisolid Preparations (tablets) </a:t>
            </a:r>
            <a:endParaRPr lang="el-GR" sz="4000" dirty="0"/>
          </a:p>
        </p:txBody>
      </p:sp>
      <p:sp>
        <p:nvSpPr>
          <p:cNvPr id="3" name="Θέση περιεχομένου 2"/>
          <p:cNvSpPr>
            <a:spLocks noGrp="1"/>
          </p:cNvSpPr>
          <p:nvPr>
            <p:ph idx="1"/>
          </p:nvPr>
        </p:nvSpPr>
        <p:spPr/>
        <p:txBody>
          <a:bodyPr/>
          <a:lstStyle/>
          <a:p>
            <a:pPr marL="114300" indent="0">
              <a:buNone/>
            </a:pPr>
            <a:r>
              <a:rPr lang="en-US" sz="2400" i="1" dirty="0">
                <a:latin typeface="Comic Sans MS"/>
                <a:ea typeface="Times New Roman"/>
                <a:cs typeface="Tunga"/>
              </a:rPr>
              <a:t>• </a:t>
            </a:r>
            <a:r>
              <a:rPr lang="en-US" sz="2400" b="1" dirty="0">
                <a:latin typeface="Comic Sans MS"/>
                <a:ea typeface="Times New Roman"/>
                <a:cs typeface="Tunga"/>
              </a:rPr>
              <a:t>Creams</a:t>
            </a:r>
            <a:r>
              <a:rPr lang="en-US" sz="2400" i="1" dirty="0">
                <a:latin typeface="Comic Sans MS"/>
                <a:ea typeface="Times New Roman"/>
                <a:cs typeface="Tunga"/>
              </a:rPr>
              <a:t> </a:t>
            </a:r>
            <a:r>
              <a:rPr lang="en-US" sz="2400" dirty="0">
                <a:latin typeface="Comic Sans MS"/>
                <a:ea typeface="Times New Roman"/>
                <a:cs typeface="Tunga"/>
              </a:rPr>
              <a:t>are semisolid preparations that are usually white, non-greasy, and have a water base. </a:t>
            </a:r>
          </a:p>
          <a:p>
            <a:pPr marL="114300" indent="0">
              <a:buNone/>
            </a:pPr>
            <a:endParaRPr lang="en-US" sz="2400" dirty="0">
              <a:latin typeface="Comic Sans MS"/>
              <a:ea typeface="Times New Roman"/>
              <a:cs typeface="Tunga"/>
            </a:endParaRPr>
          </a:p>
          <a:p>
            <a:pPr marL="114300" indent="0">
              <a:buNone/>
            </a:pPr>
            <a:r>
              <a:rPr lang="en-US" sz="2400" dirty="0">
                <a:latin typeface="Comic Sans MS"/>
                <a:ea typeface="Times New Roman"/>
                <a:cs typeface="Tunga"/>
              </a:rPr>
              <a:t>Creams may contain a drug or other substances depending upon their purpose. </a:t>
            </a:r>
          </a:p>
          <a:p>
            <a:pPr marL="114300" indent="0">
              <a:buNone/>
            </a:pPr>
            <a:endParaRPr lang="en-US" sz="2400" dirty="0">
              <a:latin typeface="Comic Sans MS"/>
              <a:ea typeface="Times New Roman"/>
              <a:cs typeface="Tunga"/>
            </a:endParaRPr>
          </a:p>
          <a:p>
            <a:pPr marL="114300" indent="0">
              <a:buNone/>
            </a:pPr>
            <a:r>
              <a:rPr lang="en-US" sz="2400" dirty="0">
                <a:latin typeface="Comic Sans MS"/>
                <a:ea typeface="Times New Roman"/>
                <a:cs typeface="Tunga"/>
              </a:rPr>
              <a:t>They may be applied externally to the skin, or administered via an applicator intra-vaginally. </a:t>
            </a:r>
            <a:endParaRPr lang="el-GR"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941168"/>
            <a:ext cx="2238375" cy="1568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428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800" dirty="0">
                <a:latin typeface="Comic Sans MS"/>
                <a:ea typeface="Times New Roman"/>
                <a:cs typeface="Tunga"/>
              </a:rPr>
              <a:t>Other Drug Delivery Systems</a:t>
            </a:r>
            <a:endParaRPr lang="el-GR" dirty="0"/>
          </a:p>
        </p:txBody>
      </p:sp>
      <p:sp>
        <p:nvSpPr>
          <p:cNvPr id="3" name="Θέση περιεχομένου 2"/>
          <p:cNvSpPr>
            <a:spLocks noGrp="1"/>
          </p:cNvSpPr>
          <p:nvPr>
            <p:ph idx="1"/>
          </p:nvPr>
        </p:nvSpPr>
        <p:spPr/>
        <p:txBody>
          <a:bodyPr/>
          <a:lstStyle/>
          <a:p>
            <a:pPr marL="114300" indent="0">
              <a:buNone/>
            </a:pPr>
            <a:r>
              <a:rPr lang="en-US" sz="2400" dirty="0">
                <a:latin typeface="Comic Sans MS"/>
                <a:ea typeface="Times New Roman"/>
                <a:cs typeface="Tunga"/>
              </a:rPr>
              <a:t>Technological advances have introduced new ways by which drugs can be prepared and delivered to a patient. </a:t>
            </a:r>
          </a:p>
          <a:p>
            <a:pPr marL="114300" indent="0">
              <a:buNone/>
            </a:pPr>
            <a:endParaRPr lang="en-US" sz="2400" dirty="0">
              <a:latin typeface="Comic Sans MS"/>
              <a:ea typeface="Times New Roman"/>
              <a:cs typeface="Tunga"/>
            </a:endParaRPr>
          </a:p>
          <a:p>
            <a:pPr marL="114300" indent="0">
              <a:buNone/>
            </a:pPr>
            <a:r>
              <a:rPr lang="en-US" sz="2400" dirty="0">
                <a:latin typeface="Comic Sans MS"/>
                <a:ea typeface="Times New Roman"/>
                <a:cs typeface="Tunga"/>
              </a:rPr>
              <a:t>Some of these preparations are known as “special delivery systems” that provide the drug to a targeted area. </a:t>
            </a:r>
          </a:p>
          <a:p>
            <a:pPr marL="114300" indent="0">
              <a:buNone/>
            </a:pPr>
            <a:endParaRPr lang="en-US" sz="2400" dirty="0">
              <a:latin typeface="Comic Sans MS"/>
              <a:ea typeface="Times New Roman"/>
              <a:cs typeface="Tunga"/>
            </a:endParaRPr>
          </a:p>
          <a:p>
            <a:pPr marL="114300" indent="0">
              <a:buNone/>
            </a:pPr>
            <a:r>
              <a:rPr lang="en-US" sz="2400" dirty="0">
                <a:latin typeface="Comic Sans MS"/>
                <a:ea typeface="Times New Roman"/>
                <a:cs typeface="Tunga"/>
              </a:rPr>
              <a:t>Others are modified preparations of the conventional form of the drug.</a:t>
            </a:r>
            <a:endParaRPr lang="el-GR" dirty="0"/>
          </a:p>
        </p:txBody>
      </p:sp>
    </p:spTree>
    <p:extLst>
      <p:ext uri="{BB962C8B-B14F-4D97-AF65-F5344CB8AC3E}">
        <p14:creationId xmlns:p14="http://schemas.microsoft.com/office/powerpoint/2010/main" val="1961670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800" dirty="0">
                <a:solidFill>
                  <a:srgbClr val="675E47"/>
                </a:solidFill>
                <a:latin typeface="Comic Sans MS"/>
                <a:ea typeface="Times New Roman"/>
                <a:cs typeface="Tunga"/>
              </a:rPr>
              <a:t>Other Drug Delivery Systems: </a:t>
            </a:r>
            <a:r>
              <a:rPr lang="en-US" sz="3600" spc="0" dirty="0">
                <a:solidFill>
                  <a:schemeClr val="accent1">
                    <a:lumMod val="50000"/>
                  </a:schemeClr>
                </a:solidFill>
                <a:latin typeface="Comic Sans MS"/>
                <a:ea typeface="Times New Roman"/>
                <a:cs typeface="Tunga"/>
              </a:rPr>
              <a:t>Transdermal System</a:t>
            </a:r>
            <a:endParaRPr lang="el-GR" sz="3600" dirty="0">
              <a:solidFill>
                <a:schemeClr val="accent1">
                  <a:lumMod val="50000"/>
                </a:schemeClr>
              </a:solidFill>
            </a:endParaRPr>
          </a:p>
        </p:txBody>
      </p:sp>
      <p:sp>
        <p:nvSpPr>
          <p:cNvPr id="3" name="Θέση περιεχομένου 2"/>
          <p:cNvSpPr>
            <a:spLocks noGrp="1"/>
          </p:cNvSpPr>
          <p:nvPr>
            <p:ph idx="1"/>
          </p:nvPr>
        </p:nvSpPr>
        <p:spPr/>
        <p:txBody>
          <a:bodyPr/>
          <a:lstStyle/>
          <a:p>
            <a:pPr marL="114300" indent="0">
              <a:buNone/>
            </a:pPr>
            <a:r>
              <a:rPr lang="en-US" sz="2400" dirty="0">
                <a:latin typeface="Comic Sans MS"/>
                <a:ea typeface="Times New Roman"/>
                <a:cs typeface="Tunga"/>
              </a:rPr>
              <a:t>A small adhesive patch or disc that may be attached to the body near the treatment site. </a:t>
            </a:r>
          </a:p>
          <a:p>
            <a:pPr marL="114300" indent="0">
              <a:buNone/>
            </a:pPr>
            <a:r>
              <a:rPr lang="en-US" sz="2400" dirty="0">
                <a:latin typeface="Comic Sans MS"/>
                <a:ea typeface="Times New Roman"/>
                <a:cs typeface="Tunga"/>
              </a:rPr>
              <a:t>A transdermal system consists of four layers: </a:t>
            </a:r>
          </a:p>
          <a:p>
            <a:pPr marL="114300" indent="0">
              <a:buNone/>
            </a:pPr>
            <a:br>
              <a:rPr lang="en-US" sz="2400" i="1" dirty="0">
                <a:latin typeface="Comic Sans MS"/>
                <a:ea typeface="Times New Roman"/>
                <a:cs typeface="Tunga"/>
              </a:rPr>
            </a:br>
            <a:r>
              <a:rPr lang="en-US" sz="2400" dirty="0">
                <a:latin typeface="Comic Sans MS"/>
                <a:ea typeface="Times New Roman"/>
                <a:cs typeface="Tunga"/>
              </a:rPr>
              <a:t>1. An impermeable backing that keeps the drug from leaking out of the system. </a:t>
            </a:r>
            <a:br>
              <a:rPr lang="en-US" sz="2400" dirty="0">
                <a:latin typeface="Comic Sans MS"/>
                <a:ea typeface="Times New Roman"/>
                <a:cs typeface="Tunga"/>
              </a:rPr>
            </a:br>
            <a:r>
              <a:rPr lang="en-US" sz="2400" dirty="0">
                <a:latin typeface="Comic Sans MS"/>
                <a:ea typeface="Times New Roman"/>
                <a:cs typeface="Tunga"/>
              </a:rPr>
              <a:t>2. A reservoir containing the drug. </a:t>
            </a:r>
            <a:br>
              <a:rPr lang="en-US" sz="2400" dirty="0">
                <a:latin typeface="Comic Sans MS"/>
                <a:ea typeface="Times New Roman"/>
                <a:cs typeface="Tunga"/>
              </a:rPr>
            </a:br>
            <a:r>
              <a:rPr lang="en-US" sz="2400" dirty="0">
                <a:latin typeface="Comic Sans MS"/>
                <a:ea typeface="Times New Roman"/>
                <a:cs typeface="Tunga"/>
              </a:rPr>
              <a:t>3.</a:t>
            </a:r>
            <a:r>
              <a:rPr lang="en-US" sz="2400" b="1" dirty="0">
                <a:latin typeface="Comic Sans MS"/>
                <a:ea typeface="Times New Roman"/>
                <a:cs typeface="Tunga"/>
              </a:rPr>
              <a:t> </a:t>
            </a:r>
            <a:r>
              <a:rPr lang="en-US" sz="2400" dirty="0">
                <a:latin typeface="Comic Sans MS"/>
                <a:ea typeface="Times New Roman"/>
                <a:cs typeface="Tunga"/>
              </a:rPr>
              <a:t>A membrane with tiny holes in it that controls the rate of drug release. </a:t>
            </a:r>
            <a:br>
              <a:rPr lang="en-US" sz="2400" dirty="0">
                <a:latin typeface="Comic Sans MS"/>
                <a:ea typeface="Times New Roman"/>
                <a:cs typeface="Tunga"/>
              </a:rPr>
            </a:br>
            <a:r>
              <a:rPr lang="en-US" sz="2400" dirty="0">
                <a:latin typeface="Comic Sans MS"/>
                <a:ea typeface="Times New Roman"/>
                <a:cs typeface="Tunga"/>
              </a:rPr>
              <a:t>4. An adhesive layer or gel that keeps the device in place. </a:t>
            </a:r>
            <a:endParaRPr lang="el-GR" dirty="0"/>
          </a:p>
        </p:txBody>
      </p:sp>
    </p:spTree>
    <p:extLst>
      <p:ext uri="{BB962C8B-B14F-4D97-AF65-F5344CB8AC3E}">
        <p14:creationId xmlns:p14="http://schemas.microsoft.com/office/powerpoint/2010/main" val="2597051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800" dirty="0">
                <a:solidFill>
                  <a:srgbClr val="675E47"/>
                </a:solidFill>
                <a:latin typeface="Comic Sans MS"/>
                <a:ea typeface="Times New Roman"/>
                <a:cs typeface="Tunga"/>
              </a:rPr>
              <a:t>Other Drug Delivery Systems: </a:t>
            </a:r>
            <a:r>
              <a:rPr lang="en-US" sz="3600" spc="0" dirty="0">
                <a:solidFill>
                  <a:schemeClr val="accent1">
                    <a:lumMod val="50000"/>
                  </a:schemeClr>
                </a:solidFill>
                <a:latin typeface="Comic Sans MS"/>
                <a:ea typeface="Times New Roman"/>
                <a:cs typeface="Tunga"/>
              </a:rPr>
              <a:t>Transdermal System</a:t>
            </a:r>
            <a:endParaRPr lang="el-GR" dirty="0">
              <a:solidFill>
                <a:schemeClr val="accent1">
                  <a:lumMod val="50000"/>
                </a:schemeClr>
              </a:solidFill>
            </a:endParaRPr>
          </a:p>
        </p:txBody>
      </p:sp>
      <p:sp>
        <p:nvSpPr>
          <p:cNvPr id="3" name="Θέση περιεχομένου 2"/>
          <p:cNvSpPr>
            <a:spLocks noGrp="1"/>
          </p:cNvSpPr>
          <p:nvPr>
            <p:ph idx="1"/>
          </p:nvPr>
        </p:nvSpPr>
        <p:spPr/>
        <p:txBody>
          <a:bodyPr/>
          <a:lstStyle/>
          <a:p>
            <a:pPr marL="114300" indent="0">
              <a:buNone/>
            </a:pPr>
            <a:r>
              <a:rPr lang="en-US" sz="2400" dirty="0">
                <a:latin typeface="Comic Sans MS"/>
                <a:ea typeface="Times New Roman"/>
                <a:cs typeface="Tunga"/>
              </a:rPr>
              <a:t>Examples:   </a:t>
            </a:r>
          </a:p>
          <a:p>
            <a:pPr marL="114300" indent="0">
              <a:buNone/>
            </a:pPr>
            <a:r>
              <a:rPr lang="en-US" sz="2400" dirty="0">
                <a:latin typeface="Comic Sans MS"/>
                <a:ea typeface="Times New Roman"/>
                <a:cs typeface="Tunga"/>
              </a:rPr>
              <a:t>                                                                                                 ●Estraderm® (estradiol transdermal system). Delivers natural ovarian estrogen, 17-beta-estradiol directly to the bloodstream and target organs. </a:t>
            </a:r>
          </a:p>
          <a:p>
            <a:pPr marL="114300" indent="0">
              <a:buNone/>
            </a:pPr>
            <a:r>
              <a:rPr lang="en-US" sz="2400" dirty="0">
                <a:latin typeface="Comic Sans MS"/>
                <a:ea typeface="Times New Roman"/>
                <a:cs typeface="Tunga"/>
              </a:rPr>
              <a:t>Relieves hot flashes, menopausal symptoms associated with hot flashes, and vaginal discomfort. </a:t>
            </a:r>
            <a:endParaRPr lang="el-GR"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869160"/>
            <a:ext cx="1514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752975"/>
            <a:ext cx="21717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455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800" dirty="0">
                <a:solidFill>
                  <a:srgbClr val="675E47"/>
                </a:solidFill>
                <a:latin typeface="Comic Sans MS"/>
                <a:ea typeface="Times New Roman"/>
                <a:cs typeface="Tunga"/>
              </a:rPr>
              <a:t>Other Drug Delivery Systems: </a:t>
            </a:r>
            <a:r>
              <a:rPr lang="en-US" sz="3600" spc="0" dirty="0">
                <a:solidFill>
                  <a:schemeClr val="accent1">
                    <a:lumMod val="50000"/>
                  </a:schemeClr>
                </a:solidFill>
                <a:latin typeface="Comic Sans MS"/>
                <a:ea typeface="Times New Roman"/>
                <a:cs typeface="Tunga"/>
              </a:rPr>
              <a:t>Transdermal System</a:t>
            </a:r>
            <a:r>
              <a:rPr lang="en-US" sz="4800" dirty="0">
                <a:solidFill>
                  <a:schemeClr val="accent1">
                    <a:lumMod val="50000"/>
                  </a:schemeClr>
                </a:solidFill>
                <a:latin typeface="Comic Sans MS"/>
                <a:ea typeface="Times New Roman"/>
                <a:cs typeface="Tunga"/>
              </a:rPr>
              <a:t> </a:t>
            </a:r>
            <a:endParaRPr lang="el-GR" dirty="0">
              <a:solidFill>
                <a:schemeClr val="accent1">
                  <a:lumMod val="50000"/>
                </a:schemeClr>
              </a:solidFill>
            </a:endParaRPr>
          </a:p>
        </p:txBody>
      </p:sp>
      <p:sp>
        <p:nvSpPr>
          <p:cNvPr id="3" name="Θέση περιεχομένου 2"/>
          <p:cNvSpPr>
            <a:spLocks noGrp="1"/>
          </p:cNvSpPr>
          <p:nvPr>
            <p:ph idx="1"/>
          </p:nvPr>
        </p:nvSpPr>
        <p:spPr/>
        <p:txBody>
          <a:bodyPr/>
          <a:lstStyle/>
          <a:p>
            <a:pPr marL="114300" indent="0">
              <a:buNone/>
            </a:pPr>
            <a:r>
              <a:rPr lang="en-US" sz="2400" dirty="0">
                <a:latin typeface="Comic Sans MS"/>
                <a:ea typeface="Times New Roman"/>
                <a:cs typeface="Tunga"/>
              </a:rPr>
              <a:t>●</a:t>
            </a:r>
            <a:r>
              <a:rPr lang="en-US" sz="2400" dirty="0" err="1">
                <a:latin typeface="Comic Sans MS"/>
                <a:ea typeface="Times New Roman"/>
                <a:cs typeface="Tunga"/>
              </a:rPr>
              <a:t>Transderm®Nitro</a:t>
            </a:r>
            <a:r>
              <a:rPr lang="en-US" sz="2400" dirty="0">
                <a:latin typeface="Comic Sans MS"/>
                <a:ea typeface="Times New Roman"/>
                <a:cs typeface="Tunga"/>
              </a:rPr>
              <a:t> (nitroglycerin). Used in the prevention and treatment of angina pectoris due to coronary artery disease. </a:t>
            </a:r>
            <a:endParaRPr lang="el-GR"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996952"/>
            <a:ext cx="219075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467544" y="5085184"/>
            <a:ext cx="7776864"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2F2B20"/>
                </a:solidFill>
                <a:latin typeface="Comic Sans MS"/>
                <a:ea typeface="Times New Roman"/>
                <a:cs typeface="Tunga"/>
              </a:rPr>
              <a:t>angina</a:t>
            </a:r>
            <a:r>
              <a:rPr lang="en-US" sz="2400" b="1" dirty="0">
                <a:solidFill>
                  <a:srgbClr val="2F2B20"/>
                </a:solidFill>
                <a:latin typeface="Comic Sans MS"/>
                <a:ea typeface="Times New Roman"/>
                <a:cs typeface="Tunga"/>
              </a:rPr>
              <a:t> </a:t>
            </a:r>
            <a:r>
              <a:rPr lang="en-US" sz="2000" b="1" dirty="0">
                <a:solidFill>
                  <a:srgbClr val="2F2B20"/>
                </a:solidFill>
                <a:latin typeface="Comic Sans MS"/>
                <a:ea typeface="Times New Roman"/>
                <a:cs typeface="Tunga"/>
              </a:rPr>
              <a:t>pectoris: </a:t>
            </a:r>
            <a:r>
              <a:rPr lang="en-US" sz="2000" dirty="0">
                <a:solidFill>
                  <a:srgbClr val="2F2B20"/>
                </a:solidFill>
                <a:latin typeface="Comic Sans MS"/>
                <a:ea typeface="Times New Roman"/>
                <a:cs typeface="Tunga"/>
              </a:rPr>
              <a:t>Severe constricting chest pain, often radiating from the precordium to the left shoulder and down the arm, due to insufficient blood supply to the heart that is usually caused by coronary disease. Also called </a:t>
            </a:r>
            <a:r>
              <a:rPr lang="en-US" sz="2000" dirty="0" err="1">
                <a:solidFill>
                  <a:srgbClr val="2F2B20"/>
                </a:solidFill>
                <a:latin typeface="Comic Sans MS"/>
                <a:ea typeface="Times New Roman"/>
                <a:cs typeface="Tunga"/>
              </a:rPr>
              <a:t>stenocardia</a:t>
            </a:r>
            <a:r>
              <a:rPr lang="en-US" sz="2000" dirty="0">
                <a:solidFill>
                  <a:srgbClr val="2F2B20"/>
                </a:solidFill>
                <a:latin typeface="Comic Sans MS"/>
                <a:ea typeface="Times New Roman"/>
                <a:cs typeface="Tunga"/>
              </a:rPr>
              <a:t>.  </a:t>
            </a:r>
            <a:endParaRPr lang="el-GR" sz="2000" dirty="0"/>
          </a:p>
        </p:txBody>
      </p:sp>
    </p:spTree>
    <p:extLst>
      <p:ext uri="{BB962C8B-B14F-4D97-AF65-F5344CB8AC3E}">
        <p14:creationId xmlns:p14="http://schemas.microsoft.com/office/powerpoint/2010/main" val="1724506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675E47"/>
                </a:solidFill>
              </a:rPr>
              <a:t>Introduction</a:t>
            </a:r>
            <a:endParaRPr lang="el-GR" dirty="0"/>
          </a:p>
        </p:txBody>
      </p:sp>
      <p:sp>
        <p:nvSpPr>
          <p:cNvPr id="3" name="Θέση περιεχομένου 2"/>
          <p:cNvSpPr>
            <a:spLocks noGrp="1"/>
          </p:cNvSpPr>
          <p:nvPr>
            <p:ph idx="1"/>
          </p:nvPr>
        </p:nvSpPr>
        <p:spPr/>
        <p:txBody>
          <a:bodyPr/>
          <a:lstStyle/>
          <a:p>
            <a:pPr>
              <a:buFont typeface="Wingdings" pitchFamily="2" charset="2"/>
              <a:buChar char="Ø"/>
            </a:pPr>
            <a:r>
              <a:rPr lang="en-US" sz="2400" dirty="0">
                <a:latin typeface="Comic Sans MS"/>
                <a:ea typeface="Times New Roman"/>
                <a:cs typeface="Tunga"/>
              </a:rPr>
              <a:t>When given orally, a drug may be in the form of a liquid, powder, tablet, capsule, or, caplet.   </a:t>
            </a:r>
          </a:p>
          <a:p>
            <a:pPr marL="114300" indent="0">
              <a:buNone/>
            </a:pPr>
            <a:r>
              <a:rPr lang="en-US" sz="2400" dirty="0">
                <a:latin typeface="Comic Sans MS"/>
                <a:ea typeface="Times New Roman"/>
                <a:cs typeface="Tunga"/>
              </a:rPr>
              <a:t>                                                                                                                   </a:t>
            </a:r>
          </a:p>
          <a:p>
            <a:pPr>
              <a:buFont typeface="Wingdings" pitchFamily="2" charset="2"/>
              <a:buChar char="Ø"/>
            </a:pPr>
            <a:r>
              <a:rPr lang="en-US" sz="2400" dirty="0">
                <a:latin typeface="Comic Sans MS"/>
                <a:ea typeface="Times New Roman"/>
                <a:cs typeface="Tunga"/>
              </a:rPr>
              <a:t>If it is to be injected, it must be in the form of a liquid.                                       </a:t>
            </a:r>
          </a:p>
          <a:p>
            <a:pPr marL="114300" indent="0">
              <a:buNone/>
            </a:pPr>
            <a:endParaRPr lang="en-US" sz="2400" dirty="0">
              <a:latin typeface="Comic Sans MS"/>
              <a:ea typeface="Times New Roman"/>
              <a:cs typeface="Tunga"/>
            </a:endParaRPr>
          </a:p>
          <a:p>
            <a:pPr>
              <a:buFont typeface="Wingdings" pitchFamily="2" charset="2"/>
              <a:buChar char="Ø"/>
            </a:pPr>
            <a:r>
              <a:rPr lang="en-US" sz="2400" dirty="0">
                <a:latin typeface="Comic Sans MS"/>
                <a:ea typeface="Times New Roman"/>
                <a:cs typeface="Tunga"/>
              </a:rPr>
              <a:t>For topical use, the drug may be in the form of a liquid, a powder, or a semisolid. </a:t>
            </a:r>
          </a:p>
          <a:p>
            <a:pPr marL="114300" indent="0">
              <a:buNone/>
            </a:pPr>
            <a:endParaRPr lang="en-US" sz="2400" dirty="0">
              <a:latin typeface="Comic Sans MS"/>
              <a:ea typeface="Times New Roman"/>
              <a:cs typeface="Tunga"/>
            </a:endParaRPr>
          </a:p>
          <a:p>
            <a:pPr>
              <a:buFont typeface="Wingdings" pitchFamily="2" charset="2"/>
              <a:buChar char="Ø"/>
            </a:pPr>
            <a:r>
              <a:rPr lang="en-US" sz="2400" dirty="0">
                <a:latin typeface="Comic Sans MS"/>
                <a:ea typeface="Times New Roman"/>
                <a:cs typeface="Tunga"/>
              </a:rPr>
              <a:t>Oral and injectable medications are examples of preparations designed for internal use</a:t>
            </a:r>
            <a:r>
              <a:rPr lang="en-US" sz="2400" i="1" dirty="0">
                <a:latin typeface="Comic Sans MS"/>
                <a:ea typeface="Times New Roman"/>
                <a:cs typeface="Tunga"/>
              </a:rPr>
              <a:t>. </a:t>
            </a:r>
            <a:endParaRPr lang="el-GR" dirty="0"/>
          </a:p>
        </p:txBody>
      </p:sp>
    </p:spTree>
    <p:extLst>
      <p:ext uri="{BB962C8B-B14F-4D97-AF65-F5344CB8AC3E}">
        <p14:creationId xmlns:p14="http://schemas.microsoft.com/office/powerpoint/2010/main" val="4229328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800" dirty="0">
                <a:solidFill>
                  <a:srgbClr val="675E47"/>
                </a:solidFill>
                <a:latin typeface="Comic Sans MS"/>
                <a:ea typeface="Times New Roman"/>
                <a:cs typeface="Tunga"/>
              </a:rPr>
              <a:t>Other Drug Delivery Systems: </a:t>
            </a:r>
            <a:r>
              <a:rPr lang="en-US" sz="3600" spc="0" dirty="0">
                <a:solidFill>
                  <a:schemeClr val="accent1">
                    <a:lumMod val="50000"/>
                  </a:schemeClr>
                </a:solidFill>
                <a:latin typeface="Comic Sans MS"/>
                <a:ea typeface="Times New Roman"/>
                <a:cs typeface="Tunga"/>
              </a:rPr>
              <a:t>Transdermal System</a:t>
            </a:r>
            <a:endParaRPr lang="el-GR" dirty="0">
              <a:solidFill>
                <a:schemeClr val="accent1">
                  <a:lumMod val="50000"/>
                </a:schemeClr>
              </a:solidFill>
            </a:endParaRPr>
          </a:p>
        </p:txBody>
      </p:sp>
      <p:sp>
        <p:nvSpPr>
          <p:cNvPr id="3" name="Θέση περιεχομένου 2"/>
          <p:cNvSpPr>
            <a:spLocks noGrp="1"/>
          </p:cNvSpPr>
          <p:nvPr>
            <p:ph idx="1"/>
          </p:nvPr>
        </p:nvSpPr>
        <p:spPr/>
        <p:txBody>
          <a:bodyPr/>
          <a:lstStyle/>
          <a:p>
            <a:pPr marL="114300" indent="0">
              <a:buNone/>
            </a:pPr>
            <a:r>
              <a:rPr lang="en-US" sz="2400" dirty="0">
                <a:latin typeface="Comic Sans MS"/>
                <a:ea typeface="Times New Roman"/>
                <a:cs typeface="Tunga"/>
              </a:rPr>
              <a:t>●</a:t>
            </a:r>
            <a:r>
              <a:rPr lang="en-US" sz="2400" dirty="0" err="1">
                <a:latin typeface="Comic Sans MS"/>
                <a:ea typeface="Times New Roman"/>
                <a:cs typeface="Tunga"/>
              </a:rPr>
              <a:t>CatapresTTS</a:t>
            </a:r>
            <a:r>
              <a:rPr lang="en-US" sz="2400" dirty="0">
                <a:latin typeface="Comic Sans MS"/>
                <a:ea typeface="Times New Roman"/>
                <a:cs typeface="Tunga"/>
              </a:rPr>
              <a:t>® (1,2,3 Transdermal Therapeutic System clonidine). A once-a-week transdermal antihypertensive system. </a:t>
            </a:r>
            <a:endParaRPr lang="el-GR"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284984"/>
            <a:ext cx="323850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7434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800" dirty="0">
                <a:solidFill>
                  <a:srgbClr val="675E47"/>
                </a:solidFill>
                <a:latin typeface="Comic Sans MS"/>
                <a:ea typeface="Times New Roman"/>
                <a:cs typeface="Tunga"/>
              </a:rPr>
              <a:t>Other Drug Delivery </a:t>
            </a:r>
            <a:r>
              <a:rPr lang="en-US" sz="4800" dirty="0">
                <a:solidFill>
                  <a:schemeClr val="accent1">
                    <a:lumMod val="50000"/>
                  </a:schemeClr>
                </a:solidFill>
                <a:latin typeface="Comic Sans MS"/>
                <a:ea typeface="Times New Roman"/>
                <a:cs typeface="Tunga"/>
              </a:rPr>
              <a:t>Systems: </a:t>
            </a:r>
            <a:r>
              <a:rPr lang="en-US" sz="3600" spc="0" dirty="0">
                <a:solidFill>
                  <a:schemeClr val="accent1">
                    <a:lumMod val="50000"/>
                  </a:schemeClr>
                </a:solidFill>
                <a:latin typeface="Comic Sans MS"/>
                <a:ea typeface="Times New Roman"/>
                <a:cs typeface="Tunga"/>
              </a:rPr>
              <a:t>Transdermal System</a:t>
            </a:r>
            <a:r>
              <a:rPr lang="en-US" sz="4800" dirty="0">
                <a:solidFill>
                  <a:schemeClr val="accent1">
                    <a:lumMod val="50000"/>
                  </a:schemeClr>
                </a:solidFill>
                <a:latin typeface="Comic Sans MS"/>
                <a:ea typeface="Times New Roman"/>
                <a:cs typeface="Tunga"/>
              </a:rPr>
              <a:t> </a:t>
            </a:r>
            <a:endParaRPr lang="el-GR" dirty="0">
              <a:solidFill>
                <a:schemeClr val="accent1">
                  <a:lumMod val="50000"/>
                </a:schemeClr>
              </a:solidFill>
            </a:endParaRPr>
          </a:p>
        </p:txBody>
      </p:sp>
      <p:sp>
        <p:nvSpPr>
          <p:cNvPr id="3" name="Θέση περιεχομένου 2"/>
          <p:cNvSpPr>
            <a:spLocks noGrp="1"/>
          </p:cNvSpPr>
          <p:nvPr>
            <p:ph idx="1"/>
          </p:nvPr>
        </p:nvSpPr>
        <p:spPr/>
        <p:txBody>
          <a:bodyPr/>
          <a:lstStyle/>
          <a:p>
            <a:pPr marL="114300" indent="0">
              <a:buNone/>
            </a:pPr>
            <a:r>
              <a:rPr lang="en-US" sz="2400" dirty="0">
                <a:latin typeface="Comic Sans MS"/>
                <a:ea typeface="Times New Roman"/>
                <a:cs typeface="Tunga"/>
              </a:rPr>
              <a:t>●</a:t>
            </a:r>
            <a:r>
              <a:rPr lang="en-US" sz="2400" dirty="0" err="1">
                <a:latin typeface="Comic Sans MS"/>
                <a:ea typeface="Times New Roman"/>
                <a:cs typeface="Tunga"/>
              </a:rPr>
              <a:t>Nicotrol</a:t>
            </a:r>
            <a:r>
              <a:rPr lang="en-US" sz="2400" dirty="0">
                <a:latin typeface="Comic Sans MS"/>
                <a:ea typeface="Times New Roman"/>
                <a:cs typeface="Tunga"/>
              </a:rPr>
              <a:t>® (Nicotine Transdermal System). Used as an aid to stop smoking and for the relief of nicotine withdrawal symptoms. </a:t>
            </a:r>
            <a:endParaRPr lang="el-GR"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212976"/>
            <a:ext cx="23717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688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800" dirty="0">
                <a:solidFill>
                  <a:srgbClr val="675E47"/>
                </a:solidFill>
                <a:latin typeface="Comic Sans MS"/>
                <a:ea typeface="Times New Roman"/>
                <a:cs typeface="Tunga"/>
              </a:rPr>
              <a:t>Other Drug Delivery </a:t>
            </a:r>
            <a:r>
              <a:rPr lang="en-US" sz="4800" dirty="0">
                <a:solidFill>
                  <a:srgbClr val="A9A57C">
                    <a:lumMod val="50000"/>
                  </a:srgbClr>
                </a:solidFill>
                <a:latin typeface="Comic Sans MS"/>
                <a:ea typeface="Times New Roman"/>
                <a:cs typeface="Tunga"/>
              </a:rPr>
              <a:t>Systems: eye curing lens</a:t>
            </a:r>
            <a:endParaRPr lang="el-GR" dirty="0"/>
          </a:p>
        </p:txBody>
      </p:sp>
      <p:sp>
        <p:nvSpPr>
          <p:cNvPr id="3" name="Θέση περιεχομένου 2"/>
          <p:cNvSpPr>
            <a:spLocks noGrp="1"/>
          </p:cNvSpPr>
          <p:nvPr>
            <p:ph idx="1"/>
          </p:nvPr>
        </p:nvSpPr>
        <p:spPr/>
        <p:txBody>
          <a:bodyPr/>
          <a:lstStyle/>
          <a:p>
            <a:pPr marL="114300" indent="0">
              <a:buNone/>
            </a:pPr>
            <a:r>
              <a:rPr lang="en-US" sz="2400" dirty="0">
                <a:latin typeface="Comic Sans MS"/>
                <a:ea typeface="Times New Roman"/>
                <a:cs typeface="Tunga"/>
              </a:rPr>
              <a:t>Another innovative drug delivery system in which a drug, contained between two ultrathin plastic membranes, is placed inside the lower eyelid. </a:t>
            </a:r>
          </a:p>
          <a:p>
            <a:pPr marL="114300" indent="0">
              <a:buNone/>
            </a:pPr>
            <a:endParaRPr lang="en-US" sz="2400" dirty="0">
              <a:latin typeface="Comic Sans MS"/>
              <a:ea typeface="Times New Roman"/>
              <a:cs typeface="Tunga"/>
            </a:endParaRPr>
          </a:p>
          <a:p>
            <a:pPr marL="114300" indent="0">
              <a:buNone/>
            </a:pPr>
            <a:r>
              <a:rPr lang="en-US" sz="2400" dirty="0">
                <a:latin typeface="Comic Sans MS"/>
                <a:ea typeface="Times New Roman"/>
                <a:cs typeface="Tunga"/>
              </a:rPr>
              <a:t>It appears to cause little or no discomfort and provides a controlled release of the medication for an extended period of time. </a:t>
            </a:r>
          </a:p>
          <a:p>
            <a:pPr marL="114300" indent="0">
              <a:buNone/>
            </a:pPr>
            <a:endParaRPr lang="en-US" sz="2400" dirty="0">
              <a:latin typeface="Comic Sans MS"/>
              <a:ea typeface="Times New Roman"/>
              <a:cs typeface="Tunga"/>
            </a:endParaRPr>
          </a:p>
          <a:p>
            <a:pPr marL="114300" indent="0">
              <a:buNone/>
            </a:pPr>
            <a:r>
              <a:rPr lang="en-US" sz="2400" dirty="0">
                <a:latin typeface="Comic Sans MS"/>
                <a:ea typeface="Times New Roman"/>
                <a:cs typeface="Tunga"/>
              </a:rPr>
              <a:t>Pilocarpine, a </a:t>
            </a:r>
            <a:r>
              <a:rPr lang="en-US" sz="2400" dirty="0" err="1">
                <a:latin typeface="Comic Sans MS"/>
                <a:ea typeface="Times New Roman"/>
                <a:cs typeface="Tunga"/>
              </a:rPr>
              <a:t>miotic</a:t>
            </a:r>
            <a:r>
              <a:rPr lang="en-US" sz="2400" dirty="0">
                <a:latin typeface="Comic Sans MS"/>
                <a:ea typeface="Times New Roman"/>
                <a:cs typeface="Tunga"/>
              </a:rPr>
              <a:t> that causes contraction of the pupil, is being used in this method for the treatment of glaucoma.</a:t>
            </a:r>
            <a:endParaRPr lang="el-GR" dirty="0"/>
          </a:p>
        </p:txBody>
      </p:sp>
    </p:spTree>
    <p:extLst>
      <p:ext uri="{BB962C8B-B14F-4D97-AF65-F5344CB8AC3E}">
        <p14:creationId xmlns:p14="http://schemas.microsoft.com/office/powerpoint/2010/main" val="174432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800" dirty="0">
                <a:solidFill>
                  <a:srgbClr val="675E47"/>
                </a:solidFill>
                <a:latin typeface="Comic Sans MS"/>
                <a:ea typeface="Times New Roman"/>
                <a:cs typeface="Tunga"/>
              </a:rPr>
              <a:t>Other Drug Delivery </a:t>
            </a:r>
            <a:r>
              <a:rPr lang="en-US" sz="4800" dirty="0">
                <a:solidFill>
                  <a:srgbClr val="A9A57C">
                    <a:lumMod val="50000"/>
                  </a:srgbClr>
                </a:solidFill>
                <a:latin typeface="Comic Sans MS"/>
                <a:ea typeface="Times New Roman"/>
                <a:cs typeface="Tunga"/>
              </a:rPr>
              <a:t>Systems: </a:t>
            </a:r>
            <a:r>
              <a:rPr lang="en-US" sz="4000" dirty="0">
                <a:solidFill>
                  <a:srgbClr val="A9A57C">
                    <a:lumMod val="50000"/>
                  </a:srgbClr>
                </a:solidFill>
                <a:latin typeface="Comic Sans MS"/>
                <a:ea typeface="Times New Roman"/>
                <a:cs typeface="Tunga"/>
              </a:rPr>
              <a:t>Implantable devices</a:t>
            </a:r>
            <a:endParaRPr lang="el-GR" sz="4000" dirty="0"/>
          </a:p>
        </p:txBody>
      </p:sp>
      <p:sp>
        <p:nvSpPr>
          <p:cNvPr id="3" name="Θέση περιεχομένου 2"/>
          <p:cNvSpPr>
            <a:spLocks noGrp="1"/>
          </p:cNvSpPr>
          <p:nvPr>
            <p:ph idx="1"/>
          </p:nvPr>
        </p:nvSpPr>
        <p:spPr/>
        <p:txBody>
          <a:bodyPr>
            <a:normAutofit/>
          </a:bodyPr>
          <a:lstStyle/>
          <a:p>
            <a:pPr marL="114300" indent="0">
              <a:buNone/>
            </a:pPr>
            <a:r>
              <a:rPr lang="en-US" sz="2400" dirty="0">
                <a:latin typeface="Comic Sans MS"/>
                <a:ea typeface="Times New Roman"/>
                <a:cs typeface="Tunga"/>
              </a:rPr>
              <a:t>These devices come in several shapes and sizes and are positioned, just beneath the skin, near blood vessels that lead directly to an area to be medicated. </a:t>
            </a:r>
            <a:endParaRPr lang="el-G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59" y="2996952"/>
            <a:ext cx="355282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683568" y="5270376"/>
            <a:ext cx="7272808" cy="923330"/>
          </a:xfrm>
          <a:prstGeom prst="rect">
            <a:avLst/>
          </a:prstGeom>
        </p:spPr>
        <p:txBody>
          <a:bodyPr wrap="square">
            <a:spAutoFit/>
          </a:bodyPr>
          <a:lstStyle/>
          <a:p>
            <a:r>
              <a:rPr lang="en-US" dirty="0"/>
              <a:t>Figure:  Sensor-augmented pump consisting of a Guardian RT sensor (A), which is attached to a </a:t>
            </a:r>
            <a:r>
              <a:rPr lang="en-US" dirty="0" err="1"/>
              <a:t>Minilink</a:t>
            </a:r>
            <a:r>
              <a:rPr lang="en-US" dirty="0"/>
              <a:t> transmitter (B) and they communicate with an insulin infusion pump (C). </a:t>
            </a:r>
            <a:endParaRPr lang="el-GR" dirty="0"/>
          </a:p>
        </p:txBody>
      </p:sp>
    </p:spTree>
    <p:extLst>
      <p:ext uri="{BB962C8B-B14F-4D97-AF65-F5344CB8AC3E}">
        <p14:creationId xmlns:p14="http://schemas.microsoft.com/office/powerpoint/2010/main" val="3533913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800" dirty="0">
                <a:solidFill>
                  <a:srgbClr val="675E47"/>
                </a:solidFill>
                <a:latin typeface="Comic Sans MS"/>
                <a:ea typeface="Times New Roman"/>
                <a:cs typeface="Tunga"/>
              </a:rPr>
              <a:t>Other Drug Delivery </a:t>
            </a:r>
            <a:r>
              <a:rPr lang="en-US" sz="4800" dirty="0">
                <a:solidFill>
                  <a:srgbClr val="A9A57C">
                    <a:lumMod val="50000"/>
                  </a:srgbClr>
                </a:solidFill>
                <a:latin typeface="Comic Sans MS"/>
                <a:ea typeface="Times New Roman"/>
                <a:cs typeface="Tunga"/>
              </a:rPr>
              <a:t>Systems: </a:t>
            </a:r>
            <a:r>
              <a:rPr lang="en-US" sz="4000" dirty="0">
                <a:solidFill>
                  <a:srgbClr val="A9A57C">
                    <a:lumMod val="50000"/>
                  </a:srgbClr>
                </a:solidFill>
                <a:latin typeface="Comic Sans MS"/>
                <a:ea typeface="Times New Roman"/>
                <a:cs typeface="Tunga"/>
              </a:rPr>
              <a:t>Implantable devices</a:t>
            </a:r>
            <a:endParaRPr lang="el-GR" dirty="0"/>
          </a:p>
        </p:txBody>
      </p:sp>
      <p:sp>
        <p:nvSpPr>
          <p:cNvPr id="3" name="Θέση περιεχομένου 2"/>
          <p:cNvSpPr>
            <a:spLocks noGrp="1"/>
          </p:cNvSpPr>
          <p:nvPr>
            <p:ph idx="1"/>
          </p:nvPr>
        </p:nvSpPr>
        <p:spPr/>
        <p:txBody>
          <a:bodyPr/>
          <a:lstStyle/>
          <a:p>
            <a:pPr marL="114300" indent="0">
              <a:buNone/>
            </a:pPr>
            <a:r>
              <a:rPr lang="en-US" sz="2400" dirty="0">
                <a:solidFill>
                  <a:srgbClr val="2F2B20"/>
                </a:solidFill>
                <a:latin typeface="Comic Sans MS"/>
                <a:ea typeface="Times New Roman"/>
                <a:cs typeface="Tunga"/>
              </a:rPr>
              <a:t>For example, an infusion pump that is about the size of a hockey puck has been implanted below the skin, near the waist, to provide continuous delivery of chemotherapy to patients with liver cancer.</a:t>
            </a:r>
            <a:endParaRPr lang="el-GR"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789040"/>
            <a:ext cx="3642110" cy="24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238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800" dirty="0">
                <a:solidFill>
                  <a:srgbClr val="675E47"/>
                </a:solidFill>
                <a:latin typeface="Comic Sans MS"/>
                <a:ea typeface="Times New Roman"/>
                <a:cs typeface="Tunga"/>
              </a:rPr>
              <a:t>Other Drug Delivery </a:t>
            </a:r>
            <a:r>
              <a:rPr lang="en-US" sz="4800" dirty="0">
                <a:solidFill>
                  <a:srgbClr val="A9A57C">
                    <a:lumMod val="50000"/>
                  </a:srgbClr>
                </a:solidFill>
                <a:latin typeface="Comic Sans MS"/>
                <a:ea typeface="Times New Roman"/>
                <a:cs typeface="Tunga"/>
              </a:rPr>
              <a:t>Systems: </a:t>
            </a:r>
            <a:r>
              <a:rPr lang="en-US" sz="4000" dirty="0">
                <a:solidFill>
                  <a:srgbClr val="A9A57C">
                    <a:lumMod val="50000"/>
                  </a:srgbClr>
                </a:solidFill>
                <a:latin typeface="Comic Sans MS"/>
                <a:ea typeface="Times New Roman"/>
                <a:cs typeface="Tunga"/>
              </a:rPr>
              <a:t>Implantable devices</a:t>
            </a:r>
            <a:endParaRPr lang="el-GR" dirty="0"/>
          </a:p>
        </p:txBody>
      </p:sp>
      <p:sp>
        <p:nvSpPr>
          <p:cNvPr id="3" name="Θέση περιεχομένου 2"/>
          <p:cNvSpPr>
            <a:spLocks noGrp="1"/>
          </p:cNvSpPr>
          <p:nvPr>
            <p:ph idx="1"/>
          </p:nvPr>
        </p:nvSpPr>
        <p:spPr/>
        <p:txBody>
          <a:bodyPr/>
          <a:lstStyle/>
          <a:p>
            <a:pPr marL="114300" lvl="0" indent="0">
              <a:buClr>
                <a:srgbClr val="A9A57C"/>
              </a:buClr>
              <a:buNone/>
            </a:pPr>
            <a:r>
              <a:rPr lang="en-US" sz="2400" dirty="0">
                <a:solidFill>
                  <a:srgbClr val="2F2B20"/>
                </a:solidFill>
                <a:latin typeface="Comic Sans MS"/>
                <a:ea typeface="Times New Roman"/>
                <a:cs typeface="Tunga"/>
              </a:rPr>
              <a:t>This device, which has a refillable drug reservoir, is connected by an outlet catheter to the patient’s blood vessel. </a:t>
            </a:r>
          </a:p>
          <a:p>
            <a:pPr marL="114300" lvl="0" indent="0">
              <a:buClr>
                <a:srgbClr val="A9A57C"/>
              </a:buClr>
              <a:buNone/>
            </a:pPr>
            <a:endParaRPr lang="en-US" sz="2400" dirty="0">
              <a:solidFill>
                <a:srgbClr val="2F2B20"/>
              </a:solidFill>
              <a:latin typeface="Comic Sans MS"/>
              <a:ea typeface="Times New Roman"/>
              <a:cs typeface="Tunga"/>
            </a:endParaRPr>
          </a:p>
          <a:p>
            <a:pPr marL="114300" lvl="0" indent="0">
              <a:buClr>
                <a:srgbClr val="A9A57C"/>
              </a:buClr>
              <a:buNone/>
            </a:pPr>
            <a:r>
              <a:rPr lang="en-US" sz="2400" dirty="0">
                <a:solidFill>
                  <a:srgbClr val="2F2B20"/>
                </a:solidFill>
                <a:latin typeface="Comic Sans MS"/>
                <a:ea typeface="Times New Roman"/>
                <a:cs typeface="Tunga"/>
              </a:rPr>
              <a:t>In addition to providing a continuous supply of medication, these devices have the advantage of delivering higher doses with fewer side effects than can be realized through the systemic route.</a:t>
            </a:r>
            <a:endParaRPr lang="el-GR" dirty="0">
              <a:solidFill>
                <a:srgbClr val="2F2B20"/>
              </a:solidFill>
            </a:endParaRPr>
          </a:p>
          <a:p>
            <a:pPr marL="114300" indent="0">
              <a:buNone/>
            </a:pPr>
            <a:endParaRPr lang="el-GR" dirty="0"/>
          </a:p>
        </p:txBody>
      </p:sp>
    </p:spTree>
    <p:extLst>
      <p:ext uri="{BB962C8B-B14F-4D97-AF65-F5344CB8AC3E}">
        <p14:creationId xmlns:p14="http://schemas.microsoft.com/office/powerpoint/2010/main" val="632508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D95BF3-47C9-4DA8-8D89-E173B154B656}"/>
              </a:ext>
            </a:extLst>
          </p:cNvPr>
          <p:cNvSpPr>
            <a:spLocks noGrp="1"/>
          </p:cNvSpPr>
          <p:nvPr>
            <p:ph type="title"/>
          </p:nvPr>
        </p:nvSpPr>
        <p:spPr/>
        <p:txBody>
          <a:bodyPr/>
          <a:lstStyle/>
          <a:p>
            <a:r>
              <a:rPr lang="en-US" sz="4800" dirty="0">
                <a:effectLst/>
                <a:latin typeface="Comic Sans MS" panose="030F0702030302020204" pitchFamily="66" charset="0"/>
                <a:ea typeface="Times New Roman" panose="02020603050405020304" pitchFamily="18" charset="0"/>
                <a:cs typeface="Tunga" panose="020B0502040204020203" pitchFamily="34" charset="0"/>
              </a:rPr>
              <a:t>Routes of Administration</a:t>
            </a:r>
            <a:r>
              <a:rPr lang="en-US" sz="4800" b="1" dirty="0">
                <a:effectLst/>
                <a:latin typeface="Comic Sans MS" panose="030F0702030302020204" pitchFamily="66" charset="0"/>
                <a:ea typeface="Times New Roman" panose="02020603050405020304" pitchFamily="18" charset="0"/>
                <a:cs typeface="Tunga" panose="020B0502040204020203" pitchFamily="34" charset="0"/>
              </a:rPr>
              <a:t> </a:t>
            </a:r>
            <a:endParaRPr lang="el-GR" sz="4800" dirty="0"/>
          </a:p>
        </p:txBody>
      </p:sp>
      <p:sp>
        <p:nvSpPr>
          <p:cNvPr id="3" name="Θέση περιεχομένου 2">
            <a:extLst>
              <a:ext uri="{FF2B5EF4-FFF2-40B4-BE49-F238E27FC236}">
                <a16:creationId xmlns:a16="http://schemas.microsoft.com/office/drawing/2014/main" id="{AEF3FD05-D991-4FDC-9CF0-832D1F6BED19}"/>
              </a:ext>
            </a:extLst>
          </p:cNvPr>
          <p:cNvSpPr>
            <a:spLocks noGrp="1"/>
          </p:cNvSpPr>
          <p:nvPr>
            <p:ph idx="1"/>
          </p:nvPr>
        </p:nvSpPr>
        <p:spPr/>
        <p:txBody>
          <a:bodyPr/>
          <a:lstStyle/>
          <a:p>
            <a:pPr marL="114300" indent="0">
              <a:buNone/>
            </a:pPr>
            <a:r>
              <a:rPr lang="en-US" sz="1800" b="1" dirty="0">
                <a:effectLst/>
                <a:latin typeface="Comic Sans MS" panose="030F0702030302020204" pitchFamily="66" charset="0"/>
                <a:ea typeface="Times New Roman" panose="02020603050405020304" pitchFamily="18" charset="0"/>
                <a:cs typeface="Tunga" panose="020B0502040204020203" pitchFamily="34" charset="0"/>
              </a:rPr>
              <a:t>The route of administration refers to the way, channel, or</a:t>
            </a:r>
          </a:p>
          <a:p>
            <a:pPr marL="114300" indent="0">
              <a:buNone/>
            </a:pPr>
            <a:r>
              <a:rPr lang="en-US" sz="1800" b="1" dirty="0">
                <a:effectLst/>
                <a:latin typeface="Comic Sans MS" panose="030F0702030302020204" pitchFamily="66" charset="0"/>
                <a:ea typeface="Times New Roman" panose="02020603050405020304" pitchFamily="18" charset="0"/>
                <a:cs typeface="Tunga" panose="020B0502040204020203" pitchFamily="34" charset="0"/>
              </a:rPr>
              <a:t>method by which a drug is delivered to a patient</a:t>
            </a:r>
            <a:r>
              <a:rPr lang="en-US" sz="1800" dirty="0">
                <a:effectLst/>
                <a:latin typeface="Comic Sans MS" panose="030F0702030302020204" pitchFamily="66" charset="0"/>
                <a:ea typeface="Times New Roman" panose="02020603050405020304" pitchFamily="18" charset="0"/>
                <a:cs typeface="Tunga" panose="020B0502040204020203" pitchFamily="34" charset="0"/>
              </a:rPr>
              <a:t>. </a:t>
            </a:r>
          </a:p>
          <a:p>
            <a:pPr marL="114300" indent="0">
              <a:buNone/>
            </a:pPr>
            <a:r>
              <a:rPr lang="en-US" sz="1800" dirty="0">
                <a:effectLst/>
                <a:latin typeface="Comic Sans MS" panose="030F0702030302020204" pitchFamily="66" charset="0"/>
                <a:ea typeface="Times New Roman" panose="02020603050405020304" pitchFamily="18" charset="0"/>
                <a:cs typeface="Tunga" panose="020B0502040204020203" pitchFamily="34" charset="0"/>
              </a:rPr>
              <a:t>The most frequently utilized routes of administering medications to a patient are the </a:t>
            </a:r>
            <a:r>
              <a:rPr lang="en-US" sz="1800" i="1" dirty="0">
                <a:effectLst/>
                <a:latin typeface="Comic Sans MS" panose="030F0702030302020204" pitchFamily="66" charset="0"/>
                <a:ea typeface="Times New Roman" panose="02020603050405020304" pitchFamily="18" charset="0"/>
                <a:cs typeface="Tunga" panose="020B0502040204020203" pitchFamily="34" charset="0"/>
              </a:rPr>
              <a:t>oral </a:t>
            </a:r>
            <a:r>
              <a:rPr lang="en-US" sz="1800" dirty="0">
                <a:effectLst/>
                <a:latin typeface="Comic Sans MS" panose="030F0702030302020204" pitchFamily="66" charset="0"/>
                <a:ea typeface="Times New Roman" panose="02020603050405020304" pitchFamily="18" charset="0"/>
                <a:cs typeface="Tunga" panose="020B0502040204020203" pitchFamily="34" charset="0"/>
              </a:rPr>
              <a:t>and </a:t>
            </a:r>
            <a:r>
              <a:rPr lang="en-US" sz="1800" i="1" dirty="0">
                <a:effectLst/>
                <a:latin typeface="Comic Sans MS" panose="030F0702030302020204" pitchFamily="66" charset="0"/>
                <a:ea typeface="Times New Roman" panose="02020603050405020304" pitchFamily="18" charset="0"/>
                <a:cs typeface="Tunga" panose="020B0502040204020203" pitchFamily="34" charset="0"/>
              </a:rPr>
              <a:t>parenteral. </a:t>
            </a:r>
            <a:r>
              <a:rPr lang="en-US" sz="1800" b="1" dirty="0">
                <a:effectLst/>
                <a:latin typeface="Comic Sans MS" panose="030F0702030302020204" pitchFamily="66" charset="0"/>
                <a:ea typeface="Times New Roman" panose="02020603050405020304" pitchFamily="18" charset="0"/>
              </a:rPr>
              <a:t>Parenteral</a:t>
            </a:r>
            <a:r>
              <a:rPr lang="en-US" sz="1800" dirty="0">
                <a:effectLst/>
                <a:latin typeface="Times New Roman" panose="02020603050405020304" pitchFamily="18" charset="0"/>
                <a:ea typeface="Times New Roman" panose="02020603050405020304" pitchFamily="18" charset="0"/>
              </a:rPr>
              <a:t> </a:t>
            </a:r>
            <a:r>
              <a:rPr lang="en-US" sz="1800" dirty="0">
                <a:effectLst/>
                <a:latin typeface="Comic Sans MS" panose="030F0702030302020204" pitchFamily="66" charset="0"/>
                <a:ea typeface="Times New Roman" panose="02020603050405020304" pitchFamily="18" charset="0"/>
                <a:cs typeface="Times New Roman" panose="02020603050405020304" pitchFamily="18" charset="0"/>
              </a:rPr>
              <a:t>medications enter the body by </a:t>
            </a:r>
            <a:r>
              <a:rPr lang="en-US" sz="1800" b="1" dirty="0">
                <a:effectLst/>
                <a:latin typeface="Comic Sans MS" panose="030F0702030302020204" pitchFamily="66" charset="0"/>
                <a:ea typeface="Times New Roman" panose="02020603050405020304" pitchFamily="18" charset="0"/>
                <a:cs typeface="Times New Roman" panose="02020603050405020304" pitchFamily="18" charset="0"/>
              </a:rPr>
              <a:t>injection</a:t>
            </a:r>
            <a:r>
              <a:rPr lang="en-US" sz="1800" dirty="0">
                <a:effectLst/>
                <a:latin typeface="Comic Sans MS" panose="030F0702030302020204" pitchFamily="66" charset="0"/>
                <a:ea typeface="Times New Roman" panose="02020603050405020304" pitchFamily="18" charset="0"/>
                <a:cs typeface="Times New Roman" panose="02020603050405020304" pitchFamily="18" charset="0"/>
              </a:rPr>
              <a:t> through the tissue and circulatory system.</a:t>
            </a:r>
            <a:r>
              <a:rPr lang="en-US" sz="1800" dirty="0">
                <a:effectLst/>
                <a:latin typeface="Times New Roman" panose="02020603050405020304" pitchFamily="18" charset="0"/>
                <a:ea typeface="Times New Roman" panose="02020603050405020304" pitchFamily="18" charset="0"/>
              </a:rPr>
              <a:t> </a:t>
            </a:r>
            <a:br>
              <a:rPr lang="en-US" sz="1800" i="1" dirty="0">
                <a:effectLst/>
                <a:latin typeface="Comic Sans MS" panose="030F0702030302020204" pitchFamily="66" charset="0"/>
                <a:ea typeface="Times New Roman" panose="02020603050405020304" pitchFamily="18" charset="0"/>
                <a:cs typeface="Tunga" panose="020B0502040204020203" pitchFamily="34" charset="0"/>
              </a:rPr>
            </a:br>
            <a:endParaRPr lang="el-GR" dirty="0"/>
          </a:p>
        </p:txBody>
      </p:sp>
      <p:pic>
        <p:nvPicPr>
          <p:cNvPr id="5" name="Εικόνα 4">
            <a:extLst>
              <a:ext uri="{FF2B5EF4-FFF2-40B4-BE49-F238E27FC236}">
                <a16:creationId xmlns:a16="http://schemas.microsoft.com/office/drawing/2014/main" id="{1705DF5A-906C-41F7-990C-F521E6263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943" y="3429000"/>
            <a:ext cx="3617336" cy="2703959"/>
          </a:xfrm>
          <a:prstGeom prst="rect">
            <a:avLst/>
          </a:prstGeom>
        </p:spPr>
      </p:pic>
      <p:pic>
        <p:nvPicPr>
          <p:cNvPr id="7" name="Εικόνα 6">
            <a:extLst>
              <a:ext uri="{FF2B5EF4-FFF2-40B4-BE49-F238E27FC236}">
                <a16:creationId xmlns:a16="http://schemas.microsoft.com/office/drawing/2014/main" id="{0546AE1A-E948-4AA7-ADC8-9F6BF6C4F0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7428" y="3772091"/>
            <a:ext cx="3048000" cy="2017776"/>
          </a:xfrm>
          <a:prstGeom prst="rect">
            <a:avLst/>
          </a:prstGeom>
        </p:spPr>
      </p:pic>
    </p:spTree>
    <p:extLst>
      <p:ext uri="{BB962C8B-B14F-4D97-AF65-F5344CB8AC3E}">
        <p14:creationId xmlns:p14="http://schemas.microsoft.com/office/powerpoint/2010/main" val="4773375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B510E2-3BFA-4BB0-8977-F1170F79E0E3}"/>
              </a:ext>
            </a:extLst>
          </p:cNvPr>
          <p:cNvSpPr>
            <a:spLocks noGrp="1"/>
          </p:cNvSpPr>
          <p:nvPr>
            <p:ph type="title"/>
          </p:nvPr>
        </p:nvSpPr>
        <p:spPr/>
        <p:txBody>
          <a:bodyPr/>
          <a:lstStyle/>
          <a:p>
            <a:pPr algn="ctr"/>
            <a:r>
              <a:rPr lang="en-US" sz="4400" dirty="0">
                <a:effectLst/>
                <a:latin typeface="Comic Sans MS" panose="030F0702030302020204" pitchFamily="66" charset="0"/>
                <a:ea typeface="Times New Roman" panose="02020603050405020304" pitchFamily="18" charset="0"/>
                <a:cs typeface="Tunga" panose="020B0502040204020203" pitchFamily="34" charset="0"/>
              </a:rPr>
              <a:t>Routes of Administration</a:t>
            </a:r>
            <a:r>
              <a:rPr lang="en-US" sz="4400" b="1" dirty="0">
                <a:effectLst/>
                <a:latin typeface="Comic Sans MS" panose="030F0702030302020204" pitchFamily="66" charset="0"/>
                <a:ea typeface="Times New Roman" panose="02020603050405020304" pitchFamily="18" charset="0"/>
                <a:cs typeface="Tunga" panose="020B0502040204020203" pitchFamily="34" charset="0"/>
              </a:rPr>
              <a:t> </a:t>
            </a:r>
            <a:endParaRPr lang="el-GR" dirty="0"/>
          </a:p>
        </p:txBody>
      </p:sp>
      <p:sp>
        <p:nvSpPr>
          <p:cNvPr id="3" name="Θέση περιεχομένου 2">
            <a:extLst>
              <a:ext uri="{FF2B5EF4-FFF2-40B4-BE49-F238E27FC236}">
                <a16:creationId xmlns:a16="http://schemas.microsoft.com/office/drawing/2014/main" id="{0A3750EA-9812-4C4A-AA45-4AE3210AECDA}"/>
              </a:ext>
            </a:extLst>
          </p:cNvPr>
          <p:cNvSpPr>
            <a:spLocks noGrp="1"/>
          </p:cNvSpPr>
          <p:nvPr>
            <p:ph idx="1"/>
          </p:nvPr>
        </p:nvSpPr>
        <p:spPr/>
        <p:txBody>
          <a:bodyPr/>
          <a:lstStyle/>
          <a:p>
            <a:r>
              <a:rPr lang="en-US" sz="1800" dirty="0">
                <a:effectLst/>
                <a:latin typeface="Comic Sans MS" panose="030F0702030302020204" pitchFamily="66" charset="0"/>
                <a:ea typeface="Times New Roman" panose="02020603050405020304" pitchFamily="18" charset="0"/>
                <a:cs typeface="Tunga" panose="020B0502040204020203" pitchFamily="34" charset="0"/>
              </a:rPr>
              <a:t>Selected types of injections are: </a:t>
            </a:r>
            <a:br>
              <a:rPr lang="en-US" sz="1800" dirty="0">
                <a:effectLst/>
                <a:latin typeface="Comic Sans MS" panose="030F0702030302020204" pitchFamily="66" charset="0"/>
                <a:ea typeface="Times New Roman" panose="02020603050405020304" pitchFamily="18" charset="0"/>
                <a:cs typeface="Tunga" panose="020B0502040204020203" pitchFamily="34" charset="0"/>
              </a:rPr>
            </a:br>
            <a:r>
              <a:rPr lang="en-US" sz="1800" dirty="0">
                <a:effectLst/>
                <a:latin typeface="Comic Sans MS" panose="030F0702030302020204" pitchFamily="66" charset="0"/>
                <a:ea typeface="Times New Roman" panose="02020603050405020304" pitchFamily="18" charset="0"/>
                <a:cs typeface="Tunga" panose="020B0502040204020203" pitchFamily="34" charset="0"/>
              </a:rPr>
              <a:t>1. Subcutaneous (hypodermic)—pertains to beneath, below, or under the skin. </a:t>
            </a:r>
            <a:br>
              <a:rPr lang="en-US" sz="1800" dirty="0">
                <a:effectLst/>
                <a:latin typeface="Comic Sans MS" panose="030F0702030302020204" pitchFamily="66" charset="0"/>
                <a:ea typeface="Times New Roman" panose="02020603050405020304" pitchFamily="18" charset="0"/>
                <a:cs typeface="Tunga" panose="020B0502040204020203" pitchFamily="34" charset="0"/>
              </a:rPr>
            </a:br>
            <a:r>
              <a:rPr lang="en-US" sz="1800" dirty="0">
                <a:effectLst/>
                <a:latin typeface="Comic Sans MS" panose="030F0702030302020204" pitchFamily="66" charset="0"/>
                <a:ea typeface="Times New Roman" panose="02020603050405020304" pitchFamily="18" charset="0"/>
                <a:cs typeface="Tunga" panose="020B0502040204020203" pitchFamily="34" charset="0"/>
              </a:rPr>
              <a:t>2. Intramuscular—pertains to within a muscle.                                                         3</a:t>
            </a:r>
            <a:r>
              <a:rPr lang="en-US" sz="1800" b="1" dirty="0">
                <a:effectLst/>
                <a:latin typeface="Comic Sans MS" panose="030F0702030302020204" pitchFamily="66" charset="0"/>
                <a:ea typeface="Times New Roman" panose="02020603050405020304" pitchFamily="18" charset="0"/>
                <a:cs typeface="Tunga" panose="020B0502040204020203" pitchFamily="34" charset="0"/>
              </a:rPr>
              <a:t>.</a:t>
            </a:r>
            <a:r>
              <a:rPr lang="en-US" sz="1800" dirty="0">
                <a:effectLst/>
                <a:latin typeface="Comic Sans MS" panose="030F0702030302020204" pitchFamily="66" charset="0"/>
                <a:ea typeface="Times New Roman" panose="02020603050405020304" pitchFamily="18" charset="0"/>
                <a:cs typeface="Tunga" panose="020B0502040204020203" pitchFamily="34" charset="0"/>
              </a:rPr>
              <a:t>Intradermal—pertains to within the dermis. </a:t>
            </a:r>
            <a:br>
              <a:rPr lang="en-US" sz="1800" dirty="0">
                <a:effectLst/>
                <a:latin typeface="Comic Sans MS" panose="030F0702030302020204" pitchFamily="66" charset="0"/>
                <a:ea typeface="Times New Roman" panose="02020603050405020304" pitchFamily="18" charset="0"/>
                <a:cs typeface="Tunga" panose="020B0502040204020203" pitchFamily="34" charset="0"/>
              </a:rPr>
            </a:br>
            <a:r>
              <a:rPr lang="en-US" sz="1800" dirty="0">
                <a:effectLst/>
                <a:latin typeface="Comic Sans MS" panose="030F0702030302020204" pitchFamily="66" charset="0"/>
                <a:ea typeface="Times New Roman" panose="02020603050405020304" pitchFamily="18" charset="0"/>
                <a:cs typeface="Tunga" panose="020B0502040204020203" pitchFamily="34" charset="0"/>
              </a:rPr>
              <a:t>4. Intravenous—pertains to within a vein. </a:t>
            </a:r>
            <a:br>
              <a:rPr lang="en-US" sz="1800" dirty="0">
                <a:effectLst/>
                <a:latin typeface="Comic Sans MS" panose="030F0702030302020204" pitchFamily="66" charset="0"/>
                <a:ea typeface="Times New Roman" panose="02020603050405020304" pitchFamily="18" charset="0"/>
                <a:cs typeface="Tunga" panose="020B0502040204020203" pitchFamily="34" charset="0"/>
              </a:rPr>
            </a:br>
            <a:r>
              <a:rPr lang="en-US" sz="1800" dirty="0">
                <a:effectLst/>
                <a:latin typeface="Comic Sans MS" panose="030F0702030302020204" pitchFamily="66" charset="0"/>
                <a:ea typeface="Times New Roman" panose="02020603050405020304" pitchFamily="18" charset="0"/>
                <a:cs typeface="Tunga" panose="020B0502040204020203" pitchFamily="34" charset="0"/>
              </a:rPr>
              <a:t>5. Intra-articular—pertains to within a joint. </a:t>
            </a:r>
            <a:endParaRPr lang="el-GR" sz="1800" dirty="0">
              <a:effectLst/>
              <a:latin typeface="Times New Roman" panose="02020603050405020304" pitchFamily="18" charset="0"/>
              <a:ea typeface="Times New Roman" panose="02020603050405020304" pitchFamily="18" charset="0"/>
            </a:endParaRPr>
          </a:p>
          <a:p>
            <a:endParaRPr lang="en-US" dirty="0"/>
          </a:p>
          <a:p>
            <a:endParaRPr lang="el-GR" dirty="0"/>
          </a:p>
        </p:txBody>
      </p:sp>
      <p:pic>
        <p:nvPicPr>
          <p:cNvPr id="5" name="Εικόνα 4">
            <a:extLst>
              <a:ext uri="{FF2B5EF4-FFF2-40B4-BE49-F238E27FC236}">
                <a16:creationId xmlns:a16="http://schemas.microsoft.com/office/drawing/2014/main" id="{F518F32A-4BE7-4C5E-8C69-F734C2D07B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16" y="3834955"/>
            <a:ext cx="6912768" cy="2732953"/>
          </a:xfrm>
          <a:prstGeom prst="rect">
            <a:avLst/>
          </a:prstGeom>
        </p:spPr>
      </p:pic>
    </p:spTree>
    <p:extLst>
      <p:ext uri="{BB962C8B-B14F-4D97-AF65-F5344CB8AC3E}">
        <p14:creationId xmlns:p14="http://schemas.microsoft.com/office/powerpoint/2010/main" val="31879024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B7D2DF-6BA9-47B3-BD27-408B54E1ECF4}"/>
              </a:ext>
            </a:extLst>
          </p:cNvPr>
          <p:cNvSpPr>
            <a:spLocks noGrp="1"/>
          </p:cNvSpPr>
          <p:nvPr>
            <p:ph type="title"/>
          </p:nvPr>
        </p:nvSpPr>
        <p:spPr/>
        <p:txBody>
          <a:bodyPr/>
          <a:lstStyle/>
          <a:p>
            <a:pPr algn="ctr"/>
            <a:r>
              <a:rPr lang="en-US" sz="4800" dirty="0">
                <a:effectLst/>
                <a:latin typeface="Comic Sans MS" panose="030F0702030302020204" pitchFamily="66" charset="0"/>
                <a:ea typeface="Times New Roman" panose="02020603050405020304" pitchFamily="18" charset="0"/>
                <a:cs typeface="Tunga" panose="020B0502040204020203" pitchFamily="34" charset="0"/>
              </a:rPr>
              <a:t>Routes of Administration</a:t>
            </a:r>
            <a:r>
              <a:rPr lang="en-US" sz="4800" b="1" dirty="0">
                <a:effectLst/>
                <a:latin typeface="Comic Sans MS" panose="030F0702030302020204" pitchFamily="66" charset="0"/>
                <a:ea typeface="Times New Roman" panose="02020603050405020304" pitchFamily="18" charset="0"/>
                <a:cs typeface="Tunga" panose="020B0502040204020203" pitchFamily="34" charset="0"/>
              </a:rPr>
              <a:t> </a:t>
            </a:r>
            <a:endParaRPr lang="el-GR" dirty="0"/>
          </a:p>
        </p:txBody>
      </p:sp>
      <p:sp>
        <p:nvSpPr>
          <p:cNvPr id="3" name="Θέση περιεχομένου 2">
            <a:extLst>
              <a:ext uri="{FF2B5EF4-FFF2-40B4-BE49-F238E27FC236}">
                <a16:creationId xmlns:a16="http://schemas.microsoft.com/office/drawing/2014/main" id="{1C0CAB4D-98C6-42D2-8335-6086D52CBCB5}"/>
              </a:ext>
            </a:extLst>
          </p:cNvPr>
          <p:cNvSpPr>
            <a:spLocks noGrp="1"/>
          </p:cNvSpPr>
          <p:nvPr>
            <p:ph idx="1"/>
          </p:nvPr>
        </p:nvSpPr>
        <p:spPr/>
        <p:txBody>
          <a:bodyPr/>
          <a:lstStyle/>
          <a:p>
            <a:pPr>
              <a:lnSpc>
                <a:spcPct val="150000"/>
              </a:lnSpc>
            </a:pPr>
            <a:r>
              <a:rPr lang="en-US" sz="1800" dirty="0">
                <a:effectLst/>
                <a:latin typeface="Comic Sans MS" panose="030F0702030302020204" pitchFamily="66" charset="0"/>
                <a:ea typeface="Times New Roman" panose="02020603050405020304" pitchFamily="18" charset="0"/>
                <a:cs typeface="Tunga" panose="020B0502040204020203" pitchFamily="34" charset="0"/>
              </a:rPr>
              <a:t>Other routes of administration are:                                                                  ●direct application to the skin (lotions, creams, liniments, ointments, and transdermal systems)                                                                                         ●sublingual (tablets, liquid: drops)                                                                   ●buccal (tablets)                                                                                              ●rectal (suppositories, ointments)                                                                      ●vaginal (suppositories, creams, tablets) </a:t>
            </a:r>
          </a:p>
          <a:p>
            <a:pPr>
              <a:lnSpc>
                <a:spcPct val="150000"/>
              </a:lnSpc>
            </a:pPr>
            <a:r>
              <a:rPr lang="en-US" sz="1800" dirty="0">
                <a:effectLst/>
                <a:latin typeface="Comic Sans MS" panose="030F0702030302020204" pitchFamily="66" charset="0"/>
                <a:ea typeface="Times New Roman" panose="02020603050405020304" pitchFamily="18" charset="0"/>
                <a:cs typeface="Tunga" panose="020B0502040204020203" pitchFamily="34" charset="0"/>
              </a:rPr>
              <a:t>inhalation (sprays, aerosols)                                                                    ●instillation (liquid: drops) </a:t>
            </a:r>
            <a:endParaRPr lang="el-GR" dirty="0"/>
          </a:p>
        </p:txBody>
      </p:sp>
    </p:spTree>
    <p:extLst>
      <p:ext uri="{BB962C8B-B14F-4D97-AF65-F5344CB8AC3E}">
        <p14:creationId xmlns:p14="http://schemas.microsoft.com/office/powerpoint/2010/main" val="301885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4800" dirty="0">
                <a:latin typeface="Comic Sans MS"/>
                <a:ea typeface="Times New Roman"/>
                <a:cs typeface="Tunga"/>
              </a:rPr>
              <a:t>Liquid Preparations </a:t>
            </a:r>
            <a:endParaRPr lang="el-GR" dirty="0"/>
          </a:p>
        </p:txBody>
      </p:sp>
      <p:sp>
        <p:nvSpPr>
          <p:cNvPr id="3" name="Θέση περιεχομένου 2"/>
          <p:cNvSpPr>
            <a:spLocks noGrp="1"/>
          </p:cNvSpPr>
          <p:nvPr>
            <p:ph idx="1"/>
          </p:nvPr>
        </p:nvSpPr>
        <p:spPr/>
        <p:txBody>
          <a:bodyPr/>
          <a:lstStyle/>
          <a:p>
            <a:pPr marL="114300" indent="0">
              <a:buNone/>
            </a:pPr>
            <a:r>
              <a:rPr lang="en-US" sz="2400" b="1" dirty="0">
                <a:latin typeface="Comic Sans MS"/>
                <a:ea typeface="Times New Roman"/>
                <a:cs typeface="Times New Roman"/>
              </a:rPr>
              <a:t>Liquid preparations</a:t>
            </a:r>
            <a:r>
              <a:rPr lang="en-US" sz="2400" b="1" i="1" dirty="0">
                <a:latin typeface="Comic Sans MS"/>
                <a:ea typeface="Times New Roman"/>
                <a:cs typeface="Times New Roman"/>
              </a:rPr>
              <a:t> </a:t>
            </a:r>
            <a:r>
              <a:rPr lang="en-US" sz="2400" b="1" dirty="0">
                <a:latin typeface="Comic Sans MS"/>
                <a:ea typeface="Times New Roman"/>
                <a:cs typeface="Times New Roman"/>
              </a:rPr>
              <a:t>are those containing a drug that has been dissolved or suspended.</a:t>
            </a:r>
            <a:r>
              <a:rPr lang="en-US" sz="2400" i="1" dirty="0">
                <a:latin typeface="Comic Sans MS"/>
                <a:ea typeface="Times New Roman"/>
                <a:cs typeface="Times New Roman"/>
              </a:rPr>
              <a:t> </a:t>
            </a:r>
          </a:p>
          <a:p>
            <a:pPr marL="114300" indent="0">
              <a:buNone/>
            </a:pPr>
            <a:endParaRPr lang="en-US" sz="2400" dirty="0">
              <a:latin typeface="Comic Sans MS"/>
              <a:ea typeface="Times New Roman"/>
              <a:cs typeface="Times New Roman"/>
            </a:endParaRPr>
          </a:p>
          <a:p>
            <a:pPr marL="114300" indent="0">
              <a:buNone/>
            </a:pPr>
            <a:r>
              <a:rPr lang="en-US" sz="2400" dirty="0">
                <a:latin typeface="Comic Sans MS"/>
                <a:ea typeface="Times New Roman"/>
                <a:cs typeface="Times New Roman"/>
              </a:rPr>
              <a:t>Depending upon the solvent used, the drug may be further classified as an aqueous (water) or alcohol preparation. </a:t>
            </a:r>
          </a:p>
          <a:p>
            <a:pPr marL="114300" indent="0">
              <a:buNone/>
            </a:pPr>
            <a:endParaRPr lang="en-US" sz="2400" dirty="0">
              <a:latin typeface="Comic Sans MS"/>
              <a:ea typeface="Times New Roman"/>
              <a:cs typeface="Times New Roman"/>
            </a:endParaRPr>
          </a:p>
          <a:p>
            <a:pPr marL="114300" indent="0">
              <a:buNone/>
            </a:pPr>
            <a:r>
              <a:rPr lang="en-US" sz="2400" dirty="0">
                <a:latin typeface="Comic Sans MS"/>
                <a:ea typeface="Times New Roman"/>
                <a:cs typeface="Times New Roman"/>
              </a:rPr>
              <a:t>When prescribed for internal use, liquid preparations other than emulsions are rapidly absorbed through the stomach or intestinal walls. </a:t>
            </a:r>
            <a:endParaRPr lang="el-GR" dirty="0"/>
          </a:p>
        </p:txBody>
      </p:sp>
    </p:spTree>
    <p:extLst>
      <p:ext uri="{BB962C8B-B14F-4D97-AF65-F5344CB8AC3E}">
        <p14:creationId xmlns:p14="http://schemas.microsoft.com/office/powerpoint/2010/main" val="97486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Types of liquid preparations</a:t>
            </a:r>
            <a:endParaRPr lang="el-GR" dirty="0"/>
          </a:p>
        </p:txBody>
      </p:sp>
      <p:sp>
        <p:nvSpPr>
          <p:cNvPr id="3" name="Θέση περιεχομένου 2"/>
          <p:cNvSpPr>
            <a:spLocks noGrp="1"/>
          </p:cNvSpPr>
          <p:nvPr>
            <p:ph idx="1"/>
          </p:nvPr>
        </p:nvSpPr>
        <p:spPr/>
        <p:txBody>
          <a:bodyPr/>
          <a:lstStyle/>
          <a:p>
            <a:pPr marL="114300" indent="0">
              <a:buNone/>
            </a:pPr>
            <a:r>
              <a:rPr lang="en-US" sz="2400" b="1" dirty="0">
                <a:latin typeface="Comic Sans MS"/>
                <a:ea typeface="Times New Roman"/>
                <a:cs typeface="Tunga"/>
              </a:rPr>
              <a:t>Emulsions </a:t>
            </a:r>
            <a:r>
              <a:rPr lang="en-US" sz="2400" dirty="0">
                <a:latin typeface="Comic Sans MS"/>
                <a:ea typeface="Times New Roman"/>
                <a:cs typeface="Tunga"/>
              </a:rPr>
              <a:t>consist of fine droplets of </a:t>
            </a:r>
          </a:p>
          <a:p>
            <a:pPr marL="114300" indent="0">
              <a:buNone/>
            </a:pPr>
            <a:r>
              <a:rPr lang="en-US" sz="2400" b="1" dirty="0">
                <a:latin typeface="Comic Sans MS"/>
                <a:ea typeface="Times New Roman"/>
                <a:cs typeface="Tunga"/>
              </a:rPr>
              <a:t>oil in water or water in oil</a:t>
            </a:r>
            <a:r>
              <a:rPr lang="en-US" sz="2400" dirty="0">
                <a:latin typeface="Comic Sans MS"/>
                <a:ea typeface="Times New Roman"/>
                <a:cs typeface="Tunga"/>
              </a:rPr>
              <a:t>. They separate into layers after standing for long periods of time and must be shaken vigorously before they are ready for use. </a:t>
            </a:r>
          </a:p>
          <a:p>
            <a:pPr>
              <a:buFont typeface="Wingdings" pitchFamily="2" charset="2"/>
              <a:buChar char="Ø"/>
            </a:pPr>
            <a:r>
              <a:rPr lang="en-US" sz="2400" dirty="0">
                <a:latin typeface="Comic Sans MS"/>
                <a:ea typeface="Times New Roman"/>
                <a:cs typeface="Tunga"/>
              </a:rPr>
              <a:t>An example of an emulsion is castor oil. </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4500563"/>
            <a:ext cx="275272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99333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4845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675E47"/>
                </a:solidFill>
              </a:rPr>
              <a:t>Types of liquid preparations</a:t>
            </a:r>
            <a:endParaRPr lang="el-GR" dirty="0"/>
          </a:p>
        </p:txBody>
      </p:sp>
      <p:sp>
        <p:nvSpPr>
          <p:cNvPr id="3" name="Θέση περιεχομένου 2"/>
          <p:cNvSpPr>
            <a:spLocks noGrp="1"/>
          </p:cNvSpPr>
          <p:nvPr>
            <p:ph idx="1"/>
          </p:nvPr>
        </p:nvSpPr>
        <p:spPr/>
        <p:txBody>
          <a:bodyPr/>
          <a:lstStyle/>
          <a:p>
            <a:pPr marL="114300" indent="0">
              <a:buNone/>
            </a:pPr>
            <a:r>
              <a:rPr lang="en-US" sz="2400" b="1" dirty="0">
                <a:latin typeface="Comic Sans MS"/>
                <a:ea typeface="Times New Roman"/>
                <a:cs typeface="Tunga"/>
              </a:rPr>
              <a:t>Solutions </a:t>
            </a:r>
            <a:r>
              <a:rPr lang="en-US" sz="2400" dirty="0">
                <a:latin typeface="Comic Sans MS"/>
                <a:ea typeface="Times New Roman"/>
                <a:cs typeface="Tunga"/>
              </a:rPr>
              <a:t>One or more drugs can be dissolved in an appropriate solvent to make a solution. The solution will appear to be clear and homogeneous. </a:t>
            </a:r>
          </a:p>
          <a:p>
            <a:pPr>
              <a:buFont typeface="Wingdings" pitchFamily="2" charset="2"/>
              <a:buChar char="Ø"/>
            </a:pPr>
            <a:r>
              <a:rPr lang="en-US" sz="2400" dirty="0">
                <a:latin typeface="Comic Sans MS"/>
                <a:ea typeface="Times New Roman"/>
                <a:cs typeface="Tunga"/>
              </a:rPr>
              <a:t>An example of a solution is normal saline. </a:t>
            </a:r>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360057"/>
            <a:ext cx="157162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167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7488832" cy="57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730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675E47"/>
                </a:solidFill>
              </a:rPr>
              <a:t>Types of liquid preparations</a:t>
            </a:r>
            <a:endParaRPr lang="el-GR" dirty="0"/>
          </a:p>
        </p:txBody>
      </p:sp>
      <p:sp>
        <p:nvSpPr>
          <p:cNvPr id="3" name="Θέση περιεχομένου 2"/>
          <p:cNvSpPr>
            <a:spLocks noGrp="1"/>
          </p:cNvSpPr>
          <p:nvPr>
            <p:ph idx="1"/>
          </p:nvPr>
        </p:nvSpPr>
        <p:spPr/>
        <p:txBody>
          <a:bodyPr/>
          <a:lstStyle/>
          <a:p>
            <a:pPr marL="114300" indent="0">
              <a:buNone/>
            </a:pPr>
            <a:r>
              <a:rPr lang="en-US" sz="2400" b="1" dirty="0">
                <a:latin typeface="Comic Sans MS"/>
                <a:ea typeface="Times New Roman"/>
                <a:cs typeface="Tunga"/>
              </a:rPr>
              <a:t>Mixtures and suspensions </a:t>
            </a:r>
            <a:r>
              <a:rPr lang="en-US" sz="2400" dirty="0">
                <a:latin typeface="Comic Sans MS"/>
                <a:ea typeface="Times New Roman"/>
                <a:cs typeface="Tunga"/>
              </a:rPr>
              <a:t>Drugs that have been mixed with a liquid, but not dissolved, are called mixtures or suspensions. These preparations must be shaken before being administered to the patient. </a:t>
            </a:r>
          </a:p>
          <a:p>
            <a:pPr>
              <a:buFont typeface="Wingdings" pitchFamily="2" charset="2"/>
              <a:buChar char="Ø"/>
            </a:pPr>
            <a:r>
              <a:rPr lang="en-US" sz="1800" dirty="0">
                <a:latin typeface="Comic Sans MS"/>
                <a:ea typeface="Times New Roman"/>
                <a:cs typeface="Tunga"/>
              </a:rPr>
              <a:t>Milk of Magnesia (MOM) is an example of a mixture or suspension</a:t>
            </a:r>
            <a:r>
              <a:rPr lang="en-US" sz="2400" dirty="0">
                <a:latin typeface="Comic Sans MS"/>
                <a:ea typeface="Times New Roman"/>
                <a:cs typeface="Tunga"/>
              </a:rPr>
              <a:t>. </a:t>
            </a:r>
            <a:endParaRPr lang="el-GR"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415" y="3982396"/>
            <a:ext cx="17621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3835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Γειτνίαση">
  <a:themeElements>
    <a:clrScheme name="Γειτνίαση">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Γειτνίαση">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929</TotalTime>
  <Words>2452</Words>
  <Application>Microsoft Office PowerPoint</Application>
  <PresentationFormat>Προβολή στην οθόνη (4:3)</PresentationFormat>
  <Paragraphs>193</Paragraphs>
  <Slides>48</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48</vt:i4>
      </vt:variant>
    </vt:vector>
  </HeadingPairs>
  <TitlesOfParts>
    <vt:vector size="55" baseType="lpstr">
      <vt:lpstr>Arial</vt:lpstr>
      <vt:lpstr>Calibri</vt:lpstr>
      <vt:lpstr>Cambria</vt:lpstr>
      <vt:lpstr>Comic Sans MS</vt:lpstr>
      <vt:lpstr>Times New Roman</vt:lpstr>
      <vt:lpstr>Wingdings</vt:lpstr>
      <vt:lpstr>Γειτνίαση</vt:lpstr>
      <vt:lpstr>Forms of drugs and how they act</vt:lpstr>
      <vt:lpstr>Introduction</vt:lpstr>
      <vt:lpstr>Introduction</vt:lpstr>
      <vt:lpstr>Introduction</vt:lpstr>
      <vt:lpstr>Liquid Preparations </vt:lpstr>
      <vt:lpstr>Types of liquid preparations</vt:lpstr>
      <vt:lpstr>Types of liquid preparations</vt:lpstr>
      <vt:lpstr>Παρουσίαση του PowerPoint</vt:lpstr>
      <vt:lpstr>Types of liquid preparations</vt:lpstr>
      <vt:lpstr>Types of liquid preparations</vt:lpstr>
      <vt:lpstr>Types of liquid preparations</vt:lpstr>
      <vt:lpstr>Παρουσίαση του PowerPoint</vt:lpstr>
      <vt:lpstr>Types of liquid preparations</vt:lpstr>
      <vt:lpstr>Types of liquid preparations</vt:lpstr>
      <vt:lpstr>Types of liquid preparations</vt:lpstr>
      <vt:lpstr>Types of liquid preparations</vt:lpstr>
      <vt:lpstr>Types of liquid preparations</vt:lpstr>
      <vt:lpstr>Types of liquid preparations</vt:lpstr>
      <vt:lpstr>Types of liquid preparations</vt:lpstr>
      <vt:lpstr>Types of liquid preparations</vt:lpstr>
      <vt:lpstr>Types of liquid preparations</vt:lpstr>
      <vt:lpstr>Παρουσίαση του PowerPoint</vt:lpstr>
      <vt:lpstr>Solid and Semisolid Preparations </vt:lpstr>
      <vt:lpstr>Types of Solid and Semisolid Preparations </vt:lpstr>
      <vt:lpstr>Types of Solid and Semisolid Preparations </vt:lpstr>
      <vt:lpstr>Types of Solid and Semisolid Preparations </vt:lpstr>
      <vt:lpstr>Types of Solid and Semisolid Preparations </vt:lpstr>
      <vt:lpstr>Types of Solid and Semisolid Preparations (tablets) </vt:lpstr>
      <vt:lpstr>Types of Solid and Semisolid Preparations (tablets)  </vt:lpstr>
      <vt:lpstr>Types of Solid and Semisolid Preparations (tablets)  </vt:lpstr>
      <vt:lpstr>Types of Solid and Semisolid Preparations (tablets) </vt:lpstr>
      <vt:lpstr>Types of Solid and Semisolid Preparations (tablets) </vt:lpstr>
      <vt:lpstr>Types of Solid and Semisolid Preparations (tablets) </vt:lpstr>
      <vt:lpstr>Types of Solid and Semisolid Preparations (tablets) </vt:lpstr>
      <vt:lpstr>Types of Solid and Semisolid Preparations (tablets) </vt:lpstr>
      <vt:lpstr>Other Drug Delivery Systems</vt:lpstr>
      <vt:lpstr>Other Drug Delivery Systems: Transdermal System</vt:lpstr>
      <vt:lpstr>Other Drug Delivery Systems: Transdermal System</vt:lpstr>
      <vt:lpstr>Other Drug Delivery Systems: Transdermal System </vt:lpstr>
      <vt:lpstr>Other Drug Delivery Systems: Transdermal System</vt:lpstr>
      <vt:lpstr>Other Drug Delivery Systems: Transdermal System </vt:lpstr>
      <vt:lpstr>Other Drug Delivery Systems: eye curing lens</vt:lpstr>
      <vt:lpstr>Other Drug Delivery Systems: Implantable devices</vt:lpstr>
      <vt:lpstr>Other Drug Delivery Systems: Implantable devices</vt:lpstr>
      <vt:lpstr>Other Drug Delivery Systems: Implantable devices</vt:lpstr>
      <vt:lpstr>Routes of Administration </vt:lpstr>
      <vt:lpstr>Routes of Administration </vt:lpstr>
      <vt:lpstr>Routes of Administration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Forms of drugs and how they act</dc:title>
  <dc:creator>user</dc:creator>
  <cp:lastModifiedBy>Ελένη Ναλμπάντη</cp:lastModifiedBy>
  <cp:revision>47</cp:revision>
  <dcterms:created xsi:type="dcterms:W3CDTF">2017-02-24T20:08:26Z</dcterms:created>
  <dcterms:modified xsi:type="dcterms:W3CDTF">2021-04-14T06:37:07Z</dcterms:modified>
</cp:coreProperties>
</file>