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96" r:id="rId4"/>
    <p:sldId id="297" r:id="rId5"/>
    <p:sldId id="298" r:id="rId6"/>
    <p:sldId id="300" r:id="rId7"/>
    <p:sldId id="291" r:id="rId8"/>
    <p:sldId id="301" r:id="rId9"/>
    <p:sldId id="258" r:id="rId10"/>
    <p:sldId id="289" r:id="rId11"/>
    <p:sldId id="293"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p:cViewPr varScale="1">
        <p:scale>
          <a:sx n="78" d="100"/>
          <a:sy n="78" d="100"/>
        </p:scale>
        <p:origin x="160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886D982A-A646-4AD8-B8D6-799F994E414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3DC5EE9-06CD-40EA-8BA2-BC6B98D41A06}" type="datetimeFigureOut">
              <a:rPr lang="el-GR" smtClean="0"/>
              <a:pPr/>
              <a:t>13/10/2024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86D982A-A646-4AD8-B8D6-799F994E414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3DC5EE9-06CD-40EA-8BA2-BC6B98D41A06}" type="datetimeFigureOut">
              <a:rPr lang="el-GR" smtClean="0"/>
              <a:pPr/>
              <a:t>13/10/2024</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86D982A-A646-4AD8-B8D6-799F994E414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latin typeface="Palatino Linotype" pitchFamily="18" charset="0"/>
              </a:rPr>
              <a:t>ΑΠΟ ΤΟΝ ΟΙΚΟ ΣΤΟΝ ΔΗΜΟ</a:t>
            </a:r>
          </a:p>
        </p:txBody>
      </p:sp>
      <p:sp>
        <p:nvSpPr>
          <p:cNvPr id="3" name="2 - Υπότιτλος"/>
          <p:cNvSpPr>
            <a:spLocks noGrp="1"/>
          </p:cNvSpPr>
          <p:nvPr>
            <p:ph type="subTitle" idx="1"/>
          </p:nvPr>
        </p:nvSpPr>
        <p:spPr/>
        <p:txBody>
          <a:bodyPr>
            <a:normAutofit fontScale="77500" lnSpcReduction="20000"/>
          </a:bodyPr>
          <a:lstStyle/>
          <a:p>
            <a:r>
              <a:rPr lang="el-GR" b="1" dirty="0">
                <a:solidFill>
                  <a:schemeClr val="bg1"/>
                </a:solidFill>
                <a:latin typeface="Palatino Linotype" pitchFamily="18" charset="0"/>
              </a:rPr>
              <a:t>ΠΜΣ Ιστορίας</a:t>
            </a:r>
            <a:r>
              <a:rPr lang="en-US" b="1" dirty="0">
                <a:solidFill>
                  <a:schemeClr val="bg1"/>
                </a:solidFill>
                <a:latin typeface="Palatino Linotype" pitchFamily="18" charset="0"/>
              </a:rPr>
              <a:t> </a:t>
            </a:r>
            <a:r>
              <a:rPr lang="el-GR" b="1" dirty="0">
                <a:solidFill>
                  <a:schemeClr val="bg1"/>
                </a:solidFill>
                <a:latin typeface="Palatino Linotype" pitchFamily="18" charset="0"/>
              </a:rPr>
              <a:t>του Δικαίου και των Θεσμών</a:t>
            </a:r>
          </a:p>
          <a:p>
            <a:r>
              <a:rPr lang="el-GR" b="1" dirty="0">
                <a:solidFill>
                  <a:schemeClr val="bg1"/>
                </a:solidFill>
                <a:latin typeface="Palatino Linotype" pitchFamily="18" charset="0"/>
              </a:rPr>
              <a:t>Νομικής Σχολής Δ.Π.Θ</a:t>
            </a:r>
          </a:p>
          <a:p>
            <a:r>
              <a:rPr lang="el-GR" b="1" dirty="0">
                <a:solidFill>
                  <a:schemeClr val="bg1"/>
                </a:solidFill>
                <a:latin typeface="Palatino Linotype" pitchFamily="18" charset="0"/>
              </a:rPr>
              <a:t>Ακαδημαϊκό έτος 202</a:t>
            </a:r>
            <a:r>
              <a:rPr lang="en-US" b="1" dirty="0">
                <a:solidFill>
                  <a:schemeClr val="bg1"/>
                </a:solidFill>
                <a:latin typeface="Palatino Linotype" pitchFamily="18" charset="0"/>
              </a:rPr>
              <a:t>4-25</a:t>
            </a:r>
            <a:endParaRPr lang="el-GR" b="1" dirty="0">
              <a:solidFill>
                <a:schemeClr val="bg1"/>
              </a:solidFill>
              <a:latin typeface="Palatino Linotype" pitchFamily="18" charset="0"/>
            </a:endParaRPr>
          </a:p>
          <a:p>
            <a:pPr algn="l"/>
            <a:r>
              <a:rPr lang="el-GR" b="1" dirty="0">
                <a:solidFill>
                  <a:schemeClr val="bg1"/>
                </a:solidFill>
                <a:latin typeface="Palatino Linotype" pitchFamily="18" charset="0"/>
              </a:rPr>
              <a:t>Διδάσκων: </a:t>
            </a:r>
            <a:r>
              <a:rPr lang="el-GR" b="1" dirty="0" err="1">
                <a:solidFill>
                  <a:schemeClr val="bg1"/>
                </a:solidFill>
                <a:latin typeface="Palatino Linotype" pitchFamily="18" charset="0"/>
              </a:rPr>
              <a:t>Επ</a:t>
            </a:r>
            <a:r>
              <a:rPr lang="el-GR" b="1" dirty="0">
                <a:solidFill>
                  <a:schemeClr val="bg1"/>
                </a:solidFill>
                <a:latin typeface="Palatino Linotype" pitchFamily="18" charset="0"/>
              </a:rPr>
              <a:t>. Καθηγητής Αθανάσιος Δέλιος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Palatino Linotype" pitchFamily="18" charset="0"/>
              </a:rPr>
              <a:t>Οι τρεις έννοιες του όρου «οίκος»</a:t>
            </a:r>
          </a:p>
        </p:txBody>
      </p:sp>
      <p:sp>
        <p:nvSpPr>
          <p:cNvPr id="3" name="2 - Θέση περιεχομένου"/>
          <p:cNvSpPr>
            <a:spLocks noGrp="1"/>
          </p:cNvSpPr>
          <p:nvPr>
            <p:ph idx="1"/>
          </p:nvPr>
        </p:nvSpPr>
        <p:spPr/>
        <p:txBody>
          <a:bodyPr>
            <a:normAutofit/>
          </a:bodyPr>
          <a:lstStyle/>
          <a:p>
            <a:pPr>
              <a:buNone/>
            </a:pPr>
            <a:r>
              <a:rPr lang="el-GR" b="1" dirty="0"/>
              <a:t> </a:t>
            </a:r>
            <a:endParaRPr lang="el-GR" dirty="0"/>
          </a:p>
          <a:p>
            <a:pPr algn="just">
              <a:buNone/>
            </a:pPr>
            <a:r>
              <a:rPr lang="el-GR" dirty="0"/>
              <a:t>    </a:t>
            </a:r>
            <a:r>
              <a:rPr lang="el-GR" dirty="0">
                <a:solidFill>
                  <a:schemeClr val="bg1"/>
                </a:solidFill>
              </a:rPr>
              <a:t>Οι λογογράφοι χρησιμοποιούν εκτενώς τον όρο </a:t>
            </a:r>
            <a:r>
              <a:rPr lang="el-GR" i="1" dirty="0">
                <a:solidFill>
                  <a:schemeClr val="bg1"/>
                </a:solidFill>
              </a:rPr>
              <a:t>οίκος</a:t>
            </a:r>
            <a:r>
              <a:rPr lang="el-GR" dirty="0">
                <a:solidFill>
                  <a:schemeClr val="bg1"/>
                </a:solidFill>
              </a:rPr>
              <a:t> στους σχετικούς με το </a:t>
            </a:r>
            <a:r>
              <a:rPr lang="el-GR" dirty="0">
                <a:solidFill>
                  <a:srgbClr val="FF0000"/>
                </a:solidFill>
              </a:rPr>
              <a:t>οικογενειακό και κληρονομικό δίκαιο</a:t>
            </a:r>
            <a:r>
              <a:rPr lang="el-GR" dirty="0"/>
              <a:t> </a:t>
            </a:r>
            <a:r>
              <a:rPr lang="el-GR" dirty="0">
                <a:solidFill>
                  <a:schemeClr val="bg1"/>
                </a:solidFill>
              </a:rPr>
              <a:t>δικανικούς λόγους με τρεις σημασίες: </a:t>
            </a:r>
          </a:p>
          <a:p>
            <a:pPr>
              <a:buNone/>
            </a:pPr>
            <a:r>
              <a:rPr lang="el-GR" dirty="0">
                <a:solidFill>
                  <a:schemeClr val="bg1"/>
                </a:solidFill>
              </a:rPr>
              <a:t> </a:t>
            </a:r>
          </a:p>
          <a:p>
            <a:r>
              <a:rPr lang="el-GR" dirty="0">
                <a:solidFill>
                  <a:schemeClr val="bg1"/>
                </a:solidFill>
              </a:rPr>
              <a:t>     ο οίκος ως </a:t>
            </a:r>
            <a:r>
              <a:rPr lang="el-GR" i="1" dirty="0">
                <a:solidFill>
                  <a:schemeClr val="bg1"/>
                </a:solidFill>
              </a:rPr>
              <a:t>οικογένεια</a:t>
            </a:r>
            <a:endParaRPr lang="el-GR" dirty="0">
              <a:solidFill>
                <a:schemeClr val="bg1"/>
              </a:solidFill>
            </a:endParaRPr>
          </a:p>
          <a:p>
            <a:r>
              <a:rPr lang="el-GR" dirty="0">
                <a:solidFill>
                  <a:schemeClr val="bg1"/>
                </a:solidFill>
              </a:rPr>
              <a:t>     ο οίκος ως </a:t>
            </a:r>
            <a:r>
              <a:rPr lang="el-GR" i="1" dirty="0">
                <a:solidFill>
                  <a:schemeClr val="bg1"/>
                </a:solidFill>
              </a:rPr>
              <a:t>περιουσία</a:t>
            </a:r>
            <a:endParaRPr lang="el-GR" dirty="0">
              <a:solidFill>
                <a:schemeClr val="bg1"/>
              </a:solidFill>
            </a:endParaRPr>
          </a:p>
          <a:p>
            <a:r>
              <a:rPr lang="el-GR" dirty="0">
                <a:solidFill>
                  <a:schemeClr val="bg1"/>
                </a:solidFill>
              </a:rPr>
              <a:t>     ο οίκος ως </a:t>
            </a:r>
            <a:r>
              <a:rPr lang="el-GR" i="1" dirty="0">
                <a:solidFill>
                  <a:schemeClr val="bg1"/>
                </a:solidFill>
              </a:rPr>
              <a:t>οίκημα/σπίτι</a:t>
            </a:r>
            <a:endParaRPr lang="el-GR" dirty="0">
              <a:solidFill>
                <a:schemeClr val="bg1"/>
              </a:solidFill>
            </a:endParaRPr>
          </a:p>
          <a:p>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Palatino Linotype" pitchFamily="18" charset="0"/>
              </a:rPr>
              <a:t>Ο οίκος ως οικογένεια</a:t>
            </a:r>
          </a:p>
        </p:txBody>
      </p:sp>
      <p:sp>
        <p:nvSpPr>
          <p:cNvPr id="3" name="2 - Θέση περιεχομένου"/>
          <p:cNvSpPr>
            <a:spLocks noGrp="1"/>
          </p:cNvSpPr>
          <p:nvPr>
            <p:ph idx="1"/>
          </p:nvPr>
        </p:nvSpPr>
        <p:spPr/>
        <p:txBody>
          <a:bodyPr>
            <a:normAutofit fontScale="85000" lnSpcReduction="20000"/>
          </a:bodyPr>
          <a:lstStyle/>
          <a:p>
            <a:pPr algn="just"/>
            <a:r>
              <a:rPr lang="el-GR" dirty="0">
                <a:solidFill>
                  <a:schemeClr val="bg1"/>
                </a:solidFill>
                <a:latin typeface="Palatino Linotype" pitchFamily="18" charset="0"/>
              </a:rPr>
              <a:t>Ο Ισαίος στον λόγο του </a:t>
            </a:r>
            <a:r>
              <a:rPr lang="el-GR" i="1" dirty="0">
                <a:solidFill>
                  <a:schemeClr val="bg1"/>
                </a:solidFill>
                <a:latin typeface="Palatino Linotype" pitchFamily="18" charset="0"/>
              </a:rPr>
              <a:t>Περί του Απολλοδώρου Κλήρου</a:t>
            </a:r>
            <a:r>
              <a:rPr lang="el-GR" dirty="0">
                <a:solidFill>
                  <a:schemeClr val="bg1"/>
                </a:solidFill>
                <a:latin typeface="Palatino Linotype" pitchFamily="18" charset="0"/>
              </a:rPr>
              <a:t> μνημονεύει τα εξής: «</a:t>
            </a:r>
            <a:r>
              <a:rPr lang="el-GR" i="1" dirty="0">
                <a:solidFill>
                  <a:schemeClr val="bg1"/>
                </a:solidFill>
                <a:latin typeface="Palatino Linotype" pitchFamily="18" charset="0"/>
              </a:rPr>
              <a:t>Όλοι όσοι πρόκειται να πεθάνουν φροντίζουν να μην ερημωθούν οι οίκοι τους, αλλά να υπάρχει πάντα κάποιος ο οποίος να κάνει σπονδές και να προσφέρει όλα τα νομιζόμενα</a:t>
            </a:r>
            <a:r>
              <a:rPr lang="el-GR" dirty="0">
                <a:solidFill>
                  <a:schemeClr val="bg1"/>
                </a:solidFill>
                <a:latin typeface="Palatino Linotype" pitchFamily="18" charset="0"/>
              </a:rPr>
              <a:t>» (Ισαίος 7.30). </a:t>
            </a:r>
          </a:p>
          <a:p>
            <a:pPr algn="just"/>
            <a:r>
              <a:rPr lang="el-GR" dirty="0">
                <a:solidFill>
                  <a:schemeClr val="bg1"/>
                </a:solidFill>
                <a:latin typeface="Palatino Linotype" pitchFamily="18" charset="0"/>
              </a:rPr>
              <a:t>Σε έτερο σημείο του ίδιου λόγου (Ισαίος 7.44), ο ρήτορας αναφέρει: «</a:t>
            </a:r>
            <a:r>
              <a:rPr lang="el-GR" i="1" dirty="0">
                <a:solidFill>
                  <a:schemeClr val="bg1"/>
                </a:solidFill>
                <a:latin typeface="Palatino Linotype" pitchFamily="18" charset="0"/>
              </a:rPr>
              <a:t>Μη λησμονείτε ότι δεν έδωσε κανένα του παιδί να το υιοθετήσει (ο Απολλόδωρος Β’) και έτσι συντέλεσε στην ερήμωση του οίκου του. Παρομοίως δεν θα έδινε κανένα από τα παιδιά του στον Απολλόδωρο (Α) και θα άφηνε έρημο τον οίκο του δεδομένου ότι μεταξύ τους υπήρξαν εχθρικές σχέσεις και δεν μεσολάβησε αργότερα καμιά συμφιλίωση</a:t>
            </a:r>
            <a:r>
              <a:rPr lang="el-GR" dirty="0">
                <a:solidFill>
                  <a:schemeClr val="bg1"/>
                </a:solidFill>
                <a:latin typeface="Palatino Linotype"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Palatino Linotype" pitchFamily="18" charset="0"/>
              </a:rPr>
              <a:t>ΑΠΟ ΤΟΝ ΟΙΚΟ ΣΤΟΝ ΔΗΜΟ</a:t>
            </a:r>
          </a:p>
        </p:txBody>
      </p:sp>
      <p:sp>
        <p:nvSpPr>
          <p:cNvPr id="3" name="2 - Θέση περιεχομένου"/>
          <p:cNvSpPr>
            <a:spLocks noGrp="1"/>
          </p:cNvSpPr>
          <p:nvPr>
            <p:ph idx="1"/>
          </p:nvPr>
        </p:nvSpPr>
        <p:spPr/>
        <p:txBody>
          <a:bodyPr>
            <a:normAutofit/>
          </a:bodyPr>
          <a:lstStyle/>
          <a:p>
            <a:pPr algn="just"/>
            <a:r>
              <a:rPr lang="el-GR" dirty="0">
                <a:solidFill>
                  <a:schemeClr val="bg1"/>
                </a:solidFill>
                <a:latin typeface="Palatino Linotype" pitchFamily="18" charset="0"/>
              </a:rPr>
              <a:t>Ένα από τα τρία μαθήματα της ειδίκευσης «Ιστορία του Δικαίου και των Θεσμών» στο ΠΜΣ «Αστικό Δίκαιο, Αστικό Δικονομικό Δίκαιο και Ιστορία του Δικαίου και των Θεσμών».</a:t>
            </a:r>
          </a:p>
          <a:p>
            <a:pPr algn="just"/>
            <a:r>
              <a:rPr lang="el-GR" dirty="0">
                <a:solidFill>
                  <a:schemeClr val="bg1"/>
                </a:solidFill>
                <a:latin typeface="Palatino Linotype" pitchFamily="18" charset="0"/>
              </a:rPr>
              <a:t>Το μάθημα διδάσκεται στο 1</a:t>
            </a:r>
            <a:r>
              <a:rPr lang="el-GR" baseline="30000" dirty="0">
                <a:solidFill>
                  <a:schemeClr val="bg1"/>
                </a:solidFill>
                <a:latin typeface="Palatino Linotype" pitchFamily="18" charset="0"/>
              </a:rPr>
              <a:t>ο</a:t>
            </a:r>
            <a:r>
              <a:rPr lang="el-GR" dirty="0">
                <a:solidFill>
                  <a:schemeClr val="bg1"/>
                </a:solidFill>
                <a:latin typeface="Palatino Linotype" pitchFamily="18" charset="0"/>
              </a:rPr>
              <a:t> εξάμηνο   (χειμερινό) του ΠΜΣ κάθε Δευτέρα στις 17.00-19.</a:t>
            </a:r>
            <a:r>
              <a:rPr lang="en-US" dirty="0">
                <a:solidFill>
                  <a:schemeClr val="bg1"/>
                </a:solidFill>
                <a:latin typeface="Palatino Linotype" pitchFamily="18" charset="0"/>
              </a:rPr>
              <a:t>15</a:t>
            </a:r>
            <a:r>
              <a:rPr lang="el-GR" dirty="0">
                <a:solidFill>
                  <a:schemeClr val="bg1"/>
                </a:solidFill>
                <a:latin typeface="Palatino Linotype" pitchFamily="18" charset="0"/>
              </a:rPr>
              <a:t>.</a:t>
            </a:r>
          </a:p>
          <a:p>
            <a:pPr algn="just"/>
            <a:r>
              <a:rPr lang="el-GR" dirty="0">
                <a:solidFill>
                  <a:schemeClr val="bg1"/>
                </a:solidFill>
                <a:latin typeface="Palatino Linotype" pitchFamily="18" charset="0"/>
              </a:rPr>
              <a:t>Οι πιστωτικές μονάδες του μαθήματος είναι 10.</a:t>
            </a:r>
          </a:p>
          <a:p>
            <a:pPr algn="just"/>
            <a:endParaRPr lang="el-GR" dirty="0">
              <a:latin typeface="Palatino Linotype" pitchFamily="18" charset="0"/>
            </a:endParaRP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Palatino Linotype" pitchFamily="18" charset="0"/>
              </a:rPr>
              <a:t>Στόχος του μαθήματος</a:t>
            </a:r>
          </a:p>
        </p:txBody>
      </p:sp>
      <p:sp>
        <p:nvSpPr>
          <p:cNvPr id="3" name="2 - Θέση περιεχομένου"/>
          <p:cNvSpPr>
            <a:spLocks noGrp="1"/>
          </p:cNvSpPr>
          <p:nvPr>
            <p:ph idx="1"/>
          </p:nvPr>
        </p:nvSpPr>
        <p:spPr/>
        <p:txBody>
          <a:bodyPr>
            <a:normAutofit fontScale="77500" lnSpcReduction="20000"/>
          </a:bodyPr>
          <a:lstStyle/>
          <a:p>
            <a:pPr algn="just"/>
            <a:r>
              <a:rPr lang="el-GR" dirty="0">
                <a:solidFill>
                  <a:schemeClr val="bg1"/>
                </a:solidFill>
                <a:latin typeface="Palatino Linotype" pitchFamily="18" charset="0"/>
              </a:rPr>
              <a:t>Στόχος του μαθήματος είναι η εξέταση της σχέσης του ιδιωτικού δικαίου με το δημόσιο δίκαιο στην κλασική Αθήνα</a:t>
            </a:r>
            <a:r>
              <a:rPr lang="en-US" dirty="0">
                <a:solidFill>
                  <a:schemeClr val="bg1"/>
                </a:solidFill>
                <a:latin typeface="Palatino Linotype" pitchFamily="18" charset="0"/>
              </a:rPr>
              <a:t> </a:t>
            </a:r>
            <a:r>
              <a:rPr lang="el-GR" dirty="0">
                <a:solidFill>
                  <a:schemeClr val="bg1"/>
                </a:solidFill>
                <a:latin typeface="Palatino Linotype" pitchFamily="18" charset="0"/>
              </a:rPr>
              <a:t>και στη Ρώμη.</a:t>
            </a:r>
          </a:p>
          <a:p>
            <a:pPr algn="just"/>
            <a:r>
              <a:rPr lang="el-GR" dirty="0">
                <a:solidFill>
                  <a:schemeClr val="bg1"/>
                </a:solidFill>
                <a:latin typeface="Palatino Linotype" pitchFamily="18" charset="0"/>
              </a:rPr>
              <a:t>Θα αναλυθεί ο οίκος σε όλες του τις εκφάνσεις και ο τρόπος με τον οποίο αυτός συνδέεται με τον δήμο.</a:t>
            </a:r>
          </a:p>
          <a:p>
            <a:pPr algn="just"/>
            <a:r>
              <a:rPr lang="el-GR" dirty="0">
                <a:solidFill>
                  <a:schemeClr val="bg1"/>
                </a:solidFill>
                <a:latin typeface="Palatino Linotype" pitchFamily="18" charset="0"/>
              </a:rPr>
              <a:t>Αφετηρία της μελέτης θα είναι οι θεσμοί  του ιδιωτικού δικαίου. </a:t>
            </a:r>
          </a:p>
          <a:p>
            <a:pPr algn="just"/>
            <a:r>
              <a:rPr lang="el-GR" dirty="0">
                <a:solidFill>
                  <a:schemeClr val="bg1"/>
                </a:solidFill>
                <a:latin typeface="Palatino Linotype" pitchFamily="18" charset="0"/>
              </a:rPr>
              <a:t>Εστιάζοντας σε νομοθετικές ρυθμίσεις και εθιμικούς κανόνες που διέπουν τις σχέσεις των μελών της οικογένειας, την πατρική εξουσία, το διαζύγιο, την κληρονομική διαδοχή, την ιδιοκτησία, τις συναλλαγές, τις εμπορικές σχέσεις, θα αναλυθεί η αλληλεπίδραση του ιδιωτικού χώρου με τη σφαίρα του δημοσίου, καθώς και ο τρόπος που αυτή η αλληλεπίδραση διαμορφώνει τη νομοθεσία και τις κοινωνικές αντιλήψεις τόσο στην Αθήνα όσο και στη Ρώμη.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Palatino Linotype" pitchFamily="18" charset="0"/>
              </a:rPr>
              <a:t>Μαθησιακά αποτελέσματα</a:t>
            </a:r>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a:t>      </a:t>
            </a:r>
            <a:r>
              <a:rPr lang="el-GR" dirty="0">
                <a:solidFill>
                  <a:schemeClr val="bg1"/>
                </a:solidFill>
                <a:latin typeface="Palatino Linotype" pitchFamily="18" charset="0"/>
              </a:rPr>
              <a:t>Με την επιτυχή ολοκλήρωση του μαθήματος οι φοιτητές/</a:t>
            </a:r>
            <a:r>
              <a:rPr lang="el-GR" dirty="0" err="1">
                <a:solidFill>
                  <a:schemeClr val="bg1"/>
                </a:solidFill>
                <a:latin typeface="Palatino Linotype" pitchFamily="18" charset="0"/>
              </a:rPr>
              <a:t>τριες</a:t>
            </a:r>
            <a:r>
              <a:rPr lang="el-GR" dirty="0">
                <a:solidFill>
                  <a:schemeClr val="bg1"/>
                </a:solidFill>
                <a:latin typeface="Palatino Linotype" pitchFamily="18" charset="0"/>
              </a:rPr>
              <a:t> θα είναι σε θέση να:</a:t>
            </a:r>
          </a:p>
          <a:p>
            <a:pPr algn="ctr">
              <a:buNone/>
            </a:pPr>
            <a:r>
              <a:rPr lang="el-GR" b="1" dirty="0">
                <a:solidFill>
                  <a:schemeClr val="bg1"/>
                </a:solidFill>
                <a:latin typeface="Palatino Linotype" pitchFamily="18" charset="0"/>
              </a:rPr>
              <a:t>Γνώση</a:t>
            </a:r>
          </a:p>
          <a:p>
            <a:pPr algn="just"/>
            <a:r>
              <a:rPr lang="el-GR" dirty="0">
                <a:solidFill>
                  <a:schemeClr val="bg1"/>
                </a:solidFill>
                <a:latin typeface="Palatino Linotype" pitchFamily="18" charset="0"/>
              </a:rPr>
              <a:t>γνωρίζουν τους βασικούς θεσμούς του ιδιωτικού δικαίου της Αθήνας και της Ρώμης.</a:t>
            </a:r>
          </a:p>
          <a:p>
            <a:pPr algn="just"/>
            <a:endParaRPr lang="el-GR" b="1" dirty="0">
              <a:solidFill>
                <a:schemeClr val="bg1"/>
              </a:solidFill>
              <a:latin typeface="Palatino Linotype" pitchFamily="18" charset="0"/>
            </a:endParaRPr>
          </a:p>
          <a:p>
            <a:pPr algn="ctr">
              <a:buNone/>
            </a:pPr>
            <a:r>
              <a:rPr lang="el-GR" b="1" dirty="0">
                <a:solidFill>
                  <a:schemeClr val="bg1"/>
                </a:solidFill>
                <a:latin typeface="Palatino Linotype" pitchFamily="18" charset="0"/>
              </a:rPr>
              <a:t>Κατανόηση</a:t>
            </a:r>
          </a:p>
          <a:p>
            <a:pPr algn="just"/>
            <a:r>
              <a:rPr lang="el-GR" dirty="0">
                <a:solidFill>
                  <a:schemeClr val="bg1"/>
                </a:solidFill>
                <a:latin typeface="Palatino Linotype" pitchFamily="18" charset="0"/>
              </a:rPr>
              <a:t>κατανοούν τον κομβικό ρόλο του Αθηναίου και του Ρωμαίου πολίτη ως συνδετικού κρίκου ανάμεσα στον οίκο και την πόλη.</a:t>
            </a:r>
          </a:p>
          <a:p>
            <a:pPr algn="just"/>
            <a:r>
              <a:rPr lang="el-GR" dirty="0">
                <a:solidFill>
                  <a:schemeClr val="bg1"/>
                </a:solidFill>
                <a:latin typeface="Palatino Linotype" pitchFamily="18" charset="0"/>
              </a:rPr>
              <a:t>κατανοούν τον τρόπο με τον οποίο συνδέεται το ιδιωτικό με το δημόσιο δίκαιο.</a:t>
            </a:r>
          </a:p>
          <a:p>
            <a:pPr algn="ctr">
              <a:buNone/>
            </a:pPr>
            <a:r>
              <a:rPr lang="el-GR" b="1" dirty="0">
                <a:solidFill>
                  <a:schemeClr val="bg1"/>
                </a:solidFill>
                <a:latin typeface="Palatino Linotype" pitchFamily="18" charset="0"/>
              </a:rPr>
              <a:t>Ανάλυση</a:t>
            </a:r>
          </a:p>
          <a:p>
            <a:pPr algn="just"/>
            <a:r>
              <a:rPr lang="el-GR" dirty="0">
                <a:solidFill>
                  <a:schemeClr val="bg1"/>
                </a:solidFill>
                <a:latin typeface="Palatino Linotype" pitchFamily="18" charset="0"/>
              </a:rPr>
              <a:t>αναλύουν χωρία στα οποία δηλώνεται είτε άμεσα είτε έμμεσα ο σύνδεσμος του οίκου με τον δήμο στην Αθήνα</a:t>
            </a:r>
            <a:r>
              <a:rPr lang="en-US" dirty="0">
                <a:solidFill>
                  <a:schemeClr val="bg1"/>
                </a:solidFill>
                <a:latin typeface="Palatino Linotype" pitchFamily="18" charset="0"/>
              </a:rPr>
              <a:t> </a:t>
            </a:r>
            <a:r>
              <a:rPr lang="el-GR" dirty="0">
                <a:solidFill>
                  <a:schemeClr val="bg1"/>
                </a:solidFill>
                <a:latin typeface="Palatino Linotype" pitchFamily="18" charset="0"/>
              </a:rPr>
              <a:t>αλλά και στη Ρώμη.</a:t>
            </a:r>
          </a:p>
          <a:p>
            <a:endParaRPr lang="el-GR" b="1" dirty="0">
              <a:latin typeface="Palatino Linotyp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Palatino Linotype" pitchFamily="18" charset="0"/>
              </a:rPr>
              <a:t>Μεθοδολογία μαθήματος</a:t>
            </a:r>
          </a:p>
        </p:txBody>
      </p:sp>
      <p:sp>
        <p:nvSpPr>
          <p:cNvPr id="3" name="2 - Θέση περιεχομένου"/>
          <p:cNvSpPr>
            <a:spLocks noGrp="1"/>
          </p:cNvSpPr>
          <p:nvPr>
            <p:ph idx="1"/>
          </p:nvPr>
        </p:nvSpPr>
        <p:spPr/>
        <p:txBody>
          <a:bodyPr>
            <a:noAutofit/>
          </a:bodyPr>
          <a:lstStyle/>
          <a:p>
            <a:pPr algn="just"/>
            <a:r>
              <a:rPr lang="el-GR" sz="1600" dirty="0">
                <a:solidFill>
                  <a:schemeClr val="bg1"/>
                </a:solidFill>
                <a:latin typeface="Palatino Linotype" pitchFamily="18" charset="0"/>
              </a:rPr>
              <a:t>Η διδασκαλία αλλά και</a:t>
            </a:r>
            <a:r>
              <a:rPr lang="en-US" sz="1600" dirty="0">
                <a:solidFill>
                  <a:schemeClr val="bg1"/>
                </a:solidFill>
                <a:latin typeface="Palatino Linotype" pitchFamily="18" charset="0"/>
              </a:rPr>
              <a:t> </a:t>
            </a:r>
            <a:r>
              <a:rPr lang="el-GR" sz="1600" dirty="0">
                <a:solidFill>
                  <a:schemeClr val="bg1"/>
                </a:solidFill>
                <a:latin typeface="Palatino Linotype" pitchFamily="18" charset="0"/>
              </a:rPr>
              <a:t>όλη η μαθησιακή διαδικασία πραγματοποιούνται τόσο με δια ζώσης όσο και με εξ αποστάσεως μαθήματα.</a:t>
            </a:r>
          </a:p>
          <a:p>
            <a:pPr algn="just"/>
            <a:r>
              <a:rPr lang="el-GR" sz="1600" dirty="0">
                <a:solidFill>
                  <a:schemeClr val="bg1"/>
                </a:solidFill>
                <a:latin typeface="Palatino Linotype" pitchFamily="18" charset="0"/>
              </a:rPr>
              <a:t>Τα δια ζώσης μαθήματα πραγματοποιούνται στην αίθουσα του μεταπτυχιακού προγράμματος του ιδιωτικού δικαίου στη Νομική Σχολή Δ.Π.Θ.</a:t>
            </a:r>
          </a:p>
          <a:p>
            <a:pPr algn="just"/>
            <a:r>
              <a:rPr lang="el-GR" sz="1600" dirty="0">
                <a:solidFill>
                  <a:schemeClr val="bg1"/>
                </a:solidFill>
                <a:latin typeface="Palatino Linotype" pitchFamily="18" charset="0"/>
              </a:rPr>
              <a:t>Τα εξ αποστάσεως μαθήματα περιλαμβάνουν τόσο τη σύγχρονη εξ αποστάσεως εκπαίδευση μέσω της πλατφόρμας </a:t>
            </a:r>
            <a:r>
              <a:rPr lang="en-US" sz="1600" dirty="0">
                <a:solidFill>
                  <a:schemeClr val="bg1"/>
                </a:solidFill>
                <a:latin typeface="Palatino Linotype" pitchFamily="18" charset="0"/>
              </a:rPr>
              <a:t>Teams Microsoft </a:t>
            </a:r>
            <a:r>
              <a:rPr lang="el-GR" sz="1600" dirty="0">
                <a:solidFill>
                  <a:schemeClr val="bg1"/>
                </a:solidFill>
                <a:latin typeface="Palatino Linotype" pitchFamily="18" charset="0"/>
              </a:rPr>
              <a:t>όσο και την ασύγχρονη εξ αποστάσεως εκπαίδευση μέσω του </a:t>
            </a:r>
            <a:r>
              <a:rPr lang="en-US" sz="1600" dirty="0" err="1">
                <a:solidFill>
                  <a:schemeClr val="bg1"/>
                </a:solidFill>
                <a:latin typeface="Palatino Linotype" pitchFamily="18" charset="0"/>
              </a:rPr>
              <a:t>eclass</a:t>
            </a:r>
            <a:r>
              <a:rPr lang="en-US" sz="1600" dirty="0">
                <a:solidFill>
                  <a:schemeClr val="bg1"/>
                </a:solidFill>
                <a:latin typeface="Palatino Linotype" pitchFamily="18" charset="0"/>
              </a:rPr>
              <a:t>. </a:t>
            </a:r>
          </a:p>
          <a:p>
            <a:pPr algn="just"/>
            <a:r>
              <a:rPr lang="el-GR" sz="1600" b="1" u="sng" dirty="0">
                <a:solidFill>
                  <a:schemeClr val="bg1"/>
                </a:solidFill>
                <a:latin typeface="Palatino Linotype" pitchFamily="18" charset="0"/>
              </a:rPr>
              <a:t>Πλατφόρμα </a:t>
            </a:r>
            <a:r>
              <a:rPr lang="en-US" sz="1600" b="1" u="sng" dirty="0">
                <a:solidFill>
                  <a:schemeClr val="bg1"/>
                </a:solidFill>
                <a:latin typeface="Palatino Linotype" pitchFamily="18" charset="0"/>
              </a:rPr>
              <a:t>Teams</a:t>
            </a:r>
            <a:r>
              <a:rPr lang="el-GR" sz="1600" u="sng" dirty="0">
                <a:solidFill>
                  <a:schemeClr val="bg1"/>
                </a:solidFill>
                <a:latin typeface="Palatino Linotype" pitchFamily="18" charset="0"/>
              </a:rPr>
              <a:t>:</a:t>
            </a:r>
            <a:r>
              <a:rPr lang="el-GR" sz="1600" dirty="0">
                <a:solidFill>
                  <a:schemeClr val="bg1"/>
                </a:solidFill>
                <a:latin typeface="Palatino Linotype" pitchFamily="18" charset="0"/>
              </a:rPr>
              <a:t> Οι φοιτητές/</a:t>
            </a:r>
            <a:r>
              <a:rPr lang="el-GR" sz="1600" dirty="0" err="1">
                <a:solidFill>
                  <a:schemeClr val="bg1"/>
                </a:solidFill>
                <a:latin typeface="Palatino Linotype" pitchFamily="18" charset="0"/>
              </a:rPr>
              <a:t>τριες</a:t>
            </a:r>
            <a:r>
              <a:rPr lang="el-GR" sz="1600" dirty="0">
                <a:solidFill>
                  <a:schemeClr val="bg1"/>
                </a:solidFill>
                <a:latin typeface="Palatino Linotype" pitchFamily="18" charset="0"/>
              </a:rPr>
              <a:t> επικοινωνούν με τον διδάσκοντα στο πλαίσιο μιας ευέλικτης εικονικής τάξης, χρησιμοποιώντας την κάμερα και το μικρόφωνο (απαραίτητα στοιχεία για όλα τα διαδικτυακά μαθήματά μας) αλλά και την εφαρμογή του </a:t>
            </a:r>
            <a:r>
              <a:rPr lang="en-US" sz="1600" dirty="0">
                <a:solidFill>
                  <a:schemeClr val="bg1"/>
                </a:solidFill>
                <a:latin typeface="Palatino Linotype" pitchFamily="18" charset="0"/>
              </a:rPr>
              <a:t>chat</a:t>
            </a:r>
            <a:r>
              <a:rPr lang="el-GR" sz="1600" dirty="0">
                <a:solidFill>
                  <a:schemeClr val="bg1"/>
                </a:solidFill>
                <a:latin typeface="Palatino Linotype" pitchFamily="18" charset="0"/>
              </a:rPr>
              <a:t>.</a:t>
            </a:r>
          </a:p>
          <a:p>
            <a:pPr algn="just"/>
            <a:r>
              <a:rPr lang="en-US" sz="1600" b="1" u="sng" dirty="0" err="1">
                <a:solidFill>
                  <a:schemeClr val="bg1"/>
                </a:solidFill>
                <a:latin typeface="Palatino Linotype" pitchFamily="18" charset="0"/>
              </a:rPr>
              <a:t>Eclass</a:t>
            </a:r>
            <a:r>
              <a:rPr lang="el-GR" sz="1600" u="sng" dirty="0">
                <a:solidFill>
                  <a:schemeClr val="bg1"/>
                </a:solidFill>
                <a:latin typeface="Palatino Linotype" pitchFamily="18" charset="0"/>
              </a:rPr>
              <a:t>:</a:t>
            </a:r>
            <a:r>
              <a:rPr lang="el-GR" sz="1600" dirty="0">
                <a:solidFill>
                  <a:schemeClr val="bg1"/>
                </a:solidFill>
                <a:latin typeface="Palatino Linotype" pitchFamily="18" charset="0"/>
              </a:rPr>
              <a:t> Οι φοιτητές/</a:t>
            </a:r>
            <a:r>
              <a:rPr lang="el-GR" sz="1600" dirty="0" err="1">
                <a:solidFill>
                  <a:schemeClr val="bg1"/>
                </a:solidFill>
                <a:latin typeface="Palatino Linotype" pitchFamily="18" charset="0"/>
              </a:rPr>
              <a:t>τριες</a:t>
            </a:r>
            <a:r>
              <a:rPr lang="el-GR" sz="1600" dirty="0">
                <a:solidFill>
                  <a:schemeClr val="bg1"/>
                </a:solidFill>
                <a:latin typeface="Palatino Linotype" pitchFamily="18" charset="0"/>
              </a:rPr>
              <a:t> (αφού ολοκληρώσουν την εγγραφή τους στο Π.Μ.Σ και λάβουν κωδικούς) εγγράφονται στο μάθημα του </a:t>
            </a:r>
            <a:r>
              <a:rPr lang="en-US" sz="1600" dirty="0" err="1">
                <a:solidFill>
                  <a:schemeClr val="bg1"/>
                </a:solidFill>
                <a:latin typeface="Palatino Linotype" pitchFamily="18" charset="0"/>
              </a:rPr>
              <a:t>eclass</a:t>
            </a:r>
            <a:r>
              <a:rPr lang="en-US" sz="1600" dirty="0">
                <a:solidFill>
                  <a:schemeClr val="bg1"/>
                </a:solidFill>
                <a:latin typeface="Palatino Linotype" pitchFamily="18" charset="0"/>
              </a:rPr>
              <a:t> </a:t>
            </a:r>
            <a:r>
              <a:rPr lang="el-GR" sz="1600" dirty="0">
                <a:solidFill>
                  <a:schemeClr val="bg1"/>
                </a:solidFill>
                <a:latin typeface="Palatino Linotype" pitchFamily="18" charset="0"/>
              </a:rPr>
              <a:t>«ΑΠΟ ΤΟΝ ΟΙΚΟ ΣΤΟΝ ΔΗΜΟ (ακαδημαϊκό έτος 202</a:t>
            </a:r>
            <a:r>
              <a:rPr lang="en-US" sz="1600" dirty="0">
                <a:solidFill>
                  <a:schemeClr val="bg1"/>
                </a:solidFill>
                <a:latin typeface="Palatino Linotype" pitchFamily="18" charset="0"/>
              </a:rPr>
              <a:t>4-25</a:t>
            </a:r>
            <a:r>
              <a:rPr lang="el-GR" sz="1600" dirty="0">
                <a:solidFill>
                  <a:schemeClr val="bg1"/>
                </a:solidFill>
                <a:latin typeface="Palatino Linotype" pitchFamily="18" charset="0"/>
              </a:rPr>
              <a:t>)». Εκεί θα υπάρχουν οι ανακοινώσεις αλλά και το υλικό (</a:t>
            </a:r>
            <a:r>
              <a:rPr lang="en-US" sz="1600" dirty="0">
                <a:solidFill>
                  <a:schemeClr val="bg1"/>
                </a:solidFill>
                <a:latin typeface="Palatino Linotype" pitchFamily="18" charset="0"/>
              </a:rPr>
              <a:t>pp) </a:t>
            </a:r>
            <a:r>
              <a:rPr lang="el-GR" sz="1600" dirty="0">
                <a:solidFill>
                  <a:schemeClr val="bg1"/>
                </a:solidFill>
                <a:latin typeface="Palatino Linotype" pitchFamily="18" charset="0"/>
              </a:rPr>
              <a:t>το οποίο θα παρ</a:t>
            </a:r>
            <a:r>
              <a:rPr lang="en-US" sz="1600" dirty="0">
                <a:solidFill>
                  <a:schemeClr val="bg1"/>
                </a:solidFill>
                <a:latin typeface="Palatino Linotype" pitchFamily="18" charset="0"/>
              </a:rPr>
              <a:t>o</a:t>
            </a:r>
            <a:r>
              <a:rPr lang="el-GR" sz="1600" dirty="0" err="1">
                <a:solidFill>
                  <a:schemeClr val="bg1"/>
                </a:solidFill>
                <a:latin typeface="Palatino Linotype" pitchFamily="18" charset="0"/>
              </a:rPr>
              <a:t>υσιάζεται</a:t>
            </a:r>
            <a:r>
              <a:rPr lang="el-GR" sz="1600" dirty="0">
                <a:solidFill>
                  <a:schemeClr val="bg1"/>
                </a:solidFill>
                <a:latin typeface="Palatino Linotype" pitchFamily="18" charset="0"/>
              </a:rPr>
              <a:t> σε εβδομαδιαία βάση στο πλαίσιο των μαθημάτων.</a:t>
            </a:r>
          </a:p>
          <a:p>
            <a:pPr algn="just"/>
            <a:r>
              <a:rPr lang="en-US" sz="1600" b="1" u="sng" dirty="0">
                <a:solidFill>
                  <a:schemeClr val="bg1"/>
                </a:solidFill>
                <a:latin typeface="Palatino Linotype" pitchFamily="18" charset="0"/>
              </a:rPr>
              <a:t>Emails</a:t>
            </a:r>
            <a:r>
              <a:rPr lang="el-GR" sz="1600" b="1" dirty="0">
                <a:solidFill>
                  <a:schemeClr val="bg1"/>
                </a:solidFill>
                <a:latin typeface="Palatino Linotype" pitchFamily="18" charset="0"/>
              </a:rPr>
              <a:t>: </a:t>
            </a:r>
            <a:r>
              <a:rPr lang="el-GR" sz="1600" dirty="0">
                <a:solidFill>
                  <a:schemeClr val="bg1"/>
                </a:solidFill>
                <a:latin typeface="Palatino Linotype" pitchFamily="18" charset="0"/>
              </a:rPr>
              <a:t>Οι φοιτητές/</a:t>
            </a:r>
            <a:r>
              <a:rPr lang="el-GR" sz="1600" dirty="0" err="1">
                <a:solidFill>
                  <a:schemeClr val="bg1"/>
                </a:solidFill>
                <a:latin typeface="Palatino Linotype" pitchFamily="18" charset="0"/>
              </a:rPr>
              <a:t>τριες</a:t>
            </a:r>
            <a:r>
              <a:rPr lang="el-GR" sz="1600" dirty="0">
                <a:solidFill>
                  <a:schemeClr val="bg1"/>
                </a:solidFill>
                <a:latin typeface="Palatino Linotype" pitchFamily="18" charset="0"/>
              </a:rPr>
              <a:t> μπορούν να επικοινωνούν με τον διδάσκοντα του μαθήματος στην ηλεκτρονική διεύθυνση: </a:t>
            </a:r>
            <a:r>
              <a:rPr lang="en-US" sz="1600" dirty="0">
                <a:solidFill>
                  <a:schemeClr val="bg1"/>
                </a:solidFill>
                <a:latin typeface="Palatino Linotype" pitchFamily="18" charset="0"/>
              </a:rPr>
              <a:t>adelios@law.duth.gr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latin typeface="Palatino Linotype" pitchFamily="18" charset="0"/>
              </a:rPr>
              <a:t>Δομή και προγραμματισμός μαθημάτων</a:t>
            </a:r>
          </a:p>
        </p:txBody>
      </p:sp>
      <p:sp>
        <p:nvSpPr>
          <p:cNvPr id="3" name="2 - Θέση περιεχομένου"/>
          <p:cNvSpPr>
            <a:spLocks noGrp="1"/>
          </p:cNvSpPr>
          <p:nvPr>
            <p:ph idx="1"/>
          </p:nvPr>
        </p:nvSpPr>
        <p:spPr/>
        <p:txBody>
          <a:bodyPr>
            <a:normAutofit fontScale="92500" lnSpcReduction="10000"/>
          </a:bodyPr>
          <a:lstStyle/>
          <a:p>
            <a:pPr algn="just"/>
            <a:r>
              <a:rPr lang="el-GR" dirty="0">
                <a:solidFill>
                  <a:schemeClr val="bg1"/>
                </a:solidFill>
              </a:rPr>
              <a:t>Εναρκτήριο εισαγωγικό μάθημα: </a:t>
            </a:r>
            <a:r>
              <a:rPr lang="en-US" b="1" dirty="0">
                <a:solidFill>
                  <a:schemeClr val="bg1"/>
                </a:solidFill>
              </a:rPr>
              <a:t>14/10</a:t>
            </a:r>
            <a:endParaRPr lang="el-GR" b="1" dirty="0">
              <a:solidFill>
                <a:schemeClr val="bg1"/>
              </a:solidFill>
            </a:endParaRPr>
          </a:p>
          <a:p>
            <a:pPr algn="just"/>
            <a:r>
              <a:rPr lang="el-GR" b="1" dirty="0">
                <a:solidFill>
                  <a:schemeClr val="bg1"/>
                </a:solidFill>
              </a:rPr>
              <a:t>Από τις </a:t>
            </a:r>
            <a:r>
              <a:rPr lang="en-US" b="1" dirty="0">
                <a:solidFill>
                  <a:schemeClr val="bg1"/>
                </a:solidFill>
              </a:rPr>
              <a:t>14</a:t>
            </a:r>
            <a:r>
              <a:rPr lang="el-GR" b="1" dirty="0">
                <a:solidFill>
                  <a:schemeClr val="bg1"/>
                </a:solidFill>
              </a:rPr>
              <a:t>/10 έως και τις 1</a:t>
            </a:r>
            <a:r>
              <a:rPr lang="en-US" b="1" dirty="0">
                <a:solidFill>
                  <a:schemeClr val="bg1"/>
                </a:solidFill>
              </a:rPr>
              <a:t>8</a:t>
            </a:r>
            <a:r>
              <a:rPr lang="el-GR" b="1" dirty="0">
                <a:solidFill>
                  <a:schemeClr val="bg1"/>
                </a:solidFill>
              </a:rPr>
              <a:t>/11: </a:t>
            </a:r>
            <a:r>
              <a:rPr lang="el-GR" dirty="0">
                <a:solidFill>
                  <a:schemeClr val="bg1"/>
                </a:solidFill>
              </a:rPr>
              <a:t>αθηναϊκό δίκαιο</a:t>
            </a:r>
          </a:p>
          <a:p>
            <a:pPr algn="just">
              <a:buNone/>
            </a:pPr>
            <a:r>
              <a:rPr lang="el-GR" dirty="0">
                <a:solidFill>
                  <a:schemeClr val="bg1"/>
                </a:solidFill>
              </a:rPr>
              <a:t>     (Σε εβδομαδιαία βάση μελέτη σχετικού υλικού)</a:t>
            </a:r>
            <a:endParaRPr lang="en-US" dirty="0">
              <a:solidFill>
                <a:schemeClr val="bg1"/>
              </a:solidFill>
            </a:endParaRPr>
          </a:p>
          <a:p>
            <a:pPr algn="just"/>
            <a:r>
              <a:rPr lang="el-GR" b="1" dirty="0">
                <a:solidFill>
                  <a:srgbClr val="FF0000"/>
                </a:solidFill>
              </a:rPr>
              <a:t>Στις 18/11</a:t>
            </a:r>
            <a:r>
              <a:rPr lang="el-GR" dirty="0">
                <a:solidFill>
                  <a:srgbClr val="FF0000"/>
                </a:solidFill>
              </a:rPr>
              <a:t>: Επίλυση ασκήσεων αθηναϊκού δικαίου/Σχολιασμός χωρίων/νόμων</a:t>
            </a:r>
          </a:p>
          <a:p>
            <a:pPr algn="just"/>
            <a:r>
              <a:rPr lang="el-GR" b="1" dirty="0">
                <a:solidFill>
                  <a:schemeClr val="bg1"/>
                </a:solidFill>
              </a:rPr>
              <a:t>Από τις 25/11 έως και τις 13/1: </a:t>
            </a:r>
            <a:r>
              <a:rPr lang="el-GR" dirty="0">
                <a:solidFill>
                  <a:schemeClr val="bg1"/>
                </a:solidFill>
              </a:rPr>
              <a:t>ρωμαϊκό δίκαιο</a:t>
            </a:r>
          </a:p>
          <a:p>
            <a:pPr algn="just"/>
            <a:r>
              <a:rPr lang="el-GR" dirty="0">
                <a:solidFill>
                  <a:schemeClr val="bg1"/>
                </a:solidFill>
              </a:rPr>
              <a:t>(Σε εβδομαδιαία βάση μελέτη σχετικού υλικού)</a:t>
            </a:r>
          </a:p>
          <a:p>
            <a:pPr algn="just"/>
            <a:r>
              <a:rPr lang="el-GR" b="1" dirty="0">
                <a:solidFill>
                  <a:srgbClr val="FF0000"/>
                </a:solidFill>
              </a:rPr>
              <a:t>Στις 13/1: </a:t>
            </a:r>
            <a:r>
              <a:rPr lang="el-GR" dirty="0">
                <a:solidFill>
                  <a:srgbClr val="FF0000"/>
                </a:solidFill>
              </a:rPr>
              <a:t>Επίλυση ασκήσεων ρωμαϊκού δικαίου/ Σχολιασμός χωρίων/νόμων</a:t>
            </a:r>
          </a:p>
          <a:p>
            <a:pPr algn="just"/>
            <a:r>
              <a:rPr lang="el-GR" dirty="0">
                <a:solidFill>
                  <a:schemeClr val="bg1"/>
                </a:solidFill>
              </a:rPr>
              <a:t>Η ημερομηνία της τελικής εξέτασης θα ανακοινωθεί προσεχώς.</a:t>
            </a:r>
          </a:p>
          <a:p>
            <a:pPr algn="just">
              <a:buNone/>
            </a:pPr>
            <a:endParaRPr lang="el-GR" dirty="0">
              <a:solidFill>
                <a:schemeClr val="bg1"/>
              </a:solidFill>
            </a:endParaRPr>
          </a:p>
          <a:p>
            <a:pPr algn="just"/>
            <a:endParaRPr lang="el-GR"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930226"/>
          </a:xfrm>
        </p:spPr>
        <p:txBody>
          <a:bodyPr>
            <a:normAutofit/>
          </a:bodyPr>
          <a:lstStyle/>
          <a:p>
            <a:r>
              <a:rPr lang="el-GR" dirty="0">
                <a:latin typeface="Palatino Linotype" pitchFamily="18" charset="0"/>
              </a:rPr>
              <a:t>ΑΞΙΟΛΟΓΗΣΗ</a:t>
            </a:r>
          </a:p>
        </p:txBody>
      </p:sp>
      <p:sp>
        <p:nvSpPr>
          <p:cNvPr id="3" name="2 - Θέση περιεχομένου"/>
          <p:cNvSpPr>
            <a:spLocks noGrp="1"/>
          </p:cNvSpPr>
          <p:nvPr>
            <p:ph idx="1"/>
          </p:nvPr>
        </p:nvSpPr>
        <p:spPr/>
        <p:txBody>
          <a:bodyPr>
            <a:normAutofit fontScale="85000" lnSpcReduction="10000"/>
          </a:bodyPr>
          <a:lstStyle/>
          <a:p>
            <a:pPr algn="just">
              <a:buNone/>
            </a:pPr>
            <a:r>
              <a:rPr lang="el-GR" dirty="0">
                <a:solidFill>
                  <a:schemeClr val="bg1"/>
                </a:solidFill>
                <a:latin typeface="Palatino Linotype" pitchFamily="18" charset="0"/>
              </a:rPr>
              <a:t>Η τελική βαθμολογία προκύπτει μέσα από δύο</a:t>
            </a:r>
            <a:r>
              <a:rPr lang="en-US" dirty="0">
                <a:solidFill>
                  <a:schemeClr val="bg1"/>
                </a:solidFill>
                <a:latin typeface="Palatino Linotype" pitchFamily="18" charset="0"/>
              </a:rPr>
              <a:t> </a:t>
            </a:r>
            <a:r>
              <a:rPr lang="el-GR" dirty="0">
                <a:solidFill>
                  <a:schemeClr val="bg1"/>
                </a:solidFill>
                <a:latin typeface="Palatino Linotype" pitchFamily="18" charset="0"/>
              </a:rPr>
              <a:t>διαδικασίες. Ας τις δούμε: </a:t>
            </a:r>
          </a:p>
          <a:p>
            <a:pPr algn="just">
              <a:buNone/>
            </a:pPr>
            <a:r>
              <a:rPr lang="el-GR" u="sng" dirty="0">
                <a:solidFill>
                  <a:schemeClr val="bg1"/>
                </a:solidFill>
                <a:latin typeface="Palatino Linotype" pitchFamily="18" charset="0"/>
              </a:rPr>
              <a:t>Η πρώτη:</a:t>
            </a:r>
          </a:p>
          <a:p>
            <a:pPr marL="708660" indent="-571500" algn="just">
              <a:buAutoNum type="romanLcParenR"/>
            </a:pPr>
            <a:r>
              <a:rPr lang="el-GR" b="1" dirty="0">
                <a:solidFill>
                  <a:schemeClr val="bg1"/>
                </a:solidFill>
                <a:latin typeface="Palatino Linotype" pitchFamily="18" charset="0"/>
              </a:rPr>
              <a:t>Αθηναϊκό Δίκαιο: </a:t>
            </a:r>
            <a:r>
              <a:rPr lang="el-GR" dirty="0">
                <a:solidFill>
                  <a:schemeClr val="bg1"/>
                </a:solidFill>
                <a:latin typeface="Palatino Linotype" pitchFamily="18" charset="0"/>
              </a:rPr>
              <a:t>Συμμετοχή στο μάθημα, εβδομαδιαίο υλικό, Επίλυση ασκήσεων αθηναϊκού δικαίου στις 18/11 (20% της τελικής βαθμολογίας)</a:t>
            </a:r>
          </a:p>
          <a:p>
            <a:pPr marL="708660" indent="-571500" algn="just">
              <a:buAutoNum type="romanLcParenR"/>
            </a:pPr>
            <a:r>
              <a:rPr lang="el-GR" b="1" dirty="0">
                <a:solidFill>
                  <a:schemeClr val="bg1"/>
                </a:solidFill>
                <a:latin typeface="Palatino Linotype" pitchFamily="18" charset="0"/>
              </a:rPr>
              <a:t>Ρωμαϊκό Δίκαιο:</a:t>
            </a:r>
            <a:r>
              <a:rPr lang="el-GR" dirty="0">
                <a:solidFill>
                  <a:schemeClr val="bg1"/>
                </a:solidFill>
                <a:latin typeface="Palatino Linotype" pitchFamily="18" charset="0"/>
              </a:rPr>
              <a:t> Συμμετοχή στο μάθημα, εβδομαδιαίο υλικό, Επίλυση ασκήσεων ρωμαϊκού δικαίου στις 13/1 (20% της τελικής βαθμολογίας)</a:t>
            </a:r>
          </a:p>
          <a:p>
            <a:pPr algn="just">
              <a:buNone/>
            </a:pPr>
            <a:r>
              <a:rPr lang="el-GR" u="sng" dirty="0">
                <a:solidFill>
                  <a:schemeClr val="bg1"/>
                </a:solidFill>
                <a:latin typeface="Palatino Linotype" pitchFamily="18" charset="0"/>
              </a:rPr>
              <a:t>Η δεύτερη:</a:t>
            </a:r>
          </a:p>
          <a:p>
            <a:pPr algn="just">
              <a:buNone/>
            </a:pPr>
            <a:r>
              <a:rPr lang="el-GR" dirty="0">
                <a:solidFill>
                  <a:schemeClr val="bg1"/>
                </a:solidFill>
                <a:latin typeface="Palatino Linotype" pitchFamily="18" charset="0"/>
              </a:rPr>
              <a:t>Εξετάσεις στο τέλος του εξαμήνου</a:t>
            </a:r>
          </a:p>
          <a:p>
            <a:pPr algn="just">
              <a:buNone/>
            </a:pPr>
            <a:r>
              <a:rPr lang="el-GR" dirty="0">
                <a:solidFill>
                  <a:schemeClr val="bg1"/>
                </a:solidFill>
                <a:latin typeface="Palatino Linotype" pitchFamily="18" charset="0"/>
              </a:rPr>
              <a:t>                 (60% της τελικής  βαθμολογίας)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pPr algn="just"/>
            <a:r>
              <a:rPr lang="el-GR" sz="4000" dirty="0">
                <a:solidFill>
                  <a:schemeClr val="bg1"/>
                </a:solidFill>
              </a:rPr>
              <a:t>Αφού κατανοήσαμε τη δομή και το περιεχόμενο του μαθήματος «Από τον οίκο στον δήμο» ας δούμε και ορισμένα βασικά εισαγωγικά στοιχεία για τον οίκο και τις σημασίες του στην κλασική Αθήνα.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Palatino Linotype" pitchFamily="18" charset="0"/>
              </a:rPr>
              <a:t>Σύνδεσμος οίκου και πόλεως</a:t>
            </a:r>
          </a:p>
        </p:txBody>
      </p:sp>
      <p:sp>
        <p:nvSpPr>
          <p:cNvPr id="3" name="2 - Θέση περιεχομένου"/>
          <p:cNvSpPr>
            <a:spLocks noGrp="1"/>
          </p:cNvSpPr>
          <p:nvPr>
            <p:ph idx="1"/>
          </p:nvPr>
        </p:nvSpPr>
        <p:spPr/>
        <p:txBody>
          <a:bodyPr>
            <a:normAutofit fontScale="70000" lnSpcReduction="20000"/>
          </a:bodyPr>
          <a:lstStyle/>
          <a:p>
            <a:pPr algn="just"/>
            <a:r>
              <a:rPr lang="el-GR" dirty="0">
                <a:solidFill>
                  <a:schemeClr val="bg1"/>
                </a:solidFill>
              </a:rPr>
              <a:t>Ο οίκος αποτελούσε το θεμελιώδες κύτταρο της αθηναϊκής πολιτείας. </a:t>
            </a:r>
          </a:p>
          <a:p>
            <a:pPr algn="just"/>
            <a:r>
              <a:rPr lang="el-GR" dirty="0">
                <a:solidFill>
                  <a:schemeClr val="bg1"/>
                </a:solidFill>
              </a:rPr>
              <a:t>Σύμφωνα με τον Αριστοτέλη (</a:t>
            </a:r>
            <a:r>
              <a:rPr lang="el-GR" i="1" dirty="0">
                <a:solidFill>
                  <a:schemeClr val="bg1"/>
                </a:solidFill>
              </a:rPr>
              <a:t>Πολιτικά</a:t>
            </a:r>
            <a:r>
              <a:rPr lang="el-GR" dirty="0">
                <a:solidFill>
                  <a:schemeClr val="bg1"/>
                </a:solidFill>
              </a:rPr>
              <a:t> 1.1252</a:t>
            </a:r>
            <a:r>
              <a:rPr lang="en-US" dirty="0">
                <a:solidFill>
                  <a:schemeClr val="bg1"/>
                </a:solidFill>
              </a:rPr>
              <a:t>b</a:t>
            </a:r>
            <a:r>
              <a:rPr lang="el-GR" dirty="0">
                <a:solidFill>
                  <a:schemeClr val="bg1"/>
                </a:solidFill>
              </a:rPr>
              <a:t>), ο οίκος ήταν η κοινωνία των ανθρώπων, η οποία είχε συγκροτηθεί με έναν φυσικό τρόπο με σκοπό την ικανοποίηση των βασικών βιοτικών αναγκών της ανθρώπινης ύπαρξης. </a:t>
            </a:r>
          </a:p>
          <a:p>
            <a:pPr algn="just"/>
            <a:r>
              <a:rPr lang="el-GR" dirty="0">
                <a:solidFill>
                  <a:schemeClr val="bg1"/>
                </a:solidFill>
              </a:rPr>
              <a:t>Όταν συνενώθηκαν περισσότεροι οίκοι προέκυψε η κώμη, δηλαδή το χωριό μέσα στο οποίο οι άνθρωποι ήταν δυνατόν να καλύψουν ευρύτερες και ανώτερες ανάγκες τους, όπως για παράδειγμα την ανάγκη για τη λατρεία των θεών και όχι απλώς τις καθημερινές βιοτικές ανάγκες (π.χ. τροφή, στέγη κτλ). </a:t>
            </a:r>
          </a:p>
          <a:p>
            <a:pPr algn="just"/>
            <a:r>
              <a:rPr lang="el-GR" dirty="0">
                <a:solidFill>
                  <a:schemeClr val="bg1"/>
                </a:solidFill>
              </a:rPr>
              <a:t>Η συνένωση περισσότερων κωμών οδήγησε στη δημιουργία της πόλεως.  </a:t>
            </a:r>
          </a:p>
          <a:p>
            <a:pPr algn="just"/>
            <a:r>
              <a:rPr lang="el-GR" dirty="0">
                <a:solidFill>
                  <a:schemeClr val="bg1"/>
                </a:solidFill>
              </a:rPr>
              <a:t>Η πόλη κατά τον Αριστοτέλη ήταν μια τέλεια μορφή κοινωνίας της οποίας χαρακτηριστικά γνωρίσματα ήταν η αυτάρκεια και η εξασφάλιση τόσο του ζην όσο και του ευ ζην για τους πολίτες. </a:t>
            </a:r>
          </a:p>
          <a:p>
            <a:pPr algn="just"/>
            <a:r>
              <a:rPr lang="el-GR" dirty="0">
                <a:solidFill>
                  <a:schemeClr val="bg1"/>
                </a:solidFill>
              </a:rPr>
              <a:t>Είναι σαφές πως συνέτρεχε ένας άρρηκτος δεσμός ανάμεσα στον οίκο και στην πόλη. </a:t>
            </a:r>
          </a:p>
          <a:p>
            <a:pPr>
              <a:buNone/>
            </a:pPr>
            <a:endParaRPr lang="el-GR"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485</TotalTime>
  <Words>1047</Words>
  <Application>Microsoft Office PowerPoint</Application>
  <PresentationFormat>Προβολή στην οθόνη (4:3)</PresentationFormat>
  <Paragraphs>66</Paragraphs>
  <Slides>11</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11</vt:i4>
      </vt:variant>
    </vt:vector>
  </HeadingPairs>
  <TitlesOfParts>
    <vt:vector size="20" baseType="lpstr">
      <vt:lpstr>Arial</vt:lpstr>
      <vt:lpstr>Book Antiqua</vt:lpstr>
      <vt:lpstr>Lucida Sans</vt:lpstr>
      <vt:lpstr>Palatino Linotype</vt:lpstr>
      <vt:lpstr>Times New Roman</vt:lpstr>
      <vt:lpstr>Wingdings</vt:lpstr>
      <vt:lpstr>Wingdings 2</vt:lpstr>
      <vt:lpstr>Wingdings 3</vt:lpstr>
      <vt:lpstr>Αποκορύφωμα</vt:lpstr>
      <vt:lpstr>ΑΠΟ ΤΟΝ ΟΙΚΟ ΣΤΟΝ ΔΗΜΟ</vt:lpstr>
      <vt:lpstr>ΑΠΟ ΤΟΝ ΟΙΚΟ ΣΤΟΝ ΔΗΜΟ</vt:lpstr>
      <vt:lpstr>Στόχος του μαθήματος</vt:lpstr>
      <vt:lpstr>Μαθησιακά αποτελέσματα</vt:lpstr>
      <vt:lpstr>Μεθοδολογία μαθήματος</vt:lpstr>
      <vt:lpstr>Δομή και προγραμματισμός μαθημάτων</vt:lpstr>
      <vt:lpstr>ΑΞΙΟΛΟΓΗΣΗ</vt:lpstr>
      <vt:lpstr>Παρουσίαση του PowerPoint</vt:lpstr>
      <vt:lpstr>Σύνδεσμος οίκου και πόλεως</vt:lpstr>
      <vt:lpstr>Οι τρεις έννοιες του όρου «οίκος»</vt:lpstr>
      <vt:lpstr>Ο οίκος ως οικογένεια</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 ΤΟΝ ΟΙΚΟ ΣΤΟΝ ΔΗΜΟ</dc:title>
  <dc:creator>ATHANASIOS DELIOS</dc:creator>
  <cp:lastModifiedBy>Αθανάσιος Δέλιος</cp:lastModifiedBy>
  <cp:revision>37</cp:revision>
  <dcterms:created xsi:type="dcterms:W3CDTF">2021-10-23T19:13:38Z</dcterms:created>
  <dcterms:modified xsi:type="dcterms:W3CDTF">2024-10-13T19:33:18Z</dcterms:modified>
</cp:coreProperties>
</file>