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00" r:id="rId2"/>
    <p:sldId id="433" r:id="rId3"/>
    <p:sldId id="434" r:id="rId4"/>
    <p:sldId id="435" r:id="rId5"/>
    <p:sldId id="436" r:id="rId6"/>
    <p:sldId id="261" r:id="rId7"/>
    <p:sldId id="367" r:id="rId8"/>
    <p:sldId id="368" r:id="rId9"/>
    <p:sldId id="279" r:id="rId10"/>
    <p:sldId id="262" r:id="rId11"/>
    <p:sldId id="364" r:id="rId12"/>
    <p:sldId id="431" r:id="rId13"/>
    <p:sldId id="432" r:id="rId14"/>
    <p:sldId id="428" r:id="rId15"/>
    <p:sldId id="429"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54" r:id="rId32"/>
    <p:sldId id="455" r:id="rId33"/>
    <p:sldId id="456" r:id="rId34"/>
    <p:sldId id="457" r:id="rId35"/>
    <p:sldId id="458" r:id="rId36"/>
    <p:sldId id="459" r:id="rId37"/>
    <p:sldId id="268" r:id="rId38"/>
    <p:sldId id="365" r:id="rId39"/>
    <p:sldId id="366" r:id="rId40"/>
    <p:sldId id="372" r:id="rId41"/>
    <p:sldId id="269" r:id="rId42"/>
    <p:sldId id="360" r:id="rId43"/>
    <p:sldId id="354" r:id="rId44"/>
    <p:sldId id="270" r:id="rId45"/>
    <p:sldId id="355" r:id="rId46"/>
    <p:sldId id="356" r:id="rId47"/>
    <p:sldId id="462" r:id="rId48"/>
    <p:sldId id="463" r:id="rId49"/>
    <p:sldId id="464" r:id="rId50"/>
    <p:sldId id="465" r:id="rId51"/>
    <p:sldId id="466" r:id="rId52"/>
    <p:sldId id="467" r:id="rId53"/>
  </p:sldIdLst>
  <p:sldSz cx="9144000" cy="6858000" type="screen4x3"/>
  <p:notesSz cx="7099300" cy="102346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11292" autoAdjust="0"/>
    <p:restoredTop sz="94660"/>
  </p:normalViewPr>
  <p:slideViewPr>
    <p:cSldViewPr>
      <p:cViewPr varScale="1">
        <p:scale>
          <a:sx n="83" d="100"/>
          <a:sy n="83" d="100"/>
        </p:scale>
        <p:origin x="797"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l-GR"/>
          </a:p>
        </p:txBody>
      </p:sp>
      <p:sp>
        <p:nvSpPr>
          <p:cNvPr id="3" name="2 - Θέση ημερομηνίας"/>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2854752-71D6-4527-9204-995F6F581968}" type="datetimeFigureOut">
              <a:rPr lang="el-GR" smtClean="0"/>
              <a:pPr/>
              <a:t>24/1/2023</a:t>
            </a:fld>
            <a:endParaRPr lang="el-GR"/>
          </a:p>
        </p:txBody>
      </p:sp>
      <p:sp>
        <p:nvSpPr>
          <p:cNvPr id="4" name="3 - Θέση εικόνας διαφάνειας"/>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l-GR"/>
          </a:p>
        </p:txBody>
      </p:sp>
      <p:sp>
        <p:nvSpPr>
          <p:cNvPr id="5" name="4 - Θέση σημειώσεων"/>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l-GR"/>
          </a:p>
        </p:txBody>
      </p:sp>
      <p:sp>
        <p:nvSpPr>
          <p:cNvPr id="7" name="6 - Θέση αριθμού διαφάνειας"/>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2469C767-A695-4064-A5A3-DE7A79F48F93}"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A2C63-A2D1-45AA-A542-80CE6583B2C4}" type="slidenum">
              <a:rPr lang="en-GB"/>
              <a:pPr/>
              <a:t>6</a:t>
            </a:fld>
            <a:endParaRPr lang="en-GB"/>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02CA74-AD43-466D-86F7-E9056836F618}" type="slidenum">
              <a:rPr lang="en-GB"/>
              <a:pPr/>
              <a:t>9</a:t>
            </a:fld>
            <a:endParaRPr lang="en-GB"/>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CC802-EA91-47D4-83D2-5A54C1BFEA28}" type="slidenum">
              <a:rPr lang="en-GB"/>
              <a:pPr/>
              <a:t>10</a:t>
            </a:fld>
            <a:endParaRPr lang="en-GB"/>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EF7A89-F229-48FB-B4E4-E7DC40D95361}" type="slidenum">
              <a:rPr lang="en-GB"/>
              <a:pPr/>
              <a:t>36</a:t>
            </a:fld>
            <a:endParaRPr lang="en-GB"/>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814782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E3C12E-D376-4210-827F-6136FFB43A7A}" type="slidenum">
              <a:rPr lang="en-GB"/>
              <a:pPr/>
              <a:t>37</a:t>
            </a:fld>
            <a:endParaRPr lang="en-GB"/>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A8156-9BC4-4391-81E9-8402D39AF9EA}" type="slidenum">
              <a:rPr lang="en-GB"/>
              <a:pPr/>
              <a:t>41</a:t>
            </a:fld>
            <a:endParaRPr lang="en-GB"/>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E16805-73FA-40DA-839F-1230CD470BE4}" type="slidenum">
              <a:rPr lang="en-GB"/>
              <a:pPr/>
              <a:t>44</a:t>
            </a:fld>
            <a:endParaRPr lang="en-GB"/>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εικόνας διαφάνειας 1">
            <a:extLst>
              <a:ext uri="{FF2B5EF4-FFF2-40B4-BE49-F238E27FC236}">
                <a16:creationId xmlns:a16="http://schemas.microsoft.com/office/drawing/2014/main" id="{F786A322-63CE-4A3C-836C-DC79FD52B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Θέση σημειώσεων 2">
            <a:extLst>
              <a:ext uri="{FF2B5EF4-FFF2-40B4-BE49-F238E27FC236}">
                <a16:creationId xmlns:a16="http://schemas.microsoft.com/office/drawing/2014/main" id="{486F480D-8999-468F-8BA2-F79720D8FC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17412" name="Θέση αριθμού διαφάνειας 3">
            <a:extLst>
              <a:ext uri="{FF2B5EF4-FFF2-40B4-BE49-F238E27FC236}">
                <a16:creationId xmlns:a16="http://schemas.microsoft.com/office/drawing/2014/main" id="{F4E995C0-4602-4058-ABFB-B6BF32FADD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804763" indent="-309524">
              <a:defRPr>
                <a:solidFill>
                  <a:schemeClr val="tx1"/>
                </a:solidFill>
                <a:latin typeface="Calibri" panose="020F0502020204030204" pitchFamily="34" charset="0"/>
              </a:defRPr>
            </a:lvl2pPr>
            <a:lvl3pPr marL="1238098" indent="-247620">
              <a:defRPr>
                <a:solidFill>
                  <a:schemeClr val="tx1"/>
                </a:solidFill>
                <a:latin typeface="Calibri" panose="020F0502020204030204" pitchFamily="34" charset="0"/>
              </a:defRPr>
            </a:lvl3pPr>
            <a:lvl4pPr marL="1733337" indent="-247620">
              <a:defRPr>
                <a:solidFill>
                  <a:schemeClr val="tx1"/>
                </a:solidFill>
                <a:latin typeface="Calibri" panose="020F0502020204030204" pitchFamily="34" charset="0"/>
              </a:defRPr>
            </a:lvl4pPr>
            <a:lvl5pPr marL="2228576" indent="-247620">
              <a:defRPr>
                <a:solidFill>
                  <a:schemeClr val="tx1"/>
                </a:solidFill>
                <a:latin typeface="Calibri" panose="020F0502020204030204" pitchFamily="34" charset="0"/>
              </a:defRPr>
            </a:lvl5pPr>
            <a:lvl6pPr marL="2723815" indent="-247620" eaLnBrk="0" fontAlgn="base" hangingPunct="0">
              <a:spcBef>
                <a:spcPct val="0"/>
              </a:spcBef>
              <a:spcAft>
                <a:spcPct val="0"/>
              </a:spcAft>
              <a:defRPr>
                <a:solidFill>
                  <a:schemeClr val="tx1"/>
                </a:solidFill>
                <a:latin typeface="Calibri" panose="020F0502020204030204" pitchFamily="34" charset="0"/>
              </a:defRPr>
            </a:lvl6pPr>
            <a:lvl7pPr marL="3219054" indent="-247620" eaLnBrk="0" fontAlgn="base" hangingPunct="0">
              <a:spcBef>
                <a:spcPct val="0"/>
              </a:spcBef>
              <a:spcAft>
                <a:spcPct val="0"/>
              </a:spcAft>
              <a:defRPr>
                <a:solidFill>
                  <a:schemeClr val="tx1"/>
                </a:solidFill>
                <a:latin typeface="Calibri" panose="020F0502020204030204" pitchFamily="34" charset="0"/>
              </a:defRPr>
            </a:lvl7pPr>
            <a:lvl8pPr marL="3714293" indent="-247620" eaLnBrk="0" fontAlgn="base" hangingPunct="0">
              <a:spcBef>
                <a:spcPct val="0"/>
              </a:spcBef>
              <a:spcAft>
                <a:spcPct val="0"/>
              </a:spcAft>
              <a:defRPr>
                <a:solidFill>
                  <a:schemeClr val="tx1"/>
                </a:solidFill>
                <a:latin typeface="Calibri" panose="020F0502020204030204" pitchFamily="34" charset="0"/>
              </a:defRPr>
            </a:lvl8pPr>
            <a:lvl9pPr marL="4209532" indent="-247620" eaLnBrk="0" fontAlgn="base" hangingPunct="0">
              <a:spcBef>
                <a:spcPct val="0"/>
              </a:spcBef>
              <a:spcAft>
                <a:spcPct val="0"/>
              </a:spcAft>
              <a:defRPr>
                <a:solidFill>
                  <a:schemeClr val="tx1"/>
                </a:solidFill>
                <a:latin typeface="Calibri" panose="020F0502020204030204" pitchFamily="34" charset="0"/>
              </a:defRPr>
            </a:lvl9pPr>
          </a:lstStyle>
          <a:p>
            <a:pPr defTabSz="990478" fontAlgn="base">
              <a:spcBef>
                <a:spcPct val="0"/>
              </a:spcBef>
              <a:spcAft>
                <a:spcPct val="0"/>
              </a:spcAft>
              <a:defRPr/>
            </a:pPr>
            <a:fld id="{EC65D407-8DE4-4938-9E0C-82BFED5BEB3D}" type="slidenum">
              <a:rPr lang="el-GR" altLang="el-GR" smtClean="0">
                <a:solidFill>
                  <a:srgbClr val="000000"/>
                </a:solidFill>
              </a:rPr>
              <a:pPr defTabSz="990478" fontAlgn="base">
                <a:spcBef>
                  <a:spcPct val="0"/>
                </a:spcBef>
                <a:spcAft>
                  <a:spcPct val="0"/>
                </a:spcAft>
                <a:defRPr/>
              </a:pPr>
              <a:t>48</a:t>
            </a:fld>
            <a:endParaRPr lang="el-GR" altLang="el-GR" dirty="0">
              <a:solidFill>
                <a:srgbClr val="000000"/>
              </a:solidFill>
            </a:endParaRPr>
          </a:p>
        </p:txBody>
      </p:sp>
    </p:spTree>
    <p:extLst>
      <p:ext uri="{BB962C8B-B14F-4D97-AF65-F5344CB8AC3E}">
        <p14:creationId xmlns:p14="http://schemas.microsoft.com/office/powerpoint/2010/main" val="213962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9FC0EF9F-32A7-470E-B5E7-44A89F90A132}" type="datetimeFigureOut">
              <a:rPr lang="el-GR" smtClean="0"/>
              <a:pPr/>
              <a:t>24/1/2023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73663F4-1B9F-4D69-9883-97067E613D2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FC0EF9F-32A7-470E-B5E7-44A89F90A132}" type="datetimeFigureOut">
              <a:rPr lang="el-GR" smtClean="0"/>
              <a:pPr/>
              <a:t>24/1/2023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73663F4-1B9F-4D69-9883-97067E613D2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FC0EF9F-32A7-470E-B5E7-44A89F90A132}" type="datetimeFigureOut">
              <a:rPr lang="el-GR" smtClean="0"/>
              <a:pPr/>
              <a:t>24/1/2023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73663F4-1B9F-4D69-9883-97067E613D2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a:lstStyle/>
          <a:p>
            <a:endParaRPr lang="el-GR"/>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685800" y="6248400"/>
            <a:ext cx="1905000" cy="457200"/>
          </a:xfrm>
        </p:spPr>
        <p:txBody>
          <a:bodyPr/>
          <a:lstStyle>
            <a:lvl1pPr>
              <a:defRPr/>
            </a:lvl1pPr>
          </a:lstStyle>
          <a:p>
            <a:endParaRPr lang="en-GB"/>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endParaRPr lang="en-GB"/>
          </a:p>
        </p:txBody>
      </p:sp>
      <p:sp>
        <p:nvSpPr>
          <p:cNvPr id="7" name="6 - Θέση αριθμού διαφάνειας"/>
          <p:cNvSpPr>
            <a:spLocks noGrp="1"/>
          </p:cNvSpPr>
          <p:nvPr>
            <p:ph type="sldNum" sz="quarter" idx="12"/>
          </p:nvPr>
        </p:nvSpPr>
        <p:spPr>
          <a:xfrm>
            <a:off x="6553200" y="6248400"/>
            <a:ext cx="1905000" cy="457200"/>
          </a:xfrm>
        </p:spPr>
        <p:txBody>
          <a:bodyPr/>
          <a:lstStyle>
            <a:lvl1pPr>
              <a:defRPr/>
            </a:lvl1pPr>
          </a:lstStyle>
          <a:p>
            <a:fld id="{A4FCA61E-BBFA-4FE8-99A6-F4D732CD87CE}"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FC0EF9F-32A7-470E-B5E7-44A89F90A132}" type="datetimeFigureOut">
              <a:rPr lang="el-GR" smtClean="0"/>
              <a:pPr/>
              <a:t>24/1/2023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73663F4-1B9F-4D69-9883-97067E613D2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FC0EF9F-32A7-470E-B5E7-44A89F90A132}" type="datetimeFigureOut">
              <a:rPr lang="el-GR" smtClean="0"/>
              <a:pPr/>
              <a:t>24/1/2023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73663F4-1B9F-4D69-9883-97067E613D2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9FC0EF9F-32A7-470E-B5E7-44A89F90A132}" type="datetimeFigureOut">
              <a:rPr lang="el-GR" smtClean="0"/>
              <a:pPr/>
              <a:t>24/1/2023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73663F4-1B9F-4D69-9883-97067E613D2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9FC0EF9F-32A7-470E-B5E7-44A89F90A132}" type="datetimeFigureOut">
              <a:rPr lang="el-GR" smtClean="0"/>
              <a:pPr/>
              <a:t>24/1/2023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773663F4-1B9F-4D69-9883-97067E613D2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9FC0EF9F-32A7-470E-B5E7-44A89F90A132}" type="datetimeFigureOut">
              <a:rPr lang="el-GR" smtClean="0"/>
              <a:pPr/>
              <a:t>24/1/2023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773663F4-1B9F-4D69-9883-97067E613D2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FC0EF9F-32A7-470E-B5E7-44A89F90A132}" type="datetimeFigureOut">
              <a:rPr lang="el-GR" smtClean="0"/>
              <a:pPr/>
              <a:t>24/1/2023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773663F4-1B9F-4D69-9883-97067E613D2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FC0EF9F-32A7-470E-B5E7-44A89F90A132}" type="datetimeFigureOut">
              <a:rPr lang="el-GR" smtClean="0"/>
              <a:pPr/>
              <a:t>24/1/2023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73663F4-1B9F-4D69-9883-97067E613D2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FC0EF9F-32A7-470E-B5E7-44A89F90A132}" type="datetimeFigureOut">
              <a:rPr lang="el-GR" smtClean="0"/>
              <a:pPr/>
              <a:t>24/1/2023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73663F4-1B9F-4D69-9883-97067E613D2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0EF9F-32A7-470E-B5E7-44A89F90A132}" type="datetimeFigureOut">
              <a:rPr lang="el-GR" smtClean="0"/>
              <a:pPr/>
              <a:t>24/1/2023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3663F4-1B9F-4D69-9883-97067E613D2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w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smtClean="0"/>
              <a:t>Διαχείριση Υδατικών Πόρων</a:t>
            </a:r>
            <a:endParaRPr lang="el-GR" dirty="0"/>
          </a:p>
        </p:txBody>
      </p:sp>
      <p:sp>
        <p:nvSpPr>
          <p:cNvPr id="3" name="2 - Υπότιτλος"/>
          <p:cNvSpPr>
            <a:spLocks noGrp="1"/>
          </p:cNvSpPr>
          <p:nvPr>
            <p:ph type="subTitle" idx="1"/>
          </p:nvPr>
        </p:nvSpPr>
        <p:spPr/>
        <p:txBody>
          <a:bodyPr>
            <a:normAutofit fontScale="85000" lnSpcReduction="20000"/>
          </a:bodyPr>
          <a:lstStyle/>
          <a:p>
            <a:r>
              <a:rPr lang="el-GR" dirty="0" smtClean="0">
                <a:effectLst>
                  <a:outerShdw blurRad="38100" dist="38100" dir="2700000" algn="tl">
                    <a:srgbClr val="000000">
                      <a:alpha val="43137"/>
                    </a:srgbClr>
                  </a:outerShdw>
                </a:effectLst>
              </a:rPr>
              <a:t>Εισαγωγή-Βασικές Έννοιες-</a:t>
            </a:r>
          </a:p>
          <a:p>
            <a:r>
              <a:rPr lang="el-GR" dirty="0" smtClean="0">
                <a:effectLst>
                  <a:outerShdw blurRad="38100" dist="38100" dir="2700000" algn="tl">
                    <a:srgbClr val="000000">
                      <a:alpha val="43137"/>
                    </a:srgbClr>
                  </a:outerShdw>
                </a:effectLst>
              </a:rPr>
              <a:t>Μοντέλο Υδατικού Ισοζυγίου</a:t>
            </a:r>
          </a:p>
          <a:p>
            <a:r>
              <a:rPr lang="el-GR" dirty="0" smtClean="0">
                <a:effectLst>
                  <a:outerShdw blurRad="38100" dist="38100" dir="2700000" algn="tl">
                    <a:srgbClr val="000000">
                      <a:alpha val="43137"/>
                    </a:srgbClr>
                  </a:outerShdw>
                </a:effectLst>
              </a:rPr>
              <a:t>Δρ </a:t>
            </a:r>
            <a:r>
              <a:rPr lang="el-GR" dirty="0" err="1" smtClean="0">
                <a:effectLst>
                  <a:outerShdw blurRad="38100" dist="38100" dir="2700000" algn="tl">
                    <a:srgbClr val="000000">
                      <a:alpha val="43137"/>
                    </a:srgbClr>
                  </a:outerShdw>
                </a:effectLst>
              </a:rPr>
              <a:t>Μ.Σπηλιώτη</a:t>
            </a:r>
            <a:endParaRPr lang="el-GR" dirty="0" smtClean="0">
              <a:effectLst>
                <a:outerShdw blurRad="38100" dist="38100" dir="2700000" algn="tl">
                  <a:srgbClr val="000000">
                    <a:alpha val="43137"/>
                  </a:srgbClr>
                </a:outerShdw>
              </a:effectLst>
            </a:endParaRPr>
          </a:p>
          <a:p>
            <a:r>
              <a:rPr lang="el-GR" dirty="0" smtClean="0">
                <a:effectLst>
                  <a:outerShdw blurRad="38100" dist="38100" dir="2700000" algn="tl">
                    <a:srgbClr val="000000">
                      <a:alpha val="43137"/>
                    </a:srgbClr>
                  </a:outerShdw>
                </a:effectLst>
              </a:rPr>
              <a:t>Επίκουρου Καθηγητή ΔΠΘ</a:t>
            </a:r>
          </a:p>
          <a:p>
            <a:endParaRPr lang="el-GR" dirty="0"/>
          </a:p>
        </p:txBody>
      </p:sp>
      <p:sp>
        <p:nvSpPr>
          <p:cNvPr id="4" name="Rectangle 11"/>
          <p:cNvSpPr>
            <a:spLocks noChangeArrowheads="1"/>
          </p:cNvSpPr>
          <p:nvPr/>
        </p:nvSpPr>
        <p:spPr bwMode="auto">
          <a:xfrm>
            <a:off x="0" y="0"/>
            <a:ext cx="9144000" cy="1484313"/>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endParaRPr lang="el-G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r>
              <a:rPr lang="el-GR" sz="4000"/>
              <a:t>Διαγραμματική Παρουσίαση Υδατικού Συστήματος</a:t>
            </a:r>
          </a:p>
        </p:txBody>
      </p:sp>
      <p:grpSp>
        <p:nvGrpSpPr>
          <p:cNvPr id="2" name="Group 45"/>
          <p:cNvGrpSpPr>
            <a:grpSpLocks/>
          </p:cNvGrpSpPr>
          <p:nvPr/>
        </p:nvGrpSpPr>
        <p:grpSpPr bwMode="auto">
          <a:xfrm>
            <a:off x="0" y="2420938"/>
            <a:ext cx="9359900" cy="3946525"/>
            <a:chOff x="0" y="1207"/>
            <a:chExt cx="5896" cy="2486"/>
          </a:xfrm>
        </p:grpSpPr>
        <p:sp>
          <p:nvSpPr>
            <p:cNvPr id="51204" name="Oval 4"/>
            <p:cNvSpPr>
              <a:spLocks noChangeArrowheads="1"/>
            </p:cNvSpPr>
            <p:nvPr/>
          </p:nvSpPr>
          <p:spPr bwMode="auto">
            <a:xfrm>
              <a:off x="768" y="1850"/>
              <a:ext cx="1000" cy="1712"/>
            </a:xfrm>
            <a:prstGeom prst="ellipse">
              <a:avLst/>
            </a:prstGeom>
            <a:noFill/>
            <a:ln w="25400">
              <a:solidFill>
                <a:schemeClr val="tx1"/>
              </a:solidFill>
              <a:round/>
              <a:headEnd/>
              <a:tailEnd/>
            </a:ln>
            <a:effectLst/>
          </p:spPr>
          <p:txBody>
            <a:bodyPr wrap="none" anchor="ctr"/>
            <a:lstStyle/>
            <a:p>
              <a:endParaRPr lang="el-GR"/>
            </a:p>
          </p:txBody>
        </p:sp>
        <p:sp>
          <p:nvSpPr>
            <p:cNvPr id="51205" name="Oval 5"/>
            <p:cNvSpPr>
              <a:spLocks noChangeArrowheads="1"/>
            </p:cNvSpPr>
            <p:nvPr/>
          </p:nvSpPr>
          <p:spPr bwMode="auto">
            <a:xfrm>
              <a:off x="2488" y="1858"/>
              <a:ext cx="1000" cy="1712"/>
            </a:xfrm>
            <a:prstGeom prst="ellipse">
              <a:avLst/>
            </a:prstGeom>
            <a:noFill/>
            <a:ln w="25400">
              <a:solidFill>
                <a:schemeClr val="tx1"/>
              </a:solidFill>
              <a:round/>
              <a:headEnd/>
              <a:tailEnd/>
            </a:ln>
            <a:effectLst/>
          </p:spPr>
          <p:txBody>
            <a:bodyPr wrap="none" anchor="ctr"/>
            <a:lstStyle/>
            <a:p>
              <a:endParaRPr lang="el-GR"/>
            </a:p>
          </p:txBody>
        </p:sp>
        <p:sp>
          <p:nvSpPr>
            <p:cNvPr id="51206" name="Oval 6"/>
            <p:cNvSpPr>
              <a:spLocks noChangeArrowheads="1"/>
            </p:cNvSpPr>
            <p:nvPr/>
          </p:nvSpPr>
          <p:spPr bwMode="auto">
            <a:xfrm>
              <a:off x="4249" y="1842"/>
              <a:ext cx="1000" cy="1712"/>
            </a:xfrm>
            <a:prstGeom prst="ellipse">
              <a:avLst/>
            </a:prstGeom>
            <a:noFill/>
            <a:ln w="25400">
              <a:solidFill>
                <a:schemeClr val="tx1"/>
              </a:solidFill>
              <a:round/>
              <a:headEnd/>
              <a:tailEnd/>
            </a:ln>
            <a:effectLst/>
          </p:spPr>
          <p:txBody>
            <a:bodyPr wrap="none" anchor="ctr"/>
            <a:lstStyle/>
            <a:p>
              <a:endParaRPr lang="el-GR"/>
            </a:p>
          </p:txBody>
        </p:sp>
        <p:sp>
          <p:nvSpPr>
            <p:cNvPr id="51207" name="Freeform 7"/>
            <p:cNvSpPr>
              <a:spLocks/>
            </p:cNvSpPr>
            <p:nvPr/>
          </p:nvSpPr>
          <p:spPr bwMode="auto">
            <a:xfrm>
              <a:off x="1256" y="2050"/>
              <a:ext cx="1736" cy="144"/>
            </a:xfrm>
            <a:custGeom>
              <a:avLst/>
              <a:gdLst/>
              <a:ahLst/>
              <a:cxnLst>
                <a:cxn ang="0">
                  <a:pos x="0" y="144"/>
                </a:cxn>
                <a:cxn ang="0">
                  <a:pos x="872" y="0"/>
                </a:cxn>
                <a:cxn ang="0">
                  <a:pos x="1736" y="144"/>
                </a:cxn>
              </a:cxnLst>
              <a:rect l="0" t="0" r="r" b="b"/>
              <a:pathLst>
                <a:path w="1736" h="144">
                  <a:moveTo>
                    <a:pt x="0" y="144"/>
                  </a:moveTo>
                  <a:cubicBezTo>
                    <a:pt x="291" y="72"/>
                    <a:pt x="583" y="0"/>
                    <a:pt x="872" y="0"/>
                  </a:cubicBezTo>
                  <a:cubicBezTo>
                    <a:pt x="1161" y="0"/>
                    <a:pt x="1593" y="120"/>
                    <a:pt x="1736" y="144"/>
                  </a:cubicBezTo>
                </a:path>
              </a:pathLst>
            </a:custGeom>
            <a:noFill/>
            <a:ln w="25400">
              <a:solidFill>
                <a:schemeClr val="tx1"/>
              </a:solidFill>
              <a:round/>
              <a:headEnd/>
              <a:tailEnd/>
            </a:ln>
            <a:effectLst/>
          </p:spPr>
          <p:txBody>
            <a:bodyPr wrap="none" anchor="ctr"/>
            <a:lstStyle/>
            <a:p>
              <a:endParaRPr lang="el-GR"/>
            </a:p>
          </p:txBody>
        </p:sp>
        <p:sp>
          <p:nvSpPr>
            <p:cNvPr id="51208" name="Freeform 8"/>
            <p:cNvSpPr>
              <a:spLocks/>
            </p:cNvSpPr>
            <p:nvPr/>
          </p:nvSpPr>
          <p:spPr bwMode="auto">
            <a:xfrm>
              <a:off x="3016" y="2050"/>
              <a:ext cx="1736" cy="144"/>
            </a:xfrm>
            <a:custGeom>
              <a:avLst/>
              <a:gdLst/>
              <a:ahLst/>
              <a:cxnLst>
                <a:cxn ang="0">
                  <a:pos x="0" y="144"/>
                </a:cxn>
                <a:cxn ang="0">
                  <a:pos x="872" y="0"/>
                </a:cxn>
                <a:cxn ang="0">
                  <a:pos x="1736" y="144"/>
                </a:cxn>
              </a:cxnLst>
              <a:rect l="0" t="0" r="r" b="b"/>
              <a:pathLst>
                <a:path w="1736" h="144">
                  <a:moveTo>
                    <a:pt x="0" y="144"/>
                  </a:moveTo>
                  <a:cubicBezTo>
                    <a:pt x="291" y="72"/>
                    <a:pt x="583" y="0"/>
                    <a:pt x="872" y="0"/>
                  </a:cubicBezTo>
                  <a:cubicBezTo>
                    <a:pt x="1161" y="0"/>
                    <a:pt x="1593" y="120"/>
                    <a:pt x="1736" y="144"/>
                  </a:cubicBezTo>
                </a:path>
              </a:pathLst>
            </a:custGeom>
            <a:noFill/>
            <a:ln w="15875">
              <a:solidFill>
                <a:schemeClr val="tx1"/>
              </a:solidFill>
              <a:round/>
              <a:headEnd/>
              <a:tailEnd/>
            </a:ln>
            <a:effectLst/>
          </p:spPr>
          <p:txBody>
            <a:bodyPr wrap="none" anchor="ctr"/>
            <a:lstStyle/>
            <a:p>
              <a:endParaRPr lang="el-GR"/>
            </a:p>
          </p:txBody>
        </p:sp>
        <p:sp>
          <p:nvSpPr>
            <p:cNvPr id="51209" name="Freeform 9"/>
            <p:cNvSpPr>
              <a:spLocks/>
            </p:cNvSpPr>
            <p:nvPr/>
          </p:nvSpPr>
          <p:spPr bwMode="auto">
            <a:xfrm>
              <a:off x="1248" y="2418"/>
              <a:ext cx="1736" cy="144"/>
            </a:xfrm>
            <a:custGeom>
              <a:avLst/>
              <a:gdLst/>
              <a:ahLst/>
              <a:cxnLst>
                <a:cxn ang="0">
                  <a:pos x="0" y="144"/>
                </a:cxn>
                <a:cxn ang="0">
                  <a:pos x="872" y="0"/>
                </a:cxn>
                <a:cxn ang="0">
                  <a:pos x="1736" y="144"/>
                </a:cxn>
              </a:cxnLst>
              <a:rect l="0" t="0" r="r" b="b"/>
              <a:pathLst>
                <a:path w="1736" h="144">
                  <a:moveTo>
                    <a:pt x="0" y="144"/>
                  </a:moveTo>
                  <a:cubicBezTo>
                    <a:pt x="291" y="72"/>
                    <a:pt x="583" y="0"/>
                    <a:pt x="872" y="0"/>
                  </a:cubicBezTo>
                  <a:cubicBezTo>
                    <a:pt x="1161" y="0"/>
                    <a:pt x="1593" y="120"/>
                    <a:pt x="1736" y="144"/>
                  </a:cubicBezTo>
                </a:path>
              </a:pathLst>
            </a:custGeom>
            <a:noFill/>
            <a:ln w="25400">
              <a:solidFill>
                <a:schemeClr val="tx1"/>
              </a:solidFill>
              <a:round/>
              <a:headEnd/>
              <a:tailEnd/>
            </a:ln>
            <a:effectLst/>
          </p:spPr>
          <p:txBody>
            <a:bodyPr wrap="none" anchor="ctr"/>
            <a:lstStyle/>
            <a:p>
              <a:endParaRPr lang="el-GR"/>
            </a:p>
          </p:txBody>
        </p:sp>
        <p:sp>
          <p:nvSpPr>
            <p:cNvPr id="51210" name="Freeform 10"/>
            <p:cNvSpPr>
              <a:spLocks/>
            </p:cNvSpPr>
            <p:nvPr/>
          </p:nvSpPr>
          <p:spPr bwMode="auto">
            <a:xfrm>
              <a:off x="3024" y="2418"/>
              <a:ext cx="1736" cy="144"/>
            </a:xfrm>
            <a:custGeom>
              <a:avLst/>
              <a:gdLst/>
              <a:ahLst/>
              <a:cxnLst>
                <a:cxn ang="0">
                  <a:pos x="0" y="144"/>
                </a:cxn>
                <a:cxn ang="0">
                  <a:pos x="872" y="0"/>
                </a:cxn>
                <a:cxn ang="0">
                  <a:pos x="1736" y="144"/>
                </a:cxn>
              </a:cxnLst>
              <a:rect l="0" t="0" r="r" b="b"/>
              <a:pathLst>
                <a:path w="1736" h="144">
                  <a:moveTo>
                    <a:pt x="0" y="144"/>
                  </a:moveTo>
                  <a:cubicBezTo>
                    <a:pt x="291" y="72"/>
                    <a:pt x="583" y="0"/>
                    <a:pt x="872" y="0"/>
                  </a:cubicBezTo>
                  <a:cubicBezTo>
                    <a:pt x="1161" y="0"/>
                    <a:pt x="1593" y="120"/>
                    <a:pt x="1736" y="144"/>
                  </a:cubicBezTo>
                </a:path>
              </a:pathLst>
            </a:custGeom>
            <a:noFill/>
            <a:ln w="15875">
              <a:solidFill>
                <a:schemeClr val="tx1"/>
              </a:solidFill>
              <a:round/>
              <a:headEnd/>
              <a:tailEnd/>
            </a:ln>
            <a:effectLst/>
          </p:spPr>
          <p:txBody>
            <a:bodyPr wrap="none" anchor="ctr"/>
            <a:lstStyle/>
            <a:p>
              <a:endParaRPr lang="el-GR"/>
            </a:p>
          </p:txBody>
        </p:sp>
        <p:sp>
          <p:nvSpPr>
            <p:cNvPr id="51211" name="Freeform 11"/>
            <p:cNvSpPr>
              <a:spLocks/>
            </p:cNvSpPr>
            <p:nvPr/>
          </p:nvSpPr>
          <p:spPr bwMode="auto">
            <a:xfrm>
              <a:off x="1248" y="2810"/>
              <a:ext cx="1736" cy="144"/>
            </a:xfrm>
            <a:custGeom>
              <a:avLst/>
              <a:gdLst/>
              <a:ahLst/>
              <a:cxnLst>
                <a:cxn ang="0">
                  <a:pos x="0" y="144"/>
                </a:cxn>
                <a:cxn ang="0">
                  <a:pos x="872" y="0"/>
                </a:cxn>
                <a:cxn ang="0">
                  <a:pos x="1736" y="144"/>
                </a:cxn>
              </a:cxnLst>
              <a:rect l="0" t="0" r="r" b="b"/>
              <a:pathLst>
                <a:path w="1736" h="144">
                  <a:moveTo>
                    <a:pt x="0" y="144"/>
                  </a:moveTo>
                  <a:cubicBezTo>
                    <a:pt x="291" y="72"/>
                    <a:pt x="583" y="0"/>
                    <a:pt x="872" y="0"/>
                  </a:cubicBezTo>
                  <a:cubicBezTo>
                    <a:pt x="1161" y="0"/>
                    <a:pt x="1593" y="120"/>
                    <a:pt x="1736" y="144"/>
                  </a:cubicBezTo>
                </a:path>
              </a:pathLst>
            </a:custGeom>
            <a:noFill/>
            <a:ln w="25400">
              <a:solidFill>
                <a:schemeClr val="tx1"/>
              </a:solidFill>
              <a:round/>
              <a:headEnd/>
              <a:tailEnd/>
            </a:ln>
            <a:effectLst/>
          </p:spPr>
          <p:txBody>
            <a:bodyPr wrap="none" anchor="ctr"/>
            <a:lstStyle/>
            <a:p>
              <a:endParaRPr lang="el-GR"/>
            </a:p>
          </p:txBody>
        </p:sp>
        <p:sp>
          <p:nvSpPr>
            <p:cNvPr id="51212" name="Freeform 12"/>
            <p:cNvSpPr>
              <a:spLocks/>
            </p:cNvSpPr>
            <p:nvPr/>
          </p:nvSpPr>
          <p:spPr bwMode="auto">
            <a:xfrm>
              <a:off x="3040" y="2810"/>
              <a:ext cx="1736" cy="144"/>
            </a:xfrm>
            <a:custGeom>
              <a:avLst/>
              <a:gdLst/>
              <a:ahLst/>
              <a:cxnLst>
                <a:cxn ang="0">
                  <a:pos x="0" y="144"/>
                </a:cxn>
                <a:cxn ang="0">
                  <a:pos x="872" y="0"/>
                </a:cxn>
                <a:cxn ang="0">
                  <a:pos x="1736" y="144"/>
                </a:cxn>
              </a:cxnLst>
              <a:rect l="0" t="0" r="r" b="b"/>
              <a:pathLst>
                <a:path w="1736" h="144">
                  <a:moveTo>
                    <a:pt x="0" y="144"/>
                  </a:moveTo>
                  <a:cubicBezTo>
                    <a:pt x="291" y="72"/>
                    <a:pt x="583" y="0"/>
                    <a:pt x="872" y="0"/>
                  </a:cubicBezTo>
                  <a:cubicBezTo>
                    <a:pt x="1161" y="0"/>
                    <a:pt x="1593" y="120"/>
                    <a:pt x="1736" y="144"/>
                  </a:cubicBezTo>
                </a:path>
              </a:pathLst>
            </a:custGeom>
            <a:noFill/>
            <a:ln w="15875">
              <a:solidFill>
                <a:schemeClr val="tx1"/>
              </a:solidFill>
              <a:round/>
              <a:headEnd/>
              <a:tailEnd/>
            </a:ln>
            <a:effectLst/>
          </p:spPr>
          <p:txBody>
            <a:bodyPr wrap="none" anchor="ctr"/>
            <a:lstStyle/>
            <a:p>
              <a:endParaRPr lang="el-GR"/>
            </a:p>
          </p:txBody>
        </p:sp>
        <p:sp>
          <p:nvSpPr>
            <p:cNvPr id="51213" name="Line 13"/>
            <p:cNvSpPr>
              <a:spLocks noChangeShapeType="1"/>
            </p:cNvSpPr>
            <p:nvPr/>
          </p:nvSpPr>
          <p:spPr bwMode="auto">
            <a:xfrm>
              <a:off x="2024" y="2814"/>
              <a:ext cx="136" cy="0"/>
            </a:xfrm>
            <a:prstGeom prst="line">
              <a:avLst/>
            </a:prstGeom>
            <a:noFill/>
            <a:ln w="19050">
              <a:solidFill>
                <a:schemeClr val="tx1"/>
              </a:solidFill>
              <a:round/>
              <a:headEnd/>
              <a:tailEnd type="triangle" w="lg" len="med"/>
            </a:ln>
            <a:effectLst/>
          </p:spPr>
          <p:txBody>
            <a:bodyPr wrap="none" anchor="ctr"/>
            <a:lstStyle/>
            <a:p>
              <a:endParaRPr lang="el-GR"/>
            </a:p>
          </p:txBody>
        </p:sp>
        <p:sp>
          <p:nvSpPr>
            <p:cNvPr id="51214" name="Line 14"/>
            <p:cNvSpPr>
              <a:spLocks noChangeShapeType="1"/>
            </p:cNvSpPr>
            <p:nvPr/>
          </p:nvSpPr>
          <p:spPr bwMode="auto">
            <a:xfrm>
              <a:off x="2030" y="2421"/>
              <a:ext cx="136" cy="0"/>
            </a:xfrm>
            <a:prstGeom prst="line">
              <a:avLst/>
            </a:prstGeom>
            <a:noFill/>
            <a:ln w="19050">
              <a:solidFill>
                <a:schemeClr val="tx1"/>
              </a:solidFill>
              <a:round/>
              <a:headEnd/>
              <a:tailEnd type="triangle" w="lg" len="med"/>
            </a:ln>
            <a:effectLst/>
          </p:spPr>
          <p:txBody>
            <a:bodyPr wrap="none" anchor="ctr"/>
            <a:lstStyle/>
            <a:p>
              <a:endParaRPr lang="el-GR"/>
            </a:p>
          </p:txBody>
        </p:sp>
        <p:sp>
          <p:nvSpPr>
            <p:cNvPr id="51215" name="Line 15"/>
            <p:cNvSpPr>
              <a:spLocks noChangeShapeType="1"/>
            </p:cNvSpPr>
            <p:nvPr/>
          </p:nvSpPr>
          <p:spPr bwMode="auto">
            <a:xfrm>
              <a:off x="2033" y="2049"/>
              <a:ext cx="136" cy="0"/>
            </a:xfrm>
            <a:prstGeom prst="line">
              <a:avLst/>
            </a:prstGeom>
            <a:noFill/>
            <a:ln w="19050">
              <a:solidFill>
                <a:schemeClr val="tx1"/>
              </a:solidFill>
              <a:round/>
              <a:headEnd/>
              <a:tailEnd type="triangle" w="lg" len="med"/>
            </a:ln>
            <a:effectLst/>
          </p:spPr>
          <p:txBody>
            <a:bodyPr wrap="none" anchor="ctr"/>
            <a:lstStyle/>
            <a:p>
              <a:endParaRPr lang="el-GR"/>
            </a:p>
          </p:txBody>
        </p:sp>
        <p:sp>
          <p:nvSpPr>
            <p:cNvPr id="51216" name="Freeform 16"/>
            <p:cNvSpPr>
              <a:spLocks/>
            </p:cNvSpPr>
            <p:nvPr/>
          </p:nvSpPr>
          <p:spPr bwMode="auto">
            <a:xfrm>
              <a:off x="1256" y="2559"/>
              <a:ext cx="1709" cy="394"/>
            </a:xfrm>
            <a:custGeom>
              <a:avLst/>
              <a:gdLst/>
              <a:ahLst/>
              <a:cxnLst>
                <a:cxn ang="0">
                  <a:pos x="0" y="394"/>
                </a:cxn>
                <a:cxn ang="0">
                  <a:pos x="764" y="115"/>
                </a:cxn>
                <a:cxn ang="0">
                  <a:pos x="1709" y="0"/>
                </a:cxn>
              </a:cxnLst>
              <a:rect l="0" t="0" r="r" b="b"/>
              <a:pathLst>
                <a:path w="1709" h="394">
                  <a:moveTo>
                    <a:pt x="0" y="394"/>
                  </a:moveTo>
                  <a:cubicBezTo>
                    <a:pt x="239" y="287"/>
                    <a:pt x="479" y="181"/>
                    <a:pt x="764" y="115"/>
                  </a:cubicBezTo>
                  <a:cubicBezTo>
                    <a:pt x="1049" y="49"/>
                    <a:pt x="1546" y="9"/>
                    <a:pt x="1709" y="0"/>
                  </a:cubicBezTo>
                </a:path>
              </a:pathLst>
            </a:custGeom>
            <a:noFill/>
            <a:ln w="25400">
              <a:solidFill>
                <a:schemeClr val="tx1"/>
              </a:solidFill>
              <a:round/>
              <a:headEnd/>
              <a:tailEnd/>
            </a:ln>
            <a:effectLst/>
          </p:spPr>
          <p:txBody>
            <a:bodyPr wrap="none" anchor="ctr"/>
            <a:lstStyle/>
            <a:p>
              <a:endParaRPr lang="el-GR"/>
            </a:p>
          </p:txBody>
        </p:sp>
        <p:sp>
          <p:nvSpPr>
            <p:cNvPr id="51217" name="Line 17"/>
            <p:cNvSpPr>
              <a:spLocks noChangeShapeType="1"/>
            </p:cNvSpPr>
            <p:nvPr/>
          </p:nvSpPr>
          <p:spPr bwMode="auto">
            <a:xfrm flipV="1">
              <a:off x="2044" y="2642"/>
              <a:ext cx="132" cy="28"/>
            </a:xfrm>
            <a:prstGeom prst="line">
              <a:avLst/>
            </a:prstGeom>
            <a:noFill/>
            <a:ln w="19050">
              <a:solidFill>
                <a:schemeClr val="tx1"/>
              </a:solidFill>
              <a:round/>
              <a:headEnd/>
              <a:tailEnd type="triangle" w="lg" len="med"/>
            </a:ln>
            <a:effectLst/>
          </p:spPr>
          <p:txBody>
            <a:bodyPr wrap="none" anchor="ctr"/>
            <a:lstStyle/>
            <a:p>
              <a:endParaRPr lang="el-GR"/>
            </a:p>
          </p:txBody>
        </p:sp>
        <p:sp>
          <p:nvSpPr>
            <p:cNvPr id="51218" name="Freeform 18"/>
            <p:cNvSpPr>
              <a:spLocks/>
            </p:cNvSpPr>
            <p:nvPr/>
          </p:nvSpPr>
          <p:spPr bwMode="auto">
            <a:xfrm>
              <a:off x="3028" y="2558"/>
              <a:ext cx="1740" cy="396"/>
            </a:xfrm>
            <a:custGeom>
              <a:avLst/>
              <a:gdLst/>
              <a:ahLst/>
              <a:cxnLst>
                <a:cxn ang="0">
                  <a:pos x="0" y="0"/>
                </a:cxn>
                <a:cxn ang="0">
                  <a:pos x="880" y="72"/>
                </a:cxn>
                <a:cxn ang="0">
                  <a:pos x="1740" y="396"/>
                </a:cxn>
              </a:cxnLst>
              <a:rect l="0" t="0" r="r" b="b"/>
              <a:pathLst>
                <a:path w="1740" h="396">
                  <a:moveTo>
                    <a:pt x="0" y="0"/>
                  </a:moveTo>
                  <a:cubicBezTo>
                    <a:pt x="295" y="3"/>
                    <a:pt x="590" y="6"/>
                    <a:pt x="880" y="72"/>
                  </a:cubicBezTo>
                  <a:cubicBezTo>
                    <a:pt x="1170" y="138"/>
                    <a:pt x="1596" y="343"/>
                    <a:pt x="1740" y="396"/>
                  </a:cubicBezTo>
                </a:path>
              </a:pathLst>
            </a:custGeom>
            <a:noFill/>
            <a:ln w="15875">
              <a:solidFill>
                <a:schemeClr val="tx1"/>
              </a:solidFill>
              <a:round/>
              <a:headEnd/>
              <a:tailEnd/>
            </a:ln>
            <a:effectLst/>
          </p:spPr>
          <p:txBody>
            <a:bodyPr wrap="none" anchor="ctr"/>
            <a:lstStyle/>
            <a:p>
              <a:endParaRPr lang="el-GR"/>
            </a:p>
          </p:txBody>
        </p:sp>
        <p:sp>
          <p:nvSpPr>
            <p:cNvPr id="51219" name="Oval 19"/>
            <p:cNvSpPr>
              <a:spLocks noChangeArrowheads="1"/>
            </p:cNvSpPr>
            <p:nvPr/>
          </p:nvSpPr>
          <p:spPr bwMode="auto">
            <a:xfrm>
              <a:off x="1214" y="2908"/>
              <a:ext cx="66" cy="74"/>
            </a:xfrm>
            <a:prstGeom prst="ellipse">
              <a:avLst/>
            </a:prstGeom>
            <a:solidFill>
              <a:srgbClr val="000000"/>
            </a:solidFill>
            <a:ln w="9525">
              <a:solidFill>
                <a:schemeClr val="tx1"/>
              </a:solidFill>
              <a:round/>
              <a:headEnd/>
              <a:tailEnd/>
            </a:ln>
            <a:effectLst/>
          </p:spPr>
          <p:txBody>
            <a:bodyPr wrap="none" anchor="ctr"/>
            <a:lstStyle/>
            <a:p>
              <a:endParaRPr lang="el-GR"/>
            </a:p>
          </p:txBody>
        </p:sp>
        <p:sp>
          <p:nvSpPr>
            <p:cNvPr id="51220" name="Oval 20"/>
            <p:cNvSpPr>
              <a:spLocks noChangeArrowheads="1"/>
            </p:cNvSpPr>
            <p:nvPr/>
          </p:nvSpPr>
          <p:spPr bwMode="auto">
            <a:xfrm>
              <a:off x="1215" y="2154"/>
              <a:ext cx="66" cy="74"/>
            </a:xfrm>
            <a:prstGeom prst="ellipse">
              <a:avLst/>
            </a:prstGeom>
            <a:solidFill>
              <a:srgbClr val="000000"/>
            </a:solidFill>
            <a:ln w="9525">
              <a:solidFill>
                <a:schemeClr val="tx1"/>
              </a:solidFill>
              <a:round/>
              <a:headEnd/>
              <a:tailEnd/>
            </a:ln>
            <a:effectLst/>
          </p:spPr>
          <p:txBody>
            <a:bodyPr wrap="none" anchor="ctr"/>
            <a:lstStyle/>
            <a:p>
              <a:endParaRPr lang="el-GR"/>
            </a:p>
          </p:txBody>
        </p:sp>
        <p:sp>
          <p:nvSpPr>
            <p:cNvPr id="51221" name="Oval 21"/>
            <p:cNvSpPr>
              <a:spLocks noChangeArrowheads="1"/>
            </p:cNvSpPr>
            <p:nvPr/>
          </p:nvSpPr>
          <p:spPr bwMode="auto">
            <a:xfrm>
              <a:off x="1215" y="2516"/>
              <a:ext cx="66" cy="74"/>
            </a:xfrm>
            <a:prstGeom prst="ellipse">
              <a:avLst/>
            </a:prstGeom>
            <a:solidFill>
              <a:srgbClr val="000000"/>
            </a:solidFill>
            <a:ln w="9525">
              <a:solidFill>
                <a:schemeClr val="tx1"/>
              </a:solidFill>
              <a:round/>
              <a:headEnd/>
              <a:tailEnd/>
            </a:ln>
            <a:effectLst/>
          </p:spPr>
          <p:txBody>
            <a:bodyPr wrap="none" anchor="ctr"/>
            <a:lstStyle/>
            <a:p>
              <a:endParaRPr lang="el-GR"/>
            </a:p>
          </p:txBody>
        </p:sp>
        <p:sp>
          <p:nvSpPr>
            <p:cNvPr id="51222" name="Oval 22"/>
            <p:cNvSpPr>
              <a:spLocks noChangeArrowheads="1"/>
            </p:cNvSpPr>
            <p:nvPr/>
          </p:nvSpPr>
          <p:spPr bwMode="auto">
            <a:xfrm>
              <a:off x="2973" y="2521"/>
              <a:ext cx="66" cy="74"/>
            </a:xfrm>
            <a:prstGeom prst="ellipse">
              <a:avLst/>
            </a:prstGeom>
            <a:solidFill>
              <a:srgbClr val="000000"/>
            </a:solidFill>
            <a:ln w="9525">
              <a:solidFill>
                <a:schemeClr val="tx1"/>
              </a:solidFill>
              <a:round/>
              <a:headEnd/>
              <a:tailEnd/>
            </a:ln>
            <a:effectLst/>
          </p:spPr>
          <p:txBody>
            <a:bodyPr wrap="none" anchor="ctr"/>
            <a:lstStyle/>
            <a:p>
              <a:endParaRPr lang="el-GR"/>
            </a:p>
          </p:txBody>
        </p:sp>
        <p:sp>
          <p:nvSpPr>
            <p:cNvPr id="51223" name="Oval 23"/>
            <p:cNvSpPr>
              <a:spLocks noChangeArrowheads="1"/>
            </p:cNvSpPr>
            <p:nvPr/>
          </p:nvSpPr>
          <p:spPr bwMode="auto">
            <a:xfrm>
              <a:off x="2969" y="2157"/>
              <a:ext cx="66" cy="74"/>
            </a:xfrm>
            <a:prstGeom prst="ellipse">
              <a:avLst/>
            </a:prstGeom>
            <a:solidFill>
              <a:srgbClr val="000000"/>
            </a:solidFill>
            <a:ln w="9525">
              <a:solidFill>
                <a:schemeClr val="tx1"/>
              </a:solidFill>
              <a:round/>
              <a:headEnd/>
              <a:tailEnd/>
            </a:ln>
            <a:effectLst/>
          </p:spPr>
          <p:txBody>
            <a:bodyPr wrap="none" anchor="ctr"/>
            <a:lstStyle/>
            <a:p>
              <a:endParaRPr lang="el-GR"/>
            </a:p>
          </p:txBody>
        </p:sp>
        <p:sp>
          <p:nvSpPr>
            <p:cNvPr id="51224" name="Oval 24"/>
            <p:cNvSpPr>
              <a:spLocks noChangeArrowheads="1"/>
            </p:cNvSpPr>
            <p:nvPr/>
          </p:nvSpPr>
          <p:spPr bwMode="auto">
            <a:xfrm>
              <a:off x="2973" y="2921"/>
              <a:ext cx="66" cy="74"/>
            </a:xfrm>
            <a:prstGeom prst="ellipse">
              <a:avLst/>
            </a:prstGeom>
            <a:solidFill>
              <a:srgbClr val="000000"/>
            </a:solidFill>
            <a:ln w="9525">
              <a:solidFill>
                <a:schemeClr val="tx1"/>
              </a:solidFill>
              <a:round/>
              <a:headEnd/>
              <a:tailEnd/>
            </a:ln>
            <a:effectLst/>
          </p:spPr>
          <p:txBody>
            <a:bodyPr wrap="none" anchor="ctr"/>
            <a:lstStyle/>
            <a:p>
              <a:endParaRPr lang="el-GR"/>
            </a:p>
          </p:txBody>
        </p:sp>
        <p:sp>
          <p:nvSpPr>
            <p:cNvPr id="51225" name="Oval 25"/>
            <p:cNvSpPr>
              <a:spLocks noChangeArrowheads="1"/>
            </p:cNvSpPr>
            <p:nvPr/>
          </p:nvSpPr>
          <p:spPr bwMode="auto">
            <a:xfrm>
              <a:off x="4733" y="2161"/>
              <a:ext cx="66" cy="74"/>
            </a:xfrm>
            <a:prstGeom prst="ellipse">
              <a:avLst/>
            </a:prstGeom>
            <a:solidFill>
              <a:srgbClr val="000000"/>
            </a:solidFill>
            <a:ln w="9525">
              <a:solidFill>
                <a:schemeClr val="tx1"/>
              </a:solidFill>
              <a:round/>
              <a:headEnd/>
              <a:tailEnd/>
            </a:ln>
            <a:effectLst/>
          </p:spPr>
          <p:txBody>
            <a:bodyPr wrap="none" anchor="ctr"/>
            <a:lstStyle/>
            <a:p>
              <a:endParaRPr lang="el-GR"/>
            </a:p>
          </p:txBody>
        </p:sp>
        <p:sp>
          <p:nvSpPr>
            <p:cNvPr id="51226" name="Oval 26"/>
            <p:cNvSpPr>
              <a:spLocks noChangeArrowheads="1"/>
            </p:cNvSpPr>
            <p:nvPr/>
          </p:nvSpPr>
          <p:spPr bwMode="auto">
            <a:xfrm>
              <a:off x="4733" y="2529"/>
              <a:ext cx="66" cy="74"/>
            </a:xfrm>
            <a:prstGeom prst="ellipse">
              <a:avLst/>
            </a:prstGeom>
            <a:solidFill>
              <a:srgbClr val="000000"/>
            </a:solidFill>
            <a:ln w="9525">
              <a:solidFill>
                <a:schemeClr val="tx1"/>
              </a:solidFill>
              <a:round/>
              <a:headEnd/>
              <a:tailEnd/>
            </a:ln>
            <a:effectLst/>
          </p:spPr>
          <p:txBody>
            <a:bodyPr wrap="none" anchor="ctr"/>
            <a:lstStyle/>
            <a:p>
              <a:endParaRPr lang="el-GR"/>
            </a:p>
          </p:txBody>
        </p:sp>
        <p:sp>
          <p:nvSpPr>
            <p:cNvPr id="51227" name="Oval 27"/>
            <p:cNvSpPr>
              <a:spLocks noChangeArrowheads="1"/>
            </p:cNvSpPr>
            <p:nvPr/>
          </p:nvSpPr>
          <p:spPr bwMode="auto">
            <a:xfrm>
              <a:off x="4733" y="2917"/>
              <a:ext cx="66" cy="74"/>
            </a:xfrm>
            <a:prstGeom prst="ellipse">
              <a:avLst/>
            </a:prstGeom>
            <a:solidFill>
              <a:srgbClr val="000000"/>
            </a:solidFill>
            <a:ln w="9525">
              <a:solidFill>
                <a:schemeClr val="tx1"/>
              </a:solidFill>
              <a:round/>
              <a:headEnd/>
              <a:tailEnd/>
            </a:ln>
            <a:effectLst/>
          </p:spPr>
          <p:txBody>
            <a:bodyPr wrap="none" anchor="ctr"/>
            <a:lstStyle/>
            <a:p>
              <a:endParaRPr lang="el-GR"/>
            </a:p>
          </p:txBody>
        </p:sp>
        <p:sp>
          <p:nvSpPr>
            <p:cNvPr id="51228" name="Freeform 28"/>
            <p:cNvSpPr>
              <a:spLocks/>
            </p:cNvSpPr>
            <p:nvPr/>
          </p:nvSpPr>
          <p:spPr bwMode="auto">
            <a:xfrm>
              <a:off x="545" y="2533"/>
              <a:ext cx="654" cy="125"/>
            </a:xfrm>
            <a:custGeom>
              <a:avLst/>
              <a:gdLst/>
              <a:ahLst/>
              <a:cxnLst>
                <a:cxn ang="0">
                  <a:pos x="0" y="125"/>
                </a:cxn>
                <a:cxn ang="0">
                  <a:pos x="294" y="18"/>
                </a:cxn>
                <a:cxn ang="0">
                  <a:pos x="654" y="18"/>
                </a:cxn>
              </a:cxnLst>
              <a:rect l="0" t="0" r="r" b="b"/>
              <a:pathLst>
                <a:path w="654" h="125">
                  <a:moveTo>
                    <a:pt x="0" y="125"/>
                  </a:moveTo>
                  <a:cubicBezTo>
                    <a:pt x="92" y="80"/>
                    <a:pt x="185" y="36"/>
                    <a:pt x="294" y="18"/>
                  </a:cubicBezTo>
                  <a:cubicBezTo>
                    <a:pt x="403" y="0"/>
                    <a:pt x="595" y="18"/>
                    <a:pt x="654" y="18"/>
                  </a:cubicBezTo>
                </a:path>
              </a:pathLst>
            </a:custGeom>
            <a:noFill/>
            <a:ln w="12700" cap="flat">
              <a:solidFill>
                <a:schemeClr val="tx1"/>
              </a:solidFill>
              <a:prstDash val="dash"/>
              <a:round/>
              <a:headEnd/>
              <a:tailEnd type="stealth" w="med" len="med"/>
            </a:ln>
            <a:effectLst/>
          </p:spPr>
          <p:txBody>
            <a:bodyPr wrap="none" anchor="ctr"/>
            <a:lstStyle/>
            <a:p>
              <a:endParaRPr lang="el-GR"/>
            </a:p>
          </p:txBody>
        </p:sp>
        <p:sp>
          <p:nvSpPr>
            <p:cNvPr id="51229" name="Freeform 29"/>
            <p:cNvSpPr>
              <a:spLocks/>
            </p:cNvSpPr>
            <p:nvPr/>
          </p:nvSpPr>
          <p:spPr bwMode="auto">
            <a:xfrm>
              <a:off x="554" y="2929"/>
              <a:ext cx="654" cy="125"/>
            </a:xfrm>
            <a:custGeom>
              <a:avLst/>
              <a:gdLst/>
              <a:ahLst/>
              <a:cxnLst>
                <a:cxn ang="0">
                  <a:pos x="0" y="125"/>
                </a:cxn>
                <a:cxn ang="0">
                  <a:pos x="294" y="18"/>
                </a:cxn>
                <a:cxn ang="0">
                  <a:pos x="654" y="18"/>
                </a:cxn>
              </a:cxnLst>
              <a:rect l="0" t="0" r="r" b="b"/>
              <a:pathLst>
                <a:path w="654" h="125">
                  <a:moveTo>
                    <a:pt x="0" y="125"/>
                  </a:moveTo>
                  <a:cubicBezTo>
                    <a:pt x="92" y="80"/>
                    <a:pt x="185" y="36"/>
                    <a:pt x="294" y="18"/>
                  </a:cubicBezTo>
                  <a:cubicBezTo>
                    <a:pt x="403" y="0"/>
                    <a:pt x="595" y="18"/>
                    <a:pt x="654" y="18"/>
                  </a:cubicBezTo>
                </a:path>
              </a:pathLst>
            </a:custGeom>
            <a:noFill/>
            <a:ln w="12700" cap="flat">
              <a:solidFill>
                <a:schemeClr val="tx1"/>
              </a:solidFill>
              <a:prstDash val="dash"/>
              <a:round/>
              <a:headEnd/>
              <a:tailEnd type="stealth" w="med" len="med"/>
            </a:ln>
            <a:effectLst/>
          </p:spPr>
          <p:txBody>
            <a:bodyPr wrap="none" anchor="ctr"/>
            <a:lstStyle/>
            <a:p>
              <a:endParaRPr lang="el-GR"/>
            </a:p>
          </p:txBody>
        </p:sp>
        <p:sp>
          <p:nvSpPr>
            <p:cNvPr id="51230" name="Freeform 30"/>
            <p:cNvSpPr>
              <a:spLocks/>
            </p:cNvSpPr>
            <p:nvPr/>
          </p:nvSpPr>
          <p:spPr bwMode="auto">
            <a:xfrm>
              <a:off x="4812" y="2537"/>
              <a:ext cx="633" cy="81"/>
            </a:xfrm>
            <a:custGeom>
              <a:avLst/>
              <a:gdLst/>
              <a:ahLst/>
              <a:cxnLst>
                <a:cxn ang="0">
                  <a:pos x="0" y="34"/>
                </a:cxn>
                <a:cxn ang="0">
                  <a:pos x="333" y="8"/>
                </a:cxn>
                <a:cxn ang="0">
                  <a:pos x="633" y="81"/>
                </a:cxn>
              </a:cxnLst>
              <a:rect l="0" t="0" r="r" b="b"/>
              <a:pathLst>
                <a:path w="633" h="81">
                  <a:moveTo>
                    <a:pt x="0" y="34"/>
                  </a:moveTo>
                  <a:cubicBezTo>
                    <a:pt x="114" y="17"/>
                    <a:pt x="228" y="0"/>
                    <a:pt x="333" y="8"/>
                  </a:cubicBezTo>
                  <a:cubicBezTo>
                    <a:pt x="438" y="16"/>
                    <a:pt x="535" y="48"/>
                    <a:pt x="633" y="81"/>
                  </a:cubicBezTo>
                </a:path>
              </a:pathLst>
            </a:custGeom>
            <a:noFill/>
            <a:ln w="12700" cap="flat">
              <a:solidFill>
                <a:schemeClr val="tx1"/>
              </a:solidFill>
              <a:prstDash val="dash"/>
              <a:round/>
              <a:headEnd/>
              <a:tailEnd type="stealth" w="med" len="med"/>
            </a:ln>
            <a:effectLst/>
          </p:spPr>
          <p:txBody>
            <a:bodyPr wrap="none" anchor="ctr"/>
            <a:lstStyle/>
            <a:p>
              <a:endParaRPr lang="el-GR"/>
            </a:p>
          </p:txBody>
        </p:sp>
        <p:sp>
          <p:nvSpPr>
            <p:cNvPr id="51231" name="Freeform 31"/>
            <p:cNvSpPr>
              <a:spLocks/>
            </p:cNvSpPr>
            <p:nvPr/>
          </p:nvSpPr>
          <p:spPr bwMode="auto">
            <a:xfrm>
              <a:off x="4821" y="2920"/>
              <a:ext cx="633" cy="81"/>
            </a:xfrm>
            <a:custGeom>
              <a:avLst/>
              <a:gdLst/>
              <a:ahLst/>
              <a:cxnLst>
                <a:cxn ang="0">
                  <a:pos x="0" y="34"/>
                </a:cxn>
                <a:cxn ang="0">
                  <a:pos x="333" y="8"/>
                </a:cxn>
                <a:cxn ang="0">
                  <a:pos x="633" y="81"/>
                </a:cxn>
              </a:cxnLst>
              <a:rect l="0" t="0" r="r" b="b"/>
              <a:pathLst>
                <a:path w="633" h="81">
                  <a:moveTo>
                    <a:pt x="0" y="34"/>
                  </a:moveTo>
                  <a:cubicBezTo>
                    <a:pt x="114" y="17"/>
                    <a:pt x="228" y="0"/>
                    <a:pt x="333" y="8"/>
                  </a:cubicBezTo>
                  <a:cubicBezTo>
                    <a:pt x="438" y="16"/>
                    <a:pt x="535" y="48"/>
                    <a:pt x="633" y="81"/>
                  </a:cubicBezTo>
                </a:path>
              </a:pathLst>
            </a:custGeom>
            <a:noFill/>
            <a:ln w="12700" cap="flat">
              <a:solidFill>
                <a:schemeClr val="tx1"/>
              </a:solidFill>
              <a:prstDash val="dash"/>
              <a:round/>
              <a:headEnd/>
              <a:tailEnd type="stealth" w="med" len="med"/>
            </a:ln>
            <a:effectLst/>
          </p:spPr>
          <p:txBody>
            <a:bodyPr wrap="none" anchor="ctr"/>
            <a:lstStyle/>
            <a:p>
              <a:endParaRPr lang="el-GR"/>
            </a:p>
          </p:txBody>
        </p:sp>
        <p:sp>
          <p:nvSpPr>
            <p:cNvPr id="51232" name="Text Box 32"/>
            <p:cNvSpPr txBox="1">
              <a:spLocks noChangeArrowheads="1"/>
            </p:cNvSpPr>
            <p:nvPr/>
          </p:nvSpPr>
          <p:spPr bwMode="auto">
            <a:xfrm>
              <a:off x="431" y="1207"/>
              <a:ext cx="1593" cy="404"/>
            </a:xfrm>
            <a:prstGeom prst="rect">
              <a:avLst/>
            </a:prstGeom>
            <a:noFill/>
            <a:ln w="9525">
              <a:noFill/>
              <a:miter lim="800000"/>
              <a:headEnd/>
              <a:tailEnd/>
            </a:ln>
            <a:effectLst/>
          </p:spPr>
          <p:txBody>
            <a:bodyPr>
              <a:spAutoFit/>
            </a:bodyPr>
            <a:lstStyle/>
            <a:p>
              <a:pPr algn="ctr" eaLnBrk="0" hangingPunct="0">
                <a:spcBef>
                  <a:spcPct val="50000"/>
                </a:spcBef>
              </a:pPr>
              <a:r>
                <a:rPr lang="el-GR" sz="1800" b="1">
                  <a:latin typeface="Book Antiqua" pitchFamily="18" charset="0"/>
                </a:rPr>
                <a:t>Διαθεσιμότητα των Υδατικών Πόρων</a:t>
              </a:r>
              <a:endParaRPr lang="en-GB" sz="1800" b="1">
                <a:latin typeface="Book Antiqua" pitchFamily="18" charset="0"/>
              </a:endParaRPr>
            </a:p>
          </p:txBody>
        </p:sp>
        <p:sp>
          <p:nvSpPr>
            <p:cNvPr id="51233" name="Text Box 33"/>
            <p:cNvSpPr txBox="1">
              <a:spLocks noChangeArrowheads="1"/>
            </p:cNvSpPr>
            <p:nvPr/>
          </p:nvSpPr>
          <p:spPr bwMode="auto">
            <a:xfrm>
              <a:off x="2381" y="1253"/>
              <a:ext cx="1361" cy="404"/>
            </a:xfrm>
            <a:prstGeom prst="rect">
              <a:avLst/>
            </a:prstGeom>
            <a:noFill/>
            <a:ln w="9525">
              <a:noFill/>
              <a:miter lim="800000"/>
              <a:headEnd/>
              <a:tailEnd/>
            </a:ln>
            <a:effectLst/>
          </p:spPr>
          <p:txBody>
            <a:bodyPr>
              <a:spAutoFit/>
            </a:bodyPr>
            <a:lstStyle/>
            <a:p>
              <a:pPr algn="ctr" eaLnBrk="0" hangingPunct="0">
                <a:spcBef>
                  <a:spcPct val="50000"/>
                </a:spcBef>
              </a:pPr>
              <a:r>
                <a:rPr lang="el-GR" sz="1800" b="1">
                  <a:latin typeface="Book Antiqua" pitchFamily="18" charset="0"/>
                </a:rPr>
                <a:t>Ζήτηση των Υδατικών Πόρων</a:t>
              </a:r>
              <a:endParaRPr lang="en-GB" sz="1800" b="1">
                <a:latin typeface="Book Antiqua" pitchFamily="18" charset="0"/>
              </a:endParaRPr>
            </a:p>
          </p:txBody>
        </p:sp>
        <p:sp>
          <p:nvSpPr>
            <p:cNvPr id="51234" name="Text Box 34"/>
            <p:cNvSpPr txBox="1">
              <a:spLocks noChangeArrowheads="1"/>
            </p:cNvSpPr>
            <p:nvPr/>
          </p:nvSpPr>
          <p:spPr bwMode="auto">
            <a:xfrm>
              <a:off x="4150" y="1480"/>
              <a:ext cx="1180" cy="231"/>
            </a:xfrm>
            <a:prstGeom prst="rect">
              <a:avLst/>
            </a:prstGeom>
            <a:noFill/>
            <a:ln w="9525">
              <a:noFill/>
              <a:miter lim="800000"/>
              <a:headEnd/>
              <a:tailEnd/>
            </a:ln>
            <a:effectLst/>
          </p:spPr>
          <p:txBody>
            <a:bodyPr>
              <a:spAutoFit/>
            </a:bodyPr>
            <a:lstStyle/>
            <a:p>
              <a:pPr algn="ctr" eaLnBrk="0" hangingPunct="0">
                <a:spcBef>
                  <a:spcPct val="50000"/>
                </a:spcBef>
              </a:pPr>
              <a:r>
                <a:rPr lang="el-GR" sz="1800" b="1">
                  <a:latin typeface="Book Antiqua" pitchFamily="18" charset="0"/>
                </a:rPr>
                <a:t>Περιβάλλον</a:t>
              </a:r>
              <a:endParaRPr lang="en-GB" sz="1800" b="1">
                <a:latin typeface="Book Antiqua" pitchFamily="18" charset="0"/>
              </a:endParaRPr>
            </a:p>
          </p:txBody>
        </p:sp>
        <p:sp>
          <p:nvSpPr>
            <p:cNvPr id="51235" name="Text Box 35"/>
            <p:cNvSpPr txBox="1">
              <a:spLocks noChangeArrowheads="1"/>
            </p:cNvSpPr>
            <p:nvPr/>
          </p:nvSpPr>
          <p:spPr bwMode="auto">
            <a:xfrm>
              <a:off x="1919" y="1785"/>
              <a:ext cx="440" cy="231"/>
            </a:xfrm>
            <a:prstGeom prst="rect">
              <a:avLst/>
            </a:prstGeom>
            <a:noFill/>
            <a:ln w="9525">
              <a:noFill/>
              <a:miter lim="800000"/>
              <a:headEnd/>
              <a:tailEnd/>
            </a:ln>
            <a:effectLst/>
          </p:spPr>
          <p:txBody>
            <a:bodyPr>
              <a:spAutoFit/>
            </a:bodyPr>
            <a:lstStyle/>
            <a:p>
              <a:pPr eaLnBrk="0" hangingPunct="0">
                <a:spcBef>
                  <a:spcPct val="50000"/>
                </a:spcBef>
              </a:pPr>
              <a:r>
                <a:rPr lang="en-US" sz="1800" b="1"/>
                <a:t>W</a:t>
              </a:r>
              <a:r>
                <a:rPr lang="en-US" sz="1800" b="1" baseline="-25000"/>
                <a:t>in</a:t>
              </a:r>
              <a:endParaRPr lang="en-GB" sz="2400" b="1"/>
            </a:p>
          </p:txBody>
        </p:sp>
        <p:sp>
          <p:nvSpPr>
            <p:cNvPr id="51236" name="Text Box 36"/>
            <p:cNvSpPr txBox="1">
              <a:spLocks noChangeArrowheads="1"/>
            </p:cNvSpPr>
            <p:nvPr/>
          </p:nvSpPr>
          <p:spPr bwMode="auto">
            <a:xfrm>
              <a:off x="3668" y="1801"/>
              <a:ext cx="440" cy="231"/>
            </a:xfrm>
            <a:prstGeom prst="rect">
              <a:avLst/>
            </a:prstGeom>
            <a:noFill/>
            <a:ln w="9525">
              <a:noFill/>
              <a:miter lim="800000"/>
              <a:headEnd/>
              <a:tailEnd/>
            </a:ln>
            <a:effectLst/>
          </p:spPr>
          <p:txBody>
            <a:bodyPr>
              <a:spAutoFit/>
            </a:bodyPr>
            <a:lstStyle/>
            <a:p>
              <a:pPr eaLnBrk="0" hangingPunct="0">
                <a:spcBef>
                  <a:spcPct val="50000"/>
                </a:spcBef>
              </a:pPr>
              <a:r>
                <a:rPr lang="en-US" sz="1800" b="1"/>
                <a:t>W</a:t>
              </a:r>
              <a:r>
                <a:rPr lang="en-US" sz="1800" b="1" baseline="-25000"/>
                <a:t>out</a:t>
              </a:r>
              <a:endParaRPr lang="en-GB" sz="2400" b="1"/>
            </a:p>
          </p:txBody>
        </p:sp>
        <p:sp>
          <p:nvSpPr>
            <p:cNvPr id="51237" name="Text Box 37"/>
            <p:cNvSpPr txBox="1">
              <a:spLocks noChangeArrowheads="1"/>
            </p:cNvSpPr>
            <p:nvPr/>
          </p:nvSpPr>
          <p:spPr bwMode="auto">
            <a:xfrm>
              <a:off x="158" y="2490"/>
              <a:ext cx="400" cy="279"/>
            </a:xfrm>
            <a:prstGeom prst="rect">
              <a:avLst/>
            </a:prstGeom>
            <a:noFill/>
            <a:ln w="9525">
              <a:noFill/>
              <a:miter lim="800000"/>
              <a:headEnd/>
              <a:tailEnd/>
            </a:ln>
            <a:effectLst/>
          </p:spPr>
          <p:txBody>
            <a:bodyPr wrap="square">
              <a:spAutoFit/>
            </a:bodyPr>
            <a:lstStyle/>
            <a:p>
              <a:pPr eaLnBrk="0" hangingPunct="0">
                <a:spcBef>
                  <a:spcPct val="50000"/>
                </a:spcBef>
              </a:pPr>
              <a:r>
                <a:rPr lang="en-GB" sz="1400" b="1" dirty="0"/>
                <a:t>(</a:t>
              </a:r>
              <a:r>
                <a:rPr lang="en-GB" sz="3400" b="1" baseline="-25000" dirty="0"/>
                <a:t>*</a:t>
              </a:r>
              <a:r>
                <a:rPr lang="en-GB" sz="1400" b="1" dirty="0"/>
                <a:t>)</a:t>
              </a:r>
              <a:endParaRPr lang="en-GB" sz="2400" b="1" dirty="0"/>
            </a:p>
          </p:txBody>
        </p:sp>
        <p:sp>
          <p:nvSpPr>
            <p:cNvPr id="51238" name="Text Box 38"/>
            <p:cNvSpPr txBox="1">
              <a:spLocks noChangeArrowheads="1"/>
            </p:cNvSpPr>
            <p:nvPr/>
          </p:nvSpPr>
          <p:spPr bwMode="auto">
            <a:xfrm>
              <a:off x="5418" y="2454"/>
              <a:ext cx="342" cy="279"/>
            </a:xfrm>
            <a:prstGeom prst="rect">
              <a:avLst/>
            </a:prstGeom>
            <a:noFill/>
            <a:ln w="9525">
              <a:noFill/>
              <a:miter lim="800000"/>
              <a:headEnd/>
              <a:tailEnd/>
            </a:ln>
            <a:effectLst/>
          </p:spPr>
          <p:txBody>
            <a:bodyPr wrap="square">
              <a:spAutoFit/>
            </a:bodyPr>
            <a:lstStyle/>
            <a:p>
              <a:pPr eaLnBrk="0" hangingPunct="0">
                <a:spcBef>
                  <a:spcPct val="50000"/>
                </a:spcBef>
              </a:pPr>
              <a:r>
                <a:rPr lang="en-GB" sz="1400" b="1" dirty="0"/>
                <a:t>(</a:t>
              </a:r>
              <a:r>
                <a:rPr lang="en-GB" sz="3400" b="1" baseline="-25000" dirty="0"/>
                <a:t>*</a:t>
              </a:r>
              <a:r>
                <a:rPr lang="en-GB" sz="1400" b="1" dirty="0"/>
                <a:t>)</a:t>
              </a:r>
              <a:endParaRPr lang="en-GB" sz="2400" b="1" dirty="0"/>
            </a:p>
          </p:txBody>
        </p:sp>
        <p:sp>
          <p:nvSpPr>
            <p:cNvPr id="51239" name="Text Box 39"/>
            <p:cNvSpPr txBox="1">
              <a:spLocks noChangeArrowheads="1"/>
            </p:cNvSpPr>
            <p:nvPr/>
          </p:nvSpPr>
          <p:spPr bwMode="auto">
            <a:xfrm>
              <a:off x="0" y="2892"/>
              <a:ext cx="576" cy="279"/>
            </a:xfrm>
            <a:prstGeom prst="rect">
              <a:avLst/>
            </a:prstGeom>
            <a:noFill/>
            <a:ln w="9525">
              <a:noFill/>
              <a:miter lim="800000"/>
              <a:headEnd/>
              <a:tailEnd/>
            </a:ln>
            <a:effectLst/>
          </p:spPr>
          <p:txBody>
            <a:bodyPr wrap="square">
              <a:spAutoFit/>
            </a:bodyPr>
            <a:lstStyle/>
            <a:p>
              <a:pPr eaLnBrk="0" hangingPunct="0">
                <a:spcBef>
                  <a:spcPct val="50000"/>
                </a:spcBef>
              </a:pPr>
              <a:r>
                <a:rPr lang="en-GB" sz="1400" b="1" dirty="0"/>
                <a:t>(</a:t>
              </a:r>
              <a:r>
                <a:rPr lang="en-GB" sz="3400" b="1" baseline="-25000" dirty="0"/>
                <a:t>**</a:t>
              </a:r>
              <a:r>
                <a:rPr lang="en-GB" sz="1400" b="1" dirty="0"/>
                <a:t>)</a:t>
              </a:r>
            </a:p>
          </p:txBody>
        </p:sp>
        <p:sp>
          <p:nvSpPr>
            <p:cNvPr id="51240" name="Text Box 40"/>
            <p:cNvSpPr txBox="1">
              <a:spLocks noChangeArrowheads="1"/>
            </p:cNvSpPr>
            <p:nvPr/>
          </p:nvSpPr>
          <p:spPr bwMode="auto">
            <a:xfrm>
              <a:off x="5329" y="2795"/>
              <a:ext cx="567" cy="279"/>
            </a:xfrm>
            <a:prstGeom prst="rect">
              <a:avLst/>
            </a:prstGeom>
            <a:noFill/>
            <a:ln w="9525">
              <a:noFill/>
              <a:miter lim="800000"/>
              <a:headEnd/>
              <a:tailEnd/>
            </a:ln>
            <a:effectLst/>
          </p:spPr>
          <p:txBody>
            <a:bodyPr wrap="square">
              <a:spAutoFit/>
            </a:bodyPr>
            <a:lstStyle/>
            <a:p>
              <a:pPr eaLnBrk="0" hangingPunct="0">
                <a:spcBef>
                  <a:spcPct val="50000"/>
                </a:spcBef>
              </a:pPr>
              <a:r>
                <a:rPr lang="en-GB" sz="1400" b="1" dirty="0"/>
                <a:t>(</a:t>
              </a:r>
              <a:r>
                <a:rPr lang="en-GB" sz="3400" b="1" baseline="-25000" dirty="0"/>
                <a:t>**</a:t>
              </a:r>
              <a:r>
                <a:rPr lang="en-GB" sz="1400" b="1" dirty="0"/>
                <a:t>)</a:t>
              </a:r>
            </a:p>
          </p:txBody>
        </p:sp>
        <p:sp>
          <p:nvSpPr>
            <p:cNvPr id="51241" name="Oval 41"/>
            <p:cNvSpPr>
              <a:spLocks noChangeArrowheads="1"/>
            </p:cNvSpPr>
            <p:nvPr/>
          </p:nvSpPr>
          <p:spPr bwMode="auto">
            <a:xfrm>
              <a:off x="1220" y="3244"/>
              <a:ext cx="66" cy="74"/>
            </a:xfrm>
            <a:prstGeom prst="ellipse">
              <a:avLst/>
            </a:prstGeom>
            <a:solidFill>
              <a:srgbClr val="000000"/>
            </a:solidFill>
            <a:ln w="9525">
              <a:solidFill>
                <a:schemeClr val="tx1"/>
              </a:solidFill>
              <a:round/>
              <a:headEnd/>
              <a:tailEnd/>
            </a:ln>
            <a:effectLst/>
          </p:spPr>
          <p:txBody>
            <a:bodyPr wrap="none" anchor="ctr"/>
            <a:lstStyle/>
            <a:p>
              <a:endParaRPr lang="el-GR"/>
            </a:p>
          </p:txBody>
        </p:sp>
        <p:sp>
          <p:nvSpPr>
            <p:cNvPr id="51242" name="Oval 42"/>
            <p:cNvSpPr>
              <a:spLocks noChangeArrowheads="1"/>
            </p:cNvSpPr>
            <p:nvPr/>
          </p:nvSpPr>
          <p:spPr bwMode="auto">
            <a:xfrm>
              <a:off x="4730" y="3269"/>
              <a:ext cx="66" cy="74"/>
            </a:xfrm>
            <a:prstGeom prst="ellipse">
              <a:avLst/>
            </a:prstGeom>
            <a:solidFill>
              <a:srgbClr val="000000"/>
            </a:solidFill>
            <a:ln w="9525">
              <a:solidFill>
                <a:schemeClr val="tx1"/>
              </a:solidFill>
              <a:round/>
              <a:headEnd/>
              <a:tailEnd/>
            </a:ln>
            <a:effectLst/>
          </p:spPr>
          <p:txBody>
            <a:bodyPr wrap="none" anchor="ctr"/>
            <a:lstStyle/>
            <a:p>
              <a:endParaRPr lang="el-GR"/>
            </a:p>
          </p:txBody>
        </p:sp>
        <p:sp>
          <p:nvSpPr>
            <p:cNvPr id="51243" name="Freeform 43"/>
            <p:cNvSpPr>
              <a:spLocks/>
            </p:cNvSpPr>
            <p:nvPr/>
          </p:nvSpPr>
          <p:spPr bwMode="auto">
            <a:xfrm>
              <a:off x="1256" y="3286"/>
              <a:ext cx="3517" cy="407"/>
            </a:xfrm>
            <a:custGeom>
              <a:avLst/>
              <a:gdLst/>
              <a:ahLst/>
              <a:cxnLst>
                <a:cxn ang="0">
                  <a:pos x="0" y="0"/>
                </a:cxn>
                <a:cxn ang="0">
                  <a:pos x="1734" y="403"/>
                </a:cxn>
                <a:cxn ang="0">
                  <a:pos x="3517" y="25"/>
                </a:cxn>
              </a:cxnLst>
              <a:rect l="0" t="0" r="r" b="b"/>
              <a:pathLst>
                <a:path w="3517" h="407">
                  <a:moveTo>
                    <a:pt x="0" y="0"/>
                  </a:moveTo>
                  <a:cubicBezTo>
                    <a:pt x="574" y="199"/>
                    <a:pt x="1148" y="399"/>
                    <a:pt x="1734" y="403"/>
                  </a:cubicBezTo>
                  <a:cubicBezTo>
                    <a:pt x="2320" y="407"/>
                    <a:pt x="3214" y="118"/>
                    <a:pt x="3517" y="25"/>
                  </a:cubicBezTo>
                </a:path>
              </a:pathLst>
            </a:custGeom>
            <a:noFill/>
            <a:ln w="19050">
              <a:solidFill>
                <a:schemeClr val="tx1"/>
              </a:solidFill>
              <a:round/>
              <a:headEnd/>
              <a:tailEnd/>
            </a:ln>
            <a:effectLst/>
          </p:spPr>
          <p:txBody>
            <a:bodyPr wrap="none" anchor="ctr"/>
            <a:lstStyle/>
            <a:p>
              <a:endParaRPr lang="el-GR"/>
            </a:p>
          </p:txBody>
        </p:sp>
        <p:sp>
          <p:nvSpPr>
            <p:cNvPr id="51244" name="Line 44"/>
            <p:cNvSpPr>
              <a:spLocks noChangeShapeType="1"/>
            </p:cNvSpPr>
            <p:nvPr/>
          </p:nvSpPr>
          <p:spPr bwMode="auto">
            <a:xfrm>
              <a:off x="2929" y="3691"/>
              <a:ext cx="136" cy="0"/>
            </a:xfrm>
            <a:prstGeom prst="line">
              <a:avLst/>
            </a:prstGeom>
            <a:noFill/>
            <a:ln w="12700">
              <a:solidFill>
                <a:schemeClr val="tx1"/>
              </a:solidFill>
              <a:round/>
              <a:headEnd/>
              <a:tailEnd type="triangle" w="lg" len="med"/>
            </a:ln>
            <a:effectLst/>
          </p:spPr>
          <p:txBody>
            <a:bodyPr wrap="none" anchor="ctr"/>
            <a:lstStyle/>
            <a:p>
              <a:endParaRPr lang="el-GR"/>
            </a:p>
          </p:txBody>
        </p: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ΔΥΠ</a:t>
            </a:r>
            <a:endParaRPr lang="el-GR" dirty="0"/>
          </a:p>
        </p:txBody>
      </p:sp>
      <p:pic>
        <p:nvPicPr>
          <p:cNvPr id="102402" name="Picture 2"/>
          <p:cNvPicPr>
            <a:picLocks noGrp="1" noChangeAspect="1" noChangeArrowheads="1"/>
          </p:cNvPicPr>
          <p:nvPr>
            <p:ph idx="1"/>
          </p:nvPr>
        </p:nvPicPr>
        <p:blipFill>
          <a:blip r:embed="rId2" cstate="print"/>
          <a:srcRect/>
          <a:stretch>
            <a:fillRect/>
          </a:stretch>
        </p:blipFill>
        <p:spPr bwMode="auto">
          <a:xfrm>
            <a:off x="428596" y="1785926"/>
            <a:ext cx="8229600" cy="2278743"/>
          </a:xfrm>
          <a:prstGeom prst="rect">
            <a:avLst/>
          </a:prstGeom>
          <a:noFill/>
          <a:ln w="9525">
            <a:noFill/>
            <a:miter lim="800000"/>
            <a:headEnd/>
            <a:tailEnd/>
          </a:ln>
        </p:spPr>
      </p:pic>
      <p:sp>
        <p:nvSpPr>
          <p:cNvPr id="4" name="3 - TextBox"/>
          <p:cNvSpPr txBox="1"/>
          <p:nvPr/>
        </p:nvSpPr>
        <p:spPr>
          <a:xfrm>
            <a:off x="2285984" y="5072074"/>
            <a:ext cx="4857784" cy="369332"/>
          </a:xfrm>
          <a:prstGeom prst="rect">
            <a:avLst/>
          </a:prstGeom>
          <a:noFill/>
        </p:spPr>
        <p:txBody>
          <a:bodyPr wrap="square" rtlCol="0">
            <a:spAutoFit/>
          </a:bodyPr>
          <a:lstStyle/>
          <a:p>
            <a:r>
              <a:rPr lang="el-GR" dirty="0" smtClean="0"/>
              <a:t>Τσακίρης, 2015</a:t>
            </a:r>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Νεότερες αντιλήψεις</a:t>
            </a:r>
            <a:endParaRPr lang="el-GR" dirty="0"/>
          </a:p>
        </p:txBody>
      </p:sp>
      <p:sp>
        <p:nvSpPr>
          <p:cNvPr id="3" name="Θέση κειμένου 2"/>
          <p:cNvSpPr>
            <a:spLocks noGrp="1"/>
          </p:cNvSpPr>
          <p:nvPr>
            <p:ph type="body" idx="1"/>
          </p:nvPr>
        </p:nvSpPr>
        <p:spPr/>
        <p:txBody>
          <a:bodyPr/>
          <a:lstStyle/>
          <a:p>
            <a:endParaRPr lang="el-GR"/>
          </a:p>
        </p:txBody>
      </p:sp>
    </p:spTree>
    <p:extLst>
      <p:ext uri="{BB962C8B-B14F-4D97-AF65-F5344CB8AC3E}">
        <p14:creationId xmlns:p14="http://schemas.microsoft.com/office/powerpoint/2010/main" val="2148630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p:cNvSpPr>
            <a:spLocks noGrp="1"/>
          </p:cNvSpPr>
          <p:nvPr>
            <p:ph type="title"/>
          </p:nvPr>
        </p:nvSpPr>
        <p:spPr/>
        <p:txBody>
          <a:bodyPr/>
          <a:lstStyle/>
          <a:p>
            <a:r>
              <a:rPr lang="el-GR" altLang="el-GR" dirty="0" smtClean="0"/>
              <a:t>Προβληματική (ιστορική εξέλιξη)</a:t>
            </a:r>
          </a:p>
        </p:txBody>
      </p:sp>
      <p:sp>
        <p:nvSpPr>
          <p:cNvPr id="3" name="Θέση περιεχομένου 2"/>
          <p:cNvSpPr>
            <a:spLocks noGrp="1"/>
          </p:cNvSpPr>
          <p:nvPr>
            <p:ph sz="half" idx="1"/>
          </p:nvPr>
        </p:nvSpPr>
        <p:spPr/>
        <p:txBody>
          <a:bodyPr>
            <a:normAutofit fontScale="62500" lnSpcReduction="20000"/>
          </a:bodyPr>
          <a:lstStyle/>
          <a:p>
            <a:pPr>
              <a:defRPr/>
            </a:pPr>
            <a:r>
              <a:rPr lang="el-GR" dirty="0" smtClean="0"/>
              <a:t>Αγωγοί, αντλίες, φράγματα, υποδομές: </a:t>
            </a:r>
            <a:r>
              <a:rPr lang="en-US" i="1" dirty="0" smtClean="0"/>
              <a:t>water resources</a:t>
            </a:r>
            <a:r>
              <a:rPr lang="el-GR" i="1" dirty="0" smtClean="0"/>
              <a:t> </a:t>
            </a:r>
            <a:r>
              <a:rPr lang="en-US" i="1" dirty="0" smtClean="0"/>
              <a:t>engineering </a:t>
            </a:r>
            <a:r>
              <a:rPr lang="el-GR" dirty="0" smtClean="0"/>
              <a:t> (κυρίως από την σκοπιά του μηχανικού, υδραυλική μηχανική)</a:t>
            </a:r>
          </a:p>
          <a:p>
            <a:pPr>
              <a:defRPr/>
            </a:pPr>
            <a:endParaRPr lang="en-US" dirty="0"/>
          </a:p>
          <a:p>
            <a:pPr>
              <a:defRPr/>
            </a:pPr>
            <a:r>
              <a:rPr lang="el-GR" dirty="0" smtClean="0"/>
              <a:t>Διαχείριση υδατικών πόρων, ίσως στη χώρα μας έως και  πρόσφατα </a:t>
            </a:r>
            <a:r>
              <a:rPr lang="el-GR" b="1" dirty="0" smtClean="0">
                <a:solidFill>
                  <a:schemeClr val="accent6">
                    <a:lumMod val="75000"/>
                  </a:schemeClr>
                </a:solidFill>
              </a:rPr>
              <a:t>επικεντρωμένη στη  λήψη απόφασης στην κάλυψη της ζήτησης και τη βέλτιστη λειτουργία των υδραυλικών υποδομών</a:t>
            </a:r>
          </a:p>
          <a:p>
            <a:pPr>
              <a:defRPr/>
            </a:pPr>
            <a:r>
              <a:rPr lang="el-GR" dirty="0" smtClean="0"/>
              <a:t>Σήμερα: (ολοκληρωμένη) διαχείριση υδατικών </a:t>
            </a:r>
            <a:r>
              <a:rPr lang="el-GR" dirty="0"/>
              <a:t>πόρων επίπεδο που περιλαμβάνει ένα ευρύ </a:t>
            </a:r>
            <a:r>
              <a:rPr lang="el-GR" dirty="0" smtClean="0"/>
              <a:t>δράσεων για </a:t>
            </a:r>
            <a:r>
              <a:rPr lang="el-GR" dirty="0"/>
              <a:t>τη σύνδεση των αποφάσεων για το </a:t>
            </a:r>
            <a:r>
              <a:rPr lang="el-GR" dirty="0" smtClean="0"/>
              <a:t>νερό με δράσεις </a:t>
            </a:r>
            <a:r>
              <a:rPr lang="el-GR" dirty="0"/>
              <a:t>σε τομείς που εξαρτώνται από το νερό, όπως η υγεία, το περιβάλλον</a:t>
            </a:r>
            <a:r>
              <a:rPr lang="el-GR" dirty="0" smtClean="0"/>
              <a:t>, και η τροφή. </a:t>
            </a:r>
            <a:endParaRPr lang="el-GR" dirty="0"/>
          </a:p>
        </p:txBody>
      </p:sp>
      <p:pic>
        <p:nvPicPr>
          <p:cNvPr id="8196"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rcRect l="30312" t="22188" r="30463" b="36604"/>
          <a:stretch>
            <a:fillRect/>
          </a:stretch>
        </p:blipFill>
        <p:spPr>
          <a:xfrm>
            <a:off x="4562475" y="1773238"/>
            <a:ext cx="4387850" cy="2592387"/>
          </a:xfrm>
        </p:spPr>
      </p:pic>
      <p:sp>
        <p:nvSpPr>
          <p:cNvPr id="5" name="TextBox 4"/>
          <p:cNvSpPr txBox="1"/>
          <p:nvPr/>
        </p:nvSpPr>
        <p:spPr>
          <a:xfrm>
            <a:off x="5867400" y="5013325"/>
            <a:ext cx="2449513" cy="1631216"/>
          </a:xfrm>
          <a:prstGeom prst="rect">
            <a:avLst/>
          </a:prstGeom>
          <a:noFill/>
        </p:spPr>
        <p:txBody>
          <a:bodyPr>
            <a:spAutoFit/>
          </a:bodyPr>
          <a:lstStyle/>
          <a:p>
            <a:pPr marL="285750" indent="-285750">
              <a:buFont typeface="Arial" panose="020B0604020202020204" pitchFamily="34" charset="0"/>
              <a:buChar char="•"/>
              <a:defRPr/>
            </a:pPr>
            <a:r>
              <a:rPr lang="el-GR" sz="2000" b="1" i="1" dirty="0">
                <a:solidFill>
                  <a:schemeClr val="accent6">
                    <a:lumMod val="75000"/>
                  </a:schemeClr>
                </a:solidFill>
                <a:effectLst>
                  <a:outerShdw blurRad="38100" dist="38100" dir="2700000" algn="tl">
                    <a:srgbClr val="000000">
                      <a:alpha val="43137"/>
                    </a:srgbClr>
                  </a:outerShdw>
                </a:effectLst>
              </a:rPr>
              <a:t>Ολιστική διαχείριση ?</a:t>
            </a:r>
          </a:p>
          <a:p>
            <a:pPr marL="285750" indent="-285750">
              <a:buFont typeface="Arial" panose="020B0604020202020204" pitchFamily="34" charset="0"/>
              <a:buChar char="•"/>
              <a:defRPr/>
            </a:pPr>
            <a:r>
              <a:rPr lang="el-GR" sz="2000" b="1" i="1" dirty="0">
                <a:solidFill>
                  <a:schemeClr val="accent6">
                    <a:lumMod val="75000"/>
                  </a:schemeClr>
                </a:solidFill>
                <a:effectLst>
                  <a:outerShdw blurRad="38100" dist="38100" dir="2700000" algn="tl">
                    <a:srgbClr val="000000">
                      <a:alpha val="43137"/>
                    </a:srgbClr>
                  </a:outerShdw>
                </a:effectLst>
              </a:rPr>
              <a:t>Περιβάλλον</a:t>
            </a:r>
          </a:p>
          <a:p>
            <a:pPr marL="285750" indent="-285750">
              <a:buFont typeface="Arial" panose="020B0604020202020204" pitchFamily="34" charset="0"/>
              <a:buChar char="•"/>
              <a:defRPr/>
            </a:pPr>
            <a:r>
              <a:rPr lang="el-GR" sz="2000" b="1" i="1" dirty="0">
                <a:solidFill>
                  <a:schemeClr val="accent6">
                    <a:lumMod val="75000"/>
                  </a:schemeClr>
                </a:solidFill>
                <a:effectLst>
                  <a:outerShdw blurRad="38100" dist="38100" dir="2700000" algn="tl">
                    <a:srgbClr val="000000">
                      <a:alpha val="43137"/>
                    </a:srgbClr>
                  </a:outerShdw>
                </a:effectLst>
              </a:rPr>
              <a:t>Ενέργεια   </a:t>
            </a:r>
            <a:r>
              <a:rPr lang="el-GR" sz="2000" b="1" i="1" dirty="0" smtClean="0">
                <a:solidFill>
                  <a:schemeClr val="accent6">
                    <a:lumMod val="75000"/>
                  </a:schemeClr>
                </a:solidFill>
                <a:effectLst>
                  <a:outerShdw blurRad="38100" dist="38100" dir="2700000" algn="tl">
                    <a:srgbClr val="000000">
                      <a:alpha val="43137"/>
                    </a:srgbClr>
                  </a:outerShdw>
                </a:effectLst>
              </a:rPr>
              <a:t>?</a:t>
            </a:r>
          </a:p>
          <a:p>
            <a:pPr marL="285750" indent="-285750">
              <a:buFont typeface="Arial" panose="020B0604020202020204" pitchFamily="34" charset="0"/>
              <a:buChar char="•"/>
              <a:defRPr/>
            </a:pPr>
            <a:r>
              <a:rPr lang="el-GR" sz="2000" b="1" i="1" dirty="0" smtClean="0">
                <a:solidFill>
                  <a:schemeClr val="accent6">
                    <a:lumMod val="75000"/>
                  </a:schemeClr>
                </a:solidFill>
                <a:effectLst>
                  <a:outerShdw blurRad="38100" dist="38100" dir="2700000" algn="tl">
                    <a:srgbClr val="000000">
                      <a:alpha val="43137"/>
                    </a:srgbClr>
                  </a:outerShdw>
                </a:effectLst>
              </a:rPr>
              <a:t>Διατροφή?</a:t>
            </a:r>
            <a:endParaRPr lang="el-GR" sz="2000" b="1" i="1"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44109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Ομάδα 1"/>
          <p:cNvGrpSpPr>
            <a:grpSpLocks/>
          </p:cNvGrpSpPr>
          <p:nvPr/>
        </p:nvGrpSpPr>
        <p:grpSpPr bwMode="auto">
          <a:xfrm>
            <a:off x="74613" y="774700"/>
            <a:ext cx="5419725" cy="5054600"/>
            <a:chOff x="74448" y="775101"/>
            <a:chExt cx="5419435" cy="5054487"/>
          </a:xfrm>
        </p:grpSpPr>
        <p:pic>
          <p:nvPicPr>
            <p:cNvPr id="12293" name="Εικόνα 10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3321106" y="4664591"/>
              <a:ext cx="1352508" cy="93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Εικόνα 10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08" y="4722609"/>
              <a:ext cx="1156586" cy="93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Βέλος: Δεξιό 7">
              <a:extLst>
                <a:ext uri="{FF2B5EF4-FFF2-40B4-BE49-F238E27FC236}">
                  <a16:creationId xmlns:a16="http://schemas.microsoft.com/office/drawing/2014/main" id="{4294C7EB-A4C8-FDC2-3D3D-CB60DE9AADD1}"/>
                </a:ext>
              </a:extLst>
            </p:cNvPr>
            <p:cNvSpPr/>
            <p:nvPr/>
          </p:nvSpPr>
          <p:spPr>
            <a:xfrm rot="5400000">
              <a:off x="2405549" y="4604864"/>
              <a:ext cx="1179486" cy="266686"/>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2">
                    <a:lumMod val="75000"/>
                  </a:schemeClr>
                </a:solidFill>
              </a:endParaRPr>
            </a:p>
          </p:txBody>
        </p:sp>
        <p:sp>
          <p:nvSpPr>
            <p:cNvPr id="14" name="Ορθογώνιο: Στρογγύλεμα γωνιών 13">
              <a:extLst>
                <a:ext uri="{FF2B5EF4-FFF2-40B4-BE49-F238E27FC236}">
                  <a16:creationId xmlns:a16="http://schemas.microsoft.com/office/drawing/2014/main" id="{7C0353D1-8A43-ADF9-9062-1CCA86E902D8}"/>
                </a:ext>
              </a:extLst>
            </p:cNvPr>
            <p:cNvSpPr/>
            <p:nvPr/>
          </p:nvSpPr>
          <p:spPr>
            <a:xfrm>
              <a:off x="4186026" y="2526075"/>
              <a:ext cx="1307857" cy="4048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dirty="0" err="1" smtClean="0"/>
                <a:t>διατροφη</a:t>
              </a:r>
              <a:endParaRPr lang="en-US" b="1" dirty="0"/>
            </a:p>
          </p:txBody>
        </p:sp>
        <p:sp>
          <p:nvSpPr>
            <p:cNvPr id="15" name="Ορθογώνιο: Στρογγύλεμα γωνιών 14">
              <a:extLst>
                <a:ext uri="{FF2B5EF4-FFF2-40B4-BE49-F238E27FC236}">
                  <a16:creationId xmlns:a16="http://schemas.microsoft.com/office/drawing/2014/main" id="{FB6A9CFE-E471-0AF4-40C0-10BFD7E48841}"/>
                </a:ext>
              </a:extLst>
            </p:cNvPr>
            <p:cNvSpPr/>
            <p:nvPr/>
          </p:nvSpPr>
          <p:spPr>
            <a:xfrm>
              <a:off x="74448" y="2587985"/>
              <a:ext cx="1125477" cy="36670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dirty="0"/>
                <a:t>ΕΝΕΡΓΕΙΑ</a:t>
              </a:r>
              <a:endParaRPr lang="en-US" b="1" dirty="0"/>
            </a:p>
          </p:txBody>
        </p:sp>
        <p:sp>
          <p:nvSpPr>
            <p:cNvPr id="16" name="Ορθογώνιο: Στρογγύλεμα γωνιών 15">
              <a:extLst>
                <a:ext uri="{FF2B5EF4-FFF2-40B4-BE49-F238E27FC236}">
                  <a16:creationId xmlns:a16="http://schemas.microsoft.com/office/drawing/2014/main" id="{DAF00426-8CE7-6EED-FD46-FF3F4FE271B2}"/>
                </a:ext>
              </a:extLst>
            </p:cNvPr>
            <p:cNvSpPr/>
            <p:nvPr/>
          </p:nvSpPr>
          <p:spPr>
            <a:xfrm>
              <a:off x="2512718" y="2649897"/>
              <a:ext cx="901652" cy="304793"/>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050" dirty="0">
                  <a:solidFill>
                    <a:schemeClr val="tx1"/>
                  </a:solidFill>
                </a:rPr>
                <a:t>Βιοενέργεια</a:t>
              </a:r>
              <a:endParaRPr lang="en-US" sz="1050" dirty="0">
                <a:solidFill>
                  <a:schemeClr val="tx1"/>
                </a:solidFill>
              </a:endParaRPr>
            </a:p>
          </p:txBody>
        </p:sp>
        <p:sp>
          <p:nvSpPr>
            <p:cNvPr id="18" name="Ορθογώνιο: Στρογγύλεμα γωνιών 17">
              <a:extLst>
                <a:ext uri="{FF2B5EF4-FFF2-40B4-BE49-F238E27FC236}">
                  <a16:creationId xmlns:a16="http://schemas.microsoft.com/office/drawing/2014/main" id="{2597AA0D-D115-9A16-E014-5859D331CD73}"/>
                </a:ext>
              </a:extLst>
            </p:cNvPr>
            <p:cNvSpPr/>
            <p:nvPr/>
          </p:nvSpPr>
          <p:spPr>
            <a:xfrm>
              <a:off x="99847" y="775101"/>
              <a:ext cx="2341437" cy="47941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050" dirty="0">
                  <a:solidFill>
                    <a:schemeClr val="tx1"/>
                  </a:solidFill>
                </a:rPr>
                <a:t>Ρύπανση: πχ. Πετρελαιοκηλίδες,</a:t>
              </a:r>
              <a:endParaRPr lang="en-US" sz="1050" dirty="0">
                <a:solidFill>
                  <a:schemeClr val="tx1"/>
                </a:solidFill>
              </a:endParaRPr>
            </a:p>
            <a:p>
              <a:pPr algn="ctr">
                <a:defRPr/>
              </a:pPr>
              <a:r>
                <a:rPr lang="el-GR" sz="1050" dirty="0">
                  <a:solidFill>
                    <a:schemeClr val="tx1"/>
                  </a:solidFill>
                </a:rPr>
                <a:t> πρόσθετη βροχή, πυρηνικά ατυχήματα </a:t>
              </a:r>
              <a:endParaRPr lang="en-US" sz="1050" dirty="0">
                <a:solidFill>
                  <a:schemeClr val="tx1"/>
                </a:solidFill>
              </a:endParaRPr>
            </a:p>
          </p:txBody>
        </p:sp>
        <p:sp>
          <p:nvSpPr>
            <p:cNvPr id="19" name="Βέλος: Δεξιό 18">
              <a:extLst>
                <a:ext uri="{FF2B5EF4-FFF2-40B4-BE49-F238E27FC236}">
                  <a16:creationId xmlns:a16="http://schemas.microsoft.com/office/drawing/2014/main" id="{5177D5B2-ABF9-2237-3FAD-9383BE26A3B2}"/>
                </a:ext>
              </a:extLst>
            </p:cNvPr>
            <p:cNvSpPr/>
            <p:nvPr/>
          </p:nvSpPr>
          <p:spPr>
            <a:xfrm rot="10800000">
              <a:off x="3668356" y="2673709"/>
              <a:ext cx="444476" cy="285744"/>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Βέλος: Δεξιό 20">
              <a:extLst>
                <a:ext uri="{FF2B5EF4-FFF2-40B4-BE49-F238E27FC236}">
                  <a16:creationId xmlns:a16="http://schemas.microsoft.com/office/drawing/2014/main" id="{F145CE12-9A42-A371-31CA-3449C59B5D50}"/>
                </a:ext>
              </a:extLst>
            </p:cNvPr>
            <p:cNvSpPr/>
            <p:nvPr/>
          </p:nvSpPr>
          <p:spPr>
            <a:xfrm rot="16200000">
              <a:off x="4334258" y="3406328"/>
              <a:ext cx="1150911" cy="22858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Βέλος: Δεξιό 21">
              <a:extLst>
                <a:ext uri="{FF2B5EF4-FFF2-40B4-BE49-F238E27FC236}">
                  <a16:creationId xmlns:a16="http://schemas.microsoft.com/office/drawing/2014/main" id="{BAF86B5E-1A58-546C-0F58-B2E9164E94B7}"/>
                </a:ext>
              </a:extLst>
            </p:cNvPr>
            <p:cNvSpPr/>
            <p:nvPr/>
          </p:nvSpPr>
          <p:spPr>
            <a:xfrm rot="16200000">
              <a:off x="483198" y="3204719"/>
              <a:ext cx="587362" cy="18890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Ορθογώνιο: Στρογγύλεμα γωνιών 6">
              <a:extLst>
                <a:ext uri="{FF2B5EF4-FFF2-40B4-BE49-F238E27FC236}">
                  <a16:creationId xmlns:a16="http://schemas.microsoft.com/office/drawing/2014/main" id="{9F651EEB-7EBB-B295-D63E-3548C4F436F3}"/>
                </a:ext>
              </a:extLst>
            </p:cNvPr>
            <p:cNvSpPr/>
            <p:nvPr/>
          </p:nvSpPr>
          <p:spPr>
            <a:xfrm>
              <a:off x="2531767" y="5418435"/>
              <a:ext cx="895302" cy="365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dirty="0"/>
                <a:t>ΝΕΡΟ</a:t>
              </a:r>
              <a:endParaRPr lang="en-US" b="1" dirty="0"/>
            </a:p>
          </p:txBody>
        </p:sp>
        <p:sp>
          <p:nvSpPr>
            <p:cNvPr id="33" name="Βέλος: Δεξιό 32">
              <a:extLst>
                <a:ext uri="{FF2B5EF4-FFF2-40B4-BE49-F238E27FC236}">
                  <a16:creationId xmlns:a16="http://schemas.microsoft.com/office/drawing/2014/main" id="{1ED7579F-CF0C-33AE-F86C-D8EB889B82F9}"/>
                </a:ext>
              </a:extLst>
            </p:cNvPr>
            <p:cNvSpPr/>
            <p:nvPr/>
          </p:nvSpPr>
          <p:spPr>
            <a:xfrm rot="892031">
              <a:off x="1222149" y="3024539"/>
              <a:ext cx="973086" cy="246056"/>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2">
                    <a:lumMod val="75000"/>
                  </a:schemeClr>
                </a:solidFill>
              </a:endParaRPr>
            </a:p>
          </p:txBody>
        </p:sp>
        <p:sp>
          <p:nvSpPr>
            <p:cNvPr id="40" name="Ορθογώνιο: Στρογγύλεμα γωνιών 39">
              <a:extLst>
                <a:ext uri="{FF2B5EF4-FFF2-40B4-BE49-F238E27FC236}">
                  <a16:creationId xmlns:a16="http://schemas.microsoft.com/office/drawing/2014/main" id="{FC6FBFC4-0C77-27E8-C439-D967462AEF36}"/>
                </a:ext>
              </a:extLst>
            </p:cNvPr>
            <p:cNvSpPr/>
            <p:nvPr/>
          </p:nvSpPr>
          <p:spPr>
            <a:xfrm>
              <a:off x="158580" y="5524795"/>
              <a:ext cx="688938" cy="304793"/>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050" dirty="0">
                  <a:solidFill>
                    <a:schemeClr val="tx1"/>
                  </a:solidFill>
                </a:rPr>
                <a:t>Ρύπανση</a:t>
              </a:r>
              <a:endParaRPr lang="en-US" sz="1050" dirty="0">
                <a:solidFill>
                  <a:schemeClr val="tx1"/>
                </a:solidFill>
              </a:endParaRPr>
            </a:p>
          </p:txBody>
        </p:sp>
        <p:sp>
          <p:nvSpPr>
            <p:cNvPr id="42" name="Ορθογώνιο: Στρογγύλεμα γωνιών 41">
              <a:extLst>
                <a:ext uri="{FF2B5EF4-FFF2-40B4-BE49-F238E27FC236}">
                  <a16:creationId xmlns:a16="http://schemas.microsoft.com/office/drawing/2014/main" id="{030F6725-64BF-658A-B403-872818A67713}"/>
                </a:ext>
              </a:extLst>
            </p:cNvPr>
            <p:cNvSpPr/>
            <p:nvPr/>
          </p:nvSpPr>
          <p:spPr>
            <a:xfrm>
              <a:off x="2046017" y="1384687"/>
              <a:ext cx="1717583" cy="1200123"/>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050" dirty="0">
                  <a:solidFill>
                    <a:schemeClr val="tx1"/>
                  </a:solidFill>
                </a:rPr>
                <a:t>Άρδευση</a:t>
              </a:r>
            </a:p>
            <a:p>
              <a:pPr algn="ctr">
                <a:defRPr/>
              </a:pPr>
              <a:r>
                <a:rPr lang="el-GR" sz="1050" dirty="0">
                  <a:solidFill>
                    <a:schemeClr val="tx1"/>
                  </a:solidFill>
                </a:rPr>
                <a:t>Λιπάσματα</a:t>
              </a:r>
            </a:p>
            <a:p>
              <a:pPr algn="ctr">
                <a:defRPr/>
              </a:pPr>
              <a:r>
                <a:rPr lang="el-GR" sz="1050" dirty="0">
                  <a:solidFill>
                    <a:schemeClr val="tx1"/>
                  </a:solidFill>
                </a:rPr>
                <a:t>Καλλιέργεια &amp; Συγκομιδή</a:t>
              </a:r>
            </a:p>
            <a:p>
              <a:pPr algn="ctr">
                <a:defRPr/>
              </a:pPr>
              <a:r>
                <a:rPr lang="el-GR" sz="1050" dirty="0">
                  <a:solidFill>
                    <a:schemeClr val="tx1"/>
                  </a:solidFill>
                </a:rPr>
                <a:t>Επεξεργασία</a:t>
              </a:r>
            </a:p>
            <a:p>
              <a:pPr algn="ctr">
                <a:defRPr/>
              </a:pPr>
              <a:r>
                <a:rPr lang="el-GR" sz="1050" dirty="0">
                  <a:solidFill>
                    <a:schemeClr val="tx1"/>
                  </a:solidFill>
                </a:rPr>
                <a:t>Αποθήκευση</a:t>
              </a:r>
            </a:p>
            <a:p>
              <a:pPr algn="ctr">
                <a:defRPr/>
              </a:pPr>
              <a:r>
                <a:rPr lang="el-GR" sz="1050" dirty="0">
                  <a:solidFill>
                    <a:schemeClr val="tx1"/>
                  </a:solidFill>
                </a:rPr>
                <a:t>Μαγείρεμα</a:t>
              </a:r>
            </a:p>
            <a:p>
              <a:pPr algn="ctr">
                <a:defRPr/>
              </a:pPr>
              <a:r>
                <a:rPr lang="el-GR" sz="1050" dirty="0">
                  <a:solidFill>
                    <a:schemeClr val="tx1"/>
                  </a:solidFill>
                </a:rPr>
                <a:t>Διαχείριση Απορριμμάτων</a:t>
              </a:r>
            </a:p>
          </p:txBody>
        </p:sp>
        <p:sp>
          <p:nvSpPr>
            <p:cNvPr id="44" name="Ορθογώνιο: Στρογγύλεμα γωνιών 43">
              <a:extLst>
                <a:ext uri="{FF2B5EF4-FFF2-40B4-BE49-F238E27FC236}">
                  <a16:creationId xmlns:a16="http://schemas.microsoft.com/office/drawing/2014/main" id="{ED39345E-FF66-5260-6CF4-FDC815589A5B}"/>
                </a:ext>
              </a:extLst>
            </p:cNvPr>
            <p:cNvSpPr/>
            <p:nvPr/>
          </p:nvSpPr>
          <p:spPr>
            <a:xfrm>
              <a:off x="206203" y="3589676"/>
              <a:ext cx="2055703" cy="115091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050" dirty="0">
                  <a:solidFill>
                    <a:schemeClr val="tx1"/>
                  </a:solidFill>
                </a:rPr>
                <a:t>Εξόρυξη </a:t>
              </a:r>
              <a:endParaRPr lang="en-US" sz="1050" dirty="0">
                <a:solidFill>
                  <a:schemeClr val="tx1"/>
                </a:solidFill>
              </a:endParaRPr>
            </a:p>
            <a:p>
              <a:pPr algn="ctr">
                <a:defRPr/>
              </a:pPr>
              <a:r>
                <a:rPr lang="el-GR" sz="1050" dirty="0">
                  <a:solidFill>
                    <a:schemeClr val="tx1"/>
                  </a:solidFill>
                </a:rPr>
                <a:t>Επεξεργασία και διύλιση</a:t>
              </a:r>
              <a:endParaRPr lang="en-US" sz="1050" dirty="0">
                <a:solidFill>
                  <a:schemeClr val="tx1"/>
                </a:solidFill>
              </a:endParaRPr>
            </a:p>
            <a:p>
              <a:pPr algn="ctr">
                <a:defRPr/>
              </a:pPr>
              <a:r>
                <a:rPr lang="el-GR" sz="1050" dirty="0">
                  <a:solidFill>
                    <a:schemeClr val="tx1"/>
                  </a:solidFill>
                </a:rPr>
                <a:t>Παραγωγή ηλεκτρικής ενέργειας</a:t>
              </a:r>
              <a:endParaRPr lang="en-US" sz="1050" dirty="0">
                <a:solidFill>
                  <a:schemeClr val="tx1"/>
                </a:solidFill>
              </a:endParaRPr>
            </a:p>
            <a:p>
              <a:pPr algn="ctr">
                <a:defRPr/>
              </a:pPr>
              <a:r>
                <a:rPr lang="el-GR" sz="1050" dirty="0">
                  <a:solidFill>
                    <a:schemeClr val="tx1"/>
                  </a:solidFill>
                </a:rPr>
                <a:t>Θερμοηλεκτρική ψύξη</a:t>
              </a:r>
              <a:endParaRPr lang="en-US" sz="1050" dirty="0">
                <a:solidFill>
                  <a:schemeClr val="tx1"/>
                </a:solidFill>
              </a:endParaRPr>
            </a:p>
            <a:p>
              <a:pPr algn="ctr">
                <a:defRPr/>
              </a:pPr>
              <a:r>
                <a:rPr lang="el-GR" sz="1050" dirty="0">
                  <a:solidFill>
                    <a:schemeClr val="tx1"/>
                  </a:solidFill>
                </a:rPr>
                <a:t>Βιοενέργεια</a:t>
              </a:r>
              <a:endParaRPr lang="en-US" sz="1050" dirty="0">
                <a:solidFill>
                  <a:schemeClr val="tx1"/>
                </a:solidFill>
              </a:endParaRPr>
            </a:p>
            <a:p>
              <a:pPr algn="ctr">
                <a:defRPr/>
              </a:pPr>
              <a:r>
                <a:rPr lang="el-GR" sz="1050" dirty="0">
                  <a:solidFill>
                    <a:schemeClr val="tx1"/>
                  </a:solidFill>
                </a:rPr>
                <a:t>Μεταφορά</a:t>
              </a:r>
              <a:endParaRPr lang="en-US" sz="1050" dirty="0">
                <a:solidFill>
                  <a:schemeClr val="tx1"/>
                </a:solidFill>
              </a:endParaRPr>
            </a:p>
            <a:p>
              <a:pPr algn="ctr">
                <a:defRPr/>
              </a:pPr>
              <a:r>
                <a:rPr lang="el-GR" sz="1050" dirty="0">
                  <a:solidFill>
                    <a:schemeClr val="tx1"/>
                  </a:solidFill>
                </a:rPr>
                <a:t>Κατασκευή &amp; συντήρηση</a:t>
              </a:r>
              <a:endParaRPr lang="en-US" sz="1050" dirty="0">
                <a:solidFill>
                  <a:schemeClr val="tx1"/>
                </a:solidFill>
              </a:endParaRPr>
            </a:p>
          </p:txBody>
        </p:sp>
        <p:sp>
          <p:nvSpPr>
            <p:cNvPr id="47" name="Ορθογώνιο: Στρογγύλεμα γωνιών 46">
              <a:extLst>
                <a:ext uri="{FF2B5EF4-FFF2-40B4-BE49-F238E27FC236}">
                  <a16:creationId xmlns:a16="http://schemas.microsoft.com/office/drawing/2014/main" id="{2386B214-EDAB-7DCF-E566-48BE9C276F36}"/>
                </a:ext>
              </a:extLst>
            </p:cNvPr>
            <p:cNvSpPr/>
            <p:nvPr/>
          </p:nvSpPr>
          <p:spPr>
            <a:xfrm>
              <a:off x="4269985" y="5305725"/>
              <a:ext cx="1223898" cy="495289"/>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050" dirty="0">
                  <a:solidFill>
                    <a:schemeClr val="tx1"/>
                  </a:solidFill>
                </a:rPr>
                <a:t>Ρύπανση</a:t>
              </a:r>
              <a:endParaRPr lang="en-US" sz="1050" dirty="0">
                <a:solidFill>
                  <a:schemeClr val="tx1"/>
                </a:solidFill>
              </a:endParaRPr>
            </a:p>
            <a:p>
              <a:pPr algn="ctr">
                <a:defRPr/>
              </a:pPr>
              <a:r>
                <a:rPr lang="el-GR" sz="1050" dirty="0">
                  <a:solidFill>
                    <a:schemeClr val="tx1"/>
                  </a:solidFill>
                </a:rPr>
                <a:t>Καταστροφή των οικοσυστημάτων</a:t>
              </a:r>
              <a:endParaRPr lang="en-US" sz="1050" dirty="0">
                <a:solidFill>
                  <a:schemeClr val="tx1"/>
                </a:solidFill>
              </a:endParaRPr>
            </a:p>
          </p:txBody>
        </p:sp>
        <p:sp>
          <p:nvSpPr>
            <p:cNvPr id="49" name="Ορθογώνιο: Στρογγύλεμα γωνιών 48">
              <a:extLst>
                <a:ext uri="{FF2B5EF4-FFF2-40B4-BE49-F238E27FC236}">
                  <a16:creationId xmlns:a16="http://schemas.microsoft.com/office/drawing/2014/main" id="{DFE4D5EE-839C-EFCD-162B-8E36A31C1F74}"/>
                </a:ext>
              </a:extLst>
            </p:cNvPr>
            <p:cNvSpPr/>
            <p:nvPr/>
          </p:nvSpPr>
          <p:spPr>
            <a:xfrm>
              <a:off x="3639782" y="4127826"/>
              <a:ext cx="1630275" cy="5953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050" dirty="0">
                  <a:solidFill>
                    <a:schemeClr val="tx1"/>
                  </a:solidFill>
                </a:rPr>
                <a:t>Άρδευση</a:t>
              </a:r>
            </a:p>
            <a:p>
              <a:pPr algn="ctr">
                <a:defRPr/>
              </a:pPr>
              <a:r>
                <a:rPr lang="el-GR" sz="1050" dirty="0">
                  <a:solidFill>
                    <a:schemeClr val="tx1"/>
                  </a:solidFill>
                </a:rPr>
                <a:t>Επεξεργασία</a:t>
              </a:r>
            </a:p>
            <a:p>
              <a:pPr algn="ctr">
                <a:defRPr/>
              </a:pPr>
              <a:r>
                <a:rPr lang="el-GR" sz="1050" dirty="0">
                  <a:solidFill>
                    <a:schemeClr val="tx1"/>
                  </a:solidFill>
                </a:rPr>
                <a:t>Διαχείριση απορριμμάτων</a:t>
              </a:r>
              <a:endParaRPr lang="en-US" sz="1050" dirty="0">
                <a:solidFill>
                  <a:schemeClr val="tx1"/>
                </a:solidFill>
              </a:endParaRPr>
            </a:p>
          </p:txBody>
        </p:sp>
        <p:sp>
          <p:nvSpPr>
            <p:cNvPr id="52" name="Ορθογώνιο: Στρογγύλεμα γωνιών 51">
              <a:extLst>
                <a:ext uri="{FF2B5EF4-FFF2-40B4-BE49-F238E27FC236}">
                  <a16:creationId xmlns:a16="http://schemas.microsoft.com/office/drawing/2014/main" id="{56BF8029-C806-FF09-A3C8-8261964E16B6}"/>
                </a:ext>
              </a:extLst>
            </p:cNvPr>
            <p:cNvSpPr/>
            <p:nvPr/>
          </p:nvSpPr>
          <p:spPr>
            <a:xfrm>
              <a:off x="2306354" y="3045175"/>
              <a:ext cx="1762031" cy="106836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050" dirty="0">
                  <a:solidFill>
                    <a:schemeClr val="tx1"/>
                  </a:solidFill>
                </a:rPr>
                <a:t>Αφαίρεση και μεταφορά νερού</a:t>
              </a:r>
            </a:p>
            <a:p>
              <a:pPr algn="ctr">
                <a:defRPr/>
              </a:pPr>
              <a:r>
                <a:rPr lang="el-GR" sz="1050" dirty="0">
                  <a:solidFill>
                    <a:schemeClr val="tx1"/>
                  </a:solidFill>
                </a:rPr>
                <a:t>Άντληση</a:t>
              </a:r>
            </a:p>
            <a:p>
              <a:pPr algn="ctr">
                <a:defRPr/>
              </a:pPr>
              <a:r>
                <a:rPr lang="el-GR" sz="1050" dirty="0">
                  <a:solidFill>
                    <a:schemeClr val="tx1"/>
                  </a:solidFill>
                </a:rPr>
                <a:t>Επεξεργασία αφαλάτωσης</a:t>
              </a:r>
            </a:p>
            <a:p>
              <a:pPr algn="ctr">
                <a:defRPr/>
              </a:pPr>
              <a:r>
                <a:rPr lang="el-GR" sz="1050" dirty="0">
                  <a:solidFill>
                    <a:schemeClr val="tx1"/>
                  </a:solidFill>
                </a:rPr>
                <a:t>Σωληνώσεις αποχέτευσης</a:t>
              </a:r>
            </a:p>
            <a:p>
              <a:pPr algn="ctr">
                <a:defRPr/>
              </a:pPr>
              <a:r>
                <a:rPr lang="el-GR" sz="1050" dirty="0">
                  <a:solidFill>
                    <a:schemeClr val="tx1"/>
                  </a:solidFill>
                </a:rPr>
                <a:t>Διανομή </a:t>
              </a:r>
            </a:p>
            <a:p>
              <a:pPr algn="ctr">
                <a:defRPr/>
              </a:pPr>
              <a:r>
                <a:rPr lang="el-GR" sz="1050" dirty="0">
                  <a:solidFill>
                    <a:schemeClr val="tx1"/>
                  </a:solidFill>
                </a:rPr>
                <a:t>Υγρά απόβλητα</a:t>
              </a:r>
              <a:endParaRPr lang="en-US" sz="1050" dirty="0">
                <a:solidFill>
                  <a:schemeClr val="tx1"/>
                </a:solidFill>
              </a:endParaRPr>
            </a:p>
          </p:txBody>
        </p:sp>
        <p:sp>
          <p:nvSpPr>
            <p:cNvPr id="53" name="Βέλος: Δεξιό 52">
              <a:extLst>
                <a:ext uri="{FF2B5EF4-FFF2-40B4-BE49-F238E27FC236}">
                  <a16:creationId xmlns:a16="http://schemas.microsoft.com/office/drawing/2014/main" id="{2548734E-0670-8157-3C0D-958482BFDB06}"/>
                </a:ext>
              </a:extLst>
            </p:cNvPr>
            <p:cNvSpPr/>
            <p:nvPr/>
          </p:nvSpPr>
          <p:spPr>
            <a:xfrm rot="10800000">
              <a:off x="1401527" y="2649897"/>
              <a:ext cx="769896" cy="285744"/>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Τόξο 71">
              <a:extLst>
                <a:ext uri="{FF2B5EF4-FFF2-40B4-BE49-F238E27FC236}">
                  <a16:creationId xmlns:a16="http://schemas.microsoft.com/office/drawing/2014/main" id="{51ADD86A-71BB-2A73-FD0A-915B525D43C4}"/>
                </a:ext>
              </a:extLst>
            </p:cNvPr>
            <p:cNvSpPr/>
            <p:nvPr/>
          </p:nvSpPr>
          <p:spPr>
            <a:xfrm>
              <a:off x="4639854" y="1086244"/>
              <a:ext cx="700050" cy="366705"/>
            </a:xfrm>
            <a:prstGeom prst="arc">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6" name="Ευθεία γραμμή σύνδεσης 75">
              <a:extLst>
                <a:ext uri="{FF2B5EF4-FFF2-40B4-BE49-F238E27FC236}">
                  <a16:creationId xmlns:a16="http://schemas.microsoft.com/office/drawing/2014/main" id="{65DB59E3-2D3C-F39C-7CBF-C0256B7F21C8}"/>
                </a:ext>
              </a:extLst>
            </p:cNvPr>
            <p:cNvCxnSpPr>
              <a:cxnSpLocks/>
            </p:cNvCxnSpPr>
            <p:nvPr/>
          </p:nvCxnSpPr>
          <p:spPr>
            <a:xfrm>
              <a:off x="2441283" y="1071957"/>
              <a:ext cx="2516053" cy="14287"/>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Ευθύγραμμο βέλος σύνδεσης 78">
              <a:extLst>
                <a:ext uri="{FF2B5EF4-FFF2-40B4-BE49-F238E27FC236}">
                  <a16:creationId xmlns:a16="http://schemas.microsoft.com/office/drawing/2014/main" id="{A9F93874-5CB9-3312-92A3-550FC9C93424}"/>
                </a:ext>
              </a:extLst>
            </p:cNvPr>
            <p:cNvCxnSpPr>
              <a:cxnSpLocks/>
            </p:cNvCxnSpPr>
            <p:nvPr/>
          </p:nvCxnSpPr>
          <p:spPr>
            <a:xfrm>
              <a:off x="5339903" y="1267215"/>
              <a:ext cx="0" cy="1290609"/>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Ευθύγραμμο βέλος σύνδεσης 80">
              <a:extLst>
                <a:ext uri="{FF2B5EF4-FFF2-40B4-BE49-F238E27FC236}">
                  <a16:creationId xmlns:a16="http://schemas.microsoft.com/office/drawing/2014/main" id="{8EB8649B-41C0-2E62-1D8A-5DC5A279ECA6}"/>
                </a:ext>
              </a:extLst>
            </p:cNvPr>
            <p:cNvCxnSpPr>
              <a:cxnSpLocks/>
            </p:cNvCxnSpPr>
            <p:nvPr/>
          </p:nvCxnSpPr>
          <p:spPr>
            <a:xfrm>
              <a:off x="5339903" y="3049938"/>
              <a:ext cx="0" cy="2278011"/>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Ευθύγραμμο βέλος σύνδεσης 82">
              <a:extLst>
                <a:ext uri="{FF2B5EF4-FFF2-40B4-BE49-F238E27FC236}">
                  <a16:creationId xmlns:a16="http://schemas.microsoft.com/office/drawing/2014/main" id="{6B18FF87-F54C-C3B2-F50D-850577C08C29}"/>
                </a:ext>
              </a:extLst>
            </p:cNvPr>
            <p:cNvCxnSpPr>
              <a:cxnSpLocks/>
            </p:cNvCxnSpPr>
            <p:nvPr/>
          </p:nvCxnSpPr>
          <p:spPr>
            <a:xfrm>
              <a:off x="125245" y="3021364"/>
              <a:ext cx="0" cy="2503431"/>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Ευθύγραμμο βέλος σύνδεσης 84">
              <a:extLst>
                <a:ext uri="{FF2B5EF4-FFF2-40B4-BE49-F238E27FC236}">
                  <a16:creationId xmlns:a16="http://schemas.microsoft.com/office/drawing/2014/main" id="{984E60D1-169B-7D8B-B87B-C9B16E1C6847}"/>
                </a:ext>
              </a:extLst>
            </p:cNvPr>
            <p:cNvCxnSpPr>
              <a:cxnSpLocks/>
            </p:cNvCxnSpPr>
            <p:nvPr/>
          </p:nvCxnSpPr>
          <p:spPr>
            <a:xfrm flipV="1">
              <a:off x="123657" y="1251340"/>
              <a:ext cx="1588" cy="1290609"/>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Ευθύγραμμο βέλος σύνδεσης 88">
              <a:extLst>
                <a:ext uri="{FF2B5EF4-FFF2-40B4-BE49-F238E27FC236}">
                  <a16:creationId xmlns:a16="http://schemas.microsoft.com/office/drawing/2014/main" id="{18871FBD-9EB2-E7C1-3442-E2F0C75B15C9}"/>
                </a:ext>
              </a:extLst>
            </p:cNvPr>
            <p:cNvCxnSpPr>
              <a:cxnSpLocks/>
            </p:cNvCxnSpPr>
            <p:nvPr/>
          </p:nvCxnSpPr>
          <p:spPr>
            <a:xfrm>
              <a:off x="898316" y="5704179"/>
              <a:ext cx="1450897"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Ευθύγραμμο βέλος σύνδεσης 90">
              <a:extLst>
                <a:ext uri="{FF2B5EF4-FFF2-40B4-BE49-F238E27FC236}">
                  <a16:creationId xmlns:a16="http://schemas.microsoft.com/office/drawing/2014/main" id="{62E96F61-9974-814B-02B9-BAB3E7117501}"/>
                </a:ext>
              </a:extLst>
            </p:cNvPr>
            <p:cNvCxnSpPr>
              <a:cxnSpLocks/>
            </p:cNvCxnSpPr>
            <p:nvPr/>
          </p:nvCxnSpPr>
          <p:spPr>
            <a:xfrm flipH="1">
              <a:off x="3384208" y="5761328"/>
              <a:ext cx="728624"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320" name="Εικόνα 9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10562" y="1443644"/>
              <a:ext cx="1244920" cy="103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Εικόνα 9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910734" y="1431741"/>
              <a:ext cx="1244920" cy="103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Αριστερό άγκιστρο 2"/>
          <p:cNvSpPr/>
          <p:nvPr/>
        </p:nvSpPr>
        <p:spPr>
          <a:xfrm>
            <a:off x="6300788" y="2349500"/>
            <a:ext cx="1150937" cy="1366838"/>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l-GR"/>
          </a:p>
        </p:txBody>
      </p:sp>
      <p:sp>
        <p:nvSpPr>
          <p:cNvPr id="4" name="Επεξήγηση με παραλληλόγραμμο 3"/>
          <p:cNvSpPr/>
          <p:nvPr/>
        </p:nvSpPr>
        <p:spPr>
          <a:xfrm>
            <a:off x="5796136" y="1454564"/>
            <a:ext cx="2663825" cy="307657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NEXUS</a:t>
            </a:r>
            <a:endParaRPr lang="el-GR" dirty="0" smtClean="0"/>
          </a:p>
          <a:p>
            <a:pPr algn="ctr">
              <a:defRPr/>
            </a:pPr>
            <a:r>
              <a:rPr lang="el-GR" dirty="0" err="1" smtClean="0"/>
              <a:t>Νεώτερες</a:t>
            </a:r>
            <a:r>
              <a:rPr lang="el-GR" dirty="0" smtClean="0"/>
              <a:t> αντιλήψεις</a:t>
            </a:r>
            <a:endParaRPr lang="el-GR" dirty="0"/>
          </a:p>
        </p:txBody>
      </p:sp>
    </p:spTree>
    <p:extLst>
      <p:ext uri="{BB962C8B-B14F-4D97-AF65-F5344CB8AC3E}">
        <p14:creationId xmlns:p14="http://schemas.microsoft.com/office/powerpoint/2010/main" val="374944599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Εικόνα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1468438"/>
            <a:ext cx="6600825"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Ορθογώνιο 6">
            <a:extLst>
              <a:ext uri="{FF2B5EF4-FFF2-40B4-BE49-F238E27FC236}">
                <a16:creationId xmlns:a16="http://schemas.microsoft.com/office/drawing/2014/main" id="{B071EA7B-1046-A3A3-71D4-917B4AAA1AE6}"/>
              </a:ext>
            </a:extLst>
          </p:cNvPr>
          <p:cNvSpPr/>
          <p:nvPr/>
        </p:nvSpPr>
        <p:spPr>
          <a:xfrm>
            <a:off x="2003425" y="1673225"/>
            <a:ext cx="1851025" cy="33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Ορθογώνιο 7">
            <a:extLst>
              <a:ext uri="{FF2B5EF4-FFF2-40B4-BE49-F238E27FC236}">
                <a16:creationId xmlns:a16="http://schemas.microsoft.com/office/drawing/2014/main" id="{32EC21D8-95B7-388F-1306-F9D9D5835A9E}"/>
              </a:ext>
            </a:extLst>
          </p:cNvPr>
          <p:cNvSpPr/>
          <p:nvPr/>
        </p:nvSpPr>
        <p:spPr>
          <a:xfrm>
            <a:off x="5214938" y="1673225"/>
            <a:ext cx="2089150" cy="33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a:extLst>
              <a:ext uri="{FF2B5EF4-FFF2-40B4-BE49-F238E27FC236}">
                <a16:creationId xmlns:a16="http://schemas.microsoft.com/office/drawing/2014/main" id="{47FA044A-D4EC-CA9B-CB1E-EB6856C4AF73}"/>
              </a:ext>
            </a:extLst>
          </p:cNvPr>
          <p:cNvSpPr txBox="1"/>
          <p:nvPr/>
        </p:nvSpPr>
        <p:spPr>
          <a:xfrm>
            <a:off x="1800225" y="1712913"/>
            <a:ext cx="2259013" cy="554037"/>
          </a:xfrm>
          <a:prstGeom prst="rect">
            <a:avLst/>
          </a:prstGeom>
          <a:noFill/>
        </p:spPr>
        <p:txBody>
          <a:bodyPr>
            <a:spAutoFit/>
          </a:bodyPr>
          <a:lstStyle/>
          <a:p>
            <a:pPr>
              <a:defRPr/>
            </a:pPr>
            <a:r>
              <a:rPr lang="el-GR" sz="1500" b="1" dirty="0">
                <a:solidFill>
                  <a:schemeClr val="accent1">
                    <a:lumMod val="50000"/>
                  </a:schemeClr>
                </a:solidFill>
              </a:rPr>
              <a:t>ΓΡΑΜΜΙΚΗ ΟΙΚΟΝΟΜΙΑ</a:t>
            </a:r>
            <a:endParaRPr lang="en-US" sz="1500" b="1" dirty="0">
              <a:solidFill>
                <a:schemeClr val="accent1">
                  <a:lumMod val="50000"/>
                </a:schemeClr>
              </a:solidFill>
            </a:endParaRPr>
          </a:p>
        </p:txBody>
      </p:sp>
      <p:sp>
        <p:nvSpPr>
          <p:cNvPr id="11" name="TextBox 10">
            <a:extLst>
              <a:ext uri="{FF2B5EF4-FFF2-40B4-BE49-F238E27FC236}">
                <a16:creationId xmlns:a16="http://schemas.microsoft.com/office/drawing/2014/main" id="{EB1A3F45-9491-D3B2-27C4-867C717B261E}"/>
              </a:ext>
            </a:extLst>
          </p:cNvPr>
          <p:cNvSpPr txBox="1"/>
          <p:nvPr/>
        </p:nvSpPr>
        <p:spPr>
          <a:xfrm>
            <a:off x="5294313" y="1738313"/>
            <a:ext cx="2259012" cy="322262"/>
          </a:xfrm>
          <a:prstGeom prst="rect">
            <a:avLst/>
          </a:prstGeom>
          <a:noFill/>
        </p:spPr>
        <p:txBody>
          <a:bodyPr>
            <a:spAutoFit/>
          </a:bodyPr>
          <a:lstStyle/>
          <a:p>
            <a:pPr>
              <a:defRPr/>
            </a:pPr>
            <a:r>
              <a:rPr lang="el-GR" sz="1500" b="1" dirty="0">
                <a:solidFill>
                  <a:schemeClr val="accent6">
                    <a:lumMod val="75000"/>
                  </a:schemeClr>
                </a:solidFill>
              </a:rPr>
              <a:t>ΚΥΚΛΙΚΗ ΟΙΚΟΝΟΜΙΑ</a:t>
            </a:r>
            <a:endParaRPr lang="en-US" sz="1500" b="1" dirty="0">
              <a:solidFill>
                <a:schemeClr val="accent6">
                  <a:lumMod val="75000"/>
                </a:schemeClr>
              </a:solidFill>
            </a:endParaRPr>
          </a:p>
        </p:txBody>
      </p:sp>
      <p:sp>
        <p:nvSpPr>
          <p:cNvPr id="15" name="Ορθογώνιο 14">
            <a:extLst>
              <a:ext uri="{FF2B5EF4-FFF2-40B4-BE49-F238E27FC236}">
                <a16:creationId xmlns:a16="http://schemas.microsoft.com/office/drawing/2014/main" id="{DA887570-62DE-9EE9-244F-608A41266F59}"/>
              </a:ext>
            </a:extLst>
          </p:cNvPr>
          <p:cNvSpPr/>
          <p:nvPr/>
        </p:nvSpPr>
        <p:spPr>
          <a:xfrm>
            <a:off x="1917700" y="5300663"/>
            <a:ext cx="2141538"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a:extLst>
              <a:ext uri="{FF2B5EF4-FFF2-40B4-BE49-F238E27FC236}">
                <a16:creationId xmlns:a16="http://schemas.microsoft.com/office/drawing/2014/main" id="{BD852DBF-B0CE-DFEF-11A7-DCE2F9B287AE}"/>
              </a:ext>
            </a:extLst>
          </p:cNvPr>
          <p:cNvSpPr txBox="1"/>
          <p:nvPr/>
        </p:nvSpPr>
        <p:spPr>
          <a:xfrm>
            <a:off x="1671638" y="5241925"/>
            <a:ext cx="2705100" cy="461963"/>
          </a:xfrm>
          <a:prstGeom prst="rect">
            <a:avLst/>
          </a:prstGeom>
          <a:noFill/>
        </p:spPr>
        <p:txBody>
          <a:bodyPr>
            <a:spAutoFit/>
          </a:bodyPr>
          <a:lstStyle/>
          <a:p>
            <a:pPr>
              <a:defRPr/>
            </a:pPr>
            <a:r>
              <a:rPr lang="el-GR" sz="1200" dirty="0">
                <a:solidFill>
                  <a:schemeClr val="accent1">
                    <a:lumMod val="50000"/>
                  </a:schemeClr>
                </a:solidFill>
              </a:rPr>
              <a:t>ΕΝΕΡΓΕΙΑ ΑΠΟ</a:t>
            </a:r>
            <a:r>
              <a:rPr lang="en-US" sz="1200" dirty="0">
                <a:solidFill>
                  <a:schemeClr val="accent1">
                    <a:lumMod val="50000"/>
                  </a:schemeClr>
                </a:solidFill>
              </a:rPr>
              <a:t> </a:t>
            </a:r>
            <a:r>
              <a:rPr lang="el-GR" sz="1200" dirty="0">
                <a:solidFill>
                  <a:schemeClr val="accent1">
                    <a:lumMod val="50000"/>
                  </a:schemeClr>
                </a:solidFill>
              </a:rPr>
              <a:t>ΠΕΠΕΡΑΣΜΕΝΕΣ ΠΗΓΕΣ</a:t>
            </a:r>
            <a:endParaRPr lang="en-US" sz="1200" dirty="0">
              <a:solidFill>
                <a:schemeClr val="accent1">
                  <a:lumMod val="50000"/>
                </a:schemeClr>
              </a:solidFill>
            </a:endParaRPr>
          </a:p>
        </p:txBody>
      </p:sp>
      <p:sp>
        <p:nvSpPr>
          <p:cNvPr id="16" name="Ορθογώνιο 15">
            <a:extLst>
              <a:ext uri="{FF2B5EF4-FFF2-40B4-BE49-F238E27FC236}">
                <a16:creationId xmlns:a16="http://schemas.microsoft.com/office/drawing/2014/main" id="{960E9812-5634-DA01-F5CC-9347EA9345AB}"/>
              </a:ext>
            </a:extLst>
          </p:cNvPr>
          <p:cNvSpPr/>
          <p:nvPr/>
        </p:nvSpPr>
        <p:spPr>
          <a:xfrm>
            <a:off x="5048250" y="5256213"/>
            <a:ext cx="2424113"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a:extLst>
              <a:ext uri="{FF2B5EF4-FFF2-40B4-BE49-F238E27FC236}">
                <a16:creationId xmlns:a16="http://schemas.microsoft.com/office/drawing/2014/main" id="{6FA0438E-0309-2FA9-861F-FADC22742264}"/>
              </a:ext>
            </a:extLst>
          </p:cNvPr>
          <p:cNvSpPr txBox="1"/>
          <p:nvPr/>
        </p:nvSpPr>
        <p:spPr>
          <a:xfrm>
            <a:off x="4978400" y="5230813"/>
            <a:ext cx="2705100" cy="461962"/>
          </a:xfrm>
          <a:prstGeom prst="rect">
            <a:avLst/>
          </a:prstGeom>
          <a:noFill/>
        </p:spPr>
        <p:txBody>
          <a:bodyPr>
            <a:spAutoFit/>
          </a:bodyPr>
          <a:lstStyle/>
          <a:p>
            <a:pPr>
              <a:defRPr/>
            </a:pPr>
            <a:r>
              <a:rPr lang="el-GR" sz="1200" dirty="0">
                <a:solidFill>
                  <a:schemeClr val="accent6">
                    <a:lumMod val="75000"/>
                  </a:schemeClr>
                </a:solidFill>
              </a:rPr>
              <a:t>ΕΝΕΡΓΕΙΑ ΑΠΟ</a:t>
            </a:r>
            <a:r>
              <a:rPr lang="en-US" sz="1200" dirty="0">
                <a:solidFill>
                  <a:schemeClr val="accent6">
                    <a:lumMod val="75000"/>
                  </a:schemeClr>
                </a:solidFill>
              </a:rPr>
              <a:t> </a:t>
            </a:r>
            <a:r>
              <a:rPr lang="el-GR" sz="1200" dirty="0">
                <a:solidFill>
                  <a:schemeClr val="accent6">
                    <a:lumMod val="75000"/>
                  </a:schemeClr>
                </a:solidFill>
              </a:rPr>
              <a:t>ΑΝΑΝΑΙΩΣΗΜΕΣ ΠΗΓΕΣ</a:t>
            </a:r>
            <a:endParaRPr lang="en-US" sz="1200" dirty="0">
              <a:solidFill>
                <a:schemeClr val="accent6">
                  <a:lumMod val="75000"/>
                </a:schemeClr>
              </a:solidFill>
            </a:endParaRPr>
          </a:p>
        </p:txBody>
      </p:sp>
      <p:sp>
        <p:nvSpPr>
          <p:cNvPr id="17" name="Ορθογώνιο 16">
            <a:extLst>
              <a:ext uri="{FF2B5EF4-FFF2-40B4-BE49-F238E27FC236}">
                <a16:creationId xmlns:a16="http://schemas.microsoft.com/office/drawing/2014/main" id="{6AEC644E-597F-43E0-B352-0EA3CBDB7A1A}"/>
              </a:ext>
            </a:extLst>
          </p:cNvPr>
          <p:cNvSpPr/>
          <p:nvPr/>
        </p:nvSpPr>
        <p:spPr>
          <a:xfrm>
            <a:off x="1349375" y="3314700"/>
            <a:ext cx="3027363" cy="195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a:extLst>
              <a:ext uri="{FF2B5EF4-FFF2-40B4-BE49-F238E27FC236}">
                <a16:creationId xmlns:a16="http://schemas.microsoft.com/office/drawing/2014/main" id="{1CE79699-6122-AB5B-7F28-1FAEE0173C0C}"/>
              </a:ext>
            </a:extLst>
          </p:cNvPr>
          <p:cNvSpPr txBox="1"/>
          <p:nvPr/>
        </p:nvSpPr>
        <p:spPr>
          <a:xfrm>
            <a:off x="1511300" y="3394075"/>
            <a:ext cx="2949575" cy="461963"/>
          </a:xfrm>
          <a:prstGeom prst="rect">
            <a:avLst/>
          </a:prstGeom>
          <a:noFill/>
        </p:spPr>
        <p:txBody>
          <a:bodyPr>
            <a:spAutoFit/>
          </a:bodyPr>
          <a:lstStyle/>
          <a:p>
            <a:pPr>
              <a:defRPr/>
            </a:pPr>
            <a:r>
              <a:rPr lang="el-GR" sz="1200" dirty="0">
                <a:solidFill>
                  <a:schemeClr val="accent1">
                    <a:lumMod val="50000"/>
                  </a:schemeClr>
                </a:solidFill>
              </a:rPr>
              <a:t>ΠΑΡΕ           ΧΡΗΣΙΜΟΠΟΙΗΣΕ       </a:t>
            </a:r>
            <a:r>
              <a:rPr lang="en-US" sz="1200" dirty="0">
                <a:solidFill>
                  <a:schemeClr val="accent1">
                    <a:lumMod val="50000"/>
                  </a:schemeClr>
                </a:solidFill>
              </a:rPr>
              <a:t>A</a:t>
            </a:r>
            <a:r>
              <a:rPr lang="el-GR" sz="1200" dirty="0">
                <a:solidFill>
                  <a:schemeClr val="accent1">
                    <a:lumMod val="50000"/>
                  </a:schemeClr>
                </a:solidFill>
              </a:rPr>
              <a:t>ΠΟΘΕΣΕ</a:t>
            </a:r>
            <a:endParaRPr lang="en-US" sz="1200" dirty="0">
              <a:solidFill>
                <a:schemeClr val="accent1">
                  <a:lumMod val="50000"/>
                </a:schemeClr>
              </a:solidFill>
            </a:endParaRPr>
          </a:p>
        </p:txBody>
      </p:sp>
    </p:spTree>
    <p:extLst>
      <p:ext uri="{BB962C8B-B14F-4D97-AF65-F5344CB8AC3E}">
        <p14:creationId xmlns:p14="http://schemas.microsoft.com/office/powerpoint/2010/main" val="25996770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Κέντρα κατανάλωσης</a:t>
            </a:r>
            <a:endParaRPr lang="el-GR" b="1" dirty="0"/>
          </a:p>
        </p:txBody>
      </p:sp>
      <p:sp>
        <p:nvSpPr>
          <p:cNvPr id="3" name="2 - Θέση περιεχομένου"/>
          <p:cNvSpPr>
            <a:spLocks noGrp="1"/>
          </p:cNvSpPr>
          <p:nvPr>
            <p:ph idx="1"/>
          </p:nvPr>
        </p:nvSpPr>
        <p:spPr/>
        <p:txBody>
          <a:bodyPr>
            <a:normAutofit fontScale="70000" lnSpcReduction="20000"/>
          </a:bodyPr>
          <a:lstStyle/>
          <a:p>
            <a:r>
              <a:rPr lang="el-GR" dirty="0" smtClean="0"/>
              <a:t>Ζήτηση νερού</a:t>
            </a:r>
          </a:p>
          <a:p>
            <a:r>
              <a:rPr lang="el-GR" sz="2900" b="1" dirty="0" smtClean="0">
                <a:solidFill>
                  <a:srgbClr val="FF0000"/>
                </a:solidFill>
                <a:effectLst>
                  <a:outerShdw blurRad="38100" dist="38100" dir="2700000" algn="tl">
                    <a:srgbClr val="000000">
                      <a:alpha val="43137"/>
                    </a:srgbClr>
                  </a:outerShdw>
                </a:effectLst>
              </a:rPr>
              <a:t>Καταναλωτικές</a:t>
            </a:r>
            <a:r>
              <a:rPr lang="el-GR" dirty="0" smtClean="0"/>
              <a:t> ή μη χρήσεις νερού</a:t>
            </a:r>
          </a:p>
          <a:p>
            <a:pPr lvl="1"/>
            <a:r>
              <a:rPr lang="el-GR" b="1" dirty="0" smtClean="0">
                <a:solidFill>
                  <a:srgbClr val="FF0000"/>
                </a:solidFill>
                <a:effectLst>
                  <a:outerShdw blurRad="38100" dist="38100" dir="2700000" algn="tl">
                    <a:srgbClr val="000000">
                      <a:alpha val="43137"/>
                    </a:srgbClr>
                  </a:outerShdw>
                </a:effectLst>
              </a:rPr>
              <a:t>Καταναλωτικές χρήσεις νερού: </a:t>
            </a:r>
            <a:r>
              <a:rPr lang="el-GR" dirty="0" smtClean="0"/>
              <a:t>Ύδρευση * Άρδευση * Κτηνοτροφία * Βιομηχανία * Ψύξη Α/Η σταθμών (παραγωγή ενέργειας)</a:t>
            </a:r>
          </a:p>
          <a:p>
            <a:pPr lvl="1"/>
            <a:r>
              <a:rPr lang="el-GR" b="1" dirty="0" smtClean="0">
                <a:solidFill>
                  <a:schemeClr val="tx2">
                    <a:lumMod val="60000"/>
                    <a:lumOff val="40000"/>
                  </a:schemeClr>
                </a:solidFill>
                <a:effectLst>
                  <a:outerShdw blurRad="38100" dist="38100" dir="2700000" algn="tl">
                    <a:srgbClr val="000000">
                      <a:alpha val="43137"/>
                    </a:srgbClr>
                  </a:outerShdw>
                </a:effectLst>
              </a:rPr>
              <a:t>Μη καταναλωτικές χρήσεις νερού</a:t>
            </a:r>
            <a:r>
              <a:rPr lang="el-GR" dirty="0" smtClean="0"/>
              <a:t>: Παραγωγή Υ/Η ενέργειας  *  Ιχθυοκαλλιέργεια * Αναψυχή (π.χ. ιαματικός τουρισμός) *  Περιβαλλοντικές χρήσεις (για τήρηση ορίων ποιότητας νερού και προστασία οικοσυστημάτων)</a:t>
            </a:r>
          </a:p>
          <a:p>
            <a:pPr lvl="1">
              <a:buNone/>
            </a:pPr>
            <a:r>
              <a:rPr lang="el-GR" dirty="0" smtClean="0"/>
              <a:t>	{Μη καταναλωτικές χρήσεις νερού: Χρήσεις στις οποίες το νερό χρησιμοποιείται χωρίς να μεταβάλλονται τα ποσοτικά και ποιοτικά χαρακτηριστικά του και χωρίς να απομακρύνεται από το φυσικό υδατικό σύστημα. }</a:t>
            </a:r>
          </a:p>
          <a:p>
            <a:r>
              <a:rPr lang="el-GR" dirty="0" smtClean="0"/>
              <a:t>Στην Ελλάδα μεγαλύτερος καταναλωτής νερού είναι η γεωργία</a:t>
            </a:r>
          </a:p>
          <a:p>
            <a:r>
              <a:rPr lang="el-GR" dirty="0" smtClean="0"/>
              <a:t>Απώλειες στα δίκτυα μεταφοράς και διανομής. Το πόσιμο νερό είναι ακριβό νερό, ανάγκη περιορισμού απωλειών νερού στα αστικά δίκτυα ύδρευσης.</a:t>
            </a:r>
            <a:endParaRPr lang="el-GR" dirty="0"/>
          </a:p>
        </p:txBody>
      </p:sp>
    </p:spTree>
    <p:extLst>
      <p:ext uri="{BB962C8B-B14F-4D97-AF65-F5344CB8AC3E}">
        <p14:creationId xmlns:p14="http://schemas.microsoft.com/office/powerpoint/2010/main" val="3537450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1351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135169" name="Εικόνα 5"/>
          <p:cNvPicPr>
            <a:picLocks noChangeAspect="1" noChangeArrowheads="1"/>
          </p:cNvPicPr>
          <p:nvPr/>
        </p:nvPicPr>
        <p:blipFill>
          <a:blip r:embed="rId2"/>
          <a:srcRect/>
          <a:stretch>
            <a:fillRect/>
          </a:stretch>
        </p:blipFill>
        <p:spPr bwMode="auto">
          <a:xfrm>
            <a:off x="-714412" y="1214422"/>
            <a:ext cx="9101153" cy="3900494"/>
          </a:xfrm>
          <a:prstGeom prst="rect">
            <a:avLst/>
          </a:prstGeom>
          <a:noFill/>
        </p:spPr>
      </p:pic>
      <p:sp>
        <p:nvSpPr>
          <p:cNvPr id="135171" name="Rectangle 3"/>
          <p:cNvSpPr>
            <a:spLocks noChangeArrowheads="1"/>
          </p:cNvSpPr>
          <p:nvPr/>
        </p:nvSpPr>
        <p:spPr bwMode="auto">
          <a:xfrm>
            <a:off x="0" y="2714625"/>
            <a:ext cx="5444119" cy="30008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lang="el-GR" sz="900" dirty="0" smtClean="0">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lang="el-GR" sz="900" dirty="0" smtClean="0">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lang="el-GR" sz="900" dirty="0" smtClean="0">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lang="el-GR" sz="900" dirty="0" smtClean="0">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lang="el-GR" sz="900" dirty="0" smtClean="0">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lang="el-GR" sz="900" dirty="0" smtClean="0">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lang="el-GR" sz="900" dirty="0" smtClean="0">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lang="el-GR" sz="900" dirty="0" smtClean="0">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lang="el-GR" sz="900" dirty="0" smtClean="0">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lang="el-GR" sz="900" dirty="0" smtClean="0">
              <a:latin typeface="Times New Roman" pitchFamily="18" charset="0"/>
              <a:ea typeface="Calibri" pitchFamily="34" charset="0"/>
              <a:cs typeface="Times New Roman" pitchFamily="18" charset="0"/>
            </a:endParaRPr>
          </a:p>
          <a:p>
            <a:pPr marL="0" marR="0" lvl="0" indent="457200" algn="just" defTabSz="914400" rtl="0" eaLnBrk="1" fontAlgn="base" latinLnBrk="0" hangingPunct="1">
              <a:lnSpc>
                <a:spcPct val="100000"/>
              </a:lnSpc>
              <a:spcBef>
                <a:spcPct val="0"/>
              </a:spcBef>
              <a:spcAft>
                <a:spcPct val="0"/>
              </a:spcAft>
              <a:buClrTx/>
              <a:buSzTx/>
              <a:buFontTx/>
              <a:buNone/>
              <a:tabLst/>
            </a:pPr>
            <a:r>
              <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Εικόνα 1.3: Καταναλώσεις νερού στην Ελλάδα για το έτος 2007 (Πηγή: AQUASTAT </a:t>
            </a:r>
            <a:r>
              <a:rPr kumimoji="0" lang="el-GR"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Database</a:t>
            </a:r>
            <a:r>
              <a:rPr kumimoji="0" lang="el-GR"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2007) </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29486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cap="none" dirty="0" smtClean="0"/>
              <a:t>Διαθεσιμότητα</a:t>
            </a:r>
            <a:endParaRPr lang="el-GR" cap="none" dirty="0"/>
          </a:p>
        </p:txBody>
      </p:sp>
      <p:sp>
        <p:nvSpPr>
          <p:cNvPr id="3" name="2 - Θέση κειμένου"/>
          <p:cNvSpPr>
            <a:spLocks noGrp="1"/>
          </p:cNvSpPr>
          <p:nvPr>
            <p:ph type="body" idx="1"/>
          </p:nvPr>
        </p:nvSpPr>
        <p:spPr/>
        <p:txBody>
          <a:bodyPr/>
          <a:lstStyle/>
          <a:p>
            <a:endParaRPr lang="el-GR"/>
          </a:p>
        </p:txBody>
      </p:sp>
      <p:pic>
        <p:nvPicPr>
          <p:cNvPr id="129026" name="Picture 2"/>
          <p:cNvPicPr>
            <a:picLocks noChangeAspect="1" noChangeArrowheads="1"/>
          </p:cNvPicPr>
          <p:nvPr/>
        </p:nvPicPr>
        <p:blipFill>
          <a:blip r:embed="rId2"/>
          <a:srcRect/>
          <a:stretch>
            <a:fillRect/>
          </a:stretch>
        </p:blipFill>
        <p:spPr bwMode="auto">
          <a:xfrm>
            <a:off x="642910" y="857232"/>
            <a:ext cx="6197611" cy="2686189"/>
          </a:xfrm>
          <a:prstGeom prst="rect">
            <a:avLst/>
          </a:prstGeom>
          <a:noFill/>
          <a:ln w="9525">
            <a:noFill/>
            <a:miter lim="800000"/>
            <a:headEnd/>
            <a:tailEnd/>
          </a:ln>
          <a:effectLst/>
        </p:spPr>
      </p:pic>
    </p:spTree>
    <p:extLst>
      <p:ext uri="{BB962C8B-B14F-4D97-AF65-F5344CB8AC3E}">
        <p14:creationId xmlns:p14="http://schemas.microsoft.com/office/powerpoint/2010/main" val="14631030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Μέτρα/εναλλακτικές</a:t>
            </a:r>
            <a:endParaRPr lang="el-GR" dirty="0"/>
          </a:p>
        </p:txBody>
      </p:sp>
      <p:sp>
        <p:nvSpPr>
          <p:cNvPr id="3" name="2 - Θέση περιεχομένου"/>
          <p:cNvSpPr>
            <a:spLocks noGrp="1"/>
          </p:cNvSpPr>
          <p:nvPr>
            <p:ph idx="1"/>
          </p:nvPr>
        </p:nvSpPr>
        <p:spPr/>
        <p:txBody>
          <a:bodyPr/>
          <a:lstStyle/>
          <a:p>
            <a:r>
              <a:rPr lang="el-GR" dirty="0" smtClean="0"/>
              <a:t>Έργα αλλά όχι μόνο έργα (π.χ. μείωση της ζήτησης κλπ)</a:t>
            </a:r>
          </a:p>
          <a:p>
            <a:r>
              <a:rPr lang="el-GR" dirty="0" smtClean="0"/>
              <a:t>Έργα αξιοποίησης υδατικών πόρων σε επιφανειακά και υπόγεια νερά</a:t>
            </a:r>
          </a:p>
          <a:p>
            <a:pPr lvl="5"/>
            <a:r>
              <a:rPr lang="el-GR" dirty="0" smtClean="0"/>
              <a:t>Επιφανειακά νερά: </a:t>
            </a:r>
            <a:r>
              <a:rPr lang="el-GR" b="1" dirty="0" smtClean="0">
                <a:solidFill>
                  <a:srgbClr val="00B0F0"/>
                </a:solidFill>
              </a:rPr>
              <a:t>απλή υδροληψία</a:t>
            </a:r>
            <a:r>
              <a:rPr lang="el-GR" dirty="0" smtClean="0">
                <a:solidFill>
                  <a:srgbClr val="FF0000"/>
                </a:solidFill>
              </a:rPr>
              <a:t>, </a:t>
            </a:r>
            <a:r>
              <a:rPr lang="el-GR" b="1" dirty="0" err="1" smtClean="0">
                <a:solidFill>
                  <a:srgbClr val="00B050"/>
                </a:solidFill>
              </a:rPr>
              <a:t>λιμνοδεξαμενή</a:t>
            </a:r>
            <a:r>
              <a:rPr lang="el-GR" dirty="0" smtClean="0"/>
              <a:t>, </a:t>
            </a:r>
            <a:r>
              <a:rPr lang="el-GR" b="1" dirty="0" smtClean="0">
                <a:solidFill>
                  <a:schemeClr val="tx1">
                    <a:lumMod val="75000"/>
                    <a:lumOff val="25000"/>
                  </a:schemeClr>
                </a:solidFill>
              </a:rPr>
              <a:t>φράγμα</a:t>
            </a:r>
            <a:endParaRPr lang="el-GR" b="1" dirty="0">
              <a:solidFill>
                <a:schemeClr val="tx1">
                  <a:lumMod val="75000"/>
                  <a:lumOff val="25000"/>
                </a:schemeClr>
              </a:solidFill>
            </a:endParaRPr>
          </a:p>
        </p:txBody>
      </p:sp>
    </p:spTree>
    <p:extLst>
      <p:ext uri="{BB962C8B-B14F-4D97-AF65-F5344CB8AC3E}">
        <p14:creationId xmlns:p14="http://schemas.microsoft.com/office/powerpoint/2010/main" val="375251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D8E3B68-35AF-495D-A546-69EDAF844A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9145"/>
            <a:ext cx="9143999" cy="6839711"/>
          </a:xfrm>
          <a:prstGeom prst="rect">
            <a:avLst/>
          </a:prstGeom>
          <a:blipFill>
            <a:blip r:embed="rId3">
              <a:alphaModFix amt="48000"/>
            </a:blip>
            <a:tile tx="0" ty="0" sx="100000" sy="100000" flip="none" algn="tl"/>
          </a:blipFill>
        </p:spPr>
      </p:pic>
      <p:sp>
        <p:nvSpPr>
          <p:cNvPr id="5" name="TextBox 4">
            <a:extLst>
              <a:ext uri="{FF2B5EF4-FFF2-40B4-BE49-F238E27FC236}">
                <a16:creationId xmlns:a16="http://schemas.microsoft.com/office/drawing/2014/main" id="{D1BA1F4C-3B46-46EC-A8A5-E43D207BF9CD}"/>
              </a:ext>
            </a:extLst>
          </p:cNvPr>
          <p:cNvSpPr txBox="1"/>
          <p:nvPr/>
        </p:nvSpPr>
        <p:spPr>
          <a:xfrm>
            <a:off x="1913602" y="1"/>
            <a:ext cx="5316795" cy="769441"/>
          </a:xfrm>
          <a:prstGeom prst="rect">
            <a:avLst/>
          </a:prstGeom>
          <a:noFill/>
        </p:spPr>
        <p:txBody>
          <a:bodyPr wrap="square" rtlCol="0">
            <a:spAutoFit/>
          </a:bodyPr>
          <a:lstStyle/>
          <a:p>
            <a:pPr algn="ctr"/>
            <a:r>
              <a:rPr lang="el-GR" sz="4400" dirty="0" smtClean="0">
                <a:effectLst>
                  <a:outerShdw blurRad="38100" dist="38100" dir="2700000" algn="tl">
                    <a:srgbClr val="000000">
                      <a:alpha val="43137"/>
                    </a:srgbClr>
                  </a:outerShdw>
                </a:effectLst>
                <a:latin typeface="Century Schoolbook" panose="02040604050505020304" pitchFamily="18" charset="0"/>
              </a:rPr>
              <a:t>Προκλήσεις</a:t>
            </a:r>
            <a:endParaRPr lang="el-GR" sz="4400" dirty="0">
              <a:effectLst>
                <a:outerShdw blurRad="38100" dist="38100" dir="2700000" algn="tl">
                  <a:srgbClr val="000000">
                    <a:alpha val="43137"/>
                  </a:srgbClr>
                </a:outerShdw>
              </a:effectLst>
              <a:latin typeface="Century Schoolbook" panose="02040604050505020304" pitchFamily="18" charset="0"/>
            </a:endParaRPr>
          </a:p>
        </p:txBody>
      </p:sp>
      <p:cxnSp>
        <p:nvCxnSpPr>
          <p:cNvPr id="9" name="Ευθύγραμμο βέλος σύνδεσης 8">
            <a:extLst>
              <a:ext uri="{FF2B5EF4-FFF2-40B4-BE49-F238E27FC236}">
                <a16:creationId xmlns:a16="http://schemas.microsoft.com/office/drawing/2014/main" id="{7D584F1F-9947-479B-AAAA-F6642083245D}"/>
              </a:ext>
            </a:extLst>
          </p:cNvPr>
          <p:cNvCxnSpPr/>
          <p:nvPr/>
        </p:nvCxnSpPr>
        <p:spPr>
          <a:xfrm flipH="1">
            <a:off x="3429001" y="769441"/>
            <a:ext cx="671945" cy="7915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Ευθύγραμμο βέλος σύνδεσης 10">
            <a:extLst>
              <a:ext uri="{FF2B5EF4-FFF2-40B4-BE49-F238E27FC236}">
                <a16:creationId xmlns:a16="http://schemas.microsoft.com/office/drawing/2014/main" id="{1286A5B9-A482-4577-B232-F9680C1B37C5}"/>
              </a:ext>
            </a:extLst>
          </p:cNvPr>
          <p:cNvCxnSpPr>
            <a:cxnSpLocks/>
          </p:cNvCxnSpPr>
          <p:nvPr/>
        </p:nvCxnSpPr>
        <p:spPr>
          <a:xfrm>
            <a:off x="4655127" y="969819"/>
            <a:ext cx="0" cy="21982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7" name="Εικόνα 16">
            <a:extLst>
              <a:ext uri="{FF2B5EF4-FFF2-40B4-BE49-F238E27FC236}">
                <a16:creationId xmlns:a16="http://schemas.microsoft.com/office/drawing/2014/main" id="{0D0BEF00-38E0-4E22-B851-0E890E058D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4134" y="1652351"/>
            <a:ext cx="3518936" cy="2535630"/>
          </a:xfrm>
          <a:prstGeom prst="rect">
            <a:avLst/>
          </a:prstGeom>
        </p:spPr>
      </p:pic>
      <p:cxnSp>
        <p:nvCxnSpPr>
          <p:cNvPr id="13" name="Ευθύγραμμο βέλος σύνδεσης 12">
            <a:extLst>
              <a:ext uri="{FF2B5EF4-FFF2-40B4-BE49-F238E27FC236}">
                <a16:creationId xmlns:a16="http://schemas.microsoft.com/office/drawing/2014/main" id="{1F23F026-76E1-4224-A30D-B67B84105DB5}"/>
              </a:ext>
            </a:extLst>
          </p:cNvPr>
          <p:cNvCxnSpPr>
            <a:cxnSpLocks/>
          </p:cNvCxnSpPr>
          <p:nvPr/>
        </p:nvCxnSpPr>
        <p:spPr>
          <a:xfrm>
            <a:off x="5042623" y="761159"/>
            <a:ext cx="773228" cy="7915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4" name="Εικόνα 3">
            <a:extLst>
              <a:ext uri="{FF2B5EF4-FFF2-40B4-BE49-F238E27FC236}">
                <a16:creationId xmlns:a16="http://schemas.microsoft.com/office/drawing/2014/main" id="{D6F41186-C0A4-4E72-B37D-DC788C8B9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1802" y="3352672"/>
            <a:ext cx="3159856" cy="3139202"/>
          </a:xfrm>
          <a:prstGeom prst="rect">
            <a:avLst/>
          </a:prstGeom>
        </p:spPr>
      </p:pic>
      <p:cxnSp>
        <p:nvCxnSpPr>
          <p:cNvPr id="7" name="Ευθύγραμμο βέλος σύνδεσης 6"/>
          <p:cNvCxnSpPr/>
          <p:nvPr/>
        </p:nvCxnSpPr>
        <p:spPr>
          <a:xfrm>
            <a:off x="4783646" y="795620"/>
            <a:ext cx="1707078" cy="38732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Εικόνα 18">
            <a:extLst>
              <a:ext uri="{FF2B5EF4-FFF2-40B4-BE49-F238E27FC236}">
                <a16:creationId xmlns:a16="http://schemas.microsoft.com/office/drawing/2014/main" id="{1F9001ED-BC89-4133-8A0C-202D8F2185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3971" y="1635196"/>
            <a:ext cx="2773661" cy="2662485"/>
          </a:xfrm>
          <a:prstGeom prst="rect">
            <a:avLst/>
          </a:prstGeom>
        </p:spPr>
      </p:pic>
      <p:pic>
        <p:nvPicPr>
          <p:cNvPr id="10" name="Εικόνα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3552" y="4424069"/>
            <a:ext cx="1570347" cy="2230829"/>
          </a:xfrm>
          <a:prstGeom prst="rect">
            <a:avLst/>
          </a:prstGeom>
        </p:spPr>
      </p:pic>
    </p:spTree>
    <p:extLst>
      <p:ext uri="{BB962C8B-B14F-4D97-AF65-F5344CB8AC3E}">
        <p14:creationId xmlns:p14="http://schemas.microsoft.com/office/powerpoint/2010/main" val="2729627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l-G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Εναλλακτικές</a:t>
            </a:r>
            <a:endParaRPr lang="el-GR"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2 - Θέση περιεχομένου"/>
          <p:cNvSpPr>
            <a:spLocks noGrp="1"/>
          </p:cNvSpPr>
          <p:nvPr>
            <p:ph idx="1"/>
          </p:nvPr>
        </p:nvSpPr>
        <p:spPr/>
        <p:txBody>
          <a:bodyPr>
            <a:normAutofit fontScale="62500" lnSpcReduction="20000"/>
          </a:bodyPr>
          <a:lstStyle/>
          <a:p>
            <a:r>
              <a:rPr lang="el-GR" dirty="0" smtClean="0"/>
              <a:t>Διαμορφώνονται με βάση την εμπειρία, αποτελούν </a:t>
            </a:r>
            <a:r>
              <a:rPr lang="el-GR" dirty="0" err="1" smtClean="0"/>
              <a:t>υποπρόβλημα</a:t>
            </a:r>
            <a:endParaRPr lang="el-GR" dirty="0" smtClean="0"/>
          </a:p>
          <a:p>
            <a:r>
              <a:rPr lang="el-GR" dirty="0" smtClean="0"/>
              <a:t>Για παράδειγμα σε προβλήματα λειψυδρίας σε μικρό νησί. Εναλλακτικές:</a:t>
            </a:r>
          </a:p>
          <a:p>
            <a:pPr lvl="1"/>
            <a:r>
              <a:rPr lang="el-GR" dirty="0" smtClean="0"/>
              <a:t>Μεγάλο φράγμα σε θέση Α</a:t>
            </a:r>
          </a:p>
          <a:p>
            <a:pPr lvl="1"/>
            <a:r>
              <a:rPr lang="el-GR" dirty="0" smtClean="0"/>
              <a:t>Μικρό φράγμα σε θέση Α</a:t>
            </a:r>
          </a:p>
          <a:p>
            <a:pPr lvl="1"/>
            <a:r>
              <a:rPr lang="el-GR" dirty="0" smtClean="0"/>
              <a:t>Ήπια εκμετάλλευση υπογείου ορίζοντα στη θέση Β</a:t>
            </a:r>
          </a:p>
          <a:p>
            <a:pPr lvl="1"/>
            <a:r>
              <a:rPr lang="el-GR" dirty="0" smtClean="0"/>
              <a:t>Εκμετάλλευση υπογείου ορίζοντα στη θέση Β</a:t>
            </a:r>
          </a:p>
          <a:p>
            <a:pPr lvl="1"/>
            <a:r>
              <a:rPr lang="el-GR" dirty="0" smtClean="0"/>
              <a:t>Αφαλάτωση (</a:t>
            </a:r>
            <a:r>
              <a:rPr lang="el-GR" i="1" dirty="0" smtClean="0"/>
              <a:t>πιο γενικά, μη συμβατικοί υδατικοί πόροι</a:t>
            </a:r>
            <a:r>
              <a:rPr lang="el-GR" dirty="0" smtClean="0"/>
              <a:t>)</a:t>
            </a:r>
          </a:p>
          <a:p>
            <a:pPr lvl="1"/>
            <a:r>
              <a:rPr lang="el-GR" dirty="0" smtClean="0"/>
              <a:t>Μεταφορά με πλοίο (σχόλιο με βάση την εμπειρία, δεν ενδείκνυται)(</a:t>
            </a:r>
            <a:r>
              <a:rPr lang="el-GR" i="1" dirty="0" smtClean="0"/>
              <a:t>πιο γενικά μεταφορά νερού από άλλο υδατικό σύσ</a:t>
            </a:r>
            <a:r>
              <a:rPr lang="el-GR" dirty="0" smtClean="0"/>
              <a:t>τημα)</a:t>
            </a:r>
          </a:p>
          <a:p>
            <a:pPr lvl="1"/>
            <a:r>
              <a:rPr lang="el-GR" dirty="0" smtClean="0"/>
              <a:t>Ήπιος περιορισμός της αρδευτικής ζήτησης νερού</a:t>
            </a:r>
          </a:p>
          <a:p>
            <a:pPr lvl="1"/>
            <a:r>
              <a:rPr lang="el-GR" dirty="0" smtClean="0"/>
              <a:t>Δραστικός περιορισμός της αρδευτικής ζήτησης νερού</a:t>
            </a:r>
          </a:p>
          <a:p>
            <a:pPr lvl="1"/>
            <a:r>
              <a:rPr lang="el-GR" dirty="0" smtClean="0"/>
              <a:t>Ήπιος περιορισμός της αστική ζήτησης νερού</a:t>
            </a:r>
          </a:p>
          <a:p>
            <a:pPr lvl="1"/>
            <a:r>
              <a:rPr lang="el-GR" dirty="0" smtClean="0"/>
              <a:t>Και άλλες ανάλογα την περιοχή (π.χ. αλλού από ποταμό με αντλιοστάσιο)</a:t>
            </a:r>
          </a:p>
          <a:p>
            <a:pPr lvl="1"/>
            <a:r>
              <a:rPr lang="el-GR" dirty="0" smtClean="0"/>
              <a:t>Εκσυγχρονισμός δικτύων</a:t>
            </a:r>
            <a:endParaRPr lang="el-GR" dirty="0"/>
          </a:p>
        </p:txBody>
      </p:sp>
    </p:spTree>
    <p:extLst>
      <p:ext uri="{BB962C8B-B14F-4D97-AF65-F5344CB8AC3E}">
        <p14:creationId xmlns:p14="http://schemas.microsoft.com/office/powerpoint/2010/main" val="2016464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332656"/>
            <a:ext cx="8809456" cy="4589202"/>
          </a:xfrm>
          <a:prstGeom prst="rect">
            <a:avLst/>
          </a:prstGeom>
          <a:noFill/>
          <a:ln w="9525">
            <a:noFill/>
            <a:miter lim="800000"/>
            <a:headEnd/>
            <a:tailEnd/>
          </a:ln>
        </p:spPr>
      </p:pic>
      <p:sp>
        <p:nvSpPr>
          <p:cNvPr id="3" name="2 - TextBox"/>
          <p:cNvSpPr txBox="1"/>
          <p:nvPr/>
        </p:nvSpPr>
        <p:spPr>
          <a:xfrm>
            <a:off x="5076056" y="692696"/>
            <a:ext cx="4968552" cy="369332"/>
          </a:xfrm>
          <a:prstGeom prst="rect">
            <a:avLst/>
          </a:prstGeom>
          <a:noFill/>
        </p:spPr>
        <p:txBody>
          <a:bodyPr wrap="square" rtlCol="0">
            <a:spAutoFit/>
          </a:bodyPr>
          <a:lstStyle/>
          <a:p>
            <a:r>
              <a:rPr lang="en-US" dirty="0" smtClean="0"/>
              <a:t>M</a:t>
            </a:r>
            <a:r>
              <a:rPr lang="el-GR" dirty="0" err="1" smtClean="0"/>
              <a:t>πέλλος</a:t>
            </a:r>
            <a:r>
              <a:rPr lang="el-GR" dirty="0" smtClean="0"/>
              <a:t>, 2013</a:t>
            </a:r>
            <a:endParaRPr lang="el-GR" dirty="0"/>
          </a:p>
        </p:txBody>
      </p:sp>
      <p:pic>
        <p:nvPicPr>
          <p:cNvPr id="27651" name="Picture 3"/>
          <p:cNvPicPr>
            <a:picLocks noChangeAspect="1" noChangeArrowheads="1"/>
          </p:cNvPicPr>
          <p:nvPr/>
        </p:nvPicPr>
        <p:blipFill>
          <a:blip r:embed="rId3" cstate="print"/>
          <a:srcRect/>
          <a:stretch>
            <a:fillRect/>
          </a:stretch>
        </p:blipFill>
        <p:spPr bwMode="auto">
          <a:xfrm>
            <a:off x="0" y="4869160"/>
            <a:ext cx="8460432" cy="693794"/>
          </a:xfrm>
          <a:prstGeom prst="rect">
            <a:avLst/>
          </a:prstGeom>
          <a:noFill/>
          <a:ln w="9525">
            <a:noFill/>
            <a:miter lim="800000"/>
            <a:headEnd/>
            <a:tailEnd/>
          </a:ln>
        </p:spPr>
      </p:pic>
      <p:pic>
        <p:nvPicPr>
          <p:cNvPr id="27652" name="Picture 4"/>
          <p:cNvPicPr>
            <a:picLocks noChangeAspect="1" noChangeArrowheads="1"/>
          </p:cNvPicPr>
          <p:nvPr/>
        </p:nvPicPr>
        <p:blipFill>
          <a:blip r:embed="rId4" cstate="print"/>
          <a:srcRect t="11144"/>
          <a:stretch>
            <a:fillRect/>
          </a:stretch>
        </p:blipFill>
        <p:spPr bwMode="auto">
          <a:xfrm>
            <a:off x="0" y="5589240"/>
            <a:ext cx="8820472" cy="1148360"/>
          </a:xfrm>
          <a:prstGeom prst="rect">
            <a:avLst/>
          </a:prstGeom>
          <a:noFill/>
          <a:ln w="9525">
            <a:noFill/>
            <a:miter lim="800000"/>
            <a:headEnd/>
            <a:tailEnd/>
          </a:ln>
        </p:spPr>
      </p:pic>
      <p:sp>
        <p:nvSpPr>
          <p:cNvPr id="7" name="6 - TextBox"/>
          <p:cNvSpPr txBox="1"/>
          <p:nvPr/>
        </p:nvSpPr>
        <p:spPr>
          <a:xfrm>
            <a:off x="323528" y="188640"/>
            <a:ext cx="8820472" cy="461665"/>
          </a:xfrm>
          <a:prstGeom prst="rect">
            <a:avLst/>
          </a:prstGeom>
          <a:noFill/>
        </p:spPr>
        <p:txBody>
          <a:bodyPr wrap="square" rtlCol="0">
            <a:spAutoFit/>
          </a:bodyPr>
          <a:lstStyle/>
          <a:p>
            <a:r>
              <a:rPr lang="el-GR"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Παράδειγμα τεχνικής λύσης με ήπιες επιπτώσεις για το περιβάλλ</a:t>
            </a:r>
            <a:r>
              <a:rPr lang="el-G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ον</a:t>
            </a:r>
            <a:endParaRPr lang="el-GR"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771611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764704"/>
            <a:ext cx="8525247" cy="3300516"/>
          </a:xfrm>
          <a:prstGeom prst="rect">
            <a:avLst/>
          </a:prstGeom>
          <a:noFill/>
          <a:ln w="9525">
            <a:noFill/>
            <a:miter lim="800000"/>
            <a:headEnd/>
            <a:tailEnd/>
          </a:ln>
        </p:spPr>
      </p:pic>
      <p:sp>
        <p:nvSpPr>
          <p:cNvPr id="4" name="3 - Επεξήγηση με στρογγυλεμένο παραλληλόγραμμο"/>
          <p:cNvSpPr/>
          <p:nvPr/>
        </p:nvSpPr>
        <p:spPr>
          <a:xfrm>
            <a:off x="1043608" y="4221088"/>
            <a:ext cx="6696744" cy="194421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err="1" smtClean="0"/>
              <a:t>Λιμνοδεξαμενές</a:t>
            </a:r>
            <a:r>
              <a:rPr lang="el-GR" sz="2400" dirty="0" smtClean="0"/>
              <a:t>: ήπιο έργο με μέτριες συνέπειες, μικρότερο αρχικό κόστος, αλλά…</a:t>
            </a:r>
          </a:p>
          <a:p>
            <a:pPr algn="ctr"/>
            <a:r>
              <a:rPr lang="el-GR" sz="2400" dirty="0" smtClean="0"/>
              <a:t>μεγαλύτερο κόστος ανά κυβικό</a:t>
            </a:r>
            <a:endParaRPr lang="el-GR" sz="2400" dirty="0"/>
          </a:p>
        </p:txBody>
      </p:sp>
    </p:spTree>
    <p:extLst>
      <p:ext uri="{BB962C8B-B14F-4D97-AF65-F5344CB8AC3E}">
        <p14:creationId xmlns:p14="http://schemas.microsoft.com/office/powerpoint/2010/main" val="2377745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539552" y="1"/>
            <a:ext cx="4752528" cy="6639452"/>
          </a:xfrm>
          <a:prstGeom prst="rect">
            <a:avLst/>
          </a:prstGeom>
          <a:noFill/>
          <a:ln w="9525">
            <a:noFill/>
            <a:miter lim="800000"/>
            <a:headEnd/>
            <a:tailEnd/>
          </a:ln>
        </p:spPr>
      </p:pic>
      <p:sp>
        <p:nvSpPr>
          <p:cNvPr id="3" name="2 - Ελεύθερη σχεδίαση"/>
          <p:cNvSpPr/>
          <p:nvPr/>
        </p:nvSpPr>
        <p:spPr>
          <a:xfrm>
            <a:off x="5554980" y="1752600"/>
            <a:ext cx="2278380" cy="3680460"/>
          </a:xfrm>
          <a:custGeom>
            <a:avLst/>
            <a:gdLst>
              <a:gd name="connsiteX0" fmla="*/ 0 w 2278380"/>
              <a:gd name="connsiteY0" fmla="*/ 0 h 3680460"/>
              <a:gd name="connsiteX1" fmla="*/ 205740 w 2278380"/>
              <a:gd name="connsiteY1" fmla="*/ 129540 h 3680460"/>
              <a:gd name="connsiteX2" fmla="*/ 266700 w 2278380"/>
              <a:gd name="connsiteY2" fmla="*/ 182880 h 3680460"/>
              <a:gd name="connsiteX3" fmla="*/ 312420 w 2278380"/>
              <a:gd name="connsiteY3" fmla="*/ 213360 h 3680460"/>
              <a:gd name="connsiteX4" fmla="*/ 449580 w 2278380"/>
              <a:gd name="connsiteY4" fmla="*/ 327660 h 3680460"/>
              <a:gd name="connsiteX5" fmla="*/ 617220 w 2278380"/>
              <a:gd name="connsiteY5" fmla="*/ 464820 h 3680460"/>
              <a:gd name="connsiteX6" fmla="*/ 647700 w 2278380"/>
              <a:gd name="connsiteY6" fmla="*/ 495300 h 3680460"/>
              <a:gd name="connsiteX7" fmla="*/ 723900 w 2278380"/>
              <a:gd name="connsiteY7" fmla="*/ 548640 h 3680460"/>
              <a:gd name="connsiteX8" fmla="*/ 777240 w 2278380"/>
              <a:gd name="connsiteY8" fmla="*/ 609600 h 3680460"/>
              <a:gd name="connsiteX9" fmla="*/ 998220 w 2278380"/>
              <a:gd name="connsiteY9" fmla="*/ 822960 h 3680460"/>
              <a:gd name="connsiteX10" fmla="*/ 1013460 w 2278380"/>
              <a:gd name="connsiteY10" fmla="*/ 853440 h 3680460"/>
              <a:gd name="connsiteX11" fmla="*/ 1112520 w 2278380"/>
              <a:gd name="connsiteY11" fmla="*/ 952500 h 3680460"/>
              <a:gd name="connsiteX12" fmla="*/ 1165860 w 2278380"/>
              <a:gd name="connsiteY12" fmla="*/ 1021080 h 3680460"/>
              <a:gd name="connsiteX13" fmla="*/ 1196340 w 2278380"/>
              <a:gd name="connsiteY13" fmla="*/ 1059180 h 3680460"/>
              <a:gd name="connsiteX14" fmla="*/ 1272540 w 2278380"/>
              <a:gd name="connsiteY14" fmla="*/ 1203960 h 3680460"/>
              <a:gd name="connsiteX15" fmla="*/ 1310640 w 2278380"/>
              <a:gd name="connsiteY15" fmla="*/ 1303020 h 3680460"/>
              <a:gd name="connsiteX16" fmla="*/ 1325880 w 2278380"/>
              <a:gd name="connsiteY16" fmla="*/ 1394460 h 3680460"/>
              <a:gd name="connsiteX17" fmla="*/ 1318260 w 2278380"/>
              <a:gd name="connsiteY17" fmla="*/ 1584960 h 3680460"/>
              <a:gd name="connsiteX18" fmla="*/ 1310640 w 2278380"/>
              <a:gd name="connsiteY18" fmla="*/ 1623060 h 3680460"/>
              <a:gd name="connsiteX19" fmla="*/ 1303020 w 2278380"/>
              <a:gd name="connsiteY19" fmla="*/ 1684020 h 3680460"/>
              <a:gd name="connsiteX20" fmla="*/ 1295400 w 2278380"/>
              <a:gd name="connsiteY20" fmla="*/ 1737360 h 3680460"/>
              <a:gd name="connsiteX21" fmla="*/ 1310640 w 2278380"/>
              <a:gd name="connsiteY21" fmla="*/ 2148840 h 3680460"/>
              <a:gd name="connsiteX22" fmla="*/ 1318260 w 2278380"/>
              <a:gd name="connsiteY22" fmla="*/ 2202180 h 3680460"/>
              <a:gd name="connsiteX23" fmla="*/ 1333500 w 2278380"/>
              <a:gd name="connsiteY23" fmla="*/ 2225040 h 3680460"/>
              <a:gd name="connsiteX24" fmla="*/ 1386840 w 2278380"/>
              <a:gd name="connsiteY24" fmla="*/ 2346960 h 3680460"/>
              <a:gd name="connsiteX25" fmla="*/ 1394460 w 2278380"/>
              <a:gd name="connsiteY25" fmla="*/ 2400300 h 3680460"/>
              <a:gd name="connsiteX26" fmla="*/ 1424940 w 2278380"/>
              <a:gd name="connsiteY26" fmla="*/ 2438400 h 3680460"/>
              <a:gd name="connsiteX27" fmla="*/ 1485900 w 2278380"/>
              <a:gd name="connsiteY27" fmla="*/ 2552700 h 3680460"/>
              <a:gd name="connsiteX28" fmla="*/ 1501140 w 2278380"/>
              <a:gd name="connsiteY28" fmla="*/ 2575560 h 3680460"/>
              <a:gd name="connsiteX29" fmla="*/ 1584960 w 2278380"/>
              <a:gd name="connsiteY29" fmla="*/ 2705100 h 3680460"/>
              <a:gd name="connsiteX30" fmla="*/ 1600200 w 2278380"/>
              <a:gd name="connsiteY30" fmla="*/ 2735580 h 3680460"/>
              <a:gd name="connsiteX31" fmla="*/ 1623060 w 2278380"/>
              <a:gd name="connsiteY31" fmla="*/ 2758440 h 3680460"/>
              <a:gd name="connsiteX32" fmla="*/ 1668780 w 2278380"/>
              <a:gd name="connsiteY32" fmla="*/ 2827020 h 3680460"/>
              <a:gd name="connsiteX33" fmla="*/ 1744980 w 2278380"/>
              <a:gd name="connsiteY33" fmla="*/ 2926080 h 3680460"/>
              <a:gd name="connsiteX34" fmla="*/ 1775460 w 2278380"/>
              <a:gd name="connsiteY34" fmla="*/ 3025140 h 3680460"/>
              <a:gd name="connsiteX35" fmla="*/ 1783080 w 2278380"/>
              <a:gd name="connsiteY35" fmla="*/ 3048000 h 3680460"/>
              <a:gd name="connsiteX36" fmla="*/ 1805940 w 2278380"/>
              <a:gd name="connsiteY36" fmla="*/ 3078480 h 3680460"/>
              <a:gd name="connsiteX37" fmla="*/ 1859280 w 2278380"/>
              <a:gd name="connsiteY37" fmla="*/ 3162300 h 3680460"/>
              <a:gd name="connsiteX38" fmla="*/ 1866900 w 2278380"/>
              <a:gd name="connsiteY38" fmla="*/ 3185160 h 3680460"/>
              <a:gd name="connsiteX39" fmla="*/ 1912620 w 2278380"/>
              <a:gd name="connsiteY39" fmla="*/ 3246120 h 3680460"/>
              <a:gd name="connsiteX40" fmla="*/ 1943100 w 2278380"/>
              <a:gd name="connsiteY40" fmla="*/ 3291840 h 3680460"/>
              <a:gd name="connsiteX41" fmla="*/ 2019300 w 2278380"/>
              <a:gd name="connsiteY41" fmla="*/ 3406140 h 3680460"/>
              <a:gd name="connsiteX42" fmla="*/ 2057400 w 2278380"/>
              <a:gd name="connsiteY42" fmla="*/ 3459480 h 3680460"/>
              <a:gd name="connsiteX43" fmla="*/ 2103120 w 2278380"/>
              <a:gd name="connsiteY43" fmla="*/ 3497580 h 3680460"/>
              <a:gd name="connsiteX44" fmla="*/ 2148840 w 2278380"/>
              <a:gd name="connsiteY44" fmla="*/ 3558540 h 3680460"/>
              <a:gd name="connsiteX45" fmla="*/ 2202180 w 2278380"/>
              <a:gd name="connsiteY45" fmla="*/ 3604260 h 3680460"/>
              <a:gd name="connsiteX46" fmla="*/ 2232660 w 2278380"/>
              <a:gd name="connsiteY46" fmla="*/ 3649980 h 3680460"/>
              <a:gd name="connsiteX47" fmla="*/ 2278380 w 2278380"/>
              <a:gd name="connsiteY47" fmla="*/ 3680460 h 36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78380" h="3680460">
                <a:moveTo>
                  <a:pt x="0" y="0"/>
                </a:moveTo>
                <a:cubicBezTo>
                  <a:pt x="89557" y="29852"/>
                  <a:pt x="41793" y="11703"/>
                  <a:pt x="205740" y="129540"/>
                </a:cubicBezTo>
                <a:cubicBezTo>
                  <a:pt x="227665" y="145299"/>
                  <a:pt x="245469" y="166198"/>
                  <a:pt x="266700" y="182880"/>
                </a:cubicBezTo>
                <a:cubicBezTo>
                  <a:pt x="281102" y="194196"/>
                  <a:pt x="298059" y="201991"/>
                  <a:pt x="312420" y="213360"/>
                </a:cubicBezTo>
                <a:cubicBezTo>
                  <a:pt x="359082" y="250301"/>
                  <a:pt x="403672" y="289786"/>
                  <a:pt x="449580" y="327660"/>
                </a:cubicBezTo>
                <a:cubicBezTo>
                  <a:pt x="505273" y="373607"/>
                  <a:pt x="566167" y="413767"/>
                  <a:pt x="617220" y="464820"/>
                </a:cubicBezTo>
                <a:cubicBezTo>
                  <a:pt x="627380" y="474980"/>
                  <a:pt x="636402" y="486423"/>
                  <a:pt x="647700" y="495300"/>
                </a:cubicBezTo>
                <a:cubicBezTo>
                  <a:pt x="672080" y="514455"/>
                  <a:pt x="700652" y="528127"/>
                  <a:pt x="723900" y="548640"/>
                </a:cubicBezTo>
                <a:cubicBezTo>
                  <a:pt x="744146" y="566504"/>
                  <a:pt x="758148" y="590508"/>
                  <a:pt x="777240" y="609600"/>
                </a:cubicBezTo>
                <a:cubicBezTo>
                  <a:pt x="859176" y="691536"/>
                  <a:pt x="922431" y="671382"/>
                  <a:pt x="998220" y="822960"/>
                </a:cubicBezTo>
                <a:cubicBezTo>
                  <a:pt x="1003300" y="833120"/>
                  <a:pt x="1005944" y="844922"/>
                  <a:pt x="1013460" y="853440"/>
                </a:cubicBezTo>
                <a:cubicBezTo>
                  <a:pt x="1044356" y="888455"/>
                  <a:pt x="1082625" y="916626"/>
                  <a:pt x="1112520" y="952500"/>
                </a:cubicBezTo>
                <a:cubicBezTo>
                  <a:pt x="1227545" y="1090530"/>
                  <a:pt x="1106811" y="942348"/>
                  <a:pt x="1165860" y="1021080"/>
                </a:cubicBezTo>
                <a:cubicBezTo>
                  <a:pt x="1175618" y="1034091"/>
                  <a:pt x="1188145" y="1045132"/>
                  <a:pt x="1196340" y="1059180"/>
                </a:cubicBezTo>
                <a:cubicBezTo>
                  <a:pt x="1223819" y="1106287"/>
                  <a:pt x="1255294" y="1152223"/>
                  <a:pt x="1272540" y="1203960"/>
                </a:cubicBezTo>
                <a:cubicBezTo>
                  <a:pt x="1288811" y="1252773"/>
                  <a:pt x="1277177" y="1219362"/>
                  <a:pt x="1310640" y="1303020"/>
                </a:cubicBezTo>
                <a:cubicBezTo>
                  <a:pt x="1315720" y="1333500"/>
                  <a:pt x="1325045" y="1363571"/>
                  <a:pt x="1325880" y="1394460"/>
                </a:cubicBezTo>
                <a:cubicBezTo>
                  <a:pt x="1327597" y="1457988"/>
                  <a:pt x="1322487" y="1521550"/>
                  <a:pt x="1318260" y="1584960"/>
                </a:cubicBezTo>
                <a:cubicBezTo>
                  <a:pt x="1317398" y="1597883"/>
                  <a:pt x="1312609" y="1610259"/>
                  <a:pt x="1310640" y="1623060"/>
                </a:cubicBezTo>
                <a:cubicBezTo>
                  <a:pt x="1307526" y="1643300"/>
                  <a:pt x="1305726" y="1663722"/>
                  <a:pt x="1303020" y="1684020"/>
                </a:cubicBezTo>
                <a:cubicBezTo>
                  <a:pt x="1300646" y="1701823"/>
                  <a:pt x="1297940" y="1719580"/>
                  <a:pt x="1295400" y="1737360"/>
                </a:cubicBezTo>
                <a:cubicBezTo>
                  <a:pt x="1285495" y="1994896"/>
                  <a:pt x="1280237" y="1882817"/>
                  <a:pt x="1310640" y="2148840"/>
                </a:cubicBezTo>
                <a:cubicBezTo>
                  <a:pt x="1312679" y="2166684"/>
                  <a:pt x="1313099" y="2184977"/>
                  <a:pt x="1318260" y="2202180"/>
                </a:cubicBezTo>
                <a:cubicBezTo>
                  <a:pt x="1320892" y="2210952"/>
                  <a:pt x="1329580" y="2216763"/>
                  <a:pt x="1333500" y="2225040"/>
                </a:cubicBezTo>
                <a:cubicBezTo>
                  <a:pt x="1352490" y="2265129"/>
                  <a:pt x="1369060" y="2306320"/>
                  <a:pt x="1386840" y="2346960"/>
                </a:cubicBezTo>
                <a:cubicBezTo>
                  <a:pt x="1389380" y="2364740"/>
                  <a:pt x="1387552" y="2383721"/>
                  <a:pt x="1394460" y="2400300"/>
                </a:cubicBezTo>
                <a:cubicBezTo>
                  <a:pt x="1400715" y="2415313"/>
                  <a:pt x="1416572" y="2424454"/>
                  <a:pt x="1424940" y="2438400"/>
                </a:cubicBezTo>
                <a:cubicBezTo>
                  <a:pt x="1447156" y="2475427"/>
                  <a:pt x="1464930" y="2514954"/>
                  <a:pt x="1485900" y="2552700"/>
                </a:cubicBezTo>
                <a:cubicBezTo>
                  <a:pt x="1490348" y="2560706"/>
                  <a:pt x="1496692" y="2567554"/>
                  <a:pt x="1501140" y="2575560"/>
                </a:cubicBezTo>
                <a:cubicBezTo>
                  <a:pt x="1579577" y="2716747"/>
                  <a:pt x="1432618" y="2476586"/>
                  <a:pt x="1584960" y="2705100"/>
                </a:cubicBezTo>
                <a:cubicBezTo>
                  <a:pt x="1591261" y="2714551"/>
                  <a:pt x="1593598" y="2726337"/>
                  <a:pt x="1600200" y="2735580"/>
                </a:cubicBezTo>
                <a:cubicBezTo>
                  <a:pt x="1606464" y="2744349"/>
                  <a:pt x="1616594" y="2749819"/>
                  <a:pt x="1623060" y="2758440"/>
                </a:cubicBezTo>
                <a:cubicBezTo>
                  <a:pt x="1639545" y="2780419"/>
                  <a:pt x="1652482" y="2804902"/>
                  <a:pt x="1668780" y="2827020"/>
                </a:cubicBezTo>
                <a:cubicBezTo>
                  <a:pt x="1785472" y="2985387"/>
                  <a:pt x="1697616" y="2855035"/>
                  <a:pt x="1744980" y="2926080"/>
                </a:cubicBezTo>
                <a:cubicBezTo>
                  <a:pt x="1758444" y="2979937"/>
                  <a:pt x="1749288" y="2946625"/>
                  <a:pt x="1775460" y="3025140"/>
                </a:cubicBezTo>
                <a:cubicBezTo>
                  <a:pt x="1778000" y="3032760"/>
                  <a:pt x="1778261" y="3041574"/>
                  <a:pt x="1783080" y="3048000"/>
                </a:cubicBezTo>
                <a:cubicBezTo>
                  <a:pt x="1790700" y="3058160"/>
                  <a:pt x="1799541" y="3067510"/>
                  <a:pt x="1805940" y="3078480"/>
                </a:cubicBezTo>
                <a:cubicBezTo>
                  <a:pt x="1855359" y="3163198"/>
                  <a:pt x="1813658" y="3116678"/>
                  <a:pt x="1859280" y="3162300"/>
                </a:cubicBezTo>
                <a:cubicBezTo>
                  <a:pt x="1861820" y="3169920"/>
                  <a:pt x="1863308" y="3177976"/>
                  <a:pt x="1866900" y="3185160"/>
                </a:cubicBezTo>
                <a:cubicBezTo>
                  <a:pt x="1875829" y="3203018"/>
                  <a:pt x="1903648" y="3233783"/>
                  <a:pt x="1912620" y="3246120"/>
                </a:cubicBezTo>
                <a:cubicBezTo>
                  <a:pt x="1923393" y="3260933"/>
                  <a:pt x="1934013" y="3275937"/>
                  <a:pt x="1943100" y="3291840"/>
                </a:cubicBezTo>
                <a:cubicBezTo>
                  <a:pt x="2014312" y="3416461"/>
                  <a:pt x="1927604" y="3291520"/>
                  <a:pt x="2019300" y="3406140"/>
                </a:cubicBezTo>
                <a:cubicBezTo>
                  <a:pt x="2067545" y="3466446"/>
                  <a:pt x="1993045" y="3384399"/>
                  <a:pt x="2057400" y="3459480"/>
                </a:cubicBezTo>
                <a:cubicBezTo>
                  <a:pt x="2076957" y="3482297"/>
                  <a:pt x="2079604" y="3481903"/>
                  <a:pt x="2103120" y="3497580"/>
                </a:cubicBezTo>
                <a:cubicBezTo>
                  <a:pt x="2123440" y="3531447"/>
                  <a:pt x="2121390" y="3535011"/>
                  <a:pt x="2148840" y="3558540"/>
                </a:cubicBezTo>
                <a:cubicBezTo>
                  <a:pt x="2172700" y="3578992"/>
                  <a:pt x="2183272" y="3579950"/>
                  <a:pt x="2202180" y="3604260"/>
                </a:cubicBezTo>
                <a:cubicBezTo>
                  <a:pt x="2213425" y="3618718"/>
                  <a:pt x="2217420" y="3639820"/>
                  <a:pt x="2232660" y="3649980"/>
                </a:cubicBezTo>
                <a:lnTo>
                  <a:pt x="2278380" y="3680460"/>
                </a:ln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3 - Δεξιό βέλος"/>
          <p:cNvSpPr/>
          <p:nvPr/>
        </p:nvSpPr>
        <p:spPr bwMode="auto">
          <a:xfrm>
            <a:off x="6572264" y="2357430"/>
            <a:ext cx="1428760" cy="357190"/>
          </a:xfrm>
          <a:prstGeom prst="rightArrow">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rtlCol="0" anchor="ctr"/>
          <a:lstStyle/>
          <a:p>
            <a:pPr algn="ctr"/>
            <a:endParaRPr lang="el-GR"/>
          </a:p>
        </p:txBody>
      </p:sp>
      <p:sp>
        <p:nvSpPr>
          <p:cNvPr id="5" name="4 - Έλλειψη"/>
          <p:cNvSpPr/>
          <p:nvPr/>
        </p:nvSpPr>
        <p:spPr bwMode="auto">
          <a:xfrm>
            <a:off x="8001024" y="2143116"/>
            <a:ext cx="1142976" cy="1071570"/>
          </a:xfrm>
          <a:prstGeom prst="ellipse">
            <a:avLst/>
          </a:prstGeom>
          <a:gradFill rotWithShape="1">
            <a:gsLst>
              <a:gs pos="0">
                <a:schemeClr val="accent1"/>
              </a:gs>
              <a:gs pos="100000">
                <a:schemeClr val="accent1">
                  <a:gamma/>
                  <a:tint val="0"/>
                  <a:invGamma/>
                </a:schemeClr>
              </a:gs>
            </a:gsLst>
            <a:lin ang="5400000" scaled="1"/>
          </a:gradFill>
          <a:ln w="9525">
            <a:solidFill>
              <a:schemeClr val="tx1"/>
            </a:solidFill>
            <a:miter lim="800000"/>
            <a:headEnd/>
            <a:tailEnd/>
          </a:ln>
          <a:effectLst/>
        </p:spPr>
        <p:txBody>
          <a:bodyPr wrap="none" rtlCol="0" anchor="ctr"/>
          <a:lstStyle/>
          <a:p>
            <a:pPr algn="ctr"/>
            <a:r>
              <a:rPr lang="el-GR" dirty="0" smtClean="0"/>
              <a:t>500</a:t>
            </a:r>
            <a:r>
              <a:rPr lang="en-GB" dirty="0" smtClean="0"/>
              <a:t>,000 m</a:t>
            </a:r>
            <a:r>
              <a:rPr lang="en-GB" baseline="30000" dirty="0" smtClean="0"/>
              <a:t>2</a:t>
            </a:r>
            <a:endParaRPr lang="el-GR" baseline="30000" dirty="0"/>
          </a:p>
        </p:txBody>
      </p:sp>
      <p:sp>
        <p:nvSpPr>
          <p:cNvPr id="6" name="5 - TextBox"/>
          <p:cNvSpPr txBox="1"/>
          <p:nvPr/>
        </p:nvSpPr>
        <p:spPr>
          <a:xfrm>
            <a:off x="5857884" y="5643578"/>
            <a:ext cx="2571768" cy="646331"/>
          </a:xfrm>
          <a:prstGeom prst="rect">
            <a:avLst/>
          </a:prstGeom>
          <a:noFill/>
        </p:spPr>
        <p:txBody>
          <a:bodyPr wrap="square" rtlCol="0">
            <a:spAutoFit/>
          </a:bodyPr>
          <a:lstStyle/>
          <a:p>
            <a:r>
              <a:rPr lang="el-GR" dirty="0" err="1" smtClean="0"/>
              <a:t>Εξωποτάμια</a:t>
            </a:r>
            <a:r>
              <a:rPr lang="el-GR" dirty="0" smtClean="0"/>
              <a:t> </a:t>
            </a:r>
            <a:r>
              <a:rPr lang="el-GR" dirty="0" err="1" smtClean="0"/>
              <a:t>λιμνοδεξαμενή</a:t>
            </a:r>
            <a:endParaRPr lang="el-GR" dirty="0"/>
          </a:p>
        </p:txBody>
      </p:sp>
    </p:spTree>
    <p:extLst>
      <p:ext uri="{BB962C8B-B14F-4D97-AF65-F5344CB8AC3E}">
        <p14:creationId xmlns:p14="http://schemas.microsoft.com/office/powerpoint/2010/main" val="3834182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Εναλλακτική: περιορισμός της ζήτησης</a:t>
            </a:r>
            <a:endParaRPr lang="el-GR" dirty="0"/>
          </a:p>
        </p:txBody>
      </p:sp>
      <p:sp>
        <p:nvSpPr>
          <p:cNvPr id="3" name="2 - Θέση περιεχομένου"/>
          <p:cNvSpPr>
            <a:spLocks noGrp="1"/>
          </p:cNvSpPr>
          <p:nvPr>
            <p:ph idx="1"/>
          </p:nvPr>
        </p:nvSpPr>
        <p:spPr/>
        <p:txBody>
          <a:bodyPr/>
          <a:lstStyle/>
          <a:p>
            <a:r>
              <a:rPr lang="el-GR" dirty="0" smtClean="0"/>
              <a:t>Περιορισμός της πιο ελαστικής ζήτησης (π.χ. αγροτικής)</a:t>
            </a:r>
          </a:p>
          <a:p>
            <a:r>
              <a:rPr lang="el-GR" dirty="0" smtClean="0">
                <a:effectLst>
                  <a:outerShdw blurRad="38100" dist="38100" dir="2700000" algn="tl">
                    <a:srgbClr val="000000">
                      <a:alpha val="43137"/>
                    </a:srgbClr>
                  </a:outerShdw>
                </a:effectLst>
              </a:rPr>
              <a:t>Ζήτηση νερού: ( να μην συγχέεται με τις ανάγκες εξαρτάται από την τιμή του νερού ανά κυβικό)</a:t>
            </a:r>
          </a:p>
          <a:p>
            <a:r>
              <a:rPr lang="el-GR" dirty="0" smtClean="0"/>
              <a:t>Διαφοροποίηση του βαθμού περιορισμού της ζήτησης σε συνθήκες ξηρασίας</a:t>
            </a:r>
          </a:p>
          <a:p>
            <a:r>
              <a:rPr lang="el-GR" dirty="0" smtClean="0"/>
              <a:t>Προσαρμοστική διαχείριση</a:t>
            </a:r>
            <a:endParaRPr lang="el-GR" dirty="0"/>
          </a:p>
        </p:txBody>
      </p:sp>
    </p:spTree>
    <p:extLst>
      <p:ext uri="{BB962C8B-B14F-4D97-AF65-F5344CB8AC3E}">
        <p14:creationId xmlns:p14="http://schemas.microsoft.com/office/powerpoint/2010/main" val="3763434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Grp="1" noChangeAspect="1" noChangeArrowheads="1"/>
          </p:cNvPicPr>
          <p:nvPr>
            <p:ph idx="1"/>
          </p:nvPr>
        </p:nvPicPr>
        <p:blipFill>
          <a:blip r:embed="rId2"/>
          <a:srcRect l="24860" t="25254" r="25420" b="8453"/>
          <a:stretch>
            <a:fillRect/>
          </a:stretch>
        </p:blipFill>
        <p:spPr bwMode="auto">
          <a:xfrm>
            <a:off x="785786" y="428603"/>
            <a:ext cx="7500990" cy="5625743"/>
          </a:xfrm>
          <a:prstGeom prst="rect">
            <a:avLst/>
          </a:prstGeom>
          <a:noFill/>
          <a:ln w="9525">
            <a:noFill/>
            <a:miter lim="800000"/>
            <a:headEnd/>
            <a:tailEnd/>
          </a:ln>
          <a:effectLst/>
        </p:spPr>
      </p:pic>
    </p:spTree>
    <p:extLst>
      <p:ext uri="{BB962C8B-B14F-4D97-AF65-F5344CB8AC3E}">
        <p14:creationId xmlns:p14="http://schemas.microsoft.com/office/powerpoint/2010/main" val="1148951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cap="none" dirty="0" smtClean="0"/>
              <a:t>Περιβάλλον</a:t>
            </a:r>
            <a:endParaRPr lang="el-GR" cap="none" dirty="0"/>
          </a:p>
        </p:txBody>
      </p:sp>
      <p:sp>
        <p:nvSpPr>
          <p:cNvPr id="3" name="2 - Θέση κειμένου"/>
          <p:cNvSpPr>
            <a:spLocks noGrp="1"/>
          </p:cNvSpPr>
          <p:nvPr>
            <p:ph type="body" idx="1"/>
          </p:nvPr>
        </p:nvSpPr>
        <p:spPr/>
        <p:txBody>
          <a:bodyPr/>
          <a:lstStyle/>
          <a:p>
            <a:endParaRPr lang="el-GR"/>
          </a:p>
        </p:txBody>
      </p:sp>
      <p:pic>
        <p:nvPicPr>
          <p:cNvPr id="129026" name="Picture 2"/>
          <p:cNvPicPr>
            <a:picLocks noChangeAspect="1" noChangeArrowheads="1"/>
          </p:cNvPicPr>
          <p:nvPr/>
        </p:nvPicPr>
        <p:blipFill>
          <a:blip r:embed="rId2"/>
          <a:srcRect/>
          <a:stretch>
            <a:fillRect/>
          </a:stretch>
        </p:blipFill>
        <p:spPr bwMode="auto">
          <a:xfrm>
            <a:off x="642910" y="857232"/>
            <a:ext cx="6197611" cy="2686189"/>
          </a:xfrm>
          <a:prstGeom prst="rect">
            <a:avLst/>
          </a:prstGeom>
          <a:noFill/>
          <a:ln w="9525">
            <a:noFill/>
            <a:miter lim="800000"/>
            <a:headEnd/>
            <a:tailEnd/>
          </a:ln>
          <a:effectLst/>
        </p:spPr>
      </p:pic>
    </p:spTree>
    <p:extLst>
      <p:ext uri="{BB962C8B-B14F-4D97-AF65-F5344CB8AC3E}">
        <p14:creationId xmlns:p14="http://schemas.microsoft.com/office/powerpoint/2010/main" val="1688641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Grp="1" noChangeAspect="1" noChangeArrowheads="1"/>
          </p:cNvPicPr>
          <p:nvPr>
            <p:ph idx="1"/>
          </p:nvPr>
        </p:nvPicPr>
        <p:blipFill>
          <a:blip r:embed="rId2"/>
          <a:srcRect l="26028" t="23044" r="27804" b="9084"/>
          <a:stretch>
            <a:fillRect/>
          </a:stretch>
        </p:blipFill>
        <p:spPr bwMode="auto">
          <a:xfrm>
            <a:off x="857223" y="285728"/>
            <a:ext cx="6997601" cy="5786478"/>
          </a:xfrm>
          <a:prstGeom prst="rect">
            <a:avLst/>
          </a:prstGeom>
          <a:noFill/>
          <a:ln w="9525">
            <a:noFill/>
            <a:miter lim="800000"/>
            <a:headEnd/>
            <a:tailEnd/>
          </a:ln>
          <a:effectLst/>
        </p:spPr>
      </p:pic>
    </p:spTree>
    <p:extLst>
      <p:ext uri="{BB962C8B-B14F-4D97-AF65-F5344CB8AC3E}">
        <p14:creationId xmlns:p14="http://schemas.microsoft.com/office/powerpoint/2010/main" val="17314871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Οδηγία-Πλαίσιο 2000/60/ΕΚ (1/2)</a:t>
            </a:r>
            <a:endParaRPr lang="el-GR" dirty="0"/>
          </a:p>
        </p:txBody>
      </p:sp>
      <p:sp>
        <p:nvSpPr>
          <p:cNvPr id="5" name="4 - Θέση περιεχομένου"/>
          <p:cNvSpPr>
            <a:spLocks noGrp="1"/>
          </p:cNvSpPr>
          <p:nvPr>
            <p:ph idx="1"/>
          </p:nvPr>
        </p:nvSpPr>
        <p:spPr/>
        <p:txBody>
          <a:bodyPr>
            <a:normAutofit fontScale="92500" lnSpcReduction="10000"/>
          </a:bodyPr>
          <a:lstStyle/>
          <a:p>
            <a:pPr>
              <a:buNone/>
            </a:pPr>
            <a:r>
              <a:rPr lang="el-GR" dirty="0" smtClean="0"/>
              <a:t>Βασικοί στόχοι (μέχρι το 2015): </a:t>
            </a:r>
          </a:p>
          <a:p>
            <a:r>
              <a:rPr lang="el-GR" dirty="0" smtClean="0"/>
              <a:t>Διατήρηση ή αποκατάσταση καλής οικολογικής κατάστασης (</a:t>
            </a:r>
            <a:r>
              <a:rPr lang="el-GR" dirty="0" err="1" smtClean="0"/>
              <a:t>Good</a:t>
            </a:r>
            <a:r>
              <a:rPr lang="el-GR" dirty="0" smtClean="0"/>
              <a:t> </a:t>
            </a:r>
            <a:r>
              <a:rPr lang="el-GR" dirty="0" err="1" smtClean="0"/>
              <a:t>Ecological</a:t>
            </a:r>
            <a:r>
              <a:rPr lang="el-GR" dirty="0" smtClean="0"/>
              <a:t> </a:t>
            </a:r>
            <a:r>
              <a:rPr lang="el-GR" dirty="0" err="1" smtClean="0"/>
              <a:t>Status</a:t>
            </a:r>
            <a:r>
              <a:rPr lang="el-GR" dirty="0" smtClean="0"/>
              <a:t>) για όλα τα επιφανειακά και υπόγεια νερά. </a:t>
            </a:r>
          </a:p>
          <a:p>
            <a:r>
              <a:rPr lang="el-GR" dirty="0" smtClean="0"/>
              <a:t>Διατήρηση της κατάστασης των σωμάτων που ήδη χαρακτηρίζονται από υψηλή οικολογική κατάσταση (</a:t>
            </a:r>
            <a:r>
              <a:rPr lang="el-GR" dirty="0" err="1" smtClean="0"/>
              <a:t>High</a:t>
            </a:r>
            <a:r>
              <a:rPr lang="el-GR" dirty="0" smtClean="0"/>
              <a:t> </a:t>
            </a:r>
            <a:r>
              <a:rPr lang="el-GR" dirty="0" err="1" smtClean="0"/>
              <a:t>Ecological</a:t>
            </a:r>
            <a:r>
              <a:rPr lang="el-GR" dirty="0" smtClean="0"/>
              <a:t> </a:t>
            </a:r>
            <a:r>
              <a:rPr lang="el-GR" dirty="0" err="1" smtClean="0"/>
              <a:t>Status</a:t>
            </a:r>
            <a:r>
              <a:rPr lang="el-GR" dirty="0" smtClean="0"/>
              <a:t>). </a:t>
            </a:r>
          </a:p>
          <a:p>
            <a:r>
              <a:rPr lang="el-GR" dirty="0" smtClean="0"/>
              <a:t>Εξασφάλιση καλών οικολογικών προοπτικών (</a:t>
            </a:r>
            <a:r>
              <a:rPr lang="el-GR" dirty="0" err="1" smtClean="0"/>
              <a:t>Good</a:t>
            </a:r>
            <a:r>
              <a:rPr lang="el-GR" dirty="0" smtClean="0"/>
              <a:t> </a:t>
            </a:r>
            <a:r>
              <a:rPr lang="el-GR" dirty="0" err="1" smtClean="0"/>
              <a:t>Ecological</a:t>
            </a:r>
            <a:r>
              <a:rPr lang="el-GR" dirty="0" smtClean="0"/>
              <a:t> </a:t>
            </a:r>
            <a:r>
              <a:rPr lang="el-GR" dirty="0" err="1" smtClean="0"/>
              <a:t>Potential</a:t>
            </a:r>
            <a:r>
              <a:rPr lang="el-GR" dirty="0" smtClean="0"/>
              <a:t>) για τα ιδιαιτέρως τροποποιημένα (</a:t>
            </a:r>
            <a:r>
              <a:rPr lang="el-GR" dirty="0" err="1" smtClean="0"/>
              <a:t>heavily</a:t>
            </a:r>
            <a:r>
              <a:rPr lang="el-GR" dirty="0" smtClean="0"/>
              <a:t> </a:t>
            </a:r>
            <a:r>
              <a:rPr lang="el-GR" dirty="0" err="1" smtClean="0"/>
              <a:t>modified</a:t>
            </a:r>
            <a:r>
              <a:rPr lang="el-GR" dirty="0" smtClean="0"/>
              <a:t>) σώματα.</a:t>
            </a:r>
            <a:endParaRPr lang="el-GR" dirty="0"/>
          </a:p>
        </p:txBody>
      </p:sp>
    </p:spTree>
    <p:extLst>
      <p:ext uri="{BB962C8B-B14F-4D97-AF65-F5344CB8AC3E}">
        <p14:creationId xmlns:p14="http://schemas.microsoft.com/office/powerpoint/2010/main" val="10658627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Οικολογική παροχή</a:t>
            </a:r>
            <a:endParaRPr lang="el-GR" dirty="0"/>
          </a:p>
        </p:txBody>
      </p:sp>
      <p:sp>
        <p:nvSpPr>
          <p:cNvPr id="3" name="2 - Θέση περιεχομένου"/>
          <p:cNvSpPr>
            <a:spLocks noGrp="1"/>
          </p:cNvSpPr>
          <p:nvPr>
            <p:ph idx="1"/>
          </p:nvPr>
        </p:nvSpPr>
        <p:spPr/>
        <p:txBody>
          <a:bodyPr>
            <a:normAutofit fontScale="77500" lnSpcReduction="20000"/>
          </a:bodyPr>
          <a:lstStyle/>
          <a:p>
            <a:r>
              <a:rPr lang="el-GR" dirty="0" smtClean="0"/>
              <a:t>Η οικολογική παροχή είναι βασική συνιστώσα των περιβαλλοντικών μέτρων που λαμβάνονται σε ιδιαιτέρως τροποποιημένα ποτάμια (π.χ. φράγμα). </a:t>
            </a:r>
          </a:p>
          <a:p>
            <a:r>
              <a:rPr lang="el-GR" dirty="0" smtClean="0"/>
              <a:t>Κατά κανόνα αναφέρεται στη διατήρηση μιας ελάχιστης ροής κατάντη φραγμάτων (σταθερής η εποχιακά μεταβαλλόμενης), με σκοπό την προστασία των κατάντη οικοσυστημάτων (</a:t>
            </a:r>
            <a:r>
              <a:rPr lang="el-GR" dirty="0" err="1" smtClean="0"/>
              <a:t>Κουτσογιάννης</a:t>
            </a:r>
            <a:r>
              <a:rPr lang="el-GR" dirty="0" smtClean="0"/>
              <a:t>). </a:t>
            </a:r>
          </a:p>
          <a:p>
            <a:r>
              <a:rPr lang="el-GR" dirty="0" smtClean="0"/>
              <a:t>Η οικολογική παροχή έχει ως σκοπό να συντηρήσει, να προστατέψει και να αποκαταστήσει τις βιολογικές, γεωμορφολογικές, φυσικές και χημικές διαδικασίες που συντελούνται σε ένα ποτάμιο σύστημα, οι οποίες διατηρούν και διαμορφώνουν τα υδατικά συστήματα (</a:t>
            </a:r>
            <a:r>
              <a:rPr lang="el-GR" dirty="0" err="1" smtClean="0"/>
              <a:t>ψιλοβίκος</a:t>
            </a:r>
            <a:r>
              <a:rPr lang="el-GR" dirty="0" smtClean="0"/>
              <a:t>, 2021)</a:t>
            </a:r>
          </a:p>
          <a:p>
            <a:pPr lvl="1"/>
            <a:endParaRPr lang="el-GR" dirty="0"/>
          </a:p>
        </p:txBody>
      </p:sp>
    </p:spTree>
    <p:extLst>
      <p:ext uri="{BB962C8B-B14F-4D97-AF65-F5344CB8AC3E}">
        <p14:creationId xmlns:p14="http://schemas.microsoft.com/office/powerpoint/2010/main" val="4268997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03288" y="188913"/>
            <a:ext cx="7772400" cy="1143000"/>
          </a:xfrm>
        </p:spPr>
        <p:style>
          <a:lnRef idx="2">
            <a:schemeClr val="accent1">
              <a:shade val="50000"/>
            </a:schemeClr>
          </a:lnRef>
          <a:fillRef idx="1">
            <a:schemeClr val="accent1"/>
          </a:fillRef>
          <a:effectRef idx="0">
            <a:schemeClr val="accent1"/>
          </a:effectRef>
          <a:fontRef idx="minor">
            <a:schemeClr val="lt1"/>
          </a:fontRef>
        </p:style>
        <p:txBody>
          <a:bodyPr/>
          <a:lstStyle/>
          <a:p>
            <a:r>
              <a:rPr lang="el-GR" sz="3600" b="1" dirty="0" smtClean="0">
                <a:solidFill>
                  <a:srgbClr val="FFFFFF"/>
                </a:solidFill>
                <a:latin typeface="Cambria" pitchFamily="18" charset="0"/>
                <a:ea typeface="Calibri" pitchFamily="34" charset="0"/>
                <a:cs typeface="Calibri" pitchFamily="34" charset="0"/>
              </a:rPr>
              <a:t>Λειψυδρία</a:t>
            </a:r>
          </a:p>
        </p:txBody>
      </p:sp>
      <p:graphicFrame>
        <p:nvGraphicFramePr>
          <p:cNvPr id="5" name="4 - Θέση περιεχομένου"/>
          <p:cNvGraphicFramePr>
            <a:graphicFrameLocks noGrp="1"/>
          </p:cNvGraphicFramePr>
          <p:nvPr>
            <p:ph idx="1"/>
          </p:nvPr>
        </p:nvGraphicFramePr>
        <p:xfrm>
          <a:off x="827088" y="1412875"/>
          <a:ext cx="7486599" cy="1922773"/>
        </p:xfrm>
        <a:graphic>
          <a:graphicData uri="http://schemas.openxmlformats.org/drawingml/2006/table">
            <a:tbl>
              <a:tblPr firstRow="1" bandRow="1">
                <a:tableStyleId>{5C22544A-7EE6-4342-B048-85BDC9FD1C3A}</a:tableStyleId>
              </a:tblPr>
              <a:tblGrid>
                <a:gridCol w="2495533">
                  <a:extLst>
                    <a:ext uri="{9D8B030D-6E8A-4147-A177-3AD203B41FA5}">
                      <a16:colId xmlns:a16="http://schemas.microsoft.com/office/drawing/2014/main" val="20000"/>
                    </a:ext>
                  </a:extLst>
                </a:gridCol>
                <a:gridCol w="2495533">
                  <a:extLst>
                    <a:ext uri="{9D8B030D-6E8A-4147-A177-3AD203B41FA5}">
                      <a16:colId xmlns:a16="http://schemas.microsoft.com/office/drawing/2014/main" val="20001"/>
                    </a:ext>
                  </a:extLst>
                </a:gridCol>
                <a:gridCol w="2495533">
                  <a:extLst>
                    <a:ext uri="{9D8B030D-6E8A-4147-A177-3AD203B41FA5}">
                      <a16:colId xmlns:a16="http://schemas.microsoft.com/office/drawing/2014/main" val="20002"/>
                    </a:ext>
                  </a:extLst>
                </a:gridCol>
              </a:tblGrid>
              <a:tr h="368293">
                <a:tc>
                  <a:txBody>
                    <a:bodyPr/>
                    <a:lstStyle/>
                    <a:p>
                      <a:endParaRPr lang="el-GR" dirty="0"/>
                    </a:p>
                  </a:txBody>
                  <a:tcPr/>
                </a:tc>
                <a:tc>
                  <a:txBody>
                    <a:bodyPr/>
                    <a:lstStyle/>
                    <a:p>
                      <a:pPr algn="ctr"/>
                      <a:r>
                        <a:rPr lang="el-GR" dirty="0" smtClean="0"/>
                        <a:t>Φυσικά</a:t>
                      </a:r>
                      <a:r>
                        <a:rPr lang="el-GR" baseline="0" dirty="0" smtClean="0"/>
                        <a:t> Αίτια</a:t>
                      </a:r>
                      <a:endParaRPr lang="el-GR" dirty="0"/>
                    </a:p>
                  </a:txBody>
                  <a:tcPr/>
                </a:tc>
                <a:tc>
                  <a:txBody>
                    <a:bodyPr/>
                    <a:lstStyle/>
                    <a:p>
                      <a:pPr algn="ctr"/>
                      <a:r>
                        <a:rPr lang="el-GR" dirty="0" smtClean="0"/>
                        <a:t>Ανθρωπογενή Αίτια</a:t>
                      </a:r>
                      <a:endParaRPr lang="el-GR" dirty="0"/>
                    </a:p>
                  </a:txBody>
                  <a:tcPr/>
                </a:tc>
                <a:extLst>
                  <a:ext uri="{0D108BD9-81ED-4DB2-BD59-A6C34878D82A}">
                    <a16:rowId xmlns:a16="http://schemas.microsoft.com/office/drawing/2014/main" val="10000"/>
                  </a:ext>
                </a:extLst>
              </a:tr>
              <a:tr h="368293">
                <a:tc>
                  <a:txBody>
                    <a:bodyPr/>
                    <a:lstStyle/>
                    <a:p>
                      <a:r>
                        <a:rPr lang="el-GR" dirty="0" smtClean="0"/>
                        <a:t>Προσωρινή</a:t>
                      </a:r>
                    </a:p>
                    <a:p>
                      <a:r>
                        <a:rPr lang="el-GR" dirty="0" smtClean="0"/>
                        <a:t>κατάσταση</a:t>
                      </a:r>
                      <a:endParaRPr lang="el-GR" dirty="0"/>
                    </a:p>
                  </a:txBody>
                  <a:tcPr/>
                </a:tc>
                <a:tc>
                  <a:txBody>
                    <a:bodyPr/>
                    <a:lstStyle/>
                    <a:p>
                      <a:pPr algn="ctr"/>
                      <a:r>
                        <a:rPr lang="el-GR" dirty="0" smtClean="0"/>
                        <a:t>Ξηρασία</a:t>
                      </a:r>
                    </a:p>
                    <a:p>
                      <a:pPr algn="ctr"/>
                      <a:r>
                        <a:rPr lang="el-GR" dirty="0" smtClean="0"/>
                        <a:t>(</a:t>
                      </a:r>
                      <a:r>
                        <a:rPr lang="en-GB" dirty="0" smtClean="0"/>
                        <a:t>drought)</a:t>
                      </a:r>
                      <a:endParaRPr lang="el-GR" dirty="0"/>
                    </a:p>
                  </a:txBody>
                  <a:tcPr/>
                </a:tc>
                <a:tc>
                  <a:txBody>
                    <a:bodyPr/>
                    <a:lstStyle/>
                    <a:p>
                      <a:pPr algn="ctr"/>
                      <a:r>
                        <a:rPr lang="el-GR" dirty="0" smtClean="0"/>
                        <a:t>Έλλειμμα </a:t>
                      </a:r>
                      <a:endParaRPr lang="en-GB" dirty="0" smtClean="0"/>
                    </a:p>
                    <a:p>
                      <a:pPr algn="ctr"/>
                      <a:r>
                        <a:rPr lang="el-GR" dirty="0" smtClean="0"/>
                        <a:t>Νερού</a:t>
                      </a:r>
                      <a:r>
                        <a:rPr lang="en-GB" dirty="0" smtClean="0"/>
                        <a:t> </a:t>
                      </a:r>
                      <a:r>
                        <a:rPr lang="el-GR" dirty="0" smtClean="0"/>
                        <a:t> </a:t>
                      </a:r>
                      <a:r>
                        <a:rPr lang="en-GB" dirty="0" smtClean="0"/>
                        <a:t>(water</a:t>
                      </a:r>
                      <a:r>
                        <a:rPr lang="en-GB" baseline="0" dirty="0" smtClean="0"/>
                        <a:t> shortage)</a:t>
                      </a:r>
                      <a:endParaRPr lang="el-GR" dirty="0"/>
                    </a:p>
                  </a:txBody>
                  <a:tcPr/>
                </a:tc>
                <a:extLst>
                  <a:ext uri="{0D108BD9-81ED-4DB2-BD59-A6C34878D82A}">
                    <a16:rowId xmlns:a16="http://schemas.microsoft.com/office/drawing/2014/main" val="10001"/>
                  </a:ext>
                </a:extLst>
              </a:tr>
              <a:tr h="368293">
                <a:tc>
                  <a:txBody>
                    <a:bodyPr/>
                    <a:lstStyle/>
                    <a:p>
                      <a:r>
                        <a:rPr lang="el-GR" dirty="0" smtClean="0"/>
                        <a:t>Μόνιμη</a:t>
                      </a:r>
                    </a:p>
                    <a:p>
                      <a:r>
                        <a:rPr lang="el-GR" dirty="0" smtClean="0"/>
                        <a:t>κατάσταση</a:t>
                      </a:r>
                      <a:endParaRPr lang="el-GR" dirty="0"/>
                    </a:p>
                  </a:txBody>
                  <a:tcPr/>
                </a:tc>
                <a:tc>
                  <a:txBody>
                    <a:bodyPr/>
                    <a:lstStyle/>
                    <a:p>
                      <a:pPr algn="ctr"/>
                      <a:r>
                        <a:rPr lang="el-GR" dirty="0" smtClean="0"/>
                        <a:t>Ξηρότητα</a:t>
                      </a:r>
                      <a:endParaRPr lang="en-GB" dirty="0" smtClean="0"/>
                    </a:p>
                    <a:p>
                      <a:pPr algn="ctr"/>
                      <a:r>
                        <a:rPr lang="en-GB" dirty="0" smtClean="0"/>
                        <a:t>(aridity)</a:t>
                      </a:r>
                      <a:endParaRPr lang="el-GR" dirty="0"/>
                    </a:p>
                  </a:txBody>
                  <a:tcPr/>
                </a:tc>
                <a:tc>
                  <a:txBody>
                    <a:bodyPr/>
                    <a:lstStyle/>
                    <a:p>
                      <a:pPr algn="ctr"/>
                      <a:r>
                        <a:rPr lang="el-GR" dirty="0" smtClean="0">
                          <a:solidFill>
                            <a:srgbClr val="FF0000"/>
                          </a:solidFill>
                        </a:rPr>
                        <a:t>Λειψυδρία</a:t>
                      </a:r>
                      <a:endParaRPr lang="en-GB" dirty="0" smtClean="0">
                        <a:solidFill>
                          <a:srgbClr val="FF0000"/>
                        </a:solidFill>
                      </a:endParaRPr>
                    </a:p>
                    <a:p>
                      <a:pPr algn="ctr"/>
                      <a:r>
                        <a:rPr lang="el-GR" dirty="0" smtClean="0">
                          <a:solidFill>
                            <a:srgbClr val="FF0000"/>
                          </a:solidFill>
                        </a:rPr>
                        <a:t>Ερημοποίηση</a:t>
                      </a:r>
                      <a:endParaRPr lang="en-GB" dirty="0" smtClean="0">
                        <a:solidFill>
                          <a:srgbClr val="FF0000"/>
                        </a:solidFill>
                      </a:endParaRPr>
                    </a:p>
                    <a:p>
                      <a:pPr algn="ctr"/>
                      <a:r>
                        <a:rPr lang="en-GB" dirty="0" smtClean="0">
                          <a:solidFill>
                            <a:srgbClr val="FF0000"/>
                          </a:solidFill>
                        </a:rPr>
                        <a:t>(</a:t>
                      </a:r>
                      <a:r>
                        <a:rPr lang="en-GB" sz="1800" kern="1200" baseline="0" dirty="0" smtClean="0">
                          <a:solidFill>
                            <a:srgbClr val="FF0000"/>
                          </a:solidFill>
                          <a:latin typeface="+mn-lt"/>
                          <a:ea typeface="+mn-ea"/>
                          <a:cs typeface="+mn-cs"/>
                        </a:rPr>
                        <a:t>Desertification)</a:t>
                      </a:r>
                      <a:endParaRPr lang="el-GR" dirty="0">
                        <a:solidFill>
                          <a:srgbClr val="FF0000"/>
                        </a:solidFill>
                      </a:endParaRPr>
                    </a:p>
                  </a:txBody>
                  <a:tcPr/>
                </a:tc>
                <a:extLst>
                  <a:ext uri="{0D108BD9-81ED-4DB2-BD59-A6C34878D82A}">
                    <a16:rowId xmlns:a16="http://schemas.microsoft.com/office/drawing/2014/main" val="10002"/>
                  </a:ext>
                </a:extLst>
              </a:tr>
            </a:tbl>
          </a:graphicData>
        </a:graphic>
      </p:graphicFrame>
      <p:sp>
        <p:nvSpPr>
          <p:cNvPr id="55317" name="3 - Θέση αριθμού διαφάνειας"/>
          <p:cNvSpPr>
            <a:spLocks noGrp="1"/>
          </p:cNvSpPr>
          <p:nvPr>
            <p:ph type="sldNum" sz="quarter" idx="12"/>
          </p:nvPr>
        </p:nvSpPr>
        <p:spPr/>
        <p:txBody>
          <a:bodyPr/>
          <a:lstStyle/>
          <a:p>
            <a:pPr>
              <a:defRPr/>
            </a:pPr>
            <a:fld id="{92F04838-54FF-4132-99ED-C60D623B910E}" type="slidenum">
              <a:rPr lang="en-GB" smtClean="0"/>
              <a:pPr>
                <a:defRPr/>
              </a:pPr>
              <a:t>3</a:t>
            </a:fld>
            <a:endParaRPr lang="en-GB" smtClean="0"/>
          </a:p>
        </p:txBody>
      </p:sp>
      <p:sp>
        <p:nvSpPr>
          <p:cNvPr id="8" name="Line 9"/>
          <p:cNvSpPr>
            <a:spLocks noChangeShapeType="1"/>
          </p:cNvSpPr>
          <p:nvPr/>
        </p:nvSpPr>
        <p:spPr bwMode="auto">
          <a:xfrm flipH="1">
            <a:off x="8101013" y="6021388"/>
            <a:ext cx="0" cy="609600"/>
          </a:xfrm>
          <a:prstGeom prst="line">
            <a:avLst/>
          </a:prstGeom>
          <a:noFill/>
          <a:ln w="28575">
            <a:solidFill>
              <a:schemeClr val="tx1"/>
            </a:solidFill>
            <a:round/>
            <a:headEnd/>
            <a:tailEnd/>
          </a:ln>
          <a:effectLst/>
        </p:spPr>
        <p:txBody>
          <a:bodyPr/>
          <a:lstStyle/>
          <a:p>
            <a:pPr>
              <a:defRPr/>
            </a:pPr>
            <a:endParaRPr lang="el-GR">
              <a:effectLst>
                <a:outerShdw blurRad="38100" dist="38100" dir="2700000" algn="tl">
                  <a:srgbClr val="000000">
                    <a:alpha val="43137"/>
                  </a:srgbClr>
                </a:outerShdw>
              </a:effectLst>
              <a:cs typeface="+mn-cs"/>
            </a:endParaRPr>
          </a:p>
        </p:txBody>
      </p:sp>
      <p:sp>
        <p:nvSpPr>
          <p:cNvPr id="9" name="Line 10"/>
          <p:cNvSpPr>
            <a:spLocks noChangeShapeType="1"/>
          </p:cNvSpPr>
          <p:nvPr/>
        </p:nvSpPr>
        <p:spPr bwMode="auto">
          <a:xfrm>
            <a:off x="7639050" y="6267450"/>
            <a:ext cx="1219200" cy="0"/>
          </a:xfrm>
          <a:prstGeom prst="line">
            <a:avLst/>
          </a:prstGeom>
          <a:noFill/>
          <a:ln w="28575">
            <a:solidFill>
              <a:schemeClr val="tx1"/>
            </a:solidFill>
            <a:round/>
            <a:headEnd/>
            <a:tailEnd/>
          </a:ln>
          <a:effectLst/>
        </p:spPr>
        <p:txBody>
          <a:bodyPr/>
          <a:lstStyle/>
          <a:p>
            <a:pPr>
              <a:defRPr/>
            </a:pPr>
            <a:endParaRPr lang="el-GR">
              <a:effectLst>
                <a:outerShdw blurRad="38100" dist="38100" dir="2700000" algn="tl">
                  <a:srgbClr val="000000">
                    <a:alpha val="43137"/>
                  </a:srgbClr>
                </a:outerShdw>
              </a:effectLst>
              <a:cs typeface="+mn-cs"/>
            </a:endParaRPr>
          </a:p>
        </p:txBody>
      </p:sp>
      <p:sp>
        <p:nvSpPr>
          <p:cNvPr id="55320" name="9 - TextBox"/>
          <p:cNvSpPr txBox="1">
            <a:spLocks noChangeArrowheads="1"/>
          </p:cNvSpPr>
          <p:nvPr/>
        </p:nvSpPr>
        <p:spPr bwMode="auto">
          <a:xfrm>
            <a:off x="684213" y="3500438"/>
            <a:ext cx="7559675" cy="3509962"/>
          </a:xfrm>
          <a:prstGeom prst="rect">
            <a:avLst/>
          </a:prstGeom>
          <a:noFill/>
          <a:ln w="9525">
            <a:noFill/>
            <a:miter lim="800000"/>
            <a:headEnd/>
            <a:tailEnd/>
          </a:ln>
        </p:spPr>
        <p:txBody>
          <a:bodyPr>
            <a:spAutoFit/>
          </a:bodyPr>
          <a:lstStyle/>
          <a:p>
            <a:r>
              <a:rPr lang="el-GR" sz="2000" dirty="0">
                <a:latin typeface="Calibri" pitchFamily="34" charset="0"/>
              </a:rPr>
              <a:t>Λειψυδρία:  μόνιμη </a:t>
            </a:r>
            <a:r>
              <a:rPr lang="el-GR" sz="2000" dirty="0">
                <a:solidFill>
                  <a:schemeClr val="tx1"/>
                </a:solidFill>
                <a:latin typeface="Calibri" pitchFamily="34" charset="0"/>
              </a:rPr>
              <a:t>ή</a:t>
            </a:r>
            <a:r>
              <a:rPr lang="el-GR" sz="2000" dirty="0">
                <a:latin typeface="Calibri" pitchFamily="34" charset="0"/>
              </a:rPr>
              <a:t> περιστασιακή περίπτωση όπου η ζήτηση υπερβαίνει τους αξιοποιήσιμους υδατικούς πόρους.  Αίτια:</a:t>
            </a:r>
          </a:p>
          <a:p>
            <a:pPr lvl="1">
              <a:buFont typeface="Wingdings" pitchFamily="2" charset="2"/>
              <a:buChar char="q"/>
            </a:pPr>
            <a:r>
              <a:rPr lang="el-GR" sz="2000" dirty="0">
                <a:latin typeface="Calibri" pitchFamily="34" charset="0"/>
              </a:rPr>
              <a:t>     Ανθρωπογενή (αύξηση του πληθυσμού, η έλλειψη υποδομών </a:t>
            </a:r>
            <a:r>
              <a:rPr lang="el-GR" sz="2000" dirty="0" err="1">
                <a:latin typeface="Calibri" pitchFamily="34" charset="0"/>
              </a:rPr>
              <a:t>κ.ά</a:t>
            </a:r>
            <a:r>
              <a:rPr lang="el-GR" sz="2000" dirty="0">
                <a:latin typeface="Calibri" pitchFamily="34" charset="0"/>
              </a:rPr>
              <a:t>)</a:t>
            </a:r>
          </a:p>
          <a:p>
            <a:pPr lvl="1">
              <a:buFont typeface="Wingdings" pitchFamily="2" charset="2"/>
              <a:buChar char="q"/>
            </a:pPr>
            <a:r>
              <a:rPr lang="el-GR" sz="2000" dirty="0">
                <a:latin typeface="Calibri" pitchFamily="34" charset="0"/>
              </a:rPr>
              <a:t>     Φυσικά</a:t>
            </a:r>
          </a:p>
          <a:p>
            <a:pPr lvl="1">
              <a:buFont typeface="Wingdings" pitchFamily="2" charset="2"/>
              <a:buChar char="q"/>
            </a:pPr>
            <a:r>
              <a:rPr lang="el-GR" sz="2000" dirty="0">
                <a:latin typeface="Calibri" pitchFamily="34" charset="0"/>
              </a:rPr>
              <a:t>      Συνδυασμός</a:t>
            </a:r>
          </a:p>
          <a:p>
            <a:pPr lvl="1"/>
            <a:r>
              <a:rPr lang="el-GR" sz="2000" dirty="0">
                <a:latin typeface="Calibri" pitchFamily="34" charset="0"/>
              </a:rPr>
              <a:t>Ξηρασία: Το φαινόμενο κατά το οποίο οι ποσότητες εισερχόμενου διαθέσιμου νερού σε ένα σύστημα είναι </a:t>
            </a:r>
            <a:r>
              <a:rPr lang="el-GR" sz="2000" b="1" dirty="0">
                <a:effectLst>
                  <a:outerShdw blurRad="38100" dist="38100" dir="2700000" algn="tl">
                    <a:srgbClr val="000000">
                      <a:alpha val="43137"/>
                    </a:srgbClr>
                  </a:outerShdw>
                </a:effectLst>
                <a:latin typeface="Calibri" pitchFamily="34" charset="0"/>
              </a:rPr>
              <a:t>κάτω από τις κανονικές για μία σημαντική χρονική περίοδο</a:t>
            </a:r>
            <a:r>
              <a:rPr lang="el-GR" sz="2000" dirty="0">
                <a:latin typeface="Calibri" pitchFamily="34" charset="0"/>
              </a:rPr>
              <a:t> (Τσακίρης, 2013)</a:t>
            </a:r>
          </a:p>
          <a:p>
            <a:pPr lvl="1"/>
            <a:endParaRPr lang="el-GR" sz="2400" dirty="0">
              <a:latin typeface="Calibri" pitchFamily="34" charset="0"/>
            </a:endParaRPr>
          </a:p>
          <a:p>
            <a:pPr algn="ctr"/>
            <a:endParaRPr lang="el-GR" sz="1800" dirty="0">
              <a:solidFill>
                <a:schemeClr val="tx1"/>
              </a:solidFill>
              <a:latin typeface="Calibri" pitchFamily="34" charset="0"/>
            </a:endParaRPr>
          </a:p>
        </p:txBody>
      </p:sp>
    </p:spTree>
    <p:extLst>
      <p:ext uri="{BB962C8B-B14F-4D97-AF65-F5344CB8AC3E}">
        <p14:creationId xmlns:p14="http://schemas.microsoft.com/office/powerpoint/2010/main" val="19764395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85000" lnSpcReduction="20000"/>
          </a:bodyPr>
          <a:lstStyle/>
          <a:p>
            <a:r>
              <a:rPr lang="el-GR" dirty="0" smtClean="0"/>
              <a:t>Το καθεστώς παροχής είναι πολύ σημαντικό για τα υδάτινα οικοσυστήματα. Σχεδόν όλα τα ποτάμια, οι λίμνες, οι υγρότοποι, τα υπόγεια ύδατα και τα εξαρτώμενά τους οικοσυστήματα, σε μεγάλο βαθμό ελέγχονται από το υδρολογικό καθεστώς. Η αλλαγή της προέλευσης και της ποσότητας του νερού που ρέει σε ένα ποτάμι παρέχει ενδιαιτήματα και επηρεάζει σημαντικά την ποιότητα του νερού, τη θερμοκρασία, την ανακύκλωση των θρεπτικών στοιχείων, τη διαθεσιμότητα του οξυγόνου και τις γεωμορφολογικές διεργασίες που διαμορφώνουν τα κανάλια του ποταμού και τις </a:t>
            </a:r>
            <a:r>
              <a:rPr lang="el-GR" dirty="0" err="1" smtClean="0"/>
              <a:t>πλημμυρικές</a:t>
            </a:r>
            <a:r>
              <a:rPr lang="el-GR" dirty="0" smtClean="0"/>
              <a:t> περιοχές.</a:t>
            </a:r>
          </a:p>
          <a:p>
            <a:endParaRPr lang="el-GR" dirty="0"/>
          </a:p>
        </p:txBody>
      </p:sp>
    </p:spTree>
    <p:extLst>
      <p:ext uri="{BB962C8B-B14F-4D97-AF65-F5344CB8AC3E}">
        <p14:creationId xmlns:p14="http://schemas.microsoft.com/office/powerpoint/2010/main" val="3433180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Οικολογική παροχή (2)</a:t>
            </a:r>
            <a:endParaRPr lang="el-GR" dirty="0"/>
          </a:p>
        </p:txBody>
      </p:sp>
      <p:sp>
        <p:nvSpPr>
          <p:cNvPr id="3" name="2 - Θέση περιεχομένου"/>
          <p:cNvSpPr>
            <a:spLocks noGrp="1"/>
          </p:cNvSpPr>
          <p:nvPr>
            <p:ph idx="1"/>
          </p:nvPr>
        </p:nvSpPr>
        <p:spPr/>
        <p:txBody>
          <a:bodyPr>
            <a:normAutofit/>
          </a:bodyPr>
          <a:lstStyle/>
          <a:p>
            <a:pPr>
              <a:buNone/>
            </a:pPr>
            <a:r>
              <a:rPr lang="el-GR" dirty="0" smtClean="0"/>
              <a:t>Εκτίμηση</a:t>
            </a:r>
          </a:p>
          <a:p>
            <a:r>
              <a:rPr lang="el-GR" i="1" dirty="0" smtClean="0"/>
              <a:t>Κατηγοριοποίηση κατά IWMI</a:t>
            </a:r>
            <a:endParaRPr lang="el-GR" dirty="0" smtClean="0"/>
          </a:p>
          <a:p>
            <a:r>
              <a:rPr lang="el-GR" dirty="0" smtClean="0"/>
              <a:t>α) Υδρολογικές Μέθοδοι </a:t>
            </a:r>
          </a:p>
          <a:p>
            <a:r>
              <a:rPr lang="el-GR" dirty="0" smtClean="0"/>
              <a:t>β) Υδραυλικές Μέθοδοι </a:t>
            </a:r>
          </a:p>
          <a:p>
            <a:r>
              <a:rPr lang="el-GR" dirty="0" smtClean="0"/>
              <a:t>γ) </a:t>
            </a:r>
            <a:r>
              <a:rPr lang="el-GR" dirty="0" err="1" smtClean="0"/>
              <a:t>Μεθοδοι</a:t>
            </a:r>
            <a:r>
              <a:rPr lang="el-GR" dirty="0" smtClean="0"/>
              <a:t> προσομοίωσης ενδιαιτημάτων </a:t>
            </a:r>
          </a:p>
          <a:p>
            <a:r>
              <a:rPr lang="el-GR" dirty="0" smtClean="0"/>
              <a:t>δ) Μέθοδοι ολιστικής προσέγγισης</a:t>
            </a:r>
          </a:p>
          <a:p>
            <a:pPr lvl="1"/>
            <a:endParaRPr lang="el-GR" dirty="0"/>
          </a:p>
        </p:txBody>
      </p:sp>
    </p:spTree>
    <p:extLst>
      <p:ext uri="{BB962C8B-B14F-4D97-AF65-F5344CB8AC3E}">
        <p14:creationId xmlns:p14="http://schemas.microsoft.com/office/powerpoint/2010/main" val="15239597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Ελλάδα---Υδρολογικές μέθοδοι</a:t>
            </a:r>
            <a:endParaRPr lang="el-GR" dirty="0"/>
          </a:p>
        </p:txBody>
      </p:sp>
      <p:sp>
        <p:nvSpPr>
          <p:cNvPr id="3" name="2 - Θέση περιεχομένου"/>
          <p:cNvSpPr>
            <a:spLocks noGrp="1"/>
          </p:cNvSpPr>
          <p:nvPr>
            <p:ph idx="1"/>
          </p:nvPr>
        </p:nvSpPr>
        <p:spPr/>
        <p:txBody>
          <a:bodyPr>
            <a:normAutofit fontScale="62500" lnSpcReduction="20000"/>
          </a:bodyPr>
          <a:lstStyle/>
          <a:p>
            <a:r>
              <a:rPr lang="el-GR" dirty="0" smtClean="0"/>
              <a:t>Στην Ελλάδα έχει θεσπιστεί από το 2008 νομοθετικό πλαίσιο για τον καθορισμό της οικολογικής παροχής, καθώς η χώρα εναρμονίζεται με τις επιταγές της Οδηγίας 2000/60 για τη βιώσιμη διαχείριση των υδατικών πόρων. Σύμφωνα με τον Ν. 49828/2008 (ΦΕΚ 2464 Β΄/2008), μέχρι να γίνει καθορισμός των κριτηρίων της ελάχιστης απαιτούμενης οικολογικής παροχής, ως ελάχιστη απαιτούμενη οικολογική παροχή νερού που παραμένει στη φυσική κοίτη </a:t>
            </a:r>
            <a:r>
              <a:rPr lang="el-GR" dirty="0" err="1" smtClean="0"/>
              <a:t>υδατορεύματος</a:t>
            </a:r>
            <a:r>
              <a:rPr lang="el-GR" dirty="0" smtClean="0"/>
              <a:t>, πρέπει να εκλαμβάνεται το μεγαλύτερο εκ των παρακάτω μεγεθών: </a:t>
            </a:r>
          </a:p>
          <a:p>
            <a:pPr>
              <a:buNone/>
            </a:pPr>
            <a:r>
              <a:rPr lang="el-GR" dirty="0" smtClean="0"/>
              <a:t>			</a:t>
            </a:r>
            <a:r>
              <a:rPr lang="el-GR" b="1" dirty="0" smtClean="0"/>
              <a:t>30% της μέσης παροχής των θερινών μηνών Ιουνίου-Ιουλίου-Αυγούστου ή </a:t>
            </a:r>
          </a:p>
          <a:p>
            <a:pPr>
              <a:buNone/>
            </a:pPr>
            <a:r>
              <a:rPr lang="el-GR" b="1" dirty="0" smtClean="0"/>
              <a:t>			50% της μέσης παροχής του μηνός Σεπτεμβρίου ή </a:t>
            </a:r>
          </a:p>
          <a:p>
            <a:pPr>
              <a:buNone/>
            </a:pPr>
            <a:r>
              <a:rPr lang="el-GR" b="1" dirty="0" smtClean="0"/>
              <a:t>			30 </a:t>
            </a:r>
            <a:r>
              <a:rPr lang="el-GR" b="1" dirty="0" err="1" smtClean="0"/>
              <a:t>lt</a:t>
            </a:r>
            <a:r>
              <a:rPr lang="el-GR" b="1" dirty="0" smtClean="0"/>
              <a:t>/</a:t>
            </a:r>
            <a:r>
              <a:rPr lang="el-GR" b="1" dirty="0" err="1" smtClean="0"/>
              <a:t>sec</a:t>
            </a:r>
            <a:endParaRPr lang="el-GR" b="1" dirty="0" smtClean="0"/>
          </a:p>
          <a:p>
            <a:r>
              <a:rPr lang="el-GR" dirty="0" smtClean="0"/>
              <a:t>Ο νόμος εντούτοις αφήνει περιθώριο για περαιτέρω αύξηση της τιμής της ελάχιστης οικολογικής παροχής, εφόσον αυτή απαιτείται τεκμηριωμένα λόγω των αναγκών του κατάντη οικοσυστήματος (ύπαρξη σημαντικού οικοσυστήματος)</a:t>
            </a:r>
          </a:p>
          <a:p>
            <a:endParaRPr lang="el-GR" dirty="0"/>
          </a:p>
        </p:txBody>
      </p:sp>
      <p:sp>
        <p:nvSpPr>
          <p:cNvPr id="4" name="3 - TextBox"/>
          <p:cNvSpPr txBox="1"/>
          <p:nvPr/>
        </p:nvSpPr>
        <p:spPr>
          <a:xfrm>
            <a:off x="4786314" y="5715016"/>
            <a:ext cx="3500462" cy="923330"/>
          </a:xfrm>
          <a:prstGeom prst="rect">
            <a:avLst/>
          </a:prstGeom>
          <a:noFill/>
        </p:spPr>
        <p:txBody>
          <a:bodyPr wrap="square" rtlCol="0">
            <a:spAutoFit/>
          </a:bodyPr>
          <a:lstStyle/>
          <a:p>
            <a:r>
              <a:rPr lang="el-GR" dirty="0" err="1" smtClean="0"/>
              <a:t>Ραφαηλίδης</a:t>
            </a:r>
            <a:r>
              <a:rPr lang="el-GR" dirty="0" smtClean="0"/>
              <a:t> και </a:t>
            </a:r>
            <a:r>
              <a:rPr lang="el-GR" dirty="0" err="1" smtClean="0"/>
              <a:t>Κουτσοκέρα</a:t>
            </a:r>
            <a:r>
              <a:rPr lang="el-GR" dirty="0" smtClean="0"/>
              <a:t>, 2020</a:t>
            </a:r>
          </a:p>
          <a:p>
            <a:r>
              <a:rPr lang="en-GB" dirty="0" smtClean="0"/>
              <a:t>https://helapco.gr/pdf/ex_res_fek_b2464_031208.pdf</a:t>
            </a:r>
            <a:endParaRPr lang="el-GR" dirty="0"/>
          </a:p>
        </p:txBody>
      </p:sp>
    </p:spTree>
    <p:extLst>
      <p:ext uri="{BB962C8B-B14F-4D97-AF65-F5344CB8AC3E}">
        <p14:creationId xmlns:p14="http://schemas.microsoft.com/office/powerpoint/2010/main" val="4290478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p:cNvPicPr>
            <a:picLocks noGrp="1"/>
          </p:cNvPicPr>
          <p:nvPr>
            <p:ph idx="1"/>
          </p:nvPr>
        </p:nvPicPr>
        <p:blipFill rotWithShape="1">
          <a:blip r:embed="rId2">
            <a:extLst>
              <a:ext uri="{28A0092B-C50C-407E-A947-70E740481C1C}">
                <a14:useLocalDpi xmlns:a14="http://schemas.microsoft.com/office/drawing/2010/main" val="0"/>
              </a:ext>
            </a:extLst>
          </a:blip>
          <a:srcRect t="9844" b="30051"/>
          <a:stretch/>
        </p:blipFill>
        <p:spPr bwMode="auto">
          <a:xfrm>
            <a:off x="1000100" y="1643050"/>
            <a:ext cx="6572296" cy="30003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82336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91490" name="Picture 2"/>
          <p:cNvPicPr>
            <a:picLocks noGrp="1" noChangeAspect="1" noChangeArrowheads="1"/>
          </p:cNvPicPr>
          <p:nvPr>
            <p:ph idx="1"/>
          </p:nvPr>
        </p:nvPicPr>
        <p:blipFill>
          <a:blip r:embed="rId2"/>
          <a:srcRect l="26028" t="16731" r="26028" b="18555"/>
          <a:stretch>
            <a:fillRect/>
          </a:stretch>
        </p:blipFill>
        <p:spPr bwMode="auto">
          <a:xfrm>
            <a:off x="928661" y="428604"/>
            <a:ext cx="6774413" cy="5143536"/>
          </a:xfrm>
          <a:prstGeom prst="rect">
            <a:avLst/>
          </a:prstGeom>
          <a:noFill/>
          <a:ln w="9525">
            <a:noFill/>
            <a:miter lim="800000"/>
            <a:headEnd/>
            <a:tailEnd/>
          </a:ln>
          <a:effectLst/>
        </p:spPr>
      </p:pic>
      <p:pic>
        <p:nvPicPr>
          <p:cNvPr id="6" name="5 - Εικόνα" descr="P8120494.jpg"/>
          <p:cNvPicPr>
            <a:picLocks noChangeAspect="1"/>
          </p:cNvPicPr>
          <p:nvPr/>
        </p:nvPicPr>
        <p:blipFill>
          <a:blip r:embed="rId3"/>
          <a:srcRect b="38671"/>
          <a:stretch>
            <a:fillRect/>
          </a:stretch>
        </p:blipFill>
        <p:spPr>
          <a:xfrm>
            <a:off x="428596" y="4286256"/>
            <a:ext cx="3315430" cy="1643074"/>
          </a:xfrm>
          <a:prstGeom prst="rect">
            <a:avLst/>
          </a:prstGeom>
        </p:spPr>
      </p:pic>
    </p:spTree>
    <p:extLst>
      <p:ext uri="{BB962C8B-B14F-4D97-AF65-F5344CB8AC3E}">
        <p14:creationId xmlns:p14="http://schemas.microsoft.com/office/powerpoint/2010/main" val="2195087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cap="none" dirty="0" smtClean="0"/>
              <a:t>Ανάγκη διεπιστημονικής αντίληψης-θεώρησης</a:t>
            </a:r>
            <a:endParaRPr lang="el-GR" cap="none" dirty="0"/>
          </a:p>
        </p:txBody>
      </p:sp>
      <p:sp>
        <p:nvSpPr>
          <p:cNvPr id="3" name="2 - Θέση κειμένου"/>
          <p:cNvSpPr>
            <a:spLocks noGrp="1"/>
          </p:cNvSpPr>
          <p:nvPr>
            <p:ph type="body" idx="1"/>
          </p:nvPr>
        </p:nvSpPr>
        <p:spPr/>
        <p:txBody>
          <a:bodyPr/>
          <a:lstStyle/>
          <a:p>
            <a:endParaRPr lang="el-GR"/>
          </a:p>
        </p:txBody>
      </p:sp>
    </p:spTree>
    <p:extLst>
      <p:ext uri="{BB962C8B-B14F-4D97-AF65-F5344CB8AC3E}">
        <p14:creationId xmlns:p14="http://schemas.microsoft.com/office/powerpoint/2010/main" val="26579768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5"/>
          <p:cNvSpPr>
            <a:spLocks noGrp="1" noChangeArrowheads="1"/>
          </p:cNvSpPr>
          <p:nvPr>
            <p:ph type="title"/>
          </p:nvPr>
        </p:nvSpPr>
        <p:spPr>
          <a:xfrm>
            <a:off x="468313" y="0"/>
            <a:ext cx="8229600" cy="1371600"/>
          </a:xfrm>
        </p:spPr>
        <p:txBody>
          <a:bodyPr/>
          <a:lstStyle/>
          <a:p>
            <a:r>
              <a:rPr lang="el-GR"/>
              <a:t>Ολοκληρωμένη ΔΥΠ</a:t>
            </a:r>
          </a:p>
        </p:txBody>
      </p:sp>
      <p:graphicFrame>
        <p:nvGraphicFramePr>
          <p:cNvPr id="52228" name="Object 4"/>
          <p:cNvGraphicFramePr>
            <a:graphicFrameLocks noGrp="1" noChangeAspect="1"/>
          </p:cNvGraphicFramePr>
          <p:nvPr>
            <p:ph idx="1"/>
          </p:nvPr>
        </p:nvGraphicFramePr>
        <p:xfrm>
          <a:off x="2339975" y="1341438"/>
          <a:ext cx="4705350" cy="5011737"/>
        </p:xfrm>
        <a:graphic>
          <a:graphicData uri="http://schemas.openxmlformats.org/presentationml/2006/ole">
            <mc:AlternateContent xmlns:mc="http://schemas.openxmlformats.org/markup-compatibility/2006">
              <mc:Choice xmlns:v="urn:schemas-microsoft-com:vml" Requires="v">
                <p:oleObj spid="_x0000_s87044" name="Εικόνα" r:id="rId4" imgW="3364999" imgH="3584455" progId="Word.Picture.8">
                  <p:embed/>
                </p:oleObj>
              </mc:Choice>
              <mc:Fallback>
                <p:oleObj name="Εικόνα" r:id="rId4" imgW="3364999" imgH="3584455" progId="Word.Picture.8">
                  <p:embed/>
                  <p:pic>
                    <p:nvPicPr>
                      <p:cNvPr id="5222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1341438"/>
                        <a:ext cx="4705350" cy="5011737"/>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pic>
                </p:oleObj>
              </mc:Fallback>
            </mc:AlternateContent>
          </a:graphicData>
        </a:graphic>
      </p:graphicFrame>
    </p:spTree>
    <p:extLst>
      <p:ext uri="{BB962C8B-B14F-4D97-AF65-F5344CB8AC3E}">
        <p14:creationId xmlns:p14="http://schemas.microsoft.com/office/powerpoint/2010/main" val="181145617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8313" y="0"/>
            <a:ext cx="8229600" cy="1371600"/>
          </a:xfrm>
        </p:spPr>
        <p:style>
          <a:lnRef idx="2">
            <a:schemeClr val="accent1">
              <a:shade val="50000"/>
            </a:schemeClr>
          </a:lnRef>
          <a:fillRef idx="1">
            <a:schemeClr val="accent1"/>
          </a:fillRef>
          <a:effectRef idx="0">
            <a:schemeClr val="accent1"/>
          </a:effectRef>
          <a:fontRef idx="minor">
            <a:schemeClr val="lt1"/>
          </a:fontRef>
        </p:style>
        <p:txBody>
          <a:bodyPr/>
          <a:lstStyle/>
          <a:p>
            <a:r>
              <a:rPr lang="el-GR" sz="4000" dirty="0" err="1"/>
              <a:t>Διατηρησιμότητα</a:t>
            </a:r>
            <a:r>
              <a:rPr lang="el-GR" sz="4000" dirty="0"/>
              <a:t> της Ανάπτυξης</a:t>
            </a:r>
          </a:p>
        </p:txBody>
      </p:sp>
      <p:grpSp>
        <p:nvGrpSpPr>
          <p:cNvPr id="2" name="Group 18"/>
          <p:cNvGrpSpPr>
            <a:grpSpLocks/>
          </p:cNvGrpSpPr>
          <p:nvPr/>
        </p:nvGrpSpPr>
        <p:grpSpPr bwMode="auto">
          <a:xfrm>
            <a:off x="1908175" y="1341438"/>
            <a:ext cx="6819900" cy="3460750"/>
            <a:chOff x="1202" y="845"/>
            <a:chExt cx="4296" cy="2180"/>
          </a:xfrm>
        </p:grpSpPr>
        <p:sp>
          <p:nvSpPr>
            <p:cNvPr id="23558" name="Rectangle 6"/>
            <p:cNvSpPr>
              <a:spLocks noChangeArrowheads="1"/>
            </p:cNvSpPr>
            <p:nvPr/>
          </p:nvSpPr>
          <p:spPr bwMode="auto">
            <a:xfrm>
              <a:off x="1202" y="845"/>
              <a:ext cx="623" cy="381"/>
            </a:xfrm>
            <a:prstGeom prst="rect">
              <a:avLst/>
            </a:prstGeom>
            <a:noFill/>
            <a:ln w="9525">
              <a:noFill/>
              <a:miter lim="800000"/>
              <a:headEnd/>
              <a:tailEnd/>
            </a:ln>
          </p:spPr>
          <p:txBody>
            <a:bodyPr/>
            <a:lstStyle/>
            <a:p>
              <a:pPr eaLnBrk="0" hangingPunct="0"/>
              <a:r>
                <a:rPr lang="el-GR" sz="1100" b="1"/>
                <a:t>Δείκτης Ευημερίας</a:t>
              </a:r>
            </a:p>
          </p:txBody>
        </p:sp>
        <p:graphicFrame>
          <p:nvGraphicFramePr>
            <p:cNvPr id="23559" name="Object 7"/>
            <p:cNvGraphicFramePr>
              <a:graphicFrameLocks noChangeAspect="1"/>
            </p:cNvGraphicFramePr>
            <p:nvPr/>
          </p:nvGraphicFramePr>
          <p:xfrm>
            <a:off x="1760" y="845"/>
            <a:ext cx="3738" cy="1976"/>
          </p:xfrm>
          <a:graphic>
            <a:graphicData uri="http://schemas.openxmlformats.org/presentationml/2006/ole">
              <mc:AlternateContent xmlns:mc="http://schemas.openxmlformats.org/markup-compatibility/2006">
                <mc:Choice xmlns:v="urn:schemas-microsoft-com:vml" Requires="v">
                  <p:oleObj spid="_x0000_s2061" name="Drawing" r:id="rId4" imgW="6343560" imgH="3619440" progId="">
                    <p:embed/>
                  </p:oleObj>
                </mc:Choice>
                <mc:Fallback>
                  <p:oleObj name="Drawing" r:id="rId4" imgW="6343560" imgH="361944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 y="845"/>
                          <a:ext cx="3738" cy="1976"/>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60" name="Line 8"/>
            <p:cNvSpPr>
              <a:spLocks noChangeShapeType="1"/>
            </p:cNvSpPr>
            <p:nvPr/>
          </p:nvSpPr>
          <p:spPr bwMode="auto">
            <a:xfrm flipV="1">
              <a:off x="1861" y="2694"/>
              <a:ext cx="3381" cy="6"/>
            </a:xfrm>
            <a:prstGeom prst="line">
              <a:avLst/>
            </a:prstGeom>
            <a:noFill/>
            <a:ln w="19050">
              <a:solidFill>
                <a:srgbClr val="000000"/>
              </a:solidFill>
              <a:round/>
              <a:headEnd/>
              <a:tailEnd type="triangle" w="med" len="med"/>
            </a:ln>
          </p:spPr>
          <p:txBody>
            <a:bodyPr/>
            <a:lstStyle/>
            <a:p>
              <a:endParaRPr lang="el-GR"/>
            </a:p>
          </p:txBody>
        </p:sp>
        <p:sp>
          <p:nvSpPr>
            <p:cNvPr id="23561" name="Line 9"/>
            <p:cNvSpPr>
              <a:spLocks noChangeShapeType="1"/>
            </p:cNvSpPr>
            <p:nvPr/>
          </p:nvSpPr>
          <p:spPr bwMode="auto">
            <a:xfrm flipV="1">
              <a:off x="1861" y="911"/>
              <a:ext cx="0" cy="1778"/>
            </a:xfrm>
            <a:prstGeom prst="line">
              <a:avLst/>
            </a:prstGeom>
            <a:noFill/>
            <a:ln w="19050">
              <a:solidFill>
                <a:srgbClr val="000000"/>
              </a:solidFill>
              <a:round/>
              <a:headEnd/>
              <a:tailEnd type="triangle" w="med" len="med"/>
            </a:ln>
          </p:spPr>
          <p:txBody>
            <a:bodyPr/>
            <a:lstStyle/>
            <a:p>
              <a:endParaRPr lang="el-GR"/>
            </a:p>
          </p:txBody>
        </p:sp>
        <p:sp>
          <p:nvSpPr>
            <p:cNvPr id="23562" name="Line 10"/>
            <p:cNvSpPr>
              <a:spLocks noChangeShapeType="1"/>
            </p:cNvSpPr>
            <p:nvPr/>
          </p:nvSpPr>
          <p:spPr bwMode="auto">
            <a:xfrm>
              <a:off x="1852" y="2424"/>
              <a:ext cx="3304" cy="0"/>
            </a:xfrm>
            <a:prstGeom prst="line">
              <a:avLst/>
            </a:prstGeom>
            <a:noFill/>
            <a:ln w="12700">
              <a:solidFill>
                <a:srgbClr val="000000"/>
              </a:solidFill>
              <a:prstDash val="lgDashDot"/>
              <a:round/>
              <a:headEnd/>
              <a:tailEnd/>
            </a:ln>
          </p:spPr>
          <p:txBody>
            <a:bodyPr/>
            <a:lstStyle/>
            <a:p>
              <a:endParaRPr lang="el-GR"/>
            </a:p>
          </p:txBody>
        </p:sp>
        <p:sp>
          <p:nvSpPr>
            <p:cNvPr id="23563" name="Rectangle 11"/>
            <p:cNvSpPr>
              <a:spLocks noChangeArrowheads="1"/>
            </p:cNvSpPr>
            <p:nvPr/>
          </p:nvSpPr>
          <p:spPr bwMode="auto">
            <a:xfrm>
              <a:off x="4319" y="2807"/>
              <a:ext cx="824" cy="218"/>
            </a:xfrm>
            <a:prstGeom prst="rect">
              <a:avLst/>
            </a:prstGeom>
            <a:noFill/>
            <a:ln w="9525">
              <a:noFill/>
              <a:miter lim="800000"/>
              <a:headEnd/>
              <a:tailEnd/>
            </a:ln>
          </p:spPr>
          <p:txBody>
            <a:bodyPr/>
            <a:lstStyle/>
            <a:p>
              <a:pPr eaLnBrk="0" hangingPunct="0"/>
              <a:r>
                <a:rPr lang="el-GR" sz="1200" b="1"/>
                <a:t>Χρόνος</a:t>
              </a:r>
            </a:p>
          </p:txBody>
        </p:sp>
        <p:sp>
          <p:nvSpPr>
            <p:cNvPr id="23564" name="Rectangle 12"/>
            <p:cNvSpPr>
              <a:spLocks noChangeArrowheads="1"/>
            </p:cNvSpPr>
            <p:nvPr/>
          </p:nvSpPr>
          <p:spPr bwMode="auto">
            <a:xfrm>
              <a:off x="1528" y="2305"/>
              <a:ext cx="357" cy="238"/>
            </a:xfrm>
            <a:prstGeom prst="rect">
              <a:avLst/>
            </a:prstGeom>
            <a:noFill/>
            <a:ln w="9525">
              <a:noFill/>
              <a:miter lim="800000"/>
              <a:headEnd/>
              <a:tailEnd/>
            </a:ln>
          </p:spPr>
          <p:txBody>
            <a:bodyPr/>
            <a:lstStyle/>
            <a:p>
              <a:pPr eaLnBrk="0" hangingPunct="0"/>
              <a:r>
                <a:rPr lang="en-US" sz="1200"/>
                <a:t>W</a:t>
              </a:r>
              <a:r>
                <a:rPr lang="en-US" sz="1200" baseline="-25000"/>
                <a:t>min</a:t>
              </a:r>
              <a:endParaRPr lang="en-US" sz="1200"/>
            </a:p>
          </p:txBody>
        </p:sp>
        <p:sp>
          <p:nvSpPr>
            <p:cNvPr id="23565" name="Rectangle 13"/>
            <p:cNvSpPr>
              <a:spLocks noChangeArrowheads="1"/>
            </p:cNvSpPr>
            <p:nvPr/>
          </p:nvSpPr>
          <p:spPr bwMode="auto">
            <a:xfrm>
              <a:off x="2930" y="1274"/>
              <a:ext cx="272" cy="185"/>
            </a:xfrm>
            <a:prstGeom prst="rect">
              <a:avLst/>
            </a:prstGeom>
            <a:noFill/>
            <a:ln w="9525">
              <a:noFill/>
              <a:miter lim="800000"/>
              <a:headEnd/>
              <a:tailEnd/>
            </a:ln>
          </p:spPr>
          <p:txBody>
            <a:bodyPr/>
            <a:lstStyle/>
            <a:p>
              <a:pPr eaLnBrk="0" hangingPunct="0"/>
              <a:r>
                <a:rPr lang="en-US" sz="1200" b="1"/>
                <a:t>(1)</a:t>
              </a:r>
            </a:p>
          </p:txBody>
        </p:sp>
        <p:sp>
          <p:nvSpPr>
            <p:cNvPr id="23566" name="Rectangle 14"/>
            <p:cNvSpPr>
              <a:spLocks noChangeArrowheads="1"/>
            </p:cNvSpPr>
            <p:nvPr/>
          </p:nvSpPr>
          <p:spPr bwMode="auto">
            <a:xfrm>
              <a:off x="2943" y="1776"/>
              <a:ext cx="272" cy="185"/>
            </a:xfrm>
            <a:prstGeom prst="rect">
              <a:avLst/>
            </a:prstGeom>
            <a:noFill/>
            <a:ln w="9525">
              <a:noFill/>
              <a:miter lim="800000"/>
              <a:headEnd/>
              <a:tailEnd/>
            </a:ln>
          </p:spPr>
          <p:txBody>
            <a:bodyPr/>
            <a:lstStyle/>
            <a:p>
              <a:pPr eaLnBrk="0" hangingPunct="0"/>
              <a:r>
                <a:rPr lang="en-US" sz="1200" b="1"/>
                <a:t>(2)</a:t>
              </a:r>
            </a:p>
          </p:txBody>
        </p:sp>
        <p:sp>
          <p:nvSpPr>
            <p:cNvPr id="23567" name="Rectangle 15"/>
            <p:cNvSpPr>
              <a:spLocks noChangeArrowheads="1"/>
            </p:cNvSpPr>
            <p:nvPr/>
          </p:nvSpPr>
          <p:spPr bwMode="auto">
            <a:xfrm>
              <a:off x="2943" y="2153"/>
              <a:ext cx="272" cy="185"/>
            </a:xfrm>
            <a:prstGeom prst="rect">
              <a:avLst/>
            </a:prstGeom>
            <a:noFill/>
            <a:ln w="9525">
              <a:noFill/>
              <a:miter lim="800000"/>
              <a:headEnd/>
              <a:tailEnd/>
            </a:ln>
          </p:spPr>
          <p:txBody>
            <a:bodyPr/>
            <a:lstStyle/>
            <a:p>
              <a:pPr eaLnBrk="0" hangingPunct="0"/>
              <a:r>
                <a:rPr lang="en-US" sz="1200" b="1"/>
                <a:t>(3)</a:t>
              </a:r>
            </a:p>
          </p:txBody>
        </p:sp>
        <p:sp>
          <p:nvSpPr>
            <p:cNvPr id="23568" name="Rectangle 16"/>
            <p:cNvSpPr>
              <a:spLocks noChangeArrowheads="1"/>
            </p:cNvSpPr>
            <p:nvPr/>
          </p:nvSpPr>
          <p:spPr bwMode="auto">
            <a:xfrm>
              <a:off x="1573" y="2061"/>
              <a:ext cx="357" cy="237"/>
            </a:xfrm>
            <a:prstGeom prst="rect">
              <a:avLst/>
            </a:prstGeom>
            <a:noFill/>
            <a:ln w="9525">
              <a:noFill/>
              <a:miter lim="800000"/>
              <a:headEnd/>
              <a:tailEnd/>
            </a:ln>
          </p:spPr>
          <p:txBody>
            <a:bodyPr/>
            <a:lstStyle/>
            <a:p>
              <a:pPr eaLnBrk="0" hangingPunct="0"/>
              <a:r>
                <a:rPr lang="en-US" sz="1200"/>
                <a:t>W</a:t>
              </a:r>
              <a:r>
                <a:rPr lang="en-US" sz="1200" baseline="-25000"/>
                <a:t>o</a:t>
              </a:r>
              <a:endParaRPr lang="en-US" sz="1200"/>
            </a:p>
          </p:txBody>
        </p:sp>
      </p:grpSp>
      <p:sp>
        <p:nvSpPr>
          <p:cNvPr id="23569" name="Rectangle 17"/>
          <p:cNvSpPr>
            <a:spLocks noGrp="1" noChangeArrowheads="1"/>
          </p:cNvSpPr>
          <p:nvPr>
            <p:ph type="body" idx="1"/>
          </p:nvPr>
        </p:nvSpPr>
        <p:spPr>
          <a:xfrm>
            <a:off x="539750" y="4724400"/>
            <a:ext cx="7786688" cy="1790700"/>
          </a:xfrm>
        </p:spPr>
        <p:txBody>
          <a:bodyPr>
            <a:normAutofit fontScale="92500"/>
          </a:bodyPr>
          <a:lstStyle/>
          <a:p>
            <a:r>
              <a:rPr lang="el-GR" sz="2400" b="1" dirty="0"/>
              <a:t>Ανάπτυξη που χαρακτηρίζεται:</a:t>
            </a:r>
          </a:p>
          <a:p>
            <a:pPr>
              <a:buClr>
                <a:schemeClr val="tx1"/>
              </a:buClr>
              <a:buFont typeface="Monotype Sorts" pitchFamily="2" charset="2"/>
              <a:buChar char="¬"/>
            </a:pPr>
            <a:r>
              <a:rPr lang="el-GR" sz="2400" b="1" dirty="0"/>
              <a:t>Αποδοτικότητα, μη </a:t>
            </a:r>
            <a:r>
              <a:rPr lang="el-GR" sz="2400" b="1" dirty="0" err="1"/>
              <a:t>διατηρησιμότητα</a:t>
            </a:r>
            <a:r>
              <a:rPr lang="el-GR" sz="2400" b="1" dirty="0"/>
              <a:t>, μη  επιβίωση</a:t>
            </a:r>
          </a:p>
          <a:p>
            <a:pPr>
              <a:buClr>
                <a:schemeClr val="tx1"/>
              </a:buClr>
              <a:buFont typeface="Monotype Sorts" pitchFamily="2" charset="2"/>
              <a:buChar char="­"/>
            </a:pPr>
            <a:r>
              <a:rPr lang="el-GR" sz="2400" b="1" dirty="0" smtClean="0"/>
              <a:t>Όχι γρήγορη </a:t>
            </a:r>
            <a:r>
              <a:rPr lang="el-GR" sz="2400" b="1" dirty="0"/>
              <a:t>αποδοτικότητα, </a:t>
            </a:r>
            <a:r>
              <a:rPr lang="el-GR" sz="2400" b="1" dirty="0" err="1"/>
              <a:t>διατηρησιμότητα</a:t>
            </a:r>
            <a:r>
              <a:rPr lang="el-GR" sz="2400" b="1" dirty="0"/>
              <a:t>, επιβίωση</a:t>
            </a:r>
          </a:p>
          <a:p>
            <a:pPr>
              <a:buClr>
                <a:schemeClr val="tx1"/>
              </a:buClr>
              <a:buFont typeface="Monotype Sorts" pitchFamily="2" charset="2"/>
              <a:buChar char="®"/>
            </a:pPr>
            <a:r>
              <a:rPr lang="el-GR" sz="2400" b="1" dirty="0"/>
              <a:t>Μη αποδοτικότητα, μη </a:t>
            </a:r>
            <a:r>
              <a:rPr lang="el-GR" sz="2400" b="1" dirty="0" err="1"/>
              <a:t>διατηρησιμότητα</a:t>
            </a:r>
            <a:r>
              <a:rPr lang="el-GR" sz="2400" b="1" dirty="0"/>
              <a:t>, επιβίωση</a:t>
            </a:r>
          </a:p>
        </p:txBody>
      </p:sp>
      <p:sp>
        <p:nvSpPr>
          <p:cNvPr id="16" name="15 - Επεξήγηση με σύννεφο"/>
          <p:cNvSpPr/>
          <p:nvPr/>
        </p:nvSpPr>
        <p:spPr bwMode="auto">
          <a:xfrm>
            <a:off x="6660232" y="1124744"/>
            <a:ext cx="2016224" cy="1368152"/>
          </a:xfrm>
          <a:prstGeom prst="cloudCallout">
            <a:avLst>
              <a:gd name="adj1" fmla="val -135473"/>
              <a:gd name="adj2" fmla="val 43007"/>
            </a:avLst>
          </a:prstGeom>
          <a:gradFill rotWithShape="1">
            <a:gsLst>
              <a:gs pos="0">
                <a:srgbClr val="000000"/>
              </a:gs>
              <a:gs pos="39999">
                <a:srgbClr val="0A128C"/>
              </a:gs>
              <a:gs pos="70000">
                <a:srgbClr val="181CC7"/>
              </a:gs>
              <a:gs pos="88000">
                <a:srgbClr val="7005D4"/>
              </a:gs>
              <a:gs pos="100000">
                <a:srgbClr val="8C3D91"/>
              </a:gs>
            </a:gsLst>
            <a:lin ang="5400000" scaled="0"/>
          </a:gradFill>
          <a:ln w="9525">
            <a:noFill/>
            <a:miter lim="800000"/>
            <a:headEnd/>
            <a:tailEnd/>
          </a:ln>
          <a:effectLst/>
        </p:spPr>
        <p:txBody>
          <a:bodyPr wrap="none" rtlCol="0" anchor="ctr"/>
          <a:lstStyle/>
          <a:p>
            <a:pPr algn="ctr"/>
            <a:r>
              <a:rPr lang="el-GR" dirty="0" smtClean="0">
                <a:solidFill>
                  <a:schemeClr val="bg1"/>
                </a:solidFill>
              </a:rPr>
              <a:t>«Βέλτιστη λύση»</a:t>
            </a:r>
          </a:p>
          <a:p>
            <a:pPr algn="ctr"/>
            <a:r>
              <a:rPr lang="el-GR" dirty="0" smtClean="0">
                <a:solidFill>
                  <a:schemeClr val="bg1"/>
                </a:solidFill>
              </a:rPr>
              <a:t>αλλά…</a:t>
            </a:r>
            <a:endParaRPr lang="el-GR" dirty="0">
              <a:solidFill>
                <a:schemeClr val="bg1"/>
              </a:solidFill>
            </a:endParaRPr>
          </a:p>
        </p:txBody>
      </p:sp>
      <p:sp>
        <p:nvSpPr>
          <p:cNvPr id="17" name="16 - TextBox"/>
          <p:cNvSpPr txBox="1"/>
          <p:nvPr/>
        </p:nvSpPr>
        <p:spPr>
          <a:xfrm>
            <a:off x="0" y="1285860"/>
            <a:ext cx="2214546" cy="31393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l-GR" dirty="0" smtClean="0"/>
              <a:t>Τιμές του δείκτη ευημερίας άνω του</a:t>
            </a:r>
            <a:r>
              <a:rPr lang="en-US" dirty="0" smtClean="0"/>
              <a:t> W</a:t>
            </a:r>
            <a:r>
              <a:rPr lang="en-US" baseline="-25000" dirty="0" smtClean="0"/>
              <a:t>O</a:t>
            </a:r>
            <a:r>
              <a:rPr lang="en-US" dirty="0" smtClean="0"/>
              <a:t>, </a:t>
            </a:r>
            <a:r>
              <a:rPr lang="el-GR" dirty="0" smtClean="0"/>
              <a:t> ανάπτυξη διατηρήσιμη</a:t>
            </a:r>
          </a:p>
          <a:p>
            <a:endParaRPr lang="el-GR" dirty="0" smtClean="0"/>
          </a:p>
          <a:p>
            <a:r>
              <a:rPr lang="el-GR" dirty="0" smtClean="0"/>
              <a:t>Τιμές του δείκτη ευημερίας κάτω του</a:t>
            </a:r>
            <a:r>
              <a:rPr lang="en-US" dirty="0" smtClean="0"/>
              <a:t> </a:t>
            </a:r>
            <a:r>
              <a:rPr lang="en-US" dirty="0" err="1" smtClean="0"/>
              <a:t>W</a:t>
            </a:r>
            <a:r>
              <a:rPr lang="en-US" baseline="-25000" dirty="0" err="1" smtClean="0"/>
              <a:t>min</a:t>
            </a:r>
            <a:r>
              <a:rPr lang="en-US" dirty="0" smtClean="0"/>
              <a:t>, </a:t>
            </a:r>
            <a:r>
              <a:rPr lang="el-GR" dirty="0" smtClean="0"/>
              <a:t> μη επιβίωση</a:t>
            </a:r>
          </a:p>
          <a:p>
            <a:endParaRPr lang="el-GR" dirty="0" smtClean="0"/>
          </a:p>
          <a:p>
            <a:endParaRPr lang="el-GR" dirty="0" smtClean="0"/>
          </a:p>
          <a:p>
            <a:endParaRPr lang="el-GR"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Διαφορά με άλλα αντικείμενα του πολιτικού μηχανικού</a:t>
            </a:r>
            <a:endParaRPr lang="en-GB" dirty="0"/>
          </a:p>
        </p:txBody>
      </p:sp>
      <p:sp>
        <p:nvSpPr>
          <p:cNvPr id="3" name="2 - Θέση περιεχομένου"/>
          <p:cNvSpPr>
            <a:spLocks noGrp="1"/>
          </p:cNvSpPr>
          <p:nvPr>
            <p:ph idx="1"/>
          </p:nvPr>
        </p:nvSpPr>
        <p:spPr/>
        <p:txBody>
          <a:bodyPr>
            <a:normAutofit fontScale="85000" lnSpcReduction="10000"/>
          </a:bodyPr>
          <a:lstStyle/>
          <a:p>
            <a:r>
              <a:rPr lang="el-GR" dirty="0" smtClean="0"/>
              <a:t>Δεν αρθρώνεται γύρω από </a:t>
            </a:r>
            <a:r>
              <a:rPr lang="el-GR" b="1" dirty="0" smtClean="0">
                <a:effectLst>
                  <a:outerShdw blurRad="38100" dist="38100" dir="2700000" algn="tl">
                    <a:srgbClr val="000000">
                      <a:alpha val="43137"/>
                    </a:srgbClr>
                  </a:outerShdw>
                </a:effectLst>
              </a:rPr>
              <a:t>το τεχνικό έργο </a:t>
            </a:r>
            <a:r>
              <a:rPr lang="el-GR" dirty="0" smtClean="0"/>
              <a:t>αλλά σε ένα </a:t>
            </a:r>
            <a:r>
              <a:rPr lang="el-GR" b="1" dirty="0" smtClean="0">
                <a:solidFill>
                  <a:srgbClr val="FF0000"/>
                </a:solidFill>
                <a:effectLst>
                  <a:outerShdw blurRad="38100" dist="38100" dir="2700000" algn="tl">
                    <a:srgbClr val="000000">
                      <a:alpha val="43137"/>
                    </a:srgbClr>
                  </a:outerShdw>
                </a:effectLst>
              </a:rPr>
              <a:t>ευρύτερο σύστημα της λεκάνης απορροής</a:t>
            </a:r>
          </a:p>
          <a:p>
            <a:r>
              <a:rPr lang="el-GR" b="1" dirty="0" smtClean="0">
                <a:solidFill>
                  <a:schemeClr val="tx2">
                    <a:lumMod val="60000"/>
                    <a:lumOff val="40000"/>
                  </a:schemeClr>
                </a:solidFill>
                <a:effectLst>
                  <a:outerShdw blurRad="38100" dist="38100" dir="2700000" algn="tl">
                    <a:srgbClr val="000000">
                      <a:alpha val="43137"/>
                    </a:srgbClr>
                  </a:outerShdw>
                </a:effectLst>
              </a:rPr>
              <a:t>Εγγενείς αβεβαιότητες </a:t>
            </a:r>
            <a:r>
              <a:rPr lang="el-GR" dirty="0" smtClean="0"/>
              <a:t>που πρέπει να ληφθούν υπόψη (ανάγκη για </a:t>
            </a:r>
            <a:r>
              <a:rPr lang="el-GR" b="1" u="sng" dirty="0" smtClean="0">
                <a:solidFill>
                  <a:schemeClr val="tx2">
                    <a:lumMod val="60000"/>
                    <a:lumOff val="40000"/>
                  </a:schemeClr>
                </a:solidFill>
                <a:effectLst>
                  <a:outerShdw blurRad="38100" dist="38100" dir="2700000" algn="tl">
                    <a:srgbClr val="000000">
                      <a:alpha val="43137"/>
                    </a:srgbClr>
                  </a:outerShdw>
                </a:effectLst>
              </a:rPr>
              <a:t>προσαρμοστικότητα  </a:t>
            </a:r>
            <a:r>
              <a:rPr lang="el-GR" b="1" dirty="0" smtClean="0">
                <a:solidFill>
                  <a:schemeClr val="tx2">
                    <a:lumMod val="60000"/>
                    <a:lumOff val="40000"/>
                  </a:schemeClr>
                </a:solidFill>
              </a:rPr>
              <a:t> </a:t>
            </a:r>
            <a:r>
              <a:rPr lang="el-GR" dirty="0" smtClean="0"/>
              <a:t>βλ. και φυσικούς κίνδυνους)</a:t>
            </a:r>
          </a:p>
          <a:p>
            <a:r>
              <a:rPr lang="el-GR" dirty="0" smtClean="0"/>
              <a:t>Ανάγκη σύνθεσης </a:t>
            </a:r>
            <a:r>
              <a:rPr lang="el-GR" b="1" dirty="0" smtClean="0">
                <a:solidFill>
                  <a:srgbClr val="00B050"/>
                </a:solidFill>
                <a:effectLst>
                  <a:outerShdw blurRad="38100" dist="38100" dir="2700000" algn="tl">
                    <a:srgbClr val="000000">
                      <a:alpha val="43137"/>
                    </a:srgbClr>
                  </a:outerShdw>
                </a:effectLst>
              </a:rPr>
              <a:t>πολλών απόψεων και διαφορετικών αξιολογήσεων </a:t>
            </a:r>
            <a:r>
              <a:rPr lang="el-GR" dirty="0" smtClean="0"/>
              <a:t>(ανάγκη για </a:t>
            </a:r>
            <a:r>
              <a:rPr lang="el-GR" b="1" u="sng" dirty="0" smtClean="0">
                <a:solidFill>
                  <a:srgbClr val="00B050"/>
                </a:solidFill>
                <a:effectLst>
                  <a:outerShdw blurRad="38100" dist="38100" dir="2700000" algn="tl">
                    <a:srgbClr val="000000">
                      <a:alpha val="43137"/>
                    </a:srgbClr>
                  </a:outerShdw>
                </a:effectLst>
              </a:rPr>
              <a:t>ολοκληρωμένη</a:t>
            </a:r>
            <a:r>
              <a:rPr lang="el-GR" dirty="0" smtClean="0"/>
              <a:t> διαχείριση)</a:t>
            </a:r>
          </a:p>
          <a:p>
            <a:pPr>
              <a:buNone/>
            </a:pPr>
            <a:r>
              <a:rPr lang="el-GR" i="1" dirty="0" smtClean="0"/>
              <a:t>Λιγότερο σαφώς ορισμένο πρόβλημα και περισσότερη ανάγκη διεπιστημονικής προσέγγισης</a:t>
            </a:r>
            <a:endParaRPr lang="en-GB" i="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Παράδειγμα μεθοδολογίας στη ΔΥΠ</a:t>
            </a:r>
            <a:endParaRPr lang="en-GB" dirty="0"/>
          </a:p>
        </p:txBody>
      </p:sp>
      <p:pic>
        <p:nvPicPr>
          <p:cNvPr id="115714" name="Picture 2"/>
          <p:cNvPicPr>
            <a:picLocks noGrp="1" noChangeAspect="1" noChangeArrowheads="1"/>
          </p:cNvPicPr>
          <p:nvPr>
            <p:ph idx="1"/>
          </p:nvPr>
        </p:nvPicPr>
        <p:blipFill>
          <a:blip r:embed="rId2" cstate="print"/>
          <a:srcRect l="26916" t="24623" r="30467" b="20133"/>
          <a:stretch>
            <a:fillRect/>
          </a:stretch>
        </p:blipFill>
        <p:spPr bwMode="auto">
          <a:xfrm>
            <a:off x="1214413" y="1285859"/>
            <a:ext cx="7000925" cy="51048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4214810" cy="1143000"/>
          </a:xfrm>
        </p:spPr>
        <p:txBody>
          <a:bodyPr>
            <a:noAutofit/>
          </a:bodyPr>
          <a:lstStyle/>
          <a:p>
            <a:r>
              <a:rPr lang="el-GR" sz="2000" dirty="0" smtClean="0"/>
              <a:t>Λειψυδρία από φυσικά ή οικονομικά αίτια =</a:t>
            </a:r>
            <a:br>
              <a:rPr lang="el-GR" sz="2000" dirty="0" smtClean="0"/>
            </a:br>
            <a:r>
              <a:rPr lang="en-GB" sz="2000" dirty="0" smtClean="0"/>
              <a:t>f(</a:t>
            </a:r>
            <a:r>
              <a:rPr lang="en-US" sz="2000" b="1" dirty="0" smtClean="0">
                <a:solidFill>
                  <a:srgbClr val="FF0000"/>
                </a:solidFill>
                <a:effectLst>
                  <a:outerShdw blurRad="38100" dist="38100" dir="2700000" algn="tl">
                    <a:srgbClr val="000000">
                      <a:alpha val="43137"/>
                    </a:srgbClr>
                  </a:outerShdw>
                </a:effectLst>
              </a:rPr>
              <a:t>%</a:t>
            </a:r>
            <a:r>
              <a:rPr lang="en-US" sz="2000" dirty="0" smtClean="0"/>
              <a:t> </a:t>
            </a:r>
            <a:r>
              <a:rPr lang="el-GR" sz="2000" b="1" dirty="0" smtClean="0">
                <a:solidFill>
                  <a:srgbClr val="00B050"/>
                </a:solidFill>
                <a:effectLst>
                  <a:outerShdw blurRad="38100" dist="38100" dir="2700000" algn="tl">
                    <a:srgbClr val="000000">
                      <a:alpha val="43137"/>
                    </a:srgbClr>
                  </a:outerShdw>
                </a:effectLst>
              </a:rPr>
              <a:t>χρησιμοποίησης</a:t>
            </a:r>
            <a:r>
              <a:rPr lang="el-GR" sz="2000" dirty="0" smtClean="0"/>
              <a:t> </a:t>
            </a:r>
            <a:r>
              <a:rPr lang="el-GR" sz="2000" b="1" dirty="0" smtClean="0">
                <a:solidFill>
                  <a:schemeClr val="tx2"/>
                </a:solidFill>
              </a:rPr>
              <a:t>επιφ. παροχής</a:t>
            </a:r>
            <a:r>
              <a:rPr lang="el-GR" sz="2000" dirty="0" smtClean="0"/>
              <a:t>)</a:t>
            </a:r>
            <a:endParaRPr lang="el-GR" sz="2000" dirty="0"/>
          </a:p>
        </p:txBody>
      </p:sp>
      <p:pic>
        <p:nvPicPr>
          <p:cNvPr id="126978" name="Picture 2"/>
          <p:cNvPicPr>
            <a:picLocks noGrp="1" noChangeAspect="1" noChangeArrowheads="1"/>
          </p:cNvPicPr>
          <p:nvPr>
            <p:ph sz="half" idx="1"/>
          </p:nvPr>
        </p:nvPicPr>
        <p:blipFill>
          <a:blip r:embed="rId2" cstate="print"/>
          <a:srcRect/>
          <a:stretch>
            <a:fillRect/>
          </a:stretch>
        </p:blipFill>
        <p:spPr bwMode="auto">
          <a:xfrm>
            <a:off x="0" y="2341190"/>
            <a:ext cx="6143636" cy="4258084"/>
          </a:xfrm>
          <a:prstGeom prst="rect">
            <a:avLst/>
          </a:prstGeom>
          <a:noFill/>
          <a:ln w="9525">
            <a:noFill/>
            <a:miter lim="800000"/>
            <a:headEnd/>
            <a:tailEnd/>
          </a:ln>
          <a:effectLst/>
        </p:spPr>
      </p:pic>
      <p:pic>
        <p:nvPicPr>
          <p:cNvPr id="126980" name="Picture 4"/>
          <p:cNvPicPr>
            <a:picLocks noGrp="1" noChangeAspect="1" noChangeArrowheads="1"/>
          </p:cNvPicPr>
          <p:nvPr>
            <p:ph sz="half" idx="2"/>
          </p:nvPr>
        </p:nvPicPr>
        <p:blipFill>
          <a:blip r:embed="rId3" cstate="print"/>
          <a:srcRect/>
          <a:stretch>
            <a:fillRect/>
          </a:stretch>
        </p:blipFill>
        <p:spPr bwMode="auto">
          <a:xfrm>
            <a:off x="4286248" y="71414"/>
            <a:ext cx="4857752" cy="2928958"/>
          </a:xfrm>
          <a:prstGeom prst="rect">
            <a:avLst/>
          </a:prstGeom>
          <a:noFill/>
          <a:ln w="9525">
            <a:noFill/>
            <a:miter lim="800000"/>
            <a:headEnd/>
            <a:tailEnd/>
          </a:ln>
          <a:effectLst/>
        </p:spPr>
      </p:pic>
      <p:sp>
        <p:nvSpPr>
          <p:cNvPr id="11" name="10 - TextBox"/>
          <p:cNvSpPr txBox="1"/>
          <p:nvPr/>
        </p:nvSpPr>
        <p:spPr>
          <a:xfrm>
            <a:off x="6000760" y="3714752"/>
            <a:ext cx="2286016" cy="369332"/>
          </a:xfrm>
          <a:prstGeom prst="rect">
            <a:avLst/>
          </a:prstGeom>
          <a:noFill/>
        </p:spPr>
        <p:txBody>
          <a:bodyPr wrap="square" rtlCol="0">
            <a:spAutoFit/>
          </a:bodyPr>
          <a:lstStyle/>
          <a:p>
            <a:r>
              <a:rPr lang="el-GR" dirty="0" err="1" smtClean="0"/>
              <a:t>Ψιλοβίκος</a:t>
            </a:r>
            <a:r>
              <a:rPr lang="el-GR" dirty="0" smtClean="0"/>
              <a:t>, 2021</a:t>
            </a:r>
            <a:endParaRPr lang="el-GR" dirty="0"/>
          </a:p>
        </p:txBody>
      </p:sp>
    </p:spTree>
    <p:extLst>
      <p:ext uri="{BB962C8B-B14F-4D97-AF65-F5344CB8AC3E}">
        <p14:creationId xmlns:p14="http://schemas.microsoft.com/office/powerpoint/2010/main" val="1174960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23906" name="Picture 2"/>
          <p:cNvPicPr>
            <a:picLocks noGrp="1" noChangeAspect="1" noChangeArrowheads="1"/>
          </p:cNvPicPr>
          <p:nvPr>
            <p:ph idx="1"/>
          </p:nvPr>
        </p:nvPicPr>
        <p:blipFill>
          <a:blip r:embed="rId2" cstate="print"/>
          <a:srcRect l="24265" t="16731" r="23377" b="13819"/>
          <a:stretch>
            <a:fillRect/>
          </a:stretch>
        </p:blipFill>
        <p:spPr bwMode="auto">
          <a:xfrm>
            <a:off x="428596" y="428604"/>
            <a:ext cx="8072494" cy="60201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3" name="Rectangle 11"/>
          <p:cNvSpPr>
            <a:spLocks noChangeArrowheads="1"/>
          </p:cNvSpPr>
          <p:nvPr/>
        </p:nvSpPr>
        <p:spPr bwMode="auto">
          <a:xfrm>
            <a:off x="0" y="0"/>
            <a:ext cx="9144000" cy="1484313"/>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endParaRPr lang="el-GR"/>
          </a:p>
        </p:txBody>
      </p:sp>
      <p:sp>
        <p:nvSpPr>
          <p:cNvPr id="54274" name="Rectangle 2"/>
          <p:cNvSpPr>
            <a:spLocks noGrp="1" noChangeArrowheads="1"/>
          </p:cNvSpPr>
          <p:nvPr>
            <p:ph type="title"/>
          </p:nvPr>
        </p:nvSpPr>
        <p:spPr/>
        <p:txBody>
          <a:bodyPr/>
          <a:lstStyle/>
          <a:p>
            <a:r>
              <a:rPr lang="el-GR"/>
              <a:t>Άξονες / Διαστάσεις ΔΥΠ</a:t>
            </a:r>
          </a:p>
        </p:txBody>
      </p:sp>
      <p:sp>
        <p:nvSpPr>
          <p:cNvPr id="54276" name="Rectangle 4"/>
          <p:cNvSpPr>
            <a:spLocks noGrp="1" noChangeArrowheads="1"/>
          </p:cNvSpPr>
          <p:nvPr>
            <p:ph type="body" idx="1"/>
          </p:nvPr>
        </p:nvSpPr>
        <p:spPr>
          <a:xfrm>
            <a:off x="1260475" y="3716338"/>
            <a:ext cx="1655763" cy="503237"/>
          </a:xfrm>
          <a:noFill/>
          <a:ln/>
        </p:spPr>
        <p:txBody>
          <a:bodyPr>
            <a:normAutofit lnSpcReduction="10000"/>
          </a:bodyPr>
          <a:lstStyle/>
          <a:p>
            <a:pPr>
              <a:lnSpc>
                <a:spcPct val="90000"/>
              </a:lnSpc>
              <a:buFont typeface="Wingdings" pitchFamily="2" charset="2"/>
              <a:buNone/>
            </a:pPr>
            <a:r>
              <a:rPr lang="el-GR" b="1"/>
              <a:t>ΔΥΠ</a:t>
            </a:r>
            <a:endParaRPr lang="en-US" b="1"/>
          </a:p>
        </p:txBody>
      </p:sp>
      <p:sp>
        <p:nvSpPr>
          <p:cNvPr id="54277" name="Rectangle 5"/>
          <p:cNvSpPr>
            <a:spLocks noChangeArrowheads="1"/>
          </p:cNvSpPr>
          <p:nvPr/>
        </p:nvSpPr>
        <p:spPr bwMode="auto">
          <a:xfrm>
            <a:off x="3492500" y="3140075"/>
            <a:ext cx="4932363" cy="504825"/>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n"/>
            </a:pPr>
            <a:r>
              <a:rPr lang="el-GR" sz="3200">
                <a:effectLst>
                  <a:outerShdw blurRad="38100" dist="38100" dir="2700000" algn="tl">
                    <a:srgbClr val="C0C0C0"/>
                  </a:outerShdw>
                </a:effectLst>
                <a:latin typeface="Book Antiqua" pitchFamily="18" charset="0"/>
              </a:rPr>
              <a:t>Τεχνοκρατική διάσταση</a:t>
            </a:r>
          </a:p>
        </p:txBody>
      </p:sp>
      <p:sp>
        <p:nvSpPr>
          <p:cNvPr id="54278" name="Line 6"/>
          <p:cNvSpPr>
            <a:spLocks noChangeShapeType="1"/>
          </p:cNvSpPr>
          <p:nvPr/>
        </p:nvSpPr>
        <p:spPr bwMode="auto">
          <a:xfrm flipV="1">
            <a:off x="2341563" y="3500438"/>
            <a:ext cx="1079500" cy="360362"/>
          </a:xfrm>
          <a:prstGeom prst="line">
            <a:avLst/>
          </a:prstGeom>
          <a:noFill/>
          <a:ln w="9525">
            <a:solidFill>
              <a:srgbClr val="800000"/>
            </a:solidFill>
            <a:round/>
            <a:headEnd/>
            <a:tailEnd type="triangle" w="med" len="med"/>
          </a:ln>
          <a:effectLst/>
        </p:spPr>
        <p:txBody>
          <a:bodyPr/>
          <a:lstStyle/>
          <a:p>
            <a:endParaRPr lang="el-GR"/>
          </a:p>
        </p:txBody>
      </p:sp>
      <p:sp>
        <p:nvSpPr>
          <p:cNvPr id="54279" name="Line 7"/>
          <p:cNvSpPr>
            <a:spLocks noChangeShapeType="1"/>
          </p:cNvSpPr>
          <p:nvPr/>
        </p:nvSpPr>
        <p:spPr bwMode="auto">
          <a:xfrm>
            <a:off x="2341563" y="3932238"/>
            <a:ext cx="1079500" cy="0"/>
          </a:xfrm>
          <a:prstGeom prst="line">
            <a:avLst/>
          </a:prstGeom>
          <a:noFill/>
          <a:ln w="9525">
            <a:solidFill>
              <a:srgbClr val="800000"/>
            </a:solidFill>
            <a:round/>
            <a:headEnd/>
            <a:tailEnd type="triangle" w="med" len="med"/>
          </a:ln>
          <a:effectLst/>
        </p:spPr>
        <p:txBody>
          <a:bodyPr/>
          <a:lstStyle/>
          <a:p>
            <a:endParaRPr lang="el-GR"/>
          </a:p>
        </p:txBody>
      </p:sp>
      <p:sp>
        <p:nvSpPr>
          <p:cNvPr id="54280" name="Line 8"/>
          <p:cNvSpPr>
            <a:spLocks noChangeShapeType="1"/>
          </p:cNvSpPr>
          <p:nvPr/>
        </p:nvSpPr>
        <p:spPr bwMode="auto">
          <a:xfrm>
            <a:off x="2341563" y="4005263"/>
            <a:ext cx="1079500" cy="360362"/>
          </a:xfrm>
          <a:prstGeom prst="line">
            <a:avLst/>
          </a:prstGeom>
          <a:noFill/>
          <a:ln w="9525">
            <a:solidFill>
              <a:srgbClr val="800000"/>
            </a:solidFill>
            <a:round/>
            <a:headEnd/>
            <a:tailEnd type="triangle" w="med" len="med"/>
          </a:ln>
          <a:effectLst/>
        </p:spPr>
        <p:txBody>
          <a:bodyPr/>
          <a:lstStyle/>
          <a:p>
            <a:endParaRPr lang="el-GR"/>
          </a:p>
        </p:txBody>
      </p:sp>
      <p:sp>
        <p:nvSpPr>
          <p:cNvPr id="54281" name="Rectangle 9"/>
          <p:cNvSpPr>
            <a:spLocks noChangeArrowheads="1"/>
          </p:cNvSpPr>
          <p:nvPr/>
        </p:nvSpPr>
        <p:spPr bwMode="auto">
          <a:xfrm>
            <a:off x="3492500" y="4148138"/>
            <a:ext cx="4932363" cy="792162"/>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n"/>
            </a:pPr>
            <a:r>
              <a:rPr lang="el-GR" sz="3200">
                <a:effectLst>
                  <a:outerShdw blurRad="38100" dist="38100" dir="2700000" algn="tl">
                    <a:srgbClr val="C0C0C0"/>
                  </a:outerShdw>
                </a:effectLst>
                <a:latin typeface="Book Antiqua" pitchFamily="18" charset="0"/>
              </a:rPr>
              <a:t>Διαδικασία υλοποίησης</a:t>
            </a:r>
          </a:p>
        </p:txBody>
      </p:sp>
      <p:sp>
        <p:nvSpPr>
          <p:cNvPr id="54282" name="Rectangle 10"/>
          <p:cNvSpPr>
            <a:spLocks noChangeArrowheads="1"/>
          </p:cNvSpPr>
          <p:nvPr/>
        </p:nvSpPr>
        <p:spPr bwMode="auto">
          <a:xfrm>
            <a:off x="3492500" y="3644900"/>
            <a:ext cx="4932363" cy="5762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n"/>
            </a:pPr>
            <a:r>
              <a:rPr lang="el-GR" sz="3200">
                <a:effectLst>
                  <a:outerShdw blurRad="38100" dist="38100" dir="2700000" algn="tl">
                    <a:srgbClr val="C0C0C0"/>
                  </a:outerShdw>
                </a:effectLst>
                <a:latin typeface="Book Antiqua" pitchFamily="18" charset="0"/>
              </a:rPr>
              <a:t>Οργανωτική διάσταση</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Effect transition="in" filter="blinds(horizontal)">
                                      <p:cBhvr>
                                        <p:cTn id="7" dur="500"/>
                                        <p:tgtEl>
                                          <p:spTgt spid="54276">
                                            <p:txEl>
                                              <p:pRg st="0" end="0"/>
                                            </p:txEl>
                                          </p:spTgt>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54278"/>
                                        </p:tgtEl>
                                        <p:attrNameLst>
                                          <p:attrName>style.visibility</p:attrName>
                                        </p:attrNameLst>
                                      </p:cBhvr>
                                      <p:to>
                                        <p:strVal val="visible"/>
                                      </p:to>
                                    </p:set>
                                    <p:anim calcmode="lin" valueType="num">
                                      <p:cBhvr>
                                        <p:cTn id="11" dur="1000" fill="hold"/>
                                        <p:tgtEl>
                                          <p:spTgt spid="54278"/>
                                        </p:tgtEl>
                                        <p:attrNameLst>
                                          <p:attrName>ppt_w</p:attrName>
                                        </p:attrNameLst>
                                      </p:cBhvr>
                                      <p:tavLst>
                                        <p:tav tm="0">
                                          <p:val>
                                            <p:strVal val="#ppt_w*0.70"/>
                                          </p:val>
                                        </p:tav>
                                        <p:tav tm="100000">
                                          <p:val>
                                            <p:strVal val="#ppt_w"/>
                                          </p:val>
                                        </p:tav>
                                      </p:tavLst>
                                    </p:anim>
                                    <p:anim calcmode="lin" valueType="num">
                                      <p:cBhvr>
                                        <p:cTn id="12" dur="1000" fill="hold"/>
                                        <p:tgtEl>
                                          <p:spTgt spid="54278"/>
                                        </p:tgtEl>
                                        <p:attrNameLst>
                                          <p:attrName>ppt_h</p:attrName>
                                        </p:attrNameLst>
                                      </p:cBhvr>
                                      <p:tavLst>
                                        <p:tav tm="0">
                                          <p:val>
                                            <p:strVal val="#ppt_h"/>
                                          </p:val>
                                        </p:tav>
                                        <p:tav tm="100000">
                                          <p:val>
                                            <p:strVal val="#ppt_h"/>
                                          </p:val>
                                        </p:tav>
                                      </p:tavLst>
                                    </p:anim>
                                    <p:animEffect transition="in" filter="fade">
                                      <p:cBhvr>
                                        <p:cTn id="13" dur="1000"/>
                                        <p:tgtEl>
                                          <p:spTgt spid="5427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4277"/>
                                        </p:tgtEl>
                                        <p:attrNameLst>
                                          <p:attrName>style.visibility</p:attrName>
                                        </p:attrNameLst>
                                      </p:cBhvr>
                                      <p:to>
                                        <p:strVal val="visible"/>
                                      </p:to>
                                    </p:set>
                                    <p:animEffect transition="in" filter="wipe(left)">
                                      <p:cBhvr>
                                        <p:cTn id="17" dur="500"/>
                                        <p:tgtEl>
                                          <p:spTgt spid="54277"/>
                                        </p:tgtEl>
                                      </p:cBhvr>
                                    </p:animEffect>
                                  </p:childTnLst>
                                </p:cTn>
                              </p:par>
                            </p:childTnLst>
                          </p:cTn>
                        </p:par>
                        <p:par>
                          <p:cTn id="18" fill="hold">
                            <p:stCondLst>
                              <p:cond delay="2000"/>
                            </p:stCondLst>
                            <p:childTnLst>
                              <p:par>
                                <p:cTn id="19" presetID="55" presetClass="entr" presetSubtype="0" fill="hold" grpId="0" nodeType="afterEffect">
                                  <p:stCondLst>
                                    <p:cond delay="0"/>
                                  </p:stCondLst>
                                  <p:childTnLst>
                                    <p:set>
                                      <p:cBhvr>
                                        <p:cTn id="20" dur="1" fill="hold">
                                          <p:stCondLst>
                                            <p:cond delay="0"/>
                                          </p:stCondLst>
                                        </p:cTn>
                                        <p:tgtEl>
                                          <p:spTgt spid="54279"/>
                                        </p:tgtEl>
                                        <p:attrNameLst>
                                          <p:attrName>style.visibility</p:attrName>
                                        </p:attrNameLst>
                                      </p:cBhvr>
                                      <p:to>
                                        <p:strVal val="visible"/>
                                      </p:to>
                                    </p:set>
                                    <p:anim calcmode="lin" valueType="num">
                                      <p:cBhvr>
                                        <p:cTn id="21" dur="1000" fill="hold"/>
                                        <p:tgtEl>
                                          <p:spTgt spid="54279"/>
                                        </p:tgtEl>
                                        <p:attrNameLst>
                                          <p:attrName>ppt_w</p:attrName>
                                        </p:attrNameLst>
                                      </p:cBhvr>
                                      <p:tavLst>
                                        <p:tav tm="0">
                                          <p:val>
                                            <p:strVal val="#ppt_w*0.70"/>
                                          </p:val>
                                        </p:tav>
                                        <p:tav tm="100000">
                                          <p:val>
                                            <p:strVal val="#ppt_w"/>
                                          </p:val>
                                        </p:tav>
                                      </p:tavLst>
                                    </p:anim>
                                    <p:anim calcmode="lin" valueType="num">
                                      <p:cBhvr>
                                        <p:cTn id="22" dur="1000" fill="hold"/>
                                        <p:tgtEl>
                                          <p:spTgt spid="54279"/>
                                        </p:tgtEl>
                                        <p:attrNameLst>
                                          <p:attrName>ppt_h</p:attrName>
                                        </p:attrNameLst>
                                      </p:cBhvr>
                                      <p:tavLst>
                                        <p:tav tm="0">
                                          <p:val>
                                            <p:strVal val="#ppt_h"/>
                                          </p:val>
                                        </p:tav>
                                        <p:tav tm="100000">
                                          <p:val>
                                            <p:strVal val="#ppt_h"/>
                                          </p:val>
                                        </p:tav>
                                      </p:tavLst>
                                    </p:anim>
                                    <p:animEffect transition="in" filter="fade">
                                      <p:cBhvr>
                                        <p:cTn id="23" dur="1000"/>
                                        <p:tgtEl>
                                          <p:spTgt spid="54279"/>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54282"/>
                                        </p:tgtEl>
                                        <p:attrNameLst>
                                          <p:attrName>style.visibility</p:attrName>
                                        </p:attrNameLst>
                                      </p:cBhvr>
                                      <p:to>
                                        <p:strVal val="visible"/>
                                      </p:to>
                                    </p:set>
                                    <p:animEffect transition="in" filter="wipe(left)">
                                      <p:cBhvr>
                                        <p:cTn id="27" dur="500"/>
                                        <p:tgtEl>
                                          <p:spTgt spid="54282"/>
                                        </p:tgtEl>
                                      </p:cBhvr>
                                    </p:animEffect>
                                  </p:childTnLst>
                                </p:cTn>
                              </p:par>
                            </p:childTnLst>
                          </p:cTn>
                        </p:par>
                        <p:par>
                          <p:cTn id="28" fill="hold">
                            <p:stCondLst>
                              <p:cond delay="3500"/>
                            </p:stCondLst>
                            <p:childTnLst>
                              <p:par>
                                <p:cTn id="29" presetID="55" presetClass="entr" presetSubtype="0" fill="hold" grpId="0" nodeType="afterEffect">
                                  <p:stCondLst>
                                    <p:cond delay="0"/>
                                  </p:stCondLst>
                                  <p:childTnLst>
                                    <p:set>
                                      <p:cBhvr>
                                        <p:cTn id="30" dur="1" fill="hold">
                                          <p:stCondLst>
                                            <p:cond delay="0"/>
                                          </p:stCondLst>
                                        </p:cTn>
                                        <p:tgtEl>
                                          <p:spTgt spid="54280"/>
                                        </p:tgtEl>
                                        <p:attrNameLst>
                                          <p:attrName>style.visibility</p:attrName>
                                        </p:attrNameLst>
                                      </p:cBhvr>
                                      <p:to>
                                        <p:strVal val="visible"/>
                                      </p:to>
                                    </p:set>
                                    <p:anim calcmode="lin" valueType="num">
                                      <p:cBhvr>
                                        <p:cTn id="31" dur="1000" fill="hold"/>
                                        <p:tgtEl>
                                          <p:spTgt spid="54280"/>
                                        </p:tgtEl>
                                        <p:attrNameLst>
                                          <p:attrName>ppt_w</p:attrName>
                                        </p:attrNameLst>
                                      </p:cBhvr>
                                      <p:tavLst>
                                        <p:tav tm="0">
                                          <p:val>
                                            <p:strVal val="#ppt_w*0.70"/>
                                          </p:val>
                                        </p:tav>
                                        <p:tav tm="100000">
                                          <p:val>
                                            <p:strVal val="#ppt_w"/>
                                          </p:val>
                                        </p:tav>
                                      </p:tavLst>
                                    </p:anim>
                                    <p:anim calcmode="lin" valueType="num">
                                      <p:cBhvr>
                                        <p:cTn id="32" dur="1000" fill="hold"/>
                                        <p:tgtEl>
                                          <p:spTgt spid="54280"/>
                                        </p:tgtEl>
                                        <p:attrNameLst>
                                          <p:attrName>ppt_h</p:attrName>
                                        </p:attrNameLst>
                                      </p:cBhvr>
                                      <p:tavLst>
                                        <p:tav tm="0">
                                          <p:val>
                                            <p:strVal val="#ppt_h"/>
                                          </p:val>
                                        </p:tav>
                                        <p:tav tm="100000">
                                          <p:val>
                                            <p:strVal val="#ppt_h"/>
                                          </p:val>
                                        </p:tav>
                                      </p:tavLst>
                                    </p:anim>
                                    <p:animEffect transition="in" filter="fade">
                                      <p:cBhvr>
                                        <p:cTn id="33" dur="1000"/>
                                        <p:tgtEl>
                                          <p:spTgt spid="54280"/>
                                        </p:tgtEl>
                                      </p:cBhvr>
                                    </p:animEffect>
                                  </p:childTnLst>
                                </p:cTn>
                              </p:par>
                            </p:childTnLst>
                          </p:cTn>
                        </p:par>
                        <p:par>
                          <p:cTn id="34" fill="hold">
                            <p:stCondLst>
                              <p:cond delay="4500"/>
                            </p:stCondLst>
                            <p:childTnLst>
                              <p:par>
                                <p:cTn id="35" presetID="22" presetClass="entr" presetSubtype="8" fill="hold" grpId="0" nodeType="afterEffect">
                                  <p:stCondLst>
                                    <p:cond delay="0"/>
                                  </p:stCondLst>
                                  <p:childTnLst>
                                    <p:set>
                                      <p:cBhvr>
                                        <p:cTn id="36" dur="1" fill="hold">
                                          <p:stCondLst>
                                            <p:cond delay="0"/>
                                          </p:stCondLst>
                                        </p:cTn>
                                        <p:tgtEl>
                                          <p:spTgt spid="54281"/>
                                        </p:tgtEl>
                                        <p:attrNameLst>
                                          <p:attrName>style.visibility</p:attrName>
                                        </p:attrNameLst>
                                      </p:cBhvr>
                                      <p:to>
                                        <p:strVal val="visible"/>
                                      </p:to>
                                    </p:set>
                                    <p:animEffect transition="in" filter="wipe(left)">
                                      <p:cBhvr>
                                        <p:cTn id="37" dur="500"/>
                                        <p:tgtEl>
                                          <p:spTgt spid="54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p:bldP spid="54277" grpId="0"/>
      <p:bldP spid="54278" grpId="0" animBg="1"/>
      <p:bldP spid="54279" grpId="0" animBg="1"/>
      <p:bldP spid="54280" grpId="0" animBg="1"/>
      <p:bldP spid="54281" grpId="0"/>
      <p:bldP spid="5428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67744" y="1327854"/>
            <a:ext cx="5112568" cy="5354529"/>
          </a:xfrm>
          <a:prstGeom prst="rect">
            <a:avLst/>
          </a:prstGeom>
          <a:noFill/>
          <a:ln w="9525">
            <a:noFill/>
            <a:miter lim="800000"/>
            <a:headEnd/>
            <a:tailEnd/>
          </a:ln>
        </p:spPr>
      </p:pic>
      <p:sp>
        <p:nvSpPr>
          <p:cNvPr id="3" name="2 - TextBox"/>
          <p:cNvSpPr txBox="1"/>
          <p:nvPr/>
        </p:nvSpPr>
        <p:spPr>
          <a:xfrm>
            <a:off x="611560" y="188640"/>
            <a:ext cx="756084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l-GR" dirty="0" smtClean="0"/>
              <a:t>Σχ. Ενδιαφερόμενοι    με διαφορετικούς στόχους και απαιτούμενες πληροφορίες (</a:t>
            </a:r>
            <a:r>
              <a:rPr lang="en-US" dirty="0" err="1" smtClean="0"/>
              <a:t>Loucks</a:t>
            </a:r>
            <a:r>
              <a:rPr lang="en-US" dirty="0" smtClean="0"/>
              <a:t> et al., 2006)</a:t>
            </a:r>
            <a:endParaRPr lang="el-G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Ενδιαφερόμενοι  της ΔΥΠ</a:t>
            </a:r>
            <a:endParaRPr lang="el-GR" dirty="0"/>
          </a:p>
        </p:txBody>
      </p:sp>
      <p:sp>
        <p:nvSpPr>
          <p:cNvPr id="3" name="2 - Θέση περιεχομένου"/>
          <p:cNvSpPr>
            <a:spLocks noGrp="1"/>
          </p:cNvSpPr>
          <p:nvPr>
            <p:ph idx="1"/>
          </p:nvPr>
        </p:nvSpPr>
        <p:spPr/>
        <p:txBody>
          <a:bodyPr/>
          <a:lstStyle/>
          <a:p>
            <a:r>
              <a:rPr lang="el-GR" dirty="0" smtClean="0"/>
              <a:t>Καταναλωτές νερού (αγρότες, βιομηχανία, Δήμοι κλπ)</a:t>
            </a:r>
          </a:p>
          <a:p>
            <a:r>
              <a:rPr lang="el-GR" dirty="0" smtClean="0"/>
              <a:t>Αυτοί που παίρνουν αποφάσεις (</a:t>
            </a:r>
            <a:r>
              <a:rPr lang="el-GR" dirty="0" err="1" smtClean="0"/>
              <a:t>Κυβ</a:t>
            </a:r>
            <a:r>
              <a:rPr lang="el-GR" dirty="0" smtClean="0"/>
              <a:t>, </a:t>
            </a:r>
            <a:r>
              <a:rPr lang="el-GR" dirty="0" err="1" smtClean="0"/>
              <a:t>Νομ</a:t>
            </a:r>
            <a:r>
              <a:rPr lang="el-GR" dirty="0" smtClean="0"/>
              <a:t>, Δήμοι, τυχόν συνελεύσεις η δημοψηφίσματα)</a:t>
            </a:r>
          </a:p>
          <a:p>
            <a:r>
              <a:rPr lang="el-GR" dirty="0" smtClean="0"/>
              <a:t>Μηχανικοί, γεωλόγοι κλπ, τεχνοκράτες αναλυτές</a:t>
            </a:r>
          </a:p>
          <a:p>
            <a:endParaRPr lang="el-G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l-GR" sz="4800"/>
              <a:t>ΔΥΠ – Διαστάσεις</a:t>
            </a:r>
          </a:p>
        </p:txBody>
      </p:sp>
      <p:sp>
        <p:nvSpPr>
          <p:cNvPr id="61443" name="Rectangle 3"/>
          <p:cNvSpPr>
            <a:spLocks noGrp="1" noChangeArrowheads="1"/>
          </p:cNvSpPr>
          <p:nvPr>
            <p:ph type="body" idx="1"/>
          </p:nvPr>
        </p:nvSpPr>
        <p:spPr>
          <a:xfrm>
            <a:off x="1042988" y="2276475"/>
            <a:ext cx="7705725" cy="3849688"/>
          </a:xfrm>
        </p:spPr>
        <p:txBody>
          <a:bodyPr>
            <a:normAutofit lnSpcReduction="10000"/>
          </a:bodyPr>
          <a:lstStyle/>
          <a:p>
            <a:r>
              <a:rPr lang="el-GR" sz="2800"/>
              <a:t>Χωρική διάσταση</a:t>
            </a:r>
            <a:br>
              <a:rPr lang="el-GR" sz="2800"/>
            </a:br>
            <a:r>
              <a:rPr lang="el-GR" sz="2800"/>
              <a:t>(Γεωγραφική / Χωροταξική)</a:t>
            </a:r>
          </a:p>
          <a:p>
            <a:r>
              <a:rPr lang="el-GR" sz="2800"/>
              <a:t>Γεωμορφολογία</a:t>
            </a:r>
          </a:p>
          <a:p>
            <a:r>
              <a:rPr lang="el-GR" sz="2800"/>
              <a:t>Χρήσεις γης</a:t>
            </a:r>
          </a:p>
          <a:p>
            <a:r>
              <a:rPr lang="el-GR" sz="2800"/>
              <a:t>Υδρολογική / Μετεωρολογική διάσταση</a:t>
            </a:r>
          </a:p>
          <a:p>
            <a:r>
              <a:rPr lang="el-GR" sz="2800"/>
              <a:t>Κοινωνικο-οικονομική διάσταση</a:t>
            </a:r>
          </a:p>
          <a:p>
            <a:r>
              <a:rPr lang="el-GR" sz="2800"/>
              <a:t>Αναπτυξιακή διάσταση</a:t>
            </a:r>
          </a:p>
          <a:p>
            <a:r>
              <a:rPr lang="el-GR" sz="2800"/>
              <a:t>Περιβαλλοντική διάσταση</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Διαχείριση υδατικών πόρων</a:t>
            </a:r>
            <a:endParaRPr lang="el-GR" dirty="0"/>
          </a:p>
        </p:txBody>
      </p:sp>
      <p:sp>
        <p:nvSpPr>
          <p:cNvPr id="3" name="2 - Θέση περιεχομένου"/>
          <p:cNvSpPr>
            <a:spLocks noGrp="1"/>
          </p:cNvSpPr>
          <p:nvPr>
            <p:ph idx="1"/>
          </p:nvPr>
        </p:nvSpPr>
        <p:spPr/>
        <p:txBody>
          <a:bodyPr/>
          <a:lstStyle/>
          <a:p>
            <a:r>
              <a:rPr lang="el-GR" b="1" dirty="0" smtClean="0">
                <a:effectLst>
                  <a:outerShdw blurRad="38100" dist="38100" dir="2700000" algn="tl">
                    <a:srgbClr val="000000">
                      <a:alpha val="43137"/>
                    </a:srgbClr>
                  </a:outerShdw>
                </a:effectLst>
              </a:rPr>
              <a:t>Ανάγκη σύνθεσης επιστημών</a:t>
            </a:r>
            <a:endParaRPr lang="el-GR" b="1" dirty="0">
              <a:effectLst>
                <a:outerShdw blurRad="38100" dist="38100" dir="2700000" algn="tl">
                  <a:srgbClr val="000000">
                    <a:alpha val="43137"/>
                  </a:srgbClr>
                </a:outerShdw>
              </a:effectLst>
            </a:endParaRPr>
          </a:p>
        </p:txBody>
      </p:sp>
      <p:pic>
        <p:nvPicPr>
          <p:cNvPr id="166914" name="Picture 2"/>
          <p:cNvPicPr>
            <a:picLocks noChangeAspect="1" noChangeArrowheads="1"/>
          </p:cNvPicPr>
          <p:nvPr/>
        </p:nvPicPr>
        <p:blipFill>
          <a:blip r:embed="rId2" cstate="print"/>
          <a:srcRect/>
          <a:stretch>
            <a:fillRect/>
          </a:stretch>
        </p:blipFill>
        <p:spPr bwMode="auto">
          <a:xfrm>
            <a:off x="428596" y="2214554"/>
            <a:ext cx="6143668" cy="4526913"/>
          </a:xfrm>
          <a:prstGeom prst="rect">
            <a:avLst/>
          </a:prstGeom>
          <a:noFill/>
          <a:ln w="9525">
            <a:noFill/>
            <a:miter lim="800000"/>
            <a:headEnd/>
            <a:tailEnd/>
          </a:ln>
          <a:effectLst/>
        </p:spPr>
      </p:pic>
      <p:sp>
        <p:nvSpPr>
          <p:cNvPr id="5" name="4 - TextBox"/>
          <p:cNvSpPr txBox="1"/>
          <p:nvPr/>
        </p:nvSpPr>
        <p:spPr>
          <a:xfrm>
            <a:off x="2428860" y="6488668"/>
            <a:ext cx="2571768" cy="369332"/>
          </a:xfrm>
          <a:prstGeom prst="rect">
            <a:avLst/>
          </a:prstGeom>
          <a:noFill/>
        </p:spPr>
        <p:txBody>
          <a:bodyPr wrap="square" rtlCol="0">
            <a:spAutoFit/>
          </a:bodyPr>
          <a:lstStyle/>
          <a:p>
            <a:r>
              <a:rPr lang="el-GR" dirty="0" err="1" smtClean="0"/>
              <a:t>Κουτσογιάννης</a:t>
            </a:r>
            <a:r>
              <a:rPr lang="el-GR" dirty="0" smtClean="0"/>
              <a:t>, 2015</a:t>
            </a:r>
            <a:endParaRPr lang="el-G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πεξήγηση με στρογγυλεμένο παραλληλόγραμμο"/>
          <p:cNvSpPr/>
          <p:nvPr/>
        </p:nvSpPr>
        <p:spPr>
          <a:xfrm>
            <a:off x="1331640" y="836712"/>
            <a:ext cx="6768752" cy="432048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err="1" smtClean="0"/>
              <a:t>Συστημική</a:t>
            </a:r>
            <a:r>
              <a:rPr lang="el-GR" sz="2800" dirty="0" smtClean="0"/>
              <a:t> προσέγγιση και πολλαπλά κριτήρια:</a:t>
            </a:r>
          </a:p>
          <a:p>
            <a:pPr algn="ctr"/>
            <a:r>
              <a:rPr lang="el-GR" sz="2800" dirty="0" smtClean="0"/>
              <a:t>Λαμβάνονται υπόψη όλες οι πτυχές (υποσυστήματα κι αλληλεξαρτήσεις)  του συστήματος μέσω των κριτηρίων….</a:t>
            </a:r>
          </a:p>
          <a:p>
            <a:pPr algn="ctr"/>
            <a:endParaRPr lang="el-GR" sz="28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Νεώτερες και παλαιότερες αντιλήψεις στη ΔΥΠ</a:t>
            </a:r>
            <a:endParaRPr lang="el-GR" dirty="0"/>
          </a:p>
        </p:txBody>
      </p:sp>
      <p:pic>
        <p:nvPicPr>
          <p:cNvPr id="283650" name="Picture 2"/>
          <p:cNvPicPr>
            <a:picLocks noGrp="1" noChangeAspect="1" noChangeArrowheads="1"/>
          </p:cNvPicPr>
          <p:nvPr>
            <p:ph idx="1"/>
          </p:nvPr>
        </p:nvPicPr>
        <p:blipFill>
          <a:blip r:embed="rId2"/>
          <a:srcRect l="5629" t="28907" r="21603" b="9084"/>
          <a:stretch>
            <a:fillRect/>
          </a:stretch>
        </p:blipFill>
        <p:spPr bwMode="auto">
          <a:xfrm>
            <a:off x="285720" y="1643050"/>
            <a:ext cx="8201082" cy="3929090"/>
          </a:xfrm>
          <a:prstGeom prst="rect">
            <a:avLst/>
          </a:prstGeom>
          <a:noFill/>
          <a:ln w="9525">
            <a:noFill/>
            <a:miter lim="800000"/>
            <a:headEnd/>
            <a:tailEnd/>
          </a:ln>
          <a:effectLst/>
        </p:spPr>
      </p:pic>
      <p:sp>
        <p:nvSpPr>
          <p:cNvPr id="5" name="4 - TextBox"/>
          <p:cNvSpPr txBox="1"/>
          <p:nvPr/>
        </p:nvSpPr>
        <p:spPr>
          <a:xfrm>
            <a:off x="4214810" y="6000768"/>
            <a:ext cx="3714776" cy="369332"/>
          </a:xfrm>
          <a:prstGeom prst="rect">
            <a:avLst/>
          </a:prstGeom>
          <a:noFill/>
        </p:spPr>
        <p:txBody>
          <a:bodyPr wrap="square" rtlCol="0">
            <a:spAutoFit/>
          </a:bodyPr>
          <a:lstStyle/>
          <a:p>
            <a:r>
              <a:rPr lang="el-GR" dirty="0" smtClean="0"/>
              <a:t>Τσακίρης, 2015</a:t>
            </a:r>
            <a:endParaRPr lang="el-GR" dirty="0"/>
          </a:p>
        </p:txBody>
      </p:sp>
      <p:sp>
        <p:nvSpPr>
          <p:cNvPr id="6" name="5 - Επεξήγηση με στρογγυλεμένο παραλληλόγραμμο"/>
          <p:cNvSpPr/>
          <p:nvPr/>
        </p:nvSpPr>
        <p:spPr>
          <a:xfrm>
            <a:off x="5857884" y="5072074"/>
            <a:ext cx="2714644" cy="1143008"/>
          </a:xfrm>
          <a:prstGeom prst="wedgeRoundRectCallout">
            <a:avLst>
              <a:gd name="adj1" fmla="val -78206"/>
              <a:gd name="adj2" fmla="val 858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Εξέταση των υδραυλικών έργων στο ευρύτερο σύστημα</a:t>
            </a:r>
            <a:endParaRPr lang="el-GR" dirty="0"/>
          </a:p>
        </p:txBody>
      </p:sp>
    </p:spTree>
    <p:extLst>
      <p:ext uri="{BB962C8B-B14F-4D97-AF65-F5344CB8AC3E}">
        <p14:creationId xmlns:p14="http://schemas.microsoft.com/office/powerpoint/2010/main" val="393202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Έλλειψη 17">
            <a:extLst>
              <a:ext uri="{FF2B5EF4-FFF2-40B4-BE49-F238E27FC236}">
                <a16:creationId xmlns:a16="http://schemas.microsoft.com/office/drawing/2014/main" id="{878CC097-E006-41ED-92A0-87455C7A52D7}"/>
              </a:ext>
            </a:extLst>
          </p:cNvPr>
          <p:cNvSpPr/>
          <p:nvPr/>
        </p:nvSpPr>
        <p:spPr>
          <a:xfrm>
            <a:off x="59532" y="6507164"/>
            <a:ext cx="328613" cy="261937"/>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defTabSz="914400">
              <a:defRPr/>
            </a:pPr>
            <a:endParaRPr lang="el-GR" sz="1799" dirty="0">
              <a:solidFill>
                <a:srgbClr val="002060"/>
              </a:solidFill>
              <a:latin typeface="Tahoma" pitchFamily="34" charset="0"/>
              <a:cs typeface="Tahoma" pitchFamily="34" charset="0"/>
            </a:endParaRPr>
          </a:p>
        </p:txBody>
      </p:sp>
      <p:cxnSp>
        <p:nvCxnSpPr>
          <p:cNvPr id="19" name="Ευθεία γραμμή σύνδεσης 18">
            <a:extLst>
              <a:ext uri="{FF2B5EF4-FFF2-40B4-BE49-F238E27FC236}">
                <a16:creationId xmlns:a16="http://schemas.microsoft.com/office/drawing/2014/main" id="{E5273FD7-B876-463D-AD07-EFDA2E6ED62C}"/>
              </a:ext>
            </a:extLst>
          </p:cNvPr>
          <p:cNvCxnSpPr/>
          <p:nvPr/>
        </p:nvCxnSpPr>
        <p:spPr>
          <a:xfrm>
            <a:off x="794" y="6361113"/>
            <a:ext cx="9144001" cy="0"/>
          </a:xfrm>
          <a:prstGeom prst="line">
            <a:avLst/>
          </a:prstGeom>
          <a:ln w="25400">
            <a:solidFill>
              <a:srgbClr val="3C64A0"/>
            </a:solidFill>
          </a:ln>
        </p:spPr>
        <p:style>
          <a:lnRef idx="1">
            <a:schemeClr val="accent1"/>
          </a:lnRef>
          <a:fillRef idx="0">
            <a:schemeClr val="accent1"/>
          </a:fillRef>
          <a:effectRef idx="0">
            <a:schemeClr val="accent1"/>
          </a:effectRef>
          <a:fontRef idx="minor">
            <a:schemeClr val="tx1"/>
          </a:fontRef>
        </p:style>
      </p:cxnSp>
      <p:sp>
        <p:nvSpPr>
          <p:cNvPr id="4120" name="TextBox 1">
            <a:extLst>
              <a:ext uri="{FF2B5EF4-FFF2-40B4-BE49-F238E27FC236}">
                <a16:creationId xmlns:a16="http://schemas.microsoft.com/office/drawing/2014/main" id="{5CBCAE04-1824-4E0A-9E23-DC113DBE8FEB}"/>
              </a:ext>
            </a:extLst>
          </p:cNvPr>
          <p:cNvSpPr txBox="1">
            <a:spLocks noChangeArrowheads="1"/>
          </p:cNvSpPr>
          <p:nvPr/>
        </p:nvSpPr>
        <p:spPr bwMode="auto">
          <a:xfrm>
            <a:off x="35720" y="6469064"/>
            <a:ext cx="376237" cy="52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fontAlgn="base" hangingPunct="1">
              <a:spcBef>
                <a:spcPct val="0"/>
              </a:spcBef>
              <a:spcAft>
                <a:spcPct val="0"/>
              </a:spcAft>
              <a:defRPr/>
            </a:pPr>
            <a:r>
              <a:rPr lang="el-GR" altLang="el-GR" sz="1398" dirty="0" smtClean="0">
                <a:solidFill>
                  <a:srgbClr val="002060"/>
                </a:solidFill>
                <a:latin typeface="Tahoma" panose="020B0604030504040204" pitchFamily="34" charset="0"/>
                <a:cs typeface="Tahoma" panose="020B0604030504040204" pitchFamily="34" charset="0"/>
              </a:rPr>
              <a:t>4</a:t>
            </a:r>
          </a:p>
          <a:p>
            <a:pPr algn="ctr" defTabSz="914400" eaLnBrk="1" fontAlgn="base" hangingPunct="1">
              <a:spcBef>
                <a:spcPct val="0"/>
              </a:spcBef>
              <a:spcAft>
                <a:spcPct val="0"/>
              </a:spcAft>
              <a:defRPr/>
            </a:pPr>
            <a:endParaRPr lang="el-GR" altLang="el-GR" sz="1398" dirty="0">
              <a:solidFill>
                <a:srgbClr val="002060"/>
              </a:solidFill>
              <a:latin typeface="Tahoma" panose="020B0604030504040204" pitchFamily="34" charset="0"/>
              <a:cs typeface="Tahoma" panose="020B0604030504040204" pitchFamily="34" charset="0"/>
            </a:endParaRPr>
          </a:p>
        </p:txBody>
      </p:sp>
      <p:sp>
        <p:nvSpPr>
          <p:cNvPr id="10" name="Ορθογώνιο 6">
            <a:extLst>
              <a:ext uri="{FF2B5EF4-FFF2-40B4-BE49-F238E27FC236}">
                <a16:creationId xmlns:a16="http://schemas.microsoft.com/office/drawing/2014/main" id="{785CD0ED-845B-4F2D-B5A0-D2129825F1FB}"/>
              </a:ext>
            </a:extLst>
          </p:cNvPr>
          <p:cNvSpPr>
            <a:spLocks noChangeArrowheads="1"/>
          </p:cNvSpPr>
          <p:nvPr/>
        </p:nvSpPr>
        <p:spPr bwMode="auto">
          <a:xfrm>
            <a:off x="4045527" y="6361113"/>
            <a:ext cx="5069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r>
              <a:rPr lang="el-GR" altLang="el-GR" sz="1200" dirty="0">
                <a:solidFill>
                  <a:srgbClr val="002060"/>
                </a:solidFill>
                <a:latin typeface="Tahoma" panose="020B0604030504040204" pitchFamily="34" charset="0"/>
                <a:cs typeface="Tahoma" panose="020B0604030504040204" pitchFamily="34" charset="0"/>
              </a:rPr>
              <a:t>Εφαρμογή της Μεθόδου </a:t>
            </a:r>
            <a:r>
              <a:rPr lang="en-US" altLang="el-GR" sz="1200" dirty="0">
                <a:solidFill>
                  <a:srgbClr val="002060"/>
                </a:solidFill>
                <a:latin typeface="Tahoma" panose="020B0604030504040204" pitchFamily="34" charset="0"/>
                <a:cs typeface="Tahoma" panose="020B0604030504040204" pitchFamily="34" charset="0"/>
              </a:rPr>
              <a:t>Fuzzy </a:t>
            </a:r>
            <a:r>
              <a:rPr lang="en-US" altLang="el-GR" sz="1200" dirty="0" err="1">
                <a:solidFill>
                  <a:srgbClr val="002060"/>
                </a:solidFill>
                <a:latin typeface="Tahoma" panose="020B0604030504040204" pitchFamily="34" charset="0"/>
                <a:cs typeface="Tahoma" panose="020B0604030504040204" pitchFamily="34" charset="0"/>
              </a:rPr>
              <a:t>Topsis</a:t>
            </a:r>
            <a:r>
              <a:rPr lang="en-US" altLang="el-GR" sz="1200" dirty="0">
                <a:solidFill>
                  <a:srgbClr val="002060"/>
                </a:solidFill>
                <a:latin typeface="Tahoma" panose="020B0604030504040204" pitchFamily="34" charset="0"/>
                <a:cs typeface="Tahoma" panose="020B0604030504040204" pitchFamily="34" charset="0"/>
              </a:rPr>
              <a:t> </a:t>
            </a:r>
            <a:r>
              <a:rPr lang="el-GR" altLang="el-GR" sz="1200" dirty="0">
                <a:solidFill>
                  <a:srgbClr val="002060"/>
                </a:solidFill>
                <a:latin typeface="Tahoma" panose="020B0604030504040204" pitchFamily="34" charset="0"/>
                <a:cs typeface="Tahoma" panose="020B0604030504040204" pitchFamily="34" charset="0"/>
              </a:rPr>
              <a:t>για την Αξιολόγηση Διαχειριστικών Μέτρων υπό το πρίσμα της Οδηγίας Πλαίσιο 2000/60</a:t>
            </a:r>
          </a:p>
        </p:txBody>
      </p:sp>
      <p:sp>
        <p:nvSpPr>
          <p:cNvPr id="2" name="Rectangle 1"/>
          <p:cNvSpPr/>
          <p:nvPr/>
        </p:nvSpPr>
        <p:spPr>
          <a:xfrm>
            <a:off x="554182" y="704851"/>
            <a:ext cx="7384905" cy="400110"/>
          </a:xfrm>
          <a:prstGeom prst="rect">
            <a:avLst/>
          </a:prstGeom>
        </p:spPr>
        <p:txBody>
          <a:bodyPr wrap="square">
            <a:spAutoFit/>
          </a:bodyPr>
          <a:lstStyle/>
          <a:p>
            <a:r>
              <a:rPr lang="el-GR" sz="2000" b="1" dirty="0">
                <a:solidFill>
                  <a:srgbClr val="002060"/>
                </a:solidFill>
                <a:latin typeface="Arial" panose="020B0604020202020204" pitchFamily="34" charset="0"/>
                <a:cs typeface="Arial" panose="020B0604020202020204" pitchFamily="34" charset="0"/>
              </a:rPr>
              <a:t>Διαχείριση Υδατικών πόρων</a:t>
            </a:r>
            <a:r>
              <a:rPr lang="en-US" sz="2000" b="1" dirty="0">
                <a:solidFill>
                  <a:srgbClr val="002060"/>
                </a:solidFill>
                <a:latin typeface="Arial" panose="020B0604020202020204" pitchFamily="34" charset="0"/>
                <a:cs typeface="Arial" panose="020B0604020202020204" pitchFamily="34" charset="0"/>
              </a:rPr>
              <a:t> </a:t>
            </a:r>
            <a:r>
              <a:rPr lang="el-GR" sz="2000" b="1" dirty="0">
                <a:solidFill>
                  <a:srgbClr val="002060"/>
                </a:solidFill>
                <a:latin typeface="Arial" panose="020B0604020202020204" pitchFamily="34" charset="0"/>
                <a:cs typeface="Arial" panose="020B0604020202020204" pitchFamily="34" charset="0"/>
              </a:rPr>
              <a:t>και Λήψη Απόφασης</a:t>
            </a:r>
            <a:endParaRPr lang="en-US" sz="2000" dirty="0"/>
          </a:p>
        </p:txBody>
      </p:sp>
      <p:pic>
        <p:nvPicPr>
          <p:cNvPr id="5" name="Picture 4"/>
          <p:cNvPicPr>
            <a:picLocks noChangeAspect="1"/>
          </p:cNvPicPr>
          <p:nvPr/>
        </p:nvPicPr>
        <p:blipFill>
          <a:blip r:embed="rId3"/>
          <a:stretch>
            <a:fillRect/>
          </a:stretch>
        </p:blipFill>
        <p:spPr>
          <a:xfrm>
            <a:off x="554182" y="1258949"/>
            <a:ext cx="3962743" cy="4651651"/>
          </a:xfrm>
          <a:prstGeom prst="rect">
            <a:avLst/>
          </a:prstGeom>
        </p:spPr>
      </p:pic>
      <p:pic>
        <p:nvPicPr>
          <p:cNvPr id="6" name="Picture 5"/>
          <p:cNvPicPr>
            <a:picLocks noChangeAspect="1"/>
          </p:cNvPicPr>
          <p:nvPr/>
        </p:nvPicPr>
        <p:blipFill>
          <a:blip r:embed="rId4"/>
          <a:stretch>
            <a:fillRect/>
          </a:stretch>
        </p:blipFill>
        <p:spPr>
          <a:xfrm>
            <a:off x="4555909" y="1281781"/>
            <a:ext cx="4505334" cy="4346825"/>
          </a:xfrm>
          <a:prstGeom prst="rect">
            <a:avLst/>
          </a:prstGeom>
        </p:spPr>
      </p:pic>
    </p:spTree>
    <p:extLst>
      <p:ext uri="{BB962C8B-B14F-4D97-AF65-F5344CB8AC3E}">
        <p14:creationId xmlns:p14="http://schemas.microsoft.com/office/powerpoint/2010/main" val="20098204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l-G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Ολοκληρωμένη διαχείριση υδατικών πόρων</a:t>
            </a:r>
            <a:endParaRPr lang="en-GB"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2 - Θέση περιεχομένου"/>
          <p:cNvSpPr>
            <a:spLocks noGrp="1"/>
          </p:cNvSpPr>
          <p:nvPr>
            <p:ph idx="1"/>
          </p:nvPr>
        </p:nvSpPr>
        <p:spPr/>
        <p:txBody>
          <a:bodyPr/>
          <a:lstStyle/>
          <a:p>
            <a:r>
              <a:rPr lang="el-GR" b="1" dirty="0" smtClean="0"/>
              <a:t>Ολοκληρωμένη διαχείριση υδατικών πόρων </a:t>
            </a:r>
            <a:r>
              <a:rPr lang="el-GR" dirty="0" smtClean="0"/>
              <a:t>(</a:t>
            </a:r>
            <a:r>
              <a:rPr lang="en-US" dirty="0" smtClean="0"/>
              <a:t>integrated water resources management), </a:t>
            </a:r>
            <a:r>
              <a:rPr lang="el-GR" dirty="0" smtClean="0"/>
              <a:t>έμφαση στην  εξέταση όλων των πτυχών της απόφασης, προσέγγιση με πολλαπλά κριτήρια, ινστιτούτα και δημοκρατικές δομές διαβούλευσης)</a:t>
            </a:r>
            <a:r>
              <a:rPr lang="en-US" dirty="0" smtClean="0"/>
              <a:t>  </a:t>
            </a:r>
          </a:p>
          <a:p>
            <a:endParaRPr lang="en-GB" dirty="0"/>
          </a:p>
        </p:txBody>
      </p:sp>
    </p:spTree>
    <p:extLst>
      <p:ext uri="{BB962C8B-B14F-4D97-AF65-F5344CB8AC3E}">
        <p14:creationId xmlns:p14="http://schemas.microsoft.com/office/powerpoint/2010/main" val="605405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Αφρική: σε κάποιες περιοχές οικονομική λειψυδρία</a:t>
            </a:r>
            <a:endParaRPr lang="el-GR" dirty="0"/>
          </a:p>
        </p:txBody>
      </p:sp>
      <p:pic>
        <p:nvPicPr>
          <p:cNvPr id="4" name="3 - Θέση περιεχομένου" descr="unnamed.jpg"/>
          <p:cNvPicPr>
            <a:picLocks noGrp="1" noChangeAspect="1"/>
          </p:cNvPicPr>
          <p:nvPr>
            <p:ph idx="1"/>
          </p:nvPr>
        </p:nvPicPr>
        <p:blipFill>
          <a:blip r:embed="rId2"/>
          <a:stretch>
            <a:fillRect/>
          </a:stretch>
        </p:blipFill>
        <p:spPr>
          <a:xfrm>
            <a:off x="2133600" y="2239169"/>
            <a:ext cx="4876800" cy="3248025"/>
          </a:xfrm>
        </p:spPr>
      </p:pic>
    </p:spTree>
    <p:extLst>
      <p:ext uri="{BB962C8B-B14F-4D97-AF65-F5344CB8AC3E}">
        <p14:creationId xmlns:p14="http://schemas.microsoft.com/office/powerpoint/2010/main" val="16375956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l-G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Προσαρμοστική διαχείριση υδατικών πόρων</a:t>
            </a:r>
            <a:endParaRPr lang="en-GB"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2 - Θέση περιεχομένου"/>
          <p:cNvSpPr>
            <a:spLocks noGrp="1"/>
          </p:cNvSpPr>
          <p:nvPr>
            <p:ph idx="1"/>
          </p:nvPr>
        </p:nvSpPr>
        <p:spPr/>
        <p:txBody>
          <a:bodyPr/>
          <a:lstStyle/>
          <a:p>
            <a:r>
              <a:rPr lang="el-GR" b="1" dirty="0" smtClean="0"/>
              <a:t>Εγγενής αβεβαιότητα υδρολογικού κύκλου</a:t>
            </a:r>
          </a:p>
          <a:p>
            <a:r>
              <a:rPr lang="el-GR" b="1" dirty="0" smtClean="0"/>
              <a:t>Ξηρασία και υγρά χρόνια</a:t>
            </a:r>
          </a:p>
          <a:p>
            <a:r>
              <a:rPr lang="el-GR" b="1" dirty="0" smtClean="0"/>
              <a:t>Κλιματική αλλαγή</a:t>
            </a:r>
          </a:p>
          <a:p>
            <a:r>
              <a:rPr lang="el-GR" b="1" dirty="0" smtClean="0"/>
              <a:t>Αβεβαιότητα ως προς τη ζήτηση νερού</a:t>
            </a:r>
            <a:endParaRPr lang="en-US" dirty="0" smtClean="0"/>
          </a:p>
          <a:p>
            <a:endParaRPr lang="en-GB" dirty="0"/>
          </a:p>
        </p:txBody>
      </p:sp>
    </p:spTree>
    <p:extLst>
      <p:ext uri="{BB962C8B-B14F-4D97-AF65-F5344CB8AC3E}">
        <p14:creationId xmlns:p14="http://schemas.microsoft.com/office/powerpoint/2010/main" val="39595155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2 - Θέση περιεχομένου"/>
          <p:cNvSpPr>
            <a:spLocks noGrp="1"/>
          </p:cNvSpPr>
          <p:nvPr>
            <p:ph idx="1"/>
          </p:nvPr>
        </p:nvSpPr>
        <p:spPr/>
        <p:txBody>
          <a:bodyPr/>
          <a:lstStyle/>
          <a:p>
            <a:r>
              <a:rPr lang="el-GR" sz="2800" dirty="0" smtClean="0">
                <a:latin typeface="Calibri" pitchFamily="34" charset="0"/>
              </a:rPr>
              <a:t>Βασική ιδέα: αβεβαιότητα στην πρόβλεψη των πιέσεων και των αποκρίσεων των υδατικών συστημάτων </a:t>
            </a:r>
          </a:p>
          <a:p>
            <a:r>
              <a:rPr lang="el-GR" sz="2800" dirty="0" smtClean="0">
                <a:latin typeface="Calibri" pitchFamily="34" charset="0"/>
              </a:rPr>
              <a:t>Ανάγκη για ευέλικτες αποφάσεις και προσαρμοστικές στις μελλοντικές συνθήκες</a:t>
            </a:r>
          </a:p>
          <a:p>
            <a:r>
              <a:rPr lang="el-GR" sz="2800" dirty="0" smtClean="0">
                <a:latin typeface="Calibri" pitchFamily="34" charset="0"/>
              </a:rPr>
              <a:t>Αβεβαιότητα προκύπτει από την πολυπλοκότητα των υποσυστημάτων και της σύνθεσής τους</a:t>
            </a:r>
            <a:r>
              <a:rPr lang="en-US" sz="2800" dirty="0" smtClean="0">
                <a:latin typeface="Calibri" pitchFamily="34" charset="0"/>
              </a:rPr>
              <a:t> </a:t>
            </a:r>
            <a:r>
              <a:rPr lang="el-GR" sz="2800" dirty="0" smtClean="0">
                <a:latin typeface="Calibri" pitchFamily="34" charset="0"/>
              </a:rPr>
              <a:t>αλλά και από το μοντέλο απόφασης</a:t>
            </a:r>
          </a:p>
          <a:p>
            <a:r>
              <a:rPr lang="el-GR" sz="2800" dirty="0" smtClean="0">
                <a:latin typeface="Calibri" pitchFamily="34" charset="0"/>
              </a:rPr>
              <a:t>Βασικό κλειδί: Ρωμαλέα θεώρηση της αβεβαιότητας</a:t>
            </a:r>
          </a:p>
          <a:p>
            <a:endParaRPr lang="el-GR" dirty="0" smtClean="0"/>
          </a:p>
        </p:txBody>
      </p:sp>
      <p:sp>
        <p:nvSpPr>
          <p:cNvPr id="33796" name="3 - Θέση αριθμού διαφάνειας"/>
          <p:cNvSpPr>
            <a:spLocks noGrp="1"/>
          </p:cNvSpPr>
          <p:nvPr>
            <p:ph type="sldNum" sz="quarter" idx="12"/>
          </p:nvPr>
        </p:nvSpPr>
        <p:spPr/>
        <p:txBody>
          <a:bodyPr/>
          <a:lstStyle/>
          <a:p>
            <a:pPr>
              <a:defRPr/>
            </a:pPr>
            <a:fld id="{CE920A8B-9086-4D1B-B0A5-64BDC2F58243}" type="slidenum">
              <a:rPr lang="en-GB" smtClean="0"/>
              <a:pPr>
                <a:defRPr/>
              </a:pPr>
              <a:t>51</a:t>
            </a:fld>
            <a:endParaRPr lang="en-GB" smtClean="0"/>
          </a:p>
        </p:txBody>
      </p:sp>
      <p:sp>
        <p:nvSpPr>
          <p:cNvPr id="6" name="5 - Επεξήγηση με σύννεφο"/>
          <p:cNvSpPr/>
          <p:nvPr/>
        </p:nvSpPr>
        <p:spPr bwMode="auto">
          <a:xfrm>
            <a:off x="1" y="1"/>
            <a:ext cx="8215338" cy="1643050"/>
          </a:xfrm>
          <a:prstGeom prst="cloudCallout">
            <a:avLst>
              <a:gd name="adj1" fmla="val -45924"/>
              <a:gd name="adj2" fmla="val 40336"/>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defRPr/>
            </a:pPr>
            <a:r>
              <a:rPr lang="el-GR" sz="3200" dirty="0">
                <a:solidFill>
                  <a:schemeClr val="bg1"/>
                </a:solidFill>
                <a:latin typeface="Cambria" pitchFamily="18" charset="0"/>
              </a:rPr>
              <a:t>Προσαρμοστικότητα στη  διαχείριση υδατικών πόρω</a:t>
            </a:r>
            <a:r>
              <a:rPr lang="el-GR" dirty="0">
                <a:solidFill>
                  <a:schemeClr val="bg1"/>
                </a:solidFill>
                <a:latin typeface="Cambria" pitchFamily="18" charset="0"/>
              </a:rPr>
              <a:t>ν</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980800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Εγγενής αβεβαιότητες κατά την υδρολογική προσομοίωση</a:t>
            </a:r>
            <a:endParaRPr lang="en-GB"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2 - Θέση περιεχομένου"/>
          <p:cNvSpPr>
            <a:spLocks noGrp="1"/>
          </p:cNvSpPr>
          <p:nvPr>
            <p:ph idx="1"/>
          </p:nvPr>
        </p:nvSpPr>
        <p:spPr/>
        <p:txBody>
          <a:bodyPr/>
          <a:lstStyle/>
          <a:p>
            <a:r>
              <a:rPr lang="el-GR" dirty="0" smtClean="0"/>
              <a:t>Βροχοπτώσεις έτους</a:t>
            </a:r>
          </a:p>
          <a:p>
            <a:r>
              <a:rPr lang="el-GR" dirty="0" smtClean="0"/>
              <a:t>Κλιματική αλλαγή</a:t>
            </a:r>
          </a:p>
          <a:p>
            <a:r>
              <a:rPr lang="el-GR" dirty="0" smtClean="0"/>
              <a:t>Ξηρασία, ιδιαίτερη σημαντική στο Μεσογειακό χώρο</a:t>
            </a:r>
          </a:p>
          <a:p>
            <a:r>
              <a:rPr lang="el-GR" dirty="0" smtClean="0"/>
              <a:t>Αβεβαιότητα στην υδρολογική προσομοίωση λόγω πολυπλοκότητας</a:t>
            </a:r>
            <a:endParaRPr lang="en-GB" dirty="0"/>
          </a:p>
        </p:txBody>
      </p:sp>
    </p:spTree>
    <p:extLst>
      <p:ext uri="{BB962C8B-B14F-4D97-AF65-F5344CB8AC3E}">
        <p14:creationId xmlns:p14="http://schemas.microsoft.com/office/powerpoint/2010/main" val="1304170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ChangeArrowheads="1"/>
          </p:cNvSpPr>
          <p:nvPr/>
        </p:nvSpPr>
        <p:spPr bwMode="auto">
          <a:xfrm>
            <a:off x="0" y="0"/>
            <a:ext cx="9144000" cy="1484313"/>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endParaRPr lang="el-GR"/>
          </a:p>
        </p:txBody>
      </p:sp>
      <p:sp>
        <p:nvSpPr>
          <p:cNvPr id="65538" name="Rectangle 2"/>
          <p:cNvSpPr>
            <a:spLocks noGrp="1" noChangeArrowheads="1"/>
          </p:cNvSpPr>
          <p:nvPr>
            <p:ph type="title"/>
          </p:nvPr>
        </p:nvSpPr>
        <p:spPr/>
        <p:txBody>
          <a:bodyPr/>
          <a:lstStyle/>
          <a:p>
            <a:r>
              <a:rPr lang="el-GR"/>
              <a:t>ΔΥΠ / </a:t>
            </a:r>
            <a:r>
              <a:rPr lang="el-GR" i="1"/>
              <a:t>Ορισμοί</a:t>
            </a:r>
            <a:r>
              <a:rPr lang="el-GR"/>
              <a:t> (1)</a:t>
            </a:r>
          </a:p>
        </p:txBody>
      </p:sp>
      <p:sp>
        <p:nvSpPr>
          <p:cNvPr id="65539" name="Rectangle 3"/>
          <p:cNvSpPr>
            <a:spLocks noGrp="1" noChangeArrowheads="1"/>
          </p:cNvSpPr>
          <p:nvPr>
            <p:ph type="body" idx="1"/>
          </p:nvPr>
        </p:nvSpPr>
        <p:spPr>
          <a:xfrm>
            <a:off x="900113" y="2938463"/>
            <a:ext cx="7786687" cy="2928937"/>
          </a:xfrm>
        </p:spPr>
        <p:txBody>
          <a:bodyPr/>
          <a:lstStyle/>
          <a:p>
            <a:r>
              <a:rPr lang="el-GR"/>
              <a:t>Υδατικός πόρος</a:t>
            </a:r>
          </a:p>
          <a:p>
            <a:r>
              <a:rPr lang="el-GR"/>
              <a:t>Υδατικό σύστημα</a:t>
            </a:r>
          </a:p>
          <a:p>
            <a:r>
              <a:rPr lang="el-GR"/>
              <a:t>Υδρολογική λεκάνη ή λεκάνη απορροής</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l-GR" i="1" dirty="0" smtClean="0"/>
              <a:t>Υδατικός πόρος.</a:t>
            </a:r>
            <a:endParaRPr lang="el-GR" dirty="0"/>
          </a:p>
        </p:txBody>
      </p:sp>
      <p:sp>
        <p:nvSpPr>
          <p:cNvPr id="3" name="2 - Θέση περιεχομένου"/>
          <p:cNvSpPr>
            <a:spLocks noGrp="1"/>
          </p:cNvSpPr>
          <p:nvPr>
            <p:ph idx="1"/>
          </p:nvPr>
        </p:nvSpPr>
        <p:spPr/>
        <p:txBody>
          <a:bodyPr>
            <a:normAutofit fontScale="92500"/>
          </a:bodyPr>
          <a:lstStyle/>
          <a:p>
            <a:pPr>
              <a:buNone/>
            </a:pPr>
            <a:r>
              <a:rPr lang="el-GR" i="1" dirty="0" smtClean="0"/>
              <a:t>  -  Αν </a:t>
            </a:r>
            <a:r>
              <a:rPr lang="el-GR" i="1" dirty="0"/>
              <a:t>και είναι δύσκολο να δοθεί ακριβής ορισμός στον όρο «υδατικός </a:t>
            </a:r>
            <a:r>
              <a:rPr lang="el-GR" i="1" dirty="0" smtClean="0"/>
              <a:t>πό</a:t>
            </a:r>
            <a:r>
              <a:rPr lang="el-GR" dirty="0" smtClean="0"/>
              <a:t>ρος</a:t>
            </a:r>
            <a:r>
              <a:rPr lang="el-GR" dirty="0"/>
              <a:t>» γενικά θεωρείται η οποιαδήποτε θέση κυκλοφορίας του νερού στη φύση, </a:t>
            </a:r>
            <a:r>
              <a:rPr lang="el-GR" dirty="0" smtClean="0"/>
              <a:t>όπου συναντάται </a:t>
            </a:r>
            <a:r>
              <a:rPr lang="el-GR" dirty="0"/>
              <a:t>σε τέτοια μορφή, ώστε </a:t>
            </a:r>
            <a:r>
              <a:rPr lang="el-GR" b="1" dirty="0">
                <a:solidFill>
                  <a:srgbClr val="0070C0"/>
                </a:solidFill>
              </a:rPr>
              <a:t>να είναι δυνατή η χρησιμοποίησή του από </a:t>
            </a:r>
            <a:r>
              <a:rPr lang="el-GR" b="1" dirty="0" smtClean="0">
                <a:solidFill>
                  <a:srgbClr val="0070C0"/>
                </a:solidFill>
              </a:rPr>
              <a:t>τεχνική και </a:t>
            </a:r>
            <a:r>
              <a:rPr lang="el-GR" b="1" dirty="0">
                <a:solidFill>
                  <a:srgbClr val="0070C0"/>
                </a:solidFill>
              </a:rPr>
              <a:t>οικονομική άποψη</a:t>
            </a:r>
            <a:r>
              <a:rPr lang="el-GR" dirty="0"/>
              <a:t>, χωρίς να δημιουργεί προβλήματα στο περιβάλλον (</a:t>
            </a:r>
            <a:r>
              <a:rPr lang="el-GR" dirty="0" smtClean="0"/>
              <a:t>Τσακίρης,2007).</a:t>
            </a:r>
          </a:p>
          <a:p>
            <a:pPr>
              <a:buNone/>
            </a:pPr>
            <a:r>
              <a:rPr lang="el-GR" dirty="0" smtClean="0"/>
              <a:t>- Μη συμβατικοί Υδατικοί πόροι</a:t>
            </a:r>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l-GR" dirty="0" smtClean="0"/>
              <a:t>Σύστημα</a:t>
            </a:r>
            <a:endParaRPr lang="el-GR" dirty="0"/>
          </a:p>
        </p:txBody>
      </p:sp>
      <p:sp>
        <p:nvSpPr>
          <p:cNvPr id="3" name="2 - Θέση περιεχομένου"/>
          <p:cNvSpPr>
            <a:spLocks noGrp="1"/>
          </p:cNvSpPr>
          <p:nvPr>
            <p:ph idx="1"/>
          </p:nvPr>
        </p:nvSpPr>
        <p:spPr/>
        <p:txBody>
          <a:bodyPr>
            <a:normAutofit fontScale="77500" lnSpcReduction="20000"/>
          </a:bodyPr>
          <a:lstStyle/>
          <a:p>
            <a:r>
              <a:rPr lang="el-GR" b="1" dirty="0">
                <a:solidFill>
                  <a:srgbClr val="0070C0"/>
                </a:solidFill>
                <a:effectLst>
                  <a:outerShdw blurRad="38100" dist="38100" dir="2700000" algn="tl">
                    <a:srgbClr val="000000">
                      <a:alpha val="43137"/>
                    </a:srgbClr>
                  </a:outerShdw>
                </a:effectLst>
              </a:rPr>
              <a:t>γ’ νόμος δράσης – </a:t>
            </a:r>
            <a:r>
              <a:rPr lang="el-GR" b="1" dirty="0" smtClean="0">
                <a:solidFill>
                  <a:srgbClr val="0070C0"/>
                </a:solidFill>
                <a:effectLst>
                  <a:outerShdw blurRad="38100" dist="38100" dir="2700000" algn="tl">
                    <a:srgbClr val="000000">
                      <a:alpha val="43137"/>
                    </a:srgbClr>
                  </a:outerShdw>
                </a:effectLst>
              </a:rPr>
              <a:t>αντίδρασης</a:t>
            </a:r>
          </a:p>
          <a:p>
            <a:r>
              <a:rPr lang="el-GR" dirty="0"/>
              <a:t>Ο όρος «σύστημα» προέρχεται από το αρχαιοελληνικό ρήμα «</a:t>
            </a:r>
            <a:r>
              <a:rPr lang="el-GR" dirty="0" err="1"/>
              <a:t>συνίστημι</a:t>
            </a:r>
            <a:r>
              <a:rPr lang="el-GR" dirty="0"/>
              <a:t>» το </a:t>
            </a:r>
            <a:r>
              <a:rPr lang="el-GR" dirty="0" smtClean="0"/>
              <a:t>οποίο σημαίνει </a:t>
            </a:r>
            <a:r>
              <a:rPr lang="el-GR" dirty="0"/>
              <a:t>«συγκροτώ, συνδυάζω, συνδέω, ενώνω» (</a:t>
            </a:r>
            <a:r>
              <a:rPr lang="el-GR" dirty="0" err="1"/>
              <a:t>Μηλάκης</a:t>
            </a:r>
            <a:r>
              <a:rPr lang="el-GR" dirty="0"/>
              <a:t>, 2006</a:t>
            </a:r>
            <a:r>
              <a:rPr lang="el-GR" dirty="0" smtClean="0"/>
              <a:t>).</a:t>
            </a:r>
          </a:p>
          <a:p>
            <a:r>
              <a:rPr lang="el-GR" dirty="0"/>
              <a:t>Α</a:t>
            </a:r>
            <a:r>
              <a:rPr lang="el-GR" dirty="0" smtClean="0"/>
              <a:t>ντικείμενο </a:t>
            </a:r>
            <a:r>
              <a:rPr lang="el-GR" dirty="0"/>
              <a:t>μελέτης, το οποίο αποτελείται από ένα </a:t>
            </a:r>
            <a:r>
              <a:rPr lang="el-GR" dirty="0" smtClean="0"/>
              <a:t>σύνολο συστατικών </a:t>
            </a:r>
            <a:r>
              <a:rPr lang="el-GR" dirty="0"/>
              <a:t>(αντικειμένων, ιδεών, ανθρώπων κ.λπ.), μέρος των οποίων ή και </a:t>
            </a:r>
            <a:r>
              <a:rPr lang="el-GR" dirty="0" smtClean="0"/>
              <a:t>όλα  συνδέονται </a:t>
            </a:r>
            <a:r>
              <a:rPr lang="el-GR" dirty="0"/>
              <a:t>ή </a:t>
            </a:r>
            <a:r>
              <a:rPr lang="el-GR" b="1" dirty="0">
                <a:solidFill>
                  <a:srgbClr val="0070C0"/>
                </a:solidFill>
                <a:effectLst>
                  <a:outerShdw blurRad="38100" dist="38100" dir="2700000" algn="tl">
                    <a:srgbClr val="000000">
                      <a:alpha val="43137"/>
                    </a:srgbClr>
                  </a:outerShdw>
                </a:effectLst>
              </a:rPr>
              <a:t>αλληλεπιδρούν</a:t>
            </a:r>
            <a:r>
              <a:rPr lang="el-GR" dirty="0">
                <a:solidFill>
                  <a:srgbClr val="0070C0"/>
                </a:solidFill>
              </a:rPr>
              <a:t> </a:t>
            </a:r>
            <a:r>
              <a:rPr lang="el-GR" dirty="0"/>
              <a:t>μεταξύ τους. Ορισμένα από τα συστατικά </a:t>
            </a:r>
            <a:r>
              <a:rPr lang="el-GR" dirty="0" smtClean="0"/>
              <a:t>του συστήματος </a:t>
            </a:r>
            <a:r>
              <a:rPr lang="el-GR" dirty="0"/>
              <a:t>μπορεί επίσης να συνδέονται με άλλα συστήματα ή μόνο με </a:t>
            </a:r>
            <a:r>
              <a:rPr lang="el-GR" dirty="0" smtClean="0"/>
              <a:t>ορισμένα συστατικά </a:t>
            </a:r>
            <a:r>
              <a:rPr lang="el-GR" dirty="0"/>
              <a:t>άλλων συστημάτων (</a:t>
            </a:r>
            <a:r>
              <a:rPr lang="el-GR" dirty="0" err="1"/>
              <a:t>Wilson</a:t>
            </a:r>
            <a:r>
              <a:rPr lang="el-GR" dirty="0"/>
              <a:t>, 1981). Οτιδήποτε βρίσκεται εκτός </a:t>
            </a:r>
            <a:r>
              <a:rPr lang="el-GR" dirty="0" smtClean="0"/>
              <a:t>του συστήματος </a:t>
            </a:r>
            <a:r>
              <a:rPr lang="el-GR" dirty="0"/>
              <a:t>αποτελεί μέρος του περιβάλλοντός του, το οποίο με τη σειρά </a:t>
            </a:r>
            <a:r>
              <a:rPr lang="el-GR" dirty="0" smtClean="0"/>
              <a:t>του αποτελεί ένα </a:t>
            </a:r>
            <a:r>
              <a:rPr lang="el-GR" dirty="0"/>
              <a:t>ακόμη σύστημα.</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6 - Θέση αριθμού διαφάνειας"/>
          <p:cNvSpPr>
            <a:spLocks noGrp="1"/>
          </p:cNvSpPr>
          <p:nvPr>
            <p:ph type="sldNum" sz="quarter" idx="12"/>
          </p:nvPr>
        </p:nvSpPr>
        <p:spPr/>
        <p:txBody>
          <a:bodyPr/>
          <a:lstStyle/>
          <a:p>
            <a:fld id="{EC16061C-7953-4974-BE35-DF426A1C76E4}" type="slidenum">
              <a:rPr lang="en-GB"/>
              <a:pPr/>
              <a:t>9</a:t>
            </a:fld>
            <a:endParaRPr lang="en-GB"/>
          </a:p>
        </p:txBody>
      </p:sp>
      <p:sp useBgFill="1">
        <p:nvSpPr>
          <p:cNvPr id="13314" name="Rectangle 2"/>
          <p:cNvSpPr>
            <a:spLocks noGrp="1" noChangeArrowheads="1"/>
          </p:cNvSpPr>
          <p:nvPr>
            <p:ph type="title"/>
          </p:nvPr>
        </p:nvSpPr>
        <p:spPr>
          <a:xfrm>
            <a:off x="-914400" y="533400"/>
            <a:ext cx="7772400" cy="519113"/>
          </a:xfrm>
        </p:spPr>
        <p:txBody>
          <a:bodyPr>
            <a:spAutoFit/>
          </a:bodyPr>
          <a:lstStyle/>
          <a:p>
            <a:r>
              <a:rPr lang="el-GR" sz="2800" b="1" dirty="0" err="1">
                <a:effectLst>
                  <a:outerShdw blurRad="38100" dist="38100" dir="2700000" algn="tl">
                    <a:srgbClr val="C0C0C0"/>
                  </a:outerShdw>
                </a:effectLst>
              </a:rPr>
              <a:t>Συστημική</a:t>
            </a:r>
            <a:r>
              <a:rPr lang="el-GR" sz="2800" b="1" dirty="0">
                <a:effectLst>
                  <a:outerShdw blurRad="38100" dist="38100" dir="2700000" algn="tl">
                    <a:srgbClr val="C0C0C0"/>
                  </a:outerShdw>
                </a:effectLst>
              </a:rPr>
              <a:t> θεώρηση στη </a:t>
            </a:r>
            <a:r>
              <a:rPr lang="el-GR" sz="2800" b="1" dirty="0" smtClean="0">
                <a:effectLst>
                  <a:outerShdw blurRad="38100" dist="38100" dir="2700000" algn="tl">
                    <a:srgbClr val="C0C0C0"/>
                  </a:outerShdw>
                </a:effectLst>
              </a:rPr>
              <a:t>ΔΥΠ</a:t>
            </a:r>
            <a:endParaRPr lang="en-GB" sz="2800" b="1" dirty="0">
              <a:effectLst>
                <a:outerShdw blurRad="38100" dist="38100" dir="2700000" algn="tl">
                  <a:srgbClr val="C0C0C0"/>
                </a:outerShdw>
              </a:effectLst>
            </a:endParaRPr>
          </a:p>
        </p:txBody>
      </p:sp>
      <p:sp>
        <p:nvSpPr>
          <p:cNvPr id="13315" name="Rectangle 3"/>
          <p:cNvSpPr>
            <a:spLocks noGrp="1" noChangeArrowheads="1"/>
          </p:cNvSpPr>
          <p:nvPr>
            <p:ph type="body" sz="half" idx="2"/>
          </p:nvPr>
        </p:nvSpPr>
        <p:spPr>
          <a:xfrm>
            <a:off x="4343400" y="1371600"/>
            <a:ext cx="4267200" cy="4800600"/>
          </a:xfrm>
        </p:spPr>
        <p:txBody>
          <a:bodyPr/>
          <a:lstStyle/>
          <a:p>
            <a:pPr>
              <a:lnSpc>
                <a:spcPct val="90000"/>
              </a:lnSpc>
              <a:buFontTx/>
              <a:buNone/>
            </a:pPr>
            <a:r>
              <a:rPr lang="el-GR" sz="2000" dirty="0">
                <a:cs typeface="Times New Roman" pitchFamily="18" charset="0"/>
              </a:rPr>
              <a:t> Κάθε έργο δημιουργεί στο περιβάλλον ένα σύνολο αντιδράσεων στο υδατικό σύστημα, στο περιβάλλον γενικότερ</a:t>
            </a:r>
            <a:r>
              <a:rPr lang="el-GR" sz="2000" dirty="0"/>
              <a:t>α </a:t>
            </a:r>
            <a:r>
              <a:rPr lang="el-GR" sz="2000" dirty="0" err="1">
                <a:sym typeface="Mathematica1" pitchFamily="2" charset="2"/>
              </a:rPr>
              <a:t>Συστημική</a:t>
            </a:r>
            <a:r>
              <a:rPr lang="el-GR" sz="2000" dirty="0">
                <a:sym typeface="Mathematica1" pitchFamily="2" charset="2"/>
              </a:rPr>
              <a:t> προσέγγιση</a:t>
            </a:r>
            <a:endParaRPr lang="el-GR" sz="2000" dirty="0"/>
          </a:p>
          <a:p>
            <a:pPr>
              <a:lnSpc>
                <a:spcPct val="90000"/>
              </a:lnSpc>
              <a:buFontTx/>
              <a:buNone/>
            </a:pPr>
            <a:r>
              <a:rPr lang="el-GR" sz="2000" b="1" dirty="0"/>
              <a:t>Διαχείριση Υδατικών Πόρων είναι το σύνολο των ενεργειών (μέτρα, έργα, κανονιστικές διατάξεις, συμφωνίες κλπ.) για την αρμονική σχέση μεταξύ</a:t>
            </a:r>
          </a:p>
          <a:p>
            <a:pPr lvl="1">
              <a:lnSpc>
                <a:spcPct val="90000"/>
              </a:lnSpc>
            </a:pPr>
            <a:r>
              <a:rPr lang="el-GR" sz="2000" b="1" dirty="0"/>
              <a:t>Υδατικών πόρων</a:t>
            </a:r>
          </a:p>
          <a:p>
            <a:pPr lvl="1">
              <a:lnSpc>
                <a:spcPct val="90000"/>
              </a:lnSpc>
            </a:pPr>
            <a:r>
              <a:rPr lang="el-GR" sz="2000" b="1" dirty="0"/>
              <a:t>Κέντρων κατανάλωσης</a:t>
            </a:r>
          </a:p>
          <a:p>
            <a:pPr lvl="1">
              <a:lnSpc>
                <a:spcPct val="90000"/>
              </a:lnSpc>
            </a:pPr>
            <a:r>
              <a:rPr lang="el-GR" sz="2000" b="1" dirty="0"/>
              <a:t>Περιβάλλοντος</a:t>
            </a:r>
          </a:p>
          <a:p>
            <a:pPr>
              <a:lnSpc>
                <a:spcPct val="90000"/>
              </a:lnSpc>
              <a:buFontTx/>
              <a:buNone/>
            </a:pPr>
            <a:r>
              <a:rPr lang="el-GR" sz="2000" b="1" dirty="0"/>
              <a:t>    τώρα αλλά και στο μέλλον με στόχο τη διατηρήσιμη ανάπτυξη</a:t>
            </a:r>
          </a:p>
          <a:p>
            <a:pPr>
              <a:lnSpc>
                <a:spcPct val="90000"/>
              </a:lnSpc>
            </a:pPr>
            <a:endParaRPr lang="en-GB" sz="2800" dirty="0"/>
          </a:p>
        </p:txBody>
      </p:sp>
      <p:pic>
        <p:nvPicPr>
          <p:cNvPr id="13317" name="Picture 5" descr="C:\Documents and Settings\user\Application Data\Microsoft\Media Catalog\clip0097.WMF"/>
          <p:cNvPicPr>
            <a:picLocks noGrp="1" noChangeAspect="1" noChangeArrowheads="1"/>
          </p:cNvPicPr>
          <p:nvPr>
            <p:ph type="clipArt" sz="half" idx="1"/>
          </p:nvPr>
        </p:nvPicPr>
        <p:blipFill>
          <a:blip r:embed="rId3" cstate="print"/>
          <a:srcRect/>
          <a:stretch>
            <a:fillRect/>
          </a:stretch>
        </p:blipFill>
        <p:spPr>
          <a:xfrm>
            <a:off x="381000" y="2773363"/>
            <a:ext cx="3810000" cy="3779837"/>
          </a:xfrm>
        </p:spPr>
      </p:pic>
      <p:sp>
        <p:nvSpPr>
          <p:cNvPr id="13318" name="Text Box 6"/>
          <p:cNvSpPr txBox="1">
            <a:spLocks noChangeArrowheads="1"/>
          </p:cNvSpPr>
          <p:nvPr/>
        </p:nvSpPr>
        <p:spPr bwMode="auto">
          <a:xfrm>
            <a:off x="457200" y="1371600"/>
            <a:ext cx="3962400" cy="1558925"/>
          </a:xfrm>
          <a:prstGeom prst="rect">
            <a:avLst/>
          </a:prstGeom>
          <a:noFill/>
          <a:ln w="9525">
            <a:noFill/>
            <a:miter lim="800000"/>
            <a:headEnd/>
            <a:tailEnd/>
          </a:ln>
          <a:effectLst/>
        </p:spPr>
        <p:txBody>
          <a:bodyPr>
            <a:spAutoFit/>
          </a:bodyPr>
          <a:lstStyle/>
          <a:p>
            <a:pPr algn="just">
              <a:spcBef>
                <a:spcPct val="50000"/>
              </a:spcBef>
            </a:pPr>
            <a:r>
              <a:rPr lang="el-GR" sz="1600" b="0" dirty="0">
                <a:effectLst>
                  <a:outerShdw blurRad="38100" dist="38100" dir="2700000" algn="tl">
                    <a:srgbClr val="C0C0C0"/>
                  </a:outerShdw>
                </a:effectLst>
                <a:latin typeface="+mj-lt"/>
              </a:rPr>
              <a:t>Β</a:t>
            </a:r>
            <a:r>
              <a:rPr lang="el-GR" sz="1600" b="0" dirty="0">
                <a:effectLst>
                  <a:outerShdw blurRad="38100" dist="38100" dir="2700000" algn="tl">
                    <a:srgbClr val="C0C0C0"/>
                  </a:outerShdw>
                </a:effectLst>
                <a:latin typeface="+mj-lt"/>
                <a:cs typeface="Times New Roman" pitchFamily="18" charset="0"/>
              </a:rPr>
              <a:t>ασικά χαρακτηριστικά </a:t>
            </a:r>
            <a:r>
              <a:rPr lang="el-GR" sz="1600" b="0" i="1" dirty="0">
                <a:effectLst>
                  <a:outerShdw blurRad="38100" dist="38100" dir="2700000" algn="tl">
                    <a:srgbClr val="C0C0C0"/>
                  </a:outerShdw>
                </a:effectLst>
                <a:latin typeface="+mj-lt"/>
                <a:cs typeface="Times New Roman" pitchFamily="18" charset="0"/>
              </a:rPr>
              <a:t>συστήματος</a:t>
            </a:r>
            <a:r>
              <a:rPr lang="el-GR" sz="1600" b="0" i="1" dirty="0">
                <a:effectLst>
                  <a:outerShdw blurRad="38100" dist="38100" dir="2700000" algn="tl">
                    <a:srgbClr val="C0C0C0"/>
                  </a:outerShdw>
                </a:effectLst>
                <a:latin typeface="+mj-lt"/>
              </a:rPr>
              <a:t>:	</a:t>
            </a:r>
            <a:r>
              <a:rPr lang="el-GR" sz="1600" b="0" i="1" dirty="0">
                <a:effectLst>
                  <a:outerShdw blurRad="38100" dist="38100" dir="2700000" algn="tl">
                    <a:srgbClr val="C0C0C0"/>
                  </a:outerShdw>
                </a:effectLst>
                <a:latin typeface="+mj-lt"/>
                <a:cs typeface="Times New Roman" pitchFamily="18" charset="0"/>
              </a:rPr>
              <a:t> Ολότητα</a:t>
            </a:r>
            <a:r>
              <a:rPr lang="el-GR" sz="1600" b="0" dirty="0">
                <a:effectLst>
                  <a:outerShdw blurRad="38100" dist="38100" dir="2700000" algn="tl">
                    <a:srgbClr val="C0C0C0"/>
                  </a:outerShdw>
                </a:effectLst>
                <a:latin typeface="+mj-lt"/>
              </a:rPr>
              <a:t>, </a:t>
            </a:r>
            <a:r>
              <a:rPr lang="el-GR" sz="1600" b="0" i="1" dirty="0">
                <a:effectLst>
                  <a:outerShdw blurRad="38100" dist="38100" dir="2700000" algn="tl">
                    <a:srgbClr val="C0C0C0"/>
                  </a:outerShdw>
                </a:effectLst>
                <a:latin typeface="+mj-lt"/>
                <a:cs typeface="Times New Roman" pitchFamily="18" charset="0"/>
              </a:rPr>
              <a:t>Αλληλεπίδραση</a:t>
            </a:r>
            <a:r>
              <a:rPr lang="el-GR" sz="1600" b="0" dirty="0">
                <a:effectLst>
                  <a:outerShdw blurRad="38100" dist="38100" dir="2700000" algn="tl">
                    <a:srgbClr val="C0C0C0"/>
                  </a:outerShdw>
                </a:effectLst>
                <a:latin typeface="+mj-lt"/>
              </a:rPr>
              <a:t>, </a:t>
            </a:r>
            <a:r>
              <a:rPr lang="el-GR" sz="1600" b="0" i="1" dirty="0">
                <a:effectLst>
                  <a:outerShdw blurRad="38100" dist="38100" dir="2700000" algn="tl">
                    <a:srgbClr val="C0C0C0"/>
                  </a:outerShdw>
                </a:effectLst>
                <a:latin typeface="+mj-lt"/>
                <a:cs typeface="Times New Roman" pitchFamily="18" charset="0"/>
              </a:rPr>
              <a:t>Πολυπλοκότητα</a:t>
            </a:r>
            <a:r>
              <a:rPr lang="el-GR" sz="1600" b="0" dirty="0">
                <a:effectLst>
                  <a:outerShdw blurRad="38100" dist="38100" dir="2700000" algn="tl">
                    <a:srgbClr val="C0C0C0"/>
                  </a:outerShdw>
                </a:effectLst>
                <a:latin typeface="+mj-lt"/>
              </a:rPr>
              <a:t>, </a:t>
            </a:r>
            <a:r>
              <a:rPr lang="el-GR" sz="1600" b="0" i="1" dirty="0">
                <a:effectLst>
                  <a:outerShdw blurRad="38100" dist="38100" dir="2700000" algn="tl">
                    <a:srgbClr val="C0C0C0"/>
                  </a:outerShdw>
                </a:effectLst>
                <a:latin typeface="+mj-lt"/>
                <a:cs typeface="Times New Roman" pitchFamily="18" charset="0"/>
              </a:rPr>
              <a:t>Σχέση με το περιβάλλον του</a:t>
            </a:r>
            <a:endParaRPr lang="el-GR" sz="1600" b="0" dirty="0">
              <a:effectLst>
                <a:outerShdw blurRad="38100" dist="38100" dir="2700000" algn="tl">
                  <a:srgbClr val="C0C0C0"/>
                </a:outerShdw>
              </a:effectLst>
              <a:latin typeface="+mj-lt"/>
              <a:cs typeface="Times New Roman" pitchFamily="18" charset="0"/>
            </a:endParaRPr>
          </a:p>
          <a:p>
            <a:pPr algn="just">
              <a:spcBef>
                <a:spcPct val="50000"/>
              </a:spcBef>
            </a:pPr>
            <a:endParaRPr lang="el-GR" sz="1600" b="0" dirty="0">
              <a:effectLst>
                <a:outerShdw blurRad="38100" dist="38100" dir="2700000" algn="tl">
                  <a:srgbClr val="C0C0C0"/>
                </a:outerShdw>
              </a:effectLst>
              <a:cs typeface="Times New Roman" pitchFamily="18" charset="0"/>
            </a:endParaRPr>
          </a:p>
          <a:p>
            <a:pPr>
              <a:spcBef>
                <a:spcPct val="50000"/>
              </a:spcBef>
            </a:pPr>
            <a:endParaRPr lang="en-GB" sz="1600" dirty="0">
              <a:effectLst>
                <a:outerShdw blurRad="38100" dist="38100" dir="2700000" algn="tl">
                  <a:srgbClr val="C0C0C0"/>
                </a:outerShdw>
              </a:effectLst>
            </a:endParaRPr>
          </a:p>
        </p:txBody>
      </p:sp>
      <p:sp>
        <p:nvSpPr>
          <p:cNvPr id="13321" name="Line 9"/>
          <p:cNvSpPr>
            <a:spLocks noChangeShapeType="1"/>
          </p:cNvSpPr>
          <p:nvPr/>
        </p:nvSpPr>
        <p:spPr bwMode="auto">
          <a:xfrm>
            <a:off x="0" y="1066800"/>
            <a:ext cx="7239000" cy="0"/>
          </a:xfrm>
          <a:prstGeom prst="line">
            <a:avLst/>
          </a:prstGeom>
          <a:noFill/>
          <a:ln w="28575">
            <a:solidFill>
              <a:schemeClr val="tx1"/>
            </a:solidFill>
            <a:round/>
            <a:headEnd/>
            <a:tailEnd/>
          </a:ln>
          <a:effectLst/>
        </p:spPr>
        <p:txBody>
          <a:bodyPr/>
          <a:lstStyle/>
          <a:p>
            <a:endParaRPr lang="el-GR"/>
          </a:p>
        </p:txBody>
      </p:sp>
      <p:sp>
        <p:nvSpPr>
          <p:cNvPr id="13322" name="Line 10"/>
          <p:cNvSpPr>
            <a:spLocks noChangeShapeType="1"/>
          </p:cNvSpPr>
          <p:nvPr/>
        </p:nvSpPr>
        <p:spPr bwMode="auto">
          <a:xfrm flipH="1">
            <a:off x="381000" y="762000"/>
            <a:ext cx="0" cy="1752600"/>
          </a:xfrm>
          <a:prstGeom prst="line">
            <a:avLst/>
          </a:prstGeom>
          <a:noFill/>
          <a:ln w="28575">
            <a:solidFill>
              <a:schemeClr val="tx1"/>
            </a:solidFill>
            <a:round/>
            <a:headEnd/>
            <a:tailEnd/>
          </a:ln>
          <a:effectLst/>
        </p:spPr>
        <p:txBody>
          <a:bodyPr/>
          <a:lstStyle/>
          <a:p>
            <a:endParaRPr lang="el-GR"/>
          </a:p>
        </p:txBody>
      </p:sp>
      <p:sp>
        <p:nvSpPr>
          <p:cNvPr id="13323" name="Line 11"/>
          <p:cNvSpPr>
            <a:spLocks noChangeShapeType="1"/>
          </p:cNvSpPr>
          <p:nvPr/>
        </p:nvSpPr>
        <p:spPr bwMode="auto">
          <a:xfrm flipH="1">
            <a:off x="8153400" y="5867400"/>
            <a:ext cx="0" cy="609600"/>
          </a:xfrm>
          <a:prstGeom prst="line">
            <a:avLst/>
          </a:prstGeom>
          <a:noFill/>
          <a:ln w="28575">
            <a:solidFill>
              <a:schemeClr val="tx1"/>
            </a:solidFill>
            <a:round/>
            <a:headEnd/>
            <a:tailEnd/>
          </a:ln>
          <a:effectLst/>
        </p:spPr>
        <p:txBody>
          <a:bodyPr/>
          <a:lstStyle/>
          <a:p>
            <a:endParaRPr lang="el-GR"/>
          </a:p>
        </p:txBody>
      </p:sp>
      <p:sp>
        <p:nvSpPr>
          <p:cNvPr id="13324" name="Line 12"/>
          <p:cNvSpPr>
            <a:spLocks noChangeShapeType="1"/>
          </p:cNvSpPr>
          <p:nvPr/>
        </p:nvSpPr>
        <p:spPr bwMode="auto">
          <a:xfrm>
            <a:off x="7239000" y="6172200"/>
            <a:ext cx="1219200" cy="0"/>
          </a:xfrm>
          <a:prstGeom prst="line">
            <a:avLst/>
          </a:prstGeom>
          <a:noFill/>
          <a:ln w="28575">
            <a:solidFill>
              <a:schemeClr val="tx1"/>
            </a:solidFill>
            <a:round/>
            <a:headEnd/>
            <a:tailEnd/>
          </a:ln>
          <a:effectLst/>
        </p:spPr>
        <p:txBody>
          <a:bodyPr/>
          <a:lstStyle/>
          <a:p>
            <a:endParaRPr lang="el-G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chemeClr val="accent1"/>
            </a:gs>
            <a:gs pos="100000">
              <a:schemeClr val="accent1">
                <a:gamma/>
                <a:tint val="0"/>
                <a:invGamma/>
              </a:schemeClr>
            </a:gs>
          </a:gsLst>
          <a:lin ang="5400000" scaled="1"/>
        </a:gradFill>
        <a:ln w="9525">
          <a:noFill/>
          <a:miter lim="800000"/>
          <a:headEnd/>
          <a:tailEnd/>
        </a:ln>
        <a:effectLst/>
      </a:spPr>
      <a:bodyPr wrap="none" anchor="ctr"/>
      <a:lstStyle>
        <a:defPPr>
          <a:defRPr/>
        </a:defPPr>
      </a:lstStyle>
    </a:sp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29634</TotalTime>
  <Words>1846</Words>
  <Application>Microsoft Office PowerPoint</Application>
  <PresentationFormat>Προβολή στην οθόνη (4:3)</PresentationFormat>
  <Paragraphs>278</Paragraphs>
  <Slides>52</Slides>
  <Notes>8</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52</vt:i4>
      </vt:variant>
    </vt:vector>
  </HeadingPairs>
  <TitlesOfParts>
    <vt:vector size="65" baseType="lpstr">
      <vt:lpstr>Arial</vt:lpstr>
      <vt:lpstr>Book Antiqua</vt:lpstr>
      <vt:lpstr>Calibri</vt:lpstr>
      <vt:lpstr>Cambria</vt:lpstr>
      <vt:lpstr>Century Schoolbook</vt:lpstr>
      <vt:lpstr>Mathematica1</vt:lpstr>
      <vt:lpstr>Monotype Sorts</vt:lpstr>
      <vt:lpstr>Tahoma</vt:lpstr>
      <vt:lpstr>Times New Roman</vt:lpstr>
      <vt:lpstr>Wingdings</vt:lpstr>
      <vt:lpstr>Θέμα του Office</vt:lpstr>
      <vt:lpstr>Εικόνα</vt:lpstr>
      <vt:lpstr>Drawing</vt:lpstr>
      <vt:lpstr>Διαχείριση Υδατικών Πόρων</vt:lpstr>
      <vt:lpstr>Παρουσίαση του PowerPoint</vt:lpstr>
      <vt:lpstr>Λειψυδρία</vt:lpstr>
      <vt:lpstr>Λειψυδρία από φυσικά ή οικονομικά αίτια = f(% χρησιμοποίησης επιφ. παροχής)</vt:lpstr>
      <vt:lpstr>Αφρική: σε κάποιες περιοχές οικονομική λειψυδρία</vt:lpstr>
      <vt:lpstr>ΔΥΠ / Ορισμοί (1)</vt:lpstr>
      <vt:lpstr>Υδατικός πόρος.</vt:lpstr>
      <vt:lpstr>Σύστημα</vt:lpstr>
      <vt:lpstr>Συστημική θεώρηση στη ΔΥΠ</vt:lpstr>
      <vt:lpstr>Διαγραμματική Παρουσίαση Υδατικού Συστήματος</vt:lpstr>
      <vt:lpstr>ΔΥΠ</vt:lpstr>
      <vt:lpstr>Νεότερες αντιλήψεις</vt:lpstr>
      <vt:lpstr>Προβληματική (ιστορική εξέλιξη)</vt:lpstr>
      <vt:lpstr>Παρουσίαση του PowerPoint</vt:lpstr>
      <vt:lpstr>Παρουσίαση του PowerPoint</vt:lpstr>
      <vt:lpstr>Κέντρα κατανάλωσης</vt:lpstr>
      <vt:lpstr>Παρουσίαση του PowerPoint</vt:lpstr>
      <vt:lpstr>Διαθεσιμότητα</vt:lpstr>
      <vt:lpstr>Μέτρα/εναλλακτικές</vt:lpstr>
      <vt:lpstr>Εναλλακτικές</vt:lpstr>
      <vt:lpstr>Παρουσίαση του PowerPoint</vt:lpstr>
      <vt:lpstr>Παρουσίαση του PowerPoint</vt:lpstr>
      <vt:lpstr>Παρουσίαση του PowerPoint</vt:lpstr>
      <vt:lpstr>Εναλλακτική: περιορισμός της ζήτησης</vt:lpstr>
      <vt:lpstr>Παρουσίαση του PowerPoint</vt:lpstr>
      <vt:lpstr>Περιβάλλον</vt:lpstr>
      <vt:lpstr>Παρουσίαση του PowerPoint</vt:lpstr>
      <vt:lpstr>Οδηγία-Πλαίσιο 2000/60/ΕΚ (1/2)</vt:lpstr>
      <vt:lpstr>Οικολογική παροχή</vt:lpstr>
      <vt:lpstr>Παρουσίαση του PowerPoint</vt:lpstr>
      <vt:lpstr>Οικολογική παροχή (2)</vt:lpstr>
      <vt:lpstr>Ελλάδα---Υδρολογικές μέθοδοι</vt:lpstr>
      <vt:lpstr>Παρουσίαση του PowerPoint</vt:lpstr>
      <vt:lpstr>Παρουσίαση του PowerPoint</vt:lpstr>
      <vt:lpstr>Ανάγκη διεπιστημονικής αντίληψης-θεώρησης</vt:lpstr>
      <vt:lpstr>Ολοκληρωμένη ΔΥΠ</vt:lpstr>
      <vt:lpstr>Διατηρησιμότητα της Ανάπτυξης</vt:lpstr>
      <vt:lpstr>Διαφορά με άλλα αντικείμενα του πολιτικού μηχανικού</vt:lpstr>
      <vt:lpstr>Παράδειγμα μεθοδολογίας στη ΔΥΠ</vt:lpstr>
      <vt:lpstr>Παρουσίαση του PowerPoint</vt:lpstr>
      <vt:lpstr>Άξονες / Διαστάσεις ΔΥΠ</vt:lpstr>
      <vt:lpstr>Παρουσίαση του PowerPoint</vt:lpstr>
      <vt:lpstr>Ενδιαφερόμενοι  της ΔΥΠ</vt:lpstr>
      <vt:lpstr>ΔΥΠ – Διαστάσεις</vt:lpstr>
      <vt:lpstr>Διαχείριση υδατικών πόρων</vt:lpstr>
      <vt:lpstr>Παρουσίαση του PowerPoint</vt:lpstr>
      <vt:lpstr>Νεώτερες και παλαιότερες αντιλήψεις στη ΔΥΠ</vt:lpstr>
      <vt:lpstr>Παρουσίαση του PowerPoint</vt:lpstr>
      <vt:lpstr>Ολοκληρωμένη διαχείριση υδατικών πόρων</vt:lpstr>
      <vt:lpstr>Προσαρμοστική διαχείριση υδατικών πόρων</vt:lpstr>
      <vt:lpstr>Παρουσίαση του PowerPoint</vt:lpstr>
      <vt:lpstr>Εγγενής αβεβαιότητες κατά την υδρολογική προσομοίωση</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hp</dc:creator>
  <cp:lastModifiedBy>χ</cp:lastModifiedBy>
  <cp:revision>106</cp:revision>
  <dcterms:created xsi:type="dcterms:W3CDTF">2014-09-20T12:52:05Z</dcterms:created>
  <dcterms:modified xsi:type="dcterms:W3CDTF">2023-01-24T15:30:52Z</dcterms:modified>
</cp:coreProperties>
</file>