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45C03-E038-4BED-A110-E2325D0C2C6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142853"/>
            <a:ext cx="7815290" cy="1500198"/>
          </a:xfrm>
        </p:spPr>
        <p:txBody>
          <a:bodyPr>
            <a:normAutofit/>
          </a:bodyPr>
          <a:lstStyle/>
          <a:p>
            <a:pPr fontAlgn="auto"/>
            <a:r>
              <a:rPr lang="el-GR" sz="4000" dirty="0" smtClean="0"/>
              <a:t>ΚΕΦΑΛΑΙΟ </a:t>
            </a:r>
            <a:r>
              <a:rPr lang="el-GR" sz="4000" dirty="0"/>
              <a:t>14</a:t>
            </a:r>
            <a:br>
              <a:rPr lang="el-GR" sz="4000" dirty="0"/>
            </a:br>
            <a:r>
              <a:rPr lang="el-GR" sz="4000" dirty="0"/>
              <a:t>ΒΙΟΠΟΙΚΙΛΟΤΗΤΑ ΣΤΟΥΣ ΩΚΕΑΝΟΥΣ</a:t>
            </a:r>
          </a:p>
        </p:txBody>
      </p:sp>
      <p:sp>
        <p:nvSpPr>
          <p:cNvPr id="3" name="2 - Υπότιτλος"/>
          <p:cNvSpPr>
            <a:spLocks noGrp="1"/>
          </p:cNvSpPr>
          <p:nvPr>
            <p:ph type="subTitle" idx="1"/>
          </p:nvPr>
        </p:nvSpPr>
        <p:spPr>
          <a:xfrm>
            <a:off x="357158" y="1428736"/>
            <a:ext cx="8358246" cy="5214974"/>
          </a:xfrm>
        </p:spPr>
        <p:txBody>
          <a:bodyPr>
            <a:normAutofit fontScale="92500" lnSpcReduction="10000"/>
          </a:bodyPr>
          <a:lstStyle/>
          <a:p>
            <a:pPr algn="just" fontAlgn="auto"/>
            <a:r>
              <a:rPr lang="el-GR" sz="2100" dirty="0"/>
              <a:t>Ο ωκεανός φιλοξενεί μία μεγάλη ποικιλία από οργανισμούς. Ο αριθμός και η ποικιλία των ειδών εντός μίας περιοχής είναι γνωστή ως βιοποικιλότητα. Για παράδειγμα  τα οικοσυστήματα κοραλλιογενών υφάλων έχουν μεγάλη βιοποικιλότητα. Αυτά τα οικοσυστήματα φιλοξενούν φύκια, κοράλλια, ψάρια, σκουλήκια, θαλάσσιες χελώνες, καρχαρίες, πλαγκτόν και πολλά άλλα είδη. Η βιοποικιλότητα είναι μεγαλύτερη στους ωκεανούς από ότι στη στεριά ή στα γλυκά νερά</a:t>
            </a:r>
            <a:r>
              <a:rPr lang="el-GR" sz="2100" dirty="0" smtClean="0"/>
              <a:t>.</a:t>
            </a:r>
            <a:endParaRPr lang="en-US" sz="2100" dirty="0" smtClean="0"/>
          </a:p>
          <a:p>
            <a:pPr fontAlgn="auto"/>
            <a:endParaRPr lang="en-US" sz="2100" dirty="0" smtClean="0"/>
          </a:p>
          <a:p>
            <a:pPr fontAlgn="auto"/>
            <a:endParaRPr lang="en-US" sz="2100" dirty="0"/>
          </a:p>
          <a:p>
            <a:pPr fontAlgn="auto"/>
            <a:endParaRPr lang="en-US" sz="2100" dirty="0" smtClean="0"/>
          </a:p>
          <a:p>
            <a:pPr fontAlgn="auto"/>
            <a:endParaRPr lang="en-US" sz="2100" dirty="0"/>
          </a:p>
          <a:p>
            <a:pPr fontAlgn="auto"/>
            <a:endParaRPr lang="en-US" sz="2100" dirty="0" smtClean="0"/>
          </a:p>
          <a:p>
            <a:pPr fontAlgn="auto"/>
            <a:endParaRPr lang="en-US" sz="2100" dirty="0"/>
          </a:p>
          <a:p>
            <a:pPr fontAlgn="auto"/>
            <a:endParaRPr lang="en-US" sz="2100" dirty="0" smtClean="0"/>
          </a:p>
          <a:p>
            <a:pPr fontAlgn="auto"/>
            <a:endParaRPr lang="el-GR" sz="2100" dirty="0"/>
          </a:p>
          <a:p>
            <a:pPr fontAlgn="auto"/>
            <a:endParaRPr lang="en-US" sz="2000" dirty="0"/>
          </a:p>
          <a:p>
            <a:pPr fontAlgn="auto"/>
            <a:r>
              <a:rPr lang="el-GR" sz="2000" dirty="0" smtClean="0"/>
              <a:t>ΕΙΚΟΝΑ1</a:t>
            </a:r>
            <a:r>
              <a:rPr lang="el-GR" sz="2000" dirty="0"/>
              <a:t>: Κοραλλιογενές ύφαλος</a:t>
            </a:r>
          </a:p>
          <a:p>
            <a:endParaRPr lang="el-GR" dirty="0"/>
          </a:p>
        </p:txBody>
      </p:sp>
      <p:pic>
        <p:nvPicPr>
          <p:cNvPr id="5" name="4 - Εικόνα" descr="ÎÏÎ¿ÏÎ­Î»ÎµÏÎ¼Î± ÎµÎ¹ÎºÏÎ½Î±Ï Î³Î¹Î± Î²Î¹Î¿ÏÎ¿Î¹ÎºÎ¹Î»Î¿ÏÎ·ÏÎ± ÏÏÎ¿ÏÏ ÏÎºÎµÎ±Î½Î¿ÏÏ"/>
          <p:cNvPicPr/>
          <p:nvPr/>
        </p:nvPicPr>
        <p:blipFill>
          <a:blip r:embed="rId2" cstate="print"/>
          <a:srcRect/>
          <a:stretch>
            <a:fillRect/>
          </a:stretch>
        </p:blipFill>
        <p:spPr bwMode="auto">
          <a:xfrm>
            <a:off x="2500298" y="3500438"/>
            <a:ext cx="4620324" cy="259803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357158" y="36901"/>
            <a:ext cx="4786346" cy="3925879"/>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4500562" y="2500306"/>
            <a:ext cx="3952875" cy="3609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14282" y="214290"/>
            <a:ext cx="4286250" cy="254317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285720" y="2643182"/>
            <a:ext cx="3933825" cy="384810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cstate="print"/>
          <a:srcRect/>
          <a:stretch>
            <a:fillRect/>
          </a:stretch>
        </p:blipFill>
        <p:spPr bwMode="auto">
          <a:xfrm>
            <a:off x="5643570" y="214290"/>
            <a:ext cx="1828800" cy="5429250"/>
          </a:xfrm>
          <a:prstGeom prst="rect">
            <a:avLst/>
          </a:prstGeom>
          <a:noFill/>
          <a:ln w="9525">
            <a:noFill/>
            <a:miter lim="800000"/>
            <a:headEnd/>
            <a:tailEnd/>
          </a:ln>
          <a:effectLst/>
        </p:spPr>
      </p:pic>
      <p:pic>
        <p:nvPicPr>
          <p:cNvPr id="22533" name="Picture 5"/>
          <p:cNvPicPr>
            <a:picLocks noChangeAspect="1" noChangeArrowheads="1"/>
          </p:cNvPicPr>
          <p:nvPr/>
        </p:nvPicPr>
        <p:blipFill>
          <a:blip r:embed="rId5" cstate="print"/>
          <a:srcRect/>
          <a:stretch>
            <a:fillRect/>
          </a:stretch>
        </p:blipFill>
        <p:spPr bwMode="auto">
          <a:xfrm>
            <a:off x="4929190" y="5643578"/>
            <a:ext cx="3952875" cy="904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500034" y="214290"/>
            <a:ext cx="7848600" cy="41910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cstate="print"/>
          <a:srcRect/>
          <a:stretch>
            <a:fillRect/>
          </a:stretch>
        </p:blipFill>
        <p:spPr bwMode="auto">
          <a:xfrm>
            <a:off x="523875" y="1000108"/>
            <a:ext cx="8096250"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357158" y="785794"/>
            <a:ext cx="8572560"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14282" y="928670"/>
            <a:ext cx="8643997" cy="4357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504825" y="1519238"/>
            <a:ext cx="8134350" cy="3819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661988" y="1190625"/>
            <a:ext cx="7820025"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357158" y="642919"/>
            <a:ext cx="8501122" cy="438152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cstate="print"/>
          <a:srcRect/>
          <a:stretch>
            <a:fillRect/>
          </a:stretch>
        </p:blipFill>
        <p:spPr bwMode="auto">
          <a:xfrm>
            <a:off x="428596" y="5000636"/>
            <a:ext cx="7239000"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357166"/>
            <a:ext cx="9144000" cy="5786478"/>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cstate="print"/>
          <a:srcRect/>
          <a:stretch>
            <a:fillRect/>
          </a:stretch>
        </p:blipFill>
        <p:spPr bwMode="auto">
          <a:xfrm>
            <a:off x="214282" y="6124575"/>
            <a:ext cx="3990975" cy="733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785786" y="428604"/>
            <a:ext cx="7515225" cy="2085975"/>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cstate="print"/>
          <a:srcRect/>
          <a:stretch>
            <a:fillRect/>
          </a:stretch>
        </p:blipFill>
        <p:spPr bwMode="auto">
          <a:xfrm>
            <a:off x="571472" y="2571744"/>
            <a:ext cx="8334375"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14290"/>
            <a:ext cx="8229600" cy="6500858"/>
          </a:xfrm>
        </p:spPr>
        <p:txBody>
          <a:bodyPr>
            <a:normAutofit/>
          </a:bodyPr>
          <a:lstStyle/>
          <a:p>
            <a:pPr algn="just">
              <a:buNone/>
            </a:pPr>
            <a:r>
              <a:rPr lang="el-GR" sz="1800" dirty="0"/>
              <a:t>Ο όρος βιοποικιλότητα δεν αναφέρεται μόνο τα διαφορετικά είδη οργανισμών. Η ποικιλία σε κάθε είδος οργανισμού επίσης συμβάλλει στη βιοποικιλότητα. Για παράδειγμα στο είδος των άλμπατρος τα πουλιά δεν είναι μεταξύ τους ίδια. Κάποια για παράδειγμα μπορούν και πετούν πιο γρήγορα ή πιο μακριά από κάποια άλλα. Η βιοποικιλότητα μέσα στα είδη τα βοηθά να μην εξαφανιστούν </a:t>
            </a:r>
            <a:r>
              <a:rPr lang="el-GR" sz="1800" dirty="0" smtClean="0"/>
              <a:t>σε</a:t>
            </a:r>
            <a:r>
              <a:rPr lang="en-US" sz="1800" dirty="0" smtClean="0"/>
              <a:t> </a:t>
            </a:r>
            <a:r>
              <a:rPr lang="el-GR" sz="1800" dirty="0" smtClean="0"/>
              <a:t>περιόδους </a:t>
            </a:r>
            <a:r>
              <a:rPr lang="el-GR" sz="1800" dirty="0"/>
              <a:t>με δύσκολες συνθήκες</a:t>
            </a:r>
            <a:r>
              <a:rPr lang="el-GR" dirty="0"/>
              <a:t>.</a:t>
            </a:r>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a:p>
          <a:p>
            <a:pPr>
              <a:buNone/>
            </a:pPr>
            <a:endParaRPr lang="en-US" sz="1900" dirty="0"/>
          </a:p>
          <a:p>
            <a:pPr>
              <a:buNone/>
            </a:pPr>
            <a:r>
              <a:rPr lang="el-GR" sz="1900" dirty="0" smtClean="0"/>
              <a:t>ΕΙΚΟΝΑ </a:t>
            </a:r>
            <a:r>
              <a:rPr lang="el-GR" sz="1900" dirty="0"/>
              <a:t>2: Ποτέ δύο άτομα του ίδιου είδους δεν είναι ακριβώς τα ίδια. Αυτά τα δύο άλμπατρος βραχείας ουράς  έχουν γενετικές διαφορές.</a:t>
            </a:r>
          </a:p>
          <a:p>
            <a:pPr>
              <a:buNone/>
            </a:pPr>
            <a:endParaRPr lang="el-GR" dirty="0"/>
          </a:p>
        </p:txBody>
      </p:sp>
      <p:pic>
        <p:nvPicPr>
          <p:cNvPr id="4" name="3 - Εικόνα" descr="Î£ÏÎµÏÎ¹ÎºÎ® ÎµÎ¹ÎºÏÎ½Î±"/>
          <p:cNvPicPr/>
          <p:nvPr/>
        </p:nvPicPr>
        <p:blipFill>
          <a:blip r:embed="rId2" cstate="print"/>
          <a:srcRect/>
          <a:stretch>
            <a:fillRect/>
          </a:stretch>
        </p:blipFill>
        <p:spPr bwMode="auto">
          <a:xfrm>
            <a:off x="2143108" y="2214554"/>
            <a:ext cx="4643658" cy="309267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428625" y="285729"/>
            <a:ext cx="8286750" cy="4714907"/>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cstate="print"/>
          <a:srcRect/>
          <a:stretch>
            <a:fillRect/>
          </a:stretch>
        </p:blipFill>
        <p:spPr bwMode="auto">
          <a:xfrm>
            <a:off x="571472" y="5072074"/>
            <a:ext cx="8172450"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85720" y="214290"/>
            <a:ext cx="8267700" cy="2000264"/>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srcRect/>
          <a:stretch>
            <a:fillRect/>
          </a:stretch>
        </p:blipFill>
        <p:spPr bwMode="auto">
          <a:xfrm>
            <a:off x="357158" y="2428868"/>
            <a:ext cx="7991475"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28596" y="0"/>
            <a:ext cx="8267700" cy="424815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500034" y="4214818"/>
            <a:ext cx="8201025"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400050" y="1190625"/>
            <a:ext cx="8343900"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461963" y="1114425"/>
            <a:ext cx="8220075" cy="462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85720" y="285728"/>
            <a:ext cx="8467725"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471488" y="1000108"/>
            <a:ext cx="8201025" cy="3748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461963" y="1195388"/>
            <a:ext cx="8220075" cy="446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57158" y="214290"/>
            <a:ext cx="8124825" cy="847725"/>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a:off x="419100" y="1133475"/>
            <a:ext cx="8305800" cy="4591050"/>
          </a:xfrm>
          <a:prstGeom prst="rect">
            <a:avLst/>
          </a:prstGeom>
          <a:noFill/>
          <a:ln w="9525">
            <a:noFill/>
            <a:miter lim="800000"/>
            <a:headEnd/>
            <a:tailEnd/>
          </a:ln>
          <a:effectLst/>
        </p:spPr>
      </p:pic>
      <p:pic>
        <p:nvPicPr>
          <p:cNvPr id="43012" name="Picture 4"/>
          <p:cNvPicPr>
            <a:picLocks noChangeAspect="1" noChangeArrowheads="1"/>
          </p:cNvPicPr>
          <p:nvPr/>
        </p:nvPicPr>
        <p:blipFill>
          <a:blip r:embed="rId4" cstate="print"/>
          <a:srcRect/>
          <a:stretch>
            <a:fillRect/>
          </a:stretch>
        </p:blipFill>
        <p:spPr bwMode="auto">
          <a:xfrm>
            <a:off x="428596" y="5786454"/>
            <a:ext cx="8181975"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485775" y="285728"/>
            <a:ext cx="8172450"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0"/>
            <a:ext cx="8229600" cy="6643710"/>
          </a:xfrm>
        </p:spPr>
        <p:txBody>
          <a:bodyPr/>
          <a:lstStyle/>
          <a:p>
            <a:pPr algn="just" fontAlgn="auto">
              <a:buNone/>
            </a:pPr>
            <a:r>
              <a:rPr lang="en-US" dirty="0" smtClean="0"/>
              <a:t>   </a:t>
            </a:r>
            <a:r>
              <a:rPr lang="el-GR" sz="1800" dirty="0" smtClean="0"/>
              <a:t>Σε αυτό το μάθημα θα εξερευνήσουμε τα είδη του </a:t>
            </a:r>
            <a:r>
              <a:rPr lang="el-GR" sz="1800" dirty="0" err="1" smtClean="0"/>
              <a:t>πλαγκτού</a:t>
            </a:r>
            <a:r>
              <a:rPr lang="el-GR" sz="1800" dirty="0" smtClean="0"/>
              <a:t>. Το </a:t>
            </a:r>
            <a:r>
              <a:rPr lang="el-GR" sz="1800" dirty="0" err="1" smtClean="0"/>
              <a:t>πλαγκτό</a:t>
            </a:r>
            <a:r>
              <a:rPr lang="el-GR" sz="1800" dirty="0" smtClean="0"/>
              <a:t> περιλαμβάνει όλους τους οργανισμούς που κινούνται με το ρεύμα των υδάτων. Αντίθετα οι οργανισμοί που κολυμπούν αυτοδύναμα ονομάζονται </a:t>
            </a:r>
            <a:r>
              <a:rPr lang="el-GR" sz="1800" dirty="0" err="1" smtClean="0"/>
              <a:t>νήκτον</a:t>
            </a:r>
            <a:r>
              <a:rPr lang="el-GR" sz="1800" dirty="0" smtClean="0"/>
              <a:t>. Παραδείγματα από </a:t>
            </a:r>
            <a:r>
              <a:rPr lang="el-GR" sz="1800" dirty="0" err="1" smtClean="0"/>
              <a:t>νήκτον</a:t>
            </a:r>
            <a:r>
              <a:rPr lang="el-GR" sz="1800" dirty="0" smtClean="0"/>
              <a:t> είναι τα θαλάσσια θηλαστικά, τα ψάρια και τα </a:t>
            </a:r>
            <a:r>
              <a:rPr lang="el-GR" sz="1800" dirty="0" err="1" smtClean="0"/>
              <a:t>θαλασσοπούλια.Το</a:t>
            </a:r>
            <a:r>
              <a:rPr lang="el-GR" sz="1800" dirty="0" smtClean="0"/>
              <a:t> </a:t>
            </a:r>
            <a:r>
              <a:rPr lang="el-GR" sz="1800" dirty="0" err="1"/>
              <a:t>φυτοπλαγκτό</a:t>
            </a:r>
            <a:r>
              <a:rPr lang="el-GR" sz="1800" dirty="0"/>
              <a:t> που μελέτησες στο προηγούμενο κεφάλαιο είναι το </a:t>
            </a:r>
            <a:r>
              <a:rPr lang="el-GR" sz="1800" dirty="0" err="1"/>
              <a:t>πλαγκτό</a:t>
            </a:r>
            <a:r>
              <a:rPr lang="el-GR" sz="1800" dirty="0"/>
              <a:t> που έχει την ικανότητα της φωτοσύνθεσης. Θα ανακαλύψεις πως υπάρχουν και άλλα είδη που ανήκουν στο </a:t>
            </a:r>
            <a:r>
              <a:rPr lang="el-GR" sz="1800" dirty="0" err="1"/>
              <a:t>πλαγκτό</a:t>
            </a:r>
            <a:r>
              <a:rPr lang="el-GR" sz="1800" dirty="0" smtClean="0"/>
              <a:t>.</a:t>
            </a:r>
            <a:endParaRPr lang="en-US" sz="1800" dirty="0" smtClean="0"/>
          </a:p>
          <a:p>
            <a:pPr algn="just" fontAlgn="auto">
              <a:buNone/>
            </a:pPr>
            <a:endParaRPr lang="en-US" sz="1800" dirty="0"/>
          </a:p>
          <a:p>
            <a:pPr algn="just" fontAlgn="auto">
              <a:buNone/>
            </a:pPr>
            <a:endParaRPr lang="en-US" sz="1800" dirty="0" smtClean="0"/>
          </a:p>
          <a:p>
            <a:pPr algn="just" fontAlgn="auto">
              <a:buNone/>
            </a:pPr>
            <a:endParaRPr lang="en-US" sz="1800" dirty="0"/>
          </a:p>
          <a:p>
            <a:pPr algn="just" fontAlgn="auto">
              <a:buNone/>
            </a:pPr>
            <a:endParaRPr lang="en-US" sz="1800" dirty="0" smtClean="0"/>
          </a:p>
          <a:p>
            <a:pPr algn="just" fontAlgn="auto">
              <a:buNone/>
            </a:pPr>
            <a:endParaRPr lang="en-US" sz="1800" dirty="0"/>
          </a:p>
          <a:p>
            <a:pPr algn="just" fontAlgn="auto">
              <a:buNone/>
            </a:pPr>
            <a:endParaRPr lang="en-US" sz="1800" dirty="0" smtClean="0"/>
          </a:p>
          <a:p>
            <a:pPr algn="just" fontAlgn="auto">
              <a:buNone/>
            </a:pPr>
            <a:endParaRPr lang="en-US" sz="1800" dirty="0"/>
          </a:p>
          <a:p>
            <a:pPr algn="just" fontAlgn="auto">
              <a:buNone/>
            </a:pPr>
            <a:endParaRPr lang="en-US" sz="1800" dirty="0" smtClean="0"/>
          </a:p>
          <a:p>
            <a:pPr algn="just" fontAlgn="auto">
              <a:buNone/>
            </a:pPr>
            <a:endParaRPr lang="en-US" sz="1800" dirty="0"/>
          </a:p>
          <a:p>
            <a:pPr algn="just" fontAlgn="auto">
              <a:buNone/>
            </a:pPr>
            <a:endParaRPr lang="en-US" sz="1800" dirty="0" smtClean="0"/>
          </a:p>
          <a:p>
            <a:pPr algn="just" fontAlgn="auto">
              <a:buNone/>
            </a:pPr>
            <a:endParaRPr lang="en-US" sz="1800" dirty="0"/>
          </a:p>
          <a:p>
            <a:pPr algn="just">
              <a:buNone/>
            </a:pPr>
            <a:r>
              <a:rPr lang="en-US" sz="1800" dirty="0" smtClean="0"/>
              <a:t>       </a:t>
            </a:r>
            <a:r>
              <a:rPr lang="el-GR" sz="1800" dirty="0"/>
              <a:t>ΕΙΚΟΝΑ 3</a:t>
            </a:r>
            <a:r>
              <a:rPr lang="el-GR" sz="1800" dirty="0" smtClean="0"/>
              <a:t>:</a:t>
            </a:r>
            <a:r>
              <a:rPr lang="en-US" sz="1800" dirty="0" smtClean="0"/>
              <a:t> </a:t>
            </a:r>
            <a:r>
              <a:rPr lang="el-GR" sz="1800" dirty="0" smtClean="0"/>
              <a:t>Η </a:t>
            </a:r>
            <a:r>
              <a:rPr lang="el-GR" sz="1800" dirty="0"/>
              <a:t>κοινότητα του </a:t>
            </a:r>
            <a:r>
              <a:rPr lang="el-GR" sz="1800" dirty="0" err="1"/>
              <a:t>πλαγκτού</a:t>
            </a:r>
            <a:r>
              <a:rPr lang="el-GR" sz="1800" dirty="0"/>
              <a:t> έχει μεγάλη ποικιλία. Είναι όλοι οι </a:t>
            </a:r>
            <a:r>
              <a:rPr lang="en-US" sz="1800" dirty="0" smtClean="0"/>
              <a:t>                     </a:t>
            </a:r>
            <a:r>
              <a:rPr lang="el-GR" sz="1800" dirty="0" smtClean="0"/>
              <a:t>οργανισμοί </a:t>
            </a:r>
            <a:r>
              <a:rPr lang="el-GR" sz="1800" dirty="0"/>
              <a:t>που κινούνται με τα ρεύματα των υδάτων</a:t>
            </a:r>
          </a:p>
          <a:p>
            <a:pPr algn="just" fontAlgn="auto">
              <a:buNone/>
            </a:pPr>
            <a:endParaRPr lang="el-GR" sz="1800" dirty="0"/>
          </a:p>
          <a:p>
            <a:pPr>
              <a:buNone/>
            </a:pPr>
            <a:endParaRPr lang="el-GR" dirty="0"/>
          </a:p>
        </p:txBody>
      </p:sp>
      <p:pic>
        <p:nvPicPr>
          <p:cNvPr id="4" name="3 - Εικόνα" descr="ÎÏÎ¿ÏÎ­Î»ÎµÏÎ¼Î± ÎµÎ¹ÎºÏÎ½Î±Ï Î³Î¹Î± phytoplankton"/>
          <p:cNvPicPr/>
          <p:nvPr/>
        </p:nvPicPr>
        <p:blipFill>
          <a:blip r:embed="rId2" cstate="print"/>
          <a:srcRect/>
          <a:stretch>
            <a:fillRect/>
          </a:stretch>
        </p:blipFill>
        <p:spPr bwMode="auto">
          <a:xfrm>
            <a:off x="1857356" y="2214554"/>
            <a:ext cx="5306782" cy="32839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357158" y="214290"/>
            <a:ext cx="8458200" cy="5133975"/>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cstate="print"/>
          <a:srcRect/>
          <a:stretch>
            <a:fillRect/>
          </a:stretch>
        </p:blipFill>
        <p:spPr bwMode="auto">
          <a:xfrm>
            <a:off x="571472" y="5357826"/>
            <a:ext cx="8010525" cy="1304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390525" y="714356"/>
            <a:ext cx="8362950"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347663" y="1085850"/>
            <a:ext cx="8448675" cy="468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214290"/>
            <a:ext cx="8715375" cy="5048250"/>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cstate="print"/>
          <a:srcRect/>
          <a:stretch>
            <a:fillRect/>
          </a:stretch>
        </p:blipFill>
        <p:spPr bwMode="auto">
          <a:xfrm>
            <a:off x="428596" y="5286388"/>
            <a:ext cx="5686425" cy="34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285720" y="285728"/>
            <a:ext cx="8105775" cy="501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428596" y="214290"/>
            <a:ext cx="8067675" cy="3371850"/>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cstate="print"/>
          <a:srcRect/>
          <a:stretch>
            <a:fillRect/>
          </a:stretch>
        </p:blipFill>
        <p:spPr bwMode="auto">
          <a:xfrm>
            <a:off x="357158" y="3500438"/>
            <a:ext cx="7791450" cy="3357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357158" y="214290"/>
            <a:ext cx="80772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638175" y="1009650"/>
            <a:ext cx="7867650" cy="483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357158" y="285728"/>
            <a:ext cx="8277225" cy="310515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cstate="print"/>
          <a:srcRect/>
          <a:stretch>
            <a:fillRect/>
          </a:stretch>
        </p:blipFill>
        <p:spPr bwMode="auto">
          <a:xfrm>
            <a:off x="1928794" y="3286124"/>
            <a:ext cx="5172075" cy="3343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143000" y="866775"/>
            <a:ext cx="685800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fontScale="90000"/>
          </a:bodyPr>
          <a:lstStyle/>
          <a:p>
            <a:pPr fontAlgn="auto"/>
            <a:r>
              <a:rPr lang="en-US" sz="3100" dirty="0" err="1"/>
              <a:t>Cyberlab</a:t>
            </a:r>
            <a:r>
              <a:rPr lang="el-GR" sz="3100" dirty="0"/>
              <a:t/>
            </a:r>
            <a:br>
              <a:rPr lang="el-GR" sz="3100" dirty="0"/>
            </a:br>
            <a:r>
              <a:rPr lang="el-GR" sz="3100" dirty="0"/>
              <a:t>ΕΙΚΟΝΙΚΗ ΕΞΕΡΕΥΝΗΣΗ</a:t>
            </a:r>
            <a:r>
              <a:rPr lang="el-GR" dirty="0"/>
              <a:t/>
            </a:r>
            <a:br>
              <a:rPr lang="el-GR" dirty="0"/>
            </a:br>
            <a:endParaRPr lang="el-GR" dirty="0"/>
          </a:p>
        </p:txBody>
      </p:sp>
      <p:sp>
        <p:nvSpPr>
          <p:cNvPr id="3" name="2 - Θέση περιεχομένου"/>
          <p:cNvSpPr>
            <a:spLocks noGrp="1"/>
          </p:cNvSpPr>
          <p:nvPr>
            <p:ph idx="1"/>
          </p:nvPr>
        </p:nvSpPr>
        <p:spPr>
          <a:xfrm>
            <a:off x="457200" y="857232"/>
            <a:ext cx="8229600" cy="5857916"/>
          </a:xfrm>
        </p:spPr>
        <p:txBody>
          <a:bodyPr>
            <a:normAutofit lnSpcReduction="10000"/>
          </a:bodyPr>
          <a:lstStyle/>
          <a:p>
            <a:pPr fontAlgn="auto">
              <a:buNone/>
            </a:pPr>
            <a:r>
              <a:rPr lang="en-US" sz="2000" dirty="0" smtClean="0"/>
              <a:t>      </a:t>
            </a:r>
            <a:r>
              <a:rPr lang="el-GR" sz="2000" dirty="0" smtClean="0"/>
              <a:t>Ο </a:t>
            </a:r>
            <a:r>
              <a:rPr lang="el-GR" sz="2000" dirty="0"/>
              <a:t>ωκεανός είναι ένας τεράστιος χώρος όπου ζει μία μεγάλη ποικιλία οργανισμών. Επειδή οι έμβιοι οργανισμοί σε όλο τον πλανήτη είναι πάρα πολλοί και σε πολύ μεγάλη ποικιλία, οι επιστήμονες τους ομαδοποίησαν με διάφορους τρόπους. Τα βασικά κριτήρια που χρησιμοποίησαν περιγράφονται παρακάτω. Θα δουλέψεις με αυτά τα κριτήρια κατά τη διάρκεια της έρευνας σου στο </a:t>
            </a:r>
            <a:r>
              <a:rPr lang="en-US" sz="2000" dirty="0" err="1"/>
              <a:t>cyberlab</a:t>
            </a:r>
            <a:r>
              <a:rPr lang="el-GR" sz="2000" dirty="0"/>
              <a:t>. </a:t>
            </a:r>
          </a:p>
          <a:p>
            <a:pPr fontAlgn="auto">
              <a:buNone/>
            </a:pPr>
            <a:r>
              <a:rPr lang="el-GR" sz="2000" dirty="0"/>
              <a:t> </a:t>
            </a:r>
          </a:p>
          <a:p>
            <a:pPr lvl="0"/>
            <a:r>
              <a:rPr lang="el-GR" sz="2000" dirty="0"/>
              <a:t>Είδος κυττάρων: Αν το κύτταρο έχει πυρήνα ονομάζεται </a:t>
            </a:r>
            <a:r>
              <a:rPr lang="el-GR" sz="2000" dirty="0" err="1"/>
              <a:t>ευκαρυωτικό</a:t>
            </a:r>
            <a:r>
              <a:rPr lang="el-GR" sz="2000" dirty="0"/>
              <a:t>, ενώ αν δεν έχει πυρήνα ονομάζεται </a:t>
            </a:r>
            <a:r>
              <a:rPr lang="el-GR" sz="2000" dirty="0" err="1"/>
              <a:t>προκαρυωτικό</a:t>
            </a:r>
            <a:r>
              <a:rPr lang="el-GR" sz="2000" dirty="0"/>
              <a:t>.</a:t>
            </a:r>
          </a:p>
          <a:p>
            <a:pPr lvl="0"/>
            <a:r>
              <a:rPr lang="el-GR" sz="2000" dirty="0"/>
              <a:t>Αριθμό κυττάρων: Οι οργανισμοί που αποτελούνται από ένα κύτταρο ονομάζονται μονοκύτταροι, ενώ αν αποτελούνται από πολλά κύτταρα ονομάζονται πολυκύτταροι.</a:t>
            </a:r>
          </a:p>
          <a:p>
            <a:pPr lvl="0"/>
            <a:r>
              <a:rPr lang="el-GR" sz="2000" dirty="0"/>
              <a:t>Τρόπος θρέψης: Οι οργανισμοί που συνθέτουν μόνοι τους την τροφή τους ονομάζονται </a:t>
            </a:r>
            <a:r>
              <a:rPr lang="el-GR" sz="2000" dirty="0" err="1"/>
              <a:t>αυτότροφοι</a:t>
            </a:r>
            <a:r>
              <a:rPr lang="el-GR" sz="2000" dirty="0"/>
              <a:t>, ενώ οι οργανισμοί που προσλαμβάνουν έτοιμη την τροφή τους ονομάζονται </a:t>
            </a:r>
            <a:r>
              <a:rPr lang="el-GR" sz="2000" dirty="0" err="1"/>
              <a:t>ετερότοφοι</a:t>
            </a:r>
            <a:r>
              <a:rPr lang="el-GR" sz="2000" dirty="0"/>
              <a:t>.</a:t>
            </a:r>
          </a:p>
          <a:p>
            <a:r>
              <a:rPr lang="el-GR" sz="2000" dirty="0"/>
              <a:t>Στον πληθυσμό του </a:t>
            </a:r>
            <a:r>
              <a:rPr lang="el-GR" sz="2000" dirty="0" err="1"/>
              <a:t>πλαγκτού</a:t>
            </a:r>
            <a:r>
              <a:rPr lang="el-GR" sz="2000" dirty="0"/>
              <a:t> που θα εξερευνήσεις, θα παρατηρήσεις ότι οι οργανισμοί έχουν ποικίλα χαρακτηριστικά. Κάποια από αυτά είναι κατάλληλα για την ταξινόμηση τους , κάποια άλλα όχι.</a:t>
            </a:r>
          </a:p>
          <a:p>
            <a:pPr>
              <a:buNone/>
            </a:pPr>
            <a:endParaRPr lang="el-GR"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571472" y="214290"/>
            <a:ext cx="7639050" cy="3095625"/>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cstate="print"/>
          <a:srcRect/>
          <a:stretch>
            <a:fillRect/>
          </a:stretch>
        </p:blipFill>
        <p:spPr bwMode="auto">
          <a:xfrm>
            <a:off x="571472" y="3429000"/>
            <a:ext cx="7753350" cy="271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966788" y="714375"/>
            <a:ext cx="7210425" cy="542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654296"/>
          </a:xfrm>
        </p:spPr>
        <p:txBody>
          <a:bodyPr>
            <a:noAutofit/>
          </a:bodyPr>
          <a:lstStyle/>
          <a:p>
            <a:pPr algn="l"/>
            <a:r>
              <a:rPr lang="el-GR" sz="1600" dirty="0"/>
              <a:t>Με την ομάδα σου, μέσω της εικονικής έρευνας του </a:t>
            </a:r>
            <a:r>
              <a:rPr lang="el-GR" sz="1600" dirty="0" err="1"/>
              <a:t>πλαγκτού</a:t>
            </a:r>
            <a:r>
              <a:rPr lang="el-GR" sz="1600" dirty="0"/>
              <a:t>, θα καταγράψεις τα χαρακτηριστικά των οργανισμών σε ένα δείγμα νερού.</a:t>
            </a:r>
            <a:br>
              <a:rPr lang="el-GR" sz="1600" dirty="0"/>
            </a:br>
            <a:r>
              <a:rPr lang="el-GR" sz="1600" dirty="0"/>
              <a:t>Ακολούθησε τις οδηγίες με την ομάδα σου</a:t>
            </a:r>
            <a:br>
              <a:rPr lang="el-GR" sz="1600" dirty="0"/>
            </a:br>
            <a:r>
              <a:rPr lang="en-US" sz="1600" dirty="0" smtClean="0"/>
              <a:t>1.</a:t>
            </a:r>
            <a:r>
              <a:rPr lang="el-GR" sz="1600" dirty="0" smtClean="0"/>
              <a:t>Στο </a:t>
            </a:r>
            <a:r>
              <a:rPr lang="en-US" sz="1600" dirty="0"/>
              <a:t>e</a:t>
            </a:r>
            <a:r>
              <a:rPr lang="el-GR" sz="1600" dirty="0"/>
              <a:t>-</a:t>
            </a:r>
            <a:r>
              <a:rPr lang="en-US" sz="1600" dirty="0"/>
              <a:t>tools </a:t>
            </a:r>
            <a:r>
              <a:rPr lang="el-GR" sz="1600" dirty="0"/>
              <a:t>κάνε κλικ στο </a:t>
            </a:r>
            <a:r>
              <a:rPr lang="en-US" sz="1600" dirty="0"/>
              <a:t>plankton </a:t>
            </a:r>
            <a:r>
              <a:rPr lang="en-US" sz="1600" dirty="0" err="1"/>
              <a:t>cyberlab</a:t>
            </a:r>
            <a:r>
              <a:rPr lang="el-GR" sz="1600" dirty="0"/>
              <a:t>.</a:t>
            </a:r>
            <a:br>
              <a:rPr lang="el-GR" sz="1600" dirty="0"/>
            </a:br>
            <a:r>
              <a:rPr lang="en-US" sz="1600" dirty="0" smtClean="0"/>
              <a:t>2.</a:t>
            </a:r>
            <a:r>
              <a:rPr lang="el-GR" sz="1600" dirty="0" smtClean="0"/>
              <a:t>Μετακίνησε </a:t>
            </a:r>
            <a:r>
              <a:rPr lang="el-GR" sz="1600" dirty="0"/>
              <a:t>το εργαλείο προβολής μέχρι να </a:t>
            </a:r>
            <a:r>
              <a:rPr lang="el-GR" sz="1600" dirty="0" err="1"/>
              <a:t>λοκάρεις</a:t>
            </a:r>
            <a:r>
              <a:rPr lang="el-GR" sz="1600" dirty="0"/>
              <a:t> ένας οργανισμό.</a:t>
            </a:r>
            <a:br>
              <a:rPr lang="el-GR" sz="1600" dirty="0"/>
            </a:br>
            <a:r>
              <a:rPr lang="en-US" sz="1600" dirty="0" smtClean="0"/>
              <a:t>3.</a:t>
            </a:r>
            <a:r>
              <a:rPr lang="el-GR" sz="1600" dirty="0" smtClean="0"/>
              <a:t>Σχεδίασε </a:t>
            </a:r>
            <a:r>
              <a:rPr lang="el-GR" sz="1600" dirty="0"/>
              <a:t>στο σημειωματάριο σου έναν πίνακα σαν αυτόν που βλέπεις παρακάτω. Κατέγραψε σε αυτόν δεδομένα των οργανισμών που παρατήρησες, όπως έχουν καταγραφεί για τον  οργανισμό </a:t>
            </a:r>
            <a:r>
              <a:rPr lang="en-US" sz="1600" dirty="0"/>
              <a:t>Crab Larva </a:t>
            </a:r>
            <a:r>
              <a:rPr lang="el-GR" sz="1600" dirty="0"/>
              <a:t>στην πρώτη σειρά.</a:t>
            </a:r>
            <a:r>
              <a:rPr lang="el-GR" sz="1100" dirty="0"/>
              <a:t/>
            </a:r>
            <a:br>
              <a:rPr lang="el-GR" sz="1100" dirty="0"/>
            </a:br>
            <a:endParaRPr lang="el-GR" sz="110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219200" y="3112294"/>
            <a:ext cx="6705600" cy="2705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604837" y="571481"/>
            <a:ext cx="7934325" cy="5144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normAutofit fontScale="62500" lnSpcReduction="20000"/>
          </a:bodyPr>
          <a:lstStyle/>
          <a:p>
            <a:pPr>
              <a:buNone/>
            </a:pPr>
            <a:r>
              <a:rPr lang="en-US" dirty="0" smtClean="0"/>
              <a:t>     </a:t>
            </a:r>
            <a:r>
              <a:rPr lang="el-GR" dirty="0" smtClean="0"/>
              <a:t>Στην </a:t>
            </a:r>
            <a:r>
              <a:rPr lang="el-GR" dirty="0"/>
              <a:t>εξερεύνηση σου, παρατήρησες πολλές ομοιότητες και πολλές διαφορές ανάμεσα στους οργανισμούς του </a:t>
            </a:r>
            <a:r>
              <a:rPr lang="el-GR" dirty="0" err="1"/>
              <a:t>φυτοπλαγκτού</a:t>
            </a:r>
            <a:r>
              <a:rPr lang="el-GR" dirty="0"/>
              <a:t>. Το </a:t>
            </a:r>
            <a:r>
              <a:rPr lang="el-GR" dirty="0" err="1"/>
              <a:t>φυτοπλαγκτό</a:t>
            </a:r>
            <a:r>
              <a:rPr lang="el-GR" dirty="0"/>
              <a:t> έχει μεγάλη βιοποικιλότητα και είναι πολύ σημαντικό για την διατήρηση της ισορροπίας στον ωκεανό. Οι κύριοι τύποι </a:t>
            </a:r>
            <a:r>
              <a:rPr lang="el-GR" dirty="0" err="1"/>
              <a:t>πλαγκτού</a:t>
            </a:r>
            <a:r>
              <a:rPr lang="el-GR" dirty="0"/>
              <a:t> είναι:</a:t>
            </a:r>
          </a:p>
          <a:p>
            <a:pPr lvl="0"/>
            <a:r>
              <a:rPr lang="el-GR" dirty="0"/>
              <a:t>Φυτοπλαγκτόν: Το σύνολο της φυτικής πλαγκτονικής </a:t>
            </a:r>
            <a:r>
              <a:rPr lang="el-GR" dirty="0" err="1"/>
              <a:t>βιοκοινωνίας</a:t>
            </a:r>
            <a:endParaRPr lang="el-GR" dirty="0"/>
          </a:p>
          <a:p>
            <a:pPr lvl="0"/>
            <a:r>
              <a:rPr lang="el-GR" dirty="0"/>
              <a:t>Ζωοπλαγκτόν: Το σύνολο της ζωικής πλαγκτονικής </a:t>
            </a:r>
            <a:r>
              <a:rPr lang="el-GR" dirty="0" err="1"/>
              <a:t>βιοκοινωνίας</a:t>
            </a:r>
            <a:endParaRPr lang="el-GR" dirty="0"/>
          </a:p>
          <a:p>
            <a:pPr lvl="0"/>
            <a:r>
              <a:rPr lang="el-GR" dirty="0" err="1"/>
              <a:t>Μυκητοπλαγκτόν</a:t>
            </a:r>
            <a:r>
              <a:rPr lang="el-GR" dirty="0"/>
              <a:t>: Το σύνολο της πλαγκτονικής </a:t>
            </a:r>
            <a:r>
              <a:rPr lang="el-GR" dirty="0" err="1"/>
              <a:t>βιοκοινωνίας</a:t>
            </a:r>
            <a:r>
              <a:rPr lang="el-GR" dirty="0"/>
              <a:t> από μύκητες</a:t>
            </a:r>
          </a:p>
          <a:p>
            <a:pPr>
              <a:buNone/>
            </a:pPr>
            <a:r>
              <a:rPr lang="el-GR" dirty="0"/>
              <a:t> </a:t>
            </a:r>
          </a:p>
          <a:p>
            <a:pPr>
              <a:buNone/>
            </a:pPr>
            <a:r>
              <a:rPr lang="en-US" dirty="0" smtClean="0"/>
              <a:t>     </a:t>
            </a:r>
            <a:r>
              <a:rPr lang="el-GR" dirty="0" smtClean="0"/>
              <a:t>Το </a:t>
            </a:r>
            <a:r>
              <a:rPr lang="el-GR" dirty="0" err="1"/>
              <a:t>ζωοπλαγκτό</a:t>
            </a:r>
            <a:r>
              <a:rPr lang="el-GR" dirty="0"/>
              <a:t> τρέφεται με το </a:t>
            </a:r>
            <a:r>
              <a:rPr lang="el-GR" dirty="0" err="1"/>
              <a:t>φυτοπλαγκτό</a:t>
            </a:r>
            <a:r>
              <a:rPr lang="el-GR" dirty="0"/>
              <a:t> και τρέφει ασπόνδυλα και άλλους οργανισμούς. </a:t>
            </a:r>
            <a:r>
              <a:rPr lang="en-US" dirty="0"/>
              <a:t>To </a:t>
            </a:r>
            <a:r>
              <a:rPr lang="el-GR" dirty="0" err="1"/>
              <a:t>μυκητοπλαγκτό</a:t>
            </a:r>
            <a:r>
              <a:rPr lang="el-GR" dirty="0"/>
              <a:t> προσκολλάται σε διάφορους φυτικούς ή </a:t>
            </a:r>
            <a:r>
              <a:rPr lang="el-GR" dirty="0" err="1"/>
              <a:t>ζωϊκούς</a:t>
            </a:r>
            <a:r>
              <a:rPr lang="el-GR" dirty="0"/>
              <a:t> οργανισμούς και απορροφά από αυτούς θρεπτικές ουσίες. </a:t>
            </a:r>
          </a:p>
          <a:p>
            <a:pPr>
              <a:buNone/>
            </a:pPr>
            <a:r>
              <a:rPr lang="en-US" dirty="0" smtClean="0"/>
              <a:t>      </a:t>
            </a:r>
            <a:r>
              <a:rPr lang="el-GR" dirty="0" smtClean="0"/>
              <a:t>Πολλοί </a:t>
            </a:r>
            <a:r>
              <a:rPr lang="el-GR" dirty="0"/>
              <a:t>οργανισμοί όπως τα </a:t>
            </a:r>
            <a:r>
              <a:rPr lang="el-GR" dirty="0" err="1"/>
              <a:t>διάτομα</a:t>
            </a:r>
            <a:r>
              <a:rPr lang="el-GR" dirty="0"/>
              <a:t>, τα </a:t>
            </a:r>
            <a:r>
              <a:rPr lang="el-GR" dirty="0" err="1"/>
              <a:t>κωπήποδα</a:t>
            </a:r>
            <a:r>
              <a:rPr lang="el-GR" dirty="0"/>
              <a:t> και τα  </a:t>
            </a:r>
            <a:r>
              <a:rPr lang="el-GR" dirty="0" err="1"/>
              <a:t>δινομαστιγωτά</a:t>
            </a:r>
            <a:r>
              <a:rPr lang="el-GR" dirty="0"/>
              <a:t> σε όλη τους τη ζωή είναι μέρος της κοινότητας του </a:t>
            </a:r>
            <a:r>
              <a:rPr lang="el-GR" dirty="0" err="1"/>
              <a:t>πλαγκτού</a:t>
            </a:r>
            <a:r>
              <a:rPr lang="el-GR" dirty="0"/>
              <a:t>.  Άλλοι οργανισμοί ανήκουν στο </a:t>
            </a:r>
            <a:r>
              <a:rPr lang="el-GR" dirty="0" err="1"/>
              <a:t>πλαγκτό</a:t>
            </a:r>
            <a:r>
              <a:rPr lang="el-GR" dirty="0"/>
              <a:t> μόνο στο </a:t>
            </a:r>
            <a:r>
              <a:rPr lang="el-GR" dirty="0" err="1"/>
              <a:t>σταδιο</a:t>
            </a:r>
            <a:r>
              <a:rPr lang="el-GR" dirty="0"/>
              <a:t> της προνύμφης ή όταν πεθαίνουν. Για παράδειγμα το καβούρι, ο αστακός και πολλά ψάρια. Επειδή η κοινότητα του </a:t>
            </a:r>
            <a:r>
              <a:rPr lang="el-GR" dirty="0" err="1"/>
              <a:t>πλαγκτού</a:t>
            </a:r>
            <a:r>
              <a:rPr lang="el-GR" dirty="0"/>
              <a:t>, και γενικά τα έμβια όντα της Γης, έχουν πολύ μεγάλη ποικιλία,  είναι σημαντικό για τους επιστήμονες να χρησιμοποιούν ένα σύστημα για να τους ταξινομήσουν. </a:t>
            </a:r>
          </a:p>
          <a:p>
            <a:pPr>
              <a:buNone/>
            </a:pP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bwMode="auto">
          <a:xfrm>
            <a:off x="571500" y="214291"/>
            <a:ext cx="8001000" cy="3143272"/>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428596" y="3357562"/>
            <a:ext cx="8181975"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429420"/>
          </a:xfrm>
        </p:spPr>
        <p:txBody>
          <a:bodyPr/>
          <a:lstStyle/>
          <a:p>
            <a:pPr algn="just">
              <a:buNone/>
            </a:pPr>
            <a:endParaRPr lang="en-US" sz="2800" dirty="0" smtClean="0"/>
          </a:p>
          <a:p>
            <a:pPr algn="just">
              <a:buNone/>
            </a:pPr>
            <a:endParaRPr lang="en-US" sz="2800" dirty="0"/>
          </a:p>
          <a:p>
            <a:pPr algn="just">
              <a:buNone/>
            </a:pPr>
            <a:endParaRPr lang="en-US" sz="2800" dirty="0" smtClean="0"/>
          </a:p>
          <a:p>
            <a:pPr algn="just">
              <a:buNone/>
            </a:pPr>
            <a:r>
              <a:rPr lang="el-GR" sz="2800" dirty="0" smtClean="0"/>
              <a:t>Στις </a:t>
            </a:r>
            <a:r>
              <a:rPr lang="el-GR" sz="2800" dirty="0"/>
              <a:t>επιστημονικές ονομασίες των οργανισμών χρησιμοποιείται η </a:t>
            </a:r>
            <a:r>
              <a:rPr lang="el-GR" sz="2800" dirty="0" err="1"/>
              <a:t>διωνιμική</a:t>
            </a:r>
            <a:r>
              <a:rPr lang="el-GR" sz="2800" dirty="0"/>
              <a:t> ονομασία όπου το πρώτο όνομα δείχνει το γένος και το δεύτερο όνομα το είδος. Οι επιστημονικές ονομασίες γράφονται με έντονα γράμματα ή με πλάγια γραφή. Επιπλέον το όνομα του γένους γράφεται με το πρώτο γράμμα κεφαλαίο ενώ το όνομα του είδους όχι</a:t>
            </a:r>
            <a:r>
              <a:rPr lang="el-GR" sz="2800" dirty="0" smtClean="0"/>
              <a:t>.</a:t>
            </a:r>
            <a:endParaRPr lang="en-US" sz="2800" dirty="0" smtClean="0"/>
          </a:p>
          <a:p>
            <a:pPr algn="just">
              <a:buNone/>
            </a:pPr>
            <a:endParaRPr lang="en-US" sz="1800" dirty="0"/>
          </a:p>
          <a:p>
            <a:pPr algn="just">
              <a:buNone/>
            </a:pPr>
            <a:endParaRPr lang="en-US" sz="1800" dirty="0" smtClean="0"/>
          </a:p>
          <a:p>
            <a:pPr algn="just">
              <a:buNone/>
            </a:pPr>
            <a:endParaRPr lang="en-US" sz="1800" dirty="0"/>
          </a:p>
          <a:p>
            <a:pPr algn="just">
              <a:buNone/>
            </a:pPr>
            <a:endParaRPr lang="en-US" sz="1800" dirty="0" smtClean="0"/>
          </a:p>
          <a:p>
            <a:pPr algn="just">
              <a:buNone/>
            </a:pPr>
            <a:endParaRPr lang="el-GR" sz="1800" dirty="0"/>
          </a:p>
          <a:p>
            <a:pPr>
              <a:buNone/>
            </a:pP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473</Words>
  <Application>Microsoft Office PowerPoint</Application>
  <PresentationFormat>Προβολή στην οθόνη (4:3)</PresentationFormat>
  <Paragraphs>56</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ΚΕΦΑΛΑΙΟ 14 ΒΙΟΠΟΙΚΙΛΟΤΗΤΑ ΣΤΟΥΣ ΩΚΕΑΝΟΥΣ</vt:lpstr>
      <vt:lpstr>Διαφάνεια 2</vt:lpstr>
      <vt:lpstr>Διαφάνεια 3</vt:lpstr>
      <vt:lpstr>Cyberlab ΕΙΚΟΝΙΚΗ ΕΞΕΡΕΥΝΗΣΗ </vt:lpstr>
      <vt:lpstr>Με την ομάδα σου, μέσω της εικονικής έρευνας του πλαγκτού, θα καταγράψεις τα χαρακτηριστικά των οργανισμών σε ένα δείγμα νερού. Ακολούθησε τις οδηγίες με την ομάδα σου 1.Στο e-tools κάνε κλικ στο plankton cyberlab. 2.Μετακίνησε το εργαλείο προβολής μέχρι να λοκάρεις ένας οργανισμό. 3.Σχεδίασε στο σημειωματάριο σου έναν πίνακα σαν αυτόν που βλέπεις παρακάτω. Κατέγραψε σε αυτόν δεδομένα των οργανισμών που παρατήρησες, όπως έχουν καταγραφεί για τον  οργανισμό Crab Larva στην πρώτη σειρά. </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Thanos</cp:lastModifiedBy>
  <cp:revision>21</cp:revision>
  <dcterms:created xsi:type="dcterms:W3CDTF">2019-06-13T09:57:06Z</dcterms:created>
  <dcterms:modified xsi:type="dcterms:W3CDTF">2019-06-27T08:15:32Z</dcterms:modified>
</cp:coreProperties>
</file>