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 id="2147483809" r:id="rId2"/>
    <p:sldMasterId id="2147483827" r:id="rId3"/>
    <p:sldMasterId id="2147483844" r:id="rId4"/>
    <p:sldMasterId id="2147483861" r:id="rId5"/>
    <p:sldMasterId id="2147483873" r:id="rId6"/>
    <p:sldMasterId id="2147483886" r:id="rId7"/>
  </p:sldMasterIdLst>
  <p:sldIdLst>
    <p:sldId id="256" r:id="rId8"/>
    <p:sldId id="420" r:id="rId9"/>
    <p:sldId id="414" r:id="rId10"/>
    <p:sldId id="258" r:id="rId11"/>
    <p:sldId id="259" r:id="rId12"/>
    <p:sldId id="421" r:id="rId13"/>
    <p:sldId id="433" r:id="rId14"/>
    <p:sldId id="362" r:id="rId15"/>
    <p:sldId id="434" r:id="rId16"/>
    <p:sldId id="263" r:id="rId17"/>
    <p:sldId id="417" r:id="rId18"/>
    <p:sldId id="382" r:id="rId19"/>
    <p:sldId id="290" r:id="rId20"/>
    <p:sldId id="418" r:id="rId21"/>
    <p:sldId id="419" r:id="rId22"/>
    <p:sldId id="423" r:id="rId23"/>
    <p:sldId id="283" r:id="rId24"/>
    <p:sldId id="356" r:id="rId25"/>
    <p:sldId id="345" r:id="rId26"/>
    <p:sldId id="360" r:id="rId27"/>
    <p:sldId id="357" r:id="rId28"/>
    <p:sldId id="359" r:id="rId29"/>
    <p:sldId id="422" r:id="rId30"/>
    <p:sldId id="424" r:id="rId31"/>
    <p:sldId id="425" r:id="rId32"/>
    <p:sldId id="427" r:id="rId33"/>
    <p:sldId id="428" r:id="rId34"/>
    <p:sldId id="426" r:id="rId35"/>
    <p:sldId id="430" r:id="rId36"/>
    <p:sldId id="431" r:id="rId37"/>
    <p:sldId id="429" r:id="rId38"/>
    <p:sldId id="435" r:id="rId39"/>
    <p:sldId id="41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Νικόλαος Πολύζος" userId="49bd9883-38f1-4410-9a28-6e5045e10986" providerId="ADAL" clId="{A2776E77-4CCB-4C8C-94AE-BC347E371766}"/>
    <pc:docChg chg="undo custSel addSld delSld modSld sldOrd delMainMaster">
      <pc:chgData name="Νικόλαος Πολύζος" userId="49bd9883-38f1-4410-9a28-6e5045e10986" providerId="ADAL" clId="{A2776E77-4CCB-4C8C-94AE-BC347E371766}" dt="2023-11-02T10:18:32.645" v="1960" actId="122"/>
      <pc:docMkLst>
        <pc:docMk/>
      </pc:docMkLst>
      <pc:sldChg chg="addSp delSp modSp mod">
        <pc:chgData name="Νικόλαος Πολύζος" userId="49bd9883-38f1-4410-9a28-6e5045e10986" providerId="ADAL" clId="{A2776E77-4CCB-4C8C-94AE-BC347E371766}" dt="2023-11-01T16:10:02.677" v="614" actId="20577"/>
        <pc:sldMkLst>
          <pc:docMk/>
          <pc:sldMk cId="3793435594" sldId="256"/>
        </pc:sldMkLst>
        <pc:spChg chg="del mod">
          <ac:chgData name="Νικόλαος Πολύζος" userId="49bd9883-38f1-4410-9a28-6e5045e10986" providerId="ADAL" clId="{A2776E77-4CCB-4C8C-94AE-BC347E371766}" dt="2023-10-31T17:27:05.351" v="8" actId="478"/>
          <ac:spMkLst>
            <pc:docMk/>
            <pc:sldMk cId="3793435594" sldId="256"/>
            <ac:spMk id="2" creationId="{37DC2145-CACC-2B9A-E736-5EEBE75AB2A1}"/>
          </ac:spMkLst>
        </pc:spChg>
        <pc:spChg chg="mod">
          <ac:chgData name="Νικόλαος Πολύζος" userId="49bd9883-38f1-4410-9a28-6e5045e10986" providerId="ADAL" clId="{A2776E77-4CCB-4C8C-94AE-BC347E371766}" dt="2023-11-01T16:10:02.677" v="614" actId="20577"/>
          <ac:spMkLst>
            <pc:docMk/>
            <pc:sldMk cId="3793435594" sldId="256"/>
            <ac:spMk id="3" creationId="{B51EFAC9-679F-01BD-1273-700C130EFE52}"/>
          </ac:spMkLst>
        </pc:spChg>
        <pc:spChg chg="add mod">
          <ac:chgData name="Νικόλαος Πολύζος" userId="49bd9883-38f1-4410-9a28-6e5045e10986" providerId="ADAL" clId="{A2776E77-4CCB-4C8C-94AE-BC347E371766}" dt="2023-11-01T16:09:46.596" v="611" actId="313"/>
          <ac:spMkLst>
            <pc:docMk/>
            <pc:sldMk cId="3793435594" sldId="256"/>
            <ac:spMk id="5" creationId="{F971E300-8CDC-6925-00EE-1EA386F2B683}"/>
          </ac:spMkLst>
        </pc:spChg>
      </pc:sldChg>
      <pc:sldChg chg="modSp mod ord">
        <pc:chgData name="Νικόλαος Πολύζος" userId="49bd9883-38f1-4410-9a28-6e5045e10986" providerId="ADAL" clId="{A2776E77-4CCB-4C8C-94AE-BC347E371766}" dt="2023-11-01T17:51:49.943" v="1661" actId="20577"/>
        <pc:sldMkLst>
          <pc:docMk/>
          <pc:sldMk cId="0" sldId="258"/>
        </pc:sldMkLst>
        <pc:spChg chg="mod">
          <ac:chgData name="Νικόλαος Πολύζος" userId="49bd9883-38f1-4410-9a28-6e5045e10986" providerId="ADAL" clId="{A2776E77-4CCB-4C8C-94AE-BC347E371766}" dt="2023-11-01T17:51:49.943" v="1661" actId="20577"/>
          <ac:spMkLst>
            <pc:docMk/>
            <pc:sldMk cId="0" sldId="258"/>
            <ac:spMk id="2" creationId="{00000000-0000-0000-0000-000000000000}"/>
          </ac:spMkLst>
        </pc:spChg>
      </pc:sldChg>
      <pc:sldChg chg="modSp mod ord">
        <pc:chgData name="Νικόλαος Πολύζος" userId="49bd9883-38f1-4410-9a28-6e5045e10986" providerId="ADAL" clId="{A2776E77-4CCB-4C8C-94AE-BC347E371766}" dt="2023-11-01T17:51:55.861" v="1664" actId="20577"/>
        <pc:sldMkLst>
          <pc:docMk/>
          <pc:sldMk cId="0" sldId="259"/>
        </pc:sldMkLst>
        <pc:spChg chg="mod">
          <ac:chgData name="Νικόλαος Πολύζος" userId="49bd9883-38f1-4410-9a28-6e5045e10986" providerId="ADAL" clId="{A2776E77-4CCB-4C8C-94AE-BC347E371766}" dt="2023-11-01T17:51:55.861" v="1664" actId="20577"/>
          <ac:spMkLst>
            <pc:docMk/>
            <pc:sldMk cId="0" sldId="259"/>
            <ac:spMk id="2" creationId="{00000000-0000-0000-0000-000000000000}"/>
          </ac:spMkLst>
        </pc:spChg>
      </pc:sldChg>
      <pc:sldChg chg="modSp del mod">
        <pc:chgData name="Νικόλαος Πολύζος" userId="49bd9883-38f1-4410-9a28-6e5045e10986" providerId="ADAL" clId="{A2776E77-4CCB-4C8C-94AE-BC347E371766}" dt="2023-11-01T18:04:07.739" v="1855" actId="47"/>
        <pc:sldMkLst>
          <pc:docMk/>
          <pc:sldMk cId="0" sldId="260"/>
        </pc:sldMkLst>
        <pc:spChg chg="mod">
          <ac:chgData name="Νικόλαος Πολύζος" userId="49bd9883-38f1-4410-9a28-6e5045e10986" providerId="ADAL" clId="{A2776E77-4CCB-4C8C-94AE-BC347E371766}" dt="2023-11-01T17:52:22.059" v="1676" actId="20577"/>
          <ac:spMkLst>
            <pc:docMk/>
            <pc:sldMk cId="0" sldId="260"/>
            <ac:spMk id="2" creationId="{00000000-0000-0000-0000-000000000000}"/>
          </ac:spMkLst>
        </pc:spChg>
      </pc:sldChg>
      <pc:sldChg chg="del">
        <pc:chgData name="Νικόλαος Πολύζος" userId="49bd9883-38f1-4410-9a28-6e5045e10986" providerId="ADAL" clId="{A2776E77-4CCB-4C8C-94AE-BC347E371766}" dt="2023-10-31T17:42:11.432" v="608" actId="47"/>
        <pc:sldMkLst>
          <pc:docMk/>
          <pc:sldMk cId="0" sldId="261"/>
        </pc:sldMkLst>
      </pc:sldChg>
      <pc:sldChg chg="del">
        <pc:chgData name="Νικόλαος Πολύζος" userId="49bd9883-38f1-4410-9a28-6e5045e10986" providerId="ADAL" clId="{A2776E77-4CCB-4C8C-94AE-BC347E371766}" dt="2023-10-31T17:42:24.576" v="609" actId="47"/>
        <pc:sldMkLst>
          <pc:docMk/>
          <pc:sldMk cId="0" sldId="262"/>
        </pc:sldMkLst>
      </pc:sldChg>
      <pc:sldChg chg="modSp mod">
        <pc:chgData name="Νικόλαος Πολύζος" userId="49bd9883-38f1-4410-9a28-6e5045e10986" providerId="ADAL" clId="{A2776E77-4CCB-4C8C-94AE-BC347E371766}" dt="2023-11-01T17:52:16.101" v="1673" actId="20577"/>
        <pc:sldMkLst>
          <pc:docMk/>
          <pc:sldMk cId="0" sldId="263"/>
        </pc:sldMkLst>
        <pc:spChg chg="mod">
          <ac:chgData name="Νικόλαος Πολύζος" userId="49bd9883-38f1-4410-9a28-6e5045e10986" providerId="ADAL" clId="{A2776E77-4CCB-4C8C-94AE-BC347E371766}" dt="2023-11-01T17:52:16.101" v="1673" actId="20577"/>
          <ac:spMkLst>
            <pc:docMk/>
            <pc:sldMk cId="0" sldId="263"/>
            <ac:spMk id="2" creationId="{00000000-0000-0000-0000-000000000000}"/>
          </ac:spMkLst>
        </pc:spChg>
      </pc:sldChg>
      <pc:sldChg chg="modSp mod">
        <pc:chgData name="Νικόλαος Πολύζος" userId="49bd9883-38f1-4410-9a28-6e5045e10986" providerId="ADAL" clId="{A2776E77-4CCB-4C8C-94AE-BC347E371766}" dt="2023-11-01T17:54:46.432" v="1777" actId="20577"/>
        <pc:sldMkLst>
          <pc:docMk/>
          <pc:sldMk cId="0" sldId="283"/>
        </pc:sldMkLst>
        <pc:spChg chg="mod">
          <ac:chgData name="Νικόλαος Πολύζος" userId="49bd9883-38f1-4410-9a28-6e5045e10986" providerId="ADAL" clId="{A2776E77-4CCB-4C8C-94AE-BC347E371766}" dt="2023-11-01T17:54:46.432" v="1777" actId="20577"/>
          <ac:spMkLst>
            <pc:docMk/>
            <pc:sldMk cId="0" sldId="283"/>
            <ac:spMk id="11" creationId="{CA36DF4E-BA55-4F44-9947-EBD2DDC60B70}"/>
          </ac:spMkLst>
        </pc:spChg>
      </pc:sldChg>
      <pc:sldChg chg="ord">
        <pc:chgData name="Νικόλαος Πολύζος" userId="49bd9883-38f1-4410-9a28-6e5045e10986" providerId="ADAL" clId="{A2776E77-4CCB-4C8C-94AE-BC347E371766}" dt="2023-11-01T17:46:28.106" v="1651"/>
        <pc:sldMkLst>
          <pc:docMk/>
          <pc:sldMk cId="3098795649" sldId="290"/>
        </pc:sldMkLst>
      </pc:sldChg>
      <pc:sldChg chg="del">
        <pc:chgData name="Νικόλαος Πολύζος" userId="49bd9883-38f1-4410-9a28-6e5045e10986" providerId="ADAL" clId="{A2776E77-4CCB-4C8C-94AE-BC347E371766}" dt="2023-11-01T17:46:35.566" v="1652" actId="47"/>
        <pc:sldMkLst>
          <pc:docMk/>
          <pc:sldMk cId="367295688" sldId="291"/>
        </pc:sldMkLst>
      </pc:sldChg>
      <pc:sldChg chg="del">
        <pc:chgData name="Νικόλαος Πολύζος" userId="49bd9883-38f1-4410-9a28-6e5045e10986" providerId="ADAL" clId="{A2776E77-4CCB-4C8C-94AE-BC347E371766}" dt="2023-11-01T17:27:14.160" v="943" actId="47"/>
        <pc:sldMkLst>
          <pc:docMk/>
          <pc:sldMk cId="95152977" sldId="355"/>
        </pc:sldMkLst>
      </pc:sldChg>
      <pc:sldChg chg="modSp mod">
        <pc:chgData name="Νικόλαος Πολύζος" userId="49bd9883-38f1-4410-9a28-6e5045e10986" providerId="ADAL" clId="{A2776E77-4CCB-4C8C-94AE-BC347E371766}" dt="2023-11-02T09:59:11.449" v="1918" actId="113"/>
        <pc:sldMkLst>
          <pc:docMk/>
          <pc:sldMk cId="3489085060" sldId="357"/>
        </pc:sldMkLst>
        <pc:graphicFrameChg chg="modGraphic">
          <ac:chgData name="Νικόλαος Πολύζος" userId="49bd9883-38f1-4410-9a28-6e5045e10986" providerId="ADAL" clId="{A2776E77-4CCB-4C8C-94AE-BC347E371766}" dt="2023-11-02T09:59:11.449" v="1918" actId="113"/>
          <ac:graphicFrameMkLst>
            <pc:docMk/>
            <pc:sldMk cId="3489085060" sldId="357"/>
            <ac:graphicFrameMk id="4" creationId="{B4617F64-C5AE-1B19-A921-DDA53F6B79D3}"/>
          </ac:graphicFrameMkLst>
        </pc:graphicFrameChg>
      </pc:sldChg>
      <pc:sldChg chg="del">
        <pc:chgData name="Νικόλαος Πολύζος" userId="49bd9883-38f1-4410-9a28-6e5045e10986" providerId="ADAL" clId="{A2776E77-4CCB-4C8C-94AE-BC347E371766}" dt="2023-11-01T17:27:55.393" v="944" actId="47"/>
        <pc:sldMkLst>
          <pc:docMk/>
          <pc:sldMk cId="4153790573" sldId="358"/>
        </pc:sldMkLst>
      </pc:sldChg>
      <pc:sldChg chg="modSp mod">
        <pc:chgData name="Νικόλαος Πολύζος" userId="49bd9883-38f1-4410-9a28-6e5045e10986" providerId="ADAL" clId="{A2776E77-4CCB-4C8C-94AE-BC347E371766}" dt="2023-11-01T16:19:33.677" v="617" actId="113"/>
        <pc:sldMkLst>
          <pc:docMk/>
          <pc:sldMk cId="4066632551" sldId="359"/>
        </pc:sldMkLst>
        <pc:graphicFrameChg chg="modGraphic">
          <ac:chgData name="Νικόλαος Πολύζος" userId="49bd9883-38f1-4410-9a28-6e5045e10986" providerId="ADAL" clId="{A2776E77-4CCB-4C8C-94AE-BC347E371766}" dt="2023-11-01T16:19:33.677" v="617" actId="113"/>
          <ac:graphicFrameMkLst>
            <pc:docMk/>
            <pc:sldMk cId="4066632551" sldId="359"/>
            <ac:graphicFrameMk id="4" creationId="{AA405137-F9F0-1B5A-33E6-804F83163614}"/>
          </ac:graphicFrameMkLst>
        </pc:graphicFrameChg>
      </pc:sldChg>
      <pc:sldChg chg="modSp mod">
        <pc:chgData name="Νικόλαος Πολύζος" userId="49bd9883-38f1-4410-9a28-6e5045e10986" providerId="ADAL" clId="{A2776E77-4CCB-4C8C-94AE-BC347E371766}" dt="2023-11-01T17:52:03.963" v="1667" actId="20577"/>
        <pc:sldMkLst>
          <pc:docMk/>
          <pc:sldMk cId="3942709782" sldId="362"/>
        </pc:sldMkLst>
        <pc:spChg chg="mod">
          <ac:chgData name="Νικόλαος Πολύζος" userId="49bd9883-38f1-4410-9a28-6e5045e10986" providerId="ADAL" clId="{A2776E77-4CCB-4C8C-94AE-BC347E371766}" dt="2023-11-01T17:52:03.963" v="1667" actId="20577"/>
          <ac:spMkLst>
            <pc:docMk/>
            <pc:sldMk cId="3942709782" sldId="362"/>
            <ac:spMk id="2" creationId="{F8235807-6002-1B5C-E9A9-3A9626907B64}"/>
          </ac:spMkLst>
        </pc:spChg>
      </pc:sldChg>
      <pc:sldChg chg="modSp mod ord">
        <pc:chgData name="Νικόλαος Πολύζος" userId="49bd9883-38f1-4410-9a28-6e5045e10986" providerId="ADAL" clId="{A2776E77-4CCB-4C8C-94AE-BC347E371766}" dt="2023-11-02T10:06:19.117" v="1931" actId="14100"/>
        <pc:sldMkLst>
          <pc:docMk/>
          <pc:sldMk cId="3121943316" sldId="382"/>
        </pc:sldMkLst>
        <pc:spChg chg="mod">
          <ac:chgData name="Νικόλαος Πολύζος" userId="49bd9883-38f1-4410-9a28-6e5045e10986" providerId="ADAL" clId="{A2776E77-4CCB-4C8C-94AE-BC347E371766}" dt="2023-11-02T10:06:19.117" v="1931" actId="14100"/>
          <ac:spMkLst>
            <pc:docMk/>
            <pc:sldMk cId="3121943316" sldId="382"/>
            <ac:spMk id="16386" creationId="{0C16039E-2511-CFF1-068C-B688EE6251CA}"/>
          </ac:spMkLst>
        </pc:spChg>
      </pc:sldChg>
      <pc:sldChg chg="ord">
        <pc:chgData name="Νικόλαος Πολύζος" userId="49bd9883-38f1-4410-9a28-6e5045e10986" providerId="ADAL" clId="{A2776E77-4CCB-4C8C-94AE-BC347E371766}" dt="2023-11-02T10:03:10.983" v="1921"/>
        <pc:sldMkLst>
          <pc:docMk/>
          <pc:sldMk cId="0" sldId="412"/>
        </pc:sldMkLst>
      </pc:sldChg>
      <pc:sldChg chg="modSp del">
        <pc:chgData name="Νικόλαος Πολύζος" userId="49bd9883-38f1-4410-9a28-6e5045e10986" providerId="ADAL" clId="{A2776E77-4CCB-4C8C-94AE-BC347E371766}" dt="2023-11-02T09:35:53.797" v="1869" actId="20577"/>
        <pc:sldMkLst>
          <pc:docMk/>
          <pc:sldMk cId="1314930811" sldId="414"/>
        </pc:sldMkLst>
        <pc:graphicFrameChg chg="mod">
          <ac:chgData name="Νικόλαος Πολύζος" userId="49bd9883-38f1-4410-9a28-6e5045e10986" providerId="ADAL" clId="{A2776E77-4CCB-4C8C-94AE-BC347E371766}" dt="2023-11-02T09:35:53.797" v="1869" actId="20577"/>
          <ac:graphicFrameMkLst>
            <pc:docMk/>
            <pc:sldMk cId="1314930811" sldId="414"/>
            <ac:graphicFrameMk id="5" creationId="{2F751897-1172-4721-BF36-ECAB7201BB1E}"/>
          </ac:graphicFrameMkLst>
        </pc:graphicFrameChg>
      </pc:sldChg>
      <pc:sldChg chg="del">
        <pc:chgData name="Νικόλαος Πολύζος" userId="49bd9883-38f1-4410-9a28-6e5045e10986" providerId="ADAL" clId="{A2776E77-4CCB-4C8C-94AE-BC347E371766}" dt="2023-11-02T09:47:55.432" v="1916" actId="47"/>
        <pc:sldMkLst>
          <pc:docMk/>
          <pc:sldMk cId="3084049106" sldId="416"/>
        </pc:sldMkLst>
      </pc:sldChg>
      <pc:sldChg chg="modSp mod">
        <pc:chgData name="Νικόλαος Πολύζος" userId="49bd9883-38f1-4410-9a28-6e5045e10986" providerId="ADAL" clId="{A2776E77-4CCB-4C8C-94AE-BC347E371766}" dt="2023-11-01T17:52:30.272" v="1679" actId="20577"/>
        <pc:sldMkLst>
          <pc:docMk/>
          <pc:sldMk cId="3538334284" sldId="417"/>
        </pc:sldMkLst>
        <pc:spChg chg="mod">
          <ac:chgData name="Νικόλαος Πολύζος" userId="49bd9883-38f1-4410-9a28-6e5045e10986" providerId="ADAL" clId="{A2776E77-4CCB-4C8C-94AE-BC347E371766}" dt="2023-11-01T17:52:30.272" v="1679" actId="20577"/>
          <ac:spMkLst>
            <pc:docMk/>
            <pc:sldMk cId="3538334284" sldId="417"/>
            <ac:spMk id="2" creationId="{F0404224-5B11-3398-D084-254343E984C9}"/>
          </ac:spMkLst>
        </pc:spChg>
      </pc:sldChg>
      <pc:sldChg chg="modSp mod ord">
        <pc:chgData name="Νικόλαος Πολύζος" userId="49bd9883-38f1-4410-9a28-6e5045e10986" providerId="ADAL" clId="{A2776E77-4CCB-4C8C-94AE-BC347E371766}" dt="2023-11-02T09:46:04.167" v="1915" actId="20577"/>
        <pc:sldMkLst>
          <pc:docMk/>
          <pc:sldMk cId="2907387873" sldId="418"/>
        </pc:sldMkLst>
        <pc:spChg chg="mod">
          <ac:chgData name="Νικόλαος Πολύζος" userId="49bd9883-38f1-4410-9a28-6e5045e10986" providerId="ADAL" clId="{A2776E77-4CCB-4C8C-94AE-BC347E371766}" dt="2023-11-02T09:46:04.167" v="1915" actId="20577"/>
          <ac:spMkLst>
            <pc:docMk/>
            <pc:sldMk cId="2907387873" sldId="418"/>
            <ac:spMk id="2" creationId="{72B198BD-C7B9-F06B-44AE-CC57397372B0}"/>
          </ac:spMkLst>
        </pc:spChg>
        <pc:picChg chg="mod">
          <ac:chgData name="Νικόλαος Πολύζος" userId="49bd9883-38f1-4410-9a28-6e5045e10986" providerId="ADAL" clId="{A2776E77-4CCB-4C8C-94AE-BC347E371766}" dt="2023-11-02T09:44:18.266" v="1902" actId="1076"/>
          <ac:picMkLst>
            <pc:docMk/>
            <pc:sldMk cId="2907387873" sldId="418"/>
            <ac:picMk id="4" creationId="{47C31049-25A8-F856-AD7B-6B80B4E3069B}"/>
          </ac:picMkLst>
        </pc:picChg>
      </pc:sldChg>
      <pc:sldChg chg="modSp mod">
        <pc:chgData name="Νικόλαος Πολύζος" userId="49bd9883-38f1-4410-9a28-6e5045e10986" providerId="ADAL" clId="{A2776E77-4CCB-4C8C-94AE-BC347E371766}" dt="2023-11-01T17:54:01.746" v="1770" actId="6549"/>
        <pc:sldMkLst>
          <pc:docMk/>
          <pc:sldMk cId="3571651423" sldId="419"/>
        </pc:sldMkLst>
        <pc:spChg chg="mod">
          <ac:chgData name="Νικόλαος Πολύζος" userId="49bd9883-38f1-4410-9a28-6e5045e10986" providerId="ADAL" clId="{A2776E77-4CCB-4C8C-94AE-BC347E371766}" dt="2023-11-01T17:53:06.596" v="1685" actId="20577"/>
          <ac:spMkLst>
            <pc:docMk/>
            <pc:sldMk cId="3571651423" sldId="419"/>
            <ac:spMk id="2" creationId="{2A97EEF3-3DD8-0E15-CE29-22AD734C4B84}"/>
          </ac:spMkLst>
        </pc:spChg>
        <pc:spChg chg="mod">
          <ac:chgData name="Νικόλαος Πολύζος" userId="49bd9883-38f1-4410-9a28-6e5045e10986" providerId="ADAL" clId="{A2776E77-4CCB-4C8C-94AE-BC347E371766}" dt="2023-11-01T17:54:01.746" v="1770" actId="6549"/>
          <ac:spMkLst>
            <pc:docMk/>
            <pc:sldMk cId="3571651423" sldId="419"/>
            <ac:spMk id="3" creationId="{495C6610-B824-D427-9F1F-5C71E5ED0681}"/>
          </ac:spMkLst>
        </pc:spChg>
      </pc:sldChg>
      <pc:sldChg chg="modSp mod">
        <pc:chgData name="Νικόλαος Πολύζος" userId="49bd9883-38f1-4410-9a28-6e5045e10986" providerId="ADAL" clId="{A2776E77-4CCB-4C8C-94AE-BC347E371766}" dt="2023-11-02T09:35:14.066" v="1859" actId="113"/>
        <pc:sldMkLst>
          <pc:docMk/>
          <pc:sldMk cId="3357621463" sldId="420"/>
        </pc:sldMkLst>
        <pc:spChg chg="mod">
          <ac:chgData name="Νικόλαος Πολύζος" userId="49bd9883-38f1-4410-9a28-6e5045e10986" providerId="ADAL" clId="{A2776E77-4CCB-4C8C-94AE-BC347E371766}" dt="2023-11-02T09:35:14.066" v="1859" actId="113"/>
          <ac:spMkLst>
            <pc:docMk/>
            <pc:sldMk cId="3357621463" sldId="420"/>
            <ac:spMk id="3" creationId="{616D63C0-52B3-81B3-8AC6-30AB23290117}"/>
          </ac:spMkLst>
        </pc:spChg>
      </pc:sldChg>
      <pc:sldChg chg="delSp ord">
        <pc:chgData name="Νικόλαος Πολύζος" userId="49bd9883-38f1-4410-9a28-6e5045e10986" providerId="ADAL" clId="{A2776E77-4CCB-4C8C-94AE-BC347E371766}" dt="2023-11-01T18:03:35.746" v="1854"/>
        <pc:sldMkLst>
          <pc:docMk/>
          <pc:sldMk cId="548491360" sldId="421"/>
        </pc:sldMkLst>
        <pc:graphicFrameChg chg="del">
          <ac:chgData name="Νικόλαος Πολύζος" userId="49bd9883-38f1-4410-9a28-6e5045e10986" providerId="ADAL" clId="{A2776E77-4CCB-4C8C-94AE-BC347E371766}" dt="2023-11-01T17:13:06.768" v="940"/>
          <ac:graphicFrameMkLst>
            <pc:docMk/>
            <pc:sldMk cId="548491360" sldId="421"/>
            <ac:graphicFrameMk id="4" creationId="{D64D0C29-87C1-CB7E-DC54-EC662F6F69D9}"/>
          </ac:graphicFrameMkLst>
        </pc:graphicFrameChg>
      </pc:sldChg>
      <pc:sldChg chg="modSp mod">
        <pc:chgData name="Νικόλαος Πολύζος" userId="49bd9883-38f1-4410-9a28-6e5045e10986" providerId="ADAL" clId="{A2776E77-4CCB-4C8C-94AE-BC347E371766}" dt="2023-11-02T10:16:26.361" v="1948" actId="5793"/>
        <pc:sldMkLst>
          <pc:docMk/>
          <pc:sldMk cId="1657465779" sldId="422"/>
        </pc:sldMkLst>
        <pc:spChg chg="mod">
          <ac:chgData name="Νικόλαος Πολύζος" userId="49bd9883-38f1-4410-9a28-6e5045e10986" providerId="ADAL" clId="{A2776E77-4CCB-4C8C-94AE-BC347E371766}" dt="2023-11-02T10:16:26.361" v="1948" actId="5793"/>
          <ac:spMkLst>
            <pc:docMk/>
            <pc:sldMk cId="1657465779" sldId="422"/>
            <ac:spMk id="2" creationId="{DC85313B-C729-7A17-584D-D593893D362F}"/>
          </ac:spMkLst>
        </pc:spChg>
      </pc:sldChg>
      <pc:sldChg chg="modSp mod">
        <pc:chgData name="Νικόλαος Πολύζος" userId="49bd9883-38f1-4410-9a28-6e5045e10986" providerId="ADAL" clId="{A2776E77-4CCB-4C8C-94AE-BC347E371766}" dt="2023-11-02T09:48:19.067" v="1917" actId="14100"/>
        <pc:sldMkLst>
          <pc:docMk/>
          <pc:sldMk cId="3293803569" sldId="423"/>
        </pc:sldMkLst>
        <pc:spChg chg="mod">
          <ac:chgData name="Νικόλαος Πολύζος" userId="49bd9883-38f1-4410-9a28-6e5045e10986" providerId="ADAL" clId="{A2776E77-4CCB-4C8C-94AE-BC347E371766}" dt="2023-11-01T17:54:37.631" v="1773" actId="20577"/>
          <ac:spMkLst>
            <pc:docMk/>
            <pc:sldMk cId="3293803569" sldId="423"/>
            <ac:spMk id="2" creationId="{728E99EE-2EAB-7697-5118-E888886FBEED}"/>
          </ac:spMkLst>
        </pc:spChg>
        <pc:picChg chg="mod">
          <ac:chgData name="Νικόλαος Πολύζος" userId="49bd9883-38f1-4410-9a28-6e5045e10986" providerId="ADAL" clId="{A2776E77-4CCB-4C8C-94AE-BC347E371766}" dt="2023-11-02T09:48:19.067" v="1917" actId="14100"/>
          <ac:picMkLst>
            <pc:docMk/>
            <pc:sldMk cId="3293803569" sldId="423"/>
            <ac:picMk id="4" creationId="{83FFD08B-DE92-ABCE-DD9A-E8D5E5DE5C81}"/>
          </ac:picMkLst>
        </pc:picChg>
      </pc:sldChg>
      <pc:sldChg chg="modSp mod">
        <pc:chgData name="Νικόλαος Πολύζος" userId="49bd9883-38f1-4410-9a28-6e5045e10986" providerId="ADAL" clId="{A2776E77-4CCB-4C8C-94AE-BC347E371766}" dt="2023-11-01T17:57:25.864" v="1785" actId="20577"/>
        <pc:sldMkLst>
          <pc:docMk/>
          <pc:sldMk cId="3446906720" sldId="424"/>
        </pc:sldMkLst>
        <pc:spChg chg="mod">
          <ac:chgData name="Νικόλαος Πολύζος" userId="49bd9883-38f1-4410-9a28-6e5045e10986" providerId="ADAL" clId="{A2776E77-4CCB-4C8C-94AE-BC347E371766}" dt="2023-11-01T17:57:25.864" v="1785" actId="20577"/>
          <ac:spMkLst>
            <pc:docMk/>
            <pc:sldMk cId="3446906720" sldId="424"/>
            <ac:spMk id="2" creationId="{A75531E1-0640-AE0D-C157-23171134524B}"/>
          </ac:spMkLst>
        </pc:spChg>
      </pc:sldChg>
      <pc:sldChg chg="modSp mod">
        <pc:chgData name="Νικόλαος Πολύζος" userId="49bd9883-38f1-4410-9a28-6e5045e10986" providerId="ADAL" clId="{A2776E77-4CCB-4C8C-94AE-BC347E371766}" dt="2023-11-01T17:57:32.239" v="1789" actId="20577"/>
        <pc:sldMkLst>
          <pc:docMk/>
          <pc:sldMk cId="1619348492" sldId="425"/>
        </pc:sldMkLst>
        <pc:spChg chg="mod">
          <ac:chgData name="Νικόλαος Πολύζος" userId="49bd9883-38f1-4410-9a28-6e5045e10986" providerId="ADAL" clId="{A2776E77-4CCB-4C8C-94AE-BC347E371766}" dt="2023-11-01T17:57:32.239" v="1789" actId="20577"/>
          <ac:spMkLst>
            <pc:docMk/>
            <pc:sldMk cId="1619348492" sldId="425"/>
            <ac:spMk id="2" creationId="{A75531E1-0640-AE0D-C157-23171134524B}"/>
          </ac:spMkLst>
        </pc:spChg>
      </pc:sldChg>
      <pc:sldChg chg="modSp mod ord">
        <pc:chgData name="Νικόλαος Πολύζος" userId="49bd9883-38f1-4410-9a28-6e5045e10986" providerId="ADAL" clId="{A2776E77-4CCB-4C8C-94AE-BC347E371766}" dt="2023-11-01T17:58:30.089" v="1841" actId="113"/>
        <pc:sldMkLst>
          <pc:docMk/>
          <pc:sldMk cId="1897418280" sldId="427"/>
        </pc:sldMkLst>
        <pc:spChg chg="mod">
          <ac:chgData name="Νικόλαος Πολύζος" userId="49bd9883-38f1-4410-9a28-6e5045e10986" providerId="ADAL" clId="{A2776E77-4CCB-4C8C-94AE-BC347E371766}" dt="2023-11-01T17:58:30.089" v="1841" actId="113"/>
          <ac:spMkLst>
            <pc:docMk/>
            <pc:sldMk cId="1897418280" sldId="427"/>
            <ac:spMk id="2" creationId="{375C192E-8509-5030-B790-029A8ADD47E7}"/>
          </ac:spMkLst>
        </pc:spChg>
      </pc:sldChg>
      <pc:sldChg chg="modSp mod">
        <pc:chgData name="Νικόλαος Πολύζος" userId="49bd9883-38f1-4410-9a28-6e5045e10986" providerId="ADAL" clId="{A2776E77-4CCB-4C8C-94AE-BC347E371766}" dt="2023-11-01T17:59:05.509" v="1844" actId="113"/>
        <pc:sldMkLst>
          <pc:docMk/>
          <pc:sldMk cId="2622058557" sldId="428"/>
        </pc:sldMkLst>
        <pc:spChg chg="mod">
          <ac:chgData name="Νικόλαος Πολύζος" userId="49bd9883-38f1-4410-9a28-6e5045e10986" providerId="ADAL" clId="{A2776E77-4CCB-4C8C-94AE-BC347E371766}" dt="2023-11-01T17:59:05.509" v="1844" actId="113"/>
          <ac:spMkLst>
            <pc:docMk/>
            <pc:sldMk cId="2622058557" sldId="428"/>
            <ac:spMk id="3" creationId="{1B88E4D5-FEEB-9C8E-1E3B-B73B1700D0CF}"/>
          </ac:spMkLst>
        </pc:spChg>
      </pc:sldChg>
      <pc:sldChg chg="ord">
        <pc:chgData name="Νικόλαος Πολύζος" userId="49bd9883-38f1-4410-9a28-6e5045e10986" providerId="ADAL" clId="{A2776E77-4CCB-4C8C-94AE-BC347E371766}" dt="2023-11-01T16:33:18.901" v="825"/>
        <pc:sldMkLst>
          <pc:docMk/>
          <pc:sldMk cId="3682380390" sldId="429"/>
        </pc:sldMkLst>
      </pc:sldChg>
      <pc:sldChg chg="addSp delSp modSp new mod">
        <pc:chgData name="Νικόλαος Πολύζος" userId="49bd9883-38f1-4410-9a28-6e5045e10986" providerId="ADAL" clId="{A2776E77-4CCB-4C8C-94AE-BC347E371766}" dt="2023-11-01T17:59:34.864" v="1850" actId="6549"/>
        <pc:sldMkLst>
          <pc:docMk/>
          <pc:sldMk cId="2002133286" sldId="430"/>
        </pc:sldMkLst>
        <pc:spChg chg="mod">
          <ac:chgData name="Νικόλαος Πολύζος" userId="49bd9883-38f1-4410-9a28-6e5045e10986" providerId="ADAL" clId="{A2776E77-4CCB-4C8C-94AE-BC347E371766}" dt="2023-11-01T16:39:35.507" v="826" actId="1076"/>
          <ac:spMkLst>
            <pc:docMk/>
            <pc:sldMk cId="2002133286" sldId="430"/>
            <ac:spMk id="2" creationId="{C40F650D-0C6F-6D85-BFC6-A6F31BFF8EC4}"/>
          </ac:spMkLst>
        </pc:spChg>
        <pc:spChg chg="del">
          <ac:chgData name="Νικόλαος Πολύζος" userId="49bd9883-38f1-4410-9a28-6e5045e10986" providerId="ADAL" clId="{A2776E77-4CCB-4C8C-94AE-BC347E371766}" dt="2023-11-01T16:28:53.849" v="695"/>
          <ac:spMkLst>
            <pc:docMk/>
            <pc:sldMk cId="2002133286" sldId="430"/>
            <ac:spMk id="3" creationId="{D6BD211C-0132-29D5-74DB-57BF5A91C90F}"/>
          </ac:spMkLst>
        </pc:spChg>
        <pc:graphicFrameChg chg="add mod modGraphic">
          <ac:chgData name="Νικόλαος Πολύζος" userId="49bd9883-38f1-4410-9a28-6e5045e10986" providerId="ADAL" clId="{A2776E77-4CCB-4C8C-94AE-BC347E371766}" dt="2023-11-01T17:59:34.864" v="1850" actId="6549"/>
          <ac:graphicFrameMkLst>
            <pc:docMk/>
            <pc:sldMk cId="2002133286" sldId="430"/>
            <ac:graphicFrameMk id="4" creationId="{30A4D23D-AC96-3A76-D7AE-1CC85E06DE42}"/>
          </ac:graphicFrameMkLst>
        </pc:graphicFrameChg>
      </pc:sldChg>
      <pc:sldChg chg="addSp delSp modSp add mod">
        <pc:chgData name="Νικόλαος Πολύζος" userId="49bd9883-38f1-4410-9a28-6e5045e10986" providerId="ADAL" clId="{A2776E77-4CCB-4C8C-94AE-BC347E371766}" dt="2023-11-02T10:18:32.645" v="1960" actId="122"/>
        <pc:sldMkLst>
          <pc:docMk/>
          <pc:sldMk cId="1228916073" sldId="431"/>
        </pc:sldMkLst>
        <pc:spChg chg="mod">
          <ac:chgData name="Νικόλαος Πολύζος" userId="49bd9883-38f1-4410-9a28-6e5045e10986" providerId="ADAL" clId="{A2776E77-4CCB-4C8C-94AE-BC347E371766}" dt="2023-11-02T10:18:32.645" v="1960" actId="122"/>
          <ac:spMkLst>
            <pc:docMk/>
            <pc:sldMk cId="1228916073" sldId="431"/>
            <ac:spMk id="2" creationId="{C40F650D-0C6F-6D85-BFC6-A6F31BFF8EC4}"/>
          </ac:spMkLst>
        </pc:spChg>
        <pc:spChg chg="add del mod">
          <ac:chgData name="Νικόλαος Πολύζος" userId="49bd9883-38f1-4410-9a28-6e5045e10986" providerId="ADAL" clId="{A2776E77-4CCB-4C8C-94AE-BC347E371766}" dt="2023-11-01T16:41:30.409" v="835"/>
          <ac:spMkLst>
            <pc:docMk/>
            <pc:sldMk cId="1228916073" sldId="431"/>
            <ac:spMk id="5" creationId="{F0D95D94-D5C1-506A-D15B-3893ABF940F0}"/>
          </ac:spMkLst>
        </pc:spChg>
        <pc:graphicFrameChg chg="del">
          <ac:chgData name="Νικόλαος Πολύζος" userId="49bd9883-38f1-4410-9a28-6e5045e10986" providerId="ADAL" clId="{A2776E77-4CCB-4C8C-94AE-BC347E371766}" dt="2023-11-01T16:40:00.316" v="828" actId="478"/>
          <ac:graphicFrameMkLst>
            <pc:docMk/>
            <pc:sldMk cId="1228916073" sldId="431"/>
            <ac:graphicFrameMk id="4" creationId="{30A4D23D-AC96-3A76-D7AE-1CC85E06DE42}"/>
          </ac:graphicFrameMkLst>
        </pc:graphicFrameChg>
        <pc:graphicFrameChg chg="add del mod">
          <ac:chgData name="Νικόλαος Πολύζος" userId="49bd9883-38f1-4410-9a28-6e5045e10986" providerId="ADAL" clId="{A2776E77-4CCB-4C8C-94AE-BC347E371766}" dt="2023-11-01T16:41:04.977" v="834"/>
          <ac:graphicFrameMkLst>
            <pc:docMk/>
            <pc:sldMk cId="1228916073" sldId="431"/>
            <ac:graphicFrameMk id="6" creationId="{54BD77C6-0DBD-5E06-B234-30F2D20A5E0E}"/>
          </ac:graphicFrameMkLst>
        </pc:graphicFrameChg>
        <pc:graphicFrameChg chg="add mod modGraphic">
          <ac:chgData name="Νικόλαος Πολύζος" userId="49bd9883-38f1-4410-9a28-6e5045e10986" providerId="ADAL" clId="{A2776E77-4CCB-4C8C-94AE-BC347E371766}" dt="2023-11-01T17:01:35.226" v="925" actId="14734"/>
          <ac:graphicFrameMkLst>
            <pc:docMk/>
            <pc:sldMk cId="1228916073" sldId="431"/>
            <ac:graphicFrameMk id="7" creationId="{59FF8E8E-1265-FC09-7901-82A4D19C90B2}"/>
          </ac:graphicFrameMkLst>
        </pc:graphicFrameChg>
        <pc:graphicFrameChg chg="add mod modGraphic">
          <ac:chgData name="Νικόλαος Πολύζος" userId="49bd9883-38f1-4410-9a28-6e5045e10986" providerId="ADAL" clId="{A2776E77-4CCB-4C8C-94AE-BC347E371766}" dt="2023-11-01T17:01:42.383" v="926" actId="14734"/>
          <ac:graphicFrameMkLst>
            <pc:docMk/>
            <pc:sldMk cId="1228916073" sldId="431"/>
            <ac:graphicFrameMk id="8" creationId="{004E394E-F14D-AF39-BACF-07B85C9BCBD9}"/>
          </ac:graphicFrameMkLst>
        </pc:graphicFrameChg>
        <pc:graphicFrameChg chg="add mod modGraphic">
          <ac:chgData name="Νικόλαος Πολύζος" userId="49bd9883-38f1-4410-9a28-6e5045e10986" providerId="ADAL" clId="{A2776E77-4CCB-4C8C-94AE-BC347E371766}" dt="2023-11-01T17:02:34.480" v="939" actId="14734"/>
          <ac:graphicFrameMkLst>
            <pc:docMk/>
            <pc:sldMk cId="1228916073" sldId="431"/>
            <ac:graphicFrameMk id="9" creationId="{C1130B99-02CD-B10A-5647-D40E5FF1D5A1}"/>
          </ac:graphicFrameMkLst>
        </pc:graphicFrameChg>
      </pc:sldChg>
      <pc:sldChg chg="add del">
        <pc:chgData name="Νικόλαος Πολύζος" userId="49bd9883-38f1-4410-9a28-6e5045e10986" providerId="ADAL" clId="{A2776E77-4CCB-4C8C-94AE-BC347E371766}" dt="2023-11-01T16:40:40.564" v="832" actId="47"/>
        <pc:sldMkLst>
          <pc:docMk/>
          <pc:sldMk cId="237299650" sldId="432"/>
        </pc:sldMkLst>
      </pc:sldChg>
      <pc:sldChg chg="del ord">
        <pc:chgData name="Νικόλαος Πολύζος" userId="49bd9883-38f1-4410-9a28-6e5045e10986" providerId="ADAL" clId="{A2776E77-4CCB-4C8C-94AE-BC347E371766}" dt="2023-11-02T10:03:05.674" v="1919" actId="47"/>
        <pc:sldMkLst>
          <pc:docMk/>
          <pc:sldMk cId="896455438" sldId="432"/>
        </pc:sldMkLst>
      </pc:sldChg>
      <pc:sldChg chg="del">
        <pc:chgData name="Νικόλαος Πολύζος" userId="49bd9883-38f1-4410-9a28-6e5045e10986" providerId="ADAL" clId="{A2776E77-4CCB-4C8C-94AE-BC347E371766}" dt="2023-11-01T17:24:49.325" v="942"/>
        <pc:sldMkLst>
          <pc:docMk/>
          <pc:sldMk cId="4190138087" sldId="432"/>
        </pc:sldMkLst>
      </pc:sldChg>
      <pc:sldChg chg="modSp">
        <pc:chgData name="Νικόλαος Πολύζος" userId="49bd9883-38f1-4410-9a28-6e5045e10986" providerId="ADAL" clId="{A2776E77-4CCB-4C8C-94AE-BC347E371766}" dt="2023-11-02T10:04:27.899" v="1925" actId="20577"/>
        <pc:sldMkLst>
          <pc:docMk/>
          <pc:sldMk cId="894068758" sldId="433"/>
        </pc:sldMkLst>
        <pc:graphicFrameChg chg="mod">
          <ac:chgData name="Νικόλαος Πολύζος" userId="49bd9883-38f1-4410-9a28-6e5045e10986" providerId="ADAL" clId="{A2776E77-4CCB-4C8C-94AE-BC347E371766}" dt="2023-11-02T10:04:27.899" v="1925" actId="20577"/>
          <ac:graphicFrameMkLst>
            <pc:docMk/>
            <pc:sldMk cId="894068758" sldId="433"/>
            <ac:graphicFrameMk id="5" creationId="{2387B8CC-07F1-4863-8AD7-A977F9818B0F}"/>
          </ac:graphicFrameMkLst>
        </pc:graphicFrameChg>
      </pc:sldChg>
      <pc:sldChg chg="add del">
        <pc:chgData name="Νικόλαος Πολύζος" userId="49bd9883-38f1-4410-9a28-6e5045e10986" providerId="ADAL" clId="{A2776E77-4CCB-4C8C-94AE-BC347E371766}" dt="2023-11-01T16:40:29.882" v="831"/>
        <pc:sldMkLst>
          <pc:docMk/>
          <pc:sldMk cId="1213188024" sldId="433"/>
        </pc:sldMkLst>
      </pc:sldChg>
      <pc:sldChg chg="addSp delSp modSp new mod">
        <pc:chgData name="Νικόλαος Πολύζος" userId="49bd9883-38f1-4410-9a28-6e5045e10986" providerId="ADAL" clId="{A2776E77-4CCB-4C8C-94AE-BC347E371766}" dt="2023-11-02T10:06:36.539" v="1932" actId="20577"/>
        <pc:sldMkLst>
          <pc:docMk/>
          <pc:sldMk cId="3145266587" sldId="434"/>
        </pc:sldMkLst>
        <pc:spChg chg="mod">
          <ac:chgData name="Νικόλαος Πολύζος" userId="49bd9883-38f1-4410-9a28-6e5045e10986" providerId="ADAL" clId="{A2776E77-4CCB-4C8C-94AE-BC347E371766}" dt="2023-11-02T10:06:36.539" v="1932" actId="20577"/>
          <ac:spMkLst>
            <pc:docMk/>
            <pc:sldMk cId="3145266587" sldId="434"/>
            <ac:spMk id="2" creationId="{91D11BDF-7097-7B07-7477-39A8521D19B6}"/>
          </ac:spMkLst>
        </pc:spChg>
        <pc:spChg chg="del">
          <ac:chgData name="Νικόλαος Πολύζος" userId="49bd9883-38f1-4410-9a28-6e5045e10986" providerId="ADAL" clId="{A2776E77-4CCB-4C8C-94AE-BC347E371766}" dt="2023-11-01T17:43:46.087" v="1617"/>
          <ac:spMkLst>
            <pc:docMk/>
            <pc:sldMk cId="3145266587" sldId="434"/>
            <ac:spMk id="3" creationId="{8B0D23D6-C272-EDD4-F3C6-EA2A8FD558C8}"/>
          </ac:spMkLst>
        </pc:spChg>
        <pc:picChg chg="add mod">
          <ac:chgData name="Νικόλαος Πολύζος" userId="49bd9883-38f1-4410-9a28-6e5045e10986" providerId="ADAL" clId="{A2776E77-4CCB-4C8C-94AE-BC347E371766}" dt="2023-11-01T17:50:42.905" v="1658" actId="14100"/>
          <ac:picMkLst>
            <pc:docMk/>
            <pc:sldMk cId="3145266587" sldId="434"/>
            <ac:picMk id="4" creationId="{8CFA60DF-85E8-E597-C98F-34C74F573BF2}"/>
          </ac:picMkLst>
        </pc:picChg>
      </pc:sldChg>
      <pc:sldMasterChg chg="del delSldLayout">
        <pc:chgData name="Νικόλαος Πολύζος" userId="49bd9883-38f1-4410-9a28-6e5045e10986" providerId="ADAL" clId="{A2776E77-4CCB-4C8C-94AE-BC347E371766}" dt="2023-11-01T17:18:48.168" v="941" actId="47"/>
        <pc:sldMasterMkLst>
          <pc:docMk/>
          <pc:sldMasterMk cId="1085016592" sldId="2147483886"/>
        </pc:sldMasterMkLst>
        <pc:sldLayoutChg chg="del">
          <pc:chgData name="Νικόλαος Πολύζος" userId="49bd9883-38f1-4410-9a28-6e5045e10986" providerId="ADAL" clId="{A2776E77-4CCB-4C8C-94AE-BC347E371766}" dt="2023-11-01T17:18:48.168" v="941" actId="47"/>
          <pc:sldLayoutMkLst>
            <pc:docMk/>
            <pc:sldMasterMk cId="1085016592" sldId="2147483886"/>
            <pc:sldLayoutMk cId="694439781" sldId="2147483887"/>
          </pc:sldLayoutMkLst>
        </pc:sldLayoutChg>
        <pc:sldLayoutChg chg="del">
          <pc:chgData name="Νικόλαος Πολύζος" userId="49bd9883-38f1-4410-9a28-6e5045e10986" providerId="ADAL" clId="{A2776E77-4CCB-4C8C-94AE-BC347E371766}" dt="2023-11-01T17:18:48.168" v="941" actId="47"/>
          <pc:sldLayoutMkLst>
            <pc:docMk/>
            <pc:sldMasterMk cId="1085016592" sldId="2147483886"/>
            <pc:sldLayoutMk cId="2625223076" sldId="2147483888"/>
          </pc:sldLayoutMkLst>
        </pc:sldLayoutChg>
        <pc:sldLayoutChg chg="del">
          <pc:chgData name="Νικόλαος Πολύζος" userId="49bd9883-38f1-4410-9a28-6e5045e10986" providerId="ADAL" clId="{A2776E77-4CCB-4C8C-94AE-BC347E371766}" dt="2023-11-01T17:18:48.168" v="941" actId="47"/>
          <pc:sldLayoutMkLst>
            <pc:docMk/>
            <pc:sldMasterMk cId="1085016592" sldId="2147483886"/>
            <pc:sldLayoutMk cId="1932172013" sldId="2147483889"/>
          </pc:sldLayoutMkLst>
        </pc:sldLayoutChg>
        <pc:sldLayoutChg chg="del">
          <pc:chgData name="Νικόλαος Πολύζος" userId="49bd9883-38f1-4410-9a28-6e5045e10986" providerId="ADAL" clId="{A2776E77-4CCB-4C8C-94AE-BC347E371766}" dt="2023-11-01T17:18:48.168" v="941" actId="47"/>
          <pc:sldLayoutMkLst>
            <pc:docMk/>
            <pc:sldMasterMk cId="1085016592" sldId="2147483886"/>
            <pc:sldLayoutMk cId="3770427352" sldId="2147483890"/>
          </pc:sldLayoutMkLst>
        </pc:sldLayoutChg>
        <pc:sldLayoutChg chg="del">
          <pc:chgData name="Νικόλαος Πολύζος" userId="49bd9883-38f1-4410-9a28-6e5045e10986" providerId="ADAL" clId="{A2776E77-4CCB-4C8C-94AE-BC347E371766}" dt="2023-11-01T17:18:48.168" v="941" actId="47"/>
          <pc:sldLayoutMkLst>
            <pc:docMk/>
            <pc:sldMasterMk cId="1085016592" sldId="2147483886"/>
            <pc:sldLayoutMk cId="4285086985" sldId="2147483891"/>
          </pc:sldLayoutMkLst>
        </pc:sldLayoutChg>
        <pc:sldLayoutChg chg="del">
          <pc:chgData name="Νικόλαος Πολύζος" userId="49bd9883-38f1-4410-9a28-6e5045e10986" providerId="ADAL" clId="{A2776E77-4CCB-4C8C-94AE-BC347E371766}" dt="2023-11-01T17:18:48.168" v="941" actId="47"/>
          <pc:sldLayoutMkLst>
            <pc:docMk/>
            <pc:sldMasterMk cId="1085016592" sldId="2147483886"/>
            <pc:sldLayoutMk cId="27565519" sldId="2147483892"/>
          </pc:sldLayoutMkLst>
        </pc:sldLayoutChg>
        <pc:sldLayoutChg chg="del">
          <pc:chgData name="Νικόλαος Πολύζος" userId="49bd9883-38f1-4410-9a28-6e5045e10986" providerId="ADAL" clId="{A2776E77-4CCB-4C8C-94AE-BC347E371766}" dt="2023-11-01T17:18:48.168" v="941" actId="47"/>
          <pc:sldLayoutMkLst>
            <pc:docMk/>
            <pc:sldMasterMk cId="1085016592" sldId="2147483886"/>
            <pc:sldLayoutMk cId="3028873443" sldId="2147483893"/>
          </pc:sldLayoutMkLst>
        </pc:sldLayoutChg>
        <pc:sldLayoutChg chg="del">
          <pc:chgData name="Νικόλαος Πολύζος" userId="49bd9883-38f1-4410-9a28-6e5045e10986" providerId="ADAL" clId="{A2776E77-4CCB-4C8C-94AE-BC347E371766}" dt="2023-11-01T17:18:48.168" v="941" actId="47"/>
          <pc:sldLayoutMkLst>
            <pc:docMk/>
            <pc:sldMasterMk cId="1085016592" sldId="2147483886"/>
            <pc:sldLayoutMk cId="3568205447" sldId="2147483894"/>
          </pc:sldLayoutMkLst>
        </pc:sldLayoutChg>
        <pc:sldLayoutChg chg="del">
          <pc:chgData name="Νικόλαος Πολύζος" userId="49bd9883-38f1-4410-9a28-6e5045e10986" providerId="ADAL" clId="{A2776E77-4CCB-4C8C-94AE-BC347E371766}" dt="2023-11-01T17:18:48.168" v="941" actId="47"/>
          <pc:sldLayoutMkLst>
            <pc:docMk/>
            <pc:sldMasterMk cId="1085016592" sldId="2147483886"/>
            <pc:sldLayoutMk cId="3913441877" sldId="2147483895"/>
          </pc:sldLayoutMkLst>
        </pc:sldLayoutChg>
        <pc:sldLayoutChg chg="del">
          <pc:chgData name="Νικόλαος Πολύζος" userId="49bd9883-38f1-4410-9a28-6e5045e10986" providerId="ADAL" clId="{A2776E77-4CCB-4C8C-94AE-BC347E371766}" dt="2023-11-01T17:18:48.168" v="941" actId="47"/>
          <pc:sldLayoutMkLst>
            <pc:docMk/>
            <pc:sldMasterMk cId="1085016592" sldId="2147483886"/>
            <pc:sldLayoutMk cId="4069605040" sldId="2147483896"/>
          </pc:sldLayoutMkLst>
        </pc:sldLayoutChg>
        <pc:sldLayoutChg chg="del">
          <pc:chgData name="Νικόλαος Πολύζος" userId="49bd9883-38f1-4410-9a28-6e5045e10986" providerId="ADAL" clId="{A2776E77-4CCB-4C8C-94AE-BC347E371766}" dt="2023-11-01T17:18:48.168" v="941" actId="47"/>
          <pc:sldLayoutMkLst>
            <pc:docMk/>
            <pc:sldMasterMk cId="1085016592" sldId="2147483886"/>
            <pc:sldLayoutMk cId="2294942328" sldId="2147483897"/>
          </pc:sldLayoutMkLst>
        </pc:sldLayoutChg>
      </pc:sldMasterChg>
      <pc:sldMasterChg chg="del delSldLayout">
        <pc:chgData name="Νικόλαος Πολύζος" userId="49bd9883-38f1-4410-9a28-6e5045e10986" providerId="ADAL" clId="{A2776E77-4CCB-4C8C-94AE-BC347E371766}" dt="2023-11-02T10:03:05.674" v="1919" actId="47"/>
        <pc:sldMasterMkLst>
          <pc:docMk/>
          <pc:sldMasterMk cId="3470212418" sldId="2147483898"/>
        </pc:sldMasterMkLst>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771000992" sldId="2147483899"/>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4126897398" sldId="2147483900"/>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2300314001" sldId="2147483901"/>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3317071666" sldId="2147483902"/>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3001138748" sldId="2147483903"/>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2337944387" sldId="2147483904"/>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721574062" sldId="2147483905"/>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3874159671" sldId="2147483906"/>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620540502" sldId="2147483907"/>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465551229" sldId="2147483908"/>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3487898248" sldId="2147483909"/>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678118311" sldId="2147483910"/>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675431674" sldId="2147483911"/>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312084207" sldId="2147483912"/>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3462233683" sldId="2147483913"/>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2732660955" sldId="2147483914"/>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836722782" sldId="2147483915"/>
          </pc:sldLayoutMkLst>
        </pc:sldLayoutChg>
        <pc:sldLayoutChg chg="del">
          <pc:chgData name="Νικόλαος Πολύζος" userId="49bd9883-38f1-4410-9a28-6e5045e10986" providerId="ADAL" clId="{A2776E77-4CCB-4C8C-94AE-BC347E371766}" dt="2023-11-02T10:03:05.674" v="1919" actId="47"/>
          <pc:sldLayoutMkLst>
            <pc:docMk/>
            <pc:sldMasterMk cId="3470212418" sldId="2147483898"/>
            <pc:sldLayoutMk cId="2202179849" sldId="214748391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916;&#921;&#916;&#913;&#922;&#932;&#927;&#929;&#921;&#922;&#927;\DATA\Data%20YY\&#931;&#964;&#959;&#953;&#967;&#949;&#953;&#945;%20&#925;&#959;&#963;&#959;&#954;&#959;&#956;&#949;&#953;&#969;&#957;%202009-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916;&#921;&#916;&#913;&#922;&#932;&#927;&#929;&#921;&#922;&#927;\DATA\Data%20YY\&#931;&#964;&#959;&#953;&#967;&#949;&#953;&#945;%20&#925;&#959;&#963;&#959;&#954;&#959;&#956;&#949;&#953;&#969;&#957;%202009-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916;&#921;&#916;&#913;&#922;&#932;&#927;&#929;&#921;&#922;&#927;\DATA\Data%20YY\&#931;&#964;&#959;&#953;&#967;&#949;&#953;&#945;%20&#925;&#959;&#963;&#959;&#954;&#959;&#956;&#949;&#953;&#969;&#957;%202009-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uth-my.sharepoint.com/personal/npolyzos_duth_gr/Documents/&#917;&#960;&#953;&#966;&#940;&#957;&#949;&#953;&#945;%20&#949;&#961;&#947;&#945;&#963;&#943;&#945;&#962;/&#931;&#965;&#957;&#941;&#948;&#961;&#953;&#959;.21.06.23/Stoixeia%20Nosokomeion%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uth-my.sharepoint.com/personal/npolyzos_duth_gr/Documents/&#917;&#960;&#953;&#966;&#940;&#957;&#949;&#953;&#945;%20&#949;&#961;&#947;&#945;&#963;&#943;&#945;&#962;/&#931;&#965;&#957;&#941;&#948;&#961;&#953;&#959;.21.06.23/Stoixeia%20Nosokomeion%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l-GR" sz="1000"/>
              <a:t>ΕΞΕΤΑΣΘΕΝΤΕΣ ΣΤΑ ΤΕΙ</a:t>
            </a:r>
            <a:endParaRPr lang="en-US" sz="1000"/>
          </a:p>
        </c:rich>
      </c:tx>
      <c:layout>
        <c:manualLayout>
          <c:xMode val="edge"/>
          <c:yMode val="edge"/>
          <c:x val="0.36954018215606466"/>
          <c:y val="0"/>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2.4692475940507441E-2"/>
          <c:y val="0.14183928633736143"/>
          <c:w val="0.94475196850393706"/>
          <c:h val="0.67417910522095559"/>
        </c:manualLayout>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circle"/>
            <c:size val="6"/>
            <c:spPr>
              <a:solidFill>
                <a:schemeClr val="bg2"/>
              </a:solidFill>
              <a:ln w="9525">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dLbls>
            <c:dLbl>
              <c:idx val="0"/>
              <c:layout>
                <c:manualLayout>
                  <c:x val="-6.8576552930883633E-2"/>
                  <c:y val="-0.1173007362262878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2A-40BC-A98F-B901AC4167A8}"/>
                </c:ext>
              </c:extLst>
            </c:dLbl>
            <c:dLbl>
              <c:idx val="1"/>
              <c:layout>
                <c:manualLayout>
                  <c:x val="-6.8388888888888888E-2"/>
                  <c:y val="8.94939461961641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2A-40BC-A98F-B901AC4167A8}"/>
                </c:ext>
              </c:extLst>
            </c:dLbl>
            <c:dLbl>
              <c:idx val="2"/>
              <c:layout>
                <c:manualLayout>
                  <c:x val="-7.4132108486439169E-2"/>
                  <c:y val="-0.1173007362262878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2A-40BC-A98F-B901AC4167A8}"/>
                </c:ext>
              </c:extLst>
            </c:dLbl>
            <c:dLbl>
              <c:idx val="3"/>
              <c:layout>
                <c:manualLayout>
                  <c:x val="-6.283333333333338E-2"/>
                  <c:y val="0.1190360436850858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2A-40BC-A98F-B901AC4167A8}"/>
                </c:ext>
              </c:extLst>
            </c:dLbl>
            <c:dLbl>
              <c:idx val="4"/>
              <c:layout>
                <c:manualLayout>
                  <c:x val="-9.3576552930883697E-2"/>
                  <c:y val="-0.102529687481826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2A-40BC-A98F-B901AC4167A8}"/>
                </c:ext>
              </c:extLst>
            </c:dLbl>
            <c:dLbl>
              <c:idx val="5"/>
              <c:layout>
                <c:manualLayout>
                  <c:x val="-8.5243219597550407E-2"/>
                  <c:y val="-0.1173007362262878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2A-40BC-A98F-B901AC4167A8}"/>
                </c:ext>
              </c:extLst>
            </c:dLbl>
            <c:dLbl>
              <c:idx val="6"/>
              <c:layout>
                <c:manualLayout>
                  <c:x val="-7.4132108486439197E-2"/>
                  <c:y val="-0.1099152118540574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F2A-40BC-A98F-B901AC4167A8}"/>
                </c:ext>
              </c:extLst>
            </c:dLbl>
            <c:dLbl>
              <c:idx val="7"/>
              <c:layout>
                <c:manualLayout>
                  <c:x val="-5.4687664041994856E-2"/>
                  <c:y val="-0.102529687481826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F2A-40BC-A98F-B901AC4167A8}"/>
                </c:ext>
              </c:extLst>
            </c:dLbl>
            <c:dLbl>
              <c:idx val="8"/>
              <c:layout>
                <c:manualLayout>
                  <c:x val="1.2166666666666666E-2"/>
                  <c:y val="-3.6059968131753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F2A-40BC-A98F-B901AC4167A8}"/>
                </c:ext>
              </c:extLst>
            </c:dLbl>
            <c:dLbl>
              <c:idx val="9"/>
              <c:layout>
                <c:manualLayout>
                  <c:x val="-0.10782786526684164"/>
                  <c:y val="-3.60599681317532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F2A-40BC-A98F-B901AC4167A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'Εξωτερικοι Ασθενείς'!$B$2:$K$2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'Εξωτερικοι Ασθενείς'!$B$10:$K$10</c:f>
              <c:numCache>
                <c:formatCode>_(* #,##0_);_(* \(#,##0\);_(* "-"??_);_(@_)</c:formatCode>
                <c:ptCount val="10"/>
                <c:pt idx="0">
                  <c:v>6518644</c:v>
                </c:pt>
                <c:pt idx="1">
                  <c:v>6459358</c:v>
                </c:pt>
                <c:pt idx="2">
                  <c:v>6681198</c:v>
                </c:pt>
                <c:pt idx="3">
                  <c:v>6644271</c:v>
                </c:pt>
                <c:pt idx="4">
                  <c:v>6651016</c:v>
                </c:pt>
                <c:pt idx="5">
                  <c:v>6950353</c:v>
                </c:pt>
                <c:pt idx="6">
                  <c:v>7378960</c:v>
                </c:pt>
                <c:pt idx="7">
                  <c:v>7662608</c:v>
                </c:pt>
                <c:pt idx="8">
                  <c:v>7616194</c:v>
                </c:pt>
                <c:pt idx="9">
                  <c:v>4992092</c:v>
                </c:pt>
              </c:numCache>
            </c:numRef>
          </c:val>
          <c:smooth val="0"/>
          <c:extLst>
            <c:ext xmlns:c16="http://schemas.microsoft.com/office/drawing/2014/chart" uri="{C3380CC4-5D6E-409C-BE32-E72D297353CC}">
              <c16:uniqueId val="{0000000A-1F2A-40BC-A98F-B901AC4167A8}"/>
            </c:ext>
          </c:extLst>
        </c:ser>
        <c:dLbls>
          <c:showLegendKey val="0"/>
          <c:showVal val="0"/>
          <c:showCatName val="0"/>
          <c:showSerName val="0"/>
          <c:showPercent val="0"/>
          <c:showBubbleSize val="0"/>
        </c:dLbls>
        <c:marker val="1"/>
        <c:smooth val="0"/>
        <c:axId val="189565504"/>
        <c:axId val="189565920"/>
      </c:lineChart>
      <c:catAx>
        <c:axId val="189565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l-GR"/>
          </a:p>
        </c:txPr>
        <c:crossAx val="189565920"/>
        <c:crosses val="autoZero"/>
        <c:auto val="1"/>
        <c:lblAlgn val="ctr"/>
        <c:lblOffset val="100"/>
        <c:noMultiLvlLbl val="0"/>
      </c:catAx>
      <c:valAx>
        <c:axId val="189565920"/>
        <c:scaling>
          <c:orientation val="minMax"/>
          <c:min val="4500000"/>
        </c:scaling>
        <c:delete val="1"/>
        <c:axPos val="l"/>
        <c:numFmt formatCode="_(* #,##0_);_(* \(#,##0\);_(* &quot;-&quot;??_);_(@_)" sourceLinked="1"/>
        <c:majorTickMark val="none"/>
        <c:minorTickMark val="none"/>
        <c:tickLblPos val="nextTo"/>
        <c:crossAx val="189565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l-GR" sz="1000"/>
              <a:t>ΕΞΕΤΑΣΘΕΝΤΕΣ ΣΤΑ ΤΕΠ</a:t>
            </a:r>
            <a:endParaRPr lang="en-US" sz="1000"/>
          </a:p>
        </c:rich>
      </c:tx>
      <c:layout>
        <c:manualLayout>
          <c:xMode val="edge"/>
          <c:yMode val="edge"/>
          <c:x val="0.29845122484689413"/>
          <c:y val="6.3251106894370648E-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2.0359142607174106E-2"/>
          <c:y val="0.22267577084173773"/>
          <c:w val="0.94908530183727036"/>
          <c:h val="0.63059261804798117"/>
        </c:manualLayout>
      </c:layout>
      <c:lineChart>
        <c:grouping val="standard"/>
        <c:varyColors val="0"/>
        <c:ser>
          <c:idx val="0"/>
          <c:order val="0"/>
          <c:spPr>
            <a:ln w="34925" cap="rnd">
              <a:solidFill>
                <a:srgbClr val="FF0000"/>
              </a:solidFill>
              <a:round/>
            </a:ln>
            <a:effectLst>
              <a:outerShdw blurRad="57150" dist="19050" dir="5400000" algn="ctr" rotWithShape="0">
                <a:srgbClr val="000000">
                  <a:alpha val="63000"/>
                </a:srgbClr>
              </a:outerShdw>
            </a:effectLst>
          </c:spPr>
          <c:marker>
            <c:symbol val="circle"/>
            <c:size val="6"/>
            <c:spPr>
              <a:solidFill>
                <a:schemeClr val="bg2"/>
              </a:solidFill>
              <a:ln w="9525">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dLbls>
            <c:dLbl>
              <c:idx val="0"/>
              <c:layout>
                <c:manualLayout>
                  <c:x val="-7.2222222222222215E-2"/>
                  <c:y val="6.3251106894370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52-4804-B346-EDE8EF130E3F}"/>
                </c:ext>
              </c:extLst>
            </c:dLbl>
            <c:dLbl>
              <c:idx val="1"/>
              <c:layout>
                <c:manualLayout>
                  <c:x val="-5.8333333333333362E-2"/>
                  <c:y val="-6.957621758380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52-4804-B346-EDE8EF130E3F}"/>
                </c:ext>
              </c:extLst>
            </c:dLbl>
            <c:dLbl>
              <c:idx val="2"/>
              <c:layout>
                <c:manualLayout>
                  <c:x val="-6.9444444444444475E-2"/>
                  <c:y val="8.222643896268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52-4804-B346-EDE8EF130E3F}"/>
                </c:ext>
              </c:extLst>
            </c:dLbl>
            <c:dLbl>
              <c:idx val="3"/>
              <c:layout>
                <c:manualLayout>
                  <c:x val="-6.1111111111111109E-2"/>
                  <c:y val="-5.6925996204933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52-4804-B346-EDE8EF130E3F}"/>
                </c:ext>
              </c:extLst>
            </c:dLbl>
            <c:dLbl>
              <c:idx val="4"/>
              <c:layout>
                <c:manualLayout>
                  <c:x val="-2.2222222222222223E-2"/>
                  <c:y val="-5.69259962049335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52-4804-B346-EDE8EF130E3F}"/>
                </c:ext>
              </c:extLst>
            </c:dLbl>
            <c:dLbl>
              <c:idx val="5"/>
              <c:layout>
                <c:manualLayout>
                  <c:x val="-7.2222222222222215E-2"/>
                  <c:y val="8.2226438962681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52-4804-B346-EDE8EF130E3F}"/>
                </c:ext>
              </c:extLst>
            </c:dLbl>
            <c:dLbl>
              <c:idx val="6"/>
              <c:layout>
                <c:manualLayout>
                  <c:x val="-6.1111111111111213E-2"/>
                  <c:y val="-8.8551549652118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52-4804-B346-EDE8EF130E3F}"/>
                </c:ext>
              </c:extLst>
            </c:dLbl>
            <c:dLbl>
              <c:idx val="7"/>
              <c:layout>
                <c:manualLayout>
                  <c:x val="-6.9444444444444448E-2"/>
                  <c:y val="8.222643896268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52-4804-B346-EDE8EF130E3F}"/>
                </c:ext>
              </c:extLst>
            </c:dLbl>
            <c:dLbl>
              <c:idx val="8"/>
              <c:layout>
                <c:manualLayout>
                  <c:x val="-1.0185067526415994E-16"/>
                  <c:y val="-4.4275774826059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552-4804-B346-EDE8EF130E3F}"/>
                </c:ext>
              </c:extLst>
            </c:dLbl>
            <c:dLbl>
              <c:idx val="9"/>
              <c:layout>
                <c:manualLayout>
                  <c:x val="-0.1"/>
                  <c:y val="6.32511068943706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52-4804-B346-EDE8EF130E3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2">
                          <a:lumMod val="90000"/>
                        </a:schemeClr>
                      </a:solidFill>
                      <a:round/>
                    </a:ln>
                    <a:effectLst/>
                  </c:spPr>
                </c15:leaderLines>
              </c:ext>
            </c:extLst>
          </c:dLbls>
          <c:cat>
            <c:numRef>
              <c:f>'Εξωτερικοι Ασθενείς'!$B$15:$K$15</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'Εξωτερικοι Ασθενείς'!$B$23:$K$23</c:f>
              <c:numCache>
                <c:formatCode>_(* #,##0_);_(* \(#,##0\);_(* "-"??_);_(@_)</c:formatCode>
                <c:ptCount val="10"/>
                <c:pt idx="0">
                  <c:v>4848849</c:v>
                </c:pt>
                <c:pt idx="1">
                  <c:v>4936410</c:v>
                </c:pt>
                <c:pt idx="2">
                  <c:v>4790521</c:v>
                </c:pt>
                <c:pt idx="3">
                  <c:v>4909880</c:v>
                </c:pt>
                <c:pt idx="4">
                  <c:v>4762192</c:v>
                </c:pt>
                <c:pt idx="5">
                  <c:v>4694684</c:v>
                </c:pt>
                <c:pt idx="6">
                  <c:v>4754040</c:v>
                </c:pt>
                <c:pt idx="7">
                  <c:v>4929440</c:v>
                </c:pt>
                <c:pt idx="8">
                  <c:v>4887625</c:v>
                </c:pt>
                <c:pt idx="9">
                  <c:v>3313231</c:v>
                </c:pt>
              </c:numCache>
            </c:numRef>
          </c:val>
          <c:smooth val="0"/>
          <c:extLst>
            <c:ext xmlns:c16="http://schemas.microsoft.com/office/drawing/2014/chart" uri="{C3380CC4-5D6E-409C-BE32-E72D297353CC}">
              <c16:uniqueId val="{0000000A-D552-4804-B346-EDE8EF130E3F}"/>
            </c:ext>
          </c:extLst>
        </c:ser>
        <c:dLbls>
          <c:showLegendKey val="0"/>
          <c:showVal val="0"/>
          <c:showCatName val="0"/>
          <c:showSerName val="0"/>
          <c:showPercent val="0"/>
          <c:showBubbleSize val="0"/>
        </c:dLbls>
        <c:marker val="1"/>
        <c:smooth val="0"/>
        <c:axId val="415521488"/>
        <c:axId val="415523984"/>
      </c:lineChart>
      <c:catAx>
        <c:axId val="415521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l-GR"/>
          </a:p>
        </c:txPr>
        <c:crossAx val="415523984"/>
        <c:crosses val="autoZero"/>
        <c:auto val="1"/>
        <c:lblAlgn val="ctr"/>
        <c:lblOffset val="100"/>
        <c:noMultiLvlLbl val="0"/>
      </c:catAx>
      <c:valAx>
        <c:axId val="415523984"/>
        <c:scaling>
          <c:orientation val="minMax"/>
          <c:max val="5000000"/>
          <c:min val="3000000"/>
        </c:scaling>
        <c:delete val="1"/>
        <c:axPos val="l"/>
        <c:numFmt formatCode="_(* #,##0_);_(* \(#,##0\);_(* &quot;-&quot;??_);_(@_)" sourceLinked="1"/>
        <c:majorTickMark val="none"/>
        <c:minorTickMark val="none"/>
        <c:tickLblPos val="nextTo"/>
        <c:crossAx val="415521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l-GR" sz="1000" dirty="0"/>
              <a:t>ΕΞΕΤΑΣΘΕΝΤΕΣ ΣΤΗΝ ΟΛΟΗΜΕΡΗ</a:t>
            </a:r>
          </a:p>
          <a:p>
            <a:pPr>
              <a:defRPr sz="1000"/>
            </a:pPr>
            <a:r>
              <a:rPr lang="el-GR" sz="1000" dirty="0"/>
              <a:t> (ΠΡΩΗΝ ΑΠΟΓΕΥΜΑΤΙΝΑ ΙΑΤΡΕΙΑ)</a:t>
            </a:r>
            <a:endParaRPr lang="en-US" sz="1000" dirty="0"/>
          </a:p>
        </c:rich>
      </c:tx>
      <c:layout>
        <c:manualLayout>
          <c:xMode val="edge"/>
          <c:yMode val="edge"/>
          <c:x val="0.30079855643044617"/>
          <c:y val="0"/>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1.5174757642164693E-2"/>
          <c:y val="0.28076897217625807"/>
          <c:w val="0.95132152230971123"/>
          <c:h val="0.57023599339195796"/>
        </c:manualLayout>
      </c:layout>
      <c:lineChart>
        <c:grouping val="standard"/>
        <c:varyColors val="0"/>
        <c:ser>
          <c:idx val="0"/>
          <c:order val="0"/>
          <c:spPr>
            <a:ln w="34925" cap="rnd">
              <a:solidFill>
                <a:schemeClr val="accent6">
                  <a:lumMod val="75000"/>
                </a:schemeClr>
              </a:solidFill>
              <a:round/>
            </a:ln>
            <a:effectLst>
              <a:outerShdw blurRad="57150" dist="19050" dir="5400000" algn="ctr" rotWithShape="0">
                <a:srgbClr val="000000">
                  <a:alpha val="63000"/>
                </a:srgbClr>
              </a:outerShdw>
            </a:effectLst>
          </c:spPr>
          <c:marker>
            <c:symbol val="circle"/>
            <c:size val="6"/>
            <c:spPr>
              <a:solidFill>
                <a:schemeClr val="bg2"/>
              </a:solidFill>
              <a:ln w="9525">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dLbls>
            <c:dLbl>
              <c:idx val="9"/>
              <c:layout>
                <c:manualLayout>
                  <c:x val="-0.11126749781277351"/>
                  <c:y val="7.068186685392978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7E-497C-B9FB-25F593609B9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'Εξωτερικοι Ασθενείς'!$B$27:$K$27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'Εξωτερικοι Ασθενείς'!$B$35:$K$35</c:f>
              <c:numCache>
                <c:formatCode>_(* #,##0_);_(* \(#,##0\);_(* "-"??_);_(@_)</c:formatCode>
                <c:ptCount val="10"/>
                <c:pt idx="0">
                  <c:v>290241</c:v>
                </c:pt>
                <c:pt idx="1">
                  <c:v>398731</c:v>
                </c:pt>
                <c:pt idx="2">
                  <c:v>411819</c:v>
                </c:pt>
                <c:pt idx="3">
                  <c:v>479092</c:v>
                </c:pt>
                <c:pt idx="4">
                  <c:v>522196</c:v>
                </c:pt>
                <c:pt idx="5">
                  <c:v>539699</c:v>
                </c:pt>
                <c:pt idx="6">
                  <c:v>568744</c:v>
                </c:pt>
                <c:pt idx="7">
                  <c:v>592035</c:v>
                </c:pt>
                <c:pt idx="8">
                  <c:v>615696</c:v>
                </c:pt>
                <c:pt idx="9">
                  <c:v>396969</c:v>
                </c:pt>
              </c:numCache>
            </c:numRef>
          </c:val>
          <c:smooth val="0"/>
          <c:extLst>
            <c:ext xmlns:c16="http://schemas.microsoft.com/office/drawing/2014/chart" uri="{C3380CC4-5D6E-409C-BE32-E72D297353CC}">
              <c16:uniqueId val="{00000001-2A7E-497C-B9FB-25F593609B92}"/>
            </c:ext>
          </c:extLst>
        </c:ser>
        <c:dLbls>
          <c:showLegendKey val="0"/>
          <c:showVal val="0"/>
          <c:showCatName val="0"/>
          <c:showSerName val="0"/>
          <c:showPercent val="0"/>
          <c:showBubbleSize val="0"/>
        </c:dLbls>
        <c:marker val="1"/>
        <c:smooth val="0"/>
        <c:axId val="826082768"/>
        <c:axId val="826078192"/>
      </c:lineChart>
      <c:catAx>
        <c:axId val="826082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l-GR"/>
          </a:p>
        </c:txPr>
        <c:crossAx val="826078192"/>
        <c:crosses val="autoZero"/>
        <c:auto val="1"/>
        <c:lblAlgn val="ctr"/>
        <c:lblOffset val="100"/>
        <c:noMultiLvlLbl val="0"/>
      </c:catAx>
      <c:valAx>
        <c:axId val="826078192"/>
        <c:scaling>
          <c:orientation val="minMax"/>
          <c:max val="650000"/>
          <c:min val="200000"/>
        </c:scaling>
        <c:delete val="1"/>
        <c:axPos val="l"/>
        <c:numFmt formatCode="_(* #,##0_);_(* \(#,##0\);_(* &quot;-&quot;??_);_(@_)" sourceLinked="1"/>
        <c:majorTickMark val="none"/>
        <c:minorTickMark val="none"/>
        <c:tickLblPos val="nextTo"/>
        <c:crossAx val="826082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l-GR" sz="1000" dirty="0"/>
              <a:t>ΝΟΣΗΛΕΥΘΕΝΤΕΣ</a:t>
            </a:r>
            <a:endParaRPr lang="en-US" sz="1000" dirty="0"/>
          </a:p>
        </c:rich>
      </c:tx>
      <c:layout>
        <c:manualLayout>
          <c:xMode val="edge"/>
          <c:yMode val="edge"/>
          <c:x val="0.36777777777777781"/>
          <c:y val="0"/>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3.0555555555555555E-2"/>
          <c:y val="0.11535632183908048"/>
          <c:w val="0.93888888888888888"/>
          <c:h val="0.75582816734318847"/>
        </c:manualLayout>
      </c:layout>
      <c:lineChart>
        <c:grouping val="standard"/>
        <c:varyColors val="0"/>
        <c:ser>
          <c:idx val="0"/>
          <c:order val="0"/>
          <c:spPr>
            <a:ln w="34925" cap="rnd">
              <a:solidFill>
                <a:schemeClr val="accent1">
                  <a:lumMod val="60000"/>
                  <a:lumOff val="40000"/>
                </a:schemeClr>
              </a:solidFill>
              <a:round/>
            </a:ln>
            <a:effectLst>
              <a:outerShdw blurRad="57150" dist="19050" dir="5400000" algn="ctr" rotWithShape="0">
                <a:srgbClr val="000000">
                  <a:alpha val="63000"/>
                </a:srgbClr>
              </a:outerShdw>
            </a:effectLst>
          </c:spPr>
          <c:marker>
            <c:symbol val="circle"/>
            <c:size val="6"/>
            <c:spPr>
              <a:solidFill>
                <a:schemeClr val="bg2"/>
              </a:solidFill>
              <a:ln w="9525">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dLbls>
            <c:dLbl>
              <c:idx val="0"/>
              <c:layout>
                <c:manualLayout>
                  <c:x val="1.8909667541557318E-2"/>
                  <c:y val="-6.356412345008597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71-4F9F-A0E1-9EC536696746}"/>
                </c:ext>
              </c:extLst>
            </c:dLbl>
            <c:dLbl>
              <c:idx val="1"/>
              <c:layout>
                <c:manualLayout>
                  <c:x val="-0.10886811023622048"/>
                  <c:y val="-5.6931124988686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71-4F9F-A0E1-9EC536696746}"/>
                </c:ext>
              </c:extLst>
            </c:dLbl>
            <c:dLbl>
              <c:idx val="2"/>
              <c:layout>
                <c:manualLayout>
                  <c:x val="-8.9423665791776033E-2"/>
                  <c:y val="-8.45173318852384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71-4F9F-A0E1-9EC536696746}"/>
                </c:ext>
              </c:extLst>
            </c:dLbl>
            <c:dLbl>
              <c:idx val="4"/>
              <c:layout>
                <c:manualLayout>
                  <c:x val="-7.831255468066492E-2"/>
                  <c:y val="8.09999094940718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71-4F9F-A0E1-9EC536696746}"/>
                </c:ext>
              </c:extLst>
            </c:dLbl>
            <c:dLbl>
              <c:idx val="6"/>
              <c:layout>
                <c:manualLayout>
                  <c:x val="-2.275699912510936E-2"/>
                  <c:y val="7.1804507195221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71-4F9F-A0E1-9EC536696746}"/>
                </c:ext>
              </c:extLst>
            </c:dLbl>
            <c:dLbl>
              <c:idx val="10"/>
              <c:layout>
                <c:manualLayout>
                  <c:x val="7.7985564304462957E-3"/>
                  <c:y val="-4.7735722689836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71-4F9F-A0E1-9EC536696746}"/>
                </c:ext>
              </c:extLst>
            </c:dLbl>
            <c:dLbl>
              <c:idx val="11"/>
              <c:layout>
                <c:manualLayout>
                  <c:x val="-9.1363517060367549E-2"/>
                  <c:y val="3.96205991492442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71-4F9F-A0E1-9EC536696746}"/>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Νοσηλευθέντες!$B$2:$M$2</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Νοσηλευθέντες!$B$10:$M$10</c:f>
              <c:numCache>
                <c:formatCode>General</c:formatCode>
                <c:ptCount val="12"/>
                <c:pt idx="0">
                  <c:v>1684673</c:v>
                </c:pt>
                <c:pt idx="1">
                  <c:v>2088199</c:v>
                </c:pt>
                <c:pt idx="2">
                  <c:v>2118819</c:v>
                </c:pt>
                <c:pt idx="3">
                  <c:v>2285066</c:v>
                </c:pt>
                <c:pt idx="4">
                  <c:v>2273751</c:v>
                </c:pt>
                <c:pt idx="5">
                  <c:v>2238511</c:v>
                </c:pt>
                <c:pt idx="6">
                  <c:v>2211343</c:v>
                </c:pt>
                <c:pt idx="7">
                  <c:v>2350798</c:v>
                </c:pt>
                <c:pt idx="8">
                  <c:v>2421070</c:v>
                </c:pt>
                <c:pt idx="9">
                  <c:v>2525419</c:v>
                </c:pt>
                <c:pt idx="10">
                  <c:v>2537750</c:v>
                </c:pt>
                <c:pt idx="11">
                  <c:v>2160596</c:v>
                </c:pt>
              </c:numCache>
            </c:numRef>
          </c:val>
          <c:smooth val="0"/>
          <c:extLst>
            <c:ext xmlns:c16="http://schemas.microsoft.com/office/drawing/2014/chart" uri="{C3380CC4-5D6E-409C-BE32-E72D297353CC}">
              <c16:uniqueId val="{00000007-9071-4F9F-A0E1-9EC536696746}"/>
            </c:ext>
          </c:extLst>
        </c:ser>
        <c:dLbls>
          <c:showLegendKey val="0"/>
          <c:showVal val="0"/>
          <c:showCatName val="0"/>
          <c:showSerName val="0"/>
          <c:showPercent val="0"/>
          <c:showBubbleSize val="0"/>
        </c:dLbls>
        <c:marker val="1"/>
        <c:smooth val="0"/>
        <c:axId val="604693488"/>
        <c:axId val="604711792"/>
      </c:lineChart>
      <c:catAx>
        <c:axId val="604693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l-GR"/>
          </a:p>
        </c:txPr>
        <c:crossAx val="604711792"/>
        <c:crosses val="autoZero"/>
        <c:auto val="1"/>
        <c:lblAlgn val="ctr"/>
        <c:lblOffset val="100"/>
        <c:noMultiLvlLbl val="0"/>
      </c:catAx>
      <c:valAx>
        <c:axId val="604711792"/>
        <c:scaling>
          <c:orientation val="minMax"/>
          <c:min val="1500000"/>
        </c:scaling>
        <c:delete val="1"/>
        <c:axPos val="l"/>
        <c:numFmt formatCode="General" sourceLinked="1"/>
        <c:majorTickMark val="none"/>
        <c:minorTickMark val="none"/>
        <c:tickLblPos val="nextTo"/>
        <c:crossAx val="604693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l-GR"/>
        </a:p>
      </c:txPr>
    </c:title>
    <c:autoTitleDeleted val="0"/>
    <c:plotArea>
      <c:layout/>
      <c:lineChart>
        <c:grouping val="standard"/>
        <c:varyColors val="0"/>
        <c:ser>
          <c:idx val="0"/>
          <c:order val="0"/>
          <c:tx>
            <c:strRef>
              <c:f>Sheet3!$C$306</c:f>
              <c:strCache>
                <c:ptCount val="1"/>
                <c:pt idx="0">
                  <c:v>Αριθμός Νοσηλευ-θέντων / 1000 κατ.</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lumMod val="50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Sheet3!$A$307:$A$314</c:f>
              <c:strCache>
                <c:ptCount val="8"/>
                <c:pt idx="0">
                  <c:v>1 YPE</c:v>
                </c:pt>
                <c:pt idx="1">
                  <c:v>2 YPE</c:v>
                </c:pt>
                <c:pt idx="2">
                  <c:v>3 YPE</c:v>
                </c:pt>
                <c:pt idx="3">
                  <c:v>4 YPE</c:v>
                </c:pt>
                <c:pt idx="4">
                  <c:v>5 YPE</c:v>
                </c:pt>
                <c:pt idx="5">
                  <c:v>6 YPE</c:v>
                </c:pt>
                <c:pt idx="6">
                  <c:v>7 YPE</c:v>
                </c:pt>
                <c:pt idx="7">
                  <c:v>Grand Total</c:v>
                </c:pt>
              </c:strCache>
            </c:strRef>
          </c:cat>
          <c:val>
            <c:numRef>
              <c:f>Sheet3!$C$307:$C$314</c:f>
              <c:numCache>
                <c:formatCode>0</c:formatCode>
                <c:ptCount val="8"/>
                <c:pt idx="0">
                  <c:v>226.96250000000001</c:v>
                </c:pt>
                <c:pt idx="1">
                  <c:v>198.972733469666</c:v>
                </c:pt>
                <c:pt idx="2">
                  <c:v>195.99052132701422</c:v>
                </c:pt>
                <c:pt idx="3">
                  <c:v>214.35404141616564</c:v>
                </c:pt>
                <c:pt idx="4">
                  <c:v>157.3151227236738</c:v>
                </c:pt>
                <c:pt idx="5">
                  <c:v>206.18171428571426</c:v>
                </c:pt>
                <c:pt idx="6">
                  <c:v>240.57456828885401</c:v>
                </c:pt>
                <c:pt idx="7">
                  <c:v>206.84953183520599</c:v>
                </c:pt>
              </c:numCache>
            </c:numRef>
          </c:val>
          <c:smooth val="0"/>
          <c:extLst>
            <c:ext xmlns:c16="http://schemas.microsoft.com/office/drawing/2014/chart" uri="{C3380CC4-5D6E-409C-BE32-E72D297353CC}">
              <c16:uniqueId val="{00000000-6348-423A-BA14-0EF44D914958}"/>
            </c:ext>
          </c:extLst>
        </c:ser>
        <c:dLbls>
          <c:dLblPos val="ctr"/>
          <c:showLegendKey val="0"/>
          <c:showVal val="1"/>
          <c:showCatName val="0"/>
          <c:showSerName val="0"/>
          <c:showPercent val="0"/>
          <c:showBubbleSize val="0"/>
        </c:dLbls>
        <c:marker val="1"/>
        <c:smooth val="0"/>
        <c:axId val="1934613120"/>
        <c:axId val="1934613664"/>
      </c:lineChart>
      <c:catAx>
        <c:axId val="193461312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l-GR"/>
          </a:p>
        </c:txPr>
        <c:crossAx val="1934613664"/>
        <c:crosses val="autoZero"/>
        <c:auto val="1"/>
        <c:lblAlgn val="ctr"/>
        <c:lblOffset val="100"/>
        <c:noMultiLvlLbl val="0"/>
      </c:catAx>
      <c:valAx>
        <c:axId val="1934613664"/>
        <c:scaling>
          <c:orientation val="minMax"/>
        </c:scaling>
        <c:delete val="1"/>
        <c:axPos val="l"/>
        <c:numFmt formatCode="0" sourceLinked="1"/>
        <c:majorTickMark val="none"/>
        <c:minorTickMark val="none"/>
        <c:tickLblPos val="nextTo"/>
        <c:crossAx val="1934613120"/>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406603554303733"/>
          <c:y val="2.7231839135491726E-2"/>
        </c:manualLayout>
      </c:layout>
      <c:overlay val="0"/>
      <c:spPr>
        <a:noFill/>
        <a:ln>
          <a:noFill/>
        </a:ln>
        <a:effectLst/>
      </c:spPr>
      <c:txPr>
        <a:bodyPr rot="0" spcFirstLastPara="1" vertOverflow="ellipsis" vert="horz" wrap="square" anchor="ctr" anchorCtr="1"/>
        <a:lstStyle/>
        <a:p>
          <a:pPr>
            <a:defRPr sz="1440" b="1"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l-GR"/>
        </a:p>
      </c:txPr>
    </c:title>
    <c:autoTitleDeleted val="0"/>
    <c:plotArea>
      <c:layout>
        <c:manualLayout>
          <c:layoutTarget val="inner"/>
          <c:xMode val="edge"/>
          <c:yMode val="edge"/>
          <c:x val="3.1064670996893532E-2"/>
          <c:y val="0.17432888597258675"/>
          <c:w val="0.93787065800621294"/>
          <c:h val="0.65211431904345285"/>
        </c:manualLayout>
      </c:layout>
      <c:lineChart>
        <c:grouping val="standard"/>
        <c:varyColors val="0"/>
        <c:ser>
          <c:idx val="0"/>
          <c:order val="0"/>
          <c:tx>
            <c:strRef>
              <c:f>Sheet3!$H$306</c:f>
              <c:strCache>
                <c:ptCount val="1"/>
                <c:pt idx="0">
                  <c:v>Αριθμός Χειρουργείων/1000 κατ.</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2060"/>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Sheet3!$A$307:$A$314</c:f>
              <c:strCache>
                <c:ptCount val="8"/>
                <c:pt idx="0">
                  <c:v>1 YPE</c:v>
                </c:pt>
                <c:pt idx="1">
                  <c:v>2 YPE</c:v>
                </c:pt>
                <c:pt idx="2">
                  <c:v>3 YPE</c:v>
                </c:pt>
                <c:pt idx="3">
                  <c:v>4 YPE</c:v>
                </c:pt>
                <c:pt idx="4">
                  <c:v>5 YPE</c:v>
                </c:pt>
                <c:pt idx="5">
                  <c:v>6 YPE</c:v>
                </c:pt>
                <c:pt idx="6">
                  <c:v>7 YPE</c:v>
                </c:pt>
                <c:pt idx="7">
                  <c:v>Grand Total</c:v>
                </c:pt>
              </c:strCache>
            </c:strRef>
          </c:cat>
          <c:val>
            <c:numRef>
              <c:f>Sheet3!$H$307:$H$314</c:f>
              <c:numCache>
                <c:formatCode>0</c:formatCode>
                <c:ptCount val="8"/>
                <c:pt idx="0">
                  <c:v>46.960357142857141</c:v>
                </c:pt>
                <c:pt idx="1">
                  <c:v>37.848670756646221</c:v>
                </c:pt>
                <c:pt idx="2">
                  <c:v>45.657187993680886</c:v>
                </c:pt>
                <c:pt idx="3">
                  <c:v>44.641282565130261</c:v>
                </c:pt>
                <c:pt idx="4">
                  <c:v>28.376088677751387</c:v>
                </c:pt>
                <c:pt idx="5">
                  <c:v>41.582285714285717</c:v>
                </c:pt>
                <c:pt idx="6">
                  <c:v>41.188383045525903</c:v>
                </c:pt>
                <c:pt idx="7">
                  <c:v>41.805992509363293</c:v>
                </c:pt>
              </c:numCache>
            </c:numRef>
          </c:val>
          <c:smooth val="0"/>
          <c:extLst>
            <c:ext xmlns:c16="http://schemas.microsoft.com/office/drawing/2014/chart" uri="{C3380CC4-5D6E-409C-BE32-E72D297353CC}">
              <c16:uniqueId val="{00000000-6410-4FFB-87EA-290CA5575A1A}"/>
            </c:ext>
          </c:extLst>
        </c:ser>
        <c:dLbls>
          <c:dLblPos val="ctr"/>
          <c:showLegendKey val="0"/>
          <c:showVal val="1"/>
          <c:showCatName val="0"/>
          <c:showSerName val="0"/>
          <c:showPercent val="0"/>
          <c:showBubbleSize val="0"/>
        </c:dLbls>
        <c:marker val="1"/>
        <c:smooth val="0"/>
        <c:axId val="1934615296"/>
        <c:axId val="1934619648"/>
      </c:lineChart>
      <c:catAx>
        <c:axId val="193461529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l-GR"/>
          </a:p>
        </c:txPr>
        <c:crossAx val="1934619648"/>
        <c:crosses val="autoZero"/>
        <c:auto val="1"/>
        <c:lblAlgn val="ctr"/>
        <c:lblOffset val="100"/>
        <c:noMultiLvlLbl val="0"/>
      </c:catAx>
      <c:valAx>
        <c:axId val="1934619648"/>
        <c:scaling>
          <c:orientation val="minMax"/>
        </c:scaling>
        <c:delete val="1"/>
        <c:axPos val="l"/>
        <c:numFmt formatCode="0" sourceLinked="1"/>
        <c:majorTickMark val="none"/>
        <c:minorTickMark val="none"/>
        <c:tickLblPos val="nextTo"/>
        <c:crossAx val="1934615296"/>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'ΣΥΝ.ΔΑΠ ανα ΝΟΣΗΛΕΥΘΕΝΤΑ'!$Q$12</c:f>
              <c:strCache>
                <c:ptCount val="1"/>
                <c:pt idx="0">
                  <c:v>ΜΚΝ ανα Νοσηλευθέντα</c:v>
                </c:pt>
              </c:strCache>
            </c:strRef>
          </c:tx>
          <c:spPr>
            <a:ln w="34925" cap="rnd">
              <a:solidFill>
                <a:srgbClr val="0070C0"/>
              </a:solidFill>
              <a:round/>
            </a:ln>
            <a:effectLst>
              <a:outerShdw blurRad="50800" dist="38100" dir="5400000" rotWithShape="0">
                <a:srgbClr val="000000">
                  <a:alpha val="60000"/>
                </a:srgbClr>
              </a:outerShdw>
            </a:effectLst>
          </c:spPr>
          <c:marker>
            <c:symbol val="circle"/>
            <c:size val="6"/>
            <c:spPr>
              <a:solidFill>
                <a:schemeClr val="bg1">
                  <a:lumMod val="95000"/>
                </a:schemeClr>
              </a:solidFill>
              <a:ln w="9525">
                <a:solidFill>
                  <a:schemeClr val="accent2"/>
                </a:solidFill>
                <a:round/>
              </a:ln>
              <a:effectLst>
                <a:outerShdw blurRad="50800" dist="38100" dir="5400000" rotWithShape="0">
                  <a:srgbClr val="000000">
                    <a:alpha val="60000"/>
                  </a:srgbClr>
                </a:outerShdw>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'ΣΥΝ.ΔΑΠ ανα ΝΟΣΗΛΕΥΘΕΝΤΑ'!$B$1:$M$1</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'ΣΥΝ.ΔΑΠ ανα ΝΟΣΗΛΕΥΘΕΝΤΑ'!$B$9:$M$9</c:f>
              <c:numCache>
                <c:formatCode>0.0</c:formatCode>
                <c:ptCount val="12"/>
                <c:pt idx="0">
                  <c:v>1633.1761760294135</c:v>
                </c:pt>
                <c:pt idx="1">
                  <c:v>1252.2307935063691</c:v>
                </c:pt>
                <c:pt idx="2">
                  <c:v>1104.4319126062389</c:v>
                </c:pt>
                <c:pt idx="3">
                  <c:v>963.48718767860532</c:v>
                </c:pt>
                <c:pt idx="4">
                  <c:v>858.83110961138641</c:v>
                </c:pt>
                <c:pt idx="5">
                  <c:v>805.20354984630421</c:v>
                </c:pt>
                <c:pt idx="6">
                  <c:v>772.92842896827858</c:v>
                </c:pt>
                <c:pt idx="7">
                  <c:v>808.55744278751604</c:v>
                </c:pt>
                <c:pt idx="8">
                  <c:v>824.16047383182092</c:v>
                </c:pt>
                <c:pt idx="9">
                  <c:v>820.66623216446908</c:v>
                </c:pt>
                <c:pt idx="10">
                  <c:v>921.07103739382455</c:v>
                </c:pt>
                <c:pt idx="11">
                  <c:v>1115.1940214227961</c:v>
                </c:pt>
              </c:numCache>
            </c:numRef>
          </c:val>
          <c:smooth val="0"/>
          <c:extLst>
            <c:ext xmlns:c16="http://schemas.microsoft.com/office/drawing/2014/chart" uri="{C3380CC4-5D6E-409C-BE32-E72D297353CC}">
              <c16:uniqueId val="{00000000-57F8-4E1E-AB39-2F9F9D50FFE2}"/>
            </c:ext>
          </c:extLst>
        </c:ser>
        <c:dLbls>
          <c:showLegendKey val="0"/>
          <c:showVal val="0"/>
          <c:showCatName val="0"/>
          <c:showSerName val="0"/>
          <c:showPercent val="0"/>
          <c:showBubbleSize val="0"/>
        </c:dLbls>
        <c:marker val="1"/>
        <c:smooth val="0"/>
        <c:axId val="1779139136"/>
        <c:axId val="1934621824"/>
      </c:lineChart>
      <c:lineChart>
        <c:grouping val="standard"/>
        <c:varyColors val="0"/>
        <c:ser>
          <c:idx val="0"/>
          <c:order val="1"/>
          <c:tx>
            <c:strRef>
              <c:f>'ΣΥΝ.ΔΑΠ ανα ΝΟΣΗΛΕΥΘΕΝΤΑ'!$Q$13</c:f>
              <c:strCache>
                <c:ptCount val="1"/>
                <c:pt idx="0">
                  <c:v>ΜΚΝ ανα ημέρα νοσηλείας</c:v>
                </c:pt>
              </c:strCache>
            </c:strRef>
          </c:tx>
          <c:spPr>
            <a:ln w="34925" cap="rnd">
              <a:solidFill>
                <a:srgbClr val="FF0000"/>
              </a:solidFill>
              <a:round/>
            </a:ln>
            <a:effectLst>
              <a:outerShdw blurRad="50800" dist="38100" dir="5400000" rotWithShape="0">
                <a:srgbClr val="000000">
                  <a:alpha val="60000"/>
                </a:srgbClr>
              </a:outerShdw>
            </a:effectLst>
          </c:spPr>
          <c:marker>
            <c:symbol val="circle"/>
            <c:size val="6"/>
            <c:spPr>
              <a:solidFill>
                <a:schemeClr val="bg1">
                  <a:lumMod val="95000"/>
                </a:schemeClr>
              </a:solidFill>
              <a:ln w="9525">
                <a:solidFill>
                  <a:schemeClr val="accent1"/>
                </a:solidFill>
                <a:round/>
              </a:ln>
              <a:effectLst>
                <a:outerShdw blurRad="50800" dist="38100" dir="5400000" rotWithShape="0">
                  <a:srgbClr val="000000">
                    <a:alpha val="60000"/>
                  </a:srgbClr>
                </a:outerShdw>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'ΣΥΝ.ΔΑΠ ανα ΝΟΣΗΛΕΥΘΕΝΤΑ'!$B$1:$M$1</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'ΣΥΝ ΔΑΠΑΝΗ ανα ΗΜΕΡΑ ΝΟΣΗΛΕΙΑΣ'!$B$9:$M$9</c:f>
              <c:numCache>
                <c:formatCode>0.0</c:formatCode>
                <c:ptCount val="12"/>
                <c:pt idx="0">
                  <c:v>338.13094843805243</c:v>
                </c:pt>
                <c:pt idx="1">
                  <c:v>294.88918747230736</c:v>
                </c:pt>
                <c:pt idx="2">
                  <c:v>290.39275191339834</c:v>
                </c:pt>
                <c:pt idx="3">
                  <c:v>241.86245172652977</c:v>
                </c:pt>
                <c:pt idx="4">
                  <c:v>222.35436841127205</c:v>
                </c:pt>
                <c:pt idx="5">
                  <c:v>211.33081483954069</c:v>
                </c:pt>
                <c:pt idx="6">
                  <c:v>203.53830592135623</c:v>
                </c:pt>
                <c:pt idx="7">
                  <c:v>227.71932541232954</c:v>
                </c:pt>
                <c:pt idx="8">
                  <c:v>239.38518418746733</c:v>
                </c:pt>
                <c:pt idx="9">
                  <c:v>245.57099132372903</c:v>
                </c:pt>
                <c:pt idx="10">
                  <c:v>279.87101642148161</c:v>
                </c:pt>
                <c:pt idx="11">
                  <c:v>328.11787510410886</c:v>
                </c:pt>
              </c:numCache>
            </c:numRef>
          </c:val>
          <c:smooth val="0"/>
          <c:extLst>
            <c:ext xmlns:c16="http://schemas.microsoft.com/office/drawing/2014/chart" uri="{C3380CC4-5D6E-409C-BE32-E72D297353CC}">
              <c16:uniqueId val="{00000001-57F8-4E1E-AB39-2F9F9D50FFE2}"/>
            </c:ext>
          </c:extLst>
        </c:ser>
        <c:dLbls>
          <c:showLegendKey val="0"/>
          <c:showVal val="0"/>
          <c:showCatName val="0"/>
          <c:showSerName val="0"/>
          <c:showPercent val="0"/>
          <c:showBubbleSize val="0"/>
        </c:dLbls>
        <c:marker val="1"/>
        <c:smooth val="0"/>
        <c:axId val="1934608224"/>
        <c:axId val="1934621280"/>
      </c:lineChart>
      <c:catAx>
        <c:axId val="1779139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l-GR"/>
          </a:p>
        </c:txPr>
        <c:crossAx val="1934621824"/>
        <c:crosses val="autoZero"/>
        <c:auto val="1"/>
        <c:lblAlgn val="ctr"/>
        <c:lblOffset val="100"/>
        <c:noMultiLvlLbl val="0"/>
      </c:catAx>
      <c:valAx>
        <c:axId val="1934621824"/>
        <c:scaling>
          <c:orientation val="minMax"/>
        </c:scaling>
        <c:delete val="1"/>
        <c:axPos val="l"/>
        <c:numFmt formatCode="0.0" sourceLinked="1"/>
        <c:majorTickMark val="none"/>
        <c:minorTickMark val="none"/>
        <c:tickLblPos val="nextTo"/>
        <c:crossAx val="1779139136"/>
        <c:crosses val="autoZero"/>
        <c:crossBetween val="between"/>
      </c:valAx>
      <c:valAx>
        <c:axId val="1934621280"/>
        <c:scaling>
          <c:orientation val="minMax"/>
          <c:max val="800"/>
        </c:scaling>
        <c:delete val="1"/>
        <c:axPos val="r"/>
        <c:numFmt formatCode="0.0" sourceLinked="1"/>
        <c:majorTickMark val="none"/>
        <c:minorTickMark val="none"/>
        <c:tickLblPos val="nextTo"/>
        <c:crossAx val="1934608224"/>
        <c:crosses val="max"/>
        <c:crossBetween val="between"/>
      </c:valAx>
      <c:catAx>
        <c:axId val="1934608224"/>
        <c:scaling>
          <c:orientation val="minMax"/>
        </c:scaling>
        <c:delete val="1"/>
        <c:axPos val="b"/>
        <c:numFmt formatCode="General" sourceLinked="1"/>
        <c:majorTickMark val="none"/>
        <c:minorTickMark val="none"/>
        <c:tickLblPos val="nextTo"/>
        <c:crossAx val="19346212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1"/>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01BAF-91CF-4529-8363-F62D12DCC9B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6F07D89E-82CC-4F03-8111-D86CF14EB396}">
      <dgm:prSet/>
      <dgm:spPr/>
      <dgm:t>
        <a:bodyPr/>
        <a:lstStyle/>
        <a:p>
          <a:r>
            <a:rPr lang="el-GR" dirty="0"/>
            <a:t>Α. Δημόσιας Υγείας (ΕΟΔΥ κ.α.),</a:t>
          </a:r>
          <a:endParaRPr lang="en-US" dirty="0"/>
        </a:p>
      </dgm:t>
    </dgm:pt>
    <dgm:pt modelId="{06C9C7F0-0F15-4922-8877-A22F708DCD6E}" type="parTrans" cxnId="{095C3C58-1D8E-40AC-8B91-034A86443E7F}">
      <dgm:prSet/>
      <dgm:spPr/>
      <dgm:t>
        <a:bodyPr/>
        <a:lstStyle/>
        <a:p>
          <a:endParaRPr lang="en-US"/>
        </a:p>
      </dgm:t>
    </dgm:pt>
    <dgm:pt modelId="{98BECE9A-C25A-4639-8E06-854097A58312}" type="sibTrans" cxnId="{095C3C58-1D8E-40AC-8B91-034A86443E7F}">
      <dgm:prSet/>
      <dgm:spPr/>
      <dgm:t>
        <a:bodyPr/>
        <a:lstStyle/>
        <a:p>
          <a:endParaRPr lang="en-US"/>
        </a:p>
      </dgm:t>
    </dgm:pt>
    <dgm:pt modelId="{D3B3A176-4FC6-42DB-A7CC-4F93D8405BE3}">
      <dgm:prSet/>
      <dgm:spPr/>
      <dgm:t>
        <a:bodyPr/>
        <a:lstStyle/>
        <a:p>
          <a:r>
            <a:rPr lang="el-GR" dirty="0"/>
            <a:t>Β. Χρηματοδότησης</a:t>
          </a:r>
          <a:r>
            <a:rPr lang="en-US" dirty="0"/>
            <a:t> (</a:t>
          </a:r>
          <a:r>
            <a:rPr lang="el-GR" dirty="0"/>
            <a:t>ΕΟΠΥΥ κ.α.</a:t>
          </a:r>
          <a:r>
            <a:rPr lang="en-US" dirty="0"/>
            <a:t>)</a:t>
          </a:r>
          <a:r>
            <a:rPr lang="el-GR" dirty="0"/>
            <a:t>,</a:t>
          </a:r>
          <a:endParaRPr lang="en-US" dirty="0"/>
        </a:p>
      </dgm:t>
    </dgm:pt>
    <dgm:pt modelId="{892F1B0E-F639-4961-8F6B-DFEC93D9508F}" type="parTrans" cxnId="{5E7012D5-883D-44D0-BACB-29C4B3A3C143}">
      <dgm:prSet/>
      <dgm:spPr/>
      <dgm:t>
        <a:bodyPr/>
        <a:lstStyle/>
        <a:p>
          <a:endParaRPr lang="en-US"/>
        </a:p>
      </dgm:t>
    </dgm:pt>
    <dgm:pt modelId="{6F8948B0-AE6F-43C9-970D-1D63E03A01F6}" type="sibTrans" cxnId="{5E7012D5-883D-44D0-BACB-29C4B3A3C143}">
      <dgm:prSet/>
      <dgm:spPr/>
      <dgm:t>
        <a:bodyPr/>
        <a:lstStyle/>
        <a:p>
          <a:endParaRPr lang="en-US"/>
        </a:p>
      </dgm:t>
    </dgm:pt>
    <dgm:pt modelId="{B6F47CDD-BDA7-407E-8B49-6F655B8841A9}">
      <dgm:prSet/>
      <dgm:spPr/>
      <dgm:t>
        <a:bodyPr/>
        <a:lstStyle/>
        <a:p>
          <a:r>
            <a:rPr lang="el-GR" dirty="0"/>
            <a:t>Γ. Παροχής Υπηρεσιών</a:t>
          </a:r>
          <a:r>
            <a:rPr lang="en-US" dirty="0"/>
            <a:t> (</a:t>
          </a:r>
          <a:r>
            <a:rPr lang="el-GR" dirty="0"/>
            <a:t>ΕΣΥ κ.α.</a:t>
          </a:r>
          <a:r>
            <a:rPr lang="en-US" dirty="0"/>
            <a:t>)</a:t>
          </a:r>
          <a:r>
            <a:rPr lang="el-GR" dirty="0"/>
            <a:t>.</a:t>
          </a:r>
          <a:endParaRPr lang="en-US" dirty="0"/>
        </a:p>
      </dgm:t>
    </dgm:pt>
    <dgm:pt modelId="{0D82C109-4A5B-4298-B5CA-D31C2F9A68BA}" type="parTrans" cxnId="{7B41E44B-CE05-47DC-BFD0-B4CD6C19C5D0}">
      <dgm:prSet/>
      <dgm:spPr/>
      <dgm:t>
        <a:bodyPr/>
        <a:lstStyle/>
        <a:p>
          <a:endParaRPr lang="en-US"/>
        </a:p>
      </dgm:t>
    </dgm:pt>
    <dgm:pt modelId="{21DFAE83-973D-41B2-88D8-4920A3A3EAD1}" type="sibTrans" cxnId="{7B41E44B-CE05-47DC-BFD0-B4CD6C19C5D0}">
      <dgm:prSet/>
      <dgm:spPr/>
      <dgm:t>
        <a:bodyPr/>
        <a:lstStyle/>
        <a:p>
          <a:endParaRPr lang="en-US"/>
        </a:p>
      </dgm:t>
    </dgm:pt>
    <dgm:pt modelId="{FB2164B4-9B68-454A-B3BB-40A5AF15A189}" type="pres">
      <dgm:prSet presAssocID="{36901BAF-91CF-4529-8363-F62D12DCC9B3}" presName="linear" presStyleCnt="0">
        <dgm:presLayoutVars>
          <dgm:dir/>
          <dgm:animLvl val="lvl"/>
          <dgm:resizeHandles val="exact"/>
        </dgm:presLayoutVars>
      </dgm:prSet>
      <dgm:spPr/>
    </dgm:pt>
    <dgm:pt modelId="{10C38BAB-EE41-468A-A93E-1FE7C5E4F300}" type="pres">
      <dgm:prSet presAssocID="{6F07D89E-82CC-4F03-8111-D86CF14EB396}" presName="parentLin" presStyleCnt="0"/>
      <dgm:spPr/>
    </dgm:pt>
    <dgm:pt modelId="{0534A8EE-9EF7-4BDF-91C1-426FC3B11EC9}" type="pres">
      <dgm:prSet presAssocID="{6F07D89E-82CC-4F03-8111-D86CF14EB396}" presName="parentLeftMargin" presStyleLbl="node1" presStyleIdx="0" presStyleCnt="3"/>
      <dgm:spPr/>
    </dgm:pt>
    <dgm:pt modelId="{E93F3209-72DF-4922-A090-8900A36BF05A}" type="pres">
      <dgm:prSet presAssocID="{6F07D89E-82CC-4F03-8111-D86CF14EB396}" presName="parentText" presStyleLbl="node1" presStyleIdx="0" presStyleCnt="3">
        <dgm:presLayoutVars>
          <dgm:chMax val="0"/>
          <dgm:bulletEnabled val="1"/>
        </dgm:presLayoutVars>
      </dgm:prSet>
      <dgm:spPr/>
    </dgm:pt>
    <dgm:pt modelId="{6C368CEB-6EF4-4693-A828-1CA37B30E8C3}" type="pres">
      <dgm:prSet presAssocID="{6F07D89E-82CC-4F03-8111-D86CF14EB396}" presName="negativeSpace" presStyleCnt="0"/>
      <dgm:spPr/>
    </dgm:pt>
    <dgm:pt modelId="{59FDFC27-6221-424B-99FB-C3E073D98F3F}" type="pres">
      <dgm:prSet presAssocID="{6F07D89E-82CC-4F03-8111-D86CF14EB396}" presName="childText" presStyleLbl="conFgAcc1" presStyleIdx="0" presStyleCnt="3">
        <dgm:presLayoutVars>
          <dgm:bulletEnabled val="1"/>
        </dgm:presLayoutVars>
      </dgm:prSet>
      <dgm:spPr/>
    </dgm:pt>
    <dgm:pt modelId="{222FCE73-F9B0-4DF1-8648-6A383475CD74}" type="pres">
      <dgm:prSet presAssocID="{98BECE9A-C25A-4639-8E06-854097A58312}" presName="spaceBetweenRectangles" presStyleCnt="0"/>
      <dgm:spPr/>
    </dgm:pt>
    <dgm:pt modelId="{82A64E1A-9785-4890-9ECB-4DE1A7E385E9}" type="pres">
      <dgm:prSet presAssocID="{D3B3A176-4FC6-42DB-A7CC-4F93D8405BE3}" presName="parentLin" presStyleCnt="0"/>
      <dgm:spPr/>
    </dgm:pt>
    <dgm:pt modelId="{B1F9F6C8-54A0-4D41-BD84-488EF63F5E13}" type="pres">
      <dgm:prSet presAssocID="{D3B3A176-4FC6-42DB-A7CC-4F93D8405BE3}" presName="parentLeftMargin" presStyleLbl="node1" presStyleIdx="0" presStyleCnt="3"/>
      <dgm:spPr/>
    </dgm:pt>
    <dgm:pt modelId="{8712629B-D81B-49DA-8270-6C05B4676E08}" type="pres">
      <dgm:prSet presAssocID="{D3B3A176-4FC6-42DB-A7CC-4F93D8405BE3}" presName="parentText" presStyleLbl="node1" presStyleIdx="1" presStyleCnt="3">
        <dgm:presLayoutVars>
          <dgm:chMax val="0"/>
          <dgm:bulletEnabled val="1"/>
        </dgm:presLayoutVars>
      </dgm:prSet>
      <dgm:spPr/>
    </dgm:pt>
    <dgm:pt modelId="{D563F134-82C1-4AF0-AD24-BB5279CEA0B1}" type="pres">
      <dgm:prSet presAssocID="{D3B3A176-4FC6-42DB-A7CC-4F93D8405BE3}" presName="negativeSpace" presStyleCnt="0"/>
      <dgm:spPr/>
    </dgm:pt>
    <dgm:pt modelId="{D8E08451-2EA7-4F51-8D69-5ADE6E1AE20E}" type="pres">
      <dgm:prSet presAssocID="{D3B3A176-4FC6-42DB-A7CC-4F93D8405BE3}" presName="childText" presStyleLbl="conFgAcc1" presStyleIdx="1" presStyleCnt="3">
        <dgm:presLayoutVars>
          <dgm:bulletEnabled val="1"/>
        </dgm:presLayoutVars>
      </dgm:prSet>
      <dgm:spPr/>
    </dgm:pt>
    <dgm:pt modelId="{E8DD07F0-6D7D-4623-81A9-6D652EAB064D}" type="pres">
      <dgm:prSet presAssocID="{6F8948B0-AE6F-43C9-970D-1D63E03A01F6}" presName="spaceBetweenRectangles" presStyleCnt="0"/>
      <dgm:spPr/>
    </dgm:pt>
    <dgm:pt modelId="{E8D9B06F-05E8-416D-8837-0C77163DE503}" type="pres">
      <dgm:prSet presAssocID="{B6F47CDD-BDA7-407E-8B49-6F655B8841A9}" presName="parentLin" presStyleCnt="0"/>
      <dgm:spPr/>
    </dgm:pt>
    <dgm:pt modelId="{1048DA56-FDE7-466F-972E-33E8BF50DA35}" type="pres">
      <dgm:prSet presAssocID="{B6F47CDD-BDA7-407E-8B49-6F655B8841A9}" presName="parentLeftMargin" presStyleLbl="node1" presStyleIdx="1" presStyleCnt="3"/>
      <dgm:spPr/>
    </dgm:pt>
    <dgm:pt modelId="{51BCFEF8-C027-4A2B-858A-17F2C477776F}" type="pres">
      <dgm:prSet presAssocID="{B6F47CDD-BDA7-407E-8B49-6F655B8841A9}" presName="parentText" presStyleLbl="node1" presStyleIdx="2" presStyleCnt="3">
        <dgm:presLayoutVars>
          <dgm:chMax val="0"/>
          <dgm:bulletEnabled val="1"/>
        </dgm:presLayoutVars>
      </dgm:prSet>
      <dgm:spPr/>
    </dgm:pt>
    <dgm:pt modelId="{CC059D58-1FF7-4293-939E-020ADE1FC703}" type="pres">
      <dgm:prSet presAssocID="{B6F47CDD-BDA7-407E-8B49-6F655B8841A9}" presName="negativeSpace" presStyleCnt="0"/>
      <dgm:spPr/>
    </dgm:pt>
    <dgm:pt modelId="{A803ABAE-91D8-44D8-8AE8-32D6117E57E9}" type="pres">
      <dgm:prSet presAssocID="{B6F47CDD-BDA7-407E-8B49-6F655B8841A9}" presName="childText" presStyleLbl="conFgAcc1" presStyleIdx="2" presStyleCnt="3">
        <dgm:presLayoutVars>
          <dgm:bulletEnabled val="1"/>
        </dgm:presLayoutVars>
      </dgm:prSet>
      <dgm:spPr/>
    </dgm:pt>
  </dgm:ptLst>
  <dgm:cxnLst>
    <dgm:cxn modelId="{2010791F-DD57-4553-A96B-E66AE2243D67}" type="presOf" srcId="{B6F47CDD-BDA7-407E-8B49-6F655B8841A9}" destId="{1048DA56-FDE7-466F-972E-33E8BF50DA35}" srcOrd="0" destOrd="0" presId="urn:microsoft.com/office/officeart/2005/8/layout/list1"/>
    <dgm:cxn modelId="{3EA11121-95F4-4B37-92B1-2279A7C06FE5}" type="presOf" srcId="{D3B3A176-4FC6-42DB-A7CC-4F93D8405BE3}" destId="{B1F9F6C8-54A0-4D41-BD84-488EF63F5E13}" srcOrd="0" destOrd="0" presId="urn:microsoft.com/office/officeart/2005/8/layout/list1"/>
    <dgm:cxn modelId="{6CCD8323-3D76-4EE5-968C-C2652EDA9F47}" type="presOf" srcId="{B6F47CDD-BDA7-407E-8B49-6F655B8841A9}" destId="{51BCFEF8-C027-4A2B-858A-17F2C477776F}" srcOrd="1" destOrd="0" presId="urn:microsoft.com/office/officeart/2005/8/layout/list1"/>
    <dgm:cxn modelId="{7EBBA62A-6D3A-4033-B86F-4C9D02306196}" type="presOf" srcId="{36901BAF-91CF-4529-8363-F62D12DCC9B3}" destId="{FB2164B4-9B68-454A-B3BB-40A5AF15A189}" srcOrd="0" destOrd="0" presId="urn:microsoft.com/office/officeart/2005/8/layout/list1"/>
    <dgm:cxn modelId="{04382135-7276-479F-85D4-CEDEA964948C}" type="presOf" srcId="{6F07D89E-82CC-4F03-8111-D86CF14EB396}" destId="{E93F3209-72DF-4922-A090-8900A36BF05A}" srcOrd="1" destOrd="0" presId="urn:microsoft.com/office/officeart/2005/8/layout/list1"/>
    <dgm:cxn modelId="{7B41E44B-CE05-47DC-BFD0-B4CD6C19C5D0}" srcId="{36901BAF-91CF-4529-8363-F62D12DCC9B3}" destId="{B6F47CDD-BDA7-407E-8B49-6F655B8841A9}" srcOrd="2" destOrd="0" parTransId="{0D82C109-4A5B-4298-B5CA-D31C2F9A68BA}" sibTransId="{21DFAE83-973D-41B2-88D8-4920A3A3EAD1}"/>
    <dgm:cxn modelId="{095C3C58-1D8E-40AC-8B91-034A86443E7F}" srcId="{36901BAF-91CF-4529-8363-F62D12DCC9B3}" destId="{6F07D89E-82CC-4F03-8111-D86CF14EB396}" srcOrd="0" destOrd="0" parTransId="{06C9C7F0-0F15-4922-8877-A22F708DCD6E}" sibTransId="{98BECE9A-C25A-4639-8E06-854097A58312}"/>
    <dgm:cxn modelId="{E35DAC8C-FAD5-46D8-B7D5-6D8A52FCA059}" type="presOf" srcId="{6F07D89E-82CC-4F03-8111-D86CF14EB396}" destId="{0534A8EE-9EF7-4BDF-91C1-426FC3B11EC9}" srcOrd="0" destOrd="0" presId="urn:microsoft.com/office/officeart/2005/8/layout/list1"/>
    <dgm:cxn modelId="{C04B5CC5-A7C1-40F3-9D8E-874AAF47EDC6}" type="presOf" srcId="{D3B3A176-4FC6-42DB-A7CC-4F93D8405BE3}" destId="{8712629B-D81B-49DA-8270-6C05B4676E08}" srcOrd="1" destOrd="0" presId="urn:microsoft.com/office/officeart/2005/8/layout/list1"/>
    <dgm:cxn modelId="{5E7012D5-883D-44D0-BACB-29C4B3A3C143}" srcId="{36901BAF-91CF-4529-8363-F62D12DCC9B3}" destId="{D3B3A176-4FC6-42DB-A7CC-4F93D8405BE3}" srcOrd="1" destOrd="0" parTransId="{892F1B0E-F639-4961-8F6B-DFEC93D9508F}" sibTransId="{6F8948B0-AE6F-43C9-970D-1D63E03A01F6}"/>
    <dgm:cxn modelId="{7DC9793B-6E8B-48AC-99F6-9CFE7B36898A}" type="presParOf" srcId="{FB2164B4-9B68-454A-B3BB-40A5AF15A189}" destId="{10C38BAB-EE41-468A-A93E-1FE7C5E4F300}" srcOrd="0" destOrd="0" presId="urn:microsoft.com/office/officeart/2005/8/layout/list1"/>
    <dgm:cxn modelId="{871F9D73-8DCB-4D80-9D78-F563FE0C7E42}" type="presParOf" srcId="{10C38BAB-EE41-468A-A93E-1FE7C5E4F300}" destId="{0534A8EE-9EF7-4BDF-91C1-426FC3B11EC9}" srcOrd="0" destOrd="0" presId="urn:microsoft.com/office/officeart/2005/8/layout/list1"/>
    <dgm:cxn modelId="{4FE7BC98-E926-4123-9ACF-B588EEA2578F}" type="presParOf" srcId="{10C38BAB-EE41-468A-A93E-1FE7C5E4F300}" destId="{E93F3209-72DF-4922-A090-8900A36BF05A}" srcOrd="1" destOrd="0" presId="urn:microsoft.com/office/officeart/2005/8/layout/list1"/>
    <dgm:cxn modelId="{C7CE9835-7C0C-4372-BBBE-516A80D5568C}" type="presParOf" srcId="{FB2164B4-9B68-454A-B3BB-40A5AF15A189}" destId="{6C368CEB-6EF4-4693-A828-1CA37B30E8C3}" srcOrd="1" destOrd="0" presId="urn:microsoft.com/office/officeart/2005/8/layout/list1"/>
    <dgm:cxn modelId="{932D7FD6-F31F-4E6A-B632-34E79252F1C2}" type="presParOf" srcId="{FB2164B4-9B68-454A-B3BB-40A5AF15A189}" destId="{59FDFC27-6221-424B-99FB-C3E073D98F3F}" srcOrd="2" destOrd="0" presId="urn:microsoft.com/office/officeart/2005/8/layout/list1"/>
    <dgm:cxn modelId="{C946DF38-3848-48F3-8170-E4CEB6C89C90}" type="presParOf" srcId="{FB2164B4-9B68-454A-B3BB-40A5AF15A189}" destId="{222FCE73-F9B0-4DF1-8648-6A383475CD74}" srcOrd="3" destOrd="0" presId="urn:microsoft.com/office/officeart/2005/8/layout/list1"/>
    <dgm:cxn modelId="{3282B76C-5B46-4374-9B8A-4C1F32835B84}" type="presParOf" srcId="{FB2164B4-9B68-454A-B3BB-40A5AF15A189}" destId="{82A64E1A-9785-4890-9ECB-4DE1A7E385E9}" srcOrd="4" destOrd="0" presId="urn:microsoft.com/office/officeart/2005/8/layout/list1"/>
    <dgm:cxn modelId="{62732FCB-41F2-4831-B13D-A95DD5D8EB05}" type="presParOf" srcId="{82A64E1A-9785-4890-9ECB-4DE1A7E385E9}" destId="{B1F9F6C8-54A0-4D41-BD84-488EF63F5E13}" srcOrd="0" destOrd="0" presId="urn:microsoft.com/office/officeart/2005/8/layout/list1"/>
    <dgm:cxn modelId="{F2B346C7-DBEA-4BDD-89DE-0669BE90D370}" type="presParOf" srcId="{82A64E1A-9785-4890-9ECB-4DE1A7E385E9}" destId="{8712629B-D81B-49DA-8270-6C05B4676E08}" srcOrd="1" destOrd="0" presId="urn:microsoft.com/office/officeart/2005/8/layout/list1"/>
    <dgm:cxn modelId="{61D1782A-0B33-481D-99B7-81BB92D8C5A0}" type="presParOf" srcId="{FB2164B4-9B68-454A-B3BB-40A5AF15A189}" destId="{D563F134-82C1-4AF0-AD24-BB5279CEA0B1}" srcOrd="5" destOrd="0" presId="urn:microsoft.com/office/officeart/2005/8/layout/list1"/>
    <dgm:cxn modelId="{CF665298-094D-4877-B805-FA0D0B6D8074}" type="presParOf" srcId="{FB2164B4-9B68-454A-B3BB-40A5AF15A189}" destId="{D8E08451-2EA7-4F51-8D69-5ADE6E1AE20E}" srcOrd="6" destOrd="0" presId="urn:microsoft.com/office/officeart/2005/8/layout/list1"/>
    <dgm:cxn modelId="{C3014D9A-77BD-43A1-AD22-1830C414F979}" type="presParOf" srcId="{FB2164B4-9B68-454A-B3BB-40A5AF15A189}" destId="{E8DD07F0-6D7D-4623-81A9-6D652EAB064D}" srcOrd="7" destOrd="0" presId="urn:microsoft.com/office/officeart/2005/8/layout/list1"/>
    <dgm:cxn modelId="{11C41C59-7E80-4447-899A-9C630254FFC0}" type="presParOf" srcId="{FB2164B4-9B68-454A-B3BB-40A5AF15A189}" destId="{E8D9B06F-05E8-416D-8837-0C77163DE503}" srcOrd="8" destOrd="0" presId="urn:microsoft.com/office/officeart/2005/8/layout/list1"/>
    <dgm:cxn modelId="{6F72EAB9-17F1-43D2-917B-0954E32DA840}" type="presParOf" srcId="{E8D9B06F-05E8-416D-8837-0C77163DE503}" destId="{1048DA56-FDE7-466F-972E-33E8BF50DA35}" srcOrd="0" destOrd="0" presId="urn:microsoft.com/office/officeart/2005/8/layout/list1"/>
    <dgm:cxn modelId="{2D7E62E4-CD60-4FDC-B328-5B49F855F1F0}" type="presParOf" srcId="{E8D9B06F-05E8-416D-8837-0C77163DE503}" destId="{51BCFEF8-C027-4A2B-858A-17F2C477776F}" srcOrd="1" destOrd="0" presId="urn:microsoft.com/office/officeart/2005/8/layout/list1"/>
    <dgm:cxn modelId="{FAE45BE7-DCB3-4C99-9C78-BE0C91C3D239}" type="presParOf" srcId="{FB2164B4-9B68-454A-B3BB-40A5AF15A189}" destId="{CC059D58-1FF7-4293-939E-020ADE1FC703}" srcOrd="9" destOrd="0" presId="urn:microsoft.com/office/officeart/2005/8/layout/list1"/>
    <dgm:cxn modelId="{2E1709AE-4481-407D-B1EF-C494A7BF0575}" type="presParOf" srcId="{FB2164B4-9B68-454A-B3BB-40A5AF15A189}" destId="{A803ABAE-91D8-44D8-8AE8-32D6117E57E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D990DA-8556-492D-8A4B-A2910A5CB597}"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C25E0F0A-BA12-48A6-B802-80EBC26B83B2}">
      <dgm:prSet custT="1"/>
      <dgm:spPr/>
      <dgm:t>
        <a:bodyPr/>
        <a:lstStyle/>
        <a:p>
          <a:r>
            <a:rPr lang="el-GR" sz="1200" dirty="0"/>
            <a:t>- ΕΟΔΥ (πρώην ΚΕΕΛΠΝΟ), ΕΕΔΥ, ΚΕΣΥ, κ.α.,</a:t>
          </a:r>
        </a:p>
        <a:p>
          <a:r>
            <a:rPr lang="el-GR" sz="1200" dirty="0"/>
            <a:t>- Σχεδιασμός και αναδιοργάνωση </a:t>
          </a:r>
          <a:r>
            <a:rPr lang="el-GR" sz="1200" u="sng" dirty="0"/>
            <a:t>περιφερειακών</a:t>
          </a:r>
          <a:r>
            <a:rPr lang="el-GR" sz="1200" dirty="0"/>
            <a:t>  υπηρεσιών δημόσιας υγείας,</a:t>
          </a:r>
        </a:p>
        <a:p>
          <a:r>
            <a:rPr lang="el-GR" sz="1200" dirty="0"/>
            <a:t>- Συνεργασία ΕΟΔΥ, Περιφερειών και ιατρικών σχολών (Αθήνα, Θεσσαλονίκη, Πάτρα, Γιάννινα, Λάρισα, Αλεξανδρούπολη, Ηράκλειο). </a:t>
          </a:r>
          <a:endParaRPr lang="en-US" sz="1200" dirty="0"/>
        </a:p>
      </dgm:t>
    </dgm:pt>
    <dgm:pt modelId="{901B2B68-5326-4CF6-A72C-3D01959C3D70}" type="parTrans" cxnId="{76704D70-54A6-4823-BBC3-39F21DFC1989}">
      <dgm:prSet/>
      <dgm:spPr/>
      <dgm:t>
        <a:bodyPr/>
        <a:lstStyle/>
        <a:p>
          <a:endParaRPr lang="en-US" sz="1200"/>
        </a:p>
      </dgm:t>
    </dgm:pt>
    <dgm:pt modelId="{B5D47FFC-8C16-4458-914C-87D6F8C02F04}" type="sibTrans" cxnId="{76704D70-54A6-4823-BBC3-39F21DFC1989}">
      <dgm:prSet/>
      <dgm:spPr/>
      <dgm:t>
        <a:bodyPr/>
        <a:lstStyle/>
        <a:p>
          <a:endParaRPr lang="en-US" sz="1200"/>
        </a:p>
      </dgm:t>
    </dgm:pt>
    <dgm:pt modelId="{6EE7DFD6-189F-4084-AEBF-5E20C1D7DBE5}">
      <dgm:prSet custT="1"/>
      <dgm:spPr/>
      <dgm:t>
        <a:bodyPr/>
        <a:lstStyle/>
        <a:p>
          <a:endParaRPr lang="el-GR" sz="1200" dirty="0"/>
        </a:p>
        <a:p>
          <a:r>
            <a:rPr lang="el-GR" sz="1200" dirty="0"/>
            <a:t>-Καθορισμός Δράσεων πρωτογενούς, δευτερογενούς και τριτογενούς πρόληψης με βάση το Πρόγραμμα Δοξιάδης και χρηματοδοτική βάση το Ταμείο Ανάκαμψης κ.α. </a:t>
          </a:r>
        </a:p>
        <a:p>
          <a:r>
            <a:rPr lang="el-GR" sz="1200" dirty="0"/>
            <a:t>- Χρειάζεται σύνδεση και σχεδιασμός του πρώτου κύκλου πρόληψης και προαγωγής της υγείας σε αυτό που αποκαλούμε </a:t>
          </a:r>
          <a:r>
            <a:rPr lang="el-GR" sz="1200" b="1" u="sng" dirty="0"/>
            <a:t>ΠΦΥ</a:t>
          </a:r>
          <a:r>
            <a:rPr lang="el-GR" sz="1200" dirty="0"/>
            <a:t> και προσωπικό γιατρό (γενικό, παθολόγο, παιδίατρο).</a:t>
          </a:r>
          <a:endParaRPr lang="en-US" sz="1200" dirty="0"/>
        </a:p>
      </dgm:t>
    </dgm:pt>
    <dgm:pt modelId="{50801B13-5071-43E5-8D11-9CEC90E21CE9}" type="parTrans" cxnId="{BB8F6858-C778-45B8-8981-0BB1D593835B}">
      <dgm:prSet/>
      <dgm:spPr/>
      <dgm:t>
        <a:bodyPr/>
        <a:lstStyle/>
        <a:p>
          <a:endParaRPr lang="en-US" sz="1200"/>
        </a:p>
      </dgm:t>
    </dgm:pt>
    <dgm:pt modelId="{57F38ACD-5F86-43B4-BB65-D866E9E5DF77}" type="sibTrans" cxnId="{BB8F6858-C778-45B8-8981-0BB1D593835B}">
      <dgm:prSet/>
      <dgm:spPr/>
      <dgm:t>
        <a:bodyPr/>
        <a:lstStyle/>
        <a:p>
          <a:endParaRPr lang="en-US" sz="1200"/>
        </a:p>
      </dgm:t>
    </dgm:pt>
    <dgm:pt modelId="{17984871-B694-4FD5-914B-732FC17C3ED1}">
      <dgm:prSet custT="1"/>
      <dgm:spPr/>
      <dgm:t>
        <a:bodyPr/>
        <a:lstStyle/>
        <a:p>
          <a:endParaRPr lang="el-GR" sz="1200" dirty="0"/>
        </a:p>
        <a:p>
          <a:r>
            <a:rPr lang="el-GR" sz="1200" dirty="0"/>
            <a:t>- Ετήσιος απολογισμός της κατάστασης υγείας του πληθυσμού κεντρικά και περιφερειακά, με παρακολούθηση χρόνιων νοσημάτων (και διαχείρισή τους).</a:t>
          </a:r>
          <a:endParaRPr lang="en-US" sz="1200" dirty="0"/>
        </a:p>
      </dgm:t>
    </dgm:pt>
    <dgm:pt modelId="{37D58F77-3A0C-4DB0-8320-E4517E4F4082}" type="parTrans" cxnId="{98A32A65-8EA3-4964-82CA-6AF3F25238F6}">
      <dgm:prSet/>
      <dgm:spPr/>
      <dgm:t>
        <a:bodyPr/>
        <a:lstStyle/>
        <a:p>
          <a:endParaRPr lang="en-US" sz="1200"/>
        </a:p>
      </dgm:t>
    </dgm:pt>
    <dgm:pt modelId="{6F35E630-3D48-4BA8-8393-21D4C4C602A2}" type="sibTrans" cxnId="{98A32A65-8EA3-4964-82CA-6AF3F25238F6}">
      <dgm:prSet/>
      <dgm:spPr/>
      <dgm:t>
        <a:bodyPr/>
        <a:lstStyle/>
        <a:p>
          <a:endParaRPr lang="en-US" sz="1200"/>
        </a:p>
      </dgm:t>
    </dgm:pt>
    <dgm:pt modelId="{62847239-E817-4D8A-8E45-680143F2EB98}" type="pres">
      <dgm:prSet presAssocID="{25D990DA-8556-492D-8A4B-A2910A5CB597}" presName="vert0" presStyleCnt="0">
        <dgm:presLayoutVars>
          <dgm:dir/>
          <dgm:animOne val="branch"/>
          <dgm:animLvl val="lvl"/>
        </dgm:presLayoutVars>
      </dgm:prSet>
      <dgm:spPr/>
    </dgm:pt>
    <dgm:pt modelId="{6F489484-DB9E-4E4B-843B-6D3425692744}" type="pres">
      <dgm:prSet presAssocID="{C25E0F0A-BA12-48A6-B802-80EBC26B83B2}" presName="thickLine" presStyleLbl="alignNode1" presStyleIdx="0" presStyleCnt="3"/>
      <dgm:spPr/>
    </dgm:pt>
    <dgm:pt modelId="{C03DF7AC-8E1A-43AB-BEFF-B348255C70B7}" type="pres">
      <dgm:prSet presAssocID="{C25E0F0A-BA12-48A6-B802-80EBC26B83B2}" presName="horz1" presStyleCnt="0"/>
      <dgm:spPr/>
    </dgm:pt>
    <dgm:pt modelId="{63643A2A-B7BC-405E-97B5-2C759C3C045B}" type="pres">
      <dgm:prSet presAssocID="{C25E0F0A-BA12-48A6-B802-80EBC26B83B2}" presName="tx1" presStyleLbl="revTx" presStyleIdx="0" presStyleCnt="3" custScaleY="121734"/>
      <dgm:spPr/>
    </dgm:pt>
    <dgm:pt modelId="{215F5601-B097-42CA-BCC3-BDCD0908157F}" type="pres">
      <dgm:prSet presAssocID="{C25E0F0A-BA12-48A6-B802-80EBC26B83B2}" presName="vert1" presStyleCnt="0"/>
      <dgm:spPr/>
    </dgm:pt>
    <dgm:pt modelId="{9647702E-AC52-48AB-92D7-1FC0452F4B65}" type="pres">
      <dgm:prSet presAssocID="{6EE7DFD6-189F-4084-AEBF-5E20C1D7DBE5}" presName="thickLine" presStyleLbl="alignNode1" presStyleIdx="1" presStyleCnt="3"/>
      <dgm:spPr/>
    </dgm:pt>
    <dgm:pt modelId="{D06FE3B9-97FD-4C2D-8882-3E378DD22E12}" type="pres">
      <dgm:prSet presAssocID="{6EE7DFD6-189F-4084-AEBF-5E20C1D7DBE5}" presName="horz1" presStyleCnt="0"/>
      <dgm:spPr/>
    </dgm:pt>
    <dgm:pt modelId="{88E3920F-CE56-4E09-ADED-9F67AD9B9E7A}" type="pres">
      <dgm:prSet presAssocID="{6EE7DFD6-189F-4084-AEBF-5E20C1D7DBE5}" presName="tx1" presStyleLbl="revTx" presStyleIdx="1" presStyleCnt="3"/>
      <dgm:spPr/>
    </dgm:pt>
    <dgm:pt modelId="{C688A203-26B0-48DA-87B7-155BC1A6FE4A}" type="pres">
      <dgm:prSet presAssocID="{6EE7DFD6-189F-4084-AEBF-5E20C1D7DBE5}" presName="vert1" presStyleCnt="0"/>
      <dgm:spPr/>
    </dgm:pt>
    <dgm:pt modelId="{B872573F-F464-4B04-B726-5D3C0BE77A3A}" type="pres">
      <dgm:prSet presAssocID="{17984871-B694-4FD5-914B-732FC17C3ED1}" presName="thickLine" presStyleLbl="alignNode1" presStyleIdx="2" presStyleCnt="3"/>
      <dgm:spPr/>
    </dgm:pt>
    <dgm:pt modelId="{8193BB52-FCE6-478D-835A-59106F673123}" type="pres">
      <dgm:prSet presAssocID="{17984871-B694-4FD5-914B-732FC17C3ED1}" presName="horz1" presStyleCnt="0"/>
      <dgm:spPr/>
    </dgm:pt>
    <dgm:pt modelId="{A9328571-D91F-4243-866F-E97DEAEA44F2}" type="pres">
      <dgm:prSet presAssocID="{17984871-B694-4FD5-914B-732FC17C3ED1}" presName="tx1" presStyleLbl="revTx" presStyleIdx="2" presStyleCnt="3"/>
      <dgm:spPr/>
    </dgm:pt>
    <dgm:pt modelId="{0E3A427A-9474-4C2A-8A89-CA329DD5D9B2}" type="pres">
      <dgm:prSet presAssocID="{17984871-B694-4FD5-914B-732FC17C3ED1}" presName="vert1" presStyleCnt="0"/>
      <dgm:spPr/>
    </dgm:pt>
  </dgm:ptLst>
  <dgm:cxnLst>
    <dgm:cxn modelId="{D975665F-11F1-40B6-94A2-026081B557E4}" type="presOf" srcId="{17984871-B694-4FD5-914B-732FC17C3ED1}" destId="{A9328571-D91F-4243-866F-E97DEAEA44F2}" srcOrd="0" destOrd="0" presId="urn:microsoft.com/office/officeart/2008/layout/LinedList"/>
    <dgm:cxn modelId="{3BFCD944-2BF4-4DC2-831F-94DD8337A481}" type="presOf" srcId="{6EE7DFD6-189F-4084-AEBF-5E20C1D7DBE5}" destId="{88E3920F-CE56-4E09-ADED-9F67AD9B9E7A}" srcOrd="0" destOrd="0" presId="urn:microsoft.com/office/officeart/2008/layout/LinedList"/>
    <dgm:cxn modelId="{98A32A65-8EA3-4964-82CA-6AF3F25238F6}" srcId="{25D990DA-8556-492D-8A4B-A2910A5CB597}" destId="{17984871-B694-4FD5-914B-732FC17C3ED1}" srcOrd="2" destOrd="0" parTransId="{37D58F77-3A0C-4DB0-8320-E4517E4F4082}" sibTransId="{6F35E630-3D48-4BA8-8393-21D4C4C602A2}"/>
    <dgm:cxn modelId="{76704D70-54A6-4823-BBC3-39F21DFC1989}" srcId="{25D990DA-8556-492D-8A4B-A2910A5CB597}" destId="{C25E0F0A-BA12-48A6-B802-80EBC26B83B2}" srcOrd="0" destOrd="0" parTransId="{901B2B68-5326-4CF6-A72C-3D01959C3D70}" sibTransId="{B5D47FFC-8C16-4458-914C-87D6F8C02F04}"/>
    <dgm:cxn modelId="{BB8F6858-C778-45B8-8981-0BB1D593835B}" srcId="{25D990DA-8556-492D-8A4B-A2910A5CB597}" destId="{6EE7DFD6-189F-4084-AEBF-5E20C1D7DBE5}" srcOrd="1" destOrd="0" parTransId="{50801B13-5071-43E5-8D11-9CEC90E21CE9}" sibTransId="{57F38ACD-5F86-43B4-BB65-D866E9E5DF77}"/>
    <dgm:cxn modelId="{BFBB768F-9C10-4FC9-88C7-BF568AB5BA4A}" type="presOf" srcId="{25D990DA-8556-492D-8A4B-A2910A5CB597}" destId="{62847239-E817-4D8A-8E45-680143F2EB98}" srcOrd="0" destOrd="0" presId="urn:microsoft.com/office/officeart/2008/layout/LinedList"/>
    <dgm:cxn modelId="{6E9FFEB4-BEFD-4EDA-953A-6D6E210FFBC9}" type="presOf" srcId="{C25E0F0A-BA12-48A6-B802-80EBC26B83B2}" destId="{63643A2A-B7BC-405E-97B5-2C759C3C045B}" srcOrd="0" destOrd="0" presId="urn:microsoft.com/office/officeart/2008/layout/LinedList"/>
    <dgm:cxn modelId="{C0B7E1DF-04AB-4659-B92A-9897C6A938AB}" type="presParOf" srcId="{62847239-E817-4D8A-8E45-680143F2EB98}" destId="{6F489484-DB9E-4E4B-843B-6D3425692744}" srcOrd="0" destOrd="0" presId="urn:microsoft.com/office/officeart/2008/layout/LinedList"/>
    <dgm:cxn modelId="{9BF4ED60-007C-4B30-ABAE-3FD8DF38C75C}" type="presParOf" srcId="{62847239-E817-4D8A-8E45-680143F2EB98}" destId="{C03DF7AC-8E1A-43AB-BEFF-B348255C70B7}" srcOrd="1" destOrd="0" presId="urn:microsoft.com/office/officeart/2008/layout/LinedList"/>
    <dgm:cxn modelId="{C38E1682-4B76-4139-AC44-78E3B70A789B}" type="presParOf" srcId="{C03DF7AC-8E1A-43AB-BEFF-B348255C70B7}" destId="{63643A2A-B7BC-405E-97B5-2C759C3C045B}" srcOrd="0" destOrd="0" presId="urn:microsoft.com/office/officeart/2008/layout/LinedList"/>
    <dgm:cxn modelId="{B67C2DE9-13BB-47E2-8CC5-5539298495D5}" type="presParOf" srcId="{C03DF7AC-8E1A-43AB-BEFF-B348255C70B7}" destId="{215F5601-B097-42CA-BCC3-BDCD0908157F}" srcOrd="1" destOrd="0" presId="urn:microsoft.com/office/officeart/2008/layout/LinedList"/>
    <dgm:cxn modelId="{5EAA4E2A-87D8-42DF-9F2D-089804601308}" type="presParOf" srcId="{62847239-E817-4D8A-8E45-680143F2EB98}" destId="{9647702E-AC52-48AB-92D7-1FC0452F4B65}" srcOrd="2" destOrd="0" presId="urn:microsoft.com/office/officeart/2008/layout/LinedList"/>
    <dgm:cxn modelId="{A91330DC-9236-4CE5-AA1C-05DB4027059E}" type="presParOf" srcId="{62847239-E817-4D8A-8E45-680143F2EB98}" destId="{D06FE3B9-97FD-4C2D-8882-3E378DD22E12}" srcOrd="3" destOrd="0" presId="urn:microsoft.com/office/officeart/2008/layout/LinedList"/>
    <dgm:cxn modelId="{138AA2FE-6AAE-4D53-9343-6DD831A58D68}" type="presParOf" srcId="{D06FE3B9-97FD-4C2D-8882-3E378DD22E12}" destId="{88E3920F-CE56-4E09-ADED-9F67AD9B9E7A}" srcOrd="0" destOrd="0" presId="urn:microsoft.com/office/officeart/2008/layout/LinedList"/>
    <dgm:cxn modelId="{9A5DAB95-B8AF-4178-BFE4-83CC0F1DFAB0}" type="presParOf" srcId="{D06FE3B9-97FD-4C2D-8882-3E378DD22E12}" destId="{C688A203-26B0-48DA-87B7-155BC1A6FE4A}" srcOrd="1" destOrd="0" presId="urn:microsoft.com/office/officeart/2008/layout/LinedList"/>
    <dgm:cxn modelId="{79B36AEF-F669-416C-A522-FAFE67F4A7A1}" type="presParOf" srcId="{62847239-E817-4D8A-8E45-680143F2EB98}" destId="{B872573F-F464-4B04-B726-5D3C0BE77A3A}" srcOrd="4" destOrd="0" presId="urn:microsoft.com/office/officeart/2008/layout/LinedList"/>
    <dgm:cxn modelId="{E40ADA16-6C99-410D-8191-9643AD3E2379}" type="presParOf" srcId="{62847239-E817-4D8A-8E45-680143F2EB98}" destId="{8193BB52-FCE6-478D-835A-59106F673123}" srcOrd="5" destOrd="0" presId="urn:microsoft.com/office/officeart/2008/layout/LinedList"/>
    <dgm:cxn modelId="{0BEA3B48-43F9-4A41-84B0-1A49A0DEB2C0}" type="presParOf" srcId="{8193BB52-FCE6-478D-835A-59106F673123}" destId="{A9328571-D91F-4243-866F-E97DEAEA44F2}" srcOrd="0" destOrd="0" presId="urn:microsoft.com/office/officeart/2008/layout/LinedList"/>
    <dgm:cxn modelId="{7DFFE66E-24D0-4955-A30E-D8ADBA8B92A2}" type="presParOf" srcId="{8193BB52-FCE6-478D-835A-59106F673123}" destId="{0E3A427A-9474-4C2A-8A89-CA329DD5D9B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C32BAC-A3CA-4AAE-B2DA-9F70D8F05337}"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13D94E28-BE3C-4BDA-B0EA-B4D36819E094}">
      <dgm:prSet/>
      <dgm:spPr/>
      <dgm:t>
        <a:bodyPr/>
        <a:lstStyle/>
        <a:p>
          <a:r>
            <a:rPr lang="en-US"/>
            <a:t>Πολιτικές Ηγεσίες και Υπουργεία με σχέδια δράσης για τη δημόσια υγεία (όχι διοίκηση),</a:t>
          </a:r>
        </a:p>
      </dgm:t>
    </dgm:pt>
    <dgm:pt modelId="{56764611-0ED9-4C6A-A90D-40EB26FC922E}" type="parTrans" cxnId="{BC029FAD-E38D-475E-965F-714318E59915}">
      <dgm:prSet/>
      <dgm:spPr/>
      <dgm:t>
        <a:bodyPr/>
        <a:lstStyle/>
        <a:p>
          <a:endParaRPr lang="en-US"/>
        </a:p>
      </dgm:t>
    </dgm:pt>
    <dgm:pt modelId="{572C607A-48FA-4F20-8177-9EC8F0043CCA}" type="sibTrans" cxnId="{BC029FAD-E38D-475E-965F-714318E59915}">
      <dgm:prSet/>
      <dgm:spPr/>
      <dgm:t>
        <a:bodyPr/>
        <a:lstStyle/>
        <a:p>
          <a:endParaRPr lang="en-US"/>
        </a:p>
      </dgm:t>
    </dgm:pt>
    <dgm:pt modelId="{50419F91-5E09-4A01-B229-8EFD1A67C832}">
      <dgm:prSet/>
      <dgm:spPr/>
      <dgm:t>
        <a:bodyPr/>
        <a:lstStyle/>
        <a:p>
          <a:r>
            <a:rPr lang="en-US" dirty="0" err="1"/>
            <a:t>Ενι</a:t>
          </a:r>
          <a:r>
            <a:rPr lang="en-US" dirty="0"/>
            <a:t>αία ασφάλιση ή/&amp; χρηματοδότηση </a:t>
          </a:r>
        </a:p>
        <a:p>
          <a:r>
            <a:rPr lang="en-US" dirty="0"/>
            <a:t>(10 </a:t>
          </a:r>
          <a:r>
            <a:rPr lang="en-US" dirty="0" err="1"/>
            <a:t>δις</a:t>
          </a:r>
          <a:r>
            <a:rPr lang="en-US" dirty="0"/>
            <a:t> </a:t>
          </a:r>
          <a:r>
            <a:rPr lang="en-US" dirty="0" err="1"/>
            <a:t>στην</a:t>
          </a:r>
          <a:r>
            <a:rPr lang="en-US" dirty="0"/>
            <a:t> </a:t>
          </a:r>
          <a:r>
            <a:rPr lang="en-US" dirty="0" err="1"/>
            <a:t>Ελλάδ</a:t>
          </a:r>
          <a:r>
            <a:rPr lang="en-US" dirty="0"/>
            <a:t>α μέσω ΕΟΠΥΥ),</a:t>
          </a:r>
        </a:p>
      </dgm:t>
    </dgm:pt>
    <dgm:pt modelId="{1D4A5977-1985-4D47-BF3D-5E0E6C65D33E}" type="parTrans" cxnId="{08FD985C-339F-4932-85F3-EC77B97F8CC8}">
      <dgm:prSet/>
      <dgm:spPr/>
      <dgm:t>
        <a:bodyPr/>
        <a:lstStyle/>
        <a:p>
          <a:endParaRPr lang="en-US"/>
        </a:p>
      </dgm:t>
    </dgm:pt>
    <dgm:pt modelId="{A3101033-A1F1-4E2A-B743-5ECFCC3EF6CE}" type="sibTrans" cxnId="{08FD985C-339F-4932-85F3-EC77B97F8CC8}">
      <dgm:prSet/>
      <dgm:spPr/>
      <dgm:t>
        <a:bodyPr/>
        <a:lstStyle/>
        <a:p>
          <a:endParaRPr lang="en-US"/>
        </a:p>
      </dgm:t>
    </dgm:pt>
    <dgm:pt modelId="{8D849C94-5147-4FC8-A485-737775313383}">
      <dgm:prSet/>
      <dgm:spPr/>
      <dgm:t>
        <a:bodyPr/>
        <a:lstStyle/>
        <a:p>
          <a:r>
            <a:rPr lang="en-US" dirty="0" err="1"/>
            <a:t>Ενι</a:t>
          </a:r>
          <a:r>
            <a:rPr lang="en-US" dirty="0"/>
            <a:t>αίος κι ανεξάρτητος οργανισμός ΕΣΥ &amp; στην Ελλάδα, </a:t>
          </a:r>
        </a:p>
        <a:p>
          <a:r>
            <a:rPr lang="en-US" dirty="0"/>
            <a:t>όπ</a:t>
          </a:r>
          <a:r>
            <a:rPr lang="en-US" dirty="0" err="1"/>
            <a:t>ως</a:t>
          </a:r>
          <a:r>
            <a:rPr lang="en-US" dirty="0"/>
            <a:t> </a:t>
          </a:r>
          <a:r>
            <a:rPr lang="en-US" dirty="0" err="1"/>
            <a:t>έγινε</a:t>
          </a:r>
          <a:r>
            <a:rPr lang="en-US" dirty="0"/>
            <a:t> </a:t>
          </a:r>
          <a:r>
            <a:rPr lang="en-US" dirty="0" err="1"/>
            <a:t>στη</a:t>
          </a:r>
          <a:r>
            <a:rPr lang="en-US" dirty="0"/>
            <a:t> </a:t>
          </a:r>
          <a:r>
            <a:rPr lang="en-US" dirty="0" err="1"/>
            <a:t>Κύ</a:t>
          </a:r>
          <a:r>
            <a:rPr lang="en-US" dirty="0"/>
            <a:t>προ (ΟΚΥπΥ), </a:t>
          </a:r>
        </a:p>
      </dgm:t>
    </dgm:pt>
    <dgm:pt modelId="{27410401-E9F9-4486-8F1E-A409B693F468}" type="parTrans" cxnId="{8323447B-281A-441A-9B76-FBAB06E08126}">
      <dgm:prSet/>
      <dgm:spPr/>
      <dgm:t>
        <a:bodyPr/>
        <a:lstStyle/>
        <a:p>
          <a:endParaRPr lang="en-US"/>
        </a:p>
      </dgm:t>
    </dgm:pt>
    <dgm:pt modelId="{CAE7A411-990F-4ABE-81C8-B496633FE434}" type="sibTrans" cxnId="{8323447B-281A-441A-9B76-FBAB06E08126}">
      <dgm:prSet/>
      <dgm:spPr/>
      <dgm:t>
        <a:bodyPr/>
        <a:lstStyle/>
        <a:p>
          <a:endParaRPr lang="en-US"/>
        </a:p>
      </dgm:t>
    </dgm:pt>
    <dgm:pt modelId="{1CF60530-D8FB-41D5-BF73-7C3340512160}">
      <dgm:prSet/>
      <dgm:spPr/>
      <dgm:t>
        <a:bodyPr/>
        <a:lstStyle/>
        <a:p>
          <a:r>
            <a:rPr lang="en-US"/>
            <a:t>Ιδιωτικός τομέας με συμπληρωματικές πολιτικές,</a:t>
          </a:r>
        </a:p>
      </dgm:t>
    </dgm:pt>
    <dgm:pt modelId="{858B368F-ECC6-41D6-B533-5960F663768D}" type="parTrans" cxnId="{C35D554F-688F-41D1-B015-3AEB0CB7FD86}">
      <dgm:prSet/>
      <dgm:spPr/>
      <dgm:t>
        <a:bodyPr/>
        <a:lstStyle/>
        <a:p>
          <a:endParaRPr lang="en-US"/>
        </a:p>
      </dgm:t>
    </dgm:pt>
    <dgm:pt modelId="{A38A92C4-86FD-4084-91DF-B916679F2708}" type="sibTrans" cxnId="{C35D554F-688F-41D1-B015-3AEB0CB7FD86}">
      <dgm:prSet/>
      <dgm:spPr/>
      <dgm:t>
        <a:bodyPr/>
        <a:lstStyle/>
        <a:p>
          <a:endParaRPr lang="en-US"/>
        </a:p>
      </dgm:t>
    </dgm:pt>
    <dgm:pt modelId="{633BECC5-A2BE-4B98-9C33-B61194082971}">
      <dgm:prSet/>
      <dgm:spPr/>
      <dgm:t>
        <a:bodyPr/>
        <a:lstStyle/>
        <a:p>
          <a:r>
            <a:rPr lang="en-US"/>
            <a:t>Έξυπνες επενδύσεις σε ΒΙΤ, Πληροφορική &amp; HR. </a:t>
          </a:r>
        </a:p>
      </dgm:t>
    </dgm:pt>
    <dgm:pt modelId="{8AA4B48C-D6FB-4ADD-9CEE-2A6BA0E447D3}" type="parTrans" cxnId="{E9FE0273-28FA-4EED-B59F-1DA4D3D7580E}">
      <dgm:prSet/>
      <dgm:spPr/>
      <dgm:t>
        <a:bodyPr/>
        <a:lstStyle/>
        <a:p>
          <a:endParaRPr lang="en-US"/>
        </a:p>
      </dgm:t>
    </dgm:pt>
    <dgm:pt modelId="{9D0DC26F-C17B-4426-B6E9-51E341FF450F}" type="sibTrans" cxnId="{E9FE0273-28FA-4EED-B59F-1DA4D3D7580E}">
      <dgm:prSet/>
      <dgm:spPr/>
      <dgm:t>
        <a:bodyPr/>
        <a:lstStyle/>
        <a:p>
          <a:endParaRPr lang="en-US"/>
        </a:p>
      </dgm:t>
    </dgm:pt>
    <dgm:pt modelId="{ADBFAF1D-9E26-4D99-BB5F-39837736869E}" type="pres">
      <dgm:prSet presAssocID="{2BC32BAC-A3CA-4AAE-B2DA-9F70D8F05337}" presName="Name0" presStyleCnt="0">
        <dgm:presLayoutVars>
          <dgm:dir/>
          <dgm:animLvl val="lvl"/>
          <dgm:resizeHandles val="exact"/>
        </dgm:presLayoutVars>
      </dgm:prSet>
      <dgm:spPr/>
    </dgm:pt>
    <dgm:pt modelId="{F910142B-10E0-4366-B99A-0A72F9304C48}" type="pres">
      <dgm:prSet presAssocID="{633BECC5-A2BE-4B98-9C33-B61194082971}" presName="boxAndChildren" presStyleCnt="0"/>
      <dgm:spPr/>
    </dgm:pt>
    <dgm:pt modelId="{69D8D1E6-C290-45B8-BF6F-39D482C459EB}" type="pres">
      <dgm:prSet presAssocID="{633BECC5-A2BE-4B98-9C33-B61194082971}" presName="parentTextBox" presStyleLbl="node1" presStyleIdx="0" presStyleCnt="5"/>
      <dgm:spPr/>
    </dgm:pt>
    <dgm:pt modelId="{6A4088C4-04A3-4B76-B71B-E4EC5C001F72}" type="pres">
      <dgm:prSet presAssocID="{A38A92C4-86FD-4084-91DF-B916679F2708}" presName="sp" presStyleCnt="0"/>
      <dgm:spPr/>
    </dgm:pt>
    <dgm:pt modelId="{9CFFD7EC-A3AF-445E-B07B-8709E62EA09B}" type="pres">
      <dgm:prSet presAssocID="{1CF60530-D8FB-41D5-BF73-7C3340512160}" presName="arrowAndChildren" presStyleCnt="0"/>
      <dgm:spPr/>
    </dgm:pt>
    <dgm:pt modelId="{F20FEAF7-2142-4E11-86E1-A5AFDBC0CB0B}" type="pres">
      <dgm:prSet presAssocID="{1CF60530-D8FB-41D5-BF73-7C3340512160}" presName="parentTextArrow" presStyleLbl="node1" presStyleIdx="1" presStyleCnt="5"/>
      <dgm:spPr/>
    </dgm:pt>
    <dgm:pt modelId="{4FCB915F-6990-4B7E-A1BD-6E1E334E814C}" type="pres">
      <dgm:prSet presAssocID="{CAE7A411-990F-4ABE-81C8-B496633FE434}" presName="sp" presStyleCnt="0"/>
      <dgm:spPr/>
    </dgm:pt>
    <dgm:pt modelId="{33060C19-E9C8-40E9-81D9-7343D0A77BEA}" type="pres">
      <dgm:prSet presAssocID="{8D849C94-5147-4FC8-A485-737775313383}" presName="arrowAndChildren" presStyleCnt="0"/>
      <dgm:spPr/>
    </dgm:pt>
    <dgm:pt modelId="{AB15B385-764A-479D-B33D-E14409150C2B}" type="pres">
      <dgm:prSet presAssocID="{8D849C94-5147-4FC8-A485-737775313383}" presName="parentTextArrow" presStyleLbl="node1" presStyleIdx="2" presStyleCnt="5"/>
      <dgm:spPr/>
    </dgm:pt>
    <dgm:pt modelId="{805E2AE6-BD71-466E-8842-1AC4E75B50BF}" type="pres">
      <dgm:prSet presAssocID="{A3101033-A1F1-4E2A-B743-5ECFCC3EF6CE}" presName="sp" presStyleCnt="0"/>
      <dgm:spPr/>
    </dgm:pt>
    <dgm:pt modelId="{5C3368C5-5D36-4010-988A-3B9D728579E5}" type="pres">
      <dgm:prSet presAssocID="{50419F91-5E09-4A01-B229-8EFD1A67C832}" presName="arrowAndChildren" presStyleCnt="0"/>
      <dgm:spPr/>
    </dgm:pt>
    <dgm:pt modelId="{6239CAF8-A84E-473F-BCA4-D8C5657A7A47}" type="pres">
      <dgm:prSet presAssocID="{50419F91-5E09-4A01-B229-8EFD1A67C832}" presName="parentTextArrow" presStyleLbl="node1" presStyleIdx="3" presStyleCnt="5"/>
      <dgm:spPr/>
    </dgm:pt>
    <dgm:pt modelId="{DBF5B4DB-3F57-43BB-8DB9-FD90FEDCB8AD}" type="pres">
      <dgm:prSet presAssocID="{572C607A-48FA-4F20-8177-9EC8F0043CCA}" presName="sp" presStyleCnt="0"/>
      <dgm:spPr/>
    </dgm:pt>
    <dgm:pt modelId="{59D6E731-07CC-4B77-A71E-E87157DB6C86}" type="pres">
      <dgm:prSet presAssocID="{13D94E28-BE3C-4BDA-B0EA-B4D36819E094}" presName="arrowAndChildren" presStyleCnt="0"/>
      <dgm:spPr/>
    </dgm:pt>
    <dgm:pt modelId="{49D861C5-1A6F-4D1A-BF1D-9AAA36A031FD}" type="pres">
      <dgm:prSet presAssocID="{13D94E28-BE3C-4BDA-B0EA-B4D36819E094}" presName="parentTextArrow" presStyleLbl="node1" presStyleIdx="4" presStyleCnt="5"/>
      <dgm:spPr/>
    </dgm:pt>
  </dgm:ptLst>
  <dgm:cxnLst>
    <dgm:cxn modelId="{08FD985C-339F-4932-85F3-EC77B97F8CC8}" srcId="{2BC32BAC-A3CA-4AAE-B2DA-9F70D8F05337}" destId="{50419F91-5E09-4A01-B229-8EFD1A67C832}" srcOrd="1" destOrd="0" parTransId="{1D4A5977-1985-4D47-BF3D-5E0E6C65D33E}" sibTransId="{A3101033-A1F1-4E2A-B743-5ECFCC3EF6CE}"/>
    <dgm:cxn modelId="{D1989247-D0EC-4A79-83E7-F8AECE72D6A3}" type="presOf" srcId="{633BECC5-A2BE-4B98-9C33-B61194082971}" destId="{69D8D1E6-C290-45B8-BF6F-39D482C459EB}" srcOrd="0" destOrd="0" presId="urn:microsoft.com/office/officeart/2005/8/layout/process4"/>
    <dgm:cxn modelId="{599EB567-E182-457B-90AC-E6874B96BA7C}" type="presOf" srcId="{13D94E28-BE3C-4BDA-B0EA-B4D36819E094}" destId="{49D861C5-1A6F-4D1A-BF1D-9AAA36A031FD}" srcOrd="0" destOrd="0" presId="urn:microsoft.com/office/officeart/2005/8/layout/process4"/>
    <dgm:cxn modelId="{C35D554F-688F-41D1-B015-3AEB0CB7FD86}" srcId="{2BC32BAC-A3CA-4AAE-B2DA-9F70D8F05337}" destId="{1CF60530-D8FB-41D5-BF73-7C3340512160}" srcOrd="3" destOrd="0" parTransId="{858B368F-ECC6-41D6-B533-5960F663768D}" sibTransId="{A38A92C4-86FD-4084-91DF-B916679F2708}"/>
    <dgm:cxn modelId="{B626FE52-4D32-44EF-9E5F-66EDD058BFCA}" type="presOf" srcId="{2BC32BAC-A3CA-4AAE-B2DA-9F70D8F05337}" destId="{ADBFAF1D-9E26-4D99-BB5F-39837736869E}" srcOrd="0" destOrd="0" presId="urn:microsoft.com/office/officeart/2005/8/layout/process4"/>
    <dgm:cxn modelId="{E9FE0273-28FA-4EED-B59F-1DA4D3D7580E}" srcId="{2BC32BAC-A3CA-4AAE-B2DA-9F70D8F05337}" destId="{633BECC5-A2BE-4B98-9C33-B61194082971}" srcOrd="4" destOrd="0" parTransId="{8AA4B48C-D6FB-4ADD-9CEE-2A6BA0E447D3}" sibTransId="{9D0DC26F-C17B-4426-B6E9-51E341FF450F}"/>
    <dgm:cxn modelId="{8323447B-281A-441A-9B76-FBAB06E08126}" srcId="{2BC32BAC-A3CA-4AAE-B2DA-9F70D8F05337}" destId="{8D849C94-5147-4FC8-A485-737775313383}" srcOrd="2" destOrd="0" parTransId="{27410401-E9F9-4486-8F1E-A409B693F468}" sibTransId="{CAE7A411-990F-4ABE-81C8-B496633FE434}"/>
    <dgm:cxn modelId="{BEDA9F89-B609-419F-A0E3-8B869A99AF27}" type="presOf" srcId="{1CF60530-D8FB-41D5-BF73-7C3340512160}" destId="{F20FEAF7-2142-4E11-86E1-A5AFDBC0CB0B}" srcOrd="0" destOrd="0" presId="urn:microsoft.com/office/officeart/2005/8/layout/process4"/>
    <dgm:cxn modelId="{EC6100A5-16A4-44FD-94EB-E5AFF682FA59}" type="presOf" srcId="{50419F91-5E09-4A01-B229-8EFD1A67C832}" destId="{6239CAF8-A84E-473F-BCA4-D8C5657A7A47}" srcOrd="0" destOrd="0" presId="urn:microsoft.com/office/officeart/2005/8/layout/process4"/>
    <dgm:cxn modelId="{BC029FAD-E38D-475E-965F-714318E59915}" srcId="{2BC32BAC-A3CA-4AAE-B2DA-9F70D8F05337}" destId="{13D94E28-BE3C-4BDA-B0EA-B4D36819E094}" srcOrd="0" destOrd="0" parTransId="{56764611-0ED9-4C6A-A90D-40EB26FC922E}" sibTransId="{572C607A-48FA-4F20-8177-9EC8F0043CCA}"/>
    <dgm:cxn modelId="{92D8BEE2-16FC-417F-9C4B-646051C9B265}" type="presOf" srcId="{8D849C94-5147-4FC8-A485-737775313383}" destId="{AB15B385-764A-479D-B33D-E14409150C2B}" srcOrd="0" destOrd="0" presId="urn:microsoft.com/office/officeart/2005/8/layout/process4"/>
    <dgm:cxn modelId="{B79C148E-FB22-4259-B1F5-59CCC53DCFBB}" type="presParOf" srcId="{ADBFAF1D-9E26-4D99-BB5F-39837736869E}" destId="{F910142B-10E0-4366-B99A-0A72F9304C48}" srcOrd="0" destOrd="0" presId="urn:microsoft.com/office/officeart/2005/8/layout/process4"/>
    <dgm:cxn modelId="{CC4C02C9-75B8-40C6-80AB-13B214B72691}" type="presParOf" srcId="{F910142B-10E0-4366-B99A-0A72F9304C48}" destId="{69D8D1E6-C290-45B8-BF6F-39D482C459EB}" srcOrd="0" destOrd="0" presId="urn:microsoft.com/office/officeart/2005/8/layout/process4"/>
    <dgm:cxn modelId="{6C0009AD-2223-4DF0-91D8-B945B5518E7B}" type="presParOf" srcId="{ADBFAF1D-9E26-4D99-BB5F-39837736869E}" destId="{6A4088C4-04A3-4B76-B71B-E4EC5C001F72}" srcOrd="1" destOrd="0" presId="urn:microsoft.com/office/officeart/2005/8/layout/process4"/>
    <dgm:cxn modelId="{AFC97FE3-76A2-4C1E-B04A-E203FF54D4CD}" type="presParOf" srcId="{ADBFAF1D-9E26-4D99-BB5F-39837736869E}" destId="{9CFFD7EC-A3AF-445E-B07B-8709E62EA09B}" srcOrd="2" destOrd="0" presId="urn:microsoft.com/office/officeart/2005/8/layout/process4"/>
    <dgm:cxn modelId="{E67F66C4-6F7E-4A37-9A58-85B04C2E7B69}" type="presParOf" srcId="{9CFFD7EC-A3AF-445E-B07B-8709E62EA09B}" destId="{F20FEAF7-2142-4E11-86E1-A5AFDBC0CB0B}" srcOrd="0" destOrd="0" presId="urn:microsoft.com/office/officeart/2005/8/layout/process4"/>
    <dgm:cxn modelId="{9B7BDCC0-1D65-496A-A774-4DCBC1B75268}" type="presParOf" srcId="{ADBFAF1D-9E26-4D99-BB5F-39837736869E}" destId="{4FCB915F-6990-4B7E-A1BD-6E1E334E814C}" srcOrd="3" destOrd="0" presId="urn:microsoft.com/office/officeart/2005/8/layout/process4"/>
    <dgm:cxn modelId="{166BACE1-D525-4F67-8678-2336163EC2E4}" type="presParOf" srcId="{ADBFAF1D-9E26-4D99-BB5F-39837736869E}" destId="{33060C19-E9C8-40E9-81D9-7343D0A77BEA}" srcOrd="4" destOrd="0" presId="urn:microsoft.com/office/officeart/2005/8/layout/process4"/>
    <dgm:cxn modelId="{AC6D3019-C5C4-4D2D-BBEF-38F890F54C83}" type="presParOf" srcId="{33060C19-E9C8-40E9-81D9-7343D0A77BEA}" destId="{AB15B385-764A-479D-B33D-E14409150C2B}" srcOrd="0" destOrd="0" presId="urn:microsoft.com/office/officeart/2005/8/layout/process4"/>
    <dgm:cxn modelId="{66F07F1B-D01F-44B9-8D83-F9CD1CE4115B}" type="presParOf" srcId="{ADBFAF1D-9E26-4D99-BB5F-39837736869E}" destId="{805E2AE6-BD71-466E-8842-1AC4E75B50BF}" srcOrd="5" destOrd="0" presId="urn:microsoft.com/office/officeart/2005/8/layout/process4"/>
    <dgm:cxn modelId="{DF2EE243-F933-4C22-9F3F-5C676A470E9A}" type="presParOf" srcId="{ADBFAF1D-9E26-4D99-BB5F-39837736869E}" destId="{5C3368C5-5D36-4010-988A-3B9D728579E5}" srcOrd="6" destOrd="0" presId="urn:microsoft.com/office/officeart/2005/8/layout/process4"/>
    <dgm:cxn modelId="{643ED528-4684-4A3C-B0C2-4B298FEC2930}" type="presParOf" srcId="{5C3368C5-5D36-4010-988A-3B9D728579E5}" destId="{6239CAF8-A84E-473F-BCA4-D8C5657A7A47}" srcOrd="0" destOrd="0" presId="urn:microsoft.com/office/officeart/2005/8/layout/process4"/>
    <dgm:cxn modelId="{289C0A99-E30A-4179-9DBE-ACCFED4942EF}" type="presParOf" srcId="{ADBFAF1D-9E26-4D99-BB5F-39837736869E}" destId="{DBF5B4DB-3F57-43BB-8DB9-FD90FEDCB8AD}" srcOrd="7" destOrd="0" presId="urn:microsoft.com/office/officeart/2005/8/layout/process4"/>
    <dgm:cxn modelId="{CD2D9F0D-DB7F-40DA-ACF0-2C449C3DFE31}" type="presParOf" srcId="{ADBFAF1D-9E26-4D99-BB5F-39837736869E}" destId="{59D6E731-07CC-4B77-A71E-E87157DB6C86}" srcOrd="8" destOrd="0" presId="urn:microsoft.com/office/officeart/2005/8/layout/process4"/>
    <dgm:cxn modelId="{2577CA64-7BEA-4A14-BD74-C24CB5B744B1}" type="presParOf" srcId="{59D6E731-07CC-4B77-A71E-E87157DB6C86}" destId="{49D861C5-1A6F-4D1A-BF1D-9AAA36A031F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DFC27-6221-424B-99FB-C3E073D98F3F}">
      <dsp:nvSpPr>
        <dsp:cNvPr id="0" name=""/>
        <dsp:cNvSpPr/>
      </dsp:nvSpPr>
      <dsp:spPr>
        <a:xfrm>
          <a:off x="0" y="1449024"/>
          <a:ext cx="5641974" cy="504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F3209-72DF-4922-A090-8900A36BF05A}">
      <dsp:nvSpPr>
        <dsp:cNvPr id="0" name=""/>
        <dsp:cNvSpPr/>
      </dsp:nvSpPr>
      <dsp:spPr>
        <a:xfrm>
          <a:off x="282098" y="1153824"/>
          <a:ext cx="3949382" cy="590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889000">
            <a:lnSpc>
              <a:spcPct val="90000"/>
            </a:lnSpc>
            <a:spcBef>
              <a:spcPct val="0"/>
            </a:spcBef>
            <a:spcAft>
              <a:spcPct val="35000"/>
            </a:spcAft>
            <a:buNone/>
          </a:pPr>
          <a:r>
            <a:rPr lang="el-GR" sz="2000" kern="1200" dirty="0"/>
            <a:t>Α. Δημόσιας Υγείας (ΕΟΔΥ κ.α.),</a:t>
          </a:r>
          <a:endParaRPr lang="en-US" sz="2000" kern="1200" dirty="0"/>
        </a:p>
      </dsp:txBody>
      <dsp:txXfrm>
        <a:off x="310919" y="1182645"/>
        <a:ext cx="3891740" cy="532758"/>
      </dsp:txXfrm>
    </dsp:sp>
    <dsp:sp modelId="{D8E08451-2EA7-4F51-8D69-5ADE6E1AE20E}">
      <dsp:nvSpPr>
        <dsp:cNvPr id="0" name=""/>
        <dsp:cNvSpPr/>
      </dsp:nvSpPr>
      <dsp:spPr>
        <a:xfrm>
          <a:off x="0" y="2356225"/>
          <a:ext cx="5641974" cy="504000"/>
        </a:xfrm>
        <a:prstGeom prst="rect">
          <a:avLst/>
        </a:prstGeom>
        <a:solidFill>
          <a:schemeClr val="lt1">
            <a:alpha val="90000"/>
            <a:hueOff val="0"/>
            <a:satOff val="0"/>
            <a:lumOff val="0"/>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dsp:style>
    </dsp:sp>
    <dsp:sp modelId="{8712629B-D81B-49DA-8270-6C05B4676E08}">
      <dsp:nvSpPr>
        <dsp:cNvPr id="0" name=""/>
        <dsp:cNvSpPr/>
      </dsp:nvSpPr>
      <dsp:spPr>
        <a:xfrm>
          <a:off x="282098" y="2061025"/>
          <a:ext cx="3949382" cy="59040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889000">
            <a:lnSpc>
              <a:spcPct val="90000"/>
            </a:lnSpc>
            <a:spcBef>
              <a:spcPct val="0"/>
            </a:spcBef>
            <a:spcAft>
              <a:spcPct val="35000"/>
            </a:spcAft>
            <a:buNone/>
          </a:pPr>
          <a:r>
            <a:rPr lang="el-GR" sz="2000" kern="1200" dirty="0"/>
            <a:t>Β. Χρηματοδότησης</a:t>
          </a:r>
          <a:r>
            <a:rPr lang="en-US" sz="2000" kern="1200" dirty="0"/>
            <a:t> (</a:t>
          </a:r>
          <a:r>
            <a:rPr lang="el-GR" sz="2000" kern="1200" dirty="0"/>
            <a:t>ΕΟΠΥΥ κ.α.</a:t>
          </a:r>
          <a:r>
            <a:rPr lang="en-US" sz="2000" kern="1200" dirty="0"/>
            <a:t>)</a:t>
          </a:r>
          <a:r>
            <a:rPr lang="el-GR" sz="2000" kern="1200" dirty="0"/>
            <a:t>,</a:t>
          </a:r>
          <a:endParaRPr lang="en-US" sz="2000" kern="1200" dirty="0"/>
        </a:p>
      </dsp:txBody>
      <dsp:txXfrm>
        <a:off x="310919" y="2089846"/>
        <a:ext cx="3891740" cy="532758"/>
      </dsp:txXfrm>
    </dsp:sp>
    <dsp:sp modelId="{A803ABAE-91D8-44D8-8AE8-32D6117E57E9}">
      <dsp:nvSpPr>
        <dsp:cNvPr id="0" name=""/>
        <dsp:cNvSpPr/>
      </dsp:nvSpPr>
      <dsp:spPr>
        <a:xfrm>
          <a:off x="0" y="3263425"/>
          <a:ext cx="5641974" cy="504000"/>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sp>
    <dsp:sp modelId="{51BCFEF8-C027-4A2B-858A-17F2C477776F}">
      <dsp:nvSpPr>
        <dsp:cNvPr id="0" name=""/>
        <dsp:cNvSpPr/>
      </dsp:nvSpPr>
      <dsp:spPr>
        <a:xfrm>
          <a:off x="282098" y="2968225"/>
          <a:ext cx="3949382" cy="59040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889000">
            <a:lnSpc>
              <a:spcPct val="90000"/>
            </a:lnSpc>
            <a:spcBef>
              <a:spcPct val="0"/>
            </a:spcBef>
            <a:spcAft>
              <a:spcPct val="35000"/>
            </a:spcAft>
            <a:buNone/>
          </a:pPr>
          <a:r>
            <a:rPr lang="el-GR" sz="2000" kern="1200" dirty="0"/>
            <a:t>Γ. Παροχής Υπηρεσιών</a:t>
          </a:r>
          <a:r>
            <a:rPr lang="en-US" sz="2000" kern="1200" dirty="0"/>
            <a:t> (</a:t>
          </a:r>
          <a:r>
            <a:rPr lang="el-GR" sz="2000" kern="1200" dirty="0"/>
            <a:t>ΕΣΥ κ.α.</a:t>
          </a:r>
          <a:r>
            <a:rPr lang="en-US" sz="2000" kern="1200" dirty="0"/>
            <a:t>)</a:t>
          </a:r>
          <a:r>
            <a:rPr lang="el-GR" sz="2000" kern="1200" dirty="0"/>
            <a:t>.</a:t>
          </a:r>
          <a:endParaRPr lang="en-US" sz="2000" kern="1200" dirty="0"/>
        </a:p>
      </dsp:txBody>
      <dsp:txXfrm>
        <a:off x="310919" y="2997046"/>
        <a:ext cx="3891740"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89484-DB9E-4E4B-843B-6D3425692744}">
      <dsp:nvSpPr>
        <dsp:cNvPr id="0" name=""/>
        <dsp:cNvSpPr/>
      </dsp:nvSpPr>
      <dsp:spPr>
        <a:xfrm>
          <a:off x="0" y="1602"/>
          <a:ext cx="603196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3643A2A-B7BC-405E-97B5-2C759C3C045B}">
      <dsp:nvSpPr>
        <dsp:cNvPr id="0" name=""/>
        <dsp:cNvSpPr/>
      </dsp:nvSpPr>
      <dsp:spPr>
        <a:xfrm>
          <a:off x="0" y="1602"/>
          <a:ext cx="6026076" cy="140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 ΕΟΔΥ (πρώην ΚΕΕΛΠΝΟ), ΕΕΔΥ, ΚΕΣΥ, κ.α.,</a:t>
          </a:r>
        </a:p>
        <a:p>
          <a:pPr marL="0" lvl="0" indent="0" algn="l" defTabSz="533400">
            <a:lnSpc>
              <a:spcPct val="90000"/>
            </a:lnSpc>
            <a:spcBef>
              <a:spcPct val="0"/>
            </a:spcBef>
            <a:spcAft>
              <a:spcPct val="35000"/>
            </a:spcAft>
            <a:buNone/>
          </a:pPr>
          <a:r>
            <a:rPr lang="el-GR" sz="1200" kern="1200" dirty="0"/>
            <a:t>- Σχεδιασμός και αναδιοργάνωση </a:t>
          </a:r>
          <a:r>
            <a:rPr lang="el-GR" sz="1200" u="sng" kern="1200" dirty="0"/>
            <a:t>περιφερειακών</a:t>
          </a:r>
          <a:r>
            <a:rPr lang="el-GR" sz="1200" kern="1200" dirty="0"/>
            <a:t>  υπηρεσιών δημόσιας υγείας,</a:t>
          </a:r>
        </a:p>
        <a:p>
          <a:pPr marL="0" lvl="0" indent="0" algn="l" defTabSz="533400">
            <a:lnSpc>
              <a:spcPct val="90000"/>
            </a:lnSpc>
            <a:spcBef>
              <a:spcPct val="0"/>
            </a:spcBef>
            <a:spcAft>
              <a:spcPct val="35000"/>
            </a:spcAft>
            <a:buNone/>
          </a:pPr>
          <a:r>
            <a:rPr lang="el-GR" sz="1200" kern="1200" dirty="0"/>
            <a:t>- Συνεργασία ΕΟΔΥ, Περιφερειών και ιατρικών σχολών (Αθήνα, Θεσσαλονίκη, Πάτρα, Γιάννινα, Λάρισα, Αλεξανδρούπολη, Ηράκλειο). </a:t>
          </a:r>
          <a:endParaRPr lang="en-US" sz="1200" kern="1200" dirty="0"/>
        </a:p>
      </dsp:txBody>
      <dsp:txXfrm>
        <a:off x="0" y="1602"/>
        <a:ext cx="6026076" cy="1400234"/>
      </dsp:txXfrm>
    </dsp:sp>
    <dsp:sp modelId="{9647702E-AC52-48AB-92D7-1FC0452F4B65}">
      <dsp:nvSpPr>
        <dsp:cNvPr id="0" name=""/>
        <dsp:cNvSpPr/>
      </dsp:nvSpPr>
      <dsp:spPr>
        <a:xfrm>
          <a:off x="0" y="1401836"/>
          <a:ext cx="603196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8E3920F-CE56-4E09-ADED-9F67AD9B9E7A}">
      <dsp:nvSpPr>
        <dsp:cNvPr id="0" name=""/>
        <dsp:cNvSpPr/>
      </dsp:nvSpPr>
      <dsp:spPr>
        <a:xfrm>
          <a:off x="0" y="1401836"/>
          <a:ext cx="6031967" cy="11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l-GR" sz="1200" kern="1200" dirty="0"/>
        </a:p>
        <a:p>
          <a:pPr marL="0" lvl="0" indent="0" algn="l" defTabSz="533400">
            <a:lnSpc>
              <a:spcPct val="90000"/>
            </a:lnSpc>
            <a:spcBef>
              <a:spcPct val="0"/>
            </a:spcBef>
            <a:spcAft>
              <a:spcPct val="35000"/>
            </a:spcAft>
            <a:buNone/>
          </a:pPr>
          <a:r>
            <a:rPr lang="el-GR" sz="1200" kern="1200" dirty="0"/>
            <a:t>-Καθορισμός Δράσεων πρωτογενούς, δευτερογενούς και τριτογενούς πρόληψης με βάση το Πρόγραμμα Δοξιάδης και χρηματοδοτική βάση το Ταμείο Ανάκαμψης κ.α. </a:t>
          </a:r>
        </a:p>
        <a:p>
          <a:pPr marL="0" lvl="0" indent="0" algn="l" defTabSz="533400">
            <a:lnSpc>
              <a:spcPct val="90000"/>
            </a:lnSpc>
            <a:spcBef>
              <a:spcPct val="0"/>
            </a:spcBef>
            <a:spcAft>
              <a:spcPct val="35000"/>
            </a:spcAft>
            <a:buNone/>
          </a:pPr>
          <a:r>
            <a:rPr lang="el-GR" sz="1200" kern="1200" dirty="0"/>
            <a:t>- Χρειάζεται σύνδεση και σχεδιασμός του πρώτου κύκλου πρόληψης και προαγωγής της υγείας σε αυτό που αποκαλούμε </a:t>
          </a:r>
          <a:r>
            <a:rPr lang="el-GR" sz="1200" b="1" u="sng" kern="1200" dirty="0"/>
            <a:t>ΠΦΥ</a:t>
          </a:r>
          <a:r>
            <a:rPr lang="el-GR" sz="1200" kern="1200" dirty="0"/>
            <a:t> και προσωπικό γιατρό (γενικό, παθολόγο, παιδίατρο).</a:t>
          </a:r>
          <a:endParaRPr lang="en-US" sz="1200" kern="1200" dirty="0"/>
        </a:p>
      </dsp:txBody>
      <dsp:txXfrm>
        <a:off x="0" y="1401836"/>
        <a:ext cx="6031967" cy="1150240"/>
      </dsp:txXfrm>
    </dsp:sp>
    <dsp:sp modelId="{B872573F-F464-4B04-B726-5D3C0BE77A3A}">
      <dsp:nvSpPr>
        <dsp:cNvPr id="0" name=""/>
        <dsp:cNvSpPr/>
      </dsp:nvSpPr>
      <dsp:spPr>
        <a:xfrm>
          <a:off x="0" y="2552077"/>
          <a:ext cx="603196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9328571-D91F-4243-866F-E97DEAEA44F2}">
      <dsp:nvSpPr>
        <dsp:cNvPr id="0" name=""/>
        <dsp:cNvSpPr/>
      </dsp:nvSpPr>
      <dsp:spPr>
        <a:xfrm>
          <a:off x="0" y="2552077"/>
          <a:ext cx="6031967" cy="11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l-GR" sz="1200" kern="1200" dirty="0"/>
        </a:p>
        <a:p>
          <a:pPr marL="0" lvl="0" indent="0" algn="l" defTabSz="533400">
            <a:lnSpc>
              <a:spcPct val="90000"/>
            </a:lnSpc>
            <a:spcBef>
              <a:spcPct val="0"/>
            </a:spcBef>
            <a:spcAft>
              <a:spcPct val="35000"/>
            </a:spcAft>
            <a:buNone/>
          </a:pPr>
          <a:r>
            <a:rPr lang="el-GR" sz="1200" kern="1200" dirty="0"/>
            <a:t>- Ετήσιος απολογισμός της κατάστασης υγείας του πληθυσμού κεντρικά και περιφερειακά, με παρακολούθηση χρόνιων νοσημάτων (και διαχείρισή τους).</a:t>
          </a:r>
          <a:endParaRPr lang="en-US" sz="1200" kern="1200" dirty="0"/>
        </a:p>
      </dsp:txBody>
      <dsp:txXfrm>
        <a:off x="0" y="2552077"/>
        <a:ext cx="6031967" cy="1150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8D1E6-C290-45B8-BF6F-39D482C459EB}">
      <dsp:nvSpPr>
        <dsp:cNvPr id="0" name=""/>
        <dsp:cNvSpPr/>
      </dsp:nvSpPr>
      <dsp:spPr>
        <a:xfrm>
          <a:off x="0" y="5500197"/>
          <a:ext cx="6367912" cy="90235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Έξυπνες επενδύσεις σε ΒΙΤ, Πληροφορική &amp; HR. </a:t>
          </a:r>
        </a:p>
      </dsp:txBody>
      <dsp:txXfrm>
        <a:off x="0" y="5500197"/>
        <a:ext cx="6367912" cy="902353"/>
      </dsp:txXfrm>
    </dsp:sp>
    <dsp:sp modelId="{F20FEAF7-2142-4E11-86E1-A5AFDBC0CB0B}">
      <dsp:nvSpPr>
        <dsp:cNvPr id="0" name=""/>
        <dsp:cNvSpPr/>
      </dsp:nvSpPr>
      <dsp:spPr>
        <a:xfrm rot="10800000">
          <a:off x="0" y="4125913"/>
          <a:ext cx="6367912" cy="138781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Ιδιωτικός τομέας με συμπληρωματικές πολιτικές,</a:t>
          </a:r>
        </a:p>
      </dsp:txBody>
      <dsp:txXfrm rot="10800000">
        <a:off x="0" y="4125913"/>
        <a:ext cx="6367912" cy="901763"/>
      </dsp:txXfrm>
    </dsp:sp>
    <dsp:sp modelId="{AB15B385-764A-479D-B33D-E14409150C2B}">
      <dsp:nvSpPr>
        <dsp:cNvPr id="0" name=""/>
        <dsp:cNvSpPr/>
      </dsp:nvSpPr>
      <dsp:spPr>
        <a:xfrm rot="10800000">
          <a:off x="0" y="2751629"/>
          <a:ext cx="6367912" cy="1387819"/>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t>Ενι</a:t>
          </a:r>
          <a:r>
            <a:rPr lang="en-US" sz="1800" kern="1200" dirty="0"/>
            <a:t>αίος κι ανεξάρτητος οργανισμός ΕΣΥ &amp; στην Ελλάδα, </a:t>
          </a:r>
        </a:p>
        <a:p>
          <a:pPr marL="0" lvl="0" indent="0" algn="ctr" defTabSz="800100">
            <a:lnSpc>
              <a:spcPct val="90000"/>
            </a:lnSpc>
            <a:spcBef>
              <a:spcPct val="0"/>
            </a:spcBef>
            <a:spcAft>
              <a:spcPct val="35000"/>
            </a:spcAft>
            <a:buNone/>
          </a:pPr>
          <a:r>
            <a:rPr lang="en-US" sz="1800" kern="1200" dirty="0"/>
            <a:t>όπ</a:t>
          </a:r>
          <a:r>
            <a:rPr lang="en-US" sz="1800" kern="1200" dirty="0" err="1"/>
            <a:t>ως</a:t>
          </a:r>
          <a:r>
            <a:rPr lang="en-US" sz="1800" kern="1200" dirty="0"/>
            <a:t> </a:t>
          </a:r>
          <a:r>
            <a:rPr lang="en-US" sz="1800" kern="1200" dirty="0" err="1"/>
            <a:t>έγινε</a:t>
          </a:r>
          <a:r>
            <a:rPr lang="en-US" sz="1800" kern="1200" dirty="0"/>
            <a:t> </a:t>
          </a:r>
          <a:r>
            <a:rPr lang="en-US" sz="1800" kern="1200" dirty="0" err="1"/>
            <a:t>στη</a:t>
          </a:r>
          <a:r>
            <a:rPr lang="en-US" sz="1800" kern="1200" dirty="0"/>
            <a:t> </a:t>
          </a:r>
          <a:r>
            <a:rPr lang="en-US" sz="1800" kern="1200" dirty="0" err="1"/>
            <a:t>Κύ</a:t>
          </a:r>
          <a:r>
            <a:rPr lang="en-US" sz="1800" kern="1200" dirty="0"/>
            <a:t>προ (ΟΚΥπΥ), </a:t>
          </a:r>
        </a:p>
      </dsp:txBody>
      <dsp:txXfrm rot="10800000">
        <a:off x="0" y="2751629"/>
        <a:ext cx="6367912" cy="901763"/>
      </dsp:txXfrm>
    </dsp:sp>
    <dsp:sp modelId="{6239CAF8-A84E-473F-BCA4-D8C5657A7A47}">
      <dsp:nvSpPr>
        <dsp:cNvPr id="0" name=""/>
        <dsp:cNvSpPr/>
      </dsp:nvSpPr>
      <dsp:spPr>
        <a:xfrm rot="10800000">
          <a:off x="0" y="1377345"/>
          <a:ext cx="6367912" cy="1387819"/>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t>Ενι</a:t>
          </a:r>
          <a:r>
            <a:rPr lang="en-US" sz="1800" kern="1200" dirty="0"/>
            <a:t>αία ασφάλιση ή/&amp; χρηματοδότηση </a:t>
          </a:r>
        </a:p>
        <a:p>
          <a:pPr marL="0" lvl="0" indent="0" algn="ctr" defTabSz="800100">
            <a:lnSpc>
              <a:spcPct val="90000"/>
            </a:lnSpc>
            <a:spcBef>
              <a:spcPct val="0"/>
            </a:spcBef>
            <a:spcAft>
              <a:spcPct val="35000"/>
            </a:spcAft>
            <a:buNone/>
          </a:pPr>
          <a:r>
            <a:rPr lang="en-US" sz="1800" kern="1200" dirty="0"/>
            <a:t>(10 </a:t>
          </a:r>
          <a:r>
            <a:rPr lang="en-US" sz="1800" kern="1200" dirty="0" err="1"/>
            <a:t>δις</a:t>
          </a:r>
          <a:r>
            <a:rPr lang="en-US" sz="1800" kern="1200" dirty="0"/>
            <a:t> </a:t>
          </a:r>
          <a:r>
            <a:rPr lang="en-US" sz="1800" kern="1200" dirty="0" err="1"/>
            <a:t>στην</a:t>
          </a:r>
          <a:r>
            <a:rPr lang="en-US" sz="1800" kern="1200" dirty="0"/>
            <a:t> </a:t>
          </a:r>
          <a:r>
            <a:rPr lang="en-US" sz="1800" kern="1200" dirty="0" err="1"/>
            <a:t>Ελλάδ</a:t>
          </a:r>
          <a:r>
            <a:rPr lang="en-US" sz="1800" kern="1200" dirty="0"/>
            <a:t>α μέσω ΕΟΠΥΥ),</a:t>
          </a:r>
        </a:p>
      </dsp:txBody>
      <dsp:txXfrm rot="10800000">
        <a:off x="0" y="1377345"/>
        <a:ext cx="6367912" cy="901763"/>
      </dsp:txXfrm>
    </dsp:sp>
    <dsp:sp modelId="{49D861C5-1A6F-4D1A-BF1D-9AAA36A031FD}">
      <dsp:nvSpPr>
        <dsp:cNvPr id="0" name=""/>
        <dsp:cNvSpPr/>
      </dsp:nvSpPr>
      <dsp:spPr>
        <a:xfrm rot="10800000">
          <a:off x="0" y="3062"/>
          <a:ext cx="6367912" cy="1387819"/>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Πολιτικές Ηγεσίες και Υπουργεία με σχέδια δράσης για τη δημόσια υγεία (όχι διοίκηση),</a:t>
          </a:r>
        </a:p>
      </dsp:txBody>
      <dsp:txXfrm rot="10800000">
        <a:off x="0" y="3062"/>
        <a:ext cx="6367912" cy="90176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7161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Content Placeholder 3"/>
          <p:cNvSpPr>
            <a:spLocks noGrp="1"/>
          </p:cNvSpPr>
          <p:nvPr>
            <p:ph sz="quarter" idx="13"/>
          </p:nvPr>
        </p:nvSpPr>
        <p:spPr>
          <a:xfrm>
            <a:off x="913774" y="3051012"/>
            <a:ext cx="5106027"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3" name="Content Placeholder 5"/>
          <p:cNvSpPr>
            <a:spLocks noGrp="1"/>
          </p:cNvSpPr>
          <p:nvPr>
            <p:ph sz="quarter" idx="14"/>
          </p:nvPr>
        </p:nvSpPr>
        <p:spPr>
          <a:xfrm>
            <a:off x="6172200" y="3051012"/>
            <a:ext cx="5105401"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2E1A072-9838-4B22-9065-65C9A4112DF8}" type="datetimeFigureOut">
              <a:rPr lang="el-GR" smtClean="0"/>
              <a:t>2/11/2023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3586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2E1A072-9838-4B22-9065-65C9A4112DF8}" type="datetimeFigureOut">
              <a:rPr lang="el-GR" smtClean="0"/>
              <a:t>2/11/2023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1839890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2E1A072-9838-4B22-9065-65C9A4112DF8}" type="datetimeFigureOut">
              <a:rPr lang="el-GR" smtClean="0"/>
              <a:t>2/11/2023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155371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2E1A072-9838-4B22-9065-65C9A4112DF8}" type="datetimeFigureOut">
              <a:rPr lang="el-GR" smtClean="0"/>
              <a:t>2/11/2023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1957800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2E1A072-9838-4B22-9065-65C9A4112DF8}" type="datetimeFigureOut">
              <a:rPr lang="el-GR" smtClean="0"/>
              <a:t>2/11/2023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709637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2E1A072-9838-4B22-9065-65C9A4112DF8}" type="datetimeFigureOut">
              <a:rPr lang="el-GR" smtClean="0"/>
              <a:t>2/11/2023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438428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2E1A072-9838-4B22-9065-65C9A4112DF8}" type="datetimeFigureOut">
              <a:rPr lang="el-GR" smtClean="0"/>
              <a:t>2/11/2023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281595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2E1A072-9838-4B22-9065-65C9A4112DF8}" type="datetimeFigureOut">
              <a:rPr lang="el-GR" smtClean="0"/>
              <a:t>2/11/2023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B56E48-8E0B-4054-BD65-989C6ABA4182}" type="slidenum">
              <a:rPr lang="el-GR" smtClean="0"/>
              <a:t>‹#›</a:t>
            </a:fld>
            <a:endParaRPr lang="el-G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39444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2E1A072-9838-4B22-9065-65C9A4112DF8}" type="datetimeFigureOut">
              <a:rPr lang="el-GR" smtClean="0"/>
              <a:t>2/11/2023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1434062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82E1A072-9838-4B22-9065-65C9A4112DF8}" type="datetimeFigureOut">
              <a:rPr lang="el-GR" smtClean="0"/>
              <a:t>2/11/2023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48903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Light"/>
                <a:cs typeface="Calibri-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51188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82E1A072-9838-4B22-9065-65C9A4112DF8}" type="datetimeFigureOut">
              <a:rPr lang="el-GR" smtClean="0"/>
              <a:t>2/11/2023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4123965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E1A072-9838-4B22-9065-65C9A4112DF8}" type="datetimeFigureOut">
              <a:rPr lang="el-GR" smtClean="0"/>
              <a:t>2/11/2023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4167796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E1A072-9838-4B22-9065-65C9A4112DF8}" type="datetimeFigureOut">
              <a:rPr lang="el-GR" smtClean="0"/>
              <a:t>2/11/2023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154803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a:defRPr/>
            </a:pPr>
            <a:endParaRPr lang="el-GR" altLang="el-GR"/>
          </a:p>
        </p:txBody>
      </p:sp>
      <p:sp>
        <p:nvSpPr>
          <p:cNvPr id="5" name="Footer Placeholder 4"/>
          <p:cNvSpPr>
            <a:spLocks noGrp="1"/>
          </p:cNvSpPr>
          <p:nvPr>
            <p:ph type="ftr" sz="quarter" idx="11"/>
          </p:nvPr>
        </p:nvSpPr>
        <p:spPr/>
        <p:txBody>
          <a:bodyPr/>
          <a:lstStyle/>
          <a:p>
            <a:pPr>
              <a:defRPr/>
            </a:pPr>
            <a:endParaRPr lang="el-GR" alt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233B4696-EC91-4DE6-9928-D6A48DC6D26D}" type="slidenum">
              <a:rPr lang="el-GR" altLang="el-GR" smtClean="0"/>
              <a:pPr>
                <a:defRPr/>
              </a:pPr>
              <a:t>‹#›</a:t>
            </a:fld>
            <a:endParaRPr lang="el-GR" altLang="el-GR"/>
          </a:p>
        </p:txBody>
      </p:sp>
    </p:spTree>
    <p:extLst>
      <p:ext uri="{BB962C8B-B14F-4D97-AF65-F5344CB8AC3E}">
        <p14:creationId xmlns:p14="http://schemas.microsoft.com/office/powerpoint/2010/main" val="703048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a:defRPr/>
            </a:pPr>
            <a:fld id="{ED84FEEC-8B30-4F4A-BC59-12596D844B6A}" type="datetime1">
              <a:rPr lang="en-US" smtClean="0"/>
              <a:pPr>
                <a:defRPr/>
              </a:pPr>
              <a:t>11/2/2023</a:t>
            </a:fld>
            <a:endParaRPr lang="en-US"/>
          </a:p>
        </p:txBody>
      </p:sp>
      <p:sp>
        <p:nvSpPr>
          <p:cNvPr id="5" name="Footer Placeholder 4"/>
          <p:cNvSpPr>
            <a:spLocks noGrp="1"/>
          </p:cNvSpPr>
          <p:nvPr>
            <p:ph type="ftr" sz="quarter" idx="11"/>
          </p:nvPr>
        </p:nvSpPr>
        <p:spPr/>
        <p:txBody>
          <a:bodyPr/>
          <a:lstStyle/>
          <a:p>
            <a:pPr>
              <a:defRPr/>
            </a:pPr>
            <a:r>
              <a:rPr lang="en-US"/>
              <a:t>Sample Footer Text</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9BA00612-81EF-485A-B801-A06F8D35582A}" type="slidenum">
              <a:rPr lang="en-US" smtClean="0"/>
              <a:pPr>
                <a:defRPr/>
              </a:pPr>
              <a:t>‹#›</a:t>
            </a:fld>
            <a:endParaRPr lang="en-US"/>
          </a:p>
        </p:txBody>
      </p:sp>
    </p:spTree>
    <p:extLst>
      <p:ext uri="{BB962C8B-B14F-4D97-AF65-F5344CB8AC3E}">
        <p14:creationId xmlns:p14="http://schemas.microsoft.com/office/powerpoint/2010/main" val="278851759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a:defRPr/>
            </a:pPr>
            <a:endParaRPr lang="el-GR" altLang="el-GR"/>
          </a:p>
        </p:txBody>
      </p:sp>
      <p:sp>
        <p:nvSpPr>
          <p:cNvPr id="5" name="Footer Placeholder 4"/>
          <p:cNvSpPr>
            <a:spLocks noGrp="1"/>
          </p:cNvSpPr>
          <p:nvPr>
            <p:ph type="ftr" sz="quarter" idx="11"/>
          </p:nvPr>
        </p:nvSpPr>
        <p:spPr/>
        <p:txBody>
          <a:bodyPr/>
          <a:lstStyle/>
          <a:p>
            <a:pPr>
              <a:defRPr/>
            </a:pPr>
            <a:endParaRPr lang="el-GR" alt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1509808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1323895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pPr>
              <a:defRPr/>
            </a:pPr>
            <a:endParaRPr lang="el-GR" altLang="el-GR"/>
          </a:p>
        </p:txBody>
      </p:sp>
      <p:sp>
        <p:nvSpPr>
          <p:cNvPr id="8" name="Footer Placeholder 7"/>
          <p:cNvSpPr>
            <a:spLocks noGrp="1"/>
          </p:cNvSpPr>
          <p:nvPr>
            <p:ph type="ftr" sz="quarter" idx="11"/>
          </p:nvPr>
        </p:nvSpPr>
        <p:spPr/>
        <p:txBody>
          <a:bodyPr/>
          <a:lstStyle/>
          <a:p>
            <a:pPr>
              <a:defRPr/>
            </a:pPr>
            <a:endParaRPr lang="el-GR" alt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2730280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a:defRPr/>
            </a:pPr>
            <a:endParaRPr lang="el-GR" altLang="el-GR"/>
          </a:p>
        </p:txBody>
      </p:sp>
      <p:sp>
        <p:nvSpPr>
          <p:cNvPr id="4" name="Footer Placeholder 3"/>
          <p:cNvSpPr>
            <a:spLocks noGrp="1"/>
          </p:cNvSpPr>
          <p:nvPr>
            <p:ph type="ftr" sz="quarter" idx="11"/>
          </p:nvPr>
        </p:nvSpPr>
        <p:spPr/>
        <p:txBody>
          <a:bodyPr/>
          <a:lstStyle/>
          <a:p>
            <a:pPr>
              <a:defRPr/>
            </a:pPr>
            <a:endParaRPr lang="el-GR" alt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553665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282CB39-151C-4CE7-8132-097EE3F19ADC}" type="datetime1">
              <a:rPr lang="en-US" smtClean="0"/>
              <a:pPr>
                <a:defRPr/>
              </a:pPr>
              <a:t>11/2/2023</a:t>
            </a:fld>
            <a:endParaRPr lang="en-US"/>
          </a:p>
        </p:txBody>
      </p:sp>
      <p:sp>
        <p:nvSpPr>
          <p:cNvPr id="3" name="Footer Placeholder 2"/>
          <p:cNvSpPr>
            <a:spLocks noGrp="1"/>
          </p:cNvSpPr>
          <p:nvPr>
            <p:ph type="ftr" sz="quarter" idx="11"/>
          </p:nvPr>
        </p:nvSpPr>
        <p:spPr/>
        <p:txBody>
          <a:bodyPr/>
          <a:lstStyle/>
          <a:p>
            <a:pPr>
              <a:defRPr/>
            </a:pPr>
            <a:r>
              <a:rPr lang="en-US"/>
              <a:t>Sample Footer Text</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390900C4-531D-47F5-BE40-1FD7C7745A8E}" type="slidenum">
              <a:rPr lang="en-US" smtClean="0"/>
              <a:pPr>
                <a:defRPr/>
              </a:pPr>
              <a:t>‹#›</a:t>
            </a:fld>
            <a:endParaRPr lang="en-US"/>
          </a:p>
        </p:txBody>
      </p:sp>
    </p:spTree>
    <p:extLst>
      <p:ext uri="{BB962C8B-B14F-4D97-AF65-F5344CB8AC3E}">
        <p14:creationId xmlns:p14="http://schemas.microsoft.com/office/powerpoint/2010/main" val="77907741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Light"/>
                <a:cs typeface="Calibri-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12958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686609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1891679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a:defRPr/>
            </a:pPr>
            <a:endParaRPr lang="el-GR" altLang="el-GR"/>
          </a:p>
        </p:txBody>
      </p:sp>
      <p:sp>
        <p:nvSpPr>
          <p:cNvPr id="5" name="Footer Placeholder 4"/>
          <p:cNvSpPr>
            <a:spLocks noGrp="1"/>
          </p:cNvSpPr>
          <p:nvPr>
            <p:ph type="ftr" sz="quarter" idx="11"/>
          </p:nvPr>
        </p:nvSpPr>
        <p:spPr/>
        <p:txBody>
          <a:bodyPr/>
          <a:lstStyle/>
          <a:p>
            <a:pPr>
              <a:defRPr/>
            </a:pPr>
            <a:endParaRPr lang="el-GR" alt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3478761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a:defRPr/>
            </a:pPr>
            <a:endParaRPr lang="el-GR" altLang="el-GR"/>
          </a:p>
        </p:txBody>
      </p:sp>
      <p:sp>
        <p:nvSpPr>
          <p:cNvPr id="5" name="Footer Placeholder 4"/>
          <p:cNvSpPr>
            <a:spLocks noGrp="1"/>
          </p:cNvSpPr>
          <p:nvPr>
            <p:ph type="ftr" sz="quarter" idx="11"/>
          </p:nvPr>
        </p:nvSpPr>
        <p:spPr/>
        <p:txBody>
          <a:bodyPr/>
          <a:lstStyle/>
          <a:p>
            <a:pPr>
              <a:defRPr/>
            </a:pPr>
            <a:endParaRPr lang="el-GR" alt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CD9FA514-6DAB-4CC4-AA6C-A6EC5A5535A6}" type="slidenum">
              <a:rPr lang="el-GR" altLang="el-GR" smtClean="0"/>
              <a:pPr>
                <a:defRPr/>
              </a:pPr>
              <a:t>‹#›</a:t>
            </a:fld>
            <a:endParaRPr lang="el-GR" alt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4685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3686198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CD9FA514-6DAB-4CC4-AA6C-A6EC5A5535A6}" type="slidenum">
              <a:rPr lang="el-GR" altLang="el-GR" smtClean="0"/>
              <a:pPr>
                <a:defRPr/>
              </a:pPr>
              <a:t>‹#›</a:t>
            </a:fld>
            <a:endParaRPr lang="el-GR" alt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60988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692053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a:defRPr/>
            </a:pPr>
            <a:endParaRPr lang="el-GR" altLang="el-GR"/>
          </a:p>
        </p:txBody>
      </p:sp>
      <p:sp>
        <p:nvSpPr>
          <p:cNvPr id="5" name="Footer Placeholder 4"/>
          <p:cNvSpPr>
            <a:spLocks noGrp="1"/>
          </p:cNvSpPr>
          <p:nvPr>
            <p:ph type="ftr" sz="quarter" idx="11"/>
          </p:nvPr>
        </p:nvSpPr>
        <p:spPr/>
        <p:txBody>
          <a:bodyPr/>
          <a:lstStyle/>
          <a:p>
            <a:pPr>
              <a:defRPr/>
            </a:pPr>
            <a:endParaRPr lang="el-GR" alt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2962813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a:defRPr/>
            </a:pPr>
            <a:endParaRPr lang="el-GR" altLang="el-GR"/>
          </a:p>
        </p:txBody>
      </p:sp>
      <p:sp>
        <p:nvSpPr>
          <p:cNvPr id="5" name="Footer Placeholder 4"/>
          <p:cNvSpPr>
            <a:spLocks noGrp="1"/>
          </p:cNvSpPr>
          <p:nvPr>
            <p:ph type="ftr" sz="quarter" idx="11"/>
          </p:nvPr>
        </p:nvSpPr>
        <p:spPr/>
        <p:txBody>
          <a:bodyPr/>
          <a:lstStyle/>
          <a:p>
            <a:pPr>
              <a:defRPr/>
            </a:pPr>
            <a:endParaRPr lang="el-GR" alt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3545040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A3EC79C-1814-4DC6-A009-C965B0DFE2EE}" type="datetimeFigureOut">
              <a:rPr lang="el-GR" smtClean="0"/>
              <a:t>2/11/2023</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334733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56565C"/>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778251" y="2898648"/>
            <a:ext cx="7372350" cy="1215389"/>
          </a:xfrm>
          <a:prstGeom prst="rect">
            <a:avLst/>
          </a:prstGeom>
        </p:spPr>
      </p:pic>
      <p:pic>
        <p:nvPicPr>
          <p:cNvPr id="18" name="bg object 18"/>
          <p:cNvPicPr/>
          <p:nvPr/>
        </p:nvPicPr>
        <p:blipFill>
          <a:blip r:embed="rId3" cstate="print"/>
          <a:stretch>
            <a:fillRect/>
          </a:stretch>
        </p:blipFill>
        <p:spPr>
          <a:xfrm>
            <a:off x="5809487" y="2924556"/>
            <a:ext cx="1368043" cy="245871"/>
          </a:xfrm>
          <a:prstGeom prst="rect">
            <a:avLst/>
          </a:prstGeom>
        </p:spPr>
      </p:pic>
      <p:pic>
        <p:nvPicPr>
          <p:cNvPr id="19" name="bg object 19"/>
          <p:cNvPicPr/>
          <p:nvPr/>
        </p:nvPicPr>
        <p:blipFill>
          <a:blip r:embed="rId4" cstate="print"/>
          <a:stretch>
            <a:fillRect/>
          </a:stretch>
        </p:blipFill>
        <p:spPr>
          <a:xfrm>
            <a:off x="2804159" y="3229343"/>
            <a:ext cx="7321931" cy="249186"/>
          </a:xfrm>
          <a:prstGeom prst="rect">
            <a:avLst/>
          </a:prstGeom>
        </p:spPr>
      </p:pic>
      <p:pic>
        <p:nvPicPr>
          <p:cNvPr id="20" name="bg object 20"/>
          <p:cNvPicPr/>
          <p:nvPr/>
        </p:nvPicPr>
        <p:blipFill>
          <a:blip r:embed="rId5" cstate="print"/>
          <a:stretch>
            <a:fillRect/>
          </a:stretch>
        </p:blipFill>
        <p:spPr>
          <a:xfrm>
            <a:off x="3985259" y="3534143"/>
            <a:ext cx="4959731" cy="248932"/>
          </a:xfrm>
          <a:prstGeom prst="rect">
            <a:avLst/>
          </a:prstGeom>
        </p:spPr>
      </p:pic>
      <p:pic>
        <p:nvPicPr>
          <p:cNvPr id="21" name="bg object 21"/>
          <p:cNvPicPr/>
          <p:nvPr/>
        </p:nvPicPr>
        <p:blipFill>
          <a:blip r:embed="rId6" cstate="print"/>
          <a:stretch>
            <a:fillRect/>
          </a:stretch>
        </p:blipFill>
        <p:spPr>
          <a:xfrm>
            <a:off x="4757927" y="3845064"/>
            <a:ext cx="1789937" cy="243065"/>
          </a:xfrm>
          <a:prstGeom prst="rect">
            <a:avLst/>
          </a:prstGeom>
        </p:spPr>
      </p:pic>
      <p:sp>
        <p:nvSpPr>
          <p:cNvPr id="22" name="bg object 22"/>
          <p:cNvSpPr/>
          <p:nvPr/>
        </p:nvSpPr>
        <p:spPr>
          <a:xfrm>
            <a:off x="4773041" y="4067175"/>
            <a:ext cx="1771014" cy="17145"/>
          </a:xfrm>
          <a:custGeom>
            <a:avLst/>
            <a:gdLst/>
            <a:ahLst/>
            <a:cxnLst/>
            <a:rect l="l" t="t" r="r" b="b"/>
            <a:pathLst>
              <a:path w="1771015" h="17145">
                <a:moveTo>
                  <a:pt x="1770888" y="0"/>
                </a:moveTo>
                <a:lnTo>
                  <a:pt x="0" y="0"/>
                </a:lnTo>
                <a:lnTo>
                  <a:pt x="0" y="16763"/>
                </a:lnTo>
                <a:lnTo>
                  <a:pt x="1770888" y="16763"/>
                </a:lnTo>
                <a:lnTo>
                  <a:pt x="1770888" y="0"/>
                </a:lnTo>
                <a:close/>
              </a:path>
            </a:pathLst>
          </a:custGeom>
          <a:solidFill>
            <a:srgbClr val="E98052"/>
          </a:solidFill>
        </p:spPr>
        <p:txBody>
          <a:bodyPr wrap="square" lIns="0" tIns="0" rIns="0" bIns="0" rtlCol="0"/>
          <a:lstStyle/>
          <a:p>
            <a:endParaRPr/>
          </a:p>
        </p:txBody>
      </p:sp>
      <p:sp>
        <p:nvSpPr>
          <p:cNvPr id="23" name="bg object 23"/>
          <p:cNvSpPr/>
          <p:nvPr/>
        </p:nvSpPr>
        <p:spPr>
          <a:xfrm>
            <a:off x="4773041" y="4067175"/>
            <a:ext cx="1771014" cy="17145"/>
          </a:xfrm>
          <a:custGeom>
            <a:avLst/>
            <a:gdLst/>
            <a:ahLst/>
            <a:cxnLst/>
            <a:rect l="l" t="t" r="r" b="b"/>
            <a:pathLst>
              <a:path w="1771015" h="17145">
                <a:moveTo>
                  <a:pt x="0" y="16763"/>
                </a:moveTo>
                <a:lnTo>
                  <a:pt x="1770888" y="16763"/>
                </a:lnTo>
                <a:lnTo>
                  <a:pt x="1770888" y="0"/>
                </a:lnTo>
                <a:lnTo>
                  <a:pt x="0" y="0"/>
                </a:lnTo>
                <a:lnTo>
                  <a:pt x="0" y="16763"/>
                </a:lnTo>
                <a:close/>
              </a:path>
            </a:pathLst>
          </a:custGeom>
          <a:ln w="9144">
            <a:solidFill>
              <a:srgbClr val="404040"/>
            </a:solidFill>
          </a:ln>
        </p:spPr>
        <p:txBody>
          <a:bodyPr wrap="square" lIns="0" tIns="0" rIns="0" bIns="0" rtlCol="0"/>
          <a:lstStyle/>
          <a:p>
            <a:endParaRPr/>
          </a:p>
        </p:txBody>
      </p:sp>
      <p:pic>
        <p:nvPicPr>
          <p:cNvPr id="24" name="bg object 24"/>
          <p:cNvPicPr/>
          <p:nvPr/>
        </p:nvPicPr>
        <p:blipFill>
          <a:blip r:embed="rId7" cstate="print"/>
          <a:stretch>
            <a:fillRect/>
          </a:stretch>
        </p:blipFill>
        <p:spPr>
          <a:xfrm>
            <a:off x="6691883" y="3840492"/>
            <a:ext cx="38861" cy="241541"/>
          </a:xfrm>
          <a:prstGeom prst="rect">
            <a:avLst/>
          </a:prstGeom>
        </p:spPr>
      </p:pic>
      <p:sp>
        <p:nvSpPr>
          <p:cNvPr id="25" name="bg object 25"/>
          <p:cNvSpPr/>
          <p:nvPr/>
        </p:nvSpPr>
        <p:spPr>
          <a:xfrm>
            <a:off x="6707250" y="3860038"/>
            <a:ext cx="19685" cy="223520"/>
          </a:xfrm>
          <a:custGeom>
            <a:avLst/>
            <a:gdLst/>
            <a:ahLst/>
            <a:cxnLst/>
            <a:rect l="l" t="t" r="r" b="b"/>
            <a:pathLst>
              <a:path w="19684" h="223520">
                <a:moveTo>
                  <a:pt x="12953" y="0"/>
                </a:moveTo>
                <a:lnTo>
                  <a:pt x="9525" y="0"/>
                </a:lnTo>
                <a:lnTo>
                  <a:pt x="6096" y="0"/>
                </a:lnTo>
                <a:lnTo>
                  <a:pt x="2667" y="635"/>
                </a:lnTo>
                <a:lnTo>
                  <a:pt x="634" y="1650"/>
                </a:lnTo>
                <a:lnTo>
                  <a:pt x="126" y="2667"/>
                </a:lnTo>
                <a:lnTo>
                  <a:pt x="0" y="220218"/>
                </a:lnTo>
                <a:lnTo>
                  <a:pt x="634" y="221742"/>
                </a:lnTo>
                <a:lnTo>
                  <a:pt x="1143" y="222123"/>
                </a:lnTo>
                <a:lnTo>
                  <a:pt x="3682" y="223138"/>
                </a:lnTo>
                <a:lnTo>
                  <a:pt x="11429" y="223519"/>
                </a:lnTo>
                <a:lnTo>
                  <a:pt x="16509" y="222885"/>
                </a:lnTo>
                <a:lnTo>
                  <a:pt x="18415" y="221742"/>
                </a:lnTo>
                <a:lnTo>
                  <a:pt x="19050" y="220725"/>
                </a:lnTo>
                <a:lnTo>
                  <a:pt x="19176" y="3175"/>
                </a:lnTo>
                <a:lnTo>
                  <a:pt x="18415" y="1650"/>
                </a:lnTo>
                <a:lnTo>
                  <a:pt x="17272" y="888"/>
                </a:lnTo>
                <a:lnTo>
                  <a:pt x="12953" y="0"/>
                </a:lnTo>
                <a:close/>
              </a:path>
            </a:pathLst>
          </a:custGeom>
          <a:solidFill>
            <a:srgbClr val="DADADA"/>
          </a:solidFill>
        </p:spPr>
        <p:txBody>
          <a:bodyPr wrap="square" lIns="0" tIns="0" rIns="0" bIns="0" rtlCol="0"/>
          <a:lstStyle/>
          <a:p>
            <a:endParaRPr/>
          </a:p>
        </p:txBody>
      </p:sp>
      <p:sp>
        <p:nvSpPr>
          <p:cNvPr id="26" name="bg object 26"/>
          <p:cNvSpPr/>
          <p:nvPr/>
        </p:nvSpPr>
        <p:spPr>
          <a:xfrm>
            <a:off x="6707250" y="3860038"/>
            <a:ext cx="19685" cy="223520"/>
          </a:xfrm>
          <a:custGeom>
            <a:avLst/>
            <a:gdLst/>
            <a:ahLst/>
            <a:cxnLst/>
            <a:rect l="l" t="t" r="r" b="b"/>
            <a:pathLst>
              <a:path w="19684" h="223520">
                <a:moveTo>
                  <a:pt x="9525" y="0"/>
                </a:moveTo>
                <a:lnTo>
                  <a:pt x="11429" y="0"/>
                </a:lnTo>
                <a:lnTo>
                  <a:pt x="12953" y="0"/>
                </a:lnTo>
                <a:lnTo>
                  <a:pt x="14224" y="254"/>
                </a:lnTo>
                <a:lnTo>
                  <a:pt x="19176" y="3175"/>
                </a:lnTo>
                <a:lnTo>
                  <a:pt x="19176" y="3810"/>
                </a:lnTo>
                <a:lnTo>
                  <a:pt x="19176" y="219582"/>
                </a:lnTo>
                <a:lnTo>
                  <a:pt x="19176" y="220218"/>
                </a:lnTo>
                <a:lnTo>
                  <a:pt x="19050" y="220725"/>
                </a:lnTo>
                <a:lnTo>
                  <a:pt x="11429" y="223519"/>
                </a:lnTo>
                <a:lnTo>
                  <a:pt x="9525" y="223519"/>
                </a:lnTo>
                <a:lnTo>
                  <a:pt x="7747" y="223519"/>
                </a:lnTo>
                <a:lnTo>
                  <a:pt x="6096" y="223393"/>
                </a:lnTo>
                <a:lnTo>
                  <a:pt x="4952" y="223266"/>
                </a:lnTo>
                <a:lnTo>
                  <a:pt x="3682" y="223138"/>
                </a:lnTo>
                <a:lnTo>
                  <a:pt x="0" y="220218"/>
                </a:lnTo>
                <a:lnTo>
                  <a:pt x="0" y="219582"/>
                </a:lnTo>
                <a:lnTo>
                  <a:pt x="0" y="3810"/>
                </a:lnTo>
                <a:lnTo>
                  <a:pt x="0" y="3175"/>
                </a:lnTo>
                <a:lnTo>
                  <a:pt x="126" y="2667"/>
                </a:lnTo>
                <a:lnTo>
                  <a:pt x="380" y="2159"/>
                </a:lnTo>
                <a:lnTo>
                  <a:pt x="634" y="1650"/>
                </a:lnTo>
                <a:lnTo>
                  <a:pt x="4952" y="254"/>
                </a:lnTo>
                <a:lnTo>
                  <a:pt x="6096" y="0"/>
                </a:lnTo>
                <a:lnTo>
                  <a:pt x="7747" y="0"/>
                </a:lnTo>
                <a:lnTo>
                  <a:pt x="9525" y="0"/>
                </a:lnTo>
                <a:close/>
              </a:path>
            </a:pathLst>
          </a:custGeom>
          <a:ln w="9144">
            <a:solidFill>
              <a:srgbClr val="404040"/>
            </a:solidFill>
          </a:ln>
        </p:spPr>
        <p:txBody>
          <a:bodyPr wrap="square" lIns="0" tIns="0" rIns="0" bIns="0" rtlCol="0"/>
          <a:lstStyle/>
          <a:p>
            <a:endParaRPr/>
          </a:p>
        </p:txBody>
      </p:sp>
      <p:pic>
        <p:nvPicPr>
          <p:cNvPr id="27" name="bg object 27"/>
          <p:cNvPicPr/>
          <p:nvPr/>
        </p:nvPicPr>
        <p:blipFill>
          <a:blip r:embed="rId8" cstate="print"/>
          <a:stretch>
            <a:fillRect/>
          </a:stretch>
        </p:blipFill>
        <p:spPr>
          <a:xfrm>
            <a:off x="6818375" y="3845064"/>
            <a:ext cx="1341881" cy="243065"/>
          </a:xfrm>
          <a:prstGeom prst="rect">
            <a:avLst/>
          </a:prstGeom>
        </p:spPr>
      </p:pic>
      <p:sp>
        <p:nvSpPr>
          <p:cNvPr id="28" name="bg object 28"/>
          <p:cNvSpPr/>
          <p:nvPr/>
        </p:nvSpPr>
        <p:spPr>
          <a:xfrm>
            <a:off x="6833488" y="4067175"/>
            <a:ext cx="1323340" cy="17145"/>
          </a:xfrm>
          <a:custGeom>
            <a:avLst/>
            <a:gdLst/>
            <a:ahLst/>
            <a:cxnLst/>
            <a:rect l="l" t="t" r="r" b="b"/>
            <a:pathLst>
              <a:path w="1323340" h="17145">
                <a:moveTo>
                  <a:pt x="1322831" y="0"/>
                </a:moveTo>
                <a:lnTo>
                  <a:pt x="0" y="0"/>
                </a:lnTo>
                <a:lnTo>
                  <a:pt x="0" y="16763"/>
                </a:lnTo>
                <a:lnTo>
                  <a:pt x="1322831" y="16763"/>
                </a:lnTo>
                <a:lnTo>
                  <a:pt x="1322831" y="0"/>
                </a:lnTo>
                <a:close/>
              </a:path>
            </a:pathLst>
          </a:custGeom>
          <a:solidFill>
            <a:srgbClr val="E98052"/>
          </a:solidFill>
        </p:spPr>
        <p:txBody>
          <a:bodyPr wrap="square" lIns="0" tIns="0" rIns="0" bIns="0" rtlCol="0"/>
          <a:lstStyle/>
          <a:p>
            <a:endParaRPr/>
          </a:p>
        </p:txBody>
      </p:sp>
      <p:sp>
        <p:nvSpPr>
          <p:cNvPr id="29" name="bg object 29"/>
          <p:cNvSpPr/>
          <p:nvPr/>
        </p:nvSpPr>
        <p:spPr>
          <a:xfrm>
            <a:off x="6833488" y="4067175"/>
            <a:ext cx="1323340" cy="17145"/>
          </a:xfrm>
          <a:custGeom>
            <a:avLst/>
            <a:gdLst/>
            <a:ahLst/>
            <a:cxnLst/>
            <a:rect l="l" t="t" r="r" b="b"/>
            <a:pathLst>
              <a:path w="1323340" h="17145">
                <a:moveTo>
                  <a:pt x="0" y="16763"/>
                </a:moveTo>
                <a:lnTo>
                  <a:pt x="1322831" y="16763"/>
                </a:lnTo>
                <a:lnTo>
                  <a:pt x="1322831" y="0"/>
                </a:lnTo>
                <a:lnTo>
                  <a:pt x="0" y="0"/>
                </a:lnTo>
                <a:lnTo>
                  <a:pt x="0" y="16763"/>
                </a:lnTo>
                <a:close/>
              </a:path>
            </a:pathLst>
          </a:custGeom>
          <a:ln w="9144">
            <a:solidFill>
              <a:srgbClr val="404040"/>
            </a:solidFill>
          </a:ln>
        </p:spPr>
        <p:txBody>
          <a:bodyPr wrap="square" lIns="0" tIns="0" rIns="0" bIns="0" rtlCol="0"/>
          <a:lstStyle/>
          <a:p>
            <a:endParaRPr/>
          </a:p>
        </p:txBody>
      </p:sp>
      <p:pic>
        <p:nvPicPr>
          <p:cNvPr id="30" name="bg object 30"/>
          <p:cNvPicPr/>
          <p:nvPr/>
        </p:nvPicPr>
        <p:blipFill>
          <a:blip r:embed="rId9" cstate="print"/>
          <a:stretch>
            <a:fillRect/>
          </a:stretch>
        </p:blipFill>
        <p:spPr>
          <a:xfrm>
            <a:off x="2955035" y="5718047"/>
            <a:ext cx="7169658" cy="668273"/>
          </a:xfrm>
          <a:prstGeom prst="rect">
            <a:avLst/>
          </a:prstGeom>
        </p:spPr>
      </p:pic>
      <p:pic>
        <p:nvPicPr>
          <p:cNvPr id="31" name="bg object 31"/>
          <p:cNvPicPr/>
          <p:nvPr/>
        </p:nvPicPr>
        <p:blipFill>
          <a:blip r:embed="rId10" cstate="print"/>
          <a:stretch>
            <a:fillRect/>
          </a:stretch>
        </p:blipFill>
        <p:spPr>
          <a:xfrm>
            <a:off x="2982086" y="5745073"/>
            <a:ext cx="7117715" cy="211289"/>
          </a:xfrm>
          <a:prstGeom prst="rect">
            <a:avLst/>
          </a:prstGeom>
        </p:spPr>
      </p:pic>
      <p:pic>
        <p:nvPicPr>
          <p:cNvPr id="32" name="bg object 32"/>
          <p:cNvPicPr/>
          <p:nvPr/>
        </p:nvPicPr>
        <p:blipFill>
          <a:blip r:embed="rId11" cstate="print"/>
          <a:stretch>
            <a:fillRect/>
          </a:stretch>
        </p:blipFill>
        <p:spPr>
          <a:xfrm>
            <a:off x="5145023" y="6135623"/>
            <a:ext cx="2776474" cy="226123"/>
          </a:xfrm>
          <a:prstGeom prst="rect">
            <a:avLst/>
          </a:prstGeom>
        </p:spPr>
      </p:pic>
      <p:sp>
        <p:nvSpPr>
          <p:cNvPr id="2" name="Holder 2"/>
          <p:cNvSpPr>
            <a:spLocks noGrp="1"/>
          </p:cNvSpPr>
          <p:nvPr>
            <p:ph type="title"/>
          </p:nvPr>
        </p:nvSpPr>
        <p:spPr/>
        <p:txBody>
          <a:bodyPr lIns="0" tIns="0" rIns="0" bIns="0"/>
          <a:lstStyle>
            <a:lvl1pPr>
              <a:defRPr sz="2400" b="0" i="0">
                <a:solidFill>
                  <a:schemeClr val="tx1"/>
                </a:solidFill>
                <a:latin typeface="Calibri-Light"/>
                <a:cs typeface="Calibri-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62348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A3EC79C-1814-4DC6-A009-C965B0DFE2EE}" type="datetimeFigureOut">
              <a:rPr lang="el-GR" smtClean="0"/>
              <a:t>2/11/2023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298923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A3EC79C-1814-4DC6-A009-C965B0DFE2EE}" type="datetimeFigureOut">
              <a:rPr lang="el-GR" smtClean="0"/>
              <a:t>2/11/2023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3952646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A3EC79C-1814-4DC6-A009-C965B0DFE2EE}" type="datetimeFigureOut">
              <a:rPr lang="el-GR" smtClean="0"/>
              <a:t>2/11/2023</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98210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A3EC79C-1814-4DC6-A009-C965B0DFE2EE}" type="datetimeFigureOut">
              <a:rPr lang="el-GR" smtClean="0"/>
              <a:t>2/11/2023</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392676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A3EC79C-1814-4DC6-A009-C965B0DFE2EE}" type="datetimeFigureOut">
              <a:rPr lang="el-GR" smtClean="0"/>
              <a:t>2/11/2023</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29597015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EC79C-1814-4DC6-A009-C965B0DFE2EE}" type="datetimeFigureOut">
              <a:rPr lang="el-GR" smtClean="0"/>
              <a:t>2/11/2023</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1120798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A3EC79C-1814-4DC6-A009-C965B0DFE2EE}" type="datetimeFigureOut">
              <a:rPr lang="el-GR" smtClean="0"/>
              <a:t>2/11/2023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1352987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A3EC79C-1814-4DC6-A009-C965B0DFE2EE}" type="datetimeFigureOut">
              <a:rPr lang="el-GR" smtClean="0"/>
              <a:t>2/11/2023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32024417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A3EC79C-1814-4DC6-A009-C965B0DFE2EE}" type="datetimeFigureOut">
              <a:rPr lang="el-GR" smtClean="0"/>
              <a:t>2/11/2023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39601215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A3EC79C-1814-4DC6-A009-C965B0DFE2EE}" type="datetimeFigureOut">
              <a:rPr lang="el-GR" smtClean="0"/>
              <a:t>2/11/2023</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BAF32FE-3D27-434C-BE00-198E7DAA4B30}"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0716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63157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FA3EC79C-1814-4DC6-A009-C965B0DFE2EE}" type="datetimeFigureOut">
              <a:rPr lang="el-GR" smtClean="0"/>
              <a:t>2/11/2023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9033633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FA3EC79C-1814-4DC6-A009-C965B0DFE2EE}" type="datetimeFigureOut">
              <a:rPr lang="el-GR" smtClean="0"/>
              <a:t>2/11/2023</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BAF32FE-3D27-434C-BE00-198E7DAA4B30}"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954341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FA3EC79C-1814-4DC6-A009-C965B0DFE2EE}" type="datetimeFigureOut">
              <a:rPr lang="el-GR" smtClean="0"/>
              <a:t>2/11/2023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9222130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A3EC79C-1814-4DC6-A009-C965B0DFE2EE}" type="datetimeFigureOut">
              <a:rPr lang="el-GR" smtClean="0"/>
              <a:t>2/11/2023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2828185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A3EC79C-1814-4DC6-A009-C965B0DFE2EE}" type="datetimeFigureOut">
              <a:rPr lang="el-GR" smtClean="0"/>
              <a:t>2/11/2023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18810512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5 - Θέση αριθμού διαφάνειας">
            <a:extLst>
              <a:ext uri="{FF2B5EF4-FFF2-40B4-BE49-F238E27FC236}">
                <a16:creationId xmlns:a16="http://schemas.microsoft.com/office/drawing/2014/main" id="{807F91A9-BC10-4416-A2AB-4A6D06624DFF}"/>
              </a:ext>
            </a:extLst>
          </p:cNvPr>
          <p:cNvSpPr>
            <a:spLocks noGrp="1"/>
          </p:cNvSpPr>
          <p:nvPr>
            <p:ph type="sldNum" sz="quarter" idx="10"/>
          </p:nvPr>
        </p:nvSpPr>
        <p:spPr>
          <a:xfrm>
            <a:off x="11421534" y="6271685"/>
            <a:ext cx="651933" cy="366183"/>
          </a:xfrm>
        </p:spPr>
        <p:txBody>
          <a:bodyPr/>
          <a:lstStyle>
            <a:lvl1pPr>
              <a:defRPr smtClean="0"/>
            </a:lvl1pPr>
          </a:lstStyle>
          <a:p>
            <a:pPr>
              <a:defRPr/>
            </a:pPr>
            <a:fld id="{18B4D0C9-C809-41E4-BE45-181D05F412C7}" type="slidenum">
              <a:rPr lang="el-GR" altLang="en-US"/>
              <a:pPr>
                <a:defRPr/>
              </a:pPr>
              <a:t>‹#›</a:t>
            </a:fld>
            <a:endParaRPr lang="el-GR" altLang="en-US"/>
          </a:p>
        </p:txBody>
      </p:sp>
    </p:spTree>
    <p:extLst>
      <p:ext uri="{BB962C8B-B14F-4D97-AF65-F5344CB8AC3E}">
        <p14:creationId xmlns:p14="http://schemas.microsoft.com/office/powerpoint/2010/main" val="36321846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4" name="5 - Θέση αριθμού διαφάνειας">
            <a:extLst>
              <a:ext uri="{FF2B5EF4-FFF2-40B4-BE49-F238E27FC236}">
                <a16:creationId xmlns:a16="http://schemas.microsoft.com/office/drawing/2014/main" id="{F6A9AD22-B45F-4882-8899-03E4B67702F7}"/>
              </a:ext>
            </a:extLst>
          </p:cNvPr>
          <p:cNvSpPr txBox="1">
            <a:spLocks/>
          </p:cNvSpPr>
          <p:nvPr userDrawn="1"/>
        </p:nvSpPr>
        <p:spPr>
          <a:xfrm>
            <a:off x="10363200" y="6286500"/>
            <a:ext cx="651933" cy="366184"/>
          </a:xfrm>
          <a:prstGeom prst="rect">
            <a:avLst/>
          </a:prstGeom>
        </p:spPr>
        <p:txBody>
          <a:bodyPr anchor="ctr"/>
          <a:lstStyle>
            <a:defPPr>
              <a:defRPr lang="el-GR"/>
            </a:defPPr>
            <a:lvl1pPr algn="r" rtl="0" eaLnBrk="1" fontAlgn="base" hangingPunct="1">
              <a:spcBef>
                <a:spcPct val="0"/>
              </a:spcBef>
              <a:spcAft>
                <a:spcPct val="0"/>
              </a:spcAft>
              <a:defRPr sz="1200"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l-GR" altLang="en-US" sz="1600" dirty="0"/>
          </a:p>
        </p:txBody>
      </p:sp>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5 - Θέση αριθμού διαφάνειας">
            <a:extLst>
              <a:ext uri="{FF2B5EF4-FFF2-40B4-BE49-F238E27FC236}">
                <a16:creationId xmlns:a16="http://schemas.microsoft.com/office/drawing/2014/main" id="{300F12AB-116B-47F2-B10C-F910848F40D5}"/>
              </a:ext>
            </a:extLst>
          </p:cNvPr>
          <p:cNvSpPr>
            <a:spLocks noGrp="1"/>
          </p:cNvSpPr>
          <p:nvPr>
            <p:ph type="sldNum" sz="quarter" idx="10"/>
          </p:nvPr>
        </p:nvSpPr>
        <p:spPr>
          <a:xfrm>
            <a:off x="11421534" y="6271685"/>
            <a:ext cx="651933" cy="366183"/>
          </a:xfrm>
        </p:spPr>
        <p:txBody>
          <a:bodyPr/>
          <a:lstStyle>
            <a:lvl1pPr>
              <a:defRPr smtClean="0"/>
            </a:lvl1pPr>
          </a:lstStyle>
          <a:p>
            <a:pPr>
              <a:defRPr/>
            </a:pPr>
            <a:fld id="{3F6109C2-395E-4E0D-8655-F88CF8A3798B}" type="slidenum">
              <a:rPr lang="el-GR" altLang="en-US"/>
              <a:pPr>
                <a:defRPr/>
              </a:pPr>
              <a:t>‹#›</a:t>
            </a:fld>
            <a:endParaRPr lang="el-GR" altLang="en-US"/>
          </a:p>
        </p:txBody>
      </p:sp>
    </p:spTree>
    <p:extLst>
      <p:ext uri="{BB962C8B-B14F-4D97-AF65-F5344CB8AC3E}">
        <p14:creationId xmlns:p14="http://schemas.microsoft.com/office/powerpoint/2010/main" val="2071600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71329199-6B38-4654-AAED-71F9DF50674D}"/>
              </a:ext>
            </a:extLst>
          </p:cNvPr>
          <p:cNvSpPr txBox="1">
            <a:spLocks noChangeArrowheads="1"/>
          </p:cNvSpPr>
          <p:nvPr userDrawn="1"/>
        </p:nvSpPr>
        <p:spPr bwMode="auto">
          <a:xfrm>
            <a:off x="10166352" y="6193368"/>
            <a:ext cx="1136649" cy="46166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l-GR" altLang="en-US" sz="2400" dirty="0"/>
          </a:p>
        </p:txBody>
      </p:sp>
      <p:sp>
        <p:nvSpPr>
          <p:cNvPr id="2" name="1 - Τίτλος"/>
          <p:cNvSpPr>
            <a:spLocks noGrp="1"/>
          </p:cNvSpPr>
          <p:nvPr>
            <p:ph type="title"/>
          </p:nvPr>
        </p:nvSpPr>
        <p:spPr>
          <a:xfrm>
            <a:off x="963084" y="4406901"/>
            <a:ext cx="10363200" cy="1362075"/>
          </a:xfrm>
        </p:spPr>
        <p:txBody>
          <a:bodyPr anchor="t"/>
          <a:lstStyle>
            <a:lvl1pPr algn="l">
              <a:defRPr sz="5333"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l-GR"/>
              <a:t>Kλικ για επεξεργασία των στυλ του υποδείγματος</a:t>
            </a:r>
          </a:p>
        </p:txBody>
      </p:sp>
      <p:sp>
        <p:nvSpPr>
          <p:cNvPr id="5" name="5 - Θέση αριθμού διαφάνειας">
            <a:extLst>
              <a:ext uri="{FF2B5EF4-FFF2-40B4-BE49-F238E27FC236}">
                <a16:creationId xmlns:a16="http://schemas.microsoft.com/office/drawing/2014/main" id="{4CBB5B92-A3BE-4536-A77E-2FD47588C10B}"/>
              </a:ext>
            </a:extLst>
          </p:cNvPr>
          <p:cNvSpPr>
            <a:spLocks noGrp="1"/>
          </p:cNvSpPr>
          <p:nvPr>
            <p:ph type="sldNum" sz="quarter" idx="10"/>
          </p:nvPr>
        </p:nvSpPr>
        <p:spPr>
          <a:xfrm>
            <a:off x="11421534" y="6271685"/>
            <a:ext cx="651933" cy="366183"/>
          </a:xfrm>
        </p:spPr>
        <p:txBody>
          <a:bodyPr/>
          <a:lstStyle>
            <a:lvl1pPr>
              <a:defRPr smtClean="0"/>
            </a:lvl1pPr>
          </a:lstStyle>
          <a:p>
            <a:pPr>
              <a:defRPr/>
            </a:pPr>
            <a:fld id="{9E8C2584-CDD9-4B4E-95EE-770F6C289F47}" type="slidenum">
              <a:rPr lang="el-GR" altLang="en-US"/>
              <a:pPr>
                <a:defRPr/>
              </a:pPr>
              <a:t>‹#›</a:t>
            </a:fld>
            <a:endParaRPr lang="el-GR" altLang="en-US"/>
          </a:p>
        </p:txBody>
      </p:sp>
    </p:spTree>
    <p:extLst>
      <p:ext uri="{BB962C8B-B14F-4D97-AF65-F5344CB8AC3E}">
        <p14:creationId xmlns:p14="http://schemas.microsoft.com/office/powerpoint/2010/main" val="42297670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id="{6284E9B1-311F-439C-809C-E3B0E6A2998D}"/>
              </a:ext>
            </a:extLst>
          </p:cNvPr>
          <p:cNvSpPr>
            <a:spLocks noGrp="1"/>
          </p:cNvSpPr>
          <p:nvPr>
            <p:ph type="dt" sz="half" idx="10"/>
          </p:nvPr>
        </p:nvSpPr>
        <p:spPr/>
        <p:txBody>
          <a:bodyPr/>
          <a:lstStyle>
            <a:lvl1pPr>
              <a:defRPr/>
            </a:lvl1pPr>
          </a:lstStyle>
          <a:p>
            <a:pPr>
              <a:defRPr/>
            </a:pPr>
            <a:fld id="{AC400606-642F-448F-8934-744B0234052D}" type="datetimeFigureOut">
              <a:rPr lang="el-GR"/>
              <a:pPr>
                <a:defRPr/>
              </a:pPr>
              <a:t>2/11/2023</a:t>
            </a:fld>
            <a:endParaRPr lang="el-GR"/>
          </a:p>
        </p:txBody>
      </p:sp>
      <p:sp>
        <p:nvSpPr>
          <p:cNvPr id="6" name="4 - Θέση υποσέλιδου">
            <a:extLst>
              <a:ext uri="{FF2B5EF4-FFF2-40B4-BE49-F238E27FC236}">
                <a16:creationId xmlns:a16="http://schemas.microsoft.com/office/drawing/2014/main" id="{9A9281D3-3340-4758-BD4A-3939DFD0A1D7}"/>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E089526C-1155-4505-805F-35C56A8AED55}"/>
              </a:ext>
            </a:extLst>
          </p:cNvPr>
          <p:cNvSpPr>
            <a:spLocks noGrp="1"/>
          </p:cNvSpPr>
          <p:nvPr>
            <p:ph type="sldNum" sz="quarter" idx="12"/>
          </p:nvPr>
        </p:nvSpPr>
        <p:spPr/>
        <p:txBody>
          <a:bodyPr/>
          <a:lstStyle>
            <a:lvl1pPr>
              <a:defRPr/>
            </a:lvl1pPr>
          </a:lstStyle>
          <a:p>
            <a:pPr>
              <a:defRPr/>
            </a:pPr>
            <a:fld id="{284A1AD3-9331-4159-A21B-88B0C1137304}" type="slidenum">
              <a:rPr lang="el-GR" altLang="en-US"/>
              <a:pPr>
                <a:defRPr/>
              </a:pPr>
              <a:t>‹#›</a:t>
            </a:fld>
            <a:endParaRPr lang="el-GR" altLang="en-US"/>
          </a:p>
        </p:txBody>
      </p:sp>
    </p:spTree>
    <p:extLst>
      <p:ext uri="{BB962C8B-B14F-4D97-AF65-F5344CB8AC3E}">
        <p14:creationId xmlns:p14="http://schemas.microsoft.com/office/powerpoint/2010/main" val="2882155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a:extLst>
              <a:ext uri="{FF2B5EF4-FFF2-40B4-BE49-F238E27FC236}">
                <a16:creationId xmlns:a16="http://schemas.microsoft.com/office/drawing/2014/main" id="{1E481474-441D-4689-B5B2-CBDA9EC9BB9A}"/>
              </a:ext>
            </a:extLst>
          </p:cNvPr>
          <p:cNvSpPr>
            <a:spLocks noGrp="1"/>
          </p:cNvSpPr>
          <p:nvPr>
            <p:ph type="dt" sz="half" idx="10"/>
          </p:nvPr>
        </p:nvSpPr>
        <p:spPr/>
        <p:txBody>
          <a:bodyPr/>
          <a:lstStyle>
            <a:lvl1pPr>
              <a:defRPr/>
            </a:lvl1pPr>
          </a:lstStyle>
          <a:p>
            <a:pPr>
              <a:defRPr/>
            </a:pPr>
            <a:fld id="{C12F7CD2-FA94-480E-9575-670C39CAFB58}" type="datetimeFigureOut">
              <a:rPr lang="el-GR"/>
              <a:pPr>
                <a:defRPr/>
              </a:pPr>
              <a:t>2/11/2023</a:t>
            </a:fld>
            <a:endParaRPr lang="el-GR"/>
          </a:p>
        </p:txBody>
      </p:sp>
      <p:sp>
        <p:nvSpPr>
          <p:cNvPr id="8" name="4 - Θέση υποσέλιδου">
            <a:extLst>
              <a:ext uri="{FF2B5EF4-FFF2-40B4-BE49-F238E27FC236}">
                <a16:creationId xmlns:a16="http://schemas.microsoft.com/office/drawing/2014/main" id="{17A5A829-02DE-4EA1-9832-638FC632AAC3}"/>
              </a:ext>
            </a:extLst>
          </p:cNvPr>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a:extLst>
              <a:ext uri="{FF2B5EF4-FFF2-40B4-BE49-F238E27FC236}">
                <a16:creationId xmlns:a16="http://schemas.microsoft.com/office/drawing/2014/main" id="{7953A9AC-C055-4B91-AA70-CA35C48A9E22}"/>
              </a:ext>
            </a:extLst>
          </p:cNvPr>
          <p:cNvSpPr>
            <a:spLocks noGrp="1"/>
          </p:cNvSpPr>
          <p:nvPr>
            <p:ph type="sldNum" sz="quarter" idx="12"/>
          </p:nvPr>
        </p:nvSpPr>
        <p:spPr/>
        <p:txBody>
          <a:bodyPr/>
          <a:lstStyle>
            <a:lvl1pPr>
              <a:defRPr/>
            </a:lvl1pPr>
          </a:lstStyle>
          <a:p>
            <a:pPr>
              <a:defRPr/>
            </a:pPr>
            <a:fld id="{6EA3F740-FADE-4714-9229-4405A554B280}" type="slidenum">
              <a:rPr lang="el-GR" altLang="en-US"/>
              <a:pPr>
                <a:defRPr/>
              </a:pPr>
              <a:t>‹#›</a:t>
            </a:fld>
            <a:endParaRPr lang="el-GR" altLang="en-US"/>
          </a:p>
        </p:txBody>
      </p:sp>
    </p:spTree>
    <p:extLst>
      <p:ext uri="{BB962C8B-B14F-4D97-AF65-F5344CB8AC3E}">
        <p14:creationId xmlns:p14="http://schemas.microsoft.com/office/powerpoint/2010/main" val="309052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2E1A072-9838-4B22-9065-65C9A4112DF8}" type="datetimeFigureOut">
              <a:rPr lang="el-GR" smtClean="0"/>
              <a:t>2/11/2023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3047464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38098536-41A4-425D-A7FC-71AF852303F0}"/>
              </a:ext>
            </a:extLst>
          </p:cNvPr>
          <p:cNvSpPr txBox="1">
            <a:spLocks noChangeArrowheads="1"/>
          </p:cNvSpPr>
          <p:nvPr userDrawn="1"/>
        </p:nvSpPr>
        <p:spPr bwMode="auto">
          <a:xfrm>
            <a:off x="10166352" y="6193368"/>
            <a:ext cx="1136649" cy="46166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l-GR" altLang="en-US" sz="2400" dirty="0"/>
          </a:p>
        </p:txBody>
      </p:sp>
      <p:sp>
        <p:nvSpPr>
          <p:cNvPr id="2" name="1 - Τίτλος"/>
          <p:cNvSpPr>
            <a:spLocks noGrp="1"/>
          </p:cNvSpPr>
          <p:nvPr>
            <p:ph type="title"/>
          </p:nvPr>
        </p:nvSpPr>
        <p:spPr/>
        <p:txBody>
          <a:bodyPr/>
          <a:lstStyle/>
          <a:p>
            <a:r>
              <a:rPr lang="el-GR"/>
              <a:t>Kλικ για επεξεργασία του τίτλου</a:t>
            </a:r>
          </a:p>
        </p:txBody>
      </p:sp>
      <p:sp>
        <p:nvSpPr>
          <p:cNvPr id="4" name="5 - Θέση αριθμού διαφάνειας">
            <a:extLst>
              <a:ext uri="{FF2B5EF4-FFF2-40B4-BE49-F238E27FC236}">
                <a16:creationId xmlns:a16="http://schemas.microsoft.com/office/drawing/2014/main" id="{2CF36A7F-0F8E-4792-A293-BB0CE3E7EAFE}"/>
              </a:ext>
            </a:extLst>
          </p:cNvPr>
          <p:cNvSpPr>
            <a:spLocks noGrp="1"/>
          </p:cNvSpPr>
          <p:nvPr>
            <p:ph type="sldNum" sz="quarter" idx="10"/>
          </p:nvPr>
        </p:nvSpPr>
        <p:spPr>
          <a:xfrm>
            <a:off x="11421534" y="6271685"/>
            <a:ext cx="651933" cy="366183"/>
          </a:xfrm>
        </p:spPr>
        <p:txBody>
          <a:bodyPr/>
          <a:lstStyle>
            <a:lvl1pPr>
              <a:defRPr smtClean="0"/>
            </a:lvl1pPr>
          </a:lstStyle>
          <a:p>
            <a:pPr>
              <a:defRPr/>
            </a:pPr>
            <a:fld id="{DF87AA05-35E2-4E7C-A8E9-C21C855421E2}" type="slidenum">
              <a:rPr lang="el-GR" altLang="en-US"/>
              <a:pPr>
                <a:defRPr/>
              </a:pPr>
              <a:t>‹#›</a:t>
            </a:fld>
            <a:endParaRPr lang="el-GR" altLang="en-US"/>
          </a:p>
        </p:txBody>
      </p:sp>
    </p:spTree>
    <p:extLst>
      <p:ext uri="{BB962C8B-B14F-4D97-AF65-F5344CB8AC3E}">
        <p14:creationId xmlns:p14="http://schemas.microsoft.com/office/powerpoint/2010/main" val="8305979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BB7FC1-9143-452A-9A93-E4C111D73B1E}"/>
              </a:ext>
            </a:extLst>
          </p:cNvPr>
          <p:cNvSpPr txBox="1">
            <a:spLocks noChangeArrowheads="1"/>
          </p:cNvSpPr>
          <p:nvPr userDrawn="1"/>
        </p:nvSpPr>
        <p:spPr bwMode="auto">
          <a:xfrm>
            <a:off x="10166352" y="6193368"/>
            <a:ext cx="1136649" cy="46166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l-GR" altLang="en-US" sz="2400" dirty="0"/>
          </a:p>
        </p:txBody>
      </p:sp>
      <p:sp>
        <p:nvSpPr>
          <p:cNvPr id="3" name="5 - Θέση αριθμού διαφάνειας">
            <a:extLst>
              <a:ext uri="{FF2B5EF4-FFF2-40B4-BE49-F238E27FC236}">
                <a16:creationId xmlns:a16="http://schemas.microsoft.com/office/drawing/2014/main" id="{22C284C2-7446-4E33-B29D-9429B855A807}"/>
              </a:ext>
            </a:extLst>
          </p:cNvPr>
          <p:cNvSpPr>
            <a:spLocks noGrp="1"/>
          </p:cNvSpPr>
          <p:nvPr>
            <p:ph type="sldNum" sz="quarter" idx="10"/>
          </p:nvPr>
        </p:nvSpPr>
        <p:spPr>
          <a:xfrm>
            <a:off x="11421534" y="6271685"/>
            <a:ext cx="651933" cy="366183"/>
          </a:xfrm>
        </p:spPr>
        <p:txBody>
          <a:bodyPr/>
          <a:lstStyle>
            <a:lvl1pPr>
              <a:defRPr smtClean="0"/>
            </a:lvl1pPr>
          </a:lstStyle>
          <a:p>
            <a:pPr>
              <a:defRPr/>
            </a:pPr>
            <a:fld id="{1B476D9F-77FC-4F87-9F2A-1C35B7FEF579}" type="slidenum">
              <a:rPr lang="el-GR" altLang="en-US"/>
              <a:pPr>
                <a:defRPr/>
              </a:pPr>
              <a:t>‹#›</a:t>
            </a:fld>
            <a:endParaRPr lang="el-GR" altLang="en-US"/>
          </a:p>
        </p:txBody>
      </p:sp>
    </p:spTree>
    <p:extLst>
      <p:ext uri="{BB962C8B-B14F-4D97-AF65-F5344CB8AC3E}">
        <p14:creationId xmlns:p14="http://schemas.microsoft.com/office/powerpoint/2010/main" val="433136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2" y="273049"/>
            <a:ext cx="4011084" cy="1162051"/>
          </a:xfrm>
        </p:spPr>
        <p:txBody>
          <a:bodyPr anchor="b"/>
          <a:lstStyle>
            <a:lvl1pPr algn="l">
              <a:defRPr sz="2667"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id="{837D296F-0E05-4C93-958E-D4514165EB4C}"/>
              </a:ext>
            </a:extLst>
          </p:cNvPr>
          <p:cNvSpPr>
            <a:spLocks noGrp="1"/>
          </p:cNvSpPr>
          <p:nvPr>
            <p:ph type="dt" sz="half" idx="10"/>
          </p:nvPr>
        </p:nvSpPr>
        <p:spPr/>
        <p:txBody>
          <a:bodyPr/>
          <a:lstStyle>
            <a:lvl1pPr>
              <a:defRPr/>
            </a:lvl1pPr>
          </a:lstStyle>
          <a:p>
            <a:pPr>
              <a:defRPr/>
            </a:pPr>
            <a:fld id="{919B4993-FDAD-4E1B-B375-C468A64865B1}" type="datetimeFigureOut">
              <a:rPr lang="el-GR"/>
              <a:pPr>
                <a:defRPr/>
              </a:pPr>
              <a:t>2/11/2023</a:t>
            </a:fld>
            <a:endParaRPr lang="el-GR"/>
          </a:p>
        </p:txBody>
      </p:sp>
      <p:sp>
        <p:nvSpPr>
          <p:cNvPr id="6" name="4 - Θέση υποσέλιδου">
            <a:extLst>
              <a:ext uri="{FF2B5EF4-FFF2-40B4-BE49-F238E27FC236}">
                <a16:creationId xmlns:a16="http://schemas.microsoft.com/office/drawing/2014/main" id="{53283E6A-7ABB-4420-B0A8-49EDEE0A1620}"/>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8B8C1A63-E3CC-496C-9E2A-31A19025DDD1}"/>
              </a:ext>
            </a:extLst>
          </p:cNvPr>
          <p:cNvSpPr>
            <a:spLocks noGrp="1"/>
          </p:cNvSpPr>
          <p:nvPr>
            <p:ph type="sldNum" sz="quarter" idx="12"/>
          </p:nvPr>
        </p:nvSpPr>
        <p:spPr/>
        <p:txBody>
          <a:bodyPr/>
          <a:lstStyle>
            <a:lvl1pPr>
              <a:defRPr/>
            </a:lvl1pPr>
          </a:lstStyle>
          <a:p>
            <a:pPr>
              <a:defRPr/>
            </a:pPr>
            <a:fld id="{750A0D63-04F1-4753-B8E6-3BAD35D690FD}" type="slidenum">
              <a:rPr lang="el-GR" altLang="en-US"/>
              <a:pPr>
                <a:defRPr/>
              </a:pPr>
              <a:t>‹#›</a:t>
            </a:fld>
            <a:endParaRPr lang="el-GR" altLang="en-US"/>
          </a:p>
        </p:txBody>
      </p:sp>
    </p:spTree>
    <p:extLst>
      <p:ext uri="{BB962C8B-B14F-4D97-AF65-F5344CB8AC3E}">
        <p14:creationId xmlns:p14="http://schemas.microsoft.com/office/powerpoint/2010/main" val="1471733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5 - Θέση αριθμού διαφάνειας">
            <a:extLst>
              <a:ext uri="{FF2B5EF4-FFF2-40B4-BE49-F238E27FC236}">
                <a16:creationId xmlns:a16="http://schemas.microsoft.com/office/drawing/2014/main" id="{43D1F325-7591-4BA4-8A76-05D921E0D141}"/>
              </a:ext>
            </a:extLst>
          </p:cNvPr>
          <p:cNvSpPr txBox="1">
            <a:spLocks/>
          </p:cNvSpPr>
          <p:nvPr userDrawn="1"/>
        </p:nvSpPr>
        <p:spPr>
          <a:xfrm>
            <a:off x="10363200" y="6286500"/>
            <a:ext cx="651933" cy="366184"/>
          </a:xfrm>
          <a:prstGeom prst="rect">
            <a:avLst/>
          </a:prstGeom>
        </p:spPr>
        <p:txBody>
          <a:bodyPr anchor="ctr"/>
          <a:lstStyle>
            <a:defPPr>
              <a:defRPr lang="el-GR"/>
            </a:defPPr>
            <a:lvl1pPr algn="r" rtl="0" eaLnBrk="1" fontAlgn="base" hangingPunct="1">
              <a:spcBef>
                <a:spcPct val="0"/>
              </a:spcBef>
              <a:spcAft>
                <a:spcPct val="0"/>
              </a:spcAft>
              <a:defRPr sz="1200"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l-GR" altLang="en-US" sz="1600" dirty="0"/>
          </a:p>
        </p:txBody>
      </p:sp>
      <p:sp>
        <p:nvSpPr>
          <p:cNvPr id="6" name="TextBox 1">
            <a:extLst>
              <a:ext uri="{FF2B5EF4-FFF2-40B4-BE49-F238E27FC236}">
                <a16:creationId xmlns:a16="http://schemas.microsoft.com/office/drawing/2014/main" id="{086A2A30-B48E-47FC-84CA-099213A01446}"/>
              </a:ext>
            </a:extLst>
          </p:cNvPr>
          <p:cNvSpPr txBox="1">
            <a:spLocks noChangeArrowheads="1"/>
          </p:cNvSpPr>
          <p:nvPr userDrawn="1"/>
        </p:nvSpPr>
        <p:spPr bwMode="auto">
          <a:xfrm>
            <a:off x="10166352" y="6193368"/>
            <a:ext cx="1136649" cy="46166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l-GR" altLang="en-US" sz="2400" dirty="0"/>
          </a:p>
        </p:txBody>
      </p:sp>
      <p:sp>
        <p:nvSpPr>
          <p:cNvPr id="2" name="1 - Τίτλος"/>
          <p:cNvSpPr>
            <a:spLocks noGrp="1"/>
          </p:cNvSpPr>
          <p:nvPr>
            <p:ph type="title"/>
          </p:nvPr>
        </p:nvSpPr>
        <p:spPr>
          <a:xfrm>
            <a:off x="2389717" y="4800600"/>
            <a:ext cx="7315200" cy="566739"/>
          </a:xfrm>
        </p:spPr>
        <p:txBody>
          <a:bodyPr anchor="b"/>
          <a:lstStyle>
            <a:lvl1pPr algn="l">
              <a:defRPr sz="2667"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l-GR" noProof="0"/>
          </a:p>
        </p:txBody>
      </p:sp>
      <p:sp>
        <p:nvSpPr>
          <p:cNvPr id="4" name="3 - Θέση κειμένου"/>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l-GR"/>
              <a:t>Kλικ για επεξεργασία των στυλ του υποδείγματος</a:t>
            </a:r>
          </a:p>
        </p:txBody>
      </p:sp>
      <p:sp>
        <p:nvSpPr>
          <p:cNvPr id="7" name="5 - Θέση αριθμού διαφάνειας">
            <a:extLst>
              <a:ext uri="{FF2B5EF4-FFF2-40B4-BE49-F238E27FC236}">
                <a16:creationId xmlns:a16="http://schemas.microsoft.com/office/drawing/2014/main" id="{67473552-B436-4907-8A74-349823469E21}"/>
              </a:ext>
            </a:extLst>
          </p:cNvPr>
          <p:cNvSpPr>
            <a:spLocks noGrp="1"/>
          </p:cNvSpPr>
          <p:nvPr>
            <p:ph type="sldNum" sz="quarter" idx="10"/>
          </p:nvPr>
        </p:nvSpPr>
        <p:spPr>
          <a:xfrm>
            <a:off x="11421534" y="6271685"/>
            <a:ext cx="651933" cy="366183"/>
          </a:xfrm>
        </p:spPr>
        <p:txBody>
          <a:bodyPr/>
          <a:lstStyle>
            <a:lvl1pPr>
              <a:defRPr smtClean="0"/>
            </a:lvl1pPr>
          </a:lstStyle>
          <a:p>
            <a:pPr>
              <a:defRPr/>
            </a:pPr>
            <a:fld id="{0D365F93-450A-4CC0-B597-A78D40AF3075}" type="slidenum">
              <a:rPr lang="el-GR" altLang="en-US"/>
              <a:pPr>
                <a:defRPr/>
              </a:pPr>
              <a:t>‹#›</a:t>
            </a:fld>
            <a:endParaRPr lang="el-GR" altLang="en-US"/>
          </a:p>
        </p:txBody>
      </p:sp>
    </p:spTree>
    <p:extLst>
      <p:ext uri="{BB962C8B-B14F-4D97-AF65-F5344CB8AC3E}">
        <p14:creationId xmlns:p14="http://schemas.microsoft.com/office/powerpoint/2010/main" val="1348606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75EB44A9-40AC-4EA4-A0DA-37A5CA673493}"/>
              </a:ext>
            </a:extLst>
          </p:cNvPr>
          <p:cNvSpPr>
            <a:spLocks noGrp="1"/>
          </p:cNvSpPr>
          <p:nvPr>
            <p:ph type="dt" sz="half" idx="10"/>
          </p:nvPr>
        </p:nvSpPr>
        <p:spPr/>
        <p:txBody>
          <a:bodyPr/>
          <a:lstStyle>
            <a:lvl1pPr>
              <a:defRPr/>
            </a:lvl1pPr>
          </a:lstStyle>
          <a:p>
            <a:pPr>
              <a:defRPr/>
            </a:pPr>
            <a:fld id="{998A8C63-8834-49A4-944F-39F1CCB432FF}" type="datetimeFigureOut">
              <a:rPr lang="el-GR"/>
              <a:pPr>
                <a:defRPr/>
              </a:pPr>
              <a:t>2/11/2023</a:t>
            </a:fld>
            <a:endParaRPr lang="el-GR"/>
          </a:p>
        </p:txBody>
      </p:sp>
      <p:sp>
        <p:nvSpPr>
          <p:cNvPr id="5" name="4 - Θέση υποσέλιδου">
            <a:extLst>
              <a:ext uri="{FF2B5EF4-FFF2-40B4-BE49-F238E27FC236}">
                <a16:creationId xmlns:a16="http://schemas.microsoft.com/office/drawing/2014/main" id="{6234CD2A-EAF4-4EAD-90A4-A774A769A8AB}"/>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A4AFC9B6-63DF-4F0C-A004-D0EE3FDB230C}"/>
              </a:ext>
            </a:extLst>
          </p:cNvPr>
          <p:cNvSpPr>
            <a:spLocks noGrp="1"/>
          </p:cNvSpPr>
          <p:nvPr>
            <p:ph type="sldNum" sz="quarter" idx="12"/>
          </p:nvPr>
        </p:nvSpPr>
        <p:spPr/>
        <p:txBody>
          <a:bodyPr/>
          <a:lstStyle>
            <a:lvl1pPr>
              <a:defRPr/>
            </a:lvl1pPr>
          </a:lstStyle>
          <a:p>
            <a:pPr>
              <a:defRPr/>
            </a:pPr>
            <a:fld id="{E14EB020-894F-4AF5-9539-465012BEAEA9}" type="slidenum">
              <a:rPr lang="el-GR" altLang="en-US"/>
              <a:pPr>
                <a:defRPr/>
              </a:pPr>
              <a:t>‹#›</a:t>
            </a:fld>
            <a:endParaRPr lang="el-GR" altLang="en-US"/>
          </a:p>
        </p:txBody>
      </p:sp>
    </p:spTree>
    <p:extLst>
      <p:ext uri="{BB962C8B-B14F-4D97-AF65-F5344CB8AC3E}">
        <p14:creationId xmlns:p14="http://schemas.microsoft.com/office/powerpoint/2010/main" val="3622721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7C01E6B4-21DC-4C32-9556-788970F6CB78}"/>
              </a:ext>
            </a:extLst>
          </p:cNvPr>
          <p:cNvSpPr>
            <a:spLocks noGrp="1"/>
          </p:cNvSpPr>
          <p:nvPr>
            <p:ph type="dt" sz="half" idx="10"/>
          </p:nvPr>
        </p:nvSpPr>
        <p:spPr/>
        <p:txBody>
          <a:bodyPr/>
          <a:lstStyle>
            <a:lvl1pPr>
              <a:defRPr/>
            </a:lvl1pPr>
          </a:lstStyle>
          <a:p>
            <a:pPr>
              <a:defRPr/>
            </a:pPr>
            <a:fld id="{323187C5-073A-4B43-81AD-E2E6C3E17AF2}" type="datetimeFigureOut">
              <a:rPr lang="el-GR"/>
              <a:pPr>
                <a:defRPr/>
              </a:pPr>
              <a:t>2/11/2023</a:t>
            </a:fld>
            <a:endParaRPr lang="el-GR"/>
          </a:p>
        </p:txBody>
      </p:sp>
      <p:sp>
        <p:nvSpPr>
          <p:cNvPr id="5" name="4 - Θέση υποσέλιδου">
            <a:extLst>
              <a:ext uri="{FF2B5EF4-FFF2-40B4-BE49-F238E27FC236}">
                <a16:creationId xmlns:a16="http://schemas.microsoft.com/office/drawing/2014/main" id="{49DDB9AE-4E75-4BDE-A4A1-7C152F5CDFF0}"/>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D6CE1562-9DA6-4E66-9D23-708FC12C0C4E}"/>
              </a:ext>
            </a:extLst>
          </p:cNvPr>
          <p:cNvSpPr>
            <a:spLocks noGrp="1"/>
          </p:cNvSpPr>
          <p:nvPr>
            <p:ph type="sldNum" sz="quarter" idx="12"/>
          </p:nvPr>
        </p:nvSpPr>
        <p:spPr/>
        <p:txBody>
          <a:bodyPr/>
          <a:lstStyle>
            <a:lvl1pPr>
              <a:defRPr/>
            </a:lvl1pPr>
          </a:lstStyle>
          <a:p>
            <a:pPr>
              <a:defRPr/>
            </a:pPr>
            <a:fld id="{09A72087-9165-4506-8277-4F36F47A2F5E}" type="slidenum">
              <a:rPr lang="el-GR" altLang="en-US"/>
              <a:pPr>
                <a:defRPr/>
              </a:pPr>
              <a:t>‹#›</a:t>
            </a:fld>
            <a:endParaRPr lang="el-GR" altLang="en-US"/>
          </a:p>
        </p:txBody>
      </p:sp>
    </p:spTree>
    <p:extLst>
      <p:ext uri="{BB962C8B-B14F-4D97-AF65-F5344CB8AC3E}">
        <p14:creationId xmlns:p14="http://schemas.microsoft.com/office/powerpoint/2010/main" val="4092486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A2CEA3-EDFA-4143-A31C-32294AAB4D7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49FAC72-80CF-415C-86E9-7F2D42289B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1A744C7-44CA-4D89-83F7-4FA9DDC0240F}"/>
              </a:ext>
            </a:extLst>
          </p:cNvPr>
          <p:cNvSpPr>
            <a:spLocks noGrp="1"/>
          </p:cNvSpPr>
          <p:nvPr>
            <p:ph type="dt" sz="half" idx="10"/>
          </p:nvPr>
        </p:nvSpPr>
        <p:spPr/>
        <p:txBody>
          <a:bodyPr/>
          <a:lstStyle/>
          <a:p>
            <a:fld id="{91DA5916-8BD6-465E-A65D-53B8AFE1C515}" type="datetimeFigureOut">
              <a:rPr lang="el-GR" smtClean="0"/>
              <a:t>2/11/2023</a:t>
            </a:fld>
            <a:endParaRPr lang="el-GR"/>
          </a:p>
        </p:txBody>
      </p:sp>
      <p:sp>
        <p:nvSpPr>
          <p:cNvPr id="5" name="Θέση υποσέλιδου 4">
            <a:extLst>
              <a:ext uri="{FF2B5EF4-FFF2-40B4-BE49-F238E27FC236}">
                <a16:creationId xmlns:a16="http://schemas.microsoft.com/office/drawing/2014/main" id="{A9B211F9-5D2A-4ECD-880E-3591DBF50D3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9DCE5C5-F493-460A-8E96-7F4B10B94980}"/>
              </a:ext>
            </a:extLst>
          </p:cNvPr>
          <p:cNvSpPr>
            <a:spLocks noGrp="1"/>
          </p:cNvSpPr>
          <p:nvPr>
            <p:ph type="sldNum" sz="quarter" idx="12"/>
          </p:nvPr>
        </p:nvSpPr>
        <p:spPr/>
        <p:txBody>
          <a:bodyPr/>
          <a:lstStyle/>
          <a:p>
            <a:fld id="{1C0EF1D8-9695-44C8-932F-34DE8EFE8836}" type="slidenum">
              <a:rPr lang="el-GR" smtClean="0"/>
              <a:t>‹#›</a:t>
            </a:fld>
            <a:endParaRPr lang="el-GR"/>
          </a:p>
        </p:txBody>
      </p:sp>
    </p:spTree>
    <p:extLst>
      <p:ext uri="{BB962C8B-B14F-4D97-AF65-F5344CB8AC3E}">
        <p14:creationId xmlns:p14="http://schemas.microsoft.com/office/powerpoint/2010/main" val="33023169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044F12-5C1F-41A6-8266-3CEB721B398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F563223-F5D2-4A87-A9E1-397C092F60F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28B624A-4436-4C25-8792-90D1FBD42374}"/>
              </a:ext>
            </a:extLst>
          </p:cNvPr>
          <p:cNvSpPr>
            <a:spLocks noGrp="1"/>
          </p:cNvSpPr>
          <p:nvPr>
            <p:ph type="dt" sz="half" idx="10"/>
          </p:nvPr>
        </p:nvSpPr>
        <p:spPr/>
        <p:txBody>
          <a:bodyPr/>
          <a:lstStyle/>
          <a:p>
            <a:fld id="{91DA5916-8BD6-465E-A65D-53B8AFE1C515}" type="datetimeFigureOut">
              <a:rPr lang="el-GR" smtClean="0"/>
              <a:t>2/11/2023</a:t>
            </a:fld>
            <a:endParaRPr lang="el-GR"/>
          </a:p>
        </p:txBody>
      </p:sp>
      <p:sp>
        <p:nvSpPr>
          <p:cNvPr id="5" name="Θέση υποσέλιδου 4">
            <a:extLst>
              <a:ext uri="{FF2B5EF4-FFF2-40B4-BE49-F238E27FC236}">
                <a16:creationId xmlns:a16="http://schemas.microsoft.com/office/drawing/2014/main" id="{C8AAC9EC-33D3-4D4B-8ECB-507EF2669D9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8F0481D-BFAD-4456-9F4B-9A106D23737B}"/>
              </a:ext>
            </a:extLst>
          </p:cNvPr>
          <p:cNvSpPr>
            <a:spLocks noGrp="1"/>
          </p:cNvSpPr>
          <p:nvPr>
            <p:ph type="sldNum" sz="quarter" idx="12"/>
          </p:nvPr>
        </p:nvSpPr>
        <p:spPr/>
        <p:txBody>
          <a:bodyPr/>
          <a:lstStyle/>
          <a:p>
            <a:fld id="{1C0EF1D8-9695-44C8-932F-34DE8EFE8836}" type="slidenum">
              <a:rPr lang="el-GR" smtClean="0"/>
              <a:t>‹#›</a:t>
            </a:fld>
            <a:endParaRPr lang="el-GR"/>
          </a:p>
        </p:txBody>
      </p:sp>
    </p:spTree>
    <p:extLst>
      <p:ext uri="{BB962C8B-B14F-4D97-AF65-F5344CB8AC3E}">
        <p14:creationId xmlns:p14="http://schemas.microsoft.com/office/powerpoint/2010/main" val="768249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E4FC1A-0CC8-4985-800B-4F4BB7D83CE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704D43C-ACD3-4144-B410-54B235BDDA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057ED62-D758-4ABC-8E2B-09A44D4F2C60}"/>
              </a:ext>
            </a:extLst>
          </p:cNvPr>
          <p:cNvSpPr>
            <a:spLocks noGrp="1"/>
          </p:cNvSpPr>
          <p:nvPr>
            <p:ph type="dt" sz="half" idx="10"/>
          </p:nvPr>
        </p:nvSpPr>
        <p:spPr/>
        <p:txBody>
          <a:bodyPr/>
          <a:lstStyle/>
          <a:p>
            <a:fld id="{91DA5916-8BD6-465E-A65D-53B8AFE1C515}" type="datetimeFigureOut">
              <a:rPr lang="el-GR" smtClean="0"/>
              <a:t>2/11/2023</a:t>
            </a:fld>
            <a:endParaRPr lang="el-GR"/>
          </a:p>
        </p:txBody>
      </p:sp>
      <p:sp>
        <p:nvSpPr>
          <p:cNvPr id="5" name="Θέση υποσέλιδου 4">
            <a:extLst>
              <a:ext uri="{FF2B5EF4-FFF2-40B4-BE49-F238E27FC236}">
                <a16:creationId xmlns:a16="http://schemas.microsoft.com/office/drawing/2014/main" id="{54010246-7C54-4DC9-A92E-2674672D746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72DBD82-3978-4FFD-A166-21F6E34BE583}"/>
              </a:ext>
            </a:extLst>
          </p:cNvPr>
          <p:cNvSpPr>
            <a:spLocks noGrp="1"/>
          </p:cNvSpPr>
          <p:nvPr>
            <p:ph type="sldNum" sz="quarter" idx="12"/>
          </p:nvPr>
        </p:nvSpPr>
        <p:spPr/>
        <p:txBody>
          <a:bodyPr/>
          <a:lstStyle/>
          <a:p>
            <a:fld id="{1C0EF1D8-9695-44C8-932F-34DE8EFE8836}" type="slidenum">
              <a:rPr lang="el-GR" smtClean="0"/>
              <a:t>‹#›</a:t>
            </a:fld>
            <a:endParaRPr lang="el-GR"/>
          </a:p>
        </p:txBody>
      </p:sp>
    </p:spTree>
    <p:extLst>
      <p:ext uri="{BB962C8B-B14F-4D97-AF65-F5344CB8AC3E}">
        <p14:creationId xmlns:p14="http://schemas.microsoft.com/office/powerpoint/2010/main" val="2610665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78DEE0-86E7-4354-A280-2721E49B69A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4D9878D-F74C-425F-B84C-5773B1722A0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B721D40-F600-4755-99EC-32F63DC4C49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2321C01-EABD-4134-9A0F-C065A8C6EA2B}"/>
              </a:ext>
            </a:extLst>
          </p:cNvPr>
          <p:cNvSpPr>
            <a:spLocks noGrp="1"/>
          </p:cNvSpPr>
          <p:nvPr>
            <p:ph type="dt" sz="half" idx="10"/>
          </p:nvPr>
        </p:nvSpPr>
        <p:spPr/>
        <p:txBody>
          <a:bodyPr/>
          <a:lstStyle/>
          <a:p>
            <a:fld id="{91DA5916-8BD6-465E-A65D-53B8AFE1C515}" type="datetimeFigureOut">
              <a:rPr lang="el-GR" smtClean="0"/>
              <a:t>2/11/2023</a:t>
            </a:fld>
            <a:endParaRPr lang="el-GR"/>
          </a:p>
        </p:txBody>
      </p:sp>
      <p:sp>
        <p:nvSpPr>
          <p:cNvPr id="6" name="Θέση υποσέλιδου 5">
            <a:extLst>
              <a:ext uri="{FF2B5EF4-FFF2-40B4-BE49-F238E27FC236}">
                <a16:creationId xmlns:a16="http://schemas.microsoft.com/office/drawing/2014/main" id="{4D8A6116-AE71-4039-AE93-D4EBAC15E04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4DB5705-3D93-49F9-BC7A-2DCDACC2ADCF}"/>
              </a:ext>
            </a:extLst>
          </p:cNvPr>
          <p:cNvSpPr>
            <a:spLocks noGrp="1"/>
          </p:cNvSpPr>
          <p:nvPr>
            <p:ph type="sldNum" sz="quarter" idx="12"/>
          </p:nvPr>
        </p:nvSpPr>
        <p:spPr/>
        <p:txBody>
          <a:bodyPr/>
          <a:lstStyle/>
          <a:p>
            <a:fld id="{1C0EF1D8-9695-44C8-932F-34DE8EFE8836}" type="slidenum">
              <a:rPr lang="el-GR" smtClean="0"/>
              <a:t>‹#›</a:t>
            </a:fld>
            <a:endParaRPr lang="el-GR"/>
          </a:p>
        </p:txBody>
      </p:sp>
    </p:spTree>
    <p:extLst>
      <p:ext uri="{BB962C8B-B14F-4D97-AF65-F5344CB8AC3E}">
        <p14:creationId xmlns:p14="http://schemas.microsoft.com/office/powerpoint/2010/main" val="330282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E1A072-9838-4B22-9065-65C9A4112DF8}" type="datetimeFigureOut">
              <a:rPr lang="el-GR" smtClean="0"/>
              <a:t>2/11/2023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35195532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376A0E-EA80-433C-A8FF-E538046B800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BF07296-A10A-4E8E-850A-FF4B1CD55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EDEF1D1-FD0C-4C92-8B06-4C2B672239D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79CA05A-174E-4FFC-B5DC-05BE255B4C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73ADF26-0AB4-4C6F-94F6-028F1D4EDDA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48BAA35B-B709-4CF6-8D09-35C3D90E6E5D}"/>
              </a:ext>
            </a:extLst>
          </p:cNvPr>
          <p:cNvSpPr>
            <a:spLocks noGrp="1"/>
          </p:cNvSpPr>
          <p:nvPr>
            <p:ph type="dt" sz="half" idx="10"/>
          </p:nvPr>
        </p:nvSpPr>
        <p:spPr/>
        <p:txBody>
          <a:bodyPr/>
          <a:lstStyle/>
          <a:p>
            <a:fld id="{91DA5916-8BD6-465E-A65D-53B8AFE1C515}" type="datetimeFigureOut">
              <a:rPr lang="el-GR" smtClean="0"/>
              <a:t>2/11/2023</a:t>
            </a:fld>
            <a:endParaRPr lang="el-GR"/>
          </a:p>
        </p:txBody>
      </p:sp>
      <p:sp>
        <p:nvSpPr>
          <p:cNvPr id="8" name="Θέση υποσέλιδου 7">
            <a:extLst>
              <a:ext uri="{FF2B5EF4-FFF2-40B4-BE49-F238E27FC236}">
                <a16:creationId xmlns:a16="http://schemas.microsoft.com/office/drawing/2014/main" id="{0D036997-E7F2-4675-8429-F0418126B1B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CF0A118-8479-4308-A73C-8966F6F82B1C}"/>
              </a:ext>
            </a:extLst>
          </p:cNvPr>
          <p:cNvSpPr>
            <a:spLocks noGrp="1"/>
          </p:cNvSpPr>
          <p:nvPr>
            <p:ph type="sldNum" sz="quarter" idx="12"/>
          </p:nvPr>
        </p:nvSpPr>
        <p:spPr/>
        <p:txBody>
          <a:bodyPr/>
          <a:lstStyle/>
          <a:p>
            <a:fld id="{1C0EF1D8-9695-44C8-932F-34DE8EFE8836}" type="slidenum">
              <a:rPr lang="el-GR" smtClean="0"/>
              <a:t>‹#›</a:t>
            </a:fld>
            <a:endParaRPr lang="el-GR"/>
          </a:p>
        </p:txBody>
      </p:sp>
    </p:spTree>
    <p:extLst>
      <p:ext uri="{BB962C8B-B14F-4D97-AF65-F5344CB8AC3E}">
        <p14:creationId xmlns:p14="http://schemas.microsoft.com/office/powerpoint/2010/main" val="16350296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3FBDE7-A407-4E63-9B2B-2D2E22CA856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BDC8860-3E44-4DEB-B867-7B89B83950F9}"/>
              </a:ext>
            </a:extLst>
          </p:cNvPr>
          <p:cNvSpPr>
            <a:spLocks noGrp="1"/>
          </p:cNvSpPr>
          <p:nvPr>
            <p:ph type="dt" sz="half" idx="10"/>
          </p:nvPr>
        </p:nvSpPr>
        <p:spPr/>
        <p:txBody>
          <a:bodyPr/>
          <a:lstStyle/>
          <a:p>
            <a:fld id="{91DA5916-8BD6-465E-A65D-53B8AFE1C515}" type="datetimeFigureOut">
              <a:rPr lang="el-GR" smtClean="0"/>
              <a:t>2/11/2023</a:t>
            </a:fld>
            <a:endParaRPr lang="el-GR"/>
          </a:p>
        </p:txBody>
      </p:sp>
      <p:sp>
        <p:nvSpPr>
          <p:cNvPr id="4" name="Θέση υποσέλιδου 3">
            <a:extLst>
              <a:ext uri="{FF2B5EF4-FFF2-40B4-BE49-F238E27FC236}">
                <a16:creationId xmlns:a16="http://schemas.microsoft.com/office/drawing/2014/main" id="{5B880CF6-1D32-435F-919B-D615C78F3B5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5D274EA-3027-4776-B704-6404347262F5}"/>
              </a:ext>
            </a:extLst>
          </p:cNvPr>
          <p:cNvSpPr>
            <a:spLocks noGrp="1"/>
          </p:cNvSpPr>
          <p:nvPr>
            <p:ph type="sldNum" sz="quarter" idx="12"/>
          </p:nvPr>
        </p:nvSpPr>
        <p:spPr/>
        <p:txBody>
          <a:bodyPr/>
          <a:lstStyle/>
          <a:p>
            <a:fld id="{1C0EF1D8-9695-44C8-932F-34DE8EFE8836}" type="slidenum">
              <a:rPr lang="el-GR" smtClean="0"/>
              <a:t>‹#›</a:t>
            </a:fld>
            <a:endParaRPr lang="el-GR"/>
          </a:p>
        </p:txBody>
      </p:sp>
    </p:spTree>
    <p:extLst>
      <p:ext uri="{BB962C8B-B14F-4D97-AF65-F5344CB8AC3E}">
        <p14:creationId xmlns:p14="http://schemas.microsoft.com/office/powerpoint/2010/main" val="21061628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06F90BD-84F1-434C-8F68-6797CD39688F}"/>
              </a:ext>
            </a:extLst>
          </p:cNvPr>
          <p:cNvSpPr>
            <a:spLocks noGrp="1"/>
          </p:cNvSpPr>
          <p:nvPr>
            <p:ph type="dt" sz="half" idx="10"/>
          </p:nvPr>
        </p:nvSpPr>
        <p:spPr/>
        <p:txBody>
          <a:bodyPr/>
          <a:lstStyle/>
          <a:p>
            <a:fld id="{91DA5916-8BD6-465E-A65D-53B8AFE1C515}" type="datetimeFigureOut">
              <a:rPr lang="el-GR" smtClean="0"/>
              <a:t>2/11/2023</a:t>
            </a:fld>
            <a:endParaRPr lang="el-GR"/>
          </a:p>
        </p:txBody>
      </p:sp>
      <p:sp>
        <p:nvSpPr>
          <p:cNvPr id="3" name="Θέση υποσέλιδου 2">
            <a:extLst>
              <a:ext uri="{FF2B5EF4-FFF2-40B4-BE49-F238E27FC236}">
                <a16:creationId xmlns:a16="http://schemas.microsoft.com/office/drawing/2014/main" id="{F8AA3676-6E38-4B4D-922D-91AC18EDB35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E250A85-5E7F-4872-BF39-3B684EAB58A1}"/>
              </a:ext>
            </a:extLst>
          </p:cNvPr>
          <p:cNvSpPr>
            <a:spLocks noGrp="1"/>
          </p:cNvSpPr>
          <p:nvPr>
            <p:ph type="sldNum" sz="quarter" idx="12"/>
          </p:nvPr>
        </p:nvSpPr>
        <p:spPr/>
        <p:txBody>
          <a:bodyPr/>
          <a:lstStyle/>
          <a:p>
            <a:fld id="{1C0EF1D8-9695-44C8-932F-34DE8EFE8836}" type="slidenum">
              <a:rPr lang="el-GR" smtClean="0"/>
              <a:t>‹#›</a:t>
            </a:fld>
            <a:endParaRPr lang="el-GR"/>
          </a:p>
        </p:txBody>
      </p:sp>
    </p:spTree>
    <p:extLst>
      <p:ext uri="{BB962C8B-B14F-4D97-AF65-F5344CB8AC3E}">
        <p14:creationId xmlns:p14="http://schemas.microsoft.com/office/powerpoint/2010/main" val="24262652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C93300-FEDC-4DD3-810A-5C685934727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CBC546D-F9A2-4573-A399-416115602D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8F09D05-EDDE-40E0-9DA3-BE76469FD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944318C-992E-4E13-8875-421F8ABAA000}"/>
              </a:ext>
            </a:extLst>
          </p:cNvPr>
          <p:cNvSpPr>
            <a:spLocks noGrp="1"/>
          </p:cNvSpPr>
          <p:nvPr>
            <p:ph type="dt" sz="half" idx="10"/>
          </p:nvPr>
        </p:nvSpPr>
        <p:spPr/>
        <p:txBody>
          <a:bodyPr/>
          <a:lstStyle/>
          <a:p>
            <a:fld id="{91DA5916-8BD6-465E-A65D-53B8AFE1C515}" type="datetimeFigureOut">
              <a:rPr lang="el-GR" smtClean="0"/>
              <a:t>2/11/2023</a:t>
            </a:fld>
            <a:endParaRPr lang="el-GR"/>
          </a:p>
        </p:txBody>
      </p:sp>
      <p:sp>
        <p:nvSpPr>
          <p:cNvPr id="6" name="Θέση υποσέλιδου 5">
            <a:extLst>
              <a:ext uri="{FF2B5EF4-FFF2-40B4-BE49-F238E27FC236}">
                <a16:creationId xmlns:a16="http://schemas.microsoft.com/office/drawing/2014/main" id="{CB9E9563-5FDB-42FE-A57D-99807CC6E72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0D07FEF-1A58-4CAA-88B0-6F7DAC845E07}"/>
              </a:ext>
            </a:extLst>
          </p:cNvPr>
          <p:cNvSpPr>
            <a:spLocks noGrp="1"/>
          </p:cNvSpPr>
          <p:nvPr>
            <p:ph type="sldNum" sz="quarter" idx="12"/>
          </p:nvPr>
        </p:nvSpPr>
        <p:spPr/>
        <p:txBody>
          <a:bodyPr/>
          <a:lstStyle/>
          <a:p>
            <a:fld id="{1C0EF1D8-9695-44C8-932F-34DE8EFE8836}" type="slidenum">
              <a:rPr lang="el-GR" smtClean="0"/>
              <a:t>‹#›</a:t>
            </a:fld>
            <a:endParaRPr lang="el-GR"/>
          </a:p>
        </p:txBody>
      </p:sp>
    </p:spTree>
    <p:extLst>
      <p:ext uri="{BB962C8B-B14F-4D97-AF65-F5344CB8AC3E}">
        <p14:creationId xmlns:p14="http://schemas.microsoft.com/office/powerpoint/2010/main" val="19520795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F7ADBE-F053-4F67-9E48-FA262272057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1A884ED-CDB3-45DF-94ED-752564825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B2312C8-71A0-4E75-A0E7-47FB5FAE1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8C0BA68-0A23-410D-8A47-07423D5C2A8C}"/>
              </a:ext>
            </a:extLst>
          </p:cNvPr>
          <p:cNvSpPr>
            <a:spLocks noGrp="1"/>
          </p:cNvSpPr>
          <p:nvPr>
            <p:ph type="dt" sz="half" idx="10"/>
          </p:nvPr>
        </p:nvSpPr>
        <p:spPr/>
        <p:txBody>
          <a:bodyPr/>
          <a:lstStyle/>
          <a:p>
            <a:fld id="{91DA5916-8BD6-465E-A65D-53B8AFE1C515}" type="datetimeFigureOut">
              <a:rPr lang="el-GR" smtClean="0"/>
              <a:t>2/11/2023</a:t>
            </a:fld>
            <a:endParaRPr lang="el-GR"/>
          </a:p>
        </p:txBody>
      </p:sp>
      <p:sp>
        <p:nvSpPr>
          <p:cNvPr id="6" name="Θέση υποσέλιδου 5">
            <a:extLst>
              <a:ext uri="{FF2B5EF4-FFF2-40B4-BE49-F238E27FC236}">
                <a16:creationId xmlns:a16="http://schemas.microsoft.com/office/drawing/2014/main" id="{4DCA4199-EE04-47B3-9FC4-ABC49A5B282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A016D4D-B82C-4FF0-95FB-A9AE7967A49E}"/>
              </a:ext>
            </a:extLst>
          </p:cNvPr>
          <p:cNvSpPr>
            <a:spLocks noGrp="1"/>
          </p:cNvSpPr>
          <p:nvPr>
            <p:ph type="sldNum" sz="quarter" idx="12"/>
          </p:nvPr>
        </p:nvSpPr>
        <p:spPr/>
        <p:txBody>
          <a:bodyPr/>
          <a:lstStyle/>
          <a:p>
            <a:fld id="{1C0EF1D8-9695-44C8-932F-34DE8EFE8836}" type="slidenum">
              <a:rPr lang="el-GR" smtClean="0"/>
              <a:t>‹#›</a:t>
            </a:fld>
            <a:endParaRPr lang="el-GR"/>
          </a:p>
        </p:txBody>
      </p:sp>
    </p:spTree>
    <p:extLst>
      <p:ext uri="{BB962C8B-B14F-4D97-AF65-F5344CB8AC3E}">
        <p14:creationId xmlns:p14="http://schemas.microsoft.com/office/powerpoint/2010/main" val="2106546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F07AD2-B1F8-47EC-825B-6F30FFE97C1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C8C4946-005E-440D-9635-A8587A76236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0BB3E8B-D5F7-41A6-A5E8-704FE7036D33}"/>
              </a:ext>
            </a:extLst>
          </p:cNvPr>
          <p:cNvSpPr>
            <a:spLocks noGrp="1"/>
          </p:cNvSpPr>
          <p:nvPr>
            <p:ph type="dt" sz="half" idx="10"/>
          </p:nvPr>
        </p:nvSpPr>
        <p:spPr/>
        <p:txBody>
          <a:bodyPr/>
          <a:lstStyle/>
          <a:p>
            <a:fld id="{91DA5916-8BD6-465E-A65D-53B8AFE1C515}" type="datetimeFigureOut">
              <a:rPr lang="el-GR" smtClean="0"/>
              <a:t>2/11/2023</a:t>
            </a:fld>
            <a:endParaRPr lang="el-GR"/>
          </a:p>
        </p:txBody>
      </p:sp>
      <p:sp>
        <p:nvSpPr>
          <p:cNvPr id="5" name="Θέση υποσέλιδου 4">
            <a:extLst>
              <a:ext uri="{FF2B5EF4-FFF2-40B4-BE49-F238E27FC236}">
                <a16:creationId xmlns:a16="http://schemas.microsoft.com/office/drawing/2014/main" id="{090265B7-AD5A-4548-9D0A-BCEC09A3385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5AE20D3-2FB2-415B-B8F7-F57545BD10DB}"/>
              </a:ext>
            </a:extLst>
          </p:cNvPr>
          <p:cNvSpPr>
            <a:spLocks noGrp="1"/>
          </p:cNvSpPr>
          <p:nvPr>
            <p:ph type="sldNum" sz="quarter" idx="12"/>
          </p:nvPr>
        </p:nvSpPr>
        <p:spPr/>
        <p:txBody>
          <a:bodyPr/>
          <a:lstStyle/>
          <a:p>
            <a:fld id="{1C0EF1D8-9695-44C8-932F-34DE8EFE8836}" type="slidenum">
              <a:rPr lang="el-GR" smtClean="0"/>
              <a:t>‹#›</a:t>
            </a:fld>
            <a:endParaRPr lang="el-GR"/>
          </a:p>
        </p:txBody>
      </p:sp>
    </p:spTree>
    <p:extLst>
      <p:ext uri="{BB962C8B-B14F-4D97-AF65-F5344CB8AC3E}">
        <p14:creationId xmlns:p14="http://schemas.microsoft.com/office/powerpoint/2010/main" val="27945091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11C752F-4D17-49A9-8DFB-7560889CAE9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5755682-BABA-4372-8E74-CDE3A9ECD63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804E357-08B9-4DC9-BDD0-A1191F6C94E6}"/>
              </a:ext>
            </a:extLst>
          </p:cNvPr>
          <p:cNvSpPr>
            <a:spLocks noGrp="1"/>
          </p:cNvSpPr>
          <p:nvPr>
            <p:ph type="dt" sz="half" idx="10"/>
          </p:nvPr>
        </p:nvSpPr>
        <p:spPr/>
        <p:txBody>
          <a:bodyPr/>
          <a:lstStyle/>
          <a:p>
            <a:fld id="{91DA5916-8BD6-465E-A65D-53B8AFE1C515}" type="datetimeFigureOut">
              <a:rPr lang="el-GR" smtClean="0"/>
              <a:t>2/11/2023</a:t>
            </a:fld>
            <a:endParaRPr lang="el-GR"/>
          </a:p>
        </p:txBody>
      </p:sp>
      <p:sp>
        <p:nvSpPr>
          <p:cNvPr id="5" name="Θέση υποσέλιδου 4">
            <a:extLst>
              <a:ext uri="{FF2B5EF4-FFF2-40B4-BE49-F238E27FC236}">
                <a16:creationId xmlns:a16="http://schemas.microsoft.com/office/drawing/2014/main" id="{9DDF116B-A8FA-4EDC-8D48-437F63A6B5D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AE75A5A-87D8-4C93-8E57-71393F59E000}"/>
              </a:ext>
            </a:extLst>
          </p:cNvPr>
          <p:cNvSpPr>
            <a:spLocks noGrp="1"/>
          </p:cNvSpPr>
          <p:nvPr>
            <p:ph type="sldNum" sz="quarter" idx="12"/>
          </p:nvPr>
        </p:nvSpPr>
        <p:spPr/>
        <p:txBody>
          <a:bodyPr/>
          <a:lstStyle/>
          <a:p>
            <a:fld id="{1C0EF1D8-9695-44C8-932F-34DE8EFE8836}" type="slidenum">
              <a:rPr lang="el-GR" smtClean="0"/>
              <a:t>‹#›</a:t>
            </a:fld>
            <a:endParaRPr lang="el-GR"/>
          </a:p>
        </p:txBody>
      </p:sp>
    </p:spTree>
    <p:extLst>
      <p:ext uri="{BB962C8B-B14F-4D97-AF65-F5344CB8AC3E}">
        <p14:creationId xmlns:p14="http://schemas.microsoft.com/office/powerpoint/2010/main" val="196487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016000" y="762000"/>
            <a:ext cx="10566400" cy="1143000"/>
          </a:xfrm>
        </p:spPr>
        <p:txBody>
          <a:bodyPr/>
          <a:lstStyle/>
          <a:p>
            <a:r>
              <a:rPr lang="el-GR"/>
              <a:t>Κάντε κλικ για να επεξεργαστείτε τον τίτλο υποδείγματος</a:t>
            </a:r>
          </a:p>
        </p:txBody>
      </p:sp>
      <p:sp>
        <p:nvSpPr>
          <p:cNvPr id="3" name="Θέση πίνακα 2"/>
          <p:cNvSpPr>
            <a:spLocks noGrp="1"/>
          </p:cNvSpPr>
          <p:nvPr>
            <p:ph type="tbl" idx="1"/>
          </p:nvPr>
        </p:nvSpPr>
        <p:spPr>
          <a:xfrm>
            <a:off x="1117602" y="2362203"/>
            <a:ext cx="10257367" cy="3724275"/>
          </a:xfrm>
        </p:spPr>
        <p:txBody>
          <a:bodyPr/>
          <a:lstStyle/>
          <a:p>
            <a:pPr lvl="0"/>
            <a:endParaRPr lang="el-GR" noProof="0"/>
          </a:p>
        </p:txBody>
      </p:sp>
      <p:sp>
        <p:nvSpPr>
          <p:cNvPr id="4" name="Θέση ημερομηνίας 3">
            <a:extLst>
              <a:ext uri="{FF2B5EF4-FFF2-40B4-BE49-F238E27FC236}">
                <a16:creationId xmlns:a16="http://schemas.microsoft.com/office/drawing/2014/main" id="{D20F13C5-5F1F-4A2A-9C36-CB0FA568EB8A}"/>
              </a:ext>
            </a:extLst>
          </p:cNvPr>
          <p:cNvSpPr>
            <a:spLocks noGrp="1"/>
          </p:cNvSpPr>
          <p:nvPr>
            <p:ph type="dt" sz="half" idx="10"/>
          </p:nvPr>
        </p:nvSpPr>
        <p:spPr>
          <a:xfrm>
            <a:off x="3251201" y="6248401"/>
            <a:ext cx="2840567" cy="474663"/>
          </a:xfrm>
        </p:spPr>
        <p:txBody>
          <a:bodyPr/>
          <a:lstStyle>
            <a:lvl1pPr>
              <a:defRPr/>
            </a:lvl1pPr>
          </a:lstStyle>
          <a:p>
            <a:pPr>
              <a:defRPr/>
            </a:pPr>
            <a:endParaRPr lang="el-GR" altLang="el-GR"/>
          </a:p>
        </p:txBody>
      </p:sp>
      <p:sp>
        <p:nvSpPr>
          <p:cNvPr id="5" name="Θέση υποσέλιδου 4">
            <a:extLst>
              <a:ext uri="{FF2B5EF4-FFF2-40B4-BE49-F238E27FC236}">
                <a16:creationId xmlns:a16="http://schemas.microsoft.com/office/drawing/2014/main" id="{CE6D9AA8-C250-4A63-A3C0-F1AE80C1FDBF}"/>
              </a:ext>
            </a:extLst>
          </p:cNvPr>
          <p:cNvSpPr>
            <a:spLocks noGrp="1"/>
          </p:cNvSpPr>
          <p:nvPr>
            <p:ph type="ftr" sz="quarter" idx="11"/>
          </p:nvPr>
        </p:nvSpPr>
        <p:spPr>
          <a:xfrm>
            <a:off x="7721600" y="6248401"/>
            <a:ext cx="3862917" cy="474663"/>
          </a:xfrm>
        </p:spPr>
        <p:txBody>
          <a:bodyPr/>
          <a:lstStyle>
            <a:lvl1pPr>
              <a:defRPr/>
            </a:lvl1pPr>
          </a:lstStyle>
          <a:p>
            <a:pPr>
              <a:defRPr/>
            </a:pPr>
            <a:endParaRPr lang="el-GR" altLang="el-GR"/>
          </a:p>
        </p:txBody>
      </p:sp>
      <p:sp>
        <p:nvSpPr>
          <p:cNvPr id="6" name="Θέση αριθμού διαφάνειας 5">
            <a:extLst>
              <a:ext uri="{FF2B5EF4-FFF2-40B4-BE49-F238E27FC236}">
                <a16:creationId xmlns:a16="http://schemas.microsoft.com/office/drawing/2014/main" id="{6642185F-73D1-48B6-89D5-F0DB20DA5E82}"/>
              </a:ext>
            </a:extLst>
          </p:cNvPr>
          <p:cNvSpPr>
            <a:spLocks noGrp="1"/>
          </p:cNvSpPr>
          <p:nvPr>
            <p:ph type="sldNum" sz="quarter" idx="12"/>
          </p:nvPr>
        </p:nvSpPr>
        <p:spPr>
          <a:xfrm>
            <a:off x="112184" y="6242050"/>
            <a:ext cx="783167" cy="488950"/>
          </a:xfrm>
        </p:spPr>
        <p:txBody>
          <a:bodyPr/>
          <a:lstStyle>
            <a:lvl1pPr>
              <a:defRPr/>
            </a:lvl1pPr>
          </a:lstStyle>
          <a:p>
            <a:pPr>
              <a:defRPr/>
            </a:pPr>
            <a:fld id="{04E66B5B-F829-40F3-962A-E5F7D62BFACE}" type="slidenum">
              <a:rPr lang="el-GR" altLang="el-GR"/>
              <a:pPr>
                <a:defRPr/>
              </a:pPr>
              <a:t>‹#›</a:t>
            </a:fld>
            <a:endParaRPr lang="el-GR" altLang="el-GR"/>
          </a:p>
        </p:txBody>
      </p:sp>
    </p:spTree>
    <p:extLst>
      <p:ext uri="{BB962C8B-B14F-4D97-AF65-F5344CB8AC3E}">
        <p14:creationId xmlns:p14="http://schemas.microsoft.com/office/powerpoint/2010/main" val="12716696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lgn="l">
              <a:defRPr/>
            </a:lvl1pPr>
          </a:lstStyle>
          <a:p>
            <a:fld id="{D3FE42E8-8B57-452D-A122-4DCE9AC771EF}" type="datetime1">
              <a:rPr lang="en-US" smtClean="0"/>
              <a:t>11/2/2023</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823727"/>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3FE42E8-8B57-452D-A122-4DCE9AC771EF}" type="datetime1">
              <a:rPr lang="en-US" smtClean="0"/>
              <a:t>11/2/2023</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8764635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E1A072-9838-4B22-9065-65C9A4112DF8}" type="datetimeFigureOut">
              <a:rPr lang="el-GR" smtClean="0"/>
              <a:t>2/11/2023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28309632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3FE42E8-8B57-452D-A122-4DCE9AC771EF}" type="datetime1">
              <a:rPr lang="en-US" smtClean="0"/>
              <a:t>11/2/2023</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489219"/>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3FE42E8-8B57-452D-A122-4DCE9AC771EF}" type="datetime1">
              <a:rPr lang="en-US" smtClean="0"/>
              <a:t>11/2/2023</a:t>
            </a:fld>
            <a:endParaRPr lang="en-US"/>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898314086"/>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24128" y="2967788"/>
            <a:ext cx="4754880" cy="33415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l-GR"/>
              <a:t>Στυλ κειμένου υποδείγματος</a:t>
            </a:r>
          </a:p>
        </p:txBody>
      </p:sp>
      <p:sp>
        <p:nvSpPr>
          <p:cNvPr id="6" name="Content Placeholder 5"/>
          <p:cNvSpPr>
            <a:spLocks noGrp="1"/>
          </p:cNvSpPr>
          <p:nvPr>
            <p:ph sz="quarter" idx="4"/>
          </p:nvPr>
        </p:nvSpPr>
        <p:spPr>
          <a:xfrm>
            <a:off x="5990888" y="2967788"/>
            <a:ext cx="4754880" cy="33415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3FE42E8-8B57-452D-A122-4DCE9AC771EF}" type="datetime1">
              <a:rPr lang="en-US" smtClean="0"/>
              <a:t>11/2/2023</a:t>
            </a:fld>
            <a:endParaRPr lang="en-US"/>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16374331"/>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3FE42E8-8B57-452D-A122-4DCE9AC771EF}" type="datetime1">
              <a:rPr lang="en-US" smtClean="0"/>
              <a:t>11/2/2023</a:t>
            </a:fld>
            <a:endParaRPr lang="en-US"/>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989733260"/>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E42E8-8B57-452D-A122-4DCE9AC771EF}" type="datetime1">
              <a:rPr lang="en-US" smtClean="0"/>
              <a:t>11/2/2023</a:t>
            </a:fld>
            <a:endParaRPr lang="en-US"/>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795478835"/>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3FE42E8-8B57-452D-A122-4DCE9AC771EF}" type="datetime1">
              <a:rPr lang="en-US" smtClean="0"/>
              <a:t>11/2/2023</a:t>
            </a:fld>
            <a:endParaRPr lang="en-US"/>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417535717"/>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3FE42E8-8B57-452D-A122-4DCE9AC771EF}" type="datetime1">
              <a:rPr lang="en-US" smtClean="0"/>
              <a:t>11/2/2023</a:t>
            </a:fld>
            <a:endParaRPr lang="en-US"/>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8E28480-1C08-4458-AD97-0283E6FFD09D}"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426180"/>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3FE42E8-8B57-452D-A122-4DCE9AC771EF}" type="datetime1">
              <a:rPr lang="en-US" smtClean="0"/>
              <a:t>11/2/2023</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730207028"/>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3FE42E8-8B57-452D-A122-4DCE9AC771EF}" type="datetime1">
              <a:rPr lang="en-US" smtClean="0"/>
              <a:t>11/2/2023</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1090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2E1A072-9838-4B22-9065-65C9A4112DF8}" type="datetimeFigureOut">
              <a:rPr lang="el-GR" smtClean="0"/>
              <a:t>2/11/2023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B56E48-8E0B-4054-BD65-989C6ABA4182}" type="slidenum">
              <a:rPr lang="el-GR" smtClean="0"/>
              <a:t>‹#›</a:t>
            </a:fld>
            <a:endParaRPr lang="el-GR"/>
          </a:p>
        </p:txBody>
      </p:sp>
    </p:spTree>
    <p:extLst>
      <p:ext uri="{BB962C8B-B14F-4D97-AF65-F5344CB8AC3E}">
        <p14:creationId xmlns:p14="http://schemas.microsoft.com/office/powerpoint/2010/main" val="4284804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11.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4.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6939" y="373761"/>
            <a:ext cx="10358120" cy="1220470"/>
          </a:xfrm>
          <a:prstGeom prst="rect">
            <a:avLst/>
          </a:prstGeom>
        </p:spPr>
        <p:txBody>
          <a:bodyPr wrap="square" lIns="0" tIns="0" rIns="0" bIns="0">
            <a:spAutoFit/>
          </a:bodyPr>
          <a:lstStyle>
            <a:lvl1pPr>
              <a:defRPr sz="2400" b="0" i="0">
                <a:solidFill>
                  <a:schemeClr val="tx1"/>
                </a:solidFill>
                <a:latin typeface="Calibri-Light"/>
                <a:cs typeface="Calibri-Light"/>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482439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2E1A072-9838-4B22-9065-65C9A4112DF8}" type="datetimeFigureOut">
              <a:rPr lang="el-GR" smtClean="0"/>
              <a:t>2/11/2023</a:t>
            </a:fld>
            <a:endParaRPr lang="el-G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l-G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EB56E48-8E0B-4054-BD65-989C6ABA4182}" type="slidenum">
              <a:rPr lang="el-GR" smtClean="0"/>
              <a:t>‹#›</a:t>
            </a:fld>
            <a:endParaRPr lang="el-GR"/>
          </a:p>
        </p:txBody>
      </p:sp>
    </p:spTree>
    <p:extLst>
      <p:ext uri="{BB962C8B-B14F-4D97-AF65-F5344CB8AC3E}">
        <p14:creationId xmlns:p14="http://schemas.microsoft.com/office/powerpoint/2010/main" val="248676215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02A3F3B-DBDD-4C57-AD34-2A4D50AE43A6}" type="datetimeFigureOut">
              <a:rPr lang="el-GR" smtClean="0"/>
              <a:t>2/11/2023</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DA9E62F-7A5B-4044-A868-FF936804A040}" type="slidenum">
              <a:rPr lang="el-GR" smtClean="0"/>
              <a:t>‹#›</a:t>
            </a:fld>
            <a:endParaRPr lang="el-GR"/>
          </a:p>
        </p:txBody>
      </p:sp>
    </p:spTree>
    <p:extLst>
      <p:ext uri="{BB962C8B-B14F-4D97-AF65-F5344CB8AC3E}">
        <p14:creationId xmlns:p14="http://schemas.microsoft.com/office/powerpoint/2010/main" val="162323370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A3EC79C-1814-4DC6-A009-C965B0DFE2EE}" type="datetimeFigureOut">
              <a:rPr lang="el-GR" smtClean="0"/>
              <a:t>2/11/2023</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BAF32FE-3D27-434C-BE00-198E7DAA4B30}" type="slidenum">
              <a:rPr lang="el-GR" smtClean="0"/>
              <a:t>‹#›</a:t>
            </a:fld>
            <a:endParaRPr lang="el-GR"/>
          </a:p>
        </p:txBody>
      </p:sp>
    </p:spTree>
    <p:extLst>
      <p:ext uri="{BB962C8B-B14F-4D97-AF65-F5344CB8AC3E}">
        <p14:creationId xmlns:p14="http://schemas.microsoft.com/office/powerpoint/2010/main" val="65061648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a:extLst>
              <a:ext uri="{FF2B5EF4-FFF2-40B4-BE49-F238E27FC236}">
                <a16:creationId xmlns:a16="http://schemas.microsoft.com/office/drawing/2014/main" id="{20415C61-1354-473F-9792-21995113F482}"/>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Kλικ για επεξεργασία του τίτλου</a:t>
            </a:r>
          </a:p>
        </p:txBody>
      </p:sp>
      <p:sp>
        <p:nvSpPr>
          <p:cNvPr id="1027" name="2 - Θέση κειμένου">
            <a:extLst>
              <a:ext uri="{FF2B5EF4-FFF2-40B4-BE49-F238E27FC236}">
                <a16:creationId xmlns:a16="http://schemas.microsoft.com/office/drawing/2014/main" id="{D96A0843-A1E4-4518-8AE6-DE63958F6BA7}"/>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3 - Θέση ημερομηνίας">
            <a:extLst>
              <a:ext uri="{FF2B5EF4-FFF2-40B4-BE49-F238E27FC236}">
                <a16:creationId xmlns:a16="http://schemas.microsoft.com/office/drawing/2014/main" id="{FF9AC63C-3E26-49CE-9F4C-B89C3539B93F}"/>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hangingPunct="1">
              <a:defRPr sz="1600">
                <a:solidFill>
                  <a:schemeClr val="tx1">
                    <a:tint val="75000"/>
                  </a:schemeClr>
                </a:solidFill>
                <a:latin typeface="Arial" charset="0"/>
              </a:defRPr>
            </a:lvl1pPr>
          </a:lstStyle>
          <a:p>
            <a:pPr>
              <a:defRPr/>
            </a:pPr>
            <a:fld id="{186C1653-9DA8-4A33-BE57-59593F911536}" type="datetimeFigureOut">
              <a:rPr lang="el-GR"/>
              <a:pPr>
                <a:defRPr/>
              </a:pPr>
              <a:t>2/11/2023</a:t>
            </a:fld>
            <a:endParaRPr lang="el-GR"/>
          </a:p>
        </p:txBody>
      </p:sp>
      <p:sp>
        <p:nvSpPr>
          <p:cNvPr id="5" name="4 - Θέση υποσέλιδου">
            <a:extLst>
              <a:ext uri="{FF2B5EF4-FFF2-40B4-BE49-F238E27FC236}">
                <a16:creationId xmlns:a16="http://schemas.microsoft.com/office/drawing/2014/main" id="{0D243372-87A8-4727-B75F-73CDAFA8B72E}"/>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hangingPunct="1">
              <a:defRPr sz="1600">
                <a:solidFill>
                  <a:schemeClr val="tx1">
                    <a:tint val="75000"/>
                  </a:schemeClr>
                </a:solidFill>
                <a:latin typeface="Arial" charset="0"/>
              </a:defRPr>
            </a:lvl1pPr>
          </a:lstStyle>
          <a:p>
            <a:pPr>
              <a:defRPr/>
            </a:pPr>
            <a:endParaRPr lang="el-GR"/>
          </a:p>
        </p:txBody>
      </p:sp>
      <p:sp>
        <p:nvSpPr>
          <p:cNvPr id="6" name="5 - Θέση αριθμού διαφάνειας">
            <a:extLst>
              <a:ext uri="{FF2B5EF4-FFF2-40B4-BE49-F238E27FC236}">
                <a16:creationId xmlns:a16="http://schemas.microsoft.com/office/drawing/2014/main" id="{5A4D2227-2BF1-4B02-ADED-00C97BB3E4FD}"/>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defRPr>
            </a:lvl1pPr>
          </a:lstStyle>
          <a:p>
            <a:pPr>
              <a:defRPr/>
            </a:pPr>
            <a:fld id="{F4F294CC-A311-45D0-A97A-9F9EBB6AC872}" type="slidenum">
              <a:rPr lang="el-GR" altLang="en-US"/>
              <a:pPr>
                <a:defRPr/>
              </a:pPr>
              <a:t>‹#›</a:t>
            </a:fld>
            <a:endParaRPr lang="el-GR" altLang="en-US"/>
          </a:p>
        </p:txBody>
      </p:sp>
      <p:pic>
        <p:nvPicPr>
          <p:cNvPr id="1031" name="Picture 4" descr="Standing_Slide_EleutheriAnakoinosi-2.jpg">
            <a:extLst>
              <a:ext uri="{FF2B5EF4-FFF2-40B4-BE49-F238E27FC236}">
                <a16:creationId xmlns:a16="http://schemas.microsoft.com/office/drawing/2014/main" id="{1200613F-9B67-4A8E-942F-14C99B5D6E4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807771"/>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l-G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4672365-39FD-4CF2-8AEC-B2EDDB58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5067029-671D-4770-9D37-B3F749477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CD4AB3-9578-45D5-B6E5-19617DC5FD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A5916-8BD6-465E-A65D-53B8AFE1C515}" type="datetimeFigureOut">
              <a:rPr lang="el-GR" smtClean="0"/>
              <a:t>2/11/2023</a:t>
            </a:fld>
            <a:endParaRPr lang="el-GR"/>
          </a:p>
        </p:txBody>
      </p:sp>
      <p:sp>
        <p:nvSpPr>
          <p:cNvPr id="5" name="Θέση υποσέλιδου 4">
            <a:extLst>
              <a:ext uri="{FF2B5EF4-FFF2-40B4-BE49-F238E27FC236}">
                <a16:creationId xmlns:a16="http://schemas.microsoft.com/office/drawing/2014/main" id="{784A248D-949F-4D83-8033-00C413BA8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5D474E82-6DEB-4DEC-873A-57687DA1EE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EF1D8-9695-44C8-932F-34DE8EFE8836}" type="slidenum">
              <a:rPr lang="el-GR" smtClean="0"/>
              <a:t>‹#›</a:t>
            </a:fld>
            <a:endParaRPr lang="el-GR"/>
          </a:p>
        </p:txBody>
      </p:sp>
    </p:spTree>
    <p:extLst>
      <p:ext uri="{BB962C8B-B14F-4D97-AF65-F5344CB8AC3E}">
        <p14:creationId xmlns:p14="http://schemas.microsoft.com/office/powerpoint/2010/main" val="11842064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3FE42E8-8B57-452D-A122-4DCE9AC771EF}" type="datetime1">
              <a:rPr lang="en-US" smtClean="0"/>
              <a:t>11/2/2023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Sample Footer Text</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8E28480-1C08-4458-AD97-0283E6FFD09D}"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29548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6.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1.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1.png"/><Relationship Id="rId10" Type="http://schemas.openxmlformats.org/officeDocument/2006/relationships/image" Target="../media/image31.png"/><Relationship Id="rId4" Type="http://schemas.openxmlformats.org/officeDocument/2006/relationships/image" Target="../media/image23.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3.jpeg"/><Relationship Id="rId1" Type="http://schemas.openxmlformats.org/officeDocument/2006/relationships/slideLayout" Target="../slideLayouts/slideLayout6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B51EFAC9-679F-01BD-1273-700C130EFE52}"/>
              </a:ext>
            </a:extLst>
          </p:cNvPr>
          <p:cNvSpPr>
            <a:spLocks noGrp="1"/>
          </p:cNvSpPr>
          <p:nvPr>
            <p:ph type="subTitle" idx="1"/>
          </p:nvPr>
        </p:nvSpPr>
        <p:spPr/>
        <p:txBody>
          <a:bodyPr>
            <a:normAutofit fontScale="62500" lnSpcReduction="20000"/>
          </a:bodyPr>
          <a:lstStyle/>
          <a:p>
            <a:r>
              <a:rPr lang="el-GR" dirty="0"/>
              <a:t>04.11.2023 (</a:t>
            </a:r>
            <a:r>
              <a:rPr lang="el-GR" dirty="0" err="1"/>
              <a:t>αλεξανδρουπολη</a:t>
            </a:r>
            <a:r>
              <a:rPr lang="el-GR" dirty="0"/>
              <a:t>)</a:t>
            </a:r>
            <a:endParaRPr lang="en-US" dirty="0"/>
          </a:p>
          <a:p>
            <a:r>
              <a:rPr lang="el-GR" dirty="0">
                <a:solidFill>
                  <a:srgbClr val="222222"/>
                </a:solidFill>
                <a:latin typeface="Arial" panose="020B0604020202020204" pitchFamily="34" charset="0"/>
              </a:rPr>
              <a:t>«</a:t>
            </a:r>
            <a:r>
              <a:rPr lang="el-GR" b="0" i="0" dirty="0" err="1">
                <a:solidFill>
                  <a:srgbClr val="222222"/>
                </a:solidFill>
                <a:effectLst/>
                <a:latin typeface="Arial" panose="020B0604020202020204" pitchFamily="34" charset="0"/>
              </a:rPr>
              <a:t>αναδιοργανωση</a:t>
            </a:r>
            <a:r>
              <a:rPr lang="el-GR" b="0" i="0" dirty="0">
                <a:solidFill>
                  <a:srgbClr val="222222"/>
                </a:solidFill>
                <a:effectLst/>
                <a:latin typeface="Arial" panose="020B0604020202020204" pitchFamily="34" charset="0"/>
              </a:rPr>
              <a:t> των </a:t>
            </a:r>
            <a:r>
              <a:rPr lang="el-GR" b="0" i="0" dirty="0" err="1">
                <a:solidFill>
                  <a:srgbClr val="222222"/>
                </a:solidFill>
                <a:effectLst/>
                <a:latin typeface="Arial" panose="020B0604020202020204" pitchFamily="34" charset="0"/>
              </a:rPr>
              <a:t>υπηρεσιων</a:t>
            </a:r>
            <a:r>
              <a:rPr lang="el-GR" b="0" i="0" dirty="0">
                <a:solidFill>
                  <a:srgbClr val="222222"/>
                </a:solidFill>
                <a:effectLst/>
                <a:latin typeface="Arial" panose="020B0604020202020204" pitchFamily="34" charset="0"/>
              </a:rPr>
              <a:t> </a:t>
            </a:r>
            <a:r>
              <a:rPr lang="el-GR" b="0" i="0" dirty="0" err="1">
                <a:solidFill>
                  <a:srgbClr val="222222"/>
                </a:solidFill>
                <a:effectLst/>
                <a:latin typeface="Arial" panose="020B0604020202020204" pitchFamily="34" charset="0"/>
              </a:rPr>
              <a:t>δημοσιασ</a:t>
            </a:r>
            <a:r>
              <a:rPr lang="el-GR" b="0" i="0" dirty="0">
                <a:solidFill>
                  <a:srgbClr val="222222"/>
                </a:solidFill>
                <a:effectLst/>
                <a:latin typeface="Arial" panose="020B0604020202020204" pitchFamily="34" charset="0"/>
              </a:rPr>
              <a:t> </a:t>
            </a:r>
            <a:r>
              <a:rPr lang="el-GR" b="0" i="0" dirty="0" err="1">
                <a:solidFill>
                  <a:srgbClr val="222222"/>
                </a:solidFill>
                <a:effectLst/>
                <a:latin typeface="Arial" panose="020B0604020202020204" pitchFamily="34" charset="0"/>
              </a:rPr>
              <a:t>υγειασ</a:t>
            </a:r>
            <a:r>
              <a:rPr lang="el-GR" b="0" i="0" dirty="0">
                <a:solidFill>
                  <a:srgbClr val="222222"/>
                </a:solidFill>
                <a:effectLst/>
                <a:latin typeface="Arial" panose="020B0604020202020204" pitchFamily="34" charset="0"/>
              </a:rPr>
              <a:t> και του </a:t>
            </a:r>
            <a:r>
              <a:rPr lang="el-GR" b="0" i="0" dirty="0" err="1">
                <a:solidFill>
                  <a:srgbClr val="222222"/>
                </a:solidFill>
                <a:effectLst/>
                <a:latin typeface="Arial" panose="020B0604020202020204" pitchFamily="34" charset="0"/>
              </a:rPr>
              <a:t>συστηματοσ</a:t>
            </a:r>
            <a:r>
              <a:rPr lang="el-GR" b="0" i="0" dirty="0">
                <a:solidFill>
                  <a:srgbClr val="222222"/>
                </a:solidFill>
                <a:effectLst/>
                <a:latin typeface="Arial" panose="020B0604020202020204" pitchFamily="34" charset="0"/>
              </a:rPr>
              <a:t> </a:t>
            </a:r>
            <a:r>
              <a:rPr lang="el-GR" b="0" i="0" dirty="0" err="1">
                <a:solidFill>
                  <a:srgbClr val="222222"/>
                </a:solidFill>
                <a:effectLst/>
                <a:latin typeface="Arial" panose="020B0604020202020204" pitchFamily="34" charset="0"/>
              </a:rPr>
              <a:t>υγειασ</a:t>
            </a:r>
            <a:r>
              <a:rPr lang="el-GR" b="0" i="0" dirty="0">
                <a:solidFill>
                  <a:srgbClr val="222222"/>
                </a:solidFill>
                <a:effectLst/>
                <a:latin typeface="Arial" panose="020B0604020202020204" pitchFamily="34" charset="0"/>
              </a:rPr>
              <a:t>»</a:t>
            </a:r>
          </a:p>
          <a:p>
            <a:r>
              <a:rPr lang="en-US" dirty="0">
                <a:solidFill>
                  <a:srgbClr val="222222"/>
                </a:solidFill>
                <a:latin typeface="Arial" panose="020B0604020202020204" pitchFamily="34" charset="0"/>
              </a:rPr>
              <a:t>(</a:t>
            </a:r>
            <a:r>
              <a:rPr lang="el-GR" dirty="0" err="1">
                <a:solidFill>
                  <a:srgbClr val="222222"/>
                </a:solidFill>
                <a:latin typeface="Arial" panose="020B0604020202020204" pitchFamily="34" charset="0"/>
              </a:rPr>
              <a:t>νικοσ</a:t>
            </a:r>
            <a:r>
              <a:rPr lang="el-GR" dirty="0">
                <a:solidFill>
                  <a:srgbClr val="222222"/>
                </a:solidFill>
                <a:latin typeface="Arial" panose="020B0604020202020204" pitchFamily="34" charset="0"/>
              </a:rPr>
              <a:t> </a:t>
            </a:r>
            <a:r>
              <a:rPr lang="el-GR" dirty="0" err="1">
                <a:solidFill>
                  <a:srgbClr val="222222"/>
                </a:solidFill>
                <a:latin typeface="Arial" panose="020B0604020202020204" pitchFamily="34" charset="0"/>
              </a:rPr>
              <a:t>πολυζοσ</a:t>
            </a:r>
            <a:r>
              <a:rPr lang="el-GR" dirty="0">
                <a:solidFill>
                  <a:srgbClr val="222222"/>
                </a:solidFill>
                <a:latin typeface="Arial" panose="020B0604020202020204" pitchFamily="34" charset="0"/>
              </a:rPr>
              <a:t>, </a:t>
            </a:r>
            <a:r>
              <a:rPr lang="el-GR" dirty="0" err="1">
                <a:solidFill>
                  <a:srgbClr val="222222"/>
                </a:solidFill>
                <a:latin typeface="Arial" panose="020B0604020202020204" pitchFamily="34" charset="0"/>
              </a:rPr>
              <a:t>καθηγητησ</a:t>
            </a:r>
            <a:r>
              <a:rPr lang="el-GR" dirty="0">
                <a:solidFill>
                  <a:srgbClr val="222222"/>
                </a:solidFill>
                <a:latin typeface="Arial" panose="020B0604020202020204" pitchFamily="34" charset="0"/>
              </a:rPr>
              <a:t> </a:t>
            </a:r>
            <a:r>
              <a:rPr lang="el-GR" dirty="0" err="1">
                <a:solidFill>
                  <a:srgbClr val="222222"/>
                </a:solidFill>
                <a:latin typeface="Arial" panose="020B0604020202020204" pitchFamily="34" charset="0"/>
              </a:rPr>
              <a:t>διοικησησ</a:t>
            </a:r>
            <a:r>
              <a:rPr lang="el-GR" dirty="0">
                <a:solidFill>
                  <a:srgbClr val="222222"/>
                </a:solidFill>
                <a:latin typeface="Arial" panose="020B0604020202020204" pitchFamily="34" charset="0"/>
              </a:rPr>
              <a:t> </a:t>
            </a:r>
            <a:r>
              <a:rPr lang="el-GR" dirty="0" err="1">
                <a:solidFill>
                  <a:srgbClr val="222222"/>
                </a:solidFill>
                <a:latin typeface="Arial" panose="020B0604020202020204" pitchFamily="34" charset="0"/>
              </a:rPr>
              <a:t>υπηρεσιων</a:t>
            </a:r>
            <a:r>
              <a:rPr lang="el-GR" dirty="0">
                <a:solidFill>
                  <a:srgbClr val="222222"/>
                </a:solidFill>
                <a:latin typeface="Arial" panose="020B0604020202020204" pitchFamily="34" charset="0"/>
              </a:rPr>
              <a:t> </a:t>
            </a:r>
            <a:r>
              <a:rPr lang="el-GR" dirty="0" err="1">
                <a:solidFill>
                  <a:srgbClr val="222222"/>
                </a:solidFill>
                <a:latin typeface="Arial" panose="020B0604020202020204" pitchFamily="34" charset="0"/>
              </a:rPr>
              <a:t>υγειασ</a:t>
            </a:r>
            <a:r>
              <a:rPr lang="el-GR" dirty="0">
                <a:solidFill>
                  <a:srgbClr val="222222"/>
                </a:solidFill>
                <a:latin typeface="Arial" panose="020B0604020202020204" pitchFamily="34" charset="0"/>
              </a:rPr>
              <a:t>, </a:t>
            </a:r>
          </a:p>
          <a:p>
            <a:r>
              <a:rPr lang="el-GR" dirty="0" err="1">
                <a:solidFill>
                  <a:srgbClr val="222222"/>
                </a:solidFill>
                <a:latin typeface="Arial" panose="020B0604020202020204" pitchFamily="34" charset="0"/>
              </a:rPr>
              <a:t>δημοκριτειο</a:t>
            </a:r>
            <a:r>
              <a:rPr lang="el-GR" dirty="0">
                <a:solidFill>
                  <a:srgbClr val="222222"/>
                </a:solidFill>
                <a:latin typeface="Arial" panose="020B0604020202020204" pitchFamily="34" charset="0"/>
              </a:rPr>
              <a:t> </a:t>
            </a:r>
            <a:r>
              <a:rPr lang="el-GR" dirty="0" err="1">
                <a:solidFill>
                  <a:srgbClr val="222222"/>
                </a:solidFill>
                <a:latin typeface="Arial" panose="020B0604020202020204" pitchFamily="34" charset="0"/>
              </a:rPr>
              <a:t>πανεπιστημιο</a:t>
            </a:r>
            <a:r>
              <a:rPr lang="el-GR" dirty="0">
                <a:solidFill>
                  <a:srgbClr val="222222"/>
                </a:solidFill>
                <a:latin typeface="Arial" panose="020B0604020202020204" pitchFamily="34" charset="0"/>
              </a:rPr>
              <a:t> </a:t>
            </a:r>
            <a:r>
              <a:rPr lang="el-GR" dirty="0" err="1">
                <a:solidFill>
                  <a:srgbClr val="222222"/>
                </a:solidFill>
                <a:latin typeface="Arial" panose="020B0604020202020204" pitchFamily="34" charset="0"/>
              </a:rPr>
              <a:t>θρακησ</a:t>
            </a:r>
            <a:r>
              <a:rPr lang="el-GR" dirty="0">
                <a:solidFill>
                  <a:srgbClr val="222222"/>
                </a:solidFill>
                <a:latin typeface="Arial" panose="020B0604020202020204" pitchFamily="34" charset="0"/>
              </a:rPr>
              <a:t>)</a:t>
            </a:r>
            <a:endParaRPr lang="el-GR" dirty="0"/>
          </a:p>
        </p:txBody>
      </p:sp>
      <p:sp>
        <p:nvSpPr>
          <p:cNvPr id="5" name="Τίτλος 4">
            <a:extLst>
              <a:ext uri="{FF2B5EF4-FFF2-40B4-BE49-F238E27FC236}">
                <a16:creationId xmlns:a16="http://schemas.microsoft.com/office/drawing/2014/main" id="{F971E300-8CDC-6925-00EE-1EA386F2B683}"/>
              </a:ext>
            </a:extLst>
          </p:cNvPr>
          <p:cNvSpPr>
            <a:spLocks noGrp="1"/>
          </p:cNvSpPr>
          <p:nvPr>
            <p:ph type="ctrTitle"/>
          </p:nvPr>
        </p:nvSpPr>
        <p:spPr>
          <a:xfrm>
            <a:off x="1135117" y="1300785"/>
            <a:ext cx="10034752" cy="2509213"/>
          </a:xfrm>
        </p:spPr>
        <p:txBody>
          <a:bodyPr>
            <a:normAutofit/>
          </a:bodyPr>
          <a:lstStyle/>
          <a:p>
            <a:r>
              <a:rPr lang="el-GR" sz="3200" dirty="0"/>
              <a:t>1</a:t>
            </a:r>
            <a:r>
              <a:rPr lang="el-GR" sz="3200" baseline="30000" dirty="0"/>
              <a:t>ο</a:t>
            </a:r>
            <a:r>
              <a:rPr lang="el-GR" sz="3200" dirty="0"/>
              <a:t> </a:t>
            </a:r>
            <a:r>
              <a:rPr lang="el-GR" sz="3200" dirty="0" err="1"/>
              <a:t>διεθνεσ</a:t>
            </a:r>
            <a:r>
              <a:rPr lang="el-GR" sz="3200" dirty="0"/>
              <a:t> </a:t>
            </a:r>
            <a:r>
              <a:rPr lang="el-GR" sz="3200" dirty="0" err="1"/>
              <a:t>συνεδριο</a:t>
            </a:r>
            <a:r>
              <a:rPr lang="el-GR" sz="3200" dirty="0"/>
              <a:t> </a:t>
            </a:r>
            <a:br>
              <a:rPr lang="el-GR" sz="3200" dirty="0"/>
            </a:br>
            <a:r>
              <a:rPr lang="el-GR" sz="3200" dirty="0"/>
              <a:t>«</a:t>
            </a:r>
            <a:r>
              <a:rPr lang="el-GR" sz="3200" dirty="0" err="1"/>
              <a:t>Επιδημιολογια</a:t>
            </a:r>
            <a:r>
              <a:rPr lang="el-GR" sz="3200" dirty="0"/>
              <a:t>, </a:t>
            </a:r>
            <a:r>
              <a:rPr lang="el-GR" sz="3200" dirty="0" err="1"/>
              <a:t>προληψη</a:t>
            </a:r>
            <a:r>
              <a:rPr lang="el-GR" sz="3200" dirty="0"/>
              <a:t> &amp; </a:t>
            </a:r>
            <a:r>
              <a:rPr lang="el-GR" sz="3200" dirty="0" err="1"/>
              <a:t>θεραπεια</a:t>
            </a:r>
            <a:r>
              <a:rPr lang="el-GR" sz="3200" dirty="0"/>
              <a:t> των </a:t>
            </a:r>
            <a:r>
              <a:rPr lang="el-GR" sz="3200" dirty="0" err="1"/>
              <a:t>λοιμωξεων</a:t>
            </a:r>
            <a:r>
              <a:rPr lang="el-GR" sz="3200" dirty="0"/>
              <a:t> </a:t>
            </a:r>
            <a:r>
              <a:rPr lang="el-GR" sz="3200" dirty="0" err="1"/>
              <a:t>μετα</a:t>
            </a:r>
            <a:r>
              <a:rPr lang="el-GR" sz="3200" dirty="0"/>
              <a:t> την </a:t>
            </a:r>
            <a:r>
              <a:rPr lang="el-GR" sz="3200" dirty="0" err="1"/>
              <a:t>πανδημια</a:t>
            </a:r>
            <a:r>
              <a:rPr lang="el-GR" sz="3200" dirty="0"/>
              <a:t>. </a:t>
            </a:r>
            <a:r>
              <a:rPr lang="el-GR" sz="3200" dirty="0" err="1"/>
              <a:t>Διαχειριση</a:t>
            </a:r>
            <a:r>
              <a:rPr lang="el-GR" sz="3200" dirty="0"/>
              <a:t> της </a:t>
            </a:r>
            <a:r>
              <a:rPr lang="el-GR" sz="3200" dirty="0" err="1"/>
              <a:t>κρισησ</a:t>
            </a:r>
            <a:r>
              <a:rPr lang="el-GR" sz="3200" dirty="0"/>
              <a:t>»</a:t>
            </a:r>
          </a:p>
        </p:txBody>
      </p:sp>
    </p:spTree>
    <p:extLst>
      <p:ext uri="{BB962C8B-B14F-4D97-AF65-F5344CB8AC3E}">
        <p14:creationId xmlns:p14="http://schemas.microsoft.com/office/powerpoint/2010/main" val="379343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73761"/>
            <a:ext cx="10120630" cy="830997"/>
          </a:xfrm>
          <a:prstGeom prst="rect">
            <a:avLst/>
          </a:prstGeom>
        </p:spPr>
        <p:txBody>
          <a:bodyPr vert="horz" wrap="square" lIns="0" tIns="60960" rIns="0" bIns="0" rtlCol="0">
            <a:spAutoFit/>
          </a:bodyPr>
          <a:lstStyle/>
          <a:p>
            <a:pPr marL="12700" marR="901700">
              <a:lnSpc>
                <a:spcPts val="3020"/>
              </a:lnSpc>
              <a:spcBef>
                <a:spcPts val="480"/>
              </a:spcBef>
            </a:pPr>
            <a:r>
              <a:rPr lang="el-GR" sz="2800" spc="-10" dirty="0"/>
              <a:t>Β. </a:t>
            </a:r>
            <a:r>
              <a:rPr sz="2800" spc="-10" dirty="0" err="1"/>
              <a:t>Αύξηση</a:t>
            </a:r>
            <a:r>
              <a:rPr sz="2800" spc="20" dirty="0"/>
              <a:t> </a:t>
            </a:r>
            <a:r>
              <a:rPr sz="2800" spc="-5" dirty="0"/>
              <a:t>των</a:t>
            </a:r>
            <a:r>
              <a:rPr sz="2800" spc="5" dirty="0"/>
              <a:t> </a:t>
            </a:r>
            <a:r>
              <a:rPr sz="2800" spc="-10" dirty="0"/>
              <a:t>δαπανών</a:t>
            </a:r>
            <a:r>
              <a:rPr sz="2800" spc="25" dirty="0"/>
              <a:t> </a:t>
            </a:r>
            <a:r>
              <a:rPr sz="2800" spc="-5" dirty="0"/>
              <a:t>υγείας</a:t>
            </a:r>
            <a:r>
              <a:rPr sz="2800" spc="10" dirty="0"/>
              <a:t> </a:t>
            </a:r>
            <a:r>
              <a:rPr sz="2800" spc="-5" dirty="0"/>
              <a:t>το</a:t>
            </a:r>
            <a:r>
              <a:rPr sz="2800" spc="5" dirty="0"/>
              <a:t> </a:t>
            </a:r>
            <a:r>
              <a:rPr sz="2800" spc="-5" dirty="0"/>
              <a:t>2020</a:t>
            </a:r>
            <a:r>
              <a:rPr lang="el-GR" sz="2800" spc="-5" dirty="0"/>
              <a:t>,</a:t>
            </a:r>
            <a:r>
              <a:rPr sz="2800" spc="40" dirty="0"/>
              <a:t> </a:t>
            </a:r>
            <a:r>
              <a:rPr sz="2800" spc="-5" dirty="0"/>
              <a:t>για</a:t>
            </a:r>
            <a:r>
              <a:rPr sz="2800" spc="10" dirty="0"/>
              <a:t> </a:t>
            </a:r>
            <a:r>
              <a:rPr sz="2800" spc="-10" dirty="0"/>
              <a:t>την</a:t>
            </a:r>
            <a:r>
              <a:rPr sz="2800" spc="10" dirty="0"/>
              <a:t> </a:t>
            </a:r>
            <a:r>
              <a:rPr sz="2800" spc="-10" dirty="0"/>
              <a:t>αντιμετώπιση</a:t>
            </a:r>
            <a:r>
              <a:rPr sz="2800" spc="35" dirty="0"/>
              <a:t> </a:t>
            </a:r>
            <a:r>
              <a:rPr sz="2800" spc="-10" dirty="0"/>
              <a:t>της </a:t>
            </a:r>
            <a:r>
              <a:rPr sz="2800" spc="-620" dirty="0"/>
              <a:t> </a:t>
            </a:r>
            <a:r>
              <a:rPr sz="2800" spc="-5" dirty="0"/>
              <a:t>πανδημίας</a:t>
            </a:r>
            <a:r>
              <a:rPr lang="el-GR" sz="2800" spc="-5" dirty="0"/>
              <a:t>, με σταθεροποίηση κατόπιν, στα επίπεδα 2011</a:t>
            </a:r>
            <a:r>
              <a:rPr sz="2800" spc="-5" dirty="0"/>
              <a:t>.</a:t>
            </a:r>
            <a:r>
              <a:rPr lang="en-US" sz="2800" spc="-5" dirty="0"/>
              <a:t> </a:t>
            </a:r>
            <a:endParaRPr sz="2800" dirty="0"/>
          </a:p>
        </p:txBody>
      </p:sp>
      <p:sp>
        <p:nvSpPr>
          <p:cNvPr id="3" name="object 3"/>
          <p:cNvSpPr txBox="1"/>
          <p:nvPr/>
        </p:nvSpPr>
        <p:spPr>
          <a:xfrm>
            <a:off x="11159743" y="6431686"/>
            <a:ext cx="11493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35" normalizeH="0" baseline="0" noProof="0" dirty="0">
                <a:ln>
                  <a:noFill/>
                </a:ln>
                <a:solidFill>
                  <a:srgbClr val="404040"/>
                </a:solidFill>
                <a:effectLst/>
                <a:uLnTx/>
                <a:uFillTx/>
                <a:latin typeface="Arial"/>
                <a:ea typeface="+mn-ea"/>
                <a:cs typeface="Arial"/>
              </a:rPr>
              <a:t>8</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p:nvPr/>
        </p:nvSpPr>
        <p:spPr>
          <a:xfrm>
            <a:off x="78739" y="6583476"/>
            <a:ext cx="6704965" cy="1866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Πηγή:</a:t>
            </a:r>
            <a:r>
              <a:rPr kumimoji="0" sz="1050" b="0" i="0" u="none" strike="noStrike" kern="1200" cap="none" spc="-25"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Σύστημα </a:t>
            </a:r>
            <a:r>
              <a:rPr kumimoji="0" sz="1050" b="0" i="0" u="none" strike="noStrike" kern="1200" cap="none" spc="-5" normalizeH="0" baseline="0" noProof="0" dirty="0">
                <a:ln>
                  <a:noFill/>
                </a:ln>
                <a:solidFill>
                  <a:prstClr val="black"/>
                </a:solidFill>
                <a:effectLst/>
                <a:uLnTx/>
                <a:uFillTx/>
                <a:latin typeface="Calibri"/>
                <a:ea typeface="+mn-ea"/>
                <a:cs typeface="Calibri"/>
              </a:rPr>
              <a:t>Λογαριασμών Υγείας</a:t>
            </a:r>
            <a:r>
              <a:rPr kumimoji="0" sz="1050" b="0" i="0" u="none" strike="noStrike" kern="1200" cap="none" spc="-1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(ΣΛΥ)</a:t>
            </a:r>
            <a:r>
              <a:rPr kumimoji="0" sz="1050" b="0" i="0" u="none" strike="noStrike" kern="1200" cap="none" spc="-1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2020, </a:t>
            </a:r>
            <a:r>
              <a:rPr kumimoji="0" sz="1050" b="0" i="0" u="none" strike="noStrike" kern="1200" cap="none" spc="-5" normalizeH="0" baseline="0" noProof="0" dirty="0">
                <a:ln>
                  <a:noFill/>
                </a:ln>
                <a:solidFill>
                  <a:prstClr val="black"/>
                </a:solidFill>
                <a:effectLst/>
                <a:uLnTx/>
                <a:uFillTx/>
                <a:latin typeface="Calibri"/>
                <a:ea typeface="+mn-ea"/>
                <a:cs typeface="Calibri"/>
              </a:rPr>
              <a:t>ΕΛΣΤΑΤ,</a:t>
            </a:r>
            <a:r>
              <a:rPr kumimoji="0" sz="1050" b="0" i="0" u="none" strike="noStrike" kern="1200" cap="none" spc="1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2022,</a:t>
            </a:r>
            <a:r>
              <a:rPr kumimoji="0" sz="1050" b="0" i="0" u="none" strike="noStrike" kern="1200" cap="none" spc="-5" normalizeH="0" baseline="0" noProof="0" dirty="0">
                <a:ln>
                  <a:noFill/>
                </a:ln>
                <a:solidFill>
                  <a:prstClr val="black"/>
                </a:solidFill>
                <a:effectLst/>
                <a:uLnTx/>
                <a:uFillTx/>
                <a:latin typeface="Calibri"/>
                <a:ea typeface="+mn-ea"/>
                <a:cs typeface="Calibri"/>
              </a:rPr>
              <a:t> OECD</a:t>
            </a:r>
            <a:r>
              <a:rPr kumimoji="0" sz="1050" b="0" i="0" u="none" strike="noStrike" kern="1200" cap="none" spc="0" normalizeH="0" baseline="0" noProof="0" dirty="0">
                <a:ln>
                  <a:noFill/>
                </a:ln>
                <a:solidFill>
                  <a:prstClr val="black"/>
                </a:solidFill>
                <a:effectLst/>
                <a:uLnTx/>
                <a:uFillTx/>
                <a:latin typeface="Calibri"/>
                <a:ea typeface="+mn-ea"/>
                <a:cs typeface="Calibri"/>
              </a:rPr>
              <a:t> Health</a:t>
            </a:r>
            <a:r>
              <a:rPr kumimoji="0" sz="1050" b="0" i="0" u="none" strike="noStrike" kern="1200" cap="none" spc="-5" normalizeH="0" baseline="0" noProof="0" dirty="0">
                <a:ln>
                  <a:noFill/>
                </a:ln>
                <a:solidFill>
                  <a:prstClr val="black"/>
                </a:solidFill>
                <a:effectLst/>
                <a:uLnTx/>
                <a:uFillTx/>
                <a:latin typeface="Calibri"/>
                <a:ea typeface="+mn-ea"/>
                <a:cs typeface="Calibri"/>
              </a:rPr>
              <a:t> Statistics,</a:t>
            </a:r>
            <a:r>
              <a:rPr kumimoji="0" sz="1050" b="0" i="0" u="none" strike="noStrike" kern="1200" cap="none" spc="25"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2022, επεξεργασία</a:t>
            </a:r>
            <a:r>
              <a:rPr kumimoji="0" sz="1050" b="0" i="0" u="none" strike="noStrike" kern="1200" cap="none" spc="-3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στοιχείων</a:t>
            </a:r>
            <a:r>
              <a:rPr kumimoji="0" sz="1050" b="0" i="0" u="none" strike="noStrike" kern="1200" cap="none" spc="-1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ΙΟΒΕ.</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p:nvPr/>
        </p:nvSpPr>
        <p:spPr>
          <a:xfrm>
            <a:off x="1667255" y="5475732"/>
            <a:ext cx="4212590" cy="0"/>
          </a:xfrm>
          <a:custGeom>
            <a:avLst/>
            <a:gdLst/>
            <a:ahLst/>
            <a:cxnLst/>
            <a:rect l="l" t="t" r="r" b="b"/>
            <a:pathLst>
              <a:path w="4212590">
                <a:moveTo>
                  <a:pt x="0" y="0"/>
                </a:moveTo>
                <a:lnTo>
                  <a:pt x="4212335" y="0"/>
                </a:lnTo>
              </a:path>
            </a:pathLst>
          </a:custGeom>
          <a:ln w="952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object 6"/>
          <p:cNvGrpSpPr/>
          <p:nvPr/>
        </p:nvGrpSpPr>
        <p:grpSpPr>
          <a:xfrm>
            <a:off x="1805749" y="3546030"/>
            <a:ext cx="3935729" cy="971550"/>
            <a:chOff x="1805749" y="3546030"/>
            <a:chExt cx="3935729" cy="971550"/>
          </a:xfrm>
        </p:grpSpPr>
        <p:sp>
          <p:nvSpPr>
            <p:cNvPr id="7" name="object 7"/>
            <p:cNvSpPr/>
            <p:nvPr/>
          </p:nvSpPr>
          <p:spPr>
            <a:xfrm>
              <a:off x="1841753" y="3581631"/>
              <a:ext cx="3863340" cy="899160"/>
            </a:xfrm>
            <a:custGeom>
              <a:avLst/>
              <a:gdLst/>
              <a:ahLst/>
              <a:cxnLst/>
              <a:rect l="l" t="t" r="r" b="b"/>
              <a:pathLst>
                <a:path w="3863340" h="899160">
                  <a:moveTo>
                    <a:pt x="0" y="102257"/>
                  </a:moveTo>
                  <a:lnTo>
                    <a:pt x="43910" y="87649"/>
                  </a:lnTo>
                  <a:lnTo>
                    <a:pt x="87818" y="69997"/>
                  </a:lnTo>
                  <a:lnTo>
                    <a:pt x="131724" y="51128"/>
                  </a:lnTo>
                  <a:lnTo>
                    <a:pt x="175625" y="32867"/>
                  </a:lnTo>
                  <a:lnTo>
                    <a:pt x="219520" y="17042"/>
                  </a:lnTo>
                  <a:lnTo>
                    <a:pt x="263407" y="5477"/>
                  </a:lnTo>
                  <a:lnTo>
                    <a:pt x="307286" y="0"/>
                  </a:lnTo>
                  <a:lnTo>
                    <a:pt x="351154" y="2435"/>
                  </a:lnTo>
                  <a:lnTo>
                    <a:pt x="395065" y="14528"/>
                  </a:lnTo>
                  <a:lnTo>
                    <a:pt x="438975" y="35217"/>
                  </a:lnTo>
                  <a:lnTo>
                    <a:pt x="482885" y="62264"/>
                  </a:lnTo>
                  <a:lnTo>
                    <a:pt x="526796" y="93431"/>
                  </a:lnTo>
                  <a:lnTo>
                    <a:pt x="570706" y="126478"/>
                  </a:lnTo>
                  <a:lnTo>
                    <a:pt x="614616" y="159169"/>
                  </a:lnTo>
                  <a:lnTo>
                    <a:pt x="658526" y="189264"/>
                  </a:lnTo>
                  <a:lnTo>
                    <a:pt x="702437" y="214525"/>
                  </a:lnTo>
                  <a:lnTo>
                    <a:pt x="746347" y="234809"/>
                  </a:lnTo>
                  <a:lnTo>
                    <a:pt x="790255" y="252187"/>
                  </a:lnTo>
                  <a:lnTo>
                    <a:pt x="834161" y="267739"/>
                  </a:lnTo>
                  <a:lnTo>
                    <a:pt x="878062" y="282549"/>
                  </a:lnTo>
                  <a:lnTo>
                    <a:pt x="921957" y="297699"/>
                  </a:lnTo>
                  <a:lnTo>
                    <a:pt x="965844" y="314270"/>
                  </a:lnTo>
                  <a:lnTo>
                    <a:pt x="1009723" y="333344"/>
                  </a:lnTo>
                  <a:lnTo>
                    <a:pt x="1053591" y="356003"/>
                  </a:lnTo>
                  <a:lnTo>
                    <a:pt x="1092623" y="379216"/>
                  </a:lnTo>
                  <a:lnTo>
                    <a:pt x="1131654" y="404516"/>
                  </a:lnTo>
                  <a:lnTo>
                    <a:pt x="1170685" y="431563"/>
                  </a:lnTo>
                  <a:lnTo>
                    <a:pt x="1209717" y="460019"/>
                  </a:lnTo>
                  <a:lnTo>
                    <a:pt x="1248748" y="489543"/>
                  </a:lnTo>
                  <a:lnTo>
                    <a:pt x="1287779" y="519795"/>
                  </a:lnTo>
                  <a:lnTo>
                    <a:pt x="1326811" y="550437"/>
                  </a:lnTo>
                  <a:lnTo>
                    <a:pt x="1365842" y="581127"/>
                  </a:lnTo>
                  <a:lnTo>
                    <a:pt x="1404873" y="611527"/>
                  </a:lnTo>
                  <a:lnTo>
                    <a:pt x="1443900" y="644601"/>
                  </a:lnTo>
                  <a:lnTo>
                    <a:pt x="1482920" y="682106"/>
                  </a:lnTo>
                  <a:lnTo>
                    <a:pt x="1521935" y="722022"/>
                  </a:lnTo>
                  <a:lnTo>
                    <a:pt x="1560946" y="762326"/>
                  </a:lnTo>
                  <a:lnTo>
                    <a:pt x="1599956" y="800998"/>
                  </a:lnTo>
                  <a:lnTo>
                    <a:pt x="1638967" y="836016"/>
                  </a:lnTo>
                  <a:lnTo>
                    <a:pt x="1677982" y="865358"/>
                  </a:lnTo>
                  <a:lnTo>
                    <a:pt x="1717002" y="887002"/>
                  </a:lnTo>
                  <a:lnTo>
                    <a:pt x="1756029" y="898928"/>
                  </a:lnTo>
                  <a:lnTo>
                    <a:pt x="1799939" y="898976"/>
                  </a:lnTo>
                  <a:lnTo>
                    <a:pt x="1843849" y="886833"/>
                  </a:lnTo>
                  <a:lnTo>
                    <a:pt x="1887759" y="865502"/>
                  </a:lnTo>
                  <a:lnTo>
                    <a:pt x="1931669" y="837984"/>
                  </a:lnTo>
                  <a:lnTo>
                    <a:pt x="1975580" y="807281"/>
                  </a:lnTo>
                  <a:lnTo>
                    <a:pt x="2019490" y="776395"/>
                  </a:lnTo>
                  <a:lnTo>
                    <a:pt x="2063400" y="748328"/>
                  </a:lnTo>
                  <a:lnTo>
                    <a:pt x="2107310" y="726081"/>
                  </a:lnTo>
                  <a:lnTo>
                    <a:pt x="2151215" y="706610"/>
                  </a:lnTo>
                  <a:lnTo>
                    <a:pt x="2195111" y="685681"/>
                  </a:lnTo>
                  <a:lnTo>
                    <a:pt x="2239001" y="664660"/>
                  </a:lnTo>
                  <a:lnTo>
                    <a:pt x="2282888" y="644912"/>
                  </a:lnTo>
                  <a:lnTo>
                    <a:pt x="2326775" y="627801"/>
                  </a:lnTo>
                  <a:lnTo>
                    <a:pt x="2370665" y="614692"/>
                  </a:lnTo>
                  <a:lnTo>
                    <a:pt x="2414561" y="606950"/>
                  </a:lnTo>
                  <a:lnTo>
                    <a:pt x="2458466" y="605939"/>
                  </a:lnTo>
                  <a:lnTo>
                    <a:pt x="2502376" y="613955"/>
                  </a:lnTo>
                  <a:lnTo>
                    <a:pt x="2546286" y="630750"/>
                  </a:lnTo>
                  <a:lnTo>
                    <a:pt x="2590196" y="653733"/>
                  </a:lnTo>
                  <a:lnTo>
                    <a:pt x="2634106" y="680313"/>
                  </a:lnTo>
                  <a:lnTo>
                    <a:pt x="2678017" y="707900"/>
                  </a:lnTo>
                  <a:lnTo>
                    <a:pt x="2721927" y="733901"/>
                  </a:lnTo>
                  <a:lnTo>
                    <a:pt x="2765837" y="755727"/>
                  </a:lnTo>
                  <a:lnTo>
                    <a:pt x="2809747" y="770785"/>
                  </a:lnTo>
                  <a:lnTo>
                    <a:pt x="2859884" y="780565"/>
                  </a:lnTo>
                  <a:lnTo>
                    <a:pt x="2910033" y="785917"/>
                  </a:lnTo>
                  <a:lnTo>
                    <a:pt x="2960194" y="787763"/>
                  </a:lnTo>
                  <a:lnTo>
                    <a:pt x="3010363" y="787026"/>
                  </a:lnTo>
                  <a:lnTo>
                    <a:pt x="3060539" y="784627"/>
                  </a:lnTo>
                  <a:lnTo>
                    <a:pt x="3110720" y="781489"/>
                  </a:lnTo>
                  <a:lnTo>
                    <a:pt x="3160903" y="778532"/>
                  </a:lnTo>
                  <a:lnTo>
                    <a:pt x="3204813" y="779984"/>
                  </a:lnTo>
                  <a:lnTo>
                    <a:pt x="3248723" y="786410"/>
                  </a:lnTo>
                  <a:lnTo>
                    <a:pt x="3292633" y="794342"/>
                  </a:lnTo>
                  <a:lnTo>
                    <a:pt x="3336543" y="800313"/>
                  </a:lnTo>
                  <a:lnTo>
                    <a:pt x="3380454" y="800854"/>
                  </a:lnTo>
                  <a:lnTo>
                    <a:pt x="3424364" y="792498"/>
                  </a:lnTo>
                  <a:lnTo>
                    <a:pt x="3468274" y="771778"/>
                  </a:lnTo>
                  <a:lnTo>
                    <a:pt x="3512184" y="735225"/>
                  </a:lnTo>
                  <a:lnTo>
                    <a:pt x="3558978" y="675938"/>
                  </a:lnTo>
                  <a:lnTo>
                    <a:pt x="3582379" y="639148"/>
                  </a:lnTo>
                  <a:lnTo>
                    <a:pt x="3605783" y="598356"/>
                  </a:lnTo>
                  <a:lnTo>
                    <a:pt x="3629189" y="554132"/>
                  </a:lnTo>
                  <a:lnTo>
                    <a:pt x="3652598" y="507050"/>
                  </a:lnTo>
                  <a:lnTo>
                    <a:pt x="3676008" y="457679"/>
                  </a:lnTo>
                  <a:lnTo>
                    <a:pt x="3699421" y="406592"/>
                  </a:lnTo>
                  <a:lnTo>
                    <a:pt x="3722835" y="354359"/>
                  </a:lnTo>
                  <a:lnTo>
                    <a:pt x="3746250" y="301553"/>
                  </a:lnTo>
                  <a:lnTo>
                    <a:pt x="3769667" y="248745"/>
                  </a:lnTo>
                  <a:lnTo>
                    <a:pt x="3793084" y="196505"/>
                  </a:lnTo>
                  <a:lnTo>
                    <a:pt x="3816502" y="145407"/>
                  </a:lnTo>
                  <a:lnTo>
                    <a:pt x="3839921" y="96020"/>
                  </a:lnTo>
                  <a:lnTo>
                    <a:pt x="3863340" y="48917"/>
                  </a:lnTo>
                </a:path>
              </a:pathLst>
            </a:custGeom>
            <a:ln w="28575">
              <a:solidFill>
                <a:srgbClr val="00AF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object 8"/>
            <p:cNvPicPr/>
            <p:nvPr/>
          </p:nvPicPr>
          <p:blipFill>
            <a:blip r:embed="rId2" cstate="print"/>
            <a:stretch>
              <a:fillRect/>
            </a:stretch>
          </p:blipFill>
          <p:spPr>
            <a:xfrm>
              <a:off x="1805749" y="3646614"/>
              <a:ext cx="73532" cy="73533"/>
            </a:xfrm>
            <a:prstGeom prst="rect">
              <a:avLst/>
            </a:prstGeom>
          </p:spPr>
        </p:pic>
        <p:pic>
          <p:nvPicPr>
            <p:cNvPr id="9" name="object 9"/>
            <p:cNvPicPr/>
            <p:nvPr/>
          </p:nvPicPr>
          <p:blipFill>
            <a:blip r:embed="rId3" cstate="print"/>
            <a:stretch>
              <a:fillRect/>
            </a:stretch>
          </p:blipFill>
          <p:spPr>
            <a:xfrm>
              <a:off x="2156269" y="3546030"/>
              <a:ext cx="73532" cy="73533"/>
            </a:xfrm>
            <a:prstGeom prst="rect">
              <a:avLst/>
            </a:prstGeom>
          </p:spPr>
        </p:pic>
        <p:pic>
          <p:nvPicPr>
            <p:cNvPr id="10" name="object 10"/>
            <p:cNvPicPr/>
            <p:nvPr/>
          </p:nvPicPr>
          <p:blipFill>
            <a:blip r:embed="rId4" cstate="print"/>
            <a:stretch>
              <a:fillRect/>
            </a:stretch>
          </p:blipFill>
          <p:spPr>
            <a:xfrm>
              <a:off x="2508313" y="3759390"/>
              <a:ext cx="73532" cy="73533"/>
            </a:xfrm>
            <a:prstGeom prst="rect">
              <a:avLst/>
            </a:prstGeom>
          </p:spPr>
        </p:pic>
        <p:pic>
          <p:nvPicPr>
            <p:cNvPr id="11" name="object 11"/>
            <p:cNvPicPr/>
            <p:nvPr/>
          </p:nvPicPr>
          <p:blipFill>
            <a:blip r:embed="rId2" cstate="print"/>
            <a:stretch>
              <a:fillRect/>
            </a:stretch>
          </p:blipFill>
          <p:spPr>
            <a:xfrm>
              <a:off x="2858833" y="3899598"/>
              <a:ext cx="73533" cy="73532"/>
            </a:xfrm>
            <a:prstGeom prst="rect">
              <a:avLst/>
            </a:prstGeom>
          </p:spPr>
        </p:pic>
        <p:pic>
          <p:nvPicPr>
            <p:cNvPr id="12" name="object 12"/>
            <p:cNvPicPr/>
            <p:nvPr/>
          </p:nvPicPr>
          <p:blipFill>
            <a:blip r:embed="rId3" cstate="print"/>
            <a:stretch>
              <a:fillRect/>
            </a:stretch>
          </p:blipFill>
          <p:spPr>
            <a:xfrm>
              <a:off x="3209353" y="4155630"/>
              <a:ext cx="73532" cy="73532"/>
            </a:xfrm>
            <a:prstGeom prst="rect">
              <a:avLst/>
            </a:prstGeom>
          </p:spPr>
        </p:pic>
        <p:pic>
          <p:nvPicPr>
            <p:cNvPr id="13" name="object 13"/>
            <p:cNvPicPr/>
            <p:nvPr/>
          </p:nvPicPr>
          <p:blipFill>
            <a:blip r:embed="rId3" cstate="print"/>
            <a:stretch>
              <a:fillRect/>
            </a:stretch>
          </p:blipFill>
          <p:spPr>
            <a:xfrm>
              <a:off x="3561397" y="4443666"/>
              <a:ext cx="73532" cy="73532"/>
            </a:xfrm>
            <a:prstGeom prst="rect">
              <a:avLst/>
            </a:prstGeom>
          </p:spPr>
        </p:pic>
        <p:pic>
          <p:nvPicPr>
            <p:cNvPr id="14" name="object 14"/>
            <p:cNvPicPr/>
            <p:nvPr/>
          </p:nvPicPr>
          <p:blipFill>
            <a:blip r:embed="rId2" cstate="print"/>
            <a:stretch>
              <a:fillRect/>
            </a:stretch>
          </p:blipFill>
          <p:spPr>
            <a:xfrm>
              <a:off x="3911917" y="4269930"/>
              <a:ext cx="73533" cy="73532"/>
            </a:xfrm>
            <a:prstGeom prst="rect">
              <a:avLst/>
            </a:prstGeom>
          </p:spPr>
        </p:pic>
        <p:pic>
          <p:nvPicPr>
            <p:cNvPr id="15" name="object 15"/>
            <p:cNvPicPr/>
            <p:nvPr/>
          </p:nvPicPr>
          <p:blipFill>
            <a:blip r:embed="rId2" cstate="print"/>
            <a:stretch>
              <a:fillRect/>
            </a:stretch>
          </p:blipFill>
          <p:spPr>
            <a:xfrm>
              <a:off x="4263961" y="4151058"/>
              <a:ext cx="73533" cy="73533"/>
            </a:xfrm>
            <a:prstGeom prst="rect">
              <a:avLst/>
            </a:prstGeom>
          </p:spPr>
        </p:pic>
        <p:pic>
          <p:nvPicPr>
            <p:cNvPr id="16" name="object 16"/>
            <p:cNvPicPr/>
            <p:nvPr/>
          </p:nvPicPr>
          <p:blipFill>
            <a:blip r:embed="rId4" cstate="print"/>
            <a:stretch>
              <a:fillRect/>
            </a:stretch>
          </p:blipFill>
          <p:spPr>
            <a:xfrm>
              <a:off x="4614481" y="4315650"/>
              <a:ext cx="73532" cy="73532"/>
            </a:xfrm>
            <a:prstGeom prst="rect">
              <a:avLst/>
            </a:prstGeom>
          </p:spPr>
        </p:pic>
        <p:pic>
          <p:nvPicPr>
            <p:cNvPr id="17" name="object 17"/>
            <p:cNvPicPr/>
            <p:nvPr/>
          </p:nvPicPr>
          <p:blipFill>
            <a:blip r:embed="rId3" cstate="print"/>
            <a:stretch>
              <a:fillRect/>
            </a:stretch>
          </p:blipFill>
          <p:spPr>
            <a:xfrm>
              <a:off x="4965001" y="4323270"/>
              <a:ext cx="73533" cy="73533"/>
            </a:xfrm>
            <a:prstGeom prst="rect">
              <a:avLst/>
            </a:prstGeom>
          </p:spPr>
        </p:pic>
        <p:pic>
          <p:nvPicPr>
            <p:cNvPr id="18" name="object 18"/>
            <p:cNvPicPr/>
            <p:nvPr/>
          </p:nvPicPr>
          <p:blipFill>
            <a:blip r:embed="rId5" cstate="print"/>
            <a:stretch>
              <a:fillRect/>
            </a:stretch>
          </p:blipFill>
          <p:spPr>
            <a:xfrm>
              <a:off x="5317045" y="4279074"/>
              <a:ext cx="73532" cy="73532"/>
            </a:xfrm>
            <a:prstGeom prst="rect">
              <a:avLst/>
            </a:prstGeom>
          </p:spPr>
        </p:pic>
        <p:pic>
          <p:nvPicPr>
            <p:cNvPr id="19" name="object 19"/>
            <p:cNvPicPr/>
            <p:nvPr/>
          </p:nvPicPr>
          <p:blipFill>
            <a:blip r:embed="rId4" cstate="print"/>
            <a:stretch>
              <a:fillRect/>
            </a:stretch>
          </p:blipFill>
          <p:spPr>
            <a:xfrm>
              <a:off x="5667565" y="3593274"/>
              <a:ext cx="73533" cy="73532"/>
            </a:xfrm>
            <a:prstGeom prst="rect">
              <a:avLst/>
            </a:prstGeom>
          </p:spPr>
        </p:pic>
      </p:grpSp>
      <p:grpSp>
        <p:nvGrpSpPr>
          <p:cNvPr id="20" name="object 20"/>
          <p:cNvGrpSpPr/>
          <p:nvPr/>
        </p:nvGrpSpPr>
        <p:grpSpPr>
          <a:xfrm>
            <a:off x="1805749" y="2869374"/>
            <a:ext cx="3935729" cy="629920"/>
            <a:chOff x="1805749" y="2869374"/>
            <a:chExt cx="3935729" cy="629920"/>
          </a:xfrm>
        </p:grpSpPr>
        <p:sp>
          <p:nvSpPr>
            <p:cNvPr id="21" name="object 21"/>
            <p:cNvSpPr/>
            <p:nvPr/>
          </p:nvSpPr>
          <p:spPr>
            <a:xfrm>
              <a:off x="1841753" y="2907029"/>
              <a:ext cx="3863340" cy="554990"/>
            </a:xfrm>
            <a:custGeom>
              <a:avLst/>
              <a:gdLst/>
              <a:ahLst/>
              <a:cxnLst/>
              <a:rect l="l" t="t" r="r" b="b"/>
              <a:pathLst>
                <a:path w="3863340" h="554989">
                  <a:moveTo>
                    <a:pt x="0" y="487680"/>
                  </a:moveTo>
                  <a:lnTo>
                    <a:pt x="352044" y="525780"/>
                  </a:lnTo>
                  <a:lnTo>
                    <a:pt x="702563" y="554736"/>
                  </a:lnTo>
                  <a:lnTo>
                    <a:pt x="1053083" y="507492"/>
                  </a:lnTo>
                  <a:lnTo>
                    <a:pt x="1405127" y="473964"/>
                  </a:lnTo>
                  <a:lnTo>
                    <a:pt x="1755647" y="464820"/>
                  </a:lnTo>
                  <a:lnTo>
                    <a:pt x="2107692" y="489204"/>
                  </a:lnTo>
                  <a:lnTo>
                    <a:pt x="2458211" y="492252"/>
                  </a:lnTo>
                  <a:lnTo>
                    <a:pt x="2808732" y="521208"/>
                  </a:lnTo>
                  <a:lnTo>
                    <a:pt x="3160775" y="527304"/>
                  </a:lnTo>
                  <a:lnTo>
                    <a:pt x="3511296" y="502920"/>
                  </a:lnTo>
                  <a:lnTo>
                    <a:pt x="3863340" y="0"/>
                  </a:lnTo>
                </a:path>
              </a:pathLst>
            </a:custGeom>
            <a:ln w="28575">
              <a:solidFill>
                <a:srgbClr val="001F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object 22"/>
            <p:cNvPicPr/>
            <p:nvPr/>
          </p:nvPicPr>
          <p:blipFill>
            <a:blip r:embed="rId6" cstate="print"/>
            <a:stretch>
              <a:fillRect/>
            </a:stretch>
          </p:blipFill>
          <p:spPr>
            <a:xfrm>
              <a:off x="1805749" y="3357054"/>
              <a:ext cx="73532" cy="73533"/>
            </a:xfrm>
            <a:prstGeom prst="rect">
              <a:avLst/>
            </a:prstGeom>
          </p:spPr>
        </p:pic>
        <p:pic>
          <p:nvPicPr>
            <p:cNvPr id="23" name="object 23"/>
            <p:cNvPicPr/>
            <p:nvPr/>
          </p:nvPicPr>
          <p:blipFill>
            <a:blip r:embed="rId7" cstate="print"/>
            <a:stretch>
              <a:fillRect/>
            </a:stretch>
          </p:blipFill>
          <p:spPr>
            <a:xfrm>
              <a:off x="2156269" y="3395154"/>
              <a:ext cx="73532" cy="73533"/>
            </a:xfrm>
            <a:prstGeom prst="rect">
              <a:avLst/>
            </a:prstGeom>
          </p:spPr>
        </p:pic>
        <p:pic>
          <p:nvPicPr>
            <p:cNvPr id="24" name="object 24"/>
            <p:cNvPicPr/>
            <p:nvPr/>
          </p:nvPicPr>
          <p:blipFill>
            <a:blip r:embed="rId8" cstate="print"/>
            <a:stretch>
              <a:fillRect/>
            </a:stretch>
          </p:blipFill>
          <p:spPr>
            <a:xfrm>
              <a:off x="2508313" y="3425634"/>
              <a:ext cx="73532" cy="73532"/>
            </a:xfrm>
            <a:prstGeom prst="rect">
              <a:avLst/>
            </a:prstGeom>
          </p:spPr>
        </p:pic>
        <p:pic>
          <p:nvPicPr>
            <p:cNvPr id="25" name="object 25"/>
            <p:cNvPicPr/>
            <p:nvPr/>
          </p:nvPicPr>
          <p:blipFill>
            <a:blip r:embed="rId6" cstate="print"/>
            <a:stretch>
              <a:fillRect/>
            </a:stretch>
          </p:blipFill>
          <p:spPr>
            <a:xfrm>
              <a:off x="2858833" y="3376866"/>
              <a:ext cx="73533" cy="73533"/>
            </a:xfrm>
            <a:prstGeom prst="rect">
              <a:avLst/>
            </a:prstGeom>
          </p:spPr>
        </p:pic>
        <p:pic>
          <p:nvPicPr>
            <p:cNvPr id="26" name="object 26"/>
            <p:cNvPicPr/>
            <p:nvPr/>
          </p:nvPicPr>
          <p:blipFill>
            <a:blip r:embed="rId7" cstate="print"/>
            <a:stretch>
              <a:fillRect/>
            </a:stretch>
          </p:blipFill>
          <p:spPr>
            <a:xfrm>
              <a:off x="3209353" y="3343338"/>
              <a:ext cx="73532" cy="73533"/>
            </a:xfrm>
            <a:prstGeom prst="rect">
              <a:avLst/>
            </a:prstGeom>
          </p:spPr>
        </p:pic>
        <p:pic>
          <p:nvPicPr>
            <p:cNvPr id="27" name="object 27"/>
            <p:cNvPicPr/>
            <p:nvPr/>
          </p:nvPicPr>
          <p:blipFill>
            <a:blip r:embed="rId8" cstate="print"/>
            <a:stretch>
              <a:fillRect/>
            </a:stretch>
          </p:blipFill>
          <p:spPr>
            <a:xfrm>
              <a:off x="3561397" y="3335718"/>
              <a:ext cx="73532" cy="73533"/>
            </a:xfrm>
            <a:prstGeom prst="rect">
              <a:avLst/>
            </a:prstGeom>
          </p:spPr>
        </p:pic>
        <p:pic>
          <p:nvPicPr>
            <p:cNvPr id="28" name="object 28"/>
            <p:cNvPicPr/>
            <p:nvPr/>
          </p:nvPicPr>
          <p:blipFill>
            <a:blip r:embed="rId6" cstate="print"/>
            <a:stretch>
              <a:fillRect/>
            </a:stretch>
          </p:blipFill>
          <p:spPr>
            <a:xfrm>
              <a:off x="3911917" y="3360102"/>
              <a:ext cx="73533" cy="73533"/>
            </a:xfrm>
            <a:prstGeom prst="rect">
              <a:avLst/>
            </a:prstGeom>
          </p:spPr>
        </p:pic>
        <p:pic>
          <p:nvPicPr>
            <p:cNvPr id="29" name="object 29"/>
            <p:cNvPicPr/>
            <p:nvPr/>
          </p:nvPicPr>
          <p:blipFill>
            <a:blip r:embed="rId6" cstate="print"/>
            <a:stretch>
              <a:fillRect/>
            </a:stretch>
          </p:blipFill>
          <p:spPr>
            <a:xfrm>
              <a:off x="4263961" y="3361626"/>
              <a:ext cx="73533" cy="73533"/>
            </a:xfrm>
            <a:prstGeom prst="rect">
              <a:avLst/>
            </a:prstGeom>
          </p:spPr>
        </p:pic>
        <p:pic>
          <p:nvPicPr>
            <p:cNvPr id="30" name="object 30"/>
            <p:cNvPicPr/>
            <p:nvPr/>
          </p:nvPicPr>
          <p:blipFill>
            <a:blip r:embed="rId8" cstate="print"/>
            <a:stretch>
              <a:fillRect/>
            </a:stretch>
          </p:blipFill>
          <p:spPr>
            <a:xfrm>
              <a:off x="4614481" y="3392106"/>
              <a:ext cx="73532" cy="73532"/>
            </a:xfrm>
            <a:prstGeom prst="rect">
              <a:avLst/>
            </a:prstGeom>
          </p:spPr>
        </p:pic>
        <p:pic>
          <p:nvPicPr>
            <p:cNvPr id="31" name="object 31"/>
            <p:cNvPicPr/>
            <p:nvPr/>
          </p:nvPicPr>
          <p:blipFill>
            <a:blip r:embed="rId7" cstate="print"/>
            <a:stretch>
              <a:fillRect/>
            </a:stretch>
          </p:blipFill>
          <p:spPr>
            <a:xfrm>
              <a:off x="4965001" y="3398202"/>
              <a:ext cx="73533" cy="73533"/>
            </a:xfrm>
            <a:prstGeom prst="rect">
              <a:avLst/>
            </a:prstGeom>
          </p:spPr>
        </p:pic>
        <p:pic>
          <p:nvPicPr>
            <p:cNvPr id="32" name="object 32"/>
            <p:cNvPicPr/>
            <p:nvPr/>
          </p:nvPicPr>
          <p:blipFill>
            <a:blip r:embed="rId9" cstate="print"/>
            <a:stretch>
              <a:fillRect/>
            </a:stretch>
          </p:blipFill>
          <p:spPr>
            <a:xfrm>
              <a:off x="5317045" y="3372294"/>
              <a:ext cx="73532" cy="73532"/>
            </a:xfrm>
            <a:prstGeom prst="rect">
              <a:avLst/>
            </a:prstGeom>
          </p:spPr>
        </p:pic>
        <p:pic>
          <p:nvPicPr>
            <p:cNvPr id="33" name="object 33"/>
            <p:cNvPicPr/>
            <p:nvPr/>
          </p:nvPicPr>
          <p:blipFill>
            <a:blip r:embed="rId8" cstate="print"/>
            <a:stretch>
              <a:fillRect/>
            </a:stretch>
          </p:blipFill>
          <p:spPr>
            <a:xfrm>
              <a:off x="5667565" y="2869374"/>
              <a:ext cx="73533" cy="73533"/>
            </a:xfrm>
            <a:prstGeom prst="rect">
              <a:avLst/>
            </a:prstGeom>
          </p:spPr>
        </p:pic>
      </p:grpSp>
      <p:sp>
        <p:nvSpPr>
          <p:cNvPr id="34" name="object 34"/>
          <p:cNvSpPr txBox="1"/>
          <p:nvPr/>
        </p:nvSpPr>
        <p:spPr>
          <a:xfrm>
            <a:off x="1732279" y="3752850"/>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9,4</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35" name="object 35"/>
          <p:cNvSpPr txBox="1"/>
          <p:nvPr/>
        </p:nvSpPr>
        <p:spPr>
          <a:xfrm>
            <a:off x="2083435" y="3653154"/>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9,6</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36" name="object 36"/>
          <p:cNvSpPr txBox="1"/>
          <p:nvPr/>
        </p:nvSpPr>
        <p:spPr>
          <a:xfrm>
            <a:off x="2434589" y="3865245"/>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9,2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37" name="object 37"/>
          <p:cNvSpPr txBox="1"/>
          <p:nvPr/>
        </p:nvSpPr>
        <p:spPr>
          <a:xfrm>
            <a:off x="2785617" y="4006722"/>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8,9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38" name="object 38"/>
          <p:cNvSpPr txBox="1"/>
          <p:nvPr/>
        </p:nvSpPr>
        <p:spPr>
          <a:xfrm>
            <a:off x="3136773" y="4262373"/>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8,4</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39" name="object 39"/>
          <p:cNvSpPr txBox="1"/>
          <p:nvPr/>
        </p:nvSpPr>
        <p:spPr>
          <a:xfrm>
            <a:off x="3487928" y="4550155"/>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7,9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0" name="object 40"/>
          <p:cNvSpPr txBox="1"/>
          <p:nvPr/>
        </p:nvSpPr>
        <p:spPr>
          <a:xfrm>
            <a:off x="3839336" y="4377054"/>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8,2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1" name="object 41"/>
          <p:cNvSpPr txBox="1"/>
          <p:nvPr/>
        </p:nvSpPr>
        <p:spPr>
          <a:xfrm>
            <a:off x="4190491" y="4256913"/>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8,4</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2" name="object 42"/>
          <p:cNvSpPr txBox="1"/>
          <p:nvPr/>
        </p:nvSpPr>
        <p:spPr>
          <a:xfrm>
            <a:off x="4541646" y="4429759"/>
            <a:ext cx="56959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363220" algn="l"/>
              </a:tabLst>
              <a:defRPr/>
            </a:pPr>
            <a:r>
              <a:rPr kumimoji="0" sz="1800" b="0" i="0" u="none" strike="noStrike" kern="1200" cap="none" spc="0" normalizeH="0" baseline="2314" noProof="0" dirty="0">
                <a:ln>
                  <a:noFill/>
                </a:ln>
                <a:solidFill>
                  <a:prstClr val="black"/>
                </a:solidFill>
                <a:effectLst/>
                <a:uLnTx/>
                <a:uFillTx/>
                <a:latin typeface="Calibri"/>
                <a:ea typeface="+mn-ea"/>
                <a:cs typeface="Calibri"/>
              </a:rPr>
              <a:t>8,1	</a:t>
            </a:r>
            <a:r>
              <a:rPr kumimoji="0" sz="1200" b="0" i="0" u="none" strike="noStrike" kern="1200" cap="none" spc="0" normalizeH="0" baseline="0" noProof="0" dirty="0">
                <a:ln>
                  <a:noFill/>
                </a:ln>
                <a:solidFill>
                  <a:prstClr val="black"/>
                </a:solidFill>
                <a:effectLst/>
                <a:uLnTx/>
                <a:uFillTx/>
                <a:latin typeface="Calibri"/>
                <a:ea typeface="+mn-ea"/>
                <a:cs typeface="Calibri"/>
              </a:rPr>
              <a:t>8,1</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3" name="object 43"/>
          <p:cNvSpPr txBox="1"/>
          <p:nvPr/>
        </p:nvSpPr>
        <p:spPr>
          <a:xfrm>
            <a:off x="5243829" y="4385894"/>
            <a:ext cx="218440" cy="2089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8,2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4" name="object 44"/>
          <p:cNvSpPr txBox="1"/>
          <p:nvPr/>
        </p:nvSpPr>
        <p:spPr>
          <a:xfrm>
            <a:off x="5594984" y="3699509"/>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9,5</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5" name="object 45"/>
          <p:cNvSpPr txBox="1"/>
          <p:nvPr/>
        </p:nvSpPr>
        <p:spPr>
          <a:xfrm>
            <a:off x="1694179" y="3099942"/>
            <a:ext cx="29654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1</a:t>
            </a:r>
            <a:r>
              <a:rPr kumimoji="0" sz="1200" b="0" i="0" u="none" strike="noStrike" kern="1200" cap="none" spc="5" normalizeH="0" baseline="0" noProof="0" dirty="0">
                <a:ln>
                  <a:noFill/>
                </a:ln>
                <a:solidFill>
                  <a:prstClr val="black"/>
                </a:solidFill>
                <a:effectLst/>
                <a:uLnTx/>
                <a:uFillTx/>
                <a:latin typeface="Calibri"/>
                <a:ea typeface="+mn-ea"/>
                <a:cs typeface="Calibri"/>
              </a:rPr>
              <a:t>0</a:t>
            </a:r>
            <a:r>
              <a:rPr kumimoji="0" sz="1200" b="0" i="0" u="none" strike="noStrike" kern="1200" cap="none" spc="0" normalizeH="0" baseline="0" noProof="0" dirty="0">
                <a:ln>
                  <a:noFill/>
                </a:ln>
                <a:solidFill>
                  <a:prstClr val="black"/>
                </a:solidFill>
                <a:effectLst/>
                <a:uLnTx/>
                <a:uFillTx/>
                <a:latin typeface="Calibri"/>
                <a:ea typeface="+mn-ea"/>
                <a:cs typeface="Calibri"/>
              </a:rPr>
              <a:t>,0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6" name="object 46"/>
          <p:cNvSpPr txBox="1"/>
          <p:nvPr/>
        </p:nvSpPr>
        <p:spPr>
          <a:xfrm>
            <a:off x="2083435" y="3137103"/>
            <a:ext cx="218440" cy="2089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9,9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7" name="object 47"/>
          <p:cNvSpPr txBox="1"/>
          <p:nvPr/>
        </p:nvSpPr>
        <p:spPr>
          <a:xfrm>
            <a:off x="2434589" y="3167634"/>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9,8</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8" name="object 48"/>
          <p:cNvSpPr txBox="1"/>
          <p:nvPr/>
        </p:nvSpPr>
        <p:spPr>
          <a:xfrm>
            <a:off x="2785617" y="3119754"/>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9,9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9" name="object 49"/>
          <p:cNvSpPr txBox="1"/>
          <p:nvPr/>
        </p:nvSpPr>
        <p:spPr>
          <a:xfrm>
            <a:off x="3073273" y="3085846"/>
            <a:ext cx="1049655" cy="208279"/>
          </a:xfrm>
          <a:prstGeom prst="rect">
            <a:avLst/>
          </a:prstGeom>
        </p:spPr>
        <p:txBody>
          <a:bodyPr vert="horz" wrap="square" lIns="0" tIns="12700" rIns="0" bIns="0" rtlCol="0">
            <a:spAutoFit/>
          </a:bodyPr>
          <a:lstStyle/>
          <a:p>
            <a:pPr marL="381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10,0</a:t>
            </a:r>
            <a:r>
              <a:rPr kumimoji="0" sz="1200" b="0" i="0" u="none" strike="noStrike" kern="1200" cap="none" spc="32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2314" noProof="0" dirty="0">
                <a:ln>
                  <a:noFill/>
                </a:ln>
                <a:solidFill>
                  <a:prstClr val="black"/>
                </a:solidFill>
                <a:effectLst/>
                <a:uLnTx/>
                <a:uFillTx/>
                <a:latin typeface="Calibri"/>
                <a:ea typeface="+mn-ea"/>
                <a:cs typeface="Calibri"/>
              </a:rPr>
              <a:t>10,0</a:t>
            </a:r>
            <a:r>
              <a:rPr kumimoji="0" sz="1800" b="0" i="0" u="none" strike="noStrike" kern="1200" cap="none" spc="487" normalizeH="0" baseline="2314" noProof="0" dirty="0">
                <a:ln>
                  <a:noFill/>
                </a:ln>
                <a:solidFill>
                  <a:prstClr val="black"/>
                </a:solidFill>
                <a:effectLst/>
                <a:uLnTx/>
                <a:uFillTx/>
                <a:latin typeface="Calibri"/>
                <a:ea typeface="+mn-ea"/>
                <a:cs typeface="Calibri"/>
              </a:rPr>
              <a:t> </a:t>
            </a:r>
            <a:r>
              <a:rPr kumimoji="0" sz="1800" b="0" i="0" u="none" strike="noStrike" kern="1200" cap="none" spc="0" normalizeH="0" baseline="-6944" noProof="0" dirty="0">
                <a:ln>
                  <a:noFill/>
                </a:ln>
                <a:solidFill>
                  <a:prstClr val="black"/>
                </a:solidFill>
                <a:effectLst/>
                <a:uLnTx/>
                <a:uFillTx/>
                <a:latin typeface="Calibri"/>
                <a:ea typeface="+mn-ea"/>
                <a:cs typeface="Calibri"/>
              </a:rPr>
              <a:t>10,0</a:t>
            </a:r>
            <a:endParaRPr kumimoji="0" sz="1800" b="0" i="0" u="none" strike="noStrike" kern="1200" cap="none" spc="0" normalizeH="0" baseline="-6944" noProof="0">
              <a:ln>
                <a:noFill/>
              </a:ln>
              <a:solidFill>
                <a:prstClr val="black"/>
              </a:solidFill>
              <a:effectLst/>
              <a:uLnTx/>
              <a:uFillTx/>
              <a:latin typeface="Calibri"/>
              <a:ea typeface="+mn-ea"/>
              <a:cs typeface="Calibri"/>
            </a:endParaRPr>
          </a:p>
        </p:txBody>
      </p:sp>
      <p:sp>
        <p:nvSpPr>
          <p:cNvPr id="50" name="object 50"/>
          <p:cNvSpPr txBox="1"/>
          <p:nvPr/>
        </p:nvSpPr>
        <p:spPr>
          <a:xfrm>
            <a:off x="4190491" y="3103829"/>
            <a:ext cx="218440" cy="2089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9,9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1" name="object 51"/>
          <p:cNvSpPr txBox="1"/>
          <p:nvPr/>
        </p:nvSpPr>
        <p:spPr>
          <a:xfrm>
            <a:off x="4541646" y="3134105"/>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9,9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2" name="object 52"/>
          <p:cNvSpPr txBox="1"/>
          <p:nvPr/>
        </p:nvSpPr>
        <p:spPr>
          <a:xfrm>
            <a:off x="4892802" y="3140455"/>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9,9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3" name="object 53"/>
          <p:cNvSpPr txBox="1"/>
          <p:nvPr/>
        </p:nvSpPr>
        <p:spPr>
          <a:xfrm>
            <a:off x="5243829" y="3115183"/>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9,9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4" name="object 54"/>
          <p:cNvSpPr txBox="1"/>
          <p:nvPr/>
        </p:nvSpPr>
        <p:spPr>
          <a:xfrm>
            <a:off x="5556884" y="2611882"/>
            <a:ext cx="29654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1</a:t>
            </a:r>
            <a:r>
              <a:rPr kumimoji="0" sz="1200" b="0" i="0" u="none" strike="noStrike" kern="1200" cap="none" spc="5" normalizeH="0" baseline="0" noProof="0" dirty="0">
                <a:ln>
                  <a:noFill/>
                </a:ln>
                <a:solidFill>
                  <a:prstClr val="black"/>
                </a:solidFill>
                <a:effectLst/>
                <a:uLnTx/>
                <a:uFillTx/>
                <a:latin typeface="Calibri"/>
                <a:ea typeface="+mn-ea"/>
                <a:cs typeface="Calibri"/>
              </a:rPr>
              <a:t>0</a:t>
            </a:r>
            <a:r>
              <a:rPr kumimoji="0" sz="1200" b="0" i="0" u="none" strike="noStrike" kern="1200" cap="none" spc="0" normalizeH="0" baseline="0" noProof="0" dirty="0">
                <a:ln>
                  <a:noFill/>
                </a:ln>
                <a:solidFill>
                  <a:prstClr val="black"/>
                </a:solidFill>
                <a:effectLst/>
                <a:uLnTx/>
                <a:uFillTx/>
                <a:latin typeface="Calibri"/>
                <a:ea typeface="+mn-ea"/>
                <a:cs typeface="Calibri"/>
              </a:rPr>
              <a:t>,9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5" name="object 55"/>
          <p:cNvSpPr txBox="1"/>
          <p:nvPr/>
        </p:nvSpPr>
        <p:spPr>
          <a:xfrm>
            <a:off x="1285747" y="5354573"/>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6,0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6" name="object 56"/>
          <p:cNvSpPr txBox="1"/>
          <p:nvPr/>
        </p:nvSpPr>
        <p:spPr>
          <a:xfrm>
            <a:off x="1285747" y="4828413"/>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7,0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7" name="object 57"/>
          <p:cNvSpPr txBox="1"/>
          <p:nvPr/>
        </p:nvSpPr>
        <p:spPr>
          <a:xfrm>
            <a:off x="1285747" y="4302074"/>
            <a:ext cx="218440" cy="2089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8,0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8" name="object 58"/>
          <p:cNvSpPr txBox="1"/>
          <p:nvPr/>
        </p:nvSpPr>
        <p:spPr>
          <a:xfrm>
            <a:off x="1285747" y="3776598"/>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9,0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9" name="object 59"/>
          <p:cNvSpPr txBox="1"/>
          <p:nvPr/>
        </p:nvSpPr>
        <p:spPr>
          <a:xfrm>
            <a:off x="1208633" y="3250438"/>
            <a:ext cx="29527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1</a:t>
            </a:r>
            <a:r>
              <a:rPr kumimoji="0" sz="1200" b="0" i="0" u="none" strike="noStrike" kern="1200" cap="none" spc="-5" normalizeH="0" baseline="0" noProof="0" dirty="0">
                <a:ln>
                  <a:noFill/>
                </a:ln>
                <a:solidFill>
                  <a:prstClr val="black"/>
                </a:solidFill>
                <a:effectLst/>
                <a:uLnTx/>
                <a:uFillTx/>
                <a:latin typeface="Calibri"/>
                <a:ea typeface="+mn-ea"/>
                <a:cs typeface="Calibri"/>
              </a:rPr>
              <a:t>0</a:t>
            </a:r>
            <a:r>
              <a:rPr kumimoji="0" sz="1200" b="0" i="0" u="none" strike="noStrike" kern="1200" cap="none" spc="0" normalizeH="0" baseline="0" noProof="0" dirty="0">
                <a:ln>
                  <a:noFill/>
                </a:ln>
                <a:solidFill>
                  <a:prstClr val="black"/>
                </a:solidFill>
                <a:effectLst/>
                <a:uLnTx/>
                <a:uFillTx/>
                <a:latin typeface="Calibri"/>
                <a:ea typeface="+mn-ea"/>
                <a:cs typeface="Calibri"/>
              </a:rPr>
              <a:t>,0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60" name="object 60"/>
          <p:cNvSpPr txBox="1"/>
          <p:nvPr/>
        </p:nvSpPr>
        <p:spPr>
          <a:xfrm>
            <a:off x="1208633" y="2724403"/>
            <a:ext cx="29527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1</a:t>
            </a:r>
            <a:r>
              <a:rPr kumimoji="0" sz="1200" b="0" i="0" u="none" strike="noStrike" kern="1200" cap="none" spc="-5" normalizeH="0" baseline="0" noProof="0" dirty="0">
                <a:ln>
                  <a:noFill/>
                </a:ln>
                <a:solidFill>
                  <a:prstClr val="black"/>
                </a:solidFill>
                <a:effectLst/>
                <a:uLnTx/>
                <a:uFillTx/>
                <a:latin typeface="Calibri"/>
                <a:ea typeface="+mn-ea"/>
                <a:cs typeface="Calibri"/>
              </a:rPr>
              <a:t>1</a:t>
            </a:r>
            <a:r>
              <a:rPr kumimoji="0" sz="1200" b="0" i="0" u="none" strike="noStrike" kern="1200" cap="none" spc="0" normalizeH="0" baseline="0" noProof="0" dirty="0">
                <a:ln>
                  <a:noFill/>
                </a:ln>
                <a:solidFill>
                  <a:prstClr val="black"/>
                </a:solidFill>
                <a:effectLst/>
                <a:uLnTx/>
                <a:uFillTx/>
                <a:latin typeface="Calibri"/>
                <a:ea typeface="+mn-ea"/>
                <a:cs typeface="Calibri"/>
              </a:rPr>
              <a:t>,0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61" name="object 61"/>
          <p:cNvSpPr txBox="1"/>
          <p:nvPr/>
        </p:nvSpPr>
        <p:spPr>
          <a:xfrm>
            <a:off x="1208633" y="1805123"/>
            <a:ext cx="8816975" cy="601980"/>
          </a:xfrm>
          <a:prstGeom prst="rect">
            <a:avLst/>
          </a:prstGeom>
        </p:spPr>
        <p:txBody>
          <a:bodyPr vert="horz" wrap="square" lIns="0" tIns="106045" rIns="0" bIns="0" rtlCol="0">
            <a:spAutoFit/>
          </a:bodyPr>
          <a:lstStyle/>
          <a:p>
            <a:pPr marL="953769" marR="0" lvl="0" indent="0" algn="l" defTabSz="914400" rtl="0" eaLnBrk="1" fontAlgn="auto" latinLnBrk="0" hangingPunct="1">
              <a:lnSpc>
                <a:spcPct val="100000"/>
              </a:lnSpc>
              <a:spcBef>
                <a:spcPts val="835"/>
              </a:spcBef>
              <a:spcAft>
                <a:spcPts val="0"/>
              </a:spcAft>
              <a:buClrTx/>
              <a:buSzTx/>
              <a:buFontTx/>
              <a:buNone/>
              <a:tabLst>
                <a:tab pos="6303645" algn="l"/>
              </a:tabLst>
              <a:defRPr/>
            </a:pPr>
            <a:r>
              <a:rPr kumimoji="0" sz="1450" b="1" i="0" u="none" strike="noStrike" kern="1200" cap="none" spc="-15" normalizeH="0" baseline="0" noProof="0" dirty="0">
                <a:ln>
                  <a:noFill/>
                </a:ln>
                <a:solidFill>
                  <a:prstClr val="black"/>
                </a:solidFill>
                <a:effectLst/>
                <a:uLnTx/>
                <a:uFillTx/>
                <a:latin typeface="Calibri"/>
                <a:ea typeface="+mn-ea"/>
                <a:cs typeface="Calibri"/>
              </a:rPr>
              <a:t>Συνολική</a:t>
            </a:r>
            <a:r>
              <a:rPr kumimoji="0" sz="1450" b="1" i="0" u="none" strike="noStrike" kern="1200" cap="none" spc="5" normalizeH="0" baseline="0" noProof="0" dirty="0">
                <a:ln>
                  <a:noFill/>
                </a:ln>
                <a:solidFill>
                  <a:prstClr val="black"/>
                </a:solidFill>
                <a:effectLst/>
                <a:uLnTx/>
                <a:uFillTx/>
                <a:latin typeface="Calibri"/>
                <a:ea typeface="+mn-ea"/>
                <a:cs typeface="Calibri"/>
              </a:rPr>
              <a:t> </a:t>
            </a:r>
            <a:r>
              <a:rPr kumimoji="0" sz="1450" b="1" i="0" u="none" strike="noStrike" kern="1200" cap="none" spc="-10" normalizeH="0" baseline="0" noProof="0" dirty="0">
                <a:ln>
                  <a:noFill/>
                </a:ln>
                <a:solidFill>
                  <a:prstClr val="black"/>
                </a:solidFill>
                <a:effectLst/>
                <a:uLnTx/>
                <a:uFillTx/>
                <a:latin typeface="Calibri"/>
                <a:ea typeface="+mn-ea"/>
                <a:cs typeface="Calibri"/>
              </a:rPr>
              <a:t>δαπάνη υγείας</a:t>
            </a:r>
            <a:r>
              <a:rPr kumimoji="0" sz="1450" b="1" i="0" u="none" strike="noStrike" kern="1200" cap="none" spc="5" normalizeH="0" baseline="0" noProof="0" dirty="0">
                <a:ln>
                  <a:noFill/>
                </a:ln>
                <a:solidFill>
                  <a:prstClr val="black"/>
                </a:solidFill>
                <a:effectLst/>
                <a:uLnTx/>
                <a:uFillTx/>
                <a:latin typeface="Calibri"/>
                <a:ea typeface="+mn-ea"/>
                <a:cs typeface="Calibri"/>
              </a:rPr>
              <a:t> </a:t>
            </a:r>
            <a:r>
              <a:rPr kumimoji="0" sz="1450" b="1" i="0" u="none" strike="noStrike" kern="1200" cap="none" spc="-15" normalizeH="0" baseline="0" noProof="0" dirty="0">
                <a:ln>
                  <a:noFill/>
                </a:ln>
                <a:solidFill>
                  <a:prstClr val="black"/>
                </a:solidFill>
                <a:effectLst/>
                <a:uLnTx/>
                <a:uFillTx/>
                <a:latin typeface="Calibri"/>
                <a:ea typeface="+mn-ea"/>
                <a:cs typeface="Calibri"/>
              </a:rPr>
              <a:t>(%</a:t>
            </a:r>
            <a:r>
              <a:rPr kumimoji="0" sz="1450" b="1" i="0" u="none" strike="noStrike" kern="1200" cap="none" spc="10" normalizeH="0" baseline="0" noProof="0" dirty="0">
                <a:ln>
                  <a:noFill/>
                </a:ln>
                <a:solidFill>
                  <a:prstClr val="black"/>
                </a:solidFill>
                <a:effectLst/>
                <a:uLnTx/>
                <a:uFillTx/>
                <a:latin typeface="Calibri"/>
                <a:ea typeface="+mn-ea"/>
                <a:cs typeface="Calibri"/>
              </a:rPr>
              <a:t> </a:t>
            </a:r>
            <a:r>
              <a:rPr kumimoji="0" sz="1450" b="1" i="0" u="none" strike="noStrike" kern="1200" cap="none" spc="-5" normalizeH="0" baseline="0" noProof="0" dirty="0">
                <a:ln>
                  <a:noFill/>
                </a:ln>
                <a:solidFill>
                  <a:prstClr val="black"/>
                </a:solidFill>
                <a:effectLst/>
                <a:uLnTx/>
                <a:uFillTx/>
                <a:latin typeface="Calibri"/>
                <a:ea typeface="+mn-ea"/>
                <a:cs typeface="Calibri"/>
              </a:rPr>
              <a:t>ΑΕΠ)	</a:t>
            </a:r>
            <a:r>
              <a:rPr kumimoji="0" sz="1450" b="1" i="0" u="none" strike="noStrike" kern="1200" cap="none" spc="-10" normalizeH="0" baseline="0" noProof="0" dirty="0">
                <a:ln>
                  <a:noFill/>
                </a:ln>
                <a:solidFill>
                  <a:prstClr val="black"/>
                </a:solidFill>
                <a:effectLst/>
                <a:uLnTx/>
                <a:uFillTx/>
                <a:latin typeface="Calibri"/>
                <a:ea typeface="+mn-ea"/>
                <a:cs typeface="Calibri"/>
              </a:rPr>
              <a:t>Δημόσια δαπάνη</a:t>
            </a:r>
            <a:r>
              <a:rPr kumimoji="0" sz="1450" b="1" i="0" u="none" strike="noStrike" kern="1200" cap="none" spc="-30" normalizeH="0" baseline="0" noProof="0" dirty="0">
                <a:ln>
                  <a:noFill/>
                </a:ln>
                <a:solidFill>
                  <a:prstClr val="black"/>
                </a:solidFill>
                <a:effectLst/>
                <a:uLnTx/>
                <a:uFillTx/>
                <a:latin typeface="Calibri"/>
                <a:ea typeface="+mn-ea"/>
                <a:cs typeface="Calibri"/>
              </a:rPr>
              <a:t> </a:t>
            </a:r>
            <a:r>
              <a:rPr kumimoji="0" sz="1450" b="1" i="0" u="none" strike="noStrike" kern="1200" cap="none" spc="-10" normalizeH="0" baseline="0" noProof="0" dirty="0">
                <a:ln>
                  <a:noFill/>
                </a:ln>
                <a:solidFill>
                  <a:prstClr val="black"/>
                </a:solidFill>
                <a:effectLst/>
                <a:uLnTx/>
                <a:uFillTx/>
                <a:latin typeface="Calibri"/>
                <a:ea typeface="+mn-ea"/>
                <a:cs typeface="Calibri"/>
              </a:rPr>
              <a:t>υγείας</a:t>
            </a:r>
            <a:r>
              <a:rPr kumimoji="0" sz="1450" b="1" i="0" u="none" strike="noStrike" kern="1200" cap="none" spc="-15" normalizeH="0" baseline="0" noProof="0" dirty="0">
                <a:ln>
                  <a:noFill/>
                </a:ln>
                <a:solidFill>
                  <a:prstClr val="black"/>
                </a:solidFill>
                <a:effectLst/>
                <a:uLnTx/>
                <a:uFillTx/>
                <a:latin typeface="Calibri"/>
                <a:ea typeface="+mn-ea"/>
                <a:cs typeface="Calibri"/>
              </a:rPr>
              <a:t> (% </a:t>
            </a:r>
            <a:r>
              <a:rPr kumimoji="0" sz="1450" b="1" i="0" u="none" strike="noStrike" kern="1200" cap="none" spc="-5" normalizeH="0" baseline="0" noProof="0" dirty="0">
                <a:ln>
                  <a:noFill/>
                </a:ln>
                <a:solidFill>
                  <a:prstClr val="black"/>
                </a:solidFill>
                <a:effectLst/>
                <a:uLnTx/>
                <a:uFillTx/>
                <a:latin typeface="Calibri"/>
                <a:ea typeface="+mn-ea"/>
                <a:cs typeface="Calibri"/>
              </a:rPr>
              <a:t>ΑΕΠ)</a:t>
            </a:r>
            <a:endParaRPr kumimoji="0" sz="145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620"/>
              </a:spcBef>
              <a:spcAft>
                <a:spcPts val="0"/>
              </a:spcAft>
              <a:buClrTx/>
              <a:buSzTx/>
              <a:buFontTx/>
              <a:buNone/>
              <a:tabLst>
                <a:tab pos="5346700" algn="l"/>
              </a:tabLst>
              <a:defRPr/>
            </a:pPr>
            <a:r>
              <a:rPr kumimoji="0" sz="1200" b="0" i="0" u="none" strike="noStrike" kern="1200" cap="none" spc="-5" normalizeH="0" baseline="0" noProof="0" dirty="0">
                <a:ln>
                  <a:noFill/>
                </a:ln>
                <a:solidFill>
                  <a:prstClr val="black"/>
                </a:solidFill>
                <a:effectLst/>
                <a:uLnTx/>
                <a:uFillTx/>
                <a:latin typeface="Calibri"/>
                <a:ea typeface="+mn-ea"/>
                <a:cs typeface="Calibri"/>
              </a:rPr>
              <a:t>12,0	10,0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62" name="object 62"/>
          <p:cNvSpPr txBox="1"/>
          <p:nvPr/>
        </p:nvSpPr>
        <p:spPr>
          <a:xfrm>
            <a:off x="1014780" y="3686032"/>
            <a:ext cx="177800" cy="426720"/>
          </a:xfrm>
          <a:prstGeom prst="rect">
            <a:avLst/>
          </a:prstGeom>
        </p:spPr>
        <p:txBody>
          <a:bodyPr vert="vert270"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a:t>
            </a:r>
            <a:r>
              <a:rPr kumimoji="0" sz="1200" b="0" i="0" u="none" strike="noStrike" kern="1200" cap="none" spc="-5" normalizeH="0" baseline="0" noProof="0" dirty="0">
                <a:ln>
                  <a:noFill/>
                </a:ln>
                <a:solidFill>
                  <a:prstClr val="black"/>
                </a:solidFill>
                <a:effectLst/>
                <a:uLnTx/>
                <a:uFillTx/>
                <a:latin typeface="Calibri"/>
                <a:ea typeface="+mn-ea"/>
                <a:cs typeface="Calibri"/>
              </a:rPr>
              <a:t> </a:t>
            </a:r>
            <a:r>
              <a:rPr kumimoji="0" sz="1200" b="0" i="0" u="none" strike="noStrike" kern="1200" cap="none" spc="0" normalizeH="0" baseline="0" noProof="0" dirty="0">
                <a:ln>
                  <a:noFill/>
                </a:ln>
                <a:solidFill>
                  <a:prstClr val="black"/>
                </a:solidFill>
                <a:effectLst/>
                <a:uLnTx/>
                <a:uFillTx/>
                <a:latin typeface="Calibri"/>
                <a:ea typeface="+mn-ea"/>
                <a:cs typeface="Calibri"/>
              </a:rPr>
              <a:t>ΑΕΠ</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pic>
        <p:nvPicPr>
          <p:cNvPr id="63" name="object 63"/>
          <p:cNvPicPr/>
          <p:nvPr/>
        </p:nvPicPr>
        <p:blipFill>
          <a:blip r:embed="rId10" cstate="print"/>
          <a:stretch>
            <a:fillRect/>
          </a:stretch>
        </p:blipFill>
        <p:spPr>
          <a:xfrm>
            <a:off x="2733294" y="5932741"/>
            <a:ext cx="243839" cy="73533"/>
          </a:xfrm>
          <a:prstGeom prst="rect">
            <a:avLst/>
          </a:prstGeom>
        </p:spPr>
      </p:pic>
      <p:pic>
        <p:nvPicPr>
          <p:cNvPr id="64" name="object 64"/>
          <p:cNvPicPr/>
          <p:nvPr/>
        </p:nvPicPr>
        <p:blipFill>
          <a:blip r:embed="rId11" cstate="print"/>
          <a:stretch>
            <a:fillRect/>
          </a:stretch>
        </p:blipFill>
        <p:spPr>
          <a:xfrm>
            <a:off x="3595878" y="5932741"/>
            <a:ext cx="243839" cy="73533"/>
          </a:xfrm>
          <a:prstGeom prst="rect">
            <a:avLst/>
          </a:prstGeom>
        </p:spPr>
      </p:pic>
      <p:sp>
        <p:nvSpPr>
          <p:cNvPr id="65" name="object 65"/>
          <p:cNvSpPr txBox="1"/>
          <p:nvPr/>
        </p:nvSpPr>
        <p:spPr>
          <a:xfrm>
            <a:off x="1675257" y="5552643"/>
            <a:ext cx="4196715" cy="5060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libri"/>
                <a:ea typeface="+mn-ea"/>
                <a:cs typeface="Calibri"/>
              </a:rPr>
              <a:t>2009</a:t>
            </a:r>
            <a:r>
              <a:rPr kumimoji="0" sz="1200" b="0" i="0" u="none" strike="noStrike" kern="1200" cap="none" spc="7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2010</a:t>
            </a:r>
            <a:r>
              <a:rPr kumimoji="0" sz="1200" b="0" i="0" u="none" strike="noStrike" kern="1200" cap="none" spc="7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2011</a:t>
            </a:r>
            <a:r>
              <a:rPr kumimoji="0" sz="1200" b="0" i="0" u="none" strike="noStrike" kern="1200" cap="none" spc="7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2012</a:t>
            </a:r>
            <a:r>
              <a:rPr kumimoji="0" sz="1200" b="0" i="0" u="none" strike="noStrike" kern="1200" cap="none" spc="7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2013</a:t>
            </a:r>
            <a:r>
              <a:rPr kumimoji="0" sz="1200" b="0" i="0" u="none" strike="noStrike" kern="1200" cap="none" spc="7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2014</a:t>
            </a:r>
            <a:r>
              <a:rPr kumimoji="0" sz="1200" b="0" i="0" u="none" strike="noStrike" kern="1200" cap="none" spc="6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2015</a:t>
            </a:r>
            <a:r>
              <a:rPr kumimoji="0" sz="1200" b="0" i="0" u="none" strike="noStrike" kern="1200" cap="none" spc="7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2016</a:t>
            </a:r>
            <a:r>
              <a:rPr kumimoji="0" sz="1200" b="0" i="0" u="none" strike="noStrike" kern="1200" cap="none" spc="7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2017</a:t>
            </a:r>
            <a:r>
              <a:rPr kumimoji="0" sz="1200" b="0" i="0" u="none" strike="noStrike" kern="1200" cap="none" spc="7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2018</a:t>
            </a:r>
            <a:r>
              <a:rPr kumimoji="0" sz="1200" b="0" i="0" u="none" strike="noStrike" kern="1200" cap="none" spc="7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2019</a:t>
            </a:r>
            <a:r>
              <a:rPr kumimoji="0" sz="1200" b="0" i="0" u="none" strike="noStrike" kern="1200" cap="none" spc="6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2020</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1328420" marR="0" lvl="0" indent="0" algn="l" defTabSz="914400" rtl="0" eaLnBrk="1" fontAlgn="auto" latinLnBrk="0" hangingPunct="1">
              <a:lnSpc>
                <a:spcPct val="100000"/>
              </a:lnSpc>
              <a:spcBef>
                <a:spcPts val="900"/>
              </a:spcBef>
              <a:spcAft>
                <a:spcPts val="0"/>
              </a:spcAft>
              <a:buClrTx/>
              <a:buSzTx/>
              <a:buFontTx/>
              <a:buNone/>
              <a:tabLst>
                <a:tab pos="2190750" algn="l"/>
              </a:tabLst>
              <a:defRPr/>
            </a:pPr>
            <a:r>
              <a:rPr kumimoji="0" sz="1200" b="0" i="0" u="none" strike="noStrike" kern="1200" cap="none" spc="-10" normalizeH="0" baseline="0" noProof="0" dirty="0">
                <a:ln>
                  <a:noFill/>
                </a:ln>
                <a:solidFill>
                  <a:prstClr val="black"/>
                </a:solidFill>
                <a:effectLst/>
                <a:uLnTx/>
                <a:uFillTx/>
                <a:latin typeface="Calibri"/>
                <a:ea typeface="+mn-ea"/>
                <a:cs typeface="Calibri"/>
              </a:rPr>
              <a:t>Ελλάδα	</a:t>
            </a:r>
            <a:r>
              <a:rPr kumimoji="0" sz="1200" b="0" i="0" u="none" strike="noStrike" kern="1200" cap="none" spc="-5" normalizeH="0" baseline="0" noProof="0" dirty="0">
                <a:ln>
                  <a:noFill/>
                </a:ln>
                <a:solidFill>
                  <a:prstClr val="black"/>
                </a:solidFill>
                <a:effectLst/>
                <a:uLnTx/>
                <a:uFillTx/>
                <a:latin typeface="Calibri"/>
                <a:ea typeface="+mn-ea"/>
                <a:cs typeface="Calibri"/>
              </a:rPr>
              <a:t>ΕΕ27</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66" name="object 66"/>
          <p:cNvSpPr/>
          <p:nvPr/>
        </p:nvSpPr>
        <p:spPr>
          <a:xfrm>
            <a:off x="6966204" y="5475732"/>
            <a:ext cx="4247515" cy="0"/>
          </a:xfrm>
          <a:custGeom>
            <a:avLst/>
            <a:gdLst/>
            <a:ahLst/>
            <a:cxnLst/>
            <a:rect l="l" t="t" r="r" b="b"/>
            <a:pathLst>
              <a:path w="4247515">
                <a:moveTo>
                  <a:pt x="0" y="0"/>
                </a:moveTo>
                <a:lnTo>
                  <a:pt x="4247388" y="0"/>
                </a:lnTo>
              </a:path>
            </a:pathLst>
          </a:custGeom>
          <a:ln w="952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7" name="object 67"/>
          <p:cNvGrpSpPr/>
          <p:nvPr/>
        </p:nvGrpSpPr>
        <p:grpSpPr>
          <a:xfrm>
            <a:off x="7106221" y="3350958"/>
            <a:ext cx="3967479" cy="727710"/>
            <a:chOff x="7106221" y="3350958"/>
            <a:chExt cx="3967479" cy="727710"/>
          </a:xfrm>
        </p:grpSpPr>
        <p:sp>
          <p:nvSpPr>
            <p:cNvPr id="68" name="object 68"/>
            <p:cNvSpPr/>
            <p:nvPr/>
          </p:nvSpPr>
          <p:spPr>
            <a:xfrm>
              <a:off x="7143749" y="3384947"/>
              <a:ext cx="3893820" cy="662305"/>
            </a:xfrm>
            <a:custGeom>
              <a:avLst/>
              <a:gdLst/>
              <a:ahLst/>
              <a:cxnLst/>
              <a:rect l="l" t="t" r="r" b="b"/>
              <a:pathLst>
                <a:path w="3893820" h="662304">
                  <a:moveTo>
                    <a:pt x="0" y="62848"/>
                  </a:moveTo>
                  <a:lnTo>
                    <a:pt x="50564" y="52373"/>
                  </a:lnTo>
                  <a:lnTo>
                    <a:pt x="101128" y="39108"/>
                  </a:lnTo>
                  <a:lnTo>
                    <a:pt x="151692" y="25146"/>
                  </a:lnTo>
                  <a:lnTo>
                    <a:pt x="202256" y="12578"/>
                  </a:lnTo>
                  <a:lnTo>
                    <a:pt x="252820" y="3498"/>
                  </a:lnTo>
                  <a:lnTo>
                    <a:pt x="303384" y="0"/>
                  </a:lnTo>
                  <a:lnTo>
                    <a:pt x="353949" y="4174"/>
                  </a:lnTo>
                  <a:lnTo>
                    <a:pt x="398192" y="16231"/>
                  </a:lnTo>
                  <a:lnTo>
                    <a:pt x="442438" y="35696"/>
                  </a:lnTo>
                  <a:lnTo>
                    <a:pt x="486686" y="60366"/>
                  </a:lnTo>
                  <a:lnTo>
                    <a:pt x="530939" y="88041"/>
                  </a:lnTo>
                  <a:lnTo>
                    <a:pt x="575198" y="116520"/>
                  </a:lnTo>
                  <a:lnTo>
                    <a:pt x="619464" y="143602"/>
                  </a:lnTo>
                  <a:lnTo>
                    <a:pt x="663739" y="167085"/>
                  </a:lnTo>
                  <a:lnTo>
                    <a:pt x="708025" y="184768"/>
                  </a:lnTo>
                  <a:lnTo>
                    <a:pt x="758589" y="196814"/>
                  </a:lnTo>
                  <a:lnTo>
                    <a:pt x="809153" y="202589"/>
                  </a:lnTo>
                  <a:lnTo>
                    <a:pt x="859717" y="204715"/>
                  </a:lnTo>
                  <a:lnTo>
                    <a:pt x="910281" y="205818"/>
                  </a:lnTo>
                  <a:lnTo>
                    <a:pt x="960845" y="208520"/>
                  </a:lnTo>
                  <a:lnTo>
                    <a:pt x="1011409" y="215446"/>
                  </a:lnTo>
                  <a:lnTo>
                    <a:pt x="1061974" y="229218"/>
                  </a:lnTo>
                  <a:lnTo>
                    <a:pt x="1106217" y="247357"/>
                  </a:lnTo>
                  <a:lnTo>
                    <a:pt x="1150461" y="269552"/>
                  </a:lnTo>
                  <a:lnTo>
                    <a:pt x="1194704" y="294909"/>
                  </a:lnTo>
                  <a:lnTo>
                    <a:pt x="1238948" y="322531"/>
                  </a:lnTo>
                  <a:lnTo>
                    <a:pt x="1283192" y="351522"/>
                  </a:lnTo>
                  <a:lnTo>
                    <a:pt x="1327435" y="380987"/>
                  </a:lnTo>
                  <a:lnTo>
                    <a:pt x="1371679" y="410029"/>
                  </a:lnTo>
                  <a:lnTo>
                    <a:pt x="1415923" y="437752"/>
                  </a:lnTo>
                  <a:lnTo>
                    <a:pt x="1460166" y="466742"/>
                  </a:lnTo>
                  <a:lnTo>
                    <a:pt x="1504410" y="498960"/>
                  </a:lnTo>
                  <a:lnTo>
                    <a:pt x="1548653" y="532574"/>
                  </a:lnTo>
                  <a:lnTo>
                    <a:pt x="1592897" y="565752"/>
                  </a:lnTo>
                  <a:lnTo>
                    <a:pt x="1637141" y="596662"/>
                  </a:lnTo>
                  <a:lnTo>
                    <a:pt x="1681384" y="623471"/>
                  </a:lnTo>
                  <a:lnTo>
                    <a:pt x="1725628" y="644349"/>
                  </a:lnTo>
                  <a:lnTo>
                    <a:pt x="1769872" y="657462"/>
                  </a:lnTo>
                  <a:lnTo>
                    <a:pt x="1820443" y="661881"/>
                  </a:lnTo>
                  <a:lnTo>
                    <a:pt x="1871025" y="657078"/>
                  </a:lnTo>
                  <a:lnTo>
                    <a:pt x="1921614" y="645355"/>
                  </a:lnTo>
                  <a:lnTo>
                    <a:pt x="1972205" y="629014"/>
                  </a:lnTo>
                  <a:lnTo>
                    <a:pt x="2022794" y="610355"/>
                  </a:lnTo>
                  <a:lnTo>
                    <a:pt x="2073376" y="591681"/>
                  </a:lnTo>
                  <a:lnTo>
                    <a:pt x="2123948" y="575293"/>
                  </a:lnTo>
                  <a:lnTo>
                    <a:pt x="2168191" y="560617"/>
                  </a:lnTo>
                  <a:lnTo>
                    <a:pt x="2212435" y="542967"/>
                  </a:lnTo>
                  <a:lnTo>
                    <a:pt x="2256678" y="523764"/>
                  </a:lnTo>
                  <a:lnTo>
                    <a:pt x="2300922" y="504427"/>
                  </a:lnTo>
                  <a:lnTo>
                    <a:pt x="2345166" y="486375"/>
                  </a:lnTo>
                  <a:lnTo>
                    <a:pt x="2389409" y="471030"/>
                  </a:lnTo>
                  <a:lnTo>
                    <a:pt x="2433653" y="459810"/>
                  </a:lnTo>
                  <a:lnTo>
                    <a:pt x="2477897" y="454135"/>
                  </a:lnTo>
                  <a:lnTo>
                    <a:pt x="2528461" y="455594"/>
                  </a:lnTo>
                  <a:lnTo>
                    <a:pt x="2579025" y="464079"/>
                  </a:lnTo>
                  <a:lnTo>
                    <a:pt x="2629589" y="477428"/>
                  </a:lnTo>
                  <a:lnTo>
                    <a:pt x="2680153" y="493476"/>
                  </a:lnTo>
                  <a:lnTo>
                    <a:pt x="2730717" y="510059"/>
                  </a:lnTo>
                  <a:lnTo>
                    <a:pt x="2781281" y="525014"/>
                  </a:lnTo>
                  <a:lnTo>
                    <a:pt x="2831846" y="536177"/>
                  </a:lnTo>
                  <a:lnTo>
                    <a:pt x="2882410" y="544803"/>
                  </a:lnTo>
                  <a:lnTo>
                    <a:pt x="2932974" y="553307"/>
                  </a:lnTo>
                  <a:lnTo>
                    <a:pt x="2983538" y="561100"/>
                  </a:lnTo>
                  <a:lnTo>
                    <a:pt x="3034102" y="567593"/>
                  </a:lnTo>
                  <a:lnTo>
                    <a:pt x="3084666" y="572198"/>
                  </a:lnTo>
                  <a:lnTo>
                    <a:pt x="3135230" y="574326"/>
                  </a:lnTo>
                  <a:lnTo>
                    <a:pt x="3185795" y="573388"/>
                  </a:lnTo>
                  <a:lnTo>
                    <a:pt x="3236406" y="570197"/>
                  </a:lnTo>
                  <a:lnTo>
                    <a:pt x="3287004" y="565623"/>
                  </a:lnTo>
                  <a:lnTo>
                    <a:pt x="3337590" y="558995"/>
                  </a:lnTo>
                  <a:lnTo>
                    <a:pt x="3388168" y="549647"/>
                  </a:lnTo>
                  <a:lnTo>
                    <a:pt x="3438739" y="536908"/>
                  </a:lnTo>
                  <a:lnTo>
                    <a:pt x="3489306" y="520110"/>
                  </a:lnTo>
                  <a:lnTo>
                    <a:pt x="3539871" y="498585"/>
                  </a:lnTo>
                  <a:lnTo>
                    <a:pt x="3579198" y="477599"/>
                  </a:lnTo>
                  <a:lnTo>
                    <a:pt x="3618526" y="452748"/>
                  </a:lnTo>
                  <a:lnTo>
                    <a:pt x="3657854" y="424807"/>
                  </a:lnTo>
                  <a:lnTo>
                    <a:pt x="3697181" y="394549"/>
                  </a:lnTo>
                  <a:lnTo>
                    <a:pt x="3736509" y="362746"/>
                  </a:lnTo>
                  <a:lnTo>
                    <a:pt x="3775837" y="330173"/>
                  </a:lnTo>
                  <a:lnTo>
                    <a:pt x="3815164" y="297604"/>
                  </a:lnTo>
                  <a:lnTo>
                    <a:pt x="3854492" y="265811"/>
                  </a:lnTo>
                  <a:lnTo>
                    <a:pt x="3893820" y="235568"/>
                  </a:lnTo>
                </a:path>
              </a:pathLst>
            </a:custGeom>
            <a:ln w="28575">
              <a:solidFill>
                <a:srgbClr val="00AF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69" name="object 69"/>
            <p:cNvPicPr/>
            <p:nvPr/>
          </p:nvPicPr>
          <p:blipFill>
            <a:blip r:embed="rId5" cstate="print"/>
            <a:stretch>
              <a:fillRect/>
            </a:stretch>
          </p:blipFill>
          <p:spPr>
            <a:xfrm>
              <a:off x="7106221" y="3410394"/>
              <a:ext cx="73533" cy="73532"/>
            </a:xfrm>
            <a:prstGeom prst="rect">
              <a:avLst/>
            </a:prstGeom>
          </p:spPr>
        </p:pic>
        <p:pic>
          <p:nvPicPr>
            <p:cNvPr id="70" name="object 70"/>
            <p:cNvPicPr/>
            <p:nvPr/>
          </p:nvPicPr>
          <p:blipFill>
            <a:blip r:embed="rId2" cstate="print"/>
            <a:stretch>
              <a:fillRect/>
            </a:stretch>
          </p:blipFill>
          <p:spPr>
            <a:xfrm>
              <a:off x="7459789" y="3350958"/>
              <a:ext cx="73532" cy="73532"/>
            </a:xfrm>
            <a:prstGeom prst="rect">
              <a:avLst/>
            </a:prstGeom>
          </p:spPr>
        </p:pic>
        <p:pic>
          <p:nvPicPr>
            <p:cNvPr id="71" name="object 71"/>
            <p:cNvPicPr/>
            <p:nvPr/>
          </p:nvPicPr>
          <p:blipFill>
            <a:blip r:embed="rId3" cstate="print"/>
            <a:stretch>
              <a:fillRect/>
            </a:stretch>
          </p:blipFill>
          <p:spPr>
            <a:xfrm>
              <a:off x="7814881" y="3532314"/>
              <a:ext cx="73532" cy="73533"/>
            </a:xfrm>
            <a:prstGeom prst="rect">
              <a:avLst/>
            </a:prstGeom>
          </p:spPr>
        </p:pic>
        <p:pic>
          <p:nvPicPr>
            <p:cNvPr id="72" name="object 72"/>
            <p:cNvPicPr/>
            <p:nvPr/>
          </p:nvPicPr>
          <p:blipFill>
            <a:blip r:embed="rId2" cstate="print"/>
            <a:stretch>
              <a:fillRect/>
            </a:stretch>
          </p:blipFill>
          <p:spPr>
            <a:xfrm>
              <a:off x="8168449" y="3576510"/>
              <a:ext cx="73533" cy="73532"/>
            </a:xfrm>
            <a:prstGeom prst="rect">
              <a:avLst/>
            </a:prstGeom>
          </p:spPr>
        </p:pic>
        <p:pic>
          <p:nvPicPr>
            <p:cNvPr id="73" name="object 73"/>
            <p:cNvPicPr/>
            <p:nvPr/>
          </p:nvPicPr>
          <p:blipFill>
            <a:blip r:embed="rId2" cstate="print"/>
            <a:stretch>
              <a:fillRect/>
            </a:stretch>
          </p:blipFill>
          <p:spPr>
            <a:xfrm>
              <a:off x="8522017" y="3785298"/>
              <a:ext cx="73533" cy="73532"/>
            </a:xfrm>
            <a:prstGeom prst="rect">
              <a:avLst/>
            </a:prstGeom>
          </p:spPr>
        </p:pic>
        <p:pic>
          <p:nvPicPr>
            <p:cNvPr id="74" name="object 74"/>
            <p:cNvPicPr/>
            <p:nvPr/>
          </p:nvPicPr>
          <p:blipFill>
            <a:blip r:embed="rId3" cstate="print"/>
            <a:stretch>
              <a:fillRect/>
            </a:stretch>
          </p:blipFill>
          <p:spPr>
            <a:xfrm>
              <a:off x="8877109" y="4004754"/>
              <a:ext cx="73532" cy="73532"/>
            </a:xfrm>
            <a:prstGeom prst="rect">
              <a:avLst/>
            </a:prstGeom>
          </p:spPr>
        </p:pic>
        <p:pic>
          <p:nvPicPr>
            <p:cNvPr id="75" name="object 75"/>
            <p:cNvPicPr/>
            <p:nvPr/>
          </p:nvPicPr>
          <p:blipFill>
            <a:blip r:embed="rId2" cstate="print"/>
            <a:stretch>
              <a:fillRect/>
            </a:stretch>
          </p:blipFill>
          <p:spPr>
            <a:xfrm>
              <a:off x="9230677" y="3922458"/>
              <a:ext cx="73532" cy="73533"/>
            </a:xfrm>
            <a:prstGeom prst="rect">
              <a:avLst/>
            </a:prstGeom>
          </p:spPr>
        </p:pic>
        <p:pic>
          <p:nvPicPr>
            <p:cNvPr id="76" name="object 76"/>
            <p:cNvPicPr/>
            <p:nvPr/>
          </p:nvPicPr>
          <p:blipFill>
            <a:blip r:embed="rId5" cstate="print"/>
            <a:stretch>
              <a:fillRect/>
            </a:stretch>
          </p:blipFill>
          <p:spPr>
            <a:xfrm>
              <a:off x="9584245" y="3802062"/>
              <a:ext cx="73533" cy="73532"/>
            </a:xfrm>
            <a:prstGeom prst="rect">
              <a:avLst/>
            </a:prstGeom>
          </p:spPr>
        </p:pic>
        <p:pic>
          <p:nvPicPr>
            <p:cNvPr id="77" name="object 77"/>
            <p:cNvPicPr/>
            <p:nvPr/>
          </p:nvPicPr>
          <p:blipFill>
            <a:blip r:embed="rId3" cstate="print"/>
            <a:stretch>
              <a:fillRect/>
            </a:stretch>
          </p:blipFill>
          <p:spPr>
            <a:xfrm>
              <a:off x="9937813" y="3884358"/>
              <a:ext cx="73532" cy="73533"/>
            </a:xfrm>
            <a:prstGeom prst="rect">
              <a:avLst/>
            </a:prstGeom>
          </p:spPr>
        </p:pic>
        <p:pic>
          <p:nvPicPr>
            <p:cNvPr id="78" name="object 78"/>
            <p:cNvPicPr/>
            <p:nvPr/>
          </p:nvPicPr>
          <p:blipFill>
            <a:blip r:embed="rId5" cstate="print"/>
            <a:stretch>
              <a:fillRect/>
            </a:stretch>
          </p:blipFill>
          <p:spPr>
            <a:xfrm>
              <a:off x="10292905" y="3920934"/>
              <a:ext cx="73532" cy="73532"/>
            </a:xfrm>
            <a:prstGeom prst="rect">
              <a:avLst/>
            </a:prstGeom>
          </p:spPr>
        </p:pic>
        <p:pic>
          <p:nvPicPr>
            <p:cNvPr id="79" name="object 79"/>
            <p:cNvPicPr/>
            <p:nvPr/>
          </p:nvPicPr>
          <p:blipFill>
            <a:blip r:embed="rId2" cstate="print"/>
            <a:stretch>
              <a:fillRect/>
            </a:stretch>
          </p:blipFill>
          <p:spPr>
            <a:xfrm>
              <a:off x="10646473" y="3846258"/>
              <a:ext cx="73533" cy="73533"/>
            </a:xfrm>
            <a:prstGeom prst="rect">
              <a:avLst/>
            </a:prstGeom>
          </p:spPr>
        </p:pic>
        <p:pic>
          <p:nvPicPr>
            <p:cNvPr id="80" name="object 80"/>
            <p:cNvPicPr/>
            <p:nvPr/>
          </p:nvPicPr>
          <p:blipFill>
            <a:blip r:embed="rId4" cstate="print"/>
            <a:stretch>
              <a:fillRect/>
            </a:stretch>
          </p:blipFill>
          <p:spPr>
            <a:xfrm>
              <a:off x="11000041" y="3582606"/>
              <a:ext cx="73532" cy="73532"/>
            </a:xfrm>
            <a:prstGeom prst="rect">
              <a:avLst/>
            </a:prstGeom>
          </p:spPr>
        </p:pic>
      </p:grpSp>
      <p:grpSp>
        <p:nvGrpSpPr>
          <p:cNvPr id="81" name="object 81"/>
          <p:cNvGrpSpPr/>
          <p:nvPr/>
        </p:nvGrpSpPr>
        <p:grpSpPr>
          <a:xfrm>
            <a:off x="7106221" y="2648394"/>
            <a:ext cx="3967479" cy="442595"/>
            <a:chOff x="7106221" y="2648394"/>
            <a:chExt cx="3967479" cy="442595"/>
          </a:xfrm>
        </p:grpSpPr>
        <p:sp>
          <p:nvSpPr>
            <p:cNvPr id="82" name="object 82"/>
            <p:cNvSpPr/>
            <p:nvPr/>
          </p:nvSpPr>
          <p:spPr>
            <a:xfrm>
              <a:off x="7143749" y="2686050"/>
              <a:ext cx="3893820" cy="368935"/>
            </a:xfrm>
            <a:custGeom>
              <a:avLst/>
              <a:gdLst/>
              <a:ahLst/>
              <a:cxnLst/>
              <a:rect l="l" t="t" r="r" b="b"/>
              <a:pathLst>
                <a:path w="3893820" h="368935">
                  <a:moveTo>
                    <a:pt x="0" y="320039"/>
                  </a:moveTo>
                  <a:lnTo>
                    <a:pt x="353568" y="339851"/>
                  </a:lnTo>
                  <a:lnTo>
                    <a:pt x="707135" y="368808"/>
                  </a:lnTo>
                  <a:lnTo>
                    <a:pt x="1060703" y="355091"/>
                  </a:lnTo>
                  <a:lnTo>
                    <a:pt x="1415796" y="297179"/>
                  </a:lnTo>
                  <a:lnTo>
                    <a:pt x="1769364" y="291084"/>
                  </a:lnTo>
                  <a:lnTo>
                    <a:pt x="2122931" y="301751"/>
                  </a:lnTo>
                  <a:lnTo>
                    <a:pt x="2478024" y="297179"/>
                  </a:lnTo>
                  <a:lnTo>
                    <a:pt x="2831592" y="313944"/>
                  </a:lnTo>
                  <a:lnTo>
                    <a:pt x="3185159" y="312420"/>
                  </a:lnTo>
                  <a:lnTo>
                    <a:pt x="3538728" y="297179"/>
                  </a:lnTo>
                  <a:lnTo>
                    <a:pt x="3893820" y="0"/>
                  </a:lnTo>
                </a:path>
              </a:pathLst>
            </a:custGeom>
            <a:ln w="28575">
              <a:solidFill>
                <a:srgbClr val="001F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83" name="object 83"/>
            <p:cNvPicPr/>
            <p:nvPr/>
          </p:nvPicPr>
          <p:blipFill>
            <a:blip r:embed="rId6" cstate="print"/>
            <a:stretch>
              <a:fillRect/>
            </a:stretch>
          </p:blipFill>
          <p:spPr>
            <a:xfrm>
              <a:off x="7106221" y="2969958"/>
              <a:ext cx="73533" cy="73532"/>
            </a:xfrm>
            <a:prstGeom prst="rect">
              <a:avLst/>
            </a:prstGeom>
          </p:spPr>
        </p:pic>
        <p:pic>
          <p:nvPicPr>
            <p:cNvPr id="84" name="object 84"/>
            <p:cNvPicPr/>
            <p:nvPr/>
          </p:nvPicPr>
          <p:blipFill>
            <a:blip r:embed="rId6" cstate="print"/>
            <a:stretch>
              <a:fillRect/>
            </a:stretch>
          </p:blipFill>
          <p:spPr>
            <a:xfrm>
              <a:off x="7459789" y="2989770"/>
              <a:ext cx="73532" cy="73532"/>
            </a:xfrm>
            <a:prstGeom prst="rect">
              <a:avLst/>
            </a:prstGeom>
          </p:spPr>
        </p:pic>
        <p:pic>
          <p:nvPicPr>
            <p:cNvPr id="85" name="object 85"/>
            <p:cNvPicPr/>
            <p:nvPr/>
          </p:nvPicPr>
          <p:blipFill>
            <a:blip r:embed="rId7" cstate="print"/>
            <a:stretch>
              <a:fillRect/>
            </a:stretch>
          </p:blipFill>
          <p:spPr>
            <a:xfrm>
              <a:off x="7814881" y="3017202"/>
              <a:ext cx="73532" cy="73533"/>
            </a:xfrm>
            <a:prstGeom prst="rect">
              <a:avLst/>
            </a:prstGeom>
          </p:spPr>
        </p:pic>
        <p:pic>
          <p:nvPicPr>
            <p:cNvPr id="86" name="object 86"/>
            <p:cNvPicPr/>
            <p:nvPr/>
          </p:nvPicPr>
          <p:blipFill>
            <a:blip r:embed="rId6" cstate="print"/>
            <a:stretch>
              <a:fillRect/>
            </a:stretch>
          </p:blipFill>
          <p:spPr>
            <a:xfrm>
              <a:off x="8168449" y="3005010"/>
              <a:ext cx="73533" cy="73532"/>
            </a:xfrm>
            <a:prstGeom prst="rect">
              <a:avLst/>
            </a:prstGeom>
          </p:spPr>
        </p:pic>
        <p:pic>
          <p:nvPicPr>
            <p:cNvPr id="87" name="object 87"/>
            <p:cNvPicPr/>
            <p:nvPr/>
          </p:nvPicPr>
          <p:blipFill>
            <a:blip r:embed="rId9" cstate="print"/>
            <a:stretch>
              <a:fillRect/>
            </a:stretch>
          </p:blipFill>
          <p:spPr>
            <a:xfrm>
              <a:off x="8522017" y="2945574"/>
              <a:ext cx="73533" cy="73533"/>
            </a:xfrm>
            <a:prstGeom prst="rect">
              <a:avLst/>
            </a:prstGeom>
          </p:spPr>
        </p:pic>
        <p:pic>
          <p:nvPicPr>
            <p:cNvPr id="88" name="object 88"/>
            <p:cNvPicPr/>
            <p:nvPr/>
          </p:nvPicPr>
          <p:blipFill>
            <a:blip r:embed="rId8" cstate="print"/>
            <a:stretch>
              <a:fillRect/>
            </a:stretch>
          </p:blipFill>
          <p:spPr>
            <a:xfrm>
              <a:off x="8877109" y="2939478"/>
              <a:ext cx="73532" cy="73533"/>
            </a:xfrm>
            <a:prstGeom prst="rect">
              <a:avLst/>
            </a:prstGeom>
          </p:spPr>
        </p:pic>
        <p:pic>
          <p:nvPicPr>
            <p:cNvPr id="89" name="object 89"/>
            <p:cNvPicPr/>
            <p:nvPr/>
          </p:nvPicPr>
          <p:blipFill>
            <a:blip r:embed="rId6" cstate="print"/>
            <a:stretch>
              <a:fillRect/>
            </a:stretch>
          </p:blipFill>
          <p:spPr>
            <a:xfrm>
              <a:off x="9230677" y="2951670"/>
              <a:ext cx="73532" cy="73532"/>
            </a:xfrm>
            <a:prstGeom prst="rect">
              <a:avLst/>
            </a:prstGeom>
          </p:spPr>
        </p:pic>
        <p:pic>
          <p:nvPicPr>
            <p:cNvPr id="90" name="object 90"/>
            <p:cNvPicPr/>
            <p:nvPr/>
          </p:nvPicPr>
          <p:blipFill>
            <a:blip r:embed="rId6" cstate="print"/>
            <a:stretch>
              <a:fillRect/>
            </a:stretch>
          </p:blipFill>
          <p:spPr>
            <a:xfrm>
              <a:off x="9584245" y="2947098"/>
              <a:ext cx="73533" cy="73533"/>
            </a:xfrm>
            <a:prstGeom prst="rect">
              <a:avLst/>
            </a:prstGeom>
          </p:spPr>
        </p:pic>
        <p:pic>
          <p:nvPicPr>
            <p:cNvPr id="91" name="object 91"/>
            <p:cNvPicPr/>
            <p:nvPr/>
          </p:nvPicPr>
          <p:blipFill>
            <a:blip r:embed="rId7" cstate="print"/>
            <a:stretch>
              <a:fillRect/>
            </a:stretch>
          </p:blipFill>
          <p:spPr>
            <a:xfrm>
              <a:off x="9937813" y="2962338"/>
              <a:ext cx="73532" cy="73533"/>
            </a:xfrm>
            <a:prstGeom prst="rect">
              <a:avLst/>
            </a:prstGeom>
          </p:spPr>
        </p:pic>
        <p:pic>
          <p:nvPicPr>
            <p:cNvPr id="92" name="object 92"/>
            <p:cNvPicPr/>
            <p:nvPr/>
          </p:nvPicPr>
          <p:blipFill>
            <a:blip r:embed="rId6" cstate="print"/>
            <a:stretch>
              <a:fillRect/>
            </a:stretch>
          </p:blipFill>
          <p:spPr>
            <a:xfrm>
              <a:off x="10292905" y="2962338"/>
              <a:ext cx="73532" cy="73533"/>
            </a:xfrm>
            <a:prstGeom prst="rect">
              <a:avLst/>
            </a:prstGeom>
          </p:spPr>
        </p:pic>
        <p:pic>
          <p:nvPicPr>
            <p:cNvPr id="93" name="object 93"/>
            <p:cNvPicPr/>
            <p:nvPr/>
          </p:nvPicPr>
          <p:blipFill>
            <a:blip r:embed="rId6" cstate="print"/>
            <a:stretch>
              <a:fillRect/>
            </a:stretch>
          </p:blipFill>
          <p:spPr>
            <a:xfrm>
              <a:off x="10646473" y="2947098"/>
              <a:ext cx="73533" cy="73533"/>
            </a:xfrm>
            <a:prstGeom prst="rect">
              <a:avLst/>
            </a:prstGeom>
          </p:spPr>
        </p:pic>
        <p:pic>
          <p:nvPicPr>
            <p:cNvPr id="94" name="object 94"/>
            <p:cNvPicPr/>
            <p:nvPr/>
          </p:nvPicPr>
          <p:blipFill>
            <a:blip r:embed="rId8" cstate="print"/>
            <a:stretch>
              <a:fillRect/>
            </a:stretch>
          </p:blipFill>
          <p:spPr>
            <a:xfrm>
              <a:off x="11000041" y="2648394"/>
              <a:ext cx="73532" cy="73532"/>
            </a:xfrm>
            <a:prstGeom prst="rect">
              <a:avLst/>
            </a:prstGeom>
          </p:spPr>
        </p:pic>
      </p:grpSp>
      <p:sp>
        <p:nvSpPr>
          <p:cNvPr id="95" name="object 95"/>
          <p:cNvSpPr txBox="1"/>
          <p:nvPr/>
        </p:nvSpPr>
        <p:spPr>
          <a:xfrm>
            <a:off x="7034021" y="3516629"/>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6,4</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96" name="object 96"/>
          <p:cNvSpPr txBox="1"/>
          <p:nvPr/>
        </p:nvSpPr>
        <p:spPr>
          <a:xfrm>
            <a:off x="7387843" y="3458082"/>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6,6</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97" name="object 97"/>
          <p:cNvSpPr txBox="1"/>
          <p:nvPr/>
        </p:nvSpPr>
        <p:spPr>
          <a:xfrm>
            <a:off x="7742046" y="3638550"/>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6,0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98" name="object 98"/>
          <p:cNvSpPr txBox="1"/>
          <p:nvPr/>
        </p:nvSpPr>
        <p:spPr>
          <a:xfrm>
            <a:off x="8095868" y="3683000"/>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5,9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99" name="object 99"/>
          <p:cNvSpPr txBox="1"/>
          <p:nvPr/>
        </p:nvSpPr>
        <p:spPr>
          <a:xfrm>
            <a:off x="8450071" y="3891788"/>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5,2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00" name="object 100"/>
          <p:cNvSpPr txBox="1"/>
          <p:nvPr/>
        </p:nvSpPr>
        <p:spPr>
          <a:xfrm>
            <a:off x="8803893" y="4110939"/>
            <a:ext cx="218440" cy="2089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4,5</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01" name="object 101"/>
          <p:cNvSpPr txBox="1"/>
          <p:nvPr/>
        </p:nvSpPr>
        <p:spPr>
          <a:xfrm>
            <a:off x="9158096" y="4029202"/>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4,8</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02" name="object 102"/>
          <p:cNvSpPr txBox="1"/>
          <p:nvPr/>
        </p:nvSpPr>
        <p:spPr>
          <a:xfrm>
            <a:off x="9512045" y="3907917"/>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5,2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03" name="object 103"/>
          <p:cNvSpPr txBox="1"/>
          <p:nvPr/>
        </p:nvSpPr>
        <p:spPr>
          <a:xfrm>
            <a:off x="9866121" y="3990213"/>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4,9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04" name="object 104"/>
          <p:cNvSpPr txBox="1"/>
          <p:nvPr/>
        </p:nvSpPr>
        <p:spPr>
          <a:xfrm>
            <a:off x="10220070" y="4027423"/>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4,8</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05" name="object 105"/>
          <p:cNvSpPr txBox="1"/>
          <p:nvPr/>
        </p:nvSpPr>
        <p:spPr>
          <a:xfrm>
            <a:off x="10574273" y="3952494"/>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5,0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06" name="object 106"/>
          <p:cNvSpPr txBox="1"/>
          <p:nvPr/>
        </p:nvSpPr>
        <p:spPr>
          <a:xfrm>
            <a:off x="10928095" y="3689350"/>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5,9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07" name="object 107"/>
          <p:cNvSpPr txBox="1"/>
          <p:nvPr/>
        </p:nvSpPr>
        <p:spPr>
          <a:xfrm>
            <a:off x="7034021" y="2712211"/>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7,8</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08" name="object 108"/>
          <p:cNvSpPr txBox="1"/>
          <p:nvPr/>
        </p:nvSpPr>
        <p:spPr>
          <a:xfrm>
            <a:off x="7387843" y="2731770"/>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7,8</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09" name="object 109"/>
          <p:cNvSpPr txBox="1"/>
          <p:nvPr/>
        </p:nvSpPr>
        <p:spPr>
          <a:xfrm>
            <a:off x="7742046" y="2760090"/>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7,7</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10" name="object 110"/>
          <p:cNvSpPr txBox="1"/>
          <p:nvPr/>
        </p:nvSpPr>
        <p:spPr>
          <a:xfrm>
            <a:off x="8095868" y="2746324"/>
            <a:ext cx="218440" cy="2089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7,7</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11" name="object 111"/>
          <p:cNvSpPr txBox="1"/>
          <p:nvPr/>
        </p:nvSpPr>
        <p:spPr>
          <a:xfrm>
            <a:off x="8450071" y="2688463"/>
            <a:ext cx="57213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366395" algn="l"/>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7,9	</a:t>
            </a:r>
            <a:r>
              <a:rPr kumimoji="0" sz="1800" b="0" i="0" u="none" strike="noStrike" kern="1200" cap="none" spc="0" normalizeH="0" baseline="2314" noProof="0" dirty="0">
                <a:ln>
                  <a:noFill/>
                </a:ln>
                <a:solidFill>
                  <a:prstClr val="black"/>
                </a:solidFill>
                <a:effectLst/>
                <a:uLnTx/>
                <a:uFillTx/>
                <a:latin typeface="Calibri"/>
                <a:ea typeface="+mn-ea"/>
                <a:cs typeface="Calibri"/>
              </a:rPr>
              <a:t>7,9</a:t>
            </a:r>
            <a:endParaRPr kumimoji="0" sz="1800" b="0" i="0" u="none" strike="noStrike" kern="1200" cap="none" spc="0" normalizeH="0" baseline="2314" noProof="0">
              <a:ln>
                <a:noFill/>
              </a:ln>
              <a:solidFill>
                <a:prstClr val="black"/>
              </a:solidFill>
              <a:effectLst/>
              <a:uLnTx/>
              <a:uFillTx/>
              <a:latin typeface="Calibri"/>
              <a:ea typeface="+mn-ea"/>
              <a:cs typeface="Calibri"/>
            </a:endParaRPr>
          </a:p>
        </p:txBody>
      </p:sp>
      <p:sp>
        <p:nvSpPr>
          <p:cNvPr id="112" name="object 112"/>
          <p:cNvSpPr txBox="1"/>
          <p:nvPr/>
        </p:nvSpPr>
        <p:spPr>
          <a:xfrm>
            <a:off x="9158096" y="2693923"/>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7,9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13" name="object 113"/>
          <p:cNvSpPr txBox="1"/>
          <p:nvPr/>
        </p:nvSpPr>
        <p:spPr>
          <a:xfrm>
            <a:off x="9512045" y="2688716"/>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7,9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14" name="object 114"/>
          <p:cNvSpPr txBox="1"/>
          <p:nvPr/>
        </p:nvSpPr>
        <p:spPr>
          <a:xfrm>
            <a:off x="9866121" y="2704591"/>
            <a:ext cx="57213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366395" algn="l"/>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7,8	7,8</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15" name="object 115"/>
          <p:cNvSpPr txBox="1"/>
          <p:nvPr/>
        </p:nvSpPr>
        <p:spPr>
          <a:xfrm>
            <a:off x="10574273" y="2689097"/>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7,9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16" name="object 116"/>
          <p:cNvSpPr txBox="1"/>
          <p:nvPr/>
        </p:nvSpPr>
        <p:spPr>
          <a:xfrm>
            <a:off x="10928095" y="2391283"/>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8,8</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17" name="object 117"/>
          <p:cNvSpPr txBox="1"/>
          <p:nvPr/>
        </p:nvSpPr>
        <p:spPr>
          <a:xfrm>
            <a:off x="6620382" y="5354573"/>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0,0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18" name="object 118"/>
          <p:cNvSpPr txBox="1"/>
          <p:nvPr/>
        </p:nvSpPr>
        <p:spPr>
          <a:xfrm>
            <a:off x="6620382" y="5039105"/>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1,0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19" name="object 119"/>
          <p:cNvSpPr txBox="1"/>
          <p:nvPr/>
        </p:nvSpPr>
        <p:spPr>
          <a:xfrm>
            <a:off x="6620382" y="4723257"/>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2,0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20" name="object 120"/>
          <p:cNvSpPr txBox="1"/>
          <p:nvPr/>
        </p:nvSpPr>
        <p:spPr>
          <a:xfrm>
            <a:off x="6620382" y="4407789"/>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3,0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21" name="object 121"/>
          <p:cNvSpPr txBox="1"/>
          <p:nvPr/>
        </p:nvSpPr>
        <p:spPr>
          <a:xfrm>
            <a:off x="6620382" y="4092067"/>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4,0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22" name="object 122"/>
          <p:cNvSpPr txBox="1"/>
          <p:nvPr/>
        </p:nvSpPr>
        <p:spPr>
          <a:xfrm>
            <a:off x="6620382" y="3776598"/>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5,0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23" name="object 123"/>
          <p:cNvSpPr txBox="1"/>
          <p:nvPr/>
        </p:nvSpPr>
        <p:spPr>
          <a:xfrm>
            <a:off x="6620382" y="3460750"/>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6,0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24" name="object 124"/>
          <p:cNvSpPr txBox="1"/>
          <p:nvPr/>
        </p:nvSpPr>
        <p:spPr>
          <a:xfrm>
            <a:off x="6620382" y="3145282"/>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7,0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25" name="object 125"/>
          <p:cNvSpPr txBox="1"/>
          <p:nvPr/>
        </p:nvSpPr>
        <p:spPr>
          <a:xfrm>
            <a:off x="6620382" y="2829559"/>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8,0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26" name="object 126"/>
          <p:cNvSpPr txBox="1"/>
          <p:nvPr/>
        </p:nvSpPr>
        <p:spPr>
          <a:xfrm>
            <a:off x="6620382" y="2514091"/>
            <a:ext cx="2184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9,0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27" name="object 127"/>
          <p:cNvSpPr txBox="1"/>
          <p:nvPr/>
        </p:nvSpPr>
        <p:spPr>
          <a:xfrm>
            <a:off x="6349136" y="3685383"/>
            <a:ext cx="178435" cy="427355"/>
          </a:xfrm>
          <a:prstGeom prst="rect">
            <a:avLst/>
          </a:prstGeom>
        </p:spPr>
        <p:txBody>
          <a:bodyPr vert="vert270"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a:t>
            </a:r>
            <a:r>
              <a:rPr kumimoji="0" sz="1200" b="0" i="0" u="none" strike="noStrike" kern="1200" cap="none" spc="-5" normalizeH="0" baseline="0" noProof="0" dirty="0">
                <a:ln>
                  <a:noFill/>
                </a:ln>
                <a:solidFill>
                  <a:prstClr val="black"/>
                </a:solidFill>
                <a:effectLst/>
                <a:uLnTx/>
                <a:uFillTx/>
                <a:latin typeface="Calibri"/>
                <a:ea typeface="+mn-ea"/>
                <a:cs typeface="Calibri"/>
              </a:rPr>
              <a:t> </a:t>
            </a:r>
            <a:r>
              <a:rPr kumimoji="0" sz="1200" b="0" i="0" u="none" strike="noStrike" kern="1200" cap="none" spc="0" normalizeH="0" baseline="0" noProof="0" dirty="0">
                <a:ln>
                  <a:noFill/>
                </a:ln>
                <a:solidFill>
                  <a:prstClr val="black"/>
                </a:solidFill>
                <a:effectLst/>
                <a:uLnTx/>
                <a:uFillTx/>
                <a:latin typeface="Calibri"/>
                <a:ea typeface="+mn-ea"/>
                <a:cs typeface="Calibri"/>
              </a:rPr>
              <a:t>ΑΕΠ</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pic>
        <p:nvPicPr>
          <p:cNvPr id="128" name="object 128"/>
          <p:cNvPicPr/>
          <p:nvPr/>
        </p:nvPicPr>
        <p:blipFill>
          <a:blip r:embed="rId10" cstate="print"/>
          <a:stretch>
            <a:fillRect/>
          </a:stretch>
        </p:blipFill>
        <p:spPr>
          <a:xfrm>
            <a:off x="8067293" y="5932741"/>
            <a:ext cx="243839" cy="73533"/>
          </a:xfrm>
          <a:prstGeom prst="rect">
            <a:avLst/>
          </a:prstGeom>
        </p:spPr>
      </p:pic>
      <p:pic>
        <p:nvPicPr>
          <p:cNvPr id="129" name="object 129"/>
          <p:cNvPicPr/>
          <p:nvPr/>
        </p:nvPicPr>
        <p:blipFill>
          <a:blip r:embed="rId11" cstate="print"/>
          <a:stretch>
            <a:fillRect/>
          </a:stretch>
        </p:blipFill>
        <p:spPr>
          <a:xfrm>
            <a:off x="8929878" y="5932741"/>
            <a:ext cx="243840" cy="73533"/>
          </a:xfrm>
          <a:prstGeom prst="rect">
            <a:avLst/>
          </a:prstGeom>
        </p:spPr>
      </p:pic>
      <p:sp>
        <p:nvSpPr>
          <p:cNvPr id="130" name="object 130"/>
          <p:cNvSpPr txBox="1"/>
          <p:nvPr/>
        </p:nvSpPr>
        <p:spPr>
          <a:xfrm>
            <a:off x="6976998" y="5552643"/>
            <a:ext cx="4228465" cy="5060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libri"/>
                <a:ea typeface="+mn-ea"/>
                <a:cs typeface="Calibri"/>
              </a:rPr>
              <a:t>2009</a:t>
            </a:r>
            <a:r>
              <a:rPr kumimoji="0" sz="1200" b="0" i="0" u="none" strike="noStrike" kern="1200" cap="none" spc="9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2010</a:t>
            </a:r>
            <a:r>
              <a:rPr kumimoji="0" sz="1200" b="0" i="0" u="none" strike="noStrike" kern="1200" cap="none" spc="9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2011</a:t>
            </a:r>
            <a:r>
              <a:rPr kumimoji="0" sz="1200" b="0" i="0" u="none" strike="noStrike" kern="1200" cap="none" spc="9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2012</a:t>
            </a:r>
            <a:r>
              <a:rPr kumimoji="0" sz="1200" b="0" i="0" u="none" strike="noStrike" kern="1200" cap="none" spc="9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2013</a:t>
            </a:r>
            <a:r>
              <a:rPr kumimoji="0" sz="1200" b="0" i="0" u="none" strike="noStrike" kern="1200" cap="none" spc="9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2014</a:t>
            </a:r>
            <a:r>
              <a:rPr kumimoji="0" sz="1200" b="0" i="0" u="none" strike="noStrike" kern="1200" cap="none" spc="9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2015</a:t>
            </a:r>
            <a:r>
              <a:rPr kumimoji="0" sz="1200" b="0" i="0" u="none" strike="noStrike" kern="1200" cap="none" spc="9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2016</a:t>
            </a:r>
            <a:r>
              <a:rPr kumimoji="0" sz="1200" b="0" i="0" u="none" strike="noStrike" kern="1200" cap="none" spc="9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2017</a:t>
            </a:r>
            <a:r>
              <a:rPr kumimoji="0" sz="1200" b="0" i="0" u="none" strike="noStrike" kern="1200" cap="none" spc="9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2018</a:t>
            </a:r>
            <a:r>
              <a:rPr kumimoji="0" sz="1200" b="0" i="0" u="none" strike="noStrike" kern="1200" cap="none" spc="9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2019</a:t>
            </a:r>
            <a:r>
              <a:rPr kumimoji="0" sz="1200" b="0" i="0" u="none" strike="noStrike" kern="1200" cap="none" spc="9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2020</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1361440" marR="0" lvl="0" indent="0" algn="l" defTabSz="914400" rtl="0" eaLnBrk="1" fontAlgn="auto" latinLnBrk="0" hangingPunct="1">
              <a:lnSpc>
                <a:spcPct val="100000"/>
              </a:lnSpc>
              <a:spcBef>
                <a:spcPts val="900"/>
              </a:spcBef>
              <a:spcAft>
                <a:spcPts val="0"/>
              </a:spcAft>
              <a:buClrTx/>
              <a:buSzTx/>
              <a:buFontTx/>
              <a:buNone/>
              <a:tabLst>
                <a:tab pos="2223135" algn="l"/>
              </a:tabLst>
              <a:defRPr/>
            </a:pPr>
            <a:r>
              <a:rPr kumimoji="0" sz="1200" b="0" i="0" u="none" strike="noStrike" kern="1200" cap="none" spc="-10" normalizeH="0" baseline="0" noProof="0" dirty="0">
                <a:ln>
                  <a:noFill/>
                </a:ln>
                <a:solidFill>
                  <a:prstClr val="black"/>
                </a:solidFill>
                <a:effectLst/>
                <a:uLnTx/>
                <a:uFillTx/>
                <a:latin typeface="Calibri"/>
                <a:ea typeface="+mn-ea"/>
                <a:cs typeface="Calibri"/>
              </a:rPr>
              <a:t>Ελλάδα	</a:t>
            </a:r>
            <a:r>
              <a:rPr kumimoji="0" sz="1200" b="0" i="0" u="none" strike="noStrike" kern="1200" cap="none" spc="-5" normalizeH="0" baseline="0" noProof="0" dirty="0">
                <a:ln>
                  <a:noFill/>
                </a:ln>
                <a:solidFill>
                  <a:prstClr val="black"/>
                </a:solidFill>
                <a:effectLst/>
                <a:uLnTx/>
                <a:uFillTx/>
                <a:latin typeface="Calibri"/>
                <a:ea typeface="+mn-ea"/>
                <a:cs typeface="Calibri"/>
              </a:rPr>
              <a:t>ΕΕ27</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404224-5B11-3398-D084-254343E984C9}"/>
              </a:ext>
            </a:extLst>
          </p:cNvPr>
          <p:cNvSpPr>
            <a:spLocks noGrp="1"/>
          </p:cNvSpPr>
          <p:nvPr>
            <p:ph type="title"/>
          </p:nvPr>
        </p:nvSpPr>
        <p:spPr>
          <a:xfrm>
            <a:off x="916939" y="373761"/>
            <a:ext cx="10358120" cy="1563185"/>
          </a:xfrm>
        </p:spPr>
        <p:txBody>
          <a:bodyPr/>
          <a:lstStyle/>
          <a:p>
            <a:pPr>
              <a:lnSpc>
                <a:spcPct val="107000"/>
              </a:lnSpc>
              <a:spcAft>
                <a:spcPts val="8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Β. Συνολική τρέχουσα δαπάνη υγείας για τα έτη 2016-2020 (</a:t>
            </a:r>
            <a:r>
              <a:rPr lang="en-US" sz="2400" dirty="0">
                <a:effectLst/>
                <a:latin typeface="Calibri" panose="020F0502020204030204" pitchFamily="34" charset="0"/>
                <a:ea typeface="Calibri" panose="020F0502020204030204" pitchFamily="34" charset="0"/>
                <a:cs typeface="Times New Roman" panose="02020603050405020304" pitchFamily="18" charset="0"/>
              </a:rPr>
              <a:t>‘a 3 tier system’</a:t>
            </a:r>
            <a:r>
              <a:rPr lang="el-GR" sz="2400" dirty="0">
                <a:effectLst/>
                <a:latin typeface="Calibri" panose="020F0502020204030204" pitchFamily="34" charset="0"/>
                <a:ea typeface="Calibri" panose="020F0502020204030204" pitchFamily="34" charset="0"/>
                <a:cs typeface="Times New Roman" panose="02020603050405020304" pitchFamily="18" charset="0"/>
              </a:rPr>
              <a:t>)</a:t>
            </a:r>
            <a:br>
              <a:rPr lang="el-GR"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l-GR" sz="2400" b="1" dirty="0">
                <a:effectLst/>
                <a:latin typeface="Calibri" panose="020F0502020204030204" pitchFamily="34" charset="0"/>
                <a:ea typeface="Times New Roman" panose="02020603050405020304" pitchFamily="18" charset="0"/>
                <a:cs typeface="Calibri" panose="020F0502020204030204" pitchFamily="34" charset="0"/>
              </a:rPr>
              <a:t>Πηγή</a:t>
            </a:r>
            <a:r>
              <a:rPr lang="el-GR" sz="2400" dirty="0">
                <a:effectLst/>
                <a:latin typeface="Calibri" panose="020F0502020204030204" pitchFamily="34" charset="0"/>
                <a:ea typeface="Times New Roman" panose="02020603050405020304" pitchFamily="18" charset="0"/>
                <a:cs typeface="Calibri" panose="020F0502020204030204" pitchFamily="34" charset="0"/>
              </a:rPr>
              <a:t>: ΕΛΣΤΑΤ, Σύστημα Λογαριασμών Υγείας, 2021</a:t>
            </a:r>
            <a:br>
              <a:rPr lang="el-GR" sz="24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pic>
        <p:nvPicPr>
          <p:cNvPr id="4" name="Εικόνα 3" descr="Chart, bar chart&#10;&#10;Description automatically generated">
            <a:extLst>
              <a:ext uri="{FF2B5EF4-FFF2-40B4-BE49-F238E27FC236}">
                <a16:creationId xmlns:a16="http://schemas.microsoft.com/office/drawing/2014/main" id="{8CE4E376-44C8-B982-ECA1-E4A6A6E3CAFA}"/>
              </a:ext>
            </a:extLst>
          </p:cNvPr>
          <p:cNvPicPr>
            <a:picLocks noChangeAspect="1"/>
          </p:cNvPicPr>
          <p:nvPr/>
        </p:nvPicPr>
        <p:blipFill>
          <a:blip r:embed="rId2"/>
          <a:stretch>
            <a:fillRect/>
          </a:stretch>
        </p:blipFill>
        <p:spPr>
          <a:xfrm>
            <a:off x="916939" y="1737359"/>
            <a:ext cx="10465764" cy="4746880"/>
          </a:xfrm>
          <a:prstGeom prst="rect">
            <a:avLst/>
          </a:prstGeom>
        </p:spPr>
      </p:pic>
    </p:spTree>
    <p:extLst>
      <p:ext uri="{BB962C8B-B14F-4D97-AF65-F5344CB8AC3E}">
        <p14:creationId xmlns:p14="http://schemas.microsoft.com/office/powerpoint/2010/main" val="353833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C16039E-2511-CFF1-068C-B688EE6251CA}"/>
              </a:ext>
            </a:extLst>
          </p:cNvPr>
          <p:cNvSpPr>
            <a:spLocks noGrp="1" noChangeArrowheads="1"/>
          </p:cNvSpPr>
          <p:nvPr>
            <p:ph type="title"/>
          </p:nvPr>
        </p:nvSpPr>
        <p:spPr>
          <a:xfrm>
            <a:off x="916956" y="476251"/>
            <a:ext cx="3889118" cy="6463888"/>
          </a:xfrm>
        </p:spPr>
        <p:txBody>
          <a:bodyPr vert="horz" wrap="square" lIns="68580" tIns="34290" rIns="68580" bIns="34290" numCol="1" rtlCol="0" anchor="b" anchorCtr="0" compatLnSpc="1">
            <a:prstTxWarp prst="textNoShape">
              <a:avLst/>
            </a:prstTxWarp>
            <a:normAutofit fontScale="90000"/>
          </a:bodyPr>
          <a:lstStyle/>
          <a:p>
            <a:pPr algn="just">
              <a:lnSpc>
                <a:spcPct val="150000"/>
              </a:lnSpc>
              <a:spcBef>
                <a:spcPts val="600"/>
              </a:spcBef>
            </a:pPr>
            <a:r>
              <a:rPr lang="en-US" altLang="el-GR" sz="2550" cap="all" spc="150" dirty="0" err="1">
                <a:solidFill>
                  <a:schemeClr val="accent1">
                    <a:lumMod val="60000"/>
                    <a:lumOff val="40000"/>
                  </a:schemeClr>
                </a:solidFill>
              </a:rPr>
              <a:t>Διάγρ</a:t>
            </a:r>
            <a:r>
              <a:rPr lang="en-US" altLang="el-GR" sz="2550" cap="all" spc="150" dirty="0">
                <a:solidFill>
                  <a:schemeClr val="accent1">
                    <a:lumMod val="60000"/>
                    <a:lumOff val="40000"/>
                  </a:schemeClr>
                </a:solidFill>
              </a:rPr>
              <a:t>αμμα. </a:t>
            </a:r>
            <a:r>
              <a:rPr lang="en-US" altLang="el-GR" sz="2550" cap="all" spc="150" dirty="0" err="1">
                <a:solidFill>
                  <a:schemeClr val="accent1">
                    <a:lumMod val="60000"/>
                    <a:lumOff val="40000"/>
                  </a:schemeClr>
                </a:solidFill>
              </a:rPr>
              <a:t>Ροή</a:t>
            </a:r>
            <a:r>
              <a:rPr lang="en-US" altLang="el-GR" sz="2550" cap="all" spc="150" dirty="0">
                <a:solidFill>
                  <a:schemeClr val="accent1">
                    <a:lumMod val="60000"/>
                    <a:lumOff val="40000"/>
                  </a:schemeClr>
                </a:solidFill>
              </a:rPr>
              <a:t> Πα</a:t>
            </a:r>
            <a:r>
              <a:rPr lang="en-US" altLang="el-GR" sz="2550" cap="all" spc="150" dirty="0" err="1">
                <a:solidFill>
                  <a:schemeClr val="accent1">
                    <a:lumMod val="60000"/>
                    <a:lumOff val="40000"/>
                  </a:schemeClr>
                </a:solidFill>
              </a:rPr>
              <a:t>ροχών</a:t>
            </a:r>
            <a:r>
              <a:rPr lang="en-US" altLang="el-GR" sz="2550" cap="all" spc="150" dirty="0">
                <a:solidFill>
                  <a:schemeClr val="accent1">
                    <a:lumMod val="60000"/>
                    <a:lumOff val="40000"/>
                  </a:schemeClr>
                </a:solidFill>
              </a:rPr>
              <a:t> και </a:t>
            </a:r>
            <a:r>
              <a:rPr lang="en-US" altLang="el-GR" sz="2550" cap="all" spc="150" dirty="0" err="1">
                <a:solidFill>
                  <a:schemeClr val="accent1">
                    <a:lumMod val="60000"/>
                    <a:lumOff val="40000"/>
                  </a:schemeClr>
                </a:solidFill>
              </a:rPr>
              <a:t>Χρημ</a:t>
            </a:r>
            <a:r>
              <a:rPr lang="en-US" altLang="el-GR" sz="2550" cap="all" spc="150" dirty="0">
                <a:solidFill>
                  <a:schemeClr val="accent1">
                    <a:lumMod val="60000"/>
                    <a:lumOff val="40000"/>
                  </a:schemeClr>
                </a:solidFill>
              </a:rPr>
              <a:t>ατοδότηςης Παρόχων του ΕΟΠΥΥ (ΕΣΔΥ+ΔΠΘ)</a:t>
            </a:r>
            <a:br>
              <a:rPr lang="el-GR" altLang="el-GR" sz="2550" cap="all" spc="150" dirty="0">
                <a:solidFill>
                  <a:schemeClr val="accent1">
                    <a:lumMod val="60000"/>
                    <a:lumOff val="40000"/>
                  </a:schemeClr>
                </a:solidFill>
              </a:rPr>
            </a:br>
            <a:br>
              <a:rPr lang="el-GR" altLang="el-GR" sz="1300" cap="all" spc="150" dirty="0">
                <a:solidFill>
                  <a:schemeClr val="accent1">
                    <a:lumMod val="60000"/>
                    <a:lumOff val="40000"/>
                  </a:schemeClr>
                </a:solidFill>
              </a:rPr>
            </a:br>
            <a:r>
              <a:rPr lang="en-GB" sz="1300" u="sng"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Nikos Polyzos</a:t>
            </a:r>
            <a:r>
              <a:rPr lang="en-GB"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 Stefanos </a:t>
            </a:r>
            <a:r>
              <a:rPr lang="en-GB" sz="1300" dirty="0" err="1">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Karakolias</a:t>
            </a:r>
            <a:r>
              <a:rPr lang="en-GB"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 Costas </a:t>
            </a:r>
            <a:r>
              <a:rPr lang="en-GB" sz="1300" dirty="0" err="1">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Dikeos</a:t>
            </a:r>
            <a:r>
              <a:rPr lang="en-GB"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 Mamas </a:t>
            </a:r>
            <a:r>
              <a:rPr lang="en-GB" sz="1300" dirty="0" err="1">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Theodorou</a:t>
            </a:r>
            <a:r>
              <a:rPr lang="en-GB"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 Catherine </a:t>
            </a:r>
            <a:r>
              <a:rPr lang="en-GB" sz="1300" dirty="0" err="1">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Kastanioti</a:t>
            </a:r>
            <a:r>
              <a:rPr lang="en-GB"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 </a:t>
            </a:r>
            <a:r>
              <a:rPr lang="en-GB" sz="1300" dirty="0" err="1">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Kalomira</a:t>
            </a:r>
            <a:r>
              <a:rPr lang="en-GB"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 Mama, </a:t>
            </a:r>
            <a:r>
              <a:rPr lang="en-US"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Pe</a:t>
            </a:r>
            <a:r>
              <a:rPr lang="en-GB" sz="1300" dirty="0" err="1">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riklis</a:t>
            </a:r>
            <a:r>
              <a:rPr lang="en-GB"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 </a:t>
            </a:r>
            <a:r>
              <a:rPr lang="en-GB" sz="1300" dirty="0" err="1">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Polizoidis</a:t>
            </a:r>
            <a:r>
              <a:rPr lang="en-GB"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 </a:t>
            </a:r>
            <a:r>
              <a:rPr lang="en-GB" sz="1300" dirty="0" err="1">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Christoforos</a:t>
            </a:r>
            <a:r>
              <a:rPr lang="en-GB"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 </a:t>
            </a:r>
            <a:r>
              <a:rPr lang="en-GB" sz="1300" dirty="0" err="1">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Skamnakis</a:t>
            </a:r>
            <a:r>
              <a:rPr lang="en-GB"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 </a:t>
            </a:r>
            <a:r>
              <a:rPr lang="en-US" sz="1300" dirty="0" err="1">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Charalampos</a:t>
            </a:r>
            <a:r>
              <a:rPr lang="en-US"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 </a:t>
            </a:r>
            <a:r>
              <a:rPr lang="en-US" sz="1300" dirty="0" err="1">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Tsairidis</a:t>
            </a:r>
            <a:r>
              <a:rPr lang="en-GB"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 </a:t>
            </a:r>
            <a:r>
              <a:rPr lang="en-GB" sz="1300" dirty="0" err="1">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Eleutherios</a:t>
            </a:r>
            <a:r>
              <a:rPr lang="en-GB"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 </a:t>
            </a:r>
            <a:r>
              <a:rPr lang="en-GB" sz="1300" dirty="0" err="1">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Thireos</a:t>
            </a:r>
            <a:r>
              <a:rPr lang="en-GB"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 The introduction of Greek Central Health Fund: has the reform met its goal in the sector of Primary Health Care or a new model is needed? </a:t>
            </a:r>
            <a:r>
              <a:rPr lang="en-GB" sz="1300" i="1"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BMC Health Service Research</a:t>
            </a:r>
            <a:r>
              <a:rPr lang="en-GB" sz="1300" dirty="0">
                <a:solidFill>
                  <a:srgbClr val="000000"/>
                </a:solidFill>
                <a:effectLst/>
                <a:latin typeface="Times New Roman" panose="02020603050405020304" pitchFamily="18" charset="0"/>
                <a:ea typeface="Batang" panose="02030600000101010101" pitchFamily="18" charset="-127"/>
                <a:cs typeface="Times New Roman" panose="02020603050405020304" pitchFamily="18" charset="0"/>
              </a:rPr>
              <a:t>, 2014.</a:t>
            </a:r>
            <a:br>
              <a:rPr lang="el-GR" sz="1300" dirty="0">
                <a:effectLst/>
                <a:latin typeface="Arial" panose="020B0604020202020204" pitchFamily="34" charset="0"/>
                <a:ea typeface="Batang" panose="02030600000101010101" pitchFamily="18" charset="-127"/>
                <a:cs typeface="Times New Roman" panose="02020603050405020304" pitchFamily="18" charset="0"/>
              </a:rPr>
            </a:br>
            <a:r>
              <a:rPr lang="en-GB" sz="1300" dirty="0">
                <a:effectLst/>
                <a:latin typeface="Arial" panose="020B0604020202020204" pitchFamily="34" charset="0"/>
                <a:ea typeface="Batang" panose="02030600000101010101" pitchFamily="18" charset="-127"/>
                <a:cs typeface="Times New Roman" panose="02020603050405020304" pitchFamily="18" charset="0"/>
              </a:rPr>
              <a:t> </a:t>
            </a:r>
            <a:br>
              <a:rPr lang="el-GR" sz="1300" dirty="0">
                <a:effectLst/>
                <a:latin typeface="Arial" panose="020B0604020202020204" pitchFamily="34" charset="0"/>
                <a:ea typeface="Batang" panose="02030600000101010101" pitchFamily="18" charset="-127"/>
                <a:cs typeface="Times New Roman" panose="02020603050405020304" pitchFamily="18" charset="0"/>
              </a:rPr>
            </a:br>
            <a:br>
              <a:rPr lang="el-GR" altLang="el-GR" sz="2550" cap="all" spc="150" dirty="0">
                <a:solidFill>
                  <a:schemeClr val="accent1">
                    <a:lumMod val="60000"/>
                    <a:lumOff val="40000"/>
                  </a:schemeClr>
                </a:solidFill>
              </a:rPr>
            </a:br>
            <a:br>
              <a:rPr lang="el-GR" altLang="el-GR" sz="2550" cap="all" spc="150" dirty="0">
                <a:solidFill>
                  <a:schemeClr val="accent1">
                    <a:lumMod val="60000"/>
                    <a:lumOff val="40000"/>
                  </a:schemeClr>
                </a:solidFill>
              </a:rPr>
            </a:br>
            <a:endParaRPr lang="en-US" altLang="el-GR" sz="2550" cap="all" spc="150" dirty="0">
              <a:solidFill>
                <a:schemeClr val="accent1">
                  <a:lumMod val="60000"/>
                  <a:lumOff val="40000"/>
                </a:schemeClr>
              </a:solidFill>
            </a:endParaRPr>
          </a:p>
        </p:txBody>
      </p:sp>
      <p:pic>
        <p:nvPicPr>
          <p:cNvPr id="31747" name="Picture 3">
            <a:extLst>
              <a:ext uri="{FF2B5EF4-FFF2-40B4-BE49-F238E27FC236}">
                <a16:creationId xmlns:a16="http://schemas.microsoft.com/office/drawing/2014/main" id="{901EEB9A-6622-805E-043B-7737DAE05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4" y="476250"/>
            <a:ext cx="6836633"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943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BF05D13-FA26-5563-71C4-2EF4BC3E3FA1}"/>
              </a:ext>
            </a:extLst>
          </p:cNvPr>
          <p:cNvSpPr>
            <a:spLocks noGrp="1" noChangeArrowheads="1"/>
          </p:cNvSpPr>
          <p:nvPr>
            <p:ph type="ctrTitle"/>
          </p:nvPr>
        </p:nvSpPr>
        <p:spPr>
          <a:xfrm>
            <a:off x="3432176" y="304800"/>
            <a:ext cx="7083425" cy="1206500"/>
          </a:xfrm>
        </p:spPr>
        <p:txBody>
          <a:bodyPr>
            <a:normAutofit fontScale="90000"/>
          </a:bodyPr>
          <a:lstStyle/>
          <a:p>
            <a:pPr algn="ctr"/>
            <a:r>
              <a:rPr lang="el-GR" altLang="el-GR" sz="3200" dirty="0">
                <a:solidFill>
                  <a:schemeClr val="accent1">
                    <a:lumMod val="60000"/>
                    <a:lumOff val="40000"/>
                  </a:schemeClr>
                </a:solidFill>
              </a:rPr>
              <a:t>Το Κεντρικό Ταμείο Υγείας (ΑΟΚ) και οι </a:t>
            </a:r>
            <a:r>
              <a:rPr lang="el-GR" altLang="el-GR" sz="3200" dirty="0" err="1">
                <a:solidFill>
                  <a:schemeClr val="accent1">
                    <a:lumMod val="60000"/>
                    <a:lumOff val="40000"/>
                  </a:schemeClr>
                </a:solidFill>
              </a:rPr>
              <a:t>Χρηματοροές</a:t>
            </a:r>
            <a:r>
              <a:rPr lang="el-GR" altLang="el-GR" sz="3200" dirty="0">
                <a:solidFill>
                  <a:schemeClr val="accent1">
                    <a:lumMod val="60000"/>
                    <a:lumOff val="40000"/>
                  </a:schemeClr>
                </a:solidFill>
              </a:rPr>
              <a:t> στη Γερμανία (2011) </a:t>
            </a:r>
          </a:p>
        </p:txBody>
      </p:sp>
      <p:sp>
        <p:nvSpPr>
          <p:cNvPr id="71683" name="Ορθογώνιο 1">
            <a:extLst>
              <a:ext uri="{FF2B5EF4-FFF2-40B4-BE49-F238E27FC236}">
                <a16:creationId xmlns:a16="http://schemas.microsoft.com/office/drawing/2014/main" id="{190A27DB-52A9-0894-58BE-36A0979A8259}"/>
              </a:ext>
            </a:extLst>
          </p:cNvPr>
          <p:cNvSpPr>
            <a:spLocks noChangeArrowheads="1"/>
          </p:cNvSpPr>
          <p:nvPr/>
        </p:nvSpPr>
        <p:spPr bwMode="auto">
          <a:xfrm>
            <a:off x="3359150" y="1628776"/>
            <a:ext cx="7308850" cy="5229225"/>
          </a:xfrm>
          <a:prstGeom prst="rect">
            <a:avLst/>
          </a:prstGeom>
          <a:solidFill>
            <a:srgbClr val="FFFFFF"/>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None/>
              <a:tabLst/>
              <a:defRPr/>
            </a:pPr>
            <a:endParaRPr kumimoji="0" lang="el-GR" altLang="el-GR" sz="2400" b="0" i="0" u="none" strike="noStrike" kern="1200" cap="none" spc="0" normalizeH="0" baseline="0" noProof="0">
              <a:ln>
                <a:noFill/>
              </a:ln>
              <a:solidFill>
                <a:srgbClr val="EAEAEA"/>
              </a:solidFill>
              <a:effectLst/>
              <a:uLnTx/>
              <a:uFillTx/>
              <a:latin typeface="Times New Roman" panose="02020603050405020304" pitchFamily="18" charset="0"/>
              <a:ea typeface="+mn-ea"/>
              <a:cs typeface="+mn-cs"/>
            </a:endParaRPr>
          </a:p>
        </p:txBody>
      </p:sp>
      <p:pic>
        <p:nvPicPr>
          <p:cNvPr id="71684" name="Εικόνα 8" descr="Capture">
            <a:extLst>
              <a:ext uri="{FF2B5EF4-FFF2-40B4-BE49-F238E27FC236}">
                <a16:creationId xmlns:a16="http://schemas.microsoft.com/office/drawing/2014/main" id="{CBA58DEF-C6B3-270B-DF59-0E86E8049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6" y="1676400"/>
            <a:ext cx="70389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795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B198BD-C7B9-F06B-44AE-CC57397372B0}"/>
              </a:ext>
            </a:extLst>
          </p:cNvPr>
          <p:cNvSpPr>
            <a:spLocks noGrp="1"/>
          </p:cNvSpPr>
          <p:nvPr>
            <p:ph type="title"/>
          </p:nvPr>
        </p:nvSpPr>
        <p:spPr>
          <a:xfrm>
            <a:off x="2592925" y="624110"/>
            <a:ext cx="8911687" cy="1874724"/>
          </a:xfrm>
        </p:spPr>
        <p:txBody>
          <a:bodyPr>
            <a:normAutofit fontScale="90000"/>
          </a:bodyPr>
          <a:lstStyle/>
          <a:p>
            <a:pPr marL="342900" marR="64770" lvl="0" indent="-342900" algn="just">
              <a:lnSpc>
                <a:spcPct val="115000"/>
              </a:lnSpc>
              <a:spcAft>
                <a:spcPts val="0"/>
              </a:spcAft>
              <a:buFont typeface="+mj-lt"/>
              <a:buAutoNum type="arabicPeriod"/>
              <a:tabLst>
                <a:tab pos="694690" algn="l"/>
              </a:tabLst>
            </a:pPr>
            <a:r>
              <a:rPr lang="el-GR" sz="3600" b="0" dirty="0">
                <a:effectLst/>
                <a:latin typeface="Calibri" panose="020F0502020204030204" pitchFamily="34" charset="0"/>
                <a:ea typeface="Times New Roman" panose="02020603050405020304" pitchFamily="18" charset="0"/>
              </a:rPr>
              <a:t>Β. Προτεινόμενες ροές χρηματοδότησης ασφάλισης υγείας στην Ελλάδα 2023</a:t>
            </a:r>
            <a:br>
              <a:rPr lang="el-GR" sz="3600" b="0" dirty="0">
                <a:effectLst/>
                <a:latin typeface="Calibri" panose="020F0502020204030204" pitchFamily="34" charset="0"/>
                <a:ea typeface="Times New Roman" panose="02020603050405020304" pitchFamily="18" charset="0"/>
              </a:rPr>
            </a:br>
            <a:r>
              <a:rPr lang="el-GR" sz="1600" dirty="0">
                <a:effectLst/>
                <a:latin typeface="Calibri" panose="020F0502020204030204" pitchFamily="34" charset="0"/>
                <a:ea typeface="Times New Roman" panose="02020603050405020304" pitchFamily="18" charset="0"/>
              </a:rPr>
              <a:t>(</a:t>
            </a:r>
            <a:r>
              <a:rPr lang="en-US" sz="1600" dirty="0" err="1">
                <a:effectLst/>
                <a:latin typeface="Times New Roman" panose="02020603050405020304" pitchFamily="18" charset="0"/>
                <a:ea typeface="Batang" panose="02030600000101010101" pitchFamily="18" charset="-127"/>
                <a:cs typeface="Times New Roman" panose="02020603050405020304" pitchFamily="18" charset="0"/>
              </a:rPr>
              <a:t>Mavridoglou</a:t>
            </a:r>
            <a:r>
              <a:rPr lang="en-US" sz="1600" dirty="0">
                <a:effectLst/>
                <a:latin typeface="Times New Roman" panose="02020603050405020304" pitchFamily="18" charset="0"/>
                <a:ea typeface="Batang" panose="02030600000101010101" pitchFamily="18" charset="-127"/>
                <a:cs typeface="Times New Roman" panose="02020603050405020304" pitchFamily="18" charset="0"/>
              </a:rPr>
              <a:t> G., Polyzos N., 2022, Sustainability of Healthcare Financing in Greece: A Relation Between Public and Social Insurance Contributions and Delivery Expenditures, Inquiry, 59 (1-12)</a:t>
            </a:r>
            <a:br>
              <a:rPr lang="el-GR" sz="1600" dirty="0">
                <a:effectLst/>
                <a:latin typeface="Arial" panose="020B0604020202020204" pitchFamily="34" charset="0"/>
                <a:ea typeface="Batang" panose="02030600000101010101" pitchFamily="18" charset="-127"/>
                <a:cs typeface="Times New Roman" panose="02020603050405020304" pitchFamily="18" charset="0"/>
              </a:rPr>
            </a:br>
            <a:r>
              <a:rPr lang="el-GR" sz="3600" b="0" dirty="0">
                <a:effectLst/>
                <a:latin typeface="Calibri" panose="020F0502020204030204" pitchFamily="34" charset="0"/>
                <a:ea typeface="Times New Roman" panose="02020603050405020304" pitchFamily="18" charset="0"/>
              </a:rPr>
              <a:t> </a:t>
            </a:r>
            <a:br>
              <a:rPr lang="el-GR" sz="4000" b="1" dirty="0">
                <a:effectLst/>
                <a:latin typeface="Times New Roman" panose="02020603050405020304" pitchFamily="18" charset="0"/>
                <a:ea typeface="Times New Roman" panose="02020603050405020304" pitchFamily="18" charset="0"/>
              </a:rPr>
            </a:br>
            <a:endParaRPr lang="el-GR" dirty="0"/>
          </a:p>
        </p:txBody>
      </p:sp>
      <p:pic>
        <p:nvPicPr>
          <p:cNvPr id="4" name="Θέση περιεχομένου 3">
            <a:extLst>
              <a:ext uri="{FF2B5EF4-FFF2-40B4-BE49-F238E27FC236}">
                <a16:creationId xmlns:a16="http://schemas.microsoft.com/office/drawing/2014/main" id="{47C31049-25A8-F856-AD7B-6B80B4E3069B}"/>
              </a:ext>
            </a:extLst>
          </p:cNvPr>
          <p:cNvPicPr>
            <a:picLocks noGrp="1" noChangeAspect="1"/>
          </p:cNvPicPr>
          <p:nvPr>
            <p:ph idx="1"/>
          </p:nvPr>
        </p:nvPicPr>
        <p:blipFill>
          <a:blip r:embed="rId2"/>
          <a:stretch>
            <a:fillRect/>
          </a:stretch>
        </p:blipFill>
        <p:spPr>
          <a:xfrm>
            <a:off x="2592925" y="2987566"/>
            <a:ext cx="8911687" cy="3752192"/>
          </a:xfrm>
          <a:prstGeom prst="rect">
            <a:avLst/>
          </a:prstGeom>
        </p:spPr>
      </p:pic>
    </p:spTree>
    <p:extLst>
      <p:ext uri="{BB962C8B-B14F-4D97-AF65-F5344CB8AC3E}">
        <p14:creationId xmlns:p14="http://schemas.microsoft.com/office/powerpoint/2010/main" val="290738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97EEF3-3DD8-0E15-CE29-22AD734C4B84}"/>
              </a:ext>
            </a:extLst>
          </p:cNvPr>
          <p:cNvSpPr>
            <a:spLocks noGrp="1"/>
          </p:cNvSpPr>
          <p:nvPr>
            <p:ph type="title"/>
          </p:nvPr>
        </p:nvSpPr>
        <p:spPr/>
        <p:txBody>
          <a:bodyPr/>
          <a:lstStyle/>
          <a:p>
            <a:r>
              <a:rPr lang="el-GR" dirty="0"/>
              <a:t>Β. ΕΟΠΥΥ - ΠΑΡΟΧΗ</a:t>
            </a:r>
          </a:p>
        </p:txBody>
      </p:sp>
      <p:sp>
        <p:nvSpPr>
          <p:cNvPr id="3" name="Θέση περιεχομένου 2">
            <a:extLst>
              <a:ext uri="{FF2B5EF4-FFF2-40B4-BE49-F238E27FC236}">
                <a16:creationId xmlns:a16="http://schemas.microsoft.com/office/drawing/2014/main" id="{495C6610-B824-D427-9F1F-5C71E5ED0681}"/>
              </a:ext>
            </a:extLst>
          </p:cNvPr>
          <p:cNvSpPr>
            <a:spLocks noGrp="1"/>
          </p:cNvSpPr>
          <p:nvPr>
            <p:ph idx="1"/>
          </p:nvPr>
        </p:nvSpPr>
        <p:spPr>
          <a:xfrm>
            <a:off x="2589211" y="2133600"/>
            <a:ext cx="9602789" cy="3777622"/>
          </a:xfrm>
        </p:spPr>
        <p:txBody>
          <a:bodyPr/>
          <a:lstStyle/>
          <a:p>
            <a:r>
              <a:rPr lang="el-GR" dirty="0"/>
              <a:t>Συμβάσεις με 4.000 προσωπικούς γιατρούς ενηλίκων (2.000 δημόσιο και 2.000 ιδιωτικό) και 1.000 προσωπικούς γιατρούς παιδιών (παιδιάτρους).</a:t>
            </a:r>
          </a:p>
          <a:p>
            <a:r>
              <a:rPr lang="el-GR" dirty="0"/>
              <a:t>Συμβάσεις με τα καλύτερα από τα 300 κέντρα υγείας και τα ανάλογα ιδιωτικά (?).</a:t>
            </a:r>
          </a:p>
          <a:p>
            <a:r>
              <a:rPr lang="el-GR" dirty="0"/>
              <a:t>Συμβάσεις με ιδιώτες γιατρούς ειδικοτήτων που θα συμπληρώνουν τα ανωτέρω (?).</a:t>
            </a:r>
          </a:p>
          <a:p>
            <a:r>
              <a:rPr lang="el-GR" dirty="0"/>
              <a:t>Συμβάσεις με τα 80 κύρια νοσοκομεία του ΕΣΥ και συμπληρωματικά 40 ιδιωτικά.</a:t>
            </a:r>
          </a:p>
          <a:p>
            <a:r>
              <a:rPr lang="el-GR" dirty="0"/>
              <a:t>Αναθεωρημένες τιμές </a:t>
            </a:r>
            <a:r>
              <a:rPr lang="el-GR" dirty="0" err="1"/>
              <a:t>εξωνοσοκομειακά</a:t>
            </a:r>
            <a:r>
              <a:rPr lang="el-GR" dirty="0"/>
              <a:t> και νοσοκομειακά, με ρυθμίσεις στη φαρμακευτική περίθαλψη, στο πλαίσιο μιας ενιαίας φαρμακευτικής πολιτικής. </a:t>
            </a:r>
          </a:p>
          <a:p>
            <a:r>
              <a:rPr lang="el-GR" dirty="0"/>
              <a:t>Αξιολόγηση με βάση ποσοτικά και ποιοτικά κριτήρια που θα είναι στις συμβάσεις.</a:t>
            </a:r>
          </a:p>
          <a:p>
            <a:r>
              <a:rPr lang="el-GR" dirty="0"/>
              <a:t>Κεντρική και Περιφερειακή Διοίκηση που θα εξυπηρετεί κι όλα τα παραπάνω.</a:t>
            </a:r>
          </a:p>
          <a:p>
            <a:endParaRPr lang="el-GR" dirty="0"/>
          </a:p>
          <a:p>
            <a:endParaRPr lang="el-GR" dirty="0"/>
          </a:p>
        </p:txBody>
      </p:sp>
    </p:spTree>
    <p:extLst>
      <p:ext uri="{BB962C8B-B14F-4D97-AF65-F5344CB8AC3E}">
        <p14:creationId xmlns:p14="http://schemas.microsoft.com/office/powerpoint/2010/main" val="3571651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8E99EE-2EAB-7697-5118-E888886FBEED}"/>
              </a:ext>
            </a:extLst>
          </p:cNvPr>
          <p:cNvSpPr>
            <a:spLocks noGrp="1"/>
          </p:cNvSpPr>
          <p:nvPr>
            <p:ph type="title"/>
          </p:nvPr>
        </p:nvSpPr>
        <p:spPr/>
        <p:txBody>
          <a:bodyPr/>
          <a:lstStyle/>
          <a:p>
            <a:r>
              <a:rPr lang="el-GR" sz="3600" dirty="0">
                <a:effectLst/>
                <a:latin typeface="Times New Roman" panose="02020603050405020304" pitchFamily="18" charset="0"/>
                <a:ea typeface="SimSun" panose="02010600030101010101" pitchFamily="2" charset="-122"/>
              </a:rPr>
              <a:t>Γ. Η νέα οργανωτική δομή του ΕΣΥ 2011</a:t>
            </a:r>
            <a:endParaRPr lang="el-GR" dirty="0"/>
          </a:p>
        </p:txBody>
      </p:sp>
      <p:pic>
        <p:nvPicPr>
          <p:cNvPr id="4" name="Θέση περιεχομένου 3">
            <a:extLst>
              <a:ext uri="{FF2B5EF4-FFF2-40B4-BE49-F238E27FC236}">
                <a16:creationId xmlns:a16="http://schemas.microsoft.com/office/drawing/2014/main" id="{83FFD08B-DE92-ABCE-DD9A-E8D5E5DE5C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641"/>
          <a:stretch/>
        </p:blipFill>
        <p:spPr bwMode="auto">
          <a:xfrm>
            <a:off x="2592925" y="1702676"/>
            <a:ext cx="8911687" cy="49897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3803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Box 1">
            <a:extLst>
              <a:ext uri="{FF2B5EF4-FFF2-40B4-BE49-F238E27FC236}">
                <a16:creationId xmlns:a16="http://schemas.microsoft.com/office/drawing/2014/main" id="{1AC115E0-2877-4DBF-BF50-7BA0C9655264}"/>
              </a:ext>
            </a:extLst>
          </p:cNvPr>
          <p:cNvSpPr txBox="1">
            <a:spLocks noChangeArrowheads="1"/>
          </p:cNvSpPr>
          <p:nvPr/>
        </p:nvSpPr>
        <p:spPr bwMode="auto">
          <a:xfrm>
            <a:off x="10166352" y="6193367"/>
            <a:ext cx="1136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srgbClr val="800000"/>
                </a:solidFill>
                <a:effectLst/>
                <a:uLnTx/>
                <a:uFillTx/>
                <a:latin typeface="Arial" panose="020B0604020202020204" pitchFamily="34" charset="0"/>
                <a:ea typeface="+mn-ea"/>
                <a:cs typeface="+mn-cs"/>
              </a:rPr>
              <a:t>E</a:t>
            </a:r>
            <a:r>
              <a:rPr kumimoji="0" lang="el-GR" altLang="en-US" sz="2400" b="1" i="0" u="none" strike="noStrike" kern="1200" cap="none" spc="0" normalizeH="0" baseline="0" noProof="0">
                <a:ln>
                  <a:noFill/>
                </a:ln>
                <a:solidFill>
                  <a:srgbClr val="800000"/>
                </a:solidFill>
                <a:effectLst/>
                <a:uLnTx/>
                <a:uFillTx/>
                <a:latin typeface="Arial" panose="020B0604020202020204" pitchFamily="34" charset="0"/>
                <a:ea typeface="+mn-ea"/>
                <a:cs typeface="+mn-cs"/>
              </a:rPr>
              <a:t>Α00</a:t>
            </a:r>
            <a:r>
              <a:rPr kumimoji="0" lang="el-GR"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sp>
        <p:nvSpPr>
          <p:cNvPr id="11269" name="Slide Number Placeholder 3">
            <a:extLst>
              <a:ext uri="{FF2B5EF4-FFF2-40B4-BE49-F238E27FC236}">
                <a16:creationId xmlns:a16="http://schemas.microsoft.com/office/drawing/2014/main" id="{E74846FF-866D-4CDE-A32F-1B71DB873701}"/>
              </a:ext>
            </a:extLst>
          </p:cNvPr>
          <p:cNvSpPr>
            <a:spLocks noGrp="1"/>
          </p:cNvSpPr>
          <p:nvPr>
            <p:ph type="sldNum" sz="quarter" idx="10"/>
          </p:nvPr>
        </p:nvSpPr>
        <p:spPr bwMode="auto">
          <a:xfrm>
            <a:off x="11529485" y="6220885"/>
            <a:ext cx="527049" cy="442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267">
                <a:solidFill>
                  <a:schemeClr val="tx1"/>
                </a:solidFill>
                <a:latin typeface="Calibri" panose="020F0502020204030204" pitchFamily="34" charset="0"/>
              </a:defRPr>
            </a:lvl1pPr>
            <a:lvl2pPr marL="990575" indent="-380990">
              <a:spcBef>
                <a:spcPct val="20000"/>
              </a:spcBef>
              <a:buFont typeface="Arial" panose="020B0604020202020204" pitchFamily="34" charset="0"/>
              <a:buChar char="–"/>
              <a:defRPr sz="3733">
                <a:solidFill>
                  <a:schemeClr val="tx1"/>
                </a:solidFill>
                <a:latin typeface="Calibri" panose="020F0502020204030204" pitchFamily="34" charset="0"/>
              </a:defRPr>
            </a:lvl2pPr>
            <a:lvl3pPr marL="1523962" indent="-304792">
              <a:spcBef>
                <a:spcPct val="20000"/>
              </a:spcBef>
              <a:buFont typeface="Arial" panose="020B0604020202020204" pitchFamily="34" charset="0"/>
              <a:buChar char="•"/>
              <a:defRPr sz="3200">
                <a:solidFill>
                  <a:schemeClr val="tx1"/>
                </a:solidFill>
                <a:latin typeface="Calibri" panose="020F0502020204030204" pitchFamily="34" charset="0"/>
              </a:defRPr>
            </a:lvl3pPr>
            <a:lvl4pPr marL="2133547" indent="-304792">
              <a:spcBef>
                <a:spcPct val="20000"/>
              </a:spcBef>
              <a:buFont typeface="Arial" panose="020B0604020202020204" pitchFamily="34" charset="0"/>
              <a:buChar char="–"/>
              <a:defRPr sz="2667">
                <a:solidFill>
                  <a:schemeClr val="tx1"/>
                </a:solidFill>
                <a:latin typeface="Calibri" panose="020F0502020204030204" pitchFamily="34" charset="0"/>
              </a:defRPr>
            </a:lvl4pPr>
            <a:lvl5pPr marL="2743131" indent="-304792">
              <a:spcBef>
                <a:spcPct val="20000"/>
              </a:spcBef>
              <a:buFont typeface="Arial" panose="020B0604020202020204" pitchFamily="34" charset="0"/>
              <a:buChar char="»"/>
              <a:defRPr sz="2667">
                <a:solidFill>
                  <a:schemeClr val="tx1"/>
                </a:solidFill>
                <a:latin typeface="Calibri" panose="020F0502020204030204" pitchFamily="34" charset="0"/>
              </a:defRPr>
            </a:lvl5pPr>
            <a:lvl6pPr marL="3352716"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6pPr>
            <a:lvl7pPr marL="3962301"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7pPr>
            <a:lvl8pPr marL="4571886"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8pPr>
            <a:lvl9pPr marL="5181470"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Arial" panose="020B0604020202020204" pitchFamily="34" charset="0"/>
              <a:buNone/>
              <a:tabLst/>
              <a:defRPr/>
            </a:pPr>
            <a:fld id="{DBE322A7-4B58-4EE7-A22D-BB971CFE3C7A}" type="slidenum">
              <a:rPr kumimoji="0" lang="el-GR" altLang="en-US" sz="1867"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ctr" defTabSz="1219170" rtl="0" eaLnBrk="1" fontAlgn="base" latinLnBrk="0" hangingPunct="1">
                <a:lnSpc>
                  <a:spcPct val="100000"/>
                </a:lnSpc>
                <a:spcBef>
                  <a:spcPct val="0"/>
                </a:spcBef>
                <a:spcAft>
                  <a:spcPct val="0"/>
                </a:spcAft>
                <a:buClrTx/>
                <a:buSzTx/>
                <a:buFont typeface="Arial" panose="020B0604020202020204" pitchFamily="34" charset="0"/>
                <a:buNone/>
                <a:tabLst/>
                <a:defRPr/>
              </a:pPr>
              <a:t>17</a:t>
            </a:fld>
            <a:endParaRPr kumimoji="0" lang="el-GR" altLang="en-US" sz="1867"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7" name="Chart 6">
            <a:extLst>
              <a:ext uri="{FF2B5EF4-FFF2-40B4-BE49-F238E27FC236}">
                <a16:creationId xmlns:a16="http://schemas.microsoft.com/office/drawing/2014/main" id="{06AF6272-7B55-4EEA-B224-810337F62DF8}"/>
              </a:ext>
            </a:extLst>
          </p:cNvPr>
          <p:cNvGraphicFramePr>
            <a:graphicFrameLocks/>
          </p:cNvGraphicFramePr>
          <p:nvPr/>
        </p:nvGraphicFramePr>
        <p:xfrm>
          <a:off x="6172199" y="318075"/>
          <a:ext cx="5667375" cy="2677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AD0F826C-71C3-4609-B335-E73EB0054CAF}"/>
              </a:ext>
            </a:extLst>
          </p:cNvPr>
          <p:cNvGraphicFramePr>
            <a:graphicFrameLocks/>
          </p:cNvGraphicFramePr>
          <p:nvPr/>
        </p:nvGraphicFramePr>
        <p:xfrm>
          <a:off x="452582" y="3068857"/>
          <a:ext cx="5471969" cy="28556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BA8B76A-7688-40C8-9E99-926BC0EB8A33}"/>
              </a:ext>
            </a:extLst>
          </p:cNvPr>
          <p:cNvGraphicFramePr>
            <a:graphicFrameLocks/>
          </p:cNvGraphicFramePr>
          <p:nvPr/>
        </p:nvGraphicFramePr>
        <p:xfrm>
          <a:off x="6096000" y="3068859"/>
          <a:ext cx="5743573" cy="28556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D6F2C318-BFAA-46CF-8E0C-C56ECAC41737}"/>
              </a:ext>
            </a:extLst>
          </p:cNvPr>
          <p:cNvGraphicFramePr>
            <a:graphicFrameLocks/>
          </p:cNvGraphicFramePr>
          <p:nvPr/>
        </p:nvGraphicFramePr>
        <p:xfrm>
          <a:off x="452582" y="447675"/>
          <a:ext cx="5471969" cy="237172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CA36DF4E-BA55-4F44-9947-EBD2DDC60B70}"/>
              </a:ext>
            </a:extLst>
          </p:cNvPr>
          <p:cNvSpPr txBox="1"/>
          <p:nvPr/>
        </p:nvSpPr>
        <p:spPr>
          <a:xfrm>
            <a:off x="-26292" y="-51257"/>
            <a:ext cx="3583930" cy="338554"/>
          </a:xfrm>
          <a:prstGeom prst="rect">
            <a:avLst/>
          </a:prstGeom>
          <a:noFill/>
        </p:spPr>
        <p:txBody>
          <a:bodyPr wrap="non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(Γ) Αποτελέσματα – Κινήσεις (ΕΣΥ)</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B722A3-37A3-99C7-B21F-9813A00E6E82}"/>
              </a:ext>
            </a:extLst>
          </p:cNvPr>
          <p:cNvSpPr>
            <a:spLocks noGrp="1"/>
          </p:cNvSpPr>
          <p:nvPr>
            <p:ph type="title"/>
          </p:nvPr>
        </p:nvSpPr>
        <p:spPr>
          <a:xfrm>
            <a:off x="2274073" y="624110"/>
            <a:ext cx="9230539" cy="1280890"/>
          </a:xfrm>
        </p:spPr>
        <p:txBody>
          <a:bodyPr/>
          <a:lstStyle/>
          <a:p>
            <a:r>
              <a:rPr lang="el-GR" dirty="0" err="1"/>
              <a:t>Νοσηλευθέντες</a:t>
            </a:r>
            <a:r>
              <a:rPr lang="el-GR" dirty="0"/>
              <a:t> και Χειρουργεία / 1000 κ.</a:t>
            </a:r>
          </a:p>
        </p:txBody>
      </p:sp>
      <p:graphicFrame>
        <p:nvGraphicFramePr>
          <p:cNvPr id="5" name="Chart 3">
            <a:extLst>
              <a:ext uri="{FF2B5EF4-FFF2-40B4-BE49-F238E27FC236}">
                <a16:creationId xmlns:a16="http://schemas.microsoft.com/office/drawing/2014/main" id="{53B88DBD-7E1C-B162-2001-48A503BB52EF}"/>
              </a:ext>
            </a:extLst>
          </p:cNvPr>
          <p:cNvGraphicFramePr>
            <a:graphicFrameLocks/>
          </p:cNvGraphicFramePr>
          <p:nvPr/>
        </p:nvGraphicFramePr>
        <p:xfrm>
          <a:off x="1382947" y="2059388"/>
          <a:ext cx="5248441" cy="41745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4">
            <a:extLst>
              <a:ext uri="{FF2B5EF4-FFF2-40B4-BE49-F238E27FC236}">
                <a16:creationId xmlns:a16="http://schemas.microsoft.com/office/drawing/2014/main" id="{9751F1A6-0219-42BB-B302-2698B89CDB48}"/>
              </a:ext>
            </a:extLst>
          </p:cNvPr>
          <p:cNvGraphicFramePr>
            <a:graphicFrameLocks/>
          </p:cNvGraphicFramePr>
          <p:nvPr/>
        </p:nvGraphicFramePr>
        <p:xfrm>
          <a:off x="6885830" y="2067340"/>
          <a:ext cx="5248441" cy="4166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1213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9A8E93-6279-7992-A9B2-E99727E5B26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F6674E-B646-4432-AFF6-B13427D4C008}" type="slidenum">
              <a:rPr kumimoji="0" lang="el-GR"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l-GR" sz="20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DDD14A62-77C3-44A0-5573-F34273ADD81E}"/>
              </a:ext>
            </a:extLst>
          </p:cNvPr>
          <p:cNvSpPr txBox="1"/>
          <p:nvPr/>
        </p:nvSpPr>
        <p:spPr>
          <a:xfrm>
            <a:off x="5078510" y="634116"/>
            <a:ext cx="300636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ΜΚΝ ανά Νοσηλευθέντα και </a:t>
            </a:r>
            <a:r>
              <a:rPr kumimoji="0" lang="el-GR" sz="1200" b="1" i="0" u="none" strike="noStrike" kern="1200" cap="none" spc="0" normalizeH="0" baseline="0" noProof="0" dirty="0">
                <a:ln>
                  <a:noFill/>
                </a:ln>
                <a:solidFill>
                  <a:prstClr val="black"/>
                </a:solidFill>
                <a:effectLst/>
                <a:uLnTx/>
                <a:uFillTx/>
                <a:latin typeface="Century Gothic" panose="020B0502020202020204"/>
                <a:ea typeface="+mn-ea"/>
                <a:cs typeface="+mn-cs"/>
              </a:rPr>
              <a:t>ανά ημέρα νοσηλείας </a:t>
            </a:r>
            <a:endParaRPr kumimoji="0" lang="el-GR"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5048FC3A-76EA-3F45-0722-8E1BB343AC60}"/>
              </a:ext>
            </a:extLst>
          </p:cNvPr>
          <p:cNvSpPr/>
          <p:nvPr/>
        </p:nvSpPr>
        <p:spPr>
          <a:xfrm>
            <a:off x="0" y="0"/>
            <a:ext cx="3006363" cy="6858000"/>
          </a:xfrm>
          <a:prstGeom prst="rect">
            <a:avLst/>
          </a:prstGeom>
          <a:gradFill flip="none" rotWithShape="1">
            <a:gsLst>
              <a:gs pos="0">
                <a:schemeClr val="accent1">
                  <a:lumMod val="0"/>
                  <a:lumOff val="100000"/>
                </a:schemeClr>
              </a:gs>
              <a:gs pos="7000">
                <a:schemeClr val="accent1">
                  <a:lumMod val="0"/>
                  <a:lumOff val="100000"/>
                </a:schemeClr>
              </a:gs>
              <a:gs pos="62000">
                <a:srgbClr val="002060"/>
              </a:gs>
            </a:gsLst>
            <a:path path="circle">
              <a:fillToRect l="50000" t="-80000" r="50000" b="180000"/>
            </a:path>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3" name="Picture 13048" descr="Τμήμα Μηχανικών Παραγωγής και Διοίκησης - ΔΠΘ">
            <a:extLst>
              <a:ext uri="{FF2B5EF4-FFF2-40B4-BE49-F238E27FC236}">
                <a16:creationId xmlns:a16="http://schemas.microsoft.com/office/drawing/2014/main" id="{4CC02188-BA8E-E70E-F32F-A53DD3CF59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22194"/>
            <a:ext cx="735806" cy="735806"/>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3">
            <a:extLst>
              <a:ext uri="{FF2B5EF4-FFF2-40B4-BE49-F238E27FC236}">
                <a16:creationId xmlns:a16="http://schemas.microsoft.com/office/drawing/2014/main" id="{CF5BB314-4972-8D56-E240-A6055F732C74}"/>
              </a:ext>
            </a:extLst>
          </p:cNvPr>
          <p:cNvSpPr txBox="1">
            <a:spLocks/>
          </p:cNvSpPr>
          <p:nvPr/>
        </p:nvSpPr>
        <p:spPr>
          <a:xfrm>
            <a:off x="595479" y="6194649"/>
            <a:ext cx="2354890" cy="561993"/>
          </a:xfrm>
          <a:prstGeom prst="rect">
            <a:avLst/>
          </a:prstGeom>
        </p:spPr>
        <p:txBody>
          <a:bodyPr vert="horz" lIns="91440" tIns="45720" rIns="91440" bIns="45720" rtlCol="0" anchor="ctr">
            <a:noAutofit/>
          </a:bodyP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l-GR" sz="900" b="0" i="0" u="none" strike="noStrike" kern="1200" cap="none" spc="0" normalizeH="0" baseline="0" noProof="0" dirty="0">
                <a:ln>
                  <a:noFill/>
                </a:ln>
                <a:solidFill>
                  <a:prstClr val="white"/>
                </a:solidFill>
                <a:effectLst/>
                <a:uLnTx/>
                <a:uFillTx/>
                <a:latin typeface="Century Gothic" panose="020B0502020202020204"/>
                <a:ea typeface="+mn-ea"/>
                <a:cs typeface="+mn-cs"/>
              </a:rPr>
              <a:t>ΣΧΟΛΗ ΚΟΙΝΩΝΙΚΩΝ, ΠΟΛΙΤΙΚΩΝ ΚΑΙ ΟΙΚΟΝΟΜΙΚΩΝ ΕΠΙΣΤΗΜΩΝ</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l-GR" sz="900" b="0" i="0" u="none" strike="noStrike" kern="1200" cap="none" spc="0" normalizeH="0" baseline="0" noProof="0" dirty="0">
                <a:ln>
                  <a:noFill/>
                </a:ln>
                <a:solidFill>
                  <a:prstClr val="white"/>
                </a:solidFill>
                <a:effectLst/>
                <a:uLnTx/>
                <a:uFillTx/>
                <a:latin typeface="Century Gothic" panose="020B0502020202020204"/>
                <a:ea typeface="+mn-ea"/>
                <a:cs typeface="+mn-cs"/>
              </a:rPr>
              <a:t>ΤΜΗΜΑ ΚΟΙΝΩΝΙΚΗΣ ΕΡΓΑΣΙΑΣ</a:t>
            </a:r>
          </a:p>
        </p:txBody>
      </p:sp>
      <p:sp>
        <p:nvSpPr>
          <p:cNvPr id="16" name="TextBox 15">
            <a:extLst>
              <a:ext uri="{FF2B5EF4-FFF2-40B4-BE49-F238E27FC236}">
                <a16:creationId xmlns:a16="http://schemas.microsoft.com/office/drawing/2014/main" id="{08FB5253-F4DE-DA8E-9572-7CC6C3985D86}"/>
              </a:ext>
            </a:extLst>
          </p:cNvPr>
          <p:cNvSpPr txBox="1"/>
          <p:nvPr/>
        </p:nvSpPr>
        <p:spPr>
          <a:xfrm>
            <a:off x="103517" y="1826234"/>
            <a:ext cx="2782558" cy="915572"/>
          </a:xfrm>
          <a:prstGeom prst="rect">
            <a:avLst/>
          </a:prstGeom>
          <a:noFill/>
        </p:spPr>
        <p:txBody>
          <a:bodyPr wrap="square">
            <a:spAutoFit/>
          </a:bodyPr>
          <a:lstStyle/>
          <a:p>
            <a:pPr marL="0" marR="0" lvl="0" indent="0" algn="ctr" defTabSz="457200" rtl="0" eaLnBrk="1" fontAlgn="auto" latinLnBrk="0" hangingPunct="1">
              <a:lnSpc>
                <a:spcPts val="22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Calibri" panose="020F0502020204030204" pitchFamily="34" charset="0"/>
              </a:rPr>
              <a:t>ΑΠΟΤΕΛΕΣΜΑΤΑ ΑΝΑΛΥΣΗΣ ΔΕΔΟΜΕΝΩΝ ΝΟΣΟΚΟΜΕΙΩΝ – BI HEALTH (2010-2020)</a:t>
            </a:r>
          </a:p>
        </p:txBody>
      </p:sp>
      <p:sp>
        <p:nvSpPr>
          <p:cNvPr id="17" name="TextBox 16">
            <a:extLst>
              <a:ext uri="{FF2B5EF4-FFF2-40B4-BE49-F238E27FC236}">
                <a16:creationId xmlns:a16="http://schemas.microsoft.com/office/drawing/2014/main" id="{66DE3689-7930-3691-12F7-3B1D2E4532A5}"/>
              </a:ext>
            </a:extLst>
          </p:cNvPr>
          <p:cNvSpPr txBox="1"/>
          <p:nvPr/>
        </p:nvSpPr>
        <p:spPr>
          <a:xfrm>
            <a:off x="69673" y="3021806"/>
            <a:ext cx="2846852" cy="1444819"/>
          </a:xfrm>
          <a:prstGeom prst="rect">
            <a:avLst/>
          </a:prstGeom>
          <a:noFill/>
        </p:spPr>
        <p:txBody>
          <a:bodyPr wrap="square">
            <a:spAutoFit/>
          </a:bodyPr>
          <a:lstStyle/>
          <a:p>
            <a:pPr marL="0" marR="0" lvl="0" indent="0" algn="ctr" defTabSz="457200" rtl="0" eaLnBrk="1" fontAlgn="auto" latinLnBrk="0" hangingPunct="1">
              <a:lnSpc>
                <a:spcPct val="115000"/>
              </a:lnSpc>
              <a:spcBef>
                <a:spcPts val="1000"/>
              </a:spcBef>
              <a:spcAft>
                <a:spcPts val="0"/>
              </a:spcAft>
              <a:buClr>
                <a:srgbClr val="4F81BD"/>
              </a:buClr>
              <a:buSzPts val="1200"/>
              <a:buFontTx/>
              <a:buNone/>
              <a:tabLst/>
              <a:defRPr/>
            </a:pPr>
            <a:r>
              <a:rPr kumimoji="0" lang="el-GR" sz="1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Οικονομικά και Λειτουργικά αποτελέσματα Δημόσιων Νοσοκομείων 2010-2020 - Μέσο Κόστος Νοσηλείας (ΜΚΝ)</a:t>
            </a:r>
          </a:p>
          <a:p>
            <a:pPr marL="0" marR="0" lvl="0" indent="0" algn="ctr" defTabSz="457200" rtl="0" eaLnBrk="1" fontAlgn="auto" latinLnBrk="0" hangingPunct="1">
              <a:lnSpc>
                <a:spcPct val="115000"/>
              </a:lnSpc>
              <a:spcBef>
                <a:spcPts val="1000"/>
              </a:spcBef>
              <a:spcAft>
                <a:spcPts val="0"/>
              </a:spcAft>
              <a:buClr>
                <a:srgbClr val="4F81BD"/>
              </a:buClr>
              <a:buSzPts val="1200"/>
              <a:buFontTx/>
              <a:buNone/>
              <a:tabLst/>
              <a:defRPr/>
            </a:pPr>
            <a:endParaRPr kumimoji="0" lang="el-GR" sz="1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E9963C08-3FA2-0E74-2BED-0267A0BC3164}"/>
              </a:ext>
            </a:extLst>
          </p:cNvPr>
          <p:cNvGraphicFramePr>
            <a:graphicFrameLocks/>
          </p:cNvGraphicFramePr>
          <p:nvPr/>
        </p:nvGraphicFramePr>
        <p:xfrm>
          <a:off x="4277163" y="1061754"/>
          <a:ext cx="6433244" cy="43530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099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C89965-1277-2882-678A-1B71AE0D46A5}"/>
              </a:ext>
            </a:extLst>
          </p:cNvPr>
          <p:cNvSpPr>
            <a:spLocks noGrp="1"/>
          </p:cNvSpPr>
          <p:nvPr>
            <p:ph type="title"/>
          </p:nvPr>
        </p:nvSpPr>
        <p:spPr>
          <a:xfrm>
            <a:off x="1672281" y="624110"/>
            <a:ext cx="10519719" cy="1280890"/>
          </a:xfrm>
        </p:spPr>
        <p:txBody>
          <a:bodyPr>
            <a:normAutofit/>
          </a:bodyPr>
          <a:lstStyle/>
          <a:p>
            <a:r>
              <a:rPr lang="el-GR" dirty="0"/>
              <a:t>Ποιες είναι σήμερα οι παγκόσμιες προκλήσεις </a:t>
            </a:r>
            <a:r>
              <a:rPr lang="en-US" dirty="0"/>
              <a:t>;</a:t>
            </a:r>
            <a:endParaRPr lang="el-GR" dirty="0"/>
          </a:p>
        </p:txBody>
      </p:sp>
      <p:sp>
        <p:nvSpPr>
          <p:cNvPr id="3" name="Θέση περιεχομένου 2">
            <a:extLst>
              <a:ext uri="{FF2B5EF4-FFF2-40B4-BE49-F238E27FC236}">
                <a16:creationId xmlns:a16="http://schemas.microsoft.com/office/drawing/2014/main" id="{616D63C0-52B3-81B3-8AC6-30AB23290117}"/>
              </a:ext>
            </a:extLst>
          </p:cNvPr>
          <p:cNvSpPr>
            <a:spLocks noGrp="1"/>
          </p:cNvSpPr>
          <p:nvPr>
            <p:ph idx="1"/>
          </p:nvPr>
        </p:nvSpPr>
        <p:spPr>
          <a:xfrm>
            <a:off x="1400433" y="2133600"/>
            <a:ext cx="10700952" cy="4555524"/>
          </a:xfrm>
        </p:spPr>
        <p:txBody>
          <a:bodyPr>
            <a:normAutofit fontScale="92500" lnSpcReduction="10000"/>
          </a:bodyPr>
          <a:lstStyle/>
          <a:p>
            <a:r>
              <a:rPr lang="en-US" dirty="0"/>
              <a:t>H </a:t>
            </a:r>
            <a:r>
              <a:rPr lang="el-GR" b="1" dirty="0"/>
              <a:t>οικονομική</a:t>
            </a:r>
            <a:r>
              <a:rPr lang="el-GR" dirty="0"/>
              <a:t> ανάπτυξη (στο βορρά κ.α.) που γεννά (στο νότο κ.α.) φτώχεια, δημιουργεί </a:t>
            </a:r>
            <a:r>
              <a:rPr lang="el-GR" b="1" dirty="0"/>
              <a:t>ανισότητες</a:t>
            </a:r>
            <a:r>
              <a:rPr lang="el-GR" dirty="0"/>
              <a:t> και επηρεάζει τους </a:t>
            </a:r>
            <a:r>
              <a:rPr lang="el-GR" b="1" dirty="0"/>
              <a:t>δείκτες</a:t>
            </a:r>
            <a:r>
              <a:rPr lang="el-GR" dirty="0"/>
              <a:t> υγείας, συνδυαζόμενη με τη χρηματοδότησης περίθαλψης, </a:t>
            </a:r>
          </a:p>
          <a:p>
            <a:r>
              <a:rPr lang="el-GR" dirty="0"/>
              <a:t>Το </a:t>
            </a:r>
            <a:r>
              <a:rPr lang="el-GR" b="1" dirty="0"/>
              <a:t>δημογραφικό</a:t>
            </a:r>
            <a:r>
              <a:rPr lang="el-GR" dirty="0"/>
              <a:t> αδιέξοδο, με μείωση και γήρανση του πληθυσμού (στο βορρά κ.α.), που πιέζει τη βιωσιμότητα των συστημάτων υγείας, και αντίστροφα προβλήματα μεγέθυνσης του πληθυσμού (στο νότο κ.α.), με υψηλή (παιδική κυρίως) νοσηρότητα και θνησιμότητα, </a:t>
            </a:r>
          </a:p>
          <a:p>
            <a:r>
              <a:rPr lang="el-GR" dirty="0"/>
              <a:t>Το </a:t>
            </a:r>
            <a:r>
              <a:rPr lang="el-GR" b="1" dirty="0"/>
              <a:t>περιβάλλον</a:t>
            </a:r>
            <a:r>
              <a:rPr lang="el-GR" dirty="0"/>
              <a:t>, με τη κλιματική αλλαγή και τις ενεργειακές κρίσεις,</a:t>
            </a:r>
          </a:p>
          <a:p>
            <a:r>
              <a:rPr lang="el-GR" dirty="0"/>
              <a:t>(παλαιά) </a:t>
            </a:r>
            <a:r>
              <a:rPr lang="el-GR" b="1" dirty="0"/>
              <a:t>χρόνια</a:t>
            </a:r>
            <a:r>
              <a:rPr lang="el-GR" dirty="0"/>
              <a:t> νοσήματα (καρδιαγγειακά, νεοπλάσματα, μεταβολικά, κ.α.),</a:t>
            </a:r>
          </a:p>
          <a:p>
            <a:r>
              <a:rPr lang="el-GR" dirty="0"/>
              <a:t>(νέες) </a:t>
            </a:r>
            <a:r>
              <a:rPr lang="el-GR" b="1" dirty="0"/>
              <a:t>λοιμώξεις</a:t>
            </a:r>
            <a:r>
              <a:rPr lang="el-GR" dirty="0"/>
              <a:t> (</a:t>
            </a:r>
            <a:r>
              <a:rPr lang="en-US" dirty="0"/>
              <a:t>covid-19, </a:t>
            </a:r>
            <a:r>
              <a:rPr lang="el-GR" dirty="0"/>
              <a:t>ιός </a:t>
            </a:r>
            <a:r>
              <a:rPr lang="en-US" dirty="0" err="1"/>
              <a:t>rsv</a:t>
            </a:r>
            <a:r>
              <a:rPr lang="el-GR" dirty="0"/>
              <a:t>, γρίπη, κ.α.),</a:t>
            </a:r>
          </a:p>
          <a:p>
            <a:r>
              <a:rPr lang="el-GR" b="1" dirty="0"/>
              <a:t>Ψυχικές</a:t>
            </a:r>
            <a:r>
              <a:rPr lang="el-GR" dirty="0"/>
              <a:t> διαταραχές (κατάθλιψη) και άνοια, ως απόρροια και των παραπάνω,</a:t>
            </a:r>
          </a:p>
          <a:p>
            <a:r>
              <a:rPr lang="el-GR" b="1" dirty="0"/>
              <a:t>Συστήματα Υγείας</a:t>
            </a:r>
            <a:r>
              <a:rPr lang="el-GR" dirty="0"/>
              <a:t>, που πρέπει να ενδυναμώσουν τις υπηρεσίες δημόσιας υγείας,</a:t>
            </a:r>
          </a:p>
          <a:p>
            <a:r>
              <a:rPr lang="el-GR" dirty="0"/>
              <a:t>Ενίσχυση (ποσοτική και ποιοτική) του </a:t>
            </a:r>
            <a:r>
              <a:rPr lang="el-GR" b="1" dirty="0"/>
              <a:t>ανθρώπινου δυναμικού</a:t>
            </a:r>
            <a:r>
              <a:rPr lang="el-GR" dirty="0"/>
              <a:t> (επαγγελματίες υγείας),</a:t>
            </a:r>
          </a:p>
          <a:p>
            <a:r>
              <a:rPr lang="el-GR" b="1" dirty="0" err="1"/>
              <a:t>Ιατροτεχνολογικά</a:t>
            </a:r>
            <a:r>
              <a:rPr lang="el-GR" dirty="0"/>
              <a:t> </a:t>
            </a:r>
            <a:r>
              <a:rPr lang="el-GR" dirty="0" err="1"/>
              <a:t>ΠροΊόντα</a:t>
            </a:r>
            <a:r>
              <a:rPr lang="el-GR" dirty="0"/>
              <a:t> και </a:t>
            </a:r>
            <a:r>
              <a:rPr lang="el-GR" b="1" dirty="0"/>
              <a:t>Φάρμακα</a:t>
            </a:r>
            <a:r>
              <a:rPr lang="el-GR" dirty="0"/>
              <a:t>, που διασφαλίζουν την πρόσβαση,</a:t>
            </a:r>
          </a:p>
          <a:p>
            <a:r>
              <a:rPr lang="el-GR" b="1" dirty="0" err="1"/>
              <a:t>Ψηφιοποίηση</a:t>
            </a:r>
            <a:r>
              <a:rPr lang="el-GR" dirty="0"/>
              <a:t> της υγείας (ευρωπαϊκός χώρος δεδομένων υγείας).</a:t>
            </a:r>
          </a:p>
          <a:p>
            <a:endParaRPr lang="el-GR" dirty="0"/>
          </a:p>
        </p:txBody>
      </p:sp>
    </p:spTree>
    <p:extLst>
      <p:ext uri="{BB962C8B-B14F-4D97-AF65-F5344CB8AC3E}">
        <p14:creationId xmlns:p14="http://schemas.microsoft.com/office/powerpoint/2010/main" val="3357621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70D8B5-F14D-4969-EF57-73605B6E2FE5}"/>
              </a:ext>
            </a:extLst>
          </p:cNvPr>
          <p:cNvSpPr>
            <a:spLocks noGrp="1"/>
          </p:cNvSpPr>
          <p:nvPr>
            <p:ph type="title"/>
          </p:nvPr>
        </p:nvSpPr>
        <p:spPr/>
        <p:txBody>
          <a:bodyPr/>
          <a:lstStyle/>
          <a:p>
            <a:r>
              <a:rPr lang="el-GR" dirty="0"/>
              <a:t>Οικονομικά στοιχεία ΕΣΥ 2021 ανά </a:t>
            </a:r>
            <a:r>
              <a:rPr lang="el-GR" dirty="0" err="1"/>
              <a:t>ΥΠε</a:t>
            </a:r>
            <a:endParaRPr lang="el-GR" dirty="0"/>
          </a:p>
        </p:txBody>
      </p:sp>
      <p:graphicFrame>
        <p:nvGraphicFramePr>
          <p:cNvPr id="5" name="Θέση περιεχομένου 4">
            <a:extLst>
              <a:ext uri="{FF2B5EF4-FFF2-40B4-BE49-F238E27FC236}">
                <a16:creationId xmlns:a16="http://schemas.microsoft.com/office/drawing/2014/main" id="{A7B67023-EDC5-B1B3-84AD-3AC69C122E2E}"/>
              </a:ext>
            </a:extLst>
          </p:cNvPr>
          <p:cNvGraphicFramePr>
            <a:graphicFrameLocks noGrp="1"/>
          </p:cNvGraphicFramePr>
          <p:nvPr>
            <p:ph idx="1"/>
          </p:nvPr>
        </p:nvGraphicFramePr>
        <p:xfrm>
          <a:off x="2512613" y="1550505"/>
          <a:ext cx="8911689" cy="4977516"/>
        </p:xfrm>
        <a:graphic>
          <a:graphicData uri="http://schemas.openxmlformats.org/drawingml/2006/table">
            <a:tbl>
              <a:tblPr>
                <a:tableStyleId>{5C22544A-7EE6-4342-B048-85BDC9FD1C3A}</a:tableStyleId>
              </a:tblPr>
              <a:tblGrid>
                <a:gridCol w="858958">
                  <a:extLst>
                    <a:ext uri="{9D8B030D-6E8A-4147-A177-3AD203B41FA5}">
                      <a16:colId xmlns:a16="http://schemas.microsoft.com/office/drawing/2014/main" val="2243174133"/>
                    </a:ext>
                  </a:extLst>
                </a:gridCol>
                <a:gridCol w="1521072">
                  <a:extLst>
                    <a:ext uri="{9D8B030D-6E8A-4147-A177-3AD203B41FA5}">
                      <a16:colId xmlns:a16="http://schemas.microsoft.com/office/drawing/2014/main" val="1038957340"/>
                    </a:ext>
                  </a:extLst>
                </a:gridCol>
                <a:gridCol w="1216857">
                  <a:extLst>
                    <a:ext uri="{9D8B030D-6E8A-4147-A177-3AD203B41FA5}">
                      <a16:colId xmlns:a16="http://schemas.microsoft.com/office/drawing/2014/main" val="4042290019"/>
                    </a:ext>
                  </a:extLst>
                </a:gridCol>
                <a:gridCol w="1073697">
                  <a:extLst>
                    <a:ext uri="{9D8B030D-6E8A-4147-A177-3AD203B41FA5}">
                      <a16:colId xmlns:a16="http://schemas.microsoft.com/office/drawing/2014/main" val="4097844746"/>
                    </a:ext>
                  </a:extLst>
                </a:gridCol>
                <a:gridCol w="1449492">
                  <a:extLst>
                    <a:ext uri="{9D8B030D-6E8A-4147-A177-3AD203B41FA5}">
                      <a16:colId xmlns:a16="http://schemas.microsoft.com/office/drawing/2014/main" val="1728000086"/>
                    </a:ext>
                  </a:extLst>
                </a:gridCol>
                <a:gridCol w="1342121">
                  <a:extLst>
                    <a:ext uri="{9D8B030D-6E8A-4147-A177-3AD203B41FA5}">
                      <a16:colId xmlns:a16="http://schemas.microsoft.com/office/drawing/2014/main" val="3124067469"/>
                    </a:ext>
                  </a:extLst>
                </a:gridCol>
                <a:gridCol w="1449492">
                  <a:extLst>
                    <a:ext uri="{9D8B030D-6E8A-4147-A177-3AD203B41FA5}">
                      <a16:colId xmlns:a16="http://schemas.microsoft.com/office/drawing/2014/main" val="1032184436"/>
                    </a:ext>
                  </a:extLst>
                </a:gridCol>
              </a:tblGrid>
              <a:tr h="873915">
                <a:tc>
                  <a:txBody>
                    <a:bodyPr/>
                    <a:lstStyle/>
                    <a:p>
                      <a:pPr algn="l" fontAlgn="b"/>
                      <a:r>
                        <a:rPr lang="el-GR" sz="1200" b="1" u="none" strike="noStrike" dirty="0" err="1">
                          <a:effectLst/>
                        </a:rPr>
                        <a:t>ΥΠε</a:t>
                      </a:r>
                      <a:endParaRPr lang="el-G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rtl="0" fontAlgn="ctr"/>
                      <a:endParaRPr lang="el-GR" sz="1100" b="1" u="none" strike="noStrike" dirty="0">
                        <a:effectLst/>
                      </a:endParaRPr>
                    </a:p>
                    <a:p>
                      <a:pPr algn="r" rtl="0" fontAlgn="ctr"/>
                      <a:endParaRPr lang="el-GR" sz="1100" b="1" u="none" strike="noStrike" dirty="0">
                        <a:effectLst/>
                      </a:endParaRPr>
                    </a:p>
                    <a:p>
                      <a:pPr algn="r" rtl="0" fontAlgn="ctr"/>
                      <a:endParaRPr lang="el-GR" sz="1100" b="1" u="none" strike="noStrike" dirty="0">
                        <a:effectLst/>
                      </a:endParaRPr>
                    </a:p>
                    <a:p>
                      <a:pPr algn="r" rtl="0" fontAlgn="ctr"/>
                      <a:r>
                        <a:rPr lang="el-GR" sz="1100" b="1" u="none" strike="noStrike" dirty="0">
                          <a:effectLst/>
                        </a:rPr>
                        <a:t>Σύνολο Αγορών</a:t>
                      </a:r>
                      <a:endParaRPr lang="el-GR"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l-GR" sz="1100" b="1" u="none" strike="noStrike" dirty="0">
                          <a:effectLst/>
                        </a:rPr>
                        <a:t>Πληρωμές </a:t>
                      </a:r>
                      <a:endParaRPr lang="el-G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l-GR" sz="1100" b="1" u="none" strike="noStrike" dirty="0">
                          <a:effectLst/>
                        </a:rPr>
                        <a:t>Εισπράξεις</a:t>
                      </a:r>
                      <a:endParaRPr lang="el-G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l-GR" sz="1100" b="1" u="none" strike="noStrike" dirty="0">
                          <a:effectLst/>
                        </a:rPr>
                        <a:t>Δαπάνη/κάτοικο</a:t>
                      </a:r>
                      <a:endParaRPr lang="el-G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l-GR" sz="1100" b="1" u="none" strike="noStrike" dirty="0">
                          <a:effectLst/>
                        </a:rPr>
                        <a:t>Δαπάνη/κλίνη</a:t>
                      </a:r>
                      <a:endParaRPr lang="el-G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l-GR" sz="1100" b="1" u="none" strike="noStrike" dirty="0">
                          <a:effectLst/>
                        </a:rPr>
                        <a:t>Δαπάνη/ασθενή</a:t>
                      </a:r>
                      <a:endParaRPr lang="el-GR"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6181246"/>
                  </a:ext>
                </a:extLst>
              </a:tr>
              <a:tr h="683933">
                <a:tc>
                  <a:txBody>
                    <a:bodyPr/>
                    <a:lstStyle/>
                    <a:p>
                      <a:pPr algn="l" fontAlgn="ctr"/>
                      <a:r>
                        <a:rPr lang="el-GR" sz="1100" u="none" strike="noStrike">
                          <a:effectLst/>
                        </a:rPr>
                        <a:t>1η</a:t>
                      </a:r>
                      <a:endParaRPr lang="el-GR" sz="1100" b="1"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l-GR" sz="1100" u="none" strike="noStrike">
                          <a:effectLst/>
                        </a:rPr>
                        <a:t>893.261.400</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el-GR" sz="1100" u="none" strike="noStrike">
                          <a:effectLst/>
                        </a:rPr>
                        <a:t>515.940.139</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260.772.690</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b="1" u="none" strike="noStrike" dirty="0">
                          <a:effectLst/>
                        </a:rPr>
                        <a:t>255</a:t>
                      </a:r>
                      <a:endParaRPr lang="el-G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dirty="0">
                          <a:effectLst/>
                        </a:rPr>
                        <a:t>              </a:t>
                      </a:r>
                      <a:r>
                        <a:rPr lang="el-GR" sz="1100" b="1" u="none" strike="noStrike" dirty="0">
                          <a:effectLst/>
                        </a:rPr>
                        <a:t>80.656</a:t>
                      </a:r>
                      <a:r>
                        <a:rPr lang="el-GR" sz="1100" u="none" strike="noStrike" dirty="0">
                          <a:effectLst/>
                        </a:rPr>
                        <a:t>   </a:t>
                      </a:r>
                      <a:endParaRPr lang="el-G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                  1.124   </a:t>
                      </a:r>
                      <a:endParaRPr lang="el-G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74399094"/>
                  </a:ext>
                </a:extLst>
              </a:tr>
              <a:tr h="493952">
                <a:tc>
                  <a:txBody>
                    <a:bodyPr/>
                    <a:lstStyle/>
                    <a:p>
                      <a:pPr algn="l" fontAlgn="ctr"/>
                      <a:r>
                        <a:rPr lang="el-GR" sz="1100" u="none" strike="noStrike">
                          <a:effectLst/>
                        </a:rPr>
                        <a:t>2η</a:t>
                      </a:r>
                      <a:endParaRPr lang="el-GR" sz="1100" b="1"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l-GR" sz="1100" u="none" strike="noStrike">
                          <a:effectLst/>
                        </a:rPr>
                        <a:t>426.965.670</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el-GR" sz="1100" u="none" strike="noStrike">
                          <a:effectLst/>
                        </a:rPr>
                        <a:t>255.751.660</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141.665.613</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226</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              52.558   </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dirty="0">
                          <a:effectLst/>
                        </a:rPr>
                        <a:t>                  </a:t>
                      </a:r>
                      <a:r>
                        <a:rPr lang="el-GR" sz="1100" b="1" u="none" strike="noStrike" dirty="0">
                          <a:effectLst/>
                        </a:rPr>
                        <a:t>1.170</a:t>
                      </a:r>
                      <a:r>
                        <a:rPr lang="el-GR" sz="1100" u="none" strike="noStrike" dirty="0">
                          <a:effectLst/>
                        </a:rPr>
                        <a:t>   </a:t>
                      </a:r>
                      <a:endParaRPr lang="el-G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414572"/>
                  </a:ext>
                </a:extLst>
              </a:tr>
              <a:tr h="493952">
                <a:tc>
                  <a:txBody>
                    <a:bodyPr/>
                    <a:lstStyle/>
                    <a:p>
                      <a:pPr algn="l" fontAlgn="ctr"/>
                      <a:r>
                        <a:rPr lang="el-GR" sz="1100" u="none" strike="noStrike">
                          <a:effectLst/>
                        </a:rPr>
                        <a:t>3η</a:t>
                      </a:r>
                      <a:endParaRPr lang="el-GR" sz="1100" b="1"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l-GR" sz="1100" u="none" strike="noStrike">
                          <a:effectLst/>
                        </a:rPr>
                        <a:t>300.551.736</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el-GR" sz="1100" u="none" strike="noStrike">
                          <a:effectLst/>
                        </a:rPr>
                        <a:t>181.052.273</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102.399.385</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190</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              52.407   </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                      969   </a:t>
                      </a:r>
                      <a:endParaRPr lang="el-G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38105110"/>
                  </a:ext>
                </a:extLst>
              </a:tr>
              <a:tr h="493952">
                <a:tc>
                  <a:txBody>
                    <a:bodyPr/>
                    <a:lstStyle/>
                    <a:p>
                      <a:pPr algn="l" fontAlgn="ctr"/>
                      <a:r>
                        <a:rPr lang="el-GR" sz="1100" u="none" strike="noStrike">
                          <a:effectLst/>
                        </a:rPr>
                        <a:t>4η</a:t>
                      </a:r>
                      <a:endParaRPr lang="el-GR" sz="1100" b="1"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l-GR" sz="1100" u="none" strike="noStrike">
                          <a:effectLst/>
                        </a:rPr>
                        <a:t>351.137.668</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el-GR" sz="1100" u="none" strike="noStrike">
                          <a:effectLst/>
                        </a:rPr>
                        <a:t>200.631.829</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73.171.067</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194</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              58.401   </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                      875   </a:t>
                      </a:r>
                      <a:endParaRPr lang="el-G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91135767"/>
                  </a:ext>
                </a:extLst>
              </a:tr>
              <a:tr h="493952">
                <a:tc>
                  <a:txBody>
                    <a:bodyPr/>
                    <a:lstStyle/>
                    <a:p>
                      <a:pPr algn="l" fontAlgn="ctr"/>
                      <a:r>
                        <a:rPr lang="el-GR" sz="1100" u="none" strike="noStrike">
                          <a:effectLst/>
                        </a:rPr>
                        <a:t>5η</a:t>
                      </a:r>
                      <a:endParaRPr lang="el-GR" sz="1100" b="1"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l-GR" sz="1100" u="none" strike="noStrike">
                          <a:effectLst/>
                        </a:rPr>
                        <a:t>193.612.539</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el-GR" sz="1100" u="none" strike="noStrike">
                          <a:effectLst/>
                        </a:rPr>
                        <a:t>113.641.029</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39.436.149</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b="1" u="none" strike="noStrike" dirty="0">
                          <a:effectLst/>
                        </a:rPr>
                        <a:t>123</a:t>
                      </a:r>
                      <a:endParaRPr lang="el-G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dirty="0">
                          <a:effectLst/>
                        </a:rPr>
                        <a:t>              </a:t>
                      </a:r>
                      <a:r>
                        <a:rPr lang="el-GR" sz="1100" b="1" u="none" strike="noStrike" dirty="0">
                          <a:effectLst/>
                        </a:rPr>
                        <a:t>47.865</a:t>
                      </a:r>
                      <a:r>
                        <a:rPr lang="el-GR" sz="1100" u="none" strike="noStrike" dirty="0">
                          <a:effectLst/>
                        </a:rPr>
                        <a:t>   </a:t>
                      </a:r>
                      <a:endParaRPr lang="el-G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dirty="0">
                          <a:effectLst/>
                        </a:rPr>
                        <a:t>                      </a:t>
                      </a:r>
                      <a:r>
                        <a:rPr lang="el-GR" sz="1100" b="1" u="none" strike="noStrike" dirty="0">
                          <a:effectLst/>
                        </a:rPr>
                        <a:t>780</a:t>
                      </a:r>
                      <a:r>
                        <a:rPr lang="el-GR" sz="1100" u="none" strike="noStrike" dirty="0">
                          <a:effectLst/>
                        </a:rPr>
                        <a:t>   </a:t>
                      </a:r>
                      <a:endParaRPr lang="el-GR"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50883311"/>
                  </a:ext>
                </a:extLst>
              </a:tr>
              <a:tr h="493952">
                <a:tc>
                  <a:txBody>
                    <a:bodyPr/>
                    <a:lstStyle/>
                    <a:p>
                      <a:pPr algn="l" fontAlgn="ctr"/>
                      <a:r>
                        <a:rPr lang="el-GR" sz="1100" u="none" strike="noStrike">
                          <a:effectLst/>
                        </a:rPr>
                        <a:t>6η</a:t>
                      </a:r>
                      <a:endParaRPr lang="el-GR" sz="1100" b="1"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l-GR" sz="1100" u="none" strike="noStrike">
                          <a:effectLst/>
                        </a:rPr>
                        <a:t>387.263.370</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el-GR" sz="1100" u="none" strike="noStrike">
                          <a:effectLst/>
                        </a:rPr>
                        <a:t>208.252.744</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100.070.853</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177</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              52.201   </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                      859   </a:t>
                      </a:r>
                      <a:endParaRPr lang="el-G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15169086"/>
                  </a:ext>
                </a:extLst>
              </a:tr>
              <a:tr h="493952">
                <a:tc>
                  <a:txBody>
                    <a:bodyPr/>
                    <a:lstStyle/>
                    <a:p>
                      <a:pPr algn="l" fontAlgn="ctr"/>
                      <a:r>
                        <a:rPr lang="el-GR" sz="1100" u="none" strike="noStrike">
                          <a:effectLst/>
                        </a:rPr>
                        <a:t>7η</a:t>
                      </a:r>
                      <a:endParaRPr lang="el-GR" sz="1100" b="1"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endParaRPr lang="el-GR" sz="1100" u="none" strike="noStrike" dirty="0">
                        <a:effectLst/>
                      </a:endParaRPr>
                    </a:p>
                    <a:p>
                      <a:pPr algn="r" rtl="0" fontAlgn="ctr"/>
                      <a:r>
                        <a:rPr lang="el-GR" sz="1100" u="none" strike="noStrike" dirty="0">
                          <a:effectLst/>
                        </a:rPr>
                        <a:t>185.158.156</a:t>
                      </a:r>
                      <a:endParaRPr lang="el-G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l-GR" sz="1100" u="none" strike="noStrike">
                          <a:effectLst/>
                        </a:rPr>
                        <a:t>116.470.671</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58.775.990</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233</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              58.944   </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                      967   </a:t>
                      </a:r>
                      <a:endParaRPr lang="el-G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33203733"/>
                  </a:ext>
                </a:extLst>
              </a:tr>
              <a:tr h="455956">
                <a:tc>
                  <a:txBody>
                    <a:bodyPr/>
                    <a:lstStyle/>
                    <a:p>
                      <a:pPr algn="l" fontAlgn="ctr"/>
                      <a:r>
                        <a:rPr lang="el-GR" sz="1100" b="1" u="none" strike="noStrike" dirty="0">
                          <a:effectLst/>
                        </a:rPr>
                        <a:t>ΣΥΝΟΛΑ</a:t>
                      </a:r>
                      <a:endParaRPr lang="el-GR"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l-GR" sz="1100" b="1" u="none" strike="noStrike" dirty="0">
                          <a:effectLst/>
                        </a:rPr>
                        <a:t>2.737.950.539</a:t>
                      </a:r>
                      <a:endParaRPr lang="el-GR"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l-GR" sz="1100" b="1" u="none" strike="noStrike" dirty="0">
                          <a:effectLst/>
                        </a:rPr>
                        <a:t>1.591.740.346</a:t>
                      </a:r>
                      <a:endParaRPr lang="el-G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l-GR" sz="1100" b="1" u="none" strike="noStrike" dirty="0">
                          <a:effectLst/>
                        </a:rPr>
                        <a:t>776.291.748</a:t>
                      </a:r>
                      <a:endParaRPr lang="el-G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l-GR" sz="1100" b="1" u="none" strike="noStrike" dirty="0">
                          <a:effectLst/>
                        </a:rPr>
                        <a:t>205</a:t>
                      </a:r>
                      <a:endParaRPr lang="el-G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l-GR" sz="1100" b="1" u="none" strike="noStrike" dirty="0">
                          <a:effectLst/>
                        </a:rPr>
                        <a:t>              60.107   </a:t>
                      </a:r>
                      <a:endParaRPr lang="el-G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l-GR" sz="1100" b="1" u="none" strike="noStrike" dirty="0">
                          <a:effectLst/>
                        </a:rPr>
                        <a:t>                      991   </a:t>
                      </a:r>
                      <a:endParaRPr lang="el-GR"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65536402"/>
                  </a:ext>
                </a:extLst>
              </a:tr>
            </a:tbl>
          </a:graphicData>
        </a:graphic>
      </p:graphicFrame>
      <p:pic>
        <p:nvPicPr>
          <p:cNvPr id="3" name="Εικόνα 2">
            <a:extLst>
              <a:ext uri="{FF2B5EF4-FFF2-40B4-BE49-F238E27FC236}">
                <a16:creationId xmlns:a16="http://schemas.microsoft.com/office/drawing/2014/main" id="{F3FB5ECF-741E-D351-577E-C4BA4C4D3306}"/>
              </a:ext>
            </a:extLst>
          </p:cNvPr>
          <p:cNvPicPr>
            <a:picLocks noChangeAspect="1"/>
          </p:cNvPicPr>
          <p:nvPr/>
        </p:nvPicPr>
        <p:blipFill>
          <a:blip r:embed="rId2"/>
          <a:stretch>
            <a:fillRect/>
          </a:stretch>
        </p:blipFill>
        <p:spPr>
          <a:xfrm>
            <a:off x="2352436" y="6528021"/>
            <a:ext cx="2048434" cy="329979"/>
          </a:xfrm>
          <a:prstGeom prst="rect">
            <a:avLst/>
          </a:prstGeom>
        </p:spPr>
      </p:pic>
    </p:spTree>
    <p:extLst>
      <p:ext uri="{BB962C8B-B14F-4D97-AF65-F5344CB8AC3E}">
        <p14:creationId xmlns:p14="http://schemas.microsoft.com/office/powerpoint/2010/main" val="3693244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86BB47-1562-A113-92F7-F858EDCD3710}"/>
              </a:ext>
            </a:extLst>
          </p:cNvPr>
          <p:cNvSpPr>
            <a:spLocks noGrp="1"/>
          </p:cNvSpPr>
          <p:nvPr>
            <p:ph type="title"/>
          </p:nvPr>
        </p:nvSpPr>
        <p:spPr/>
        <p:txBody>
          <a:bodyPr/>
          <a:lstStyle/>
          <a:p>
            <a:r>
              <a:rPr lang="el-GR" dirty="0"/>
              <a:t>Προσωπικό Νοσοκομείων ΕΣΥ (2022)</a:t>
            </a:r>
          </a:p>
        </p:txBody>
      </p:sp>
      <p:graphicFrame>
        <p:nvGraphicFramePr>
          <p:cNvPr id="4" name="Θέση περιεχομένου 3">
            <a:extLst>
              <a:ext uri="{FF2B5EF4-FFF2-40B4-BE49-F238E27FC236}">
                <a16:creationId xmlns:a16="http://schemas.microsoft.com/office/drawing/2014/main" id="{B4617F64-C5AE-1B19-A921-DDA53F6B79D3}"/>
              </a:ext>
            </a:extLst>
          </p:cNvPr>
          <p:cNvGraphicFramePr>
            <a:graphicFrameLocks noGrp="1"/>
          </p:cNvGraphicFramePr>
          <p:nvPr>
            <p:ph idx="1"/>
            <p:extLst>
              <p:ext uri="{D42A27DB-BD31-4B8C-83A1-F6EECF244321}">
                <p14:modId xmlns:p14="http://schemas.microsoft.com/office/powerpoint/2010/main" val="4228605350"/>
              </p:ext>
            </p:extLst>
          </p:nvPr>
        </p:nvGraphicFramePr>
        <p:xfrm>
          <a:off x="2480807" y="1741336"/>
          <a:ext cx="9023805" cy="4475943"/>
        </p:xfrm>
        <a:graphic>
          <a:graphicData uri="http://schemas.openxmlformats.org/drawingml/2006/table">
            <a:tbl>
              <a:tblPr>
                <a:tableStyleId>{5C22544A-7EE6-4342-B048-85BDC9FD1C3A}</a:tableStyleId>
              </a:tblPr>
              <a:tblGrid>
                <a:gridCol w="925071">
                  <a:extLst>
                    <a:ext uri="{9D8B030D-6E8A-4147-A177-3AD203B41FA5}">
                      <a16:colId xmlns:a16="http://schemas.microsoft.com/office/drawing/2014/main" val="2995685926"/>
                    </a:ext>
                  </a:extLst>
                </a:gridCol>
                <a:gridCol w="1309063">
                  <a:extLst>
                    <a:ext uri="{9D8B030D-6E8A-4147-A177-3AD203B41FA5}">
                      <a16:colId xmlns:a16="http://schemas.microsoft.com/office/drawing/2014/main" val="4396914"/>
                    </a:ext>
                  </a:extLst>
                </a:gridCol>
                <a:gridCol w="1867596">
                  <a:extLst>
                    <a:ext uri="{9D8B030D-6E8A-4147-A177-3AD203B41FA5}">
                      <a16:colId xmlns:a16="http://schemas.microsoft.com/office/drawing/2014/main" val="2237500586"/>
                    </a:ext>
                  </a:extLst>
                </a:gridCol>
                <a:gridCol w="1221791">
                  <a:extLst>
                    <a:ext uri="{9D8B030D-6E8A-4147-A177-3AD203B41FA5}">
                      <a16:colId xmlns:a16="http://schemas.microsoft.com/office/drawing/2014/main" val="1380041757"/>
                    </a:ext>
                  </a:extLst>
                </a:gridCol>
                <a:gridCol w="1535967">
                  <a:extLst>
                    <a:ext uri="{9D8B030D-6E8A-4147-A177-3AD203B41FA5}">
                      <a16:colId xmlns:a16="http://schemas.microsoft.com/office/drawing/2014/main" val="2884258836"/>
                    </a:ext>
                  </a:extLst>
                </a:gridCol>
                <a:gridCol w="1239246">
                  <a:extLst>
                    <a:ext uri="{9D8B030D-6E8A-4147-A177-3AD203B41FA5}">
                      <a16:colId xmlns:a16="http://schemas.microsoft.com/office/drawing/2014/main" val="1052921334"/>
                    </a:ext>
                  </a:extLst>
                </a:gridCol>
                <a:gridCol w="925071">
                  <a:extLst>
                    <a:ext uri="{9D8B030D-6E8A-4147-A177-3AD203B41FA5}">
                      <a16:colId xmlns:a16="http://schemas.microsoft.com/office/drawing/2014/main" val="1212817500"/>
                    </a:ext>
                  </a:extLst>
                </a:gridCol>
              </a:tblGrid>
              <a:tr h="497327">
                <a:tc>
                  <a:txBody>
                    <a:bodyPr/>
                    <a:lstStyle/>
                    <a:p>
                      <a:pPr algn="l" fontAlgn="b"/>
                      <a:r>
                        <a:rPr lang="el-GR" sz="1100" u="none" strike="noStrike">
                          <a:effectLst/>
                        </a:rPr>
                        <a:t>Υπε</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Ιατρικό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Νοσηλευτικό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Λοιπό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Άθροισμα</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Πληθυσμός</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r" fontAlgn="b"/>
                      <a:r>
                        <a:rPr lang="el-GR" sz="1100" u="none" strike="noStrike">
                          <a:effectLst/>
                        </a:rPr>
                        <a:t>Κλίνες</a:t>
                      </a:r>
                      <a:endParaRPr lang="el-GR" sz="1100" b="0" i="0" u="none" strike="noStrike">
                        <a:solidFill>
                          <a:srgbClr val="000000"/>
                        </a:solidFill>
                        <a:effectLst/>
                        <a:latin typeface="Calibri" panose="020F0502020204030204" pitchFamily="34" charset="0"/>
                      </a:endParaRPr>
                    </a:p>
                  </a:txBody>
                  <a:tcPr marL="114300" marR="7620" marT="7620" marB="0" anchor="b"/>
                </a:tc>
                <a:extLst>
                  <a:ext uri="{0D108BD9-81ED-4DB2-BD59-A6C34878D82A}">
                    <a16:rowId xmlns:a16="http://schemas.microsoft.com/office/drawing/2014/main" val="2538575763"/>
                  </a:ext>
                </a:extLst>
              </a:tr>
              <a:tr h="497327">
                <a:tc>
                  <a:txBody>
                    <a:bodyPr/>
                    <a:lstStyle/>
                    <a:p>
                      <a:pPr algn="l" fontAlgn="b"/>
                      <a:r>
                        <a:rPr lang="el-GR" sz="1100" u="none" strike="noStrike">
                          <a:effectLst/>
                        </a:rPr>
                        <a:t>1η</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6.528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8.859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6.856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22.243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r" fontAlgn="b"/>
                      <a:r>
                        <a:rPr lang="el-GR" sz="1200" u="none" strike="noStrike">
                          <a:effectLst/>
                        </a:rPr>
                        <a:t>2.800.000</a:t>
                      </a:r>
                      <a:endParaRPr lang="el-GR"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8.860</a:t>
                      </a:r>
                      <a:endParaRPr lang="el-GR" sz="1100" b="0" i="0" u="none" strike="noStrike">
                        <a:solidFill>
                          <a:srgbClr val="000000"/>
                        </a:solidFill>
                        <a:effectLst/>
                        <a:latin typeface="Calibri" panose="020F0502020204030204" pitchFamily="34" charset="0"/>
                      </a:endParaRPr>
                    </a:p>
                  </a:txBody>
                  <a:tcPr marL="114300" marR="7620" marT="7620" marB="0" anchor="b"/>
                </a:tc>
                <a:extLst>
                  <a:ext uri="{0D108BD9-81ED-4DB2-BD59-A6C34878D82A}">
                    <a16:rowId xmlns:a16="http://schemas.microsoft.com/office/drawing/2014/main" val="2523322472"/>
                  </a:ext>
                </a:extLst>
              </a:tr>
              <a:tr h="497327">
                <a:tc>
                  <a:txBody>
                    <a:bodyPr/>
                    <a:lstStyle/>
                    <a:p>
                      <a:pPr algn="l" fontAlgn="b"/>
                      <a:r>
                        <a:rPr lang="el-GR" sz="1100" u="none" strike="noStrike">
                          <a:effectLst/>
                        </a:rPr>
                        <a:t>2η</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3.329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dirty="0">
                          <a:effectLst/>
                        </a:rPr>
                        <a:t>                            5.981 </a:t>
                      </a:r>
                      <a:endParaRPr lang="el-GR" sz="1100" b="0" i="0" u="none" strike="noStrike" dirty="0">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5.093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14.403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r" fontAlgn="b"/>
                      <a:r>
                        <a:rPr lang="el-GR" sz="1200" u="none" strike="noStrike">
                          <a:effectLst/>
                        </a:rPr>
                        <a:t>1.514.000</a:t>
                      </a:r>
                      <a:endParaRPr lang="el-GR"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6.499</a:t>
                      </a:r>
                      <a:endParaRPr lang="el-GR" sz="1100" b="0" i="0" u="none" strike="noStrike">
                        <a:solidFill>
                          <a:srgbClr val="000000"/>
                        </a:solidFill>
                        <a:effectLst/>
                        <a:latin typeface="Calibri" panose="020F0502020204030204" pitchFamily="34" charset="0"/>
                      </a:endParaRPr>
                    </a:p>
                  </a:txBody>
                  <a:tcPr marL="114300" marR="7620" marT="7620" marB="0" anchor="b"/>
                </a:tc>
                <a:extLst>
                  <a:ext uri="{0D108BD9-81ED-4DB2-BD59-A6C34878D82A}">
                    <a16:rowId xmlns:a16="http://schemas.microsoft.com/office/drawing/2014/main" val="1696000066"/>
                  </a:ext>
                </a:extLst>
              </a:tr>
              <a:tr h="497327">
                <a:tc>
                  <a:txBody>
                    <a:bodyPr/>
                    <a:lstStyle/>
                    <a:p>
                      <a:pPr algn="l" fontAlgn="b"/>
                      <a:r>
                        <a:rPr lang="el-GR" sz="1100" u="none" strike="noStrike">
                          <a:effectLst/>
                        </a:rPr>
                        <a:t>3η</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2.279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4.362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2.917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9.558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r" fontAlgn="b"/>
                      <a:r>
                        <a:rPr lang="el-GR" sz="1200" u="none" strike="noStrike">
                          <a:effectLst/>
                        </a:rPr>
                        <a:t>1.266.000</a:t>
                      </a:r>
                      <a:endParaRPr lang="el-GR"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4.588</a:t>
                      </a:r>
                      <a:endParaRPr lang="el-GR" sz="1100" b="0" i="0" u="none" strike="noStrike">
                        <a:solidFill>
                          <a:srgbClr val="000000"/>
                        </a:solidFill>
                        <a:effectLst/>
                        <a:latin typeface="Calibri" panose="020F0502020204030204" pitchFamily="34" charset="0"/>
                      </a:endParaRPr>
                    </a:p>
                  </a:txBody>
                  <a:tcPr marL="114300" marR="7620" marT="7620" marB="0" anchor="b"/>
                </a:tc>
                <a:extLst>
                  <a:ext uri="{0D108BD9-81ED-4DB2-BD59-A6C34878D82A}">
                    <a16:rowId xmlns:a16="http://schemas.microsoft.com/office/drawing/2014/main" val="1291809986"/>
                  </a:ext>
                </a:extLst>
              </a:tr>
              <a:tr h="497327">
                <a:tc>
                  <a:txBody>
                    <a:bodyPr/>
                    <a:lstStyle/>
                    <a:p>
                      <a:pPr algn="l" fontAlgn="b"/>
                      <a:r>
                        <a:rPr lang="el-GR" sz="1100" u="none" strike="noStrike">
                          <a:effectLst/>
                        </a:rPr>
                        <a:t>4η</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2.910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4.941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2.950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10.801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r" fontAlgn="b"/>
                      <a:r>
                        <a:rPr lang="el-GR" sz="1200" u="none" strike="noStrike">
                          <a:effectLst/>
                        </a:rPr>
                        <a:t>1.450.000</a:t>
                      </a:r>
                      <a:endParaRPr lang="el-GR"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4.810</a:t>
                      </a:r>
                      <a:endParaRPr lang="el-GR" sz="1100" b="0" i="0" u="none" strike="noStrike">
                        <a:solidFill>
                          <a:srgbClr val="000000"/>
                        </a:solidFill>
                        <a:effectLst/>
                        <a:latin typeface="Calibri" panose="020F0502020204030204" pitchFamily="34" charset="0"/>
                      </a:endParaRPr>
                    </a:p>
                  </a:txBody>
                  <a:tcPr marL="114300" marR="7620" marT="7620" marB="0" anchor="b"/>
                </a:tc>
                <a:extLst>
                  <a:ext uri="{0D108BD9-81ED-4DB2-BD59-A6C34878D82A}">
                    <a16:rowId xmlns:a16="http://schemas.microsoft.com/office/drawing/2014/main" val="3213605924"/>
                  </a:ext>
                </a:extLst>
              </a:tr>
              <a:tr h="497327">
                <a:tc>
                  <a:txBody>
                    <a:bodyPr/>
                    <a:lstStyle/>
                    <a:p>
                      <a:pPr algn="l" fontAlgn="b"/>
                      <a:r>
                        <a:rPr lang="el-GR" sz="1100" u="none" strike="noStrike" dirty="0">
                          <a:effectLst/>
                        </a:rPr>
                        <a:t>5η</a:t>
                      </a:r>
                      <a:endParaRPr lang="el-GR" sz="1100" b="0" i="0" u="none" strike="noStrike" dirty="0">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1.642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3.776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2.230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7.648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r" fontAlgn="b"/>
                      <a:r>
                        <a:rPr lang="el-GR" sz="1200" u="none" strike="noStrike">
                          <a:effectLst/>
                        </a:rPr>
                        <a:t>1.263.000</a:t>
                      </a:r>
                      <a:endParaRPr lang="el-GR"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3.236</a:t>
                      </a:r>
                      <a:endParaRPr lang="el-GR" sz="1100" b="0" i="0" u="none" strike="noStrike">
                        <a:solidFill>
                          <a:srgbClr val="000000"/>
                        </a:solidFill>
                        <a:effectLst/>
                        <a:latin typeface="Calibri" panose="020F0502020204030204" pitchFamily="34" charset="0"/>
                      </a:endParaRPr>
                    </a:p>
                  </a:txBody>
                  <a:tcPr marL="114300" marR="7620" marT="7620" marB="0" anchor="b"/>
                </a:tc>
                <a:extLst>
                  <a:ext uri="{0D108BD9-81ED-4DB2-BD59-A6C34878D82A}">
                    <a16:rowId xmlns:a16="http://schemas.microsoft.com/office/drawing/2014/main" val="2897807637"/>
                  </a:ext>
                </a:extLst>
              </a:tr>
              <a:tr h="497327">
                <a:tc>
                  <a:txBody>
                    <a:bodyPr/>
                    <a:lstStyle/>
                    <a:p>
                      <a:pPr algn="l" fontAlgn="b"/>
                      <a:r>
                        <a:rPr lang="el-GR" sz="1100" u="none" strike="noStrike">
                          <a:effectLst/>
                        </a:rPr>
                        <a:t>6η</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3.072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7.361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5.132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15.565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r" fontAlgn="b"/>
                      <a:r>
                        <a:rPr lang="el-GR" sz="1200" u="none" strike="noStrike">
                          <a:effectLst/>
                        </a:rPr>
                        <a:t>1.750.000</a:t>
                      </a:r>
                      <a:endParaRPr lang="el-GR"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5.935</a:t>
                      </a:r>
                      <a:endParaRPr lang="el-GR" sz="1100" b="0" i="0" u="none" strike="noStrike">
                        <a:solidFill>
                          <a:srgbClr val="000000"/>
                        </a:solidFill>
                        <a:effectLst/>
                        <a:latin typeface="Calibri" panose="020F0502020204030204" pitchFamily="34" charset="0"/>
                      </a:endParaRPr>
                    </a:p>
                  </a:txBody>
                  <a:tcPr marL="114300" marR="7620" marT="7620" marB="0" anchor="b"/>
                </a:tc>
                <a:extLst>
                  <a:ext uri="{0D108BD9-81ED-4DB2-BD59-A6C34878D82A}">
                    <a16:rowId xmlns:a16="http://schemas.microsoft.com/office/drawing/2014/main" val="4013673879"/>
                  </a:ext>
                </a:extLst>
              </a:tr>
              <a:tr h="497327">
                <a:tc>
                  <a:txBody>
                    <a:bodyPr/>
                    <a:lstStyle/>
                    <a:p>
                      <a:pPr algn="l" fontAlgn="b"/>
                      <a:r>
                        <a:rPr lang="el-GR" sz="1100" u="none" strike="noStrike">
                          <a:effectLst/>
                        </a:rPr>
                        <a:t>7η</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1.431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2.547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1.976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5.954 </a:t>
                      </a:r>
                      <a:endParaRPr lang="el-GR" sz="1100" b="0" i="0" u="none" strike="noStrike">
                        <a:solidFill>
                          <a:srgbClr val="000000"/>
                        </a:solidFill>
                        <a:effectLst/>
                        <a:latin typeface="Calibri" panose="020F0502020204030204" pitchFamily="34" charset="0"/>
                      </a:endParaRPr>
                    </a:p>
                  </a:txBody>
                  <a:tcPr marL="114300" marR="7620" marT="7620" marB="0" anchor="b"/>
                </a:tc>
                <a:tc>
                  <a:txBody>
                    <a:bodyPr/>
                    <a:lstStyle/>
                    <a:p>
                      <a:pPr algn="r" fontAlgn="b"/>
                      <a:r>
                        <a:rPr lang="el-GR" sz="1200" u="none" strike="noStrike">
                          <a:effectLst/>
                        </a:rPr>
                        <a:t>637.000</a:t>
                      </a:r>
                      <a:endParaRPr lang="el-GR"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l-GR" sz="1100" u="none" strike="noStrike">
                          <a:effectLst/>
                        </a:rPr>
                        <a:t>2.513</a:t>
                      </a:r>
                      <a:endParaRPr lang="el-GR" sz="1100" b="0" i="0" u="none" strike="noStrike">
                        <a:solidFill>
                          <a:srgbClr val="000000"/>
                        </a:solidFill>
                        <a:effectLst/>
                        <a:latin typeface="Calibri" panose="020F0502020204030204" pitchFamily="34" charset="0"/>
                      </a:endParaRPr>
                    </a:p>
                  </a:txBody>
                  <a:tcPr marL="114300" marR="7620" marT="7620" marB="0" anchor="b"/>
                </a:tc>
                <a:extLst>
                  <a:ext uri="{0D108BD9-81ED-4DB2-BD59-A6C34878D82A}">
                    <a16:rowId xmlns:a16="http://schemas.microsoft.com/office/drawing/2014/main" val="2142594757"/>
                  </a:ext>
                </a:extLst>
              </a:tr>
              <a:tr h="497327">
                <a:tc>
                  <a:txBody>
                    <a:bodyPr/>
                    <a:lstStyle/>
                    <a:p>
                      <a:pPr algn="l" fontAlgn="b"/>
                      <a:r>
                        <a:rPr lang="el-GR" sz="1100" u="none" strike="noStrike">
                          <a:effectLst/>
                        </a:rPr>
                        <a:t>Σύνολο</a:t>
                      </a:r>
                      <a:endParaRPr lang="el-GR" sz="1100" b="1"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21.191 </a:t>
                      </a:r>
                      <a:endParaRPr lang="el-GR" sz="1100" b="1"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37.827 </a:t>
                      </a:r>
                      <a:endParaRPr lang="el-GR" sz="1100" b="1"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100" u="none" strike="noStrike">
                          <a:effectLst/>
                        </a:rPr>
                        <a:t>          27.154 </a:t>
                      </a:r>
                      <a:endParaRPr lang="el-GR" sz="1100" b="1" i="0" u="none" strike="noStrike">
                        <a:solidFill>
                          <a:srgbClr val="000000"/>
                        </a:solidFill>
                        <a:effectLst/>
                        <a:latin typeface="Calibri" panose="020F0502020204030204" pitchFamily="34" charset="0"/>
                      </a:endParaRPr>
                    </a:p>
                  </a:txBody>
                  <a:tcPr marL="114300" marR="7620" marT="7620" marB="0" anchor="b"/>
                </a:tc>
                <a:tc>
                  <a:txBody>
                    <a:bodyPr/>
                    <a:lstStyle/>
                    <a:p>
                      <a:pPr algn="l" fontAlgn="b"/>
                      <a:r>
                        <a:rPr lang="el-GR" sz="1200" u="none" strike="noStrike" dirty="0">
                          <a:effectLst/>
                        </a:rPr>
                        <a:t>            </a:t>
                      </a:r>
                      <a:r>
                        <a:rPr lang="el-GR" sz="1200" b="1" u="none" strike="noStrike" dirty="0">
                          <a:effectLst/>
                        </a:rPr>
                        <a:t>86.172</a:t>
                      </a:r>
                      <a:r>
                        <a:rPr lang="el-GR" sz="1200" u="none" strike="noStrike" dirty="0">
                          <a:effectLst/>
                        </a:rPr>
                        <a:t> </a:t>
                      </a:r>
                      <a:endParaRPr lang="el-GR" sz="1200" b="1" i="0" u="none" strike="noStrike" dirty="0">
                        <a:solidFill>
                          <a:srgbClr val="000000"/>
                        </a:solidFill>
                        <a:effectLst/>
                        <a:latin typeface="Calibri" panose="020F0502020204030204" pitchFamily="34" charset="0"/>
                      </a:endParaRPr>
                    </a:p>
                  </a:txBody>
                  <a:tcPr marL="114300" marR="7620" marT="7620" marB="0" anchor="b"/>
                </a:tc>
                <a:tc>
                  <a:txBody>
                    <a:bodyPr/>
                    <a:lstStyle/>
                    <a:p>
                      <a:pPr algn="r" fontAlgn="b"/>
                      <a:r>
                        <a:rPr lang="el-GR" sz="1100" u="none" strike="noStrike" dirty="0">
                          <a:effectLst/>
                        </a:rPr>
                        <a:t>  10.680.000 </a:t>
                      </a:r>
                      <a:endParaRPr lang="el-GR" sz="1100" b="1" i="0" u="none" strike="noStrike" dirty="0">
                        <a:solidFill>
                          <a:srgbClr val="000000"/>
                        </a:solidFill>
                        <a:effectLst/>
                        <a:latin typeface="Calibri" panose="020F0502020204030204" pitchFamily="34" charset="0"/>
                      </a:endParaRPr>
                    </a:p>
                  </a:txBody>
                  <a:tcPr marL="114300" marR="7620" marT="7620" marB="0" anchor="b"/>
                </a:tc>
                <a:tc>
                  <a:txBody>
                    <a:bodyPr/>
                    <a:lstStyle/>
                    <a:p>
                      <a:pPr algn="r" fontAlgn="b"/>
                      <a:r>
                        <a:rPr lang="el-GR" sz="1100" b="1" u="none" strike="noStrike" dirty="0">
                          <a:effectLst/>
                        </a:rPr>
                        <a:t>36.441</a:t>
                      </a:r>
                      <a:endParaRPr lang="el-GR" sz="1100" b="1" i="0" u="none" strike="noStrike" dirty="0">
                        <a:solidFill>
                          <a:srgbClr val="000000"/>
                        </a:solidFill>
                        <a:effectLst/>
                        <a:latin typeface="Calibri" panose="020F0502020204030204" pitchFamily="34" charset="0"/>
                      </a:endParaRPr>
                    </a:p>
                  </a:txBody>
                  <a:tcPr marL="114300" marR="7620" marT="7620" marB="0" anchor="b"/>
                </a:tc>
                <a:extLst>
                  <a:ext uri="{0D108BD9-81ED-4DB2-BD59-A6C34878D82A}">
                    <a16:rowId xmlns:a16="http://schemas.microsoft.com/office/drawing/2014/main" val="2933314772"/>
                  </a:ext>
                </a:extLst>
              </a:tr>
            </a:tbl>
          </a:graphicData>
        </a:graphic>
      </p:graphicFrame>
      <p:sp>
        <p:nvSpPr>
          <p:cNvPr id="3" name="TextBox 2">
            <a:extLst>
              <a:ext uri="{FF2B5EF4-FFF2-40B4-BE49-F238E27FC236}">
                <a16:creationId xmlns:a16="http://schemas.microsoft.com/office/drawing/2014/main" id="{3838FAC7-48C6-3D47-8FDF-347625523904}"/>
              </a:ext>
            </a:extLst>
          </p:cNvPr>
          <p:cNvSpPr txBox="1"/>
          <p:nvPr/>
        </p:nvSpPr>
        <p:spPr>
          <a:xfrm>
            <a:off x="2878371" y="6480313"/>
            <a:ext cx="201963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entury Gothic" panose="020B0502020202020204"/>
                <a:ea typeface="+mn-ea"/>
                <a:cs typeface="+mn-cs"/>
              </a:rPr>
              <a:t>BI Health Forms</a:t>
            </a:r>
            <a:endParaRPr kumimoji="0" lang="el-GR" sz="1600" b="0"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89085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68FBB4-DB9E-B12E-FDC9-5F703F103D98}"/>
              </a:ext>
            </a:extLst>
          </p:cNvPr>
          <p:cNvSpPr>
            <a:spLocks noGrp="1"/>
          </p:cNvSpPr>
          <p:nvPr>
            <p:ph type="title"/>
          </p:nvPr>
        </p:nvSpPr>
        <p:spPr/>
        <p:txBody>
          <a:bodyPr/>
          <a:lstStyle/>
          <a:p>
            <a:r>
              <a:rPr lang="el-GR" dirty="0"/>
              <a:t>Προσωπικό / Κλίνες</a:t>
            </a:r>
          </a:p>
        </p:txBody>
      </p:sp>
      <p:graphicFrame>
        <p:nvGraphicFramePr>
          <p:cNvPr id="4" name="Θέση περιεχομένου 3">
            <a:extLst>
              <a:ext uri="{FF2B5EF4-FFF2-40B4-BE49-F238E27FC236}">
                <a16:creationId xmlns:a16="http://schemas.microsoft.com/office/drawing/2014/main" id="{AA405137-F9F0-1B5A-33E6-804F83163614}"/>
              </a:ext>
            </a:extLst>
          </p:cNvPr>
          <p:cNvGraphicFramePr>
            <a:graphicFrameLocks noGrp="1"/>
          </p:cNvGraphicFramePr>
          <p:nvPr>
            <p:ph idx="1"/>
            <p:extLst>
              <p:ext uri="{D42A27DB-BD31-4B8C-83A1-F6EECF244321}">
                <p14:modId xmlns:p14="http://schemas.microsoft.com/office/powerpoint/2010/main" val="4046846323"/>
              </p:ext>
            </p:extLst>
          </p:nvPr>
        </p:nvGraphicFramePr>
        <p:xfrm>
          <a:off x="2679590" y="1757238"/>
          <a:ext cx="7696862" cy="4540194"/>
        </p:xfrm>
        <a:graphic>
          <a:graphicData uri="http://schemas.openxmlformats.org/drawingml/2006/table">
            <a:tbl>
              <a:tblPr/>
              <a:tblGrid>
                <a:gridCol w="879168">
                  <a:extLst>
                    <a:ext uri="{9D8B030D-6E8A-4147-A177-3AD203B41FA5}">
                      <a16:colId xmlns:a16="http://schemas.microsoft.com/office/drawing/2014/main" val="437762338"/>
                    </a:ext>
                  </a:extLst>
                </a:gridCol>
                <a:gridCol w="1244105">
                  <a:extLst>
                    <a:ext uri="{9D8B030D-6E8A-4147-A177-3AD203B41FA5}">
                      <a16:colId xmlns:a16="http://schemas.microsoft.com/office/drawing/2014/main" val="3309838434"/>
                    </a:ext>
                  </a:extLst>
                </a:gridCol>
                <a:gridCol w="1774923">
                  <a:extLst>
                    <a:ext uri="{9D8B030D-6E8A-4147-A177-3AD203B41FA5}">
                      <a16:colId xmlns:a16="http://schemas.microsoft.com/office/drawing/2014/main" val="2949955243"/>
                    </a:ext>
                  </a:extLst>
                </a:gridCol>
                <a:gridCol w="1161164">
                  <a:extLst>
                    <a:ext uri="{9D8B030D-6E8A-4147-A177-3AD203B41FA5}">
                      <a16:colId xmlns:a16="http://schemas.microsoft.com/office/drawing/2014/main" val="1953625640"/>
                    </a:ext>
                  </a:extLst>
                </a:gridCol>
                <a:gridCol w="1459749">
                  <a:extLst>
                    <a:ext uri="{9D8B030D-6E8A-4147-A177-3AD203B41FA5}">
                      <a16:colId xmlns:a16="http://schemas.microsoft.com/office/drawing/2014/main" val="678088452"/>
                    </a:ext>
                  </a:extLst>
                </a:gridCol>
                <a:gridCol w="1177753">
                  <a:extLst>
                    <a:ext uri="{9D8B030D-6E8A-4147-A177-3AD203B41FA5}">
                      <a16:colId xmlns:a16="http://schemas.microsoft.com/office/drawing/2014/main" val="60425482"/>
                    </a:ext>
                  </a:extLst>
                </a:gridCol>
              </a:tblGrid>
              <a:tr h="504466">
                <a:tc>
                  <a:txBody>
                    <a:bodyPr/>
                    <a:lstStyle/>
                    <a:p>
                      <a:pPr algn="l" fontAlgn="b"/>
                      <a:r>
                        <a:rPr lang="el-GR" sz="1100" b="0" i="0" u="none" strike="noStrike">
                          <a:solidFill>
                            <a:srgbClr val="000000"/>
                          </a:solidFill>
                          <a:effectLst/>
                          <a:latin typeface="Calibri" panose="020F0502020204030204" pitchFamily="34" charset="0"/>
                        </a:rPr>
                        <a:t>Υπε</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Ιατρικό/Κλίνη</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Νοσηλευτικό/Κλίνη</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Λοιπό/Κλίνη</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Άθροισμα/Κλίνη</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a:solidFill>
                            <a:srgbClr val="000000"/>
                          </a:solidFill>
                          <a:effectLst/>
                          <a:latin typeface="Calibri" panose="020F0502020204030204" pitchFamily="34" charset="0"/>
                        </a:rPr>
                        <a:t>Κλίνες</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02777"/>
                  </a:ext>
                </a:extLst>
              </a:tr>
              <a:tr h="504466">
                <a:tc>
                  <a:txBody>
                    <a:bodyPr/>
                    <a:lstStyle/>
                    <a:p>
                      <a:pPr algn="l" fontAlgn="b"/>
                      <a:r>
                        <a:rPr lang="el-GR" sz="1100" b="0" i="0" u="none" strike="noStrike">
                          <a:solidFill>
                            <a:srgbClr val="000000"/>
                          </a:solidFill>
                          <a:effectLst/>
                          <a:latin typeface="Calibri" panose="020F0502020204030204" pitchFamily="34" charset="0"/>
                        </a:rPr>
                        <a:t>1η</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a:t>
                      </a:r>
                      <a:r>
                        <a:rPr lang="el-GR" sz="1100" b="1" i="0" u="none" strike="noStrike" dirty="0">
                          <a:solidFill>
                            <a:srgbClr val="000000"/>
                          </a:solidFill>
                          <a:effectLst/>
                          <a:latin typeface="Calibri" panose="020F0502020204030204" pitchFamily="34" charset="0"/>
                        </a:rPr>
                        <a:t>0,7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1,0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0,8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2,5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a:solidFill>
                            <a:srgbClr val="000000"/>
                          </a:solidFill>
                          <a:effectLst/>
                          <a:latin typeface="Calibri" panose="020F0502020204030204" pitchFamily="34" charset="0"/>
                        </a:rPr>
                        <a:t>8.860</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798348"/>
                  </a:ext>
                </a:extLst>
              </a:tr>
              <a:tr h="504466">
                <a:tc>
                  <a:txBody>
                    <a:bodyPr/>
                    <a:lstStyle/>
                    <a:p>
                      <a:pPr algn="l" fontAlgn="b"/>
                      <a:r>
                        <a:rPr lang="el-GR" sz="1100" b="0" i="0" u="none" strike="noStrike">
                          <a:solidFill>
                            <a:srgbClr val="000000"/>
                          </a:solidFill>
                          <a:effectLst/>
                          <a:latin typeface="Calibri" panose="020F0502020204030204" pitchFamily="34" charset="0"/>
                        </a:rPr>
                        <a:t>2η</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1" i="0" u="none" strike="noStrike" dirty="0">
                          <a:solidFill>
                            <a:srgbClr val="000000"/>
                          </a:solidFill>
                          <a:effectLst/>
                          <a:latin typeface="Calibri" panose="020F0502020204030204" pitchFamily="34" charset="0"/>
                        </a:rPr>
                        <a:t>                   </a:t>
                      </a:r>
                      <a:r>
                        <a:rPr lang="el-GR" sz="1100" b="0" i="0" u="none" strike="noStrike" dirty="0">
                          <a:solidFill>
                            <a:srgbClr val="000000"/>
                          </a:solidFill>
                          <a:effectLst/>
                          <a:latin typeface="Calibri" panose="020F0502020204030204" pitchFamily="34" charset="0"/>
                        </a:rPr>
                        <a:t>0,5</a:t>
                      </a:r>
                      <a:r>
                        <a:rPr lang="el-GR" sz="1100" b="1" i="0" u="none" strike="noStrike" dirty="0">
                          <a:solidFill>
                            <a:srgbClr val="000000"/>
                          </a:solidFill>
                          <a:effectLst/>
                          <a:latin typeface="Calibri" panose="020F0502020204030204" pitchFamily="34" charset="0"/>
                        </a:rPr>
                        <a:t>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1" i="0" u="none" strike="noStrike" dirty="0">
                          <a:solidFill>
                            <a:srgbClr val="000000"/>
                          </a:solidFill>
                          <a:effectLst/>
                          <a:latin typeface="Calibri" panose="020F0502020204030204" pitchFamily="34" charset="0"/>
                        </a:rPr>
                        <a:t>                                0,9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0,8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2,2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a:solidFill>
                            <a:srgbClr val="000000"/>
                          </a:solidFill>
                          <a:effectLst/>
                          <a:latin typeface="Calibri" panose="020F0502020204030204" pitchFamily="34" charset="0"/>
                        </a:rPr>
                        <a:t>6.499</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855341"/>
                  </a:ext>
                </a:extLst>
              </a:tr>
              <a:tr h="504466">
                <a:tc>
                  <a:txBody>
                    <a:bodyPr/>
                    <a:lstStyle/>
                    <a:p>
                      <a:pPr algn="l" fontAlgn="b"/>
                      <a:r>
                        <a:rPr lang="el-GR" sz="1100" b="0" i="0" u="none" strike="noStrike">
                          <a:solidFill>
                            <a:srgbClr val="000000"/>
                          </a:solidFill>
                          <a:effectLst/>
                          <a:latin typeface="Calibri" panose="020F0502020204030204" pitchFamily="34" charset="0"/>
                        </a:rPr>
                        <a:t>3η</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a:t>
                      </a:r>
                      <a:r>
                        <a:rPr lang="el-GR" sz="1100" b="1" i="0" u="none" strike="noStrike" dirty="0">
                          <a:solidFill>
                            <a:srgbClr val="000000"/>
                          </a:solidFill>
                          <a:effectLst/>
                          <a:latin typeface="Calibri" panose="020F0502020204030204" pitchFamily="34" charset="0"/>
                        </a:rPr>
                        <a:t> 0,5</a:t>
                      </a:r>
                      <a:r>
                        <a:rPr lang="el-GR" sz="1100" b="0" i="0" u="none" strike="noStrike" dirty="0">
                          <a:solidFill>
                            <a:srgbClr val="000000"/>
                          </a:solidFill>
                          <a:effectLst/>
                          <a:latin typeface="Calibri" panose="020F0502020204030204" pitchFamily="34" charset="0"/>
                        </a:rPr>
                        <a:t>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1,0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a:t>
                      </a:r>
                      <a:r>
                        <a:rPr lang="el-GR" sz="1100" b="1" i="0" u="none" strike="noStrike" dirty="0">
                          <a:solidFill>
                            <a:srgbClr val="000000"/>
                          </a:solidFill>
                          <a:effectLst/>
                          <a:latin typeface="Calibri" panose="020F0502020204030204" pitchFamily="34" charset="0"/>
                        </a:rPr>
                        <a:t>  0,6</a:t>
                      </a:r>
                      <a:r>
                        <a:rPr lang="el-GR" sz="1100" b="0" i="0" u="none" strike="noStrike" dirty="0">
                          <a:solidFill>
                            <a:srgbClr val="000000"/>
                          </a:solidFill>
                          <a:effectLst/>
                          <a:latin typeface="Calibri" panose="020F0502020204030204" pitchFamily="34" charset="0"/>
                        </a:rPr>
                        <a:t>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a:t>
                      </a:r>
                      <a:r>
                        <a:rPr lang="el-GR" sz="1100" b="1" i="0" u="none" strike="noStrike" dirty="0">
                          <a:solidFill>
                            <a:srgbClr val="000000"/>
                          </a:solidFill>
                          <a:effectLst/>
                          <a:latin typeface="Calibri" panose="020F0502020204030204" pitchFamily="34" charset="0"/>
                        </a:rPr>
                        <a:t>2,1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a:solidFill>
                            <a:srgbClr val="000000"/>
                          </a:solidFill>
                          <a:effectLst/>
                          <a:latin typeface="Calibri" panose="020F0502020204030204" pitchFamily="34" charset="0"/>
                        </a:rPr>
                        <a:t>4.588</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152750"/>
                  </a:ext>
                </a:extLst>
              </a:tr>
              <a:tr h="504466">
                <a:tc>
                  <a:txBody>
                    <a:bodyPr/>
                    <a:lstStyle/>
                    <a:p>
                      <a:pPr algn="l" fontAlgn="b"/>
                      <a:r>
                        <a:rPr lang="el-GR" sz="1100" b="0" i="0" u="none" strike="noStrike">
                          <a:solidFill>
                            <a:srgbClr val="000000"/>
                          </a:solidFill>
                          <a:effectLst/>
                          <a:latin typeface="Calibri" panose="020F0502020204030204" pitchFamily="34" charset="0"/>
                        </a:rPr>
                        <a:t>4η</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0,6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1,0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0,6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2,2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a:solidFill>
                            <a:srgbClr val="000000"/>
                          </a:solidFill>
                          <a:effectLst/>
                          <a:latin typeface="Calibri" panose="020F0502020204030204" pitchFamily="34" charset="0"/>
                        </a:rPr>
                        <a:t>4.810</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511838"/>
                  </a:ext>
                </a:extLst>
              </a:tr>
              <a:tr h="504466">
                <a:tc>
                  <a:txBody>
                    <a:bodyPr/>
                    <a:lstStyle/>
                    <a:p>
                      <a:pPr algn="l" fontAlgn="b"/>
                      <a:r>
                        <a:rPr lang="el-GR" sz="1100" b="0" i="0" u="none" strike="noStrike">
                          <a:solidFill>
                            <a:srgbClr val="000000"/>
                          </a:solidFill>
                          <a:effectLst/>
                          <a:latin typeface="Calibri" panose="020F0502020204030204" pitchFamily="34" charset="0"/>
                        </a:rPr>
                        <a:t>5η</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0,5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1,2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0,7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2,4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a:solidFill>
                            <a:srgbClr val="000000"/>
                          </a:solidFill>
                          <a:effectLst/>
                          <a:latin typeface="Calibri" panose="020F0502020204030204" pitchFamily="34" charset="0"/>
                        </a:rPr>
                        <a:t>3.236</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415549"/>
                  </a:ext>
                </a:extLst>
              </a:tr>
              <a:tr h="504466">
                <a:tc>
                  <a:txBody>
                    <a:bodyPr/>
                    <a:lstStyle/>
                    <a:p>
                      <a:pPr algn="l" fontAlgn="b"/>
                      <a:r>
                        <a:rPr lang="el-GR" sz="1100" b="0" i="0" u="none" strike="noStrike">
                          <a:solidFill>
                            <a:srgbClr val="000000"/>
                          </a:solidFill>
                          <a:effectLst/>
                          <a:latin typeface="Calibri" panose="020F0502020204030204" pitchFamily="34" charset="0"/>
                        </a:rPr>
                        <a:t>6η</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0,5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1,2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0,9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2,6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a:solidFill>
                            <a:srgbClr val="000000"/>
                          </a:solidFill>
                          <a:effectLst/>
                          <a:latin typeface="Calibri" panose="020F0502020204030204" pitchFamily="34" charset="0"/>
                        </a:rPr>
                        <a:t>5.935</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638783"/>
                  </a:ext>
                </a:extLst>
              </a:tr>
              <a:tr h="504466">
                <a:tc>
                  <a:txBody>
                    <a:bodyPr/>
                    <a:lstStyle/>
                    <a:p>
                      <a:pPr algn="l" fontAlgn="b"/>
                      <a:r>
                        <a:rPr lang="el-GR" sz="1100" b="0" i="0" u="none" strike="noStrike">
                          <a:solidFill>
                            <a:srgbClr val="000000"/>
                          </a:solidFill>
                          <a:effectLst/>
                          <a:latin typeface="Calibri" panose="020F0502020204030204" pitchFamily="34" charset="0"/>
                        </a:rPr>
                        <a:t>7η</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0,6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1,0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0,8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2,4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a:solidFill>
                            <a:srgbClr val="000000"/>
                          </a:solidFill>
                          <a:effectLst/>
                          <a:latin typeface="Calibri" panose="020F0502020204030204" pitchFamily="34" charset="0"/>
                        </a:rPr>
                        <a:t>2.513</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416308"/>
                  </a:ext>
                </a:extLst>
              </a:tr>
              <a:tr h="504466">
                <a:tc>
                  <a:txBody>
                    <a:bodyPr/>
                    <a:lstStyle/>
                    <a:p>
                      <a:pPr algn="l" fontAlgn="b"/>
                      <a:r>
                        <a:rPr lang="el-GR" sz="1100" b="0" i="0" u="none" strike="noStrike">
                          <a:solidFill>
                            <a:srgbClr val="000000"/>
                          </a:solidFill>
                          <a:effectLst/>
                          <a:latin typeface="Calibri" panose="020F0502020204030204" pitchFamily="34" charset="0"/>
                        </a:rPr>
                        <a:t>Σύνολο</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1" i="0" u="none" strike="noStrike" dirty="0">
                          <a:solidFill>
                            <a:srgbClr val="000000"/>
                          </a:solidFill>
                          <a:effectLst/>
                          <a:latin typeface="Calibri" panose="020F0502020204030204" pitchFamily="34" charset="0"/>
                        </a:rPr>
                        <a:t>                   0,6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1" i="0" u="none" strike="noStrike" dirty="0">
                          <a:solidFill>
                            <a:srgbClr val="000000"/>
                          </a:solidFill>
                          <a:effectLst/>
                          <a:latin typeface="Calibri" panose="020F0502020204030204" pitchFamily="34" charset="0"/>
                        </a:rPr>
                        <a:t>                                1,0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1" i="0" u="none" strike="noStrike" dirty="0">
                          <a:solidFill>
                            <a:srgbClr val="000000"/>
                          </a:solidFill>
                          <a:effectLst/>
                          <a:latin typeface="Calibri" panose="020F0502020204030204" pitchFamily="34" charset="0"/>
                        </a:rPr>
                        <a:t>                 0,7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1" i="0" u="none" strike="noStrike" dirty="0">
                          <a:solidFill>
                            <a:srgbClr val="000000"/>
                          </a:solidFill>
                          <a:effectLst/>
                          <a:latin typeface="Calibri" panose="020F0502020204030204" pitchFamily="34" charset="0"/>
                        </a:rPr>
                        <a:t>                        2,4 </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dirty="0">
                          <a:solidFill>
                            <a:srgbClr val="000000"/>
                          </a:solidFill>
                          <a:effectLst/>
                          <a:latin typeface="Calibri" panose="020F0502020204030204" pitchFamily="34" charset="0"/>
                        </a:rPr>
                        <a:t>36.441</a:t>
                      </a:r>
                    </a:p>
                  </a:txBody>
                  <a:tcPr marL="11430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885393"/>
                  </a:ext>
                </a:extLst>
              </a:tr>
            </a:tbl>
          </a:graphicData>
        </a:graphic>
      </p:graphicFrame>
      <p:sp>
        <p:nvSpPr>
          <p:cNvPr id="3" name="TextBox 2">
            <a:extLst>
              <a:ext uri="{FF2B5EF4-FFF2-40B4-BE49-F238E27FC236}">
                <a16:creationId xmlns:a16="http://schemas.microsoft.com/office/drawing/2014/main" id="{F63BDF6F-D1C4-D961-F40C-B3AAC7DD33D1}"/>
              </a:ext>
            </a:extLst>
          </p:cNvPr>
          <p:cNvSpPr txBox="1"/>
          <p:nvPr/>
        </p:nvSpPr>
        <p:spPr>
          <a:xfrm>
            <a:off x="3951799" y="6488668"/>
            <a:ext cx="58839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0,6</a:t>
            </a:r>
            <a:endParaRPr kumimoji="0" lang="el-G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3A6D6E1-EAEA-E48F-9384-8F15F5CA0190}"/>
              </a:ext>
            </a:extLst>
          </p:cNvPr>
          <p:cNvSpPr txBox="1"/>
          <p:nvPr/>
        </p:nvSpPr>
        <p:spPr>
          <a:xfrm>
            <a:off x="5610970" y="6488668"/>
            <a:ext cx="73947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1,5</a:t>
            </a:r>
            <a:endParaRPr kumimoji="0" lang="el-G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3527E93E-D31A-39C6-FF99-21BA69B84BC0}"/>
              </a:ext>
            </a:extLst>
          </p:cNvPr>
          <p:cNvSpPr txBox="1"/>
          <p:nvPr/>
        </p:nvSpPr>
        <p:spPr>
          <a:xfrm>
            <a:off x="7122982" y="6488668"/>
            <a:ext cx="5288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0,9</a:t>
            </a:r>
            <a:endParaRPr kumimoji="0" lang="el-G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8EFB0047-B523-DF17-F69B-046CFDC6B4FF}"/>
              </a:ext>
            </a:extLst>
          </p:cNvPr>
          <p:cNvSpPr txBox="1"/>
          <p:nvPr/>
        </p:nvSpPr>
        <p:spPr>
          <a:xfrm>
            <a:off x="8317064" y="6488668"/>
            <a:ext cx="6202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3</a:t>
            </a:r>
            <a:endParaRPr kumimoji="0" lang="el-G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6663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85313B-C729-7A17-584D-D593893D362F}"/>
              </a:ext>
            </a:extLst>
          </p:cNvPr>
          <p:cNvSpPr>
            <a:spLocks noGrp="1"/>
          </p:cNvSpPr>
          <p:nvPr>
            <p:ph type="title"/>
          </p:nvPr>
        </p:nvSpPr>
        <p:spPr/>
        <p:txBody>
          <a:bodyPr/>
          <a:lstStyle/>
          <a:p>
            <a:r>
              <a:rPr lang="el-GR" dirty="0"/>
              <a:t>(Γ) Τι κάνουμε? Πχ Γαλλία - Ιταλία</a:t>
            </a:r>
          </a:p>
        </p:txBody>
      </p:sp>
      <p:sp>
        <p:nvSpPr>
          <p:cNvPr id="3" name="Θέση περιεχομένου 2">
            <a:extLst>
              <a:ext uri="{FF2B5EF4-FFF2-40B4-BE49-F238E27FC236}">
                <a16:creationId xmlns:a16="http://schemas.microsoft.com/office/drawing/2014/main" id="{E54FA500-F504-B7AA-45B1-1E8FC9DF3F90}"/>
              </a:ext>
            </a:extLst>
          </p:cNvPr>
          <p:cNvSpPr>
            <a:spLocks noGrp="1"/>
          </p:cNvSpPr>
          <p:nvPr>
            <p:ph idx="1"/>
          </p:nvPr>
        </p:nvSpPr>
        <p:spPr/>
        <p:txBody>
          <a:bodyPr/>
          <a:lstStyle/>
          <a:p>
            <a:r>
              <a:rPr lang="el-GR" dirty="0"/>
              <a:t>Εθνικό Συμβούλιο ή Εθνική Υπηρεσία Περιφερειακών Υπηρεσιών ή Συστημάτων Υγείας</a:t>
            </a:r>
          </a:p>
          <a:p>
            <a:r>
              <a:rPr lang="el-GR" dirty="0"/>
              <a:t>Περιφερειακές Υπηρεσίες ή Συστήματα Υγείας</a:t>
            </a:r>
          </a:p>
          <a:p>
            <a:r>
              <a:rPr lang="el-GR" dirty="0"/>
              <a:t>Διαχωρισμός νοσοκομείων και ΠΦΥ αλλά και συνεργασία</a:t>
            </a:r>
          </a:p>
          <a:p>
            <a:r>
              <a:rPr lang="el-GR" dirty="0"/>
              <a:t>Τοπικές δομές ή αρχές για κάθε βαθμίδα περίθαλψης (και δημόσιας υγείας)</a:t>
            </a:r>
          </a:p>
          <a:p>
            <a:r>
              <a:rPr lang="el-GR" dirty="0"/>
              <a:t>Ανεξάρτητα νοσοκομεία (ΝΠΔΔ ή ΝΠΙΔ)</a:t>
            </a:r>
          </a:p>
          <a:p>
            <a:r>
              <a:rPr lang="el-GR" dirty="0"/>
              <a:t>Τομείς ΠΦΥ υπό τα κέντρα Υγείας</a:t>
            </a:r>
          </a:p>
          <a:p>
            <a:endParaRPr lang="el-GR" dirty="0"/>
          </a:p>
          <a:p>
            <a:r>
              <a:rPr lang="el-GR" b="1" dirty="0"/>
              <a:t>ΚΥΠΡΟΣ</a:t>
            </a:r>
            <a:r>
              <a:rPr lang="en-US" dirty="0"/>
              <a:t>: </a:t>
            </a:r>
            <a:r>
              <a:rPr lang="el-GR" dirty="0" err="1"/>
              <a:t>ΟΚΥπΥ</a:t>
            </a:r>
            <a:r>
              <a:rPr lang="el-GR" dirty="0"/>
              <a:t> (Οργανισμός Κρατικών Υπηρεσιών Υγείας)</a:t>
            </a:r>
          </a:p>
        </p:txBody>
      </p:sp>
    </p:spTree>
    <p:extLst>
      <p:ext uri="{BB962C8B-B14F-4D97-AF65-F5344CB8AC3E}">
        <p14:creationId xmlns:p14="http://schemas.microsoft.com/office/powerpoint/2010/main" val="1657465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5531E1-0640-AE0D-C157-23171134524B}"/>
              </a:ext>
            </a:extLst>
          </p:cNvPr>
          <p:cNvSpPr>
            <a:spLocks noGrp="1"/>
          </p:cNvSpPr>
          <p:nvPr>
            <p:ph type="title"/>
          </p:nvPr>
        </p:nvSpPr>
        <p:spPr/>
        <p:txBody>
          <a:bodyPr/>
          <a:lstStyle/>
          <a:p>
            <a:r>
              <a:rPr lang="el-GR" dirty="0"/>
              <a:t>(Γ) Κεντρική Αρχή</a:t>
            </a:r>
          </a:p>
        </p:txBody>
      </p:sp>
      <p:sp>
        <p:nvSpPr>
          <p:cNvPr id="3" name="Θέση περιεχομένου 2">
            <a:extLst>
              <a:ext uri="{FF2B5EF4-FFF2-40B4-BE49-F238E27FC236}">
                <a16:creationId xmlns:a16="http://schemas.microsoft.com/office/drawing/2014/main" id="{1C02C213-6AD1-4BA4-288B-C32A97D2120F}"/>
              </a:ext>
            </a:extLst>
          </p:cNvPr>
          <p:cNvSpPr>
            <a:spLocks noGrp="1"/>
          </p:cNvSpPr>
          <p:nvPr>
            <p:ph idx="1"/>
          </p:nvPr>
        </p:nvSpPr>
        <p:spPr>
          <a:xfrm>
            <a:off x="2589211" y="2133599"/>
            <a:ext cx="9345285" cy="4361793"/>
          </a:xfrm>
        </p:spPr>
        <p:txBody>
          <a:bodyPr/>
          <a:lstStyle/>
          <a:p>
            <a:pPr marL="0" indent="0">
              <a:buNone/>
            </a:pPr>
            <a:r>
              <a:rPr lang="el-GR" b="1" dirty="0"/>
              <a:t>Υπουργείο Υγείας</a:t>
            </a:r>
            <a:r>
              <a:rPr lang="el-GR" dirty="0"/>
              <a:t> με αρμοδιότητες </a:t>
            </a:r>
          </a:p>
          <a:p>
            <a:r>
              <a:rPr lang="el-GR" dirty="0"/>
              <a:t>ετήσιου απολογισμού στο Υ.Σ. και τη Βουλή με </a:t>
            </a:r>
          </a:p>
          <a:p>
            <a:r>
              <a:rPr lang="el-GR" dirty="0"/>
              <a:t>σχεδιασμό για την εφαρμογή πολιτικών υγείας</a:t>
            </a:r>
          </a:p>
          <a:p>
            <a:r>
              <a:rPr lang="el-GR" dirty="0"/>
              <a:t>και προϋπολογισμό ανά βαθμίδα και περιφέρεια</a:t>
            </a:r>
          </a:p>
          <a:p>
            <a:r>
              <a:rPr lang="el-GR" dirty="0"/>
              <a:t>καθώς και πλάνο ανάπτυξης και απασχόλησης Ε.Υ. (</a:t>
            </a:r>
            <a:r>
              <a:rPr lang="en-US" dirty="0"/>
              <a:t>HR).</a:t>
            </a:r>
            <a:endParaRPr lang="el-GR" dirty="0"/>
          </a:p>
          <a:p>
            <a:pPr marL="0" indent="0">
              <a:buNone/>
            </a:pPr>
            <a:r>
              <a:rPr lang="el-GR" b="1" dirty="0" err="1"/>
              <a:t>Κε.Σ.Υ.Πε</a:t>
            </a:r>
            <a:r>
              <a:rPr lang="el-GR" b="1" dirty="0"/>
              <a:t>.</a:t>
            </a:r>
            <a:r>
              <a:rPr lang="el-GR" dirty="0"/>
              <a:t> (Κεντρικό Συμβούλιο Υγειονομικών Περιφερειών) με αρμοδιότητες</a:t>
            </a:r>
          </a:p>
          <a:p>
            <a:r>
              <a:rPr lang="el-GR" dirty="0"/>
              <a:t>εποπτείας των </a:t>
            </a:r>
            <a:r>
              <a:rPr lang="el-GR" dirty="0" err="1"/>
              <a:t>ΔΥΠε</a:t>
            </a:r>
            <a:r>
              <a:rPr lang="el-GR" dirty="0"/>
              <a:t> μέσα από την έγκριση του σχεδιασμού τους</a:t>
            </a:r>
            <a:r>
              <a:rPr lang="en-US" dirty="0"/>
              <a:t>,</a:t>
            </a:r>
            <a:endParaRPr lang="el-GR" dirty="0"/>
          </a:p>
          <a:p>
            <a:r>
              <a:rPr lang="el-GR" dirty="0"/>
              <a:t>οργάνωση των μονάδων του ΕΣΥ ανά </a:t>
            </a:r>
            <a:r>
              <a:rPr lang="el-GR" dirty="0" err="1"/>
              <a:t>ΥΠε</a:t>
            </a:r>
            <a:r>
              <a:rPr lang="el-GR" dirty="0"/>
              <a:t> (οργανογράμματα-οργανισμοί)</a:t>
            </a:r>
            <a:r>
              <a:rPr lang="en-US" dirty="0"/>
              <a:t>,</a:t>
            </a:r>
            <a:endParaRPr lang="el-GR" dirty="0"/>
          </a:p>
          <a:p>
            <a:r>
              <a:rPr lang="el-GR" dirty="0"/>
              <a:t>κατανομή θέσεων, αποχωρήσεων</a:t>
            </a:r>
            <a:r>
              <a:rPr lang="en-US" dirty="0"/>
              <a:t>,</a:t>
            </a:r>
            <a:r>
              <a:rPr lang="el-GR" dirty="0"/>
              <a:t> προσλήψεων ανά </a:t>
            </a:r>
            <a:r>
              <a:rPr lang="el-GR" dirty="0" err="1"/>
              <a:t>ΥΠε</a:t>
            </a:r>
            <a:r>
              <a:rPr lang="el-GR" dirty="0"/>
              <a:t> ετησίως,</a:t>
            </a:r>
          </a:p>
          <a:p>
            <a:r>
              <a:rPr lang="el-GR" dirty="0"/>
              <a:t>περιοδική κι ετήσια αξιολόγηση ποσοτικών (ΒΙ) και ποιοτικών (ΟΔΙΠΥ) δεικτών.</a:t>
            </a:r>
          </a:p>
          <a:p>
            <a:endParaRPr lang="el-GR" dirty="0"/>
          </a:p>
          <a:p>
            <a:endParaRPr lang="el-GR" dirty="0"/>
          </a:p>
        </p:txBody>
      </p:sp>
    </p:spTree>
    <p:extLst>
      <p:ext uri="{BB962C8B-B14F-4D97-AF65-F5344CB8AC3E}">
        <p14:creationId xmlns:p14="http://schemas.microsoft.com/office/powerpoint/2010/main" val="3446906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5531E1-0640-AE0D-C157-23171134524B}"/>
              </a:ext>
            </a:extLst>
          </p:cNvPr>
          <p:cNvSpPr>
            <a:spLocks noGrp="1"/>
          </p:cNvSpPr>
          <p:nvPr>
            <p:ph type="title"/>
          </p:nvPr>
        </p:nvSpPr>
        <p:spPr/>
        <p:txBody>
          <a:bodyPr/>
          <a:lstStyle/>
          <a:p>
            <a:r>
              <a:rPr lang="el-GR" dirty="0"/>
              <a:t>(Γ) </a:t>
            </a:r>
            <a:r>
              <a:rPr lang="el-GR" dirty="0" err="1"/>
              <a:t>Δ.Υ.Πε</a:t>
            </a:r>
            <a:r>
              <a:rPr lang="el-GR" dirty="0"/>
              <a:t>. </a:t>
            </a:r>
            <a:r>
              <a:rPr lang="el-GR" sz="2800" dirty="0"/>
              <a:t>(προτείνω 8)</a:t>
            </a:r>
          </a:p>
        </p:txBody>
      </p:sp>
      <p:sp>
        <p:nvSpPr>
          <p:cNvPr id="3" name="Θέση περιεχομένου 2">
            <a:extLst>
              <a:ext uri="{FF2B5EF4-FFF2-40B4-BE49-F238E27FC236}">
                <a16:creationId xmlns:a16="http://schemas.microsoft.com/office/drawing/2014/main" id="{1C02C213-6AD1-4BA4-288B-C32A97D2120F}"/>
              </a:ext>
            </a:extLst>
          </p:cNvPr>
          <p:cNvSpPr>
            <a:spLocks noGrp="1"/>
          </p:cNvSpPr>
          <p:nvPr>
            <p:ph idx="1"/>
          </p:nvPr>
        </p:nvSpPr>
        <p:spPr/>
        <p:txBody>
          <a:bodyPr/>
          <a:lstStyle/>
          <a:p>
            <a:r>
              <a:rPr lang="el-GR" dirty="0"/>
              <a:t>Ο Διοικητής εισηγείται ανωτέρω και διαβιβάζει κατωτέρω,</a:t>
            </a:r>
          </a:p>
          <a:p>
            <a:r>
              <a:rPr lang="el-GR" dirty="0"/>
              <a:t>εγκρίνει τον επιχειρησιακό σχεδιασμό κάθε μονάδας,</a:t>
            </a:r>
          </a:p>
          <a:p>
            <a:r>
              <a:rPr lang="el-GR" dirty="0"/>
              <a:t>οργανώνει και συντονίζει τα νοσοκομεία της </a:t>
            </a:r>
            <a:r>
              <a:rPr lang="el-GR" dirty="0" err="1"/>
              <a:t>Υπε</a:t>
            </a:r>
            <a:r>
              <a:rPr lang="el-GR" dirty="0"/>
              <a:t>,</a:t>
            </a:r>
          </a:p>
          <a:p>
            <a:r>
              <a:rPr lang="el-GR" dirty="0"/>
              <a:t>έχοντας τη βοήθεια ενός αναπληρωτή για ΚΥ και ΔΥ,</a:t>
            </a:r>
          </a:p>
          <a:p>
            <a:r>
              <a:rPr lang="el-GR" dirty="0"/>
              <a:t>κι ενός ετέρου για τα υπόλοιπα (οικονομικά κ.λπ.),</a:t>
            </a:r>
          </a:p>
          <a:p>
            <a:r>
              <a:rPr lang="el-GR" dirty="0"/>
              <a:t>με στόχο </a:t>
            </a:r>
            <a:r>
              <a:rPr lang="en-US" dirty="0"/>
              <a:t>total </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HRM </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για </a:t>
            </a:r>
            <a:r>
              <a:rPr lang="el-GR" dirty="0"/>
              <a:t>να πραγματοποιηθούν </a:t>
            </a:r>
            <a:r>
              <a:rPr lang="en-US" dirty="0"/>
              <a:t>KPIs</a:t>
            </a:r>
            <a:r>
              <a:rPr lang="el-GR" dirty="0"/>
              <a:t>. </a:t>
            </a:r>
          </a:p>
        </p:txBody>
      </p:sp>
    </p:spTree>
    <p:extLst>
      <p:ext uri="{BB962C8B-B14F-4D97-AF65-F5344CB8AC3E}">
        <p14:creationId xmlns:p14="http://schemas.microsoft.com/office/powerpoint/2010/main" val="1619348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5C192E-8509-5030-B790-029A8ADD47E7}"/>
              </a:ext>
            </a:extLst>
          </p:cNvPr>
          <p:cNvSpPr>
            <a:spLocks noGrp="1"/>
          </p:cNvSpPr>
          <p:nvPr>
            <p:ph type="title"/>
          </p:nvPr>
        </p:nvSpPr>
        <p:spPr/>
        <p:txBody>
          <a:bodyPr>
            <a:normAutofit/>
          </a:bodyPr>
          <a:lstStyle/>
          <a:p>
            <a:r>
              <a:rPr lang="el-GR" sz="2400"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Τρόποι οργάνωσης</a:t>
            </a:r>
            <a:r>
              <a:rPr lang="el-GR" sz="24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και συντονισμού της νοσοκομειακής φροντίδας: </a:t>
            </a:r>
            <a:br>
              <a:rPr lang="el-GR" sz="2400" kern="100" dirty="0">
                <a:latin typeface="Calibri" panose="020F0502020204030204" pitchFamily="34" charset="0"/>
                <a:ea typeface="Calibri" panose="020F0502020204030204" pitchFamily="34" charset="0"/>
                <a:cs typeface="Times New Roman" panose="02020603050405020304" pitchFamily="18" charset="0"/>
              </a:rPr>
            </a:br>
            <a:endParaRPr lang="el-GR" sz="2400" dirty="0"/>
          </a:p>
        </p:txBody>
      </p:sp>
      <p:sp>
        <p:nvSpPr>
          <p:cNvPr id="3" name="Θέση περιεχομένου 2">
            <a:extLst>
              <a:ext uri="{FF2B5EF4-FFF2-40B4-BE49-F238E27FC236}">
                <a16:creationId xmlns:a16="http://schemas.microsoft.com/office/drawing/2014/main" id="{2F1F4FCB-C33A-F59F-4FEF-BDE5EAD4EF71}"/>
              </a:ext>
            </a:extLst>
          </p:cNvPr>
          <p:cNvSpPr>
            <a:spLocks noGrp="1"/>
          </p:cNvSpPr>
          <p:nvPr>
            <p:ph idx="1"/>
          </p:nvPr>
        </p:nvSpPr>
        <p:spPr/>
        <p:txBody>
          <a:bodyPr/>
          <a:lstStyle/>
          <a:p>
            <a:pPr marL="342900" lvl="0" indent="-342900" algn="just">
              <a:lnSpc>
                <a:spcPct val="115000"/>
              </a:lnSpc>
              <a:spcAft>
                <a:spcPts val="800"/>
              </a:spcAft>
              <a:buFont typeface="Symbol" panose="05050102010706020507" pitchFamily="18" charset="2"/>
              <a:buChar char=""/>
            </a:pP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το Συγκρότημα Νοσοκομείων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 trust</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με ενιαίο νομικό και διοικητικό καθεστώς, πχ στην Αγγλία, όπως έγινε (?) και στη χώρα μας το 2011,</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το Δίκτυο Νοσοκομείων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 network</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με προγραμματικές συμφωνίες μεταξύ Νοσοκομείων και </a:t>
            </a:r>
            <a:r>
              <a:rPr lang="el-G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περίπου</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κοινό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management</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πχ στη Γαλλία, αλλά  δεν έγινε στη χώρα μας το 1997, και</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το Ανοικτό Νοσοκομείο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open hospital</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με δυνατότητα μερικής εποχιακής ή έκτακτης πρόσληψης προσωπικού και συνεργασιών με τον ιδιωτικό τομέα (π.χ. Κύπρος)</a:t>
            </a:r>
            <a:r>
              <a:rPr lang="el-GR"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897418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BBE7DE-7A7D-94EF-6BF0-0F803817160F}"/>
              </a:ext>
            </a:extLst>
          </p:cNvPr>
          <p:cNvSpPr>
            <a:spLocks noGrp="1"/>
          </p:cNvSpPr>
          <p:nvPr>
            <p:ph type="title"/>
          </p:nvPr>
        </p:nvSpPr>
        <p:spPr/>
        <p:txBody>
          <a:bodyPr>
            <a:noAutofit/>
          </a:bodyPr>
          <a:lstStyle/>
          <a:p>
            <a:pPr>
              <a:lnSpc>
                <a:spcPct val="115000"/>
              </a:lnSpc>
              <a:spcAft>
                <a:spcPts val="800"/>
              </a:spcAft>
            </a:pPr>
            <a:r>
              <a:rPr lang="el-GR"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Στα Νοσοκομεία, το μοντέλο </a:t>
            </a:r>
            <a:r>
              <a:rPr lang="el-GR"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Hub</a:t>
            </a:r>
            <a:r>
              <a:rPr lang="el-GR"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a:t>
            </a:r>
            <a:r>
              <a:rPr lang="el-GR"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Spoke</a:t>
            </a:r>
            <a:r>
              <a:rPr lang="el-GR"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(Κόμβου και Ακτίνας)</a:t>
            </a:r>
            <a:r>
              <a:rPr lang="el-GR"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αποτελεί μια μέθοδο οργάνωσης της παροχής της νοσοκομειακής φροντίδας με επίκεντρο τον προσδιορισμό:</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2400" dirty="0"/>
          </a:p>
        </p:txBody>
      </p:sp>
      <p:sp>
        <p:nvSpPr>
          <p:cNvPr id="3" name="Θέση περιεχομένου 2">
            <a:extLst>
              <a:ext uri="{FF2B5EF4-FFF2-40B4-BE49-F238E27FC236}">
                <a16:creationId xmlns:a16="http://schemas.microsoft.com/office/drawing/2014/main" id="{1B88E4D5-FEEB-9C8E-1E3B-B73B1700D0CF}"/>
              </a:ext>
            </a:extLst>
          </p:cNvPr>
          <p:cNvSpPr>
            <a:spLocks noGrp="1"/>
          </p:cNvSpPr>
          <p:nvPr>
            <p:ph idx="1"/>
          </p:nvPr>
        </p:nvSpPr>
        <p:spPr/>
        <p:txBody>
          <a:bodyPr>
            <a:normAutofit fontScale="85000" lnSpcReduction="10000"/>
          </a:bodyPr>
          <a:lstStyle/>
          <a:p>
            <a:pPr marL="342900" lvl="0" indent="-342900" algn="just">
              <a:lnSpc>
                <a:spcPct val="115000"/>
              </a:lnSpc>
              <a:spcAft>
                <a:spcPts val="800"/>
              </a:spcAft>
              <a:buFont typeface="Symbol" panose="05050102010706020507" pitchFamily="18" charset="2"/>
              <a:buChar char=""/>
            </a:pP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ενός Νοσοκομείου </a:t>
            </a:r>
            <a:r>
              <a:rPr lang="el-GR"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Κόμβου</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το οποίο παρέχει τις πιο εντατικές ιατρικές υπηρεσίες, έχει την υψηλότερη επένδυση πόρων και τη μεγαλύτερη συγκέντρωση της πιο προηγμένης ιατρικής τεχνολογίας, και</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των δορυφορικών Νοσοκομείων </a:t>
            </a:r>
            <a:r>
              <a:rPr lang="el-GR"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Ακτίνας</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-σε ακτίνες γύρω από το Νοσοκομείο Κόμβο- τα οποία προσφέρουν λιγότερες υπηρεσίες που διανέμονται σε όλο το δίκτυο φροντίδας (σε πρωτοβάθμιο και δευτεροβάθμιο επίπεδο), ανάλογα με το μέγεθός τους και το εύρος των τμημάτων που διαθέτουν. </a:t>
            </a:r>
          </a:p>
          <a:p>
            <a:pPr marL="342900" lvl="0" indent="-342900" algn="just">
              <a:lnSpc>
                <a:spcPct val="115000"/>
              </a:lnSpc>
              <a:spcAft>
                <a:spcPts val="800"/>
              </a:spcAft>
              <a:buFont typeface="Symbol" panose="05050102010706020507" pitchFamily="18" charset="2"/>
              <a:buChar char=""/>
            </a:pP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Οι ασθενείς, που χρειάζονται πιο εντατικές υπηρεσίες, κατευθύνονται μέσω των Νοσοκομείων Ακτίνας στο Νοσοκομείο </a:t>
            </a:r>
            <a:r>
              <a:rPr lang="el-GR"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Κόμβ</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για τη λήψη της κατάλληλης φροντίδας/θεραπείας. </a:t>
            </a:r>
          </a:p>
          <a:p>
            <a:pPr marL="342900" lvl="0" indent="-342900" algn="just">
              <a:lnSpc>
                <a:spcPct val="115000"/>
              </a:lnSpc>
              <a:spcAft>
                <a:spcPts val="800"/>
              </a:spcAft>
              <a:buFont typeface="Symbol" panose="05050102010706020507" pitchFamily="18" charset="2"/>
              <a:buChar char=""/>
            </a:pP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Το συγκεκριμένο πλαίσιο λειτουργίας έχει ως βασική προϋπόθεση την </a:t>
            </a:r>
            <a:r>
              <a:rPr lang="el-GR" sz="18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διαλειτουργικότητα</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και την άμεση και απρόσκοπτη σύνδεση μεταξύ του Νοσοκομείου «Κόμβου» και των δορυφορικών Νοσοκομείων για τη διασφάλιση της παροχής της φροντίδας.</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l-GR"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622058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5531E1-0640-AE0D-C157-23171134524B}"/>
              </a:ext>
            </a:extLst>
          </p:cNvPr>
          <p:cNvSpPr>
            <a:spLocks noGrp="1"/>
          </p:cNvSpPr>
          <p:nvPr>
            <p:ph type="title"/>
          </p:nvPr>
        </p:nvSpPr>
        <p:spPr/>
        <p:txBody>
          <a:bodyPr>
            <a:normAutofit/>
          </a:bodyPr>
          <a:lstStyle/>
          <a:p>
            <a:r>
              <a:rPr lang="el-GR" dirty="0"/>
              <a:t>Νοσοκομεία ΕΣΥ</a:t>
            </a:r>
            <a:br>
              <a:rPr lang="el-GR" dirty="0"/>
            </a:br>
            <a:r>
              <a:rPr lang="el-GR" sz="2700" dirty="0"/>
              <a:t>(οι προηγούμενες </a:t>
            </a:r>
            <a:r>
              <a:rPr lang="el-GR" sz="2700" dirty="0" err="1"/>
              <a:t>μετα</a:t>
            </a:r>
            <a:r>
              <a:rPr lang="el-GR" sz="2700" dirty="0"/>
              <a:t>-ρυθμίσεις ολοκληρώθηκαν)</a:t>
            </a:r>
          </a:p>
        </p:txBody>
      </p:sp>
      <p:sp>
        <p:nvSpPr>
          <p:cNvPr id="3" name="Θέση περιεχομένου 2">
            <a:extLst>
              <a:ext uri="{FF2B5EF4-FFF2-40B4-BE49-F238E27FC236}">
                <a16:creationId xmlns:a16="http://schemas.microsoft.com/office/drawing/2014/main" id="{1C02C213-6AD1-4BA4-288B-C32A97D2120F}"/>
              </a:ext>
            </a:extLst>
          </p:cNvPr>
          <p:cNvSpPr>
            <a:spLocks noGrp="1"/>
          </p:cNvSpPr>
          <p:nvPr>
            <p:ph idx="1"/>
          </p:nvPr>
        </p:nvSpPr>
        <p:spPr>
          <a:xfrm>
            <a:off x="2372710" y="1745973"/>
            <a:ext cx="9601200" cy="4985903"/>
          </a:xfrm>
        </p:spPr>
        <p:txBody>
          <a:bodyPr>
            <a:normAutofit fontScale="70000" lnSpcReduction="20000"/>
          </a:bodyPr>
          <a:lstStyle/>
          <a:p>
            <a:pPr marL="0" indent="0">
              <a:buNone/>
            </a:pPr>
            <a:r>
              <a:rPr lang="el-GR" dirty="0"/>
              <a:t>Χρειαζόμαστε </a:t>
            </a:r>
          </a:p>
          <a:p>
            <a:pPr marL="0" indent="0">
              <a:buNone/>
            </a:pPr>
            <a:br>
              <a:rPr lang="el-GR" dirty="0"/>
            </a:br>
            <a:r>
              <a:rPr lang="el-GR" b="1" dirty="0"/>
              <a:t>Α</a:t>
            </a:r>
            <a:r>
              <a:rPr lang="el-GR" dirty="0"/>
              <a:t>. 20+ </a:t>
            </a:r>
            <a:r>
              <a:rPr lang="el-GR" b="1" dirty="0"/>
              <a:t>περιφερειακά</a:t>
            </a:r>
            <a:r>
              <a:rPr lang="el-GR" dirty="0"/>
              <a:t> (ανά περιφέρεια) νοσοκομεία (κόμβοι) με όλες τις ειδικότητες (40) και εξειδικεύσεις (12) πλέον κατάλληλης ΒΙΤ κι ανάλογης οργάνωσης από Διοικητές και ΔΣ,</a:t>
            </a:r>
          </a:p>
          <a:p>
            <a:pPr marL="0" indent="0">
              <a:buNone/>
            </a:pPr>
            <a:endParaRPr lang="el-GR" dirty="0"/>
          </a:p>
          <a:p>
            <a:pPr marL="0" indent="0">
              <a:buNone/>
            </a:pPr>
            <a:r>
              <a:rPr lang="el-GR" b="1" dirty="0"/>
              <a:t>Β</a:t>
            </a:r>
            <a:r>
              <a:rPr lang="el-GR" dirty="0"/>
              <a:t>. 50+ </a:t>
            </a:r>
            <a:r>
              <a:rPr lang="el-GR" b="1" dirty="0"/>
              <a:t>γενικά</a:t>
            </a:r>
            <a:r>
              <a:rPr lang="el-GR" dirty="0"/>
              <a:t> (ανά περιφερειακή ενότητα) νοσοκομεία (ακτίνες) σε Δίκτυο με τα ανωτέρω </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με τις μισές τουλάχιστον ειδικότητες (20) και εξειδικεύσεις (6) πλέον κατάλληλης ΒΙΤ κι ανάλογης οργάνωσης από Διοικητές και ΔΣ,</a:t>
            </a:r>
          </a:p>
          <a:p>
            <a:pPr marL="0" indent="0">
              <a:buNone/>
            </a:pPr>
            <a:endParaRPr lang="el-GR" dirty="0">
              <a:solidFill>
                <a:prstClr val="black">
                  <a:lumMod val="75000"/>
                  <a:lumOff val="25000"/>
                </a:prstClr>
              </a:solidFill>
              <a:latin typeface="Century Gothic" panose="020B0502020202020204"/>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lang="el-GR" b="1" dirty="0">
                <a:solidFill>
                  <a:prstClr val="black">
                    <a:lumMod val="75000"/>
                    <a:lumOff val="25000"/>
                  </a:prstClr>
                </a:solidFill>
                <a:latin typeface="Century Gothic" panose="020B0502020202020204"/>
              </a:rPr>
              <a:t>Γ</a:t>
            </a:r>
            <a:r>
              <a:rPr lang="el-GR" dirty="0">
                <a:solidFill>
                  <a:prstClr val="black">
                    <a:lumMod val="75000"/>
                    <a:lumOff val="25000"/>
                  </a:prstClr>
                </a:solidFill>
                <a:latin typeface="Century Gothic" panose="020B0502020202020204"/>
              </a:rPr>
              <a:t>. </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50- </a:t>
            </a:r>
            <a:r>
              <a:rPr kumimoji="0" lang="el-GR" sz="18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βασικά</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νοσοκομεία (διασυνδεόμενα με Β ως Συγκρότημα) με τις βασικές  τουλάχιστον ειδικότητες (10) και εξειδικεύσεις (3) πλέον κατάλληλης ΒΙΤ κι ανάλογης οργάνωσης από Αναπληρωτές Διοικητές και Συμβούλια Διοίκησης,</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lvl="0" indent="0" algn="just">
              <a:lnSpc>
                <a:spcPct val="115000"/>
              </a:lnSpc>
              <a:spcAft>
                <a:spcPts val="800"/>
              </a:spcAft>
              <a:buNone/>
            </a:pPr>
            <a:r>
              <a:rPr lang="el-GR" b="1" dirty="0">
                <a:solidFill>
                  <a:prstClr val="black">
                    <a:lumMod val="75000"/>
                    <a:lumOff val="25000"/>
                  </a:prstClr>
                </a:solidFill>
                <a:latin typeface="Century Gothic" panose="020B0502020202020204"/>
              </a:rPr>
              <a:t>Δ</a:t>
            </a:r>
            <a:r>
              <a:rPr lang="el-GR" dirty="0">
                <a:solidFill>
                  <a:prstClr val="black">
                    <a:lumMod val="75000"/>
                    <a:lumOff val="25000"/>
                  </a:prstClr>
                </a:solidFill>
                <a:latin typeface="Century Gothic" panose="020B0502020202020204"/>
              </a:rPr>
              <a:t>. </a:t>
            </a:r>
            <a:r>
              <a:rPr lang="el-GR" dirty="0">
                <a:solidFill>
                  <a:prstClr val="black">
                    <a:lumMod val="75000"/>
                    <a:lumOff val="25000"/>
                  </a:prstClr>
                </a:solidFill>
              </a:rPr>
              <a:t>(10 με τα εξαγγελθέντα) </a:t>
            </a:r>
            <a:r>
              <a:rPr lang="el-GR" b="1" dirty="0">
                <a:solidFill>
                  <a:prstClr val="black">
                    <a:lumMod val="75000"/>
                    <a:lumOff val="25000"/>
                  </a:prstClr>
                </a:solidFill>
              </a:rPr>
              <a:t>ε</a:t>
            </a:r>
            <a:r>
              <a:rPr lang="el-GR" b="1" dirty="0">
                <a:solidFill>
                  <a:prstClr val="black">
                    <a:lumMod val="75000"/>
                    <a:lumOff val="25000"/>
                  </a:prstClr>
                </a:solidFill>
                <a:latin typeface="Century Gothic" panose="020B0502020202020204"/>
              </a:rPr>
              <a:t>ιδικά</a:t>
            </a:r>
            <a:r>
              <a:rPr lang="el-GR" dirty="0">
                <a:solidFill>
                  <a:prstClr val="black">
                    <a:lumMod val="75000"/>
                    <a:lumOff val="25000"/>
                  </a:prstClr>
                </a:solidFill>
                <a:latin typeface="Century Gothic" panose="020B0502020202020204"/>
              </a:rPr>
              <a:t> νοσοκομεία, ως Β-Γ, συν Ανατολική Αττική (Β), και (Γ</a:t>
            </a:r>
            <a:r>
              <a:rPr lang="en-US" dirty="0">
                <a:solidFill>
                  <a:prstClr val="black">
                    <a:lumMod val="75000"/>
                    <a:lumOff val="25000"/>
                  </a:prstClr>
                </a:solidFill>
                <a:latin typeface="Century Gothic" panose="020B0502020202020204"/>
              </a:rPr>
              <a:t> </a:t>
            </a:r>
            <a:r>
              <a:rPr lang="el-GR" dirty="0">
                <a:solidFill>
                  <a:prstClr val="black">
                    <a:lumMod val="75000"/>
                    <a:lumOff val="25000"/>
                  </a:prstClr>
                </a:solidFill>
                <a:latin typeface="Century Gothic" panose="020B0502020202020204"/>
              </a:rPr>
              <a:t>στα</a:t>
            </a:r>
            <a:r>
              <a:rPr lang="en-US" dirty="0">
                <a:solidFill>
                  <a:prstClr val="black">
                    <a:lumMod val="75000"/>
                    <a:lumOff val="25000"/>
                  </a:prstClr>
                </a:solidFill>
                <a:latin typeface="Century Gothic" panose="020B0502020202020204"/>
              </a:rPr>
              <a:t> A</a:t>
            </a:r>
            <a:r>
              <a:rPr lang="el-GR" dirty="0">
                <a:solidFill>
                  <a:prstClr val="black">
                    <a:lumMod val="75000"/>
                    <a:lumOff val="25000"/>
                  </a:prstClr>
                </a:solidFill>
                <a:latin typeface="Century Gothic" panose="020B0502020202020204"/>
              </a:rPr>
              <a:t>)</a:t>
            </a:r>
            <a:r>
              <a:rPr lang="en-US" dirty="0">
                <a:solidFill>
                  <a:prstClr val="black">
                    <a:lumMod val="75000"/>
                    <a:lumOff val="25000"/>
                  </a:prstClr>
                </a:solidFill>
                <a:latin typeface="Century Gothic" panose="020B0502020202020204"/>
              </a:rPr>
              <a:t>:</a:t>
            </a:r>
            <a:endParaRPr lang="el-GR" dirty="0">
              <a:solidFill>
                <a:prstClr val="black">
                  <a:lumMod val="75000"/>
                  <a:lumOff val="25000"/>
                </a:prstClr>
              </a:solidFill>
              <a:latin typeface="Century Gothic" panose="020B0502020202020204"/>
            </a:endParaRPr>
          </a:p>
          <a:p>
            <a:pPr marL="342900" lvl="0" indent="-342900" algn="just">
              <a:lnSpc>
                <a:spcPct val="115000"/>
              </a:lnSpc>
              <a:spcAft>
                <a:spcPts val="800"/>
              </a:spcAft>
              <a:buFont typeface="Symbol" panose="05050102010706020507" pitchFamily="18" charset="2"/>
              <a:buChar char=""/>
            </a:pP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μακροχρόνιας φροντίδας υγείας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long term care</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nursing homes</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αποκατάστασης</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αποθεραπείας</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(rehabilitation / step-down hospitals), </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κατ’ </a:t>
            </a:r>
            <a:r>
              <a:rPr lang="el-GR"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οίκον</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φροντίδας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homecare</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και ανακουφιστικής φροντίδας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palliative care</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lang="el-GR" dirty="0">
                <a:solidFill>
                  <a:prstClr val="black">
                    <a:lumMod val="75000"/>
                    <a:lumOff val="25000"/>
                  </a:prstClr>
                </a:solidFill>
                <a:latin typeface="Century Gothic" panose="020B0502020202020204"/>
              </a:rPr>
              <a:t>.</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indent="0">
              <a:buNone/>
            </a:pPr>
            <a:endParaRPr lang="el-GR" dirty="0"/>
          </a:p>
        </p:txBody>
      </p:sp>
    </p:spTree>
    <p:extLst>
      <p:ext uri="{BB962C8B-B14F-4D97-AF65-F5344CB8AC3E}">
        <p14:creationId xmlns:p14="http://schemas.microsoft.com/office/powerpoint/2010/main" val="1644066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0F650D-0C6F-6D85-BFC6-A6F31BFF8EC4}"/>
              </a:ext>
            </a:extLst>
          </p:cNvPr>
          <p:cNvSpPr>
            <a:spLocks noGrp="1"/>
          </p:cNvSpPr>
          <p:nvPr>
            <p:ph type="title"/>
          </p:nvPr>
        </p:nvSpPr>
        <p:spPr>
          <a:xfrm>
            <a:off x="2060847" y="248364"/>
            <a:ext cx="9380482" cy="1280890"/>
          </a:xfrm>
        </p:spPr>
        <p:txBody>
          <a:bodyPr/>
          <a:lstStyle/>
          <a:p>
            <a:r>
              <a:rPr lang="el-GR" dirty="0"/>
              <a:t>Ανατολική Μακεδονία – Θράκη (4</a:t>
            </a:r>
            <a:r>
              <a:rPr lang="el-GR" baseline="30000" dirty="0"/>
              <a:t>η</a:t>
            </a:r>
            <a:r>
              <a:rPr lang="el-GR" dirty="0"/>
              <a:t> </a:t>
            </a:r>
            <a:r>
              <a:rPr lang="el-GR" dirty="0" err="1"/>
              <a:t>Υπε</a:t>
            </a:r>
            <a:r>
              <a:rPr lang="el-GR" dirty="0"/>
              <a:t>)</a:t>
            </a:r>
          </a:p>
        </p:txBody>
      </p:sp>
      <p:graphicFrame>
        <p:nvGraphicFramePr>
          <p:cNvPr id="4" name="Θέση περιεχομένου 3">
            <a:extLst>
              <a:ext uri="{FF2B5EF4-FFF2-40B4-BE49-F238E27FC236}">
                <a16:creationId xmlns:a16="http://schemas.microsoft.com/office/drawing/2014/main" id="{30A4D23D-AC96-3A76-D7AE-1CC85E06DE42}"/>
              </a:ext>
            </a:extLst>
          </p:cNvPr>
          <p:cNvGraphicFramePr>
            <a:graphicFrameLocks noGrp="1"/>
          </p:cNvGraphicFramePr>
          <p:nvPr>
            <p:ph idx="1"/>
            <p:extLst>
              <p:ext uri="{D42A27DB-BD31-4B8C-83A1-F6EECF244321}">
                <p14:modId xmlns:p14="http://schemas.microsoft.com/office/powerpoint/2010/main" val="4001282149"/>
              </p:ext>
            </p:extLst>
          </p:nvPr>
        </p:nvGraphicFramePr>
        <p:xfrm>
          <a:off x="2341180" y="1529254"/>
          <a:ext cx="8819817" cy="4895198"/>
        </p:xfrm>
        <a:graphic>
          <a:graphicData uri="http://schemas.openxmlformats.org/drawingml/2006/table">
            <a:tbl>
              <a:tblPr firstRow="1" firstCol="1" bandRow="1"/>
              <a:tblGrid>
                <a:gridCol w="3164990">
                  <a:extLst>
                    <a:ext uri="{9D8B030D-6E8A-4147-A177-3AD203B41FA5}">
                      <a16:colId xmlns:a16="http://schemas.microsoft.com/office/drawing/2014/main" val="3875417740"/>
                    </a:ext>
                  </a:extLst>
                </a:gridCol>
                <a:gridCol w="671875">
                  <a:extLst>
                    <a:ext uri="{9D8B030D-6E8A-4147-A177-3AD203B41FA5}">
                      <a16:colId xmlns:a16="http://schemas.microsoft.com/office/drawing/2014/main" val="2585607475"/>
                    </a:ext>
                  </a:extLst>
                </a:gridCol>
                <a:gridCol w="903922">
                  <a:extLst>
                    <a:ext uri="{9D8B030D-6E8A-4147-A177-3AD203B41FA5}">
                      <a16:colId xmlns:a16="http://schemas.microsoft.com/office/drawing/2014/main" val="3613841102"/>
                    </a:ext>
                  </a:extLst>
                </a:gridCol>
                <a:gridCol w="870585">
                  <a:extLst>
                    <a:ext uri="{9D8B030D-6E8A-4147-A177-3AD203B41FA5}">
                      <a16:colId xmlns:a16="http://schemas.microsoft.com/office/drawing/2014/main" val="2021872002"/>
                    </a:ext>
                  </a:extLst>
                </a:gridCol>
                <a:gridCol w="403860">
                  <a:extLst>
                    <a:ext uri="{9D8B030D-6E8A-4147-A177-3AD203B41FA5}">
                      <a16:colId xmlns:a16="http://schemas.microsoft.com/office/drawing/2014/main" val="4016921323"/>
                    </a:ext>
                  </a:extLst>
                </a:gridCol>
                <a:gridCol w="692785">
                  <a:extLst>
                    <a:ext uri="{9D8B030D-6E8A-4147-A177-3AD203B41FA5}">
                      <a16:colId xmlns:a16="http://schemas.microsoft.com/office/drawing/2014/main" val="1577361745"/>
                    </a:ext>
                  </a:extLst>
                </a:gridCol>
                <a:gridCol w="1055900">
                  <a:extLst>
                    <a:ext uri="{9D8B030D-6E8A-4147-A177-3AD203B41FA5}">
                      <a16:colId xmlns:a16="http://schemas.microsoft.com/office/drawing/2014/main" val="1113356606"/>
                    </a:ext>
                  </a:extLst>
                </a:gridCol>
                <a:gridCol w="1055900">
                  <a:extLst>
                    <a:ext uri="{9D8B030D-6E8A-4147-A177-3AD203B41FA5}">
                      <a16:colId xmlns:a16="http://schemas.microsoft.com/office/drawing/2014/main" val="1055036945"/>
                    </a:ext>
                  </a:extLst>
                </a:gridCol>
              </a:tblGrid>
              <a:tr h="304428">
                <a:tc>
                  <a:txBody>
                    <a:bodyPr/>
                    <a:lstStyle/>
                    <a:p>
                      <a:pPr algn="l">
                        <a:lnSpc>
                          <a:spcPct val="107000"/>
                        </a:lnSpc>
                        <a:spcAft>
                          <a:spcPts val="800"/>
                        </a:spcAft>
                      </a:pPr>
                      <a:r>
                        <a:rPr lang="el-GR" sz="9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4 YPE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a:noFill/>
                    </a:lnT>
                    <a:lnB w="12700" cap="flat" cmpd="sng" algn="ctr">
                      <a:solidFill>
                        <a:srgbClr val="305496"/>
                      </a:solidFill>
                      <a:prstDash val="dot"/>
                      <a:round/>
                      <a:headEnd type="none" w="med" len="med"/>
                      <a:tailEnd type="none" w="med" len="med"/>
                    </a:lnB>
                    <a:solidFill>
                      <a:srgbClr val="D9E1F2"/>
                    </a:solidFill>
                  </a:tcPr>
                </a:tc>
                <a:tc>
                  <a:txBody>
                    <a:bodyPr/>
                    <a:lstStyle/>
                    <a:p>
                      <a:pPr algn="ctr">
                        <a:lnSpc>
                          <a:spcPct val="107000"/>
                        </a:lnSpc>
                        <a:spcAft>
                          <a:spcPts val="800"/>
                        </a:spcAft>
                      </a:pPr>
                      <a:r>
                        <a:rPr lang="el-GR" sz="9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Κλίνες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a:noFill/>
                    </a:lnT>
                    <a:lnB w="12700" cap="flat" cmpd="sng" algn="ctr">
                      <a:solidFill>
                        <a:srgbClr val="305496"/>
                      </a:solidFill>
                      <a:prstDash val="dot"/>
                      <a:round/>
                      <a:headEnd type="none" w="med" len="med"/>
                      <a:tailEnd type="none" w="med" len="med"/>
                    </a:lnB>
                    <a:solidFill>
                      <a:srgbClr val="D9E1F2"/>
                    </a:solidFill>
                  </a:tcPr>
                </a:tc>
                <a:tc>
                  <a:txBody>
                    <a:bodyPr/>
                    <a:lstStyle/>
                    <a:p>
                      <a:pPr algn="ctr">
                        <a:lnSpc>
                          <a:spcPct val="107000"/>
                        </a:lnSpc>
                        <a:spcAft>
                          <a:spcPts val="800"/>
                        </a:spcAft>
                      </a:pPr>
                      <a:r>
                        <a:rPr lang="el-GR" sz="9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Νοσηλευθέντες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a:noFill/>
                    </a:lnT>
                    <a:lnB w="12700" cap="flat" cmpd="sng" algn="ctr">
                      <a:solidFill>
                        <a:srgbClr val="305496"/>
                      </a:solidFill>
                      <a:prstDash val="dot"/>
                      <a:round/>
                      <a:headEnd type="none" w="med" len="med"/>
                      <a:tailEnd type="none" w="med" len="med"/>
                    </a:lnB>
                    <a:solidFill>
                      <a:srgbClr val="D9E1F2"/>
                    </a:solidFill>
                  </a:tcPr>
                </a:tc>
                <a:tc>
                  <a:txBody>
                    <a:bodyPr/>
                    <a:lstStyle/>
                    <a:p>
                      <a:pPr algn="ctr">
                        <a:lnSpc>
                          <a:spcPct val="107000"/>
                        </a:lnSpc>
                        <a:spcAft>
                          <a:spcPts val="800"/>
                        </a:spcAft>
                      </a:pPr>
                      <a:r>
                        <a:rPr lang="el-GR" sz="9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Ημ</a:t>
                      </a:r>
                      <a:r>
                        <a:rPr lang="el-GR" sz="9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Νοσηλείας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a:noFill/>
                    </a:lnT>
                    <a:lnB w="12700" cap="flat" cmpd="sng" algn="ctr">
                      <a:solidFill>
                        <a:srgbClr val="305496"/>
                      </a:solidFill>
                      <a:prstDash val="dot"/>
                      <a:round/>
                      <a:headEnd type="none" w="med" len="med"/>
                      <a:tailEnd type="none" w="med" len="med"/>
                    </a:lnB>
                    <a:solidFill>
                      <a:srgbClr val="D9E1F2"/>
                    </a:solidFill>
                  </a:tcPr>
                </a:tc>
                <a:tc>
                  <a:txBody>
                    <a:bodyPr/>
                    <a:lstStyle/>
                    <a:p>
                      <a:pPr algn="ctr">
                        <a:lnSpc>
                          <a:spcPct val="107000"/>
                        </a:lnSpc>
                        <a:spcAft>
                          <a:spcPts val="800"/>
                        </a:spcAft>
                      </a:pPr>
                      <a:r>
                        <a:rPr lang="el-GR" sz="9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ΜΔΝ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a:noFill/>
                    </a:lnT>
                    <a:lnB w="12700" cap="flat" cmpd="sng" algn="ctr">
                      <a:solidFill>
                        <a:srgbClr val="305496"/>
                      </a:solidFill>
                      <a:prstDash val="dot"/>
                      <a:round/>
                      <a:headEnd type="none" w="med" len="med"/>
                      <a:tailEnd type="none" w="med" len="med"/>
                    </a:lnB>
                    <a:solidFill>
                      <a:srgbClr val="D9E1F2"/>
                    </a:solidFill>
                  </a:tcPr>
                </a:tc>
                <a:tc>
                  <a:txBody>
                    <a:bodyPr/>
                    <a:lstStyle/>
                    <a:p>
                      <a:pPr algn="ctr">
                        <a:lnSpc>
                          <a:spcPct val="107000"/>
                        </a:lnSpc>
                        <a:spcAft>
                          <a:spcPts val="800"/>
                        </a:spcAft>
                      </a:pPr>
                      <a:r>
                        <a:rPr lang="el-GR" sz="9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Πληρότητα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a:noFill/>
                    </a:lnT>
                    <a:lnB w="12700" cap="flat" cmpd="sng" algn="ctr">
                      <a:solidFill>
                        <a:srgbClr val="305496"/>
                      </a:solidFill>
                      <a:prstDash val="dot"/>
                      <a:round/>
                      <a:headEnd type="none" w="med" len="med"/>
                      <a:tailEnd type="none" w="med" len="med"/>
                    </a:lnB>
                    <a:solidFill>
                      <a:srgbClr val="D9E1F2"/>
                    </a:solidFill>
                  </a:tcPr>
                </a:tc>
                <a:tc>
                  <a:txBody>
                    <a:bodyPr/>
                    <a:lstStyle/>
                    <a:p>
                      <a:pPr algn="ctr">
                        <a:lnSpc>
                          <a:spcPct val="107000"/>
                        </a:lnSpc>
                        <a:spcAft>
                          <a:spcPts val="800"/>
                        </a:spcAft>
                      </a:pPr>
                      <a:r>
                        <a:rPr lang="el-GR" sz="9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Επισκέψεις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a:noFill/>
                    </a:lnT>
                    <a:lnB w="12700" cap="flat" cmpd="sng" algn="ctr">
                      <a:solidFill>
                        <a:srgbClr val="305496"/>
                      </a:solidFill>
                      <a:prstDash val="dot"/>
                      <a:round/>
                      <a:headEnd type="none" w="med" len="med"/>
                      <a:tailEnd type="none" w="med" len="med"/>
                    </a:lnB>
                    <a:solidFill>
                      <a:srgbClr val="D9E1F2"/>
                    </a:solidFill>
                  </a:tcPr>
                </a:tc>
                <a:tc>
                  <a:txBody>
                    <a:bodyPr/>
                    <a:lstStyle/>
                    <a:p>
                      <a:pPr algn="ctr">
                        <a:lnSpc>
                          <a:spcPct val="107000"/>
                        </a:lnSpc>
                        <a:spcAft>
                          <a:spcPts val="800"/>
                        </a:spcAft>
                      </a:pPr>
                      <a:r>
                        <a:rPr lang="el-GR" sz="9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Χειρουργεία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a:noFill/>
                    </a:lnT>
                    <a:lnB w="12700" cap="flat" cmpd="sng" algn="ctr">
                      <a:solidFill>
                        <a:srgbClr val="305496"/>
                      </a:solidFill>
                      <a:prstDash val="dot"/>
                      <a:round/>
                      <a:headEnd type="none" w="med" len="med"/>
                      <a:tailEnd type="none" w="med" len="med"/>
                    </a:lnB>
                    <a:solidFill>
                      <a:srgbClr val="D9E1F2"/>
                    </a:solidFill>
                  </a:tcPr>
                </a:tc>
                <a:extLst>
                  <a:ext uri="{0D108BD9-81ED-4DB2-BD59-A6C34878D82A}">
                    <a16:rowId xmlns:a16="http://schemas.microsoft.com/office/drawing/2014/main" val="743042465"/>
                  </a:ext>
                </a:extLst>
              </a:tr>
              <a:tr h="304428">
                <a:tc>
                  <a:txBody>
                    <a:bodyPr/>
                    <a:lstStyle/>
                    <a:p>
                      <a:pPr algn="l">
                        <a:lnSpc>
                          <a:spcPct val="107000"/>
                        </a:lnSpc>
                        <a:spcAft>
                          <a:spcPts val="800"/>
                        </a:spcAft>
                      </a:pPr>
                      <a:r>
                        <a:rPr lang="el-GR" sz="9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(1+2+3=6)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1765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126745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328766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2,59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7533558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43136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3399855310"/>
                  </a:ext>
                </a:extLst>
              </a:tr>
              <a:tr h="304428">
                <a:tc>
                  <a:txBody>
                    <a:bodyPr/>
                    <a:lstStyle/>
                    <a:p>
                      <a:pPr indent="229235" algn="l">
                        <a:lnSpc>
                          <a:spcPct val="107000"/>
                        </a:lnSpc>
                        <a:spcAft>
                          <a:spcPts val="800"/>
                        </a:spcAft>
                      </a:pPr>
                      <a:r>
                        <a:rPr lang="el-GR" sz="9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Α. HUB (Κόμβος-Περιφερειακό-ΝΠΔΔ)</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1153332986"/>
                  </a:ext>
                </a:extLst>
              </a:tr>
              <a:tr h="304428">
                <a:tc>
                  <a:txBody>
                    <a:bodyPr/>
                    <a:lstStyle/>
                    <a:p>
                      <a:pPr indent="342900" algn="l">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Π.Π.Ν. ΑΛΕΞΑΝΔΡΟΥΠΟΛΗΣ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45.733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112.682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2.430.357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11.986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1786976605"/>
                  </a:ext>
                </a:extLst>
              </a:tr>
              <a:tr h="621031">
                <a:tc>
                  <a:txBody>
                    <a:bodyPr/>
                    <a:lstStyle/>
                    <a:p>
                      <a:pPr indent="229235" algn="l">
                        <a:lnSpc>
                          <a:spcPct val="107000"/>
                        </a:lnSpc>
                        <a:spcAft>
                          <a:spcPts val="800"/>
                        </a:spcAft>
                      </a:pPr>
                      <a:r>
                        <a:rPr lang="el-GR" sz="900" b="1" dirty="0">
                          <a:solidFill>
                            <a:srgbClr val="C45911"/>
                          </a:solidFill>
                          <a:effectLst/>
                          <a:latin typeface="Calibri" panose="020F0502020204030204" pitchFamily="34" charset="0"/>
                          <a:ea typeface="Times New Roman" panose="02020603050405020304" pitchFamily="18" charset="0"/>
                          <a:cs typeface="Calibri" panose="020F0502020204030204" pitchFamily="34" charset="0"/>
                        </a:rPr>
                        <a:t>SPOKE (Ακτινωτό-Γενικό-ΝΠΔΔ τώρα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indent="229235" algn="l">
                        <a:lnSpc>
                          <a:spcPct val="107000"/>
                        </a:lnSpc>
                        <a:spcAft>
                          <a:spcPts val="800"/>
                        </a:spcAft>
                      </a:pPr>
                      <a:r>
                        <a:rPr lang="el-GR" sz="900" b="1" dirty="0">
                          <a:solidFill>
                            <a:srgbClr val="C45911"/>
                          </a:solidFill>
                          <a:effectLst/>
                          <a:latin typeface="Calibri" panose="020F0502020204030204" pitchFamily="34" charset="0"/>
                          <a:ea typeface="Times New Roman" panose="02020603050405020304" pitchFamily="18" charset="0"/>
                          <a:cs typeface="Calibri" panose="020F0502020204030204" pitchFamily="34" charset="0"/>
                        </a:rPr>
                        <a:t> και ΝΠΙΔ, με τη δωρεά ΙΣΝ)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1447737718"/>
                  </a:ext>
                </a:extLst>
              </a:tr>
              <a:tr h="304428">
                <a:tc>
                  <a:txBody>
                    <a:bodyPr/>
                    <a:lstStyle/>
                    <a:p>
                      <a:pPr indent="342900" algn="l">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Γ.Ν. ΚΟΜΟΤΗΝΗΣ "ΣΙΣΜΑΝΟΓΛΕΙΟ"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10.877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31.250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745.440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5.494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6835375"/>
                  </a:ext>
                </a:extLst>
              </a:tr>
              <a:tr h="304428">
                <a:tc>
                  <a:txBody>
                    <a:bodyPr/>
                    <a:lstStyle/>
                    <a:p>
                      <a:pPr indent="229235" algn="l">
                        <a:lnSpc>
                          <a:spcPct val="107000"/>
                        </a:lnSpc>
                        <a:spcAft>
                          <a:spcPts val="800"/>
                        </a:spcAft>
                      </a:pPr>
                      <a:r>
                        <a:rPr lang="el-GR" sz="900" b="1">
                          <a:solidFill>
                            <a:srgbClr val="C45911"/>
                          </a:solidFill>
                          <a:effectLst/>
                          <a:latin typeface="Calibri" panose="020F0502020204030204" pitchFamily="34" charset="0"/>
                          <a:ea typeface="Times New Roman" panose="02020603050405020304" pitchFamily="18" charset="0"/>
                          <a:cs typeface="Calibri" panose="020F0502020204030204" pitchFamily="34" charset="0"/>
                        </a:rPr>
                        <a:t> Βασικό-Συνδεόμενο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1932269784"/>
                  </a:ext>
                </a:extLst>
              </a:tr>
              <a:tr h="304428">
                <a:tc>
                  <a:txBody>
                    <a:bodyPr/>
                    <a:lstStyle/>
                    <a:p>
                      <a:pPr indent="342900" algn="l">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Ν. ΔΙΔΥΜΟΤΕΙΧΟΥ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7.414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21.583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553.542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3.416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1129072945"/>
                  </a:ext>
                </a:extLst>
              </a:tr>
              <a:tr h="304428">
                <a:tc>
                  <a:txBody>
                    <a:bodyPr/>
                    <a:lstStyle/>
                    <a:p>
                      <a:pPr indent="114935" algn="l">
                        <a:lnSpc>
                          <a:spcPct val="107000"/>
                        </a:lnSpc>
                        <a:spcAft>
                          <a:spcPts val="800"/>
                        </a:spcAft>
                      </a:pPr>
                      <a:r>
                        <a:rPr lang="el-GR" sz="9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(Β)</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2182288850"/>
                  </a:ext>
                </a:extLst>
              </a:tr>
              <a:tr h="621031">
                <a:tc>
                  <a:txBody>
                    <a:bodyPr/>
                    <a:lstStyle/>
                    <a:p>
                      <a:pPr indent="229235" algn="l">
                        <a:lnSpc>
                          <a:spcPct val="107000"/>
                        </a:lnSpc>
                        <a:spcAft>
                          <a:spcPts val="800"/>
                        </a:spcAft>
                      </a:pPr>
                      <a:r>
                        <a:rPr lang="el-GR" sz="900" b="1">
                          <a:solidFill>
                            <a:srgbClr val="C45911"/>
                          </a:solidFill>
                          <a:effectLst/>
                          <a:latin typeface="Calibri" panose="020F0502020204030204" pitchFamily="34" charset="0"/>
                          <a:ea typeface="Times New Roman" panose="02020603050405020304" pitchFamily="18" charset="0"/>
                          <a:cs typeface="Calibri" panose="020F0502020204030204" pitchFamily="34" charset="0"/>
                        </a:rPr>
                        <a:t> SPOKE (Ακτινωτό-Γενικό-ΝΠΔΔ)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p>
                      <a:pPr indent="229235" algn="l">
                        <a:lnSpc>
                          <a:spcPct val="107000"/>
                        </a:lnSpc>
                        <a:spcAft>
                          <a:spcPts val="800"/>
                        </a:spcAft>
                      </a:pPr>
                      <a:r>
                        <a:rPr lang="el-GR" sz="900" b="1">
                          <a:solidFill>
                            <a:srgbClr val="C45911"/>
                          </a:solidFill>
                          <a:effectLst/>
                          <a:latin typeface="Calibri" panose="020F0502020204030204" pitchFamily="34" charset="0"/>
                          <a:ea typeface="Times New Roman" panose="02020603050405020304" pitchFamily="18" charset="0"/>
                          <a:cs typeface="Calibri" panose="020F0502020204030204" pitchFamily="34" charset="0"/>
                        </a:rPr>
                        <a:t>σε ΠΓΝ Αλεξανδρούπολης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3671338461"/>
                  </a:ext>
                </a:extLst>
              </a:tr>
              <a:tr h="304428">
                <a:tc>
                  <a:txBody>
                    <a:bodyPr/>
                    <a:lstStyle/>
                    <a:p>
                      <a:pPr indent="342900" algn="l">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Γ.Ν. ΚΑΒΑΛΑΣ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32.987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80.969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1.701.994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9.652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123607959"/>
                  </a:ext>
                </a:extLst>
              </a:tr>
              <a:tr h="304428">
                <a:tc>
                  <a:txBody>
                    <a:bodyPr/>
                    <a:lstStyle/>
                    <a:p>
                      <a:pPr indent="229235" algn="l">
                        <a:lnSpc>
                          <a:spcPct val="107000"/>
                        </a:lnSpc>
                        <a:spcAft>
                          <a:spcPts val="800"/>
                        </a:spcAft>
                      </a:pPr>
                      <a:r>
                        <a:rPr lang="el-GR" sz="900" b="1">
                          <a:solidFill>
                            <a:srgbClr val="C45911"/>
                          </a:solidFill>
                          <a:effectLst/>
                          <a:latin typeface="Calibri" panose="020F0502020204030204" pitchFamily="34" charset="0"/>
                          <a:ea typeface="Times New Roman" panose="02020603050405020304" pitchFamily="18" charset="0"/>
                          <a:cs typeface="Calibri" panose="020F0502020204030204" pitchFamily="34" charset="0"/>
                        </a:rPr>
                        <a:t> Βασικά-Συνδεόμενα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3242993342"/>
                  </a:ext>
                </a:extLst>
              </a:tr>
              <a:tr h="304428">
                <a:tc>
                  <a:txBody>
                    <a:bodyPr/>
                    <a:lstStyle/>
                    <a:p>
                      <a:pPr indent="342900" algn="l">
                        <a:lnSpc>
                          <a:spcPct val="107000"/>
                        </a:lnSpc>
                        <a:spcAft>
                          <a:spcPts val="800"/>
                        </a:spcAft>
                      </a:pPr>
                      <a:r>
                        <a:rPr lang="el-G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Ν. ΔΡΑΜΑΣ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13.728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42.592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1.075.658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290312669"/>
                  </a:ext>
                </a:extLst>
              </a:tr>
              <a:tr h="304428">
                <a:tc>
                  <a:txBody>
                    <a:bodyPr/>
                    <a:lstStyle/>
                    <a:p>
                      <a:pPr indent="342900" algn="l">
                        <a:lnSpc>
                          <a:spcPct val="107000"/>
                        </a:lnSpc>
                        <a:spcAft>
                          <a:spcPts val="800"/>
                        </a:spcAft>
                      </a:pPr>
                      <a:r>
                        <a:rPr lang="el-GR"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Ν. ΞΑΝΘΗΣ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16.006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39.690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1.026.567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tc>
                  <a:txBody>
                    <a:bodyPr/>
                    <a:lstStyle/>
                    <a:p>
                      <a:pPr algn="ctr">
                        <a:lnSpc>
                          <a:spcPct val="107000"/>
                        </a:lnSpc>
                        <a:spcAft>
                          <a:spcPts val="800"/>
                        </a:spcAft>
                      </a:pPr>
                      <a:r>
                        <a:rPr lang="el-G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8.088</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5496"/>
                      </a:solidFill>
                      <a:prstDash val="dot"/>
                      <a:round/>
                      <a:headEnd type="none" w="med" len="med"/>
                      <a:tailEnd type="none" w="med" len="med"/>
                    </a:lnL>
                    <a:lnR w="12700" cap="flat" cmpd="sng" algn="ctr">
                      <a:solidFill>
                        <a:srgbClr val="305496"/>
                      </a:solidFill>
                      <a:prstDash val="dot"/>
                      <a:round/>
                      <a:headEnd type="none" w="med" len="med"/>
                      <a:tailEnd type="none" w="med" len="med"/>
                    </a:lnR>
                    <a:lnT w="12700" cap="flat" cmpd="sng" algn="ctr">
                      <a:solidFill>
                        <a:srgbClr val="305496"/>
                      </a:solidFill>
                      <a:prstDash val="dot"/>
                      <a:round/>
                      <a:headEnd type="none" w="med" len="med"/>
                      <a:tailEnd type="none" w="med" len="med"/>
                    </a:lnT>
                    <a:lnB w="12700" cap="flat" cmpd="sng" algn="ctr">
                      <a:solidFill>
                        <a:srgbClr val="305496"/>
                      </a:solidFill>
                      <a:prstDash val="dot"/>
                      <a:round/>
                      <a:headEnd type="none" w="med" len="med"/>
                      <a:tailEnd type="none" w="med" len="med"/>
                    </a:lnB>
                  </a:tcPr>
                </a:tc>
                <a:extLst>
                  <a:ext uri="{0D108BD9-81ED-4DB2-BD59-A6C34878D82A}">
                    <a16:rowId xmlns:a16="http://schemas.microsoft.com/office/drawing/2014/main" val="2875856276"/>
                  </a:ext>
                </a:extLst>
              </a:tr>
            </a:tbl>
          </a:graphicData>
        </a:graphic>
      </p:graphicFrame>
    </p:spTree>
    <p:extLst>
      <p:ext uri="{BB962C8B-B14F-4D97-AF65-F5344CB8AC3E}">
        <p14:creationId xmlns:p14="http://schemas.microsoft.com/office/powerpoint/2010/main" val="200213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Τίτλος 1">
            <a:extLst>
              <a:ext uri="{FF2B5EF4-FFF2-40B4-BE49-F238E27FC236}">
                <a16:creationId xmlns:a16="http://schemas.microsoft.com/office/drawing/2014/main" id="{0EA1469C-F229-44A2-A4DA-A5DED6977C01}"/>
              </a:ext>
            </a:extLst>
          </p:cNvPr>
          <p:cNvSpPr>
            <a:spLocks noGrp="1"/>
          </p:cNvSpPr>
          <p:nvPr>
            <p:ph type="title"/>
          </p:nvPr>
        </p:nvSpPr>
        <p:spPr>
          <a:xfrm>
            <a:off x="-1" y="643467"/>
            <a:ext cx="4648199" cy="5571066"/>
          </a:xfrm>
        </p:spPr>
        <p:txBody>
          <a:bodyPr>
            <a:normAutofit/>
          </a:bodyPr>
          <a:lstStyle/>
          <a:p>
            <a:r>
              <a:rPr lang="el-GR" dirty="0" err="1">
                <a:solidFill>
                  <a:srgbClr val="FFFFFF"/>
                </a:solidFill>
              </a:rPr>
              <a:t>Υποσυστηματα</a:t>
            </a:r>
            <a:r>
              <a:rPr lang="el-GR" dirty="0">
                <a:solidFill>
                  <a:srgbClr val="FFFFFF"/>
                </a:solidFill>
              </a:rPr>
              <a:t> </a:t>
            </a:r>
            <a:r>
              <a:rPr lang="el-GR" dirty="0" err="1">
                <a:solidFill>
                  <a:srgbClr val="FFFFFF"/>
                </a:solidFill>
              </a:rPr>
              <a:t>υγειασ</a:t>
            </a:r>
            <a:br>
              <a:rPr lang="el-GR" dirty="0">
                <a:solidFill>
                  <a:srgbClr val="FFFFFF"/>
                </a:solidFill>
              </a:rPr>
            </a:br>
            <a:r>
              <a:rPr lang="el-GR" dirty="0">
                <a:solidFill>
                  <a:srgbClr val="FFFFFF"/>
                </a:solidFill>
              </a:rPr>
              <a:t>(</a:t>
            </a:r>
            <a:r>
              <a:rPr lang="el-GR" dirty="0" err="1">
                <a:solidFill>
                  <a:srgbClr val="FFFFFF"/>
                </a:solidFill>
              </a:rPr>
              <a:t>συνολικη</a:t>
            </a:r>
            <a:r>
              <a:rPr lang="el-GR" dirty="0">
                <a:solidFill>
                  <a:srgbClr val="FFFFFF"/>
                </a:solidFill>
              </a:rPr>
              <a:t> </a:t>
            </a:r>
            <a:r>
              <a:rPr lang="el-GR" dirty="0" err="1">
                <a:solidFill>
                  <a:srgbClr val="FFFFFF"/>
                </a:solidFill>
              </a:rPr>
              <a:t>μεταρυθμιση</a:t>
            </a:r>
            <a:r>
              <a:rPr lang="el-GR" dirty="0">
                <a:solidFill>
                  <a:srgbClr val="FFFFFF"/>
                </a:solidFill>
              </a:rPr>
              <a:t>)</a:t>
            </a:r>
          </a:p>
        </p:txBody>
      </p:sp>
      <p:graphicFrame>
        <p:nvGraphicFramePr>
          <p:cNvPr id="5" name="Θέση περιεχομένου 2">
            <a:extLst>
              <a:ext uri="{FF2B5EF4-FFF2-40B4-BE49-F238E27FC236}">
                <a16:creationId xmlns:a16="http://schemas.microsoft.com/office/drawing/2014/main" id="{2F751897-1172-4721-BF36-ECAB7201BB1E}"/>
              </a:ext>
            </a:extLst>
          </p:cNvPr>
          <p:cNvGraphicFramePr>
            <a:graphicFrameLocks noGrp="1"/>
          </p:cNvGraphicFramePr>
          <p:nvPr>
            <p:ph idx="1"/>
            <p:extLst>
              <p:ext uri="{D42A27DB-BD31-4B8C-83A1-F6EECF244321}">
                <p14:modId xmlns:p14="http://schemas.microsoft.com/office/powerpoint/2010/main" val="161517286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4930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0F650D-0C6F-6D85-BFC6-A6F31BFF8EC4}"/>
              </a:ext>
            </a:extLst>
          </p:cNvPr>
          <p:cNvSpPr>
            <a:spLocks noGrp="1"/>
          </p:cNvSpPr>
          <p:nvPr>
            <p:ph type="title"/>
          </p:nvPr>
        </p:nvSpPr>
        <p:spPr>
          <a:xfrm>
            <a:off x="2273475" y="248364"/>
            <a:ext cx="9084336" cy="1280890"/>
          </a:xfrm>
        </p:spPr>
        <p:txBody>
          <a:bodyPr/>
          <a:lstStyle/>
          <a:p>
            <a:pPr algn="ctr"/>
            <a:r>
              <a:rPr lang="el-GR" dirty="0"/>
              <a:t>Ανατολική Μακεδονία – Θράκη (ΒΙΤ)</a:t>
            </a:r>
          </a:p>
        </p:txBody>
      </p:sp>
      <p:graphicFrame>
        <p:nvGraphicFramePr>
          <p:cNvPr id="7" name="Θέση περιεχομένου 6">
            <a:extLst>
              <a:ext uri="{FF2B5EF4-FFF2-40B4-BE49-F238E27FC236}">
                <a16:creationId xmlns:a16="http://schemas.microsoft.com/office/drawing/2014/main" id="{59FF8E8E-1265-FC09-7901-82A4D19C90B2}"/>
              </a:ext>
            </a:extLst>
          </p:cNvPr>
          <p:cNvGraphicFramePr>
            <a:graphicFrameLocks noGrp="1"/>
          </p:cNvGraphicFramePr>
          <p:nvPr>
            <p:ph idx="1"/>
            <p:extLst>
              <p:ext uri="{D42A27DB-BD31-4B8C-83A1-F6EECF244321}">
                <p14:modId xmlns:p14="http://schemas.microsoft.com/office/powerpoint/2010/main" val="3671434924"/>
              </p:ext>
            </p:extLst>
          </p:nvPr>
        </p:nvGraphicFramePr>
        <p:xfrm>
          <a:off x="2273475" y="1346946"/>
          <a:ext cx="9084336" cy="776034"/>
        </p:xfrm>
        <a:graphic>
          <a:graphicData uri="http://schemas.openxmlformats.org/drawingml/2006/table">
            <a:tbl>
              <a:tblPr firstRow="1" firstCol="1" bandRow="1"/>
              <a:tblGrid>
                <a:gridCol w="389025">
                  <a:extLst>
                    <a:ext uri="{9D8B030D-6E8A-4147-A177-3AD203B41FA5}">
                      <a16:colId xmlns:a16="http://schemas.microsoft.com/office/drawing/2014/main" val="1398339545"/>
                    </a:ext>
                  </a:extLst>
                </a:gridCol>
                <a:gridCol w="784145">
                  <a:extLst>
                    <a:ext uri="{9D8B030D-6E8A-4147-A177-3AD203B41FA5}">
                      <a16:colId xmlns:a16="http://schemas.microsoft.com/office/drawing/2014/main" val="2385604332"/>
                    </a:ext>
                  </a:extLst>
                </a:gridCol>
                <a:gridCol w="526098">
                  <a:extLst>
                    <a:ext uri="{9D8B030D-6E8A-4147-A177-3AD203B41FA5}">
                      <a16:colId xmlns:a16="http://schemas.microsoft.com/office/drawing/2014/main" val="2241778314"/>
                    </a:ext>
                  </a:extLst>
                </a:gridCol>
                <a:gridCol w="345123">
                  <a:extLst>
                    <a:ext uri="{9D8B030D-6E8A-4147-A177-3AD203B41FA5}">
                      <a16:colId xmlns:a16="http://schemas.microsoft.com/office/drawing/2014/main" val="2608175747"/>
                    </a:ext>
                  </a:extLst>
                </a:gridCol>
                <a:gridCol w="957898">
                  <a:extLst>
                    <a:ext uri="{9D8B030D-6E8A-4147-A177-3AD203B41FA5}">
                      <a16:colId xmlns:a16="http://schemas.microsoft.com/office/drawing/2014/main" val="589658169"/>
                    </a:ext>
                  </a:extLst>
                </a:gridCol>
                <a:gridCol w="282374">
                  <a:extLst>
                    <a:ext uri="{9D8B030D-6E8A-4147-A177-3AD203B41FA5}">
                      <a16:colId xmlns:a16="http://schemas.microsoft.com/office/drawing/2014/main" val="2702709081"/>
                    </a:ext>
                  </a:extLst>
                </a:gridCol>
                <a:gridCol w="619760">
                  <a:extLst>
                    <a:ext uri="{9D8B030D-6E8A-4147-A177-3AD203B41FA5}">
                      <a16:colId xmlns:a16="http://schemas.microsoft.com/office/drawing/2014/main" val="3502619535"/>
                    </a:ext>
                  </a:extLst>
                </a:gridCol>
                <a:gridCol w="406293">
                  <a:extLst>
                    <a:ext uri="{9D8B030D-6E8A-4147-A177-3AD203B41FA5}">
                      <a16:colId xmlns:a16="http://schemas.microsoft.com/office/drawing/2014/main" val="3326340586"/>
                    </a:ext>
                  </a:extLst>
                </a:gridCol>
                <a:gridCol w="345857">
                  <a:extLst>
                    <a:ext uri="{9D8B030D-6E8A-4147-A177-3AD203B41FA5}">
                      <a16:colId xmlns:a16="http://schemas.microsoft.com/office/drawing/2014/main" val="480893411"/>
                    </a:ext>
                  </a:extLst>
                </a:gridCol>
                <a:gridCol w="489075">
                  <a:extLst>
                    <a:ext uri="{9D8B030D-6E8A-4147-A177-3AD203B41FA5}">
                      <a16:colId xmlns:a16="http://schemas.microsoft.com/office/drawing/2014/main" val="3218576843"/>
                    </a:ext>
                  </a:extLst>
                </a:gridCol>
                <a:gridCol w="537761">
                  <a:extLst>
                    <a:ext uri="{9D8B030D-6E8A-4147-A177-3AD203B41FA5}">
                      <a16:colId xmlns:a16="http://schemas.microsoft.com/office/drawing/2014/main" val="4257237315"/>
                    </a:ext>
                  </a:extLst>
                </a:gridCol>
                <a:gridCol w="425661">
                  <a:extLst>
                    <a:ext uri="{9D8B030D-6E8A-4147-A177-3AD203B41FA5}">
                      <a16:colId xmlns:a16="http://schemas.microsoft.com/office/drawing/2014/main" val="947612739"/>
                    </a:ext>
                  </a:extLst>
                </a:gridCol>
                <a:gridCol w="596235">
                  <a:extLst>
                    <a:ext uri="{9D8B030D-6E8A-4147-A177-3AD203B41FA5}">
                      <a16:colId xmlns:a16="http://schemas.microsoft.com/office/drawing/2014/main" val="61967581"/>
                    </a:ext>
                  </a:extLst>
                </a:gridCol>
                <a:gridCol w="533259">
                  <a:extLst>
                    <a:ext uri="{9D8B030D-6E8A-4147-A177-3AD203B41FA5}">
                      <a16:colId xmlns:a16="http://schemas.microsoft.com/office/drawing/2014/main" val="2874056657"/>
                    </a:ext>
                  </a:extLst>
                </a:gridCol>
                <a:gridCol w="410864">
                  <a:extLst>
                    <a:ext uri="{9D8B030D-6E8A-4147-A177-3AD203B41FA5}">
                      <a16:colId xmlns:a16="http://schemas.microsoft.com/office/drawing/2014/main" val="4144540547"/>
                    </a:ext>
                  </a:extLst>
                </a:gridCol>
                <a:gridCol w="476378">
                  <a:extLst>
                    <a:ext uri="{9D8B030D-6E8A-4147-A177-3AD203B41FA5}">
                      <a16:colId xmlns:a16="http://schemas.microsoft.com/office/drawing/2014/main" val="934508774"/>
                    </a:ext>
                  </a:extLst>
                </a:gridCol>
                <a:gridCol w="958530">
                  <a:extLst>
                    <a:ext uri="{9D8B030D-6E8A-4147-A177-3AD203B41FA5}">
                      <a16:colId xmlns:a16="http://schemas.microsoft.com/office/drawing/2014/main" val="3838263819"/>
                    </a:ext>
                  </a:extLst>
                </a:gridCol>
              </a:tblGrid>
              <a:tr h="647065">
                <a:tc>
                  <a:txBody>
                    <a:bodyPr/>
                    <a:lstStyle/>
                    <a:p>
                      <a:pPr>
                        <a:lnSpc>
                          <a:spcPct val="107000"/>
                        </a:lnSpc>
                        <a:spcAft>
                          <a:spcPts val="800"/>
                        </a:spcAft>
                      </a:pPr>
                      <a:r>
                        <a:rPr lang="el-GR"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Υ.Πε.</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Νοσοκομείο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PET-CT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MRI</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dirty="0" err="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Γρ</a:t>
                      </a:r>
                      <a:r>
                        <a:rPr lang="el-GR"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07000"/>
                        </a:lnSpc>
                        <a:spcAft>
                          <a:spcPts val="800"/>
                        </a:spcAft>
                      </a:pPr>
                      <a:r>
                        <a:rPr lang="el-GR"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Επιταχυντής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γ Camera</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Στεφανιογράφος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Αγγειογράφος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Ακτινογραφικό Μηχάνημα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Φορητό Ακτινογραφικό Μηχάνημα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Μαστογράφος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Ορθοπαντογράφος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Υπερηχογράφος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Μηχάνημα Λιθοτριψίας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Μονάδα Οστικής Πυκνότητας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07000"/>
                        </a:lnSpc>
                        <a:spcAft>
                          <a:spcPts val="800"/>
                        </a:spcAft>
                      </a:pPr>
                      <a:r>
                        <a:rPr lang="el-GR"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Λοιπά</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3054694908"/>
                  </a:ext>
                </a:extLst>
              </a:tr>
            </a:tbl>
          </a:graphicData>
        </a:graphic>
      </p:graphicFrame>
      <p:graphicFrame>
        <p:nvGraphicFramePr>
          <p:cNvPr id="8" name="Πίνακας 7">
            <a:extLst>
              <a:ext uri="{FF2B5EF4-FFF2-40B4-BE49-F238E27FC236}">
                <a16:creationId xmlns:a16="http://schemas.microsoft.com/office/drawing/2014/main" id="{004E394E-F14D-AF39-BACF-07B85C9BCBD9}"/>
              </a:ext>
            </a:extLst>
          </p:cNvPr>
          <p:cNvGraphicFramePr>
            <a:graphicFrameLocks noGrp="1"/>
          </p:cNvGraphicFramePr>
          <p:nvPr>
            <p:extLst>
              <p:ext uri="{D42A27DB-BD31-4B8C-83A1-F6EECF244321}">
                <p14:modId xmlns:p14="http://schemas.microsoft.com/office/powerpoint/2010/main" val="3064387923"/>
              </p:ext>
            </p:extLst>
          </p:nvPr>
        </p:nvGraphicFramePr>
        <p:xfrm>
          <a:off x="2273475" y="2122980"/>
          <a:ext cx="9084336" cy="2063841"/>
        </p:xfrm>
        <a:graphic>
          <a:graphicData uri="http://schemas.openxmlformats.org/drawingml/2006/table">
            <a:tbl>
              <a:tblPr firstRow="1" firstCol="1" bandRow="1"/>
              <a:tblGrid>
                <a:gridCol w="439671">
                  <a:extLst>
                    <a:ext uri="{9D8B030D-6E8A-4147-A177-3AD203B41FA5}">
                      <a16:colId xmlns:a16="http://schemas.microsoft.com/office/drawing/2014/main" val="2247422574"/>
                    </a:ext>
                  </a:extLst>
                </a:gridCol>
                <a:gridCol w="770186">
                  <a:extLst>
                    <a:ext uri="{9D8B030D-6E8A-4147-A177-3AD203B41FA5}">
                      <a16:colId xmlns:a16="http://schemas.microsoft.com/office/drawing/2014/main" val="4070549581"/>
                    </a:ext>
                  </a:extLst>
                </a:gridCol>
                <a:gridCol w="470192">
                  <a:extLst>
                    <a:ext uri="{9D8B030D-6E8A-4147-A177-3AD203B41FA5}">
                      <a16:colId xmlns:a16="http://schemas.microsoft.com/office/drawing/2014/main" val="1322239421"/>
                    </a:ext>
                  </a:extLst>
                </a:gridCol>
                <a:gridCol w="436060">
                  <a:extLst>
                    <a:ext uri="{9D8B030D-6E8A-4147-A177-3AD203B41FA5}">
                      <a16:colId xmlns:a16="http://schemas.microsoft.com/office/drawing/2014/main" val="3951169691"/>
                    </a:ext>
                  </a:extLst>
                </a:gridCol>
                <a:gridCol w="906112">
                  <a:extLst>
                    <a:ext uri="{9D8B030D-6E8A-4147-A177-3AD203B41FA5}">
                      <a16:colId xmlns:a16="http://schemas.microsoft.com/office/drawing/2014/main" val="678725094"/>
                    </a:ext>
                  </a:extLst>
                </a:gridCol>
                <a:gridCol w="396424">
                  <a:extLst>
                    <a:ext uri="{9D8B030D-6E8A-4147-A177-3AD203B41FA5}">
                      <a16:colId xmlns:a16="http://schemas.microsoft.com/office/drawing/2014/main" val="3992443532"/>
                    </a:ext>
                  </a:extLst>
                </a:gridCol>
                <a:gridCol w="533960">
                  <a:extLst>
                    <a:ext uri="{9D8B030D-6E8A-4147-A177-3AD203B41FA5}">
                      <a16:colId xmlns:a16="http://schemas.microsoft.com/office/drawing/2014/main" val="981861057"/>
                    </a:ext>
                  </a:extLst>
                </a:gridCol>
                <a:gridCol w="396424">
                  <a:extLst>
                    <a:ext uri="{9D8B030D-6E8A-4147-A177-3AD203B41FA5}">
                      <a16:colId xmlns:a16="http://schemas.microsoft.com/office/drawing/2014/main" val="1743383614"/>
                    </a:ext>
                  </a:extLst>
                </a:gridCol>
                <a:gridCol w="380244">
                  <a:extLst>
                    <a:ext uri="{9D8B030D-6E8A-4147-A177-3AD203B41FA5}">
                      <a16:colId xmlns:a16="http://schemas.microsoft.com/office/drawing/2014/main" val="3189627812"/>
                    </a:ext>
                  </a:extLst>
                </a:gridCol>
                <a:gridCol w="503691">
                  <a:extLst>
                    <a:ext uri="{9D8B030D-6E8A-4147-A177-3AD203B41FA5}">
                      <a16:colId xmlns:a16="http://schemas.microsoft.com/office/drawing/2014/main" val="2971184597"/>
                    </a:ext>
                  </a:extLst>
                </a:gridCol>
                <a:gridCol w="556556">
                  <a:extLst>
                    <a:ext uri="{9D8B030D-6E8A-4147-A177-3AD203B41FA5}">
                      <a16:colId xmlns:a16="http://schemas.microsoft.com/office/drawing/2014/main" val="2703805065"/>
                    </a:ext>
                  </a:extLst>
                </a:gridCol>
                <a:gridCol w="445244">
                  <a:extLst>
                    <a:ext uri="{9D8B030D-6E8A-4147-A177-3AD203B41FA5}">
                      <a16:colId xmlns:a16="http://schemas.microsoft.com/office/drawing/2014/main" val="1571047148"/>
                    </a:ext>
                  </a:extLst>
                </a:gridCol>
                <a:gridCol w="475340">
                  <a:extLst>
                    <a:ext uri="{9D8B030D-6E8A-4147-A177-3AD203B41FA5}">
                      <a16:colId xmlns:a16="http://schemas.microsoft.com/office/drawing/2014/main" val="1199913954"/>
                    </a:ext>
                  </a:extLst>
                </a:gridCol>
                <a:gridCol w="529389">
                  <a:extLst>
                    <a:ext uri="{9D8B030D-6E8A-4147-A177-3AD203B41FA5}">
                      <a16:colId xmlns:a16="http://schemas.microsoft.com/office/drawing/2014/main" val="1840843447"/>
                    </a:ext>
                  </a:extLst>
                </a:gridCol>
                <a:gridCol w="441158">
                  <a:extLst>
                    <a:ext uri="{9D8B030D-6E8A-4147-A177-3AD203B41FA5}">
                      <a16:colId xmlns:a16="http://schemas.microsoft.com/office/drawing/2014/main" val="3914740884"/>
                    </a:ext>
                  </a:extLst>
                </a:gridCol>
                <a:gridCol w="452698">
                  <a:extLst>
                    <a:ext uri="{9D8B030D-6E8A-4147-A177-3AD203B41FA5}">
                      <a16:colId xmlns:a16="http://schemas.microsoft.com/office/drawing/2014/main" val="572743304"/>
                    </a:ext>
                  </a:extLst>
                </a:gridCol>
                <a:gridCol w="950987">
                  <a:extLst>
                    <a:ext uri="{9D8B030D-6E8A-4147-A177-3AD203B41FA5}">
                      <a16:colId xmlns:a16="http://schemas.microsoft.com/office/drawing/2014/main" val="2032162532"/>
                    </a:ext>
                  </a:extLst>
                </a:gridCol>
              </a:tblGrid>
              <a:tr h="2063841">
                <a:tc>
                  <a:txBody>
                    <a:bodyPr/>
                    <a:lstStyle/>
                    <a:p>
                      <a:pPr>
                        <a:lnSpc>
                          <a:spcPct val="107000"/>
                        </a:lnSpc>
                        <a:spcAft>
                          <a:spcPts val="800"/>
                        </a:spcAft>
                      </a:pPr>
                      <a:r>
                        <a:rPr lang="el-GR" sz="800" dirty="0">
                          <a:effectLst/>
                          <a:latin typeface="Arial" panose="020B0604020202020204" pitchFamily="34" charset="0"/>
                          <a:ea typeface="Times New Roman" panose="02020603050405020304" pitchFamily="18" charset="0"/>
                          <a:cs typeface="Times New Roman" panose="02020603050405020304" pitchFamily="18" charset="0"/>
                        </a:rPr>
                        <a:t>4</a:t>
                      </a:r>
                      <a:r>
                        <a:rPr lang="el-GR" sz="800" baseline="30000" dirty="0">
                          <a:effectLst/>
                          <a:latin typeface="Arial" panose="020B0604020202020204" pitchFamily="34" charset="0"/>
                          <a:ea typeface="Times New Roman" panose="02020603050405020304" pitchFamily="18" charset="0"/>
                          <a:cs typeface="Times New Roman" panose="02020603050405020304" pitchFamily="18" charset="0"/>
                        </a:rPr>
                        <a:t>η</a:t>
                      </a:r>
                      <a:r>
                        <a:rPr lang="el-GR"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nSpc>
                          <a:spcPct val="107000"/>
                        </a:lnSpc>
                        <a:spcAft>
                          <a:spcPts val="800"/>
                        </a:spcAft>
                      </a:pPr>
                      <a:r>
                        <a:rPr lang="el-GR" sz="800" dirty="0">
                          <a:effectLst/>
                          <a:latin typeface="Arial" panose="020B0604020202020204" pitchFamily="34" charset="0"/>
                          <a:ea typeface="Times New Roman" panose="02020603050405020304" pitchFamily="18" charset="0"/>
                          <a:cs typeface="Times New Roman" panose="02020603050405020304" pitchFamily="18" charset="0"/>
                        </a:rPr>
                        <a:t>Π.Γ.Ν. </a:t>
                      </a:r>
                      <a:r>
                        <a:rPr lang="el-GR" sz="800" dirty="0" err="1">
                          <a:effectLst/>
                          <a:latin typeface="Arial" panose="020B0604020202020204" pitchFamily="34" charset="0"/>
                          <a:ea typeface="Times New Roman" panose="02020603050405020304" pitchFamily="18" charset="0"/>
                          <a:cs typeface="Times New Roman" panose="02020603050405020304" pitchFamily="18" charset="0"/>
                        </a:rPr>
                        <a:t>Αλεξανδρού-πολης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nSpc>
                          <a:spcPct val="107000"/>
                        </a:lnSpc>
                        <a:spcAft>
                          <a:spcPts val="800"/>
                        </a:spcAft>
                      </a:pPr>
                      <a:r>
                        <a:rPr lang="el-GR" sz="800" dirty="0">
                          <a:effectLst/>
                          <a:latin typeface="Arial" panose="020B0604020202020204" pitchFamily="34" charset="0"/>
                          <a:ea typeface="Times New Roman" panose="02020603050405020304" pitchFamily="18" charset="0"/>
                          <a:cs typeface="Times New Roman" panose="02020603050405020304" pitchFamily="18" charset="0"/>
                        </a:rPr>
                        <a:t>Σύστημα Βραχυθεραπείας, CT με εξομοιωτή, </a:t>
                      </a:r>
                      <a:r>
                        <a:rPr lang="el-GR" sz="800" dirty="0" err="1">
                          <a:effectLst/>
                          <a:latin typeface="Arial" panose="020B0604020202020204" pitchFamily="34" charset="0"/>
                          <a:ea typeface="Times New Roman" panose="02020603050405020304" pitchFamily="18" charset="0"/>
                          <a:cs typeface="Times New Roman" panose="02020603050405020304" pitchFamily="18" charset="0"/>
                        </a:rPr>
                        <a:t>Ακτινο-βολητής</a:t>
                      </a:r>
                      <a:r>
                        <a:rPr lang="el-GR" sz="800" dirty="0">
                          <a:effectLst/>
                          <a:latin typeface="Arial" panose="020B0604020202020204" pitchFamily="34" charset="0"/>
                          <a:ea typeface="Times New Roman" panose="02020603050405020304" pitchFamily="18" charset="0"/>
                          <a:cs typeface="Times New Roman" panose="02020603050405020304" pitchFamily="18" charset="0"/>
                        </a:rPr>
                        <a:t> παραγώγων Αίματος, </a:t>
                      </a:r>
                      <a:r>
                        <a:rPr lang="el-GR" sz="800" dirty="0" err="1">
                          <a:effectLst/>
                          <a:latin typeface="Arial" panose="020B0604020202020204" pitchFamily="34" charset="0"/>
                          <a:ea typeface="Times New Roman" panose="02020603050405020304" pitchFamily="18" charset="0"/>
                          <a:cs typeface="Times New Roman" panose="02020603050405020304" pitchFamily="18" charset="0"/>
                        </a:rPr>
                        <a:t>Ακτινοθεραπευτ</a:t>
                      </a:r>
                      <a:r>
                        <a:rPr lang="el-GR" sz="800" dirty="0">
                          <a:effectLst/>
                          <a:latin typeface="Arial" panose="020B0604020202020204" pitchFamily="34" charset="0"/>
                          <a:ea typeface="Times New Roman" panose="02020603050405020304" pitchFamily="18" charset="0"/>
                          <a:cs typeface="Times New Roman" panose="02020603050405020304" pitchFamily="18" charset="0"/>
                        </a:rPr>
                        <a:t>. Κοβάλτιο, Ακτινοσκοπικό</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975672389"/>
                  </a:ext>
                </a:extLst>
              </a:tr>
            </a:tbl>
          </a:graphicData>
        </a:graphic>
      </p:graphicFrame>
      <p:graphicFrame>
        <p:nvGraphicFramePr>
          <p:cNvPr id="9" name="Πίνακας 8">
            <a:extLst>
              <a:ext uri="{FF2B5EF4-FFF2-40B4-BE49-F238E27FC236}">
                <a16:creationId xmlns:a16="http://schemas.microsoft.com/office/drawing/2014/main" id="{C1130B99-02CD-B10A-5647-D40E5FF1D5A1}"/>
              </a:ext>
            </a:extLst>
          </p:cNvPr>
          <p:cNvGraphicFramePr>
            <a:graphicFrameLocks noGrp="1"/>
          </p:cNvGraphicFramePr>
          <p:nvPr>
            <p:extLst>
              <p:ext uri="{D42A27DB-BD31-4B8C-83A1-F6EECF244321}">
                <p14:modId xmlns:p14="http://schemas.microsoft.com/office/powerpoint/2010/main" val="3505397923"/>
              </p:ext>
            </p:extLst>
          </p:nvPr>
        </p:nvGraphicFramePr>
        <p:xfrm>
          <a:off x="2292882" y="4186821"/>
          <a:ext cx="9056907" cy="1918335"/>
        </p:xfrm>
        <a:graphic>
          <a:graphicData uri="http://schemas.openxmlformats.org/drawingml/2006/table">
            <a:tbl>
              <a:tblPr firstRow="1" firstCol="1" bandRow="1"/>
              <a:tblGrid>
                <a:gridCol w="413578">
                  <a:extLst>
                    <a:ext uri="{9D8B030D-6E8A-4147-A177-3AD203B41FA5}">
                      <a16:colId xmlns:a16="http://schemas.microsoft.com/office/drawing/2014/main" val="3744313281"/>
                    </a:ext>
                  </a:extLst>
                </a:gridCol>
                <a:gridCol w="782698">
                  <a:extLst>
                    <a:ext uri="{9D8B030D-6E8A-4147-A177-3AD203B41FA5}">
                      <a16:colId xmlns:a16="http://schemas.microsoft.com/office/drawing/2014/main" val="357565832"/>
                    </a:ext>
                  </a:extLst>
                </a:gridCol>
                <a:gridCol w="484628">
                  <a:extLst>
                    <a:ext uri="{9D8B030D-6E8A-4147-A177-3AD203B41FA5}">
                      <a16:colId xmlns:a16="http://schemas.microsoft.com/office/drawing/2014/main" val="2589549780"/>
                    </a:ext>
                  </a:extLst>
                </a:gridCol>
                <a:gridCol w="413730">
                  <a:extLst>
                    <a:ext uri="{9D8B030D-6E8A-4147-A177-3AD203B41FA5}">
                      <a16:colId xmlns:a16="http://schemas.microsoft.com/office/drawing/2014/main" val="2790935998"/>
                    </a:ext>
                  </a:extLst>
                </a:gridCol>
                <a:gridCol w="898358">
                  <a:extLst>
                    <a:ext uri="{9D8B030D-6E8A-4147-A177-3AD203B41FA5}">
                      <a16:colId xmlns:a16="http://schemas.microsoft.com/office/drawing/2014/main" val="1924533871"/>
                    </a:ext>
                  </a:extLst>
                </a:gridCol>
                <a:gridCol w="393031">
                  <a:extLst>
                    <a:ext uri="{9D8B030D-6E8A-4147-A177-3AD203B41FA5}">
                      <a16:colId xmlns:a16="http://schemas.microsoft.com/office/drawing/2014/main" val="3161106585"/>
                    </a:ext>
                  </a:extLst>
                </a:gridCol>
                <a:gridCol w="537411">
                  <a:extLst>
                    <a:ext uri="{9D8B030D-6E8A-4147-A177-3AD203B41FA5}">
                      <a16:colId xmlns:a16="http://schemas.microsoft.com/office/drawing/2014/main" val="3671952708"/>
                    </a:ext>
                  </a:extLst>
                </a:gridCol>
                <a:gridCol w="393031">
                  <a:extLst>
                    <a:ext uri="{9D8B030D-6E8A-4147-A177-3AD203B41FA5}">
                      <a16:colId xmlns:a16="http://schemas.microsoft.com/office/drawing/2014/main" val="3079145488"/>
                    </a:ext>
                  </a:extLst>
                </a:gridCol>
                <a:gridCol w="385011">
                  <a:extLst>
                    <a:ext uri="{9D8B030D-6E8A-4147-A177-3AD203B41FA5}">
                      <a16:colId xmlns:a16="http://schemas.microsoft.com/office/drawing/2014/main" val="658123579"/>
                    </a:ext>
                  </a:extLst>
                </a:gridCol>
                <a:gridCol w="497305">
                  <a:extLst>
                    <a:ext uri="{9D8B030D-6E8A-4147-A177-3AD203B41FA5}">
                      <a16:colId xmlns:a16="http://schemas.microsoft.com/office/drawing/2014/main" val="3889142228"/>
                    </a:ext>
                  </a:extLst>
                </a:gridCol>
                <a:gridCol w="585537">
                  <a:extLst>
                    <a:ext uri="{9D8B030D-6E8A-4147-A177-3AD203B41FA5}">
                      <a16:colId xmlns:a16="http://schemas.microsoft.com/office/drawing/2014/main" val="3168198928"/>
                    </a:ext>
                  </a:extLst>
                </a:gridCol>
                <a:gridCol w="441158">
                  <a:extLst>
                    <a:ext uri="{9D8B030D-6E8A-4147-A177-3AD203B41FA5}">
                      <a16:colId xmlns:a16="http://schemas.microsoft.com/office/drawing/2014/main" val="459013493"/>
                    </a:ext>
                  </a:extLst>
                </a:gridCol>
                <a:gridCol w="473242">
                  <a:extLst>
                    <a:ext uri="{9D8B030D-6E8A-4147-A177-3AD203B41FA5}">
                      <a16:colId xmlns:a16="http://schemas.microsoft.com/office/drawing/2014/main" val="1617223460"/>
                    </a:ext>
                  </a:extLst>
                </a:gridCol>
                <a:gridCol w="521368">
                  <a:extLst>
                    <a:ext uri="{9D8B030D-6E8A-4147-A177-3AD203B41FA5}">
                      <a16:colId xmlns:a16="http://schemas.microsoft.com/office/drawing/2014/main" val="3300781106"/>
                    </a:ext>
                  </a:extLst>
                </a:gridCol>
                <a:gridCol w="433137">
                  <a:extLst>
                    <a:ext uri="{9D8B030D-6E8A-4147-A177-3AD203B41FA5}">
                      <a16:colId xmlns:a16="http://schemas.microsoft.com/office/drawing/2014/main" val="3853777430"/>
                    </a:ext>
                  </a:extLst>
                </a:gridCol>
                <a:gridCol w="449179">
                  <a:extLst>
                    <a:ext uri="{9D8B030D-6E8A-4147-A177-3AD203B41FA5}">
                      <a16:colId xmlns:a16="http://schemas.microsoft.com/office/drawing/2014/main" val="2715533159"/>
                    </a:ext>
                  </a:extLst>
                </a:gridCol>
                <a:gridCol w="954505">
                  <a:extLst>
                    <a:ext uri="{9D8B030D-6E8A-4147-A177-3AD203B41FA5}">
                      <a16:colId xmlns:a16="http://schemas.microsoft.com/office/drawing/2014/main" val="633998141"/>
                    </a:ext>
                  </a:extLst>
                </a:gridCol>
              </a:tblGrid>
              <a:tr h="1918335">
                <a:tc>
                  <a:txBody>
                    <a:bodyPr/>
                    <a:lstStyle/>
                    <a:p>
                      <a:pPr>
                        <a:lnSpc>
                          <a:spcPct val="107000"/>
                        </a:lnSpc>
                        <a:spcAft>
                          <a:spcPts val="800"/>
                        </a:spcAft>
                      </a:pPr>
                      <a:r>
                        <a:rPr lang="el-GR" sz="800">
                          <a:effectLst/>
                          <a:latin typeface="Arial" panose="020B0604020202020204" pitchFamily="34" charset="0"/>
                          <a:ea typeface="Times New Roman" panose="02020603050405020304" pitchFamily="18" charset="0"/>
                          <a:cs typeface="Times New Roman" panose="02020603050405020304" pitchFamily="18" charset="0"/>
                        </a:rPr>
                        <a:t>4η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nSpc>
                          <a:spcPct val="107000"/>
                        </a:lnSpc>
                        <a:spcAft>
                          <a:spcPts val="800"/>
                        </a:spcAft>
                      </a:pPr>
                      <a:r>
                        <a:rPr lang="el-GR" sz="800">
                          <a:effectLst/>
                          <a:latin typeface="Arial" panose="020B0604020202020204" pitchFamily="34" charset="0"/>
                          <a:ea typeface="Times New Roman" panose="02020603050405020304" pitchFamily="18" charset="0"/>
                          <a:cs typeface="Times New Roman" panose="02020603050405020304" pitchFamily="18" charset="0"/>
                        </a:rPr>
                        <a:t>Γ.Ν. Καβάλας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el-GR" sz="800" b="1">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nSpc>
                          <a:spcPct val="107000"/>
                        </a:lnSpc>
                        <a:spcAft>
                          <a:spcPts val="800"/>
                        </a:spcAft>
                      </a:pPr>
                      <a:r>
                        <a:rPr lang="el-GR" sz="800" dirty="0">
                          <a:effectLst/>
                          <a:latin typeface="Arial" panose="020B0604020202020204" pitchFamily="34" charset="0"/>
                          <a:ea typeface="Times New Roman" panose="02020603050405020304" pitchFamily="18" charset="0"/>
                          <a:cs typeface="Times New Roman" panose="02020603050405020304" pitchFamily="18" charset="0"/>
                        </a:rPr>
                        <a:t>Ακτινοσκοπικό, Σύστημα Οπτικής Τομογραφίας Συνοχής-</a:t>
                      </a:r>
                      <a:r>
                        <a:rPr lang="el-GR" sz="800" dirty="0" err="1">
                          <a:effectLst/>
                          <a:latin typeface="Arial" panose="020B0604020202020204" pitchFamily="34" charset="0"/>
                          <a:ea typeface="Times New Roman" panose="02020603050405020304" pitchFamily="18" charset="0"/>
                          <a:cs typeface="Times New Roman" panose="02020603050405020304" pitchFamily="18" charset="0"/>
                        </a:rPr>
                        <a:t>Φλουροαγγειογραφίας</a:t>
                      </a:r>
                      <a:r>
                        <a:rPr lang="el-GR" sz="800" dirty="0">
                          <a:effectLst/>
                          <a:latin typeface="Arial" panose="020B0604020202020204" pitchFamily="34" charset="0"/>
                          <a:ea typeface="Times New Roman" panose="02020603050405020304" pitchFamily="18" charset="0"/>
                          <a:cs typeface="Times New Roman" panose="02020603050405020304" pitchFamily="18" charset="0"/>
                        </a:rPr>
                        <a:t>, Νευροχειρουργικό Μικροσκόπιο, Σύστημα Χειρουργικών Επεμβάσεων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696673161"/>
                  </a:ext>
                </a:extLst>
              </a:tr>
            </a:tbl>
          </a:graphicData>
        </a:graphic>
      </p:graphicFrame>
    </p:spTree>
    <p:extLst>
      <p:ext uri="{BB962C8B-B14F-4D97-AF65-F5344CB8AC3E}">
        <p14:creationId xmlns:p14="http://schemas.microsoft.com/office/powerpoint/2010/main" val="1228916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5E02D9-AE9D-B913-12CB-5183E3B59172}"/>
              </a:ext>
            </a:extLst>
          </p:cNvPr>
          <p:cNvSpPr>
            <a:spLocks noGrp="1"/>
          </p:cNvSpPr>
          <p:nvPr>
            <p:ph type="title"/>
          </p:nvPr>
        </p:nvSpPr>
        <p:spPr/>
        <p:txBody>
          <a:bodyPr/>
          <a:lstStyle/>
          <a:p>
            <a:r>
              <a:rPr lang="el-GR" dirty="0"/>
              <a:t>Οφέλη</a:t>
            </a:r>
          </a:p>
        </p:txBody>
      </p:sp>
      <p:sp>
        <p:nvSpPr>
          <p:cNvPr id="3" name="Θέση περιεχομένου 2">
            <a:extLst>
              <a:ext uri="{FF2B5EF4-FFF2-40B4-BE49-F238E27FC236}">
                <a16:creationId xmlns:a16="http://schemas.microsoft.com/office/drawing/2014/main" id="{6E82EB92-A6F7-E94E-34C6-B27567A6ED2D}"/>
              </a:ext>
            </a:extLst>
          </p:cNvPr>
          <p:cNvSpPr>
            <a:spLocks noGrp="1"/>
          </p:cNvSpPr>
          <p:nvPr>
            <p:ph idx="1"/>
          </p:nvPr>
        </p:nvSpPr>
        <p:spPr>
          <a:xfrm>
            <a:off x="2589212" y="2133599"/>
            <a:ext cx="9195512" cy="4401207"/>
          </a:xfrm>
        </p:spPr>
        <p:txBody>
          <a:bodyPr>
            <a:normAutofit/>
          </a:bodyPr>
          <a:lstStyle/>
          <a:p>
            <a:r>
              <a:rPr lang="el-GR" u="sng" dirty="0"/>
              <a:t>Πρόσβαση</a:t>
            </a:r>
            <a:r>
              <a:rPr lang="el-GR" dirty="0"/>
              <a:t> των ασθενών και συγγενών τους πλησίον τόπου κατοικίας του.</a:t>
            </a:r>
          </a:p>
          <a:p>
            <a:r>
              <a:rPr lang="el-GR" dirty="0"/>
              <a:t>Ελαχιστοποίηση των διαπεριφερειακών </a:t>
            </a:r>
            <a:r>
              <a:rPr lang="el-GR" u="sng" dirty="0"/>
              <a:t>ροών</a:t>
            </a:r>
            <a:r>
              <a:rPr lang="el-GR" dirty="0"/>
              <a:t> των προγραμματισμένων.</a:t>
            </a:r>
          </a:p>
          <a:p>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Ελαχιστοποίηση των διαπεριφερειακών </a:t>
            </a:r>
            <a:r>
              <a:rPr kumimoji="0" lang="el-GR" sz="1800" b="0" i="0" u="sng"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διακομιδών</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των επειγόντων (ΕΚΑΒ).</a:t>
            </a:r>
          </a:p>
          <a:p>
            <a:r>
              <a:rPr lang="el-GR" dirty="0">
                <a:solidFill>
                  <a:prstClr val="black">
                    <a:lumMod val="75000"/>
                    <a:lumOff val="25000"/>
                  </a:prstClr>
                </a:solidFill>
                <a:latin typeface="Century Gothic" panose="020B0502020202020204"/>
              </a:rPr>
              <a:t>Συνεχής εκπαίδευση των </a:t>
            </a:r>
            <a:r>
              <a:rPr lang="el-GR" u="sng" dirty="0">
                <a:solidFill>
                  <a:prstClr val="black">
                    <a:lumMod val="75000"/>
                    <a:lumOff val="25000"/>
                  </a:prstClr>
                </a:solidFill>
                <a:latin typeface="Century Gothic" panose="020B0502020202020204"/>
              </a:rPr>
              <a:t>επαγγελματιών</a:t>
            </a:r>
            <a:r>
              <a:rPr lang="el-GR" dirty="0">
                <a:solidFill>
                  <a:prstClr val="black">
                    <a:lumMod val="75000"/>
                    <a:lumOff val="25000"/>
                  </a:prstClr>
                </a:solidFill>
                <a:latin typeface="Century Gothic" panose="020B0502020202020204"/>
              </a:rPr>
              <a:t> υγείας και στο τόπο εργασίας τους.</a:t>
            </a:r>
            <a:endPar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r>
              <a:rPr lang="el-GR" u="sng" dirty="0">
                <a:solidFill>
                  <a:prstClr val="black">
                    <a:lumMod val="75000"/>
                    <a:lumOff val="25000"/>
                  </a:prstClr>
                </a:solidFill>
                <a:latin typeface="Century Gothic" panose="020B0502020202020204"/>
              </a:rPr>
              <a:t>Οικονομίες</a:t>
            </a:r>
            <a:r>
              <a:rPr lang="el-GR" dirty="0">
                <a:solidFill>
                  <a:prstClr val="black">
                    <a:lumMod val="75000"/>
                    <a:lumOff val="25000"/>
                  </a:prstClr>
                </a:solidFill>
                <a:latin typeface="Century Gothic" panose="020B0502020202020204"/>
              </a:rPr>
              <a:t> κλίμακας από την εξισορρόπηση της </a:t>
            </a:r>
            <a:r>
              <a:rPr lang="el-GR" u="sng" dirty="0">
                <a:solidFill>
                  <a:prstClr val="black">
                    <a:lumMod val="75000"/>
                    <a:lumOff val="25000"/>
                  </a:prstClr>
                </a:solidFill>
                <a:latin typeface="Century Gothic" panose="020B0502020202020204"/>
              </a:rPr>
              <a:t>πληρότητας</a:t>
            </a:r>
            <a:r>
              <a:rPr lang="el-GR" dirty="0">
                <a:solidFill>
                  <a:prstClr val="black">
                    <a:lumMod val="75000"/>
                    <a:lumOff val="25000"/>
                  </a:prstClr>
                </a:solidFill>
                <a:latin typeface="Century Gothic" panose="020B0502020202020204"/>
              </a:rPr>
              <a:t> (κάλυψης).</a:t>
            </a:r>
          </a:p>
          <a:p>
            <a:r>
              <a:rPr lang="el-GR" dirty="0">
                <a:solidFill>
                  <a:prstClr val="black">
                    <a:lumMod val="75000"/>
                    <a:lumOff val="25000"/>
                  </a:prstClr>
                </a:solidFill>
                <a:latin typeface="Century Gothic" panose="020B0502020202020204"/>
              </a:rPr>
              <a:t>Ανταπόκριση της </a:t>
            </a:r>
            <a:r>
              <a:rPr lang="el-GR" u="sng" dirty="0">
                <a:solidFill>
                  <a:prstClr val="black">
                    <a:lumMod val="75000"/>
                    <a:lumOff val="25000"/>
                  </a:prstClr>
                </a:solidFill>
                <a:latin typeface="Century Gothic" panose="020B0502020202020204"/>
              </a:rPr>
              <a:t>πολιτικής</a:t>
            </a:r>
            <a:r>
              <a:rPr lang="el-GR" dirty="0">
                <a:solidFill>
                  <a:prstClr val="black">
                    <a:lumMod val="75000"/>
                    <a:lumOff val="25000"/>
                  </a:prstClr>
                </a:solidFill>
                <a:latin typeface="Century Gothic" panose="020B0502020202020204"/>
              </a:rPr>
              <a:t> υγείας στις </a:t>
            </a:r>
            <a:r>
              <a:rPr lang="el-GR" u="sng" dirty="0">
                <a:solidFill>
                  <a:prstClr val="black">
                    <a:lumMod val="75000"/>
                    <a:lumOff val="25000"/>
                  </a:prstClr>
                </a:solidFill>
                <a:latin typeface="Century Gothic" panose="020B0502020202020204"/>
              </a:rPr>
              <a:t>ανάγκες</a:t>
            </a:r>
            <a:r>
              <a:rPr lang="el-GR" dirty="0">
                <a:solidFill>
                  <a:prstClr val="black">
                    <a:lumMod val="75000"/>
                    <a:lumOff val="25000"/>
                  </a:prstClr>
                </a:solidFill>
                <a:latin typeface="Century Gothic" panose="020B0502020202020204"/>
              </a:rPr>
              <a:t> και τις επιθυμίες των πολιτών.</a:t>
            </a:r>
          </a:p>
          <a:p>
            <a:endParaRPr lang="el-GR" dirty="0">
              <a:solidFill>
                <a:prstClr val="black">
                  <a:lumMod val="75000"/>
                  <a:lumOff val="25000"/>
                </a:prstClr>
              </a:solidFill>
              <a:latin typeface="Century Gothic" panose="020B0502020202020204"/>
            </a:endParaRPr>
          </a:p>
        </p:txBody>
      </p:sp>
    </p:spTree>
    <p:extLst>
      <p:ext uri="{BB962C8B-B14F-4D97-AF65-F5344CB8AC3E}">
        <p14:creationId xmlns:p14="http://schemas.microsoft.com/office/powerpoint/2010/main" val="3682380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78"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81" name="Group 8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82" name="Freeform: Shape 8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746" name="1 - Τίτλος">
            <a:extLst>
              <a:ext uri="{FF2B5EF4-FFF2-40B4-BE49-F238E27FC236}">
                <a16:creationId xmlns:a16="http://schemas.microsoft.com/office/drawing/2014/main" id="{8F1195A8-E3EC-49C7-8068-D323643195E8}"/>
              </a:ext>
            </a:extLst>
          </p:cNvPr>
          <p:cNvSpPr>
            <a:spLocks noGrp="1" noChangeArrowheads="1"/>
          </p:cNvSpPr>
          <p:nvPr>
            <p:ph type="title" idx="4294967295"/>
          </p:nvPr>
        </p:nvSpPr>
        <p:spPr>
          <a:xfrm>
            <a:off x="786385" y="841248"/>
            <a:ext cx="3515244" cy="5340097"/>
          </a:xfrm>
        </p:spPr>
        <p:txBody>
          <a:bodyPr vert="horz" lIns="91440" tIns="45720" rIns="91440" bIns="45720" rtlCol="0" anchor="ctr">
            <a:normAutofit/>
          </a:bodyPr>
          <a:lstStyle/>
          <a:p>
            <a:r>
              <a:rPr lang="en-US" altLang="el-GR" sz="4800" kern="1200">
                <a:solidFill>
                  <a:schemeClr val="bg1"/>
                </a:solidFill>
                <a:latin typeface="+mj-lt"/>
                <a:ea typeface="+mj-ea"/>
                <a:cs typeface="+mj-cs"/>
              </a:rPr>
              <a:t>Πολιτική Υγείας</a:t>
            </a:r>
          </a:p>
        </p:txBody>
      </p:sp>
      <p:graphicFrame>
        <p:nvGraphicFramePr>
          <p:cNvPr id="31749" name="2 - Θέση περιεχομένου">
            <a:extLst>
              <a:ext uri="{FF2B5EF4-FFF2-40B4-BE49-F238E27FC236}">
                <a16:creationId xmlns:a16="http://schemas.microsoft.com/office/drawing/2014/main" id="{B60CA707-5C49-4C9E-9BE6-3C385451B13C}"/>
              </a:ext>
            </a:extLst>
          </p:cNvPr>
          <p:cNvGraphicFramePr>
            <a:graphicFrameLocks noGrp="1"/>
          </p:cNvGraphicFramePr>
          <p:nvPr>
            <p:ph idx="4294967295"/>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938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770" name="AutoShape 2">
            <a:extLst>
              <a:ext uri="{FF2B5EF4-FFF2-40B4-BE49-F238E27FC236}">
                <a16:creationId xmlns:a16="http://schemas.microsoft.com/office/drawing/2014/main" id="{66960DB9-23B1-4AB1-8F35-6F8341CC4821}"/>
              </a:ext>
            </a:extLst>
          </p:cNvPr>
          <p:cNvSpPr>
            <a:spLocks noGrp="1" noChangeArrowheads="1"/>
          </p:cNvSpPr>
          <p:nvPr>
            <p:ph type="title" idx="4294967295"/>
          </p:nvPr>
        </p:nvSpPr>
        <p:spPr>
          <a:xfrm>
            <a:off x="777240" y="731519"/>
            <a:ext cx="2845191" cy="3237579"/>
          </a:xfrm>
        </p:spPr>
        <p:txBody>
          <a:bodyPr vert="horz" lIns="91440" tIns="45720" rIns="91440" bIns="45720" rtlCol="0" anchor="ctr">
            <a:normAutofit/>
          </a:bodyPr>
          <a:lstStyle/>
          <a:p>
            <a:r>
              <a:rPr lang="en-US" altLang="el-GR" sz="3800" b="1" kern="1200">
                <a:solidFill>
                  <a:srgbClr val="FFFFFF"/>
                </a:solidFill>
                <a:latin typeface="+mj-lt"/>
                <a:ea typeface="+mj-ea"/>
                <a:cs typeface="+mj-cs"/>
              </a:rPr>
              <a:t>Νέα Δημόσια Διοίκηση (ΕΟΠΥΥ/ΕΣΥ)</a:t>
            </a:r>
          </a:p>
        </p:txBody>
      </p:sp>
      <p:sp>
        <p:nvSpPr>
          <p:cNvPr id="74" name="Rectangle 7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1" name="Rectangle 3">
            <a:extLst>
              <a:ext uri="{FF2B5EF4-FFF2-40B4-BE49-F238E27FC236}">
                <a16:creationId xmlns:a16="http://schemas.microsoft.com/office/drawing/2014/main" id="{F742305B-A030-470E-8711-36DACC7E0AC5}"/>
              </a:ext>
            </a:extLst>
          </p:cNvPr>
          <p:cNvSpPr>
            <a:spLocks noGrp="1" noChangeArrowheads="1"/>
          </p:cNvSpPr>
          <p:nvPr>
            <p:ph type="body" idx="4294967295"/>
          </p:nvPr>
        </p:nvSpPr>
        <p:spPr>
          <a:xfrm>
            <a:off x="4379709" y="686862"/>
            <a:ext cx="7037591" cy="5475129"/>
          </a:xfrm>
        </p:spPr>
        <p:txBody>
          <a:bodyPr vert="horz" lIns="91440" tIns="45720" rIns="91440" bIns="45720" rtlCol="0" anchor="ctr">
            <a:normAutofit/>
          </a:bodyPr>
          <a:lstStyle/>
          <a:p>
            <a:r>
              <a:rPr lang="en-US" altLang="el-GR" sz="2200"/>
              <a:t>1. στρατηγικός σχεδιασμός (strategic planning) των πολιτικών (policies),</a:t>
            </a:r>
          </a:p>
          <a:p>
            <a:r>
              <a:rPr lang="en-US" altLang="el-GR" sz="2200"/>
              <a:t>2. διοίκηση αποτελεσμάτων (output/outcome management) σε προγράμματα ή υπηρεσίες,</a:t>
            </a:r>
          </a:p>
          <a:p>
            <a:r>
              <a:rPr lang="en-US" altLang="el-GR" sz="2200"/>
              <a:t>3. διοίκηση ολικής ποιότητας (total quality management) παρεχόμενων υπηρεσιών,</a:t>
            </a:r>
          </a:p>
          <a:p>
            <a:r>
              <a:rPr lang="en-US" altLang="el-GR" sz="2200"/>
              <a:t>4. ηλεκτρονική διακυβέρνηση (e-governance) με απλούστευση διαδικασιών μέσω και διαδικτύου,</a:t>
            </a:r>
          </a:p>
          <a:p>
            <a:r>
              <a:rPr lang="en-US" altLang="el-GR" sz="2200"/>
              <a:t>5. μέτρηση συγκριτικής απόδοσης μονάδων (bencmarking) και ο έλεγχος αυτών (audit),</a:t>
            </a:r>
          </a:p>
          <a:p>
            <a:r>
              <a:rPr lang="en-US" altLang="el-GR" sz="2200"/>
              <a:t>6. η κατάρτιση και παρακολούθηση προϋπολογισμών (budgeting) και η-προμηθειών (e-procurement),</a:t>
            </a:r>
          </a:p>
          <a:p>
            <a:r>
              <a:rPr lang="en-US" altLang="el-GR" sz="2200"/>
              <a:t>7. η σύνδεση αμοιβών προσωπικού με την απόδοσή του (HR performance).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465201"/>
            <a:ext cx="10069830" cy="721351"/>
          </a:xfrm>
          <a:prstGeom prst="rect">
            <a:avLst/>
          </a:prstGeom>
        </p:spPr>
        <p:txBody>
          <a:bodyPr vert="horz" wrap="square" lIns="0" tIns="53975" rIns="0" bIns="0" rtlCol="0">
            <a:spAutoFit/>
          </a:bodyPr>
          <a:lstStyle/>
          <a:p>
            <a:pPr marL="12700" marR="5080">
              <a:lnSpc>
                <a:spcPts val="2590"/>
              </a:lnSpc>
              <a:spcBef>
                <a:spcPts val="425"/>
              </a:spcBef>
            </a:pPr>
            <a:r>
              <a:rPr lang="el-GR" spc="-5" dirty="0"/>
              <a:t>Α. </a:t>
            </a:r>
            <a:r>
              <a:rPr spc="-5" dirty="0" err="1"/>
              <a:t>Υψηλό</a:t>
            </a:r>
            <a:r>
              <a:rPr spc="-20" dirty="0"/>
              <a:t> </a:t>
            </a:r>
            <a:r>
              <a:rPr spc="-5" dirty="0"/>
              <a:t>προσδόκιμο</a:t>
            </a:r>
            <a:r>
              <a:rPr spc="-20" dirty="0"/>
              <a:t> </a:t>
            </a:r>
            <a:r>
              <a:rPr spc="-5" dirty="0"/>
              <a:t>ζωής</a:t>
            </a:r>
            <a:r>
              <a:rPr spc="-20" dirty="0"/>
              <a:t> </a:t>
            </a:r>
            <a:r>
              <a:rPr dirty="0"/>
              <a:t>στην</a:t>
            </a:r>
            <a:r>
              <a:rPr spc="-25" dirty="0"/>
              <a:t> </a:t>
            </a:r>
            <a:r>
              <a:rPr dirty="0"/>
              <a:t>Ελλάδα,</a:t>
            </a:r>
            <a:r>
              <a:rPr spc="-30" dirty="0"/>
              <a:t> </a:t>
            </a:r>
            <a:r>
              <a:rPr lang="el-GR" spc="-30" dirty="0"/>
              <a:t>που όμως σταθεροποιείται. </a:t>
            </a:r>
            <a:endParaRPr spc="-5" dirty="0"/>
          </a:p>
          <a:p>
            <a:pPr marL="12700">
              <a:lnSpc>
                <a:spcPts val="2555"/>
              </a:lnSpc>
            </a:pPr>
            <a:r>
              <a:rPr dirty="0"/>
              <a:t>1</a:t>
            </a:r>
            <a:r>
              <a:rPr spc="-15" dirty="0"/>
              <a:t> </a:t>
            </a:r>
            <a:r>
              <a:rPr dirty="0"/>
              <a:t>στους</a:t>
            </a:r>
            <a:r>
              <a:rPr spc="-15" dirty="0"/>
              <a:t> </a:t>
            </a:r>
            <a:r>
              <a:rPr dirty="0"/>
              <a:t>5</a:t>
            </a:r>
            <a:r>
              <a:rPr spc="-25" dirty="0"/>
              <a:t> </a:t>
            </a:r>
            <a:r>
              <a:rPr spc="-5" dirty="0"/>
              <a:t>άνω</a:t>
            </a:r>
            <a:r>
              <a:rPr spc="-15" dirty="0"/>
              <a:t> </a:t>
            </a:r>
            <a:r>
              <a:rPr spc="-5" dirty="0"/>
              <a:t>των</a:t>
            </a:r>
            <a:r>
              <a:rPr spc="-15" dirty="0"/>
              <a:t> </a:t>
            </a:r>
            <a:r>
              <a:rPr dirty="0"/>
              <a:t>65</a:t>
            </a:r>
            <a:r>
              <a:rPr spc="-30" dirty="0"/>
              <a:t> </a:t>
            </a:r>
            <a:r>
              <a:rPr dirty="0"/>
              <a:t>ετών,</a:t>
            </a:r>
            <a:r>
              <a:rPr spc="-15" dirty="0"/>
              <a:t> </a:t>
            </a:r>
            <a:r>
              <a:rPr spc="-5" dirty="0"/>
              <a:t>με</a:t>
            </a:r>
            <a:r>
              <a:rPr spc="-15" dirty="0"/>
              <a:t> </a:t>
            </a:r>
            <a:r>
              <a:rPr dirty="0"/>
              <a:t>εκτίμηση</a:t>
            </a:r>
            <a:r>
              <a:rPr spc="-40" dirty="0"/>
              <a:t> </a:t>
            </a:r>
            <a:r>
              <a:rPr dirty="0"/>
              <a:t>για</a:t>
            </a:r>
            <a:r>
              <a:rPr spc="-20" dirty="0"/>
              <a:t> </a:t>
            </a:r>
            <a:r>
              <a:rPr dirty="0"/>
              <a:t>1</a:t>
            </a:r>
            <a:r>
              <a:rPr spc="-25" dirty="0"/>
              <a:t> </a:t>
            </a:r>
            <a:r>
              <a:rPr dirty="0"/>
              <a:t>στους</a:t>
            </a:r>
            <a:r>
              <a:rPr spc="-15" dirty="0"/>
              <a:t> </a:t>
            </a:r>
            <a:r>
              <a:rPr dirty="0"/>
              <a:t>3</a:t>
            </a:r>
            <a:r>
              <a:rPr spc="-15" dirty="0"/>
              <a:t> </a:t>
            </a:r>
            <a:r>
              <a:rPr spc="-5" dirty="0"/>
              <a:t>το </a:t>
            </a:r>
            <a:r>
              <a:rPr spc="-10" dirty="0"/>
              <a:t>2060</a:t>
            </a:r>
            <a:r>
              <a:rPr lang="el-GR" spc="-10" dirty="0"/>
              <a:t> …</a:t>
            </a:r>
            <a:endParaRPr spc="-10" dirty="0"/>
          </a:p>
        </p:txBody>
      </p:sp>
      <p:sp>
        <p:nvSpPr>
          <p:cNvPr id="3" name="object 3"/>
          <p:cNvSpPr txBox="1"/>
          <p:nvPr/>
        </p:nvSpPr>
        <p:spPr>
          <a:xfrm>
            <a:off x="78739" y="6431686"/>
            <a:ext cx="11196320" cy="323215"/>
          </a:xfrm>
          <a:prstGeom prst="rect">
            <a:avLst/>
          </a:prstGeom>
        </p:spPr>
        <p:txBody>
          <a:bodyPr vert="horz" wrap="square" lIns="0" tIns="12700" rIns="0" bIns="0" rtlCol="0">
            <a:spAutoFit/>
          </a:bodyPr>
          <a:lstStyle/>
          <a:p>
            <a:pPr marL="0" marR="5080" lvl="0" indent="0" algn="r" defTabSz="914400" rtl="0" eaLnBrk="1" fontAlgn="auto" latinLnBrk="0" hangingPunct="1">
              <a:lnSpc>
                <a:spcPts val="1260"/>
              </a:lnSpc>
              <a:spcBef>
                <a:spcPts val="100"/>
              </a:spcBef>
              <a:spcAft>
                <a:spcPts val="0"/>
              </a:spcAft>
              <a:buClrTx/>
              <a:buSzTx/>
              <a:buFontTx/>
              <a:buNone/>
              <a:tabLst/>
              <a:defRPr/>
            </a:pPr>
            <a:r>
              <a:rPr kumimoji="0" sz="1200" b="0" i="0" u="none" strike="noStrike" kern="1200" cap="none" spc="35" normalizeH="0" baseline="0" noProof="0" dirty="0">
                <a:ln>
                  <a:noFill/>
                </a:ln>
                <a:solidFill>
                  <a:srgbClr val="404040"/>
                </a:solidFill>
                <a:effectLst/>
                <a:uLnTx/>
                <a:uFillTx/>
                <a:latin typeface="Arial"/>
                <a:ea typeface="+mn-ea"/>
                <a:cs typeface="Arial"/>
              </a:rPr>
              <a:t>3</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ts val="108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Πηγή:</a:t>
            </a:r>
            <a:r>
              <a:rPr kumimoji="0" sz="1050" b="0" i="0" u="none" strike="noStrike" kern="1200" cap="none" spc="-2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OECD</a:t>
            </a:r>
            <a:r>
              <a:rPr kumimoji="0" sz="1050" b="0" i="0" u="none" strike="noStrike" kern="1200" cap="none" spc="1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Health</a:t>
            </a:r>
            <a:r>
              <a:rPr kumimoji="0" sz="1050" b="0" i="0" u="none" strike="noStrike" kern="1200" cap="none" spc="-1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Statistics,</a:t>
            </a:r>
            <a:r>
              <a:rPr kumimoji="0" sz="1050" b="0" i="0" u="none" strike="noStrike" kern="1200" cap="none" spc="4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2022,</a:t>
            </a:r>
            <a:r>
              <a:rPr kumimoji="0" sz="1050" b="0" i="0" u="none" strike="noStrike" kern="1200" cap="none" spc="-1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Eurostat,</a:t>
            </a:r>
            <a:r>
              <a:rPr kumimoji="0" sz="1050" b="0" i="0" u="none" strike="noStrike" kern="1200" cap="none" spc="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Population</a:t>
            </a:r>
            <a:r>
              <a:rPr kumimoji="0" sz="1050" b="0" i="0" u="none" strike="noStrike" kern="1200" cap="none" spc="-1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Projections,</a:t>
            </a:r>
            <a:r>
              <a:rPr kumimoji="0" sz="1050" b="0" i="0" u="none" strike="noStrike" kern="1200" cap="none" spc="5"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2022,</a:t>
            </a:r>
            <a:r>
              <a:rPr kumimoji="0" sz="1050" b="0" i="0" u="none" strike="noStrike" kern="1200" cap="none" spc="5"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επεξεργασία</a:t>
            </a:r>
            <a:r>
              <a:rPr kumimoji="0" sz="1050" b="0" i="0" u="none" strike="noStrike" kern="1200" cap="none" spc="-3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στοιχείων</a:t>
            </a:r>
            <a:r>
              <a:rPr kumimoji="0" sz="1050" b="0" i="0" u="none" strike="noStrike" kern="1200" cap="none" spc="-15"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ΙΟΒΕ</a:t>
            </a:r>
            <a:r>
              <a:rPr kumimoji="0" sz="1050" b="0" i="0" u="none" strike="noStrike" kern="1200" cap="none" spc="15"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*Δεν</a:t>
            </a:r>
            <a:r>
              <a:rPr kumimoji="0" sz="1050" b="0" i="0" u="none" strike="noStrike" kern="1200" cap="none" spc="-5" normalizeH="0" baseline="0" noProof="0" dirty="0">
                <a:ln>
                  <a:noFill/>
                </a:ln>
                <a:solidFill>
                  <a:prstClr val="black"/>
                </a:solidFill>
                <a:effectLst/>
                <a:uLnTx/>
                <a:uFillTx/>
                <a:latin typeface="Calibri"/>
                <a:ea typeface="+mn-ea"/>
                <a:cs typeface="Calibri"/>
              </a:rPr>
              <a:t> συνυπολογίζεται </a:t>
            </a:r>
            <a:r>
              <a:rPr kumimoji="0" sz="1050" b="0" i="0" u="none" strike="noStrike" kern="1200" cap="none" spc="0" normalizeH="0" baseline="0" noProof="0" dirty="0">
                <a:ln>
                  <a:noFill/>
                </a:ln>
                <a:solidFill>
                  <a:prstClr val="black"/>
                </a:solidFill>
                <a:effectLst/>
                <a:uLnTx/>
                <a:uFillTx/>
                <a:latin typeface="Calibri"/>
                <a:ea typeface="+mn-ea"/>
                <a:cs typeface="Calibri"/>
              </a:rPr>
              <a:t>η </a:t>
            </a:r>
            <a:r>
              <a:rPr kumimoji="0" sz="1050" b="0" i="0" u="none" strike="noStrike" kern="1200" cap="none" spc="-5" normalizeH="0" baseline="0" noProof="0" dirty="0">
                <a:ln>
                  <a:noFill/>
                </a:ln>
                <a:solidFill>
                  <a:prstClr val="black"/>
                </a:solidFill>
                <a:effectLst/>
                <a:uLnTx/>
                <a:uFillTx/>
                <a:latin typeface="Calibri"/>
                <a:ea typeface="+mn-ea"/>
                <a:cs typeface="Calibri"/>
              </a:rPr>
              <a:t>πιθανή</a:t>
            </a:r>
            <a:r>
              <a:rPr kumimoji="0" sz="1050" b="0" i="0" u="none" strike="noStrike" kern="1200" cap="none" spc="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μονιμοποίηση</a:t>
            </a:r>
            <a:r>
              <a:rPr kumimoji="0" sz="1050" b="0" i="0" u="none" strike="noStrike" kern="1200" cap="none" spc="-1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του</a:t>
            </a:r>
            <a:r>
              <a:rPr kumimoji="0" sz="1050" b="0" i="0" u="none" strike="noStrike" kern="1200" cap="none" spc="5"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μεταναστευτικού</a:t>
            </a: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ρεύματος</a:t>
            </a:r>
            <a:r>
              <a:rPr kumimoji="0" sz="1050" b="0" i="0" u="none" strike="noStrike" kern="1200" cap="none" spc="-2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από 2015</a:t>
            </a:r>
            <a:r>
              <a:rPr kumimoji="0" sz="1050" b="0" i="0" u="none" strike="noStrike" kern="1200" cap="none" spc="10" normalizeH="0" baseline="0" noProof="0" dirty="0">
                <a:ln>
                  <a:noFill/>
                </a:ln>
                <a:solidFill>
                  <a:prstClr val="black"/>
                </a:solidFill>
                <a:effectLst/>
                <a:uLnTx/>
                <a:uFillTx/>
                <a:latin typeface="Calibri"/>
                <a:ea typeface="+mn-ea"/>
                <a:cs typeface="Calibri"/>
              </a:rPr>
              <a:t> </a:t>
            </a:r>
            <a:r>
              <a:rPr kumimoji="0" sz="1050" b="0" i="0" u="none" strike="noStrike" kern="1200" cap="none" spc="0" normalizeH="0" baseline="0" noProof="0" dirty="0">
                <a:ln>
                  <a:noFill/>
                </a:ln>
                <a:solidFill>
                  <a:prstClr val="black"/>
                </a:solidFill>
                <a:effectLst/>
                <a:uLnTx/>
                <a:uFillTx/>
                <a:latin typeface="Calibri"/>
                <a:ea typeface="+mn-ea"/>
                <a:cs typeface="Calibri"/>
              </a:rPr>
              <a:t>και έπειτα</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957089" y="1929402"/>
            <a:ext cx="4979640" cy="4129238"/>
          </a:xfrm>
          <a:prstGeom prst="rect">
            <a:avLst/>
          </a:prstGeom>
        </p:spPr>
      </p:pic>
      <p:sp>
        <p:nvSpPr>
          <p:cNvPr id="5" name="object 5"/>
          <p:cNvSpPr/>
          <p:nvPr/>
        </p:nvSpPr>
        <p:spPr>
          <a:xfrm>
            <a:off x="7065264" y="5125211"/>
            <a:ext cx="4148454" cy="56515"/>
          </a:xfrm>
          <a:custGeom>
            <a:avLst/>
            <a:gdLst/>
            <a:ahLst/>
            <a:cxnLst/>
            <a:rect l="l" t="t" r="r" b="b"/>
            <a:pathLst>
              <a:path w="4148454" h="56514">
                <a:moveTo>
                  <a:pt x="0" y="0"/>
                </a:moveTo>
                <a:lnTo>
                  <a:pt x="4148328" y="0"/>
                </a:lnTo>
              </a:path>
              <a:path w="4148454" h="56514">
                <a:moveTo>
                  <a:pt x="0" y="0"/>
                </a:moveTo>
                <a:lnTo>
                  <a:pt x="0" y="56387"/>
                </a:lnTo>
              </a:path>
              <a:path w="4148454" h="56514">
                <a:moveTo>
                  <a:pt x="830579" y="0"/>
                </a:moveTo>
                <a:lnTo>
                  <a:pt x="830579" y="56387"/>
                </a:lnTo>
              </a:path>
              <a:path w="4148454" h="56514">
                <a:moveTo>
                  <a:pt x="1659635" y="0"/>
                </a:moveTo>
                <a:lnTo>
                  <a:pt x="1659635" y="56387"/>
                </a:lnTo>
              </a:path>
              <a:path w="4148454" h="56514">
                <a:moveTo>
                  <a:pt x="2490215" y="0"/>
                </a:moveTo>
                <a:lnTo>
                  <a:pt x="2490215" y="56387"/>
                </a:lnTo>
              </a:path>
              <a:path w="4148454" h="56514">
                <a:moveTo>
                  <a:pt x="3319271" y="0"/>
                </a:moveTo>
                <a:lnTo>
                  <a:pt x="3319271" y="56387"/>
                </a:lnTo>
              </a:path>
              <a:path w="4148454" h="56514">
                <a:moveTo>
                  <a:pt x="4148328" y="0"/>
                </a:moveTo>
                <a:lnTo>
                  <a:pt x="4148328" y="56387"/>
                </a:lnTo>
              </a:path>
            </a:pathLst>
          </a:custGeom>
          <a:ln w="952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object 6"/>
          <p:cNvGrpSpPr/>
          <p:nvPr/>
        </p:nvGrpSpPr>
        <p:grpSpPr>
          <a:xfrm>
            <a:off x="7444549" y="2445702"/>
            <a:ext cx="3391535" cy="1058545"/>
            <a:chOff x="7444549" y="2445702"/>
            <a:chExt cx="3391535" cy="1058545"/>
          </a:xfrm>
        </p:grpSpPr>
        <p:sp>
          <p:nvSpPr>
            <p:cNvPr id="7" name="object 7"/>
            <p:cNvSpPr/>
            <p:nvPr/>
          </p:nvSpPr>
          <p:spPr>
            <a:xfrm>
              <a:off x="7480553" y="2481833"/>
              <a:ext cx="3319779" cy="853440"/>
            </a:xfrm>
            <a:custGeom>
              <a:avLst/>
              <a:gdLst/>
              <a:ahLst/>
              <a:cxnLst/>
              <a:rect l="l" t="t" r="r" b="b"/>
              <a:pathLst>
                <a:path w="3319779" h="853439">
                  <a:moveTo>
                    <a:pt x="0" y="853439"/>
                  </a:moveTo>
                  <a:lnTo>
                    <a:pt x="829055" y="626363"/>
                  </a:lnTo>
                  <a:lnTo>
                    <a:pt x="1659636" y="266700"/>
                  </a:lnTo>
                  <a:lnTo>
                    <a:pt x="2488692" y="0"/>
                  </a:lnTo>
                  <a:lnTo>
                    <a:pt x="3319272" y="24383"/>
                  </a:lnTo>
                </a:path>
              </a:pathLst>
            </a:custGeom>
            <a:ln w="28575">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object 8"/>
            <p:cNvPicPr/>
            <p:nvPr/>
          </p:nvPicPr>
          <p:blipFill>
            <a:blip r:embed="rId3" cstate="print"/>
            <a:stretch>
              <a:fillRect/>
            </a:stretch>
          </p:blipFill>
          <p:spPr>
            <a:xfrm>
              <a:off x="7444549" y="3297618"/>
              <a:ext cx="73533" cy="73533"/>
            </a:xfrm>
            <a:prstGeom prst="rect">
              <a:avLst/>
            </a:prstGeom>
          </p:spPr>
        </p:pic>
        <p:pic>
          <p:nvPicPr>
            <p:cNvPr id="9" name="object 9"/>
            <p:cNvPicPr/>
            <p:nvPr/>
          </p:nvPicPr>
          <p:blipFill>
            <a:blip r:embed="rId4" cstate="print"/>
            <a:stretch>
              <a:fillRect/>
            </a:stretch>
          </p:blipFill>
          <p:spPr>
            <a:xfrm>
              <a:off x="8273605" y="3070542"/>
              <a:ext cx="73532" cy="73533"/>
            </a:xfrm>
            <a:prstGeom prst="rect">
              <a:avLst/>
            </a:prstGeom>
          </p:spPr>
        </p:pic>
        <p:pic>
          <p:nvPicPr>
            <p:cNvPr id="10" name="object 10"/>
            <p:cNvPicPr/>
            <p:nvPr/>
          </p:nvPicPr>
          <p:blipFill>
            <a:blip r:embed="rId3" cstate="print"/>
            <a:stretch>
              <a:fillRect/>
            </a:stretch>
          </p:blipFill>
          <p:spPr>
            <a:xfrm>
              <a:off x="9102661" y="2710878"/>
              <a:ext cx="73532" cy="73533"/>
            </a:xfrm>
            <a:prstGeom prst="rect">
              <a:avLst/>
            </a:prstGeom>
          </p:spPr>
        </p:pic>
        <p:pic>
          <p:nvPicPr>
            <p:cNvPr id="11" name="object 11"/>
            <p:cNvPicPr/>
            <p:nvPr/>
          </p:nvPicPr>
          <p:blipFill>
            <a:blip r:embed="rId5" cstate="print"/>
            <a:stretch>
              <a:fillRect/>
            </a:stretch>
          </p:blipFill>
          <p:spPr>
            <a:xfrm>
              <a:off x="9933241" y="2445702"/>
              <a:ext cx="73532" cy="73533"/>
            </a:xfrm>
            <a:prstGeom prst="rect">
              <a:avLst/>
            </a:prstGeom>
          </p:spPr>
        </p:pic>
        <p:pic>
          <p:nvPicPr>
            <p:cNvPr id="12" name="object 12"/>
            <p:cNvPicPr/>
            <p:nvPr/>
          </p:nvPicPr>
          <p:blipFill>
            <a:blip r:embed="rId6" cstate="print"/>
            <a:stretch>
              <a:fillRect/>
            </a:stretch>
          </p:blipFill>
          <p:spPr>
            <a:xfrm>
              <a:off x="10762297" y="2468562"/>
              <a:ext cx="73533" cy="73533"/>
            </a:xfrm>
            <a:prstGeom prst="rect">
              <a:avLst/>
            </a:prstGeom>
          </p:spPr>
        </p:pic>
        <p:sp>
          <p:nvSpPr>
            <p:cNvPr id="13" name="object 13"/>
            <p:cNvSpPr/>
            <p:nvPr/>
          </p:nvSpPr>
          <p:spPr>
            <a:xfrm>
              <a:off x="7480553" y="2756153"/>
              <a:ext cx="3319779" cy="711835"/>
            </a:xfrm>
            <a:custGeom>
              <a:avLst/>
              <a:gdLst/>
              <a:ahLst/>
              <a:cxnLst/>
              <a:rect l="l" t="t" r="r" b="b"/>
              <a:pathLst>
                <a:path w="3319779" h="711835">
                  <a:moveTo>
                    <a:pt x="0" y="711708"/>
                  </a:moveTo>
                  <a:lnTo>
                    <a:pt x="829055" y="477012"/>
                  </a:lnTo>
                  <a:lnTo>
                    <a:pt x="1659636" y="210312"/>
                  </a:lnTo>
                  <a:lnTo>
                    <a:pt x="2488692" y="62484"/>
                  </a:lnTo>
                  <a:lnTo>
                    <a:pt x="3319272" y="0"/>
                  </a:lnTo>
                </a:path>
              </a:pathLst>
            </a:custGeom>
            <a:ln w="28575">
              <a:solidFill>
                <a:srgbClr val="A4A4A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7" cstate="print"/>
            <a:stretch>
              <a:fillRect/>
            </a:stretch>
          </p:blipFill>
          <p:spPr>
            <a:xfrm>
              <a:off x="7444549" y="3430206"/>
              <a:ext cx="73533" cy="73532"/>
            </a:xfrm>
            <a:prstGeom prst="rect">
              <a:avLst/>
            </a:prstGeom>
          </p:spPr>
        </p:pic>
        <p:pic>
          <p:nvPicPr>
            <p:cNvPr id="15" name="object 15"/>
            <p:cNvPicPr/>
            <p:nvPr/>
          </p:nvPicPr>
          <p:blipFill>
            <a:blip r:embed="rId8" cstate="print"/>
            <a:stretch>
              <a:fillRect/>
            </a:stretch>
          </p:blipFill>
          <p:spPr>
            <a:xfrm>
              <a:off x="8273605" y="3195510"/>
              <a:ext cx="73532" cy="73532"/>
            </a:xfrm>
            <a:prstGeom prst="rect">
              <a:avLst/>
            </a:prstGeom>
          </p:spPr>
        </p:pic>
        <p:pic>
          <p:nvPicPr>
            <p:cNvPr id="16" name="object 16"/>
            <p:cNvPicPr/>
            <p:nvPr/>
          </p:nvPicPr>
          <p:blipFill>
            <a:blip r:embed="rId7" cstate="print"/>
            <a:stretch>
              <a:fillRect/>
            </a:stretch>
          </p:blipFill>
          <p:spPr>
            <a:xfrm>
              <a:off x="9102661" y="2930334"/>
              <a:ext cx="73532" cy="73532"/>
            </a:xfrm>
            <a:prstGeom prst="rect">
              <a:avLst/>
            </a:prstGeom>
          </p:spPr>
        </p:pic>
        <p:pic>
          <p:nvPicPr>
            <p:cNvPr id="17" name="object 17"/>
            <p:cNvPicPr/>
            <p:nvPr/>
          </p:nvPicPr>
          <p:blipFill>
            <a:blip r:embed="rId9" cstate="print"/>
            <a:stretch>
              <a:fillRect/>
            </a:stretch>
          </p:blipFill>
          <p:spPr>
            <a:xfrm>
              <a:off x="9933241" y="2780982"/>
              <a:ext cx="73532" cy="73532"/>
            </a:xfrm>
            <a:prstGeom prst="rect">
              <a:avLst/>
            </a:prstGeom>
          </p:spPr>
        </p:pic>
        <p:pic>
          <p:nvPicPr>
            <p:cNvPr id="18" name="object 18"/>
            <p:cNvPicPr/>
            <p:nvPr/>
          </p:nvPicPr>
          <p:blipFill>
            <a:blip r:embed="rId9" cstate="print"/>
            <a:stretch>
              <a:fillRect/>
            </a:stretch>
          </p:blipFill>
          <p:spPr>
            <a:xfrm>
              <a:off x="10762297" y="2718498"/>
              <a:ext cx="73533" cy="73533"/>
            </a:xfrm>
            <a:prstGeom prst="rect">
              <a:avLst/>
            </a:prstGeom>
          </p:spPr>
        </p:pic>
      </p:grpSp>
      <p:sp>
        <p:nvSpPr>
          <p:cNvPr id="19" name="object 19"/>
          <p:cNvSpPr txBox="1"/>
          <p:nvPr/>
        </p:nvSpPr>
        <p:spPr>
          <a:xfrm>
            <a:off x="7311897" y="3007613"/>
            <a:ext cx="339725"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5" normalizeH="0" baseline="0" noProof="0" dirty="0">
                <a:ln>
                  <a:noFill/>
                </a:ln>
                <a:solidFill>
                  <a:srgbClr val="404040"/>
                </a:solidFill>
                <a:effectLst/>
                <a:uLnTx/>
                <a:uFillTx/>
                <a:latin typeface="Calibri"/>
                <a:ea typeface="+mn-ea"/>
                <a:cs typeface="Calibri"/>
              </a:rPr>
              <a:t>22,9</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20" name="object 20"/>
          <p:cNvSpPr txBox="1"/>
          <p:nvPr/>
        </p:nvSpPr>
        <p:spPr>
          <a:xfrm>
            <a:off x="8141589" y="2780792"/>
            <a:ext cx="339725"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5" normalizeH="0" baseline="0" noProof="0" dirty="0">
                <a:ln>
                  <a:noFill/>
                </a:ln>
                <a:solidFill>
                  <a:srgbClr val="404040"/>
                </a:solidFill>
                <a:effectLst/>
                <a:uLnTx/>
                <a:uFillTx/>
                <a:latin typeface="Calibri"/>
                <a:ea typeface="+mn-ea"/>
                <a:cs typeface="Calibri"/>
              </a:rPr>
              <a:t>25,8</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21" name="object 21"/>
          <p:cNvSpPr txBox="1"/>
          <p:nvPr/>
        </p:nvSpPr>
        <p:spPr>
          <a:xfrm>
            <a:off x="8971280" y="2421127"/>
            <a:ext cx="339725"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5" normalizeH="0" baseline="0" noProof="0" dirty="0">
                <a:ln>
                  <a:noFill/>
                </a:ln>
                <a:solidFill>
                  <a:srgbClr val="404040"/>
                </a:solidFill>
                <a:effectLst/>
                <a:uLnTx/>
                <a:uFillTx/>
                <a:latin typeface="Calibri"/>
                <a:ea typeface="+mn-ea"/>
                <a:cs typeface="Calibri"/>
              </a:rPr>
              <a:t>30,4</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22" name="object 22"/>
          <p:cNvSpPr txBox="1"/>
          <p:nvPr/>
        </p:nvSpPr>
        <p:spPr>
          <a:xfrm>
            <a:off x="9801225" y="2154758"/>
            <a:ext cx="340360" cy="240029"/>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10" normalizeH="0" baseline="0" noProof="0" dirty="0">
                <a:ln>
                  <a:noFill/>
                </a:ln>
                <a:solidFill>
                  <a:srgbClr val="404040"/>
                </a:solidFill>
                <a:effectLst/>
                <a:uLnTx/>
                <a:uFillTx/>
                <a:latin typeface="Calibri"/>
                <a:ea typeface="+mn-ea"/>
                <a:cs typeface="Calibri"/>
              </a:rPr>
              <a:t>33</a:t>
            </a:r>
            <a:r>
              <a:rPr kumimoji="0" sz="1400" b="0" i="0" u="none" strike="noStrike" kern="1200" cap="none" spc="0" normalizeH="0" baseline="0" noProof="0" dirty="0">
                <a:ln>
                  <a:noFill/>
                </a:ln>
                <a:solidFill>
                  <a:srgbClr val="404040"/>
                </a:solidFill>
                <a:effectLst/>
                <a:uLnTx/>
                <a:uFillTx/>
                <a:latin typeface="Calibri"/>
                <a:ea typeface="+mn-ea"/>
                <a:cs typeface="Calibri"/>
              </a:rPr>
              <a:t>,8</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23" name="object 23"/>
          <p:cNvSpPr txBox="1"/>
          <p:nvPr/>
        </p:nvSpPr>
        <p:spPr>
          <a:xfrm>
            <a:off x="10630916" y="2178253"/>
            <a:ext cx="340360" cy="240029"/>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10" normalizeH="0" baseline="0" noProof="0" dirty="0">
                <a:ln>
                  <a:noFill/>
                </a:ln>
                <a:solidFill>
                  <a:srgbClr val="404040"/>
                </a:solidFill>
                <a:effectLst/>
                <a:uLnTx/>
                <a:uFillTx/>
                <a:latin typeface="Calibri"/>
                <a:ea typeface="+mn-ea"/>
                <a:cs typeface="Calibri"/>
              </a:rPr>
              <a:t>33</a:t>
            </a:r>
            <a:r>
              <a:rPr kumimoji="0" sz="1400" b="0" i="0" u="none" strike="noStrike" kern="1200" cap="none" spc="0" normalizeH="0" baseline="0" noProof="0" dirty="0">
                <a:ln>
                  <a:noFill/>
                </a:ln>
                <a:solidFill>
                  <a:srgbClr val="404040"/>
                </a:solidFill>
                <a:effectLst/>
                <a:uLnTx/>
                <a:uFillTx/>
                <a:latin typeface="Calibri"/>
                <a:ea typeface="+mn-ea"/>
                <a:cs typeface="Calibri"/>
              </a:rPr>
              <a:t>,5</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24" name="object 24"/>
          <p:cNvSpPr txBox="1"/>
          <p:nvPr/>
        </p:nvSpPr>
        <p:spPr>
          <a:xfrm>
            <a:off x="7311897" y="3535426"/>
            <a:ext cx="339725"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5" normalizeH="0" baseline="0" noProof="0" dirty="0">
                <a:ln>
                  <a:noFill/>
                </a:ln>
                <a:solidFill>
                  <a:srgbClr val="404040"/>
                </a:solidFill>
                <a:effectLst/>
                <a:uLnTx/>
                <a:uFillTx/>
                <a:latin typeface="Calibri"/>
                <a:ea typeface="+mn-ea"/>
                <a:cs typeface="Calibri"/>
              </a:rPr>
              <a:t>21,2</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25" name="object 25"/>
          <p:cNvSpPr txBox="1"/>
          <p:nvPr/>
        </p:nvSpPr>
        <p:spPr>
          <a:xfrm>
            <a:off x="8141589" y="3300729"/>
            <a:ext cx="339725"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5" normalizeH="0" baseline="0" noProof="0" dirty="0">
                <a:ln>
                  <a:noFill/>
                </a:ln>
                <a:solidFill>
                  <a:srgbClr val="404040"/>
                </a:solidFill>
                <a:effectLst/>
                <a:uLnTx/>
                <a:uFillTx/>
                <a:latin typeface="Calibri"/>
                <a:ea typeface="+mn-ea"/>
                <a:cs typeface="Calibri"/>
              </a:rPr>
              <a:t>24,2</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26" name="object 26"/>
          <p:cNvSpPr txBox="1"/>
          <p:nvPr/>
        </p:nvSpPr>
        <p:spPr>
          <a:xfrm>
            <a:off x="8971280" y="3035045"/>
            <a:ext cx="339725"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5" normalizeH="0" baseline="0" noProof="0" dirty="0">
                <a:ln>
                  <a:noFill/>
                </a:ln>
                <a:solidFill>
                  <a:srgbClr val="404040"/>
                </a:solidFill>
                <a:effectLst/>
                <a:uLnTx/>
                <a:uFillTx/>
                <a:latin typeface="Calibri"/>
                <a:ea typeface="+mn-ea"/>
                <a:cs typeface="Calibri"/>
              </a:rPr>
              <a:t>27,6</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27" name="object 27"/>
          <p:cNvSpPr txBox="1"/>
          <p:nvPr/>
        </p:nvSpPr>
        <p:spPr>
          <a:xfrm>
            <a:off x="9801225" y="2885897"/>
            <a:ext cx="340360" cy="240029"/>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10" normalizeH="0" baseline="0" noProof="0" dirty="0">
                <a:ln>
                  <a:noFill/>
                </a:ln>
                <a:solidFill>
                  <a:srgbClr val="404040"/>
                </a:solidFill>
                <a:effectLst/>
                <a:uLnTx/>
                <a:uFillTx/>
                <a:latin typeface="Calibri"/>
                <a:ea typeface="+mn-ea"/>
                <a:cs typeface="Calibri"/>
              </a:rPr>
              <a:t>29</a:t>
            </a:r>
            <a:r>
              <a:rPr kumimoji="0" sz="1400" b="0" i="0" u="none" strike="noStrike" kern="1200" cap="none" spc="0" normalizeH="0" baseline="0" noProof="0" dirty="0">
                <a:ln>
                  <a:noFill/>
                </a:ln>
                <a:solidFill>
                  <a:srgbClr val="404040"/>
                </a:solidFill>
                <a:effectLst/>
                <a:uLnTx/>
                <a:uFillTx/>
                <a:latin typeface="Calibri"/>
                <a:ea typeface="+mn-ea"/>
                <a:cs typeface="Calibri"/>
              </a:rPr>
              <a:t>,5</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28" name="object 28"/>
          <p:cNvSpPr txBox="1"/>
          <p:nvPr/>
        </p:nvSpPr>
        <p:spPr>
          <a:xfrm>
            <a:off x="10630916" y="2823718"/>
            <a:ext cx="339725"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5" normalizeH="0" baseline="0" noProof="0" dirty="0">
                <a:ln>
                  <a:noFill/>
                </a:ln>
                <a:solidFill>
                  <a:srgbClr val="404040"/>
                </a:solidFill>
                <a:effectLst/>
                <a:uLnTx/>
                <a:uFillTx/>
                <a:latin typeface="Calibri"/>
                <a:ea typeface="+mn-ea"/>
                <a:cs typeface="Calibri"/>
              </a:rPr>
              <a:t>30,3</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29" name="object 29"/>
          <p:cNvSpPr txBox="1"/>
          <p:nvPr/>
        </p:nvSpPr>
        <p:spPr>
          <a:xfrm>
            <a:off x="6664197" y="4986273"/>
            <a:ext cx="249554"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srgbClr val="585858"/>
                </a:solidFill>
                <a:effectLst/>
                <a:uLnTx/>
                <a:uFillTx/>
                <a:latin typeface="Calibri"/>
                <a:ea typeface="+mn-ea"/>
                <a:cs typeface="Calibri"/>
              </a:rPr>
              <a:t>0,0</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30" name="object 30"/>
          <p:cNvSpPr txBox="1"/>
          <p:nvPr/>
        </p:nvSpPr>
        <p:spPr>
          <a:xfrm>
            <a:off x="6574281" y="3813175"/>
            <a:ext cx="339725" cy="1021715"/>
          </a:xfrm>
          <a:prstGeom prst="rect">
            <a:avLst/>
          </a:prstGeom>
        </p:spPr>
        <p:txBody>
          <a:bodyPr vert="horz" wrap="square" lIns="0" tIns="12700" rIns="0" bIns="0" rtlCol="0">
            <a:spAutoFit/>
          </a:bodyPr>
          <a:lstStyle/>
          <a:p>
            <a:pPr marL="0" marR="5080" lvl="0" indent="0" algn="r"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srgbClr val="585858"/>
                </a:solidFill>
                <a:effectLst/>
                <a:uLnTx/>
                <a:uFillTx/>
                <a:latin typeface="Calibri"/>
                <a:ea typeface="+mn-ea"/>
                <a:cs typeface="Calibri"/>
              </a:rPr>
              <a:t>15,0</a:t>
            </a:r>
            <a:endParaRPr kumimoji="0" sz="14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950" b="0" i="0" u="none" strike="noStrike" kern="1200" cap="none" spc="0" normalizeH="0" baseline="0" noProof="0">
              <a:ln>
                <a:noFill/>
              </a:ln>
              <a:solidFill>
                <a:prstClr val="black"/>
              </a:solidFill>
              <a:effectLst/>
              <a:uLnTx/>
              <a:uFillTx/>
              <a:latin typeface="Calibri"/>
              <a:ea typeface="+mn-ea"/>
              <a:cs typeface="Calibri"/>
            </a:endParaRPr>
          </a:p>
          <a:p>
            <a:pPr marL="0" marR="5080" lvl="0" indent="0" algn="r"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5" normalizeH="0" baseline="0" noProof="0" dirty="0">
                <a:ln>
                  <a:noFill/>
                </a:ln>
                <a:solidFill>
                  <a:srgbClr val="585858"/>
                </a:solidFill>
                <a:effectLst/>
                <a:uLnTx/>
                <a:uFillTx/>
                <a:latin typeface="Calibri"/>
                <a:ea typeface="+mn-ea"/>
                <a:cs typeface="Calibri"/>
              </a:rPr>
              <a:t>10,0</a:t>
            </a:r>
            <a:endParaRPr kumimoji="0" sz="14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950" b="0" i="0" u="none" strike="noStrike" kern="1200" cap="none" spc="0" normalizeH="0" baseline="0" noProof="0">
              <a:ln>
                <a:noFill/>
              </a:ln>
              <a:solidFill>
                <a:prstClr val="black"/>
              </a:solidFill>
              <a:effectLst/>
              <a:uLnTx/>
              <a:uFillTx/>
              <a:latin typeface="Calibri"/>
              <a:ea typeface="+mn-ea"/>
              <a:cs typeface="Calibri"/>
            </a:endParaRPr>
          </a:p>
          <a:p>
            <a:pPr marL="0" marR="5080" lvl="0" indent="0" algn="r"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5" normalizeH="0" baseline="0" noProof="0" dirty="0">
                <a:ln>
                  <a:noFill/>
                </a:ln>
                <a:solidFill>
                  <a:srgbClr val="585858"/>
                </a:solidFill>
                <a:effectLst/>
                <a:uLnTx/>
                <a:uFillTx/>
                <a:latin typeface="Calibri"/>
                <a:ea typeface="+mn-ea"/>
                <a:cs typeface="Calibri"/>
              </a:rPr>
              <a:t>5,0</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31" name="object 31"/>
          <p:cNvSpPr txBox="1"/>
          <p:nvPr/>
        </p:nvSpPr>
        <p:spPr>
          <a:xfrm>
            <a:off x="6574281" y="3422141"/>
            <a:ext cx="339725"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5" normalizeH="0" baseline="0" noProof="0" dirty="0">
                <a:ln>
                  <a:noFill/>
                </a:ln>
                <a:solidFill>
                  <a:srgbClr val="585858"/>
                </a:solidFill>
                <a:effectLst/>
                <a:uLnTx/>
                <a:uFillTx/>
                <a:latin typeface="Calibri"/>
                <a:ea typeface="+mn-ea"/>
                <a:cs typeface="Calibri"/>
              </a:rPr>
              <a:t>20,0</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32" name="object 32"/>
          <p:cNvSpPr txBox="1"/>
          <p:nvPr/>
        </p:nvSpPr>
        <p:spPr>
          <a:xfrm>
            <a:off x="6574281" y="3030982"/>
            <a:ext cx="339725"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5" normalizeH="0" baseline="0" noProof="0" dirty="0">
                <a:ln>
                  <a:noFill/>
                </a:ln>
                <a:solidFill>
                  <a:srgbClr val="585858"/>
                </a:solidFill>
                <a:effectLst/>
                <a:uLnTx/>
                <a:uFillTx/>
                <a:latin typeface="Calibri"/>
                <a:ea typeface="+mn-ea"/>
                <a:cs typeface="Calibri"/>
              </a:rPr>
              <a:t>25,0</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33" name="object 33"/>
          <p:cNvSpPr txBox="1"/>
          <p:nvPr/>
        </p:nvSpPr>
        <p:spPr>
          <a:xfrm>
            <a:off x="6574281" y="2639949"/>
            <a:ext cx="339725"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5" normalizeH="0" baseline="0" noProof="0" dirty="0">
                <a:ln>
                  <a:noFill/>
                </a:ln>
                <a:solidFill>
                  <a:srgbClr val="585858"/>
                </a:solidFill>
                <a:effectLst/>
                <a:uLnTx/>
                <a:uFillTx/>
                <a:latin typeface="Calibri"/>
                <a:ea typeface="+mn-ea"/>
                <a:cs typeface="Calibri"/>
              </a:rPr>
              <a:t>30,0</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34" name="object 34"/>
          <p:cNvSpPr txBox="1"/>
          <p:nvPr/>
        </p:nvSpPr>
        <p:spPr>
          <a:xfrm>
            <a:off x="6574281" y="2248916"/>
            <a:ext cx="339725"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5" normalizeH="0" baseline="0" noProof="0" dirty="0">
                <a:ln>
                  <a:noFill/>
                </a:ln>
                <a:solidFill>
                  <a:srgbClr val="585858"/>
                </a:solidFill>
                <a:effectLst/>
                <a:uLnTx/>
                <a:uFillTx/>
                <a:latin typeface="Calibri"/>
                <a:ea typeface="+mn-ea"/>
                <a:cs typeface="Calibri"/>
              </a:rPr>
              <a:t>35,0</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35" name="object 35"/>
          <p:cNvSpPr txBox="1"/>
          <p:nvPr/>
        </p:nvSpPr>
        <p:spPr>
          <a:xfrm>
            <a:off x="6574281" y="1857882"/>
            <a:ext cx="339725"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5" normalizeH="0" baseline="0" noProof="0" dirty="0">
                <a:ln>
                  <a:noFill/>
                </a:ln>
                <a:solidFill>
                  <a:srgbClr val="585858"/>
                </a:solidFill>
                <a:effectLst/>
                <a:uLnTx/>
                <a:uFillTx/>
                <a:latin typeface="Calibri"/>
                <a:ea typeface="+mn-ea"/>
                <a:cs typeface="Calibri"/>
              </a:rPr>
              <a:t>40,0</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36" name="object 36"/>
          <p:cNvSpPr txBox="1"/>
          <p:nvPr/>
        </p:nvSpPr>
        <p:spPr>
          <a:xfrm>
            <a:off x="7182993" y="5104384"/>
            <a:ext cx="3810000" cy="970915"/>
          </a:xfrm>
          <a:prstGeom prst="rect">
            <a:avLst/>
          </a:prstGeom>
        </p:spPr>
        <p:txBody>
          <a:bodyPr vert="horz" wrap="square" lIns="0" tIns="126365" rIns="0" bIns="0" rtlCol="0">
            <a:spAutoFit/>
          </a:bodyPr>
          <a:lstStyle/>
          <a:p>
            <a:pPr marL="118110" marR="0" lvl="0" indent="0" algn="l" defTabSz="914400" rtl="0" eaLnBrk="1" fontAlgn="auto" latinLnBrk="0" hangingPunct="1">
              <a:lnSpc>
                <a:spcPct val="100000"/>
              </a:lnSpc>
              <a:spcBef>
                <a:spcPts val="995"/>
              </a:spcBef>
              <a:spcAft>
                <a:spcPts val="0"/>
              </a:spcAft>
              <a:buClrTx/>
              <a:buSzTx/>
              <a:buFontTx/>
              <a:buNone/>
              <a:tabLst>
                <a:tab pos="948055" algn="l"/>
                <a:tab pos="1777364" algn="l"/>
                <a:tab pos="2607310" algn="l"/>
                <a:tab pos="3437254" algn="l"/>
              </a:tabLst>
              <a:defRPr/>
            </a:pPr>
            <a:r>
              <a:rPr kumimoji="0" sz="1400" b="0" i="0" u="none" strike="noStrike" kern="1200" cap="none" spc="-5" normalizeH="0" baseline="0" noProof="0" dirty="0">
                <a:ln>
                  <a:noFill/>
                </a:ln>
                <a:solidFill>
                  <a:srgbClr val="585858"/>
                </a:solidFill>
                <a:effectLst/>
                <a:uLnTx/>
                <a:uFillTx/>
                <a:latin typeface="Calibri"/>
                <a:ea typeface="+mn-ea"/>
                <a:cs typeface="Calibri"/>
              </a:rPr>
              <a:t>202</a:t>
            </a:r>
            <a:r>
              <a:rPr kumimoji="0" sz="1400" b="0" i="0" u="none" strike="noStrike" kern="1200" cap="none" spc="0" normalizeH="0" baseline="0" noProof="0" dirty="0">
                <a:ln>
                  <a:noFill/>
                </a:ln>
                <a:solidFill>
                  <a:srgbClr val="585858"/>
                </a:solidFill>
                <a:effectLst/>
                <a:uLnTx/>
                <a:uFillTx/>
                <a:latin typeface="Calibri"/>
                <a:ea typeface="+mn-ea"/>
                <a:cs typeface="Calibri"/>
              </a:rPr>
              <a:t>2	</a:t>
            </a:r>
            <a:r>
              <a:rPr kumimoji="0" sz="1400" b="0" i="0" u="none" strike="noStrike" kern="1200" cap="none" spc="-5" normalizeH="0" baseline="0" noProof="0" dirty="0">
                <a:ln>
                  <a:noFill/>
                </a:ln>
                <a:solidFill>
                  <a:srgbClr val="585858"/>
                </a:solidFill>
                <a:effectLst/>
                <a:uLnTx/>
                <a:uFillTx/>
                <a:latin typeface="Calibri"/>
                <a:ea typeface="+mn-ea"/>
                <a:cs typeface="Calibri"/>
              </a:rPr>
              <a:t>203</a:t>
            </a:r>
            <a:r>
              <a:rPr kumimoji="0" sz="1400" b="0" i="0" u="none" strike="noStrike" kern="1200" cap="none" spc="0" normalizeH="0" baseline="0" noProof="0" dirty="0">
                <a:ln>
                  <a:noFill/>
                </a:ln>
                <a:solidFill>
                  <a:srgbClr val="585858"/>
                </a:solidFill>
                <a:effectLst/>
                <a:uLnTx/>
                <a:uFillTx/>
                <a:latin typeface="Calibri"/>
                <a:ea typeface="+mn-ea"/>
                <a:cs typeface="Calibri"/>
              </a:rPr>
              <a:t>0	</a:t>
            </a:r>
            <a:r>
              <a:rPr kumimoji="0" sz="1400" b="0" i="0" u="none" strike="noStrike" kern="1200" cap="none" spc="-5" normalizeH="0" baseline="0" noProof="0" dirty="0">
                <a:ln>
                  <a:noFill/>
                </a:ln>
                <a:solidFill>
                  <a:srgbClr val="585858"/>
                </a:solidFill>
                <a:effectLst/>
                <a:uLnTx/>
                <a:uFillTx/>
                <a:latin typeface="Calibri"/>
                <a:ea typeface="+mn-ea"/>
                <a:cs typeface="Calibri"/>
              </a:rPr>
              <a:t>204</a:t>
            </a:r>
            <a:r>
              <a:rPr kumimoji="0" sz="1400" b="0" i="0" u="none" strike="noStrike" kern="1200" cap="none" spc="0" normalizeH="0" baseline="0" noProof="0" dirty="0">
                <a:ln>
                  <a:noFill/>
                </a:ln>
                <a:solidFill>
                  <a:srgbClr val="585858"/>
                </a:solidFill>
                <a:effectLst/>
                <a:uLnTx/>
                <a:uFillTx/>
                <a:latin typeface="Calibri"/>
                <a:ea typeface="+mn-ea"/>
                <a:cs typeface="Calibri"/>
              </a:rPr>
              <a:t>0	</a:t>
            </a:r>
            <a:r>
              <a:rPr kumimoji="0" sz="1400" b="0" i="0" u="none" strike="noStrike" kern="1200" cap="none" spc="-5" normalizeH="0" baseline="0" noProof="0" dirty="0">
                <a:ln>
                  <a:noFill/>
                </a:ln>
                <a:solidFill>
                  <a:srgbClr val="585858"/>
                </a:solidFill>
                <a:effectLst/>
                <a:uLnTx/>
                <a:uFillTx/>
                <a:latin typeface="Calibri"/>
                <a:ea typeface="+mn-ea"/>
                <a:cs typeface="Calibri"/>
              </a:rPr>
              <a:t>205</a:t>
            </a:r>
            <a:r>
              <a:rPr kumimoji="0" sz="1400" b="0" i="0" u="none" strike="noStrike" kern="1200" cap="none" spc="0" normalizeH="0" baseline="0" noProof="0" dirty="0">
                <a:ln>
                  <a:noFill/>
                </a:ln>
                <a:solidFill>
                  <a:srgbClr val="585858"/>
                </a:solidFill>
                <a:effectLst/>
                <a:uLnTx/>
                <a:uFillTx/>
                <a:latin typeface="Calibri"/>
                <a:ea typeface="+mn-ea"/>
                <a:cs typeface="Calibri"/>
              </a:rPr>
              <a:t>0	</a:t>
            </a:r>
            <a:r>
              <a:rPr kumimoji="0" sz="1400" b="0" i="0" u="none" strike="noStrike" kern="1200" cap="none" spc="-5" normalizeH="0" baseline="0" noProof="0" dirty="0">
                <a:ln>
                  <a:noFill/>
                </a:ln>
                <a:solidFill>
                  <a:srgbClr val="585858"/>
                </a:solidFill>
                <a:effectLst/>
                <a:uLnTx/>
                <a:uFillTx/>
                <a:latin typeface="Calibri"/>
                <a:ea typeface="+mn-ea"/>
                <a:cs typeface="Calibri"/>
              </a:rPr>
              <a:t>2060</a:t>
            </a:r>
            <a:endParaRPr kumimoji="0" sz="1400" b="0" i="0" u="none" strike="noStrike" kern="1200" cap="none" spc="0" normalizeH="0" baseline="0" noProof="0">
              <a:ln>
                <a:noFill/>
              </a:ln>
              <a:solidFill>
                <a:prstClr val="black"/>
              </a:solidFill>
              <a:effectLst/>
              <a:uLnTx/>
              <a:uFillTx/>
              <a:latin typeface="Calibri"/>
              <a:ea typeface="+mn-ea"/>
              <a:cs typeface="Calibri"/>
            </a:endParaRPr>
          </a:p>
          <a:p>
            <a:pPr marL="12700" marR="339725" lvl="0" indent="0" algn="l" defTabSz="914400" rtl="0" eaLnBrk="1" fontAlgn="auto" latinLnBrk="0" hangingPunct="1">
              <a:lnSpc>
                <a:spcPct val="136400"/>
              </a:lnSpc>
              <a:spcBef>
                <a:spcPts val="280"/>
              </a:spcBef>
              <a:spcAft>
                <a:spcPts val="0"/>
              </a:spcAft>
              <a:buClrTx/>
              <a:buSzTx/>
              <a:buFontTx/>
              <a:buNone/>
              <a:tabLst/>
              <a:defRPr/>
            </a:pPr>
            <a:r>
              <a:rPr kumimoji="0" sz="1400" b="0" i="0" u="none" strike="noStrike" kern="1200" cap="none" spc="-5" normalizeH="0" baseline="0" noProof="0" dirty="0">
                <a:ln>
                  <a:noFill/>
                </a:ln>
                <a:solidFill>
                  <a:srgbClr val="585858"/>
                </a:solidFill>
                <a:effectLst/>
                <a:uLnTx/>
                <a:uFillTx/>
                <a:latin typeface="Calibri"/>
                <a:ea typeface="+mn-ea"/>
                <a:cs typeface="Calibri"/>
              </a:rPr>
              <a:t>Ποσοστό</a:t>
            </a:r>
            <a:r>
              <a:rPr kumimoji="0" sz="1400" b="0" i="0" u="none" strike="noStrike" kern="1200" cap="none" spc="-15"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πληθυσμού </a:t>
            </a:r>
            <a:r>
              <a:rPr kumimoji="0" sz="1400" b="0" i="0" u="none" strike="noStrike" kern="1200" cap="none" spc="0" normalizeH="0" baseline="0" noProof="0" dirty="0">
                <a:ln>
                  <a:noFill/>
                </a:ln>
                <a:solidFill>
                  <a:srgbClr val="585858"/>
                </a:solidFill>
                <a:effectLst/>
                <a:uLnTx/>
                <a:uFillTx/>
                <a:latin typeface="Calibri"/>
                <a:ea typeface="+mn-ea"/>
                <a:cs typeface="Calibri"/>
              </a:rPr>
              <a:t>65</a:t>
            </a:r>
            <a:r>
              <a:rPr kumimoji="0" sz="1400" b="0" i="0" u="none" strike="noStrike" kern="1200" cap="none" spc="-5" normalizeH="0" baseline="0" noProof="0" dirty="0">
                <a:ln>
                  <a:noFill/>
                </a:ln>
                <a:solidFill>
                  <a:srgbClr val="585858"/>
                </a:solidFill>
                <a:effectLst/>
                <a:uLnTx/>
                <a:uFillTx/>
                <a:latin typeface="Calibri"/>
                <a:ea typeface="+mn-ea"/>
                <a:cs typeface="Calibri"/>
              </a:rPr>
              <a:t> ετών</a:t>
            </a:r>
            <a:r>
              <a:rPr kumimoji="0" sz="1400" b="0" i="0" u="none" strike="noStrike" kern="1200" cap="none" spc="-10" normalizeH="0" baseline="0" noProof="0" dirty="0">
                <a:ln>
                  <a:noFill/>
                </a:ln>
                <a:solidFill>
                  <a:srgbClr val="585858"/>
                </a:solidFill>
                <a:effectLst/>
                <a:uLnTx/>
                <a:uFillTx/>
                <a:latin typeface="Calibri"/>
                <a:ea typeface="+mn-ea"/>
                <a:cs typeface="Calibri"/>
              </a:rPr>
              <a:t> </a:t>
            </a:r>
            <a:r>
              <a:rPr kumimoji="0" sz="1400" b="0" i="0" u="none" strike="noStrike" kern="1200" cap="none" spc="-20" normalizeH="0" baseline="0" noProof="0" dirty="0">
                <a:ln>
                  <a:noFill/>
                </a:ln>
                <a:solidFill>
                  <a:srgbClr val="585858"/>
                </a:solidFill>
                <a:effectLst/>
                <a:uLnTx/>
                <a:uFillTx/>
                <a:latin typeface="Calibri"/>
                <a:ea typeface="+mn-ea"/>
                <a:cs typeface="Calibri"/>
              </a:rPr>
              <a:t>και</a:t>
            </a:r>
            <a:r>
              <a:rPr kumimoji="0" sz="1400" b="0" i="0" u="none" strike="noStrike" kern="1200" cap="none" spc="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άνω </a:t>
            </a:r>
            <a:r>
              <a:rPr kumimoji="0" sz="1400" b="0" i="0" u="none" strike="noStrike" kern="1200" cap="none" spc="-10" normalizeH="0" baseline="0" noProof="0" dirty="0">
                <a:ln>
                  <a:noFill/>
                </a:ln>
                <a:solidFill>
                  <a:srgbClr val="585858"/>
                </a:solidFill>
                <a:effectLst/>
                <a:uLnTx/>
                <a:uFillTx/>
                <a:latin typeface="Calibri"/>
                <a:ea typeface="+mn-ea"/>
                <a:cs typeface="Calibri"/>
              </a:rPr>
              <a:t>(Ελλάδα) </a:t>
            </a:r>
            <a:r>
              <a:rPr kumimoji="0" sz="1400" b="0" i="0" u="none" strike="noStrike" kern="1200" cap="none" spc="-30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Ποσοστό</a:t>
            </a:r>
            <a:r>
              <a:rPr kumimoji="0" sz="1400" b="0" i="0" u="none" strike="noStrike" kern="1200" cap="none" spc="-15"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πληθυσμού</a:t>
            </a:r>
            <a:r>
              <a:rPr kumimoji="0" sz="1400" b="0" i="0" u="none" strike="noStrike" kern="1200" cap="none" spc="-10" normalizeH="0" baseline="0" noProof="0" dirty="0">
                <a:ln>
                  <a:noFill/>
                </a:ln>
                <a:solidFill>
                  <a:srgbClr val="585858"/>
                </a:solidFill>
                <a:effectLst/>
                <a:uLnTx/>
                <a:uFillTx/>
                <a:latin typeface="Calibri"/>
                <a:ea typeface="+mn-ea"/>
                <a:cs typeface="Calibri"/>
              </a:rPr>
              <a:t> </a:t>
            </a:r>
            <a:r>
              <a:rPr kumimoji="0" sz="1400" b="0" i="0" u="none" strike="noStrike" kern="1200" cap="none" spc="0" normalizeH="0" baseline="0" noProof="0" dirty="0">
                <a:ln>
                  <a:noFill/>
                </a:ln>
                <a:solidFill>
                  <a:srgbClr val="585858"/>
                </a:solidFill>
                <a:effectLst/>
                <a:uLnTx/>
                <a:uFillTx/>
                <a:latin typeface="Calibri"/>
                <a:ea typeface="+mn-ea"/>
                <a:cs typeface="Calibri"/>
              </a:rPr>
              <a:t>65</a:t>
            </a:r>
            <a:r>
              <a:rPr kumimoji="0" sz="1400" b="0" i="0" u="none" strike="noStrike" kern="1200" cap="none" spc="-5" normalizeH="0" baseline="0" noProof="0" dirty="0">
                <a:ln>
                  <a:noFill/>
                </a:ln>
                <a:solidFill>
                  <a:srgbClr val="585858"/>
                </a:solidFill>
                <a:effectLst/>
                <a:uLnTx/>
                <a:uFillTx/>
                <a:latin typeface="Calibri"/>
                <a:ea typeface="+mn-ea"/>
                <a:cs typeface="Calibri"/>
              </a:rPr>
              <a:t> ετών</a:t>
            </a:r>
            <a:r>
              <a:rPr kumimoji="0" sz="1400" b="0" i="0" u="none" strike="noStrike" kern="1200" cap="none" spc="-15" normalizeH="0" baseline="0" noProof="0" dirty="0">
                <a:ln>
                  <a:noFill/>
                </a:ln>
                <a:solidFill>
                  <a:srgbClr val="585858"/>
                </a:solidFill>
                <a:effectLst/>
                <a:uLnTx/>
                <a:uFillTx/>
                <a:latin typeface="Calibri"/>
                <a:ea typeface="+mn-ea"/>
                <a:cs typeface="Calibri"/>
              </a:rPr>
              <a:t> </a:t>
            </a:r>
            <a:r>
              <a:rPr kumimoji="0" sz="1400" b="0" i="0" u="none" strike="noStrike" kern="1200" cap="none" spc="-20" normalizeH="0" baseline="0" noProof="0" dirty="0">
                <a:ln>
                  <a:noFill/>
                </a:ln>
                <a:solidFill>
                  <a:srgbClr val="585858"/>
                </a:solidFill>
                <a:effectLst/>
                <a:uLnTx/>
                <a:uFillTx/>
                <a:latin typeface="Calibri"/>
                <a:ea typeface="+mn-ea"/>
                <a:cs typeface="Calibri"/>
              </a:rPr>
              <a:t>και</a:t>
            </a:r>
            <a:r>
              <a:rPr kumimoji="0" sz="1400" b="0" i="0" u="none" strike="noStrike" kern="1200" cap="none" spc="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άνω</a:t>
            </a:r>
            <a:r>
              <a:rPr kumimoji="0" sz="1400" b="0" i="0" u="none" strike="noStrike" kern="1200" cap="none" spc="-1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(ΕΕ27)</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37" name="object 37"/>
          <p:cNvSpPr txBox="1"/>
          <p:nvPr/>
        </p:nvSpPr>
        <p:spPr>
          <a:xfrm>
            <a:off x="6354089" y="3486104"/>
            <a:ext cx="204470" cy="153670"/>
          </a:xfrm>
          <a:prstGeom prst="rect">
            <a:avLst/>
          </a:prstGeom>
        </p:spPr>
        <p:txBody>
          <a:bodyPr vert="vert270" wrap="square" lIns="0" tIns="0" rIns="0" bIns="0" rtlCol="0">
            <a:spAutoFit/>
          </a:bodyPr>
          <a:lstStyle/>
          <a:p>
            <a:pPr marL="12700" marR="0" lvl="0" indent="0" algn="l" defTabSz="914400" rtl="0" eaLnBrk="1" fontAlgn="auto" latinLnBrk="0" hangingPunct="1">
              <a:lnSpc>
                <a:spcPts val="1435"/>
              </a:lnSpc>
              <a:spcBef>
                <a:spcPts val="0"/>
              </a:spcBef>
              <a:spcAft>
                <a:spcPts val="0"/>
              </a:spcAft>
              <a:buClrTx/>
              <a:buSzTx/>
              <a:buFontTx/>
              <a:buNone/>
              <a:tabLst/>
              <a:defRPr/>
            </a:pPr>
            <a:r>
              <a:rPr kumimoji="0" sz="1400" b="0" i="0" u="none" strike="noStrike" kern="1200" cap="none" spc="0" normalizeH="0" baseline="0" noProof="0" dirty="0">
                <a:ln>
                  <a:noFill/>
                </a:ln>
                <a:solidFill>
                  <a:srgbClr val="585858"/>
                </a:solidFill>
                <a:effectLst/>
                <a:uLnTx/>
                <a:uFillTx/>
                <a:latin typeface="Calibri"/>
                <a:ea typeface="+mn-ea"/>
                <a:cs typeface="Calibri"/>
              </a:rPr>
              <a:t>%</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pic>
        <p:nvPicPr>
          <p:cNvPr id="38" name="object 38"/>
          <p:cNvPicPr/>
          <p:nvPr/>
        </p:nvPicPr>
        <p:blipFill>
          <a:blip r:embed="rId10" cstate="print"/>
          <a:stretch>
            <a:fillRect/>
          </a:stretch>
        </p:blipFill>
        <p:spPr>
          <a:xfrm>
            <a:off x="6925818" y="5646229"/>
            <a:ext cx="243839" cy="73533"/>
          </a:xfrm>
          <a:prstGeom prst="rect">
            <a:avLst/>
          </a:prstGeom>
        </p:spPr>
      </p:pic>
      <p:pic>
        <p:nvPicPr>
          <p:cNvPr id="39" name="object 39"/>
          <p:cNvPicPr/>
          <p:nvPr/>
        </p:nvPicPr>
        <p:blipFill>
          <a:blip r:embed="rId11" cstate="print"/>
          <a:stretch>
            <a:fillRect/>
          </a:stretch>
        </p:blipFill>
        <p:spPr>
          <a:xfrm>
            <a:off x="6925818" y="5937313"/>
            <a:ext cx="243839" cy="7353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73761"/>
            <a:ext cx="10166985" cy="1220470"/>
          </a:xfrm>
          <a:prstGeom prst="rect">
            <a:avLst/>
          </a:prstGeom>
        </p:spPr>
        <p:txBody>
          <a:bodyPr vert="horz" wrap="square" lIns="0" tIns="12065" rIns="0" bIns="0" rtlCol="0">
            <a:spAutoFit/>
          </a:bodyPr>
          <a:lstStyle/>
          <a:p>
            <a:pPr marL="12700">
              <a:lnSpc>
                <a:spcPts val="3190"/>
              </a:lnSpc>
              <a:spcBef>
                <a:spcPts val="95"/>
              </a:spcBef>
            </a:pPr>
            <a:r>
              <a:rPr lang="el-GR" sz="2800" spc="-10" dirty="0"/>
              <a:t>Α. </a:t>
            </a:r>
            <a:r>
              <a:rPr sz="2800" spc="-10" dirty="0" err="1"/>
              <a:t>Αρνητική</a:t>
            </a:r>
            <a:r>
              <a:rPr sz="2800" dirty="0"/>
              <a:t> </a:t>
            </a:r>
            <a:r>
              <a:rPr sz="2800" spc="-5" dirty="0"/>
              <a:t>φυσική</a:t>
            </a:r>
            <a:r>
              <a:rPr sz="2800" spc="35" dirty="0"/>
              <a:t> </a:t>
            </a:r>
            <a:r>
              <a:rPr sz="2800" spc="-5" dirty="0"/>
              <a:t>μεταβολή</a:t>
            </a:r>
            <a:r>
              <a:rPr sz="2800" spc="20" dirty="0"/>
              <a:t> </a:t>
            </a:r>
            <a:r>
              <a:rPr sz="2800" spc="-10" dirty="0"/>
              <a:t>πληθυσμού</a:t>
            </a:r>
            <a:r>
              <a:rPr sz="2800" spc="45" dirty="0"/>
              <a:t> </a:t>
            </a:r>
            <a:r>
              <a:rPr sz="2800" spc="-10" dirty="0"/>
              <a:t>την</a:t>
            </a:r>
            <a:r>
              <a:rPr sz="2800" spc="15" dirty="0"/>
              <a:t> </a:t>
            </a:r>
            <a:r>
              <a:rPr sz="2800" spc="-10" dirty="0"/>
              <a:t>τελευταία</a:t>
            </a:r>
            <a:r>
              <a:rPr sz="2800" spc="5" dirty="0"/>
              <a:t> </a:t>
            </a:r>
            <a:r>
              <a:rPr sz="2800" dirty="0"/>
              <a:t>10ετία:</a:t>
            </a:r>
          </a:p>
          <a:p>
            <a:pPr marL="12700" marR="5080">
              <a:lnSpc>
                <a:spcPts val="3030"/>
              </a:lnSpc>
              <a:spcBef>
                <a:spcPts val="204"/>
              </a:spcBef>
            </a:pPr>
            <a:r>
              <a:rPr sz="2800" spc="-5" dirty="0"/>
              <a:t>δημογραφική</a:t>
            </a:r>
            <a:r>
              <a:rPr sz="2800" spc="5" dirty="0"/>
              <a:t> </a:t>
            </a:r>
            <a:r>
              <a:rPr sz="2800" spc="-5" dirty="0"/>
              <a:t>πίεση</a:t>
            </a:r>
            <a:r>
              <a:rPr sz="2800" spc="25" dirty="0"/>
              <a:t> </a:t>
            </a:r>
            <a:r>
              <a:rPr sz="2800" spc="-5" dirty="0"/>
              <a:t>με</a:t>
            </a:r>
            <a:r>
              <a:rPr sz="2800" spc="30" dirty="0"/>
              <a:t> </a:t>
            </a:r>
            <a:r>
              <a:rPr sz="2800" spc="-10" dirty="0"/>
              <a:t>μεσομακρόθεσμες</a:t>
            </a:r>
            <a:r>
              <a:rPr sz="2800" spc="70" dirty="0"/>
              <a:t> </a:t>
            </a:r>
            <a:r>
              <a:rPr sz="2800" spc="-5" dirty="0"/>
              <a:t>πιέσεις</a:t>
            </a:r>
            <a:r>
              <a:rPr sz="2800" spc="35" dirty="0"/>
              <a:t> </a:t>
            </a:r>
            <a:r>
              <a:rPr sz="2800" spc="-5" dirty="0"/>
              <a:t>στο</a:t>
            </a:r>
            <a:r>
              <a:rPr sz="2800" spc="20" dirty="0"/>
              <a:t> </a:t>
            </a:r>
            <a:r>
              <a:rPr sz="2800" spc="-5" dirty="0"/>
              <a:t>σύστημα</a:t>
            </a:r>
            <a:r>
              <a:rPr sz="2800" spc="10" dirty="0"/>
              <a:t> </a:t>
            </a:r>
            <a:r>
              <a:rPr sz="2800" spc="-5" dirty="0"/>
              <a:t>υγείας </a:t>
            </a:r>
            <a:r>
              <a:rPr sz="2800" spc="-620" dirty="0"/>
              <a:t> </a:t>
            </a:r>
            <a:r>
              <a:rPr sz="2800" spc="-5" dirty="0"/>
              <a:t>και</a:t>
            </a:r>
            <a:r>
              <a:rPr sz="2800" spc="5" dirty="0"/>
              <a:t> </a:t>
            </a:r>
            <a:r>
              <a:rPr sz="2800" spc="-10" dirty="0"/>
              <a:t>ασφάλισης</a:t>
            </a:r>
            <a:endParaRPr sz="2800" dirty="0"/>
          </a:p>
        </p:txBody>
      </p:sp>
      <p:sp>
        <p:nvSpPr>
          <p:cNvPr id="3" name="object 3"/>
          <p:cNvSpPr/>
          <p:nvPr/>
        </p:nvSpPr>
        <p:spPr>
          <a:xfrm>
            <a:off x="1491996" y="5385815"/>
            <a:ext cx="4196080" cy="0"/>
          </a:xfrm>
          <a:custGeom>
            <a:avLst/>
            <a:gdLst/>
            <a:ahLst/>
            <a:cxnLst/>
            <a:rect l="l" t="t" r="r" b="b"/>
            <a:pathLst>
              <a:path w="4196080">
                <a:moveTo>
                  <a:pt x="0" y="0"/>
                </a:moveTo>
                <a:lnTo>
                  <a:pt x="4195571" y="0"/>
                </a:lnTo>
              </a:path>
            </a:pathLst>
          </a:custGeom>
          <a:ln w="952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object 4"/>
          <p:cNvGrpSpPr/>
          <p:nvPr/>
        </p:nvGrpSpPr>
        <p:grpSpPr>
          <a:xfrm>
            <a:off x="1560385" y="2677350"/>
            <a:ext cx="4058920" cy="2026285"/>
            <a:chOff x="1560385" y="2677350"/>
            <a:chExt cx="4058920" cy="2026285"/>
          </a:xfrm>
        </p:grpSpPr>
        <p:sp>
          <p:nvSpPr>
            <p:cNvPr id="5" name="object 5"/>
            <p:cNvSpPr/>
            <p:nvPr/>
          </p:nvSpPr>
          <p:spPr>
            <a:xfrm>
              <a:off x="1596389" y="2715006"/>
              <a:ext cx="3987165" cy="1548765"/>
            </a:xfrm>
            <a:custGeom>
              <a:avLst/>
              <a:gdLst/>
              <a:ahLst/>
              <a:cxnLst/>
              <a:rect l="l" t="t" r="r" b="b"/>
              <a:pathLst>
                <a:path w="3987165" h="1548764">
                  <a:moveTo>
                    <a:pt x="0" y="0"/>
                  </a:moveTo>
                  <a:lnTo>
                    <a:pt x="210311" y="265176"/>
                  </a:lnTo>
                  <a:lnTo>
                    <a:pt x="420623" y="644652"/>
                  </a:lnTo>
                  <a:lnTo>
                    <a:pt x="629411" y="562356"/>
                  </a:lnTo>
                  <a:lnTo>
                    <a:pt x="839723" y="728472"/>
                  </a:lnTo>
                  <a:lnTo>
                    <a:pt x="1050036" y="685800"/>
                  </a:lnTo>
                  <a:lnTo>
                    <a:pt x="1258823" y="1299972"/>
                  </a:lnTo>
                  <a:lnTo>
                    <a:pt x="1469136" y="1286256"/>
                  </a:lnTo>
                  <a:lnTo>
                    <a:pt x="1679448" y="1132332"/>
                  </a:lnTo>
                  <a:lnTo>
                    <a:pt x="1888236" y="1245108"/>
                  </a:lnTo>
                  <a:lnTo>
                    <a:pt x="2098548" y="1325880"/>
                  </a:lnTo>
                  <a:lnTo>
                    <a:pt x="2308860" y="1409700"/>
                  </a:lnTo>
                  <a:lnTo>
                    <a:pt x="2517648" y="1435608"/>
                  </a:lnTo>
                  <a:lnTo>
                    <a:pt x="2727960" y="1440180"/>
                  </a:lnTo>
                  <a:lnTo>
                    <a:pt x="2938272" y="1426464"/>
                  </a:lnTo>
                  <a:lnTo>
                    <a:pt x="3147060" y="1484376"/>
                  </a:lnTo>
                  <a:lnTo>
                    <a:pt x="3357372" y="1511808"/>
                  </a:lnTo>
                  <a:lnTo>
                    <a:pt x="3567684" y="1548384"/>
                  </a:lnTo>
                  <a:lnTo>
                    <a:pt x="3776472" y="1534668"/>
                  </a:lnTo>
                  <a:lnTo>
                    <a:pt x="3986784" y="1527048"/>
                  </a:lnTo>
                </a:path>
              </a:pathLst>
            </a:custGeom>
            <a:ln w="28575">
              <a:solidFill>
                <a:srgbClr val="A4A4A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object 6"/>
            <p:cNvPicPr/>
            <p:nvPr/>
          </p:nvPicPr>
          <p:blipFill>
            <a:blip r:embed="rId2" cstate="print"/>
            <a:stretch>
              <a:fillRect/>
            </a:stretch>
          </p:blipFill>
          <p:spPr>
            <a:xfrm>
              <a:off x="1560385" y="2677350"/>
              <a:ext cx="73533" cy="73533"/>
            </a:xfrm>
            <a:prstGeom prst="rect">
              <a:avLst/>
            </a:prstGeom>
          </p:spPr>
        </p:pic>
        <p:pic>
          <p:nvPicPr>
            <p:cNvPr id="7" name="object 7"/>
            <p:cNvPicPr/>
            <p:nvPr/>
          </p:nvPicPr>
          <p:blipFill>
            <a:blip r:embed="rId3" cstate="print"/>
            <a:stretch>
              <a:fillRect/>
            </a:stretch>
          </p:blipFill>
          <p:spPr>
            <a:xfrm>
              <a:off x="1769173" y="2942526"/>
              <a:ext cx="73532" cy="73533"/>
            </a:xfrm>
            <a:prstGeom prst="rect">
              <a:avLst/>
            </a:prstGeom>
          </p:spPr>
        </p:pic>
        <p:pic>
          <p:nvPicPr>
            <p:cNvPr id="8" name="object 8"/>
            <p:cNvPicPr/>
            <p:nvPr/>
          </p:nvPicPr>
          <p:blipFill>
            <a:blip r:embed="rId4" cstate="print"/>
            <a:stretch>
              <a:fillRect/>
            </a:stretch>
          </p:blipFill>
          <p:spPr>
            <a:xfrm>
              <a:off x="1979485" y="3323526"/>
              <a:ext cx="73532" cy="73533"/>
            </a:xfrm>
            <a:prstGeom prst="rect">
              <a:avLst/>
            </a:prstGeom>
          </p:spPr>
        </p:pic>
        <p:pic>
          <p:nvPicPr>
            <p:cNvPr id="9" name="object 9"/>
            <p:cNvPicPr/>
            <p:nvPr/>
          </p:nvPicPr>
          <p:blipFill>
            <a:blip r:embed="rId4" cstate="print"/>
            <a:stretch>
              <a:fillRect/>
            </a:stretch>
          </p:blipFill>
          <p:spPr>
            <a:xfrm>
              <a:off x="2189797" y="3241230"/>
              <a:ext cx="73532" cy="73533"/>
            </a:xfrm>
            <a:prstGeom prst="rect">
              <a:avLst/>
            </a:prstGeom>
          </p:spPr>
        </p:pic>
        <p:pic>
          <p:nvPicPr>
            <p:cNvPr id="10" name="object 10"/>
            <p:cNvPicPr/>
            <p:nvPr/>
          </p:nvPicPr>
          <p:blipFill>
            <a:blip r:embed="rId2" cstate="print"/>
            <a:stretch>
              <a:fillRect/>
            </a:stretch>
          </p:blipFill>
          <p:spPr>
            <a:xfrm>
              <a:off x="2398585" y="3405822"/>
              <a:ext cx="73532" cy="73532"/>
            </a:xfrm>
            <a:prstGeom prst="rect">
              <a:avLst/>
            </a:prstGeom>
          </p:spPr>
        </p:pic>
        <p:pic>
          <p:nvPicPr>
            <p:cNvPr id="11" name="object 11"/>
            <p:cNvPicPr/>
            <p:nvPr/>
          </p:nvPicPr>
          <p:blipFill>
            <a:blip r:embed="rId2" cstate="print"/>
            <a:stretch>
              <a:fillRect/>
            </a:stretch>
          </p:blipFill>
          <p:spPr>
            <a:xfrm>
              <a:off x="2608897" y="3363150"/>
              <a:ext cx="73532" cy="73533"/>
            </a:xfrm>
            <a:prstGeom prst="rect">
              <a:avLst/>
            </a:prstGeom>
          </p:spPr>
        </p:pic>
        <p:pic>
          <p:nvPicPr>
            <p:cNvPr id="12" name="object 12"/>
            <p:cNvPicPr/>
            <p:nvPr/>
          </p:nvPicPr>
          <p:blipFill>
            <a:blip r:embed="rId2" cstate="print"/>
            <a:stretch>
              <a:fillRect/>
            </a:stretch>
          </p:blipFill>
          <p:spPr>
            <a:xfrm>
              <a:off x="2819209" y="3978846"/>
              <a:ext cx="73532" cy="73533"/>
            </a:xfrm>
            <a:prstGeom prst="rect">
              <a:avLst/>
            </a:prstGeom>
          </p:spPr>
        </p:pic>
        <p:pic>
          <p:nvPicPr>
            <p:cNvPr id="13" name="object 13"/>
            <p:cNvPicPr/>
            <p:nvPr/>
          </p:nvPicPr>
          <p:blipFill>
            <a:blip r:embed="rId4" cstate="print"/>
            <a:stretch>
              <a:fillRect/>
            </a:stretch>
          </p:blipFill>
          <p:spPr>
            <a:xfrm>
              <a:off x="3027997" y="3965130"/>
              <a:ext cx="73532" cy="73532"/>
            </a:xfrm>
            <a:prstGeom prst="rect">
              <a:avLst/>
            </a:prstGeom>
          </p:spPr>
        </p:pic>
        <p:pic>
          <p:nvPicPr>
            <p:cNvPr id="14" name="object 14"/>
            <p:cNvPicPr/>
            <p:nvPr/>
          </p:nvPicPr>
          <p:blipFill>
            <a:blip r:embed="rId2" cstate="print"/>
            <a:stretch>
              <a:fillRect/>
            </a:stretch>
          </p:blipFill>
          <p:spPr>
            <a:xfrm>
              <a:off x="3238309" y="3811206"/>
              <a:ext cx="73532" cy="73532"/>
            </a:xfrm>
            <a:prstGeom prst="rect">
              <a:avLst/>
            </a:prstGeom>
          </p:spPr>
        </p:pic>
        <p:pic>
          <p:nvPicPr>
            <p:cNvPr id="15" name="object 15"/>
            <p:cNvPicPr/>
            <p:nvPr/>
          </p:nvPicPr>
          <p:blipFill>
            <a:blip r:embed="rId3" cstate="print"/>
            <a:stretch>
              <a:fillRect/>
            </a:stretch>
          </p:blipFill>
          <p:spPr>
            <a:xfrm>
              <a:off x="3448621" y="3922458"/>
              <a:ext cx="73532" cy="73533"/>
            </a:xfrm>
            <a:prstGeom prst="rect">
              <a:avLst/>
            </a:prstGeom>
          </p:spPr>
        </p:pic>
        <p:pic>
          <p:nvPicPr>
            <p:cNvPr id="16" name="object 16"/>
            <p:cNvPicPr/>
            <p:nvPr/>
          </p:nvPicPr>
          <p:blipFill>
            <a:blip r:embed="rId4" cstate="print"/>
            <a:stretch>
              <a:fillRect/>
            </a:stretch>
          </p:blipFill>
          <p:spPr>
            <a:xfrm>
              <a:off x="3657409" y="4003230"/>
              <a:ext cx="73532" cy="73532"/>
            </a:xfrm>
            <a:prstGeom prst="rect">
              <a:avLst/>
            </a:prstGeom>
          </p:spPr>
        </p:pic>
        <p:pic>
          <p:nvPicPr>
            <p:cNvPr id="17" name="object 17"/>
            <p:cNvPicPr/>
            <p:nvPr/>
          </p:nvPicPr>
          <p:blipFill>
            <a:blip r:embed="rId5" cstate="print"/>
            <a:stretch>
              <a:fillRect/>
            </a:stretch>
          </p:blipFill>
          <p:spPr>
            <a:xfrm>
              <a:off x="3867721" y="4087050"/>
              <a:ext cx="73532" cy="73532"/>
            </a:xfrm>
            <a:prstGeom prst="rect">
              <a:avLst/>
            </a:prstGeom>
          </p:spPr>
        </p:pic>
        <p:pic>
          <p:nvPicPr>
            <p:cNvPr id="18" name="object 18"/>
            <p:cNvPicPr/>
            <p:nvPr/>
          </p:nvPicPr>
          <p:blipFill>
            <a:blip r:embed="rId3" cstate="print"/>
            <a:stretch>
              <a:fillRect/>
            </a:stretch>
          </p:blipFill>
          <p:spPr>
            <a:xfrm>
              <a:off x="4078033" y="4114482"/>
              <a:ext cx="73532" cy="73532"/>
            </a:xfrm>
            <a:prstGeom prst="rect">
              <a:avLst/>
            </a:prstGeom>
          </p:spPr>
        </p:pic>
        <p:pic>
          <p:nvPicPr>
            <p:cNvPr id="19" name="object 19"/>
            <p:cNvPicPr/>
            <p:nvPr/>
          </p:nvPicPr>
          <p:blipFill>
            <a:blip r:embed="rId3" cstate="print"/>
            <a:stretch>
              <a:fillRect/>
            </a:stretch>
          </p:blipFill>
          <p:spPr>
            <a:xfrm>
              <a:off x="4286821" y="4117530"/>
              <a:ext cx="73532" cy="73532"/>
            </a:xfrm>
            <a:prstGeom prst="rect">
              <a:avLst/>
            </a:prstGeom>
          </p:spPr>
        </p:pic>
        <p:pic>
          <p:nvPicPr>
            <p:cNvPr id="20" name="object 20"/>
            <p:cNvPicPr/>
            <p:nvPr/>
          </p:nvPicPr>
          <p:blipFill>
            <a:blip r:embed="rId3" cstate="print"/>
            <a:stretch>
              <a:fillRect/>
            </a:stretch>
          </p:blipFill>
          <p:spPr>
            <a:xfrm>
              <a:off x="4497133" y="4103814"/>
              <a:ext cx="73532" cy="73533"/>
            </a:xfrm>
            <a:prstGeom prst="rect">
              <a:avLst/>
            </a:prstGeom>
          </p:spPr>
        </p:pic>
        <p:pic>
          <p:nvPicPr>
            <p:cNvPr id="21" name="object 21"/>
            <p:cNvPicPr/>
            <p:nvPr/>
          </p:nvPicPr>
          <p:blipFill>
            <a:blip r:embed="rId3" cstate="print"/>
            <a:stretch>
              <a:fillRect/>
            </a:stretch>
          </p:blipFill>
          <p:spPr>
            <a:xfrm>
              <a:off x="4707445" y="4161726"/>
              <a:ext cx="73532" cy="73533"/>
            </a:xfrm>
            <a:prstGeom prst="rect">
              <a:avLst/>
            </a:prstGeom>
          </p:spPr>
        </p:pic>
        <p:pic>
          <p:nvPicPr>
            <p:cNvPr id="22" name="object 22"/>
            <p:cNvPicPr/>
            <p:nvPr/>
          </p:nvPicPr>
          <p:blipFill>
            <a:blip r:embed="rId3" cstate="print"/>
            <a:stretch>
              <a:fillRect/>
            </a:stretch>
          </p:blipFill>
          <p:spPr>
            <a:xfrm>
              <a:off x="4916233" y="4190682"/>
              <a:ext cx="73532" cy="73532"/>
            </a:xfrm>
            <a:prstGeom prst="rect">
              <a:avLst/>
            </a:prstGeom>
          </p:spPr>
        </p:pic>
        <p:pic>
          <p:nvPicPr>
            <p:cNvPr id="23" name="object 23"/>
            <p:cNvPicPr/>
            <p:nvPr/>
          </p:nvPicPr>
          <p:blipFill>
            <a:blip r:embed="rId5" cstate="print"/>
            <a:stretch>
              <a:fillRect/>
            </a:stretch>
          </p:blipFill>
          <p:spPr>
            <a:xfrm>
              <a:off x="5126545" y="4225734"/>
              <a:ext cx="73532" cy="73532"/>
            </a:xfrm>
            <a:prstGeom prst="rect">
              <a:avLst/>
            </a:prstGeom>
          </p:spPr>
        </p:pic>
        <p:pic>
          <p:nvPicPr>
            <p:cNvPr id="24" name="object 24"/>
            <p:cNvPicPr/>
            <p:nvPr/>
          </p:nvPicPr>
          <p:blipFill>
            <a:blip r:embed="rId4" cstate="print"/>
            <a:stretch>
              <a:fillRect/>
            </a:stretch>
          </p:blipFill>
          <p:spPr>
            <a:xfrm>
              <a:off x="5336857" y="4213542"/>
              <a:ext cx="73532" cy="73532"/>
            </a:xfrm>
            <a:prstGeom prst="rect">
              <a:avLst/>
            </a:prstGeom>
          </p:spPr>
        </p:pic>
        <p:pic>
          <p:nvPicPr>
            <p:cNvPr id="25" name="object 25"/>
            <p:cNvPicPr/>
            <p:nvPr/>
          </p:nvPicPr>
          <p:blipFill>
            <a:blip r:embed="rId5" cstate="print"/>
            <a:stretch>
              <a:fillRect/>
            </a:stretch>
          </p:blipFill>
          <p:spPr>
            <a:xfrm>
              <a:off x="5545645" y="4205922"/>
              <a:ext cx="73532" cy="73532"/>
            </a:xfrm>
            <a:prstGeom prst="rect">
              <a:avLst/>
            </a:prstGeom>
          </p:spPr>
        </p:pic>
        <p:sp>
          <p:nvSpPr>
            <p:cNvPr id="26" name="object 26"/>
            <p:cNvSpPr/>
            <p:nvPr/>
          </p:nvSpPr>
          <p:spPr>
            <a:xfrm>
              <a:off x="1596389" y="3457194"/>
              <a:ext cx="3987165" cy="1209040"/>
            </a:xfrm>
            <a:custGeom>
              <a:avLst/>
              <a:gdLst/>
              <a:ahLst/>
              <a:cxnLst/>
              <a:rect l="l" t="t" r="r" b="b"/>
              <a:pathLst>
                <a:path w="3987165" h="1209039">
                  <a:moveTo>
                    <a:pt x="0" y="396239"/>
                  </a:moveTo>
                  <a:lnTo>
                    <a:pt x="210311" y="670559"/>
                  </a:lnTo>
                  <a:lnTo>
                    <a:pt x="420623" y="1208531"/>
                  </a:lnTo>
                  <a:lnTo>
                    <a:pt x="629411" y="1117091"/>
                  </a:lnTo>
                  <a:lnTo>
                    <a:pt x="839723" y="937259"/>
                  </a:lnTo>
                  <a:lnTo>
                    <a:pt x="1050036" y="758951"/>
                  </a:lnTo>
                  <a:lnTo>
                    <a:pt x="1258823" y="667511"/>
                  </a:lnTo>
                  <a:lnTo>
                    <a:pt x="1469136" y="519683"/>
                  </a:lnTo>
                  <a:lnTo>
                    <a:pt x="1679448" y="466343"/>
                  </a:lnTo>
                  <a:lnTo>
                    <a:pt x="1888236" y="438911"/>
                  </a:lnTo>
                  <a:lnTo>
                    <a:pt x="2098548" y="364235"/>
                  </a:lnTo>
                  <a:lnTo>
                    <a:pt x="2308860" y="429767"/>
                  </a:lnTo>
                  <a:lnTo>
                    <a:pt x="2517648" y="403859"/>
                  </a:lnTo>
                  <a:lnTo>
                    <a:pt x="2727960" y="304799"/>
                  </a:lnTo>
                  <a:lnTo>
                    <a:pt x="2938272" y="336803"/>
                  </a:lnTo>
                  <a:lnTo>
                    <a:pt x="3147060" y="260603"/>
                  </a:lnTo>
                  <a:lnTo>
                    <a:pt x="3357372" y="316991"/>
                  </a:lnTo>
                  <a:lnTo>
                    <a:pt x="3567684" y="254507"/>
                  </a:lnTo>
                  <a:lnTo>
                    <a:pt x="3776472" y="172211"/>
                  </a:lnTo>
                  <a:lnTo>
                    <a:pt x="3986784" y="0"/>
                  </a:lnTo>
                </a:path>
              </a:pathLst>
            </a:custGeom>
            <a:ln w="28575">
              <a:solidFill>
                <a:srgbClr val="4471C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object 27"/>
            <p:cNvPicPr/>
            <p:nvPr/>
          </p:nvPicPr>
          <p:blipFill>
            <a:blip r:embed="rId6" cstate="print"/>
            <a:stretch>
              <a:fillRect/>
            </a:stretch>
          </p:blipFill>
          <p:spPr>
            <a:xfrm>
              <a:off x="1560385" y="3815778"/>
              <a:ext cx="73533" cy="73532"/>
            </a:xfrm>
            <a:prstGeom prst="rect">
              <a:avLst/>
            </a:prstGeom>
          </p:spPr>
        </p:pic>
        <p:pic>
          <p:nvPicPr>
            <p:cNvPr id="28" name="object 28"/>
            <p:cNvPicPr/>
            <p:nvPr/>
          </p:nvPicPr>
          <p:blipFill>
            <a:blip r:embed="rId7" cstate="print"/>
            <a:stretch>
              <a:fillRect/>
            </a:stretch>
          </p:blipFill>
          <p:spPr>
            <a:xfrm>
              <a:off x="1769173" y="4091622"/>
              <a:ext cx="73532" cy="73532"/>
            </a:xfrm>
            <a:prstGeom prst="rect">
              <a:avLst/>
            </a:prstGeom>
          </p:spPr>
        </p:pic>
        <p:pic>
          <p:nvPicPr>
            <p:cNvPr id="29" name="object 29"/>
            <p:cNvPicPr/>
            <p:nvPr/>
          </p:nvPicPr>
          <p:blipFill>
            <a:blip r:embed="rId6" cstate="print"/>
            <a:stretch>
              <a:fillRect/>
            </a:stretch>
          </p:blipFill>
          <p:spPr>
            <a:xfrm>
              <a:off x="1979485" y="4629594"/>
              <a:ext cx="73532" cy="73532"/>
            </a:xfrm>
            <a:prstGeom prst="rect">
              <a:avLst/>
            </a:prstGeom>
          </p:spPr>
        </p:pic>
        <p:pic>
          <p:nvPicPr>
            <p:cNvPr id="30" name="object 30"/>
            <p:cNvPicPr/>
            <p:nvPr/>
          </p:nvPicPr>
          <p:blipFill>
            <a:blip r:embed="rId8" cstate="print"/>
            <a:stretch>
              <a:fillRect/>
            </a:stretch>
          </p:blipFill>
          <p:spPr>
            <a:xfrm>
              <a:off x="2189797" y="4538154"/>
              <a:ext cx="73532" cy="73532"/>
            </a:xfrm>
            <a:prstGeom prst="rect">
              <a:avLst/>
            </a:prstGeom>
          </p:spPr>
        </p:pic>
        <p:pic>
          <p:nvPicPr>
            <p:cNvPr id="31" name="object 31"/>
            <p:cNvPicPr/>
            <p:nvPr/>
          </p:nvPicPr>
          <p:blipFill>
            <a:blip r:embed="rId8" cstate="print"/>
            <a:stretch>
              <a:fillRect/>
            </a:stretch>
          </p:blipFill>
          <p:spPr>
            <a:xfrm>
              <a:off x="2398585" y="4356798"/>
              <a:ext cx="73532" cy="73532"/>
            </a:xfrm>
            <a:prstGeom prst="rect">
              <a:avLst/>
            </a:prstGeom>
          </p:spPr>
        </p:pic>
        <p:pic>
          <p:nvPicPr>
            <p:cNvPr id="32" name="object 32"/>
            <p:cNvPicPr/>
            <p:nvPr/>
          </p:nvPicPr>
          <p:blipFill>
            <a:blip r:embed="rId8" cstate="print"/>
            <a:stretch>
              <a:fillRect/>
            </a:stretch>
          </p:blipFill>
          <p:spPr>
            <a:xfrm>
              <a:off x="2608897" y="4180014"/>
              <a:ext cx="73532" cy="73533"/>
            </a:xfrm>
            <a:prstGeom prst="rect">
              <a:avLst/>
            </a:prstGeom>
          </p:spPr>
        </p:pic>
        <p:pic>
          <p:nvPicPr>
            <p:cNvPr id="33" name="object 33"/>
            <p:cNvPicPr/>
            <p:nvPr/>
          </p:nvPicPr>
          <p:blipFill>
            <a:blip r:embed="rId6" cstate="print"/>
            <a:stretch>
              <a:fillRect/>
            </a:stretch>
          </p:blipFill>
          <p:spPr>
            <a:xfrm>
              <a:off x="2819209" y="4087050"/>
              <a:ext cx="73532" cy="73532"/>
            </a:xfrm>
            <a:prstGeom prst="rect">
              <a:avLst/>
            </a:prstGeom>
          </p:spPr>
        </p:pic>
        <p:pic>
          <p:nvPicPr>
            <p:cNvPr id="34" name="object 34"/>
            <p:cNvPicPr/>
            <p:nvPr/>
          </p:nvPicPr>
          <p:blipFill>
            <a:blip r:embed="rId6" cstate="print"/>
            <a:stretch>
              <a:fillRect/>
            </a:stretch>
          </p:blipFill>
          <p:spPr>
            <a:xfrm>
              <a:off x="3027997" y="3939222"/>
              <a:ext cx="73532" cy="73532"/>
            </a:xfrm>
            <a:prstGeom prst="rect">
              <a:avLst/>
            </a:prstGeom>
          </p:spPr>
        </p:pic>
        <p:pic>
          <p:nvPicPr>
            <p:cNvPr id="35" name="object 35"/>
            <p:cNvPicPr/>
            <p:nvPr/>
          </p:nvPicPr>
          <p:blipFill>
            <a:blip r:embed="rId6" cstate="print"/>
            <a:stretch>
              <a:fillRect/>
            </a:stretch>
          </p:blipFill>
          <p:spPr>
            <a:xfrm>
              <a:off x="3238309" y="3887406"/>
              <a:ext cx="73532" cy="73532"/>
            </a:xfrm>
            <a:prstGeom prst="rect">
              <a:avLst/>
            </a:prstGeom>
          </p:spPr>
        </p:pic>
        <p:pic>
          <p:nvPicPr>
            <p:cNvPr id="36" name="object 36"/>
            <p:cNvPicPr/>
            <p:nvPr/>
          </p:nvPicPr>
          <p:blipFill>
            <a:blip r:embed="rId7" cstate="print"/>
            <a:stretch>
              <a:fillRect/>
            </a:stretch>
          </p:blipFill>
          <p:spPr>
            <a:xfrm>
              <a:off x="3448621" y="3859974"/>
              <a:ext cx="73532" cy="73532"/>
            </a:xfrm>
            <a:prstGeom prst="rect">
              <a:avLst/>
            </a:prstGeom>
          </p:spPr>
        </p:pic>
        <p:pic>
          <p:nvPicPr>
            <p:cNvPr id="37" name="object 37"/>
            <p:cNvPicPr/>
            <p:nvPr/>
          </p:nvPicPr>
          <p:blipFill>
            <a:blip r:embed="rId8" cstate="print"/>
            <a:stretch>
              <a:fillRect/>
            </a:stretch>
          </p:blipFill>
          <p:spPr>
            <a:xfrm>
              <a:off x="3657409" y="3785298"/>
              <a:ext cx="73532" cy="73532"/>
            </a:xfrm>
            <a:prstGeom prst="rect">
              <a:avLst/>
            </a:prstGeom>
          </p:spPr>
        </p:pic>
        <p:pic>
          <p:nvPicPr>
            <p:cNvPr id="38" name="object 38"/>
            <p:cNvPicPr/>
            <p:nvPr/>
          </p:nvPicPr>
          <p:blipFill>
            <a:blip r:embed="rId9" cstate="print"/>
            <a:stretch>
              <a:fillRect/>
            </a:stretch>
          </p:blipFill>
          <p:spPr>
            <a:xfrm>
              <a:off x="3867721" y="3850830"/>
              <a:ext cx="73532" cy="73532"/>
            </a:xfrm>
            <a:prstGeom prst="rect">
              <a:avLst/>
            </a:prstGeom>
          </p:spPr>
        </p:pic>
        <p:pic>
          <p:nvPicPr>
            <p:cNvPr id="39" name="object 39"/>
            <p:cNvPicPr/>
            <p:nvPr/>
          </p:nvPicPr>
          <p:blipFill>
            <a:blip r:embed="rId7" cstate="print"/>
            <a:stretch>
              <a:fillRect/>
            </a:stretch>
          </p:blipFill>
          <p:spPr>
            <a:xfrm>
              <a:off x="4078033" y="3824922"/>
              <a:ext cx="73532" cy="73532"/>
            </a:xfrm>
            <a:prstGeom prst="rect">
              <a:avLst/>
            </a:prstGeom>
          </p:spPr>
        </p:pic>
        <p:pic>
          <p:nvPicPr>
            <p:cNvPr id="40" name="object 40"/>
            <p:cNvPicPr/>
            <p:nvPr/>
          </p:nvPicPr>
          <p:blipFill>
            <a:blip r:embed="rId9" cstate="print"/>
            <a:stretch>
              <a:fillRect/>
            </a:stretch>
          </p:blipFill>
          <p:spPr>
            <a:xfrm>
              <a:off x="4286821" y="3724338"/>
              <a:ext cx="73532" cy="73532"/>
            </a:xfrm>
            <a:prstGeom prst="rect">
              <a:avLst/>
            </a:prstGeom>
          </p:spPr>
        </p:pic>
        <p:pic>
          <p:nvPicPr>
            <p:cNvPr id="41" name="object 41"/>
            <p:cNvPicPr/>
            <p:nvPr/>
          </p:nvPicPr>
          <p:blipFill>
            <a:blip r:embed="rId9" cstate="print"/>
            <a:stretch>
              <a:fillRect/>
            </a:stretch>
          </p:blipFill>
          <p:spPr>
            <a:xfrm>
              <a:off x="4497133" y="3756342"/>
              <a:ext cx="73532" cy="73532"/>
            </a:xfrm>
            <a:prstGeom prst="rect">
              <a:avLst/>
            </a:prstGeom>
          </p:spPr>
        </p:pic>
        <p:pic>
          <p:nvPicPr>
            <p:cNvPr id="42" name="object 42"/>
            <p:cNvPicPr/>
            <p:nvPr/>
          </p:nvPicPr>
          <p:blipFill>
            <a:blip r:embed="rId9" cstate="print"/>
            <a:stretch>
              <a:fillRect/>
            </a:stretch>
          </p:blipFill>
          <p:spPr>
            <a:xfrm>
              <a:off x="4707445" y="3680142"/>
              <a:ext cx="73532" cy="73532"/>
            </a:xfrm>
            <a:prstGeom prst="rect">
              <a:avLst/>
            </a:prstGeom>
          </p:spPr>
        </p:pic>
        <p:pic>
          <p:nvPicPr>
            <p:cNvPr id="43" name="object 43"/>
            <p:cNvPicPr/>
            <p:nvPr/>
          </p:nvPicPr>
          <p:blipFill>
            <a:blip r:embed="rId9" cstate="print"/>
            <a:stretch>
              <a:fillRect/>
            </a:stretch>
          </p:blipFill>
          <p:spPr>
            <a:xfrm>
              <a:off x="4916233" y="3736530"/>
              <a:ext cx="73532" cy="73532"/>
            </a:xfrm>
            <a:prstGeom prst="rect">
              <a:avLst/>
            </a:prstGeom>
          </p:spPr>
        </p:pic>
        <p:pic>
          <p:nvPicPr>
            <p:cNvPr id="44" name="object 44"/>
            <p:cNvPicPr/>
            <p:nvPr/>
          </p:nvPicPr>
          <p:blipFill>
            <a:blip r:embed="rId7" cstate="print"/>
            <a:stretch>
              <a:fillRect/>
            </a:stretch>
          </p:blipFill>
          <p:spPr>
            <a:xfrm>
              <a:off x="5126545" y="3674046"/>
              <a:ext cx="73532" cy="73533"/>
            </a:xfrm>
            <a:prstGeom prst="rect">
              <a:avLst/>
            </a:prstGeom>
          </p:spPr>
        </p:pic>
        <p:pic>
          <p:nvPicPr>
            <p:cNvPr id="45" name="object 45"/>
            <p:cNvPicPr/>
            <p:nvPr/>
          </p:nvPicPr>
          <p:blipFill>
            <a:blip r:embed="rId6" cstate="print"/>
            <a:stretch>
              <a:fillRect/>
            </a:stretch>
          </p:blipFill>
          <p:spPr>
            <a:xfrm>
              <a:off x="5336857" y="3591750"/>
              <a:ext cx="73532" cy="73532"/>
            </a:xfrm>
            <a:prstGeom prst="rect">
              <a:avLst/>
            </a:prstGeom>
          </p:spPr>
        </p:pic>
        <p:pic>
          <p:nvPicPr>
            <p:cNvPr id="46" name="object 46"/>
            <p:cNvPicPr/>
            <p:nvPr/>
          </p:nvPicPr>
          <p:blipFill>
            <a:blip r:embed="rId9" cstate="print"/>
            <a:stretch>
              <a:fillRect/>
            </a:stretch>
          </p:blipFill>
          <p:spPr>
            <a:xfrm>
              <a:off x="5545645" y="3419538"/>
              <a:ext cx="73532" cy="73533"/>
            </a:xfrm>
            <a:prstGeom prst="rect">
              <a:avLst/>
            </a:prstGeom>
          </p:spPr>
        </p:pic>
      </p:grpSp>
      <p:sp>
        <p:nvSpPr>
          <p:cNvPr id="47" name="object 47"/>
          <p:cNvSpPr txBox="1"/>
          <p:nvPr/>
        </p:nvSpPr>
        <p:spPr>
          <a:xfrm>
            <a:off x="1278763" y="5274005"/>
            <a:ext cx="97155" cy="1943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48" name="object 48"/>
          <p:cNvSpPr txBox="1"/>
          <p:nvPr/>
        </p:nvSpPr>
        <p:spPr>
          <a:xfrm>
            <a:off x="1208024" y="4603750"/>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50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49" name="object 49"/>
          <p:cNvSpPr txBox="1"/>
          <p:nvPr/>
        </p:nvSpPr>
        <p:spPr>
          <a:xfrm>
            <a:off x="1137310" y="3933190"/>
            <a:ext cx="23812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50" name="object 50"/>
          <p:cNvSpPr txBox="1"/>
          <p:nvPr/>
        </p:nvSpPr>
        <p:spPr>
          <a:xfrm>
            <a:off x="1137310" y="3262629"/>
            <a:ext cx="23812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50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51" name="object 51"/>
          <p:cNvSpPr txBox="1"/>
          <p:nvPr/>
        </p:nvSpPr>
        <p:spPr>
          <a:xfrm>
            <a:off x="1137310" y="2592070"/>
            <a:ext cx="23812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52" name="object 52"/>
          <p:cNvSpPr txBox="1"/>
          <p:nvPr/>
        </p:nvSpPr>
        <p:spPr>
          <a:xfrm>
            <a:off x="1137310" y="1921256"/>
            <a:ext cx="23812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50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53" name="object 53"/>
          <p:cNvSpPr txBox="1"/>
          <p:nvPr/>
        </p:nvSpPr>
        <p:spPr>
          <a:xfrm>
            <a:off x="1526539" y="5463995"/>
            <a:ext cx="4152900" cy="308610"/>
          </a:xfrm>
          <a:prstGeom prst="rect">
            <a:avLst/>
          </a:prstGeom>
        </p:spPr>
        <p:txBody>
          <a:bodyPr vert="vert270" wrap="square" lIns="0" tIns="0" rIns="0" bIns="0" rtlCol="0">
            <a:spAutoFit/>
          </a:bodyPr>
          <a:lstStyle/>
          <a:p>
            <a:pPr marL="12700" marR="0" lvl="0" indent="0" algn="l" defTabSz="914400" rtl="0" eaLnBrk="1" fontAlgn="auto" latinLnBrk="0" hangingPunct="1">
              <a:lnSpc>
                <a:spcPts val="1150"/>
              </a:lnSpc>
              <a:spcBef>
                <a:spcPts val="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r>
              <a:rPr kumimoji="0" sz="1100" b="0" i="0" u="none" strike="noStrike" kern="1200" cap="none" spc="-10" normalizeH="0" baseline="0" noProof="0" dirty="0">
                <a:ln>
                  <a:noFill/>
                </a:ln>
                <a:solidFill>
                  <a:srgbClr val="585858"/>
                </a:solidFill>
                <a:effectLst/>
                <a:uLnTx/>
                <a:uFillTx/>
                <a:latin typeface="Calibri"/>
                <a:ea typeface="+mn-ea"/>
                <a:cs typeface="Calibri"/>
              </a:rPr>
              <a:t>3</a:t>
            </a:r>
            <a:r>
              <a:rPr kumimoji="0" sz="1100" b="0" i="0" u="none" strike="noStrike" kern="1200" cap="none" spc="0" normalizeH="0" baseline="0" noProof="0" dirty="0">
                <a:ln>
                  <a:noFill/>
                </a:ln>
                <a:solidFill>
                  <a:srgbClr val="585858"/>
                </a:solidFill>
                <a:effectLst/>
                <a:uLnTx/>
                <a:uFillTx/>
                <a:latin typeface="Calibri"/>
                <a:ea typeface="+mn-ea"/>
                <a:cs typeface="Calibri"/>
              </a:rPr>
              <a:t>1</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r>
              <a:rPr kumimoji="0" sz="1100" b="0" i="0" u="none" strike="noStrike" kern="1200" cap="none" spc="-10" normalizeH="0" baseline="0" noProof="0" dirty="0">
                <a:ln>
                  <a:noFill/>
                </a:ln>
                <a:solidFill>
                  <a:srgbClr val="585858"/>
                </a:solidFill>
                <a:effectLst/>
                <a:uLnTx/>
                <a:uFillTx/>
                <a:latin typeface="Calibri"/>
                <a:ea typeface="+mn-ea"/>
                <a:cs typeface="Calibri"/>
              </a:rPr>
              <a:t>4</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r>
              <a:rPr kumimoji="0" sz="1100" b="0" i="0" u="none" strike="noStrike" kern="1200" cap="none" spc="-10" normalizeH="0" baseline="0" noProof="0" dirty="0">
                <a:ln>
                  <a:noFill/>
                </a:ln>
                <a:solidFill>
                  <a:srgbClr val="585858"/>
                </a:solidFill>
                <a:effectLst/>
                <a:uLnTx/>
                <a:uFillTx/>
                <a:latin typeface="Calibri"/>
                <a:ea typeface="+mn-ea"/>
                <a:cs typeface="Calibri"/>
              </a:rPr>
              <a:t>5</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r>
              <a:rPr kumimoji="0" sz="1100" b="0" i="0" u="none" strike="noStrike" kern="1200" cap="none" spc="-10" normalizeH="0" baseline="0" noProof="0" dirty="0">
                <a:ln>
                  <a:noFill/>
                </a:ln>
                <a:solidFill>
                  <a:srgbClr val="585858"/>
                </a:solidFill>
                <a:effectLst/>
                <a:uLnTx/>
                <a:uFillTx/>
                <a:latin typeface="Calibri"/>
                <a:ea typeface="+mn-ea"/>
                <a:cs typeface="Calibri"/>
              </a:rPr>
              <a:t>6</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r>
              <a:rPr kumimoji="0" sz="1100" b="0" i="0" u="none" strike="noStrike" kern="1200" cap="none" spc="-10" normalizeH="0" baseline="0" noProof="0" dirty="0">
                <a:ln>
                  <a:noFill/>
                </a:ln>
                <a:solidFill>
                  <a:srgbClr val="585858"/>
                </a:solidFill>
                <a:effectLst/>
                <a:uLnTx/>
                <a:uFillTx/>
                <a:latin typeface="Calibri"/>
                <a:ea typeface="+mn-ea"/>
                <a:cs typeface="Calibri"/>
              </a:rPr>
              <a:t>7</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r>
              <a:rPr kumimoji="0" sz="1100" b="0" i="0" u="none" strike="noStrike" kern="1200" cap="none" spc="-10" normalizeH="0" baseline="0" noProof="0" dirty="0">
                <a:ln>
                  <a:noFill/>
                </a:ln>
                <a:solidFill>
                  <a:srgbClr val="585858"/>
                </a:solidFill>
                <a:effectLst/>
                <a:uLnTx/>
                <a:uFillTx/>
                <a:latin typeface="Calibri"/>
                <a:ea typeface="+mn-ea"/>
                <a:cs typeface="Calibri"/>
              </a:rPr>
              <a:t>8</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r>
              <a:rPr kumimoji="0" sz="1100" b="0" i="0" u="none" strike="noStrike" kern="1200" cap="none" spc="-10" normalizeH="0" baseline="0" noProof="0" dirty="0">
                <a:ln>
                  <a:noFill/>
                </a:ln>
                <a:solidFill>
                  <a:srgbClr val="585858"/>
                </a:solidFill>
                <a:effectLst/>
                <a:uLnTx/>
                <a:uFillTx/>
                <a:latin typeface="Calibri"/>
                <a:ea typeface="+mn-ea"/>
                <a:cs typeface="Calibri"/>
              </a:rPr>
              <a:t>9</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0</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1</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2</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3</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4</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5</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6</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7</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8</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3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1</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54" name="object 54"/>
          <p:cNvSpPr txBox="1"/>
          <p:nvPr/>
        </p:nvSpPr>
        <p:spPr>
          <a:xfrm>
            <a:off x="923036" y="1930462"/>
            <a:ext cx="165735" cy="619760"/>
          </a:xfrm>
          <a:prstGeom prst="rect">
            <a:avLst/>
          </a:prstGeom>
        </p:spPr>
        <p:txBody>
          <a:bodyPr vert="vert270" wrap="square" lIns="0" tIns="0" rIns="0" bIns="0" rtlCol="0">
            <a:spAutoFit/>
          </a:bodyPr>
          <a:lstStyle/>
          <a:p>
            <a:pPr marL="12700" marR="0" lvl="0" indent="0" algn="l" defTabSz="914400" rtl="0" eaLnBrk="1" fontAlgn="auto" latinLnBrk="0" hangingPunct="1">
              <a:lnSpc>
                <a:spcPts val="1150"/>
              </a:lnSpc>
              <a:spcBef>
                <a:spcPts val="0"/>
              </a:spcBef>
              <a:spcAft>
                <a:spcPts val="0"/>
              </a:spcAft>
              <a:buClrTx/>
              <a:buSzTx/>
              <a:buFontTx/>
              <a:buNone/>
              <a:tabLst/>
              <a:defRPr/>
            </a:pPr>
            <a:r>
              <a:rPr kumimoji="0" sz="1100" b="0" i="0" u="none" strike="noStrike" kern="1200" cap="none" spc="-5" normalizeH="0" baseline="0" noProof="0" dirty="0">
                <a:ln>
                  <a:noFill/>
                </a:ln>
                <a:solidFill>
                  <a:srgbClr val="585858"/>
                </a:solidFill>
                <a:effectLst/>
                <a:uLnTx/>
                <a:uFillTx/>
                <a:latin typeface="Calibri"/>
                <a:ea typeface="+mn-ea"/>
                <a:cs typeface="Calibri"/>
              </a:rPr>
              <a:t>χι</a:t>
            </a:r>
            <a:r>
              <a:rPr kumimoji="0" sz="1100" b="0" i="0" u="none" strike="noStrike" kern="1200" cap="none" spc="0" normalizeH="0" baseline="0" noProof="0" dirty="0">
                <a:ln>
                  <a:noFill/>
                </a:ln>
                <a:solidFill>
                  <a:srgbClr val="585858"/>
                </a:solidFill>
                <a:effectLst/>
                <a:uLnTx/>
                <a:uFillTx/>
                <a:latin typeface="Calibri"/>
                <a:ea typeface="+mn-ea"/>
                <a:cs typeface="Calibri"/>
              </a:rPr>
              <a:t>λ.</a:t>
            </a:r>
            <a:r>
              <a:rPr kumimoji="0" sz="1100" b="0" i="0" u="none" strike="noStrike" kern="1200" cap="none" spc="-15" normalizeH="0" baseline="0" noProof="0" dirty="0">
                <a:ln>
                  <a:noFill/>
                </a:ln>
                <a:solidFill>
                  <a:srgbClr val="585858"/>
                </a:solidFill>
                <a:effectLst/>
                <a:uLnTx/>
                <a:uFillTx/>
                <a:latin typeface="Calibri"/>
                <a:ea typeface="+mn-ea"/>
                <a:cs typeface="Calibri"/>
              </a:rPr>
              <a:t> </a:t>
            </a:r>
            <a:r>
              <a:rPr kumimoji="0" sz="1100" b="0" i="0" u="none" strike="noStrike" kern="1200" cap="none" spc="-5" normalizeH="0" baseline="0" noProof="0" dirty="0">
                <a:ln>
                  <a:noFill/>
                </a:ln>
                <a:solidFill>
                  <a:srgbClr val="585858"/>
                </a:solidFill>
                <a:effectLst/>
                <a:uLnTx/>
                <a:uFillTx/>
                <a:latin typeface="Calibri"/>
                <a:ea typeface="+mn-ea"/>
                <a:cs typeface="Calibri"/>
              </a:rPr>
              <a:t>άτ</a:t>
            </a:r>
            <a:r>
              <a:rPr kumimoji="0" sz="1100" b="0" i="0" u="none" strike="noStrike" kern="1200" cap="none" spc="5" normalizeH="0" baseline="0" noProof="0" dirty="0">
                <a:ln>
                  <a:noFill/>
                </a:ln>
                <a:solidFill>
                  <a:srgbClr val="585858"/>
                </a:solidFill>
                <a:effectLst/>
                <a:uLnTx/>
                <a:uFillTx/>
                <a:latin typeface="Calibri"/>
                <a:ea typeface="+mn-ea"/>
                <a:cs typeface="Calibri"/>
              </a:rPr>
              <a:t>ο</a:t>
            </a:r>
            <a:r>
              <a:rPr kumimoji="0" sz="1100" b="0" i="0" u="none" strike="noStrike" kern="1200" cap="none" spc="0" normalizeH="0" baseline="0" noProof="0" dirty="0">
                <a:ln>
                  <a:noFill/>
                </a:ln>
                <a:solidFill>
                  <a:srgbClr val="585858"/>
                </a:solidFill>
                <a:effectLst/>
                <a:uLnTx/>
                <a:uFillTx/>
                <a:latin typeface="Calibri"/>
                <a:ea typeface="+mn-ea"/>
                <a:cs typeface="Calibri"/>
              </a:rPr>
              <a:t>μα</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pic>
        <p:nvPicPr>
          <p:cNvPr id="55" name="object 55"/>
          <p:cNvPicPr/>
          <p:nvPr/>
        </p:nvPicPr>
        <p:blipFill>
          <a:blip r:embed="rId10" cstate="print"/>
          <a:stretch>
            <a:fillRect/>
          </a:stretch>
        </p:blipFill>
        <p:spPr>
          <a:xfrm>
            <a:off x="2591561" y="5940361"/>
            <a:ext cx="243839" cy="73532"/>
          </a:xfrm>
          <a:prstGeom prst="rect">
            <a:avLst/>
          </a:prstGeom>
        </p:spPr>
      </p:pic>
      <p:sp>
        <p:nvSpPr>
          <p:cNvPr id="56" name="object 56"/>
          <p:cNvSpPr txBox="1"/>
          <p:nvPr/>
        </p:nvSpPr>
        <p:spPr>
          <a:xfrm>
            <a:off x="2848736" y="5866282"/>
            <a:ext cx="58229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 normalizeH="0" baseline="0" noProof="0" dirty="0">
                <a:ln>
                  <a:noFill/>
                </a:ln>
                <a:solidFill>
                  <a:srgbClr val="585858"/>
                </a:solidFill>
                <a:effectLst/>
                <a:uLnTx/>
                <a:uFillTx/>
                <a:latin typeface="Calibri"/>
                <a:ea typeface="+mn-ea"/>
                <a:cs typeface="Calibri"/>
              </a:rPr>
              <a:t>Γεννήσεις</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pic>
        <p:nvPicPr>
          <p:cNvPr id="57" name="object 57"/>
          <p:cNvPicPr/>
          <p:nvPr/>
        </p:nvPicPr>
        <p:blipFill>
          <a:blip r:embed="rId11" cstate="print"/>
          <a:stretch>
            <a:fillRect/>
          </a:stretch>
        </p:blipFill>
        <p:spPr>
          <a:xfrm>
            <a:off x="3562350" y="5940361"/>
            <a:ext cx="243839" cy="73532"/>
          </a:xfrm>
          <a:prstGeom prst="rect">
            <a:avLst/>
          </a:prstGeom>
        </p:spPr>
      </p:pic>
      <p:sp>
        <p:nvSpPr>
          <p:cNvPr id="58" name="object 58"/>
          <p:cNvSpPr txBox="1"/>
          <p:nvPr/>
        </p:nvSpPr>
        <p:spPr>
          <a:xfrm>
            <a:off x="3819271" y="5866282"/>
            <a:ext cx="50736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 normalizeH="0" baseline="0" noProof="0" dirty="0">
                <a:ln>
                  <a:noFill/>
                </a:ln>
                <a:solidFill>
                  <a:srgbClr val="585858"/>
                </a:solidFill>
                <a:effectLst/>
                <a:uLnTx/>
                <a:uFillTx/>
                <a:latin typeface="Calibri"/>
                <a:ea typeface="+mn-ea"/>
                <a:cs typeface="Calibri"/>
              </a:rPr>
              <a:t>Θάνατοι</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grpSp>
        <p:nvGrpSpPr>
          <p:cNvPr id="59" name="object 59"/>
          <p:cNvGrpSpPr/>
          <p:nvPr/>
        </p:nvGrpSpPr>
        <p:grpSpPr>
          <a:xfrm>
            <a:off x="6882383" y="2680716"/>
            <a:ext cx="4331335" cy="2674620"/>
            <a:chOff x="6882383" y="2680716"/>
            <a:chExt cx="4331335" cy="2674620"/>
          </a:xfrm>
        </p:grpSpPr>
        <p:sp>
          <p:nvSpPr>
            <p:cNvPr id="60" name="object 60"/>
            <p:cNvSpPr/>
            <p:nvPr/>
          </p:nvSpPr>
          <p:spPr>
            <a:xfrm>
              <a:off x="6946392" y="2680715"/>
              <a:ext cx="4203700" cy="2674620"/>
            </a:xfrm>
            <a:custGeom>
              <a:avLst/>
              <a:gdLst/>
              <a:ahLst/>
              <a:cxnLst/>
              <a:rect l="l" t="t" r="r" b="b"/>
              <a:pathLst>
                <a:path w="4203700" h="2674620">
                  <a:moveTo>
                    <a:pt x="86868" y="214884"/>
                  </a:moveTo>
                  <a:lnTo>
                    <a:pt x="0" y="214884"/>
                  </a:lnTo>
                  <a:lnTo>
                    <a:pt x="0" y="1670304"/>
                  </a:lnTo>
                  <a:lnTo>
                    <a:pt x="86868" y="1670304"/>
                  </a:lnTo>
                  <a:lnTo>
                    <a:pt x="86868" y="214884"/>
                  </a:lnTo>
                  <a:close/>
                </a:path>
                <a:path w="4203700" h="2674620">
                  <a:moveTo>
                    <a:pt x="303276" y="201168"/>
                  </a:moveTo>
                  <a:lnTo>
                    <a:pt x="216408" y="201168"/>
                  </a:lnTo>
                  <a:lnTo>
                    <a:pt x="216408" y="1670304"/>
                  </a:lnTo>
                  <a:lnTo>
                    <a:pt x="303276" y="1670304"/>
                  </a:lnTo>
                  <a:lnTo>
                    <a:pt x="303276" y="201168"/>
                  </a:lnTo>
                  <a:close/>
                </a:path>
                <a:path w="4203700" h="2674620">
                  <a:moveTo>
                    <a:pt x="519684" y="0"/>
                  </a:moveTo>
                  <a:lnTo>
                    <a:pt x="432816" y="0"/>
                  </a:lnTo>
                  <a:lnTo>
                    <a:pt x="432816" y="1670304"/>
                  </a:lnTo>
                  <a:lnTo>
                    <a:pt x="519684" y="1670304"/>
                  </a:lnTo>
                  <a:lnTo>
                    <a:pt x="519684" y="0"/>
                  </a:lnTo>
                  <a:close/>
                </a:path>
                <a:path w="4203700" h="2674620">
                  <a:moveTo>
                    <a:pt x="736092" y="12192"/>
                  </a:moveTo>
                  <a:lnTo>
                    <a:pt x="650748" y="12192"/>
                  </a:lnTo>
                  <a:lnTo>
                    <a:pt x="650748" y="1670304"/>
                  </a:lnTo>
                  <a:lnTo>
                    <a:pt x="736092" y="1670304"/>
                  </a:lnTo>
                  <a:lnTo>
                    <a:pt x="736092" y="12192"/>
                  </a:lnTo>
                  <a:close/>
                </a:path>
                <a:path w="4203700" h="2674620">
                  <a:moveTo>
                    <a:pt x="954024" y="454152"/>
                  </a:moveTo>
                  <a:lnTo>
                    <a:pt x="867156" y="454152"/>
                  </a:lnTo>
                  <a:lnTo>
                    <a:pt x="867156" y="1670304"/>
                  </a:lnTo>
                  <a:lnTo>
                    <a:pt x="954024" y="1670304"/>
                  </a:lnTo>
                  <a:lnTo>
                    <a:pt x="954024" y="454152"/>
                  </a:lnTo>
                  <a:close/>
                </a:path>
                <a:path w="4203700" h="2674620">
                  <a:moveTo>
                    <a:pt x="1170432" y="626364"/>
                  </a:moveTo>
                  <a:lnTo>
                    <a:pt x="1083564" y="626364"/>
                  </a:lnTo>
                  <a:lnTo>
                    <a:pt x="1083564" y="1670304"/>
                  </a:lnTo>
                  <a:lnTo>
                    <a:pt x="1170432" y="1670304"/>
                  </a:lnTo>
                  <a:lnTo>
                    <a:pt x="1170432" y="626364"/>
                  </a:lnTo>
                  <a:close/>
                </a:path>
                <a:path w="4203700" h="2674620">
                  <a:moveTo>
                    <a:pt x="1386840" y="1531620"/>
                  </a:moveTo>
                  <a:lnTo>
                    <a:pt x="1299972" y="1531620"/>
                  </a:lnTo>
                  <a:lnTo>
                    <a:pt x="1299972" y="1670304"/>
                  </a:lnTo>
                  <a:lnTo>
                    <a:pt x="1386840" y="1670304"/>
                  </a:lnTo>
                  <a:lnTo>
                    <a:pt x="1386840" y="1531620"/>
                  </a:lnTo>
                  <a:close/>
                </a:path>
                <a:path w="4203700" h="2674620">
                  <a:moveTo>
                    <a:pt x="1603248" y="1670304"/>
                  </a:moveTo>
                  <a:lnTo>
                    <a:pt x="1516380" y="1670304"/>
                  </a:lnTo>
                  <a:lnTo>
                    <a:pt x="1516380" y="1702308"/>
                  </a:lnTo>
                  <a:lnTo>
                    <a:pt x="1603248" y="1702308"/>
                  </a:lnTo>
                  <a:lnTo>
                    <a:pt x="1603248" y="1670304"/>
                  </a:lnTo>
                  <a:close/>
                </a:path>
                <a:path w="4203700" h="2674620">
                  <a:moveTo>
                    <a:pt x="1819656" y="1572768"/>
                  </a:moveTo>
                  <a:lnTo>
                    <a:pt x="1732788" y="1572768"/>
                  </a:lnTo>
                  <a:lnTo>
                    <a:pt x="1732788" y="1670304"/>
                  </a:lnTo>
                  <a:lnTo>
                    <a:pt x="1819656" y="1670304"/>
                  </a:lnTo>
                  <a:lnTo>
                    <a:pt x="1819656" y="1572768"/>
                  </a:lnTo>
                  <a:close/>
                </a:path>
                <a:path w="4203700" h="2674620">
                  <a:moveTo>
                    <a:pt x="2036064" y="1670304"/>
                  </a:moveTo>
                  <a:lnTo>
                    <a:pt x="1949196" y="1670304"/>
                  </a:lnTo>
                  <a:lnTo>
                    <a:pt x="1949196" y="1749552"/>
                  </a:lnTo>
                  <a:lnTo>
                    <a:pt x="2036064" y="1749552"/>
                  </a:lnTo>
                  <a:lnTo>
                    <a:pt x="2036064" y="1670304"/>
                  </a:lnTo>
                  <a:close/>
                </a:path>
                <a:path w="4203700" h="2674620">
                  <a:moveTo>
                    <a:pt x="2252472" y="1670304"/>
                  </a:moveTo>
                  <a:lnTo>
                    <a:pt x="2167128" y="1670304"/>
                  </a:lnTo>
                  <a:lnTo>
                    <a:pt x="2167128" y="1949196"/>
                  </a:lnTo>
                  <a:lnTo>
                    <a:pt x="2252472" y="1949196"/>
                  </a:lnTo>
                  <a:lnTo>
                    <a:pt x="2252472" y="1670304"/>
                  </a:lnTo>
                  <a:close/>
                </a:path>
                <a:path w="4203700" h="2674620">
                  <a:moveTo>
                    <a:pt x="2470404" y="1670304"/>
                  </a:moveTo>
                  <a:lnTo>
                    <a:pt x="2383536" y="1670304"/>
                  </a:lnTo>
                  <a:lnTo>
                    <a:pt x="2383536" y="1973580"/>
                  </a:lnTo>
                  <a:lnTo>
                    <a:pt x="2470404" y="1973580"/>
                  </a:lnTo>
                  <a:lnTo>
                    <a:pt x="2470404" y="1670304"/>
                  </a:lnTo>
                  <a:close/>
                </a:path>
                <a:path w="4203700" h="2674620">
                  <a:moveTo>
                    <a:pt x="2686812" y="1670304"/>
                  </a:moveTo>
                  <a:lnTo>
                    <a:pt x="2599944" y="1670304"/>
                  </a:lnTo>
                  <a:lnTo>
                    <a:pt x="2599944" y="2040636"/>
                  </a:lnTo>
                  <a:lnTo>
                    <a:pt x="2686812" y="2040636"/>
                  </a:lnTo>
                  <a:lnTo>
                    <a:pt x="2686812" y="1670304"/>
                  </a:lnTo>
                  <a:close/>
                </a:path>
                <a:path w="4203700" h="2674620">
                  <a:moveTo>
                    <a:pt x="2903220" y="1670304"/>
                  </a:moveTo>
                  <a:lnTo>
                    <a:pt x="2816352" y="1670304"/>
                  </a:lnTo>
                  <a:lnTo>
                    <a:pt x="2816352" y="2173224"/>
                  </a:lnTo>
                  <a:lnTo>
                    <a:pt x="2903220" y="2173224"/>
                  </a:lnTo>
                  <a:lnTo>
                    <a:pt x="2903220" y="1670304"/>
                  </a:lnTo>
                  <a:close/>
                </a:path>
                <a:path w="4203700" h="2674620">
                  <a:moveTo>
                    <a:pt x="3119628" y="1670304"/>
                  </a:moveTo>
                  <a:lnTo>
                    <a:pt x="3032760" y="1670304"/>
                  </a:lnTo>
                  <a:lnTo>
                    <a:pt x="3032760" y="2113788"/>
                  </a:lnTo>
                  <a:lnTo>
                    <a:pt x="3119628" y="2113788"/>
                  </a:lnTo>
                  <a:lnTo>
                    <a:pt x="3119628" y="1670304"/>
                  </a:lnTo>
                  <a:close/>
                </a:path>
                <a:path w="4203700" h="2674620">
                  <a:moveTo>
                    <a:pt x="3336036" y="1670304"/>
                  </a:moveTo>
                  <a:lnTo>
                    <a:pt x="3249168" y="1670304"/>
                  </a:lnTo>
                  <a:lnTo>
                    <a:pt x="3249168" y="2286000"/>
                  </a:lnTo>
                  <a:lnTo>
                    <a:pt x="3336036" y="2286000"/>
                  </a:lnTo>
                  <a:lnTo>
                    <a:pt x="3336036" y="1670304"/>
                  </a:lnTo>
                  <a:close/>
                </a:path>
                <a:path w="4203700" h="2674620">
                  <a:moveTo>
                    <a:pt x="3552444" y="1670304"/>
                  </a:moveTo>
                  <a:lnTo>
                    <a:pt x="3465576" y="1670304"/>
                  </a:lnTo>
                  <a:lnTo>
                    <a:pt x="3465576" y="2250948"/>
                  </a:lnTo>
                  <a:lnTo>
                    <a:pt x="3552444" y="2250948"/>
                  </a:lnTo>
                  <a:lnTo>
                    <a:pt x="3552444" y="1670304"/>
                  </a:lnTo>
                  <a:close/>
                </a:path>
                <a:path w="4203700" h="2674620">
                  <a:moveTo>
                    <a:pt x="3768852" y="1670304"/>
                  </a:moveTo>
                  <a:lnTo>
                    <a:pt x="3683508" y="1670304"/>
                  </a:lnTo>
                  <a:lnTo>
                    <a:pt x="3683508" y="2375916"/>
                  </a:lnTo>
                  <a:lnTo>
                    <a:pt x="3768852" y="2375916"/>
                  </a:lnTo>
                  <a:lnTo>
                    <a:pt x="3768852" y="1670304"/>
                  </a:lnTo>
                  <a:close/>
                </a:path>
                <a:path w="4203700" h="2674620">
                  <a:moveTo>
                    <a:pt x="3986784" y="1670304"/>
                  </a:moveTo>
                  <a:lnTo>
                    <a:pt x="3899916" y="1670304"/>
                  </a:lnTo>
                  <a:lnTo>
                    <a:pt x="3899916" y="2464308"/>
                  </a:lnTo>
                  <a:lnTo>
                    <a:pt x="3986784" y="2464308"/>
                  </a:lnTo>
                  <a:lnTo>
                    <a:pt x="3986784" y="1670304"/>
                  </a:lnTo>
                  <a:close/>
                </a:path>
                <a:path w="4203700" h="2674620">
                  <a:moveTo>
                    <a:pt x="4203192" y="1670304"/>
                  </a:moveTo>
                  <a:lnTo>
                    <a:pt x="4116324" y="1670304"/>
                  </a:lnTo>
                  <a:lnTo>
                    <a:pt x="4116324" y="2674620"/>
                  </a:lnTo>
                  <a:lnTo>
                    <a:pt x="4203192" y="2674620"/>
                  </a:lnTo>
                  <a:lnTo>
                    <a:pt x="4203192" y="1670304"/>
                  </a:lnTo>
                  <a:close/>
                </a:path>
              </a:pathLst>
            </a:custGeom>
            <a:solidFill>
              <a:srgbClr val="EC7C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object 61"/>
            <p:cNvSpPr/>
            <p:nvPr/>
          </p:nvSpPr>
          <p:spPr>
            <a:xfrm>
              <a:off x="6882383" y="4351020"/>
              <a:ext cx="4331335" cy="0"/>
            </a:xfrm>
            <a:custGeom>
              <a:avLst/>
              <a:gdLst/>
              <a:ahLst/>
              <a:cxnLst/>
              <a:rect l="l" t="t" r="r" b="b"/>
              <a:pathLst>
                <a:path w="4331334">
                  <a:moveTo>
                    <a:pt x="0" y="0"/>
                  </a:moveTo>
                  <a:lnTo>
                    <a:pt x="4331208"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2" name="object 62"/>
          <p:cNvSpPr txBox="1"/>
          <p:nvPr/>
        </p:nvSpPr>
        <p:spPr>
          <a:xfrm>
            <a:off x="6555740" y="5610555"/>
            <a:ext cx="21082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 normalizeH="0" baseline="0" noProof="0" dirty="0">
                <a:ln>
                  <a:noFill/>
                </a:ln>
                <a:solidFill>
                  <a:srgbClr val="585858"/>
                </a:solidFill>
                <a:effectLst/>
                <a:uLnTx/>
                <a:uFillTx/>
                <a:latin typeface="Calibri"/>
                <a:ea typeface="+mn-ea"/>
                <a:cs typeface="Calibri"/>
              </a:rPr>
              <a:t>-80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63" name="object 63"/>
          <p:cNvSpPr txBox="1"/>
          <p:nvPr/>
        </p:nvSpPr>
        <p:spPr>
          <a:xfrm>
            <a:off x="6555740" y="5267705"/>
            <a:ext cx="21082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 normalizeH="0" baseline="0" noProof="0" dirty="0">
                <a:ln>
                  <a:noFill/>
                </a:ln>
                <a:solidFill>
                  <a:srgbClr val="585858"/>
                </a:solidFill>
                <a:effectLst/>
                <a:uLnTx/>
                <a:uFillTx/>
                <a:latin typeface="Calibri"/>
                <a:ea typeface="+mn-ea"/>
                <a:cs typeface="Calibri"/>
              </a:rPr>
              <a:t>-60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64" name="object 64"/>
          <p:cNvSpPr txBox="1"/>
          <p:nvPr/>
        </p:nvSpPr>
        <p:spPr>
          <a:xfrm>
            <a:off x="6555740" y="4924425"/>
            <a:ext cx="21082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 normalizeH="0" baseline="0" noProof="0" dirty="0">
                <a:ln>
                  <a:noFill/>
                </a:ln>
                <a:solidFill>
                  <a:srgbClr val="585858"/>
                </a:solidFill>
                <a:effectLst/>
                <a:uLnTx/>
                <a:uFillTx/>
                <a:latin typeface="Calibri"/>
                <a:ea typeface="+mn-ea"/>
                <a:cs typeface="Calibri"/>
              </a:rPr>
              <a:t>-40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65" name="object 65"/>
          <p:cNvSpPr txBox="1"/>
          <p:nvPr/>
        </p:nvSpPr>
        <p:spPr>
          <a:xfrm>
            <a:off x="6555740" y="4581525"/>
            <a:ext cx="21082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 normalizeH="0" baseline="0" noProof="0" dirty="0">
                <a:ln>
                  <a:noFill/>
                </a:ln>
                <a:solidFill>
                  <a:srgbClr val="585858"/>
                </a:solidFill>
                <a:effectLst/>
                <a:uLnTx/>
                <a:uFillTx/>
                <a:latin typeface="Calibri"/>
                <a:ea typeface="+mn-ea"/>
                <a:cs typeface="Calibri"/>
              </a:rPr>
              <a:t>-20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66" name="object 66"/>
          <p:cNvSpPr txBox="1"/>
          <p:nvPr/>
        </p:nvSpPr>
        <p:spPr>
          <a:xfrm>
            <a:off x="6669405" y="4238625"/>
            <a:ext cx="9652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67" name="object 67"/>
          <p:cNvSpPr txBox="1"/>
          <p:nvPr/>
        </p:nvSpPr>
        <p:spPr>
          <a:xfrm>
            <a:off x="6598411" y="3895471"/>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68" name="object 68"/>
          <p:cNvSpPr txBox="1"/>
          <p:nvPr/>
        </p:nvSpPr>
        <p:spPr>
          <a:xfrm>
            <a:off x="6598411" y="3552571"/>
            <a:ext cx="16573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40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69" name="object 69"/>
          <p:cNvSpPr txBox="1"/>
          <p:nvPr/>
        </p:nvSpPr>
        <p:spPr>
          <a:xfrm>
            <a:off x="6598411" y="3209670"/>
            <a:ext cx="16573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60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70" name="object 70"/>
          <p:cNvSpPr txBox="1"/>
          <p:nvPr/>
        </p:nvSpPr>
        <p:spPr>
          <a:xfrm>
            <a:off x="6598411" y="2866085"/>
            <a:ext cx="165735" cy="1943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80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71" name="object 71"/>
          <p:cNvSpPr txBox="1"/>
          <p:nvPr/>
        </p:nvSpPr>
        <p:spPr>
          <a:xfrm>
            <a:off x="6527672" y="2523489"/>
            <a:ext cx="23812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72" name="object 72"/>
          <p:cNvSpPr txBox="1"/>
          <p:nvPr/>
        </p:nvSpPr>
        <p:spPr>
          <a:xfrm>
            <a:off x="6527672" y="2180589"/>
            <a:ext cx="23812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20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73" name="object 73"/>
          <p:cNvSpPr txBox="1"/>
          <p:nvPr/>
        </p:nvSpPr>
        <p:spPr>
          <a:xfrm>
            <a:off x="6920230" y="5799885"/>
            <a:ext cx="4282440" cy="308610"/>
          </a:xfrm>
          <a:prstGeom prst="rect">
            <a:avLst/>
          </a:prstGeom>
        </p:spPr>
        <p:txBody>
          <a:bodyPr vert="vert270" wrap="square" lIns="0" tIns="0" rIns="0" bIns="0" rtlCol="0">
            <a:spAutoFit/>
          </a:bodyPr>
          <a:lstStyle/>
          <a:p>
            <a:pPr marL="12700" marR="0" lvl="0" indent="0" algn="l" defTabSz="914400" rtl="0" eaLnBrk="1" fontAlgn="auto" latinLnBrk="0" hangingPunct="1">
              <a:lnSpc>
                <a:spcPts val="1150"/>
              </a:lnSpc>
              <a:spcBef>
                <a:spcPts val="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r>
              <a:rPr kumimoji="0" sz="1100" b="0" i="0" u="none" strike="noStrike" kern="1200" cap="none" spc="-10" normalizeH="0" baseline="0" noProof="0" dirty="0">
                <a:ln>
                  <a:noFill/>
                </a:ln>
                <a:solidFill>
                  <a:srgbClr val="585858"/>
                </a:solidFill>
                <a:effectLst/>
                <a:uLnTx/>
                <a:uFillTx/>
                <a:latin typeface="Calibri"/>
                <a:ea typeface="+mn-ea"/>
                <a:cs typeface="Calibri"/>
              </a:rPr>
              <a:t>3</a:t>
            </a:r>
            <a:r>
              <a:rPr kumimoji="0" sz="1100" b="0" i="0" u="none" strike="noStrike" kern="1200" cap="none" spc="0" normalizeH="0" baseline="0" noProof="0" dirty="0">
                <a:ln>
                  <a:noFill/>
                </a:ln>
                <a:solidFill>
                  <a:srgbClr val="585858"/>
                </a:solidFill>
                <a:effectLst/>
                <a:uLnTx/>
                <a:uFillTx/>
                <a:latin typeface="Calibri"/>
                <a:ea typeface="+mn-ea"/>
                <a:cs typeface="Calibri"/>
              </a:rPr>
              <a:t>1</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r>
              <a:rPr kumimoji="0" sz="1100" b="0" i="0" u="none" strike="noStrike" kern="1200" cap="none" spc="-10" normalizeH="0" baseline="0" noProof="0" dirty="0">
                <a:ln>
                  <a:noFill/>
                </a:ln>
                <a:solidFill>
                  <a:srgbClr val="585858"/>
                </a:solidFill>
                <a:effectLst/>
                <a:uLnTx/>
                <a:uFillTx/>
                <a:latin typeface="Calibri"/>
                <a:ea typeface="+mn-ea"/>
                <a:cs typeface="Calibri"/>
              </a:rPr>
              <a:t>4</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r>
              <a:rPr kumimoji="0" sz="1100" b="0" i="0" u="none" strike="noStrike" kern="1200" cap="none" spc="-10" normalizeH="0" baseline="0" noProof="0" dirty="0">
                <a:ln>
                  <a:noFill/>
                </a:ln>
                <a:solidFill>
                  <a:srgbClr val="585858"/>
                </a:solidFill>
                <a:effectLst/>
                <a:uLnTx/>
                <a:uFillTx/>
                <a:latin typeface="Calibri"/>
                <a:ea typeface="+mn-ea"/>
                <a:cs typeface="Calibri"/>
              </a:rPr>
              <a:t>5</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r>
              <a:rPr kumimoji="0" sz="1100" b="0" i="0" u="none" strike="noStrike" kern="1200" cap="none" spc="-10" normalizeH="0" baseline="0" noProof="0" dirty="0">
                <a:ln>
                  <a:noFill/>
                </a:ln>
                <a:solidFill>
                  <a:srgbClr val="585858"/>
                </a:solidFill>
                <a:effectLst/>
                <a:uLnTx/>
                <a:uFillTx/>
                <a:latin typeface="Calibri"/>
                <a:ea typeface="+mn-ea"/>
                <a:cs typeface="Calibri"/>
              </a:rPr>
              <a:t>6</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9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r>
              <a:rPr kumimoji="0" sz="1100" b="0" i="0" u="none" strike="noStrike" kern="1200" cap="none" spc="-10" normalizeH="0" baseline="0" noProof="0" dirty="0">
                <a:ln>
                  <a:noFill/>
                </a:ln>
                <a:solidFill>
                  <a:srgbClr val="585858"/>
                </a:solidFill>
                <a:effectLst/>
                <a:uLnTx/>
                <a:uFillTx/>
                <a:latin typeface="Calibri"/>
                <a:ea typeface="+mn-ea"/>
                <a:cs typeface="Calibri"/>
              </a:rPr>
              <a:t>7</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r>
              <a:rPr kumimoji="0" sz="1100" b="0" i="0" u="none" strike="noStrike" kern="1200" cap="none" spc="-10" normalizeH="0" baseline="0" noProof="0" dirty="0">
                <a:ln>
                  <a:noFill/>
                </a:ln>
                <a:solidFill>
                  <a:srgbClr val="585858"/>
                </a:solidFill>
                <a:effectLst/>
                <a:uLnTx/>
                <a:uFillTx/>
                <a:latin typeface="Calibri"/>
                <a:ea typeface="+mn-ea"/>
                <a:cs typeface="Calibri"/>
              </a:rPr>
              <a:t>8</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r>
              <a:rPr kumimoji="0" sz="1100" b="0" i="0" u="none" strike="noStrike" kern="1200" cap="none" spc="-10" normalizeH="0" baseline="0" noProof="0" dirty="0">
                <a:ln>
                  <a:noFill/>
                </a:ln>
                <a:solidFill>
                  <a:srgbClr val="585858"/>
                </a:solidFill>
                <a:effectLst/>
                <a:uLnTx/>
                <a:uFillTx/>
                <a:latin typeface="Calibri"/>
                <a:ea typeface="+mn-ea"/>
                <a:cs typeface="Calibri"/>
              </a:rPr>
              <a:t>9</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0</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1</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9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2</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3</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4</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5</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6</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90"/>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7</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8</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1</a:t>
            </a:r>
            <a:r>
              <a:rPr kumimoji="0" sz="1100" b="0" i="0" u="none" strike="noStrike" kern="1200" cap="none" spc="0" normalizeH="0" baseline="0" noProof="0" dirty="0">
                <a:ln>
                  <a:noFill/>
                </a:ln>
                <a:solidFill>
                  <a:srgbClr val="585858"/>
                </a:solidFill>
                <a:effectLst/>
                <a:uLnTx/>
                <a:uFillTx/>
                <a:latin typeface="Calibri"/>
                <a:ea typeface="+mn-ea"/>
                <a:cs typeface="Calibri"/>
              </a:rPr>
              <a:t>9</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0</a:t>
            </a:r>
            <a:r>
              <a:rPr kumimoji="0" sz="1100" b="0" i="0" u="none" strike="noStrike" kern="1200" cap="none" spc="-10" normalizeH="0" baseline="0" noProof="0" dirty="0">
                <a:ln>
                  <a:noFill/>
                </a:ln>
                <a:solidFill>
                  <a:srgbClr val="585858"/>
                </a:solidFill>
                <a:effectLst/>
                <a:uLnTx/>
                <a:uFillTx/>
                <a:latin typeface="Calibri"/>
                <a:ea typeface="+mn-ea"/>
                <a:cs typeface="Calibri"/>
              </a:rPr>
              <a:t>2</a:t>
            </a:r>
            <a:r>
              <a:rPr kumimoji="0" sz="1100" b="0" i="0" u="none" strike="noStrike" kern="1200" cap="none" spc="0" normalizeH="0" baseline="0" noProof="0" dirty="0">
                <a:ln>
                  <a:noFill/>
                </a:ln>
                <a:solidFill>
                  <a:srgbClr val="585858"/>
                </a:solidFill>
                <a:effectLst/>
                <a:uLnTx/>
                <a:uFillTx/>
                <a:latin typeface="Calibri"/>
                <a:ea typeface="+mn-ea"/>
                <a:cs typeface="Calibri"/>
              </a:rPr>
              <a:t>1</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74" name="object 74"/>
          <p:cNvSpPr txBox="1"/>
          <p:nvPr/>
        </p:nvSpPr>
        <p:spPr>
          <a:xfrm>
            <a:off x="6259829" y="1897190"/>
            <a:ext cx="165735" cy="589280"/>
          </a:xfrm>
          <a:prstGeom prst="rect">
            <a:avLst/>
          </a:prstGeom>
        </p:spPr>
        <p:txBody>
          <a:bodyPr vert="vert270" wrap="square" lIns="0" tIns="0" rIns="0" bIns="0" rtlCol="0">
            <a:spAutoFit/>
          </a:bodyPr>
          <a:lstStyle/>
          <a:p>
            <a:pPr marL="12700" marR="0" lvl="0" indent="0" algn="l" defTabSz="914400" rtl="0" eaLnBrk="1" fontAlgn="auto" latinLnBrk="0" hangingPunct="1">
              <a:lnSpc>
                <a:spcPts val="1150"/>
              </a:lnSpc>
              <a:spcBef>
                <a:spcPts val="0"/>
              </a:spcBef>
              <a:spcAft>
                <a:spcPts val="0"/>
              </a:spcAft>
              <a:buClrTx/>
              <a:buSzTx/>
              <a:buFontTx/>
              <a:buNone/>
              <a:tabLst/>
              <a:defRPr/>
            </a:pPr>
            <a:r>
              <a:rPr kumimoji="0" sz="1100" b="0" i="0" u="none" strike="noStrike" kern="1200" cap="none" spc="-5" normalizeH="0" baseline="0" noProof="0" dirty="0">
                <a:ln>
                  <a:noFill/>
                </a:ln>
                <a:solidFill>
                  <a:srgbClr val="585858"/>
                </a:solidFill>
                <a:effectLst/>
                <a:uLnTx/>
                <a:uFillTx/>
                <a:latin typeface="Calibri"/>
                <a:ea typeface="+mn-ea"/>
                <a:cs typeface="Calibri"/>
              </a:rPr>
              <a:t>χι</a:t>
            </a:r>
            <a:r>
              <a:rPr kumimoji="0" sz="1100" b="0" i="0" u="none" strike="noStrike" kern="1200" cap="none" spc="0" normalizeH="0" baseline="0" noProof="0" dirty="0">
                <a:ln>
                  <a:noFill/>
                </a:ln>
                <a:solidFill>
                  <a:srgbClr val="585858"/>
                </a:solidFill>
                <a:effectLst/>
                <a:uLnTx/>
                <a:uFillTx/>
                <a:latin typeface="Calibri"/>
                <a:ea typeface="+mn-ea"/>
                <a:cs typeface="Calibri"/>
              </a:rPr>
              <a:t>λ</a:t>
            </a:r>
            <a:r>
              <a:rPr kumimoji="0" sz="1100" b="0" i="0" u="none" strike="noStrike" kern="1200" cap="none" spc="-5" normalizeH="0" baseline="0" noProof="0" dirty="0">
                <a:ln>
                  <a:noFill/>
                </a:ln>
                <a:solidFill>
                  <a:srgbClr val="585858"/>
                </a:solidFill>
                <a:effectLst/>
                <a:uLnTx/>
                <a:uFillTx/>
                <a:latin typeface="Calibri"/>
                <a:ea typeface="+mn-ea"/>
                <a:cs typeface="Calibri"/>
              </a:rPr>
              <a:t>.ά</a:t>
            </a:r>
            <a:r>
              <a:rPr kumimoji="0" sz="1100" b="0" i="0" u="none" strike="noStrike" kern="1200" cap="none" spc="0" normalizeH="0" baseline="0" noProof="0" dirty="0">
                <a:ln>
                  <a:noFill/>
                </a:ln>
                <a:solidFill>
                  <a:srgbClr val="585858"/>
                </a:solidFill>
                <a:effectLst/>
                <a:uLnTx/>
                <a:uFillTx/>
                <a:latin typeface="Calibri"/>
                <a:ea typeface="+mn-ea"/>
                <a:cs typeface="Calibri"/>
              </a:rPr>
              <a:t>τ</a:t>
            </a:r>
            <a:r>
              <a:rPr kumimoji="0" sz="1100" b="0" i="0" u="none" strike="noStrike" kern="1200" cap="none" spc="5" normalizeH="0" baseline="0" noProof="0" dirty="0">
                <a:ln>
                  <a:noFill/>
                </a:ln>
                <a:solidFill>
                  <a:srgbClr val="585858"/>
                </a:solidFill>
                <a:effectLst/>
                <a:uLnTx/>
                <a:uFillTx/>
                <a:latin typeface="Calibri"/>
                <a:ea typeface="+mn-ea"/>
                <a:cs typeface="Calibri"/>
              </a:rPr>
              <a:t>ο</a:t>
            </a:r>
            <a:r>
              <a:rPr kumimoji="0" sz="1100" b="0" i="0" u="none" strike="noStrike" kern="1200" cap="none" spc="0" normalizeH="0" baseline="0" noProof="0" dirty="0">
                <a:ln>
                  <a:noFill/>
                </a:ln>
                <a:solidFill>
                  <a:srgbClr val="585858"/>
                </a:solidFill>
                <a:effectLst/>
                <a:uLnTx/>
                <a:uFillTx/>
                <a:latin typeface="Calibri"/>
                <a:ea typeface="+mn-ea"/>
                <a:cs typeface="Calibri"/>
              </a:rPr>
              <a:t>μα</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75" name="object 75"/>
          <p:cNvSpPr txBox="1"/>
          <p:nvPr/>
        </p:nvSpPr>
        <p:spPr>
          <a:xfrm>
            <a:off x="6972681" y="1901189"/>
            <a:ext cx="3582035" cy="226695"/>
          </a:xfrm>
          <a:prstGeom prst="rect">
            <a:avLst/>
          </a:prstGeom>
        </p:spPr>
        <p:txBody>
          <a:bodyPr vert="horz" wrap="square" lIns="0" tIns="15240" rIns="0" bIns="0" rtlCol="0">
            <a:spAutoFit/>
          </a:bodyPr>
          <a:lstStyle/>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1300" b="0" i="0" u="none" strike="noStrike" kern="1200" cap="none" spc="5" normalizeH="0" baseline="0" noProof="0" dirty="0">
                <a:ln>
                  <a:noFill/>
                </a:ln>
                <a:solidFill>
                  <a:srgbClr val="585858"/>
                </a:solidFill>
                <a:effectLst/>
                <a:uLnTx/>
                <a:uFillTx/>
                <a:latin typeface="Calibri"/>
                <a:ea typeface="+mn-ea"/>
                <a:cs typeface="Calibri"/>
              </a:rPr>
              <a:t>Φυσική</a:t>
            </a:r>
            <a:r>
              <a:rPr kumimoji="0" sz="1300" b="0" i="0" u="none" strike="noStrike" kern="1200" cap="none" spc="-5" normalizeH="0" baseline="0" noProof="0" dirty="0">
                <a:ln>
                  <a:noFill/>
                </a:ln>
                <a:solidFill>
                  <a:srgbClr val="585858"/>
                </a:solidFill>
                <a:effectLst/>
                <a:uLnTx/>
                <a:uFillTx/>
                <a:latin typeface="Calibri"/>
                <a:ea typeface="+mn-ea"/>
                <a:cs typeface="Calibri"/>
              </a:rPr>
              <a:t> </a:t>
            </a:r>
            <a:r>
              <a:rPr kumimoji="0" sz="1300" b="0" i="0" u="none" strike="noStrike" kern="1200" cap="none" spc="0" normalizeH="0" baseline="0" noProof="0" dirty="0">
                <a:ln>
                  <a:noFill/>
                </a:ln>
                <a:solidFill>
                  <a:srgbClr val="585858"/>
                </a:solidFill>
                <a:effectLst/>
                <a:uLnTx/>
                <a:uFillTx/>
                <a:latin typeface="Calibri"/>
                <a:ea typeface="+mn-ea"/>
                <a:cs typeface="Calibri"/>
              </a:rPr>
              <a:t>μεταβολή</a:t>
            </a:r>
            <a:r>
              <a:rPr kumimoji="0" sz="1300" b="0" i="0" u="none" strike="noStrike" kern="1200" cap="none" spc="10" normalizeH="0" baseline="0" noProof="0" dirty="0">
                <a:ln>
                  <a:noFill/>
                </a:ln>
                <a:solidFill>
                  <a:srgbClr val="585858"/>
                </a:solidFill>
                <a:effectLst/>
                <a:uLnTx/>
                <a:uFillTx/>
                <a:latin typeface="Calibri"/>
                <a:ea typeface="+mn-ea"/>
                <a:cs typeface="Calibri"/>
              </a:rPr>
              <a:t> </a:t>
            </a:r>
            <a:r>
              <a:rPr kumimoji="0" sz="1300" b="0" i="0" u="none" strike="noStrike" kern="1200" cap="none" spc="5" normalizeH="0" baseline="0" noProof="0" dirty="0">
                <a:ln>
                  <a:noFill/>
                </a:ln>
                <a:solidFill>
                  <a:srgbClr val="585858"/>
                </a:solidFill>
                <a:effectLst/>
                <a:uLnTx/>
                <a:uFillTx/>
                <a:latin typeface="Calibri"/>
                <a:ea typeface="+mn-ea"/>
                <a:cs typeface="Calibri"/>
              </a:rPr>
              <a:t>πληθυσμού</a:t>
            </a:r>
            <a:r>
              <a:rPr kumimoji="0" sz="1300" b="0" i="0" u="none" strike="noStrike" kern="1200" cap="none" spc="10" normalizeH="0" baseline="0" noProof="0" dirty="0">
                <a:ln>
                  <a:noFill/>
                </a:ln>
                <a:solidFill>
                  <a:srgbClr val="585858"/>
                </a:solidFill>
                <a:effectLst/>
                <a:uLnTx/>
                <a:uFillTx/>
                <a:latin typeface="Calibri"/>
                <a:ea typeface="+mn-ea"/>
                <a:cs typeface="Calibri"/>
              </a:rPr>
              <a:t> </a:t>
            </a:r>
            <a:r>
              <a:rPr kumimoji="0" sz="1300" b="0" i="0" u="none" strike="noStrike" kern="1200" cap="none" spc="5" normalizeH="0" baseline="0" noProof="0" dirty="0">
                <a:ln>
                  <a:noFill/>
                </a:ln>
                <a:solidFill>
                  <a:srgbClr val="585858"/>
                </a:solidFill>
                <a:effectLst/>
                <a:uLnTx/>
                <a:uFillTx/>
                <a:latin typeface="Calibri"/>
                <a:ea typeface="+mn-ea"/>
                <a:cs typeface="Calibri"/>
              </a:rPr>
              <a:t>(γεννήσεις</a:t>
            </a:r>
            <a:r>
              <a:rPr kumimoji="0" sz="1300" b="0" i="0" u="none" strike="noStrike" kern="1200" cap="none" spc="25" normalizeH="0" baseline="0" noProof="0" dirty="0">
                <a:ln>
                  <a:noFill/>
                </a:ln>
                <a:solidFill>
                  <a:srgbClr val="585858"/>
                </a:solidFill>
                <a:effectLst/>
                <a:uLnTx/>
                <a:uFillTx/>
                <a:latin typeface="Calibri"/>
                <a:ea typeface="+mn-ea"/>
                <a:cs typeface="Calibri"/>
              </a:rPr>
              <a:t> </a:t>
            </a:r>
            <a:r>
              <a:rPr kumimoji="0" sz="1300" b="0" i="0" u="none" strike="noStrike" kern="1200" cap="none" spc="5" normalizeH="0" baseline="0" noProof="0" dirty="0">
                <a:ln>
                  <a:noFill/>
                </a:ln>
                <a:solidFill>
                  <a:srgbClr val="585858"/>
                </a:solidFill>
                <a:effectLst/>
                <a:uLnTx/>
                <a:uFillTx/>
                <a:latin typeface="Calibri"/>
                <a:ea typeface="+mn-ea"/>
                <a:cs typeface="Calibri"/>
              </a:rPr>
              <a:t>- </a:t>
            </a:r>
            <a:r>
              <a:rPr kumimoji="0" sz="1300" b="0" i="0" u="none" strike="noStrike" kern="1200" cap="none" spc="0" normalizeH="0" baseline="0" noProof="0" dirty="0">
                <a:ln>
                  <a:noFill/>
                </a:ln>
                <a:solidFill>
                  <a:srgbClr val="585858"/>
                </a:solidFill>
                <a:effectLst/>
                <a:uLnTx/>
                <a:uFillTx/>
                <a:latin typeface="Calibri"/>
                <a:ea typeface="+mn-ea"/>
                <a:cs typeface="Calibri"/>
              </a:rPr>
              <a:t>θάνατοι)</a:t>
            </a:r>
            <a:endParaRPr kumimoji="0" sz="1300" b="0" i="0" u="none" strike="noStrike" kern="1200" cap="none" spc="0" normalizeH="0" baseline="0" noProof="0">
              <a:ln>
                <a:noFill/>
              </a:ln>
              <a:solidFill>
                <a:prstClr val="black"/>
              </a:solidFill>
              <a:effectLst/>
              <a:uLnTx/>
              <a:uFillTx/>
              <a:latin typeface="Calibri"/>
              <a:ea typeface="+mn-ea"/>
              <a:cs typeface="Calibri"/>
            </a:endParaRPr>
          </a:p>
        </p:txBody>
      </p:sp>
      <p:sp>
        <p:nvSpPr>
          <p:cNvPr id="76" name="object 76"/>
          <p:cNvSpPr txBox="1"/>
          <p:nvPr/>
        </p:nvSpPr>
        <p:spPr>
          <a:xfrm>
            <a:off x="11159743" y="6431686"/>
            <a:ext cx="11493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35" normalizeH="0" baseline="0" noProof="0" dirty="0">
                <a:ln>
                  <a:noFill/>
                </a:ln>
                <a:solidFill>
                  <a:srgbClr val="404040"/>
                </a:solidFill>
                <a:effectLst/>
                <a:uLnTx/>
                <a:uFillTx/>
                <a:latin typeface="Arial"/>
                <a:ea typeface="+mn-ea"/>
                <a:cs typeface="Arial"/>
              </a:rPr>
              <a:t>4</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77" name="object 77"/>
          <p:cNvSpPr txBox="1"/>
          <p:nvPr/>
        </p:nvSpPr>
        <p:spPr>
          <a:xfrm>
            <a:off x="78739" y="6621576"/>
            <a:ext cx="82550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 normalizeH="0" baseline="0" noProof="0" dirty="0">
                <a:ln>
                  <a:noFill/>
                </a:ln>
                <a:solidFill>
                  <a:srgbClr val="775F54"/>
                </a:solidFill>
                <a:effectLst/>
                <a:uLnTx/>
                <a:uFillTx/>
                <a:latin typeface="Calibri"/>
                <a:ea typeface="+mn-ea"/>
                <a:cs typeface="Calibri"/>
              </a:rPr>
              <a:t>Πηγή:</a:t>
            </a:r>
            <a:r>
              <a:rPr kumimoji="0" sz="1100" b="0" i="0" u="none" strike="noStrike" kern="1200" cap="none" spc="-55" normalizeH="0" baseline="0" noProof="0" dirty="0">
                <a:ln>
                  <a:noFill/>
                </a:ln>
                <a:solidFill>
                  <a:srgbClr val="775F54"/>
                </a:solidFill>
                <a:effectLst/>
                <a:uLnTx/>
                <a:uFillTx/>
                <a:latin typeface="Calibri"/>
                <a:ea typeface="+mn-ea"/>
                <a:cs typeface="Calibri"/>
              </a:rPr>
              <a:t> </a:t>
            </a:r>
            <a:r>
              <a:rPr kumimoji="0" sz="1100" b="0" i="0" u="none" strike="noStrike" kern="1200" cap="none" spc="0" normalizeH="0" baseline="0" noProof="0" dirty="0">
                <a:ln>
                  <a:noFill/>
                </a:ln>
                <a:solidFill>
                  <a:srgbClr val="775F54"/>
                </a:solidFill>
                <a:effectLst/>
                <a:uLnTx/>
                <a:uFillTx/>
                <a:latin typeface="Calibri"/>
                <a:ea typeface="+mn-ea"/>
                <a:cs typeface="Calibri"/>
              </a:rPr>
              <a:t>ΕΛΣΤΑΤ</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C89965-1277-2882-678A-1B71AE0D46A5}"/>
              </a:ext>
            </a:extLst>
          </p:cNvPr>
          <p:cNvSpPr>
            <a:spLocks noGrp="1"/>
          </p:cNvSpPr>
          <p:nvPr>
            <p:ph type="title"/>
          </p:nvPr>
        </p:nvSpPr>
        <p:spPr>
          <a:xfrm>
            <a:off x="1787611" y="624110"/>
            <a:ext cx="10140778" cy="1280890"/>
          </a:xfrm>
        </p:spPr>
        <p:txBody>
          <a:bodyPr>
            <a:normAutofit/>
          </a:bodyPr>
          <a:lstStyle/>
          <a:p>
            <a:r>
              <a:rPr lang="el-GR" dirty="0"/>
              <a:t>Προφίλ Υγείας (2021) Ελλάδα (</a:t>
            </a:r>
            <a:r>
              <a:rPr lang="en-US" dirty="0"/>
              <a:t>EC, OECD, EO)</a:t>
            </a:r>
            <a:endParaRPr lang="el-GR" dirty="0"/>
          </a:p>
        </p:txBody>
      </p:sp>
      <p:sp>
        <p:nvSpPr>
          <p:cNvPr id="3" name="Θέση περιεχομένου 2">
            <a:extLst>
              <a:ext uri="{FF2B5EF4-FFF2-40B4-BE49-F238E27FC236}">
                <a16:creationId xmlns:a16="http://schemas.microsoft.com/office/drawing/2014/main" id="{616D63C0-52B3-81B3-8AC6-30AB23290117}"/>
              </a:ext>
            </a:extLst>
          </p:cNvPr>
          <p:cNvSpPr>
            <a:spLocks noGrp="1"/>
          </p:cNvSpPr>
          <p:nvPr>
            <p:ph idx="1"/>
          </p:nvPr>
        </p:nvSpPr>
        <p:spPr>
          <a:xfrm>
            <a:off x="2051222" y="2133600"/>
            <a:ext cx="9453390" cy="3777622"/>
          </a:xfrm>
        </p:spPr>
        <p:txBody>
          <a:bodyPr>
            <a:normAutofit/>
          </a:bodyPr>
          <a:lstStyle/>
          <a:p>
            <a:r>
              <a:rPr lang="el-GR" dirty="0"/>
              <a:t>Κατάσταση Υγείας (</a:t>
            </a:r>
            <a:r>
              <a:rPr lang="el-GR" dirty="0" err="1"/>
              <a:t>προσδώκιμο</a:t>
            </a:r>
            <a:r>
              <a:rPr lang="el-GR" dirty="0"/>
              <a:t>, 4 χρόνια νόσοι, συν ψυχολογικά …)</a:t>
            </a:r>
          </a:p>
          <a:p>
            <a:r>
              <a:rPr lang="el-GR" dirty="0"/>
              <a:t>Παράγοντες κινδύνου (προσοχή στους 15χρονους</a:t>
            </a:r>
            <a:r>
              <a:rPr lang="en-US" dirty="0"/>
              <a:t>:</a:t>
            </a:r>
            <a:r>
              <a:rPr lang="el-GR" dirty="0"/>
              <a:t> κάπνισμα και παχυσαρκία)</a:t>
            </a:r>
          </a:p>
          <a:p>
            <a:r>
              <a:rPr lang="el-GR" dirty="0"/>
              <a:t>Σύστημα Υγείας (βιωσιμότητα-χρηματοδότηση, προσβασιμότητα-ανάγκες, αποτελεσματικότητα-διοίκηση, αξιολόγηση-ποιότητα-δείκτες)</a:t>
            </a:r>
          </a:p>
        </p:txBody>
      </p:sp>
    </p:spTree>
    <p:extLst>
      <p:ext uri="{BB962C8B-B14F-4D97-AF65-F5344CB8AC3E}">
        <p14:creationId xmlns:p14="http://schemas.microsoft.com/office/powerpoint/2010/main" val="54849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1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2F34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CA6A58B-13BE-4FA3-B90C-63D1B6728915}"/>
              </a:ext>
            </a:extLst>
          </p:cNvPr>
          <p:cNvSpPr>
            <a:spLocks noGrp="1"/>
          </p:cNvSpPr>
          <p:nvPr>
            <p:ph type="title"/>
          </p:nvPr>
        </p:nvSpPr>
        <p:spPr>
          <a:xfrm>
            <a:off x="731520" y="731520"/>
            <a:ext cx="6089904" cy="1426464"/>
          </a:xfrm>
        </p:spPr>
        <p:txBody>
          <a:bodyPr>
            <a:normAutofit/>
          </a:bodyPr>
          <a:lstStyle/>
          <a:p>
            <a:r>
              <a:rPr lang="el-GR"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Α. Δημόσια Υγεία</a:t>
            </a:r>
            <a:endParaRPr lang="el-GR" dirty="0">
              <a:solidFill>
                <a:srgbClr val="FFFFFF"/>
              </a:solidFill>
            </a:endParaRPr>
          </a:p>
        </p:txBody>
      </p:sp>
      <p:sp>
        <p:nvSpPr>
          <p:cNvPr id="51" name="Rectangle 2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Rectangle 2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1E38C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2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054B0E7-6E34-40BD-9554-0DE52BD65AEA}"/>
              </a:ext>
            </a:extLst>
          </p:cNvPr>
          <p:cNvPicPr>
            <a:picLocks noChangeAspect="1"/>
          </p:cNvPicPr>
          <p:nvPr/>
        </p:nvPicPr>
        <p:blipFill rotWithShape="1">
          <a:blip r:embed="rId2"/>
          <a:srcRect l="21982" r="14047" b="1"/>
          <a:stretch/>
        </p:blipFill>
        <p:spPr>
          <a:xfrm>
            <a:off x="7277100" y="2480954"/>
            <a:ext cx="4455979" cy="3918123"/>
          </a:xfrm>
          <a:prstGeom prst="rect">
            <a:avLst/>
          </a:prstGeom>
        </p:spPr>
      </p:pic>
      <p:graphicFrame>
        <p:nvGraphicFramePr>
          <p:cNvPr id="5" name="Θέση περιεχομένου 2">
            <a:extLst>
              <a:ext uri="{FF2B5EF4-FFF2-40B4-BE49-F238E27FC236}">
                <a16:creationId xmlns:a16="http://schemas.microsoft.com/office/drawing/2014/main" id="{2387B8CC-07F1-4863-8AD7-A977F9818B0F}"/>
              </a:ext>
            </a:extLst>
          </p:cNvPr>
          <p:cNvGraphicFramePr>
            <a:graphicFrameLocks noGrp="1"/>
          </p:cNvGraphicFramePr>
          <p:nvPr>
            <p:ph idx="1"/>
            <p:extLst>
              <p:ext uri="{D42A27DB-BD31-4B8C-83A1-F6EECF244321}">
                <p14:modId xmlns:p14="http://schemas.microsoft.com/office/powerpoint/2010/main" val="3639893098"/>
              </p:ext>
            </p:extLst>
          </p:nvPr>
        </p:nvGraphicFramePr>
        <p:xfrm>
          <a:off x="789456" y="2609331"/>
          <a:ext cx="6031967" cy="370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406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235807-6002-1B5C-E9A9-3A9626907B64}"/>
              </a:ext>
            </a:extLst>
          </p:cNvPr>
          <p:cNvSpPr>
            <a:spLocks noGrp="1"/>
          </p:cNvSpPr>
          <p:nvPr>
            <p:ph type="title"/>
          </p:nvPr>
        </p:nvSpPr>
        <p:spPr>
          <a:xfrm>
            <a:off x="2592925" y="624110"/>
            <a:ext cx="8911687" cy="664001"/>
          </a:xfrm>
        </p:spPr>
        <p:txBody>
          <a:bodyPr>
            <a:normAutofit fontScale="90000"/>
          </a:bodyPr>
          <a:lstStyle/>
          <a:p>
            <a:r>
              <a:rPr lang="el-GR" dirty="0"/>
              <a:t>Α. ΠΦΥ στο ΕΣΥ 2022 (+ προσωπικοί γιατροί)</a:t>
            </a:r>
          </a:p>
        </p:txBody>
      </p:sp>
      <p:graphicFrame>
        <p:nvGraphicFramePr>
          <p:cNvPr id="4" name="Θέση περιεχομένου 3">
            <a:extLst>
              <a:ext uri="{FF2B5EF4-FFF2-40B4-BE49-F238E27FC236}">
                <a16:creationId xmlns:a16="http://schemas.microsoft.com/office/drawing/2014/main" id="{A1AC4E07-7677-9BCA-E2ED-283882A8717B}"/>
              </a:ext>
            </a:extLst>
          </p:cNvPr>
          <p:cNvGraphicFramePr>
            <a:graphicFrameLocks noGrp="1"/>
          </p:cNvGraphicFramePr>
          <p:nvPr>
            <p:ph idx="1"/>
          </p:nvPr>
        </p:nvGraphicFramePr>
        <p:xfrm>
          <a:off x="2695492" y="1470991"/>
          <a:ext cx="8030816" cy="3045349"/>
        </p:xfrm>
        <a:graphic>
          <a:graphicData uri="http://schemas.openxmlformats.org/drawingml/2006/table">
            <a:tbl>
              <a:tblPr firstRow="1" firstCol="1" bandRow="1">
                <a:tableStyleId>{5C22544A-7EE6-4342-B048-85BDC9FD1C3A}</a:tableStyleId>
              </a:tblPr>
              <a:tblGrid>
                <a:gridCol w="1003852">
                  <a:extLst>
                    <a:ext uri="{9D8B030D-6E8A-4147-A177-3AD203B41FA5}">
                      <a16:colId xmlns:a16="http://schemas.microsoft.com/office/drawing/2014/main" val="60393801"/>
                    </a:ext>
                  </a:extLst>
                </a:gridCol>
                <a:gridCol w="1003852">
                  <a:extLst>
                    <a:ext uri="{9D8B030D-6E8A-4147-A177-3AD203B41FA5}">
                      <a16:colId xmlns:a16="http://schemas.microsoft.com/office/drawing/2014/main" val="2387098692"/>
                    </a:ext>
                  </a:extLst>
                </a:gridCol>
                <a:gridCol w="1003852">
                  <a:extLst>
                    <a:ext uri="{9D8B030D-6E8A-4147-A177-3AD203B41FA5}">
                      <a16:colId xmlns:a16="http://schemas.microsoft.com/office/drawing/2014/main" val="3005952695"/>
                    </a:ext>
                  </a:extLst>
                </a:gridCol>
                <a:gridCol w="1003852">
                  <a:extLst>
                    <a:ext uri="{9D8B030D-6E8A-4147-A177-3AD203B41FA5}">
                      <a16:colId xmlns:a16="http://schemas.microsoft.com/office/drawing/2014/main" val="294628321"/>
                    </a:ext>
                  </a:extLst>
                </a:gridCol>
                <a:gridCol w="1003852">
                  <a:extLst>
                    <a:ext uri="{9D8B030D-6E8A-4147-A177-3AD203B41FA5}">
                      <a16:colId xmlns:a16="http://schemas.microsoft.com/office/drawing/2014/main" val="1226543273"/>
                    </a:ext>
                  </a:extLst>
                </a:gridCol>
                <a:gridCol w="1003852">
                  <a:extLst>
                    <a:ext uri="{9D8B030D-6E8A-4147-A177-3AD203B41FA5}">
                      <a16:colId xmlns:a16="http://schemas.microsoft.com/office/drawing/2014/main" val="4198276222"/>
                    </a:ext>
                  </a:extLst>
                </a:gridCol>
                <a:gridCol w="1003852">
                  <a:extLst>
                    <a:ext uri="{9D8B030D-6E8A-4147-A177-3AD203B41FA5}">
                      <a16:colId xmlns:a16="http://schemas.microsoft.com/office/drawing/2014/main" val="560383922"/>
                    </a:ext>
                  </a:extLst>
                </a:gridCol>
                <a:gridCol w="1003852">
                  <a:extLst>
                    <a:ext uri="{9D8B030D-6E8A-4147-A177-3AD203B41FA5}">
                      <a16:colId xmlns:a16="http://schemas.microsoft.com/office/drawing/2014/main" val="3424945634"/>
                    </a:ext>
                  </a:extLst>
                </a:gridCol>
              </a:tblGrid>
              <a:tr h="253779">
                <a:tc>
                  <a:txBody>
                    <a:bodyPr/>
                    <a:lstStyle/>
                    <a:p>
                      <a:pPr algn="ctr">
                        <a:lnSpc>
                          <a:spcPct val="100000"/>
                        </a:lnSpc>
                        <a:spcAft>
                          <a:spcPts val="800"/>
                        </a:spcAft>
                      </a:pPr>
                      <a:r>
                        <a:rPr lang="el-GR" sz="1100" dirty="0" err="1">
                          <a:effectLst/>
                        </a:rPr>
                        <a:t>ΥΠε</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ΚΥ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ΠΙ</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ΠΠΙ</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dirty="0">
                          <a:effectLst/>
                        </a:rPr>
                        <a:t>ΕΠΙ</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ΤΙ</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ΤοΜΥ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dirty="0">
                          <a:effectLst/>
                        </a:rPr>
                        <a:t>ΑΔ2</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6105101"/>
                  </a:ext>
                </a:extLst>
              </a:tr>
              <a:tr h="253779">
                <a:tc>
                  <a:txBody>
                    <a:bodyPr/>
                    <a:lstStyle/>
                    <a:p>
                      <a:pPr>
                        <a:lnSpc>
                          <a:spcPct val="100000"/>
                        </a:lnSpc>
                        <a:spcAft>
                          <a:spcPts val="800"/>
                        </a:spcAft>
                      </a:pPr>
                      <a:r>
                        <a:rPr lang="el-GR" sz="1100">
                          <a:effectLst/>
                        </a:rPr>
                        <a:t>1</a:t>
                      </a:r>
                      <a:r>
                        <a:rPr lang="el-GR" sz="1100" baseline="30000">
                          <a:effectLst/>
                        </a:rPr>
                        <a:t>η</a:t>
                      </a:r>
                      <a:r>
                        <a:rPr lang="el-GR" sz="11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32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dirty="0">
                          <a:effectLst/>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31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12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0272274"/>
                  </a:ext>
                </a:extLst>
              </a:tr>
              <a:tr h="253779">
                <a:tc>
                  <a:txBody>
                    <a:bodyPr/>
                    <a:lstStyle/>
                    <a:p>
                      <a:pPr>
                        <a:lnSpc>
                          <a:spcPct val="100000"/>
                        </a:lnSpc>
                        <a:spcAft>
                          <a:spcPts val="800"/>
                        </a:spcAft>
                      </a:pPr>
                      <a:r>
                        <a:rPr lang="el-GR" sz="1100">
                          <a:effectLst/>
                        </a:rPr>
                        <a:t>2</a:t>
                      </a:r>
                      <a:r>
                        <a:rPr lang="el-GR" sz="1100" baseline="30000">
                          <a:effectLst/>
                        </a:rPr>
                        <a:t>η</a:t>
                      </a:r>
                      <a:r>
                        <a:rPr lang="el-GR" sz="11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49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119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37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10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47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20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2180131"/>
                  </a:ext>
                </a:extLst>
              </a:tr>
              <a:tr h="253779">
                <a:tc>
                  <a:txBody>
                    <a:bodyPr/>
                    <a:lstStyle/>
                    <a:p>
                      <a:pPr>
                        <a:lnSpc>
                          <a:spcPct val="100000"/>
                        </a:lnSpc>
                        <a:spcAft>
                          <a:spcPts val="800"/>
                        </a:spcAft>
                      </a:pPr>
                      <a:r>
                        <a:rPr lang="el-GR" sz="1100">
                          <a:effectLst/>
                        </a:rPr>
                        <a:t>3</a:t>
                      </a:r>
                      <a:r>
                        <a:rPr lang="el-GR" sz="1100" baseline="30000">
                          <a:effectLst/>
                        </a:rPr>
                        <a:t>η</a:t>
                      </a:r>
                      <a:r>
                        <a:rPr lang="el-GR" sz="11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30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172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34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20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747370"/>
                  </a:ext>
                </a:extLst>
              </a:tr>
              <a:tr h="253779">
                <a:tc>
                  <a:txBody>
                    <a:bodyPr/>
                    <a:lstStyle/>
                    <a:p>
                      <a:pPr>
                        <a:lnSpc>
                          <a:spcPct val="100000"/>
                        </a:lnSpc>
                        <a:spcAft>
                          <a:spcPts val="800"/>
                        </a:spcAft>
                      </a:pPr>
                      <a:r>
                        <a:rPr lang="el-GR" sz="1100" dirty="0">
                          <a:effectLst/>
                        </a:rPr>
                        <a:t>4</a:t>
                      </a:r>
                      <a:r>
                        <a:rPr lang="el-GR" sz="1100" baseline="30000" dirty="0">
                          <a:effectLst/>
                        </a:rPr>
                        <a:t>η</a:t>
                      </a:r>
                      <a:r>
                        <a:rPr lang="el-GR" sz="11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46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220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dirty="0">
                          <a:effectLst/>
                        </a:rPr>
                        <a:t>33</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14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5659181"/>
                  </a:ext>
                </a:extLst>
              </a:tr>
              <a:tr h="253779">
                <a:tc>
                  <a:txBody>
                    <a:bodyPr/>
                    <a:lstStyle/>
                    <a:p>
                      <a:pPr>
                        <a:lnSpc>
                          <a:spcPct val="100000"/>
                        </a:lnSpc>
                        <a:spcAft>
                          <a:spcPts val="800"/>
                        </a:spcAft>
                      </a:pPr>
                      <a:r>
                        <a:rPr lang="el-GR" sz="1100">
                          <a:effectLst/>
                        </a:rPr>
                        <a:t>5</a:t>
                      </a:r>
                      <a:r>
                        <a:rPr lang="el-GR" sz="1100" baseline="30000">
                          <a:effectLst/>
                        </a:rPr>
                        <a:t>η</a:t>
                      </a:r>
                      <a:r>
                        <a:rPr lang="el-GR" sz="11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47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303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17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10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38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16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194588"/>
                  </a:ext>
                </a:extLst>
              </a:tr>
              <a:tr h="253779">
                <a:tc>
                  <a:txBody>
                    <a:bodyPr/>
                    <a:lstStyle/>
                    <a:p>
                      <a:pPr>
                        <a:lnSpc>
                          <a:spcPct val="100000"/>
                        </a:lnSpc>
                        <a:spcAft>
                          <a:spcPts val="800"/>
                        </a:spcAft>
                      </a:pPr>
                      <a:r>
                        <a:rPr lang="el-GR" sz="1100">
                          <a:effectLst/>
                        </a:rPr>
                        <a:t>6</a:t>
                      </a:r>
                      <a:r>
                        <a:rPr lang="el-GR" sz="1100" baseline="30000">
                          <a:effectLst/>
                        </a:rPr>
                        <a:t>η</a:t>
                      </a:r>
                      <a:r>
                        <a:rPr lang="el-GR" sz="11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91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491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20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11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34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33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3892997"/>
                  </a:ext>
                </a:extLst>
              </a:tr>
              <a:tr h="253779">
                <a:tc>
                  <a:txBody>
                    <a:bodyPr/>
                    <a:lstStyle/>
                    <a:p>
                      <a:pPr>
                        <a:lnSpc>
                          <a:spcPct val="100000"/>
                        </a:lnSpc>
                        <a:spcAft>
                          <a:spcPts val="800"/>
                        </a:spcAft>
                      </a:pPr>
                      <a:r>
                        <a:rPr lang="el-GR" sz="1100">
                          <a:effectLst/>
                        </a:rPr>
                        <a:t>7</a:t>
                      </a:r>
                      <a:r>
                        <a:rPr lang="el-GR" sz="1100" baseline="30000">
                          <a:effectLst/>
                        </a:rPr>
                        <a:t>η</a:t>
                      </a:r>
                      <a:r>
                        <a:rPr lang="el-GR" sz="11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19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128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12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0522677"/>
                  </a:ext>
                </a:extLst>
              </a:tr>
              <a:tr h="253779">
                <a:tc>
                  <a:txBody>
                    <a:bodyPr/>
                    <a:lstStyle/>
                    <a:p>
                      <a:pPr algn="r">
                        <a:lnSpc>
                          <a:spcPct val="100000"/>
                        </a:lnSpc>
                        <a:spcAft>
                          <a:spcPts val="800"/>
                        </a:spcAft>
                      </a:pPr>
                      <a:r>
                        <a:rPr lang="el-GR" sz="1100">
                          <a:effectLst/>
                        </a:rPr>
                        <a:t>Σύνολο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314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1.438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93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45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220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l-GR" sz="1100">
                          <a:effectLst/>
                        </a:rPr>
                        <a:t>127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100">
                          <a:effectLst/>
                        </a:rPr>
                        <a:t>10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2180212"/>
                  </a:ext>
                </a:extLst>
              </a:tr>
              <a:tr h="761338">
                <a:tc gridSpan="8">
                  <a:txBody>
                    <a:bodyPr/>
                    <a:lstStyle/>
                    <a:p>
                      <a:pPr>
                        <a:lnSpc>
                          <a:spcPct val="100000"/>
                        </a:lnSpc>
                        <a:spcAft>
                          <a:spcPts val="800"/>
                        </a:spcAft>
                      </a:pPr>
                      <a:r>
                        <a:rPr lang="el-GR" sz="1100" dirty="0" err="1">
                          <a:effectLst/>
                        </a:rPr>
                        <a:t>ΥΠε</a:t>
                      </a:r>
                      <a:r>
                        <a:rPr lang="el-GR" sz="1100" dirty="0">
                          <a:effectLst/>
                        </a:rPr>
                        <a:t>: Υγειονομική Περιφέρεια, ΚΥ: Κέντρο Υγείας, ΠΙ: Περιφερειακό Ιατρείο, ΠΠΙ: Πολυδύναμο Περιφερειακό Ιατρείο, ΕΠΙ: Ειδικό Περιφερειακό Ιατρείο, ΤΙ: Τοπικό Ιατρείο, </a:t>
                      </a:r>
                      <a:r>
                        <a:rPr lang="el-GR" sz="1100" dirty="0" err="1">
                          <a:effectLst/>
                        </a:rPr>
                        <a:t>ΤΟμΥ</a:t>
                      </a:r>
                      <a:r>
                        <a:rPr lang="el-GR" sz="1100" dirty="0">
                          <a:effectLst/>
                        </a:rPr>
                        <a:t>: Τοπική Ομάδα Υγείας, ΑΔ: Άλλη Δομή</a:t>
                      </a:r>
                      <a:r>
                        <a:rPr lang="en-US" sz="1100" dirty="0">
                          <a:effectLst/>
                        </a:rPr>
                        <a:t> (</a:t>
                      </a:r>
                      <a:r>
                        <a:rPr lang="el-GR" sz="1100" dirty="0">
                          <a:effectLst/>
                        </a:rPr>
                        <a:t>Πηγή</a:t>
                      </a:r>
                      <a:r>
                        <a:rPr lang="en-US" sz="1100" dirty="0">
                          <a:effectLst/>
                        </a:rPr>
                        <a:t>:</a:t>
                      </a:r>
                      <a:r>
                        <a:rPr lang="el-GR" sz="1100" dirty="0">
                          <a:effectLst/>
                        </a:rPr>
                        <a:t> ΕΛΣΤΑΤ 2022)</a:t>
                      </a:r>
                    </a:p>
                    <a:p>
                      <a:pPr algn="ctr">
                        <a:lnSpc>
                          <a:spcPct val="100000"/>
                        </a:lnSpc>
                        <a:spcAft>
                          <a:spcPts val="800"/>
                        </a:spcAft>
                      </a:pPr>
                      <a:r>
                        <a:rPr lang="el-GR" sz="1200" i="1" u="sng" dirty="0">
                          <a:effectLst/>
                          <a:latin typeface="Calibri" panose="020F0502020204030204" pitchFamily="34" charset="0"/>
                          <a:ea typeface="Calibri" panose="020F0502020204030204" pitchFamily="34" charset="0"/>
                          <a:cs typeface="Times New Roman" panose="02020603050405020304" pitchFamily="18" charset="0"/>
                        </a:rPr>
                        <a:t>2.100 + Δομές, </a:t>
                      </a:r>
                      <a:r>
                        <a:rPr lang="en-US" sz="1200" i="1" u="sng" dirty="0">
                          <a:effectLst/>
                          <a:latin typeface="Calibri" panose="020F0502020204030204" pitchFamily="34" charset="0"/>
                          <a:ea typeface="Calibri" panose="020F0502020204030204" pitchFamily="34" charset="0"/>
                          <a:cs typeface="Times New Roman" panose="02020603050405020304" pitchFamily="18" charset="0"/>
                        </a:rPr>
                        <a:t>12.200 </a:t>
                      </a:r>
                      <a:r>
                        <a:rPr lang="el-GR" sz="1200" i="1" u="sng" dirty="0">
                          <a:effectLst/>
                          <a:latin typeface="Calibri" panose="020F0502020204030204" pitchFamily="34" charset="0"/>
                          <a:ea typeface="Calibri" panose="020F0502020204030204" pitchFamily="34" charset="0"/>
                          <a:cs typeface="Times New Roman" panose="02020603050405020304" pitchFamily="18" charset="0"/>
                        </a:rPr>
                        <a:t>προσωπικό</a:t>
                      </a:r>
                      <a:r>
                        <a:rPr lang="en-US" sz="1200" i="1" u="sng" dirty="0">
                          <a:effectLst/>
                          <a:latin typeface="Calibri" panose="020F0502020204030204" pitchFamily="34" charset="0"/>
                          <a:ea typeface="Calibri" panose="020F0502020204030204" pitchFamily="34" charset="0"/>
                          <a:cs typeface="Times New Roman" panose="02020603050405020304" pitchFamily="18" charset="0"/>
                        </a:rPr>
                        <a:t>, </a:t>
                      </a:r>
                      <a:r>
                        <a:rPr lang="el-GR" sz="1200" i="1" u="sng" dirty="0">
                          <a:effectLst/>
                          <a:latin typeface="Calibri" panose="020F0502020204030204" pitchFamily="34" charset="0"/>
                          <a:ea typeface="Calibri" panose="020F0502020204030204" pitchFamily="34" charset="0"/>
                          <a:cs typeface="Times New Roman" panose="02020603050405020304" pitchFamily="18" charset="0"/>
                        </a:rPr>
                        <a:t>1.500 + ΠΙ (απαιτούνται άλλοι τόσοι πλέον ανάλογου αριθμού παιδιάτρων)</a:t>
                      </a:r>
                    </a:p>
                  </a:txBody>
                  <a:tcPr marL="68580" marR="68580"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533554253"/>
                  </a:ext>
                </a:extLst>
              </a:tr>
            </a:tbl>
          </a:graphicData>
        </a:graphic>
      </p:graphicFrame>
      <p:pic>
        <p:nvPicPr>
          <p:cNvPr id="6" name="Εικόνα 5" descr="Chart, bar chart&#10;&#10;Description automatically generated">
            <a:extLst>
              <a:ext uri="{FF2B5EF4-FFF2-40B4-BE49-F238E27FC236}">
                <a16:creationId xmlns:a16="http://schemas.microsoft.com/office/drawing/2014/main" id="{2D36C17E-43B0-076A-7EC8-295CD23226B7}"/>
              </a:ext>
            </a:extLst>
          </p:cNvPr>
          <p:cNvPicPr>
            <a:picLocks noChangeAspect="1"/>
          </p:cNvPicPr>
          <p:nvPr/>
        </p:nvPicPr>
        <p:blipFill>
          <a:blip r:embed="rId2"/>
          <a:stretch>
            <a:fillRect/>
          </a:stretch>
        </p:blipFill>
        <p:spPr>
          <a:xfrm>
            <a:off x="3124863" y="4627659"/>
            <a:ext cx="7203881" cy="2145859"/>
          </a:xfrm>
          <a:prstGeom prst="rect">
            <a:avLst/>
          </a:prstGeom>
        </p:spPr>
      </p:pic>
    </p:spTree>
    <p:extLst>
      <p:ext uri="{BB962C8B-B14F-4D97-AF65-F5344CB8AC3E}">
        <p14:creationId xmlns:p14="http://schemas.microsoft.com/office/powerpoint/2010/main" val="394270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D11BDF-7097-7B07-7477-39A8521D19B6}"/>
              </a:ext>
            </a:extLst>
          </p:cNvPr>
          <p:cNvSpPr>
            <a:spLocks noGrp="1"/>
          </p:cNvSpPr>
          <p:nvPr>
            <p:ph type="title"/>
          </p:nvPr>
        </p:nvSpPr>
        <p:spPr>
          <a:xfrm>
            <a:off x="2592925" y="245737"/>
            <a:ext cx="8911687" cy="1280890"/>
          </a:xfrm>
        </p:spPr>
        <p:txBody>
          <a:bodyPr/>
          <a:lstStyle/>
          <a:p>
            <a:r>
              <a:rPr lang="el-GR" sz="3600" dirty="0">
                <a:effectLst/>
                <a:latin typeface="Times New Roman" panose="02020603050405020304" pitchFamily="18" charset="0"/>
                <a:ea typeface="SimSun" panose="02010600030101010101" pitchFamily="2" charset="-122"/>
              </a:rPr>
              <a:t>Α. Προτεινόμενη οργανωτική δομή Δικτύου Π.Φ.Υ. (Μελέτη </a:t>
            </a:r>
            <a:r>
              <a:rPr lang="el-GR" sz="3600" dirty="0" err="1">
                <a:effectLst/>
                <a:latin typeface="Times New Roman" panose="02020603050405020304" pitchFamily="18" charset="0"/>
                <a:ea typeface="SimSun" panose="02010600030101010101" pitchFamily="2" charset="-122"/>
              </a:rPr>
              <a:t>Διανέωσης</a:t>
            </a:r>
            <a:r>
              <a:rPr lang="el-GR" sz="3600" dirty="0">
                <a:effectLst/>
                <a:latin typeface="Times New Roman" panose="02020603050405020304" pitchFamily="18" charset="0"/>
                <a:ea typeface="SimSun" panose="02010600030101010101" pitchFamily="2" charset="-122"/>
              </a:rPr>
              <a:t>, 2023)</a:t>
            </a:r>
            <a:endParaRPr lang="el-GR" dirty="0"/>
          </a:p>
        </p:txBody>
      </p:sp>
      <p:pic>
        <p:nvPicPr>
          <p:cNvPr id="4" name="Picture 1">
            <a:extLst>
              <a:ext uri="{FF2B5EF4-FFF2-40B4-BE49-F238E27FC236}">
                <a16:creationId xmlns:a16="http://schemas.microsoft.com/office/drawing/2014/main" id="{8CFA60DF-85E8-E597-C98F-34C74F573BF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320"/>
          <a:stretch/>
        </p:blipFill>
        <p:spPr bwMode="auto">
          <a:xfrm>
            <a:off x="2592925" y="1773621"/>
            <a:ext cx="8911687" cy="49346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5266587"/>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Σταγονίδιο">
  <a:themeElements>
    <a:clrScheme name="Σταγονίδιο">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Σταγονίδιο">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ταγονίδιο">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3.xml><?xml version="1.0" encoding="utf-8"?>
<a:theme xmlns:a="http://schemas.openxmlformats.org/drawingml/2006/main" name="1_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Ολοκληρωμένο">
  <a:themeElements>
    <a:clrScheme name="Ολοκληρωμένο">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Ολοκληρωμένο">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Ολοκληρωμένο">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TM04033925[[fn=Σταγονίδιο]]</Template>
  <TotalTime>279</TotalTime>
  <Words>2918</Words>
  <Application>Microsoft Office PowerPoint</Application>
  <PresentationFormat>Ευρεία οθόνη</PresentationFormat>
  <Paragraphs>765</Paragraphs>
  <Slides>33</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7</vt:i4>
      </vt:variant>
      <vt:variant>
        <vt:lpstr>Τίτλοι διαφανειών</vt:lpstr>
      </vt:variant>
      <vt:variant>
        <vt:i4>33</vt:i4>
      </vt:variant>
    </vt:vector>
  </HeadingPairs>
  <TitlesOfParts>
    <vt:vector size="50" baseType="lpstr">
      <vt:lpstr>Arial</vt:lpstr>
      <vt:lpstr>Calibri</vt:lpstr>
      <vt:lpstr>Calibri Light</vt:lpstr>
      <vt:lpstr>Calibri-Light</vt:lpstr>
      <vt:lpstr>Century Gothic</vt:lpstr>
      <vt:lpstr>Symbol</vt:lpstr>
      <vt:lpstr>Times New Roman</vt:lpstr>
      <vt:lpstr>Tw Cen MT</vt:lpstr>
      <vt:lpstr>Tw Cen MT Condensed</vt:lpstr>
      <vt:lpstr>Wingdings 3</vt:lpstr>
      <vt:lpstr>Office Theme</vt:lpstr>
      <vt:lpstr>Σταγονίδιο</vt:lpstr>
      <vt:lpstr>1_Θρόισμα</vt:lpstr>
      <vt:lpstr>Θρόισμα</vt:lpstr>
      <vt:lpstr>2_Θέμα του Office</vt:lpstr>
      <vt:lpstr>Θέμα του Office</vt:lpstr>
      <vt:lpstr>Ολοκληρωμένο</vt:lpstr>
      <vt:lpstr>1ο διεθνεσ συνεδριο  «Επιδημιολογια, προληψη &amp; θεραπεια των λοιμωξεων μετα την πανδημια. Διαχειριση της κρισησ»</vt:lpstr>
      <vt:lpstr>Ποιες είναι σήμερα οι παγκόσμιες προκλήσεις ;</vt:lpstr>
      <vt:lpstr>Υποσυστηματα υγειασ (συνολικη μεταρυθμιση)</vt:lpstr>
      <vt:lpstr>Α. Υψηλό προσδόκιμο ζωής στην Ελλάδα, που όμως σταθεροποιείται.  1 στους 5 άνω των 65 ετών, με εκτίμηση για 1 στους 3 το 2060 …</vt:lpstr>
      <vt:lpstr>Α. Αρνητική φυσική μεταβολή πληθυσμού την τελευταία 10ετία: δημογραφική πίεση με μεσομακρόθεσμες πιέσεις στο σύστημα υγείας  και ασφάλισης</vt:lpstr>
      <vt:lpstr>Προφίλ Υγείας (2021) Ελλάδα (EC, OECD, EO)</vt:lpstr>
      <vt:lpstr>Α. Δημόσια Υγεία</vt:lpstr>
      <vt:lpstr>Α. ΠΦΥ στο ΕΣΥ 2022 (+ προσωπικοί γιατροί)</vt:lpstr>
      <vt:lpstr>Α. Προτεινόμενη οργανωτική δομή Δικτύου Π.Φ.Υ. (Μελέτη Διανέωσης, 2023)</vt:lpstr>
      <vt:lpstr>Β. Αύξηση των δαπανών υγείας το 2020, για την αντιμετώπιση της  πανδημίας, με σταθεροποίηση κατόπιν, στα επίπεδα 2011. </vt:lpstr>
      <vt:lpstr>Β. Συνολική τρέχουσα δαπάνη υγείας για τα έτη 2016-2020 (‘a 3 tier system’)  Πηγή: ΕΛΣΤΑΤ, Σύστημα Λογαριασμών Υγείας, 2021 </vt:lpstr>
      <vt:lpstr>Διάγραμμα. Ροή Παροχών και Χρηματοδότηςης Παρόχων του ΕΟΠΥΥ (ΕΣΔΥ+ΔΠΘ)  Nikos Polyzos, Stefanos Karakolias, Costas Dikeos, Mamas Theodorou, Catherine Kastanioti, Kalomira Mama, Periklis Polizoidis, Christoforos Skamnakis, Charalampos Tsairidis, Eleutherios Thireos. The introduction of Greek Central Health Fund: has the reform met its goal in the sector of Primary Health Care or a new model is needed? BMC Health Service Research, 2014.     </vt:lpstr>
      <vt:lpstr>Το Κεντρικό Ταμείο Υγείας (ΑΟΚ) και οι Χρηματοροές στη Γερμανία (2011) </vt:lpstr>
      <vt:lpstr>Β. Προτεινόμενες ροές χρηματοδότησης ασφάλισης υγείας στην Ελλάδα 2023 (Mavridoglou G., Polyzos N., 2022, Sustainability of Healthcare Financing in Greece: A Relation Between Public and Social Insurance Contributions and Delivery Expenditures, Inquiry, 59 (1-12)   </vt:lpstr>
      <vt:lpstr>Β. ΕΟΠΥΥ - ΠΑΡΟΧΗ</vt:lpstr>
      <vt:lpstr>Γ. Η νέα οργανωτική δομή του ΕΣΥ 2011</vt:lpstr>
      <vt:lpstr>Παρουσίαση του PowerPoint</vt:lpstr>
      <vt:lpstr>Νοσηλευθέντες και Χειρουργεία / 1000 κ.</vt:lpstr>
      <vt:lpstr>Παρουσίαση του PowerPoint</vt:lpstr>
      <vt:lpstr>Οικονομικά στοιχεία ΕΣΥ 2021 ανά ΥΠε</vt:lpstr>
      <vt:lpstr>Προσωπικό Νοσοκομείων ΕΣΥ (2022)</vt:lpstr>
      <vt:lpstr>Προσωπικό / Κλίνες</vt:lpstr>
      <vt:lpstr>(Γ) Τι κάνουμε? Πχ Γαλλία - Ιταλία</vt:lpstr>
      <vt:lpstr>(Γ) Κεντρική Αρχή</vt:lpstr>
      <vt:lpstr>(Γ) Δ.Υ.Πε. (προτείνω 8)</vt:lpstr>
      <vt:lpstr>Τρόποι οργάνωσης και συντονισμού της νοσοκομειακής φροντίδας:  </vt:lpstr>
      <vt:lpstr>Στα Νοσοκομεία, το μοντέλο “Hub-and-Spoke” (Κόμβου και Ακτίνας) αποτελεί μια μέθοδο οργάνωσης της παροχής της νοσοκομειακής φροντίδας με επίκεντρο τον προσδιορισμό: </vt:lpstr>
      <vt:lpstr>Νοσοκομεία ΕΣΥ (οι προηγούμενες μετα-ρυθμίσεις ολοκληρώθηκαν)</vt:lpstr>
      <vt:lpstr>Ανατολική Μακεδονία – Θράκη (4η Υπε)</vt:lpstr>
      <vt:lpstr>Ανατολική Μακεδονία – Θράκη (ΒΙΤ)</vt:lpstr>
      <vt:lpstr>Οφέλη</vt:lpstr>
      <vt:lpstr>Πολιτική Υγείας</vt:lpstr>
      <vt:lpstr>Νέα Δημόσια Διοίκηση (ΕΟΠΥΥ/ΕΣΥ)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health care in Greece (prescribing a healthier future) 29/09/2023</dc:title>
  <dc:creator>Νικόλαος Πολύζος</dc:creator>
  <cp:lastModifiedBy>Νικόλαος Πολύζος</cp:lastModifiedBy>
  <cp:revision>2</cp:revision>
  <dcterms:created xsi:type="dcterms:W3CDTF">2023-09-25T08:44:01Z</dcterms:created>
  <dcterms:modified xsi:type="dcterms:W3CDTF">2023-11-02T10:19:02Z</dcterms:modified>
</cp:coreProperties>
</file>