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12" autoAdjust="0"/>
    <p:restoredTop sz="94676" autoAdjust="0"/>
  </p:normalViewPr>
  <p:slideViewPr>
    <p:cSldViewPr>
      <p:cViewPr varScale="1">
        <p:scale>
          <a:sx n="77" d="100"/>
          <a:sy n="77" d="100"/>
        </p:scale>
        <p:origin x="1037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C346-DB30-4FB9-8B9F-6E37EEA4B091}" type="datetimeFigureOut">
              <a:rPr lang="el-GR" smtClean="0"/>
              <a:t>12/4/2023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Έλλειψη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8AD0ADE-A7D7-49A7-A683-54DFCFD3DD3A}" type="slidenum">
              <a:rPr lang="el-GR" smtClean="0"/>
              <a:t>‹#›</a:t>
            </a:fld>
            <a:endParaRPr lang="el-GR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C346-DB30-4FB9-8B9F-6E37EEA4B091}" type="datetimeFigureOut">
              <a:rPr lang="el-GR" smtClean="0"/>
              <a:t>12/4/2023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D0ADE-A7D7-49A7-A683-54DFCFD3DD3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8AD0ADE-A7D7-49A7-A683-54DFCFD3DD3A}" type="slidenum">
              <a:rPr lang="el-GR" smtClean="0"/>
              <a:t>‹#›</a:t>
            </a:fld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C346-DB30-4FB9-8B9F-6E37EEA4B091}" type="datetimeFigureOut">
              <a:rPr lang="el-GR" smtClean="0"/>
              <a:t>12/4/2023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C346-DB30-4FB9-8B9F-6E37EEA4B091}" type="datetimeFigureOut">
              <a:rPr lang="el-GR" smtClean="0"/>
              <a:t>12/4/2023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8AD0ADE-A7D7-49A7-A683-54DFCFD3DD3A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Ορθογώνιο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C346-DB30-4FB9-8B9F-6E37EEA4B091}" type="datetimeFigureOut">
              <a:rPr lang="el-GR" smtClean="0"/>
              <a:t>12/4/2023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8AD0ADE-A7D7-49A7-A683-54DFCFD3DD3A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1E7C346-DB30-4FB9-8B9F-6E37EEA4B091}" type="datetimeFigureOut">
              <a:rPr lang="el-GR" smtClean="0"/>
              <a:t>12/4/2023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D0ADE-A7D7-49A7-A683-54DFCFD3DD3A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2" name="Θέση περιεχομένου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C346-DB30-4FB9-8B9F-6E37EEA4B091}" type="datetimeFigureOut">
              <a:rPr lang="el-GR" smtClean="0"/>
              <a:t>12/4/2023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Θέση περιεχομένου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Θέση περιεχομένου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5" name="Έλλειψη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Έλλειψη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8AD0ADE-A7D7-49A7-A683-54DFCFD3DD3A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Τίτλο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C346-DB30-4FB9-8B9F-6E37EEA4B091}" type="datetimeFigureOut">
              <a:rPr lang="el-GR" smtClean="0"/>
              <a:t>12/4/2023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8AD0ADE-A7D7-49A7-A683-54DFCFD3DD3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Ορθογώνιο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Ορθογώνιο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C346-DB30-4FB9-8B9F-6E37EEA4B091}" type="datetimeFigureOut">
              <a:rPr lang="el-GR" smtClean="0"/>
              <a:t>12/4/2023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8AD0ADE-A7D7-49A7-A683-54DFCFD3DD3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Ορθογώνιο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Θέση περιεχομένου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8AD0ADE-A7D7-49A7-A683-54DFCFD3DD3A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C346-DB30-4FB9-8B9F-6E37EEA4B091}" type="datetimeFigureOut">
              <a:rPr lang="el-GR" smtClean="0"/>
              <a:t>12/4/2023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Ευθεία γραμμή σύνδεσης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Έλλειψη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8AD0ADE-A7D7-49A7-A683-54DFCFD3DD3A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1E7C346-DB30-4FB9-8B9F-6E37EEA4B091}" type="datetimeFigureOut">
              <a:rPr lang="el-GR" smtClean="0"/>
              <a:t>12/4/2023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1E7C346-DB30-4FB9-8B9F-6E37EEA4B091}" type="datetimeFigureOut">
              <a:rPr lang="el-GR" smtClean="0"/>
              <a:t>12/4/2023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8AD0ADE-A7D7-49A7-A683-54DFCFD3DD3A}" type="slidenum">
              <a:rPr lang="el-GR" smtClean="0"/>
              <a:t>‹#›</a:t>
            </a:fld>
            <a:endParaRPr lang="el-GR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5004048" y="2708920"/>
            <a:ext cx="3744416" cy="2867546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-</a:t>
            </a:r>
            <a:r>
              <a:rPr lang="el-GR" dirty="0" err="1"/>
              <a:t>Ασιατίδου</a:t>
            </a:r>
            <a:r>
              <a:rPr lang="el-GR" dirty="0"/>
              <a:t> Ελισάβετ ΑΜ: 5866</a:t>
            </a:r>
          </a:p>
          <a:p>
            <a:r>
              <a:rPr lang="el-GR" dirty="0"/>
              <a:t>-</a:t>
            </a:r>
            <a:r>
              <a:rPr lang="el-GR" dirty="0" err="1"/>
              <a:t>Μπάνου</a:t>
            </a:r>
            <a:r>
              <a:rPr lang="el-GR" dirty="0"/>
              <a:t> </a:t>
            </a:r>
            <a:r>
              <a:rPr lang="el-GR" dirty="0" err="1"/>
              <a:t>Γαβριέλλα</a:t>
            </a:r>
            <a:r>
              <a:rPr lang="el-GR" dirty="0"/>
              <a:t> ΑΜ: 5670</a:t>
            </a:r>
          </a:p>
          <a:p>
            <a:r>
              <a:rPr lang="el-GR" dirty="0"/>
              <a:t>-</a:t>
            </a:r>
            <a:r>
              <a:rPr lang="el-GR" dirty="0" err="1"/>
              <a:t>Πενταζίδη</a:t>
            </a:r>
            <a:r>
              <a:rPr lang="el-GR" dirty="0"/>
              <a:t> Αναστασία-Θέκλα ΑΜ: 6336</a:t>
            </a:r>
          </a:p>
          <a:p>
            <a:r>
              <a:rPr lang="el-GR" dirty="0"/>
              <a:t>-</a:t>
            </a:r>
            <a:r>
              <a:rPr lang="el-GR" dirty="0" err="1"/>
              <a:t>Τζιούτζιου</a:t>
            </a:r>
            <a:r>
              <a:rPr lang="el-GR" dirty="0"/>
              <a:t> Ελένη ΑΜ: 5919</a:t>
            </a:r>
          </a:p>
          <a:p>
            <a:r>
              <a:rPr lang="el-GR" dirty="0"/>
              <a:t>-Χαρίτου Αγνή ΑΜ: 5944</a:t>
            </a:r>
          </a:p>
          <a:p>
            <a:r>
              <a:rPr lang="el-GR" dirty="0"/>
              <a:t>-</a:t>
            </a:r>
            <a:r>
              <a:rPr lang="el-GR" dirty="0" err="1"/>
              <a:t>Χατζηδημούλη</a:t>
            </a:r>
            <a:r>
              <a:rPr lang="el-GR" dirty="0"/>
              <a:t> Μαρίνα ΑΜ: 5958</a:t>
            </a:r>
          </a:p>
          <a:p>
            <a:r>
              <a:rPr lang="el-GR" dirty="0"/>
              <a:t>-</a:t>
            </a:r>
            <a:r>
              <a:rPr lang="el-GR" dirty="0" err="1"/>
              <a:t>Χατζηηλία</a:t>
            </a:r>
            <a:r>
              <a:rPr lang="el-GR" dirty="0"/>
              <a:t> Αρχοντία ΑΜ: 6062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el-GR" dirty="0"/>
              <a:t>ΔΙΔΑΣΚΑΛΙΑ ΤΗΣ ΜΗΤΡΙΚΗΣ ΓΛΩΣΣΑΣ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3140968"/>
            <a:ext cx="52920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  -ΜΑΘΗΜΑ : ΔΙΔΑΚΤΙΚΗ ΤΗΣ ΕΛΛΗΝΙΚΗΣ                                                                                                                                                                       ΓΛΩΣΣΑΣ</a:t>
            </a:r>
          </a:p>
          <a:p>
            <a:r>
              <a:rPr lang="el-GR" dirty="0"/>
              <a:t>  -ΔΙΔΑΣΚΟΥΣΑ : ΛΥΔΙΑ ΜΙΤΣ</a:t>
            </a:r>
          </a:p>
          <a:p>
            <a:r>
              <a:rPr lang="el-GR" dirty="0"/>
              <a:t>  -ΘΕΜΑ : ΔΙΔΑΣΚΑΛΙΑ ΤΗΣ ΜΗΤΡΙΚΗΣ ΓΛΩΣΣΑΣ</a:t>
            </a:r>
          </a:p>
        </p:txBody>
      </p:sp>
    </p:spTree>
    <p:extLst>
      <p:ext uri="{BB962C8B-B14F-4D97-AF65-F5344CB8AC3E}">
        <p14:creationId xmlns:p14="http://schemas.microsoft.com/office/powerpoint/2010/main" val="3529500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Προγράμματα σπουδών 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Τα αναλυτικά προγράμματα σπουδών στοχεύουν στην ενίσχυση των δεξιοτήτων των μαθητών, στην ανάπτυξη της κριτικής τους ικανότητας και στην ενίσχυση της </a:t>
            </a:r>
            <a:r>
              <a:rPr lang="el-GR" dirty="0" err="1"/>
              <a:t>διαπολιτισμικότητας</a:t>
            </a:r>
            <a:r>
              <a:rPr lang="el-GR" dirty="0"/>
              <a:t>. </a:t>
            </a:r>
          </a:p>
          <a:p>
            <a:r>
              <a:rPr lang="el-GR" dirty="0"/>
              <a:t>ΑΠΣ ( αναλυτικό πρόγραμμα σπουδών ) είναι </a:t>
            </a:r>
            <a:r>
              <a:rPr lang="el-GR" dirty="0" err="1"/>
              <a:t>στοχοκεντρικό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3511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Αξιολόγηση 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Αναδύεται ένας νέος τρόπος αξιολόγησης της ευρύτερης μαθησιακής διαδικασίας.</a:t>
            </a:r>
          </a:p>
          <a:p>
            <a:r>
              <a:rPr lang="el-GR" dirty="0"/>
              <a:t>Προωθείται η δυναμική αξιολόγηση η οποία βασίζεται στην αυτό-</a:t>
            </a:r>
            <a:r>
              <a:rPr lang="el-GR" dirty="0" err="1"/>
              <a:t>ετεροαξιολόγηση</a:t>
            </a:r>
            <a:r>
              <a:rPr lang="el-GR" dirty="0"/>
              <a:t>.</a:t>
            </a:r>
          </a:p>
          <a:p>
            <a:r>
              <a:rPr lang="el-GR" dirty="0"/>
              <a:t>Όχι μόνο γλωσσικά τεστ.</a:t>
            </a:r>
          </a:p>
        </p:txBody>
      </p:sp>
    </p:spTree>
    <p:extLst>
      <p:ext uri="{BB962C8B-B14F-4D97-AF65-F5344CB8AC3E}">
        <p14:creationId xmlns:p14="http://schemas.microsoft.com/office/powerpoint/2010/main" val="427460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ΟΙ ΑΠΑΡΧΕΣ ΤΟΥ ΔΙΔΑΚΤΙΣΜΟΥ ΤΗΣ ΜΗΤΡΙΚΗΣ ΓΛΩΣΣΑΣ 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Η εκλέπτυνση της γλώσσας ήταν διαχρονικά προνόμιο των λίγων.</a:t>
            </a:r>
          </a:p>
          <a:p>
            <a:r>
              <a:rPr lang="el-GR" dirty="0"/>
              <a:t>Τον 19</a:t>
            </a:r>
            <a:r>
              <a:rPr lang="el-GR" baseline="30000" dirty="0"/>
              <a:t>ο</a:t>
            </a:r>
            <a:r>
              <a:rPr lang="el-GR" dirty="0"/>
              <a:t> και 20</a:t>
            </a:r>
            <a:r>
              <a:rPr lang="el-GR" baseline="30000" dirty="0"/>
              <a:t>ο</a:t>
            </a:r>
            <a:r>
              <a:rPr lang="el-GR" dirty="0"/>
              <a:t> αιώνα διδάσκονταν κυρίως νεκρές γλώσσες (αρχαία ελληνικά, λατινικά).</a:t>
            </a:r>
          </a:p>
          <a:p>
            <a:r>
              <a:rPr lang="el-GR" dirty="0"/>
              <a:t>Για αυτό η διδασκαλία ήταν δασκαλοκεντρική, με </a:t>
            </a:r>
            <a:r>
              <a:rPr lang="el-GR" dirty="0" err="1"/>
              <a:t>γραμματοκεντρική</a:t>
            </a:r>
            <a:r>
              <a:rPr lang="el-GR" dirty="0"/>
              <a:t> προσέγγιση.</a:t>
            </a:r>
          </a:p>
          <a:p>
            <a:r>
              <a:rPr lang="el-GR" dirty="0"/>
              <a:t>Ενισχύθηκε αργότερα λόγω της ανάδυσης του δομισμού.</a:t>
            </a:r>
          </a:p>
        </p:txBody>
      </p:sp>
    </p:spTree>
    <p:extLst>
      <p:ext uri="{BB962C8B-B14F-4D97-AF65-F5344CB8AC3E}">
        <p14:creationId xmlns:p14="http://schemas.microsoft.com/office/powerpoint/2010/main" val="2125885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0"/>
            <a:ext cx="8534400" cy="947592"/>
          </a:xfrm>
        </p:spPr>
        <p:txBody>
          <a:bodyPr>
            <a:normAutofit fontScale="90000"/>
          </a:bodyPr>
          <a:lstStyle/>
          <a:p>
            <a:r>
              <a:rPr lang="el-GR" dirty="0"/>
              <a:t>Αντικείμενο της διδασκαλίας της μητρικής γλώσσας 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Οι φυσικοί ομιλητές διαθέτουν ενδιάθετη γνώση.</a:t>
            </a:r>
          </a:p>
          <a:p>
            <a:r>
              <a:rPr lang="el-GR" dirty="0"/>
              <a:t>Η διδασκαλία πρέπει να επικεντρώνεται  στο να καταστήσει αποτελεσματικούς σε άλλες πτυχές.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8618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Επικοινωνιακή προσέγγιση 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Σημαντικό σημείο για την αλλαγή του προσανατολισμού αποτέλεσε η ανάδυση της επικοινωνιακής προσέγγισης.</a:t>
            </a:r>
          </a:p>
          <a:p>
            <a:r>
              <a:rPr lang="el-GR" dirty="0"/>
              <a:t>Η επικοινωνιακή προσέγγιση έχει  πρωταγωνιστικό ρόλο στην γλωσσική έκφραση.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5244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Εποικοδομισμός</a:t>
            </a:r>
            <a:r>
              <a:rPr lang="el-GR" dirty="0"/>
              <a:t>  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Το πλαίσιο είναι πλέον </a:t>
            </a:r>
            <a:r>
              <a:rPr lang="el-GR" dirty="0" err="1"/>
              <a:t>μαθητοκεντρικό</a:t>
            </a:r>
            <a:r>
              <a:rPr lang="el-GR" dirty="0"/>
              <a:t> και η γνώση αποτελεί κατασκευή του μαθητή.</a:t>
            </a:r>
          </a:p>
          <a:p>
            <a:endParaRPr lang="el-GR" dirty="0"/>
          </a:p>
          <a:p>
            <a:pPr marL="0" indent="0" algn="ctr">
              <a:buNone/>
            </a:pPr>
            <a:r>
              <a:rPr lang="el-GR" sz="4400" dirty="0"/>
              <a:t>Στρατηγικές μάθησης</a:t>
            </a:r>
          </a:p>
          <a:p>
            <a:r>
              <a:rPr lang="el-GR" dirty="0"/>
              <a:t>Εφαρμόζονται </a:t>
            </a:r>
            <a:r>
              <a:rPr lang="el-GR" dirty="0" err="1"/>
              <a:t>γνωσιακές</a:t>
            </a:r>
            <a:r>
              <a:rPr lang="el-GR" dirty="0"/>
              <a:t> θεωρίες και έτσι επιτυγχάνονται καλύτερα αποτελέσματα.</a:t>
            </a:r>
          </a:p>
        </p:txBody>
      </p:sp>
    </p:spTree>
    <p:extLst>
      <p:ext uri="{BB962C8B-B14F-4D97-AF65-F5344CB8AC3E}">
        <p14:creationId xmlns:p14="http://schemas.microsoft.com/office/powerpoint/2010/main" val="2044174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Η παιδαγωγική των </a:t>
            </a:r>
            <a:r>
              <a:rPr lang="el-GR" dirty="0" err="1"/>
              <a:t>πολυγραματισμών</a:t>
            </a:r>
            <a:r>
              <a:rPr lang="el-GR" dirty="0"/>
              <a:t>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Διεύρυνση της έννοιας του </a:t>
            </a:r>
            <a:r>
              <a:rPr lang="el-GR" dirty="0" err="1"/>
              <a:t>γραμματισμού</a:t>
            </a:r>
            <a:r>
              <a:rPr lang="el-GR" dirty="0"/>
              <a:t>.</a:t>
            </a:r>
          </a:p>
          <a:p>
            <a:r>
              <a:rPr lang="el-GR" dirty="0"/>
              <a:t>Ύπαρξη εμπλοκής των αρχών της παιδαγωγικής και του μοντέλου &lt;&lt;</a:t>
            </a:r>
            <a:r>
              <a:rPr lang="en-US" dirty="0"/>
              <a:t>learning by doing&gt;&gt; </a:t>
            </a:r>
            <a:r>
              <a:rPr lang="el-GR" dirty="0"/>
              <a:t>(μάθηση μέσω δράσης).</a:t>
            </a:r>
          </a:p>
          <a:p>
            <a:r>
              <a:rPr lang="el-GR" dirty="0" err="1"/>
              <a:t>Πολυγραμματισμοί</a:t>
            </a:r>
            <a:r>
              <a:rPr lang="el-GR" dirty="0"/>
              <a:t> (ψηφιακοί, πολιτισμικοί και </a:t>
            </a:r>
            <a:r>
              <a:rPr lang="el-GR" dirty="0" err="1"/>
              <a:t>μιντιακοί</a:t>
            </a:r>
            <a:r>
              <a:rPr lang="el-GR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095596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Κριτικός </a:t>
            </a:r>
            <a:r>
              <a:rPr lang="el-GR" dirty="0" err="1"/>
              <a:t>γραμματισμός</a:t>
            </a:r>
            <a:r>
              <a:rPr lang="el-GR" dirty="0"/>
              <a:t> 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Οι μαθητές αντιλαμβάνονται και ερμηνεύουν κριτικά τα κείμενα, </a:t>
            </a:r>
            <a:r>
              <a:rPr lang="el-GR" dirty="0" err="1"/>
              <a:t>προυποθέτει</a:t>
            </a:r>
            <a:r>
              <a:rPr lang="el-GR" dirty="0"/>
              <a:t> το γλωσσικό </a:t>
            </a:r>
            <a:r>
              <a:rPr lang="el-GR" dirty="0" err="1"/>
              <a:t>γραμματισμό</a:t>
            </a:r>
            <a:r>
              <a:rPr lang="el-GR" dirty="0"/>
              <a:t>.</a:t>
            </a:r>
          </a:p>
          <a:p>
            <a:r>
              <a:rPr lang="el-GR" dirty="0"/>
              <a:t>Έτσι διερευνούνται οι </a:t>
            </a:r>
            <a:r>
              <a:rPr lang="el-GR" dirty="0" err="1"/>
              <a:t>ποικίες</a:t>
            </a:r>
            <a:r>
              <a:rPr lang="el-GR" dirty="0"/>
              <a:t> ταυτότητες των μαθητών.</a:t>
            </a:r>
          </a:p>
        </p:txBody>
      </p:sp>
    </p:spTree>
    <p:extLst>
      <p:ext uri="{BB962C8B-B14F-4D97-AF65-F5344CB8AC3E}">
        <p14:creationId xmlns:p14="http://schemas.microsoft.com/office/powerpoint/2010/main" val="4067600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Διαπολιτισμικότητα</a:t>
            </a:r>
            <a:r>
              <a:rPr lang="el-GR" dirty="0"/>
              <a:t> και </a:t>
            </a:r>
            <a:r>
              <a:rPr lang="el-GR" dirty="0" err="1"/>
              <a:t>πολυγλωσσική</a:t>
            </a:r>
            <a:r>
              <a:rPr lang="el-GR" dirty="0"/>
              <a:t> επίγνωση: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dirty="0" err="1"/>
              <a:t>διαπολιτισμικότητα</a:t>
            </a:r>
            <a:r>
              <a:rPr lang="el-GR" dirty="0"/>
              <a:t> είναι ανάγκη να ενισχύεται από τη γλωσσική διαδικασία.</a:t>
            </a:r>
          </a:p>
          <a:p>
            <a:r>
              <a:rPr lang="el-GR" dirty="0"/>
              <a:t>Αναγνωρίζεται η ισοτιμία των πολιτισμών και οι μεταξύ τους </a:t>
            </a:r>
            <a:r>
              <a:rPr lang="el-GR" dirty="0" err="1"/>
              <a:t>διεπίδραση</a:t>
            </a:r>
            <a:r>
              <a:rPr lang="el-GR" dirty="0"/>
              <a:t> και συνομιλία.</a:t>
            </a:r>
          </a:p>
        </p:txBody>
      </p:sp>
    </p:spTree>
    <p:extLst>
      <p:ext uri="{BB962C8B-B14F-4D97-AF65-F5344CB8AC3E}">
        <p14:creationId xmlns:p14="http://schemas.microsoft.com/office/powerpoint/2010/main" val="1805688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err="1"/>
              <a:t>Διαθεματικότητα</a:t>
            </a:r>
            <a:r>
              <a:rPr lang="el-GR" dirty="0"/>
              <a:t> και διεπιστημονικότητα 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Για κάθε μάθημα μέσο αποτελεί η γλώσσα.</a:t>
            </a:r>
          </a:p>
          <a:p>
            <a:r>
              <a:rPr lang="el-GR" dirty="0"/>
              <a:t>Η γνώση προσεγγίζεται ως ενιαίο σύνολο.</a:t>
            </a:r>
          </a:p>
          <a:p>
            <a:r>
              <a:rPr lang="el-GR" dirty="0"/>
              <a:t>Η προσέγγιση σύγχρονων  ζητημάτων και προβλημάτων της ζωής είναι διεπιστημονική με </a:t>
            </a:r>
            <a:r>
              <a:rPr lang="el-GR" dirty="0" err="1"/>
              <a:t>συνδιασμό</a:t>
            </a:r>
            <a:r>
              <a:rPr lang="el-GR" dirty="0"/>
              <a:t> γλώσσας και περιεχομένου.</a:t>
            </a:r>
          </a:p>
          <a:p>
            <a:r>
              <a:rPr lang="el-GR" dirty="0"/>
              <a:t>Αναδύεται η ανάγκη ενίσχυσης του επιστημονικού </a:t>
            </a:r>
            <a:r>
              <a:rPr lang="el-GR" dirty="0" err="1"/>
              <a:t>γραμματισμού</a:t>
            </a:r>
            <a:r>
              <a:rPr lang="el-GR" dirty="0"/>
              <a:t> των παιδιών.</a:t>
            </a:r>
          </a:p>
        </p:txBody>
      </p:sp>
    </p:spTree>
    <p:extLst>
      <p:ext uri="{BB962C8B-B14F-4D97-AF65-F5344CB8AC3E}">
        <p14:creationId xmlns:p14="http://schemas.microsoft.com/office/powerpoint/2010/main" val="776278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1079</TotalTime>
  <Words>400</Words>
  <Application>Microsoft Office PowerPoint</Application>
  <PresentationFormat>Προβολή στην οθόνη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Georgia</vt:lpstr>
      <vt:lpstr>Wingdings</vt:lpstr>
      <vt:lpstr>Wingdings 2</vt:lpstr>
      <vt:lpstr>Δημοτικός</vt:lpstr>
      <vt:lpstr>ΔΙΔΑΣΚΑΛΙΑ ΤΗΣ ΜΗΤΡΙΚΗΣ ΓΛΩΣΣΑΣ</vt:lpstr>
      <vt:lpstr>ΟΙ ΑΠΑΡΧΕΣ ΤΟΥ ΔΙΔΑΚΤΙΣΜΟΥ ΤΗΣ ΜΗΤΡΙΚΗΣ ΓΛΩΣΣΑΣ :</vt:lpstr>
      <vt:lpstr>Αντικείμενο της διδασκαλίας της μητρικής γλώσσας :</vt:lpstr>
      <vt:lpstr>Επικοινωνιακή προσέγγιση :</vt:lpstr>
      <vt:lpstr>Εποικοδομισμός  :</vt:lpstr>
      <vt:lpstr>Η παιδαγωγική των πολυγραματισμών:</vt:lpstr>
      <vt:lpstr>Κριτικός γραμματισμός :</vt:lpstr>
      <vt:lpstr>Διαπολιτισμικότητα και πολυγλωσσική επίγνωση:</vt:lpstr>
      <vt:lpstr>Διαθεματικότητα και διεπιστημονικότητα :</vt:lpstr>
      <vt:lpstr>Προγράμματα σπουδών :</vt:lpstr>
      <vt:lpstr>Αξιολόγηση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ΔΙΔΑΣΚΑΛΙΑ ΤΗΣ ΜΗΤΡΙΚΗΣ ΓΛΩΣΣΑΣ</dc:title>
  <dc:creator>USER</dc:creator>
  <cp:lastModifiedBy>marina</cp:lastModifiedBy>
  <cp:revision>16</cp:revision>
  <dcterms:created xsi:type="dcterms:W3CDTF">2023-03-02T17:35:21Z</dcterms:created>
  <dcterms:modified xsi:type="dcterms:W3CDTF">2023-04-12T11:33:17Z</dcterms:modified>
</cp:coreProperties>
</file>