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3" r:id="rId6"/>
    <p:sldId id="266" r:id="rId7"/>
    <p:sldId id="260" r:id="rId8"/>
    <p:sldId id="261" r:id="rId9"/>
    <p:sldId id="262" r:id="rId10"/>
    <p:sldId id="264" r:id="rId11"/>
    <p:sldId id="265"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D3F7B4-B4C5-4256-A89D-6BE7C1C1845E}" v="23" dt="2023-03-05T20:21:20.591"/>
    <p1510:client id="{180EEEDC-8D91-4C55-83F1-2B255A9E4225}" v="376" dt="2023-03-05T20:13:13.523"/>
    <p1510:client id="{2AA6FDFD-99E5-479C-97C5-57A785ED42D5}" v="69" dt="2023-03-05T21:28:04.849"/>
    <p1510:client id="{3A07F6D7-63D1-4B8C-8DE9-A364555516FC}" v="46" dt="2023-03-05T22:23:06.833"/>
    <p1510:client id="{77C9F24A-CF6A-4F85-932E-46B5CF27F905}" v="392" dt="2023-03-05T22:13:43.651"/>
    <p1510:client id="{A7F8F45E-C800-4717-BB07-7038C43E2A6A}" v="1" dt="2023-03-05T21:17:07.026"/>
    <p1510:client id="{BEE8094F-FB76-4652-A617-EA464C02A9B6}" v="448" dt="2023-03-05T21:15:17.1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94832D-26BF-47D1-8E43-DD7E89A7846A}" type="doc">
      <dgm:prSet loTypeId="urn:microsoft.com/office/officeart/2005/8/layout/list1" loCatId="list" qsTypeId="urn:microsoft.com/office/officeart/2005/8/quickstyle/3d3" qsCatId="3D" csTypeId="urn:microsoft.com/office/officeart/2005/8/colors/accent3_2" csCatId="accent3" phldr="1"/>
      <dgm:spPr/>
      <dgm:t>
        <a:bodyPr/>
        <a:lstStyle/>
        <a:p>
          <a:endParaRPr lang="el-GR"/>
        </a:p>
      </dgm:t>
    </dgm:pt>
    <dgm:pt modelId="{5B602E97-5B36-4301-9F5A-BA4EAF2B4F93}">
      <dgm:prSet phldrT="[Κείμενο]"/>
      <dgm:spPr/>
      <dgm:t>
        <a:bodyPr/>
        <a:lstStyle/>
        <a:p>
          <a:r>
            <a:rPr lang="el-GR" i="0" u="none">
              <a:latin typeface="Arial"/>
              <a:cs typeface="Arial"/>
            </a:rPr>
            <a:t>Δεύτερη γλώσσα</a:t>
          </a:r>
        </a:p>
      </dgm:t>
    </dgm:pt>
    <dgm:pt modelId="{D28C6F88-CEF6-4FC0-8F01-183A5FDC55F1}" type="parTrans" cxnId="{16DA0166-703F-4A58-AB5F-CBEFA838D830}">
      <dgm:prSet/>
      <dgm:spPr/>
      <dgm:t>
        <a:bodyPr/>
        <a:lstStyle/>
        <a:p>
          <a:endParaRPr lang="el-GR"/>
        </a:p>
      </dgm:t>
    </dgm:pt>
    <dgm:pt modelId="{51BBD4E4-C459-4317-9775-35C1288EDA08}" type="sibTrans" cxnId="{16DA0166-703F-4A58-AB5F-CBEFA838D830}">
      <dgm:prSet/>
      <dgm:spPr/>
      <dgm:t>
        <a:bodyPr/>
        <a:lstStyle/>
        <a:p>
          <a:endParaRPr lang="el-GR"/>
        </a:p>
      </dgm:t>
    </dgm:pt>
    <dgm:pt modelId="{7DDC39B2-EEED-428C-BF45-BF6DFD6EF390}">
      <dgm:prSet phldrT="[Κείμενο]"/>
      <dgm:spPr/>
      <dgm:t>
        <a:bodyPr/>
        <a:lstStyle/>
        <a:p>
          <a:r>
            <a:rPr lang="el-GR">
              <a:latin typeface="Arial"/>
              <a:cs typeface="Arial"/>
            </a:rPr>
            <a:t>Η κοινωνικά κυρίαρχη γλώσσα, η οποία απαιτείται για την κοινωνική μας ενσωμάτωση στο σύνολο και την κάλυψη των βασικών μας αναγκών</a:t>
          </a:r>
        </a:p>
      </dgm:t>
    </dgm:pt>
    <dgm:pt modelId="{B05CC06A-4017-4108-8E54-8159111119FD}" type="parTrans" cxnId="{299325B6-BEFC-4B16-BD5F-406A2BBDB9B3}">
      <dgm:prSet/>
      <dgm:spPr/>
      <dgm:t>
        <a:bodyPr/>
        <a:lstStyle/>
        <a:p>
          <a:endParaRPr lang="el-GR"/>
        </a:p>
      </dgm:t>
    </dgm:pt>
    <dgm:pt modelId="{87A9E171-377F-42F4-A9CD-D18474634FA1}" type="sibTrans" cxnId="{299325B6-BEFC-4B16-BD5F-406A2BBDB9B3}">
      <dgm:prSet/>
      <dgm:spPr/>
      <dgm:t>
        <a:bodyPr/>
        <a:lstStyle/>
        <a:p>
          <a:endParaRPr lang="el-GR"/>
        </a:p>
      </dgm:t>
    </dgm:pt>
    <dgm:pt modelId="{B77FBDC3-3DA3-404B-AB42-8A941C478B7A}">
      <dgm:prSet phldrT="[Κείμενο]"/>
      <dgm:spPr/>
      <dgm:t>
        <a:bodyPr/>
        <a:lstStyle/>
        <a:p>
          <a:r>
            <a:rPr lang="el-GR" u="none">
              <a:latin typeface="Arial"/>
              <a:cs typeface="Arial"/>
            </a:rPr>
            <a:t>Ξένη γλώσσα</a:t>
          </a:r>
        </a:p>
      </dgm:t>
    </dgm:pt>
    <dgm:pt modelId="{F828202C-CC1B-4B3E-BFDC-0F4AB8EA9CBA}" type="parTrans" cxnId="{A2BFA86F-9ED9-4D73-A704-C520277773E4}">
      <dgm:prSet/>
      <dgm:spPr/>
      <dgm:t>
        <a:bodyPr/>
        <a:lstStyle/>
        <a:p>
          <a:endParaRPr lang="el-GR"/>
        </a:p>
      </dgm:t>
    </dgm:pt>
    <dgm:pt modelId="{AD9B0B88-E772-4076-9202-EA5519E1AF81}" type="sibTrans" cxnId="{A2BFA86F-9ED9-4D73-A704-C520277773E4}">
      <dgm:prSet/>
      <dgm:spPr/>
      <dgm:t>
        <a:bodyPr/>
        <a:lstStyle/>
        <a:p>
          <a:endParaRPr lang="el-GR"/>
        </a:p>
      </dgm:t>
    </dgm:pt>
    <dgm:pt modelId="{C581D915-2678-45DA-B556-B2ECB8CCD409}">
      <dgm:prSet phldrT="[Κείμενο]"/>
      <dgm:spPr/>
      <dgm:t>
        <a:bodyPr/>
        <a:lstStyle/>
        <a:p>
          <a:r>
            <a:rPr lang="el-GR">
              <a:latin typeface="Arial"/>
              <a:cs typeface="Arial"/>
            </a:rPr>
            <a:t>Γλώσσα που χρησιμοποιείται στα πλαίσια διαπολιτισμικής επικοινωνίας, δεν έχει άμεση ή αναγκαία πρακτική εφαρμογή</a:t>
          </a:r>
        </a:p>
      </dgm:t>
    </dgm:pt>
    <dgm:pt modelId="{A22064B4-D67C-4FF1-9B67-708A0995D5A6}" type="parTrans" cxnId="{550EAC3B-81E1-47BA-95E8-D84EB20F9CE8}">
      <dgm:prSet/>
      <dgm:spPr/>
      <dgm:t>
        <a:bodyPr/>
        <a:lstStyle/>
        <a:p>
          <a:endParaRPr lang="el-GR"/>
        </a:p>
      </dgm:t>
    </dgm:pt>
    <dgm:pt modelId="{6753B3DC-0D7E-4087-BC6F-88FC76D6764C}" type="sibTrans" cxnId="{550EAC3B-81E1-47BA-95E8-D84EB20F9CE8}">
      <dgm:prSet/>
      <dgm:spPr/>
      <dgm:t>
        <a:bodyPr/>
        <a:lstStyle/>
        <a:p>
          <a:endParaRPr lang="el-GR"/>
        </a:p>
      </dgm:t>
    </dgm:pt>
    <dgm:pt modelId="{86AF5018-B5BA-4A74-A221-2394BFBF2492}" type="pres">
      <dgm:prSet presAssocID="{0694832D-26BF-47D1-8E43-DD7E89A7846A}" presName="linear" presStyleCnt="0">
        <dgm:presLayoutVars>
          <dgm:dir/>
          <dgm:animLvl val="lvl"/>
          <dgm:resizeHandles val="exact"/>
        </dgm:presLayoutVars>
      </dgm:prSet>
      <dgm:spPr/>
    </dgm:pt>
    <dgm:pt modelId="{A495B059-EC68-4669-A2F6-B60D0FD6412F}" type="pres">
      <dgm:prSet presAssocID="{5B602E97-5B36-4301-9F5A-BA4EAF2B4F93}" presName="parentLin" presStyleCnt="0"/>
      <dgm:spPr/>
    </dgm:pt>
    <dgm:pt modelId="{FC977FE8-7F79-437F-B827-D6F37710A48D}" type="pres">
      <dgm:prSet presAssocID="{5B602E97-5B36-4301-9F5A-BA4EAF2B4F93}" presName="parentLeftMargin" presStyleLbl="node1" presStyleIdx="0" presStyleCnt="2"/>
      <dgm:spPr/>
    </dgm:pt>
    <dgm:pt modelId="{4F87F28A-494D-4443-AD96-EAEEA1B551DA}" type="pres">
      <dgm:prSet presAssocID="{5B602E97-5B36-4301-9F5A-BA4EAF2B4F93}" presName="parentText" presStyleLbl="node1" presStyleIdx="0" presStyleCnt="2">
        <dgm:presLayoutVars>
          <dgm:chMax val="0"/>
          <dgm:bulletEnabled val="1"/>
        </dgm:presLayoutVars>
      </dgm:prSet>
      <dgm:spPr/>
    </dgm:pt>
    <dgm:pt modelId="{86D93AAD-DA5B-477F-82A3-B6AB42CE72CF}" type="pres">
      <dgm:prSet presAssocID="{5B602E97-5B36-4301-9F5A-BA4EAF2B4F93}" presName="negativeSpace" presStyleCnt="0"/>
      <dgm:spPr/>
    </dgm:pt>
    <dgm:pt modelId="{81D1F726-5121-4557-850B-A14735DEC3C9}" type="pres">
      <dgm:prSet presAssocID="{5B602E97-5B36-4301-9F5A-BA4EAF2B4F93}" presName="childText" presStyleLbl="conFgAcc1" presStyleIdx="0" presStyleCnt="2">
        <dgm:presLayoutVars>
          <dgm:bulletEnabled val="1"/>
        </dgm:presLayoutVars>
      </dgm:prSet>
      <dgm:spPr/>
    </dgm:pt>
    <dgm:pt modelId="{60403630-78CC-4328-AE85-EE8C01CF7F6A}" type="pres">
      <dgm:prSet presAssocID="{51BBD4E4-C459-4317-9775-35C1288EDA08}" presName="spaceBetweenRectangles" presStyleCnt="0"/>
      <dgm:spPr/>
    </dgm:pt>
    <dgm:pt modelId="{F62C74AB-9872-41E7-A509-D9F2D989F674}" type="pres">
      <dgm:prSet presAssocID="{B77FBDC3-3DA3-404B-AB42-8A941C478B7A}" presName="parentLin" presStyleCnt="0"/>
      <dgm:spPr/>
    </dgm:pt>
    <dgm:pt modelId="{64396C91-94BC-49F4-9B19-355DE6677F5E}" type="pres">
      <dgm:prSet presAssocID="{B77FBDC3-3DA3-404B-AB42-8A941C478B7A}" presName="parentLeftMargin" presStyleLbl="node1" presStyleIdx="0" presStyleCnt="2"/>
      <dgm:spPr/>
    </dgm:pt>
    <dgm:pt modelId="{D36C2A19-B37B-496C-8D66-D71513CECFCC}" type="pres">
      <dgm:prSet presAssocID="{B77FBDC3-3DA3-404B-AB42-8A941C478B7A}" presName="parentText" presStyleLbl="node1" presStyleIdx="1" presStyleCnt="2">
        <dgm:presLayoutVars>
          <dgm:chMax val="0"/>
          <dgm:bulletEnabled val="1"/>
        </dgm:presLayoutVars>
      </dgm:prSet>
      <dgm:spPr/>
    </dgm:pt>
    <dgm:pt modelId="{186EA35F-1BB6-41A8-AF0E-B8D1E11C249A}" type="pres">
      <dgm:prSet presAssocID="{B77FBDC3-3DA3-404B-AB42-8A941C478B7A}" presName="negativeSpace" presStyleCnt="0"/>
      <dgm:spPr/>
    </dgm:pt>
    <dgm:pt modelId="{B3A8086A-8F08-4E53-AF1D-E293CD6DCAFE}" type="pres">
      <dgm:prSet presAssocID="{B77FBDC3-3DA3-404B-AB42-8A941C478B7A}" presName="childText" presStyleLbl="conFgAcc1" presStyleIdx="1" presStyleCnt="2">
        <dgm:presLayoutVars>
          <dgm:bulletEnabled val="1"/>
        </dgm:presLayoutVars>
      </dgm:prSet>
      <dgm:spPr/>
    </dgm:pt>
  </dgm:ptLst>
  <dgm:cxnLst>
    <dgm:cxn modelId="{6DB1891B-80E3-4C3E-8788-A802BDD3C7E8}" type="presOf" srcId="{7DDC39B2-EEED-428C-BF45-BF6DFD6EF390}" destId="{81D1F726-5121-4557-850B-A14735DEC3C9}" srcOrd="0" destOrd="0" presId="urn:microsoft.com/office/officeart/2005/8/layout/list1"/>
    <dgm:cxn modelId="{75A1D41D-D25D-457D-862C-B4083AC4DE0F}" type="presOf" srcId="{B77FBDC3-3DA3-404B-AB42-8A941C478B7A}" destId="{64396C91-94BC-49F4-9B19-355DE6677F5E}" srcOrd="0" destOrd="0" presId="urn:microsoft.com/office/officeart/2005/8/layout/list1"/>
    <dgm:cxn modelId="{E061511F-4C2C-4568-80E9-27D1B6251BFF}" type="presOf" srcId="{0694832D-26BF-47D1-8E43-DD7E89A7846A}" destId="{86AF5018-B5BA-4A74-A221-2394BFBF2492}" srcOrd="0" destOrd="0" presId="urn:microsoft.com/office/officeart/2005/8/layout/list1"/>
    <dgm:cxn modelId="{550EAC3B-81E1-47BA-95E8-D84EB20F9CE8}" srcId="{B77FBDC3-3DA3-404B-AB42-8A941C478B7A}" destId="{C581D915-2678-45DA-B556-B2ECB8CCD409}" srcOrd="0" destOrd="0" parTransId="{A22064B4-D67C-4FF1-9B67-708A0995D5A6}" sibTransId="{6753B3DC-0D7E-4087-BC6F-88FC76D6764C}"/>
    <dgm:cxn modelId="{16DA0166-703F-4A58-AB5F-CBEFA838D830}" srcId="{0694832D-26BF-47D1-8E43-DD7E89A7846A}" destId="{5B602E97-5B36-4301-9F5A-BA4EAF2B4F93}" srcOrd="0" destOrd="0" parTransId="{D28C6F88-CEF6-4FC0-8F01-183A5FDC55F1}" sibTransId="{51BBD4E4-C459-4317-9775-35C1288EDA08}"/>
    <dgm:cxn modelId="{A2BFA86F-9ED9-4D73-A704-C520277773E4}" srcId="{0694832D-26BF-47D1-8E43-DD7E89A7846A}" destId="{B77FBDC3-3DA3-404B-AB42-8A941C478B7A}" srcOrd="1" destOrd="0" parTransId="{F828202C-CC1B-4B3E-BFDC-0F4AB8EA9CBA}" sibTransId="{AD9B0B88-E772-4076-9202-EA5519E1AF81}"/>
    <dgm:cxn modelId="{AB9AB172-8531-4FE8-92D3-98E5EA738F29}" type="presOf" srcId="{5B602E97-5B36-4301-9F5A-BA4EAF2B4F93}" destId="{FC977FE8-7F79-437F-B827-D6F37710A48D}" srcOrd="0" destOrd="0" presId="urn:microsoft.com/office/officeart/2005/8/layout/list1"/>
    <dgm:cxn modelId="{76C73757-63F9-4119-A931-5DEB9B2B199A}" type="presOf" srcId="{C581D915-2678-45DA-B556-B2ECB8CCD409}" destId="{B3A8086A-8F08-4E53-AF1D-E293CD6DCAFE}" srcOrd="0" destOrd="0" presId="urn:microsoft.com/office/officeart/2005/8/layout/list1"/>
    <dgm:cxn modelId="{A12338AC-C444-4E31-ACF6-905A49B50D8A}" type="presOf" srcId="{B77FBDC3-3DA3-404B-AB42-8A941C478B7A}" destId="{D36C2A19-B37B-496C-8D66-D71513CECFCC}" srcOrd="1" destOrd="0" presId="urn:microsoft.com/office/officeart/2005/8/layout/list1"/>
    <dgm:cxn modelId="{299325B6-BEFC-4B16-BD5F-406A2BBDB9B3}" srcId="{5B602E97-5B36-4301-9F5A-BA4EAF2B4F93}" destId="{7DDC39B2-EEED-428C-BF45-BF6DFD6EF390}" srcOrd="0" destOrd="0" parTransId="{B05CC06A-4017-4108-8E54-8159111119FD}" sibTransId="{87A9E171-377F-42F4-A9CD-D18474634FA1}"/>
    <dgm:cxn modelId="{7717CDF2-DB23-4538-A189-0AB31C110E55}" type="presOf" srcId="{5B602E97-5B36-4301-9F5A-BA4EAF2B4F93}" destId="{4F87F28A-494D-4443-AD96-EAEEA1B551DA}" srcOrd="1" destOrd="0" presId="urn:microsoft.com/office/officeart/2005/8/layout/list1"/>
    <dgm:cxn modelId="{50F21770-4EA8-4782-9B15-103EF0D6B3FE}" type="presParOf" srcId="{86AF5018-B5BA-4A74-A221-2394BFBF2492}" destId="{A495B059-EC68-4669-A2F6-B60D0FD6412F}" srcOrd="0" destOrd="0" presId="urn:microsoft.com/office/officeart/2005/8/layout/list1"/>
    <dgm:cxn modelId="{3199CB99-93E8-4DCB-B487-9EF2EC7FC643}" type="presParOf" srcId="{A495B059-EC68-4669-A2F6-B60D0FD6412F}" destId="{FC977FE8-7F79-437F-B827-D6F37710A48D}" srcOrd="0" destOrd="0" presId="urn:microsoft.com/office/officeart/2005/8/layout/list1"/>
    <dgm:cxn modelId="{5F58D3B5-D863-476E-93F2-AA162D8CC701}" type="presParOf" srcId="{A495B059-EC68-4669-A2F6-B60D0FD6412F}" destId="{4F87F28A-494D-4443-AD96-EAEEA1B551DA}" srcOrd="1" destOrd="0" presId="urn:microsoft.com/office/officeart/2005/8/layout/list1"/>
    <dgm:cxn modelId="{FA97ECDB-B80D-421A-92DD-C78C159151FE}" type="presParOf" srcId="{86AF5018-B5BA-4A74-A221-2394BFBF2492}" destId="{86D93AAD-DA5B-477F-82A3-B6AB42CE72CF}" srcOrd="1" destOrd="0" presId="urn:microsoft.com/office/officeart/2005/8/layout/list1"/>
    <dgm:cxn modelId="{696D68FC-AC6E-4DDB-8093-CADD87652C27}" type="presParOf" srcId="{86AF5018-B5BA-4A74-A221-2394BFBF2492}" destId="{81D1F726-5121-4557-850B-A14735DEC3C9}" srcOrd="2" destOrd="0" presId="urn:microsoft.com/office/officeart/2005/8/layout/list1"/>
    <dgm:cxn modelId="{29487E54-8695-4CB7-A4AD-611717AE6B3A}" type="presParOf" srcId="{86AF5018-B5BA-4A74-A221-2394BFBF2492}" destId="{60403630-78CC-4328-AE85-EE8C01CF7F6A}" srcOrd="3" destOrd="0" presId="urn:microsoft.com/office/officeart/2005/8/layout/list1"/>
    <dgm:cxn modelId="{0AE92CC4-0DDE-4EDA-8366-88C5E61AA79F}" type="presParOf" srcId="{86AF5018-B5BA-4A74-A221-2394BFBF2492}" destId="{F62C74AB-9872-41E7-A509-D9F2D989F674}" srcOrd="4" destOrd="0" presId="urn:microsoft.com/office/officeart/2005/8/layout/list1"/>
    <dgm:cxn modelId="{7A234110-969F-44CF-8B1B-55FABF8B0E03}" type="presParOf" srcId="{F62C74AB-9872-41E7-A509-D9F2D989F674}" destId="{64396C91-94BC-49F4-9B19-355DE6677F5E}" srcOrd="0" destOrd="0" presId="urn:microsoft.com/office/officeart/2005/8/layout/list1"/>
    <dgm:cxn modelId="{0D0617B2-5A85-467E-A34E-A8F2B71B30A5}" type="presParOf" srcId="{F62C74AB-9872-41E7-A509-D9F2D989F674}" destId="{D36C2A19-B37B-496C-8D66-D71513CECFCC}" srcOrd="1" destOrd="0" presId="urn:microsoft.com/office/officeart/2005/8/layout/list1"/>
    <dgm:cxn modelId="{9CCB7B15-8B08-4F09-B2EB-35D4397750B8}" type="presParOf" srcId="{86AF5018-B5BA-4A74-A221-2394BFBF2492}" destId="{186EA35F-1BB6-41A8-AF0E-B8D1E11C249A}" srcOrd="5" destOrd="0" presId="urn:microsoft.com/office/officeart/2005/8/layout/list1"/>
    <dgm:cxn modelId="{61A47FEC-29D8-4F2B-9E52-FBA090AAFE00}" type="presParOf" srcId="{86AF5018-B5BA-4A74-A221-2394BFBF2492}" destId="{B3A8086A-8F08-4E53-AF1D-E293CD6DCAFE}"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4EB1540-D1D7-43B1-B3C8-504805BE8C28}" type="doc">
      <dgm:prSet loTypeId="urn:microsoft.com/office/officeart/2005/8/layout/hierarchy1" loCatId="hierarchy" qsTypeId="urn:microsoft.com/office/officeart/2005/8/quickstyle/simple5" qsCatId="simple" csTypeId="urn:microsoft.com/office/officeart/2005/8/colors/accent0_3" csCatId="mainScheme"/>
      <dgm:spPr/>
      <dgm:t>
        <a:bodyPr/>
        <a:lstStyle/>
        <a:p>
          <a:endParaRPr lang="en-US"/>
        </a:p>
      </dgm:t>
    </dgm:pt>
    <dgm:pt modelId="{CA393950-9360-4031-925E-CD65F4303FC0}">
      <dgm:prSet/>
      <dgm:spPr/>
      <dgm:t>
        <a:bodyPr/>
        <a:lstStyle/>
        <a:p>
          <a:r>
            <a:rPr lang="el-GR" b="0">
              <a:latin typeface="Arial"/>
              <a:cs typeface="Arial"/>
            </a:rPr>
            <a:t>Η μέθοδος αυτή είναι βασισμένη στη  θεωρία του εποπτικού μηχανισμού του «</a:t>
          </a:r>
          <a:r>
            <a:rPr lang="el-GR" b="0" err="1">
              <a:latin typeface="Arial"/>
              <a:cs typeface="Arial"/>
            </a:rPr>
            <a:t>Steven</a:t>
          </a:r>
          <a:r>
            <a:rPr lang="el-GR" b="0">
              <a:latin typeface="Arial"/>
              <a:cs typeface="Arial"/>
            </a:rPr>
            <a:t> </a:t>
          </a:r>
          <a:r>
            <a:rPr lang="el-GR" b="0" err="1">
              <a:latin typeface="Arial"/>
              <a:cs typeface="Arial"/>
            </a:rPr>
            <a:t>Krashen</a:t>
          </a:r>
          <a:r>
            <a:rPr lang="el-GR" b="0">
              <a:latin typeface="Arial"/>
              <a:cs typeface="Arial"/>
            </a:rPr>
            <a:t>».  Βασική και θεμελιώδης αρχή της προσέγγισης αυτής είναι ότι οι καθορισμένες συνθήκες μάθησης είναι αναγκαίο να εξομοιωθούν με τις συνθήκες που υφίστανται από την αφομοίωση  μιας γλώσσας. </a:t>
          </a:r>
          <a:r>
            <a:rPr lang="en-US" b="0">
              <a:latin typeface="Arial"/>
              <a:cs typeface="Arial"/>
            </a:rPr>
            <a:t>​</a:t>
          </a:r>
        </a:p>
      </dgm:t>
    </dgm:pt>
    <dgm:pt modelId="{9E711FA6-685F-4062-BEBB-B88446ED0F57}" type="parTrans" cxnId="{183BF27C-D589-46CF-B72F-D80173830205}">
      <dgm:prSet/>
      <dgm:spPr/>
      <dgm:t>
        <a:bodyPr/>
        <a:lstStyle/>
        <a:p>
          <a:endParaRPr lang="en-US"/>
        </a:p>
      </dgm:t>
    </dgm:pt>
    <dgm:pt modelId="{0903195C-E453-43B5-B587-D542352F91F3}" type="sibTrans" cxnId="{183BF27C-D589-46CF-B72F-D80173830205}">
      <dgm:prSet/>
      <dgm:spPr/>
      <dgm:t>
        <a:bodyPr/>
        <a:lstStyle/>
        <a:p>
          <a:endParaRPr lang="en-US"/>
        </a:p>
      </dgm:t>
    </dgm:pt>
    <dgm:pt modelId="{9E2C50AF-E22A-4D1C-BCED-CB0AEE1133C4}">
      <dgm:prSet/>
      <dgm:spPr/>
      <dgm:t>
        <a:bodyPr/>
        <a:lstStyle/>
        <a:p>
          <a:pPr rtl="0"/>
          <a:r>
            <a:rPr lang="el-GR" b="0">
              <a:latin typeface="Arial"/>
              <a:cs typeface="Arial"/>
            </a:rPr>
            <a:t>Το παραπάνω γίνεται εφικτό, διότι η προσοχή των μαθητών και του δασκάλου είναι μονίμως στραμμένη στην «σημασία» αντί για την «μορφή», απαγορεύοντας με αυτόν τον τρόπο την διόρθωση λαθών και επιβάλλοντας τη δημιουργία ενός όμορφου κλίματος στην τάξη. </a:t>
          </a:r>
          <a:r>
            <a:rPr lang="en-US" b="0">
              <a:latin typeface="Arial"/>
              <a:cs typeface="Arial"/>
            </a:rPr>
            <a:t>​</a:t>
          </a:r>
        </a:p>
      </dgm:t>
    </dgm:pt>
    <dgm:pt modelId="{16298325-6DF6-4C5D-9453-5DDD6C1A559A}" type="parTrans" cxnId="{48D710FF-4C9E-4082-93A5-E51DA0974A24}">
      <dgm:prSet/>
      <dgm:spPr/>
      <dgm:t>
        <a:bodyPr/>
        <a:lstStyle/>
        <a:p>
          <a:endParaRPr lang="en-US"/>
        </a:p>
      </dgm:t>
    </dgm:pt>
    <dgm:pt modelId="{F5C346EA-B7A3-42D9-B3F8-E3594C6E114B}" type="sibTrans" cxnId="{48D710FF-4C9E-4082-93A5-E51DA0974A24}">
      <dgm:prSet/>
      <dgm:spPr/>
      <dgm:t>
        <a:bodyPr/>
        <a:lstStyle/>
        <a:p>
          <a:endParaRPr lang="en-US"/>
        </a:p>
      </dgm:t>
    </dgm:pt>
    <dgm:pt modelId="{E6A3186A-5334-47BF-96BF-45B0B042CB31}" type="pres">
      <dgm:prSet presAssocID="{64EB1540-D1D7-43B1-B3C8-504805BE8C28}" presName="hierChild1" presStyleCnt="0">
        <dgm:presLayoutVars>
          <dgm:chPref val="1"/>
          <dgm:dir/>
          <dgm:animOne val="branch"/>
          <dgm:animLvl val="lvl"/>
          <dgm:resizeHandles/>
        </dgm:presLayoutVars>
      </dgm:prSet>
      <dgm:spPr/>
    </dgm:pt>
    <dgm:pt modelId="{4A87B156-8899-4997-B5AA-D5E766E04CAA}" type="pres">
      <dgm:prSet presAssocID="{CA393950-9360-4031-925E-CD65F4303FC0}" presName="hierRoot1" presStyleCnt="0"/>
      <dgm:spPr/>
    </dgm:pt>
    <dgm:pt modelId="{D97750E4-50F9-492E-A0C8-88734DD03FD0}" type="pres">
      <dgm:prSet presAssocID="{CA393950-9360-4031-925E-CD65F4303FC0}" presName="composite" presStyleCnt="0"/>
      <dgm:spPr/>
    </dgm:pt>
    <dgm:pt modelId="{5D9C14B6-DF2A-4FFA-9578-A16421CA1237}" type="pres">
      <dgm:prSet presAssocID="{CA393950-9360-4031-925E-CD65F4303FC0}" presName="background" presStyleLbl="node0" presStyleIdx="0" presStyleCnt="2"/>
      <dgm:spPr/>
    </dgm:pt>
    <dgm:pt modelId="{FB9819EC-5C5F-44D6-9D4D-E4640495858B}" type="pres">
      <dgm:prSet presAssocID="{CA393950-9360-4031-925E-CD65F4303FC0}" presName="text" presStyleLbl="fgAcc0" presStyleIdx="0" presStyleCnt="2">
        <dgm:presLayoutVars>
          <dgm:chPref val="3"/>
        </dgm:presLayoutVars>
      </dgm:prSet>
      <dgm:spPr/>
    </dgm:pt>
    <dgm:pt modelId="{D33A1AEC-F78E-4366-8E25-D08DDC7C04D3}" type="pres">
      <dgm:prSet presAssocID="{CA393950-9360-4031-925E-CD65F4303FC0}" presName="hierChild2" presStyleCnt="0"/>
      <dgm:spPr/>
    </dgm:pt>
    <dgm:pt modelId="{E43AD225-4469-4085-A762-4BEAC069E06D}" type="pres">
      <dgm:prSet presAssocID="{9E2C50AF-E22A-4D1C-BCED-CB0AEE1133C4}" presName="hierRoot1" presStyleCnt="0"/>
      <dgm:spPr/>
    </dgm:pt>
    <dgm:pt modelId="{ECB472EC-9EFC-4DA6-A611-3FC8D20D3125}" type="pres">
      <dgm:prSet presAssocID="{9E2C50AF-E22A-4D1C-BCED-CB0AEE1133C4}" presName="composite" presStyleCnt="0"/>
      <dgm:spPr/>
    </dgm:pt>
    <dgm:pt modelId="{3505D0D0-253B-474B-A09F-BC5E5618E995}" type="pres">
      <dgm:prSet presAssocID="{9E2C50AF-E22A-4D1C-BCED-CB0AEE1133C4}" presName="background" presStyleLbl="node0" presStyleIdx="1" presStyleCnt="2"/>
      <dgm:spPr/>
    </dgm:pt>
    <dgm:pt modelId="{FADED49F-E6EB-4083-889D-19CF7E36AFE0}" type="pres">
      <dgm:prSet presAssocID="{9E2C50AF-E22A-4D1C-BCED-CB0AEE1133C4}" presName="text" presStyleLbl="fgAcc0" presStyleIdx="1" presStyleCnt="2">
        <dgm:presLayoutVars>
          <dgm:chPref val="3"/>
        </dgm:presLayoutVars>
      </dgm:prSet>
      <dgm:spPr/>
    </dgm:pt>
    <dgm:pt modelId="{FEFB8F01-A6D4-40A8-94D8-74949F86A949}" type="pres">
      <dgm:prSet presAssocID="{9E2C50AF-E22A-4D1C-BCED-CB0AEE1133C4}" presName="hierChild2" presStyleCnt="0"/>
      <dgm:spPr/>
    </dgm:pt>
  </dgm:ptLst>
  <dgm:cxnLst>
    <dgm:cxn modelId="{3DA9BC49-E760-4CF8-A2CE-054049FDEE9E}" type="presOf" srcId="{64EB1540-D1D7-43B1-B3C8-504805BE8C28}" destId="{E6A3186A-5334-47BF-96BF-45B0B042CB31}" srcOrd="0" destOrd="0" presId="urn:microsoft.com/office/officeart/2005/8/layout/hierarchy1"/>
    <dgm:cxn modelId="{183BF27C-D589-46CF-B72F-D80173830205}" srcId="{64EB1540-D1D7-43B1-B3C8-504805BE8C28}" destId="{CA393950-9360-4031-925E-CD65F4303FC0}" srcOrd="0" destOrd="0" parTransId="{9E711FA6-685F-4062-BEBB-B88446ED0F57}" sibTransId="{0903195C-E453-43B5-B587-D542352F91F3}"/>
    <dgm:cxn modelId="{0D60407E-FB74-4FBA-81FC-936A0DFA6DBC}" type="presOf" srcId="{9E2C50AF-E22A-4D1C-BCED-CB0AEE1133C4}" destId="{FADED49F-E6EB-4083-889D-19CF7E36AFE0}" srcOrd="0" destOrd="0" presId="urn:microsoft.com/office/officeart/2005/8/layout/hierarchy1"/>
    <dgm:cxn modelId="{23B6FFAA-3796-4A40-A177-C35820161B76}" type="presOf" srcId="{CA393950-9360-4031-925E-CD65F4303FC0}" destId="{FB9819EC-5C5F-44D6-9D4D-E4640495858B}" srcOrd="0" destOrd="0" presId="urn:microsoft.com/office/officeart/2005/8/layout/hierarchy1"/>
    <dgm:cxn modelId="{48D710FF-4C9E-4082-93A5-E51DA0974A24}" srcId="{64EB1540-D1D7-43B1-B3C8-504805BE8C28}" destId="{9E2C50AF-E22A-4D1C-BCED-CB0AEE1133C4}" srcOrd="1" destOrd="0" parTransId="{16298325-6DF6-4C5D-9453-5DDD6C1A559A}" sibTransId="{F5C346EA-B7A3-42D9-B3F8-E3594C6E114B}"/>
    <dgm:cxn modelId="{2E01367F-9CA7-468C-8281-6D0CAB74A55A}" type="presParOf" srcId="{E6A3186A-5334-47BF-96BF-45B0B042CB31}" destId="{4A87B156-8899-4997-B5AA-D5E766E04CAA}" srcOrd="0" destOrd="0" presId="urn:microsoft.com/office/officeart/2005/8/layout/hierarchy1"/>
    <dgm:cxn modelId="{F5C40ED2-403A-4F81-8574-4496B964D846}" type="presParOf" srcId="{4A87B156-8899-4997-B5AA-D5E766E04CAA}" destId="{D97750E4-50F9-492E-A0C8-88734DD03FD0}" srcOrd="0" destOrd="0" presId="urn:microsoft.com/office/officeart/2005/8/layout/hierarchy1"/>
    <dgm:cxn modelId="{A607745E-7D9B-47B7-AD05-4743EEEC5611}" type="presParOf" srcId="{D97750E4-50F9-492E-A0C8-88734DD03FD0}" destId="{5D9C14B6-DF2A-4FFA-9578-A16421CA1237}" srcOrd="0" destOrd="0" presId="urn:microsoft.com/office/officeart/2005/8/layout/hierarchy1"/>
    <dgm:cxn modelId="{00DEFC87-ACC8-4730-AC81-5FF0C6195ACD}" type="presParOf" srcId="{D97750E4-50F9-492E-A0C8-88734DD03FD0}" destId="{FB9819EC-5C5F-44D6-9D4D-E4640495858B}" srcOrd="1" destOrd="0" presId="urn:microsoft.com/office/officeart/2005/8/layout/hierarchy1"/>
    <dgm:cxn modelId="{9D8F7C03-777B-4DB1-919E-0A44A2DFF205}" type="presParOf" srcId="{4A87B156-8899-4997-B5AA-D5E766E04CAA}" destId="{D33A1AEC-F78E-4366-8E25-D08DDC7C04D3}" srcOrd="1" destOrd="0" presId="urn:microsoft.com/office/officeart/2005/8/layout/hierarchy1"/>
    <dgm:cxn modelId="{FF8335CE-2F98-4291-B5C3-C3C83E6B409E}" type="presParOf" srcId="{E6A3186A-5334-47BF-96BF-45B0B042CB31}" destId="{E43AD225-4469-4085-A762-4BEAC069E06D}" srcOrd="1" destOrd="0" presId="urn:microsoft.com/office/officeart/2005/8/layout/hierarchy1"/>
    <dgm:cxn modelId="{8225270B-919D-422D-BC22-4822E9CB81A9}" type="presParOf" srcId="{E43AD225-4469-4085-A762-4BEAC069E06D}" destId="{ECB472EC-9EFC-4DA6-A611-3FC8D20D3125}" srcOrd="0" destOrd="0" presId="urn:microsoft.com/office/officeart/2005/8/layout/hierarchy1"/>
    <dgm:cxn modelId="{6CCE646F-9B85-446A-9D4C-0E1770C05C4B}" type="presParOf" srcId="{ECB472EC-9EFC-4DA6-A611-3FC8D20D3125}" destId="{3505D0D0-253B-474B-A09F-BC5E5618E995}" srcOrd="0" destOrd="0" presId="urn:microsoft.com/office/officeart/2005/8/layout/hierarchy1"/>
    <dgm:cxn modelId="{461BEC08-F662-4FAE-AF43-A73C0EDEFC5C}" type="presParOf" srcId="{ECB472EC-9EFC-4DA6-A611-3FC8D20D3125}" destId="{FADED49F-E6EB-4083-889D-19CF7E36AFE0}" srcOrd="1" destOrd="0" presId="urn:microsoft.com/office/officeart/2005/8/layout/hierarchy1"/>
    <dgm:cxn modelId="{9AE41BF0-8152-4F88-97C9-1A18CEB30032}" type="presParOf" srcId="{E43AD225-4469-4085-A762-4BEAC069E06D}" destId="{FEFB8F01-A6D4-40A8-94D8-74949F86A94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D1F726-5121-4557-850B-A14735DEC3C9}">
      <dsp:nvSpPr>
        <dsp:cNvPr id="0" name=""/>
        <dsp:cNvSpPr/>
      </dsp:nvSpPr>
      <dsp:spPr>
        <a:xfrm>
          <a:off x="0" y="343579"/>
          <a:ext cx="7853752" cy="148995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09538" tIns="458216" rIns="609538" bIns="156464" numCol="1" spcCol="1270" anchor="t" anchorCtr="0">
          <a:noAutofit/>
        </a:bodyPr>
        <a:lstStyle/>
        <a:p>
          <a:pPr marL="228600" lvl="1" indent="-228600" algn="l" defTabSz="977900">
            <a:lnSpc>
              <a:spcPct val="90000"/>
            </a:lnSpc>
            <a:spcBef>
              <a:spcPct val="0"/>
            </a:spcBef>
            <a:spcAft>
              <a:spcPct val="15000"/>
            </a:spcAft>
            <a:buChar char="•"/>
          </a:pPr>
          <a:r>
            <a:rPr lang="el-GR" sz="2200" kern="1200">
              <a:latin typeface="Arial"/>
              <a:cs typeface="Arial"/>
            </a:rPr>
            <a:t>Η κοινωνικά κυρίαρχη γλώσσα, η οποία απαιτείται για την κοινωνική μας ενσωμάτωση στο σύνολο και την κάλυψη των βασικών μας αναγκών</a:t>
          </a:r>
        </a:p>
      </dsp:txBody>
      <dsp:txXfrm>
        <a:off x="0" y="343579"/>
        <a:ext cx="7853752" cy="1489950"/>
      </dsp:txXfrm>
    </dsp:sp>
    <dsp:sp modelId="{4F87F28A-494D-4443-AD96-EAEEA1B551DA}">
      <dsp:nvSpPr>
        <dsp:cNvPr id="0" name=""/>
        <dsp:cNvSpPr/>
      </dsp:nvSpPr>
      <dsp:spPr>
        <a:xfrm>
          <a:off x="392687" y="18859"/>
          <a:ext cx="5497626" cy="649440"/>
        </a:xfrm>
        <a:prstGeom prst="roundRect">
          <a:avLst/>
        </a:prstGeom>
        <a:solidFill>
          <a:schemeClr val="accent3">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07797" tIns="0" rIns="207797" bIns="0" numCol="1" spcCol="1270" anchor="ctr" anchorCtr="0">
          <a:noAutofit/>
        </a:bodyPr>
        <a:lstStyle/>
        <a:p>
          <a:pPr marL="0" lvl="0" indent="0" algn="l" defTabSz="977900">
            <a:lnSpc>
              <a:spcPct val="90000"/>
            </a:lnSpc>
            <a:spcBef>
              <a:spcPct val="0"/>
            </a:spcBef>
            <a:spcAft>
              <a:spcPct val="35000"/>
            </a:spcAft>
            <a:buNone/>
          </a:pPr>
          <a:r>
            <a:rPr lang="el-GR" sz="2200" i="0" u="none" kern="1200">
              <a:latin typeface="Arial"/>
              <a:cs typeface="Arial"/>
            </a:rPr>
            <a:t>Δεύτερη γλώσσα</a:t>
          </a:r>
        </a:p>
      </dsp:txBody>
      <dsp:txXfrm>
        <a:off x="424390" y="50562"/>
        <a:ext cx="5434220" cy="586034"/>
      </dsp:txXfrm>
    </dsp:sp>
    <dsp:sp modelId="{B3A8086A-8F08-4E53-AF1D-E293CD6DCAFE}">
      <dsp:nvSpPr>
        <dsp:cNvPr id="0" name=""/>
        <dsp:cNvSpPr/>
      </dsp:nvSpPr>
      <dsp:spPr>
        <a:xfrm>
          <a:off x="0" y="2277050"/>
          <a:ext cx="7853752" cy="148995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09538" tIns="458216" rIns="609538" bIns="156464" numCol="1" spcCol="1270" anchor="t" anchorCtr="0">
          <a:noAutofit/>
        </a:bodyPr>
        <a:lstStyle/>
        <a:p>
          <a:pPr marL="228600" lvl="1" indent="-228600" algn="l" defTabSz="977900">
            <a:lnSpc>
              <a:spcPct val="90000"/>
            </a:lnSpc>
            <a:spcBef>
              <a:spcPct val="0"/>
            </a:spcBef>
            <a:spcAft>
              <a:spcPct val="15000"/>
            </a:spcAft>
            <a:buChar char="•"/>
          </a:pPr>
          <a:r>
            <a:rPr lang="el-GR" sz="2200" kern="1200">
              <a:latin typeface="Arial"/>
              <a:cs typeface="Arial"/>
            </a:rPr>
            <a:t>Γλώσσα που χρησιμοποιείται στα πλαίσια διαπολιτισμικής επικοινωνίας, δεν έχει άμεση ή αναγκαία πρακτική εφαρμογή</a:t>
          </a:r>
        </a:p>
      </dsp:txBody>
      <dsp:txXfrm>
        <a:off x="0" y="2277050"/>
        <a:ext cx="7853752" cy="1489950"/>
      </dsp:txXfrm>
    </dsp:sp>
    <dsp:sp modelId="{D36C2A19-B37B-496C-8D66-D71513CECFCC}">
      <dsp:nvSpPr>
        <dsp:cNvPr id="0" name=""/>
        <dsp:cNvSpPr/>
      </dsp:nvSpPr>
      <dsp:spPr>
        <a:xfrm>
          <a:off x="392687" y="1952330"/>
          <a:ext cx="5497626" cy="649440"/>
        </a:xfrm>
        <a:prstGeom prst="roundRect">
          <a:avLst/>
        </a:prstGeom>
        <a:solidFill>
          <a:schemeClr val="accent3">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07797" tIns="0" rIns="207797" bIns="0" numCol="1" spcCol="1270" anchor="ctr" anchorCtr="0">
          <a:noAutofit/>
        </a:bodyPr>
        <a:lstStyle/>
        <a:p>
          <a:pPr marL="0" lvl="0" indent="0" algn="l" defTabSz="977900">
            <a:lnSpc>
              <a:spcPct val="90000"/>
            </a:lnSpc>
            <a:spcBef>
              <a:spcPct val="0"/>
            </a:spcBef>
            <a:spcAft>
              <a:spcPct val="35000"/>
            </a:spcAft>
            <a:buNone/>
          </a:pPr>
          <a:r>
            <a:rPr lang="el-GR" sz="2200" u="none" kern="1200">
              <a:latin typeface="Arial"/>
              <a:cs typeface="Arial"/>
            </a:rPr>
            <a:t>Ξένη γλώσσα</a:t>
          </a:r>
        </a:p>
      </dsp:txBody>
      <dsp:txXfrm>
        <a:off x="424390" y="1984033"/>
        <a:ext cx="5434220" cy="5860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9C14B6-DF2A-4FFA-9578-A16421CA1237}">
      <dsp:nvSpPr>
        <dsp:cNvPr id="0" name=""/>
        <dsp:cNvSpPr/>
      </dsp:nvSpPr>
      <dsp:spPr>
        <a:xfrm>
          <a:off x="1342" y="1723463"/>
          <a:ext cx="4713184" cy="2992872"/>
        </a:xfrm>
        <a:prstGeom prst="roundRect">
          <a:avLst>
            <a:gd name="adj" fmla="val 10000"/>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sp>
    <dsp:sp modelId="{FB9819EC-5C5F-44D6-9D4D-E4640495858B}">
      <dsp:nvSpPr>
        <dsp:cNvPr id="0" name=""/>
        <dsp:cNvSpPr/>
      </dsp:nvSpPr>
      <dsp:spPr>
        <a:xfrm>
          <a:off x="525029" y="2220966"/>
          <a:ext cx="4713184" cy="2992872"/>
        </a:xfrm>
        <a:prstGeom prst="roundRect">
          <a:avLst>
            <a:gd name="adj" fmla="val 10000"/>
          </a:avLst>
        </a:prstGeom>
        <a:solidFill>
          <a:schemeClr val="lt2">
            <a:alpha val="90000"/>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b="0" kern="1200">
              <a:latin typeface="Arial"/>
              <a:cs typeface="Arial"/>
            </a:rPr>
            <a:t>Η μέθοδος αυτή είναι βασισμένη στη  θεωρία του εποπτικού μηχανισμού του «</a:t>
          </a:r>
          <a:r>
            <a:rPr lang="el-GR" sz="2000" b="0" kern="1200" err="1">
              <a:latin typeface="Arial"/>
              <a:cs typeface="Arial"/>
            </a:rPr>
            <a:t>Steven</a:t>
          </a:r>
          <a:r>
            <a:rPr lang="el-GR" sz="2000" b="0" kern="1200">
              <a:latin typeface="Arial"/>
              <a:cs typeface="Arial"/>
            </a:rPr>
            <a:t> </a:t>
          </a:r>
          <a:r>
            <a:rPr lang="el-GR" sz="2000" b="0" kern="1200" err="1">
              <a:latin typeface="Arial"/>
              <a:cs typeface="Arial"/>
            </a:rPr>
            <a:t>Krashen</a:t>
          </a:r>
          <a:r>
            <a:rPr lang="el-GR" sz="2000" b="0" kern="1200">
              <a:latin typeface="Arial"/>
              <a:cs typeface="Arial"/>
            </a:rPr>
            <a:t>».  Βασική και θεμελιώδης αρχή της προσέγγισης αυτής είναι ότι οι καθορισμένες συνθήκες μάθησης είναι αναγκαίο να εξομοιωθούν με τις συνθήκες που υφίστανται από την αφομοίωση  μιας γλώσσας. </a:t>
          </a:r>
          <a:r>
            <a:rPr lang="en-US" sz="2000" b="0" kern="1200">
              <a:latin typeface="Arial"/>
              <a:cs typeface="Arial"/>
            </a:rPr>
            <a:t>​</a:t>
          </a:r>
        </a:p>
      </dsp:txBody>
      <dsp:txXfrm>
        <a:off x="612687" y="2308624"/>
        <a:ext cx="4537868" cy="2817556"/>
      </dsp:txXfrm>
    </dsp:sp>
    <dsp:sp modelId="{3505D0D0-253B-474B-A09F-BC5E5618E995}">
      <dsp:nvSpPr>
        <dsp:cNvPr id="0" name=""/>
        <dsp:cNvSpPr/>
      </dsp:nvSpPr>
      <dsp:spPr>
        <a:xfrm>
          <a:off x="5761901" y="1723463"/>
          <a:ext cx="4713184" cy="2992872"/>
        </a:xfrm>
        <a:prstGeom prst="roundRect">
          <a:avLst>
            <a:gd name="adj" fmla="val 10000"/>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sp>
    <dsp:sp modelId="{FADED49F-E6EB-4083-889D-19CF7E36AFE0}">
      <dsp:nvSpPr>
        <dsp:cNvPr id="0" name=""/>
        <dsp:cNvSpPr/>
      </dsp:nvSpPr>
      <dsp:spPr>
        <a:xfrm>
          <a:off x="6285588" y="2220966"/>
          <a:ext cx="4713184" cy="2992872"/>
        </a:xfrm>
        <a:prstGeom prst="roundRect">
          <a:avLst>
            <a:gd name="adj" fmla="val 10000"/>
          </a:avLst>
        </a:prstGeom>
        <a:solidFill>
          <a:schemeClr val="lt2">
            <a:alpha val="90000"/>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l-GR" sz="2000" b="0" kern="1200">
              <a:latin typeface="Arial"/>
              <a:cs typeface="Arial"/>
            </a:rPr>
            <a:t>Το παραπάνω γίνεται εφικτό, διότι η προσοχή των μαθητών και του δασκάλου είναι μονίμως στραμμένη στην «σημασία» αντί για την «μορφή», απαγορεύοντας με αυτόν τον τρόπο την διόρθωση λαθών και επιβάλλοντας τη δημιουργία ενός όμορφου κλίματος στην τάξη. </a:t>
          </a:r>
          <a:r>
            <a:rPr lang="en-US" sz="2000" b="0" kern="1200">
              <a:latin typeface="Arial"/>
              <a:cs typeface="Arial"/>
            </a:rPr>
            <a:t>​</a:t>
          </a:r>
        </a:p>
      </dsp:txBody>
      <dsp:txXfrm>
        <a:off x="6373246" y="2308624"/>
        <a:ext cx="4537868" cy="281755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Στυλ κύριου τίτλου</a:t>
            </a:r>
            <a:endParaRPr lang="en-US"/>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a:p>
        </p:txBody>
      </p:sp>
      <p:sp>
        <p:nvSpPr>
          <p:cNvPr id="4" name="Date Placeholder 3"/>
          <p:cNvSpPr>
            <a:spLocks noGrp="1"/>
          </p:cNvSpPr>
          <p:nvPr>
            <p:ph type="dt" sz="half" idx="10"/>
          </p:nvPr>
        </p:nvSpPr>
        <p:spPr/>
        <p:txBody>
          <a:bodyPr/>
          <a:lstStyle/>
          <a:p>
            <a:fld id="{B61BEF0D-F0BB-DE4B-95CE-6DB70DBA9567}" type="datetimeFigureOut">
              <a:rPr lang="en-US" dirty="0"/>
              <a:pPr/>
              <a:t>3/5/2023</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Στυλ κύριου τίτλου</a:t>
            </a:r>
            <a:endParaRPr lang="en-US"/>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3/5/2023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Στυλ κύριου τίτλου</a:t>
            </a:r>
            <a:endParaRPr lang="en-US"/>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3/5/2023</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Στυλ κύριου τίτλου</a:t>
            </a:r>
            <a:endParaRPr lang="en-US"/>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3/5/2023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Στυλ κύριου τίτλου</a:t>
            </a:r>
            <a:endParaRPr lang="en-US"/>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3/5/2023</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Στυλ κύριου τίτλου</a:t>
            </a:r>
            <a:endParaRPr lang="en-US"/>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3/5/2023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B61BEF0D-F0BB-DE4B-95CE-6DB70DBA9567}" type="datetimeFigureOut">
              <a:rPr lang="en-US" dirty="0"/>
              <a:pPr/>
              <a:t>3/5/2023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Στυλ κύριου τίτλου</a:t>
            </a:r>
            <a:endParaRPr lang="en-US"/>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B61BEF0D-F0BB-DE4B-95CE-6DB70DBA9567}" type="datetimeFigureOut">
              <a:rPr lang="en-US" dirty="0"/>
              <a:pPr/>
              <a:t>3/5/2023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Στυλ κύριου τίτλου</a:t>
            </a:r>
            <a:endParaRPr lang="en-US"/>
          </a:p>
        </p:txBody>
      </p:sp>
      <p:sp>
        <p:nvSpPr>
          <p:cNvPr id="3" name="Content Placeholder 2"/>
          <p:cNvSpPr>
            <a:spLocks noGrp="1"/>
          </p:cNvSpPr>
          <p:nvPr>
            <p:ph idx="1"/>
          </p:nvPr>
        </p:nvSpPr>
        <p:spPr>
          <a:xfrm>
            <a:off x="2589212" y="2133600"/>
            <a:ext cx="8915400" cy="377762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B61BEF0D-F0BB-DE4B-95CE-6DB70DBA9567}" type="datetimeFigureOut">
              <a:rPr lang="en-US" dirty="0"/>
              <a:pPr/>
              <a:t>3/5/2023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Στυλ κύριου τίτλου</a:t>
            </a:r>
            <a:endParaRPr lang="en-US"/>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3/5/2023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Date Placeholder 4"/>
          <p:cNvSpPr>
            <a:spLocks noGrp="1"/>
          </p:cNvSpPr>
          <p:nvPr>
            <p:ph type="dt" sz="half" idx="10"/>
          </p:nvPr>
        </p:nvSpPr>
        <p:spPr/>
        <p:txBody>
          <a:bodyPr/>
          <a:lstStyle/>
          <a:p>
            <a:fld id="{B61BEF0D-F0BB-DE4B-95CE-6DB70DBA9567}" type="datetimeFigureOut">
              <a:rPr lang="en-US" dirty="0"/>
              <a:pPr/>
              <a:t>3/5/2023</a:t>
            </a:fld>
            <a:endParaRPr lang="en-US"/>
          </a:p>
        </p:txBody>
      </p:sp>
      <p:sp>
        <p:nvSpPr>
          <p:cNvPr id="6" name="Footer Placeholder 5"/>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Στυλ κύριου τίτλου</a:t>
            </a:r>
            <a:endParaRPr lang="en-US"/>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Date Placeholder 6"/>
          <p:cNvSpPr>
            <a:spLocks noGrp="1"/>
          </p:cNvSpPr>
          <p:nvPr>
            <p:ph type="dt" sz="half" idx="10"/>
          </p:nvPr>
        </p:nvSpPr>
        <p:spPr/>
        <p:txBody>
          <a:bodyPr/>
          <a:lstStyle/>
          <a:p>
            <a:fld id="{B61BEF0D-F0BB-DE4B-95CE-6DB70DBA9567}" type="datetimeFigureOut">
              <a:rPr lang="en-US" dirty="0"/>
              <a:pPr/>
              <a:t>3/5/2023</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fld id="{B61BEF0D-F0BB-DE4B-95CE-6DB70DBA9567}" type="datetimeFigureOut">
              <a:rPr lang="en-US" dirty="0"/>
              <a:pPr/>
              <a:t>3/5/2023</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3/5/2023</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Στυλ κύριου τίτλου</a:t>
            </a:r>
            <a:endParaRPr lang="en-US"/>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3/5/2023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Στυλ κύριου τίτλου</a:t>
            </a:r>
            <a:endParaRPr lang="en-US"/>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3/5/2023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Στυλ κύριου τίτλου</a:t>
            </a:r>
            <a:endParaRPr lang="en-US"/>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3/5/2023</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diagramLayout" Target="../diagrams/layout2.xml"/><Relationship Id="rId7" Type="http://schemas.openxmlformats.org/officeDocument/2006/relationships/image" Target="../media/image10.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satMod val="92000"/>
                <a:lumMod val="120000"/>
              </a:schemeClr>
            </a:gs>
            <a:gs pos="100000">
              <a:schemeClr val="bg1">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4CE9304C-7D47-49AD-9260-6DBF0A5B9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393"/>
            <a:ext cx="12188952" cy="68587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descr="Ξεκίνησαν οι αιτήσεις για το πρόγραμμα Διδακτικής Ξένων Γλωσσών στο ΔΠΘ |  eduguide"/>
          <p:cNvPicPr>
            <a:picLocks noChangeAspect="1" noChangeArrowheads="1"/>
          </p:cNvPicPr>
          <p:nvPr/>
        </p:nvPicPr>
        <p:blipFill rotWithShape="1">
          <a:blip r:embed="rId2">
            <a:duotone>
              <a:schemeClr val="bg2">
                <a:shade val="45000"/>
                <a:satMod val="135000"/>
              </a:schemeClr>
              <a:prstClr val="white"/>
            </a:duotone>
            <a:alphaModFix amt="40000"/>
            <a:extLst>
              <a:ext uri="{28A0092B-C50C-407E-A947-70E740481C1C}">
                <a14:useLocalDpi xmlns:a14="http://schemas.microsoft.com/office/drawing/2010/main" val="0"/>
              </a:ext>
            </a:extLst>
          </a:blip>
          <a:srcRect l="1215" r="4118"/>
          <a:stretch/>
        </p:blipFill>
        <p:spPr bwMode="auto">
          <a:xfrm>
            <a:off x="-1524" y="10"/>
            <a:ext cx="1219200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Τίτλος 1"/>
          <p:cNvSpPr>
            <a:spLocks noGrp="1"/>
          </p:cNvSpPr>
          <p:nvPr>
            <p:ph type="ctrTitle"/>
          </p:nvPr>
        </p:nvSpPr>
        <p:spPr>
          <a:xfrm>
            <a:off x="578180" y="-694632"/>
            <a:ext cx="11316417" cy="2262781"/>
          </a:xfrm>
        </p:spPr>
        <p:txBody>
          <a:bodyPr vert="horz" lIns="91440" tIns="45720" rIns="91440" bIns="45720" rtlCol="0">
            <a:normAutofit/>
          </a:bodyPr>
          <a:lstStyle/>
          <a:p>
            <a:pPr algn="ctr">
              <a:lnSpc>
                <a:spcPct val="90000"/>
              </a:lnSpc>
            </a:pPr>
            <a:r>
              <a:rPr lang="en-US" sz="2800" b="1">
                <a:solidFill>
                  <a:srgbClr val="3E656F"/>
                </a:solidFill>
              </a:rPr>
              <a:t>ΔΗΜΟΚΡΙΤΕΙΟ ΠΑΝΕΠΙΣΤΗΜΙΟ ΘΡΑΚΗΣ</a:t>
            </a:r>
            <a:br>
              <a:rPr lang="en-US" sz="2800" b="1"/>
            </a:br>
            <a:r>
              <a:rPr lang="en-US" sz="2800" b="1">
                <a:solidFill>
                  <a:srgbClr val="3E656F"/>
                </a:solidFill>
              </a:rPr>
              <a:t>ΣΧΟΛΗ ΕΠΙΣΤΗΜΩΝ ΑΓΩΓΗΣ</a:t>
            </a:r>
            <a:br>
              <a:rPr lang="en-US" sz="2800" b="1"/>
            </a:br>
            <a:r>
              <a:rPr lang="en-US" sz="2800" b="1">
                <a:solidFill>
                  <a:srgbClr val="3E656F"/>
                </a:solidFill>
              </a:rPr>
              <a:t>ΤΜΗΜΑ ΕΠΙΣΤΗΜΩΝ ΤΗΣ ΕΚΠΑΙΔΕΥΣΗΣ ΣΤΗΝ ΠΡΟΣΧΟΛΙΚΗ ΗΛΙΚΙΑ</a:t>
            </a:r>
            <a:endParaRPr lang="el-GR" sz="3600">
              <a:solidFill>
                <a:srgbClr val="3E656F"/>
              </a:solidFill>
            </a:endParaRPr>
          </a:p>
        </p:txBody>
      </p:sp>
      <p:sp>
        <p:nvSpPr>
          <p:cNvPr id="3" name="Υπότιτλος 2"/>
          <p:cNvSpPr>
            <a:spLocks noGrp="1"/>
          </p:cNvSpPr>
          <p:nvPr>
            <p:ph type="subTitle" idx="1"/>
          </p:nvPr>
        </p:nvSpPr>
        <p:spPr>
          <a:xfrm>
            <a:off x="1496534" y="1916284"/>
            <a:ext cx="10051210" cy="3685453"/>
          </a:xfrm>
        </p:spPr>
        <p:txBody>
          <a:bodyPr vert="horz" lIns="91440" tIns="45720" rIns="91440" bIns="45720" rtlCol="0" anchor="t">
            <a:noAutofit/>
          </a:bodyPr>
          <a:lstStyle/>
          <a:p>
            <a:pPr algn="ctr">
              <a:lnSpc>
                <a:spcPct val="90000"/>
              </a:lnSpc>
            </a:pPr>
            <a:r>
              <a:rPr lang="en-US" sz="2400" err="1">
                <a:solidFill>
                  <a:schemeClr val="tx1"/>
                </a:solidFill>
                <a:latin typeface="Arial"/>
                <a:cs typeface="Arial"/>
              </a:rPr>
              <a:t>Διδ</a:t>
            </a:r>
            <a:r>
              <a:rPr lang="en-US" sz="2400">
                <a:solidFill>
                  <a:schemeClr val="tx1"/>
                </a:solidFill>
                <a:latin typeface="Arial"/>
                <a:cs typeface="Arial"/>
              </a:rPr>
              <a:t>α</a:t>
            </a:r>
            <a:r>
              <a:rPr lang="en-US" sz="2400" err="1">
                <a:solidFill>
                  <a:schemeClr val="tx1"/>
                </a:solidFill>
                <a:latin typeface="Arial"/>
                <a:cs typeface="Arial"/>
              </a:rPr>
              <a:t>κτική</a:t>
            </a:r>
            <a:r>
              <a:rPr lang="en-US" sz="2400">
                <a:solidFill>
                  <a:schemeClr val="tx1"/>
                </a:solidFill>
                <a:latin typeface="Arial"/>
                <a:cs typeface="Arial"/>
              </a:rPr>
              <a:t> </a:t>
            </a:r>
            <a:r>
              <a:rPr lang="en-US" sz="2400" err="1">
                <a:solidFill>
                  <a:schemeClr val="tx1"/>
                </a:solidFill>
                <a:latin typeface="Arial"/>
                <a:cs typeface="Arial"/>
              </a:rPr>
              <a:t>της</a:t>
            </a:r>
            <a:r>
              <a:rPr lang="en-US" sz="2400">
                <a:solidFill>
                  <a:schemeClr val="tx1"/>
                </a:solidFill>
                <a:latin typeface="Arial"/>
                <a:cs typeface="Arial"/>
              </a:rPr>
              <a:t> </a:t>
            </a:r>
            <a:r>
              <a:rPr lang="en-US" sz="2400" err="1">
                <a:solidFill>
                  <a:schemeClr val="tx1"/>
                </a:solidFill>
                <a:latin typeface="Arial"/>
                <a:cs typeface="Arial"/>
              </a:rPr>
              <a:t>ελληνικής</a:t>
            </a:r>
            <a:r>
              <a:rPr lang="en-US" sz="2400">
                <a:solidFill>
                  <a:schemeClr val="tx1"/>
                </a:solidFill>
                <a:latin typeface="Arial"/>
                <a:cs typeface="Arial"/>
              </a:rPr>
              <a:t> </a:t>
            </a:r>
            <a:r>
              <a:rPr lang="en-US" sz="2400" err="1">
                <a:solidFill>
                  <a:schemeClr val="tx1"/>
                </a:solidFill>
                <a:latin typeface="Arial"/>
                <a:cs typeface="Arial"/>
              </a:rPr>
              <a:t>γλώσσ</a:t>
            </a:r>
            <a:r>
              <a:rPr lang="en-US" sz="2400">
                <a:solidFill>
                  <a:schemeClr val="tx1"/>
                </a:solidFill>
                <a:latin typeface="Arial"/>
                <a:cs typeface="Arial"/>
              </a:rPr>
              <a:t>ας</a:t>
            </a:r>
            <a:endParaRPr lang="el-GR" sz="2400">
              <a:solidFill>
                <a:schemeClr val="tx1"/>
              </a:solidFill>
              <a:latin typeface="Arial"/>
              <a:cs typeface="Arial"/>
            </a:endParaRPr>
          </a:p>
          <a:p>
            <a:pPr algn="ctr">
              <a:lnSpc>
                <a:spcPct val="90000"/>
              </a:lnSpc>
            </a:pPr>
            <a:r>
              <a:rPr lang="en-US" sz="2400" err="1">
                <a:solidFill>
                  <a:schemeClr val="tx1"/>
                </a:solidFill>
                <a:latin typeface="Arial"/>
                <a:cs typeface="Arial"/>
              </a:rPr>
              <a:t>Διδάσκουσ</a:t>
            </a:r>
            <a:r>
              <a:rPr lang="en-US" sz="2400">
                <a:solidFill>
                  <a:schemeClr val="tx1"/>
                </a:solidFill>
                <a:latin typeface="Arial"/>
                <a:cs typeface="Arial"/>
              </a:rPr>
              <a:t>α: </a:t>
            </a:r>
            <a:r>
              <a:rPr lang="en-US" sz="2400" err="1">
                <a:solidFill>
                  <a:schemeClr val="tx1"/>
                </a:solidFill>
                <a:latin typeface="Arial"/>
                <a:cs typeface="Arial"/>
              </a:rPr>
              <a:t>Μίτιτς</a:t>
            </a:r>
            <a:r>
              <a:rPr lang="en-US" sz="2400">
                <a:solidFill>
                  <a:schemeClr val="tx1"/>
                </a:solidFill>
                <a:latin typeface="Arial"/>
                <a:cs typeface="Arial"/>
              </a:rPr>
              <a:t> </a:t>
            </a:r>
            <a:r>
              <a:rPr lang="en-US" sz="2400" err="1">
                <a:solidFill>
                  <a:schemeClr val="tx1"/>
                </a:solidFill>
                <a:latin typeface="Arial"/>
                <a:cs typeface="Arial"/>
              </a:rPr>
              <a:t>Λυδί</a:t>
            </a:r>
            <a:r>
              <a:rPr lang="en-US" sz="2400">
                <a:solidFill>
                  <a:schemeClr val="tx1"/>
                </a:solidFill>
                <a:latin typeface="Arial"/>
                <a:cs typeface="Arial"/>
              </a:rPr>
              <a:t>α</a:t>
            </a:r>
          </a:p>
          <a:p>
            <a:pPr algn="ctr">
              <a:lnSpc>
                <a:spcPct val="90000"/>
              </a:lnSpc>
            </a:pPr>
            <a:endParaRPr lang="en-US" sz="2400">
              <a:solidFill>
                <a:schemeClr val="tx1"/>
              </a:solidFill>
              <a:latin typeface="Arial"/>
              <a:cs typeface="Arial"/>
            </a:endParaRPr>
          </a:p>
          <a:p>
            <a:pPr algn="ctr">
              <a:lnSpc>
                <a:spcPct val="90000"/>
              </a:lnSpc>
            </a:pPr>
            <a:r>
              <a:rPr lang="en-US" sz="2400" u="sng" err="1">
                <a:solidFill>
                  <a:schemeClr val="tx1"/>
                </a:solidFill>
                <a:latin typeface="Arial"/>
                <a:cs typeface="Arial"/>
              </a:rPr>
              <a:t>Θέμ</a:t>
            </a:r>
            <a:r>
              <a:rPr lang="en-US" sz="2400" u="sng">
                <a:solidFill>
                  <a:schemeClr val="tx1"/>
                </a:solidFill>
                <a:latin typeface="Arial"/>
                <a:cs typeface="Arial"/>
              </a:rPr>
              <a:t>α: </a:t>
            </a:r>
            <a:r>
              <a:rPr lang="en-US" sz="2400" u="sng" err="1">
                <a:solidFill>
                  <a:schemeClr val="tx1"/>
                </a:solidFill>
                <a:latin typeface="Arial"/>
                <a:cs typeface="Arial"/>
              </a:rPr>
              <a:t>Διδ</a:t>
            </a:r>
            <a:r>
              <a:rPr lang="en-US" sz="2400" u="sng">
                <a:solidFill>
                  <a:schemeClr val="tx1"/>
                </a:solidFill>
                <a:latin typeface="Arial"/>
                <a:cs typeface="Arial"/>
              </a:rPr>
              <a:t>α</a:t>
            </a:r>
            <a:r>
              <a:rPr lang="en-US" sz="2400" u="sng" err="1">
                <a:solidFill>
                  <a:schemeClr val="tx1"/>
                </a:solidFill>
                <a:latin typeface="Arial"/>
                <a:cs typeface="Arial"/>
              </a:rPr>
              <a:t>σκ</a:t>
            </a:r>
            <a:r>
              <a:rPr lang="en-US" sz="2400" u="sng">
                <a:solidFill>
                  <a:schemeClr val="tx1"/>
                </a:solidFill>
                <a:latin typeface="Arial"/>
                <a:cs typeface="Arial"/>
              </a:rPr>
              <a:t>α</a:t>
            </a:r>
            <a:r>
              <a:rPr lang="en-US" sz="2400" u="sng" err="1">
                <a:solidFill>
                  <a:schemeClr val="tx1"/>
                </a:solidFill>
                <a:latin typeface="Arial"/>
                <a:cs typeface="Arial"/>
              </a:rPr>
              <a:t>λί</a:t>
            </a:r>
            <a:r>
              <a:rPr lang="en-US" sz="2400" u="sng">
                <a:solidFill>
                  <a:schemeClr val="tx1"/>
                </a:solidFill>
                <a:latin typeface="Arial"/>
                <a:cs typeface="Arial"/>
              </a:rPr>
              <a:t>α </a:t>
            </a:r>
            <a:r>
              <a:rPr lang="en-US" sz="2400" u="sng" err="1">
                <a:solidFill>
                  <a:schemeClr val="tx1"/>
                </a:solidFill>
                <a:latin typeface="Arial"/>
                <a:cs typeface="Arial"/>
              </a:rPr>
              <a:t>της</a:t>
            </a:r>
            <a:r>
              <a:rPr lang="en-US" sz="2400" u="sng">
                <a:solidFill>
                  <a:schemeClr val="tx1"/>
                </a:solidFill>
                <a:latin typeface="Arial"/>
                <a:cs typeface="Arial"/>
              </a:rPr>
              <a:t> </a:t>
            </a:r>
            <a:r>
              <a:rPr lang="en-US" sz="2400" u="sng" err="1">
                <a:solidFill>
                  <a:schemeClr val="tx1"/>
                </a:solidFill>
                <a:latin typeface="Arial"/>
                <a:cs typeface="Arial"/>
              </a:rPr>
              <a:t>δεύτερης</a:t>
            </a:r>
            <a:r>
              <a:rPr lang="en-US" sz="2400" u="sng">
                <a:solidFill>
                  <a:schemeClr val="tx1"/>
                </a:solidFill>
                <a:latin typeface="Arial"/>
                <a:cs typeface="Arial"/>
              </a:rPr>
              <a:t>/</a:t>
            </a:r>
            <a:r>
              <a:rPr lang="en-US" sz="2400" u="sng" err="1">
                <a:solidFill>
                  <a:schemeClr val="tx1"/>
                </a:solidFill>
                <a:latin typeface="Arial"/>
                <a:cs typeface="Arial"/>
              </a:rPr>
              <a:t>ξένης</a:t>
            </a:r>
            <a:r>
              <a:rPr lang="en-US" sz="2400" u="sng">
                <a:solidFill>
                  <a:schemeClr val="tx1"/>
                </a:solidFill>
                <a:latin typeface="Arial"/>
                <a:cs typeface="Arial"/>
              </a:rPr>
              <a:t> </a:t>
            </a:r>
            <a:r>
              <a:rPr lang="en-US" sz="2400" u="sng" err="1">
                <a:solidFill>
                  <a:schemeClr val="tx1"/>
                </a:solidFill>
                <a:latin typeface="Arial"/>
                <a:cs typeface="Arial"/>
              </a:rPr>
              <a:t>γλώσσ</a:t>
            </a:r>
            <a:r>
              <a:rPr lang="en-US" sz="2400" u="sng">
                <a:solidFill>
                  <a:schemeClr val="tx1"/>
                </a:solidFill>
                <a:latin typeface="Arial"/>
                <a:cs typeface="Arial"/>
              </a:rPr>
              <a:t>ας</a:t>
            </a:r>
          </a:p>
          <a:p>
            <a:pPr algn="ctr">
              <a:lnSpc>
                <a:spcPct val="90000"/>
              </a:lnSpc>
            </a:pPr>
            <a:r>
              <a:rPr lang="en-US" sz="2400">
                <a:solidFill>
                  <a:schemeClr val="tx1"/>
                </a:solidFill>
                <a:latin typeface="Arial"/>
                <a:cs typeface="Arial"/>
              </a:rPr>
              <a:t>Επ</a:t>
            </a:r>
            <a:r>
              <a:rPr lang="en-US" sz="2400" err="1">
                <a:solidFill>
                  <a:schemeClr val="tx1"/>
                </a:solidFill>
                <a:latin typeface="Arial"/>
                <a:cs typeface="Arial"/>
              </a:rPr>
              <a:t>ιμέλει</a:t>
            </a:r>
            <a:r>
              <a:rPr lang="en-US" sz="2400">
                <a:solidFill>
                  <a:schemeClr val="tx1"/>
                </a:solidFill>
                <a:latin typeface="Arial"/>
                <a:cs typeface="Arial"/>
              </a:rPr>
              <a:t>α: </a:t>
            </a:r>
            <a:r>
              <a:rPr lang="en-US" sz="2400" err="1">
                <a:solidFill>
                  <a:schemeClr val="tx1"/>
                </a:solidFill>
                <a:latin typeface="Arial"/>
                <a:cs typeface="Arial"/>
              </a:rPr>
              <a:t>Αδ</a:t>
            </a:r>
            <a:r>
              <a:rPr lang="en-US" sz="2400">
                <a:solidFill>
                  <a:schemeClr val="tx1"/>
                </a:solidFill>
                <a:latin typeface="Arial"/>
                <a:cs typeface="Arial"/>
              </a:rPr>
              <a:t>α</a:t>
            </a:r>
            <a:r>
              <a:rPr lang="en-US" sz="2400" err="1">
                <a:solidFill>
                  <a:schemeClr val="tx1"/>
                </a:solidFill>
                <a:latin typeface="Arial"/>
                <a:cs typeface="Arial"/>
              </a:rPr>
              <a:t>μίδου</a:t>
            </a:r>
            <a:r>
              <a:rPr lang="en-US" sz="2400">
                <a:solidFill>
                  <a:schemeClr val="tx1"/>
                </a:solidFill>
                <a:latin typeface="Arial"/>
                <a:cs typeface="Arial"/>
              </a:rPr>
              <a:t> Μα</a:t>
            </a:r>
            <a:r>
              <a:rPr lang="en-US" sz="2400" err="1">
                <a:solidFill>
                  <a:schemeClr val="tx1"/>
                </a:solidFill>
                <a:latin typeface="Arial"/>
                <a:cs typeface="Arial"/>
              </a:rPr>
              <a:t>ρί</a:t>
            </a:r>
            <a:r>
              <a:rPr lang="en-US" sz="2400">
                <a:solidFill>
                  <a:schemeClr val="tx1"/>
                </a:solidFill>
                <a:latin typeface="Arial"/>
                <a:cs typeface="Arial"/>
              </a:rPr>
              <a:t>α (6060)</a:t>
            </a:r>
          </a:p>
          <a:p>
            <a:pPr algn="ctr">
              <a:lnSpc>
                <a:spcPct val="90000"/>
              </a:lnSpc>
            </a:pPr>
            <a:r>
              <a:rPr lang="en-US" sz="2400" err="1">
                <a:solidFill>
                  <a:schemeClr val="tx1"/>
                </a:solidFill>
                <a:latin typeface="Arial"/>
                <a:cs typeface="Arial"/>
              </a:rPr>
              <a:t>Διγγελίδου</a:t>
            </a:r>
            <a:r>
              <a:rPr lang="en-US" sz="2400">
                <a:solidFill>
                  <a:schemeClr val="tx1"/>
                </a:solidFill>
                <a:latin typeface="Arial"/>
                <a:cs typeface="Arial"/>
              </a:rPr>
              <a:t> </a:t>
            </a:r>
            <a:r>
              <a:rPr lang="en-US" sz="2400" err="1">
                <a:solidFill>
                  <a:schemeClr val="tx1"/>
                </a:solidFill>
                <a:latin typeface="Arial"/>
                <a:cs typeface="Arial"/>
              </a:rPr>
              <a:t>Ελένη</a:t>
            </a:r>
            <a:r>
              <a:rPr lang="en-US" sz="2400">
                <a:solidFill>
                  <a:schemeClr val="tx1"/>
                </a:solidFill>
                <a:latin typeface="Arial"/>
                <a:cs typeface="Arial"/>
              </a:rPr>
              <a:t> (5838)</a:t>
            </a:r>
          </a:p>
          <a:p>
            <a:pPr algn="ctr">
              <a:lnSpc>
                <a:spcPct val="90000"/>
              </a:lnSpc>
            </a:pPr>
            <a:r>
              <a:rPr lang="en-US" sz="2400">
                <a:solidFill>
                  <a:schemeClr val="tx1"/>
                </a:solidFill>
                <a:latin typeface="Arial"/>
                <a:cs typeface="Arial"/>
              </a:rPr>
              <a:t>Παπα</a:t>
            </a:r>
            <a:r>
              <a:rPr lang="en-US" sz="2400" err="1">
                <a:solidFill>
                  <a:schemeClr val="tx1"/>
                </a:solidFill>
                <a:latin typeface="Arial"/>
                <a:cs typeface="Arial"/>
              </a:rPr>
              <a:t>νδρέου</a:t>
            </a:r>
            <a:r>
              <a:rPr lang="en-US" sz="2400">
                <a:solidFill>
                  <a:schemeClr val="tx1"/>
                </a:solidFill>
                <a:latin typeface="Arial"/>
                <a:cs typeface="Arial"/>
              </a:rPr>
              <a:t> </a:t>
            </a:r>
            <a:r>
              <a:rPr lang="en-US" sz="2400" err="1">
                <a:solidFill>
                  <a:schemeClr val="tx1"/>
                </a:solidFill>
                <a:latin typeface="Arial"/>
                <a:cs typeface="Arial"/>
              </a:rPr>
              <a:t>Θεοδώρ</a:t>
            </a:r>
            <a:r>
              <a:rPr lang="en-US" sz="2400">
                <a:solidFill>
                  <a:schemeClr val="tx1"/>
                </a:solidFill>
                <a:latin typeface="Arial"/>
                <a:cs typeface="Arial"/>
              </a:rPr>
              <a:t>α (6004)</a:t>
            </a:r>
          </a:p>
          <a:p>
            <a:pPr algn="ctr">
              <a:lnSpc>
                <a:spcPct val="90000"/>
              </a:lnSpc>
            </a:pPr>
            <a:r>
              <a:rPr lang="en-US" sz="2400" err="1">
                <a:solidFill>
                  <a:schemeClr val="tx1"/>
                </a:solidFill>
                <a:latin typeface="Arial"/>
                <a:cs typeface="Arial"/>
              </a:rPr>
              <a:t>Σι</a:t>
            </a:r>
            <a:r>
              <a:rPr lang="en-US" sz="2400">
                <a:solidFill>
                  <a:schemeClr val="tx1"/>
                </a:solidFill>
                <a:latin typeface="Arial"/>
                <a:cs typeface="Arial"/>
              </a:rPr>
              <a:t>β</a:t>
            </a:r>
            <a:r>
              <a:rPr lang="en-US" sz="2400" err="1">
                <a:solidFill>
                  <a:schemeClr val="tx1"/>
                </a:solidFill>
                <a:latin typeface="Arial"/>
                <a:cs typeface="Arial"/>
              </a:rPr>
              <a:t>ούδη</a:t>
            </a:r>
            <a:r>
              <a:rPr lang="en-US" sz="2400">
                <a:solidFill>
                  <a:schemeClr val="tx1"/>
                </a:solidFill>
                <a:latin typeface="Arial"/>
                <a:cs typeface="Arial"/>
              </a:rPr>
              <a:t> </a:t>
            </a:r>
            <a:r>
              <a:rPr lang="en-US" sz="2400" err="1">
                <a:solidFill>
                  <a:schemeClr val="tx1"/>
                </a:solidFill>
                <a:latin typeface="Arial"/>
                <a:cs typeface="Arial"/>
              </a:rPr>
              <a:t>Σοφί</a:t>
            </a:r>
            <a:r>
              <a:rPr lang="en-US" sz="2400">
                <a:solidFill>
                  <a:schemeClr val="tx1"/>
                </a:solidFill>
                <a:latin typeface="Arial"/>
                <a:cs typeface="Arial"/>
              </a:rPr>
              <a:t>α (5949)</a:t>
            </a:r>
          </a:p>
          <a:p>
            <a:pPr algn="ctr">
              <a:lnSpc>
                <a:spcPct val="90000"/>
              </a:lnSpc>
            </a:pPr>
            <a:endParaRPr lang="en-US" sz="2400">
              <a:solidFill>
                <a:schemeClr val="tx1"/>
              </a:solidFill>
              <a:latin typeface="Arial"/>
              <a:cs typeface="Arial"/>
            </a:endParaRPr>
          </a:p>
          <a:p>
            <a:pPr algn="ctr">
              <a:lnSpc>
                <a:spcPct val="90000"/>
              </a:lnSpc>
            </a:pPr>
            <a:r>
              <a:rPr lang="en-US" sz="2400" err="1">
                <a:solidFill>
                  <a:schemeClr val="tx1"/>
                </a:solidFill>
                <a:latin typeface="Arial"/>
                <a:cs typeface="Arial"/>
              </a:rPr>
              <a:t>Αλεξ</a:t>
            </a:r>
            <a:r>
              <a:rPr lang="en-US" sz="2400">
                <a:solidFill>
                  <a:schemeClr val="tx1"/>
                </a:solidFill>
                <a:latin typeface="Arial"/>
                <a:cs typeface="Arial"/>
              </a:rPr>
              <a:t>α</a:t>
            </a:r>
            <a:r>
              <a:rPr lang="en-US" sz="2400" err="1">
                <a:solidFill>
                  <a:schemeClr val="tx1"/>
                </a:solidFill>
                <a:latin typeface="Arial"/>
                <a:cs typeface="Arial"/>
              </a:rPr>
              <a:t>νδρού</a:t>
            </a:r>
            <a:r>
              <a:rPr lang="en-US" sz="2400">
                <a:solidFill>
                  <a:schemeClr val="tx1"/>
                </a:solidFill>
                <a:latin typeface="Arial"/>
                <a:cs typeface="Arial"/>
              </a:rPr>
              <a:t>π</a:t>
            </a:r>
            <a:r>
              <a:rPr lang="en-US" sz="2400" err="1">
                <a:solidFill>
                  <a:schemeClr val="tx1"/>
                </a:solidFill>
                <a:latin typeface="Arial"/>
                <a:cs typeface="Arial"/>
              </a:rPr>
              <a:t>ολη</a:t>
            </a:r>
            <a:r>
              <a:rPr lang="en-US" sz="2400">
                <a:solidFill>
                  <a:schemeClr val="tx1"/>
                </a:solidFill>
                <a:latin typeface="Arial"/>
                <a:cs typeface="Arial"/>
              </a:rPr>
              <a:t>, 2022-23</a:t>
            </a:r>
          </a:p>
        </p:txBody>
      </p:sp>
      <p:sp>
        <p:nvSpPr>
          <p:cNvPr id="49" name="Rectangle 48">
            <a:extLst>
              <a:ext uri="{FF2B5EF4-FFF2-40B4-BE49-F238E27FC236}">
                <a16:creationId xmlns:a16="http://schemas.microsoft.com/office/drawing/2014/main" id="{9DEDD006-D91C-4989-B39C-EEEA43F86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51" name="Freeform 33">
            <a:extLst>
              <a:ext uri="{FF2B5EF4-FFF2-40B4-BE49-F238E27FC236}">
                <a16:creationId xmlns:a16="http://schemas.microsoft.com/office/drawing/2014/main" id="{35EF7FFE-55CC-444E-A630-F40A5C9C5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1759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663919649"/>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Διπλός κυματισμός 4">
            <a:extLst>
              <a:ext uri="{FF2B5EF4-FFF2-40B4-BE49-F238E27FC236}">
                <a16:creationId xmlns:a16="http://schemas.microsoft.com/office/drawing/2014/main" id="{99CCBA2A-F6CA-B748-9A3B-F1EB51136EC5}"/>
              </a:ext>
            </a:extLst>
          </p:cNvPr>
          <p:cNvSpPr/>
          <p:nvPr/>
        </p:nvSpPr>
        <p:spPr>
          <a:xfrm>
            <a:off x="1039585" y="3048001"/>
            <a:ext cx="10423071" cy="2816677"/>
          </a:xfrm>
          <a:prstGeom prst="doubleWave">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Θέση περιεχομένου 2">
            <a:extLst>
              <a:ext uri="{FF2B5EF4-FFF2-40B4-BE49-F238E27FC236}">
                <a16:creationId xmlns:a16="http://schemas.microsoft.com/office/drawing/2014/main" id="{F2A012EB-04BA-F4FC-C33F-3AA81A25B4BF}"/>
              </a:ext>
            </a:extLst>
          </p:cNvPr>
          <p:cNvSpPr>
            <a:spLocks noGrp="1"/>
          </p:cNvSpPr>
          <p:nvPr>
            <p:ph idx="1"/>
          </p:nvPr>
        </p:nvSpPr>
        <p:spPr>
          <a:xfrm>
            <a:off x="1242104" y="1847851"/>
            <a:ext cx="10589078" cy="3777622"/>
          </a:xfrm>
        </p:spPr>
        <p:txBody>
          <a:bodyPr vert="horz" lIns="91440" tIns="45720" rIns="91440" bIns="45720" rtlCol="0" anchor="t">
            <a:normAutofit/>
          </a:bodyPr>
          <a:lstStyle/>
          <a:p>
            <a:pPr marL="0" indent="0">
              <a:buNone/>
            </a:pPr>
            <a:r>
              <a:rPr lang="el-GR" sz="2400">
                <a:latin typeface="Arial"/>
                <a:ea typeface="+mn-lt"/>
                <a:cs typeface="+mn-lt"/>
              </a:rPr>
              <a:t> </a:t>
            </a:r>
            <a:r>
              <a:rPr lang="el-GR" sz="2800" b="1">
                <a:solidFill>
                  <a:schemeClr val="tx1"/>
                </a:solidFill>
                <a:latin typeface="Arial"/>
                <a:ea typeface="+mn-lt"/>
                <a:cs typeface="+mn-lt"/>
              </a:rPr>
              <a:t>Επικοινωνιακή προσέγγιση</a:t>
            </a:r>
            <a:endParaRPr lang="el-GR" sz="2800" b="1">
              <a:solidFill>
                <a:schemeClr val="tx1"/>
              </a:solidFill>
              <a:latin typeface="Arial"/>
              <a:cs typeface="Arial"/>
            </a:endParaRPr>
          </a:p>
          <a:p>
            <a:endParaRPr lang="el-GR" sz="2400">
              <a:solidFill>
                <a:schemeClr val="tx1"/>
              </a:solidFill>
              <a:latin typeface="Arial"/>
              <a:cs typeface="Arial"/>
            </a:endParaRPr>
          </a:p>
          <a:p>
            <a:endParaRPr lang="el-GR" sz="2400">
              <a:solidFill>
                <a:schemeClr val="tx1"/>
              </a:solidFill>
              <a:latin typeface="Arial"/>
              <a:ea typeface="+mn-lt"/>
              <a:cs typeface="Arial"/>
            </a:endParaRPr>
          </a:p>
          <a:p>
            <a:r>
              <a:rPr lang="el-GR" sz="2400">
                <a:solidFill>
                  <a:schemeClr val="tx1"/>
                </a:solidFill>
                <a:latin typeface="Arial"/>
                <a:ea typeface="+mn-lt"/>
                <a:cs typeface="+mn-lt"/>
              </a:rPr>
              <a:t> Ο δάσκαλος δεν εστιάζει στα λάθη των παιδιών. </a:t>
            </a:r>
            <a:endParaRPr lang="el-GR" sz="2400">
              <a:solidFill>
                <a:schemeClr val="tx1"/>
              </a:solidFill>
              <a:latin typeface="Arial"/>
              <a:ea typeface="+mn-lt"/>
              <a:cs typeface="Arial"/>
            </a:endParaRPr>
          </a:p>
          <a:p>
            <a:r>
              <a:rPr lang="el-GR" sz="2400">
                <a:solidFill>
                  <a:schemeClr val="tx1"/>
                </a:solidFill>
                <a:latin typeface="Arial"/>
                <a:ea typeface="+mn-lt"/>
                <a:cs typeface="+mn-lt"/>
              </a:rPr>
              <a:t>Επιλέγει άλλες τακτικές διόρθωσης και βελτίωσης της επίδοσης τους προκειμένου να το κατανοήσουν ευκολότερα και να μην επικεντρωθούν στο λάθος που κάνανε. </a:t>
            </a:r>
            <a:endParaRPr lang="el-GR" sz="2400">
              <a:solidFill>
                <a:schemeClr val="tx1"/>
              </a:solidFill>
              <a:latin typeface="Arial"/>
              <a:ea typeface="+mn-lt"/>
              <a:cs typeface="Arial"/>
            </a:endParaRPr>
          </a:p>
          <a:p>
            <a:r>
              <a:rPr lang="el-GR" sz="2400">
                <a:solidFill>
                  <a:schemeClr val="tx1"/>
                </a:solidFill>
                <a:latin typeface="Arial"/>
                <a:ea typeface="+mn-lt"/>
                <a:cs typeface="+mn-lt"/>
              </a:rPr>
              <a:t>Είναι η πιο σύγχρονη μέθοδος.</a:t>
            </a:r>
            <a:endParaRPr lang="el-GR" sz="2400">
              <a:solidFill>
                <a:schemeClr val="tx1"/>
              </a:solidFill>
              <a:latin typeface="Arial"/>
              <a:cs typeface="Arial"/>
            </a:endParaRPr>
          </a:p>
          <a:p>
            <a:endParaRPr lang="el-GR"/>
          </a:p>
        </p:txBody>
      </p:sp>
      <p:sp>
        <p:nvSpPr>
          <p:cNvPr id="10" name="Διπλό άγκιστρο 9">
            <a:extLst>
              <a:ext uri="{FF2B5EF4-FFF2-40B4-BE49-F238E27FC236}">
                <a16:creationId xmlns:a16="http://schemas.microsoft.com/office/drawing/2014/main" id="{DC827CE6-EF17-73D6-301F-E98D6CD6D20F}"/>
              </a:ext>
            </a:extLst>
          </p:cNvPr>
          <p:cNvSpPr/>
          <p:nvPr/>
        </p:nvSpPr>
        <p:spPr>
          <a:xfrm>
            <a:off x="1162050" y="1455963"/>
            <a:ext cx="5170714" cy="1442357"/>
          </a:xfrm>
          <a:prstGeom prst="brace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pic>
        <p:nvPicPr>
          <p:cNvPr id="11" name="Γραφικό 11" descr="Μεγεθυντικός φακός με συμπαγές γέμισμα">
            <a:extLst>
              <a:ext uri="{FF2B5EF4-FFF2-40B4-BE49-F238E27FC236}">
                <a16:creationId xmlns:a16="http://schemas.microsoft.com/office/drawing/2014/main" id="{545A988E-8845-B37C-6307-124B7405650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795657" y="2903764"/>
            <a:ext cx="914400" cy="914400"/>
          </a:xfrm>
          <a:prstGeom prst="rect">
            <a:avLst/>
          </a:prstGeom>
        </p:spPr>
      </p:pic>
    </p:spTree>
    <p:extLst>
      <p:ext uri="{BB962C8B-B14F-4D97-AF65-F5344CB8AC3E}">
        <p14:creationId xmlns:p14="http://schemas.microsoft.com/office/powerpoint/2010/main" val="14638580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Βέλος: Με γωνία 6">
            <a:extLst>
              <a:ext uri="{FF2B5EF4-FFF2-40B4-BE49-F238E27FC236}">
                <a16:creationId xmlns:a16="http://schemas.microsoft.com/office/drawing/2014/main" id="{91CE8FDF-9AFF-ADA8-F84D-27708B177747}"/>
              </a:ext>
            </a:extLst>
          </p:cNvPr>
          <p:cNvSpPr/>
          <p:nvPr/>
        </p:nvSpPr>
        <p:spPr>
          <a:xfrm rot="5400000">
            <a:off x="5033280" y="2502354"/>
            <a:ext cx="1809750" cy="1387928"/>
          </a:xfrm>
          <a:prstGeom prst="bentArrow">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5" name="Διάγραμμα ροής: Γραμμή σύνδεσης 4">
            <a:extLst>
              <a:ext uri="{FF2B5EF4-FFF2-40B4-BE49-F238E27FC236}">
                <a16:creationId xmlns:a16="http://schemas.microsoft.com/office/drawing/2014/main" id="{0E3ABBC6-5917-D1A5-085C-75B6238047B4}"/>
              </a:ext>
            </a:extLst>
          </p:cNvPr>
          <p:cNvSpPr/>
          <p:nvPr/>
        </p:nvSpPr>
        <p:spPr>
          <a:xfrm>
            <a:off x="1572985" y="598714"/>
            <a:ext cx="3741965" cy="3360962"/>
          </a:xfrm>
          <a:prstGeom prst="flowChartConnector">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Ορθογώνιο: Στρογγύλεμα γωνιών 5">
            <a:extLst>
              <a:ext uri="{FF2B5EF4-FFF2-40B4-BE49-F238E27FC236}">
                <a16:creationId xmlns:a16="http://schemas.microsoft.com/office/drawing/2014/main" id="{459A3BBB-0003-09FB-D8E1-06507BC460A5}"/>
              </a:ext>
            </a:extLst>
          </p:cNvPr>
          <p:cNvSpPr/>
          <p:nvPr/>
        </p:nvSpPr>
        <p:spPr>
          <a:xfrm>
            <a:off x="1366157" y="4207328"/>
            <a:ext cx="10232572" cy="1714500"/>
          </a:xfrm>
          <a:prstGeom prst="roundRect">
            <a:avLst/>
          </a:prstGeom>
          <a:solidFill>
            <a:schemeClr val="bg2">
              <a:lumMod val="75000"/>
            </a:schemeClr>
          </a:solidFill>
          <a:ln>
            <a:solidFill>
              <a:schemeClr val="bg2">
                <a:lumMod val="75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l-GR"/>
          </a:p>
        </p:txBody>
      </p:sp>
      <p:sp>
        <p:nvSpPr>
          <p:cNvPr id="3" name="Θέση περιεχομένου 2">
            <a:extLst>
              <a:ext uri="{FF2B5EF4-FFF2-40B4-BE49-F238E27FC236}">
                <a16:creationId xmlns:a16="http://schemas.microsoft.com/office/drawing/2014/main" id="{BB6D7B9D-DECE-81E6-7BD7-D1C2D1C908A9}"/>
              </a:ext>
            </a:extLst>
          </p:cNvPr>
          <p:cNvSpPr>
            <a:spLocks noGrp="1"/>
          </p:cNvSpPr>
          <p:nvPr>
            <p:ph idx="1"/>
          </p:nvPr>
        </p:nvSpPr>
        <p:spPr>
          <a:xfrm>
            <a:off x="1527856" y="2269674"/>
            <a:ext cx="10276114" cy="2797907"/>
          </a:xfrm>
        </p:spPr>
        <p:txBody>
          <a:bodyPr vert="horz" lIns="91440" tIns="45720" rIns="91440" bIns="45720" rtlCol="0" anchor="t">
            <a:noAutofit/>
          </a:bodyPr>
          <a:lstStyle/>
          <a:p>
            <a:pPr marL="0" indent="0">
              <a:buNone/>
            </a:pPr>
            <a:endParaRPr lang="el-GR" sz="2400">
              <a:solidFill>
                <a:schemeClr val="tx1"/>
              </a:solidFill>
              <a:latin typeface="Arial"/>
              <a:cs typeface="Arial"/>
            </a:endParaRPr>
          </a:p>
          <a:p>
            <a:pPr marL="0" indent="0">
              <a:buNone/>
            </a:pPr>
            <a:endParaRPr lang="el-GR" sz="2400">
              <a:solidFill>
                <a:schemeClr val="tx1"/>
              </a:solidFill>
              <a:latin typeface="Arial"/>
              <a:ea typeface="+mn-lt"/>
              <a:cs typeface="+mn-lt"/>
            </a:endParaRPr>
          </a:p>
          <a:p>
            <a:pPr marL="0" indent="0">
              <a:buNone/>
            </a:pPr>
            <a:endParaRPr lang="el-GR" sz="2400">
              <a:solidFill>
                <a:schemeClr val="tx1"/>
              </a:solidFill>
              <a:latin typeface="Arial"/>
              <a:ea typeface="+mn-lt"/>
              <a:cs typeface="+mn-lt"/>
            </a:endParaRPr>
          </a:p>
          <a:p>
            <a:pPr marL="0" indent="0">
              <a:buNone/>
            </a:pPr>
            <a:endParaRPr lang="el-GR" sz="2600" dirty="0">
              <a:solidFill>
                <a:schemeClr val="tx1"/>
              </a:solidFill>
              <a:latin typeface="Arial"/>
              <a:ea typeface="+mn-lt"/>
              <a:cs typeface="+mn-lt"/>
            </a:endParaRPr>
          </a:p>
          <a:p>
            <a:pPr marL="0" indent="0">
              <a:buNone/>
            </a:pPr>
            <a:r>
              <a:rPr lang="el-GR" sz="2600" dirty="0">
                <a:solidFill>
                  <a:schemeClr val="tx1"/>
                </a:solidFill>
                <a:latin typeface="Arial"/>
                <a:ea typeface="+mn-lt"/>
                <a:cs typeface="+mn-lt"/>
              </a:rPr>
              <a:t>Είναι η συνέχεια της επικοινωνιακής. Αξιοποιούνται οι γνώσεις και όλα αυτά που τέθηκαν ως ερωτήματα μέσω εργασιών και κατηγοριοποιήσεις των θεμάτων. Δίνεται έμφαση στην διαδικασία και όχι στο αποτέλεσμα.</a:t>
            </a:r>
            <a:endParaRPr lang="el-GR" sz="2600" dirty="0">
              <a:solidFill>
                <a:schemeClr val="tx1"/>
              </a:solidFill>
              <a:latin typeface="Arial"/>
              <a:cs typeface="Arial"/>
            </a:endParaRPr>
          </a:p>
        </p:txBody>
      </p:sp>
      <p:pic>
        <p:nvPicPr>
          <p:cNvPr id="9" name="Γραφικό 9" descr="Κομμάτια παζλ με συμπαγές γέμισμα">
            <a:extLst>
              <a:ext uri="{FF2B5EF4-FFF2-40B4-BE49-F238E27FC236}">
                <a16:creationId xmlns:a16="http://schemas.microsoft.com/office/drawing/2014/main" id="{0229468F-92EC-ABF4-ABE7-41E195ED4A6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220000">
            <a:off x="8908682" y="1363617"/>
            <a:ext cx="1717221" cy="1717221"/>
          </a:xfrm>
          <a:prstGeom prst="rect">
            <a:avLst/>
          </a:prstGeom>
        </p:spPr>
      </p:pic>
      <p:sp>
        <p:nvSpPr>
          <p:cNvPr id="2" name="TextBox 1">
            <a:extLst>
              <a:ext uri="{FF2B5EF4-FFF2-40B4-BE49-F238E27FC236}">
                <a16:creationId xmlns:a16="http://schemas.microsoft.com/office/drawing/2014/main" id="{4D37CA67-C983-6ECB-2312-696CA0A57128}"/>
              </a:ext>
            </a:extLst>
          </p:cNvPr>
          <p:cNvSpPr txBox="1"/>
          <p:nvPr/>
        </p:nvSpPr>
        <p:spPr>
          <a:xfrm>
            <a:off x="1567543" y="2098222"/>
            <a:ext cx="527412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2400" dirty="0" err="1">
                <a:latin typeface="Arial"/>
              </a:rPr>
              <a:t>Εργο</a:t>
            </a:r>
            <a:r>
              <a:rPr lang="el-GR" sz="2400" dirty="0">
                <a:latin typeface="Arial"/>
              </a:rPr>
              <a:t>-κεντρική προσέγγιση </a:t>
            </a:r>
            <a:r>
              <a:rPr lang="el-GR" sz="2400" dirty="0">
                <a:latin typeface="Arial"/>
                <a:cs typeface="Arial"/>
              </a:rPr>
              <a:t>​</a:t>
            </a:r>
            <a:endParaRPr lang="el-GR" dirty="0"/>
          </a:p>
        </p:txBody>
      </p:sp>
    </p:spTree>
    <p:extLst>
      <p:ext uri="{BB962C8B-B14F-4D97-AF65-F5344CB8AC3E}">
        <p14:creationId xmlns:p14="http://schemas.microsoft.com/office/powerpoint/2010/main" val="544722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5B7DE9-9467-2477-8453-9E3072C1F9D7}"/>
              </a:ext>
            </a:extLst>
          </p:cNvPr>
          <p:cNvSpPr>
            <a:spLocks noGrp="1"/>
          </p:cNvSpPr>
          <p:nvPr>
            <p:ph type="title"/>
          </p:nvPr>
        </p:nvSpPr>
        <p:spPr>
          <a:xfrm>
            <a:off x="2075854" y="2529110"/>
            <a:ext cx="8911687" cy="1280890"/>
          </a:xfrm>
        </p:spPr>
        <p:txBody>
          <a:bodyPr/>
          <a:lstStyle/>
          <a:p>
            <a:r>
              <a:rPr lang="el-GR" b="1">
                <a:latin typeface="Arial"/>
                <a:ea typeface="+mj-lt"/>
                <a:cs typeface="+mj-lt"/>
              </a:rPr>
              <a:t>Ευχαριστούμε για την προσοχή σας!</a:t>
            </a:r>
            <a:endParaRPr lang="el-GR" b="1">
              <a:latin typeface="Arial"/>
            </a:endParaRPr>
          </a:p>
        </p:txBody>
      </p:sp>
    </p:spTree>
    <p:extLst>
      <p:ext uri="{BB962C8B-B14F-4D97-AF65-F5344CB8AC3E}">
        <p14:creationId xmlns:p14="http://schemas.microsoft.com/office/powerpoint/2010/main" val="16919522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tint val="90000"/>
                <a:lumMod val="120000"/>
              </a:schemeClr>
            </a:gs>
            <a:gs pos="100000">
              <a:schemeClr val="bg2">
                <a:shade val="98000"/>
                <a:satMod val="120000"/>
                <a:lumMod val="9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4" name="Οριζόντιος πάπυρος 3"/>
          <p:cNvSpPr/>
          <p:nvPr/>
        </p:nvSpPr>
        <p:spPr>
          <a:xfrm>
            <a:off x="2352460" y="1713341"/>
            <a:ext cx="8033657" cy="2756263"/>
          </a:xfrm>
          <a:prstGeom prst="horizontalScroll">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5" name="TextBox 4"/>
          <p:cNvSpPr txBox="1"/>
          <p:nvPr/>
        </p:nvSpPr>
        <p:spPr>
          <a:xfrm>
            <a:off x="3016832" y="2491307"/>
            <a:ext cx="6923316" cy="1200329"/>
          </a:xfrm>
          <a:prstGeom prst="rect">
            <a:avLst/>
          </a:prstGeom>
          <a:noFill/>
        </p:spPr>
        <p:txBody>
          <a:bodyPr wrap="square" lIns="91440" tIns="45720" rIns="91440" bIns="45720" rtlCol="0" anchor="t">
            <a:spAutoFit/>
          </a:bodyPr>
          <a:lstStyle/>
          <a:p>
            <a:r>
              <a:rPr lang="el-GR" sz="2400">
                <a:solidFill>
                  <a:schemeClr val="bg1"/>
                </a:solidFill>
                <a:latin typeface="Arial"/>
                <a:cs typeface="Arial"/>
              </a:rPr>
              <a:t>Πιστεύετε ότι ο τρόπος διδασκαλίας της δεύτερης/ξένης γλώσσας συμπίπτει με αυτόν της μητρικής;</a:t>
            </a:r>
          </a:p>
        </p:txBody>
      </p:sp>
      <p:sp>
        <p:nvSpPr>
          <p:cNvPr id="8" name="Καμπύλο δεξιό βέλος 7"/>
          <p:cNvSpPr/>
          <p:nvPr/>
        </p:nvSpPr>
        <p:spPr>
          <a:xfrm>
            <a:off x="1059237" y="2794488"/>
            <a:ext cx="1293223" cy="298608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1" name="TextBox 10"/>
          <p:cNvSpPr txBox="1"/>
          <p:nvPr/>
        </p:nvSpPr>
        <p:spPr>
          <a:xfrm>
            <a:off x="2656133" y="5220940"/>
            <a:ext cx="8307977" cy="1292662"/>
          </a:xfrm>
          <a:prstGeom prst="rect">
            <a:avLst/>
          </a:prstGeom>
          <a:noFill/>
        </p:spPr>
        <p:txBody>
          <a:bodyPr wrap="square" lIns="91440" tIns="45720" rIns="91440" bIns="45720" rtlCol="0" anchor="t">
            <a:spAutoFit/>
          </a:bodyPr>
          <a:lstStyle/>
          <a:p>
            <a:r>
              <a:rPr lang="el-GR" sz="2000">
                <a:latin typeface="Arial"/>
                <a:cs typeface="Arial"/>
              </a:rPr>
              <a:t>Υπάρχουν παρόμοιες αρχές και μεθοδολογίες ανάμεσα στον τρόπο διδασκαλίας της μητρικής και δεύτερης/ξένης είτε σε μεγαλύτερο είτε και σε μικρότερο βαθμό. </a:t>
            </a:r>
          </a:p>
          <a:p>
            <a:endParaRPr lang="el-GR"/>
          </a:p>
        </p:txBody>
      </p:sp>
      <p:pic>
        <p:nvPicPr>
          <p:cNvPr id="2" name="Γραφικό 2" descr="Συννεφάκι σκέψης με συμπαγές γέμισμα">
            <a:extLst>
              <a:ext uri="{FF2B5EF4-FFF2-40B4-BE49-F238E27FC236}">
                <a16:creationId xmlns:a16="http://schemas.microsoft.com/office/drawing/2014/main" id="{A8217B33-9803-02A4-1B55-E44B226D074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462166" y="2798012"/>
            <a:ext cx="2518611" cy="2518611"/>
          </a:xfrm>
          <a:prstGeom prst="rect">
            <a:avLst/>
          </a:prstGeom>
        </p:spPr>
      </p:pic>
    </p:spTree>
    <p:extLst>
      <p:ext uri="{BB962C8B-B14F-4D97-AF65-F5344CB8AC3E}">
        <p14:creationId xmlns:p14="http://schemas.microsoft.com/office/powerpoint/2010/main" val="38920226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1280890"/>
          </a:xfrm>
        </p:spPr>
        <p:txBody>
          <a:bodyPr>
            <a:normAutofit/>
          </a:bodyPr>
          <a:lstStyle/>
          <a:p>
            <a:r>
              <a:rPr lang="el-GR" b="1"/>
              <a:t> </a:t>
            </a:r>
            <a:r>
              <a:rPr lang="el-GR" b="1">
                <a:latin typeface="Arial"/>
                <a:cs typeface="Arial"/>
              </a:rPr>
              <a:t> ΔΕΥΤΕΡΗ &amp; ΞΕΝΗ ΓΛΩΣΣΑ</a:t>
            </a: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241853731"/>
              </p:ext>
            </p:extLst>
          </p:nvPr>
        </p:nvGraphicFramePr>
        <p:xfrm>
          <a:off x="2589212" y="2125362"/>
          <a:ext cx="7853752" cy="37858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92" name="Γραφικό 192" descr="Βέλος: Μικρή καμπύλη με συμπαγές γέμισμα">
            <a:extLst>
              <a:ext uri="{FF2B5EF4-FFF2-40B4-BE49-F238E27FC236}">
                <a16:creationId xmlns:a16="http://schemas.microsoft.com/office/drawing/2014/main" id="{5508329D-9CCD-C012-EC12-F4B21412ADD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745536" y="2765661"/>
            <a:ext cx="621993" cy="621993"/>
          </a:xfrm>
          <a:prstGeom prst="rect">
            <a:avLst/>
          </a:prstGeom>
        </p:spPr>
      </p:pic>
      <p:pic>
        <p:nvPicPr>
          <p:cNvPr id="204" name="Γραφικό 192" descr="Βέλος: Μικρή καμπύλη με συμπαγές γέμισμα">
            <a:extLst>
              <a:ext uri="{FF2B5EF4-FFF2-40B4-BE49-F238E27FC236}">
                <a16:creationId xmlns:a16="http://schemas.microsoft.com/office/drawing/2014/main" id="{1A599199-76EA-662D-CFD5-FE075D79F36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745536" y="4676628"/>
            <a:ext cx="621993" cy="621993"/>
          </a:xfrm>
          <a:prstGeom prst="rect">
            <a:avLst/>
          </a:prstGeom>
        </p:spPr>
      </p:pic>
    </p:spTree>
    <p:extLst>
      <p:ext uri="{BB962C8B-B14F-4D97-AF65-F5344CB8AC3E}">
        <p14:creationId xmlns:p14="http://schemas.microsoft.com/office/powerpoint/2010/main" val="291653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Διπλός κυματισμός 3">
            <a:extLst>
              <a:ext uri="{FF2B5EF4-FFF2-40B4-BE49-F238E27FC236}">
                <a16:creationId xmlns:a16="http://schemas.microsoft.com/office/drawing/2014/main" id="{F614ED16-2A1A-CEAD-98E8-5BEB6B548027}"/>
              </a:ext>
            </a:extLst>
          </p:cNvPr>
          <p:cNvSpPr/>
          <p:nvPr/>
        </p:nvSpPr>
        <p:spPr>
          <a:xfrm>
            <a:off x="1566778" y="2403642"/>
            <a:ext cx="9545052" cy="2259263"/>
          </a:xfrm>
          <a:prstGeom prst="doubleWave">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b="1" u="sng">
                <a:solidFill>
                  <a:schemeClr val="tx1"/>
                </a:solidFill>
                <a:latin typeface="Arial"/>
                <a:cs typeface="Arial"/>
              </a:rPr>
              <a:t>Η </a:t>
            </a:r>
            <a:r>
              <a:rPr lang="el-GR" sz="2000" b="1" u="sng" err="1">
                <a:solidFill>
                  <a:schemeClr val="tx1"/>
                </a:solidFill>
                <a:latin typeface="Arial"/>
                <a:cs typeface="Arial"/>
              </a:rPr>
              <a:t>γραμματικομεταφραστική</a:t>
            </a:r>
            <a:r>
              <a:rPr lang="el-GR" sz="2000" b="1" u="sng">
                <a:solidFill>
                  <a:schemeClr val="tx1"/>
                </a:solidFill>
                <a:latin typeface="Arial"/>
                <a:cs typeface="Arial"/>
              </a:rPr>
              <a:t> μέθοδος</a:t>
            </a:r>
            <a:r>
              <a:rPr lang="el-GR" sz="2000" u="sng">
                <a:solidFill>
                  <a:schemeClr val="tx1"/>
                </a:solidFill>
                <a:latin typeface="Arial"/>
                <a:cs typeface="Arial"/>
              </a:rPr>
              <a:t>:</a:t>
            </a:r>
            <a:r>
              <a:rPr lang="el-GR" sz="2000">
                <a:solidFill>
                  <a:schemeClr val="tx1"/>
                </a:solidFill>
                <a:latin typeface="Arial"/>
                <a:cs typeface="Arial"/>
              </a:rPr>
              <a:t> Δίνει έμφαση στην αποστήθιση, ενώ η βάση της είναι στις κλασικές γλώσσες κύρους. Κυριαρχεί η απομνημόνευση των κλιτικών επιθέτων (ρήματα, αντωνυμίες, επίθετα, μετοχές κτλ.) και η μετάφραση από την δεύτερη γλώσσα στην πρώτη γλώσσα και το αντίστροφο. Ο προφορικός λόγος δεν λαμβάνεται ιδιαίτερα υπόψιν.</a:t>
            </a:r>
            <a:endParaRPr lang="el-GR" sz="2000">
              <a:solidFill>
                <a:schemeClr val="tx1"/>
              </a:solidFill>
            </a:endParaRPr>
          </a:p>
        </p:txBody>
      </p:sp>
      <p:sp>
        <p:nvSpPr>
          <p:cNvPr id="2" name="Τίτλος 1"/>
          <p:cNvSpPr>
            <a:spLocks noGrp="1"/>
          </p:cNvSpPr>
          <p:nvPr>
            <p:ph type="title"/>
          </p:nvPr>
        </p:nvSpPr>
        <p:spPr>
          <a:xfrm>
            <a:off x="2372628" y="293874"/>
            <a:ext cx="7441473" cy="1280890"/>
          </a:xfrm>
          <a:ln>
            <a:solidFill>
              <a:schemeClr val="bg1"/>
            </a:solidFill>
          </a:ln>
        </p:spPr>
        <p:style>
          <a:lnRef idx="2">
            <a:schemeClr val="accent2"/>
          </a:lnRef>
          <a:fillRef idx="1">
            <a:schemeClr val="lt1"/>
          </a:fillRef>
          <a:effectRef idx="0">
            <a:schemeClr val="accent2"/>
          </a:effectRef>
          <a:fontRef idx="minor">
            <a:schemeClr val="dk1"/>
          </a:fontRef>
        </p:style>
        <p:txBody>
          <a:bodyPr>
            <a:normAutofit/>
          </a:bodyPr>
          <a:lstStyle/>
          <a:p>
            <a:pPr algn="ctr"/>
            <a:r>
              <a:rPr lang="el-GR" sz="3200" b="1">
                <a:solidFill>
                  <a:schemeClr val="accent2">
                    <a:lumMod val="75000"/>
                  </a:schemeClr>
                </a:solidFill>
                <a:latin typeface="Arial"/>
                <a:ea typeface="Calibri"/>
                <a:cs typeface="Calibri"/>
              </a:rPr>
              <a:t>ΠΡΟΣΕΓΓΙΣΕΙΣ ΔΙΔΑΣΚΑΛΙΑΣ ΤΗΣ ΔΕΥΤΕΡΗΣ/ΞΕΝΗΣ ΓΛΩΣΣΑΣ</a:t>
            </a:r>
          </a:p>
        </p:txBody>
      </p:sp>
      <p:pic>
        <p:nvPicPr>
          <p:cNvPr id="3" name="Γραφικό 4" descr="Αίθουσα τάξης με συμπαγές γέμισμα">
            <a:extLst>
              <a:ext uri="{FF2B5EF4-FFF2-40B4-BE49-F238E27FC236}">
                <a16:creationId xmlns:a16="http://schemas.microsoft.com/office/drawing/2014/main" id="{B5F144FE-3DE4-9779-5937-24BF1B0A1A9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23116" y="298116"/>
            <a:ext cx="914400" cy="914400"/>
          </a:xfrm>
          <a:prstGeom prst="rect">
            <a:avLst/>
          </a:prstGeom>
        </p:spPr>
      </p:pic>
    </p:spTree>
    <p:extLst>
      <p:ext uri="{BB962C8B-B14F-4D97-AF65-F5344CB8AC3E}">
        <p14:creationId xmlns:p14="http://schemas.microsoft.com/office/powerpoint/2010/main" val="28247961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Διάγραμμα ροής: Γραμμή σύνδεσης 9">
            <a:extLst>
              <a:ext uri="{FF2B5EF4-FFF2-40B4-BE49-F238E27FC236}">
                <a16:creationId xmlns:a16="http://schemas.microsoft.com/office/drawing/2014/main" id="{F4D3B03D-DE76-05C7-9946-DC79F384E334}"/>
              </a:ext>
            </a:extLst>
          </p:cNvPr>
          <p:cNvSpPr/>
          <p:nvPr/>
        </p:nvSpPr>
        <p:spPr>
          <a:xfrm>
            <a:off x="791935" y="1839685"/>
            <a:ext cx="9878785" cy="3401785"/>
          </a:xfrm>
          <a:prstGeom prst="flowChartConnector">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Κύμα 4">
            <a:extLst>
              <a:ext uri="{FF2B5EF4-FFF2-40B4-BE49-F238E27FC236}">
                <a16:creationId xmlns:a16="http://schemas.microsoft.com/office/drawing/2014/main" id="{D0B6CBB9-86A0-B075-E180-1AA238E47A51}"/>
              </a:ext>
            </a:extLst>
          </p:cNvPr>
          <p:cNvSpPr/>
          <p:nvPr/>
        </p:nvSpPr>
        <p:spPr>
          <a:xfrm>
            <a:off x="2329542" y="261256"/>
            <a:ext cx="7007678" cy="1496785"/>
          </a:xfrm>
          <a:prstGeom prst="wav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l-GR"/>
          </a:p>
        </p:txBody>
      </p:sp>
      <p:sp>
        <p:nvSpPr>
          <p:cNvPr id="2" name="Τίτλος 1">
            <a:extLst>
              <a:ext uri="{FF2B5EF4-FFF2-40B4-BE49-F238E27FC236}">
                <a16:creationId xmlns:a16="http://schemas.microsoft.com/office/drawing/2014/main" id="{B2CDD4D1-0736-E4D2-E57F-D34164126576}"/>
              </a:ext>
            </a:extLst>
          </p:cNvPr>
          <p:cNvSpPr>
            <a:spLocks noGrp="1"/>
          </p:cNvSpPr>
          <p:nvPr>
            <p:ph type="title"/>
          </p:nvPr>
        </p:nvSpPr>
        <p:spPr>
          <a:xfrm>
            <a:off x="3749532" y="664931"/>
            <a:ext cx="8911687" cy="1280890"/>
          </a:xfrm>
        </p:spPr>
        <p:txBody>
          <a:bodyPr/>
          <a:lstStyle/>
          <a:p>
            <a:r>
              <a:rPr lang="el-GR" b="1">
                <a:solidFill>
                  <a:schemeClr val="bg1"/>
                </a:solidFill>
                <a:latin typeface="Arial"/>
                <a:cs typeface="Arial"/>
              </a:rPr>
              <a:t>Άμεση μέθοδος</a:t>
            </a:r>
          </a:p>
        </p:txBody>
      </p:sp>
      <p:sp>
        <p:nvSpPr>
          <p:cNvPr id="6" name="Βέλος: Κάτω 5">
            <a:extLst>
              <a:ext uri="{FF2B5EF4-FFF2-40B4-BE49-F238E27FC236}">
                <a16:creationId xmlns:a16="http://schemas.microsoft.com/office/drawing/2014/main" id="{2D5BC6AB-D115-B41F-9B07-BFFA0B3D025E}"/>
              </a:ext>
            </a:extLst>
          </p:cNvPr>
          <p:cNvSpPr/>
          <p:nvPr/>
        </p:nvSpPr>
        <p:spPr>
          <a:xfrm>
            <a:off x="7897586" y="1366157"/>
            <a:ext cx="802820" cy="1156606"/>
          </a:xfrm>
          <a:prstGeom prst="downArrow">
            <a:avLst/>
          </a:prstGeom>
          <a:solidFill>
            <a:schemeClr val="tx2">
              <a:lumMod val="40000"/>
              <a:lumOff val="60000"/>
            </a:schemeClr>
          </a:solidFill>
          <a:ln>
            <a:solidFill>
              <a:schemeClr val="tx2">
                <a:lumMod val="40000"/>
                <a:lumOff val="60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l-GR"/>
          </a:p>
        </p:txBody>
      </p:sp>
      <p:sp>
        <p:nvSpPr>
          <p:cNvPr id="4" name="TextBox 3">
            <a:extLst>
              <a:ext uri="{FF2B5EF4-FFF2-40B4-BE49-F238E27FC236}">
                <a16:creationId xmlns:a16="http://schemas.microsoft.com/office/drawing/2014/main" id="{6248C18F-78AF-F34E-E440-B2E42EDC9722}"/>
              </a:ext>
            </a:extLst>
          </p:cNvPr>
          <p:cNvSpPr txBox="1"/>
          <p:nvPr/>
        </p:nvSpPr>
        <p:spPr>
          <a:xfrm>
            <a:off x="1866901" y="2601686"/>
            <a:ext cx="8294914"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chemeClr val="bg1"/>
                </a:solidFill>
                <a:latin typeface="Arial"/>
                <a:cs typeface="Arial"/>
              </a:rPr>
              <a:t>Η </a:t>
            </a:r>
            <a:r>
              <a:rPr lang="en-US" err="1">
                <a:solidFill>
                  <a:schemeClr val="bg1"/>
                </a:solidFill>
                <a:latin typeface="Arial"/>
                <a:cs typeface="Arial"/>
              </a:rPr>
              <a:t>άμεση</a:t>
            </a:r>
            <a:r>
              <a:rPr lang="en-US">
                <a:solidFill>
                  <a:schemeClr val="bg1"/>
                </a:solidFill>
                <a:latin typeface="Arial"/>
                <a:cs typeface="Arial"/>
              </a:rPr>
              <a:t> </a:t>
            </a:r>
            <a:r>
              <a:rPr lang="en-US" err="1">
                <a:solidFill>
                  <a:schemeClr val="bg1"/>
                </a:solidFill>
                <a:latin typeface="Arial"/>
                <a:cs typeface="Arial"/>
              </a:rPr>
              <a:t>μέθοδος</a:t>
            </a:r>
            <a:r>
              <a:rPr lang="en-US">
                <a:solidFill>
                  <a:schemeClr val="bg1"/>
                </a:solidFill>
                <a:latin typeface="Arial"/>
                <a:cs typeface="Arial"/>
              </a:rPr>
              <a:t> επ</a:t>
            </a:r>
            <a:r>
              <a:rPr lang="en-US" err="1">
                <a:solidFill>
                  <a:schemeClr val="bg1"/>
                </a:solidFill>
                <a:latin typeface="Arial"/>
                <a:cs typeface="Arial"/>
              </a:rPr>
              <a:t>ικεντρωνετ</a:t>
            </a:r>
            <a:r>
              <a:rPr lang="en-US">
                <a:solidFill>
                  <a:schemeClr val="bg1"/>
                </a:solidFill>
                <a:latin typeface="Arial"/>
                <a:cs typeface="Arial"/>
              </a:rPr>
              <a:t>αι </a:t>
            </a:r>
            <a:r>
              <a:rPr lang="en-US" err="1">
                <a:solidFill>
                  <a:schemeClr val="bg1"/>
                </a:solidFill>
                <a:latin typeface="Arial"/>
                <a:cs typeface="Arial"/>
              </a:rPr>
              <a:t>κυρίως</a:t>
            </a:r>
            <a:r>
              <a:rPr lang="en-US">
                <a:solidFill>
                  <a:schemeClr val="bg1"/>
                </a:solidFill>
                <a:latin typeface="Arial"/>
                <a:cs typeface="Arial"/>
              </a:rPr>
              <a:t> </a:t>
            </a:r>
            <a:r>
              <a:rPr lang="en-US" err="1">
                <a:solidFill>
                  <a:schemeClr val="bg1"/>
                </a:solidFill>
                <a:latin typeface="Arial"/>
                <a:cs typeface="Arial"/>
              </a:rPr>
              <a:t>στην</a:t>
            </a:r>
            <a:r>
              <a:rPr lang="en-US">
                <a:solidFill>
                  <a:schemeClr val="bg1"/>
                </a:solidFill>
                <a:latin typeface="Arial"/>
                <a:cs typeface="Arial"/>
              </a:rPr>
              <a:t> αναβ</a:t>
            </a:r>
            <a:r>
              <a:rPr lang="en-US" err="1">
                <a:solidFill>
                  <a:schemeClr val="bg1"/>
                </a:solidFill>
                <a:latin typeface="Arial"/>
                <a:cs typeface="Arial"/>
              </a:rPr>
              <a:t>άθμιση</a:t>
            </a:r>
            <a:r>
              <a:rPr lang="en-US">
                <a:solidFill>
                  <a:schemeClr val="bg1"/>
                </a:solidFill>
                <a:latin typeface="Arial"/>
                <a:cs typeface="Arial"/>
              </a:rPr>
              <a:t> </a:t>
            </a:r>
            <a:r>
              <a:rPr lang="en-US" err="1">
                <a:solidFill>
                  <a:schemeClr val="bg1"/>
                </a:solidFill>
                <a:latin typeface="Arial"/>
                <a:cs typeface="Arial"/>
              </a:rPr>
              <a:t>του</a:t>
            </a:r>
            <a:r>
              <a:rPr lang="en-US">
                <a:solidFill>
                  <a:schemeClr val="bg1"/>
                </a:solidFill>
                <a:latin typeface="Arial"/>
                <a:cs typeface="Arial"/>
              </a:rPr>
              <a:t> π</a:t>
            </a:r>
            <a:r>
              <a:rPr lang="en-US" err="1">
                <a:solidFill>
                  <a:schemeClr val="bg1"/>
                </a:solidFill>
                <a:latin typeface="Arial"/>
                <a:cs typeface="Arial"/>
              </a:rPr>
              <a:t>ροφορικού</a:t>
            </a:r>
            <a:r>
              <a:rPr lang="en-US">
                <a:solidFill>
                  <a:schemeClr val="bg1"/>
                </a:solidFill>
                <a:latin typeface="Arial"/>
                <a:cs typeface="Arial"/>
              </a:rPr>
              <a:t> </a:t>
            </a:r>
            <a:r>
              <a:rPr lang="en-US" err="1">
                <a:solidFill>
                  <a:schemeClr val="bg1"/>
                </a:solidFill>
                <a:latin typeface="Arial"/>
                <a:cs typeface="Arial"/>
              </a:rPr>
              <a:t>λόγου</a:t>
            </a:r>
            <a:r>
              <a:rPr lang="en-US">
                <a:solidFill>
                  <a:schemeClr val="bg1"/>
                </a:solidFill>
                <a:latin typeface="Arial"/>
                <a:cs typeface="Arial"/>
              </a:rPr>
              <a:t>, κα</a:t>
            </a:r>
            <a:r>
              <a:rPr lang="en-US" err="1">
                <a:solidFill>
                  <a:schemeClr val="bg1"/>
                </a:solidFill>
                <a:latin typeface="Arial"/>
                <a:cs typeface="Arial"/>
              </a:rPr>
              <a:t>θώς</a:t>
            </a:r>
            <a:r>
              <a:rPr lang="en-US">
                <a:solidFill>
                  <a:schemeClr val="bg1"/>
                </a:solidFill>
                <a:latin typeface="Arial"/>
                <a:cs typeface="Arial"/>
              </a:rPr>
              <a:t> π</a:t>
            </a:r>
            <a:r>
              <a:rPr lang="en-US" err="1">
                <a:solidFill>
                  <a:schemeClr val="bg1"/>
                </a:solidFill>
                <a:latin typeface="Arial"/>
                <a:cs typeface="Arial"/>
              </a:rPr>
              <a:t>λέον</a:t>
            </a:r>
            <a:r>
              <a:rPr lang="en-US">
                <a:solidFill>
                  <a:schemeClr val="bg1"/>
                </a:solidFill>
                <a:latin typeface="Arial"/>
                <a:cs typeface="Arial"/>
              </a:rPr>
              <a:t> η </a:t>
            </a:r>
            <a:r>
              <a:rPr lang="en-US" err="1">
                <a:solidFill>
                  <a:schemeClr val="bg1"/>
                </a:solidFill>
                <a:latin typeface="Arial"/>
                <a:cs typeface="Arial"/>
              </a:rPr>
              <a:t>γρ</a:t>
            </a:r>
            <a:r>
              <a:rPr lang="en-US">
                <a:solidFill>
                  <a:schemeClr val="bg1"/>
                </a:solidFill>
                <a:latin typeface="Arial"/>
                <a:cs typeface="Arial"/>
              </a:rPr>
              <a:t>α</a:t>
            </a:r>
            <a:r>
              <a:rPr lang="en-US" err="1">
                <a:solidFill>
                  <a:schemeClr val="bg1"/>
                </a:solidFill>
                <a:latin typeface="Arial"/>
                <a:cs typeface="Arial"/>
              </a:rPr>
              <a:t>μμ</a:t>
            </a:r>
            <a:r>
              <a:rPr lang="en-US">
                <a:solidFill>
                  <a:schemeClr val="bg1"/>
                </a:solidFill>
                <a:latin typeface="Arial"/>
                <a:cs typeface="Arial"/>
              </a:rPr>
              <a:t>α</a:t>
            </a:r>
            <a:r>
              <a:rPr lang="en-US" err="1">
                <a:solidFill>
                  <a:schemeClr val="bg1"/>
                </a:solidFill>
                <a:latin typeface="Arial"/>
                <a:cs typeface="Arial"/>
              </a:rPr>
              <a:t>τικο-μετ</a:t>
            </a:r>
            <a:r>
              <a:rPr lang="en-US">
                <a:solidFill>
                  <a:schemeClr val="bg1"/>
                </a:solidFill>
                <a:latin typeface="Arial"/>
                <a:cs typeface="Arial"/>
              </a:rPr>
              <a:t>α</a:t>
            </a:r>
            <a:r>
              <a:rPr lang="en-US" err="1">
                <a:solidFill>
                  <a:schemeClr val="bg1"/>
                </a:solidFill>
                <a:latin typeface="Arial"/>
                <a:cs typeface="Arial"/>
              </a:rPr>
              <a:t>φρ</a:t>
            </a:r>
            <a:r>
              <a:rPr lang="en-US">
                <a:solidFill>
                  <a:schemeClr val="bg1"/>
                </a:solidFill>
                <a:latin typeface="Arial"/>
                <a:cs typeface="Arial"/>
              </a:rPr>
              <a:t>α</a:t>
            </a:r>
            <a:r>
              <a:rPr lang="en-US" err="1">
                <a:solidFill>
                  <a:schemeClr val="bg1"/>
                </a:solidFill>
                <a:latin typeface="Arial"/>
                <a:cs typeface="Arial"/>
              </a:rPr>
              <a:t>στικη</a:t>
            </a:r>
            <a:r>
              <a:rPr lang="en-US">
                <a:solidFill>
                  <a:schemeClr val="bg1"/>
                </a:solidFill>
                <a:latin typeface="Arial"/>
                <a:cs typeface="Arial"/>
              </a:rPr>
              <a:t> </a:t>
            </a:r>
            <a:r>
              <a:rPr lang="en-US" err="1">
                <a:solidFill>
                  <a:schemeClr val="bg1"/>
                </a:solidFill>
                <a:latin typeface="Arial"/>
                <a:cs typeface="Arial"/>
              </a:rPr>
              <a:t>μέθοδος</a:t>
            </a:r>
            <a:r>
              <a:rPr lang="en-US">
                <a:solidFill>
                  <a:schemeClr val="bg1"/>
                </a:solidFill>
                <a:latin typeface="Arial"/>
                <a:cs typeface="Arial"/>
              </a:rPr>
              <a:t> </a:t>
            </a:r>
            <a:r>
              <a:rPr lang="en-US" err="1">
                <a:solidFill>
                  <a:schemeClr val="bg1"/>
                </a:solidFill>
                <a:latin typeface="Arial"/>
                <a:cs typeface="Arial"/>
              </a:rPr>
              <a:t>είν</a:t>
            </a:r>
            <a:r>
              <a:rPr lang="en-US">
                <a:solidFill>
                  <a:schemeClr val="bg1"/>
                </a:solidFill>
                <a:latin typeface="Arial"/>
                <a:cs typeface="Arial"/>
              </a:rPr>
              <a:t>αι π</a:t>
            </a:r>
            <a:r>
              <a:rPr lang="en-US" err="1">
                <a:solidFill>
                  <a:schemeClr val="bg1"/>
                </a:solidFill>
                <a:latin typeface="Arial"/>
                <a:cs typeface="Arial"/>
              </a:rPr>
              <a:t>ιο</a:t>
            </a:r>
            <a:r>
              <a:rPr lang="en-US">
                <a:solidFill>
                  <a:schemeClr val="bg1"/>
                </a:solidFill>
                <a:latin typeface="Arial"/>
                <a:cs typeface="Arial"/>
              </a:rPr>
              <a:t> </a:t>
            </a:r>
            <a:r>
              <a:rPr lang="en-US" err="1">
                <a:solidFill>
                  <a:schemeClr val="bg1"/>
                </a:solidFill>
                <a:latin typeface="Arial"/>
                <a:cs typeface="Arial"/>
              </a:rPr>
              <a:t>δι</a:t>
            </a:r>
            <a:r>
              <a:rPr lang="en-US">
                <a:solidFill>
                  <a:schemeClr val="bg1"/>
                </a:solidFill>
                <a:latin typeface="Arial"/>
                <a:cs typeface="Arial"/>
              </a:rPr>
              <a:t>α</a:t>
            </a:r>
            <a:r>
              <a:rPr lang="en-US" err="1">
                <a:solidFill>
                  <a:schemeClr val="bg1"/>
                </a:solidFill>
                <a:latin typeface="Arial"/>
                <a:cs typeface="Arial"/>
              </a:rPr>
              <a:t>δεδομένη</a:t>
            </a:r>
            <a:r>
              <a:rPr lang="en-US">
                <a:solidFill>
                  <a:schemeClr val="bg1"/>
                </a:solidFill>
                <a:latin typeface="Arial"/>
                <a:cs typeface="Arial"/>
              </a:rPr>
              <a:t>. </a:t>
            </a:r>
            <a:r>
              <a:rPr lang="en-US" err="1">
                <a:solidFill>
                  <a:schemeClr val="bg1"/>
                </a:solidFill>
                <a:latin typeface="Arial"/>
                <a:cs typeface="Arial"/>
              </a:rPr>
              <a:t>Δημιουργείτ</a:t>
            </a:r>
            <a:r>
              <a:rPr lang="en-US">
                <a:solidFill>
                  <a:schemeClr val="bg1"/>
                </a:solidFill>
                <a:latin typeface="Arial"/>
                <a:cs typeface="Arial"/>
              </a:rPr>
              <a:t>αι </a:t>
            </a:r>
            <a:r>
              <a:rPr lang="en-US" err="1">
                <a:solidFill>
                  <a:schemeClr val="bg1"/>
                </a:solidFill>
                <a:latin typeface="Arial"/>
                <a:cs typeface="Arial"/>
              </a:rPr>
              <a:t>έν</a:t>
            </a:r>
            <a:r>
              <a:rPr lang="en-US">
                <a:solidFill>
                  <a:schemeClr val="bg1"/>
                </a:solidFill>
                <a:latin typeface="Arial"/>
                <a:cs typeface="Arial"/>
              </a:rPr>
              <a:t>α πλα</a:t>
            </a:r>
            <a:r>
              <a:rPr lang="en-US" err="1">
                <a:solidFill>
                  <a:schemeClr val="bg1"/>
                </a:solidFill>
                <a:latin typeface="Arial"/>
                <a:cs typeface="Arial"/>
              </a:rPr>
              <a:t>ίσιο</a:t>
            </a:r>
            <a:r>
              <a:rPr lang="en-US">
                <a:solidFill>
                  <a:schemeClr val="bg1"/>
                </a:solidFill>
                <a:latin typeface="Arial"/>
                <a:cs typeface="Arial"/>
              </a:rPr>
              <a:t> </a:t>
            </a:r>
            <a:r>
              <a:rPr lang="en-US" err="1">
                <a:solidFill>
                  <a:schemeClr val="bg1"/>
                </a:solidFill>
                <a:latin typeface="Arial"/>
                <a:cs typeface="Arial"/>
              </a:rPr>
              <a:t>στο</a:t>
            </a:r>
            <a:r>
              <a:rPr lang="en-US">
                <a:solidFill>
                  <a:schemeClr val="bg1"/>
                </a:solidFill>
                <a:latin typeface="Arial"/>
                <a:cs typeface="Arial"/>
              </a:rPr>
              <a:t> οπ</a:t>
            </a:r>
            <a:r>
              <a:rPr lang="en-US" err="1">
                <a:solidFill>
                  <a:schemeClr val="bg1"/>
                </a:solidFill>
                <a:latin typeface="Arial"/>
                <a:cs typeface="Arial"/>
              </a:rPr>
              <a:t>οίο</a:t>
            </a:r>
            <a:r>
              <a:rPr lang="en-US">
                <a:solidFill>
                  <a:schemeClr val="bg1"/>
                </a:solidFill>
                <a:latin typeface="Arial"/>
                <a:cs typeface="Arial"/>
              </a:rPr>
              <a:t> </a:t>
            </a:r>
            <a:r>
              <a:rPr lang="en-US" err="1">
                <a:solidFill>
                  <a:schemeClr val="bg1"/>
                </a:solidFill>
                <a:latin typeface="Arial"/>
                <a:cs typeface="Arial"/>
              </a:rPr>
              <a:t>κυρι</a:t>
            </a:r>
            <a:r>
              <a:rPr lang="en-US">
                <a:solidFill>
                  <a:schemeClr val="bg1"/>
                </a:solidFill>
                <a:latin typeface="Arial"/>
                <a:cs typeface="Arial"/>
              </a:rPr>
              <a:t>α</a:t>
            </a:r>
            <a:r>
              <a:rPr lang="en-US" err="1">
                <a:solidFill>
                  <a:schemeClr val="bg1"/>
                </a:solidFill>
                <a:latin typeface="Arial"/>
                <a:cs typeface="Arial"/>
              </a:rPr>
              <a:t>ρχούν</a:t>
            </a:r>
            <a:r>
              <a:rPr lang="en-US">
                <a:solidFill>
                  <a:schemeClr val="bg1"/>
                </a:solidFill>
                <a:latin typeface="Arial"/>
                <a:cs typeface="Arial"/>
              </a:rPr>
              <a:t> η κατα</a:t>
            </a:r>
            <a:r>
              <a:rPr lang="en-US" err="1">
                <a:solidFill>
                  <a:schemeClr val="bg1"/>
                </a:solidFill>
                <a:latin typeface="Arial"/>
                <a:cs typeface="Arial"/>
              </a:rPr>
              <a:t>νόηση</a:t>
            </a:r>
            <a:r>
              <a:rPr lang="en-US">
                <a:solidFill>
                  <a:schemeClr val="bg1"/>
                </a:solidFill>
                <a:latin typeface="Arial"/>
                <a:cs typeface="Arial"/>
              </a:rPr>
              <a:t> α</a:t>
            </a:r>
            <a:r>
              <a:rPr lang="en-US" err="1">
                <a:solidFill>
                  <a:schemeClr val="bg1"/>
                </a:solidFill>
                <a:latin typeface="Arial"/>
                <a:cs typeface="Arial"/>
              </a:rPr>
              <a:t>λλά</a:t>
            </a:r>
            <a:r>
              <a:rPr lang="en-US">
                <a:solidFill>
                  <a:schemeClr val="bg1"/>
                </a:solidFill>
                <a:latin typeface="Arial"/>
                <a:cs typeface="Arial"/>
              </a:rPr>
              <a:t> και η παρα</a:t>
            </a:r>
            <a:r>
              <a:rPr lang="en-US" err="1">
                <a:solidFill>
                  <a:schemeClr val="bg1"/>
                </a:solidFill>
                <a:latin typeface="Arial"/>
                <a:cs typeface="Arial"/>
              </a:rPr>
              <a:t>γωγή</a:t>
            </a:r>
            <a:r>
              <a:rPr lang="en-US">
                <a:solidFill>
                  <a:schemeClr val="bg1"/>
                </a:solidFill>
                <a:latin typeface="Arial"/>
                <a:cs typeface="Arial"/>
              </a:rPr>
              <a:t> π</a:t>
            </a:r>
            <a:r>
              <a:rPr lang="en-US" err="1">
                <a:solidFill>
                  <a:schemeClr val="bg1"/>
                </a:solidFill>
                <a:latin typeface="Arial"/>
                <a:cs typeface="Arial"/>
              </a:rPr>
              <a:t>ροφορικού</a:t>
            </a:r>
            <a:r>
              <a:rPr lang="en-US">
                <a:solidFill>
                  <a:schemeClr val="bg1"/>
                </a:solidFill>
                <a:latin typeface="Arial"/>
                <a:cs typeface="Arial"/>
              </a:rPr>
              <a:t> </a:t>
            </a:r>
            <a:r>
              <a:rPr lang="en-US" err="1">
                <a:solidFill>
                  <a:schemeClr val="bg1"/>
                </a:solidFill>
                <a:latin typeface="Arial"/>
                <a:cs typeface="Arial"/>
              </a:rPr>
              <a:t>λόγου</a:t>
            </a:r>
            <a:r>
              <a:rPr lang="en-US">
                <a:solidFill>
                  <a:schemeClr val="bg1"/>
                </a:solidFill>
                <a:latin typeface="Arial"/>
                <a:cs typeface="Arial"/>
              </a:rPr>
              <a:t>. Τα</a:t>
            </a:r>
            <a:r>
              <a:rPr lang="en-US" err="1">
                <a:solidFill>
                  <a:schemeClr val="bg1"/>
                </a:solidFill>
                <a:latin typeface="Arial"/>
                <a:cs typeface="Arial"/>
              </a:rPr>
              <a:t>υτόχρον</a:t>
            </a:r>
            <a:r>
              <a:rPr lang="en-US">
                <a:solidFill>
                  <a:schemeClr val="bg1"/>
                </a:solidFill>
                <a:latin typeface="Arial"/>
                <a:cs typeface="Arial"/>
              </a:rPr>
              <a:t>α </a:t>
            </a:r>
            <a:r>
              <a:rPr lang="en-US" err="1">
                <a:solidFill>
                  <a:schemeClr val="bg1"/>
                </a:solidFill>
                <a:latin typeface="Arial"/>
                <a:cs typeface="Arial"/>
              </a:rPr>
              <a:t>γίνετ</a:t>
            </a:r>
            <a:r>
              <a:rPr lang="en-US">
                <a:solidFill>
                  <a:schemeClr val="bg1"/>
                </a:solidFill>
                <a:latin typeface="Arial"/>
                <a:cs typeface="Arial"/>
              </a:rPr>
              <a:t>αι π</a:t>
            </a:r>
            <a:r>
              <a:rPr lang="en-US" err="1">
                <a:solidFill>
                  <a:schemeClr val="bg1"/>
                </a:solidFill>
                <a:latin typeface="Arial"/>
                <a:cs typeface="Arial"/>
              </a:rPr>
              <a:t>ροσ</a:t>
            </a:r>
            <a:r>
              <a:rPr lang="en-US">
                <a:solidFill>
                  <a:schemeClr val="bg1"/>
                </a:solidFill>
                <a:latin typeface="Arial"/>
                <a:cs typeface="Arial"/>
              </a:rPr>
              <a:t>π</a:t>
            </a:r>
            <a:r>
              <a:rPr lang="en-US" err="1">
                <a:solidFill>
                  <a:schemeClr val="bg1"/>
                </a:solidFill>
                <a:latin typeface="Arial"/>
                <a:cs typeface="Arial"/>
              </a:rPr>
              <a:t>άθει</a:t>
            </a:r>
            <a:r>
              <a:rPr lang="en-US">
                <a:solidFill>
                  <a:schemeClr val="bg1"/>
                </a:solidFill>
                <a:latin typeface="Arial"/>
                <a:cs typeface="Arial"/>
              </a:rPr>
              <a:t>α να </a:t>
            </a:r>
            <a:r>
              <a:rPr lang="en-US" err="1">
                <a:solidFill>
                  <a:schemeClr val="bg1"/>
                </a:solidFill>
                <a:latin typeface="Arial"/>
                <a:cs typeface="Arial"/>
              </a:rPr>
              <a:t>χρησιμο</a:t>
            </a:r>
            <a:r>
              <a:rPr lang="en-US">
                <a:solidFill>
                  <a:schemeClr val="bg1"/>
                </a:solidFill>
                <a:latin typeface="Arial"/>
                <a:cs typeface="Arial"/>
              </a:rPr>
              <a:t>π</a:t>
            </a:r>
            <a:r>
              <a:rPr lang="en-US" err="1">
                <a:solidFill>
                  <a:schemeClr val="bg1"/>
                </a:solidFill>
                <a:latin typeface="Arial"/>
                <a:cs typeface="Arial"/>
              </a:rPr>
              <a:t>οιείτ</a:t>
            </a:r>
            <a:r>
              <a:rPr lang="en-US">
                <a:solidFill>
                  <a:schemeClr val="bg1"/>
                </a:solidFill>
                <a:latin typeface="Arial"/>
                <a:cs typeface="Arial"/>
              </a:rPr>
              <a:t>αι </a:t>
            </a:r>
            <a:r>
              <a:rPr lang="en-US" err="1">
                <a:solidFill>
                  <a:schemeClr val="bg1"/>
                </a:solidFill>
                <a:latin typeface="Arial"/>
                <a:cs typeface="Arial"/>
              </a:rPr>
              <a:t>μόνο</a:t>
            </a:r>
            <a:r>
              <a:rPr lang="en-US">
                <a:solidFill>
                  <a:schemeClr val="bg1"/>
                </a:solidFill>
                <a:latin typeface="Arial"/>
                <a:cs typeface="Arial"/>
              </a:rPr>
              <a:t> η </a:t>
            </a:r>
            <a:r>
              <a:rPr lang="en-US" err="1">
                <a:solidFill>
                  <a:schemeClr val="bg1"/>
                </a:solidFill>
                <a:latin typeface="Arial"/>
                <a:cs typeface="Arial"/>
              </a:rPr>
              <a:t>δεύτερη</a:t>
            </a:r>
            <a:r>
              <a:rPr lang="en-US">
                <a:solidFill>
                  <a:schemeClr val="bg1"/>
                </a:solidFill>
                <a:latin typeface="Arial"/>
                <a:cs typeface="Arial"/>
              </a:rPr>
              <a:t> </a:t>
            </a:r>
            <a:r>
              <a:rPr lang="en-US" err="1">
                <a:solidFill>
                  <a:schemeClr val="bg1"/>
                </a:solidFill>
                <a:latin typeface="Arial"/>
                <a:cs typeface="Arial"/>
              </a:rPr>
              <a:t>γλώσσ</a:t>
            </a:r>
            <a:r>
              <a:rPr lang="en-US">
                <a:solidFill>
                  <a:schemeClr val="bg1"/>
                </a:solidFill>
                <a:latin typeface="Arial"/>
                <a:cs typeface="Arial"/>
              </a:rPr>
              <a:t>α </a:t>
            </a:r>
            <a:r>
              <a:rPr lang="en-US" err="1">
                <a:solidFill>
                  <a:schemeClr val="bg1"/>
                </a:solidFill>
                <a:latin typeface="Arial"/>
                <a:cs typeface="Arial"/>
              </a:rPr>
              <a:t>των</a:t>
            </a:r>
            <a:r>
              <a:rPr lang="en-US">
                <a:solidFill>
                  <a:schemeClr val="bg1"/>
                </a:solidFill>
                <a:latin typeface="Arial"/>
                <a:cs typeface="Arial"/>
              </a:rPr>
              <a:t> μα</a:t>
            </a:r>
            <a:r>
              <a:rPr lang="en-US" err="1">
                <a:solidFill>
                  <a:schemeClr val="bg1"/>
                </a:solidFill>
                <a:latin typeface="Arial"/>
                <a:cs typeface="Arial"/>
              </a:rPr>
              <a:t>θητών</a:t>
            </a:r>
            <a:r>
              <a:rPr lang="en-US">
                <a:solidFill>
                  <a:schemeClr val="bg1"/>
                </a:solidFill>
                <a:latin typeface="Arial"/>
                <a:cs typeface="Arial"/>
              </a:rPr>
              <a:t> και </a:t>
            </a:r>
            <a:r>
              <a:rPr lang="en-US" err="1">
                <a:solidFill>
                  <a:schemeClr val="bg1"/>
                </a:solidFill>
                <a:latin typeface="Arial"/>
                <a:cs typeface="Arial"/>
              </a:rPr>
              <a:t>όχι</a:t>
            </a:r>
            <a:r>
              <a:rPr lang="en-US">
                <a:solidFill>
                  <a:schemeClr val="bg1"/>
                </a:solidFill>
                <a:latin typeface="Arial"/>
                <a:cs typeface="Arial"/>
              </a:rPr>
              <a:t> </a:t>
            </a:r>
            <a:r>
              <a:rPr lang="en-US" err="1">
                <a:solidFill>
                  <a:schemeClr val="bg1"/>
                </a:solidFill>
                <a:latin typeface="Arial"/>
                <a:cs typeface="Arial"/>
              </a:rPr>
              <a:t>τόσο</a:t>
            </a:r>
            <a:r>
              <a:rPr lang="en-US">
                <a:solidFill>
                  <a:schemeClr val="bg1"/>
                </a:solidFill>
                <a:latin typeface="Arial"/>
                <a:cs typeface="Arial"/>
              </a:rPr>
              <a:t> η π</a:t>
            </a:r>
            <a:r>
              <a:rPr lang="en-US" err="1">
                <a:solidFill>
                  <a:schemeClr val="bg1"/>
                </a:solidFill>
                <a:latin typeface="Arial"/>
                <a:cs typeface="Arial"/>
              </a:rPr>
              <a:t>ρώτη</a:t>
            </a:r>
            <a:r>
              <a:rPr lang="en-US">
                <a:solidFill>
                  <a:schemeClr val="bg1"/>
                </a:solidFill>
                <a:latin typeface="Arial"/>
                <a:cs typeface="Arial"/>
              </a:rPr>
              <a:t> </a:t>
            </a:r>
            <a:r>
              <a:rPr lang="en-US" err="1">
                <a:solidFill>
                  <a:schemeClr val="bg1"/>
                </a:solidFill>
                <a:latin typeface="Arial"/>
                <a:cs typeface="Arial"/>
              </a:rPr>
              <a:t>γλώσσ</a:t>
            </a:r>
            <a:r>
              <a:rPr lang="en-US">
                <a:solidFill>
                  <a:schemeClr val="bg1"/>
                </a:solidFill>
                <a:latin typeface="Arial"/>
                <a:cs typeface="Arial"/>
              </a:rPr>
              <a:t>α. </a:t>
            </a:r>
            <a:r>
              <a:rPr lang="en-US" err="1">
                <a:solidFill>
                  <a:schemeClr val="bg1"/>
                </a:solidFill>
                <a:latin typeface="Arial"/>
                <a:cs typeface="Arial"/>
              </a:rPr>
              <a:t>Αυτό</a:t>
            </a:r>
            <a:r>
              <a:rPr lang="en-US">
                <a:solidFill>
                  <a:schemeClr val="bg1"/>
                </a:solidFill>
                <a:latin typeface="Arial"/>
                <a:cs typeface="Arial"/>
              </a:rPr>
              <a:t> </a:t>
            </a:r>
            <a:r>
              <a:rPr lang="en-US" err="1">
                <a:solidFill>
                  <a:schemeClr val="bg1"/>
                </a:solidFill>
                <a:latin typeface="Arial"/>
                <a:cs typeface="Arial"/>
              </a:rPr>
              <a:t>έχει</a:t>
            </a:r>
            <a:r>
              <a:rPr lang="en-US">
                <a:solidFill>
                  <a:schemeClr val="bg1"/>
                </a:solidFill>
                <a:latin typeface="Arial"/>
                <a:cs typeface="Arial"/>
              </a:rPr>
              <a:t> </a:t>
            </a:r>
            <a:r>
              <a:rPr lang="en-US" err="1">
                <a:solidFill>
                  <a:schemeClr val="bg1"/>
                </a:solidFill>
                <a:latin typeface="Arial"/>
                <a:cs typeface="Arial"/>
              </a:rPr>
              <a:t>ως</a:t>
            </a:r>
            <a:r>
              <a:rPr lang="en-US">
                <a:solidFill>
                  <a:schemeClr val="bg1"/>
                </a:solidFill>
                <a:latin typeface="Arial"/>
                <a:cs typeface="Arial"/>
              </a:rPr>
              <a:t> απ</a:t>
            </a:r>
            <a:r>
              <a:rPr lang="en-US" err="1">
                <a:solidFill>
                  <a:schemeClr val="bg1"/>
                </a:solidFill>
                <a:latin typeface="Arial"/>
                <a:cs typeface="Arial"/>
              </a:rPr>
              <a:t>οτέλεσμ</a:t>
            </a:r>
            <a:r>
              <a:rPr lang="en-US">
                <a:solidFill>
                  <a:schemeClr val="bg1"/>
                </a:solidFill>
                <a:latin typeface="Arial"/>
                <a:cs typeface="Arial"/>
              </a:rPr>
              <a:t>α η </a:t>
            </a:r>
            <a:r>
              <a:rPr lang="en-US" err="1">
                <a:solidFill>
                  <a:schemeClr val="bg1"/>
                </a:solidFill>
                <a:latin typeface="Arial"/>
                <a:cs typeface="Arial"/>
              </a:rPr>
              <a:t>φυσική</a:t>
            </a:r>
            <a:r>
              <a:rPr lang="en-US">
                <a:solidFill>
                  <a:schemeClr val="bg1"/>
                </a:solidFill>
                <a:latin typeface="Arial"/>
                <a:cs typeface="Arial"/>
              </a:rPr>
              <a:t> επ</a:t>
            </a:r>
            <a:r>
              <a:rPr lang="en-US" err="1">
                <a:solidFill>
                  <a:schemeClr val="bg1"/>
                </a:solidFill>
                <a:latin typeface="Arial"/>
                <a:cs typeface="Arial"/>
              </a:rPr>
              <a:t>ικοινωνί</a:t>
            </a:r>
            <a:r>
              <a:rPr lang="en-US">
                <a:solidFill>
                  <a:schemeClr val="bg1"/>
                </a:solidFill>
                <a:latin typeface="Arial"/>
                <a:cs typeface="Arial"/>
              </a:rPr>
              <a:t>α να </a:t>
            </a:r>
            <a:r>
              <a:rPr lang="en-US" err="1">
                <a:solidFill>
                  <a:schemeClr val="bg1"/>
                </a:solidFill>
                <a:latin typeface="Arial"/>
                <a:cs typeface="Arial"/>
              </a:rPr>
              <a:t>γίνετ</a:t>
            </a:r>
            <a:r>
              <a:rPr lang="en-US">
                <a:solidFill>
                  <a:schemeClr val="bg1"/>
                </a:solidFill>
                <a:latin typeface="Arial"/>
                <a:cs typeface="Arial"/>
              </a:rPr>
              <a:t>αι α</a:t>
            </a:r>
            <a:r>
              <a:rPr lang="en-US" err="1">
                <a:solidFill>
                  <a:schemeClr val="bg1"/>
                </a:solidFill>
                <a:latin typeface="Arial"/>
                <a:cs typeface="Arial"/>
              </a:rPr>
              <a:t>ρκετά</a:t>
            </a:r>
            <a:r>
              <a:rPr lang="en-US">
                <a:solidFill>
                  <a:schemeClr val="bg1"/>
                </a:solidFill>
                <a:latin typeface="Arial"/>
                <a:cs typeface="Arial"/>
              </a:rPr>
              <a:t> </a:t>
            </a:r>
            <a:r>
              <a:rPr lang="en-US" err="1">
                <a:solidFill>
                  <a:schemeClr val="bg1"/>
                </a:solidFill>
                <a:latin typeface="Arial"/>
                <a:cs typeface="Arial"/>
              </a:rPr>
              <a:t>τεχνητή</a:t>
            </a:r>
            <a:r>
              <a:rPr lang="en-US">
                <a:solidFill>
                  <a:schemeClr val="bg1"/>
                </a:solidFill>
                <a:latin typeface="Arial"/>
                <a:cs typeface="Arial"/>
              </a:rPr>
              <a:t> και αναπ</a:t>
            </a:r>
            <a:r>
              <a:rPr lang="en-US" err="1">
                <a:solidFill>
                  <a:schemeClr val="bg1"/>
                </a:solidFill>
                <a:latin typeface="Arial"/>
                <a:cs typeface="Arial"/>
              </a:rPr>
              <a:t>οτελεσμ</a:t>
            </a:r>
            <a:r>
              <a:rPr lang="en-US">
                <a:solidFill>
                  <a:schemeClr val="bg1"/>
                </a:solidFill>
                <a:latin typeface="Arial"/>
                <a:cs typeface="Arial"/>
              </a:rPr>
              <a:t>α</a:t>
            </a:r>
            <a:r>
              <a:rPr lang="en-US" err="1">
                <a:solidFill>
                  <a:schemeClr val="bg1"/>
                </a:solidFill>
                <a:latin typeface="Arial"/>
                <a:cs typeface="Arial"/>
              </a:rPr>
              <a:t>τική</a:t>
            </a:r>
            <a:r>
              <a:rPr lang="en-US">
                <a:solidFill>
                  <a:schemeClr val="bg1"/>
                </a:solidFill>
                <a:latin typeface="Arial"/>
                <a:cs typeface="Arial"/>
              </a:rPr>
              <a:t>.</a:t>
            </a:r>
          </a:p>
        </p:txBody>
      </p:sp>
    </p:spTree>
    <p:extLst>
      <p:ext uri="{BB962C8B-B14F-4D97-AF65-F5344CB8AC3E}">
        <p14:creationId xmlns:p14="http://schemas.microsoft.com/office/powerpoint/2010/main" val="183761249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Διπλός κυματισμός 4">
            <a:extLst>
              <a:ext uri="{FF2B5EF4-FFF2-40B4-BE49-F238E27FC236}">
                <a16:creationId xmlns:a16="http://schemas.microsoft.com/office/drawing/2014/main" id="{D4912255-D0AC-199D-C20A-C275BCCFC9B3}"/>
              </a:ext>
            </a:extLst>
          </p:cNvPr>
          <p:cNvSpPr/>
          <p:nvPr/>
        </p:nvSpPr>
        <p:spPr>
          <a:xfrm>
            <a:off x="1085849" y="2005693"/>
            <a:ext cx="10205357" cy="2626178"/>
          </a:xfrm>
          <a:prstGeom prst="doubleWave">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Θέση περιεχομένου 2">
            <a:extLst>
              <a:ext uri="{FF2B5EF4-FFF2-40B4-BE49-F238E27FC236}">
                <a16:creationId xmlns:a16="http://schemas.microsoft.com/office/drawing/2014/main" id="{D3E37BD7-EFD6-9626-D4DD-E6EE0BA4D3B6}"/>
              </a:ext>
            </a:extLst>
          </p:cNvPr>
          <p:cNvSpPr>
            <a:spLocks noGrp="1"/>
          </p:cNvSpPr>
          <p:nvPr>
            <p:ph idx="1"/>
          </p:nvPr>
        </p:nvSpPr>
        <p:spPr>
          <a:xfrm>
            <a:off x="1432605" y="2392135"/>
            <a:ext cx="10085614" cy="3777622"/>
          </a:xfrm>
        </p:spPr>
        <p:txBody>
          <a:bodyPr vert="horz" lIns="91440" tIns="45720" rIns="91440" bIns="45720" rtlCol="0" anchor="t">
            <a:normAutofit/>
          </a:bodyPr>
          <a:lstStyle/>
          <a:p>
            <a:pPr marL="0" indent="0">
              <a:buNone/>
            </a:pPr>
            <a:r>
              <a:rPr lang="el-GR" sz="2400" b="1" u="sng">
                <a:solidFill>
                  <a:schemeClr val="tx1"/>
                </a:solidFill>
                <a:latin typeface="Arial"/>
                <a:ea typeface="+mn-lt"/>
                <a:cs typeface="+mn-lt"/>
              </a:rPr>
              <a:t>Δομικές προσεγγίσεις:</a:t>
            </a:r>
            <a:r>
              <a:rPr lang="el-GR" sz="2400">
                <a:solidFill>
                  <a:schemeClr val="tx1"/>
                </a:solidFill>
                <a:latin typeface="Arial"/>
                <a:ea typeface="+mn-lt"/>
                <a:cs typeface="+mn-lt"/>
              </a:rPr>
              <a:t> Η συγκεκριμένη προσέγγιση πηγάζει από την ιδέα του συμπεριφορισμού, γνωστή σε όλους ως ερέθισμα-αντίδραση αλλά και από την ανακάλυψη των προβληματικών δομών ανάμεσα στην πρώτη και δεύτερη γλώσσα. Στοχεύει στην θετική ή στην αρνητική ενίσχυση.</a:t>
            </a:r>
            <a:endParaRPr lang="el-GR" sz="2400">
              <a:solidFill>
                <a:schemeClr val="tx1"/>
              </a:solidFill>
              <a:latin typeface="Arial"/>
              <a:cs typeface="Arial"/>
            </a:endParaRPr>
          </a:p>
        </p:txBody>
      </p:sp>
    </p:spTree>
    <p:extLst>
      <p:ext uri="{BB962C8B-B14F-4D97-AF65-F5344CB8AC3E}">
        <p14:creationId xmlns:p14="http://schemas.microsoft.com/office/powerpoint/2010/main" val="106236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Στρογγύλεμα γωνιών 4">
            <a:extLst>
              <a:ext uri="{FF2B5EF4-FFF2-40B4-BE49-F238E27FC236}">
                <a16:creationId xmlns:a16="http://schemas.microsoft.com/office/drawing/2014/main" id="{DCF74D43-C0A9-8EC4-2FBE-3FB746D4B06C}"/>
              </a:ext>
            </a:extLst>
          </p:cNvPr>
          <p:cNvSpPr/>
          <p:nvPr/>
        </p:nvSpPr>
        <p:spPr>
          <a:xfrm>
            <a:off x="1126672" y="3230335"/>
            <a:ext cx="10572750" cy="2530927"/>
          </a:xfrm>
          <a:prstGeom prst="round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Ορθογώνιο: Στρογγύλεμα γωνιών 3">
            <a:extLst>
              <a:ext uri="{FF2B5EF4-FFF2-40B4-BE49-F238E27FC236}">
                <a16:creationId xmlns:a16="http://schemas.microsoft.com/office/drawing/2014/main" id="{A179BFE9-C05F-34CE-5CC8-73BB352286BF}"/>
              </a:ext>
            </a:extLst>
          </p:cNvPr>
          <p:cNvSpPr/>
          <p:nvPr/>
        </p:nvSpPr>
        <p:spPr>
          <a:xfrm>
            <a:off x="1992085" y="400049"/>
            <a:ext cx="9579428" cy="2149928"/>
          </a:xfrm>
          <a:prstGeom prst="roundRect">
            <a:avLst/>
          </a:prstGeom>
          <a:solidFill>
            <a:schemeClr val="bg2">
              <a:lumMod val="90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Θέση περιεχομένου 2">
            <a:extLst>
              <a:ext uri="{FF2B5EF4-FFF2-40B4-BE49-F238E27FC236}">
                <a16:creationId xmlns:a16="http://schemas.microsoft.com/office/drawing/2014/main" id="{015CB692-811B-8E59-FFD7-FF5B039BA9D8}"/>
              </a:ext>
            </a:extLst>
          </p:cNvPr>
          <p:cNvSpPr>
            <a:spLocks noGrp="1"/>
          </p:cNvSpPr>
          <p:nvPr>
            <p:ph idx="1"/>
          </p:nvPr>
        </p:nvSpPr>
        <p:spPr>
          <a:xfrm>
            <a:off x="2231368" y="569732"/>
            <a:ext cx="9187543" cy="1886229"/>
          </a:xfrm>
        </p:spPr>
        <p:txBody>
          <a:bodyPr vert="horz" lIns="91440" tIns="45720" rIns="91440" bIns="45720" rtlCol="0" anchor="t">
            <a:normAutofit fontScale="85000" lnSpcReduction="20000"/>
          </a:bodyPr>
          <a:lstStyle/>
          <a:p>
            <a:pPr marL="0" indent="0">
              <a:buNone/>
            </a:pPr>
            <a:r>
              <a:rPr lang="el-GR" sz="2400" b="1" u="sng" err="1">
                <a:solidFill>
                  <a:schemeClr val="tx1"/>
                </a:solidFill>
                <a:latin typeface="Arial"/>
                <a:ea typeface="+mn-lt"/>
                <a:cs typeface="+mn-lt"/>
              </a:rPr>
              <a:t>Προφορικο</a:t>
            </a:r>
            <a:r>
              <a:rPr lang="el-GR" sz="2400" b="1" u="sng">
                <a:solidFill>
                  <a:schemeClr val="tx1"/>
                </a:solidFill>
                <a:latin typeface="Arial"/>
                <a:ea typeface="+mn-lt"/>
                <a:cs typeface="+mn-lt"/>
              </a:rPr>
              <a:t>-ακουστική μέθοδος:</a:t>
            </a:r>
            <a:r>
              <a:rPr lang="el-GR" sz="2400">
                <a:solidFill>
                  <a:schemeClr val="tx1"/>
                </a:solidFill>
                <a:latin typeface="Arial"/>
                <a:ea typeface="+mn-lt"/>
                <a:cs typeface="+mn-lt"/>
              </a:rPr>
              <a:t> Η συγκεκριμένη μέθοδος αποτελεί μια ευρέως διαδεδομένη δομική προσέγγιση η οποία άρχισε να κάνει αισθητή την παρουσία της κατά τον Β παγκόσμιο πόλεμο , καθώς οι ανάγκες της ανάπτυξης των ειδικών προγραμμάτων ξενόγλωσσης εκπαίδευσης στις ΗΠΑ με την πάροδο του χρόνου άρχισε να γίνεται εντονότερη , καθώς ήταν πλέον προαπαιτούμενες για τις στρατιωτικές επιχειρήσεις ( για τον λόγο αυτό είναι γνωστή και ως «μέθοδος στρατού»). </a:t>
            </a:r>
            <a:endParaRPr lang="el-GR" sz="2400">
              <a:solidFill>
                <a:schemeClr val="tx1"/>
              </a:solidFill>
              <a:latin typeface="Arial"/>
              <a:cs typeface="Arial"/>
            </a:endParaRPr>
          </a:p>
        </p:txBody>
      </p:sp>
      <p:sp>
        <p:nvSpPr>
          <p:cNvPr id="7" name="TextBox 6">
            <a:extLst>
              <a:ext uri="{FF2B5EF4-FFF2-40B4-BE49-F238E27FC236}">
                <a16:creationId xmlns:a16="http://schemas.microsoft.com/office/drawing/2014/main" id="{A21036CF-6012-C097-2959-440BAA54E135}"/>
              </a:ext>
            </a:extLst>
          </p:cNvPr>
          <p:cNvSpPr txBox="1"/>
          <p:nvPr/>
        </p:nvSpPr>
        <p:spPr>
          <a:xfrm>
            <a:off x="1309006" y="3431722"/>
            <a:ext cx="10023020"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000">
              <a:latin typeface="Arial"/>
              <a:cs typeface="Arial"/>
            </a:endParaRPr>
          </a:p>
          <a:p>
            <a:r>
              <a:rPr lang="en-US" sz="2000" err="1">
                <a:latin typeface="Arial"/>
                <a:cs typeface="Arial"/>
              </a:rPr>
              <a:t>Υιοθέτηση</a:t>
            </a:r>
            <a:r>
              <a:rPr lang="en-US" sz="2000">
                <a:latin typeface="Arial"/>
                <a:cs typeface="Arial"/>
              </a:rPr>
              <a:t> </a:t>
            </a:r>
            <a:r>
              <a:rPr lang="en-US" sz="2000" err="1">
                <a:latin typeface="Arial"/>
                <a:cs typeface="Arial"/>
              </a:rPr>
              <a:t>νέων</a:t>
            </a:r>
            <a:r>
              <a:rPr lang="en-US" sz="2000">
                <a:latin typeface="Arial"/>
                <a:cs typeface="Arial"/>
              </a:rPr>
              <a:t> </a:t>
            </a:r>
            <a:r>
              <a:rPr lang="en-US" sz="2000" err="1">
                <a:latin typeface="Arial"/>
                <a:cs typeface="Arial"/>
              </a:rPr>
              <a:t>γλωσσικών</a:t>
            </a:r>
            <a:r>
              <a:rPr lang="en-US" sz="2000">
                <a:latin typeface="Arial"/>
                <a:cs typeface="Arial"/>
              </a:rPr>
              <a:t> </a:t>
            </a:r>
            <a:r>
              <a:rPr lang="en-US" sz="2000" err="1">
                <a:latin typeface="Arial"/>
                <a:cs typeface="Arial"/>
              </a:rPr>
              <a:t>συνηθειών</a:t>
            </a:r>
            <a:r>
              <a:rPr lang="en-US" sz="2000">
                <a:latin typeface="Arial"/>
                <a:cs typeface="Arial"/>
              </a:rPr>
              <a:t> </a:t>
            </a:r>
            <a:r>
              <a:rPr lang="en-US" sz="2000" err="1">
                <a:latin typeface="Arial"/>
                <a:cs typeface="Arial"/>
              </a:rPr>
              <a:t>μέσω</a:t>
            </a:r>
            <a:r>
              <a:rPr lang="en-US" sz="2000">
                <a:latin typeface="Arial"/>
                <a:cs typeface="Arial"/>
              </a:rPr>
              <a:t> </a:t>
            </a:r>
            <a:r>
              <a:rPr lang="en-US" sz="2000" err="1">
                <a:latin typeface="Arial"/>
                <a:cs typeface="Arial"/>
              </a:rPr>
              <a:t>της</a:t>
            </a:r>
            <a:r>
              <a:rPr lang="en-US" sz="2000">
                <a:latin typeface="Arial"/>
                <a:cs typeface="Arial"/>
              </a:rPr>
              <a:t> </a:t>
            </a:r>
            <a:r>
              <a:rPr lang="en-US" sz="2000" err="1">
                <a:latin typeface="Arial"/>
                <a:cs typeface="Arial"/>
              </a:rPr>
              <a:t>μίμησης</a:t>
            </a:r>
            <a:r>
              <a:rPr lang="en-US" sz="2000">
                <a:latin typeface="Arial"/>
                <a:cs typeface="Arial"/>
              </a:rPr>
              <a:t> </a:t>
            </a:r>
            <a:r>
              <a:rPr lang="en-US" sz="2000" err="1">
                <a:latin typeface="Arial"/>
                <a:cs typeface="Arial"/>
              </a:rPr>
              <a:t>μέσω</a:t>
            </a:r>
            <a:r>
              <a:rPr lang="en-US" sz="2000">
                <a:latin typeface="Arial"/>
                <a:cs typeface="Arial"/>
              </a:rPr>
              <a:t> α</a:t>
            </a:r>
            <a:r>
              <a:rPr lang="en-US" sz="2000" err="1">
                <a:latin typeface="Arial"/>
                <a:cs typeface="Arial"/>
              </a:rPr>
              <a:t>κοής</a:t>
            </a:r>
            <a:r>
              <a:rPr lang="en-US" sz="2000">
                <a:latin typeface="Arial"/>
                <a:cs typeface="Arial"/>
              </a:rPr>
              <a:t> και </a:t>
            </a:r>
            <a:r>
              <a:rPr lang="en-US" sz="2000" err="1">
                <a:latin typeface="Arial"/>
                <a:cs typeface="Arial"/>
              </a:rPr>
              <a:t>εξάσκησης</a:t>
            </a:r>
            <a:r>
              <a:rPr lang="en-US" sz="2000">
                <a:latin typeface="Arial"/>
                <a:cs typeface="Arial"/>
              </a:rPr>
              <a:t> </a:t>
            </a:r>
            <a:r>
              <a:rPr lang="en-US" sz="2000" err="1">
                <a:latin typeface="Arial"/>
                <a:cs typeface="Arial"/>
              </a:rPr>
              <a:t>μέσω</a:t>
            </a:r>
            <a:r>
              <a:rPr lang="en-US" sz="2000">
                <a:latin typeface="Arial"/>
                <a:cs typeface="Arial"/>
              </a:rPr>
              <a:t> επα</a:t>
            </a:r>
            <a:r>
              <a:rPr lang="en-US" sz="2000" err="1">
                <a:latin typeface="Arial"/>
                <a:cs typeface="Arial"/>
              </a:rPr>
              <a:t>νάληψης</a:t>
            </a:r>
            <a:r>
              <a:rPr lang="en-US" sz="2000">
                <a:latin typeface="Arial"/>
                <a:cs typeface="Arial"/>
              </a:rPr>
              <a:t> «</a:t>
            </a:r>
            <a:r>
              <a:rPr lang="en-US" sz="2000" err="1">
                <a:latin typeface="Arial"/>
                <a:cs typeface="Arial"/>
              </a:rPr>
              <a:t>των</a:t>
            </a:r>
            <a:r>
              <a:rPr lang="en-US" sz="2000">
                <a:latin typeface="Arial"/>
                <a:cs typeface="Arial"/>
              </a:rPr>
              <a:t> </a:t>
            </a:r>
            <a:r>
              <a:rPr lang="en-US" sz="2000" err="1">
                <a:latin typeface="Arial"/>
                <a:cs typeface="Arial"/>
              </a:rPr>
              <a:t>σωστών</a:t>
            </a:r>
            <a:r>
              <a:rPr lang="en-US" sz="2000">
                <a:latin typeface="Arial"/>
                <a:cs typeface="Arial"/>
              </a:rPr>
              <a:t> π</a:t>
            </a:r>
            <a:r>
              <a:rPr lang="en-US" sz="2000" err="1">
                <a:latin typeface="Arial"/>
                <a:cs typeface="Arial"/>
              </a:rPr>
              <a:t>ροτάσεων</a:t>
            </a:r>
            <a:r>
              <a:rPr lang="en-US" sz="2000">
                <a:latin typeface="Arial"/>
                <a:cs typeface="Arial"/>
              </a:rPr>
              <a:t>».</a:t>
            </a:r>
          </a:p>
          <a:p>
            <a:r>
              <a:rPr lang="en-US" sz="2000" err="1">
                <a:latin typeface="Arial"/>
                <a:cs typeface="Arial"/>
              </a:rPr>
              <a:t>Ακόμη</a:t>
            </a:r>
            <a:r>
              <a:rPr lang="en-US" sz="2000">
                <a:latin typeface="Arial"/>
                <a:cs typeface="Arial"/>
              </a:rPr>
              <a:t>, </a:t>
            </a:r>
            <a:r>
              <a:rPr lang="en-US" sz="2000" err="1">
                <a:latin typeface="Arial"/>
                <a:cs typeface="Arial"/>
              </a:rPr>
              <a:t>έμφ</a:t>
            </a:r>
            <a:r>
              <a:rPr lang="en-US" sz="2000">
                <a:latin typeface="Arial"/>
                <a:cs typeface="Arial"/>
              </a:rPr>
              <a:t>α</a:t>
            </a:r>
            <a:r>
              <a:rPr lang="en-US" sz="2000" err="1">
                <a:latin typeface="Arial"/>
                <a:cs typeface="Arial"/>
              </a:rPr>
              <a:t>ση</a:t>
            </a:r>
            <a:r>
              <a:rPr lang="en-US" sz="2000">
                <a:latin typeface="Arial"/>
                <a:cs typeface="Arial"/>
              </a:rPr>
              <a:t> </a:t>
            </a:r>
            <a:r>
              <a:rPr lang="en-US" sz="2000" err="1">
                <a:latin typeface="Arial"/>
                <a:cs typeface="Arial"/>
              </a:rPr>
              <a:t>δόθηκε</a:t>
            </a:r>
            <a:r>
              <a:rPr lang="en-US" sz="2000">
                <a:latin typeface="Arial"/>
                <a:cs typeface="Arial"/>
              </a:rPr>
              <a:t> </a:t>
            </a:r>
            <a:r>
              <a:rPr lang="en-US" sz="2000" err="1">
                <a:latin typeface="Arial"/>
                <a:cs typeface="Arial"/>
              </a:rPr>
              <a:t>στην</a:t>
            </a:r>
            <a:r>
              <a:rPr lang="en-US" sz="2000">
                <a:latin typeface="Arial"/>
                <a:cs typeface="Arial"/>
              </a:rPr>
              <a:t> </a:t>
            </a:r>
            <a:r>
              <a:rPr lang="en-US" sz="2000" err="1">
                <a:latin typeface="Arial"/>
                <a:cs typeface="Arial"/>
              </a:rPr>
              <a:t>εξάσκηση</a:t>
            </a:r>
            <a:r>
              <a:rPr lang="en-US" sz="2000">
                <a:latin typeface="Arial"/>
                <a:cs typeface="Arial"/>
              </a:rPr>
              <a:t> π</a:t>
            </a:r>
            <a:r>
              <a:rPr lang="en-US" sz="2000" err="1">
                <a:latin typeface="Arial"/>
                <a:cs typeface="Arial"/>
              </a:rPr>
              <a:t>ροφορικού</a:t>
            </a:r>
            <a:r>
              <a:rPr lang="en-US" sz="2000">
                <a:latin typeface="Arial"/>
                <a:cs typeface="Arial"/>
              </a:rPr>
              <a:t> </a:t>
            </a:r>
            <a:r>
              <a:rPr lang="en-US" sz="2000" err="1">
                <a:latin typeface="Arial"/>
                <a:cs typeface="Arial"/>
              </a:rPr>
              <a:t>λόγου</a:t>
            </a:r>
            <a:r>
              <a:rPr lang="en-US" sz="2000">
                <a:latin typeface="Arial"/>
                <a:cs typeface="Arial"/>
              </a:rPr>
              <a:t> και </a:t>
            </a:r>
            <a:r>
              <a:rPr lang="en-US" sz="2000" err="1">
                <a:latin typeface="Arial"/>
                <a:cs typeface="Arial"/>
              </a:rPr>
              <a:t>συγκεκριμέν</a:t>
            </a:r>
            <a:r>
              <a:rPr lang="en-US" sz="2000">
                <a:latin typeface="Arial"/>
                <a:cs typeface="Arial"/>
              </a:rPr>
              <a:t>α  </a:t>
            </a:r>
            <a:r>
              <a:rPr lang="en-US" sz="2000" err="1">
                <a:latin typeface="Arial"/>
                <a:cs typeface="Arial"/>
              </a:rPr>
              <a:t>την</a:t>
            </a:r>
            <a:r>
              <a:rPr lang="en-US" sz="2000">
                <a:latin typeface="Arial"/>
                <a:cs typeface="Arial"/>
              </a:rPr>
              <a:t> </a:t>
            </a:r>
            <a:r>
              <a:rPr lang="en-US" sz="2000" err="1">
                <a:latin typeface="Arial"/>
                <a:cs typeface="Arial"/>
              </a:rPr>
              <a:t>γνωστή</a:t>
            </a:r>
            <a:r>
              <a:rPr lang="en-US" sz="2000">
                <a:latin typeface="Arial"/>
                <a:cs typeface="Arial"/>
              </a:rPr>
              <a:t> </a:t>
            </a:r>
            <a:r>
              <a:rPr lang="en-US" sz="2000" err="1">
                <a:latin typeface="Arial"/>
                <a:cs typeface="Arial"/>
              </a:rPr>
              <a:t>δι</a:t>
            </a:r>
            <a:r>
              <a:rPr lang="en-US" sz="2000">
                <a:latin typeface="Arial"/>
                <a:cs typeface="Arial"/>
              </a:rPr>
              <a:t>α</a:t>
            </a:r>
            <a:r>
              <a:rPr lang="en-US" sz="2000" err="1">
                <a:latin typeface="Arial"/>
                <a:cs typeface="Arial"/>
              </a:rPr>
              <a:t>δικ</a:t>
            </a:r>
            <a:r>
              <a:rPr lang="en-US" sz="2000">
                <a:latin typeface="Arial"/>
                <a:cs typeface="Arial"/>
              </a:rPr>
              <a:t>α</a:t>
            </a:r>
            <a:r>
              <a:rPr lang="en-US" sz="2000" err="1">
                <a:latin typeface="Arial"/>
                <a:cs typeface="Arial"/>
              </a:rPr>
              <a:t>σί</a:t>
            </a:r>
            <a:r>
              <a:rPr lang="en-US" sz="2000">
                <a:latin typeface="Arial"/>
                <a:cs typeface="Arial"/>
              </a:rPr>
              <a:t>α </a:t>
            </a:r>
            <a:r>
              <a:rPr lang="en-US" sz="2000" err="1">
                <a:latin typeface="Arial"/>
                <a:cs typeface="Arial"/>
              </a:rPr>
              <a:t>την</a:t>
            </a:r>
            <a:r>
              <a:rPr lang="en-US" sz="2000">
                <a:latin typeface="Arial"/>
                <a:cs typeface="Arial"/>
              </a:rPr>
              <a:t> α</a:t>
            </a:r>
            <a:r>
              <a:rPr lang="en-US" sz="2000" err="1">
                <a:latin typeface="Arial"/>
                <a:cs typeface="Arial"/>
              </a:rPr>
              <a:t>κρό</a:t>
            </a:r>
            <a:r>
              <a:rPr lang="en-US" sz="2000">
                <a:latin typeface="Arial"/>
                <a:cs typeface="Arial"/>
              </a:rPr>
              <a:t>α</a:t>
            </a:r>
            <a:r>
              <a:rPr lang="en-US" sz="2000" err="1">
                <a:latin typeface="Arial"/>
                <a:cs typeface="Arial"/>
              </a:rPr>
              <a:t>ση</a:t>
            </a:r>
            <a:r>
              <a:rPr lang="en-US" sz="2000">
                <a:latin typeface="Arial"/>
                <a:cs typeface="Arial"/>
              </a:rPr>
              <a:t> μα</a:t>
            </a:r>
            <a:r>
              <a:rPr lang="en-US" sz="2000" err="1">
                <a:latin typeface="Arial"/>
                <a:cs typeface="Arial"/>
              </a:rPr>
              <a:t>γνητοφωνημένων</a:t>
            </a:r>
            <a:r>
              <a:rPr lang="en-US" sz="2000">
                <a:latin typeface="Arial"/>
                <a:cs typeface="Arial"/>
              </a:rPr>
              <a:t> π</a:t>
            </a:r>
            <a:r>
              <a:rPr lang="en-US" sz="2000" err="1">
                <a:latin typeface="Arial"/>
                <a:cs typeface="Arial"/>
              </a:rPr>
              <a:t>ροφορικών</a:t>
            </a:r>
            <a:r>
              <a:rPr lang="en-US" sz="2000">
                <a:latin typeface="Arial"/>
                <a:cs typeface="Arial"/>
              </a:rPr>
              <a:t> </a:t>
            </a:r>
            <a:r>
              <a:rPr lang="en-US" sz="2000" err="1">
                <a:latin typeface="Arial"/>
                <a:cs typeface="Arial"/>
              </a:rPr>
              <a:t>κειμένων</a:t>
            </a:r>
            <a:r>
              <a:rPr lang="en-US" sz="2000">
                <a:latin typeface="Arial"/>
                <a:cs typeface="Arial"/>
              </a:rPr>
              <a:t> από α</a:t>
            </a:r>
            <a:r>
              <a:rPr lang="en-US" sz="2000" err="1">
                <a:latin typeface="Arial"/>
                <a:cs typeface="Arial"/>
              </a:rPr>
              <a:t>κουστικά</a:t>
            </a:r>
            <a:r>
              <a:rPr lang="en-US" sz="2000">
                <a:latin typeface="Arial"/>
                <a:cs typeface="Arial"/>
              </a:rPr>
              <a:t> ή </a:t>
            </a:r>
            <a:r>
              <a:rPr lang="en-US" sz="2000" err="1">
                <a:latin typeface="Arial"/>
                <a:cs typeface="Arial"/>
              </a:rPr>
              <a:t>σε</a:t>
            </a:r>
            <a:r>
              <a:rPr lang="en-US" sz="2000">
                <a:latin typeface="Arial"/>
                <a:cs typeface="Arial"/>
              </a:rPr>
              <a:t> π</a:t>
            </a:r>
            <a:r>
              <a:rPr lang="en-US" sz="2000" err="1">
                <a:latin typeface="Arial"/>
                <a:cs typeface="Arial"/>
              </a:rPr>
              <a:t>ροσω</a:t>
            </a:r>
            <a:r>
              <a:rPr lang="en-US" sz="2000">
                <a:latin typeface="Arial"/>
                <a:cs typeface="Arial"/>
              </a:rPr>
              <a:t>π</a:t>
            </a:r>
            <a:r>
              <a:rPr lang="en-US" sz="2000" err="1">
                <a:latin typeface="Arial"/>
                <a:cs typeface="Arial"/>
              </a:rPr>
              <a:t>ικό</a:t>
            </a:r>
            <a:r>
              <a:rPr lang="en-US" sz="2000">
                <a:latin typeface="Arial"/>
                <a:cs typeface="Arial"/>
              </a:rPr>
              <a:t> </a:t>
            </a:r>
            <a:r>
              <a:rPr lang="en-US" sz="2000" err="1">
                <a:latin typeface="Arial"/>
                <a:cs typeface="Arial"/>
              </a:rPr>
              <a:t>θάλ</a:t>
            </a:r>
            <a:r>
              <a:rPr lang="en-US" sz="2000">
                <a:latin typeface="Arial"/>
                <a:cs typeface="Arial"/>
              </a:rPr>
              <a:t>α</a:t>
            </a:r>
            <a:r>
              <a:rPr lang="en-US" sz="2000" err="1">
                <a:latin typeface="Arial"/>
                <a:cs typeface="Arial"/>
              </a:rPr>
              <a:t>μο</a:t>
            </a:r>
            <a:r>
              <a:rPr lang="en-US" sz="2000">
                <a:latin typeface="Arial"/>
                <a:cs typeface="Arial"/>
              </a:rPr>
              <a:t> και </a:t>
            </a:r>
            <a:r>
              <a:rPr lang="en-US" sz="2000" err="1">
                <a:latin typeface="Arial"/>
                <a:cs typeface="Arial"/>
              </a:rPr>
              <a:t>την</a:t>
            </a:r>
            <a:r>
              <a:rPr lang="en-US" sz="2000">
                <a:latin typeface="Arial"/>
                <a:cs typeface="Arial"/>
              </a:rPr>
              <a:t> επα</a:t>
            </a:r>
            <a:r>
              <a:rPr lang="en-US" sz="2000" err="1">
                <a:latin typeface="Arial"/>
                <a:cs typeface="Arial"/>
              </a:rPr>
              <a:t>νάληψη</a:t>
            </a:r>
            <a:r>
              <a:rPr lang="en-US" sz="2000">
                <a:latin typeface="Arial"/>
                <a:cs typeface="Arial"/>
              </a:rPr>
              <a:t> </a:t>
            </a:r>
            <a:r>
              <a:rPr lang="en-US" sz="2000" err="1">
                <a:latin typeface="Arial"/>
                <a:cs typeface="Arial"/>
              </a:rPr>
              <a:t>λέξεων</a:t>
            </a:r>
            <a:r>
              <a:rPr lang="en-US" sz="2000">
                <a:latin typeface="Arial"/>
                <a:cs typeface="Arial"/>
              </a:rPr>
              <a:t>, </a:t>
            </a:r>
            <a:r>
              <a:rPr lang="en-US" sz="2000" err="1">
                <a:latin typeface="Arial"/>
                <a:cs typeface="Arial"/>
              </a:rPr>
              <a:t>φράσεων</a:t>
            </a:r>
            <a:r>
              <a:rPr lang="en-US" sz="2000">
                <a:latin typeface="Arial"/>
                <a:cs typeface="Arial"/>
              </a:rPr>
              <a:t> και π</a:t>
            </a:r>
            <a:r>
              <a:rPr lang="en-US" sz="2000" err="1">
                <a:latin typeface="Arial"/>
                <a:cs typeface="Arial"/>
              </a:rPr>
              <a:t>ροτάσεων</a:t>
            </a:r>
            <a:r>
              <a:rPr lang="en-US" sz="2000">
                <a:latin typeface="Arial"/>
                <a:cs typeface="Arial"/>
              </a:rPr>
              <a:t>.</a:t>
            </a:r>
          </a:p>
        </p:txBody>
      </p:sp>
      <p:sp>
        <p:nvSpPr>
          <p:cNvPr id="8" name="TextBox 7">
            <a:extLst>
              <a:ext uri="{FF2B5EF4-FFF2-40B4-BE49-F238E27FC236}">
                <a16:creationId xmlns:a16="http://schemas.microsoft.com/office/drawing/2014/main" id="{7D641BBC-BB61-AB8B-B3AC-33B68E4DF220}"/>
              </a:ext>
            </a:extLst>
          </p:cNvPr>
          <p:cNvSpPr txBox="1"/>
          <p:nvPr/>
        </p:nvSpPr>
        <p:spPr>
          <a:xfrm>
            <a:off x="1594757" y="3241222"/>
            <a:ext cx="241662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u="sng" err="1">
                <a:latin typeface="Arial"/>
              </a:rPr>
              <a:t>Στόχος</a:t>
            </a:r>
            <a:r>
              <a:rPr lang="en-US" b="1" u="sng">
                <a:latin typeface="Arial"/>
              </a:rPr>
              <a:t> </a:t>
            </a:r>
            <a:r>
              <a:rPr lang="en-US" b="1" u="sng" err="1">
                <a:latin typeface="Arial"/>
              </a:rPr>
              <a:t>της</a:t>
            </a:r>
            <a:r>
              <a:rPr lang="en-US" b="1" u="sng">
                <a:latin typeface="Arial"/>
              </a:rPr>
              <a:t> </a:t>
            </a:r>
            <a:r>
              <a:rPr lang="en-US" b="1" u="sng" err="1">
                <a:latin typeface="Arial"/>
              </a:rPr>
              <a:t>μεθόδου</a:t>
            </a:r>
            <a:endParaRPr lang="en-US" b="1" u="sng" err="1">
              <a:latin typeface="Arial"/>
              <a:cs typeface="Arial"/>
            </a:endParaRPr>
          </a:p>
        </p:txBody>
      </p:sp>
      <p:pic>
        <p:nvPicPr>
          <p:cNvPr id="2" name="Γραφικό 5" descr="Κέντρο με συμπαγές γέμισμα">
            <a:extLst>
              <a:ext uri="{FF2B5EF4-FFF2-40B4-BE49-F238E27FC236}">
                <a16:creationId xmlns:a16="http://schemas.microsoft.com/office/drawing/2014/main" id="{84F70E4F-7607-2772-79E7-1F18672BF2A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53837" y="2754086"/>
            <a:ext cx="914400" cy="914400"/>
          </a:xfrm>
          <a:prstGeom prst="rect">
            <a:avLst/>
          </a:prstGeom>
        </p:spPr>
      </p:pic>
    </p:spTree>
    <p:extLst>
      <p:ext uri="{BB962C8B-B14F-4D97-AF65-F5344CB8AC3E}">
        <p14:creationId xmlns:p14="http://schemas.microsoft.com/office/powerpoint/2010/main" val="2271442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useBgFill="1">
        <p:nvSpPr>
          <p:cNvPr id="194" name="Rectangle 193">
            <a:extLst>
              <a:ext uri="{FF2B5EF4-FFF2-40B4-BE49-F238E27FC236}">
                <a16:creationId xmlns:a16="http://schemas.microsoft.com/office/drawing/2014/main" id="{7A5FC171-5EF1-470A-B19B-DB937973D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96" name="Group 195">
            <a:extLst>
              <a:ext uri="{FF2B5EF4-FFF2-40B4-BE49-F238E27FC236}">
                <a16:creationId xmlns:a16="http://schemas.microsoft.com/office/drawing/2014/main" id="{AAD68EE7-6E6F-4168-83FE-BCDDC20F56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97" name="Freeform 11">
              <a:extLst>
                <a:ext uri="{FF2B5EF4-FFF2-40B4-BE49-F238E27FC236}">
                  <a16:creationId xmlns:a16="http://schemas.microsoft.com/office/drawing/2014/main" id="{38C7C522-2CA3-4927-812D-9F1AC9FF8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98" name="Freeform 12">
              <a:extLst>
                <a:ext uri="{FF2B5EF4-FFF2-40B4-BE49-F238E27FC236}">
                  <a16:creationId xmlns:a16="http://schemas.microsoft.com/office/drawing/2014/main" id="{995459CF-DC15-4960-B065-B8C71F25B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99" name="Freeform 13">
              <a:extLst>
                <a:ext uri="{FF2B5EF4-FFF2-40B4-BE49-F238E27FC236}">
                  <a16:creationId xmlns:a16="http://schemas.microsoft.com/office/drawing/2014/main" id="{4D5D9080-6901-48E6-B2A9-DA3090880B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00" name="Freeform 14">
              <a:extLst>
                <a:ext uri="{FF2B5EF4-FFF2-40B4-BE49-F238E27FC236}">
                  <a16:creationId xmlns:a16="http://schemas.microsoft.com/office/drawing/2014/main" id="{1A2BD6BF-BDB9-43A3-B792-B7B26CC647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01" name="Freeform 15">
              <a:extLst>
                <a:ext uri="{FF2B5EF4-FFF2-40B4-BE49-F238E27FC236}">
                  <a16:creationId xmlns:a16="http://schemas.microsoft.com/office/drawing/2014/main" id="{B96208F4-D505-4A68-BEDF-E96961846D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02" name="Freeform 16">
              <a:extLst>
                <a:ext uri="{FF2B5EF4-FFF2-40B4-BE49-F238E27FC236}">
                  <a16:creationId xmlns:a16="http://schemas.microsoft.com/office/drawing/2014/main" id="{6BB5AC3B-3C17-491B-9140-0261A64CF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03" name="Freeform 17">
              <a:extLst>
                <a:ext uri="{FF2B5EF4-FFF2-40B4-BE49-F238E27FC236}">
                  <a16:creationId xmlns:a16="http://schemas.microsoft.com/office/drawing/2014/main" id="{9C3FE957-2461-4A04-9808-804832D2FD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04" name="Freeform 18">
              <a:extLst>
                <a:ext uri="{FF2B5EF4-FFF2-40B4-BE49-F238E27FC236}">
                  <a16:creationId xmlns:a16="http://schemas.microsoft.com/office/drawing/2014/main" id="{9E7D39AF-E43F-4198-A96B-0C6F6879B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05" name="Freeform 19">
              <a:extLst>
                <a:ext uri="{FF2B5EF4-FFF2-40B4-BE49-F238E27FC236}">
                  <a16:creationId xmlns:a16="http://schemas.microsoft.com/office/drawing/2014/main" id="{2163D5F0-0E60-477F-81E5-926E3D2C4E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06" name="Freeform 20">
              <a:extLst>
                <a:ext uri="{FF2B5EF4-FFF2-40B4-BE49-F238E27FC236}">
                  <a16:creationId xmlns:a16="http://schemas.microsoft.com/office/drawing/2014/main" id="{CA971080-800C-4323-A282-9C7F0C2753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07" name="Freeform 21">
              <a:extLst>
                <a:ext uri="{FF2B5EF4-FFF2-40B4-BE49-F238E27FC236}">
                  <a16:creationId xmlns:a16="http://schemas.microsoft.com/office/drawing/2014/main" id="{8BEDE905-174F-4921-8707-372BD09EC1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08" name="Freeform 22">
              <a:extLst>
                <a:ext uri="{FF2B5EF4-FFF2-40B4-BE49-F238E27FC236}">
                  <a16:creationId xmlns:a16="http://schemas.microsoft.com/office/drawing/2014/main" id="{ADFEA88C-59D1-4353-9ABE-DA58386049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sp>
        <p:nvSpPr>
          <p:cNvPr id="2" name="Τίτλος 1">
            <a:extLst>
              <a:ext uri="{FF2B5EF4-FFF2-40B4-BE49-F238E27FC236}">
                <a16:creationId xmlns:a16="http://schemas.microsoft.com/office/drawing/2014/main" id="{42AD705B-869C-9F78-1FB3-F6FA8A13C5B0}"/>
              </a:ext>
            </a:extLst>
          </p:cNvPr>
          <p:cNvSpPr>
            <a:spLocks noGrp="1"/>
          </p:cNvSpPr>
          <p:nvPr>
            <p:ph type="title"/>
          </p:nvPr>
        </p:nvSpPr>
        <p:spPr>
          <a:xfrm>
            <a:off x="3584963" y="437204"/>
            <a:ext cx="8911687" cy="1280890"/>
          </a:xfrm>
        </p:spPr>
        <p:txBody>
          <a:bodyPr>
            <a:normAutofit/>
          </a:bodyPr>
          <a:lstStyle/>
          <a:p>
            <a:r>
              <a:rPr lang="el-GR" b="1">
                <a:latin typeface="Arial"/>
                <a:ea typeface="+mj-lt"/>
                <a:cs typeface="+mj-lt"/>
              </a:rPr>
              <a:t>Φυσική προσέγγιση</a:t>
            </a:r>
            <a:r>
              <a:rPr lang="el-GR">
                <a:latin typeface="Arial"/>
                <a:ea typeface="+mj-lt"/>
                <a:cs typeface="+mj-lt"/>
              </a:rPr>
              <a:t> </a:t>
            </a:r>
            <a:endParaRPr lang="el-GR">
              <a:latin typeface="Arial"/>
            </a:endParaRPr>
          </a:p>
        </p:txBody>
      </p:sp>
      <p:grpSp>
        <p:nvGrpSpPr>
          <p:cNvPr id="210" name="Group 209">
            <a:extLst>
              <a:ext uri="{FF2B5EF4-FFF2-40B4-BE49-F238E27FC236}">
                <a16:creationId xmlns:a16="http://schemas.microsoft.com/office/drawing/2014/main" id="{4D8D5B2B-7539-4692-96C7-956FDD481D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11" name="Freeform 27">
              <a:extLst>
                <a:ext uri="{FF2B5EF4-FFF2-40B4-BE49-F238E27FC236}">
                  <a16:creationId xmlns:a16="http://schemas.microsoft.com/office/drawing/2014/main" id="{01F56A0F-589B-4CE8-ACA8-16FF7B1E12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12" name="Freeform 28">
              <a:extLst>
                <a:ext uri="{FF2B5EF4-FFF2-40B4-BE49-F238E27FC236}">
                  <a16:creationId xmlns:a16="http://schemas.microsoft.com/office/drawing/2014/main" id="{0617EF01-C9DD-49D3-8908-08A76FA764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13" name="Freeform 29">
              <a:extLst>
                <a:ext uri="{FF2B5EF4-FFF2-40B4-BE49-F238E27FC236}">
                  <a16:creationId xmlns:a16="http://schemas.microsoft.com/office/drawing/2014/main" id="{A12BC412-C80D-4F01-BD6C-35A065C672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14" name="Freeform 30">
              <a:extLst>
                <a:ext uri="{FF2B5EF4-FFF2-40B4-BE49-F238E27FC236}">
                  <a16:creationId xmlns:a16="http://schemas.microsoft.com/office/drawing/2014/main" id="{D66FC409-A644-41DE-AF06-C7D374CF8A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15" name="Freeform 31">
              <a:extLst>
                <a:ext uri="{FF2B5EF4-FFF2-40B4-BE49-F238E27FC236}">
                  <a16:creationId xmlns:a16="http://schemas.microsoft.com/office/drawing/2014/main" id="{72E31667-996B-4BEB-AA28-B7BA46346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216" name="Freeform 32">
              <a:extLst>
                <a:ext uri="{FF2B5EF4-FFF2-40B4-BE49-F238E27FC236}">
                  <a16:creationId xmlns:a16="http://schemas.microsoft.com/office/drawing/2014/main" id="{B5286DA5-36AF-465E-8B17-EE32FCB5C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217" name="Freeform 33">
              <a:extLst>
                <a:ext uri="{FF2B5EF4-FFF2-40B4-BE49-F238E27FC236}">
                  <a16:creationId xmlns:a16="http://schemas.microsoft.com/office/drawing/2014/main" id="{EF5BC6ED-F1E5-43AF-9DC4-539198985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218" name="Freeform 34">
              <a:extLst>
                <a:ext uri="{FF2B5EF4-FFF2-40B4-BE49-F238E27FC236}">
                  <a16:creationId xmlns:a16="http://schemas.microsoft.com/office/drawing/2014/main" id="{B871659D-02E2-4544-8225-DA9A0D3FE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219" name="Freeform 35">
              <a:extLst>
                <a:ext uri="{FF2B5EF4-FFF2-40B4-BE49-F238E27FC236}">
                  <a16:creationId xmlns:a16="http://schemas.microsoft.com/office/drawing/2014/main" id="{0741C423-01DC-43E6-B41E-EB37934C23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20" name="Freeform 36">
              <a:extLst>
                <a:ext uri="{FF2B5EF4-FFF2-40B4-BE49-F238E27FC236}">
                  <a16:creationId xmlns:a16="http://schemas.microsoft.com/office/drawing/2014/main" id="{AEB1085C-0035-4E7D-A905-DB7603D9BE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21" name="Freeform 37">
              <a:extLst>
                <a:ext uri="{FF2B5EF4-FFF2-40B4-BE49-F238E27FC236}">
                  <a16:creationId xmlns:a16="http://schemas.microsoft.com/office/drawing/2014/main" id="{41C9FE3F-7AEF-4142-9E70-1AAB92A992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2" name="Freeform 38">
              <a:extLst>
                <a:ext uri="{FF2B5EF4-FFF2-40B4-BE49-F238E27FC236}">
                  <a16:creationId xmlns:a16="http://schemas.microsoft.com/office/drawing/2014/main" id="{07FA83E8-0042-4D3D-87A1-FDE325C515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24" name="Rectangle 223">
            <a:extLst>
              <a:ext uri="{FF2B5EF4-FFF2-40B4-BE49-F238E27FC236}">
                <a16:creationId xmlns:a16="http://schemas.microsoft.com/office/drawing/2014/main" id="{685D77DF-610F-4D0F-A3D2-4FBBC96640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26" name="Freeform 11">
            <a:extLst>
              <a:ext uri="{FF2B5EF4-FFF2-40B4-BE49-F238E27FC236}">
                <a16:creationId xmlns:a16="http://schemas.microsoft.com/office/drawing/2014/main" id="{2513384B-399F-47B1-9ABD-172607AA4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Θέση περιεχομένου 2">
            <a:extLst>
              <a:ext uri="{FF2B5EF4-FFF2-40B4-BE49-F238E27FC236}">
                <a16:creationId xmlns:a16="http://schemas.microsoft.com/office/drawing/2014/main" id="{32ABE12B-0D68-E3FB-FAFD-C14A665F2AAF}"/>
              </a:ext>
            </a:extLst>
          </p:cNvPr>
          <p:cNvSpPr>
            <a:spLocks noGrp="1"/>
          </p:cNvSpPr>
          <p:nvPr>
            <p:ph idx="1"/>
          </p:nvPr>
        </p:nvSpPr>
        <p:spPr>
          <a:xfrm>
            <a:off x="6097288" y="1084054"/>
            <a:ext cx="9001664" cy="4798414"/>
          </a:xfrm>
        </p:spPr>
        <p:txBody>
          <a:bodyPr vert="horz" lIns="91440" tIns="45720" rIns="91440" bIns="45720" rtlCol="0" anchor="t">
            <a:normAutofit/>
          </a:bodyPr>
          <a:lstStyle/>
          <a:p>
            <a:endParaRPr lang="el-GR"/>
          </a:p>
          <a:p>
            <a:endParaRPr lang="el-GR"/>
          </a:p>
        </p:txBody>
      </p:sp>
      <p:sp>
        <p:nvSpPr>
          <p:cNvPr id="8" name="TextBox 7">
            <a:extLst>
              <a:ext uri="{FF2B5EF4-FFF2-40B4-BE49-F238E27FC236}">
                <a16:creationId xmlns:a16="http://schemas.microsoft.com/office/drawing/2014/main" id="{FF2EAA7A-D8FF-9B53-805E-DF32A0768E8A}"/>
              </a:ext>
            </a:extLst>
          </p:cNvPr>
          <p:cNvSpPr txBox="1"/>
          <p:nvPr/>
        </p:nvSpPr>
        <p:spPr>
          <a:xfrm>
            <a:off x="4379342" y="1130062"/>
            <a:ext cx="3749615"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l-GR" sz="2000">
              <a:latin typeface="Arial"/>
              <a:cs typeface="Arial"/>
            </a:endParaRPr>
          </a:p>
        </p:txBody>
      </p:sp>
      <p:sp>
        <p:nvSpPr>
          <p:cNvPr id="9" name="TextBox 8">
            <a:extLst>
              <a:ext uri="{FF2B5EF4-FFF2-40B4-BE49-F238E27FC236}">
                <a16:creationId xmlns:a16="http://schemas.microsoft.com/office/drawing/2014/main" id="{86658F7C-9FC4-F3E5-8D53-32C2E37EA1C2}"/>
              </a:ext>
            </a:extLst>
          </p:cNvPr>
          <p:cNvSpPr txBox="1"/>
          <p:nvPr/>
        </p:nvSpPr>
        <p:spPr>
          <a:xfrm>
            <a:off x="7628627" y="3200400"/>
            <a:ext cx="478478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l-GR">
              <a:latin typeface="Arial"/>
              <a:cs typeface="Arial"/>
            </a:endParaRPr>
          </a:p>
        </p:txBody>
      </p:sp>
      <p:graphicFrame>
        <p:nvGraphicFramePr>
          <p:cNvPr id="189" name="TextBox 186">
            <a:extLst>
              <a:ext uri="{FF2B5EF4-FFF2-40B4-BE49-F238E27FC236}">
                <a16:creationId xmlns:a16="http://schemas.microsoft.com/office/drawing/2014/main" id="{782C2053-1416-B163-3B74-BA600924B14E}"/>
              </a:ext>
            </a:extLst>
          </p:cNvPr>
          <p:cNvGraphicFramePr/>
          <p:nvPr>
            <p:extLst>
              <p:ext uri="{D42A27DB-BD31-4B8C-83A1-F6EECF244321}">
                <p14:modId xmlns:p14="http://schemas.microsoft.com/office/powerpoint/2010/main" val="1820467571"/>
              </p:ext>
            </p:extLst>
          </p:nvPr>
        </p:nvGraphicFramePr>
        <p:xfrm>
          <a:off x="720156" y="526675"/>
          <a:ext cx="11000116" cy="69373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Γραφικό 11" descr="Καρφίτσωμα με συμπαγές γέμισμα">
            <a:extLst>
              <a:ext uri="{FF2B5EF4-FFF2-40B4-BE49-F238E27FC236}">
                <a16:creationId xmlns:a16="http://schemas.microsoft.com/office/drawing/2014/main" id="{50554FDE-67AE-0311-A1DD-CAED3CF333A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81050" y="2359479"/>
            <a:ext cx="914400" cy="914400"/>
          </a:xfrm>
          <a:prstGeom prst="rect">
            <a:avLst/>
          </a:prstGeom>
        </p:spPr>
      </p:pic>
      <p:pic>
        <p:nvPicPr>
          <p:cNvPr id="12" name="Γραφικό 11" descr="Καρφίτσωμα με συμπαγές γέμισμα">
            <a:extLst>
              <a:ext uri="{FF2B5EF4-FFF2-40B4-BE49-F238E27FC236}">
                <a16:creationId xmlns:a16="http://schemas.microsoft.com/office/drawing/2014/main" id="{76E3D2A0-DD7C-C78A-11B7-D03CEC62521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520440" y="2323792"/>
            <a:ext cx="914400" cy="914400"/>
          </a:xfrm>
          <a:prstGeom prst="rect">
            <a:avLst/>
          </a:prstGeom>
        </p:spPr>
      </p:pic>
    </p:spTree>
    <p:extLst>
      <p:ext uri="{BB962C8B-B14F-4D97-AF65-F5344CB8AC3E}">
        <p14:creationId xmlns:p14="http://schemas.microsoft.com/office/powerpoint/2010/main" val="3296662815"/>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Πάπυρος: Οριζόντιος 3">
            <a:extLst>
              <a:ext uri="{FF2B5EF4-FFF2-40B4-BE49-F238E27FC236}">
                <a16:creationId xmlns:a16="http://schemas.microsoft.com/office/drawing/2014/main" id="{428052F4-746E-FD2A-FE59-7AD3035C723D}"/>
              </a:ext>
            </a:extLst>
          </p:cNvPr>
          <p:cNvSpPr/>
          <p:nvPr/>
        </p:nvSpPr>
        <p:spPr>
          <a:xfrm>
            <a:off x="1676738" y="1140603"/>
            <a:ext cx="9891622" cy="3464943"/>
          </a:xfrm>
          <a:prstGeom prst="horizontalScroll">
            <a:avLst/>
          </a:prstGeom>
          <a:solidFill>
            <a:schemeClr val="accent2">
              <a:lumMod val="20000"/>
              <a:lumOff val="8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Θέση περιεχομένου 2">
            <a:extLst>
              <a:ext uri="{FF2B5EF4-FFF2-40B4-BE49-F238E27FC236}">
                <a16:creationId xmlns:a16="http://schemas.microsoft.com/office/drawing/2014/main" id="{157D798B-B61F-3C8E-67FE-F6081E47EE8B}"/>
              </a:ext>
            </a:extLst>
          </p:cNvPr>
          <p:cNvSpPr>
            <a:spLocks noGrp="1"/>
          </p:cNvSpPr>
          <p:nvPr>
            <p:ph idx="1"/>
          </p:nvPr>
        </p:nvSpPr>
        <p:spPr>
          <a:xfrm>
            <a:off x="2359174" y="1716656"/>
            <a:ext cx="9246079" cy="2613056"/>
          </a:xfrm>
        </p:spPr>
        <p:txBody>
          <a:bodyPr vert="horz" lIns="91440" tIns="45720" rIns="91440" bIns="45720" rtlCol="0" anchor="t">
            <a:normAutofit fontScale="92500" lnSpcReduction="10000"/>
          </a:bodyPr>
          <a:lstStyle/>
          <a:p>
            <a:pPr marL="0" indent="0">
              <a:spcBef>
                <a:spcPts val="0"/>
              </a:spcBef>
              <a:buNone/>
            </a:pPr>
            <a:r>
              <a:rPr lang="el-GR" sz="2400">
                <a:solidFill>
                  <a:schemeClr val="tx1"/>
                </a:solidFill>
                <a:latin typeface="Arial"/>
                <a:cs typeface="Calibri"/>
              </a:rPr>
              <a:t>Ο βασικός ρόλος που διαδραματίζει ο διδάσκοντας είναι κατά κύριο λόγο οργανωτικό και η παρουσία του στην τάξη είναι στα πλαίσια «χαμηλών τόνων». Κοινώς, είναι μια «σιωπηλή» μέθοδος, καθώς όσο οι μαθητές εξασκούν την γλώσσα, ο δάσκαλος αποστασιοποιείται κρατώντας μια ουδέτερη στάση, δημιουργώντας ένα ήρεμο κλήμα με την βοήθεια της μουσικής, καλλιεργώντας παράλληλα και ένα καλλιεργημένο πνεύμα στα παιδιά.</a:t>
            </a:r>
            <a:r>
              <a:rPr lang="en-US" sz="2400">
                <a:solidFill>
                  <a:srgbClr val="444444"/>
                </a:solidFill>
                <a:latin typeface="Calibri"/>
                <a:cs typeface="Calibri"/>
              </a:rPr>
              <a:t> </a:t>
            </a:r>
            <a:endParaRPr lang="en-US" sz="2400">
              <a:ea typeface="+mn-lt"/>
              <a:cs typeface="+mn-lt"/>
            </a:endParaRPr>
          </a:p>
          <a:p>
            <a:endParaRPr lang="el-GR"/>
          </a:p>
        </p:txBody>
      </p:sp>
      <p:sp>
        <p:nvSpPr>
          <p:cNvPr id="5" name="TextBox 4">
            <a:extLst>
              <a:ext uri="{FF2B5EF4-FFF2-40B4-BE49-F238E27FC236}">
                <a16:creationId xmlns:a16="http://schemas.microsoft.com/office/drawing/2014/main" id="{50263B59-B11F-64B9-99BE-C76C37304B21}"/>
              </a:ext>
            </a:extLst>
          </p:cNvPr>
          <p:cNvSpPr txBox="1"/>
          <p:nvPr/>
        </p:nvSpPr>
        <p:spPr>
          <a:xfrm>
            <a:off x="4177553" y="466333"/>
            <a:ext cx="676536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3200" b="1">
                <a:solidFill>
                  <a:schemeClr val="accent2">
                    <a:lumMod val="75000"/>
                  </a:schemeClr>
                </a:solidFill>
                <a:latin typeface="Arial"/>
                <a:cs typeface="Arial"/>
              </a:rPr>
              <a:t>Φυσική προσέγγιση</a:t>
            </a:r>
          </a:p>
        </p:txBody>
      </p:sp>
      <p:pic>
        <p:nvPicPr>
          <p:cNvPr id="6" name="Γραφικό 6" descr="Εγκέφαλος σε κεφάλι με συμπαγές γέμισμα">
            <a:extLst>
              <a:ext uri="{FF2B5EF4-FFF2-40B4-BE49-F238E27FC236}">
                <a16:creationId xmlns:a16="http://schemas.microsoft.com/office/drawing/2014/main" id="{7B232905-4DE8-EDE0-EFBA-C47BCD54081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64989" y="4651640"/>
            <a:ext cx="2050211" cy="2035833"/>
          </a:xfrm>
          <a:prstGeom prst="rect">
            <a:avLst/>
          </a:prstGeom>
        </p:spPr>
      </p:pic>
    </p:spTree>
    <p:extLst>
      <p:ext uri="{BB962C8B-B14F-4D97-AF65-F5344CB8AC3E}">
        <p14:creationId xmlns:p14="http://schemas.microsoft.com/office/powerpoint/2010/main" val="96506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theme/theme1.xml><?xml version="1.0" encoding="utf-8"?>
<a:theme xmlns:a="http://schemas.openxmlformats.org/drawingml/2006/main" name="Θρόισμα">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Application>Microsoft Office PowerPoint</Application>
  <PresentationFormat>Ευρεία οθόνη</PresentationFormat>
  <Slides>12</Slides>
  <Notes>0</Notes>
  <HiddenSlides>0</HiddenSlide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Θρόισμα</vt:lpstr>
      <vt:lpstr>ΔΗΜΟΚΡΙΤΕΙΟ ΠΑΝΕΠΙΣΤΗΜΙΟ ΘΡΑΚΗΣ ΣΧΟΛΗ ΕΠΙΣΤΗΜΩΝ ΑΓΩΓΗΣ ΤΜΗΜΑ ΕΠΙΣΤΗΜΩΝ ΤΗΣ ΕΚΠΑΙΔΕΥΣΗΣ ΣΤΗΝ ΠΡΟΣΧΟΛΙΚΗ ΗΛΙΚΙΑ</vt:lpstr>
      <vt:lpstr>Παρουσίαση του PowerPoint</vt:lpstr>
      <vt:lpstr>  ΔΕΥΤΕΡΗ &amp; ΞΕΝΗ ΓΛΩΣΣΑ</vt:lpstr>
      <vt:lpstr>ΠΡΟΣΕΓΓΙΣΕΙΣ ΔΙΔΑΣΚΑΛΙΑΣ ΤΗΣ ΔΕΥΤΕΡΗΣ/ΞΕΝΗΣ ΓΛΩΣΣΑΣ</vt:lpstr>
      <vt:lpstr>Άμεση μέθοδος</vt:lpstr>
      <vt:lpstr>Παρουσίαση του PowerPoint</vt:lpstr>
      <vt:lpstr>Παρουσίαση του PowerPoint</vt:lpstr>
      <vt:lpstr>Φυσική προσέγγιση </vt:lpstr>
      <vt:lpstr>Παρουσίαση του PowerPoint</vt:lpstr>
      <vt:lpstr>Παρουσίαση του PowerPoint</vt:lpstr>
      <vt:lpstr>Παρουσίαση του PowerPoint</vt:lpstr>
      <vt:lpstr>Ευχαριστούμε για την προσοχή σας!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ΔΗΜΟΚΡΙΤΕΙΟ ΠΑΝΕΠΙΣΤΗΜΙΟ ΘΡΑΚΗΣ ΣΧΟΛΗ ΕΠΙΣΤΗΜΩΝ ΑΓΩΓΗΣ ΤΜΗΜΑ ΕΠΙΣΤΗΜΩΝ ΤΗΣ ΕΚΠΑΙΔΕΥΣΗΣ ΣΤΗΝ ΠΡΟΣΧΟΛΙΚΗ ΗΛΙΚΙΑ</dc:title>
  <dc:creator>Toshiba</dc:creator>
  <cp:revision>34</cp:revision>
  <dcterms:created xsi:type="dcterms:W3CDTF">2023-03-02T17:23:52Z</dcterms:created>
  <dcterms:modified xsi:type="dcterms:W3CDTF">2023-03-05T22:23:48Z</dcterms:modified>
</cp:coreProperties>
</file>