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73" r:id="rId3"/>
    <p:sldId id="308" r:id="rId4"/>
    <p:sldId id="303" r:id="rId5"/>
    <p:sldId id="346" r:id="rId6"/>
    <p:sldId id="344" r:id="rId7"/>
    <p:sldId id="347" r:id="rId8"/>
    <p:sldId id="317" r:id="rId9"/>
    <p:sldId id="348" r:id="rId10"/>
    <p:sldId id="304" r:id="rId11"/>
    <p:sldId id="339" r:id="rId12"/>
    <p:sldId id="349" r:id="rId13"/>
    <p:sldId id="305" r:id="rId14"/>
    <p:sldId id="345" r:id="rId15"/>
    <p:sldId id="350" r:id="rId16"/>
    <p:sldId id="343" r:id="rId17"/>
    <p:sldId id="370" r:id="rId18"/>
    <p:sldId id="306" r:id="rId19"/>
    <p:sldId id="351" r:id="rId20"/>
    <p:sldId id="318" r:id="rId21"/>
    <p:sldId id="325" r:id="rId22"/>
    <p:sldId id="326" r:id="rId23"/>
    <p:sldId id="327" r:id="rId24"/>
    <p:sldId id="328" r:id="rId25"/>
    <p:sldId id="352" r:id="rId26"/>
    <p:sldId id="340" r:id="rId27"/>
    <p:sldId id="341" r:id="rId28"/>
    <p:sldId id="319" r:id="rId29"/>
    <p:sldId id="355" r:id="rId30"/>
    <p:sldId id="330" r:id="rId31"/>
    <p:sldId id="353" r:id="rId32"/>
    <p:sldId id="257" r:id="rId33"/>
    <p:sldId id="258" r:id="rId34"/>
    <p:sldId id="357" r:id="rId35"/>
    <p:sldId id="358" r:id="rId36"/>
    <p:sldId id="361" r:id="rId37"/>
    <p:sldId id="359" r:id="rId38"/>
    <p:sldId id="360" r:id="rId39"/>
    <p:sldId id="291" r:id="rId40"/>
    <p:sldId id="289" r:id="rId41"/>
    <p:sldId id="292" r:id="rId42"/>
    <p:sldId id="354" r:id="rId43"/>
    <p:sldId id="363" r:id="rId44"/>
    <p:sldId id="365" r:id="rId45"/>
    <p:sldId id="290" r:id="rId46"/>
    <p:sldId id="362" r:id="rId47"/>
    <p:sldId id="293" r:id="rId48"/>
    <p:sldId id="364" r:id="rId49"/>
    <p:sldId id="261" r:id="rId50"/>
    <p:sldId id="298" r:id="rId51"/>
    <p:sldId id="272" r:id="rId52"/>
    <p:sldId id="279" r:id="rId53"/>
    <p:sldId id="280" r:id="rId54"/>
    <p:sldId id="336" r:id="rId55"/>
    <p:sldId id="337" r:id="rId56"/>
    <p:sldId id="375" r:id="rId57"/>
    <p:sldId id="379" r:id="rId58"/>
    <p:sldId id="380" r:id="rId59"/>
    <p:sldId id="381" r:id="rId60"/>
    <p:sldId id="383" r:id="rId61"/>
    <p:sldId id="338" r:id="rId62"/>
    <p:sldId id="366" r:id="rId63"/>
    <p:sldId id="263" r:id="rId64"/>
    <p:sldId id="369" r:id="rId65"/>
    <p:sldId id="264" r:id="rId66"/>
    <p:sldId id="274" r:id="rId67"/>
    <p:sldId id="275" r:id="rId68"/>
    <p:sldId id="276" r:id="rId69"/>
    <p:sldId id="277" r:id="rId70"/>
    <p:sldId id="281" r:id="rId71"/>
    <p:sldId id="282" r:id="rId72"/>
    <p:sldId id="283" r:id="rId73"/>
    <p:sldId id="295" r:id="rId74"/>
    <p:sldId id="299" r:id="rId75"/>
    <p:sldId id="322" r:id="rId76"/>
    <p:sldId id="296" r:id="rId77"/>
    <p:sldId id="300" r:id="rId78"/>
    <p:sldId id="265" r:id="rId79"/>
    <p:sldId id="284" r:id="rId80"/>
    <p:sldId id="287" r:id="rId81"/>
    <p:sldId id="288" r:id="rId82"/>
    <p:sldId id="285" r:id="rId83"/>
    <p:sldId id="286" r:id="rId84"/>
    <p:sldId id="266" r:id="rId85"/>
    <p:sldId id="368" r:id="rId86"/>
    <p:sldId id="371" r:id="rId87"/>
    <p:sldId id="372" r:id="rId8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5A62D78-2875-4069-B8E4-07F88AB2616E}" type="datetimeFigureOut">
              <a:rPr lang="el-GR" smtClean="0"/>
              <a:pPr/>
              <a:t>20/10/2022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F3E1B17-9B2A-41F6-A33C-B30C16EEFCE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62D78-2875-4069-B8E4-07F88AB2616E}" type="datetimeFigureOut">
              <a:rPr lang="el-GR" smtClean="0"/>
              <a:pPr/>
              <a:t>20/10/2022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E1B17-9B2A-41F6-A33C-B30C16EEFCE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
            <a:ext cx="7772400" cy="1268759"/>
          </a:xfrm>
        </p:spPr>
        <p:txBody>
          <a:bodyPr/>
          <a:lstStyle/>
          <a:p>
            <a:r>
              <a:rPr lang="el-GR" dirty="0" smtClean="0"/>
              <a:t>ΠΕΡΙ ΚΑΤΑΝΑΛΩΣΗΣ</a:t>
            </a:r>
            <a:endParaRPr lang="el-GR" dirty="0"/>
          </a:p>
        </p:txBody>
      </p:sp>
      <p:sp>
        <p:nvSpPr>
          <p:cNvPr id="3" name="2 - Υπότιτλος"/>
          <p:cNvSpPr>
            <a:spLocks noGrp="1"/>
          </p:cNvSpPr>
          <p:nvPr>
            <p:ph type="subTitle" idx="1"/>
          </p:nvPr>
        </p:nvSpPr>
        <p:spPr>
          <a:xfrm>
            <a:off x="1000100" y="1428736"/>
            <a:ext cx="6929486" cy="5429264"/>
          </a:xfrm>
        </p:spPr>
        <p:txBody>
          <a:bodyPr>
            <a:noAutofit/>
          </a:bodyPr>
          <a:lstStyle/>
          <a:p>
            <a:pPr algn="just"/>
            <a:r>
              <a:rPr lang="el-GR" dirty="0" smtClean="0">
                <a:solidFill>
                  <a:schemeClr val="tx1"/>
                </a:solidFill>
              </a:rPr>
              <a:t>Ο λόγος περί κατανάλωσης είναι λόγος πολιτισμικός</a:t>
            </a:r>
            <a:r>
              <a:rPr lang="en-US" dirty="0" smtClean="0">
                <a:solidFill>
                  <a:schemeClr val="tx1"/>
                </a:solidFill>
              </a:rPr>
              <a:t>. </a:t>
            </a:r>
            <a:endParaRPr lang="el-GR" dirty="0" smtClean="0">
              <a:solidFill>
                <a:schemeClr val="tx1"/>
              </a:solidFill>
            </a:endParaRPr>
          </a:p>
          <a:p>
            <a:pPr algn="just"/>
            <a:r>
              <a:rPr lang="en-US" dirty="0" smtClean="0">
                <a:solidFill>
                  <a:schemeClr val="tx1"/>
                </a:solidFill>
              </a:rPr>
              <a:t>M</a:t>
            </a:r>
            <a:r>
              <a:rPr lang="el-GR" dirty="0" err="1" smtClean="0">
                <a:solidFill>
                  <a:schemeClr val="tx1"/>
                </a:solidFill>
              </a:rPr>
              <a:t>έσα</a:t>
            </a:r>
            <a:r>
              <a:rPr lang="el-GR" dirty="0" smtClean="0">
                <a:solidFill>
                  <a:schemeClr val="tx1"/>
                </a:solidFill>
              </a:rPr>
              <a:t> από αυτόν αποκαλύπτονται οι πολιτισμικοί κώδικες, τα όρια, τα περιθώρια, οι αποκλεισμοί</a:t>
            </a:r>
            <a:r>
              <a:rPr lang="en-US" dirty="0" smtClean="0">
                <a:solidFill>
                  <a:schemeClr val="tx1"/>
                </a:solidFill>
              </a:rPr>
              <a:t>.</a:t>
            </a:r>
            <a:r>
              <a:rPr lang="el-GR" dirty="0" smtClean="0">
                <a:solidFill>
                  <a:schemeClr val="tx1"/>
                </a:solidFill>
              </a:rPr>
              <a:t> Καταναλώνω σημαίνει συναινώ, συμμορφώνομαι αντιδρώ, ανθίσταμαι, απορρίπτω. </a:t>
            </a:r>
          </a:p>
          <a:p>
            <a:pPr algn="just"/>
            <a:endParaRPr lang="el-GR" dirty="0" smtClean="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Μεταπολεμικές μαρξιστικές αναγνώσεις</a:t>
            </a:r>
            <a:endParaRPr lang="el-GR" dirty="0"/>
          </a:p>
        </p:txBody>
      </p:sp>
      <p:sp>
        <p:nvSpPr>
          <p:cNvPr id="3" name="2 - Θέση περιεχομένου"/>
          <p:cNvSpPr>
            <a:spLocks noGrp="1"/>
          </p:cNvSpPr>
          <p:nvPr>
            <p:ph idx="1"/>
          </p:nvPr>
        </p:nvSpPr>
        <p:spPr>
          <a:xfrm>
            <a:off x="642910" y="1600200"/>
            <a:ext cx="7929618" cy="5257800"/>
          </a:xfrm>
        </p:spPr>
        <p:txBody>
          <a:bodyPr>
            <a:noAutofit/>
          </a:bodyPr>
          <a:lstStyle/>
          <a:p>
            <a:pPr>
              <a:buNone/>
            </a:pPr>
            <a:r>
              <a:rPr lang="el-GR" sz="2400" dirty="0" smtClean="0"/>
              <a:t>     Η σχολή της Φραγκφούρτης ιδρύθηκε το 1923. Η γενικότερη απαισιοδοξία που διατρέχει το έργο των θεωρητικών που εντάχθηκαν στη σχολή σχετίζεται με τους ταραγμένους καιρούς που ακολούθησαν τον πρώτο παγκόσμιο πόλεμο στην Ευρώπη και κυρίως με την άνοδο του Στάλιν στη Σοβιετική Ένωση, τις πολιτικές εκκαθαρίσεων και ωμοτήτων. </a:t>
            </a:r>
          </a:p>
          <a:p>
            <a:pPr>
              <a:buNone/>
            </a:pPr>
            <a:endParaRPr lang="el-GR" sz="2400" dirty="0" smtClean="0"/>
          </a:p>
          <a:p>
            <a:pPr>
              <a:buNone/>
            </a:pPr>
            <a:r>
              <a:rPr lang="el-GR" sz="2400" dirty="0" smtClean="0"/>
              <a:t>     Κυρίως όμως το πνεύμα της σχολής αυτής διαποτίστηκε από την ανησυχία για την άνοδο του Χίτλερ στη Γερμανία το 1933 με αποτέλεσμα πολλά μέλη της να μεταναστεύσουν στις ΗΠΑ. </a:t>
            </a:r>
            <a:endParaRPr lang="el-GR" sz="2400"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Η λήξη του δευτέρου παγκοσμίου πολέμου άφησε αλώβητη την καπιταλιστική εξάπλωση, καθώς και την εξάπλωση της μαζικής κουλτούρας σε Ευρώπη και κυρίως σε Αμερική. </a:t>
            </a:r>
          </a:p>
          <a:p>
            <a:pPr>
              <a:buNone/>
            </a:pPr>
            <a:r>
              <a:rPr lang="el-GR" dirty="0" smtClean="0"/>
              <a:t>    Ο καπιταλιστικός τρόπος παραγωγής θα συνιστούσε στον μεταπολεμικό κόσμο όχι μόνο το κυρίαρχο οικονομικό μοντέλο, αλλά πρωτίστως ένα μοντέλο που είχε κατορθώσει να συμπαρασύρει και να αφομοιώσει το πολιτισμικό.</a:t>
            </a:r>
          </a:p>
          <a:p>
            <a:endParaRPr lang="el-GR" dirty="0" smtClean="0"/>
          </a:p>
          <a:p>
            <a:endParaRPr lang="el-GR"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Admin\Desktop\cultural-industry.jpg"/>
          <p:cNvPicPr>
            <a:picLocks noGrp="1" noChangeAspect="1" noChangeArrowheads="1"/>
          </p:cNvPicPr>
          <p:nvPr>
            <p:ph idx="1"/>
          </p:nvPr>
        </p:nvPicPr>
        <p:blipFill>
          <a:blip r:embed="rId2" cstate="print"/>
          <a:srcRect/>
          <a:stretch>
            <a:fillRect/>
          </a:stretch>
        </p:blipFill>
        <p:spPr bwMode="auto">
          <a:xfrm>
            <a:off x="2000232" y="1428736"/>
            <a:ext cx="5143536" cy="4714908"/>
          </a:xfrm>
          <a:prstGeom prst="rect">
            <a:avLst/>
          </a:prstGeom>
          <a:noFill/>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85720" y="1000108"/>
            <a:ext cx="8572560" cy="5643602"/>
          </a:xfrm>
        </p:spPr>
        <p:txBody>
          <a:bodyPr>
            <a:normAutofit/>
          </a:bodyPr>
          <a:lstStyle/>
          <a:p>
            <a:pPr>
              <a:buNone/>
            </a:pPr>
            <a:r>
              <a:rPr lang="el-GR" dirty="0" smtClean="0"/>
              <a:t>    Οι θεωρητικοί της σχολής της Φραγκφούρτης άντλησαν κυρίως από το θεωρητικό και εννοιολογικό </a:t>
            </a:r>
            <a:r>
              <a:rPr lang="el-GR" u="sng" dirty="0" smtClean="0"/>
              <a:t>οπλοστάσιο της </a:t>
            </a:r>
            <a:r>
              <a:rPr lang="el-GR" u="sng" dirty="0" err="1" smtClean="0"/>
              <a:t>μαρξι</a:t>
            </a:r>
            <a:r>
              <a:rPr lang="el-GR" u="sng" dirty="0" smtClean="0"/>
              <a:t>(</a:t>
            </a:r>
            <a:r>
              <a:rPr lang="el-GR" u="sng" dirty="0" err="1" smtClean="0"/>
              <a:t>στι</a:t>
            </a:r>
            <a:r>
              <a:rPr lang="el-GR" u="sng" dirty="0" smtClean="0"/>
              <a:t>)</a:t>
            </a:r>
            <a:r>
              <a:rPr lang="el-GR" u="sng" dirty="0" err="1" smtClean="0"/>
              <a:t>κής</a:t>
            </a:r>
            <a:r>
              <a:rPr lang="el-GR" u="sng" dirty="0" smtClean="0"/>
              <a:t> παράδοσης</a:t>
            </a:r>
            <a:r>
              <a:rPr lang="el-GR" dirty="0" smtClean="0"/>
              <a:t> και έστρεψαν την κριτική τους ενάντια στο καπιταλιστικό σύστημα και την απειλούμενη </a:t>
            </a:r>
            <a:r>
              <a:rPr lang="el-GR" u="sng" dirty="0" smtClean="0"/>
              <a:t>πολιτισμική και κοινωνική ισοπέδωση</a:t>
            </a:r>
            <a:r>
              <a:rPr lang="el-GR" dirty="0" smtClean="0"/>
              <a:t>. </a:t>
            </a:r>
          </a:p>
          <a:p>
            <a:pPr>
              <a:buNone/>
            </a:pPr>
            <a:r>
              <a:rPr lang="el-GR" dirty="0" smtClean="0"/>
              <a:t>     </a:t>
            </a:r>
          </a:p>
          <a:p>
            <a:pPr>
              <a:buNone/>
            </a:pPr>
            <a:r>
              <a:rPr lang="el-GR" dirty="0" smtClean="0"/>
              <a:t>     </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928670"/>
            <a:ext cx="8229600" cy="5197493"/>
          </a:xfrm>
        </p:spPr>
        <p:txBody>
          <a:bodyPr>
            <a:normAutofit fontScale="85000" lnSpcReduction="20000"/>
          </a:bodyPr>
          <a:lstStyle/>
          <a:p>
            <a:r>
              <a:rPr lang="el-GR" dirty="0" smtClean="0"/>
              <a:t>Ο </a:t>
            </a:r>
            <a:r>
              <a:rPr lang="en-US" dirty="0" err="1" smtClean="0"/>
              <a:t>Adorno</a:t>
            </a:r>
            <a:r>
              <a:rPr lang="el-GR" dirty="0" smtClean="0"/>
              <a:t>, ο </a:t>
            </a:r>
            <a:r>
              <a:rPr lang="en-US" dirty="0" err="1" smtClean="0"/>
              <a:t>Horkheimer</a:t>
            </a:r>
            <a:r>
              <a:rPr lang="el-GR" dirty="0" smtClean="0"/>
              <a:t>, ο </a:t>
            </a:r>
            <a:r>
              <a:rPr lang="en-US" dirty="0" smtClean="0"/>
              <a:t>Marcuse</a:t>
            </a:r>
            <a:r>
              <a:rPr lang="el-GR" dirty="0" smtClean="0"/>
              <a:t> και άλλοι, άσκησαν κριτική στη σύγχρονη μαζική κουλτούρα, </a:t>
            </a:r>
            <a:r>
              <a:rPr lang="el-GR" u="sng" dirty="0" smtClean="0"/>
              <a:t>το «τέρας» της υπερκατανάλωσης</a:t>
            </a:r>
            <a:r>
              <a:rPr lang="el-GR" dirty="0" smtClean="0"/>
              <a:t>, αλλά και το καπιταλιστικό σύστημα, που εν γένει χειραγωγεί συνειδήσεις και καταστρατηγεί την ατομικότητα για να επιτύχει την αναπαραγωγή του. Η </a:t>
            </a:r>
            <a:r>
              <a:rPr lang="el-GR" u="sng" dirty="0" smtClean="0"/>
              <a:t>μαζική κουλτούρα</a:t>
            </a:r>
            <a:r>
              <a:rPr lang="el-GR" dirty="0" smtClean="0"/>
              <a:t>, χαρακτηρίζεται από τυποποίηση, αναπαράγει και ενισχύει τις κυρίαρχες –ηγεμονικές- αναγνώσεις. Έννοιες όπως ο </a:t>
            </a:r>
            <a:r>
              <a:rPr lang="el-GR" u="sng" dirty="0" smtClean="0"/>
              <a:t>«φετιχισμός του εμπορεύματος» </a:t>
            </a:r>
            <a:r>
              <a:rPr lang="el-GR" dirty="0" smtClean="0"/>
              <a:t>και η </a:t>
            </a:r>
            <a:r>
              <a:rPr lang="el-GR" u="sng" dirty="0" smtClean="0"/>
              <a:t>«αλλοτρίωση», </a:t>
            </a:r>
            <a:r>
              <a:rPr lang="el-GR" dirty="0" smtClean="0"/>
              <a:t>λειτούργησαν ως σημεία αφετηρίας της κριτικής ανάγνωσης της </a:t>
            </a:r>
            <a:r>
              <a:rPr lang="el-GR" u="sng" dirty="0" smtClean="0"/>
              <a:t>«πολιτιστικής βιομηχανίας», </a:t>
            </a:r>
            <a:r>
              <a:rPr lang="el-GR" dirty="0" smtClean="0"/>
              <a:t>που καταδικάζει το άτομο σε </a:t>
            </a:r>
            <a:r>
              <a:rPr lang="el-GR" u="sng" dirty="0" smtClean="0"/>
              <a:t>«αιώνιο καταναλωτή», </a:t>
            </a:r>
            <a:r>
              <a:rPr lang="el-GR" dirty="0" smtClean="0"/>
              <a:t>τον αντικειμενοποιεί και του στερεί μεθοδευμένα οποιαδήποτε πιθανότητα αντίστασης. </a:t>
            </a:r>
          </a:p>
          <a:p>
            <a:endParaRPr lang="el-GR"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Admin\Desktop\images (1).jpg"/>
          <p:cNvPicPr>
            <a:picLocks noGrp="1" noChangeAspect="1" noChangeArrowheads="1"/>
          </p:cNvPicPr>
          <p:nvPr>
            <p:ph idx="1"/>
          </p:nvPr>
        </p:nvPicPr>
        <p:blipFill>
          <a:blip r:embed="rId2"/>
          <a:srcRect/>
          <a:stretch>
            <a:fillRect/>
          </a:stretch>
        </p:blipFill>
        <p:spPr bwMode="auto">
          <a:xfrm>
            <a:off x="1643042" y="571480"/>
            <a:ext cx="5786478" cy="5643602"/>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πολιτιστική βιομηχανία</a:t>
            </a:r>
            <a:endParaRPr lang="el-GR" dirty="0"/>
          </a:p>
        </p:txBody>
      </p:sp>
      <p:sp>
        <p:nvSpPr>
          <p:cNvPr id="3" name="2 - Θέση περιεχομένου"/>
          <p:cNvSpPr>
            <a:spLocks noGrp="1"/>
          </p:cNvSpPr>
          <p:nvPr>
            <p:ph idx="1"/>
          </p:nvPr>
        </p:nvSpPr>
        <p:spPr>
          <a:xfrm>
            <a:off x="457200" y="1600200"/>
            <a:ext cx="8229600" cy="5114948"/>
          </a:xfrm>
        </p:spPr>
        <p:txBody>
          <a:bodyPr>
            <a:normAutofit fontScale="77500" lnSpcReduction="20000"/>
          </a:bodyPr>
          <a:lstStyle/>
          <a:p>
            <a:r>
              <a:rPr lang="el-GR" sz="3400" dirty="0" smtClean="0"/>
              <a:t>Ο καταναλωτισμός και η εμπορευματοποίηση έχουν «διαβρώσει» την κοινωνία, τις ανθρώπινες σχέσεις και κατά έναν τρόπο έχουν «μολύνει» τον τρόπο με τον άτομο αντιλαμβάνεται και </a:t>
            </a:r>
            <a:r>
              <a:rPr lang="el-GR" sz="3400" dirty="0" err="1" smtClean="0"/>
              <a:t>νοηματοδοτεί</a:t>
            </a:r>
            <a:r>
              <a:rPr lang="el-GR" sz="3400" dirty="0" smtClean="0"/>
              <a:t> τον εαυτό του. Έτσι, ο πολιτισμός γίνεται μαζικός, εξισώνεται με τη βιομηχανική παραγωγή και τελικά η πολιτισμική παραγωγή ταυτίζεται με τη βιομηχανική παραγωγή πολιτισμού. </a:t>
            </a:r>
          </a:p>
          <a:p>
            <a:endParaRPr lang="el-GR" sz="3400" dirty="0" smtClean="0"/>
          </a:p>
          <a:p>
            <a:r>
              <a:rPr lang="el-GR" sz="3400" dirty="0" smtClean="0"/>
              <a:t>Για τη σχολή της Φραγκφούρτης βλ. το αντίστοιχο κεφάλαιο στο </a:t>
            </a:r>
            <a:r>
              <a:rPr lang="en-US" sz="3400" dirty="0" smtClean="0"/>
              <a:t>Ian </a:t>
            </a:r>
            <a:r>
              <a:rPr lang="en-US" sz="3400" dirty="0" err="1" smtClean="0"/>
              <a:t>Craib</a:t>
            </a:r>
            <a:r>
              <a:rPr lang="el-GR" sz="3400" dirty="0" smtClean="0"/>
              <a:t>, 2000, </a:t>
            </a:r>
            <a:r>
              <a:rPr lang="el-GR" sz="3400" i="1" dirty="0" smtClean="0"/>
              <a:t>Σύγχρονη Κοινωνική Θεωρία. Από τον </a:t>
            </a:r>
            <a:r>
              <a:rPr lang="el-GR" sz="3400" i="1" dirty="0" err="1" smtClean="0"/>
              <a:t>Πάρσονς</a:t>
            </a:r>
            <a:r>
              <a:rPr lang="el-GR" sz="3400" i="1" dirty="0" smtClean="0"/>
              <a:t> στον </a:t>
            </a:r>
            <a:r>
              <a:rPr lang="el-GR" sz="3400" i="1" dirty="0" err="1" smtClean="0"/>
              <a:t>Χάμπερμας</a:t>
            </a:r>
            <a:r>
              <a:rPr lang="el-GR" sz="3400" i="1" dirty="0" smtClean="0"/>
              <a:t>,</a:t>
            </a:r>
            <a:r>
              <a:rPr lang="el-GR" sz="3400" dirty="0" smtClean="0"/>
              <a:t> Αθήνα: Ελληνικά Γράμματα, σελ. 411-472 (επανέκδοση ΤΟΠΟΣ, Μοτίβο εκδοτική, 2011).    </a:t>
            </a:r>
          </a:p>
          <a:p>
            <a:endParaRPr lang="el-GR" dirty="0" smtClean="0"/>
          </a:p>
          <a:p>
            <a:endParaRPr lang="el-GR"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6626" name="Picture 2" descr="C:\Users\Admin\Desktop\210917-black-fri-vs-cyber-monday-bd-2x1.jpg"/>
          <p:cNvPicPr>
            <a:picLocks noGrp="1" noChangeAspect="1" noChangeArrowheads="1"/>
          </p:cNvPicPr>
          <p:nvPr>
            <p:ph idx="1"/>
          </p:nvPr>
        </p:nvPicPr>
        <p:blipFill>
          <a:blip r:embed="rId2"/>
          <a:srcRect/>
          <a:stretch>
            <a:fillRect/>
          </a:stretch>
        </p:blipFill>
        <p:spPr bwMode="auto">
          <a:xfrm>
            <a:off x="1000100" y="1285860"/>
            <a:ext cx="7072362" cy="4634721"/>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714356"/>
            <a:ext cx="8229600" cy="5411807"/>
          </a:xfrm>
        </p:spPr>
        <p:txBody>
          <a:bodyPr>
            <a:normAutofit fontScale="85000" lnSpcReduction="20000"/>
          </a:bodyPr>
          <a:lstStyle/>
          <a:p>
            <a:r>
              <a:rPr lang="el-GR" dirty="0" smtClean="0"/>
              <a:t>Χαρακτηριστικά της σύγχρονης κατανάλωσης είναι </a:t>
            </a:r>
            <a:r>
              <a:rPr lang="el-GR" u="sng" dirty="0" smtClean="0"/>
              <a:t>η τυποποίηση </a:t>
            </a:r>
            <a:r>
              <a:rPr lang="el-GR" dirty="0" smtClean="0"/>
              <a:t>και η </a:t>
            </a:r>
            <a:r>
              <a:rPr lang="el-GR" u="sng" dirty="0" err="1" smtClean="0"/>
              <a:t>ψευδοηδονιστική</a:t>
            </a:r>
            <a:r>
              <a:rPr lang="el-GR" u="sng" dirty="0" smtClean="0"/>
              <a:t> ιδεολογία,</a:t>
            </a:r>
            <a:r>
              <a:rPr lang="el-GR" dirty="0" smtClean="0"/>
              <a:t> τα οποία τελικά συνθέτουν τον ιδεολογικό καμβά της </a:t>
            </a:r>
            <a:r>
              <a:rPr lang="el-GR" u="sng" dirty="0" smtClean="0"/>
              <a:t>κοινωνίας της αφθονίας.</a:t>
            </a:r>
            <a:r>
              <a:rPr lang="el-GR" dirty="0" smtClean="0"/>
              <a:t> Η μαζική κουλτούρα δεν δημιουργείται από τα υποκείμενα αλλά κατασκευάζεται με βιομηχανικό τρόπο για αυτά, μετατρέποντάς τα σε άβουλη μάζα. Γίνεται εξάλλου λόγος για </a:t>
            </a:r>
            <a:r>
              <a:rPr lang="el-GR" u="sng" dirty="0" smtClean="0"/>
              <a:t>βιομηχανία της ψυχαγωγίας και του ελεύθερου χρόνου</a:t>
            </a:r>
            <a:r>
              <a:rPr lang="el-GR" dirty="0" smtClean="0"/>
              <a:t> γιατί στο καπιταλιστικό σύστημα η ιδιωτική, προσωπική σφαίρα χειραγωγούνται και ελέγχονται.</a:t>
            </a:r>
          </a:p>
          <a:p>
            <a:endParaRPr lang="el-GR" dirty="0" smtClean="0"/>
          </a:p>
          <a:p>
            <a:r>
              <a:rPr lang="el-GR" dirty="0" smtClean="0"/>
              <a:t> </a:t>
            </a:r>
            <a:r>
              <a:rPr lang="el-GR" dirty="0" err="1" smtClean="0"/>
              <a:t>Σαρίκας</a:t>
            </a:r>
            <a:r>
              <a:rPr lang="el-GR" dirty="0" smtClean="0"/>
              <a:t> Ζήσης, εισαγωγή στο 1984, </a:t>
            </a:r>
            <a:r>
              <a:rPr lang="el-GR" i="1" dirty="0" smtClean="0"/>
              <a:t>Τέχνη και Μαζική Κουλτούρα</a:t>
            </a:r>
            <a:r>
              <a:rPr lang="el-GR" dirty="0" smtClean="0"/>
              <a:t>, Αθήνα: Ύψιλον, σελ. 10.</a:t>
            </a:r>
          </a:p>
          <a:p>
            <a:endParaRPr lang="el-GR"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Admin\Desktop\images (2).jpg"/>
          <p:cNvPicPr>
            <a:picLocks noGrp="1" noChangeAspect="1" noChangeArrowheads="1"/>
          </p:cNvPicPr>
          <p:nvPr>
            <p:ph idx="1"/>
          </p:nvPr>
        </p:nvPicPr>
        <p:blipFill>
          <a:blip r:embed="rId2"/>
          <a:srcRect/>
          <a:stretch>
            <a:fillRect/>
          </a:stretch>
        </p:blipFill>
        <p:spPr bwMode="auto">
          <a:xfrm>
            <a:off x="1571604" y="1357298"/>
            <a:ext cx="5929354" cy="4643470"/>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Χρήστης\Pictures\IMG-e4177dc8e2564db6a0f029e9bd8377bb-V.jpg"/>
          <p:cNvPicPr>
            <a:picLocks noGrp="1" noChangeAspect="1" noChangeArrowheads="1"/>
          </p:cNvPicPr>
          <p:nvPr>
            <p:ph idx="1"/>
          </p:nvPr>
        </p:nvPicPr>
        <p:blipFill>
          <a:blip r:embed="rId2"/>
          <a:srcRect/>
          <a:stretch>
            <a:fillRect/>
          </a:stretch>
        </p:blipFill>
        <p:spPr bwMode="auto">
          <a:xfrm>
            <a:off x="2285984" y="642918"/>
            <a:ext cx="4857784" cy="592935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8229600" cy="6286544"/>
          </a:xfrm>
        </p:spPr>
        <p:txBody>
          <a:bodyPr>
            <a:normAutofit/>
          </a:bodyPr>
          <a:lstStyle/>
          <a:p>
            <a:endParaRPr lang="el-GR" dirty="0" smtClean="0"/>
          </a:p>
          <a:p>
            <a:pPr>
              <a:buNone/>
            </a:pPr>
            <a:r>
              <a:rPr lang="el-GR" dirty="0" smtClean="0"/>
              <a:t>    Κατάφεραν να θέσουν εν </a:t>
            </a:r>
            <a:r>
              <a:rPr lang="el-GR" dirty="0" err="1" smtClean="0"/>
              <a:t>αμφιβόλω</a:t>
            </a:r>
            <a:r>
              <a:rPr lang="el-GR" dirty="0" smtClean="0"/>
              <a:t> την αισιοδοξία της καπιταλιστικής «ανάπτυξης» και επικράτησης προτείνοντας μια κριτική στάση και συνεχή επαγρύπνηση (</a:t>
            </a:r>
            <a:r>
              <a:rPr lang="en-US" dirty="0" err="1" smtClean="0"/>
              <a:t>Craib</a:t>
            </a:r>
            <a:r>
              <a:rPr lang="el-GR" dirty="0" smtClean="0"/>
              <a:t>, 2011 [2000]). Τα μέλη της σχολής δεν κατάφεραν να συνθέσουν ένα οργανωμένο φιλοσοφικό </a:t>
            </a:r>
            <a:r>
              <a:rPr lang="el-GR" dirty="0" err="1" smtClean="0"/>
              <a:t>πρόταγμα</a:t>
            </a:r>
            <a:r>
              <a:rPr lang="el-GR" dirty="0" smtClean="0"/>
              <a:t> –η βασική στόχευσή τους εξάλλου ήταν η πολιτική αφύπνιση- ωστόσο άφησαν το στίγμα τους στην αριστερή διανόηση των δεκαετιών που ακολούθησαν.</a:t>
            </a:r>
          </a:p>
          <a:p>
            <a:endParaRPr lang="el-GR"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Και τι γίνεται σήμερα με τη μαζική κουλτούρα; Ο βασιλιάς της σκόνης και της σιλικόνης…</a:t>
            </a:r>
            <a:endParaRPr lang="el-GR" dirty="0"/>
          </a:p>
        </p:txBody>
      </p:sp>
      <p:pic>
        <p:nvPicPr>
          <p:cNvPr id="1026" name="Picture 2" descr="C:\Users\Χρήστης\Desktop\αρχείο λήψης.jpg"/>
          <p:cNvPicPr>
            <a:picLocks noGrp="1" noChangeAspect="1" noChangeArrowheads="1"/>
          </p:cNvPicPr>
          <p:nvPr>
            <p:ph idx="1"/>
          </p:nvPr>
        </p:nvPicPr>
        <p:blipFill>
          <a:blip r:embed="rId2"/>
          <a:srcRect/>
          <a:stretch>
            <a:fillRect/>
          </a:stretch>
        </p:blipFill>
        <p:spPr bwMode="auto">
          <a:xfrm>
            <a:off x="2000232" y="1714488"/>
            <a:ext cx="5000660" cy="4286279"/>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Κάποτε </a:t>
            </a:r>
            <a:r>
              <a:rPr lang="el-GR" dirty="0" err="1" smtClean="0"/>
              <a:t>θαρθουν</a:t>
            </a:r>
            <a:r>
              <a:rPr lang="el-GR" dirty="0" smtClean="0"/>
              <a:t> να σου πουν…</a:t>
            </a:r>
            <a:endParaRPr lang="el-GR" dirty="0"/>
          </a:p>
        </p:txBody>
      </p:sp>
      <p:pic>
        <p:nvPicPr>
          <p:cNvPr id="2050" name="Picture 2" descr="C:\Users\Χρήστης\Desktop\αρχείο λήψης (1).jpg"/>
          <p:cNvPicPr>
            <a:picLocks noGrp="1" noChangeAspect="1" noChangeArrowheads="1"/>
          </p:cNvPicPr>
          <p:nvPr>
            <p:ph idx="1"/>
          </p:nvPr>
        </p:nvPicPr>
        <p:blipFill>
          <a:blip r:embed="rId2"/>
          <a:srcRect/>
          <a:stretch>
            <a:fillRect/>
          </a:stretch>
        </p:blipFill>
        <p:spPr bwMode="auto">
          <a:xfrm>
            <a:off x="1785918" y="1785926"/>
            <a:ext cx="5357850" cy="4286279"/>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γενιά των εργένηδων προς πώληση…</a:t>
            </a:r>
            <a:endParaRPr lang="el-GR" dirty="0"/>
          </a:p>
        </p:txBody>
      </p:sp>
      <p:pic>
        <p:nvPicPr>
          <p:cNvPr id="3074" name="Picture 2" descr="C:\Users\Χρήστης\Desktop\images.jpg"/>
          <p:cNvPicPr>
            <a:picLocks noGrp="1" noChangeAspect="1" noChangeArrowheads="1"/>
          </p:cNvPicPr>
          <p:nvPr>
            <p:ph idx="1"/>
          </p:nvPr>
        </p:nvPicPr>
        <p:blipFill>
          <a:blip r:embed="rId2"/>
          <a:srcRect/>
          <a:stretch>
            <a:fillRect/>
          </a:stretch>
        </p:blipFill>
        <p:spPr bwMode="auto">
          <a:xfrm>
            <a:off x="1928794" y="1857364"/>
            <a:ext cx="5214974" cy="4071966"/>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Γυναίκες στην κρεατομηχανή ή μαζική κατανάλωση ψυχών και σωμάτων</a:t>
            </a:r>
            <a:endParaRPr lang="el-GR" dirty="0"/>
          </a:p>
        </p:txBody>
      </p:sp>
      <p:pic>
        <p:nvPicPr>
          <p:cNvPr id="4098" name="Picture 2" descr="C:\Users\Χρήστης\Desktop\images (1).jpg"/>
          <p:cNvPicPr>
            <a:picLocks noGrp="1" noChangeAspect="1" noChangeArrowheads="1"/>
          </p:cNvPicPr>
          <p:nvPr>
            <p:ph idx="1"/>
          </p:nvPr>
        </p:nvPicPr>
        <p:blipFill>
          <a:blip r:embed="rId2"/>
          <a:srcRect/>
          <a:stretch>
            <a:fillRect/>
          </a:stretch>
        </p:blipFill>
        <p:spPr bwMode="auto">
          <a:xfrm>
            <a:off x="1714480" y="2214554"/>
            <a:ext cx="5786478" cy="3857652"/>
          </a:xfrm>
          <a:prstGeom prst="rect">
            <a:avLst/>
          </a:prstGeom>
          <a:noFill/>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Αγρότης μόνος ψάχνει…</a:t>
            </a:r>
            <a:endParaRPr lang="el-GR" dirty="0"/>
          </a:p>
        </p:txBody>
      </p:sp>
      <p:pic>
        <p:nvPicPr>
          <p:cNvPr id="7170" name="Picture 2" descr="C:\Users\Admin\Desktop\αρχείο λήψης.jpg"/>
          <p:cNvPicPr>
            <a:picLocks noGrp="1" noChangeAspect="1" noChangeArrowheads="1"/>
          </p:cNvPicPr>
          <p:nvPr>
            <p:ph idx="1"/>
          </p:nvPr>
        </p:nvPicPr>
        <p:blipFill>
          <a:blip r:embed="rId2"/>
          <a:srcRect/>
          <a:stretch>
            <a:fillRect/>
          </a:stretch>
        </p:blipFill>
        <p:spPr bwMode="auto">
          <a:xfrm>
            <a:off x="1928794" y="1714488"/>
            <a:ext cx="5214974" cy="4071966"/>
          </a:xfrm>
          <a:prstGeom prst="rect">
            <a:avLst/>
          </a:prstGeom>
          <a:noFill/>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026" name="Picture 2" descr="C:\Users\Χρήστης\Desktop\images.jpg"/>
          <p:cNvPicPr>
            <a:picLocks noGrp="1" noChangeAspect="1" noChangeArrowheads="1"/>
          </p:cNvPicPr>
          <p:nvPr>
            <p:ph idx="1"/>
          </p:nvPr>
        </p:nvPicPr>
        <p:blipFill>
          <a:blip r:embed="rId2"/>
          <a:srcRect/>
          <a:stretch>
            <a:fillRect/>
          </a:stretch>
        </p:blipFill>
        <p:spPr bwMode="auto">
          <a:xfrm>
            <a:off x="1714480" y="1428736"/>
            <a:ext cx="5715040" cy="4714908"/>
          </a:xfrm>
          <a:prstGeom prst="rect">
            <a:avLst/>
          </a:prstGeo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pPr>
              <a:buNone/>
            </a:pPr>
            <a:r>
              <a:rPr lang="el-GR" i="1" dirty="0" smtClean="0"/>
              <a:t>    Κάποτε θα 'ρθουν να σου πουν</a:t>
            </a:r>
            <a:br>
              <a:rPr lang="el-GR" i="1" dirty="0" smtClean="0"/>
            </a:br>
            <a:r>
              <a:rPr lang="el-GR" i="1" dirty="0" smtClean="0"/>
              <a:t>Πως σε πιστεύουν, σ' αγαπούν</a:t>
            </a:r>
            <a:br>
              <a:rPr lang="el-GR" i="1" dirty="0" smtClean="0"/>
            </a:br>
            <a:r>
              <a:rPr lang="el-GR" i="1" dirty="0" smtClean="0"/>
              <a:t>Και πώς σε </a:t>
            </a:r>
            <a:r>
              <a:rPr lang="el-GR" i="1" dirty="0" err="1" smtClean="0"/>
              <a:t>θένε</a:t>
            </a:r>
            <a:endParaRPr lang="el-GR" i="1" dirty="0" smtClean="0"/>
          </a:p>
          <a:p>
            <a:pPr>
              <a:buNone/>
            </a:pPr>
            <a:r>
              <a:rPr lang="el-GR" i="1" dirty="0" smtClean="0"/>
              <a:t>    Έχε το νου σου στο παιδί</a:t>
            </a:r>
            <a:br>
              <a:rPr lang="el-GR" i="1" dirty="0" smtClean="0"/>
            </a:br>
            <a:r>
              <a:rPr lang="el-GR" i="1" dirty="0" smtClean="0"/>
              <a:t>Κλείσε την πόρτα με κλειδί</a:t>
            </a:r>
            <a:br>
              <a:rPr lang="el-GR" i="1" dirty="0" smtClean="0"/>
            </a:br>
            <a:r>
              <a:rPr lang="el-GR" i="1" dirty="0" smtClean="0"/>
              <a:t>Ψέματα λένε</a:t>
            </a:r>
          </a:p>
          <a:p>
            <a:pPr>
              <a:buNone/>
            </a:pPr>
            <a:r>
              <a:rPr lang="el-GR" i="1" dirty="0" smtClean="0"/>
              <a:t>    Κάποτε θα 'ρθουν γνωστικοί</a:t>
            </a:r>
            <a:br>
              <a:rPr lang="el-GR" i="1" dirty="0" smtClean="0"/>
            </a:br>
            <a:r>
              <a:rPr lang="el-GR" i="1" dirty="0" smtClean="0"/>
              <a:t>Λογάδες και γραμματικοί</a:t>
            </a:r>
            <a:br>
              <a:rPr lang="el-GR" i="1" dirty="0" smtClean="0"/>
            </a:br>
            <a:r>
              <a:rPr lang="el-GR" i="1" dirty="0" smtClean="0"/>
              <a:t>Για να σε πείσουν</a:t>
            </a:r>
          </a:p>
          <a:p>
            <a:pPr>
              <a:buNone/>
            </a:pPr>
            <a:r>
              <a:rPr lang="el-GR" i="1" dirty="0" smtClean="0"/>
              <a:t>    Έχε τα νου σου στο παιδί</a:t>
            </a:r>
            <a:br>
              <a:rPr lang="el-GR" i="1" dirty="0" smtClean="0"/>
            </a:br>
            <a:r>
              <a:rPr lang="el-GR" i="1" dirty="0" smtClean="0"/>
              <a:t>Κλείσε την πόρτα με κλειδί</a:t>
            </a:r>
            <a:br>
              <a:rPr lang="el-GR" i="1" dirty="0" smtClean="0"/>
            </a:br>
            <a:r>
              <a:rPr lang="el-GR" i="1" dirty="0" smtClean="0"/>
              <a:t>Θα σε πουλήσουν</a:t>
            </a:r>
          </a:p>
          <a:p>
            <a:endParaRPr lang="el-GR" i="1"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b="1" dirty="0" smtClean="0"/>
              <a:t>Ο </a:t>
            </a:r>
            <a:r>
              <a:rPr lang="el-GR" b="1" dirty="0" err="1" smtClean="0"/>
              <a:t>δομομαρξισμός</a:t>
            </a:r>
            <a:r>
              <a:rPr lang="el-GR" b="1" dirty="0" smtClean="0"/>
              <a:t> και η μελέτη των διατροφικών απαγορεύσεων	(πχ σε φυλές της Αφρικής)</a:t>
            </a:r>
            <a:endParaRPr lang="el-GR" dirty="0" smtClean="0"/>
          </a:p>
          <a:p>
            <a:endParaRPr lang="el-GR" dirty="0" smtClean="0"/>
          </a:p>
          <a:p>
            <a:r>
              <a:rPr lang="el-GR" b="1" dirty="0" smtClean="0"/>
              <a:t>Η περίπτωση </a:t>
            </a:r>
            <a:r>
              <a:rPr lang="el-GR" b="1" dirty="0" err="1" smtClean="0"/>
              <a:t>Godelier</a:t>
            </a:r>
            <a:r>
              <a:rPr lang="el-GR" b="1" dirty="0" smtClean="0"/>
              <a:t> και το χρήμα-αλάτι στους </a:t>
            </a:r>
            <a:r>
              <a:rPr lang="el-GR" b="1" dirty="0" err="1" smtClean="0"/>
              <a:t>Μπαρούγια</a:t>
            </a:r>
            <a:r>
              <a:rPr lang="el-GR" b="1" dirty="0" smtClean="0"/>
              <a:t> της Ν. Γουινέας</a:t>
            </a:r>
            <a:endParaRPr lang="el-GR" dirty="0" smtClean="0"/>
          </a:p>
          <a:p>
            <a:endParaRPr lang="el-GR"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194" name="Picture 2" descr="C:\Users\Admin\Desktop\3f795b24-7328-4598-ac3a-51b722d7c886.jpg"/>
          <p:cNvPicPr>
            <a:picLocks noGrp="1" noChangeAspect="1" noChangeArrowheads="1"/>
          </p:cNvPicPr>
          <p:nvPr>
            <p:ph idx="1"/>
          </p:nvPr>
        </p:nvPicPr>
        <p:blipFill>
          <a:blip r:embed="rId2"/>
          <a:srcRect/>
          <a:stretch>
            <a:fillRect/>
          </a:stretch>
        </p:blipFill>
        <p:spPr bwMode="auto">
          <a:xfrm>
            <a:off x="2357422" y="1071546"/>
            <a:ext cx="4286280" cy="5214974"/>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έννοια της κατανάλωσης ιστορικά</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Στις αρχές του εικοστού αιώνα και μέχρι τα πρώτα μεταπολεμικά χρόνια τόσο η ευρωπαϊκή ανθρωπολογία όσο και η αμερικανική ανθρωπολογία στράφηκαν στην ανακάλυψη «των άλλων», δηλαδή «των εξωτικών» και των απομακρυσμένων</a:t>
            </a:r>
            <a:r>
              <a:rPr lang="en-US" dirty="0" smtClean="0"/>
              <a:t> </a:t>
            </a:r>
            <a:r>
              <a:rPr lang="el-GR" dirty="0" smtClean="0"/>
              <a:t> και μελέτησαν τα «περίεργα» τελετουργικά τους</a:t>
            </a:r>
            <a:endParaRPr lang="el-GR"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6572272"/>
          </a:xfrm>
        </p:spPr>
        <p:txBody>
          <a:bodyPr>
            <a:normAutofit/>
          </a:bodyPr>
          <a:lstStyle/>
          <a:p>
            <a:r>
              <a:rPr lang="el-GR" dirty="0" smtClean="0"/>
              <a:t>Καθ’ όλη τη διάρκεια της δεκαετίας του 1970 κυριάρχησαν </a:t>
            </a:r>
            <a:r>
              <a:rPr lang="el-GR" dirty="0" err="1" smtClean="0"/>
              <a:t>μαρξι</a:t>
            </a:r>
            <a:r>
              <a:rPr lang="el-GR" dirty="0" smtClean="0"/>
              <a:t>(</a:t>
            </a:r>
            <a:r>
              <a:rPr lang="el-GR" dirty="0" err="1" smtClean="0"/>
              <a:t>στι</a:t>
            </a:r>
            <a:r>
              <a:rPr lang="el-GR" dirty="0" smtClean="0"/>
              <a:t>)</a:t>
            </a:r>
            <a:r>
              <a:rPr lang="el-GR" dirty="0" err="1" smtClean="0"/>
              <a:t>κής</a:t>
            </a:r>
            <a:r>
              <a:rPr lang="el-GR" dirty="0" smtClean="0"/>
              <a:t> έμπνευσης θεωρήσεις οι οποίες </a:t>
            </a:r>
            <a:r>
              <a:rPr lang="el-GR" dirty="0" err="1" smtClean="0"/>
              <a:t>προβληματοποίησαν</a:t>
            </a:r>
            <a:r>
              <a:rPr lang="el-GR" dirty="0" smtClean="0"/>
              <a:t> τη χρηστική αξία των αντικειμένων</a:t>
            </a:r>
          </a:p>
          <a:p>
            <a:pPr>
              <a:buNone/>
            </a:pPr>
            <a:r>
              <a:rPr lang="el-GR" dirty="0" smtClean="0"/>
              <a:t> </a:t>
            </a:r>
          </a:p>
          <a:p>
            <a:r>
              <a:rPr lang="el-GR" dirty="0" smtClean="0"/>
              <a:t>Κριτική της έννοιας της κατανάλωσης που κινείται μέσα στα ασφυκτικά όρια του καπιταλισμού. Η ανθρωπολογία εμπνεύστηκε από τις θεωρήσεις αυτές και προσπάθησε να τις υιοθετήσει στην ανάλυση των «πρωτόγονων οικονομιών» που μελετούσε.</a:t>
            </a:r>
          </a:p>
          <a:p>
            <a:endParaRPr lang="el-GR" dirty="0" smtClean="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9218" name="Picture 2" descr="C:\Users\Admin\Desktop\6a00d8341c026953ef01bb09ac77fe970d.jpg"/>
          <p:cNvPicPr>
            <a:picLocks noGrp="1" noChangeAspect="1" noChangeArrowheads="1"/>
          </p:cNvPicPr>
          <p:nvPr>
            <p:ph idx="1"/>
          </p:nvPr>
        </p:nvPicPr>
        <p:blipFill>
          <a:blip r:embed="rId2"/>
          <a:srcRect/>
          <a:stretch>
            <a:fillRect/>
          </a:stretch>
        </p:blipFill>
        <p:spPr bwMode="auto">
          <a:xfrm>
            <a:off x="1285852" y="1000108"/>
            <a:ext cx="6715172" cy="5143536"/>
          </a:xfrm>
          <a:prstGeom prst="rect">
            <a:avLst/>
          </a:prstGeom>
          <a:noFill/>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Δεκαετία του 1980,</a:t>
            </a:r>
            <a:r>
              <a:rPr lang="en-US" dirty="0" smtClean="0"/>
              <a:t> </a:t>
            </a:r>
            <a:r>
              <a:rPr lang="el-GR" dirty="0" smtClean="0"/>
              <a:t>αρχές του 1990:</a:t>
            </a:r>
            <a:br>
              <a:rPr lang="el-GR" dirty="0" smtClean="0"/>
            </a:br>
            <a:r>
              <a:rPr lang="el-GR" dirty="0" smtClean="0"/>
              <a:t> </a:t>
            </a:r>
            <a:r>
              <a:rPr lang="en-US" dirty="0" smtClean="0"/>
              <a:t>T</a:t>
            </a:r>
            <a:r>
              <a:rPr lang="el-GR" dirty="0" smtClean="0"/>
              <a:t>α χρόνια της ωρίμανσης</a:t>
            </a:r>
            <a:endParaRPr lang="el-GR" dirty="0"/>
          </a:p>
        </p:txBody>
      </p:sp>
      <p:sp>
        <p:nvSpPr>
          <p:cNvPr id="3" name="2 - Θέση περιεχομένου"/>
          <p:cNvSpPr>
            <a:spLocks noGrp="1"/>
          </p:cNvSpPr>
          <p:nvPr>
            <p:ph idx="1"/>
          </p:nvPr>
        </p:nvSpPr>
        <p:spPr>
          <a:xfrm>
            <a:off x="457200" y="1785926"/>
            <a:ext cx="8229600" cy="5072074"/>
          </a:xfrm>
        </p:spPr>
        <p:txBody>
          <a:bodyPr>
            <a:normAutofit/>
          </a:bodyPr>
          <a:lstStyle/>
          <a:p>
            <a:r>
              <a:rPr lang="en-US" dirty="0" smtClean="0"/>
              <a:t>Daniel Miller, 1987,</a:t>
            </a:r>
            <a:r>
              <a:rPr lang="en-US" i="1" dirty="0" smtClean="0"/>
              <a:t> Material Culture and Mass Consumption.</a:t>
            </a:r>
            <a:r>
              <a:rPr lang="en-US" dirty="0" smtClean="0"/>
              <a:t> </a:t>
            </a:r>
            <a:r>
              <a:rPr lang="el-GR" dirty="0" smtClean="0"/>
              <a:t>Η παραγωγική όψη της κατανάλωσης. Η κατανάλωση ως δημιουργική πρακτική</a:t>
            </a:r>
            <a:r>
              <a:rPr lang="en-US" dirty="0" smtClean="0"/>
              <a:t> </a:t>
            </a:r>
            <a:endParaRPr lang="el-GR" dirty="0" smtClean="0"/>
          </a:p>
          <a:p>
            <a:r>
              <a:rPr lang="el-GR" dirty="0" smtClean="0"/>
              <a:t>Έκδοση του </a:t>
            </a:r>
            <a:r>
              <a:rPr lang="en-US" i="1" dirty="0" smtClean="0"/>
              <a:t>Journal of Material Culture</a:t>
            </a:r>
            <a:r>
              <a:rPr lang="en-US" dirty="0" smtClean="0"/>
              <a:t> (1996)</a:t>
            </a:r>
          </a:p>
          <a:p>
            <a:r>
              <a:rPr lang="el-GR" dirty="0" smtClean="0"/>
              <a:t>Αναγνώριση του δυναμικού ρόλου των αντικειμένων, προσπάθεια γεφύρωσης διχοτομιών, ανάδειξη της παραγωγικής όψης της κατανάλωσης</a:t>
            </a:r>
            <a:r>
              <a:rPr lang="en-US" dirty="0" smtClean="0"/>
              <a:t> </a:t>
            </a:r>
            <a:endParaRPr lang="el-GR" dirty="0" smtClean="0"/>
          </a:p>
          <a:p>
            <a:endParaRPr lang="el-GR"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normAutofit fontScale="90000"/>
          </a:bodyPr>
          <a:lstStyle/>
          <a:p>
            <a:r>
              <a:rPr lang="en-US" dirty="0" smtClean="0"/>
              <a:t>Daniel Miller, </a:t>
            </a:r>
            <a:r>
              <a:rPr lang="el-GR" dirty="0" smtClean="0"/>
              <a:t>«Κατανάλωση» στο </a:t>
            </a:r>
            <a:r>
              <a:rPr lang="el-GR" dirty="0" err="1" smtClean="0"/>
              <a:t>Γιαλούρη</a:t>
            </a:r>
            <a:r>
              <a:rPr lang="el-GR" dirty="0" smtClean="0"/>
              <a:t> Ε. (</a:t>
            </a:r>
            <a:r>
              <a:rPr lang="el-GR" dirty="0" err="1" smtClean="0"/>
              <a:t>επιμ</a:t>
            </a:r>
            <a:r>
              <a:rPr lang="el-GR" dirty="0" smtClean="0"/>
              <a:t>.),</a:t>
            </a:r>
            <a:r>
              <a:rPr lang="el-GR" i="1" dirty="0" smtClean="0"/>
              <a:t> Ανθρωπολογία στη χώρα των πραγμάτων</a:t>
            </a:r>
            <a:endParaRPr lang="el-GR" i="1" dirty="0"/>
          </a:p>
        </p:txBody>
      </p:sp>
      <p:sp>
        <p:nvSpPr>
          <p:cNvPr id="3" name="2 - Θέση περιεχομένου"/>
          <p:cNvSpPr>
            <a:spLocks noGrp="1"/>
          </p:cNvSpPr>
          <p:nvPr>
            <p:ph idx="1"/>
          </p:nvPr>
        </p:nvSpPr>
        <p:spPr>
          <a:xfrm>
            <a:off x="214282" y="2132856"/>
            <a:ext cx="8929718" cy="4725144"/>
          </a:xfrm>
        </p:spPr>
        <p:txBody>
          <a:bodyPr/>
          <a:lstStyle/>
          <a:p>
            <a:pPr>
              <a:buNone/>
            </a:pPr>
            <a:r>
              <a:rPr lang="el-GR" dirty="0" err="1" smtClean="0"/>
              <a:t>Προβληματοποιεί</a:t>
            </a:r>
            <a:r>
              <a:rPr lang="el-GR" dirty="0" smtClean="0"/>
              <a:t> την έννοια της μαζικής κατανάλωσης</a:t>
            </a:r>
          </a:p>
          <a:p>
            <a:pPr>
              <a:buNone/>
            </a:pPr>
            <a:r>
              <a:rPr lang="el-GR" dirty="0" smtClean="0"/>
              <a:t>Το παράδειγμα του </a:t>
            </a:r>
            <a:r>
              <a:rPr lang="el-GR" dirty="0" err="1" smtClean="0"/>
              <a:t>Τρίνιντατ</a:t>
            </a:r>
            <a:r>
              <a:rPr lang="el-GR" dirty="0" smtClean="0"/>
              <a:t>: </a:t>
            </a:r>
          </a:p>
          <a:p>
            <a:pPr>
              <a:buNone/>
            </a:pPr>
            <a:r>
              <a:rPr lang="el-GR" dirty="0" smtClean="0"/>
              <a:t>    πέρα από </a:t>
            </a:r>
            <a:r>
              <a:rPr lang="el-GR" dirty="0" err="1" smtClean="0"/>
              <a:t>μαρξικές</a:t>
            </a:r>
            <a:r>
              <a:rPr lang="el-GR" dirty="0" smtClean="0"/>
              <a:t> λογικές που εστιάζουν στην παραγωγή και την κατανάλωση αγαθών ως παθητικές αποδοχές του καπιταλιστικού τρόπου παραγωγής </a:t>
            </a:r>
          </a:p>
          <a:p>
            <a:pPr>
              <a:buNone/>
            </a:pPr>
            <a:r>
              <a:rPr lang="el-GR" dirty="0" smtClean="0"/>
              <a:t>Η έννοια του «</a:t>
            </a:r>
            <a:r>
              <a:rPr lang="el-GR" dirty="0" err="1" smtClean="0"/>
              <a:t>παραναλωτή</a:t>
            </a:r>
            <a:r>
              <a:rPr lang="el-GR" dirty="0" smtClean="0"/>
              <a:t>» («</a:t>
            </a:r>
            <a:r>
              <a:rPr lang="en-US" dirty="0" err="1" smtClean="0"/>
              <a:t>prosumer</a:t>
            </a:r>
            <a:r>
              <a:rPr lang="el-GR" dirty="0" smtClean="0"/>
              <a:t>»</a:t>
            </a:r>
            <a:r>
              <a:rPr lang="en-US" dirty="0" smtClean="0"/>
              <a:t>)</a:t>
            </a:r>
            <a:r>
              <a:rPr lang="el-GR" dirty="0" smtClean="0"/>
              <a:t> </a:t>
            </a:r>
            <a:endParaRPr lang="el-GR"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42" name="Picture 2" descr="C:\Users\Admin\Desktop\istockphoto-1129590536-1024x1024.jpg"/>
          <p:cNvPicPr>
            <a:picLocks noGrp="1" noChangeAspect="1" noChangeArrowheads="1"/>
          </p:cNvPicPr>
          <p:nvPr>
            <p:ph idx="1"/>
          </p:nvPr>
        </p:nvPicPr>
        <p:blipFill>
          <a:blip r:embed="rId2"/>
          <a:srcRect/>
          <a:stretch>
            <a:fillRect/>
          </a:stretch>
        </p:blipFill>
        <p:spPr bwMode="auto">
          <a:xfrm>
            <a:off x="1785918" y="642918"/>
            <a:ext cx="5000660" cy="5500726"/>
          </a:xfrm>
          <a:prstGeom prst="rect">
            <a:avLst/>
          </a:prstGeom>
          <a:noFill/>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1266" name="Picture 2" descr="C:\Users\Admin\Desktop\navaho-native-american-indian-woman-at-prescott-inter-tribal-pow-wow-HJ3KA5.jpg"/>
          <p:cNvPicPr>
            <a:picLocks noGrp="1" noChangeAspect="1" noChangeArrowheads="1"/>
          </p:cNvPicPr>
          <p:nvPr>
            <p:ph idx="1"/>
          </p:nvPr>
        </p:nvPicPr>
        <p:blipFill>
          <a:blip r:embed="rId2"/>
          <a:srcRect/>
          <a:stretch>
            <a:fillRect/>
          </a:stretch>
        </p:blipFill>
        <p:spPr bwMode="auto">
          <a:xfrm>
            <a:off x="2571736" y="1744820"/>
            <a:ext cx="4500594" cy="4827451"/>
          </a:xfrm>
          <a:prstGeom prst="rect">
            <a:avLst/>
          </a:prstGeom>
          <a:noFill/>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4338" name="Picture 2" descr="C:\Users\Admin\Desktop\Cell-Phone.jpg"/>
          <p:cNvPicPr>
            <a:picLocks noGrp="1" noChangeAspect="1" noChangeArrowheads="1"/>
          </p:cNvPicPr>
          <p:nvPr>
            <p:ph idx="1"/>
          </p:nvPr>
        </p:nvPicPr>
        <p:blipFill>
          <a:blip r:embed="rId2"/>
          <a:srcRect/>
          <a:stretch>
            <a:fillRect/>
          </a:stretch>
        </p:blipFill>
        <p:spPr bwMode="auto">
          <a:xfrm>
            <a:off x="1714500" y="1958181"/>
            <a:ext cx="5715000" cy="3810000"/>
          </a:xfrm>
          <a:prstGeom prst="rect">
            <a:avLst/>
          </a:prstGeom>
          <a:noFill/>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2290" name="Picture 2" descr="C:\Users\Admin\Desktop\images.jpg"/>
          <p:cNvPicPr>
            <a:picLocks noGrp="1" noChangeAspect="1" noChangeArrowheads="1"/>
          </p:cNvPicPr>
          <p:nvPr>
            <p:ph idx="1"/>
          </p:nvPr>
        </p:nvPicPr>
        <p:blipFill>
          <a:blip r:embed="rId2"/>
          <a:srcRect/>
          <a:stretch>
            <a:fillRect/>
          </a:stretch>
        </p:blipFill>
        <p:spPr bwMode="auto">
          <a:xfrm>
            <a:off x="3214678" y="1714488"/>
            <a:ext cx="2357454" cy="4286279"/>
          </a:xfrm>
          <a:prstGeom prst="rect">
            <a:avLst/>
          </a:prstGeom>
          <a:noFill/>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3314" name="Picture 2" descr="C:\Users\Admin\Desktop\assets_LARGE_t_420_55219035_type13145.jpg"/>
          <p:cNvPicPr>
            <a:picLocks noGrp="1" noChangeAspect="1" noChangeArrowheads="1"/>
          </p:cNvPicPr>
          <p:nvPr>
            <p:ph idx="1"/>
          </p:nvPr>
        </p:nvPicPr>
        <p:blipFill>
          <a:blip r:embed="rId2"/>
          <a:srcRect/>
          <a:stretch>
            <a:fillRect/>
          </a:stretch>
        </p:blipFill>
        <p:spPr bwMode="auto">
          <a:xfrm>
            <a:off x="1183535" y="1600200"/>
            <a:ext cx="6776929" cy="4525963"/>
          </a:xfrm>
          <a:prstGeom prst="rect">
            <a:avLst/>
          </a:prstGeom>
          <a:noFill/>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857232"/>
            <a:ext cx="8229600" cy="5268931"/>
          </a:xfrm>
        </p:spPr>
        <p:txBody>
          <a:bodyPr/>
          <a:lstStyle/>
          <a:p>
            <a:pPr>
              <a:buNone/>
            </a:pPr>
            <a:r>
              <a:rPr lang="el-GR" dirty="0" smtClean="0"/>
              <a:t>   </a:t>
            </a:r>
            <a:r>
              <a:rPr lang="en-US" sz="4000" dirty="0" smtClean="0"/>
              <a:t>D. Miller</a:t>
            </a:r>
          </a:p>
          <a:p>
            <a:pPr>
              <a:buNone/>
            </a:pPr>
            <a:endParaRPr lang="en-US" sz="3600" dirty="0" smtClean="0"/>
          </a:p>
          <a:p>
            <a:pPr>
              <a:buNone/>
            </a:pPr>
            <a:r>
              <a:rPr lang="el-GR" sz="3600" dirty="0" smtClean="0"/>
              <a:t>“Η κατανάλωση έχει αναδειχθεί σε αρένα μέσα στην οποία οι άνθρωποι επιδίδονται στην ανάκτηση του ελέγχου του ορισμού των ίδιων αλλά και του </a:t>
            </a:r>
            <a:r>
              <a:rPr lang="el-GR" sz="3600" dirty="0" err="1" smtClean="0"/>
              <a:t>αξιακού</a:t>
            </a:r>
            <a:r>
              <a:rPr lang="el-GR" sz="3600" dirty="0" smtClean="0"/>
              <a:t> τους συστήματος” </a:t>
            </a:r>
            <a:endParaRPr lang="el-GR" sz="36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normAutofit fontScale="90000"/>
          </a:bodyPr>
          <a:lstStyle/>
          <a:p>
            <a:r>
              <a:rPr lang="el-GR" dirty="0" smtClean="0"/>
              <a:t>Τελετουργικές ανταλλαγές στις αρχές του 20</a:t>
            </a:r>
            <a:r>
              <a:rPr lang="el-GR" baseline="30000" dirty="0" smtClean="0"/>
              <a:t>ου</a:t>
            </a:r>
            <a:r>
              <a:rPr lang="el-GR" dirty="0" smtClean="0"/>
              <a:t> αιώνα: </a:t>
            </a:r>
            <a:r>
              <a:rPr lang="el-GR" b="1" i="1" dirty="0" smtClean="0"/>
              <a:t>Κ</a:t>
            </a:r>
            <a:r>
              <a:rPr lang="en-US" b="1" i="1" dirty="0" err="1" smtClean="0"/>
              <a:t>ula</a:t>
            </a:r>
            <a:r>
              <a:rPr lang="el-GR" b="1" i="1" dirty="0" smtClean="0"/>
              <a:t> και </a:t>
            </a:r>
            <a:r>
              <a:rPr lang="en-US" b="1" i="1" dirty="0" smtClean="0"/>
              <a:t>potlatch</a:t>
            </a:r>
            <a:r>
              <a:rPr lang="el-GR" b="1" i="1" dirty="0" smtClean="0"/>
              <a:t> </a:t>
            </a:r>
            <a:r>
              <a:rPr lang="el-GR" i="1" dirty="0" smtClean="0"/>
              <a:t/>
            </a:r>
            <a:br>
              <a:rPr lang="el-GR" i="1" dirty="0" smtClean="0"/>
            </a:br>
            <a:endParaRPr lang="el-GR" i="1" dirty="0"/>
          </a:p>
        </p:txBody>
      </p:sp>
      <p:sp>
        <p:nvSpPr>
          <p:cNvPr id="3" name="2 - Θέση περιεχομένου"/>
          <p:cNvSpPr>
            <a:spLocks noGrp="1"/>
          </p:cNvSpPr>
          <p:nvPr>
            <p:ph idx="1"/>
          </p:nvPr>
        </p:nvSpPr>
        <p:spPr>
          <a:xfrm>
            <a:off x="357158" y="2143116"/>
            <a:ext cx="8286808" cy="4714884"/>
          </a:xfrm>
        </p:spPr>
        <p:txBody>
          <a:bodyPr>
            <a:noAutofit/>
          </a:bodyPr>
          <a:lstStyle/>
          <a:p>
            <a:pPr>
              <a:buNone/>
            </a:pPr>
            <a:r>
              <a:rPr lang="el-GR" sz="2800" dirty="0" smtClean="0"/>
              <a:t>     Τα διάφορα συστήματα ανταλλαγών που αφορούν «πρωτόγονες» καταδεικνύουν πως ο καπιταλιστικός τρόπος παραγωγής και η χρησιμοποίηση του χρήματος γενικής ισχύος δεν αποτελούν τις μοναδικές οικονομικές πραγματικότητες. </a:t>
            </a:r>
            <a:endParaRPr lang="el-GR" sz="2800"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Μερικά έργα σταθμοί!</a:t>
            </a:r>
            <a:endParaRPr lang="el-GR" dirty="0"/>
          </a:p>
        </p:txBody>
      </p:sp>
      <p:sp>
        <p:nvSpPr>
          <p:cNvPr id="3" name="2 - Θέση περιεχομένου"/>
          <p:cNvSpPr>
            <a:spLocks noGrp="1"/>
          </p:cNvSpPr>
          <p:nvPr>
            <p:ph idx="1"/>
          </p:nvPr>
        </p:nvSpPr>
        <p:spPr>
          <a:xfrm>
            <a:off x="0" y="1214422"/>
            <a:ext cx="8858280" cy="5643578"/>
          </a:xfrm>
        </p:spPr>
        <p:txBody>
          <a:bodyPr>
            <a:noAutofit/>
          </a:bodyPr>
          <a:lstStyle/>
          <a:p>
            <a:pPr algn="just">
              <a:buNone/>
              <a:defRPr/>
            </a:pPr>
            <a:r>
              <a:rPr lang="el-GR" sz="2400" dirty="0" smtClean="0"/>
              <a:t>    </a:t>
            </a:r>
            <a:r>
              <a:rPr lang="el-GR" sz="2600" dirty="0" smtClean="0"/>
              <a:t>Το 1979 η </a:t>
            </a:r>
            <a:r>
              <a:rPr lang="en-US" sz="2600" dirty="0" smtClean="0"/>
              <a:t>M</a:t>
            </a:r>
            <a:r>
              <a:rPr lang="el-GR" sz="2600" dirty="0" smtClean="0"/>
              <a:t>. </a:t>
            </a:r>
            <a:r>
              <a:rPr lang="en-US" sz="2600" dirty="0" smtClean="0"/>
              <a:t>Douglas </a:t>
            </a:r>
            <a:r>
              <a:rPr lang="el-GR" sz="2600" dirty="0" smtClean="0"/>
              <a:t>και ο </a:t>
            </a:r>
            <a:r>
              <a:rPr lang="en-US" sz="2600" dirty="0" smtClean="0"/>
              <a:t>B</a:t>
            </a:r>
            <a:r>
              <a:rPr lang="el-GR" sz="2600" dirty="0" smtClean="0"/>
              <a:t>. </a:t>
            </a:r>
            <a:r>
              <a:rPr lang="en-US" sz="2600" dirty="0" smtClean="0"/>
              <a:t>Isherwood </a:t>
            </a:r>
            <a:r>
              <a:rPr lang="el-GR" sz="2600" dirty="0" smtClean="0"/>
              <a:t>δημοσιεύουν ένα βιβλίο με τον τίτλο </a:t>
            </a:r>
            <a:r>
              <a:rPr lang="en-US" sz="2600" b="1" i="1" dirty="0" smtClean="0"/>
              <a:t>The World of Goods</a:t>
            </a:r>
            <a:r>
              <a:rPr lang="el-GR" sz="2600" b="1" i="1" dirty="0" smtClean="0"/>
              <a:t>: </a:t>
            </a:r>
            <a:r>
              <a:rPr lang="en-US" sz="2600" b="1" i="1" dirty="0" smtClean="0"/>
              <a:t>Towards an Anthropology of Consumption</a:t>
            </a:r>
            <a:r>
              <a:rPr lang="el-GR" sz="2600" b="1" i="1" dirty="0" smtClean="0"/>
              <a:t>,</a:t>
            </a:r>
            <a:r>
              <a:rPr lang="el-GR" sz="2600" dirty="0" smtClean="0"/>
              <a:t> που θέτει επί τάπητος την ανάγκη να ενσωματώσει η ανθρωπολογική ανάλυση την έννοια της κατανάλωσης και να υπερκεράσει η ανθρωπολογία επιστημολογικά στεγανά που ήθελαν την κατανάλωση να προκύπτει αποκλειστικά από οικονομικές, καπιταλιστικές σχέσεις και εξαρτήσεις. </a:t>
            </a:r>
          </a:p>
          <a:p>
            <a:pPr algn="just">
              <a:buNone/>
              <a:defRPr/>
            </a:pPr>
            <a:endParaRPr lang="el-GR" sz="2600" dirty="0" smtClean="0"/>
          </a:p>
          <a:p>
            <a:pPr algn="just">
              <a:buNone/>
              <a:defRPr/>
            </a:pPr>
            <a:r>
              <a:rPr lang="el-GR" sz="2600" dirty="0" smtClean="0"/>
              <a:t>     Βασικά ερωτήματα του βιβλίου είναι για ποιούς λόγους τα άτομα οδηγούνται στην αγορά και την απόκτηση των πραγμάτων και </a:t>
            </a:r>
            <a:r>
              <a:rPr lang="el-GR" sz="2600" u="sng" dirty="0" smtClean="0"/>
              <a:t>αν η κατανάλωση είναι επικοινωνιακή διαδικασία.</a:t>
            </a:r>
          </a:p>
          <a:p>
            <a:pPr algn="just">
              <a:buNone/>
              <a:defRPr/>
            </a:pPr>
            <a:r>
              <a:rPr lang="el-GR" sz="2600" dirty="0" smtClean="0"/>
              <a:t>      </a:t>
            </a:r>
          </a:p>
          <a:p>
            <a:pPr>
              <a:buNone/>
              <a:defRPr/>
            </a:pPr>
            <a:r>
              <a:rPr lang="el-GR" sz="2400" dirty="0" smtClean="0"/>
              <a:t>          </a:t>
            </a:r>
            <a:endParaRPr lang="el-GR" sz="2400"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00042"/>
            <a:ext cx="8115328" cy="6357958"/>
          </a:xfrm>
        </p:spPr>
        <p:txBody>
          <a:bodyPr>
            <a:normAutofit fontScale="85000" lnSpcReduction="10000"/>
          </a:bodyPr>
          <a:lstStyle/>
          <a:p>
            <a:pPr algn="just">
              <a:buNone/>
            </a:pPr>
            <a:r>
              <a:rPr lang="el-GR" dirty="0" smtClean="0"/>
              <a:t>    Στο βιβλίο γίνεται εκτενής αναφορά στη </a:t>
            </a:r>
            <a:r>
              <a:rPr lang="el-GR" u="sng" dirty="0" smtClean="0"/>
              <a:t>μελέτη του </a:t>
            </a:r>
            <a:r>
              <a:rPr lang="en-US" u="sng" dirty="0" smtClean="0"/>
              <a:t>Evans</a:t>
            </a:r>
            <a:r>
              <a:rPr lang="el-GR" u="sng" dirty="0" smtClean="0"/>
              <a:t>-</a:t>
            </a:r>
            <a:r>
              <a:rPr lang="en-US" u="sng" dirty="0" smtClean="0"/>
              <a:t>Pritchard</a:t>
            </a:r>
            <a:r>
              <a:rPr lang="el-GR" u="sng" dirty="0" smtClean="0"/>
              <a:t> για τη θέση του κοπαδιού στη ζωή των </a:t>
            </a:r>
            <a:r>
              <a:rPr lang="el-GR" u="sng" dirty="0" err="1" smtClean="0"/>
              <a:t>Νούερ</a:t>
            </a:r>
            <a:r>
              <a:rPr lang="el-GR" u="sng" dirty="0" smtClean="0"/>
              <a:t>:</a:t>
            </a:r>
            <a:r>
              <a:rPr lang="el-GR" dirty="0" smtClean="0"/>
              <a:t> το κοπάδι δεν αποτελεί μόνο σημάδι οικονομικής δύναμης και παράγοντα επιβίωσης σε δύσκολες νομαδικές συνθήκες διαβίωσης αλλά κάτι βαθύτερα κοινωνικό. </a:t>
            </a:r>
            <a:r>
              <a:rPr lang="el-GR" u="sng" dirty="0" smtClean="0"/>
              <a:t>Το κοπάδι δομεί σχέσεις, συναρτά δίκτυα, επιτείνει το αίσθημα της συλλογικότητας, προτάσσει ιεραρχίες και εξουσίες, ισχυροποιεί δεσμούς.</a:t>
            </a:r>
            <a:r>
              <a:rPr lang="el-GR" dirty="0" smtClean="0"/>
              <a:t> </a:t>
            </a:r>
            <a:endParaRPr lang="en-US" dirty="0" smtClean="0"/>
          </a:p>
          <a:p>
            <a:pPr algn="just">
              <a:buNone/>
            </a:pPr>
            <a:endParaRPr lang="en-US" dirty="0" smtClean="0"/>
          </a:p>
          <a:p>
            <a:pPr algn="just">
              <a:buNone/>
            </a:pPr>
            <a:r>
              <a:rPr lang="en-US" dirty="0" smtClean="0"/>
              <a:t>    </a:t>
            </a:r>
            <a:r>
              <a:rPr lang="el-GR" dirty="0" smtClean="0"/>
              <a:t>Τελικά το κοπάδι, η υλικότητα δηλαδή, συνιστά έναν εξαιρετικά </a:t>
            </a:r>
            <a:r>
              <a:rPr lang="el-GR" dirty="0" err="1" smtClean="0"/>
              <a:t>πολυεπίπεδο</a:t>
            </a:r>
            <a:r>
              <a:rPr lang="el-GR" dirty="0" smtClean="0"/>
              <a:t> πολιτισμικό κώδικα από την αποκωδικοποίηση του οποίου προκύπτουν ενδιαφέροντα στοιχεία για την </a:t>
            </a:r>
            <a:r>
              <a:rPr lang="el-GR" u="sng" dirty="0" smtClean="0"/>
              <a:t>συνεργασία και την ανταγωνιστικότητα </a:t>
            </a:r>
            <a:r>
              <a:rPr lang="el-GR" dirty="0" smtClean="0"/>
              <a:t>των </a:t>
            </a:r>
            <a:r>
              <a:rPr lang="el-GR" dirty="0" err="1" smtClean="0"/>
              <a:t>Νούερ</a:t>
            </a:r>
            <a:r>
              <a:rPr lang="el-GR" dirty="0" smtClean="0"/>
              <a:t>.   </a:t>
            </a:r>
          </a:p>
          <a:p>
            <a:pPr algn="just"/>
            <a:endParaRPr lang="el-GR"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6386" name="Picture 2" descr="C:\Users\Admin\Desktop\images.jpg"/>
          <p:cNvPicPr>
            <a:picLocks noGrp="1" noChangeAspect="1" noChangeArrowheads="1"/>
          </p:cNvPicPr>
          <p:nvPr>
            <p:ph idx="1"/>
          </p:nvPr>
        </p:nvPicPr>
        <p:blipFill>
          <a:blip r:embed="rId2"/>
          <a:srcRect/>
          <a:stretch>
            <a:fillRect/>
          </a:stretch>
        </p:blipFill>
        <p:spPr bwMode="auto">
          <a:xfrm>
            <a:off x="2143108" y="1643050"/>
            <a:ext cx="4572032" cy="4572031"/>
          </a:xfrm>
          <a:prstGeom prst="rect">
            <a:avLst/>
          </a:prstGeom>
          <a:noFill/>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7410" name="Picture 2" descr="C:\Users\Admin\Desktop\images (1).jpg"/>
          <p:cNvPicPr>
            <a:picLocks noGrp="1" noChangeAspect="1" noChangeArrowheads="1"/>
          </p:cNvPicPr>
          <p:nvPr>
            <p:ph idx="1"/>
          </p:nvPr>
        </p:nvPicPr>
        <p:blipFill>
          <a:blip r:embed="rId2"/>
          <a:srcRect/>
          <a:stretch>
            <a:fillRect/>
          </a:stretch>
        </p:blipFill>
        <p:spPr bwMode="auto">
          <a:xfrm>
            <a:off x="2143108" y="1357298"/>
            <a:ext cx="5000660" cy="4572032"/>
          </a:xfrm>
          <a:prstGeom prst="rect">
            <a:avLst/>
          </a:prstGeom>
          <a:noFill/>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9458" name="Picture 2" descr="C:\Users\Admin\Desktop\images.jpg"/>
          <p:cNvPicPr>
            <a:picLocks noGrp="1" noChangeAspect="1" noChangeArrowheads="1"/>
          </p:cNvPicPr>
          <p:nvPr>
            <p:ph idx="1"/>
          </p:nvPr>
        </p:nvPicPr>
        <p:blipFill>
          <a:blip r:embed="rId2"/>
          <a:srcRect/>
          <a:stretch>
            <a:fillRect/>
          </a:stretch>
        </p:blipFill>
        <p:spPr bwMode="auto">
          <a:xfrm>
            <a:off x="2571736" y="1500174"/>
            <a:ext cx="4071966" cy="4572032"/>
          </a:xfrm>
          <a:prstGeom prst="rect">
            <a:avLst/>
          </a:prstGeom>
          <a:noFill/>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29600" cy="631844"/>
          </a:xfrm>
        </p:spPr>
        <p:txBody>
          <a:bodyPr>
            <a:normAutofit fontScale="90000"/>
          </a:bodyPr>
          <a:lstStyle/>
          <a:p>
            <a:r>
              <a:rPr lang="el-GR" dirty="0" smtClean="0"/>
              <a:t>Η κοινωνική ζωή των πραγμάτων</a:t>
            </a:r>
            <a:r>
              <a:rPr lang="en-US" i="1" dirty="0" smtClean="0"/>
              <a:t/>
            </a:r>
            <a:br>
              <a:rPr lang="en-US" i="1"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457200" y="928670"/>
            <a:ext cx="8229600" cy="5715040"/>
          </a:xfrm>
        </p:spPr>
        <p:txBody>
          <a:bodyPr>
            <a:normAutofit fontScale="77500" lnSpcReduction="20000"/>
          </a:bodyPr>
          <a:lstStyle/>
          <a:p>
            <a:pPr>
              <a:buNone/>
            </a:pPr>
            <a:r>
              <a:rPr lang="el-GR" sz="4200" dirty="0" smtClean="0"/>
              <a:t>   </a:t>
            </a:r>
            <a:r>
              <a:rPr lang="en-US" sz="4200" dirty="0" smtClean="0"/>
              <a:t>A. </a:t>
            </a:r>
            <a:r>
              <a:rPr lang="en-US" sz="4200" dirty="0" err="1" smtClean="0"/>
              <a:t>Appadurai</a:t>
            </a:r>
            <a:r>
              <a:rPr lang="en-US" sz="4200" dirty="0" smtClean="0"/>
              <a:t> </a:t>
            </a:r>
            <a:r>
              <a:rPr lang="el-GR" sz="4200" dirty="0" smtClean="0"/>
              <a:t>(</a:t>
            </a:r>
            <a:r>
              <a:rPr lang="el-GR" sz="4200" dirty="0" err="1" smtClean="0"/>
              <a:t>επ</a:t>
            </a:r>
            <a:r>
              <a:rPr lang="el-GR" sz="4200" dirty="0" smtClean="0"/>
              <a:t>.)</a:t>
            </a:r>
            <a:r>
              <a:rPr lang="en-US" sz="4200" dirty="0" smtClean="0"/>
              <a:t>, 1986,</a:t>
            </a:r>
            <a:r>
              <a:rPr lang="en-US" sz="4200" i="1" dirty="0" smtClean="0"/>
              <a:t> The Social Life of Things: Commodities in Cultural </a:t>
            </a:r>
            <a:r>
              <a:rPr lang="en-US" sz="4200" i="1" dirty="0" err="1" smtClean="0"/>
              <a:t>Prespectives</a:t>
            </a:r>
            <a:endParaRPr lang="el-GR" sz="4200" dirty="0" smtClean="0"/>
          </a:p>
          <a:p>
            <a:pPr>
              <a:buNone/>
            </a:pPr>
            <a:endParaRPr lang="el-GR" dirty="0" smtClean="0"/>
          </a:p>
          <a:p>
            <a:pPr>
              <a:buNone/>
            </a:pPr>
            <a:r>
              <a:rPr lang="el-GR" dirty="0" smtClean="0"/>
              <a:t>    Συλλογή άρθρων σχετικών με τη μεταβαλλόμενη αξία αλλά και τις πολλαπλές και απρόβλεπτες ζωές και διαδρομές των πραγμάτων σε διαφορετικούς τόπους, όπως η Ευρώπη, τα νησιά του Σολομώντα, Ασιατικές χώρες αλλά και χρόνους, όπως η προϊστορική περίοδος, η μεσαιωνική και η σύγχρονη πραγματικότητα. </a:t>
            </a:r>
          </a:p>
          <a:p>
            <a:pPr>
              <a:buNone/>
            </a:pPr>
            <a:endParaRPr lang="el-GR" dirty="0" smtClean="0"/>
          </a:p>
          <a:p>
            <a:pPr>
              <a:buNone/>
            </a:pPr>
            <a:r>
              <a:rPr lang="el-GR" dirty="0" smtClean="0"/>
              <a:t>     Τα αγαθά έχουν κοινωνική ζωή, με άλλα λόγια η εμπορευματοποίηση καθίσταται μια εμπειρία πολιτικοποιημένη μέσα από την οποία προκύπτουν σχέσεις δύναμης και εξουσίας (βιογραφία των πραγμάτων)</a:t>
            </a:r>
            <a:endParaRPr lang="el-GR" dirty="0"/>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5362" name="Picture 2" descr="C:\Users\Admin\Desktop\12986818405_50d2417dc9_z.jpg"/>
          <p:cNvPicPr>
            <a:picLocks noGrp="1" noChangeAspect="1" noChangeArrowheads="1"/>
          </p:cNvPicPr>
          <p:nvPr>
            <p:ph idx="1"/>
          </p:nvPr>
        </p:nvPicPr>
        <p:blipFill>
          <a:blip r:embed="rId2"/>
          <a:srcRect/>
          <a:stretch>
            <a:fillRect/>
          </a:stretch>
        </p:blipFill>
        <p:spPr bwMode="auto">
          <a:xfrm>
            <a:off x="1180177" y="1600200"/>
            <a:ext cx="6783645" cy="4525963"/>
          </a:xfrm>
          <a:prstGeom prst="rect">
            <a:avLst/>
          </a:prstGeom>
          <a:noFill/>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14290"/>
            <a:ext cx="8686800" cy="6643710"/>
          </a:xfrm>
        </p:spPr>
        <p:txBody>
          <a:bodyPr>
            <a:normAutofit fontScale="92500" lnSpcReduction="10000"/>
          </a:bodyPr>
          <a:lstStyle/>
          <a:p>
            <a:pPr>
              <a:buNone/>
            </a:pPr>
            <a:r>
              <a:rPr lang="el-GR" dirty="0" smtClean="0"/>
              <a:t>    Περίπτωση των αντικειμένων από ελεφαντόδοντο που για τους </a:t>
            </a:r>
            <a:r>
              <a:rPr lang="en-US" dirty="0" err="1" smtClean="0"/>
              <a:t>Lozi</a:t>
            </a:r>
            <a:r>
              <a:rPr lang="el-GR" dirty="0" smtClean="0"/>
              <a:t> της Β. Ροδεσίας (σημερινό </a:t>
            </a:r>
            <a:r>
              <a:rPr lang="el-GR" dirty="0" err="1" smtClean="0"/>
              <a:t>Ζαϊρ</a:t>
            </a:r>
            <a:r>
              <a:rPr lang="el-GR" dirty="0" smtClean="0"/>
              <a:t>) ανήκαν αποκλειστικά στο βασιλιά, αντικείμενα κύρους, προσδίδοντας γόητρο και κύρος. Η απόκτησή τους έθετε σε κίνηση κοινωνικές σχέσεις και συμμαχίες και τελικά αποτελούσε έκφραση κοινωνικής καταξίωσης και ανόδου (</a:t>
            </a:r>
            <a:r>
              <a:rPr lang="en-US" dirty="0" err="1" smtClean="0"/>
              <a:t>Gluckman</a:t>
            </a:r>
            <a:r>
              <a:rPr lang="el-GR" dirty="0" smtClean="0"/>
              <a:t> 1983 στο </a:t>
            </a:r>
            <a:r>
              <a:rPr lang="en-US" dirty="0" err="1" smtClean="0"/>
              <a:t>Appadurai</a:t>
            </a:r>
            <a:r>
              <a:rPr lang="el-GR" dirty="0" smtClean="0"/>
              <a:t>). </a:t>
            </a:r>
          </a:p>
          <a:p>
            <a:pPr>
              <a:buNone/>
            </a:pPr>
            <a:r>
              <a:rPr lang="el-GR" dirty="0" smtClean="0"/>
              <a:t>    </a:t>
            </a:r>
          </a:p>
          <a:p>
            <a:pPr>
              <a:buNone/>
            </a:pPr>
            <a:r>
              <a:rPr lang="el-GR" dirty="0" smtClean="0"/>
              <a:t>    Η μελέτη επικεντρώνεται πέρα από τις διαδικασίες εμπορευματοποίησης και </a:t>
            </a:r>
            <a:r>
              <a:rPr lang="el-GR" dirty="0" err="1" smtClean="0"/>
              <a:t>ανταλλαξιμότητας</a:t>
            </a:r>
            <a:r>
              <a:rPr lang="el-GR" dirty="0" smtClean="0"/>
              <a:t> στα ίδια τα πράγματα, τις πορείες που ακολουθούν αλλά και τα νοήματα και τα συναισθήματα με τα οποία τα επενδύουν τα υποκείμενα. </a:t>
            </a:r>
          </a:p>
          <a:p>
            <a:endParaRPr lang="el-GR" dirty="0"/>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8434" name="Picture 2" descr="C:\Users\Admin\Desktop\Zambia-Makishi-Ceremonial-3-Cone-Shaped-Mask_1567379479_7784.jpg"/>
          <p:cNvPicPr>
            <a:picLocks noGrp="1" noChangeAspect="1" noChangeArrowheads="1"/>
          </p:cNvPicPr>
          <p:nvPr>
            <p:ph idx="1"/>
          </p:nvPr>
        </p:nvPicPr>
        <p:blipFill>
          <a:blip r:embed="rId2"/>
          <a:srcRect/>
          <a:stretch>
            <a:fillRect/>
          </a:stretch>
        </p:blipFill>
        <p:spPr bwMode="auto">
          <a:xfrm>
            <a:off x="2428860" y="1071546"/>
            <a:ext cx="4214842" cy="5143536"/>
          </a:xfrm>
          <a:prstGeom prst="rect">
            <a:avLst/>
          </a:prstGeom>
          <a:noFill/>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357322"/>
          </a:xfrm>
        </p:spPr>
        <p:txBody>
          <a:bodyPr>
            <a:normAutofit fontScale="90000"/>
          </a:bodyPr>
          <a:lstStyle/>
          <a:p>
            <a:r>
              <a:rPr lang="en-US" sz="3600" dirty="0" smtClean="0"/>
              <a:t>Michel de </a:t>
            </a:r>
            <a:r>
              <a:rPr lang="en-US" sz="3600" dirty="0" err="1" smtClean="0"/>
              <a:t>Certeau</a:t>
            </a:r>
            <a:r>
              <a:rPr lang="en-US" sz="3600" dirty="0" smtClean="0"/>
              <a:t>,</a:t>
            </a:r>
            <a:r>
              <a:rPr lang="el-GR" sz="3600" i="1" dirty="0" smtClean="0"/>
              <a:t> Επινοώντας την καθημερινή πρακτική. Η πολύτροπη τέχνη του </a:t>
            </a:r>
            <a:r>
              <a:rPr lang="el-GR" sz="3600" i="1" dirty="0" err="1" smtClean="0"/>
              <a:t>πράττειν</a:t>
            </a:r>
            <a:r>
              <a:rPr lang="el-GR" sz="3600" i="1" dirty="0" smtClean="0"/>
              <a:t> </a:t>
            </a:r>
            <a:r>
              <a:rPr lang="el-GR" sz="3600" dirty="0" smtClean="0"/>
              <a:t>(2010, </a:t>
            </a:r>
            <a:r>
              <a:rPr lang="el-GR" sz="3600" dirty="0" err="1" smtClean="0"/>
              <a:t>πρωτδ</a:t>
            </a:r>
            <a:r>
              <a:rPr lang="el-GR" sz="3600" dirty="0" smtClean="0"/>
              <a:t>. στα γαλλικά το 1990)</a:t>
            </a:r>
            <a:r>
              <a:rPr lang="en-US" dirty="0" smtClean="0"/>
              <a:t/>
            </a:r>
            <a:br>
              <a:rPr lang="en-US" dirty="0" smtClean="0"/>
            </a:br>
            <a:endParaRPr lang="el-GR" dirty="0"/>
          </a:p>
        </p:txBody>
      </p:sp>
      <p:sp>
        <p:nvSpPr>
          <p:cNvPr id="3" name="2 - Θέση περιεχομένου"/>
          <p:cNvSpPr>
            <a:spLocks noGrp="1"/>
          </p:cNvSpPr>
          <p:nvPr>
            <p:ph idx="1"/>
          </p:nvPr>
        </p:nvSpPr>
        <p:spPr>
          <a:xfrm>
            <a:off x="571472" y="1785926"/>
            <a:ext cx="7643866" cy="5072074"/>
          </a:xfrm>
        </p:spPr>
        <p:txBody>
          <a:bodyPr>
            <a:normAutofit fontScale="25000" lnSpcReduction="20000"/>
          </a:bodyPr>
          <a:lstStyle/>
          <a:p>
            <a:endParaRPr lang="en-US" dirty="0" smtClean="0"/>
          </a:p>
          <a:p>
            <a:pPr algn="just">
              <a:buNone/>
            </a:pPr>
            <a:r>
              <a:rPr lang="en-US" dirty="0" smtClean="0"/>
              <a:t>       </a:t>
            </a:r>
            <a:r>
              <a:rPr lang="el-GR" dirty="0" smtClean="0"/>
              <a:t>     </a:t>
            </a:r>
            <a:r>
              <a:rPr lang="el-GR" sz="10000" dirty="0" smtClean="0"/>
              <a:t>Ο Ντε </a:t>
            </a:r>
            <a:r>
              <a:rPr lang="el-GR" sz="10000" dirty="0" err="1" smtClean="0"/>
              <a:t>Σερτώ</a:t>
            </a:r>
            <a:r>
              <a:rPr lang="el-GR" sz="10000" dirty="0" smtClean="0"/>
              <a:t> καθηγητής στην Ανώτατη Σχολή Καλών Τεχνών και κάτοχος της έδρας της ιστορικής ανθρωπολογίας των θρησκευτικών πεποιθήσεων υπήρξε ένας αιρετικός ιστορικός, ένας ιστορικός που αμφισβητούσε τον θετικισμό και την ποσοτικοποίηση του επιστημονικού εγχειρήματος και φλέρταρε με άλλες επιστήμες όπως την ανθρωπολογία, γλωσσολογία, η ψυχανάλυση ακόμη και την πολεοδομία. Ο Μάης του 68 και η αμφισβήτηση που γέννησε άφησε  τα σημάδια της στο έργο του αντισυμβατικού ιστορικού: στόχος του να θέσει ερωτήματα σε παραδεδεγμένα ζητήματα και προβληματίσει ως προς το ρόλο και τη δράση των υποκειμένων και γιατί όχι να αφυπνίσει μια επιστημολογικά «βολεμένη» Ευρώπη. </a:t>
            </a:r>
          </a:p>
          <a:p>
            <a:pPr algn="just"/>
            <a:endParaRPr lang="el-GR" sz="9600"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Admin\Desktop\11997379306_61d5c2b8ef_o-1.jpg"/>
          <p:cNvPicPr>
            <a:picLocks noGrp="1" noChangeAspect="1" noChangeArrowheads="1"/>
          </p:cNvPicPr>
          <p:nvPr>
            <p:ph idx="1"/>
          </p:nvPr>
        </p:nvPicPr>
        <p:blipFill>
          <a:blip r:embed="rId2"/>
          <a:srcRect/>
          <a:stretch>
            <a:fillRect/>
          </a:stretch>
        </p:blipFill>
        <p:spPr bwMode="auto">
          <a:xfrm>
            <a:off x="1643042" y="1357298"/>
            <a:ext cx="6072230" cy="4786345"/>
          </a:xfrm>
          <a:prstGeom prst="rect">
            <a:avLst/>
          </a:prstGeom>
          <a:noFill/>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pPr>
              <a:buNone/>
            </a:pPr>
            <a:r>
              <a:rPr lang="el-GR" dirty="0" smtClean="0"/>
              <a:t>   Το ενδιαφέρον του επικεντρώνεται στη χρησιμοποίηση των καταναλωτικών αγαθών, καθώς και στις στρατηγικές που μετέρχονται τα άτομα για την απόκτησή τους. Έτσι αντικρούει με σθένος τον αφορισμό ότι η κατανάλωση ενέχει παθητικότητα και προτείνει να δούμε τον καταναλωτή που σκέφτεται, ενεργεί, αγοράζει, χαράζει τις δικές τους στρατηγικές και εν τέλει επιτελεί και σηματοδοτεί κοινωνικά.</a:t>
            </a:r>
            <a:endParaRPr lang="el-GR" dirty="0"/>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 </a:t>
            </a:r>
            <a:r>
              <a:rPr lang="en-US" dirty="0" err="1" smtClean="0"/>
              <a:t>Mintz</a:t>
            </a:r>
            <a:r>
              <a:rPr lang="en-US" dirty="0" smtClean="0"/>
              <a:t>, </a:t>
            </a:r>
            <a:r>
              <a:rPr lang="el-GR" dirty="0" smtClean="0"/>
              <a:t>1985,</a:t>
            </a:r>
            <a:r>
              <a:rPr lang="el-GR" i="1" dirty="0" smtClean="0"/>
              <a:t> </a:t>
            </a:r>
            <a:r>
              <a:rPr lang="en-US" i="1" dirty="0" smtClean="0"/>
              <a:t>Sweetness and Power</a:t>
            </a:r>
            <a:r>
              <a:rPr lang="el-GR" i="1" dirty="0" smtClean="0"/>
              <a:t>. </a:t>
            </a:r>
            <a:r>
              <a:rPr lang="en-US" i="1" dirty="0" smtClean="0"/>
              <a:t>The place of sugar in modern history</a:t>
            </a:r>
            <a:r>
              <a:rPr lang="el-GR" dirty="0" smtClean="0"/>
              <a:t> </a:t>
            </a:r>
            <a:endParaRPr lang="el-GR" dirty="0"/>
          </a:p>
        </p:txBody>
      </p:sp>
      <p:sp>
        <p:nvSpPr>
          <p:cNvPr id="3" name="2 - Θέση περιεχομένου"/>
          <p:cNvSpPr>
            <a:spLocks noGrp="1"/>
          </p:cNvSpPr>
          <p:nvPr>
            <p:ph idx="1"/>
          </p:nvPr>
        </p:nvSpPr>
        <p:spPr>
          <a:xfrm>
            <a:off x="457200" y="1857364"/>
            <a:ext cx="8229600" cy="4268799"/>
          </a:xfrm>
        </p:spPr>
        <p:txBody>
          <a:bodyPr/>
          <a:lstStyle/>
          <a:p>
            <a:r>
              <a:rPr lang="el-GR" dirty="0" smtClean="0"/>
              <a:t>Πως η παραγωγή ζάχαρης στις φυτείες της Καραϊβικής αλλά και η μεταφορά και κατανάλωσή της στην Ευρώπη άλλαξε την πορεία της ευρωπαϊκής ιστορίας και διαμόρφωσε νέες ταξικές συνήθειες από τον 19ο αιώνα και μετά. </a:t>
            </a:r>
          </a:p>
          <a:p>
            <a:r>
              <a:rPr lang="el-GR" dirty="0" smtClean="0"/>
              <a:t>Η έννοια της γεωγραφίας της τροφής (</a:t>
            </a:r>
            <a:r>
              <a:rPr lang="en-US" i="1" dirty="0" smtClean="0"/>
              <a:t>food geography</a:t>
            </a:r>
            <a:r>
              <a:rPr lang="en-US" dirty="0" smtClean="0"/>
              <a:t>)</a:t>
            </a:r>
            <a:endParaRPr lang="el-GR" dirty="0"/>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67457.jpg"/>
          <p:cNvPicPr>
            <a:picLocks noGrp="1" noChangeAspect="1"/>
          </p:cNvPicPr>
          <p:nvPr>
            <p:ph idx="1"/>
          </p:nvPr>
        </p:nvPicPr>
        <p:blipFill>
          <a:blip r:embed="rId2" cstate="print"/>
          <a:stretch>
            <a:fillRect/>
          </a:stretch>
        </p:blipFill>
        <p:spPr>
          <a:xfrm>
            <a:off x="467544" y="260648"/>
            <a:ext cx="8280920" cy="6408712"/>
          </a:xfrm>
        </p:spPr>
      </p:pic>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SUAGARCANECUTTER1830.jpg"/>
          <p:cNvPicPr>
            <a:picLocks noGrp="1" noChangeAspect="1"/>
          </p:cNvPicPr>
          <p:nvPr>
            <p:ph idx="1"/>
          </p:nvPr>
        </p:nvPicPr>
        <p:blipFill>
          <a:blip r:embed="rId2" cstate="print"/>
          <a:stretch>
            <a:fillRect/>
          </a:stretch>
        </p:blipFill>
        <p:spPr>
          <a:xfrm>
            <a:off x="509118" y="260648"/>
            <a:ext cx="8125764" cy="6336704"/>
          </a:xfrm>
        </p:spPr>
      </p:pic>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857256"/>
          </a:xfrm>
        </p:spPr>
        <p:txBody>
          <a:bodyPr>
            <a:normAutofit fontScale="90000"/>
          </a:bodyPr>
          <a:lstStyle/>
          <a:p>
            <a:r>
              <a:rPr lang="el-GR" dirty="0" err="1" smtClean="0"/>
              <a:t>Μεταδιαδικαστική</a:t>
            </a:r>
            <a:r>
              <a:rPr lang="el-GR" dirty="0" smtClean="0"/>
              <a:t> ή συν-</a:t>
            </a:r>
            <a:r>
              <a:rPr lang="el-GR" dirty="0" err="1" smtClean="0"/>
              <a:t>κειμενική</a:t>
            </a:r>
            <a:r>
              <a:rPr lang="el-GR" dirty="0" smtClean="0"/>
              <a:t> αρχαιολογία</a:t>
            </a:r>
            <a:endParaRPr lang="el-GR" dirty="0"/>
          </a:p>
        </p:txBody>
      </p:sp>
      <p:sp>
        <p:nvSpPr>
          <p:cNvPr id="3" name="2 - Θέση περιεχομένου"/>
          <p:cNvSpPr>
            <a:spLocks noGrp="1"/>
          </p:cNvSpPr>
          <p:nvPr>
            <p:ph idx="1"/>
          </p:nvPr>
        </p:nvSpPr>
        <p:spPr>
          <a:xfrm>
            <a:off x="0" y="1643050"/>
            <a:ext cx="9144000" cy="4786346"/>
          </a:xfrm>
        </p:spPr>
        <p:txBody>
          <a:bodyPr/>
          <a:lstStyle/>
          <a:p>
            <a:pPr>
              <a:buNone/>
            </a:pPr>
            <a:r>
              <a:rPr lang="el-GR" sz="2800" dirty="0" smtClean="0"/>
              <a:t>     Στη δεκαετία 1980-1990 πρόβαλε ένα κίνημα στην Βρετανία κυρίως από τους αρχαιολόγους </a:t>
            </a:r>
            <a:r>
              <a:rPr lang="el-GR" sz="2800" dirty="0" err="1" smtClean="0"/>
              <a:t>Michael</a:t>
            </a:r>
            <a:r>
              <a:rPr lang="el-GR" sz="2800" dirty="0" smtClean="0"/>
              <a:t> </a:t>
            </a:r>
            <a:r>
              <a:rPr lang="el-GR" sz="2800" dirty="0" err="1" smtClean="0"/>
              <a:t>Shanks</a:t>
            </a:r>
            <a:r>
              <a:rPr lang="el-GR" sz="2800" dirty="0" smtClean="0"/>
              <a:t>, </a:t>
            </a:r>
            <a:r>
              <a:rPr lang="el-GR" sz="2800" dirty="0" err="1" smtClean="0"/>
              <a:t>Christopher</a:t>
            </a:r>
            <a:r>
              <a:rPr lang="el-GR" sz="2800" dirty="0" smtClean="0"/>
              <a:t> </a:t>
            </a:r>
            <a:r>
              <a:rPr lang="el-GR" sz="2800" dirty="0" err="1" smtClean="0"/>
              <a:t>Tilley</a:t>
            </a:r>
            <a:r>
              <a:rPr lang="el-GR" sz="2800" dirty="0" smtClean="0"/>
              <a:t>, </a:t>
            </a:r>
            <a:r>
              <a:rPr lang="el-GR" sz="2800" dirty="0" err="1" smtClean="0"/>
              <a:t>Daniel</a:t>
            </a:r>
            <a:r>
              <a:rPr lang="el-GR" sz="2800" dirty="0" smtClean="0"/>
              <a:t> </a:t>
            </a:r>
            <a:r>
              <a:rPr lang="el-GR" sz="2800" dirty="0" err="1" smtClean="0"/>
              <a:t>Miller</a:t>
            </a:r>
            <a:r>
              <a:rPr lang="el-GR" sz="2800" dirty="0" smtClean="0"/>
              <a:t> και </a:t>
            </a:r>
            <a:r>
              <a:rPr lang="el-GR" sz="2800" dirty="0" err="1" smtClean="0"/>
              <a:t>Ian</a:t>
            </a:r>
            <a:r>
              <a:rPr lang="el-GR" sz="2800" dirty="0" smtClean="0"/>
              <a:t> </a:t>
            </a:r>
            <a:r>
              <a:rPr lang="el-GR" sz="2800" dirty="0" err="1" smtClean="0"/>
              <a:t>Hodder</a:t>
            </a:r>
            <a:r>
              <a:rPr lang="el-GR" sz="2800" dirty="0" smtClean="0"/>
              <a:t>. Το κίνημα αμφισβήτησε την αντικειμενικότητα ισχυριζόμενο ότι</a:t>
            </a:r>
            <a:r>
              <a:rPr lang="el-GR" sz="2800" u="sng" dirty="0" smtClean="0"/>
              <a:t> κάθε αρχαιολόγος είναι στην πραγματικότητα προκατειλημμένος από την προσωπική εμπειρία και το πολιτισμικό του πλαίσιο </a:t>
            </a:r>
            <a:r>
              <a:rPr lang="el-GR" sz="2800" dirty="0" smtClean="0"/>
              <a:t>και συνεπώς το πραγματικά επιστημονικό αρχαιολογικό έργο είναι δύσκολο, αν όχι αδύνατο. Το πείραμα (ανασκαφή) δεν μπορεί να επαναληφθεί από άλλους, όπως υπαγορεύει η επιστημονική μέθοδος.</a:t>
            </a:r>
          </a:p>
          <a:p>
            <a:endParaRPr lang="el-GR" dirty="0"/>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0034" y="642918"/>
            <a:ext cx="8072494" cy="5483245"/>
          </a:xfrm>
        </p:spPr>
        <p:txBody>
          <a:bodyPr/>
          <a:lstStyle/>
          <a:p>
            <a:pPr>
              <a:buNone/>
            </a:pPr>
            <a:r>
              <a:rPr lang="el-GR" dirty="0" smtClean="0"/>
              <a:t>   Οι υπέρμαχοι αυτής της</a:t>
            </a:r>
            <a:r>
              <a:rPr lang="el-GR" u="sng" dirty="0" smtClean="0"/>
              <a:t> σχετικιστικής ουσιαστικά προσέγγισης,</a:t>
            </a:r>
            <a:r>
              <a:rPr lang="el-GR" dirty="0" smtClean="0"/>
              <a:t> που αποκαλείται </a:t>
            </a:r>
            <a:r>
              <a:rPr lang="el-GR" dirty="0" err="1" smtClean="0"/>
              <a:t>μεταδιαδικαστική</a:t>
            </a:r>
            <a:r>
              <a:rPr lang="el-GR" dirty="0" smtClean="0"/>
              <a:t> αρχαιολογία, </a:t>
            </a:r>
            <a:r>
              <a:rPr lang="el-GR" u="sng" dirty="0" smtClean="0"/>
              <a:t>δεν ανέλυαν μόνον τα ευρήματα που ανέσκαπταν αλλά και τον εαυτό τους, την στάση και τις απόψεις τους.</a:t>
            </a:r>
            <a:r>
              <a:rPr lang="el-GR" dirty="0" smtClean="0"/>
              <a:t> Οι διαφορετικές προσεγγίσεις στην ερμηνεία της αρχαιολογικής μαρτυρίας δημιουργούν και </a:t>
            </a:r>
            <a:r>
              <a:rPr lang="el-GR" u="sng" dirty="0" smtClean="0"/>
              <a:t>διαφορετικές κατασκευές του παρελθόντος για κάθε ερευνητή.</a:t>
            </a:r>
            <a:r>
              <a:rPr lang="el-GR" dirty="0" smtClean="0"/>
              <a:t> </a:t>
            </a:r>
            <a:endParaRPr lang="el-GR" dirty="0"/>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Συνάφεια και αντήχηση </a:t>
            </a:r>
            <a:br>
              <a:rPr lang="el-GR" dirty="0" smtClean="0"/>
            </a:br>
            <a:r>
              <a:rPr lang="el-GR" dirty="0" smtClean="0"/>
              <a:t>στο νεολιθικό </a:t>
            </a:r>
            <a:r>
              <a:rPr lang="el-GR" dirty="0" err="1" smtClean="0"/>
              <a:t>Τσαταλχογιούκ</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Προϊστορικός οικισμός στη ν. Τουρκία, μνημείο παγκόσμιας κληρονομιάς της </a:t>
            </a:r>
            <a:r>
              <a:rPr lang="en-US" dirty="0" smtClean="0"/>
              <a:t>UNESCO</a:t>
            </a:r>
            <a:endParaRPr lang="el-GR" dirty="0" smtClean="0"/>
          </a:p>
          <a:p>
            <a:r>
              <a:rPr lang="el-GR" dirty="0" smtClean="0"/>
              <a:t>Δημιουργία διάρκειας και </a:t>
            </a:r>
            <a:r>
              <a:rPr lang="el-GR" dirty="0" err="1" smtClean="0"/>
              <a:t>μακροπόθεσμες</a:t>
            </a:r>
            <a:r>
              <a:rPr lang="el-GR" dirty="0" smtClean="0"/>
              <a:t> σχέσεις μέσα στον χρόνο</a:t>
            </a:r>
          </a:p>
          <a:p>
            <a:r>
              <a:rPr lang="el-GR" dirty="0" smtClean="0"/>
              <a:t>Τα προγονικά κρανία βοηθούν στην υποστήριξη των δοκών και των τοίχων των σπιτιών</a:t>
            </a:r>
          </a:p>
          <a:p>
            <a:r>
              <a:rPr lang="el-GR" dirty="0" smtClean="0"/>
              <a:t>Οι ταφές θα μπορούσαν να ονομαστούν «ιστορικά σπίτια»</a:t>
            </a:r>
          </a:p>
          <a:p>
            <a:r>
              <a:rPr lang="el-GR" dirty="0" smtClean="0"/>
              <a:t>Οι άνθρωποι ζουν πάνω από τους νεκρούς και πιθανόν εντάσσουν στη ζωή τους και τις οσμές των προγόνων τους…</a:t>
            </a:r>
            <a:endParaRPr lang="el-GR" dirty="0"/>
          </a:p>
        </p:txBody>
      </p:sp>
    </p:spTree>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Χρήστης\Pictures\αρχείο λήψης (5).jpg"/>
          <p:cNvPicPr>
            <a:picLocks noGrp="1" noChangeAspect="1" noChangeArrowheads="1"/>
          </p:cNvPicPr>
          <p:nvPr>
            <p:ph idx="1"/>
          </p:nvPr>
        </p:nvPicPr>
        <p:blipFill>
          <a:blip r:embed="rId2"/>
          <a:srcRect/>
          <a:stretch>
            <a:fillRect/>
          </a:stretch>
        </p:blipFill>
        <p:spPr bwMode="auto">
          <a:xfrm>
            <a:off x="1714480" y="1357298"/>
            <a:ext cx="5357850" cy="4714908"/>
          </a:xfrm>
          <a:prstGeom prst="rect">
            <a:avLst/>
          </a:prstGeom>
          <a:noFill/>
        </p:spPr>
      </p:pic>
    </p:spTree>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7170" name="Picture 2" descr="C:\Users\Χρήστης\Pictures\αρχείο λήψης (6).jpg"/>
          <p:cNvPicPr>
            <a:picLocks noGrp="1" noChangeAspect="1" noChangeArrowheads="1"/>
          </p:cNvPicPr>
          <p:nvPr>
            <p:ph idx="1"/>
          </p:nvPr>
        </p:nvPicPr>
        <p:blipFill>
          <a:blip r:embed="rId2"/>
          <a:srcRect/>
          <a:stretch>
            <a:fillRect/>
          </a:stretch>
        </p:blipFill>
        <p:spPr bwMode="auto">
          <a:xfrm>
            <a:off x="1428728" y="1285860"/>
            <a:ext cx="6072229" cy="4714908"/>
          </a:xfrm>
          <a:prstGeom prst="rect">
            <a:avLst/>
          </a:prstGeom>
          <a:noFill/>
        </p:spPr>
      </p:pic>
    </p:spTree>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θραύση των αγγείων</a:t>
            </a:r>
            <a:endParaRPr lang="el-GR" dirty="0"/>
          </a:p>
        </p:txBody>
      </p:sp>
      <p:sp>
        <p:nvSpPr>
          <p:cNvPr id="3" name="2 - Θέση περιεχομένου"/>
          <p:cNvSpPr>
            <a:spLocks noGrp="1"/>
          </p:cNvSpPr>
          <p:nvPr>
            <p:ph idx="1"/>
          </p:nvPr>
        </p:nvSpPr>
        <p:spPr>
          <a:xfrm>
            <a:off x="457200" y="1285860"/>
            <a:ext cx="8229600" cy="5286412"/>
          </a:xfrm>
        </p:spPr>
        <p:txBody>
          <a:bodyPr>
            <a:normAutofit fontScale="77500" lnSpcReduction="20000"/>
          </a:bodyPr>
          <a:lstStyle/>
          <a:p>
            <a:r>
              <a:rPr lang="el-GR" dirty="0" smtClean="0"/>
              <a:t>Η αρχαιολογία έχει φέρει στην επιφάνεια τις δυναμικές και τις συγκρούσεις εντός παρελθοντικών κοινωνιών, τις στρατηγικές επιδεικτικής κατανάλωσης και γενναιοδωρίας, καθώς και επιβεβαίωσης ή αμφισβήτησης της εξουσίας. Τελετουργικά καταστροφής –αντίστοιχα με αυτά που είχαν μελετηθεί ανθρωπολογικά σε κοινωνίες </a:t>
            </a:r>
            <a:r>
              <a:rPr lang="el-GR" dirty="0" err="1" smtClean="0"/>
              <a:t>Αμερινδιάνων</a:t>
            </a:r>
            <a:r>
              <a:rPr lang="el-GR" dirty="0" smtClean="0"/>
              <a:t>- όπως για παράδειγμα ο θρυμματισμός αγγείων και ο διασκορπισμός τους, λάμβαναν χώρα στη </a:t>
            </a:r>
            <a:r>
              <a:rPr lang="el-GR" dirty="0" err="1" smtClean="0"/>
              <a:t>νεοανακτορική</a:t>
            </a:r>
            <a:r>
              <a:rPr lang="el-GR" dirty="0" smtClean="0"/>
              <a:t> περίοδο στην Κρήτη. Αυτές οι τελετουργικές συνθήκες συνιστούσαν εξόχως δραματοποιημένες στιγμές που συμπύκνωναν </a:t>
            </a:r>
            <a:r>
              <a:rPr lang="el-GR" dirty="0" err="1" smtClean="0"/>
              <a:t>νεκροπολιτικές</a:t>
            </a:r>
            <a:r>
              <a:rPr lang="el-GR" dirty="0" smtClean="0"/>
              <a:t> και συνέθεταν ένα δυναμικό πλέγμα αισθήσεων και μνημονικών ανακλήσεων. </a:t>
            </a:r>
          </a:p>
          <a:p>
            <a:endParaRPr lang="en-US" dirty="0" smtClean="0"/>
          </a:p>
          <a:p>
            <a:pPr>
              <a:buNone/>
            </a:pPr>
            <a:r>
              <a:rPr lang="en-US" dirty="0" smtClean="0"/>
              <a:t>     </a:t>
            </a:r>
            <a:r>
              <a:rPr lang="el-GR" dirty="0" smtClean="0"/>
              <a:t>Γ. </a:t>
            </a:r>
            <a:r>
              <a:rPr lang="el-GR" dirty="0" err="1" smtClean="0"/>
              <a:t>Χαμηλάκης</a:t>
            </a:r>
            <a:r>
              <a:rPr lang="el-GR" dirty="0" smtClean="0"/>
              <a:t>, </a:t>
            </a:r>
            <a:r>
              <a:rPr lang="el-GR" i="1" dirty="0" smtClean="0"/>
              <a:t>Η αρχαιολογία και οι αισθήσεις: βίωμα, μνήμη και συν-κίνηση, </a:t>
            </a:r>
            <a:r>
              <a:rPr lang="el-GR" dirty="0" smtClean="0"/>
              <a:t>Αθήνα, 2015.</a:t>
            </a:r>
          </a:p>
          <a:p>
            <a:endParaRPr lang="el-GR"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Εθνογραφικές μελέτες σε απομακρυσμένες περιοχές έφεραν στο φως οικονομικές διαδικασίες οι οποίες δεν μπορούσαν να εγκλωβιστούν στα πλαίσια του αυστηρού οικονομικού αντιπραγματισμού </a:t>
            </a:r>
          </a:p>
          <a:p>
            <a:pPr>
              <a:buNone/>
            </a:pPr>
            <a:endParaRPr lang="el-GR" dirty="0" smtClean="0"/>
          </a:p>
          <a:p>
            <a:pPr>
              <a:buNone/>
            </a:pPr>
            <a:r>
              <a:rPr lang="el-GR" dirty="0" smtClean="0"/>
              <a:t>    Η οικονομία δεν περιορίζεται σε </a:t>
            </a:r>
            <a:r>
              <a:rPr lang="el-GR" dirty="0" err="1" smtClean="0"/>
              <a:t>δυτικοκεντρικές</a:t>
            </a:r>
            <a:r>
              <a:rPr lang="el-GR" dirty="0" smtClean="0"/>
              <a:t>, έλλογες και καπιταλιστικής έμπνευσης αναγνώσεις και τελικά εμπλέκεται με το συμβολικό επίπεδο, τις συγγενικές σχέσεις, την απόκτηση επιρροής και γοήτρου</a:t>
            </a:r>
          </a:p>
          <a:p>
            <a:endParaRPr lang="el-GR" dirty="0"/>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194" name="Picture 2" descr="C:\Users\Χρήστης\Pictures\αρχείο λήψης (7).jpg"/>
          <p:cNvPicPr>
            <a:picLocks noGrp="1" noChangeAspect="1" noChangeArrowheads="1"/>
          </p:cNvPicPr>
          <p:nvPr>
            <p:ph idx="1"/>
          </p:nvPr>
        </p:nvPicPr>
        <p:blipFill>
          <a:blip r:embed="rId2"/>
          <a:srcRect/>
          <a:stretch>
            <a:fillRect/>
          </a:stretch>
        </p:blipFill>
        <p:spPr bwMode="auto">
          <a:xfrm>
            <a:off x="2000232" y="1071546"/>
            <a:ext cx="5000659" cy="4857784"/>
          </a:xfrm>
          <a:prstGeom prst="rect">
            <a:avLst/>
          </a:prstGeom>
          <a:noFill/>
        </p:spPr>
      </p:pic>
    </p:spTree>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Χαμηλάκης Γιάννης, Αρχαιολογία και Αισθήσεις</a:t>
            </a:r>
          </a:p>
          <a:p>
            <a:endParaRPr lang="el-GR" smtClean="0"/>
          </a:p>
          <a:p>
            <a:r>
              <a:rPr lang="en-US" smtClean="0"/>
              <a:t>Hodder Ian, </a:t>
            </a:r>
            <a:r>
              <a:rPr lang="el-GR" smtClean="0"/>
              <a:t>Συνύφανση, μια Αρχαιολογία των σχέσεων μεταξύ ανθρώπων και πραγμάτων</a:t>
            </a:r>
            <a:endParaRPr lang="el-GR" dirty="0"/>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Μακντοναλντοποίηση</a:t>
            </a:r>
            <a:r>
              <a:rPr lang="el-GR" dirty="0" smtClean="0"/>
              <a:t> της κοινωνίας!</a:t>
            </a:r>
            <a:endParaRPr lang="el-GR" dirty="0"/>
          </a:p>
        </p:txBody>
      </p:sp>
      <p:pic>
        <p:nvPicPr>
          <p:cNvPr id="20482" name="Picture 2" descr="C:\Users\Admin\Desktop\images (1).jpg"/>
          <p:cNvPicPr>
            <a:picLocks noGrp="1" noChangeAspect="1" noChangeArrowheads="1"/>
          </p:cNvPicPr>
          <p:nvPr>
            <p:ph idx="1"/>
          </p:nvPr>
        </p:nvPicPr>
        <p:blipFill>
          <a:blip r:embed="rId2"/>
          <a:srcRect/>
          <a:stretch>
            <a:fillRect/>
          </a:stretch>
        </p:blipFill>
        <p:spPr bwMode="auto">
          <a:xfrm>
            <a:off x="2714612" y="1643050"/>
            <a:ext cx="3857652" cy="4500594"/>
          </a:xfrm>
          <a:prstGeom prst="rect">
            <a:avLst/>
          </a:prstGeom>
          <a:noFill/>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G. </a:t>
            </a:r>
            <a:r>
              <a:rPr lang="en-US" dirty="0" err="1" smtClean="0"/>
              <a:t>Ritzer</a:t>
            </a:r>
            <a:r>
              <a:rPr lang="en-US" dirty="0" smtClean="0"/>
              <a:t>,</a:t>
            </a:r>
            <a:r>
              <a:rPr lang="el-GR" dirty="0" smtClean="0"/>
              <a:t> 1996,</a:t>
            </a:r>
            <a:r>
              <a:rPr lang="en-US" dirty="0" smtClean="0"/>
              <a:t> </a:t>
            </a:r>
            <a:r>
              <a:rPr lang="en-US" i="1" dirty="0" smtClean="0"/>
              <a:t>The </a:t>
            </a:r>
            <a:r>
              <a:rPr lang="en-US" i="1" dirty="0" err="1" smtClean="0"/>
              <a:t>McDonaldization</a:t>
            </a:r>
            <a:r>
              <a:rPr lang="en-US" i="1" dirty="0" smtClean="0"/>
              <a:t> of Society</a:t>
            </a:r>
            <a:endParaRPr lang="el-GR" i="1" dirty="0"/>
          </a:p>
        </p:txBody>
      </p:sp>
      <p:sp>
        <p:nvSpPr>
          <p:cNvPr id="3" name="2 - Θέση περιεχομένου"/>
          <p:cNvSpPr>
            <a:spLocks noGrp="1"/>
          </p:cNvSpPr>
          <p:nvPr>
            <p:ph idx="1"/>
          </p:nvPr>
        </p:nvSpPr>
        <p:spPr>
          <a:xfrm>
            <a:off x="457200" y="2143116"/>
            <a:ext cx="8229600" cy="4357718"/>
          </a:xfrm>
        </p:spPr>
        <p:txBody>
          <a:bodyPr/>
          <a:lstStyle/>
          <a:p>
            <a:r>
              <a:rPr lang="el-GR" dirty="0" smtClean="0"/>
              <a:t>Επιρροή από τις αρχές του </a:t>
            </a:r>
            <a:r>
              <a:rPr lang="en-US" dirty="0" smtClean="0"/>
              <a:t>Max Weber (</a:t>
            </a:r>
            <a:r>
              <a:rPr lang="el-GR" dirty="0" smtClean="0"/>
              <a:t>κοινωνιολόγος των αρχών του 20</a:t>
            </a:r>
            <a:r>
              <a:rPr lang="el-GR" baseline="30000" dirty="0" smtClean="0"/>
              <a:t>ου</a:t>
            </a:r>
            <a:r>
              <a:rPr lang="el-GR" dirty="0" smtClean="0"/>
              <a:t> αιώνα)</a:t>
            </a:r>
          </a:p>
          <a:p>
            <a:r>
              <a:rPr lang="el-GR" dirty="0" smtClean="0"/>
              <a:t>Η </a:t>
            </a:r>
            <a:r>
              <a:rPr lang="el-GR" dirty="0" err="1" smtClean="0"/>
              <a:t>νεωτερικότητα</a:t>
            </a:r>
            <a:r>
              <a:rPr lang="el-GR" dirty="0" smtClean="0"/>
              <a:t> ως «σιδερένιο κλουβί»</a:t>
            </a:r>
          </a:p>
          <a:p>
            <a:r>
              <a:rPr lang="el-GR" dirty="0" err="1" smtClean="0"/>
              <a:t>Προβλεψιμότητα</a:t>
            </a:r>
            <a:endParaRPr lang="el-GR" dirty="0" smtClean="0"/>
          </a:p>
          <a:p>
            <a:r>
              <a:rPr lang="el-GR" dirty="0" smtClean="0"/>
              <a:t>Αποτελεσματικότητα</a:t>
            </a:r>
          </a:p>
          <a:p>
            <a:r>
              <a:rPr lang="el-GR" dirty="0" smtClean="0"/>
              <a:t>Ποσοτικοποίηση</a:t>
            </a:r>
            <a:endParaRPr lang="el-GR" dirty="0"/>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Black Friday </a:t>
            </a:r>
            <a:r>
              <a:rPr lang="el-GR" dirty="0" smtClean="0"/>
              <a:t>και ξερό ψωμί!!!</a:t>
            </a:r>
            <a:endParaRPr lang="el-GR" dirty="0"/>
          </a:p>
        </p:txBody>
      </p:sp>
      <p:pic>
        <p:nvPicPr>
          <p:cNvPr id="25602" name="Picture 2" descr="C:\Users\Admin\Desktop\images.jpg"/>
          <p:cNvPicPr>
            <a:picLocks noGrp="1" noChangeAspect="1" noChangeArrowheads="1"/>
          </p:cNvPicPr>
          <p:nvPr>
            <p:ph idx="1"/>
          </p:nvPr>
        </p:nvPicPr>
        <p:blipFill>
          <a:blip r:embed="rId2"/>
          <a:srcRect/>
          <a:stretch>
            <a:fillRect/>
          </a:stretch>
        </p:blipFill>
        <p:spPr bwMode="auto">
          <a:xfrm>
            <a:off x="1928794" y="1643050"/>
            <a:ext cx="5357849" cy="4429155"/>
          </a:xfrm>
          <a:prstGeom prst="rect">
            <a:avLst/>
          </a:prstGeom>
          <a:noFill/>
        </p:spPr>
      </p:pic>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580926"/>
          </a:xfrm>
        </p:spPr>
        <p:txBody>
          <a:bodyPr>
            <a:normAutofit fontScale="90000"/>
          </a:bodyPr>
          <a:lstStyle/>
          <a:p>
            <a:r>
              <a:rPr lang="en-US" dirty="0" smtClean="0"/>
              <a:t>G. </a:t>
            </a:r>
            <a:r>
              <a:rPr lang="en-US" dirty="0" err="1" smtClean="0"/>
              <a:t>Ritzer</a:t>
            </a:r>
            <a:r>
              <a:rPr lang="en-US" dirty="0" smtClean="0"/>
              <a:t>, 2010,</a:t>
            </a:r>
            <a:r>
              <a:rPr lang="en-US" i="1" dirty="0" smtClean="0"/>
              <a:t> Enchanting a disenchanted world. Continuity and Change in the Cathedrals of consumption</a:t>
            </a:r>
            <a:endParaRPr lang="el-GR" i="1" dirty="0"/>
          </a:p>
        </p:txBody>
      </p:sp>
      <p:sp>
        <p:nvSpPr>
          <p:cNvPr id="3" name="2 - Θέση περιεχομένου"/>
          <p:cNvSpPr>
            <a:spLocks noGrp="1"/>
          </p:cNvSpPr>
          <p:nvPr>
            <p:ph idx="1"/>
          </p:nvPr>
        </p:nvSpPr>
        <p:spPr>
          <a:xfrm>
            <a:off x="457200" y="2714620"/>
            <a:ext cx="8229600" cy="3857652"/>
          </a:xfrm>
        </p:spPr>
        <p:txBody>
          <a:bodyPr>
            <a:normAutofit fontScale="92500" lnSpcReduction="10000"/>
          </a:bodyPr>
          <a:lstStyle/>
          <a:p>
            <a:r>
              <a:rPr lang="el-GR" dirty="0" smtClean="0"/>
              <a:t>Η έννοια της «</a:t>
            </a:r>
            <a:r>
              <a:rPr lang="el-GR" dirty="0" err="1" smtClean="0"/>
              <a:t>απομάγευσης</a:t>
            </a:r>
            <a:r>
              <a:rPr lang="el-GR" dirty="0" smtClean="0"/>
              <a:t>»</a:t>
            </a:r>
          </a:p>
          <a:p>
            <a:r>
              <a:rPr lang="el-GR" dirty="0" smtClean="0"/>
              <a:t>Τοπία κατανάλωσης  (</a:t>
            </a:r>
            <a:r>
              <a:rPr lang="en-US" dirty="0" smtClean="0"/>
              <a:t>landscapes of consumption)</a:t>
            </a:r>
            <a:endParaRPr lang="el-GR" dirty="0" smtClean="0"/>
          </a:p>
          <a:p>
            <a:r>
              <a:rPr lang="el-GR" dirty="0" smtClean="0"/>
              <a:t>Η </a:t>
            </a:r>
            <a:r>
              <a:rPr lang="el-GR" dirty="0" err="1" smtClean="0"/>
              <a:t>υπερ</a:t>
            </a:r>
            <a:r>
              <a:rPr lang="el-GR" dirty="0" smtClean="0"/>
              <a:t>-κατανάλωση και η έννοια του χώρου και του χρόνου</a:t>
            </a:r>
          </a:p>
          <a:p>
            <a:r>
              <a:rPr lang="el-GR" dirty="0" smtClean="0"/>
              <a:t>«Τόποι» υπερκατανάλωσης: </a:t>
            </a:r>
            <a:r>
              <a:rPr lang="en-US" dirty="0" smtClean="0"/>
              <a:t>Disney, </a:t>
            </a:r>
            <a:r>
              <a:rPr lang="el-GR" dirty="0" err="1" smtClean="0"/>
              <a:t>πολυχώροι</a:t>
            </a:r>
            <a:r>
              <a:rPr lang="el-GR" dirty="0" smtClean="0"/>
              <a:t> (πχ </a:t>
            </a:r>
            <a:r>
              <a:rPr lang="en-US" dirty="0" smtClean="0"/>
              <a:t>Cosmos), </a:t>
            </a:r>
            <a:r>
              <a:rPr lang="el-GR" dirty="0" smtClean="0"/>
              <a:t>τα σύγχρονα κρουαζιερόπλοια, τα Καζίνο, τα μεγάλα ξενοδοχειακά συγκροτήματα</a:t>
            </a:r>
            <a:endParaRPr lang="el-GR" dirty="0"/>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ll_Inclusive_Hotel___Cancun_353009148.jpg"/>
          <p:cNvPicPr>
            <a:picLocks noGrp="1" noChangeAspect="1"/>
          </p:cNvPicPr>
          <p:nvPr>
            <p:ph idx="1"/>
          </p:nvPr>
        </p:nvPicPr>
        <p:blipFill>
          <a:blip r:embed="rId2" cstate="print"/>
          <a:stretch>
            <a:fillRect/>
          </a:stretch>
        </p:blipFill>
        <p:spPr>
          <a:xfrm>
            <a:off x="467544" y="260648"/>
            <a:ext cx="8280920" cy="6408712"/>
          </a:xfrm>
        </p:spPr>
      </p:pic>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30322_fashion1.jpg"/>
          <p:cNvPicPr>
            <a:picLocks noGrp="1" noChangeAspect="1"/>
          </p:cNvPicPr>
          <p:nvPr>
            <p:ph idx="1"/>
          </p:nvPr>
        </p:nvPicPr>
        <p:blipFill>
          <a:blip r:embed="rId2" cstate="print"/>
          <a:stretch>
            <a:fillRect/>
          </a:stretch>
        </p:blipFill>
        <p:spPr>
          <a:xfrm>
            <a:off x="395536" y="260648"/>
            <a:ext cx="8424935" cy="6408712"/>
          </a:xfrm>
        </p:spPr>
      </p:pic>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arisi-disneyland-2.jpg"/>
          <p:cNvPicPr>
            <a:picLocks noGrp="1" noChangeAspect="1"/>
          </p:cNvPicPr>
          <p:nvPr>
            <p:ph idx="1"/>
          </p:nvPr>
        </p:nvPicPr>
        <p:blipFill>
          <a:blip r:embed="rId2" cstate="print"/>
          <a:stretch>
            <a:fillRect/>
          </a:stretch>
        </p:blipFill>
        <p:spPr>
          <a:xfrm>
            <a:off x="467544" y="260648"/>
            <a:ext cx="8280920" cy="6336704"/>
          </a:xfrm>
        </p:spPr>
      </p:pic>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tur1.jpg"/>
          <p:cNvPicPr>
            <a:picLocks noGrp="1" noChangeAspect="1"/>
          </p:cNvPicPr>
          <p:nvPr>
            <p:ph idx="1"/>
          </p:nvPr>
        </p:nvPicPr>
        <p:blipFill>
          <a:blip r:embed="rId2" cstate="print"/>
          <a:stretch>
            <a:fillRect/>
          </a:stretch>
        </p:blipFill>
        <p:spPr>
          <a:xfrm>
            <a:off x="395536" y="260648"/>
            <a:ext cx="8352928" cy="6336704"/>
          </a:xfr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Admin\Desktop\images.jpg"/>
          <p:cNvPicPr>
            <a:picLocks noGrp="1" noChangeAspect="1" noChangeArrowheads="1"/>
          </p:cNvPicPr>
          <p:nvPr>
            <p:ph idx="1"/>
          </p:nvPr>
        </p:nvPicPr>
        <p:blipFill>
          <a:blip r:embed="rId2"/>
          <a:srcRect/>
          <a:stretch>
            <a:fillRect/>
          </a:stretch>
        </p:blipFill>
        <p:spPr bwMode="auto">
          <a:xfrm>
            <a:off x="1571604" y="1285860"/>
            <a:ext cx="5715040" cy="4286280"/>
          </a:xfrm>
          <a:prstGeom prst="rect">
            <a:avLst/>
          </a:prstGeom>
          <a:noFill/>
        </p:spPr>
      </p:pic>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queen-elizabeth-th_1735379i-610x406.jpg"/>
          <p:cNvPicPr>
            <a:picLocks noGrp="1" noChangeAspect="1"/>
          </p:cNvPicPr>
          <p:nvPr>
            <p:ph idx="1"/>
          </p:nvPr>
        </p:nvPicPr>
        <p:blipFill>
          <a:blip r:embed="rId2" cstate="print"/>
          <a:stretch>
            <a:fillRect/>
          </a:stretch>
        </p:blipFill>
        <p:spPr>
          <a:xfrm>
            <a:off x="467544" y="332656"/>
            <a:ext cx="8280920" cy="6264696"/>
          </a:xfrm>
        </p:spPr>
      </p:pic>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38919398913753.jpg"/>
          <p:cNvPicPr>
            <a:picLocks noGrp="1" noChangeAspect="1"/>
          </p:cNvPicPr>
          <p:nvPr>
            <p:ph idx="1"/>
          </p:nvPr>
        </p:nvPicPr>
        <p:blipFill>
          <a:blip r:embed="rId2" cstate="print"/>
          <a:stretch>
            <a:fillRect/>
          </a:stretch>
        </p:blipFill>
        <p:spPr>
          <a:xfrm>
            <a:off x="467544" y="260648"/>
            <a:ext cx="8208912" cy="6264696"/>
          </a:xfrm>
        </p:spPr>
      </p:pic>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quantum1942013_02.jpg"/>
          <p:cNvPicPr>
            <a:picLocks noGrp="1" noChangeAspect="1"/>
          </p:cNvPicPr>
          <p:nvPr>
            <p:ph idx="1"/>
          </p:nvPr>
        </p:nvPicPr>
        <p:blipFill>
          <a:blip r:embed="rId2" cstate="print"/>
          <a:stretch>
            <a:fillRect/>
          </a:stretch>
        </p:blipFill>
        <p:spPr>
          <a:xfrm>
            <a:off x="395536" y="260648"/>
            <a:ext cx="8352928" cy="6336704"/>
          </a:xfrm>
        </p:spPr>
      </p:pic>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Τόποι εκκίνησης: σύζευξη ανθρωπολογίας και χώρου</a:t>
            </a:r>
            <a:endParaRPr lang="el-GR" dirty="0"/>
          </a:p>
        </p:txBody>
      </p:sp>
      <p:sp>
        <p:nvSpPr>
          <p:cNvPr id="3" name="2 - Θέση περιεχομένου"/>
          <p:cNvSpPr>
            <a:spLocks noGrp="1"/>
          </p:cNvSpPr>
          <p:nvPr>
            <p:ph idx="1"/>
          </p:nvPr>
        </p:nvSpPr>
        <p:spPr>
          <a:xfrm>
            <a:off x="457200" y="1571612"/>
            <a:ext cx="8229600" cy="5072098"/>
          </a:xfrm>
        </p:spPr>
        <p:txBody>
          <a:bodyPr>
            <a:normAutofit lnSpcReduction="10000"/>
          </a:bodyPr>
          <a:lstStyle/>
          <a:p>
            <a:pPr>
              <a:buNone/>
            </a:pPr>
            <a:r>
              <a:rPr lang="el-GR" dirty="0" smtClean="0"/>
              <a:t>    Ο χώρος</a:t>
            </a:r>
            <a:r>
              <a:rPr lang="en-US" dirty="0" smtClean="0"/>
              <a:t>, </a:t>
            </a:r>
            <a:r>
              <a:rPr lang="el-GR" dirty="0" smtClean="0"/>
              <a:t>ο τόπος και το τοπίο προσδίδουν υλική διάσταση στις ταυτότητες. Μετά τη δεκαετία του 1970 παρατηρείται μια σύγκλιση των άνωθεν επιστημών. </a:t>
            </a:r>
          </a:p>
          <a:p>
            <a:pPr>
              <a:buNone/>
            </a:pPr>
            <a:r>
              <a:rPr lang="el-GR" dirty="0" smtClean="0"/>
              <a:t>    Η σύγκλιση οδήγησε στη «χωρική στροφή» στα τέλη του 1980 και μια ανανεωμένη ανθρωπογεωγραφία. Ο χώρος δεν είναι αφηρημένος αλλά εξανθρωπισμένος, </a:t>
            </a:r>
            <a:r>
              <a:rPr lang="el-GR" dirty="0" err="1" smtClean="0"/>
              <a:t>νοηματοδοτημένος</a:t>
            </a:r>
            <a:r>
              <a:rPr lang="el-GR" dirty="0" smtClean="0"/>
              <a:t> και άρα εμπλεκόμενος στις ανθρώπινες υποθέσεις και δράσεις (εμπρόθετες). </a:t>
            </a:r>
            <a:endParaRPr lang="el-GR" dirty="0"/>
          </a:p>
        </p:txBody>
      </p:sp>
    </p:spTree>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n-US" dirty="0" smtClean="0"/>
              <a:t>   </a:t>
            </a:r>
            <a:r>
              <a:rPr lang="el-GR" dirty="0" smtClean="0"/>
              <a:t>Ο χώρος τελικά είναι κοινωνικό προϊόν που παράγεται και μεταβάλλεται μέσα από την εμπρόθετη δράση ατόμων κα ομάδων. Έμφαση στο </a:t>
            </a:r>
            <a:r>
              <a:rPr lang="el-GR" dirty="0" err="1" smtClean="0"/>
              <a:t>γνωσιακό</a:t>
            </a:r>
            <a:r>
              <a:rPr lang="el-GR" dirty="0" smtClean="0"/>
              <a:t>, το υλικό και συγκινησιακό (</a:t>
            </a:r>
            <a:r>
              <a:rPr lang="en-US" dirty="0" smtClean="0"/>
              <a:t>Christopher Tilley)</a:t>
            </a:r>
            <a:r>
              <a:rPr lang="el-GR" dirty="0" smtClean="0"/>
              <a:t> καθώς και στις έννοιες του μετασχηματισμού, της μεταβολής.</a:t>
            </a:r>
          </a:p>
          <a:p>
            <a:endParaRPr lang="el-GR" dirty="0"/>
          </a:p>
        </p:txBody>
      </p:sp>
    </p:spTree>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πολιτική του χώρου</a:t>
            </a:r>
            <a:endParaRPr lang="el-GR" dirty="0"/>
          </a:p>
        </p:txBody>
      </p:sp>
      <p:sp>
        <p:nvSpPr>
          <p:cNvPr id="3" name="2 - Θέση περιεχομένου"/>
          <p:cNvSpPr>
            <a:spLocks noGrp="1"/>
          </p:cNvSpPr>
          <p:nvPr>
            <p:ph idx="1"/>
          </p:nvPr>
        </p:nvSpPr>
        <p:spPr/>
        <p:txBody>
          <a:bodyPr>
            <a:normAutofit/>
          </a:bodyPr>
          <a:lstStyle/>
          <a:p>
            <a:pPr>
              <a:defRPr/>
            </a:pPr>
            <a:r>
              <a:rPr lang="el-GR" dirty="0" smtClean="0"/>
              <a:t>Η σημασία το έργου του </a:t>
            </a:r>
            <a:r>
              <a:rPr lang="en-US" dirty="0" smtClean="0"/>
              <a:t>M. Foucault (1977), </a:t>
            </a:r>
            <a:r>
              <a:rPr lang="el-GR" i="1" dirty="0" smtClean="0"/>
              <a:t>Επιτήρηση και τιμωρία. Η γέννηση της Φυλακής</a:t>
            </a:r>
            <a:r>
              <a:rPr lang="en-US" dirty="0" smtClean="0"/>
              <a:t> </a:t>
            </a:r>
            <a:r>
              <a:rPr lang="el-GR" dirty="0" smtClean="0"/>
              <a:t>και οι νεωτερικές, δυτικές κοινωνίες της πειθάρχησης. Η </a:t>
            </a:r>
            <a:r>
              <a:rPr lang="el-GR" dirty="0" err="1" smtClean="0"/>
              <a:t>ιδρυματοποίηση</a:t>
            </a:r>
            <a:r>
              <a:rPr lang="el-GR" dirty="0" smtClean="0"/>
              <a:t>, η δημιουργία υπάκουων, υποταγμένων σωμάτων και η άσκηση της εξουσίας. Το παράδειγμα των φυλακών, των νοσοκομείων, των σχολείων κτλ.</a:t>
            </a:r>
          </a:p>
          <a:p>
            <a:endParaRPr lang="el-GR" dirty="0"/>
          </a:p>
        </p:txBody>
      </p:sp>
    </p:spTree>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Φαινομενολογία</a:t>
            </a:r>
            <a:endParaRPr lang="el-GR" dirty="0"/>
          </a:p>
        </p:txBody>
      </p:sp>
      <p:sp>
        <p:nvSpPr>
          <p:cNvPr id="3" name="2 - Θέση περιεχομένου"/>
          <p:cNvSpPr>
            <a:spLocks noGrp="1"/>
          </p:cNvSpPr>
          <p:nvPr>
            <p:ph idx="1"/>
          </p:nvPr>
        </p:nvSpPr>
        <p:spPr>
          <a:xfrm>
            <a:off x="642910" y="1643050"/>
            <a:ext cx="7715304" cy="5214950"/>
          </a:xfrm>
        </p:spPr>
        <p:txBody>
          <a:bodyPr>
            <a:noAutofit/>
          </a:bodyPr>
          <a:lstStyle/>
          <a:p>
            <a:pPr>
              <a:defRPr/>
            </a:pPr>
            <a:r>
              <a:rPr lang="el-GR" sz="2800" dirty="0" smtClean="0"/>
              <a:t>Φαινομενολογικές προσεγγίσεις (δεν υπάρχει διάσταση ανάμεσα στο αντικειμενικό και στο υποκειμενικό)</a:t>
            </a:r>
            <a:endParaRPr lang="en-US" sz="2800" dirty="0" smtClean="0"/>
          </a:p>
          <a:p>
            <a:pPr>
              <a:buNone/>
            </a:pPr>
            <a:r>
              <a:rPr lang="en-US" sz="2800" dirty="0" smtClean="0"/>
              <a:t>     </a:t>
            </a:r>
            <a:r>
              <a:rPr lang="el-GR" sz="2800" dirty="0" smtClean="0"/>
              <a:t>Η </a:t>
            </a:r>
            <a:r>
              <a:rPr lang="el-GR" sz="2800" b="1" dirty="0" smtClean="0"/>
              <a:t>φαινομενολογία</a:t>
            </a:r>
            <a:r>
              <a:rPr lang="el-GR" sz="2800" dirty="0" smtClean="0"/>
              <a:t> είναι φιλοσοφικό κίνημα  των αρχών του 20</a:t>
            </a:r>
            <a:r>
              <a:rPr lang="el-GR" sz="2800" baseline="30000" dirty="0" smtClean="0"/>
              <a:t>ου</a:t>
            </a:r>
            <a:r>
              <a:rPr lang="el-GR" sz="2800" dirty="0" smtClean="0"/>
              <a:t> το οποίο βασίζεται στην διερεύνηση των </a:t>
            </a:r>
            <a:r>
              <a:rPr lang="el-GR" sz="2800" i="1" dirty="0" smtClean="0"/>
              <a:t>φαινομένων</a:t>
            </a:r>
            <a:r>
              <a:rPr lang="el-GR" sz="2800" dirty="0" smtClean="0"/>
              <a:t>, δηλαδή των πραγμάτων που γίνονται αντιληπτά ενσυνείδητα μέσω των αισθήσεων, και όχι στην ύπαρξη οποιουδήποτε πράγματος «αυτού καθ' εαυτό», ευρισκόμενου πέρα από τα όρια της ανθρώπινης </a:t>
            </a:r>
            <a:r>
              <a:rPr lang="el-GR" sz="2800" dirty="0" err="1" smtClean="0"/>
              <a:t>συνειδητότητας</a:t>
            </a:r>
            <a:r>
              <a:rPr lang="el-GR" sz="2800" dirty="0" smtClean="0"/>
              <a:t>.</a:t>
            </a:r>
          </a:p>
          <a:p>
            <a:endParaRPr lang="el-GR" sz="2800" dirty="0" smtClean="0"/>
          </a:p>
          <a:p>
            <a:endParaRPr lang="el-GR" sz="2400" dirty="0"/>
          </a:p>
        </p:txBody>
      </p:sp>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Φαινομενολογίας συνέχεια</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n-US" dirty="0" smtClean="0"/>
              <a:t>    </a:t>
            </a:r>
            <a:r>
              <a:rPr lang="el-GR" dirty="0" smtClean="0"/>
              <a:t>Με σημείο εκκίνησης την εμπειρία των φαινομένων (αυτό που αποτυπώνεται ως συνειδητή εμπειρία), επιχειρεί να εξαγάγει τα θεμελιώδη χαρακτηριστικά της αντιληπτικής διαδικασίας και την οντότητα των εμπειριών μας. Έλκει την καταγωγή του στο το έργο του φιλόσοφου του 20ου αιώνα </a:t>
            </a:r>
            <a:r>
              <a:rPr lang="el-GR" dirty="0" err="1" smtClean="0"/>
              <a:t>Έντμουντ</a:t>
            </a:r>
            <a:r>
              <a:rPr lang="el-GR" dirty="0" smtClean="0"/>
              <a:t> </a:t>
            </a:r>
            <a:r>
              <a:rPr lang="el-GR" dirty="0" err="1" smtClean="0"/>
              <a:t>Χούσερλ</a:t>
            </a:r>
            <a:r>
              <a:rPr lang="el-GR" dirty="0" smtClean="0"/>
              <a:t>. H φαινομενολογική σκέψη έπαιξε καθοριστική σημασία στην ανάπτυξη του υπαρξισμού στη Γαλλία και τη Γερμανία, όπως είναι φανερό στο έργο του Ζαν-Πωλ Σαρτρ, του </a:t>
            </a:r>
            <a:r>
              <a:rPr lang="el-GR" dirty="0" err="1" smtClean="0"/>
              <a:t>Μωρίς</a:t>
            </a:r>
            <a:r>
              <a:rPr lang="el-GR" dirty="0" smtClean="0"/>
              <a:t> </a:t>
            </a:r>
            <a:r>
              <a:rPr lang="el-GR" dirty="0" err="1" smtClean="0"/>
              <a:t>Μερλώ</a:t>
            </a:r>
            <a:r>
              <a:rPr lang="el-GR" dirty="0" smtClean="0"/>
              <a:t>-</a:t>
            </a:r>
            <a:r>
              <a:rPr lang="el-GR" dirty="0" err="1" smtClean="0"/>
              <a:t>Ποντύ</a:t>
            </a:r>
            <a:r>
              <a:rPr lang="el-GR" dirty="0" smtClean="0"/>
              <a:t> και του Μ</a:t>
            </a:r>
            <a:r>
              <a:rPr lang="en-US" dirty="0" smtClean="0"/>
              <a:t>. </a:t>
            </a:r>
            <a:r>
              <a:rPr lang="el-GR" dirty="0" smtClean="0"/>
              <a:t>Χάιντεγκερ</a:t>
            </a:r>
          </a:p>
          <a:p>
            <a:endParaRPr lang="el-GR" dirty="0"/>
          </a:p>
        </p:txBody>
      </p:sp>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Λάλλας</a:t>
            </a:r>
            <a:r>
              <a:rPr lang="el-GR" dirty="0" smtClean="0"/>
              <a:t> Δ. 2012, </a:t>
            </a:r>
            <a:r>
              <a:rPr lang="el-GR" i="1" dirty="0" smtClean="0"/>
              <a:t>Στον Μικρόκοσμο του </a:t>
            </a:r>
            <a:r>
              <a:rPr lang="en-US" i="1" dirty="0" smtClean="0"/>
              <a:t>Mall</a:t>
            </a:r>
            <a:endParaRPr lang="el-GR" i="1" dirty="0"/>
          </a:p>
        </p:txBody>
      </p:sp>
      <p:sp>
        <p:nvSpPr>
          <p:cNvPr id="3" name="2 - Θέση περιεχομένου"/>
          <p:cNvSpPr>
            <a:spLocks noGrp="1"/>
          </p:cNvSpPr>
          <p:nvPr>
            <p:ph idx="1"/>
          </p:nvPr>
        </p:nvSpPr>
        <p:spPr>
          <a:xfrm>
            <a:off x="457200" y="1600200"/>
            <a:ext cx="8229600" cy="5257800"/>
          </a:xfrm>
        </p:spPr>
        <p:txBody>
          <a:bodyPr>
            <a:normAutofit fontScale="92500" lnSpcReduction="10000"/>
          </a:bodyPr>
          <a:lstStyle/>
          <a:p>
            <a:r>
              <a:rPr lang="el-GR" dirty="0" smtClean="0"/>
              <a:t>Ο χαμένος χρόνος, οι σύγχρονοι εμπορικοί </a:t>
            </a:r>
            <a:r>
              <a:rPr lang="el-GR" dirty="0" err="1" smtClean="0"/>
              <a:t>πολυχώροι</a:t>
            </a:r>
            <a:r>
              <a:rPr lang="el-GR" dirty="0" smtClean="0"/>
              <a:t>, η θητεία στις καταναλωτικές πρακτικές και η αναπαραγωγή σχέσεων εξουσίας και ελέγχου</a:t>
            </a:r>
            <a:r>
              <a:rPr lang="en-US" dirty="0" smtClean="0"/>
              <a:t> (</a:t>
            </a:r>
            <a:r>
              <a:rPr lang="el-GR" dirty="0" smtClean="0"/>
              <a:t>οι θεωρίες του Μ. Φουκώ για τη υπάκουα, πειθήνια σώματα και την </a:t>
            </a:r>
            <a:r>
              <a:rPr lang="el-GR" dirty="0" err="1" smtClean="0"/>
              <a:t>ιδρυματοποίηση</a:t>
            </a:r>
            <a:r>
              <a:rPr lang="el-GR" dirty="0" smtClean="0"/>
              <a:t>)</a:t>
            </a:r>
          </a:p>
          <a:p>
            <a:r>
              <a:rPr lang="el-GR" dirty="0" smtClean="0"/>
              <a:t>Η έννοια της «θεαματικής κατανάλωσης», η «κοινωνία του θεάματος» και η εντατικοποίηση της «παρουσίασης του εαυτού». Χειραγώγηση των ανθρώπινων συναισθημάτων, του σώματος της ανθρώπινης εργασίας (</a:t>
            </a:r>
            <a:r>
              <a:rPr lang="en-US" dirty="0" err="1" smtClean="0"/>
              <a:t>Hocschild</a:t>
            </a:r>
            <a:r>
              <a:rPr lang="en-US" dirty="0" smtClean="0"/>
              <a:t>, 1983, </a:t>
            </a:r>
            <a:r>
              <a:rPr lang="en-US" i="1" dirty="0" smtClean="0"/>
              <a:t>Emotional </a:t>
            </a:r>
            <a:r>
              <a:rPr lang="en-US" i="1" dirty="0" err="1" smtClean="0"/>
              <a:t>labour</a:t>
            </a:r>
            <a:r>
              <a:rPr lang="en-US" dirty="0" smtClean="0"/>
              <a:t>)</a:t>
            </a:r>
            <a:r>
              <a:rPr lang="el-GR" dirty="0" smtClean="0"/>
              <a:t> </a:t>
            </a:r>
            <a:endParaRPr lang="el-GR" dirty="0"/>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57158" y="0"/>
            <a:ext cx="8286808" cy="6858000"/>
          </a:xfrm>
        </p:spPr>
        <p:txBody>
          <a:bodyPr>
            <a:normAutofit fontScale="70000" lnSpcReduction="20000"/>
          </a:bodyPr>
          <a:lstStyle/>
          <a:p>
            <a:pPr>
              <a:buNone/>
            </a:pPr>
            <a:r>
              <a:rPr lang="el-GR" dirty="0" smtClean="0"/>
              <a:t/>
            </a:r>
            <a:br>
              <a:rPr lang="el-GR" dirty="0" smtClean="0"/>
            </a:br>
            <a:endParaRPr lang="el-GR" dirty="0" smtClean="0"/>
          </a:p>
          <a:p>
            <a:pPr>
              <a:buNone/>
            </a:pPr>
            <a:endParaRPr lang="el-GR" sz="4200" dirty="0" smtClean="0"/>
          </a:p>
          <a:p>
            <a:pPr>
              <a:buNone/>
            </a:pPr>
            <a:r>
              <a:rPr lang="el-GR" sz="4200" dirty="0" smtClean="0"/>
              <a:t>    </a:t>
            </a:r>
            <a:r>
              <a:rPr lang="el-GR" sz="4600" i="1" dirty="0" smtClean="0"/>
              <a:t>Το </a:t>
            </a:r>
            <a:r>
              <a:rPr lang="el-GR" sz="4600" i="1" dirty="0" err="1" smtClean="0"/>
              <a:t>shopping</a:t>
            </a:r>
            <a:r>
              <a:rPr lang="el-GR" sz="4600" i="1" dirty="0" smtClean="0"/>
              <a:t> </a:t>
            </a:r>
            <a:r>
              <a:rPr lang="el-GR" sz="4600" i="1" dirty="0" err="1" smtClean="0"/>
              <a:t>mall</a:t>
            </a:r>
            <a:r>
              <a:rPr lang="el-GR" sz="4600" i="1" dirty="0" smtClean="0"/>
              <a:t> είναι ένας μικρόκοσμος. Είναι τόπος που πραγματώνει την ουτοπία του εμπορευματικού πολιτισμού. Το </a:t>
            </a:r>
            <a:r>
              <a:rPr lang="el-GR" sz="4600" i="1" dirty="0" err="1" smtClean="0"/>
              <a:t>mall</a:t>
            </a:r>
            <a:r>
              <a:rPr lang="el-GR" sz="4600" i="1" dirty="0" smtClean="0"/>
              <a:t> προτείνει μια εμπειρία του κοινωνικού χώρου καθαρή, αποκλειστικά εμπορευματική και θεαματική. Ως αύταρκες, μονωμένο, καθαρό περιβάλλον προτείνει την πόλη του εμπορευματικού πολιτισμού, όπως "θα έπρεπε να είναι".  Αυτή τη μορφή σχέσης προωθεί το </a:t>
            </a:r>
            <a:r>
              <a:rPr lang="el-GR" sz="4600" i="1" dirty="0" err="1" smtClean="0"/>
              <a:t>mall</a:t>
            </a:r>
            <a:r>
              <a:rPr lang="el-GR" sz="4600" i="1" dirty="0" smtClean="0"/>
              <a:t> όσον αφορά την εμπειρία της περιπλάνησης, την καταναλωτική πρακτική και εμπειρία, καθώς και την εργασία εντός του.</a:t>
            </a:r>
            <a:br>
              <a:rPr lang="el-GR" sz="4600" i="1" dirty="0" smtClean="0"/>
            </a:br>
            <a:endParaRPr lang="el-GR" sz="4600" i="1" dirty="0" smtClean="0"/>
          </a:p>
          <a:p>
            <a:pPr>
              <a:buNone/>
            </a:pPr>
            <a:r>
              <a:rPr lang="el-GR" sz="4200" dirty="0" smtClean="0"/>
              <a:t>     </a:t>
            </a:r>
            <a:endParaRPr lang="el-GR" sz="42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Marcel </a:t>
            </a:r>
            <a:r>
              <a:rPr lang="en-US" dirty="0" err="1" smtClean="0"/>
              <a:t>Mauss</a:t>
            </a:r>
            <a:r>
              <a:rPr lang="el-GR" dirty="0" smtClean="0"/>
              <a:t>, </a:t>
            </a:r>
            <a:r>
              <a:rPr lang="el-GR" i="1" dirty="0" smtClean="0"/>
              <a:t>Το Δώρο</a:t>
            </a:r>
            <a:r>
              <a:rPr lang="el-GR" dirty="0" smtClean="0"/>
              <a:t> </a:t>
            </a:r>
            <a:br>
              <a:rPr lang="el-GR" dirty="0" smtClean="0"/>
            </a:br>
            <a:r>
              <a:rPr lang="el-GR" dirty="0" smtClean="0"/>
              <a:t>(1999 [1923-24])</a:t>
            </a:r>
            <a:endParaRPr lang="el-GR" dirty="0"/>
          </a:p>
        </p:txBody>
      </p:sp>
      <p:sp>
        <p:nvSpPr>
          <p:cNvPr id="3" name="2 - Θέση περιεχομένου"/>
          <p:cNvSpPr>
            <a:spLocks noGrp="1"/>
          </p:cNvSpPr>
          <p:nvPr>
            <p:ph idx="1"/>
          </p:nvPr>
        </p:nvSpPr>
        <p:spPr>
          <a:xfrm>
            <a:off x="457200" y="1600200"/>
            <a:ext cx="8229600" cy="5114948"/>
          </a:xfrm>
        </p:spPr>
        <p:txBody>
          <a:bodyPr>
            <a:normAutofit/>
          </a:bodyPr>
          <a:lstStyle/>
          <a:p>
            <a:r>
              <a:rPr lang="el-GR" dirty="0" smtClean="0"/>
              <a:t>Η ανταλλαγή, ο </a:t>
            </a:r>
            <a:r>
              <a:rPr lang="el-GR" dirty="0" err="1" smtClean="0"/>
              <a:t>δωρισμός</a:t>
            </a:r>
            <a:r>
              <a:rPr lang="el-GR" dirty="0" smtClean="0"/>
              <a:t> και η ανταπόδοση συνθέτουν το σκηνικό της κοινωνικής αναπαραγωγής. Το πεδίο της οικονομίας συνδιαλέγεται με την κοινωνία και συνεπώς </a:t>
            </a:r>
            <a:r>
              <a:rPr lang="el-GR" dirty="0" err="1" smtClean="0"/>
              <a:t>συνδιαμορφώνεται</a:t>
            </a:r>
            <a:r>
              <a:rPr lang="el-GR" dirty="0" smtClean="0"/>
              <a:t> με το πολιτικό, το ηθικό, το συμβολικό και το επίπεδο των διαπροσωπικών σχέσεων. </a:t>
            </a:r>
          </a:p>
          <a:p>
            <a:r>
              <a:rPr lang="el-GR" dirty="0" smtClean="0"/>
              <a:t>Η κατανάλωση συνθέτει ένα εξαιρετικά σημαίνον πεδίο συγκρούσεων και διαφοροποιήσεων. </a:t>
            </a:r>
            <a:endParaRPr lang="el-GR" dirty="0"/>
          </a:p>
        </p:txBody>
      </p:sp>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14346" y="571480"/>
            <a:ext cx="9072626" cy="6286520"/>
          </a:xfrm>
        </p:spPr>
        <p:txBody>
          <a:bodyPr>
            <a:normAutofit fontScale="25000" lnSpcReduction="20000"/>
          </a:bodyPr>
          <a:lstStyle/>
          <a:p>
            <a:pPr algn="just" fontAlgn="t"/>
            <a:r>
              <a:rPr lang="el-GR" sz="11200" i="1" dirty="0" smtClean="0"/>
              <a:t>Βασίλειο της κατανάλωσης και τόπος των ψευδαισθήσεων που υπόσχεται μιαν όμορφη ζωή είναι το </a:t>
            </a:r>
            <a:r>
              <a:rPr lang="el-GR" sz="11200" i="1" dirty="0" err="1" smtClean="0"/>
              <a:t>Mall</a:t>
            </a:r>
            <a:r>
              <a:rPr lang="el-GR" sz="11200" i="1" dirty="0" smtClean="0"/>
              <a:t>, το κάθε </a:t>
            </a:r>
            <a:r>
              <a:rPr lang="el-GR" sz="11200" i="1" dirty="0" err="1" smtClean="0"/>
              <a:t>Mall</a:t>
            </a:r>
            <a:r>
              <a:rPr lang="el-GR" sz="11200" i="1" dirty="0" smtClean="0"/>
              <a:t>. Ένας χώρος περίκλειστος, καθαρός, ελεγχόμενος, μονωμένος  που αφήνει απ’ έξω το μη κανονικό, το τυχαίο, το απρόβλεπτο, το διαφορετικό, το «βρώμικο», το καθετί που θα μπορούσε να διαταράξει την κανονικότητα. Εκεί, όπου το </a:t>
            </a:r>
            <a:r>
              <a:rPr lang="el-GR" sz="11200" i="1" dirty="0" err="1" smtClean="0"/>
              <a:t>καραβόσχημο</a:t>
            </a:r>
            <a:r>
              <a:rPr lang="el-GR" sz="11200" i="1" dirty="0" smtClean="0"/>
              <a:t> κτήριο με τα λευκά μάρμαρα προϊδεάζει για ταξίδι σε τόπους ονειρεμένους, το βλέμμα καθοδηγείται, ο περίπατος ακολουθεί προδιαγεγραμμένους δρόμους, οι επιθυμίες είναι προκαθορισμένες και κατευθυνόμενες και ικανοποιούνται με συγκεκριμένους τρόπους, ο ελεύθερος χρόνος και η διασκέδαση οργανώνονται εκ των προτέρων, οι συγκρούσεις αμβλύνονται και οι κοινωνικές διαφορές διαιωνίζονται. Μια ουτοπική πραγματικότητα φαντάζει ως πραγματική, αποκαθαρμένη από το αλλότριο, το ενοχλητικό, τις εικόνες δυστυχίας και εξαθλίωσης που προκαλεί ο όψιμος καπιταλισμός.</a:t>
            </a:r>
          </a:p>
          <a:p>
            <a:pPr algn="just" fontAlgn="t">
              <a:buNone/>
            </a:pPr>
            <a:endParaRPr lang="el-GR" sz="9600" i="1" dirty="0" smtClean="0"/>
          </a:p>
          <a:p>
            <a:pPr fontAlgn="t"/>
            <a:r>
              <a:rPr lang="el-GR" i="1" dirty="0" smtClean="0"/>
              <a:t/>
            </a:r>
            <a:br>
              <a:rPr lang="el-GR" i="1" dirty="0" smtClean="0"/>
            </a:br>
            <a:endParaRPr lang="el-GR" i="1" dirty="0" smtClean="0"/>
          </a:p>
          <a:p>
            <a:r>
              <a:rPr lang="el-GR" i="1" dirty="0" smtClean="0"/>
              <a:t/>
            </a:r>
            <a:br>
              <a:rPr lang="el-GR" i="1" dirty="0" smtClean="0"/>
            </a:br>
            <a:endParaRPr lang="el-GR" i="1" dirty="0"/>
          </a:p>
        </p:txBody>
      </p:sp>
    </p:spTree>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28596" y="357166"/>
            <a:ext cx="8429684" cy="6500834"/>
          </a:xfrm>
        </p:spPr>
        <p:txBody>
          <a:bodyPr>
            <a:normAutofit fontScale="92500"/>
          </a:bodyPr>
          <a:lstStyle/>
          <a:p>
            <a:pPr fontAlgn="t">
              <a:buNone/>
            </a:pPr>
            <a:r>
              <a:rPr lang="en-US" dirty="0" smtClean="0"/>
              <a:t>    </a:t>
            </a:r>
            <a:r>
              <a:rPr lang="el-GR" dirty="0" smtClean="0"/>
              <a:t>Το </a:t>
            </a:r>
            <a:r>
              <a:rPr lang="el-GR" dirty="0" err="1" smtClean="0"/>
              <a:t>Mall</a:t>
            </a:r>
            <a:r>
              <a:rPr lang="el-GR" dirty="0" smtClean="0"/>
              <a:t>, παρατηρεί ο </a:t>
            </a:r>
            <a:r>
              <a:rPr lang="el-GR" dirty="0" err="1" smtClean="0"/>
              <a:t>Λάλλας</a:t>
            </a:r>
            <a:r>
              <a:rPr lang="el-GR" dirty="0" smtClean="0"/>
              <a:t>, γίνεται μια σκηνή θεάτρου, όπου ο καθένας υποδύεται έναν ρόλο:</a:t>
            </a:r>
          </a:p>
          <a:p>
            <a:pPr fontAlgn="t">
              <a:buNone/>
            </a:pPr>
            <a:r>
              <a:rPr lang="el-GR" dirty="0" smtClean="0"/>
              <a:t>   </a:t>
            </a:r>
          </a:p>
          <a:p>
            <a:pPr fontAlgn="t">
              <a:buNone/>
            </a:pPr>
            <a:r>
              <a:rPr lang="el-GR" dirty="0" smtClean="0"/>
              <a:t>    </a:t>
            </a:r>
            <a:r>
              <a:rPr lang="el-GR" i="1" dirty="0" smtClean="0"/>
              <a:t>Εκείνοι που μοχθούν για να φαίνεται ο μικρόκοσμος αυτός τέλειος και ιδανικός είναι κρυμμένοι στο παρασκήνιο και η σκληρή, εξαρτημένη εργασιακή σχέση, η σωματική κούραση δεν φαίνονται. Οι εργαζόμενοι εμφανίζονται στην παράσταση μόνο όταν ενδυθούν τον ρόλο τους –δηλαδή απολέσουν τον εαυτό τους– με το χαμόγελο και την ευχάριστη εμφάνισή τους</a:t>
            </a:r>
          </a:p>
          <a:p>
            <a:pPr fontAlgn="t">
              <a:buNone/>
            </a:pPr>
            <a:r>
              <a:rPr lang="el-GR" i="1" dirty="0" smtClean="0"/>
              <a:t> </a:t>
            </a:r>
          </a:p>
          <a:p>
            <a:endParaRPr lang="el-GR" dirty="0"/>
          </a:p>
        </p:txBody>
      </p:sp>
    </p:spTree>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7503c008-e5d3-4e21-8728-2cf84858a5c1_7.jpg"/>
          <p:cNvPicPr>
            <a:picLocks noGrp="1" noChangeAspect="1" noChangeArrowheads="1"/>
          </p:cNvPicPr>
          <p:nvPr>
            <p:ph idx="1"/>
          </p:nvPr>
        </p:nvPicPr>
        <p:blipFill>
          <a:blip r:embed="rId2" cstate="print"/>
          <a:srcRect/>
          <a:stretch>
            <a:fillRect/>
          </a:stretch>
        </p:blipFill>
        <p:spPr bwMode="auto">
          <a:xfrm>
            <a:off x="2357422" y="500042"/>
            <a:ext cx="4429156" cy="5626121"/>
          </a:xfrm>
          <a:prstGeom prst="rect">
            <a:avLst/>
          </a:prstGeom>
          <a:noFill/>
        </p:spPr>
      </p:pic>
    </p:spTree>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osmos.jpg"/>
          <p:cNvPicPr>
            <a:picLocks noGrp="1" noChangeAspect="1"/>
          </p:cNvPicPr>
          <p:nvPr>
            <p:ph idx="1"/>
          </p:nvPr>
        </p:nvPicPr>
        <p:blipFill>
          <a:blip r:embed="rId2" cstate="print"/>
          <a:stretch>
            <a:fillRect/>
          </a:stretch>
        </p:blipFill>
        <p:spPr>
          <a:xfrm>
            <a:off x="500034" y="285728"/>
            <a:ext cx="8215369" cy="6215106"/>
          </a:xfrm>
        </p:spPr>
      </p:pic>
    </p:spTree>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TheMallAthens15-ChristmasDecoration.jpg"/>
          <p:cNvPicPr>
            <a:picLocks noGrp="1" noChangeAspect="1"/>
          </p:cNvPicPr>
          <p:nvPr>
            <p:ph idx="1"/>
          </p:nvPr>
        </p:nvPicPr>
        <p:blipFill>
          <a:blip r:embed="rId2" cstate="print"/>
          <a:stretch>
            <a:fillRect/>
          </a:stretch>
        </p:blipFill>
        <p:spPr>
          <a:xfrm>
            <a:off x="323528" y="260648"/>
            <a:ext cx="8424936" cy="6408712"/>
          </a:xfrm>
        </p:spPr>
      </p:pic>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Καταναλωτισμός, καπιταλισμός:</a:t>
            </a:r>
            <a:br>
              <a:rPr lang="el-GR" dirty="0" smtClean="0"/>
            </a:br>
            <a:r>
              <a:rPr lang="el-GR" dirty="0" smtClean="0"/>
              <a:t> τα σκουπίδια ενός «χορτασμένου» κόσμου</a:t>
            </a:r>
            <a:endParaRPr lang="el-GR" dirty="0"/>
          </a:p>
        </p:txBody>
      </p:sp>
      <p:pic>
        <p:nvPicPr>
          <p:cNvPr id="24578" name="Picture 2" descr="C:\Users\Admin\Desktop\αρχείο λήψης (1).jpg"/>
          <p:cNvPicPr>
            <a:picLocks noGrp="1" noChangeAspect="1" noChangeArrowheads="1"/>
          </p:cNvPicPr>
          <p:nvPr>
            <p:ph idx="1"/>
          </p:nvPr>
        </p:nvPicPr>
        <p:blipFill>
          <a:blip r:embed="rId2"/>
          <a:srcRect/>
          <a:stretch>
            <a:fillRect/>
          </a:stretch>
        </p:blipFill>
        <p:spPr bwMode="auto">
          <a:xfrm>
            <a:off x="1643042" y="2071678"/>
            <a:ext cx="5715040" cy="4143404"/>
          </a:xfrm>
          <a:prstGeom prst="rect">
            <a:avLst/>
          </a:prstGeom>
          <a:noFill/>
        </p:spPr>
      </p:pic>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7650" name="Picture 2" descr="C:\Users\Admin\Desktop\Εimai-13-hronon1.jpg"/>
          <p:cNvPicPr>
            <a:picLocks noGrp="1" noChangeAspect="1" noChangeArrowheads="1"/>
          </p:cNvPicPr>
          <p:nvPr>
            <p:ph idx="1"/>
          </p:nvPr>
        </p:nvPicPr>
        <p:blipFill>
          <a:blip r:embed="rId2"/>
          <a:srcRect/>
          <a:stretch>
            <a:fillRect/>
          </a:stretch>
        </p:blipFill>
        <p:spPr bwMode="auto">
          <a:xfrm>
            <a:off x="1857356" y="785794"/>
            <a:ext cx="5429288" cy="5214974"/>
          </a:xfrm>
          <a:prstGeom prst="rect">
            <a:avLst/>
          </a:prstGeom>
          <a:noFill/>
        </p:spPr>
      </p:pic>
    </p:spTree>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8674" name="Picture 2" descr="C:\Users\Admin\Desktop\AP_21047431834524.jpg"/>
          <p:cNvPicPr>
            <a:picLocks noGrp="1" noChangeAspect="1" noChangeArrowheads="1"/>
          </p:cNvPicPr>
          <p:nvPr>
            <p:ph idx="1"/>
          </p:nvPr>
        </p:nvPicPr>
        <p:blipFill>
          <a:blip r:embed="rId2"/>
          <a:srcRect/>
          <a:stretch>
            <a:fillRect/>
          </a:stretch>
        </p:blipFill>
        <p:spPr bwMode="auto">
          <a:xfrm>
            <a:off x="1000099" y="1600200"/>
            <a:ext cx="7215239" cy="4525963"/>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Admin\Desktop\images.jpg"/>
          <p:cNvPicPr>
            <a:picLocks noGrp="1" noChangeAspect="1" noChangeArrowheads="1"/>
          </p:cNvPicPr>
          <p:nvPr>
            <p:ph idx="1"/>
          </p:nvPr>
        </p:nvPicPr>
        <p:blipFill>
          <a:blip r:embed="rId2"/>
          <a:srcRect/>
          <a:stretch>
            <a:fillRect/>
          </a:stretch>
        </p:blipFill>
        <p:spPr bwMode="auto">
          <a:xfrm>
            <a:off x="1785918" y="357166"/>
            <a:ext cx="4857784" cy="5643602"/>
          </a:xfrm>
          <a:prstGeom prst="rect">
            <a:avLst/>
          </a:prstGeom>
          <a:noFill/>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2452</Words>
  <Application>Microsoft Office PowerPoint</Application>
  <PresentationFormat>Προβολή στην οθόνη (4:3)</PresentationFormat>
  <Paragraphs>140</Paragraphs>
  <Slides>87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87</vt:i4>
      </vt:variant>
    </vt:vector>
  </HeadingPairs>
  <TitlesOfParts>
    <vt:vector size="88" baseType="lpstr">
      <vt:lpstr>Θέμα του Office</vt:lpstr>
      <vt:lpstr>ΠΕΡΙ ΚΑΤΑΝΑΛΩΣΗΣ</vt:lpstr>
      <vt:lpstr>Διαφάνεια 2</vt:lpstr>
      <vt:lpstr>Η έννοια της κατανάλωσης ιστορικά</vt:lpstr>
      <vt:lpstr>Τελετουργικές ανταλλαγές στις αρχές του 20ου αιώνα: Κula και potlatch  </vt:lpstr>
      <vt:lpstr>Διαφάνεια 5</vt:lpstr>
      <vt:lpstr>Διαφάνεια 6</vt:lpstr>
      <vt:lpstr>Διαφάνεια 7</vt:lpstr>
      <vt:lpstr>Marcel Mauss, Το Δώρο  (1999 [1923-24])</vt:lpstr>
      <vt:lpstr>Διαφάνεια 9</vt:lpstr>
      <vt:lpstr>Μεταπολεμικές μαρξιστικές αναγνώσεις</vt:lpstr>
      <vt:lpstr>Διαφάνεια 11</vt:lpstr>
      <vt:lpstr>Διαφάνεια 12</vt:lpstr>
      <vt:lpstr>Διαφάνεια 13</vt:lpstr>
      <vt:lpstr>Διαφάνεια 14</vt:lpstr>
      <vt:lpstr>Διαφάνεια 15</vt:lpstr>
      <vt:lpstr>Η πολιτιστική βιομηχανία</vt:lpstr>
      <vt:lpstr>Διαφάνεια 17</vt:lpstr>
      <vt:lpstr>Διαφάνεια 18</vt:lpstr>
      <vt:lpstr>Διαφάνεια 19</vt:lpstr>
      <vt:lpstr>Διαφάνεια 20</vt:lpstr>
      <vt:lpstr>Και τι γίνεται σήμερα με τη μαζική κουλτούρα; Ο βασιλιάς της σκόνης και της σιλικόνης…</vt:lpstr>
      <vt:lpstr>Κάποτε θαρθουν να σου πουν…</vt:lpstr>
      <vt:lpstr>Η γενιά των εργένηδων προς πώληση…</vt:lpstr>
      <vt:lpstr>Γυναίκες στην κρεατομηχανή ή μαζική κατανάλωση ψυχών και σωμάτων</vt:lpstr>
      <vt:lpstr>Αγρότης μόνος ψάχνει…</vt:lpstr>
      <vt:lpstr>Διαφάνεια 26</vt:lpstr>
      <vt:lpstr>Διαφάνεια 27</vt:lpstr>
      <vt:lpstr>Διαφάνεια 28</vt:lpstr>
      <vt:lpstr>Διαφάνεια 29</vt:lpstr>
      <vt:lpstr>Διαφάνεια 30</vt:lpstr>
      <vt:lpstr>Διαφάνεια 31</vt:lpstr>
      <vt:lpstr>Δεκαετία του 1980, αρχές του 1990:  Tα χρόνια της ωρίμανσης</vt:lpstr>
      <vt:lpstr>Daniel Miller, «Κατανάλωση» στο Γιαλούρη Ε. (επιμ.), Ανθρωπολογία στη χώρα των πραγμάτων</vt:lpstr>
      <vt:lpstr>Διαφάνεια 34</vt:lpstr>
      <vt:lpstr>Διαφάνεια 35</vt:lpstr>
      <vt:lpstr>Διαφάνεια 36</vt:lpstr>
      <vt:lpstr>Διαφάνεια 37</vt:lpstr>
      <vt:lpstr>Διαφάνεια 38</vt:lpstr>
      <vt:lpstr>Διαφάνεια 39</vt:lpstr>
      <vt:lpstr>Μερικά έργα σταθμοί!</vt:lpstr>
      <vt:lpstr>Διαφάνεια 41</vt:lpstr>
      <vt:lpstr>Διαφάνεια 42</vt:lpstr>
      <vt:lpstr>Διαφάνεια 43</vt:lpstr>
      <vt:lpstr>Διαφάνεια 44</vt:lpstr>
      <vt:lpstr>Η κοινωνική ζωή των πραγμάτων  </vt:lpstr>
      <vt:lpstr>Διαφάνεια 46</vt:lpstr>
      <vt:lpstr>Διαφάνεια 47</vt:lpstr>
      <vt:lpstr>Διαφάνεια 48</vt:lpstr>
      <vt:lpstr>Michel de Certeau, Επινοώντας την καθημερινή πρακτική. Η πολύτροπη τέχνη του πράττειν (2010, πρωτδ. στα γαλλικά το 1990) </vt:lpstr>
      <vt:lpstr>Διαφάνεια 50</vt:lpstr>
      <vt:lpstr>S. Mintz, 1985, Sweetness and Power. The place of sugar in modern history </vt:lpstr>
      <vt:lpstr>Διαφάνεια 52</vt:lpstr>
      <vt:lpstr>Διαφάνεια 53</vt:lpstr>
      <vt:lpstr>Μεταδιαδικαστική ή συν-κειμενική αρχαιολογία</vt:lpstr>
      <vt:lpstr>Διαφάνεια 55</vt:lpstr>
      <vt:lpstr>Συνάφεια και αντήχηση  στο νεολιθικό Τσαταλχογιούκ</vt:lpstr>
      <vt:lpstr>Διαφάνεια 57</vt:lpstr>
      <vt:lpstr>Διαφάνεια 58</vt:lpstr>
      <vt:lpstr>Η θραύση των αγγείων</vt:lpstr>
      <vt:lpstr>Διαφάνεια 60</vt:lpstr>
      <vt:lpstr>Διαφάνεια 61</vt:lpstr>
      <vt:lpstr>Μακντοναλντοποίηση της κοινωνίας!</vt:lpstr>
      <vt:lpstr>G. Ritzer, 1996, The McDonaldization of Society</vt:lpstr>
      <vt:lpstr>Black Friday και ξερό ψωμί!!!</vt:lpstr>
      <vt:lpstr>G. Ritzer, 2010, Enchanting a disenchanted world. Continuity and Change in the Cathedrals of consumption</vt:lpstr>
      <vt:lpstr>Διαφάνεια 66</vt:lpstr>
      <vt:lpstr>Διαφάνεια 67</vt:lpstr>
      <vt:lpstr>Διαφάνεια 68</vt:lpstr>
      <vt:lpstr>Διαφάνεια 69</vt:lpstr>
      <vt:lpstr>Διαφάνεια 70</vt:lpstr>
      <vt:lpstr>Διαφάνεια 71</vt:lpstr>
      <vt:lpstr>Διαφάνεια 72</vt:lpstr>
      <vt:lpstr>Τόποι εκκίνησης: σύζευξη ανθρωπολογίας και χώρου</vt:lpstr>
      <vt:lpstr>Διαφάνεια 74</vt:lpstr>
      <vt:lpstr>Η πολιτική του χώρου</vt:lpstr>
      <vt:lpstr>Φαινομενολογία</vt:lpstr>
      <vt:lpstr>Φαινομενολογίας συνέχεια</vt:lpstr>
      <vt:lpstr>Λάλλας Δ. 2012, Στον Μικρόκοσμο του Mall</vt:lpstr>
      <vt:lpstr>Διαφάνεια 79</vt:lpstr>
      <vt:lpstr>Διαφάνεια 80</vt:lpstr>
      <vt:lpstr>Διαφάνεια 81</vt:lpstr>
      <vt:lpstr>Διαφάνεια 82</vt:lpstr>
      <vt:lpstr>Διαφάνεια 83</vt:lpstr>
      <vt:lpstr>Διαφάνεια 84</vt:lpstr>
      <vt:lpstr>Καταναλωτισμός, καπιταλισμός:  τα σκουπίδια ενός «χορτασμένου» κόσμου</vt:lpstr>
      <vt:lpstr>Διαφάνεια 86</vt:lpstr>
      <vt:lpstr>Διαφάνεια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 ΚΑΤΑΝΑΛΩΣΗΣ</dc:title>
  <dc:creator>BALIA</dc:creator>
  <cp:lastModifiedBy>Admin</cp:lastModifiedBy>
  <cp:revision>70</cp:revision>
  <dcterms:created xsi:type="dcterms:W3CDTF">2015-10-20T05:57:39Z</dcterms:created>
  <dcterms:modified xsi:type="dcterms:W3CDTF">2022-10-20T13:19:11Z</dcterms:modified>
</cp:coreProperties>
</file>