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1" r:id="rId7"/>
    <p:sldId id="262" r:id="rId8"/>
    <p:sldId id="270" r:id="rId9"/>
    <p:sldId id="263" r:id="rId10"/>
    <p:sldId id="264" r:id="rId11"/>
    <p:sldId id="265" r:id="rId12"/>
    <p:sldId id="266" r:id="rId13"/>
    <p:sldId id="267" r:id="rId14"/>
    <p:sldId id="268" r:id="rId15"/>
    <p:sldId id="271" r:id="rId16"/>
    <p:sldId id="269" r:id="rId1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88"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9" name="8 - Υπότιτλος"/>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Τίτλος"/>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l-GR" smtClean="0"/>
              <a:t>Kλικ για επεξεργασία του τίτλου</a:t>
            </a:r>
            <a:endParaRPr kumimoji="0" lang="en-US"/>
          </a:p>
        </p:txBody>
      </p:sp>
      <p:cxnSp>
        <p:nvCxnSpPr>
          <p:cNvPr id="8" name="7 - Ευθεία γραμμή σύνδεσης"/>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 Ευθεία γραμμή σύνδεσης"/>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 Έλλειψη"/>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 Θέση ημερομηνίας"/>
          <p:cNvSpPr>
            <a:spLocks noGrp="1"/>
          </p:cNvSpPr>
          <p:nvPr>
            <p:ph type="dt" sz="half" idx="10"/>
          </p:nvPr>
        </p:nvSpPr>
        <p:spPr/>
        <p:txBody>
          <a:bodyPr/>
          <a:lstStyle/>
          <a:p>
            <a:fld id="{39113CD0-5175-4B8B-B51B-A7999BABB1FD}" type="datetimeFigureOut">
              <a:rPr lang="el-GR" smtClean="0"/>
              <a:pPr/>
              <a:t>14/11/2015</a:t>
            </a:fld>
            <a:endParaRPr lang="el-GR"/>
          </a:p>
        </p:txBody>
      </p:sp>
      <p:sp>
        <p:nvSpPr>
          <p:cNvPr id="16" name="15 - Θέση αριθμού διαφάνειας"/>
          <p:cNvSpPr>
            <a:spLocks noGrp="1"/>
          </p:cNvSpPr>
          <p:nvPr>
            <p:ph type="sldNum" sz="quarter" idx="11"/>
          </p:nvPr>
        </p:nvSpPr>
        <p:spPr/>
        <p:txBody>
          <a:bodyPr/>
          <a:lstStyle/>
          <a:p>
            <a:fld id="{2ACDF986-D1C5-471C-A1F1-BCC164124902}" type="slidenum">
              <a:rPr lang="el-GR" smtClean="0"/>
              <a:pPr/>
              <a:t>‹#›</a:t>
            </a:fld>
            <a:endParaRPr lang="el-GR"/>
          </a:p>
        </p:txBody>
      </p:sp>
      <p:sp>
        <p:nvSpPr>
          <p:cNvPr id="17" name="16 - Θέση υποσέλιδου"/>
          <p:cNvSpPr>
            <a:spLocks noGrp="1"/>
          </p:cNvSpPr>
          <p:nvPr>
            <p:ph type="ftr" sz="quarter" idx="12"/>
          </p:nvPr>
        </p:nvSpPr>
        <p:spPr/>
        <p:txBody>
          <a:bodyPr/>
          <a:lstStyle/>
          <a:p>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39113CD0-5175-4B8B-B51B-A7999BABB1FD}" type="datetimeFigureOut">
              <a:rPr lang="el-GR" smtClean="0"/>
              <a:pPr/>
              <a:t>14/11/2015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2ACDF986-D1C5-471C-A1F1-BCC164124902}"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39113CD0-5175-4B8B-B51B-A7999BABB1FD}" type="datetimeFigureOut">
              <a:rPr lang="el-GR" smtClean="0"/>
              <a:pPr/>
              <a:t>14/11/2015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2ACDF986-D1C5-471C-A1F1-BCC164124902}"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9" name="8 - Θέση περιεχομένου"/>
          <p:cNvSpPr>
            <a:spLocks noGrp="1"/>
          </p:cNvSpPr>
          <p:nvPr>
            <p:ph idx="1"/>
          </p:nvPr>
        </p:nvSpPr>
        <p:spPr>
          <a:xfrm>
            <a:off x="457200" y="1524000"/>
            <a:ext cx="82296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4" name="13 - Θέση ημερομηνίας"/>
          <p:cNvSpPr>
            <a:spLocks noGrp="1"/>
          </p:cNvSpPr>
          <p:nvPr>
            <p:ph type="dt" sz="half" idx="14"/>
          </p:nvPr>
        </p:nvSpPr>
        <p:spPr/>
        <p:txBody>
          <a:bodyPr/>
          <a:lstStyle/>
          <a:p>
            <a:fld id="{39113CD0-5175-4B8B-B51B-A7999BABB1FD}" type="datetimeFigureOut">
              <a:rPr lang="el-GR" smtClean="0"/>
              <a:pPr/>
              <a:t>14/11/2015</a:t>
            </a:fld>
            <a:endParaRPr lang="el-GR"/>
          </a:p>
        </p:txBody>
      </p:sp>
      <p:sp>
        <p:nvSpPr>
          <p:cNvPr id="15" name="14 - Θέση αριθμού διαφάνειας"/>
          <p:cNvSpPr>
            <a:spLocks noGrp="1"/>
          </p:cNvSpPr>
          <p:nvPr>
            <p:ph type="sldNum" sz="quarter" idx="15"/>
          </p:nvPr>
        </p:nvSpPr>
        <p:spPr/>
        <p:txBody>
          <a:bodyPr/>
          <a:lstStyle>
            <a:lvl1pPr algn="ctr">
              <a:defRPr/>
            </a:lvl1pPr>
          </a:lstStyle>
          <a:p>
            <a:fld id="{2ACDF986-D1C5-471C-A1F1-BCC164124902}" type="slidenum">
              <a:rPr lang="el-GR" smtClean="0"/>
              <a:pPr/>
              <a:t>‹#›</a:t>
            </a:fld>
            <a:endParaRPr lang="el-GR"/>
          </a:p>
        </p:txBody>
      </p:sp>
      <p:sp>
        <p:nvSpPr>
          <p:cNvPr id="16" name="15 - Θέση υποσέλιδου"/>
          <p:cNvSpPr>
            <a:spLocks noGrp="1"/>
          </p:cNvSpPr>
          <p:nvPr>
            <p:ph type="ftr" sz="quarter" idx="16"/>
          </p:nvPr>
        </p:nvSpPr>
        <p:spPr/>
        <p:txBody>
          <a:bodyPr/>
          <a:lstStyle/>
          <a:p>
            <a:endParaRPr lang="el-GR"/>
          </a:p>
        </p:txBody>
      </p:sp>
      <p:sp>
        <p:nvSpPr>
          <p:cNvPr id="17" name="16 - Τίτλος"/>
          <p:cNvSpPr>
            <a:spLocks noGrp="1"/>
          </p:cNvSpPr>
          <p:nvPr>
            <p:ph type="title"/>
          </p:nvPr>
        </p:nvSpPr>
        <p:spPr/>
        <p:txBody>
          <a:bodyPr rtlCol="0" anchor="b" anchorCtr="0"/>
          <a:lstStyle/>
          <a:p>
            <a:r>
              <a:rPr kumimoji="0" lang="el-GR" smtClean="0"/>
              <a:t>Kλικ για επεξεργασία του τίτλου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4" name="3 - Θέση ημερομηνίας"/>
          <p:cNvSpPr>
            <a:spLocks noGrp="1"/>
          </p:cNvSpPr>
          <p:nvPr>
            <p:ph type="dt" sz="half" idx="10"/>
          </p:nvPr>
        </p:nvSpPr>
        <p:spPr/>
        <p:txBody>
          <a:bodyPr/>
          <a:lstStyle/>
          <a:p>
            <a:fld id="{39113CD0-5175-4B8B-B51B-A7999BABB1FD}" type="datetimeFigureOut">
              <a:rPr lang="el-GR" smtClean="0"/>
              <a:pPr/>
              <a:t>14/11/2015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2ACDF986-D1C5-471C-A1F1-BCC164124902}" type="slidenum">
              <a:rPr lang="el-GR" smtClean="0"/>
              <a:pPr/>
              <a:t>‹#›</a:t>
            </a:fld>
            <a:endParaRPr lang="el-GR"/>
          </a:p>
        </p:txBody>
      </p:sp>
      <p:sp>
        <p:nvSpPr>
          <p:cNvPr id="2" name="1 - Τίτλος"/>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cxnSp>
        <p:nvCxnSpPr>
          <p:cNvPr id="7" name="6 - Ευθεία γραμμή σύνδεσης"/>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5" name="4 - Θέση ημερομηνίας"/>
          <p:cNvSpPr>
            <a:spLocks noGrp="1"/>
          </p:cNvSpPr>
          <p:nvPr>
            <p:ph type="dt" sz="half" idx="10"/>
          </p:nvPr>
        </p:nvSpPr>
        <p:spPr/>
        <p:txBody>
          <a:bodyPr/>
          <a:lstStyle/>
          <a:p>
            <a:fld id="{39113CD0-5175-4B8B-B51B-A7999BABB1FD}" type="datetimeFigureOut">
              <a:rPr lang="el-GR" smtClean="0"/>
              <a:pPr/>
              <a:t>14/11/2015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2ACDF986-D1C5-471C-A1F1-BCC164124902}" type="slidenum">
              <a:rPr lang="el-GR" smtClean="0"/>
              <a:pPr/>
              <a:t>‹#›</a:t>
            </a:fld>
            <a:endParaRPr lang="el-GR"/>
          </a:p>
        </p:txBody>
      </p:sp>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11" name="10 - Θέση περιεχομένου"/>
          <p:cNvSpPr>
            <a:spLocks noGrp="1"/>
          </p:cNvSpPr>
          <p:nvPr>
            <p:ph sz="half" idx="1"/>
          </p:nvPr>
        </p:nvSpPr>
        <p:spPr>
          <a:xfrm>
            <a:off x="457200" y="1524000"/>
            <a:ext cx="4059936"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half" idx="2"/>
          </p:nvPr>
        </p:nvSpPr>
        <p:spPr>
          <a:xfrm>
            <a:off x="4648200" y="1524000"/>
            <a:ext cx="4059936"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9" name="8 - Θέση αριθμού διαφάνειας"/>
          <p:cNvSpPr>
            <a:spLocks noGrp="1"/>
          </p:cNvSpPr>
          <p:nvPr>
            <p:ph type="sldNum" sz="quarter" idx="12"/>
          </p:nvPr>
        </p:nvSpPr>
        <p:spPr/>
        <p:txBody>
          <a:bodyPr/>
          <a:lstStyle/>
          <a:p>
            <a:fld id="{2ACDF986-D1C5-471C-A1F1-BCC164124902}" type="slidenum">
              <a:rPr lang="el-GR" smtClean="0"/>
              <a:pPr/>
              <a:t>‹#›</a:t>
            </a:fld>
            <a:endParaRPr lang="el-GR"/>
          </a:p>
        </p:txBody>
      </p:sp>
      <p:sp>
        <p:nvSpPr>
          <p:cNvPr id="8" name="7 - Θέση υποσέλιδου"/>
          <p:cNvSpPr>
            <a:spLocks noGrp="1"/>
          </p:cNvSpPr>
          <p:nvPr>
            <p:ph type="ftr" sz="quarter" idx="11"/>
          </p:nvPr>
        </p:nvSpPr>
        <p:spPr/>
        <p:txBody>
          <a:bodyPr/>
          <a:lstStyle/>
          <a:p>
            <a:endParaRPr lang="el-GR"/>
          </a:p>
        </p:txBody>
      </p:sp>
      <p:sp>
        <p:nvSpPr>
          <p:cNvPr id="7" name="6 - Θέση ημερομηνίας"/>
          <p:cNvSpPr>
            <a:spLocks noGrp="1"/>
          </p:cNvSpPr>
          <p:nvPr>
            <p:ph type="dt" sz="half" idx="10"/>
          </p:nvPr>
        </p:nvSpPr>
        <p:spPr/>
        <p:txBody>
          <a:bodyPr/>
          <a:lstStyle/>
          <a:p>
            <a:fld id="{39113CD0-5175-4B8B-B51B-A7999BABB1FD}" type="datetimeFigureOut">
              <a:rPr lang="el-GR" smtClean="0"/>
              <a:pPr/>
              <a:t>14/11/2015</a:t>
            </a:fld>
            <a:endParaRPr lang="el-GR"/>
          </a:p>
        </p:txBody>
      </p:sp>
      <p:sp>
        <p:nvSpPr>
          <p:cNvPr id="3" name="2 - Θέση κειμένου"/>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32" name="31 - Θέση περιεχομένου"/>
          <p:cNvSpPr>
            <a:spLocks noGrp="1"/>
          </p:cNvSpPr>
          <p:nvPr>
            <p:ph sz="half" idx="2"/>
          </p:nvPr>
        </p:nvSpPr>
        <p:spPr>
          <a:xfrm>
            <a:off x="457200" y="2201896"/>
            <a:ext cx="4038600" cy="391363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34" name="33 - Θέση περιεχομένου"/>
          <p:cNvSpPr>
            <a:spLocks noGrp="1"/>
          </p:cNvSpPr>
          <p:nvPr>
            <p:ph sz="quarter" idx="4"/>
          </p:nvPr>
        </p:nvSpPr>
        <p:spPr>
          <a:xfrm>
            <a:off x="4649788" y="2201896"/>
            <a:ext cx="4038600" cy="391363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 name="1 - Τίτλος"/>
          <p:cNvSpPr>
            <a:spLocks noGrp="1"/>
          </p:cNvSpPr>
          <p:nvPr>
            <p:ph type="title"/>
          </p:nvPr>
        </p:nvSpPr>
        <p:spPr>
          <a:xfrm>
            <a:off x="457200" y="155448"/>
            <a:ext cx="8229600" cy="1143000"/>
          </a:xfrm>
        </p:spPr>
        <p:txBody>
          <a:bodyPr anchor="b" anchorCtr="0"/>
          <a:lstStyle>
            <a:lvl1pPr>
              <a:defRPr/>
            </a:lvl1pPr>
          </a:lstStyle>
          <a:p>
            <a:r>
              <a:rPr kumimoji="0" lang="el-GR" smtClean="0"/>
              <a:t>Kλικ για επεξεργασία του τίτλου</a:t>
            </a:r>
            <a:endParaRPr kumimoji="0" lang="en-US"/>
          </a:p>
        </p:txBody>
      </p:sp>
      <p:sp>
        <p:nvSpPr>
          <p:cNvPr id="12" name="11 - Θέση κειμένου"/>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cxnSp>
        <p:nvCxnSpPr>
          <p:cNvPr id="10" name="9 - Ευθεία γραμμή σύνδεσης"/>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 Ευθεία γραμμή σύνδεσης"/>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2 - Θέση ημερομηνίας"/>
          <p:cNvSpPr>
            <a:spLocks noGrp="1"/>
          </p:cNvSpPr>
          <p:nvPr>
            <p:ph type="dt" sz="half" idx="10"/>
          </p:nvPr>
        </p:nvSpPr>
        <p:spPr/>
        <p:txBody>
          <a:bodyPr/>
          <a:lstStyle/>
          <a:p>
            <a:fld id="{39113CD0-5175-4B8B-B51B-A7999BABB1FD}" type="datetimeFigureOut">
              <a:rPr lang="el-GR" smtClean="0"/>
              <a:pPr/>
              <a:t>14/11/2015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2ACDF986-D1C5-471C-A1F1-BCC164124902}" type="slidenum">
              <a:rPr lang="el-GR" smtClean="0"/>
              <a:pPr/>
              <a:t>‹#›</a:t>
            </a:fld>
            <a:endParaRPr lang="el-GR"/>
          </a:p>
        </p:txBody>
      </p:sp>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39113CD0-5175-4B8B-B51B-A7999BABB1FD}" type="datetimeFigureOut">
              <a:rPr lang="el-GR" smtClean="0"/>
              <a:pPr/>
              <a:t>14/11/2015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2ACDF986-D1C5-471C-A1F1-BCC164124902}"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9" name="28 - Θέση περιεχομένου"/>
          <p:cNvSpPr>
            <a:spLocks noGrp="1"/>
          </p:cNvSpPr>
          <p:nvPr>
            <p:ph sz="quarter" idx="1"/>
          </p:nvPr>
        </p:nvSpPr>
        <p:spPr>
          <a:xfrm>
            <a:off x="457200" y="457200"/>
            <a:ext cx="6248400" cy="5715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3" name="2 - Θέση κειμένου"/>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31" name="30 - Τίτλος"/>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l-GR" smtClean="0"/>
              <a:t>Kλικ για επεξεργασία του τίτλου</a:t>
            </a:r>
            <a:endParaRPr kumimoji="0" lang="en-US"/>
          </a:p>
        </p:txBody>
      </p:sp>
      <p:sp>
        <p:nvSpPr>
          <p:cNvPr id="8" name="7 - Θέση ημερομηνίας"/>
          <p:cNvSpPr>
            <a:spLocks noGrp="1"/>
          </p:cNvSpPr>
          <p:nvPr>
            <p:ph type="dt" sz="half" idx="14"/>
          </p:nvPr>
        </p:nvSpPr>
        <p:spPr/>
        <p:txBody>
          <a:bodyPr/>
          <a:lstStyle/>
          <a:p>
            <a:fld id="{39113CD0-5175-4B8B-B51B-A7999BABB1FD}" type="datetimeFigureOut">
              <a:rPr lang="el-GR" smtClean="0"/>
              <a:pPr/>
              <a:t>14/11/2015</a:t>
            </a:fld>
            <a:endParaRPr lang="el-GR"/>
          </a:p>
        </p:txBody>
      </p:sp>
      <p:sp>
        <p:nvSpPr>
          <p:cNvPr id="9" name="8 - Θέση αριθμού διαφάνειας"/>
          <p:cNvSpPr>
            <a:spLocks noGrp="1"/>
          </p:cNvSpPr>
          <p:nvPr>
            <p:ph type="sldNum" sz="quarter" idx="15"/>
          </p:nvPr>
        </p:nvSpPr>
        <p:spPr/>
        <p:txBody>
          <a:bodyPr/>
          <a:lstStyle/>
          <a:p>
            <a:fld id="{2ACDF986-D1C5-471C-A1F1-BCC164124902}" type="slidenum">
              <a:rPr lang="el-GR" smtClean="0"/>
              <a:pPr/>
              <a:t>‹#›</a:t>
            </a:fld>
            <a:endParaRPr lang="el-GR"/>
          </a:p>
        </p:txBody>
      </p:sp>
      <p:sp>
        <p:nvSpPr>
          <p:cNvPr id="10" name="9 - Θέση υποσέλιδου"/>
          <p:cNvSpPr>
            <a:spLocks noGrp="1"/>
          </p:cNvSpPr>
          <p:nvPr>
            <p:ph type="ftr" sz="quarter" idx="16"/>
          </p:nvPr>
        </p:nvSpPr>
        <p:spPr/>
        <p:txBody>
          <a:bodyPr/>
          <a:lstStyle/>
          <a:p>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l-GR" smtClean="0"/>
              <a:t>Κάντε κλικ στο εικονίδιο για να προσθέσετε μια εικόνα</a:t>
            </a:r>
            <a:endParaRPr kumimoji="0" lang="en-US"/>
          </a:p>
        </p:txBody>
      </p:sp>
      <p:sp>
        <p:nvSpPr>
          <p:cNvPr id="4" name="3 - Θέση κειμένου"/>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8" name="7 - Θέση ημερομηνίας"/>
          <p:cNvSpPr>
            <a:spLocks noGrp="1"/>
          </p:cNvSpPr>
          <p:nvPr>
            <p:ph type="dt" sz="half" idx="10"/>
          </p:nvPr>
        </p:nvSpPr>
        <p:spPr/>
        <p:txBody>
          <a:bodyPr/>
          <a:lstStyle/>
          <a:p>
            <a:fld id="{39113CD0-5175-4B8B-B51B-A7999BABB1FD}" type="datetimeFigureOut">
              <a:rPr lang="el-GR" smtClean="0"/>
              <a:pPr/>
              <a:t>14/11/2015</a:t>
            </a:fld>
            <a:endParaRPr lang="el-GR"/>
          </a:p>
        </p:txBody>
      </p:sp>
      <p:sp>
        <p:nvSpPr>
          <p:cNvPr id="9" name="8 - Θέση αριθμού διαφάνειας"/>
          <p:cNvSpPr>
            <a:spLocks noGrp="1"/>
          </p:cNvSpPr>
          <p:nvPr>
            <p:ph type="sldNum" sz="quarter" idx="11"/>
          </p:nvPr>
        </p:nvSpPr>
        <p:spPr/>
        <p:txBody>
          <a:bodyPr/>
          <a:lstStyle/>
          <a:p>
            <a:fld id="{2ACDF986-D1C5-471C-A1F1-BCC164124902}" type="slidenum">
              <a:rPr lang="el-GR" smtClean="0"/>
              <a:pPr/>
              <a:t>‹#›</a:t>
            </a:fld>
            <a:endParaRPr lang="el-GR"/>
          </a:p>
        </p:txBody>
      </p:sp>
      <p:sp>
        <p:nvSpPr>
          <p:cNvPr id="10" name="9 - Θέση υποσέλιδου"/>
          <p:cNvSpPr>
            <a:spLocks noGrp="1"/>
          </p:cNvSpPr>
          <p:nvPr>
            <p:ph type="ftr" sz="quarter" idx="12"/>
          </p:nvPr>
        </p:nvSpPr>
        <p:spPr/>
        <p:txBody>
          <a:bodyPr/>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 Θέση κειμένου"/>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39113CD0-5175-4B8B-B51B-A7999BABB1FD}" type="datetimeFigureOut">
              <a:rPr lang="el-GR" smtClean="0"/>
              <a:pPr/>
              <a:t>14/11/2015</a:t>
            </a:fld>
            <a:endParaRPr lang="el-GR"/>
          </a:p>
        </p:txBody>
      </p:sp>
      <p:sp>
        <p:nvSpPr>
          <p:cNvPr id="10" name="9 - Θέση υποσέλιδου"/>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l-GR"/>
          </a:p>
        </p:txBody>
      </p:sp>
      <p:sp>
        <p:nvSpPr>
          <p:cNvPr id="22" name="21 - Θέση αριθμού διαφάνειας"/>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2ACDF986-D1C5-471C-A1F1-BCC164124902}" type="slidenum">
              <a:rPr lang="el-GR" smtClean="0"/>
              <a:pPr/>
              <a:t>‹#›</a:t>
            </a:fld>
            <a:endParaRPr lang="el-GR"/>
          </a:p>
        </p:txBody>
      </p:sp>
      <p:sp>
        <p:nvSpPr>
          <p:cNvPr id="5" name="4 - Θέση τίτλου"/>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l-GR" smtClean="0"/>
              <a:t>Kλικ για επεξεργασία του τίτλου</a:t>
            </a:r>
            <a:endParaRPr kumimoji="0" lang="en-US"/>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esamea.gr/pressoffice/press-releases/1068-gia-to-xamo-tis-tetrapligikis-ey-popodaki-sta-xani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p:cNvSpPr>
            <a:spLocks noGrp="1"/>
          </p:cNvSpPr>
          <p:nvPr>
            <p:ph type="subTitle" idx="1"/>
          </p:nvPr>
        </p:nvSpPr>
        <p:spPr/>
        <p:txBody>
          <a:bodyPr/>
          <a:lstStyle/>
          <a:p>
            <a:r>
              <a:rPr lang="el-GR" dirty="0" smtClean="0"/>
              <a:t>Χ. Πουλόπουλος, Αν/της Καθηγητής Δ.Π.Θ.</a:t>
            </a:r>
            <a:endParaRPr lang="el-GR" dirty="0"/>
          </a:p>
        </p:txBody>
      </p:sp>
      <p:sp>
        <p:nvSpPr>
          <p:cNvPr id="2" name="Τίτλος 1"/>
          <p:cNvSpPr>
            <a:spLocks noGrp="1"/>
          </p:cNvSpPr>
          <p:nvPr>
            <p:ph type="ctrTitle"/>
          </p:nvPr>
        </p:nvSpPr>
        <p:spPr/>
        <p:txBody>
          <a:bodyPr>
            <a:normAutofit fontScale="90000"/>
          </a:bodyPr>
          <a:lstStyle/>
          <a:p>
            <a:r>
              <a:rPr lang="el-GR" dirty="0" smtClean="0"/>
              <a:t>Οι επιπτώσεις της οικονομικής κρίσης στην σωματική και ψυχική υγεία των πολιτών</a:t>
            </a:r>
            <a:endParaRPr lang="el-GR" dirty="0"/>
          </a:p>
        </p:txBody>
      </p:sp>
    </p:spTree>
    <p:extLst>
      <p:ext uri="{BB962C8B-B14F-4D97-AF65-F5344CB8AC3E}">
        <p14:creationId xmlns:p14="http://schemas.microsoft.com/office/powerpoint/2010/main" xmlns="" val="26910178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fontScale="55000" lnSpcReduction="20000"/>
          </a:bodyPr>
          <a:lstStyle/>
          <a:p>
            <a:r>
              <a:rPr lang="el-GR" sz="3300" dirty="0" smtClean="0"/>
              <a:t>Το </a:t>
            </a:r>
            <a:r>
              <a:rPr lang="el-GR" sz="3300" dirty="0"/>
              <a:t>10% των περιπτώσεων μετάδοσης του HIV παγκοσμίως οφείλεται στην ενδοφλέβια χρήση </a:t>
            </a:r>
            <a:r>
              <a:rPr lang="el-GR" sz="3300" dirty="0" smtClean="0"/>
              <a:t>ουσιών.</a:t>
            </a:r>
          </a:p>
          <a:p>
            <a:r>
              <a:rPr lang="el-GR" sz="3300" dirty="0" smtClean="0"/>
              <a:t>Ο ΠΟΥ, το </a:t>
            </a:r>
            <a:r>
              <a:rPr lang="el-GR" sz="3300" dirty="0"/>
              <a:t>UNODC και το UNAIDS προτείνουν εννέα τρόπους για την πρόληψη της μετάδοσης του ιού στους ενδοφλέβιους </a:t>
            </a:r>
            <a:r>
              <a:rPr lang="el-GR" sz="3300" dirty="0" smtClean="0"/>
              <a:t>χρήστες.</a:t>
            </a:r>
          </a:p>
          <a:p>
            <a:r>
              <a:rPr lang="el-GR" sz="3300" dirty="0" smtClean="0"/>
              <a:t>Ένας τρόπος περιλαμβάνει </a:t>
            </a:r>
            <a:r>
              <a:rPr lang="el-GR" sz="3300" dirty="0"/>
              <a:t>και </a:t>
            </a:r>
            <a:r>
              <a:rPr lang="el-GR" sz="3300" dirty="0" smtClean="0"/>
              <a:t>την </a:t>
            </a:r>
            <a:r>
              <a:rPr lang="el-GR" sz="3300" dirty="0"/>
              <a:t>ανταλλαγή </a:t>
            </a:r>
            <a:r>
              <a:rPr lang="el-GR" sz="3300" dirty="0" smtClean="0"/>
              <a:t>συριγγών. </a:t>
            </a:r>
          </a:p>
          <a:p>
            <a:r>
              <a:rPr lang="el-GR" sz="3300" dirty="0" smtClean="0"/>
              <a:t>H </a:t>
            </a:r>
            <a:r>
              <a:rPr lang="el-GR" sz="3300" dirty="0"/>
              <a:t>μείωση των </a:t>
            </a:r>
            <a:r>
              <a:rPr lang="el-GR" sz="3300" dirty="0" smtClean="0"/>
              <a:t>δαπανών για θεραπεία και πρόληψη </a:t>
            </a:r>
            <a:r>
              <a:rPr lang="el-GR" sz="3300" dirty="0"/>
              <a:t>των μεταδιδόμενων </a:t>
            </a:r>
            <a:r>
              <a:rPr lang="el-GR" sz="3300" dirty="0" smtClean="0"/>
              <a:t>νοσημάτων επηρεάζει και </a:t>
            </a:r>
            <a:r>
              <a:rPr lang="el-GR" sz="3300" dirty="0"/>
              <a:t>την έξαρσή τους. </a:t>
            </a:r>
          </a:p>
          <a:p>
            <a:r>
              <a:rPr lang="el-GR" sz="3300" dirty="0"/>
              <a:t>Σύμφωνα με μελέτη του ΚΕΕΛΠΝΟ  το έτος 2012 καταγράφηκαν συνολικά 920 φορείς του HIV στην Ελλάδα (820 άντρες 100 γυναίκες).</a:t>
            </a:r>
          </a:p>
          <a:p>
            <a:r>
              <a:rPr lang="el-GR" sz="3300" dirty="0"/>
              <a:t>262 ήταν χρήστες (ενδοφλέβια χρήση ψυχοτρόπων ουσιών)</a:t>
            </a:r>
          </a:p>
          <a:p>
            <a:r>
              <a:rPr lang="el-GR" sz="3300" dirty="0"/>
              <a:t>90 είχαν ήδη νοσήσει με AIDS (88,9% άντρες και 11,1% γυναίκες). </a:t>
            </a:r>
          </a:p>
          <a:p>
            <a:r>
              <a:rPr lang="el-GR" sz="3300" dirty="0"/>
              <a:t>Η προσέγγιση εργαζομένων στη βιομηχανία του σεξ έχει καταστεί αδύνατη όπως και η προσέγγιση μεταναστών λόγω έλλειψης εμπιστοσύνης μετά τη </a:t>
            </a:r>
            <a:r>
              <a:rPr lang="el-GR" sz="3300" dirty="0" err="1"/>
              <a:t>στοχοποίησή</a:t>
            </a:r>
            <a:r>
              <a:rPr lang="el-GR" sz="3300" dirty="0"/>
              <a:t> τους από την αστυνομία και την επιβολή αναγκαστικών εξετάσεων. </a:t>
            </a:r>
          </a:p>
          <a:p>
            <a:endParaRPr lang="el-GR" dirty="0"/>
          </a:p>
        </p:txBody>
      </p:sp>
      <p:sp>
        <p:nvSpPr>
          <p:cNvPr id="2" name="Τίτλος 1"/>
          <p:cNvSpPr>
            <a:spLocks noGrp="1"/>
          </p:cNvSpPr>
          <p:nvPr>
            <p:ph type="title"/>
          </p:nvPr>
        </p:nvSpPr>
        <p:spPr/>
        <p:txBody>
          <a:bodyPr/>
          <a:lstStyle/>
          <a:p>
            <a:r>
              <a:rPr lang="en-US" dirty="0" smtClean="0"/>
              <a:t>HIV/AIDS</a:t>
            </a:r>
            <a:endParaRPr lang="el-GR" dirty="0"/>
          </a:p>
        </p:txBody>
      </p:sp>
    </p:spTree>
    <p:extLst>
      <p:ext uri="{BB962C8B-B14F-4D97-AF65-F5344CB8AC3E}">
        <p14:creationId xmlns:p14="http://schemas.microsoft.com/office/powerpoint/2010/main" xmlns="" val="13434753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fontScale="70000" lnSpcReduction="20000"/>
          </a:bodyPr>
          <a:lstStyle/>
          <a:p>
            <a:r>
              <a:rPr lang="el-GR" dirty="0"/>
              <a:t>H μείωση των δαπανών για τη δημόσια υγεία συνεχίζεται για έκτη συνεχή χρονιά</a:t>
            </a:r>
            <a:endParaRPr lang="en-US" dirty="0" smtClean="0"/>
          </a:p>
          <a:p>
            <a:r>
              <a:rPr lang="el-GR" dirty="0" smtClean="0"/>
              <a:t>Σύμφωνα </a:t>
            </a:r>
            <a:r>
              <a:rPr lang="el-GR" dirty="0"/>
              <a:t>με δημοσίευμα του </a:t>
            </a:r>
            <a:r>
              <a:rPr lang="el-GR" dirty="0" err="1"/>
              <a:t>American</a:t>
            </a:r>
            <a:r>
              <a:rPr lang="el-GR" dirty="0"/>
              <a:t> </a:t>
            </a:r>
            <a:r>
              <a:rPr lang="el-GR" dirty="0" err="1"/>
              <a:t>Journal</a:t>
            </a:r>
            <a:r>
              <a:rPr lang="el-GR" dirty="0"/>
              <a:t> </a:t>
            </a:r>
            <a:r>
              <a:rPr lang="el-GR" dirty="0" err="1"/>
              <a:t>of</a:t>
            </a:r>
            <a:r>
              <a:rPr lang="el-GR" dirty="0"/>
              <a:t> </a:t>
            </a:r>
            <a:r>
              <a:rPr lang="el-GR" dirty="0" err="1"/>
              <a:t>Public</a:t>
            </a:r>
            <a:r>
              <a:rPr lang="el-GR" dirty="0"/>
              <a:t> </a:t>
            </a:r>
            <a:r>
              <a:rPr lang="el-GR" dirty="0" err="1"/>
              <a:t>Health</a:t>
            </a:r>
            <a:r>
              <a:rPr lang="el-GR" dirty="0"/>
              <a:t> το 2013  παρουσιάστηκε στην Ελλάδα αύξηση των αιτημάτων θεραπείας στα δημόσια νοσοκομεία και στις υπηρεσίες πρωτοβάθμιας φροντίδας κατά 6,2% και 21,9%, αντιστοίχως</a:t>
            </a:r>
            <a:r>
              <a:rPr lang="el-GR" dirty="0" smtClean="0"/>
              <a:t>.</a:t>
            </a:r>
          </a:p>
          <a:p>
            <a:r>
              <a:rPr lang="el-GR" dirty="0" smtClean="0"/>
              <a:t>Την </a:t>
            </a:r>
            <a:r>
              <a:rPr lang="el-GR" dirty="0"/>
              <a:t>ίδια περίοδο το Υπουργείο Υγείας προχώρησε σε περικοπές του προϋπολογισμού για τη δημόσια υγεία θέτοντας σε κίνδυνο την υγεία του πληθυσμού. </a:t>
            </a:r>
            <a:endParaRPr lang="el-GR" dirty="0" smtClean="0"/>
          </a:p>
          <a:p>
            <a:r>
              <a:rPr lang="el-GR" dirty="0" smtClean="0"/>
              <a:t>Η </a:t>
            </a:r>
            <a:r>
              <a:rPr lang="el-GR" dirty="0"/>
              <a:t>μείωση των δαπανών για τη δημόσια υγεία, έχει οδηγήσει αρκετά άτομα τα οποία χρειάζονται ιατρικές  υπηρεσίες, ιδιαίτερα όσα είναι χαμηλού οικονομικού εισοδήματος, στο να μην τις αναζητούν λόγω κόστους. </a:t>
            </a:r>
            <a:endParaRPr lang="el-GR" dirty="0" smtClean="0"/>
          </a:p>
          <a:p>
            <a:r>
              <a:rPr lang="el-GR" dirty="0" smtClean="0"/>
              <a:t>Ο ΠΟΥ  </a:t>
            </a:r>
            <a:r>
              <a:rPr lang="el-GR" dirty="0"/>
              <a:t>αναφέρεται σε </a:t>
            </a:r>
            <a:r>
              <a:rPr lang="el-GR" dirty="0" smtClean="0"/>
              <a:t>μελέτη </a:t>
            </a:r>
            <a:r>
              <a:rPr lang="el-GR" dirty="0"/>
              <a:t>που συνδέει την αύξηση στους θανάτους από έμφραγμα του μυοκαρδίου με την απώλεια </a:t>
            </a:r>
            <a:r>
              <a:rPr lang="el-GR" dirty="0" smtClean="0"/>
              <a:t>εργασίας. </a:t>
            </a:r>
          </a:p>
          <a:p>
            <a:r>
              <a:rPr lang="el-GR" dirty="0" smtClean="0"/>
              <a:t>Σε </a:t>
            </a:r>
            <a:r>
              <a:rPr lang="el-GR" dirty="0"/>
              <a:t>δυο αντίστοιχες μελέτες, που υποστηρίζουν ότι οι εισαγωγές στο καρδιολογικό τμήμα νοσοκομείου των Αθηνών αυξήθηκαν κατά την περίοδο της οικονομικής κρίσης αναφέρεται και το περιοδικό </a:t>
            </a:r>
            <a:r>
              <a:rPr lang="el-GR" dirty="0" err="1"/>
              <a:t>Science</a:t>
            </a:r>
            <a:r>
              <a:rPr lang="el-GR" dirty="0"/>
              <a:t> </a:t>
            </a:r>
            <a:r>
              <a:rPr lang="el-GR" dirty="0" err="1"/>
              <a:t>Daily</a:t>
            </a:r>
            <a:r>
              <a:rPr lang="el-GR" dirty="0"/>
              <a:t>  σε πρόσφατη δημοσίευσή του. </a:t>
            </a:r>
          </a:p>
        </p:txBody>
      </p:sp>
      <p:sp>
        <p:nvSpPr>
          <p:cNvPr id="2" name="Τίτλος 1"/>
          <p:cNvSpPr>
            <a:spLocks noGrp="1"/>
          </p:cNvSpPr>
          <p:nvPr>
            <p:ph type="title"/>
          </p:nvPr>
        </p:nvSpPr>
        <p:spPr/>
        <p:txBody>
          <a:bodyPr/>
          <a:lstStyle/>
          <a:p>
            <a:r>
              <a:rPr lang="el-GR" dirty="0" smtClean="0"/>
              <a:t>Μείωση των δαπανών</a:t>
            </a:r>
            <a:endParaRPr lang="el-GR" dirty="0"/>
          </a:p>
        </p:txBody>
      </p:sp>
    </p:spTree>
    <p:extLst>
      <p:ext uri="{BB962C8B-B14F-4D97-AF65-F5344CB8AC3E}">
        <p14:creationId xmlns:p14="http://schemas.microsoft.com/office/powerpoint/2010/main" xmlns="" val="22375833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fontScale="77500" lnSpcReduction="20000"/>
          </a:bodyPr>
          <a:lstStyle/>
          <a:p>
            <a:r>
              <a:rPr lang="el-GR" dirty="0"/>
              <a:t>Η θνησιμότητα είναι ένας άλλος παράγοντας που έχει αναλυθεί σε σχέση με την οικονομική κρίση. </a:t>
            </a:r>
            <a:endParaRPr lang="el-GR" dirty="0" smtClean="0"/>
          </a:p>
          <a:p>
            <a:r>
              <a:rPr lang="el-GR" dirty="0" smtClean="0"/>
              <a:t>Σε </a:t>
            </a:r>
            <a:r>
              <a:rPr lang="el-GR" dirty="0"/>
              <a:t>σχετική μετά-ανάλυση  μελετών από 11 χώρες με χαμηλά κυρίως εισοδήματα παρατηρήθηκε αύξηση στα ποσοστά θνησιμότητας από καρδιακά επεισόδια, χρόνια ηπατική ανεπάρκεια, αυτοκτονίες και δολοφονίες αλλά και αύξηση στα ποσοστά θνησιμότητας των  νεογνών.  </a:t>
            </a:r>
            <a:endParaRPr lang="el-GR" dirty="0" smtClean="0"/>
          </a:p>
          <a:p>
            <a:r>
              <a:rPr lang="el-GR" dirty="0" smtClean="0"/>
              <a:t>Στην </a:t>
            </a:r>
            <a:r>
              <a:rPr lang="el-GR" dirty="0"/>
              <a:t>Ελλάδα, όπως αναφέρει η έκθεση του </a:t>
            </a:r>
            <a:r>
              <a:rPr lang="el-GR" dirty="0" smtClean="0"/>
              <a:t>ΣΚΛΕ η </a:t>
            </a:r>
            <a:r>
              <a:rPr lang="el-GR" dirty="0"/>
              <a:t>βρεφική θνησιμότητα σε διάστημα δυο ετών (2008-2010) αυξήθηκε κατά 43%. </a:t>
            </a:r>
            <a:endParaRPr lang="el-GR" dirty="0" smtClean="0"/>
          </a:p>
          <a:p>
            <a:r>
              <a:rPr lang="el-GR" dirty="0" smtClean="0"/>
              <a:t>Χαρακτηριστικό επίσης το παράδειγμα μιας γυναίκας με τετραπληγία που υποστηριζόταν μηχανικά και </a:t>
            </a:r>
            <a:r>
              <a:rPr lang="el-GR" dirty="0"/>
              <a:t>λίγο μετά τη διακοπή της ηλεκτροδότησης εξαιτίας μιας μικρής οφειλής</a:t>
            </a:r>
            <a:endParaRPr lang="el-GR" dirty="0" smtClean="0"/>
          </a:p>
          <a:p>
            <a:r>
              <a:rPr lang="el-GR" dirty="0" smtClean="0"/>
              <a:t>Στην </a:t>
            </a:r>
            <a:r>
              <a:rPr lang="el-GR" dirty="0"/>
              <a:t>Ευρωπαϊκή Ένωση δεν ήταν εύκολο να συλλεχθούν συγκρίσιμα </a:t>
            </a:r>
            <a:r>
              <a:rPr lang="el-GR" dirty="0" smtClean="0"/>
              <a:t>στοιχεία</a:t>
            </a:r>
            <a:r>
              <a:rPr lang="en-US" dirty="0" smtClean="0"/>
              <a:t> </a:t>
            </a:r>
            <a:r>
              <a:rPr lang="el-GR" dirty="0" smtClean="0"/>
              <a:t>λόγω </a:t>
            </a:r>
            <a:r>
              <a:rPr lang="el-GR" dirty="0"/>
              <a:t>των διαφορών που υπάρχουν στην κοινωνική </a:t>
            </a:r>
            <a:r>
              <a:rPr lang="el-GR" dirty="0" smtClean="0"/>
              <a:t>πρόνοια.</a:t>
            </a:r>
            <a:endParaRPr lang="en-US" dirty="0" smtClean="0"/>
          </a:p>
          <a:p>
            <a:r>
              <a:rPr lang="el-GR" dirty="0" smtClean="0"/>
              <a:t>Προγράμματα </a:t>
            </a:r>
            <a:r>
              <a:rPr lang="el-GR" dirty="0"/>
              <a:t>ενίσχυσης της επανένταξης στην αγορά εργασίας όπως και προγράμματα κοινωνικής πρόνοιας έχουν θετικά αποτελέσματα για την υγεία, ενώ  συνεισφέρουν </a:t>
            </a:r>
            <a:r>
              <a:rPr lang="el-GR" dirty="0" smtClean="0"/>
              <a:t>στη </a:t>
            </a:r>
            <a:r>
              <a:rPr lang="el-GR" dirty="0"/>
              <a:t>μείωση των αυτοκτονιών . </a:t>
            </a:r>
          </a:p>
        </p:txBody>
      </p:sp>
      <p:sp>
        <p:nvSpPr>
          <p:cNvPr id="2" name="Τίτλος 1"/>
          <p:cNvSpPr>
            <a:spLocks noGrp="1"/>
          </p:cNvSpPr>
          <p:nvPr>
            <p:ph type="title"/>
          </p:nvPr>
        </p:nvSpPr>
        <p:spPr/>
        <p:txBody>
          <a:bodyPr>
            <a:normAutofit/>
          </a:bodyPr>
          <a:lstStyle/>
          <a:p>
            <a:r>
              <a:rPr lang="el-GR" dirty="0" smtClean="0"/>
              <a:t>Απώλεια ζωής</a:t>
            </a:r>
            <a:endParaRPr lang="el-GR" dirty="0"/>
          </a:p>
        </p:txBody>
      </p:sp>
    </p:spTree>
    <p:extLst>
      <p:ext uri="{BB962C8B-B14F-4D97-AF65-F5344CB8AC3E}">
        <p14:creationId xmlns:p14="http://schemas.microsoft.com/office/powerpoint/2010/main" xmlns="" val="12012487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fontScale="85000" lnSpcReduction="10000"/>
          </a:bodyPr>
          <a:lstStyle/>
          <a:p>
            <a:r>
              <a:rPr lang="el-GR" dirty="0" smtClean="0"/>
              <a:t>Η </a:t>
            </a:r>
            <a:r>
              <a:rPr lang="el-GR" dirty="0"/>
              <a:t>Τρόικα στην Ελλάδα απαίτησε οι δαπάνες για την υγεία να μην ξεπερνούν το 6% του </a:t>
            </a:r>
            <a:r>
              <a:rPr lang="el-GR" dirty="0" smtClean="0"/>
              <a:t>ΑΕΠ.</a:t>
            </a:r>
          </a:p>
          <a:p>
            <a:r>
              <a:rPr lang="el-GR" dirty="0" smtClean="0"/>
              <a:t>Δημιούργησε έτσι ένα </a:t>
            </a:r>
            <a:r>
              <a:rPr lang="el-GR" dirty="0"/>
              <a:t>προηγούμενο, ώστε η Ευρωπαϊκή Ένωση να αποκτήσει τον έλεγχο των δαπανών για την υγεία σε κάθε χώρα. </a:t>
            </a:r>
            <a:endParaRPr lang="el-GR" dirty="0" smtClean="0"/>
          </a:p>
          <a:p>
            <a:r>
              <a:rPr lang="el-GR" dirty="0" smtClean="0"/>
              <a:t>Οι </a:t>
            </a:r>
            <a:r>
              <a:rPr lang="el-GR" dirty="0"/>
              <a:t>οδηγίες για τη μείωση των δαπανών περιελάμβαναν μια σειρά </a:t>
            </a:r>
            <a:r>
              <a:rPr lang="el-GR" dirty="0" smtClean="0"/>
              <a:t>μέτρων</a:t>
            </a:r>
          </a:p>
          <a:p>
            <a:r>
              <a:rPr lang="el-GR" dirty="0"/>
              <a:t>Μ</a:t>
            </a:r>
            <a:r>
              <a:rPr lang="el-GR" dirty="0" smtClean="0"/>
              <a:t>είωση </a:t>
            </a:r>
            <a:r>
              <a:rPr lang="el-GR" dirty="0"/>
              <a:t>των δημόσιων δαπανών για </a:t>
            </a:r>
            <a:r>
              <a:rPr lang="el-GR" dirty="0" smtClean="0"/>
              <a:t>φάρμακα.</a:t>
            </a:r>
          </a:p>
          <a:p>
            <a:r>
              <a:rPr lang="el-GR" dirty="0" smtClean="0"/>
              <a:t>Μείωση </a:t>
            </a:r>
            <a:r>
              <a:rPr lang="el-GR" dirty="0"/>
              <a:t>του διοικητικού προσωπικού κατά 50% </a:t>
            </a:r>
            <a:endParaRPr lang="el-GR" dirty="0" smtClean="0"/>
          </a:p>
          <a:p>
            <a:r>
              <a:rPr lang="el-GR" dirty="0" smtClean="0"/>
              <a:t>Μείωση του ιατρικού προσωπικού </a:t>
            </a:r>
            <a:r>
              <a:rPr lang="el-GR" dirty="0"/>
              <a:t>κατά 25% αλλά </a:t>
            </a:r>
            <a:endParaRPr lang="el-GR" dirty="0" smtClean="0"/>
          </a:p>
          <a:p>
            <a:r>
              <a:rPr lang="el-GR" dirty="0"/>
              <a:t>Α</a:t>
            </a:r>
            <a:r>
              <a:rPr lang="el-GR" dirty="0" smtClean="0"/>
              <a:t>ντίστοιχη </a:t>
            </a:r>
            <a:r>
              <a:rPr lang="el-GR" dirty="0"/>
              <a:t>μείωση 25% στους μισθούς του ιατρικού </a:t>
            </a:r>
            <a:r>
              <a:rPr lang="el-GR" dirty="0" smtClean="0"/>
              <a:t>προσωπικού,</a:t>
            </a:r>
          </a:p>
          <a:p>
            <a:r>
              <a:rPr lang="el-GR" dirty="0" smtClean="0"/>
              <a:t>Συγχωνεύσεις </a:t>
            </a:r>
            <a:r>
              <a:rPr lang="el-GR" dirty="0"/>
              <a:t>νοσοκομειακών μονάδων και πάγωμα των προσλήψεων. </a:t>
            </a:r>
          </a:p>
        </p:txBody>
      </p:sp>
      <p:sp>
        <p:nvSpPr>
          <p:cNvPr id="2" name="Τίτλος 1"/>
          <p:cNvSpPr>
            <a:spLocks noGrp="1"/>
          </p:cNvSpPr>
          <p:nvPr>
            <p:ph type="title"/>
          </p:nvPr>
        </p:nvSpPr>
        <p:spPr/>
        <p:txBody>
          <a:bodyPr>
            <a:normAutofit/>
          </a:bodyPr>
          <a:lstStyle/>
          <a:p>
            <a:r>
              <a:rPr lang="el-GR" dirty="0" smtClean="0"/>
              <a:t>Μέτρα για τη Μείωση δαπανών</a:t>
            </a:r>
            <a:endParaRPr lang="el-GR" dirty="0"/>
          </a:p>
        </p:txBody>
      </p:sp>
    </p:spTree>
    <p:extLst>
      <p:ext uri="{BB962C8B-B14F-4D97-AF65-F5344CB8AC3E}">
        <p14:creationId xmlns:p14="http://schemas.microsoft.com/office/powerpoint/2010/main" xmlns="" val="24247393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p>
            <a:r>
              <a:rPr lang="el-GR" dirty="0" smtClean="0"/>
              <a:t>Σύμφωνα </a:t>
            </a:r>
            <a:r>
              <a:rPr lang="el-GR" dirty="0"/>
              <a:t>με την έκθεση του </a:t>
            </a:r>
            <a:r>
              <a:rPr lang="el-GR" dirty="0" smtClean="0"/>
              <a:t>ΟΟΣΑ η </a:t>
            </a:r>
            <a:r>
              <a:rPr lang="el-GR" dirty="0"/>
              <a:t>Ελλάδα δεν είχε αναπτύξει επαρκώς τις υπηρεσίες πρόνοιας, πριν από την </a:t>
            </a:r>
            <a:r>
              <a:rPr lang="el-GR" dirty="0" smtClean="0"/>
              <a:t>κρίση</a:t>
            </a:r>
          </a:p>
          <a:p>
            <a:r>
              <a:rPr lang="el-GR" dirty="0" smtClean="0"/>
              <a:t>Παραμένει </a:t>
            </a:r>
            <a:r>
              <a:rPr lang="el-GR" dirty="0"/>
              <a:t>πρώτη προτεραιότητα η δημιουργία προγραμμάτων προστασίας των κοινωνικά ευάλωτων ομάδων</a:t>
            </a:r>
            <a:r>
              <a:rPr lang="el-GR" dirty="0" smtClean="0"/>
              <a:t>.</a:t>
            </a:r>
          </a:p>
          <a:p>
            <a:r>
              <a:rPr lang="el-GR" dirty="0" smtClean="0"/>
              <a:t>Εκτός </a:t>
            </a:r>
            <a:r>
              <a:rPr lang="el-GR" dirty="0"/>
              <a:t>από νομοθετικές ρυθμίσεις χρειάζεται και διοικητική υποστήριξη </a:t>
            </a:r>
            <a:r>
              <a:rPr lang="el-GR" dirty="0" smtClean="0"/>
              <a:t>και </a:t>
            </a:r>
            <a:r>
              <a:rPr lang="el-GR" dirty="0"/>
              <a:t>υποστήριξη στην άμεση παροχή υπηρεσιών</a:t>
            </a:r>
            <a:r>
              <a:rPr lang="el-GR" dirty="0" smtClean="0"/>
              <a:t>.</a:t>
            </a:r>
            <a:endParaRPr lang="el-GR" dirty="0"/>
          </a:p>
        </p:txBody>
      </p:sp>
      <p:sp>
        <p:nvSpPr>
          <p:cNvPr id="2" name="Τίτλος 1"/>
          <p:cNvSpPr>
            <a:spLocks noGrp="1"/>
          </p:cNvSpPr>
          <p:nvPr>
            <p:ph type="title"/>
          </p:nvPr>
        </p:nvSpPr>
        <p:spPr/>
        <p:txBody>
          <a:bodyPr/>
          <a:lstStyle/>
          <a:p>
            <a:r>
              <a:rPr lang="el-GR" dirty="0" smtClean="0"/>
              <a:t>Κοινωνική Πρόνοια</a:t>
            </a:r>
            <a:endParaRPr lang="el-GR" dirty="0"/>
          </a:p>
        </p:txBody>
      </p:sp>
    </p:spTree>
    <p:extLst>
      <p:ext uri="{BB962C8B-B14F-4D97-AF65-F5344CB8AC3E}">
        <p14:creationId xmlns:p14="http://schemas.microsoft.com/office/powerpoint/2010/main" xmlns="" val="27291379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fontScale="92500" lnSpcReduction="20000"/>
          </a:bodyPr>
          <a:lstStyle/>
          <a:p>
            <a:r>
              <a:rPr lang="el-GR" dirty="0"/>
              <a:t>Η κρίση </a:t>
            </a:r>
            <a:r>
              <a:rPr lang="el-GR" dirty="0" smtClean="0"/>
              <a:t>θα </a:t>
            </a:r>
            <a:r>
              <a:rPr lang="el-GR" dirty="0"/>
              <a:t>μεγαλώνει </a:t>
            </a:r>
            <a:r>
              <a:rPr lang="el-GR" dirty="0" smtClean="0"/>
              <a:t>όσο </a:t>
            </a:r>
            <a:r>
              <a:rPr lang="el-GR" dirty="0"/>
              <a:t>συνεχίζονται οι περικοπές στον τομέα της  κοινωνικής </a:t>
            </a:r>
            <a:r>
              <a:rPr lang="el-GR" dirty="0" smtClean="0"/>
              <a:t>φροντίδας.</a:t>
            </a:r>
          </a:p>
          <a:p>
            <a:r>
              <a:rPr lang="el-GR" dirty="0" smtClean="0"/>
              <a:t>Η κρίση θα μεγαλώνει όσο </a:t>
            </a:r>
            <a:r>
              <a:rPr lang="el-GR" dirty="0"/>
              <a:t>αποδυναμώνονται οι υπηρεσίες και τα προγράμματα που μπορούν να στηρίξουν όσους έχουν ανάγκη. </a:t>
            </a:r>
            <a:endParaRPr lang="el-GR" dirty="0" smtClean="0"/>
          </a:p>
          <a:p>
            <a:r>
              <a:rPr lang="el-GR" dirty="0" smtClean="0"/>
              <a:t>Τα </a:t>
            </a:r>
            <a:r>
              <a:rPr lang="el-GR" dirty="0"/>
              <a:t>προγράμματα και υπηρεσίες υγείας και κοινωνικής φροντίδας είναι ζωτικής σημασίας στην προσπάθεια της </a:t>
            </a:r>
            <a:r>
              <a:rPr lang="el-GR" dirty="0" smtClean="0"/>
              <a:t>κοινωνίας </a:t>
            </a:r>
            <a:r>
              <a:rPr lang="el-GR" dirty="0"/>
              <a:t>να </a:t>
            </a:r>
            <a:r>
              <a:rPr lang="el-GR" dirty="0" smtClean="0"/>
              <a:t>επουλώσει </a:t>
            </a:r>
            <a:r>
              <a:rPr lang="el-GR" dirty="0"/>
              <a:t>τα τραύματα της κρίσης. </a:t>
            </a:r>
            <a:endParaRPr lang="el-GR" dirty="0" smtClean="0"/>
          </a:p>
          <a:p>
            <a:r>
              <a:rPr lang="el-GR" dirty="0" smtClean="0"/>
              <a:t>Η χώρα χρειάζεται </a:t>
            </a:r>
            <a:r>
              <a:rPr lang="el-GR" dirty="0"/>
              <a:t>σήμερα περισσότερο από ποτέ ένα ευρύ και δωρεάν σύστημα υγείας και κοινωνικής </a:t>
            </a:r>
            <a:r>
              <a:rPr lang="el-GR" dirty="0" smtClean="0"/>
              <a:t>πρόνοιας.</a:t>
            </a:r>
          </a:p>
          <a:p>
            <a:r>
              <a:rPr lang="el-GR" dirty="0" smtClean="0"/>
              <a:t>Στόχος να στηριχθεί ο αυξανόμενος αριθμός ανθρώπων </a:t>
            </a:r>
            <a:r>
              <a:rPr lang="el-GR" dirty="0"/>
              <a:t>που έχει ανάγκη από φροντίδα και κινδυνεύουν να βρεθούν με πολλά προβλήματα στο </a:t>
            </a:r>
            <a:r>
              <a:rPr lang="el-GR" dirty="0" smtClean="0"/>
              <a:t>κοινωνικό περιθώριο.</a:t>
            </a:r>
            <a:endParaRPr lang="el-GR" dirty="0"/>
          </a:p>
          <a:p>
            <a:endParaRPr lang="el-GR" dirty="0"/>
          </a:p>
          <a:p>
            <a:endParaRPr lang="el-GR" dirty="0"/>
          </a:p>
        </p:txBody>
      </p:sp>
      <p:sp>
        <p:nvSpPr>
          <p:cNvPr id="2" name="Τίτλος 1"/>
          <p:cNvSpPr>
            <a:spLocks noGrp="1"/>
          </p:cNvSpPr>
          <p:nvPr>
            <p:ph type="title"/>
          </p:nvPr>
        </p:nvSpPr>
        <p:spPr/>
        <p:txBody>
          <a:bodyPr/>
          <a:lstStyle/>
          <a:p>
            <a:r>
              <a:rPr lang="el-GR" dirty="0" smtClean="0"/>
              <a:t>Συμπεράσματα</a:t>
            </a:r>
            <a:endParaRPr lang="el-GR" dirty="0"/>
          </a:p>
        </p:txBody>
      </p:sp>
    </p:spTree>
    <p:extLst>
      <p:ext uri="{BB962C8B-B14F-4D97-AF65-F5344CB8AC3E}">
        <p14:creationId xmlns:p14="http://schemas.microsoft.com/office/powerpoint/2010/main" xmlns="" val="11845545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fontScale="62500" lnSpcReduction="20000"/>
          </a:bodyPr>
          <a:lstStyle/>
          <a:p>
            <a:r>
              <a:rPr lang="el-GR" dirty="0"/>
              <a:t>Σύνδεσμος Κοινωνικών Λειτουργών Ελλάδος, (2014) </a:t>
            </a:r>
            <a:r>
              <a:rPr lang="el-GR" i="1" dirty="0"/>
              <a:t>Ετήσια Έκθεση για τις ψυχοκοινωνικές επιπτώσεις της οικονομικής κρίσης και τις Κοινωνικές Υπηρεσίες στην Ελλάδα</a:t>
            </a:r>
            <a:r>
              <a:rPr lang="el-GR" dirty="0"/>
              <a:t>. </a:t>
            </a:r>
          </a:p>
          <a:p>
            <a:r>
              <a:rPr lang="en-US" dirty="0"/>
              <a:t>ΚΕΕΛΠΝΟ, (2013</a:t>
            </a:r>
            <a:r>
              <a:rPr lang="en-US" dirty="0" smtClean="0"/>
              <a:t>)</a:t>
            </a:r>
            <a:r>
              <a:rPr lang="el-GR" dirty="0" smtClean="0"/>
              <a:t>.</a:t>
            </a:r>
            <a:r>
              <a:rPr lang="en-US" dirty="0" smtClean="0"/>
              <a:t> </a:t>
            </a:r>
            <a:r>
              <a:rPr lang="en-US" i="1" dirty="0"/>
              <a:t>Global AIDS Response Progress Report 2014</a:t>
            </a:r>
            <a:r>
              <a:rPr lang="en-US" dirty="0"/>
              <a:t>/ GREECE/  Reporting period: January – December 2013.</a:t>
            </a:r>
            <a:r>
              <a:rPr lang="el-GR" dirty="0" smtClean="0"/>
              <a:t>12</a:t>
            </a:r>
          </a:p>
          <a:p>
            <a:r>
              <a:rPr lang="en-GB" dirty="0" err="1" smtClean="0"/>
              <a:t>Liaropoulos</a:t>
            </a:r>
            <a:r>
              <a:rPr lang="en-GB" dirty="0"/>
              <a:t>, L., (2012</a:t>
            </a:r>
            <a:r>
              <a:rPr lang="en-GB" dirty="0" smtClean="0"/>
              <a:t>)</a:t>
            </a:r>
            <a:r>
              <a:rPr lang="el-GR" dirty="0" smtClean="0"/>
              <a:t>.</a:t>
            </a:r>
            <a:r>
              <a:rPr lang="en-GB" dirty="0" smtClean="0"/>
              <a:t> </a:t>
            </a:r>
            <a:r>
              <a:rPr lang="en-GB" i="1" dirty="0"/>
              <a:t>Greek economic crisis: not a tragedy for health</a:t>
            </a:r>
            <a:r>
              <a:rPr lang="en-GB" dirty="0"/>
              <a:t>. 345.</a:t>
            </a:r>
          </a:p>
          <a:p>
            <a:r>
              <a:rPr lang="el-GR" dirty="0" err="1" smtClean="0"/>
              <a:t>Μπούρας</a:t>
            </a:r>
            <a:r>
              <a:rPr lang="el-GR" dirty="0"/>
              <a:t>, Γ. </a:t>
            </a:r>
            <a:r>
              <a:rPr lang="en-GB" dirty="0"/>
              <a:t>and </a:t>
            </a:r>
            <a:r>
              <a:rPr lang="el-GR" dirty="0"/>
              <a:t>Λ. </a:t>
            </a:r>
            <a:r>
              <a:rPr lang="el-GR" dirty="0" err="1"/>
              <a:t>Λύκουρας</a:t>
            </a:r>
            <a:r>
              <a:rPr lang="el-GR" dirty="0"/>
              <a:t>, (2011</a:t>
            </a:r>
            <a:r>
              <a:rPr lang="el-GR" dirty="0" smtClean="0"/>
              <a:t>). </a:t>
            </a:r>
            <a:r>
              <a:rPr lang="el-GR" dirty="0"/>
              <a:t>Η οικονομική κρίση και οι επιπτώσεις της στη ψυχική υγεία. </a:t>
            </a:r>
            <a:r>
              <a:rPr lang="el-GR" i="1" dirty="0"/>
              <a:t>ΕΓΚΕΦΑΛΟΣ</a:t>
            </a:r>
            <a:r>
              <a:rPr lang="el-GR" dirty="0"/>
              <a:t>. 48: </a:t>
            </a:r>
            <a:r>
              <a:rPr lang="en-GB" dirty="0"/>
              <a:t>p. 54-61</a:t>
            </a:r>
            <a:r>
              <a:rPr lang="en-GB" dirty="0" smtClean="0"/>
              <a:t>.</a:t>
            </a:r>
            <a:endParaRPr lang="el-GR" dirty="0" smtClean="0"/>
          </a:p>
          <a:p>
            <a:r>
              <a:rPr lang="en-GB" dirty="0" err="1" smtClean="0"/>
              <a:t>Economou</a:t>
            </a:r>
            <a:r>
              <a:rPr lang="en-GB" dirty="0"/>
              <a:t>, M., et al., (2013</a:t>
            </a:r>
            <a:r>
              <a:rPr lang="en-GB" dirty="0" smtClean="0"/>
              <a:t>)</a:t>
            </a:r>
            <a:r>
              <a:rPr lang="el-GR" dirty="0" smtClean="0"/>
              <a:t>.</a:t>
            </a:r>
            <a:r>
              <a:rPr lang="en-GB" dirty="0" smtClean="0"/>
              <a:t> </a:t>
            </a:r>
            <a:r>
              <a:rPr lang="en-GB" dirty="0"/>
              <a:t>Major depression in the era of economic crisis: a replication of a cross-sectional study across Greece. </a:t>
            </a:r>
            <a:r>
              <a:rPr lang="en-GB" i="1" dirty="0"/>
              <a:t>J Affect </a:t>
            </a:r>
            <a:r>
              <a:rPr lang="en-GB" i="1" dirty="0" err="1"/>
              <a:t>Disord</a:t>
            </a:r>
            <a:r>
              <a:rPr lang="en-GB" dirty="0"/>
              <a:t>. 145(3): p. 308-14</a:t>
            </a:r>
            <a:r>
              <a:rPr lang="en-GB" dirty="0" smtClean="0"/>
              <a:t>.</a:t>
            </a:r>
            <a:endParaRPr lang="el-GR" dirty="0" smtClean="0"/>
          </a:p>
          <a:p>
            <a:r>
              <a:rPr lang="en-GB" dirty="0"/>
              <a:t>Elias </a:t>
            </a:r>
            <a:r>
              <a:rPr lang="en-GB" dirty="0" err="1"/>
              <a:t>Kondilis</a:t>
            </a:r>
            <a:r>
              <a:rPr lang="en-GB" dirty="0"/>
              <a:t>, </a:t>
            </a:r>
            <a:r>
              <a:rPr lang="en-GB" dirty="0" err="1"/>
              <a:t>Stathis</a:t>
            </a:r>
            <a:r>
              <a:rPr lang="en-GB" dirty="0"/>
              <a:t> Giannakopoulos, Magda </a:t>
            </a:r>
            <a:r>
              <a:rPr lang="en-GB" dirty="0" err="1"/>
              <a:t>Gavana</a:t>
            </a:r>
            <a:r>
              <a:rPr lang="en-GB" dirty="0"/>
              <a:t>, Ioanna </a:t>
            </a:r>
            <a:r>
              <a:rPr lang="en-GB" dirty="0" err="1"/>
              <a:t>Ierodiakonou</a:t>
            </a:r>
            <a:r>
              <a:rPr lang="en-GB" dirty="0"/>
              <a:t>, Howard </a:t>
            </a:r>
            <a:r>
              <a:rPr lang="en-GB" dirty="0" err="1"/>
              <a:t>Waitzkin</a:t>
            </a:r>
            <a:r>
              <a:rPr lang="en-GB" dirty="0"/>
              <a:t>, and Alexis </a:t>
            </a:r>
            <a:r>
              <a:rPr lang="en-GB" dirty="0" err="1"/>
              <a:t>Benos</a:t>
            </a:r>
            <a:r>
              <a:rPr lang="en-GB" dirty="0"/>
              <a:t>. (2013).  Economic Crisis, Restrictive Policies, and the Population’s Health and Health Care: The Greek Case. </a:t>
            </a:r>
            <a:r>
              <a:rPr lang="en-GB" i="1" dirty="0"/>
              <a:t>American Journal of Public Health</a:t>
            </a:r>
            <a:r>
              <a:rPr lang="en-GB" dirty="0"/>
              <a:t>: June 2013, Vol. 103, No. 6, pp. 973-979.</a:t>
            </a:r>
          </a:p>
          <a:p>
            <a:r>
              <a:rPr lang="en-GB" dirty="0" err="1"/>
              <a:t>doi</a:t>
            </a:r>
            <a:r>
              <a:rPr lang="en-GB" dirty="0"/>
              <a:t>: 10.2105/AJPH.2012.301126</a:t>
            </a:r>
          </a:p>
          <a:p>
            <a:r>
              <a:rPr lang="el-GR" dirty="0"/>
              <a:t>Κώνστας, Γ. (2014). Για την 56χρονη Χανιώτισσα με τετραπληγία: Ζητείται ευαισθησία. </a:t>
            </a:r>
            <a:r>
              <a:rPr lang="el-GR" i="1" dirty="0"/>
              <a:t>ΧΑΝΙΩΤΙΚΑ ΝΕΑ</a:t>
            </a:r>
            <a:r>
              <a:rPr lang="el-GR" dirty="0"/>
              <a:t>, 14/3/2014.  www.haniotika-nea.gr/zitite-evesthisia-4/</a:t>
            </a:r>
          </a:p>
          <a:p>
            <a:r>
              <a:rPr lang="el-GR" dirty="0" smtClean="0"/>
              <a:t>ΕΣΑΜΕΑ </a:t>
            </a:r>
            <a:r>
              <a:rPr lang="el-GR" dirty="0"/>
              <a:t>(2014). Για τον χαμό της </a:t>
            </a:r>
            <a:r>
              <a:rPr lang="el-GR" dirty="0" err="1"/>
              <a:t>τετραπληγικής</a:t>
            </a:r>
            <a:r>
              <a:rPr lang="el-GR" dirty="0"/>
              <a:t> Ευ. Παπαδάκη στα Χανιά, 24.7.2014, </a:t>
            </a:r>
            <a:r>
              <a:rPr lang="el-GR" dirty="0">
                <a:hlinkClick r:id="rId2"/>
              </a:rPr>
              <a:t>www.esamea.gr/pressoffice/press-releases/1068-gia-to-xamo-tis-tetrapligikis-ey-popodaki-sta-xania</a:t>
            </a:r>
            <a:r>
              <a:rPr lang="el-GR" dirty="0" smtClean="0"/>
              <a:t>.</a:t>
            </a:r>
          </a:p>
          <a:p>
            <a:pPr marL="36576" indent="0">
              <a:buNone/>
            </a:pPr>
            <a:endParaRPr lang="el-GR" dirty="0"/>
          </a:p>
          <a:p>
            <a:endParaRPr lang="en-GB" dirty="0"/>
          </a:p>
        </p:txBody>
      </p:sp>
      <p:sp>
        <p:nvSpPr>
          <p:cNvPr id="2" name="Τίτλος 1"/>
          <p:cNvSpPr>
            <a:spLocks noGrp="1"/>
          </p:cNvSpPr>
          <p:nvPr>
            <p:ph type="title"/>
          </p:nvPr>
        </p:nvSpPr>
        <p:spPr/>
        <p:txBody>
          <a:bodyPr/>
          <a:lstStyle/>
          <a:p>
            <a:r>
              <a:rPr lang="el-GR" dirty="0" smtClean="0"/>
              <a:t>Προτεινόμενη Βιβλιογραφία</a:t>
            </a:r>
            <a:endParaRPr lang="el-GR" dirty="0"/>
          </a:p>
        </p:txBody>
      </p:sp>
    </p:spTree>
    <p:extLst>
      <p:ext uri="{BB962C8B-B14F-4D97-AF65-F5344CB8AC3E}">
        <p14:creationId xmlns:p14="http://schemas.microsoft.com/office/powerpoint/2010/main" xmlns="" val="718559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fontScale="85000" lnSpcReduction="20000"/>
          </a:bodyPr>
          <a:lstStyle/>
          <a:p>
            <a:r>
              <a:rPr lang="el-GR" dirty="0"/>
              <a:t>Η σχέση μεταξύ κατάθλιψης και οικονομικής κρίσης στον ελληνικό πληθυσμό την περίοδο της οικονομικής κρίσης </a:t>
            </a:r>
            <a:r>
              <a:rPr lang="el-GR" dirty="0" smtClean="0"/>
              <a:t>φαίνεται </a:t>
            </a:r>
            <a:r>
              <a:rPr lang="el-GR" dirty="0"/>
              <a:t>να είναι σχεδόν </a:t>
            </a:r>
            <a:r>
              <a:rPr lang="el-GR" dirty="0" smtClean="0"/>
              <a:t>γραμμική.</a:t>
            </a:r>
          </a:p>
          <a:p>
            <a:r>
              <a:rPr lang="el-GR" dirty="0" smtClean="0"/>
              <a:t>Αύξηση </a:t>
            </a:r>
            <a:r>
              <a:rPr lang="el-GR" dirty="0"/>
              <a:t>της ζήτησης υπηρεσιών ψυχικής </a:t>
            </a:r>
            <a:r>
              <a:rPr lang="el-GR" dirty="0" smtClean="0"/>
              <a:t>υγείας και </a:t>
            </a:r>
            <a:r>
              <a:rPr lang="el-GR" dirty="0"/>
              <a:t>αύξηση της χρήσης </a:t>
            </a:r>
            <a:r>
              <a:rPr lang="el-GR" dirty="0" smtClean="0"/>
              <a:t>αντικαταθλιπτικών</a:t>
            </a:r>
            <a:endParaRPr lang="en-US" dirty="0" smtClean="0"/>
          </a:p>
          <a:p>
            <a:r>
              <a:rPr lang="el-GR" dirty="0" smtClean="0"/>
              <a:t>Αύξηση στον αριθμό κλήσεων στις τηλεφωνικές </a:t>
            </a:r>
            <a:r>
              <a:rPr lang="el-GR" dirty="0"/>
              <a:t>γραμμές ψυχολογικής στήριξης </a:t>
            </a:r>
            <a:endParaRPr lang="el-GR" dirty="0" smtClean="0"/>
          </a:p>
          <a:p>
            <a:r>
              <a:rPr lang="el-GR" dirty="0" smtClean="0"/>
              <a:t>Προβλήματα </a:t>
            </a:r>
            <a:r>
              <a:rPr lang="el-GR" dirty="0"/>
              <a:t>ψυχικής υγείας ως απόρροια </a:t>
            </a:r>
            <a:r>
              <a:rPr lang="el-GR" dirty="0" smtClean="0"/>
              <a:t>οικονομικών </a:t>
            </a:r>
            <a:r>
              <a:rPr lang="el-GR" dirty="0"/>
              <a:t>προβλημάτων και </a:t>
            </a:r>
            <a:r>
              <a:rPr lang="el-GR" dirty="0" smtClean="0"/>
              <a:t>απώλειας εργασίας</a:t>
            </a:r>
            <a:r>
              <a:rPr lang="el-GR" dirty="0"/>
              <a:t>. </a:t>
            </a:r>
            <a:endParaRPr lang="el-GR" dirty="0" smtClean="0"/>
          </a:p>
          <a:p>
            <a:r>
              <a:rPr lang="el-GR" dirty="0" smtClean="0"/>
              <a:t>Ιδιαίτερα </a:t>
            </a:r>
            <a:r>
              <a:rPr lang="el-GR" dirty="0"/>
              <a:t>αυξημένα </a:t>
            </a:r>
            <a:r>
              <a:rPr lang="el-GR" dirty="0" smtClean="0"/>
              <a:t>ποσοστά </a:t>
            </a:r>
            <a:r>
              <a:rPr lang="el-GR" dirty="0"/>
              <a:t>στον αντρικό πληθυσμό (65%) όπως και στα άτομα νεότερης ηλικίας (18-30 ετών</a:t>
            </a:r>
            <a:r>
              <a:rPr lang="el-GR" dirty="0" smtClean="0"/>
              <a:t>),</a:t>
            </a:r>
          </a:p>
          <a:p>
            <a:r>
              <a:rPr lang="el-GR" dirty="0" smtClean="0"/>
              <a:t>Έντονο άγχος λόγω </a:t>
            </a:r>
            <a:r>
              <a:rPr lang="el-GR" dirty="0"/>
              <a:t>της έλλειψης επαγγελματικών </a:t>
            </a:r>
            <a:r>
              <a:rPr lang="el-GR" dirty="0" smtClean="0"/>
              <a:t>προοπτικών. </a:t>
            </a:r>
          </a:p>
          <a:p>
            <a:r>
              <a:rPr lang="el-GR" dirty="0" smtClean="0"/>
              <a:t>Μείζων </a:t>
            </a:r>
            <a:r>
              <a:rPr lang="el-GR" dirty="0"/>
              <a:t>κατάθλιψη </a:t>
            </a:r>
            <a:r>
              <a:rPr lang="el-GR" dirty="0" smtClean="0"/>
              <a:t>που σχετίζεται </a:t>
            </a:r>
            <a:r>
              <a:rPr lang="el-GR" dirty="0"/>
              <a:t>άμεσα με την οικονομική δυσχέρεια που βιώνουν άτομα τα οποία βρίσκονται ήδη σε φαρμακευτική αγωγή. </a:t>
            </a:r>
          </a:p>
        </p:txBody>
      </p:sp>
      <p:sp>
        <p:nvSpPr>
          <p:cNvPr id="2" name="Τίτλος 1"/>
          <p:cNvSpPr>
            <a:spLocks noGrp="1"/>
          </p:cNvSpPr>
          <p:nvPr>
            <p:ph type="title"/>
          </p:nvPr>
        </p:nvSpPr>
        <p:spPr/>
        <p:txBody>
          <a:bodyPr>
            <a:normAutofit/>
          </a:bodyPr>
          <a:lstStyle/>
          <a:p>
            <a:r>
              <a:rPr lang="el-GR" dirty="0"/>
              <a:t>Ο κλονισμός της ψυχικής υγείας</a:t>
            </a:r>
          </a:p>
        </p:txBody>
      </p:sp>
    </p:spTree>
    <p:extLst>
      <p:ext uri="{BB962C8B-B14F-4D97-AF65-F5344CB8AC3E}">
        <p14:creationId xmlns:p14="http://schemas.microsoft.com/office/powerpoint/2010/main" xmlns="" val="3041658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lnSpcReduction="10000"/>
          </a:bodyPr>
          <a:lstStyle/>
          <a:p>
            <a:r>
              <a:rPr lang="el-GR" dirty="0" smtClean="0"/>
              <a:t>Οι </a:t>
            </a:r>
            <a:r>
              <a:rPr lang="el-GR" dirty="0"/>
              <a:t>υπηρεσίες ψυχικής υγείας δεν επαρκούν για να καλύψουν τις </a:t>
            </a:r>
            <a:r>
              <a:rPr lang="el-GR" dirty="0" smtClean="0"/>
              <a:t>ανάγκες</a:t>
            </a:r>
          </a:p>
          <a:p>
            <a:r>
              <a:rPr lang="el-GR" dirty="0" smtClean="0"/>
              <a:t>Η </a:t>
            </a:r>
            <a:r>
              <a:rPr lang="el-GR" dirty="0"/>
              <a:t>κρατική χρηματοδότηση για την ψυχική υγεία, σύμφωνα με το Σύλλογο Κοινωνικών Λειτουργών Ελλάδας (ΣΚΛΕ) </a:t>
            </a:r>
            <a:r>
              <a:rPr lang="el-GR" dirty="0" smtClean="0"/>
              <a:t>μειώθηκε </a:t>
            </a:r>
            <a:r>
              <a:rPr lang="el-GR" dirty="0"/>
              <a:t>κατά 55% μεταξύ 2011 και 2012</a:t>
            </a:r>
            <a:r>
              <a:rPr lang="el-GR" dirty="0" smtClean="0"/>
              <a:t>.</a:t>
            </a:r>
            <a:endParaRPr lang="en-US" dirty="0" smtClean="0"/>
          </a:p>
          <a:p>
            <a:r>
              <a:rPr lang="el-GR" dirty="0" smtClean="0"/>
              <a:t>Το Υπουργείο </a:t>
            </a:r>
            <a:r>
              <a:rPr lang="el-GR" dirty="0"/>
              <a:t>Υγείας κατέγραψε αύξηση των αυτοκτονιών κατά </a:t>
            </a:r>
            <a:r>
              <a:rPr lang="el-GR" dirty="0" smtClean="0"/>
              <a:t>40% για </a:t>
            </a:r>
            <a:r>
              <a:rPr lang="el-GR" dirty="0"/>
              <a:t>το </a:t>
            </a:r>
            <a:r>
              <a:rPr lang="el-GR" dirty="0" smtClean="0"/>
              <a:t>2014</a:t>
            </a:r>
          </a:p>
          <a:p>
            <a:r>
              <a:rPr lang="el-GR" dirty="0" smtClean="0"/>
              <a:t>Τα </a:t>
            </a:r>
            <a:r>
              <a:rPr lang="el-GR" dirty="0"/>
              <a:t>δημόσια ψυχιατρεία απειλούνται με </a:t>
            </a:r>
            <a:r>
              <a:rPr lang="el-GR" dirty="0" smtClean="0"/>
              <a:t>κλείσιμο.</a:t>
            </a:r>
          </a:p>
          <a:p>
            <a:r>
              <a:rPr lang="el-GR" dirty="0" smtClean="0"/>
              <a:t>Δεν </a:t>
            </a:r>
            <a:r>
              <a:rPr lang="el-GR" dirty="0"/>
              <a:t>έχουν αναπτυχθεί ενδιάμεσες δομές για τη φροντίδα των ψυχικά ασθενών.</a:t>
            </a:r>
          </a:p>
        </p:txBody>
      </p:sp>
      <p:sp>
        <p:nvSpPr>
          <p:cNvPr id="2" name="Τίτλος 1"/>
          <p:cNvSpPr>
            <a:spLocks noGrp="1"/>
          </p:cNvSpPr>
          <p:nvPr>
            <p:ph type="title"/>
          </p:nvPr>
        </p:nvSpPr>
        <p:spPr/>
        <p:txBody>
          <a:bodyPr/>
          <a:lstStyle/>
          <a:p>
            <a:r>
              <a:rPr lang="el-GR" dirty="0" smtClean="0"/>
              <a:t>Η θέση των υπηρεσιών</a:t>
            </a:r>
            <a:endParaRPr lang="el-GR" dirty="0"/>
          </a:p>
        </p:txBody>
      </p:sp>
    </p:spTree>
    <p:extLst>
      <p:ext uri="{BB962C8B-B14F-4D97-AF65-F5344CB8AC3E}">
        <p14:creationId xmlns:p14="http://schemas.microsoft.com/office/powerpoint/2010/main" xmlns="" val="3190953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lnSpcReduction="10000"/>
          </a:bodyPr>
          <a:lstStyle/>
          <a:p>
            <a:r>
              <a:rPr lang="el-GR" dirty="0" smtClean="0"/>
              <a:t>Προβλήματα </a:t>
            </a:r>
            <a:r>
              <a:rPr lang="el-GR" dirty="0"/>
              <a:t>ψυχικής υγείας των γονέων </a:t>
            </a:r>
            <a:r>
              <a:rPr lang="el-GR" dirty="0" smtClean="0"/>
              <a:t>αποτελούν </a:t>
            </a:r>
            <a:r>
              <a:rPr lang="el-GR" dirty="0"/>
              <a:t>προάγγελο των προβλημάτων ψυχικής υγείας των </a:t>
            </a:r>
            <a:r>
              <a:rPr lang="el-GR" dirty="0" smtClean="0"/>
              <a:t>παιδιών.</a:t>
            </a:r>
          </a:p>
          <a:p>
            <a:r>
              <a:rPr lang="el-GR" dirty="0" smtClean="0"/>
              <a:t>Οι επιδράσεις φαίνονται </a:t>
            </a:r>
            <a:r>
              <a:rPr lang="el-GR" dirty="0"/>
              <a:t>τόσο στη διάρκεια της σχολικής </a:t>
            </a:r>
            <a:r>
              <a:rPr lang="el-GR" dirty="0" smtClean="0"/>
              <a:t>ζωής </a:t>
            </a:r>
            <a:r>
              <a:rPr lang="el-GR" dirty="0"/>
              <a:t>όσο και αργότερα. </a:t>
            </a:r>
            <a:endParaRPr lang="el-GR" dirty="0" smtClean="0"/>
          </a:p>
          <a:p>
            <a:r>
              <a:rPr lang="el-GR" dirty="0" smtClean="0"/>
              <a:t>Παιδιά </a:t>
            </a:r>
            <a:r>
              <a:rPr lang="el-GR" dirty="0"/>
              <a:t>που βιώνουν την οικονομική κρίση στο σπίτι παρουσιάζουν χαμηλή ικανότητα εστίασης της προσοχής στο </a:t>
            </a:r>
            <a:r>
              <a:rPr lang="el-GR" dirty="0" smtClean="0"/>
              <a:t>σχολείο.</a:t>
            </a:r>
          </a:p>
          <a:p>
            <a:r>
              <a:rPr lang="el-GR" dirty="0" smtClean="0"/>
              <a:t>Η </a:t>
            </a:r>
            <a:r>
              <a:rPr lang="el-GR" dirty="0"/>
              <a:t>έκθεση της μητέρας σε στρες ή κατάθλιψη σχετίζεται με Διαταραχή Ελλειμματικής Προσοχής και </a:t>
            </a:r>
            <a:r>
              <a:rPr lang="el-GR" dirty="0" err="1"/>
              <a:t>Υπερκινητικότητας</a:t>
            </a:r>
            <a:r>
              <a:rPr lang="el-GR" dirty="0"/>
              <a:t> (ΔΕΠΥ) στα </a:t>
            </a:r>
            <a:r>
              <a:rPr lang="el-GR" dirty="0" smtClean="0"/>
              <a:t>παιδιά. </a:t>
            </a:r>
            <a:endParaRPr lang="el-GR" dirty="0"/>
          </a:p>
        </p:txBody>
      </p:sp>
      <p:sp>
        <p:nvSpPr>
          <p:cNvPr id="2" name="Τίτλος 1"/>
          <p:cNvSpPr>
            <a:spLocks noGrp="1"/>
          </p:cNvSpPr>
          <p:nvPr>
            <p:ph type="title"/>
          </p:nvPr>
        </p:nvSpPr>
        <p:spPr/>
        <p:txBody>
          <a:bodyPr/>
          <a:lstStyle/>
          <a:p>
            <a:r>
              <a:rPr lang="el-GR" dirty="0" smtClean="0"/>
              <a:t>Η επίδραση στα παιδιά</a:t>
            </a:r>
            <a:endParaRPr lang="el-GR" dirty="0"/>
          </a:p>
        </p:txBody>
      </p:sp>
    </p:spTree>
    <p:extLst>
      <p:ext uri="{BB962C8B-B14F-4D97-AF65-F5344CB8AC3E}">
        <p14:creationId xmlns:p14="http://schemas.microsoft.com/office/powerpoint/2010/main" xmlns="" val="4069885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1600200"/>
            <a:ext cx="7931224" cy="4525963"/>
          </a:xfrm>
        </p:spPr>
        <p:txBody>
          <a:bodyPr>
            <a:normAutofit fontScale="92500" lnSpcReduction="10000"/>
          </a:bodyPr>
          <a:lstStyle/>
          <a:p>
            <a:r>
              <a:rPr lang="el-GR" dirty="0" smtClean="0"/>
              <a:t>Ο σχεδιασμός </a:t>
            </a:r>
            <a:r>
              <a:rPr lang="el-GR" dirty="0"/>
              <a:t>για κατάργηση των ψυχιατρικών νοσοκομείων της χώρας και η μεταφορά της φροντίδας στις ψυχιατρικές κλινικές άλλων νοσοκομείων αφήνει μεγάλο αριθμό νοσηλευομένων εντελώς </a:t>
            </a:r>
            <a:r>
              <a:rPr lang="el-GR" dirty="0" smtClean="0"/>
              <a:t>ακάλυπτο</a:t>
            </a:r>
          </a:p>
          <a:p>
            <a:r>
              <a:rPr lang="el-GR" dirty="0" smtClean="0"/>
              <a:t>Κρίσιμες ανατροπές σε </a:t>
            </a:r>
            <a:r>
              <a:rPr lang="el-GR" dirty="0"/>
              <a:t>περιφερειακές δομές υποστήριξης της ψυχικής υγείας (ΨΥΧΑΡΓΩ, μείωση της διαθεσιμότητας των προστατευομένων διαμερισμάτων επανένταξης, δραστική μείωση του </a:t>
            </a:r>
            <a:r>
              <a:rPr lang="el-GR" dirty="0" smtClean="0"/>
              <a:t>προσωπικού) δυσχεραίνουν την παροχή υπηρεσιών</a:t>
            </a:r>
          </a:p>
          <a:p>
            <a:r>
              <a:rPr lang="el-GR" dirty="0" smtClean="0"/>
              <a:t>Ο σχεδιασμός </a:t>
            </a:r>
            <a:r>
              <a:rPr lang="el-GR" dirty="0"/>
              <a:t>βασίζεται στην αναζήτηση λογιστικών λύσεων που «συμφέρουν» </a:t>
            </a:r>
            <a:r>
              <a:rPr lang="el-GR" dirty="0" smtClean="0"/>
              <a:t>βραχυπρόθεσμα </a:t>
            </a:r>
            <a:r>
              <a:rPr lang="el-GR" dirty="0"/>
              <a:t>ανεξάρτητα από πραγματικό τους όφελος για τη δημόσια υγεία .</a:t>
            </a:r>
          </a:p>
        </p:txBody>
      </p:sp>
      <p:sp>
        <p:nvSpPr>
          <p:cNvPr id="2" name="Τίτλος 1"/>
          <p:cNvSpPr>
            <a:spLocks noGrp="1"/>
          </p:cNvSpPr>
          <p:nvPr>
            <p:ph type="title"/>
          </p:nvPr>
        </p:nvSpPr>
        <p:spPr/>
        <p:txBody>
          <a:bodyPr>
            <a:normAutofit fontScale="90000"/>
          </a:bodyPr>
          <a:lstStyle/>
          <a:p>
            <a:r>
              <a:rPr lang="el-GR" dirty="0" smtClean="0"/>
              <a:t>Μείωση πόρων και έλλειψη υπηρεσιών</a:t>
            </a:r>
            <a:endParaRPr lang="el-GR" dirty="0"/>
          </a:p>
        </p:txBody>
      </p:sp>
    </p:spTree>
    <p:extLst>
      <p:ext uri="{BB962C8B-B14F-4D97-AF65-F5344CB8AC3E}">
        <p14:creationId xmlns:p14="http://schemas.microsoft.com/office/powerpoint/2010/main" xmlns="" val="4258452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fontScale="92500" lnSpcReduction="20000"/>
          </a:bodyPr>
          <a:lstStyle/>
          <a:p>
            <a:r>
              <a:rPr lang="el-GR" dirty="0"/>
              <a:t>Οι επιπτώσεις στο πεδίο της σωματικής υγείας του ελληνικού πληθυσμού </a:t>
            </a:r>
            <a:r>
              <a:rPr lang="el-GR" dirty="0" smtClean="0"/>
              <a:t> είναι σημαντικές.</a:t>
            </a:r>
          </a:p>
          <a:p>
            <a:r>
              <a:rPr lang="el-GR" dirty="0" smtClean="0"/>
              <a:t>Σύμφωνα </a:t>
            </a:r>
            <a:r>
              <a:rPr lang="el-GR" dirty="0"/>
              <a:t>με την έκθεση του Ερυθρού Σταυρού </a:t>
            </a:r>
            <a:r>
              <a:rPr lang="el-GR" dirty="0" smtClean="0"/>
              <a:t>για </a:t>
            </a:r>
            <a:r>
              <a:rPr lang="el-GR" dirty="0"/>
              <a:t>το 2014 η κρίση στο πεδίο της υγείας στην Ελλάδα είναι </a:t>
            </a:r>
            <a:r>
              <a:rPr lang="el-GR" dirty="0" smtClean="0"/>
              <a:t>εμφανής </a:t>
            </a:r>
            <a:r>
              <a:rPr lang="el-GR" dirty="0"/>
              <a:t>σε πολλούς </a:t>
            </a:r>
            <a:r>
              <a:rPr lang="el-GR" dirty="0" smtClean="0"/>
              <a:t>δείκτες.</a:t>
            </a:r>
          </a:p>
          <a:p>
            <a:r>
              <a:rPr lang="el-GR" dirty="0" smtClean="0"/>
              <a:t>Το </a:t>
            </a:r>
            <a:r>
              <a:rPr lang="el-GR" dirty="0"/>
              <a:t>ήδη δυσλειτουργικό σύστημα υγείας έγινε ακόμη πιο δύσκολα </a:t>
            </a:r>
            <a:r>
              <a:rPr lang="el-GR" dirty="0" smtClean="0"/>
              <a:t>προσεγγίσιμο.</a:t>
            </a:r>
          </a:p>
          <a:p>
            <a:r>
              <a:rPr lang="el-GR" dirty="0" smtClean="0"/>
              <a:t>Αρκετοί </a:t>
            </a:r>
            <a:r>
              <a:rPr lang="el-GR" dirty="0"/>
              <a:t>ασθενείς χωρίς ιατρική κάλυψη δέχονται βοήθεια από “γιατρούς </a:t>
            </a:r>
            <a:r>
              <a:rPr lang="el-GR" dirty="0" err="1"/>
              <a:t>Robin</a:t>
            </a:r>
            <a:r>
              <a:rPr lang="el-GR" dirty="0"/>
              <a:t> </a:t>
            </a:r>
            <a:r>
              <a:rPr lang="el-GR" dirty="0" err="1"/>
              <a:t>Hood</a:t>
            </a:r>
            <a:r>
              <a:rPr lang="el-GR" dirty="0"/>
              <a:t>” όπως τους χαρακτηρίζει η </a:t>
            </a:r>
            <a:r>
              <a:rPr lang="el-GR" dirty="0" smtClean="0"/>
              <a:t>έκθεση. </a:t>
            </a:r>
          </a:p>
          <a:p>
            <a:r>
              <a:rPr lang="el-GR" dirty="0" smtClean="0"/>
              <a:t>Ο Ελληνικός </a:t>
            </a:r>
            <a:r>
              <a:rPr lang="el-GR" dirty="0"/>
              <a:t>Ερυθρός Σταυρός άρχισε να προσφέρει ιατρικές υπηρεσίες δωρεάν στους πλέον </a:t>
            </a:r>
            <a:r>
              <a:rPr lang="el-GR" dirty="0" smtClean="0"/>
              <a:t>ευάλωτους.</a:t>
            </a:r>
          </a:p>
          <a:p>
            <a:r>
              <a:rPr lang="el-GR" dirty="0" smtClean="0"/>
              <a:t>Ιδιαίτερη έμφαση </a:t>
            </a:r>
            <a:r>
              <a:rPr lang="el-GR" dirty="0"/>
              <a:t>στις εγκύους και στη μείωση της παιδικής θνησιμότητας. </a:t>
            </a:r>
          </a:p>
        </p:txBody>
      </p:sp>
      <p:sp>
        <p:nvSpPr>
          <p:cNvPr id="2" name="Τίτλος 1"/>
          <p:cNvSpPr>
            <a:spLocks noGrp="1"/>
          </p:cNvSpPr>
          <p:nvPr>
            <p:ph type="title"/>
          </p:nvPr>
        </p:nvSpPr>
        <p:spPr/>
        <p:txBody>
          <a:bodyPr/>
          <a:lstStyle/>
          <a:p>
            <a:r>
              <a:rPr lang="el-GR" dirty="0" smtClean="0"/>
              <a:t>Σωματική Υγεία</a:t>
            </a:r>
            <a:endParaRPr lang="el-GR" dirty="0"/>
          </a:p>
        </p:txBody>
      </p:sp>
    </p:spTree>
    <p:extLst>
      <p:ext uri="{BB962C8B-B14F-4D97-AF65-F5344CB8AC3E}">
        <p14:creationId xmlns:p14="http://schemas.microsoft.com/office/powerpoint/2010/main" xmlns="" val="1609967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fontScale="85000" lnSpcReduction="20000"/>
          </a:bodyPr>
          <a:lstStyle/>
          <a:p>
            <a:r>
              <a:rPr lang="el-GR" dirty="0" smtClean="0"/>
              <a:t>Τρεις </a:t>
            </a:r>
            <a:r>
              <a:rPr lang="el-GR" dirty="0"/>
              <a:t>σταθμοί του Ερυθρού Σταυρού στην Ελλάδα το 2013 εξυπηρέτησαν 6.300 παιδιά και 1.000 </a:t>
            </a:r>
            <a:r>
              <a:rPr lang="el-GR" dirty="0" smtClean="0"/>
              <a:t>μητέρες.</a:t>
            </a:r>
          </a:p>
          <a:p>
            <a:r>
              <a:rPr lang="el-GR" dirty="0" smtClean="0"/>
              <a:t>Εμβολιάστηκαν </a:t>
            </a:r>
            <a:r>
              <a:rPr lang="el-GR" dirty="0"/>
              <a:t>3.500 παιδιά από ευάλωτες και άνεργες οικογένειες. </a:t>
            </a:r>
            <a:endParaRPr lang="el-GR" dirty="0" smtClean="0"/>
          </a:p>
          <a:p>
            <a:r>
              <a:rPr lang="el-GR" dirty="0" smtClean="0"/>
              <a:t>Ήδη </a:t>
            </a:r>
            <a:r>
              <a:rPr lang="el-GR" dirty="0"/>
              <a:t>από την έναρξη της κρίσης υπήρξαν μελέτες που απέδειξαν τη χειροτέρευση της υγείας μέσα στα δυο πρώτα </a:t>
            </a:r>
            <a:r>
              <a:rPr lang="el-GR" dirty="0" smtClean="0"/>
              <a:t>χρόνια.</a:t>
            </a:r>
          </a:p>
          <a:p>
            <a:r>
              <a:rPr lang="el-GR" dirty="0" smtClean="0"/>
              <a:t>Αντίστοιχη ήταν η </a:t>
            </a:r>
            <a:r>
              <a:rPr lang="el-GR" dirty="0"/>
              <a:t>μείωση της αναζήτησης ιατρικής φροντίδας, λόγω έλλειψης πόρων αλλά και των μειώσεων στους προϋπολογισμούς και στο προσωπικό των νοσοκομείων. </a:t>
            </a:r>
            <a:endParaRPr lang="el-GR" dirty="0" smtClean="0"/>
          </a:p>
          <a:p>
            <a:r>
              <a:rPr lang="el-GR" dirty="0" smtClean="0"/>
              <a:t>Η </a:t>
            </a:r>
            <a:r>
              <a:rPr lang="el-GR" dirty="0"/>
              <a:t>οικονομική κρίση έχει υποχρεώσει αρκετούς ασθενείς να αγοράζουν τα φάρμακα </a:t>
            </a:r>
            <a:r>
              <a:rPr lang="el-GR" dirty="0" smtClean="0"/>
              <a:t>τους.</a:t>
            </a:r>
          </a:p>
          <a:p>
            <a:r>
              <a:rPr lang="el-GR" dirty="0" smtClean="0"/>
              <a:t>Ο αριθμός </a:t>
            </a:r>
            <a:r>
              <a:rPr lang="el-GR" dirty="0"/>
              <a:t>των ανασφάλιστων </a:t>
            </a:r>
            <a:r>
              <a:rPr lang="el-GR" dirty="0" smtClean="0"/>
              <a:t>ανήλθε </a:t>
            </a:r>
            <a:r>
              <a:rPr lang="el-GR" dirty="0"/>
              <a:t>σύμφωνα με τον Υπουργό </a:t>
            </a:r>
            <a:r>
              <a:rPr lang="el-GR" dirty="0" smtClean="0"/>
              <a:t>Υγείας </a:t>
            </a:r>
            <a:r>
              <a:rPr lang="el-GR" dirty="0"/>
              <a:t>στα 2.500.000 </a:t>
            </a:r>
            <a:r>
              <a:rPr lang="el-GR" dirty="0" smtClean="0"/>
              <a:t>άτομα ανάμεσα </a:t>
            </a:r>
            <a:r>
              <a:rPr lang="el-GR" dirty="0"/>
              <a:t>στα οποία βρίσκονται και παιδιά. </a:t>
            </a:r>
            <a:endParaRPr lang="el-GR" dirty="0" smtClean="0"/>
          </a:p>
        </p:txBody>
      </p:sp>
      <p:sp>
        <p:nvSpPr>
          <p:cNvPr id="2" name="Τίτλος 1"/>
          <p:cNvSpPr>
            <a:spLocks noGrp="1"/>
          </p:cNvSpPr>
          <p:nvPr>
            <p:ph type="title"/>
          </p:nvPr>
        </p:nvSpPr>
        <p:spPr/>
        <p:txBody>
          <a:bodyPr/>
          <a:lstStyle/>
          <a:p>
            <a:r>
              <a:rPr lang="el-GR" dirty="0" smtClean="0"/>
              <a:t>Προβλήματα υγείας</a:t>
            </a:r>
            <a:endParaRPr lang="el-GR" dirty="0"/>
          </a:p>
        </p:txBody>
      </p:sp>
    </p:spTree>
    <p:extLst>
      <p:ext uri="{BB962C8B-B14F-4D97-AF65-F5344CB8AC3E}">
        <p14:creationId xmlns:p14="http://schemas.microsoft.com/office/powerpoint/2010/main" xmlns="" val="3663994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p>
            <a:r>
              <a:rPr lang="el-GR" dirty="0" smtClean="0"/>
              <a:t>Ευκολία </a:t>
            </a:r>
            <a:r>
              <a:rPr lang="el-GR" dirty="0"/>
              <a:t>εξάπλωσης του Η1Ν1</a:t>
            </a:r>
            <a:r>
              <a:rPr lang="el-GR" dirty="0" smtClean="0"/>
              <a:t>.</a:t>
            </a:r>
          </a:p>
          <a:p>
            <a:r>
              <a:rPr lang="el-GR" dirty="0" smtClean="0"/>
              <a:t>149 θάνατοι </a:t>
            </a:r>
            <a:r>
              <a:rPr lang="el-GR" dirty="0"/>
              <a:t>στην </a:t>
            </a:r>
            <a:r>
              <a:rPr lang="el-GR" dirty="0" smtClean="0"/>
              <a:t>Ελλάδα (4η  </a:t>
            </a:r>
            <a:r>
              <a:rPr lang="el-GR" dirty="0"/>
              <a:t>σειρά κατάταξης ανάμεσα σε 30 Ευρωπαϊκές </a:t>
            </a:r>
            <a:r>
              <a:rPr lang="el-GR" dirty="0" smtClean="0"/>
              <a:t>χώρες) </a:t>
            </a:r>
            <a:r>
              <a:rPr lang="el-GR" dirty="0"/>
              <a:t>αναφορικά με τη θνησιμότητα του πληθυσμού. </a:t>
            </a:r>
            <a:endParaRPr lang="el-GR" dirty="0" smtClean="0"/>
          </a:p>
          <a:p>
            <a:r>
              <a:rPr lang="el-GR" dirty="0" smtClean="0"/>
              <a:t>Εμφανίστηκε </a:t>
            </a:r>
            <a:r>
              <a:rPr lang="el-GR" dirty="0"/>
              <a:t>στη χώρα πρώτη φορά ο ιός του Δυτικού </a:t>
            </a:r>
            <a:r>
              <a:rPr lang="el-GR" dirty="0" smtClean="0"/>
              <a:t>Νείλου.</a:t>
            </a:r>
          </a:p>
          <a:p>
            <a:r>
              <a:rPr lang="el-GR" dirty="0" smtClean="0"/>
              <a:t>Παρατηρήθηκε </a:t>
            </a:r>
            <a:r>
              <a:rPr lang="el-GR" dirty="0"/>
              <a:t>αύξηση στις περιπτώσεις HIV ανάμεσα στον πληθυσμό των χρηστών ψυχοτρόπων </a:t>
            </a:r>
            <a:r>
              <a:rPr lang="el-GR" dirty="0" smtClean="0"/>
              <a:t>ουσιών</a:t>
            </a:r>
          </a:p>
          <a:p>
            <a:r>
              <a:rPr lang="el-GR" dirty="0" smtClean="0"/>
              <a:t>Έλλειψη </a:t>
            </a:r>
            <a:r>
              <a:rPr lang="el-GR" dirty="0"/>
              <a:t>μέτρων πρόληψης </a:t>
            </a:r>
            <a:endParaRPr lang="el-GR" dirty="0" smtClean="0"/>
          </a:p>
          <a:p>
            <a:r>
              <a:rPr lang="el-GR" dirty="0" smtClean="0"/>
              <a:t>Μείωση </a:t>
            </a:r>
            <a:r>
              <a:rPr lang="el-GR" dirty="0"/>
              <a:t>των προγραμμάτων ανταλλαγής συριγγών. </a:t>
            </a:r>
          </a:p>
          <a:p>
            <a:endParaRPr lang="el-GR" dirty="0"/>
          </a:p>
        </p:txBody>
      </p:sp>
      <p:sp>
        <p:nvSpPr>
          <p:cNvPr id="2" name="Τίτλος 1"/>
          <p:cNvSpPr>
            <a:spLocks noGrp="1"/>
          </p:cNvSpPr>
          <p:nvPr>
            <p:ph type="title"/>
          </p:nvPr>
        </p:nvSpPr>
        <p:spPr/>
        <p:txBody>
          <a:bodyPr/>
          <a:lstStyle/>
          <a:p>
            <a:r>
              <a:rPr lang="el-GR" dirty="0" smtClean="0"/>
              <a:t>Μεταδιδόμενες ασθένειες</a:t>
            </a:r>
            <a:endParaRPr lang="el-GR" dirty="0"/>
          </a:p>
        </p:txBody>
      </p:sp>
    </p:spTree>
    <p:extLst>
      <p:ext uri="{BB962C8B-B14F-4D97-AF65-F5344CB8AC3E}">
        <p14:creationId xmlns:p14="http://schemas.microsoft.com/office/powerpoint/2010/main" xmlns="" val="40908142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fontScale="92500" lnSpcReduction="10000"/>
          </a:bodyPr>
          <a:lstStyle/>
          <a:p>
            <a:r>
              <a:rPr lang="el-GR" dirty="0"/>
              <a:t>Οι επιπτώσεις στη σωματική υγεία </a:t>
            </a:r>
            <a:r>
              <a:rPr lang="el-GR" dirty="0" smtClean="0"/>
              <a:t>επηρεάζουν </a:t>
            </a:r>
            <a:r>
              <a:rPr lang="el-GR" dirty="0"/>
              <a:t>εξίσου και τα </a:t>
            </a:r>
            <a:r>
              <a:rPr lang="el-GR" dirty="0" smtClean="0"/>
              <a:t>παιδιά. </a:t>
            </a:r>
          </a:p>
          <a:p>
            <a:r>
              <a:rPr lang="el-GR" dirty="0" smtClean="0"/>
              <a:t>Η </a:t>
            </a:r>
            <a:r>
              <a:rPr lang="el-GR" dirty="0"/>
              <a:t>ετήσια έκθεση του </a:t>
            </a:r>
            <a:r>
              <a:rPr lang="el-GR" dirty="0" smtClean="0"/>
              <a:t>ΣΚΛΕ </a:t>
            </a:r>
            <a:r>
              <a:rPr lang="el-GR" dirty="0"/>
              <a:t>αναφέρει ότι αρκετά παιδιά δεν λαμβάνουν τις υπηρεσίες </a:t>
            </a:r>
            <a:r>
              <a:rPr lang="el-GR" dirty="0" smtClean="0"/>
              <a:t>υγείας.</a:t>
            </a:r>
          </a:p>
          <a:p>
            <a:r>
              <a:rPr lang="el-GR" dirty="0" smtClean="0"/>
              <a:t>Οι γονείς δε είναι </a:t>
            </a:r>
            <a:r>
              <a:rPr lang="el-GR" dirty="0"/>
              <a:t>σε θέση να καλύψουν τα έξοδα νοσηλείας. </a:t>
            </a:r>
            <a:endParaRPr lang="el-GR" dirty="0" smtClean="0"/>
          </a:p>
          <a:p>
            <a:r>
              <a:rPr lang="el-GR" dirty="0"/>
              <a:t>Έ</a:t>
            </a:r>
            <a:r>
              <a:rPr lang="el-GR" dirty="0" smtClean="0"/>
              <a:t>χει </a:t>
            </a:r>
            <a:r>
              <a:rPr lang="el-GR" dirty="0"/>
              <a:t>αυξηθεί </a:t>
            </a:r>
            <a:r>
              <a:rPr lang="el-GR" dirty="0" smtClean="0"/>
              <a:t>ο </a:t>
            </a:r>
            <a:r>
              <a:rPr lang="el-GR" dirty="0"/>
              <a:t>αριθμός των βρεφών που εγκαταλείπονται στα </a:t>
            </a:r>
            <a:r>
              <a:rPr lang="el-GR" dirty="0" smtClean="0"/>
              <a:t>μαιευτήρια.</a:t>
            </a:r>
          </a:p>
          <a:p>
            <a:r>
              <a:rPr lang="el-GR" dirty="0" smtClean="0"/>
              <a:t>Τα βρέφη παραμένουν </a:t>
            </a:r>
            <a:r>
              <a:rPr lang="el-GR" dirty="0"/>
              <a:t>για μεγάλα χρονικά </a:t>
            </a:r>
            <a:r>
              <a:rPr lang="el-GR" dirty="0" smtClean="0"/>
              <a:t>διαστήματα στα μαιευτήρια.</a:t>
            </a:r>
          </a:p>
          <a:p>
            <a:r>
              <a:rPr lang="el-GR" dirty="0" smtClean="0"/>
              <a:t>Τα </a:t>
            </a:r>
            <a:r>
              <a:rPr lang="el-GR" dirty="0"/>
              <a:t>ιδρύματα παιδικής προστασίας είναι </a:t>
            </a:r>
            <a:r>
              <a:rPr lang="el-GR" dirty="0" err="1" smtClean="0"/>
              <a:t>υπο</a:t>
            </a:r>
            <a:r>
              <a:rPr lang="el-GR" dirty="0" smtClean="0"/>
              <a:t>-στελεχωμένα</a:t>
            </a:r>
            <a:r>
              <a:rPr lang="el-GR" dirty="0"/>
              <a:t>. </a:t>
            </a:r>
            <a:endParaRPr lang="el-GR" dirty="0" smtClean="0"/>
          </a:p>
          <a:p>
            <a:r>
              <a:rPr lang="el-GR" dirty="0"/>
              <a:t>Π</a:t>
            </a:r>
            <a:r>
              <a:rPr lang="el-GR" dirty="0" smtClean="0"/>
              <a:t>ολλά </a:t>
            </a:r>
            <a:r>
              <a:rPr lang="el-GR" dirty="0"/>
              <a:t>παιδιά που βρίσκονται σε κίνδυνο για κακοποίηση και εγκατάλειψη </a:t>
            </a:r>
            <a:r>
              <a:rPr lang="el-GR" dirty="0" smtClean="0"/>
              <a:t>δεν </a:t>
            </a:r>
            <a:r>
              <a:rPr lang="el-GR" dirty="0"/>
              <a:t>λαμβάνουν ειδική μέριμνα.</a:t>
            </a:r>
          </a:p>
        </p:txBody>
      </p:sp>
      <p:sp>
        <p:nvSpPr>
          <p:cNvPr id="2" name="Τίτλος 1"/>
          <p:cNvSpPr>
            <a:spLocks noGrp="1"/>
          </p:cNvSpPr>
          <p:nvPr>
            <p:ph type="title"/>
          </p:nvPr>
        </p:nvSpPr>
        <p:spPr/>
        <p:txBody>
          <a:bodyPr/>
          <a:lstStyle/>
          <a:p>
            <a:r>
              <a:rPr lang="el-GR" dirty="0" smtClean="0"/>
              <a:t>Επιπτώσεις στα παιδιά</a:t>
            </a:r>
            <a:endParaRPr lang="el-GR" dirty="0"/>
          </a:p>
        </p:txBody>
      </p:sp>
    </p:spTree>
    <p:extLst>
      <p:ext uri="{BB962C8B-B14F-4D97-AF65-F5344CB8AC3E}">
        <p14:creationId xmlns:p14="http://schemas.microsoft.com/office/powerpoint/2010/main" xmlns="" val="276775044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Χαρτί">
  <a:themeElements>
    <a:clrScheme name="Διάμεσος">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Χαρτί">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Χαρτί">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58</TotalTime>
  <Words>1623</Words>
  <Application>Microsoft Office PowerPoint</Application>
  <PresentationFormat>Προβολή στην οθόνη (4:3)</PresentationFormat>
  <Paragraphs>106</Paragraphs>
  <Slides>16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16</vt:i4>
      </vt:variant>
    </vt:vector>
  </HeadingPairs>
  <TitlesOfParts>
    <vt:vector size="17" baseType="lpstr">
      <vt:lpstr>Χαρτί</vt:lpstr>
      <vt:lpstr>Οι επιπτώσεις της οικονομικής κρίσης στην σωματική και ψυχική υγεία των πολιτών</vt:lpstr>
      <vt:lpstr>Ο κλονισμός της ψυχικής υγείας</vt:lpstr>
      <vt:lpstr>Η θέση των υπηρεσιών</vt:lpstr>
      <vt:lpstr>Η επίδραση στα παιδιά</vt:lpstr>
      <vt:lpstr>Μείωση πόρων και έλλειψη υπηρεσιών</vt:lpstr>
      <vt:lpstr>Σωματική Υγεία</vt:lpstr>
      <vt:lpstr>Προβλήματα υγείας</vt:lpstr>
      <vt:lpstr>Μεταδιδόμενες ασθένειες</vt:lpstr>
      <vt:lpstr>Επιπτώσεις στα παιδιά</vt:lpstr>
      <vt:lpstr>HIV/AIDS</vt:lpstr>
      <vt:lpstr>Μείωση των δαπανών</vt:lpstr>
      <vt:lpstr>Απώλεια ζωής</vt:lpstr>
      <vt:lpstr>Μέτρα για τη Μείωση δαπανών</vt:lpstr>
      <vt:lpstr>Κοινωνική Πρόνοια</vt:lpstr>
      <vt:lpstr>Συμπεράσματα</vt:lpstr>
      <vt:lpstr>Προτεινόμενη Βιβλιογραφία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Οι επιπτώσεις της οικονομικής κρίσης στην σωματική και ψυχική υγεία των πολιτών</dc:title>
  <dc:creator>Anna Tsiboukli</dc:creator>
  <cp:lastModifiedBy>User</cp:lastModifiedBy>
  <cp:revision>10</cp:revision>
  <dcterms:created xsi:type="dcterms:W3CDTF">2015-06-03T10:17:53Z</dcterms:created>
  <dcterms:modified xsi:type="dcterms:W3CDTF">2015-11-14T09:03:26Z</dcterms:modified>
</cp:coreProperties>
</file>