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5199975" cy="35999738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Στυλ με θέμα 1 - Έμφαση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20" d="100"/>
          <a:sy n="20" d="100"/>
        </p:scale>
        <p:origin x="3296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1260000" y="8423640"/>
            <a:ext cx="2267964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1260000" y="19329480"/>
            <a:ext cx="2267964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260000" y="8423640"/>
            <a:ext cx="1106748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2881160" y="8423640"/>
            <a:ext cx="1106748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1260000" y="19329480"/>
            <a:ext cx="1106748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12881160" y="19329480"/>
            <a:ext cx="1106748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1260000" y="8423640"/>
            <a:ext cx="730260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8928000" y="8423640"/>
            <a:ext cx="730260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16596360" y="8423640"/>
            <a:ext cx="730260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1260000" y="19329480"/>
            <a:ext cx="730260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8928000" y="19329480"/>
            <a:ext cx="730260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16596360" y="19329480"/>
            <a:ext cx="730260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260000" y="8423640"/>
            <a:ext cx="22679640" cy="2087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1260000" y="8423640"/>
            <a:ext cx="22679640" cy="2087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1260000" y="8423640"/>
            <a:ext cx="11067480" cy="2087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12881160" y="8423640"/>
            <a:ext cx="11067480" cy="2087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732320" y="1916640"/>
            <a:ext cx="21734280" cy="3225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260000" y="8423640"/>
            <a:ext cx="1106748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12881160" y="8423640"/>
            <a:ext cx="11067480" cy="2087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1260000" y="19329480"/>
            <a:ext cx="1106748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1260000" y="8423640"/>
            <a:ext cx="11067480" cy="2087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12881160" y="8423640"/>
            <a:ext cx="1106748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12881160" y="19329480"/>
            <a:ext cx="1106748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1260000" y="8423640"/>
            <a:ext cx="1106748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12881160" y="8423640"/>
            <a:ext cx="1106748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1260000" y="19329480"/>
            <a:ext cx="22679640" cy="9959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l-G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732320" y="1916640"/>
            <a:ext cx="21734280" cy="695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l-GR" sz="1800" b="0" strike="noStrike" spc="-1"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260000" y="8423640"/>
            <a:ext cx="22679640" cy="2087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800" b="0" strike="noStrike" spc="-1"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400" b="0" strike="noStrike" spc="-1"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000" b="0" strike="noStrike" spc="-1"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latin typeface="Arial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nigoros.gr/resources/porisma-eidikh-agwgh.pdf" TargetMode="External"/><Relationship Id="rId2" Type="http://schemas.openxmlformats.org/officeDocument/2006/relationships/hyperlink" Target="https://www.synigoros.gr/resources/docs/173844.pdf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38800" y="730440"/>
            <a:ext cx="23680080" cy="1923556"/>
          </a:xfrm>
          <a:prstGeom prst="rect">
            <a:avLst/>
          </a:prstGeom>
          <a:solidFill>
            <a:srgbClr val="2F4F4F"/>
          </a:solidFill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l-GR" sz="6000" b="1" strike="noStrike" spc="-1" dirty="0">
                <a:solidFill>
                  <a:srgbClr val="FFFFFF"/>
                </a:solidFill>
                <a:latin typeface="Calibri Light"/>
              </a:rPr>
              <a:t>«Δεν έχει τελειώσει ειδική αγωγή και δεν με ενδιαφέρει». Διερεύνηση των γονικών απόψεων για την υποστήριξη των παιδιών τους από ειδικό βοηθό.</a:t>
            </a:r>
            <a:endParaRPr lang="el-GR" sz="6000" b="0" strike="noStrike" spc="-1" dirty="0">
              <a:latin typeface="Arial"/>
            </a:endParaRPr>
          </a:p>
        </p:txBody>
      </p:sp>
      <p:sp>
        <p:nvSpPr>
          <p:cNvPr id="39" name="Text Placeholder 12"/>
          <p:cNvSpPr/>
          <p:nvPr/>
        </p:nvSpPr>
        <p:spPr>
          <a:xfrm>
            <a:off x="845280" y="2574720"/>
            <a:ext cx="23673600" cy="847440"/>
          </a:xfrm>
          <a:prstGeom prst="rect">
            <a:avLst/>
          </a:prstGeom>
          <a:solidFill>
            <a:srgbClr val="2F4F4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90000"/>
              </a:lnSpc>
              <a:spcBef>
                <a:spcPts val="2755"/>
              </a:spcBef>
              <a:tabLst>
                <a:tab pos="0" algn="l"/>
              </a:tabLst>
            </a:pPr>
            <a:r>
              <a:rPr lang="el-GR" sz="5000" b="0" strike="noStrike" spc="-1">
                <a:solidFill>
                  <a:srgbClr val="FFFFFF"/>
                </a:solidFill>
                <a:latin typeface="Calibri"/>
                <a:ea typeface="DejaVu Sans"/>
              </a:rPr>
              <a:t>Κουτσοκλένης Α.¹, Καραγιάννη Γ.², </a:t>
            </a:r>
            <a:r>
              <a:rPr lang="el-GR" sz="5000" b="0" u="sng" strike="noStrike" spc="-1">
                <a:solidFill>
                  <a:srgbClr val="FFFFFF"/>
                </a:solidFill>
                <a:uFillTx/>
                <a:latin typeface="Calibri"/>
                <a:ea typeface="DejaVu Sans"/>
              </a:rPr>
              <a:t>Μπίστα Λ.³</a:t>
            </a:r>
            <a:r>
              <a:rPr lang="el-GR" sz="5000" b="0" strike="noStrike" spc="-1">
                <a:solidFill>
                  <a:srgbClr val="FFFFFF"/>
                </a:solidFill>
                <a:latin typeface="Calibri"/>
                <a:ea typeface="DejaVu Sans"/>
              </a:rPr>
              <a:t>, Καρβουγιάζη Β.⁴, Χλη Μ.⁴</a:t>
            </a:r>
            <a:endParaRPr lang="el-GR" sz="5000" b="0" strike="noStrike" spc="-1">
              <a:latin typeface="Arial"/>
            </a:endParaRPr>
          </a:p>
        </p:txBody>
      </p:sp>
      <p:sp>
        <p:nvSpPr>
          <p:cNvPr id="40" name="Text Placeholder 11"/>
          <p:cNvSpPr/>
          <p:nvPr/>
        </p:nvSpPr>
        <p:spPr>
          <a:xfrm>
            <a:off x="845280" y="3389040"/>
            <a:ext cx="23673600" cy="2398680"/>
          </a:xfrm>
          <a:prstGeom prst="rect">
            <a:avLst/>
          </a:prstGeom>
          <a:solidFill>
            <a:srgbClr val="2F4F4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l-GR" sz="3600" b="0" strike="noStrike" spc="-1" baseline="30000" dirty="0">
                <a:solidFill>
                  <a:srgbClr val="FFFFFF"/>
                </a:solidFill>
                <a:latin typeface="Calibri"/>
                <a:ea typeface="Calibri"/>
              </a:rPr>
              <a:t>1</a:t>
            </a:r>
            <a:r>
              <a:rPr lang="el-GR" sz="3600" b="0" strike="noStrike" spc="-1" dirty="0">
                <a:solidFill>
                  <a:srgbClr val="FFFFFF"/>
                </a:solidFill>
                <a:latin typeface="Calibri"/>
                <a:ea typeface="Calibri"/>
              </a:rPr>
              <a:t>Επίκουρος Καθηγητής, </a:t>
            </a:r>
            <a:r>
              <a:rPr lang="el-GR" sz="3600" b="0" i="1" strike="noStrike" spc="-1" dirty="0">
                <a:solidFill>
                  <a:srgbClr val="FFFFFF"/>
                </a:solidFill>
                <a:latin typeface="Calibri"/>
                <a:ea typeface="Calibri"/>
              </a:rPr>
              <a:t>Παιδαγωγικό Τμήμα Δημοτικής Εκπαίδευσης, Δημοκρίτειο Πανεπιστήμιο Θράκης</a:t>
            </a:r>
            <a:endParaRPr lang="el-GR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l-GR" sz="3600" b="0" strike="noStrike" spc="-1" baseline="30000" dirty="0">
                <a:solidFill>
                  <a:srgbClr val="FFFFFF"/>
                </a:solidFill>
                <a:latin typeface="Calibri"/>
                <a:ea typeface="Calibri"/>
              </a:rPr>
              <a:t>2</a:t>
            </a:r>
            <a:r>
              <a:rPr lang="el-GR" sz="3600" b="0" strike="noStrike" spc="-1" dirty="0">
                <a:solidFill>
                  <a:srgbClr val="FFFFFF"/>
                </a:solidFill>
                <a:latin typeface="Calibri"/>
                <a:ea typeface="Calibri"/>
              </a:rPr>
              <a:t>Αναπληρώτρια Καθηγήτρια, </a:t>
            </a:r>
            <a:r>
              <a:rPr lang="el-GR" sz="3600" b="0" i="1" strike="noStrike" spc="-1" dirty="0">
                <a:solidFill>
                  <a:srgbClr val="FFFFFF"/>
                </a:solidFill>
                <a:latin typeface="Calibri"/>
                <a:ea typeface="Calibri"/>
              </a:rPr>
              <a:t>Παιδαγωγικό Τμήμα Δημοτικής Εκπαίδευσης, Αριστοτέλειο Πανεπιστήμιο Θεσσαλονίκης</a:t>
            </a:r>
            <a:endParaRPr lang="el-GR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l-GR" sz="3600" b="0" strike="noStrike" spc="-1" baseline="30000" dirty="0">
                <a:solidFill>
                  <a:srgbClr val="FFFFFF"/>
                </a:solidFill>
                <a:latin typeface="Calibri"/>
                <a:ea typeface="Calibri"/>
              </a:rPr>
              <a:t>3</a:t>
            </a:r>
            <a:r>
              <a:rPr lang="el-GR" sz="3600" b="0" strike="noStrike" spc="-1" dirty="0">
                <a:solidFill>
                  <a:srgbClr val="FFFFFF"/>
                </a:solidFill>
                <a:latin typeface="Calibri"/>
                <a:ea typeface="Calibri"/>
              </a:rPr>
              <a:t>Υποψήφια Διδάκτορας, </a:t>
            </a:r>
            <a:r>
              <a:rPr lang="el-GR" sz="3600" b="0" i="1" strike="noStrike" spc="-1" dirty="0">
                <a:solidFill>
                  <a:srgbClr val="FFFFFF"/>
                </a:solidFill>
                <a:latin typeface="Calibri"/>
                <a:ea typeface="Calibri"/>
              </a:rPr>
              <a:t>Παιδαγωγικό Τμήμα Δημοτικής Εκπαίδευσης, Δημοκρίτειο Πανεπιστήμιο Θράκης</a:t>
            </a:r>
            <a:endParaRPr lang="el-GR" sz="3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l-GR" sz="3600" b="0" i="1" strike="noStrike" spc="-1" baseline="30000" dirty="0">
                <a:solidFill>
                  <a:srgbClr val="FFFFFF"/>
                </a:solidFill>
                <a:latin typeface="Calibri"/>
                <a:ea typeface="Calibri"/>
              </a:rPr>
              <a:t>4</a:t>
            </a:r>
            <a:r>
              <a:rPr lang="el-GR" sz="3600" b="0" i="1" strike="noStrike" spc="-1" dirty="0">
                <a:solidFill>
                  <a:srgbClr val="FFFFFF"/>
                </a:solidFill>
                <a:latin typeface="Calibri"/>
                <a:ea typeface="Calibri"/>
              </a:rPr>
              <a:t>Απόφοιτες Παιδαγωγικού Τμήματος</a:t>
            </a:r>
            <a:r>
              <a:rPr lang="el-GR" sz="3600" b="0" strike="noStrike" spc="-1" dirty="0">
                <a:solidFill>
                  <a:srgbClr val="FFFFFF"/>
                </a:solidFill>
                <a:latin typeface="Calibri"/>
                <a:ea typeface="Calibri"/>
              </a:rPr>
              <a:t> </a:t>
            </a:r>
            <a:r>
              <a:rPr lang="el-GR" sz="3600" b="0" i="1" strike="noStrike" spc="-1" dirty="0">
                <a:solidFill>
                  <a:srgbClr val="FFFFFF"/>
                </a:solidFill>
                <a:latin typeface="Calibri"/>
                <a:ea typeface="Calibri"/>
              </a:rPr>
              <a:t>Δημοτικής Εκπαίδευσης, Δημοκρίτειο Πανεπιστήμιο Θράκης</a:t>
            </a:r>
            <a:endParaRPr lang="el-GR" sz="3600" b="0" strike="noStrike" spc="-1" dirty="0">
              <a:latin typeface="Arial"/>
            </a:endParaRPr>
          </a:p>
        </p:txBody>
      </p:sp>
      <p:sp>
        <p:nvSpPr>
          <p:cNvPr id="41" name="Text Placeholder 2"/>
          <p:cNvSpPr/>
          <p:nvPr/>
        </p:nvSpPr>
        <p:spPr>
          <a:xfrm>
            <a:off x="6200640" y="6327360"/>
            <a:ext cx="11888280" cy="65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Text Placeholder 1"/>
          <p:cNvSpPr/>
          <p:nvPr/>
        </p:nvSpPr>
        <p:spPr>
          <a:xfrm>
            <a:off x="521280" y="5982480"/>
            <a:ext cx="24129720" cy="187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l-GR" sz="40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Εισαγωγή:</a:t>
            </a:r>
            <a:r>
              <a:rPr lang="el-GR" sz="3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3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O 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θεσμός του ειδικού βοηθού προβλέπει την πρόσληψη προσωπικού από τους γονείς/κηδεμόνες για τη στήριξη του παιδιού τους στο σχολείο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¹. Για τον ειδικό βοηθό δεν έχει οριστεί θεσμικά ούτε </a:t>
            </a:r>
            <a:r>
              <a:rPr lang="el-GR" sz="38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καθηκοντολόγιο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ούτε </a:t>
            </a:r>
            <a:r>
              <a:rPr lang="el-GR" sz="38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προσοντολόγιο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el-GR" sz="3800" b="0" strike="noStrike" spc="-1" dirty="0">
              <a:latin typeface="Arial"/>
            </a:endParaRPr>
          </a:p>
        </p:txBody>
      </p:sp>
      <p:sp>
        <p:nvSpPr>
          <p:cNvPr id="43" name="Text Placeholder 3"/>
          <p:cNvSpPr/>
          <p:nvPr/>
        </p:nvSpPr>
        <p:spPr>
          <a:xfrm>
            <a:off x="1272600" y="8615520"/>
            <a:ext cx="5739120" cy="65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Text Placeholder 10"/>
          <p:cNvSpPr/>
          <p:nvPr/>
        </p:nvSpPr>
        <p:spPr>
          <a:xfrm>
            <a:off x="521280" y="8045640"/>
            <a:ext cx="13066560" cy="619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7560" tIns="187560" rIns="187560" bIns="187560"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l-GR" sz="40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Σκοπός: 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Ν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α διερευνηθούν οι απόψεις των γονέων για τον θεσμό του ειδικού βοηθού. </a:t>
            </a:r>
            <a:endParaRPr lang="el-GR" sz="3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l-GR" sz="3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Ερευνητικά ερωτήματα:</a:t>
            </a:r>
            <a:endParaRPr lang="el-GR" sz="3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1. Ποιοι λόγοι ωθούν τους γονείς στο να προσλάβουν ειδικό βοηθό για την υποστήριξη του παιδιού τους;</a:t>
            </a:r>
            <a:endParaRPr lang="el-GR" sz="3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2. Πώς καταλήγουν οι γονείς στην επιλογή του συγκεκριμένου ατόμου;</a:t>
            </a:r>
            <a:endParaRPr lang="el-GR" sz="3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3. Ποια είναι τα καθήκοντα που αναθέτουν στον ειδικό βοηθό;</a:t>
            </a:r>
            <a:endParaRPr lang="el-GR" sz="3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4.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Τι επιζητούν οι γονείς από τους ειδικούς βοηθούς;</a:t>
            </a:r>
            <a:endParaRPr lang="el-GR" sz="3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5.  Ποια είναι η αμοιβή των ειδικών βοηθών;</a:t>
            </a:r>
            <a:endParaRPr lang="el-GR" sz="3800" b="0" strike="noStrike" spc="-1" dirty="0">
              <a:latin typeface="Arial"/>
            </a:endParaRPr>
          </a:p>
        </p:txBody>
      </p:sp>
      <p:sp>
        <p:nvSpPr>
          <p:cNvPr id="45" name="TextBox 14"/>
          <p:cNvSpPr/>
          <p:nvPr/>
        </p:nvSpPr>
        <p:spPr>
          <a:xfrm>
            <a:off x="14306400" y="8105400"/>
            <a:ext cx="10371600" cy="6318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799"/>
              </a:spcAft>
            </a:pPr>
            <a:r>
              <a:rPr lang="el-GR" sz="40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Μεθοδολογία:</a:t>
            </a:r>
            <a:r>
              <a:rPr lang="el-GR" sz="3800" b="1" strike="noStrike" spc="-1" dirty="0">
                <a:solidFill>
                  <a:srgbClr val="4C376B"/>
                </a:solidFill>
                <a:latin typeface="Calibri"/>
                <a:ea typeface="DejaVu Sans"/>
              </a:rPr>
              <a:t> 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Ποιοτική έρευνα</a:t>
            </a:r>
            <a:endParaRPr lang="el-GR" sz="3800" b="0" strike="noStrike" spc="-1" dirty="0">
              <a:latin typeface="Arial"/>
            </a:endParaRPr>
          </a:p>
          <a:p>
            <a:pPr marL="571680" indent="-5716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lang="el-GR" sz="3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Μέθοδος συλλογής δεδομένων: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l-GR" sz="38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ημιδομημένη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συνέντευξη. </a:t>
            </a:r>
            <a:endParaRPr lang="el-GR" sz="3800" b="0" strike="noStrike" spc="-1" dirty="0">
              <a:latin typeface="Arial"/>
            </a:endParaRPr>
          </a:p>
          <a:p>
            <a:pPr marL="571680" indent="-5716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lang="el-GR" sz="3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Μέθοδος εύρεσης υποκειμένων της έρευνας: 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χιονοστιβάδα.</a:t>
            </a:r>
            <a:endParaRPr lang="el-GR" sz="3800" b="0" strike="noStrike" spc="-1" dirty="0">
              <a:latin typeface="Arial"/>
            </a:endParaRPr>
          </a:p>
          <a:p>
            <a:pPr marL="571680" indent="-5716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lang="el-GR" sz="3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Μέθοδος ανάλυσης δεδομένων: 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θεματική ανάλυση.</a:t>
            </a:r>
            <a:endParaRPr lang="el-GR" sz="3800" b="0" strike="noStrike" spc="-1" dirty="0">
              <a:latin typeface="Arial"/>
            </a:endParaRPr>
          </a:p>
          <a:p>
            <a:pPr marL="571680" indent="-5716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lang="el-GR" sz="3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Συμμετέχοντες: 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23 γονείς που είχαν προσλάβει ειδικό βοηθό για την υποστήριξη του παιδιού τους</a:t>
            </a:r>
            <a:r>
              <a:rPr lang="en-US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στο γενικό σχολείο.</a:t>
            </a:r>
            <a:endParaRPr lang="el-GR" sz="3800" b="0" strike="noStrike" spc="-1" dirty="0">
              <a:latin typeface="Arial"/>
            </a:endParaRPr>
          </a:p>
        </p:txBody>
      </p:sp>
      <p:sp>
        <p:nvSpPr>
          <p:cNvPr id="46" name="Text Placeholder 8"/>
          <p:cNvSpPr/>
          <p:nvPr/>
        </p:nvSpPr>
        <p:spPr>
          <a:xfrm>
            <a:off x="2340000" y="14034960"/>
            <a:ext cx="20562120" cy="868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l-GR" sz="4000" b="1" strike="noStrike" spc="-1">
                <a:solidFill>
                  <a:srgbClr val="000000"/>
                </a:solidFill>
                <a:latin typeface="Calibri"/>
                <a:ea typeface="DejaVu Sans"/>
              </a:rPr>
              <a:t>Αποτελέσματα</a:t>
            </a:r>
            <a:endParaRPr lang="el-GR" sz="4000" b="0" strike="noStrike" spc="-1">
              <a:latin typeface="Arial"/>
            </a:endParaRPr>
          </a:p>
        </p:txBody>
      </p:sp>
      <p:sp>
        <p:nvSpPr>
          <p:cNvPr id="47" name="Θέση κειμένου 10"/>
          <p:cNvSpPr/>
          <p:nvPr/>
        </p:nvSpPr>
        <p:spPr>
          <a:xfrm>
            <a:off x="13140000" y="15084000"/>
            <a:ext cx="11612880" cy="546048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7560" tIns="187560" rIns="187560" bIns="187560" anchor="t">
            <a:spAutoFit/>
          </a:bodyPr>
          <a:lstStyle/>
          <a:p>
            <a:pPr algn="just">
              <a:lnSpc>
                <a:spcPct val="100000"/>
              </a:lnSpc>
              <a:spcBef>
                <a:spcPts val="760"/>
              </a:spcBef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2) Κριτήριο πρόσληψης: η προσωπικότητα του ειδικού βοηθού και η συμπάθεια του παιδιού τους προς αυτόν:</a:t>
            </a:r>
            <a:endParaRPr lang="el-GR" sz="3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1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</p:txBody>
      </p:sp>
      <p:sp>
        <p:nvSpPr>
          <p:cNvPr id="48" name="Text Placeholder 9"/>
          <p:cNvSpPr/>
          <p:nvPr/>
        </p:nvSpPr>
        <p:spPr>
          <a:xfrm>
            <a:off x="13367520" y="16895640"/>
            <a:ext cx="11151360" cy="2692080"/>
          </a:xfrm>
          <a:prstGeom prst="rect">
            <a:avLst/>
          </a:prstGeom>
          <a:solidFill>
            <a:srgbClr val="647484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7560" tIns="187560" rIns="187560" bIns="187560" anchor="t">
            <a:spAutoFit/>
          </a:bodyPr>
          <a:lstStyle/>
          <a:p>
            <a:pPr algn="just">
              <a:lnSpc>
                <a:spcPct val="100000"/>
              </a:lnSpc>
              <a:spcBef>
                <a:spcPts val="760"/>
              </a:spcBef>
              <a:tabLst>
                <a:tab pos="0" algn="l"/>
              </a:tabLst>
            </a:pPr>
            <a:r>
              <a:rPr lang="el-GR" sz="3800" b="0" i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Σ12: Δεν έχει τελειώσει ειδική αγωγή και δεν με ενδιαφέρει. Θέλω να έχει χημεία με τον μικρό, να μπορεί να τον χειρίζεται. Η κοπέλα αυτή τον ξέρει απ’ όταν γεννήθηκε, τον αγαπάει και τον προσέχει.</a:t>
            </a:r>
            <a:endParaRPr lang="el-GR" sz="3800" b="0" strike="noStrike" spc="-1" dirty="0">
              <a:latin typeface="Arial"/>
            </a:endParaRPr>
          </a:p>
        </p:txBody>
      </p:sp>
      <p:sp>
        <p:nvSpPr>
          <p:cNvPr id="49" name="Θέση κειμένου 7"/>
          <p:cNvSpPr/>
          <p:nvPr/>
        </p:nvSpPr>
        <p:spPr>
          <a:xfrm>
            <a:off x="648000" y="21076560"/>
            <a:ext cx="11891880" cy="4933876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87560" tIns="187560" rIns="187560" bIns="187560" anchor="t">
            <a:spAutoFit/>
          </a:bodyPr>
          <a:lstStyle/>
          <a:p>
            <a:pPr algn="just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3) Καθήκοντα των ειδικών βοηθών: υποστήριξη του παιδιού:  </a:t>
            </a:r>
            <a:endParaRPr lang="el-GR" sz="38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στην τάξη και κατά τις σχολικές εκδρομές</a:t>
            </a:r>
            <a:endParaRPr lang="el-GR" sz="38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στο ολοήμερο και στο σπίτι:</a:t>
            </a:r>
            <a:endParaRPr lang="el-GR" sz="3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</p:txBody>
      </p:sp>
      <p:sp>
        <p:nvSpPr>
          <p:cNvPr id="50" name="Text Placeholder 9"/>
          <p:cNvSpPr/>
          <p:nvPr/>
        </p:nvSpPr>
        <p:spPr>
          <a:xfrm>
            <a:off x="1318680" y="23796000"/>
            <a:ext cx="10200960" cy="2112840"/>
          </a:xfrm>
          <a:prstGeom prst="rect">
            <a:avLst/>
          </a:prstGeom>
          <a:solidFill>
            <a:srgbClr val="647484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7560" tIns="187560" rIns="187560" bIns="187560" anchor="t">
            <a:spAutoFit/>
          </a:bodyPr>
          <a:lstStyle/>
          <a:p>
            <a:pPr algn="just">
              <a:lnSpc>
                <a:spcPct val="100000"/>
              </a:lnSpc>
              <a:spcBef>
                <a:spcPts val="760"/>
              </a:spcBef>
              <a:tabLst>
                <a:tab pos="0" algn="l"/>
              </a:tabLst>
            </a:pPr>
            <a:r>
              <a:rPr lang="el-GR" sz="3800" b="0" i="1" strike="noStrike" spc="-1">
                <a:solidFill>
                  <a:srgbClr val="FFFFFF"/>
                </a:solidFill>
                <a:latin typeface="Calibri"/>
                <a:ea typeface="DejaVu Sans"/>
              </a:rPr>
              <a:t>Σ23: Αν δεν τελείωνε ο γιος μου τα μαθήματά του στο ολοήμερο, αμέσως μετά το σχολείο ερχόταν στο σπίτι για να συνεχίσουν μέχρι να τελειώσουν.</a:t>
            </a:r>
            <a:endParaRPr lang="el-GR" sz="3800" b="0" strike="noStrike" spc="-1">
              <a:latin typeface="Arial"/>
            </a:endParaRPr>
          </a:p>
        </p:txBody>
      </p:sp>
      <p:sp>
        <p:nvSpPr>
          <p:cNvPr id="51" name="Θέση κειμένου 9"/>
          <p:cNvSpPr/>
          <p:nvPr/>
        </p:nvSpPr>
        <p:spPr>
          <a:xfrm>
            <a:off x="13163400" y="21117600"/>
            <a:ext cx="11585880" cy="365760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7560" tIns="187560" rIns="187560" bIns="187560" anchor="t">
            <a:spAutoFit/>
          </a:bodyPr>
          <a:lstStyle/>
          <a:p>
            <a:pPr>
              <a:lnSpc>
                <a:spcPct val="100000"/>
              </a:lnSpc>
              <a:spcBef>
                <a:spcPts val="760"/>
              </a:spcBef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4) Οι γονείς επιζητούν από τους ειδικούς βοηθούς: </a:t>
            </a:r>
            <a:endParaRPr lang="el-GR" sz="3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60"/>
              </a:spcBef>
              <a:buClr>
                <a:srgbClr val="000000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να επιβλέπουν και να φροντίζουν το παιδί τους:</a:t>
            </a:r>
            <a:endParaRPr lang="el-GR" sz="3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60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60"/>
              </a:spcBef>
              <a:tabLst>
                <a:tab pos="0" algn="l"/>
              </a:tabLst>
            </a:pPr>
            <a:endParaRPr lang="el-GR" sz="3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60"/>
              </a:spcBef>
              <a:buClr>
                <a:srgbClr val="000000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Ρόλος </a:t>
            </a:r>
            <a:r>
              <a:rPr lang="el-GR" sz="38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φροντιστικός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όχι παιδαγωγικός.</a:t>
            </a:r>
            <a:endParaRPr lang="el-GR" sz="3800" b="0" strike="noStrike" spc="-1" dirty="0">
              <a:latin typeface="Arial"/>
            </a:endParaRPr>
          </a:p>
        </p:txBody>
      </p:sp>
      <p:sp>
        <p:nvSpPr>
          <p:cNvPr id="52" name="Text Placeholder 9"/>
          <p:cNvSpPr/>
          <p:nvPr/>
        </p:nvSpPr>
        <p:spPr>
          <a:xfrm>
            <a:off x="13539960" y="22793400"/>
            <a:ext cx="10209240" cy="954360"/>
          </a:xfrm>
          <a:prstGeom prst="rect">
            <a:avLst/>
          </a:prstGeom>
          <a:solidFill>
            <a:srgbClr val="647484"/>
          </a:solidFill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7560" tIns="187560" rIns="187560" bIns="187560" anchor="t">
            <a:spAutoFit/>
          </a:bodyPr>
          <a:lstStyle/>
          <a:p>
            <a:pPr algn="just">
              <a:lnSpc>
                <a:spcPct val="100000"/>
              </a:lnSpc>
              <a:spcBef>
                <a:spcPts val="760"/>
              </a:spcBef>
              <a:tabLst>
                <a:tab pos="0" algn="l"/>
              </a:tabLst>
            </a:pPr>
            <a:r>
              <a:rPr lang="el-GR" sz="3800" b="0" i="1" strike="noStrike" spc="-1">
                <a:solidFill>
                  <a:srgbClr val="FFFFFF"/>
                </a:solidFill>
                <a:latin typeface="Calibri"/>
                <a:ea typeface="DejaVu Sans"/>
              </a:rPr>
              <a:t>Σ12: Να τον φροντίζει σαν να είναι δικό της παιδί.</a:t>
            </a:r>
            <a:endParaRPr lang="el-GR" sz="3800" b="0" strike="noStrike" spc="-1">
              <a:latin typeface="Arial"/>
            </a:endParaRPr>
          </a:p>
        </p:txBody>
      </p:sp>
      <p:sp>
        <p:nvSpPr>
          <p:cNvPr id="53" name="Text Placeholder 9"/>
          <p:cNvSpPr/>
          <p:nvPr/>
        </p:nvSpPr>
        <p:spPr>
          <a:xfrm>
            <a:off x="1440000" y="26204040"/>
            <a:ext cx="22705920" cy="340740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90000"/>
              </a:lnSpc>
              <a:spcBef>
                <a:spcPts val="2755"/>
              </a:spcBef>
              <a:tabLst>
                <a:tab pos="0" algn="l"/>
              </a:tabLst>
            </a:pPr>
            <a:r>
              <a:rPr lang="el-GR" sz="3800" b="0" strike="noStrike" spc="-1">
                <a:solidFill>
                  <a:srgbClr val="000000"/>
                </a:solidFill>
                <a:latin typeface="Calibri"/>
                <a:ea typeface="Calibri"/>
              </a:rPr>
              <a:t>5) Η μηνιαία αμοιβή των ειδικών βοηθών </a:t>
            </a:r>
            <a:endParaRPr lang="el-GR" sz="3800" b="0" strike="noStrike" spc="-1">
              <a:latin typeface="Arial"/>
            </a:endParaRPr>
          </a:p>
        </p:txBody>
      </p:sp>
      <p:graphicFrame>
        <p:nvGraphicFramePr>
          <p:cNvPr id="54" name="Πίνακας 33"/>
          <p:cNvGraphicFramePr/>
          <p:nvPr>
            <p:extLst>
              <p:ext uri="{D42A27DB-BD31-4B8C-83A1-F6EECF244321}">
                <p14:modId xmlns:p14="http://schemas.microsoft.com/office/powerpoint/2010/main" val="3577657781"/>
              </p:ext>
            </p:extLst>
          </p:nvPr>
        </p:nvGraphicFramePr>
        <p:xfrm>
          <a:off x="3765960" y="27023760"/>
          <a:ext cx="19044720" cy="2442960"/>
        </p:xfrm>
        <a:graphic>
          <a:graphicData uri="http://schemas.openxmlformats.org/drawingml/2006/table">
            <a:tbl>
              <a:tblPr/>
              <a:tblGrid>
                <a:gridCol w="6348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48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9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l-GR" sz="3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Ελάχιστη μηνιαία αμοιβή</a:t>
                      </a:r>
                      <a:endParaRPr lang="el-GR" sz="3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F4F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38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Μέγιστη μηνιαία αμοιβή</a:t>
                      </a:r>
                      <a:endParaRPr lang="el-GR" sz="3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F4F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38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Μέσος όρος μηνιαίων αμοιβών</a:t>
                      </a:r>
                      <a:endParaRPr lang="el-GR" sz="3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F4F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38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70€</a:t>
                      </a:r>
                      <a:endParaRPr lang="el-GR" sz="3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2F4F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38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600€</a:t>
                      </a:r>
                      <a:endParaRPr lang="el-GR" sz="3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2F4F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3800" b="0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334,5€</a:t>
                      </a:r>
                      <a:endParaRPr lang="el-GR" sz="3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2F4F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5" name="Text Placeholder 5"/>
          <p:cNvSpPr/>
          <p:nvPr/>
        </p:nvSpPr>
        <p:spPr>
          <a:xfrm>
            <a:off x="1162800" y="29683800"/>
            <a:ext cx="23025960" cy="2805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90000"/>
              </a:lnSpc>
              <a:spcAft>
                <a:spcPts val="601"/>
              </a:spcAft>
              <a:tabLst>
                <a:tab pos="0" algn="l"/>
              </a:tabLst>
            </a:pPr>
            <a:r>
              <a:rPr lang="el-GR" sz="4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Συμπεράσματα</a:t>
            </a:r>
            <a:endParaRPr lang="el-GR" sz="4000" b="0" strike="noStrike" spc="-1" dirty="0">
              <a:latin typeface="Arial"/>
            </a:endParaRPr>
          </a:p>
          <a:p>
            <a:pPr marL="630000" indent="-630000" algn="ctr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Οι γονείς εμπλέκονται στη δημόσια εκπαίδευση αναλαμβάνοντας έναν ρόλο εργοδότη.</a:t>
            </a:r>
            <a:endParaRPr lang="el-GR" sz="3800" b="0" strike="noStrike" spc="-1" dirty="0">
              <a:latin typeface="Arial"/>
            </a:endParaRPr>
          </a:p>
          <a:p>
            <a:pPr marL="630000" indent="-630000" algn="ctr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Η ευθύνη και το κόστος της εκπαίδευσης των ανάπηρων παιδιών μετατίθεται στους γονείς².</a:t>
            </a:r>
            <a:endParaRPr lang="el-GR" sz="3800" b="0" strike="noStrike" spc="-1" dirty="0">
              <a:latin typeface="Arial"/>
            </a:endParaRPr>
          </a:p>
          <a:p>
            <a:pPr marL="630000" indent="-630000" algn="ctr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Οι ειδικοί βοηθοί εργάζονται με ιδιαίτερα ελαστικές σχέσεις εργασίας.</a:t>
            </a:r>
            <a:endParaRPr lang="el-GR" sz="3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→ Έτσι, εξυπηρετούνται οι νεοφιλελεύθερες-</a:t>
            </a:r>
            <a:r>
              <a:rPr lang="el-GR" sz="38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νεοσυντηρητικές</a:t>
            </a:r>
            <a:r>
              <a:rPr lang="el-GR" sz="3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πολιτικές στην εκπαίδευση.</a:t>
            </a:r>
            <a:endParaRPr lang="el-GR" sz="3800" b="0" strike="noStrike" spc="-1" dirty="0">
              <a:latin typeface="Arial"/>
            </a:endParaRPr>
          </a:p>
        </p:txBody>
      </p:sp>
      <p:sp>
        <p:nvSpPr>
          <p:cNvPr id="56" name="Text Placeholder 8"/>
          <p:cNvSpPr/>
          <p:nvPr/>
        </p:nvSpPr>
        <p:spPr>
          <a:xfrm>
            <a:off x="239400" y="31847400"/>
            <a:ext cx="7193520" cy="74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Text Placeholder 1"/>
          <p:cNvSpPr/>
          <p:nvPr/>
        </p:nvSpPr>
        <p:spPr>
          <a:xfrm>
            <a:off x="521280" y="32745960"/>
            <a:ext cx="24257160" cy="337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457200" indent="-457200" algn="just">
              <a:lnSpc>
                <a:spcPct val="100000"/>
              </a:lnSpc>
              <a:tabLst>
                <a:tab pos="0" algn="l"/>
              </a:tabLst>
            </a:pPr>
            <a:r>
              <a:rPr lang="el-GR" sz="4000" b="1" strike="noStrike" spc="-1">
                <a:solidFill>
                  <a:srgbClr val="000000"/>
                </a:solidFill>
                <a:latin typeface="Calibri"/>
                <a:ea typeface="DejaVu Sans"/>
              </a:rPr>
              <a:t>Βιβλιογραφικές αναφορές</a:t>
            </a:r>
            <a:endParaRPr lang="el-GR" sz="4000" b="0" strike="noStrike" spc="-1">
              <a:latin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</a:tabLst>
            </a:pPr>
            <a:r>
              <a:rPr lang="el-GR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¹ Νόμος 4186 (ΦΕΚ 193/Α/17-9-2013). </a:t>
            </a:r>
            <a:r>
              <a:rPr lang="el-GR" sz="2800" b="0" i="1" strike="noStrike" spc="-1">
                <a:solidFill>
                  <a:srgbClr val="000000"/>
                </a:solidFill>
                <a:latin typeface="Calibri"/>
                <a:ea typeface="Times New Roman"/>
              </a:rPr>
              <a:t>Αναδιάρθρωση της Δευτεροβάθμιας Εκπαίδευσης και λοιπές διατάξεις</a:t>
            </a:r>
            <a:r>
              <a:rPr lang="el-GR" sz="1800" b="0" i="1" strike="noStrike" spc="-1">
                <a:solidFill>
                  <a:srgbClr val="000000"/>
                </a:solidFill>
                <a:latin typeface="Arial"/>
                <a:ea typeface="Times New Roman"/>
              </a:rPr>
              <a:t>.</a:t>
            </a:r>
            <a:endParaRPr lang="el-GR" sz="1800" b="0" strike="noStrike" spc="-1">
              <a:latin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</a:tabLst>
            </a:pPr>
            <a:r>
              <a:rPr lang="el-GR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² Συνήγορος του Πολίτη (2009). </a:t>
            </a:r>
            <a:r>
              <a:rPr lang="el-GR" sz="2800" b="0" i="1" strike="noStrike" spc="-1">
                <a:solidFill>
                  <a:srgbClr val="000000"/>
                </a:solidFill>
                <a:latin typeface="Calibri"/>
                <a:ea typeface="Times New Roman"/>
              </a:rPr>
              <a:t>Εφαρμογή του θεσμού της παράλληλης στήριξης μαθητών με αναπηρία ή με ειδικές εκπαιδευτικές ανάγκες</a:t>
            </a:r>
            <a:r>
              <a:rPr lang="el-GR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. </a:t>
            </a:r>
            <a:r>
              <a:rPr lang="el-GR" sz="2800" b="0" u="sng" strike="noStrike" spc="-1">
                <a:solidFill>
                  <a:srgbClr val="0563C1"/>
                </a:solidFill>
                <a:uFillTx/>
                <a:latin typeface="Calibri"/>
                <a:ea typeface="Times New Roman"/>
                <a:hlinkClick r:id="rId2"/>
              </a:rPr>
              <a:t>https://www.synigoros.gr/resources/docs/173844.pdf</a:t>
            </a:r>
            <a:endParaRPr lang="el-GR" sz="2800" b="0" strike="noStrike" spc="-1">
              <a:latin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</a:tabLst>
            </a:pPr>
            <a:r>
              <a:rPr lang="el-GR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² Συνήγορος του Πολίτη (2015). </a:t>
            </a:r>
            <a:r>
              <a:rPr lang="el-GR" sz="2800" b="0" i="1" strike="noStrike" spc="-1">
                <a:solidFill>
                  <a:srgbClr val="000000"/>
                </a:solidFill>
                <a:latin typeface="Calibri"/>
                <a:ea typeface="Times New Roman"/>
              </a:rPr>
              <a:t>Προβλήματα στην υλοποίηση του δικαιώματος στην εκπαίδευση των παιδιών με αναπηρία ή/και με ειδικές εκπαιδευτικές ανάγκες</a:t>
            </a:r>
            <a:r>
              <a:rPr lang="el-GR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. </a:t>
            </a:r>
            <a:r>
              <a:rPr lang="el-GR" sz="2800" b="0" u="sng" strike="noStrike" spc="-1">
                <a:solidFill>
                  <a:srgbClr val="0563C1"/>
                </a:solidFill>
                <a:uFillTx/>
                <a:latin typeface="Calibri"/>
                <a:ea typeface="Times New Roman"/>
                <a:hlinkClick r:id="rId3"/>
              </a:rPr>
              <a:t>https://www.synigoros.gr/resources/porisma-eidikh-agwgh.pdf</a:t>
            </a:r>
            <a:r>
              <a:rPr lang="el-GR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lang="el-GR" sz="2800" b="0" strike="noStrike" spc="-1">
              <a:latin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</a:tabLst>
            </a:pPr>
            <a:endParaRPr lang="el-GR" sz="2800" b="0" strike="noStrike" spc="-1">
              <a:latin typeface="Arial"/>
            </a:endParaRPr>
          </a:p>
        </p:txBody>
      </p:sp>
      <p:graphicFrame>
        <p:nvGraphicFramePr>
          <p:cNvPr id="58" name="27 - Πίνακας"/>
          <p:cNvGraphicFramePr/>
          <p:nvPr>
            <p:extLst>
              <p:ext uri="{D42A27DB-BD31-4B8C-83A1-F6EECF244321}">
                <p14:modId xmlns:p14="http://schemas.microsoft.com/office/powerpoint/2010/main" val="1811654046"/>
              </p:ext>
            </p:extLst>
          </p:nvPr>
        </p:nvGraphicFramePr>
        <p:xfrm>
          <a:off x="611640" y="15071760"/>
          <a:ext cx="11936880" cy="5787960"/>
        </p:xfrm>
        <a:graphic>
          <a:graphicData uri="http://schemas.openxmlformats.org/drawingml/2006/table">
            <a:tbl>
              <a:tblPr/>
              <a:tblGrid>
                <a:gridCol w="1193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09600">
                <a:tc>
                  <a:txBody>
                    <a:bodyPr/>
                    <a:lstStyle/>
                    <a:p>
                      <a:pPr marL="743040" indent="-743040" algn="just"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StarSymbol"/>
                        <a:buAutoNum type="arabicParenR"/>
                      </a:pPr>
                      <a:r>
                        <a:rPr lang="el-GR" sz="3800" b="1" strike="noStrike" spc="-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Λόγοι που ωθούν τους γονείς στην πρόσληψη ειδικών βοηθών:</a:t>
                      </a:r>
                      <a:endParaRPr lang="el-GR" sz="3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2F4F4F"/>
                      </a:solidFill>
                    </a:lnB>
                    <a:solidFill>
                      <a:srgbClr val="2F4F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0280">
                <a:tc>
                  <a:txBody>
                    <a:bodyPr/>
                    <a:lstStyle/>
                    <a:p>
                      <a:pPr marL="216000" indent="-216000" algn="l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lang="el-GR" sz="3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αδυναμίες και προβλήματα στον θεσμό της παράλληλης στήριξης</a:t>
                      </a:r>
                      <a:endParaRPr lang="el-GR" sz="3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2F4F4F"/>
                      </a:solidFill>
                    </a:lnL>
                    <a:lnR w="12240">
                      <a:solidFill>
                        <a:srgbClr val="2F4F4F"/>
                      </a:solidFill>
                    </a:lnR>
                    <a:lnT w="38160" cap="flat" cmpd="sng" algn="ctr">
                      <a:solidFill>
                        <a:srgbClr val="2F4F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2F4F4F"/>
                      </a:solidFill>
                    </a:lnB>
                    <a:solidFill>
                      <a:srgbClr val="F5D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0280">
                <a:tc>
                  <a:txBody>
                    <a:bodyPr/>
                    <a:lstStyle/>
                    <a:p>
                      <a:pPr marL="216000" indent="-216000" algn="l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lang="el-GR" sz="3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ελευθερία γονέων για την επιβολή κριτηρίων ως προς τον ρόλο του ειδικού βοηθού</a:t>
                      </a:r>
                      <a:endParaRPr lang="el-GR" sz="3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2F4F4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A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480">
                <a:tc>
                  <a:txBody>
                    <a:bodyPr/>
                    <a:lstStyle/>
                    <a:p>
                      <a:pPr marL="216000" indent="-216000" algn="l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lang="el-GR" sz="3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γνωμάτευση για φοίτηση σε ειδικό σχολείο/τμήμα ένταξης</a:t>
                      </a:r>
                      <a:endParaRPr lang="el-GR" sz="3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5DE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040">
                <a:tc>
                  <a:txBody>
                    <a:bodyPr/>
                    <a:lstStyle/>
                    <a:p>
                      <a:pPr marL="216000" indent="-216000" algn="l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lang="el-GR" sz="3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απόρριψη αιτήματος για παράλληλη στήριξη</a:t>
                      </a:r>
                      <a:endParaRPr lang="el-GR" sz="3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A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648</TotalTime>
  <Words>623</Words>
  <Application>Microsoft Macintosh PowerPoint</Application>
  <PresentationFormat>Προσαρμογή</PresentationFormat>
  <Paragraphs>58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StarSymbol</vt:lpstr>
      <vt:lpstr>Symbol</vt:lpstr>
      <vt:lpstr>Wingdings</vt:lpstr>
      <vt:lpstr>Office Theme</vt:lpstr>
      <vt:lpstr>«Δεν έχει τελειώσει ειδική αγωγή και δεν με ενδιαφέρει». Διερεύνηση των γονικών απόψεων για την υποστήριξη των παιδιών τους από ειδικό βοηθό.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subject/>
  <dc:creator>Λαμπρινή Μπίστα</dc:creator>
  <dc:description/>
  <cp:lastModifiedBy>Athanasios Koutsoklenis</cp:lastModifiedBy>
  <cp:revision>37</cp:revision>
  <dcterms:created xsi:type="dcterms:W3CDTF">2022-10-01T07:06:19Z</dcterms:created>
  <dcterms:modified xsi:type="dcterms:W3CDTF">2023-03-13T08:36:38Z</dcterms:modified>
  <dc:language>el-GR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Προσαρμογή</vt:lpwstr>
  </property>
  <property fmtid="{D5CDD505-2E9C-101B-9397-08002B2CF9AE}" pid="3" name="Slides">
    <vt:i4>1</vt:i4>
  </property>
</Properties>
</file>