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91" r:id="rId3"/>
    <p:sldId id="257" r:id="rId4"/>
    <p:sldId id="260" r:id="rId5"/>
    <p:sldId id="261" r:id="rId6"/>
    <p:sldId id="263" r:id="rId7"/>
    <p:sldId id="269" r:id="rId8"/>
    <p:sldId id="262" r:id="rId9"/>
    <p:sldId id="264" r:id="rId10"/>
    <p:sldId id="265" r:id="rId11"/>
    <p:sldId id="266" r:id="rId12"/>
    <p:sldId id="267" r:id="rId13"/>
    <p:sldId id="268" r:id="rId14"/>
    <p:sldId id="259" r:id="rId15"/>
    <p:sldId id="258" r:id="rId16"/>
    <p:sldId id="270" r:id="rId17"/>
    <p:sldId id="272" r:id="rId18"/>
    <p:sldId id="271"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8CFFB1-7E53-4908-99B3-A99FC6AFC6E3}" type="datetimeFigureOut">
              <a:rPr lang="el-GR" smtClean="0"/>
              <a:pPr/>
              <a:t>9/4/2020</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B57F0C-BBF7-405C-9224-F18291A63B1E}" type="slidenum">
              <a:rPr lang="el-GR" smtClean="0"/>
              <a:pPr/>
              <a:t>‹#›</a:t>
            </a:fld>
            <a:endParaRPr lang="el-GR"/>
          </a:p>
        </p:txBody>
      </p:sp>
    </p:spTree>
    <p:extLst>
      <p:ext uri="{BB962C8B-B14F-4D97-AF65-F5344CB8AC3E}">
        <p14:creationId xmlns:p14="http://schemas.microsoft.com/office/powerpoint/2010/main" xmlns="" val="3840529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C9B57F0C-BBF7-405C-9224-F18291A63B1E}" type="slidenum">
              <a:rPr lang="el-GR" smtClean="0"/>
              <a:pPr/>
              <a:t>24</a:t>
            </a:fld>
            <a:endParaRPr lang="el-GR"/>
          </a:p>
        </p:txBody>
      </p:sp>
    </p:spTree>
    <p:extLst>
      <p:ext uri="{BB962C8B-B14F-4D97-AF65-F5344CB8AC3E}">
        <p14:creationId xmlns:p14="http://schemas.microsoft.com/office/powerpoint/2010/main" xmlns="" val="533391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73DB2409-962F-41FB-862C-9E9A69A282E6}" type="datetimeFigureOut">
              <a:rPr lang="el-GR" smtClean="0"/>
              <a:pPr/>
              <a:t>9/4/2020</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0A3831AD-0EB6-470F-A25D-9BAAE5399D6A}" type="slidenum">
              <a:rPr lang="el-GR" smtClean="0"/>
              <a:pPr/>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73DB2409-962F-41FB-862C-9E9A69A282E6}"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73DB2409-962F-41FB-862C-9E9A69A282E6}"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73DB2409-962F-41FB-862C-9E9A69A282E6}"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73DB2409-962F-41FB-862C-9E9A69A282E6}"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0A3831AD-0EB6-470F-A25D-9BAAE5399D6A}"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73DB2409-962F-41FB-862C-9E9A69A282E6}"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73DB2409-962F-41FB-862C-9E9A69A282E6}" type="datetimeFigureOut">
              <a:rPr lang="el-GR" smtClean="0"/>
              <a:pPr/>
              <a:t>9/4/2020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73DB2409-962F-41FB-862C-9E9A69A282E6}" type="datetimeFigureOut">
              <a:rPr lang="el-GR" smtClean="0"/>
              <a:pPr/>
              <a:t>9/4/2020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3DB2409-962F-41FB-862C-9E9A69A282E6}" type="datetimeFigureOut">
              <a:rPr lang="el-GR" smtClean="0"/>
              <a:pPr/>
              <a:t>9/4/2020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73DB2409-962F-41FB-862C-9E9A69A282E6}"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73DB2409-962F-41FB-862C-9E9A69A282E6}"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A3831AD-0EB6-470F-A25D-9BAAE5399D6A}"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3DB2409-962F-41FB-862C-9E9A69A282E6}" type="datetimeFigureOut">
              <a:rPr lang="el-GR" smtClean="0"/>
              <a:pPr/>
              <a:t>9/4/2020</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A3831AD-0EB6-470F-A25D-9BAAE5399D6A}"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smtClean="0"/>
              <a:t>Η ΑΠΑΓΟΡΕΥΣΗ ΤΩΝ ΑΝΤΙΑΝΤΑΓΩΝΙΣΤΙΚΩΝ ΠΡΑΚΤΙΚΩΝ</a:t>
            </a:r>
            <a:br>
              <a:rPr lang="el-GR" dirty="0" smtClean="0"/>
            </a:br>
            <a:r>
              <a:rPr lang="el-GR" dirty="0" smtClean="0"/>
              <a:t>ΑΡΘΡΑ 101 και 102 </a:t>
            </a:r>
            <a:r>
              <a:rPr lang="el-GR" dirty="0" err="1" smtClean="0"/>
              <a:t>σλεε</a:t>
            </a:r>
            <a:endParaRPr lang="el-GR" dirty="0"/>
          </a:p>
        </p:txBody>
      </p:sp>
      <p:sp>
        <p:nvSpPr>
          <p:cNvPr id="3" name="Υπότιτλος 2"/>
          <p:cNvSpPr>
            <a:spLocks noGrp="1"/>
          </p:cNvSpPr>
          <p:nvPr>
            <p:ph type="subTitle" idx="1"/>
          </p:nvPr>
        </p:nvSpPr>
        <p:spPr/>
        <p:txBody>
          <a:bodyPr/>
          <a:lstStyle/>
          <a:p>
            <a:r>
              <a:rPr lang="el-GR" dirty="0" smtClean="0"/>
              <a:t>Δρ Δημήτριος </a:t>
            </a:r>
            <a:r>
              <a:rPr lang="el-GR" dirty="0" err="1" smtClean="0"/>
              <a:t>Βουγιούκας</a:t>
            </a:r>
            <a:endParaRPr lang="el-GR" dirty="0" smtClean="0"/>
          </a:p>
          <a:p>
            <a:r>
              <a:rPr lang="el-GR" dirty="0" smtClean="0"/>
              <a:t>Ειδικός Επιστήμονας Νομικής Σχολής ΔΠΘ</a:t>
            </a:r>
          </a:p>
        </p:txBody>
      </p:sp>
    </p:spTree>
    <p:extLst>
      <p:ext uri="{BB962C8B-B14F-4D97-AF65-F5344CB8AC3E}">
        <p14:creationId xmlns:p14="http://schemas.microsoft.com/office/powerpoint/2010/main" xmlns="" val="2631094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Απόφαση ένωσης επιχειρήσεων</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ea typeface="ＭＳ Ｐゴシック" charset="-128"/>
              </a:rPr>
              <a:t>Η απόφαση ερμηνεύεται ευρέως : κάθε έκφραση βουλήσεως, αρκεί να επηρεάζει άμεσα ή έμμεσα την εμπορική συμπεριφορά των μελών της ένωσης, Απόφαση θεωρείται το ίδιο το καταστατικό ή ο εσωτερικός οργανισμός της ένωσης</a:t>
            </a:r>
          </a:p>
          <a:p>
            <a:r>
              <a:rPr lang="el-GR" dirty="0" smtClean="0">
                <a:ea typeface="ＭＳ Ｐゴシック" charset="-128"/>
              </a:rPr>
              <a:t>Δεν αποκλείεται η σωρευτική συμμετοχή σε μία παράβαση τόσο της ένωσης όσο και των μελών της. Για να θεωρηθεί υπαίτια η ένωση της παράβασης και να της επιβληθεί κύρωση θα πρέπει να αποδειχθεί ότι είχε αυτοτελή συμπεριφορά σε σχέση με αυτή των μελών της</a:t>
            </a:r>
          </a:p>
          <a:p>
            <a:r>
              <a:rPr lang="el-GR" dirty="0" smtClean="0">
                <a:ea typeface="ＭＳ Ｐゴシック" charset="-128"/>
              </a:rPr>
              <a:t>Υπόθεση Τσιμέντου (Τ-25/95, </a:t>
            </a:r>
            <a:r>
              <a:rPr lang="en-US" dirty="0" err="1" smtClean="0">
                <a:ea typeface="ＭＳ Ｐゴシック" charset="-128"/>
              </a:rPr>
              <a:t>Cimenteries</a:t>
            </a:r>
            <a:r>
              <a:rPr lang="en-US" dirty="0" smtClean="0">
                <a:ea typeface="ＭＳ Ｐゴシック" charset="-128"/>
              </a:rPr>
              <a:t>/Commission</a:t>
            </a:r>
            <a:r>
              <a:rPr lang="el-GR" dirty="0" smtClean="0">
                <a:ea typeface="ＭＳ Ｐゴシック" charset="-128"/>
              </a:rPr>
              <a:t>)</a:t>
            </a:r>
            <a:r>
              <a:rPr lang="en-US" dirty="0" smtClean="0">
                <a:ea typeface="ＭＳ Ｐゴシック" charset="-128"/>
              </a:rPr>
              <a:t> : </a:t>
            </a:r>
            <a:r>
              <a:rPr lang="el-GR" dirty="0" smtClean="0">
                <a:ea typeface="ＭＳ Ｐゴシック" charset="-128"/>
              </a:rPr>
              <a:t>Δεν παραβιάζεται η αρχή</a:t>
            </a:r>
            <a:r>
              <a:rPr lang="en-US" dirty="0" smtClean="0">
                <a:ea typeface="ＭＳ Ｐゴシック" charset="-128"/>
              </a:rPr>
              <a:t> ne </a:t>
            </a:r>
            <a:r>
              <a:rPr lang="en-US" dirty="0" err="1" smtClean="0">
                <a:ea typeface="ＭＳ Ｐゴシック" charset="-128"/>
              </a:rPr>
              <a:t>bis</a:t>
            </a:r>
            <a:r>
              <a:rPr lang="en-US" dirty="0" smtClean="0">
                <a:ea typeface="ＭＳ Ｐゴシック" charset="-128"/>
              </a:rPr>
              <a:t> in idem</a:t>
            </a:r>
            <a:r>
              <a:rPr lang="el-GR" dirty="0" smtClean="0">
                <a:ea typeface="ＭＳ Ｐゴシック" charset="-128"/>
              </a:rPr>
              <a:t> με την επιβολή κυρώσεων τόσο στην ένωση όσο και στα μέλη της</a:t>
            </a:r>
            <a:endParaRPr lang="el-GR" dirty="0"/>
          </a:p>
        </p:txBody>
      </p:sp>
    </p:spTree>
    <p:extLst>
      <p:ext uri="{BB962C8B-B14F-4D97-AF65-F5344CB8AC3E}">
        <p14:creationId xmlns:p14="http://schemas.microsoft.com/office/powerpoint/2010/main" xmlns="" val="1000522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Εναρμονισμένη Πρακτική</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Αποτελεί δημιούργημα του δικαίου ανταγωνισμού για αν διευρύνει το πεδίο εφαρμογής της παραγράφου 1 του 101 ΣΛΕΕ, επιτρέποντας την καταστολή </a:t>
            </a:r>
            <a:r>
              <a:rPr lang="el-GR" dirty="0" err="1" smtClean="0"/>
              <a:t>αντιανταγωνιστικών</a:t>
            </a:r>
            <a:r>
              <a:rPr lang="el-GR" dirty="0" smtClean="0"/>
              <a:t> μορφών συμπαιγνίας μεταξύ επιχειρήσεων που δεν συνιστούν συμφωνίες</a:t>
            </a:r>
          </a:p>
          <a:p>
            <a:r>
              <a:rPr lang="el-GR" dirty="0" smtClean="0"/>
              <a:t>Δυσχέρεια στην διάκριση ανάμεσα σε εναρμονισμένη πρακτική και παράλληλη συμπεριφορά ( είναι θεμιτό ο ανταγωνιστής να παρατηρεί τη συμπεριφορά των άλλων και να προσαρμόζει τη δική του)</a:t>
            </a:r>
          </a:p>
          <a:p>
            <a:r>
              <a:rPr lang="el-GR" dirty="0" smtClean="0">
                <a:ea typeface="ＭＳ Ｐゴシック" charset="-128"/>
              </a:rPr>
              <a:t>¨...μία μορφή συντονισμού που, χωρίς να φθάνει κατά κυριολεξία στην σύναψη συμβάσεως, αντικαθιστά ηθελημένα τους κινδύνους που ενέχει ο ανταγωνισμός με την έμπρακτη συνεργασία των επιχειρήσεων αυτών.¨ (ΔΕΕ 48/69 και 51/69 έως 57/69, </a:t>
            </a:r>
            <a:r>
              <a:rPr lang="en-GB" dirty="0" smtClean="0">
                <a:ea typeface="ＭＳ Ｐゴシック" charset="-128"/>
              </a:rPr>
              <a:t>ICI </a:t>
            </a:r>
            <a:r>
              <a:rPr lang="el-GR" dirty="0" smtClean="0">
                <a:ea typeface="ＭＳ Ｐゴシック" charset="-128"/>
              </a:rPr>
              <a:t>κατά Επιτροπής)</a:t>
            </a:r>
          </a:p>
          <a:p>
            <a:r>
              <a:rPr lang="el-GR" dirty="0" smtClean="0">
                <a:ea typeface="ＭＳ Ｐゴシック" charset="-128"/>
              </a:rPr>
              <a:t>Εξασφαλίζεται έτσι ότι, όταν οι επιχειρήσεις συνεργάζονται χωρίς να υπάρχει κανενός είδους συμφωνία, αλλά μόνο στη βάση της κοινής αντίληψης, η συγκεκριμένη σύμπραξη εμπίπτει στο άρθρο 101(1)</a:t>
            </a:r>
            <a:endParaRPr lang="el-GR" dirty="0"/>
          </a:p>
        </p:txBody>
      </p:sp>
    </p:spTree>
    <p:extLst>
      <p:ext uri="{BB962C8B-B14F-4D97-AF65-F5344CB8AC3E}">
        <p14:creationId xmlns:p14="http://schemas.microsoft.com/office/powerpoint/2010/main" xmlns="" val="891617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Κριτήρια ύπαρξης Εναρμονισμένης Πρακτικής (Ι)</a:t>
            </a:r>
            <a:endParaRPr lang="el-GR" dirty="0"/>
          </a:p>
        </p:txBody>
      </p:sp>
      <p:sp>
        <p:nvSpPr>
          <p:cNvPr id="3" name="2 - Θέση περιεχομένου"/>
          <p:cNvSpPr>
            <a:spLocks noGrp="1"/>
          </p:cNvSpPr>
          <p:nvPr>
            <p:ph idx="1"/>
          </p:nvPr>
        </p:nvSpPr>
        <p:spPr/>
        <p:txBody>
          <a:bodyPr>
            <a:normAutofit/>
          </a:bodyPr>
          <a:lstStyle/>
          <a:p>
            <a:r>
              <a:rPr lang="el-GR" dirty="0" smtClean="0">
                <a:ea typeface="ＭＳ Ｐゴシック" charset="-128"/>
              </a:rPr>
              <a:t>Άμεση ή έμμεση επαφή</a:t>
            </a:r>
          </a:p>
          <a:p>
            <a:r>
              <a:rPr lang="el-GR" dirty="0" smtClean="0">
                <a:ea typeface="ＭＳ Ｐゴシック" charset="-128"/>
              </a:rPr>
              <a:t>Κάποιο είδος συναίνεσης</a:t>
            </a:r>
          </a:p>
          <a:p>
            <a:pPr>
              <a:buNone/>
            </a:pPr>
            <a:r>
              <a:rPr lang="el-GR" dirty="0" smtClean="0">
                <a:ea typeface="ＭＳ Ｐゴシック" charset="-128"/>
              </a:rPr>
              <a:t>- Ανταλλαγή πληροφοριών</a:t>
            </a:r>
          </a:p>
          <a:p>
            <a:pPr>
              <a:buNone/>
            </a:pPr>
            <a:r>
              <a:rPr lang="el-GR" dirty="0" smtClean="0">
                <a:ea typeface="ＭＳ Ｐゴシック" charset="-128"/>
              </a:rPr>
              <a:t>- Μονομερής γνωστοποίηση</a:t>
            </a:r>
          </a:p>
          <a:p>
            <a:pPr>
              <a:buNone/>
            </a:pPr>
            <a:r>
              <a:rPr lang="el-GR" dirty="0" smtClean="0">
                <a:ea typeface="ＭＳ Ｐゴシック" charset="-128"/>
              </a:rPr>
              <a:t>- Δημόσιες ανακοινώσεις</a:t>
            </a:r>
          </a:p>
          <a:p>
            <a:r>
              <a:rPr lang="el-GR" dirty="0" smtClean="0">
                <a:ea typeface="ＭＳ Ｐゴシック" charset="-128"/>
              </a:rPr>
              <a:t>Επακόλουθη συμπεριφορά στην αγορά</a:t>
            </a:r>
            <a:endParaRPr lang="en-GB" dirty="0" smtClean="0">
              <a:ea typeface="ＭＳ Ｐゴシック" charset="-128"/>
            </a:endParaRPr>
          </a:p>
        </p:txBody>
      </p:sp>
    </p:spTree>
    <p:extLst>
      <p:ext uri="{BB962C8B-B14F-4D97-AF65-F5344CB8AC3E}">
        <p14:creationId xmlns:p14="http://schemas.microsoft.com/office/powerpoint/2010/main" xmlns="" val="916155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Κριτήρια ύπαρξης Εναρμονισμένης Πρακτικής (ΙΙ)</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Να υπάρχει συνδυασμός δύο στοιχείων : Από την ατομική συμπεριφορά κάθε επιχείρησης να δίδεται η εικόνα κοινής δραστηριότητας και να υπάρχει η βούληση προς εναρμόνιση</a:t>
            </a:r>
          </a:p>
          <a:p>
            <a:r>
              <a:rPr lang="el-GR" dirty="0" smtClean="0">
                <a:ea typeface="ＭＳ Ｐゴシック" charset="-128"/>
              </a:rPr>
              <a:t>¨ Ναι μεν </a:t>
            </a:r>
            <a:r>
              <a:rPr lang="el-GR" dirty="0" err="1" smtClean="0">
                <a:ea typeface="ＭＳ Ｐゴシック" charset="-128"/>
              </a:rPr>
              <a:t>ένας</a:t>
            </a:r>
            <a:r>
              <a:rPr lang="el-GR" dirty="0" smtClean="0">
                <a:ea typeface="ＭＳ Ｐゴシック" charset="-128"/>
              </a:rPr>
              <a:t> </a:t>
            </a:r>
            <a:r>
              <a:rPr lang="el-GR" dirty="0" err="1" smtClean="0">
                <a:ea typeface="ＭＳ Ｐゴシック" charset="-128"/>
              </a:rPr>
              <a:t>παραλληλισμός</a:t>
            </a:r>
            <a:r>
              <a:rPr lang="el-GR" dirty="0" smtClean="0">
                <a:ea typeface="ＭＳ Ｐゴシック" charset="-128"/>
              </a:rPr>
              <a:t> </a:t>
            </a:r>
            <a:r>
              <a:rPr lang="el-GR" dirty="0" err="1" smtClean="0">
                <a:ea typeface="ＭＳ Ｐゴシック" charset="-128"/>
              </a:rPr>
              <a:t>συμπεριφοράς</a:t>
            </a:r>
            <a:r>
              <a:rPr lang="el-GR" dirty="0" smtClean="0">
                <a:ea typeface="ＭＳ Ｐゴシック" charset="-128"/>
              </a:rPr>
              <a:t> δεν </a:t>
            </a:r>
            <a:r>
              <a:rPr lang="el-GR" dirty="0" err="1" smtClean="0">
                <a:ea typeface="ＭＳ Ｐゴシック" charset="-128"/>
              </a:rPr>
              <a:t>μπορεί</a:t>
            </a:r>
            <a:r>
              <a:rPr lang="el-GR" dirty="0" smtClean="0">
                <a:ea typeface="ＭＳ Ｐゴシック" charset="-128"/>
              </a:rPr>
              <a:t> </a:t>
            </a:r>
            <a:r>
              <a:rPr lang="el-GR" dirty="0" err="1" smtClean="0">
                <a:ea typeface="ＭＳ Ｐゴシック" charset="-128"/>
              </a:rPr>
              <a:t>από</a:t>
            </a:r>
            <a:r>
              <a:rPr lang="el-GR" dirty="0" smtClean="0">
                <a:ea typeface="ＭＳ Ｐゴシック" charset="-128"/>
              </a:rPr>
              <a:t> </a:t>
            </a:r>
            <a:r>
              <a:rPr lang="el-GR" dirty="0" err="1" smtClean="0">
                <a:ea typeface="ＭＳ Ｐゴシック" charset="-128"/>
              </a:rPr>
              <a:t>μόνος</a:t>
            </a:r>
            <a:r>
              <a:rPr lang="el-GR" dirty="0" smtClean="0">
                <a:ea typeface="ＭＳ Ｐゴシック" charset="-128"/>
              </a:rPr>
              <a:t> του να </a:t>
            </a:r>
            <a:r>
              <a:rPr lang="el-GR" dirty="0" err="1" smtClean="0">
                <a:ea typeface="ＭＳ Ｐゴシック" charset="-128"/>
              </a:rPr>
              <a:t>προσδιορίσει</a:t>
            </a:r>
            <a:r>
              <a:rPr lang="el-GR" dirty="0" smtClean="0">
                <a:ea typeface="ＭＳ Ｐゴシック" charset="-128"/>
              </a:rPr>
              <a:t> μια </a:t>
            </a:r>
            <a:r>
              <a:rPr lang="el-GR" dirty="0" err="1" smtClean="0">
                <a:ea typeface="ＭＳ Ｐゴシック" charset="-128"/>
              </a:rPr>
              <a:t>εναρμονισμένη</a:t>
            </a:r>
            <a:r>
              <a:rPr lang="el-GR" dirty="0" smtClean="0">
                <a:ea typeface="ＭＳ Ｐゴシック" charset="-128"/>
              </a:rPr>
              <a:t> </a:t>
            </a:r>
            <a:r>
              <a:rPr lang="el-GR" dirty="0" err="1" smtClean="0">
                <a:ea typeface="ＭＳ Ｐゴシック" charset="-128"/>
              </a:rPr>
              <a:t>πρακτική</a:t>
            </a:r>
            <a:r>
              <a:rPr lang="el-GR" dirty="0" smtClean="0">
                <a:ea typeface="ＭＳ Ｐゴシック" charset="-128"/>
              </a:rPr>
              <a:t>, </a:t>
            </a:r>
            <a:r>
              <a:rPr lang="el-GR" dirty="0" err="1" smtClean="0">
                <a:ea typeface="ＭＳ Ｐゴシック" charset="-128"/>
              </a:rPr>
              <a:t>μπορεί</a:t>
            </a:r>
            <a:r>
              <a:rPr lang="el-GR" dirty="0" smtClean="0">
                <a:ea typeface="ＭＳ Ｐゴシック" charset="-128"/>
              </a:rPr>
              <a:t> </a:t>
            </a:r>
            <a:r>
              <a:rPr lang="el-GR" dirty="0" err="1" smtClean="0">
                <a:ea typeface="ＭＳ Ｐゴシック" charset="-128"/>
              </a:rPr>
              <a:t>όμως</a:t>
            </a:r>
            <a:r>
              <a:rPr lang="el-GR" dirty="0" smtClean="0">
                <a:ea typeface="ＭＳ Ｐゴシック" charset="-128"/>
              </a:rPr>
              <a:t> να </a:t>
            </a:r>
            <a:r>
              <a:rPr lang="el-GR" dirty="0" err="1" smtClean="0">
                <a:ea typeface="ＭＳ Ｐゴシック" charset="-128"/>
              </a:rPr>
              <a:t>αποτελέσει</a:t>
            </a:r>
            <a:r>
              <a:rPr lang="el-GR" dirty="0" smtClean="0">
                <a:ea typeface="ＭＳ Ｐゴシック" charset="-128"/>
              </a:rPr>
              <a:t> </a:t>
            </a:r>
            <a:r>
              <a:rPr lang="el-GR" dirty="0" err="1" smtClean="0">
                <a:ea typeface="ＭＳ Ｐゴシック" charset="-128"/>
              </a:rPr>
              <a:t>σημαντική</a:t>
            </a:r>
            <a:r>
              <a:rPr lang="el-GR" dirty="0" smtClean="0">
                <a:ea typeface="ＭＳ Ｐゴシック" charset="-128"/>
              </a:rPr>
              <a:t> </a:t>
            </a:r>
            <a:r>
              <a:rPr lang="el-GR" dirty="0" err="1" smtClean="0">
                <a:ea typeface="ＭＳ Ｐゴシック" charset="-128"/>
              </a:rPr>
              <a:t>ένδειξη</a:t>
            </a:r>
            <a:r>
              <a:rPr lang="el-GR" dirty="0" smtClean="0">
                <a:ea typeface="ＭＳ Ｐゴシック" charset="-128"/>
              </a:rPr>
              <a:t> </a:t>
            </a:r>
            <a:r>
              <a:rPr lang="el-GR" dirty="0" err="1" smtClean="0">
                <a:ea typeface="ＭＳ Ｐゴシック" charset="-128"/>
              </a:rPr>
              <a:t>όταν</a:t>
            </a:r>
            <a:r>
              <a:rPr lang="el-GR" dirty="0" smtClean="0">
                <a:ea typeface="ＭＳ Ｐゴシック" charset="-128"/>
              </a:rPr>
              <a:t> </a:t>
            </a:r>
            <a:r>
              <a:rPr lang="el-GR" dirty="0" err="1" smtClean="0">
                <a:ea typeface="ＭＳ Ｐゴシック" charset="-128"/>
              </a:rPr>
              <a:t>καταλήγει</a:t>
            </a:r>
            <a:r>
              <a:rPr lang="el-GR" dirty="0" smtClean="0">
                <a:ea typeface="ＭＳ Ｐゴシック" charset="-128"/>
              </a:rPr>
              <a:t> σε </a:t>
            </a:r>
            <a:r>
              <a:rPr lang="el-GR" dirty="0" err="1" smtClean="0">
                <a:ea typeface="ＭＳ Ｐゴシック" charset="-128"/>
              </a:rPr>
              <a:t>όρους</a:t>
            </a:r>
            <a:r>
              <a:rPr lang="el-GR" dirty="0" smtClean="0">
                <a:ea typeface="ＭＳ Ｐゴシック" charset="-128"/>
              </a:rPr>
              <a:t> </a:t>
            </a:r>
            <a:r>
              <a:rPr lang="el-GR" dirty="0" err="1" smtClean="0">
                <a:ea typeface="ＭＳ Ｐゴシック" charset="-128"/>
              </a:rPr>
              <a:t>ανταγωνισμού</a:t>
            </a:r>
            <a:r>
              <a:rPr lang="el-GR" dirty="0" smtClean="0">
                <a:ea typeface="ＭＳ Ｐゴシック" charset="-128"/>
              </a:rPr>
              <a:t> που δεν </a:t>
            </a:r>
            <a:r>
              <a:rPr lang="el-GR" dirty="0" err="1" smtClean="0">
                <a:ea typeface="ＭＳ Ｐゴシック" charset="-128"/>
              </a:rPr>
              <a:t>ανταποκρίνονται</a:t>
            </a:r>
            <a:r>
              <a:rPr lang="el-GR" dirty="0" smtClean="0">
                <a:ea typeface="ＭＳ Ｐゴシック" charset="-128"/>
              </a:rPr>
              <a:t> στους </a:t>
            </a:r>
            <a:r>
              <a:rPr lang="el-GR" dirty="0" err="1" smtClean="0">
                <a:ea typeface="ＭＳ Ｐゴシック" charset="-128"/>
              </a:rPr>
              <a:t>φυσιολογικούς</a:t>
            </a:r>
            <a:r>
              <a:rPr lang="el-GR" dirty="0" smtClean="0">
                <a:ea typeface="ＭＳ Ｐゴシック" charset="-128"/>
              </a:rPr>
              <a:t> </a:t>
            </a:r>
            <a:r>
              <a:rPr lang="el-GR" dirty="0" err="1" smtClean="0">
                <a:ea typeface="ＭＳ Ｐゴシック" charset="-128"/>
              </a:rPr>
              <a:t>όρους</a:t>
            </a:r>
            <a:r>
              <a:rPr lang="el-GR" dirty="0" smtClean="0">
                <a:ea typeface="ＭＳ Ｐゴシック" charset="-128"/>
              </a:rPr>
              <a:t> της </a:t>
            </a:r>
            <a:r>
              <a:rPr lang="el-GR" dirty="0" err="1" smtClean="0">
                <a:ea typeface="ＭＳ Ｐゴシック" charset="-128"/>
              </a:rPr>
              <a:t>αγοράς</a:t>
            </a:r>
            <a:r>
              <a:rPr lang="el-GR" dirty="0" smtClean="0">
                <a:ea typeface="ＭＳ Ｐゴシック" charset="-128"/>
              </a:rPr>
              <a:t>, </a:t>
            </a:r>
            <a:r>
              <a:rPr lang="el-GR" dirty="0" err="1" smtClean="0">
                <a:ea typeface="ＭＳ Ｐゴシック" charset="-128"/>
              </a:rPr>
              <a:t>λαμβανομένης</a:t>
            </a:r>
            <a:r>
              <a:rPr lang="el-GR" dirty="0" smtClean="0">
                <a:ea typeface="ＭＳ Ｐゴシック" charset="-128"/>
              </a:rPr>
              <a:t> </a:t>
            </a:r>
            <a:r>
              <a:rPr lang="el-GR" dirty="0" err="1" smtClean="0">
                <a:ea typeface="ＭＳ Ｐゴシック" charset="-128"/>
              </a:rPr>
              <a:t>υπόψη</a:t>
            </a:r>
            <a:r>
              <a:rPr lang="el-GR" dirty="0" smtClean="0">
                <a:ea typeface="ＭＳ Ｐゴシック" charset="-128"/>
              </a:rPr>
              <a:t> της </a:t>
            </a:r>
            <a:r>
              <a:rPr lang="el-GR" dirty="0" err="1" smtClean="0">
                <a:ea typeface="ＭＳ Ｐゴシック" charset="-128"/>
              </a:rPr>
              <a:t>φύσεως</a:t>
            </a:r>
            <a:r>
              <a:rPr lang="el-GR" dirty="0" smtClean="0">
                <a:ea typeface="ＭＳ Ｐゴシック" charset="-128"/>
              </a:rPr>
              <a:t> των </a:t>
            </a:r>
            <a:r>
              <a:rPr lang="el-GR" dirty="0" err="1" smtClean="0">
                <a:ea typeface="ＭＳ Ｐゴシック" charset="-128"/>
              </a:rPr>
              <a:t>προϊόντων</a:t>
            </a:r>
            <a:r>
              <a:rPr lang="el-GR" dirty="0" smtClean="0">
                <a:ea typeface="ＭＳ Ｐゴシック" charset="-128"/>
              </a:rPr>
              <a:t>, της </a:t>
            </a:r>
            <a:r>
              <a:rPr lang="el-GR" dirty="0" err="1" smtClean="0">
                <a:ea typeface="ＭＳ Ｐゴシック" charset="-128"/>
              </a:rPr>
              <a:t>σπουδαιότητας</a:t>
            </a:r>
            <a:r>
              <a:rPr lang="el-GR" dirty="0" smtClean="0">
                <a:ea typeface="ＭＳ Ｐゴシック" charset="-128"/>
              </a:rPr>
              <a:t> του </a:t>
            </a:r>
            <a:r>
              <a:rPr lang="el-GR" dirty="0" err="1" smtClean="0">
                <a:ea typeface="ＭＳ Ｐゴシック" charset="-128"/>
              </a:rPr>
              <a:t>αριθμού</a:t>
            </a:r>
            <a:r>
              <a:rPr lang="el-GR" dirty="0" smtClean="0">
                <a:ea typeface="ＭＳ Ｐゴシック" charset="-128"/>
              </a:rPr>
              <a:t> των </a:t>
            </a:r>
            <a:r>
              <a:rPr lang="el-GR" dirty="0" err="1" smtClean="0">
                <a:ea typeface="ＭＳ Ｐゴシック" charset="-128"/>
              </a:rPr>
              <a:t>επιχειρήσεων</a:t>
            </a:r>
            <a:r>
              <a:rPr lang="el-GR" dirty="0" smtClean="0">
                <a:ea typeface="ＭＳ Ｐゴシック" charset="-128"/>
              </a:rPr>
              <a:t> και του </a:t>
            </a:r>
            <a:r>
              <a:rPr lang="el-GR" dirty="0" err="1" smtClean="0">
                <a:ea typeface="ＭＳ Ｐゴシック" charset="-128"/>
              </a:rPr>
              <a:t>όγκου</a:t>
            </a:r>
            <a:r>
              <a:rPr lang="el-GR" dirty="0" smtClean="0">
                <a:ea typeface="ＭＳ Ｐゴシック" charset="-128"/>
              </a:rPr>
              <a:t> της εν </a:t>
            </a:r>
            <a:r>
              <a:rPr lang="el-GR" dirty="0" err="1" smtClean="0">
                <a:ea typeface="ＭＳ Ｐゴシック" charset="-128"/>
              </a:rPr>
              <a:t>λόγω</a:t>
            </a:r>
            <a:r>
              <a:rPr lang="el-GR" dirty="0" smtClean="0">
                <a:ea typeface="ＭＳ Ｐゴシック" charset="-128"/>
              </a:rPr>
              <a:t> </a:t>
            </a:r>
            <a:r>
              <a:rPr lang="el-GR" dirty="0" err="1" smtClean="0">
                <a:ea typeface="ＭＳ Ｐゴシック" charset="-128"/>
              </a:rPr>
              <a:t>αγοράς</a:t>
            </a:r>
            <a:r>
              <a:rPr lang="el-GR" dirty="0" smtClean="0">
                <a:ea typeface="ＭＳ Ｐゴシック" charset="-128"/>
              </a:rPr>
              <a:t>.¨ (ΔΕΕ</a:t>
            </a:r>
            <a:r>
              <a:rPr lang="en-GB" dirty="0" smtClean="0">
                <a:ea typeface="ＭＳ Ｐゴシック" charset="-128"/>
              </a:rPr>
              <a:t> 48/69, ICI </a:t>
            </a:r>
            <a:r>
              <a:rPr lang="el-GR" dirty="0" smtClean="0">
                <a:ea typeface="ＭＳ Ｐゴシック" charset="-128"/>
              </a:rPr>
              <a:t>κατά Επιτροπής)</a:t>
            </a:r>
          </a:p>
          <a:p>
            <a:r>
              <a:rPr lang="el-GR" dirty="0" smtClean="0">
                <a:ea typeface="ＭＳ Ｐゴシック" charset="-128"/>
              </a:rPr>
              <a:t>Δυσχέρεια και στη διάκριση συμφωνίας/εναρμονισμένης πρακτικής. Συχνά η Επιτροπή χαρακτηρίζει μία συνεργασία ως «συμφωνία ή/και εναρμονισμένη πρακτική», χωρίς να αποσαφηνίζεται ποια από της δύο πρόκειται στη συγκεκριμένη περίπτωση. Πρόκειται για επικαλυπτόμενες έννοιες.</a:t>
            </a:r>
            <a:endParaRPr lang="el-GR" dirty="0"/>
          </a:p>
        </p:txBody>
      </p:sp>
    </p:spTree>
    <p:extLst>
      <p:ext uri="{BB962C8B-B14F-4D97-AF65-F5344CB8AC3E}">
        <p14:creationId xmlns:p14="http://schemas.microsoft.com/office/powerpoint/2010/main" xmlns="" val="3778043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Άρθρο 101 § 3 ΣΛΕΕ : εξαιρέσεις</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Οι διατάξεις της παραγράφου 1 δύνανται να κηρυχθούν ανεφάρμοστες:</a:t>
            </a:r>
          </a:p>
          <a:p>
            <a:r>
              <a:rPr lang="el-GR" dirty="0" smtClean="0"/>
              <a:t>— σε κάθε συμφωνία ή κατηγορία συμφωνιών μεταξύ επιχειρήσεων,</a:t>
            </a:r>
          </a:p>
          <a:p>
            <a:r>
              <a:rPr lang="el-GR" dirty="0" smtClean="0"/>
              <a:t>— σε κάθε απόφαση ή κατηγορία αποφάσεων ενώσεων επιχειρήσεων, και </a:t>
            </a:r>
          </a:p>
          <a:p>
            <a:r>
              <a:rPr lang="el-GR" dirty="0" smtClean="0"/>
              <a:t>— σε κάθε εναρμονισμένη πρακτική ή κατηγορία εναρμονισμένων πρακτικών,</a:t>
            </a:r>
          </a:p>
          <a:p>
            <a:r>
              <a:rPr lang="el-GR" dirty="0" smtClean="0"/>
              <a:t>η οποία συμβάλλει στη βελτίωση της παραγωγής ή της διανομής των προϊόντων ή στην προώθηση της</a:t>
            </a:r>
          </a:p>
          <a:p>
            <a:r>
              <a:rPr lang="el-GR" dirty="0" smtClean="0"/>
              <a:t>τεχνικής ή οικονομικής προόδου, εξασφαλίζοντας συγχρόνως στους καταναλωτές δίκαιο τμήμα από το όφελος που προκύπτει, και η οποία:</a:t>
            </a:r>
          </a:p>
          <a:p>
            <a:r>
              <a:rPr lang="el-GR" dirty="0" smtClean="0"/>
              <a:t>α) δεν επιβάλλει στις ενδιαφερόμενες επιχειρήσεις περιορισμούς μη απαραίτητους για την επίτευξη των στόχων αυτών· και</a:t>
            </a:r>
          </a:p>
          <a:p>
            <a:r>
              <a:rPr lang="el-GR" dirty="0" smtClean="0"/>
              <a:t>β) δεν παρέχει στις επιχειρήσεις αυτές τη δυνατότητα καταργήσεως του ανταγωνισμού επί σημαντικού τμήματος των σχετικών προϊόντων.</a:t>
            </a:r>
          </a:p>
          <a:p>
            <a:endParaRPr lang="el-GR" dirty="0"/>
          </a:p>
        </p:txBody>
      </p:sp>
    </p:spTree>
    <p:extLst>
      <p:ext uri="{BB962C8B-B14F-4D97-AF65-F5344CB8AC3E}">
        <p14:creationId xmlns:p14="http://schemas.microsoft.com/office/powerpoint/2010/main" xmlns="" val="1594263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Άρθρο 101 ΣΛΕΕ : Στάδια αξιολόγησης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Αξιολόγηση σε 2 στάδια</a:t>
            </a:r>
          </a:p>
          <a:p>
            <a:r>
              <a:rPr lang="el-GR" dirty="0"/>
              <a:t>Κατά το πρώτο στάδιο αξιολογείται κατά πόσον μια συμφωνία μεταξύ επιχειρήσεων είναι σε θέση να επηρεάσει το εμπόριο μεταξύ χωρών της ΕΕ, έχει </a:t>
            </a:r>
            <a:r>
              <a:rPr lang="el-GR" dirty="0" err="1"/>
              <a:t>αντιανταγωνιστικό</a:t>
            </a:r>
            <a:r>
              <a:rPr lang="el-GR" dirty="0"/>
              <a:t> αντικείμενο ή πραγματικά ή δυνητικά </a:t>
            </a:r>
            <a:r>
              <a:rPr lang="el-GR" dirty="0" err="1"/>
              <a:t>αντιανταγωνιστικά</a:t>
            </a:r>
            <a:r>
              <a:rPr lang="el-GR" dirty="0"/>
              <a:t> αποτελέσματα</a:t>
            </a:r>
            <a:r>
              <a:rPr lang="el-GR" dirty="0" smtClean="0"/>
              <a:t>.</a:t>
            </a:r>
          </a:p>
          <a:p>
            <a:r>
              <a:rPr lang="el-GR" dirty="0"/>
              <a:t>Το άρθρο 101 παράγραφος 3 ΣΛΕΕ εξετάζεται μόνον όταν μια συμφωνία μεταξύ επιχειρήσεων περιορίζει τον ανταγωνισμό κατά την έννοια του άρθρου 101 παράγραφος 1 ΣΛΕΕ. Σε περίπτωση μη περιοριστικών συμφωνιών δεν είναι ανάγκη να εξετασθούν τα τυχόν οφέλη που προκύπτουν από τη συμφωνία</a:t>
            </a:r>
            <a:r>
              <a:rPr lang="el-GR" dirty="0" smtClean="0"/>
              <a:t>.</a:t>
            </a:r>
          </a:p>
          <a:p>
            <a:r>
              <a:rPr lang="el-GR" dirty="0"/>
              <a:t>Κατά το δεύτερο στάδιο, που υφίσταται μόνον εφόσον διαπιστώνεται ότι μια συμφωνία περιορίζει τον ανταγωνισμό, εξετάζεται αν από τη συμφωνία προκύπτουν ευνοϊκά για τον ανταγωνισμό αποτελέσματα και κατά πόσον αυτά υπερισχύουν έναντι των δυσμενών για τον ανταγωνισμό αποτελεσμάτων. Αυτή η στάθμιση των υπέρ και των κατά του ανταγωνισμού αποτελεσμάτων διεξάγεται αποκλειστικά στο πλαίσιο του άρθρου 101 παράγραφος 3 ΣΛΕΕ.</a:t>
            </a:r>
          </a:p>
        </p:txBody>
      </p:sp>
    </p:spTree>
    <p:extLst>
      <p:ext uri="{BB962C8B-B14F-4D97-AF65-F5344CB8AC3E}">
        <p14:creationId xmlns:p14="http://schemas.microsoft.com/office/powerpoint/2010/main" xmlns="" val="1613779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effectLst/>
              </a:rPr>
              <a:t>Άρθρο </a:t>
            </a:r>
            <a:r>
              <a:rPr lang="el-GR" dirty="0" smtClean="0">
                <a:effectLst/>
              </a:rPr>
              <a:t>102 ΣΛΕΕ</a:t>
            </a:r>
            <a:r>
              <a:rPr lang="el-GR" dirty="0">
                <a:effectLst/>
              </a:rPr>
              <a:t/>
            </a:r>
            <a:br>
              <a:rPr lang="el-GR" dirty="0">
                <a:effectLst/>
              </a:rPr>
            </a:br>
            <a:r>
              <a:rPr lang="el-GR" dirty="0">
                <a:effectLst/>
              </a:rPr>
              <a:t>(πρώην άρθρο 82 της ΣΕΚ)</a:t>
            </a:r>
          </a:p>
        </p:txBody>
      </p:sp>
      <p:sp>
        <p:nvSpPr>
          <p:cNvPr id="3" name="Θέση περιεχομένου 2"/>
          <p:cNvSpPr>
            <a:spLocks noGrp="1"/>
          </p:cNvSpPr>
          <p:nvPr>
            <p:ph idx="1"/>
          </p:nvPr>
        </p:nvSpPr>
        <p:spPr/>
        <p:txBody>
          <a:bodyPr/>
          <a:lstStyle/>
          <a:p>
            <a:r>
              <a:rPr lang="el-GR" dirty="0"/>
              <a:t>Είναι ασυμβίβαστη με την εσωτερική αγορά και απαγορεύεται, κατά το μέτρο που δύναται να επηρεάσει το εμπόριο μεταξύ κρατών μελών, η καταχρηστική εκμετάλλευση από μία ή περισσότερες επιχειρήσεις της δεσπόζουσας θέσης τους εντός της εσωτερικής αγοράς ή σημαντικού τμήματός της.</a:t>
            </a:r>
          </a:p>
        </p:txBody>
      </p:sp>
    </p:spTree>
    <p:extLst>
      <p:ext uri="{BB962C8B-B14F-4D97-AF65-F5344CB8AC3E}">
        <p14:creationId xmlns:p14="http://schemas.microsoft.com/office/powerpoint/2010/main" xmlns="" val="1968393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102 ΣΛΕΕ (συνέχεια)</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Η κατάχρηση αυτή δύναται να συνίσταται ιδίως:</a:t>
            </a:r>
          </a:p>
          <a:p>
            <a:r>
              <a:rPr lang="el-GR" dirty="0"/>
              <a:t>α) στην άμεση ή έμμεση επιβολή μη δικαίων τιμών αγοράς ή πωλήσεως ή άλλων όρων συναλλαγής,</a:t>
            </a:r>
          </a:p>
          <a:p>
            <a:r>
              <a:rPr lang="el-GR" dirty="0"/>
              <a:t>β) στον περιορισμό της παραγωγής, της διαθέσεως ή της τεχνολογικής αναπτύξεως επί ζημία των καταναλωτών,·</a:t>
            </a:r>
          </a:p>
          <a:p>
            <a:r>
              <a:rPr lang="el-GR" dirty="0"/>
              <a:t>γ) στην εφαρμογή </a:t>
            </a:r>
            <a:r>
              <a:rPr lang="el-GR" dirty="0" err="1"/>
              <a:t>ανίσων</a:t>
            </a:r>
            <a:r>
              <a:rPr lang="el-GR" dirty="0"/>
              <a:t> όρων επί ισοδυνάμων παροχών έναντι των εμπορικώς συναλλασσομένων, με αποτέλεσμα να περιέρχονται αυτοί σε μειονεκτική θέση στον ανταγωνισμό,</a:t>
            </a:r>
          </a:p>
          <a:p>
            <a:r>
              <a:rPr lang="el-GR" dirty="0"/>
              <a:t>δ) στην εξάρτηση της συνάψεως συμβάσεων από την αποδοχή, εκ μέρους των συναλλασσομένων, προσθέτων παροχών που εκ φύσεως ή σύμφωνα με τις εμπορικές συνήθειες δεν έχουν σχέση με το αντικείμενο των συμβάσεων αυτών.</a:t>
            </a:r>
          </a:p>
        </p:txBody>
      </p:sp>
    </p:spTree>
    <p:extLst>
      <p:ext uri="{BB962C8B-B14F-4D97-AF65-F5344CB8AC3E}">
        <p14:creationId xmlns:p14="http://schemas.microsoft.com/office/powerpoint/2010/main" xmlns="" val="2145198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Στόχος Νομοθέτη</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Διατήρηση ανταγωνιστικών δομών στην αγορά</a:t>
            </a:r>
          </a:p>
          <a:p>
            <a:r>
              <a:rPr lang="el-GR" dirty="0" smtClean="0"/>
              <a:t>Προστασία λειτουργίας ανταγωνισμού</a:t>
            </a:r>
          </a:p>
          <a:p>
            <a:r>
              <a:rPr lang="el-GR" dirty="0" smtClean="0"/>
              <a:t>Διασφάλιση χαμηλών τιμών και υψηλής ποιότητας προϊόντων και υπηρεσιών και δυνατότητα επιλογής καταναλωτών. Διασφαλίζονται καλύτερα σε καθεστώς ανταγωνισμού παρά μονοπωλίου.</a:t>
            </a:r>
          </a:p>
          <a:p>
            <a:r>
              <a:rPr lang="el-GR" dirty="0" smtClean="0"/>
              <a:t>Η ευημερία των καταναλωτών αποτελεί απώτερο πολιτικό στόχο, ο οποίος είναι αφηρημένος, δηλ. δεν χρειάζεται να αποδειχθεί συγκεκριμένη καταναλωτική ζημία για να διαγνωσθεί παράβαση του άρθρου 102 ΣΛΕΕ</a:t>
            </a:r>
          </a:p>
          <a:p>
            <a:r>
              <a:rPr lang="el-GR" dirty="0"/>
              <a:t>ΔΕΕ (C-52/09, C-95/04P, C-468/06…): «το άρθρο 102 ΣΛΕΕ πρέπει να ερμηνευθεί υπό την έννοια ότι δεν αφορά μόνο την πρακτική που δύναται να προκαλέσει άμεση ζημία στους καταναλωτές, αλλά και τις πρακτικές που τους προκαλούν ζημία πλήττοντας τη λειτουργία του ανταγωνισμού». </a:t>
            </a:r>
          </a:p>
          <a:p>
            <a:pPr marL="137160" indent="0">
              <a:buNone/>
            </a:pPr>
            <a:endParaRPr lang="el-GR" dirty="0" smtClean="0"/>
          </a:p>
        </p:txBody>
      </p:sp>
    </p:spTree>
    <p:extLst>
      <p:ext uri="{BB962C8B-B14F-4D97-AF65-F5344CB8AC3E}">
        <p14:creationId xmlns:p14="http://schemas.microsoft.com/office/powerpoint/2010/main" xmlns="" val="2733918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Δεν απαγορεύεται η οικονομική ισχύς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Δεν απαγορεύεται η κατοχή ή δημιουργία δεσπόζουσας θέσης (αυτό συμβαίνει μόνο στον έλεγχο συγκεντρώσεων επιχειρήσεων, καθώς αλλάζει δομικά η αγορά)</a:t>
            </a:r>
            <a:r>
              <a:rPr lang="en-US" dirty="0" smtClean="0"/>
              <a:t>, </a:t>
            </a:r>
            <a:r>
              <a:rPr lang="el-GR" dirty="0" smtClean="0"/>
              <a:t>αλλά μόνο η κατάχρηση αυτής</a:t>
            </a:r>
          </a:p>
          <a:p>
            <a:r>
              <a:rPr lang="el-GR" dirty="0" smtClean="0"/>
              <a:t>Δεν απαγορεύεται η δεσπόζουσα θέση </a:t>
            </a:r>
            <a:r>
              <a:rPr lang="el-GR" dirty="0"/>
              <a:t>«</a:t>
            </a:r>
            <a:r>
              <a:rPr lang="el-GR" i="1" dirty="0"/>
              <a:t>ακόμη κι αν αφήνει υπολείμματα ή εξασθενημένο ανταγωνισμό</a:t>
            </a:r>
            <a:r>
              <a:rPr lang="el-GR" dirty="0" smtClean="0"/>
              <a:t>», ακόμα και αν οδηγεί στη δημιουργία μονοπωλίου</a:t>
            </a:r>
          </a:p>
          <a:p>
            <a:r>
              <a:rPr lang="el-GR" dirty="0"/>
              <a:t>Όμως, η επιχείρηση φέρει, ανεξάρτητα από τα αίτια που δημιούργησαν τη θέση αυτή, ιδιαίτερη ευθύνη να μη θίξει με τη συμπεριφορά της τον ουσιαστικό και ανόθευτο ανταγωνισμό στην εσωτερική </a:t>
            </a:r>
            <a:r>
              <a:rPr lang="el-GR" dirty="0" smtClean="0"/>
              <a:t>αγορά (βλ. Υπόθεση </a:t>
            </a:r>
            <a:r>
              <a:rPr lang="en-US" dirty="0" smtClean="0"/>
              <a:t>T-83/91, </a:t>
            </a:r>
            <a:r>
              <a:rPr lang="en-US" i="1" dirty="0" smtClean="0"/>
              <a:t>Michelin I</a:t>
            </a:r>
            <a:r>
              <a:rPr lang="en-US" dirty="0" smtClean="0"/>
              <a:t>)</a:t>
            </a:r>
            <a:r>
              <a:rPr lang="el-GR" dirty="0" smtClean="0"/>
              <a:t>. </a:t>
            </a:r>
            <a:endParaRPr lang="el-GR" dirty="0"/>
          </a:p>
          <a:p>
            <a:endParaRPr lang="el-GR" dirty="0"/>
          </a:p>
        </p:txBody>
      </p:sp>
    </p:spTree>
    <p:extLst>
      <p:ext uri="{BB962C8B-B14F-4D97-AF65-F5344CB8AC3E}">
        <p14:creationId xmlns:p14="http://schemas.microsoft.com/office/powerpoint/2010/main" xmlns="" val="3131956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Αρνητικές συνέπειες συμπράξεων</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Οι επιχειρήσεις πρέπει να δρουν αυτόνομα στην αγορά σε συνθήκες ανταγωνισμού</a:t>
            </a:r>
          </a:p>
          <a:p>
            <a:r>
              <a:rPr lang="el-GR" dirty="0" smtClean="0"/>
              <a:t>Ο καθορισμός της εμπορικής και τιμολογιακής πολιτικής τους πρέπει να είναι αποτέλεσμα της ανταγωνιστικής πίεσης που δέχονται καθώς και της ανάγκης να κερδίσουν το καταναλωτικό κοινό με την καλύτερη προσφορά προϊόντων και υπηρεσιών</a:t>
            </a:r>
          </a:p>
          <a:p>
            <a:r>
              <a:rPr lang="el-GR" dirty="0" smtClean="0"/>
              <a:t>Η εκ των προτέρων συνεννόηση των επιχειρήσεων μπορεί να εξουδετερώσει τον μεταξύ τους ανταγωνισμό , να περιορίσει την οικονομική ελευθερία  και τη δράση τους, να συρρικνώσει τις δυνατότητες επιλογής των καταναλωτών</a:t>
            </a:r>
            <a:endParaRPr lang="el-GR" dirty="0"/>
          </a:p>
        </p:txBody>
      </p:sp>
    </p:spTree>
    <p:extLst>
      <p:ext uri="{BB962C8B-B14F-4D97-AF65-F5344CB8AC3E}">
        <p14:creationId xmlns:p14="http://schemas.microsoft.com/office/powerpoint/2010/main" xmlns="" val="215414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Έννοια Δεσπόζουσας θέσης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Δεν προσδιορίζεται από τις διατάξεις του άρθρου 102 αλλά νομολογιακά.</a:t>
            </a:r>
            <a:endParaRPr lang="en-US" dirty="0" smtClean="0"/>
          </a:p>
          <a:p>
            <a:r>
              <a:rPr lang="el-GR" dirty="0" smtClean="0"/>
              <a:t>«</a:t>
            </a:r>
            <a:r>
              <a:rPr lang="el-GR" i="1" dirty="0"/>
              <a:t>η κατοχή θέσης οικονομικής ισχύος από μία επιχείρηση που της επιτρέπει να παρεμποδίζει τη διατήρηση ενός αποτελεσματικού ανταγωνισμού στη σχετική αγορά, παρέχοντας της τη δυνατότητα ανεξάρτητων συμπεριφορών σε αξιόλογο βαθμό έναντι των ανταγωνιστών της, των πελατών της και τελικά, των καταναλωτών</a:t>
            </a:r>
            <a:r>
              <a:rPr lang="el-GR" dirty="0" smtClean="0"/>
              <a:t>» (Υπόθεση 27</a:t>
            </a:r>
            <a:r>
              <a:rPr lang="en-US" dirty="0" smtClean="0"/>
              <a:t>/76, </a:t>
            </a:r>
            <a:r>
              <a:rPr lang="en-US" i="1" dirty="0" smtClean="0"/>
              <a:t>United Brands</a:t>
            </a:r>
            <a:r>
              <a:rPr lang="en-US" dirty="0" smtClean="0"/>
              <a:t>)</a:t>
            </a:r>
            <a:r>
              <a:rPr lang="el-GR" dirty="0" smtClean="0"/>
              <a:t>.</a:t>
            </a:r>
          </a:p>
          <a:p>
            <a:r>
              <a:rPr lang="el-GR" dirty="0"/>
              <a:t>Αυτή η έννοια της ανεξάρτητης συμπεριφοράς συνδέεται με το βαθμό του ανταγωνιστικού περιορισμού που επιβάλλεται στην εν λόγω επιχείρηση. Η δεσπόζουσα θέση υποδηλώνει ότι </a:t>
            </a:r>
            <a:r>
              <a:rPr lang="el-GR" dirty="0" smtClean="0"/>
              <a:t>αυτοί </a:t>
            </a:r>
            <a:r>
              <a:rPr lang="el-GR" dirty="0"/>
              <a:t>οι ανταγωνιστικοί περιορισμοί δεν είναι επαρκώς αποτελεσματικοί και, συνεπώς, η σχετική επιχείρηση διαθέτει σημαντική ισχύ στην αγορά για κάποιο χρονικό διάστημα</a:t>
            </a:r>
          </a:p>
        </p:txBody>
      </p:sp>
    </p:spTree>
    <p:extLst>
      <p:ext uri="{BB962C8B-B14F-4D97-AF65-F5344CB8AC3E}">
        <p14:creationId xmlns:p14="http://schemas.microsoft.com/office/powerpoint/2010/main" xmlns="" val="4223719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Ειδική ευθύνη δεσπόζουσας επιχείρησης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Στην περίπτωση υπάρξεως δεσπόζουσας θέσης ο ανταγωνισμός έχει ήδη αποδυναμωθεί</a:t>
            </a:r>
          </a:p>
          <a:p>
            <a:r>
              <a:rPr lang="el-GR" dirty="0" smtClean="0"/>
              <a:t>Αυτό έχει άμεση συνέπεια στη φύση των πρακτικών που η δεσπόζουσα επιχείρηση μπορεί να θέσει σε εφαρμογή</a:t>
            </a:r>
          </a:p>
          <a:p>
            <a:r>
              <a:rPr lang="el-GR" dirty="0" smtClean="0"/>
              <a:t>Αυτό βεβαία δεν σημαίνει ότι η συγκεκριμένη επιχείρηση δεν θα μπορεί να προστατεύσει επαρκώς τα συμφέροντά της ή ότι μη αποτελεσματικές επιχειρήσεις θα διατηρούνται και θα προστατεύονται από την ανταγωνιστική πίεση</a:t>
            </a:r>
          </a:p>
          <a:p>
            <a:r>
              <a:rPr lang="el-GR" dirty="0"/>
              <a:t>Κ</a:t>
            </a:r>
            <a:r>
              <a:rPr lang="el-GR" dirty="0" smtClean="0"/>
              <a:t>αθοριστικό </a:t>
            </a:r>
            <a:r>
              <a:rPr lang="el-GR" dirty="0"/>
              <a:t>στοιχείο για τη δράση της Επιτροπής είναι η διαφύλαξη του ουσιαστικού ανταγωνισμού και όχι απλώς η προστασία των </a:t>
            </a:r>
            <a:r>
              <a:rPr lang="el-GR" dirty="0" smtClean="0"/>
              <a:t>ανταγωνιστών</a:t>
            </a:r>
          </a:p>
          <a:p>
            <a:r>
              <a:rPr lang="el-GR" dirty="0"/>
              <a:t>Αυτό μπορεί φυσικά να συνεπάγεται ότι οι ανταγωνιστές που προσφέρουν λιγότερα στους καταναλωτές από πλευράς τιμών, φάσματος επιλογής, ποιότητας και καινοτομίας, θα χρειαστεί να αποχωρήσουν από την αγορά.</a:t>
            </a:r>
            <a:endParaRPr lang="el-GR" dirty="0" smtClean="0"/>
          </a:p>
          <a:p>
            <a:r>
              <a:rPr lang="el-GR" dirty="0" smtClean="0"/>
              <a:t>Θα πρέπει όμως οι ενέργειές της δεσπόζουσας επιχείρησης να μην οδηγούν σε τελειωτικό περιορισμό του ήδη αποδυναμωμένου ανταγωνισμού</a:t>
            </a:r>
          </a:p>
          <a:p>
            <a:r>
              <a:rPr lang="el-GR" dirty="0" smtClean="0"/>
              <a:t>Η πολιτική και το δίκαιο ανταγωνισμού εστιάζουν πιο πολύ στη συμπεριφορά της δεσπόζουσας επιχείρησης παρά στην ίδια την οικονομική δύναμή της. </a:t>
            </a:r>
            <a:endParaRPr lang="el-GR" dirty="0"/>
          </a:p>
        </p:txBody>
      </p:sp>
    </p:spTree>
    <p:extLst>
      <p:ext uri="{BB962C8B-B14F-4D97-AF65-F5344CB8AC3E}">
        <p14:creationId xmlns:p14="http://schemas.microsoft.com/office/powerpoint/2010/main" xmlns="" val="21140043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Προϋποθέσεις</a:t>
            </a:r>
            <a:endParaRPr lang="el-GR" dirty="0"/>
          </a:p>
        </p:txBody>
      </p:sp>
      <p:sp>
        <p:nvSpPr>
          <p:cNvPr id="3" name="Θέση περιεχομένου 2"/>
          <p:cNvSpPr>
            <a:spLocks noGrp="1"/>
          </p:cNvSpPr>
          <p:nvPr>
            <p:ph idx="1"/>
          </p:nvPr>
        </p:nvSpPr>
        <p:spPr/>
        <p:txBody>
          <a:bodyPr/>
          <a:lstStyle/>
          <a:p>
            <a:pPr marL="651510" indent="-514350">
              <a:buFont typeface="+mj-lt"/>
              <a:buAutoNum type="arabicParenR"/>
            </a:pPr>
            <a:r>
              <a:rPr lang="el-GR" dirty="0" smtClean="0"/>
              <a:t>Η επιχείρηση πρέπει να κατέχει μία κυρίαρχη θέση στη σχετική αγορά, συγκρινόμενη με τις ανταγωνίστριες επιχειρήσεις</a:t>
            </a:r>
          </a:p>
          <a:p>
            <a:pPr marL="651510" indent="-514350">
              <a:buFont typeface="+mj-lt"/>
              <a:buAutoNum type="arabicParenR"/>
            </a:pPr>
            <a:r>
              <a:rPr lang="el-GR" dirty="0" smtClean="0"/>
              <a:t>Η ανεξάρτητη συμπεριφορά σημαίνει ότι η επιχείρηση δεν υπόκειται στις επιπτώσεις ενός αποτελεσματικού ανταγωνισμού</a:t>
            </a:r>
          </a:p>
          <a:p>
            <a:pPr marL="651510" indent="-514350">
              <a:buFont typeface="+mj-lt"/>
              <a:buAutoNum type="arabicParenR"/>
            </a:pPr>
            <a:r>
              <a:rPr lang="el-GR" dirty="0" smtClean="0"/>
              <a:t>Η οικονομική ισχύς είναι η ισχύς επηρεασμού των τιμών αγοράς, παραγωγής, καινοτομίας, ποιότητας προϊόντων ή υπηρεσιών</a:t>
            </a:r>
            <a:endParaRPr lang="el-GR" dirty="0"/>
          </a:p>
        </p:txBody>
      </p:sp>
    </p:spTree>
    <p:extLst>
      <p:ext uri="{BB962C8B-B14F-4D97-AF65-F5344CB8AC3E}">
        <p14:creationId xmlns:p14="http://schemas.microsoft.com/office/powerpoint/2010/main" xmlns="" val="3257797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Δυνατότητες Δεσπόζουσας Επιχείρησης</a:t>
            </a:r>
            <a:endParaRPr lang="el-GR" dirty="0"/>
          </a:p>
        </p:txBody>
      </p:sp>
      <p:sp>
        <p:nvSpPr>
          <p:cNvPr id="3" name="Θέση περιεχομένου 2"/>
          <p:cNvSpPr>
            <a:spLocks noGrp="1"/>
          </p:cNvSpPr>
          <p:nvPr>
            <p:ph idx="1"/>
          </p:nvPr>
        </p:nvSpPr>
        <p:spPr/>
        <p:txBody>
          <a:bodyPr/>
          <a:lstStyle/>
          <a:p>
            <a:r>
              <a:rPr lang="el-GR" dirty="0" smtClean="0"/>
              <a:t>Έχει τη δυνατότητα να απομακρύνει όποτε το επιθυμεί τις άλλες ανταγωνίστριες επιχειρήσεις από την αγορά ή να καθορίσει κατά τρόπο αποφασιστικό τη συμπεριφορά τους</a:t>
            </a:r>
          </a:p>
          <a:p>
            <a:r>
              <a:rPr lang="el-GR" dirty="0" smtClean="0"/>
              <a:t>Μπορεί να τιμολογήσει τα προϊόντα της πάνω από το ανταγωνιστικό επίπεδο ή να μειώσει την παραγωγή της οδηγώντας και τις υπόλοιπες επιχειρήσεις να πράξουν αναγκαστικά το ίδιο</a:t>
            </a:r>
            <a:endParaRPr lang="el-GR" dirty="0"/>
          </a:p>
        </p:txBody>
      </p:sp>
    </p:spTree>
    <p:extLst>
      <p:ext uri="{BB962C8B-B14F-4D97-AF65-F5344CB8AC3E}">
        <p14:creationId xmlns:p14="http://schemas.microsoft.com/office/powerpoint/2010/main" xmlns="" val="1343891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Συλλογική Δεσπόζουσα Θέση</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Το 102 ΣΛΕΕ απαγορεύει την καταχρηστική εκμετάλλευση δεσπόζουσας θέσης και από περισσότερες επιχειρήσεις.</a:t>
            </a:r>
          </a:p>
          <a:p>
            <a:r>
              <a:rPr lang="el-GR" dirty="0" smtClean="0"/>
              <a:t>Αυτή είναι συνήθως η περίπτωση του ολιγοπωλίου</a:t>
            </a:r>
          </a:p>
          <a:p>
            <a:r>
              <a:rPr lang="el-GR" dirty="0" smtClean="0"/>
              <a:t>Η συλλογική δεσπόζουσα θέση συνίσταται στο να κατέχουν από κοινού περισσότερες επιχειρήσεις την εξουσία να υιοθετούν κοινή πολιτική και να λειτουργούν ανεξάρτητα από τους </a:t>
            </a:r>
            <a:r>
              <a:rPr lang="el-GR" dirty="0"/>
              <a:t>α</a:t>
            </a:r>
            <a:r>
              <a:rPr lang="el-GR" dirty="0" smtClean="0"/>
              <a:t>νταγωνιστές τους.</a:t>
            </a:r>
          </a:p>
          <a:p>
            <a:r>
              <a:rPr lang="el-GR" dirty="0" smtClean="0"/>
              <a:t>Σε αυτό συντελούν οι οικονομικοί δεσμοί ή τα κοινά συμφέροντα που έχουν, που τις κάνουν να λειτουργούν ως μία συλλογική οντότητα </a:t>
            </a:r>
          </a:p>
          <a:p>
            <a:r>
              <a:rPr lang="el-GR" dirty="0" smtClean="0"/>
              <a:t>Το Γενικό Δικαστήριο έχει αναγνωρίσει ότι σε δεδομένες συνθήκες αγοράς (υψηλή συγκέντρωση, διαφάνεια και ομογένεια προϊόντων), μπορεί να δημιουργηθεί συλλογική δεσπόζουσα θέση και εξ αιτίας των «</a:t>
            </a:r>
            <a:r>
              <a:rPr lang="el-GR" i="1" dirty="0" smtClean="0"/>
              <a:t>οικονομικών δεσμών που προκύπτουν από την αλληλεξάρτηση μεταξύ των μελών ενός στενού ολιγοπωλίου</a:t>
            </a:r>
            <a:r>
              <a:rPr lang="el-GR" dirty="0" smtClean="0"/>
              <a:t>»</a:t>
            </a:r>
            <a:endParaRPr lang="el-GR" dirty="0"/>
          </a:p>
        </p:txBody>
      </p:sp>
    </p:spTree>
    <p:extLst>
      <p:ext uri="{BB962C8B-B14F-4D97-AF65-F5344CB8AC3E}">
        <p14:creationId xmlns:p14="http://schemas.microsoft.com/office/powerpoint/2010/main" xmlns="" val="5566129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Κριτήρια Ύπαρξης Συλλογικής Δεσπόζουσας Θέσης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Το Δικαστήριο σε μία σειρά αποφάσεων έθεσε τα κριτήρια ύπαρξης συλλογικής δεσπόζουσας θέσης (βλ. υπόθεση Τ-342/99, </a:t>
            </a:r>
            <a:r>
              <a:rPr lang="en-US" i="1" dirty="0" err="1" smtClean="0"/>
              <a:t>Airtours</a:t>
            </a:r>
            <a:r>
              <a:rPr lang="en-US" i="1" dirty="0" smtClean="0"/>
              <a:t>/</a:t>
            </a:r>
            <a:r>
              <a:rPr lang="el-GR" i="1" dirty="0" smtClean="0"/>
              <a:t>Επιτροπή</a:t>
            </a:r>
            <a:r>
              <a:rPr lang="el-GR" dirty="0" smtClean="0"/>
              <a:t>). Οι εν λόγω επιχειρήσεις θα πρέπει να είναι επαρκώς συνδεδεμένες μεταξύ τους. Πιο συγκεκριμένα τα κριτήρια ύπαρξης είναι τα εξής :</a:t>
            </a:r>
          </a:p>
          <a:p>
            <a:pPr marL="651510" indent="-514350">
              <a:buFont typeface="+mj-lt"/>
              <a:buAutoNum type="arabicPeriod"/>
            </a:pPr>
            <a:r>
              <a:rPr lang="el-GR" dirty="0" smtClean="0"/>
              <a:t>Δυνατότητα του κάθε μέλους του ολιγοπωλίου να πληροφορείται τη συμπεριφορά των άλλων μελών και να ελέγχει κατά πόσο εφαρμόζεται η κοινή πολιτική</a:t>
            </a:r>
          </a:p>
          <a:p>
            <a:pPr marL="651510" indent="-514350">
              <a:buFont typeface="+mj-lt"/>
              <a:buAutoNum type="arabicPeriod"/>
            </a:pPr>
            <a:r>
              <a:rPr lang="el-GR" dirty="0" smtClean="0"/>
              <a:t>Δυνατότητα συντήρησης σιωπηρού ανταγωνισμού, δηλ. ο συντονισμός να είναι ανθεκτικός στο χρόνο και να μην υπάρχει κίνητρο ώστε τα μέρη να αποκλίνουν από την κοινή συμπεριφορά</a:t>
            </a:r>
          </a:p>
          <a:p>
            <a:pPr marL="651510" indent="-514350">
              <a:buFont typeface="+mj-lt"/>
              <a:buAutoNum type="arabicPeriod"/>
            </a:pPr>
            <a:r>
              <a:rPr lang="el-GR" dirty="0" smtClean="0"/>
              <a:t>Η αντίδραση πραγματικών και δυνητικών ανταγωνιστών και καταναλωτών να μην μπορεί να αναιρέσει τα αποτελέσματα της κοινής συμπεριφοράς των εμπλεκόμενων μερών</a:t>
            </a:r>
          </a:p>
          <a:p>
            <a:pPr marL="651510" indent="-514350">
              <a:buFont typeface="+mj-lt"/>
              <a:buAutoNum type="arabicPeriod"/>
            </a:pPr>
            <a:endParaRPr lang="el-GR" dirty="0" smtClean="0"/>
          </a:p>
          <a:p>
            <a:pPr marL="651510" indent="-514350">
              <a:buFont typeface="+mj-lt"/>
              <a:buAutoNum type="arabicPeriod"/>
            </a:pPr>
            <a:endParaRPr lang="el-GR" dirty="0"/>
          </a:p>
        </p:txBody>
      </p:sp>
    </p:spTree>
    <p:extLst>
      <p:ext uri="{BB962C8B-B14F-4D97-AF65-F5344CB8AC3E}">
        <p14:creationId xmlns:p14="http://schemas.microsoft.com/office/powerpoint/2010/main" xmlns="" val="17719886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σχετική αγορά</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Η ύπαρξη δεσπόζουσας θέσης</a:t>
            </a:r>
            <a:r>
              <a:rPr lang="en-US" dirty="0" smtClean="0"/>
              <a:t> </a:t>
            </a:r>
            <a:r>
              <a:rPr lang="el-GR" dirty="0" smtClean="0"/>
              <a:t>εξαρτάται από την οριοθέτηση της σχετικής αγοράς (</a:t>
            </a:r>
            <a:r>
              <a:rPr lang="en-US" dirty="0" smtClean="0"/>
              <a:t>relevant market)</a:t>
            </a:r>
            <a:r>
              <a:rPr lang="el-GR" dirty="0" smtClean="0"/>
              <a:t>.</a:t>
            </a:r>
            <a:r>
              <a:rPr lang="en-US" dirty="0" smtClean="0"/>
              <a:t> </a:t>
            </a:r>
            <a:r>
              <a:rPr lang="el-GR" dirty="0" smtClean="0"/>
              <a:t>Δεν μπορεί να νοηθεί δεσπόζουσα θέση χωρίς μία αγορά επί της οποίας η συγκεκριμένη επιχείρηση την κατέχει.</a:t>
            </a:r>
          </a:p>
          <a:p>
            <a:r>
              <a:rPr lang="el-GR" dirty="0" smtClean="0"/>
              <a:t>Η οριοθέτηση της σχετικής αγοράς επιτρέπει να μετρηθεί η ισχύς μίας (ή και περισσότερων επιχειρήσεων) και να αξιολογηθούν οι επιπτώσεις μίας </a:t>
            </a:r>
            <a:r>
              <a:rPr lang="el-GR" dirty="0" err="1" smtClean="0"/>
              <a:t>αντιανταγωνιστικής</a:t>
            </a:r>
            <a:r>
              <a:rPr lang="el-GR" dirty="0" smtClean="0"/>
              <a:t> πρακτικής. Επιτρέπει να προσδιοριστούν οι πραγματικοί ανταγωνιστές,  </a:t>
            </a:r>
            <a:r>
              <a:rPr lang="el-GR" dirty="0"/>
              <a:t>οι οποίοι είναι σε θέση να επηρεάσουν τη συμπεριφορά των εμπλεκόμενων επιχειρήσεων και να τις εμποδίσουν να ενεργούν ανεξάρτητα από τις πιέσεις που επιβάλλει ο πραγματικός </a:t>
            </a:r>
            <a:r>
              <a:rPr lang="el-GR" dirty="0" smtClean="0"/>
              <a:t>ανταγωνισμός</a:t>
            </a:r>
          </a:p>
          <a:p>
            <a:r>
              <a:rPr lang="el-GR" dirty="0"/>
              <a:t>Ο ορισμός της αγοράς καθιστά δυνατό, μεταξύ άλλων, να υπολογιστούν τα μερίδια αγοράς, τα οποία προσφέρουν χρήσιμες πληροφορίες σχετικά με τη δύναμη στην αγορά για την αξιολόγηση μιας δεσπόζουσας </a:t>
            </a:r>
            <a:r>
              <a:rPr lang="el-GR" dirty="0" smtClean="0"/>
              <a:t>θέσης</a:t>
            </a:r>
          </a:p>
          <a:p>
            <a:r>
              <a:rPr lang="el-GR" dirty="0" smtClean="0"/>
              <a:t>Η αγορά αποτελεί δηλαδή το πλαίσιο, το χώρο εντός του οποίο ασκείται ο ανταγωνισμός μεταξύ των επιχειρήσεων. Όσο πιο στενά προσδιορίζεται, τόσο πιο εύκολα αποδίδεται σε επιχείρηση η ιδιότητα της δεσπόζουσας θέσης</a:t>
            </a:r>
          </a:p>
          <a:p>
            <a:r>
              <a:rPr lang="el-GR" dirty="0"/>
              <a:t>η έννοια της σχετικής αγοράς διαφέρει από τις άλλες έννοιες της αγοράς που χρησιμοποιούνται συχνά σε άλλα πλαίσια. Για παράδειγμα, οι επιχειρήσεις χρησιμοποιούν συχνά τον όρο «αγορά» προκειμένου να προσδιορίσουν την περιοχή στην οποία πωλούν τα προϊόντα τους, ή, γενικότερα, τη βιομηχανία ή τον τομέα στον οποίο ανήκουν.</a:t>
            </a:r>
          </a:p>
        </p:txBody>
      </p:sp>
    </p:spTree>
    <p:extLst>
      <p:ext uri="{BB962C8B-B14F-4D97-AF65-F5344CB8AC3E}">
        <p14:creationId xmlns:p14="http://schemas.microsoft.com/office/powerpoint/2010/main" xmlns="" val="28044408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Διάσταση σχετικής αγοράς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Η σχετική αγορά ορίζεται ανάλογα με τα χαρακτηριστικά του εν λόγω προϊόντος και με αναφορά σε μια οριοθετημένη γεωγραφική περιοχή στην οποία διατίθεται στο εμπόριο και όπου οι συνθήκες του ανταγωνισμού είναι επαρκώς ομοιογενείς ώστε να είναι σε θέση να απολαμβάνουν το παιχνίδι της οικονομικής δύναμης της εν λόγω </a:t>
            </a:r>
            <a:r>
              <a:rPr lang="el-GR" dirty="0" smtClean="0"/>
              <a:t>επιχείρησης</a:t>
            </a:r>
          </a:p>
          <a:p>
            <a:r>
              <a:rPr lang="el-GR" dirty="0" smtClean="0"/>
              <a:t>Αγορά του προϊόντος : </a:t>
            </a:r>
            <a:r>
              <a:rPr lang="el-GR" dirty="0"/>
              <a:t>«</a:t>
            </a:r>
            <a:r>
              <a:rPr lang="el-GR" i="1" dirty="0"/>
              <a:t>Η αγορά του σχετικού προϊόντος περιλαμβάνει όλα τα προϊόντα ή και τις υπηρεσίες που είναι δυνατόν να εναλλάσσονται ή να υποκαθίστανται αμοιβαία από τον καταναλωτή, λόγω των χαρακτηριστικών, των τιμών και της χρήσης για την οποία προορίζονται</a:t>
            </a:r>
            <a:r>
              <a:rPr lang="el-GR" dirty="0" smtClean="0"/>
              <a:t>».</a:t>
            </a:r>
          </a:p>
          <a:p>
            <a:r>
              <a:rPr lang="el-GR" dirty="0" smtClean="0"/>
              <a:t>Γεωγραφική Αγορά : </a:t>
            </a:r>
            <a:r>
              <a:rPr lang="el-GR" dirty="0"/>
              <a:t>«</a:t>
            </a:r>
            <a:r>
              <a:rPr lang="el-GR" i="1" dirty="0"/>
              <a:t>Η σχετική γεωγραφική αγορά περιλαμβάνει την περιοχή όπου οι ενδιαφερόμενες επιχειρήσεις συμμετέχουν στην προμήθεια προϊόντων ή υπηρεσιών και οι όροι του ανταγωνισμού είναι επαρκώς ομοιογενείς και η οποία μπορεί να διακριθεί από γειτονικές κυρίως περιοχές, διότι στις εν λόγω περιοχές οι όροι του ανταγωνισμού διαφέρουν σημαντικά</a:t>
            </a:r>
            <a:r>
              <a:rPr lang="el-GR" dirty="0"/>
              <a:t>».</a:t>
            </a:r>
          </a:p>
        </p:txBody>
      </p:sp>
    </p:spTree>
    <p:extLst>
      <p:ext uri="{BB962C8B-B14F-4D97-AF65-F5344CB8AC3E}">
        <p14:creationId xmlns:p14="http://schemas.microsoft.com/office/powerpoint/2010/main" xmlns="" val="24769827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Αγορά Προϊόντος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Η προσέγγιση της αγοράς προϊόντος εντοπίζεται στην </a:t>
            </a:r>
            <a:r>
              <a:rPr lang="el-GR" dirty="0" err="1" smtClean="0"/>
              <a:t>εναλλαξιμότητα</a:t>
            </a:r>
            <a:r>
              <a:rPr lang="el-GR" dirty="0" smtClean="0"/>
              <a:t> μεταξύ των προϊόντων ή υπηρεσιών που είναι υπό εξέταση, δηλαδή ο βαθμός κατά τον οποίο τα συγκεκριμένα προϊόντα ή υπηρεσίες μπορούν να εναλλαχθούν με άλλα. </a:t>
            </a:r>
          </a:p>
          <a:p>
            <a:r>
              <a:rPr lang="el-GR" dirty="0" smtClean="0"/>
              <a:t>Τρεις είναι κυρίως οι περιορισμοί στους οποίους υπόκεινται οι επιχειρήσεις λόγω ανταγωνισμού : δυνατότητα υποκατάστασης από την πλευρά της ζήτησης, από την πλευρά της προσφοράς και δυνητικός ανταγωνισμός</a:t>
            </a:r>
          </a:p>
          <a:p>
            <a:r>
              <a:rPr lang="el-GR" dirty="0" smtClean="0"/>
              <a:t>Μεγάλη σημασία δίδεται από τις αρχές ανταγωνισμού στη ζήτηση. Η υποκατάσταση από πλευρά της ζήτησης αποτελεί το πλέον άμεσο και αποτελεσματικό μέσο ελέγχου των προμηθευτών ενός δεδομένου προϊόντος, ειδικά όσον αφορά στις αποφάσεις τους για τον καθορισμό των τιμών  </a:t>
            </a:r>
            <a:endParaRPr lang="el-GR" dirty="0"/>
          </a:p>
        </p:txBody>
      </p:sp>
    </p:spTree>
    <p:extLst>
      <p:ext uri="{BB962C8B-B14F-4D97-AF65-F5344CB8AC3E}">
        <p14:creationId xmlns:p14="http://schemas.microsoft.com/office/powerpoint/2010/main" xmlns="" val="3948040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Γεωγραφική Αγορά</a:t>
            </a:r>
            <a:endParaRPr lang="el-GR" dirty="0"/>
          </a:p>
        </p:txBody>
      </p:sp>
      <p:sp>
        <p:nvSpPr>
          <p:cNvPr id="3" name="Θέση περιεχομένου 2"/>
          <p:cNvSpPr>
            <a:spLocks noGrp="1"/>
          </p:cNvSpPr>
          <p:nvPr>
            <p:ph idx="1"/>
          </p:nvPr>
        </p:nvSpPr>
        <p:spPr/>
        <p:txBody>
          <a:bodyPr/>
          <a:lstStyle/>
          <a:p>
            <a:r>
              <a:rPr lang="el-GR" dirty="0" smtClean="0"/>
              <a:t>Μπορεί να είναι εθνική, περιφερειακή, ευρωπαϊκή ή παγκόσμια</a:t>
            </a:r>
          </a:p>
          <a:p>
            <a:r>
              <a:rPr lang="el-GR" dirty="0" smtClean="0"/>
              <a:t>Είναι η περιοχή στην οποία οι συνθήκες του ανταγωνισμού που ισχύουν για το συγκεκριμένο προϊόν είναι όμοιες για όλες τις ανταγωνίστριες επιχειρήσεις</a:t>
            </a:r>
            <a:endParaRPr lang="el-GR" dirty="0"/>
          </a:p>
        </p:txBody>
      </p:sp>
    </p:spTree>
    <p:extLst>
      <p:ext uri="{BB962C8B-B14F-4D97-AF65-F5344CB8AC3E}">
        <p14:creationId xmlns:p14="http://schemas.microsoft.com/office/powerpoint/2010/main" xmlns="" val="2728158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Αρθρο</a:t>
            </a:r>
            <a:r>
              <a:rPr lang="el-GR" dirty="0" smtClean="0"/>
              <a:t> 101 § 1 ΣΛΕΕ</a:t>
            </a:r>
            <a:br>
              <a:rPr lang="el-GR" dirty="0" smtClean="0"/>
            </a:br>
            <a:r>
              <a:rPr lang="el-GR" dirty="0" smtClean="0"/>
              <a:t>Απαγόρευση των συμπράξεων</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a:t>Είναι ασυμβίβαστες με την εσωτερική αγορά και απαγορεύονται όλες οι συμφωνίες μεταξύ επιχειρήσεων, όλες οι αποφάσεις ενώσεων επιχειρήσεων και κάθε εναρμονισμένη πρακτική, που δύνανται να επηρεάσουν το εμπόριο μεταξύ κρατών μελών και που έχουν ως αντικείμενο ή ως αποτέλεσμα την παρεμπόδιση, τον περιορισμό ή τη νόθευση του ανταγωνισμού εντός της εσωτερικής αγοράς, και ιδίως εκείνες οι οποίες συνίστανται:</a:t>
            </a:r>
          </a:p>
          <a:p>
            <a:r>
              <a:rPr lang="el-GR" dirty="0"/>
              <a:t>α) στον άμεσο ή έμμεσο καθορισμό των τιμών αγοράς ή πωλήσεως ή άλλων όρων συναλλαγής,·</a:t>
            </a:r>
          </a:p>
          <a:p>
            <a:r>
              <a:rPr lang="el-GR" dirty="0"/>
              <a:t>β) στον περιορισμό ή στον έλεγχο της παραγωγής, της διαθέσεως, της τεχνολογικής αναπτύξεως ή των επενδύσεων,</a:t>
            </a:r>
          </a:p>
          <a:p>
            <a:r>
              <a:rPr lang="el-GR" dirty="0"/>
              <a:t>γ) στην κατανομή των αγορών ή των πηγών εφοδιασμού,·</a:t>
            </a:r>
          </a:p>
          <a:p>
            <a:r>
              <a:rPr lang="el-GR" dirty="0"/>
              <a:t>δ) στην εφαρμογή </a:t>
            </a:r>
            <a:r>
              <a:rPr lang="el-GR" dirty="0" smtClean="0"/>
              <a:t>άνισων </a:t>
            </a:r>
            <a:r>
              <a:rPr lang="el-GR" dirty="0"/>
              <a:t>όρων επί ισοδυνάμων παροχών, έναντι των εμπορικώς συναλλασσομένων, με  αυτοί σε μειονεκτική θέση στον ανταγωνισμό,</a:t>
            </a:r>
          </a:p>
          <a:p>
            <a:r>
              <a:rPr lang="el-GR" dirty="0"/>
              <a:t>ε) στην εξάρτηση της συνάψεως συμβάσεων από την αποδοχή, εκ μέρους των συναλλασσομένων, προσθέτων παροχών που εκ φύσεως ή σύμφωνα με τις εμπορικές συνήθειες δεν έχουν σχέση με το αντικείμενο των συμβάσεων αυτών.</a:t>
            </a:r>
          </a:p>
        </p:txBody>
      </p:sp>
    </p:spTree>
    <p:extLst>
      <p:ext uri="{BB962C8B-B14F-4D97-AF65-F5344CB8AC3E}">
        <p14:creationId xmlns:p14="http://schemas.microsoft.com/office/powerpoint/2010/main" xmlns="" val="27426359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Προσδιορισμός Δεσπόζουσας Θέσης</a:t>
            </a:r>
            <a:endParaRPr lang="el-GR" dirty="0"/>
          </a:p>
        </p:txBody>
      </p:sp>
      <p:sp>
        <p:nvSpPr>
          <p:cNvPr id="3" name="Θέση περιεχομένου 2"/>
          <p:cNvSpPr>
            <a:spLocks noGrp="1"/>
          </p:cNvSpPr>
          <p:nvPr>
            <p:ph idx="1"/>
          </p:nvPr>
        </p:nvSpPr>
        <p:spPr/>
        <p:txBody>
          <a:bodyPr>
            <a:normAutofit lnSpcReduction="10000"/>
          </a:bodyPr>
          <a:lstStyle/>
          <a:p>
            <a:r>
              <a:rPr lang="el-GR" dirty="0"/>
              <a:t>Αφού οριστεί η σχετική αγορά, οι αρχές ανταγωνισμού προχωρούν στον προσδιορισμό της δεσπόζουσας θέσης της εταιρείας, με βάση ένα σύνολο στοιχείων, συμπεριλαμβανομένου και του μεριδίου της αγοράς που κατέχει, αλλά και την τεχνολογική πρόοδο, φραγμούς για τους δυνητικούς νεοεισερχόμενους, </a:t>
            </a:r>
            <a:r>
              <a:rPr lang="el-GR" dirty="0" smtClean="0"/>
              <a:t>κλπ</a:t>
            </a:r>
          </a:p>
          <a:p>
            <a:r>
              <a:rPr lang="el-GR" dirty="0"/>
              <a:t>Μ</a:t>
            </a:r>
            <a:r>
              <a:rPr lang="el-GR" dirty="0" smtClean="0"/>
              <a:t>ια </a:t>
            </a:r>
            <a:r>
              <a:rPr lang="el-GR" dirty="0"/>
              <a:t>δεσπόζουσα θέση είναι αποτέλεσμα του συνδυασμού διαφόρων παραγόντων οι οποίοι, αν εξεταστούν χωριστά, δεν έχουν αναγκαστικά καθοριστική σημασία</a:t>
            </a:r>
          </a:p>
        </p:txBody>
      </p:sp>
    </p:spTree>
    <p:extLst>
      <p:ext uri="{BB962C8B-B14F-4D97-AF65-F5344CB8AC3E}">
        <p14:creationId xmlns:p14="http://schemas.microsoft.com/office/powerpoint/2010/main" xmlns="" val="39369615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Μερίδια αγοράς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Τα μερίδια αγοράς παρέχουν ένα χρήσιμο πρώτο δείκτη για την Επιτροπή σχετικά με τη διάρθρωση της αγοράς και τη σχετική σπουδαιότητα των διαφόρων επιχειρήσεων που δραστηριοποιούνται στην </a:t>
            </a:r>
            <a:r>
              <a:rPr lang="el-GR" dirty="0" smtClean="0"/>
              <a:t>αγορά</a:t>
            </a:r>
          </a:p>
          <a:p>
            <a:r>
              <a:rPr lang="el-GR" dirty="0"/>
              <a:t>Η Επιτροπή θεωρεί ότι τα μικρά μερίδια αγοράς αποτελούν εν γένει μια αξιόπιστη ένδειξη για την απουσία σημαντικής ισχύος στην </a:t>
            </a:r>
            <a:r>
              <a:rPr lang="el-GR" dirty="0" smtClean="0"/>
              <a:t>αγορά</a:t>
            </a:r>
          </a:p>
          <a:p>
            <a:r>
              <a:rPr lang="el-GR" dirty="0"/>
              <a:t>όσο υψηλότερο είναι το μερίδιο αγοράς και όσο μεγαλύτερη είναι η χρονική περίοδος που κατέχεται το μερίδιο αυτό, τόσο πιθανότερο είναι να συνιστά σημαντική προκαταρκτική ένδειξη για την ύπαρξη δεσπόζουσας θέσης</a:t>
            </a:r>
          </a:p>
        </p:txBody>
      </p:sp>
    </p:spTree>
    <p:extLst>
      <p:ext uri="{BB962C8B-B14F-4D97-AF65-F5344CB8AC3E}">
        <p14:creationId xmlns:p14="http://schemas.microsoft.com/office/powerpoint/2010/main" xmlns="" val="1486492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Κατάχρηση</a:t>
            </a:r>
            <a:endParaRPr lang="el-GR" dirty="0"/>
          </a:p>
        </p:txBody>
      </p:sp>
      <p:sp>
        <p:nvSpPr>
          <p:cNvPr id="3" name="Θέση περιεχομένου 2"/>
          <p:cNvSpPr>
            <a:spLocks noGrp="1"/>
          </p:cNvSpPr>
          <p:nvPr>
            <p:ph idx="1"/>
          </p:nvPr>
        </p:nvSpPr>
        <p:spPr/>
        <p:txBody>
          <a:bodyPr/>
          <a:lstStyle/>
          <a:p>
            <a:r>
              <a:rPr lang="el-GR" dirty="0" smtClean="0"/>
              <a:t>Έννοια αντικειμενική</a:t>
            </a:r>
          </a:p>
          <a:p>
            <a:r>
              <a:rPr lang="el-GR" dirty="0" smtClean="0"/>
              <a:t> </a:t>
            </a:r>
            <a:r>
              <a:rPr lang="el-GR" dirty="0"/>
              <a:t>Για να έχει εφαρμογή το άρθρο 102 ΣΛΕΕ πρέπει να γίνει δεκτό ότι υπάρχει μια σχέση μεταξύ της δεσπόζουσας θέσης και της εικαζόμενης καταχρηστικής συμπεριφοράς.</a:t>
            </a:r>
          </a:p>
          <a:p>
            <a:r>
              <a:rPr lang="el-GR" dirty="0" smtClean="0"/>
              <a:t>Δεν υπάρχει δυνατότητα εξαίρεσης/απαλλαγής στο 102, όπως με τις συμπράξεις σύμφωνα με 101, παρ.3</a:t>
            </a:r>
            <a:endParaRPr lang="el-GR" dirty="0"/>
          </a:p>
        </p:txBody>
      </p:sp>
    </p:spTree>
    <p:extLst>
      <p:ext uri="{BB962C8B-B14F-4D97-AF65-F5344CB8AC3E}">
        <p14:creationId xmlns:p14="http://schemas.microsoft.com/office/powerpoint/2010/main" xmlns="" val="33864171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Βασικές Διευκολύνσεις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Η αναγνώριση της υπαγωγής των αεροδρομίων στους </a:t>
            </a:r>
            <a:r>
              <a:rPr lang="el-GR" dirty="0" err="1" smtClean="0"/>
              <a:t>ενωσιακούς</a:t>
            </a:r>
            <a:r>
              <a:rPr lang="el-GR" dirty="0" smtClean="0"/>
              <a:t> κανόνες ανταγωνισμού συνδέθηκε ιδιαίτερα με την εφαρμογή του άρθρου 102 ΣΛΕΕ και τη θεωρία των «</a:t>
            </a:r>
            <a:r>
              <a:rPr lang="el-GR" i="1" dirty="0" smtClean="0"/>
              <a:t>βασικών διευκολύνσεων</a:t>
            </a:r>
            <a:r>
              <a:rPr lang="el-GR" dirty="0" smtClean="0"/>
              <a:t>». </a:t>
            </a:r>
          </a:p>
          <a:p>
            <a:r>
              <a:rPr lang="el-GR" dirty="0" smtClean="0"/>
              <a:t>Η θεωρία αυτή αφορά σε επιχειρήσεις οι οποίες λόγω της δραστηριότητας ή της θέσης τους απολαμβάνουν μία μονοπωλιακή κατάσταση στον τομέα της διαχείρισης μίας βασικής υποδομής</a:t>
            </a:r>
          </a:p>
          <a:p>
            <a:r>
              <a:rPr lang="el-GR" dirty="0" smtClean="0"/>
              <a:t>Τέτοια περίπτωση μπορεί να είναι η εκμετάλλευση δικτύων από δημόσιες επιχειρήσεις καθώς και η περίπτωση κατοχής δικαιωμάτων βιομηχανικής ιδιοκτησίας</a:t>
            </a:r>
          </a:p>
        </p:txBody>
      </p:sp>
    </p:spTree>
    <p:extLst>
      <p:ext uri="{BB962C8B-B14F-4D97-AF65-F5344CB8AC3E}">
        <p14:creationId xmlns:p14="http://schemas.microsoft.com/office/powerpoint/2010/main" xmlns="" val="3883277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Βασικές </a:t>
            </a:r>
            <a:r>
              <a:rPr lang="el-GR" dirty="0" smtClean="0"/>
              <a:t>Διευκολύνσεις (συνέχεια)</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Η εταιρεία που διαθέτει ένα τέτοιο πλεονέκτημα δεν μπορεί να το εκμεταλλευτεί καταχρηστικά εμποδίζοντας την πρόσβαση ακόμα και σε ανταγωνίστριες επιχειρήσεις που εξαρτώνται από αυτό ή επιβάλλοντας υπέρογκες απαιτήσεις για τη διάθεσή του</a:t>
            </a:r>
          </a:p>
          <a:p>
            <a:r>
              <a:rPr lang="el-GR" dirty="0"/>
              <a:t>Θα πρέπει βέβαια να υπάρχει πραγματική αδυναμία πρόσβασης και έλλειψη εναλλακτικής λύσης.</a:t>
            </a:r>
          </a:p>
          <a:p>
            <a:r>
              <a:rPr lang="el-GR" dirty="0"/>
              <a:t>Δηλαδή, μία επιχείρηση δεν μπορεί να επικαλεστεί την άρνηση ή τις υπερβολικές απαιτήσεις του φορέα που εκμεταλλεύεται μία υπηρεσία ή υποδομή ώστε να δικαιολογήσει την αδυναμία της ή την απροθυμία της να καλύψει το κόστος δημιουργίας μίας ανάλογης </a:t>
            </a:r>
            <a:r>
              <a:rPr lang="el-GR" dirty="0" smtClean="0"/>
              <a:t>υποδομής (βλ. </a:t>
            </a:r>
            <a:r>
              <a:rPr lang="en-US" dirty="0" smtClean="0"/>
              <a:t>C-7/97, </a:t>
            </a:r>
            <a:r>
              <a:rPr lang="en-US" i="1" dirty="0" smtClean="0"/>
              <a:t>Oscar </a:t>
            </a:r>
            <a:r>
              <a:rPr lang="en-US" i="1" dirty="0" err="1" smtClean="0"/>
              <a:t>Bronner</a:t>
            </a:r>
            <a:r>
              <a:rPr lang="en-US" dirty="0" smtClean="0"/>
              <a:t>)</a:t>
            </a:r>
            <a:endParaRPr lang="el-GR" dirty="0" smtClean="0"/>
          </a:p>
          <a:p>
            <a:r>
              <a:rPr lang="el-GR" dirty="0"/>
              <a:t>Κάτι τέτοιο θα ήταν παραβίαση της αρχής της ελευθερίας των συμβάσεων και του δικαιώματος της ιδιοκτησίας και θα μπορούσε να αποθαρρύνει κίνητρα για επενδύσεις</a:t>
            </a:r>
          </a:p>
        </p:txBody>
      </p:sp>
    </p:spTree>
    <p:extLst>
      <p:ext uri="{BB962C8B-B14F-4D97-AF65-F5344CB8AC3E}">
        <p14:creationId xmlns:p14="http://schemas.microsoft.com/office/powerpoint/2010/main" xmlns="" val="25957450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effectLst/>
              </a:rPr>
              <a:t>Τακτικές αποκλεισμού: Ληστρικές </a:t>
            </a:r>
            <a:r>
              <a:rPr lang="el-GR" dirty="0">
                <a:effectLst/>
              </a:rPr>
              <a:t>τιμές/</a:t>
            </a:r>
            <a:r>
              <a:rPr lang="en-US" dirty="0">
                <a:effectLst/>
              </a:rPr>
              <a:t>predatory pricing</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η Επιτροπή </a:t>
            </a:r>
            <a:r>
              <a:rPr lang="el-GR" dirty="0" smtClean="0"/>
              <a:t>παρεμβαίνει </a:t>
            </a:r>
            <a:r>
              <a:rPr lang="el-GR" dirty="0"/>
              <a:t>γενικά όταν υπάρχουν στοιχεία που αποδεικνύουν ότι μία δεσπόζουσα επιχείρηση ασκεί τακτική εξόντωσης υφιστάμενη οικειοθελώς ζημίες ή αποποιούμενη κέρδη σε βραχυπρόθεσμη βάση (τακτική αποκαλούμενη </a:t>
            </a:r>
            <a:r>
              <a:rPr lang="el-GR" dirty="0" smtClean="0"/>
              <a:t>«θυσία</a:t>
            </a:r>
            <a:r>
              <a:rPr lang="el-GR" dirty="0"/>
              <a:t>»), προκειμένου να προκαλέσει το βέβαιο ή πιθανό αποκλεισμό ενός ή περισσοτέρων από τους πραγματικούς ή δυνητικούς ανταγωνιστές της, με σκοπό να ενισχύσει ή να διατηρήσει την ισχύ της στην αγορά, βλάπτοντας κατ' αυτό τον τρόπο τους </a:t>
            </a:r>
            <a:r>
              <a:rPr lang="el-GR" dirty="0" smtClean="0"/>
              <a:t>καταναλωτές</a:t>
            </a:r>
          </a:p>
          <a:p>
            <a:r>
              <a:rPr lang="el-GR" dirty="0"/>
              <a:t>Η εταιρεία έχει ισχυρή ικανότητα να μειώσει τις τιμές της, τουλάχιστον προσωρινά, κάτω από το μέσο μεταβλητό κόστος παραγωγής. Οι μικρές επιχειρήσεις, δεν έχουν την ίδια αντοχή και αναγκάζονται να </a:t>
            </a:r>
            <a:r>
              <a:rPr lang="el-GR" dirty="0" smtClean="0"/>
              <a:t>αποσυρθούν</a:t>
            </a:r>
            <a:r>
              <a:rPr lang="el-GR" dirty="0"/>
              <a:t>, ακόμα και να κηρύξουν πτώχευση. Προτιμούν να αφήσουν την αγορά πριν να είναι πολύ αργά.</a:t>
            </a:r>
          </a:p>
          <a:p>
            <a:endParaRPr lang="el-GR" dirty="0"/>
          </a:p>
        </p:txBody>
      </p:sp>
    </p:spTree>
    <p:extLst>
      <p:ext uri="{BB962C8B-B14F-4D97-AF65-F5344CB8AC3E}">
        <p14:creationId xmlns:p14="http://schemas.microsoft.com/office/powerpoint/2010/main" xmlns="" val="33822020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Συνδυασμένες πωλήσεις</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Μία δεσπόζουσα εταιρεία ενδέχεται να επιχειρήσει τον αποκλεισμό των ανταγωνιστών της με πρακτικές δέσμευσης ή </a:t>
            </a:r>
            <a:r>
              <a:rPr lang="el-GR" dirty="0" err="1"/>
              <a:t>δεσμοποίησης</a:t>
            </a:r>
            <a:r>
              <a:rPr lang="el-GR" dirty="0" smtClean="0"/>
              <a:t>.</a:t>
            </a:r>
          </a:p>
          <a:p>
            <a:r>
              <a:rPr lang="el-GR" dirty="0"/>
              <a:t>Η «δέσμευση» αναφέρεται συνήθως σε καταστάσεις στις οποίες οι πελάτες που αγοράζουν ένα προϊόν (το δεσμεύον προϊόν) υποχρεώνονται να αγοράσουν και ένα άλλο προϊόν από τη δεσπόζουσα επιχείρηση (το δεσμευμένο προϊόν). Η δέσμευση μπορεί να εφαρμοστεί σε τεχνική ή συμβατική </a:t>
            </a:r>
            <a:r>
              <a:rPr lang="el-GR" dirty="0" smtClean="0"/>
              <a:t>βάση</a:t>
            </a:r>
          </a:p>
          <a:p>
            <a:r>
              <a:rPr lang="el-GR" dirty="0"/>
              <a:t>Η «</a:t>
            </a:r>
            <a:r>
              <a:rPr lang="el-GR" dirty="0" err="1"/>
              <a:t>δεσμοποίηση</a:t>
            </a:r>
            <a:r>
              <a:rPr lang="el-GR" dirty="0"/>
              <a:t>» αναφέρεται συνήθως στον τρόπο που τα προϊόντα προσφέρονται και κοστολογούνται από τη δεσπόζουσα επιχείρηση. Στην περίπτωση της αμιγούς </a:t>
            </a:r>
            <a:r>
              <a:rPr lang="el-GR" dirty="0" err="1"/>
              <a:t>δεσμοποίησης</a:t>
            </a:r>
            <a:r>
              <a:rPr lang="el-GR" dirty="0"/>
              <a:t>, τα προϊόντα πωλούνται μόνο από κοινού και σε καθορισμένες αναλογίες. Στην περίπτωση της μεικτής </a:t>
            </a:r>
            <a:r>
              <a:rPr lang="el-GR" dirty="0" err="1"/>
              <a:t>δεσμοποίησης</a:t>
            </a:r>
            <a:r>
              <a:rPr lang="el-GR" dirty="0"/>
              <a:t>, που συχνά αναφέρεται ως έκπτωση πολλαπλών προϊόντων, τα προϊόντα διατίθενται και μεμονωμένα, αλλά το άθροισμα των τιμών μεμονωμένης πώλησης είναι υψηλότερο από την τιμή </a:t>
            </a:r>
            <a:r>
              <a:rPr lang="el-GR" dirty="0" err="1"/>
              <a:t>δεσμοποίησης</a:t>
            </a:r>
            <a:r>
              <a:rPr lang="el-GR" dirty="0" smtClean="0"/>
              <a:t>.</a:t>
            </a:r>
          </a:p>
          <a:p>
            <a:r>
              <a:rPr lang="el-GR" dirty="0"/>
              <a:t>Η δέσμευση και η </a:t>
            </a:r>
            <a:r>
              <a:rPr lang="el-GR" dirty="0" err="1"/>
              <a:t>δεσμοποίηση</a:t>
            </a:r>
            <a:r>
              <a:rPr lang="el-GR" dirty="0"/>
              <a:t> αποτελούν κοινές πρακτικές και αποσκοπούν στην παροχή καλύτερων προϊόντων ή προσφορών στους πελάτες με οικονομικά αποδοτικότερους </a:t>
            </a:r>
            <a:r>
              <a:rPr lang="el-GR" dirty="0" smtClean="0"/>
              <a:t>τρόπους</a:t>
            </a:r>
          </a:p>
          <a:p>
            <a:r>
              <a:rPr lang="el-GR" dirty="0"/>
              <a:t>Ωστόσο, μία επιχείρηση που κατέχει δεσπόζουσα θέση σε μία (ή περισσότερες) αγορά προϊόντος δέσμευσης ή δέσμης (που αναφέρεται ως η δεσμεύουσα αγορά) μπορεί να βλάψει τους καταναλωτές ακολουθώντας τις εν λόγω πρακτικές, δεδομένου ότι αποκλείει από την αγορά τα άλλα προϊόντα που αποτελούν μέρος του προϊόντος δέσμευσης ή δέσμης (αναφερόμενη ως η δεσμευμένη αγορά) και έμμεσα τη δεσμεύουσα αγορά.</a:t>
            </a:r>
          </a:p>
        </p:txBody>
      </p:sp>
    </p:spTree>
    <p:extLst>
      <p:ext uri="{BB962C8B-B14F-4D97-AF65-F5344CB8AC3E}">
        <p14:creationId xmlns:p14="http://schemas.microsoft.com/office/powerpoint/2010/main" xmlns="" val="35937879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Έννοια σύμπραξης</a:t>
            </a:r>
            <a:endParaRPr lang="el-GR" dirty="0"/>
          </a:p>
        </p:txBody>
      </p:sp>
      <p:sp>
        <p:nvSpPr>
          <p:cNvPr id="3" name="2 - Θέση περιεχομένου"/>
          <p:cNvSpPr>
            <a:spLocks noGrp="1"/>
          </p:cNvSpPr>
          <p:nvPr>
            <p:ph idx="1"/>
          </p:nvPr>
        </p:nvSpPr>
        <p:spPr/>
        <p:txBody>
          <a:bodyPr/>
          <a:lstStyle/>
          <a:p>
            <a:r>
              <a:rPr lang="el-GR" dirty="0" smtClean="0"/>
              <a:t>Ο όρος «σύμπραξη» δεν περιλαμβάνεται στη διάταξη του άρθρου 101 ΣΛΕΕ</a:t>
            </a:r>
          </a:p>
          <a:p>
            <a:r>
              <a:rPr lang="el-GR" dirty="0" smtClean="0"/>
              <a:t>Αποτελεί μία έννοια-σύνολο που περιλαμβάνει τις επιμέρους μορφές συνεργασίας μεταξύ επιχειρήσεων  που αναφέρονται στη διάταξη του άρθρου 101 ΣΛΕΕ και που δύνανται να πλήξουν τον ελεύθερο και αποτελεσματικό ανταγωνισμό</a:t>
            </a:r>
          </a:p>
          <a:p>
            <a:r>
              <a:rPr lang="el-GR" dirty="0" smtClean="0"/>
              <a:t>Αυτές είναι : οι συμφωνίες μεταξύ επιχειρήσεων, οι αποφάσεις ενώσεων επιχειρήσεων και οι εναρμονισμένες πρακτικές</a:t>
            </a:r>
            <a:endParaRPr lang="el-GR" dirty="0"/>
          </a:p>
        </p:txBody>
      </p:sp>
    </p:spTree>
    <p:extLst>
      <p:ext uri="{BB962C8B-B14F-4D97-AF65-F5344CB8AC3E}">
        <p14:creationId xmlns:p14="http://schemas.microsoft.com/office/powerpoint/2010/main" xmlns="" val="1360665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Συμφωνία μεταξύ επιχειρήσεων </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Μία συμφωνία κατά το δίκαιο ανταγωνισμού δεν είναι απαραίτητα μία έγκυρη σύμβαση κατά το αστικό δίκαιο. Δεδομένης της παράνομης φύσεώς τους κάποιες συμφωνίες/συμπράξεις συνάπτονται προφορικά και με έμμεσο τρόπο. </a:t>
            </a:r>
          </a:p>
          <a:p>
            <a:r>
              <a:rPr lang="el-GR" dirty="0" smtClean="0"/>
              <a:t>Θεωρείται ότι υφίσταται συμφωνία αν συντρέχει σύμπτωση βουλήσεως δύο επιχειρήσεων, ανεξαρτήτως εγγράφου ή προφορικού τύπου. Η «συμφωνία κυρίων», με την οποία τα μέρη αναλαμβάνουν να τηρήσουν ορισμένη συμπεριφορά  μπορεί να αποτελέσει συμφωνία κατά το άρθρο 101. Η δέσμευση που προκύπτει είναι ηθική και όχι νομική, αρκεί όμως για να δείξει τη σύμπτωση βουλήσεων. </a:t>
            </a:r>
          </a:p>
          <a:p>
            <a:r>
              <a:rPr lang="el-GR" dirty="0" smtClean="0"/>
              <a:t>Η κοινή βούληση μπορεί να προκύπτει από τη σιωπηρή συναίνεση των μερών σε μέτρα που υιοθετεί ή συστάσεις που απευθύνει ο προμηθευτής. </a:t>
            </a:r>
          </a:p>
        </p:txBody>
      </p:sp>
    </p:spTree>
    <p:extLst>
      <p:ext uri="{BB962C8B-B14F-4D97-AF65-F5344CB8AC3E}">
        <p14:creationId xmlns:p14="http://schemas.microsoft.com/office/powerpoint/2010/main" xmlns="" val="1440143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Δεν εμπίπτουν στην έννοια της συμφωνίας του 101</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Ορισμένες μορφές συνεργασίας εξαιρούνται καθώς δεν επιφέρουν σημαντικό περιορισμό του ανταγωνισμού, κυρίως λόγω του χαμηλού μεριδίου αγοράς που κατέχουν οι επιχειρήσεις (συμφωνίες ήσσονος σημασίας/</a:t>
            </a:r>
            <a:r>
              <a:rPr lang="en-US" dirty="0" smtClean="0"/>
              <a:t>de </a:t>
            </a:r>
            <a:r>
              <a:rPr lang="en-US" dirty="0" err="1" smtClean="0"/>
              <a:t>minimis</a:t>
            </a:r>
            <a:r>
              <a:rPr lang="en-US" dirty="0" smtClean="0"/>
              <a:t>)</a:t>
            </a:r>
          </a:p>
          <a:p>
            <a:r>
              <a:rPr lang="el-GR" dirty="0" smtClean="0"/>
              <a:t>Συγκεκριμένες συνεργασίες δεν συνιστούν συμφωνία με την έννοια του 101, παρόλο που αποτελούν συμβάσεις για το κοινό δίκαιο. Τέτοιες είναι οι </a:t>
            </a:r>
            <a:r>
              <a:rPr lang="el-GR" dirty="0" err="1" smtClean="0"/>
              <a:t>ενδοομιλικές</a:t>
            </a:r>
            <a:r>
              <a:rPr lang="el-GR" dirty="0" smtClean="0"/>
              <a:t> συνεργασίες. Οι θυγατρικές που εντάσσονται σε όμιλο ή οι συνδεδεμένες μεταξύ τους εταιρίες μπορούν να εκληφθούν ως τμήματα μίας ενιαίας οικονομικής οντότητας και δεν αποτελούν ανεξάρτητα κέντρα λήψης αποφάσεων</a:t>
            </a:r>
            <a:endParaRPr lang="el-GR" dirty="0"/>
          </a:p>
        </p:txBody>
      </p:sp>
    </p:spTree>
    <p:extLst>
      <p:ext uri="{BB962C8B-B14F-4D97-AF65-F5344CB8AC3E}">
        <p14:creationId xmlns:p14="http://schemas.microsoft.com/office/powerpoint/2010/main" xmlns="" val="4241360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Παρεμπόδιση, περιορισμός, νόθευση ανταγωνισμού</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ea typeface="ＭＳ Ｐゴシック" charset="-128"/>
              </a:rPr>
              <a:t>Το ευρωπαϊκό δίκαιο δεν ασχολείται με συμφωνίες μεταξύ φορέων της αγοράς που κατέχουν μικρό μερίδιο αγοράς και έχουν ασήμαντο αποτέλεσμα στο εμπόριο μεταξύ κρατών μελών και στον ανταγωνισμό</a:t>
            </a:r>
          </a:p>
          <a:p>
            <a:r>
              <a:rPr lang="el-GR" dirty="0" smtClean="0">
                <a:ea typeface="ＭＳ Ｐゴシック" charset="-128"/>
              </a:rPr>
              <a:t>Οι </a:t>
            </a:r>
            <a:r>
              <a:rPr lang="el-GR" dirty="0" err="1" smtClean="0">
                <a:ea typeface="ＭＳ Ｐゴシック" charset="-128"/>
              </a:rPr>
              <a:t>αντιανταγωνιστικές</a:t>
            </a:r>
            <a:r>
              <a:rPr lang="el-GR" dirty="0" smtClean="0">
                <a:ea typeface="ＭＳ Ｐゴシック" charset="-128"/>
              </a:rPr>
              <a:t> συνέπειες οφείλουν να συνιστούν αντικείμενο ή αποτέλεσμα των κρινόμενων συμφωνιών</a:t>
            </a:r>
          </a:p>
          <a:p>
            <a:r>
              <a:rPr lang="el-GR" dirty="0" smtClean="0">
                <a:ea typeface="ＭＳ Ｐゴシック" charset="-128"/>
              </a:rPr>
              <a:t>Διακρίνονται συμφωνίες και περιορισμοί σε οριζόντιο και σε κάθετο επίπεδο</a:t>
            </a:r>
          </a:p>
          <a:p>
            <a:r>
              <a:rPr lang="el-GR" dirty="0" smtClean="0">
                <a:ea typeface="ＭＳ Ｐゴシック" charset="-128"/>
              </a:rPr>
              <a:t>Οριζόντιες συμφωνίες : μεταξύ περισσότερων επιχειρήσεων που δραστηριοποιούνται στο ίδιο επίπεδο παραγωγής διανομής (συμφωνίες μεταξύ παραγωγών, μεταξύ διανομέων…)</a:t>
            </a:r>
          </a:p>
          <a:p>
            <a:r>
              <a:rPr lang="el-GR" dirty="0" smtClean="0">
                <a:ea typeface="ＭＳ Ｐゴシック" charset="-128"/>
              </a:rPr>
              <a:t>Κάθετες συμφωνίες : μεταξύ επιχειρήσεων που δρουν σε διαφορετικό επίπεδο της αλυσίδας παραγωγής διανομής (συμφωνία μεταξύ παραγωγού και διανομέα)</a:t>
            </a:r>
            <a:endParaRPr lang="el-GR" dirty="0"/>
          </a:p>
        </p:txBody>
      </p:sp>
    </p:spTree>
    <p:extLst>
      <p:ext uri="{BB962C8B-B14F-4D97-AF65-F5344CB8AC3E}">
        <p14:creationId xmlns:p14="http://schemas.microsoft.com/office/powerpoint/2010/main" xmlns="" val="1124522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Μονομερής Συμπεριφορά/Συμφωνία στις κάθετες σχέσεις </a:t>
            </a:r>
            <a:endParaRPr lang="el-GR" sz="3600" dirty="0"/>
          </a:p>
        </p:txBody>
      </p:sp>
      <p:sp>
        <p:nvSpPr>
          <p:cNvPr id="3" name="2 - Θέση περιεχομένου"/>
          <p:cNvSpPr>
            <a:spLocks noGrp="1"/>
          </p:cNvSpPr>
          <p:nvPr>
            <p:ph idx="1"/>
          </p:nvPr>
        </p:nvSpPr>
        <p:spPr/>
        <p:txBody>
          <a:bodyPr>
            <a:normAutofit fontScale="92500"/>
          </a:bodyPr>
          <a:lstStyle/>
          <a:p>
            <a:r>
              <a:rPr lang="el-GR" dirty="0" smtClean="0"/>
              <a:t>Η μονομερής συμπεριφορά μίας επιχείρησης δεν αποτελεί συμφωνία(αυτή μπορεί να ελεγχθεί με βάση το άρθρο 102 ΣΛΕΕ, εφόσον η συγκεκριμένη επιχείρηση διαθέτει δεσπόζουσα θέση στην αγορά) </a:t>
            </a:r>
          </a:p>
          <a:p>
            <a:r>
              <a:rPr lang="el-GR" dirty="0" smtClean="0"/>
              <a:t>Υπάρχει συμφωνία κατά τη διάταξη του άρθρου 101αν υπήρξε αποδοχή έστω και σιωπηρή από άλλες επιχειρήσεις στα πλαίσια της συνεργασίας τους</a:t>
            </a:r>
          </a:p>
          <a:p>
            <a:r>
              <a:rPr lang="el-GR" dirty="0" smtClean="0"/>
              <a:t>Η κοινή βούληση μπορεί να συνάγεται τόσο από ρήτρες της οικείας σύμβασης (πχ, διανομής) όσο και από τη συμπεριφορά των μερών (σιωπηρή συναίνεση σε συστάσεις του προμηθευτή)</a:t>
            </a:r>
          </a:p>
          <a:p>
            <a:endParaRPr lang="el-GR" dirty="0" smtClean="0"/>
          </a:p>
          <a:p>
            <a:endParaRPr lang="el-GR" dirty="0"/>
          </a:p>
        </p:txBody>
      </p:sp>
    </p:spTree>
    <p:extLst>
      <p:ext uri="{BB962C8B-B14F-4D97-AF65-F5344CB8AC3E}">
        <p14:creationId xmlns:p14="http://schemas.microsoft.com/office/powerpoint/2010/main" xmlns="" val="3883101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Ένωση επιχειρήσεων</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Ευθύνη δεν έχουν μόνο τα μέλη μιας ένωσης, αλλά και η ίδια η ένωση. </a:t>
            </a:r>
            <a:r>
              <a:rPr lang="el-GR" dirty="0" smtClean="0">
                <a:ea typeface="ＭＳ Ｐゴシック" charset="-128"/>
              </a:rPr>
              <a:t>Η αθέμιτη σύμπραξη μπορεί να λάβει χώρα μέσω της απόφασης μιας ένωσης επιχειρήσεων </a:t>
            </a:r>
          </a:p>
          <a:p>
            <a:r>
              <a:rPr lang="el-GR" dirty="0" smtClean="0">
                <a:ea typeface="ＭＳ Ｐゴシック" charset="-128"/>
              </a:rPr>
              <a:t>Ο όρος «Ένωση Επιχειρήσεων» είναι αρκετά γενικός : εμπορικοί σύλλογοι, συνεταιρισμοί, επαγγελματικές οργανώσεις, σωματεία</a:t>
            </a:r>
          </a:p>
          <a:p>
            <a:r>
              <a:rPr lang="el-GR" dirty="0" smtClean="0">
                <a:ea typeface="ＭＳ Ｐゴシック" charset="-128"/>
              </a:rPr>
              <a:t>¨....αποτελείται από επιχειρήσεις του ιδίου κλάδου και είναι επιφορτισμένη με την εκπροσώπηση των κοινών συμφερόντων  τους... (Προτάσεις του Γενικού Εισαγγελέα </a:t>
            </a:r>
            <a:r>
              <a:rPr lang="en-GB" dirty="0" smtClean="0">
                <a:ea typeface="ＭＳ Ｐゴシック" charset="-128"/>
              </a:rPr>
              <a:t>Leger </a:t>
            </a:r>
            <a:r>
              <a:rPr lang="el-GR" dirty="0" smtClean="0">
                <a:ea typeface="ＭＳ Ｐゴシック" charset="-128"/>
              </a:rPr>
              <a:t>στην υπόθεση ΔΕΕ </a:t>
            </a:r>
            <a:r>
              <a:rPr lang="en-GB" dirty="0" smtClean="0">
                <a:ea typeface="ＭＳ Ｐゴシック" charset="-128"/>
              </a:rPr>
              <a:t>C-309/99, J.C.J </a:t>
            </a:r>
            <a:r>
              <a:rPr lang="en-GB" dirty="0" err="1" smtClean="0">
                <a:ea typeface="ＭＳ Ｐゴシック" charset="-128"/>
              </a:rPr>
              <a:t>Wouters</a:t>
            </a:r>
            <a:r>
              <a:rPr lang="el-GR" dirty="0" smtClean="0">
                <a:ea typeface="ＭＳ Ｐゴシック" charset="-128"/>
              </a:rPr>
              <a:t>)</a:t>
            </a:r>
          </a:p>
          <a:p>
            <a:r>
              <a:rPr lang="el-GR" dirty="0" smtClean="0">
                <a:ea typeface="ＭＳ Ｐゴシック" charset="-128"/>
              </a:rPr>
              <a:t>Ένας οργανισμός δημοσίου δικαίου ή επιφορτισμένος με την άσκηση δημόσιας εξουσίας δύναται να θεωρηθεί ένωση επιχειρήσεων</a:t>
            </a:r>
          </a:p>
        </p:txBody>
      </p:sp>
    </p:spTree>
    <p:extLst>
      <p:ext uri="{BB962C8B-B14F-4D97-AF65-F5344CB8AC3E}">
        <p14:creationId xmlns:p14="http://schemas.microsoft.com/office/powerpoint/2010/main" xmlns="" val="8013341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TotalTime>
  <Words>3661</Words>
  <Application>Microsoft Office PowerPoint</Application>
  <PresentationFormat>Προβολή στην οθόνη (4:3)</PresentationFormat>
  <Paragraphs>169</Paragraphs>
  <Slides>36</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Αποκορύφωμα</vt:lpstr>
      <vt:lpstr>Η ΑΠΑΓΟΡΕΥΣΗ ΤΩΝ ΑΝΤΙΑΝΤΑΓΩΝΙΣΤΙΚΩΝ ΠΡΑΚΤΙΚΩΝ ΑΡΘΡΑ 101 και 102 σλεε</vt:lpstr>
      <vt:lpstr>Αρνητικές συνέπειες συμπράξεων</vt:lpstr>
      <vt:lpstr>Αρθρο 101 § 1 ΣΛΕΕ Απαγόρευση των συμπράξεων</vt:lpstr>
      <vt:lpstr>Έννοια σύμπραξης</vt:lpstr>
      <vt:lpstr>Συμφωνία μεταξύ επιχειρήσεων </vt:lpstr>
      <vt:lpstr>Δεν εμπίπτουν στην έννοια της συμφωνίας του 101</vt:lpstr>
      <vt:lpstr>Παρεμπόδιση, περιορισμός, νόθευση ανταγωνισμού</vt:lpstr>
      <vt:lpstr>Μονομερής Συμπεριφορά/Συμφωνία στις κάθετες σχέσεις </vt:lpstr>
      <vt:lpstr>Ένωση επιχειρήσεων</vt:lpstr>
      <vt:lpstr>Απόφαση ένωσης επιχειρήσεων</vt:lpstr>
      <vt:lpstr>Εναρμονισμένη Πρακτική</vt:lpstr>
      <vt:lpstr>Κριτήρια ύπαρξης Εναρμονισμένης Πρακτικής (Ι)</vt:lpstr>
      <vt:lpstr>Κριτήρια ύπαρξης Εναρμονισμένης Πρακτικής (ΙΙ)</vt:lpstr>
      <vt:lpstr>Άρθρο 101 § 3 ΣΛΕΕ : εξαιρέσεις</vt:lpstr>
      <vt:lpstr>Άρθρο 101 ΣΛΕΕ : Στάδια αξιολόγησης</vt:lpstr>
      <vt:lpstr>Άρθρο 102 ΣΛΕΕ (πρώην άρθρο 82 της ΣΕΚ)</vt:lpstr>
      <vt:lpstr>102 ΣΛΕΕ (συνέχεια)</vt:lpstr>
      <vt:lpstr>Στόχος Νομοθέτη</vt:lpstr>
      <vt:lpstr>Δεν απαγορεύεται η οικονομική ισχύς</vt:lpstr>
      <vt:lpstr>Έννοια Δεσπόζουσας θέσης</vt:lpstr>
      <vt:lpstr>Ειδική ευθύνη δεσπόζουσας επιχείρησης</vt:lpstr>
      <vt:lpstr>Προϋποθέσεις</vt:lpstr>
      <vt:lpstr>Δυνατότητες Δεσπόζουσας Επιχείρησης</vt:lpstr>
      <vt:lpstr>Συλλογική Δεσπόζουσα Θέση</vt:lpstr>
      <vt:lpstr>Κριτήρια Ύπαρξης Συλλογικής Δεσπόζουσας Θέσης</vt:lpstr>
      <vt:lpstr>Η σχετική αγορά</vt:lpstr>
      <vt:lpstr>Διάσταση σχετικής αγοράς</vt:lpstr>
      <vt:lpstr>Αγορά Προϊόντος</vt:lpstr>
      <vt:lpstr>Γεωγραφική Αγορά</vt:lpstr>
      <vt:lpstr>Προσδιορισμός Δεσπόζουσας Θέσης</vt:lpstr>
      <vt:lpstr>Μερίδια αγοράς</vt:lpstr>
      <vt:lpstr>Κατάχρηση</vt:lpstr>
      <vt:lpstr>Βασικές Διευκολύνσεις</vt:lpstr>
      <vt:lpstr>Βασικές Διευκολύνσεις (συνέχεια)</vt:lpstr>
      <vt:lpstr>Τακτικές αποκλεισμού: Ληστρικές τιμές/predatory pricing</vt:lpstr>
      <vt:lpstr>Συνδυασμένες πωλήσεις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ΑΠΑΓΟΡΕΥΣΗ των αντιανταγωνιστικων ΠΡΑΚΤΙΚΩΝ Αρθρα 101 και 102 σλεε</dc:title>
  <dc:creator>hi</dc:creator>
  <cp:lastModifiedBy>user</cp:lastModifiedBy>
  <cp:revision>9</cp:revision>
  <dcterms:created xsi:type="dcterms:W3CDTF">2020-04-07T08:39:24Z</dcterms:created>
  <dcterms:modified xsi:type="dcterms:W3CDTF">2020-04-09T06:01:13Z</dcterms:modified>
</cp:coreProperties>
</file>