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5143500" cx="9144000"/>
  <p:notesSz cx="6858000" cy="9144000"/>
  <p:embeddedFontLst>
    <p:embeddedFont>
      <p:font typeface="Hepta Slab Medium"/>
      <p:regular r:id="rId21"/>
      <p:bold r:id="rId22"/>
    </p:embeddedFont>
    <p:embeddedFont>
      <p:font typeface="Barlow Light"/>
      <p:regular r:id="rId23"/>
      <p:bold r:id="rId24"/>
      <p:italic r:id="rId25"/>
      <p:boldItalic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font" Target="fonts/HeptaSlabMedium-bold.fntdata"/><Relationship Id="rId21" Type="http://schemas.openxmlformats.org/officeDocument/2006/relationships/font" Target="fonts/HeptaSlabMedium-regular.fntdata"/><Relationship Id="rId24" Type="http://schemas.openxmlformats.org/officeDocument/2006/relationships/font" Target="fonts/BarlowLight-bold.fntdata"/><Relationship Id="rId23" Type="http://schemas.openxmlformats.org/officeDocument/2006/relationships/font" Target="fonts/BarlowLight-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BarlowLight-boldItalic.fntdata"/><Relationship Id="rId25" Type="http://schemas.openxmlformats.org/officeDocument/2006/relationships/font" Target="fonts/BarlowLight-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6" name="Google Shape;5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2cbdc99dba7_0_1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2cbdc99dba7_0_1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33a1a369cf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33a1a369cf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33a1a369cfc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33a1a369cfc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28f39bc9d82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7" name="Google Shape;127;g28f39bc9d82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33acad4ccc1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33acad4ccc1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28f39bc9d82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28f39bc9d82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2cbdc99dba7_0_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2cbdc99dba7_0_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2cbdc99dba7_0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2cbdc99dba7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2cbdc99dba7_0_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2cbdc99dba7_0_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2cbdc99dba7_0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2cbdc99dba7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2cbdc99dba7_0_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2cbdc99dba7_0_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2cbdc99dba7_0_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2cbdc99dba7_0_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2cbdc99dba7_0_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2cbdc99dba7_0_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2cbdc99dba7_0_10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2cbdc99dba7_0_10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p:cSld name="BLANK_1">
    <p:spTree>
      <p:nvGrpSpPr>
        <p:cNvPr id="50" name="Shape 50"/>
        <p:cNvGrpSpPr/>
        <p:nvPr/>
      </p:nvGrpSpPr>
      <p:grpSpPr>
        <a:xfrm>
          <a:off x="0" y="0"/>
          <a:ext cx="0" cy="0"/>
          <a:chOff x="0" y="0"/>
          <a:chExt cx="0" cy="0"/>
        </a:xfrm>
      </p:grpSpPr>
      <p:sp>
        <p:nvSpPr>
          <p:cNvPr id="51" name="Google Shape;51;p13"/>
          <p:cNvSpPr txBox="1"/>
          <p:nvPr>
            <p:ph type="title"/>
          </p:nvPr>
        </p:nvSpPr>
        <p:spPr>
          <a:xfrm>
            <a:off x="697350" y="2932550"/>
            <a:ext cx="7749300" cy="10158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1"/>
              </a:buClr>
              <a:buSzPts val="3600"/>
              <a:buFont typeface="Hepta Slab Medium"/>
              <a:buNone/>
              <a:defRPr>
                <a:latin typeface="Hepta Slab Medium"/>
                <a:ea typeface="Hepta Slab Medium"/>
                <a:cs typeface="Hepta Slab Medium"/>
                <a:sym typeface="Hepta Slab Medium"/>
              </a:defRPr>
            </a:lvl1pPr>
            <a:lvl2pPr lvl="1" algn="ctr">
              <a:spcBef>
                <a:spcPts val="0"/>
              </a:spcBef>
              <a:spcAft>
                <a:spcPts val="0"/>
              </a:spcAft>
              <a:buClr>
                <a:schemeClr val="dk1"/>
              </a:buClr>
              <a:buSzPts val="12800"/>
              <a:buFont typeface="Hepta Slab Medium"/>
              <a:buNone/>
              <a:defRPr sz="12800">
                <a:solidFill>
                  <a:schemeClr val="dk1"/>
                </a:solidFill>
                <a:latin typeface="Hepta Slab Medium"/>
                <a:ea typeface="Hepta Slab Medium"/>
                <a:cs typeface="Hepta Slab Medium"/>
                <a:sym typeface="Hepta Slab Medium"/>
              </a:defRPr>
            </a:lvl2pPr>
            <a:lvl3pPr lvl="2" algn="ctr">
              <a:spcBef>
                <a:spcPts val="0"/>
              </a:spcBef>
              <a:spcAft>
                <a:spcPts val="0"/>
              </a:spcAft>
              <a:buClr>
                <a:schemeClr val="dk1"/>
              </a:buClr>
              <a:buSzPts val="12800"/>
              <a:buFont typeface="Hepta Slab Medium"/>
              <a:buNone/>
              <a:defRPr sz="12800">
                <a:solidFill>
                  <a:schemeClr val="dk1"/>
                </a:solidFill>
                <a:latin typeface="Hepta Slab Medium"/>
                <a:ea typeface="Hepta Slab Medium"/>
                <a:cs typeface="Hepta Slab Medium"/>
                <a:sym typeface="Hepta Slab Medium"/>
              </a:defRPr>
            </a:lvl3pPr>
            <a:lvl4pPr lvl="3" algn="ctr">
              <a:spcBef>
                <a:spcPts val="0"/>
              </a:spcBef>
              <a:spcAft>
                <a:spcPts val="0"/>
              </a:spcAft>
              <a:buClr>
                <a:schemeClr val="dk1"/>
              </a:buClr>
              <a:buSzPts val="12800"/>
              <a:buFont typeface="Hepta Slab Medium"/>
              <a:buNone/>
              <a:defRPr sz="12800">
                <a:solidFill>
                  <a:schemeClr val="dk1"/>
                </a:solidFill>
                <a:latin typeface="Hepta Slab Medium"/>
                <a:ea typeface="Hepta Slab Medium"/>
                <a:cs typeface="Hepta Slab Medium"/>
                <a:sym typeface="Hepta Slab Medium"/>
              </a:defRPr>
            </a:lvl4pPr>
            <a:lvl5pPr lvl="4" algn="ctr">
              <a:spcBef>
                <a:spcPts val="0"/>
              </a:spcBef>
              <a:spcAft>
                <a:spcPts val="0"/>
              </a:spcAft>
              <a:buClr>
                <a:schemeClr val="dk1"/>
              </a:buClr>
              <a:buSzPts val="12800"/>
              <a:buFont typeface="Hepta Slab Medium"/>
              <a:buNone/>
              <a:defRPr sz="12800">
                <a:solidFill>
                  <a:schemeClr val="dk1"/>
                </a:solidFill>
                <a:latin typeface="Hepta Slab Medium"/>
                <a:ea typeface="Hepta Slab Medium"/>
                <a:cs typeface="Hepta Slab Medium"/>
                <a:sym typeface="Hepta Slab Medium"/>
              </a:defRPr>
            </a:lvl5pPr>
            <a:lvl6pPr lvl="5" algn="ctr">
              <a:spcBef>
                <a:spcPts val="0"/>
              </a:spcBef>
              <a:spcAft>
                <a:spcPts val="0"/>
              </a:spcAft>
              <a:buClr>
                <a:schemeClr val="dk1"/>
              </a:buClr>
              <a:buSzPts val="12800"/>
              <a:buFont typeface="Hepta Slab Medium"/>
              <a:buNone/>
              <a:defRPr sz="12800">
                <a:solidFill>
                  <a:schemeClr val="dk1"/>
                </a:solidFill>
                <a:latin typeface="Hepta Slab Medium"/>
                <a:ea typeface="Hepta Slab Medium"/>
                <a:cs typeface="Hepta Slab Medium"/>
                <a:sym typeface="Hepta Slab Medium"/>
              </a:defRPr>
            </a:lvl6pPr>
            <a:lvl7pPr lvl="6" algn="ctr">
              <a:spcBef>
                <a:spcPts val="0"/>
              </a:spcBef>
              <a:spcAft>
                <a:spcPts val="0"/>
              </a:spcAft>
              <a:buClr>
                <a:schemeClr val="dk1"/>
              </a:buClr>
              <a:buSzPts val="12800"/>
              <a:buFont typeface="Hepta Slab Medium"/>
              <a:buNone/>
              <a:defRPr sz="12800">
                <a:solidFill>
                  <a:schemeClr val="dk1"/>
                </a:solidFill>
                <a:latin typeface="Hepta Slab Medium"/>
                <a:ea typeface="Hepta Slab Medium"/>
                <a:cs typeface="Hepta Slab Medium"/>
                <a:sym typeface="Hepta Slab Medium"/>
              </a:defRPr>
            </a:lvl7pPr>
            <a:lvl8pPr lvl="7" algn="ctr">
              <a:spcBef>
                <a:spcPts val="0"/>
              </a:spcBef>
              <a:spcAft>
                <a:spcPts val="0"/>
              </a:spcAft>
              <a:buClr>
                <a:schemeClr val="dk1"/>
              </a:buClr>
              <a:buSzPts val="12800"/>
              <a:buFont typeface="Hepta Slab Medium"/>
              <a:buNone/>
              <a:defRPr sz="12800">
                <a:solidFill>
                  <a:schemeClr val="dk1"/>
                </a:solidFill>
                <a:latin typeface="Hepta Slab Medium"/>
                <a:ea typeface="Hepta Slab Medium"/>
                <a:cs typeface="Hepta Slab Medium"/>
                <a:sym typeface="Hepta Slab Medium"/>
              </a:defRPr>
            </a:lvl8pPr>
            <a:lvl9pPr lvl="8" algn="ctr">
              <a:spcBef>
                <a:spcPts val="0"/>
              </a:spcBef>
              <a:spcAft>
                <a:spcPts val="0"/>
              </a:spcAft>
              <a:buClr>
                <a:schemeClr val="dk1"/>
              </a:buClr>
              <a:buSzPts val="12800"/>
              <a:buFont typeface="Hepta Slab Medium"/>
              <a:buNone/>
              <a:defRPr sz="12800">
                <a:solidFill>
                  <a:schemeClr val="dk1"/>
                </a:solidFill>
                <a:latin typeface="Hepta Slab Medium"/>
                <a:ea typeface="Hepta Slab Medium"/>
                <a:cs typeface="Hepta Slab Medium"/>
                <a:sym typeface="Hepta Slab Medium"/>
              </a:defRPr>
            </a:lvl9pPr>
          </a:lstStyle>
          <a:p/>
        </p:txBody>
      </p:sp>
      <p:sp>
        <p:nvSpPr>
          <p:cNvPr id="52" name="Google Shape;52;p13"/>
          <p:cNvSpPr txBox="1"/>
          <p:nvPr>
            <p:ph idx="2" type="title"/>
          </p:nvPr>
        </p:nvSpPr>
        <p:spPr>
          <a:xfrm>
            <a:off x="3278250" y="1194450"/>
            <a:ext cx="2587500" cy="1992600"/>
          </a:xfrm>
          <a:prstGeom prst="rect">
            <a:avLst/>
          </a:prstGeom>
        </p:spPr>
        <p:txBody>
          <a:bodyPr anchorCtr="0" anchor="t" bIns="91425" lIns="91425" spcFirstLastPara="1" rIns="91425" wrap="square" tIns="91425">
            <a:normAutofit/>
          </a:bodyPr>
          <a:lstStyle>
            <a:lvl1pPr lvl="0" algn="ctr">
              <a:spcBef>
                <a:spcPts val="0"/>
              </a:spcBef>
              <a:spcAft>
                <a:spcPts val="0"/>
              </a:spcAft>
              <a:buClr>
                <a:schemeClr val="accent4"/>
              </a:buClr>
              <a:buSzPts val="12800"/>
              <a:buNone/>
              <a:defRPr sz="12800">
                <a:solidFill>
                  <a:schemeClr val="accent4"/>
                </a:solidFill>
              </a:defRPr>
            </a:lvl1pPr>
            <a:lvl2pPr lvl="1" algn="ctr">
              <a:spcBef>
                <a:spcPts val="0"/>
              </a:spcBef>
              <a:spcAft>
                <a:spcPts val="0"/>
              </a:spcAft>
              <a:buClr>
                <a:schemeClr val="accent3"/>
              </a:buClr>
              <a:buSzPts val="12800"/>
              <a:buNone/>
              <a:defRPr sz="12800">
                <a:solidFill>
                  <a:schemeClr val="accent3"/>
                </a:solidFill>
                <a:latin typeface="Barlow Light"/>
                <a:ea typeface="Barlow Light"/>
                <a:cs typeface="Barlow Light"/>
                <a:sym typeface="Barlow Light"/>
              </a:defRPr>
            </a:lvl2pPr>
            <a:lvl3pPr lvl="2" algn="ctr">
              <a:spcBef>
                <a:spcPts val="0"/>
              </a:spcBef>
              <a:spcAft>
                <a:spcPts val="0"/>
              </a:spcAft>
              <a:buClr>
                <a:schemeClr val="accent3"/>
              </a:buClr>
              <a:buSzPts val="12800"/>
              <a:buNone/>
              <a:defRPr sz="12800">
                <a:solidFill>
                  <a:schemeClr val="accent3"/>
                </a:solidFill>
                <a:latin typeface="Barlow Light"/>
                <a:ea typeface="Barlow Light"/>
                <a:cs typeface="Barlow Light"/>
                <a:sym typeface="Barlow Light"/>
              </a:defRPr>
            </a:lvl3pPr>
            <a:lvl4pPr lvl="3" algn="ctr">
              <a:spcBef>
                <a:spcPts val="0"/>
              </a:spcBef>
              <a:spcAft>
                <a:spcPts val="0"/>
              </a:spcAft>
              <a:buClr>
                <a:schemeClr val="accent3"/>
              </a:buClr>
              <a:buSzPts val="12800"/>
              <a:buNone/>
              <a:defRPr sz="12800">
                <a:solidFill>
                  <a:schemeClr val="accent3"/>
                </a:solidFill>
                <a:latin typeface="Barlow Light"/>
                <a:ea typeface="Barlow Light"/>
                <a:cs typeface="Barlow Light"/>
                <a:sym typeface="Barlow Light"/>
              </a:defRPr>
            </a:lvl4pPr>
            <a:lvl5pPr lvl="4" algn="ctr">
              <a:spcBef>
                <a:spcPts val="0"/>
              </a:spcBef>
              <a:spcAft>
                <a:spcPts val="0"/>
              </a:spcAft>
              <a:buClr>
                <a:schemeClr val="accent3"/>
              </a:buClr>
              <a:buSzPts val="12800"/>
              <a:buNone/>
              <a:defRPr sz="12800">
                <a:solidFill>
                  <a:schemeClr val="accent3"/>
                </a:solidFill>
                <a:latin typeface="Barlow Light"/>
                <a:ea typeface="Barlow Light"/>
                <a:cs typeface="Barlow Light"/>
                <a:sym typeface="Barlow Light"/>
              </a:defRPr>
            </a:lvl5pPr>
            <a:lvl6pPr lvl="5" algn="ctr">
              <a:spcBef>
                <a:spcPts val="0"/>
              </a:spcBef>
              <a:spcAft>
                <a:spcPts val="0"/>
              </a:spcAft>
              <a:buClr>
                <a:schemeClr val="accent3"/>
              </a:buClr>
              <a:buSzPts val="12800"/>
              <a:buNone/>
              <a:defRPr sz="12800">
                <a:solidFill>
                  <a:schemeClr val="accent3"/>
                </a:solidFill>
                <a:latin typeface="Barlow Light"/>
                <a:ea typeface="Barlow Light"/>
                <a:cs typeface="Barlow Light"/>
                <a:sym typeface="Barlow Light"/>
              </a:defRPr>
            </a:lvl6pPr>
            <a:lvl7pPr lvl="6" algn="ctr">
              <a:spcBef>
                <a:spcPts val="0"/>
              </a:spcBef>
              <a:spcAft>
                <a:spcPts val="0"/>
              </a:spcAft>
              <a:buClr>
                <a:schemeClr val="accent3"/>
              </a:buClr>
              <a:buSzPts val="12800"/>
              <a:buNone/>
              <a:defRPr sz="12800">
                <a:solidFill>
                  <a:schemeClr val="accent3"/>
                </a:solidFill>
                <a:latin typeface="Barlow Light"/>
                <a:ea typeface="Barlow Light"/>
                <a:cs typeface="Barlow Light"/>
                <a:sym typeface="Barlow Light"/>
              </a:defRPr>
            </a:lvl7pPr>
            <a:lvl8pPr lvl="7" algn="ctr">
              <a:spcBef>
                <a:spcPts val="0"/>
              </a:spcBef>
              <a:spcAft>
                <a:spcPts val="0"/>
              </a:spcAft>
              <a:buClr>
                <a:schemeClr val="accent3"/>
              </a:buClr>
              <a:buSzPts val="12800"/>
              <a:buNone/>
              <a:defRPr sz="12800">
                <a:solidFill>
                  <a:schemeClr val="accent3"/>
                </a:solidFill>
                <a:latin typeface="Barlow Light"/>
                <a:ea typeface="Barlow Light"/>
                <a:cs typeface="Barlow Light"/>
                <a:sym typeface="Barlow Light"/>
              </a:defRPr>
            </a:lvl8pPr>
            <a:lvl9pPr lvl="8" algn="ctr">
              <a:spcBef>
                <a:spcPts val="0"/>
              </a:spcBef>
              <a:spcAft>
                <a:spcPts val="0"/>
              </a:spcAft>
              <a:buClr>
                <a:schemeClr val="accent3"/>
              </a:buClr>
              <a:buSzPts val="12800"/>
              <a:buNone/>
              <a:defRPr sz="12800">
                <a:solidFill>
                  <a:schemeClr val="accent3"/>
                </a:solidFill>
                <a:latin typeface="Barlow Light"/>
                <a:ea typeface="Barlow Light"/>
                <a:cs typeface="Barlow Light"/>
                <a:sym typeface="Barlow Light"/>
              </a:defRPr>
            </a:lvl9pPr>
          </a:lstStyle>
          <a:p/>
        </p:txBody>
      </p:sp>
      <p:sp>
        <p:nvSpPr>
          <p:cNvPr id="53" name="Google Shape;53;p13"/>
          <p:cNvSpPr txBox="1"/>
          <p:nvPr>
            <p:ph idx="12" type="sldNum"/>
          </p:nvPr>
        </p:nvSpPr>
        <p:spPr>
          <a:xfrm>
            <a:off x="8556784"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extLst>
    <p:ext uri="{DCECCB84-F9BA-43D5-87BE-67443E8EF086}">
      <p15:sldGuideLst>
        <p15:guide id="1" pos="337">
          <p15:clr>
            <a:srgbClr val="E46962"/>
          </p15:clr>
        </p15:guide>
      </p15:sldGuideLst>
    </p:ext>
  </p:extLs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dk1"/>
              </a:buClr>
              <a:buSzPts val="1800"/>
              <a:buChar char="●"/>
              <a:defRPr>
                <a:solidFill>
                  <a:schemeClr val="dk1"/>
                </a:solidFill>
              </a:defRPr>
            </a:lvl1pPr>
            <a:lvl2pPr indent="-317500" lvl="1" marL="914400">
              <a:spcBef>
                <a:spcPts val="0"/>
              </a:spcBef>
              <a:spcAft>
                <a:spcPts val="0"/>
              </a:spcAft>
              <a:buClr>
                <a:schemeClr val="dk1"/>
              </a:buClr>
              <a:buSzPts val="1400"/>
              <a:buChar char="○"/>
              <a:defRPr>
                <a:solidFill>
                  <a:schemeClr val="dk1"/>
                </a:solidFill>
              </a:defRPr>
            </a:lvl2pPr>
            <a:lvl3pPr indent="-317500" lvl="2" marL="1371600">
              <a:spcBef>
                <a:spcPts val="0"/>
              </a:spcBef>
              <a:spcAft>
                <a:spcPts val="0"/>
              </a:spcAft>
              <a:buClr>
                <a:schemeClr val="dk1"/>
              </a:buClr>
              <a:buSzPts val="1400"/>
              <a:buChar char="■"/>
              <a:defRPr>
                <a:solidFill>
                  <a:schemeClr val="dk1"/>
                </a:solidFill>
              </a:defRPr>
            </a:lvl3pPr>
            <a:lvl4pPr indent="-317500" lvl="3" marL="1828800">
              <a:spcBef>
                <a:spcPts val="0"/>
              </a:spcBef>
              <a:spcAft>
                <a:spcPts val="0"/>
              </a:spcAft>
              <a:buClr>
                <a:schemeClr val="dk1"/>
              </a:buClr>
              <a:buSzPts val="1400"/>
              <a:buChar char="●"/>
              <a:defRPr>
                <a:solidFill>
                  <a:schemeClr val="dk1"/>
                </a:solidFill>
              </a:defRPr>
            </a:lvl4pPr>
            <a:lvl5pPr indent="-317500" lvl="4" marL="2286000">
              <a:spcBef>
                <a:spcPts val="0"/>
              </a:spcBef>
              <a:spcAft>
                <a:spcPts val="0"/>
              </a:spcAft>
              <a:buClr>
                <a:schemeClr val="dk1"/>
              </a:buClr>
              <a:buSzPts val="1400"/>
              <a:buChar char="○"/>
              <a:defRPr>
                <a:solidFill>
                  <a:schemeClr val="dk1"/>
                </a:solidFill>
              </a:defRPr>
            </a:lvl5pPr>
            <a:lvl6pPr indent="-317500" lvl="5" marL="2743200">
              <a:spcBef>
                <a:spcPts val="0"/>
              </a:spcBef>
              <a:spcAft>
                <a:spcPts val="0"/>
              </a:spcAft>
              <a:buClr>
                <a:schemeClr val="dk1"/>
              </a:buClr>
              <a:buSzPts val="1400"/>
              <a:buChar char="■"/>
              <a:defRPr>
                <a:solidFill>
                  <a:schemeClr val="dk1"/>
                </a:solidFill>
              </a:defRPr>
            </a:lvl6pPr>
            <a:lvl7pPr indent="-317500" lvl="6" marL="3200400">
              <a:spcBef>
                <a:spcPts val="0"/>
              </a:spcBef>
              <a:spcAft>
                <a:spcPts val="0"/>
              </a:spcAft>
              <a:buClr>
                <a:schemeClr val="dk1"/>
              </a:buClr>
              <a:buSzPts val="1400"/>
              <a:buChar char="●"/>
              <a:defRPr>
                <a:solidFill>
                  <a:schemeClr val="dk1"/>
                </a:solidFill>
              </a:defRPr>
            </a:lvl7pPr>
            <a:lvl8pPr indent="-317500" lvl="7" marL="3657600">
              <a:spcBef>
                <a:spcPts val="0"/>
              </a:spcBef>
              <a:spcAft>
                <a:spcPts val="0"/>
              </a:spcAft>
              <a:buClr>
                <a:schemeClr val="dk1"/>
              </a:buClr>
              <a:buSzPts val="1400"/>
              <a:buChar char="○"/>
              <a:defRPr>
                <a:solidFill>
                  <a:schemeClr val="dk1"/>
                </a:solidFill>
              </a:defRPr>
            </a:lvl8pPr>
            <a:lvl9pPr indent="-317500" lvl="8" marL="4114800">
              <a:spcBef>
                <a:spcPts val="0"/>
              </a:spcBef>
              <a:spcAft>
                <a:spcPts val="0"/>
              </a:spcAft>
              <a:buClr>
                <a:schemeClr val="dk1"/>
              </a:buClr>
              <a:buSzPts val="1400"/>
              <a:buChar char="■"/>
              <a:defRPr>
                <a:solidFill>
                  <a:schemeClr val="dk1"/>
                </a:solidFill>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dark-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lt2"/>
              </a:buClr>
              <a:buSzPts val="1800"/>
              <a:buChar char="●"/>
              <a:defRPr sz="1800">
                <a:solidFill>
                  <a:schemeClr val="lt2"/>
                </a:solidFill>
              </a:defRPr>
            </a:lvl1pPr>
            <a:lvl2pPr indent="-317500" lvl="1" marL="914400">
              <a:lnSpc>
                <a:spcPct val="115000"/>
              </a:lnSpc>
              <a:spcBef>
                <a:spcPts val="0"/>
              </a:spcBef>
              <a:spcAft>
                <a:spcPts val="0"/>
              </a:spcAft>
              <a:buClr>
                <a:schemeClr val="lt2"/>
              </a:buClr>
              <a:buSzPts val="1400"/>
              <a:buChar char="○"/>
              <a:defRPr>
                <a:solidFill>
                  <a:schemeClr val="lt2"/>
                </a:solidFill>
              </a:defRPr>
            </a:lvl2pPr>
            <a:lvl3pPr indent="-317500" lvl="2" marL="1371600">
              <a:lnSpc>
                <a:spcPct val="115000"/>
              </a:lnSpc>
              <a:spcBef>
                <a:spcPts val="0"/>
              </a:spcBef>
              <a:spcAft>
                <a:spcPts val="0"/>
              </a:spcAft>
              <a:buClr>
                <a:schemeClr val="lt2"/>
              </a:buClr>
              <a:buSzPts val="1400"/>
              <a:buChar char="■"/>
              <a:defRPr>
                <a:solidFill>
                  <a:schemeClr val="lt2"/>
                </a:solidFill>
              </a:defRPr>
            </a:lvl3pPr>
            <a:lvl4pPr indent="-317500" lvl="3" marL="1828800">
              <a:lnSpc>
                <a:spcPct val="115000"/>
              </a:lnSpc>
              <a:spcBef>
                <a:spcPts val="0"/>
              </a:spcBef>
              <a:spcAft>
                <a:spcPts val="0"/>
              </a:spcAft>
              <a:buClr>
                <a:schemeClr val="lt2"/>
              </a:buClr>
              <a:buSzPts val="1400"/>
              <a:buChar char="●"/>
              <a:defRPr>
                <a:solidFill>
                  <a:schemeClr val="lt2"/>
                </a:solidFill>
              </a:defRPr>
            </a:lvl4pPr>
            <a:lvl5pPr indent="-317500" lvl="4" marL="2286000">
              <a:lnSpc>
                <a:spcPct val="115000"/>
              </a:lnSpc>
              <a:spcBef>
                <a:spcPts val="0"/>
              </a:spcBef>
              <a:spcAft>
                <a:spcPts val="0"/>
              </a:spcAft>
              <a:buClr>
                <a:schemeClr val="lt2"/>
              </a:buClr>
              <a:buSzPts val="1400"/>
              <a:buChar char="○"/>
              <a:defRPr>
                <a:solidFill>
                  <a:schemeClr val="lt2"/>
                </a:solidFill>
              </a:defRPr>
            </a:lvl5pPr>
            <a:lvl6pPr indent="-317500" lvl="5" marL="2743200">
              <a:lnSpc>
                <a:spcPct val="115000"/>
              </a:lnSpc>
              <a:spcBef>
                <a:spcPts val="0"/>
              </a:spcBef>
              <a:spcAft>
                <a:spcPts val="0"/>
              </a:spcAft>
              <a:buClr>
                <a:schemeClr val="lt2"/>
              </a:buClr>
              <a:buSzPts val="1400"/>
              <a:buChar char="■"/>
              <a:defRPr>
                <a:solidFill>
                  <a:schemeClr val="lt2"/>
                </a:solidFill>
              </a:defRPr>
            </a:lvl6pPr>
            <a:lvl7pPr indent="-317500" lvl="6" marL="3200400">
              <a:lnSpc>
                <a:spcPct val="115000"/>
              </a:lnSpc>
              <a:spcBef>
                <a:spcPts val="0"/>
              </a:spcBef>
              <a:spcAft>
                <a:spcPts val="0"/>
              </a:spcAft>
              <a:buClr>
                <a:schemeClr val="lt2"/>
              </a:buClr>
              <a:buSzPts val="1400"/>
              <a:buChar char="●"/>
              <a:defRPr>
                <a:solidFill>
                  <a:schemeClr val="lt2"/>
                </a:solidFill>
              </a:defRPr>
            </a:lvl7pPr>
            <a:lvl8pPr indent="-317500" lvl="7" marL="3657600">
              <a:lnSpc>
                <a:spcPct val="115000"/>
              </a:lnSpc>
              <a:spcBef>
                <a:spcPts val="0"/>
              </a:spcBef>
              <a:spcAft>
                <a:spcPts val="0"/>
              </a:spcAft>
              <a:buClr>
                <a:schemeClr val="lt2"/>
              </a:buClr>
              <a:buSzPts val="1400"/>
              <a:buChar char="○"/>
              <a:defRPr>
                <a:solidFill>
                  <a:schemeClr val="lt2"/>
                </a:solidFill>
              </a:defRPr>
            </a:lvl8pPr>
            <a:lvl9pPr indent="-317500" lvl="8" marL="4114800">
              <a:lnSpc>
                <a:spcPct val="115000"/>
              </a:lnSpc>
              <a:spcBef>
                <a:spcPts val="0"/>
              </a:spcBef>
              <a:spcAft>
                <a:spcPts val="0"/>
              </a:spcAft>
              <a:buClr>
                <a:schemeClr val="lt2"/>
              </a:buClr>
              <a:buSzPts val="1400"/>
              <a:buChar char="■"/>
              <a:defRPr>
                <a:solidFill>
                  <a:schemeClr val="lt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hyperlink" Target="http://www.youtube.com/watch?v=iSkJFs7myn0" TargetMode="External"/><Relationship Id="rId4" Type="http://schemas.openxmlformats.org/officeDocument/2006/relationships/image" Target="../media/image4.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hyperlink" Target="http://www.youtube.com/watch?v=eFU3FQh3xgE" TargetMode="External"/><Relationship Id="rId4" Type="http://schemas.openxmlformats.org/officeDocument/2006/relationships/image" Target="../media/image5.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hyperlink" Target="http://www.youtube.com/watch?v=ZOiwd3gRag0" TargetMode="External"/><Relationship Id="rId4" Type="http://schemas.openxmlformats.org/officeDocument/2006/relationships/image" Target="../media/image3.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hyperlink" Target="https://www.audacityteam.org/" TargetMode="External"/><Relationship Id="rId4" Type="http://schemas.openxmlformats.org/officeDocument/2006/relationships/hyperlink" Target="https://freesound.org/" TargetMode="External"/><Relationship Id="rId5" Type="http://schemas.openxmlformats.org/officeDocument/2006/relationships/hyperlink" Target="https://www.youtube.com/watch?v=TjfRDHod_uA&amp;ab_channel=VinceOpra"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 Id="rId3" Type="http://schemas.openxmlformats.org/officeDocument/2006/relationships/hyperlink" Target="https://www.youtube.com/watch?v=ijj0DzS0HWA&amp;ab_channel=AkashThakkar" TargetMode="External"/></Relationships>
</file>

<file path=ppt/slides/_rels/slide15.xml.rels><?xml version="1.0" encoding="UTF-8" standalone="yes"?><Relationships xmlns="http://schemas.openxmlformats.org/package/2006/relationships"><Relationship Id="rId11" Type="http://schemas.openxmlformats.org/officeDocument/2006/relationships/hyperlink" Target="https://www.youtube.com/watch?v=ZOiwd3gRag0" TargetMode="External"/><Relationship Id="rId10" Type="http://schemas.openxmlformats.org/officeDocument/2006/relationships/hyperlink" Target="https://www.youtube.com/watch?v=eFU3FQh3xgE" TargetMode="External"/><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hyperlink" Target="https://www.quora.com/What-movies-have-most-effectively-used-silence" TargetMode="External"/><Relationship Id="rId4" Type="http://schemas.openxmlformats.org/officeDocument/2006/relationships/hyperlink" Target="https://ikee.lib.auth.gr/record/285548/files/GRI-2016-17749.pdf" TargetMode="External"/><Relationship Id="rId9" Type="http://schemas.openxmlformats.org/officeDocument/2006/relationships/hyperlink" Target="https://www.youtube.com/watch?v=TjfRDHod_uA&amp;ab_channel=VinceOpra" TargetMode="External"/><Relationship Id="rId5" Type="http://schemas.openxmlformats.org/officeDocument/2006/relationships/hyperlink" Target="https://www.youtube.com/watch?v=kOZcQwfyPx0&amp;ab_channel=Mitchell" TargetMode="External"/><Relationship Id="rId6" Type="http://schemas.openxmlformats.org/officeDocument/2006/relationships/hyperlink" Target="https://www.youtube.com/watch?v=NS4fuMZ4IkY&amp;ab_channel=MrHopeTelevision" TargetMode="External"/><Relationship Id="rId7" Type="http://schemas.openxmlformats.org/officeDocument/2006/relationships/hyperlink" Target="https://www.youtube.com/watch?v=2vlwm4VyyTc&amp;t=1s&amp;ab_channel=StudioBinder" TargetMode="External"/><Relationship Id="rId8" Type="http://schemas.openxmlformats.org/officeDocument/2006/relationships/hyperlink" Target="https://www.youtube.com/watch?v=iSkJFs7myn0&amp;t=1s&amp;ab_channel=JackPierc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hyperlink" Target="http://www.youtube.com/watch?v=kOZcQwfyPx0" TargetMode="External"/><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hyperlink" Target="http://www.youtube.com/watch?v=NS4fuMZ4IkY" TargetMode="External"/><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www.youtube.com/watch?v=2vlwm4VyyTc" TargetMode="External"/><Relationship Id="rId4" Type="http://schemas.openxmlformats.org/officeDocument/2006/relationships/image" Target="../media/image6.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s://www.britannica.com/video/237157/motion-pictures-transition-silent-to-sound-Hollywood-1920s"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 name="Shape 57"/>
        <p:cNvGrpSpPr/>
        <p:nvPr/>
      </p:nvGrpSpPr>
      <p:grpSpPr>
        <a:xfrm>
          <a:off x="0" y="0"/>
          <a:ext cx="0" cy="0"/>
          <a:chOff x="0" y="0"/>
          <a:chExt cx="0" cy="0"/>
        </a:xfrm>
      </p:grpSpPr>
      <p:sp>
        <p:nvSpPr>
          <p:cNvPr id="58" name="Google Shape;58;p14"/>
          <p:cNvSpPr txBox="1"/>
          <p:nvPr>
            <p:ph type="ctrTitle"/>
          </p:nvPr>
        </p:nvSpPr>
        <p:spPr>
          <a:xfrm>
            <a:off x="311700" y="2004575"/>
            <a:ext cx="8520600" cy="7926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a:t>Ο ήχος στον κινηματογράφο</a:t>
            </a:r>
            <a:endParaRPr/>
          </a:p>
        </p:txBody>
      </p:sp>
      <p:sp>
        <p:nvSpPr>
          <p:cNvPr id="59" name="Google Shape;59;p14"/>
          <p:cNvSpPr txBox="1"/>
          <p:nvPr>
            <p:ph idx="1" type="subTitle"/>
          </p:nvPr>
        </p:nvSpPr>
        <p:spPr>
          <a:xfrm>
            <a:off x="311700" y="3961450"/>
            <a:ext cx="20394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sz="2600"/>
              <a:t>Τρίτη 04/03</a:t>
            </a:r>
            <a:endParaRPr sz="2600"/>
          </a:p>
        </p:txBody>
      </p:sp>
      <p:sp>
        <p:nvSpPr>
          <p:cNvPr id="60" name="Google Shape;60;p14"/>
          <p:cNvSpPr txBox="1"/>
          <p:nvPr>
            <p:ph idx="1" type="subTitle"/>
          </p:nvPr>
        </p:nvSpPr>
        <p:spPr>
          <a:xfrm>
            <a:off x="5838700" y="3961450"/>
            <a:ext cx="29355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sz="2100"/>
              <a:t>Αιμιλία Καραποστόλη</a:t>
            </a:r>
            <a:endParaRPr sz="21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Μουσική και κινηματογράφος</a:t>
            </a:r>
            <a:endParaRPr/>
          </a:p>
        </p:txBody>
      </p:sp>
      <p:pic>
        <p:nvPicPr>
          <p:cNvPr descr="We look at how music can manipulate characters or scenes in films.&#10;https://www.jackpiercemusic.com/&#10;Contact me: contactjackpierce@gmail.com&#10;&#10;Free to download here: https://sellfy.com/p/VTeD/&#10;Donations go towards filming funds for 'Power of Music Part 2'!&#10;&#10;All original music composed by Jack Pierce&#10;https://soundcloud.com/jackpiercemusic&#10;&#10;© &quot;True&quot; by Spandau Ballet, Composed by Gary Kemp" id="112" name="Google Shape;112;p23" title="THE POWER OF MUSIC IN FILM - How music affects film">
            <a:hlinkClick r:id="rId3"/>
          </p:cNvPr>
          <p:cNvPicPr preferRelativeResize="0"/>
          <p:nvPr/>
        </p:nvPicPr>
        <p:blipFill>
          <a:blip r:embed="rId4">
            <a:alphaModFix/>
          </a:blip>
          <a:stretch>
            <a:fillRect/>
          </a:stretch>
        </p:blipFill>
        <p:spPr>
          <a:xfrm>
            <a:off x="1420675" y="1123150"/>
            <a:ext cx="6696200" cy="376662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2"/>
                                        </p:tgtEl>
                                        <p:attrNameLst>
                                          <p:attrName>style.visibility</p:attrName>
                                        </p:attrNameLst>
                                      </p:cBhvr>
                                      <p:to>
                                        <p:strVal val="visible"/>
                                      </p:to>
                                    </p:set>
                                    <p:animEffect filter="fade" transition="in">
                                      <p:cBhvr>
                                        <p:cTn dur="1000"/>
                                        <p:tgtEl>
                                          <p:spTgt spid="11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24"/>
          <p:cNvSpPr txBox="1"/>
          <p:nvPr>
            <p:ph type="title"/>
          </p:nvPr>
        </p:nvSpPr>
        <p:spPr>
          <a:xfrm>
            <a:off x="570050" y="3628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020"/>
              <a:t>Ένα άψογο παράδειγμα sound layering σε μια κινηματογραφική σκηνή</a:t>
            </a:r>
            <a:endParaRPr sz="2020"/>
          </a:p>
        </p:txBody>
      </p:sp>
      <p:pic>
        <p:nvPicPr>
          <p:cNvPr descr="A Drive opening scene analysis of the sound design and suspense editing.&#10;&#10;Nicolas Winding Refn Movies ►► https://bit.ly/nwr-dr&#10;Download “Drive” Script ►► https://bit.ly/dr-sc&#10;Write a Script for Free in StudioBinder ►► http://bit.ly/sb-scw&#10;&#10;CHAPTERS:&#10;00:00 Sound Design &amp; Editing in Drive's Opening Scene&#10;00:55 The 3 Elements of Building Suspense&#10;01:39 Drive Opening Scene Breakdown&#10;08:35 Final Takeaways&#10;&#10;Drive (2011) is a film that works on many levels simultaneously. The fast cars and the ultraviolence are expertly juxtaposed with the now-iconic synth-driven soundtrack. There are many aspects to admire in Nicolas Winding Refn’s ode to L.A. crime movies but in this Drive video essay, we wanted to look at something very specific. In the Drive opening scene, we get a tense and heart-stopping car chase. But it’s not just the editing or camerawork that is driving the suspense — it’s the sound design.&#10;&#10;Throughout the Drive opening scene, layers of sound are added to the mix to help generate suspense. In any suspenseful scene, we need three things: consequences, uncertainty, and time. If any one of these elements is missing, the whole thing falls apart. Let’s look at how Nicolas Winding Refn used these layers of sound to fulfill these criteria.&#10;&#10;Consequences — obviously, we know the consequences that await Driver and his criminal passengers if they are caught. The alarm blasting from the break-in, the police sirens in the distance, and the helicopter roaring overhead all remind us of the danger involved in this operation.&#10;Uncertainty — will Driver be caught by the police? We see very little of the police but we know they’re there and we know they’re closing in. This information is delivered through Driver’s police scanner as we follow the progress of the search.&#10;&#10;Time — time is running out from the moment Driver starts his analog stopwatch. The music sounds like a racing heartbeat with a metronome-like rhythm. And to top it off, Driver has timed everything to the conclusion of a basketball game, which he listens to on the radio.&#10;&#10;The cinematography obviously plays its own role in the scene but the real hero here is the soundtrack. By isolating our perspective to inside the car, our vision is limited and we rely almost exclusively on what we hear. Drive is a showstopping showcase of the Nicolas Winding Refn directing style and Drive’s first scene is a masterclass in sound design and suspense.&#10;&#10;#FilmTheory #VideoEssay #Filmmaking&#10;&#10;_________________________________&#10;&#10;♬  SONGS USED:&#10;&quot;Nightcall&quot; - Kavinsky&#10;&quot;Rubberhead&quot; - Cliff Martinez&#10;&quot;Tick of the Clock&quot; - Chromatics&#10;&#10;Music by Artlist ► https://utm.io/umJx&#10;Music by Artgrid ► https://utm.io/umJy&#10;Music by Soundstripe ► http://bit.ly/2IXwomF&#10;Music by MusicBed ► http://bit.ly/2Fnz9Zq&#10;&#10;—&#10;&#10;SUBSCRIBE to StudioBinder’s YouTube channel! ►► http://bit.ly/2hksYO0&#10;&#10;Looking for a project management platform for your filmmaking? StudioBinder is an intuitive project management solution for video creatives; create shooting schedules, breakdowns, production calendars, shot lists, storyboards, call sheets and more.&#10;&#10;Try StudioBinder for FREE today: https://studiobinder.com/pricing&#10;&#10;—  Join us on Social Media! — &#10;&#10;Instagram ►► https://www.instagram.com/studiobinder&#10;Facebook ►► https://www.facebook.com/studiobinderapp&#10;Twitter ►► https://www.twitter.com/studiobinder" id="118" name="Google Shape;118;p24" title="Drive Opening Scene — How Refn Builds Suspense with Sound Design &amp; Editing">
            <a:hlinkClick r:id="rId3"/>
          </p:cNvPr>
          <p:cNvPicPr preferRelativeResize="0"/>
          <p:nvPr/>
        </p:nvPicPr>
        <p:blipFill>
          <a:blip r:embed="rId4">
            <a:alphaModFix/>
          </a:blip>
          <a:stretch>
            <a:fillRect/>
          </a:stretch>
        </p:blipFill>
        <p:spPr>
          <a:xfrm>
            <a:off x="1009650" y="1123150"/>
            <a:ext cx="6743175" cy="379302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8"/>
                                        </p:tgtEl>
                                        <p:attrNameLst>
                                          <p:attrName>style.visibility</p:attrName>
                                        </p:attrNameLst>
                                      </p:cBhvr>
                                      <p:to>
                                        <p:strVal val="visible"/>
                                      </p:to>
                                    </p:set>
                                    <p:animEffect filter="fade" transition="in">
                                      <p:cBhvr>
                                        <p:cTn dur="1000"/>
                                        <p:tgtEl>
                                          <p:spTgt spid="11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5"/>
          <p:cNvSpPr txBox="1"/>
          <p:nvPr>
            <p:ph type="title"/>
          </p:nvPr>
        </p:nvSpPr>
        <p:spPr>
          <a:xfrm>
            <a:off x="311700" y="35107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Ηχητικό design στη ταινία NOSFERATU 2024</a:t>
            </a:r>
            <a:endParaRPr/>
          </a:p>
        </p:txBody>
      </p:sp>
      <p:pic>
        <p:nvPicPr>
          <p:cNvPr descr="Visionary director Robert Eggers joins forces with acclaimed sound artist Damian Volpe to deliver a stunning reimagining of the classic vampire tale “Nosferatu.” In this episode, Eggers and Volpe take us behind the scenes to discuss how they used cutting-edge sound design and Dolby Atmos® to create a truly terrifying and immersive experience. From the spectral sounds of Count Orlok’s castle to the brilliant use of silence and dynamic range, this conversation unpacks the intricate audio techniques that make the film so unforgettable.&#10;&#10;“I mean, it begins even before [the first scene] with the quote-unquote logo animations. [We] recreated silent film-style logos… with audio analog hiss and some wind, which morph into each other. You know, I think these horror film cold openings that end with a jump scare, when they’re done successfully… keep you on edge of your seat for the rest of the film because… you know that anything’s possible.” —Robert Eggers - Director, Writer, and Producer, “Nosferatu”&#10;&#10;Joining today’s conversation:&#10; - Damian Volpe - Sound Designer, Supervising Sound Editor, and Re-recording Mixer&#10; - Robert Eggers - Director, Writer, and Producer&#10;&#10;Damian Volpe also wanted to thank his fellow team members:&#10; - Steve Little - Sound Supervisor&#10; - David Giammarco - Re-recording Mixer&#10; - Michael Fentum - Sound Designer&#10; - Heikki Kossi - Foley Artist&#10; - Shelley Rodin - Foley Artist&#10; - Joel Raabe - Foley Editor/Mixer&#10; - Grace Wong - Assistant Sound Editor&#10; - Tim Hands - ADR Editor&#10; - Samir Foco - Sound Effects Editor&#10;&#10;Be sure to check out “Nosferatu” in theaters and Dolby Cinemas®, in Dolby Vision® and Dolby Atmos®, when it premieres in the U.S. on December 25th:&#10;https://focusfeatures.com/nosferatu/&#10;&#10;Please subscribe to Dolby Creator Talks wherever you get your podcasts:&#10;https://linktr.ee/dolbycreatorlab&#10;&#10;To learn more, visit: https://dolbycreatorlab.com/&#10;&#10;Connect with Dolby: &#10;Visit the Dolby WEBSITE: https://www.dolby.com &#10;Like Dolby on FACEBOOK: https://www.facebook.com/Dolby/ &#10;Follow Dolby on TWITTER: https://twitter.com/Dolby &#10;Follow Dolby on INSTAGRAM: https://www.instagram.com/dolbylabs/ &#10;Follow Dolby on TIKTOK: https://www.tiktok.com/@dolby &#10;Follow Dolby on LINKEDIN: https://www.linkedin.com/company/dolby-laboratories&#10;&#10;#Dolby #DolbyAtmos #DolbyCinema #DolbyCreatorLab #DolbyCreatorTalks #DolbyInstitute #DolbyPodcast #DolbyVision #FocusFeatures #HorrorFilm #LoveMoreInDolby #Nosferatu #ReRecordingMixer #RobertEggers #SoundDesign #SoundInFilm #SupervisingSoundEditor #VampireMovies" id="124" name="Google Shape;124;p25" title="Director Robert Eggers and the Bloodcurdling Sound of Nosferatu | #DolbyCreatorTalks">
            <a:hlinkClick r:id="rId3"/>
          </p:cNvPr>
          <p:cNvPicPr preferRelativeResize="0"/>
          <p:nvPr/>
        </p:nvPicPr>
        <p:blipFill>
          <a:blip r:embed="rId4">
            <a:alphaModFix/>
          </a:blip>
          <a:stretch>
            <a:fillRect/>
          </a:stretch>
        </p:blipFill>
        <p:spPr>
          <a:xfrm>
            <a:off x="1118200" y="1029250"/>
            <a:ext cx="6907600" cy="388552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4"/>
                                        </p:tgtEl>
                                        <p:attrNameLst>
                                          <p:attrName>style.visibility</p:attrName>
                                        </p:attrNameLst>
                                      </p:cBhvr>
                                      <p:to>
                                        <p:strVal val="visible"/>
                                      </p:to>
                                    </p:set>
                                    <p:animEffect filter="fade" transition="in">
                                      <p:cBhvr>
                                        <p:cTn dur="1000"/>
                                        <p:tgtEl>
                                          <p:spTgt spid="12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Sound on premiere adobe</a:t>
            </a:r>
            <a:endParaRPr/>
          </a:p>
        </p:txBody>
      </p:sp>
      <p:sp>
        <p:nvSpPr>
          <p:cNvPr id="130" name="Google Shape;130;p26"/>
          <p:cNvSpPr txBox="1"/>
          <p:nvPr>
            <p:ph idx="1" type="body"/>
          </p:nvPr>
        </p:nvSpPr>
        <p:spPr>
          <a:xfrm>
            <a:off x="311700" y="1152475"/>
            <a:ext cx="8520600" cy="3831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solidFill>
                  <a:schemeClr val="hlink"/>
                </a:solidFill>
                <a:hlinkClick r:id="rId3"/>
              </a:rPr>
              <a:t>https://www.audacityteam.org/</a:t>
            </a:r>
            <a:r>
              <a:rPr lang="en"/>
              <a:t>  για να πειράξετε μόνο τον ήχο, μπορείτε να κάνετε </a:t>
            </a:r>
            <a:r>
              <a:rPr lang="en"/>
              <a:t>περισσότερο</a:t>
            </a:r>
            <a:r>
              <a:rPr lang="en"/>
              <a:t> zoom, ευκολότερα cut και να συνδέσετε σε ένα layer αντιστοίχως, </a:t>
            </a:r>
            <a:r>
              <a:rPr lang="en"/>
              <a:t>ατμόσφαιρα και μουσική.</a:t>
            </a:r>
            <a:endParaRPr/>
          </a:p>
          <a:p>
            <a:pPr indent="0" lvl="0" marL="0" rtl="0" algn="l">
              <a:spcBef>
                <a:spcPts val="1200"/>
              </a:spcBef>
              <a:spcAft>
                <a:spcPts val="0"/>
              </a:spcAft>
              <a:buNone/>
            </a:pPr>
            <a:r>
              <a:rPr lang="en" u="sng">
                <a:solidFill>
                  <a:schemeClr val="hlink"/>
                </a:solidFill>
                <a:hlinkClick r:id="rId4"/>
              </a:rPr>
              <a:t>https://freesound.org/</a:t>
            </a:r>
            <a:r>
              <a:rPr lang="en"/>
              <a:t> ιδανικο για να βρείτε ηχητικά εφέ οπως πουλιά, </a:t>
            </a:r>
            <a:r>
              <a:rPr lang="en"/>
              <a:t>αυτοκίνητα</a:t>
            </a:r>
            <a:r>
              <a:rPr lang="en"/>
              <a:t> κοκ προτιμήστε τα κλιπ με κατάληξη *.wav δλδ ασυμπίεστα αρχεία ήχου.</a:t>
            </a:r>
            <a:endParaRPr/>
          </a:p>
          <a:p>
            <a:pPr indent="0" lvl="0" marL="0" rtl="0" algn="l">
              <a:spcBef>
                <a:spcPts val="1200"/>
              </a:spcBef>
              <a:spcAft>
                <a:spcPts val="0"/>
              </a:spcAft>
              <a:buNone/>
            </a:pPr>
            <a:r>
              <a:rPr lang="en"/>
              <a:t>Ας προσπαθήσουμε την επόμενη άσκηση </a:t>
            </a:r>
            <a:r>
              <a:rPr lang="en" u="sng">
                <a:solidFill>
                  <a:schemeClr val="hlink"/>
                </a:solidFill>
                <a:hlinkClick r:id="rId5"/>
              </a:rPr>
              <a:t>https://www.youtube.com/watch?v=TjfRDHod_uA&amp;ab_channel=VinceOpra</a:t>
            </a:r>
            <a:endParaRPr/>
          </a:p>
          <a:p>
            <a:pPr indent="0" lvl="0" marL="0" rtl="0" algn="l">
              <a:spcBef>
                <a:spcPts val="1200"/>
              </a:spcBef>
              <a:spcAft>
                <a:spcPts val="1200"/>
              </a:spcAft>
              <a:buNone/>
            </a:pPr>
            <a:r>
              <a:rPr lang="en"/>
              <a:t>Αφού γράψουμε με τα zoom h4 ή με τα κινητά μας τηλέφωνα</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7"/>
          <p:cNvSpPr txBox="1"/>
          <p:nvPr>
            <p:ph type="title"/>
          </p:nvPr>
        </p:nvSpPr>
        <p:spPr>
          <a:xfrm>
            <a:off x="767250" y="1343425"/>
            <a:ext cx="7749300" cy="3993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en" sz="1700" u="sng">
                <a:solidFill>
                  <a:schemeClr val="hlink"/>
                </a:solidFill>
                <a:hlinkClick r:id="rId3"/>
              </a:rPr>
              <a:t>https://www.youtube.com/watch?v=ijj0DzS0HWA&amp;ab_channel=AkashThakkar</a:t>
            </a:r>
            <a:endParaRPr sz="1700"/>
          </a:p>
          <a:p>
            <a:pPr indent="0" lvl="0" marL="0" rtl="0" algn="ctr">
              <a:spcBef>
                <a:spcPts val="0"/>
              </a:spcBef>
              <a:spcAft>
                <a:spcPts val="0"/>
              </a:spcAft>
              <a:buNone/>
            </a:pPr>
            <a:r>
              <a:t/>
            </a:r>
            <a:endParaRPr/>
          </a:p>
        </p:txBody>
      </p:sp>
      <p:sp>
        <p:nvSpPr>
          <p:cNvPr id="136" name="Google Shape;136;p27"/>
          <p:cNvSpPr txBox="1"/>
          <p:nvPr>
            <p:ph idx="2" type="title"/>
          </p:nvPr>
        </p:nvSpPr>
        <p:spPr>
          <a:xfrm>
            <a:off x="767250" y="384175"/>
            <a:ext cx="7609500" cy="7008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 sz="2400"/>
              <a:t>How to use Audacity for Sound Design</a:t>
            </a:r>
            <a:endParaRPr b="1" sz="2400"/>
          </a:p>
        </p:txBody>
      </p:sp>
      <p:sp>
        <p:nvSpPr>
          <p:cNvPr id="137" name="Google Shape;137;p27"/>
          <p:cNvSpPr txBox="1"/>
          <p:nvPr>
            <p:ph idx="2" type="title"/>
          </p:nvPr>
        </p:nvSpPr>
        <p:spPr>
          <a:xfrm>
            <a:off x="767250" y="1531300"/>
            <a:ext cx="7609500" cy="3464100"/>
          </a:xfrm>
          <a:prstGeom prst="rect">
            <a:avLst/>
          </a:prstGeom>
        </p:spPr>
        <p:txBody>
          <a:bodyPr anchorCtr="0" anchor="t" bIns="91425" lIns="91425" spcFirstLastPara="1" rIns="91425" wrap="square" tIns="91425">
            <a:normAutofit/>
          </a:bodyPr>
          <a:lstStyle/>
          <a:p>
            <a:pPr indent="-368300" lvl="0" marL="457200" rtl="0" algn="ctr">
              <a:spcBef>
                <a:spcPts val="0"/>
              </a:spcBef>
              <a:spcAft>
                <a:spcPts val="0"/>
              </a:spcAft>
              <a:buSzPts val="2200"/>
              <a:buAutoNum type="arabicPeriod"/>
            </a:pPr>
            <a:r>
              <a:rPr lang="en" sz="2200"/>
              <a:t>Ηχογραφείστε τον εαυτό σας με το audacity, και βρυχηθείτε όπως ένα άγριο ζώο.</a:t>
            </a:r>
            <a:endParaRPr sz="2200"/>
          </a:p>
          <a:p>
            <a:pPr indent="-368300" lvl="0" marL="457200" rtl="0" algn="ctr">
              <a:spcBef>
                <a:spcPts val="0"/>
              </a:spcBef>
              <a:spcAft>
                <a:spcPts val="0"/>
              </a:spcAft>
              <a:buSzPts val="2200"/>
              <a:buAutoNum type="arabicPeriod"/>
            </a:pPr>
            <a:r>
              <a:rPr lang="en" sz="2200"/>
              <a:t>Εφαρμόστε το effect - special - </a:t>
            </a:r>
            <a:r>
              <a:rPr b="1" lang="en" sz="2200"/>
              <a:t>Reverse</a:t>
            </a:r>
            <a:endParaRPr b="1" sz="2200"/>
          </a:p>
          <a:p>
            <a:pPr indent="-368300" lvl="0" marL="457200" rtl="0" algn="ctr">
              <a:spcBef>
                <a:spcPts val="0"/>
              </a:spcBef>
              <a:spcAft>
                <a:spcPts val="0"/>
              </a:spcAft>
              <a:buSzPts val="2200"/>
              <a:buAutoNum type="arabicPeriod"/>
            </a:pPr>
            <a:r>
              <a:rPr lang="en" sz="2200"/>
              <a:t>Εφαρμόστε το effect - pitch and tempo - </a:t>
            </a:r>
            <a:r>
              <a:rPr b="1" lang="en" sz="2200"/>
              <a:t>pitch</a:t>
            </a:r>
            <a:r>
              <a:rPr lang="en" sz="2200"/>
              <a:t> -30% &lt; χαμηλότερο</a:t>
            </a:r>
            <a:endParaRPr sz="2200"/>
          </a:p>
          <a:p>
            <a:pPr indent="-381000" lvl="0" marL="457200" rtl="0" algn="ctr">
              <a:spcBef>
                <a:spcPts val="0"/>
              </a:spcBef>
              <a:spcAft>
                <a:spcPts val="0"/>
              </a:spcAft>
              <a:buSzPts val="2400"/>
              <a:buAutoNum type="arabicPeriod"/>
            </a:pPr>
            <a:r>
              <a:rPr lang="en" sz="2200"/>
              <a:t>Εφαρμόστε effect - delay and reverb - </a:t>
            </a:r>
            <a:r>
              <a:rPr b="1" lang="en" sz="2200"/>
              <a:t>Reverb </a:t>
            </a:r>
            <a:r>
              <a:rPr lang="en" sz="1900"/>
              <a:t>(χαμηλώστε τους δείκτες να μην γίνει υπερβολικό)</a:t>
            </a:r>
            <a:endParaRPr sz="1900"/>
          </a:p>
          <a:p>
            <a:pPr indent="-361950" lvl="0" marL="457200" rtl="0" algn="ctr">
              <a:spcBef>
                <a:spcPts val="0"/>
              </a:spcBef>
              <a:spcAft>
                <a:spcPts val="0"/>
              </a:spcAft>
              <a:buSzPts val="2100"/>
              <a:buAutoNum type="arabicPeriod"/>
            </a:pPr>
            <a:r>
              <a:rPr lang="en" sz="1900"/>
              <a:t>Εφαρμόστε </a:t>
            </a:r>
            <a:r>
              <a:rPr lang="en" sz="1300"/>
              <a:t>effect - </a:t>
            </a:r>
            <a:r>
              <a:rPr lang="en" sz="1600"/>
              <a:t>pitch and tempo - </a:t>
            </a:r>
            <a:r>
              <a:rPr b="1" lang="en" sz="1600"/>
              <a:t>paulstretch</a:t>
            </a:r>
            <a:endParaRPr b="1" sz="1600"/>
          </a:p>
          <a:p>
            <a:pPr indent="-336550" lvl="0" marL="457200" rtl="0" algn="ctr">
              <a:spcBef>
                <a:spcPts val="0"/>
              </a:spcBef>
              <a:spcAft>
                <a:spcPts val="0"/>
              </a:spcAft>
              <a:buSzPts val="1700"/>
              <a:buAutoNum type="arabicPeriod"/>
            </a:pPr>
            <a:r>
              <a:rPr lang="en" sz="1700"/>
              <a:t>Τέλος, εφαρμόστε για 1-2 δευτ effect - fading - </a:t>
            </a:r>
            <a:r>
              <a:rPr b="1" lang="en" sz="1700"/>
              <a:t>fade in</a:t>
            </a:r>
            <a:r>
              <a:rPr lang="en" sz="1700"/>
              <a:t> στην αρχή και </a:t>
            </a:r>
            <a:r>
              <a:rPr b="1" lang="en" sz="1700"/>
              <a:t>fade out</a:t>
            </a:r>
            <a:r>
              <a:rPr lang="en" sz="1700"/>
              <a:t> στο τέλος.</a:t>
            </a:r>
            <a:endParaRPr sz="17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πηγές:</a:t>
            </a:r>
            <a:endParaRPr/>
          </a:p>
        </p:txBody>
      </p:sp>
      <p:sp>
        <p:nvSpPr>
          <p:cNvPr id="143" name="Google Shape;143;p28"/>
          <p:cNvSpPr txBox="1"/>
          <p:nvPr>
            <p:ph idx="1" type="body"/>
          </p:nvPr>
        </p:nvSpPr>
        <p:spPr>
          <a:xfrm>
            <a:off x="311700" y="941100"/>
            <a:ext cx="8685900" cy="43128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lang="en" u="sng">
                <a:solidFill>
                  <a:schemeClr val="hlink"/>
                </a:solidFill>
                <a:hlinkClick r:id="rId3"/>
              </a:rPr>
              <a:t>https://www.quora.com/What-movies-have-most-effectively-used-silence</a:t>
            </a:r>
            <a:endParaRPr/>
          </a:p>
          <a:p>
            <a:pPr indent="0" lvl="0" marL="0" rtl="0" algn="l">
              <a:spcBef>
                <a:spcPts val="1200"/>
              </a:spcBef>
              <a:spcAft>
                <a:spcPts val="0"/>
              </a:spcAft>
              <a:buNone/>
            </a:pPr>
            <a:r>
              <a:rPr lang="en" u="sng">
                <a:solidFill>
                  <a:schemeClr val="hlink"/>
                </a:solidFill>
                <a:hlinkClick r:id="rId4"/>
              </a:rPr>
              <a:t>https://ikee.lib.auth.gr/record/285548/files/GRI-2016-17749.pdf</a:t>
            </a:r>
            <a:endParaRPr/>
          </a:p>
          <a:p>
            <a:pPr indent="0" lvl="0" marL="0" rtl="0" algn="l">
              <a:spcBef>
                <a:spcPts val="1200"/>
              </a:spcBef>
              <a:spcAft>
                <a:spcPts val="0"/>
              </a:spcAft>
              <a:buNone/>
            </a:pPr>
            <a:r>
              <a:rPr lang="en" u="sng">
                <a:solidFill>
                  <a:schemeClr val="hlink"/>
                </a:solidFill>
                <a:hlinkClick r:id="rId5"/>
              </a:rPr>
              <a:t>https://www.youtube.com/watch?v=kOZcQwfyPx0&amp;ab_channel=Mitchell</a:t>
            </a:r>
            <a:endParaRPr/>
          </a:p>
          <a:p>
            <a:pPr indent="0" lvl="0" marL="0" rtl="0" algn="l">
              <a:spcBef>
                <a:spcPts val="1200"/>
              </a:spcBef>
              <a:spcAft>
                <a:spcPts val="0"/>
              </a:spcAft>
              <a:buNone/>
            </a:pPr>
            <a:r>
              <a:rPr lang="en" u="sng">
                <a:solidFill>
                  <a:schemeClr val="hlink"/>
                </a:solidFill>
                <a:hlinkClick r:id="rId6"/>
              </a:rPr>
              <a:t>https://www.youtube.com/watch?v=NS4fuMZ4IkY&amp;ab_channel=MrHopeTelevision</a:t>
            </a:r>
            <a:endParaRPr/>
          </a:p>
          <a:p>
            <a:pPr indent="0" lvl="0" marL="0" rtl="0" algn="l">
              <a:spcBef>
                <a:spcPts val="1200"/>
              </a:spcBef>
              <a:spcAft>
                <a:spcPts val="0"/>
              </a:spcAft>
              <a:buNone/>
            </a:pPr>
            <a:r>
              <a:rPr lang="en" u="sng">
                <a:solidFill>
                  <a:schemeClr val="hlink"/>
                </a:solidFill>
                <a:hlinkClick r:id="rId7"/>
              </a:rPr>
              <a:t>https://www.youtube.com/watch?v=2vlwm4VyyTc&amp;t=1s&amp;ab_channel=StudioBinder</a:t>
            </a:r>
            <a:endParaRPr/>
          </a:p>
          <a:p>
            <a:pPr indent="0" lvl="0" marL="0" rtl="0" algn="l">
              <a:spcBef>
                <a:spcPts val="1200"/>
              </a:spcBef>
              <a:spcAft>
                <a:spcPts val="0"/>
              </a:spcAft>
              <a:buNone/>
            </a:pPr>
            <a:r>
              <a:rPr lang="en" u="sng">
                <a:solidFill>
                  <a:schemeClr val="hlink"/>
                </a:solidFill>
                <a:hlinkClick r:id="rId8"/>
              </a:rPr>
              <a:t>https://www.youtube.com/watch?v=iSkJFs7myn0&amp;t=1s&amp;ab_channel=JackPierce</a:t>
            </a:r>
            <a:endParaRPr/>
          </a:p>
          <a:p>
            <a:pPr indent="0" lvl="0" marL="0" rtl="0" algn="l">
              <a:spcBef>
                <a:spcPts val="1200"/>
              </a:spcBef>
              <a:spcAft>
                <a:spcPts val="0"/>
              </a:spcAft>
              <a:buNone/>
            </a:pPr>
            <a:r>
              <a:rPr lang="en" u="sng">
                <a:solidFill>
                  <a:schemeClr val="hlink"/>
                </a:solidFill>
                <a:hlinkClick r:id="rId9"/>
              </a:rPr>
              <a:t>https://www.youtube.com/watch?v=TjfRDHod_uA&amp;ab_channel=VinceOpra</a:t>
            </a:r>
            <a:endParaRPr/>
          </a:p>
          <a:p>
            <a:pPr indent="0" lvl="0" marL="0" rtl="0" algn="l">
              <a:spcBef>
                <a:spcPts val="1200"/>
              </a:spcBef>
              <a:spcAft>
                <a:spcPts val="0"/>
              </a:spcAft>
              <a:buNone/>
            </a:pPr>
            <a:r>
              <a:rPr lang="en" u="sng">
                <a:solidFill>
                  <a:schemeClr val="hlink"/>
                </a:solidFill>
                <a:hlinkClick r:id="rId10"/>
              </a:rPr>
              <a:t>https://www.youtube.com/watch?v=eFU3FQh3xgE</a:t>
            </a:r>
            <a:endParaRPr/>
          </a:p>
          <a:p>
            <a:pPr indent="0" lvl="0" marL="0" rtl="0" algn="l">
              <a:spcBef>
                <a:spcPts val="1200"/>
              </a:spcBef>
              <a:spcAft>
                <a:spcPts val="0"/>
              </a:spcAft>
              <a:buNone/>
            </a:pPr>
            <a:r>
              <a:rPr lang="en" u="sng">
                <a:solidFill>
                  <a:schemeClr val="hlink"/>
                </a:solidFill>
                <a:hlinkClick r:id="rId11"/>
              </a:rPr>
              <a:t>https://www.youtube.com/watch?v=ZOiwd3gRag0</a:t>
            </a:r>
            <a:endParaRPr/>
          </a:p>
          <a:p>
            <a:pPr indent="0" lvl="0" marL="0" rtl="0" algn="l">
              <a:spcBef>
                <a:spcPts val="1200"/>
              </a:spcBef>
              <a:spcAft>
                <a:spcPts val="12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Ησυχία - Θόρυβος</a:t>
            </a:r>
            <a:endParaRPr/>
          </a:p>
        </p:txBody>
      </p:sp>
      <p:sp>
        <p:nvSpPr>
          <p:cNvPr id="66" name="Google Shape;66;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a:t> Στο πεδίο των αναπαραστάσεων, όπως ο κινηματογράφος, η ησυχία δεν ισοδυναμεί με την πλήρη απουσία των ήχων. </a:t>
            </a:r>
            <a:endParaRPr/>
          </a:p>
          <a:p>
            <a:pPr indent="0" lvl="0" marL="0" rtl="0" algn="l">
              <a:spcBef>
                <a:spcPts val="1200"/>
              </a:spcBef>
              <a:spcAft>
                <a:spcPts val="0"/>
              </a:spcAft>
              <a:buNone/>
            </a:pPr>
            <a:r>
              <a:rPr lang="en"/>
              <a:t>O Mike Figgis υποστηρίζει πως είναι κοινή γνώση όλων των κινηματογραφιστών ότι δεν επιτρέπεται να κάνουν δύο πράγματα στο πλαίσιο μιας κινηματογραφικής ταινίας˙ </a:t>
            </a:r>
            <a:endParaRPr/>
          </a:p>
          <a:p>
            <a:pPr indent="-342900" lvl="0" marL="457200" rtl="0" algn="l">
              <a:spcBef>
                <a:spcPts val="1200"/>
              </a:spcBef>
              <a:spcAft>
                <a:spcPts val="0"/>
              </a:spcAft>
              <a:buSzPts val="1800"/>
              <a:buChar char="●"/>
            </a:pPr>
            <a:r>
              <a:rPr lang="en"/>
              <a:t>να κοιτάξει ο ηθοποιός κατευθείαν στον κινηματογραφικό φακό και </a:t>
            </a:r>
            <a:endParaRPr/>
          </a:p>
          <a:p>
            <a:pPr indent="-342900" lvl="0" marL="457200" rtl="0" algn="l">
              <a:spcBef>
                <a:spcPts val="0"/>
              </a:spcBef>
              <a:spcAft>
                <a:spcPts val="0"/>
              </a:spcAft>
              <a:buSzPts val="1800"/>
              <a:buChar char="●"/>
            </a:pPr>
            <a:r>
              <a:rPr lang="en"/>
              <a:t>να υπάρξει απόλυτη ησυχία, δηλαδή πλήρης απουσία ήχων, </a:t>
            </a:r>
            <a:endParaRPr/>
          </a:p>
          <a:p>
            <a:pPr indent="0" lvl="0" marL="0" rtl="0" algn="l">
              <a:spcBef>
                <a:spcPts val="1200"/>
              </a:spcBef>
              <a:spcAft>
                <a:spcPts val="0"/>
              </a:spcAft>
              <a:buNone/>
            </a:pPr>
            <a:r>
              <a:rPr lang="en"/>
              <a:t>διότι και οι δύο καταστάσεις εκφοβίζουν και φέρνουν σε αμηχανία το κοινό.</a:t>
            </a:r>
            <a:endParaRPr/>
          </a:p>
          <a:p>
            <a:pPr indent="0" lvl="0" marL="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Space odyssey 2001, 1968 Stanley Kubrick</a:t>
            </a:r>
            <a:endParaRPr/>
          </a:p>
        </p:txBody>
      </p:sp>
      <p:pic>
        <p:nvPicPr>
          <p:cNvPr id="72" name="Google Shape;72;p16" title="The Contrast of Sound and Silence in 2001: A Space Odyssey">
            <a:hlinkClick r:id="rId3"/>
          </p:cNvPr>
          <p:cNvPicPr preferRelativeResize="0"/>
          <p:nvPr/>
        </p:nvPicPr>
        <p:blipFill>
          <a:blip r:embed="rId4">
            <a:alphaModFix/>
          </a:blip>
          <a:stretch>
            <a:fillRect/>
          </a:stretch>
        </p:blipFill>
        <p:spPr>
          <a:xfrm>
            <a:off x="586900" y="1264050"/>
            <a:ext cx="6237075" cy="350835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gtEl>
                                        <p:attrNameLst>
                                          <p:attrName>style.visibility</p:attrName>
                                        </p:attrNameLst>
                                      </p:cBhvr>
                                      <p:to>
                                        <p:strVal val="visible"/>
                                      </p:to>
                                    </p:set>
                                    <p:animEffect filter="fade" transition="in">
                                      <p:cBhvr>
                                        <p:cTn dur="1000"/>
                                        <p:tgtEl>
                                          <p:spTgt spid="7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Cries and Whispers 1973, Ingmar Bergman</a:t>
            </a:r>
            <a:endParaRPr/>
          </a:p>
        </p:txBody>
      </p:sp>
      <p:pic>
        <p:nvPicPr>
          <p:cNvPr descr="cries and whispers is a powerful film, and it doesnt matter if you dont speak swedish, its the images which are poetic" id="78" name="Google Shape;78;p17" title="cries and whispers">
            <a:hlinkClick r:id="rId3"/>
          </p:cNvPr>
          <p:cNvPicPr preferRelativeResize="0"/>
          <p:nvPr/>
        </p:nvPicPr>
        <p:blipFill>
          <a:blip r:embed="rId4">
            <a:alphaModFix/>
          </a:blip>
          <a:stretch>
            <a:fillRect/>
          </a:stretch>
        </p:blipFill>
        <p:spPr>
          <a:xfrm>
            <a:off x="765625" y="1240175"/>
            <a:ext cx="6258600" cy="35204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8"/>
                                        </p:tgtEl>
                                        <p:attrNameLst>
                                          <p:attrName>style.visibility</p:attrName>
                                        </p:attrNameLst>
                                      </p:cBhvr>
                                      <p:to>
                                        <p:strVal val="visible"/>
                                      </p:to>
                                    </p:set>
                                    <p:animEffect filter="fade" transition="in">
                                      <p:cBhvr>
                                        <p:cTn dur="1000"/>
                                        <p:tgtEl>
                                          <p:spTgt spid="7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Γιατί είναι σημαντικός ο ήχος;</a:t>
            </a:r>
            <a:endParaRPr/>
          </a:p>
        </p:txBody>
      </p:sp>
      <p:sp>
        <p:nvSpPr>
          <p:cNvPr id="84" name="Google Shape;84;p18"/>
          <p:cNvSpPr txBox="1"/>
          <p:nvPr>
            <p:ph idx="1" type="body"/>
          </p:nvPr>
        </p:nvSpPr>
        <p:spPr>
          <a:xfrm>
            <a:off x="311700" y="1152475"/>
            <a:ext cx="8520600" cy="38196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lang="en"/>
              <a:t>Η συγγραφέας, ποιήτρια και φυσιοδίφης Diane Ackerman, στο πολυδιαβασμένο βιβλίο της A natural history of the senses (Ackerman, 1990), εξετάζει τόσο την </a:t>
            </a:r>
            <a:r>
              <a:rPr b="1" lang="en"/>
              <a:t>τεχνολογία</a:t>
            </a:r>
            <a:r>
              <a:rPr lang="en"/>
              <a:t> που επηρεάζει την λειτουργία των αισθήσεων, όσο και τα </a:t>
            </a:r>
            <a:r>
              <a:rPr b="1" lang="en"/>
              <a:t>μέσα</a:t>
            </a:r>
            <a:r>
              <a:rPr lang="en"/>
              <a:t> με τα οποία οι διαφορετικές κουλτούρες διεγείρουν τις </a:t>
            </a:r>
            <a:r>
              <a:rPr b="1" lang="en"/>
              <a:t>ανθρώπινες αισθήσεις</a:t>
            </a:r>
            <a:r>
              <a:rPr lang="en"/>
              <a:t>. </a:t>
            </a:r>
            <a:endParaRPr/>
          </a:p>
          <a:p>
            <a:pPr indent="0" lvl="0" marL="0" rtl="0" algn="l">
              <a:spcBef>
                <a:spcPts val="1200"/>
              </a:spcBef>
              <a:spcAft>
                <a:spcPts val="0"/>
              </a:spcAft>
              <a:buNone/>
            </a:pPr>
            <a:r>
              <a:rPr lang="en"/>
              <a:t>Η συγγραφέας, σε αντιστοιχία με τη φαινομενολογική σκέψη του Gaston Bachelard, σημειώνει πως το εκπληκτικό δεν είναι πως οι αισθήσεις εκτείνονται σε ότι αφορά τον </a:t>
            </a:r>
            <a:r>
              <a:rPr b="1" lang="en"/>
              <a:t>χώρο</a:t>
            </a:r>
            <a:r>
              <a:rPr lang="en"/>
              <a:t>, αλλά και πως καταφέρνουν να επεκτείνουν και να σημαδεύουν τον ίδιο το </a:t>
            </a:r>
            <a:r>
              <a:rPr b="1" lang="en"/>
              <a:t>χρόνο</a:t>
            </a:r>
            <a:r>
              <a:rPr lang="en"/>
              <a:t>. Οι αισθήσεις συνδέουν τους ανθρώπους άρρηκτα με το παρελθόν, και με τρόπους που δεν θα μπορούσε να προσχεδιάσει κανείς. </a:t>
            </a:r>
            <a:endParaRPr/>
          </a:p>
          <a:p>
            <a:pPr indent="0" lvl="0" marL="0" rtl="0" algn="l">
              <a:spcBef>
                <a:spcPts val="1200"/>
              </a:spcBef>
              <a:spcAft>
                <a:spcPts val="1200"/>
              </a:spcAft>
              <a:buNone/>
            </a:pPr>
            <a:r>
              <a:rPr lang="en"/>
              <a:t>Στο κεφάλαιο που ασχολείται με την αίσθηση της ακοής, η συγγραφέας κάνει ιδιαίτερη μνεία στον ρόλο του ήχου στην καθημερινή ζωή και κουλτούρα, αναμιγνύοντας ηχητικά φαινόμενα και τεχνολογικές μετρήσεις με καθημερινές ηχητικές και μουσικές εμπειρίες, υφαίνοντας έναν κόσμο ιδιαίτερο και εμφανώς εκτοπισμένο.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9"/>
          <p:cNvSpPr txBox="1"/>
          <p:nvPr>
            <p:ph idx="1" type="body"/>
          </p:nvPr>
        </p:nvSpPr>
        <p:spPr>
          <a:xfrm>
            <a:off x="311700" y="310025"/>
            <a:ext cx="8520600" cy="47208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Οι </a:t>
            </a:r>
            <a:r>
              <a:rPr b="1" lang="en"/>
              <a:t>σπουδές του ήχου</a:t>
            </a:r>
            <a:r>
              <a:rPr lang="en"/>
              <a:t> και συγκεκριμένα της ηχητικής κουλτούρας και της ιστορίας του, ενώ έχουν αναγνωριστεί τα τελευταία εκατό χρόνια ως ένα αναδυόμενο πεδίο, δεν έχουν καταφέρει να αποτελέσουν μια </a:t>
            </a:r>
            <a:r>
              <a:rPr b="1" lang="en"/>
              <a:t>αυτοτελή ακαδημαϊκή περιοχή</a:t>
            </a:r>
            <a:r>
              <a:rPr lang="en"/>
              <a:t>. Όπως σημειώνει και η Michele Hilmes, είναι καταδικασμένες να βρίσκονται στα όρια διαφόρων σπουδών, ενώ η βασική δράση λαμβάνει χώρα αλλού και προτείνει την επαναδιαπραγμάτευση του πεδίου, λιγότερο ως σπουδές του ήχου και ηχητικές πρακτικές, και περισσότερο ως </a:t>
            </a:r>
            <a:r>
              <a:rPr b="1" lang="en"/>
              <a:t>πολιτιστικά πλαίσια </a:t>
            </a:r>
            <a:r>
              <a:rPr lang="en"/>
              <a:t>μέσα από τα οποία αναδύονται τα ηχητικά μέσα που δημιουργούν σύγχρονες ή ακόμα και παρελθοντικές ηχητικές κουλτούρες.</a:t>
            </a:r>
            <a:endParaRPr/>
          </a:p>
          <a:p>
            <a:pPr indent="0" lvl="0" marL="0" rtl="0" algn="l">
              <a:spcBef>
                <a:spcPts val="1200"/>
              </a:spcBef>
              <a:spcAft>
                <a:spcPts val="1200"/>
              </a:spcAft>
              <a:buNone/>
            </a:pPr>
            <a:r>
              <a:rPr lang="en"/>
              <a:t>H Hilmes υποστηρίζει πως </a:t>
            </a:r>
            <a:r>
              <a:rPr b="1" lang="en"/>
              <a:t>οι σπουδές της ηχητικής κουλτούρας</a:t>
            </a:r>
            <a:r>
              <a:rPr lang="en"/>
              <a:t> δίνουν έμφαση στον τρίτο και πιο παραμελημένο κλάδο των τριών κατασκευασμένων ηχητικών κατηγοριών που μεσουρανούν στα μέσα επικοινωνίας και τον κινηματογράφο, δηλαδή </a:t>
            </a:r>
            <a:r>
              <a:rPr b="1" lang="en"/>
              <a:t>εκτός της μουσικής και της φωνής, στον κλάδο των ηχητικών εφέ.</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Ακρόαση του κινηματογραφικού γεγονότος</a:t>
            </a:r>
            <a:endParaRPr/>
          </a:p>
        </p:txBody>
      </p:sp>
      <p:sp>
        <p:nvSpPr>
          <p:cNvPr id="95" name="Google Shape;95;p20"/>
          <p:cNvSpPr txBox="1"/>
          <p:nvPr>
            <p:ph idx="1" type="body"/>
          </p:nvPr>
        </p:nvSpPr>
        <p:spPr>
          <a:xfrm>
            <a:off x="311700" y="1152475"/>
            <a:ext cx="8520600" cy="3843000"/>
          </a:xfrm>
          <a:prstGeom prst="rect">
            <a:avLst/>
          </a:prstGeom>
        </p:spPr>
        <p:txBody>
          <a:bodyPr anchorCtr="0" anchor="t" bIns="91425" lIns="91425" spcFirstLastPara="1" rIns="91425" wrap="square" tIns="91425">
            <a:normAutofit fontScale="85000" lnSpcReduction="10000"/>
          </a:bodyPr>
          <a:lstStyle/>
          <a:p>
            <a:pPr indent="0" lvl="0" marL="0" rtl="0" algn="l">
              <a:spcBef>
                <a:spcPts val="0"/>
              </a:spcBef>
              <a:spcAft>
                <a:spcPts val="0"/>
              </a:spcAft>
              <a:buNone/>
            </a:pPr>
            <a:r>
              <a:rPr lang="en"/>
              <a:t>O Chion, επηρεασμένος από τον Pierre Schaeffer και την πραγματεία του πάνω στα Μουσικά Αντικείμενα (Schaeffer, 1966), αναγνωρίζει τουλάχιστον τρεις τρόπους ακρόασης που καλύπτουν διαφορετικά αντικείμενα και συνυπάρχουν αρμονικά τις περισσότερες φορές˙ </a:t>
            </a:r>
            <a:endParaRPr/>
          </a:p>
          <a:p>
            <a:pPr indent="0" lvl="0" marL="0" rtl="0" algn="l">
              <a:spcBef>
                <a:spcPts val="1200"/>
              </a:spcBef>
              <a:spcAft>
                <a:spcPts val="0"/>
              </a:spcAft>
              <a:buNone/>
            </a:pPr>
            <a:r>
              <a:rPr lang="en"/>
              <a:t>την </a:t>
            </a:r>
            <a:r>
              <a:rPr b="1" lang="en"/>
              <a:t>αιτιολογική (casual)</a:t>
            </a:r>
            <a:r>
              <a:rPr lang="en"/>
              <a:t>, </a:t>
            </a:r>
            <a:endParaRPr/>
          </a:p>
          <a:p>
            <a:pPr indent="0" lvl="0" marL="0" rtl="0" algn="l">
              <a:spcBef>
                <a:spcPts val="1200"/>
              </a:spcBef>
              <a:spcAft>
                <a:spcPts val="0"/>
              </a:spcAft>
              <a:buNone/>
            </a:pPr>
            <a:r>
              <a:rPr lang="en"/>
              <a:t>τη </a:t>
            </a:r>
            <a:r>
              <a:rPr b="1" lang="en"/>
              <a:t>σημασιολογική (semantic)</a:t>
            </a:r>
            <a:r>
              <a:rPr lang="en"/>
              <a:t>, και </a:t>
            </a:r>
            <a:endParaRPr/>
          </a:p>
          <a:p>
            <a:pPr indent="0" lvl="0" marL="0" rtl="0" algn="l">
              <a:spcBef>
                <a:spcPts val="1200"/>
              </a:spcBef>
              <a:spcAft>
                <a:spcPts val="0"/>
              </a:spcAft>
              <a:buNone/>
            </a:pPr>
            <a:r>
              <a:rPr lang="en"/>
              <a:t>την </a:t>
            </a:r>
            <a:r>
              <a:rPr b="1" lang="en"/>
              <a:t>ελαχιστοποιημένη (reduced) ακρόαση</a:t>
            </a:r>
            <a:r>
              <a:rPr lang="en"/>
              <a:t> . </a:t>
            </a:r>
            <a:endParaRPr/>
          </a:p>
          <a:p>
            <a:pPr indent="0" lvl="0" marL="0" rtl="0" algn="l">
              <a:spcBef>
                <a:spcPts val="1200"/>
              </a:spcBef>
              <a:spcAft>
                <a:spcPts val="1200"/>
              </a:spcAft>
              <a:buNone/>
            </a:pPr>
            <a:r>
              <a:rPr lang="en"/>
              <a:t>Η αιτιολογική ακρόαση, που είναι και η πιο συνηθισμένη, συνίσταται στην </a:t>
            </a:r>
            <a:r>
              <a:rPr b="1" lang="en"/>
              <a:t>ακρόαση του ήχου με σκοπό τη συγκέντρωση πληροφοριών σχετικά με την αιτία ή την πηγή του</a:t>
            </a:r>
            <a:r>
              <a:rPr lang="en"/>
              <a:t>. Η σημασιολογική ακρόαση αναφέρεται σε έναν κώδικα ή μια γλώσσα η οποία δύναται να ερμηνεύσει ένα </a:t>
            </a:r>
            <a:r>
              <a:rPr b="1" lang="en"/>
              <a:t>μήνυμα, όπως η ομιλούμενη γλώσσα και ο κώδικας Morse</a:t>
            </a:r>
            <a:r>
              <a:rPr lang="en"/>
              <a:t>. Τέλος, η ελαχιστοποιημένη ακρόαση αποτελεί το μοντέλο ακρόασης που εστιάζει </a:t>
            </a:r>
            <a:r>
              <a:rPr b="1" lang="en"/>
              <a:t>στα γνωρίσματα του ίδιου του ήχου, ανεξάρτητα από την αιτία και τη σημασία του</a:t>
            </a:r>
            <a:r>
              <a:rPr lang="en"/>
              <a:t>.</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Diegetic - non diegetic sound</a:t>
            </a:r>
            <a:endParaRPr/>
          </a:p>
        </p:txBody>
      </p:sp>
      <p:pic>
        <p:nvPicPr>
          <p:cNvPr descr="Diegetic vs Non-Diegetic Sound Explained — A complete guide to film sound, the definitions of both types, their various applications, and how some filmmakers break the rules of sound to tell better stories.&#10;&#10;What is Diegetic Sound? ►► https://bit.ly/wi-nd&#10;Tarantino's Sounds of Violence ►► https://bit.ly/qt-sv&#10;Build Suspense with Sound ►► https://bit.ly/sd-dv&#10;Sound Design in Dune ►► https://bit.ly/du-de&#10;StudioBinder Blog ►► http://bit.ly/sb-bl&#10;&#10;─────────────────────&#10;&#10;Chapters:&#10;00:00 - Introduction to Diegetic Sound&#10;00:51 - Origin of Diegetic Sound&#10;02:04 - Types of Sound in Film&#10;03:05 - Diegetic Sound&#10;06:31 - Non-Diegetic Sound&#10;09:40 - Trans-Diegetic Sound&#10;13:01 - Creative Exceptions &#10;16:33 - Takeaways&#10;&#10;─────────────────────&#10;&#10;Special thanks to:&#10;FRIBOURG FILM ORCHESTRA &amp; CHORUS ►► https://bit.ly/or-av&#10;&#10;─────────────────────&#10;&#10;DIEGETIC VS NON-DIEGETIC SOUND EXPLAINED&#10;&#10;Film sound comes in two basic types — diegetic vs non-diegetic. Each has a role in the cinematic experience, and in this video, we’re going to explain everything. Including the definitions of each type, their most common and not-so-common applications, and how filmmakers can use the soundtrack to tell better stories.&#10;&#10;We always say that we “watch” movies, but have you ever really “listened” to a movie? There is quite a lot of storytelling happening on the soundtrack, but we usually take it for granted. Naturally, our eyes do the heavy lifting as they process all that visual information, but film sound is actually an unsung hero in the overall experience. &#10;&#10;WHAT IS DIEGETIC SOUND&#10;&#10;To understand diegetic vs non-diegetic sound in film, we first have to understand what “diegesis” means. The concept of diegesis goes all the way back to the Ancient Greeks and it refers to “the act of narrating a story,” including the details the narrator adds or leaves out. In film, this essentially means “the world of the film and everything in it.” And when it comes to film sound, if the characters can hear it, it’s diegetic; otherwise, it’s non-diegetic.&#10;&#10;But which is which and why does it matter? Let’s continue with a breakdown of diegetic sound.&#10;&#10;DIEGETIC SOUND IN FILM&#10;&#10;Again, if the characters can hear it, it’s diegetic sound — even if they only hear it in their head. This is called internal diegetic sound and includes thoughts, narration, music, etc. We can also divide diegetic sound into two subcategories: on-screen and off-screen. This refers to the source of the sound. When we hear birds in a forest scene but can’t see them, it’s still considered diegetic. &#10;&#10;NON-DIEGETIC SOUND IN FILM&#10;&#10;On the other hand, non-diegetic sound is everything the characters cannot hear. This includes sound effects, some forms of narration, and, the most common element, the musical score. But sometimes sound can actually switch between diegetic vs non-diegetic, which is called trans-diegetic sound. This often helps to blur the line between fantasy and reality.&#10;&#10;There are countless ways to use film sound to lure us into or shock us out of the cinematic experience. Now that you know the basics of diegetic vs non-diegetic sound, it’s your turn to make us truly listen to a movie.&#10;&#10;&#10;#FilmTheory #VideoEssay #Filmmaking&#10;&#10;─────────────────────&#10;&#10;♬  SONGS USED:&#10;&#10;&quot;Club Foot Clavipes (Instrumental)&quot; - Isaac Joel&#10;&quot;Mercury&quot; - Alon Ohana&#10;&quot;Jake's First Flight&quot; - James Horner&#10;&quot;Yes I Am (Instrumental)&quot; - Zach Sorgen&#10;&quot;Wistful (Instrumental)&quot; - Falls&#10;&quot;Glass&quot; - Claudio Laucci&#10;&quot;Something's Different&quot; - Danny Elfman&#10;&quot;Oscillating Form&quot; - Charlie Ryan&#10;&quot;Hey Jude&quot; - The Mutato Muzika Orchestra&#10;&quot;Overture (From The Hateful Eight Soundtrack)&quot; - Ennio Morricone&#10;&quot;Hedwig's Theme&quot; - John Williams&#10;&quot;Murph&quot; - Hans Zimmer&#10;&quot;Married Life&quot; - Michael Giacchino&#10;&quot;Waterfall Fight&quot; - Ludwig Göransson&#10;&quot;Way Out There (Main Title)&quot; - Carter Burwell&#10;&quot;The Way We Get By (Instrumental)&quot; - Spoon&#10;&quot;X Gon' Give It To Ya&quot; - DMX&#10;&quot;Dead Already&quot; - Thomas Newman&#10;&quot;Prelude&quot; - Bernard Herrmann&#10;&quot;Last But Not Least (Instrumental)&quot; - Chelsea McGough&#10;&quot;The End&quot; - The Doors&#10;&#10;Music by Artlist ► https://utm.io/umJx&#10;Music by Artgrid ► https://utm.io/umJy&#10;Music by Soundstripe ► http://bit.ly/2IXwomF&#10;Music by MusicBed ► http://bit.ly/2Fnz9Zq&#10;&#10;─────────────────────&#10;&#10;SUBSCRIBE to StudioBinder’s YouTube channel! ►► http://bit.ly/2hksYO0&#10;&#10;Looking for a production management solution for your film? Try StudioBinder for FREE today: https://studiobinder.com/pricing&#10;&#10;—  Join us on Social Media! — &#10;&#10;Instagram ►► https://www.instagram.com/studiobinder&#10;Facebook ►► https://www.facebook.com/studiobinderapp&#10;Twitter ►► https://www.twitter.com/studiobinder" id="101" name="Google Shape;101;p21" title="Ultimate Guide to Diegetic vs Non-Diegetic Sound — Definitions, Examples, &amp; How to Break the Rules">
            <a:hlinkClick r:id="rId3"/>
          </p:cNvPr>
          <p:cNvPicPr preferRelativeResize="0"/>
          <p:nvPr/>
        </p:nvPicPr>
        <p:blipFill>
          <a:blip r:embed="rId4">
            <a:alphaModFix/>
          </a:blip>
          <a:stretch>
            <a:fillRect/>
          </a:stretch>
        </p:blipFill>
        <p:spPr>
          <a:xfrm>
            <a:off x="1150575" y="1217100"/>
            <a:ext cx="6555275" cy="368735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1"/>
                                        </p:tgtEl>
                                        <p:attrNameLst>
                                          <p:attrName>style.visibility</p:attrName>
                                        </p:attrNameLst>
                                      </p:cBhvr>
                                      <p:to>
                                        <p:strVal val="visible"/>
                                      </p:to>
                                    </p:set>
                                    <p:animEffect filter="fade" transition="in">
                                      <p:cBhvr>
                                        <p:cTn dur="1000"/>
                                        <p:tgtEl>
                                          <p:spTgt spid="10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22"/>
          <p:cNvSpPr txBox="1"/>
          <p:nvPr>
            <p:ph idx="1" type="body"/>
          </p:nvPr>
        </p:nvSpPr>
        <p:spPr>
          <a:xfrm>
            <a:off x="311700" y="145625"/>
            <a:ext cx="8520600" cy="5143500"/>
          </a:xfrm>
          <a:prstGeom prst="rect">
            <a:avLst/>
          </a:prstGeom>
        </p:spPr>
        <p:txBody>
          <a:bodyPr anchorCtr="0" anchor="t" bIns="91425" lIns="91425" spcFirstLastPara="1" rIns="91425" wrap="square" tIns="91425">
            <a:normAutofit fontScale="85000" lnSpcReduction="10000"/>
          </a:bodyPr>
          <a:lstStyle/>
          <a:p>
            <a:pPr indent="0" lvl="0" marL="0" rtl="0" algn="l">
              <a:spcBef>
                <a:spcPts val="0"/>
              </a:spcBef>
              <a:spcAft>
                <a:spcPts val="0"/>
              </a:spcAft>
              <a:buNone/>
            </a:pPr>
            <a:r>
              <a:rPr lang="en"/>
              <a:t>Ο Rick Altman, που αποτελεί τον πνευματικό πατέρα των σπουδών του ήχου προσεγγίζει τον ήχο μέσα από τρεις σκοπιές: </a:t>
            </a:r>
            <a:endParaRPr/>
          </a:p>
          <a:p>
            <a:pPr indent="0" lvl="0" marL="0" rtl="0" algn="l">
              <a:spcBef>
                <a:spcPts val="1200"/>
              </a:spcBef>
              <a:spcAft>
                <a:spcPts val="0"/>
              </a:spcAft>
              <a:buNone/>
            </a:pPr>
            <a:r>
              <a:rPr lang="en"/>
              <a:t>την θεωρητική,</a:t>
            </a:r>
            <a:endParaRPr/>
          </a:p>
          <a:p>
            <a:pPr indent="0" lvl="0" marL="0" rtl="0" algn="l">
              <a:spcBef>
                <a:spcPts val="1200"/>
              </a:spcBef>
              <a:spcAft>
                <a:spcPts val="0"/>
              </a:spcAft>
              <a:buNone/>
            </a:pPr>
            <a:r>
              <a:rPr lang="en"/>
              <a:t>ιστορική και </a:t>
            </a:r>
            <a:endParaRPr/>
          </a:p>
          <a:p>
            <a:pPr indent="0" lvl="0" marL="0" rtl="0" algn="l">
              <a:spcBef>
                <a:spcPts val="1200"/>
              </a:spcBef>
              <a:spcAft>
                <a:spcPts val="0"/>
              </a:spcAft>
              <a:buNone/>
            </a:pPr>
            <a:r>
              <a:rPr lang="en"/>
              <a:t>την αποκλεισμένη οπτική, όπως οι μελέτες για τις γυναικείες φωνές στην κινηματογραφική παραγωγή των αναπτυσσόμενων και υπανάπτυκτων κρατών, ο ήχος στα πρώιμα κινούμενα σχέδια και ο ηχητικός σχεδιασμός των ντοκιμαντέρ. </a:t>
            </a:r>
            <a:endParaRPr/>
          </a:p>
          <a:p>
            <a:pPr indent="0" lvl="0" marL="0" rtl="0" algn="l">
              <a:spcBef>
                <a:spcPts val="1200"/>
              </a:spcBef>
              <a:spcAft>
                <a:spcPts val="0"/>
              </a:spcAft>
              <a:buNone/>
            </a:pPr>
            <a:r>
              <a:rPr lang="en"/>
              <a:t>Το σύνολο του έργου του χαρακτηρίζεται από μια αναθεωρημένη κινηματογραφική αντίληψη του ρόλου του κινηματογραφικού ήχου, σε σχέση με τις καθιερωμένες τάσεις, οι οποίες περιέγραφαν τις ιδιότητες του ηχητικού φαινομένου, τις σχέσεις μεταξύ εικόνας και ήχου, και τη λειτουργία του ήχου σε μια συγκεκριμένη φιλμική κατάσταση, δίνοντας ελάχιστη προσοχή σε τομείς όπως ο ήχος των βωβών ταινιών, η τεχνολογία της ηχογράφησης και της αναπαραγωγής, και ο ηχητικός σχεδιασμός σε κινηματογραφικά είδη, όπως οι μη αφηγηματικές και μη δυτικές ταινίες.</a:t>
            </a:r>
            <a:endParaRPr/>
          </a:p>
          <a:p>
            <a:pPr indent="0" lvl="0" marL="0" rtl="0" algn="l">
              <a:spcBef>
                <a:spcPts val="1200"/>
              </a:spcBef>
              <a:spcAft>
                <a:spcPts val="0"/>
              </a:spcAft>
              <a:buNone/>
            </a:pPr>
            <a:r>
              <a:rPr lang="en" u="sng">
                <a:solidFill>
                  <a:schemeClr val="hlink"/>
                </a:solidFill>
                <a:hlinkClick r:id="rId3"/>
              </a:rPr>
              <a:t>https://www.britannica.com/video/237157/motion-pictures-transition-silent-to-sound-Hollywood-1920s</a:t>
            </a:r>
            <a:endParaRPr/>
          </a:p>
          <a:p>
            <a:pPr indent="0" lvl="0" marL="0" rtl="0" algn="l">
              <a:spcBef>
                <a:spcPts val="120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