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2"/>
  </p:sldMasterIdLst>
  <p:notesMasterIdLst>
    <p:notesMasterId r:id="rId37"/>
  </p:notesMasterIdLst>
  <p:handoutMasterIdLst>
    <p:handoutMasterId r:id="rId38"/>
  </p:handoutMasterIdLst>
  <p:sldIdLst>
    <p:sldId id="256" r:id="rId3"/>
    <p:sldId id="259" r:id="rId4"/>
    <p:sldId id="260"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7" r:id="rId19"/>
    <p:sldId id="296" r:id="rId20"/>
    <p:sldId id="315" r:id="rId21"/>
    <p:sldId id="319" r:id="rId22"/>
    <p:sldId id="314" r:id="rId23"/>
    <p:sldId id="297" r:id="rId24"/>
    <p:sldId id="400" r:id="rId25"/>
    <p:sldId id="316" r:id="rId26"/>
    <p:sldId id="298" r:id="rId27"/>
    <p:sldId id="318" r:id="rId28"/>
    <p:sldId id="320" r:id="rId29"/>
    <p:sldId id="321" r:id="rId30"/>
    <p:sldId id="322" r:id="rId31"/>
    <p:sldId id="323" r:id="rId32"/>
    <p:sldId id="325" r:id="rId33"/>
    <p:sldId id="326" r:id="rId34"/>
    <p:sldId id="324" r:id="rId35"/>
    <p:sldId id="27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7405" autoAdjust="0"/>
  </p:normalViewPr>
  <p:slideViewPr>
    <p:cSldViewPr>
      <p:cViewPr varScale="1">
        <p:scale>
          <a:sx n="74" d="100"/>
          <a:sy n="74" d="100"/>
        </p:scale>
        <p:origin x="1771" y="67"/>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6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10BB7-EBF6-465E-94C1-5A44292375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4DF7689-0949-46CC-BF42-0B797CEEFB68}">
      <dgm:prSet custT="1"/>
      <dgm:spPr>
        <a:solidFill>
          <a:schemeClr val="bg1">
            <a:lumMod val="75000"/>
          </a:schemeClr>
        </a:solidFill>
      </dgm:spPr>
      <dgm:t>
        <a:bodyPr/>
        <a:lstStyle/>
        <a:p>
          <a:pPr algn="ctr" rtl="0">
            <a:spcAft>
              <a:spcPts val="1200"/>
            </a:spcAft>
          </a:pPr>
          <a:r>
            <a:rPr lang="el-GR" sz="2000" b="1" dirty="0">
              <a:solidFill>
                <a:schemeClr val="tx1"/>
              </a:solidFill>
              <a:latin typeface="Calibri" panose="020F0502020204030204" pitchFamily="34" charset="0"/>
              <a:cs typeface="Calibri" panose="020F0502020204030204" pitchFamily="34" charset="0"/>
            </a:rPr>
            <a:t>ΠΡΟΠΤΥΧΙΑΚΟ ΠΡΟΓΡΑΜΜΑ ΣΠΟΥΔΩΝ </a:t>
          </a:r>
        </a:p>
      </dgm:t>
    </dgm:pt>
    <dgm:pt modelId="{F259B0C4-C3D6-475C-B743-3E014E32E747}" type="parTrans" cxnId="{5BC74CC7-99D2-4A44-806A-450C2312B473}">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C200E7F3-E46B-4EE0-BCAA-B84CC2545F4B}" type="sibTrans" cxnId="{5BC74CC7-99D2-4A44-806A-450C2312B473}">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EACCF83C-8416-4773-8D1F-98A68B42B6DE}">
      <dgm:prSet custT="1"/>
      <dgm:spPr>
        <a:solidFill>
          <a:schemeClr val="bg1">
            <a:lumMod val="75000"/>
          </a:schemeClr>
        </a:solidFill>
      </dgm:spPr>
      <dgm:t>
        <a:bodyPr/>
        <a:lstStyle/>
        <a:p>
          <a:pPr rtl="0">
            <a:spcAft>
              <a:spcPts val="1200"/>
            </a:spcAft>
          </a:pPr>
          <a:r>
            <a:rPr lang="el-GR" sz="2000" b="1" dirty="0">
              <a:solidFill>
                <a:schemeClr val="tx1"/>
              </a:solidFill>
              <a:latin typeface="Calibri" panose="020F0502020204030204" pitchFamily="34" charset="0"/>
              <a:cs typeface="Calibri" panose="020F0502020204030204" pitchFamily="34" charset="0"/>
            </a:rPr>
            <a:t>Μάθημα </a:t>
          </a:r>
          <a:r>
            <a:rPr lang="el-GR" sz="2000" b="1" dirty="0">
              <a:solidFill>
                <a:schemeClr val="tx1"/>
              </a:solidFill>
              <a:latin typeface="Calibri" panose="020F0502020204030204" pitchFamily="34" charset="0"/>
              <a:ea typeface="Cambria" pitchFamily="18" charset="0"/>
              <a:cs typeface="Calibri" panose="020F0502020204030204" pitchFamily="34" charset="0"/>
            </a:rPr>
            <a:t>Ν</a:t>
          </a:r>
          <a:r>
            <a:rPr lang="en-US" sz="2000" b="1" dirty="0">
              <a:solidFill>
                <a:schemeClr val="tx1"/>
              </a:solidFill>
              <a:latin typeface="Calibri" panose="020F0502020204030204" pitchFamily="34" charset="0"/>
              <a:ea typeface="Cambria" pitchFamily="18" charset="0"/>
              <a:cs typeface="Calibri" panose="020F0502020204030204" pitchFamily="34" charset="0"/>
            </a:rPr>
            <a:t>071</a:t>
          </a:r>
          <a:r>
            <a:rPr lang="el-GR" sz="2000" b="1" dirty="0">
              <a:solidFill>
                <a:schemeClr val="tx1"/>
              </a:solidFill>
              <a:latin typeface="Calibri" panose="020F0502020204030204" pitchFamily="34" charset="0"/>
              <a:ea typeface="Cambria" pitchFamily="18" charset="0"/>
              <a:cs typeface="Calibri" panose="020F0502020204030204" pitchFamily="34" charset="0"/>
            </a:rPr>
            <a:t> ΟΛΥΜΠΙΑΚΗ ΚΑΙ ΑΘΛΗΤΙΚΗ ΠΑΙΔΕΙΑ</a:t>
          </a:r>
          <a:endParaRPr lang="el-GR" sz="2000" b="1" dirty="0">
            <a:solidFill>
              <a:schemeClr val="tx1"/>
            </a:solidFill>
            <a:latin typeface="Calibri" panose="020F0502020204030204" pitchFamily="34" charset="0"/>
            <a:cs typeface="Calibri" panose="020F0502020204030204" pitchFamily="34" charset="0"/>
          </a:endParaRPr>
        </a:p>
      </dgm:t>
    </dgm:pt>
    <dgm:pt modelId="{E9B60407-82EA-4F56-9743-75291EB92CCA}" type="parTrans" cxnId="{4A29A8A0-5AD6-41CA-A3BB-1EDE704BA764}">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F70B514-E7FF-4094-9DA5-1D3E6CE4F1CC}" type="sibTrans" cxnId="{4A29A8A0-5AD6-41CA-A3BB-1EDE704BA764}">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2B8A367-8905-4A0A-9706-AB7C02E118F9}">
      <dgm:prSet custT="1"/>
      <dgm:spPr>
        <a:solidFill>
          <a:schemeClr val="bg1">
            <a:lumMod val="75000"/>
          </a:schemeClr>
        </a:solidFill>
      </dgm:spPr>
      <dgm:t>
        <a:bodyPr/>
        <a:lstStyle/>
        <a:p>
          <a:pPr>
            <a:spcAft>
              <a:spcPts val="1200"/>
            </a:spcAft>
          </a:pPr>
          <a:r>
            <a:rPr lang="el-GR" altLang="el-GR" sz="2000" b="1" dirty="0">
              <a:solidFill>
                <a:schemeClr val="tx1"/>
              </a:solidFill>
              <a:latin typeface="Calibri" panose="020F0502020204030204" pitchFamily="34" charset="0"/>
              <a:cs typeface="Calibri" panose="020F0502020204030204" pitchFamily="34" charset="0"/>
            </a:rPr>
            <a:t>Υπεύθυνος Μαθήματος: Ευάγγελος </a:t>
          </a:r>
          <a:r>
            <a:rPr lang="el-GR" altLang="el-GR" sz="2000" b="1" dirty="0" err="1">
              <a:solidFill>
                <a:schemeClr val="tx1"/>
              </a:solidFill>
              <a:latin typeface="Calibri" panose="020F0502020204030204" pitchFamily="34" charset="0"/>
              <a:cs typeface="Calibri" panose="020F0502020204030204" pitchFamily="34" charset="0"/>
            </a:rPr>
            <a:t>Αλμπανίδης</a:t>
          </a:r>
          <a:r>
            <a:rPr lang="el-GR" altLang="el-GR" sz="2000" b="1" dirty="0">
              <a:solidFill>
                <a:schemeClr val="tx1"/>
              </a:solidFill>
              <a:latin typeface="Calibri" panose="020F0502020204030204" pitchFamily="34" charset="0"/>
              <a:cs typeface="Calibri" panose="020F0502020204030204" pitchFamily="34" charset="0"/>
            </a:rPr>
            <a:t>, Καθηγητής</a:t>
          </a:r>
          <a:endParaRPr lang="el-GR" sz="2000" b="1" dirty="0">
            <a:solidFill>
              <a:schemeClr val="tx1"/>
            </a:solidFill>
            <a:latin typeface="Calibri" panose="020F0502020204030204" pitchFamily="34" charset="0"/>
            <a:cs typeface="Calibri" panose="020F0502020204030204" pitchFamily="34" charset="0"/>
          </a:endParaRPr>
        </a:p>
      </dgm:t>
    </dgm:pt>
    <dgm:pt modelId="{6B8D2E98-886F-4CF6-A5DA-72DA8DE31542}" type="parTrans" cxnId="{6E924084-EC3C-4395-AF05-2F0650100DD8}">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B20B170-33C9-4F66-B5EE-D6AD9E0FE639}" type="sibTrans" cxnId="{6E924084-EC3C-4395-AF05-2F0650100DD8}">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7F785654-52E1-437A-8C35-036AF6C912BE}">
      <dgm:prSet custT="1"/>
      <dgm:spPr>
        <a:solidFill>
          <a:schemeClr val="bg1">
            <a:lumMod val="75000"/>
          </a:schemeClr>
        </a:solidFill>
      </dgm:spPr>
      <dgm:t>
        <a:bodyPr/>
        <a:lstStyle/>
        <a:p>
          <a:pPr>
            <a:spcAft>
              <a:spcPts val="1200"/>
            </a:spcAft>
          </a:pPr>
          <a:r>
            <a:rPr lang="el-GR" sz="2000" b="1" dirty="0">
              <a:solidFill>
                <a:schemeClr val="tx1"/>
              </a:solidFill>
              <a:latin typeface="Calibri" panose="020F0502020204030204" pitchFamily="34" charset="0"/>
              <a:cs typeface="Calibri" panose="020F0502020204030204" pitchFamily="34" charset="0"/>
            </a:rPr>
            <a:t>Διδάσκουσα: Ελευθερία Μορέλα</a:t>
          </a:r>
        </a:p>
      </dgm:t>
    </dgm:pt>
    <dgm:pt modelId="{AC126E1F-4F77-4CCF-B351-E8502C773202}" type="parTrans" cxnId="{10162FED-8E58-47CA-93BD-175833B9BD94}">
      <dgm:prSet/>
      <dgm:spPr/>
      <dgm:t>
        <a:bodyPr/>
        <a:lstStyle/>
        <a:p>
          <a:pPr>
            <a:spcAft>
              <a:spcPts val="1200"/>
            </a:spcAft>
          </a:pPr>
          <a:endParaRPr lang="el-GR" sz="1800" b="1">
            <a:solidFill>
              <a:schemeClr val="tx1"/>
            </a:solidFill>
          </a:endParaRPr>
        </a:p>
      </dgm:t>
    </dgm:pt>
    <dgm:pt modelId="{EDB85236-FD35-4C3E-AE0A-3BF60487EFE0}" type="sibTrans" cxnId="{10162FED-8E58-47CA-93BD-175833B9BD94}">
      <dgm:prSet/>
      <dgm:spPr/>
      <dgm:t>
        <a:bodyPr/>
        <a:lstStyle/>
        <a:p>
          <a:pPr>
            <a:spcAft>
              <a:spcPts val="1200"/>
            </a:spcAft>
          </a:pPr>
          <a:endParaRPr lang="el-GR" sz="1800" b="1">
            <a:solidFill>
              <a:schemeClr val="tx1"/>
            </a:solidFill>
          </a:endParaRPr>
        </a:p>
      </dgm:t>
    </dgm:pt>
    <dgm:pt modelId="{51E4A674-36E7-4AC9-A9F3-E9EF41566A0B}" type="pres">
      <dgm:prSet presAssocID="{A1F10BB7-EBF6-465E-94C1-5A442923753D}" presName="linear" presStyleCnt="0">
        <dgm:presLayoutVars>
          <dgm:animLvl val="lvl"/>
          <dgm:resizeHandles val="exact"/>
        </dgm:presLayoutVars>
      </dgm:prSet>
      <dgm:spPr/>
    </dgm:pt>
    <dgm:pt modelId="{B2DA14DA-CAC1-4E33-A00F-A6B6895BB7FA}" type="pres">
      <dgm:prSet presAssocID="{D4DF7689-0949-46CC-BF42-0B797CEEFB68}" presName="parentText" presStyleLbl="node1" presStyleIdx="0" presStyleCnt="4">
        <dgm:presLayoutVars>
          <dgm:chMax val="0"/>
          <dgm:bulletEnabled val="1"/>
        </dgm:presLayoutVars>
      </dgm:prSet>
      <dgm:spPr/>
    </dgm:pt>
    <dgm:pt modelId="{8EADED88-5181-4B21-AF98-313AEEED2936}" type="pres">
      <dgm:prSet presAssocID="{C200E7F3-E46B-4EE0-BCAA-B84CC2545F4B}" presName="spacer" presStyleCnt="0"/>
      <dgm:spPr/>
    </dgm:pt>
    <dgm:pt modelId="{28273F9F-14AE-49F2-9F17-04FD4FF1D53E}" type="pres">
      <dgm:prSet presAssocID="{EACCF83C-8416-4773-8D1F-98A68B42B6DE}" presName="parentText" presStyleLbl="node1" presStyleIdx="1" presStyleCnt="4">
        <dgm:presLayoutVars>
          <dgm:chMax val="0"/>
          <dgm:bulletEnabled val="1"/>
        </dgm:presLayoutVars>
      </dgm:prSet>
      <dgm:spPr/>
    </dgm:pt>
    <dgm:pt modelId="{73CE859F-06FC-41CC-8AFD-DC287803ADEE}" type="pres">
      <dgm:prSet presAssocID="{3F70B514-E7FF-4094-9DA5-1D3E6CE4F1CC}" presName="spacer" presStyleCnt="0"/>
      <dgm:spPr/>
    </dgm:pt>
    <dgm:pt modelId="{4D67E7F2-9193-40CE-BCDB-3F56A2A5DFFF}" type="pres">
      <dgm:prSet presAssocID="{32B8A367-8905-4A0A-9706-AB7C02E118F9}" presName="parentText" presStyleLbl="node1" presStyleIdx="2" presStyleCnt="4">
        <dgm:presLayoutVars>
          <dgm:chMax val="0"/>
          <dgm:bulletEnabled val="1"/>
        </dgm:presLayoutVars>
      </dgm:prSet>
      <dgm:spPr/>
    </dgm:pt>
    <dgm:pt modelId="{CF60C398-A318-46A0-AAC1-01DD72E01925}" type="pres">
      <dgm:prSet presAssocID="{3B20B170-33C9-4F66-B5EE-D6AD9E0FE639}" presName="spacer" presStyleCnt="0"/>
      <dgm:spPr/>
    </dgm:pt>
    <dgm:pt modelId="{4FCBFD54-8713-4BC3-8773-6D7F5A1CB75C}" type="pres">
      <dgm:prSet presAssocID="{7F785654-52E1-437A-8C35-036AF6C912BE}" presName="parentText" presStyleLbl="node1" presStyleIdx="3" presStyleCnt="4" custLinFactY="88805" custLinFactNeighborX="478" custLinFactNeighborY="100000">
        <dgm:presLayoutVars>
          <dgm:chMax val="0"/>
          <dgm:bulletEnabled val="1"/>
        </dgm:presLayoutVars>
      </dgm:prSet>
      <dgm:spPr/>
    </dgm:pt>
  </dgm:ptLst>
  <dgm:cxnLst>
    <dgm:cxn modelId="{411DE90B-8DE1-4BF6-8FC8-9182B3558E65}" type="presOf" srcId="{D4DF7689-0949-46CC-BF42-0B797CEEFB68}" destId="{B2DA14DA-CAC1-4E33-A00F-A6B6895BB7FA}" srcOrd="0" destOrd="0" presId="urn:microsoft.com/office/officeart/2005/8/layout/vList2"/>
    <dgm:cxn modelId="{EB689F6B-C6EE-4CC2-8822-D37274DBE3E4}" type="presOf" srcId="{32B8A367-8905-4A0A-9706-AB7C02E118F9}" destId="{4D67E7F2-9193-40CE-BCDB-3F56A2A5DFFF}" srcOrd="0" destOrd="0" presId="urn:microsoft.com/office/officeart/2005/8/layout/vList2"/>
    <dgm:cxn modelId="{DB020E4C-5F28-4CE5-84B9-CC84D8649C82}" type="presOf" srcId="{7F785654-52E1-437A-8C35-036AF6C912BE}" destId="{4FCBFD54-8713-4BC3-8773-6D7F5A1CB75C}" srcOrd="0" destOrd="0" presId="urn:microsoft.com/office/officeart/2005/8/layout/vList2"/>
    <dgm:cxn modelId="{130D074D-3424-4AB9-BA6F-3B30A9C50025}" type="presOf" srcId="{A1F10BB7-EBF6-465E-94C1-5A442923753D}" destId="{51E4A674-36E7-4AC9-A9F3-E9EF41566A0B}" srcOrd="0" destOrd="0" presId="urn:microsoft.com/office/officeart/2005/8/layout/vList2"/>
    <dgm:cxn modelId="{6E924084-EC3C-4395-AF05-2F0650100DD8}" srcId="{A1F10BB7-EBF6-465E-94C1-5A442923753D}" destId="{32B8A367-8905-4A0A-9706-AB7C02E118F9}" srcOrd="2" destOrd="0" parTransId="{6B8D2E98-886F-4CF6-A5DA-72DA8DE31542}" sibTransId="{3B20B170-33C9-4F66-B5EE-D6AD9E0FE639}"/>
    <dgm:cxn modelId="{4A29A8A0-5AD6-41CA-A3BB-1EDE704BA764}" srcId="{A1F10BB7-EBF6-465E-94C1-5A442923753D}" destId="{EACCF83C-8416-4773-8D1F-98A68B42B6DE}" srcOrd="1" destOrd="0" parTransId="{E9B60407-82EA-4F56-9743-75291EB92CCA}" sibTransId="{3F70B514-E7FF-4094-9DA5-1D3E6CE4F1CC}"/>
    <dgm:cxn modelId="{5BC74CC7-99D2-4A44-806A-450C2312B473}" srcId="{A1F10BB7-EBF6-465E-94C1-5A442923753D}" destId="{D4DF7689-0949-46CC-BF42-0B797CEEFB68}" srcOrd="0" destOrd="0" parTransId="{F259B0C4-C3D6-475C-B743-3E014E32E747}" sibTransId="{C200E7F3-E46B-4EE0-BCAA-B84CC2545F4B}"/>
    <dgm:cxn modelId="{10162FED-8E58-47CA-93BD-175833B9BD94}" srcId="{A1F10BB7-EBF6-465E-94C1-5A442923753D}" destId="{7F785654-52E1-437A-8C35-036AF6C912BE}" srcOrd="3" destOrd="0" parTransId="{AC126E1F-4F77-4CCF-B351-E8502C773202}" sibTransId="{EDB85236-FD35-4C3E-AE0A-3BF60487EFE0}"/>
    <dgm:cxn modelId="{4AFEE4FB-26A1-4E28-9339-F08DAC6AD364}" type="presOf" srcId="{EACCF83C-8416-4773-8D1F-98A68B42B6DE}" destId="{28273F9F-14AE-49F2-9F17-04FD4FF1D53E}" srcOrd="0" destOrd="0" presId="urn:microsoft.com/office/officeart/2005/8/layout/vList2"/>
    <dgm:cxn modelId="{9AE6A71C-5BBE-49DA-9717-59ECF6334FD3}" type="presParOf" srcId="{51E4A674-36E7-4AC9-A9F3-E9EF41566A0B}" destId="{B2DA14DA-CAC1-4E33-A00F-A6B6895BB7FA}" srcOrd="0" destOrd="0" presId="urn:microsoft.com/office/officeart/2005/8/layout/vList2"/>
    <dgm:cxn modelId="{01CAB817-A620-4CA8-A3F1-9F3ED8F39ACA}" type="presParOf" srcId="{51E4A674-36E7-4AC9-A9F3-E9EF41566A0B}" destId="{8EADED88-5181-4B21-AF98-313AEEED2936}" srcOrd="1" destOrd="0" presId="urn:microsoft.com/office/officeart/2005/8/layout/vList2"/>
    <dgm:cxn modelId="{2FD5A1E3-74D7-4B62-AF64-4F7B1C8A5B42}" type="presParOf" srcId="{51E4A674-36E7-4AC9-A9F3-E9EF41566A0B}" destId="{28273F9F-14AE-49F2-9F17-04FD4FF1D53E}" srcOrd="2" destOrd="0" presId="urn:microsoft.com/office/officeart/2005/8/layout/vList2"/>
    <dgm:cxn modelId="{5EFF65E4-D507-4E49-9549-5ABDACEA101C}" type="presParOf" srcId="{51E4A674-36E7-4AC9-A9F3-E9EF41566A0B}" destId="{73CE859F-06FC-41CC-8AFD-DC287803ADEE}" srcOrd="3" destOrd="0" presId="urn:microsoft.com/office/officeart/2005/8/layout/vList2"/>
    <dgm:cxn modelId="{8E802D93-7D7E-4603-BACD-EE67554E43B9}" type="presParOf" srcId="{51E4A674-36E7-4AC9-A9F3-E9EF41566A0B}" destId="{4D67E7F2-9193-40CE-BCDB-3F56A2A5DFFF}" srcOrd="4" destOrd="0" presId="urn:microsoft.com/office/officeart/2005/8/layout/vList2"/>
    <dgm:cxn modelId="{997A0059-27B0-4028-9119-2D5010FF62F1}" type="presParOf" srcId="{51E4A674-36E7-4AC9-A9F3-E9EF41566A0B}" destId="{CF60C398-A318-46A0-AAC1-01DD72E01925}" srcOrd="5" destOrd="0" presId="urn:microsoft.com/office/officeart/2005/8/layout/vList2"/>
    <dgm:cxn modelId="{292E42D5-79DB-4112-A39A-04DA1B43F801}" type="presParOf" srcId="{51E4A674-36E7-4AC9-A9F3-E9EF41566A0B}" destId="{4FCBFD54-8713-4BC3-8773-6D7F5A1CB75C}" srcOrd="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15B86-BB7C-45A2-B72B-2557D15381A8}" type="doc">
      <dgm:prSet loTypeId="urn:microsoft.com/office/officeart/2005/8/layout/default" loCatId="list" qsTypeId="urn:microsoft.com/office/officeart/2005/8/quickstyle/simple1" qsCatId="simple" csTypeId="urn:microsoft.com/office/officeart/2005/8/colors/colorful1#4" csCatId="colorful" phldr="1"/>
      <dgm:spPr/>
      <dgm:t>
        <a:bodyPr/>
        <a:lstStyle/>
        <a:p>
          <a:endParaRPr lang="el-GR"/>
        </a:p>
      </dgm:t>
    </dgm:pt>
    <dgm:pt modelId="{B9323F93-C108-47CB-8973-C51A19F3EB14}">
      <dgm:prSet phldrT="[Κείμενο]"/>
      <dgm:spPr/>
      <dgm:t>
        <a:bodyPr/>
        <a:lstStyle/>
        <a:p>
          <a:r>
            <a:rPr lang="el-GR" dirty="0"/>
            <a:t>Διεθνής κατανόηση</a:t>
          </a:r>
        </a:p>
      </dgm:t>
    </dgm:pt>
    <dgm:pt modelId="{BA5FE5C2-96BC-4138-AF1C-21B6242B8AA5}" type="parTrans" cxnId="{23266576-C276-476B-8524-515E3A9B8A1B}">
      <dgm:prSet/>
      <dgm:spPr/>
      <dgm:t>
        <a:bodyPr/>
        <a:lstStyle/>
        <a:p>
          <a:endParaRPr lang="el-GR"/>
        </a:p>
      </dgm:t>
    </dgm:pt>
    <dgm:pt modelId="{019EC1C2-6E18-4FC3-B84C-74A5A33C76A6}" type="sibTrans" cxnId="{23266576-C276-476B-8524-515E3A9B8A1B}">
      <dgm:prSet/>
      <dgm:spPr/>
      <dgm:t>
        <a:bodyPr/>
        <a:lstStyle/>
        <a:p>
          <a:endParaRPr lang="el-GR"/>
        </a:p>
      </dgm:t>
    </dgm:pt>
    <dgm:pt modelId="{DF184716-2F1E-4186-8AA9-366B5826BF19}">
      <dgm:prSet phldrT="[Κείμενο]"/>
      <dgm:spPr/>
      <dgm:t>
        <a:bodyPr/>
        <a:lstStyle/>
        <a:p>
          <a:r>
            <a:rPr lang="el-GR" dirty="0"/>
            <a:t>Αξιοκρατία - Δικαιοσύνη</a:t>
          </a:r>
        </a:p>
      </dgm:t>
    </dgm:pt>
    <dgm:pt modelId="{62BBB86E-62DD-4BF4-8CED-B0B57EB86CDD}" type="parTrans" cxnId="{8611CA4D-9142-4508-88C6-9AF5DA95C844}">
      <dgm:prSet/>
      <dgm:spPr/>
      <dgm:t>
        <a:bodyPr/>
        <a:lstStyle/>
        <a:p>
          <a:endParaRPr lang="el-GR"/>
        </a:p>
      </dgm:t>
    </dgm:pt>
    <dgm:pt modelId="{C6BF7C01-C0FC-4F82-85A8-96FA80F5F93A}" type="sibTrans" cxnId="{8611CA4D-9142-4508-88C6-9AF5DA95C844}">
      <dgm:prSet/>
      <dgm:spPr/>
      <dgm:t>
        <a:bodyPr/>
        <a:lstStyle/>
        <a:p>
          <a:endParaRPr lang="el-GR"/>
        </a:p>
      </dgm:t>
    </dgm:pt>
    <dgm:pt modelId="{D0E8E3D5-CDAC-48C5-8325-5E2A448B5B08}">
      <dgm:prSet phldrT="[Κείμενο]"/>
      <dgm:spPr/>
      <dgm:t>
        <a:bodyPr/>
        <a:lstStyle/>
        <a:p>
          <a:r>
            <a:rPr lang="el-GR" dirty="0"/>
            <a:t>Ισότητα - Δημοκρατία</a:t>
          </a:r>
        </a:p>
      </dgm:t>
    </dgm:pt>
    <dgm:pt modelId="{46D2F9F1-0C43-41C2-A2C3-E72337C8D3EA}" type="parTrans" cxnId="{4214760F-8CEF-403A-8A2C-3B706F765D84}">
      <dgm:prSet/>
      <dgm:spPr/>
      <dgm:t>
        <a:bodyPr/>
        <a:lstStyle/>
        <a:p>
          <a:endParaRPr lang="el-GR"/>
        </a:p>
      </dgm:t>
    </dgm:pt>
    <dgm:pt modelId="{386F1A07-2BD3-4D88-A1B1-A3DEF8920212}" type="sibTrans" cxnId="{4214760F-8CEF-403A-8A2C-3B706F765D84}">
      <dgm:prSet/>
      <dgm:spPr/>
      <dgm:t>
        <a:bodyPr/>
        <a:lstStyle/>
        <a:p>
          <a:endParaRPr lang="el-GR"/>
        </a:p>
      </dgm:t>
    </dgm:pt>
    <dgm:pt modelId="{D85E676C-218C-41FB-89F4-001C66CD3747}">
      <dgm:prSet phldrT="[Κείμενο]"/>
      <dgm:spPr/>
      <dgm:t>
        <a:bodyPr/>
        <a:lstStyle/>
        <a:p>
          <a:r>
            <a:rPr lang="el-GR" dirty="0"/>
            <a:t>Σεβασμός στους κανόνες – Ευγενής άμιλλα</a:t>
          </a:r>
        </a:p>
      </dgm:t>
    </dgm:pt>
    <dgm:pt modelId="{E01CB60C-67DA-4C68-8F37-4FB19EEF9644}" type="parTrans" cxnId="{EF25BBB7-D660-438F-A471-6B14DFA38C23}">
      <dgm:prSet/>
      <dgm:spPr/>
      <dgm:t>
        <a:bodyPr/>
        <a:lstStyle/>
        <a:p>
          <a:endParaRPr lang="el-GR"/>
        </a:p>
      </dgm:t>
    </dgm:pt>
    <dgm:pt modelId="{A1400ECF-09D6-4592-A78F-4AD8754DC554}" type="sibTrans" cxnId="{EF25BBB7-D660-438F-A471-6B14DFA38C23}">
      <dgm:prSet/>
      <dgm:spPr/>
      <dgm:t>
        <a:bodyPr/>
        <a:lstStyle/>
        <a:p>
          <a:endParaRPr lang="el-GR"/>
        </a:p>
      </dgm:t>
    </dgm:pt>
    <dgm:pt modelId="{97CA01BE-4A98-4F40-9D20-19F22CE53D2B}" type="pres">
      <dgm:prSet presAssocID="{02D15B86-BB7C-45A2-B72B-2557D15381A8}" presName="diagram" presStyleCnt="0">
        <dgm:presLayoutVars>
          <dgm:dir/>
          <dgm:resizeHandles val="exact"/>
        </dgm:presLayoutVars>
      </dgm:prSet>
      <dgm:spPr/>
    </dgm:pt>
    <dgm:pt modelId="{946945CE-522E-4A25-883D-B991E948457A}" type="pres">
      <dgm:prSet presAssocID="{B9323F93-C108-47CB-8973-C51A19F3EB14}" presName="node" presStyleLbl="node1" presStyleIdx="0" presStyleCnt="4">
        <dgm:presLayoutVars>
          <dgm:bulletEnabled val="1"/>
        </dgm:presLayoutVars>
      </dgm:prSet>
      <dgm:spPr/>
    </dgm:pt>
    <dgm:pt modelId="{766A4644-4C4F-408A-AAE5-710ED9395DAB}" type="pres">
      <dgm:prSet presAssocID="{019EC1C2-6E18-4FC3-B84C-74A5A33C76A6}" presName="sibTrans" presStyleCnt="0"/>
      <dgm:spPr/>
    </dgm:pt>
    <dgm:pt modelId="{BBE5A876-E315-40F7-A5F0-3FABD1E555CD}" type="pres">
      <dgm:prSet presAssocID="{DF184716-2F1E-4186-8AA9-366B5826BF19}" presName="node" presStyleLbl="node1" presStyleIdx="1" presStyleCnt="4">
        <dgm:presLayoutVars>
          <dgm:bulletEnabled val="1"/>
        </dgm:presLayoutVars>
      </dgm:prSet>
      <dgm:spPr/>
    </dgm:pt>
    <dgm:pt modelId="{82202FBE-7DE0-4FCE-94FD-966AD0A8A773}" type="pres">
      <dgm:prSet presAssocID="{C6BF7C01-C0FC-4F82-85A8-96FA80F5F93A}" presName="sibTrans" presStyleCnt="0"/>
      <dgm:spPr/>
    </dgm:pt>
    <dgm:pt modelId="{84F7F60A-C22D-477B-9CAD-C9934D1AA7A9}" type="pres">
      <dgm:prSet presAssocID="{D0E8E3D5-CDAC-48C5-8325-5E2A448B5B08}" presName="node" presStyleLbl="node1" presStyleIdx="2" presStyleCnt="4">
        <dgm:presLayoutVars>
          <dgm:bulletEnabled val="1"/>
        </dgm:presLayoutVars>
      </dgm:prSet>
      <dgm:spPr/>
    </dgm:pt>
    <dgm:pt modelId="{5FB0AF90-AFE4-4D01-B7A4-B6B256D4F436}" type="pres">
      <dgm:prSet presAssocID="{386F1A07-2BD3-4D88-A1B1-A3DEF8920212}" presName="sibTrans" presStyleCnt="0"/>
      <dgm:spPr/>
    </dgm:pt>
    <dgm:pt modelId="{F63F43E9-1049-48BD-9123-AD2D3B3CD28C}" type="pres">
      <dgm:prSet presAssocID="{D85E676C-218C-41FB-89F4-001C66CD3747}" presName="node" presStyleLbl="node1" presStyleIdx="3" presStyleCnt="4">
        <dgm:presLayoutVars>
          <dgm:bulletEnabled val="1"/>
        </dgm:presLayoutVars>
      </dgm:prSet>
      <dgm:spPr/>
    </dgm:pt>
  </dgm:ptLst>
  <dgm:cxnLst>
    <dgm:cxn modelId="{4214760F-8CEF-403A-8A2C-3B706F765D84}" srcId="{02D15B86-BB7C-45A2-B72B-2557D15381A8}" destId="{D0E8E3D5-CDAC-48C5-8325-5E2A448B5B08}" srcOrd="2" destOrd="0" parTransId="{46D2F9F1-0C43-41C2-A2C3-E72337C8D3EA}" sibTransId="{386F1A07-2BD3-4D88-A1B1-A3DEF8920212}"/>
    <dgm:cxn modelId="{9CD54936-04F1-4901-B85C-1E1389ED8BAA}" type="presOf" srcId="{D85E676C-218C-41FB-89F4-001C66CD3747}" destId="{F63F43E9-1049-48BD-9123-AD2D3B3CD28C}" srcOrd="0" destOrd="0" presId="urn:microsoft.com/office/officeart/2005/8/layout/default"/>
    <dgm:cxn modelId="{8611CA4D-9142-4508-88C6-9AF5DA95C844}" srcId="{02D15B86-BB7C-45A2-B72B-2557D15381A8}" destId="{DF184716-2F1E-4186-8AA9-366B5826BF19}" srcOrd="1" destOrd="0" parTransId="{62BBB86E-62DD-4BF4-8CED-B0B57EB86CDD}" sibTransId="{C6BF7C01-C0FC-4F82-85A8-96FA80F5F93A}"/>
    <dgm:cxn modelId="{23266576-C276-476B-8524-515E3A9B8A1B}" srcId="{02D15B86-BB7C-45A2-B72B-2557D15381A8}" destId="{B9323F93-C108-47CB-8973-C51A19F3EB14}" srcOrd="0" destOrd="0" parTransId="{BA5FE5C2-96BC-4138-AF1C-21B6242B8AA5}" sibTransId="{019EC1C2-6E18-4FC3-B84C-74A5A33C76A6}"/>
    <dgm:cxn modelId="{A4153081-C098-4A23-A7AF-B879B640022F}" type="presOf" srcId="{B9323F93-C108-47CB-8973-C51A19F3EB14}" destId="{946945CE-522E-4A25-883D-B991E948457A}" srcOrd="0" destOrd="0" presId="urn:microsoft.com/office/officeart/2005/8/layout/default"/>
    <dgm:cxn modelId="{EF25BBB7-D660-438F-A471-6B14DFA38C23}" srcId="{02D15B86-BB7C-45A2-B72B-2557D15381A8}" destId="{D85E676C-218C-41FB-89F4-001C66CD3747}" srcOrd="3" destOrd="0" parTransId="{E01CB60C-67DA-4C68-8F37-4FB19EEF9644}" sibTransId="{A1400ECF-09D6-4592-A78F-4AD8754DC554}"/>
    <dgm:cxn modelId="{677960C6-3BD2-47C1-9DE7-BD0864F3EE26}" type="presOf" srcId="{02D15B86-BB7C-45A2-B72B-2557D15381A8}" destId="{97CA01BE-4A98-4F40-9D20-19F22CE53D2B}" srcOrd="0" destOrd="0" presId="urn:microsoft.com/office/officeart/2005/8/layout/default"/>
    <dgm:cxn modelId="{6A94ABCD-6FAF-49C9-B3DC-76F39809C3E9}" type="presOf" srcId="{DF184716-2F1E-4186-8AA9-366B5826BF19}" destId="{BBE5A876-E315-40F7-A5F0-3FABD1E555CD}" srcOrd="0" destOrd="0" presId="urn:microsoft.com/office/officeart/2005/8/layout/default"/>
    <dgm:cxn modelId="{4B658ED5-B588-4E51-961A-EB57969A2264}" type="presOf" srcId="{D0E8E3D5-CDAC-48C5-8325-5E2A448B5B08}" destId="{84F7F60A-C22D-477B-9CAD-C9934D1AA7A9}" srcOrd="0" destOrd="0" presId="urn:microsoft.com/office/officeart/2005/8/layout/default"/>
    <dgm:cxn modelId="{B14F051B-724C-4900-9C1D-70FB102D4DB3}" type="presParOf" srcId="{97CA01BE-4A98-4F40-9D20-19F22CE53D2B}" destId="{946945CE-522E-4A25-883D-B991E948457A}" srcOrd="0" destOrd="0" presId="urn:microsoft.com/office/officeart/2005/8/layout/default"/>
    <dgm:cxn modelId="{BCBCEEFD-76F6-4EC6-9FE2-459A20134673}" type="presParOf" srcId="{97CA01BE-4A98-4F40-9D20-19F22CE53D2B}" destId="{766A4644-4C4F-408A-AAE5-710ED9395DAB}" srcOrd="1" destOrd="0" presId="urn:microsoft.com/office/officeart/2005/8/layout/default"/>
    <dgm:cxn modelId="{A299D472-764F-4E64-8816-13AD0A55D591}" type="presParOf" srcId="{97CA01BE-4A98-4F40-9D20-19F22CE53D2B}" destId="{BBE5A876-E315-40F7-A5F0-3FABD1E555CD}" srcOrd="2" destOrd="0" presId="urn:microsoft.com/office/officeart/2005/8/layout/default"/>
    <dgm:cxn modelId="{49593B28-F064-4F4C-93B9-27D097730989}" type="presParOf" srcId="{97CA01BE-4A98-4F40-9D20-19F22CE53D2B}" destId="{82202FBE-7DE0-4FCE-94FD-966AD0A8A773}" srcOrd="3" destOrd="0" presId="urn:microsoft.com/office/officeart/2005/8/layout/default"/>
    <dgm:cxn modelId="{E545280C-AF0D-4A59-A6DD-324EBC76E17D}" type="presParOf" srcId="{97CA01BE-4A98-4F40-9D20-19F22CE53D2B}" destId="{84F7F60A-C22D-477B-9CAD-C9934D1AA7A9}" srcOrd="4" destOrd="0" presId="urn:microsoft.com/office/officeart/2005/8/layout/default"/>
    <dgm:cxn modelId="{DFE3E8DC-19D6-44B7-890F-251D380C59A1}" type="presParOf" srcId="{97CA01BE-4A98-4F40-9D20-19F22CE53D2B}" destId="{5FB0AF90-AFE4-4D01-B7A4-B6B256D4F436}" srcOrd="5" destOrd="0" presId="urn:microsoft.com/office/officeart/2005/8/layout/default"/>
    <dgm:cxn modelId="{698B6C42-C8DE-455B-A0A4-0C8ED9F593EA}" type="presParOf" srcId="{97CA01BE-4A98-4F40-9D20-19F22CE53D2B}" destId="{F63F43E9-1049-48BD-9123-AD2D3B3CD28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15B86-BB7C-45A2-B72B-2557D15381A8}" type="doc">
      <dgm:prSet loTypeId="urn:microsoft.com/office/officeart/2005/8/layout/default" loCatId="list" qsTypeId="urn:microsoft.com/office/officeart/2005/8/quickstyle/simple1" qsCatId="simple" csTypeId="urn:microsoft.com/office/officeart/2005/8/colors/colorful1#5" csCatId="colorful" phldr="1"/>
      <dgm:spPr/>
      <dgm:t>
        <a:bodyPr/>
        <a:lstStyle/>
        <a:p>
          <a:endParaRPr lang="el-GR"/>
        </a:p>
      </dgm:t>
    </dgm:pt>
    <dgm:pt modelId="{B9323F93-C108-47CB-8973-C51A19F3EB14}">
      <dgm:prSet phldrT="[Κείμενο]"/>
      <dgm:spPr/>
      <dgm:t>
        <a:bodyPr/>
        <a:lstStyle/>
        <a:p>
          <a:r>
            <a:rPr lang="el-GR" dirty="0"/>
            <a:t>Αριστεία</a:t>
          </a:r>
        </a:p>
      </dgm:t>
    </dgm:pt>
    <dgm:pt modelId="{BA5FE5C2-96BC-4138-AF1C-21B6242B8AA5}" type="parTrans" cxnId="{23266576-C276-476B-8524-515E3A9B8A1B}">
      <dgm:prSet/>
      <dgm:spPr/>
      <dgm:t>
        <a:bodyPr/>
        <a:lstStyle/>
        <a:p>
          <a:endParaRPr lang="el-GR"/>
        </a:p>
      </dgm:t>
    </dgm:pt>
    <dgm:pt modelId="{019EC1C2-6E18-4FC3-B84C-74A5A33C76A6}" type="sibTrans" cxnId="{23266576-C276-476B-8524-515E3A9B8A1B}">
      <dgm:prSet/>
      <dgm:spPr/>
      <dgm:t>
        <a:bodyPr/>
        <a:lstStyle/>
        <a:p>
          <a:endParaRPr lang="el-GR"/>
        </a:p>
      </dgm:t>
    </dgm:pt>
    <dgm:pt modelId="{DF184716-2F1E-4186-8AA9-366B5826BF19}">
      <dgm:prSet phldrT="[Κείμενο]"/>
      <dgm:spPr/>
      <dgm:t>
        <a:bodyPr/>
        <a:lstStyle/>
        <a:p>
          <a:r>
            <a:rPr lang="el-GR" dirty="0"/>
            <a:t>Αυτοπειθαρχία - Αυτοεκτίμηση</a:t>
          </a:r>
        </a:p>
      </dgm:t>
    </dgm:pt>
    <dgm:pt modelId="{62BBB86E-62DD-4BF4-8CED-B0B57EB86CDD}" type="parTrans" cxnId="{8611CA4D-9142-4508-88C6-9AF5DA95C844}">
      <dgm:prSet/>
      <dgm:spPr/>
      <dgm:t>
        <a:bodyPr/>
        <a:lstStyle/>
        <a:p>
          <a:endParaRPr lang="el-GR"/>
        </a:p>
      </dgm:t>
    </dgm:pt>
    <dgm:pt modelId="{C6BF7C01-C0FC-4F82-85A8-96FA80F5F93A}" type="sibTrans" cxnId="{8611CA4D-9142-4508-88C6-9AF5DA95C844}">
      <dgm:prSet/>
      <dgm:spPr/>
      <dgm:t>
        <a:bodyPr/>
        <a:lstStyle/>
        <a:p>
          <a:endParaRPr lang="el-GR"/>
        </a:p>
      </dgm:t>
    </dgm:pt>
    <dgm:pt modelId="{D0E8E3D5-CDAC-48C5-8325-5E2A448B5B08}">
      <dgm:prSet phldrT="[Κείμενο]"/>
      <dgm:spPr/>
      <dgm:t>
        <a:bodyPr/>
        <a:lstStyle/>
        <a:p>
          <a:r>
            <a:rPr lang="el-GR" dirty="0"/>
            <a:t>Συμμετοχή</a:t>
          </a:r>
        </a:p>
      </dgm:t>
    </dgm:pt>
    <dgm:pt modelId="{46D2F9F1-0C43-41C2-A2C3-E72337C8D3EA}" type="parTrans" cxnId="{4214760F-8CEF-403A-8A2C-3B706F765D84}">
      <dgm:prSet/>
      <dgm:spPr/>
      <dgm:t>
        <a:bodyPr/>
        <a:lstStyle/>
        <a:p>
          <a:endParaRPr lang="el-GR"/>
        </a:p>
      </dgm:t>
    </dgm:pt>
    <dgm:pt modelId="{386F1A07-2BD3-4D88-A1B1-A3DEF8920212}" type="sibTrans" cxnId="{4214760F-8CEF-403A-8A2C-3B706F765D84}">
      <dgm:prSet/>
      <dgm:spPr/>
      <dgm:t>
        <a:bodyPr/>
        <a:lstStyle/>
        <a:p>
          <a:endParaRPr lang="el-GR"/>
        </a:p>
      </dgm:t>
    </dgm:pt>
    <dgm:pt modelId="{D85E676C-218C-41FB-89F4-001C66CD3747}">
      <dgm:prSet phldrT="[Κείμενο]"/>
      <dgm:spPr/>
      <dgm:t>
        <a:bodyPr/>
        <a:lstStyle/>
        <a:p>
          <a:r>
            <a:rPr lang="el-GR" dirty="0"/>
            <a:t>Υγεία</a:t>
          </a:r>
        </a:p>
      </dgm:t>
    </dgm:pt>
    <dgm:pt modelId="{E01CB60C-67DA-4C68-8F37-4FB19EEF9644}" type="parTrans" cxnId="{EF25BBB7-D660-438F-A471-6B14DFA38C23}">
      <dgm:prSet/>
      <dgm:spPr/>
      <dgm:t>
        <a:bodyPr/>
        <a:lstStyle/>
        <a:p>
          <a:endParaRPr lang="el-GR"/>
        </a:p>
      </dgm:t>
    </dgm:pt>
    <dgm:pt modelId="{A1400ECF-09D6-4592-A78F-4AD8754DC554}" type="sibTrans" cxnId="{EF25BBB7-D660-438F-A471-6B14DFA38C23}">
      <dgm:prSet/>
      <dgm:spPr/>
      <dgm:t>
        <a:bodyPr/>
        <a:lstStyle/>
        <a:p>
          <a:endParaRPr lang="el-GR"/>
        </a:p>
      </dgm:t>
    </dgm:pt>
    <dgm:pt modelId="{97CA01BE-4A98-4F40-9D20-19F22CE53D2B}" type="pres">
      <dgm:prSet presAssocID="{02D15B86-BB7C-45A2-B72B-2557D15381A8}" presName="diagram" presStyleCnt="0">
        <dgm:presLayoutVars>
          <dgm:dir/>
          <dgm:resizeHandles val="exact"/>
        </dgm:presLayoutVars>
      </dgm:prSet>
      <dgm:spPr/>
    </dgm:pt>
    <dgm:pt modelId="{946945CE-522E-4A25-883D-B991E948457A}" type="pres">
      <dgm:prSet presAssocID="{B9323F93-C108-47CB-8973-C51A19F3EB14}" presName="node" presStyleLbl="node1" presStyleIdx="0" presStyleCnt="4">
        <dgm:presLayoutVars>
          <dgm:bulletEnabled val="1"/>
        </dgm:presLayoutVars>
      </dgm:prSet>
      <dgm:spPr/>
    </dgm:pt>
    <dgm:pt modelId="{766A4644-4C4F-408A-AAE5-710ED9395DAB}" type="pres">
      <dgm:prSet presAssocID="{019EC1C2-6E18-4FC3-B84C-74A5A33C76A6}" presName="sibTrans" presStyleCnt="0"/>
      <dgm:spPr/>
    </dgm:pt>
    <dgm:pt modelId="{BBE5A876-E315-40F7-A5F0-3FABD1E555CD}" type="pres">
      <dgm:prSet presAssocID="{DF184716-2F1E-4186-8AA9-366B5826BF19}" presName="node" presStyleLbl="node1" presStyleIdx="1" presStyleCnt="4">
        <dgm:presLayoutVars>
          <dgm:bulletEnabled val="1"/>
        </dgm:presLayoutVars>
      </dgm:prSet>
      <dgm:spPr/>
    </dgm:pt>
    <dgm:pt modelId="{82202FBE-7DE0-4FCE-94FD-966AD0A8A773}" type="pres">
      <dgm:prSet presAssocID="{C6BF7C01-C0FC-4F82-85A8-96FA80F5F93A}" presName="sibTrans" presStyleCnt="0"/>
      <dgm:spPr/>
    </dgm:pt>
    <dgm:pt modelId="{84F7F60A-C22D-477B-9CAD-C9934D1AA7A9}" type="pres">
      <dgm:prSet presAssocID="{D0E8E3D5-CDAC-48C5-8325-5E2A448B5B08}" presName="node" presStyleLbl="node1" presStyleIdx="2" presStyleCnt="4">
        <dgm:presLayoutVars>
          <dgm:bulletEnabled val="1"/>
        </dgm:presLayoutVars>
      </dgm:prSet>
      <dgm:spPr/>
    </dgm:pt>
    <dgm:pt modelId="{5FB0AF90-AFE4-4D01-B7A4-B6B256D4F436}" type="pres">
      <dgm:prSet presAssocID="{386F1A07-2BD3-4D88-A1B1-A3DEF8920212}" presName="sibTrans" presStyleCnt="0"/>
      <dgm:spPr/>
    </dgm:pt>
    <dgm:pt modelId="{F63F43E9-1049-48BD-9123-AD2D3B3CD28C}" type="pres">
      <dgm:prSet presAssocID="{D85E676C-218C-41FB-89F4-001C66CD3747}" presName="node" presStyleLbl="node1" presStyleIdx="3" presStyleCnt="4">
        <dgm:presLayoutVars>
          <dgm:bulletEnabled val="1"/>
        </dgm:presLayoutVars>
      </dgm:prSet>
      <dgm:spPr/>
    </dgm:pt>
  </dgm:ptLst>
  <dgm:cxnLst>
    <dgm:cxn modelId="{19BBCC08-2790-40E3-8BF7-C3C92F29CE1A}" type="presOf" srcId="{DF184716-2F1E-4186-8AA9-366B5826BF19}" destId="{BBE5A876-E315-40F7-A5F0-3FABD1E555CD}" srcOrd="0" destOrd="0" presId="urn:microsoft.com/office/officeart/2005/8/layout/default"/>
    <dgm:cxn modelId="{4214760F-8CEF-403A-8A2C-3B706F765D84}" srcId="{02D15B86-BB7C-45A2-B72B-2557D15381A8}" destId="{D0E8E3D5-CDAC-48C5-8325-5E2A448B5B08}" srcOrd="2" destOrd="0" parTransId="{46D2F9F1-0C43-41C2-A2C3-E72337C8D3EA}" sibTransId="{386F1A07-2BD3-4D88-A1B1-A3DEF8920212}"/>
    <dgm:cxn modelId="{8611CA4D-9142-4508-88C6-9AF5DA95C844}" srcId="{02D15B86-BB7C-45A2-B72B-2557D15381A8}" destId="{DF184716-2F1E-4186-8AA9-366B5826BF19}" srcOrd="1" destOrd="0" parTransId="{62BBB86E-62DD-4BF4-8CED-B0B57EB86CDD}" sibTransId="{C6BF7C01-C0FC-4F82-85A8-96FA80F5F93A}"/>
    <dgm:cxn modelId="{23266576-C276-476B-8524-515E3A9B8A1B}" srcId="{02D15B86-BB7C-45A2-B72B-2557D15381A8}" destId="{B9323F93-C108-47CB-8973-C51A19F3EB14}" srcOrd="0" destOrd="0" parTransId="{BA5FE5C2-96BC-4138-AF1C-21B6242B8AA5}" sibTransId="{019EC1C2-6E18-4FC3-B84C-74A5A33C76A6}"/>
    <dgm:cxn modelId="{3B8B398E-895B-4B66-B9AA-9A396CAF5468}" type="presOf" srcId="{02D15B86-BB7C-45A2-B72B-2557D15381A8}" destId="{97CA01BE-4A98-4F40-9D20-19F22CE53D2B}" srcOrd="0" destOrd="0" presId="urn:microsoft.com/office/officeart/2005/8/layout/default"/>
    <dgm:cxn modelId="{EF25BBB7-D660-438F-A471-6B14DFA38C23}" srcId="{02D15B86-BB7C-45A2-B72B-2557D15381A8}" destId="{D85E676C-218C-41FB-89F4-001C66CD3747}" srcOrd="3" destOrd="0" parTransId="{E01CB60C-67DA-4C68-8F37-4FB19EEF9644}" sibTransId="{A1400ECF-09D6-4592-A78F-4AD8754DC554}"/>
    <dgm:cxn modelId="{D6B6B7DE-660A-4AE5-873C-A9376DC02325}" type="presOf" srcId="{B9323F93-C108-47CB-8973-C51A19F3EB14}" destId="{946945CE-522E-4A25-883D-B991E948457A}" srcOrd="0" destOrd="0" presId="urn:microsoft.com/office/officeart/2005/8/layout/default"/>
    <dgm:cxn modelId="{80F04BE3-0691-4C64-B2C8-003BBFA38B01}" type="presOf" srcId="{D0E8E3D5-CDAC-48C5-8325-5E2A448B5B08}" destId="{84F7F60A-C22D-477B-9CAD-C9934D1AA7A9}" srcOrd="0" destOrd="0" presId="urn:microsoft.com/office/officeart/2005/8/layout/default"/>
    <dgm:cxn modelId="{CC9E98F9-1820-41A3-B009-11BC4E0615A8}" type="presOf" srcId="{D85E676C-218C-41FB-89F4-001C66CD3747}" destId="{F63F43E9-1049-48BD-9123-AD2D3B3CD28C}" srcOrd="0" destOrd="0" presId="urn:microsoft.com/office/officeart/2005/8/layout/default"/>
    <dgm:cxn modelId="{BED7A7A6-6439-4391-9059-B29D7D76D0E6}" type="presParOf" srcId="{97CA01BE-4A98-4F40-9D20-19F22CE53D2B}" destId="{946945CE-522E-4A25-883D-B991E948457A}" srcOrd="0" destOrd="0" presId="urn:microsoft.com/office/officeart/2005/8/layout/default"/>
    <dgm:cxn modelId="{C6ABE20C-F6C8-4AD5-A867-A466EEBD0D3A}" type="presParOf" srcId="{97CA01BE-4A98-4F40-9D20-19F22CE53D2B}" destId="{766A4644-4C4F-408A-AAE5-710ED9395DAB}" srcOrd="1" destOrd="0" presId="urn:microsoft.com/office/officeart/2005/8/layout/default"/>
    <dgm:cxn modelId="{5623B913-AD21-4A81-AE7E-5E924402382E}" type="presParOf" srcId="{97CA01BE-4A98-4F40-9D20-19F22CE53D2B}" destId="{BBE5A876-E315-40F7-A5F0-3FABD1E555CD}" srcOrd="2" destOrd="0" presId="urn:microsoft.com/office/officeart/2005/8/layout/default"/>
    <dgm:cxn modelId="{3E2890EB-521A-49A4-96E1-FA8F289A37AB}" type="presParOf" srcId="{97CA01BE-4A98-4F40-9D20-19F22CE53D2B}" destId="{82202FBE-7DE0-4FCE-94FD-966AD0A8A773}" srcOrd="3" destOrd="0" presId="urn:microsoft.com/office/officeart/2005/8/layout/default"/>
    <dgm:cxn modelId="{649B2D02-1DC0-4387-B85F-D9AFBE033271}" type="presParOf" srcId="{97CA01BE-4A98-4F40-9D20-19F22CE53D2B}" destId="{84F7F60A-C22D-477B-9CAD-C9934D1AA7A9}" srcOrd="4" destOrd="0" presId="urn:microsoft.com/office/officeart/2005/8/layout/default"/>
    <dgm:cxn modelId="{B94376FA-1D28-49F8-AE92-6A53B61963DF}" type="presParOf" srcId="{97CA01BE-4A98-4F40-9D20-19F22CE53D2B}" destId="{5FB0AF90-AFE4-4D01-B7A4-B6B256D4F436}" srcOrd="5" destOrd="0" presId="urn:microsoft.com/office/officeart/2005/8/layout/default"/>
    <dgm:cxn modelId="{90F38126-BA77-44EA-8A32-A2D859830F8E}" type="presParOf" srcId="{97CA01BE-4A98-4F40-9D20-19F22CE53D2B}" destId="{F63F43E9-1049-48BD-9123-AD2D3B3CD28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47A12-A8D8-4943-9D32-A1893483AA40}" type="doc">
      <dgm:prSet loTypeId="urn:microsoft.com/office/officeart/2005/8/layout/cycle5" loCatId="cycle" qsTypeId="urn:microsoft.com/office/officeart/2005/8/quickstyle/simple1" qsCatId="simple" csTypeId="urn:microsoft.com/office/officeart/2005/8/colors/colorful1#6" csCatId="colorful" phldr="1"/>
      <dgm:spPr/>
      <dgm:t>
        <a:bodyPr/>
        <a:lstStyle/>
        <a:p>
          <a:endParaRPr lang="el-GR"/>
        </a:p>
      </dgm:t>
    </dgm:pt>
    <dgm:pt modelId="{BD35AF70-8F9D-47F0-8C5A-815019D68A97}">
      <dgm:prSet phldrT="[Κείμενο]"/>
      <dgm:spPr/>
      <dgm:t>
        <a:bodyPr/>
        <a:lstStyle/>
        <a:p>
          <a:r>
            <a:rPr lang="el-GR" dirty="0"/>
            <a:t>Συγκεκριμένη εμπειρία</a:t>
          </a:r>
        </a:p>
      </dgm:t>
    </dgm:pt>
    <dgm:pt modelId="{EB626DDA-BBAC-4041-BAD8-7DBF458D37C7}" type="parTrans" cxnId="{BA352A2F-AD6D-415F-A0D1-619DA46A86F8}">
      <dgm:prSet/>
      <dgm:spPr/>
      <dgm:t>
        <a:bodyPr/>
        <a:lstStyle/>
        <a:p>
          <a:endParaRPr lang="el-GR"/>
        </a:p>
      </dgm:t>
    </dgm:pt>
    <dgm:pt modelId="{4874B63E-76D5-47ED-94B6-6D979A9C4B03}" type="sibTrans" cxnId="{BA352A2F-AD6D-415F-A0D1-619DA46A86F8}">
      <dgm:prSet/>
      <dgm:spPr/>
      <dgm:t>
        <a:bodyPr/>
        <a:lstStyle/>
        <a:p>
          <a:endParaRPr lang="el-GR"/>
        </a:p>
      </dgm:t>
    </dgm:pt>
    <dgm:pt modelId="{7F188FE6-C0C2-434D-9B34-B984DFB83808}">
      <dgm:prSet phldrT="[Κείμενο]"/>
      <dgm:spPr/>
      <dgm:t>
        <a:bodyPr/>
        <a:lstStyle/>
        <a:p>
          <a:r>
            <a:rPr lang="el-GR" dirty="0"/>
            <a:t>Παρατήρηση &amp; στοχασμός</a:t>
          </a:r>
        </a:p>
      </dgm:t>
    </dgm:pt>
    <dgm:pt modelId="{DA1B4762-7E4F-48ED-BE8F-6D37E536CC4C}" type="parTrans" cxnId="{2637487B-0F59-4A70-9C61-13E3A1736F37}">
      <dgm:prSet/>
      <dgm:spPr/>
      <dgm:t>
        <a:bodyPr/>
        <a:lstStyle/>
        <a:p>
          <a:endParaRPr lang="el-GR"/>
        </a:p>
      </dgm:t>
    </dgm:pt>
    <dgm:pt modelId="{2EF8C4AA-EB25-4ADC-B023-529C54E91BCE}" type="sibTrans" cxnId="{2637487B-0F59-4A70-9C61-13E3A1736F37}">
      <dgm:prSet/>
      <dgm:spPr/>
      <dgm:t>
        <a:bodyPr/>
        <a:lstStyle/>
        <a:p>
          <a:endParaRPr lang="el-GR"/>
        </a:p>
      </dgm:t>
    </dgm:pt>
    <dgm:pt modelId="{C6B2400A-26ED-4AF3-A8A7-A27FABB038CF}">
      <dgm:prSet phldrT="[Κείμενο]"/>
      <dgm:spPr/>
      <dgm:t>
        <a:bodyPr/>
        <a:lstStyle/>
        <a:p>
          <a:r>
            <a:rPr lang="el-GR" dirty="0"/>
            <a:t>Σχηματισμός θεωρητικών ιδεών</a:t>
          </a:r>
        </a:p>
      </dgm:t>
    </dgm:pt>
    <dgm:pt modelId="{E5BB2AEE-A111-4C11-A842-E22563A40F42}" type="parTrans" cxnId="{95305E14-BD9C-4D5E-87B7-514A40C438EA}">
      <dgm:prSet/>
      <dgm:spPr/>
      <dgm:t>
        <a:bodyPr/>
        <a:lstStyle/>
        <a:p>
          <a:endParaRPr lang="el-GR"/>
        </a:p>
      </dgm:t>
    </dgm:pt>
    <dgm:pt modelId="{BA6FFABF-4031-4E71-81E5-2B17A8A8C28A}" type="sibTrans" cxnId="{95305E14-BD9C-4D5E-87B7-514A40C438EA}">
      <dgm:prSet/>
      <dgm:spPr/>
      <dgm:t>
        <a:bodyPr/>
        <a:lstStyle/>
        <a:p>
          <a:endParaRPr lang="el-GR"/>
        </a:p>
      </dgm:t>
    </dgm:pt>
    <dgm:pt modelId="{B66DE968-9088-4A36-AAFA-12B3E26ADEA8}">
      <dgm:prSet phldrT="[Κείμενο]"/>
      <dgm:spPr/>
      <dgm:t>
        <a:bodyPr/>
        <a:lstStyle/>
        <a:p>
          <a:r>
            <a:rPr lang="el-GR" dirty="0"/>
            <a:t>Ενεργός πειραματισμός</a:t>
          </a:r>
        </a:p>
      </dgm:t>
    </dgm:pt>
    <dgm:pt modelId="{858D64E7-C3CC-4F6A-95E3-338901FEC5C6}" type="parTrans" cxnId="{3113CC35-B19E-46A5-8D0F-92AC68AD1137}">
      <dgm:prSet/>
      <dgm:spPr/>
      <dgm:t>
        <a:bodyPr/>
        <a:lstStyle/>
        <a:p>
          <a:endParaRPr lang="el-GR"/>
        </a:p>
      </dgm:t>
    </dgm:pt>
    <dgm:pt modelId="{3C7B907C-88DD-4A16-9E1C-0A2FB4D3D08F}" type="sibTrans" cxnId="{3113CC35-B19E-46A5-8D0F-92AC68AD1137}">
      <dgm:prSet/>
      <dgm:spPr/>
      <dgm:t>
        <a:bodyPr/>
        <a:lstStyle/>
        <a:p>
          <a:endParaRPr lang="el-GR"/>
        </a:p>
      </dgm:t>
    </dgm:pt>
    <dgm:pt modelId="{F9412D70-87D3-4DF9-9B2D-7141EA2F3D24}" type="pres">
      <dgm:prSet presAssocID="{48247A12-A8D8-4943-9D32-A1893483AA40}" presName="cycle" presStyleCnt="0">
        <dgm:presLayoutVars>
          <dgm:dir/>
          <dgm:resizeHandles val="exact"/>
        </dgm:presLayoutVars>
      </dgm:prSet>
      <dgm:spPr/>
    </dgm:pt>
    <dgm:pt modelId="{695BDC84-6FB1-4746-9B20-17AAEF8AB311}" type="pres">
      <dgm:prSet presAssocID="{BD35AF70-8F9D-47F0-8C5A-815019D68A97}" presName="node" presStyleLbl="node1" presStyleIdx="0" presStyleCnt="4">
        <dgm:presLayoutVars>
          <dgm:bulletEnabled val="1"/>
        </dgm:presLayoutVars>
      </dgm:prSet>
      <dgm:spPr/>
    </dgm:pt>
    <dgm:pt modelId="{9EE5A608-F7C3-4D79-BC8E-1143B493A2CA}" type="pres">
      <dgm:prSet presAssocID="{BD35AF70-8F9D-47F0-8C5A-815019D68A97}" presName="spNode" presStyleCnt="0"/>
      <dgm:spPr/>
    </dgm:pt>
    <dgm:pt modelId="{F05EBDBB-D1B2-4BF6-ABA6-589C9AECFFDC}" type="pres">
      <dgm:prSet presAssocID="{4874B63E-76D5-47ED-94B6-6D979A9C4B03}" presName="sibTrans" presStyleLbl="sibTrans1D1" presStyleIdx="0" presStyleCnt="4"/>
      <dgm:spPr/>
    </dgm:pt>
    <dgm:pt modelId="{19C10569-A5AB-4724-9E5F-0240F919D412}" type="pres">
      <dgm:prSet presAssocID="{7F188FE6-C0C2-434D-9B34-B984DFB83808}" presName="node" presStyleLbl="node1" presStyleIdx="1" presStyleCnt="4">
        <dgm:presLayoutVars>
          <dgm:bulletEnabled val="1"/>
        </dgm:presLayoutVars>
      </dgm:prSet>
      <dgm:spPr/>
    </dgm:pt>
    <dgm:pt modelId="{85A4EAFF-4C66-4A73-9A9E-0523F3CD5FFB}" type="pres">
      <dgm:prSet presAssocID="{7F188FE6-C0C2-434D-9B34-B984DFB83808}" presName="spNode" presStyleCnt="0"/>
      <dgm:spPr/>
    </dgm:pt>
    <dgm:pt modelId="{3DDD6A19-31E7-4663-87B6-44143711931F}" type="pres">
      <dgm:prSet presAssocID="{2EF8C4AA-EB25-4ADC-B023-529C54E91BCE}" presName="sibTrans" presStyleLbl="sibTrans1D1" presStyleIdx="1" presStyleCnt="4"/>
      <dgm:spPr/>
    </dgm:pt>
    <dgm:pt modelId="{B2855832-02D0-4331-BABB-6FA6E9518E09}" type="pres">
      <dgm:prSet presAssocID="{C6B2400A-26ED-4AF3-A8A7-A27FABB038CF}" presName="node" presStyleLbl="node1" presStyleIdx="2" presStyleCnt="4">
        <dgm:presLayoutVars>
          <dgm:bulletEnabled val="1"/>
        </dgm:presLayoutVars>
      </dgm:prSet>
      <dgm:spPr/>
    </dgm:pt>
    <dgm:pt modelId="{6F7B4DAF-2098-4CCA-8B9A-F45DBDC23576}" type="pres">
      <dgm:prSet presAssocID="{C6B2400A-26ED-4AF3-A8A7-A27FABB038CF}" presName="spNode" presStyleCnt="0"/>
      <dgm:spPr/>
    </dgm:pt>
    <dgm:pt modelId="{014F091B-8981-4C2E-9FC1-9F65828E65C6}" type="pres">
      <dgm:prSet presAssocID="{BA6FFABF-4031-4E71-81E5-2B17A8A8C28A}" presName="sibTrans" presStyleLbl="sibTrans1D1" presStyleIdx="2" presStyleCnt="4"/>
      <dgm:spPr/>
    </dgm:pt>
    <dgm:pt modelId="{232060D8-373B-4A02-BB33-984C4E4479C6}" type="pres">
      <dgm:prSet presAssocID="{B66DE968-9088-4A36-AAFA-12B3E26ADEA8}" presName="node" presStyleLbl="node1" presStyleIdx="3" presStyleCnt="4">
        <dgm:presLayoutVars>
          <dgm:bulletEnabled val="1"/>
        </dgm:presLayoutVars>
      </dgm:prSet>
      <dgm:spPr/>
    </dgm:pt>
    <dgm:pt modelId="{69D8B9EF-17B4-4E36-99C7-D3FB1CCF094E}" type="pres">
      <dgm:prSet presAssocID="{B66DE968-9088-4A36-AAFA-12B3E26ADEA8}" presName="spNode" presStyleCnt="0"/>
      <dgm:spPr/>
    </dgm:pt>
    <dgm:pt modelId="{2CB744AA-3B47-434C-B0EA-767DC741E331}" type="pres">
      <dgm:prSet presAssocID="{3C7B907C-88DD-4A16-9E1C-0A2FB4D3D08F}" presName="sibTrans" presStyleLbl="sibTrans1D1" presStyleIdx="3" presStyleCnt="4"/>
      <dgm:spPr/>
    </dgm:pt>
  </dgm:ptLst>
  <dgm:cxnLst>
    <dgm:cxn modelId="{95305E14-BD9C-4D5E-87B7-514A40C438EA}" srcId="{48247A12-A8D8-4943-9D32-A1893483AA40}" destId="{C6B2400A-26ED-4AF3-A8A7-A27FABB038CF}" srcOrd="2" destOrd="0" parTransId="{E5BB2AEE-A111-4C11-A842-E22563A40F42}" sibTransId="{BA6FFABF-4031-4E71-81E5-2B17A8A8C28A}"/>
    <dgm:cxn modelId="{37D4E328-F627-45B7-AE14-732A63C63291}" type="presOf" srcId="{3C7B907C-88DD-4A16-9E1C-0A2FB4D3D08F}" destId="{2CB744AA-3B47-434C-B0EA-767DC741E331}" srcOrd="0" destOrd="0" presId="urn:microsoft.com/office/officeart/2005/8/layout/cycle5"/>
    <dgm:cxn modelId="{BA352A2F-AD6D-415F-A0D1-619DA46A86F8}" srcId="{48247A12-A8D8-4943-9D32-A1893483AA40}" destId="{BD35AF70-8F9D-47F0-8C5A-815019D68A97}" srcOrd="0" destOrd="0" parTransId="{EB626DDA-BBAC-4041-BAD8-7DBF458D37C7}" sibTransId="{4874B63E-76D5-47ED-94B6-6D979A9C4B03}"/>
    <dgm:cxn modelId="{3113CC35-B19E-46A5-8D0F-92AC68AD1137}" srcId="{48247A12-A8D8-4943-9D32-A1893483AA40}" destId="{B66DE968-9088-4A36-AAFA-12B3E26ADEA8}" srcOrd="3" destOrd="0" parTransId="{858D64E7-C3CC-4F6A-95E3-338901FEC5C6}" sibTransId="{3C7B907C-88DD-4A16-9E1C-0A2FB4D3D08F}"/>
    <dgm:cxn modelId="{41EA5A3D-8D78-44AF-A9EE-BE2C94D4C4AF}" type="presOf" srcId="{48247A12-A8D8-4943-9D32-A1893483AA40}" destId="{F9412D70-87D3-4DF9-9B2D-7141EA2F3D24}" srcOrd="0" destOrd="0" presId="urn:microsoft.com/office/officeart/2005/8/layout/cycle5"/>
    <dgm:cxn modelId="{5F2B8F6D-F01C-4CD5-9FC8-BEBF097F9429}" type="presOf" srcId="{C6B2400A-26ED-4AF3-A8A7-A27FABB038CF}" destId="{B2855832-02D0-4331-BABB-6FA6E9518E09}" srcOrd="0" destOrd="0" presId="urn:microsoft.com/office/officeart/2005/8/layout/cycle5"/>
    <dgm:cxn modelId="{C3B19270-7550-4C68-9A2E-ED5F3D8F64A9}" type="presOf" srcId="{2EF8C4AA-EB25-4ADC-B023-529C54E91BCE}" destId="{3DDD6A19-31E7-4663-87B6-44143711931F}" srcOrd="0" destOrd="0" presId="urn:microsoft.com/office/officeart/2005/8/layout/cycle5"/>
    <dgm:cxn modelId="{2637487B-0F59-4A70-9C61-13E3A1736F37}" srcId="{48247A12-A8D8-4943-9D32-A1893483AA40}" destId="{7F188FE6-C0C2-434D-9B34-B984DFB83808}" srcOrd="1" destOrd="0" parTransId="{DA1B4762-7E4F-48ED-BE8F-6D37E536CC4C}" sibTransId="{2EF8C4AA-EB25-4ADC-B023-529C54E91BCE}"/>
    <dgm:cxn modelId="{B6908696-F0B5-42B8-AB82-A7DA0D9F3C8E}" type="presOf" srcId="{BA6FFABF-4031-4E71-81E5-2B17A8A8C28A}" destId="{014F091B-8981-4C2E-9FC1-9F65828E65C6}" srcOrd="0" destOrd="0" presId="urn:microsoft.com/office/officeart/2005/8/layout/cycle5"/>
    <dgm:cxn modelId="{72ECC6D4-43A2-417F-8FEF-5EF454F10A85}" type="presOf" srcId="{4874B63E-76D5-47ED-94B6-6D979A9C4B03}" destId="{F05EBDBB-D1B2-4BF6-ABA6-589C9AECFFDC}" srcOrd="0" destOrd="0" presId="urn:microsoft.com/office/officeart/2005/8/layout/cycle5"/>
    <dgm:cxn modelId="{723828E0-E3CC-4520-8267-7E9F93C3D2FB}" type="presOf" srcId="{BD35AF70-8F9D-47F0-8C5A-815019D68A97}" destId="{695BDC84-6FB1-4746-9B20-17AAEF8AB311}" srcOrd="0" destOrd="0" presId="urn:microsoft.com/office/officeart/2005/8/layout/cycle5"/>
    <dgm:cxn modelId="{B3A0C3F4-5FA5-48FE-AAC6-815327DDD372}" type="presOf" srcId="{B66DE968-9088-4A36-AAFA-12B3E26ADEA8}" destId="{232060D8-373B-4A02-BB33-984C4E4479C6}" srcOrd="0" destOrd="0" presId="urn:microsoft.com/office/officeart/2005/8/layout/cycle5"/>
    <dgm:cxn modelId="{619230FF-3778-47E1-985C-0C94E2F69F25}" type="presOf" srcId="{7F188FE6-C0C2-434D-9B34-B984DFB83808}" destId="{19C10569-A5AB-4724-9E5F-0240F919D412}" srcOrd="0" destOrd="0" presId="urn:microsoft.com/office/officeart/2005/8/layout/cycle5"/>
    <dgm:cxn modelId="{0122E3F5-CC31-46C1-9308-476EFD1023FC}" type="presParOf" srcId="{F9412D70-87D3-4DF9-9B2D-7141EA2F3D24}" destId="{695BDC84-6FB1-4746-9B20-17AAEF8AB311}" srcOrd="0" destOrd="0" presId="urn:microsoft.com/office/officeart/2005/8/layout/cycle5"/>
    <dgm:cxn modelId="{48E6FA5F-CCE1-4849-8688-81853D8AD533}" type="presParOf" srcId="{F9412D70-87D3-4DF9-9B2D-7141EA2F3D24}" destId="{9EE5A608-F7C3-4D79-BC8E-1143B493A2CA}" srcOrd="1" destOrd="0" presId="urn:microsoft.com/office/officeart/2005/8/layout/cycle5"/>
    <dgm:cxn modelId="{4AF935A9-6739-4D07-90F0-43C9FC7F267A}" type="presParOf" srcId="{F9412D70-87D3-4DF9-9B2D-7141EA2F3D24}" destId="{F05EBDBB-D1B2-4BF6-ABA6-589C9AECFFDC}" srcOrd="2" destOrd="0" presId="urn:microsoft.com/office/officeart/2005/8/layout/cycle5"/>
    <dgm:cxn modelId="{0E7271E8-71B3-4678-83D1-2F84D8F2232C}" type="presParOf" srcId="{F9412D70-87D3-4DF9-9B2D-7141EA2F3D24}" destId="{19C10569-A5AB-4724-9E5F-0240F919D412}" srcOrd="3" destOrd="0" presId="urn:microsoft.com/office/officeart/2005/8/layout/cycle5"/>
    <dgm:cxn modelId="{8B61756C-2A02-4236-822C-7439AC2E51F0}" type="presParOf" srcId="{F9412D70-87D3-4DF9-9B2D-7141EA2F3D24}" destId="{85A4EAFF-4C66-4A73-9A9E-0523F3CD5FFB}" srcOrd="4" destOrd="0" presId="urn:microsoft.com/office/officeart/2005/8/layout/cycle5"/>
    <dgm:cxn modelId="{1B512598-B3B6-47BC-B77F-B1D9CA88F436}" type="presParOf" srcId="{F9412D70-87D3-4DF9-9B2D-7141EA2F3D24}" destId="{3DDD6A19-31E7-4663-87B6-44143711931F}" srcOrd="5" destOrd="0" presId="urn:microsoft.com/office/officeart/2005/8/layout/cycle5"/>
    <dgm:cxn modelId="{C6823290-9282-49CF-B62A-E8717DAA187B}" type="presParOf" srcId="{F9412D70-87D3-4DF9-9B2D-7141EA2F3D24}" destId="{B2855832-02D0-4331-BABB-6FA6E9518E09}" srcOrd="6" destOrd="0" presId="urn:microsoft.com/office/officeart/2005/8/layout/cycle5"/>
    <dgm:cxn modelId="{BCC26FD9-4C30-4C00-8A39-32B937F47E91}" type="presParOf" srcId="{F9412D70-87D3-4DF9-9B2D-7141EA2F3D24}" destId="{6F7B4DAF-2098-4CCA-8B9A-F45DBDC23576}" srcOrd="7" destOrd="0" presId="urn:microsoft.com/office/officeart/2005/8/layout/cycle5"/>
    <dgm:cxn modelId="{5E22375A-CE8C-4B1C-9F45-5A2F57AD8D1C}" type="presParOf" srcId="{F9412D70-87D3-4DF9-9B2D-7141EA2F3D24}" destId="{014F091B-8981-4C2E-9FC1-9F65828E65C6}" srcOrd="8" destOrd="0" presId="urn:microsoft.com/office/officeart/2005/8/layout/cycle5"/>
    <dgm:cxn modelId="{7E508703-A6E7-44D6-A9A7-DF888448B97D}" type="presParOf" srcId="{F9412D70-87D3-4DF9-9B2D-7141EA2F3D24}" destId="{232060D8-373B-4A02-BB33-984C4E4479C6}" srcOrd="9" destOrd="0" presId="urn:microsoft.com/office/officeart/2005/8/layout/cycle5"/>
    <dgm:cxn modelId="{209F2891-FF84-45B6-9215-07128350E0C4}" type="presParOf" srcId="{F9412D70-87D3-4DF9-9B2D-7141EA2F3D24}" destId="{69D8B9EF-17B4-4E36-99C7-D3FB1CCF094E}" srcOrd="10" destOrd="0" presId="urn:microsoft.com/office/officeart/2005/8/layout/cycle5"/>
    <dgm:cxn modelId="{8D9418C2-02BD-4AEF-AD26-5CB8EFED453F}" type="presParOf" srcId="{F9412D70-87D3-4DF9-9B2D-7141EA2F3D24}" destId="{2CB744AA-3B47-434C-B0EA-767DC741E33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14DA-CAC1-4E33-A00F-A6B6895BB7FA}">
      <dsp:nvSpPr>
        <dsp:cNvPr id="0" name=""/>
        <dsp:cNvSpPr/>
      </dsp:nvSpPr>
      <dsp:spPr>
        <a:xfrm>
          <a:off x="0" y="1199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ΠΡΟΠΤΥΧΙΑΚΟ ΠΡΟΓΡΑΜΜΑ ΣΠΟΥΔΩΝ </a:t>
          </a:r>
        </a:p>
      </dsp:txBody>
      <dsp:txXfrm>
        <a:off x="23645" y="35644"/>
        <a:ext cx="7658511" cy="437090"/>
      </dsp:txXfrm>
    </dsp:sp>
    <dsp:sp modelId="{28273F9F-14AE-49F2-9F17-04FD4FF1D53E}">
      <dsp:nvSpPr>
        <dsp:cNvPr id="0" name=""/>
        <dsp:cNvSpPr/>
      </dsp:nvSpPr>
      <dsp:spPr>
        <a:xfrm>
          <a:off x="0" y="56261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Μάθημα </a:t>
          </a:r>
          <a:r>
            <a:rPr lang="el-GR" sz="2000" b="1" kern="1200" dirty="0">
              <a:solidFill>
                <a:schemeClr val="tx1"/>
              </a:solidFill>
              <a:latin typeface="Calibri" panose="020F0502020204030204" pitchFamily="34" charset="0"/>
              <a:ea typeface="Cambria" pitchFamily="18" charset="0"/>
              <a:cs typeface="Calibri" panose="020F0502020204030204" pitchFamily="34" charset="0"/>
            </a:rPr>
            <a:t>Ν</a:t>
          </a:r>
          <a:r>
            <a:rPr lang="en-US" sz="2000" b="1" kern="1200" dirty="0">
              <a:solidFill>
                <a:schemeClr val="tx1"/>
              </a:solidFill>
              <a:latin typeface="Calibri" panose="020F0502020204030204" pitchFamily="34" charset="0"/>
              <a:ea typeface="Cambria" pitchFamily="18" charset="0"/>
              <a:cs typeface="Calibri" panose="020F0502020204030204" pitchFamily="34" charset="0"/>
            </a:rPr>
            <a:t>071</a:t>
          </a:r>
          <a:r>
            <a:rPr lang="el-GR" sz="2000" b="1" kern="1200" dirty="0">
              <a:solidFill>
                <a:schemeClr val="tx1"/>
              </a:solidFill>
              <a:latin typeface="Calibri" panose="020F0502020204030204" pitchFamily="34" charset="0"/>
              <a:ea typeface="Cambria" pitchFamily="18" charset="0"/>
              <a:cs typeface="Calibri" panose="020F0502020204030204" pitchFamily="34" charset="0"/>
            </a:rPr>
            <a:t> ΟΛΥΜΠΙΑΚΗ ΚΑΙ ΑΘΛΗΤΙΚΗ ΠΑΙΔΕΙΑ</a:t>
          </a:r>
          <a:endParaRPr lang="el-GR" sz="2000" b="1" kern="1200" dirty="0">
            <a:solidFill>
              <a:schemeClr val="tx1"/>
            </a:solidFill>
            <a:latin typeface="Calibri" panose="020F0502020204030204" pitchFamily="34" charset="0"/>
            <a:cs typeface="Calibri" panose="020F0502020204030204" pitchFamily="34" charset="0"/>
          </a:endParaRPr>
        </a:p>
      </dsp:txBody>
      <dsp:txXfrm>
        <a:off x="23645" y="586264"/>
        <a:ext cx="7658511" cy="437090"/>
      </dsp:txXfrm>
    </dsp:sp>
    <dsp:sp modelId="{4D67E7F2-9193-40CE-BCDB-3F56A2A5DFFF}">
      <dsp:nvSpPr>
        <dsp:cNvPr id="0" name=""/>
        <dsp:cNvSpPr/>
      </dsp:nvSpPr>
      <dsp:spPr>
        <a:xfrm>
          <a:off x="0" y="111323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1200"/>
            </a:spcAft>
            <a:buNone/>
          </a:pPr>
          <a:r>
            <a:rPr lang="el-GR" altLang="el-GR" sz="2000" b="1" kern="1200" dirty="0">
              <a:solidFill>
                <a:schemeClr val="tx1"/>
              </a:solidFill>
              <a:latin typeface="Calibri" panose="020F0502020204030204" pitchFamily="34" charset="0"/>
              <a:cs typeface="Calibri" panose="020F0502020204030204" pitchFamily="34" charset="0"/>
            </a:rPr>
            <a:t>Υπεύθυνος Μαθήματος: Ευάγγελος </a:t>
          </a:r>
          <a:r>
            <a:rPr lang="el-GR" altLang="el-GR" sz="2000" b="1" kern="1200" dirty="0" err="1">
              <a:solidFill>
                <a:schemeClr val="tx1"/>
              </a:solidFill>
              <a:latin typeface="Calibri" panose="020F0502020204030204" pitchFamily="34" charset="0"/>
              <a:cs typeface="Calibri" panose="020F0502020204030204" pitchFamily="34" charset="0"/>
            </a:rPr>
            <a:t>Αλμπανίδης</a:t>
          </a:r>
          <a:r>
            <a:rPr lang="el-GR" altLang="el-GR" sz="2000" b="1" kern="1200" dirty="0">
              <a:solidFill>
                <a:schemeClr val="tx1"/>
              </a:solidFill>
              <a:latin typeface="Calibri" panose="020F0502020204030204" pitchFamily="34" charset="0"/>
              <a:cs typeface="Calibri" panose="020F0502020204030204" pitchFamily="34" charset="0"/>
            </a:rPr>
            <a:t>, Καθηγητής</a:t>
          </a:r>
          <a:endParaRPr lang="el-GR" sz="2000" b="1" kern="1200" dirty="0">
            <a:solidFill>
              <a:schemeClr val="tx1"/>
            </a:solidFill>
            <a:latin typeface="Calibri" panose="020F0502020204030204" pitchFamily="34" charset="0"/>
            <a:cs typeface="Calibri" panose="020F0502020204030204" pitchFamily="34" charset="0"/>
          </a:endParaRPr>
        </a:p>
      </dsp:txBody>
      <dsp:txXfrm>
        <a:off x="23645" y="1136884"/>
        <a:ext cx="7658511" cy="437090"/>
      </dsp:txXfrm>
    </dsp:sp>
    <dsp:sp modelId="{4FCBFD54-8713-4BC3-8773-6D7F5A1CB75C}">
      <dsp:nvSpPr>
        <dsp:cNvPr id="0" name=""/>
        <dsp:cNvSpPr/>
      </dsp:nvSpPr>
      <dsp:spPr>
        <a:xfrm>
          <a:off x="0" y="167585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Διδάσκουσα: Ελευθερία Μορέλα</a:t>
          </a:r>
        </a:p>
      </dsp:txBody>
      <dsp:txXfrm>
        <a:off x="23645" y="1699504"/>
        <a:ext cx="7658511" cy="43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45CE-522E-4A25-883D-B991E948457A}">
      <dsp:nvSpPr>
        <dsp:cNvPr id="0" name=""/>
        <dsp:cNvSpPr/>
      </dsp:nvSpPr>
      <dsp:spPr>
        <a:xfrm>
          <a:off x="1083305" y="1145"/>
          <a:ext cx="3104852" cy="18629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Διεθνής κατανόηση</a:t>
          </a:r>
        </a:p>
      </dsp:txBody>
      <dsp:txXfrm>
        <a:off x="1083305" y="1145"/>
        <a:ext cx="3104852" cy="1862911"/>
      </dsp:txXfrm>
    </dsp:sp>
    <dsp:sp modelId="{BBE5A876-E315-40F7-A5F0-3FABD1E555CD}">
      <dsp:nvSpPr>
        <dsp:cNvPr id="0" name=""/>
        <dsp:cNvSpPr/>
      </dsp:nvSpPr>
      <dsp:spPr>
        <a:xfrm>
          <a:off x="4498642" y="1145"/>
          <a:ext cx="3104852" cy="18629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Αξιοκρατία - Δικαιοσύνη</a:t>
          </a:r>
        </a:p>
      </dsp:txBody>
      <dsp:txXfrm>
        <a:off x="4498642" y="1145"/>
        <a:ext cx="3104852" cy="1862911"/>
      </dsp:txXfrm>
    </dsp:sp>
    <dsp:sp modelId="{84F7F60A-C22D-477B-9CAD-C9934D1AA7A9}">
      <dsp:nvSpPr>
        <dsp:cNvPr id="0" name=""/>
        <dsp:cNvSpPr/>
      </dsp:nvSpPr>
      <dsp:spPr>
        <a:xfrm>
          <a:off x="1083305" y="2174542"/>
          <a:ext cx="3104852" cy="18629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Ισότητα - Δημοκρατία</a:t>
          </a:r>
        </a:p>
      </dsp:txBody>
      <dsp:txXfrm>
        <a:off x="1083305" y="2174542"/>
        <a:ext cx="3104852" cy="1862911"/>
      </dsp:txXfrm>
    </dsp:sp>
    <dsp:sp modelId="{F63F43E9-1049-48BD-9123-AD2D3B3CD28C}">
      <dsp:nvSpPr>
        <dsp:cNvPr id="0" name=""/>
        <dsp:cNvSpPr/>
      </dsp:nvSpPr>
      <dsp:spPr>
        <a:xfrm>
          <a:off x="4498642" y="2174542"/>
          <a:ext cx="3104852" cy="18629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Σεβασμός στους κανόνες – Ευγενής άμιλλα</a:t>
          </a:r>
        </a:p>
      </dsp:txBody>
      <dsp:txXfrm>
        <a:off x="4498642" y="2174542"/>
        <a:ext cx="3104852" cy="1862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45CE-522E-4A25-883D-B991E948457A}">
      <dsp:nvSpPr>
        <dsp:cNvPr id="0" name=""/>
        <dsp:cNvSpPr/>
      </dsp:nvSpPr>
      <dsp:spPr>
        <a:xfrm>
          <a:off x="1083305" y="1145"/>
          <a:ext cx="3104852" cy="18629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kern="1200" dirty="0"/>
            <a:t>Αριστεία</a:t>
          </a:r>
        </a:p>
      </dsp:txBody>
      <dsp:txXfrm>
        <a:off x="1083305" y="1145"/>
        <a:ext cx="3104852" cy="1862911"/>
      </dsp:txXfrm>
    </dsp:sp>
    <dsp:sp modelId="{BBE5A876-E315-40F7-A5F0-3FABD1E555CD}">
      <dsp:nvSpPr>
        <dsp:cNvPr id="0" name=""/>
        <dsp:cNvSpPr/>
      </dsp:nvSpPr>
      <dsp:spPr>
        <a:xfrm>
          <a:off x="4498642" y="1145"/>
          <a:ext cx="3104852" cy="18629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kern="1200" dirty="0"/>
            <a:t>Αυτοπειθαρχία - Αυτοεκτίμηση</a:t>
          </a:r>
        </a:p>
      </dsp:txBody>
      <dsp:txXfrm>
        <a:off x="4498642" y="1145"/>
        <a:ext cx="3104852" cy="1862911"/>
      </dsp:txXfrm>
    </dsp:sp>
    <dsp:sp modelId="{84F7F60A-C22D-477B-9CAD-C9934D1AA7A9}">
      <dsp:nvSpPr>
        <dsp:cNvPr id="0" name=""/>
        <dsp:cNvSpPr/>
      </dsp:nvSpPr>
      <dsp:spPr>
        <a:xfrm>
          <a:off x="1083305" y="2174542"/>
          <a:ext cx="3104852" cy="18629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kern="1200" dirty="0"/>
            <a:t>Συμμετοχή</a:t>
          </a:r>
        </a:p>
      </dsp:txBody>
      <dsp:txXfrm>
        <a:off x="1083305" y="2174542"/>
        <a:ext cx="3104852" cy="1862911"/>
      </dsp:txXfrm>
    </dsp:sp>
    <dsp:sp modelId="{F63F43E9-1049-48BD-9123-AD2D3B3CD28C}">
      <dsp:nvSpPr>
        <dsp:cNvPr id="0" name=""/>
        <dsp:cNvSpPr/>
      </dsp:nvSpPr>
      <dsp:spPr>
        <a:xfrm>
          <a:off x="4498642" y="2174542"/>
          <a:ext cx="3104852" cy="18629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kern="1200" dirty="0"/>
            <a:t>Υγεία</a:t>
          </a:r>
        </a:p>
      </dsp:txBody>
      <dsp:txXfrm>
        <a:off x="4498642" y="2174542"/>
        <a:ext cx="3104852" cy="1862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BDC84-6FB1-4746-9B20-17AAEF8AB311}">
      <dsp:nvSpPr>
        <dsp:cNvPr id="0" name=""/>
        <dsp:cNvSpPr/>
      </dsp:nvSpPr>
      <dsp:spPr>
        <a:xfrm>
          <a:off x="3251708" y="1327"/>
          <a:ext cx="1878583" cy="12210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Συγκεκριμένη εμπειρία</a:t>
          </a:r>
        </a:p>
      </dsp:txBody>
      <dsp:txXfrm>
        <a:off x="3311316" y="60935"/>
        <a:ext cx="1759367" cy="1101862"/>
      </dsp:txXfrm>
    </dsp:sp>
    <dsp:sp modelId="{F05EBDBB-D1B2-4BF6-ABA6-589C9AECFFDC}">
      <dsp:nvSpPr>
        <dsp:cNvPr id="0" name=""/>
        <dsp:cNvSpPr/>
      </dsp:nvSpPr>
      <dsp:spPr>
        <a:xfrm>
          <a:off x="2173967" y="611867"/>
          <a:ext cx="4034065" cy="4034065"/>
        </a:xfrm>
        <a:custGeom>
          <a:avLst/>
          <a:gdLst/>
          <a:ahLst/>
          <a:cxnLst/>
          <a:rect l="0" t="0" r="0" b="0"/>
          <a:pathLst>
            <a:path>
              <a:moveTo>
                <a:pt x="3215553" y="394698"/>
              </a:moveTo>
              <a:arcTo wR="2017032" hR="2017032" stAng="18387337" swAng="163341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C10569-A5AB-4724-9E5F-0240F919D412}">
      <dsp:nvSpPr>
        <dsp:cNvPr id="0" name=""/>
        <dsp:cNvSpPr/>
      </dsp:nvSpPr>
      <dsp:spPr>
        <a:xfrm>
          <a:off x="5268741" y="2018360"/>
          <a:ext cx="1878583" cy="122107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Παρατήρηση &amp; στοχασμός</a:t>
          </a:r>
        </a:p>
      </dsp:txBody>
      <dsp:txXfrm>
        <a:off x="5328349" y="2077968"/>
        <a:ext cx="1759367" cy="1101862"/>
      </dsp:txXfrm>
    </dsp:sp>
    <dsp:sp modelId="{3DDD6A19-31E7-4663-87B6-44143711931F}">
      <dsp:nvSpPr>
        <dsp:cNvPr id="0" name=""/>
        <dsp:cNvSpPr/>
      </dsp:nvSpPr>
      <dsp:spPr>
        <a:xfrm>
          <a:off x="2173967" y="611867"/>
          <a:ext cx="4034065" cy="4034065"/>
        </a:xfrm>
        <a:custGeom>
          <a:avLst/>
          <a:gdLst/>
          <a:ahLst/>
          <a:cxnLst/>
          <a:rect l="0" t="0" r="0" b="0"/>
          <a:pathLst>
            <a:path>
              <a:moveTo>
                <a:pt x="3824951" y="2911376"/>
              </a:moveTo>
              <a:arcTo wR="2017032" hR="2017032" stAng="1579244" swAng="1633419"/>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855832-02D0-4331-BABB-6FA6E9518E09}">
      <dsp:nvSpPr>
        <dsp:cNvPr id="0" name=""/>
        <dsp:cNvSpPr/>
      </dsp:nvSpPr>
      <dsp:spPr>
        <a:xfrm>
          <a:off x="3251708" y="4035393"/>
          <a:ext cx="1878583" cy="122107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Σχηματισμός θεωρητικών ιδεών</a:t>
          </a:r>
        </a:p>
      </dsp:txBody>
      <dsp:txXfrm>
        <a:off x="3311316" y="4095001"/>
        <a:ext cx="1759367" cy="1101862"/>
      </dsp:txXfrm>
    </dsp:sp>
    <dsp:sp modelId="{014F091B-8981-4C2E-9FC1-9F65828E65C6}">
      <dsp:nvSpPr>
        <dsp:cNvPr id="0" name=""/>
        <dsp:cNvSpPr/>
      </dsp:nvSpPr>
      <dsp:spPr>
        <a:xfrm>
          <a:off x="2173967" y="611867"/>
          <a:ext cx="4034065" cy="4034065"/>
        </a:xfrm>
        <a:custGeom>
          <a:avLst/>
          <a:gdLst/>
          <a:ahLst/>
          <a:cxnLst/>
          <a:rect l="0" t="0" r="0" b="0"/>
          <a:pathLst>
            <a:path>
              <a:moveTo>
                <a:pt x="818512" y="3639367"/>
              </a:moveTo>
              <a:arcTo wR="2017032" hR="2017032" stAng="7587337" swAng="1633419"/>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2060D8-373B-4A02-BB33-984C4E4479C6}">
      <dsp:nvSpPr>
        <dsp:cNvPr id="0" name=""/>
        <dsp:cNvSpPr/>
      </dsp:nvSpPr>
      <dsp:spPr>
        <a:xfrm>
          <a:off x="1234675" y="2018360"/>
          <a:ext cx="1878583" cy="122107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Ενεργός πειραματισμός</a:t>
          </a:r>
        </a:p>
      </dsp:txBody>
      <dsp:txXfrm>
        <a:off x="1294283" y="2077968"/>
        <a:ext cx="1759367" cy="1101862"/>
      </dsp:txXfrm>
    </dsp:sp>
    <dsp:sp modelId="{2CB744AA-3B47-434C-B0EA-767DC741E331}">
      <dsp:nvSpPr>
        <dsp:cNvPr id="0" name=""/>
        <dsp:cNvSpPr/>
      </dsp:nvSpPr>
      <dsp:spPr>
        <a:xfrm>
          <a:off x="2173967" y="611867"/>
          <a:ext cx="4034065" cy="4034065"/>
        </a:xfrm>
        <a:custGeom>
          <a:avLst/>
          <a:gdLst/>
          <a:ahLst/>
          <a:cxnLst/>
          <a:rect l="0" t="0" r="0" b="0"/>
          <a:pathLst>
            <a:path>
              <a:moveTo>
                <a:pt x="209113" y="1122689"/>
              </a:moveTo>
              <a:arcTo wR="2017032" hR="2017032" stAng="12379244" swAng="163341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A36CC2-3C08-4270-8D2F-1EF8E5AF9146}" type="datetimeFigureOut">
              <a:rPr lang="el-GR" smtClean="0"/>
              <a:pPr/>
              <a:t>15/10/2024</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81065D-9EE0-4B07-9F1D-9EE0F94CAF93}"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CCD82A-F0AC-43D0-87FB-0B10D6404E49}" type="datetimeFigureOut">
              <a:rPr lang="en-US"/>
              <a:pPr>
                <a:defRPr/>
              </a:pPr>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76A4AF-E968-4542-AF64-209B38855F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lympic.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C82422-4D80-4E01-A914-552D749E9397}"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339725" indent="-339725">
              <a:spcBef>
                <a:spcPts val="6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1200" dirty="0"/>
              <a:t>Ισότητα των δύο φύλων στον αθλητισμό = ισότητα ευκαιριών για συμμετοχή.	</a:t>
            </a:r>
            <a:r>
              <a:rPr lang="el-GR" sz="1200" dirty="0">
                <a:latin typeface="Garamond" pitchFamily="18" charset="0"/>
              </a:rPr>
              <a:t>	</a:t>
            </a:r>
            <a:endParaRPr lang="en-US" sz="1200" dirty="0">
              <a:latin typeface="Garamond" pitchFamily="18" charset="0"/>
            </a:endParaRPr>
          </a:p>
          <a:p>
            <a:pPr marL="339725" indent="-339725">
              <a:spcBef>
                <a:spcPts val="6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1200" dirty="0"/>
              <a:t>Οι γυναίκες συμμετείχαν στους αγώνες πολύ πριν αποκτήσουν πολιτικά δικαιώματα και το δικαίωμα ψήφου στις χώρες της Ευρώπης!</a:t>
            </a:r>
            <a:endParaRPr lang="en-US" sz="1200" dirty="0"/>
          </a:p>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l-GR" sz="1200" dirty="0"/>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a:t>Η</a:t>
            </a:r>
            <a:r>
              <a:rPr lang="el-GR" altLang="el-GR" baseline="0" dirty="0"/>
              <a:t> μάθηση μετατρέπεται…</a:t>
            </a:r>
          </a:p>
          <a:p>
            <a:pPr>
              <a:buFont typeface="Wingdings" pitchFamily="2" charset="2"/>
              <a:buChar char="§"/>
              <a:defRPr/>
            </a:pPr>
            <a:r>
              <a:rPr lang="el-GR" altLang="el-GR" baseline="0" dirty="0"/>
              <a:t>Ο μαθητής μετατρέπεται…</a:t>
            </a:r>
          </a:p>
          <a:p>
            <a:pPr eaLnBrk="1" hangingPunct="1">
              <a:spcBef>
                <a:spcPct val="0"/>
              </a:spcBef>
            </a:pPr>
            <a:endParaRPr lang="el-GR" altLang="el-GR" baseline="0" dirty="0"/>
          </a:p>
          <a:p>
            <a:pPr eaLnBrk="1" hangingPunct="1">
              <a:spcBef>
                <a:spcPct val="0"/>
              </a:spcBef>
            </a:pPr>
            <a:r>
              <a:rPr lang="el-GR" altLang="el-GR" baseline="0" dirty="0"/>
              <a:t>Το σχολείο μετατρέπεται..</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FAE8576-CDDF-4694-8C4D-D7BF2DA4C6A3}" type="slidenum">
              <a:rPr lang="el-GR" altLang="el-GR" smtClean="0"/>
              <a:pPr>
                <a:defRPr/>
              </a:pPr>
              <a:t>19</a:t>
            </a:fld>
            <a:endParaRPr lang="el-GR" altLang="el-GR"/>
          </a:p>
        </p:txBody>
      </p:sp>
    </p:spTree>
    <p:extLst>
      <p:ext uri="{BB962C8B-B14F-4D97-AF65-F5344CB8AC3E}">
        <p14:creationId xmlns:p14="http://schemas.microsoft.com/office/powerpoint/2010/main" val="400283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FAE8576-CDDF-4694-8C4D-D7BF2DA4C6A3}" type="slidenum">
              <a:rPr lang="el-GR" altLang="el-GR" smtClean="0"/>
              <a:pPr>
                <a:defRPr/>
              </a:pPr>
              <a:t>20</a:t>
            </a:fld>
            <a:endParaRPr lang="el-GR" altLang="el-GR"/>
          </a:p>
        </p:txBody>
      </p:sp>
    </p:spTree>
    <p:extLst>
      <p:ext uri="{BB962C8B-B14F-4D97-AF65-F5344CB8AC3E}">
        <p14:creationId xmlns:p14="http://schemas.microsoft.com/office/powerpoint/2010/main" val="40028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a:t>Κάθε</a:t>
            </a:r>
            <a:r>
              <a:rPr lang="el-GR" altLang="el-GR" baseline="0" dirty="0"/>
              <a:t> φάση της κυκλικής αυτής διαδικασίας συνδέεται άμεσα με την προηγούμενη και την επόμενη. Αν κάποια από αυτές δεν υλοποιηθεί σε ικανοποιητικό βαθμό, θα επηρεάσει αρνητικά τη συνολική διαδικασία της μάθησης που στηρίζεται στο βίωμα. </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baseline="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315961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baseline="0" dirty="0">
                <a:solidFill>
                  <a:schemeClr val="tx1"/>
                </a:solidFill>
                <a:latin typeface="+mn-lt"/>
                <a:ea typeface="+mn-ea"/>
                <a:cs typeface="+mn-cs"/>
              </a:rPr>
              <a:t>) και να εξασφαλισθεί η δυνατότητα πολλαπλών και ανάλογων ευκαιριών για όλους τους μαθητές (</a:t>
            </a:r>
            <a:r>
              <a:rPr lang="el-GR" sz="1200" kern="1200" baseline="0" dirty="0" err="1">
                <a:solidFill>
                  <a:schemeClr val="tx1"/>
                </a:solidFill>
                <a:latin typeface="+mn-lt"/>
                <a:ea typeface="+mn-ea"/>
                <a:cs typeface="+mn-cs"/>
              </a:rPr>
              <a:t>Μαγκώτσιου</a:t>
            </a:r>
            <a:r>
              <a:rPr lang="el-GR" sz="1200" kern="1200" baseline="0" dirty="0">
                <a:solidFill>
                  <a:schemeClr val="tx1"/>
                </a:solidFill>
                <a:latin typeface="+mn-lt"/>
                <a:ea typeface="+mn-ea"/>
                <a:cs typeface="+mn-cs"/>
              </a:rPr>
              <a:t>, &amp; </a:t>
            </a:r>
            <a:r>
              <a:rPr lang="el-GR" sz="1200" kern="1200" baseline="0" dirty="0" err="1">
                <a:solidFill>
                  <a:schemeClr val="tx1"/>
                </a:solidFill>
                <a:latin typeface="+mn-lt"/>
                <a:ea typeface="+mn-ea"/>
                <a:cs typeface="+mn-cs"/>
              </a:rPr>
              <a:t>Γούδας</a:t>
            </a:r>
            <a:r>
              <a:rPr lang="el-GR" sz="1200" kern="1200" baseline="0" dirty="0">
                <a:solidFill>
                  <a:schemeClr val="tx1"/>
                </a:solidFill>
                <a:latin typeface="+mn-lt"/>
                <a:ea typeface="+mn-ea"/>
                <a:cs typeface="+mn-cs"/>
              </a:rPr>
              <a:t>, 2007, σ. 89). </a:t>
            </a: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err="1"/>
              <a:t>Μπασκετ</a:t>
            </a:r>
            <a:r>
              <a:rPr lang="el-GR" altLang="el-GR" dirty="0"/>
              <a:t> με το χέρι σελ 125 η ολυμπιακή παιδεία από τη θεωρία στην πράξη</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err="1"/>
              <a:t>Μπασκετ</a:t>
            </a:r>
            <a:r>
              <a:rPr lang="el-GR" altLang="el-GR" dirty="0"/>
              <a:t> με το χέρι σελ 125 η ολυμπιακή παιδεία από τη θεωρία στην πράξη</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br>
              <a:rPr lang="el-GR" sz="1200" b="0" i="0" kern="1200" dirty="0">
                <a:solidFill>
                  <a:schemeClr val="tx1"/>
                </a:solidFill>
                <a:latin typeface="+mn-lt"/>
                <a:ea typeface="+mn-ea"/>
                <a:cs typeface="+mn-cs"/>
              </a:rPr>
            </a:br>
            <a:br>
              <a:rPr lang="el-GR" sz="1200" b="0" i="0" kern="1200" dirty="0">
                <a:solidFill>
                  <a:schemeClr val="tx1"/>
                </a:solidFill>
                <a:latin typeface="+mn-lt"/>
                <a:ea typeface="+mn-ea"/>
                <a:cs typeface="+mn-cs"/>
              </a:rPr>
            </a:b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br>
              <a:rPr lang="el-GR" sz="1200" b="0" i="0" kern="1200" dirty="0">
                <a:solidFill>
                  <a:schemeClr val="tx1"/>
                </a:solidFill>
                <a:latin typeface="+mn-lt"/>
                <a:ea typeface="+mn-ea"/>
                <a:cs typeface="+mn-cs"/>
              </a:rPr>
            </a:br>
            <a:br>
              <a:rPr lang="el-GR" sz="1200" b="0" i="0" kern="1200">
                <a:solidFill>
                  <a:schemeClr val="tx1"/>
                </a:solidFill>
                <a:latin typeface="+mn-lt"/>
                <a:ea typeface="+mn-ea"/>
                <a:cs typeface="+mn-cs"/>
              </a:rPr>
            </a:b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err="1"/>
              <a:t>Μπασκετ</a:t>
            </a:r>
            <a:r>
              <a:rPr lang="el-GR" altLang="el-GR" dirty="0"/>
              <a:t> με το χέρι σελ 125 η ολυμπιακή παιδεία από τη θεωρία στην πράξη</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b="0" i="0" kern="1200" dirty="0">
                <a:solidFill>
                  <a:schemeClr val="tx1"/>
                </a:solidFill>
                <a:latin typeface="+mn-lt"/>
                <a:ea typeface="+mn-ea"/>
                <a:cs typeface="+mn-cs"/>
              </a:rPr>
              <a:t>κατά τη διάρκεια των </a:t>
            </a:r>
            <a:r>
              <a:rPr lang="el-GR" sz="1200" b="1" i="0" u="none" strike="noStrike" kern="1200" dirty="0">
                <a:solidFill>
                  <a:schemeClr val="tx1"/>
                </a:solidFill>
                <a:latin typeface="+mn-lt"/>
                <a:ea typeface="+mn-ea"/>
                <a:cs typeface="+mn-cs"/>
                <a:hlinkClick r:id="rId3"/>
              </a:rPr>
              <a:t>Ολυμπιακών Αγώνων</a:t>
            </a:r>
            <a:r>
              <a:rPr lang="el-GR" sz="1200" b="0" i="0" kern="1200" dirty="0">
                <a:solidFill>
                  <a:schemeClr val="tx1"/>
                </a:solidFill>
                <a:latin typeface="+mn-lt"/>
                <a:ea typeface="+mn-ea"/>
                <a:cs typeface="+mn-cs"/>
              </a:rPr>
              <a:t> του </a:t>
            </a:r>
            <a:r>
              <a:rPr lang="el-GR" sz="1200" b="1" i="0" kern="1200" dirty="0">
                <a:solidFill>
                  <a:schemeClr val="tx1"/>
                </a:solidFill>
                <a:latin typeface="+mn-lt"/>
                <a:ea typeface="+mn-ea"/>
                <a:cs typeface="+mn-cs"/>
              </a:rPr>
              <a:t>1936</a:t>
            </a:r>
            <a:r>
              <a:rPr lang="el-GR" sz="1200" b="0" i="0" kern="1200" dirty="0">
                <a:solidFill>
                  <a:schemeClr val="tx1"/>
                </a:solidFill>
                <a:latin typeface="+mn-lt"/>
                <a:ea typeface="+mn-ea"/>
                <a:cs typeface="+mn-cs"/>
              </a:rPr>
              <a:t> στο </a:t>
            </a:r>
            <a:r>
              <a:rPr lang="el-GR" sz="1200" b="1" i="0" kern="1200" dirty="0">
                <a:solidFill>
                  <a:schemeClr val="tx1"/>
                </a:solidFill>
                <a:latin typeface="+mn-lt"/>
                <a:ea typeface="+mn-ea"/>
                <a:cs typeface="+mn-cs"/>
              </a:rPr>
              <a:t>Βερολίνο</a:t>
            </a:r>
            <a:r>
              <a:rPr lang="el-GR" sz="1200" b="0" i="0" kern="1200" dirty="0">
                <a:solidFill>
                  <a:schemeClr val="tx1"/>
                </a:solidFill>
                <a:latin typeface="+mn-lt"/>
                <a:ea typeface="+mn-ea"/>
                <a:cs typeface="+mn-cs"/>
              </a:rPr>
              <a:t>  ο </a:t>
            </a:r>
            <a:r>
              <a:rPr lang="el-GR" sz="1200" b="0" i="0" kern="1200" dirty="0" err="1">
                <a:solidFill>
                  <a:schemeClr val="tx1"/>
                </a:solidFill>
                <a:latin typeface="+mn-lt"/>
                <a:ea typeface="+mn-ea"/>
                <a:cs typeface="+mn-cs"/>
              </a:rPr>
              <a:t>Λουτζ</a:t>
            </a:r>
            <a:r>
              <a:rPr lang="el-GR" sz="1200" b="0" i="0" kern="1200" dirty="0">
                <a:solidFill>
                  <a:schemeClr val="tx1"/>
                </a:solidFill>
                <a:latin typeface="+mn-lt"/>
                <a:ea typeface="+mn-ea"/>
                <a:cs typeface="+mn-cs"/>
              </a:rPr>
              <a:t> Λονγκ βοήθησε με τις συμβουλές του τον </a:t>
            </a:r>
            <a:r>
              <a:rPr lang="el-GR" sz="1200" b="0" i="0" kern="1200" dirty="0" err="1">
                <a:solidFill>
                  <a:schemeClr val="tx1"/>
                </a:solidFill>
                <a:latin typeface="+mn-lt"/>
                <a:ea typeface="+mn-ea"/>
                <a:cs typeface="+mn-cs"/>
              </a:rPr>
              <a:t>Αφροαμερικανό</a:t>
            </a:r>
            <a:r>
              <a:rPr lang="el-GR" sz="1200" b="0" i="0" kern="1200" dirty="0">
                <a:solidFill>
                  <a:schemeClr val="tx1"/>
                </a:solidFill>
                <a:latin typeface="+mn-lt"/>
                <a:ea typeface="+mn-ea"/>
                <a:cs typeface="+mn-cs"/>
              </a:rPr>
              <a:t> αθλητή και ανταγωνιστή του </a:t>
            </a:r>
            <a:r>
              <a:rPr lang="el-GR" sz="1200" b="1" i="0" kern="1200" dirty="0" err="1">
                <a:solidFill>
                  <a:schemeClr val="tx1"/>
                </a:solidFill>
                <a:latin typeface="+mn-lt"/>
                <a:ea typeface="+mn-ea"/>
                <a:cs typeface="+mn-cs"/>
              </a:rPr>
              <a:t>Τζέσε</a:t>
            </a:r>
            <a:r>
              <a:rPr lang="el-GR" sz="1200" b="1" i="0" kern="1200" dirty="0">
                <a:solidFill>
                  <a:schemeClr val="tx1"/>
                </a:solidFill>
                <a:latin typeface="+mn-lt"/>
                <a:ea typeface="+mn-ea"/>
                <a:cs typeface="+mn-cs"/>
              </a:rPr>
              <a:t> </a:t>
            </a:r>
            <a:r>
              <a:rPr lang="el-GR" sz="1200" b="1" i="0" kern="1200" dirty="0" err="1">
                <a:solidFill>
                  <a:schemeClr val="tx1"/>
                </a:solidFill>
                <a:latin typeface="+mn-lt"/>
                <a:ea typeface="+mn-ea"/>
                <a:cs typeface="+mn-cs"/>
              </a:rPr>
              <a:t>Όουενς</a:t>
            </a:r>
            <a:r>
              <a:rPr lang="el-GR" sz="1200" b="0" i="0" kern="1200" dirty="0">
                <a:solidFill>
                  <a:schemeClr val="tx1"/>
                </a:solidFill>
                <a:latin typeface="+mn-lt"/>
                <a:ea typeface="+mn-ea"/>
                <a:cs typeface="+mn-cs"/>
              </a:rPr>
              <a:t> να κερδίσει το χρυσό μετάλλιο στο αγώνισμα του μήκους. Κάτι που δεν ήταν καθόλου εύκολο αν αναλογιστούμε ότι αυτό συνέβη μπροστά στον </a:t>
            </a:r>
            <a:r>
              <a:rPr lang="el-GR" sz="1200" b="1" i="0" kern="1200" dirty="0">
                <a:solidFill>
                  <a:schemeClr val="tx1"/>
                </a:solidFill>
                <a:latin typeface="+mn-lt"/>
                <a:ea typeface="+mn-ea"/>
                <a:cs typeface="+mn-cs"/>
              </a:rPr>
              <a:t>Αδόλφο </a:t>
            </a:r>
            <a:r>
              <a:rPr lang="el-GR" sz="1200" b="1" i="0" kern="1200" dirty="0" err="1">
                <a:solidFill>
                  <a:schemeClr val="tx1"/>
                </a:solidFill>
                <a:latin typeface="+mn-lt"/>
                <a:ea typeface="+mn-ea"/>
                <a:cs typeface="+mn-cs"/>
              </a:rPr>
              <a:t>Χίτελρ</a:t>
            </a:r>
            <a:r>
              <a:rPr lang="el-GR" sz="1200" b="0" i="0" kern="1200" dirty="0">
                <a:solidFill>
                  <a:schemeClr val="tx1"/>
                </a:solidFill>
                <a:latin typeface="+mn-lt"/>
                <a:ea typeface="+mn-ea"/>
                <a:cs typeface="+mn-cs"/>
              </a:rPr>
              <a:t>.</a:t>
            </a:r>
            <a:endParaRPr lang="el-GR" dirty="0"/>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 typeface="Wingdings" pitchFamily="2" charset="2"/>
              <a:buChar char="§"/>
            </a:pPr>
            <a:r>
              <a:rPr lang="el-GR" sz="1200" dirty="0"/>
              <a:t>Απαραίτητη προϋπόθεση για την ύπαρξη της αξιοκρατίας είναι η παροχή ίσων ευκαιριών στον καθένα/καθεμία</a:t>
            </a:r>
          </a:p>
          <a:p>
            <a:pPr algn="just">
              <a:buFont typeface="Wingdings" pitchFamily="2" charset="2"/>
              <a:buChar char="§"/>
            </a:pPr>
            <a:r>
              <a:rPr lang="el-GR" sz="1200" dirty="0"/>
              <a:t>Πέρα από την ικανοποίηση του δικαίου καλλιεργείται το αίσθημα της ισονομίας και της δημοκρατίας.</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339725" indent="-339725">
              <a:spcBef>
                <a:spcPts val="6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1200" dirty="0"/>
              <a:t>Ισότητα των δύο φύλων στον αθλητισμό = ισότητα ευκαιριών για συμμετοχή.	</a:t>
            </a:r>
            <a:r>
              <a:rPr lang="el-GR" sz="1200" dirty="0">
                <a:latin typeface="Garamond" pitchFamily="18" charset="0"/>
              </a:rPr>
              <a:t>	</a:t>
            </a:r>
            <a:endParaRPr lang="en-US" sz="1200" dirty="0">
              <a:latin typeface="Garamond" pitchFamily="18" charset="0"/>
            </a:endParaRPr>
          </a:p>
          <a:p>
            <a:pPr marL="339725" indent="-339725">
              <a:spcBef>
                <a:spcPts val="6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1200" dirty="0"/>
              <a:t>Οι γυναίκες συμμετείχαν στους αγώνες πολύ πριν αποκτήσουν πολιτικά δικαιώματα και το δικαίωμα ψήφου στις χώρες της Ευρώπης!</a:t>
            </a:r>
            <a:endParaRPr lang="en-US" sz="1200" dirty="0"/>
          </a:p>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defRPr/>
            </a:pPr>
            <a:endParaRPr lang="el-GR" dirty="0"/>
          </a:p>
          <a:p>
            <a:pPr eaLnBrk="1" hangingPunct="1">
              <a:defRPr/>
            </a:pPr>
            <a:endParaRPr lang="el-GR" dirty="0"/>
          </a:p>
          <a:p>
            <a:pPr eaLnBrk="1" hangingPunct="1">
              <a:buFont typeface="Wingdings" pitchFamily="2" charset="2"/>
              <a:buNone/>
              <a:defRPr/>
            </a:pPr>
            <a:endParaRPr lang="el-GR" dirty="0"/>
          </a:p>
          <a:p>
            <a:pPr eaLnBrk="1" hangingPunct="1">
              <a:spcBef>
                <a:spcPct val="0"/>
              </a:spcBef>
            </a:pPr>
            <a:endParaRPr lang="el-GR" sz="1200" dirty="0">
              <a:latin typeface="Garamond" pitchFamily="18" charset="0"/>
            </a:endParaRP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ct val="30000"/>
              </a:spcBef>
              <a:spcAft>
                <a:spcPct val="0"/>
              </a:spcAft>
              <a:buClrTx/>
              <a:buSzTx/>
              <a:buFont typeface="Wingdings" pitchFamily="2" charset="2"/>
              <a:buChar char="§"/>
              <a:tabLst/>
              <a:defRPr/>
            </a:pPr>
            <a:r>
              <a:rPr lang="el-GR" b="1" i="1" dirty="0"/>
              <a:t>Κώδικας τιμής που αναφέρεται στη συμπεριφορά των αντιπάλων μέσα στον αγώνα</a:t>
            </a:r>
            <a:endParaRPr lang="el-GR" dirty="0"/>
          </a:p>
          <a:p>
            <a:pPr algn="just">
              <a:buFont typeface="Wingdings" pitchFamily="2" charset="2"/>
              <a:buChar char="§"/>
            </a:pPr>
            <a:endParaRPr lang="el-GR" sz="1200"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173163" y="457200"/>
            <a:ext cx="7772400" cy="5638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27">
            <a:extLst>
              <a:ext uri="{FF2B5EF4-FFF2-40B4-BE49-F238E27FC236}">
                <a16:creationId xmlns:a16="http://schemas.microsoft.com/office/drawing/2014/main" id="{13DA597A-ED6B-4254-A45A-A1656E28CC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028A636A-ACC1-45AF-9CB4-3D21A8F08A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79B5299-641B-4DA4-BFD8-8AD0539FCF80}"/>
              </a:ext>
            </a:extLst>
          </p:cNvPr>
          <p:cNvSpPr>
            <a:spLocks noGrp="1" noChangeArrowheads="1"/>
          </p:cNvSpPr>
          <p:nvPr>
            <p:ph type="sldNum" sz="quarter" idx="12"/>
          </p:nvPr>
        </p:nvSpPr>
        <p:spPr>
          <a:ln/>
        </p:spPr>
        <p:txBody>
          <a:bodyPr/>
          <a:lstStyle>
            <a:lvl1pPr>
              <a:defRPr/>
            </a:lvl1pPr>
          </a:lstStyle>
          <a:p>
            <a:pPr>
              <a:defRPr/>
            </a:pPr>
            <a:fld id="{B9F53843-2963-45E1-8AC2-1CC7A5A4DBF9}" type="slidenum">
              <a:rPr lang="en-US" altLang="el-GR"/>
              <a:pPr>
                <a:defRPr/>
              </a:pPr>
              <a:t>‹#›</a:t>
            </a:fld>
            <a:endParaRPr lang="en-US" altLang="el-GR"/>
          </a:p>
        </p:txBody>
      </p:sp>
    </p:spTree>
    <p:extLst>
      <p:ext uri="{BB962C8B-B14F-4D97-AF65-F5344CB8AC3E}">
        <p14:creationId xmlns:p14="http://schemas.microsoft.com/office/powerpoint/2010/main" val="3654650567"/>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8" name="7 - Θέση υποσέλιδου"/>
          <p:cNvSpPr>
            <a:spLocks noGrp="1"/>
          </p:cNvSpPr>
          <p:nvPr>
            <p:ph type="ftr" sz="quarter" idx="11"/>
          </p:nvPr>
        </p:nvSpPr>
        <p:spPr/>
        <p:txBody>
          <a:bodyPr/>
          <a:lstStyle/>
          <a:p>
            <a:pPr>
              <a:defRPr/>
            </a:pPr>
            <a:endParaRPr lang="en-US"/>
          </a:p>
        </p:txBody>
      </p:sp>
      <p:sp>
        <p:nvSpPr>
          <p:cNvPr id="9" name="8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4" name="3 - Θέση υποσέλιδου"/>
          <p:cNvSpPr>
            <a:spLocks noGrp="1"/>
          </p:cNvSpPr>
          <p:nvPr>
            <p:ph type="ftr" sz="quarter" idx="11"/>
          </p:nvPr>
        </p:nvSpPr>
        <p:spPr/>
        <p:txBody>
          <a:bodyPr/>
          <a:lstStyle/>
          <a:p>
            <a:pPr>
              <a:defRPr/>
            </a:pPr>
            <a:endParaRPr lang="en-US"/>
          </a:p>
        </p:txBody>
      </p:sp>
      <p:sp>
        <p:nvSpPr>
          <p:cNvPr id="5" name="4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3" name="2 - Θέση υποσέλιδου"/>
          <p:cNvSpPr>
            <a:spLocks noGrp="1"/>
          </p:cNvSpPr>
          <p:nvPr>
            <p:ph type="ftr" sz="quarter" idx="11"/>
          </p:nvPr>
        </p:nvSpPr>
        <p:spPr/>
        <p:txBody>
          <a:bodyPr/>
          <a:lstStyle/>
          <a:p>
            <a:pPr>
              <a:defRPr/>
            </a:pPr>
            <a:endParaRPr lang="en-US"/>
          </a:p>
        </p:txBody>
      </p:sp>
      <p:sp>
        <p:nvSpPr>
          <p:cNvPr id="4" name="3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10/15/2024</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B38F67D-79B4-4C84-816D-AA33AEE7AC75}" type="datetimeFigureOut">
              <a:rPr lang="en-US" smtClean="0"/>
              <a:pPr>
                <a:defRPr/>
              </a:pPr>
              <a:t>10/15/2024</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A2776F-D09F-4296-94F7-0349A83D452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457200" y="152400"/>
            <a:ext cx="8458200" cy="1371600"/>
          </a:xfrm>
        </p:spPr>
        <p:txBody>
          <a:bodyPr/>
          <a:lstStyle/>
          <a:p>
            <a:endParaRPr lang="el-GR" dirty="0"/>
          </a:p>
        </p:txBody>
      </p:sp>
      <p:pic>
        <p:nvPicPr>
          <p:cNvPr id="6" name="Εικόνα 1">
            <a:extLst>
              <a:ext uri="{FF2B5EF4-FFF2-40B4-BE49-F238E27FC236}">
                <a16:creationId xmlns:a16="http://schemas.microsoft.com/office/drawing/2014/main" id="{59727D84-2DD7-4BE2-A1D2-9B314382D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304800"/>
            <a:ext cx="7705801" cy="1005927"/>
          </a:xfrm>
          <a:prstGeom prst="rect">
            <a:avLst/>
          </a:prstGeom>
        </p:spPr>
      </p:pic>
      <p:graphicFrame>
        <p:nvGraphicFramePr>
          <p:cNvPr id="8" name="6 - Θέση περιεχομένου">
            <a:extLst>
              <a:ext uri="{FF2B5EF4-FFF2-40B4-BE49-F238E27FC236}">
                <a16:creationId xmlns:a16="http://schemas.microsoft.com/office/drawing/2014/main" id="{9BFEC8CD-6F93-4014-8719-4563E4F179C9}"/>
              </a:ext>
            </a:extLst>
          </p:cNvPr>
          <p:cNvGraphicFramePr>
            <a:graphicFrameLocks/>
          </p:cNvGraphicFramePr>
          <p:nvPr>
            <p:extLst>
              <p:ext uri="{D42A27DB-BD31-4B8C-83A1-F6EECF244321}">
                <p14:modId xmlns:p14="http://schemas.microsoft.com/office/powerpoint/2010/main" val="3900557508"/>
              </p:ext>
            </p:extLst>
          </p:nvPr>
        </p:nvGraphicFramePr>
        <p:xfrm>
          <a:off x="762000" y="1981200"/>
          <a:ext cx="7705801" cy="2160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Box 3">
            <a:extLst>
              <a:ext uri="{FF2B5EF4-FFF2-40B4-BE49-F238E27FC236}">
                <a16:creationId xmlns:a16="http://schemas.microsoft.com/office/drawing/2014/main" id="{6FD1F91A-A3E0-49E1-804F-D23E39786AF8}"/>
              </a:ext>
            </a:extLst>
          </p:cNvPr>
          <p:cNvSpPr txBox="1">
            <a:spLocks noChangeArrowheads="1"/>
          </p:cNvSpPr>
          <p:nvPr/>
        </p:nvSpPr>
        <p:spPr bwMode="auto">
          <a:xfrm>
            <a:off x="609600" y="4572000"/>
            <a:ext cx="7705801" cy="1200329"/>
          </a:xfrm>
          <a:prstGeom prst="rect">
            <a:avLst/>
          </a:prstGeom>
          <a:noFill/>
          <a:ln w="19050">
            <a:solidFill>
              <a:schemeClr val="tx1"/>
            </a:solidFill>
            <a:miter lim="800000"/>
            <a:headEnd/>
            <a:tailEnd/>
          </a:ln>
          <a:effectLst/>
        </p:spPr>
        <p:txBody>
          <a:bodyPr wrap="square">
            <a:spAutoFit/>
          </a:bodyPr>
          <a:lstStyle/>
          <a:p>
            <a:pPr algn="ctr">
              <a:defRPr/>
            </a:pPr>
            <a:r>
              <a:rPr lang="el-GR" sz="2400" b="1" dirty="0">
                <a:latin typeface="Calibri" panose="020F0502020204030204" pitchFamily="34" charset="0"/>
                <a:cs typeface="Calibri" panose="020F0502020204030204" pitchFamily="34" charset="0"/>
              </a:rPr>
              <a:t>Διάλεξη 4</a:t>
            </a:r>
            <a:r>
              <a:rPr lang="el-GR" sz="2400" b="1" baseline="30000" dirty="0">
                <a:latin typeface="Calibri" panose="020F0502020204030204" pitchFamily="34" charset="0"/>
                <a:cs typeface="Calibri" panose="020F0502020204030204" pitchFamily="34" charset="0"/>
              </a:rPr>
              <a:t>η</a:t>
            </a:r>
            <a:endParaRPr lang="en-US" sz="2400" b="1" baseline="30000" dirty="0">
              <a:latin typeface="Calibri" panose="020F0502020204030204" pitchFamily="34" charset="0"/>
              <a:cs typeface="Calibri" panose="020F0502020204030204" pitchFamily="34" charset="0"/>
            </a:endParaRPr>
          </a:p>
          <a:p>
            <a:pPr algn="ctr">
              <a:defRPr/>
            </a:pPr>
            <a:r>
              <a:rPr lang="el-GR" sz="2400" b="1" dirty="0">
                <a:latin typeface="Calibri" panose="020F0502020204030204" pitchFamily="34" charset="0"/>
                <a:cs typeface="Calibri" panose="020F0502020204030204" pitchFamily="34" charset="0"/>
              </a:rPr>
              <a:t>Η παιδαγωγική αξία του μαθήματος της Ολυμπιακής Παιδείας</a:t>
            </a:r>
          </a:p>
        </p:txBody>
      </p:sp>
      <p:pic>
        <p:nvPicPr>
          <p:cNvPr id="10" name="9 - Εικόνα" descr="images.jfif"/>
          <p:cNvPicPr>
            <a:picLocks noChangeAspect="1"/>
          </p:cNvPicPr>
          <p:nvPr/>
        </p:nvPicPr>
        <p:blipFill>
          <a:blip r:embed="rId9"/>
          <a:srcRect b="14354"/>
          <a:stretch>
            <a:fillRect/>
          </a:stretch>
        </p:blipFill>
        <p:spPr>
          <a:xfrm>
            <a:off x="7307580" y="5494020"/>
            <a:ext cx="1836420" cy="13639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Ολυμπιακή Παιδεία &amp; προώθηση των ατομικών αξιών του αθλητισμού</a:t>
            </a:r>
            <a:endParaRPr lang="en-US" sz="4000" b="1" dirty="0">
              <a:solidFill>
                <a:schemeClr val="tx1"/>
              </a:solidFill>
              <a:cs typeface="Times New Roman" pitchFamily="18" charset="0"/>
            </a:endParaRPr>
          </a:p>
        </p:txBody>
      </p:sp>
      <p:graphicFrame>
        <p:nvGraphicFramePr>
          <p:cNvPr id="7" name="6 - Διάγραμμα"/>
          <p:cNvGraphicFramePr/>
          <p:nvPr/>
        </p:nvGraphicFramePr>
        <p:xfrm>
          <a:off x="228600" y="1752600"/>
          <a:ext cx="8686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Αριστεία</a:t>
            </a:r>
          </a:p>
        </p:txBody>
      </p:sp>
      <p:sp>
        <p:nvSpPr>
          <p:cNvPr id="6" name="5 - Ορθογώνιο"/>
          <p:cNvSpPr/>
          <p:nvPr/>
        </p:nvSpPr>
        <p:spPr>
          <a:xfrm>
            <a:off x="2667000" y="2209800"/>
            <a:ext cx="6324600" cy="3468642"/>
          </a:xfrm>
          <a:prstGeom prst="rect">
            <a:avLst/>
          </a:prstGeom>
        </p:spPr>
        <p:txBody>
          <a:bodyPr wrap="square">
            <a:spAutoFit/>
          </a:bodyPr>
          <a:lstStyle/>
          <a:p>
            <a:pPr marL="339725" indent="-339725">
              <a:lnSpc>
                <a:spcPct val="90000"/>
              </a:lnSpc>
              <a:spcBef>
                <a:spcPts val="525"/>
              </a:spcBef>
              <a:buClr>
                <a:srgbClr val="006666"/>
              </a:buClr>
              <a:buSzPct val="7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2400" b="1" dirty="0">
                <a:latin typeface="+mn-lt"/>
              </a:rPr>
              <a:t>Αγώνας για συνεχή βελτίωση και τελειοποίηση</a:t>
            </a:r>
            <a:endParaRPr lang="en-US" sz="2400" b="1" dirty="0">
              <a:latin typeface="+mn-lt"/>
            </a:endParaRPr>
          </a:p>
          <a:p>
            <a:pPr marL="339725" indent="-339725">
              <a:lnSpc>
                <a:spcPct val="90000"/>
              </a:lnSpc>
              <a:spcBef>
                <a:spcPts val="525"/>
              </a:spcBef>
              <a:buClr>
                <a:srgbClr val="006666"/>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l-GR" sz="2400" dirty="0">
              <a:latin typeface="+mn-lt"/>
            </a:endParaRPr>
          </a:p>
          <a:p>
            <a:pPr marL="339725" indent="-339725">
              <a:lnSpc>
                <a:spcPct val="90000"/>
              </a:lnSpc>
              <a:spcBef>
                <a:spcPts val="5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sz="2400" i="1" dirty="0">
                <a:latin typeface="+mn-lt"/>
              </a:rPr>
              <a:t>“</a:t>
            </a:r>
            <a:r>
              <a:rPr lang="el-GR" sz="2400" i="1" dirty="0">
                <a:latin typeface="+mn-lt"/>
              </a:rPr>
              <a:t>Το μήνυμα του ολυμπισμού προς κάθε άτομο είναι να αναζητήσει την υπεροχή και να υπερβεί τις ικανότητές του	</a:t>
            </a:r>
            <a:r>
              <a:rPr lang="en-US" sz="2400" i="1" dirty="0">
                <a:latin typeface="+mn-lt"/>
              </a:rPr>
              <a:t>“</a:t>
            </a:r>
            <a:r>
              <a:rPr lang="el-GR" sz="2400" dirty="0">
                <a:latin typeface="+mn-lt"/>
              </a:rPr>
              <a:t>	</a:t>
            </a:r>
          </a:p>
          <a:p>
            <a:pPr marL="339725" indent="-336550" algn="r">
              <a:lnSpc>
                <a:spcPct val="90000"/>
              </a:lnSpc>
              <a:spcBef>
                <a:spcPts val="525"/>
              </a:spcBef>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sz="2400" dirty="0">
                <a:latin typeface="+mn-lt"/>
              </a:rPr>
              <a:t>						</a:t>
            </a:r>
            <a:r>
              <a:rPr lang="en-US" sz="2400" b="1" i="1" dirty="0">
                <a:latin typeface="+mn-lt"/>
              </a:rPr>
              <a:t>Pierre de Coubertin</a:t>
            </a:r>
          </a:p>
          <a:p>
            <a:pPr marL="339725" indent="-339725">
              <a:lnSpc>
                <a:spcPct val="90000"/>
              </a:lnSpc>
              <a:spcBef>
                <a:spcPts val="5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n-US" sz="2400" dirty="0">
              <a:latin typeface="+mn-lt"/>
            </a:endParaRPr>
          </a:p>
          <a:p>
            <a:pPr marL="339725" indent="-339725">
              <a:lnSpc>
                <a:spcPct val="90000"/>
              </a:lnSpc>
              <a:spcBef>
                <a:spcPts val="525"/>
              </a:spcBef>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sz="2400" dirty="0">
                <a:latin typeface="+mn-lt"/>
              </a:rPr>
              <a:t>“</a:t>
            </a:r>
            <a:r>
              <a:rPr lang="el-GR" sz="2400" dirty="0">
                <a:latin typeface="+mn-lt"/>
              </a:rPr>
              <a:t>Η πιο τρανή νίκη είναι η νίκη του εαυτού μας</a:t>
            </a:r>
            <a:r>
              <a:rPr lang="en-US" sz="2400" dirty="0">
                <a:latin typeface="+mn-lt"/>
              </a:rPr>
              <a:t>”</a:t>
            </a:r>
          </a:p>
          <a:p>
            <a:pPr marL="339725" indent="-336550" algn="r">
              <a:lnSpc>
                <a:spcPct val="90000"/>
              </a:lnSpc>
              <a:spcBef>
                <a:spcPts val="525"/>
              </a:spcBef>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sz="2400" dirty="0">
                <a:latin typeface="+mn-lt"/>
              </a:rPr>
              <a:t>					</a:t>
            </a:r>
            <a:r>
              <a:rPr lang="el-GR" sz="2400" b="1" i="1" dirty="0">
                <a:latin typeface="+mn-lt"/>
              </a:rPr>
              <a:t>Πλάτω</a:t>
            </a:r>
            <a:r>
              <a:rPr lang="el-GR" sz="2400" b="1" i="1" dirty="0"/>
              <a:t>ν</a:t>
            </a:r>
            <a:endParaRPr lang="el-GR" sz="2400" dirty="0">
              <a:latin typeface="+mn-lt"/>
            </a:endParaRPr>
          </a:p>
        </p:txBody>
      </p:sp>
      <p:pic>
        <p:nvPicPr>
          <p:cNvPr id="7" name="6 - Εικόνα" descr="download (1).jfif"/>
          <p:cNvPicPr>
            <a:picLocks noChangeAspect="1"/>
          </p:cNvPicPr>
          <p:nvPr/>
        </p:nvPicPr>
        <p:blipFill>
          <a:blip r:embed="rId3"/>
          <a:stretch>
            <a:fillRect/>
          </a:stretch>
        </p:blipFill>
        <p:spPr>
          <a:xfrm>
            <a:off x="228600" y="3276600"/>
            <a:ext cx="2247900" cy="2247900"/>
          </a:xfrm>
          <a:prstGeom prst="ellipse">
            <a:avLst/>
          </a:prstGeom>
          <a:ln>
            <a:noFill/>
          </a:ln>
          <a:effectLst>
            <a:softEdge rad="112500"/>
          </a:effectLst>
        </p:spPr>
      </p:pic>
      <p:sp>
        <p:nvSpPr>
          <p:cNvPr id="8" name="Title 1">
            <a:extLst>
              <a:ext uri="{FF2B5EF4-FFF2-40B4-BE49-F238E27FC236}">
                <a16:creationId xmlns:a16="http://schemas.microsoft.com/office/drawing/2014/main" id="{B84BDFAD-0DAD-4CE3-AE96-A940D3DB4BD8}"/>
              </a:ext>
            </a:extLst>
          </p:cNvPr>
          <p:cNvSpPr txBox="1">
            <a:spLocks/>
          </p:cNvSpPr>
          <p:nvPr/>
        </p:nvSpPr>
        <p:spPr>
          <a:xfrm>
            <a:off x="228600" y="76200"/>
            <a:ext cx="8610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sz="4000" b="1">
                <a:cs typeface="Times New Roman" pitchFamily="18" charset="0"/>
              </a:rPr>
              <a:t>Ατομικές αξίες αθλητισμού &amp; Ολυμπιακών Αγώνων</a:t>
            </a:r>
            <a:endParaRPr lang="en-US" sz="4000" b="1" dirty="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Αυτοπειθαρχία - Αυτοεκτίμηση</a:t>
            </a:r>
          </a:p>
        </p:txBody>
      </p:sp>
      <p:sp>
        <p:nvSpPr>
          <p:cNvPr id="6" name="5 - Ορθογώνιο"/>
          <p:cNvSpPr/>
          <p:nvPr/>
        </p:nvSpPr>
        <p:spPr>
          <a:xfrm>
            <a:off x="2667000" y="2209800"/>
            <a:ext cx="6324600" cy="3889783"/>
          </a:xfrm>
          <a:prstGeom prst="rect">
            <a:avLst/>
          </a:prstGeom>
        </p:spPr>
        <p:txBody>
          <a:bodyPr wrap="square">
            <a:spAutoFit/>
          </a:bodyPr>
          <a:lstStyle/>
          <a:p>
            <a:pPr marL="339725" indent="-339725" algn="just" eaLnBrk="1" hangingPunct="1">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t>Ο αθλητισμός διδάσκει και καλλιεργεί την ικανότητα του ανθρώπου να επιβάλλει στον εαυτό του προγραμματισμένη ζωή, σκληρή προπόνηση, πειθαρχία και να απαρνείται πρόσκαιρα τις χαρές της ζωής για έναν σκοπό.</a:t>
            </a:r>
          </a:p>
          <a:p>
            <a:pPr marL="339725" indent="-339725" algn="just" eaLnBrk="1" hangingPunct="1">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t>Η αυτοπειθαρχία και αυτοεκτίμηση προικίζουν τον αθλητή με τη  </a:t>
            </a:r>
            <a:r>
              <a:rPr lang="el-GR" sz="2400" b="1" dirty="0"/>
              <a:t>δύναμη θέλησης</a:t>
            </a:r>
            <a:r>
              <a:rPr lang="el-GR" sz="2400" dirty="0"/>
              <a:t>.</a:t>
            </a:r>
          </a:p>
          <a:p>
            <a:pPr marL="339725" indent="-339725">
              <a:lnSpc>
                <a:spcPct val="90000"/>
              </a:lnSpc>
              <a:spcBef>
                <a:spcPts val="525"/>
              </a:spcBef>
              <a:buClr>
                <a:srgbClr val="006666"/>
              </a:buClr>
              <a:buSzPct val="7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l-GR" sz="2400" dirty="0">
              <a:latin typeface="+mn-lt"/>
            </a:endParaRPr>
          </a:p>
        </p:txBody>
      </p:sp>
      <p:pic>
        <p:nvPicPr>
          <p:cNvPr id="8" name="7 - Εικόνα" descr="images (1).png"/>
          <p:cNvPicPr>
            <a:picLocks noChangeAspect="1"/>
          </p:cNvPicPr>
          <p:nvPr/>
        </p:nvPicPr>
        <p:blipFill>
          <a:blip r:embed="rId3"/>
          <a:stretch>
            <a:fillRect/>
          </a:stretch>
        </p:blipFill>
        <p:spPr>
          <a:xfrm>
            <a:off x="457200" y="2514600"/>
            <a:ext cx="1981200" cy="2175617"/>
          </a:xfrm>
          <a:prstGeom prst="rect">
            <a:avLst/>
          </a:prstGeom>
        </p:spPr>
      </p:pic>
      <p:sp>
        <p:nvSpPr>
          <p:cNvPr id="9" name="Title 1">
            <a:extLst>
              <a:ext uri="{FF2B5EF4-FFF2-40B4-BE49-F238E27FC236}">
                <a16:creationId xmlns:a16="http://schemas.microsoft.com/office/drawing/2014/main" id="{E8EA56E4-33F1-49F8-8099-BA455D843183}"/>
              </a:ext>
            </a:extLst>
          </p:cNvPr>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Ατομικές αξίες αθλητισμού &amp; Ολυμπιακών Αγώνων</a:t>
            </a:r>
            <a:endParaRPr lang="en-US" sz="4000" b="1" dirty="0">
              <a:solidFill>
                <a:schemeClr val="tx1"/>
              </a:solidFill>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Δύναμη της θέληση</a:t>
            </a:r>
          </a:p>
        </p:txBody>
      </p:sp>
      <p:sp>
        <p:nvSpPr>
          <p:cNvPr id="6" name="5 - Ορθογώνιο"/>
          <p:cNvSpPr/>
          <p:nvPr/>
        </p:nvSpPr>
        <p:spPr>
          <a:xfrm>
            <a:off x="3581400" y="2209800"/>
            <a:ext cx="5410200" cy="3724096"/>
          </a:xfrm>
          <a:prstGeom prst="rect">
            <a:avLst/>
          </a:prstGeom>
        </p:spPr>
        <p:txBody>
          <a:bodyPr wrap="square">
            <a:spAutoFit/>
          </a:bodyPr>
          <a:lstStyle/>
          <a:p>
            <a:pPr marL="339725" indent="-339725" algn="just" eaLnBrk="1" hangingPunct="1">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Ορίζεται ως η ψυχική ενέργεια που επιτρέπει στο άτομο να βάζει στόχους και να αποφασίζει να τους πραγματοποιήσει. </a:t>
            </a:r>
          </a:p>
          <a:p>
            <a:pPr marL="339725" indent="-339725" algn="just" eaLnBrk="1" hangingPunct="1">
              <a:spcBef>
                <a:spcPts val="625"/>
              </a:spcBef>
              <a:buClr>
                <a:schemeClr val="tx1"/>
              </a:buClr>
              <a:buSzPct val="7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b="1" dirty="0">
                <a:latin typeface="+mn-lt"/>
              </a:rPr>
              <a:t>Η δύναμη επιβολής μας στον ίδιο μας τον εαυτό</a:t>
            </a:r>
          </a:p>
          <a:p>
            <a:pPr marL="339725" indent="-339725" algn="just">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Αποφασιστικότητα, </a:t>
            </a:r>
          </a:p>
          <a:p>
            <a:pPr marL="339725" indent="-339725" algn="just">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Αυτοπειθαρχία, </a:t>
            </a:r>
          </a:p>
          <a:p>
            <a:pPr marL="339725" indent="-339725" algn="just">
              <a:spcBef>
                <a:spcPts val="625"/>
              </a:spcBef>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Αυτοέλεγχος </a:t>
            </a:r>
          </a:p>
        </p:txBody>
      </p:sp>
      <p:pic>
        <p:nvPicPr>
          <p:cNvPr id="7" name="6 - Εικόνα" descr="download (2).jfif"/>
          <p:cNvPicPr>
            <a:picLocks noChangeAspect="1"/>
          </p:cNvPicPr>
          <p:nvPr/>
        </p:nvPicPr>
        <p:blipFill>
          <a:blip r:embed="rId3"/>
          <a:stretch>
            <a:fillRect/>
          </a:stretch>
        </p:blipFill>
        <p:spPr>
          <a:xfrm>
            <a:off x="228600" y="2209800"/>
            <a:ext cx="3192780" cy="1710690"/>
          </a:xfrm>
          <a:prstGeom prst="rect">
            <a:avLst/>
          </a:prstGeom>
        </p:spPr>
      </p:pic>
      <p:pic>
        <p:nvPicPr>
          <p:cNvPr id="9" name="Picture 6" descr="index.jpg"/>
          <p:cNvPicPr>
            <a:picLocks noChangeAspect="1"/>
          </p:cNvPicPr>
          <p:nvPr/>
        </p:nvPicPr>
        <p:blipFill>
          <a:blip r:embed="rId4"/>
          <a:stretch>
            <a:fillRect/>
          </a:stretch>
        </p:blipFill>
        <p:spPr>
          <a:xfrm>
            <a:off x="533400" y="4191000"/>
            <a:ext cx="2809875" cy="2333625"/>
          </a:xfrm>
          <a:prstGeom prst="rect">
            <a:avLst/>
          </a:prstGeom>
        </p:spPr>
      </p:pic>
      <p:sp>
        <p:nvSpPr>
          <p:cNvPr id="10" name="Title 1">
            <a:extLst>
              <a:ext uri="{FF2B5EF4-FFF2-40B4-BE49-F238E27FC236}">
                <a16:creationId xmlns:a16="http://schemas.microsoft.com/office/drawing/2014/main" id="{349BF38D-91EC-4C24-8486-54FC19ACAABA}"/>
              </a:ext>
            </a:extLst>
          </p:cNvPr>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Ατομικές αξίες αθλητισμού &amp; Ολυμπιακών Αγώνων</a:t>
            </a:r>
            <a:endParaRPr lang="en-US" sz="4000" b="1" dirty="0">
              <a:solidFill>
                <a:schemeClr val="tx1"/>
              </a:solidFill>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Συμμετοχή</a:t>
            </a:r>
          </a:p>
        </p:txBody>
      </p:sp>
      <p:sp>
        <p:nvSpPr>
          <p:cNvPr id="6" name="5 - Ορθογώνιο"/>
          <p:cNvSpPr/>
          <p:nvPr/>
        </p:nvSpPr>
        <p:spPr>
          <a:xfrm>
            <a:off x="3581400" y="2209800"/>
            <a:ext cx="5410200" cy="3862596"/>
          </a:xfrm>
          <a:prstGeom prst="rect">
            <a:avLst/>
          </a:prstGeom>
        </p:spPr>
        <p:txBody>
          <a:bodyPr wrap="square">
            <a:spAutoFit/>
          </a:bodyPr>
          <a:lstStyle/>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Η ομορφιά του αθλητικού ανταγωνισμού δεν έγκειται στο αποτέλεσμα, αλλά στην προσπάθεια και στη συμμετοχή.</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l-GR" sz="2400" dirty="0">
              <a:latin typeface="+mn-lt"/>
            </a:endParaRP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Η χαρά της συμμετοχής επιτρέπει στον αθλητή απαλλαγμένος από την υπερβολική πίεση της αναζήτησης της νίκης να ψυχαγωγηθεί</a:t>
            </a:r>
          </a:p>
          <a:p>
            <a:pPr marL="339725" indent="-339725" algn="just" eaLnBrk="1" hangingPunct="1">
              <a:spcBef>
                <a:spcPts val="625"/>
              </a:spcBef>
              <a:buClr>
                <a:schemeClr val="tx1"/>
              </a:buClr>
              <a:buSzPct val="7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l-GR" sz="2400" dirty="0">
              <a:latin typeface="+mn-lt"/>
            </a:endParaRPr>
          </a:p>
        </p:txBody>
      </p:sp>
      <p:pic>
        <p:nvPicPr>
          <p:cNvPr id="8" name="7 - Εικόνα" descr="download (4).jfif"/>
          <p:cNvPicPr>
            <a:picLocks noChangeAspect="1"/>
          </p:cNvPicPr>
          <p:nvPr/>
        </p:nvPicPr>
        <p:blipFill>
          <a:blip r:embed="rId3"/>
          <a:stretch>
            <a:fillRect/>
          </a:stretch>
        </p:blipFill>
        <p:spPr>
          <a:xfrm>
            <a:off x="304800" y="2819400"/>
            <a:ext cx="3124200" cy="2702039"/>
          </a:xfrm>
          <a:prstGeom prst="rect">
            <a:avLst/>
          </a:prstGeom>
        </p:spPr>
      </p:pic>
      <p:sp>
        <p:nvSpPr>
          <p:cNvPr id="9" name="Title 1">
            <a:extLst>
              <a:ext uri="{FF2B5EF4-FFF2-40B4-BE49-F238E27FC236}">
                <a16:creationId xmlns:a16="http://schemas.microsoft.com/office/drawing/2014/main" id="{E822DEF7-C991-4B3B-9BEA-CC86B318437D}"/>
              </a:ext>
            </a:extLst>
          </p:cNvPr>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Ατομικές αξίες αθλητισμού &amp; Ολυμπιακών Αγώνων</a:t>
            </a:r>
            <a:endParaRPr lang="en-US" sz="4000" b="1" dirty="0">
              <a:solidFill>
                <a:schemeClr val="tx1"/>
              </a:solidFill>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Υγεία</a:t>
            </a:r>
          </a:p>
        </p:txBody>
      </p:sp>
      <p:sp>
        <p:nvSpPr>
          <p:cNvPr id="6" name="5 - Ορθογώνιο"/>
          <p:cNvSpPr/>
          <p:nvPr/>
        </p:nvSpPr>
        <p:spPr>
          <a:xfrm>
            <a:off x="3048000" y="2209800"/>
            <a:ext cx="5943600" cy="4524315"/>
          </a:xfrm>
          <a:prstGeom prst="rect">
            <a:avLst/>
          </a:prstGeom>
        </p:spPr>
        <p:txBody>
          <a:bodyPr wrap="square">
            <a:spAutoFit/>
          </a:bodyPr>
          <a:lstStyle/>
          <a:p>
            <a:pPr marL="339725" indent="-339725" algn="just" eaLnBrk="1" hangingPunct="1">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Σημαντικά οφέλη για την ψυχική και σωματική υγεία και ευεξία:</a:t>
            </a:r>
          </a:p>
          <a:p>
            <a:pPr marL="339725" indent="-339725" algn="just" eaLnBrk="1" hangingPunct="1">
              <a:buClr>
                <a:srgbClr val="006666"/>
              </a:buClr>
              <a:buSzPct val="70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l-GR" sz="2400" dirty="0">
              <a:latin typeface="+mn-lt"/>
            </a:endParaRP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Υγιή οστά</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Αποτρέπει την παχυσαρκία</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Αποτελεσματική λειτουργία της καρδιάς και των πνευμόνων</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Καλύτερες κινητικές ικανότητες</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Ενισχύει την αυτοπεποίθηση και αυτοεκτίμηση</a:t>
            </a:r>
          </a:p>
          <a:p>
            <a:pPr marL="339725" indent="-339725" algn="just" eaLnBrk="1" hangingPunct="1">
              <a:buClr>
                <a:schemeClr val="tx1"/>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l-GR" sz="2400" dirty="0">
                <a:latin typeface="+mn-lt"/>
              </a:rPr>
              <a:t>Προωθεί τη συνεργασία και το ομαδικό πνεύμα</a:t>
            </a:r>
          </a:p>
        </p:txBody>
      </p:sp>
      <p:pic>
        <p:nvPicPr>
          <p:cNvPr id="7" name="6 - Εικόνα" descr="download (7).jfif"/>
          <p:cNvPicPr>
            <a:picLocks noChangeAspect="1"/>
          </p:cNvPicPr>
          <p:nvPr/>
        </p:nvPicPr>
        <p:blipFill>
          <a:blip r:embed="rId3"/>
          <a:stretch>
            <a:fillRect/>
          </a:stretch>
        </p:blipFill>
        <p:spPr>
          <a:xfrm>
            <a:off x="457200" y="2362200"/>
            <a:ext cx="2354580" cy="1519084"/>
          </a:xfrm>
          <a:prstGeom prst="ellipse">
            <a:avLst/>
          </a:prstGeom>
          <a:ln>
            <a:noFill/>
          </a:ln>
          <a:effectLst>
            <a:softEdge rad="112500"/>
          </a:effectLst>
        </p:spPr>
      </p:pic>
      <p:pic>
        <p:nvPicPr>
          <p:cNvPr id="9" name="8 - Εικόνα" descr="download (6).jfif"/>
          <p:cNvPicPr>
            <a:picLocks noChangeAspect="1"/>
          </p:cNvPicPr>
          <p:nvPr/>
        </p:nvPicPr>
        <p:blipFill>
          <a:blip r:embed="rId4"/>
          <a:stretch>
            <a:fillRect/>
          </a:stretch>
        </p:blipFill>
        <p:spPr>
          <a:xfrm>
            <a:off x="228600" y="4191000"/>
            <a:ext cx="2952750" cy="1964921"/>
          </a:xfrm>
          <a:prstGeom prst="ellipse">
            <a:avLst/>
          </a:prstGeom>
          <a:ln>
            <a:noFill/>
          </a:ln>
          <a:effectLst>
            <a:softEdge rad="112500"/>
          </a:effectLst>
        </p:spPr>
      </p:pic>
      <p:sp>
        <p:nvSpPr>
          <p:cNvPr id="10" name="Title 1">
            <a:extLst>
              <a:ext uri="{FF2B5EF4-FFF2-40B4-BE49-F238E27FC236}">
                <a16:creationId xmlns:a16="http://schemas.microsoft.com/office/drawing/2014/main" id="{8B9786BD-62D1-4957-A806-19492F6B75E2}"/>
              </a:ext>
            </a:extLst>
          </p:cNvPr>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Ατομικές αξίες αθλητισμού &amp; Ολυμπιακών Αγώνων</a:t>
            </a:r>
            <a:endParaRPr lang="en-US" sz="4000" b="1" dirty="0">
              <a:solidFill>
                <a:schemeClr val="tx1"/>
              </a:solidFill>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457200" y="274638"/>
            <a:ext cx="7924800" cy="1143000"/>
          </a:xfrm>
        </p:spPr>
        <p:txBody>
          <a:bodyPr>
            <a:normAutofit fontScale="90000"/>
          </a:bodyPr>
          <a:lstStyle/>
          <a:p>
            <a:r>
              <a:rPr lang="el-GR" b="1" dirty="0"/>
              <a:t>Η εφαρμογή της Ο.Π. στην εκπαιδευτική πράξη</a:t>
            </a:r>
          </a:p>
        </p:txBody>
      </p:sp>
      <p:sp>
        <p:nvSpPr>
          <p:cNvPr id="12" name="11 - Ορθογώνιο"/>
          <p:cNvSpPr/>
          <p:nvPr/>
        </p:nvSpPr>
        <p:spPr>
          <a:xfrm>
            <a:off x="152400" y="1595021"/>
            <a:ext cx="8839200" cy="2308324"/>
          </a:xfrm>
          <a:prstGeom prst="rect">
            <a:avLst/>
          </a:prstGeom>
        </p:spPr>
        <p:txBody>
          <a:bodyPr wrap="square">
            <a:spAutoFit/>
          </a:bodyPr>
          <a:lstStyle/>
          <a:p>
            <a:pPr algn="ctr"/>
            <a:r>
              <a:rPr lang="el-GR" sz="2400" b="1" dirty="0">
                <a:latin typeface="+mn-lt"/>
              </a:rPr>
              <a:t>Στηρίζεται </a:t>
            </a:r>
          </a:p>
          <a:p>
            <a:pPr>
              <a:buFont typeface="Wingdings" pitchFamily="2" charset="2"/>
              <a:buChar char="§"/>
            </a:pPr>
            <a:r>
              <a:rPr lang="el-GR" sz="2400" dirty="0">
                <a:latin typeface="+mn-lt"/>
              </a:rPr>
              <a:t> στη βαθιά γνώση των εκπαιδευτικών και πολιτιστικών αρχών του Ολυμπισμού, </a:t>
            </a:r>
          </a:p>
          <a:p>
            <a:pPr>
              <a:buFont typeface="Wingdings" pitchFamily="2" charset="2"/>
              <a:buChar char="§"/>
            </a:pPr>
            <a:r>
              <a:rPr lang="el-GR" sz="2400" dirty="0">
                <a:latin typeface="+mn-lt"/>
              </a:rPr>
              <a:t> στην ανάπτυξη ψυχοκινητικών δεξιοτήτων και στην καλλιέργεια θετικών στάσεων και συμπεριφορών σε σύγχρονα θέματα σχετικά με τις αρχές και τις αξίες του Ολυμπισμού. </a:t>
            </a:r>
          </a:p>
        </p:txBody>
      </p:sp>
      <p:sp>
        <p:nvSpPr>
          <p:cNvPr id="13" name="12 - TextBox"/>
          <p:cNvSpPr txBox="1"/>
          <p:nvPr/>
        </p:nvSpPr>
        <p:spPr>
          <a:xfrm>
            <a:off x="304800" y="4419600"/>
            <a:ext cx="8610600" cy="2092881"/>
          </a:xfrm>
          <a:prstGeom prst="rect">
            <a:avLst/>
          </a:prstGeom>
          <a:noFill/>
        </p:spPr>
        <p:txBody>
          <a:bodyPr wrap="square" rtlCol="0">
            <a:spAutoFit/>
          </a:bodyPr>
          <a:lstStyle/>
          <a:p>
            <a:r>
              <a:rPr lang="el-GR" sz="2400" dirty="0">
                <a:latin typeface="+mn-lt"/>
              </a:rPr>
              <a:t>Η</a:t>
            </a:r>
            <a:r>
              <a:rPr lang="el-GR" sz="2400" b="1" dirty="0">
                <a:latin typeface="+mn-lt"/>
              </a:rPr>
              <a:t> εμπειρία </a:t>
            </a:r>
            <a:r>
              <a:rPr lang="el-GR" sz="2400" dirty="0">
                <a:latin typeface="+mn-lt"/>
              </a:rPr>
              <a:t>των ηθικών αρχών, σε συνδυασμό με τη</a:t>
            </a:r>
            <a:r>
              <a:rPr lang="el-GR" sz="2400" b="1" dirty="0">
                <a:latin typeface="+mn-lt"/>
              </a:rPr>
              <a:t> γνώση</a:t>
            </a:r>
            <a:r>
              <a:rPr lang="el-GR" sz="2400" dirty="0">
                <a:latin typeface="+mn-lt"/>
              </a:rPr>
              <a:t>, επιτρέπει στους μαθητές/</a:t>
            </a:r>
            <a:r>
              <a:rPr lang="el-GR" sz="2400" dirty="0" err="1">
                <a:latin typeface="+mn-lt"/>
              </a:rPr>
              <a:t>τριες</a:t>
            </a:r>
            <a:r>
              <a:rPr lang="el-GR" sz="2400" dirty="0">
                <a:latin typeface="+mn-lt"/>
              </a:rPr>
              <a:t> να βιώσουν και να διδαχθούν την ηθική συμπεριφορά στον αθλητισμό ενθαρρύνοντας την </a:t>
            </a:r>
            <a:r>
              <a:rPr lang="el-GR" sz="2400" b="1" dirty="0">
                <a:latin typeface="+mn-lt"/>
              </a:rPr>
              <a:t>υιοθέτηση </a:t>
            </a:r>
            <a:r>
              <a:rPr lang="el-GR" sz="2400" dirty="0">
                <a:latin typeface="+mn-lt"/>
              </a:rPr>
              <a:t>αυτών των </a:t>
            </a:r>
            <a:r>
              <a:rPr lang="el-GR" sz="2400" b="1" dirty="0">
                <a:latin typeface="+mn-lt"/>
              </a:rPr>
              <a:t>αξιών ως αναπόσπαστο μέρος της ζωής </a:t>
            </a:r>
            <a:r>
              <a:rPr lang="en-US" sz="1600" dirty="0">
                <a:latin typeface="+mn-lt"/>
              </a:rPr>
              <a:t>(</a:t>
            </a:r>
            <a:r>
              <a:rPr lang="el-GR" sz="1600" dirty="0">
                <a:latin typeface="+mn-lt"/>
              </a:rPr>
              <a:t>π.χ. Γεωργιάδης, 2002)</a:t>
            </a:r>
          </a:p>
          <a:p>
            <a:endParaRPr lang="el-GR" dirty="0"/>
          </a:p>
        </p:txBody>
      </p:sp>
      <p:pic>
        <p:nvPicPr>
          <p:cNvPr id="14" name="13 - Εικόνα" descr="download (27).jfif"/>
          <p:cNvPicPr>
            <a:picLocks noChangeAspect="1"/>
          </p:cNvPicPr>
          <p:nvPr/>
        </p:nvPicPr>
        <p:blipFill>
          <a:blip r:embed="rId3">
            <a:clrChange>
              <a:clrFrom>
                <a:srgbClr val="F2F1EF"/>
              </a:clrFrom>
              <a:clrTo>
                <a:srgbClr val="F2F1EF">
                  <a:alpha val="0"/>
                </a:srgbClr>
              </a:clrTo>
            </a:clrChange>
          </a:blip>
          <a:stretch>
            <a:fillRect/>
          </a:stretch>
        </p:blipFill>
        <p:spPr>
          <a:xfrm>
            <a:off x="7429500" y="228600"/>
            <a:ext cx="1714500" cy="1714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pPr>
              <a:defRPr/>
            </a:pPr>
            <a:r>
              <a:rPr lang="el-GR" sz="3600" b="1" dirty="0">
                <a:latin typeface="+mn-lt"/>
                <a:cs typeface="Times New Roman" pitchFamily="18" charset="0"/>
              </a:rPr>
              <a:t>Μέθοδοι διδασκαλίας</a:t>
            </a:r>
            <a:endParaRPr lang="en-US" sz="3600" b="1" dirty="0">
              <a:solidFill>
                <a:schemeClr val="tx1"/>
              </a:solidFill>
              <a:latin typeface="+mn-lt"/>
              <a:cs typeface="Times New Roman" pitchFamily="18" charset="0"/>
            </a:endParaRPr>
          </a:p>
        </p:txBody>
      </p:sp>
      <p:sp>
        <p:nvSpPr>
          <p:cNvPr id="10" name="9 - Ορθογώνιο"/>
          <p:cNvSpPr/>
          <p:nvPr/>
        </p:nvSpPr>
        <p:spPr>
          <a:xfrm>
            <a:off x="457200" y="1219200"/>
            <a:ext cx="8458200" cy="470898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l-GR" sz="3600" b="1" dirty="0">
                <a:ln w="12700">
                  <a:solidFill>
                    <a:schemeClr val="tx1"/>
                  </a:solidFill>
                  <a:prstDash val="solid"/>
                </a:ln>
                <a:solidFill>
                  <a:schemeClr val="accent2"/>
                </a:solidFill>
                <a:effectLst>
                  <a:outerShdw blurRad="41275" dist="20320" dir="1800000" algn="tl" rotWithShape="0">
                    <a:srgbClr val="000000">
                      <a:alpha val="40000"/>
                    </a:srgbClr>
                  </a:outerShdw>
                </a:effectLst>
                <a:latin typeface="+mn-lt"/>
              </a:rPr>
              <a:t>με σκοπό </a:t>
            </a:r>
          </a:p>
          <a:p>
            <a:pPr algn="ctr">
              <a:defRPr/>
            </a:pPr>
            <a:endParaRPr lang="el-GR" sz="2400" dirty="0">
              <a:latin typeface="+mn-lt"/>
            </a:endParaRPr>
          </a:p>
          <a:p>
            <a:pPr>
              <a:buFont typeface="Wingdings" pitchFamily="2" charset="2"/>
              <a:buChar char="§"/>
              <a:defRPr/>
            </a:pPr>
            <a:r>
              <a:rPr lang="el-GR" sz="2400" dirty="0">
                <a:latin typeface="+mn-lt"/>
              </a:rPr>
              <a:t> τη </a:t>
            </a:r>
            <a:r>
              <a:rPr lang="el-GR" sz="2400" b="1" dirty="0">
                <a:latin typeface="+mn-lt"/>
              </a:rPr>
              <a:t>διάπλαση της συνείδησης </a:t>
            </a:r>
            <a:r>
              <a:rPr lang="el-GR" sz="2400" dirty="0">
                <a:latin typeface="+mn-lt"/>
              </a:rPr>
              <a:t>(εννοιών, απόψεων, στάσεων) μέσω διαλέξεων, συζητήσεων, οπτικοακουστικό υλικό, βιωματικές δραστηριότητες.</a:t>
            </a:r>
          </a:p>
          <a:p>
            <a:pPr>
              <a:buFont typeface="Wingdings" pitchFamily="2" charset="2"/>
              <a:buChar char="§"/>
              <a:defRPr/>
            </a:pPr>
            <a:r>
              <a:rPr lang="el-GR" sz="2400" dirty="0">
                <a:latin typeface="+mn-lt"/>
              </a:rPr>
              <a:t> την ενημέρωση, </a:t>
            </a:r>
            <a:r>
              <a:rPr lang="el-GR" sz="2400" b="1" dirty="0">
                <a:latin typeface="+mn-lt"/>
              </a:rPr>
              <a:t>ευαισθητοποίηση</a:t>
            </a:r>
            <a:r>
              <a:rPr lang="el-GR" sz="2400" dirty="0">
                <a:latin typeface="+mn-lt"/>
              </a:rPr>
              <a:t> και την επίγνωση της κοινωνικής σημασίας των Ο.Α. σε θέματα σχετικά με την ιστορία των Ο.Α. και του Ολυμπιακού κινήματος</a:t>
            </a:r>
          </a:p>
          <a:p>
            <a:pPr>
              <a:buFont typeface="Wingdings" pitchFamily="2" charset="2"/>
              <a:buChar char="§"/>
              <a:defRPr/>
            </a:pPr>
            <a:r>
              <a:rPr lang="el-GR" sz="2400" dirty="0">
                <a:latin typeface="+mn-lt"/>
              </a:rPr>
              <a:t> την </a:t>
            </a:r>
            <a:r>
              <a:rPr lang="el-GR" sz="2400" b="1" dirty="0">
                <a:latin typeface="+mn-lt"/>
              </a:rPr>
              <a:t>προώθηση της ηθικής συμπεριφοράς </a:t>
            </a:r>
            <a:r>
              <a:rPr lang="el-GR" sz="2400" dirty="0">
                <a:latin typeface="+mn-lt"/>
              </a:rPr>
              <a:t>και τη στάση απέναντι στα κοινωνικά καθήκοντα και τις ευθύνες των ανθρώπων και μπορεί να υλοποιηθεί μέσω βιωματικών – κινητικών δραστηριοτήτων (</a:t>
            </a:r>
            <a:r>
              <a:rPr lang="en-US" sz="2400" dirty="0" err="1">
                <a:latin typeface="+mn-lt"/>
              </a:rPr>
              <a:t>Neverkovich</a:t>
            </a:r>
            <a:r>
              <a:rPr lang="en-US" sz="2400" dirty="0">
                <a:latin typeface="+mn-lt"/>
              </a:rPr>
              <a:t>, 1987)</a:t>
            </a:r>
            <a:endParaRPr lang="el-GR" dirty="0"/>
          </a:p>
        </p:txBody>
      </p:sp>
      <p:pic>
        <p:nvPicPr>
          <p:cNvPr id="4" name="3 - Εικόνα" descr="methodoo.jfif"/>
          <p:cNvPicPr>
            <a:picLocks noChangeAspect="1"/>
          </p:cNvPicPr>
          <p:nvPr/>
        </p:nvPicPr>
        <p:blipFill>
          <a:blip r:embed="rId3"/>
          <a:stretch>
            <a:fillRect/>
          </a:stretch>
        </p:blipFill>
        <p:spPr>
          <a:xfrm>
            <a:off x="7117080" y="228600"/>
            <a:ext cx="2026920" cy="1447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pPr>
              <a:defRPr/>
            </a:pPr>
            <a:r>
              <a:rPr lang="el-GR" sz="3600" b="1" dirty="0">
                <a:solidFill>
                  <a:schemeClr val="tx1"/>
                </a:solidFill>
                <a:latin typeface="+mn-lt"/>
                <a:cs typeface="Times New Roman" pitchFamily="18" charset="0"/>
              </a:rPr>
              <a:t>Μέθοδοι διδασκαλίας</a:t>
            </a:r>
            <a:endParaRPr lang="en-US" sz="36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295400"/>
            <a:ext cx="6172200" cy="2057400"/>
          </a:xfrm>
          <a:ln w="28575">
            <a:solidFill>
              <a:schemeClr val="tx1"/>
            </a:solidFill>
          </a:ln>
        </p:spPr>
        <p:txBody>
          <a:bodyPr>
            <a:normAutofit/>
          </a:bodyPr>
          <a:lstStyle/>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err="1"/>
              <a:t>Μαθητοκεντρικό</a:t>
            </a:r>
            <a:r>
              <a:rPr lang="el-GR" sz="2400" dirty="0"/>
              <a:t> μοντέλο διδασκαλίας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err="1"/>
              <a:t>Ομαδοσυνεργατική</a:t>
            </a:r>
            <a:r>
              <a:rPr lang="el-GR" sz="2400" dirty="0"/>
              <a:t> μέθοδος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Μέθοδος </a:t>
            </a:r>
            <a:r>
              <a:rPr lang="en-US" sz="2400" dirty="0"/>
              <a:t>project</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Ομαδικές εργασίες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Βιωματική μάθηση</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el-GR" sz="2400" dirty="0"/>
          </a:p>
        </p:txBody>
      </p:sp>
      <p:sp>
        <p:nvSpPr>
          <p:cNvPr id="7" name="6 - TextBox"/>
          <p:cNvSpPr txBox="1"/>
          <p:nvPr/>
        </p:nvSpPr>
        <p:spPr>
          <a:xfrm>
            <a:off x="304800" y="3581400"/>
            <a:ext cx="8001000" cy="2923877"/>
          </a:xfrm>
          <a:prstGeom prst="rect">
            <a:avLst/>
          </a:prstGeom>
          <a:noFill/>
          <a:ln w="28575">
            <a:noFill/>
          </a:ln>
        </p:spPr>
        <p:txBody>
          <a:bodyPr wrap="square" rtlCol="0">
            <a:spAutoFit/>
          </a:bodyPr>
          <a:lstStyle/>
          <a:p>
            <a:pPr algn="ctr">
              <a:defRPr/>
            </a:pPr>
            <a:r>
              <a:rPr lang="el-GR" sz="2400" dirty="0">
                <a:latin typeface="+mn-lt"/>
              </a:rPr>
              <a:t>Η μάθηση        </a:t>
            </a:r>
            <a:r>
              <a:rPr lang="el-GR" sz="2400" b="1" dirty="0">
                <a:latin typeface="+mn-lt"/>
              </a:rPr>
              <a:t>ανοιχτή διαδικασία</a:t>
            </a:r>
            <a:r>
              <a:rPr lang="el-GR" sz="2400" dirty="0">
                <a:latin typeface="+mn-lt"/>
              </a:rPr>
              <a:t>.</a:t>
            </a:r>
          </a:p>
          <a:p>
            <a:pPr algn="ctr">
              <a:defRPr/>
            </a:pPr>
            <a:endParaRPr lang="el-GR" sz="2200" dirty="0">
              <a:latin typeface="+mn-lt"/>
            </a:endParaRPr>
          </a:p>
          <a:p>
            <a:pPr algn="ctr">
              <a:defRPr/>
            </a:pPr>
            <a:endParaRPr lang="el-GR" sz="2200" dirty="0">
              <a:latin typeface="+mn-lt"/>
            </a:endParaRPr>
          </a:p>
          <a:p>
            <a:pPr algn="ctr">
              <a:defRPr/>
            </a:pPr>
            <a:endParaRPr lang="el-GR" sz="2200" dirty="0">
              <a:latin typeface="+mn-lt"/>
            </a:endParaRPr>
          </a:p>
          <a:p>
            <a:pPr algn="ctr">
              <a:defRPr/>
            </a:pPr>
            <a:endParaRPr lang="el-GR" sz="2200" dirty="0">
              <a:latin typeface="+mn-lt"/>
            </a:endParaRPr>
          </a:p>
          <a:p>
            <a:pPr algn="ctr">
              <a:defRPr/>
            </a:pPr>
            <a:r>
              <a:rPr lang="el-GR" sz="2400" dirty="0">
                <a:latin typeface="+mn-lt"/>
              </a:rPr>
              <a:t>Ο μαθητής         </a:t>
            </a:r>
            <a:r>
              <a:rPr lang="el-GR" sz="2400" b="1" dirty="0">
                <a:latin typeface="+mn-lt"/>
              </a:rPr>
              <a:t>φορέας λήψης αποφάσεων</a:t>
            </a:r>
          </a:p>
          <a:p>
            <a:pPr algn="ctr">
              <a:defRPr/>
            </a:pPr>
            <a:endParaRPr lang="el-GR" sz="2400" dirty="0">
              <a:latin typeface="+mn-lt"/>
            </a:endParaRPr>
          </a:p>
          <a:p>
            <a:pPr algn="ctr">
              <a:defRPr/>
            </a:pPr>
            <a:r>
              <a:rPr lang="el-GR" sz="2400" dirty="0">
                <a:latin typeface="+mn-lt"/>
              </a:rPr>
              <a:t>Το σχολείο         </a:t>
            </a:r>
            <a:r>
              <a:rPr lang="el-GR" sz="2400" b="1" dirty="0">
                <a:latin typeface="+mn-lt"/>
              </a:rPr>
              <a:t>εργαστήρι ανακάλυψης του κόσμου</a:t>
            </a:r>
          </a:p>
        </p:txBody>
      </p:sp>
      <p:pic>
        <p:nvPicPr>
          <p:cNvPr id="8" name="7 - Εικόνα" descr="method.jfif"/>
          <p:cNvPicPr>
            <a:picLocks noChangeAspect="1"/>
          </p:cNvPicPr>
          <p:nvPr/>
        </p:nvPicPr>
        <p:blipFill>
          <a:blip r:embed="rId3">
            <a:clrChange>
              <a:clrFrom>
                <a:srgbClr val="FAFAFA"/>
              </a:clrFrom>
              <a:clrTo>
                <a:srgbClr val="FAFAFA">
                  <a:alpha val="0"/>
                </a:srgbClr>
              </a:clrTo>
            </a:clrChange>
          </a:blip>
          <a:stretch>
            <a:fillRect/>
          </a:stretch>
        </p:blipFill>
        <p:spPr>
          <a:xfrm>
            <a:off x="6934200" y="381000"/>
            <a:ext cx="1851660" cy="1539332"/>
          </a:xfrm>
          <a:prstGeom prst="rect">
            <a:avLst/>
          </a:prstGeom>
        </p:spPr>
      </p:pic>
      <p:sp>
        <p:nvSpPr>
          <p:cNvPr id="9" name="8 - Ραβδωτό δεξιό βέλος"/>
          <p:cNvSpPr/>
          <p:nvPr/>
        </p:nvSpPr>
        <p:spPr>
          <a:xfrm>
            <a:off x="3429000" y="3657600"/>
            <a:ext cx="381000" cy="3048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0" name="9 - Ραβδωτό δεξιό βέλος"/>
          <p:cNvSpPr/>
          <p:nvPr/>
        </p:nvSpPr>
        <p:spPr>
          <a:xfrm>
            <a:off x="3048000" y="5410200"/>
            <a:ext cx="381000" cy="3048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1" name="10 - Ραβδωτό δεξιό βέλος"/>
          <p:cNvSpPr/>
          <p:nvPr/>
        </p:nvSpPr>
        <p:spPr>
          <a:xfrm>
            <a:off x="2514600" y="6096000"/>
            <a:ext cx="381000" cy="3048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3" name="12 - TextBox"/>
          <p:cNvSpPr txBox="1"/>
          <p:nvPr/>
        </p:nvSpPr>
        <p:spPr>
          <a:xfrm>
            <a:off x="457200" y="4343400"/>
            <a:ext cx="1905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b="1" dirty="0">
                <a:latin typeface="+mn-lt"/>
              </a:rPr>
              <a:t>Συνεργατική</a:t>
            </a:r>
          </a:p>
        </p:txBody>
      </p:sp>
      <p:sp>
        <p:nvSpPr>
          <p:cNvPr id="14" name="13 - TextBox"/>
          <p:cNvSpPr txBox="1"/>
          <p:nvPr/>
        </p:nvSpPr>
        <p:spPr>
          <a:xfrm>
            <a:off x="2895600" y="4343400"/>
            <a:ext cx="1905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b="1" dirty="0" err="1">
                <a:latin typeface="+mn-lt"/>
              </a:rPr>
              <a:t>Διαθεματική</a:t>
            </a:r>
            <a:endParaRPr lang="el-GR" sz="2400" b="1" dirty="0">
              <a:latin typeface="+mn-lt"/>
            </a:endParaRPr>
          </a:p>
        </p:txBody>
      </p:sp>
      <p:sp>
        <p:nvSpPr>
          <p:cNvPr id="15" name="14 - TextBox"/>
          <p:cNvSpPr txBox="1"/>
          <p:nvPr/>
        </p:nvSpPr>
        <p:spPr>
          <a:xfrm>
            <a:off x="5257800" y="4343400"/>
            <a:ext cx="2286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b="1" dirty="0">
                <a:latin typeface="+mn-lt"/>
              </a:rPr>
              <a:t>Διεπιστημονική</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69BECA83-CC62-BB94-3CA3-0B077685C09D}"/>
              </a:ext>
            </a:extLst>
          </p:cNvPr>
          <p:cNvSpPr txBox="1">
            <a:spLocks noChangeArrowheads="1"/>
          </p:cNvSpPr>
          <p:nvPr/>
        </p:nvSpPr>
        <p:spPr bwMode="auto">
          <a:xfrm>
            <a:off x="2286000" y="990600"/>
            <a:ext cx="6357866" cy="156966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SzTx/>
              <a:buFontTx/>
              <a:buNone/>
            </a:pPr>
            <a:r>
              <a:rPr lang="el-GR" altLang="en-US" sz="2400" dirty="0">
                <a:latin typeface="+mn-lt"/>
              </a:rPr>
              <a:t>Οργανώνεται </a:t>
            </a:r>
            <a:r>
              <a:rPr lang="el-GR" altLang="en-US" sz="2400" b="1" dirty="0">
                <a:latin typeface="+mn-lt"/>
              </a:rPr>
              <a:t>συνδέοντας διάφορα γνωστικά αντικείμενα. </a:t>
            </a:r>
            <a:r>
              <a:rPr lang="el-GR" altLang="en-US" sz="2400" dirty="0">
                <a:latin typeface="+mn-lt"/>
              </a:rPr>
              <a:t>Σφαιρική διδασκαλία και μάθηση, </a:t>
            </a:r>
            <a:r>
              <a:rPr lang="el-GR" altLang="en-US" sz="2400" b="1" dirty="0">
                <a:latin typeface="+mn-lt"/>
              </a:rPr>
              <a:t>συνδέοντας εκπαιδευτικούς στόχους που σχετίζονται </a:t>
            </a:r>
            <a:r>
              <a:rPr lang="en-US" altLang="en-US" sz="1600" dirty="0">
                <a:latin typeface="+mn-lt"/>
              </a:rPr>
              <a:t>(Shoemaker, 1989).</a:t>
            </a:r>
          </a:p>
        </p:txBody>
      </p:sp>
      <p:pic>
        <p:nvPicPr>
          <p:cNvPr id="10" name="Εικόνα 9">
            <a:extLst>
              <a:ext uri="{FF2B5EF4-FFF2-40B4-BE49-F238E27FC236}">
                <a16:creationId xmlns:a16="http://schemas.microsoft.com/office/drawing/2014/main" id="{311497B5-06B7-C446-0C52-F2B46C2AA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7840" y="5150861"/>
            <a:ext cx="1656160" cy="1707139"/>
          </a:xfrm>
          <a:prstGeom prst="rect">
            <a:avLst/>
          </a:prstGeom>
        </p:spPr>
      </p:pic>
      <p:sp>
        <p:nvSpPr>
          <p:cNvPr id="7" name="Title 1"/>
          <p:cNvSpPr txBox="1">
            <a:spLocks/>
          </p:cNvSpPr>
          <p:nvPr/>
        </p:nvSpPr>
        <p:spPr>
          <a:xfrm>
            <a:off x="304800" y="152400"/>
            <a:ext cx="8534400" cy="83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600" b="1" i="0" u="none" strike="noStrike" kern="1200" cap="none" spc="0" normalizeH="0" baseline="0" noProof="0" dirty="0" err="1">
                <a:ln>
                  <a:noFill/>
                </a:ln>
                <a:solidFill>
                  <a:schemeClr val="tx1"/>
                </a:solidFill>
                <a:effectLst/>
                <a:uLnTx/>
                <a:uFillTx/>
                <a:latin typeface="+mn-lt"/>
                <a:ea typeface="+mn-ea"/>
                <a:cs typeface="Times New Roman" pitchFamily="18" charset="0"/>
              </a:rPr>
              <a:t>Διαθεματικότητα</a:t>
            </a:r>
            <a:endParaRPr kumimoji="0" lang="en-US" sz="36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9" name="8 - Ορθογώνιο"/>
          <p:cNvSpPr/>
          <p:nvPr/>
        </p:nvSpPr>
        <p:spPr>
          <a:xfrm>
            <a:off x="304800" y="3276600"/>
            <a:ext cx="8534400" cy="2985433"/>
          </a:xfrm>
          <a:prstGeom prst="rect">
            <a:avLst/>
          </a:prstGeom>
        </p:spPr>
        <p:txBody>
          <a:bodyPr wrap="square">
            <a:spAutoFit/>
          </a:bodyPr>
          <a:lstStyle/>
          <a:p>
            <a:pPr marL="324000" lvl="0" indent="-324000" algn="just" eaLnBrk="0" hangingPunct="0">
              <a:spcAft>
                <a:spcPts val="600"/>
              </a:spcAft>
              <a:buFont typeface="Wingdings" pitchFamily="2" charset="2"/>
              <a:buChar char="§"/>
              <a:defRPr/>
            </a:pPr>
            <a:r>
              <a:rPr lang="el-GR" altLang="en-US" sz="2400" b="1" dirty="0">
                <a:solidFill>
                  <a:srgbClr val="000000"/>
                </a:solidFill>
                <a:latin typeface="+mn-lt"/>
              </a:rPr>
              <a:t>Σε βάθος εξερεύνηση ενός θέματος </a:t>
            </a:r>
            <a:r>
              <a:rPr lang="el-GR" altLang="en-US" sz="2400" dirty="0">
                <a:solidFill>
                  <a:srgbClr val="000000"/>
                </a:solidFill>
                <a:latin typeface="+mn-lt"/>
              </a:rPr>
              <a:t>και όχι επιφανειακή μάθηση γεγονότων.</a:t>
            </a:r>
            <a:endParaRPr lang="el-GR" altLang="en-US" sz="2400" dirty="0">
              <a:latin typeface="+mn-lt"/>
            </a:endParaRPr>
          </a:p>
          <a:p>
            <a:pPr marL="324000" indent="-324000" algn="just">
              <a:spcAft>
                <a:spcPts val="600"/>
              </a:spcAft>
              <a:buFont typeface="Wingdings" pitchFamily="2" charset="2"/>
              <a:buChar char="§"/>
            </a:pPr>
            <a:r>
              <a:rPr lang="el-GR" altLang="en-US" sz="2400" dirty="0">
                <a:latin typeface="+mn-lt"/>
              </a:rPr>
              <a:t>Περισσότερες επιλογές = </a:t>
            </a:r>
            <a:r>
              <a:rPr lang="el-GR" altLang="en-US" sz="2400" b="1" dirty="0">
                <a:latin typeface="+mn-lt"/>
              </a:rPr>
              <a:t>μεγαλύτερη παρακίνηση για μάθηση</a:t>
            </a:r>
            <a:r>
              <a:rPr lang="el-GR" altLang="en-US" sz="2400" dirty="0">
                <a:latin typeface="+mn-lt"/>
              </a:rPr>
              <a:t> και περισσότερη ευχαρίστηση με τα αποτελέσματα.</a:t>
            </a:r>
          </a:p>
          <a:p>
            <a:pPr marL="324000" indent="-324000" algn="just">
              <a:spcAft>
                <a:spcPts val="600"/>
              </a:spcAft>
              <a:buFont typeface="Wingdings" pitchFamily="2" charset="2"/>
              <a:buChar char="§"/>
            </a:pPr>
            <a:r>
              <a:rPr lang="el-GR" altLang="en-US" sz="2400" b="1" dirty="0">
                <a:latin typeface="+mn-lt"/>
                <a:sym typeface="Wingdings" panose="05000000000000000000" pitchFamily="2" charset="2"/>
              </a:rPr>
              <a:t>Ενεργητική</a:t>
            </a:r>
            <a:r>
              <a:rPr lang="el-GR" altLang="en-US" sz="2400" b="1" dirty="0">
                <a:latin typeface="+mn-lt"/>
              </a:rPr>
              <a:t> </a:t>
            </a:r>
            <a:r>
              <a:rPr lang="el-GR" altLang="en-US" sz="2400" dirty="0">
                <a:latin typeface="+mn-lt"/>
              </a:rPr>
              <a:t>μάθηση.</a:t>
            </a:r>
          </a:p>
          <a:p>
            <a:pPr marL="324000" indent="-324000" algn="just">
              <a:spcAft>
                <a:spcPts val="600"/>
              </a:spcAft>
              <a:buFont typeface="Wingdings" pitchFamily="2" charset="2"/>
              <a:buChar char="§"/>
            </a:pPr>
            <a:r>
              <a:rPr lang="el-GR" altLang="en-US" sz="2400" dirty="0">
                <a:latin typeface="+mn-lt"/>
              </a:rPr>
              <a:t>Προετοιμάζει για τη </a:t>
            </a:r>
            <a:r>
              <a:rPr lang="el-GR" altLang="en-US" sz="2400" b="1" dirty="0">
                <a:latin typeface="+mn-lt"/>
              </a:rPr>
              <a:t>δια βίου μάθηση.</a:t>
            </a:r>
          </a:p>
          <a:p>
            <a:pPr marL="324000" indent="-324000" algn="just">
              <a:spcAft>
                <a:spcPts val="600"/>
              </a:spcAft>
              <a:buFont typeface="Wingdings" pitchFamily="2" charset="2"/>
              <a:buChar char="§"/>
            </a:pPr>
            <a:r>
              <a:rPr lang="el-GR" altLang="en-US" sz="2400" dirty="0">
                <a:latin typeface="+mn-lt"/>
              </a:rPr>
              <a:t>Αποτελεσματικότερη </a:t>
            </a:r>
            <a:r>
              <a:rPr lang="el-GR" altLang="en-US" sz="2400" b="1" dirty="0">
                <a:latin typeface="+mn-lt"/>
              </a:rPr>
              <a:t>χρήση του χρόνου διδασκαλίας</a:t>
            </a:r>
            <a:r>
              <a:rPr lang="el-GR" altLang="en-US" sz="2400" dirty="0">
                <a:latin typeface="+mn-lt"/>
              </a:rPr>
              <a:t>.</a:t>
            </a:r>
            <a:endParaRPr lang="el-GR" altLang="en-US" sz="2400" b="1" dirty="0">
              <a:latin typeface="+mn-lt"/>
            </a:endParaRPr>
          </a:p>
        </p:txBody>
      </p:sp>
      <p:pic>
        <p:nvPicPr>
          <p:cNvPr id="12" name="Εικόνα 7">
            <a:extLst>
              <a:ext uri="{FF2B5EF4-FFF2-40B4-BE49-F238E27FC236}">
                <a16:creationId xmlns:a16="http://schemas.microsoft.com/office/drawing/2014/main" id="{EC58242C-A53E-C245-7325-F364581530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000" y="908720"/>
            <a:ext cx="1850231" cy="18478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lstStyle/>
          <a:p>
            <a:pPr eaLnBrk="1" fontAlgn="auto" hangingPunct="1">
              <a:spcAft>
                <a:spcPts val="0"/>
              </a:spcAft>
              <a:defRPr/>
            </a:pPr>
            <a:r>
              <a:rPr lang="el-GR" sz="4000" b="1" dirty="0">
                <a:cs typeface="Times New Roman" pitchFamily="18" charset="0"/>
              </a:rPr>
              <a:t>Ολυμπιακή Παιδεία &amp; Ολυμπισμός</a:t>
            </a:r>
            <a:endParaRPr lang="en-US" sz="4000" b="1" dirty="0">
              <a:solidFill>
                <a:schemeClr val="tx1"/>
              </a:solidFill>
              <a:cs typeface="Times New Roman" pitchFamily="18" charset="0"/>
            </a:endParaRPr>
          </a:p>
        </p:txBody>
      </p:sp>
      <p:sp>
        <p:nvSpPr>
          <p:cNvPr id="6" name="Content Placeholder 5"/>
          <p:cNvSpPr>
            <a:spLocks noGrp="1"/>
          </p:cNvSpPr>
          <p:nvPr>
            <p:ph idx="1"/>
          </p:nvPr>
        </p:nvSpPr>
        <p:spPr>
          <a:xfrm>
            <a:off x="304800" y="1143000"/>
            <a:ext cx="8458200" cy="5029200"/>
          </a:xfrm>
        </p:spPr>
        <p:txBody>
          <a:bodyPr>
            <a:normAutofit lnSpcReduction="10000"/>
          </a:bodyPr>
          <a:lstStyle/>
          <a:p>
            <a:pPr>
              <a:buNone/>
            </a:pPr>
            <a:r>
              <a:rPr lang="el-GR" sz="2400" dirty="0"/>
              <a:t>	Η Ολυμπιακή Παιδεία στηρίζεται στις αρχές του Ολυμπισμού και του Ολυμπιακού Χάρτη και εκφράζεται μέσα από το τρίπτυχο «</a:t>
            </a:r>
            <a:r>
              <a:rPr lang="el-GR" sz="2400" b="1" dirty="0"/>
              <a:t>παιδεία – αθλητισμός – πολιτισμός</a:t>
            </a:r>
            <a:r>
              <a:rPr lang="el-GR" sz="2400" dirty="0"/>
              <a:t>» </a:t>
            </a:r>
            <a:r>
              <a:rPr lang="el-GR" sz="1600" dirty="0"/>
              <a:t>(</a:t>
            </a:r>
            <a:r>
              <a:rPr lang="el-GR" sz="1600" dirty="0" err="1"/>
              <a:t>Parry</a:t>
            </a:r>
            <a:r>
              <a:rPr lang="el-GR" sz="1600" dirty="0"/>
              <a:t>, 2004)</a:t>
            </a:r>
          </a:p>
          <a:p>
            <a:pPr>
              <a:buNone/>
            </a:pPr>
            <a:endParaRPr lang="el-GR" sz="2400" dirty="0"/>
          </a:p>
          <a:p>
            <a:pPr>
              <a:buNone/>
            </a:pPr>
            <a:r>
              <a:rPr lang="el-GR" sz="2400" dirty="0"/>
              <a:t>	</a:t>
            </a:r>
            <a:r>
              <a:rPr lang="el-GR" sz="2400" b="1" dirty="0"/>
              <a:t>Εκπαιδευτική διαδικασία </a:t>
            </a:r>
            <a:r>
              <a:rPr lang="el-GR" sz="2400" dirty="0"/>
              <a:t>που δίνει ζωή στη φιλοσοφία του Ολυμπισμού ενθαρρύνοντας την υιοθέτηση αυτών των παγκόσμιων αξιών ως αναπόσπαστο μέρος της ζωής</a:t>
            </a:r>
          </a:p>
          <a:p>
            <a:pPr>
              <a:buFont typeface="Wingdings" pitchFamily="2" charset="2"/>
              <a:buChar char="§"/>
            </a:pPr>
            <a:r>
              <a:rPr lang="el-GR" sz="2400" dirty="0"/>
              <a:t>με την </a:t>
            </a:r>
            <a:r>
              <a:rPr lang="el-GR" sz="2400" b="1" dirty="0"/>
              <a:t>διδασκαλία των Ολυμπιακών Ιδεωδών, </a:t>
            </a:r>
          </a:p>
          <a:p>
            <a:pPr>
              <a:buFont typeface="Wingdings" pitchFamily="2" charset="2"/>
              <a:buChar char="§"/>
            </a:pPr>
            <a:r>
              <a:rPr lang="el-GR" sz="2400" dirty="0"/>
              <a:t>με την </a:t>
            </a:r>
            <a:r>
              <a:rPr lang="el-GR" sz="2400" b="1" dirty="0"/>
              <a:t>παροχή εμπειριών </a:t>
            </a:r>
            <a:r>
              <a:rPr lang="el-GR" sz="2400" dirty="0"/>
              <a:t>που ενισχύουν την πολιτιστική και προσωπική ταυτότητα, </a:t>
            </a:r>
          </a:p>
          <a:p>
            <a:pPr>
              <a:buFont typeface="Wingdings" pitchFamily="2" charset="2"/>
              <a:buChar char="§"/>
            </a:pPr>
            <a:r>
              <a:rPr lang="el-GR" sz="2400" dirty="0"/>
              <a:t>με την </a:t>
            </a:r>
            <a:r>
              <a:rPr lang="el-GR" sz="2400" b="1" dirty="0"/>
              <a:t>ανοχή</a:t>
            </a:r>
            <a:r>
              <a:rPr lang="el-GR" sz="2400" dirty="0"/>
              <a:t> απέναντι στους άλλους, </a:t>
            </a:r>
          </a:p>
          <a:p>
            <a:pPr>
              <a:buFont typeface="Wingdings" pitchFamily="2" charset="2"/>
              <a:buChar char="§"/>
            </a:pPr>
            <a:r>
              <a:rPr lang="el-GR" sz="2400" dirty="0"/>
              <a:t>την </a:t>
            </a:r>
            <a:r>
              <a:rPr lang="el-GR" sz="2400" b="1" dirty="0"/>
              <a:t>αμοιβαία κατανόηση</a:t>
            </a:r>
            <a:r>
              <a:rPr lang="el-GR" sz="2400" dirty="0"/>
              <a:t>, την προσωπική άνοδο, την προσπάθεια για υπεροχή </a:t>
            </a:r>
            <a:r>
              <a:rPr lang="el-GR" sz="1600" dirty="0"/>
              <a:t>(</a:t>
            </a:r>
            <a:r>
              <a:rPr lang="en-US" sz="1600" dirty="0"/>
              <a:t>Brownlee</a:t>
            </a:r>
            <a:r>
              <a:rPr lang="el-GR" sz="1600" dirty="0"/>
              <a:t>, </a:t>
            </a:r>
            <a:r>
              <a:rPr lang="en-US" sz="1600" dirty="0"/>
              <a:t>1999)</a:t>
            </a:r>
            <a:endParaRPr lang="el-GR" sz="1600" dirty="0"/>
          </a:p>
        </p:txBody>
      </p:sp>
      <p:pic>
        <p:nvPicPr>
          <p:cNvPr id="5" name="4 - Εικόνα" descr="download (28).jfif"/>
          <p:cNvPicPr>
            <a:picLocks noChangeAspect="1"/>
          </p:cNvPicPr>
          <p:nvPr/>
        </p:nvPicPr>
        <p:blipFill>
          <a:blip r:embed="rId3">
            <a:clrChange>
              <a:clrFrom>
                <a:srgbClr val="FFFFFF"/>
              </a:clrFrom>
              <a:clrTo>
                <a:srgbClr val="FFFFFF">
                  <a:alpha val="0"/>
                </a:srgbClr>
              </a:clrTo>
            </a:clrChange>
          </a:blip>
          <a:stretch>
            <a:fillRect/>
          </a:stretch>
        </p:blipFill>
        <p:spPr>
          <a:xfrm>
            <a:off x="7696200" y="4191000"/>
            <a:ext cx="1097280" cy="266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69BECA83-CC62-BB94-3CA3-0B077685C09D}"/>
              </a:ext>
            </a:extLst>
          </p:cNvPr>
          <p:cNvSpPr txBox="1">
            <a:spLocks noChangeArrowheads="1"/>
          </p:cNvSpPr>
          <p:nvPr/>
        </p:nvSpPr>
        <p:spPr bwMode="auto">
          <a:xfrm>
            <a:off x="2286000" y="990600"/>
            <a:ext cx="6357866" cy="2308324"/>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SzTx/>
              <a:buFontTx/>
              <a:buNone/>
            </a:pPr>
            <a:r>
              <a:rPr lang="el-GR" altLang="en-US" sz="2400" dirty="0">
                <a:latin typeface="+mn-lt"/>
              </a:rPr>
              <a:t>Μέσα από την </a:t>
            </a:r>
            <a:r>
              <a:rPr lang="el-GR" altLang="en-US" sz="2400" dirty="0" err="1">
                <a:latin typeface="+mn-lt"/>
              </a:rPr>
              <a:t>διαθεματικότητα</a:t>
            </a:r>
            <a:r>
              <a:rPr lang="el-GR" altLang="en-US" sz="2400" dirty="0">
                <a:latin typeface="+mn-lt"/>
              </a:rPr>
              <a:t> οι μαθητές συμμετέχουν ενεργά σε δράσεις (γνωστικές, κινητικές, εικαστικές), αντλώντας εμπειρίες από διαφορετικά επιστημονικά πεδία (γεωγραφία, γλώσσα, λογοτεχνία, ιστορία, ΦΑ, θεατρική αγωγή, εικαστικά κλπ)</a:t>
            </a:r>
            <a:endParaRPr lang="en-US" altLang="en-US" sz="1600" dirty="0">
              <a:latin typeface="+mn-lt"/>
            </a:endParaRPr>
          </a:p>
        </p:txBody>
      </p:sp>
      <p:sp>
        <p:nvSpPr>
          <p:cNvPr id="7" name="Title 1"/>
          <p:cNvSpPr txBox="1">
            <a:spLocks/>
          </p:cNvSpPr>
          <p:nvPr/>
        </p:nvSpPr>
        <p:spPr>
          <a:xfrm>
            <a:off x="304800" y="152400"/>
            <a:ext cx="8534400" cy="83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600" b="1" i="0" u="none" strike="noStrike" kern="1200" cap="none" spc="0" normalizeH="0" baseline="0" noProof="0" dirty="0" err="1">
                <a:ln>
                  <a:noFill/>
                </a:ln>
                <a:solidFill>
                  <a:schemeClr val="tx1"/>
                </a:solidFill>
                <a:effectLst/>
                <a:uLnTx/>
                <a:uFillTx/>
                <a:latin typeface="+mn-lt"/>
                <a:ea typeface="+mn-ea"/>
                <a:cs typeface="Times New Roman" pitchFamily="18" charset="0"/>
              </a:rPr>
              <a:t>Διαθεματικότητα</a:t>
            </a:r>
            <a:endParaRPr kumimoji="0" lang="en-US" sz="36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9" name="8 - Ορθογώνιο"/>
          <p:cNvSpPr/>
          <p:nvPr/>
        </p:nvSpPr>
        <p:spPr>
          <a:xfrm>
            <a:off x="304800" y="3733800"/>
            <a:ext cx="8534400" cy="2262158"/>
          </a:xfrm>
          <a:prstGeom prst="rect">
            <a:avLst/>
          </a:prstGeom>
        </p:spPr>
        <p:txBody>
          <a:bodyPr wrap="square">
            <a:spAutoFit/>
          </a:bodyPr>
          <a:lstStyle/>
          <a:p>
            <a:pPr marL="324000" lvl="0" indent="-324000" algn="just" eaLnBrk="0" hangingPunct="0">
              <a:spcAft>
                <a:spcPts val="600"/>
              </a:spcAft>
              <a:defRPr/>
            </a:pPr>
            <a:r>
              <a:rPr lang="el-GR" altLang="en-US" sz="2400" dirty="0">
                <a:solidFill>
                  <a:srgbClr val="000000"/>
                </a:solidFill>
                <a:latin typeface="+mn-lt"/>
              </a:rPr>
              <a:t>	Θεματικές που αφορούν στην καθημερινή ζωή και τα προσωπικά ενδιαφέροντα των μαθητών (υγεία, αθλητισμός, πολιτισμός, κ.α.) και συνδέονται με διάφορες γνωστικές περιοχές του αναλυτικού προγράμματος (ΦΑ, ιστορία, γεωγραφία, κοινωνικές επιστήμες κ.α.)</a:t>
            </a:r>
          </a:p>
          <a:p>
            <a:pPr marL="324000" lvl="0" indent="-324000" algn="r" eaLnBrk="0" hangingPunct="0">
              <a:spcAft>
                <a:spcPts val="600"/>
              </a:spcAft>
              <a:defRPr/>
            </a:pPr>
            <a:r>
              <a:rPr lang="el-GR" altLang="en-US" sz="1600" dirty="0">
                <a:solidFill>
                  <a:srgbClr val="000000"/>
                </a:solidFill>
                <a:latin typeface="+mn-lt"/>
              </a:rPr>
              <a:t>(Μακρής, Γεωργιάδης, &amp; </a:t>
            </a:r>
            <a:r>
              <a:rPr lang="el-GR" altLang="en-US" sz="1600" dirty="0" err="1">
                <a:solidFill>
                  <a:srgbClr val="000000"/>
                </a:solidFill>
                <a:latin typeface="+mn-lt"/>
              </a:rPr>
              <a:t>Μουντάκης</a:t>
            </a:r>
            <a:r>
              <a:rPr lang="el-GR" altLang="en-US" sz="1600" dirty="0">
                <a:solidFill>
                  <a:srgbClr val="000000"/>
                </a:solidFill>
                <a:latin typeface="+mn-lt"/>
              </a:rPr>
              <a:t>, 2017)</a:t>
            </a:r>
            <a:endParaRPr lang="el-GR" altLang="en-US" sz="1600" dirty="0">
              <a:latin typeface="+mn-lt"/>
            </a:endParaRPr>
          </a:p>
        </p:txBody>
      </p:sp>
      <p:pic>
        <p:nvPicPr>
          <p:cNvPr id="8" name="7 - Εικόνα" descr="images (2).jfif"/>
          <p:cNvPicPr>
            <a:picLocks noChangeAspect="1"/>
          </p:cNvPicPr>
          <p:nvPr/>
        </p:nvPicPr>
        <p:blipFill>
          <a:blip r:embed="rId3">
            <a:clrChange>
              <a:clrFrom>
                <a:srgbClr val="EEEEEE"/>
              </a:clrFrom>
              <a:clrTo>
                <a:srgbClr val="EEEEEE">
                  <a:alpha val="0"/>
                </a:srgbClr>
              </a:clrTo>
            </a:clrChange>
          </a:blip>
          <a:stretch>
            <a:fillRect/>
          </a:stretch>
        </p:blipFill>
        <p:spPr>
          <a:xfrm>
            <a:off x="228600" y="1219200"/>
            <a:ext cx="19050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pPr>
              <a:defRPr/>
            </a:pPr>
            <a:r>
              <a:rPr lang="el-GR" sz="3600" b="1" dirty="0">
                <a:solidFill>
                  <a:schemeClr val="tx1"/>
                </a:solidFill>
                <a:latin typeface="+mn-lt"/>
                <a:cs typeface="Times New Roman" pitchFamily="18" charset="0"/>
              </a:rPr>
              <a:t>Βιωματική μάθηση</a:t>
            </a:r>
            <a:endParaRPr lang="en-US" sz="3600" b="1" dirty="0">
              <a:solidFill>
                <a:schemeClr val="tx1"/>
              </a:solidFill>
              <a:latin typeface="+mn-lt"/>
              <a:cs typeface="Times New Roman" pitchFamily="18" charset="0"/>
            </a:endParaRPr>
          </a:p>
        </p:txBody>
      </p:sp>
      <p:sp>
        <p:nvSpPr>
          <p:cNvPr id="7" name="6 - TextBox"/>
          <p:cNvSpPr txBox="1"/>
          <p:nvPr/>
        </p:nvSpPr>
        <p:spPr>
          <a:xfrm>
            <a:off x="2438400" y="1143000"/>
            <a:ext cx="6553200" cy="2123658"/>
          </a:xfrm>
          <a:prstGeom prst="rect">
            <a:avLst/>
          </a:prstGeom>
          <a:solidFill>
            <a:schemeClr val="bg2"/>
          </a:solidFill>
          <a:ln w="28575">
            <a:noFill/>
          </a:ln>
        </p:spPr>
        <p:txBody>
          <a:bodyPr wrap="square" rtlCol="0">
            <a:spAutoFit/>
          </a:bodyPr>
          <a:lstStyle/>
          <a:p>
            <a:pPr algn="just">
              <a:defRPr/>
            </a:pPr>
            <a:r>
              <a:rPr lang="el-GR" sz="2200" b="1" dirty="0">
                <a:latin typeface="+mn-lt"/>
              </a:rPr>
              <a:t>Η βιωματική μάθηση αποτελεί βασικό εργαλείο για τη διδασκαλία της Ο.Π.</a:t>
            </a:r>
          </a:p>
          <a:p>
            <a:pPr algn="just">
              <a:defRPr/>
            </a:pPr>
            <a:r>
              <a:rPr lang="el-GR" sz="2200" dirty="0">
                <a:latin typeface="+mn-lt"/>
              </a:rPr>
              <a:t>Οι μαθητές βιώνουν και διδάσκονται την ηθική στον αθλητισμό, δημιουργώντας ταυτόχρονα ερεθίσματα και γνώσεις σχετικά με αυτήν τη συμπεριφορά, μεταφέροντάς την και στην καθημερινή τους ζωή </a:t>
            </a:r>
          </a:p>
        </p:txBody>
      </p:sp>
      <p:sp>
        <p:nvSpPr>
          <p:cNvPr id="10" name="9 - Ορθογώνιο"/>
          <p:cNvSpPr/>
          <p:nvPr/>
        </p:nvSpPr>
        <p:spPr>
          <a:xfrm>
            <a:off x="304800" y="3429000"/>
            <a:ext cx="8686800" cy="2677656"/>
          </a:xfrm>
          <a:prstGeom prst="rect">
            <a:avLst/>
          </a:prstGeom>
        </p:spPr>
        <p:txBody>
          <a:bodyPr wrap="square">
            <a:spAutoFit/>
          </a:bodyPr>
          <a:lstStyle/>
          <a:p>
            <a:pPr>
              <a:defRPr/>
            </a:pPr>
            <a:r>
              <a:rPr lang="el-GR" sz="2400" dirty="0">
                <a:latin typeface="+mn-lt"/>
              </a:rPr>
              <a:t>Η βιωματική μάθηση </a:t>
            </a:r>
            <a:r>
              <a:rPr lang="el-GR" sz="2400" b="1" dirty="0">
                <a:latin typeface="+mn-lt"/>
              </a:rPr>
              <a:t>στηρίζεται στην εμπειρία των μαθητών </a:t>
            </a:r>
            <a:r>
              <a:rPr lang="el-GR" sz="2400" dirty="0">
                <a:latin typeface="+mn-lt"/>
              </a:rPr>
              <a:t>και στην κοινοτική δυναμική της ομάδας. </a:t>
            </a:r>
          </a:p>
          <a:p>
            <a:pPr>
              <a:defRPr/>
            </a:pPr>
            <a:endParaRPr lang="el-GR" sz="2400" dirty="0">
              <a:latin typeface="+mn-lt"/>
            </a:endParaRPr>
          </a:p>
          <a:p>
            <a:pPr>
              <a:defRPr/>
            </a:pPr>
            <a:r>
              <a:rPr lang="el-GR" sz="2400" dirty="0">
                <a:latin typeface="+mn-lt"/>
              </a:rPr>
              <a:t>Η Ο.Π. μέσω της βιωματικής μάθησης:</a:t>
            </a:r>
          </a:p>
          <a:p>
            <a:pPr>
              <a:defRPr/>
            </a:pPr>
            <a:endParaRPr lang="el-GR" sz="2400" dirty="0">
              <a:latin typeface="+mn-lt"/>
            </a:endParaRPr>
          </a:p>
          <a:p>
            <a:pPr>
              <a:buFont typeface="Wingdings" pitchFamily="2" charset="2"/>
              <a:buChar char="§"/>
              <a:defRPr/>
            </a:pPr>
            <a:r>
              <a:rPr lang="el-GR" sz="2400" dirty="0">
                <a:latin typeface="+mn-lt"/>
              </a:rPr>
              <a:t> αξιοποιεί την βιωμένη εμπειρία των μαθητών</a:t>
            </a:r>
          </a:p>
          <a:p>
            <a:pPr>
              <a:buFont typeface="Wingdings" pitchFamily="2" charset="2"/>
              <a:buChar char="§"/>
              <a:defRPr/>
            </a:pPr>
            <a:r>
              <a:rPr lang="el-GR" sz="2400" dirty="0">
                <a:latin typeface="+mn-lt"/>
              </a:rPr>
              <a:t> αναπτύσσει τις αθλητικές ικανότητες, κοινωνικές και ηθικές αξίες.</a:t>
            </a:r>
            <a:endParaRPr lang="el-GR" dirty="0"/>
          </a:p>
        </p:txBody>
      </p:sp>
      <p:pic>
        <p:nvPicPr>
          <p:cNvPr id="12" name="11 - Εικόνα" descr="play learn.png"/>
          <p:cNvPicPr>
            <a:picLocks noChangeAspect="1"/>
          </p:cNvPicPr>
          <p:nvPr/>
        </p:nvPicPr>
        <p:blipFill>
          <a:blip r:embed="rId3">
            <a:clrChange>
              <a:clrFrom>
                <a:srgbClr val="FFFFFF"/>
              </a:clrFrom>
              <a:clrTo>
                <a:srgbClr val="FFFFFF">
                  <a:alpha val="0"/>
                </a:srgbClr>
              </a:clrTo>
            </a:clrChange>
          </a:blip>
          <a:srcRect r="23637"/>
          <a:stretch>
            <a:fillRect/>
          </a:stretch>
        </p:blipFill>
        <p:spPr>
          <a:xfrm>
            <a:off x="457200" y="228600"/>
            <a:ext cx="1828800" cy="23948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685800" y="3048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Ο κύκλος της βιωματικής μάθησης</a:t>
            </a:r>
          </a:p>
        </p:txBody>
      </p:sp>
      <p:graphicFrame>
        <p:nvGraphicFramePr>
          <p:cNvPr id="8" name="7 - Διάγραμμα"/>
          <p:cNvGraphicFramePr/>
          <p:nvPr/>
        </p:nvGraphicFramePr>
        <p:xfrm>
          <a:off x="0" y="12954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 TextBox"/>
          <p:cNvSpPr txBox="1"/>
          <p:nvPr/>
        </p:nvSpPr>
        <p:spPr>
          <a:xfrm>
            <a:off x="7467600" y="6172200"/>
            <a:ext cx="1295400" cy="369332"/>
          </a:xfrm>
          <a:prstGeom prst="rect">
            <a:avLst/>
          </a:prstGeom>
          <a:noFill/>
        </p:spPr>
        <p:txBody>
          <a:bodyPr wrap="square" rtlCol="0">
            <a:spAutoFit/>
          </a:bodyPr>
          <a:lstStyle/>
          <a:p>
            <a:r>
              <a:rPr lang="en-US" dirty="0">
                <a:latin typeface="+mn-lt"/>
              </a:rPr>
              <a:t>Kolb, 1984</a:t>
            </a:r>
            <a:endParaRPr lang="el-GR" dirty="0">
              <a:latin typeface="+mn-lt"/>
            </a:endParaRPr>
          </a:p>
        </p:txBody>
      </p:sp>
      <p:sp>
        <p:nvSpPr>
          <p:cNvPr id="6" name="5 - TextBox"/>
          <p:cNvSpPr txBox="1"/>
          <p:nvPr/>
        </p:nvSpPr>
        <p:spPr>
          <a:xfrm>
            <a:off x="5486400" y="1676400"/>
            <a:ext cx="1828800" cy="461665"/>
          </a:xfrm>
          <a:prstGeom prst="rect">
            <a:avLst/>
          </a:prstGeom>
          <a:noFill/>
        </p:spPr>
        <p:txBody>
          <a:bodyPr wrap="square" rtlCol="0">
            <a:spAutoFit/>
          </a:bodyPr>
          <a:lstStyle/>
          <a:p>
            <a:r>
              <a:rPr lang="el-GR" sz="2400" b="1" dirty="0">
                <a:latin typeface="+mn-lt"/>
              </a:rPr>
              <a:t>Αισθάνομαι</a:t>
            </a:r>
          </a:p>
        </p:txBody>
      </p:sp>
      <p:sp>
        <p:nvSpPr>
          <p:cNvPr id="7" name="6 - TextBox"/>
          <p:cNvSpPr txBox="1"/>
          <p:nvPr/>
        </p:nvSpPr>
        <p:spPr>
          <a:xfrm>
            <a:off x="7315200" y="3733800"/>
            <a:ext cx="1676400" cy="461665"/>
          </a:xfrm>
          <a:prstGeom prst="rect">
            <a:avLst/>
          </a:prstGeom>
          <a:noFill/>
        </p:spPr>
        <p:txBody>
          <a:bodyPr wrap="square" rtlCol="0">
            <a:spAutoFit/>
          </a:bodyPr>
          <a:lstStyle/>
          <a:p>
            <a:r>
              <a:rPr lang="el-GR" sz="2400" b="1" dirty="0">
                <a:latin typeface="+mn-lt"/>
              </a:rPr>
              <a:t>Παρατηρώ</a:t>
            </a:r>
          </a:p>
        </p:txBody>
      </p:sp>
      <p:sp>
        <p:nvSpPr>
          <p:cNvPr id="9" name="8 - TextBox"/>
          <p:cNvSpPr txBox="1"/>
          <p:nvPr/>
        </p:nvSpPr>
        <p:spPr>
          <a:xfrm>
            <a:off x="5257800" y="5715000"/>
            <a:ext cx="1676400" cy="461665"/>
          </a:xfrm>
          <a:prstGeom prst="rect">
            <a:avLst/>
          </a:prstGeom>
          <a:noFill/>
        </p:spPr>
        <p:txBody>
          <a:bodyPr wrap="square" rtlCol="0">
            <a:spAutoFit/>
          </a:bodyPr>
          <a:lstStyle/>
          <a:p>
            <a:r>
              <a:rPr lang="el-GR" sz="2400" b="1" dirty="0">
                <a:latin typeface="+mn-lt"/>
              </a:rPr>
              <a:t>Σκέφτομαι</a:t>
            </a:r>
          </a:p>
        </p:txBody>
      </p:sp>
      <p:sp>
        <p:nvSpPr>
          <p:cNvPr id="11" name="10 - TextBox"/>
          <p:cNvSpPr txBox="1"/>
          <p:nvPr/>
        </p:nvSpPr>
        <p:spPr>
          <a:xfrm>
            <a:off x="152400" y="3733800"/>
            <a:ext cx="990600" cy="461665"/>
          </a:xfrm>
          <a:prstGeom prst="rect">
            <a:avLst/>
          </a:prstGeom>
          <a:noFill/>
        </p:spPr>
        <p:txBody>
          <a:bodyPr wrap="square" rtlCol="0">
            <a:spAutoFit/>
          </a:bodyPr>
          <a:lstStyle/>
          <a:p>
            <a:r>
              <a:rPr lang="el-GR" sz="2400" b="1" dirty="0" err="1">
                <a:latin typeface="+mn-lt"/>
              </a:rPr>
              <a:t>Δρώ</a:t>
            </a:r>
            <a:endParaRPr lang="el-GR" sz="2400" b="1"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B2018A5B-D471-4E6E-8A30-0E045B81C408}"/>
              </a:ext>
            </a:extLst>
          </p:cNvPr>
          <p:cNvPicPr>
            <a:picLocks noChangeAspect="1"/>
          </p:cNvPicPr>
          <p:nvPr/>
        </p:nvPicPr>
        <p:blipFill rotWithShape="1">
          <a:blip r:embed="rId3"/>
          <a:srcRect t="14808" b="15693"/>
          <a:stretch/>
        </p:blipFill>
        <p:spPr>
          <a:xfrm>
            <a:off x="38100" y="31531"/>
            <a:ext cx="9144000" cy="4724400"/>
          </a:xfrm>
          <a:prstGeom prst="rect">
            <a:avLst/>
          </a:prstGeom>
        </p:spPr>
      </p:pic>
      <p:sp>
        <p:nvSpPr>
          <p:cNvPr id="4" name="TextBox 3">
            <a:extLst>
              <a:ext uri="{FF2B5EF4-FFF2-40B4-BE49-F238E27FC236}">
                <a16:creationId xmlns:a16="http://schemas.microsoft.com/office/drawing/2014/main" id="{8C30316E-556F-40C8-91AD-0D8DB34BE0F0}"/>
              </a:ext>
            </a:extLst>
          </p:cNvPr>
          <p:cNvSpPr txBox="1"/>
          <p:nvPr/>
        </p:nvSpPr>
        <p:spPr>
          <a:xfrm>
            <a:off x="152400" y="4876800"/>
            <a:ext cx="8763000" cy="1631216"/>
          </a:xfrm>
          <a:prstGeom prst="rect">
            <a:avLst/>
          </a:prstGeom>
          <a:noFill/>
        </p:spPr>
        <p:txBody>
          <a:bodyPr wrap="square">
            <a:spAutoFit/>
          </a:bodyPr>
          <a:lstStyle/>
          <a:p>
            <a:pPr algn="ctr"/>
            <a:r>
              <a:rPr lang="el-GR" sz="2000" dirty="0">
                <a:latin typeface="+mn-lt"/>
                <a:cs typeface="Times New Roman" panose="02020603050405020304" pitchFamily="18" charset="0"/>
              </a:rPr>
              <a:t>Οι άνθρωποι </a:t>
            </a:r>
            <a:r>
              <a:rPr lang="el-GR" sz="2000" b="1" dirty="0">
                <a:latin typeface="+mn-lt"/>
                <a:cs typeface="Times New Roman" panose="02020603050405020304" pitchFamily="18" charset="0"/>
              </a:rPr>
              <a:t>αντιλαμβάνονται</a:t>
            </a:r>
            <a:r>
              <a:rPr lang="el-GR" sz="2000" dirty="0">
                <a:latin typeface="+mn-lt"/>
                <a:cs typeface="Times New Roman" panose="02020603050405020304" pitchFamily="18" charset="0"/>
              </a:rPr>
              <a:t> την πραγματικότητα διαφορετικά. Σε νέες καταστάσεις, ορισμένοι ανταποκρίνονται κυρίως </a:t>
            </a:r>
            <a:r>
              <a:rPr lang="el-GR" sz="2000" b="1" dirty="0">
                <a:latin typeface="+mn-lt"/>
                <a:cs typeface="Times New Roman" panose="02020603050405020304" pitchFamily="18" charset="0"/>
              </a:rPr>
              <a:t>συναισθηματικά</a:t>
            </a:r>
            <a:r>
              <a:rPr lang="el-GR" sz="2000" dirty="0">
                <a:latin typeface="+mn-lt"/>
                <a:cs typeface="Times New Roman" panose="02020603050405020304" pitchFamily="18" charset="0"/>
              </a:rPr>
              <a:t>, ενώ κάποιοι άλλοι επιστρατεύουν τη λογική τους </a:t>
            </a:r>
            <a:r>
              <a:rPr lang="el-GR" sz="2000" b="1" dirty="0">
                <a:latin typeface="+mn-lt"/>
                <a:cs typeface="Times New Roman" panose="02020603050405020304" pitchFamily="18" charset="0"/>
              </a:rPr>
              <a:t>σκέψη.</a:t>
            </a:r>
          </a:p>
          <a:p>
            <a:pPr algn="ctr"/>
            <a:r>
              <a:rPr lang="el-GR" sz="2000" dirty="0">
                <a:latin typeface="+mn-lt"/>
                <a:cs typeface="Times New Roman" panose="02020603050405020304" pitchFamily="18" charset="0"/>
              </a:rPr>
              <a:t>Μερικοί λειτουργούν αρχικά </a:t>
            </a:r>
            <a:r>
              <a:rPr lang="el-GR" sz="2000" b="1" dirty="0">
                <a:latin typeface="+mn-lt"/>
                <a:cs typeface="Times New Roman" panose="02020603050405020304" pitchFamily="18" charset="0"/>
              </a:rPr>
              <a:t>ως παρατηρητές </a:t>
            </a:r>
            <a:r>
              <a:rPr lang="el-GR" sz="2000" dirty="0">
                <a:latin typeface="+mn-lt"/>
                <a:cs typeface="Times New Roman" panose="02020603050405020304" pitchFamily="18" charset="0"/>
              </a:rPr>
              <a:t>ενώ άλλοι αντιδρούν περισσότερο </a:t>
            </a:r>
            <a:r>
              <a:rPr lang="el-GR" sz="2000" b="1" dirty="0">
                <a:latin typeface="+mn-lt"/>
                <a:cs typeface="Times New Roman" panose="02020603050405020304" pitchFamily="18" charset="0"/>
              </a:rPr>
              <a:t>ενεργά</a:t>
            </a:r>
            <a:r>
              <a:rPr lang="el-GR" sz="2000" dirty="0">
                <a:latin typeface="+mn-lt"/>
                <a:cs typeface="Times New Roman" panose="02020603050405020304" pitchFamily="18" charset="0"/>
              </a:rPr>
              <a:t>, επιλέγοντας την </a:t>
            </a:r>
            <a:r>
              <a:rPr lang="el-GR" sz="2000" b="1" dirty="0">
                <a:latin typeface="+mn-lt"/>
                <a:cs typeface="Times New Roman" panose="02020603050405020304" pitchFamily="18" charset="0"/>
              </a:rPr>
              <a:t>πράξη.</a:t>
            </a:r>
            <a:r>
              <a:rPr lang="el-GR" sz="2000" dirty="0">
                <a:latin typeface="+mn-lt"/>
                <a:cs typeface="Times New Roman" panose="02020603050405020304" pitchFamily="18" charset="0"/>
              </a:rPr>
              <a:t> </a:t>
            </a:r>
            <a:endParaRPr lang="el-GR" sz="2000" b="1" dirty="0">
              <a:latin typeface="+mn-lt"/>
              <a:cs typeface="Times New Roman" panose="02020603050405020304" pitchFamily="18" charset="0"/>
            </a:endParaRPr>
          </a:p>
        </p:txBody>
      </p:sp>
    </p:spTree>
    <p:extLst>
      <p:ext uri="{BB962C8B-B14F-4D97-AF65-F5344CB8AC3E}">
        <p14:creationId xmlns:p14="http://schemas.microsoft.com/office/powerpoint/2010/main" val="197490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pPr>
              <a:defRPr/>
            </a:pPr>
            <a:r>
              <a:rPr lang="el-GR" sz="3600" b="1" dirty="0">
                <a:solidFill>
                  <a:schemeClr val="tx1"/>
                </a:solidFill>
                <a:latin typeface="+mn-lt"/>
                <a:cs typeface="Times New Roman" pitchFamily="18" charset="0"/>
              </a:rPr>
              <a:t>Βιωματική μάθηση</a:t>
            </a:r>
            <a:endParaRPr lang="en-US" sz="3600" b="1" dirty="0">
              <a:solidFill>
                <a:schemeClr val="tx1"/>
              </a:solidFill>
              <a:latin typeface="+mn-lt"/>
              <a:cs typeface="Times New Roman" pitchFamily="18" charset="0"/>
            </a:endParaRPr>
          </a:p>
        </p:txBody>
      </p:sp>
      <p:sp>
        <p:nvSpPr>
          <p:cNvPr id="7" name="6 - TextBox"/>
          <p:cNvSpPr txBox="1"/>
          <p:nvPr/>
        </p:nvSpPr>
        <p:spPr>
          <a:xfrm>
            <a:off x="2667000" y="1371600"/>
            <a:ext cx="6248400" cy="1569660"/>
          </a:xfrm>
          <a:prstGeom prst="rect">
            <a:avLst/>
          </a:prstGeom>
          <a:noFill/>
          <a:ln w="28575">
            <a:noFill/>
          </a:ln>
        </p:spPr>
        <p:txBody>
          <a:bodyPr wrap="square" rtlCol="0">
            <a:spAutoFit/>
          </a:bodyPr>
          <a:lstStyle/>
          <a:p>
            <a:pPr algn="just">
              <a:defRPr/>
            </a:pPr>
            <a:r>
              <a:rPr lang="el-GR" sz="2400" dirty="0">
                <a:latin typeface="+mn-lt"/>
              </a:rPr>
              <a:t>Η θεωρία του Ολυμπισμού σε συνδυασμό με βιωματικές εμπειρίες αποτελούν το θεμέλιο και την ουσία της διδασκαλίας της Ολυμπιακής Παιδείας. </a:t>
            </a:r>
          </a:p>
        </p:txBody>
      </p:sp>
      <p:pic>
        <p:nvPicPr>
          <p:cNvPr id="6" name="5 - Εικόνα" descr="play learn2.jfif"/>
          <p:cNvPicPr>
            <a:picLocks noChangeAspect="1"/>
          </p:cNvPicPr>
          <p:nvPr/>
        </p:nvPicPr>
        <p:blipFill>
          <a:blip r:embed="rId3"/>
          <a:stretch>
            <a:fillRect/>
          </a:stretch>
        </p:blipFill>
        <p:spPr>
          <a:xfrm>
            <a:off x="228600" y="1219200"/>
            <a:ext cx="1973580" cy="1478280"/>
          </a:xfrm>
          <a:prstGeom prst="rect">
            <a:avLst/>
          </a:prstGeom>
        </p:spPr>
      </p:pic>
      <p:sp>
        <p:nvSpPr>
          <p:cNvPr id="8" name="7 - Ορθογώνιο"/>
          <p:cNvSpPr/>
          <p:nvPr/>
        </p:nvSpPr>
        <p:spPr>
          <a:xfrm>
            <a:off x="381000" y="3581400"/>
            <a:ext cx="8534400" cy="2308324"/>
          </a:xfrm>
          <a:prstGeom prst="rect">
            <a:avLst/>
          </a:prstGeom>
          <a:solidFill>
            <a:schemeClr val="bg2"/>
          </a:solidFill>
        </p:spPr>
        <p:txBody>
          <a:bodyPr wrap="square">
            <a:spAutoFit/>
          </a:bodyPr>
          <a:lstStyle/>
          <a:p>
            <a:pPr algn="just">
              <a:defRPr/>
            </a:pPr>
            <a:r>
              <a:rPr lang="el-GR" sz="2400" i="1" dirty="0">
                <a:latin typeface="+mn-lt"/>
              </a:rPr>
              <a:t>«Η Ολυμπιακή Ιδέα είναι μαζί θεωρία και πράξη........</a:t>
            </a:r>
          </a:p>
          <a:p>
            <a:pPr algn="ctr">
              <a:defRPr/>
            </a:pPr>
            <a:r>
              <a:rPr lang="el-GR" sz="2400" i="1" dirty="0">
                <a:latin typeface="+mn-lt"/>
              </a:rPr>
              <a:t>η γνώση που αποκτάται ως </a:t>
            </a:r>
            <a:r>
              <a:rPr lang="el-GR" sz="2400" i="1" dirty="0" err="1">
                <a:latin typeface="+mn-lt"/>
              </a:rPr>
              <a:t>άθλον</a:t>
            </a:r>
            <a:r>
              <a:rPr lang="el-GR" sz="2400" i="1" dirty="0">
                <a:latin typeface="+mn-lt"/>
              </a:rPr>
              <a:t> πνευματικού, αλλά και σωματικού μαζί αγώνα, συνθέτουν και εκφράζουν την έννοια ενός συστήματος, ενός πανανθρώπινου τρόπου αγωνιστικής σκέψεως, ζωής και δράσεως όλων των νέων και των λαών του κόσμου» (</a:t>
            </a:r>
            <a:r>
              <a:rPr lang="el-GR" sz="1600" i="1" dirty="0" err="1">
                <a:latin typeface="+mn-lt"/>
              </a:rPr>
              <a:t>Καρατασάκης</a:t>
            </a:r>
            <a:r>
              <a:rPr lang="el-GR" sz="1600" i="1" dirty="0">
                <a:latin typeface="+mn-lt"/>
              </a:rPr>
              <a:t>, 1978, σ. 140). </a:t>
            </a:r>
            <a:endParaRPr lang="el-GR" sz="16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p>
            <a:pPr>
              <a:defRPr/>
            </a:pPr>
            <a:r>
              <a:rPr lang="el-GR" sz="3600" b="1" dirty="0">
                <a:solidFill>
                  <a:schemeClr val="tx1"/>
                </a:solidFill>
                <a:latin typeface="+mn-lt"/>
                <a:cs typeface="Times New Roman" pitchFamily="18" charset="0"/>
              </a:rPr>
              <a:t>Τεχνικές διδασκαλίας</a:t>
            </a:r>
            <a:endParaRPr lang="en-US" sz="36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219200"/>
            <a:ext cx="8610600" cy="4876800"/>
          </a:xfrm>
        </p:spPr>
        <p:txBody>
          <a:bodyPr>
            <a:normAutofit/>
          </a:bodyPr>
          <a:lstStyle/>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b="1" dirty="0"/>
              <a:t>Εκπαιδευτικές τεχνικές μέσα στην τάξη</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Καταιγισμός ιδεών</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Παιχνίδια ρόλων</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Προσομοιώσεις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Εργασία σε ομάδες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Μελέτες περίπτωσης</a:t>
            </a:r>
            <a:endParaRPr lang="en-US" sz="2400" dirty="0"/>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el-GR" sz="2400" dirty="0"/>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b="1" dirty="0"/>
              <a:t>Εκπαιδευτικές τεχνικές έξω από την τάξη</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Ομαδικές ασκήσεις/παιχνίδια με στόχο την ενίσχυση της ομαδικότητας, την ανάπτυξη της συνεργασίας και επικοινωνίας ανεξάρτητα από το φύλο, την εθνικότητα, τη θρησκεία κτλ, την εκμάθηση κινητικών δεξιοτήτων και τη λήψη αποφάσεων.</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el-GR" sz="2400" dirty="0"/>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el-GR" sz="2400" dirty="0"/>
          </a:p>
        </p:txBody>
      </p:sp>
      <p:pic>
        <p:nvPicPr>
          <p:cNvPr id="8" name="7 - Εικόνα" descr="tch.jfif"/>
          <p:cNvPicPr>
            <a:picLocks noChangeAspect="1"/>
          </p:cNvPicPr>
          <p:nvPr/>
        </p:nvPicPr>
        <p:blipFill>
          <a:blip r:embed="rId3">
            <a:clrChange>
              <a:clrFrom>
                <a:srgbClr val="E3E3E3"/>
              </a:clrFrom>
              <a:clrTo>
                <a:srgbClr val="E3E3E3">
                  <a:alpha val="0"/>
                </a:srgbClr>
              </a:clrTo>
            </a:clrChange>
          </a:blip>
          <a:stretch>
            <a:fillRect/>
          </a:stretch>
        </p:blipFill>
        <p:spPr>
          <a:xfrm>
            <a:off x="6172200" y="1752600"/>
            <a:ext cx="2430780" cy="18207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pPr>
              <a:defRPr/>
            </a:pPr>
            <a:r>
              <a:rPr lang="el-GR" sz="3600" b="1" dirty="0">
                <a:solidFill>
                  <a:schemeClr val="tx1"/>
                </a:solidFill>
                <a:latin typeface="+mn-lt"/>
                <a:cs typeface="Times New Roman" pitchFamily="18" charset="0"/>
              </a:rPr>
              <a:t>Δραστηριότητες</a:t>
            </a:r>
            <a:endParaRPr lang="en-US" sz="36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066800"/>
            <a:ext cx="8534400" cy="4876800"/>
          </a:xfrm>
        </p:spPr>
        <p:txBody>
          <a:bodyPr>
            <a:normAutofit lnSpcReduction="10000"/>
          </a:bodyPr>
          <a:lstStyle/>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	Για την επιλογή των εκπαιδευτικών δραστηριοτήτων, θα πρέπει ο/η ΚΦΑ να λαμβάνει υπόψη τους παρακάτω παράγοντες: </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α) η δραστηριότητα πρέπει να είναι </a:t>
            </a:r>
            <a:r>
              <a:rPr lang="el-GR" sz="2400" b="1" dirty="0"/>
              <a:t>ενδιαφέρουσα</a:t>
            </a:r>
            <a:r>
              <a:rPr lang="el-GR" sz="2400" dirty="0"/>
              <a:t> για το μαθητή, έτσι ώστε να του δίνεται η δυνατότητα να εκφράζει τη δημιουργικότητά του, αλλά και </a:t>
            </a:r>
            <a:r>
              <a:rPr lang="el-GR" sz="2400" b="1" dirty="0"/>
              <a:t>να συμμετέχει </a:t>
            </a:r>
            <a:r>
              <a:rPr lang="el-GR" sz="2400" dirty="0"/>
              <a:t>σε αυτή με πολλούς τρόπους εκτέλεσης, </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β) να αποτελεί πρόκληση και να είναι </a:t>
            </a:r>
            <a:r>
              <a:rPr lang="el-GR" sz="2400" b="1" dirty="0"/>
              <a:t>σύμφωνη με τις δυνατότητες </a:t>
            </a:r>
            <a:r>
              <a:rPr lang="el-GR" sz="2400" dirty="0"/>
              <a:t>του μαθητή ώστε να μπορεί και να την πραγματοποιήσει, </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γ) να οδηγεί σε </a:t>
            </a:r>
            <a:r>
              <a:rPr lang="el-GR" sz="2400" b="1" dirty="0"/>
              <a:t>ανατροφοδότηση</a:t>
            </a:r>
            <a:r>
              <a:rPr lang="el-GR" sz="2400" dirty="0"/>
              <a:t> (</a:t>
            </a:r>
            <a:r>
              <a:rPr lang="el-GR" sz="2400" dirty="0" err="1"/>
              <a:t>feedback</a:t>
            </a:r>
            <a:r>
              <a:rPr lang="el-GR" sz="2400" dirty="0"/>
              <a:t>) ώστε να αξιολογείται η αποτελεσματικότητα και η επίτευξη των στόχων, </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δ) να μπορούν οι μαθητές </a:t>
            </a:r>
            <a:r>
              <a:rPr lang="el-GR" sz="2400" b="1" dirty="0"/>
              <a:t>να εργαστούν ομαδικά</a:t>
            </a:r>
            <a:r>
              <a:rPr lang="el-GR" sz="2400" dirty="0"/>
              <a:t>, να μοιραστούν ιδέες, να έχουν ουσιαστική συμμετοχή για την επίτευξη ενός κοινού στόχου</a:t>
            </a:r>
          </a:p>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t>ε) να συμβάλλει στην ανάπτυξη των </a:t>
            </a:r>
            <a:r>
              <a:rPr lang="el-GR" sz="2400" b="1" dirty="0"/>
              <a:t>ψυχοκοινωνικών, γνωστικών και συναισθηματικών</a:t>
            </a:r>
            <a:r>
              <a:rPr lang="el-GR" sz="2400" dirty="0"/>
              <a:t> ικανοτήτων των μαθητών</a:t>
            </a:r>
            <a:endParaRPr lang="el-GR" sz="1600" dirty="0"/>
          </a:p>
        </p:txBody>
      </p:sp>
      <p:pic>
        <p:nvPicPr>
          <p:cNvPr id="10" name="9 - Εικόνα" descr="images (3).png"/>
          <p:cNvPicPr>
            <a:picLocks noChangeAspect="1"/>
          </p:cNvPicPr>
          <p:nvPr/>
        </p:nvPicPr>
        <p:blipFill>
          <a:blip r:embed="rId3">
            <a:clrChange>
              <a:clrFrom>
                <a:srgbClr val="FFFFFF"/>
              </a:clrFrom>
              <a:clrTo>
                <a:srgbClr val="FFFFFF">
                  <a:alpha val="0"/>
                </a:srgbClr>
              </a:clrTo>
            </a:clrChange>
          </a:blip>
          <a:srcRect b="8696"/>
          <a:stretch>
            <a:fillRect/>
          </a:stretch>
        </p:blipFill>
        <p:spPr>
          <a:xfrm>
            <a:off x="7475220" y="5257800"/>
            <a:ext cx="1668780" cy="1600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normAutofit/>
          </a:bodyPr>
          <a:lstStyle/>
          <a:p>
            <a:pPr>
              <a:defRPr/>
            </a:pPr>
            <a:r>
              <a:rPr lang="el-GR" sz="3600" b="1" dirty="0">
                <a:latin typeface="+mn-lt"/>
                <a:cs typeface="Times New Roman" pitchFamily="18" charset="0"/>
              </a:rPr>
              <a:t>Εισαγωγική δραστηριότητα</a:t>
            </a:r>
            <a:endParaRPr lang="en-US" sz="36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838200"/>
            <a:ext cx="8534400" cy="1447800"/>
          </a:xfrm>
        </p:spPr>
        <p:txBody>
          <a:bodyPr>
            <a:normAutofit/>
          </a:bodyPr>
          <a:lstStyle/>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n-US" sz="2400" dirty="0"/>
              <a:t>	</a:t>
            </a:r>
            <a:r>
              <a:rPr lang="el-GR" sz="2400" dirty="0"/>
              <a:t>Αφιερώστε 5-10 λεπτά για να συστηθείτε στα παιδιά και για να τους παρουσιάσετε τους στόχους της Ολυμπιακής παιδείας. Στη συνέχεια δημιουργήστε μαζί με τα παιδιά ένα </a:t>
            </a:r>
            <a:r>
              <a:rPr lang="el-GR" sz="2400" b="1" dirty="0"/>
              <a:t>πρωτόκολλο</a:t>
            </a:r>
            <a:r>
              <a:rPr lang="el-GR" sz="2400" dirty="0"/>
              <a:t> με κάποιους κανόνες για την ομαλότερη διεξαγωγή του μαθήματος. </a:t>
            </a:r>
          </a:p>
        </p:txBody>
      </p:sp>
      <p:sp>
        <p:nvSpPr>
          <p:cNvPr id="5" name="4 - TextBox"/>
          <p:cNvSpPr txBox="1"/>
          <p:nvPr/>
        </p:nvSpPr>
        <p:spPr>
          <a:xfrm>
            <a:off x="381000" y="2327529"/>
            <a:ext cx="8382000" cy="4253472"/>
          </a:xfrm>
          <a:prstGeom prst="rect">
            <a:avLst/>
          </a:prstGeom>
          <a:noFill/>
          <a:ln w="28575">
            <a:solidFill>
              <a:schemeClr val="tx1"/>
            </a:solidFill>
          </a:ln>
        </p:spPr>
        <p:txBody>
          <a:bodyPr wrap="square" rtlCol="0">
            <a:spAutoFit/>
          </a:bodyPr>
          <a:lstStyle/>
          <a:p>
            <a:pPr marL="269875" indent="-269875" algn="just">
              <a:lnSpc>
                <a:spcPct val="80000"/>
              </a:lnSpc>
              <a:spcBef>
                <a:spcPts val="600"/>
              </a:spcBef>
              <a:buClr>
                <a:schemeClr val="tx1"/>
              </a:buClr>
              <a:buSzPct val="8500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b="1" dirty="0">
                <a:latin typeface="+mn-lt"/>
              </a:rPr>
              <a:t>Παραδείγματα:</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Ακούμε ο ένας τον άλλο, μιλάμε ένας</a:t>
            </a:r>
            <a:r>
              <a:rPr lang="en-US" sz="2400" dirty="0">
                <a:latin typeface="+mn-lt"/>
              </a:rPr>
              <a:t>-</a:t>
            </a:r>
            <a:r>
              <a:rPr lang="el-GR" sz="2400" dirty="0">
                <a:latin typeface="+mn-lt"/>
              </a:rPr>
              <a:t>ένας και όχι όλοι μαζί, δεν διακόπτουμε</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Έρχομαι στη ώρα στο μάθημά μου</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Προσπαθώ όσο περισσότερο μπορώ</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Δεν πληγώνω τους άλλους (σωματικά ή λεκτικά)</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Προσέχω τον εαυτό μου, την τάξη μου, το σχολείο</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Δεν πετάω σκουπίδια, δεν γράφω σε τοίχους/θρανία</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Όλες οι διαφωνίες θα λύνονται με συζήτηση – Η συζήτηση θα σταματάει μόνο όταν υπάρξει κοινή συμφωνία για οποιοδήποτε θέμα προκύπτει ανάμεσά μας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Συνεργαζόμαστε και βοηθάμε τους άλλους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normAutofit/>
          </a:bodyPr>
          <a:lstStyle/>
          <a:p>
            <a:pPr>
              <a:defRPr/>
            </a:pPr>
            <a:r>
              <a:rPr lang="el-GR" sz="3600" b="1" dirty="0">
                <a:latin typeface="+mn-lt"/>
                <a:cs typeface="Times New Roman" pitchFamily="18" charset="0"/>
              </a:rPr>
              <a:t>Εισαγωγική δραστηριότητα</a:t>
            </a:r>
            <a:endParaRPr lang="en-US" sz="3600" b="1" dirty="0">
              <a:solidFill>
                <a:schemeClr val="tx1"/>
              </a:solidFill>
              <a:latin typeface="+mn-lt"/>
              <a:cs typeface="Times New Roman" pitchFamily="18" charset="0"/>
            </a:endParaRPr>
          </a:p>
        </p:txBody>
      </p:sp>
      <p:sp>
        <p:nvSpPr>
          <p:cNvPr id="5" name="4 - TextBox"/>
          <p:cNvSpPr txBox="1"/>
          <p:nvPr/>
        </p:nvSpPr>
        <p:spPr>
          <a:xfrm>
            <a:off x="381000" y="1981200"/>
            <a:ext cx="8382000" cy="3277820"/>
          </a:xfrm>
          <a:prstGeom prst="rect">
            <a:avLst/>
          </a:prstGeom>
          <a:noFill/>
          <a:ln w="28575">
            <a:solidFill>
              <a:schemeClr val="tx1"/>
            </a:solidFill>
          </a:ln>
        </p:spPr>
        <p:txBody>
          <a:bodyPr wrap="square" rtlCol="0">
            <a:spAutoFit/>
          </a:bodyPr>
          <a:lstStyle/>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Ζήστε από τα παιδιά να αποφασίσουν τι θα συμβαίνει όταν κάποιοι δεν τηρούν την συμφωνία/πρωτόκολλο. </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Προτρέψτε τους να μη βάλουν ποινές, απλώς οι υπεύθυνοι να ζητούν συγνώμη από τους θιγόμενους και να υπόσχονται ότι αυτό που έγινε δεν θα επαναληφθεί</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Τονίστε ότι αυτή είναι μια συμφωνία που υπέγραψαν και όχι κανόνες που τους επιβάλλονται</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Σε τυχόν υπαναχωρήσεις κατά τη διάρκεια της χρονιάς θυμίστε τους ότι οι ίδιοι έκαναν αυτές τις προτάσεις και ότι σκοπός αυτής της συμφωνίας είναι να έχουν όλοι το μέγιστο όφελος. </a:t>
            </a:r>
          </a:p>
        </p:txBody>
      </p:sp>
      <p:sp>
        <p:nvSpPr>
          <p:cNvPr id="8" name="7 - TextBox"/>
          <p:cNvSpPr txBox="1"/>
          <p:nvPr/>
        </p:nvSpPr>
        <p:spPr>
          <a:xfrm>
            <a:off x="2743200" y="5562600"/>
            <a:ext cx="6019800" cy="400110"/>
          </a:xfrm>
          <a:prstGeom prst="rect">
            <a:avLst/>
          </a:prstGeom>
          <a:noFill/>
        </p:spPr>
        <p:txBody>
          <a:bodyPr wrap="square" rtlCol="0">
            <a:spAutoFit/>
          </a:bodyPr>
          <a:lstStyle/>
          <a:p>
            <a:r>
              <a:rPr lang="el-GR" sz="2000" i="1" dirty="0">
                <a:latin typeface="+mn-lt"/>
              </a:rPr>
              <a:t>Πηγή: Η ολυμπιακή παιδεία από τη θεωρία στην πράξη</a:t>
            </a:r>
            <a:endParaRPr lang="el-GR" i="1" dirty="0"/>
          </a:p>
        </p:txBody>
      </p:sp>
      <p:pic>
        <p:nvPicPr>
          <p:cNvPr id="9" name="8 - Εικόνα" descr="tch.jfif"/>
          <p:cNvPicPr>
            <a:picLocks noChangeAspect="1"/>
          </p:cNvPicPr>
          <p:nvPr/>
        </p:nvPicPr>
        <p:blipFill>
          <a:blip r:embed="rId3">
            <a:clrChange>
              <a:clrFrom>
                <a:srgbClr val="EAEAEA"/>
              </a:clrFrom>
              <a:clrTo>
                <a:srgbClr val="EAEAEA">
                  <a:alpha val="0"/>
                </a:srgbClr>
              </a:clrTo>
            </a:clrChange>
          </a:blip>
          <a:stretch>
            <a:fillRect/>
          </a:stretch>
        </p:blipFill>
        <p:spPr>
          <a:xfrm>
            <a:off x="7322820" y="457200"/>
            <a:ext cx="1821180" cy="1295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creenshot (57).png"/>
          <p:cNvPicPr>
            <a:picLocks noChangeAspect="1"/>
          </p:cNvPicPr>
          <p:nvPr/>
        </p:nvPicPr>
        <p:blipFill>
          <a:blip r:embed="rId2"/>
          <a:srcRect l="19167" t="10000" r="24167" b="22689"/>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77240"/>
          </a:xfrm>
        </p:spPr>
        <p:txBody>
          <a:bodyPr>
            <a:normAutofit/>
          </a:bodyPr>
          <a:lstStyle/>
          <a:p>
            <a:r>
              <a:rPr lang="el-GR" sz="4000" b="1" dirty="0">
                <a:solidFill>
                  <a:schemeClr val="tx1"/>
                </a:solidFill>
              </a:rPr>
              <a:t>Η Ολυμπιακή Παιδεία</a:t>
            </a:r>
          </a:p>
        </p:txBody>
      </p:sp>
      <p:sp>
        <p:nvSpPr>
          <p:cNvPr id="3" name="Content Placeholder 2"/>
          <p:cNvSpPr>
            <a:spLocks noGrp="1"/>
          </p:cNvSpPr>
          <p:nvPr>
            <p:ph idx="1"/>
          </p:nvPr>
        </p:nvSpPr>
        <p:spPr>
          <a:xfrm>
            <a:off x="228600" y="990600"/>
            <a:ext cx="8763000" cy="1295400"/>
          </a:xfrm>
          <a:ln w="28575">
            <a:solidFill>
              <a:schemeClr val="tx1"/>
            </a:solidFill>
          </a:ln>
        </p:spPr>
        <p:txBody>
          <a:bodyPr>
            <a:normAutofit/>
          </a:bodyPr>
          <a:lstStyle/>
          <a:p>
            <a:pPr algn="just">
              <a:buNone/>
            </a:pPr>
            <a:r>
              <a:rPr lang="el-GR" sz="2400" dirty="0"/>
              <a:t>	Ο </a:t>
            </a:r>
            <a:r>
              <a:rPr lang="en-US" sz="2400" dirty="0"/>
              <a:t>Parry (2004) </a:t>
            </a:r>
            <a:r>
              <a:rPr lang="el-GR" sz="2400" dirty="0"/>
              <a:t>αναφέρει ότι στον Ολυμπιακό Χάρτη υπάρχει αλληλένδετη σχέση ανάμεσα στην Ολυμπιακή φιλοσοφία, την ηθική και την παιδεία</a:t>
            </a:r>
          </a:p>
        </p:txBody>
      </p:sp>
      <p:sp>
        <p:nvSpPr>
          <p:cNvPr id="6" name="Title 1"/>
          <p:cNvSpPr txBox="1">
            <a:spLocks/>
          </p:cNvSpPr>
          <p:nvPr/>
        </p:nvSpPr>
        <p:spPr>
          <a:xfrm>
            <a:off x="533400" y="2514600"/>
            <a:ext cx="8305800" cy="685800"/>
          </a:xfrm>
          <a:prstGeom prst="rect">
            <a:avLst/>
          </a:prstGeom>
          <a:solidFill>
            <a:schemeClr val="bg2"/>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a:ln>
                  <a:noFill/>
                </a:ln>
                <a:solidFill>
                  <a:schemeClr val="tx1"/>
                </a:solidFill>
                <a:effectLst/>
                <a:uLnTx/>
                <a:uFillTx/>
                <a:latin typeface="+mj-lt"/>
                <a:ea typeface="+mj-ea"/>
                <a:cs typeface="+mj-cs"/>
              </a:rPr>
              <a:t>Στόχοι</a:t>
            </a:r>
          </a:p>
        </p:txBody>
      </p:sp>
      <p:sp>
        <p:nvSpPr>
          <p:cNvPr id="7" name="6 - Ορθογώνιο"/>
          <p:cNvSpPr/>
          <p:nvPr/>
        </p:nvSpPr>
        <p:spPr>
          <a:xfrm>
            <a:off x="228600" y="3429000"/>
            <a:ext cx="8763000" cy="3046988"/>
          </a:xfrm>
          <a:prstGeom prst="rect">
            <a:avLst/>
          </a:prstGeom>
        </p:spPr>
        <p:txBody>
          <a:bodyPr wrap="square">
            <a:spAutoFit/>
          </a:bodyPr>
          <a:lstStyle/>
          <a:p>
            <a:r>
              <a:rPr lang="el-GR" sz="2400" dirty="0">
                <a:latin typeface="+mn-lt"/>
              </a:rPr>
              <a:t>1.Η ολοκληρωμένη και αρμονική ανάπτυξη του ατόμου. </a:t>
            </a:r>
          </a:p>
          <a:p>
            <a:r>
              <a:rPr lang="el-GR" sz="2400" dirty="0">
                <a:latin typeface="+mn-lt"/>
              </a:rPr>
              <a:t>2.Η αναζήτηση της υπεροχής και του επιτεύγματος. </a:t>
            </a:r>
          </a:p>
          <a:p>
            <a:r>
              <a:rPr lang="el-GR" sz="2400" dirty="0">
                <a:latin typeface="+mn-lt"/>
              </a:rPr>
              <a:t>3.Η αγωνιστική αθλητική δραστηριότητα μέσα από την προσπάθεια. </a:t>
            </a:r>
          </a:p>
          <a:p>
            <a:r>
              <a:rPr lang="el-GR" sz="2400" dirty="0">
                <a:latin typeface="+mn-lt"/>
              </a:rPr>
              <a:t>4.Ο αμοιβαίος σεβασμός, η δικαιοσύνη, η ισότητα και η ευθυδικία. </a:t>
            </a:r>
          </a:p>
          <a:p>
            <a:r>
              <a:rPr lang="el-GR" sz="2400" dirty="0">
                <a:latin typeface="+mn-lt"/>
              </a:rPr>
              <a:t>5.Η δημιουργία σταθερών προσωπικών ανθρώπινων σχέσεων φιλίας. </a:t>
            </a:r>
          </a:p>
          <a:p>
            <a:r>
              <a:rPr lang="el-GR" sz="2400" dirty="0">
                <a:latin typeface="+mn-lt"/>
              </a:rPr>
              <a:t>6.Η δημιουργία διεθνών σχέσεων ειρήνης, ανεκτικότητας και κατανόησης </a:t>
            </a:r>
            <a:r>
              <a:rPr lang="el-GR" sz="1600" dirty="0"/>
              <a:t>(</a:t>
            </a:r>
            <a:r>
              <a:rPr lang="el-GR" sz="1600" dirty="0" err="1"/>
              <a:t>Parry</a:t>
            </a:r>
            <a:r>
              <a:rPr lang="el-GR" sz="1600" dirty="0"/>
              <a:t>, 2004</a:t>
            </a:r>
          </a:p>
        </p:txBody>
      </p:sp>
      <p:pic>
        <p:nvPicPr>
          <p:cNvPr id="10" name="9 - Εικόνα" descr="download (4).jfif"/>
          <p:cNvPicPr>
            <a:picLocks noChangeAspect="1"/>
          </p:cNvPicPr>
          <p:nvPr/>
        </p:nvPicPr>
        <p:blipFill>
          <a:blip r:embed="rId2">
            <a:clrChange>
              <a:clrFrom>
                <a:srgbClr val="FFFFFF"/>
              </a:clrFrom>
              <a:clrTo>
                <a:srgbClr val="FFFFFF">
                  <a:alpha val="0"/>
                </a:srgbClr>
              </a:clrTo>
            </a:clrChange>
          </a:blip>
          <a:stretch>
            <a:fillRect/>
          </a:stretch>
        </p:blipFill>
        <p:spPr>
          <a:xfrm>
            <a:off x="6934200" y="1752600"/>
            <a:ext cx="2004060" cy="14630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creenshot (59).png"/>
          <p:cNvPicPr>
            <a:picLocks noChangeAspect="1"/>
          </p:cNvPicPr>
          <p:nvPr/>
        </p:nvPicPr>
        <p:blipFill>
          <a:blip r:embed="rId2"/>
          <a:srcRect l="19167" t="10000" r="23333" b="5556"/>
          <a:stretch>
            <a:fillRect/>
          </a:stretch>
        </p:blipFill>
        <p:spPr>
          <a:xfrm>
            <a:off x="0" y="-13252"/>
            <a:ext cx="9144000" cy="68712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685800"/>
          </a:xfrm>
        </p:spPr>
        <p:txBody>
          <a:bodyPr>
            <a:normAutofit/>
          </a:bodyPr>
          <a:lstStyle/>
          <a:p>
            <a:pPr eaLnBrk="1" fontAlgn="auto" hangingPunct="1">
              <a:spcAft>
                <a:spcPts val="0"/>
              </a:spcAft>
              <a:defRPr/>
            </a:pPr>
            <a:r>
              <a:rPr lang="el-GR" sz="3600" b="1" dirty="0">
                <a:cs typeface="Times New Roman" pitchFamily="18" charset="0"/>
              </a:rPr>
              <a:t>Η Ολυμπιακή βδομάδα στα σχολεία</a:t>
            </a:r>
            <a:endParaRPr lang="en-US" sz="3600" b="1" dirty="0">
              <a:solidFill>
                <a:schemeClr val="tx1"/>
              </a:solidFill>
              <a:cs typeface="Times New Roman" pitchFamily="18" charset="0"/>
            </a:endParaRPr>
          </a:p>
        </p:txBody>
      </p:sp>
      <p:sp>
        <p:nvSpPr>
          <p:cNvPr id="6" name="Content Placeholder 5"/>
          <p:cNvSpPr>
            <a:spLocks noGrp="1"/>
          </p:cNvSpPr>
          <p:nvPr>
            <p:ph idx="1"/>
          </p:nvPr>
        </p:nvSpPr>
        <p:spPr>
          <a:xfrm>
            <a:off x="4419600" y="1066800"/>
            <a:ext cx="4495800" cy="4876800"/>
          </a:xfrm>
        </p:spPr>
        <p:txBody>
          <a:bodyPr>
            <a:normAutofit lnSpcReduction="10000"/>
          </a:bodyPr>
          <a:lstStyle/>
          <a:p>
            <a:pPr algn="ctr">
              <a:buNone/>
            </a:pPr>
            <a:r>
              <a:rPr lang="el-GR" sz="2400" b="1" dirty="0"/>
              <a:t>Δράσεις με στόχο</a:t>
            </a:r>
          </a:p>
          <a:p>
            <a:pPr algn="just">
              <a:buFont typeface="Wingdings" pitchFamily="2" charset="2"/>
              <a:buChar char="§"/>
            </a:pPr>
            <a:r>
              <a:rPr lang="el-GR" sz="2400" dirty="0"/>
              <a:t>Την ανάδειξη της μορφωτικής και εκπαιδευτικής αξίας των ΟΑ</a:t>
            </a:r>
          </a:p>
          <a:p>
            <a:pPr algn="just">
              <a:buFont typeface="Wingdings" pitchFamily="2" charset="2"/>
              <a:buChar char="§"/>
            </a:pPr>
            <a:r>
              <a:rPr lang="el-GR" sz="2400" dirty="0"/>
              <a:t>Την απόκτηση γνώσεων για την ιστορία και το πνεύμα των ολυμπιακών αγώνων</a:t>
            </a:r>
          </a:p>
          <a:p>
            <a:pPr algn="just">
              <a:buFont typeface="Wingdings" pitchFamily="2" charset="2"/>
              <a:buChar char="§"/>
            </a:pPr>
            <a:r>
              <a:rPr lang="el-GR" sz="2400" dirty="0"/>
              <a:t>Την κατανόηση αξιών που πρεσβεύει ο αθλητισμός και την ανάπτυξη κοινωνικών δεξιοτήτων</a:t>
            </a:r>
          </a:p>
          <a:p>
            <a:pPr algn="just">
              <a:buFont typeface="Wingdings" pitchFamily="2" charset="2"/>
              <a:buChar char="§"/>
            </a:pPr>
            <a:r>
              <a:rPr lang="el-GR" sz="2400" dirty="0"/>
              <a:t>Την ευαισθητοποίηση σε αξίες όπως ο σεβασμός, η φιλία, η αριστεία και η αλληλεγγύη. </a:t>
            </a:r>
          </a:p>
        </p:txBody>
      </p:sp>
      <p:sp>
        <p:nvSpPr>
          <p:cNvPr id="9" name="8 - TextBox"/>
          <p:cNvSpPr txBox="1"/>
          <p:nvPr/>
        </p:nvSpPr>
        <p:spPr>
          <a:xfrm>
            <a:off x="379095" y="4852554"/>
            <a:ext cx="3810000" cy="830997"/>
          </a:xfrm>
          <a:prstGeom prst="rect">
            <a:avLst/>
          </a:prstGeom>
          <a:noFill/>
          <a:ln w="28575">
            <a:solidFill>
              <a:schemeClr val="accent2"/>
            </a:solidFill>
          </a:ln>
        </p:spPr>
        <p:txBody>
          <a:bodyPr wrap="square" rtlCol="0">
            <a:spAutoFit/>
          </a:bodyPr>
          <a:lstStyle/>
          <a:p>
            <a:pPr algn="ctr"/>
            <a:r>
              <a:rPr lang="el-GR" sz="2400" dirty="0">
                <a:latin typeface="+mn-lt"/>
              </a:rPr>
              <a:t>Μαθητές Δημοτικών και γυμνασίων</a:t>
            </a:r>
          </a:p>
        </p:txBody>
      </p:sp>
      <p:pic>
        <p:nvPicPr>
          <p:cNvPr id="10" name="9 - Εικόνα" descr="ολυμπικ.jfif"/>
          <p:cNvPicPr>
            <a:picLocks noChangeAspect="1"/>
          </p:cNvPicPr>
          <p:nvPr/>
        </p:nvPicPr>
        <p:blipFill>
          <a:blip r:embed="rId3"/>
          <a:stretch>
            <a:fillRect/>
          </a:stretch>
        </p:blipFill>
        <p:spPr>
          <a:xfrm>
            <a:off x="228600" y="1269372"/>
            <a:ext cx="4110990" cy="30792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838200"/>
          </a:xfrm>
        </p:spPr>
        <p:txBody>
          <a:bodyPr>
            <a:normAutofit/>
          </a:bodyPr>
          <a:lstStyle/>
          <a:p>
            <a:pPr eaLnBrk="1" fontAlgn="auto" hangingPunct="1">
              <a:spcAft>
                <a:spcPts val="0"/>
              </a:spcAft>
              <a:defRPr/>
            </a:pPr>
            <a:r>
              <a:rPr lang="el-GR" sz="3600" b="1" dirty="0">
                <a:cs typeface="Times New Roman" pitchFamily="18" charset="0"/>
              </a:rPr>
              <a:t>Η Ολυμπιακή βδομάδα στα σχολεία</a:t>
            </a:r>
            <a:endParaRPr lang="en-US" sz="3600" b="1" dirty="0">
              <a:solidFill>
                <a:schemeClr val="tx1"/>
              </a:solidFill>
              <a:cs typeface="Times New Roman" pitchFamily="18" charset="0"/>
            </a:endParaRPr>
          </a:p>
        </p:txBody>
      </p:sp>
      <p:sp>
        <p:nvSpPr>
          <p:cNvPr id="6" name="Content Placeholder 5"/>
          <p:cNvSpPr>
            <a:spLocks noGrp="1"/>
          </p:cNvSpPr>
          <p:nvPr>
            <p:ph idx="1"/>
          </p:nvPr>
        </p:nvSpPr>
        <p:spPr>
          <a:xfrm>
            <a:off x="4419600" y="1066800"/>
            <a:ext cx="4495800" cy="4876800"/>
          </a:xfrm>
        </p:spPr>
        <p:txBody>
          <a:bodyPr>
            <a:normAutofit/>
          </a:bodyPr>
          <a:lstStyle/>
          <a:p>
            <a:pPr algn="just">
              <a:buFont typeface="Wingdings" pitchFamily="2" charset="2"/>
              <a:buChar char="§"/>
            </a:pPr>
            <a:r>
              <a:rPr lang="el-GR" sz="2400" dirty="0"/>
              <a:t>Διαδικτυακές συναντήσεις μέσω διαδικτυακής πλατφόρμας (ολυμπιακά μουσεία, συζητήσεις με ολυμπιονίκες, διατροφή και υγιεινός τρόπος να ζεις κλπ)</a:t>
            </a:r>
          </a:p>
          <a:p>
            <a:pPr algn="just">
              <a:buFont typeface="Wingdings" pitchFamily="2" charset="2"/>
              <a:buChar char="§"/>
            </a:pPr>
            <a:r>
              <a:rPr lang="el-GR" sz="2400" dirty="0"/>
              <a:t>Αθλητικές κινητικές δραστηριότητες</a:t>
            </a:r>
          </a:p>
          <a:p>
            <a:pPr algn="just">
              <a:buFont typeface="Wingdings" pitchFamily="2" charset="2"/>
              <a:buChar char="§"/>
            </a:pPr>
            <a:r>
              <a:rPr lang="el-GR" sz="2400" dirty="0"/>
              <a:t>Καλλιτεχνικές δημιουργίες με θέμα τους ΟΑ, τα αθλήματα, τις αξίες κτλ</a:t>
            </a:r>
            <a:endParaRPr lang="en-US" sz="2400" dirty="0"/>
          </a:p>
        </p:txBody>
      </p:sp>
      <p:pic>
        <p:nvPicPr>
          <p:cNvPr id="10" name="9 - Εικόνα" descr="2021_06_03 Olympic Week (03).png"/>
          <p:cNvPicPr>
            <a:picLocks noChangeAspect="1"/>
          </p:cNvPicPr>
          <p:nvPr/>
        </p:nvPicPr>
        <p:blipFill>
          <a:blip r:embed="rId3"/>
          <a:stretch>
            <a:fillRect/>
          </a:stretch>
        </p:blipFill>
        <p:spPr>
          <a:xfrm>
            <a:off x="304800" y="1752600"/>
            <a:ext cx="3928533" cy="2438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81000" y="914400"/>
            <a:ext cx="8610600" cy="1569660"/>
          </a:xfrm>
          <a:prstGeom prst="rect">
            <a:avLst/>
          </a:prstGeom>
          <a:noFill/>
          <a:ln w="28575">
            <a:solidFill>
              <a:schemeClr val="tx1"/>
            </a:solidFill>
          </a:ln>
        </p:spPr>
        <p:txBody>
          <a:bodyPr wrap="square" rtlCol="0">
            <a:spAutoFit/>
          </a:bodyPr>
          <a:lstStyle/>
          <a:p>
            <a:pPr marL="269875" indent="-269875" algn="just">
              <a:lnSpc>
                <a:spcPct val="80000"/>
              </a:lnSpc>
              <a:spcBef>
                <a:spcPts val="600"/>
              </a:spcBef>
              <a:buClr>
                <a:schemeClr val="tx1"/>
              </a:buClr>
              <a:buSzPct val="8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	Σχεδιάστε σε ομάδες ένα μάθημα φυσικής αγωγής για παιδιά ΣΤ Δημοτικού, με σκοπό να ενημερωθούν για τους </a:t>
            </a:r>
            <a:r>
              <a:rPr lang="el-GR" sz="2400" dirty="0" err="1">
                <a:latin typeface="+mn-lt"/>
              </a:rPr>
              <a:t>παραολυμπιακούς</a:t>
            </a:r>
            <a:r>
              <a:rPr lang="el-GR" sz="2400" dirty="0">
                <a:latin typeface="+mn-lt"/>
              </a:rPr>
              <a:t> αγώνες, να κατανοήσουν την αξία της προσπάθειας και το δικαίωμα των συνανθρώπων μας στη διαφορά.   </a:t>
            </a:r>
          </a:p>
        </p:txBody>
      </p:sp>
      <p:pic>
        <p:nvPicPr>
          <p:cNvPr id="6" name="6 - Θέση περιεχομένου" descr="images (4).jfif"/>
          <p:cNvPicPr>
            <a:picLocks noGrp="1" noChangeAspect="1"/>
          </p:cNvPicPr>
          <p:nvPr>
            <p:ph sz="half" idx="1"/>
          </p:nvPr>
        </p:nvPicPr>
        <p:blipFill>
          <a:blip r:embed="rId3">
            <a:clrChange>
              <a:clrFrom>
                <a:srgbClr val="FFFFFF"/>
              </a:clrFrom>
              <a:clrTo>
                <a:srgbClr val="FFFFFF">
                  <a:alpha val="0"/>
                </a:srgbClr>
              </a:clrTo>
            </a:clrChange>
          </a:blip>
          <a:stretch>
            <a:fillRect/>
          </a:stretch>
        </p:blipFill>
        <p:spPr>
          <a:xfrm>
            <a:off x="1905000" y="3276600"/>
            <a:ext cx="4495800" cy="2697480"/>
          </a:xfrm>
        </p:spPr>
      </p:pic>
      <p:sp>
        <p:nvSpPr>
          <p:cNvPr id="10" name="9 - TextBox"/>
          <p:cNvSpPr txBox="1"/>
          <p:nvPr/>
        </p:nvSpPr>
        <p:spPr>
          <a:xfrm>
            <a:off x="6705600" y="3505200"/>
            <a:ext cx="2057400" cy="1139992"/>
          </a:xfrm>
          <a:prstGeom prst="rect">
            <a:avLst/>
          </a:prstGeom>
          <a:solidFill>
            <a:schemeClr val="accent2">
              <a:lumMod val="20000"/>
              <a:lumOff val="80000"/>
            </a:schemeClr>
          </a:solidFill>
          <a:ln w="38100">
            <a:solidFill>
              <a:schemeClr val="tx1"/>
            </a:solidFill>
          </a:ln>
        </p:spPr>
        <p:txBody>
          <a:bodyPr wrap="square" rtlCol="0">
            <a:spAutoFit/>
          </a:bodyPr>
          <a:lstStyle/>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Στόχοι</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Εξοπλισμός</a:t>
            </a:r>
          </a:p>
          <a:p>
            <a:pPr marL="269875" indent="-269875" algn="just">
              <a:lnSpc>
                <a:spcPct val="80000"/>
              </a:lnSpc>
              <a:spcBef>
                <a:spcPts val="600"/>
              </a:spcBef>
              <a:buClr>
                <a:schemeClr val="tx1"/>
              </a:buClr>
              <a:buSzPct val="85000"/>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Διαδικασία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normAutofit/>
          </a:bodyPr>
          <a:lstStyle/>
          <a:p>
            <a:pPr eaLnBrk="1" fontAlgn="auto" hangingPunct="1">
              <a:spcAft>
                <a:spcPts val="0"/>
              </a:spcAft>
              <a:defRPr/>
            </a:pPr>
            <a:r>
              <a:rPr lang="el-GR" sz="3600" b="1" dirty="0">
                <a:cs typeface="Times New Roman" pitchFamily="18" charset="0"/>
              </a:rPr>
              <a:t>Παιδαγωγική αξία της Ο.Π.</a:t>
            </a:r>
            <a:endParaRPr lang="en-US" sz="3600" b="1" dirty="0">
              <a:solidFill>
                <a:schemeClr val="tx1"/>
              </a:solidFill>
              <a:cs typeface="Times New Roman" pitchFamily="18" charset="0"/>
            </a:endParaRPr>
          </a:p>
        </p:txBody>
      </p:sp>
      <p:sp>
        <p:nvSpPr>
          <p:cNvPr id="6" name="Content Placeholder 5"/>
          <p:cNvSpPr>
            <a:spLocks noGrp="1"/>
          </p:cNvSpPr>
          <p:nvPr>
            <p:ph idx="1"/>
          </p:nvPr>
        </p:nvSpPr>
        <p:spPr>
          <a:xfrm>
            <a:off x="228600" y="1600200"/>
            <a:ext cx="8686800" cy="4419600"/>
          </a:xfrm>
        </p:spPr>
        <p:txBody>
          <a:bodyPr>
            <a:normAutofit/>
          </a:bodyPr>
          <a:lstStyle/>
          <a:p>
            <a:pPr algn="just">
              <a:buNone/>
            </a:pPr>
            <a:r>
              <a:rPr lang="el-GR" sz="2400" dirty="0"/>
              <a:t>α)ο σκοπός και οι στόχοι της στηρίζονται στον Ολυμπιακό Χάρτη, στις ιστορικές βάσεις του Ολυμπισμού, λαμβάνοντας υπόψη το σύγχρονο τρόπο ζωής και τις κοινωνικές εξελίξεις, </a:t>
            </a:r>
          </a:p>
          <a:p>
            <a:pPr algn="just">
              <a:buNone/>
            </a:pPr>
            <a:r>
              <a:rPr lang="el-GR" sz="2400" dirty="0"/>
              <a:t>β) το περιεχόμενο προάγει τη </a:t>
            </a:r>
            <a:r>
              <a:rPr lang="el-GR" sz="2400" dirty="0" err="1"/>
              <a:t>διαθεματικότητα</a:t>
            </a:r>
            <a:r>
              <a:rPr lang="el-GR" sz="2400" dirty="0"/>
              <a:t>/διεπιστημονικότητα και </a:t>
            </a:r>
          </a:p>
          <a:p>
            <a:pPr algn="just">
              <a:buNone/>
            </a:pPr>
            <a:r>
              <a:rPr lang="el-GR" sz="2400" dirty="0"/>
              <a:t>γ) η διδακτική της προσέγγιση στηρίζεται σε </a:t>
            </a:r>
            <a:r>
              <a:rPr lang="el-GR" sz="2400" dirty="0" err="1"/>
              <a:t>ομαδοσυνεργατικά</a:t>
            </a:r>
            <a:r>
              <a:rPr lang="el-GR" sz="2400" dirty="0"/>
              <a:t> μοντέλα διδασκαλίας που ως χαρακτηριστικό έχουν τη βιωματική μάθηση.</a:t>
            </a:r>
            <a:endParaRPr lang="el-GR" sz="2400" dirty="0">
              <a:effectLst>
                <a:outerShdw blurRad="38100" dist="38100" dir="2700000" algn="tl">
                  <a:srgbClr val="000000">
                    <a:alpha val="43137"/>
                  </a:srgbClr>
                </a:outerShdw>
              </a:effectLst>
            </a:endParaRPr>
          </a:p>
        </p:txBody>
      </p:sp>
      <p:pic>
        <p:nvPicPr>
          <p:cNvPr id="5" name="4 - Εικόνα" descr="download (20).jfif"/>
          <p:cNvPicPr>
            <a:picLocks noChangeAspect="1"/>
          </p:cNvPicPr>
          <p:nvPr/>
        </p:nvPicPr>
        <p:blipFill>
          <a:blip r:embed="rId3"/>
          <a:stretch>
            <a:fillRect/>
          </a:stretch>
        </p:blipFill>
        <p:spPr>
          <a:xfrm>
            <a:off x="3581400" y="4572000"/>
            <a:ext cx="2076450" cy="2076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Ολυμπιακή Παιδεία &amp; προώθηση των πανανθρώπινων αξιών των Ο.Α.</a:t>
            </a:r>
            <a:endParaRPr lang="en-US" sz="4000" b="1" dirty="0">
              <a:solidFill>
                <a:schemeClr val="tx1"/>
              </a:solidFill>
              <a:cs typeface="Times New Roman" pitchFamily="18" charset="0"/>
            </a:endParaRPr>
          </a:p>
        </p:txBody>
      </p:sp>
      <p:graphicFrame>
        <p:nvGraphicFramePr>
          <p:cNvPr id="7" name="6 - Διάγραμμα"/>
          <p:cNvGraphicFramePr/>
          <p:nvPr/>
        </p:nvGraphicFramePr>
        <p:xfrm>
          <a:off x="228600" y="1752600"/>
          <a:ext cx="8686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Πανανθρώπινες αξίες αθλητισμού &amp; Ολυμπιακών Αγώνων</a:t>
            </a:r>
            <a:endParaRPr lang="en-US" sz="4000" b="1" dirty="0">
              <a:solidFill>
                <a:schemeClr val="tx1"/>
              </a:solidFill>
              <a:cs typeface="Times New Roman" pitchFamily="18" charset="0"/>
            </a:endParaRPr>
          </a:p>
        </p:txBody>
      </p:sp>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Διεθνής κατανόηση (Συναδέλφωση)</a:t>
            </a:r>
          </a:p>
        </p:txBody>
      </p:sp>
      <p:sp>
        <p:nvSpPr>
          <p:cNvPr id="5" name="4 - Ορθογώνιο"/>
          <p:cNvSpPr/>
          <p:nvPr/>
        </p:nvSpPr>
        <p:spPr>
          <a:xfrm>
            <a:off x="4876800" y="2895600"/>
            <a:ext cx="4038600" cy="2677656"/>
          </a:xfrm>
          <a:prstGeom prst="rect">
            <a:avLst/>
          </a:prstGeom>
        </p:spPr>
        <p:txBody>
          <a:bodyPr wrap="square">
            <a:spAutoFit/>
          </a:bodyPr>
          <a:lstStyle/>
          <a:p>
            <a:pPr algn="just">
              <a:buFont typeface="Wingdings" pitchFamily="2" charset="2"/>
              <a:buChar char="§"/>
            </a:pPr>
            <a:r>
              <a:rPr lang="el-GR" sz="2400" dirty="0">
                <a:latin typeface="+mn-lt"/>
              </a:rPr>
              <a:t>Σεβασμός στο συνάνθρωπο – συναθλητή</a:t>
            </a:r>
          </a:p>
          <a:p>
            <a:pPr algn="just">
              <a:buFont typeface="Wingdings" pitchFamily="2" charset="2"/>
              <a:buChar char="§"/>
            </a:pPr>
            <a:r>
              <a:rPr lang="el-GR" sz="2400" dirty="0">
                <a:latin typeface="+mn-lt"/>
              </a:rPr>
              <a:t>Αναγνώριση και αποδοχή του διαφορετικού – Σεβασμός και εξοικείωση με τις πολιτισμικές ιδιομορφίες</a:t>
            </a:r>
          </a:p>
          <a:p>
            <a:pPr algn="just">
              <a:buFont typeface="Wingdings" pitchFamily="2" charset="2"/>
              <a:buChar char="§"/>
            </a:pPr>
            <a:r>
              <a:rPr lang="el-GR" sz="2400" dirty="0">
                <a:latin typeface="+mn-lt"/>
              </a:rPr>
              <a:t>Συναδέλφωση</a:t>
            </a:r>
          </a:p>
        </p:txBody>
      </p:sp>
      <p:pic>
        <p:nvPicPr>
          <p:cNvPr id="6" name="Picture 1"/>
          <p:cNvPicPr>
            <a:picLocks noChangeAspect="1" noChangeArrowheads="1"/>
          </p:cNvPicPr>
          <p:nvPr/>
        </p:nvPicPr>
        <p:blipFill>
          <a:blip r:embed="rId3"/>
          <a:srcRect/>
          <a:stretch>
            <a:fillRect/>
          </a:stretch>
        </p:blipFill>
        <p:spPr bwMode="auto">
          <a:xfrm>
            <a:off x="381000" y="2514600"/>
            <a:ext cx="4343400" cy="3505200"/>
          </a:xfrm>
          <a:prstGeom prst="rect">
            <a:avLst/>
          </a:prstGeom>
          <a:noFill/>
          <a:ln w="9525">
            <a:noFill/>
            <a:round/>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Πανανθρώπινες αξίες αθλητισμού &amp; Ολυμπιακών Αγώνων</a:t>
            </a:r>
            <a:endParaRPr lang="en-US" sz="4000" b="1" dirty="0">
              <a:solidFill>
                <a:schemeClr val="tx1"/>
              </a:solidFill>
              <a:cs typeface="Times New Roman" pitchFamily="18" charset="0"/>
            </a:endParaRPr>
          </a:p>
        </p:txBody>
      </p:sp>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Αξιοκρατία - Δικαιοσύνη</a:t>
            </a:r>
          </a:p>
        </p:txBody>
      </p:sp>
      <p:pic>
        <p:nvPicPr>
          <p:cNvPr id="7" name="6 - Εικόνα" descr="download (5).png"/>
          <p:cNvPicPr>
            <a:picLocks noChangeAspect="1"/>
          </p:cNvPicPr>
          <p:nvPr/>
        </p:nvPicPr>
        <p:blipFill>
          <a:blip r:embed="rId3"/>
          <a:stretch>
            <a:fillRect/>
          </a:stretch>
        </p:blipFill>
        <p:spPr>
          <a:xfrm>
            <a:off x="533400" y="2667000"/>
            <a:ext cx="2971800" cy="3083537"/>
          </a:xfrm>
          <a:prstGeom prst="rect">
            <a:avLst/>
          </a:prstGeom>
        </p:spPr>
      </p:pic>
      <p:sp>
        <p:nvSpPr>
          <p:cNvPr id="8" name="7 - Ορθογώνιο"/>
          <p:cNvSpPr/>
          <p:nvPr/>
        </p:nvSpPr>
        <p:spPr>
          <a:xfrm>
            <a:off x="3962400" y="2743200"/>
            <a:ext cx="4876800" cy="2677656"/>
          </a:xfrm>
          <a:prstGeom prst="rect">
            <a:avLst/>
          </a:prstGeom>
        </p:spPr>
        <p:txBody>
          <a:bodyPr wrap="square">
            <a:spAutoFit/>
          </a:bodyPr>
          <a:lstStyle/>
          <a:p>
            <a:pPr algn="just">
              <a:buFont typeface="Wingdings" pitchFamily="2" charset="2"/>
              <a:buChar char="§"/>
            </a:pPr>
            <a:r>
              <a:rPr lang="el-GR" sz="2400" dirty="0">
                <a:latin typeface="+mn-lt"/>
              </a:rPr>
              <a:t>Απαραίτητη προϋπόθεση για την ύπαρξη της αξιοκρατίας είναι η παροχή ίσων ευκαιριών στον καθένα/καθεμία</a:t>
            </a:r>
          </a:p>
          <a:p>
            <a:pPr algn="just">
              <a:buFont typeface="Wingdings" pitchFamily="2" charset="2"/>
              <a:buChar char="§"/>
            </a:pPr>
            <a:r>
              <a:rPr lang="el-GR" sz="2400" dirty="0">
                <a:latin typeface="+mn-lt"/>
              </a:rPr>
              <a:t>Πέρα από την ικανοποίηση του δικαίου καλλιεργείται το αίσθημα της ισονομίας και της δημοκρατίας.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Πανανθρώπινες αξίες αθλητισμού &amp; Ολυμπιακών Αγώνων</a:t>
            </a:r>
            <a:endParaRPr lang="en-US" sz="4000" b="1" dirty="0">
              <a:solidFill>
                <a:schemeClr val="tx1"/>
              </a:solidFill>
              <a:cs typeface="Times New Roman" pitchFamily="18" charset="0"/>
            </a:endParaRPr>
          </a:p>
        </p:txBody>
      </p:sp>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Ισότητα - Δημοκρατία</a:t>
            </a:r>
          </a:p>
        </p:txBody>
      </p:sp>
      <p:sp>
        <p:nvSpPr>
          <p:cNvPr id="6" name="5 - Ορθογώνιο"/>
          <p:cNvSpPr/>
          <p:nvPr/>
        </p:nvSpPr>
        <p:spPr>
          <a:xfrm>
            <a:off x="3733800" y="2743200"/>
            <a:ext cx="5105400" cy="2308324"/>
          </a:xfrm>
          <a:prstGeom prst="rect">
            <a:avLst/>
          </a:prstGeom>
        </p:spPr>
        <p:txBody>
          <a:bodyPr wrap="square">
            <a:spAutoFit/>
          </a:bodyPr>
          <a:lstStyle/>
          <a:p>
            <a:pPr algn="just">
              <a:buFont typeface="Wingdings" pitchFamily="2" charset="2"/>
              <a:buChar char="§"/>
            </a:pPr>
            <a:r>
              <a:rPr lang="el-GR" sz="2400" dirty="0">
                <a:latin typeface="+mn-lt"/>
              </a:rPr>
              <a:t>Η ισότητα των ευκαιριών οδηγεί στην ισότητα των συμμετεχόντων. Έτσι ο αθλητισμός δίδει τη δυνατότητα σε όλους ανεξάρτητα από εθνότητα, φυλή, φύλο, κοινωνική τάξη να συμμετάσχει.</a:t>
            </a:r>
          </a:p>
        </p:txBody>
      </p:sp>
      <p:pic>
        <p:nvPicPr>
          <p:cNvPr id="9" name="Picture 3" descr="index.jpg"/>
          <p:cNvPicPr>
            <a:picLocks noChangeAspect="1"/>
          </p:cNvPicPr>
          <p:nvPr/>
        </p:nvPicPr>
        <p:blipFill>
          <a:blip r:embed="rId3"/>
          <a:stretch>
            <a:fillRect/>
          </a:stretch>
        </p:blipFill>
        <p:spPr>
          <a:xfrm>
            <a:off x="304800" y="2819400"/>
            <a:ext cx="3228975" cy="2133600"/>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152400" y="5257800"/>
            <a:ext cx="4572000" cy="1077218"/>
          </a:xfrm>
          <a:prstGeom prst="rect">
            <a:avLst/>
          </a:prstGeom>
        </p:spPr>
        <p:txBody>
          <a:bodyPr>
            <a:spAutoFit/>
          </a:bodyPr>
          <a:lstStyle/>
          <a:p>
            <a:endParaRPr lang="el-GR" sz="1600" dirty="0">
              <a:latin typeface="+mn-lt"/>
            </a:endParaRPr>
          </a:p>
          <a:p>
            <a:r>
              <a:rPr lang="en-US" sz="1600" b="1" dirty="0" err="1">
                <a:latin typeface="+mn-lt"/>
              </a:rPr>
              <a:t>Nawal</a:t>
            </a:r>
            <a:r>
              <a:rPr lang="en-US" sz="1600" b="1" dirty="0">
                <a:latin typeface="+mn-lt"/>
              </a:rPr>
              <a:t> el </a:t>
            </a:r>
            <a:r>
              <a:rPr lang="en-US" sz="1600" b="1" dirty="0" err="1">
                <a:latin typeface="+mn-lt"/>
              </a:rPr>
              <a:t>Moutavagel</a:t>
            </a:r>
            <a:r>
              <a:rPr lang="el-GR" sz="1600" dirty="0">
                <a:latin typeface="+mn-lt"/>
              </a:rPr>
              <a:t>: Η πρώτη γυναίκα από το </a:t>
            </a:r>
            <a:r>
              <a:rPr lang="el-GR" sz="1600" dirty="0" err="1">
                <a:latin typeface="+mn-lt"/>
              </a:rPr>
              <a:t>Ισλαμ</a:t>
            </a:r>
            <a:r>
              <a:rPr lang="el-GR" sz="1600" dirty="0">
                <a:latin typeface="+mn-lt"/>
              </a:rPr>
              <a:t> που κέρδισε ολυμπιακό μετάλλιο (400 μ., ΟΑ 1984)</a:t>
            </a:r>
          </a:p>
        </p:txBody>
      </p:sp>
      <p:pic>
        <p:nvPicPr>
          <p:cNvPr id="12" name="11 - Εικόνα" descr="Nawal_El_Moutawakel.jpg"/>
          <p:cNvPicPr>
            <a:picLocks noChangeAspect="1"/>
          </p:cNvPicPr>
          <p:nvPr/>
        </p:nvPicPr>
        <p:blipFill>
          <a:blip r:embed="rId3"/>
          <a:stretch>
            <a:fillRect/>
          </a:stretch>
        </p:blipFill>
        <p:spPr>
          <a:xfrm>
            <a:off x="152400" y="228600"/>
            <a:ext cx="4114800" cy="4724400"/>
          </a:xfrm>
          <a:prstGeom prst="rect">
            <a:avLst/>
          </a:prstGeom>
        </p:spPr>
      </p:pic>
      <p:pic>
        <p:nvPicPr>
          <p:cNvPr id="13" name="Picture 2"/>
          <p:cNvPicPr>
            <a:picLocks noChangeAspect="1" noChangeArrowheads="1"/>
          </p:cNvPicPr>
          <p:nvPr/>
        </p:nvPicPr>
        <p:blipFill>
          <a:blip r:embed="rId4"/>
          <a:srcRect/>
          <a:stretch>
            <a:fillRect/>
          </a:stretch>
        </p:blipFill>
        <p:spPr bwMode="auto">
          <a:xfrm>
            <a:off x="5638800" y="304800"/>
            <a:ext cx="2819400" cy="4876800"/>
          </a:xfrm>
          <a:prstGeom prst="rect">
            <a:avLst/>
          </a:prstGeom>
          <a:noFill/>
          <a:ln w="9525">
            <a:noFill/>
            <a:round/>
            <a:headEnd/>
            <a:tailEnd/>
          </a:ln>
        </p:spPr>
      </p:pic>
      <p:sp>
        <p:nvSpPr>
          <p:cNvPr id="14" name="13 - Ορθογώνιο"/>
          <p:cNvSpPr/>
          <p:nvPr/>
        </p:nvSpPr>
        <p:spPr>
          <a:xfrm>
            <a:off x="4724400" y="5257800"/>
            <a:ext cx="4267200" cy="1323439"/>
          </a:xfrm>
          <a:prstGeom prst="rect">
            <a:avLst/>
          </a:prstGeom>
        </p:spPr>
        <p:txBody>
          <a:bodyPr wrap="square">
            <a:spAutoFit/>
          </a:bodyPr>
          <a:lstStyle/>
          <a:p>
            <a:r>
              <a:rPr lang="en-US" sz="1600" b="1" dirty="0" err="1">
                <a:latin typeface="+mn-lt"/>
              </a:rPr>
              <a:t>Hasiba</a:t>
            </a:r>
            <a:r>
              <a:rPr lang="en-US" sz="1600" b="1" dirty="0">
                <a:latin typeface="+mn-lt"/>
              </a:rPr>
              <a:t> </a:t>
            </a:r>
            <a:r>
              <a:rPr lang="en-US" sz="1600" b="1" dirty="0" err="1">
                <a:latin typeface="+mn-lt"/>
              </a:rPr>
              <a:t>Boulmerka</a:t>
            </a:r>
            <a:r>
              <a:rPr lang="en-US" sz="1600" b="1" dirty="0">
                <a:latin typeface="+mn-lt"/>
              </a:rPr>
              <a:t>: </a:t>
            </a:r>
            <a:r>
              <a:rPr lang="el-GR" sz="1600" dirty="0">
                <a:latin typeface="+mn-lt"/>
              </a:rPr>
              <a:t>Το πρώτο χρυσό μετάλλιο της Αλγερίας (ΟΑ 1992). Οι μουσουλμάνοι δεν την συμπαθούσαν γιατί έδειχνε πολύ από το σώμα της όταν αθλούνταν. Δεχόταν μέχρι και απειλές για τη ζωή της.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5800" y="1371600"/>
            <a:ext cx="8001000" cy="523220"/>
          </a:xfrm>
          <a:prstGeom prst="rect">
            <a:avLst/>
          </a:prstGeom>
          <a:solidFill>
            <a:schemeClr val="bg2"/>
          </a:solidFill>
          <a:ln w="19050">
            <a:solidFill>
              <a:schemeClr val="tx1"/>
            </a:solidFill>
          </a:ln>
        </p:spPr>
        <p:txBody>
          <a:bodyPr wrap="square" rtlCol="0">
            <a:spAutoFit/>
          </a:bodyPr>
          <a:lstStyle/>
          <a:p>
            <a:pPr algn="ctr"/>
            <a:r>
              <a:rPr lang="el-GR" sz="2800" b="1" dirty="0">
                <a:latin typeface="+mn-lt"/>
              </a:rPr>
              <a:t>Σεβασμός στους κανόνες </a:t>
            </a:r>
            <a:r>
              <a:rPr lang="el-GR" sz="2800" b="1" i="1" dirty="0">
                <a:latin typeface="+mn-lt"/>
              </a:rPr>
              <a:t>(</a:t>
            </a:r>
            <a:r>
              <a:rPr lang="en-US" sz="2800" b="1" i="1" dirty="0">
                <a:latin typeface="+mn-lt"/>
              </a:rPr>
              <a:t>fair play)</a:t>
            </a:r>
            <a:endParaRPr lang="el-GR" sz="2800" b="1" i="1" dirty="0">
              <a:latin typeface="+mn-lt"/>
            </a:endParaRPr>
          </a:p>
        </p:txBody>
      </p:sp>
      <p:sp>
        <p:nvSpPr>
          <p:cNvPr id="7" name="Content Placeholder 5"/>
          <p:cNvSpPr>
            <a:spLocks noGrp="1"/>
          </p:cNvSpPr>
          <p:nvPr>
            <p:ph idx="1"/>
          </p:nvPr>
        </p:nvSpPr>
        <p:spPr>
          <a:xfrm>
            <a:off x="3810000" y="2590800"/>
            <a:ext cx="5105400" cy="3429000"/>
          </a:xfrm>
        </p:spPr>
        <p:txBody>
          <a:bodyPr>
            <a:normAutofit/>
          </a:bodyPr>
          <a:lstStyle/>
          <a:p>
            <a:pPr algn="just">
              <a:buFont typeface="Wingdings" pitchFamily="2" charset="2"/>
              <a:buChar char="§"/>
            </a:pPr>
            <a:r>
              <a:rPr lang="el-GR" sz="2400" dirty="0"/>
              <a:t>Αποφυγή της νίκης με κάθε μέσο</a:t>
            </a:r>
          </a:p>
          <a:p>
            <a:pPr algn="just">
              <a:buFont typeface="Wingdings" pitchFamily="2" charset="2"/>
              <a:buChar char="§"/>
            </a:pPr>
            <a:r>
              <a:rPr lang="el-GR" sz="2400" dirty="0"/>
              <a:t>Οι αθλητές/</a:t>
            </a:r>
            <a:r>
              <a:rPr lang="el-GR" sz="2400" dirty="0" err="1"/>
              <a:t>τριες</a:t>
            </a:r>
            <a:r>
              <a:rPr lang="el-GR" sz="2400" dirty="0"/>
              <a:t> οφείλουν να τηρούν τους κανόνες</a:t>
            </a:r>
          </a:p>
          <a:p>
            <a:pPr algn="just">
              <a:buFont typeface="Wingdings" pitchFamily="2" charset="2"/>
              <a:buChar char="§"/>
            </a:pPr>
            <a:r>
              <a:rPr lang="el-GR" sz="2400" dirty="0"/>
              <a:t>Να σέβονται τους αντιπάλους</a:t>
            </a:r>
          </a:p>
          <a:p>
            <a:pPr algn="just">
              <a:buFont typeface="Wingdings" pitchFamily="2" charset="2"/>
              <a:buChar char="§"/>
            </a:pPr>
            <a:r>
              <a:rPr lang="el-GR" sz="2400" dirty="0"/>
              <a:t>Να είναι μεγαλόψυχοι στην ήττα και τη νίκη</a:t>
            </a:r>
          </a:p>
          <a:p>
            <a:pPr algn="just">
              <a:buFont typeface="Wingdings" pitchFamily="2" charset="2"/>
              <a:buChar char="§"/>
            </a:pPr>
            <a:r>
              <a:rPr lang="el-GR" sz="2400" dirty="0"/>
              <a:t>Να αγωνίζονται με πνεύμα ιπποτισμού και ευγένειας</a:t>
            </a:r>
          </a:p>
          <a:p>
            <a:pPr algn="just">
              <a:buFont typeface="Wingdings" pitchFamily="2" charset="2"/>
              <a:buChar char="§"/>
            </a:pPr>
            <a:endParaRPr lang="el-GR" sz="2400" dirty="0"/>
          </a:p>
        </p:txBody>
      </p:sp>
      <p:pic>
        <p:nvPicPr>
          <p:cNvPr id="8" name="7 - Εικόνα" descr="fair pl.jfif"/>
          <p:cNvPicPr>
            <a:picLocks noChangeAspect="1"/>
          </p:cNvPicPr>
          <p:nvPr/>
        </p:nvPicPr>
        <p:blipFill>
          <a:blip r:embed="rId3"/>
          <a:stretch>
            <a:fillRect/>
          </a:stretch>
        </p:blipFill>
        <p:spPr>
          <a:xfrm>
            <a:off x="1371600" y="2590800"/>
            <a:ext cx="2026920" cy="1447800"/>
          </a:xfrm>
          <a:prstGeom prst="rect">
            <a:avLst/>
          </a:prstGeom>
        </p:spPr>
      </p:pic>
      <p:pic>
        <p:nvPicPr>
          <p:cNvPr id="10" name="9 - Εικόνα" descr="download (25).jfif"/>
          <p:cNvPicPr>
            <a:picLocks noChangeAspect="1"/>
          </p:cNvPicPr>
          <p:nvPr/>
        </p:nvPicPr>
        <p:blipFill>
          <a:blip r:embed="rId4">
            <a:clrChange>
              <a:clrFrom>
                <a:srgbClr val="FBFDFA"/>
              </a:clrFrom>
              <a:clrTo>
                <a:srgbClr val="FBFDFA">
                  <a:alpha val="0"/>
                </a:srgbClr>
              </a:clrTo>
            </a:clrChange>
          </a:blip>
          <a:srcRect b="8367"/>
          <a:stretch>
            <a:fillRect/>
          </a:stretch>
        </p:blipFill>
        <p:spPr>
          <a:xfrm>
            <a:off x="152400" y="3810000"/>
            <a:ext cx="2514600" cy="2877403"/>
          </a:xfrm>
          <a:prstGeom prst="rect">
            <a:avLst/>
          </a:prstGeom>
        </p:spPr>
      </p:pic>
      <p:sp>
        <p:nvSpPr>
          <p:cNvPr id="9" name="Title 1">
            <a:extLst>
              <a:ext uri="{FF2B5EF4-FFF2-40B4-BE49-F238E27FC236}">
                <a16:creationId xmlns:a16="http://schemas.microsoft.com/office/drawing/2014/main" id="{08958507-494E-4F86-A8B7-1116E8C061D0}"/>
              </a:ext>
            </a:extLst>
          </p:cNvPr>
          <p:cNvSpPr>
            <a:spLocks noGrp="1"/>
          </p:cNvSpPr>
          <p:nvPr>
            <p:ph type="title"/>
          </p:nvPr>
        </p:nvSpPr>
        <p:spPr>
          <a:xfrm>
            <a:off x="228600" y="76200"/>
            <a:ext cx="8610600" cy="1143000"/>
          </a:xfrm>
        </p:spPr>
        <p:txBody>
          <a:bodyPr>
            <a:normAutofit fontScale="90000"/>
          </a:bodyPr>
          <a:lstStyle/>
          <a:p>
            <a:pPr eaLnBrk="1" fontAlgn="auto" hangingPunct="1">
              <a:spcAft>
                <a:spcPts val="0"/>
              </a:spcAft>
              <a:defRPr/>
            </a:pPr>
            <a:r>
              <a:rPr lang="el-GR" sz="4000" b="1" dirty="0">
                <a:cs typeface="Times New Roman" pitchFamily="18" charset="0"/>
              </a:rPr>
              <a:t>Πανανθρώπινες αξίες αθλητισμού &amp; Ολυμπιακών Αγώνων</a:t>
            </a:r>
            <a:endParaRPr lang="en-US" sz="4000" b="1" dirty="0">
              <a:solidFill>
                <a:schemeClr val="tx1"/>
              </a:solidFill>
              <a:cs typeface="Times New Roman"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D08E55-19A4-4E8C-8093-1EBC7E9F8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53636</TotalTime>
  <Words>2291</Words>
  <Application>Microsoft Office PowerPoint</Application>
  <PresentationFormat>Προβολή στην οθόνη (4:3)</PresentationFormat>
  <Paragraphs>260</Paragraphs>
  <Slides>34</Slides>
  <Notes>31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Arial</vt:lpstr>
      <vt:lpstr>Calibri</vt:lpstr>
      <vt:lpstr>Garamond</vt:lpstr>
      <vt:lpstr>Wingdings</vt:lpstr>
      <vt:lpstr>Θέμα του Office</vt:lpstr>
      <vt:lpstr>Παρουσίαση του PowerPoint</vt:lpstr>
      <vt:lpstr>Ολυμπιακή Παιδεία &amp; Ολυμπισμός</vt:lpstr>
      <vt:lpstr>Η Ολυμπιακή Παιδεία</vt:lpstr>
      <vt:lpstr>Ολυμπιακή Παιδεία &amp; προώθηση των πανανθρώπινων αξιών των Ο.Α.</vt:lpstr>
      <vt:lpstr>Πανανθρώπινες αξίες αθλητισμού &amp; Ολυμπιακών Αγώνων</vt:lpstr>
      <vt:lpstr>Πανανθρώπινες αξίες αθλητισμού &amp; Ολυμπιακών Αγώνων</vt:lpstr>
      <vt:lpstr>Πανανθρώπινες αξίες αθλητισμού &amp; Ολυμπιακών Αγώνων</vt:lpstr>
      <vt:lpstr>Παρουσίαση του PowerPoint</vt:lpstr>
      <vt:lpstr>Πανανθρώπινες αξίες αθλητισμού &amp; Ολυμπιακών Αγώνων</vt:lpstr>
      <vt:lpstr>Ολυμπιακή Παιδεία &amp; προώθηση των ατομικών αξιών του αθλητισμού</vt:lpstr>
      <vt:lpstr>Παρουσίαση του PowerPoint</vt:lpstr>
      <vt:lpstr>Ατομικές αξίες αθλητισμού &amp; Ολυμπιακών Αγώνων</vt:lpstr>
      <vt:lpstr>Ατομικές αξίες αθλητισμού &amp; Ολυμπιακών Αγώνων</vt:lpstr>
      <vt:lpstr>Ατομικές αξίες αθλητισμού &amp; Ολυμπιακών Αγώνων</vt:lpstr>
      <vt:lpstr>Ατομικές αξίες αθλητισμού &amp; Ολυμπιακών Αγώνων</vt:lpstr>
      <vt:lpstr>Η εφαρμογή της Ο.Π. στην εκπαιδευτική πράξη</vt:lpstr>
      <vt:lpstr>Μέθοδοι διδασκαλίας</vt:lpstr>
      <vt:lpstr>Μέθοδοι διδασκαλίας</vt:lpstr>
      <vt:lpstr>Παρουσίαση του PowerPoint</vt:lpstr>
      <vt:lpstr>Παρουσίαση του PowerPoint</vt:lpstr>
      <vt:lpstr>Βιωματική μάθηση</vt:lpstr>
      <vt:lpstr>Παρουσίαση του PowerPoint</vt:lpstr>
      <vt:lpstr>Παρουσίαση του PowerPoint</vt:lpstr>
      <vt:lpstr>Βιωματική μάθηση</vt:lpstr>
      <vt:lpstr>Τεχνικές διδασκαλίας</vt:lpstr>
      <vt:lpstr>Δραστηριότητες</vt:lpstr>
      <vt:lpstr>Εισαγωγική δραστηριότητα</vt:lpstr>
      <vt:lpstr>Εισαγωγική δραστηριότητα</vt:lpstr>
      <vt:lpstr>Παρουσίαση του PowerPoint</vt:lpstr>
      <vt:lpstr>Παρουσίαση του PowerPoint</vt:lpstr>
      <vt:lpstr>Η Ολυμπιακή βδομάδα στα σχολεία</vt:lpstr>
      <vt:lpstr>Η Ολυμπιακή βδομάδα στα σχολεία</vt:lpstr>
      <vt:lpstr>Παρουσίαση του PowerPoint</vt:lpstr>
      <vt:lpstr>Παιδαγωγική αξία της Ο.Π.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Thessaly Department of Physical Education  &amp; Sport Science</dc:title>
  <dc:creator>dafu</dc:creator>
  <dc:description>2010 puzzle piece powerpoint template from presentationpro.com</dc:description>
  <cp:lastModifiedBy>Eri Morela</cp:lastModifiedBy>
  <cp:revision>571</cp:revision>
  <dcterms:created xsi:type="dcterms:W3CDTF">2012-09-14T15:43:49Z</dcterms:created>
  <dcterms:modified xsi:type="dcterms:W3CDTF">2024-10-15T19:26:36Z</dcterms:modified>
  <cp:category>2010 business concepts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TC018813489991</vt:lpwstr>
  </property>
</Properties>
</file>