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257" r:id="rId2"/>
    <p:sldId id="259" r:id="rId3"/>
    <p:sldId id="346" r:id="rId4"/>
    <p:sldId id="360" r:id="rId5"/>
    <p:sldId id="351" r:id="rId6"/>
    <p:sldId id="356" r:id="rId7"/>
    <p:sldId id="349" r:id="rId8"/>
    <p:sldId id="350" r:id="rId9"/>
    <p:sldId id="352" r:id="rId10"/>
    <p:sldId id="353" r:id="rId11"/>
    <p:sldId id="354" r:id="rId12"/>
    <p:sldId id="355" r:id="rId13"/>
    <p:sldId id="357" r:id="rId14"/>
    <p:sldId id="358" r:id="rId15"/>
    <p:sldId id="359" r:id="rId16"/>
    <p:sldId id="361" r:id="rId17"/>
    <p:sldId id="362" r:id="rId18"/>
    <p:sldId id="376" r:id="rId19"/>
    <p:sldId id="364" r:id="rId20"/>
    <p:sldId id="365" r:id="rId21"/>
    <p:sldId id="366" r:id="rId22"/>
    <p:sldId id="367" r:id="rId23"/>
    <p:sldId id="368" r:id="rId24"/>
    <p:sldId id="369" r:id="rId25"/>
    <p:sldId id="370" r:id="rId26"/>
    <p:sldId id="371" r:id="rId27"/>
    <p:sldId id="372" r:id="rId28"/>
    <p:sldId id="373" r:id="rId29"/>
    <p:sldId id="374" r:id="rId30"/>
    <p:sldId id="375" r:id="rId31"/>
    <p:sldId id="263" r:id="rId32"/>
    <p:sldId id="262" r:id="rId33"/>
    <p:sldId id="261" r:id="rId34"/>
    <p:sldId id="344" r:id="rId35"/>
    <p:sldId id="345" r:id="rId36"/>
    <p:sldId id="311" r:id="rId37"/>
    <p:sldId id="313" r:id="rId38"/>
    <p:sldId id="314" r:id="rId39"/>
    <p:sldId id="315" r:id="rId40"/>
    <p:sldId id="317" r:id="rId41"/>
    <p:sldId id="318" r:id="rId42"/>
    <p:sldId id="319" r:id="rId43"/>
    <p:sldId id="320" r:id="rId44"/>
    <p:sldId id="323" r:id="rId45"/>
    <p:sldId id="340" r:id="rId46"/>
    <p:sldId id="329" r:id="rId47"/>
    <p:sldId id="341" r:id="rId48"/>
    <p:sldId id="270" r:id="rId49"/>
    <p:sldId id="310" r:id="rId50"/>
    <p:sldId id="347" r:id="rId51"/>
    <p:sldId id="274" r:id="rId52"/>
    <p:sldId id="275" r:id="rId53"/>
    <p:sldId id="285" r:id="rId54"/>
    <p:sldId id="377" r:id="rId55"/>
    <p:sldId id="378" r:id="rId56"/>
    <p:sldId id="379" r:id="rId57"/>
    <p:sldId id="380" r:id="rId58"/>
    <p:sldId id="381" r:id="rId59"/>
    <p:sldId id="382" r:id="rId60"/>
    <p:sldId id="383" r:id="rId61"/>
    <p:sldId id="384" r:id="rId62"/>
    <p:sldId id="279" r:id="rId63"/>
    <p:sldId id="280" r:id="rId64"/>
    <p:sldId id="281" r:id="rId65"/>
    <p:sldId id="283" r:id="rId66"/>
    <p:sldId id="290" r:id="rId67"/>
    <p:sldId id="291" r:id="rId68"/>
    <p:sldId id="292" r:id="rId69"/>
    <p:sldId id="284" r:id="rId70"/>
    <p:sldId id="295" r:id="rId71"/>
    <p:sldId id="296" r:id="rId72"/>
    <p:sldId id="297" r:id="rId73"/>
    <p:sldId id="298" r:id="rId74"/>
    <p:sldId id="299" r:id="rId75"/>
    <p:sldId id="300" r:id="rId76"/>
    <p:sldId id="301" r:id="rId77"/>
    <p:sldId id="302" r:id="rId78"/>
    <p:sldId id="303" r:id="rId79"/>
    <p:sldId id="304" r:id="rId80"/>
    <p:sldId id="305" r:id="rId81"/>
    <p:sldId id="306" r:id="rId82"/>
    <p:sldId id="307" r:id="rId83"/>
    <p:sldId id="308" r:id="rId84"/>
    <p:sldId id="309" r:id="rId85"/>
    <p:sldId id="386" r:id="rId86"/>
    <p:sldId id="387" r:id="rId87"/>
    <p:sldId id="286" r:id="rId88"/>
    <p:sldId id="287" r:id="rId89"/>
    <p:sldId id="288" r:id="rId90"/>
    <p:sldId id="289" r:id="rId91"/>
    <p:sldId id="388" r:id="rId92"/>
    <p:sldId id="385" r:id="rId93"/>
    <p:sldId id="271" r:id="rId94"/>
    <p:sldId id="272" r:id="rId95"/>
    <p:sldId id="264" r:id="rId96"/>
    <p:sldId id="265" r:id="rId97"/>
    <p:sldId id="266" r:id="rId98"/>
    <p:sldId id="343" r:id="rId99"/>
    <p:sldId id="267" r:id="rId100"/>
  </p:sldIdLst>
  <p:sldSz cx="9144000" cy="6858000" type="screen4x3"/>
  <p:notesSz cx="6858000" cy="9144000"/>
  <p:defaultTextStyle>
    <a:defPPr>
      <a:defRPr lang="el-G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3300"/>
    <a:srgbClr val="3366CC"/>
    <a:srgbClr val="008080"/>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autoAdjust="0"/>
    <p:restoredTop sz="96606" autoAdjust="0"/>
  </p:normalViewPr>
  <p:slideViewPr>
    <p:cSldViewPr>
      <p:cViewPr varScale="1">
        <p:scale>
          <a:sx n="113" d="100"/>
          <a:sy n="113" d="100"/>
        </p:scale>
        <p:origin x="2343"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 Id="rId4" Type="http://schemas.openxmlformats.org/officeDocument/2006/relationships/image" Target="../media/image8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2.wmf"/><Relationship Id="rId1"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l-GR"/>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l-GR"/>
          </a:p>
        </p:txBody>
      </p:sp>
      <p:sp>
        <p:nvSpPr>
          <p:cNvPr id="645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smtClean="0"/>
              <a:t>Κάντε κλικ για να επεξεργαστείτε τα στυλ κειμένου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l-GR"/>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BCC5C49-08B4-435C-9657-1E4E77AB9C5D}" type="slidenum">
              <a:rPr lang="el-GR"/>
              <a:pPr>
                <a:defRPr/>
              </a:pPr>
              <a:t>‹#›</a:t>
            </a:fld>
            <a:endParaRPr lang="el-GR"/>
          </a:p>
        </p:txBody>
      </p:sp>
    </p:spTree>
    <p:extLst>
      <p:ext uri="{BB962C8B-B14F-4D97-AF65-F5344CB8AC3E}">
        <p14:creationId xmlns:p14="http://schemas.microsoft.com/office/powerpoint/2010/main" val="2371357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b="0" i="0" kern="1200" dirty="0" smtClean="0">
                <a:solidFill>
                  <a:schemeClr val="tx1"/>
                </a:solidFill>
                <a:effectLst/>
                <a:latin typeface="+mn-lt"/>
                <a:ea typeface="+mn-ea"/>
                <a:cs typeface="+mn-cs"/>
              </a:rPr>
              <a:t>Ο όρος  “</a:t>
            </a:r>
            <a:r>
              <a:rPr lang="el-GR" sz="1200" b="1" i="0" kern="1200" dirty="0" smtClean="0">
                <a:solidFill>
                  <a:schemeClr val="tx1"/>
                </a:solidFill>
                <a:effectLst/>
                <a:latin typeface="+mn-lt"/>
                <a:ea typeface="+mn-ea"/>
                <a:cs typeface="+mn-cs"/>
              </a:rPr>
              <a:t>STEM</a:t>
            </a:r>
            <a:r>
              <a:rPr lang="el-GR" sz="1200" b="0" i="0" kern="1200" dirty="0" smtClean="0">
                <a:solidFill>
                  <a:schemeClr val="tx1"/>
                </a:solidFill>
                <a:effectLst/>
                <a:latin typeface="+mn-lt"/>
                <a:ea typeface="+mn-ea"/>
                <a:cs typeface="+mn-cs"/>
              </a:rPr>
              <a:t>” [</a:t>
            </a:r>
            <a:r>
              <a:rPr lang="el-GR" sz="1200" b="1" i="0" kern="1200" dirty="0" err="1" smtClean="0">
                <a:solidFill>
                  <a:schemeClr val="tx1"/>
                </a:solidFill>
                <a:effectLst/>
                <a:latin typeface="+mn-lt"/>
                <a:ea typeface="+mn-ea"/>
                <a:cs typeface="+mn-cs"/>
              </a:rPr>
              <a:t>S</a:t>
            </a:r>
            <a:r>
              <a:rPr lang="el-GR" sz="1200" b="0" i="0" kern="1200" dirty="0" err="1" smtClean="0">
                <a:solidFill>
                  <a:schemeClr val="tx1"/>
                </a:solidFill>
                <a:effectLst/>
                <a:latin typeface="+mn-lt"/>
                <a:ea typeface="+mn-ea"/>
                <a:cs typeface="+mn-cs"/>
              </a:rPr>
              <a:t>cience</a:t>
            </a:r>
            <a:r>
              <a:rPr lang="el-GR" sz="1200" b="0" i="0" kern="1200" dirty="0" smtClean="0">
                <a:solidFill>
                  <a:schemeClr val="tx1"/>
                </a:solidFill>
                <a:effectLst/>
                <a:latin typeface="+mn-lt"/>
                <a:ea typeface="+mn-ea"/>
                <a:cs typeface="+mn-cs"/>
              </a:rPr>
              <a:t>, </a:t>
            </a:r>
            <a:r>
              <a:rPr lang="el-GR" sz="1200" b="1" i="0" kern="1200" dirty="0" err="1" smtClean="0">
                <a:solidFill>
                  <a:schemeClr val="tx1"/>
                </a:solidFill>
                <a:effectLst/>
                <a:latin typeface="+mn-lt"/>
                <a:ea typeface="+mn-ea"/>
                <a:cs typeface="+mn-cs"/>
              </a:rPr>
              <a:t>T</a:t>
            </a:r>
            <a:r>
              <a:rPr lang="el-GR" sz="1200" b="0" i="0" kern="1200" dirty="0" err="1" smtClean="0">
                <a:solidFill>
                  <a:schemeClr val="tx1"/>
                </a:solidFill>
                <a:effectLst/>
                <a:latin typeface="+mn-lt"/>
                <a:ea typeface="+mn-ea"/>
                <a:cs typeface="+mn-cs"/>
              </a:rPr>
              <a:t>echnology</a:t>
            </a:r>
            <a:r>
              <a:rPr lang="el-GR" sz="1200" b="0" i="0" kern="1200" dirty="0" smtClean="0">
                <a:solidFill>
                  <a:schemeClr val="tx1"/>
                </a:solidFill>
                <a:effectLst/>
                <a:latin typeface="+mn-lt"/>
                <a:ea typeface="+mn-ea"/>
                <a:cs typeface="+mn-cs"/>
              </a:rPr>
              <a:t>, </a:t>
            </a:r>
            <a:r>
              <a:rPr lang="el-GR" sz="1200" b="1" i="0" kern="1200" dirty="0" err="1" smtClean="0">
                <a:solidFill>
                  <a:schemeClr val="tx1"/>
                </a:solidFill>
                <a:effectLst/>
                <a:latin typeface="+mn-lt"/>
                <a:ea typeface="+mn-ea"/>
                <a:cs typeface="+mn-cs"/>
              </a:rPr>
              <a:t>E</a:t>
            </a:r>
            <a:r>
              <a:rPr lang="el-GR" sz="1200" b="0" i="0" kern="1200" dirty="0" err="1" smtClean="0">
                <a:solidFill>
                  <a:schemeClr val="tx1"/>
                </a:solidFill>
                <a:effectLst/>
                <a:latin typeface="+mn-lt"/>
                <a:ea typeface="+mn-ea"/>
                <a:cs typeface="+mn-cs"/>
              </a:rPr>
              <a:t>ngineering</a:t>
            </a:r>
            <a:r>
              <a:rPr lang="el-GR" sz="1200" b="0" i="0" kern="1200" dirty="0" smtClean="0">
                <a:solidFill>
                  <a:schemeClr val="tx1"/>
                </a:solidFill>
                <a:effectLst/>
                <a:latin typeface="+mn-lt"/>
                <a:ea typeface="+mn-ea"/>
                <a:cs typeface="+mn-cs"/>
              </a:rPr>
              <a:t> </a:t>
            </a:r>
            <a:r>
              <a:rPr lang="el-GR" sz="1200" b="0" i="0" kern="1200" dirty="0" err="1" smtClean="0">
                <a:solidFill>
                  <a:schemeClr val="tx1"/>
                </a:solidFill>
                <a:effectLst/>
                <a:latin typeface="+mn-lt"/>
                <a:ea typeface="+mn-ea"/>
                <a:cs typeface="+mn-cs"/>
              </a:rPr>
              <a:t>and</a:t>
            </a:r>
            <a:r>
              <a:rPr lang="el-GR" sz="1200" b="0" i="0" kern="1200" dirty="0" smtClean="0">
                <a:solidFill>
                  <a:schemeClr val="tx1"/>
                </a:solidFill>
                <a:effectLst/>
                <a:latin typeface="+mn-lt"/>
                <a:ea typeface="+mn-ea"/>
                <a:cs typeface="+mn-cs"/>
              </a:rPr>
              <a:t> </a:t>
            </a:r>
            <a:r>
              <a:rPr lang="el-GR" sz="1200" b="1" i="0" kern="1200" dirty="0" err="1" smtClean="0">
                <a:solidFill>
                  <a:schemeClr val="tx1"/>
                </a:solidFill>
                <a:effectLst/>
                <a:latin typeface="+mn-lt"/>
                <a:ea typeface="+mn-ea"/>
                <a:cs typeface="+mn-cs"/>
              </a:rPr>
              <a:t>M</a:t>
            </a:r>
            <a:r>
              <a:rPr lang="el-GR" sz="1200" b="0" i="0" kern="1200" dirty="0" err="1" smtClean="0">
                <a:solidFill>
                  <a:schemeClr val="tx1"/>
                </a:solidFill>
                <a:effectLst/>
                <a:latin typeface="+mn-lt"/>
                <a:ea typeface="+mn-ea"/>
                <a:cs typeface="+mn-cs"/>
              </a:rPr>
              <a:t>athematics</a:t>
            </a:r>
            <a:r>
              <a:rPr lang="el-GR" sz="1200" b="0" i="0" kern="1200" dirty="0" smtClean="0">
                <a:solidFill>
                  <a:schemeClr val="tx1"/>
                </a:solidFill>
                <a:effectLst/>
                <a:latin typeface="+mn-lt"/>
                <a:ea typeface="+mn-ea"/>
                <a:cs typeface="+mn-cs"/>
              </a:rPr>
              <a:t>] είναι το ακρωνύμιο το οποίο χρησιμοποιείται κυρίως από άτομα σχετικά με την εκπαιδευτική πολιτική, για τα πεδία που αναφέρονται στις Φυσικές Επιστήμες, την Τεχνολογία, την Επιστήμη των Μηχανικών και τα Μαθηματικά. Ο όρος “</a:t>
            </a:r>
            <a:r>
              <a:rPr lang="el-GR" sz="1200" b="1" i="0" kern="1200" dirty="0" smtClean="0">
                <a:solidFill>
                  <a:schemeClr val="tx1"/>
                </a:solidFill>
                <a:effectLst/>
                <a:latin typeface="+mn-lt"/>
                <a:ea typeface="+mn-ea"/>
                <a:cs typeface="+mn-cs"/>
              </a:rPr>
              <a:t>STEM</a:t>
            </a:r>
            <a:r>
              <a:rPr lang="el-GR" sz="1200" b="0" i="0" kern="1200" dirty="0" smtClean="0">
                <a:solidFill>
                  <a:schemeClr val="tx1"/>
                </a:solidFill>
                <a:effectLst/>
                <a:latin typeface="+mn-lt"/>
                <a:ea typeface="+mn-ea"/>
                <a:cs typeface="+mn-cs"/>
              </a:rPr>
              <a:t>” πρωτοεμφανίσθηκε το 2001 από τη βιολόγο </a:t>
            </a:r>
            <a:r>
              <a:rPr lang="el-GR" sz="1200" b="0" i="0" kern="1200" dirty="0" err="1" smtClean="0">
                <a:solidFill>
                  <a:schemeClr val="tx1"/>
                </a:solidFill>
                <a:effectLst/>
                <a:latin typeface="+mn-lt"/>
                <a:ea typeface="+mn-ea"/>
                <a:cs typeface="+mn-cs"/>
              </a:rPr>
              <a:t>Judith</a:t>
            </a:r>
            <a:r>
              <a:rPr lang="el-GR" sz="1200" b="0" i="0" kern="1200" dirty="0" smtClean="0">
                <a:solidFill>
                  <a:schemeClr val="tx1"/>
                </a:solidFill>
                <a:effectLst/>
                <a:latin typeface="+mn-lt"/>
                <a:ea typeface="+mn-ea"/>
                <a:cs typeface="+mn-cs"/>
              </a:rPr>
              <a:t> A. </a:t>
            </a:r>
            <a:r>
              <a:rPr lang="el-GR" sz="1200" b="0" i="0" kern="1200" dirty="0" err="1" smtClean="0">
                <a:solidFill>
                  <a:schemeClr val="tx1"/>
                </a:solidFill>
                <a:effectLst/>
                <a:latin typeface="+mn-lt"/>
                <a:ea typeface="+mn-ea"/>
                <a:cs typeface="+mn-cs"/>
              </a:rPr>
              <a:t>Ramaley</a:t>
            </a:r>
            <a:r>
              <a:rPr lang="el-GR" sz="1200" b="0" i="0" kern="1200" dirty="0" smtClean="0">
                <a:solidFill>
                  <a:schemeClr val="tx1"/>
                </a:solidFill>
                <a:effectLst/>
                <a:latin typeface="+mn-lt"/>
                <a:ea typeface="+mn-ea"/>
                <a:cs typeface="+mn-cs"/>
              </a:rPr>
              <a:t>, η οποία ως Διευθύντρια του Ιδρύματος Φυσικών Επιστημών των ΗΠΑ, ήταν υπεύθυνη για την ανάπτυξη νέων προγραμμάτων σπουδών. Το “</a:t>
            </a:r>
            <a:r>
              <a:rPr lang="el-GR" sz="1200" b="1" i="0" kern="1200" dirty="0" smtClean="0">
                <a:solidFill>
                  <a:schemeClr val="tx1"/>
                </a:solidFill>
                <a:effectLst/>
                <a:latin typeface="+mn-lt"/>
                <a:ea typeface="+mn-ea"/>
                <a:cs typeface="+mn-cs"/>
              </a:rPr>
              <a:t>STEM</a:t>
            </a:r>
            <a:r>
              <a:rPr lang="el-GR" sz="1200" b="0" i="0" kern="1200" dirty="0" smtClean="0">
                <a:solidFill>
                  <a:schemeClr val="tx1"/>
                </a:solidFill>
                <a:effectLst/>
                <a:latin typeface="+mn-lt"/>
                <a:ea typeface="+mn-ea"/>
                <a:cs typeface="+mn-cs"/>
              </a:rPr>
              <a:t>” είναι μια προσέγγιση στην Εκπαίδευση που σχεδιάζεται ώστε στη διδασκαλία των Μαθηματικών και των Φυσικών Επιστημών, που είναι ζωτικής σημασίας για μια βασική κατανόηση του σύμπαντος, να εισαχθούν οι Τεχνολογίες και η Επιστήμη των Μηχανικών, που αποτελούν για τον άνθρωπο τα μέσα αλληλεπίδρασης με το σύμπαν. </a:t>
            </a:r>
            <a:endParaRPr lang="el-GR" dirty="0"/>
          </a:p>
        </p:txBody>
      </p:sp>
      <p:sp>
        <p:nvSpPr>
          <p:cNvPr id="4" name="Θέση αριθμού διαφάνειας 3"/>
          <p:cNvSpPr>
            <a:spLocks noGrp="1"/>
          </p:cNvSpPr>
          <p:nvPr>
            <p:ph type="sldNum" sz="quarter" idx="10"/>
          </p:nvPr>
        </p:nvSpPr>
        <p:spPr/>
        <p:txBody>
          <a:bodyPr/>
          <a:lstStyle/>
          <a:p>
            <a:fld id="{2C609390-FB56-421A-9B7A-B8DBC614EBE5}" type="slidenum">
              <a:rPr lang="el-GR" smtClean="0"/>
              <a:t>20</a:t>
            </a:fld>
            <a:endParaRPr lang="el-GR"/>
          </a:p>
        </p:txBody>
      </p:sp>
    </p:spTree>
    <p:extLst>
      <p:ext uri="{BB962C8B-B14F-4D97-AF65-F5344CB8AC3E}">
        <p14:creationId xmlns:p14="http://schemas.microsoft.com/office/powerpoint/2010/main" val="1833549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B1DDE66-A398-417A-81DB-79588AEBE542}" type="slidenum">
              <a:rPr lang="en-US" altLang="el-GR" smtClean="0"/>
              <a:pPr eaLnBrk="1" hangingPunct="1">
                <a:spcBef>
                  <a:spcPct val="0"/>
                </a:spcBef>
              </a:pPr>
              <a:t>62</a:t>
            </a:fld>
            <a:endParaRPr lang="en-US" altLang="el-GR"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l-GR" b="1" smtClean="0"/>
          </a:p>
          <a:p>
            <a:r>
              <a:rPr lang="en-US" altLang="el-GR" smtClean="0"/>
              <a:t>    </a:t>
            </a:r>
          </a:p>
        </p:txBody>
      </p:sp>
    </p:spTree>
    <p:extLst>
      <p:ext uri="{BB962C8B-B14F-4D97-AF65-F5344CB8AC3E}">
        <p14:creationId xmlns:p14="http://schemas.microsoft.com/office/powerpoint/2010/main" val="3801509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52FBADE-8A6A-4A8B-944B-A39C596E953C}" type="slidenum">
              <a:rPr lang="en-US" altLang="el-GR" smtClean="0"/>
              <a:pPr eaLnBrk="1" hangingPunct="1">
                <a:spcBef>
                  <a:spcPct val="0"/>
                </a:spcBef>
              </a:pPr>
              <a:t>63</a:t>
            </a:fld>
            <a:endParaRPr lang="en-US" altLang="el-GR"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l-GR" b="1" smtClean="0"/>
          </a:p>
          <a:p>
            <a:endParaRPr lang="en-US" altLang="el-GR" smtClean="0"/>
          </a:p>
        </p:txBody>
      </p:sp>
    </p:spTree>
    <p:extLst>
      <p:ext uri="{BB962C8B-B14F-4D97-AF65-F5344CB8AC3E}">
        <p14:creationId xmlns:p14="http://schemas.microsoft.com/office/powerpoint/2010/main" val="3749656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D3098A6-5C02-4A70-95B6-8C12DD12D3E4}" type="slidenum">
              <a:rPr lang="en-US" altLang="el-GR" smtClean="0"/>
              <a:pPr eaLnBrk="1" hangingPunct="1">
                <a:spcBef>
                  <a:spcPct val="0"/>
                </a:spcBef>
              </a:pPr>
              <a:t>65</a:t>
            </a:fld>
            <a:endParaRPr lang="en-US" altLang="el-GR"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b="1" smtClean="0">
              <a:solidFill>
                <a:srgbClr val="000000"/>
              </a:solidFill>
              <a:latin typeface="Geneva"/>
              <a:cs typeface="Times New Roman" pitchFamily="18" charset="0"/>
            </a:endParaRPr>
          </a:p>
        </p:txBody>
      </p:sp>
    </p:spTree>
    <p:extLst>
      <p:ext uri="{BB962C8B-B14F-4D97-AF65-F5344CB8AC3E}">
        <p14:creationId xmlns:p14="http://schemas.microsoft.com/office/powerpoint/2010/main" val="627313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6D0A2BA-21C5-442E-8972-9B64B5C4800E}" type="slidenum">
              <a:rPr lang="en-US" altLang="el-GR" smtClean="0"/>
              <a:pPr eaLnBrk="1" hangingPunct="1">
                <a:spcBef>
                  <a:spcPct val="0"/>
                </a:spcBef>
              </a:pPr>
              <a:t>70</a:t>
            </a:fld>
            <a:endParaRPr lang="en-US" altLang="el-GR" smtClean="0"/>
          </a:p>
        </p:txBody>
      </p:sp>
      <p:sp>
        <p:nvSpPr>
          <p:cNvPr id="73731"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3830134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4B3B98F-DF66-42B7-BDE3-690C5C993FEB}" type="slidenum">
              <a:rPr lang="en-US" altLang="el-GR" smtClean="0"/>
              <a:pPr eaLnBrk="1" hangingPunct="1">
                <a:spcBef>
                  <a:spcPct val="0"/>
                </a:spcBef>
              </a:pPr>
              <a:t>71</a:t>
            </a:fld>
            <a:endParaRPr lang="en-US" altLang="el-GR"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5900" indent="-215900" eaLnBrk="1" hangingPunct="1"/>
            <a:r>
              <a:rPr lang="en-US" altLang="el-GR" smtClean="0"/>
              <a:t>We consider here a simple example of a bracket supporting a vertical load. We need to choose a mathematical model. The choice of this model clearly depends on what phenomena are to be predicted and on  the geometry, material properties, loading and support conditions of the bracket. </a:t>
            </a:r>
          </a:p>
          <a:p>
            <a:pPr marL="215900" indent="-215900" eaLnBrk="1" hangingPunct="1"/>
            <a:r>
              <a:rPr lang="en-US" altLang="el-GR" smtClean="0"/>
              <a:t>We notice that</a:t>
            </a:r>
          </a:p>
          <a:p>
            <a:pPr marL="215900" indent="-215900" eaLnBrk="1" hangingPunct="1">
              <a:buFontTx/>
              <a:buAutoNum type="arabicPeriod"/>
            </a:pPr>
            <a:r>
              <a:rPr lang="en-US" altLang="el-GR" smtClean="0"/>
              <a:t>The bracket has been fastened to a “very thick steel column”. The term “very thick” is relative to the thickness “t” and height “h” of the bracket. We translate this statement into the assumption that that the bracket is fastened to a (practically) </a:t>
            </a:r>
            <a:r>
              <a:rPr lang="en-US" altLang="el-GR" b="1" smtClean="0"/>
              <a:t>rigid column</a:t>
            </a:r>
            <a:r>
              <a:rPr lang="en-US" altLang="el-GR" smtClean="0"/>
              <a:t>.</a:t>
            </a:r>
          </a:p>
          <a:p>
            <a:pPr marL="215900" indent="-215900" eaLnBrk="1" hangingPunct="1">
              <a:buFontTx/>
              <a:buAutoNum type="arabicPeriod"/>
            </a:pPr>
            <a:r>
              <a:rPr lang="en-US" altLang="el-GR" smtClean="0"/>
              <a:t>We also assume that the load is applied very slowly. The condition of time “very slowly” is relative to the largest natural period of the bracket: i.e., the time span over which the load W is increased from 0 to its full value is much longer than the fundamental period of the bracket. We translate this statement into meaning that we require </a:t>
            </a:r>
            <a:r>
              <a:rPr lang="en-US" altLang="el-GR" b="1" smtClean="0"/>
              <a:t>static analysis</a:t>
            </a:r>
            <a:r>
              <a:rPr lang="en-US" altLang="el-GR" smtClean="0"/>
              <a:t> (as opposed to a dynamic analysis).</a:t>
            </a:r>
          </a:p>
          <a:p>
            <a:pPr marL="215900" indent="-215900" eaLnBrk="1" hangingPunct="1"/>
            <a:r>
              <a:rPr lang="en-US" altLang="el-GR" smtClean="0"/>
              <a:t>Now we are ready to develop a mathematical model of the bracket-depending on the phenomena to be predicted. Let us assume that we want to answer the following questions:</a:t>
            </a:r>
          </a:p>
          <a:p>
            <a:pPr marL="215900" indent="-215900" eaLnBrk="1" hangingPunct="1">
              <a:buFontTx/>
              <a:buAutoNum type="arabicPeriod"/>
            </a:pPr>
            <a:r>
              <a:rPr lang="en-US" altLang="el-GR" smtClean="0"/>
              <a:t>What is the bending moment at section AA?</a:t>
            </a:r>
          </a:p>
          <a:p>
            <a:pPr marL="215900" indent="-215900" eaLnBrk="1" hangingPunct="1">
              <a:buFontTx/>
              <a:buAutoNum type="arabicPeriod"/>
            </a:pPr>
            <a:r>
              <a:rPr lang="en-US" altLang="el-GR" smtClean="0"/>
              <a:t>What is the deflection at the pin?</a:t>
            </a:r>
          </a:p>
        </p:txBody>
      </p:sp>
    </p:spTree>
    <p:extLst>
      <p:ext uri="{BB962C8B-B14F-4D97-AF65-F5344CB8AC3E}">
        <p14:creationId xmlns:p14="http://schemas.microsoft.com/office/powerpoint/2010/main" val="14881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2EED38E-95D1-491B-B94E-B054929B23DD}" type="slidenum">
              <a:rPr lang="en-US" altLang="el-GR" smtClean="0"/>
              <a:pPr eaLnBrk="1" hangingPunct="1">
                <a:spcBef>
                  <a:spcPct val="0"/>
                </a:spcBef>
              </a:pPr>
              <a:t>72</a:t>
            </a:fld>
            <a:endParaRPr lang="en-US" altLang="el-GR"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l-GR" smtClean="0"/>
              <a:t>First we develop a beam mathematical model including shear deformations.</a:t>
            </a:r>
          </a:p>
          <a:p>
            <a:pPr eaLnBrk="1" hangingPunct="1"/>
            <a:r>
              <a:rPr lang="en-US" altLang="el-GR" smtClean="0"/>
              <a:t>We have assumed linear elastic infinitesimal deformation conditions. Hence the load must not be so large as to cause yielding of the material and/or large displacements.</a:t>
            </a:r>
          </a:p>
          <a:p>
            <a:pPr eaLnBrk="1" hangingPunct="1"/>
            <a:r>
              <a:rPr lang="en-US" altLang="el-GR" smtClean="0"/>
              <a:t>Let us now ask whether the mathematical model is </a:t>
            </a:r>
            <a:r>
              <a:rPr lang="en-US" altLang="el-GR" b="1" smtClean="0"/>
              <a:t>reliable </a:t>
            </a:r>
            <a:r>
              <a:rPr lang="en-US" altLang="el-GR" smtClean="0"/>
              <a:t>and </a:t>
            </a:r>
            <a:r>
              <a:rPr lang="en-US" altLang="el-GR" b="1" smtClean="0"/>
              <a:t>effective</a:t>
            </a:r>
            <a:r>
              <a:rPr lang="en-US" altLang="el-GR" smtClean="0"/>
              <a:t>.</a:t>
            </a:r>
          </a:p>
        </p:txBody>
      </p:sp>
    </p:spTree>
    <p:extLst>
      <p:ext uri="{BB962C8B-B14F-4D97-AF65-F5344CB8AC3E}">
        <p14:creationId xmlns:p14="http://schemas.microsoft.com/office/powerpoint/2010/main" val="316697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1B872EE-97EB-42A0-9944-8A3F062B56B3}" type="slidenum">
              <a:rPr lang="en-US" altLang="el-GR" smtClean="0"/>
              <a:pPr eaLnBrk="1" hangingPunct="1">
                <a:spcBef>
                  <a:spcPct val="0"/>
                </a:spcBef>
              </a:pPr>
              <a:t>73</a:t>
            </a:fld>
            <a:endParaRPr lang="en-US" altLang="el-GR"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l-GR" smtClean="0"/>
              <a:t>To measure the reliability and effectiveness of the simple beam model we consider a slightly more complicated mathematical model. This is a linear elastic two-dimensional plane-stress model. This mathematical model represents the geometry of the bracket more accurately than the beam model and assumes a two-dimensional stress situation. However, note that we have not considered the actual bolt fastening and contact conditions between the steel column and the bracket, nor have we modeled the pin carrying the load onto the bracket. </a:t>
            </a:r>
          </a:p>
        </p:txBody>
      </p:sp>
    </p:spTree>
    <p:extLst>
      <p:ext uri="{BB962C8B-B14F-4D97-AF65-F5344CB8AC3E}">
        <p14:creationId xmlns:p14="http://schemas.microsoft.com/office/powerpoint/2010/main" val="1338712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92EE8CE-C59B-4F05-8647-E1BE18C944AC}" type="slidenum">
              <a:rPr lang="en-US" altLang="el-GR" smtClean="0"/>
              <a:pPr eaLnBrk="1" hangingPunct="1">
                <a:spcBef>
                  <a:spcPct val="0"/>
                </a:spcBef>
              </a:pPr>
              <a:t>74</a:t>
            </a:fld>
            <a:endParaRPr lang="en-US" altLang="el-G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l-GR" smtClean="0"/>
              <a:t>The plane stress mathematical model is too complicated to solve by hand. We therefore solve it using a numerical technique- the finite element method.</a:t>
            </a:r>
          </a:p>
        </p:txBody>
      </p:sp>
    </p:spTree>
    <p:extLst>
      <p:ext uri="{BB962C8B-B14F-4D97-AF65-F5344CB8AC3E}">
        <p14:creationId xmlns:p14="http://schemas.microsoft.com/office/powerpoint/2010/main" val="2318782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8A2219F-0963-42A2-8A66-36B690443B4D}" type="slidenum">
              <a:rPr lang="en-US" altLang="el-GR" smtClean="0"/>
              <a:pPr eaLnBrk="1" hangingPunct="1">
                <a:spcBef>
                  <a:spcPct val="0"/>
                </a:spcBef>
              </a:pPr>
              <a:t>75</a:t>
            </a:fld>
            <a:endParaRPr lang="en-US" altLang="el-GR"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5900" indent="-215900" eaLnBrk="1" hangingPunct="1"/>
            <a:r>
              <a:rPr lang="en-US" altLang="el-GR" smtClean="0"/>
              <a:t>How do we perform FEM modeling?</a:t>
            </a:r>
          </a:p>
          <a:p>
            <a:pPr marL="215900" indent="-215900" eaLnBrk="1" hangingPunct="1"/>
            <a:r>
              <a:rPr lang="en-US" altLang="el-GR" smtClean="0"/>
              <a:t>We first generate a solid model of the bracket using a commercial package such as Solidworks/ ProE. The next step is to develop the “finite element” model.</a:t>
            </a:r>
          </a:p>
        </p:txBody>
      </p:sp>
    </p:spTree>
    <p:extLst>
      <p:ext uri="{BB962C8B-B14F-4D97-AF65-F5344CB8AC3E}">
        <p14:creationId xmlns:p14="http://schemas.microsoft.com/office/powerpoint/2010/main" val="2843986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FE57539-BBA9-4126-B51A-D33F4373A47C}" type="slidenum">
              <a:rPr lang="en-US" altLang="el-GR" smtClean="0"/>
              <a:pPr eaLnBrk="1" hangingPunct="1">
                <a:spcBef>
                  <a:spcPct val="0"/>
                </a:spcBef>
              </a:pPr>
              <a:t>76</a:t>
            </a:fld>
            <a:endParaRPr lang="en-US" altLang="el-GR"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5900" indent="-215900" eaLnBrk="1" hangingPunct="1"/>
            <a:r>
              <a:rPr lang="en-US" altLang="el-GR" smtClean="0"/>
              <a:t>The FEM analysis scheme can be broken down into 3 steps (we will use these 3 steps throughout the course). </a:t>
            </a:r>
          </a:p>
          <a:p>
            <a:pPr marL="215900" indent="-215900" eaLnBrk="1" hangingPunct="1"/>
            <a:r>
              <a:rPr lang="en-US" altLang="el-GR" b="1" smtClean="0"/>
              <a:t>Step 1:</a:t>
            </a:r>
            <a:r>
              <a:rPr lang="en-US" altLang="el-GR" smtClean="0"/>
              <a:t> We divide the solid model up into non-overlapping regions called “elements”. The elements are connected to each other through special points called “nodes”. The solution, in this case the displacement field, is approximated using piece-wise polynomials in each element. This process is called “mesh generation”. This way we discretize a continuous problem, having infinite degrees of freedom to a discrete problem having a finite number of degrees of freedom.</a:t>
            </a:r>
            <a:endParaRPr lang="en-US" altLang="el-GR" b="1" i="1" smtClean="0"/>
          </a:p>
        </p:txBody>
      </p:sp>
    </p:spTree>
    <p:extLst>
      <p:ext uri="{BB962C8B-B14F-4D97-AF65-F5344CB8AC3E}">
        <p14:creationId xmlns:p14="http://schemas.microsoft.com/office/powerpoint/2010/main" val="2325185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301">
              <a:defRPr/>
            </a:pPr>
            <a:r>
              <a:rPr lang="en-US" dirty="0" err="1"/>
              <a:t>Hirotec</a:t>
            </a:r>
            <a:r>
              <a:rPr lang="en-US" dirty="0"/>
              <a:t> is a $1.6B global automotive tier1 supplier. They produce 7 million doors and 1.5 million exhaust systems annually. Being an automotive tier1 suppliers puts a lot of pressure on delivery commitment and thus, one of </a:t>
            </a:r>
            <a:r>
              <a:rPr lang="en-US" dirty="0" err="1"/>
              <a:t>Hirotec’s</a:t>
            </a:r>
            <a:r>
              <a:rPr lang="en-US" dirty="0"/>
              <a:t> critical priority is to ensure continuous operations, and to minimize unplanned downtime in its manufacturing facilities. </a:t>
            </a:r>
          </a:p>
          <a:p>
            <a:pPr defTabSz="897301">
              <a:defRPr/>
            </a:pPr>
            <a:endParaRPr lang="en-US" dirty="0"/>
          </a:p>
          <a:p>
            <a:pPr defTabSz="897301">
              <a:defRPr/>
            </a:pPr>
            <a:r>
              <a:rPr lang="en-US" dirty="0"/>
              <a:t>According to industry benchmarks, in North America, the cost of unplanned downtime to automobile OEMs is $1.3M per hour. That’s $361 per second. If it takes a 3 minute phone call to report an issue, you can lose $70,000 just to tell someone you have a problem.</a:t>
            </a:r>
          </a:p>
          <a:p>
            <a:pPr defTabSz="897301">
              <a:defRPr/>
            </a:pPr>
            <a:endParaRPr lang="en-US" dirty="0"/>
          </a:p>
          <a:p>
            <a:pPr defTabSz="897301">
              <a:defRPr/>
            </a:pPr>
            <a:r>
              <a:rPr lang="en-US" dirty="0"/>
              <a:t>They turned to </a:t>
            </a:r>
            <a:r>
              <a:rPr lang="en-US" dirty="0" err="1"/>
              <a:t>ThingWorx</a:t>
            </a:r>
            <a:r>
              <a:rPr lang="en-US" dirty="0"/>
              <a:t> and PTC to get started on their industry 4.0 journey. Within just 6 weeks, they deployed their first pilot and went live with remote real-time visibility into critical manufacturing equipment. They also use </a:t>
            </a:r>
            <a:r>
              <a:rPr lang="en-US" dirty="0" err="1"/>
              <a:t>ThingWorx</a:t>
            </a:r>
            <a:r>
              <a:rPr lang="en-US" dirty="0"/>
              <a:t> for analytics and are looking at augmented reality.</a:t>
            </a:r>
          </a:p>
          <a:p>
            <a:endParaRPr lang="en-US" dirty="0"/>
          </a:p>
        </p:txBody>
      </p:sp>
      <p:sp>
        <p:nvSpPr>
          <p:cNvPr id="4" name="Slide Number Placeholder 3"/>
          <p:cNvSpPr>
            <a:spLocks noGrp="1"/>
          </p:cNvSpPr>
          <p:nvPr>
            <p:ph type="sldNum" sz="quarter" idx="10"/>
          </p:nvPr>
        </p:nvSpPr>
        <p:spPr/>
        <p:txBody>
          <a:bodyPr/>
          <a:lstStyle/>
          <a:p>
            <a:fld id="{495F688D-3F93-4DCD-BE4F-1CFAE96663DE}" type="slidenum">
              <a:rPr lang="en-US" smtClean="0"/>
              <a:t>26</a:t>
            </a:fld>
            <a:endParaRPr lang="en-US" dirty="0"/>
          </a:p>
        </p:txBody>
      </p:sp>
    </p:spTree>
    <p:extLst>
      <p:ext uri="{BB962C8B-B14F-4D97-AF65-F5344CB8AC3E}">
        <p14:creationId xmlns:p14="http://schemas.microsoft.com/office/powerpoint/2010/main" val="2104655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D9DEAF1-7C85-4321-8BC7-27586CABF014}" type="slidenum">
              <a:rPr lang="en-US" altLang="el-GR" smtClean="0"/>
              <a:pPr eaLnBrk="1" hangingPunct="1">
                <a:spcBef>
                  <a:spcPct val="0"/>
                </a:spcBef>
              </a:pPr>
              <a:t>77</a:t>
            </a:fld>
            <a:endParaRPr lang="en-US" altLang="el-GR"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5900" indent="-215900" eaLnBrk="1" hangingPunct="1"/>
            <a:endParaRPr lang="en-US" altLang="el-GR" smtClean="0"/>
          </a:p>
          <a:p>
            <a:pPr marL="215900" indent="-215900" eaLnBrk="1" hangingPunct="1"/>
            <a:r>
              <a:rPr lang="en-US" altLang="el-GR" b="1" smtClean="0"/>
              <a:t>Step 2:</a:t>
            </a:r>
            <a:r>
              <a:rPr lang="en-US" altLang="el-GR" smtClean="0"/>
              <a:t> We then describe the behavior of each element in terms of its nodes</a:t>
            </a:r>
          </a:p>
          <a:p>
            <a:pPr marL="215900" indent="-215900" eaLnBrk="1" hangingPunct="1"/>
            <a:endParaRPr lang="en-US" altLang="el-GR" smtClean="0"/>
          </a:p>
          <a:p>
            <a:pPr marL="215900" indent="-215900" eaLnBrk="1" hangingPunct="1"/>
            <a:r>
              <a:rPr lang="en-US" altLang="el-GR" b="1" smtClean="0"/>
              <a:t>Step 3:</a:t>
            </a:r>
            <a:r>
              <a:rPr lang="en-US" altLang="el-GR" smtClean="0"/>
              <a:t> We then describe the behavior of the entire structure by putting together the behavior of of each of these elements. In this process we are able to compute the </a:t>
            </a:r>
            <a:r>
              <a:rPr lang="en-US" altLang="el-GR" b="1" smtClean="0"/>
              <a:t>displacements</a:t>
            </a:r>
            <a:r>
              <a:rPr lang="en-US" altLang="el-GR" smtClean="0"/>
              <a:t> at the nodal points.</a:t>
            </a:r>
          </a:p>
          <a:p>
            <a:pPr marL="215900" indent="-215900" eaLnBrk="1" hangingPunct="1"/>
            <a:endParaRPr lang="en-US" altLang="el-GR" smtClean="0"/>
          </a:p>
          <a:p>
            <a:pPr marL="215900" indent="-215900" eaLnBrk="1" hangingPunct="1"/>
            <a:r>
              <a:rPr lang="en-US" altLang="el-GR" smtClean="0"/>
              <a:t>Are we done?</a:t>
            </a:r>
          </a:p>
        </p:txBody>
      </p:sp>
    </p:spTree>
    <p:extLst>
      <p:ext uri="{BB962C8B-B14F-4D97-AF65-F5344CB8AC3E}">
        <p14:creationId xmlns:p14="http://schemas.microsoft.com/office/powerpoint/2010/main" val="3404649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317EF05-9F5C-4F76-879E-A35152EA351B}" type="slidenum">
              <a:rPr lang="en-US" altLang="el-GR" smtClean="0"/>
              <a:pPr eaLnBrk="1" hangingPunct="1">
                <a:spcBef>
                  <a:spcPct val="0"/>
                </a:spcBef>
              </a:pPr>
              <a:t>78</a:t>
            </a:fld>
            <a:endParaRPr lang="en-US" altLang="el-GR"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5900" indent="-215900" eaLnBrk="1" hangingPunct="1"/>
            <a:r>
              <a:rPr lang="en-US" altLang="el-GR" smtClean="0"/>
              <a:t>To compute the moment, we have to do a bit of extra work and this is known as “postprocessing”.</a:t>
            </a:r>
          </a:p>
          <a:p>
            <a:pPr marL="215900" indent="-215900" eaLnBrk="1" hangingPunct="1"/>
            <a:endParaRPr lang="en-US" altLang="el-GR" b="1" i="1" smtClean="0"/>
          </a:p>
        </p:txBody>
      </p:sp>
    </p:spTree>
    <p:extLst>
      <p:ext uri="{BB962C8B-B14F-4D97-AF65-F5344CB8AC3E}">
        <p14:creationId xmlns:p14="http://schemas.microsoft.com/office/powerpoint/2010/main" val="1201665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EFB1BFA-AF97-46ED-9569-D920ECF7FF19}" type="slidenum">
              <a:rPr lang="en-US" altLang="el-GR" smtClean="0"/>
              <a:pPr eaLnBrk="1" hangingPunct="1">
                <a:spcBef>
                  <a:spcPct val="0"/>
                </a:spcBef>
              </a:pPr>
              <a:t>79</a:t>
            </a:fld>
            <a:endParaRPr lang="en-US" altLang="el-GR"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5900" indent="-215900" eaLnBrk="1" hangingPunct="1"/>
            <a:r>
              <a:rPr lang="en-US" altLang="el-GR" smtClean="0"/>
              <a:t>Remember that a complete FEM analysis consists of </a:t>
            </a:r>
          </a:p>
          <a:p>
            <a:pPr marL="215900" indent="-215900" eaLnBrk="1" hangingPunct="1"/>
            <a:endParaRPr lang="en-US" altLang="el-GR" smtClean="0"/>
          </a:p>
          <a:p>
            <a:pPr marL="215900" indent="-215900" eaLnBrk="1" hangingPunct="1">
              <a:buFontTx/>
              <a:buAutoNum type="arabicPeriod"/>
            </a:pPr>
            <a:r>
              <a:rPr lang="en-US" altLang="el-GR" b="1" i="1" smtClean="0"/>
              <a:t> Preprocessing </a:t>
            </a:r>
          </a:p>
          <a:p>
            <a:pPr marL="215900" indent="-215900" eaLnBrk="1" hangingPunct="1">
              <a:buFontTx/>
              <a:buAutoNum type="arabicPeriod"/>
            </a:pPr>
            <a:r>
              <a:rPr lang="en-US" altLang="el-GR" b="1" i="1" smtClean="0"/>
              <a:t> Analysis</a:t>
            </a:r>
            <a:r>
              <a:rPr lang="en-US" altLang="el-GR" b="1" smtClean="0"/>
              <a:t> </a:t>
            </a:r>
          </a:p>
          <a:p>
            <a:pPr marL="215900" indent="-215900" eaLnBrk="1" hangingPunct="1">
              <a:buFontTx/>
              <a:buAutoNum type="arabicPeriod"/>
            </a:pPr>
            <a:r>
              <a:rPr lang="en-US" altLang="el-GR" b="1" i="1" smtClean="0"/>
              <a:t> Postprocessing</a:t>
            </a:r>
          </a:p>
          <a:p>
            <a:pPr marL="215900" indent="-215900" eaLnBrk="1" hangingPunct="1">
              <a:buFontTx/>
              <a:buAutoNum type="arabicPeriod"/>
            </a:pPr>
            <a:endParaRPr lang="en-US" altLang="el-GR" b="1" i="1" smtClean="0"/>
          </a:p>
          <a:p>
            <a:pPr marL="215900" indent="-215900" eaLnBrk="1" hangingPunct="1"/>
            <a:r>
              <a:rPr lang="en-US" altLang="el-GR" smtClean="0"/>
              <a:t>The Analysis phase alone has 3 steps (which we will be most interested in the rest of this course)</a:t>
            </a:r>
          </a:p>
          <a:p>
            <a:pPr marL="215900" indent="-215900" eaLnBrk="1" hangingPunct="1"/>
            <a:endParaRPr lang="en-US" altLang="el-GR" smtClean="0"/>
          </a:p>
        </p:txBody>
      </p:sp>
    </p:spTree>
    <p:extLst>
      <p:ext uri="{BB962C8B-B14F-4D97-AF65-F5344CB8AC3E}">
        <p14:creationId xmlns:p14="http://schemas.microsoft.com/office/powerpoint/2010/main" val="415536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0147EB5-4821-40FC-829E-8E457F2CD06D}" type="slidenum">
              <a:rPr lang="en-US" altLang="el-GR" smtClean="0"/>
              <a:pPr eaLnBrk="1" hangingPunct="1">
                <a:spcBef>
                  <a:spcPct val="0"/>
                </a:spcBef>
              </a:pPr>
              <a:t>80</a:t>
            </a:fld>
            <a:endParaRPr lang="en-US" altLang="el-G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5900" indent="-215900" eaLnBrk="1" hangingPunct="1"/>
            <a:r>
              <a:rPr lang="en-US" altLang="el-GR" smtClean="0"/>
              <a:t>The beam mathematical model completely neglects the stress increase due to the fillets. Hence a plane stress solution including the fillets is necessary.</a:t>
            </a:r>
          </a:p>
        </p:txBody>
      </p:sp>
    </p:spTree>
    <p:extLst>
      <p:ext uri="{BB962C8B-B14F-4D97-AF65-F5344CB8AC3E}">
        <p14:creationId xmlns:p14="http://schemas.microsoft.com/office/powerpoint/2010/main" val="1204768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1425CC2-11F2-4736-B1E0-51FA77D252C2}" type="slidenum">
              <a:rPr lang="en-US" altLang="el-GR" smtClean="0"/>
              <a:pPr eaLnBrk="1" hangingPunct="1">
                <a:spcBef>
                  <a:spcPct val="0"/>
                </a:spcBef>
              </a:pPr>
              <a:t>81</a:t>
            </a:fld>
            <a:endParaRPr lang="en-US" altLang="el-GR"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15900" indent="-215900" eaLnBrk="1" hangingPunct="1"/>
            <a:endParaRPr lang="el-GR" altLang="el-GR" smtClean="0"/>
          </a:p>
        </p:txBody>
      </p:sp>
    </p:spTree>
    <p:extLst>
      <p:ext uri="{BB962C8B-B14F-4D97-AF65-F5344CB8AC3E}">
        <p14:creationId xmlns:p14="http://schemas.microsoft.com/office/powerpoint/2010/main" val="2368054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21A2FF1-C0F6-4B2D-B170-D7FF94FCC6A7}" type="slidenum">
              <a:rPr lang="en-US" altLang="el-GR" smtClean="0"/>
              <a:pPr eaLnBrk="1" hangingPunct="1">
                <a:spcBef>
                  <a:spcPct val="0"/>
                </a:spcBef>
              </a:pPr>
              <a:t>82</a:t>
            </a:fld>
            <a:endParaRPr lang="en-US" altLang="el-GR" smtClean="0"/>
          </a:p>
        </p:txBody>
      </p:sp>
      <p:sp>
        <p:nvSpPr>
          <p:cNvPr id="86019"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272565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69A3749-F79C-4D4A-985F-56AA92497C4F}" type="slidenum">
              <a:rPr lang="en-US" altLang="el-GR" smtClean="0"/>
              <a:pPr eaLnBrk="1" hangingPunct="1">
                <a:spcBef>
                  <a:spcPct val="0"/>
                </a:spcBef>
              </a:pPr>
              <a:t>83</a:t>
            </a:fld>
            <a:endParaRPr lang="en-US" altLang="el-GR" smtClean="0"/>
          </a:p>
        </p:txBody>
      </p:sp>
      <p:sp>
        <p:nvSpPr>
          <p:cNvPr id="87043"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2638826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F39ACE5-93FB-4921-9617-8246EE3EC39A}" type="slidenum">
              <a:rPr lang="en-US" altLang="el-GR" smtClean="0"/>
              <a:pPr eaLnBrk="1" hangingPunct="1">
                <a:spcBef>
                  <a:spcPct val="0"/>
                </a:spcBef>
              </a:pPr>
              <a:t>84</a:t>
            </a:fld>
            <a:endParaRPr lang="en-US" altLang="el-GR" smtClean="0"/>
          </a:p>
        </p:txBody>
      </p:sp>
      <p:sp>
        <p:nvSpPr>
          <p:cNvPr id="88067" name="Rectangle 2"/>
          <p:cNvSpPr>
            <a:spLocks noGrp="1" noRot="1" noChangeAspect="1" noChangeArrowheads="1" noTextEdit="1"/>
          </p:cNvSpPr>
          <p:nvPr>
            <p:ph type="sldImg"/>
          </p:nvPr>
        </p:nvSpPr>
        <p:spPr>
          <a:ln/>
        </p:spPr>
      </p:sp>
    </p:spTree>
    <p:extLst>
      <p:ext uri="{BB962C8B-B14F-4D97-AF65-F5344CB8AC3E}">
        <p14:creationId xmlns:p14="http://schemas.microsoft.com/office/powerpoint/2010/main" val="4009839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5188" eaLnBrk="0" hangingPunct="0">
              <a:spcBef>
                <a:spcPct val="30000"/>
              </a:spcBef>
              <a:defRPr sz="1200">
                <a:solidFill>
                  <a:schemeClr val="tx1"/>
                </a:solidFill>
                <a:latin typeface="Times New Roman" pitchFamily="18" charset="0"/>
              </a:defRPr>
            </a:lvl1pPr>
            <a:lvl2pPr marL="742950" indent="-285750" defTabSz="865188" eaLnBrk="0" hangingPunct="0">
              <a:spcBef>
                <a:spcPct val="30000"/>
              </a:spcBef>
              <a:defRPr sz="1200">
                <a:solidFill>
                  <a:schemeClr val="tx1"/>
                </a:solidFill>
                <a:latin typeface="Times New Roman" pitchFamily="18" charset="0"/>
              </a:defRPr>
            </a:lvl2pPr>
            <a:lvl3pPr marL="1143000" indent="-228600" defTabSz="865188" eaLnBrk="0" hangingPunct="0">
              <a:spcBef>
                <a:spcPct val="30000"/>
              </a:spcBef>
              <a:defRPr sz="1200">
                <a:solidFill>
                  <a:schemeClr val="tx1"/>
                </a:solidFill>
                <a:latin typeface="Times New Roman" pitchFamily="18" charset="0"/>
              </a:defRPr>
            </a:lvl3pPr>
            <a:lvl4pPr marL="1600200" indent="-228600" defTabSz="865188" eaLnBrk="0" hangingPunct="0">
              <a:spcBef>
                <a:spcPct val="30000"/>
              </a:spcBef>
              <a:defRPr sz="1200">
                <a:solidFill>
                  <a:schemeClr val="tx1"/>
                </a:solidFill>
                <a:latin typeface="Times New Roman" pitchFamily="18" charset="0"/>
              </a:defRPr>
            </a:lvl4pPr>
            <a:lvl5pPr marL="2057400" indent="-228600" defTabSz="865188" eaLnBrk="0" hangingPunct="0">
              <a:spcBef>
                <a:spcPct val="30000"/>
              </a:spcBef>
              <a:defRPr sz="1200">
                <a:solidFill>
                  <a:schemeClr val="tx1"/>
                </a:solidFill>
                <a:latin typeface="Times New Roman" pitchFamily="18" charset="0"/>
              </a:defRPr>
            </a:lvl5pPr>
            <a:lvl6pPr marL="2514600" indent="-228600" defTabSz="865188" eaLnBrk="0" fontAlgn="base" hangingPunct="0">
              <a:spcBef>
                <a:spcPct val="30000"/>
              </a:spcBef>
              <a:spcAft>
                <a:spcPct val="0"/>
              </a:spcAft>
              <a:defRPr sz="1200">
                <a:solidFill>
                  <a:schemeClr val="tx1"/>
                </a:solidFill>
                <a:latin typeface="Times New Roman" pitchFamily="18" charset="0"/>
              </a:defRPr>
            </a:lvl6pPr>
            <a:lvl7pPr marL="2971800" indent="-228600" defTabSz="865188" eaLnBrk="0" fontAlgn="base" hangingPunct="0">
              <a:spcBef>
                <a:spcPct val="30000"/>
              </a:spcBef>
              <a:spcAft>
                <a:spcPct val="0"/>
              </a:spcAft>
              <a:defRPr sz="1200">
                <a:solidFill>
                  <a:schemeClr val="tx1"/>
                </a:solidFill>
                <a:latin typeface="Times New Roman" pitchFamily="18" charset="0"/>
              </a:defRPr>
            </a:lvl7pPr>
            <a:lvl8pPr marL="3429000" indent="-228600" defTabSz="865188" eaLnBrk="0" fontAlgn="base" hangingPunct="0">
              <a:spcBef>
                <a:spcPct val="30000"/>
              </a:spcBef>
              <a:spcAft>
                <a:spcPct val="0"/>
              </a:spcAft>
              <a:defRPr sz="1200">
                <a:solidFill>
                  <a:schemeClr val="tx1"/>
                </a:solidFill>
                <a:latin typeface="Times New Roman" pitchFamily="18" charset="0"/>
              </a:defRPr>
            </a:lvl8pPr>
            <a:lvl9pPr marL="3886200" indent="-228600" defTabSz="8651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91EB820-D88D-4BEE-80C1-42F4E8E982F1}" type="slidenum">
              <a:rPr lang="ar-SA" altLang="el-GR" smtClean="0">
                <a:latin typeface="Arial" pitchFamily="34" charset="0"/>
              </a:rPr>
              <a:pPr eaLnBrk="1" hangingPunct="1">
                <a:spcBef>
                  <a:spcPct val="0"/>
                </a:spcBef>
              </a:pPr>
              <a:t>98</a:t>
            </a:fld>
            <a:endParaRPr lang="en-US" altLang="el-GR" smtClean="0">
              <a:latin typeface="Arial" pitchFamily="34" charset="0"/>
              <a:cs typeface="Arial"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smtClean="0"/>
          </a:p>
        </p:txBody>
      </p:sp>
    </p:spTree>
    <p:extLst>
      <p:ext uri="{BB962C8B-B14F-4D97-AF65-F5344CB8AC3E}">
        <p14:creationId xmlns:p14="http://schemas.microsoft.com/office/powerpoint/2010/main" val="2299435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Airbus is a  multibillion-dollar European aircraft maker, which controls half the worldwide commercial airplane market. Airbus believes that by connecting both the people and tools to </a:t>
            </a:r>
            <a:r>
              <a:rPr lang="en-US" dirty="0" err="1"/>
              <a:t>ThingWorx</a:t>
            </a:r>
            <a:r>
              <a:rPr lang="en-US" dirty="0"/>
              <a:t> manufacturing speed increases and quality improves.</a:t>
            </a:r>
          </a:p>
          <a:p>
            <a:endParaRPr lang="en-US" dirty="0"/>
          </a:p>
          <a:p>
            <a:r>
              <a:rPr lang="en-US" dirty="0"/>
              <a:t>Challenges:</a:t>
            </a:r>
          </a:p>
          <a:p>
            <a:r>
              <a:rPr lang="en-US" dirty="0"/>
              <a:t>- Complex assembly thousands of manual steps by operators</a:t>
            </a:r>
          </a:p>
          <a:p>
            <a:r>
              <a:rPr lang="en-US" dirty="0"/>
              <a:t>- Paper for assembly instructions and quality inspection</a:t>
            </a:r>
          </a:p>
          <a:p>
            <a:r>
              <a:rPr lang="en-US" dirty="0"/>
              <a:t>- Critical data trapped in enterprise systems and complicated to access</a:t>
            </a:r>
          </a:p>
          <a:p>
            <a:r>
              <a:rPr lang="en-US" dirty="0"/>
              <a:t>- A single assembly mistake can be costly</a:t>
            </a:r>
          </a:p>
          <a:p>
            <a:endParaRPr lang="en-US" dirty="0"/>
          </a:p>
          <a:p>
            <a:r>
              <a:rPr lang="en-US" dirty="0"/>
              <a:t>Airbus has implemented a </a:t>
            </a:r>
            <a:r>
              <a:rPr lang="en-US" dirty="0" err="1"/>
              <a:t>ThingWorx</a:t>
            </a:r>
            <a:r>
              <a:rPr lang="en-US" dirty="0"/>
              <a:t> solution to monitoring the installation of thousands of fasteners.  By connecting both the people and the robotic tools to the solution the worker on the factory floor can use a tablet or smart glasses to scan an airplane’s metal skin and determine what size bolt is needed in a given hole, and the torque required to install it.  That information can be automatically sent to a robotic tool, which completes the task.  This connectivity improves quality and makes the process quicker compared to a manual process. </a:t>
            </a:r>
          </a:p>
          <a:p>
            <a:endParaRPr lang="en-US" dirty="0"/>
          </a:p>
          <a:p>
            <a:r>
              <a:rPr lang="en-US" dirty="0"/>
              <a:t>The </a:t>
            </a:r>
            <a:r>
              <a:rPr lang="en-US" dirty="0" err="1"/>
              <a:t>ThingWorx</a:t>
            </a:r>
            <a:r>
              <a:rPr lang="en-US" dirty="0"/>
              <a:t> solution is also being used to deliver digital work instructions to the plant floor.  Previously operators were working with as many as three screens in addition to paper to view work instructions.</a:t>
            </a:r>
          </a:p>
          <a:p>
            <a:r>
              <a:rPr lang="en-US" dirty="0"/>
              <a:t> </a:t>
            </a:r>
          </a:p>
          <a:p>
            <a:r>
              <a:rPr lang="en-US" dirty="0"/>
              <a:t>Benefits:</a:t>
            </a:r>
          </a:p>
          <a:p>
            <a:r>
              <a:rPr lang="en-US" dirty="0"/>
              <a:t>- Manage and check operator’s tasks with intelligence added to tools and systems</a:t>
            </a:r>
          </a:p>
          <a:p>
            <a:r>
              <a:rPr lang="en-US" dirty="0"/>
              <a:t>- Error proof manual operations, prevent operator mistakes and failures</a:t>
            </a:r>
          </a:p>
          <a:p>
            <a:r>
              <a:rPr lang="en-US" dirty="0"/>
              <a:t>- Real-time closed loop verification improve quality decreases re-work</a:t>
            </a:r>
          </a:p>
          <a:p>
            <a:endParaRPr lang="en-US" dirty="0"/>
          </a:p>
        </p:txBody>
      </p:sp>
      <p:sp>
        <p:nvSpPr>
          <p:cNvPr id="4" name="Slide Number Placeholder 3"/>
          <p:cNvSpPr>
            <a:spLocks noGrp="1"/>
          </p:cNvSpPr>
          <p:nvPr>
            <p:ph type="sldNum" sz="quarter" idx="10"/>
          </p:nvPr>
        </p:nvSpPr>
        <p:spPr/>
        <p:txBody>
          <a:bodyPr/>
          <a:lstStyle/>
          <a:p>
            <a:fld id="{13106E9B-4521-40D2-92B0-11D9407C5A35}" type="slidenum">
              <a:rPr lang="en-US" smtClean="0"/>
              <a:t>27</a:t>
            </a:fld>
            <a:endParaRPr lang="en-US" dirty="0"/>
          </a:p>
        </p:txBody>
      </p:sp>
    </p:spTree>
    <p:extLst>
      <p:ext uri="{BB962C8B-B14F-4D97-AF65-F5344CB8AC3E}">
        <p14:creationId xmlns:p14="http://schemas.microsoft.com/office/powerpoint/2010/main" val="1439592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Solar Turbines is a manufacturer of highly complex and highly customized equipment: 200 feet long gas turbine power generators. Solar Turbines is a wholly owned subsidiary of Caterpillar Inc., designs and manufactures industrial gas turbines for onshore and offshore electrical power generation, for marine propulsion and for producing, processing and transporting natural gas and oil.</a:t>
            </a:r>
          </a:p>
          <a:p>
            <a:endParaRPr lang="en-US" dirty="0"/>
          </a:p>
          <a:p>
            <a:r>
              <a:rPr lang="en-US" dirty="0"/>
              <a:t>They turned to PTC to digitize process planning and to drive paperless shop floor with the electronic delivery of work instructions on the shop floor. They use PTC solutions to digitally perform </a:t>
            </a:r>
            <a:r>
              <a:rPr lang="en-US" dirty="0" err="1"/>
              <a:t>eBOm-mBOM</a:t>
            </a:r>
            <a:r>
              <a:rPr lang="en-US" dirty="0"/>
              <a:t> transformation, to create process plan directly from 3D data and to transform the shop floor into a paperless environment by providing all the required work instruction information on a single screen to operators on the shop floor. </a:t>
            </a:r>
          </a:p>
          <a:p>
            <a:endParaRPr lang="en-US" dirty="0"/>
          </a:p>
          <a:p>
            <a:r>
              <a:rPr lang="en-US" dirty="0"/>
              <a:t>Looking to provide work instructions to operators in real-time using AR and fixed screens.</a:t>
            </a:r>
          </a:p>
          <a:p>
            <a:endParaRPr lang="en-US" dirty="0"/>
          </a:p>
        </p:txBody>
      </p:sp>
      <p:sp>
        <p:nvSpPr>
          <p:cNvPr id="4" name="Slide Number Placeholder 3"/>
          <p:cNvSpPr>
            <a:spLocks noGrp="1"/>
          </p:cNvSpPr>
          <p:nvPr>
            <p:ph type="sldNum" sz="quarter" idx="10"/>
          </p:nvPr>
        </p:nvSpPr>
        <p:spPr/>
        <p:txBody>
          <a:bodyPr/>
          <a:lstStyle/>
          <a:p>
            <a:fld id="{495F688D-3F93-4DCD-BE4F-1CFAE96663DE}" type="slidenum">
              <a:rPr lang="en-US" smtClean="0"/>
              <a:t>28</a:t>
            </a:fld>
            <a:endParaRPr lang="en-US" dirty="0"/>
          </a:p>
        </p:txBody>
      </p:sp>
    </p:spTree>
    <p:extLst>
      <p:ext uri="{BB962C8B-B14F-4D97-AF65-F5344CB8AC3E}">
        <p14:creationId xmlns:p14="http://schemas.microsoft.com/office/powerpoint/2010/main" val="3983905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0B3FB7-79C5-4CE6-A5BF-008ACE0A717E}" type="slidenum">
              <a:rPr lang="en-GB" altLang="el-GR" smtClean="0"/>
              <a:pPr eaLnBrk="1" hangingPunct="1">
                <a:spcBef>
                  <a:spcPct val="0"/>
                </a:spcBef>
              </a:pPr>
              <a:t>45</a:t>
            </a:fld>
            <a:endParaRPr lang="en-GB" altLang="el-GR" smtClean="0"/>
          </a:p>
        </p:txBody>
      </p:sp>
      <p:sp>
        <p:nvSpPr>
          <p:cNvPr id="65539" name="Rectangle 1"/>
          <p:cNvSpPr>
            <a:spLocks noGrp="1" noRot="1" noChangeAspect="1" noChangeArrowheads="1" noTextEdit="1"/>
          </p:cNvSpPr>
          <p:nvPr>
            <p:ph type="sldImg"/>
          </p:nvPr>
        </p:nvSpPr>
        <p:spPr>
          <a:xfrm>
            <a:off x="1143000" y="685800"/>
            <a:ext cx="4575175" cy="343058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Rectangle 2"/>
          <p:cNvSpPr>
            <a:spLocks noGrp="1" noChangeArrowheads="1"/>
          </p:cNvSpPr>
          <p:nvPr>
            <p:ph type="body" idx="1"/>
          </p:nvPr>
        </p:nvSpPr>
        <p:spPr>
          <a:xfrm>
            <a:off x="688975" y="4341813"/>
            <a:ext cx="5480050"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smtClean="0"/>
          </a:p>
        </p:txBody>
      </p:sp>
    </p:spTree>
    <p:extLst>
      <p:ext uri="{BB962C8B-B14F-4D97-AF65-F5344CB8AC3E}">
        <p14:creationId xmlns:p14="http://schemas.microsoft.com/office/powerpoint/2010/main" val="747914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1144588" y="685800"/>
            <a:ext cx="4570412" cy="3429000"/>
          </a:xfrm>
          <a:noFill/>
          <a:ln/>
        </p:spPr>
      </p:sp>
      <p:sp>
        <p:nvSpPr>
          <p:cNvPr id="66563"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p>
        </p:txBody>
      </p:sp>
    </p:spTree>
    <p:extLst>
      <p:ext uri="{BB962C8B-B14F-4D97-AF65-F5344CB8AC3E}">
        <p14:creationId xmlns:p14="http://schemas.microsoft.com/office/powerpoint/2010/main" val="3542325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BEA3831-E791-4452-AAA5-28272A8034F0}" type="slidenum">
              <a:rPr lang="de-DE" altLang="el-GR" smtClean="0"/>
              <a:pPr eaLnBrk="1" hangingPunct="1">
                <a:spcBef>
                  <a:spcPct val="0"/>
                </a:spcBef>
              </a:pPr>
              <a:t>51</a:t>
            </a:fld>
            <a:endParaRPr lang="de-DE" altLang="el-GR" smtClean="0"/>
          </a:p>
        </p:txBody>
      </p:sp>
      <p:sp>
        <p:nvSpPr>
          <p:cNvPr id="67587" name="Rectangle 2"/>
          <p:cNvSpPr>
            <a:spLocks noGrp="1" noRot="1" noChangeAspect="1" noChangeArrowheads="1" noTextEdit="1"/>
          </p:cNvSpPr>
          <p:nvPr>
            <p:ph type="sldImg"/>
          </p:nvPr>
        </p:nvSpPr>
        <p:spPr>
          <a:xfrm>
            <a:off x="1144588" y="700088"/>
            <a:ext cx="4568825" cy="3427412"/>
          </a:xfrm>
          <a:solidFill>
            <a:srgbClr val="FFFFFF"/>
          </a:solidFill>
          <a:ln/>
        </p:spPr>
      </p:sp>
      <p:sp>
        <p:nvSpPr>
          <p:cNvPr id="67588" name="Rectangle 3"/>
          <p:cNvSpPr>
            <a:spLocks noGrp="1" noChangeArrowheads="1"/>
          </p:cNvSpPr>
          <p:nvPr>
            <p:ph type="body" idx="1"/>
          </p:nvPr>
        </p:nvSpPr>
        <p:spPr>
          <a:xfrm>
            <a:off x="904875" y="4349750"/>
            <a:ext cx="5048250" cy="4094163"/>
          </a:xfrm>
          <a:solidFill>
            <a:srgbClr val="FFFFFF"/>
          </a:solidFill>
          <a:ln>
            <a:solidFill>
              <a:srgbClr val="000000"/>
            </a:solidFill>
          </a:ln>
        </p:spPr>
        <p:txBody>
          <a:bodyPr lIns="91284" tIns="45642" rIns="91284" bIns="45642"/>
          <a:lstStyle/>
          <a:p>
            <a:endParaRPr lang="en-GB" altLang="el-GR" smtClean="0"/>
          </a:p>
        </p:txBody>
      </p:sp>
    </p:spTree>
    <p:extLst>
      <p:ext uri="{BB962C8B-B14F-4D97-AF65-F5344CB8AC3E}">
        <p14:creationId xmlns:p14="http://schemas.microsoft.com/office/powerpoint/2010/main" val="2122933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8BE6A6F-833F-4488-B213-050E3CF7045C}" type="slidenum">
              <a:rPr lang="de-DE" altLang="el-GR" smtClean="0"/>
              <a:pPr eaLnBrk="1" hangingPunct="1">
                <a:spcBef>
                  <a:spcPct val="0"/>
                </a:spcBef>
              </a:pPr>
              <a:t>52</a:t>
            </a:fld>
            <a:endParaRPr lang="de-DE" altLang="el-GR" smtClean="0"/>
          </a:p>
        </p:txBody>
      </p:sp>
      <p:sp>
        <p:nvSpPr>
          <p:cNvPr id="68611" name="Rectangle 2"/>
          <p:cNvSpPr>
            <a:spLocks noGrp="1" noRot="1" noChangeAspect="1" noChangeArrowheads="1" noTextEdit="1"/>
          </p:cNvSpPr>
          <p:nvPr>
            <p:ph type="sldImg"/>
          </p:nvPr>
        </p:nvSpPr>
        <p:spPr>
          <a:xfrm>
            <a:off x="1144588" y="700088"/>
            <a:ext cx="4568825" cy="3427412"/>
          </a:xfrm>
          <a:solidFill>
            <a:srgbClr val="FFFFFF"/>
          </a:solidFill>
          <a:ln/>
        </p:spPr>
      </p:sp>
      <p:sp>
        <p:nvSpPr>
          <p:cNvPr id="68612" name="Rectangle 3"/>
          <p:cNvSpPr>
            <a:spLocks noGrp="1" noChangeArrowheads="1"/>
          </p:cNvSpPr>
          <p:nvPr>
            <p:ph type="body" idx="1"/>
          </p:nvPr>
        </p:nvSpPr>
        <p:spPr>
          <a:xfrm>
            <a:off x="904875" y="4349750"/>
            <a:ext cx="5048250" cy="4094163"/>
          </a:xfrm>
          <a:solidFill>
            <a:srgbClr val="FFFFFF"/>
          </a:solidFill>
          <a:ln>
            <a:solidFill>
              <a:srgbClr val="000000"/>
            </a:solidFill>
          </a:ln>
        </p:spPr>
        <p:txBody>
          <a:bodyPr lIns="91284" tIns="45642" rIns="91284" bIns="45642"/>
          <a:lstStyle/>
          <a:p>
            <a:endParaRPr lang="en-GB" altLang="el-GR" smtClean="0"/>
          </a:p>
        </p:txBody>
      </p:sp>
    </p:spTree>
    <p:extLst>
      <p:ext uri="{BB962C8B-B14F-4D97-AF65-F5344CB8AC3E}">
        <p14:creationId xmlns:p14="http://schemas.microsoft.com/office/powerpoint/2010/main" val="2787537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2E84D1A-0347-4833-A274-0F116C922DBB}" type="slidenum">
              <a:rPr lang="it-IT" altLang="el-GR" smtClean="0"/>
              <a:pPr eaLnBrk="1" hangingPunct="1">
                <a:spcBef>
                  <a:spcPct val="0"/>
                </a:spcBef>
              </a:pPr>
              <a:t>53</a:t>
            </a:fld>
            <a:endParaRPr lang="it-IT" altLang="el-GR"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l-GR" smtClean="0"/>
          </a:p>
        </p:txBody>
      </p:sp>
    </p:spTree>
    <p:extLst>
      <p:ext uri="{BB962C8B-B14F-4D97-AF65-F5344CB8AC3E}">
        <p14:creationId xmlns:p14="http://schemas.microsoft.com/office/powerpoint/2010/main" val="224627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dirty="0" err="1" smtClean="0"/>
              <a:t>Kλικ</a:t>
            </a:r>
            <a:r>
              <a:rPr lang="el-GR" dirty="0" smtClean="0"/>
              <a:t> για επεξεργασία του τίτλου</a:t>
            </a:r>
            <a:endParaRPr lang="el-GR" dirty="0"/>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6"/>
          <p:cNvSpPr>
            <a:spLocks noGrp="1" noChangeArrowheads="1"/>
          </p:cNvSpPr>
          <p:nvPr>
            <p:ph type="sldNum" sz="quarter" idx="10"/>
          </p:nvPr>
        </p:nvSpPr>
        <p:spPr/>
        <p:txBody>
          <a:bodyPr/>
          <a:lstStyle>
            <a:lvl1pPr>
              <a:defRPr/>
            </a:lvl1pPr>
          </a:lstStyle>
          <a:p>
            <a:pPr>
              <a:defRPr/>
            </a:pPr>
            <a:fld id="{5978FEA8-8CCC-4184-A7AB-1C129124B671}" type="slidenum">
              <a:rPr lang="el-GR"/>
              <a:pPr>
                <a:defRPr/>
              </a:pPr>
              <a:t>‹#›</a:t>
            </a:fld>
            <a:endParaRPr lang="el-GR"/>
          </a:p>
        </p:txBody>
      </p:sp>
    </p:spTree>
    <p:extLst>
      <p:ext uri="{BB962C8B-B14F-4D97-AF65-F5344CB8AC3E}">
        <p14:creationId xmlns:p14="http://schemas.microsoft.com/office/powerpoint/2010/main" val="4227134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5"/>
          <p:cNvSpPr>
            <a:spLocks noGrp="1" noChangeArrowheads="1"/>
          </p:cNvSpPr>
          <p:nvPr>
            <p:ph type="ftr" sz="quarter" idx="10"/>
          </p:nvPr>
        </p:nvSpPr>
        <p:spPr>
          <a:ln/>
        </p:spPr>
        <p:txBody>
          <a:bodyPr/>
          <a:lstStyle>
            <a:lvl1pPr>
              <a:defRPr/>
            </a:lvl1pPr>
          </a:lstStyle>
          <a:p>
            <a:pPr>
              <a:defRPr/>
            </a:pPr>
            <a:endParaRPr lang="el-GR"/>
          </a:p>
        </p:txBody>
      </p:sp>
      <p:sp>
        <p:nvSpPr>
          <p:cNvPr id="5" name="Rectangle 6"/>
          <p:cNvSpPr>
            <a:spLocks noGrp="1" noChangeArrowheads="1"/>
          </p:cNvSpPr>
          <p:nvPr>
            <p:ph type="sldNum" sz="quarter" idx="11"/>
          </p:nvPr>
        </p:nvSpPr>
        <p:spPr>
          <a:ln/>
        </p:spPr>
        <p:txBody>
          <a:bodyPr/>
          <a:lstStyle>
            <a:lvl1pPr>
              <a:defRPr/>
            </a:lvl1pPr>
          </a:lstStyle>
          <a:p>
            <a:pPr>
              <a:defRPr/>
            </a:pPr>
            <a:fld id="{6768D84A-695B-483C-8E67-B9FDAEEF9FD1}" type="slidenum">
              <a:rPr lang="el-GR"/>
              <a:pPr>
                <a:defRPr/>
              </a:pPr>
              <a:t>‹#›</a:t>
            </a:fld>
            <a:endParaRPr lang="el-GR" dirty="0"/>
          </a:p>
        </p:txBody>
      </p:sp>
    </p:spTree>
    <p:extLst>
      <p:ext uri="{BB962C8B-B14F-4D97-AF65-F5344CB8AC3E}">
        <p14:creationId xmlns:p14="http://schemas.microsoft.com/office/powerpoint/2010/main" val="699040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705600" y="304800"/>
            <a:ext cx="2133600" cy="5791200"/>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304800" y="304800"/>
            <a:ext cx="6248400" cy="5791200"/>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5"/>
          <p:cNvSpPr>
            <a:spLocks noGrp="1" noChangeArrowheads="1"/>
          </p:cNvSpPr>
          <p:nvPr>
            <p:ph type="ftr" sz="quarter" idx="10"/>
          </p:nvPr>
        </p:nvSpPr>
        <p:spPr>
          <a:ln/>
        </p:spPr>
        <p:txBody>
          <a:bodyPr/>
          <a:lstStyle>
            <a:lvl1pPr>
              <a:defRPr/>
            </a:lvl1pPr>
          </a:lstStyle>
          <a:p>
            <a:pPr>
              <a:defRPr/>
            </a:pPr>
            <a:endParaRPr lang="el-GR"/>
          </a:p>
        </p:txBody>
      </p:sp>
      <p:sp>
        <p:nvSpPr>
          <p:cNvPr id="5" name="Rectangle 6"/>
          <p:cNvSpPr>
            <a:spLocks noGrp="1" noChangeArrowheads="1"/>
          </p:cNvSpPr>
          <p:nvPr>
            <p:ph type="sldNum" sz="quarter" idx="11"/>
          </p:nvPr>
        </p:nvSpPr>
        <p:spPr>
          <a:ln/>
        </p:spPr>
        <p:txBody>
          <a:bodyPr/>
          <a:lstStyle>
            <a:lvl1pPr>
              <a:defRPr/>
            </a:lvl1pPr>
          </a:lstStyle>
          <a:p>
            <a:pPr>
              <a:defRPr/>
            </a:pPr>
            <a:fld id="{68B3E845-D430-4224-ABCE-4730CA3FECC3}" type="slidenum">
              <a:rPr lang="el-GR"/>
              <a:pPr>
                <a:defRPr/>
              </a:pPr>
              <a:t>‹#›</a:t>
            </a:fld>
            <a:endParaRPr lang="el-GR" dirty="0"/>
          </a:p>
        </p:txBody>
      </p:sp>
    </p:spTree>
    <p:extLst>
      <p:ext uri="{BB962C8B-B14F-4D97-AF65-F5344CB8AC3E}">
        <p14:creationId xmlns:p14="http://schemas.microsoft.com/office/powerpoint/2010/main" val="3108467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3788" y="284163"/>
            <a:ext cx="7772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05000"/>
            <a:ext cx="38100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216900" y="6248400"/>
            <a:ext cx="533400" cy="609600"/>
          </a:xfrm>
        </p:spPr>
        <p:txBody>
          <a:bodyPr/>
          <a:lstStyle>
            <a:lvl1pPr>
              <a:defRPr/>
            </a:lvl1pPr>
          </a:lstStyle>
          <a:p>
            <a:pPr>
              <a:defRPr/>
            </a:pPr>
            <a:fld id="{1267B5C1-4A29-4B22-88CC-F971264A50AF}" type="slidenum">
              <a:rPr lang="en-US"/>
              <a:pPr>
                <a:defRPr/>
              </a:pPr>
              <a:t>‹#›</a:t>
            </a:fld>
            <a:endParaRPr lang="en-US"/>
          </a:p>
        </p:txBody>
      </p:sp>
    </p:spTree>
    <p:extLst>
      <p:ext uri="{BB962C8B-B14F-4D97-AF65-F5344CB8AC3E}">
        <p14:creationId xmlns:p14="http://schemas.microsoft.com/office/powerpoint/2010/main" val="449240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093788" y="284163"/>
            <a:ext cx="7772400" cy="1143000"/>
          </a:xfrm>
        </p:spPr>
        <p:txBody>
          <a:bodyPr/>
          <a:lstStyle/>
          <a:p>
            <a:r>
              <a:rPr lang="en-US" smtClean="0"/>
              <a:t>Click to edit Master title style</a:t>
            </a:r>
            <a:endParaRPr lang="el-GR"/>
          </a:p>
        </p:txBody>
      </p:sp>
      <p:sp>
        <p:nvSpPr>
          <p:cNvPr id="3" name="Content Placeholder 2"/>
          <p:cNvSpPr>
            <a:spLocks noGrp="1"/>
          </p:cNvSpPr>
          <p:nvPr>
            <p:ph sz="half" idx="1"/>
          </p:nvPr>
        </p:nvSpPr>
        <p:spPr>
          <a:xfrm>
            <a:off x="685800" y="1905000"/>
            <a:ext cx="77724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85800" y="4076700"/>
            <a:ext cx="777240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216900" y="6248400"/>
            <a:ext cx="533400" cy="609600"/>
          </a:xfrm>
        </p:spPr>
        <p:txBody>
          <a:bodyPr/>
          <a:lstStyle>
            <a:lvl1pPr>
              <a:defRPr/>
            </a:lvl1pPr>
          </a:lstStyle>
          <a:p>
            <a:pPr>
              <a:defRPr/>
            </a:pPr>
            <a:fld id="{08060287-4BD2-4D5A-ADC0-5017CE016944}" type="slidenum">
              <a:rPr lang="en-US"/>
              <a:pPr>
                <a:defRPr/>
              </a:pPr>
              <a:t>‹#›</a:t>
            </a:fld>
            <a:endParaRPr lang="en-US"/>
          </a:p>
        </p:txBody>
      </p:sp>
    </p:spTree>
    <p:extLst>
      <p:ext uri="{BB962C8B-B14F-4D97-AF65-F5344CB8AC3E}">
        <p14:creationId xmlns:p14="http://schemas.microsoft.com/office/powerpoint/2010/main" val="705092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92075"/>
            <a:ext cx="9142413" cy="64135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0" y="533400"/>
            <a:ext cx="4494213" cy="6323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6613" y="533400"/>
            <a:ext cx="4495800" cy="3084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646613" y="3770313"/>
            <a:ext cx="44958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1574319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dgm">
  <p:cSld name="Τίτλος και Διάγραμμα ή Οργανόγραμμα">
    <p:spTree>
      <p:nvGrpSpPr>
        <p:cNvPr id="1" name=""/>
        <p:cNvGrpSpPr/>
        <p:nvPr/>
      </p:nvGrpSpPr>
      <p:grpSpPr>
        <a:xfrm>
          <a:off x="0" y="0"/>
          <a:ext cx="0" cy="0"/>
          <a:chOff x="0" y="0"/>
          <a:chExt cx="0" cy="0"/>
        </a:xfrm>
      </p:grpSpPr>
      <p:sp>
        <p:nvSpPr>
          <p:cNvPr id="2" name="Τίτλος 1"/>
          <p:cNvSpPr>
            <a:spLocks noGrp="1"/>
          </p:cNvSpPr>
          <p:nvPr>
            <p:ph type="title"/>
          </p:nvPr>
        </p:nvSpPr>
        <p:spPr>
          <a:xfrm>
            <a:off x="685800" y="152400"/>
            <a:ext cx="7054850" cy="1600200"/>
          </a:xfrm>
        </p:spPr>
        <p:txBody>
          <a:bodyPr/>
          <a:lstStyle/>
          <a:p>
            <a:r>
              <a:rPr lang="el-GR" smtClean="0"/>
              <a:t>Στυλ κύριου τίτλου</a:t>
            </a:r>
            <a:endParaRPr lang="el-GR"/>
          </a:p>
        </p:txBody>
      </p:sp>
      <p:sp>
        <p:nvSpPr>
          <p:cNvPr id="3" name="Θέση SmartArt 2"/>
          <p:cNvSpPr>
            <a:spLocks noGrp="1"/>
          </p:cNvSpPr>
          <p:nvPr>
            <p:ph type="dgm" idx="1"/>
          </p:nvPr>
        </p:nvSpPr>
        <p:spPr>
          <a:xfrm>
            <a:off x="685800" y="1828800"/>
            <a:ext cx="7696200" cy="3657600"/>
          </a:xfrm>
        </p:spPr>
        <p:txBody>
          <a:bodyPr/>
          <a:lstStyle/>
          <a:p>
            <a:endParaRPr lang="el-GR"/>
          </a:p>
        </p:txBody>
      </p:sp>
      <p:sp>
        <p:nvSpPr>
          <p:cNvPr id="4" name="Θέση ημερομηνίας 3"/>
          <p:cNvSpPr>
            <a:spLocks noGrp="1"/>
          </p:cNvSpPr>
          <p:nvPr>
            <p:ph type="dt" sz="half" idx="10"/>
          </p:nvPr>
        </p:nvSpPr>
        <p:spPr>
          <a:xfrm>
            <a:off x="1371600" y="6248400"/>
            <a:ext cx="1905000" cy="457200"/>
          </a:xfrm>
          <a:prstGeom prst="rect">
            <a:avLst/>
          </a:prstGeom>
        </p:spPr>
        <p:txBody>
          <a:bodyPr/>
          <a:lstStyle>
            <a:lvl1pPr>
              <a:defRPr/>
            </a:lvl1pPr>
          </a:lstStyle>
          <a:p>
            <a:endParaRPr lang="en-US" altLang="zh-TW"/>
          </a:p>
        </p:txBody>
      </p:sp>
      <p:sp>
        <p:nvSpPr>
          <p:cNvPr id="5" name="Θέση αριθμού διαφάνειας 4"/>
          <p:cNvSpPr>
            <a:spLocks noGrp="1"/>
          </p:cNvSpPr>
          <p:nvPr>
            <p:ph type="sldNum" sz="quarter" idx="11"/>
          </p:nvPr>
        </p:nvSpPr>
        <p:spPr>
          <a:xfrm>
            <a:off x="6718300" y="6248400"/>
            <a:ext cx="1905000" cy="457200"/>
          </a:xfrm>
        </p:spPr>
        <p:txBody>
          <a:bodyPr/>
          <a:lstStyle>
            <a:lvl1pPr>
              <a:defRPr/>
            </a:lvl1pPr>
          </a:lstStyle>
          <a:p>
            <a:fld id="{A5F89C2E-FB88-47B1-A2EE-B56CDA192240}" type="slidenum">
              <a:rPr lang="en-US" altLang="zh-TW"/>
              <a:pPr/>
              <a:t>‹#›</a:t>
            </a:fld>
            <a:endParaRPr lang="en-US" altLang="zh-TW"/>
          </a:p>
        </p:txBody>
      </p:sp>
      <p:sp>
        <p:nvSpPr>
          <p:cNvPr id="6" name="Θέση υποσέλιδου 5"/>
          <p:cNvSpPr>
            <a:spLocks noGrp="1"/>
          </p:cNvSpPr>
          <p:nvPr>
            <p:ph type="ftr" sz="quarter" idx="12"/>
          </p:nvPr>
        </p:nvSpPr>
        <p:spPr>
          <a:xfrm>
            <a:off x="3419475" y="6237288"/>
            <a:ext cx="2895600" cy="457200"/>
          </a:xfrm>
        </p:spPr>
        <p:txBody>
          <a:bodyPr/>
          <a:lstStyle>
            <a:lvl1pPr>
              <a:defRPr/>
            </a:lvl1pPr>
          </a:lstStyle>
          <a:p>
            <a:endParaRPr lang="en-US" altLang="zh-TW"/>
          </a:p>
        </p:txBody>
      </p:sp>
    </p:spTree>
    <p:extLst>
      <p:ext uri="{BB962C8B-B14F-4D97-AF65-F5344CB8AC3E}">
        <p14:creationId xmlns:p14="http://schemas.microsoft.com/office/powerpoint/2010/main" val="2283543888"/>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28184" y="1222375"/>
            <a:ext cx="8603949" cy="4956048"/>
          </a:xfrm>
        </p:spPr>
        <p:txBody>
          <a:bodyPr>
            <a:normAutofit/>
          </a:bodyPr>
          <a:lstStyle>
            <a:lvl1pPr marL="273582" indent="-273582">
              <a:lnSpc>
                <a:spcPct val="90000"/>
              </a:lnSpc>
              <a:spcBef>
                <a:spcPts val="2139"/>
              </a:spcBef>
              <a:buClr>
                <a:schemeClr val="tx1"/>
              </a:buClr>
              <a:defRPr sz="2200" b="0">
                <a:solidFill>
                  <a:schemeClr val="tx1"/>
                </a:solidFill>
                <a:latin typeface="+mn-lt"/>
              </a:defRPr>
            </a:lvl1pPr>
            <a:lvl2pPr marL="813195" indent="-271694">
              <a:lnSpc>
                <a:spcPct val="90000"/>
              </a:lnSpc>
              <a:spcBef>
                <a:spcPts val="0"/>
              </a:spcBef>
              <a:spcAft>
                <a:spcPts val="238"/>
              </a:spcAft>
              <a:defRPr sz="2000" b="0">
                <a:solidFill>
                  <a:schemeClr val="tx1"/>
                </a:solidFill>
                <a:latin typeface="+mn-lt"/>
              </a:defRPr>
            </a:lvl2pPr>
            <a:lvl3pPr marL="1358470" indent="-271694">
              <a:lnSpc>
                <a:spcPct val="90000"/>
              </a:lnSpc>
              <a:spcBef>
                <a:spcPts val="0"/>
              </a:spcBef>
              <a:spcAft>
                <a:spcPts val="238"/>
              </a:spcAft>
              <a:defRPr sz="1800" b="0">
                <a:solidFill>
                  <a:schemeClr val="tx1"/>
                </a:solidFill>
                <a:latin typeface="+mn-lt"/>
              </a:defRPr>
            </a:lvl3pPr>
            <a:lvl4pPr marL="1901952" indent="-271694">
              <a:lnSpc>
                <a:spcPct val="90000"/>
              </a:lnSpc>
              <a:defRPr sz="1600" b="0">
                <a:solidFill>
                  <a:schemeClr val="tx1"/>
                </a:solidFill>
                <a:latin typeface="+mn-lt"/>
              </a:defRPr>
            </a:lvl4pPr>
            <a:lvl5pPr marL="2441448" indent="-271694">
              <a:lnSpc>
                <a:spcPct val="90000"/>
              </a:lnSpc>
              <a:defRPr sz="1400" b="0" baseline="0">
                <a:solidFill>
                  <a:schemeClr val="tx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hasCustomPrompt="1"/>
          </p:nvPr>
        </p:nvSpPr>
        <p:spPr>
          <a:xfrm>
            <a:off x="308610" y="347472"/>
            <a:ext cx="7694676" cy="344710"/>
          </a:xfrm>
        </p:spPr>
        <p:txBody>
          <a:bodyPr vert="horz" lIns="0" tIns="0" rIns="0" bIns="0" rtlCol="0" anchor="ctr" anchorCtr="0">
            <a:normAutofit/>
          </a:bodyPr>
          <a:lstStyle>
            <a:lvl1pPr>
              <a:defRPr lang="en-US" dirty="0"/>
            </a:lvl1pPr>
          </a:lstStyle>
          <a:p>
            <a:pPr lvl="0"/>
            <a:r>
              <a:rPr lang="en-US" dirty="0"/>
              <a:t>Click to add title</a:t>
            </a:r>
          </a:p>
        </p:txBody>
      </p:sp>
    </p:spTree>
    <p:extLst>
      <p:ext uri="{BB962C8B-B14F-4D97-AF65-F5344CB8AC3E}">
        <p14:creationId xmlns:p14="http://schemas.microsoft.com/office/powerpoint/2010/main" val="123918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Black_No P#">
    <p:bg bwMode="black">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5595" y="312673"/>
            <a:ext cx="645488" cy="334270"/>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5207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161" y="1"/>
            <a:ext cx="9151162" cy="6858000"/>
          </a:xfrm>
        </p:spPr>
        <p:txBody>
          <a:bodyPr anchor="ctr"/>
          <a:lstStyle>
            <a:lvl1pPr marL="0" indent="0" algn="ctr">
              <a:buFontTx/>
              <a:buNone/>
              <a:defRPr baseline="0">
                <a:solidFill>
                  <a:schemeClr val="tx1"/>
                </a:solidFill>
                <a:latin typeface="+mn-lt"/>
              </a:defRPr>
            </a:lvl1pPr>
          </a:lstStyle>
          <a:p>
            <a:r>
              <a:rPr lang="en-US"/>
              <a:t>Click icon to add picture</a:t>
            </a:r>
            <a:endParaRPr lang="en-US" dirty="0"/>
          </a:p>
        </p:txBody>
      </p:sp>
      <p:sp>
        <p:nvSpPr>
          <p:cNvPr id="5" name="Text Placeholder 33"/>
          <p:cNvSpPr>
            <a:spLocks noGrp="1"/>
          </p:cNvSpPr>
          <p:nvPr>
            <p:ph type="body" sz="quarter" idx="18" hasCustomPrompt="1"/>
          </p:nvPr>
        </p:nvSpPr>
        <p:spPr>
          <a:xfrm>
            <a:off x="-7161" y="5033360"/>
            <a:ext cx="9151162" cy="902866"/>
          </a:xfrm>
          <a:solidFill>
            <a:srgbClr val="000000">
              <a:alpha val="90000"/>
            </a:srgbClr>
          </a:solidFill>
        </p:spPr>
        <p:txBody>
          <a:bodyPr anchor="ctr"/>
          <a:lstStyle>
            <a:lvl1pPr marL="0" indent="0" algn="ctr">
              <a:buNone/>
              <a:defRPr/>
            </a:lvl1pPr>
          </a:lstStyle>
          <a:p>
            <a:pPr lvl="0"/>
            <a:r>
              <a:rPr lang="en-US" dirty="0"/>
              <a:t> </a:t>
            </a:r>
          </a:p>
        </p:txBody>
      </p:sp>
      <p:sp>
        <p:nvSpPr>
          <p:cNvPr id="6" name="Text Placeholder 29"/>
          <p:cNvSpPr>
            <a:spLocks noGrp="1"/>
          </p:cNvSpPr>
          <p:nvPr>
            <p:ph type="body" sz="quarter" idx="16" hasCustomPrompt="1"/>
          </p:nvPr>
        </p:nvSpPr>
        <p:spPr bwMode="gray">
          <a:xfrm>
            <a:off x="219895" y="5239527"/>
            <a:ext cx="8704214" cy="490537"/>
          </a:xfrm>
        </p:spPr>
        <p:txBody>
          <a:bodyPr anchor="ctr">
            <a:normAutofit/>
          </a:bodyPr>
          <a:lstStyle>
            <a:lvl1pPr marL="0" indent="0" algn="ctr">
              <a:lnSpc>
                <a:spcPct val="90000"/>
              </a:lnSpc>
              <a:buNone/>
              <a:defRPr sz="3200" baseline="0">
                <a:solidFill>
                  <a:schemeClr val="bg1"/>
                </a:solidFill>
                <a:latin typeface="+mn-lt"/>
              </a:defRPr>
            </a:lvl1pPr>
          </a:lstStyle>
          <a:p>
            <a:pPr lvl="0"/>
            <a:r>
              <a:rPr lang="en-US" dirty="0"/>
              <a:t>Click to add text</a:t>
            </a:r>
          </a:p>
        </p:txBody>
      </p:sp>
    </p:spTree>
    <p:extLst>
      <p:ext uri="{BB962C8B-B14F-4D97-AF65-F5344CB8AC3E}">
        <p14:creationId xmlns:p14="http://schemas.microsoft.com/office/powerpoint/2010/main" val="426867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bg1"/>
          </a:solidFill>
        </p:spPr>
        <p:txBody>
          <a:bodyPr/>
          <a:lstStyle>
            <a:lvl1pPr>
              <a:defRPr>
                <a:solidFill>
                  <a:srgbClr val="0000FF"/>
                </a:solidFill>
                <a:latin typeface="Arno Pro Caption" pitchFamily="18" charset="0"/>
              </a:defRPr>
            </a:lvl1pPr>
          </a:lstStyle>
          <a:p>
            <a:r>
              <a:rPr lang="el-GR" dirty="0" err="1" smtClean="0"/>
              <a:t>Kλικ</a:t>
            </a:r>
            <a:r>
              <a:rPr lang="el-GR" dirty="0" smtClean="0"/>
              <a:t> για επεξεργασία του τίτλου</a:t>
            </a:r>
            <a:endParaRPr lang="el-GR" dirty="0"/>
          </a:p>
        </p:txBody>
      </p:sp>
      <p:sp>
        <p:nvSpPr>
          <p:cNvPr id="3" name="2 - Θέση περιεχομένου"/>
          <p:cNvSpPr>
            <a:spLocks noGrp="1"/>
          </p:cNvSpPr>
          <p:nvPr>
            <p:ph idx="1"/>
          </p:nvPr>
        </p:nvSpPr>
        <p:spPr/>
        <p:txBody>
          <a:bodyPr/>
          <a:lstStyle>
            <a:lvl1pPr>
              <a:defRPr>
                <a:latin typeface="Arno Pro Caption" pitchFamily="18" charset="0"/>
              </a:defRPr>
            </a:lvl1pPr>
            <a:lvl2pPr>
              <a:defRPr>
                <a:latin typeface="Arno Pro Caption" pitchFamily="18" charset="0"/>
              </a:defRPr>
            </a:lvl2pPr>
            <a:lvl3pPr>
              <a:defRPr>
                <a:latin typeface="Arno Pro Caption" pitchFamily="18" charset="0"/>
              </a:defRPr>
            </a:lvl3pPr>
            <a:lvl4pPr>
              <a:defRPr>
                <a:latin typeface="Arno Pro Caption" pitchFamily="18" charset="0"/>
              </a:defRPr>
            </a:lvl4pPr>
            <a:lvl5pPr>
              <a:defRPr>
                <a:latin typeface="Arno Pro Caption" pitchFamily="18" charset="0"/>
              </a:defRPr>
            </a:lvl5pPr>
          </a:lstStyle>
          <a:p>
            <a:pPr lvl="0"/>
            <a:r>
              <a:rPr lang="el-GR" dirty="0" err="1" smtClean="0"/>
              <a:t>Kλικ</a:t>
            </a:r>
            <a:r>
              <a:rPr lang="el-GR" dirty="0" smtClean="0"/>
              <a:t> για επεξεργασία των στυλ του υποδείγματος</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Rectangle 3"/>
          <p:cNvSpPr>
            <a:spLocks noGrp="1" noChangeArrowheads="1"/>
          </p:cNvSpPr>
          <p:nvPr>
            <p:ph type="sldNum" sz="quarter" idx="10"/>
          </p:nvPr>
        </p:nvSpPr>
        <p:spPr/>
        <p:txBody>
          <a:bodyPr/>
          <a:lstStyle>
            <a:lvl1pPr>
              <a:defRPr baseline="0">
                <a:solidFill>
                  <a:schemeClr val="accent1">
                    <a:lumMod val="50000"/>
                  </a:schemeClr>
                </a:solidFill>
                <a:latin typeface="Arno Pro Caption" pitchFamily="18" charset="0"/>
              </a:defRPr>
            </a:lvl1pPr>
          </a:lstStyle>
          <a:p>
            <a:pPr>
              <a:defRPr/>
            </a:pPr>
            <a:fld id="{6D507134-FCC8-4090-B98E-23D4F2ABAE40}" type="slidenum">
              <a:rPr lang="el-GR"/>
              <a:pPr>
                <a:defRPr/>
              </a:pPr>
              <a:t>‹#›</a:t>
            </a:fld>
            <a:endParaRPr lang="el-GR" dirty="0"/>
          </a:p>
        </p:txBody>
      </p:sp>
    </p:spTree>
    <p:extLst>
      <p:ext uri="{BB962C8B-B14F-4D97-AF65-F5344CB8AC3E}">
        <p14:creationId xmlns:p14="http://schemas.microsoft.com/office/powerpoint/2010/main" val="461066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5"/>
          <p:cNvSpPr>
            <a:spLocks noGrp="1" noChangeArrowheads="1"/>
          </p:cNvSpPr>
          <p:nvPr>
            <p:ph type="ftr" sz="quarter" idx="10"/>
          </p:nvPr>
        </p:nvSpPr>
        <p:spPr>
          <a:ln/>
        </p:spPr>
        <p:txBody>
          <a:bodyPr/>
          <a:lstStyle>
            <a:lvl1pPr>
              <a:defRPr/>
            </a:lvl1pPr>
          </a:lstStyle>
          <a:p>
            <a:pPr>
              <a:defRPr/>
            </a:pPr>
            <a:endParaRPr lang="el-GR"/>
          </a:p>
        </p:txBody>
      </p:sp>
      <p:sp>
        <p:nvSpPr>
          <p:cNvPr id="5" name="Rectangle 6"/>
          <p:cNvSpPr>
            <a:spLocks noGrp="1" noChangeArrowheads="1"/>
          </p:cNvSpPr>
          <p:nvPr>
            <p:ph type="sldNum" sz="quarter" idx="11"/>
          </p:nvPr>
        </p:nvSpPr>
        <p:spPr>
          <a:ln/>
        </p:spPr>
        <p:txBody>
          <a:bodyPr/>
          <a:lstStyle>
            <a:lvl1pPr>
              <a:defRPr/>
            </a:lvl1pPr>
          </a:lstStyle>
          <a:p>
            <a:pPr>
              <a:defRPr/>
            </a:pPr>
            <a:fld id="{4172394E-631F-4641-B60D-94D5F4532BD2}" type="slidenum">
              <a:rPr lang="el-GR"/>
              <a:pPr>
                <a:defRPr/>
              </a:pPr>
              <a:t>‹#›</a:t>
            </a:fld>
            <a:endParaRPr lang="el-GR" dirty="0"/>
          </a:p>
        </p:txBody>
      </p:sp>
    </p:spTree>
    <p:extLst>
      <p:ext uri="{BB962C8B-B14F-4D97-AF65-F5344CB8AC3E}">
        <p14:creationId xmlns:p14="http://schemas.microsoft.com/office/powerpoint/2010/main" val="2637645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304800" y="1371600"/>
            <a:ext cx="4191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371600"/>
            <a:ext cx="4191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5"/>
          <p:cNvSpPr>
            <a:spLocks noGrp="1" noChangeArrowheads="1"/>
          </p:cNvSpPr>
          <p:nvPr>
            <p:ph type="ftr" sz="quarter" idx="10"/>
          </p:nvPr>
        </p:nvSpPr>
        <p:spPr>
          <a:ln/>
        </p:spPr>
        <p:txBody>
          <a:bodyPr/>
          <a:lstStyle>
            <a:lvl1pPr>
              <a:defRPr/>
            </a:lvl1pPr>
          </a:lstStyle>
          <a:p>
            <a:pPr>
              <a:defRPr/>
            </a:pPr>
            <a:endParaRPr lang="el-GR"/>
          </a:p>
        </p:txBody>
      </p:sp>
      <p:sp>
        <p:nvSpPr>
          <p:cNvPr id="6" name="Rectangle 6"/>
          <p:cNvSpPr>
            <a:spLocks noGrp="1" noChangeArrowheads="1"/>
          </p:cNvSpPr>
          <p:nvPr>
            <p:ph type="sldNum" sz="quarter" idx="11"/>
          </p:nvPr>
        </p:nvSpPr>
        <p:spPr>
          <a:ln/>
        </p:spPr>
        <p:txBody>
          <a:bodyPr/>
          <a:lstStyle>
            <a:lvl1pPr>
              <a:defRPr/>
            </a:lvl1pPr>
          </a:lstStyle>
          <a:p>
            <a:pPr>
              <a:defRPr/>
            </a:pPr>
            <a:fld id="{EC181D52-218B-4EBB-8371-AB091CD7CFEB}" type="slidenum">
              <a:rPr lang="el-GR"/>
              <a:pPr>
                <a:defRPr/>
              </a:pPr>
              <a:t>‹#›</a:t>
            </a:fld>
            <a:endParaRPr lang="el-GR" dirty="0"/>
          </a:p>
        </p:txBody>
      </p:sp>
    </p:spTree>
    <p:extLst>
      <p:ext uri="{BB962C8B-B14F-4D97-AF65-F5344CB8AC3E}">
        <p14:creationId xmlns:p14="http://schemas.microsoft.com/office/powerpoint/2010/main" val="960061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5"/>
          <p:cNvSpPr>
            <a:spLocks noGrp="1" noChangeArrowheads="1"/>
          </p:cNvSpPr>
          <p:nvPr>
            <p:ph type="ftr" sz="quarter" idx="10"/>
          </p:nvPr>
        </p:nvSpPr>
        <p:spPr>
          <a:ln/>
        </p:spPr>
        <p:txBody>
          <a:bodyPr/>
          <a:lstStyle>
            <a:lvl1pPr>
              <a:defRPr/>
            </a:lvl1pPr>
          </a:lstStyle>
          <a:p>
            <a:pPr>
              <a:defRPr/>
            </a:pPr>
            <a:endParaRPr lang="el-GR"/>
          </a:p>
        </p:txBody>
      </p:sp>
      <p:sp>
        <p:nvSpPr>
          <p:cNvPr id="8" name="Rectangle 6"/>
          <p:cNvSpPr>
            <a:spLocks noGrp="1" noChangeArrowheads="1"/>
          </p:cNvSpPr>
          <p:nvPr>
            <p:ph type="sldNum" sz="quarter" idx="11"/>
          </p:nvPr>
        </p:nvSpPr>
        <p:spPr>
          <a:ln/>
        </p:spPr>
        <p:txBody>
          <a:bodyPr/>
          <a:lstStyle>
            <a:lvl1pPr>
              <a:defRPr/>
            </a:lvl1pPr>
          </a:lstStyle>
          <a:p>
            <a:pPr>
              <a:defRPr/>
            </a:pPr>
            <a:fld id="{4EE98776-FB5C-49C2-A344-753A1307E510}" type="slidenum">
              <a:rPr lang="el-GR"/>
              <a:pPr>
                <a:defRPr/>
              </a:pPr>
              <a:t>‹#›</a:t>
            </a:fld>
            <a:endParaRPr lang="el-GR" dirty="0"/>
          </a:p>
        </p:txBody>
      </p:sp>
    </p:spTree>
    <p:extLst>
      <p:ext uri="{BB962C8B-B14F-4D97-AF65-F5344CB8AC3E}">
        <p14:creationId xmlns:p14="http://schemas.microsoft.com/office/powerpoint/2010/main" val="629817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5"/>
          <p:cNvSpPr>
            <a:spLocks noGrp="1" noChangeArrowheads="1"/>
          </p:cNvSpPr>
          <p:nvPr>
            <p:ph type="ftr" sz="quarter" idx="10"/>
          </p:nvPr>
        </p:nvSpPr>
        <p:spPr>
          <a:ln/>
        </p:spPr>
        <p:txBody>
          <a:bodyPr/>
          <a:lstStyle>
            <a:lvl1pPr>
              <a:defRPr/>
            </a:lvl1pPr>
          </a:lstStyle>
          <a:p>
            <a:pPr>
              <a:defRPr/>
            </a:pPr>
            <a:endParaRPr lang="el-GR"/>
          </a:p>
        </p:txBody>
      </p:sp>
      <p:sp>
        <p:nvSpPr>
          <p:cNvPr id="4" name="Rectangle 6"/>
          <p:cNvSpPr>
            <a:spLocks noGrp="1" noChangeArrowheads="1"/>
          </p:cNvSpPr>
          <p:nvPr>
            <p:ph type="sldNum" sz="quarter" idx="11"/>
          </p:nvPr>
        </p:nvSpPr>
        <p:spPr>
          <a:ln/>
        </p:spPr>
        <p:txBody>
          <a:bodyPr/>
          <a:lstStyle>
            <a:lvl1pPr>
              <a:defRPr/>
            </a:lvl1pPr>
          </a:lstStyle>
          <a:p>
            <a:pPr>
              <a:defRPr/>
            </a:pPr>
            <a:fld id="{72E647DE-87A4-4B9F-A7FC-AF2A16A9B1E9}" type="slidenum">
              <a:rPr lang="el-GR"/>
              <a:pPr>
                <a:defRPr/>
              </a:pPr>
              <a:t>‹#›</a:t>
            </a:fld>
            <a:endParaRPr lang="el-GR" dirty="0"/>
          </a:p>
        </p:txBody>
      </p:sp>
    </p:spTree>
    <p:extLst>
      <p:ext uri="{BB962C8B-B14F-4D97-AF65-F5344CB8AC3E}">
        <p14:creationId xmlns:p14="http://schemas.microsoft.com/office/powerpoint/2010/main" val="298867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l-GR"/>
          </a:p>
        </p:txBody>
      </p:sp>
      <p:sp>
        <p:nvSpPr>
          <p:cNvPr id="3" name="Rectangle 6"/>
          <p:cNvSpPr>
            <a:spLocks noGrp="1" noChangeArrowheads="1"/>
          </p:cNvSpPr>
          <p:nvPr>
            <p:ph type="sldNum" sz="quarter" idx="11"/>
          </p:nvPr>
        </p:nvSpPr>
        <p:spPr>
          <a:ln/>
        </p:spPr>
        <p:txBody>
          <a:bodyPr/>
          <a:lstStyle>
            <a:lvl1pPr>
              <a:defRPr/>
            </a:lvl1pPr>
          </a:lstStyle>
          <a:p>
            <a:pPr>
              <a:defRPr/>
            </a:pPr>
            <a:fld id="{B024FA6D-C517-4766-B7F1-A9C4C78798E5}" type="slidenum">
              <a:rPr lang="el-GR"/>
              <a:pPr>
                <a:defRPr/>
              </a:pPr>
              <a:t>‹#›</a:t>
            </a:fld>
            <a:endParaRPr lang="el-GR" dirty="0"/>
          </a:p>
        </p:txBody>
      </p:sp>
    </p:spTree>
    <p:extLst>
      <p:ext uri="{BB962C8B-B14F-4D97-AF65-F5344CB8AC3E}">
        <p14:creationId xmlns:p14="http://schemas.microsoft.com/office/powerpoint/2010/main" val="1221834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5"/>
          <p:cNvSpPr>
            <a:spLocks noGrp="1" noChangeArrowheads="1"/>
          </p:cNvSpPr>
          <p:nvPr>
            <p:ph type="ftr" sz="quarter" idx="10"/>
          </p:nvPr>
        </p:nvSpPr>
        <p:spPr>
          <a:ln/>
        </p:spPr>
        <p:txBody>
          <a:bodyPr/>
          <a:lstStyle>
            <a:lvl1pPr>
              <a:defRPr/>
            </a:lvl1pPr>
          </a:lstStyle>
          <a:p>
            <a:pPr>
              <a:defRPr/>
            </a:pPr>
            <a:endParaRPr lang="el-GR"/>
          </a:p>
        </p:txBody>
      </p:sp>
      <p:sp>
        <p:nvSpPr>
          <p:cNvPr id="6" name="Rectangle 6"/>
          <p:cNvSpPr>
            <a:spLocks noGrp="1" noChangeArrowheads="1"/>
          </p:cNvSpPr>
          <p:nvPr>
            <p:ph type="sldNum" sz="quarter" idx="11"/>
          </p:nvPr>
        </p:nvSpPr>
        <p:spPr>
          <a:ln/>
        </p:spPr>
        <p:txBody>
          <a:bodyPr/>
          <a:lstStyle>
            <a:lvl1pPr>
              <a:defRPr/>
            </a:lvl1pPr>
          </a:lstStyle>
          <a:p>
            <a:pPr>
              <a:defRPr/>
            </a:pPr>
            <a:fld id="{61D8E19C-EEEB-4B18-88E5-56FB46BF1480}" type="slidenum">
              <a:rPr lang="el-GR"/>
              <a:pPr>
                <a:defRPr/>
              </a:pPr>
              <a:t>‹#›</a:t>
            </a:fld>
            <a:endParaRPr lang="el-GR" dirty="0"/>
          </a:p>
        </p:txBody>
      </p:sp>
    </p:spTree>
    <p:extLst>
      <p:ext uri="{BB962C8B-B14F-4D97-AF65-F5344CB8AC3E}">
        <p14:creationId xmlns:p14="http://schemas.microsoft.com/office/powerpoint/2010/main" val="999052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5"/>
          <p:cNvSpPr>
            <a:spLocks noGrp="1" noChangeArrowheads="1"/>
          </p:cNvSpPr>
          <p:nvPr>
            <p:ph type="ftr" sz="quarter" idx="10"/>
          </p:nvPr>
        </p:nvSpPr>
        <p:spPr>
          <a:ln/>
        </p:spPr>
        <p:txBody>
          <a:bodyPr/>
          <a:lstStyle>
            <a:lvl1pPr>
              <a:defRPr/>
            </a:lvl1pPr>
          </a:lstStyle>
          <a:p>
            <a:pPr>
              <a:defRPr/>
            </a:pPr>
            <a:endParaRPr lang="el-GR"/>
          </a:p>
        </p:txBody>
      </p:sp>
      <p:sp>
        <p:nvSpPr>
          <p:cNvPr id="6" name="Rectangle 6"/>
          <p:cNvSpPr>
            <a:spLocks noGrp="1" noChangeArrowheads="1"/>
          </p:cNvSpPr>
          <p:nvPr>
            <p:ph type="sldNum" sz="quarter" idx="11"/>
          </p:nvPr>
        </p:nvSpPr>
        <p:spPr>
          <a:ln/>
        </p:spPr>
        <p:txBody>
          <a:bodyPr/>
          <a:lstStyle>
            <a:lvl1pPr>
              <a:defRPr/>
            </a:lvl1pPr>
          </a:lstStyle>
          <a:p>
            <a:pPr>
              <a:defRPr/>
            </a:pPr>
            <a:fld id="{3C19CFE1-7D45-4EF0-B10A-440DF4A33BF6}" type="slidenum">
              <a:rPr lang="el-GR"/>
              <a:pPr>
                <a:defRPr/>
              </a:pPr>
              <a:t>‹#›</a:t>
            </a:fld>
            <a:endParaRPr lang="el-GR" dirty="0"/>
          </a:p>
        </p:txBody>
      </p:sp>
    </p:spTree>
    <p:extLst>
      <p:ext uri="{BB962C8B-B14F-4D97-AF65-F5344CB8AC3E}">
        <p14:creationId xmlns:p14="http://schemas.microsoft.com/office/powerpoint/2010/main" val="944038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304800"/>
            <a:ext cx="845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Κάντε κλικ για να επεξεργαστείτε τον τίτλο</a:t>
            </a:r>
          </a:p>
        </p:txBody>
      </p:sp>
      <p:sp>
        <p:nvSpPr>
          <p:cNvPr id="1027" name="Rectangle 3"/>
          <p:cNvSpPr>
            <a:spLocks noGrp="1" noChangeArrowheads="1"/>
          </p:cNvSpPr>
          <p:nvPr>
            <p:ph type="body" idx="1"/>
          </p:nvPr>
        </p:nvSpPr>
        <p:spPr bwMode="auto">
          <a:xfrm>
            <a:off x="304800" y="1371600"/>
            <a:ext cx="853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Κάντε κλικ για να επεξεργαστείτε τα στυλ κειμένου του υποδείγματος</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
        <p:nvSpPr>
          <p:cNvPr id="1029" name="Rectangle 5"/>
          <p:cNvSpPr>
            <a:spLocks noGrp="1" noChangeArrowheads="1"/>
          </p:cNvSpPr>
          <p:nvPr>
            <p:ph type="ftr" sz="quarter" idx="3"/>
          </p:nvPr>
        </p:nvSpPr>
        <p:spPr bwMode="auto">
          <a:xfrm>
            <a:off x="304800" y="6248400"/>
            <a:ext cx="7086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a:solidFill>
                  <a:srgbClr val="3366CC"/>
                </a:solidFill>
                <a:latin typeface="+mn-lt"/>
              </a:defRPr>
            </a:lvl1pPr>
          </a:lstStyle>
          <a:p>
            <a:pPr>
              <a:defRPr/>
            </a:pPr>
            <a:endParaRPr lang="el-GR"/>
          </a:p>
        </p:txBody>
      </p:sp>
      <p:sp>
        <p:nvSpPr>
          <p:cNvPr id="1030" name="Rectangle 6"/>
          <p:cNvSpPr>
            <a:spLocks noGrp="1" noChangeArrowheads="1"/>
          </p:cNvSpPr>
          <p:nvPr>
            <p:ph type="sldNum" sz="quarter" idx="4"/>
          </p:nvPr>
        </p:nvSpPr>
        <p:spPr bwMode="auto">
          <a:xfrm>
            <a:off x="7620000" y="6248400"/>
            <a:ext cx="1143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baseline="0">
                <a:solidFill>
                  <a:schemeClr val="accent1">
                    <a:lumMod val="50000"/>
                  </a:schemeClr>
                </a:solidFill>
                <a:latin typeface="Arno Pro Caption" pitchFamily="18" charset="0"/>
              </a:defRPr>
            </a:lvl1pPr>
          </a:lstStyle>
          <a:p>
            <a:pPr>
              <a:defRPr/>
            </a:pPr>
            <a:fld id="{D4521760-BB9E-423B-B5E1-96B40BED8372}" type="slidenum">
              <a:rPr lang="el-GR"/>
              <a:pPr>
                <a:defRPr/>
              </a:pPr>
              <a:t>‹#›</a:t>
            </a:fld>
            <a:endParaRPr lang="el-GR" dirty="0"/>
          </a:p>
        </p:txBody>
      </p:sp>
    </p:spTree>
  </p:cSld>
  <p:clrMap bg1="lt1" tx1="dk1" bg2="lt2" tx2="dk2" accent1="accent1" accent2="accent2" accent3="accent3" accent4="accent4" accent5="accent5" accent6="accent6" hlink="hlink" folHlink="folHlink"/>
  <p:sldLayoutIdLst>
    <p:sldLayoutId id="2147483871" r:id="rId1"/>
    <p:sldLayoutId id="2147483872"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3" r:id="rId12"/>
    <p:sldLayoutId id="2147483874" r:id="rId13"/>
    <p:sldLayoutId id="2147483875" r:id="rId14"/>
    <p:sldLayoutId id="2147483876" r:id="rId15"/>
    <p:sldLayoutId id="2147483877" r:id="rId16"/>
    <p:sldLayoutId id="2147483878" r:id="rId17"/>
    <p:sldLayoutId id="2147483879" r:id="rId18"/>
  </p:sldLayoutIdLst>
  <p:hf hdr="0" ftr="0" dt="0"/>
  <p:txStyles>
    <p:titleStyle>
      <a:lvl1pPr algn="ctr" rtl="0" eaLnBrk="0" fontAlgn="base" hangingPunct="0">
        <a:spcBef>
          <a:spcPct val="0"/>
        </a:spcBef>
        <a:spcAft>
          <a:spcPct val="0"/>
        </a:spcAft>
        <a:defRPr sz="3200">
          <a:solidFill>
            <a:srgbClr val="0000FF"/>
          </a:solidFill>
          <a:latin typeface="Arno Pro Caption" pitchFamily="18" charset="0"/>
          <a:ea typeface="+mj-ea"/>
          <a:cs typeface="+mj-cs"/>
        </a:defRPr>
      </a:lvl1pPr>
      <a:lvl2pPr algn="ctr" rtl="0" eaLnBrk="0" fontAlgn="base" hangingPunct="0">
        <a:spcBef>
          <a:spcPct val="0"/>
        </a:spcBef>
        <a:spcAft>
          <a:spcPct val="0"/>
        </a:spcAft>
        <a:defRPr sz="3200">
          <a:solidFill>
            <a:srgbClr val="0000FF"/>
          </a:solidFill>
          <a:latin typeface="Arno Pro Caption" pitchFamily="18" charset="0"/>
        </a:defRPr>
      </a:lvl2pPr>
      <a:lvl3pPr algn="ctr" rtl="0" eaLnBrk="0" fontAlgn="base" hangingPunct="0">
        <a:spcBef>
          <a:spcPct val="0"/>
        </a:spcBef>
        <a:spcAft>
          <a:spcPct val="0"/>
        </a:spcAft>
        <a:defRPr sz="3200">
          <a:solidFill>
            <a:srgbClr val="0000FF"/>
          </a:solidFill>
          <a:latin typeface="Arno Pro Caption" pitchFamily="18" charset="0"/>
        </a:defRPr>
      </a:lvl3pPr>
      <a:lvl4pPr algn="ctr" rtl="0" eaLnBrk="0" fontAlgn="base" hangingPunct="0">
        <a:spcBef>
          <a:spcPct val="0"/>
        </a:spcBef>
        <a:spcAft>
          <a:spcPct val="0"/>
        </a:spcAft>
        <a:defRPr sz="3200">
          <a:solidFill>
            <a:srgbClr val="0000FF"/>
          </a:solidFill>
          <a:latin typeface="Arno Pro Caption" pitchFamily="18" charset="0"/>
        </a:defRPr>
      </a:lvl4pPr>
      <a:lvl5pPr algn="ctr" rtl="0" eaLnBrk="0" fontAlgn="base" hangingPunct="0">
        <a:spcBef>
          <a:spcPct val="0"/>
        </a:spcBef>
        <a:spcAft>
          <a:spcPct val="0"/>
        </a:spcAft>
        <a:defRPr sz="3200">
          <a:solidFill>
            <a:srgbClr val="0000FF"/>
          </a:solidFill>
          <a:latin typeface="Arno Pro Caption" pitchFamily="18" charset="0"/>
        </a:defRPr>
      </a:lvl5pPr>
      <a:lvl6pPr marL="457200" algn="ctr" rtl="0" fontAlgn="base">
        <a:spcBef>
          <a:spcPct val="0"/>
        </a:spcBef>
        <a:spcAft>
          <a:spcPct val="0"/>
        </a:spcAft>
        <a:defRPr sz="3200">
          <a:solidFill>
            <a:srgbClr val="3366CC"/>
          </a:solidFill>
          <a:latin typeface="Comic Sans MS" pitchFamily="66" charset="0"/>
        </a:defRPr>
      </a:lvl6pPr>
      <a:lvl7pPr marL="914400" algn="ctr" rtl="0" fontAlgn="base">
        <a:spcBef>
          <a:spcPct val="0"/>
        </a:spcBef>
        <a:spcAft>
          <a:spcPct val="0"/>
        </a:spcAft>
        <a:defRPr sz="3200">
          <a:solidFill>
            <a:srgbClr val="3366CC"/>
          </a:solidFill>
          <a:latin typeface="Comic Sans MS" pitchFamily="66" charset="0"/>
        </a:defRPr>
      </a:lvl7pPr>
      <a:lvl8pPr marL="1371600" algn="ctr" rtl="0" fontAlgn="base">
        <a:spcBef>
          <a:spcPct val="0"/>
        </a:spcBef>
        <a:spcAft>
          <a:spcPct val="0"/>
        </a:spcAft>
        <a:defRPr sz="3200">
          <a:solidFill>
            <a:srgbClr val="3366CC"/>
          </a:solidFill>
          <a:latin typeface="Comic Sans MS" pitchFamily="66" charset="0"/>
        </a:defRPr>
      </a:lvl8pPr>
      <a:lvl9pPr marL="1828800" algn="ctr" rtl="0" fontAlgn="base">
        <a:spcBef>
          <a:spcPct val="0"/>
        </a:spcBef>
        <a:spcAft>
          <a:spcPct val="0"/>
        </a:spcAft>
        <a:defRPr sz="3200">
          <a:solidFill>
            <a:srgbClr val="3366CC"/>
          </a:solidFill>
          <a:latin typeface="Comic Sans MS" pitchFamily="66"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fontAlgn="base">
        <a:spcBef>
          <a:spcPct val="20000"/>
        </a:spcBef>
        <a:spcAft>
          <a:spcPct val="0"/>
        </a:spcAft>
        <a:buChar char="»"/>
        <a:defRPr sz="2400">
          <a:solidFill>
            <a:schemeClr val="tx1"/>
          </a:solidFill>
          <a:latin typeface="+mn-lt"/>
        </a:defRPr>
      </a:lvl6pPr>
      <a:lvl7pPr marL="2971800" indent="-228600" algn="l" rtl="0" fontAlgn="base">
        <a:spcBef>
          <a:spcPct val="20000"/>
        </a:spcBef>
        <a:spcAft>
          <a:spcPct val="0"/>
        </a:spcAft>
        <a:buChar char="»"/>
        <a:defRPr sz="2400">
          <a:solidFill>
            <a:schemeClr val="tx1"/>
          </a:solidFill>
          <a:latin typeface="+mn-lt"/>
        </a:defRPr>
      </a:lvl7pPr>
      <a:lvl8pPr marL="3429000" indent="-228600" algn="l" rtl="0" fontAlgn="base">
        <a:spcBef>
          <a:spcPct val="20000"/>
        </a:spcBef>
        <a:spcAft>
          <a:spcPct val="0"/>
        </a:spcAft>
        <a:buChar char="»"/>
        <a:defRPr sz="2400">
          <a:solidFill>
            <a:schemeClr val="tx1"/>
          </a:solidFill>
          <a:latin typeface="+mn-lt"/>
        </a:defRPr>
      </a:lvl8pPr>
      <a:lvl9pPr marL="3886200" indent="-228600" algn="l" rtl="0" fontAlgn="base">
        <a:spcBef>
          <a:spcPct val="20000"/>
        </a:spcBef>
        <a:spcAft>
          <a:spcPct val="0"/>
        </a:spcAft>
        <a:buChar char="»"/>
        <a:defRPr sz="24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1.wmf"/><Relationship Id="rId5" Type="http://schemas.openxmlformats.org/officeDocument/2006/relationships/oleObject" Target="../embeddings/oleObject2.bin"/><Relationship Id="rId4" Type="http://schemas.openxmlformats.org/officeDocument/2006/relationships/image" Target="../media/image30.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0.wmf"/><Relationship Id="rId5" Type="http://schemas.openxmlformats.org/officeDocument/2006/relationships/oleObject" Target="../embeddings/oleObject5.bin"/><Relationship Id="rId4" Type="http://schemas.openxmlformats.org/officeDocument/2006/relationships/image" Target="../media/image33.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4.wmf"/><Relationship Id="rId5" Type="http://schemas.openxmlformats.org/officeDocument/2006/relationships/oleObject" Target="../embeddings/oleObject7.bin"/><Relationship Id="rId4" Type="http://schemas.openxmlformats.org/officeDocument/2006/relationships/image" Target="../media/image33.wmf"/></Relationships>
</file>

<file path=ppt/slides/_rels/slide42.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2.wmf"/><Relationship Id="rId5" Type="http://schemas.openxmlformats.org/officeDocument/2006/relationships/oleObject" Target="../embeddings/oleObject9.bin"/><Relationship Id="rId4" Type="http://schemas.openxmlformats.org/officeDocument/2006/relationships/image" Target="../media/image31.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9.jpeg"/><Relationship Id="rId2" Type="http://schemas.openxmlformats.org/officeDocument/2006/relationships/tags" Target="../tags/tag1.xml"/><Relationship Id="rId1" Type="http://schemas.openxmlformats.org/officeDocument/2006/relationships/vmlDrawing" Target="../drawings/vmlDrawing5.vml"/><Relationship Id="rId6" Type="http://schemas.openxmlformats.org/officeDocument/2006/relationships/image" Target="../media/image38.wmf"/><Relationship Id="rId5" Type="http://schemas.openxmlformats.org/officeDocument/2006/relationships/oleObject" Target="../embeddings/oleObject11.bin"/><Relationship Id="rId4" Type="http://schemas.openxmlformats.org/officeDocument/2006/relationships/notesSlide" Target="../notesSlides/notesSlide6.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7.xml"/><Relationship Id="rId7" Type="http://schemas.openxmlformats.org/officeDocument/2006/relationships/image" Target="../media/image41.wmf"/><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43.jpeg"/><Relationship Id="rId4" Type="http://schemas.openxmlformats.org/officeDocument/2006/relationships/audio" Target="../media/audio1.wav"/><Relationship Id="rId9" Type="http://schemas.openxmlformats.org/officeDocument/2006/relationships/image" Target="../media/image42.wmf"/></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61.png"/><Relationship Id="rId5" Type="http://schemas.openxmlformats.org/officeDocument/2006/relationships/image" Target="../media/image60.wmf"/><Relationship Id="rId4" Type="http://schemas.openxmlformats.org/officeDocument/2006/relationships/oleObject" Target="../embeddings/oleObject14.bin"/></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65.wmf"/><Relationship Id="rId4" Type="http://schemas.openxmlformats.org/officeDocument/2006/relationships/oleObject" Target="../embeddings/oleObject15.bin"/></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jpeg"/></Relationships>
</file>

<file path=ppt/slides/_rels/slide91.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9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84.w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85.wmf"/><Relationship Id="rId4" Type="http://schemas.openxmlformats.org/officeDocument/2006/relationships/oleObject" Target="../embeddings/oleObject17.bin"/></Relationships>
</file>

<file path=ppt/slides/_rels/slide99.xml.rels><?xml version="1.0" encoding="UTF-8" standalone="yes"?>
<Relationships xmlns="http://schemas.openxmlformats.org/package/2006/relationships"><Relationship Id="rId8" Type="http://schemas.openxmlformats.org/officeDocument/2006/relationships/image" Target="../media/image88.wmf"/><Relationship Id="rId3" Type="http://schemas.openxmlformats.org/officeDocument/2006/relationships/oleObject" Target="../embeddings/oleObject18.bin"/><Relationship Id="rId7"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87.wmf"/><Relationship Id="rId5" Type="http://schemas.openxmlformats.org/officeDocument/2006/relationships/oleObject" Target="../embeddings/oleObject19.bin"/><Relationship Id="rId10" Type="http://schemas.openxmlformats.org/officeDocument/2006/relationships/image" Target="../media/image89.wmf"/><Relationship Id="rId4" Type="http://schemas.openxmlformats.org/officeDocument/2006/relationships/image" Target="../media/image86.wmf"/><Relationship Id="rId9" Type="http://schemas.openxmlformats.org/officeDocument/2006/relationships/oleObject" Target="../embeddings/oleObject2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4 - Θέση αριθμού διαφάνειας"/>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fld id="{AD86156D-DDB8-46E7-8C98-4DD949D35A4E}" type="slidenum">
              <a:rPr lang="el-GR" sz="1400" smtClean="0">
                <a:solidFill>
                  <a:schemeClr val="accent1">
                    <a:lumMod val="50000"/>
                  </a:schemeClr>
                </a:solidFill>
                <a:latin typeface="Arno Pro Caption" pitchFamily="18" charset="0"/>
              </a:rPr>
              <a:pPr eaLnBrk="1" hangingPunct="1">
                <a:defRPr/>
              </a:pPr>
              <a:t>1</a:t>
            </a:fld>
            <a:endParaRPr lang="el-GR" sz="1400" dirty="0" smtClean="0">
              <a:solidFill>
                <a:schemeClr val="accent1">
                  <a:lumMod val="50000"/>
                </a:schemeClr>
              </a:solidFill>
              <a:latin typeface="Arno Pro Caption" pitchFamily="18" charset="0"/>
            </a:endParaRPr>
          </a:p>
        </p:txBody>
      </p:sp>
      <p:sp>
        <p:nvSpPr>
          <p:cNvPr id="3076" name="Rectangle 4"/>
          <p:cNvSpPr>
            <a:spLocks noGrp="1" noChangeArrowheads="1"/>
          </p:cNvSpPr>
          <p:nvPr>
            <p:ph type="ctrTitle"/>
          </p:nvPr>
        </p:nvSpPr>
        <p:spPr>
          <a:xfrm>
            <a:off x="684213" y="981075"/>
            <a:ext cx="7772400" cy="1470025"/>
          </a:xfrm>
        </p:spPr>
        <p:txBody>
          <a:bodyPr/>
          <a:lstStyle/>
          <a:p>
            <a:pPr eaLnBrk="1" hangingPunct="1">
              <a:defRPr/>
            </a:pPr>
            <a:r>
              <a:rPr lang="el-GR" sz="4000" b="1" dirty="0" smtClean="0">
                <a:solidFill>
                  <a:schemeClr val="accent1">
                    <a:lumMod val="50000"/>
                  </a:schemeClr>
                </a:solidFill>
              </a:rPr>
              <a:t>ΑΡΙΘΜΗΤΙΚΗ ΑΝΑΛΥΣΗ</a:t>
            </a:r>
            <a:endParaRPr lang="en-US" sz="4000" b="1" dirty="0" smtClean="0">
              <a:solidFill>
                <a:schemeClr val="accent1">
                  <a:lumMod val="50000"/>
                </a:schemeClr>
              </a:solidFill>
            </a:endParaRPr>
          </a:p>
        </p:txBody>
      </p:sp>
      <p:sp>
        <p:nvSpPr>
          <p:cNvPr id="3077" name="Rectangle 5"/>
          <p:cNvSpPr>
            <a:spLocks noGrp="1" noChangeArrowheads="1"/>
          </p:cNvSpPr>
          <p:nvPr>
            <p:ph type="subTitle" idx="1"/>
          </p:nvPr>
        </p:nvSpPr>
        <p:spPr>
          <a:xfrm>
            <a:off x="827088" y="2781300"/>
            <a:ext cx="7632700" cy="1943100"/>
          </a:xfrm>
        </p:spPr>
        <p:txBody>
          <a:bodyPr/>
          <a:lstStyle/>
          <a:p>
            <a:pPr marL="514350" indent="-514350" eaLnBrk="1" hangingPunct="1">
              <a:buFontTx/>
              <a:buAutoNum type="arabicPeriod"/>
              <a:defRPr/>
            </a:pPr>
            <a:r>
              <a:rPr lang="el-GR" b="1" dirty="0" smtClean="0">
                <a:latin typeface="Arno Pro Caption" pitchFamily="18" charset="0"/>
              </a:rPr>
              <a:t>Εισαγωγή</a:t>
            </a:r>
            <a:endParaRPr lang="el-GR" b="1" dirty="0" smtClean="0">
              <a:solidFill>
                <a:schemeClr val="accent1">
                  <a:lumMod val="50000"/>
                </a:schemeClr>
              </a:solidFill>
              <a:latin typeface="Arno Pro Caption" pitchFamily="18" charset="0"/>
            </a:endParaRPr>
          </a:p>
          <a:p>
            <a:pPr marL="514350" indent="-514350" algn="l" eaLnBrk="1" hangingPunct="1">
              <a:buFontTx/>
              <a:buAutoNum type="arabicPeriod"/>
              <a:defRPr/>
            </a:pPr>
            <a:endParaRPr lang="en-US" b="1" dirty="0" smtClean="0">
              <a:solidFill>
                <a:schemeClr val="accent1">
                  <a:lumMod val="50000"/>
                </a:schemeClr>
              </a:solidFill>
              <a:latin typeface="Arno Pro Captio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4294967295"/>
          </p:nvPr>
        </p:nvSpPr>
        <p:spPr>
          <a:xfrm>
            <a:off x="6553200" y="6356350"/>
            <a:ext cx="2133600" cy="36512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fld id="{FD0DC063-B439-4B57-9789-F8F26E8C11E8}" type="slidenum">
              <a:rPr lang="el-GR" sz="1400" b="1">
                <a:solidFill>
                  <a:schemeClr val="accent1">
                    <a:lumMod val="50000"/>
                  </a:schemeClr>
                </a:solidFill>
                <a:latin typeface="Arno Pro Caption" pitchFamily="18" charset="0"/>
              </a:rPr>
              <a:pPr algn="r"/>
              <a:t>10</a:t>
            </a:fld>
            <a:endParaRPr lang="el-GR" sz="1400" b="1">
              <a:solidFill>
                <a:schemeClr val="accent1">
                  <a:lumMod val="50000"/>
                </a:schemeClr>
              </a:solidFill>
              <a:latin typeface="Arno Pro Caption"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56" y="332656"/>
            <a:ext cx="8784976" cy="5791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1516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3200" dirty="0">
                <a:solidFill>
                  <a:srgbClr val="C00000"/>
                </a:solidFill>
              </a:rPr>
              <a:t>Exponential Technologies in Manufacturing</a:t>
            </a:r>
            <a:endParaRPr lang="el-GR" sz="3200" dirty="0">
              <a:solidFill>
                <a:srgbClr val="C00000"/>
              </a:solidFill>
            </a:endParaRPr>
          </a:p>
        </p:txBody>
      </p:sp>
      <p:sp>
        <p:nvSpPr>
          <p:cNvPr id="4" name="Θέση αριθμού διαφάνειας 3"/>
          <p:cNvSpPr>
            <a:spLocks noGrp="1"/>
          </p:cNvSpPr>
          <p:nvPr>
            <p:ph type="sldNum" sz="quarter" idx="4294967295"/>
          </p:nvPr>
        </p:nvSpPr>
        <p:spPr>
          <a:xfrm>
            <a:off x="6553200" y="6356350"/>
            <a:ext cx="2133600" cy="36512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fld id="{69084534-9367-4A09-ABAE-EB26D3621719}" type="slidenum">
              <a:rPr lang="el-GR" sz="1400" b="1">
                <a:solidFill>
                  <a:schemeClr val="accent1">
                    <a:lumMod val="50000"/>
                  </a:schemeClr>
                </a:solidFill>
                <a:latin typeface="Arno Pro Caption" pitchFamily="18" charset="0"/>
              </a:rPr>
              <a:pPr algn="r"/>
              <a:t>11</a:t>
            </a:fld>
            <a:endParaRPr lang="el-GR" sz="1400" b="1">
              <a:solidFill>
                <a:schemeClr val="accent1">
                  <a:lumMod val="50000"/>
                </a:schemeClr>
              </a:solidFill>
              <a:latin typeface="Arno Pro Caption" pitchFamily="18" charset="0"/>
            </a:endParaRPr>
          </a:p>
        </p:txBody>
      </p:sp>
      <p:sp>
        <p:nvSpPr>
          <p:cNvPr id="5" name="Ορθογώνιο 4"/>
          <p:cNvSpPr/>
          <p:nvPr/>
        </p:nvSpPr>
        <p:spPr>
          <a:xfrm>
            <a:off x="764290" y="1340768"/>
            <a:ext cx="7560840" cy="830997"/>
          </a:xfrm>
          <a:prstGeom prst="rect">
            <a:avLst/>
          </a:prstGeom>
        </p:spPr>
        <p:txBody>
          <a:bodyPr wrap="square">
            <a:spAutoFit/>
          </a:bodyPr>
          <a:lstStyle/>
          <a:p>
            <a:r>
              <a:rPr lang="en-US" dirty="0">
                <a:solidFill>
                  <a:schemeClr val="accent5">
                    <a:lumMod val="50000"/>
                  </a:schemeClr>
                </a:solidFill>
                <a:latin typeface="Arno Pro Caption" pitchFamily="18" charset="0"/>
              </a:rPr>
              <a:t>The pace of change is exponential, and manufacturers are not immune</a:t>
            </a:r>
            <a:endParaRPr lang="el-GR" dirty="0">
              <a:solidFill>
                <a:schemeClr val="accent5">
                  <a:lumMod val="50000"/>
                </a:schemeClr>
              </a:solidFill>
              <a:latin typeface="Arno Pro Captio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98" y="2348880"/>
            <a:ext cx="8753996" cy="312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1559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b="1" dirty="0">
                <a:solidFill>
                  <a:srgbClr val="C00000"/>
                </a:solidFill>
              </a:rPr>
              <a:t>A snapshot of exponential technologies</a:t>
            </a:r>
            <a:endParaRPr lang="el-GR" dirty="0">
              <a:solidFill>
                <a:srgbClr val="C00000"/>
              </a:solidFill>
            </a:endParaRPr>
          </a:p>
        </p:txBody>
      </p:sp>
      <p:sp>
        <p:nvSpPr>
          <p:cNvPr id="4" name="Θέση αριθμού διαφάνειας 3"/>
          <p:cNvSpPr>
            <a:spLocks noGrp="1"/>
          </p:cNvSpPr>
          <p:nvPr>
            <p:ph type="sldNum" sz="quarter" idx="4294967295"/>
          </p:nvPr>
        </p:nvSpPr>
        <p:spPr>
          <a:xfrm>
            <a:off x="6553200" y="6356350"/>
            <a:ext cx="2133600" cy="36512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fld id="{69084534-9367-4A09-ABAE-EB26D3621719}" type="slidenum">
              <a:rPr lang="el-GR" sz="1400" b="1">
                <a:solidFill>
                  <a:schemeClr val="accent1">
                    <a:lumMod val="50000"/>
                  </a:schemeClr>
                </a:solidFill>
                <a:latin typeface="Arno Pro Caption" pitchFamily="18" charset="0"/>
              </a:rPr>
              <a:pPr algn="r"/>
              <a:t>12</a:t>
            </a:fld>
            <a:endParaRPr lang="el-GR" sz="1400" b="1">
              <a:solidFill>
                <a:schemeClr val="accent1">
                  <a:lumMod val="50000"/>
                </a:schemeClr>
              </a:solidFill>
              <a:latin typeface="Arno Pro Caption"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70" y="1772816"/>
            <a:ext cx="8928992" cy="2746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9010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3200" b="1" cap="all" dirty="0" smtClean="0"/>
              <a:t>THE INDUSTRIAL INTERNET OF THINGS</a:t>
            </a:r>
            <a:endParaRPr lang="el-GR" sz="3200" dirty="0"/>
          </a:p>
        </p:txBody>
      </p:sp>
      <p:sp>
        <p:nvSpPr>
          <p:cNvPr id="3" name="Θέση περιεχομένου 2"/>
          <p:cNvSpPr>
            <a:spLocks noGrp="1"/>
          </p:cNvSpPr>
          <p:nvPr>
            <p:ph idx="1"/>
          </p:nvPr>
        </p:nvSpPr>
        <p:spPr/>
        <p:txBody>
          <a:bodyPr>
            <a:normAutofit/>
          </a:bodyPr>
          <a:lstStyle/>
          <a:p>
            <a:pPr fontAlgn="base"/>
            <a:r>
              <a:rPr lang="en-US" sz="2400" b="1" dirty="0" smtClean="0">
                <a:solidFill>
                  <a:srgbClr val="C00000"/>
                </a:solidFill>
              </a:rPr>
              <a:t>Industry </a:t>
            </a:r>
            <a:r>
              <a:rPr lang="en-US" sz="2400" b="1" dirty="0">
                <a:solidFill>
                  <a:srgbClr val="C00000"/>
                </a:solidFill>
              </a:rPr>
              <a:t>4.0 </a:t>
            </a:r>
            <a:r>
              <a:rPr lang="en-US" sz="2400" dirty="0"/>
              <a:t>means that more devices—sometimes including unfinished products—will be enriched with embedded computing. This will allow field devices to communicate and interact both with one another and with more centralized controllers, as necessary. It will also decentralize analytics and decision making, enabling real-time responses.</a:t>
            </a:r>
          </a:p>
          <a:p>
            <a:endParaRPr lang="el-GR" sz="2400" dirty="0"/>
          </a:p>
        </p:txBody>
      </p:sp>
      <p:sp>
        <p:nvSpPr>
          <p:cNvPr id="4" name="Θέση αριθμού διαφάνειας 3"/>
          <p:cNvSpPr>
            <a:spLocks noGrp="1"/>
          </p:cNvSpPr>
          <p:nvPr>
            <p:ph type="sldNum" sz="quarter" idx="4294967295"/>
          </p:nvPr>
        </p:nvSpPr>
        <p:spPr>
          <a:xfrm>
            <a:off x="6553200" y="6356350"/>
            <a:ext cx="2133600" cy="36512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fld id="{69084534-9367-4A09-ABAE-EB26D3621719}" type="slidenum">
              <a:rPr lang="el-GR" sz="1400" b="1">
                <a:solidFill>
                  <a:schemeClr val="accent1">
                    <a:lumMod val="50000"/>
                  </a:schemeClr>
                </a:solidFill>
                <a:latin typeface="Arno Pro Caption" pitchFamily="18" charset="0"/>
              </a:rPr>
              <a:pPr algn="r"/>
              <a:t>13</a:t>
            </a:fld>
            <a:endParaRPr lang="el-GR" sz="1400" b="1">
              <a:solidFill>
                <a:schemeClr val="accent1">
                  <a:lumMod val="50000"/>
                </a:schemeClr>
              </a:solidFill>
              <a:latin typeface="Arno Pro Caption" pitchFamily="18" charset="0"/>
            </a:endParaRPr>
          </a:p>
        </p:txBody>
      </p:sp>
      <p:pic>
        <p:nvPicPr>
          <p:cNvPr id="1026" name="Picture 2" descr="Industry IoT Consort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077072"/>
            <a:ext cx="2883200"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419872" y="5020914"/>
            <a:ext cx="5530681" cy="461665"/>
          </a:xfrm>
          <a:prstGeom prst="rect">
            <a:avLst/>
          </a:prstGeom>
        </p:spPr>
        <p:txBody>
          <a:bodyPr wrap="none">
            <a:spAutoFit/>
          </a:bodyPr>
          <a:lstStyle/>
          <a:p>
            <a:r>
              <a:rPr lang="en-US" b="1" dirty="0">
                <a:solidFill>
                  <a:srgbClr val="FF0000"/>
                </a:solidFill>
                <a:latin typeface="Courier New" panose="02070309020205020404" pitchFamily="49" charset="0"/>
                <a:cs typeface="Courier New" panose="02070309020205020404" pitchFamily="49" charset="0"/>
              </a:rPr>
              <a:t>https://www.iiconsortium.org/</a:t>
            </a:r>
            <a:endParaRPr lang="el-GR" b="1" dirty="0">
              <a:solidFill>
                <a:srgbClr val="FF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629175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3200" b="1" cap="all" dirty="0" smtClean="0"/>
              <a:t>CYBERSECURITY</a:t>
            </a:r>
            <a:endParaRPr lang="el-GR" sz="3200" dirty="0"/>
          </a:p>
        </p:txBody>
      </p:sp>
      <p:sp>
        <p:nvSpPr>
          <p:cNvPr id="3" name="Θέση περιεχομένου 2"/>
          <p:cNvSpPr>
            <a:spLocks noGrp="1"/>
          </p:cNvSpPr>
          <p:nvPr>
            <p:ph idx="1"/>
          </p:nvPr>
        </p:nvSpPr>
        <p:spPr/>
        <p:txBody>
          <a:bodyPr>
            <a:normAutofit/>
          </a:bodyPr>
          <a:lstStyle/>
          <a:p>
            <a:pPr fontAlgn="base"/>
            <a:r>
              <a:rPr lang="en-US" sz="2400" dirty="0" smtClean="0"/>
              <a:t>With </a:t>
            </a:r>
            <a:r>
              <a:rPr lang="en-US" sz="2400" dirty="0"/>
              <a:t>the increased connectivity and use of standard communications protocols that come with Industry 4.0, the need to protect critical industrial systems and manufacturing lines from cybersecurity threats increases dramatically. As a result, secure, reliable communications as well as sophisticated identity and access management of machines and users are essential.</a:t>
            </a:r>
          </a:p>
          <a:p>
            <a:endParaRPr lang="el-GR" sz="2400" dirty="0"/>
          </a:p>
        </p:txBody>
      </p:sp>
      <p:sp>
        <p:nvSpPr>
          <p:cNvPr id="4" name="Θέση αριθμού διαφάνειας 3"/>
          <p:cNvSpPr>
            <a:spLocks noGrp="1"/>
          </p:cNvSpPr>
          <p:nvPr>
            <p:ph type="sldNum" sz="quarter" idx="4294967295"/>
          </p:nvPr>
        </p:nvSpPr>
        <p:spPr>
          <a:xfrm>
            <a:off x="6553200" y="6356350"/>
            <a:ext cx="2133600" cy="36512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fld id="{69084534-9367-4A09-ABAE-EB26D3621719}" type="slidenum">
              <a:rPr lang="el-GR" sz="1400" b="1">
                <a:solidFill>
                  <a:schemeClr val="accent1">
                    <a:lumMod val="50000"/>
                  </a:schemeClr>
                </a:solidFill>
                <a:latin typeface="Arno Pro Caption" pitchFamily="18" charset="0"/>
              </a:rPr>
              <a:pPr algn="r"/>
              <a:t>14</a:t>
            </a:fld>
            <a:endParaRPr lang="el-GR" sz="1400" b="1" dirty="0">
              <a:solidFill>
                <a:schemeClr val="accent1">
                  <a:lumMod val="50000"/>
                </a:schemeClr>
              </a:solidFill>
              <a:latin typeface="Arno Pro Caption" pitchFamily="18" charset="0"/>
            </a:endParaRPr>
          </a:p>
        </p:txBody>
      </p:sp>
    </p:spTree>
    <p:extLst>
      <p:ext uri="{BB962C8B-B14F-4D97-AF65-F5344CB8AC3E}">
        <p14:creationId xmlns:p14="http://schemas.microsoft.com/office/powerpoint/2010/main" val="1186035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3200" b="1" dirty="0">
                <a:solidFill>
                  <a:srgbClr val="FF0000"/>
                </a:solidFill>
              </a:rPr>
              <a:t>Current applications</a:t>
            </a:r>
            <a:endParaRPr lang="el-GR" sz="3200" dirty="0">
              <a:solidFill>
                <a:srgbClr val="FF0000"/>
              </a:solidFill>
            </a:endParaRPr>
          </a:p>
        </p:txBody>
      </p:sp>
      <p:sp>
        <p:nvSpPr>
          <p:cNvPr id="3" name="Θέση περιεχομένου 2"/>
          <p:cNvSpPr>
            <a:spLocks noGrp="1"/>
          </p:cNvSpPr>
          <p:nvPr>
            <p:ph idx="1"/>
          </p:nvPr>
        </p:nvSpPr>
        <p:spPr>
          <a:xfrm>
            <a:off x="467544" y="1196752"/>
            <a:ext cx="8229600" cy="4061048"/>
          </a:xfrm>
        </p:spPr>
        <p:txBody>
          <a:bodyPr>
            <a:normAutofit fontScale="77500" lnSpcReduction="20000"/>
          </a:bodyPr>
          <a:lstStyle/>
          <a:p>
            <a:r>
              <a:rPr lang="en-US" dirty="0"/>
              <a:t>Hiring of a Chief Information Security </a:t>
            </a:r>
            <a:r>
              <a:rPr lang="en-US" dirty="0" smtClean="0"/>
              <a:t>Officer and </a:t>
            </a:r>
            <a:r>
              <a:rPr lang="en-US" dirty="0"/>
              <a:t>dedicated security team; </a:t>
            </a:r>
            <a:r>
              <a:rPr lang="en-US" dirty="0" smtClean="0"/>
              <a:t>performing penetration </a:t>
            </a:r>
            <a:r>
              <a:rPr lang="en-US" dirty="0"/>
              <a:t>testing and war-gaming </a:t>
            </a:r>
            <a:r>
              <a:rPr lang="en-US" dirty="0" smtClean="0"/>
              <a:t>scenarios within </a:t>
            </a:r>
            <a:r>
              <a:rPr lang="en-US" dirty="0"/>
              <a:t>IT and OT groups; in </a:t>
            </a:r>
            <a:r>
              <a:rPr lang="en-US" dirty="0" smtClean="0"/>
              <a:t>industrial environments</a:t>
            </a:r>
            <a:r>
              <a:rPr lang="en-US" dirty="0"/>
              <a:t>, inventory and security </a:t>
            </a:r>
            <a:r>
              <a:rPr lang="en-US" dirty="0" smtClean="0"/>
              <a:t>testing of </a:t>
            </a:r>
            <a:r>
              <a:rPr lang="en-US" dirty="0"/>
              <a:t>all assets and continuous </a:t>
            </a:r>
            <a:r>
              <a:rPr lang="en-US" dirty="0" smtClean="0"/>
              <a:t>monitoring for </a:t>
            </a:r>
            <a:r>
              <a:rPr lang="en-US" dirty="0"/>
              <a:t>potential security events, </a:t>
            </a:r>
            <a:r>
              <a:rPr lang="en-US" dirty="0" smtClean="0"/>
              <a:t>unauthorized access</a:t>
            </a:r>
            <a:r>
              <a:rPr lang="en-US" dirty="0"/>
              <a:t>, or changes; implementing ICS </a:t>
            </a:r>
            <a:r>
              <a:rPr lang="en-US" dirty="0" smtClean="0"/>
              <a:t>Security programs </a:t>
            </a:r>
            <a:r>
              <a:rPr lang="en-US" dirty="0"/>
              <a:t>to remediate any weaknesses.</a:t>
            </a:r>
          </a:p>
          <a:p>
            <a:r>
              <a:rPr lang="en-US" dirty="0"/>
              <a:t>Comprehensive and layered security </a:t>
            </a:r>
            <a:r>
              <a:rPr lang="en-US" dirty="0" smtClean="0"/>
              <a:t>solutions for </a:t>
            </a:r>
            <a:r>
              <a:rPr lang="en-US" dirty="0"/>
              <a:t>connected cars that protect privacy, </a:t>
            </a:r>
            <a:r>
              <a:rPr lang="en-US" dirty="0" smtClean="0"/>
              <a:t>ensure safety</a:t>
            </a:r>
            <a:r>
              <a:rPr lang="en-US" dirty="0"/>
              <a:t>, and thwart unauthorized access.</a:t>
            </a:r>
          </a:p>
          <a:p>
            <a:r>
              <a:rPr lang="en-US" dirty="0"/>
              <a:t>Designing, developing, and </a:t>
            </a:r>
            <a:r>
              <a:rPr lang="en-US" dirty="0" smtClean="0"/>
              <a:t>implementing Product </a:t>
            </a:r>
            <a:r>
              <a:rPr lang="en-US" dirty="0"/>
              <a:t>Security </a:t>
            </a:r>
            <a:r>
              <a:rPr lang="en-US" dirty="0" smtClean="0"/>
              <a:t>Programs </a:t>
            </a:r>
            <a:r>
              <a:rPr lang="en-US" dirty="0"/>
              <a:t>to </a:t>
            </a:r>
            <a:r>
              <a:rPr lang="en-US" dirty="0" smtClean="0"/>
              <a:t>secure connected </a:t>
            </a:r>
            <a:r>
              <a:rPr lang="en-US" dirty="0"/>
              <a:t>products both at an enterprise </a:t>
            </a:r>
            <a:r>
              <a:rPr lang="en-US" dirty="0" smtClean="0"/>
              <a:t>level (</a:t>
            </a:r>
            <a:r>
              <a:rPr lang="en-US" dirty="0"/>
              <a:t>e.g., security incident response) and </a:t>
            </a:r>
            <a:r>
              <a:rPr lang="en-US" dirty="0" smtClean="0"/>
              <a:t>product level </a:t>
            </a:r>
            <a:r>
              <a:rPr lang="en-US" dirty="0"/>
              <a:t>(e.g., technical security testing).</a:t>
            </a:r>
            <a:endParaRPr lang="el-GR" dirty="0"/>
          </a:p>
        </p:txBody>
      </p:sp>
      <p:sp>
        <p:nvSpPr>
          <p:cNvPr id="4" name="Θέση αριθμού διαφάνειας 3"/>
          <p:cNvSpPr>
            <a:spLocks noGrp="1"/>
          </p:cNvSpPr>
          <p:nvPr>
            <p:ph type="sldNum" sz="quarter" idx="4294967295"/>
          </p:nvPr>
        </p:nvSpPr>
        <p:spPr>
          <a:xfrm>
            <a:off x="6553200" y="6356350"/>
            <a:ext cx="2133600" cy="36512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fld id="{69084534-9367-4A09-ABAE-EB26D3621719}" type="slidenum">
              <a:rPr lang="el-GR" sz="1400" b="1">
                <a:solidFill>
                  <a:schemeClr val="accent1">
                    <a:lumMod val="50000"/>
                  </a:schemeClr>
                </a:solidFill>
                <a:latin typeface="Arno Pro Caption" pitchFamily="18" charset="0"/>
              </a:rPr>
              <a:pPr algn="r"/>
              <a:t>15</a:t>
            </a:fld>
            <a:endParaRPr lang="el-GR" sz="1400" b="1" dirty="0">
              <a:solidFill>
                <a:schemeClr val="accent1">
                  <a:lumMod val="50000"/>
                </a:schemeClr>
              </a:solidFill>
              <a:latin typeface="Arno Pro Caption" pitchFamily="18" charset="0"/>
            </a:endParaRPr>
          </a:p>
        </p:txBody>
      </p:sp>
      <p:sp>
        <p:nvSpPr>
          <p:cNvPr id="5" name="Ορθογώνιο 4"/>
          <p:cNvSpPr/>
          <p:nvPr/>
        </p:nvSpPr>
        <p:spPr>
          <a:xfrm>
            <a:off x="1763688" y="5229200"/>
            <a:ext cx="6048672" cy="830997"/>
          </a:xfrm>
          <a:prstGeom prst="rect">
            <a:avLst/>
          </a:prstGeom>
        </p:spPr>
        <p:txBody>
          <a:bodyPr wrap="square">
            <a:spAutoFit/>
          </a:bodyPr>
          <a:lstStyle/>
          <a:p>
            <a:r>
              <a:rPr lang="en-US" b="1" dirty="0">
                <a:solidFill>
                  <a:srgbClr val="FF0000"/>
                </a:solidFill>
                <a:latin typeface="Arno Pro Caption" pitchFamily="18" charset="0"/>
              </a:rPr>
              <a:t>There could be 3.5 million cybersecurity jobs unfilled, globally, by 2021.</a:t>
            </a:r>
            <a:endParaRPr lang="el-GR" b="1" dirty="0">
              <a:solidFill>
                <a:srgbClr val="FF0000"/>
              </a:solidFill>
              <a:latin typeface="Arno Pro Caption" pitchFamily="18" charset="0"/>
            </a:endParaRPr>
          </a:p>
        </p:txBody>
      </p:sp>
    </p:spTree>
    <p:extLst>
      <p:ext uri="{BB962C8B-B14F-4D97-AF65-F5344CB8AC3E}">
        <p14:creationId xmlns:p14="http://schemas.microsoft.com/office/powerpoint/2010/main" val="627678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3200" b="1" cap="all" dirty="0" smtClean="0"/>
              <a:t>ADDITIVE MANUFACTURING</a:t>
            </a:r>
            <a:endParaRPr lang="el-GR" sz="3200" dirty="0"/>
          </a:p>
        </p:txBody>
      </p:sp>
      <p:sp>
        <p:nvSpPr>
          <p:cNvPr id="3" name="Θέση περιεχομένου 2"/>
          <p:cNvSpPr>
            <a:spLocks noGrp="1"/>
          </p:cNvSpPr>
          <p:nvPr>
            <p:ph idx="1"/>
          </p:nvPr>
        </p:nvSpPr>
        <p:spPr/>
        <p:txBody>
          <a:bodyPr>
            <a:normAutofit/>
          </a:bodyPr>
          <a:lstStyle/>
          <a:p>
            <a:pPr fontAlgn="base"/>
            <a:r>
              <a:rPr lang="en-US" sz="2400" dirty="0" smtClean="0"/>
              <a:t>Companies </a:t>
            </a:r>
            <a:r>
              <a:rPr lang="en-US" sz="2400" dirty="0"/>
              <a:t>have just begun to adopt additive manufacturing, such as 3-D printing, which they use mostly to prototype and produce individual components. With Industry 4.0, these additive-manufacturing methods will be widely used to produce small batches of customized products that offer construction advantages, such as complex, lightweight designs.</a:t>
            </a:r>
          </a:p>
          <a:p>
            <a:endParaRPr lang="el-GR" sz="2400" dirty="0"/>
          </a:p>
        </p:txBody>
      </p:sp>
      <p:sp>
        <p:nvSpPr>
          <p:cNvPr id="4" name="Θέση αριθμού διαφάνειας 3"/>
          <p:cNvSpPr>
            <a:spLocks noGrp="1"/>
          </p:cNvSpPr>
          <p:nvPr>
            <p:ph type="sldNum" sz="quarter" idx="4294967295"/>
          </p:nvPr>
        </p:nvSpPr>
        <p:spPr>
          <a:xfrm>
            <a:off x="6553200" y="6356350"/>
            <a:ext cx="2133600" cy="36512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fld id="{69084534-9367-4A09-ABAE-EB26D3621719}" type="slidenum">
              <a:rPr lang="el-GR" sz="1400" b="1">
                <a:solidFill>
                  <a:schemeClr val="accent1">
                    <a:lumMod val="50000"/>
                  </a:schemeClr>
                </a:solidFill>
                <a:latin typeface="Arno Pro Caption" pitchFamily="18" charset="0"/>
              </a:rPr>
              <a:pPr algn="r"/>
              <a:t>16</a:t>
            </a:fld>
            <a:endParaRPr lang="el-GR" sz="1400" b="1">
              <a:solidFill>
                <a:schemeClr val="accent1">
                  <a:lumMod val="50000"/>
                </a:schemeClr>
              </a:solidFill>
              <a:latin typeface="Arno Pro Caption" pitchFamily="18" charset="0"/>
            </a:endParaRPr>
          </a:p>
        </p:txBody>
      </p:sp>
    </p:spTree>
    <p:extLst>
      <p:ext uri="{BB962C8B-B14F-4D97-AF65-F5344CB8AC3E}">
        <p14:creationId xmlns:p14="http://schemas.microsoft.com/office/powerpoint/2010/main" val="3276946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4294967295"/>
          </p:nvPr>
        </p:nvSpPr>
        <p:spPr>
          <a:xfrm>
            <a:off x="6553200" y="6356350"/>
            <a:ext cx="2133600" cy="36512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fld id="{69084534-9367-4A09-ABAE-EB26D3621719}" type="slidenum">
              <a:rPr lang="el-GR" sz="1400" b="1">
                <a:solidFill>
                  <a:schemeClr val="accent1">
                    <a:lumMod val="50000"/>
                  </a:schemeClr>
                </a:solidFill>
                <a:latin typeface="Arno Pro Caption" pitchFamily="18" charset="0"/>
              </a:rPr>
              <a:pPr algn="r"/>
              <a:t>17</a:t>
            </a:fld>
            <a:endParaRPr lang="el-GR" sz="1400" b="1">
              <a:solidFill>
                <a:schemeClr val="accent1">
                  <a:lumMod val="50000"/>
                </a:schemeClr>
              </a:solidFill>
              <a:latin typeface="Arno Pro Caption" pitchFamily="18" charset="0"/>
            </a:endParaRPr>
          </a:p>
        </p:txBody>
      </p:sp>
      <p:pic>
        <p:nvPicPr>
          <p:cNvPr id="1026" name="Picture 2" descr="https://s3-eu-west-1.amazonaws.com/3dhubs-knowledgebase/classification-am-processes/Additive+Manufacturing+Infographi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671" y="548680"/>
            <a:ext cx="8572500" cy="4581525"/>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539552" y="5373216"/>
            <a:ext cx="8136904" cy="338554"/>
          </a:xfrm>
          <a:prstGeom prst="rect">
            <a:avLst/>
          </a:prstGeom>
        </p:spPr>
        <p:txBody>
          <a:bodyPr wrap="square">
            <a:spAutoFit/>
          </a:bodyPr>
          <a:lstStyle/>
          <a:p>
            <a:r>
              <a:rPr lang="en-US" sz="1600" dirty="0"/>
              <a:t>https://www.3dhubs.com/knowledge-base/additive-manufacturing-technologies-overview</a:t>
            </a:r>
            <a:endParaRPr lang="el-GR" sz="1600" dirty="0"/>
          </a:p>
        </p:txBody>
      </p:sp>
    </p:spTree>
    <p:extLst>
      <p:ext uri="{BB962C8B-B14F-4D97-AF65-F5344CB8AC3E}">
        <p14:creationId xmlns:p14="http://schemas.microsoft.com/office/powerpoint/2010/main" val="6330477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818656" cy="1143000"/>
          </a:xfrm>
        </p:spPr>
        <p:txBody>
          <a:bodyPr>
            <a:normAutofit/>
          </a:bodyPr>
          <a:lstStyle/>
          <a:p>
            <a:r>
              <a:rPr lang="en-US" sz="3200" b="1" dirty="0" smtClean="0">
                <a:solidFill>
                  <a:srgbClr val="FF0000"/>
                </a:solidFill>
              </a:rPr>
              <a:t>Digital </a:t>
            </a:r>
            <a:r>
              <a:rPr lang="en-US" sz="3200" b="1" dirty="0">
                <a:solidFill>
                  <a:srgbClr val="FF0000"/>
                </a:solidFill>
              </a:rPr>
              <a:t>twin</a:t>
            </a:r>
            <a:endParaRPr lang="en-GB" sz="3200" b="1" dirty="0">
              <a:solidFill>
                <a:srgbClr val="FF0000"/>
              </a:solidFill>
            </a:endParaRPr>
          </a:p>
        </p:txBody>
      </p:sp>
      <p:sp>
        <p:nvSpPr>
          <p:cNvPr id="3" name="Content Placeholder 2"/>
          <p:cNvSpPr>
            <a:spLocks noGrp="1"/>
          </p:cNvSpPr>
          <p:nvPr>
            <p:ph idx="1"/>
          </p:nvPr>
        </p:nvSpPr>
        <p:spPr>
          <a:xfrm>
            <a:off x="205740" y="1412776"/>
            <a:ext cx="4510276" cy="4752528"/>
          </a:xfrm>
        </p:spPr>
        <p:txBody>
          <a:bodyPr>
            <a:normAutofit/>
          </a:bodyPr>
          <a:lstStyle/>
          <a:p>
            <a:r>
              <a:rPr lang="en-US" sz="2400" dirty="0"/>
              <a:t>The </a:t>
            </a:r>
            <a:r>
              <a:rPr lang="en-US" sz="2400" dirty="0" smtClean="0"/>
              <a:t>digital </a:t>
            </a:r>
            <a:r>
              <a:rPr lang="en-US" sz="2400" dirty="0"/>
              <a:t>twin refers to a digital </a:t>
            </a:r>
            <a:r>
              <a:rPr lang="en-US" sz="2400" b="1" i="1" dirty="0">
                <a:solidFill>
                  <a:srgbClr val="00B050"/>
                </a:solidFill>
              </a:rPr>
              <a:t>replica</a:t>
            </a:r>
            <a:r>
              <a:rPr lang="en-US" sz="2400" dirty="0"/>
              <a:t> </a:t>
            </a:r>
            <a:r>
              <a:rPr lang="en-US" sz="2400" dirty="0" smtClean="0"/>
              <a:t>of physical </a:t>
            </a:r>
            <a:r>
              <a:rPr lang="en-US" sz="2400" dirty="0"/>
              <a:t>assets, processes and systems that can </a:t>
            </a:r>
            <a:r>
              <a:rPr lang="en-US" sz="2400" dirty="0" smtClean="0"/>
              <a:t>be used </a:t>
            </a:r>
            <a:r>
              <a:rPr lang="en-US" sz="2400" dirty="0"/>
              <a:t>in real-time for control and decision </a:t>
            </a:r>
            <a:r>
              <a:rPr lang="en-US" sz="2400" dirty="0" smtClean="0"/>
              <a:t>purposes</a:t>
            </a:r>
          </a:p>
          <a:p>
            <a:pPr lvl="1"/>
            <a:r>
              <a:rPr lang="en-US" sz="2400" dirty="0" smtClean="0"/>
              <a:t>Computerized mathematical model (what we have done over years)</a:t>
            </a:r>
          </a:p>
          <a:p>
            <a:pPr lvl="1"/>
            <a:r>
              <a:rPr lang="en-US" sz="2400" dirty="0" smtClean="0"/>
              <a:t>Real-time, thanks to </a:t>
            </a:r>
            <a:r>
              <a:rPr lang="en-US" sz="2400" dirty="0" err="1" smtClean="0"/>
              <a:t>IoT</a:t>
            </a:r>
            <a:endParaRPr lang="en-US" sz="2400" dirty="0"/>
          </a:p>
          <a:p>
            <a:r>
              <a:rPr lang="en-GB" sz="2400" dirty="0" smtClean="0"/>
              <a:t>In contrast to a physical asset, the digital twin can immediately respond to </a:t>
            </a:r>
            <a:r>
              <a:rPr lang="en-GB" sz="2400" b="1" i="1" dirty="0" smtClean="0"/>
              <a:t>what-if</a:t>
            </a:r>
            <a:r>
              <a:rPr lang="en-GB" sz="2400" dirty="0" smtClean="0"/>
              <a:t>  inquiries</a:t>
            </a:r>
            <a:endParaRPr lang="en-GB"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260648"/>
            <a:ext cx="3923928" cy="3389086"/>
          </a:xfrm>
          <a:prstGeom prst="rect">
            <a:avLst/>
          </a:prstGeom>
        </p:spPr>
      </p:pic>
      <p:sp>
        <p:nvSpPr>
          <p:cNvPr id="5" name="Θέση αριθμού διαφάνειας 4"/>
          <p:cNvSpPr>
            <a:spLocks noGrp="1"/>
          </p:cNvSpPr>
          <p:nvPr>
            <p:ph type="sldNum" sz="quarter" idx="4294967295"/>
          </p:nvPr>
        </p:nvSpPr>
        <p:spPr>
          <a:xfrm>
            <a:off x="6553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a:fld id="{69084534-9367-4A09-ABAE-EB26D3621719}" type="slidenum">
              <a:rPr lang="el-GR" sz="1400" b="1">
                <a:solidFill>
                  <a:schemeClr val="accent1">
                    <a:lumMod val="50000"/>
                  </a:schemeClr>
                </a:solidFill>
                <a:latin typeface="Arno Pro Caption" pitchFamily="18" charset="0"/>
              </a:rPr>
              <a:pPr algn="r"/>
              <a:t>18</a:t>
            </a:fld>
            <a:endParaRPr lang="el-GR" sz="1400" b="1">
              <a:solidFill>
                <a:schemeClr val="accent1">
                  <a:lumMod val="50000"/>
                </a:schemeClr>
              </a:solidFill>
              <a:latin typeface="Arno Pro Caption" pitchFamily="18" charset="0"/>
            </a:endParaRPr>
          </a:p>
        </p:txBody>
      </p:sp>
    </p:spTree>
    <p:extLst>
      <p:ext uri="{BB962C8B-B14F-4D97-AF65-F5344CB8AC3E}">
        <p14:creationId xmlns:p14="http://schemas.microsoft.com/office/powerpoint/2010/main" val="2057557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04800" y="304800"/>
            <a:ext cx="8458200" cy="891952"/>
          </a:xfrm>
        </p:spPr>
        <p:txBody>
          <a:bodyPr/>
          <a:lstStyle/>
          <a:p>
            <a:r>
              <a:rPr lang="en-US" b="1" dirty="0">
                <a:solidFill>
                  <a:srgbClr val="C00000"/>
                </a:solidFill>
              </a:rPr>
              <a:t>Why are manufacturers slow to adopt exponential technologies?</a:t>
            </a:r>
            <a:endParaRPr lang="el-GR" dirty="0"/>
          </a:p>
        </p:txBody>
      </p:sp>
      <p:sp>
        <p:nvSpPr>
          <p:cNvPr id="3" name="Θέση περιεχομένου 2"/>
          <p:cNvSpPr>
            <a:spLocks noGrp="1"/>
          </p:cNvSpPr>
          <p:nvPr>
            <p:ph idx="1"/>
          </p:nvPr>
        </p:nvSpPr>
        <p:spPr>
          <a:xfrm>
            <a:off x="323528" y="1484784"/>
            <a:ext cx="8534400" cy="4724400"/>
          </a:xfrm>
        </p:spPr>
        <p:txBody>
          <a:bodyPr/>
          <a:lstStyle/>
          <a:p>
            <a:pPr marL="0" indent="0">
              <a:buNone/>
            </a:pPr>
            <a:r>
              <a:rPr lang="en-US" b="1" dirty="0">
                <a:solidFill>
                  <a:srgbClr val="0070C0"/>
                </a:solidFill>
              </a:rPr>
              <a:t>1. Structural and cultural </a:t>
            </a:r>
            <a:r>
              <a:rPr lang="en-US" b="1" dirty="0" smtClean="0">
                <a:solidFill>
                  <a:srgbClr val="0070C0"/>
                </a:solidFill>
              </a:rPr>
              <a:t>challenges</a:t>
            </a:r>
          </a:p>
          <a:p>
            <a:pPr marL="0" indent="0">
              <a:buNone/>
            </a:pPr>
            <a:r>
              <a:rPr lang="en-US" b="1" dirty="0">
                <a:solidFill>
                  <a:srgbClr val="0070C0"/>
                </a:solidFill>
              </a:rPr>
              <a:t>2. Regulatory </a:t>
            </a:r>
            <a:r>
              <a:rPr lang="en-US" b="1" dirty="0" smtClean="0">
                <a:solidFill>
                  <a:srgbClr val="0070C0"/>
                </a:solidFill>
              </a:rPr>
              <a:t>burdens</a:t>
            </a:r>
          </a:p>
          <a:p>
            <a:pPr marL="0" indent="0">
              <a:buNone/>
            </a:pPr>
            <a:r>
              <a:rPr lang="en-US" b="1" dirty="0">
                <a:solidFill>
                  <a:srgbClr val="0070C0"/>
                </a:solidFill>
              </a:rPr>
              <a:t>3. Talent </a:t>
            </a:r>
            <a:r>
              <a:rPr lang="en-US" b="1" dirty="0" smtClean="0">
                <a:solidFill>
                  <a:srgbClr val="0070C0"/>
                </a:solidFill>
              </a:rPr>
              <a:t>constraints</a:t>
            </a:r>
          </a:p>
          <a:p>
            <a:pPr marL="0" indent="0">
              <a:buNone/>
            </a:pPr>
            <a:r>
              <a:rPr lang="en-US" b="1" dirty="0">
                <a:solidFill>
                  <a:srgbClr val="0070C0"/>
                </a:solidFill>
              </a:rPr>
              <a:t>4. Leadership mind-set</a:t>
            </a:r>
            <a:endParaRPr lang="el-GR" dirty="0">
              <a:solidFill>
                <a:srgbClr val="0070C0"/>
              </a:solidFill>
            </a:endParaRPr>
          </a:p>
        </p:txBody>
      </p:sp>
      <p:sp>
        <p:nvSpPr>
          <p:cNvPr id="4" name="Θέση αριθμού διαφάνειας 3"/>
          <p:cNvSpPr>
            <a:spLocks noGrp="1"/>
          </p:cNvSpPr>
          <p:nvPr>
            <p:ph type="sldNum" sz="quarter" idx="10"/>
          </p:nvPr>
        </p:nvSpPr>
        <p:spPr/>
        <p:txBody>
          <a:bodyPr/>
          <a:lstStyle/>
          <a:p>
            <a:pPr>
              <a:defRPr/>
            </a:pPr>
            <a:fld id="{6D507134-FCC8-4090-B98E-23D4F2ABAE40}" type="slidenum">
              <a:rPr lang="el-GR" smtClean="0"/>
              <a:pPr>
                <a:defRPr/>
              </a:pPr>
              <a:t>19</a:t>
            </a:fld>
            <a:endParaRPr lang="el-GR" dirty="0"/>
          </a:p>
        </p:txBody>
      </p:sp>
      <p:sp>
        <p:nvSpPr>
          <p:cNvPr id="6" name="Στρογγυλεμένο ορθογώνιο 5"/>
          <p:cNvSpPr/>
          <p:nvPr/>
        </p:nvSpPr>
        <p:spPr>
          <a:xfrm>
            <a:off x="323528" y="2492896"/>
            <a:ext cx="3312368" cy="432048"/>
          </a:xfrm>
          <a:prstGeom prst="round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3465976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4 - Θέση αριθμού διαφάνειας"/>
          <p:cNvSpPr>
            <a:spLocks noGrp="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fld id="{27471601-A404-43C6-AFEC-A0384F0A73E0}" type="slidenum">
              <a:rPr lang="el-GR" sz="1400" smtClean="0">
                <a:solidFill>
                  <a:schemeClr val="accent1">
                    <a:lumMod val="50000"/>
                  </a:schemeClr>
                </a:solidFill>
                <a:latin typeface="Arno Pro Caption" pitchFamily="18" charset="0"/>
              </a:rPr>
              <a:pPr eaLnBrk="1" hangingPunct="1">
                <a:defRPr/>
              </a:pPr>
              <a:t>2</a:t>
            </a:fld>
            <a:endParaRPr lang="el-GR" sz="1400" dirty="0" smtClean="0">
              <a:solidFill>
                <a:schemeClr val="accent1">
                  <a:lumMod val="50000"/>
                </a:schemeClr>
              </a:solidFill>
              <a:latin typeface="Arno Pro Caption" pitchFamily="18" charset="0"/>
            </a:endParaRPr>
          </a:p>
        </p:txBody>
      </p:sp>
      <p:sp>
        <p:nvSpPr>
          <p:cNvPr id="4100" name="Rectangle 2"/>
          <p:cNvSpPr>
            <a:spLocks noGrp="1" noChangeArrowheads="1"/>
          </p:cNvSpPr>
          <p:nvPr>
            <p:ph type="title"/>
          </p:nvPr>
        </p:nvSpPr>
        <p:spPr/>
        <p:txBody>
          <a:bodyPr/>
          <a:lstStyle/>
          <a:p>
            <a:pPr eaLnBrk="1" hangingPunct="1">
              <a:defRPr/>
            </a:pPr>
            <a:r>
              <a:rPr lang="el-GR" b="1" dirty="0" smtClean="0">
                <a:solidFill>
                  <a:schemeClr val="accent1">
                    <a:lumMod val="50000"/>
                  </a:schemeClr>
                </a:solidFill>
              </a:rPr>
              <a:t>1. ΕΙΣΑΓΩΓΗ</a:t>
            </a:r>
            <a:endParaRPr lang="en-US" b="1" dirty="0" smtClean="0">
              <a:solidFill>
                <a:schemeClr val="accent1">
                  <a:lumMod val="50000"/>
                </a:schemeClr>
              </a:solidFill>
            </a:endParaRPr>
          </a:p>
        </p:txBody>
      </p:sp>
      <p:sp>
        <p:nvSpPr>
          <p:cNvPr id="3077" name="Rectangle 3"/>
          <p:cNvSpPr>
            <a:spLocks noGrp="1" noChangeArrowheads="1"/>
          </p:cNvSpPr>
          <p:nvPr>
            <p:ph type="body" idx="1"/>
          </p:nvPr>
        </p:nvSpPr>
        <p:spPr/>
        <p:txBody>
          <a:bodyPr/>
          <a:lstStyle/>
          <a:p>
            <a:pPr>
              <a:defRPr/>
            </a:pPr>
            <a:r>
              <a:rPr lang="el-GR" sz="2400" b="1" dirty="0" smtClean="0">
                <a:solidFill>
                  <a:schemeClr val="accent1">
                    <a:lumMod val="50000"/>
                  </a:schemeClr>
                </a:solidFill>
              </a:rPr>
              <a:t>Η ΑΡΙΘΜΗΤΙΚΗ ΑΝΑΛΥΣΗ </a:t>
            </a:r>
            <a:r>
              <a:rPr lang="el-GR" sz="2400" dirty="0"/>
              <a:t>και</a:t>
            </a:r>
            <a:r>
              <a:rPr lang="el-GR" sz="2400" dirty="0" smtClean="0"/>
              <a:t> ΤΑ ΥΠΟΛΟΓΙΣΤΙΚΑ ΜΑΘΗΜΑΤΙΚΑ </a:t>
            </a:r>
            <a:r>
              <a:rPr lang="el-GR" sz="2400" dirty="0"/>
              <a:t>είναι </a:t>
            </a:r>
            <a:r>
              <a:rPr lang="el-GR" sz="2400" dirty="0" smtClean="0"/>
              <a:t>σχεδόν </a:t>
            </a:r>
            <a:r>
              <a:rPr lang="el-GR" sz="2400" dirty="0"/>
              <a:t>ταυτόσημες </a:t>
            </a:r>
            <a:r>
              <a:rPr lang="el-GR" sz="2400" dirty="0" smtClean="0"/>
              <a:t>έννοιες. </a:t>
            </a:r>
          </a:p>
          <a:p>
            <a:pPr>
              <a:defRPr/>
            </a:pPr>
            <a:r>
              <a:rPr lang="el-GR" sz="2400" dirty="0" smtClean="0"/>
              <a:t>Αποτελούν </a:t>
            </a:r>
            <a:r>
              <a:rPr lang="el-GR" sz="2400" dirty="0"/>
              <a:t>τον κλάδο των Εφαρμοσμένων Μαθηματικών που ασχολείται με </a:t>
            </a:r>
            <a:r>
              <a:rPr lang="el-GR" sz="2400" dirty="0" smtClean="0"/>
              <a:t>τη </a:t>
            </a:r>
            <a:r>
              <a:rPr lang="el-GR" sz="2400" dirty="0"/>
              <a:t>«</a:t>
            </a:r>
            <a:r>
              <a:rPr lang="el-GR" sz="2400" b="1" dirty="0" err="1">
                <a:solidFill>
                  <a:schemeClr val="accent1">
                    <a:lumMod val="50000"/>
                  </a:schemeClr>
                </a:solidFill>
              </a:rPr>
              <a:t>διακριτοποίηση</a:t>
            </a:r>
            <a:r>
              <a:rPr lang="el-GR" sz="2400" dirty="0"/>
              <a:t>» και την εύρεση προσεγγιστικών λύσεων Μαθηματικών προβλημάτων των οποίων η αναλυτική λύση είναι αδύνατον να βρεθεί αναλυτικά ή σχεδόν ακατόρθωτη. </a:t>
            </a:r>
            <a:endParaRPr lang="el-GR" sz="2400" dirty="0" smtClean="0"/>
          </a:p>
          <a:p>
            <a:pPr>
              <a:defRPr/>
            </a:pPr>
            <a:r>
              <a:rPr lang="el-GR" sz="2400" dirty="0" smtClean="0"/>
              <a:t>Το διακριτό πρόβλημα που προκύπτει ονομάζεται Αριθμητική Μέθοδος.</a:t>
            </a:r>
            <a:endParaRPr lang="el-GR"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3200" b="1" dirty="0" smtClean="0">
                <a:solidFill>
                  <a:srgbClr val="00B0F0"/>
                </a:solidFill>
              </a:rPr>
              <a:t>3. Talent constraints</a:t>
            </a:r>
            <a:endParaRPr lang="el-GR" sz="3200" dirty="0">
              <a:solidFill>
                <a:srgbClr val="00B0F0"/>
              </a:solidFill>
            </a:endParaRPr>
          </a:p>
        </p:txBody>
      </p:sp>
      <p:sp>
        <p:nvSpPr>
          <p:cNvPr id="3" name="Θέση περιεχομένου 2"/>
          <p:cNvSpPr>
            <a:spLocks noGrp="1"/>
          </p:cNvSpPr>
          <p:nvPr>
            <p:ph idx="1"/>
          </p:nvPr>
        </p:nvSpPr>
        <p:spPr/>
        <p:txBody>
          <a:bodyPr>
            <a:normAutofit/>
          </a:bodyPr>
          <a:lstStyle/>
          <a:p>
            <a:r>
              <a:rPr lang="en-US" sz="2400" dirty="0" smtClean="0"/>
              <a:t>Lack </a:t>
            </a:r>
            <a:r>
              <a:rPr lang="en-US" sz="2400" dirty="0"/>
              <a:t>of </a:t>
            </a:r>
            <a:r>
              <a:rPr lang="en-US" sz="2400" dirty="0" smtClean="0"/>
              <a:t>availability of </a:t>
            </a:r>
            <a:r>
              <a:rPr lang="en-US" sz="2400" dirty="0"/>
              <a:t>talent, STEM </a:t>
            </a:r>
            <a:r>
              <a:rPr lang="en-US" sz="2400" dirty="0" smtClean="0"/>
              <a:t>or otherwise</a:t>
            </a:r>
            <a:r>
              <a:rPr lang="en-US" sz="2400" dirty="0"/>
              <a:t>, throughout </a:t>
            </a:r>
            <a:r>
              <a:rPr lang="en-US" sz="2400" dirty="0" smtClean="0"/>
              <a:t>the manufacturing </a:t>
            </a:r>
            <a:r>
              <a:rPr lang="en-US" sz="2400" dirty="0"/>
              <a:t>industry</a:t>
            </a:r>
          </a:p>
          <a:p>
            <a:r>
              <a:rPr lang="en-US" sz="2400" dirty="0" smtClean="0"/>
              <a:t>Retirement </a:t>
            </a:r>
            <a:r>
              <a:rPr lang="en-US" sz="2400" dirty="0"/>
              <a:t>of </a:t>
            </a:r>
            <a:r>
              <a:rPr lang="en-US" sz="2400" dirty="0" smtClean="0"/>
              <a:t>Baby Boomers </a:t>
            </a:r>
            <a:r>
              <a:rPr lang="en-US" sz="2400" dirty="0"/>
              <a:t>and the </a:t>
            </a:r>
            <a:r>
              <a:rPr lang="en-US" sz="2400" dirty="0" smtClean="0"/>
              <a:t>potential loss </a:t>
            </a:r>
            <a:r>
              <a:rPr lang="en-US" sz="2400" dirty="0"/>
              <a:t>of decades of </a:t>
            </a:r>
            <a:r>
              <a:rPr lang="en-US" sz="2400" dirty="0" smtClean="0"/>
              <a:t>intrinsic knowledge</a:t>
            </a:r>
            <a:endParaRPr lang="en-US" sz="2400" dirty="0"/>
          </a:p>
          <a:p>
            <a:r>
              <a:rPr lang="en-US" sz="2400" dirty="0" smtClean="0"/>
              <a:t>Perception </a:t>
            </a:r>
            <a:r>
              <a:rPr lang="en-US" sz="2400" dirty="0"/>
              <a:t>of </a:t>
            </a:r>
            <a:r>
              <a:rPr lang="en-US" sz="2400" dirty="0" smtClean="0"/>
              <a:t>the manufacturing </a:t>
            </a:r>
            <a:r>
              <a:rPr lang="en-US" sz="2400" dirty="0"/>
              <a:t>industry </a:t>
            </a:r>
            <a:r>
              <a:rPr lang="en-US" sz="2400" dirty="0" smtClean="0"/>
              <a:t>not being </a:t>
            </a:r>
            <a:r>
              <a:rPr lang="en-US" sz="2400" dirty="0"/>
              <a:t>seen as </a:t>
            </a:r>
            <a:r>
              <a:rPr lang="en-US" sz="2400" dirty="0" smtClean="0"/>
              <a:t>innovative and/or </a:t>
            </a:r>
            <a:r>
              <a:rPr lang="en-US" sz="2400" dirty="0"/>
              <a:t>high-tech</a:t>
            </a:r>
          </a:p>
          <a:p>
            <a:r>
              <a:rPr lang="en-US" sz="2400" dirty="0" smtClean="0"/>
              <a:t>High </a:t>
            </a:r>
            <a:r>
              <a:rPr lang="en-US" sz="2400" dirty="0"/>
              <a:t>exodus of </a:t>
            </a:r>
            <a:r>
              <a:rPr lang="en-US" sz="2400" dirty="0" smtClean="0"/>
              <a:t>potential tech-savvy employees to </a:t>
            </a:r>
            <a:r>
              <a:rPr lang="en-US" sz="2400" dirty="0"/>
              <a:t>other industries </a:t>
            </a:r>
            <a:r>
              <a:rPr lang="en-US" sz="2400" dirty="0" smtClean="0"/>
              <a:t>and sectors</a:t>
            </a:r>
            <a:endParaRPr lang="el-GR" sz="2400" dirty="0"/>
          </a:p>
        </p:txBody>
      </p:sp>
      <p:sp>
        <p:nvSpPr>
          <p:cNvPr id="4" name="Θέση αριθμού διαφάνειας 3"/>
          <p:cNvSpPr>
            <a:spLocks noGrp="1"/>
          </p:cNvSpPr>
          <p:nvPr>
            <p:ph type="sldNum" sz="quarter" idx="4294967295"/>
          </p:nvPr>
        </p:nvSpPr>
        <p:spPr>
          <a:xfrm>
            <a:off x="6553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a:fld id="{69084534-9367-4A09-ABAE-EB26D3621719}" type="slidenum">
              <a:rPr lang="el-GR" sz="1400" b="1">
                <a:solidFill>
                  <a:schemeClr val="accent1">
                    <a:lumMod val="50000"/>
                  </a:schemeClr>
                </a:solidFill>
                <a:latin typeface="Arno Pro Caption" pitchFamily="18" charset="0"/>
              </a:rPr>
              <a:pPr algn="r"/>
              <a:t>20</a:t>
            </a:fld>
            <a:endParaRPr lang="el-GR" sz="1400" b="1">
              <a:solidFill>
                <a:schemeClr val="accent1">
                  <a:lumMod val="50000"/>
                </a:schemeClr>
              </a:solidFill>
              <a:latin typeface="Arno Pro Caption" pitchFamily="18" charset="0"/>
            </a:endParaRPr>
          </a:p>
        </p:txBody>
      </p:sp>
      <p:sp>
        <p:nvSpPr>
          <p:cNvPr id="5" name="Στρογγυλεμένο ορθογώνιο 4"/>
          <p:cNvSpPr/>
          <p:nvPr/>
        </p:nvSpPr>
        <p:spPr>
          <a:xfrm>
            <a:off x="4211960" y="1412776"/>
            <a:ext cx="936104" cy="360040"/>
          </a:xfrm>
          <a:prstGeom prst="roundRect">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3396532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4294967295"/>
          </p:nvPr>
        </p:nvSpPr>
        <p:spPr>
          <a:xfrm>
            <a:off x="6553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a:fld id="{69084534-9367-4A09-ABAE-EB26D3621719}" type="slidenum">
              <a:rPr lang="el-GR" sz="1400" b="1">
                <a:solidFill>
                  <a:schemeClr val="accent1">
                    <a:lumMod val="50000"/>
                  </a:schemeClr>
                </a:solidFill>
                <a:latin typeface="Arno Pro Caption" pitchFamily="18" charset="0"/>
              </a:rPr>
              <a:pPr algn="r"/>
              <a:t>21</a:t>
            </a:fld>
            <a:endParaRPr lang="el-GR" sz="1400" b="1">
              <a:solidFill>
                <a:schemeClr val="accent1">
                  <a:lumMod val="50000"/>
                </a:schemeClr>
              </a:solidFill>
              <a:latin typeface="Arno Pro Caption" pitchFamily="18"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1539"/>
            <a:ext cx="9051337" cy="5005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3559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4" name="Θέση αριθμού διαφάνειας 3"/>
          <p:cNvSpPr>
            <a:spLocks noGrp="1"/>
          </p:cNvSpPr>
          <p:nvPr>
            <p:ph type="sldNum" sz="quarter" idx="4294967295"/>
          </p:nvPr>
        </p:nvSpPr>
        <p:spPr>
          <a:xfrm>
            <a:off x="6553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a:fld id="{69084534-9367-4A09-ABAE-EB26D3621719}" type="slidenum">
              <a:rPr lang="el-GR" sz="1400" b="1">
                <a:solidFill>
                  <a:schemeClr val="accent1">
                    <a:lumMod val="50000"/>
                  </a:schemeClr>
                </a:solidFill>
                <a:latin typeface="Arno Pro Caption" pitchFamily="18" charset="0"/>
              </a:rPr>
              <a:pPr algn="r"/>
              <a:t>22</a:t>
            </a:fld>
            <a:endParaRPr lang="el-GR" sz="1400" b="1">
              <a:solidFill>
                <a:schemeClr val="accent1">
                  <a:lumMod val="50000"/>
                </a:schemeClr>
              </a:solidFill>
              <a:latin typeface="Arno Pro Caption" pitchFamily="18"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8948695" cy="4933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2590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4294967295"/>
          </p:nvPr>
        </p:nvSpPr>
        <p:spPr>
          <a:xfrm>
            <a:off x="6553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a:fld id="{69084534-9367-4A09-ABAE-EB26D3621719}" type="slidenum">
              <a:rPr lang="el-GR" sz="1400" b="1">
                <a:solidFill>
                  <a:schemeClr val="accent1">
                    <a:lumMod val="50000"/>
                  </a:schemeClr>
                </a:solidFill>
                <a:latin typeface="Arno Pro Caption" pitchFamily="18" charset="0"/>
              </a:rPr>
              <a:pPr algn="r"/>
              <a:t>23</a:t>
            </a:fld>
            <a:endParaRPr lang="el-GR" sz="1400" b="1">
              <a:solidFill>
                <a:schemeClr val="accent1">
                  <a:lumMod val="50000"/>
                </a:schemeClr>
              </a:solidFill>
              <a:latin typeface="Arno Pro Caption"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8604448" cy="4719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7518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521"/>
          <a:stretch/>
        </p:blipFill>
        <p:spPr>
          <a:xfrm>
            <a:off x="322339" y="1588794"/>
            <a:ext cx="2613763" cy="2944962"/>
          </a:xfrm>
          <a:prstGeom prst="rect">
            <a:avLst/>
          </a:prstGeom>
          <a:noFill/>
          <a:ln>
            <a:noFill/>
          </a:ln>
          <a:effectLst>
            <a:reflection blurRad="6350" stA="65000" endPos="11000" dir="5400000" sy="-100000" algn="bl" rotWithShape="0"/>
          </a:effectLst>
        </p:spPr>
      </p:pic>
      <p:pic>
        <p:nvPicPr>
          <p:cNvPr id="3" name="Picture 2"/>
          <p:cNvPicPr>
            <a:picLocks noChangeAspect="1"/>
          </p:cNvPicPr>
          <p:nvPr/>
        </p:nvPicPr>
        <p:blipFill>
          <a:blip r:embed="rId3"/>
          <a:stretch>
            <a:fillRect/>
          </a:stretch>
        </p:blipFill>
        <p:spPr>
          <a:xfrm>
            <a:off x="3474577" y="1588794"/>
            <a:ext cx="2277639" cy="2392296"/>
          </a:xfrm>
          <a:prstGeom prst="rect">
            <a:avLst/>
          </a:prstGeom>
          <a:noFill/>
          <a:ln>
            <a:noFill/>
          </a:ln>
          <a:effectLst>
            <a:reflection blurRad="6350" stA="65000" endPos="18000" dir="5400000" sy="-100000" algn="bl" rotWithShape="0"/>
          </a:effectLst>
        </p:spPr>
      </p:pic>
      <p:pic>
        <p:nvPicPr>
          <p:cNvPr id="5" name="Picture 4"/>
          <p:cNvPicPr>
            <a:picLocks noChangeAspect="1"/>
          </p:cNvPicPr>
          <p:nvPr/>
        </p:nvPicPr>
        <p:blipFill>
          <a:blip r:embed="rId4"/>
          <a:stretch>
            <a:fillRect/>
          </a:stretch>
        </p:blipFill>
        <p:spPr>
          <a:xfrm>
            <a:off x="6475152" y="1751379"/>
            <a:ext cx="2335516" cy="2311187"/>
          </a:xfrm>
          <a:prstGeom prst="rect">
            <a:avLst/>
          </a:prstGeom>
          <a:noFill/>
          <a:ln>
            <a:noFill/>
          </a:ln>
          <a:effectLst>
            <a:reflection blurRad="6350" stA="65000" endPos="18000" dir="5400000" sy="-100000" algn="bl" rotWithShape="0"/>
          </a:effectLst>
        </p:spPr>
      </p:pic>
      <p:sp>
        <p:nvSpPr>
          <p:cNvPr id="6" name="TextBox 5"/>
          <p:cNvSpPr txBox="1"/>
          <p:nvPr/>
        </p:nvSpPr>
        <p:spPr>
          <a:xfrm>
            <a:off x="322339" y="188639"/>
            <a:ext cx="6860286" cy="461665"/>
          </a:xfrm>
          <a:prstGeom prst="rect">
            <a:avLst/>
          </a:prstGeom>
          <a:noFill/>
        </p:spPr>
        <p:txBody>
          <a:bodyPr wrap="square" rtlCol="0">
            <a:spAutoFit/>
          </a:bodyPr>
          <a:lstStyle/>
          <a:p>
            <a:pPr>
              <a:tabLst>
                <a:tab pos="6975475" algn="l"/>
              </a:tabLst>
            </a:pPr>
            <a:r>
              <a:rPr lang="en-GB" sz="2400" b="1" dirty="0">
                <a:solidFill>
                  <a:srgbClr val="0070C0"/>
                </a:solidFill>
                <a:latin typeface="Arno Pro Caption" pitchFamily="18" charset="0"/>
              </a:rPr>
              <a:t>Industry 4.0 – Main Application Fields</a:t>
            </a:r>
          </a:p>
        </p:txBody>
      </p:sp>
      <p:sp>
        <p:nvSpPr>
          <p:cNvPr id="8" name="Rectangle 7"/>
          <p:cNvSpPr/>
          <p:nvPr/>
        </p:nvSpPr>
        <p:spPr>
          <a:xfrm>
            <a:off x="99304" y="1003295"/>
            <a:ext cx="3059832" cy="584775"/>
          </a:xfrm>
          <a:prstGeom prst="rect">
            <a:avLst/>
          </a:prstGeom>
        </p:spPr>
        <p:txBody>
          <a:bodyPr wrap="square">
            <a:spAutoFit/>
          </a:bodyPr>
          <a:lstStyle/>
          <a:p>
            <a:r>
              <a:rPr lang="en-US" sz="1600" b="1" dirty="0">
                <a:solidFill>
                  <a:srgbClr val="00B050"/>
                </a:solidFill>
                <a:latin typeface="Arno Pro Caption" pitchFamily="18" charset="0"/>
              </a:rPr>
              <a:t>Mobile Production Plant – Smart factory</a:t>
            </a:r>
          </a:p>
        </p:txBody>
      </p:sp>
      <p:sp>
        <p:nvSpPr>
          <p:cNvPr id="9" name="Rectangle 8"/>
          <p:cNvSpPr/>
          <p:nvPr/>
        </p:nvSpPr>
        <p:spPr>
          <a:xfrm>
            <a:off x="3491739" y="1013539"/>
            <a:ext cx="2802588" cy="584775"/>
          </a:xfrm>
          <a:prstGeom prst="rect">
            <a:avLst/>
          </a:prstGeom>
        </p:spPr>
        <p:txBody>
          <a:bodyPr wrap="square">
            <a:spAutoFit/>
          </a:bodyPr>
          <a:lstStyle/>
          <a:p>
            <a:r>
              <a:rPr lang="en-US" sz="1600" b="1" dirty="0">
                <a:solidFill>
                  <a:srgbClr val="0070C0"/>
                </a:solidFill>
                <a:latin typeface="Arno Pro Caption" pitchFamily="18" charset="0"/>
              </a:rPr>
              <a:t>Production monitoring &amp; visualization</a:t>
            </a:r>
          </a:p>
        </p:txBody>
      </p:sp>
      <p:sp>
        <p:nvSpPr>
          <p:cNvPr id="10" name="Rectangle 9"/>
          <p:cNvSpPr/>
          <p:nvPr/>
        </p:nvSpPr>
        <p:spPr>
          <a:xfrm>
            <a:off x="6370947" y="944279"/>
            <a:ext cx="2704439" cy="830997"/>
          </a:xfrm>
          <a:prstGeom prst="rect">
            <a:avLst/>
          </a:prstGeom>
        </p:spPr>
        <p:txBody>
          <a:bodyPr wrap="square">
            <a:spAutoFit/>
          </a:bodyPr>
          <a:lstStyle/>
          <a:p>
            <a:pPr algn="ctr"/>
            <a:r>
              <a:rPr lang="en-US" sz="1600" b="1" dirty="0">
                <a:solidFill>
                  <a:srgbClr val="FF0000"/>
                </a:solidFill>
                <a:latin typeface="Arno Pro Caption" pitchFamily="18" charset="0"/>
              </a:rPr>
              <a:t>Algorithms for smart assembly &amp; disassembly through AR</a:t>
            </a:r>
          </a:p>
        </p:txBody>
      </p:sp>
      <p:sp>
        <p:nvSpPr>
          <p:cNvPr id="4" name="TextBox 3"/>
          <p:cNvSpPr txBox="1"/>
          <p:nvPr/>
        </p:nvSpPr>
        <p:spPr>
          <a:xfrm>
            <a:off x="6434650" y="4519519"/>
            <a:ext cx="2529837" cy="1815882"/>
          </a:xfrm>
          <a:prstGeom prst="rect">
            <a:avLst/>
          </a:prstGeom>
          <a:noFill/>
        </p:spPr>
        <p:txBody>
          <a:bodyPr wrap="square" rtlCol="0">
            <a:spAutoFit/>
          </a:bodyPr>
          <a:lstStyle/>
          <a:p>
            <a:pPr marL="285750" indent="-285750">
              <a:buFont typeface="Arial" panose="020B0604020202020204" pitchFamily="34" charset="0"/>
              <a:buChar char="•"/>
            </a:pPr>
            <a:r>
              <a:rPr lang="en-US" sz="1600" b="1" dirty="0">
                <a:solidFill>
                  <a:srgbClr val="FF0000"/>
                </a:solidFill>
                <a:latin typeface="Arno Pro Caption" pitchFamily="18" charset="0"/>
              </a:rPr>
              <a:t>Algorithms for parametric design, and smart assembly and disassembly</a:t>
            </a:r>
          </a:p>
          <a:p>
            <a:pPr marL="285750" indent="-285750">
              <a:buFont typeface="Arial" panose="020B0604020202020204" pitchFamily="34" charset="0"/>
              <a:buChar char="•"/>
            </a:pPr>
            <a:r>
              <a:rPr lang="en-US" sz="1600" b="1" dirty="0">
                <a:solidFill>
                  <a:srgbClr val="FF0000"/>
                </a:solidFill>
                <a:latin typeface="Arno Pro Caption" pitchFamily="18" charset="0"/>
              </a:rPr>
              <a:t>Constant access to assembly/ disassembly </a:t>
            </a:r>
            <a:r>
              <a:rPr lang="en-US" sz="1600" b="1" dirty="0" smtClean="0">
                <a:solidFill>
                  <a:srgbClr val="FF0000"/>
                </a:solidFill>
                <a:latin typeface="Arno Pro Caption" pitchFamily="18" charset="0"/>
              </a:rPr>
              <a:t>instructions</a:t>
            </a:r>
            <a:endParaRPr lang="en-US" sz="1600" b="1" dirty="0">
              <a:solidFill>
                <a:srgbClr val="00B050"/>
              </a:solidFill>
              <a:latin typeface="Arno Pro Caption" pitchFamily="18" charset="0"/>
            </a:endParaRPr>
          </a:p>
        </p:txBody>
      </p:sp>
      <p:sp>
        <p:nvSpPr>
          <p:cNvPr id="14" name="TextBox 13"/>
          <p:cNvSpPr txBox="1"/>
          <p:nvPr/>
        </p:nvSpPr>
        <p:spPr>
          <a:xfrm>
            <a:off x="3458203" y="4581075"/>
            <a:ext cx="2666831" cy="1754326"/>
          </a:xfrm>
          <a:prstGeom prst="rect">
            <a:avLst/>
          </a:prstGeom>
          <a:noFill/>
        </p:spPr>
        <p:txBody>
          <a:bodyPr wrap="square" rtlCol="0">
            <a:spAutoFit/>
          </a:bodyPr>
          <a:lstStyle/>
          <a:p>
            <a:pPr marL="285750" indent="-285750">
              <a:buFont typeface="Arial" panose="020B0604020202020204" pitchFamily="34" charset="0"/>
              <a:buChar char="•"/>
            </a:pPr>
            <a:r>
              <a:rPr lang="en-US" sz="1800" b="1" dirty="0">
                <a:solidFill>
                  <a:srgbClr val="0070C0"/>
                </a:solidFill>
                <a:latin typeface="Arno Pro Caption" pitchFamily="18" charset="0"/>
              </a:rPr>
              <a:t>Production Line monitoring through comprehensible visualizations</a:t>
            </a:r>
          </a:p>
          <a:p>
            <a:pPr marL="285750" indent="-285750">
              <a:buFont typeface="Arial" panose="020B0604020202020204" pitchFamily="34" charset="0"/>
              <a:buChar char="•"/>
            </a:pPr>
            <a:r>
              <a:rPr lang="en-US" sz="1800" b="1" dirty="0">
                <a:solidFill>
                  <a:srgbClr val="0070C0"/>
                </a:solidFill>
                <a:latin typeface="Arno Pro Caption" pitchFamily="18" charset="0"/>
              </a:rPr>
              <a:t>Smart sensing and use of industrial protocols</a:t>
            </a:r>
          </a:p>
        </p:txBody>
      </p:sp>
      <p:sp>
        <p:nvSpPr>
          <p:cNvPr id="15" name="TextBox 14"/>
          <p:cNvSpPr txBox="1"/>
          <p:nvPr/>
        </p:nvSpPr>
        <p:spPr>
          <a:xfrm>
            <a:off x="395536" y="4581075"/>
            <a:ext cx="2664296" cy="1477328"/>
          </a:xfrm>
          <a:prstGeom prst="rect">
            <a:avLst/>
          </a:prstGeom>
          <a:noFill/>
        </p:spPr>
        <p:txBody>
          <a:bodyPr wrap="square" rtlCol="0">
            <a:spAutoFit/>
          </a:bodyPr>
          <a:lstStyle/>
          <a:p>
            <a:pPr marL="285750" indent="-285750">
              <a:buFont typeface="Arial" panose="020B0604020202020204" pitchFamily="34" charset="0"/>
              <a:buChar char="•"/>
            </a:pPr>
            <a:r>
              <a:rPr lang="en-US" sz="1800" b="1" dirty="0">
                <a:solidFill>
                  <a:srgbClr val="00B050"/>
                </a:solidFill>
                <a:latin typeface="Arno Pro Caption" pitchFamily="18" charset="0"/>
              </a:rPr>
              <a:t>Reconfigurable and adaptive environment</a:t>
            </a:r>
          </a:p>
          <a:p>
            <a:pPr marL="285750" indent="-285750">
              <a:buFont typeface="Arial" panose="020B0604020202020204" pitchFamily="34" charset="0"/>
              <a:buChar char="•"/>
            </a:pPr>
            <a:r>
              <a:rPr lang="en-US" sz="1800" b="1" dirty="0">
                <a:solidFill>
                  <a:srgbClr val="00B050"/>
                </a:solidFill>
                <a:latin typeface="Arno Pro Caption" pitchFamily="18" charset="0"/>
              </a:rPr>
              <a:t>Autonomous systems</a:t>
            </a:r>
          </a:p>
          <a:p>
            <a:pPr marL="285750" indent="-285750">
              <a:buFont typeface="Arial" panose="020B0604020202020204" pitchFamily="34" charset="0"/>
              <a:buChar char="•"/>
            </a:pPr>
            <a:r>
              <a:rPr lang="en-US" sz="1800" b="1" dirty="0">
                <a:solidFill>
                  <a:srgbClr val="00B050"/>
                </a:solidFill>
                <a:latin typeface="Arno Pro Caption" pitchFamily="18" charset="0"/>
              </a:rPr>
              <a:t>Mobile robots and resources</a:t>
            </a:r>
          </a:p>
        </p:txBody>
      </p:sp>
    </p:spTree>
    <p:extLst>
      <p:ext uri="{BB962C8B-B14F-4D97-AF65-F5344CB8AC3E}">
        <p14:creationId xmlns:p14="http://schemas.microsoft.com/office/powerpoint/2010/main" val="397916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1000"/>
                                        <p:tgtEl>
                                          <p:spTgt spid="4"/>
                                        </p:tgtEl>
                                      </p:cBhvr>
                                    </p:animEffect>
                                    <p:anim calcmode="lin" valueType="num">
                                      <p:cBhvr>
                                        <p:cTn id="58" dur="1000" fill="hold"/>
                                        <p:tgtEl>
                                          <p:spTgt spid="4"/>
                                        </p:tgtEl>
                                        <p:attrNameLst>
                                          <p:attrName>ppt_x</p:attrName>
                                        </p:attrNameLst>
                                      </p:cBhvr>
                                      <p:tavLst>
                                        <p:tav tm="0">
                                          <p:val>
                                            <p:strVal val="#ppt_x"/>
                                          </p:val>
                                        </p:tav>
                                        <p:tav tm="100000">
                                          <p:val>
                                            <p:strVal val="#ppt_x"/>
                                          </p:val>
                                        </p:tav>
                                      </p:tavLst>
                                    </p:anim>
                                    <p:anim calcmode="lin" valueType="num">
                                      <p:cBhvr>
                                        <p:cTn id="5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4"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8022" y="376183"/>
            <a:ext cx="6860286" cy="461665"/>
          </a:xfrm>
          <a:prstGeom prst="rect">
            <a:avLst/>
          </a:prstGeom>
          <a:noFill/>
        </p:spPr>
        <p:txBody>
          <a:bodyPr wrap="square" rtlCol="0">
            <a:spAutoFit/>
          </a:bodyPr>
          <a:lstStyle/>
          <a:p>
            <a:r>
              <a:rPr lang="en-GB" sz="2400" b="1" dirty="0">
                <a:solidFill>
                  <a:srgbClr val="0070C0"/>
                </a:solidFill>
                <a:latin typeface="Arno Pro Caption" pitchFamily="18" charset="0"/>
              </a:rPr>
              <a:t>Industry 4.0 – Main Application Fields</a:t>
            </a:r>
          </a:p>
        </p:txBody>
      </p:sp>
      <p:pic>
        <p:nvPicPr>
          <p:cNvPr id="5" name="Picture 4"/>
          <p:cNvPicPr>
            <a:picLocks noChangeAspect="1"/>
          </p:cNvPicPr>
          <p:nvPr/>
        </p:nvPicPr>
        <p:blipFill>
          <a:blip r:embed="rId2"/>
          <a:stretch>
            <a:fillRect/>
          </a:stretch>
        </p:blipFill>
        <p:spPr>
          <a:xfrm>
            <a:off x="1161301" y="1995236"/>
            <a:ext cx="2026242" cy="2072503"/>
          </a:xfrm>
          <a:prstGeom prst="roundRect">
            <a:avLst>
              <a:gd name="adj" fmla="val 8594"/>
            </a:avLst>
          </a:prstGeom>
          <a:solidFill>
            <a:srgbClr val="FFFFFF">
              <a:shade val="85000"/>
            </a:srgbClr>
          </a:solidFill>
          <a:ln>
            <a:noFill/>
          </a:ln>
          <a:effectLst>
            <a:reflection blurRad="12700" stA="38000" endPos="18000" dist="5000" dir="5400000" sy="-100000" algn="bl" rotWithShape="0"/>
          </a:effectLst>
        </p:spPr>
      </p:pic>
      <p:pic>
        <p:nvPicPr>
          <p:cNvPr id="6" name="Picture 2" descr="Αποτέλεσμα εικόνας για collaboration human robot"/>
          <p:cNvPicPr>
            <a:picLocks noChangeAspect="1" noChangeArrowheads="1"/>
          </p:cNvPicPr>
          <p:nvPr/>
        </p:nvPicPr>
        <p:blipFill rotWithShape="1">
          <a:blip r:embed="rId3">
            <a:extLst>
              <a:ext uri="{28A0092B-C50C-407E-A947-70E740481C1C}">
                <a14:useLocalDpi xmlns:a14="http://schemas.microsoft.com/office/drawing/2010/main" val="0"/>
              </a:ext>
            </a:extLst>
          </a:blip>
          <a:srcRect l="8241" t="5564" r="11501"/>
          <a:stretch/>
        </p:blipFill>
        <p:spPr bwMode="auto">
          <a:xfrm>
            <a:off x="5449570" y="1995235"/>
            <a:ext cx="2173839" cy="1940943"/>
          </a:xfrm>
          <a:prstGeom prst="roundRect">
            <a:avLst>
              <a:gd name="adj" fmla="val 8594"/>
            </a:avLst>
          </a:prstGeom>
          <a:solidFill>
            <a:srgbClr val="FFFFFF">
              <a:shade val="85000"/>
            </a:srgbClr>
          </a:solidFill>
          <a:ln>
            <a:noFill/>
          </a:ln>
          <a:effectLst>
            <a:reflection blurRad="12700" stA="38000" endPos="18000" dist="5000" dir="5400000" sy="-100000" algn="bl" rotWithShape="0"/>
          </a:effectLst>
          <a:extLst/>
        </p:spPr>
      </p:pic>
      <p:sp>
        <p:nvSpPr>
          <p:cNvPr id="7" name="Rectangle 6"/>
          <p:cNvSpPr/>
          <p:nvPr/>
        </p:nvSpPr>
        <p:spPr>
          <a:xfrm>
            <a:off x="236763" y="1133460"/>
            <a:ext cx="3875315" cy="707886"/>
          </a:xfrm>
          <a:prstGeom prst="rect">
            <a:avLst/>
          </a:prstGeom>
        </p:spPr>
        <p:txBody>
          <a:bodyPr wrap="square">
            <a:spAutoFit/>
          </a:bodyPr>
          <a:lstStyle/>
          <a:p>
            <a:pPr algn="ctr"/>
            <a:r>
              <a:rPr lang="en-US" sz="2000" b="1" dirty="0">
                <a:solidFill>
                  <a:srgbClr val="FF6600"/>
                </a:solidFill>
                <a:latin typeface="Arno Pro Caption" pitchFamily="18" charset="0"/>
              </a:rPr>
              <a:t>Augmented reality applications for human operators support</a:t>
            </a:r>
          </a:p>
        </p:txBody>
      </p:sp>
      <p:sp>
        <p:nvSpPr>
          <p:cNvPr id="8" name="Rectangle 7"/>
          <p:cNvSpPr/>
          <p:nvPr/>
        </p:nvSpPr>
        <p:spPr>
          <a:xfrm>
            <a:off x="4652886" y="1287349"/>
            <a:ext cx="3767207" cy="707886"/>
          </a:xfrm>
          <a:prstGeom prst="rect">
            <a:avLst/>
          </a:prstGeom>
        </p:spPr>
        <p:txBody>
          <a:bodyPr wrap="square">
            <a:spAutoFit/>
          </a:bodyPr>
          <a:lstStyle/>
          <a:p>
            <a:pPr algn="ctr"/>
            <a:r>
              <a:rPr lang="en-US" sz="2000" b="1" dirty="0">
                <a:solidFill>
                  <a:srgbClr val="D60093"/>
                </a:solidFill>
                <a:latin typeface="Arno Pro Caption" pitchFamily="18" charset="0"/>
              </a:rPr>
              <a:t>New methods for human-robot collaboration</a:t>
            </a:r>
          </a:p>
        </p:txBody>
      </p:sp>
      <p:sp>
        <p:nvSpPr>
          <p:cNvPr id="9" name="TextBox 8"/>
          <p:cNvSpPr txBox="1"/>
          <p:nvPr/>
        </p:nvSpPr>
        <p:spPr>
          <a:xfrm>
            <a:off x="4870975" y="4216400"/>
            <a:ext cx="3649818" cy="2246769"/>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rgbClr val="D60093"/>
                </a:solidFill>
                <a:latin typeface="Arno Pro Caption" pitchFamily="18" charset="0"/>
              </a:rPr>
              <a:t>Reduction of physical workload in heavy-load tasks</a:t>
            </a:r>
          </a:p>
          <a:p>
            <a:pPr marL="285750" indent="-285750">
              <a:buFont typeface="Arial" panose="020B0604020202020204" pitchFamily="34" charset="0"/>
              <a:buChar char="•"/>
            </a:pPr>
            <a:r>
              <a:rPr lang="en-US" sz="2000" b="1" dirty="0">
                <a:solidFill>
                  <a:srgbClr val="D60093"/>
                </a:solidFill>
                <a:latin typeface="Arno Pro Caption" pitchFamily="18" charset="0"/>
              </a:rPr>
              <a:t>Automation of ergonomically inconvenient work steps</a:t>
            </a:r>
          </a:p>
          <a:p>
            <a:pPr marL="285750" indent="-285750">
              <a:buFont typeface="Arial" panose="020B0604020202020204" pitchFamily="34" charset="0"/>
              <a:buChar char="•"/>
            </a:pPr>
            <a:r>
              <a:rPr lang="en-US" sz="2000" b="1" dirty="0">
                <a:solidFill>
                  <a:srgbClr val="D60093"/>
                </a:solidFill>
                <a:latin typeface="Arno Pro Caption" pitchFamily="18" charset="0"/>
              </a:rPr>
              <a:t>Efficient and safe human –robot collaboration</a:t>
            </a:r>
          </a:p>
        </p:txBody>
      </p:sp>
      <p:sp>
        <p:nvSpPr>
          <p:cNvPr id="10" name="TextBox 9"/>
          <p:cNvSpPr txBox="1"/>
          <p:nvPr/>
        </p:nvSpPr>
        <p:spPr>
          <a:xfrm>
            <a:off x="498022" y="4303952"/>
            <a:ext cx="3352800" cy="2246769"/>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rgbClr val="FF6600"/>
                </a:solidFill>
                <a:latin typeface="Arno Pro Caption" pitchFamily="18" charset="0"/>
              </a:rPr>
              <a:t>Augmented reality technology to support assembly, design , and maintenance tasks, among others</a:t>
            </a:r>
          </a:p>
          <a:p>
            <a:pPr marL="285750" indent="-285750">
              <a:buFont typeface="Arial" panose="020B0604020202020204" pitchFamily="34" charset="0"/>
              <a:buChar char="•"/>
            </a:pPr>
            <a:r>
              <a:rPr lang="en-US" sz="2000" b="1" dirty="0">
                <a:solidFill>
                  <a:srgbClr val="FF6600"/>
                </a:solidFill>
                <a:latin typeface="Arno Pro Caption" pitchFamily="18" charset="0"/>
              </a:rPr>
              <a:t>Allows operators to work on multiple </a:t>
            </a:r>
            <a:r>
              <a:rPr lang="en-US" sz="2000" b="1" dirty="0" smtClean="0">
                <a:solidFill>
                  <a:srgbClr val="FF6600"/>
                </a:solidFill>
                <a:latin typeface="Arno Pro Caption" pitchFamily="18" charset="0"/>
              </a:rPr>
              <a:t>workstations</a:t>
            </a:r>
            <a:endParaRPr lang="en-US" sz="2000" b="1" dirty="0">
              <a:solidFill>
                <a:srgbClr val="0070C0"/>
              </a:solidFill>
              <a:latin typeface="Arno Pro Caption" pitchFamily="18" charset="0"/>
            </a:endParaRPr>
          </a:p>
        </p:txBody>
      </p:sp>
    </p:spTree>
    <p:extLst>
      <p:ext uri="{BB962C8B-B14F-4D97-AF65-F5344CB8AC3E}">
        <p14:creationId xmlns:p14="http://schemas.microsoft.com/office/powerpoint/2010/main" val="92015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5431" b="9968"/>
          <a:stretch/>
        </p:blipFill>
        <p:spPr>
          <a:xfrm>
            <a:off x="0" y="0"/>
            <a:ext cx="9144000" cy="6883776"/>
          </a:xfrm>
          <a:prstGeom prst="rect">
            <a:avLst/>
          </a:prstGeom>
        </p:spPr>
      </p:pic>
      <p:sp>
        <p:nvSpPr>
          <p:cNvPr id="6" name="Rectangle 5"/>
          <p:cNvSpPr/>
          <p:nvPr/>
        </p:nvSpPr>
        <p:spPr>
          <a:xfrm>
            <a:off x="6119446" y="640370"/>
            <a:ext cx="3024554" cy="954247"/>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76078" tIns="38039" rIns="76078" bIns="274320" rtlCol="0" anchor="b"/>
          <a:lstStyle/>
          <a:p>
            <a:pPr algn="ctr"/>
            <a:endParaRPr lang="en-US" sz="2400" dirty="0">
              <a:solidFill>
                <a:schemeClr val="bg1"/>
              </a:solidFill>
            </a:endParaRPr>
          </a:p>
        </p:txBody>
      </p:sp>
      <p:pic>
        <p:nvPicPr>
          <p:cNvPr id="7" name="Picture 6"/>
          <p:cNvPicPr>
            <a:picLocks noChangeAspect="1"/>
          </p:cNvPicPr>
          <p:nvPr/>
        </p:nvPicPr>
        <p:blipFill rotWithShape="1">
          <a:blip r:embed="rId4"/>
          <a:srcRect t="26575" b="26575"/>
          <a:stretch/>
        </p:blipFill>
        <p:spPr>
          <a:xfrm>
            <a:off x="6598627" y="778176"/>
            <a:ext cx="2066192" cy="678632"/>
          </a:xfrm>
          <a:prstGeom prst="rect">
            <a:avLst/>
          </a:prstGeom>
        </p:spPr>
      </p:pic>
    </p:spTree>
    <p:extLst>
      <p:ext uri="{BB962C8B-B14F-4D97-AF65-F5344CB8AC3E}">
        <p14:creationId xmlns:p14="http://schemas.microsoft.com/office/powerpoint/2010/main" val="30672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3"/>
          <p:cNvPicPr>
            <a:picLocks noChangeAspect="1"/>
          </p:cNvPicPr>
          <p:nvPr/>
        </p:nvPicPr>
        <p:blipFill rotWithShape="1">
          <a:blip r:embed="rId3">
            <a:extLst>
              <a:ext uri="{28A0092B-C50C-407E-A947-70E740481C1C}">
                <a14:useLocalDpi xmlns:a14="http://schemas.microsoft.com/office/drawing/2010/main" val="0"/>
              </a:ext>
            </a:extLst>
          </a:blip>
          <a:srcRect t="10886" b="4553"/>
          <a:stretch/>
        </p:blipFill>
        <p:spPr>
          <a:xfrm>
            <a:off x="0" y="0"/>
            <a:ext cx="9144000" cy="6858000"/>
          </a:xfrm>
          <a:prstGeom prst="rect">
            <a:avLst/>
          </a:prstGeom>
        </p:spPr>
      </p:pic>
      <p:sp>
        <p:nvSpPr>
          <p:cNvPr id="7" name="Rectangle 6"/>
          <p:cNvSpPr txBox="1">
            <a:spLocks noChangeArrowheads="1"/>
          </p:cNvSpPr>
          <p:nvPr/>
        </p:nvSpPr>
        <p:spPr bwMode="auto">
          <a:xfrm>
            <a:off x="8481672" y="6629406"/>
            <a:ext cx="444500" cy="1384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700"/>
            </a:lvl1pPr>
          </a:lstStyle>
          <a:p>
            <a:pPr marL="0" marR="0" lvl="0" indent="0" algn="r" defTabSz="1086775" rtl="0" eaLnBrk="0" fontAlgn="base" latinLnBrk="0" hangingPunct="0">
              <a:lnSpc>
                <a:spcPct val="100000"/>
              </a:lnSpc>
              <a:spcBef>
                <a:spcPct val="0"/>
              </a:spcBef>
              <a:spcAft>
                <a:spcPct val="0"/>
              </a:spcAft>
              <a:buClrTx/>
              <a:buSzTx/>
              <a:buFontTx/>
              <a:buNone/>
              <a:tabLst/>
              <a:defRPr/>
            </a:pPr>
            <a:fld id="{8D7874BA-B114-4D1F-A449-70AD1C45E88A}" type="slidenum">
              <a:rPr kumimoji="0" lang="en-US" sz="900" b="0" i="0" u="none" strike="noStrike" kern="1200" cap="none" spc="0" normalizeH="0" baseline="0" noProof="0" smtClean="0">
                <a:ln>
                  <a:noFill/>
                </a:ln>
                <a:solidFill>
                  <a:schemeClr val="bg1"/>
                </a:solidFill>
                <a:effectLst/>
                <a:uLnTx/>
                <a:uFillTx/>
                <a:latin typeface="+mn-lt"/>
                <a:ea typeface="MS PGothic" pitchFamily="34" charset="-128"/>
                <a:cs typeface="+mn-cs"/>
              </a:rPr>
              <a:pPr marL="0" marR="0" lvl="0" indent="0" algn="r" defTabSz="1086775" rtl="0" eaLnBrk="0" fontAlgn="base" latinLnBrk="0" hangingPunct="0">
                <a:lnSpc>
                  <a:spcPct val="100000"/>
                </a:lnSpc>
                <a:spcBef>
                  <a:spcPct val="0"/>
                </a:spcBef>
                <a:spcAft>
                  <a:spcPct val="0"/>
                </a:spcAft>
                <a:buClrTx/>
                <a:buSzTx/>
                <a:buFontTx/>
                <a:buNone/>
                <a:tabLst/>
                <a:defRPr/>
              </a:pPr>
              <a:t>27</a:t>
            </a:fld>
            <a:endParaRPr kumimoji="0" lang="en-US" sz="900" b="0" i="0" u="none" strike="noStrike" kern="1200" cap="none" spc="0" normalizeH="0" baseline="0" noProof="0" dirty="0">
              <a:ln>
                <a:noFill/>
              </a:ln>
              <a:solidFill>
                <a:schemeClr val="bg1"/>
              </a:solidFill>
              <a:effectLst/>
              <a:uLnTx/>
              <a:uFillTx/>
              <a:latin typeface="+mn-lt"/>
              <a:ea typeface="MS PGothic" pitchFamily="34" charset="-128"/>
              <a:cs typeface="+mn-cs"/>
            </a:endParaRPr>
          </a:p>
        </p:txBody>
      </p:sp>
      <p:sp>
        <p:nvSpPr>
          <p:cNvPr id="8" name="Rectangle 7"/>
          <p:cNvSpPr/>
          <p:nvPr/>
        </p:nvSpPr>
        <p:spPr>
          <a:xfrm>
            <a:off x="6119446" y="640370"/>
            <a:ext cx="3024554" cy="954247"/>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76078" tIns="38039" rIns="76078" bIns="274320" rtlCol="0" anchor="b"/>
          <a:lstStyle/>
          <a:p>
            <a:pPr algn="ctr"/>
            <a:endParaRPr lang="en-US" sz="2400" dirty="0">
              <a:solidFill>
                <a:schemeClr val="bg1"/>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9931" y="775026"/>
            <a:ext cx="2303585" cy="684932"/>
          </a:xfrm>
          <a:prstGeom prst="rect">
            <a:avLst/>
          </a:prstGeom>
        </p:spPr>
      </p:pic>
    </p:spTree>
    <p:extLst>
      <p:ext uri="{BB962C8B-B14F-4D97-AF65-F5344CB8AC3E}">
        <p14:creationId xmlns:p14="http://schemas.microsoft.com/office/powerpoint/2010/main" val="179659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29" b="12529"/>
          <a:stretch>
            <a:fillRect/>
          </a:stretch>
        </p:blipFill>
        <p:spPr/>
      </p:pic>
      <p:sp>
        <p:nvSpPr>
          <p:cNvPr id="9" name="Rectangle 8"/>
          <p:cNvSpPr/>
          <p:nvPr/>
        </p:nvSpPr>
        <p:spPr>
          <a:xfrm>
            <a:off x="6119446" y="640370"/>
            <a:ext cx="3024554" cy="954247"/>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76078" tIns="38039" rIns="76078" bIns="274320" rtlCol="0" anchor="b"/>
          <a:lstStyle/>
          <a:p>
            <a:pPr algn="ctr"/>
            <a:endParaRPr lang="en-US" sz="2400" dirty="0">
              <a:solidFill>
                <a:schemeClr val="bg1"/>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4243" y="762640"/>
            <a:ext cx="1874960" cy="709707"/>
          </a:xfrm>
          <a:prstGeom prst="rect">
            <a:avLst/>
          </a:prstGeom>
        </p:spPr>
      </p:pic>
    </p:spTree>
    <p:extLst>
      <p:ext uri="{BB962C8B-B14F-4D97-AF65-F5344CB8AC3E}">
        <p14:creationId xmlns:p14="http://schemas.microsoft.com/office/powerpoint/2010/main" val="312332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FF0000"/>
                </a:solidFill>
                <a:latin typeface="Comic Sans MS" panose="030F0702030302020204" pitchFamily="66" charset="0"/>
              </a:rPr>
              <a:t>Top 10 Skills to be relevant in Industry 4.0</a:t>
            </a:r>
            <a:endParaRPr lang="en-IN" sz="2800" dirty="0">
              <a:solidFill>
                <a:srgbClr val="FF0000"/>
              </a:solidFill>
              <a:latin typeface="Comic Sans MS" panose="030F0702030302020204" pitchFamily="66" charset="0"/>
            </a:endParaRPr>
          </a:p>
        </p:txBody>
      </p:sp>
      <p:pic>
        <p:nvPicPr>
          <p:cNvPr id="2050" name="Picture 2" descr="https://weforum-assets-production.s3-eu-west-1.amazonaws.com/editor/bD4ikTLC2_fTr1843WCwYsZFbkCs-VwJBAQu2COD1r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9457"/>
          <a:stretch/>
        </p:blipFill>
        <p:spPr bwMode="auto">
          <a:xfrm>
            <a:off x="523624" y="1212784"/>
            <a:ext cx="7670381" cy="4946654"/>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αριθμού διαφάνειας 2"/>
          <p:cNvSpPr>
            <a:spLocks noGrp="1"/>
          </p:cNvSpPr>
          <p:nvPr>
            <p:ph type="sldNum" sz="quarter" idx="4294967295"/>
          </p:nvPr>
        </p:nvSpPr>
        <p:spPr>
          <a:xfrm>
            <a:off x="6553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a:fld id="{69084534-9367-4A09-ABAE-EB26D3621719}" type="slidenum">
              <a:rPr lang="el-GR" sz="1400" b="1">
                <a:solidFill>
                  <a:schemeClr val="accent1">
                    <a:lumMod val="50000"/>
                  </a:schemeClr>
                </a:solidFill>
                <a:latin typeface="Arno Pro Caption" pitchFamily="18" charset="0"/>
              </a:rPr>
              <a:pPr algn="r"/>
              <a:t>29</a:t>
            </a:fld>
            <a:endParaRPr lang="el-GR" sz="1400" b="1">
              <a:solidFill>
                <a:schemeClr val="accent1">
                  <a:lumMod val="50000"/>
                </a:schemeClr>
              </a:solidFill>
              <a:latin typeface="Arno Pro Caption" pitchFamily="18" charset="0"/>
            </a:endParaRPr>
          </a:p>
        </p:txBody>
      </p:sp>
    </p:spTree>
    <p:extLst>
      <p:ext uri="{BB962C8B-B14F-4D97-AF65-F5344CB8AC3E}">
        <p14:creationId xmlns:p14="http://schemas.microsoft.com/office/powerpoint/2010/main" val="5407153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Θέση αριθμού διαφάνειας 4"/>
          <p:cNvSpPr>
            <a:spLocks noGrp="1"/>
          </p:cNvSpPr>
          <p:nvPr>
            <p:ph type="sldNum" sz="quarter" idx="11"/>
          </p:nvPr>
        </p:nvSpPr>
        <p:spPr/>
        <p:txBody>
          <a:bodyPr/>
          <a:lstStyle/>
          <a:p>
            <a:fld id="{89910535-50D4-4AEC-9BFC-80A4A9A262F9}" type="slidenum">
              <a:rPr lang="en-US" altLang="zh-TW"/>
              <a:pPr/>
              <a:t>3</a:t>
            </a:fld>
            <a:endParaRPr lang="en-US" altLang="zh-TW" dirty="0"/>
          </a:p>
        </p:txBody>
      </p:sp>
      <p:sp>
        <p:nvSpPr>
          <p:cNvPr id="82946" name="Rectangle 2"/>
          <p:cNvSpPr>
            <a:spLocks noGrp="1" noChangeArrowheads="1"/>
          </p:cNvSpPr>
          <p:nvPr>
            <p:ph type="title"/>
          </p:nvPr>
        </p:nvSpPr>
        <p:spPr>
          <a:xfrm>
            <a:off x="685800" y="152400"/>
            <a:ext cx="7846640" cy="900336"/>
          </a:xfrm>
        </p:spPr>
        <p:txBody>
          <a:bodyPr/>
          <a:lstStyle/>
          <a:p>
            <a:r>
              <a:rPr lang="en-US" altLang="zh-TW" dirty="0"/>
              <a:t>Scientific Computing</a:t>
            </a:r>
          </a:p>
        </p:txBody>
      </p:sp>
      <p:grpSp>
        <p:nvGrpSpPr>
          <p:cNvPr id="2" name="Diagram 2"/>
          <p:cNvGrpSpPr>
            <a:grpSpLocks/>
          </p:cNvGrpSpPr>
          <p:nvPr/>
        </p:nvGrpSpPr>
        <p:grpSpPr bwMode="auto">
          <a:xfrm>
            <a:off x="1258888" y="1341438"/>
            <a:ext cx="6340475" cy="4572000"/>
            <a:chOff x="860" y="693"/>
            <a:chExt cx="3994" cy="2880"/>
          </a:xfrm>
        </p:grpSpPr>
        <p:sp>
          <p:nvSpPr>
            <p:cNvPr id="3" name="_s64516"/>
            <p:cNvSpPr>
              <a:spLocks noChangeArrowheads="1" noTextEdit="1"/>
            </p:cNvSpPr>
            <p:nvPr/>
          </p:nvSpPr>
          <p:spPr bwMode="auto">
            <a:xfrm>
              <a:off x="2317" y="1182"/>
              <a:ext cx="1080" cy="1080"/>
            </a:xfrm>
            <a:prstGeom prst="ellipse">
              <a:avLst/>
            </a:prstGeom>
            <a:gradFill rotWithShape="1">
              <a:gsLst>
                <a:gs pos="0">
                  <a:schemeClr val="bg2">
                    <a:alpha val="50000"/>
                  </a:schemeClr>
                </a:gs>
                <a:gs pos="100000">
                  <a:srgbClr val="FFFFFF">
                    <a:alpha val="50000"/>
                  </a:srgbClr>
                </a:gs>
              </a:gsLst>
              <a:path path="rect">
                <a:fillToRect r="100000" b="100000"/>
              </a:path>
            </a:gradFill>
            <a:ln w="9525">
              <a:solidFill>
                <a:schemeClr val="bg2"/>
              </a:solidFill>
              <a:round/>
              <a:headEnd/>
              <a:tailEnd/>
            </a:ln>
          </p:spPr>
          <p:txBody>
            <a:bodyPr vert="horz" wrap="square" lIns="0" tIns="0" rIns="0" bIns="0" numCol="1" anchor="ctr" anchorCtr="0" compatLnSpc="1">
              <a:prstTxWarp prst="textNoShape">
                <a:avLst/>
              </a:prstTxWarp>
            </a:bodyPr>
            <a:lstStyle/>
            <a:p>
              <a:endParaRPr lang="el-GR"/>
            </a:p>
          </p:txBody>
        </p:sp>
        <p:sp>
          <p:nvSpPr>
            <p:cNvPr id="4" name="_s64517"/>
            <p:cNvSpPr>
              <a:spLocks noChangeArrowheads="1"/>
            </p:cNvSpPr>
            <p:nvPr/>
          </p:nvSpPr>
          <p:spPr bwMode="auto">
            <a:xfrm>
              <a:off x="2449" y="804"/>
              <a:ext cx="817"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smtClean="0">
                  <a:ln>
                    <a:noFill/>
                  </a:ln>
                  <a:solidFill>
                    <a:schemeClr val="tx1"/>
                  </a:solidFill>
                  <a:effectLst/>
                  <a:latin typeface="Arno Pro Caption" pitchFamily="18" charset="0"/>
                  <a:ea typeface="新細明體" pitchFamily="18" charset="-120"/>
                </a:rPr>
                <a:t>Computer Science</a:t>
              </a:r>
            </a:p>
          </p:txBody>
        </p:sp>
        <p:sp>
          <p:nvSpPr>
            <p:cNvPr id="5" name="_s64518"/>
            <p:cNvSpPr>
              <a:spLocks noChangeArrowheads="1" noTextEdit="1"/>
            </p:cNvSpPr>
            <p:nvPr/>
          </p:nvSpPr>
          <p:spPr bwMode="auto">
            <a:xfrm>
              <a:off x="2672" y="1798"/>
              <a:ext cx="1080" cy="1080"/>
            </a:xfrm>
            <a:prstGeom prst="ellipse">
              <a:avLst/>
            </a:prstGeom>
            <a:gradFill rotWithShape="1">
              <a:gsLst>
                <a:gs pos="0">
                  <a:schemeClr val="hlink">
                    <a:alpha val="50000"/>
                  </a:schemeClr>
                </a:gs>
                <a:gs pos="100000">
                  <a:srgbClr val="FFFFFF">
                    <a:alpha val="50000"/>
                  </a:srgbClr>
                </a:gs>
              </a:gsLst>
              <a:path path="rect">
                <a:fillToRect r="100000" b="100000"/>
              </a:path>
            </a:gradFill>
            <a:ln w="9525">
              <a:solidFill>
                <a:schemeClr val="hlink"/>
              </a:solidFill>
              <a:round/>
              <a:headEnd/>
              <a:tailEnd/>
            </a:ln>
          </p:spPr>
          <p:txBody>
            <a:bodyPr vert="horz" wrap="square" lIns="0" tIns="0" rIns="0" bIns="0" numCol="1" anchor="ctr" anchorCtr="0" compatLnSpc="1">
              <a:prstTxWarp prst="textNoShape">
                <a:avLst/>
              </a:prstTxWarp>
            </a:bodyPr>
            <a:lstStyle/>
            <a:p>
              <a:endParaRPr lang="el-GR"/>
            </a:p>
          </p:txBody>
        </p:sp>
        <p:sp>
          <p:nvSpPr>
            <p:cNvPr id="6" name="_s64519"/>
            <p:cNvSpPr>
              <a:spLocks noChangeArrowheads="1"/>
            </p:cNvSpPr>
            <p:nvPr/>
          </p:nvSpPr>
          <p:spPr bwMode="auto">
            <a:xfrm>
              <a:off x="3774" y="2662"/>
              <a:ext cx="817"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smtClean="0">
                  <a:ln>
                    <a:noFill/>
                  </a:ln>
                  <a:solidFill>
                    <a:schemeClr val="tx1"/>
                  </a:solidFill>
                  <a:effectLst/>
                  <a:latin typeface="Arno Pro Caption" pitchFamily="18" charset="0"/>
                  <a:ea typeface="新細明體" pitchFamily="18" charset="-120"/>
                </a:rPr>
                <a:t>Engineering</a:t>
              </a:r>
            </a:p>
          </p:txBody>
        </p:sp>
        <p:sp>
          <p:nvSpPr>
            <p:cNvPr id="7" name="_s64520"/>
            <p:cNvSpPr>
              <a:spLocks noChangeArrowheads="1" noTextEdit="1"/>
            </p:cNvSpPr>
            <p:nvPr/>
          </p:nvSpPr>
          <p:spPr bwMode="auto">
            <a:xfrm>
              <a:off x="1961" y="1797"/>
              <a:ext cx="1080" cy="1080"/>
            </a:xfrm>
            <a:prstGeom prst="ellipse">
              <a:avLst/>
            </a:prstGeom>
            <a:gradFill rotWithShape="1">
              <a:gsLst>
                <a:gs pos="0">
                  <a:schemeClr val="accent2">
                    <a:alpha val="50000"/>
                  </a:schemeClr>
                </a:gs>
                <a:gs pos="100000">
                  <a:srgbClr val="FFFFFF">
                    <a:alpha val="50000"/>
                  </a:srgbClr>
                </a:gs>
              </a:gsLst>
              <a:path path="rect">
                <a:fillToRect r="100000" b="100000"/>
              </a:path>
            </a:gradFill>
            <a:ln w="9525">
              <a:solidFill>
                <a:schemeClr val="accent2"/>
              </a:solidFill>
              <a:round/>
              <a:headEnd/>
              <a:tailEnd/>
            </a:ln>
          </p:spPr>
          <p:txBody>
            <a:bodyPr vert="horz" wrap="square" lIns="0" tIns="0" rIns="0" bIns="0" numCol="1" anchor="ctr" anchorCtr="0" compatLnSpc="1">
              <a:prstTxWarp prst="textNoShape">
                <a:avLst/>
              </a:prstTxWarp>
            </a:bodyPr>
            <a:lstStyle/>
            <a:p>
              <a:endParaRPr lang="el-GR"/>
            </a:p>
          </p:txBody>
        </p:sp>
        <p:sp>
          <p:nvSpPr>
            <p:cNvPr id="8" name="_s64521"/>
            <p:cNvSpPr>
              <a:spLocks noChangeArrowheads="1"/>
            </p:cNvSpPr>
            <p:nvPr/>
          </p:nvSpPr>
          <p:spPr bwMode="auto">
            <a:xfrm>
              <a:off x="1123" y="2662"/>
              <a:ext cx="817"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smtClean="0">
                  <a:ln>
                    <a:noFill/>
                  </a:ln>
                  <a:solidFill>
                    <a:schemeClr val="tx1"/>
                  </a:solidFill>
                  <a:effectLst/>
                  <a:latin typeface="Arno Pro Caption" pitchFamily="18" charset="0"/>
                  <a:ea typeface="新細明體" pitchFamily="18" charset="-120"/>
                </a:rPr>
                <a:t>Applied Math</a:t>
              </a:r>
            </a:p>
          </p:txBody>
        </p:sp>
      </p:grpSp>
      <p:sp>
        <p:nvSpPr>
          <p:cNvPr id="82955" name="Line 11"/>
          <p:cNvSpPr>
            <a:spLocks noChangeShapeType="1"/>
          </p:cNvSpPr>
          <p:nvPr/>
        </p:nvSpPr>
        <p:spPr bwMode="auto">
          <a:xfrm>
            <a:off x="4284663" y="3429000"/>
            <a:ext cx="73025" cy="144463"/>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82956" name="Line 12"/>
          <p:cNvSpPr>
            <a:spLocks noChangeShapeType="1"/>
          </p:cNvSpPr>
          <p:nvPr/>
        </p:nvSpPr>
        <p:spPr bwMode="auto">
          <a:xfrm>
            <a:off x="4356100" y="3284538"/>
            <a:ext cx="144463" cy="288925"/>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82957" name="Line 13"/>
          <p:cNvSpPr>
            <a:spLocks noChangeShapeType="1"/>
          </p:cNvSpPr>
          <p:nvPr/>
        </p:nvSpPr>
        <p:spPr bwMode="auto">
          <a:xfrm>
            <a:off x="4427538" y="3141663"/>
            <a:ext cx="215900" cy="4318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82958" name="AutoShape 14"/>
          <p:cNvSpPr>
            <a:spLocks/>
          </p:cNvSpPr>
          <p:nvPr/>
        </p:nvSpPr>
        <p:spPr bwMode="auto">
          <a:xfrm>
            <a:off x="5872163" y="2378074"/>
            <a:ext cx="1652587" cy="834901"/>
          </a:xfrm>
          <a:prstGeom prst="borderCallout1">
            <a:avLst>
              <a:gd name="adj1" fmla="val 18750"/>
              <a:gd name="adj2" fmla="val -4611"/>
              <a:gd name="adj3" fmla="val 160676"/>
              <a:gd name="adj4" fmla="val -78676"/>
            </a:avLst>
          </a:prstGeom>
          <a:solidFill>
            <a:srgbClr val="FFFF00"/>
          </a:solidFill>
          <a:ln w="15875">
            <a:solidFill>
              <a:schemeClr val="tx1"/>
            </a:solidFill>
            <a:miter lim="800000"/>
            <a:headEnd type="stealth" w="med" len="med"/>
            <a:tailEnd/>
          </a:ln>
          <a:effectLst/>
        </p:spPr>
        <p:txBody>
          <a:bodyPr/>
          <a:lstStyle/>
          <a:p>
            <a:pPr algn="ctr"/>
            <a:r>
              <a:rPr lang="en-US" altLang="zh-TW" b="1" dirty="0">
                <a:latin typeface="Arno Pro Caption" pitchFamily="18" charset="0"/>
                <a:ea typeface="Microsoft Sans Serif" panose="020B0604020202020204" pitchFamily="34" charset="0"/>
                <a:cs typeface="Microsoft Sans Serif" panose="020B0604020202020204" pitchFamily="34" charset="0"/>
              </a:rPr>
              <a:t>Scientific computing</a:t>
            </a:r>
          </a:p>
        </p:txBody>
      </p:sp>
      <p:sp>
        <p:nvSpPr>
          <p:cNvPr id="82959" name="Text Box 15"/>
          <p:cNvSpPr txBox="1">
            <a:spLocks noChangeArrowheads="1"/>
          </p:cNvSpPr>
          <p:nvPr/>
        </p:nvSpPr>
        <p:spPr bwMode="auto">
          <a:xfrm>
            <a:off x="580232" y="5445224"/>
            <a:ext cx="766417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zh-TW" dirty="0">
                <a:latin typeface="Arno Pro Caption" pitchFamily="18" charset="0"/>
              </a:rPr>
              <a:t>The interface of Computer Science, Engineering and Applied Mathematics.</a:t>
            </a:r>
          </a:p>
        </p:txBody>
      </p:sp>
    </p:spTree>
    <p:extLst>
      <p:ext uri="{BB962C8B-B14F-4D97-AF65-F5344CB8AC3E}">
        <p14:creationId xmlns:p14="http://schemas.microsoft.com/office/powerpoint/2010/main" val="2575427784"/>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endParaRPr lang="el-GR"/>
          </a:p>
        </p:txBody>
      </p:sp>
      <p:sp>
        <p:nvSpPr>
          <p:cNvPr id="6" name="Θέση κειμένου 5"/>
          <p:cNvSpPr>
            <a:spLocks noGrp="1"/>
          </p:cNvSpPr>
          <p:nvPr>
            <p:ph type="body" idx="1"/>
          </p:nvPr>
        </p:nvSpPr>
        <p:spPr>
          <a:xfrm>
            <a:off x="683568" y="2492896"/>
            <a:ext cx="7772400" cy="1500187"/>
          </a:xfrm>
        </p:spPr>
        <p:txBody>
          <a:bodyPr/>
          <a:lstStyle/>
          <a:p>
            <a:r>
              <a:rPr lang="el-GR" sz="3200" b="1" dirty="0" smtClean="0">
                <a:solidFill>
                  <a:srgbClr val="0070C0"/>
                </a:solidFill>
                <a:latin typeface="Arno Pro Caption" pitchFamily="18" charset="0"/>
              </a:rPr>
              <a:t>Ο ρόλος της Αριθμητικής Ανάλυσης και του </a:t>
            </a:r>
            <a:r>
              <a:rPr lang="en-US" sz="3200" b="1" dirty="0" smtClean="0">
                <a:solidFill>
                  <a:srgbClr val="0070C0"/>
                </a:solidFill>
                <a:latin typeface="Arno Pro Caption" pitchFamily="18" charset="0"/>
              </a:rPr>
              <a:t>Scientific Computing</a:t>
            </a:r>
            <a:endParaRPr lang="el-GR" sz="3200" b="1" dirty="0">
              <a:solidFill>
                <a:srgbClr val="0070C0"/>
              </a:solidFill>
              <a:latin typeface="Arno Pro Caption" pitchFamily="18" charset="0"/>
            </a:endParaRPr>
          </a:p>
        </p:txBody>
      </p:sp>
      <p:sp>
        <p:nvSpPr>
          <p:cNvPr id="4" name="Θέση αριθμού διαφάνειας 3"/>
          <p:cNvSpPr>
            <a:spLocks noGrp="1"/>
          </p:cNvSpPr>
          <p:nvPr>
            <p:ph type="sldNum" sz="quarter" idx="11"/>
          </p:nvPr>
        </p:nvSpPr>
        <p:spPr/>
        <p:txBody>
          <a:bodyPr/>
          <a:lstStyle/>
          <a:p>
            <a:pPr>
              <a:defRPr/>
            </a:pPr>
            <a:fld id="{6D507134-FCC8-4090-B98E-23D4F2ABAE40}" type="slidenum">
              <a:rPr lang="el-GR" smtClean="0"/>
              <a:pPr>
                <a:defRPr/>
              </a:pPr>
              <a:t>30</a:t>
            </a:fld>
            <a:endParaRPr lang="el-GR" dirty="0"/>
          </a:p>
        </p:txBody>
      </p:sp>
    </p:spTree>
    <p:extLst>
      <p:ext uri="{BB962C8B-B14F-4D97-AF65-F5344CB8AC3E}">
        <p14:creationId xmlns:p14="http://schemas.microsoft.com/office/powerpoint/2010/main" val="14877245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l-GR" altLang="el-GR" smtClean="0">
                <a:solidFill>
                  <a:srgbClr val="C00000"/>
                </a:solidFill>
              </a:rPr>
              <a:t>Τι είναι η Αριθμητική Ανάλυση;</a:t>
            </a:r>
            <a:endParaRPr lang="el-GR" altLang="el-GR" smtClean="0"/>
          </a:p>
        </p:txBody>
      </p:sp>
      <p:sp>
        <p:nvSpPr>
          <p:cNvPr id="9219" name="Content Placeholder 2"/>
          <p:cNvSpPr>
            <a:spLocks noGrp="1"/>
          </p:cNvSpPr>
          <p:nvPr>
            <p:ph idx="1"/>
          </p:nvPr>
        </p:nvSpPr>
        <p:spPr/>
        <p:txBody>
          <a:bodyPr/>
          <a:lstStyle/>
          <a:p>
            <a:r>
              <a:rPr lang="el-GR" altLang="el-GR" smtClean="0"/>
              <a:t>Είναι </a:t>
            </a:r>
            <a:r>
              <a:rPr lang="el-GR" altLang="el-GR" b="1" i="1" smtClean="0">
                <a:solidFill>
                  <a:srgbClr val="0000FF"/>
                </a:solidFill>
              </a:rPr>
              <a:t>Επιστήμη</a:t>
            </a:r>
            <a:r>
              <a:rPr lang="el-GR" altLang="el-GR" b="1" smtClean="0">
                <a:solidFill>
                  <a:srgbClr val="0000FF"/>
                </a:solidFill>
              </a:rPr>
              <a:t>:</a:t>
            </a:r>
          </a:p>
          <a:p>
            <a:pPr lvl="1"/>
            <a:r>
              <a:rPr lang="el-GR" altLang="el-GR" smtClean="0"/>
              <a:t> Ασχολείται με μεθόδους επίλυσης μαθηματικών προβλημάτων με χρήση αριθμητικών πράξεων </a:t>
            </a:r>
            <a:r>
              <a:rPr lang="en-US" altLang="el-GR" smtClean="0"/>
              <a:t>(</a:t>
            </a:r>
            <a:r>
              <a:rPr lang="el-GR" altLang="el-GR" smtClean="0"/>
              <a:t>με Η/Υ) καθώς και με την ανάλυση των σφαλμάτων στην προσέγγιση των λύσεων.</a:t>
            </a:r>
          </a:p>
          <a:p>
            <a:r>
              <a:rPr lang="el-GR" altLang="el-GR" smtClean="0"/>
              <a:t>Είναι </a:t>
            </a:r>
            <a:r>
              <a:rPr lang="el-GR" altLang="el-GR" b="1" i="1" smtClean="0">
                <a:solidFill>
                  <a:srgbClr val="0000FF"/>
                </a:solidFill>
              </a:rPr>
              <a:t>Τέχνη</a:t>
            </a:r>
            <a:r>
              <a:rPr lang="el-GR" altLang="el-GR" b="1" smtClean="0">
                <a:solidFill>
                  <a:srgbClr val="0000FF"/>
                </a:solidFill>
              </a:rPr>
              <a:t>:</a:t>
            </a:r>
            <a:r>
              <a:rPr lang="el-GR" altLang="el-GR" smtClean="0"/>
              <a:t> </a:t>
            </a:r>
          </a:p>
          <a:p>
            <a:pPr lvl="1"/>
            <a:r>
              <a:rPr lang="el-GR" altLang="el-GR" smtClean="0"/>
              <a:t>Αφορά στην επιλογή εκείνης της μεθόδου που είναι πιο «κατάλληλη» για την επίλυση ενός συγκεκριμένου προβλήματος. </a:t>
            </a:r>
          </a:p>
          <a:p>
            <a:endParaRPr lang="el-GR" altLang="el-GR" smtClean="0"/>
          </a:p>
        </p:txBody>
      </p:sp>
      <p:sp>
        <p:nvSpPr>
          <p:cNvPr id="4" name="Slide Number Placeholder 3"/>
          <p:cNvSpPr>
            <a:spLocks noGrp="1"/>
          </p:cNvSpPr>
          <p:nvPr>
            <p:ph type="sldNum" sz="quarter" idx="10"/>
          </p:nvPr>
        </p:nvSpPr>
        <p:spPr/>
        <p:txBody>
          <a:bodyPr/>
          <a:lstStyle/>
          <a:p>
            <a:pPr>
              <a:defRPr/>
            </a:pPr>
            <a:fld id="{DB47A5E1-566B-483E-BA8B-1624C4DCEDDB}" type="slidenum">
              <a:rPr lang="el-GR"/>
              <a:pPr>
                <a:defRPr/>
              </a:pPr>
              <a:t>31</a:t>
            </a:fld>
            <a:endParaRPr lang="el-G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l-GR" altLang="el-GR" smtClean="0"/>
          </a:p>
        </p:txBody>
      </p:sp>
      <p:sp>
        <p:nvSpPr>
          <p:cNvPr id="10243" name="Content Placeholder 2"/>
          <p:cNvSpPr>
            <a:spLocks noGrp="1"/>
          </p:cNvSpPr>
          <p:nvPr>
            <p:ph idx="1"/>
          </p:nvPr>
        </p:nvSpPr>
        <p:spPr/>
        <p:txBody>
          <a:bodyPr/>
          <a:lstStyle/>
          <a:p>
            <a:r>
              <a:rPr lang="el-GR" altLang="el-GR" sz="2400" smtClean="0"/>
              <a:t>Το θεωρητικό μέρος της Αριθμητικής Ανάλυσης περιλαμβάνει την κατασκευή αλγορίθμων - ανάλυση, μελέτη της ακρίβειας και της ευστάθειας - , δηλαδή, την ανάλυση και εύρεση των πιθανών σφαλμάτων τους. </a:t>
            </a:r>
          </a:p>
          <a:p>
            <a:r>
              <a:rPr lang="el-GR" altLang="el-GR" sz="2400" smtClean="0"/>
              <a:t>Το εφαρμοσμένο μέρος αφορά τον προγραμματισμό των αλγορίθμων σε μια γλώσσα προγραμματισμού με το βέλτιστο τρόπο, δηλαδή, με όσο το δυνατό λιγότερο υπολογιστικό χρόνο (CPU) και απαιτούμενο χώρο μνήμης (RAM). Το θεωρητικό και το εφαρμοσμένο μέρος είναι, συνήθως, αλληλένδετα. </a:t>
            </a:r>
          </a:p>
          <a:p>
            <a:r>
              <a:rPr lang="el-GR" altLang="el-GR" sz="2400" smtClean="0"/>
              <a:t>Η ανάπτυξη των υπολογιστικών συστημάτων καθιστά απαραίτητη και επιτακτική την εκμάθηση αριθμητικών μεθόδων για την επίλυση προβλημάτων επιστημονικών εφαρμογών. </a:t>
            </a:r>
          </a:p>
          <a:p>
            <a:endParaRPr lang="el-GR" altLang="el-GR" sz="2400" smtClean="0"/>
          </a:p>
          <a:p>
            <a:endParaRPr lang="el-GR" altLang="el-GR" smtClean="0"/>
          </a:p>
        </p:txBody>
      </p:sp>
      <p:sp>
        <p:nvSpPr>
          <p:cNvPr id="4" name="Slide Number Placeholder 3"/>
          <p:cNvSpPr>
            <a:spLocks noGrp="1"/>
          </p:cNvSpPr>
          <p:nvPr>
            <p:ph type="sldNum" sz="quarter" idx="10"/>
          </p:nvPr>
        </p:nvSpPr>
        <p:spPr/>
        <p:txBody>
          <a:bodyPr/>
          <a:lstStyle/>
          <a:p>
            <a:pPr>
              <a:defRPr/>
            </a:pPr>
            <a:fld id="{42F22CB3-7535-47B4-BE53-69483FC57029}" type="slidenum">
              <a:rPr lang="el-GR"/>
              <a:pPr>
                <a:defRPr/>
              </a:pPr>
              <a:t>32</a:t>
            </a:fld>
            <a:endParaRPr lang="el-G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endParaRPr lang="el-GR" altLang="el-GR" smtClean="0"/>
          </a:p>
        </p:txBody>
      </p:sp>
      <p:sp>
        <p:nvSpPr>
          <p:cNvPr id="3" name="Content Placeholder 2"/>
          <p:cNvSpPr>
            <a:spLocks noGrp="1"/>
          </p:cNvSpPr>
          <p:nvPr>
            <p:ph idx="1"/>
          </p:nvPr>
        </p:nvSpPr>
        <p:spPr/>
        <p:txBody>
          <a:bodyPr/>
          <a:lstStyle/>
          <a:p>
            <a:pPr>
              <a:defRPr/>
            </a:pPr>
            <a:r>
              <a:rPr lang="el-GR" dirty="0" smtClean="0">
                <a:solidFill>
                  <a:schemeClr val="accent1">
                    <a:lumMod val="50000"/>
                  </a:schemeClr>
                </a:solidFill>
              </a:rPr>
              <a:t>Συνεχείς διαδικασίες </a:t>
            </a:r>
            <a:r>
              <a:rPr lang="el-GR" dirty="0" smtClean="0">
                <a:solidFill>
                  <a:schemeClr val="accent1">
                    <a:lumMod val="50000"/>
                  </a:schemeClr>
                </a:solidFill>
                <a:sym typeface="Wingdings" pitchFamily="2" charset="2"/>
              </a:rPr>
              <a:t> Διακριτές διαδικασίες</a:t>
            </a:r>
          </a:p>
          <a:p>
            <a:pPr>
              <a:defRPr/>
            </a:pPr>
            <a:r>
              <a:rPr lang="el-GR" dirty="0" smtClean="0">
                <a:solidFill>
                  <a:schemeClr val="accent1">
                    <a:lumMod val="50000"/>
                  </a:schemeClr>
                </a:solidFill>
                <a:sym typeface="Wingdings" pitchFamily="2" charset="2"/>
              </a:rPr>
              <a:t>Άπειρες διαδικασίες  </a:t>
            </a:r>
            <a:r>
              <a:rPr lang="el-GR" dirty="0">
                <a:solidFill>
                  <a:schemeClr val="accent1">
                    <a:lumMod val="50000"/>
                  </a:schemeClr>
                </a:solidFill>
                <a:sym typeface="Wingdings" pitchFamily="2" charset="2"/>
              </a:rPr>
              <a:t>Π</a:t>
            </a:r>
            <a:r>
              <a:rPr lang="el-GR" dirty="0" smtClean="0">
                <a:solidFill>
                  <a:schemeClr val="accent1">
                    <a:lumMod val="50000"/>
                  </a:schemeClr>
                </a:solidFill>
                <a:sym typeface="Wingdings" pitchFamily="2" charset="2"/>
              </a:rPr>
              <a:t>επερασμένες διαδικασίες</a:t>
            </a:r>
            <a:endParaRPr lang="en-US" dirty="0">
              <a:solidFill>
                <a:schemeClr val="accent1">
                  <a:lumMod val="50000"/>
                </a:schemeClr>
              </a:solidFill>
            </a:endParaRPr>
          </a:p>
          <a:p>
            <a:pPr>
              <a:defRPr/>
            </a:pPr>
            <a:endParaRPr lang="el-GR" b="1" dirty="0" smtClean="0">
              <a:solidFill>
                <a:schemeClr val="accent1">
                  <a:lumMod val="50000"/>
                </a:schemeClr>
              </a:solidFill>
            </a:endParaRPr>
          </a:p>
          <a:p>
            <a:pPr>
              <a:defRPr/>
            </a:pPr>
            <a:r>
              <a:rPr lang="el-GR" b="1" dirty="0" smtClean="0">
                <a:solidFill>
                  <a:schemeClr val="accent1">
                    <a:lumMod val="50000"/>
                  </a:schemeClr>
                </a:solidFill>
              </a:rPr>
              <a:t>Στόχος : </a:t>
            </a:r>
            <a:r>
              <a:rPr lang="el-GR" dirty="0" smtClean="0"/>
              <a:t>Η προσεγγιστική επίλυση προβλημάτων που συναντώνται στις επιστήμες και την τεχνολογία, σε εφικτό υπολογιστικό χρόνο και με το μικρότερο σφάλμα.</a:t>
            </a:r>
            <a:endParaRPr lang="el-GR" dirty="0"/>
          </a:p>
        </p:txBody>
      </p:sp>
      <p:sp>
        <p:nvSpPr>
          <p:cNvPr id="5" name="Slide Number Placeholder 4"/>
          <p:cNvSpPr>
            <a:spLocks noGrp="1"/>
          </p:cNvSpPr>
          <p:nvPr>
            <p:ph type="sldNum" sz="quarter" idx="10"/>
          </p:nvPr>
        </p:nvSpPr>
        <p:spPr/>
        <p:txBody>
          <a:bodyPr/>
          <a:lstStyle/>
          <a:p>
            <a:pPr>
              <a:defRPr/>
            </a:pPr>
            <a:fld id="{CFEB4E67-5277-43E8-9724-0D1EDE5FC07E}" type="slidenum">
              <a:rPr lang="el-GR"/>
              <a:pPr>
                <a:defRPr/>
              </a:pPr>
              <a:t>33</a:t>
            </a:fld>
            <a:endParaRPr lang="el-G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Numerical methods &amp; applications</a:t>
            </a:r>
            <a:endParaRPr lang="el-GR" dirty="0"/>
          </a:p>
        </p:txBody>
      </p:sp>
      <p:sp>
        <p:nvSpPr>
          <p:cNvPr id="3" name="Θέση περιεχομένου 2"/>
          <p:cNvSpPr>
            <a:spLocks noGrp="1"/>
          </p:cNvSpPr>
          <p:nvPr>
            <p:ph idx="1"/>
          </p:nvPr>
        </p:nvSpPr>
        <p:spPr/>
        <p:txBody>
          <a:bodyPr/>
          <a:lstStyle/>
          <a:p>
            <a:r>
              <a:rPr lang="en-US" sz="2000" dirty="0">
                <a:solidFill>
                  <a:srgbClr val="FF0000"/>
                </a:solidFill>
              </a:rPr>
              <a:t>Why are numerical methods needed?</a:t>
            </a:r>
            <a:endParaRPr lang="el-GR" sz="2000" dirty="0" smtClean="0">
              <a:solidFill>
                <a:srgbClr val="FF0000"/>
              </a:solidFill>
            </a:endParaRPr>
          </a:p>
          <a:p>
            <a:pPr marL="0" indent="0">
              <a:buNone/>
            </a:pPr>
            <a:r>
              <a:rPr lang="en-US" sz="2000" dirty="0" smtClean="0"/>
              <a:t>To </a:t>
            </a:r>
            <a:r>
              <a:rPr lang="en-US" sz="2000" dirty="0"/>
              <a:t>accurately approximate the solutions of problems </a:t>
            </a:r>
            <a:r>
              <a:rPr lang="en-US" sz="2000" dirty="0" smtClean="0"/>
              <a:t>that</a:t>
            </a:r>
            <a:r>
              <a:rPr lang="el-GR" sz="2000" dirty="0" smtClean="0"/>
              <a:t> </a:t>
            </a:r>
            <a:r>
              <a:rPr lang="en-US" sz="2000" dirty="0" smtClean="0"/>
              <a:t>cannot </a:t>
            </a:r>
            <a:r>
              <a:rPr lang="en-US" sz="2000" dirty="0"/>
              <a:t>be solved exactly.</a:t>
            </a:r>
          </a:p>
          <a:p>
            <a:r>
              <a:rPr lang="en-US" sz="2000" dirty="0" smtClean="0">
                <a:solidFill>
                  <a:srgbClr val="FF0000"/>
                </a:solidFill>
              </a:rPr>
              <a:t>What </a:t>
            </a:r>
            <a:r>
              <a:rPr lang="en-US" sz="2000" dirty="0">
                <a:solidFill>
                  <a:srgbClr val="FF0000"/>
                </a:solidFill>
              </a:rPr>
              <a:t>kind of applications can benefit from numerical studies?</a:t>
            </a:r>
          </a:p>
          <a:p>
            <a:pPr marL="0" indent="0">
              <a:buNone/>
            </a:pPr>
            <a:r>
              <a:rPr lang="en-US" sz="2000" dirty="0" smtClean="0"/>
              <a:t>Engineering</a:t>
            </a:r>
            <a:r>
              <a:rPr lang="en-US" sz="2000" dirty="0"/>
              <a:t>, physics, chemistry, computer, biological and </a:t>
            </a:r>
            <a:r>
              <a:rPr lang="en-US" sz="2000" dirty="0" smtClean="0"/>
              <a:t>social </a:t>
            </a:r>
            <a:r>
              <a:rPr lang="en-US" sz="2000" dirty="0"/>
              <a:t>sciences</a:t>
            </a:r>
            <a:r>
              <a:rPr lang="en-US" sz="2000" dirty="0" smtClean="0"/>
              <a:t>.</a:t>
            </a:r>
            <a:r>
              <a:rPr lang="el-GR" sz="2000" dirty="0" smtClean="0"/>
              <a:t> </a:t>
            </a:r>
            <a:r>
              <a:rPr lang="en-US" sz="2000" dirty="0" smtClean="0"/>
              <a:t>Image </a:t>
            </a:r>
            <a:r>
              <a:rPr lang="en-US" sz="2000" dirty="0"/>
              <a:t>processing / computer vision, computer graphics (</a:t>
            </a:r>
            <a:r>
              <a:rPr lang="en-US" sz="2000" dirty="0" smtClean="0"/>
              <a:t>rendering</a:t>
            </a:r>
            <a:r>
              <a:rPr lang="en-US" sz="2000" dirty="0"/>
              <a:t>, animation), climate modeling, weather predictions</a:t>
            </a:r>
            <a:r>
              <a:rPr lang="en-US" sz="2000" dirty="0" smtClean="0"/>
              <a:t>,</a:t>
            </a:r>
            <a:r>
              <a:rPr lang="el-GR" sz="2000" dirty="0" smtClean="0"/>
              <a:t> </a:t>
            </a:r>
            <a:r>
              <a:rPr lang="en-US" sz="2000" dirty="0" smtClean="0"/>
              <a:t>“</a:t>
            </a:r>
            <a:r>
              <a:rPr lang="en-US" sz="2000" dirty="0"/>
              <a:t>virtual” crash-testing of cars, medical imaging (CT = </a:t>
            </a:r>
            <a:r>
              <a:rPr lang="en-US" sz="2000" dirty="0" smtClean="0"/>
              <a:t>Computed </a:t>
            </a:r>
            <a:r>
              <a:rPr lang="en-US" sz="2000" dirty="0"/>
              <a:t>Tomography), AIDS research (virus decay vs. </a:t>
            </a:r>
            <a:r>
              <a:rPr lang="en-US" sz="2000" dirty="0" smtClean="0"/>
              <a:t>medication</a:t>
            </a:r>
            <a:r>
              <a:rPr lang="en-US" sz="2000" dirty="0"/>
              <a:t>), financial math.</a:t>
            </a:r>
            <a:endParaRPr lang="el-GR" sz="2000" dirty="0"/>
          </a:p>
        </p:txBody>
      </p:sp>
      <p:sp>
        <p:nvSpPr>
          <p:cNvPr id="4" name="Θέση αριθμού διαφάνειας 3"/>
          <p:cNvSpPr>
            <a:spLocks noGrp="1"/>
          </p:cNvSpPr>
          <p:nvPr>
            <p:ph type="sldNum" sz="quarter" idx="10"/>
          </p:nvPr>
        </p:nvSpPr>
        <p:spPr/>
        <p:txBody>
          <a:bodyPr/>
          <a:lstStyle/>
          <a:p>
            <a:pPr>
              <a:defRPr/>
            </a:pPr>
            <a:fld id="{6D507134-FCC8-4090-B98E-23D4F2ABAE40}" type="slidenum">
              <a:rPr lang="el-GR" smtClean="0"/>
              <a:pPr>
                <a:defRPr/>
              </a:pPr>
              <a:t>34</a:t>
            </a:fld>
            <a:endParaRPr lang="el-GR" dirty="0"/>
          </a:p>
        </p:txBody>
      </p:sp>
    </p:spTree>
    <p:extLst>
      <p:ext uri="{BB962C8B-B14F-4D97-AF65-F5344CB8AC3E}">
        <p14:creationId xmlns:p14="http://schemas.microsoft.com/office/powerpoint/2010/main" val="3169522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Computing Efficiency</a:t>
            </a:r>
            <a:endParaRPr lang="el-GR" dirty="0"/>
          </a:p>
        </p:txBody>
      </p:sp>
      <p:sp>
        <p:nvSpPr>
          <p:cNvPr id="3" name="Θέση περιεχομένου 2"/>
          <p:cNvSpPr>
            <a:spLocks noGrp="1"/>
          </p:cNvSpPr>
          <p:nvPr>
            <p:ph idx="1"/>
          </p:nvPr>
        </p:nvSpPr>
        <p:spPr/>
        <p:txBody>
          <a:bodyPr/>
          <a:lstStyle/>
          <a:p>
            <a:r>
              <a:rPr lang="en-US" dirty="0"/>
              <a:t>Computers are getting faster, but the computer’s speed is </a:t>
            </a:r>
            <a:r>
              <a:rPr lang="en-US" dirty="0" smtClean="0"/>
              <a:t>only one part </a:t>
            </a:r>
            <a:r>
              <a:rPr lang="en-US" dirty="0"/>
              <a:t>of the overall performance for </a:t>
            </a:r>
            <a:r>
              <a:rPr lang="en-US" dirty="0" smtClean="0"/>
              <a:t>a computation</a:t>
            </a:r>
            <a:r>
              <a:rPr lang="en-US" dirty="0"/>
              <a:t>...</a:t>
            </a:r>
          </a:p>
          <a:p>
            <a:r>
              <a:rPr lang="en-US" dirty="0" smtClean="0"/>
              <a:t>Computing </a:t>
            </a:r>
            <a:r>
              <a:rPr lang="en-US" dirty="0"/>
              <a:t>speed depends on FLOPS (</a:t>
            </a:r>
            <a:r>
              <a:rPr lang="en-US" dirty="0" smtClean="0"/>
              <a:t>floating-point operations </a:t>
            </a:r>
            <a:r>
              <a:rPr lang="en-US" dirty="0"/>
              <a:t>or number of additions and multiplications) </a:t>
            </a:r>
            <a:r>
              <a:rPr lang="en-US" dirty="0" smtClean="0"/>
              <a:t>and memory </a:t>
            </a:r>
            <a:r>
              <a:rPr lang="en-US" dirty="0"/>
              <a:t>accesses.</a:t>
            </a:r>
            <a:endParaRPr lang="el-GR" dirty="0"/>
          </a:p>
        </p:txBody>
      </p:sp>
      <p:sp>
        <p:nvSpPr>
          <p:cNvPr id="4" name="Θέση αριθμού διαφάνειας 3"/>
          <p:cNvSpPr>
            <a:spLocks noGrp="1"/>
          </p:cNvSpPr>
          <p:nvPr>
            <p:ph type="sldNum" sz="quarter" idx="10"/>
          </p:nvPr>
        </p:nvSpPr>
        <p:spPr/>
        <p:txBody>
          <a:bodyPr/>
          <a:lstStyle/>
          <a:p>
            <a:pPr>
              <a:defRPr/>
            </a:pPr>
            <a:fld id="{6D507134-FCC8-4090-B98E-23D4F2ABAE40}" type="slidenum">
              <a:rPr lang="el-GR" smtClean="0"/>
              <a:pPr>
                <a:defRPr/>
              </a:pPr>
              <a:t>35</a:t>
            </a:fld>
            <a:endParaRPr lang="el-GR" dirty="0"/>
          </a:p>
        </p:txBody>
      </p:sp>
    </p:spTree>
    <p:extLst>
      <p:ext uri="{BB962C8B-B14F-4D97-AF65-F5344CB8AC3E}">
        <p14:creationId xmlns:p14="http://schemas.microsoft.com/office/powerpoint/2010/main" val="5502410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accent1">
                    <a:lumMod val="50000"/>
                  </a:schemeClr>
                </a:solidFill>
              </a:rPr>
              <a:t>A </a:t>
            </a:r>
            <a:r>
              <a:rPr lang="en-US" dirty="0" smtClean="0">
                <a:solidFill>
                  <a:schemeClr val="accent1">
                    <a:lumMod val="50000"/>
                  </a:schemeClr>
                </a:solidFill>
              </a:rPr>
              <a:t>Small Example</a:t>
            </a:r>
            <a:endParaRPr lang="el-GR" dirty="0">
              <a:solidFill>
                <a:schemeClr val="accent1">
                  <a:lumMod val="50000"/>
                </a:schemeClr>
              </a:solidFill>
            </a:endParaRPr>
          </a:p>
        </p:txBody>
      </p:sp>
      <p:sp>
        <p:nvSpPr>
          <p:cNvPr id="12291" name="Content Placeholder 2"/>
          <p:cNvSpPr>
            <a:spLocks noGrp="1"/>
          </p:cNvSpPr>
          <p:nvPr>
            <p:ph idx="1"/>
          </p:nvPr>
        </p:nvSpPr>
        <p:spPr/>
        <p:txBody>
          <a:bodyPr/>
          <a:lstStyle/>
          <a:p>
            <a:r>
              <a:rPr lang="en-US" altLang="el-GR" smtClean="0"/>
              <a:t>The Difference in Numerical Computing is the numbers</a:t>
            </a:r>
          </a:p>
          <a:p>
            <a:r>
              <a:rPr lang="en-US" altLang="el-GR" smtClean="0"/>
              <a:t>A computation of π</a:t>
            </a:r>
          </a:p>
          <a:p>
            <a:endParaRPr lang="en-US" altLang="el-GR" smtClean="0"/>
          </a:p>
          <a:p>
            <a:pPr lvl="1"/>
            <a:endParaRPr lang="en-US" altLang="el-GR" smtClean="0"/>
          </a:p>
          <a:p>
            <a:endParaRPr lang="el-GR" altLang="el-GR" smtClean="0"/>
          </a:p>
        </p:txBody>
      </p:sp>
      <p:sp>
        <p:nvSpPr>
          <p:cNvPr id="4" name="Slide Number Placeholder 3"/>
          <p:cNvSpPr>
            <a:spLocks noGrp="1"/>
          </p:cNvSpPr>
          <p:nvPr>
            <p:ph type="sldNum" sz="quarter" idx="10"/>
          </p:nvPr>
        </p:nvSpPr>
        <p:spPr/>
        <p:txBody>
          <a:bodyPr/>
          <a:lstStyle/>
          <a:p>
            <a:pPr>
              <a:defRPr/>
            </a:pPr>
            <a:fld id="{17EB825D-3AEF-48C0-89F3-140B6E9A1C50}" type="slidenum">
              <a:rPr lang="el-GR" smtClean="0"/>
              <a:pPr>
                <a:defRPr/>
              </a:pPr>
              <a:t>36</a:t>
            </a:fld>
            <a:endParaRPr lang="el-GR" dirty="0"/>
          </a:p>
        </p:txBody>
      </p:sp>
      <p:pic>
        <p:nvPicPr>
          <p:cNvPr id="12293"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565400"/>
            <a:ext cx="862012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590800" y="762000"/>
            <a:ext cx="3990975"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4400">
                <a:latin typeface="Arno Pro Caption" pitchFamily="18" charset="0"/>
              </a:rPr>
              <a:t>Simple iteration:</a:t>
            </a:r>
          </a:p>
        </p:txBody>
      </p:sp>
      <p:sp>
        <p:nvSpPr>
          <p:cNvPr id="13315" name="Rectangle 5"/>
          <p:cNvSpPr>
            <a:spLocks noChangeArrowheads="1"/>
          </p:cNvSpPr>
          <p:nvPr/>
        </p:nvSpPr>
        <p:spPr bwMode="auto">
          <a:xfrm>
            <a:off x="3668713" y="3116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graphicFrame>
        <p:nvGraphicFramePr>
          <p:cNvPr id="13316" name="Object 4"/>
          <p:cNvGraphicFramePr>
            <a:graphicFrameLocks noChangeAspect="1"/>
          </p:cNvGraphicFramePr>
          <p:nvPr/>
        </p:nvGraphicFramePr>
        <p:xfrm>
          <a:off x="3276600" y="3733800"/>
          <a:ext cx="4267200" cy="1477963"/>
        </p:xfrm>
        <a:graphic>
          <a:graphicData uri="http://schemas.openxmlformats.org/presentationml/2006/ole">
            <mc:AlternateContent xmlns:mc="http://schemas.openxmlformats.org/markup-compatibility/2006">
              <mc:Choice xmlns:v="urn:schemas-microsoft-com:vml" Requires="v">
                <p:oleObj spid="_x0000_s13532" r:id="rId3" imgW="1803400" imgH="622300" progId="Equation.DSMT4">
                  <p:embed/>
                </p:oleObj>
              </mc:Choice>
              <mc:Fallback>
                <p:oleObj r:id="rId3" imgW="1803400" imgH="62230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733800"/>
                        <a:ext cx="4267200" cy="1477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17" name="Rectangle 7"/>
          <p:cNvSpPr>
            <a:spLocks noChangeArrowheads="1"/>
          </p:cNvSpPr>
          <p:nvPr/>
        </p:nvSpPr>
        <p:spPr bwMode="auto">
          <a:xfrm>
            <a:off x="4259263" y="3341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graphicFrame>
        <p:nvGraphicFramePr>
          <p:cNvPr id="13318" name="Object 6"/>
          <p:cNvGraphicFramePr>
            <a:graphicFrameLocks noChangeAspect="1"/>
          </p:cNvGraphicFramePr>
          <p:nvPr/>
        </p:nvGraphicFramePr>
        <p:xfrm>
          <a:off x="2743200" y="2895600"/>
          <a:ext cx="1074738" cy="300038"/>
        </p:xfrm>
        <a:graphic>
          <a:graphicData uri="http://schemas.openxmlformats.org/presentationml/2006/ole">
            <mc:AlternateContent xmlns:mc="http://schemas.openxmlformats.org/markup-compatibility/2006">
              <mc:Choice xmlns:v="urn:schemas-microsoft-com:vml" Requires="v">
                <p:oleObj spid="_x0000_s13533" r:id="rId5" imgW="621760" imgH="177646" progId="Equation.DSMT4">
                  <p:embed/>
                </p:oleObj>
              </mc:Choice>
              <mc:Fallback>
                <p:oleObj r:id="rId5" imgW="621760" imgH="177646" progId="Equation.DSMT4">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895600"/>
                        <a:ext cx="1074738" cy="300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19" name="Rectangle 9"/>
          <p:cNvSpPr>
            <a:spLocks noChangeArrowheads="1"/>
          </p:cNvSpPr>
          <p:nvPr/>
        </p:nvSpPr>
        <p:spPr bwMode="auto">
          <a:xfrm>
            <a:off x="4267200" y="3306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graphicFrame>
        <p:nvGraphicFramePr>
          <p:cNvPr id="13320" name="Object 8"/>
          <p:cNvGraphicFramePr>
            <a:graphicFrameLocks noChangeAspect="1"/>
          </p:cNvGraphicFramePr>
          <p:nvPr/>
        </p:nvGraphicFramePr>
        <p:xfrm>
          <a:off x="2667000" y="1828800"/>
          <a:ext cx="1371600" cy="549275"/>
        </p:xfrm>
        <a:graphic>
          <a:graphicData uri="http://schemas.openxmlformats.org/presentationml/2006/ole">
            <mc:AlternateContent xmlns:mc="http://schemas.openxmlformats.org/markup-compatibility/2006">
              <mc:Choice xmlns:v="urn:schemas-microsoft-com:vml" Requires="v">
                <p:oleObj spid="_x0000_s13534" r:id="rId7" imgW="609336" imgH="241195" progId="Equation.DSMT4">
                  <p:embed/>
                </p:oleObj>
              </mc:Choice>
              <mc:Fallback>
                <p:oleObj r:id="rId7" imgW="609336" imgH="241195" progId="Equation.DSMT4">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1828800"/>
                        <a:ext cx="1371600" cy="549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11"/>
          </p:nvPr>
        </p:nvSpPr>
        <p:spPr/>
        <p:txBody>
          <a:bodyPr/>
          <a:lstStyle/>
          <a:p>
            <a:pPr>
              <a:defRPr/>
            </a:pPr>
            <a:fld id="{3221026C-C2E2-4E2F-A934-D05BBEC993BB}" type="slidenum">
              <a:rPr lang="el-GR" smtClean="0"/>
              <a:pPr>
                <a:defRPr/>
              </a:pPr>
              <a:t>37</a:t>
            </a:fld>
            <a:endParaRPr lang="el-G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685800" y="228600"/>
            <a:ext cx="350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endParaRPr lang="el-GR" altLang="el-GR" sz="1800">
              <a:latin typeface="Times New Roman" pitchFamily="18" charset="0"/>
            </a:endParaRPr>
          </a:p>
        </p:txBody>
      </p:sp>
      <p:sp>
        <p:nvSpPr>
          <p:cNvPr id="14339" name="Rectangle 3"/>
          <p:cNvSpPr>
            <a:spLocks noChangeArrowheads="1"/>
          </p:cNvSpPr>
          <p:nvPr/>
        </p:nvSpPr>
        <p:spPr bwMode="auto">
          <a:xfrm>
            <a:off x="381000" y="171450"/>
            <a:ext cx="2514600" cy="677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1400" b="1">
                <a:latin typeface="Courier New" pitchFamily="49" charset="0"/>
                <a:cs typeface="Courier New" pitchFamily="49" charset="0"/>
              </a:rPr>
              <a:t>  2 </a:t>
            </a:r>
            <a:r>
              <a:rPr lang="en-US" altLang="el-GR" sz="1400" b="1">
                <a:solidFill>
                  <a:srgbClr val="FF0000"/>
                </a:solidFill>
                <a:latin typeface="Courier New" pitchFamily="49" charset="0"/>
                <a:cs typeface="Courier New" pitchFamily="49" charset="0"/>
              </a:rPr>
              <a:t>2</a:t>
            </a:r>
            <a:r>
              <a:rPr lang="en-US" altLang="el-GR" sz="1400" b="1">
                <a:latin typeface="Courier New" pitchFamily="49" charset="0"/>
                <a:cs typeface="Courier New" pitchFamily="49" charset="0"/>
              </a:rPr>
              <a:t>.828427124746190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3 </a:t>
            </a:r>
            <a:r>
              <a:rPr lang="en-US" altLang="el-GR" sz="1400" b="1">
                <a:solidFill>
                  <a:srgbClr val="FF0000"/>
                </a:solidFill>
                <a:latin typeface="Courier New" pitchFamily="49" charset="0"/>
                <a:cs typeface="Courier New" pitchFamily="49" charset="0"/>
              </a:rPr>
              <a:t>3.0</a:t>
            </a:r>
            <a:r>
              <a:rPr lang="en-US" altLang="el-GR" sz="1400" b="1">
                <a:latin typeface="Courier New" pitchFamily="49" charset="0"/>
                <a:cs typeface="Courier New" pitchFamily="49" charset="0"/>
              </a:rPr>
              <a:t>61467458920719</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4 </a:t>
            </a:r>
            <a:r>
              <a:rPr lang="en-US" altLang="el-GR" sz="1400" b="1">
                <a:solidFill>
                  <a:srgbClr val="FF0000"/>
                </a:solidFill>
                <a:latin typeface="Courier New" pitchFamily="49" charset="0"/>
                <a:cs typeface="Courier New" pitchFamily="49" charset="0"/>
              </a:rPr>
              <a:t>3.1</a:t>
            </a:r>
            <a:r>
              <a:rPr lang="en-US" altLang="el-GR" sz="1400" b="1">
                <a:latin typeface="Courier New" pitchFamily="49" charset="0"/>
                <a:cs typeface="Courier New" pitchFamily="49" charset="0"/>
              </a:rPr>
              <a:t>21445152258053</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5 </a:t>
            </a:r>
            <a:r>
              <a:rPr lang="en-US" altLang="el-GR" sz="1400" b="1">
                <a:solidFill>
                  <a:srgbClr val="FF0000"/>
                </a:solidFill>
                <a:latin typeface="Courier New" pitchFamily="49" charset="0"/>
                <a:cs typeface="Courier New" pitchFamily="49" charset="0"/>
              </a:rPr>
              <a:t>3.13</a:t>
            </a:r>
            <a:r>
              <a:rPr lang="en-US" altLang="el-GR" sz="1400" b="1">
                <a:latin typeface="Courier New" pitchFamily="49" charset="0"/>
                <a:cs typeface="Courier New" pitchFamily="49" charset="0"/>
              </a:rPr>
              <a:t>654849054594</a:t>
            </a:r>
            <a:r>
              <a:rPr lang="en-US" altLang="el-GR" sz="1400" b="1">
                <a:solidFill>
                  <a:srgbClr val="008000"/>
                </a:solidFill>
                <a:latin typeface="Courier New" pitchFamily="49" charset="0"/>
                <a:cs typeface="Courier New" pitchFamily="49" charset="0"/>
              </a:rPr>
              <a:t>1</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6 </a:t>
            </a:r>
            <a:r>
              <a:rPr lang="en-US" altLang="el-GR" sz="1400" b="1">
                <a:solidFill>
                  <a:srgbClr val="FF0000"/>
                </a:solidFill>
                <a:latin typeface="Courier New" pitchFamily="49" charset="0"/>
                <a:cs typeface="Courier New" pitchFamily="49" charset="0"/>
              </a:rPr>
              <a:t>3.14</a:t>
            </a:r>
            <a:r>
              <a:rPr lang="en-US" altLang="el-GR" sz="1400" b="1">
                <a:latin typeface="Courier New" pitchFamily="49" charset="0"/>
                <a:cs typeface="Courier New" pitchFamily="49" charset="0"/>
              </a:rPr>
              <a:t>03311569547</a:t>
            </a:r>
            <a:r>
              <a:rPr lang="en-US" altLang="el-GR" sz="1400" b="1">
                <a:solidFill>
                  <a:srgbClr val="008000"/>
                </a:solidFill>
                <a:latin typeface="Courier New" pitchFamily="49" charset="0"/>
                <a:cs typeface="Courier New" pitchFamily="49" charset="0"/>
              </a:rPr>
              <a:t>39</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7 </a:t>
            </a:r>
            <a:r>
              <a:rPr lang="en-US" altLang="el-GR" sz="1400" b="1">
                <a:solidFill>
                  <a:srgbClr val="FF0000"/>
                </a:solidFill>
                <a:latin typeface="Courier New" pitchFamily="49" charset="0"/>
                <a:cs typeface="Courier New" pitchFamily="49" charset="0"/>
              </a:rPr>
              <a:t>3.141</a:t>
            </a:r>
            <a:r>
              <a:rPr lang="en-US" altLang="el-GR" sz="1400" b="1">
                <a:latin typeface="Courier New" pitchFamily="49" charset="0"/>
                <a:cs typeface="Courier New" pitchFamily="49" charset="0"/>
              </a:rPr>
              <a:t>2772509327</a:t>
            </a:r>
            <a:r>
              <a:rPr lang="en-US" altLang="el-GR" sz="1400" b="1">
                <a:solidFill>
                  <a:srgbClr val="008000"/>
                </a:solidFill>
                <a:latin typeface="Courier New" pitchFamily="49" charset="0"/>
                <a:cs typeface="Courier New" pitchFamily="49" charset="0"/>
              </a:rPr>
              <a:t>57</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8 </a:t>
            </a:r>
            <a:r>
              <a:rPr lang="en-US" altLang="el-GR" sz="1400" b="1">
                <a:solidFill>
                  <a:srgbClr val="FF0000"/>
                </a:solidFill>
                <a:latin typeface="Courier New" pitchFamily="49" charset="0"/>
                <a:cs typeface="Courier New" pitchFamily="49" charset="0"/>
              </a:rPr>
              <a:t>3.1415</a:t>
            </a:r>
            <a:r>
              <a:rPr lang="en-US" altLang="el-GR" sz="1400" b="1">
                <a:latin typeface="Courier New" pitchFamily="49" charset="0"/>
                <a:cs typeface="Courier New" pitchFamily="49" charset="0"/>
              </a:rPr>
              <a:t>13801144</a:t>
            </a:r>
            <a:r>
              <a:rPr lang="en-US" altLang="el-GR" sz="1400" b="1">
                <a:solidFill>
                  <a:srgbClr val="008000"/>
                </a:solidFill>
                <a:latin typeface="Courier New" pitchFamily="49" charset="0"/>
                <a:cs typeface="Courier New" pitchFamily="49" charset="0"/>
              </a:rPr>
              <a:t>145</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9 </a:t>
            </a:r>
            <a:r>
              <a:rPr lang="en-US" altLang="el-GR" sz="1400" b="1">
                <a:solidFill>
                  <a:srgbClr val="FF0000"/>
                </a:solidFill>
                <a:latin typeface="Courier New" pitchFamily="49" charset="0"/>
                <a:cs typeface="Courier New" pitchFamily="49" charset="0"/>
              </a:rPr>
              <a:t>3.1415</a:t>
            </a:r>
            <a:r>
              <a:rPr lang="en-US" altLang="el-GR" sz="1400" b="1">
                <a:latin typeface="Courier New" pitchFamily="49" charset="0"/>
                <a:cs typeface="Courier New" pitchFamily="49" charset="0"/>
              </a:rPr>
              <a:t>72940367</a:t>
            </a:r>
            <a:r>
              <a:rPr lang="en-US" altLang="el-GR" sz="1400" b="1">
                <a:solidFill>
                  <a:srgbClr val="008000"/>
                </a:solidFill>
                <a:latin typeface="Courier New" pitchFamily="49" charset="0"/>
                <a:cs typeface="Courier New" pitchFamily="49" charset="0"/>
              </a:rPr>
              <a:t>883</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10 </a:t>
            </a:r>
            <a:r>
              <a:rPr lang="en-US" altLang="el-GR" sz="1400" b="1">
                <a:solidFill>
                  <a:srgbClr val="FF0000"/>
                </a:solidFill>
                <a:latin typeface="Courier New" pitchFamily="49" charset="0"/>
                <a:cs typeface="Courier New" pitchFamily="49" charset="0"/>
              </a:rPr>
              <a:t>3.14158</a:t>
            </a:r>
            <a:r>
              <a:rPr lang="en-US" altLang="el-GR" sz="1400" b="1">
                <a:latin typeface="Courier New" pitchFamily="49" charset="0"/>
                <a:cs typeface="Courier New" pitchFamily="49" charset="0"/>
              </a:rPr>
              <a:t>772527</a:t>
            </a:r>
            <a:r>
              <a:rPr lang="en-US" altLang="el-GR" sz="1400" b="1">
                <a:solidFill>
                  <a:srgbClr val="008000"/>
                </a:solidFill>
                <a:latin typeface="Courier New" pitchFamily="49" charset="0"/>
                <a:cs typeface="Courier New" pitchFamily="49" charset="0"/>
              </a:rPr>
              <a:t>9961</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11 </a:t>
            </a:r>
            <a:r>
              <a:rPr lang="en-US" altLang="el-GR" sz="1400" b="1">
                <a:solidFill>
                  <a:srgbClr val="FF0000"/>
                </a:solidFill>
                <a:latin typeface="Courier New" pitchFamily="49" charset="0"/>
                <a:cs typeface="Courier New" pitchFamily="49" charset="0"/>
              </a:rPr>
              <a:t>3.14159</a:t>
            </a:r>
            <a:r>
              <a:rPr lang="en-US" altLang="el-GR" sz="1400" b="1">
                <a:latin typeface="Courier New" pitchFamily="49" charset="0"/>
                <a:cs typeface="Courier New" pitchFamily="49" charset="0"/>
              </a:rPr>
              <a:t>14215</a:t>
            </a:r>
            <a:r>
              <a:rPr lang="en-US" altLang="el-GR" sz="1400" b="1">
                <a:solidFill>
                  <a:srgbClr val="008000"/>
                </a:solidFill>
                <a:latin typeface="Courier New" pitchFamily="49" charset="0"/>
                <a:cs typeface="Courier New" pitchFamily="49" charset="0"/>
              </a:rPr>
              <a:t>04635</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12 </a:t>
            </a:r>
            <a:r>
              <a:rPr lang="en-US" altLang="el-GR" sz="1400" b="1">
                <a:solidFill>
                  <a:srgbClr val="FF0000"/>
                </a:solidFill>
                <a:latin typeface="Courier New" pitchFamily="49" charset="0"/>
                <a:cs typeface="Courier New" pitchFamily="49" charset="0"/>
              </a:rPr>
              <a:t>3.141592</a:t>
            </a:r>
            <a:r>
              <a:rPr lang="en-US" altLang="el-GR" sz="1400" b="1">
                <a:latin typeface="Courier New" pitchFamily="49" charset="0"/>
                <a:cs typeface="Courier New" pitchFamily="49" charset="0"/>
              </a:rPr>
              <a:t>3456</a:t>
            </a:r>
            <a:r>
              <a:rPr lang="en-US" altLang="el-GR" sz="1400" b="1">
                <a:solidFill>
                  <a:srgbClr val="008000"/>
                </a:solidFill>
                <a:latin typeface="Courier New" pitchFamily="49" charset="0"/>
                <a:cs typeface="Courier New" pitchFamily="49" charset="0"/>
              </a:rPr>
              <a:t>11077</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13 </a:t>
            </a:r>
            <a:r>
              <a:rPr lang="en-US" altLang="el-GR" sz="1400" b="1">
                <a:solidFill>
                  <a:srgbClr val="FF0000"/>
                </a:solidFill>
                <a:latin typeface="Courier New" pitchFamily="49" charset="0"/>
                <a:cs typeface="Courier New" pitchFamily="49" charset="0"/>
              </a:rPr>
              <a:t>3.1415925</a:t>
            </a:r>
            <a:r>
              <a:rPr lang="en-US" altLang="el-GR" sz="1400" b="1">
                <a:latin typeface="Courier New" pitchFamily="49" charset="0"/>
                <a:cs typeface="Courier New" pitchFamily="49" charset="0"/>
              </a:rPr>
              <a:t>765</a:t>
            </a:r>
            <a:r>
              <a:rPr lang="en-US" altLang="el-GR" sz="1400" b="1">
                <a:solidFill>
                  <a:srgbClr val="008000"/>
                </a:solidFill>
                <a:latin typeface="Courier New" pitchFamily="49" charset="0"/>
                <a:cs typeface="Courier New" pitchFamily="49" charset="0"/>
              </a:rPr>
              <a:t>45004</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14 </a:t>
            </a:r>
            <a:r>
              <a:rPr lang="en-US" altLang="el-GR" sz="1400" b="1">
                <a:solidFill>
                  <a:srgbClr val="FF0000"/>
                </a:solidFill>
                <a:latin typeface="Courier New" pitchFamily="49" charset="0"/>
                <a:cs typeface="Courier New" pitchFamily="49" charset="0"/>
              </a:rPr>
              <a:t>3.1415926</a:t>
            </a:r>
            <a:r>
              <a:rPr lang="en-US" altLang="el-GR" sz="1400" b="1">
                <a:latin typeface="Courier New" pitchFamily="49" charset="0"/>
                <a:cs typeface="Courier New" pitchFamily="49" charset="0"/>
              </a:rPr>
              <a:t>3</a:t>
            </a:r>
            <a:r>
              <a:rPr lang="en-US" altLang="el-GR" sz="1400" b="1">
                <a:solidFill>
                  <a:srgbClr val="008000"/>
                </a:solidFill>
                <a:latin typeface="Courier New" pitchFamily="49" charset="0"/>
                <a:cs typeface="Courier New" pitchFamily="49" charset="0"/>
              </a:rPr>
              <a:t>3463248</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15 </a:t>
            </a:r>
            <a:r>
              <a:rPr lang="en-US" altLang="el-GR" sz="1400" b="1">
                <a:solidFill>
                  <a:srgbClr val="FF0000"/>
                </a:solidFill>
                <a:latin typeface="Courier New" pitchFamily="49" charset="0"/>
                <a:cs typeface="Courier New" pitchFamily="49" charset="0"/>
              </a:rPr>
              <a:t>3.14159265</a:t>
            </a:r>
            <a:r>
              <a:rPr lang="en-US" altLang="el-GR" sz="1400" b="1">
                <a:solidFill>
                  <a:srgbClr val="008000"/>
                </a:solidFill>
                <a:latin typeface="Courier New" pitchFamily="49" charset="0"/>
                <a:cs typeface="Courier New" pitchFamily="49" charset="0"/>
              </a:rPr>
              <a:t>4807589</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16 </a:t>
            </a:r>
            <a:r>
              <a:rPr lang="en-US" altLang="el-GR" sz="1400" b="1">
                <a:solidFill>
                  <a:srgbClr val="FF0000"/>
                </a:solidFill>
                <a:latin typeface="Courier New" pitchFamily="49" charset="0"/>
                <a:cs typeface="Courier New" pitchFamily="49" charset="0"/>
              </a:rPr>
              <a:t>3.14159264</a:t>
            </a:r>
            <a:r>
              <a:rPr lang="en-US" altLang="el-GR" sz="1400" b="1">
                <a:solidFill>
                  <a:srgbClr val="008000"/>
                </a:solidFill>
                <a:latin typeface="Courier New" pitchFamily="49" charset="0"/>
                <a:cs typeface="Courier New" pitchFamily="49" charset="0"/>
              </a:rPr>
              <a:t>5321215</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17 </a:t>
            </a:r>
            <a:r>
              <a:rPr lang="en-US" altLang="el-GR" sz="1400" b="1">
                <a:solidFill>
                  <a:srgbClr val="FF0000"/>
                </a:solidFill>
                <a:latin typeface="Courier New" pitchFamily="49" charset="0"/>
                <a:cs typeface="Courier New" pitchFamily="49" charset="0"/>
              </a:rPr>
              <a:t>3.1415926</a:t>
            </a:r>
            <a:r>
              <a:rPr lang="en-US" altLang="el-GR" sz="1400" b="1">
                <a:solidFill>
                  <a:srgbClr val="008000"/>
                </a:solidFill>
                <a:latin typeface="Courier New" pitchFamily="49" charset="0"/>
                <a:cs typeface="Courier New" pitchFamily="49" charset="0"/>
              </a:rPr>
              <a:t>07375720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18 </a:t>
            </a:r>
            <a:r>
              <a:rPr lang="en-US" altLang="el-GR" sz="1400" b="1">
                <a:solidFill>
                  <a:srgbClr val="FF0000"/>
                </a:solidFill>
                <a:latin typeface="Courier New" pitchFamily="49" charset="0"/>
                <a:cs typeface="Courier New" pitchFamily="49" charset="0"/>
              </a:rPr>
              <a:t>3.141592</a:t>
            </a:r>
            <a:r>
              <a:rPr lang="en-US" altLang="el-GR" sz="1400" b="1">
                <a:solidFill>
                  <a:srgbClr val="008000"/>
                </a:solidFill>
                <a:latin typeface="Courier New" pitchFamily="49" charset="0"/>
                <a:cs typeface="Courier New" pitchFamily="49" charset="0"/>
              </a:rPr>
              <a:t>910939673</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19 </a:t>
            </a:r>
            <a:r>
              <a:rPr lang="en-US" altLang="el-GR" sz="1400" b="1">
                <a:solidFill>
                  <a:srgbClr val="FF0000"/>
                </a:solidFill>
                <a:latin typeface="Courier New" pitchFamily="49" charset="0"/>
                <a:cs typeface="Courier New" pitchFamily="49" charset="0"/>
              </a:rPr>
              <a:t>3.14159</a:t>
            </a:r>
            <a:r>
              <a:rPr lang="en-US" altLang="el-GR" sz="1400" b="1">
                <a:solidFill>
                  <a:srgbClr val="008000"/>
                </a:solidFill>
                <a:latin typeface="Courier New" pitchFamily="49" charset="0"/>
                <a:cs typeface="Courier New" pitchFamily="49" charset="0"/>
              </a:rPr>
              <a:t>4125195191</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20 </a:t>
            </a:r>
            <a:r>
              <a:rPr lang="en-US" altLang="el-GR" sz="1400" b="1">
                <a:solidFill>
                  <a:srgbClr val="FF0000"/>
                </a:solidFill>
                <a:latin typeface="Courier New" pitchFamily="49" charset="0"/>
                <a:cs typeface="Courier New" pitchFamily="49" charset="0"/>
              </a:rPr>
              <a:t>3.14159</a:t>
            </a:r>
            <a:r>
              <a:rPr lang="en-US" altLang="el-GR" sz="1400" b="1">
                <a:solidFill>
                  <a:srgbClr val="008000"/>
                </a:solidFill>
                <a:latin typeface="Courier New" pitchFamily="49" charset="0"/>
                <a:cs typeface="Courier New" pitchFamily="49" charset="0"/>
              </a:rPr>
              <a:t>6553704820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21 </a:t>
            </a:r>
            <a:r>
              <a:rPr lang="en-US" altLang="el-GR" sz="1400" b="1">
                <a:solidFill>
                  <a:srgbClr val="FF0000"/>
                </a:solidFill>
                <a:latin typeface="Courier New" pitchFamily="49" charset="0"/>
                <a:cs typeface="Courier New" pitchFamily="49" charset="0"/>
              </a:rPr>
              <a:t>3.14159</a:t>
            </a:r>
            <a:r>
              <a:rPr lang="en-US" altLang="el-GR" sz="1400" b="1">
                <a:solidFill>
                  <a:srgbClr val="008000"/>
                </a:solidFill>
                <a:latin typeface="Courier New" pitchFamily="49" charset="0"/>
                <a:cs typeface="Courier New" pitchFamily="49" charset="0"/>
              </a:rPr>
              <a:t>6553704820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22 </a:t>
            </a:r>
            <a:r>
              <a:rPr lang="en-US" altLang="el-GR" sz="1400" b="1">
                <a:solidFill>
                  <a:srgbClr val="FF0000"/>
                </a:solidFill>
                <a:latin typeface="Courier New" pitchFamily="49" charset="0"/>
                <a:cs typeface="Courier New" pitchFamily="49" charset="0"/>
              </a:rPr>
              <a:t>3.141</a:t>
            </a:r>
            <a:r>
              <a:rPr lang="en-US" altLang="el-GR" sz="1400" b="1">
                <a:solidFill>
                  <a:srgbClr val="008000"/>
                </a:solidFill>
                <a:latin typeface="Courier New" pitchFamily="49" charset="0"/>
                <a:cs typeface="Courier New" pitchFamily="49" charset="0"/>
              </a:rPr>
              <a:t>674265021758</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23 </a:t>
            </a:r>
            <a:r>
              <a:rPr lang="en-US" altLang="el-GR" sz="1400" b="1">
                <a:solidFill>
                  <a:srgbClr val="FF0000"/>
                </a:solidFill>
                <a:latin typeface="Courier New" pitchFamily="49" charset="0"/>
                <a:cs typeface="Courier New" pitchFamily="49" charset="0"/>
              </a:rPr>
              <a:t>3.141</a:t>
            </a:r>
            <a:r>
              <a:rPr lang="en-US" altLang="el-GR" sz="1400" b="1">
                <a:solidFill>
                  <a:srgbClr val="008000"/>
                </a:solidFill>
                <a:latin typeface="Courier New" pitchFamily="49" charset="0"/>
                <a:cs typeface="Courier New" pitchFamily="49" charset="0"/>
              </a:rPr>
              <a:t>829681889202</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24 </a:t>
            </a:r>
            <a:r>
              <a:rPr lang="en-US" altLang="el-GR" sz="1400" b="1">
                <a:solidFill>
                  <a:srgbClr val="FF0000"/>
                </a:solidFill>
                <a:latin typeface="Courier New" pitchFamily="49" charset="0"/>
                <a:cs typeface="Courier New" pitchFamily="49" charset="0"/>
              </a:rPr>
              <a:t>3.14</a:t>
            </a:r>
            <a:r>
              <a:rPr lang="en-US" altLang="el-GR" sz="1400" b="1">
                <a:solidFill>
                  <a:srgbClr val="008000"/>
                </a:solidFill>
                <a:latin typeface="Courier New" pitchFamily="49" charset="0"/>
                <a:cs typeface="Courier New" pitchFamily="49" charset="0"/>
              </a:rPr>
              <a:t>2451272494134</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25 </a:t>
            </a:r>
            <a:r>
              <a:rPr lang="en-US" altLang="el-GR" sz="1400" b="1">
                <a:solidFill>
                  <a:srgbClr val="FF0000"/>
                </a:solidFill>
                <a:latin typeface="Courier New" pitchFamily="49" charset="0"/>
                <a:cs typeface="Courier New" pitchFamily="49" charset="0"/>
              </a:rPr>
              <a:t>3.14</a:t>
            </a:r>
            <a:r>
              <a:rPr lang="en-US" altLang="el-GR" sz="1400" b="1">
                <a:solidFill>
                  <a:srgbClr val="008000"/>
                </a:solidFill>
                <a:latin typeface="Courier New" pitchFamily="49" charset="0"/>
                <a:cs typeface="Courier New" pitchFamily="49" charset="0"/>
              </a:rPr>
              <a:t>2451272494134</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26 </a:t>
            </a:r>
            <a:r>
              <a:rPr lang="en-US" altLang="el-GR" sz="1400" b="1">
                <a:solidFill>
                  <a:srgbClr val="FF0000"/>
                </a:solidFill>
                <a:latin typeface="Courier New" pitchFamily="49" charset="0"/>
                <a:cs typeface="Courier New" pitchFamily="49" charset="0"/>
              </a:rPr>
              <a:t>3.1</a:t>
            </a:r>
            <a:r>
              <a:rPr lang="en-US" altLang="el-GR" sz="1400" b="1">
                <a:solidFill>
                  <a:srgbClr val="008000"/>
                </a:solidFill>
                <a:latin typeface="Courier New" pitchFamily="49" charset="0"/>
                <a:cs typeface="Courier New" pitchFamily="49" charset="0"/>
              </a:rPr>
              <a:t>62277660168380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27 </a:t>
            </a:r>
            <a:r>
              <a:rPr lang="en-US" altLang="el-GR" sz="1400" b="1">
                <a:solidFill>
                  <a:srgbClr val="FF0000"/>
                </a:solidFill>
                <a:latin typeface="Courier New" pitchFamily="49" charset="0"/>
                <a:cs typeface="Courier New" pitchFamily="49" charset="0"/>
              </a:rPr>
              <a:t>3.1</a:t>
            </a:r>
            <a:r>
              <a:rPr lang="en-US" altLang="el-GR" sz="1400" b="1">
                <a:solidFill>
                  <a:srgbClr val="008000"/>
                </a:solidFill>
                <a:latin typeface="Courier New" pitchFamily="49" charset="0"/>
                <a:cs typeface="Courier New" pitchFamily="49" charset="0"/>
              </a:rPr>
              <a:t>62277660168380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28 </a:t>
            </a:r>
            <a:r>
              <a:rPr lang="en-US" altLang="el-GR" sz="1400" b="1">
                <a:solidFill>
                  <a:srgbClr val="FF0000"/>
                </a:solidFill>
                <a:latin typeface="Courier New" pitchFamily="49" charset="0"/>
                <a:cs typeface="Courier New" pitchFamily="49" charset="0"/>
              </a:rPr>
              <a:t>3.</a:t>
            </a:r>
            <a:r>
              <a:rPr lang="en-US" altLang="el-GR" sz="1400" b="1">
                <a:solidFill>
                  <a:srgbClr val="008000"/>
                </a:solidFill>
                <a:latin typeface="Courier New" pitchFamily="49" charset="0"/>
                <a:cs typeface="Courier New" pitchFamily="49" charset="0"/>
              </a:rPr>
              <a:t>464101615137754</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29 </a:t>
            </a:r>
            <a:r>
              <a:rPr lang="en-US" altLang="el-GR" sz="1400" b="1">
                <a:solidFill>
                  <a:srgbClr val="008000"/>
                </a:solidFill>
                <a:latin typeface="Courier New" pitchFamily="49" charset="0"/>
                <a:cs typeface="Courier New" pitchFamily="49" charset="0"/>
              </a:rPr>
              <a:t>4.000000000000000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30 </a:t>
            </a:r>
            <a:r>
              <a:rPr lang="en-US" altLang="el-GR" sz="1400" b="1">
                <a:solidFill>
                  <a:srgbClr val="008000"/>
                </a:solidFill>
                <a:latin typeface="Courier New" pitchFamily="49" charset="0"/>
                <a:cs typeface="Courier New" pitchFamily="49" charset="0"/>
              </a:rPr>
              <a:t>0.000000000000000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31 </a:t>
            </a:r>
            <a:r>
              <a:rPr lang="en-US" altLang="el-GR" sz="1400" b="1">
                <a:solidFill>
                  <a:srgbClr val="008000"/>
                </a:solidFill>
                <a:latin typeface="Courier New" pitchFamily="49" charset="0"/>
                <a:cs typeface="Courier New" pitchFamily="49" charset="0"/>
              </a:rPr>
              <a:t>0.000000000000000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a:t>
            </a:r>
            <a:endParaRPr lang="en-US" altLang="el-GR" sz="1400">
              <a:latin typeface="Courier New" pitchFamily="49" charset="0"/>
              <a:cs typeface="Courier New" pitchFamily="49" charset="0"/>
            </a:endParaRPr>
          </a:p>
        </p:txBody>
      </p:sp>
      <p:sp>
        <p:nvSpPr>
          <p:cNvPr id="14340" name="Text Box 4"/>
          <p:cNvSpPr txBox="1">
            <a:spLocks noChangeArrowheads="1"/>
          </p:cNvSpPr>
          <p:nvPr/>
        </p:nvSpPr>
        <p:spPr bwMode="auto">
          <a:xfrm>
            <a:off x="3505200" y="381000"/>
            <a:ext cx="48768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eaLnBrk="1" hangingPunct="1">
              <a:spcBef>
                <a:spcPct val="0"/>
              </a:spcBef>
              <a:buFontTx/>
              <a:buNone/>
            </a:pPr>
            <a:r>
              <a:rPr lang="en-US" altLang="el-GR" sz="3200">
                <a:latin typeface="Arno Pro Caption" pitchFamily="18" charset="0"/>
              </a:rPr>
              <a:t>Result of 15 digit computation</a:t>
            </a:r>
          </a:p>
        </p:txBody>
      </p:sp>
      <p:sp>
        <p:nvSpPr>
          <p:cNvPr id="14341" name="Text Box 5"/>
          <p:cNvSpPr txBox="1">
            <a:spLocks noChangeArrowheads="1"/>
          </p:cNvSpPr>
          <p:nvPr/>
        </p:nvSpPr>
        <p:spPr bwMode="auto">
          <a:xfrm>
            <a:off x="3048000" y="2286000"/>
            <a:ext cx="3708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3200">
                <a:solidFill>
                  <a:srgbClr val="FF0000"/>
                </a:solidFill>
                <a:latin typeface="Arno Pro Caption" pitchFamily="18" charset="0"/>
              </a:rPr>
              <a:t>Red</a:t>
            </a:r>
            <a:r>
              <a:rPr lang="en-US" altLang="el-GR" sz="3200">
                <a:latin typeface="Arno Pro Caption" pitchFamily="18" charset="0"/>
              </a:rPr>
              <a:t> digits are correct</a:t>
            </a:r>
          </a:p>
        </p:txBody>
      </p:sp>
      <p:sp>
        <p:nvSpPr>
          <p:cNvPr id="14342" name="Text Box 6"/>
          <p:cNvSpPr txBox="1">
            <a:spLocks noChangeArrowheads="1"/>
          </p:cNvSpPr>
          <p:nvPr/>
        </p:nvSpPr>
        <p:spPr bwMode="auto">
          <a:xfrm>
            <a:off x="3200400" y="3657600"/>
            <a:ext cx="51054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3200">
                <a:latin typeface="Arno Pro Caption" pitchFamily="18" charset="0"/>
              </a:rPr>
              <a:t>Black and </a:t>
            </a:r>
            <a:r>
              <a:rPr lang="en-US" altLang="el-GR" sz="3200">
                <a:solidFill>
                  <a:srgbClr val="336600"/>
                </a:solidFill>
                <a:latin typeface="Arno Pro Caption" pitchFamily="18" charset="0"/>
              </a:rPr>
              <a:t>green</a:t>
            </a:r>
            <a:r>
              <a:rPr lang="en-US" altLang="el-GR" sz="3200">
                <a:latin typeface="Arno Pro Caption" pitchFamily="18" charset="0"/>
              </a:rPr>
              <a:t> digits are incorrect</a:t>
            </a:r>
          </a:p>
        </p:txBody>
      </p:sp>
      <p:sp>
        <p:nvSpPr>
          <p:cNvPr id="2" name="Slide Number Placeholder 1"/>
          <p:cNvSpPr>
            <a:spLocks noGrp="1"/>
          </p:cNvSpPr>
          <p:nvPr>
            <p:ph type="sldNum" sz="quarter" idx="11"/>
          </p:nvPr>
        </p:nvSpPr>
        <p:spPr/>
        <p:txBody>
          <a:bodyPr/>
          <a:lstStyle/>
          <a:p>
            <a:pPr>
              <a:defRPr/>
            </a:pPr>
            <a:fld id="{248F6883-6F6D-428A-B862-59E3A3AA1C87}" type="slidenum">
              <a:rPr lang="el-GR" smtClean="0"/>
              <a:pPr>
                <a:defRPr/>
              </a:pPr>
              <a:t>38</a:t>
            </a:fld>
            <a:endParaRPr lang="el-G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685800" y="228600"/>
            <a:ext cx="350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endParaRPr lang="el-GR" altLang="el-GR" sz="1800">
              <a:latin typeface="Courier New" pitchFamily="49" charset="0"/>
              <a:cs typeface="Courier New" pitchFamily="49" charset="0"/>
            </a:endParaRPr>
          </a:p>
        </p:txBody>
      </p:sp>
      <p:sp>
        <p:nvSpPr>
          <p:cNvPr id="15363" name="Rectangle 3"/>
          <p:cNvSpPr>
            <a:spLocks noChangeArrowheads="1"/>
          </p:cNvSpPr>
          <p:nvPr/>
        </p:nvSpPr>
        <p:spPr bwMode="auto">
          <a:xfrm>
            <a:off x="381000" y="171450"/>
            <a:ext cx="2514600" cy="677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1400" b="1">
                <a:latin typeface="Courier New" pitchFamily="49" charset="0"/>
                <a:cs typeface="Courier New" pitchFamily="49" charset="0"/>
              </a:rPr>
              <a:t>  2 </a:t>
            </a:r>
            <a:r>
              <a:rPr lang="en-US" altLang="el-GR" sz="1400" b="1">
                <a:solidFill>
                  <a:srgbClr val="FF0000"/>
                </a:solidFill>
                <a:latin typeface="Courier New" pitchFamily="49" charset="0"/>
                <a:cs typeface="Courier New" pitchFamily="49" charset="0"/>
              </a:rPr>
              <a:t>2</a:t>
            </a:r>
            <a:r>
              <a:rPr lang="en-US" altLang="el-GR" sz="1400" b="1">
                <a:latin typeface="Courier New" pitchFamily="49" charset="0"/>
                <a:cs typeface="Courier New" pitchFamily="49" charset="0"/>
              </a:rPr>
              <a:t>.828427124746190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3 </a:t>
            </a:r>
            <a:r>
              <a:rPr lang="en-US" altLang="el-GR" sz="1400" b="1">
                <a:solidFill>
                  <a:srgbClr val="FF0000"/>
                </a:solidFill>
                <a:latin typeface="Courier New" pitchFamily="49" charset="0"/>
                <a:cs typeface="Courier New" pitchFamily="49" charset="0"/>
              </a:rPr>
              <a:t>3.0</a:t>
            </a:r>
            <a:r>
              <a:rPr lang="en-US" altLang="el-GR" sz="1400" b="1">
                <a:latin typeface="Courier New" pitchFamily="49" charset="0"/>
                <a:cs typeface="Courier New" pitchFamily="49" charset="0"/>
              </a:rPr>
              <a:t>61467458920719</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4 </a:t>
            </a:r>
            <a:r>
              <a:rPr lang="en-US" altLang="el-GR" sz="1400" b="1">
                <a:solidFill>
                  <a:srgbClr val="FF0000"/>
                </a:solidFill>
                <a:latin typeface="Courier New" pitchFamily="49" charset="0"/>
                <a:cs typeface="Courier New" pitchFamily="49" charset="0"/>
              </a:rPr>
              <a:t>3.1</a:t>
            </a:r>
            <a:r>
              <a:rPr lang="en-US" altLang="el-GR" sz="1400" b="1">
                <a:latin typeface="Courier New" pitchFamily="49" charset="0"/>
                <a:cs typeface="Courier New" pitchFamily="49" charset="0"/>
              </a:rPr>
              <a:t>21445152258053</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5 </a:t>
            </a:r>
            <a:r>
              <a:rPr lang="en-US" altLang="el-GR" sz="1400" b="1">
                <a:solidFill>
                  <a:srgbClr val="FF0000"/>
                </a:solidFill>
                <a:latin typeface="Courier New" pitchFamily="49" charset="0"/>
                <a:cs typeface="Courier New" pitchFamily="49" charset="0"/>
              </a:rPr>
              <a:t>3.13</a:t>
            </a:r>
            <a:r>
              <a:rPr lang="en-US" altLang="el-GR" sz="1400" b="1">
                <a:latin typeface="Courier New" pitchFamily="49" charset="0"/>
                <a:cs typeface="Courier New" pitchFamily="49" charset="0"/>
              </a:rPr>
              <a:t>654849054594</a:t>
            </a:r>
            <a:r>
              <a:rPr lang="en-US" altLang="el-GR" sz="1400" b="1">
                <a:solidFill>
                  <a:srgbClr val="008000"/>
                </a:solidFill>
                <a:latin typeface="Courier New" pitchFamily="49" charset="0"/>
                <a:cs typeface="Courier New" pitchFamily="49" charset="0"/>
              </a:rPr>
              <a:t>1</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6 </a:t>
            </a:r>
            <a:r>
              <a:rPr lang="en-US" altLang="el-GR" sz="1400" b="1">
                <a:solidFill>
                  <a:srgbClr val="FF0000"/>
                </a:solidFill>
                <a:latin typeface="Courier New" pitchFamily="49" charset="0"/>
                <a:cs typeface="Courier New" pitchFamily="49" charset="0"/>
              </a:rPr>
              <a:t>3.14</a:t>
            </a:r>
            <a:r>
              <a:rPr lang="en-US" altLang="el-GR" sz="1400" b="1">
                <a:latin typeface="Courier New" pitchFamily="49" charset="0"/>
                <a:cs typeface="Courier New" pitchFamily="49" charset="0"/>
              </a:rPr>
              <a:t>03311569547</a:t>
            </a:r>
            <a:r>
              <a:rPr lang="en-US" altLang="el-GR" sz="1400" b="1">
                <a:solidFill>
                  <a:srgbClr val="008000"/>
                </a:solidFill>
                <a:latin typeface="Courier New" pitchFamily="49" charset="0"/>
                <a:cs typeface="Courier New" pitchFamily="49" charset="0"/>
              </a:rPr>
              <a:t>39</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7 </a:t>
            </a:r>
            <a:r>
              <a:rPr lang="en-US" altLang="el-GR" sz="1400" b="1">
                <a:solidFill>
                  <a:srgbClr val="FF0000"/>
                </a:solidFill>
                <a:latin typeface="Courier New" pitchFamily="49" charset="0"/>
                <a:cs typeface="Courier New" pitchFamily="49" charset="0"/>
              </a:rPr>
              <a:t>3.141</a:t>
            </a:r>
            <a:r>
              <a:rPr lang="en-US" altLang="el-GR" sz="1400" b="1">
                <a:latin typeface="Courier New" pitchFamily="49" charset="0"/>
                <a:cs typeface="Courier New" pitchFamily="49" charset="0"/>
              </a:rPr>
              <a:t>2772509327</a:t>
            </a:r>
            <a:r>
              <a:rPr lang="en-US" altLang="el-GR" sz="1400" b="1">
                <a:solidFill>
                  <a:srgbClr val="008000"/>
                </a:solidFill>
                <a:latin typeface="Courier New" pitchFamily="49" charset="0"/>
                <a:cs typeface="Courier New" pitchFamily="49" charset="0"/>
              </a:rPr>
              <a:t>57</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8 </a:t>
            </a:r>
            <a:r>
              <a:rPr lang="en-US" altLang="el-GR" sz="1400" b="1">
                <a:solidFill>
                  <a:srgbClr val="FF0000"/>
                </a:solidFill>
                <a:latin typeface="Courier New" pitchFamily="49" charset="0"/>
                <a:cs typeface="Courier New" pitchFamily="49" charset="0"/>
              </a:rPr>
              <a:t>3.1415</a:t>
            </a:r>
            <a:r>
              <a:rPr lang="en-US" altLang="el-GR" sz="1400" b="1">
                <a:latin typeface="Courier New" pitchFamily="49" charset="0"/>
                <a:cs typeface="Courier New" pitchFamily="49" charset="0"/>
              </a:rPr>
              <a:t>13801144</a:t>
            </a:r>
            <a:r>
              <a:rPr lang="en-US" altLang="el-GR" sz="1400" b="1">
                <a:solidFill>
                  <a:srgbClr val="008000"/>
                </a:solidFill>
                <a:latin typeface="Courier New" pitchFamily="49" charset="0"/>
                <a:cs typeface="Courier New" pitchFamily="49" charset="0"/>
              </a:rPr>
              <a:t>145</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9 </a:t>
            </a:r>
            <a:r>
              <a:rPr lang="en-US" altLang="el-GR" sz="1400" b="1">
                <a:solidFill>
                  <a:srgbClr val="FF0000"/>
                </a:solidFill>
                <a:latin typeface="Courier New" pitchFamily="49" charset="0"/>
                <a:cs typeface="Courier New" pitchFamily="49" charset="0"/>
              </a:rPr>
              <a:t>3.1415</a:t>
            </a:r>
            <a:r>
              <a:rPr lang="en-US" altLang="el-GR" sz="1400" b="1">
                <a:latin typeface="Courier New" pitchFamily="49" charset="0"/>
                <a:cs typeface="Courier New" pitchFamily="49" charset="0"/>
              </a:rPr>
              <a:t>72940367</a:t>
            </a:r>
            <a:r>
              <a:rPr lang="en-US" altLang="el-GR" sz="1400" b="1">
                <a:solidFill>
                  <a:srgbClr val="008000"/>
                </a:solidFill>
                <a:latin typeface="Courier New" pitchFamily="49" charset="0"/>
                <a:cs typeface="Courier New" pitchFamily="49" charset="0"/>
              </a:rPr>
              <a:t>883</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10 </a:t>
            </a:r>
            <a:r>
              <a:rPr lang="en-US" altLang="el-GR" sz="1400" b="1">
                <a:solidFill>
                  <a:srgbClr val="FF0000"/>
                </a:solidFill>
                <a:latin typeface="Courier New" pitchFamily="49" charset="0"/>
                <a:cs typeface="Courier New" pitchFamily="49" charset="0"/>
              </a:rPr>
              <a:t>3.14158</a:t>
            </a:r>
            <a:r>
              <a:rPr lang="en-US" altLang="el-GR" sz="1400" b="1">
                <a:latin typeface="Courier New" pitchFamily="49" charset="0"/>
                <a:cs typeface="Courier New" pitchFamily="49" charset="0"/>
              </a:rPr>
              <a:t>772527</a:t>
            </a:r>
            <a:r>
              <a:rPr lang="en-US" altLang="el-GR" sz="1400" b="1">
                <a:solidFill>
                  <a:srgbClr val="008000"/>
                </a:solidFill>
                <a:latin typeface="Courier New" pitchFamily="49" charset="0"/>
                <a:cs typeface="Courier New" pitchFamily="49" charset="0"/>
              </a:rPr>
              <a:t>9961</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11 </a:t>
            </a:r>
            <a:r>
              <a:rPr lang="en-US" altLang="el-GR" sz="1400" b="1">
                <a:solidFill>
                  <a:srgbClr val="FF0000"/>
                </a:solidFill>
                <a:latin typeface="Courier New" pitchFamily="49" charset="0"/>
                <a:cs typeface="Courier New" pitchFamily="49" charset="0"/>
              </a:rPr>
              <a:t>3.14159</a:t>
            </a:r>
            <a:r>
              <a:rPr lang="en-US" altLang="el-GR" sz="1400" b="1">
                <a:latin typeface="Courier New" pitchFamily="49" charset="0"/>
                <a:cs typeface="Courier New" pitchFamily="49" charset="0"/>
              </a:rPr>
              <a:t>14215</a:t>
            </a:r>
            <a:r>
              <a:rPr lang="en-US" altLang="el-GR" sz="1400" b="1">
                <a:solidFill>
                  <a:srgbClr val="008000"/>
                </a:solidFill>
                <a:latin typeface="Courier New" pitchFamily="49" charset="0"/>
                <a:cs typeface="Courier New" pitchFamily="49" charset="0"/>
              </a:rPr>
              <a:t>04635</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12 </a:t>
            </a:r>
            <a:r>
              <a:rPr lang="en-US" altLang="el-GR" sz="1400" b="1">
                <a:solidFill>
                  <a:srgbClr val="FF0000"/>
                </a:solidFill>
                <a:latin typeface="Courier New" pitchFamily="49" charset="0"/>
                <a:cs typeface="Courier New" pitchFamily="49" charset="0"/>
              </a:rPr>
              <a:t>3.141592</a:t>
            </a:r>
            <a:r>
              <a:rPr lang="en-US" altLang="el-GR" sz="1400" b="1">
                <a:latin typeface="Courier New" pitchFamily="49" charset="0"/>
                <a:cs typeface="Courier New" pitchFamily="49" charset="0"/>
              </a:rPr>
              <a:t>3456</a:t>
            </a:r>
            <a:r>
              <a:rPr lang="en-US" altLang="el-GR" sz="1400" b="1">
                <a:solidFill>
                  <a:srgbClr val="008000"/>
                </a:solidFill>
                <a:latin typeface="Courier New" pitchFamily="49" charset="0"/>
                <a:cs typeface="Courier New" pitchFamily="49" charset="0"/>
              </a:rPr>
              <a:t>11077</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13 </a:t>
            </a:r>
            <a:r>
              <a:rPr lang="en-US" altLang="el-GR" sz="1400" b="1">
                <a:solidFill>
                  <a:srgbClr val="FF0000"/>
                </a:solidFill>
                <a:latin typeface="Courier New" pitchFamily="49" charset="0"/>
                <a:cs typeface="Courier New" pitchFamily="49" charset="0"/>
              </a:rPr>
              <a:t>3.1415925</a:t>
            </a:r>
            <a:r>
              <a:rPr lang="en-US" altLang="el-GR" sz="1400" b="1">
                <a:latin typeface="Courier New" pitchFamily="49" charset="0"/>
                <a:cs typeface="Courier New" pitchFamily="49" charset="0"/>
              </a:rPr>
              <a:t>765</a:t>
            </a:r>
            <a:r>
              <a:rPr lang="en-US" altLang="el-GR" sz="1400" b="1">
                <a:solidFill>
                  <a:srgbClr val="008000"/>
                </a:solidFill>
                <a:latin typeface="Courier New" pitchFamily="49" charset="0"/>
                <a:cs typeface="Courier New" pitchFamily="49" charset="0"/>
              </a:rPr>
              <a:t>45004</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14 </a:t>
            </a:r>
            <a:r>
              <a:rPr lang="en-US" altLang="el-GR" sz="1400" b="1">
                <a:solidFill>
                  <a:srgbClr val="FF0000"/>
                </a:solidFill>
                <a:latin typeface="Courier New" pitchFamily="49" charset="0"/>
                <a:cs typeface="Courier New" pitchFamily="49" charset="0"/>
              </a:rPr>
              <a:t>3.1415926</a:t>
            </a:r>
            <a:r>
              <a:rPr lang="en-US" altLang="el-GR" sz="1400" b="1">
                <a:latin typeface="Courier New" pitchFamily="49" charset="0"/>
                <a:cs typeface="Courier New" pitchFamily="49" charset="0"/>
              </a:rPr>
              <a:t>3</a:t>
            </a:r>
            <a:r>
              <a:rPr lang="en-US" altLang="el-GR" sz="1400" b="1">
                <a:solidFill>
                  <a:srgbClr val="008000"/>
                </a:solidFill>
                <a:latin typeface="Courier New" pitchFamily="49" charset="0"/>
                <a:cs typeface="Courier New" pitchFamily="49" charset="0"/>
              </a:rPr>
              <a:t>3463248</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15 </a:t>
            </a:r>
            <a:r>
              <a:rPr lang="en-US" altLang="el-GR" sz="1400" b="1">
                <a:solidFill>
                  <a:srgbClr val="FF0000"/>
                </a:solidFill>
                <a:latin typeface="Courier New" pitchFamily="49" charset="0"/>
                <a:cs typeface="Courier New" pitchFamily="49" charset="0"/>
              </a:rPr>
              <a:t>3.14159265</a:t>
            </a:r>
            <a:r>
              <a:rPr lang="en-US" altLang="el-GR" sz="1400" b="1">
                <a:solidFill>
                  <a:srgbClr val="008000"/>
                </a:solidFill>
                <a:latin typeface="Courier New" pitchFamily="49" charset="0"/>
                <a:cs typeface="Courier New" pitchFamily="49" charset="0"/>
              </a:rPr>
              <a:t>4807589</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16 </a:t>
            </a:r>
            <a:r>
              <a:rPr lang="en-US" altLang="el-GR" sz="1400" b="1">
                <a:solidFill>
                  <a:srgbClr val="FF0000"/>
                </a:solidFill>
                <a:latin typeface="Courier New" pitchFamily="49" charset="0"/>
                <a:cs typeface="Courier New" pitchFamily="49" charset="0"/>
              </a:rPr>
              <a:t>3.14159264</a:t>
            </a:r>
            <a:r>
              <a:rPr lang="en-US" altLang="el-GR" sz="1400" b="1">
                <a:solidFill>
                  <a:srgbClr val="008000"/>
                </a:solidFill>
                <a:latin typeface="Courier New" pitchFamily="49" charset="0"/>
                <a:cs typeface="Courier New" pitchFamily="49" charset="0"/>
              </a:rPr>
              <a:t>5321215</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17 </a:t>
            </a:r>
            <a:r>
              <a:rPr lang="en-US" altLang="el-GR" sz="1400" b="1">
                <a:solidFill>
                  <a:srgbClr val="FF0000"/>
                </a:solidFill>
                <a:latin typeface="Courier New" pitchFamily="49" charset="0"/>
                <a:cs typeface="Courier New" pitchFamily="49" charset="0"/>
              </a:rPr>
              <a:t>3.1415926</a:t>
            </a:r>
            <a:r>
              <a:rPr lang="en-US" altLang="el-GR" sz="1400" b="1">
                <a:solidFill>
                  <a:srgbClr val="008000"/>
                </a:solidFill>
                <a:latin typeface="Courier New" pitchFamily="49" charset="0"/>
                <a:cs typeface="Courier New" pitchFamily="49" charset="0"/>
              </a:rPr>
              <a:t>07375720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18 </a:t>
            </a:r>
            <a:r>
              <a:rPr lang="en-US" altLang="el-GR" sz="1400" b="1">
                <a:solidFill>
                  <a:srgbClr val="FF0000"/>
                </a:solidFill>
                <a:latin typeface="Courier New" pitchFamily="49" charset="0"/>
                <a:cs typeface="Courier New" pitchFamily="49" charset="0"/>
              </a:rPr>
              <a:t>3.141592</a:t>
            </a:r>
            <a:r>
              <a:rPr lang="en-US" altLang="el-GR" sz="1400" b="1">
                <a:solidFill>
                  <a:srgbClr val="008000"/>
                </a:solidFill>
                <a:latin typeface="Courier New" pitchFamily="49" charset="0"/>
                <a:cs typeface="Courier New" pitchFamily="49" charset="0"/>
              </a:rPr>
              <a:t>910939673</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19 </a:t>
            </a:r>
            <a:r>
              <a:rPr lang="en-US" altLang="el-GR" sz="1400" b="1">
                <a:solidFill>
                  <a:srgbClr val="FF0000"/>
                </a:solidFill>
                <a:latin typeface="Courier New" pitchFamily="49" charset="0"/>
                <a:cs typeface="Courier New" pitchFamily="49" charset="0"/>
              </a:rPr>
              <a:t>3.14159</a:t>
            </a:r>
            <a:r>
              <a:rPr lang="en-US" altLang="el-GR" sz="1400" b="1">
                <a:solidFill>
                  <a:srgbClr val="008000"/>
                </a:solidFill>
                <a:latin typeface="Courier New" pitchFamily="49" charset="0"/>
                <a:cs typeface="Courier New" pitchFamily="49" charset="0"/>
              </a:rPr>
              <a:t>4125195191</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20 </a:t>
            </a:r>
            <a:r>
              <a:rPr lang="en-US" altLang="el-GR" sz="1400" b="1">
                <a:solidFill>
                  <a:srgbClr val="FF0000"/>
                </a:solidFill>
                <a:latin typeface="Courier New" pitchFamily="49" charset="0"/>
                <a:cs typeface="Courier New" pitchFamily="49" charset="0"/>
              </a:rPr>
              <a:t>3.14159</a:t>
            </a:r>
            <a:r>
              <a:rPr lang="en-US" altLang="el-GR" sz="1400" b="1">
                <a:solidFill>
                  <a:srgbClr val="008000"/>
                </a:solidFill>
                <a:latin typeface="Courier New" pitchFamily="49" charset="0"/>
                <a:cs typeface="Courier New" pitchFamily="49" charset="0"/>
              </a:rPr>
              <a:t>6553704820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21 </a:t>
            </a:r>
            <a:r>
              <a:rPr lang="en-US" altLang="el-GR" sz="1400" b="1">
                <a:solidFill>
                  <a:srgbClr val="FF0000"/>
                </a:solidFill>
                <a:latin typeface="Courier New" pitchFamily="49" charset="0"/>
                <a:cs typeface="Courier New" pitchFamily="49" charset="0"/>
              </a:rPr>
              <a:t>3.14159</a:t>
            </a:r>
            <a:r>
              <a:rPr lang="en-US" altLang="el-GR" sz="1400" b="1">
                <a:solidFill>
                  <a:srgbClr val="008000"/>
                </a:solidFill>
                <a:latin typeface="Courier New" pitchFamily="49" charset="0"/>
                <a:cs typeface="Courier New" pitchFamily="49" charset="0"/>
              </a:rPr>
              <a:t>6553704820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22 </a:t>
            </a:r>
            <a:r>
              <a:rPr lang="en-US" altLang="el-GR" sz="1400" b="1">
                <a:solidFill>
                  <a:srgbClr val="FF0000"/>
                </a:solidFill>
                <a:latin typeface="Courier New" pitchFamily="49" charset="0"/>
                <a:cs typeface="Courier New" pitchFamily="49" charset="0"/>
              </a:rPr>
              <a:t>3.141</a:t>
            </a:r>
            <a:r>
              <a:rPr lang="en-US" altLang="el-GR" sz="1400" b="1">
                <a:solidFill>
                  <a:srgbClr val="008000"/>
                </a:solidFill>
                <a:latin typeface="Courier New" pitchFamily="49" charset="0"/>
                <a:cs typeface="Courier New" pitchFamily="49" charset="0"/>
              </a:rPr>
              <a:t>674265021758</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23 </a:t>
            </a:r>
            <a:r>
              <a:rPr lang="en-US" altLang="el-GR" sz="1400" b="1">
                <a:solidFill>
                  <a:srgbClr val="FF0000"/>
                </a:solidFill>
                <a:latin typeface="Courier New" pitchFamily="49" charset="0"/>
                <a:cs typeface="Courier New" pitchFamily="49" charset="0"/>
              </a:rPr>
              <a:t>3.141</a:t>
            </a:r>
            <a:r>
              <a:rPr lang="en-US" altLang="el-GR" sz="1400" b="1">
                <a:solidFill>
                  <a:srgbClr val="008000"/>
                </a:solidFill>
                <a:latin typeface="Courier New" pitchFamily="49" charset="0"/>
                <a:cs typeface="Courier New" pitchFamily="49" charset="0"/>
              </a:rPr>
              <a:t>829681889202</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24 </a:t>
            </a:r>
            <a:r>
              <a:rPr lang="en-US" altLang="el-GR" sz="1400" b="1">
                <a:solidFill>
                  <a:srgbClr val="FF0000"/>
                </a:solidFill>
                <a:latin typeface="Courier New" pitchFamily="49" charset="0"/>
                <a:cs typeface="Courier New" pitchFamily="49" charset="0"/>
              </a:rPr>
              <a:t>3.14</a:t>
            </a:r>
            <a:r>
              <a:rPr lang="en-US" altLang="el-GR" sz="1400" b="1">
                <a:solidFill>
                  <a:srgbClr val="008000"/>
                </a:solidFill>
                <a:latin typeface="Courier New" pitchFamily="49" charset="0"/>
                <a:cs typeface="Courier New" pitchFamily="49" charset="0"/>
              </a:rPr>
              <a:t>2451272494134</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25 </a:t>
            </a:r>
            <a:r>
              <a:rPr lang="en-US" altLang="el-GR" sz="1400" b="1">
                <a:solidFill>
                  <a:srgbClr val="FF0000"/>
                </a:solidFill>
                <a:latin typeface="Courier New" pitchFamily="49" charset="0"/>
                <a:cs typeface="Courier New" pitchFamily="49" charset="0"/>
              </a:rPr>
              <a:t>3.14</a:t>
            </a:r>
            <a:r>
              <a:rPr lang="en-US" altLang="el-GR" sz="1400" b="1">
                <a:solidFill>
                  <a:srgbClr val="008000"/>
                </a:solidFill>
                <a:latin typeface="Courier New" pitchFamily="49" charset="0"/>
                <a:cs typeface="Courier New" pitchFamily="49" charset="0"/>
              </a:rPr>
              <a:t>2451272494134</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26 </a:t>
            </a:r>
            <a:r>
              <a:rPr lang="en-US" altLang="el-GR" sz="1400" b="1">
                <a:solidFill>
                  <a:srgbClr val="FF0000"/>
                </a:solidFill>
                <a:latin typeface="Courier New" pitchFamily="49" charset="0"/>
                <a:cs typeface="Courier New" pitchFamily="49" charset="0"/>
              </a:rPr>
              <a:t>3.1</a:t>
            </a:r>
            <a:r>
              <a:rPr lang="en-US" altLang="el-GR" sz="1400" b="1">
                <a:solidFill>
                  <a:srgbClr val="008000"/>
                </a:solidFill>
                <a:latin typeface="Courier New" pitchFamily="49" charset="0"/>
                <a:cs typeface="Courier New" pitchFamily="49" charset="0"/>
              </a:rPr>
              <a:t>62277660168380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27 </a:t>
            </a:r>
            <a:r>
              <a:rPr lang="en-US" altLang="el-GR" sz="1400" b="1">
                <a:solidFill>
                  <a:srgbClr val="FF0000"/>
                </a:solidFill>
                <a:latin typeface="Courier New" pitchFamily="49" charset="0"/>
                <a:cs typeface="Courier New" pitchFamily="49" charset="0"/>
              </a:rPr>
              <a:t>3.1</a:t>
            </a:r>
            <a:r>
              <a:rPr lang="en-US" altLang="el-GR" sz="1400" b="1">
                <a:solidFill>
                  <a:srgbClr val="008000"/>
                </a:solidFill>
                <a:latin typeface="Courier New" pitchFamily="49" charset="0"/>
                <a:cs typeface="Courier New" pitchFamily="49" charset="0"/>
              </a:rPr>
              <a:t>62277660168380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28 </a:t>
            </a:r>
            <a:r>
              <a:rPr lang="en-US" altLang="el-GR" sz="1400" b="1">
                <a:solidFill>
                  <a:srgbClr val="FF0000"/>
                </a:solidFill>
                <a:latin typeface="Courier New" pitchFamily="49" charset="0"/>
                <a:cs typeface="Courier New" pitchFamily="49" charset="0"/>
              </a:rPr>
              <a:t>3.</a:t>
            </a:r>
            <a:r>
              <a:rPr lang="en-US" altLang="el-GR" sz="1400" b="1">
                <a:solidFill>
                  <a:srgbClr val="008000"/>
                </a:solidFill>
                <a:latin typeface="Courier New" pitchFamily="49" charset="0"/>
                <a:cs typeface="Courier New" pitchFamily="49" charset="0"/>
              </a:rPr>
              <a:t>464101615137754</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29 </a:t>
            </a:r>
            <a:r>
              <a:rPr lang="en-US" altLang="el-GR" sz="1400" b="1">
                <a:solidFill>
                  <a:srgbClr val="008000"/>
                </a:solidFill>
                <a:latin typeface="Courier New" pitchFamily="49" charset="0"/>
                <a:cs typeface="Courier New" pitchFamily="49" charset="0"/>
              </a:rPr>
              <a:t>4.000000000000000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30 </a:t>
            </a:r>
            <a:r>
              <a:rPr lang="en-US" altLang="el-GR" sz="1400" b="1">
                <a:solidFill>
                  <a:srgbClr val="008000"/>
                </a:solidFill>
                <a:latin typeface="Courier New" pitchFamily="49" charset="0"/>
                <a:cs typeface="Courier New" pitchFamily="49" charset="0"/>
              </a:rPr>
              <a:t>0.000000000000000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31 </a:t>
            </a:r>
            <a:r>
              <a:rPr lang="en-US" altLang="el-GR" sz="1400" b="1">
                <a:solidFill>
                  <a:srgbClr val="008000"/>
                </a:solidFill>
                <a:latin typeface="Courier New" pitchFamily="49" charset="0"/>
                <a:cs typeface="Courier New" pitchFamily="49" charset="0"/>
              </a:rPr>
              <a:t>0.000000000000000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 . .</a:t>
            </a:r>
            <a:endParaRPr lang="en-US" altLang="el-GR" sz="1400">
              <a:latin typeface="Courier New" pitchFamily="49" charset="0"/>
              <a:cs typeface="Courier New" pitchFamily="49" charset="0"/>
            </a:endParaRPr>
          </a:p>
        </p:txBody>
      </p:sp>
      <p:sp>
        <p:nvSpPr>
          <p:cNvPr id="15364" name="Text Box 4"/>
          <p:cNvSpPr txBox="1">
            <a:spLocks noChangeArrowheads="1"/>
          </p:cNvSpPr>
          <p:nvPr/>
        </p:nvSpPr>
        <p:spPr bwMode="auto">
          <a:xfrm>
            <a:off x="3505200" y="381000"/>
            <a:ext cx="48768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eaLnBrk="1" hangingPunct="1">
              <a:spcBef>
                <a:spcPct val="0"/>
              </a:spcBef>
              <a:buFontTx/>
              <a:buNone/>
            </a:pPr>
            <a:r>
              <a:rPr lang="en-US" altLang="el-GR" sz="3200">
                <a:latin typeface="Arno Pro Caption" pitchFamily="18" charset="0"/>
              </a:rPr>
              <a:t>Result of 15 digit computation</a:t>
            </a:r>
          </a:p>
        </p:txBody>
      </p:sp>
      <p:sp>
        <p:nvSpPr>
          <p:cNvPr id="15365" name="Text Box 5"/>
          <p:cNvSpPr txBox="1">
            <a:spLocks noChangeArrowheads="1"/>
          </p:cNvSpPr>
          <p:nvPr/>
        </p:nvSpPr>
        <p:spPr bwMode="auto">
          <a:xfrm>
            <a:off x="3048000" y="2286000"/>
            <a:ext cx="369728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3200">
                <a:solidFill>
                  <a:srgbClr val="FF0000"/>
                </a:solidFill>
                <a:latin typeface="Arno Pro Caption" pitchFamily="18" charset="0"/>
              </a:rPr>
              <a:t>Red</a:t>
            </a:r>
            <a:r>
              <a:rPr lang="en-US" altLang="el-GR" sz="3200">
                <a:latin typeface="Arno Pro Caption" pitchFamily="18" charset="0"/>
              </a:rPr>
              <a:t> digits are correct</a:t>
            </a:r>
          </a:p>
        </p:txBody>
      </p:sp>
      <p:sp>
        <p:nvSpPr>
          <p:cNvPr id="15366" name="Text Box 6"/>
          <p:cNvSpPr txBox="1">
            <a:spLocks noChangeArrowheads="1"/>
          </p:cNvSpPr>
          <p:nvPr/>
        </p:nvSpPr>
        <p:spPr bwMode="auto">
          <a:xfrm>
            <a:off x="3200400" y="3657600"/>
            <a:ext cx="51054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3200">
                <a:latin typeface="Arno Pro Caption" pitchFamily="18" charset="0"/>
              </a:rPr>
              <a:t>Black and </a:t>
            </a:r>
            <a:r>
              <a:rPr lang="en-US" altLang="el-GR" sz="3200">
                <a:solidFill>
                  <a:srgbClr val="336600"/>
                </a:solidFill>
                <a:latin typeface="Arno Pro Caption" pitchFamily="18" charset="0"/>
              </a:rPr>
              <a:t>green</a:t>
            </a:r>
            <a:r>
              <a:rPr lang="en-US" altLang="el-GR" sz="3200">
                <a:latin typeface="Arno Pro Caption" pitchFamily="18" charset="0"/>
              </a:rPr>
              <a:t> digits are incorrect</a:t>
            </a:r>
          </a:p>
        </p:txBody>
      </p:sp>
      <p:sp>
        <p:nvSpPr>
          <p:cNvPr id="15367" name="Rectangle 7"/>
          <p:cNvSpPr>
            <a:spLocks noChangeArrowheads="1"/>
          </p:cNvSpPr>
          <p:nvPr/>
        </p:nvSpPr>
        <p:spPr bwMode="auto">
          <a:xfrm>
            <a:off x="5410200" y="5791200"/>
            <a:ext cx="12827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3200">
                <a:latin typeface="Arno Pro Caption" pitchFamily="18" charset="0"/>
                <a:cs typeface="Times New Roman" pitchFamily="18" charset="0"/>
              </a:rPr>
              <a:t>π = 0 ?</a:t>
            </a:r>
          </a:p>
        </p:txBody>
      </p:sp>
      <p:sp>
        <p:nvSpPr>
          <p:cNvPr id="15368" name="Line 9"/>
          <p:cNvSpPr>
            <a:spLocks noChangeShapeType="1"/>
          </p:cNvSpPr>
          <p:nvPr/>
        </p:nvSpPr>
        <p:spPr bwMode="auto">
          <a:xfrm>
            <a:off x="2771775" y="6248400"/>
            <a:ext cx="2438400" cy="0"/>
          </a:xfrm>
          <a:prstGeom prst="line">
            <a:avLst/>
          </a:prstGeom>
          <a:noFill/>
          <a:ln w="38100">
            <a:solidFill>
              <a:srgbClr val="CC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 name="Slide Number Placeholder 1"/>
          <p:cNvSpPr>
            <a:spLocks noGrp="1"/>
          </p:cNvSpPr>
          <p:nvPr>
            <p:ph type="sldNum" sz="quarter" idx="11"/>
          </p:nvPr>
        </p:nvSpPr>
        <p:spPr/>
        <p:txBody>
          <a:bodyPr/>
          <a:lstStyle/>
          <a:p>
            <a:pPr>
              <a:defRPr/>
            </a:pPr>
            <a:fld id="{9D555599-29F1-4035-A892-8C3BA0CF8441}" type="slidenum">
              <a:rPr lang="el-GR" smtClean="0"/>
              <a:pPr>
                <a:defRPr/>
              </a:pPr>
              <a:t>39</a:t>
            </a:fld>
            <a:endParaRPr lang="el-G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endParaRPr lang="el-GR"/>
          </a:p>
        </p:txBody>
      </p:sp>
      <p:sp>
        <p:nvSpPr>
          <p:cNvPr id="6" name="Θέση κειμένου 5"/>
          <p:cNvSpPr>
            <a:spLocks noGrp="1"/>
          </p:cNvSpPr>
          <p:nvPr>
            <p:ph type="body" idx="1"/>
          </p:nvPr>
        </p:nvSpPr>
        <p:spPr/>
        <p:txBody>
          <a:bodyPr/>
          <a:lstStyle/>
          <a:p>
            <a:r>
              <a:rPr lang="en-US" sz="4400" dirty="0" smtClean="0">
                <a:solidFill>
                  <a:srgbClr val="C00000"/>
                </a:solidFill>
                <a:latin typeface="Arno Pro Caption" pitchFamily="18" charset="0"/>
              </a:rPr>
              <a:t>INDUSTRY 4.0</a:t>
            </a:r>
            <a:endParaRPr lang="el-GR" sz="4400" dirty="0">
              <a:solidFill>
                <a:srgbClr val="C00000"/>
              </a:solidFill>
              <a:latin typeface="Arno Pro Caption" pitchFamily="18" charset="0"/>
            </a:endParaRPr>
          </a:p>
        </p:txBody>
      </p:sp>
      <p:sp>
        <p:nvSpPr>
          <p:cNvPr id="4" name="Θέση αριθμού διαφάνειας 3"/>
          <p:cNvSpPr>
            <a:spLocks noGrp="1"/>
          </p:cNvSpPr>
          <p:nvPr>
            <p:ph type="sldNum" sz="quarter" idx="11"/>
          </p:nvPr>
        </p:nvSpPr>
        <p:spPr/>
        <p:txBody>
          <a:bodyPr/>
          <a:lstStyle/>
          <a:p>
            <a:fld id="{A5F89C2E-FB88-47B1-A2EE-B56CDA192240}" type="slidenum">
              <a:rPr lang="en-US" altLang="zh-TW" smtClean="0"/>
              <a:pPr/>
              <a:t>4</a:t>
            </a:fld>
            <a:endParaRPr lang="en-US" altLang="zh-TW"/>
          </a:p>
        </p:txBody>
      </p:sp>
    </p:spTree>
    <p:extLst>
      <p:ext uri="{BB962C8B-B14F-4D97-AF65-F5344CB8AC3E}">
        <p14:creationId xmlns:p14="http://schemas.microsoft.com/office/powerpoint/2010/main" val="3234583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752600" y="990600"/>
            <a:ext cx="42386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3600">
                <a:latin typeface="Arno Pro Caption" pitchFamily="18" charset="0"/>
              </a:rPr>
              <a:t>Where’s the problem?</a:t>
            </a:r>
          </a:p>
        </p:txBody>
      </p:sp>
      <p:sp>
        <p:nvSpPr>
          <p:cNvPr id="16387" name="Rectangle 3"/>
          <p:cNvSpPr>
            <a:spLocks noChangeArrowheads="1"/>
          </p:cNvSpPr>
          <p:nvPr/>
        </p:nvSpPr>
        <p:spPr bwMode="auto">
          <a:xfrm>
            <a:off x="4125913"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graphicFrame>
        <p:nvGraphicFramePr>
          <p:cNvPr id="16388" name="Object 4"/>
          <p:cNvGraphicFramePr>
            <a:graphicFrameLocks noChangeAspect="1"/>
          </p:cNvGraphicFramePr>
          <p:nvPr/>
        </p:nvGraphicFramePr>
        <p:xfrm>
          <a:off x="2627313" y="3500438"/>
          <a:ext cx="3798887" cy="973137"/>
        </p:xfrm>
        <a:graphic>
          <a:graphicData uri="http://schemas.openxmlformats.org/presentationml/2006/ole">
            <mc:AlternateContent xmlns:mc="http://schemas.openxmlformats.org/markup-compatibility/2006">
              <mc:Choice xmlns:v="urn:schemas-microsoft-com:vml" Requires="v">
                <p:oleObj spid="_x0000_s16532" r:id="rId3" imgW="889000" imgH="228600" progId="Equation.DSMT4">
                  <p:embed/>
                </p:oleObj>
              </mc:Choice>
              <mc:Fallback>
                <p:oleObj r:id="rId3" imgW="889000" imgH="22860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3500438"/>
                        <a:ext cx="3798887" cy="973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389" name="Object 5"/>
          <p:cNvGraphicFramePr>
            <a:graphicFrameLocks noChangeAspect="1"/>
          </p:cNvGraphicFramePr>
          <p:nvPr/>
        </p:nvGraphicFramePr>
        <p:xfrm>
          <a:off x="2317750" y="1836738"/>
          <a:ext cx="4267200" cy="1477962"/>
        </p:xfrm>
        <a:graphic>
          <a:graphicData uri="http://schemas.openxmlformats.org/presentationml/2006/ole">
            <mc:AlternateContent xmlns:mc="http://schemas.openxmlformats.org/markup-compatibility/2006">
              <mc:Choice xmlns:v="urn:schemas-microsoft-com:vml" Requires="v">
                <p:oleObj spid="_x0000_s16533" r:id="rId5" imgW="1803400" imgH="622300" progId="Equation.DSMT4">
                  <p:embed/>
                </p:oleObj>
              </mc:Choice>
              <mc:Fallback>
                <p:oleObj r:id="rId5" imgW="1803400" imgH="62230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7750" y="1836738"/>
                        <a:ext cx="4267200" cy="1477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390" name="Text Box 6"/>
          <p:cNvSpPr txBox="1">
            <a:spLocks noChangeArrowheads="1"/>
          </p:cNvSpPr>
          <p:nvPr/>
        </p:nvSpPr>
        <p:spPr bwMode="auto">
          <a:xfrm>
            <a:off x="2411413" y="4618038"/>
            <a:ext cx="3805237"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3600">
                <a:latin typeface="Arno Pro Caption" pitchFamily="18" charset="0"/>
              </a:rPr>
              <a:t>is calculated as zero</a:t>
            </a:r>
          </a:p>
        </p:txBody>
      </p:sp>
      <p:sp>
        <p:nvSpPr>
          <p:cNvPr id="2" name="Slide Number Placeholder 1"/>
          <p:cNvSpPr>
            <a:spLocks noGrp="1"/>
          </p:cNvSpPr>
          <p:nvPr>
            <p:ph type="sldNum" sz="quarter" idx="11"/>
          </p:nvPr>
        </p:nvSpPr>
        <p:spPr/>
        <p:txBody>
          <a:bodyPr/>
          <a:lstStyle/>
          <a:p>
            <a:pPr>
              <a:defRPr/>
            </a:pPr>
            <a:fld id="{1B1231C3-8608-4155-B077-1A55F992D9B1}" type="slidenum">
              <a:rPr lang="el-GR" smtClean="0"/>
              <a:pPr>
                <a:defRPr/>
              </a:pPr>
              <a:t>40</a:t>
            </a:fld>
            <a:endParaRPr lang="el-G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2590800" y="1524000"/>
          <a:ext cx="3798888" cy="973138"/>
        </p:xfrm>
        <a:graphic>
          <a:graphicData uri="http://schemas.openxmlformats.org/presentationml/2006/ole">
            <mc:AlternateContent xmlns:mc="http://schemas.openxmlformats.org/markup-compatibility/2006">
              <mc:Choice xmlns:v="urn:schemas-microsoft-com:vml" Requires="v">
                <p:oleObj spid="_x0000_s17556" r:id="rId3" imgW="889000" imgH="228600" progId="Equation.DSMT4">
                  <p:embed/>
                </p:oleObj>
              </mc:Choice>
              <mc:Fallback>
                <p:oleObj r:id="rId3" imgW="889000" imgH="2286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524000"/>
                        <a:ext cx="3798888" cy="973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1" name="Text Box 3"/>
          <p:cNvSpPr txBox="1">
            <a:spLocks noChangeArrowheads="1"/>
          </p:cNvSpPr>
          <p:nvPr/>
        </p:nvSpPr>
        <p:spPr bwMode="auto">
          <a:xfrm>
            <a:off x="2895600" y="457200"/>
            <a:ext cx="255746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3600">
                <a:latin typeface="Arno Pro Caption" pitchFamily="18" charset="0"/>
              </a:rPr>
              <a:t>Let’s replace</a:t>
            </a:r>
          </a:p>
        </p:txBody>
      </p:sp>
      <p:sp>
        <p:nvSpPr>
          <p:cNvPr id="17412" name="Text Box 4"/>
          <p:cNvSpPr txBox="1">
            <a:spLocks noChangeArrowheads="1"/>
          </p:cNvSpPr>
          <p:nvPr/>
        </p:nvSpPr>
        <p:spPr bwMode="auto">
          <a:xfrm>
            <a:off x="1295400" y="2819400"/>
            <a:ext cx="6629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eaLnBrk="1" hangingPunct="1">
              <a:spcBef>
                <a:spcPct val="0"/>
              </a:spcBef>
              <a:buFontTx/>
              <a:buNone/>
            </a:pPr>
            <a:r>
              <a:rPr lang="en-US" altLang="el-GR" sz="3600">
                <a:latin typeface="Arno Pro Caption" pitchFamily="18" charset="0"/>
              </a:rPr>
              <a:t>with the algebraically identical expression</a:t>
            </a:r>
          </a:p>
        </p:txBody>
      </p:sp>
      <p:sp>
        <p:nvSpPr>
          <p:cNvPr id="17413" name="Rectangle 6"/>
          <p:cNvSpPr>
            <a:spLocks noChangeArrowheads="1"/>
          </p:cNvSpPr>
          <p:nvPr/>
        </p:nvSpPr>
        <p:spPr bwMode="auto">
          <a:xfrm>
            <a:off x="4114800" y="3219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graphicFrame>
        <p:nvGraphicFramePr>
          <p:cNvPr id="17414" name="Object 5"/>
          <p:cNvGraphicFramePr>
            <a:graphicFrameLocks noChangeAspect="1"/>
          </p:cNvGraphicFramePr>
          <p:nvPr/>
        </p:nvGraphicFramePr>
        <p:xfrm>
          <a:off x="3276600" y="4149725"/>
          <a:ext cx="2667000" cy="1222375"/>
        </p:xfrm>
        <a:graphic>
          <a:graphicData uri="http://schemas.openxmlformats.org/presentationml/2006/ole">
            <mc:AlternateContent xmlns:mc="http://schemas.openxmlformats.org/markup-compatibility/2006">
              <mc:Choice xmlns:v="urn:schemas-microsoft-com:vml" Requires="v">
                <p:oleObj spid="_x0000_s17557" r:id="rId5" imgW="914400" imgH="419100" progId="Equation.DSMT4">
                  <p:embed/>
                </p:oleObj>
              </mc:Choice>
              <mc:Fallback>
                <p:oleObj r:id="rId5" imgW="914400" imgH="41910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4149725"/>
                        <a:ext cx="2667000" cy="1222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lide Number Placeholder 1"/>
          <p:cNvSpPr>
            <a:spLocks noGrp="1"/>
          </p:cNvSpPr>
          <p:nvPr>
            <p:ph type="sldNum" sz="quarter" idx="11"/>
          </p:nvPr>
        </p:nvSpPr>
        <p:spPr/>
        <p:txBody>
          <a:bodyPr/>
          <a:lstStyle/>
          <a:p>
            <a:pPr>
              <a:defRPr/>
            </a:pPr>
            <a:fld id="{FA86791B-6ABB-49F4-AEED-F352BF6D0516}" type="slidenum">
              <a:rPr lang="el-GR" smtClean="0"/>
              <a:pPr>
                <a:defRPr/>
              </a:pPr>
              <a:t>41</a:t>
            </a:fld>
            <a:endParaRPr lang="el-G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590800" y="762000"/>
            <a:ext cx="2884488"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3600">
                <a:latin typeface="Arno Pro Caption" pitchFamily="18" charset="0"/>
              </a:rPr>
              <a:t>New iteration:</a:t>
            </a:r>
          </a:p>
        </p:txBody>
      </p:sp>
      <p:sp>
        <p:nvSpPr>
          <p:cNvPr id="18435" name="Rectangle 3"/>
          <p:cNvSpPr>
            <a:spLocks noChangeArrowheads="1"/>
          </p:cNvSpPr>
          <p:nvPr/>
        </p:nvSpPr>
        <p:spPr bwMode="auto">
          <a:xfrm>
            <a:off x="3668713" y="3116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18436" name="Rectangle 5"/>
          <p:cNvSpPr>
            <a:spLocks noChangeArrowheads="1"/>
          </p:cNvSpPr>
          <p:nvPr/>
        </p:nvSpPr>
        <p:spPr bwMode="auto">
          <a:xfrm>
            <a:off x="4259263" y="3341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graphicFrame>
        <p:nvGraphicFramePr>
          <p:cNvPr id="18437" name="Object 6"/>
          <p:cNvGraphicFramePr>
            <a:graphicFrameLocks noChangeAspect="1"/>
          </p:cNvGraphicFramePr>
          <p:nvPr/>
        </p:nvGraphicFramePr>
        <p:xfrm>
          <a:off x="2743200" y="2895600"/>
          <a:ext cx="1074738" cy="300038"/>
        </p:xfrm>
        <a:graphic>
          <a:graphicData uri="http://schemas.openxmlformats.org/presentationml/2006/ole">
            <mc:AlternateContent xmlns:mc="http://schemas.openxmlformats.org/markup-compatibility/2006">
              <mc:Choice xmlns:v="urn:schemas-microsoft-com:vml" Requires="v">
                <p:oleObj spid="_x0000_s18654" r:id="rId3" imgW="621760" imgH="177646" progId="Equation.DSMT4">
                  <p:embed/>
                </p:oleObj>
              </mc:Choice>
              <mc:Fallback>
                <p:oleObj r:id="rId3" imgW="621760" imgH="177646" progId="Equation.DSMT4">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895600"/>
                        <a:ext cx="1074738" cy="300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38" name="Rectangle 7"/>
          <p:cNvSpPr>
            <a:spLocks noChangeArrowheads="1"/>
          </p:cNvSpPr>
          <p:nvPr/>
        </p:nvSpPr>
        <p:spPr bwMode="auto">
          <a:xfrm>
            <a:off x="4267200" y="3306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graphicFrame>
        <p:nvGraphicFramePr>
          <p:cNvPr id="18439" name="Object 8"/>
          <p:cNvGraphicFramePr>
            <a:graphicFrameLocks noChangeAspect="1"/>
          </p:cNvGraphicFramePr>
          <p:nvPr/>
        </p:nvGraphicFramePr>
        <p:xfrm>
          <a:off x="2667000" y="1828800"/>
          <a:ext cx="1371600" cy="549275"/>
        </p:xfrm>
        <a:graphic>
          <a:graphicData uri="http://schemas.openxmlformats.org/presentationml/2006/ole">
            <mc:AlternateContent xmlns:mc="http://schemas.openxmlformats.org/markup-compatibility/2006">
              <mc:Choice xmlns:v="urn:schemas-microsoft-com:vml" Requires="v">
                <p:oleObj spid="_x0000_s18655" r:id="rId5" imgW="609336" imgH="241195" progId="Equation.DSMT4">
                  <p:embed/>
                </p:oleObj>
              </mc:Choice>
              <mc:Fallback>
                <p:oleObj r:id="rId5" imgW="609336" imgH="241195" progId="Equation.DSMT4">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828800"/>
                        <a:ext cx="1371600" cy="549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40" name="Rectangle 10"/>
          <p:cNvSpPr>
            <a:spLocks noChangeArrowheads="1"/>
          </p:cNvSpPr>
          <p:nvPr/>
        </p:nvSpPr>
        <p:spPr bwMode="auto">
          <a:xfrm>
            <a:off x="3798888" y="3094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graphicFrame>
        <p:nvGraphicFramePr>
          <p:cNvPr id="18441" name="Object 9"/>
          <p:cNvGraphicFramePr>
            <a:graphicFrameLocks noChangeAspect="1"/>
          </p:cNvGraphicFramePr>
          <p:nvPr/>
        </p:nvGraphicFramePr>
        <p:xfrm>
          <a:off x="3352800" y="3581400"/>
          <a:ext cx="3744913" cy="1622425"/>
        </p:xfrm>
        <a:graphic>
          <a:graphicData uri="http://schemas.openxmlformats.org/presentationml/2006/ole">
            <mc:AlternateContent xmlns:mc="http://schemas.openxmlformats.org/markup-compatibility/2006">
              <mc:Choice xmlns:v="urn:schemas-microsoft-com:vml" Requires="v">
                <p:oleObj spid="_x0000_s18656" r:id="rId7" imgW="1548728" imgH="672808" progId="Equation.DSMT4">
                  <p:embed/>
                </p:oleObj>
              </mc:Choice>
              <mc:Fallback>
                <p:oleObj r:id="rId7" imgW="1548728" imgH="672808" progId="Equation.DSMT4">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3581400"/>
                        <a:ext cx="3744913" cy="1622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442" name="Text Box 11"/>
          <p:cNvSpPr txBox="1">
            <a:spLocks noChangeArrowheads="1"/>
          </p:cNvSpPr>
          <p:nvPr/>
        </p:nvSpPr>
        <p:spPr bwMode="auto">
          <a:xfrm>
            <a:off x="4419600" y="5791200"/>
            <a:ext cx="24415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3600">
                <a:latin typeface="Arno Pro Caption" pitchFamily="18" charset="0"/>
              </a:rPr>
              <a:t>results in …</a:t>
            </a:r>
          </a:p>
        </p:txBody>
      </p:sp>
      <p:sp>
        <p:nvSpPr>
          <p:cNvPr id="2" name="Slide Number Placeholder 1"/>
          <p:cNvSpPr>
            <a:spLocks noGrp="1"/>
          </p:cNvSpPr>
          <p:nvPr>
            <p:ph type="sldNum" sz="quarter" idx="11"/>
          </p:nvPr>
        </p:nvSpPr>
        <p:spPr/>
        <p:txBody>
          <a:bodyPr/>
          <a:lstStyle/>
          <a:p>
            <a:pPr>
              <a:defRPr/>
            </a:pPr>
            <a:fld id="{A09E7DC9-35F1-494E-9524-2FF3F6B9A64A}" type="slidenum">
              <a:rPr lang="el-GR" smtClean="0"/>
              <a:pPr>
                <a:defRPr/>
              </a:pPr>
              <a:t>42</a:t>
            </a:fld>
            <a:endParaRPr lang="el-G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685800" y="228600"/>
            <a:ext cx="3505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endParaRPr lang="el-GR" altLang="el-GR" sz="1800">
              <a:latin typeface="Times New Roman" pitchFamily="18" charset="0"/>
            </a:endParaRPr>
          </a:p>
        </p:txBody>
      </p:sp>
      <p:sp>
        <p:nvSpPr>
          <p:cNvPr id="19459" name="Rectangle 3"/>
          <p:cNvSpPr>
            <a:spLocks noChangeArrowheads="1"/>
          </p:cNvSpPr>
          <p:nvPr/>
        </p:nvSpPr>
        <p:spPr bwMode="auto">
          <a:xfrm>
            <a:off x="381000" y="171450"/>
            <a:ext cx="2514600" cy="677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1400" b="1">
                <a:latin typeface="Courier New" pitchFamily="49" charset="0"/>
                <a:cs typeface="Courier New" pitchFamily="49" charset="0"/>
              </a:rPr>
              <a:t>  2 </a:t>
            </a:r>
            <a:r>
              <a:rPr lang="en-US" altLang="el-GR" sz="1400" b="1">
                <a:solidFill>
                  <a:srgbClr val="FF0000"/>
                </a:solidFill>
                <a:latin typeface="Courier New" pitchFamily="49" charset="0"/>
                <a:cs typeface="Courier New" pitchFamily="49" charset="0"/>
              </a:rPr>
              <a:t>2</a:t>
            </a:r>
            <a:r>
              <a:rPr lang="en-US" altLang="el-GR" sz="1400" b="1">
                <a:latin typeface="Courier New" pitchFamily="49" charset="0"/>
                <a:cs typeface="Courier New" pitchFamily="49" charset="0"/>
              </a:rPr>
              <a:t>.828427124746190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3 </a:t>
            </a:r>
            <a:r>
              <a:rPr lang="en-US" altLang="el-GR" sz="1400" b="1">
                <a:solidFill>
                  <a:srgbClr val="FF0000"/>
                </a:solidFill>
                <a:latin typeface="Courier New" pitchFamily="49" charset="0"/>
                <a:cs typeface="Courier New" pitchFamily="49" charset="0"/>
              </a:rPr>
              <a:t>3.0</a:t>
            </a:r>
            <a:r>
              <a:rPr lang="en-US" altLang="el-GR" sz="1400" b="1">
                <a:latin typeface="Courier New" pitchFamily="49" charset="0"/>
                <a:cs typeface="Courier New" pitchFamily="49" charset="0"/>
              </a:rPr>
              <a:t>61467458920719</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4 </a:t>
            </a:r>
            <a:r>
              <a:rPr lang="en-US" altLang="el-GR" sz="1400" b="1">
                <a:solidFill>
                  <a:srgbClr val="FF0000"/>
                </a:solidFill>
                <a:latin typeface="Courier New" pitchFamily="49" charset="0"/>
                <a:cs typeface="Courier New" pitchFamily="49" charset="0"/>
              </a:rPr>
              <a:t>3.1</a:t>
            </a:r>
            <a:r>
              <a:rPr lang="en-US" altLang="el-GR" sz="1400" b="1">
                <a:latin typeface="Courier New" pitchFamily="49" charset="0"/>
                <a:cs typeface="Courier New" pitchFamily="49" charset="0"/>
              </a:rPr>
              <a:t>21445152258053</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5 </a:t>
            </a:r>
            <a:r>
              <a:rPr lang="en-US" altLang="el-GR" sz="1400" b="1">
                <a:solidFill>
                  <a:srgbClr val="FF0000"/>
                </a:solidFill>
                <a:latin typeface="Courier New" pitchFamily="49" charset="0"/>
                <a:cs typeface="Courier New" pitchFamily="49" charset="0"/>
              </a:rPr>
              <a:t>3.13</a:t>
            </a:r>
            <a:r>
              <a:rPr lang="en-US" altLang="el-GR" sz="1400" b="1">
                <a:latin typeface="Courier New" pitchFamily="49" charset="0"/>
                <a:cs typeface="Courier New" pitchFamily="49" charset="0"/>
              </a:rPr>
              <a:t>654849054594</a:t>
            </a:r>
            <a:r>
              <a:rPr lang="en-US" altLang="el-GR" sz="1400" b="1">
                <a:solidFill>
                  <a:srgbClr val="008000"/>
                </a:solidFill>
                <a:latin typeface="Courier New" pitchFamily="49" charset="0"/>
                <a:cs typeface="Courier New" pitchFamily="49" charset="0"/>
              </a:rPr>
              <a:t>1</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6 </a:t>
            </a:r>
            <a:r>
              <a:rPr lang="en-US" altLang="el-GR" sz="1400" b="1">
                <a:solidFill>
                  <a:srgbClr val="FF0000"/>
                </a:solidFill>
                <a:latin typeface="Courier New" pitchFamily="49" charset="0"/>
                <a:cs typeface="Courier New" pitchFamily="49" charset="0"/>
              </a:rPr>
              <a:t>3.14</a:t>
            </a:r>
            <a:r>
              <a:rPr lang="en-US" altLang="el-GR" sz="1400" b="1">
                <a:latin typeface="Courier New" pitchFamily="49" charset="0"/>
                <a:cs typeface="Courier New" pitchFamily="49" charset="0"/>
              </a:rPr>
              <a:t>03311569547</a:t>
            </a:r>
            <a:r>
              <a:rPr lang="en-US" altLang="el-GR" sz="1400" b="1">
                <a:solidFill>
                  <a:srgbClr val="008000"/>
                </a:solidFill>
                <a:latin typeface="Courier New" pitchFamily="49" charset="0"/>
                <a:cs typeface="Courier New" pitchFamily="49" charset="0"/>
              </a:rPr>
              <a:t>39</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7 </a:t>
            </a:r>
            <a:r>
              <a:rPr lang="en-US" altLang="el-GR" sz="1400" b="1">
                <a:solidFill>
                  <a:srgbClr val="FF0000"/>
                </a:solidFill>
                <a:latin typeface="Courier New" pitchFamily="49" charset="0"/>
                <a:cs typeface="Courier New" pitchFamily="49" charset="0"/>
              </a:rPr>
              <a:t>3.141</a:t>
            </a:r>
            <a:r>
              <a:rPr lang="en-US" altLang="el-GR" sz="1400" b="1">
                <a:latin typeface="Courier New" pitchFamily="49" charset="0"/>
                <a:cs typeface="Courier New" pitchFamily="49" charset="0"/>
              </a:rPr>
              <a:t>2772509327</a:t>
            </a:r>
            <a:r>
              <a:rPr lang="en-US" altLang="el-GR" sz="1400" b="1">
                <a:solidFill>
                  <a:srgbClr val="008000"/>
                </a:solidFill>
                <a:latin typeface="Courier New" pitchFamily="49" charset="0"/>
                <a:cs typeface="Courier New" pitchFamily="49" charset="0"/>
              </a:rPr>
              <a:t>57</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8 </a:t>
            </a:r>
            <a:r>
              <a:rPr lang="en-US" altLang="el-GR" sz="1400" b="1">
                <a:solidFill>
                  <a:srgbClr val="FF0000"/>
                </a:solidFill>
                <a:latin typeface="Courier New" pitchFamily="49" charset="0"/>
                <a:cs typeface="Courier New" pitchFamily="49" charset="0"/>
              </a:rPr>
              <a:t>3.1415</a:t>
            </a:r>
            <a:r>
              <a:rPr lang="en-US" altLang="el-GR" sz="1400" b="1">
                <a:latin typeface="Courier New" pitchFamily="49" charset="0"/>
                <a:cs typeface="Courier New" pitchFamily="49" charset="0"/>
              </a:rPr>
              <a:t>13801144</a:t>
            </a:r>
            <a:r>
              <a:rPr lang="en-US" altLang="el-GR" sz="1400" b="1">
                <a:solidFill>
                  <a:srgbClr val="008000"/>
                </a:solidFill>
                <a:latin typeface="Courier New" pitchFamily="49" charset="0"/>
                <a:cs typeface="Courier New" pitchFamily="49" charset="0"/>
              </a:rPr>
              <a:t>145</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9 </a:t>
            </a:r>
            <a:r>
              <a:rPr lang="en-US" altLang="el-GR" sz="1400" b="1">
                <a:solidFill>
                  <a:srgbClr val="FF0000"/>
                </a:solidFill>
                <a:latin typeface="Courier New" pitchFamily="49" charset="0"/>
                <a:cs typeface="Courier New" pitchFamily="49" charset="0"/>
              </a:rPr>
              <a:t>3.1415</a:t>
            </a:r>
            <a:r>
              <a:rPr lang="en-US" altLang="el-GR" sz="1400" b="1">
                <a:latin typeface="Courier New" pitchFamily="49" charset="0"/>
                <a:cs typeface="Courier New" pitchFamily="49" charset="0"/>
              </a:rPr>
              <a:t>72940367</a:t>
            </a:r>
            <a:r>
              <a:rPr lang="en-US" altLang="el-GR" sz="1400" b="1">
                <a:solidFill>
                  <a:srgbClr val="008000"/>
                </a:solidFill>
                <a:latin typeface="Courier New" pitchFamily="49" charset="0"/>
                <a:cs typeface="Courier New" pitchFamily="49" charset="0"/>
              </a:rPr>
              <a:t>883</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10 </a:t>
            </a:r>
            <a:r>
              <a:rPr lang="en-US" altLang="el-GR" sz="1400" b="1">
                <a:solidFill>
                  <a:srgbClr val="FF0000"/>
                </a:solidFill>
                <a:latin typeface="Courier New" pitchFamily="49" charset="0"/>
                <a:cs typeface="Courier New" pitchFamily="49" charset="0"/>
              </a:rPr>
              <a:t>3.14158</a:t>
            </a:r>
            <a:r>
              <a:rPr lang="en-US" altLang="el-GR" sz="1400" b="1">
                <a:latin typeface="Courier New" pitchFamily="49" charset="0"/>
                <a:cs typeface="Courier New" pitchFamily="49" charset="0"/>
              </a:rPr>
              <a:t>772527</a:t>
            </a:r>
            <a:r>
              <a:rPr lang="en-US" altLang="el-GR" sz="1400" b="1">
                <a:solidFill>
                  <a:srgbClr val="008000"/>
                </a:solidFill>
                <a:latin typeface="Courier New" pitchFamily="49" charset="0"/>
                <a:cs typeface="Courier New" pitchFamily="49" charset="0"/>
              </a:rPr>
              <a:t>9961</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11 </a:t>
            </a:r>
            <a:r>
              <a:rPr lang="en-US" altLang="el-GR" sz="1400" b="1">
                <a:solidFill>
                  <a:srgbClr val="FF0000"/>
                </a:solidFill>
                <a:latin typeface="Courier New" pitchFamily="49" charset="0"/>
                <a:cs typeface="Courier New" pitchFamily="49" charset="0"/>
              </a:rPr>
              <a:t>3.14159</a:t>
            </a:r>
            <a:r>
              <a:rPr lang="en-US" altLang="el-GR" sz="1400" b="1">
                <a:latin typeface="Courier New" pitchFamily="49" charset="0"/>
                <a:cs typeface="Courier New" pitchFamily="49" charset="0"/>
              </a:rPr>
              <a:t>14215</a:t>
            </a:r>
            <a:r>
              <a:rPr lang="en-US" altLang="el-GR" sz="1400" b="1">
                <a:solidFill>
                  <a:srgbClr val="008000"/>
                </a:solidFill>
                <a:latin typeface="Courier New" pitchFamily="49" charset="0"/>
                <a:cs typeface="Courier New" pitchFamily="49" charset="0"/>
              </a:rPr>
              <a:t>04635</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12 </a:t>
            </a:r>
            <a:r>
              <a:rPr lang="en-US" altLang="el-GR" sz="1400" b="1">
                <a:solidFill>
                  <a:srgbClr val="FF0000"/>
                </a:solidFill>
                <a:latin typeface="Courier New" pitchFamily="49" charset="0"/>
                <a:cs typeface="Courier New" pitchFamily="49" charset="0"/>
              </a:rPr>
              <a:t>3.141592</a:t>
            </a:r>
            <a:r>
              <a:rPr lang="en-US" altLang="el-GR" sz="1400" b="1">
                <a:latin typeface="Courier New" pitchFamily="49" charset="0"/>
                <a:cs typeface="Courier New" pitchFamily="49" charset="0"/>
              </a:rPr>
              <a:t>3456</a:t>
            </a:r>
            <a:r>
              <a:rPr lang="en-US" altLang="el-GR" sz="1400" b="1">
                <a:solidFill>
                  <a:srgbClr val="008000"/>
                </a:solidFill>
                <a:latin typeface="Courier New" pitchFamily="49" charset="0"/>
                <a:cs typeface="Courier New" pitchFamily="49" charset="0"/>
              </a:rPr>
              <a:t>11077</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13 </a:t>
            </a:r>
            <a:r>
              <a:rPr lang="en-US" altLang="el-GR" sz="1400" b="1">
                <a:solidFill>
                  <a:srgbClr val="FF0000"/>
                </a:solidFill>
                <a:latin typeface="Courier New" pitchFamily="49" charset="0"/>
                <a:cs typeface="Courier New" pitchFamily="49" charset="0"/>
              </a:rPr>
              <a:t>3.1415925</a:t>
            </a:r>
            <a:r>
              <a:rPr lang="en-US" altLang="el-GR" sz="1400" b="1">
                <a:latin typeface="Courier New" pitchFamily="49" charset="0"/>
                <a:cs typeface="Courier New" pitchFamily="49" charset="0"/>
              </a:rPr>
              <a:t>765</a:t>
            </a:r>
            <a:r>
              <a:rPr lang="en-US" altLang="el-GR" sz="1400" b="1">
                <a:solidFill>
                  <a:srgbClr val="008000"/>
                </a:solidFill>
                <a:latin typeface="Courier New" pitchFamily="49" charset="0"/>
                <a:cs typeface="Courier New" pitchFamily="49" charset="0"/>
              </a:rPr>
              <a:t>45004</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14 </a:t>
            </a:r>
            <a:r>
              <a:rPr lang="en-US" altLang="el-GR" sz="1400" b="1">
                <a:solidFill>
                  <a:srgbClr val="FF0000"/>
                </a:solidFill>
                <a:latin typeface="Courier New" pitchFamily="49" charset="0"/>
                <a:cs typeface="Courier New" pitchFamily="49" charset="0"/>
              </a:rPr>
              <a:t>3.1415926</a:t>
            </a:r>
            <a:r>
              <a:rPr lang="en-US" altLang="el-GR" sz="1400" b="1">
                <a:latin typeface="Courier New" pitchFamily="49" charset="0"/>
                <a:cs typeface="Courier New" pitchFamily="49" charset="0"/>
              </a:rPr>
              <a:t>3</a:t>
            </a:r>
            <a:r>
              <a:rPr lang="en-US" altLang="el-GR" sz="1400" b="1">
                <a:solidFill>
                  <a:srgbClr val="008000"/>
                </a:solidFill>
                <a:latin typeface="Courier New" pitchFamily="49" charset="0"/>
                <a:cs typeface="Courier New" pitchFamily="49" charset="0"/>
              </a:rPr>
              <a:t>3463248</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15 </a:t>
            </a:r>
            <a:r>
              <a:rPr lang="en-US" altLang="el-GR" sz="1400" b="1">
                <a:solidFill>
                  <a:srgbClr val="FF0000"/>
                </a:solidFill>
                <a:latin typeface="Courier New" pitchFamily="49" charset="0"/>
                <a:cs typeface="Courier New" pitchFamily="49" charset="0"/>
              </a:rPr>
              <a:t>3.14159265</a:t>
            </a:r>
            <a:r>
              <a:rPr lang="en-US" altLang="el-GR" sz="1400" b="1">
                <a:solidFill>
                  <a:srgbClr val="008000"/>
                </a:solidFill>
                <a:latin typeface="Courier New" pitchFamily="49" charset="0"/>
                <a:cs typeface="Courier New" pitchFamily="49" charset="0"/>
              </a:rPr>
              <a:t>4807589</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16 </a:t>
            </a:r>
            <a:r>
              <a:rPr lang="en-US" altLang="el-GR" sz="1400" b="1">
                <a:solidFill>
                  <a:srgbClr val="FF0000"/>
                </a:solidFill>
                <a:latin typeface="Courier New" pitchFamily="49" charset="0"/>
                <a:cs typeface="Courier New" pitchFamily="49" charset="0"/>
              </a:rPr>
              <a:t>3.14159264</a:t>
            </a:r>
            <a:r>
              <a:rPr lang="en-US" altLang="el-GR" sz="1400" b="1">
                <a:solidFill>
                  <a:srgbClr val="008000"/>
                </a:solidFill>
                <a:latin typeface="Courier New" pitchFamily="49" charset="0"/>
                <a:cs typeface="Courier New" pitchFamily="49" charset="0"/>
              </a:rPr>
              <a:t>5321215</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17 </a:t>
            </a:r>
            <a:r>
              <a:rPr lang="en-US" altLang="el-GR" sz="1400" b="1">
                <a:solidFill>
                  <a:srgbClr val="FF0000"/>
                </a:solidFill>
                <a:latin typeface="Courier New" pitchFamily="49" charset="0"/>
                <a:cs typeface="Courier New" pitchFamily="49" charset="0"/>
              </a:rPr>
              <a:t>3.1415926</a:t>
            </a:r>
            <a:r>
              <a:rPr lang="en-US" altLang="el-GR" sz="1400" b="1">
                <a:solidFill>
                  <a:srgbClr val="008000"/>
                </a:solidFill>
                <a:latin typeface="Courier New" pitchFamily="49" charset="0"/>
                <a:cs typeface="Courier New" pitchFamily="49" charset="0"/>
              </a:rPr>
              <a:t>07375720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18 </a:t>
            </a:r>
            <a:r>
              <a:rPr lang="en-US" altLang="el-GR" sz="1400" b="1">
                <a:solidFill>
                  <a:srgbClr val="FF0000"/>
                </a:solidFill>
                <a:latin typeface="Courier New" pitchFamily="49" charset="0"/>
                <a:cs typeface="Courier New" pitchFamily="49" charset="0"/>
              </a:rPr>
              <a:t>3.141592</a:t>
            </a:r>
            <a:r>
              <a:rPr lang="en-US" altLang="el-GR" sz="1400" b="1">
                <a:solidFill>
                  <a:srgbClr val="008000"/>
                </a:solidFill>
                <a:latin typeface="Courier New" pitchFamily="49" charset="0"/>
                <a:cs typeface="Courier New" pitchFamily="49" charset="0"/>
              </a:rPr>
              <a:t>910939673</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19 </a:t>
            </a:r>
            <a:r>
              <a:rPr lang="en-US" altLang="el-GR" sz="1400" b="1">
                <a:solidFill>
                  <a:srgbClr val="FF0000"/>
                </a:solidFill>
                <a:latin typeface="Courier New" pitchFamily="49" charset="0"/>
                <a:cs typeface="Courier New" pitchFamily="49" charset="0"/>
              </a:rPr>
              <a:t>3.14159</a:t>
            </a:r>
            <a:r>
              <a:rPr lang="en-US" altLang="el-GR" sz="1400" b="1">
                <a:solidFill>
                  <a:srgbClr val="008000"/>
                </a:solidFill>
                <a:latin typeface="Courier New" pitchFamily="49" charset="0"/>
                <a:cs typeface="Courier New" pitchFamily="49" charset="0"/>
              </a:rPr>
              <a:t>4125195191</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20 </a:t>
            </a:r>
            <a:r>
              <a:rPr lang="en-US" altLang="el-GR" sz="1400" b="1">
                <a:solidFill>
                  <a:srgbClr val="FF0000"/>
                </a:solidFill>
                <a:latin typeface="Courier New" pitchFamily="49" charset="0"/>
                <a:cs typeface="Courier New" pitchFamily="49" charset="0"/>
              </a:rPr>
              <a:t>3.14159</a:t>
            </a:r>
            <a:r>
              <a:rPr lang="en-US" altLang="el-GR" sz="1400" b="1">
                <a:solidFill>
                  <a:srgbClr val="008000"/>
                </a:solidFill>
                <a:latin typeface="Courier New" pitchFamily="49" charset="0"/>
                <a:cs typeface="Courier New" pitchFamily="49" charset="0"/>
              </a:rPr>
              <a:t>6553704820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21 </a:t>
            </a:r>
            <a:r>
              <a:rPr lang="en-US" altLang="el-GR" sz="1400" b="1">
                <a:solidFill>
                  <a:srgbClr val="FF0000"/>
                </a:solidFill>
                <a:latin typeface="Courier New" pitchFamily="49" charset="0"/>
                <a:cs typeface="Courier New" pitchFamily="49" charset="0"/>
              </a:rPr>
              <a:t>3.14159</a:t>
            </a:r>
            <a:r>
              <a:rPr lang="en-US" altLang="el-GR" sz="1400" b="1">
                <a:solidFill>
                  <a:srgbClr val="008000"/>
                </a:solidFill>
                <a:latin typeface="Courier New" pitchFamily="49" charset="0"/>
                <a:cs typeface="Courier New" pitchFamily="49" charset="0"/>
              </a:rPr>
              <a:t>6553704820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22 </a:t>
            </a:r>
            <a:r>
              <a:rPr lang="en-US" altLang="el-GR" sz="1400" b="1">
                <a:solidFill>
                  <a:srgbClr val="FF0000"/>
                </a:solidFill>
                <a:latin typeface="Courier New" pitchFamily="49" charset="0"/>
                <a:cs typeface="Courier New" pitchFamily="49" charset="0"/>
              </a:rPr>
              <a:t>3.141</a:t>
            </a:r>
            <a:r>
              <a:rPr lang="en-US" altLang="el-GR" sz="1400" b="1">
                <a:solidFill>
                  <a:srgbClr val="008000"/>
                </a:solidFill>
                <a:latin typeface="Courier New" pitchFamily="49" charset="0"/>
                <a:cs typeface="Courier New" pitchFamily="49" charset="0"/>
              </a:rPr>
              <a:t>674265021758</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23 </a:t>
            </a:r>
            <a:r>
              <a:rPr lang="en-US" altLang="el-GR" sz="1400" b="1">
                <a:solidFill>
                  <a:srgbClr val="FF0000"/>
                </a:solidFill>
                <a:latin typeface="Courier New" pitchFamily="49" charset="0"/>
                <a:cs typeface="Courier New" pitchFamily="49" charset="0"/>
              </a:rPr>
              <a:t>3.141</a:t>
            </a:r>
            <a:r>
              <a:rPr lang="en-US" altLang="el-GR" sz="1400" b="1">
                <a:solidFill>
                  <a:srgbClr val="008000"/>
                </a:solidFill>
                <a:latin typeface="Courier New" pitchFamily="49" charset="0"/>
                <a:cs typeface="Courier New" pitchFamily="49" charset="0"/>
              </a:rPr>
              <a:t>829681889202</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24 </a:t>
            </a:r>
            <a:r>
              <a:rPr lang="en-US" altLang="el-GR" sz="1400" b="1">
                <a:solidFill>
                  <a:srgbClr val="FF0000"/>
                </a:solidFill>
                <a:latin typeface="Courier New" pitchFamily="49" charset="0"/>
                <a:cs typeface="Courier New" pitchFamily="49" charset="0"/>
              </a:rPr>
              <a:t>3.14</a:t>
            </a:r>
            <a:r>
              <a:rPr lang="en-US" altLang="el-GR" sz="1400" b="1">
                <a:solidFill>
                  <a:srgbClr val="008000"/>
                </a:solidFill>
                <a:latin typeface="Courier New" pitchFamily="49" charset="0"/>
                <a:cs typeface="Courier New" pitchFamily="49" charset="0"/>
              </a:rPr>
              <a:t>2451272494134</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25 </a:t>
            </a:r>
            <a:r>
              <a:rPr lang="en-US" altLang="el-GR" sz="1400" b="1">
                <a:solidFill>
                  <a:srgbClr val="FF0000"/>
                </a:solidFill>
                <a:latin typeface="Courier New" pitchFamily="49" charset="0"/>
                <a:cs typeface="Courier New" pitchFamily="49" charset="0"/>
              </a:rPr>
              <a:t>3.14</a:t>
            </a:r>
            <a:r>
              <a:rPr lang="en-US" altLang="el-GR" sz="1400" b="1">
                <a:solidFill>
                  <a:srgbClr val="008000"/>
                </a:solidFill>
                <a:latin typeface="Courier New" pitchFamily="49" charset="0"/>
                <a:cs typeface="Courier New" pitchFamily="49" charset="0"/>
              </a:rPr>
              <a:t>2451272494134</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26 </a:t>
            </a:r>
            <a:r>
              <a:rPr lang="en-US" altLang="el-GR" sz="1400" b="1">
                <a:solidFill>
                  <a:srgbClr val="FF0000"/>
                </a:solidFill>
                <a:latin typeface="Courier New" pitchFamily="49" charset="0"/>
                <a:cs typeface="Courier New" pitchFamily="49" charset="0"/>
              </a:rPr>
              <a:t>3.1</a:t>
            </a:r>
            <a:r>
              <a:rPr lang="en-US" altLang="el-GR" sz="1400" b="1">
                <a:solidFill>
                  <a:srgbClr val="008000"/>
                </a:solidFill>
                <a:latin typeface="Courier New" pitchFamily="49" charset="0"/>
                <a:cs typeface="Courier New" pitchFamily="49" charset="0"/>
              </a:rPr>
              <a:t>62277660168380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27 </a:t>
            </a:r>
            <a:r>
              <a:rPr lang="en-US" altLang="el-GR" sz="1400" b="1">
                <a:solidFill>
                  <a:srgbClr val="FF0000"/>
                </a:solidFill>
                <a:latin typeface="Courier New" pitchFamily="49" charset="0"/>
                <a:cs typeface="Courier New" pitchFamily="49" charset="0"/>
              </a:rPr>
              <a:t>3.1</a:t>
            </a:r>
            <a:r>
              <a:rPr lang="en-US" altLang="el-GR" sz="1400" b="1">
                <a:solidFill>
                  <a:srgbClr val="008000"/>
                </a:solidFill>
                <a:latin typeface="Courier New" pitchFamily="49" charset="0"/>
                <a:cs typeface="Courier New" pitchFamily="49" charset="0"/>
              </a:rPr>
              <a:t>62277660168380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28 </a:t>
            </a:r>
            <a:r>
              <a:rPr lang="en-US" altLang="el-GR" sz="1400" b="1">
                <a:solidFill>
                  <a:srgbClr val="FF0000"/>
                </a:solidFill>
                <a:latin typeface="Courier New" pitchFamily="49" charset="0"/>
                <a:cs typeface="Courier New" pitchFamily="49" charset="0"/>
              </a:rPr>
              <a:t>3.</a:t>
            </a:r>
            <a:r>
              <a:rPr lang="en-US" altLang="el-GR" sz="1400" b="1">
                <a:solidFill>
                  <a:srgbClr val="008000"/>
                </a:solidFill>
                <a:latin typeface="Courier New" pitchFamily="49" charset="0"/>
                <a:cs typeface="Courier New" pitchFamily="49" charset="0"/>
              </a:rPr>
              <a:t>464101615137754</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29 </a:t>
            </a:r>
            <a:r>
              <a:rPr lang="en-US" altLang="el-GR" sz="1400" b="1">
                <a:solidFill>
                  <a:srgbClr val="008000"/>
                </a:solidFill>
                <a:latin typeface="Courier New" pitchFamily="49" charset="0"/>
                <a:cs typeface="Courier New" pitchFamily="49" charset="0"/>
              </a:rPr>
              <a:t>4.000000000000000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30 </a:t>
            </a:r>
            <a:r>
              <a:rPr lang="en-US" altLang="el-GR" sz="1400" b="1">
                <a:solidFill>
                  <a:srgbClr val="008000"/>
                </a:solidFill>
                <a:latin typeface="Courier New" pitchFamily="49" charset="0"/>
                <a:cs typeface="Courier New" pitchFamily="49" charset="0"/>
              </a:rPr>
              <a:t>0.000000000000000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31 </a:t>
            </a:r>
            <a:r>
              <a:rPr lang="en-US" altLang="el-GR" sz="1400" b="1">
                <a:solidFill>
                  <a:srgbClr val="008000"/>
                </a:solidFill>
                <a:latin typeface="Courier New" pitchFamily="49" charset="0"/>
                <a:cs typeface="Courier New" pitchFamily="49" charset="0"/>
              </a:rPr>
              <a:t>0.000000000000000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a:t>
            </a:r>
            <a:endParaRPr lang="en-US" altLang="el-GR" sz="1400">
              <a:latin typeface="Courier New" pitchFamily="49" charset="0"/>
              <a:cs typeface="Courier New" pitchFamily="49" charset="0"/>
            </a:endParaRPr>
          </a:p>
        </p:txBody>
      </p:sp>
      <p:sp>
        <p:nvSpPr>
          <p:cNvPr id="19460" name="Rectangle 7"/>
          <p:cNvSpPr>
            <a:spLocks noChangeArrowheads="1"/>
          </p:cNvSpPr>
          <p:nvPr/>
        </p:nvSpPr>
        <p:spPr bwMode="auto">
          <a:xfrm>
            <a:off x="2667000" y="152400"/>
            <a:ext cx="3429000" cy="677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1400" b="1">
                <a:latin typeface="Courier New" pitchFamily="49" charset="0"/>
                <a:cs typeface="Courier New" pitchFamily="49" charset="0"/>
              </a:rPr>
              <a:t>  2 </a:t>
            </a:r>
            <a:r>
              <a:rPr lang="en-US" altLang="el-GR" sz="1400" b="1">
                <a:solidFill>
                  <a:srgbClr val="FF0000"/>
                </a:solidFill>
                <a:latin typeface="Courier New" pitchFamily="49" charset="0"/>
                <a:cs typeface="Courier New" pitchFamily="49" charset="0"/>
              </a:rPr>
              <a:t>2</a:t>
            </a:r>
            <a:r>
              <a:rPr lang="en-US" altLang="el-GR" sz="1400" b="1">
                <a:latin typeface="Courier New" pitchFamily="49" charset="0"/>
                <a:cs typeface="Courier New" pitchFamily="49" charset="0"/>
              </a:rPr>
              <a:t>.828427124746190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3 </a:t>
            </a:r>
            <a:r>
              <a:rPr lang="en-US" altLang="el-GR" sz="1400" b="1">
                <a:solidFill>
                  <a:srgbClr val="FF0000"/>
                </a:solidFill>
                <a:latin typeface="Courier New" pitchFamily="49" charset="0"/>
                <a:cs typeface="Courier New" pitchFamily="49" charset="0"/>
              </a:rPr>
              <a:t>3.0</a:t>
            </a:r>
            <a:r>
              <a:rPr lang="en-US" altLang="el-GR" sz="1400" b="1">
                <a:latin typeface="Courier New" pitchFamily="49" charset="0"/>
                <a:cs typeface="Courier New" pitchFamily="49" charset="0"/>
              </a:rPr>
              <a:t>61467458920719</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4 </a:t>
            </a:r>
            <a:r>
              <a:rPr lang="en-US" altLang="el-GR" sz="1400" b="1">
                <a:solidFill>
                  <a:srgbClr val="FF0000"/>
                </a:solidFill>
                <a:latin typeface="Courier New" pitchFamily="49" charset="0"/>
                <a:cs typeface="Courier New" pitchFamily="49" charset="0"/>
              </a:rPr>
              <a:t>3.1</a:t>
            </a:r>
            <a:r>
              <a:rPr lang="en-US" altLang="el-GR" sz="1400" b="1">
                <a:latin typeface="Courier New" pitchFamily="49" charset="0"/>
                <a:cs typeface="Courier New" pitchFamily="49" charset="0"/>
              </a:rPr>
              <a:t>21445152258053</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5 </a:t>
            </a:r>
            <a:r>
              <a:rPr lang="en-US" altLang="el-GR" sz="1400" b="1">
                <a:solidFill>
                  <a:srgbClr val="FF0000"/>
                </a:solidFill>
                <a:latin typeface="Courier New" pitchFamily="49" charset="0"/>
                <a:cs typeface="Courier New" pitchFamily="49" charset="0"/>
              </a:rPr>
              <a:t>3.13</a:t>
            </a:r>
            <a:r>
              <a:rPr lang="en-US" altLang="el-GR" sz="1400" b="1">
                <a:latin typeface="Courier New" pitchFamily="49" charset="0"/>
                <a:cs typeface="Courier New" pitchFamily="49" charset="0"/>
              </a:rPr>
              <a:t>6548490545940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6 </a:t>
            </a:r>
            <a:r>
              <a:rPr lang="en-US" altLang="el-GR" sz="1400" b="1">
                <a:solidFill>
                  <a:srgbClr val="FF0000"/>
                </a:solidFill>
                <a:latin typeface="Courier New" pitchFamily="49" charset="0"/>
                <a:cs typeface="Courier New" pitchFamily="49" charset="0"/>
              </a:rPr>
              <a:t>3.14</a:t>
            </a:r>
            <a:r>
              <a:rPr lang="en-US" altLang="el-GR" sz="1400" b="1">
                <a:latin typeface="Courier New" pitchFamily="49" charset="0"/>
                <a:cs typeface="Courier New" pitchFamily="49" charset="0"/>
              </a:rPr>
              <a:t>0331156954753</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7 </a:t>
            </a:r>
            <a:r>
              <a:rPr lang="en-US" altLang="el-GR" sz="1400" b="1">
                <a:solidFill>
                  <a:srgbClr val="FF0000"/>
                </a:solidFill>
                <a:latin typeface="Courier New" pitchFamily="49" charset="0"/>
                <a:cs typeface="Courier New" pitchFamily="49" charset="0"/>
              </a:rPr>
              <a:t>3.141</a:t>
            </a:r>
            <a:r>
              <a:rPr lang="en-US" altLang="el-GR" sz="1400" b="1">
                <a:latin typeface="Courier New" pitchFamily="49" charset="0"/>
                <a:cs typeface="Courier New" pitchFamily="49" charset="0"/>
              </a:rPr>
              <a:t>277250932773</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8 </a:t>
            </a:r>
            <a:r>
              <a:rPr lang="en-US" altLang="el-GR" sz="1400" b="1">
                <a:solidFill>
                  <a:srgbClr val="FF0000"/>
                </a:solidFill>
                <a:latin typeface="Courier New" pitchFamily="49" charset="0"/>
                <a:cs typeface="Courier New" pitchFamily="49" charset="0"/>
              </a:rPr>
              <a:t>3.1415</a:t>
            </a:r>
            <a:r>
              <a:rPr lang="en-US" altLang="el-GR" sz="1400" b="1">
                <a:latin typeface="Courier New" pitchFamily="49" charset="0"/>
                <a:cs typeface="Courier New" pitchFamily="49" charset="0"/>
              </a:rPr>
              <a:t>13801144301</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9 </a:t>
            </a:r>
            <a:r>
              <a:rPr lang="en-US" altLang="el-GR" sz="1400" b="1">
                <a:solidFill>
                  <a:srgbClr val="FF0000"/>
                </a:solidFill>
                <a:latin typeface="Courier New" pitchFamily="49" charset="0"/>
                <a:cs typeface="Courier New" pitchFamily="49" charset="0"/>
              </a:rPr>
              <a:t>3.1415</a:t>
            </a:r>
            <a:r>
              <a:rPr lang="en-US" altLang="el-GR" sz="1400" b="1">
                <a:latin typeface="Courier New" pitchFamily="49" charset="0"/>
                <a:cs typeface="Courier New" pitchFamily="49" charset="0"/>
              </a:rPr>
              <a:t>72940367091</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10 </a:t>
            </a:r>
            <a:r>
              <a:rPr lang="en-US" altLang="el-GR" sz="1400" b="1">
                <a:solidFill>
                  <a:srgbClr val="FF0000"/>
                </a:solidFill>
                <a:latin typeface="Courier New" pitchFamily="49" charset="0"/>
                <a:cs typeface="Courier New" pitchFamily="49" charset="0"/>
              </a:rPr>
              <a:t>3.14158</a:t>
            </a:r>
            <a:r>
              <a:rPr lang="en-US" altLang="el-GR" sz="1400" b="1">
                <a:latin typeface="Courier New" pitchFamily="49" charset="0"/>
                <a:cs typeface="Courier New" pitchFamily="49" charset="0"/>
              </a:rPr>
              <a:t>7725277160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11 </a:t>
            </a:r>
            <a:r>
              <a:rPr lang="en-US" altLang="el-GR" sz="1400" b="1">
                <a:solidFill>
                  <a:srgbClr val="FF0000"/>
                </a:solidFill>
                <a:latin typeface="Courier New" pitchFamily="49" charset="0"/>
                <a:cs typeface="Courier New" pitchFamily="49" charset="0"/>
              </a:rPr>
              <a:t>3.14159</a:t>
            </a:r>
            <a:r>
              <a:rPr lang="en-US" altLang="el-GR" sz="1400" b="1">
                <a:latin typeface="Courier New" pitchFamily="49" charset="0"/>
                <a:cs typeface="Courier New" pitchFamily="49" charset="0"/>
              </a:rPr>
              <a:t>1421511200</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12 </a:t>
            </a:r>
            <a:r>
              <a:rPr lang="en-US" altLang="el-GR" sz="1400" b="1">
                <a:solidFill>
                  <a:srgbClr val="FF0000"/>
                </a:solidFill>
                <a:latin typeface="Courier New" pitchFamily="49" charset="0"/>
                <a:cs typeface="Courier New" pitchFamily="49" charset="0"/>
              </a:rPr>
              <a:t>3.141592</a:t>
            </a:r>
            <a:r>
              <a:rPr lang="en-US" altLang="el-GR" sz="1400" b="1">
                <a:latin typeface="Courier New" pitchFamily="49" charset="0"/>
                <a:cs typeface="Courier New" pitchFamily="49" charset="0"/>
              </a:rPr>
              <a:t>345570118</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13 </a:t>
            </a:r>
            <a:r>
              <a:rPr lang="en-US" altLang="el-GR" sz="1400" b="1">
                <a:solidFill>
                  <a:srgbClr val="FF0000"/>
                </a:solidFill>
                <a:latin typeface="Courier New" pitchFamily="49" charset="0"/>
                <a:cs typeface="Courier New" pitchFamily="49" charset="0"/>
              </a:rPr>
              <a:t>3.1415925</a:t>
            </a:r>
            <a:r>
              <a:rPr lang="en-US" altLang="el-GR" sz="1400" b="1">
                <a:latin typeface="Courier New" pitchFamily="49" charset="0"/>
                <a:cs typeface="Courier New" pitchFamily="49" charset="0"/>
              </a:rPr>
              <a:t>76584872</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14 </a:t>
            </a:r>
            <a:r>
              <a:rPr lang="en-US" altLang="el-GR" sz="1400" b="1">
                <a:solidFill>
                  <a:srgbClr val="FF0000"/>
                </a:solidFill>
                <a:latin typeface="Courier New" pitchFamily="49" charset="0"/>
                <a:cs typeface="Courier New" pitchFamily="49" charset="0"/>
              </a:rPr>
              <a:t>3.1415926</a:t>
            </a:r>
            <a:r>
              <a:rPr lang="en-US" altLang="el-GR" sz="1400" b="1">
                <a:latin typeface="Courier New" pitchFamily="49" charset="0"/>
                <a:cs typeface="Courier New" pitchFamily="49" charset="0"/>
              </a:rPr>
              <a:t>34338563</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15 </a:t>
            </a:r>
            <a:r>
              <a:rPr lang="en-US" altLang="el-GR" sz="1400" b="1">
                <a:solidFill>
                  <a:srgbClr val="FF0000"/>
                </a:solidFill>
                <a:latin typeface="Courier New" pitchFamily="49" charset="0"/>
                <a:cs typeface="Courier New" pitchFamily="49" charset="0"/>
              </a:rPr>
              <a:t>3.14159264</a:t>
            </a:r>
            <a:r>
              <a:rPr lang="en-US" altLang="el-GR" sz="1400" b="1">
                <a:latin typeface="Courier New" pitchFamily="49" charset="0"/>
                <a:cs typeface="Courier New" pitchFamily="49" charset="0"/>
              </a:rPr>
              <a:t>8776985</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16 </a:t>
            </a:r>
            <a:r>
              <a:rPr lang="en-US" altLang="el-GR" sz="1400" b="1">
                <a:solidFill>
                  <a:srgbClr val="FF0000"/>
                </a:solidFill>
                <a:latin typeface="Courier New" pitchFamily="49" charset="0"/>
                <a:cs typeface="Courier New" pitchFamily="49" charset="0"/>
              </a:rPr>
              <a:t>3.14159265</a:t>
            </a:r>
            <a:r>
              <a:rPr lang="en-US" altLang="el-GR" sz="1400" b="1">
                <a:latin typeface="Courier New" pitchFamily="49" charset="0"/>
                <a:cs typeface="Courier New" pitchFamily="49" charset="0"/>
              </a:rPr>
              <a:t>2386591</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17 </a:t>
            </a:r>
            <a:r>
              <a:rPr lang="en-US" altLang="el-GR" sz="1400" b="1">
                <a:solidFill>
                  <a:srgbClr val="FF0000"/>
                </a:solidFill>
                <a:latin typeface="Courier New" pitchFamily="49" charset="0"/>
                <a:cs typeface="Courier New" pitchFamily="49" charset="0"/>
              </a:rPr>
              <a:t>3.141592653</a:t>
            </a:r>
            <a:r>
              <a:rPr lang="en-US" altLang="el-GR" sz="1400" b="1">
                <a:latin typeface="Courier New" pitchFamily="49" charset="0"/>
                <a:cs typeface="Courier New" pitchFamily="49" charset="0"/>
              </a:rPr>
              <a:t>288992</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18 </a:t>
            </a:r>
            <a:r>
              <a:rPr lang="en-US" altLang="el-GR" sz="1400" b="1">
                <a:solidFill>
                  <a:srgbClr val="FF0000"/>
                </a:solidFill>
                <a:latin typeface="Courier New" pitchFamily="49" charset="0"/>
                <a:cs typeface="Courier New" pitchFamily="49" charset="0"/>
              </a:rPr>
              <a:t>3.1415926535</a:t>
            </a:r>
            <a:r>
              <a:rPr lang="en-US" altLang="el-GR" sz="1400" b="1">
                <a:latin typeface="Courier New" pitchFamily="49" charset="0"/>
                <a:cs typeface="Courier New" pitchFamily="49" charset="0"/>
              </a:rPr>
              <a:t>14593</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19 </a:t>
            </a:r>
            <a:r>
              <a:rPr lang="en-US" altLang="el-GR" sz="1400" b="1">
                <a:solidFill>
                  <a:srgbClr val="FF0000"/>
                </a:solidFill>
                <a:latin typeface="Courier New" pitchFamily="49" charset="0"/>
                <a:cs typeface="Courier New" pitchFamily="49" charset="0"/>
              </a:rPr>
              <a:t>3.1415926535</a:t>
            </a:r>
            <a:r>
              <a:rPr lang="en-US" altLang="el-GR" sz="1400" b="1">
                <a:latin typeface="Courier New" pitchFamily="49" charset="0"/>
                <a:cs typeface="Courier New" pitchFamily="49" charset="0"/>
              </a:rPr>
              <a:t>70993</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20 </a:t>
            </a:r>
            <a:r>
              <a:rPr lang="en-US" altLang="el-GR" sz="1400" b="1">
                <a:solidFill>
                  <a:srgbClr val="FF0000"/>
                </a:solidFill>
                <a:latin typeface="Courier New" pitchFamily="49" charset="0"/>
                <a:cs typeface="Courier New" pitchFamily="49" charset="0"/>
              </a:rPr>
              <a:t>3.14159265358</a:t>
            </a:r>
            <a:r>
              <a:rPr lang="en-US" altLang="el-GR" sz="1400" b="1">
                <a:latin typeface="Courier New" pitchFamily="49" charset="0"/>
                <a:cs typeface="Courier New" pitchFamily="49" charset="0"/>
              </a:rPr>
              <a:t>5093</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21 </a:t>
            </a:r>
            <a:r>
              <a:rPr lang="en-US" altLang="el-GR" sz="1400" b="1">
                <a:solidFill>
                  <a:srgbClr val="FF0000"/>
                </a:solidFill>
                <a:latin typeface="Courier New" pitchFamily="49" charset="0"/>
                <a:cs typeface="Courier New" pitchFamily="49" charset="0"/>
              </a:rPr>
              <a:t>3.141592653588</a:t>
            </a:r>
            <a:r>
              <a:rPr lang="en-US" altLang="el-GR" sz="1400" b="1">
                <a:latin typeface="Courier New" pitchFamily="49" charset="0"/>
                <a:cs typeface="Courier New" pitchFamily="49" charset="0"/>
              </a:rPr>
              <a:t>618</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22 </a:t>
            </a:r>
            <a:r>
              <a:rPr lang="en-US" altLang="el-GR" sz="1400" b="1">
                <a:solidFill>
                  <a:srgbClr val="FF0000"/>
                </a:solidFill>
                <a:latin typeface="Courier New" pitchFamily="49" charset="0"/>
                <a:cs typeface="Courier New" pitchFamily="49" charset="0"/>
              </a:rPr>
              <a:t>3.141592653589</a:t>
            </a:r>
            <a:r>
              <a:rPr lang="en-US" altLang="el-GR" sz="1400" b="1">
                <a:latin typeface="Courier New" pitchFamily="49" charset="0"/>
                <a:cs typeface="Courier New" pitchFamily="49" charset="0"/>
              </a:rPr>
              <a:t>499</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23 </a:t>
            </a:r>
            <a:r>
              <a:rPr lang="en-US" altLang="el-GR" sz="1400" b="1">
                <a:solidFill>
                  <a:srgbClr val="FF0000"/>
                </a:solidFill>
                <a:latin typeface="Courier New" pitchFamily="49" charset="0"/>
                <a:cs typeface="Courier New" pitchFamily="49" charset="0"/>
              </a:rPr>
              <a:t>3.1415926535897</a:t>
            </a:r>
            <a:r>
              <a:rPr lang="en-US" altLang="el-GR" sz="1400" b="1">
                <a:latin typeface="Courier New" pitchFamily="49" charset="0"/>
                <a:cs typeface="Courier New" pitchFamily="49" charset="0"/>
              </a:rPr>
              <a:t>19</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24 </a:t>
            </a:r>
            <a:r>
              <a:rPr lang="en-US" altLang="el-GR" sz="1400" b="1">
                <a:solidFill>
                  <a:srgbClr val="FF0000"/>
                </a:solidFill>
                <a:latin typeface="Courier New" pitchFamily="49" charset="0"/>
                <a:cs typeface="Courier New" pitchFamily="49" charset="0"/>
              </a:rPr>
              <a:t>3.1415926535897</a:t>
            </a:r>
            <a:r>
              <a:rPr lang="en-US" altLang="el-GR" sz="1400" b="1">
                <a:latin typeface="Courier New" pitchFamily="49" charset="0"/>
                <a:cs typeface="Courier New" pitchFamily="49" charset="0"/>
              </a:rPr>
              <a:t>74</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25 </a:t>
            </a:r>
            <a:r>
              <a:rPr lang="en-US" altLang="el-GR" sz="1400" b="1">
                <a:solidFill>
                  <a:srgbClr val="FF0000"/>
                </a:solidFill>
                <a:latin typeface="Courier New" pitchFamily="49" charset="0"/>
                <a:cs typeface="Courier New" pitchFamily="49" charset="0"/>
              </a:rPr>
              <a:t>3.14159265358978</a:t>
            </a:r>
            <a:r>
              <a:rPr lang="en-US" altLang="el-GR" sz="1400" b="1">
                <a:latin typeface="Courier New" pitchFamily="49" charset="0"/>
                <a:cs typeface="Courier New" pitchFamily="49" charset="0"/>
              </a:rPr>
              <a:t>8</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26 </a:t>
            </a:r>
            <a:r>
              <a:rPr lang="en-US" altLang="el-GR" sz="1400" b="1">
                <a:solidFill>
                  <a:srgbClr val="FF0000"/>
                </a:solidFill>
                <a:latin typeface="Courier New" pitchFamily="49" charset="0"/>
                <a:cs typeface="Courier New" pitchFamily="49" charset="0"/>
              </a:rPr>
              <a:t>3.14159265358979</a:t>
            </a:r>
            <a:r>
              <a:rPr lang="en-US" altLang="el-GR" sz="1400" b="1">
                <a:latin typeface="Courier New" pitchFamily="49" charset="0"/>
                <a:cs typeface="Courier New" pitchFamily="49" charset="0"/>
              </a:rPr>
              <a:t>2</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27 </a:t>
            </a:r>
            <a:r>
              <a:rPr lang="en-US" altLang="el-GR" sz="1400" b="1">
                <a:solidFill>
                  <a:srgbClr val="FF0000"/>
                </a:solidFill>
                <a:latin typeface="Courier New" pitchFamily="49" charset="0"/>
                <a:cs typeface="Courier New" pitchFamily="49" charset="0"/>
              </a:rPr>
              <a:t>3.141592653589793</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28 </a:t>
            </a:r>
            <a:r>
              <a:rPr lang="en-US" altLang="el-GR" sz="1400" b="1">
                <a:solidFill>
                  <a:srgbClr val="FF0000"/>
                </a:solidFill>
                <a:latin typeface="Courier New" pitchFamily="49" charset="0"/>
                <a:cs typeface="Courier New" pitchFamily="49" charset="0"/>
              </a:rPr>
              <a:t>3.141592653589793</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29 </a:t>
            </a:r>
            <a:r>
              <a:rPr lang="en-US" altLang="el-GR" sz="1400" b="1">
                <a:solidFill>
                  <a:srgbClr val="FF0000"/>
                </a:solidFill>
                <a:latin typeface="Courier New" pitchFamily="49" charset="0"/>
                <a:cs typeface="Courier New" pitchFamily="49" charset="0"/>
              </a:rPr>
              <a:t>3.141592653589793</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30 </a:t>
            </a:r>
            <a:r>
              <a:rPr lang="en-US" altLang="el-GR" sz="1400" b="1">
                <a:solidFill>
                  <a:srgbClr val="FF0000"/>
                </a:solidFill>
                <a:latin typeface="Courier New" pitchFamily="49" charset="0"/>
                <a:cs typeface="Courier New" pitchFamily="49" charset="0"/>
              </a:rPr>
              <a:t>3.141592653589793</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31 </a:t>
            </a:r>
            <a:r>
              <a:rPr lang="en-US" altLang="el-GR" sz="1400" b="1">
                <a:solidFill>
                  <a:srgbClr val="FF0000"/>
                </a:solidFill>
                <a:latin typeface="Courier New" pitchFamily="49" charset="0"/>
                <a:cs typeface="Courier New" pitchFamily="49" charset="0"/>
              </a:rPr>
              <a:t>3.141592653589793</a:t>
            </a:r>
            <a:endParaRPr lang="en-US" altLang="el-GR" sz="1400">
              <a:latin typeface="Courier New" pitchFamily="49" charset="0"/>
              <a:cs typeface="Courier New" pitchFamily="49" charset="0"/>
            </a:endParaRPr>
          </a:p>
          <a:p>
            <a:pPr>
              <a:spcBef>
                <a:spcPct val="0"/>
              </a:spcBef>
              <a:buFontTx/>
              <a:buNone/>
            </a:pPr>
            <a:r>
              <a:rPr lang="en-US" altLang="el-GR" sz="1400" b="1">
                <a:latin typeface="Courier New" pitchFamily="49" charset="0"/>
                <a:cs typeface="Courier New" pitchFamily="49" charset="0"/>
              </a:rPr>
              <a:t> </a:t>
            </a:r>
            <a:endParaRPr lang="en-US" altLang="el-GR" sz="1400">
              <a:latin typeface="Courier New" pitchFamily="49" charset="0"/>
              <a:cs typeface="Courier New" pitchFamily="49" charset="0"/>
            </a:endParaRPr>
          </a:p>
        </p:txBody>
      </p:sp>
      <p:sp>
        <p:nvSpPr>
          <p:cNvPr id="19461" name="Rectangle 8"/>
          <p:cNvSpPr>
            <a:spLocks noChangeArrowheads="1"/>
          </p:cNvSpPr>
          <p:nvPr/>
        </p:nvSpPr>
        <p:spPr bwMode="auto">
          <a:xfrm>
            <a:off x="5208588" y="5229225"/>
            <a:ext cx="30480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eaLnBrk="1" hangingPunct="1">
              <a:spcBef>
                <a:spcPct val="0"/>
              </a:spcBef>
              <a:buFontTx/>
              <a:buNone/>
            </a:pPr>
            <a:r>
              <a:rPr lang="en-US" altLang="el-GR" sz="3600">
                <a:latin typeface="Arno Pro Caption" pitchFamily="18" charset="0"/>
                <a:cs typeface="Times New Roman" pitchFamily="18" charset="0"/>
              </a:rPr>
              <a:t>π correct to all digits</a:t>
            </a:r>
          </a:p>
        </p:txBody>
      </p:sp>
      <p:sp>
        <p:nvSpPr>
          <p:cNvPr id="19462" name="Line 9"/>
          <p:cNvSpPr>
            <a:spLocks noChangeShapeType="1"/>
          </p:cNvSpPr>
          <p:nvPr/>
        </p:nvSpPr>
        <p:spPr bwMode="auto">
          <a:xfrm>
            <a:off x="4953000" y="6477000"/>
            <a:ext cx="2819400" cy="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 name="Slide Number Placeholder 1"/>
          <p:cNvSpPr>
            <a:spLocks noGrp="1"/>
          </p:cNvSpPr>
          <p:nvPr>
            <p:ph type="sldNum" sz="quarter" idx="11"/>
          </p:nvPr>
        </p:nvSpPr>
        <p:spPr/>
        <p:txBody>
          <a:bodyPr/>
          <a:lstStyle/>
          <a:p>
            <a:pPr>
              <a:defRPr/>
            </a:pPr>
            <a:fld id="{0B9E9E26-7E51-4F14-AC27-920A96F7282D}" type="slidenum">
              <a:rPr lang="el-GR" smtClean="0"/>
              <a:pPr>
                <a:defRPr/>
              </a:pPr>
              <a:t>43</a:t>
            </a:fld>
            <a:endParaRPr lang="el-G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143000" y="381000"/>
            <a:ext cx="67818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3200" dirty="0">
                <a:solidFill>
                  <a:schemeClr val="accent1">
                    <a:lumMod val="50000"/>
                  </a:schemeClr>
                </a:solidFill>
                <a:latin typeface="Arno Pro Caption" pitchFamily="18" charset="0"/>
              </a:rPr>
              <a:t>The result of this computation affects</a:t>
            </a:r>
          </a:p>
          <a:p>
            <a:pPr>
              <a:defRPr/>
            </a:pPr>
            <a:endParaRPr lang="en-US" sz="3200" dirty="0">
              <a:solidFill>
                <a:schemeClr val="accent1">
                  <a:lumMod val="50000"/>
                </a:schemeClr>
              </a:solidFill>
              <a:latin typeface="Arno Pro Caption" pitchFamily="18" charset="0"/>
            </a:endParaRPr>
          </a:p>
        </p:txBody>
      </p:sp>
      <p:sp>
        <p:nvSpPr>
          <p:cNvPr id="20483" name="Rectangle 1"/>
          <p:cNvSpPr>
            <a:spLocks noChangeArrowheads="1"/>
          </p:cNvSpPr>
          <p:nvPr/>
        </p:nvSpPr>
        <p:spPr bwMode="auto">
          <a:xfrm>
            <a:off x="900113" y="1196975"/>
            <a:ext cx="777557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lnSpc>
                <a:spcPct val="150000"/>
              </a:lnSpc>
              <a:spcBef>
                <a:spcPct val="0"/>
              </a:spcBef>
            </a:pPr>
            <a:r>
              <a:rPr lang="en-US" altLang="el-GR" sz="2400">
                <a:latin typeface="Arno Pro Caption" pitchFamily="18" charset="0"/>
              </a:rPr>
              <a:t>The ability of the next plane you fly to stay in the air</a:t>
            </a:r>
          </a:p>
          <a:p>
            <a:pPr eaLnBrk="1" hangingPunct="1">
              <a:lnSpc>
                <a:spcPct val="150000"/>
              </a:lnSpc>
              <a:spcBef>
                <a:spcPct val="0"/>
              </a:spcBef>
            </a:pPr>
            <a:r>
              <a:rPr lang="en-US" altLang="el-GR" sz="2400">
                <a:latin typeface="Arno Pro Caption" pitchFamily="18" charset="0"/>
              </a:rPr>
              <a:t>The integrity of the next bridge you cross</a:t>
            </a:r>
          </a:p>
          <a:p>
            <a:pPr eaLnBrk="1" hangingPunct="1">
              <a:lnSpc>
                <a:spcPct val="150000"/>
              </a:lnSpc>
              <a:spcBef>
                <a:spcPct val="0"/>
              </a:spcBef>
            </a:pPr>
            <a:r>
              <a:rPr lang="en-US" altLang="el-GR" sz="2400">
                <a:solidFill>
                  <a:srgbClr val="FF0000"/>
                </a:solidFill>
                <a:latin typeface="Arno Pro Caption" pitchFamily="18" charset="0"/>
              </a:rPr>
              <a:t>The path of a missile that isn’t intended to strike you</a:t>
            </a:r>
          </a:p>
        </p:txBody>
      </p:sp>
      <p:sp>
        <p:nvSpPr>
          <p:cNvPr id="3" name="Slide Number Placeholder 2"/>
          <p:cNvSpPr>
            <a:spLocks noGrp="1"/>
          </p:cNvSpPr>
          <p:nvPr>
            <p:ph type="sldNum" sz="quarter" idx="11"/>
          </p:nvPr>
        </p:nvSpPr>
        <p:spPr/>
        <p:txBody>
          <a:bodyPr/>
          <a:lstStyle/>
          <a:p>
            <a:pPr>
              <a:defRPr/>
            </a:pPr>
            <a:fld id="{25422B88-F6F9-4BE6-BD4E-C16D817FF2CD}" type="slidenum">
              <a:rPr lang="el-GR" smtClean="0"/>
              <a:pPr>
                <a:defRPr/>
              </a:pPr>
              <a:t>44</a:t>
            </a:fld>
            <a:endParaRPr lang="el-G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179388" y="188913"/>
            <a:ext cx="6516687" cy="581025"/>
          </a:xfrm>
        </p:spPr>
        <p:txBody>
          <a:bodyPr>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dirty="0">
                <a:solidFill>
                  <a:schemeClr val="accent1">
                    <a:lumMod val="50000"/>
                  </a:schemeClr>
                </a:solidFill>
              </a:rPr>
              <a:t>N</a:t>
            </a:r>
            <a:r>
              <a:rPr lang="en-GB" dirty="0" err="1" smtClean="0">
                <a:solidFill>
                  <a:schemeClr val="accent1">
                    <a:lumMod val="50000"/>
                  </a:schemeClr>
                </a:solidFill>
              </a:rPr>
              <a:t>umerical</a:t>
            </a:r>
            <a:r>
              <a:rPr lang="en-GB" dirty="0" smtClean="0">
                <a:solidFill>
                  <a:schemeClr val="accent1">
                    <a:lumMod val="50000"/>
                  </a:schemeClr>
                </a:solidFill>
              </a:rPr>
              <a:t> </a:t>
            </a:r>
            <a:r>
              <a:rPr lang="en-US" dirty="0">
                <a:solidFill>
                  <a:schemeClr val="accent1">
                    <a:lumMod val="50000"/>
                  </a:schemeClr>
                </a:solidFill>
              </a:rPr>
              <a:t>D</a:t>
            </a:r>
            <a:r>
              <a:rPr lang="en-GB" dirty="0" err="1" smtClean="0">
                <a:solidFill>
                  <a:schemeClr val="accent1">
                    <a:lumMod val="50000"/>
                  </a:schemeClr>
                </a:solidFill>
              </a:rPr>
              <a:t>isasters</a:t>
            </a:r>
            <a:endParaRPr lang="en-GB" dirty="0">
              <a:solidFill>
                <a:schemeClr val="accent1">
                  <a:lumMod val="50000"/>
                </a:schemeClr>
              </a:solidFill>
            </a:endParaRPr>
          </a:p>
        </p:txBody>
      </p:sp>
      <p:sp>
        <p:nvSpPr>
          <p:cNvPr id="21507" name="Rectangle 2"/>
          <p:cNvSpPr>
            <a:spLocks noGrp="1" noChangeArrowheads="1"/>
          </p:cNvSpPr>
          <p:nvPr>
            <p:ph type="body" idx="1"/>
          </p:nvPr>
        </p:nvSpPr>
        <p:spPr>
          <a:xfrm>
            <a:off x="31750" y="981075"/>
            <a:ext cx="6858000" cy="5438775"/>
          </a:xfrm>
        </p:spPr>
        <p:txBody>
          <a:bodyPr>
            <a:spAutoFit/>
          </a:bodyPr>
          <a:lstStyle/>
          <a:p>
            <a:pPr>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l-GR" sz="2400" smtClean="0">
                <a:latin typeface="Arno Pro Caption" pitchFamily="18" charset="0"/>
              </a:rPr>
              <a:t>Patriot system hit by SCUD missile</a:t>
            </a:r>
          </a:p>
          <a:p>
            <a:pPr lvl="1">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l-GR" smtClean="0">
                <a:latin typeface="Arno Pro Caption" pitchFamily="18" charset="0"/>
              </a:rPr>
              <a:t>position predicted from time and velocity</a:t>
            </a:r>
          </a:p>
          <a:p>
            <a:pPr lvl="1">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l-GR" smtClean="0">
                <a:latin typeface="Arno Pro Caption" pitchFamily="18" charset="0"/>
              </a:rPr>
              <a:t>the system up-time in 1/10 of a second</a:t>
            </a:r>
            <a:br>
              <a:rPr lang="en-GB" altLang="el-GR" smtClean="0">
                <a:latin typeface="Arno Pro Caption" pitchFamily="18" charset="0"/>
              </a:rPr>
            </a:br>
            <a:r>
              <a:rPr lang="en-GB" altLang="el-GR" smtClean="0">
                <a:latin typeface="Arno Pro Caption" pitchFamily="18" charset="0"/>
              </a:rPr>
              <a:t>was converted to seconds using 24bit precision (by multiplying with 1/10)</a:t>
            </a:r>
          </a:p>
          <a:p>
            <a:pPr lvl="1">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l-GR" smtClean="0">
                <a:latin typeface="Arno Pro Caption" pitchFamily="18" charset="0"/>
              </a:rPr>
              <a:t>1/10 has non-terminating binary expansion</a:t>
            </a:r>
          </a:p>
          <a:p>
            <a:pPr lvl="1">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l-GR" smtClean="0">
                <a:latin typeface="Arno Pro Caption" pitchFamily="18" charset="0"/>
              </a:rPr>
              <a:t>after 100h, the error accumulated to 0.34s</a:t>
            </a:r>
          </a:p>
          <a:p>
            <a:pPr lvl="1">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l-GR" smtClean="0">
                <a:latin typeface="Arno Pro Caption" pitchFamily="18" charset="0"/>
              </a:rPr>
              <a:t>the SCUD travels 1600 m/s so it travels &gt;500m in this time</a:t>
            </a:r>
          </a:p>
          <a:p>
            <a:pPr lvl="1">
              <a:lnSpc>
                <a:spcPct val="90000"/>
              </a:lnSpc>
              <a:spcBef>
                <a:spcPts val="600"/>
              </a:spcBef>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el-GR" smtClean="0">
              <a:latin typeface="Arno Pro Caption" pitchFamily="18" charset="0"/>
            </a:endParaRPr>
          </a:p>
          <a:p>
            <a:pPr>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l-GR" sz="2400" smtClean="0">
                <a:latin typeface="Arno Pro Caption" pitchFamily="18" charset="0"/>
              </a:rPr>
              <a:t>Ariane 5</a:t>
            </a:r>
          </a:p>
          <a:p>
            <a:pPr lvl="1">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l-GR" smtClean="0">
                <a:latin typeface="Arno Pro Caption" pitchFamily="18" charset="0"/>
              </a:rPr>
              <a:t>a 64bit FP number containing the horizontal velocity was converted to 16bit signed integer</a:t>
            </a:r>
          </a:p>
          <a:p>
            <a:pPr lvl="1">
              <a:lnSpc>
                <a:spcPct val="9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el-GR" smtClean="0">
                <a:latin typeface="Arno Pro Caption" pitchFamily="18" charset="0"/>
              </a:rPr>
              <a:t>range overflow followed</a:t>
            </a:r>
          </a:p>
        </p:txBody>
      </p:sp>
      <p:pic>
        <p:nvPicPr>
          <p:cNvPr id="215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188" y="533400"/>
            <a:ext cx="2182812" cy="3086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1188" y="3619500"/>
            <a:ext cx="1585912" cy="3086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762000" y="457200"/>
            <a:ext cx="7848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3600" dirty="0">
                <a:solidFill>
                  <a:schemeClr val="accent1">
                    <a:lumMod val="50000"/>
                  </a:schemeClr>
                </a:solidFill>
                <a:latin typeface="Arno Pro Caption" pitchFamily="18" charset="0"/>
              </a:rPr>
              <a:t>Application areas of numerical analysis</a:t>
            </a:r>
          </a:p>
        </p:txBody>
      </p:sp>
      <p:sp>
        <p:nvSpPr>
          <p:cNvPr id="22531" name="Text Box 4"/>
          <p:cNvSpPr txBox="1">
            <a:spLocks noChangeArrowheads="1"/>
          </p:cNvSpPr>
          <p:nvPr/>
        </p:nvSpPr>
        <p:spPr bwMode="auto">
          <a:xfrm>
            <a:off x="1812925" y="3408363"/>
            <a:ext cx="6416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22532" name="Text Box 5"/>
          <p:cNvSpPr txBox="1">
            <a:spLocks noChangeArrowheads="1"/>
          </p:cNvSpPr>
          <p:nvPr/>
        </p:nvSpPr>
        <p:spPr bwMode="auto">
          <a:xfrm>
            <a:off x="533400" y="1268413"/>
            <a:ext cx="8077200" cy="3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pPr>
            <a:r>
              <a:rPr lang="en-US" altLang="el-GR">
                <a:latin typeface="Arno Pro Caption" pitchFamily="18" charset="0"/>
              </a:rPr>
              <a:t> Petroleum modeling</a:t>
            </a:r>
          </a:p>
          <a:p>
            <a:pPr eaLnBrk="1" hangingPunct="1">
              <a:spcBef>
                <a:spcPct val="0"/>
              </a:spcBef>
            </a:pPr>
            <a:r>
              <a:rPr lang="en-US" altLang="el-GR">
                <a:latin typeface="Arno Pro Caption" pitchFamily="18" charset="0"/>
                <a:cs typeface="Times New Roman" pitchFamily="18" charset="0"/>
              </a:rPr>
              <a:t> Atomic energy – including weapons</a:t>
            </a:r>
            <a:r>
              <a:rPr lang="en-US" altLang="el-GR">
                <a:latin typeface="Arno Pro Caption" pitchFamily="18" charset="0"/>
              </a:rPr>
              <a:t> </a:t>
            </a:r>
          </a:p>
          <a:p>
            <a:pPr eaLnBrk="1" hangingPunct="1">
              <a:spcBef>
                <a:spcPct val="0"/>
              </a:spcBef>
            </a:pPr>
            <a:r>
              <a:rPr lang="en-US" altLang="el-GR">
                <a:latin typeface="Arno Pro Caption" pitchFamily="18" charset="0"/>
                <a:cs typeface="Times New Roman" pitchFamily="18" charset="0"/>
              </a:rPr>
              <a:t> Weather modeling</a:t>
            </a:r>
            <a:r>
              <a:rPr lang="en-US" altLang="el-GR">
                <a:latin typeface="Arno Pro Caption" pitchFamily="18" charset="0"/>
              </a:rPr>
              <a:t> </a:t>
            </a:r>
          </a:p>
          <a:p>
            <a:pPr eaLnBrk="1" hangingPunct="1">
              <a:spcBef>
                <a:spcPct val="0"/>
              </a:spcBef>
            </a:pPr>
            <a:r>
              <a:rPr lang="en-US" altLang="el-GR">
                <a:latin typeface="Arno Pro Caption" pitchFamily="18" charset="0"/>
                <a:cs typeface="Times New Roman" pitchFamily="18" charset="0"/>
              </a:rPr>
              <a:t> Other modeling such as aircraft and automobile</a:t>
            </a:r>
            <a:endParaRPr lang="en-US" altLang="el-GR">
              <a:latin typeface="Arno Pro Caption" pitchFamily="18" charset="0"/>
            </a:endParaRPr>
          </a:p>
          <a:p>
            <a:pPr eaLnBrk="1" hangingPunct="1">
              <a:spcBef>
                <a:spcPct val="0"/>
              </a:spcBef>
            </a:pPr>
            <a:r>
              <a:rPr lang="en-US" altLang="el-GR">
                <a:latin typeface="Arno Pro Caption" pitchFamily="18" charset="0"/>
                <a:cs typeface="Times New Roman" pitchFamily="18" charset="0"/>
              </a:rPr>
              <a:t> </a:t>
            </a:r>
            <a:r>
              <a:rPr lang="tr-TR" altLang="el-GR">
                <a:latin typeface="Arno Pro Caption" pitchFamily="18" charset="0"/>
                <a:cs typeface="Times New Roman" pitchFamily="18" charset="0"/>
              </a:rPr>
              <a:t>Computer graphic</a:t>
            </a:r>
            <a:r>
              <a:rPr lang="en-US" altLang="el-GR">
                <a:latin typeface="Arno Pro Caption" pitchFamily="18" charset="0"/>
                <a:cs typeface="Times New Roman" pitchFamily="18" charset="0"/>
              </a:rPr>
              <a:t>s &amp; computer vision</a:t>
            </a:r>
          </a:p>
          <a:p>
            <a:pPr eaLnBrk="1" hangingPunct="1">
              <a:spcBef>
                <a:spcPct val="0"/>
              </a:spcBef>
            </a:pPr>
            <a:r>
              <a:rPr lang="en-US" altLang="el-GR">
                <a:latin typeface="Arno Pro Caption" pitchFamily="18" charset="0"/>
                <a:cs typeface="Times New Roman" pitchFamily="18" charset="0"/>
              </a:rPr>
              <a:t> </a:t>
            </a:r>
            <a:r>
              <a:rPr lang="tr-TR" altLang="el-GR">
                <a:latin typeface="Arno Pro Caption" pitchFamily="18" charset="0"/>
                <a:cs typeface="Times New Roman" pitchFamily="18" charset="0"/>
              </a:rPr>
              <a:t>Simulation for prototyping</a:t>
            </a:r>
          </a:p>
          <a:p>
            <a:pPr lvl="1" eaLnBrk="1" hangingPunct="1">
              <a:spcBef>
                <a:spcPct val="0"/>
              </a:spcBef>
            </a:pPr>
            <a:r>
              <a:rPr lang="en-US" altLang="el-GR" sz="2800">
                <a:latin typeface="Arno Pro Caption" pitchFamily="18" charset="0"/>
                <a:cs typeface="Times New Roman" pitchFamily="18" charset="0"/>
              </a:rPr>
              <a:t>C</a:t>
            </a:r>
            <a:r>
              <a:rPr lang="tr-TR" altLang="el-GR" sz="2800">
                <a:latin typeface="Arno Pro Caption" pitchFamily="18" charset="0"/>
                <a:cs typeface="Times New Roman" pitchFamily="18" charset="0"/>
              </a:rPr>
              <a:t>ircuit design</a:t>
            </a:r>
          </a:p>
          <a:p>
            <a:pPr lvl="1" eaLnBrk="1" hangingPunct="1">
              <a:spcBef>
                <a:spcPct val="0"/>
              </a:spcBef>
            </a:pPr>
            <a:r>
              <a:rPr lang="tr-TR" altLang="el-GR" sz="2800">
                <a:latin typeface="Arno Pro Caption" pitchFamily="18" charset="0"/>
                <a:cs typeface="Times New Roman" pitchFamily="18" charset="0"/>
              </a:rPr>
              <a:t>Mechanical design</a:t>
            </a:r>
          </a:p>
          <a:p>
            <a:pPr lvl="1" eaLnBrk="1" hangingPunct="1">
              <a:spcBef>
                <a:spcPct val="0"/>
              </a:spcBef>
            </a:pPr>
            <a:r>
              <a:rPr lang="tr-TR" altLang="el-GR" sz="2800">
                <a:latin typeface="Arno Pro Caption" pitchFamily="18" charset="0"/>
                <a:cs typeface="Times New Roman" pitchFamily="18" charset="0"/>
              </a:rPr>
              <a:t>CAD/CA</a:t>
            </a:r>
            <a:r>
              <a:rPr lang="en-US" altLang="el-GR" sz="2800">
                <a:latin typeface="Arno Pro Caption" pitchFamily="18" charset="0"/>
                <a:cs typeface="Times New Roman" pitchFamily="18" charset="0"/>
              </a:rPr>
              <a:t>M</a:t>
            </a:r>
          </a:p>
        </p:txBody>
      </p:sp>
      <p:sp>
        <p:nvSpPr>
          <p:cNvPr id="2" name="Slide Number Placeholder 1"/>
          <p:cNvSpPr>
            <a:spLocks noGrp="1"/>
          </p:cNvSpPr>
          <p:nvPr>
            <p:ph type="sldNum" sz="quarter" idx="11"/>
          </p:nvPr>
        </p:nvSpPr>
        <p:spPr/>
        <p:txBody>
          <a:bodyPr/>
          <a:lstStyle/>
          <a:p>
            <a:pPr>
              <a:defRPr/>
            </a:pPr>
            <a:fld id="{FC77866F-8711-446A-84B5-408F16584A78}" type="slidenum">
              <a:rPr lang="el-GR" smtClean="0"/>
              <a:pPr>
                <a:defRPr/>
              </a:pPr>
              <a:t>46</a:t>
            </a:fld>
            <a:endParaRPr lang="el-G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762000" y="457200"/>
            <a:ext cx="7848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3600" dirty="0">
                <a:solidFill>
                  <a:schemeClr val="accent1">
                    <a:lumMod val="50000"/>
                  </a:schemeClr>
                </a:solidFill>
                <a:latin typeface="Arno Pro Caption" pitchFamily="18" charset="0"/>
              </a:rPr>
              <a:t>Algorithm areas of numerical analysis</a:t>
            </a:r>
          </a:p>
        </p:txBody>
      </p:sp>
      <p:sp>
        <p:nvSpPr>
          <p:cNvPr id="23555" name="Text Box 4"/>
          <p:cNvSpPr txBox="1">
            <a:spLocks noChangeArrowheads="1"/>
          </p:cNvSpPr>
          <p:nvPr/>
        </p:nvSpPr>
        <p:spPr bwMode="auto">
          <a:xfrm>
            <a:off x="1812925" y="3408363"/>
            <a:ext cx="6416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23556" name="Rectangle 1"/>
          <p:cNvSpPr>
            <a:spLocks noChangeArrowheads="1"/>
          </p:cNvSpPr>
          <p:nvPr/>
        </p:nvSpPr>
        <p:spPr bwMode="auto">
          <a:xfrm>
            <a:off x="762000" y="1720850"/>
            <a:ext cx="7697788"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lnSpc>
                <a:spcPct val="150000"/>
              </a:lnSpc>
              <a:spcBef>
                <a:spcPct val="0"/>
              </a:spcBef>
            </a:pPr>
            <a:r>
              <a:rPr lang="en-US" altLang="el-GR" sz="2400">
                <a:latin typeface="Arno Pro Caption" pitchFamily="18" charset="0"/>
                <a:cs typeface="Times New Roman" pitchFamily="18" charset="0"/>
              </a:rPr>
              <a:t> Linear Equations</a:t>
            </a:r>
            <a:r>
              <a:rPr lang="en-US" altLang="el-GR" sz="2400">
                <a:latin typeface="Arno Pro Caption" pitchFamily="18" charset="0"/>
              </a:rPr>
              <a:t> </a:t>
            </a:r>
          </a:p>
          <a:p>
            <a:pPr eaLnBrk="1" hangingPunct="1">
              <a:lnSpc>
                <a:spcPct val="150000"/>
              </a:lnSpc>
              <a:spcBef>
                <a:spcPct val="0"/>
              </a:spcBef>
            </a:pPr>
            <a:r>
              <a:rPr lang="en-US" altLang="el-GR" sz="2400">
                <a:latin typeface="Arno Pro Caption" pitchFamily="18" charset="0"/>
                <a:cs typeface="Times New Roman" pitchFamily="18" charset="0"/>
              </a:rPr>
              <a:t> Nonlinear equations - single and systems</a:t>
            </a:r>
            <a:endParaRPr lang="en-US" altLang="el-GR" sz="2400">
              <a:latin typeface="Arno Pro Caption" pitchFamily="18" charset="0"/>
            </a:endParaRPr>
          </a:p>
          <a:p>
            <a:pPr eaLnBrk="1" hangingPunct="1">
              <a:lnSpc>
                <a:spcPct val="150000"/>
              </a:lnSpc>
              <a:spcBef>
                <a:spcPct val="0"/>
              </a:spcBef>
            </a:pPr>
            <a:r>
              <a:rPr lang="en-US" altLang="el-GR" sz="2400">
                <a:latin typeface="Arno Pro Caption" pitchFamily="18" charset="0"/>
                <a:cs typeface="Times New Roman" pitchFamily="18" charset="0"/>
              </a:rPr>
              <a:t> Optimization </a:t>
            </a:r>
            <a:endParaRPr lang="en-US" altLang="el-GR" sz="2400">
              <a:latin typeface="Arno Pro Caption" pitchFamily="18" charset="0"/>
            </a:endParaRPr>
          </a:p>
          <a:p>
            <a:pPr eaLnBrk="1" hangingPunct="1">
              <a:lnSpc>
                <a:spcPct val="150000"/>
              </a:lnSpc>
              <a:spcBef>
                <a:spcPct val="0"/>
              </a:spcBef>
            </a:pPr>
            <a:r>
              <a:rPr lang="en-US" altLang="el-GR" sz="2400">
                <a:latin typeface="Arno Pro Caption" pitchFamily="18" charset="0"/>
                <a:cs typeface="Times New Roman" pitchFamily="18" charset="0"/>
              </a:rPr>
              <a:t> Data Fitting - interpolation and approximation</a:t>
            </a:r>
          </a:p>
          <a:p>
            <a:pPr eaLnBrk="1" hangingPunct="1">
              <a:lnSpc>
                <a:spcPct val="150000"/>
              </a:lnSpc>
              <a:spcBef>
                <a:spcPct val="0"/>
              </a:spcBef>
            </a:pPr>
            <a:r>
              <a:rPr lang="en-US" altLang="el-GR" sz="2400">
                <a:latin typeface="Arno Pro Caption" pitchFamily="18" charset="0"/>
                <a:cs typeface="Times New Roman" pitchFamily="18" charset="0"/>
              </a:rPr>
              <a:t> Integration </a:t>
            </a:r>
          </a:p>
          <a:p>
            <a:pPr eaLnBrk="1" hangingPunct="1">
              <a:lnSpc>
                <a:spcPct val="150000"/>
              </a:lnSpc>
              <a:spcBef>
                <a:spcPct val="0"/>
              </a:spcBef>
            </a:pPr>
            <a:r>
              <a:rPr lang="en-US" altLang="el-GR" sz="2400">
                <a:latin typeface="Arno Pro Caption" pitchFamily="18" charset="0"/>
                <a:cs typeface="Times New Roman" pitchFamily="18" charset="0"/>
              </a:rPr>
              <a:t> Differential Equations - ordinary and partial</a:t>
            </a:r>
            <a:endParaRPr lang="en-US" altLang="el-GR" sz="2400">
              <a:latin typeface="Arno Pro Caption" pitchFamily="18" charset="0"/>
            </a:endParaRPr>
          </a:p>
        </p:txBody>
      </p:sp>
      <p:sp>
        <p:nvSpPr>
          <p:cNvPr id="3" name="Slide Number Placeholder 2"/>
          <p:cNvSpPr>
            <a:spLocks noGrp="1"/>
          </p:cNvSpPr>
          <p:nvPr>
            <p:ph type="sldNum" sz="quarter" idx="11"/>
          </p:nvPr>
        </p:nvSpPr>
        <p:spPr/>
        <p:txBody>
          <a:bodyPr/>
          <a:lstStyle/>
          <a:p>
            <a:pPr>
              <a:defRPr/>
            </a:pPr>
            <a:fld id="{52BB7BBA-399F-4D65-9302-170B146D332E}" type="slidenum">
              <a:rPr lang="el-GR" smtClean="0"/>
              <a:pPr>
                <a:defRPr/>
              </a:pPr>
              <a:t>47</a:t>
            </a:fld>
            <a:endParaRPr lang="el-G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accent1">
                    <a:lumMod val="50000"/>
                  </a:schemeClr>
                </a:solidFill>
              </a:rPr>
              <a:t>Why You Need to Learn Numerical Methods</a:t>
            </a:r>
            <a:r>
              <a:rPr lang="en-US" dirty="0" smtClean="0">
                <a:solidFill>
                  <a:schemeClr val="accent1">
                    <a:lumMod val="50000"/>
                  </a:schemeClr>
                </a:solidFill>
              </a:rPr>
              <a:t>?</a:t>
            </a:r>
            <a:endParaRPr lang="el-GR" dirty="0">
              <a:solidFill>
                <a:schemeClr val="accent1">
                  <a:lumMod val="50000"/>
                </a:schemeClr>
              </a:solidFill>
            </a:endParaRPr>
          </a:p>
        </p:txBody>
      </p:sp>
      <p:sp>
        <p:nvSpPr>
          <p:cNvPr id="24579" name="Content Placeholder 2"/>
          <p:cNvSpPr>
            <a:spLocks noGrp="1"/>
          </p:cNvSpPr>
          <p:nvPr>
            <p:ph idx="1"/>
          </p:nvPr>
        </p:nvSpPr>
        <p:spPr/>
        <p:txBody>
          <a:bodyPr/>
          <a:lstStyle/>
          <a:p>
            <a:pPr>
              <a:spcBef>
                <a:spcPct val="50000"/>
              </a:spcBef>
              <a:buFontTx/>
              <a:buAutoNum type="arabicPeriod"/>
            </a:pPr>
            <a:r>
              <a:rPr lang="en-US" altLang="el-GR" sz="2000" smtClean="0"/>
              <a:t>Numerical methods are extremely powerful problem-solving tools.</a:t>
            </a:r>
          </a:p>
          <a:p>
            <a:pPr>
              <a:spcBef>
                <a:spcPct val="50000"/>
              </a:spcBef>
              <a:buFontTx/>
              <a:buAutoNum type="arabicPeriod"/>
            </a:pPr>
            <a:r>
              <a:rPr lang="en-US" altLang="el-GR" sz="2000" smtClean="0"/>
              <a:t>During your career, you may often need to use commercial computer programs (canned programs) that involve numerical methods. You need to know the basic theory of numerical methods in order to be a better user.</a:t>
            </a:r>
          </a:p>
          <a:p>
            <a:pPr>
              <a:spcBef>
                <a:spcPct val="50000"/>
              </a:spcBef>
              <a:buFontTx/>
              <a:buAutoNum type="arabicPeriod"/>
            </a:pPr>
            <a:r>
              <a:rPr lang="en-US" altLang="el-GR" sz="2000" smtClean="0"/>
              <a:t>You will often encounter problems that cannot be solved by existing canned programs; you must write your own program of numerical methods.</a:t>
            </a:r>
          </a:p>
          <a:p>
            <a:pPr>
              <a:spcBef>
                <a:spcPct val="50000"/>
              </a:spcBef>
              <a:buFontTx/>
              <a:buAutoNum type="arabicPeriod"/>
            </a:pPr>
            <a:r>
              <a:rPr lang="en-US" altLang="el-GR" sz="2000" smtClean="0"/>
              <a:t>Numerical methods are an efficient vehicle for learning to use computers.</a:t>
            </a:r>
          </a:p>
          <a:p>
            <a:pPr>
              <a:spcBef>
                <a:spcPct val="50000"/>
              </a:spcBef>
              <a:buFontTx/>
              <a:buAutoNum type="arabicPeriod"/>
            </a:pPr>
            <a:r>
              <a:rPr lang="en-US" altLang="el-GR" sz="2000" smtClean="0"/>
              <a:t>Numerical methods provide a good opportunity for you to reinforce your understanding of mathematics.</a:t>
            </a:r>
          </a:p>
          <a:p>
            <a:pPr algn="ctr">
              <a:spcBef>
                <a:spcPct val="50000"/>
              </a:spcBef>
            </a:pPr>
            <a:r>
              <a:rPr lang="en-US" altLang="el-GR" sz="2000" b="1" smtClean="0">
                <a:solidFill>
                  <a:srgbClr val="C00000"/>
                </a:solidFill>
              </a:rPr>
              <a:t>You need that in your life as an engineer or a scientist</a:t>
            </a:r>
            <a:r>
              <a:rPr lang="en-US" altLang="el-GR" sz="2000" smtClean="0">
                <a:solidFill>
                  <a:srgbClr val="C00000"/>
                </a:solidFill>
              </a:rPr>
              <a:t>.</a:t>
            </a:r>
            <a:endParaRPr lang="en-US" altLang="el-GR" sz="2000" b="1" smtClean="0">
              <a:solidFill>
                <a:srgbClr val="C00000"/>
              </a:solidFill>
            </a:endParaRPr>
          </a:p>
          <a:p>
            <a:endParaRPr lang="el-GR" altLang="el-GR" smtClean="0"/>
          </a:p>
        </p:txBody>
      </p:sp>
      <p:sp>
        <p:nvSpPr>
          <p:cNvPr id="4" name="Slide Number Placeholder 3"/>
          <p:cNvSpPr>
            <a:spLocks noGrp="1"/>
          </p:cNvSpPr>
          <p:nvPr>
            <p:ph type="sldNum" sz="quarter" idx="10"/>
          </p:nvPr>
        </p:nvSpPr>
        <p:spPr/>
        <p:txBody>
          <a:bodyPr/>
          <a:lstStyle/>
          <a:p>
            <a:pPr>
              <a:defRPr/>
            </a:pPr>
            <a:fld id="{9062246E-84C3-432A-BA07-5EF658A5ECF6}" type="slidenum">
              <a:rPr lang="el-GR"/>
              <a:pPr>
                <a:defRPr/>
              </a:pPr>
              <a:t>48</a:t>
            </a:fld>
            <a:endParaRPr lang="el-GR"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a:defRPr/>
            </a:pPr>
            <a:r>
              <a:rPr lang="en-US" dirty="0" smtClean="0">
                <a:solidFill>
                  <a:schemeClr val="accent1">
                    <a:lumMod val="50000"/>
                  </a:schemeClr>
                </a:solidFill>
              </a:rPr>
              <a:t>Why use Numerical Methods?</a:t>
            </a:r>
          </a:p>
        </p:txBody>
      </p:sp>
      <p:sp>
        <p:nvSpPr>
          <p:cNvPr id="25603" name="Rectangle 3"/>
          <p:cNvSpPr>
            <a:spLocks noGrp="1" noChangeArrowheads="1"/>
          </p:cNvSpPr>
          <p:nvPr>
            <p:ph type="body" sz="half" idx="1"/>
          </p:nvPr>
        </p:nvSpPr>
        <p:spPr>
          <a:xfrm>
            <a:off x="457200" y="1600200"/>
            <a:ext cx="8153400" cy="1371600"/>
          </a:xfrm>
        </p:spPr>
        <p:txBody>
          <a:bodyPr/>
          <a:lstStyle/>
          <a:p>
            <a:r>
              <a:rPr lang="en-US" altLang="el-GR" smtClean="0">
                <a:latin typeface="Arno Pro Caption" pitchFamily="18" charset="0"/>
              </a:rPr>
              <a:t>To solve problems that cannot be solved exactly</a:t>
            </a:r>
          </a:p>
          <a:p>
            <a:pPr>
              <a:buFontTx/>
              <a:buNone/>
            </a:pPr>
            <a:endParaRPr lang="en-US" altLang="el-GR" smtClean="0"/>
          </a:p>
        </p:txBody>
      </p:sp>
      <p:graphicFrame>
        <p:nvGraphicFramePr>
          <p:cNvPr id="25604" name="Object 6"/>
          <p:cNvGraphicFramePr>
            <a:graphicFrameLocks noGrp="1" noChangeAspect="1"/>
          </p:cNvGraphicFramePr>
          <p:nvPr>
            <p:ph sz="half" idx="2"/>
            <p:extLst>
              <p:ext uri="{D42A27DB-BD31-4B8C-83A1-F6EECF244321}">
                <p14:modId xmlns:p14="http://schemas.microsoft.com/office/powerpoint/2010/main" val="2534218436"/>
              </p:ext>
            </p:extLst>
          </p:nvPr>
        </p:nvGraphicFramePr>
        <p:xfrm>
          <a:off x="468313" y="2759075"/>
          <a:ext cx="3465512" cy="1801813"/>
        </p:xfrm>
        <a:graphic>
          <a:graphicData uri="http://schemas.openxmlformats.org/presentationml/2006/ole">
            <mc:AlternateContent xmlns:mc="http://schemas.openxmlformats.org/markup-compatibility/2006">
              <mc:Choice xmlns:v="urn:schemas-microsoft-com:vml" Requires="v">
                <p:oleObj spid="_x0000_s25677" name="Equation" r:id="rId5" imgW="952200" imgH="495000" progId="Equation.DSMT4">
                  <p:embed/>
                </p:oleObj>
              </mc:Choice>
              <mc:Fallback>
                <p:oleObj name="Equation" r:id="rId5" imgW="952200" imgH="495000" progId="Equation.DSMT4">
                  <p:embed/>
                  <p:pic>
                    <p:nvPicPr>
                      <p:cNvPr id="0" name="Object 6"/>
                      <p:cNvPicPr>
                        <a:picLocks noChangeAspect="1" noChangeArrowheads="1"/>
                      </p:cNvPicPr>
                      <p:nvPr/>
                    </p:nvPicPr>
                    <p:blipFill>
                      <a:blip r:embed="rId6"/>
                      <a:srcRect/>
                      <a:stretch>
                        <a:fillRect/>
                      </a:stretch>
                    </p:blipFill>
                    <p:spPr bwMode="auto">
                      <a:xfrm>
                        <a:off x="468313" y="2759075"/>
                        <a:ext cx="3465512"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5605" name="Picture 11" descr="probabilit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5738" y="2514600"/>
            <a:ext cx="4767262"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778116AB-5BD2-47C1-8247-9FF4E089E992}" type="slidenum">
              <a:rPr lang="en-US" smtClean="0"/>
              <a:pPr>
                <a:defRPr/>
              </a:pPr>
              <a:t>49</a:t>
            </a:fld>
            <a:endParaRPr lang="en-US"/>
          </a:p>
        </p:txBody>
      </p:sp>
    </p:spTree>
    <p:custDataLst>
      <p:tags r:id="rId2"/>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634082"/>
          </a:xfrm>
        </p:spPr>
        <p:txBody>
          <a:bodyPr>
            <a:normAutofit/>
          </a:bodyPr>
          <a:lstStyle/>
          <a:p>
            <a:r>
              <a:rPr lang="en-US" sz="3200" dirty="0" smtClean="0">
                <a:solidFill>
                  <a:srgbClr val="C00000"/>
                </a:solidFill>
              </a:rPr>
              <a:t>Exponential Technologies</a:t>
            </a:r>
            <a:endParaRPr lang="el-GR" sz="3200" dirty="0">
              <a:solidFill>
                <a:srgbClr val="C00000"/>
              </a:solidFill>
            </a:endParaRPr>
          </a:p>
        </p:txBody>
      </p:sp>
      <p:sp>
        <p:nvSpPr>
          <p:cNvPr id="4" name="Θέση αριθμού διαφάνειας 3"/>
          <p:cNvSpPr>
            <a:spLocks noGrp="1"/>
          </p:cNvSpPr>
          <p:nvPr>
            <p:ph type="sldNum" sz="quarter" idx="4294967295"/>
          </p:nvPr>
        </p:nvSpPr>
        <p:spPr>
          <a:xfrm>
            <a:off x="6553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r"/>
            <a:fld id="{69084534-9367-4A09-ABAE-EB26D3621719}" type="slidenum">
              <a:rPr lang="el-GR" sz="1400" b="1">
                <a:solidFill>
                  <a:schemeClr val="accent1">
                    <a:lumMod val="50000"/>
                  </a:schemeClr>
                </a:solidFill>
                <a:latin typeface="Arno Pro Caption" pitchFamily="18" charset="0"/>
              </a:rPr>
              <a:pPr algn="r"/>
              <a:t>5</a:t>
            </a:fld>
            <a:endParaRPr lang="el-GR" sz="1400" b="1" dirty="0">
              <a:solidFill>
                <a:schemeClr val="accent1">
                  <a:lumMod val="50000"/>
                </a:schemeClr>
              </a:solidFill>
              <a:latin typeface="Arno Pro Caption" pitchFamily="18" charset="0"/>
            </a:endParaRPr>
          </a:p>
        </p:txBody>
      </p:sp>
      <p:pic>
        <p:nvPicPr>
          <p:cNvPr id="5" name="Picture 6"/>
          <p:cNvPicPr>
            <a:picLocks noChangeAspect="1"/>
          </p:cNvPicPr>
          <p:nvPr/>
        </p:nvPicPr>
        <p:blipFill>
          <a:blip r:embed="rId2"/>
          <a:stretch>
            <a:fillRect/>
          </a:stretch>
        </p:blipFill>
        <p:spPr>
          <a:xfrm>
            <a:off x="899592" y="879170"/>
            <a:ext cx="7200800" cy="5721308"/>
          </a:xfrm>
          <a:prstGeom prst="rect">
            <a:avLst/>
          </a:prstGeom>
        </p:spPr>
      </p:pic>
    </p:spTree>
    <p:extLst>
      <p:ext uri="{BB962C8B-B14F-4D97-AF65-F5344CB8AC3E}">
        <p14:creationId xmlns:p14="http://schemas.microsoft.com/office/powerpoint/2010/main" val="184190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304800" y="304800"/>
            <a:ext cx="8458200" cy="459904"/>
          </a:xfrm>
        </p:spPr>
        <p:txBody>
          <a:bodyPr/>
          <a:lstStyle/>
          <a:p>
            <a:r>
              <a:rPr lang="en-US" dirty="0" smtClean="0"/>
              <a:t>How high does a rocket go?</a:t>
            </a:r>
            <a:endParaRPr lang="el-GR" dirty="0"/>
          </a:p>
        </p:txBody>
      </p:sp>
      <p:sp>
        <p:nvSpPr>
          <p:cNvPr id="2" name="Θέση αριθμού διαφάνειας 1"/>
          <p:cNvSpPr>
            <a:spLocks noGrp="1"/>
          </p:cNvSpPr>
          <p:nvPr>
            <p:ph type="sldNum" sz="quarter" idx="10"/>
          </p:nvPr>
        </p:nvSpPr>
        <p:spPr/>
        <p:txBody>
          <a:bodyPr/>
          <a:lstStyle/>
          <a:p>
            <a:pPr>
              <a:defRPr/>
            </a:pPr>
            <a:fld id="{B024FA6D-C517-4766-B7F1-A9C4C78798E5}" type="slidenum">
              <a:rPr lang="el-GR" smtClean="0"/>
              <a:pPr>
                <a:defRPr/>
              </a:pPr>
              <a:t>50</a:t>
            </a:fld>
            <a:endParaRPr lang="el-GR" dirty="0"/>
          </a:p>
        </p:txBody>
      </p:sp>
      <p:pic>
        <p:nvPicPr>
          <p:cNvPr id="655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75481"/>
            <a:ext cx="7992888" cy="5550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3559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descr="Granite"/>
          <p:cNvSpPr>
            <a:spLocks noChangeArrowheads="1"/>
          </p:cNvSpPr>
          <p:nvPr/>
        </p:nvSpPr>
        <p:spPr bwMode="auto">
          <a:xfrm>
            <a:off x="990600" y="2562225"/>
            <a:ext cx="6162675" cy="3933825"/>
          </a:xfrm>
          <a:prstGeom prst="rect">
            <a:avLst/>
          </a:prstGeom>
          <a:blipFill dpi="0" rotWithShape="0">
            <a:blip r:embed="rId5"/>
            <a:srcRect/>
            <a:tile tx="0" ty="0" sx="100000" sy="100000" flip="none" algn="tl"/>
          </a:blip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eaLnBrk="1" hangingPunct="1">
              <a:spcBef>
                <a:spcPct val="0"/>
              </a:spcBef>
              <a:buFontTx/>
              <a:buNone/>
            </a:pPr>
            <a:r>
              <a:rPr lang="en-US" altLang="el-GR" sz="2400">
                <a:latin typeface="Arial" pitchFamily="34" charset="0"/>
              </a:rPr>
              <a:t> </a:t>
            </a:r>
          </a:p>
        </p:txBody>
      </p:sp>
      <p:sp>
        <p:nvSpPr>
          <p:cNvPr id="26627" name="Text Box 7"/>
          <p:cNvSpPr txBox="1">
            <a:spLocks noChangeArrowheads="1"/>
          </p:cNvSpPr>
          <p:nvPr/>
        </p:nvSpPr>
        <p:spPr bwMode="auto">
          <a:xfrm>
            <a:off x="1898650" y="1579563"/>
            <a:ext cx="1841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n-US" altLang="el-GR" sz="2400">
              <a:latin typeface="Times New Roman" pitchFamily="18" charset="0"/>
            </a:endParaRPr>
          </a:p>
          <a:p>
            <a:pPr eaLnBrk="1" hangingPunct="1">
              <a:spcBef>
                <a:spcPct val="0"/>
              </a:spcBef>
              <a:buFontTx/>
              <a:buNone/>
            </a:pPr>
            <a:endParaRPr lang="en-US" altLang="el-GR" sz="2400">
              <a:latin typeface="Times New Roman" pitchFamily="18" charset="0"/>
            </a:endParaRPr>
          </a:p>
        </p:txBody>
      </p:sp>
      <p:sp>
        <p:nvSpPr>
          <p:cNvPr id="26628" name="Text Box 8"/>
          <p:cNvSpPr txBox="1">
            <a:spLocks noChangeArrowheads="1"/>
          </p:cNvSpPr>
          <p:nvPr/>
        </p:nvSpPr>
        <p:spPr bwMode="auto">
          <a:xfrm>
            <a:off x="1511300" y="836613"/>
            <a:ext cx="63992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2400" dirty="0">
                <a:latin typeface="Arno Pro Caption" pitchFamily="18" charset="0"/>
              </a:rPr>
              <a:t>		</a:t>
            </a:r>
          </a:p>
          <a:p>
            <a:pPr eaLnBrk="1" hangingPunct="1">
              <a:spcBef>
                <a:spcPct val="0"/>
              </a:spcBef>
              <a:buFontTx/>
              <a:buNone/>
            </a:pPr>
            <a:endParaRPr lang="en-US" altLang="el-GR" sz="2400" dirty="0">
              <a:latin typeface="Arno Pro Caption" pitchFamily="18" charset="0"/>
            </a:endParaRPr>
          </a:p>
          <a:p>
            <a:pPr eaLnBrk="1" hangingPunct="1">
              <a:spcBef>
                <a:spcPct val="0"/>
              </a:spcBef>
              <a:buFontTx/>
              <a:buNone/>
            </a:pPr>
            <a:endParaRPr lang="en-US" altLang="el-GR" sz="2400" dirty="0">
              <a:latin typeface="Arno Pro Caption" pitchFamily="18" charset="0"/>
            </a:endParaRPr>
          </a:p>
        </p:txBody>
      </p:sp>
      <p:sp>
        <p:nvSpPr>
          <p:cNvPr id="149513" name="Rectangle 9"/>
          <p:cNvSpPr>
            <a:spLocks noGrp="1" noChangeArrowheads="1"/>
          </p:cNvSpPr>
          <p:nvPr>
            <p:ph type="title"/>
          </p:nvPr>
        </p:nvSpPr>
        <p:spPr>
          <a:xfrm>
            <a:off x="693738" y="260648"/>
            <a:ext cx="7772400" cy="744538"/>
          </a:xfrm>
        </p:spPr>
        <p:txBody>
          <a:bodyPr/>
          <a:lstStyle/>
          <a:p>
            <a:pPr>
              <a:defRPr/>
            </a:pPr>
            <a:r>
              <a:rPr lang="en-US" altLang="el-GR" b="1" dirty="0"/>
              <a:t>Example: seismic wave </a:t>
            </a:r>
            <a:r>
              <a:rPr lang="en-US" altLang="el-GR" b="1" dirty="0" smtClean="0"/>
              <a:t>propagation</a:t>
            </a:r>
            <a:endParaRPr lang="en-US" dirty="0">
              <a:solidFill>
                <a:schemeClr val="accent1">
                  <a:lumMod val="50000"/>
                </a:schemeClr>
              </a:solidFill>
            </a:endParaRPr>
          </a:p>
        </p:txBody>
      </p:sp>
      <p:graphicFrame>
        <p:nvGraphicFramePr>
          <p:cNvPr id="26630" name="Object 11"/>
          <p:cNvGraphicFramePr>
            <a:graphicFrameLocks noChangeAspect="1"/>
          </p:cNvGraphicFramePr>
          <p:nvPr/>
        </p:nvGraphicFramePr>
        <p:xfrm>
          <a:off x="5667375" y="1341438"/>
          <a:ext cx="679450" cy="1238250"/>
        </p:xfrm>
        <a:graphic>
          <a:graphicData uri="http://schemas.openxmlformats.org/presentationml/2006/ole">
            <mc:AlternateContent xmlns:mc="http://schemas.openxmlformats.org/markup-compatibility/2006">
              <mc:Choice xmlns:v="urn:schemas-microsoft-com:vml" Requires="v">
                <p:oleObj spid="_x0000_s26787" name="Clip" r:id="rId6" imgW="3003550" imgH="5470525" progId="MS_ClipArt_Gallery.2">
                  <p:embed/>
                </p:oleObj>
              </mc:Choice>
              <mc:Fallback>
                <p:oleObj name="Clip" r:id="rId6" imgW="3003550" imgH="5470525" progId="MS_ClipArt_Gallery.2">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67375" y="1341438"/>
                        <a:ext cx="679450" cy="1238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631" name="Object 12"/>
          <p:cNvGraphicFramePr>
            <a:graphicFrameLocks noChangeAspect="1"/>
          </p:cNvGraphicFramePr>
          <p:nvPr/>
        </p:nvGraphicFramePr>
        <p:xfrm>
          <a:off x="2386013" y="4376738"/>
          <a:ext cx="381000" cy="687387"/>
        </p:xfrm>
        <a:graphic>
          <a:graphicData uri="http://schemas.openxmlformats.org/presentationml/2006/ole">
            <mc:AlternateContent xmlns:mc="http://schemas.openxmlformats.org/markup-compatibility/2006">
              <mc:Choice xmlns:v="urn:schemas-microsoft-com:vml" Requires="v">
                <p:oleObj spid="_x0000_s26788" name="Clip" r:id="rId8" imgW="2439988" imgH="4413250" progId="MS_ClipArt_Gallery.2">
                  <p:embed/>
                </p:oleObj>
              </mc:Choice>
              <mc:Fallback>
                <p:oleObj name="Clip" r:id="rId8" imgW="2439988" imgH="4413250" progId="MS_ClipArt_Gallery.2">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6013" y="4376738"/>
                        <a:ext cx="381000" cy="687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32" name="Oval 13"/>
          <p:cNvSpPr>
            <a:spLocks noChangeArrowheads="1"/>
          </p:cNvSpPr>
          <p:nvPr/>
        </p:nvSpPr>
        <p:spPr bwMode="auto">
          <a:xfrm>
            <a:off x="2116138" y="4429125"/>
            <a:ext cx="903287" cy="915988"/>
          </a:xfrm>
          <a:prstGeom prst="ellipse">
            <a:avLst/>
          </a:prstGeom>
          <a:noFill/>
          <a:ln w="12700"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26633" name="Line 14"/>
          <p:cNvSpPr>
            <a:spLocks noChangeShapeType="1"/>
          </p:cNvSpPr>
          <p:nvPr/>
        </p:nvSpPr>
        <p:spPr bwMode="auto">
          <a:xfrm>
            <a:off x="2559050" y="2586038"/>
            <a:ext cx="26988" cy="2090737"/>
          </a:xfrm>
          <a:prstGeom prst="line">
            <a:avLst/>
          </a:prstGeom>
          <a:noFill/>
          <a:ln w="190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6634" name="Oval 15"/>
          <p:cNvSpPr>
            <a:spLocks noChangeArrowheads="1"/>
          </p:cNvSpPr>
          <p:nvPr/>
        </p:nvSpPr>
        <p:spPr bwMode="auto">
          <a:xfrm>
            <a:off x="1295400" y="3694113"/>
            <a:ext cx="2511425" cy="2414587"/>
          </a:xfrm>
          <a:prstGeom prst="ellipse">
            <a:avLst/>
          </a:prstGeom>
          <a:noFill/>
          <a:ln w="12700"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26635" name="Oval 16"/>
          <p:cNvSpPr>
            <a:spLocks noChangeArrowheads="1"/>
          </p:cNvSpPr>
          <p:nvPr/>
        </p:nvSpPr>
        <p:spPr bwMode="auto">
          <a:xfrm>
            <a:off x="1719263" y="4044950"/>
            <a:ext cx="1719262" cy="1733550"/>
          </a:xfrm>
          <a:prstGeom prst="ellipse">
            <a:avLst/>
          </a:prstGeom>
          <a:noFill/>
          <a:ln w="12700"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26636" name="Text Box 17"/>
          <p:cNvSpPr txBox="1">
            <a:spLocks noChangeArrowheads="1"/>
          </p:cNvSpPr>
          <p:nvPr/>
        </p:nvSpPr>
        <p:spPr bwMode="auto">
          <a:xfrm>
            <a:off x="3332163" y="2998788"/>
            <a:ext cx="3468687"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2400" b="1">
                <a:latin typeface="Arno Pro Caption" pitchFamily="18" charset="0"/>
              </a:rPr>
              <a:t>Generally heterogeneous</a:t>
            </a:r>
          </a:p>
          <a:p>
            <a:pPr eaLnBrk="1" hangingPunct="1">
              <a:spcBef>
                <a:spcPct val="0"/>
              </a:spcBef>
              <a:buFontTx/>
              <a:buNone/>
            </a:pPr>
            <a:r>
              <a:rPr lang="en-US" altLang="el-GR" sz="2400" b="1">
                <a:latin typeface="Arno Pro Caption" pitchFamily="18" charset="0"/>
              </a:rPr>
              <a:t>medium</a:t>
            </a:r>
          </a:p>
        </p:txBody>
      </p:sp>
      <p:sp>
        <p:nvSpPr>
          <p:cNvPr id="26637" name="Rectangle 18"/>
          <p:cNvSpPr>
            <a:spLocks noChangeArrowheads="1"/>
          </p:cNvSpPr>
          <p:nvPr/>
        </p:nvSpPr>
        <p:spPr bwMode="auto">
          <a:xfrm>
            <a:off x="3092450" y="2374900"/>
            <a:ext cx="185738" cy="185738"/>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26638" name="Rectangle 19"/>
          <p:cNvSpPr>
            <a:spLocks noChangeArrowheads="1"/>
          </p:cNvSpPr>
          <p:nvPr/>
        </p:nvSpPr>
        <p:spPr bwMode="auto">
          <a:xfrm>
            <a:off x="3443288" y="2378075"/>
            <a:ext cx="185737" cy="185738"/>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26639" name="Rectangle 20"/>
          <p:cNvSpPr>
            <a:spLocks noChangeArrowheads="1"/>
          </p:cNvSpPr>
          <p:nvPr/>
        </p:nvSpPr>
        <p:spPr bwMode="auto">
          <a:xfrm>
            <a:off x="3805238" y="2381250"/>
            <a:ext cx="185737" cy="185738"/>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26640" name="Rectangle 21"/>
          <p:cNvSpPr>
            <a:spLocks noChangeArrowheads="1"/>
          </p:cNvSpPr>
          <p:nvPr/>
        </p:nvSpPr>
        <p:spPr bwMode="auto">
          <a:xfrm>
            <a:off x="4179888" y="2373313"/>
            <a:ext cx="185737" cy="185737"/>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26641" name="Rectangle 22"/>
          <p:cNvSpPr>
            <a:spLocks noChangeArrowheads="1"/>
          </p:cNvSpPr>
          <p:nvPr/>
        </p:nvSpPr>
        <p:spPr bwMode="auto">
          <a:xfrm>
            <a:off x="4579938" y="2379663"/>
            <a:ext cx="185737" cy="185737"/>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26642" name="Rectangle 23"/>
          <p:cNvSpPr>
            <a:spLocks noChangeArrowheads="1"/>
          </p:cNvSpPr>
          <p:nvPr/>
        </p:nvSpPr>
        <p:spPr bwMode="auto">
          <a:xfrm>
            <a:off x="4995863" y="2373313"/>
            <a:ext cx="185737" cy="185737"/>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26643" name="Text Box 24"/>
          <p:cNvSpPr txBox="1">
            <a:spLocks noChangeArrowheads="1"/>
          </p:cNvSpPr>
          <p:nvPr/>
        </p:nvSpPr>
        <p:spPr bwMode="auto">
          <a:xfrm>
            <a:off x="3395663" y="1820863"/>
            <a:ext cx="191135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2400" dirty="0">
                <a:latin typeface="Arno Pro Caption" pitchFamily="18" charset="0"/>
              </a:rPr>
              <a:t>Seismometers</a:t>
            </a:r>
          </a:p>
        </p:txBody>
      </p:sp>
      <p:sp>
        <p:nvSpPr>
          <p:cNvPr id="26644" name="Text Box 25"/>
          <p:cNvSpPr txBox="1">
            <a:spLocks noChangeArrowheads="1"/>
          </p:cNvSpPr>
          <p:nvPr/>
        </p:nvSpPr>
        <p:spPr bwMode="auto">
          <a:xfrm>
            <a:off x="2778125" y="4978400"/>
            <a:ext cx="14525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2400" b="1">
                <a:latin typeface="Arno Pro Caption" pitchFamily="18" charset="0"/>
              </a:rPr>
              <a:t>explosion</a:t>
            </a:r>
            <a:endParaRPr lang="en-US" altLang="el-GR" sz="2400">
              <a:latin typeface="Arno Pro Caption" pitchFamily="18" charset="0"/>
            </a:endParaRPr>
          </a:p>
        </p:txBody>
      </p:sp>
      <p:sp>
        <p:nvSpPr>
          <p:cNvPr id="149530" name="Rectangle 26"/>
          <p:cNvSpPr>
            <a:spLocks noChangeArrowheads="1"/>
          </p:cNvSpPr>
          <p:nvPr/>
        </p:nvSpPr>
        <p:spPr bwMode="auto">
          <a:xfrm>
            <a:off x="4579938" y="4529138"/>
            <a:ext cx="4168775" cy="1449387"/>
          </a:xfrm>
          <a:prstGeom prst="rect">
            <a:avLst/>
          </a:prstGeom>
          <a:solidFill>
            <a:srgbClr val="99000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eaLnBrk="1" hangingPunct="1">
              <a:spcBef>
                <a:spcPct val="0"/>
              </a:spcBef>
              <a:buFontTx/>
              <a:buNone/>
            </a:pPr>
            <a:r>
              <a:rPr lang="en-US" altLang="el-GR" sz="2400">
                <a:solidFill>
                  <a:schemeClr val="bg1"/>
                </a:solidFill>
                <a:latin typeface="Arno Pro Caption" pitchFamily="18" charset="0"/>
              </a:rPr>
              <a:t>… we need numerical </a:t>
            </a:r>
          </a:p>
          <a:p>
            <a:pPr algn="ctr" eaLnBrk="1" hangingPunct="1">
              <a:spcBef>
                <a:spcPct val="0"/>
              </a:spcBef>
              <a:buFontTx/>
              <a:buNone/>
            </a:pPr>
            <a:r>
              <a:rPr lang="en-US" altLang="el-GR" sz="2400">
                <a:solidFill>
                  <a:schemeClr val="bg1"/>
                </a:solidFill>
                <a:latin typeface="Arno Pro Caption" pitchFamily="18" charset="0"/>
              </a:rPr>
              <a:t>solutions! … we need grids! …</a:t>
            </a:r>
          </a:p>
          <a:p>
            <a:pPr algn="ctr" eaLnBrk="1" hangingPunct="1">
              <a:spcBef>
                <a:spcPct val="0"/>
              </a:spcBef>
              <a:buFontTx/>
              <a:buNone/>
            </a:pPr>
            <a:r>
              <a:rPr lang="en-US" altLang="el-GR" sz="2400">
                <a:solidFill>
                  <a:schemeClr val="bg1"/>
                </a:solidFill>
                <a:latin typeface="Arno Pro Caption" pitchFamily="18" charset="0"/>
              </a:rPr>
              <a:t>And big computers …</a:t>
            </a:r>
            <a:endParaRPr lang="en-US" altLang="el-GR" sz="2400">
              <a:latin typeface="Arno Pro Caption" pitchFamily="18" charset="0"/>
            </a:endParaRPr>
          </a:p>
        </p:txBody>
      </p:sp>
      <p:sp>
        <p:nvSpPr>
          <p:cNvPr id="2" name="Slide Number Placeholder 1"/>
          <p:cNvSpPr>
            <a:spLocks noGrp="1"/>
          </p:cNvSpPr>
          <p:nvPr>
            <p:ph type="sldNum" sz="quarter" idx="11"/>
          </p:nvPr>
        </p:nvSpPr>
        <p:spPr/>
        <p:txBody>
          <a:bodyPr/>
          <a:lstStyle/>
          <a:p>
            <a:pPr>
              <a:defRPr/>
            </a:pPr>
            <a:fld id="{51E139D1-6F97-42C9-8DE0-981FF8835A83}" type="slidenum">
              <a:rPr lang="el-GR"/>
              <a:pPr>
                <a:defRPr/>
              </a:pPr>
              <a:t>51</a:t>
            </a:fld>
            <a:endParaRPr lang="el-G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9530"/>
                                        </p:tgtEl>
                                        <p:attrNameLst>
                                          <p:attrName>style.visibility</p:attrName>
                                        </p:attrNameLst>
                                      </p:cBhvr>
                                      <p:to>
                                        <p:strVal val="visible"/>
                                      </p:to>
                                    </p:set>
                                    <p:anim calcmode="lin" valueType="num">
                                      <p:cBhvr additive="base">
                                        <p:cTn id="7" dur="500" fill="hold"/>
                                        <p:tgtEl>
                                          <p:spTgt spid="149530"/>
                                        </p:tgtEl>
                                        <p:attrNameLst>
                                          <p:attrName>ppt_x</p:attrName>
                                        </p:attrNameLst>
                                      </p:cBhvr>
                                      <p:tavLst>
                                        <p:tav tm="0">
                                          <p:val>
                                            <p:strVal val="1+#ppt_w/2"/>
                                          </p:val>
                                        </p:tav>
                                        <p:tav tm="100000">
                                          <p:val>
                                            <p:strVal val="#ppt_x"/>
                                          </p:val>
                                        </p:tav>
                                      </p:tavLst>
                                    </p:anim>
                                    <p:anim calcmode="lin" valueType="num">
                                      <p:cBhvr additive="base">
                                        <p:cTn id="8" dur="500" fill="hold"/>
                                        <p:tgtEl>
                                          <p:spTgt spid="14953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30"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98513" y="203200"/>
            <a:ext cx="7772400" cy="457200"/>
          </a:xfrm>
        </p:spPr>
        <p:txBody>
          <a:bodyPr/>
          <a:lstStyle/>
          <a:p>
            <a:pPr>
              <a:defRPr/>
            </a:pPr>
            <a:r>
              <a:rPr lang="en-US" dirty="0" smtClean="0">
                <a:solidFill>
                  <a:schemeClr val="accent1">
                    <a:lumMod val="50000"/>
                  </a:schemeClr>
                </a:solidFill>
              </a:rPr>
              <a:t>Finite Elements – Examples</a:t>
            </a:r>
          </a:p>
        </p:txBody>
      </p:sp>
      <p:pic>
        <p:nvPicPr>
          <p:cNvPr id="27651" name="Picture 5" descr="dyn-p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925638"/>
            <a:ext cx="2903537" cy="364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6" descr="flans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1100" y="671513"/>
            <a:ext cx="348615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7" descr="nosef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981075"/>
            <a:ext cx="3886200"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2543DCEB-CD37-4B6B-A648-56FC2C8A7E94}" type="slidenum">
              <a:rPr lang="el-GR"/>
              <a:pPr>
                <a:defRPr/>
              </a:pPr>
              <a:t>52</a:t>
            </a:fld>
            <a:endParaRPr lang="el-GR"/>
          </a:p>
        </p:txBody>
      </p:sp>
      <p:sp>
        <p:nvSpPr>
          <p:cNvPr id="27655" name="Rectangle 2"/>
          <p:cNvSpPr>
            <a:spLocks noChangeArrowheads="1"/>
          </p:cNvSpPr>
          <p:nvPr/>
        </p:nvSpPr>
        <p:spPr bwMode="auto">
          <a:xfrm>
            <a:off x="2700338" y="5084763"/>
            <a:ext cx="5343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2800">
                <a:solidFill>
                  <a:schemeClr val="tx1"/>
                </a:solidFill>
                <a:latin typeface="Comic Sans MS" pitchFamily="66" charset="0"/>
              </a:defRPr>
            </a:lvl1pPr>
            <a:lvl2pPr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lvl="1" eaLnBrk="1" hangingPunct="1">
              <a:spcBef>
                <a:spcPct val="0"/>
              </a:spcBef>
              <a:buFontTx/>
              <a:buNone/>
            </a:pPr>
            <a:r>
              <a:rPr lang="en-US" altLang="el-GR" sz="3600" b="1">
                <a:solidFill>
                  <a:srgbClr val="C00000"/>
                </a:solidFill>
                <a:latin typeface="Arno Pro Caption" pitchFamily="18" charset="0"/>
              </a:rPr>
              <a:t>Virtual prototyping of engineering designs</a:t>
            </a:r>
            <a:endParaRPr lang="tr-TR" altLang="el-GR" sz="3600" b="1">
              <a:solidFill>
                <a:srgbClr val="C00000"/>
              </a:solidFill>
              <a:latin typeface="Arno Pro Caption" pitchFamily="18" charset="0"/>
            </a:endParaRPr>
          </a:p>
        </p:txBody>
      </p:sp>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260350"/>
            <a:ext cx="7772400" cy="792163"/>
          </a:xfrm>
        </p:spPr>
        <p:txBody>
          <a:bodyPr/>
          <a:lstStyle/>
          <a:p>
            <a:pPr>
              <a:defRPr/>
            </a:pPr>
            <a:r>
              <a:rPr lang="en-GB" dirty="0" smtClean="0">
                <a:solidFill>
                  <a:schemeClr val="accent1">
                    <a:lumMod val="50000"/>
                  </a:schemeClr>
                </a:solidFill>
              </a:rPr>
              <a:t>Research Framework</a:t>
            </a:r>
            <a:endParaRPr lang="en-GB" sz="2400" dirty="0" smtClean="0">
              <a:solidFill>
                <a:schemeClr val="accent1">
                  <a:lumMod val="50000"/>
                </a:schemeClr>
              </a:solidFill>
            </a:endParaRPr>
          </a:p>
        </p:txBody>
      </p:sp>
      <p:grpSp>
        <p:nvGrpSpPr>
          <p:cNvPr id="8222" name="Group 30"/>
          <p:cNvGrpSpPr>
            <a:grpSpLocks/>
          </p:cNvGrpSpPr>
          <p:nvPr/>
        </p:nvGrpSpPr>
        <p:grpSpPr bwMode="auto">
          <a:xfrm>
            <a:off x="304800" y="1160463"/>
            <a:ext cx="8228013" cy="1200150"/>
            <a:chOff x="192" y="958"/>
            <a:chExt cx="5183" cy="756"/>
          </a:xfrm>
        </p:grpSpPr>
        <p:sp>
          <p:nvSpPr>
            <p:cNvPr id="28692" name="Text Box 3"/>
            <p:cNvSpPr txBox="1">
              <a:spLocks noChangeArrowheads="1"/>
            </p:cNvSpPr>
            <p:nvPr/>
          </p:nvSpPr>
          <p:spPr bwMode="auto">
            <a:xfrm>
              <a:off x="192" y="965"/>
              <a:ext cx="11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r>
                <a:rPr lang="en-GB" altLang="el-GR" sz="2400" b="1">
                  <a:latin typeface="Arno Pro Caption" pitchFamily="18" charset="0"/>
                </a:rPr>
                <a:t>Motivation</a:t>
              </a:r>
              <a:r>
                <a:rPr lang="en-GB" altLang="el-GR" sz="2400">
                  <a:latin typeface="Arno Pro Caption" pitchFamily="18" charset="0"/>
                </a:rPr>
                <a:t>:</a:t>
              </a:r>
            </a:p>
          </p:txBody>
        </p:sp>
        <p:sp>
          <p:nvSpPr>
            <p:cNvPr id="28693" name="Text Box 4"/>
            <p:cNvSpPr txBox="1">
              <a:spLocks noChangeArrowheads="1"/>
            </p:cNvSpPr>
            <p:nvPr/>
          </p:nvSpPr>
          <p:spPr bwMode="auto">
            <a:xfrm>
              <a:off x="1439" y="958"/>
              <a:ext cx="3936"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just" eaLnBrk="1" hangingPunct="1">
                <a:spcBef>
                  <a:spcPct val="50000"/>
                </a:spcBef>
                <a:buFontTx/>
                <a:buNone/>
              </a:pPr>
              <a:r>
                <a:rPr lang="en-GB" altLang="el-GR" sz="2400">
                  <a:latin typeface="Arno Pro Caption" pitchFamily="18" charset="0"/>
                </a:rPr>
                <a:t>Numerical investigation of cavitation phenomena occurring in </a:t>
              </a:r>
              <a:r>
                <a:rPr lang="en-GB" altLang="el-GR" sz="2400">
                  <a:latin typeface="Arno Pro Caption" pitchFamily="18" charset="0"/>
                  <a:cs typeface="Times New Roman" pitchFamily="18" charset="0"/>
                </a:rPr>
                <a:t>turbopump inducers typical of liquid propellant rocket engines </a:t>
              </a:r>
            </a:p>
          </p:txBody>
        </p:sp>
      </p:grpSp>
      <p:grpSp>
        <p:nvGrpSpPr>
          <p:cNvPr id="8223" name="Group 31"/>
          <p:cNvGrpSpPr>
            <a:grpSpLocks/>
          </p:cNvGrpSpPr>
          <p:nvPr/>
        </p:nvGrpSpPr>
        <p:grpSpPr bwMode="auto">
          <a:xfrm>
            <a:off x="933450" y="2579688"/>
            <a:ext cx="7265988" cy="2130425"/>
            <a:chOff x="1428" y="1908"/>
            <a:chExt cx="3493" cy="1341"/>
          </a:xfrm>
        </p:grpSpPr>
        <p:pic>
          <p:nvPicPr>
            <p:cNvPr id="2868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 y="1908"/>
              <a:ext cx="1566" cy="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81" name="Group 8"/>
            <p:cNvGrpSpPr>
              <a:grpSpLocks/>
            </p:cNvGrpSpPr>
            <p:nvPr/>
          </p:nvGrpSpPr>
          <p:grpSpPr bwMode="auto">
            <a:xfrm>
              <a:off x="1428" y="2296"/>
              <a:ext cx="3493" cy="630"/>
              <a:chOff x="1383" y="2205"/>
              <a:chExt cx="3493" cy="630"/>
            </a:xfrm>
          </p:grpSpPr>
          <p:grpSp>
            <p:nvGrpSpPr>
              <p:cNvPr id="28682" name="Group 9"/>
              <p:cNvGrpSpPr>
                <a:grpSpLocks/>
              </p:cNvGrpSpPr>
              <p:nvPr/>
            </p:nvGrpSpPr>
            <p:grpSpPr bwMode="auto">
              <a:xfrm>
                <a:off x="3605" y="2205"/>
                <a:ext cx="817" cy="364"/>
                <a:chOff x="3605" y="2205"/>
                <a:chExt cx="817" cy="364"/>
              </a:xfrm>
            </p:grpSpPr>
            <p:sp>
              <p:nvSpPr>
                <p:cNvPr id="28689" name="Line 10"/>
                <p:cNvSpPr>
                  <a:spLocks noChangeShapeType="1"/>
                </p:cNvSpPr>
                <p:nvPr/>
              </p:nvSpPr>
              <p:spPr bwMode="auto">
                <a:xfrm>
                  <a:off x="3651" y="2478"/>
                  <a:ext cx="68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28690" name="AutoShape 11"/>
                <p:cNvSpPr>
                  <a:spLocks noChangeArrowheads="1"/>
                </p:cNvSpPr>
                <p:nvPr/>
              </p:nvSpPr>
              <p:spPr bwMode="auto">
                <a:xfrm>
                  <a:off x="3878" y="2387"/>
                  <a:ext cx="227" cy="182"/>
                </a:xfrm>
                <a:prstGeom prst="curvedUpArrow">
                  <a:avLst>
                    <a:gd name="adj1" fmla="val 24945"/>
                    <a:gd name="adj2" fmla="val 49890"/>
                    <a:gd name="adj3" fmla="val 33333"/>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Arno Pro Caption" pitchFamily="18" charset="0"/>
                  </a:endParaRPr>
                </a:p>
              </p:txBody>
            </p:sp>
            <p:sp>
              <p:nvSpPr>
                <p:cNvPr id="28691" name="Text Box 12"/>
                <p:cNvSpPr txBox="1">
                  <a:spLocks noChangeArrowheads="1"/>
                </p:cNvSpPr>
                <p:nvPr/>
              </p:nvSpPr>
              <p:spPr bwMode="auto">
                <a:xfrm>
                  <a:off x="3605" y="2205"/>
                  <a:ext cx="817"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r>
                    <a:rPr lang="en-GB" altLang="el-GR" sz="1600" b="1">
                      <a:latin typeface="Arno Pro Caption" pitchFamily="18" charset="0"/>
                    </a:rPr>
                    <a:t>angular velocity</a:t>
                  </a:r>
                </a:p>
              </p:txBody>
            </p:sp>
          </p:grpSp>
          <p:grpSp>
            <p:nvGrpSpPr>
              <p:cNvPr id="28683" name="Group 13"/>
              <p:cNvGrpSpPr>
                <a:grpSpLocks/>
              </p:cNvGrpSpPr>
              <p:nvPr/>
            </p:nvGrpSpPr>
            <p:grpSpPr bwMode="auto">
              <a:xfrm>
                <a:off x="4377" y="2387"/>
                <a:ext cx="499" cy="448"/>
                <a:chOff x="4377" y="2387"/>
                <a:chExt cx="499" cy="448"/>
              </a:xfrm>
            </p:grpSpPr>
            <p:sp>
              <p:nvSpPr>
                <p:cNvPr id="28687" name="AutoShape 14"/>
                <p:cNvSpPr>
                  <a:spLocks noChangeArrowheads="1"/>
                </p:cNvSpPr>
                <p:nvPr/>
              </p:nvSpPr>
              <p:spPr bwMode="auto">
                <a:xfrm>
                  <a:off x="4468" y="2387"/>
                  <a:ext cx="408" cy="181"/>
                </a:xfrm>
                <a:prstGeom prst="leftArrow">
                  <a:avLst>
                    <a:gd name="adj1" fmla="val 50000"/>
                    <a:gd name="adj2" fmla="val 5635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Arno Pro Caption" pitchFamily="18" charset="0"/>
                  </a:endParaRPr>
                </a:p>
              </p:txBody>
            </p:sp>
            <p:sp>
              <p:nvSpPr>
                <p:cNvPr id="28688" name="Text Box 15"/>
                <p:cNvSpPr txBox="1">
                  <a:spLocks noChangeArrowheads="1"/>
                </p:cNvSpPr>
                <p:nvPr/>
              </p:nvSpPr>
              <p:spPr bwMode="auto">
                <a:xfrm>
                  <a:off x="4377" y="2622"/>
                  <a:ext cx="499"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eaLnBrk="1" hangingPunct="1">
                    <a:spcBef>
                      <a:spcPct val="50000"/>
                    </a:spcBef>
                    <a:buFontTx/>
                    <a:buNone/>
                  </a:pPr>
                  <a:r>
                    <a:rPr lang="en-GB" altLang="el-GR" sz="1600" b="1">
                      <a:latin typeface="Arno Pro Caption" pitchFamily="18" charset="0"/>
                    </a:rPr>
                    <a:t>INFLOW</a:t>
                  </a:r>
                </a:p>
              </p:txBody>
            </p:sp>
          </p:grpSp>
          <p:grpSp>
            <p:nvGrpSpPr>
              <p:cNvPr id="28684" name="Group 16"/>
              <p:cNvGrpSpPr>
                <a:grpSpLocks/>
              </p:cNvGrpSpPr>
              <p:nvPr/>
            </p:nvGrpSpPr>
            <p:grpSpPr bwMode="auto">
              <a:xfrm>
                <a:off x="1383" y="2387"/>
                <a:ext cx="590" cy="440"/>
                <a:chOff x="1383" y="2387"/>
                <a:chExt cx="590" cy="440"/>
              </a:xfrm>
            </p:grpSpPr>
            <p:sp>
              <p:nvSpPr>
                <p:cNvPr id="28685" name="AutoShape 17"/>
                <p:cNvSpPr>
                  <a:spLocks noChangeArrowheads="1"/>
                </p:cNvSpPr>
                <p:nvPr/>
              </p:nvSpPr>
              <p:spPr bwMode="auto">
                <a:xfrm>
                  <a:off x="1474" y="2387"/>
                  <a:ext cx="408" cy="181"/>
                </a:xfrm>
                <a:prstGeom prst="leftArrow">
                  <a:avLst>
                    <a:gd name="adj1" fmla="val 50000"/>
                    <a:gd name="adj2" fmla="val 56354"/>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Arno Pro Caption" pitchFamily="18" charset="0"/>
                  </a:endParaRPr>
                </a:p>
              </p:txBody>
            </p:sp>
            <p:sp>
              <p:nvSpPr>
                <p:cNvPr id="28686" name="Text Box 18"/>
                <p:cNvSpPr txBox="1">
                  <a:spLocks noChangeArrowheads="1"/>
                </p:cNvSpPr>
                <p:nvPr/>
              </p:nvSpPr>
              <p:spPr bwMode="auto">
                <a:xfrm>
                  <a:off x="1383" y="2614"/>
                  <a:ext cx="590"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eaLnBrk="1" hangingPunct="1">
                    <a:spcBef>
                      <a:spcPct val="50000"/>
                    </a:spcBef>
                    <a:buFontTx/>
                    <a:buNone/>
                  </a:pPr>
                  <a:r>
                    <a:rPr lang="en-GB" altLang="el-GR" sz="1600" b="1">
                      <a:latin typeface="Arno Pro Caption" pitchFamily="18" charset="0"/>
                    </a:rPr>
                    <a:t>OUTFLOW</a:t>
                  </a:r>
                </a:p>
              </p:txBody>
            </p:sp>
          </p:grpSp>
        </p:grpSp>
      </p:grpSp>
      <p:sp>
        <p:nvSpPr>
          <p:cNvPr id="28677" name="Text Box 20"/>
          <p:cNvSpPr txBox="1">
            <a:spLocks noChangeArrowheads="1"/>
          </p:cNvSpPr>
          <p:nvPr/>
        </p:nvSpPr>
        <p:spPr bwMode="auto">
          <a:xfrm>
            <a:off x="2916238" y="5589588"/>
            <a:ext cx="338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endParaRPr lang="en-GB" altLang="el-GR" sz="2400">
              <a:latin typeface="Times New Roman" pitchFamily="18" charset="0"/>
            </a:endParaRPr>
          </a:p>
        </p:txBody>
      </p:sp>
      <p:sp>
        <p:nvSpPr>
          <p:cNvPr id="28678" name="Text Box 21"/>
          <p:cNvSpPr txBox="1">
            <a:spLocks noChangeArrowheads="1"/>
          </p:cNvSpPr>
          <p:nvPr/>
        </p:nvSpPr>
        <p:spPr bwMode="auto">
          <a:xfrm>
            <a:off x="755650" y="5084763"/>
            <a:ext cx="7561263" cy="831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r>
              <a:rPr lang="en-GB" altLang="el-GR" sz="2400" b="1">
                <a:latin typeface="Arno Pro Caption" pitchFamily="18" charset="0"/>
              </a:rPr>
              <a:t>Target :</a:t>
            </a:r>
            <a:r>
              <a:rPr lang="en-GB" altLang="el-GR" sz="2400">
                <a:latin typeface="Arno Pro Caption" pitchFamily="18" charset="0"/>
              </a:rPr>
              <a:t> A 3D tool able to simulate complex cavitating flows in realistic geometries</a:t>
            </a:r>
          </a:p>
        </p:txBody>
      </p:sp>
      <p:sp>
        <p:nvSpPr>
          <p:cNvPr id="2" name="Slide Number Placeholder 1"/>
          <p:cNvSpPr>
            <a:spLocks noGrp="1"/>
          </p:cNvSpPr>
          <p:nvPr>
            <p:ph type="sldNum" sz="quarter" idx="11"/>
          </p:nvPr>
        </p:nvSpPr>
        <p:spPr/>
        <p:txBody>
          <a:bodyPr/>
          <a:lstStyle/>
          <a:p>
            <a:pPr>
              <a:defRPr/>
            </a:pPr>
            <a:fld id="{725F62A7-5E0D-4685-94CB-660639474B17}" type="slidenum">
              <a:rPr lang="el-GR" smtClean="0"/>
              <a:pPr>
                <a:defRPr/>
              </a:pPr>
              <a:t>53</a:t>
            </a:fld>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8222"/>
                                        </p:tgtEl>
                                        <p:attrNameLst>
                                          <p:attrName>style.visibility</p:attrName>
                                        </p:attrNameLst>
                                      </p:cBhvr>
                                      <p:to>
                                        <p:strVal val="visible"/>
                                      </p:to>
                                    </p:set>
                                    <p:animEffect transition="in" filter="wipe(up)">
                                      <p:cBhvr>
                                        <p:cTn id="7" dur="500"/>
                                        <p:tgtEl>
                                          <p:spTgt spid="8222"/>
                                        </p:tgtEl>
                                      </p:cBhvr>
                                    </p:animEffect>
                                  </p:childTnLst>
                                </p:cTn>
                              </p:par>
                              <p:par>
                                <p:cTn id="8" presetID="22" presetClass="entr" presetSubtype="1" fill="hold" nodeType="withEffect">
                                  <p:stCondLst>
                                    <p:cond delay="0"/>
                                  </p:stCondLst>
                                  <p:childTnLst>
                                    <p:set>
                                      <p:cBhvr>
                                        <p:cTn id="9" dur="1" fill="hold">
                                          <p:stCondLst>
                                            <p:cond delay="0"/>
                                          </p:stCondLst>
                                        </p:cTn>
                                        <p:tgtEl>
                                          <p:spTgt spid="8223"/>
                                        </p:tgtEl>
                                        <p:attrNameLst>
                                          <p:attrName>style.visibility</p:attrName>
                                        </p:attrNameLst>
                                      </p:cBhvr>
                                      <p:to>
                                        <p:strVal val="visible"/>
                                      </p:to>
                                    </p:set>
                                    <p:animEffect transition="in" filter="wipe(up)">
                                      <p:cBhvr>
                                        <p:cTn id="10" dur="500"/>
                                        <p:tgtEl>
                                          <p:spTgt spid="8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endParaRPr lang="el-GR"/>
          </a:p>
        </p:txBody>
      </p:sp>
      <p:sp>
        <p:nvSpPr>
          <p:cNvPr id="5" name="Θέση κειμένου 4"/>
          <p:cNvSpPr>
            <a:spLocks noGrp="1"/>
          </p:cNvSpPr>
          <p:nvPr>
            <p:ph type="body" idx="1"/>
          </p:nvPr>
        </p:nvSpPr>
        <p:spPr/>
        <p:txBody>
          <a:bodyPr/>
          <a:lstStyle/>
          <a:p>
            <a:pPr algn="ctr"/>
            <a:r>
              <a:rPr lang="el-GR" sz="2800" b="1" dirty="0" smtClean="0">
                <a:solidFill>
                  <a:srgbClr val="00B0F0"/>
                </a:solidFill>
                <a:latin typeface="Arno Pro Caption" pitchFamily="18" charset="0"/>
              </a:rPr>
              <a:t>Παραδείγματα Εφαρμογής Αριθμητικών Μεθόδων για Επίλυση Προβλημάτων</a:t>
            </a:r>
            <a:endParaRPr lang="el-GR" sz="2800" b="1" dirty="0">
              <a:solidFill>
                <a:srgbClr val="00B0F0"/>
              </a:solidFill>
              <a:latin typeface="Arno Pro Caption" pitchFamily="18" charset="0"/>
            </a:endParaRPr>
          </a:p>
        </p:txBody>
      </p:sp>
      <p:sp>
        <p:nvSpPr>
          <p:cNvPr id="3" name="Θέση αριθμού διαφάνειας 2"/>
          <p:cNvSpPr>
            <a:spLocks noGrp="1"/>
          </p:cNvSpPr>
          <p:nvPr>
            <p:ph type="sldNum" sz="quarter" idx="11"/>
          </p:nvPr>
        </p:nvSpPr>
        <p:spPr/>
        <p:txBody>
          <a:bodyPr/>
          <a:lstStyle/>
          <a:p>
            <a:pPr>
              <a:defRPr/>
            </a:pPr>
            <a:fld id="{72E647DE-87A4-4B9F-A7FC-AF2A16A9B1E9}" type="slidenum">
              <a:rPr lang="el-GR" smtClean="0"/>
              <a:pPr>
                <a:defRPr/>
              </a:pPr>
              <a:t>54</a:t>
            </a:fld>
            <a:endParaRPr lang="el-GR" dirty="0"/>
          </a:p>
        </p:txBody>
      </p:sp>
    </p:spTree>
    <p:extLst>
      <p:ext uri="{BB962C8B-B14F-4D97-AF65-F5344CB8AC3E}">
        <p14:creationId xmlns:p14="http://schemas.microsoft.com/office/powerpoint/2010/main" val="20395276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n-US" dirty="0" smtClean="0"/>
              <a:t>1. Solving </a:t>
            </a:r>
            <a:r>
              <a:rPr lang="en-US" dirty="0"/>
              <a:t>Equations</a:t>
            </a:r>
            <a:endParaRPr lang="el-GR" dirty="0"/>
          </a:p>
        </p:txBody>
      </p:sp>
      <p:sp>
        <p:nvSpPr>
          <p:cNvPr id="6" name="Θέση περιεχομένου 5"/>
          <p:cNvSpPr>
            <a:spLocks noGrp="1"/>
          </p:cNvSpPr>
          <p:nvPr>
            <p:ph idx="1"/>
          </p:nvPr>
        </p:nvSpPr>
        <p:spPr>
          <a:xfrm>
            <a:off x="304800" y="1371600"/>
            <a:ext cx="4195192" cy="4724400"/>
          </a:xfrm>
        </p:spPr>
        <p:txBody>
          <a:bodyPr/>
          <a:lstStyle/>
          <a:p>
            <a:r>
              <a:rPr lang="el-GR" sz="2000" dirty="0" smtClean="0"/>
              <a:t>Τ</a:t>
            </a:r>
            <a:r>
              <a:rPr lang="en-US" sz="2000" dirty="0" smtClean="0"/>
              <a:t>he </a:t>
            </a:r>
            <a:r>
              <a:rPr lang="en-US" sz="2000" dirty="0"/>
              <a:t>Stewart platform, a six-degree-of-freedom robot that can be located with extreme precision, was originally developed by Eric Gough of Dunlop Tire </a:t>
            </a:r>
            <a:r>
              <a:rPr lang="en-US" sz="2000" dirty="0" smtClean="0"/>
              <a:t>Corporation </a:t>
            </a:r>
            <a:r>
              <a:rPr lang="en-US" sz="2000" dirty="0"/>
              <a:t>in the 1950s to test airplane tires. Today </a:t>
            </a:r>
            <a:r>
              <a:rPr lang="en-US" sz="2000" dirty="0" smtClean="0"/>
              <a:t>its</a:t>
            </a:r>
            <a:r>
              <a:rPr lang="el-GR" sz="2000" dirty="0" smtClean="0"/>
              <a:t> </a:t>
            </a:r>
            <a:r>
              <a:rPr lang="en-US" sz="2000" dirty="0"/>
              <a:t>applications range from ﬂight simulators, which are often of considerable mass, to medical and surgical applications, where precision is very important. Solving the forward kinematics problem requires determining the position and orientation of the platform, given the strut lengths.</a:t>
            </a:r>
            <a:endParaRPr lang="el-GR" sz="2000" dirty="0"/>
          </a:p>
        </p:txBody>
      </p:sp>
      <p:sp>
        <p:nvSpPr>
          <p:cNvPr id="4" name="Θέση αριθμού διαφάνειας 3"/>
          <p:cNvSpPr>
            <a:spLocks noGrp="1"/>
          </p:cNvSpPr>
          <p:nvPr>
            <p:ph type="sldNum" sz="quarter" idx="10"/>
          </p:nvPr>
        </p:nvSpPr>
        <p:spPr/>
        <p:txBody>
          <a:bodyPr/>
          <a:lstStyle/>
          <a:p>
            <a:pPr>
              <a:defRPr/>
            </a:pPr>
            <a:fld id="{4172394E-631F-4641-B60D-94D5F4532BD2}" type="slidenum">
              <a:rPr lang="el-GR" smtClean="0"/>
              <a:pPr>
                <a:defRPr/>
              </a:pPr>
              <a:t>55</a:t>
            </a:fld>
            <a:endParaRPr lang="el-GR" dirty="0"/>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556792"/>
            <a:ext cx="4536504" cy="2666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94928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2. Systems </a:t>
            </a:r>
            <a:r>
              <a:rPr lang="en-US" dirty="0"/>
              <a:t>of Equations</a:t>
            </a:r>
            <a:endParaRPr lang="el-GR" dirty="0"/>
          </a:p>
        </p:txBody>
      </p:sp>
      <p:sp>
        <p:nvSpPr>
          <p:cNvPr id="3" name="Θέση περιεχομένου 2"/>
          <p:cNvSpPr>
            <a:spLocks noGrp="1"/>
          </p:cNvSpPr>
          <p:nvPr>
            <p:ph idx="1"/>
          </p:nvPr>
        </p:nvSpPr>
        <p:spPr>
          <a:xfrm>
            <a:off x="304800" y="1052736"/>
            <a:ext cx="8443664" cy="5043264"/>
          </a:xfrm>
        </p:spPr>
        <p:txBody>
          <a:bodyPr/>
          <a:lstStyle/>
          <a:p>
            <a:pPr marL="0" indent="0">
              <a:buNone/>
            </a:pPr>
            <a:r>
              <a:rPr lang="en-US" sz="1800" dirty="0"/>
              <a:t>Physical laws govern every engineered structure, from skyscrapers and bridges to diving boards and </a:t>
            </a:r>
            <a:r>
              <a:rPr lang="en-US" sz="1800" dirty="0" smtClean="0"/>
              <a:t>medical </a:t>
            </a:r>
            <a:r>
              <a:rPr lang="en-US" sz="1800" dirty="0"/>
              <a:t>devices. Static and dynamic loads cause materials to deform, or bend. Mathematical models of bending are basic tools in the structural engineer’s workbench. The degree to which a structure bends under a load depends on the stiffness of the material, as measured by </a:t>
            </a:r>
            <a:r>
              <a:rPr lang="en-US" sz="1800" dirty="0" smtClean="0"/>
              <a:t>its</a:t>
            </a:r>
            <a:r>
              <a:rPr lang="el-GR" sz="1800" dirty="0" smtClean="0"/>
              <a:t> </a:t>
            </a:r>
            <a:r>
              <a:rPr lang="en-US" sz="1800" dirty="0" smtClean="0"/>
              <a:t>Young’s </a:t>
            </a:r>
            <a:r>
              <a:rPr lang="en-US" sz="1800" dirty="0"/>
              <a:t>modulus</a:t>
            </a:r>
            <a:r>
              <a:rPr lang="en-US" sz="1800" dirty="0" smtClean="0"/>
              <a:t>.</a:t>
            </a:r>
            <a:r>
              <a:rPr lang="el-GR" sz="1800" dirty="0" smtClean="0"/>
              <a:t> </a:t>
            </a:r>
            <a:r>
              <a:rPr lang="en-US" sz="1800" dirty="0" smtClean="0"/>
              <a:t>The </a:t>
            </a:r>
            <a:r>
              <a:rPr lang="en-US" sz="1800" dirty="0"/>
              <a:t>competition between stress and stiffness is modeled by a differential equation, which, after discretization, is reduced to a system of linear equations for solution</a:t>
            </a:r>
            <a:r>
              <a:rPr lang="en-US" sz="1800" dirty="0" smtClean="0"/>
              <a:t>.</a:t>
            </a:r>
            <a:r>
              <a:rPr lang="el-GR" sz="1800" dirty="0" smtClean="0"/>
              <a:t> Τ</a:t>
            </a:r>
            <a:r>
              <a:rPr lang="en-US" sz="1800" dirty="0" smtClean="0"/>
              <a:t>o </a:t>
            </a:r>
            <a:r>
              <a:rPr lang="en-US" sz="1800" dirty="0"/>
              <a:t>increase accuracy, a ﬁne discretization is used, making the system of linear equations large and usually sparse. Gaussian elimination methods are efﬁcient for moderately sized matrices, but special iterative algorithms are necessary for large, sparse systems.</a:t>
            </a:r>
            <a:endParaRPr lang="el-GR" sz="1800" dirty="0"/>
          </a:p>
        </p:txBody>
      </p:sp>
      <p:sp>
        <p:nvSpPr>
          <p:cNvPr id="4" name="Θέση αριθμού διαφάνειας 3"/>
          <p:cNvSpPr>
            <a:spLocks noGrp="1"/>
          </p:cNvSpPr>
          <p:nvPr>
            <p:ph type="sldNum" sz="quarter" idx="10"/>
          </p:nvPr>
        </p:nvSpPr>
        <p:spPr/>
        <p:txBody>
          <a:bodyPr/>
          <a:lstStyle/>
          <a:p>
            <a:pPr>
              <a:defRPr/>
            </a:pPr>
            <a:fld id="{6D507134-FCC8-4090-B98E-23D4F2ABAE40}" type="slidenum">
              <a:rPr lang="el-GR" smtClean="0"/>
              <a:pPr>
                <a:defRPr/>
              </a:pPr>
              <a:t>56</a:t>
            </a:fld>
            <a:endParaRPr lang="el-GR" dirty="0"/>
          </a:p>
        </p:txBody>
      </p:sp>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1" y="3861048"/>
            <a:ext cx="4554677"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10247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528" y="290736"/>
            <a:ext cx="8458200" cy="762000"/>
          </a:xfrm>
        </p:spPr>
        <p:txBody>
          <a:bodyPr/>
          <a:lstStyle/>
          <a:p>
            <a:r>
              <a:rPr lang="en-US" dirty="0" smtClean="0"/>
              <a:t>3. Interpolation</a:t>
            </a:r>
            <a:endParaRPr lang="el-GR" dirty="0"/>
          </a:p>
        </p:txBody>
      </p:sp>
      <p:sp>
        <p:nvSpPr>
          <p:cNvPr id="3" name="Θέση περιεχομένου 2"/>
          <p:cNvSpPr>
            <a:spLocks noGrp="1"/>
          </p:cNvSpPr>
          <p:nvPr>
            <p:ph idx="1"/>
          </p:nvPr>
        </p:nvSpPr>
        <p:spPr>
          <a:xfrm>
            <a:off x="304800" y="908720"/>
            <a:ext cx="4987280" cy="5187280"/>
          </a:xfrm>
        </p:spPr>
        <p:txBody>
          <a:bodyPr/>
          <a:lstStyle/>
          <a:p>
            <a:pPr marL="0" indent="0">
              <a:buNone/>
            </a:pPr>
            <a:r>
              <a:rPr lang="en-US" sz="1600" dirty="0"/>
              <a:t>Polynomial interpolation is an ancient practice, but the heavy industrial use of interpolation began with cubic splines in the 20th century. Motivated by practices in the shipbuilding and aircraft industries, engineers Paul de </a:t>
            </a:r>
            <a:r>
              <a:rPr lang="en-US" sz="1600" dirty="0" err="1"/>
              <a:t>Casteljau</a:t>
            </a:r>
            <a:r>
              <a:rPr lang="en-US" sz="1600" dirty="0"/>
              <a:t> and Pierre </a:t>
            </a:r>
            <a:r>
              <a:rPr lang="en-US" sz="1600" dirty="0" err="1"/>
              <a:t>Bézier</a:t>
            </a:r>
            <a:r>
              <a:rPr lang="en-US" sz="1600" dirty="0"/>
              <a:t> at rival European car manufacturers Citroen and Renault, followed by </a:t>
            </a:r>
            <a:r>
              <a:rPr lang="en-US" sz="1600" dirty="0" smtClean="0"/>
              <a:t>others </a:t>
            </a:r>
            <a:r>
              <a:rPr lang="en-US" sz="1600" dirty="0"/>
              <a:t>at General Motors in the United States, spurred the development of what are now called cubic splines and </a:t>
            </a:r>
            <a:r>
              <a:rPr lang="en-US" sz="1600" dirty="0" err="1"/>
              <a:t>Bézier</a:t>
            </a:r>
            <a:r>
              <a:rPr lang="en-US" sz="1600" dirty="0"/>
              <a:t> splines</a:t>
            </a:r>
            <a:r>
              <a:rPr lang="en-US" sz="1600" dirty="0" smtClean="0"/>
              <a:t>.</a:t>
            </a:r>
            <a:endParaRPr lang="el-GR" sz="1600" dirty="0" smtClean="0"/>
          </a:p>
          <a:p>
            <a:pPr marL="0" indent="0">
              <a:buNone/>
            </a:pPr>
            <a:r>
              <a:rPr lang="en-US" sz="1600" dirty="0"/>
              <a:t>Although developed for aerodynamic studies of automobiles, splines have been used for many </a:t>
            </a:r>
            <a:r>
              <a:rPr lang="en-US" sz="1600" dirty="0" smtClean="0"/>
              <a:t>applications</a:t>
            </a:r>
            <a:r>
              <a:rPr lang="en-US" sz="1600" dirty="0"/>
              <a:t>, including computer typesetting. A revolution in printing was caused by two Xerox engineers who formed a company named Adobe and released </a:t>
            </a:r>
            <a:r>
              <a:rPr lang="en-US" sz="1600" dirty="0" smtClean="0"/>
              <a:t>the</a:t>
            </a:r>
            <a:r>
              <a:rPr lang="el-GR" sz="1600" dirty="0" smtClean="0"/>
              <a:t> </a:t>
            </a:r>
            <a:r>
              <a:rPr lang="en-US" sz="1600" dirty="0"/>
              <a:t>PostScript™ language in 1984. It came to the </a:t>
            </a:r>
            <a:r>
              <a:rPr lang="en-US" sz="1600" dirty="0" smtClean="0"/>
              <a:t>attention </a:t>
            </a:r>
            <a:r>
              <a:rPr lang="en-US" sz="1600" dirty="0"/>
              <a:t>of Steve Jobs at Apple Corporation, who was </a:t>
            </a:r>
            <a:r>
              <a:rPr lang="en-US" sz="1600" dirty="0" smtClean="0"/>
              <a:t>looking </a:t>
            </a:r>
            <a:r>
              <a:rPr lang="en-US" sz="1600" dirty="0"/>
              <a:t>for a way to control a newly invented laser printer. </a:t>
            </a:r>
            <a:r>
              <a:rPr lang="en-US" sz="1600" dirty="0" err="1"/>
              <a:t>Bézier</a:t>
            </a:r>
            <a:r>
              <a:rPr lang="en-US" sz="1600" dirty="0"/>
              <a:t> splines were a simple way to adapt the same mathematical curves to fonts with multiple printer </a:t>
            </a:r>
            <a:r>
              <a:rPr lang="en-US" sz="1600" dirty="0" smtClean="0"/>
              <a:t>resolutions</a:t>
            </a:r>
            <a:r>
              <a:rPr lang="en-US" sz="1600" dirty="0"/>
              <a:t>. Later, Adobe used many of the </a:t>
            </a:r>
            <a:r>
              <a:rPr lang="en-US" sz="1600" dirty="0" smtClean="0"/>
              <a:t>fundamental </a:t>
            </a:r>
            <a:r>
              <a:rPr lang="en-US" sz="1600" dirty="0"/>
              <a:t>ideas of PostScript as the basis of a more ﬂexible format called PDF (Portable Document Format), which became a ubiquitous document ﬁle type by the early 21st century.</a:t>
            </a:r>
            <a:endParaRPr lang="el-GR" sz="1600" dirty="0"/>
          </a:p>
        </p:txBody>
      </p:sp>
      <p:sp>
        <p:nvSpPr>
          <p:cNvPr id="4" name="Θέση αριθμού διαφάνειας 3"/>
          <p:cNvSpPr>
            <a:spLocks noGrp="1"/>
          </p:cNvSpPr>
          <p:nvPr>
            <p:ph type="sldNum" sz="quarter" idx="10"/>
          </p:nvPr>
        </p:nvSpPr>
        <p:spPr/>
        <p:txBody>
          <a:bodyPr/>
          <a:lstStyle/>
          <a:p>
            <a:pPr>
              <a:defRPr/>
            </a:pPr>
            <a:fld id="{6D507134-FCC8-4090-B98E-23D4F2ABAE40}" type="slidenum">
              <a:rPr lang="el-GR" smtClean="0"/>
              <a:pPr>
                <a:defRPr/>
              </a:pPr>
              <a:t>57</a:t>
            </a:fld>
            <a:endParaRPr lang="el-GR" dirty="0"/>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052736"/>
            <a:ext cx="3707507" cy="2179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0931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4. Numerical </a:t>
            </a:r>
            <a:r>
              <a:rPr lang="en-US" dirty="0"/>
              <a:t>Differentiation and Integration</a:t>
            </a:r>
            <a:endParaRPr lang="el-GR" dirty="0"/>
          </a:p>
        </p:txBody>
      </p:sp>
      <p:sp>
        <p:nvSpPr>
          <p:cNvPr id="3" name="Θέση περιεχομένου 2"/>
          <p:cNvSpPr>
            <a:spLocks noGrp="1"/>
          </p:cNvSpPr>
          <p:nvPr>
            <p:ph idx="1"/>
          </p:nvPr>
        </p:nvSpPr>
        <p:spPr>
          <a:xfrm>
            <a:off x="304800" y="1371600"/>
            <a:ext cx="3691136" cy="4724400"/>
          </a:xfrm>
        </p:spPr>
        <p:txBody>
          <a:bodyPr/>
          <a:lstStyle/>
          <a:p>
            <a:pPr marL="0" indent="0">
              <a:buNone/>
            </a:pPr>
            <a:r>
              <a:rPr lang="en-US" sz="2000" dirty="0"/>
              <a:t>Computer-aided manufacturing depends on precise control of motion along a prescribed path. For </a:t>
            </a:r>
            <a:r>
              <a:rPr lang="en-US" sz="2000" dirty="0" smtClean="0"/>
              <a:t>example</a:t>
            </a:r>
            <a:r>
              <a:rPr lang="en-US" sz="2000" dirty="0"/>
              <a:t>, lathes or milling machines under numerical </a:t>
            </a:r>
            <a:r>
              <a:rPr lang="en-US" sz="2000" dirty="0" smtClean="0"/>
              <a:t>control </a:t>
            </a:r>
            <a:r>
              <a:rPr lang="en-US" sz="2000" dirty="0"/>
              <a:t>rely on parametric curves, often given by cubic or </a:t>
            </a:r>
            <a:r>
              <a:rPr lang="en-US" sz="2000" dirty="0" err="1"/>
              <a:t>Bézier</a:t>
            </a:r>
            <a:r>
              <a:rPr lang="en-US" sz="2000" dirty="0"/>
              <a:t> splines from computer-aided design soft-ware, to describe the path of cutting or shaping tools. Computer-generated animation in ﬁlmmaking, </a:t>
            </a:r>
            <a:r>
              <a:rPr lang="en-US" sz="2000" dirty="0" smtClean="0"/>
              <a:t>computer </a:t>
            </a:r>
            <a:r>
              <a:rPr lang="en-US" sz="2000" dirty="0"/>
              <a:t>games</a:t>
            </a:r>
            <a:r>
              <a:rPr lang="en-US" sz="2000" dirty="0" smtClean="0"/>
              <a:t>,</a:t>
            </a:r>
            <a:r>
              <a:rPr lang="el-GR" sz="2000" dirty="0" smtClean="0"/>
              <a:t> </a:t>
            </a:r>
            <a:r>
              <a:rPr lang="en-US" sz="2000" dirty="0" smtClean="0"/>
              <a:t>and </a:t>
            </a:r>
            <a:r>
              <a:rPr lang="en-US" sz="2000" dirty="0"/>
              <a:t>virtual reality applications face similar problems.</a:t>
            </a:r>
            <a:endParaRPr lang="el-GR" sz="2000" dirty="0"/>
          </a:p>
        </p:txBody>
      </p:sp>
      <p:sp>
        <p:nvSpPr>
          <p:cNvPr id="4" name="Θέση αριθμού διαφάνειας 3"/>
          <p:cNvSpPr>
            <a:spLocks noGrp="1"/>
          </p:cNvSpPr>
          <p:nvPr>
            <p:ph type="sldNum" sz="quarter" idx="10"/>
          </p:nvPr>
        </p:nvSpPr>
        <p:spPr/>
        <p:txBody>
          <a:bodyPr/>
          <a:lstStyle/>
          <a:p>
            <a:pPr>
              <a:defRPr/>
            </a:pPr>
            <a:fld id="{6D507134-FCC8-4090-B98E-23D4F2ABAE40}" type="slidenum">
              <a:rPr lang="el-GR" smtClean="0"/>
              <a:pPr>
                <a:defRPr/>
              </a:pPr>
              <a:t>58</a:t>
            </a:fld>
            <a:endParaRPr lang="el-GR" dirty="0"/>
          </a:p>
        </p:txBody>
      </p:sp>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1492458"/>
            <a:ext cx="4913478" cy="3202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14383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5. Boundary </a:t>
            </a:r>
            <a:r>
              <a:rPr lang="en-US" dirty="0"/>
              <a:t>Value Problems</a:t>
            </a:r>
            <a:endParaRPr lang="el-GR" dirty="0"/>
          </a:p>
        </p:txBody>
      </p:sp>
      <p:sp>
        <p:nvSpPr>
          <p:cNvPr id="3" name="Θέση περιεχομένου 2"/>
          <p:cNvSpPr>
            <a:spLocks noGrp="1"/>
          </p:cNvSpPr>
          <p:nvPr>
            <p:ph idx="1"/>
          </p:nvPr>
        </p:nvSpPr>
        <p:spPr>
          <a:xfrm>
            <a:off x="304800" y="1124744"/>
            <a:ext cx="4915272" cy="4971256"/>
          </a:xfrm>
        </p:spPr>
        <p:txBody>
          <a:bodyPr/>
          <a:lstStyle/>
          <a:p>
            <a:pPr marL="0" indent="0">
              <a:buNone/>
            </a:pPr>
            <a:r>
              <a:rPr lang="en-US" sz="1800" dirty="0"/>
              <a:t>Underground and undersea pipelines must be </a:t>
            </a:r>
            <a:r>
              <a:rPr lang="en-US" sz="1800" dirty="0" smtClean="0"/>
              <a:t>designed </a:t>
            </a:r>
            <a:r>
              <a:rPr lang="en-US" sz="1800" dirty="0"/>
              <a:t>to withstand pressure from the outside </a:t>
            </a:r>
            <a:r>
              <a:rPr lang="en-US" sz="1800" dirty="0" smtClean="0"/>
              <a:t>environment</a:t>
            </a:r>
            <a:r>
              <a:rPr lang="en-US" sz="1800" dirty="0"/>
              <a:t>. The deeper the pipe, the more expensive a failure due to collapse will be. The oil pipelines </a:t>
            </a:r>
            <a:r>
              <a:rPr lang="en-US" sz="1800" dirty="0" smtClean="0"/>
              <a:t>connecting </a:t>
            </a:r>
            <a:r>
              <a:rPr lang="en-US" sz="1800" dirty="0"/>
              <a:t>North Sea platforms to the coast lie at a 70-meter depth. The increasing importance of natural gas, and the danger and expense of transportation by ship, may lead to the construction of intercontinental gas pipelines. Mid-Atlantic depths exceed 5 kilometers, where the hydrostatic pressure of 7000 psi will </a:t>
            </a:r>
            <a:r>
              <a:rPr lang="en-US" sz="1800" dirty="0" smtClean="0"/>
              <a:t>require</a:t>
            </a:r>
            <a:r>
              <a:rPr lang="el-GR" sz="1800" dirty="0" smtClean="0"/>
              <a:t> </a:t>
            </a:r>
            <a:r>
              <a:rPr lang="en-US" sz="1800" dirty="0" smtClean="0"/>
              <a:t>innovation </a:t>
            </a:r>
            <a:r>
              <a:rPr lang="en-US" sz="1800" dirty="0"/>
              <a:t>in pipe materials and construction to avoid buckling</a:t>
            </a:r>
            <a:r>
              <a:rPr lang="en-US" sz="1800" dirty="0" smtClean="0"/>
              <a:t>.</a:t>
            </a:r>
          </a:p>
          <a:p>
            <a:pPr marL="0" indent="0">
              <a:buNone/>
            </a:pPr>
            <a:r>
              <a:rPr lang="en-US" sz="1800" dirty="0"/>
              <a:t>The theory of pipe buckling is central to a wide </a:t>
            </a:r>
            <a:r>
              <a:rPr lang="en-US" sz="1800" dirty="0" smtClean="0"/>
              <a:t>array </a:t>
            </a:r>
            <a:r>
              <a:rPr lang="en-US" sz="1800" dirty="0"/>
              <a:t>of applications, from architectural supports to </a:t>
            </a:r>
            <a:r>
              <a:rPr lang="en-US" sz="1800" dirty="0" smtClean="0"/>
              <a:t>coronary </a:t>
            </a:r>
            <a:r>
              <a:rPr lang="en-US" sz="1800" dirty="0"/>
              <a:t>stents. Numerical models of buckling are valuable when direct experimentation is expensive and difﬁcult.</a:t>
            </a:r>
            <a:endParaRPr lang="el-GR" sz="1800" dirty="0"/>
          </a:p>
        </p:txBody>
      </p:sp>
      <p:sp>
        <p:nvSpPr>
          <p:cNvPr id="4" name="Θέση αριθμού διαφάνειας 3"/>
          <p:cNvSpPr>
            <a:spLocks noGrp="1"/>
          </p:cNvSpPr>
          <p:nvPr>
            <p:ph type="sldNum" sz="quarter" idx="10"/>
          </p:nvPr>
        </p:nvSpPr>
        <p:spPr/>
        <p:txBody>
          <a:bodyPr/>
          <a:lstStyle/>
          <a:p>
            <a:pPr>
              <a:defRPr/>
            </a:pPr>
            <a:fld id="{6D507134-FCC8-4090-B98E-23D4F2ABAE40}" type="slidenum">
              <a:rPr lang="el-GR" smtClean="0"/>
              <a:pPr>
                <a:defRPr/>
              </a:pPr>
              <a:t>59</a:t>
            </a:fld>
            <a:endParaRPr lang="el-GR" dirty="0"/>
          </a:p>
        </p:txBody>
      </p:sp>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340768"/>
            <a:ext cx="3744416" cy="253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9701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Νόμος του </a:t>
            </a:r>
            <a:r>
              <a:rPr lang="en-US" dirty="0" smtClean="0"/>
              <a:t>Moore</a:t>
            </a:r>
            <a:endParaRPr lang="el-GR" dirty="0"/>
          </a:p>
        </p:txBody>
      </p:sp>
      <p:sp>
        <p:nvSpPr>
          <p:cNvPr id="4" name="Θέση αριθμού διαφάνειας 3"/>
          <p:cNvSpPr>
            <a:spLocks noGrp="1"/>
          </p:cNvSpPr>
          <p:nvPr>
            <p:ph type="sldNum" sz="quarter" idx="10"/>
          </p:nvPr>
        </p:nvSpPr>
        <p:spPr/>
        <p:txBody>
          <a:bodyPr/>
          <a:lstStyle/>
          <a:p>
            <a:pPr>
              <a:defRPr/>
            </a:pPr>
            <a:fld id="{6D507134-FCC8-4090-B98E-23D4F2ABAE40}" type="slidenum">
              <a:rPr lang="el-GR" smtClean="0"/>
              <a:pPr>
                <a:defRPr/>
              </a:pPr>
              <a:t>6</a:t>
            </a:fld>
            <a:endParaRPr lang="el-GR" dirty="0"/>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17588"/>
            <a:ext cx="8229600" cy="482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62926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6. Partial </a:t>
            </a:r>
            <a:r>
              <a:rPr lang="en-US" dirty="0"/>
              <a:t>Differential Equations</a:t>
            </a:r>
            <a:endParaRPr lang="el-GR" dirty="0"/>
          </a:p>
        </p:txBody>
      </p:sp>
      <p:sp>
        <p:nvSpPr>
          <p:cNvPr id="3" name="Θέση περιεχομένου 2"/>
          <p:cNvSpPr>
            <a:spLocks noGrp="1"/>
          </p:cNvSpPr>
          <p:nvPr>
            <p:ph idx="1"/>
          </p:nvPr>
        </p:nvSpPr>
        <p:spPr>
          <a:xfrm>
            <a:off x="304800" y="1371600"/>
            <a:ext cx="4267200" cy="4724400"/>
          </a:xfrm>
        </p:spPr>
        <p:txBody>
          <a:bodyPr/>
          <a:lstStyle/>
          <a:p>
            <a:pPr marL="0" indent="0">
              <a:buNone/>
            </a:pPr>
            <a:r>
              <a:rPr lang="en-US" sz="1800" dirty="0"/>
              <a:t>The 8086 central processing units manufactured by Intel Corp. in the 1970s ran at 5 MHz and required less than 5 watts of power. Today, at speeds increased by a factor of several hundred, chips dissipate over 50 watts. To avoid damage to the processor from excessively high temperatures, it is essential to distribute the heat by using a sink and fan. Cooling considerations are a constant obstacle to extending Moore’s Law to faster processing speeds</a:t>
            </a:r>
            <a:r>
              <a:rPr lang="en-US" sz="1800" dirty="0" smtClean="0"/>
              <a:t>.</a:t>
            </a:r>
          </a:p>
          <a:p>
            <a:pPr marL="0" indent="0">
              <a:buNone/>
            </a:pPr>
            <a:r>
              <a:rPr lang="en-US" sz="1800" dirty="0"/>
              <a:t>The time course of heat dissipation is well modeled by a parabolic PDE. When the heat reaches an </a:t>
            </a:r>
            <a:r>
              <a:rPr lang="en-US" sz="1800" dirty="0" smtClean="0"/>
              <a:t>equilibrium</a:t>
            </a:r>
            <a:r>
              <a:rPr lang="en-US" sz="1800" dirty="0"/>
              <a:t>, an elliptic equation models the steady-state distribution.</a:t>
            </a:r>
            <a:endParaRPr lang="el-GR" sz="1800" dirty="0"/>
          </a:p>
        </p:txBody>
      </p:sp>
      <p:sp>
        <p:nvSpPr>
          <p:cNvPr id="4" name="Θέση αριθμού διαφάνειας 3"/>
          <p:cNvSpPr>
            <a:spLocks noGrp="1"/>
          </p:cNvSpPr>
          <p:nvPr>
            <p:ph type="sldNum" sz="quarter" idx="10"/>
          </p:nvPr>
        </p:nvSpPr>
        <p:spPr/>
        <p:txBody>
          <a:bodyPr/>
          <a:lstStyle/>
          <a:p>
            <a:pPr>
              <a:defRPr/>
            </a:pPr>
            <a:fld id="{6D507134-FCC8-4090-B98E-23D4F2ABAE40}" type="slidenum">
              <a:rPr lang="el-GR" smtClean="0"/>
              <a:pPr>
                <a:defRPr/>
              </a:pPr>
              <a:t>60</a:t>
            </a:fld>
            <a:endParaRPr lang="el-GR" dirty="0"/>
          </a:p>
        </p:txBody>
      </p:sp>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3" y="1556792"/>
            <a:ext cx="4118497" cy="2420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7010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smtClean="0"/>
              <a:t>7. Eigenvalues </a:t>
            </a:r>
            <a:r>
              <a:rPr lang="en-US" dirty="0"/>
              <a:t>and Singular Values</a:t>
            </a:r>
            <a:endParaRPr lang="el-GR" dirty="0"/>
          </a:p>
        </p:txBody>
      </p:sp>
      <p:sp>
        <p:nvSpPr>
          <p:cNvPr id="3" name="Θέση περιεχομένου 2"/>
          <p:cNvSpPr>
            <a:spLocks noGrp="1"/>
          </p:cNvSpPr>
          <p:nvPr>
            <p:ph idx="1"/>
          </p:nvPr>
        </p:nvSpPr>
        <p:spPr>
          <a:xfrm>
            <a:off x="304800" y="1371600"/>
            <a:ext cx="8515672" cy="2582030"/>
          </a:xfrm>
        </p:spPr>
        <p:txBody>
          <a:bodyPr/>
          <a:lstStyle/>
          <a:p>
            <a:pPr marL="0" indent="0">
              <a:buNone/>
            </a:pPr>
            <a:r>
              <a:rPr lang="en-US" sz="1800" dirty="0"/>
              <a:t>The World Wide Web makes vast amounts of </a:t>
            </a:r>
            <a:r>
              <a:rPr lang="en-US" sz="1800" dirty="0" smtClean="0"/>
              <a:t>information </a:t>
            </a:r>
            <a:r>
              <a:rPr lang="en-US" sz="1800" dirty="0"/>
              <a:t>easily accessible to the casual user—so vast, in fact, that navigation with a powerful search engine is essential. Technology has also provided </a:t>
            </a:r>
            <a:r>
              <a:rPr lang="en-US" sz="1800" dirty="0" smtClean="0"/>
              <a:t>miniaturization </a:t>
            </a:r>
            <a:r>
              <a:rPr lang="en-US" sz="1800" dirty="0"/>
              <a:t>and low-cost sensors, making great </a:t>
            </a:r>
            <a:r>
              <a:rPr lang="en-US" sz="1800" dirty="0" smtClean="0"/>
              <a:t>quantities </a:t>
            </a:r>
            <a:r>
              <a:rPr lang="en-US" sz="1800" dirty="0"/>
              <a:t>of data available to researchers. How can access to large amounts of information be exploited in an efﬁcient way</a:t>
            </a:r>
            <a:r>
              <a:rPr lang="en-US" sz="1800" dirty="0" smtClean="0"/>
              <a:t>?</a:t>
            </a:r>
          </a:p>
          <a:p>
            <a:pPr marL="0" indent="0">
              <a:buNone/>
            </a:pPr>
            <a:r>
              <a:rPr lang="en-US" sz="1800" dirty="0"/>
              <a:t>Many aspects of search technology, and </a:t>
            </a:r>
            <a:r>
              <a:rPr lang="en-US" sz="1800" dirty="0" smtClean="0"/>
              <a:t>knowledge </a:t>
            </a:r>
            <a:r>
              <a:rPr lang="en-US" sz="1800" dirty="0"/>
              <a:t>discovery in general</a:t>
            </a:r>
            <a:r>
              <a:rPr lang="en-US" sz="1800" dirty="0" smtClean="0"/>
              <a:t>, beneﬁt </a:t>
            </a:r>
            <a:r>
              <a:rPr lang="en-US" sz="1800" dirty="0"/>
              <a:t>from treatment as an eigenvalue or singular value problem. Numerical </a:t>
            </a:r>
            <a:r>
              <a:rPr lang="en-US" sz="1800" dirty="0" smtClean="0"/>
              <a:t>methods </a:t>
            </a:r>
            <a:r>
              <a:rPr lang="en-US" sz="1800" dirty="0"/>
              <a:t>to solve these high-dimensional problems </a:t>
            </a:r>
            <a:r>
              <a:rPr lang="en-US" sz="1800" dirty="0" smtClean="0"/>
              <a:t>generate </a:t>
            </a:r>
            <a:r>
              <a:rPr lang="en-US" sz="1800" dirty="0"/>
              <a:t>projections to distinguished lower dimensional subspaces. This is exactly the simpliﬁcation that </a:t>
            </a:r>
            <a:r>
              <a:rPr lang="en-US" sz="1800" dirty="0" smtClean="0"/>
              <a:t>complex </a:t>
            </a:r>
            <a:r>
              <a:rPr lang="en-US" sz="1800" dirty="0"/>
              <a:t>data environments most need.</a:t>
            </a:r>
            <a:endParaRPr lang="el-GR" sz="1800" dirty="0"/>
          </a:p>
        </p:txBody>
      </p:sp>
      <p:sp>
        <p:nvSpPr>
          <p:cNvPr id="4" name="Θέση αριθμού διαφάνειας 3"/>
          <p:cNvSpPr>
            <a:spLocks noGrp="1"/>
          </p:cNvSpPr>
          <p:nvPr>
            <p:ph type="sldNum" sz="quarter" idx="10"/>
          </p:nvPr>
        </p:nvSpPr>
        <p:spPr/>
        <p:txBody>
          <a:bodyPr/>
          <a:lstStyle/>
          <a:p>
            <a:pPr>
              <a:defRPr/>
            </a:pPr>
            <a:fld id="{6D507134-FCC8-4090-B98E-23D4F2ABAE40}" type="slidenum">
              <a:rPr lang="el-GR" smtClean="0"/>
              <a:pPr>
                <a:defRPr/>
              </a:pPr>
              <a:t>61</a:t>
            </a:fld>
            <a:endParaRPr lang="el-GR" dirty="0"/>
          </a:p>
        </p:txBody>
      </p:sp>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985364"/>
            <a:ext cx="4464496" cy="2733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07789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1" name="Rectangle 5" descr="Large confetti"/>
          <p:cNvSpPr>
            <a:spLocks noGrp="1" noChangeArrowheads="1"/>
          </p:cNvSpPr>
          <p:nvPr>
            <p:ph type="title"/>
          </p:nvPr>
        </p:nvSpPr>
        <p:spPr>
          <a:xfrm>
            <a:off x="755650" y="260350"/>
            <a:ext cx="7772400" cy="792163"/>
          </a:xfrm>
        </p:spPr>
        <p:txBody>
          <a:bodyPr/>
          <a:lstStyle/>
          <a:p>
            <a:pPr>
              <a:defRPr/>
            </a:pPr>
            <a:r>
              <a:rPr lang="en-US" b="1" dirty="0">
                <a:solidFill>
                  <a:schemeClr val="accent1">
                    <a:lumMod val="50000"/>
                  </a:schemeClr>
                </a:solidFill>
              </a:rPr>
              <a:t>Mathematical </a:t>
            </a:r>
            <a:r>
              <a:rPr lang="en-US" b="1" dirty="0" smtClean="0">
                <a:solidFill>
                  <a:schemeClr val="accent1">
                    <a:lumMod val="50000"/>
                  </a:schemeClr>
                </a:solidFill>
              </a:rPr>
              <a:t>Modeling</a:t>
            </a:r>
            <a:endParaRPr lang="en-US" b="1" dirty="0">
              <a:solidFill>
                <a:schemeClr val="accent1">
                  <a:lumMod val="50000"/>
                </a:schemeClr>
              </a:solidFill>
            </a:endParaRPr>
          </a:p>
        </p:txBody>
      </p:sp>
      <p:sp>
        <p:nvSpPr>
          <p:cNvPr id="29699" name="Rectangle 3"/>
          <p:cNvSpPr>
            <a:spLocks noGrp="1" noChangeArrowheads="1"/>
          </p:cNvSpPr>
          <p:nvPr>
            <p:ph type="body" sz="half" idx="1"/>
          </p:nvPr>
        </p:nvSpPr>
        <p:spPr>
          <a:xfrm>
            <a:off x="323850" y="1052513"/>
            <a:ext cx="8424863" cy="4483100"/>
          </a:xfrm>
        </p:spPr>
        <p:txBody>
          <a:bodyPr/>
          <a:lstStyle/>
          <a:p>
            <a:pPr>
              <a:lnSpc>
                <a:spcPct val="90000"/>
              </a:lnSpc>
              <a:buFontTx/>
              <a:buNone/>
            </a:pPr>
            <a:r>
              <a:rPr lang="en-US" altLang="el-GR" smtClean="0"/>
              <a:t>   </a:t>
            </a:r>
            <a:r>
              <a:rPr lang="en-US" altLang="el-GR" smtClean="0">
                <a:latin typeface="Arno Pro Caption" pitchFamily="18" charset="0"/>
              </a:rPr>
              <a:t>Mathematical modeling seeks to gain an   understanding of science through the use of mathematical models on computers.</a:t>
            </a:r>
          </a:p>
        </p:txBody>
      </p:sp>
      <p:pic>
        <p:nvPicPr>
          <p:cNvPr id="29700" name="Picture 4" descr="Computational Science Imag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942975" y="2276475"/>
            <a:ext cx="7086600" cy="28194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8423" name="Rectangle 7"/>
          <p:cNvSpPr>
            <a:spLocks noChangeArrowheads="1"/>
          </p:cNvSpPr>
          <p:nvPr/>
        </p:nvSpPr>
        <p:spPr bwMode="auto">
          <a:xfrm>
            <a:off x="1331913" y="5373688"/>
            <a:ext cx="67325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800" b="1" dirty="0">
                <a:solidFill>
                  <a:schemeClr val="accent1">
                    <a:lumMod val="50000"/>
                  </a:schemeClr>
                </a:solidFill>
                <a:latin typeface="Arno Pro Caption" pitchFamily="18" charset="0"/>
              </a:rPr>
              <a:t>Mathematical modeling involves teamwork</a:t>
            </a:r>
          </a:p>
        </p:txBody>
      </p:sp>
      <p:sp>
        <p:nvSpPr>
          <p:cNvPr id="2" name="Slide Number Placeholder 1"/>
          <p:cNvSpPr>
            <a:spLocks noGrp="1"/>
          </p:cNvSpPr>
          <p:nvPr>
            <p:ph type="sldNum" sz="quarter" idx="12"/>
          </p:nvPr>
        </p:nvSpPr>
        <p:spPr/>
        <p:txBody>
          <a:bodyPr/>
          <a:lstStyle/>
          <a:p>
            <a:pPr>
              <a:defRPr/>
            </a:pPr>
            <a:fld id="{0A7790A0-2231-4F61-8842-4204035DEBCD}" type="slidenum">
              <a:rPr lang="en-US" smtClean="0"/>
              <a:pPr>
                <a:defRPr/>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descr="Large confetti"/>
          <p:cNvSpPr>
            <a:spLocks noGrp="1" noChangeArrowheads="1"/>
          </p:cNvSpPr>
          <p:nvPr>
            <p:ph type="title"/>
          </p:nvPr>
        </p:nvSpPr>
        <p:spPr/>
        <p:txBody>
          <a:bodyPr/>
          <a:lstStyle/>
          <a:p>
            <a:pPr>
              <a:defRPr/>
            </a:pPr>
            <a:r>
              <a:rPr lang="en-US" b="1" dirty="0">
                <a:solidFill>
                  <a:schemeClr val="accent1">
                    <a:lumMod val="50000"/>
                  </a:schemeClr>
                </a:solidFill>
              </a:rPr>
              <a:t>Mathematical Modeling</a:t>
            </a:r>
          </a:p>
        </p:txBody>
      </p:sp>
      <p:sp>
        <p:nvSpPr>
          <p:cNvPr id="30723" name="Rectangle 3"/>
          <p:cNvSpPr>
            <a:spLocks noGrp="1" noChangeArrowheads="1"/>
          </p:cNvSpPr>
          <p:nvPr>
            <p:ph type="body" idx="1"/>
          </p:nvPr>
        </p:nvSpPr>
        <p:spPr>
          <a:xfrm>
            <a:off x="539750" y="1125538"/>
            <a:ext cx="7772400" cy="1079500"/>
          </a:xfrm>
        </p:spPr>
        <p:txBody>
          <a:bodyPr/>
          <a:lstStyle/>
          <a:p>
            <a:pPr>
              <a:lnSpc>
                <a:spcPct val="90000"/>
              </a:lnSpc>
              <a:buFontTx/>
              <a:buNone/>
            </a:pPr>
            <a:r>
              <a:rPr lang="en-US" altLang="el-GR" b="1" smtClean="0"/>
              <a:t>   </a:t>
            </a:r>
            <a:r>
              <a:rPr lang="en-US" altLang="el-GR" smtClean="0"/>
              <a:t>Complements, but does not replace, theory and experimentation in scientific research.</a:t>
            </a:r>
          </a:p>
          <a:p>
            <a:pPr>
              <a:buFontTx/>
              <a:buNone/>
            </a:pPr>
            <a:endParaRPr lang="en-US" altLang="el-GR" smtClean="0"/>
          </a:p>
        </p:txBody>
      </p:sp>
      <p:grpSp>
        <p:nvGrpSpPr>
          <p:cNvPr id="30724" name="Group 4"/>
          <p:cNvGrpSpPr>
            <a:grpSpLocks/>
          </p:cNvGrpSpPr>
          <p:nvPr/>
        </p:nvGrpSpPr>
        <p:grpSpPr bwMode="auto">
          <a:xfrm>
            <a:off x="1419225" y="2103438"/>
            <a:ext cx="5686425" cy="2420937"/>
            <a:chOff x="694" y="2112"/>
            <a:chExt cx="4202" cy="1824"/>
          </a:xfrm>
        </p:grpSpPr>
        <p:grpSp>
          <p:nvGrpSpPr>
            <p:cNvPr id="30727" name="Group 5"/>
            <p:cNvGrpSpPr>
              <a:grpSpLocks/>
            </p:cNvGrpSpPr>
            <p:nvPr/>
          </p:nvGrpSpPr>
          <p:grpSpPr bwMode="auto">
            <a:xfrm>
              <a:off x="1566" y="2892"/>
              <a:ext cx="2399" cy="498"/>
              <a:chOff x="1613" y="2344"/>
              <a:chExt cx="2528" cy="586"/>
            </a:xfrm>
          </p:grpSpPr>
          <p:sp>
            <p:nvSpPr>
              <p:cNvPr id="30736" name="Line 6"/>
              <p:cNvSpPr>
                <a:spLocks noChangeShapeType="1"/>
              </p:cNvSpPr>
              <p:nvPr/>
            </p:nvSpPr>
            <p:spPr bwMode="auto">
              <a:xfrm>
                <a:off x="1613" y="2344"/>
                <a:ext cx="1264" cy="582"/>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a:p>
            </p:txBody>
          </p:sp>
          <p:sp>
            <p:nvSpPr>
              <p:cNvPr id="30737" name="Line 7"/>
              <p:cNvSpPr>
                <a:spLocks noChangeShapeType="1"/>
              </p:cNvSpPr>
              <p:nvPr/>
            </p:nvSpPr>
            <p:spPr bwMode="auto">
              <a:xfrm flipH="1">
                <a:off x="2877" y="2348"/>
                <a:ext cx="1264" cy="582"/>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a:p>
            </p:txBody>
          </p:sp>
        </p:grpSp>
        <p:grpSp>
          <p:nvGrpSpPr>
            <p:cNvPr id="30728" name="Group 8"/>
            <p:cNvGrpSpPr>
              <a:grpSpLocks/>
            </p:cNvGrpSpPr>
            <p:nvPr/>
          </p:nvGrpSpPr>
          <p:grpSpPr bwMode="auto">
            <a:xfrm>
              <a:off x="694" y="2115"/>
              <a:ext cx="1878" cy="904"/>
              <a:chOff x="898" y="1542"/>
              <a:chExt cx="1550" cy="835"/>
            </a:xfrm>
          </p:grpSpPr>
          <p:sp>
            <p:nvSpPr>
              <p:cNvPr id="191497" name="Oval 9"/>
              <p:cNvSpPr>
                <a:spLocks noChangeArrowheads="1"/>
              </p:cNvSpPr>
              <p:nvPr/>
            </p:nvSpPr>
            <p:spPr bwMode="auto">
              <a:xfrm>
                <a:off x="898" y="1548"/>
                <a:ext cx="1550" cy="829"/>
              </a:xfrm>
              <a:prstGeom prst="ellipse">
                <a:avLst/>
              </a:prstGeom>
              <a:solidFill>
                <a:schemeClr val="accent5">
                  <a:lumMod val="40000"/>
                  <a:lumOff val="6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l-GR"/>
              </a:p>
            </p:txBody>
          </p:sp>
          <p:sp>
            <p:nvSpPr>
              <p:cNvPr id="30735" name="Text Box 10"/>
              <p:cNvSpPr txBox="1">
                <a:spLocks noChangeArrowheads="1"/>
              </p:cNvSpPr>
              <p:nvPr/>
            </p:nvSpPr>
            <p:spPr bwMode="auto">
              <a:xfrm>
                <a:off x="898" y="1815"/>
                <a:ext cx="1526" cy="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eaLnBrk="1" hangingPunct="1">
                  <a:spcBef>
                    <a:spcPct val="50000"/>
                  </a:spcBef>
                  <a:buFontTx/>
                  <a:buNone/>
                </a:pPr>
                <a:r>
                  <a:rPr lang="en-US" altLang="el-GR" sz="3200">
                    <a:solidFill>
                      <a:srgbClr val="C00000"/>
                    </a:solidFill>
                    <a:latin typeface="Arno Pro Caption" pitchFamily="18" charset="0"/>
                  </a:rPr>
                  <a:t>Experiment</a:t>
                </a:r>
              </a:p>
            </p:txBody>
          </p:sp>
        </p:grpSp>
        <p:sp>
          <p:nvSpPr>
            <p:cNvPr id="191499" name="Rectangle 11"/>
            <p:cNvSpPr>
              <a:spLocks noChangeArrowheads="1"/>
            </p:cNvSpPr>
            <p:nvPr/>
          </p:nvSpPr>
          <p:spPr bwMode="auto">
            <a:xfrm>
              <a:off x="1654" y="3359"/>
              <a:ext cx="2236" cy="577"/>
            </a:xfrm>
            <a:prstGeom prst="rect">
              <a:avLst/>
            </a:prstGeom>
            <a:solidFill>
              <a:schemeClr val="accent5">
                <a:lumMod val="40000"/>
                <a:lumOff val="6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l-GR"/>
            </a:p>
          </p:txBody>
        </p:sp>
        <p:sp>
          <p:nvSpPr>
            <p:cNvPr id="30730" name="Text Box 12"/>
            <p:cNvSpPr txBox="1">
              <a:spLocks noChangeArrowheads="1"/>
            </p:cNvSpPr>
            <p:nvPr/>
          </p:nvSpPr>
          <p:spPr bwMode="auto">
            <a:xfrm>
              <a:off x="1659" y="3486"/>
              <a:ext cx="223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eaLnBrk="1" hangingPunct="1">
                <a:spcBef>
                  <a:spcPct val="50000"/>
                </a:spcBef>
                <a:buFontTx/>
                <a:buNone/>
              </a:pPr>
              <a:r>
                <a:rPr lang="en-US" altLang="el-GR" sz="3200" i="1">
                  <a:solidFill>
                    <a:srgbClr val="C00000"/>
                  </a:solidFill>
                  <a:latin typeface="Arno Pro Caption" pitchFamily="18" charset="0"/>
                </a:rPr>
                <a:t>Computation</a:t>
              </a:r>
            </a:p>
          </p:txBody>
        </p:sp>
        <p:grpSp>
          <p:nvGrpSpPr>
            <p:cNvPr id="30731" name="Group 13"/>
            <p:cNvGrpSpPr>
              <a:grpSpLocks/>
            </p:cNvGrpSpPr>
            <p:nvPr/>
          </p:nvGrpSpPr>
          <p:grpSpPr bwMode="auto">
            <a:xfrm>
              <a:off x="3018" y="2112"/>
              <a:ext cx="1878" cy="904"/>
              <a:chOff x="898" y="1542"/>
              <a:chExt cx="1550" cy="835"/>
            </a:xfrm>
          </p:grpSpPr>
          <p:sp>
            <p:nvSpPr>
              <p:cNvPr id="191502" name="Oval 14"/>
              <p:cNvSpPr>
                <a:spLocks noChangeArrowheads="1"/>
              </p:cNvSpPr>
              <p:nvPr/>
            </p:nvSpPr>
            <p:spPr bwMode="auto">
              <a:xfrm>
                <a:off x="898" y="1542"/>
                <a:ext cx="1550" cy="835"/>
              </a:xfrm>
              <a:prstGeom prst="ellipse">
                <a:avLst/>
              </a:prstGeom>
              <a:solidFill>
                <a:schemeClr val="accent5">
                  <a:lumMod val="40000"/>
                  <a:lumOff val="6000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l-GR"/>
              </a:p>
            </p:txBody>
          </p:sp>
          <p:sp>
            <p:nvSpPr>
              <p:cNvPr id="30733" name="Text Box 15"/>
              <p:cNvSpPr txBox="1">
                <a:spLocks noChangeArrowheads="1"/>
              </p:cNvSpPr>
              <p:nvPr/>
            </p:nvSpPr>
            <p:spPr bwMode="auto">
              <a:xfrm>
                <a:off x="898" y="1815"/>
                <a:ext cx="1526" cy="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eaLnBrk="1" hangingPunct="1">
                  <a:spcBef>
                    <a:spcPct val="50000"/>
                  </a:spcBef>
                  <a:buFontTx/>
                  <a:buNone/>
                </a:pPr>
                <a:r>
                  <a:rPr lang="en-US" altLang="el-GR" sz="3200">
                    <a:solidFill>
                      <a:srgbClr val="C00000"/>
                    </a:solidFill>
                    <a:latin typeface="Arno Pro Caption" pitchFamily="18" charset="0"/>
                  </a:rPr>
                  <a:t>Theory</a:t>
                </a:r>
              </a:p>
            </p:txBody>
          </p:sp>
        </p:grpSp>
      </p:grpSp>
      <p:sp>
        <p:nvSpPr>
          <p:cNvPr id="30725" name="Rectangle 1"/>
          <p:cNvSpPr>
            <a:spLocks noChangeArrowheads="1"/>
          </p:cNvSpPr>
          <p:nvPr/>
        </p:nvSpPr>
        <p:spPr bwMode="auto">
          <a:xfrm>
            <a:off x="755650" y="4652963"/>
            <a:ext cx="7561263"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a:latin typeface="Arno Pro Caption" pitchFamily="18" charset="0"/>
              </a:rPr>
              <a:t>Is often used in place of experiments when experiments are </a:t>
            </a:r>
            <a:r>
              <a:rPr lang="en-US" altLang="el-GR" b="1" i="1">
                <a:latin typeface="Arno Pro Caption" pitchFamily="18" charset="0"/>
              </a:rPr>
              <a:t>too large, too expensive, too dangerous, or too time consuming.</a:t>
            </a:r>
          </a:p>
        </p:txBody>
      </p:sp>
      <p:sp>
        <p:nvSpPr>
          <p:cNvPr id="2" name="Slide Number Placeholder 1"/>
          <p:cNvSpPr>
            <a:spLocks noGrp="1"/>
          </p:cNvSpPr>
          <p:nvPr>
            <p:ph type="sldNum" sz="quarter" idx="10"/>
          </p:nvPr>
        </p:nvSpPr>
        <p:spPr/>
        <p:txBody>
          <a:bodyPr/>
          <a:lstStyle/>
          <a:p>
            <a:pPr>
              <a:defRPr/>
            </a:pPr>
            <a:fld id="{B4C6869A-65AC-4EB5-A48E-94459710F6E3}" type="slidenum">
              <a:rPr lang="el-GR" smtClean="0"/>
              <a:pPr>
                <a:defRPr/>
              </a:pPr>
              <a:t>63</a:t>
            </a:fld>
            <a:endParaRPr lang="el-GR"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endParaRPr lang="el-GR" altLang="el-GR" smtClean="0"/>
          </a:p>
        </p:txBody>
      </p:sp>
      <p:sp>
        <p:nvSpPr>
          <p:cNvPr id="4" name="Slide Number Placeholder 3"/>
          <p:cNvSpPr>
            <a:spLocks noGrp="1"/>
          </p:cNvSpPr>
          <p:nvPr>
            <p:ph type="sldNum" sz="quarter" idx="10"/>
          </p:nvPr>
        </p:nvSpPr>
        <p:spPr/>
        <p:txBody>
          <a:bodyPr/>
          <a:lstStyle/>
          <a:p>
            <a:pPr>
              <a:defRPr/>
            </a:pPr>
            <a:fld id="{2B3F39CD-189F-48A6-A358-CF14DFED5BEC}" type="slidenum">
              <a:rPr lang="el-GR"/>
              <a:pPr>
                <a:defRPr/>
              </a:pPr>
              <a:t>64</a:t>
            </a:fld>
            <a:endParaRPr lang="el-GR" dirty="0"/>
          </a:p>
        </p:txBody>
      </p:sp>
      <p:sp>
        <p:nvSpPr>
          <p:cNvPr id="31748" name="Rectangle 3"/>
          <p:cNvSpPr txBox="1">
            <a:spLocks noChangeArrowheads="1"/>
          </p:cNvSpPr>
          <p:nvPr/>
        </p:nvSpPr>
        <p:spPr bwMode="auto">
          <a:xfrm>
            <a:off x="611188" y="1341438"/>
            <a:ext cx="7924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nSpc>
                <a:spcPct val="90000"/>
              </a:lnSpc>
              <a:buFontTx/>
              <a:buNone/>
            </a:pPr>
            <a:r>
              <a:rPr lang="en-US" altLang="el-GR">
                <a:latin typeface="Arno Pro Caption" pitchFamily="18" charset="0"/>
              </a:rPr>
              <a:t>   Has emerged as a powerful, indispensable tool for studying a variety of problems in scientific research, product and process development, and manufacturing. </a:t>
            </a:r>
          </a:p>
          <a:p>
            <a:pPr>
              <a:buFontTx/>
              <a:buNone/>
            </a:pPr>
            <a:r>
              <a:rPr lang="en-US" altLang="el-GR">
                <a:latin typeface="Arno Pro Caption" pitchFamily="18" charset="0"/>
              </a:rPr>
              <a:t>  </a:t>
            </a:r>
          </a:p>
        </p:txBody>
      </p:sp>
      <p:sp>
        <p:nvSpPr>
          <p:cNvPr id="31749" name="Rectangle 4"/>
          <p:cNvSpPr>
            <a:spLocks noChangeArrowheads="1"/>
          </p:cNvSpPr>
          <p:nvPr/>
        </p:nvSpPr>
        <p:spPr bwMode="auto">
          <a:xfrm>
            <a:off x="1068388" y="3152775"/>
            <a:ext cx="32766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pPr>
            <a:r>
              <a:rPr lang="en-US" altLang="el-GR" sz="2400" b="1">
                <a:latin typeface="Arno Pro Caption" pitchFamily="18" charset="0"/>
              </a:rPr>
              <a:t> </a:t>
            </a:r>
            <a:r>
              <a:rPr lang="en-US" altLang="el-GR" b="1">
                <a:latin typeface="Arno Pro Caption" pitchFamily="18" charset="0"/>
              </a:rPr>
              <a:t>Seismology </a:t>
            </a:r>
          </a:p>
          <a:p>
            <a:pPr eaLnBrk="1" hangingPunct="1">
              <a:spcBef>
                <a:spcPct val="0"/>
              </a:spcBef>
            </a:pPr>
            <a:r>
              <a:rPr lang="en-US" altLang="el-GR" b="1">
                <a:latin typeface="Arno Pro Caption" pitchFamily="18" charset="0"/>
              </a:rPr>
              <a:t> Climate modeling </a:t>
            </a:r>
          </a:p>
          <a:p>
            <a:pPr eaLnBrk="1" hangingPunct="1">
              <a:spcBef>
                <a:spcPct val="0"/>
              </a:spcBef>
            </a:pPr>
            <a:r>
              <a:rPr lang="en-US" altLang="el-GR" b="1">
                <a:latin typeface="Arno Pro Caption" pitchFamily="18" charset="0"/>
              </a:rPr>
              <a:t> Economics</a:t>
            </a:r>
          </a:p>
          <a:p>
            <a:pPr eaLnBrk="1" hangingPunct="1">
              <a:spcBef>
                <a:spcPct val="0"/>
              </a:spcBef>
            </a:pPr>
            <a:r>
              <a:rPr lang="en-US" altLang="el-GR" b="1">
                <a:latin typeface="Arno Pro Caption" pitchFamily="18" charset="0"/>
              </a:rPr>
              <a:t> Environment</a:t>
            </a:r>
          </a:p>
          <a:p>
            <a:pPr eaLnBrk="1" hangingPunct="1">
              <a:spcBef>
                <a:spcPct val="0"/>
              </a:spcBef>
            </a:pPr>
            <a:r>
              <a:rPr lang="en-US" altLang="el-GR" b="1">
                <a:latin typeface="Arno Pro Caption" pitchFamily="18" charset="0"/>
              </a:rPr>
              <a:t> Material research</a:t>
            </a:r>
          </a:p>
        </p:txBody>
      </p:sp>
      <p:sp>
        <p:nvSpPr>
          <p:cNvPr id="31750" name="Rectangle 5"/>
          <p:cNvSpPr>
            <a:spLocks noChangeArrowheads="1"/>
          </p:cNvSpPr>
          <p:nvPr/>
        </p:nvSpPr>
        <p:spPr bwMode="auto">
          <a:xfrm>
            <a:off x="4878388" y="3152775"/>
            <a:ext cx="32766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pPr>
            <a:r>
              <a:rPr lang="en-US" altLang="el-GR" sz="2400" b="1">
                <a:latin typeface="Arno Pro Caption" pitchFamily="18" charset="0"/>
              </a:rPr>
              <a:t> </a:t>
            </a:r>
            <a:r>
              <a:rPr lang="en-US" altLang="el-GR" b="1">
                <a:latin typeface="Arno Pro Caption" pitchFamily="18" charset="0"/>
              </a:rPr>
              <a:t>Drug design</a:t>
            </a:r>
          </a:p>
          <a:p>
            <a:pPr eaLnBrk="1" hangingPunct="1">
              <a:spcBef>
                <a:spcPct val="0"/>
              </a:spcBef>
            </a:pPr>
            <a:r>
              <a:rPr lang="en-US" altLang="el-GR" b="1">
                <a:latin typeface="Arno Pro Caption" pitchFamily="18" charset="0"/>
              </a:rPr>
              <a:t> Manufacturing </a:t>
            </a:r>
          </a:p>
          <a:p>
            <a:pPr eaLnBrk="1" hangingPunct="1">
              <a:spcBef>
                <a:spcPct val="0"/>
              </a:spcBef>
            </a:pPr>
            <a:r>
              <a:rPr lang="en-US" altLang="el-GR" b="1">
                <a:latin typeface="Arno Pro Caption" pitchFamily="18" charset="0"/>
              </a:rPr>
              <a:t> Medicine </a:t>
            </a:r>
          </a:p>
          <a:p>
            <a:pPr eaLnBrk="1" hangingPunct="1">
              <a:spcBef>
                <a:spcPct val="0"/>
              </a:spcBef>
            </a:pPr>
            <a:r>
              <a:rPr lang="en-US" altLang="el-GR" b="1">
                <a:latin typeface="Arno Pro Caption" pitchFamily="18" charset="0"/>
              </a:rPr>
              <a:t> Biology</a:t>
            </a:r>
          </a:p>
          <a:p>
            <a:pPr eaLnBrk="1" hangingPunct="1">
              <a:spcBef>
                <a:spcPct val="0"/>
              </a:spcBef>
              <a:buFontTx/>
              <a:buNone/>
            </a:pPr>
            <a:endParaRPr lang="en-US" altLang="el-GR" b="1">
              <a:latin typeface="Arno Pro Caption" pitchFamily="18" charset="0"/>
            </a:endParaRPr>
          </a:p>
        </p:txBody>
      </p:sp>
      <p:sp>
        <p:nvSpPr>
          <p:cNvPr id="31751" name="Text Box 6"/>
          <p:cNvSpPr txBox="1">
            <a:spLocks noChangeArrowheads="1"/>
          </p:cNvSpPr>
          <p:nvPr/>
        </p:nvSpPr>
        <p:spPr bwMode="auto">
          <a:xfrm>
            <a:off x="3376613" y="5395913"/>
            <a:ext cx="2797175" cy="8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30000"/>
              </a:spcBef>
              <a:buFontTx/>
              <a:buNone/>
            </a:pPr>
            <a:r>
              <a:rPr kumimoji="1" lang="en-US" altLang="el-GR" b="1" i="1">
                <a:solidFill>
                  <a:srgbClr val="C00000"/>
                </a:solidFill>
                <a:latin typeface="Arno Pro Caption" pitchFamily="18" charset="0"/>
              </a:rPr>
              <a:t>Analyze - Predict</a:t>
            </a:r>
            <a:r>
              <a:rPr kumimoji="1" lang="en-US" altLang="el-GR" sz="2400" b="1" i="1">
                <a:solidFill>
                  <a:srgbClr val="C00000"/>
                </a:solidFill>
                <a:latin typeface="Arno Pro Caption" pitchFamily="18" charset="0"/>
              </a:rPr>
              <a:t> </a:t>
            </a:r>
          </a:p>
          <a:p>
            <a:pPr eaLnBrk="1" hangingPunct="1">
              <a:spcBef>
                <a:spcPct val="0"/>
              </a:spcBef>
              <a:buFontTx/>
              <a:buNone/>
            </a:pPr>
            <a:endParaRPr lang="en-US" altLang="el-GR" sz="2400">
              <a:solidFill>
                <a:srgbClr val="C00000"/>
              </a:solidFill>
              <a:latin typeface="Arno Pro Caption"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descr="Large confetti"/>
          <p:cNvSpPr>
            <a:spLocks noGrp="1" noChangeArrowheads="1"/>
          </p:cNvSpPr>
          <p:nvPr>
            <p:ph type="title"/>
          </p:nvPr>
        </p:nvSpPr>
        <p:spPr>
          <a:xfrm>
            <a:off x="1143000" y="512763"/>
            <a:ext cx="7086600" cy="762000"/>
          </a:xfrm>
        </p:spPr>
        <p:txBody>
          <a:bodyPr/>
          <a:lstStyle/>
          <a:p>
            <a:pPr>
              <a:defRPr/>
            </a:pPr>
            <a:r>
              <a:rPr lang="en-US" b="1" dirty="0">
                <a:solidFill>
                  <a:schemeClr val="accent1">
                    <a:lumMod val="50000"/>
                  </a:schemeClr>
                </a:solidFill>
              </a:rPr>
              <a:t>Example: </a:t>
            </a:r>
            <a:r>
              <a:rPr lang="en-US" b="1" dirty="0" smtClean="0">
                <a:solidFill>
                  <a:schemeClr val="accent1">
                    <a:lumMod val="50000"/>
                  </a:schemeClr>
                </a:solidFill>
              </a:rPr>
              <a:t>Industry</a:t>
            </a:r>
            <a:endParaRPr lang="en-US" b="1" dirty="0">
              <a:solidFill>
                <a:schemeClr val="accent1">
                  <a:lumMod val="50000"/>
                </a:schemeClr>
              </a:solidFill>
            </a:endParaRPr>
          </a:p>
        </p:txBody>
      </p:sp>
      <p:sp>
        <p:nvSpPr>
          <p:cNvPr id="32771" name="Rectangle 3"/>
          <p:cNvSpPr>
            <a:spLocks noGrp="1" noChangeArrowheads="1"/>
          </p:cNvSpPr>
          <p:nvPr>
            <p:ph type="body" sz="half" idx="2"/>
          </p:nvPr>
        </p:nvSpPr>
        <p:spPr>
          <a:xfrm>
            <a:off x="381000" y="4267200"/>
            <a:ext cx="8305800" cy="1524000"/>
          </a:xfrm>
        </p:spPr>
        <p:txBody>
          <a:bodyPr/>
          <a:lstStyle/>
          <a:p>
            <a:pPr>
              <a:lnSpc>
                <a:spcPct val="90000"/>
              </a:lnSpc>
            </a:pPr>
            <a:r>
              <a:rPr lang="en-US" altLang="el-GR" sz="2400" smtClean="0">
                <a:solidFill>
                  <a:srgbClr val="000000"/>
                </a:solidFill>
                <a:latin typeface="Arno Pro Caption" pitchFamily="18" charset="0"/>
                <a:cs typeface="Times New Roman" pitchFamily="18" charset="0"/>
              </a:rPr>
              <a:t>First jetliner to be digitally designed, "pre-assembled" on computer, eliminating need for costly, full-scale mockup.</a:t>
            </a:r>
          </a:p>
          <a:p>
            <a:pPr>
              <a:lnSpc>
                <a:spcPct val="90000"/>
              </a:lnSpc>
            </a:pPr>
            <a:r>
              <a:rPr lang="en-US" altLang="el-GR" sz="2400" smtClean="0">
                <a:solidFill>
                  <a:srgbClr val="000000"/>
                </a:solidFill>
                <a:latin typeface="Arno Pro Caption" pitchFamily="18" charset="0"/>
                <a:cs typeface="Times New Roman" pitchFamily="18" charset="0"/>
              </a:rPr>
              <a:t>Computational modeling improved the quality of work and reduced changes, errors, and rework</a:t>
            </a:r>
            <a:r>
              <a:rPr lang="en-US" altLang="el-GR" smtClean="0">
                <a:solidFill>
                  <a:srgbClr val="000000"/>
                </a:solidFill>
                <a:latin typeface="Arno Pro Caption" pitchFamily="18" charset="0"/>
                <a:cs typeface="Times New Roman" pitchFamily="18" charset="0"/>
              </a:rPr>
              <a:t>.</a:t>
            </a:r>
            <a:endParaRPr lang="en-US" altLang="el-GR" sz="2400" b="1" smtClean="0">
              <a:solidFill>
                <a:srgbClr val="000000"/>
              </a:solidFill>
              <a:latin typeface="Arno Pro Caption" pitchFamily="18" charset="0"/>
              <a:cs typeface="Times New Roman" pitchFamily="18" charset="0"/>
            </a:endParaRPr>
          </a:p>
        </p:txBody>
      </p:sp>
      <p:sp>
        <p:nvSpPr>
          <p:cNvPr id="2" name="Slide Number Placeholder 1"/>
          <p:cNvSpPr>
            <a:spLocks noGrp="1"/>
          </p:cNvSpPr>
          <p:nvPr>
            <p:ph type="sldNum" sz="quarter" idx="12"/>
          </p:nvPr>
        </p:nvSpPr>
        <p:spPr/>
        <p:txBody>
          <a:bodyPr/>
          <a:lstStyle/>
          <a:p>
            <a:pPr>
              <a:defRPr/>
            </a:pPr>
            <a:fld id="{A1FC81AD-6F1A-40B0-B366-D8E7EB407250}" type="slidenum">
              <a:rPr lang="en-US" smtClean="0"/>
              <a:pPr>
                <a:defRPr/>
              </a:pPr>
              <a:t>65</a:t>
            </a:fld>
            <a:endParaRPr lang="en-US"/>
          </a:p>
        </p:txBody>
      </p:sp>
      <p:pic>
        <p:nvPicPr>
          <p:cNvPr id="32773" name="Picture 5" descr="boeing7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1352550"/>
            <a:ext cx="3608387"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5"/>
          <p:cNvSpPr>
            <a:spLocks noGrp="1"/>
          </p:cNvSpPr>
          <p:nvPr>
            <p:ph type="title"/>
          </p:nvPr>
        </p:nvSpPr>
        <p:spPr/>
        <p:txBody>
          <a:bodyPr/>
          <a:lstStyle/>
          <a:p>
            <a:endParaRPr lang="el-GR" altLang="el-GR" smtClean="0"/>
          </a:p>
        </p:txBody>
      </p:sp>
      <p:sp>
        <p:nvSpPr>
          <p:cNvPr id="33795" name="Content Placeholder 6"/>
          <p:cNvSpPr>
            <a:spLocks noGrp="1"/>
          </p:cNvSpPr>
          <p:nvPr>
            <p:ph idx="1"/>
          </p:nvPr>
        </p:nvSpPr>
        <p:spPr/>
        <p:txBody>
          <a:bodyPr/>
          <a:lstStyle/>
          <a:p>
            <a:pPr eaLnBrk="1" hangingPunct="1"/>
            <a:r>
              <a:rPr lang="en-US" altLang="el-GR" sz="2000" smtClean="0"/>
              <a:t>The Boeing 777 is the first jetliner to be 100 percent digitally designed using three-dimensional solids technology. Throughout the design process, the airplane was "preassembled" on the computer, eliminating the need for a costly, full-scale mock-up. </a:t>
            </a:r>
          </a:p>
          <a:p>
            <a:pPr eaLnBrk="1" hangingPunct="1"/>
            <a:r>
              <a:rPr lang="en-US" altLang="el-GR" sz="2000" smtClean="0"/>
              <a:t>The 230 000 kg plane is the biggest twin-engine aircraft ever to fly-it can carry 375 passengers 7400 km-and from its first service flight in June 1995, has been certified for extended-range twin-engine operations.</a:t>
            </a:r>
          </a:p>
          <a:p>
            <a:pPr eaLnBrk="1" hangingPunct="1"/>
            <a:r>
              <a:rPr lang="en-US" altLang="el-GR" sz="2000" smtClean="0"/>
              <a:t>Boeing invested more than $4 billion (and insiders say much more) in CAD infrastructure for the design of the Boeing 777  and reaped huge benefits from design automation. The more than 3 million parts were represented in an integrated database that allowed designers to do a complete 3D virtual mock-up of the vehicle.</a:t>
            </a:r>
          </a:p>
          <a:p>
            <a:endParaRPr lang="el-GR" altLang="el-GR" smtClean="0"/>
          </a:p>
        </p:txBody>
      </p:sp>
      <p:sp>
        <p:nvSpPr>
          <p:cNvPr id="5" name="Slide Number Placeholder 4"/>
          <p:cNvSpPr>
            <a:spLocks noGrp="1"/>
          </p:cNvSpPr>
          <p:nvPr>
            <p:ph type="sldNum" sz="quarter" idx="10"/>
          </p:nvPr>
        </p:nvSpPr>
        <p:spPr/>
        <p:txBody>
          <a:bodyPr/>
          <a:lstStyle/>
          <a:p>
            <a:pPr>
              <a:defRPr/>
            </a:pPr>
            <a:fld id="{23DF7D02-7C1E-49D8-A1EA-27F45AF3FDFD}" type="slidenum">
              <a:rPr lang="en-US" smtClean="0"/>
              <a:pPr>
                <a:defRPr/>
              </a:pPr>
              <a:t>66</a:t>
            </a:fld>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endParaRPr lang="el-GR" altLang="el-GR" smtClean="0"/>
          </a:p>
        </p:txBody>
      </p:sp>
      <p:sp>
        <p:nvSpPr>
          <p:cNvPr id="34819" name="Content Placeholder 2"/>
          <p:cNvSpPr>
            <a:spLocks noGrp="1"/>
          </p:cNvSpPr>
          <p:nvPr>
            <p:ph idx="1"/>
          </p:nvPr>
        </p:nvSpPr>
        <p:spPr>
          <a:xfrm>
            <a:off x="304800" y="1196975"/>
            <a:ext cx="8534400" cy="4899025"/>
          </a:xfrm>
        </p:spPr>
        <p:txBody>
          <a:bodyPr/>
          <a:lstStyle/>
          <a:p>
            <a:pPr eaLnBrk="1" hangingPunct="1"/>
            <a:r>
              <a:rPr lang="en-US" altLang="el-GR" sz="2000" smtClean="0"/>
              <a:t>Boeing based its CAD system on CATIA (short for Computer-aided Three-dimensional Interactive Application) and ELFINI (Finite Element Analysis System), both developed by Dassault Systemes of France (Dassault systems acquired ABAQUS in 2005 and ABAQUS+CATIA is known as SIMULIA) and licensed in the United States through IBM. Designers also used EPIC (Electronic Preassembly Integration on CATIA) and other digital preassembly applications developed by Boeing. Much of the same technology was used on the B-2 program. </a:t>
            </a:r>
          </a:p>
          <a:p>
            <a:pPr eaLnBrk="1" hangingPunct="1"/>
            <a:r>
              <a:rPr lang="en-US" altLang="el-GR" sz="2000" smtClean="0"/>
              <a:t>To design the 777, Boeing organized its workers into 238 cross-functional "design build teams" responsible for specific products. The teams used 2200 terminals and the computer-aided three dimensional interactive application (CATIA) system to produce a "paperless" design that allowed engineers to simulate assembly of the 777. The system worked so well that only a nose mockup (to check critical wiring) was built before assembly of the first flight vehicle which was only 0.03 mm out of alignment when the port wing was attached. Boeing also included customers and operators, down to line mechanics, to help tell them how to design the plane.</a:t>
            </a:r>
          </a:p>
          <a:p>
            <a:endParaRPr lang="el-GR" altLang="el-GR" smtClean="0"/>
          </a:p>
        </p:txBody>
      </p:sp>
      <p:sp>
        <p:nvSpPr>
          <p:cNvPr id="4" name="Slide Number Placeholder 3"/>
          <p:cNvSpPr>
            <a:spLocks noGrp="1"/>
          </p:cNvSpPr>
          <p:nvPr>
            <p:ph type="sldNum" sz="quarter" idx="10"/>
          </p:nvPr>
        </p:nvSpPr>
        <p:spPr/>
        <p:txBody>
          <a:bodyPr/>
          <a:lstStyle/>
          <a:p>
            <a:pPr>
              <a:defRPr/>
            </a:pPr>
            <a:fld id="{5312B4DF-801D-4764-89D2-4242C5A28210}" type="slidenum">
              <a:rPr lang="el-GR" smtClean="0"/>
              <a:pPr>
                <a:defRPr/>
              </a:pPr>
              <a:t>67</a:t>
            </a:fld>
            <a:endParaRPr lang="el-G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b="1" dirty="0">
                <a:solidFill>
                  <a:schemeClr val="accent1">
                    <a:lumMod val="50000"/>
                  </a:schemeClr>
                </a:solidFill>
              </a:rPr>
              <a:t>Engine Thermal </a:t>
            </a:r>
            <a:r>
              <a:rPr lang="en-US" altLang="en-US" b="1" dirty="0" smtClean="0">
                <a:solidFill>
                  <a:schemeClr val="accent1">
                    <a:lumMod val="50000"/>
                  </a:schemeClr>
                </a:solidFill>
              </a:rPr>
              <a:t>Analysis</a:t>
            </a:r>
            <a:endParaRPr lang="el-GR"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pPr>
              <a:defRPr/>
            </a:pPr>
            <a:fld id="{DFDADFDF-98DC-4D07-86CD-7F90A9D83087}" type="slidenum">
              <a:rPr lang="el-GR" smtClean="0"/>
              <a:pPr>
                <a:defRPr/>
              </a:pPr>
              <a:t>68</a:t>
            </a:fld>
            <a:endParaRPr lang="el-GR" dirty="0"/>
          </a:p>
        </p:txBody>
      </p:sp>
      <p:pic>
        <p:nvPicPr>
          <p:cNvPr id="35844" name="Picture 5" descr="engbl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125538"/>
            <a:ext cx="39624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7"/>
          <p:cNvSpPr>
            <a:spLocks noChangeArrowheads="1"/>
          </p:cNvSpPr>
          <p:nvPr/>
        </p:nvSpPr>
        <p:spPr bwMode="auto">
          <a:xfrm>
            <a:off x="4932363" y="1196975"/>
            <a:ext cx="3960812"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lnSpc>
                <a:spcPct val="90000"/>
              </a:lnSpc>
            </a:pPr>
            <a:r>
              <a:rPr lang="en-US" altLang="el-GR" sz="2400">
                <a:latin typeface="Arno Pro Caption" pitchFamily="18" charset="0"/>
              </a:rPr>
              <a:t>Question</a:t>
            </a:r>
          </a:p>
          <a:p>
            <a:pPr lvl="1" eaLnBrk="1" hangingPunct="1">
              <a:lnSpc>
                <a:spcPct val="90000"/>
              </a:lnSpc>
            </a:pPr>
            <a:r>
              <a:rPr lang="en-US" altLang="el-GR">
                <a:solidFill>
                  <a:srgbClr val="A50021"/>
                </a:solidFill>
                <a:latin typeface="Arno Pro Caption" pitchFamily="18" charset="0"/>
              </a:rPr>
              <a:t>What is the temperature distribution in the engine block?</a:t>
            </a:r>
          </a:p>
          <a:p>
            <a:pPr eaLnBrk="1" hangingPunct="1">
              <a:lnSpc>
                <a:spcPct val="90000"/>
              </a:lnSpc>
            </a:pPr>
            <a:r>
              <a:rPr lang="en-US" altLang="el-GR" sz="2400">
                <a:latin typeface="Arno Pro Caption" pitchFamily="18" charset="0"/>
              </a:rPr>
              <a:t>Solve</a:t>
            </a:r>
          </a:p>
          <a:p>
            <a:pPr lvl="1" eaLnBrk="1" hangingPunct="1">
              <a:lnSpc>
                <a:spcPct val="90000"/>
              </a:lnSpc>
            </a:pPr>
            <a:r>
              <a:rPr lang="en-US" altLang="el-GR">
                <a:solidFill>
                  <a:srgbClr val="A50021"/>
                </a:solidFill>
                <a:latin typeface="Arno Pro Caption" pitchFamily="18" charset="0"/>
              </a:rPr>
              <a:t>Poisson Partial Differential Equation.</a:t>
            </a:r>
          </a:p>
          <a:p>
            <a:pPr eaLnBrk="1" hangingPunct="1">
              <a:lnSpc>
                <a:spcPct val="90000"/>
              </a:lnSpc>
            </a:pPr>
            <a:r>
              <a:rPr lang="en-US" altLang="el-GR" sz="2400">
                <a:latin typeface="Arno Pro Caption" pitchFamily="18" charset="0"/>
              </a:rPr>
              <a:t>Recent Developments</a:t>
            </a:r>
          </a:p>
          <a:p>
            <a:pPr lvl="1" eaLnBrk="1" hangingPunct="1">
              <a:lnSpc>
                <a:spcPct val="90000"/>
              </a:lnSpc>
            </a:pPr>
            <a:r>
              <a:rPr lang="en-US" altLang="el-GR">
                <a:solidFill>
                  <a:srgbClr val="A50021"/>
                </a:solidFill>
                <a:latin typeface="Arno Pro Caption" pitchFamily="18" charset="0"/>
              </a:rPr>
              <a:t>Fast Integral Equation Solvers, Monte-Carlo Methods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descr="Large confetti"/>
          <p:cNvSpPr>
            <a:spLocks noGrp="1" noChangeArrowheads="1"/>
          </p:cNvSpPr>
          <p:nvPr>
            <p:ph type="title"/>
          </p:nvPr>
        </p:nvSpPr>
        <p:spPr>
          <a:xfrm>
            <a:off x="869950" y="377825"/>
            <a:ext cx="7696200" cy="890588"/>
          </a:xfrm>
        </p:spPr>
        <p:txBody>
          <a:bodyPr/>
          <a:lstStyle/>
          <a:p>
            <a:pPr>
              <a:defRPr/>
            </a:pPr>
            <a:r>
              <a:rPr lang="en-US" b="1" dirty="0">
                <a:solidFill>
                  <a:schemeClr val="accent1">
                    <a:lumMod val="50000"/>
                  </a:schemeClr>
                </a:solidFill>
              </a:rPr>
              <a:t>Mathematical Modeling Process</a:t>
            </a:r>
          </a:p>
        </p:txBody>
      </p:sp>
      <p:pic>
        <p:nvPicPr>
          <p:cNvPr id="36867" name="Picture 3" descr="Problem Cycle Comple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484313"/>
            <a:ext cx="7391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ABDA30D9-B371-4172-90A4-828854E91A32}" type="slidenum">
              <a:rPr lang="el-GR"/>
              <a:pPr>
                <a:defRPr/>
              </a:pPr>
              <a:t>69</a:t>
            </a:fld>
            <a:endParaRPr lang="el-G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4294967295"/>
          </p:nvPr>
        </p:nvSpPr>
        <p:spPr>
          <a:xfrm>
            <a:off x="6553200" y="6356350"/>
            <a:ext cx="2133600" cy="36512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fld id="{69084534-9367-4A09-ABAE-EB26D3621719}" type="slidenum">
              <a:rPr lang="el-GR" sz="1400" b="1">
                <a:solidFill>
                  <a:schemeClr val="accent1">
                    <a:lumMod val="50000"/>
                  </a:schemeClr>
                </a:solidFill>
                <a:latin typeface="Arno Pro Caption" pitchFamily="18" charset="0"/>
              </a:rPr>
              <a:pPr algn="r"/>
              <a:t>7</a:t>
            </a:fld>
            <a:endParaRPr lang="el-GR" sz="1400" b="1" dirty="0">
              <a:solidFill>
                <a:schemeClr val="accent1">
                  <a:lumMod val="50000"/>
                </a:schemeClr>
              </a:solidFill>
              <a:latin typeface="Arno Pro Caption" pitchFamily="18" charset="0"/>
            </a:endParaRPr>
          </a:p>
        </p:txBody>
      </p:sp>
      <p:pic>
        <p:nvPicPr>
          <p:cNvPr id="2052" name="Picture 4" descr="ÎÏÎ¿ÏÎ­Î»ÎµÏÎ¼Î± ÎµÎ¹ÎºÏÎ½Î±Ï Î³Î¹Î± moore l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8680"/>
            <a:ext cx="8580879"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4004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457200" y="1143000"/>
            <a:ext cx="4078288" cy="457200"/>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37891" name="Rectangle 3"/>
          <p:cNvSpPr>
            <a:spLocks noChangeArrowheads="1"/>
          </p:cNvSpPr>
          <p:nvPr/>
        </p:nvSpPr>
        <p:spPr bwMode="auto">
          <a:xfrm>
            <a:off x="457200" y="457200"/>
            <a:ext cx="8016875" cy="692150"/>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37892" name="Text Box 4"/>
          <p:cNvSpPr txBox="1">
            <a:spLocks noChangeArrowheads="1"/>
          </p:cNvSpPr>
          <p:nvPr/>
        </p:nvSpPr>
        <p:spPr bwMode="auto">
          <a:xfrm>
            <a:off x="533400" y="609600"/>
            <a:ext cx="6019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nSpc>
                <a:spcPct val="75000"/>
              </a:lnSpc>
              <a:spcBef>
                <a:spcPct val="50000"/>
              </a:spcBef>
              <a:buFontTx/>
              <a:buNone/>
            </a:pPr>
            <a:r>
              <a:rPr lang="en-US" altLang="en-US" sz="3300" b="1">
                <a:solidFill>
                  <a:srgbClr val="FFCC00"/>
                </a:solidFill>
                <a:latin typeface="Arno Pro Caption" pitchFamily="18" charset="0"/>
              </a:rPr>
              <a:t>Engineering design</a:t>
            </a:r>
          </a:p>
        </p:txBody>
      </p:sp>
      <p:sp>
        <p:nvSpPr>
          <p:cNvPr id="37893" name="Text Box 5"/>
          <p:cNvSpPr txBox="1">
            <a:spLocks noChangeArrowheads="1"/>
          </p:cNvSpPr>
          <p:nvPr/>
        </p:nvSpPr>
        <p:spPr bwMode="auto">
          <a:xfrm>
            <a:off x="2057400" y="1752600"/>
            <a:ext cx="2590800" cy="4619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spcBef>
                <a:spcPct val="50000"/>
              </a:spcBef>
              <a:buFontTx/>
              <a:buNone/>
            </a:pPr>
            <a:r>
              <a:rPr lang="en-US" altLang="el-GR" sz="2400">
                <a:latin typeface="Arno Pro Caption" pitchFamily="18" charset="0"/>
              </a:rPr>
              <a:t>Physical Problem</a:t>
            </a:r>
          </a:p>
        </p:txBody>
      </p:sp>
      <p:sp>
        <p:nvSpPr>
          <p:cNvPr id="37894" name="Text Box 6"/>
          <p:cNvSpPr txBox="1">
            <a:spLocks noChangeArrowheads="1"/>
          </p:cNvSpPr>
          <p:nvPr/>
        </p:nvSpPr>
        <p:spPr bwMode="auto">
          <a:xfrm>
            <a:off x="1720850" y="4237038"/>
            <a:ext cx="2981325" cy="11731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spcBef>
                <a:spcPct val="50000"/>
              </a:spcBef>
              <a:buFontTx/>
              <a:buNone/>
            </a:pPr>
            <a:r>
              <a:rPr lang="en-US" altLang="el-GR" sz="2400">
                <a:latin typeface="Arno Pro Caption" pitchFamily="18" charset="0"/>
              </a:rPr>
              <a:t>Mathematical model</a:t>
            </a:r>
          </a:p>
          <a:p>
            <a:pPr algn="ctr">
              <a:spcBef>
                <a:spcPct val="50000"/>
              </a:spcBef>
              <a:buFontTx/>
              <a:buNone/>
            </a:pPr>
            <a:r>
              <a:rPr lang="en-US" altLang="el-GR" sz="1800">
                <a:solidFill>
                  <a:srgbClr val="A50021"/>
                </a:solidFill>
                <a:latin typeface="Arno Pro Caption" pitchFamily="18" charset="0"/>
              </a:rPr>
              <a:t>Governed by differential equations</a:t>
            </a:r>
          </a:p>
        </p:txBody>
      </p:sp>
      <p:sp>
        <p:nvSpPr>
          <p:cNvPr id="37895" name="Text Box 7"/>
          <p:cNvSpPr txBox="1">
            <a:spLocks noChangeArrowheads="1"/>
          </p:cNvSpPr>
          <p:nvPr/>
        </p:nvSpPr>
        <p:spPr bwMode="auto">
          <a:xfrm>
            <a:off x="4735513" y="4244975"/>
            <a:ext cx="3879850" cy="20431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spcBef>
                <a:spcPct val="0"/>
              </a:spcBef>
              <a:buFontTx/>
              <a:buNone/>
            </a:pPr>
            <a:r>
              <a:rPr lang="en-US" altLang="el-GR" sz="1800" b="1">
                <a:solidFill>
                  <a:srgbClr val="FF0000"/>
                </a:solidFill>
                <a:latin typeface="Arno Pro Caption" pitchFamily="18" charset="0"/>
              </a:rPr>
              <a:t>Assumptions regarding</a:t>
            </a:r>
            <a:endParaRPr lang="en-US" altLang="el-GR" sz="1800">
              <a:latin typeface="Arno Pro Caption" pitchFamily="18" charset="0"/>
            </a:endParaRPr>
          </a:p>
          <a:p>
            <a:pPr>
              <a:spcBef>
                <a:spcPct val="0"/>
              </a:spcBef>
              <a:buFontTx/>
              <a:buNone/>
            </a:pPr>
            <a:r>
              <a:rPr lang="en-US" altLang="el-GR" sz="1800">
                <a:latin typeface="Arno Pro Caption" pitchFamily="18" charset="0"/>
              </a:rPr>
              <a:t>Geometry</a:t>
            </a:r>
          </a:p>
          <a:p>
            <a:pPr>
              <a:spcBef>
                <a:spcPct val="0"/>
              </a:spcBef>
              <a:buFontTx/>
              <a:buNone/>
            </a:pPr>
            <a:r>
              <a:rPr lang="en-US" altLang="el-GR" sz="1800">
                <a:latin typeface="Arno Pro Caption" pitchFamily="18" charset="0"/>
              </a:rPr>
              <a:t>Kinematics</a:t>
            </a:r>
          </a:p>
          <a:p>
            <a:pPr>
              <a:spcBef>
                <a:spcPct val="0"/>
              </a:spcBef>
              <a:buFontTx/>
              <a:buNone/>
            </a:pPr>
            <a:r>
              <a:rPr lang="en-US" altLang="el-GR" sz="1800">
                <a:latin typeface="Arno Pro Caption" pitchFamily="18" charset="0"/>
              </a:rPr>
              <a:t>Material law</a:t>
            </a:r>
          </a:p>
          <a:p>
            <a:pPr>
              <a:spcBef>
                <a:spcPct val="0"/>
              </a:spcBef>
              <a:buFontTx/>
              <a:buNone/>
            </a:pPr>
            <a:r>
              <a:rPr lang="en-US" altLang="el-GR" sz="1800">
                <a:latin typeface="Arno Pro Caption" pitchFamily="18" charset="0"/>
              </a:rPr>
              <a:t>Loading</a:t>
            </a:r>
          </a:p>
          <a:p>
            <a:pPr>
              <a:spcBef>
                <a:spcPct val="0"/>
              </a:spcBef>
              <a:buFontTx/>
              <a:buNone/>
            </a:pPr>
            <a:r>
              <a:rPr lang="en-US" altLang="el-GR" sz="1800">
                <a:latin typeface="Arno Pro Caption" pitchFamily="18" charset="0"/>
              </a:rPr>
              <a:t>Boundary conditions</a:t>
            </a:r>
          </a:p>
          <a:p>
            <a:pPr>
              <a:spcBef>
                <a:spcPct val="0"/>
              </a:spcBef>
              <a:buFontTx/>
              <a:buNone/>
            </a:pPr>
            <a:r>
              <a:rPr lang="en-US" altLang="el-GR" sz="1800">
                <a:latin typeface="Arno Pro Caption" pitchFamily="18" charset="0"/>
              </a:rPr>
              <a:t>Etc.</a:t>
            </a:r>
          </a:p>
        </p:txBody>
      </p:sp>
      <p:sp>
        <p:nvSpPr>
          <p:cNvPr id="37896" name="AutoShape 8"/>
          <p:cNvSpPr>
            <a:spLocks noChangeArrowheads="1"/>
          </p:cNvSpPr>
          <p:nvPr/>
        </p:nvSpPr>
        <p:spPr bwMode="auto">
          <a:xfrm>
            <a:off x="2895600" y="2286000"/>
            <a:ext cx="609600" cy="1903413"/>
          </a:xfrm>
          <a:prstGeom prst="downArrow">
            <a:avLst>
              <a:gd name="adj1" fmla="val 50000"/>
              <a:gd name="adj2" fmla="val 78060"/>
            </a:avLst>
          </a:prstGeom>
          <a:solidFill>
            <a:schemeClr val="tx2"/>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37897" name="Text Box 11"/>
          <p:cNvSpPr txBox="1">
            <a:spLocks noChangeArrowheads="1"/>
          </p:cNvSpPr>
          <p:nvPr/>
        </p:nvSpPr>
        <p:spPr bwMode="auto">
          <a:xfrm>
            <a:off x="3581400" y="2514600"/>
            <a:ext cx="5105400" cy="119697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2400">
                <a:latin typeface="Arno Pro Caption" pitchFamily="18" charset="0"/>
              </a:rPr>
              <a:t>Question regarding the problem</a:t>
            </a:r>
          </a:p>
          <a:p>
            <a:pPr eaLnBrk="1" hangingPunct="1">
              <a:spcBef>
                <a:spcPct val="0"/>
              </a:spcBef>
              <a:buFontTx/>
              <a:buNone/>
            </a:pPr>
            <a:r>
              <a:rPr lang="en-US" altLang="el-GR" sz="2400">
                <a:solidFill>
                  <a:srgbClr val="CC00CC"/>
                </a:solidFill>
                <a:latin typeface="Arno Pro Caption" pitchFamily="18" charset="0"/>
              </a:rPr>
              <a:t>...how large are the deformations? </a:t>
            </a:r>
          </a:p>
          <a:p>
            <a:pPr eaLnBrk="1" hangingPunct="1">
              <a:spcBef>
                <a:spcPct val="0"/>
              </a:spcBef>
              <a:buFontTx/>
              <a:buNone/>
            </a:pPr>
            <a:r>
              <a:rPr lang="en-US" altLang="el-GR" sz="2400">
                <a:solidFill>
                  <a:srgbClr val="CC00CC"/>
                </a:solidFill>
                <a:latin typeface="Arno Pro Caption" pitchFamily="18" charset="0"/>
              </a:rPr>
              <a:t>...how much is the heat transfer?</a:t>
            </a:r>
          </a:p>
        </p:txBody>
      </p:sp>
      <p:sp>
        <p:nvSpPr>
          <p:cNvPr id="2" name="Slide Number Placeholder 1"/>
          <p:cNvSpPr>
            <a:spLocks noGrp="1"/>
          </p:cNvSpPr>
          <p:nvPr>
            <p:ph type="sldNum" sz="quarter" idx="11"/>
          </p:nvPr>
        </p:nvSpPr>
        <p:spPr/>
        <p:txBody>
          <a:bodyPr/>
          <a:lstStyle/>
          <a:p>
            <a:pPr>
              <a:defRPr/>
            </a:pPr>
            <a:fld id="{DD2C5A1D-F051-4D22-A174-2C4A4CB5B9C8}" type="slidenum">
              <a:rPr lang="el-GR" smtClean="0"/>
              <a:pPr>
                <a:defRPr/>
              </a:pPr>
              <a:t>70</a:t>
            </a:fld>
            <a:endParaRPr lang="el-GR"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457200" y="914400"/>
            <a:ext cx="4078288" cy="457200"/>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38915" name="Rectangle 3"/>
          <p:cNvSpPr>
            <a:spLocks noChangeArrowheads="1"/>
          </p:cNvSpPr>
          <p:nvPr/>
        </p:nvSpPr>
        <p:spPr bwMode="auto">
          <a:xfrm>
            <a:off x="457200" y="228600"/>
            <a:ext cx="8016875" cy="692150"/>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38916" name="Text Box 4"/>
          <p:cNvSpPr txBox="1">
            <a:spLocks noChangeArrowheads="1"/>
          </p:cNvSpPr>
          <p:nvPr/>
        </p:nvSpPr>
        <p:spPr bwMode="auto">
          <a:xfrm>
            <a:off x="533400" y="609600"/>
            <a:ext cx="6019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nSpc>
                <a:spcPct val="75000"/>
              </a:lnSpc>
              <a:spcBef>
                <a:spcPct val="50000"/>
              </a:spcBef>
              <a:buFontTx/>
              <a:buNone/>
            </a:pPr>
            <a:r>
              <a:rPr lang="en-US" altLang="en-US" sz="3300" b="1">
                <a:solidFill>
                  <a:srgbClr val="FFCC00"/>
                </a:solidFill>
                <a:latin typeface="Arno Pro Caption" pitchFamily="18" charset="0"/>
              </a:rPr>
              <a:t>Engineering design</a:t>
            </a:r>
          </a:p>
        </p:txBody>
      </p:sp>
      <p:sp>
        <p:nvSpPr>
          <p:cNvPr id="38917" name="Rectangle 5"/>
          <p:cNvSpPr>
            <a:spLocks noChangeArrowheads="1"/>
          </p:cNvSpPr>
          <p:nvPr/>
        </p:nvSpPr>
        <p:spPr bwMode="auto">
          <a:xfrm>
            <a:off x="4495800" y="0"/>
            <a:ext cx="4160838" cy="81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38918" name="Text Box 6"/>
          <p:cNvSpPr txBox="1">
            <a:spLocks noChangeArrowheads="1"/>
          </p:cNvSpPr>
          <p:nvPr/>
        </p:nvSpPr>
        <p:spPr bwMode="auto">
          <a:xfrm>
            <a:off x="4495800" y="0"/>
            <a:ext cx="4151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a:spcBef>
                <a:spcPct val="50000"/>
              </a:spcBef>
              <a:buFontTx/>
              <a:buNone/>
            </a:pPr>
            <a:r>
              <a:rPr lang="en-US" altLang="en-US" sz="2400" b="1">
                <a:solidFill>
                  <a:srgbClr val="003366"/>
                </a:solidFill>
                <a:latin typeface="Arno Pro Caption" pitchFamily="18" charset="0"/>
              </a:rPr>
              <a:t>Example: A bracket</a:t>
            </a:r>
          </a:p>
        </p:txBody>
      </p:sp>
      <p:sp>
        <p:nvSpPr>
          <p:cNvPr id="38919" name="Text Box 7"/>
          <p:cNvSpPr txBox="1">
            <a:spLocks noChangeArrowheads="1"/>
          </p:cNvSpPr>
          <p:nvPr/>
        </p:nvSpPr>
        <p:spPr bwMode="auto">
          <a:xfrm>
            <a:off x="5486400" y="762000"/>
            <a:ext cx="3429000"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r>
              <a:rPr lang="en-US" altLang="el-GR" sz="2400">
                <a:latin typeface="Arno Pro Caption" pitchFamily="18" charset="0"/>
              </a:rPr>
              <a:t>Physical problem</a:t>
            </a:r>
          </a:p>
        </p:txBody>
      </p:sp>
      <p:sp>
        <p:nvSpPr>
          <p:cNvPr id="38920" name="Text Box 8"/>
          <p:cNvSpPr txBox="1">
            <a:spLocks noChangeArrowheads="1"/>
          </p:cNvSpPr>
          <p:nvPr/>
        </p:nvSpPr>
        <p:spPr bwMode="auto">
          <a:xfrm>
            <a:off x="228600" y="4724400"/>
            <a:ext cx="70866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r>
              <a:rPr lang="en-US" altLang="el-GR" sz="2400">
                <a:latin typeface="Arno Pro Caption" pitchFamily="18" charset="0"/>
              </a:rPr>
              <a:t>Questions:</a:t>
            </a:r>
          </a:p>
          <a:p>
            <a:pPr eaLnBrk="1" hangingPunct="1">
              <a:spcBef>
                <a:spcPct val="50000"/>
              </a:spcBef>
              <a:buFontTx/>
              <a:buAutoNum type="arabicPeriod"/>
            </a:pPr>
            <a:r>
              <a:rPr lang="en-US" altLang="el-GR" sz="2400">
                <a:latin typeface="Arno Pro Caption" pitchFamily="18" charset="0"/>
              </a:rPr>
              <a:t>What is the bending moment at section AA? </a:t>
            </a:r>
          </a:p>
          <a:p>
            <a:pPr eaLnBrk="1" hangingPunct="1">
              <a:spcBef>
                <a:spcPct val="50000"/>
              </a:spcBef>
              <a:buFontTx/>
              <a:buAutoNum type="arabicPeriod"/>
            </a:pPr>
            <a:r>
              <a:rPr lang="en-US" altLang="el-GR" sz="2400">
                <a:latin typeface="Arno Pro Caption" pitchFamily="18" charset="0"/>
              </a:rPr>
              <a:t>What is the deflection at the pin?</a:t>
            </a:r>
          </a:p>
          <a:p>
            <a:pPr eaLnBrk="1" hangingPunct="1">
              <a:spcBef>
                <a:spcPct val="50000"/>
              </a:spcBef>
              <a:buFontTx/>
              <a:buNone/>
            </a:pPr>
            <a:r>
              <a:rPr lang="en-US" altLang="el-GR" sz="1800" i="1">
                <a:solidFill>
                  <a:srgbClr val="CC00CC"/>
                </a:solidFill>
                <a:latin typeface="Arno Pro Caption" pitchFamily="18" charset="0"/>
              </a:rPr>
              <a:t>Finite Element Procedures, K J Bathe</a:t>
            </a:r>
          </a:p>
        </p:txBody>
      </p:sp>
      <p:pic>
        <p:nvPicPr>
          <p:cNvPr id="38921" name="Picture 9" descr="~AUT0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563" y="1882775"/>
            <a:ext cx="41021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4CC3F657-AA6E-4BBE-8FED-D9B6BEA79747}" type="slidenum">
              <a:rPr lang="el-GR" smtClean="0"/>
              <a:pPr>
                <a:defRPr/>
              </a:pPr>
              <a:t>71</a:t>
            </a:fld>
            <a:endParaRPr lang="el-GR"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457200" y="914400"/>
            <a:ext cx="4078288" cy="457200"/>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39939" name="Rectangle 3"/>
          <p:cNvSpPr>
            <a:spLocks noChangeArrowheads="1"/>
          </p:cNvSpPr>
          <p:nvPr/>
        </p:nvSpPr>
        <p:spPr bwMode="auto">
          <a:xfrm>
            <a:off x="457200" y="228600"/>
            <a:ext cx="8016875" cy="692150"/>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Arno Pro Caption" pitchFamily="18" charset="0"/>
            </a:endParaRPr>
          </a:p>
        </p:txBody>
      </p:sp>
      <p:sp>
        <p:nvSpPr>
          <p:cNvPr id="39940" name="Text Box 4"/>
          <p:cNvSpPr txBox="1">
            <a:spLocks noChangeArrowheads="1"/>
          </p:cNvSpPr>
          <p:nvPr/>
        </p:nvSpPr>
        <p:spPr bwMode="auto">
          <a:xfrm>
            <a:off x="533400" y="609600"/>
            <a:ext cx="6019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nSpc>
                <a:spcPct val="75000"/>
              </a:lnSpc>
              <a:spcBef>
                <a:spcPct val="50000"/>
              </a:spcBef>
              <a:buFontTx/>
              <a:buNone/>
            </a:pPr>
            <a:r>
              <a:rPr lang="en-US" altLang="en-US" sz="3300" b="1">
                <a:solidFill>
                  <a:srgbClr val="FFCC00"/>
                </a:solidFill>
                <a:latin typeface="Arno Pro Caption" pitchFamily="18" charset="0"/>
              </a:rPr>
              <a:t>Engineering design</a:t>
            </a:r>
          </a:p>
        </p:txBody>
      </p:sp>
      <p:sp>
        <p:nvSpPr>
          <p:cNvPr id="39941" name="Rectangle 5"/>
          <p:cNvSpPr>
            <a:spLocks noChangeArrowheads="1"/>
          </p:cNvSpPr>
          <p:nvPr/>
        </p:nvSpPr>
        <p:spPr bwMode="auto">
          <a:xfrm>
            <a:off x="4495800" y="0"/>
            <a:ext cx="4160838" cy="81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Arno Pro Caption" pitchFamily="18" charset="0"/>
            </a:endParaRPr>
          </a:p>
        </p:txBody>
      </p:sp>
      <p:sp>
        <p:nvSpPr>
          <p:cNvPr id="39942" name="Text Box 6"/>
          <p:cNvSpPr txBox="1">
            <a:spLocks noChangeArrowheads="1"/>
          </p:cNvSpPr>
          <p:nvPr/>
        </p:nvSpPr>
        <p:spPr bwMode="auto">
          <a:xfrm>
            <a:off x="4495800" y="0"/>
            <a:ext cx="4151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a:spcBef>
                <a:spcPct val="50000"/>
              </a:spcBef>
              <a:buFontTx/>
              <a:buNone/>
            </a:pPr>
            <a:r>
              <a:rPr lang="en-US" altLang="en-US" sz="2400" b="1">
                <a:solidFill>
                  <a:srgbClr val="003366"/>
                </a:solidFill>
                <a:latin typeface="Arno Pro Caption" pitchFamily="18" charset="0"/>
              </a:rPr>
              <a:t>Example: A bracket</a:t>
            </a:r>
          </a:p>
        </p:txBody>
      </p:sp>
      <p:sp>
        <p:nvSpPr>
          <p:cNvPr id="39943" name="Text Box 7"/>
          <p:cNvSpPr txBox="1">
            <a:spLocks noChangeArrowheads="1"/>
          </p:cNvSpPr>
          <p:nvPr/>
        </p:nvSpPr>
        <p:spPr bwMode="auto">
          <a:xfrm>
            <a:off x="5486400" y="762000"/>
            <a:ext cx="3429000" cy="8302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r>
              <a:rPr lang="en-US" altLang="el-GR" sz="2400">
                <a:latin typeface="Arno Pro Caption" pitchFamily="18" charset="0"/>
              </a:rPr>
              <a:t>Mathematical model 1: beam</a:t>
            </a:r>
          </a:p>
        </p:txBody>
      </p:sp>
      <p:sp>
        <p:nvSpPr>
          <p:cNvPr id="39944" name="Text Box 8"/>
          <p:cNvSpPr txBox="1">
            <a:spLocks noChangeArrowheads="1"/>
          </p:cNvSpPr>
          <p:nvPr/>
        </p:nvSpPr>
        <p:spPr bwMode="auto">
          <a:xfrm>
            <a:off x="304800" y="38862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r>
              <a:rPr lang="en-US" altLang="el-GR" sz="2400">
                <a:latin typeface="Arno Pro Caption" pitchFamily="18" charset="0"/>
              </a:rPr>
              <a:t>Moment at section AA</a:t>
            </a:r>
          </a:p>
        </p:txBody>
      </p:sp>
      <p:graphicFrame>
        <p:nvGraphicFramePr>
          <p:cNvPr id="39945" name="Object 9"/>
          <p:cNvGraphicFramePr>
            <a:graphicFrameLocks noChangeAspect="1"/>
          </p:cNvGraphicFramePr>
          <p:nvPr>
            <p:extLst>
              <p:ext uri="{D42A27DB-BD31-4B8C-83A1-F6EECF244321}">
                <p14:modId xmlns:p14="http://schemas.microsoft.com/office/powerpoint/2010/main" val="335748860"/>
              </p:ext>
            </p:extLst>
          </p:nvPr>
        </p:nvGraphicFramePr>
        <p:xfrm>
          <a:off x="3486150" y="3732213"/>
          <a:ext cx="4841875" cy="2595562"/>
        </p:xfrm>
        <a:graphic>
          <a:graphicData uri="http://schemas.openxmlformats.org/presentationml/2006/ole">
            <mc:AlternateContent xmlns:mc="http://schemas.openxmlformats.org/markup-compatibility/2006">
              <mc:Choice xmlns:v="urn:schemas-microsoft-com:vml" Requires="v">
                <p:oleObj spid="_x0000_s40020" name="Equation" r:id="rId4" imgW="2286000" imgH="1269720" progId="Equation.DSMT4">
                  <p:embed/>
                </p:oleObj>
              </mc:Choice>
              <mc:Fallback>
                <p:oleObj name="Equation" r:id="rId4" imgW="2286000" imgH="1269720" progId="Equation.DSMT4">
                  <p:embed/>
                  <p:pic>
                    <p:nvPicPr>
                      <p:cNvPr id="0" name="Object 9"/>
                      <p:cNvPicPr>
                        <a:picLocks noChangeAspect="1" noChangeArrowheads="1"/>
                      </p:cNvPicPr>
                      <p:nvPr/>
                    </p:nvPicPr>
                    <p:blipFill>
                      <a:blip r:embed="rId5"/>
                      <a:srcRect/>
                      <a:stretch>
                        <a:fillRect/>
                      </a:stretch>
                    </p:blipFill>
                    <p:spPr bwMode="auto">
                      <a:xfrm>
                        <a:off x="3486150" y="3732213"/>
                        <a:ext cx="4841875" cy="2595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9946" name="Text Box 10"/>
          <p:cNvSpPr txBox="1">
            <a:spLocks noChangeArrowheads="1"/>
          </p:cNvSpPr>
          <p:nvPr/>
        </p:nvSpPr>
        <p:spPr bwMode="auto">
          <a:xfrm>
            <a:off x="228600" y="4876800"/>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r>
              <a:rPr lang="en-US" altLang="el-GR" sz="2400">
                <a:latin typeface="Arno Pro Caption" pitchFamily="18" charset="0"/>
              </a:rPr>
              <a:t>Deflection at load</a:t>
            </a:r>
          </a:p>
        </p:txBody>
      </p:sp>
      <p:sp>
        <p:nvSpPr>
          <p:cNvPr id="39947" name="Text Box 11"/>
          <p:cNvSpPr txBox="1">
            <a:spLocks noChangeArrowheads="1"/>
          </p:cNvSpPr>
          <p:nvPr/>
        </p:nvSpPr>
        <p:spPr bwMode="auto">
          <a:xfrm>
            <a:off x="0" y="5853113"/>
            <a:ext cx="7467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r>
              <a:rPr lang="en-US" altLang="el-GR" sz="2400">
                <a:latin typeface="Arno Pro Caption" pitchFamily="18" charset="0"/>
              </a:rPr>
              <a:t>How </a:t>
            </a:r>
            <a:r>
              <a:rPr lang="en-US" altLang="el-GR" sz="2400" b="1">
                <a:latin typeface="Arno Pro Caption" pitchFamily="18" charset="0"/>
              </a:rPr>
              <a:t>reliable </a:t>
            </a:r>
            <a:r>
              <a:rPr lang="en-US" altLang="el-GR" sz="2400">
                <a:latin typeface="Arno Pro Caption" pitchFamily="18" charset="0"/>
              </a:rPr>
              <a:t>is this model?</a:t>
            </a:r>
          </a:p>
          <a:p>
            <a:pPr eaLnBrk="1" hangingPunct="1">
              <a:spcBef>
                <a:spcPct val="50000"/>
              </a:spcBef>
              <a:buFontTx/>
              <a:buNone/>
            </a:pPr>
            <a:r>
              <a:rPr lang="en-US" altLang="el-GR" sz="2400">
                <a:latin typeface="Arno Pro Caption" pitchFamily="18" charset="0"/>
              </a:rPr>
              <a:t>How </a:t>
            </a:r>
            <a:r>
              <a:rPr lang="en-US" altLang="el-GR" sz="2400" b="1">
                <a:latin typeface="Arno Pro Caption" pitchFamily="18" charset="0"/>
              </a:rPr>
              <a:t>effective </a:t>
            </a:r>
            <a:r>
              <a:rPr lang="en-US" altLang="el-GR" sz="2400">
                <a:latin typeface="Arno Pro Caption" pitchFamily="18" charset="0"/>
              </a:rPr>
              <a:t>is this model?</a:t>
            </a:r>
          </a:p>
        </p:txBody>
      </p:sp>
      <p:pic>
        <p:nvPicPr>
          <p:cNvPr id="39948" name="Picture 12" descr="~AUT00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736725"/>
            <a:ext cx="411480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79F1A21E-A552-4028-BC40-EA0962C19128}" type="slidenum">
              <a:rPr lang="el-GR" smtClean="0"/>
              <a:pPr>
                <a:defRPr/>
              </a:pPr>
              <a:t>72</a:t>
            </a:fld>
            <a:endParaRPr lang="el-GR"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457200" y="914400"/>
            <a:ext cx="4078288" cy="457200"/>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0963" name="Rectangle 3"/>
          <p:cNvSpPr>
            <a:spLocks noChangeArrowheads="1"/>
          </p:cNvSpPr>
          <p:nvPr/>
        </p:nvSpPr>
        <p:spPr bwMode="auto">
          <a:xfrm>
            <a:off x="457200" y="228600"/>
            <a:ext cx="8016875" cy="692150"/>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0964" name="Text Box 4"/>
          <p:cNvSpPr txBox="1">
            <a:spLocks noChangeArrowheads="1"/>
          </p:cNvSpPr>
          <p:nvPr/>
        </p:nvSpPr>
        <p:spPr bwMode="auto">
          <a:xfrm>
            <a:off x="533400" y="609600"/>
            <a:ext cx="6019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nSpc>
                <a:spcPct val="75000"/>
              </a:lnSpc>
              <a:spcBef>
                <a:spcPct val="50000"/>
              </a:spcBef>
              <a:buFontTx/>
              <a:buNone/>
            </a:pPr>
            <a:r>
              <a:rPr lang="en-US" altLang="en-US" sz="3300" b="1">
                <a:solidFill>
                  <a:srgbClr val="FFCC00"/>
                </a:solidFill>
                <a:latin typeface="Arno Pro Caption" pitchFamily="18" charset="0"/>
              </a:rPr>
              <a:t>Engineering design</a:t>
            </a:r>
          </a:p>
        </p:txBody>
      </p:sp>
      <p:sp>
        <p:nvSpPr>
          <p:cNvPr id="40965" name="Rectangle 5"/>
          <p:cNvSpPr>
            <a:spLocks noChangeArrowheads="1"/>
          </p:cNvSpPr>
          <p:nvPr/>
        </p:nvSpPr>
        <p:spPr bwMode="auto">
          <a:xfrm>
            <a:off x="4495800" y="0"/>
            <a:ext cx="4160838" cy="81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0966" name="Text Box 6"/>
          <p:cNvSpPr txBox="1">
            <a:spLocks noChangeArrowheads="1"/>
          </p:cNvSpPr>
          <p:nvPr/>
        </p:nvSpPr>
        <p:spPr bwMode="auto">
          <a:xfrm>
            <a:off x="4495800" y="0"/>
            <a:ext cx="4151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a:spcBef>
                <a:spcPct val="50000"/>
              </a:spcBef>
              <a:buFontTx/>
              <a:buNone/>
            </a:pPr>
            <a:r>
              <a:rPr lang="en-US" altLang="en-US" sz="2400" b="1">
                <a:solidFill>
                  <a:srgbClr val="003366"/>
                </a:solidFill>
                <a:latin typeface="Arno Pro Caption" pitchFamily="18" charset="0"/>
              </a:rPr>
              <a:t>Example: A bracket</a:t>
            </a:r>
          </a:p>
        </p:txBody>
      </p:sp>
      <p:sp>
        <p:nvSpPr>
          <p:cNvPr id="40967" name="Text Box 7"/>
          <p:cNvSpPr txBox="1">
            <a:spLocks noChangeArrowheads="1"/>
          </p:cNvSpPr>
          <p:nvPr/>
        </p:nvSpPr>
        <p:spPr bwMode="auto">
          <a:xfrm>
            <a:off x="5486400" y="762000"/>
            <a:ext cx="3429000" cy="8302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r>
              <a:rPr lang="en-US" altLang="el-GR" sz="2400">
                <a:latin typeface="Arno Pro Caption" pitchFamily="18" charset="0"/>
              </a:rPr>
              <a:t>Mathematical model 2: plane stress</a:t>
            </a:r>
          </a:p>
        </p:txBody>
      </p:sp>
      <p:sp>
        <p:nvSpPr>
          <p:cNvPr id="40968" name="Text Box 8"/>
          <p:cNvSpPr txBox="1">
            <a:spLocks noChangeArrowheads="1"/>
          </p:cNvSpPr>
          <p:nvPr/>
        </p:nvSpPr>
        <p:spPr bwMode="auto">
          <a:xfrm>
            <a:off x="4535488" y="2590800"/>
            <a:ext cx="3727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r>
              <a:rPr lang="en-US" altLang="el-GR" sz="2400">
                <a:latin typeface="Arno Pro Caption" pitchFamily="18" charset="0"/>
              </a:rPr>
              <a:t>Difficult to solve by hand!</a:t>
            </a:r>
          </a:p>
        </p:txBody>
      </p:sp>
      <p:pic>
        <p:nvPicPr>
          <p:cNvPr id="40969" name="Picture 9" descr="~AUT0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90650"/>
            <a:ext cx="3806825"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Rectangle 10"/>
          <p:cNvSpPr>
            <a:spLocks noChangeArrowheads="1"/>
          </p:cNvSpPr>
          <p:nvPr/>
        </p:nvSpPr>
        <p:spPr bwMode="auto">
          <a:xfrm>
            <a:off x="2481263" y="3595688"/>
            <a:ext cx="1143000"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0971" name="Rectangle 11"/>
          <p:cNvSpPr>
            <a:spLocks noChangeArrowheads="1"/>
          </p:cNvSpPr>
          <p:nvPr/>
        </p:nvSpPr>
        <p:spPr bwMode="auto">
          <a:xfrm>
            <a:off x="2500313" y="4953000"/>
            <a:ext cx="1143000"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0972" name="Rectangle 12"/>
          <p:cNvSpPr>
            <a:spLocks noChangeArrowheads="1"/>
          </p:cNvSpPr>
          <p:nvPr/>
        </p:nvSpPr>
        <p:spPr bwMode="auto">
          <a:xfrm>
            <a:off x="2681288" y="6005513"/>
            <a:ext cx="1143000"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2" name="Slide Number Placeholder 1"/>
          <p:cNvSpPr>
            <a:spLocks noGrp="1"/>
          </p:cNvSpPr>
          <p:nvPr>
            <p:ph type="sldNum" sz="quarter" idx="11"/>
          </p:nvPr>
        </p:nvSpPr>
        <p:spPr/>
        <p:txBody>
          <a:bodyPr/>
          <a:lstStyle/>
          <a:p>
            <a:pPr>
              <a:defRPr/>
            </a:pPr>
            <a:fld id="{61C9BEF8-363C-4152-A5A9-A0352005A471}" type="slidenum">
              <a:rPr lang="el-GR" smtClean="0"/>
              <a:pPr>
                <a:defRPr/>
              </a:pPr>
              <a:t>73</a:t>
            </a:fld>
            <a:endParaRPr lang="el-GR"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457200" y="1143000"/>
            <a:ext cx="4078288" cy="457200"/>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1987" name="Rectangle 3"/>
          <p:cNvSpPr>
            <a:spLocks noChangeArrowheads="1"/>
          </p:cNvSpPr>
          <p:nvPr/>
        </p:nvSpPr>
        <p:spPr bwMode="auto">
          <a:xfrm>
            <a:off x="457200" y="457200"/>
            <a:ext cx="8016875" cy="692150"/>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1988" name="Text Box 4"/>
          <p:cNvSpPr txBox="1">
            <a:spLocks noChangeArrowheads="1"/>
          </p:cNvSpPr>
          <p:nvPr/>
        </p:nvSpPr>
        <p:spPr bwMode="auto">
          <a:xfrm>
            <a:off x="533400" y="609600"/>
            <a:ext cx="6019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nSpc>
                <a:spcPct val="75000"/>
              </a:lnSpc>
              <a:spcBef>
                <a:spcPct val="50000"/>
              </a:spcBef>
              <a:buFontTx/>
              <a:buNone/>
            </a:pPr>
            <a:r>
              <a:rPr lang="en-US" altLang="en-US" sz="3300" b="1">
                <a:solidFill>
                  <a:srgbClr val="FFCC00"/>
                </a:solidFill>
                <a:latin typeface="Arno Pro Caption" pitchFamily="18" charset="0"/>
              </a:rPr>
              <a:t>Engineering design</a:t>
            </a:r>
          </a:p>
        </p:txBody>
      </p:sp>
      <p:sp>
        <p:nvSpPr>
          <p:cNvPr id="41989" name="Text Box 5"/>
          <p:cNvSpPr txBox="1">
            <a:spLocks noChangeArrowheads="1"/>
          </p:cNvSpPr>
          <p:nvPr/>
        </p:nvSpPr>
        <p:spPr bwMode="auto">
          <a:xfrm>
            <a:off x="3213100" y="1933575"/>
            <a:ext cx="2590800" cy="4619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spcBef>
                <a:spcPct val="50000"/>
              </a:spcBef>
              <a:buFontTx/>
              <a:buNone/>
            </a:pPr>
            <a:r>
              <a:rPr lang="en-US" altLang="el-GR" sz="2400">
                <a:latin typeface="Arno Pro Caption" pitchFamily="18" charset="0"/>
              </a:rPr>
              <a:t>Physical Problem</a:t>
            </a:r>
          </a:p>
        </p:txBody>
      </p:sp>
      <p:sp>
        <p:nvSpPr>
          <p:cNvPr id="41990" name="Text Box 6"/>
          <p:cNvSpPr txBox="1">
            <a:spLocks noChangeArrowheads="1"/>
          </p:cNvSpPr>
          <p:nvPr/>
        </p:nvSpPr>
        <p:spPr bwMode="auto">
          <a:xfrm>
            <a:off x="3038475" y="2882900"/>
            <a:ext cx="2981325" cy="12477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en-US" dirty="0" smtClean="0">
                <a:latin typeface="Arno Pro Caption" pitchFamily="18" charset="0"/>
              </a:rPr>
              <a:t>Mathematical model</a:t>
            </a:r>
          </a:p>
          <a:p>
            <a:pPr algn="ctr">
              <a:spcBef>
                <a:spcPct val="50000"/>
              </a:spcBef>
              <a:defRPr/>
            </a:pPr>
            <a:r>
              <a:rPr lang="en-US" sz="2000" dirty="0" smtClean="0">
                <a:solidFill>
                  <a:schemeClr val="accent1">
                    <a:lumMod val="75000"/>
                  </a:schemeClr>
                </a:solidFill>
                <a:latin typeface="Arno Pro Caption" pitchFamily="18" charset="0"/>
              </a:rPr>
              <a:t>Governed by differential equations</a:t>
            </a:r>
          </a:p>
        </p:txBody>
      </p:sp>
      <p:sp>
        <p:nvSpPr>
          <p:cNvPr id="41991" name="AutoShape 7"/>
          <p:cNvSpPr>
            <a:spLocks noChangeArrowheads="1"/>
          </p:cNvSpPr>
          <p:nvPr/>
        </p:nvSpPr>
        <p:spPr bwMode="auto">
          <a:xfrm>
            <a:off x="4214813" y="2419350"/>
            <a:ext cx="609600" cy="457200"/>
          </a:xfrm>
          <a:prstGeom prst="downArrow">
            <a:avLst>
              <a:gd name="adj1" fmla="val 50000"/>
              <a:gd name="adj2" fmla="val 25000"/>
            </a:avLst>
          </a:prstGeom>
          <a:solidFill>
            <a:schemeClr val="tx2"/>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1992" name="Rectangle 8"/>
          <p:cNvSpPr>
            <a:spLocks noChangeArrowheads="1"/>
          </p:cNvSpPr>
          <p:nvPr/>
        </p:nvSpPr>
        <p:spPr bwMode="auto">
          <a:xfrm>
            <a:off x="4495800" y="0"/>
            <a:ext cx="4160838" cy="81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1993" name="Text Box 9"/>
          <p:cNvSpPr txBox="1">
            <a:spLocks noChangeArrowheads="1"/>
          </p:cNvSpPr>
          <p:nvPr/>
        </p:nvSpPr>
        <p:spPr bwMode="auto">
          <a:xfrm>
            <a:off x="4495800" y="0"/>
            <a:ext cx="4151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a:spcBef>
                <a:spcPct val="50000"/>
              </a:spcBef>
              <a:buFontTx/>
              <a:buNone/>
            </a:pPr>
            <a:r>
              <a:rPr lang="en-US" altLang="en-US" sz="2400" b="1">
                <a:solidFill>
                  <a:srgbClr val="003366"/>
                </a:solidFill>
                <a:latin typeface="Arno Pro Caption" pitchFamily="18" charset="0"/>
              </a:rPr>
              <a:t>..General scenario..</a:t>
            </a:r>
          </a:p>
        </p:txBody>
      </p:sp>
      <p:sp>
        <p:nvSpPr>
          <p:cNvPr id="41994" name="AutoShape 10"/>
          <p:cNvSpPr>
            <a:spLocks noChangeArrowheads="1"/>
          </p:cNvSpPr>
          <p:nvPr/>
        </p:nvSpPr>
        <p:spPr bwMode="auto">
          <a:xfrm>
            <a:off x="4192588" y="4127500"/>
            <a:ext cx="609600" cy="457200"/>
          </a:xfrm>
          <a:prstGeom prst="downArrow">
            <a:avLst>
              <a:gd name="adj1" fmla="val 50000"/>
              <a:gd name="adj2" fmla="val 25000"/>
            </a:avLst>
          </a:prstGeom>
          <a:solidFill>
            <a:schemeClr val="tx2"/>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1995" name="Text Box 11"/>
          <p:cNvSpPr txBox="1">
            <a:spLocks noChangeArrowheads="1"/>
          </p:cNvSpPr>
          <p:nvPr/>
        </p:nvSpPr>
        <p:spPr bwMode="auto">
          <a:xfrm>
            <a:off x="3027363" y="4595813"/>
            <a:ext cx="2981325" cy="13985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defRPr/>
            </a:pPr>
            <a:r>
              <a:rPr lang="en-US" dirty="0" smtClean="0">
                <a:latin typeface="Arno Pro Caption" pitchFamily="18" charset="0"/>
              </a:rPr>
              <a:t>Numerical model</a:t>
            </a:r>
          </a:p>
          <a:p>
            <a:pPr algn="ctr">
              <a:spcBef>
                <a:spcPct val="50000"/>
              </a:spcBef>
              <a:defRPr/>
            </a:pPr>
            <a:r>
              <a:rPr lang="en-US" dirty="0" smtClean="0">
                <a:solidFill>
                  <a:schemeClr val="accent1">
                    <a:lumMod val="75000"/>
                  </a:schemeClr>
                </a:solidFill>
                <a:latin typeface="Arno Pro Caption" pitchFamily="18" charset="0"/>
              </a:rPr>
              <a:t>e.g., finite element model</a:t>
            </a:r>
          </a:p>
        </p:txBody>
      </p:sp>
      <p:sp>
        <p:nvSpPr>
          <p:cNvPr id="2" name="Slide Number Placeholder 1"/>
          <p:cNvSpPr>
            <a:spLocks noGrp="1"/>
          </p:cNvSpPr>
          <p:nvPr>
            <p:ph type="sldNum" sz="quarter" idx="11"/>
          </p:nvPr>
        </p:nvSpPr>
        <p:spPr/>
        <p:txBody>
          <a:bodyPr/>
          <a:lstStyle/>
          <a:p>
            <a:pPr>
              <a:defRPr/>
            </a:pPr>
            <a:fld id="{087CDE38-8640-42C5-A0C3-65EF835651B0}" type="slidenum">
              <a:rPr lang="el-GR" smtClean="0"/>
              <a:pPr>
                <a:defRPr/>
              </a:pPr>
              <a:t>74</a:t>
            </a:fld>
            <a:endParaRPr lang="el-GR"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457200" y="1143000"/>
            <a:ext cx="4078288" cy="457200"/>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3011" name="Rectangle 3"/>
          <p:cNvSpPr>
            <a:spLocks noChangeArrowheads="1"/>
          </p:cNvSpPr>
          <p:nvPr/>
        </p:nvSpPr>
        <p:spPr bwMode="auto">
          <a:xfrm>
            <a:off x="457200" y="457200"/>
            <a:ext cx="8016875" cy="692150"/>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3012" name="Text Box 4"/>
          <p:cNvSpPr txBox="1">
            <a:spLocks noChangeArrowheads="1"/>
          </p:cNvSpPr>
          <p:nvPr/>
        </p:nvSpPr>
        <p:spPr bwMode="auto">
          <a:xfrm>
            <a:off x="533400" y="609600"/>
            <a:ext cx="6019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nSpc>
                <a:spcPct val="75000"/>
              </a:lnSpc>
              <a:spcBef>
                <a:spcPct val="50000"/>
              </a:spcBef>
              <a:buFontTx/>
              <a:buNone/>
            </a:pPr>
            <a:r>
              <a:rPr lang="en-US" altLang="en-US" sz="3300" b="1">
                <a:solidFill>
                  <a:srgbClr val="FFCC00"/>
                </a:solidFill>
                <a:latin typeface="Arno Pro Caption" pitchFamily="18" charset="0"/>
              </a:rPr>
              <a:t>Engineering design</a:t>
            </a:r>
          </a:p>
        </p:txBody>
      </p:sp>
      <p:sp>
        <p:nvSpPr>
          <p:cNvPr id="43013" name="Rectangle 5"/>
          <p:cNvSpPr>
            <a:spLocks noChangeArrowheads="1"/>
          </p:cNvSpPr>
          <p:nvPr/>
        </p:nvSpPr>
        <p:spPr bwMode="auto">
          <a:xfrm>
            <a:off x="4495800" y="0"/>
            <a:ext cx="4160838" cy="81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3014" name="Text Box 6"/>
          <p:cNvSpPr txBox="1">
            <a:spLocks noChangeArrowheads="1"/>
          </p:cNvSpPr>
          <p:nvPr/>
        </p:nvSpPr>
        <p:spPr bwMode="auto">
          <a:xfrm>
            <a:off x="4495800" y="0"/>
            <a:ext cx="4151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a:spcBef>
                <a:spcPct val="50000"/>
              </a:spcBef>
              <a:buFontTx/>
              <a:buNone/>
            </a:pPr>
            <a:r>
              <a:rPr lang="en-US" altLang="en-US" sz="2400" b="1">
                <a:solidFill>
                  <a:srgbClr val="003366"/>
                </a:solidFill>
                <a:latin typeface="Arno Pro Caption" pitchFamily="18" charset="0"/>
              </a:rPr>
              <a:t>..General scenario..</a:t>
            </a:r>
          </a:p>
        </p:txBody>
      </p:sp>
      <p:sp>
        <p:nvSpPr>
          <p:cNvPr id="43015" name="Text Box 7"/>
          <p:cNvSpPr txBox="1">
            <a:spLocks noChangeArrowheads="1"/>
          </p:cNvSpPr>
          <p:nvPr/>
        </p:nvSpPr>
        <p:spPr bwMode="auto">
          <a:xfrm>
            <a:off x="5486400" y="762000"/>
            <a:ext cx="3429000"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r>
              <a:rPr lang="en-US" altLang="el-GR" sz="2400">
                <a:latin typeface="Arno Pro Caption" pitchFamily="18" charset="0"/>
              </a:rPr>
              <a:t>Finite element analysis</a:t>
            </a:r>
          </a:p>
        </p:txBody>
      </p:sp>
      <p:sp>
        <p:nvSpPr>
          <p:cNvPr id="43016" name="Text Box 8"/>
          <p:cNvSpPr txBox="1">
            <a:spLocks noChangeArrowheads="1"/>
          </p:cNvSpPr>
          <p:nvPr/>
        </p:nvSpPr>
        <p:spPr bwMode="auto">
          <a:xfrm>
            <a:off x="5045075" y="5597525"/>
            <a:ext cx="2832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2400">
                <a:latin typeface="Arno Pro Caption" pitchFamily="18" charset="0"/>
              </a:rPr>
              <a:t>Finite element model</a:t>
            </a:r>
          </a:p>
        </p:txBody>
      </p:sp>
      <p:pic>
        <p:nvPicPr>
          <p:cNvPr id="43017" name="Picture 9" descr="~AUT0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521075"/>
            <a:ext cx="37465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10" descr="~AUT00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800" y="3786188"/>
            <a:ext cx="3175000" cy="18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9" name="Text Box 11"/>
          <p:cNvSpPr txBox="1">
            <a:spLocks noChangeArrowheads="1"/>
          </p:cNvSpPr>
          <p:nvPr/>
        </p:nvSpPr>
        <p:spPr bwMode="auto">
          <a:xfrm>
            <a:off x="533400" y="5597525"/>
            <a:ext cx="16684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2400">
                <a:latin typeface="Arno Pro Caption" pitchFamily="18" charset="0"/>
              </a:rPr>
              <a:t>Solid model</a:t>
            </a:r>
          </a:p>
        </p:txBody>
      </p:sp>
      <p:sp>
        <p:nvSpPr>
          <p:cNvPr id="43020" name="Text Box 12"/>
          <p:cNvSpPr txBox="1">
            <a:spLocks noChangeArrowheads="1"/>
          </p:cNvSpPr>
          <p:nvPr/>
        </p:nvSpPr>
        <p:spPr bwMode="auto">
          <a:xfrm>
            <a:off x="228600" y="1752600"/>
            <a:ext cx="783272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b="1" u="sng">
                <a:latin typeface="Arno Pro Caption" pitchFamily="18" charset="0"/>
              </a:rPr>
              <a:t>PREPROCESSING</a:t>
            </a:r>
          </a:p>
          <a:p>
            <a:pPr eaLnBrk="1" hangingPunct="1">
              <a:spcBef>
                <a:spcPct val="0"/>
              </a:spcBef>
              <a:buFontTx/>
              <a:buNone/>
            </a:pPr>
            <a:r>
              <a:rPr lang="en-US" altLang="el-GR" b="1">
                <a:latin typeface="Arno Pro Caption" pitchFamily="18" charset="0"/>
              </a:rPr>
              <a:t>1. Create a geometric model</a:t>
            </a:r>
          </a:p>
          <a:p>
            <a:pPr eaLnBrk="1" hangingPunct="1">
              <a:spcBef>
                <a:spcPct val="0"/>
              </a:spcBef>
              <a:buFontTx/>
              <a:buNone/>
            </a:pPr>
            <a:r>
              <a:rPr lang="en-US" altLang="el-GR" b="1">
                <a:latin typeface="Arno Pro Caption" pitchFamily="18" charset="0"/>
              </a:rPr>
              <a:t>2. Develop the finite element model </a:t>
            </a:r>
          </a:p>
        </p:txBody>
      </p:sp>
      <p:sp>
        <p:nvSpPr>
          <p:cNvPr id="2" name="Slide Number Placeholder 1"/>
          <p:cNvSpPr>
            <a:spLocks noGrp="1"/>
          </p:cNvSpPr>
          <p:nvPr>
            <p:ph type="sldNum" sz="quarter" idx="11"/>
          </p:nvPr>
        </p:nvSpPr>
        <p:spPr/>
        <p:txBody>
          <a:bodyPr/>
          <a:lstStyle/>
          <a:p>
            <a:pPr>
              <a:defRPr/>
            </a:pPr>
            <a:fld id="{C728CB7D-3C47-4B61-9E3E-09F36A91F5AC}" type="slidenum">
              <a:rPr lang="el-GR" smtClean="0"/>
              <a:pPr>
                <a:defRPr/>
              </a:pPr>
              <a:t>75</a:t>
            </a:fld>
            <a:endParaRPr lang="el-GR"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457200" y="457200"/>
            <a:ext cx="8016875" cy="692150"/>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4035" name="Text Box 3"/>
          <p:cNvSpPr txBox="1">
            <a:spLocks noChangeArrowheads="1"/>
          </p:cNvSpPr>
          <p:nvPr/>
        </p:nvSpPr>
        <p:spPr bwMode="auto">
          <a:xfrm>
            <a:off x="533400" y="609600"/>
            <a:ext cx="6019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nSpc>
                <a:spcPct val="75000"/>
              </a:lnSpc>
              <a:spcBef>
                <a:spcPct val="50000"/>
              </a:spcBef>
              <a:buFontTx/>
              <a:buNone/>
            </a:pPr>
            <a:r>
              <a:rPr lang="en-US" altLang="en-US" sz="3300" b="1">
                <a:solidFill>
                  <a:srgbClr val="FFCC00"/>
                </a:solidFill>
                <a:latin typeface="Arno Pro Caption" pitchFamily="18" charset="0"/>
              </a:rPr>
              <a:t>Engineering design</a:t>
            </a:r>
          </a:p>
        </p:txBody>
      </p:sp>
      <p:sp>
        <p:nvSpPr>
          <p:cNvPr id="44036" name="Rectangle 4"/>
          <p:cNvSpPr>
            <a:spLocks noChangeArrowheads="1"/>
          </p:cNvSpPr>
          <p:nvPr/>
        </p:nvSpPr>
        <p:spPr bwMode="auto">
          <a:xfrm>
            <a:off x="4495800" y="0"/>
            <a:ext cx="4160838" cy="81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4037" name="Text Box 5"/>
          <p:cNvSpPr txBox="1">
            <a:spLocks noChangeArrowheads="1"/>
          </p:cNvSpPr>
          <p:nvPr/>
        </p:nvSpPr>
        <p:spPr bwMode="auto">
          <a:xfrm>
            <a:off x="4495800" y="0"/>
            <a:ext cx="4151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a:spcBef>
                <a:spcPct val="50000"/>
              </a:spcBef>
              <a:buFontTx/>
              <a:buNone/>
            </a:pPr>
            <a:r>
              <a:rPr lang="en-US" altLang="en-US" sz="2400" b="1">
                <a:solidFill>
                  <a:srgbClr val="003366"/>
                </a:solidFill>
                <a:latin typeface="Arno Pro Caption" pitchFamily="18" charset="0"/>
              </a:rPr>
              <a:t>..General scenario..</a:t>
            </a:r>
          </a:p>
        </p:txBody>
      </p:sp>
      <p:sp>
        <p:nvSpPr>
          <p:cNvPr id="44038" name="Text Box 6"/>
          <p:cNvSpPr txBox="1">
            <a:spLocks noChangeArrowheads="1"/>
          </p:cNvSpPr>
          <p:nvPr/>
        </p:nvSpPr>
        <p:spPr bwMode="auto">
          <a:xfrm>
            <a:off x="5486400" y="762000"/>
            <a:ext cx="3429000"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r>
              <a:rPr lang="en-US" altLang="el-GR" sz="2400">
                <a:latin typeface="Arno Pro Caption" pitchFamily="18" charset="0"/>
              </a:rPr>
              <a:t>Finite element analysis</a:t>
            </a:r>
          </a:p>
        </p:txBody>
      </p:sp>
      <p:sp>
        <p:nvSpPr>
          <p:cNvPr id="44039" name="Text Box 7"/>
          <p:cNvSpPr txBox="1">
            <a:spLocks noChangeArrowheads="1"/>
          </p:cNvSpPr>
          <p:nvPr/>
        </p:nvSpPr>
        <p:spPr bwMode="auto">
          <a:xfrm>
            <a:off x="457200" y="1219200"/>
            <a:ext cx="83058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spcBef>
                <a:spcPct val="0"/>
              </a:spcBef>
              <a:buFontTx/>
              <a:buNone/>
            </a:pPr>
            <a:r>
              <a:rPr lang="en-US" altLang="el-GR" b="1" u="sng">
                <a:latin typeface="Arno Pro Caption" pitchFamily="18" charset="0"/>
              </a:rPr>
              <a:t>FEM analysis scheme</a:t>
            </a:r>
          </a:p>
          <a:p>
            <a:pPr>
              <a:spcBef>
                <a:spcPct val="0"/>
              </a:spcBef>
              <a:buFontTx/>
              <a:buNone/>
            </a:pPr>
            <a:endParaRPr lang="en-US" altLang="el-GR" b="1">
              <a:latin typeface="Arno Pro Caption" pitchFamily="18" charset="0"/>
            </a:endParaRPr>
          </a:p>
          <a:p>
            <a:pPr>
              <a:spcBef>
                <a:spcPct val="0"/>
              </a:spcBef>
              <a:buFontTx/>
              <a:buNone/>
            </a:pPr>
            <a:r>
              <a:rPr lang="en-US" altLang="el-GR" b="1">
                <a:latin typeface="Arno Pro Caption" pitchFamily="18" charset="0"/>
              </a:rPr>
              <a:t>Step 1: </a:t>
            </a:r>
            <a:r>
              <a:rPr lang="en-US" altLang="el-GR">
                <a:latin typeface="Arno Pro Caption" pitchFamily="18" charset="0"/>
              </a:rPr>
              <a:t>Divide the problem domain into non overlapping regions (“</a:t>
            </a:r>
            <a:r>
              <a:rPr lang="en-US" altLang="el-GR" b="1">
                <a:latin typeface="Arno Pro Caption" pitchFamily="18" charset="0"/>
              </a:rPr>
              <a:t>elements</a:t>
            </a:r>
            <a:r>
              <a:rPr lang="en-US" altLang="el-GR">
                <a:latin typeface="Arno Pro Caption" pitchFamily="18" charset="0"/>
              </a:rPr>
              <a:t>”) connected to each other through special points (“</a:t>
            </a:r>
            <a:r>
              <a:rPr lang="en-US" altLang="el-GR" b="1">
                <a:latin typeface="Arno Pro Caption" pitchFamily="18" charset="0"/>
              </a:rPr>
              <a:t>nodes</a:t>
            </a:r>
            <a:r>
              <a:rPr lang="en-US" altLang="el-GR">
                <a:latin typeface="Arno Pro Caption" pitchFamily="18" charset="0"/>
              </a:rPr>
              <a:t>”) </a:t>
            </a:r>
          </a:p>
          <a:p>
            <a:pPr>
              <a:spcBef>
                <a:spcPct val="0"/>
              </a:spcBef>
              <a:buFontTx/>
              <a:buNone/>
            </a:pPr>
            <a:endParaRPr lang="en-US" altLang="el-GR">
              <a:latin typeface="Arno Pro Caption" pitchFamily="18" charset="0"/>
            </a:endParaRPr>
          </a:p>
        </p:txBody>
      </p:sp>
      <p:sp>
        <p:nvSpPr>
          <p:cNvPr id="44040" name="Text Box 8"/>
          <p:cNvSpPr txBox="1">
            <a:spLocks noChangeArrowheads="1"/>
          </p:cNvSpPr>
          <p:nvPr/>
        </p:nvSpPr>
        <p:spPr bwMode="auto">
          <a:xfrm>
            <a:off x="930275" y="6096000"/>
            <a:ext cx="2832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2400">
                <a:latin typeface="Arno Pro Caption" pitchFamily="18" charset="0"/>
              </a:rPr>
              <a:t>Finite element model</a:t>
            </a:r>
          </a:p>
        </p:txBody>
      </p:sp>
      <p:pic>
        <p:nvPicPr>
          <p:cNvPr id="44041" name="Picture 9" descr="~AUT0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019550"/>
            <a:ext cx="37465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2" name="Oval 10"/>
          <p:cNvSpPr>
            <a:spLocks noChangeArrowheads="1"/>
          </p:cNvSpPr>
          <p:nvPr/>
        </p:nvSpPr>
        <p:spPr bwMode="auto">
          <a:xfrm>
            <a:off x="1473200" y="4057650"/>
            <a:ext cx="304800" cy="55245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4043" name="Line 11"/>
          <p:cNvSpPr>
            <a:spLocks noChangeShapeType="1"/>
          </p:cNvSpPr>
          <p:nvPr/>
        </p:nvSpPr>
        <p:spPr bwMode="auto">
          <a:xfrm flipV="1">
            <a:off x="1778000" y="4049713"/>
            <a:ext cx="1727200" cy="1730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44044" name="Text Box 12"/>
          <p:cNvSpPr txBox="1">
            <a:spLocks noChangeArrowheads="1"/>
          </p:cNvSpPr>
          <p:nvPr/>
        </p:nvSpPr>
        <p:spPr bwMode="auto">
          <a:xfrm>
            <a:off x="4724400" y="3549650"/>
            <a:ext cx="1055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2000">
                <a:latin typeface="Arno Pro Caption" pitchFamily="18" charset="0"/>
              </a:rPr>
              <a:t>Element</a:t>
            </a:r>
          </a:p>
        </p:txBody>
      </p:sp>
      <p:grpSp>
        <p:nvGrpSpPr>
          <p:cNvPr id="44045" name="Group 13"/>
          <p:cNvGrpSpPr>
            <a:grpSpLocks/>
          </p:cNvGrpSpPr>
          <p:nvPr/>
        </p:nvGrpSpPr>
        <p:grpSpPr bwMode="auto">
          <a:xfrm>
            <a:off x="3733800" y="3684588"/>
            <a:ext cx="1143000" cy="557212"/>
            <a:chOff x="2352" y="2321"/>
            <a:chExt cx="720" cy="351"/>
          </a:xfrm>
        </p:grpSpPr>
        <p:sp>
          <p:nvSpPr>
            <p:cNvPr id="44048" name="Freeform 14"/>
            <p:cNvSpPr>
              <a:spLocks/>
            </p:cNvSpPr>
            <p:nvPr/>
          </p:nvSpPr>
          <p:spPr bwMode="auto">
            <a:xfrm>
              <a:off x="2377" y="2345"/>
              <a:ext cx="240" cy="313"/>
            </a:xfrm>
            <a:custGeom>
              <a:avLst/>
              <a:gdLst>
                <a:gd name="T0" fmla="*/ 231 w 240"/>
                <a:gd name="T1" fmla="*/ 296 h 313"/>
                <a:gd name="T2" fmla="*/ 0 w 240"/>
                <a:gd name="T3" fmla="*/ 284 h 313"/>
                <a:gd name="T4" fmla="*/ 16 w 240"/>
                <a:gd name="T5" fmla="*/ 103 h 313"/>
                <a:gd name="T6" fmla="*/ 215 w 240"/>
                <a:gd name="T7" fmla="*/ 0 h 313"/>
                <a:gd name="T8" fmla="*/ 240 w 240"/>
                <a:gd name="T9" fmla="*/ 313 h 313"/>
                <a:gd name="T10" fmla="*/ 0 60000 65536"/>
                <a:gd name="T11" fmla="*/ 0 60000 65536"/>
                <a:gd name="T12" fmla="*/ 0 60000 65536"/>
                <a:gd name="T13" fmla="*/ 0 60000 65536"/>
                <a:gd name="T14" fmla="*/ 0 60000 65536"/>
                <a:gd name="T15" fmla="*/ 0 w 240"/>
                <a:gd name="T16" fmla="*/ 0 h 313"/>
                <a:gd name="T17" fmla="*/ 240 w 240"/>
                <a:gd name="T18" fmla="*/ 313 h 313"/>
              </a:gdLst>
              <a:ahLst/>
              <a:cxnLst>
                <a:cxn ang="T10">
                  <a:pos x="T0" y="T1"/>
                </a:cxn>
                <a:cxn ang="T11">
                  <a:pos x="T2" y="T3"/>
                </a:cxn>
                <a:cxn ang="T12">
                  <a:pos x="T4" y="T5"/>
                </a:cxn>
                <a:cxn ang="T13">
                  <a:pos x="T6" y="T7"/>
                </a:cxn>
                <a:cxn ang="T14">
                  <a:pos x="T8" y="T9"/>
                </a:cxn>
              </a:cxnLst>
              <a:rect l="T15" t="T16" r="T17" b="T18"/>
              <a:pathLst>
                <a:path w="240" h="313">
                  <a:moveTo>
                    <a:pt x="231" y="296"/>
                  </a:moveTo>
                  <a:lnTo>
                    <a:pt x="0" y="284"/>
                  </a:lnTo>
                  <a:lnTo>
                    <a:pt x="16" y="103"/>
                  </a:lnTo>
                  <a:lnTo>
                    <a:pt x="215" y="0"/>
                  </a:lnTo>
                  <a:lnTo>
                    <a:pt x="240" y="313"/>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44049" name="Oval 15"/>
            <p:cNvSpPr>
              <a:spLocks noChangeAspect="1" noChangeArrowheads="1"/>
            </p:cNvSpPr>
            <p:nvPr/>
          </p:nvSpPr>
          <p:spPr bwMode="auto">
            <a:xfrm>
              <a:off x="2363" y="2428"/>
              <a:ext cx="58" cy="58"/>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4050" name="Oval 16"/>
            <p:cNvSpPr>
              <a:spLocks noChangeAspect="1" noChangeArrowheads="1"/>
            </p:cNvSpPr>
            <p:nvPr/>
          </p:nvSpPr>
          <p:spPr bwMode="auto">
            <a:xfrm>
              <a:off x="2352" y="2590"/>
              <a:ext cx="58" cy="58"/>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4051" name="Oval 17"/>
            <p:cNvSpPr>
              <a:spLocks noChangeAspect="1" noChangeArrowheads="1"/>
            </p:cNvSpPr>
            <p:nvPr/>
          </p:nvSpPr>
          <p:spPr bwMode="auto">
            <a:xfrm>
              <a:off x="2590" y="2614"/>
              <a:ext cx="58" cy="58"/>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4052" name="Oval 18"/>
            <p:cNvSpPr>
              <a:spLocks noChangeAspect="1" noChangeArrowheads="1"/>
            </p:cNvSpPr>
            <p:nvPr/>
          </p:nvSpPr>
          <p:spPr bwMode="auto">
            <a:xfrm>
              <a:off x="2559" y="2321"/>
              <a:ext cx="58" cy="58"/>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4053" name="Line 19"/>
            <p:cNvSpPr>
              <a:spLocks noChangeShapeType="1"/>
            </p:cNvSpPr>
            <p:nvPr/>
          </p:nvSpPr>
          <p:spPr bwMode="auto">
            <a:xfrm flipH="1">
              <a:off x="2486" y="2399"/>
              <a:ext cx="586" cy="13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44054" name="Line 20"/>
            <p:cNvSpPr>
              <a:spLocks noChangeShapeType="1"/>
            </p:cNvSpPr>
            <p:nvPr/>
          </p:nvSpPr>
          <p:spPr bwMode="auto">
            <a:xfrm flipH="1">
              <a:off x="2744" y="2664"/>
              <a:ext cx="32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grpSp>
      <p:sp>
        <p:nvSpPr>
          <p:cNvPr id="44046" name="Text Box 21"/>
          <p:cNvSpPr txBox="1">
            <a:spLocks noChangeArrowheads="1"/>
          </p:cNvSpPr>
          <p:nvPr/>
        </p:nvSpPr>
        <p:spPr bwMode="auto">
          <a:xfrm>
            <a:off x="4876800" y="4019550"/>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2000">
                <a:latin typeface="Arno Pro Caption" pitchFamily="18" charset="0"/>
              </a:rPr>
              <a:t>Node</a:t>
            </a:r>
          </a:p>
        </p:txBody>
      </p:sp>
      <p:sp>
        <p:nvSpPr>
          <p:cNvPr id="2" name="Slide Number Placeholder 1"/>
          <p:cNvSpPr>
            <a:spLocks noGrp="1"/>
          </p:cNvSpPr>
          <p:nvPr>
            <p:ph type="sldNum" sz="quarter" idx="11"/>
          </p:nvPr>
        </p:nvSpPr>
        <p:spPr/>
        <p:txBody>
          <a:bodyPr/>
          <a:lstStyle/>
          <a:p>
            <a:pPr>
              <a:defRPr/>
            </a:pPr>
            <a:fld id="{39881BD6-DD88-4441-A3DE-EB467B2F6344}" type="slidenum">
              <a:rPr lang="el-GR" smtClean="0"/>
              <a:pPr>
                <a:defRPr/>
              </a:pPr>
              <a:t>76</a:t>
            </a:fld>
            <a:endParaRPr lang="el-GR"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457200" y="1143000"/>
            <a:ext cx="4078288" cy="457200"/>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5059" name="Rectangle 3"/>
          <p:cNvSpPr>
            <a:spLocks noChangeArrowheads="1"/>
          </p:cNvSpPr>
          <p:nvPr/>
        </p:nvSpPr>
        <p:spPr bwMode="auto">
          <a:xfrm>
            <a:off x="457200" y="457200"/>
            <a:ext cx="8016875" cy="692150"/>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5060" name="Text Box 4"/>
          <p:cNvSpPr txBox="1">
            <a:spLocks noChangeArrowheads="1"/>
          </p:cNvSpPr>
          <p:nvPr/>
        </p:nvSpPr>
        <p:spPr bwMode="auto">
          <a:xfrm>
            <a:off x="533400" y="609600"/>
            <a:ext cx="6019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nSpc>
                <a:spcPct val="75000"/>
              </a:lnSpc>
              <a:spcBef>
                <a:spcPct val="50000"/>
              </a:spcBef>
              <a:buFontTx/>
              <a:buNone/>
            </a:pPr>
            <a:r>
              <a:rPr lang="en-US" altLang="en-US" sz="3300" b="1">
                <a:solidFill>
                  <a:srgbClr val="FFCC00"/>
                </a:solidFill>
                <a:latin typeface="Arno Pro Caption" pitchFamily="18" charset="0"/>
              </a:rPr>
              <a:t>Engineering design</a:t>
            </a:r>
          </a:p>
        </p:txBody>
      </p:sp>
      <p:sp>
        <p:nvSpPr>
          <p:cNvPr id="45061" name="Rectangle 5"/>
          <p:cNvSpPr>
            <a:spLocks noChangeArrowheads="1"/>
          </p:cNvSpPr>
          <p:nvPr/>
        </p:nvSpPr>
        <p:spPr bwMode="auto">
          <a:xfrm>
            <a:off x="4495800" y="0"/>
            <a:ext cx="4160838" cy="81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5062" name="Text Box 6"/>
          <p:cNvSpPr txBox="1">
            <a:spLocks noChangeArrowheads="1"/>
          </p:cNvSpPr>
          <p:nvPr/>
        </p:nvSpPr>
        <p:spPr bwMode="auto">
          <a:xfrm>
            <a:off x="4495800" y="0"/>
            <a:ext cx="4151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a:spcBef>
                <a:spcPct val="50000"/>
              </a:spcBef>
              <a:buFontTx/>
              <a:buNone/>
            </a:pPr>
            <a:r>
              <a:rPr lang="en-US" altLang="en-US" sz="2400" b="1">
                <a:solidFill>
                  <a:srgbClr val="003366"/>
                </a:solidFill>
                <a:latin typeface="Arno Pro Caption" pitchFamily="18" charset="0"/>
              </a:rPr>
              <a:t>..General scenario..</a:t>
            </a:r>
          </a:p>
        </p:txBody>
      </p:sp>
      <p:sp>
        <p:nvSpPr>
          <p:cNvPr id="45063" name="Text Box 7"/>
          <p:cNvSpPr txBox="1">
            <a:spLocks noChangeArrowheads="1"/>
          </p:cNvSpPr>
          <p:nvPr/>
        </p:nvSpPr>
        <p:spPr bwMode="auto">
          <a:xfrm>
            <a:off x="5486400" y="762000"/>
            <a:ext cx="3429000"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r>
              <a:rPr lang="en-US" altLang="el-GR" sz="2400">
                <a:latin typeface="Arno Pro Caption" pitchFamily="18" charset="0"/>
              </a:rPr>
              <a:t>Finite element analysis</a:t>
            </a:r>
          </a:p>
        </p:txBody>
      </p:sp>
      <p:sp>
        <p:nvSpPr>
          <p:cNvPr id="45064" name="Text Box 8"/>
          <p:cNvSpPr txBox="1">
            <a:spLocks noChangeArrowheads="1"/>
          </p:cNvSpPr>
          <p:nvPr/>
        </p:nvSpPr>
        <p:spPr bwMode="auto">
          <a:xfrm>
            <a:off x="457200" y="1733550"/>
            <a:ext cx="83058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spcBef>
                <a:spcPct val="0"/>
              </a:spcBef>
              <a:buFontTx/>
              <a:buNone/>
            </a:pPr>
            <a:r>
              <a:rPr lang="en-US" altLang="el-GR" b="1" u="sng">
                <a:latin typeface="Arno Pro Caption" pitchFamily="18" charset="0"/>
              </a:rPr>
              <a:t>FEM analysis scheme</a:t>
            </a:r>
          </a:p>
          <a:p>
            <a:pPr>
              <a:spcBef>
                <a:spcPct val="0"/>
              </a:spcBef>
              <a:buFontTx/>
              <a:buNone/>
            </a:pPr>
            <a:endParaRPr lang="en-US" altLang="el-GR">
              <a:latin typeface="Arno Pro Caption" pitchFamily="18" charset="0"/>
            </a:endParaRPr>
          </a:p>
          <a:p>
            <a:pPr>
              <a:spcBef>
                <a:spcPct val="0"/>
              </a:spcBef>
              <a:buFontTx/>
              <a:buNone/>
            </a:pPr>
            <a:r>
              <a:rPr lang="en-US" altLang="el-GR" b="1">
                <a:latin typeface="Arno Pro Caption" pitchFamily="18" charset="0"/>
              </a:rPr>
              <a:t>Step 2:</a:t>
            </a:r>
            <a:r>
              <a:rPr lang="en-US" altLang="el-GR">
                <a:latin typeface="Arno Pro Caption" pitchFamily="18" charset="0"/>
              </a:rPr>
              <a:t> Describe the behavior of each element</a:t>
            </a:r>
          </a:p>
          <a:p>
            <a:pPr>
              <a:spcBef>
                <a:spcPct val="0"/>
              </a:spcBef>
              <a:buFontTx/>
              <a:buNone/>
            </a:pPr>
            <a:endParaRPr lang="en-US" altLang="el-GR">
              <a:latin typeface="Arno Pro Caption" pitchFamily="18" charset="0"/>
            </a:endParaRPr>
          </a:p>
          <a:p>
            <a:pPr>
              <a:spcBef>
                <a:spcPct val="0"/>
              </a:spcBef>
              <a:buFontTx/>
              <a:buNone/>
            </a:pPr>
            <a:r>
              <a:rPr lang="en-US" altLang="el-GR" b="1">
                <a:latin typeface="Arno Pro Caption" pitchFamily="18" charset="0"/>
              </a:rPr>
              <a:t>Step 3:</a:t>
            </a:r>
            <a:r>
              <a:rPr lang="en-US" altLang="el-GR">
                <a:latin typeface="Arno Pro Caption" pitchFamily="18" charset="0"/>
              </a:rPr>
              <a:t> Describe the behavior of the entire body by putting together the behavior of each of the elements (this is a process known as “</a:t>
            </a:r>
            <a:r>
              <a:rPr lang="en-US" altLang="el-GR" b="1">
                <a:latin typeface="Arno Pro Caption" pitchFamily="18" charset="0"/>
              </a:rPr>
              <a:t>assembly</a:t>
            </a:r>
            <a:r>
              <a:rPr lang="en-US" altLang="el-GR">
                <a:latin typeface="Arno Pro Caption" pitchFamily="18" charset="0"/>
              </a:rPr>
              <a:t>”)</a:t>
            </a:r>
          </a:p>
        </p:txBody>
      </p:sp>
      <p:sp>
        <p:nvSpPr>
          <p:cNvPr id="2" name="Slide Number Placeholder 1"/>
          <p:cNvSpPr>
            <a:spLocks noGrp="1"/>
          </p:cNvSpPr>
          <p:nvPr>
            <p:ph type="sldNum" sz="quarter" idx="11"/>
          </p:nvPr>
        </p:nvSpPr>
        <p:spPr/>
        <p:txBody>
          <a:bodyPr/>
          <a:lstStyle/>
          <a:p>
            <a:pPr>
              <a:defRPr/>
            </a:pPr>
            <a:fld id="{FE7F6E71-1A58-4681-B430-95B956F260AE}" type="slidenum">
              <a:rPr lang="el-GR" smtClean="0"/>
              <a:pPr>
                <a:defRPr/>
              </a:pPr>
              <a:t>77</a:t>
            </a:fld>
            <a:endParaRPr lang="el-GR"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457200" y="1143000"/>
            <a:ext cx="4078288" cy="457200"/>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6083" name="Rectangle 3"/>
          <p:cNvSpPr>
            <a:spLocks noChangeArrowheads="1"/>
          </p:cNvSpPr>
          <p:nvPr/>
        </p:nvSpPr>
        <p:spPr bwMode="auto">
          <a:xfrm>
            <a:off x="457200" y="457200"/>
            <a:ext cx="8016875" cy="692150"/>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6084" name="Text Box 4"/>
          <p:cNvSpPr txBox="1">
            <a:spLocks noChangeArrowheads="1"/>
          </p:cNvSpPr>
          <p:nvPr/>
        </p:nvSpPr>
        <p:spPr bwMode="auto">
          <a:xfrm>
            <a:off x="533400" y="609600"/>
            <a:ext cx="6019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nSpc>
                <a:spcPct val="75000"/>
              </a:lnSpc>
              <a:spcBef>
                <a:spcPct val="50000"/>
              </a:spcBef>
              <a:buFontTx/>
              <a:buNone/>
            </a:pPr>
            <a:r>
              <a:rPr lang="en-US" altLang="en-US" sz="3300" b="1">
                <a:solidFill>
                  <a:srgbClr val="FFCC00"/>
                </a:solidFill>
                <a:latin typeface="Arno Pro Caption" pitchFamily="18" charset="0"/>
              </a:rPr>
              <a:t>Engineering design</a:t>
            </a:r>
          </a:p>
        </p:txBody>
      </p:sp>
      <p:sp>
        <p:nvSpPr>
          <p:cNvPr id="46085" name="Rectangle 5"/>
          <p:cNvSpPr>
            <a:spLocks noChangeArrowheads="1"/>
          </p:cNvSpPr>
          <p:nvPr/>
        </p:nvSpPr>
        <p:spPr bwMode="auto">
          <a:xfrm>
            <a:off x="4495800" y="0"/>
            <a:ext cx="4160838" cy="81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6086" name="Text Box 6"/>
          <p:cNvSpPr txBox="1">
            <a:spLocks noChangeArrowheads="1"/>
          </p:cNvSpPr>
          <p:nvPr/>
        </p:nvSpPr>
        <p:spPr bwMode="auto">
          <a:xfrm>
            <a:off x="4495800" y="0"/>
            <a:ext cx="4151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a:spcBef>
                <a:spcPct val="50000"/>
              </a:spcBef>
              <a:buFontTx/>
              <a:buNone/>
            </a:pPr>
            <a:r>
              <a:rPr lang="en-US" altLang="en-US" sz="2400" b="1">
                <a:solidFill>
                  <a:srgbClr val="003366"/>
                </a:solidFill>
                <a:latin typeface="Arno Pro Caption" pitchFamily="18" charset="0"/>
              </a:rPr>
              <a:t>..General scenario..</a:t>
            </a:r>
          </a:p>
        </p:txBody>
      </p:sp>
      <p:sp>
        <p:nvSpPr>
          <p:cNvPr id="46087" name="Text Box 7"/>
          <p:cNvSpPr txBox="1">
            <a:spLocks noChangeArrowheads="1"/>
          </p:cNvSpPr>
          <p:nvPr/>
        </p:nvSpPr>
        <p:spPr bwMode="auto">
          <a:xfrm>
            <a:off x="5486400" y="762000"/>
            <a:ext cx="3429000"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r>
              <a:rPr lang="en-US" altLang="el-GR" sz="2400">
                <a:latin typeface="Arno Pro Caption" pitchFamily="18" charset="0"/>
              </a:rPr>
              <a:t>Finite element analysis</a:t>
            </a:r>
          </a:p>
        </p:txBody>
      </p:sp>
      <p:sp>
        <p:nvSpPr>
          <p:cNvPr id="46088" name="Text Box 8"/>
          <p:cNvSpPr txBox="1">
            <a:spLocks noChangeArrowheads="1"/>
          </p:cNvSpPr>
          <p:nvPr/>
        </p:nvSpPr>
        <p:spPr bwMode="auto">
          <a:xfrm>
            <a:off x="228600" y="1752600"/>
            <a:ext cx="783272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b="1" u="sng">
                <a:latin typeface="Arno Pro Caption" pitchFamily="18" charset="0"/>
              </a:rPr>
              <a:t>POSTPROCESSING</a:t>
            </a:r>
          </a:p>
          <a:p>
            <a:pPr eaLnBrk="1" hangingPunct="1">
              <a:spcBef>
                <a:spcPct val="0"/>
              </a:spcBef>
              <a:buFontTx/>
              <a:buNone/>
            </a:pPr>
            <a:endParaRPr lang="en-US" altLang="el-GR" b="1" u="sng">
              <a:latin typeface="Arno Pro Caption" pitchFamily="18" charset="0"/>
            </a:endParaRPr>
          </a:p>
          <a:p>
            <a:pPr eaLnBrk="1" hangingPunct="1">
              <a:spcBef>
                <a:spcPct val="0"/>
              </a:spcBef>
              <a:buFontTx/>
              <a:buNone/>
            </a:pPr>
            <a:r>
              <a:rPr lang="en-US" altLang="el-GR">
                <a:latin typeface="Arno Pro Caption" pitchFamily="18" charset="0"/>
              </a:rPr>
              <a:t>Compute moment at section AA</a:t>
            </a:r>
          </a:p>
        </p:txBody>
      </p:sp>
      <p:sp>
        <p:nvSpPr>
          <p:cNvPr id="2" name="Slide Number Placeholder 1"/>
          <p:cNvSpPr>
            <a:spLocks noGrp="1"/>
          </p:cNvSpPr>
          <p:nvPr>
            <p:ph type="sldNum" sz="quarter" idx="11"/>
          </p:nvPr>
        </p:nvSpPr>
        <p:spPr/>
        <p:txBody>
          <a:bodyPr/>
          <a:lstStyle/>
          <a:p>
            <a:pPr>
              <a:defRPr/>
            </a:pPr>
            <a:fld id="{777F63A5-57A2-438F-9C3B-C4D33DF03F5E}" type="slidenum">
              <a:rPr lang="el-GR" smtClean="0"/>
              <a:pPr>
                <a:defRPr/>
              </a:pPr>
              <a:t>78</a:t>
            </a:fld>
            <a:endParaRPr lang="el-GR"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ChangeArrowheads="1"/>
          </p:cNvSpPr>
          <p:nvPr/>
        </p:nvSpPr>
        <p:spPr bwMode="auto">
          <a:xfrm>
            <a:off x="300038" y="2868613"/>
            <a:ext cx="7772400" cy="1558925"/>
          </a:xfrm>
          <a:prstGeom prst="rect">
            <a:avLst/>
          </a:prstGeom>
          <a:solidFill>
            <a:srgbClr val="C0C0C0"/>
          </a:solidFill>
          <a:ln w="9525">
            <a:noFill/>
            <a:miter lim="800000"/>
            <a:headEnd/>
            <a:tailEnd/>
          </a:ln>
          <a:effectLst>
            <a:outerShdw dist="35921" dir="2700000" algn="ctr" rotWithShape="0">
              <a:schemeClr val="bg2"/>
            </a:outerShdw>
          </a:effectLst>
        </p:spPr>
        <p:txBody>
          <a:bodyPr wrap="none" anchor="ctr"/>
          <a:lstStyle/>
          <a:p>
            <a:pPr algn="ctr">
              <a:defRPr/>
            </a:pPr>
            <a:endParaRPr lang="en-US">
              <a:effectLst>
                <a:outerShdw blurRad="38100" dist="38100" dir="2700000" algn="tl">
                  <a:srgbClr val="FFFFFF"/>
                </a:outerShdw>
              </a:effectLst>
            </a:endParaRPr>
          </a:p>
        </p:txBody>
      </p:sp>
      <p:sp>
        <p:nvSpPr>
          <p:cNvPr id="47107" name="Rectangle 3"/>
          <p:cNvSpPr>
            <a:spLocks noChangeArrowheads="1"/>
          </p:cNvSpPr>
          <p:nvPr/>
        </p:nvSpPr>
        <p:spPr bwMode="auto">
          <a:xfrm>
            <a:off x="457200" y="1143000"/>
            <a:ext cx="4078288" cy="457200"/>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7108" name="Rectangle 4"/>
          <p:cNvSpPr>
            <a:spLocks noChangeArrowheads="1"/>
          </p:cNvSpPr>
          <p:nvPr/>
        </p:nvSpPr>
        <p:spPr bwMode="auto">
          <a:xfrm>
            <a:off x="457200" y="457200"/>
            <a:ext cx="8016875" cy="692150"/>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7109" name="Text Box 5"/>
          <p:cNvSpPr txBox="1">
            <a:spLocks noChangeArrowheads="1"/>
          </p:cNvSpPr>
          <p:nvPr/>
        </p:nvSpPr>
        <p:spPr bwMode="auto">
          <a:xfrm>
            <a:off x="533400" y="609600"/>
            <a:ext cx="6019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nSpc>
                <a:spcPct val="75000"/>
              </a:lnSpc>
              <a:spcBef>
                <a:spcPct val="50000"/>
              </a:spcBef>
              <a:buFontTx/>
              <a:buNone/>
            </a:pPr>
            <a:r>
              <a:rPr lang="en-US" altLang="en-US" sz="3300" b="1">
                <a:solidFill>
                  <a:srgbClr val="FFCC00"/>
                </a:solidFill>
                <a:latin typeface="Arno Pro Caption" pitchFamily="18" charset="0"/>
              </a:rPr>
              <a:t>Engineering design</a:t>
            </a:r>
          </a:p>
        </p:txBody>
      </p:sp>
      <p:sp>
        <p:nvSpPr>
          <p:cNvPr id="47110" name="Rectangle 6"/>
          <p:cNvSpPr>
            <a:spLocks noChangeArrowheads="1"/>
          </p:cNvSpPr>
          <p:nvPr/>
        </p:nvSpPr>
        <p:spPr bwMode="auto">
          <a:xfrm>
            <a:off x="4495800" y="0"/>
            <a:ext cx="4160838" cy="81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7111" name="Text Box 7"/>
          <p:cNvSpPr txBox="1">
            <a:spLocks noChangeArrowheads="1"/>
          </p:cNvSpPr>
          <p:nvPr/>
        </p:nvSpPr>
        <p:spPr bwMode="auto">
          <a:xfrm>
            <a:off x="4495800" y="0"/>
            <a:ext cx="4151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a:spcBef>
                <a:spcPct val="50000"/>
              </a:spcBef>
              <a:buFontTx/>
              <a:buNone/>
            </a:pPr>
            <a:r>
              <a:rPr lang="en-US" altLang="en-US" sz="2400" b="1">
                <a:solidFill>
                  <a:srgbClr val="003366"/>
                </a:solidFill>
                <a:latin typeface="Arno Pro Caption" pitchFamily="18" charset="0"/>
              </a:rPr>
              <a:t>..General scenario..</a:t>
            </a:r>
          </a:p>
        </p:txBody>
      </p:sp>
      <p:sp>
        <p:nvSpPr>
          <p:cNvPr id="47112" name="Text Box 8"/>
          <p:cNvSpPr txBox="1">
            <a:spLocks noChangeArrowheads="1"/>
          </p:cNvSpPr>
          <p:nvPr/>
        </p:nvSpPr>
        <p:spPr bwMode="auto">
          <a:xfrm>
            <a:off x="5486400" y="762000"/>
            <a:ext cx="3429000"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r>
              <a:rPr lang="en-US" altLang="el-GR" sz="2400">
                <a:latin typeface="Arno Pro Caption" pitchFamily="18" charset="0"/>
              </a:rPr>
              <a:t>Finite element analysis</a:t>
            </a:r>
          </a:p>
        </p:txBody>
      </p:sp>
      <p:sp>
        <p:nvSpPr>
          <p:cNvPr id="47113" name="Rectangle 9"/>
          <p:cNvSpPr>
            <a:spLocks noChangeArrowheads="1"/>
          </p:cNvSpPr>
          <p:nvPr/>
        </p:nvSpPr>
        <p:spPr bwMode="auto">
          <a:xfrm>
            <a:off x="1752600" y="4857750"/>
            <a:ext cx="3778250" cy="611188"/>
          </a:xfrm>
          <a:prstGeom prst="rect">
            <a:avLst/>
          </a:prstGeom>
          <a:solidFill>
            <a:schemeClr val="folHlink"/>
          </a:solidFill>
          <a:ln w="9525">
            <a:miter lim="800000"/>
            <a:headEnd/>
            <a:tailEnd/>
          </a:ln>
          <a:scene3d>
            <a:camera prst="legacyPerspectiveTopRight"/>
            <a:lightRig rig="legacyFlat3" dir="b"/>
          </a:scene3d>
          <a:sp3d extrusionH="887400" prstMaterial="legacyMatte">
            <a:bevelT w="13500" h="13500" prst="angle"/>
            <a:bevelB w="13500" h="13500" prst="angle"/>
            <a:extrusionClr>
              <a:schemeClr val="folHlink"/>
            </a:extrusionClr>
          </a:sp3d>
        </p:spPr>
        <p:txBody>
          <a:bodyPr wrap="none" anchor="ctr">
            <a:flatTx/>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7114" name="AutoShape 10"/>
          <p:cNvSpPr>
            <a:spLocks noChangeArrowheads="1"/>
          </p:cNvSpPr>
          <p:nvPr/>
        </p:nvSpPr>
        <p:spPr bwMode="auto">
          <a:xfrm>
            <a:off x="3484563" y="4130675"/>
            <a:ext cx="430212" cy="700088"/>
          </a:xfrm>
          <a:prstGeom prst="downArrow">
            <a:avLst>
              <a:gd name="adj1" fmla="val 50000"/>
              <a:gd name="adj2" fmla="val 40683"/>
            </a:avLst>
          </a:prstGeom>
          <a:solidFill>
            <a:schemeClr val="accent1"/>
          </a:solidFill>
          <a:ln w="9525">
            <a:miter lim="800000"/>
            <a:headEnd/>
            <a:tailEnd/>
          </a:ln>
          <a:scene3d>
            <a:camera prst="legacyPerspectiveFront">
              <a:rot lat="300000" lon="600000" rev="0"/>
            </a:camera>
            <a:lightRig rig="legacyFlat3" dir="r"/>
          </a:scene3d>
          <a:sp3d extrusionH="430200" prstMaterial="legacyMatte">
            <a:bevelT w="13500" h="13500" prst="angle"/>
            <a:bevelB w="13500" h="13500" prst="angle"/>
            <a:extrusionClr>
              <a:schemeClr val="accent1"/>
            </a:extrusionClr>
          </a:sp3d>
        </p:spPr>
        <p:txBody>
          <a:bodyPr wrap="none" anchor="ctr">
            <a:flatTx/>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7115" name="Rectangle 11"/>
          <p:cNvSpPr>
            <a:spLocks noChangeArrowheads="1"/>
          </p:cNvSpPr>
          <p:nvPr/>
        </p:nvSpPr>
        <p:spPr bwMode="auto">
          <a:xfrm>
            <a:off x="1752600" y="3505200"/>
            <a:ext cx="3778250" cy="612775"/>
          </a:xfrm>
          <a:prstGeom prst="rect">
            <a:avLst/>
          </a:prstGeom>
          <a:solidFill>
            <a:srgbClr val="33CC33"/>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33CC33"/>
            </a:extrusionClr>
          </a:sp3d>
        </p:spPr>
        <p:txBody>
          <a:bodyPr wrap="none" anchor="ctr">
            <a:flatTx/>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7116" name="AutoShape 12"/>
          <p:cNvSpPr>
            <a:spLocks noChangeArrowheads="1"/>
          </p:cNvSpPr>
          <p:nvPr/>
        </p:nvSpPr>
        <p:spPr bwMode="auto">
          <a:xfrm>
            <a:off x="3503613" y="2767013"/>
            <a:ext cx="430212" cy="700087"/>
          </a:xfrm>
          <a:prstGeom prst="downArrow">
            <a:avLst>
              <a:gd name="adj1" fmla="val 50000"/>
              <a:gd name="adj2" fmla="val 40683"/>
            </a:avLst>
          </a:prstGeom>
          <a:solidFill>
            <a:schemeClr val="accent1"/>
          </a:solidFill>
          <a:ln w="9525">
            <a:miter lim="800000"/>
            <a:headEnd/>
            <a:tailEnd/>
          </a:ln>
          <a:scene3d>
            <a:camera prst="legacyPerspectiveFront">
              <a:rot lat="300000" lon="600000" rev="0"/>
            </a:camera>
            <a:lightRig rig="legacyFlat3" dir="r"/>
          </a:scene3d>
          <a:sp3d extrusionH="430200" prstMaterial="legacyMatte">
            <a:bevelT w="13500" h="13500" prst="angle"/>
            <a:bevelB w="13500" h="13500" prst="angle"/>
            <a:extrusionClr>
              <a:schemeClr val="accent1"/>
            </a:extrusionClr>
          </a:sp3d>
        </p:spPr>
        <p:txBody>
          <a:bodyPr wrap="none" anchor="ctr">
            <a:flatTx/>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7117" name="Rectangle 13"/>
          <p:cNvSpPr>
            <a:spLocks noChangeArrowheads="1"/>
          </p:cNvSpPr>
          <p:nvPr/>
        </p:nvSpPr>
        <p:spPr bwMode="auto">
          <a:xfrm>
            <a:off x="1752600" y="2141538"/>
            <a:ext cx="3778250" cy="611187"/>
          </a:xfrm>
          <a:prstGeom prst="rect">
            <a:avLst/>
          </a:prstGeom>
          <a:solidFill>
            <a:srgbClr val="FF0000"/>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FF0000"/>
            </a:extrusionClr>
          </a:sp3d>
        </p:spPr>
        <p:txBody>
          <a:bodyPr wrap="none" anchor="ctr">
            <a:flatTx/>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7118" name="Text Box 14"/>
          <p:cNvSpPr txBox="1">
            <a:spLocks noChangeArrowheads="1"/>
          </p:cNvSpPr>
          <p:nvPr/>
        </p:nvSpPr>
        <p:spPr bwMode="auto">
          <a:xfrm>
            <a:off x="2089150" y="2344738"/>
            <a:ext cx="3778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spcBef>
                <a:spcPct val="50000"/>
              </a:spcBef>
              <a:buFontTx/>
              <a:buNone/>
            </a:pPr>
            <a:endParaRPr lang="el-GR" altLang="el-GR" sz="2400">
              <a:latin typeface="Times New Roman" pitchFamily="18" charset="0"/>
            </a:endParaRPr>
          </a:p>
        </p:txBody>
      </p:sp>
      <p:sp>
        <p:nvSpPr>
          <p:cNvPr id="47119" name="Text Box 15"/>
          <p:cNvSpPr txBox="1">
            <a:spLocks noChangeArrowheads="1"/>
          </p:cNvSpPr>
          <p:nvPr/>
        </p:nvSpPr>
        <p:spPr bwMode="auto">
          <a:xfrm>
            <a:off x="1752600" y="2141538"/>
            <a:ext cx="37782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a:spcBef>
                <a:spcPct val="50000"/>
              </a:spcBef>
              <a:buFontTx/>
              <a:buNone/>
            </a:pPr>
            <a:r>
              <a:rPr lang="en-US" altLang="el-GR" sz="3200">
                <a:solidFill>
                  <a:srgbClr val="FFFF00"/>
                </a:solidFill>
                <a:latin typeface="Arno Pro Caption" pitchFamily="18" charset="0"/>
              </a:rPr>
              <a:t>Preprocessing</a:t>
            </a:r>
          </a:p>
        </p:txBody>
      </p:sp>
      <p:sp>
        <p:nvSpPr>
          <p:cNvPr id="47120" name="Text Box 16"/>
          <p:cNvSpPr txBox="1">
            <a:spLocks noChangeArrowheads="1"/>
          </p:cNvSpPr>
          <p:nvPr/>
        </p:nvSpPr>
        <p:spPr bwMode="auto">
          <a:xfrm>
            <a:off x="1763713" y="3479800"/>
            <a:ext cx="37782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a:spcBef>
                <a:spcPct val="50000"/>
              </a:spcBef>
              <a:buFontTx/>
              <a:buNone/>
            </a:pPr>
            <a:r>
              <a:rPr lang="en-US" altLang="el-GR" sz="3200">
                <a:solidFill>
                  <a:srgbClr val="FFFF00"/>
                </a:solidFill>
                <a:latin typeface="Arno Pro Caption" pitchFamily="18" charset="0"/>
              </a:rPr>
              <a:t>Analysis</a:t>
            </a:r>
          </a:p>
        </p:txBody>
      </p:sp>
      <p:sp>
        <p:nvSpPr>
          <p:cNvPr id="47121" name="Text Box 17"/>
          <p:cNvSpPr txBox="1">
            <a:spLocks noChangeArrowheads="1"/>
          </p:cNvSpPr>
          <p:nvPr/>
        </p:nvSpPr>
        <p:spPr bwMode="auto">
          <a:xfrm>
            <a:off x="1752600" y="4870450"/>
            <a:ext cx="37782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a:spcBef>
                <a:spcPct val="50000"/>
              </a:spcBef>
              <a:buFontTx/>
              <a:buNone/>
            </a:pPr>
            <a:r>
              <a:rPr lang="en-US" altLang="el-GR" sz="3200">
                <a:solidFill>
                  <a:srgbClr val="FFFF00"/>
                </a:solidFill>
                <a:latin typeface="Arno Pro Caption" pitchFamily="18" charset="0"/>
              </a:rPr>
              <a:t>Postprocessing</a:t>
            </a:r>
          </a:p>
        </p:txBody>
      </p:sp>
      <p:sp>
        <p:nvSpPr>
          <p:cNvPr id="47122" name="AutoShape 18"/>
          <p:cNvSpPr>
            <a:spLocks noChangeArrowheads="1"/>
          </p:cNvSpPr>
          <p:nvPr/>
        </p:nvSpPr>
        <p:spPr bwMode="auto">
          <a:xfrm rot="-2767398">
            <a:off x="5867400" y="3276600"/>
            <a:ext cx="457200" cy="2286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7123" name="AutoShape 19"/>
          <p:cNvSpPr>
            <a:spLocks noChangeArrowheads="1"/>
          </p:cNvSpPr>
          <p:nvPr/>
        </p:nvSpPr>
        <p:spPr bwMode="auto">
          <a:xfrm rot="2767398" flipV="1">
            <a:off x="5892800" y="3911600"/>
            <a:ext cx="457200" cy="2286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7124" name="Text Box 20"/>
          <p:cNvSpPr txBox="1">
            <a:spLocks noChangeArrowheads="1"/>
          </p:cNvSpPr>
          <p:nvPr/>
        </p:nvSpPr>
        <p:spPr bwMode="auto">
          <a:xfrm>
            <a:off x="6461125" y="2868613"/>
            <a:ext cx="858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2000" b="1">
                <a:latin typeface="Arno Pro Caption" pitchFamily="18" charset="0"/>
              </a:rPr>
              <a:t>Step 1</a:t>
            </a:r>
          </a:p>
        </p:txBody>
      </p:sp>
      <p:sp>
        <p:nvSpPr>
          <p:cNvPr id="47125" name="Text Box 21"/>
          <p:cNvSpPr txBox="1">
            <a:spLocks noChangeArrowheads="1"/>
          </p:cNvSpPr>
          <p:nvPr/>
        </p:nvSpPr>
        <p:spPr bwMode="auto">
          <a:xfrm>
            <a:off x="6613525" y="3479800"/>
            <a:ext cx="858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2000" b="1">
                <a:latin typeface="Arno Pro Caption" pitchFamily="18" charset="0"/>
              </a:rPr>
              <a:t>Step 2</a:t>
            </a:r>
          </a:p>
        </p:txBody>
      </p:sp>
      <p:sp>
        <p:nvSpPr>
          <p:cNvPr id="47126" name="Text Box 22"/>
          <p:cNvSpPr txBox="1">
            <a:spLocks noChangeArrowheads="1"/>
          </p:cNvSpPr>
          <p:nvPr/>
        </p:nvSpPr>
        <p:spPr bwMode="auto">
          <a:xfrm>
            <a:off x="6553200" y="4030663"/>
            <a:ext cx="858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2000" b="1">
                <a:latin typeface="Arno Pro Caption" pitchFamily="18" charset="0"/>
              </a:rPr>
              <a:t>Step 3</a:t>
            </a:r>
          </a:p>
        </p:txBody>
      </p:sp>
      <p:sp>
        <p:nvSpPr>
          <p:cNvPr id="47127" name="AutoShape 23"/>
          <p:cNvSpPr>
            <a:spLocks noChangeArrowheads="1"/>
          </p:cNvSpPr>
          <p:nvPr/>
        </p:nvSpPr>
        <p:spPr bwMode="auto">
          <a:xfrm rot="21591863" flipV="1">
            <a:off x="6019800" y="3594100"/>
            <a:ext cx="457200" cy="2286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2" name="Slide Number Placeholder 1"/>
          <p:cNvSpPr>
            <a:spLocks noGrp="1"/>
          </p:cNvSpPr>
          <p:nvPr>
            <p:ph type="sldNum" sz="quarter" idx="11"/>
          </p:nvPr>
        </p:nvSpPr>
        <p:spPr/>
        <p:txBody>
          <a:bodyPr/>
          <a:lstStyle/>
          <a:p>
            <a:pPr>
              <a:defRPr/>
            </a:pPr>
            <a:fld id="{84C0ED27-A5DF-4F8E-9EB4-6CA9E96D890A}" type="slidenum">
              <a:rPr lang="el-GR" smtClean="0"/>
              <a:pPr>
                <a:defRPr/>
              </a:pPr>
              <a:t>79</a:t>
            </a:fld>
            <a:endParaRPr lang="el-G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4294967295"/>
          </p:nvPr>
        </p:nvSpPr>
        <p:spPr>
          <a:xfrm>
            <a:off x="6553200" y="6356350"/>
            <a:ext cx="2133600" cy="36512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fld id="{FD0DC063-B439-4B57-9789-F8F26E8C11E8}" type="slidenum">
              <a:rPr lang="el-GR" sz="1400" b="1">
                <a:solidFill>
                  <a:schemeClr val="accent1">
                    <a:lumMod val="50000"/>
                  </a:schemeClr>
                </a:solidFill>
                <a:latin typeface="Arno Pro Caption" pitchFamily="18" charset="0"/>
              </a:rPr>
              <a:pPr algn="r"/>
              <a:t>8</a:t>
            </a:fld>
            <a:endParaRPr lang="el-GR" sz="1400" b="1">
              <a:solidFill>
                <a:schemeClr val="accent1">
                  <a:lumMod val="50000"/>
                </a:schemeClr>
              </a:solidFill>
              <a:latin typeface="Arno Pro Captio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939" y="260648"/>
            <a:ext cx="5672549" cy="2728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8927" y="3140968"/>
            <a:ext cx="5506516" cy="318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331907" y="1700808"/>
            <a:ext cx="2574032" cy="2031325"/>
          </a:xfrm>
          <a:prstGeom prst="rect">
            <a:avLst/>
          </a:prstGeom>
        </p:spPr>
        <p:txBody>
          <a:bodyPr wrap="square">
            <a:spAutoFit/>
          </a:bodyPr>
          <a:lstStyle/>
          <a:p>
            <a:r>
              <a:rPr lang="en-US" sz="1800" b="1" dirty="0">
                <a:solidFill>
                  <a:schemeClr val="accent5">
                    <a:lumMod val="50000"/>
                  </a:schemeClr>
                </a:solidFill>
                <a:latin typeface="Arno Pro Caption" pitchFamily="18" charset="0"/>
              </a:rPr>
              <a:t>Exponential rate of change is creating new challenges and opportunities: Talent is key in closing the gap and increasing</a:t>
            </a:r>
            <a:r>
              <a:rPr lang="el-GR" sz="1800" b="1" dirty="0">
                <a:solidFill>
                  <a:schemeClr val="accent5">
                    <a:lumMod val="50000"/>
                  </a:schemeClr>
                </a:solidFill>
                <a:latin typeface="Arno Pro Caption" pitchFamily="18" charset="0"/>
              </a:rPr>
              <a:t> </a:t>
            </a:r>
            <a:r>
              <a:rPr lang="en-US" sz="1800" b="1" dirty="0">
                <a:solidFill>
                  <a:schemeClr val="accent5">
                    <a:lumMod val="50000"/>
                  </a:schemeClr>
                </a:solidFill>
                <a:latin typeface="Arno Pro Caption" pitchFamily="18" charset="0"/>
              </a:rPr>
              <a:t>the rate of change</a:t>
            </a:r>
            <a:endParaRPr lang="el-GR" sz="1800" dirty="0">
              <a:solidFill>
                <a:schemeClr val="accent5">
                  <a:lumMod val="50000"/>
                </a:schemeClr>
              </a:solidFill>
              <a:latin typeface="Arno Pro Caption" pitchFamily="18" charset="0"/>
            </a:endParaRPr>
          </a:p>
        </p:txBody>
      </p:sp>
    </p:spTree>
    <p:extLst>
      <p:ext uri="{BB962C8B-B14F-4D97-AF65-F5344CB8AC3E}">
        <p14:creationId xmlns:p14="http://schemas.microsoft.com/office/powerpoint/2010/main" val="5311106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457200" y="914400"/>
            <a:ext cx="4078288" cy="457200"/>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8131" name="Rectangle 3"/>
          <p:cNvSpPr>
            <a:spLocks noChangeArrowheads="1"/>
          </p:cNvSpPr>
          <p:nvPr/>
        </p:nvSpPr>
        <p:spPr bwMode="auto">
          <a:xfrm>
            <a:off x="457200" y="228600"/>
            <a:ext cx="8016875" cy="692150"/>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8132" name="Text Box 4"/>
          <p:cNvSpPr txBox="1">
            <a:spLocks noChangeArrowheads="1"/>
          </p:cNvSpPr>
          <p:nvPr/>
        </p:nvSpPr>
        <p:spPr bwMode="auto">
          <a:xfrm>
            <a:off x="533400" y="609600"/>
            <a:ext cx="6019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nSpc>
                <a:spcPct val="75000"/>
              </a:lnSpc>
              <a:spcBef>
                <a:spcPct val="50000"/>
              </a:spcBef>
              <a:buFontTx/>
              <a:buNone/>
            </a:pPr>
            <a:r>
              <a:rPr lang="en-US" altLang="en-US" sz="3300" b="1">
                <a:solidFill>
                  <a:srgbClr val="FFCC00"/>
                </a:solidFill>
                <a:latin typeface="Arno Pro Caption" pitchFamily="18" charset="0"/>
              </a:rPr>
              <a:t>Engineering design</a:t>
            </a:r>
          </a:p>
        </p:txBody>
      </p:sp>
      <p:sp>
        <p:nvSpPr>
          <p:cNvPr id="48133" name="Rectangle 5"/>
          <p:cNvSpPr>
            <a:spLocks noChangeArrowheads="1"/>
          </p:cNvSpPr>
          <p:nvPr/>
        </p:nvSpPr>
        <p:spPr bwMode="auto">
          <a:xfrm>
            <a:off x="4495800" y="0"/>
            <a:ext cx="4160838" cy="81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8134" name="Text Box 6"/>
          <p:cNvSpPr txBox="1">
            <a:spLocks noChangeArrowheads="1"/>
          </p:cNvSpPr>
          <p:nvPr/>
        </p:nvSpPr>
        <p:spPr bwMode="auto">
          <a:xfrm>
            <a:off x="4495800" y="0"/>
            <a:ext cx="4151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a:spcBef>
                <a:spcPct val="50000"/>
              </a:spcBef>
              <a:buFontTx/>
              <a:buNone/>
            </a:pPr>
            <a:r>
              <a:rPr lang="en-US" altLang="en-US" sz="2400" b="1">
                <a:solidFill>
                  <a:srgbClr val="003366"/>
                </a:solidFill>
                <a:latin typeface="Arno Pro Caption" pitchFamily="18" charset="0"/>
              </a:rPr>
              <a:t>Example: A bracket</a:t>
            </a:r>
          </a:p>
        </p:txBody>
      </p:sp>
      <p:sp>
        <p:nvSpPr>
          <p:cNvPr id="48135" name="Text Box 7"/>
          <p:cNvSpPr txBox="1">
            <a:spLocks noChangeArrowheads="1"/>
          </p:cNvSpPr>
          <p:nvPr/>
        </p:nvSpPr>
        <p:spPr bwMode="auto">
          <a:xfrm>
            <a:off x="5486400" y="762000"/>
            <a:ext cx="3429000" cy="8302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r>
              <a:rPr lang="en-US" altLang="el-GR" sz="2400">
                <a:latin typeface="Arno Pro Caption" pitchFamily="18" charset="0"/>
              </a:rPr>
              <a:t>Mathematical model 2: plane stress</a:t>
            </a:r>
          </a:p>
        </p:txBody>
      </p:sp>
      <p:grpSp>
        <p:nvGrpSpPr>
          <p:cNvPr id="48136" name="Group 8"/>
          <p:cNvGrpSpPr>
            <a:grpSpLocks/>
          </p:cNvGrpSpPr>
          <p:nvPr/>
        </p:nvGrpSpPr>
        <p:grpSpPr bwMode="auto">
          <a:xfrm>
            <a:off x="152400" y="1670050"/>
            <a:ext cx="8686800" cy="3843338"/>
            <a:chOff x="96" y="1200"/>
            <a:chExt cx="5472" cy="2421"/>
          </a:xfrm>
        </p:grpSpPr>
        <p:sp>
          <p:nvSpPr>
            <p:cNvPr id="48139" name="Text Box 9"/>
            <p:cNvSpPr txBox="1">
              <a:spLocks noChangeArrowheads="1"/>
            </p:cNvSpPr>
            <p:nvPr/>
          </p:nvSpPr>
          <p:spPr bwMode="auto">
            <a:xfrm>
              <a:off x="144" y="1200"/>
              <a:ext cx="54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r>
                <a:rPr lang="en-US" altLang="el-GR" sz="2400">
                  <a:latin typeface="Arno Pro Caption" pitchFamily="18" charset="0"/>
                </a:rPr>
                <a:t>FEM solution to mathematical model 2 (plane stress)</a:t>
              </a:r>
            </a:p>
          </p:txBody>
        </p:sp>
        <p:sp>
          <p:nvSpPr>
            <p:cNvPr id="48140" name="Text Box 10"/>
            <p:cNvSpPr txBox="1">
              <a:spLocks noChangeArrowheads="1"/>
            </p:cNvSpPr>
            <p:nvPr/>
          </p:nvSpPr>
          <p:spPr bwMode="auto">
            <a:xfrm>
              <a:off x="139" y="1488"/>
              <a:ext cx="21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r>
                <a:rPr lang="en-US" altLang="el-GR" sz="2400">
                  <a:latin typeface="Arno Pro Caption" pitchFamily="18" charset="0"/>
                </a:rPr>
                <a:t>Moment at section AA</a:t>
              </a:r>
            </a:p>
          </p:txBody>
        </p:sp>
        <p:graphicFrame>
          <p:nvGraphicFramePr>
            <p:cNvPr id="48141" name="Object 11"/>
            <p:cNvGraphicFramePr>
              <a:graphicFrameLocks noChangeAspect="1"/>
            </p:cNvGraphicFramePr>
            <p:nvPr>
              <p:extLst>
                <p:ext uri="{D42A27DB-BD31-4B8C-83A1-F6EECF244321}">
                  <p14:modId xmlns:p14="http://schemas.microsoft.com/office/powerpoint/2010/main" val="2907413332"/>
                </p:ext>
              </p:extLst>
            </p:nvPr>
          </p:nvGraphicFramePr>
          <p:xfrm>
            <a:off x="2292" y="1442"/>
            <a:ext cx="2312" cy="934"/>
          </p:xfrm>
          <a:graphic>
            <a:graphicData uri="http://schemas.openxmlformats.org/presentationml/2006/ole">
              <mc:AlternateContent xmlns:mc="http://schemas.openxmlformats.org/markup-compatibility/2006">
                <mc:Choice xmlns:v="urn:schemas-microsoft-com:vml" Requires="v">
                  <p:oleObj spid="_x0000_s48214" name="Equation" r:id="rId4" imgW="1193760" imgH="457200" progId="Equation.DSMT4">
                    <p:embed/>
                  </p:oleObj>
                </mc:Choice>
                <mc:Fallback>
                  <p:oleObj name="Equation" r:id="rId4" imgW="1193760" imgH="457200" progId="Equation.DSMT4">
                    <p:embed/>
                    <p:pic>
                      <p:nvPicPr>
                        <p:cNvPr id="0" name="Object 11"/>
                        <p:cNvPicPr>
                          <a:picLocks noChangeAspect="1" noChangeArrowheads="1"/>
                        </p:cNvPicPr>
                        <p:nvPr/>
                      </p:nvPicPr>
                      <p:blipFill>
                        <a:blip r:embed="rId5"/>
                        <a:srcRect/>
                        <a:stretch>
                          <a:fillRect/>
                        </a:stretch>
                      </p:blipFill>
                      <p:spPr bwMode="auto">
                        <a:xfrm>
                          <a:off x="2292" y="1442"/>
                          <a:ext cx="2312" cy="934"/>
                        </a:xfrm>
                        <a:prstGeom prst="rect">
                          <a:avLst/>
                        </a:prstGeom>
                        <a:noFill/>
                        <a:ln>
                          <a:noFill/>
                        </a:ln>
                        <a:effectLst/>
                        <a:extLst/>
                      </p:spPr>
                    </p:pic>
                  </p:oleObj>
                </mc:Fallback>
              </mc:AlternateContent>
            </a:graphicData>
          </a:graphic>
        </p:graphicFrame>
        <p:sp>
          <p:nvSpPr>
            <p:cNvPr id="48142" name="Text Box 12"/>
            <p:cNvSpPr txBox="1">
              <a:spLocks noChangeArrowheads="1"/>
            </p:cNvSpPr>
            <p:nvPr/>
          </p:nvSpPr>
          <p:spPr bwMode="auto">
            <a:xfrm>
              <a:off x="96" y="1920"/>
              <a:ext cx="21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r>
                <a:rPr lang="en-US" altLang="el-GR" sz="2400">
                  <a:latin typeface="Arno Pro Caption" pitchFamily="18" charset="0"/>
                </a:rPr>
                <a:t>Deflection at load</a:t>
              </a:r>
            </a:p>
          </p:txBody>
        </p:sp>
        <p:sp>
          <p:nvSpPr>
            <p:cNvPr id="3" name="Text Box 13"/>
            <p:cNvSpPr txBox="1">
              <a:spLocks noChangeArrowheads="1"/>
            </p:cNvSpPr>
            <p:nvPr/>
          </p:nvSpPr>
          <p:spPr bwMode="auto">
            <a:xfrm>
              <a:off x="96" y="2400"/>
              <a:ext cx="5472" cy="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r>
                <a:rPr lang="en-US" b="1" dirty="0" smtClean="0">
                  <a:solidFill>
                    <a:schemeClr val="accent1">
                      <a:lumMod val="50000"/>
                    </a:schemeClr>
                  </a:solidFill>
                  <a:latin typeface="Arno Pro Caption" pitchFamily="18" charset="0"/>
                </a:rPr>
                <a:t>Conclusion:</a:t>
              </a:r>
              <a:r>
                <a:rPr lang="en-US" dirty="0" smtClean="0">
                  <a:latin typeface="Arno Pro Caption" pitchFamily="18" charset="0"/>
                </a:rPr>
                <a:t> </a:t>
              </a:r>
              <a:r>
                <a:rPr lang="en-US" b="1" dirty="0" smtClean="0">
                  <a:latin typeface="Arno Pro Caption" pitchFamily="18" charset="0"/>
                </a:rPr>
                <a:t>With respect to the questions we posed</a:t>
              </a:r>
              <a:r>
                <a:rPr lang="en-US" dirty="0" smtClean="0">
                  <a:latin typeface="Arno Pro Caption" pitchFamily="18" charset="0"/>
                </a:rPr>
                <a:t>, </a:t>
              </a:r>
              <a:r>
                <a:rPr lang="en-US" dirty="0" smtClean="0">
                  <a:solidFill>
                    <a:srgbClr val="A50021"/>
                  </a:solidFill>
                  <a:latin typeface="Arno Pro Caption" pitchFamily="18" charset="0"/>
                </a:rPr>
                <a:t>the beam model is</a:t>
              </a:r>
              <a:r>
                <a:rPr lang="en-US" dirty="0" smtClean="0">
                  <a:latin typeface="Arno Pro Caption" pitchFamily="18" charset="0"/>
                </a:rPr>
                <a:t> </a:t>
              </a:r>
              <a:r>
                <a:rPr lang="en-US" b="1" i="1" dirty="0" smtClean="0">
                  <a:latin typeface="Arno Pro Caption" pitchFamily="18" charset="0"/>
                </a:rPr>
                <a:t>reliable</a:t>
              </a:r>
              <a:r>
                <a:rPr lang="en-US" dirty="0" smtClean="0">
                  <a:latin typeface="Arno Pro Caption" pitchFamily="18" charset="0"/>
                </a:rPr>
                <a:t> </a:t>
              </a:r>
              <a:r>
                <a:rPr lang="en-US" dirty="0" smtClean="0">
                  <a:solidFill>
                    <a:srgbClr val="A50021"/>
                  </a:solidFill>
                  <a:latin typeface="Arno Pro Caption" pitchFamily="18" charset="0"/>
                </a:rPr>
                <a:t>if the required bending moment is to be predicted within 1% and the deflection is to be predicted within 20%. The beam model is also highly</a:t>
              </a:r>
              <a:r>
                <a:rPr lang="en-US" dirty="0" smtClean="0">
                  <a:solidFill>
                    <a:srgbClr val="FFCC00"/>
                  </a:solidFill>
                  <a:latin typeface="Arno Pro Caption" pitchFamily="18" charset="0"/>
                </a:rPr>
                <a:t> </a:t>
              </a:r>
              <a:r>
                <a:rPr lang="en-US" b="1" i="1" dirty="0" smtClean="0">
                  <a:latin typeface="Arno Pro Caption" pitchFamily="18" charset="0"/>
                </a:rPr>
                <a:t>effective</a:t>
              </a:r>
              <a:r>
                <a:rPr lang="en-US" b="1" dirty="0" smtClean="0">
                  <a:latin typeface="Arno Pro Caption" pitchFamily="18" charset="0"/>
                </a:rPr>
                <a:t> </a:t>
              </a:r>
              <a:r>
                <a:rPr lang="en-US" dirty="0" smtClean="0">
                  <a:solidFill>
                    <a:srgbClr val="A50021"/>
                  </a:solidFill>
                  <a:latin typeface="Arno Pro Caption" pitchFamily="18" charset="0"/>
                </a:rPr>
                <a:t>since it can be solved easily (by hand).</a:t>
              </a:r>
            </a:p>
          </p:txBody>
        </p:sp>
      </p:grpSp>
      <p:sp>
        <p:nvSpPr>
          <p:cNvPr id="390158" name="Rectangle 14"/>
          <p:cNvSpPr>
            <a:spLocks noChangeArrowheads="1"/>
          </p:cNvSpPr>
          <p:nvPr/>
        </p:nvSpPr>
        <p:spPr bwMode="auto">
          <a:xfrm>
            <a:off x="304800" y="5624513"/>
            <a:ext cx="8534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r>
              <a:rPr lang="en-US" altLang="el-GR" sz="2400">
                <a:solidFill>
                  <a:srgbClr val="CC00CC"/>
                </a:solidFill>
                <a:latin typeface="Arno Pro Caption" pitchFamily="18" charset="0"/>
              </a:rPr>
              <a:t>What if we asked: what is the maximum stress in the bracket?</a:t>
            </a:r>
          </a:p>
          <a:p>
            <a:pPr eaLnBrk="1" hangingPunct="1">
              <a:spcBef>
                <a:spcPct val="50000"/>
              </a:spcBef>
              <a:buFontTx/>
              <a:buNone/>
            </a:pPr>
            <a:r>
              <a:rPr lang="en-US" altLang="el-GR" sz="2400">
                <a:solidFill>
                  <a:srgbClr val="CC00CC"/>
                </a:solidFill>
                <a:latin typeface="Arno Pro Caption" pitchFamily="18" charset="0"/>
              </a:rPr>
              <a:t>would the beam  model be of any use? </a:t>
            </a:r>
          </a:p>
        </p:txBody>
      </p:sp>
      <p:sp>
        <p:nvSpPr>
          <p:cNvPr id="2" name="Slide Number Placeholder 1"/>
          <p:cNvSpPr>
            <a:spLocks noGrp="1"/>
          </p:cNvSpPr>
          <p:nvPr>
            <p:ph type="sldNum" sz="quarter" idx="11"/>
          </p:nvPr>
        </p:nvSpPr>
        <p:spPr/>
        <p:txBody>
          <a:bodyPr/>
          <a:lstStyle/>
          <a:p>
            <a:pPr>
              <a:defRPr/>
            </a:pPr>
            <a:fld id="{73409CC5-08DE-421A-A1F2-8D60FB9514E6}" type="slidenum">
              <a:rPr lang="el-GR" smtClean="0"/>
              <a:pPr>
                <a:defRPr/>
              </a:pPr>
              <a:t>80</a:t>
            </a:fld>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0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58"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457200" y="914400"/>
            <a:ext cx="4078288" cy="457200"/>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9155" name="Rectangle 3"/>
          <p:cNvSpPr>
            <a:spLocks noChangeArrowheads="1"/>
          </p:cNvSpPr>
          <p:nvPr/>
        </p:nvSpPr>
        <p:spPr bwMode="auto">
          <a:xfrm>
            <a:off x="457200" y="228600"/>
            <a:ext cx="8016875" cy="692150"/>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9156" name="Text Box 4"/>
          <p:cNvSpPr txBox="1">
            <a:spLocks noChangeArrowheads="1"/>
          </p:cNvSpPr>
          <p:nvPr/>
        </p:nvSpPr>
        <p:spPr bwMode="auto">
          <a:xfrm>
            <a:off x="533400" y="609600"/>
            <a:ext cx="6019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nSpc>
                <a:spcPct val="75000"/>
              </a:lnSpc>
              <a:spcBef>
                <a:spcPct val="50000"/>
              </a:spcBef>
              <a:buFontTx/>
              <a:buNone/>
            </a:pPr>
            <a:r>
              <a:rPr lang="en-US" altLang="en-US" sz="3300" b="1">
                <a:solidFill>
                  <a:srgbClr val="FFCC00"/>
                </a:solidFill>
                <a:latin typeface="Arno Pro Caption" pitchFamily="18" charset="0"/>
              </a:rPr>
              <a:t>Engineering design</a:t>
            </a:r>
          </a:p>
        </p:txBody>
      </p:sp>
      <p:sp>
        <p:nvSpPr>
          <p:cNvPr id="49157" name="Rectangle 5"/>
          <p:cNvSpPr>
            <a:spLocks noChangeArrowheads="1"/>
          </p:cNvSpPr>
          <p:nvPr/>
        </p:nvSpPr>
        <p:spPr bwMode="auto">
          <a:xfrm>
            <a:off x="4495800" y="0"/>
            <a:ext cx="4160838" cy="81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49158" name="Text Box 6"/>
          <p:cNvSpPr txBox="1">
            <a:spLocks noChangeArrowheads="1"/>
          </p:cNvSpPr>
          <p:nvPr/>
        </p:nvSpPr>
        <p:spPr bwMode="auto">
          <a:xfrm>
            <a:off x="4495800" y="0"/>
            <a:ext cx="4151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a:spcBef>
                <a:spcPct val="50000"/>
              </a:spcBef>
              <a:buFontTx/>
              <a:buNone/>
            </a:pPr>
            <a:r>
              <a:rPr lang="en-US" altLang="en-US" sz="2400" b="1">
                <a:solidFill>
                  <a:srgbClr val="003366"/>
                </a:solidFill>
                <a:latin typeface="Arno Pro Caption" pitchFamily="18" charset="0"/>
              </a:rPr>
              <a:t>Example: A bracket</a:t>
            </a:r>
          </a:p>
        </p:txBody>
      </p:sp>
      <p:sp>
        <p:nvSpPr>
          <p:cNvPr id="49159" name="Text Box 7"/>
          <p:cNvSpPr txBox="1">
            <a:spLocks noChangeArrowheads="1"/>
          </p:cNvSpPr>
          <p:nvPr/>
        </p:nvSpPr>
        <p:spPr bwMode="auto">
          <a:xfrm>
            <a:off x="5486400" y="762000"/>
            <a:ext cx="3429000"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r>
              <a:rPr lang="en-US" altLang="el-GR" sz="2400">
                <a:latin typeface="Arno Pro Caption" pitchFamily="18" charset="0"/>
              </a:rPr>
              <a:t>Summary</a:t>
            </a:r>
          </a:p>
        </p:txBody>
      </p:sp>
      <p:sp>
        <p:nvSpPr>
          <p:cNvPr id="81928" name="Rectangle 8"/>
          <p:cNvSpPr>
            <a:spLocks noChangeArrowheads="1"/>
          </p:cNvSpPr>
          <p:nvPr/>
        </p:nvSpPr>
        <p:spPr bwMode="auto">
          <a:xfrm>
            <a:off x="360363" y="1371600"/>
            <a:ext cx="8113712"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defRPr/>
            </a:pPr>
            <a:endParaRPr lang="en-US" sz="3200" dirty="0">
              <a:latin typeface="Arno Pro Caption" pitchFamily="18" charset="0"/>
            </a:endParaRPr>
          </a:p>
          <a:p>
            <a:pPr marL="457200" indent="-457200">
              <a:buFontTx/>
              <a:buAutoNum type="arabicPeriod"/>
              <a:defRPr/>
            </a:pPr>
            <a:r>
              <a:rPr lang="en-US" sz="3200" dirty="0">
                <a:latin typeface="Arno Pro Caption" pitchFamily="18" charset="0"/>
              </a:rPr>
              <a:t>The </a:t>
            </a:r>
            <a:r>
              <a:rPr lang="en-US" sz="3200" b="1" dirty="0">
                <a:latin typeface="Arno Pro Caption" pitchFamily="18" charset="0"/>
              </a:rPr>
              <a:t>selection</a:t>
            </a:r>
            <a:r>
              <a:rPr lang="en-US" sz="3200" dirty="0">
                <a:latin typeface="Arno Pro Caption" pitchFamily="18" charset="0"/>
              </a:rPr>
              <a:t> of the mathematical model depends on the response to be predicted. </a:t>
            </a:r>
          </a:p>
          <a:p>
            <a:pPr marL="457200" indent="-457200">
              <a:buFontTx/>
              <a:buAutoNum type="arabicPeriod"/>
              <a:defRPr/>
            </a:pPr>
            <a:r>
              <a:rPr lang="en-US" sz="3200" dirty="0">
                <a:solidFill>
                  <a:schemeClr val="accent1">
                    <a:lumMod val="50000"/>
                  </a:schemeClr>
                </a:solidFill>
                <a:latin typeface="Arno Pro Caption" pitchFamily="18" charset="0"/>
              </a:rPr>
              <a:t>The </a:t>
            </a:r>
            <a:r>
              <a:rPr lang="en-US" sz="3200" b="1" u="sng" dirty="0">
                <a:solidFill>
                  <a:schemeClr val="accent1">
                    <a:lumMod val="50000"/>
                  </a:schemeClr>
                </a:solidFill>
                <a:latin typeface="Arno Pro Caption" pitchFamily="18" charset="0"/>
              </a:rPr>
              <a:t>most effective</a:t>
            </a:r>
            <a:r>
              <a:rPr lang="en-US" sz="3200" dirty="0">
                <a:solidFill>
                  <a:schemeClr val="accent1">
                    <a:lumMod val="50000"/>
                  </a:schemeClr>
                </a:solidFill>
                <a:latin typeface="Arno Pro Caption" pitchFamily="18" charset="0"/>
              </a:rPr>
              <a:t> mathematical model is the one that delivers the answers to the questions in reliable manner with least effort.</a:t>
            </a:r>
          </a:p>
          <a:p>
            <a:pPr marL="457200" indent="-457200">
              <a:buFontTx/>
              <a:buAutoNum type="arabicPeriod"/>
              <a:defRPr/>
            </a:pPr>
            <a:r>
              <a:rPr lang="en-US" sz="3200" b="1" u="sng" dirty="0">
                <a:solidFill>
                  <a:srgbClr val="CC00CC"/>
                </a:solidFill>
                <a:latin typeface="Arno Pro Caption" pitchFamily="18" charset="0"/>
              </a:rPr>
              <a:t>The numerical solution is only as accurate as the mathematical model.</a:t>
            </a:r>
          </a:p>
        </p:txBody>
      </p:sp>
      <p:sp>
        <p:nvSpPr>
          <p:cNvPr id="2" name="Slide Number Placeholder 1"/>
          <p:cNvSpPr>
            <a:spLocks noGrp="1"/>
          </p:cNvSpPr>
          <p:nvPr>
            <p:ph type="sldNum" sz="quarter" idx="11"/>
          </p:nvPr>
        </p:nvSpPr>
        <p:spPr/>
        <p:txBody>
          <a:bodyPr/>
          <a:lstStyle/>
          <a:p>
            <a:pPr>
              <a:defRPr/>
            </a:pPr>
            <a:fld id="{36ED3259-000C-481B-AEAA-D2AE74045D7E}" type="slidenum">
              <a:rPr lang="el-GR" smtClean="0"/>
              <a:pPr>
                <a:defRPr/>
              </a:pPr>
              <a:t>81</a:t>
            </a:fld>
            <a:endParaRPr lang="el-GR"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4495800" y="0"/>
            <a:ext cx="4151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a:spcBef>
                <a:spcPct val="50000"/>
              </a:spcBef>
              <a:buFontTx/>
              <a:buNone/>
            </a:pPr>
            <a:r>
              <a:rPr lang="en-US" altLang="en-US" sz="2400" b="1">
                <a:solidFill>
                  <a:srgbClr val="003366"/>
                </a:solidFill>
                <a:latin typeface="Arial" pitchFamily="34" charset="0"/>
              </a:rPr>
              <a:t>Example: A bracket</a:t>
            </a:r>
          </a:p>
        </p:txBody>
      </p:sp>
      <p:sp>
        <p:nvSpPr>
          <p:cNvPr id="50179" name="Rectangle 3"/>
          <p:cNvSpPr>
            <a:spLocks noChangeArrowheads="1"/>
          </p:cNvSpPr>
          <p:nvPr/>
        </p:nvSpPr>
        <p:spPr bwMode="auto">
          <a:xfrm>
            <a:off x="434975" y="155575"/>
            <a:ext cx="8016875" cy="804863"/>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50180" name="Text Box 4"/>
          <p:cNvSpPr txBox="1">
            <a:spLocks noChangeArrowheads="1"/>
          </p:cNvSpPr>
          <p:nvPr/>
        </p:nvSpPr>
        <p:spPr bwMode="auto">
          <a:xfrm>
            <a:off x="533400" y="215900"/>
            <a:ext cx="41910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nSpc>
                <a:spcPct val="75000"/>
              </a:lnSpc>
              <a:spcBef>
                <a:spcPct val="50000"/>
              </a:spcBef>
              <a:buFontTx/>
              <a:buNone/>
            </a:pPr>
            <a:r>
              <a:rPr lang="en-US" altLang="en-US" sz="2900" b="1">
                <a:solidFill>
                  <a:srgbClr val="FFCC00"/>
                </a:solidFill>
                <a:latin typeface="Arno Pro Caption" pitchFamily="18" charset="0"/>
              </a:rPr>
              <a:t>Modeling a physical problem</a:t>
            </a:r>
          </a:p>
        </p:txBody>
      </p:sp>
      <p:sp>
        <p:nvSpPr>
          <p:cNvPr id="50181" name="Rectangle 5"/>
          <p:cNvSpPr>
            <a:spLocks noChangeArrowheads="1"/>
          </p:cNvSpPr>
          <p:nvPr/>
        </p:nvSpPr>
        <p:spPr bwMode="auto">
          <a:xfrm>
            <a:off x="4495800" y="0"/>
            <a:ext cx="4160838" cy="81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50182" name="Text Box 6"/>
          <p:cNvSpPr txBox="1">
            <a:spLocks noChangeArrowheads="1"/>
          </p:cNvSpPr>
          <p:nvPr/>
        </p:nvSpPr>
        <p:spPr bwMode="auto">
          <a:xfrm>
            <a:off x="4495800" y="0"/>
            <a:ext cx="4151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a:spcBef>
                <a:spcPct val="50000"/>
              </a:spcBef>
              <a:buFontTx/>
              <a:buNone/>
            </a:pPr>
            <a:r>
              <a:rPr lang="en-US" altLang="en-US" sz="2400" b="1">
                <a:solidFill>
                  <a:srgbClr val="003366"/>
                </a:solidFill>
                <a:latin typeface="Arno Pro Caption" pitchFamily="18" charset="0"/>
              </a:rPr>
              <a:t>...General scenario</a:t>
            </a:r>
          </a:p>
        </p:txBody>
      </p:sp>
      <p:sp>
        <p:nvSpPr>
          <p:cNvPr id="50183" name="Text Box 7"/>
          <p:cNvSpPr txBox="1">
            <a:spLocks noChangeArrowheads="1"/>
          </p:cNvSpPr>
          <p:nvPr/>
        </p:nvSpPr>
        <p:spPr bwMode="auto">
          <a:xfrm>
            <a:off x="2057400" y="990600"/>
            <a:ext cx="2590800" cy="4619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spcBef>
                <a:spcPct val="50000"/>
              </a:spcBef>
              <a:buFontTx/>
              <a:buNone/>
            </a:pPr>
            <a:r>
              <a:rPr lang="en-US" altLang="el-GR" sz="2400">
                <a:latin typeface="Arno Pro Caption" pitchFamily="18" charset="0"/>
              </a:rPr>
              <a:t>Physical Problem</a:t>
            </a:r>
          </a:p>
        </p:txBody>
      </p:sp>
      <p:sp>
        <p:nvSpPr>
          <p:cNvPr id="50184" name="Text Box 8"/>
          <p:cNvSpPr txBox="1">
            <a:spLocks noChangeArrowheads="1"/>
          </p:cNvSpPr>
          <p:nvPr/>
        </p:nvSpPr>
        <p:spPr bwMode="auto">
          <a:xfrm>
            <a:off x="2076450" y="2047875"/>
            <a:ext cx="2590800" cy="8509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a:spcBef>
                <a:spcPct val="50000"/>
              </a:spcBef>
              <a:buFontTx/>
              <a:buNone/>
            </a:pPr>
            <a:r>
              <a:rPr lang="en-US" altLang="el-GR" sz="2400">
                <a:latin typeface="Arno Pro Caption" pitchFamily="18" charset="0"/>
              </a:rPr>
              <a:t>Mathematical  Model</a:t>
            </a:r>
          </a:p>
        </p:txBody>
      </p:sp>
      <p:sp>
        <p:nvSpPr>
          <p:cNvPr id="50185" name="Text Box 9"/>
          <p:cNvSpPr txBox="1">
            <a:spLocks noChangeArrowheads="1"/>
          </p:cNvSpPr>
          <p:nvPr/>
        </p:nvSpPr>
        <p:spPr bwMode="auto">
          <a:xfrm>
            <a:off x="1927225" y="3463925"/>
            <a:ext cx="2981325" cy="4619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a:spcBef>
                <a:spcPct val="50000"/>
              </a:spcBef>
              <a:buFontTx/>
              <a:buNone/>
            </a:pPr>
            <a:r>
              <a:rPr lang="en-US" altLang="el-GR" sz="2400">
                <a:latin typeface="Arno Pro Caption" pitchFamily="18" charset="0"/>
              </a:rPr>
              <a:t>Numerical model</a:t>
            </a:r>
          </a:p>
        </p:txBody>
      </p:sp>
      <p:sp>
        <p:nvSpPr>
          <p:cNvPr id="50186" name="AutoShape 10"/>
          <p:cNvSpPr>
            <a:spLocks noChangeArrowheads="1"/>
          </p:cNvSpPr>
          <p:nvPr/>
        </p:nvSpPr>
        <p:spPr bwMode="auto">
          <a:xfrm>
            <a:off x="2171700" y="4610100"/>
            <a:ext cx="2362200" cy="1295400"/>
          </a:xfrm>
          <a:prstGeom prst="flowChartDecision">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a:spcBef>
                <a:spcPct val="0"/>
              </a:spcBef>
              <a:buFontTx/>
              <a:buNone/>
            </a:pPr>
            <a:r>
              <a:rPr lang="en-US" altLang="el-GR" sz="2000">
                <a:latin typeface="Arno Pro Caption" pitchFamily="18" charset="0"/>
              </a:rPr>
              <a:t>Does answer </a:t>
            </a:r>
          </a:p>
          <a:p>
            <a:pPr algn="ctr">
              <a:spcBef>
                <a:spcPct val="0"/>
              </a:spcBef>
              <a:buFontTx/>
              <a:buNone/>
            </a:pPr>
            <a:r>
              <a:rPr lang="en-US" altLang="el-GR" sz="2000">
                <a:latin typeface="Arno Pro Caption" pitchFamily="18" charset="0"/>
              </a:rPr>
              <a:t>make sense?</a:t>
            </a:r>
          </a:p>
        </p:txBody>
      </p:sp>
      <p:sp>
        <p:nvSpPr>
          <p:cNvPr id="50187" name="Line 11"/>
          <p:cNvSpPr>
            <a:spLocks noChangeShapeType="1"/>
          </p:cNvSpPr>
          <p:nvPr/>
        </p:nvSpPr>
        <p:spPr bwMode="auto">
          <a:xfrm flipH="1">
            <a:off x="4637088" y="1219200"/>
            <a:ext cx="1554162" cy="0"/>
          </a:xfrm>
          <a:prstGeom prst="line">
            <a:avLst/>
          </a:prstGeom>
          <a:noFill/>
          <a:ln w="38100">
            <a:solidFill>
              <a:schemeClr val="tx1"/>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l-GR"/>
          </a:p>
        </p:txBody>
      </p:sp>
      <p:sp>
        <p:nvSpPr>
          <p:cNvPr id="50188" name="AutoShape 12"/>
          <p:cNvSpPr>
            <a:spLocks noChangeArrowheads="1"/>
          </p:cNvSpPr>
          <p:nvPr/>
        </p:nvSpPr>
        <p:spPr bwMode="auto">
          <a:xfrm>
            <a:off x="3048000" y="1514475"/>
            <a:ext cx="609600" cy="476250"/>
          </a:xfrm>
          <a:prstGeom prst="downArrow">
            <a:avLst>
              <a:gd name="adj1" fmla="val 50000"/>
              <a:gd name="adj2" fmla="val 25000"/>
            </a:avLst>
          </a:prstGeom>
          <a:solidFill>
            <a:schemeClr val="tx2"/>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50189" name="AutoShape 13"/>
          <p:cNvSpPr>
            <a:spLocks noChangeArrowheads="1"/>
          </p:cNvSpPr>
          <p:nvPr/>
        </p:nvSpPr>
        <p:spPr bwMode="auto">
          <a:xfrm>
            <a:off x="3057525" y="2895600"/>
            <a:ext cx="609600" cy="533400"/>
          </a:xfrm>
          <a:prstGeom prst="downArrow">
            <a:avLst>
              <a:gd name="adj1" fmla="val 50000"/>
              <a:gd name="adj2" fmla="val 25000"/>
            </a:avLst>
          </a:prstGeom>
          <a:solidFill>
            <a:schemeClr val="tx2"/>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50190" name="Line 14"/>
          <p:cNvSpPr>
            <a:spLocks noChangeShapeType="1"/>
          </p:cNvSpPr>
          <p:nvPr/>
        </p:nvSpPr>
        <p:spPr bwMode="auto">
          <a:xfrm flipH="1">
            <a:off x="4637088" y="2536825"/>
            <a:ext cx="868362" cy="0"/>
          </a:xfrm>
          <a:prstGeom prst="line">
            <a:avLst/>
          </a:prstGeom>
          <a:noFill/>
          <a:ln w="38100">
            <a:solidFill>
              <a:schemeClr val="tx1"/>
            </a:solidFill>
            <a:round/>
            <a:headEnd/>
            <a:tailEnd type="triangle" w="sm" len="lg"/>
          </a:ln>
          <a:extLst>
            <a:ext uri="{909E8E84-426E-40DD-AFC4-6F175D3DCCD1}">
              <a14:hiddenFill xmlns:a14="http://schemas.microsoft.com/office/drawing/2010/main">
                <a:noFill/>
              </a14:hiddenFill>
            </a:ext>
          </a:extLst>
        </p:spPr>
        <p:txBody>
          <a:bodyPr wrap="none" anchor="ctr"/>
          <a:lstStyle/>
          <a:p>
            <a:endParaRPr lang="el-GR"/>
          </a:p>
        </p:txBody>
      </p:sp>
      <p:sp>
        <p:nvSpPr>
          <p:cNvPr id="50191" name="AutoShape 15"/>
          <p:cNvSpPr>
            <a:spLocks noChangeArrowheads="1"/>
          </p:cNvSpPr>
          <p:nvPr/>
        </p:nvSpPr>
        <p:spPr bwMode="auto">
          <a:xfrm>
            <a:off x="3057525" y="3971925"/>
            <a:ext cx="609600" cy="600075"/>
          </a:xfrm>
          <a:prstGeom prst="downArrow">
            <a:avLst>
              <a:gd name="adj1" fmla="val 50000"/>
              <a:gd name="adj2" fmla="val 25000"/>
            </a:avLst>
          </a:prstGeom>
          <a:solidFill>
            <a:schemeClr val="tx2"/>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50192" name="Text Box 16"/>
          <p:cNvSpPr txBox="1">
            <a:spLocks noChangeArrowheads="1"/>
          </p:cNvSpPr>
          <p:nvPr/>
        </p:nvSpPr>
        <p:spPr bwMode="auto">
          <a:xfrm>
            <a:off x="5454650" y="5062538"/>
            <a:ext cx="1905000" cy="3698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spcBef>
                <a:spcPct val="0"/>
              </a:spcBef>
              <a:buFontTx/>
              <a:buNone/>
            </a:pPr>
            <a:r>
              <a:rPr lang="en-US" altLang="el-GR" sz="1800" b="1">
                <a:solidFill>
                  <a:srgbClr val="FF0000"/>
                </a:solidFill>
                <a:latin typeface="Arno Pro Caption" pitchFamily="18" charset="0"/>
              </a:rPr>
              <a:t>Refine analysis</a:t>
            </a:r>
            <a:endParaRPr lang="en-US" altLang="el-GR" sz="1800">
              <a:latin typeface="Arno Pro Caption" pitchFamily="18" charset="0"/>
            </a:endParaRPr>
          </a:p>
        </p:txBody>
      </p:sp>
      <p:sp>
        <p:nvSpPr>
          <p:cNvPr id="50193" name="AutoShape 17"/>
          <p:cNvSpPr>
            <a:spLocks noChangeArrowheads="1"/>
          </p:cNvSpPr>
          <p:nvPr/>
        </p:nvSpPr>
        <p:spPr bwMode="auto">
          <a:xfrm>
            <a:off x="3057525" y="5829300"/>
            <a:ext cx="609600" cy="476250"/>
          </a:xfrm>
          <a:prstGeom prst="downArrow">
            <a:avLst>
              <a:gd name="adj1" fmla="val 50000"/>
              <a:gd name="adj2" fmla="val 25000"/>
            </a:avLst>
          </a:prstGeom>
          <a:solidFill>
            <a:schemeClr val="tx2"/>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50194" name="Line 18"/>
          <p:cNvSpPr>
            <a:spLocks noChangeShapeType="1"/>
          </p:cNvSpPr>
          <p:nvPr/>
        </p:nvSpPr>
        <p:spPr bwMode="auto">
          <a:xfrm flipH="1">
            <a:off x="4560888" y="5257800"/>
            <a:ext cx="893762"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l-GR"/>
          </a:p>
        </p:txBody>
      </p:sp>
      <p:sp>
        <p:nvSpPr>
          <p:cNvPr id="50195" name="Line 19"/>
          <p:cNvSpPr>
            <a:spLocks noChangeShapeType="1"/>
          </p:cNvSpPr>
          <p:nvPr/>
        </p:nvSpPr>
        <p:spPr bwMode="auto">
          <a:xfrm flipV="1">
            <a:off x="6477000" y="3055938"/>
            <a:ext cx="0" cy="197326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0196" name="Text Box 20"/>
          <p:cNvSpPr txBox="1">
            <a:spLocks noChangeArrowheads="1"/>
          </p:cNvSpPr>
          <p:nvPr/>
        </p:nvSpPr>
        <p:spPr bwMode="auto">
          <a:xfrm>
            <a:off x="2743200" y="6288088"/>
            <a:ext cx="1349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spcBef>
                <a:spcPct val="0"/>
              </a:spcBef>
              <a:buFontTx/>
              <a:buNone/>
            </a:pPr>
            <a:r>
              <a:rPr lang="en-US" altLang="el-GR" sz="2400">
                <a:latin typeface="Arno Pro Caption" pitchFamily="18" charset="0"/>
              </a:rPr>
              <a:t>Happy </a:t>
            </a:r>
            <a:r>
              <a:rPr lang="en-US" altLang="el-GR" sz="2400">
                <a:latin typeface="Arno Pro Caption" pitchFamily="18" charset="0"/>
                <a:sym typeface="Wingdings" pitchFamily="2" charset="2"/>
              </a:rPr>
              <a:t></a:t>
            </a:r>
            <a:endParaRPr lang="en-US" altLang="el-GR" sz="2400">
              <a:latin typeface="Arno Pro Caption" pitchFamily="18" charset="0"/>
            </a:endParaRPr>
          </a:p>
        </p:txBody>
      </p:sp>
      <p:sp>
        <p:nvSpPr>
          <p:cNvPr id="50197" name="Text Box 21"/>
          <p:cNvSpPr txBox="1">
            <a:spLocks noChangeArrowheads="1"/>
          </p:cNvSpPr>
          <p:nvPr/>
        </p:nvSpPr>
        <p:spPr bwMode="auto">
          <a:xfrm>
            <a:off x="1927225" y="5829300"/>
            <a:ext cx="841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spcBef>
                <a:spcPct val="0"/>
              </a:spcBef>
              <a:buFontTx/>
              <a:buNone/>
            </a:pPr>
            <a:r>
              <a:rPr lang="en-US" altLang="el-GR" sz="2400" b="1">
                <a:solidFill>
                  <a:srgbClr val="A50021"/>
                </a:solidFill>
                <a:latin typeface="Arno Pro Caption" pitchFamily="18" charset="0"/>
              </a:rPr>
              <a:t>YES!</a:t>
            </a:r>
          </a:p>
        </p:txBody>
      </p:sp>
      <p:sp>
        <p:nvSpPr>
          <p:cNvPr id="50198" name="Text Box 22"/>
          <p:cNvSpPr txBox="1">
            <a:spLocks noChangeArrowheads="1"/>
          </p:cNvSpPr>
          <p:nvPr/>
        </p:nvSpPr>
        <p:spPr bwMode="auto">
          <a:xfrm>
            <a:off x="4572000" y="4648200"/>
            <a:ext cx="682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spcBef>
                <a:spcPct val="0"/>
              </a:spcBef>
              <a:buFontTx/>
              <a:buNone/>
            </a:pPr>
            <a:r>
              <a:rPr lang="en-US" altLang="el-GR" sz="2400">
                <a:solidFill>
                  <a:srgbClr val="FF0000"/>
                </a:solidFill>
                <a:latin typeface="Arno Pro Caption" pitchFamily="18" charset="0"/>
              </a:rPr>
              <a:t>No!</a:t>
            </a:r>
          </a:p>
        </p:txBody>
      </p:sp>
      <p:sp>
        <p:nvSpPr>
          <p:cNvPr id="50199" name="Text Box 23"/>
          <p:cNvSpPr txBox="1">
            <a:spLocks noChangeArrowheads="1"/>
          </p:cNvSpPr>
          <p:nvPr/>
        </p:nvSpPr>
        <p:spPr bwMode="auto">
          <a:xfrm>
            <a:off x="5551488" y="2111375"/>
            <a:ext cx="1905000" cy="9445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spcBef>
                <a:spcPct val="0"/>
              </a:spcBef>
              <a:buFontTx/>
              <a:buNone/>
            </a:pPr>
            <a:r>
              <a:rPr lang="en-US" altLang="el-GR" sz="1800" b="1">
                <a:solidFill>
                  <a:srgbClr val="FF0000"/>
                </a:solidFill>
                <a:latin typeface="Arno Pro Caption" pitchFamily="18" charset="0"/>
              </a:rPr>
              <a:t>Improve mathematical model</a:t>
            </a:r>
            <a:endParaRPr lang="en-US" altLang="el-GR" sz="1800">
              <a:latin typeface="Arno Pro Caption" pitchFamily="18" charset="0"/>
            </a:endParaRPr>
          </a:p>
        </p:txBody>
      </p:sp>
      <p:sp>
        <p:nvSpPr>
          <p:cNvPr id="50200" name="Line 24"/>
          <p:cNvSpPr>
            <a:spLocks noChangeShapeType="1"/>
          </p:cNvSpPr>
          <p:nvPr/>
        </p:nvSpPr>
        <p:spPr bwMode="auto">
          <a:xfrm flipV="1">
            <a:off x="7772400" y="1935163"/>
            <a:ext cx="0" cy="39020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0201" name="Line 25"/>
          <p:cNvSpPr>
            <a:spLocks noChangeShapeType="1"/>
          </p:cNvSpPr>
          <p:nvPr/>
        </p:nvSpPr>
        <p:spPr bwMode="auto">
          <a:xfrm flipV="1">
            <a:off x="4908550" y="5259388"/>
            <a:ext cx="0" cy="91281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sp>
        <p:nvSpPr>
          <p:cNvPr id="50202" name="Line 26"/>
          <p:cNvSpPr>
            <a:spLocks noChangeShapeType="1"/>
          </p:cNvSpPr>
          <p:nvPr/>
        </p:nvSpPr>
        <p:spPr bwMode="auto">
          <a:xfrm rot="5400000" flipV="1">
            <a:off x="5218907" y="5828506"/>
            <a:ext cx="0" cy="6651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50203" name="Text Box 27"/>
          <p:cNvSpPr txBox="1">
            <a:spLocks noChangeArrowheads="1"/>
          </p:cNvSpPr>
          <p:nvPr/>
        </p:nvSpPr>
        <p:spPr bwMode="auto">
          <a:xfrm>
            <a:off x="5551488" y="5837238"/>
            <a:ext cx="2525712" cy="6699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spcBef>
                <a:spcPct val="0"/>
              </a:spcBef>
              <a:buFontTx/>
              <a:buNone/>
            </a:pPr>
            <a:r>
              <a:rPr lang="en-US" altLang="el-GR" sz="1800" b="1">
                <a:solidFill>
                  <a:srgbClr val="FF0000"/>
                </a:solidFill>
                <a:latin typeface="Arno Pro Caption" pitchFamily="18" charset="0"/>
              </a:rPr>
              <a:t>Design improvements</a:t>
            </a:r>
          </a:p>
          <a:p>
            <a:pPr>
              <a:spcBef>
                <a:spcPct val="0"/>
              </a:spcBef>
              <a:buFontTx/>
              <a:buNone/>
            </a:pPr>
            <a:r>
              <a:rPr lang="en-US" altLang="el-GR" sz="1800" b="1">
                <a:solidFill>
                  <a:srgbClr val="FF0000"/>
                </a:solidFill>
                <a:latin typeface="Arno Pro Caption" pitchFamily="18" charset="0"/>
              </a:rPr>
              <a:t>Structural optimization</a:t>
            </a:r>
            <a:endParaRPr lang="en-US" altLang="el-GR" sz="1800">
              <a:latin typeface="Arno Pro Caption" pitchFamily="18" charset="0"/>
            </a:endParaRPr>
          </a:p>
        </p:txBody>
      </p:sp>
      <p:sp>
        <p:nvSpPr>
          <p:cNvPr id="50204" name="Text Box 28"/>
          <p:cNvSpPr txBox="1">
            <a:spLocks noChangeArrowheads="1"/>
          </p:cNvSpPr>
          <p:nvPr/>
        </p:nvSpPr>
        <p:spPr bwMode="auto">
          <a:xfrm>
            <a:off x="6172200" y="990600"/>
            <a:ext cx="1905000" cy="6461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spcBef>
                <a:spcPct val="0"/>
              </a:spcBef>
              <a:buFontTx/>
              <a:buNone/>
            </a:pPr>
            <a:r>
              <a:rPr lang="en-US" altLang="el-GR" sz="1800" b="1">
                <a:solidFill>
                  <a:srgbClr val="FF0000"/>
                </a:solidFill>
                <a:latin typeface="Arno Pro Caption" pitchFamily="18" charset="0"/>
              </a:rPr>
              <a:t>Change physical problem</a:t>
            </a:r>
            <a:endParaRPr lang="en-US" altLang="el-GR" sz="1800">
              <a:latin typeface="Arno Pro Caption" pitchFamily="18" charset="0"/>
            </a:endParaRPr>
          </a:p>
        </p:txBody>
      </p:sp>
      <p:sp>
        <p:nvSpPr>
          <p:cNvPr id="2" name="Slide Number Placeholder 1"/>
          <p:cNvSpPr>
            <a:spLocks noGrp="1"/>
          </p:cNvSpPr>
          <p:nvPr>
            <p:ph type="sldNum" sz="quarter" idx="11"/>
          </p:nvPr>
        </p:nvSpPr>
        <p:spPr/>
        <p:txBody>
          <a:bodyPr/>
          <a:lstStyle/>
          <a:p>
            <a:pPr>
              <a:defRPr/>
            </a:pPr>
            <a:fld id="{5845C219-9274-4032-81EE-E63D3DF2AFBA}" type="slidenum">
              <a:rPr lang="el-GR" smtClean="0"/>
              <a:pPr>
                <a:defRPr/>
              </a:pPr>
              <a:t>82</a:t>
            </a:fld>
            <a:endParaRPr lang="el-GR"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4495800" y="0"/>
            <a:ext cx="4151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a:spcBef>
                <a:spcPct val="50000"/>
              </a:spcBef>
              <a:buFontTx/>
              <a:buNone/>
            </a:pPr>
            <a:r>
              <a:rPr lang="en-US" altLang="en-US" sz="2400" b="1">
                <a:solidFill>
                  <a:srgbClr val="003366"/>
                </a:solidFill>
                <a:latin typeface="Arial" pitchFamily="34" charset="0"/>
              </a:rPr>
              <a:t>Example: A bracket</a:t>
            </a:r>
          </a:p>
        </p:txBody>
      </p:sp>
      <p:sp>
        <p:nvSpPr>
          <p:cNvPr id="51203" name="Rectangle 3"/>
          <p:cNvSpPr>
            <a:spLocks noChangeArrowheads="1"/>
          </p:cNvSpPr>
          <p:nvPr/>
        </p:nvSpPr>
        <p:spPr bwMode="auto">
          <a:xfrm>
            <a:off x="434975" y="155575"/>
            <a:ext cx="8016875" cy="804863"/>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51204" name="Text Box 4"/>
          <p:cNvSpPr txBox="1">
            <a:spLocks noChangeArrowheads="1"/>
          </p:cNvSpPr>
          <p:nvPr/>
        </p:nvSpPr>
        <p:spPr bwMode="auto">
          <a:xfrm>
            <a:off x="533400" y="215900"/>
            <a:ext cx="41910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nSpc>
                <a:spcPct val="75000"/>
              </a:lnSpc>
              <a:spcBef>
                <a:spcPct val="50000"/>
              </a:spcBef>
              <a:buFontTx/>
              <a:buNone/>
            </a:pPr>
            <a:r>
              <a:rPr lang="en-US" altLang="en-US" sz="2900" b="1">
                <a:solidFill>
                  <a:srgbClr val="FFCC00"/>
                </a:solidFill>
                <a:latin typeface="Arno Pro Caption" pitchFamily="18" charset="0"/>
              </a:rPr>
              <a:t>Modeling a physical problem</a:t>
            </a:r>
          </a:p>
        </p:txBody>
      </p:sp>
      <p:sp>
        <p:nvSpPr>
          <p:cNvPr id="51205" name="Rectangle 5"/>
          <p:cNvSpPr>
            <a:spLocks noChangeArrowheads="1"/>
          </p:cNvSpPr>
          <p:nvPr/>
        </p:nvSpPr>
        <p:spPr bwMode="auto">
          <a:xfrm>
            <a:off x="4495800" y="0"/>
            <a:ext cx="4160838" cy="812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51206" name="Text Box 6"/>
          <p:cNvSpPr txBox="1">
            <a:spLocks noChangeArrowheads="1"/>
          </p:cNvSpPr>
          <p:nvPr/>
        </p:nvSpPr>
        <p:spPr bwMode="auto">
          <a:xfrm>
            <a:off x="4495800" y="0"/>
            <a:ext cx="4151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a:spcBef>
                <a:spcPct val="50000"/>
              </a:spcBef>
              <a:buFontTx/>
              <a:buNone/>
            </a:pPr>
            <a:r>
              <a:rPr lang="en-US" altLang="en-US" sz="2400" b="1">
                <a:solidFill>
                  <a:srgbClr val="003366"/>
                </a:solidFill>
                <a:latin typeface="Arno Pro Caption" pitchFamily="18" charset="0"/>
              </a:rPr>
              <a:t>Verification and validation</a:t>
            </a:r>
          </a:p>
        </p:txBody>
      </p:sp>
      <p:sp>
        <p:nvSpPr>
          <p:cNvPr id="51207" name="Text Box 7"/>
          <p:cNvSpPr txBox="1">
            <a:spLocks noChangeArrowheads="1"/>
          </p:cNvSpPr>
          <p:nvPr/>
        </p:nvSpPr>
        <p:spPr bwMode="auto">
          <a:xfrm>
            <a:off x="2635250" y="1752600"/>
            <a:ext cx="2590800" cy="4619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spcBef>
                <a:spcPct val="50000"/>
              </a:spcBef>
              <a:buFontTx/>
              <a:buNone/>
            </a:pPr>
            <a:r>
              <a:rPr lang="en-US" altLang="el-GR" sz="2400">
                <a:latin typeface="Arno Pro Caption" pitchFamily="18" charset="0"/>
              </a:rPr>
              <a:t>Physical Problem</a:t>
            </a:r>
          </a:p>
        </p:txBody>
      </p:sp>
      <p:sp>
        <p:nvSpPr>
          <p:cNvPr id="51208" name="Text Box 8"/>
          <p:cNvSpPr txBox="1">
            <a:spLocks noChangeArrowheads="1"/>
          </p:cNvSpPr>
          <p:nvPr/>
        </p:nvSpPr>
        <p:spPr bwMode="auto">
          <a:xfrm>
            <a:off x="2654300" y="2809875"/>
            <a:ext cx="2590800" cy="8509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a:spcBef>
                <a:spcPct val="50000"/>
              </a:spcBef>
              <a:buFontTx/>
              <a:buNone/>
            </a:pPr>
            <a:r>
              <a:rPr lang="en-US" altLang="el-GR" sz="2400">
                <a:latin typeface="Arno Pro Caption" pitchFamily="18" charset="0"/>
              </a:rPr>
              <a:t>Mathematical  Model</a:t>
            </a:r>
          </a:p>
        </p:txBody>
      </p:sp>
      <p:sp>
        <p:nvSpPr>
          <p:cNvPr id="51209" name="Text Box 9"/>
          <p:cNvSpPr txBox="1">
            <a:spLocks noChangeArrowheads="1"/>
          </p:cNvSpPr>
          <p:nvPr/>
        </p:nvSpPr>
        <p:spPr bwMode="auto">
          <a:xfrm>
            <a:off x="2505075" y="4225925"/>
            <a:ext cx="2981325" cy="4619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gn="ctr">
              <a:spcBef>
                <a:spcPct val="50000"/>
              </a:spcBef>
              <a:buFontTx/>
              <a:buNone/>
            </a:pPr>
            <a:r>
              <a:rPr lang="en-US" altLang="el-GR" sz="2400">
                <a:latin typeface="Arno Pro Caption" pitchFamily="18" charset="0"/>
              </a:rPr>
              <a:t>Numerical model</a:t>
            </a:r>
          </a:p>
        </p:txBody>
      </p:sp>
      <p:sp>
        <p:nvSpPr>
          <p:cNvPr id="51210" name="AutoShape 10"/>
          <p:cNvSpPr>
            <a:spLocks noChangeArrowheads="1"/>
          </p:cNvSpPr>
          <p:nvPr/>
        </p:nvSpPr>
        <p:spPr bwMode="auto">
          <a:xfrm>
            <a:off x="3625850" y="2276475"/>
            <a:ext cx="609600" cy="476250"/>
          </a:xfrm>
          <a:prstGeom prst="downArrow">
            <a:avLst>
              <a:gd name="adj1" fmla="val 50000"/>
              <a:gd name="adj2" fmla="val 25000"/>
            </a:avLst>
          </a:prstGeom>
          <a:solidFill>
            <a:schemeClr val="tx2"/>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51211" name="AutoShape 11"/>
          <p:cNvSpPr>
            <a:spLocks noChangeArrowheads="1"/>
          </p:cNvSpPr>
          <p:nvPr/>
        </p:nvSpPr>
        <p:spPr bwMode="auto">
          <a:xfrm>
            <a:off x="3635375" y="3657600"/>
            <a:ext cx="609600" cy="533400"/>
          </a:xfrm>
          <a:prstGeom prst="downArrow">
            <a:avLst>
              <a:gd name="adj1" fmla="val 50000"/>
              <a:gd name="adj2" fmla="val 25000"/>
            </a:avLst>
          </a:prstGeom>
          <a:solidFill>
            <a:schemeClr val="tx2"/>
          </a:solidFill>
          <a:ln w="9525">
            <a:solidFill>
              <a:schemeClr val="tx1"/>
            </a:solidFill>
            <a:miter lim="800000"/>
            <a:headEnd/>
            <a:tailEnd/>
          </a:ln>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51212" name="AutoShape 12"/>
          <p:cNvSpPr>
            <a:spLocks noChangeArrowheads="1"/>
          </p:cNvSpPr>
          <p:nvPr/>
        </p:nvSpPr>
        <p:spPr bwMode="auto">
          <a:xfrm>
            <a:off x="1416050" y="2873375"/>
            <a:ext cx="838200" cy="787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l-GR"/>
          </a:p>
        </p:txBody>
      </p:sp>
      <p:sp>
        <p:nvSpPr>
          <p:cNvPr id="51213" name="AutoShape 13"/>
          <p:cNvSpPr>
            <a:spLocks noChangeArrowheads="1"/>
          </p:cNvSpPr>
          <p:nvPr/>
        </p:nvSpPr>
        <p:spPr bwMode="auto">
          <a:xfrm flipV="1">
            <a:off x="1416050" y="4046538"/>
            <a:ext cx="838200" cy="665162"/>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l-GR"/>
          </a:p>
        </p:txBody>
      </p:sp>
      <p:sp>
        <p:nvSpPr>
          <p:cNvPr id="51214" name="Text Box 14"/>
          <p:cNvSpPr txBox="1">
            <a:spLocks noChangeArrowheads="1"/>
          </p:cNvSpPr>
          <p:nvPr/>
        </p:nvSpPr>
        <p:spPr bwMode="auto">
          <a:xfrm>
            <a:off x="806450" y="3589338"/>
            <a:ext cx="1847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r>
              <a:rPr lang="en-US" altLang="el-GR" sz="2400">
                <a:latin typeface="Arno Pro Caption" pitchFamily="18" charset="0"/>
              </a:rPr>
              <a:t>Verification</a:t>
            </a:r>
          </a:p>
        </p:txBody>
      </p:sp>
      <p:sp>
        <p:nvSpPr>
          <p:cNvPr id="51215" name="AutoShape 15"/>
          <p:cNvSpPr>
            <a:spLocks noChangeArrowheads="1"/>
          </p:cNvSpPr>
          <p:nvPr/>
        </p:nvSpPr>
        <p:spPr bwMode="auto">
          <a:xfrm flipH="1" flipV="1">
            <a:off x="5486400" y="2873375"/>
            <a:ext cx="838200" cy="787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l-GR"/>
          </a:p>
        </p:txBody>
      </p:sp>
      <p:sp>
        <p:nvSpPr>
          <p:cNvPr id="51216" name="AutoShape 16"/>
          <p:cNvSpPr>
            <a:spLocks noChangeArrowheads="1"/>
          </p:cNvSpPr>
          <p:nvPr/>
        </p:nvSpPr>
        <p:spPr bwMode="auto">
          <a:xfrm flipH="1">
            <a:off x="5486400" y="1603375"/>
            <a:ext cx="838200" cy="7874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l-GR"/>
          </a:p>
        </p:txBody>
      </p:sp>
      <p:sp>
        <p:nvSpPr>
          <p:cNvPr id="51217" name="Text Box 17"/>
          <p:cNvSpPr txBox="1">
            <a:spLocks noChangeArrowheads="1"/>
          </p:cNvSpPr>
          <p:nvPr/>
        </p:nvSpPr>
        <p:spPr bwMode="auto">
          <a:xfrm>
            <a:off x="5486400" y="2352675"/>
            <a:ext cx="1847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r>
              <a:rPr lang="en-US" altLang="el-GR" sz="2400">
                <a:latin typeface="Arno Pro Caption" pitchFamily="18" charset="0"/>
              </a:rPr>
              <a:t>Validation</a:t>
            </a:r>
          </a:p>
        </p:txBody>
      </p:sp>
      <p:sp>
        <p:nvSpPr>
          <p:cNvPr id="2" name="Slide Number Placeholder 1"/>
          <p:cNvSpPr>
            <a:spLocks noGrp="1"/>
          </p:cNvSpPr>
          <p:nvPr>
            <p:ph type="sldNum" sz="quarter" idx="11"/>
          </p:nvPr>
        </p:nvSpPr>
        <p:spPr/>
        <p:txBody>
          <a:bodyPr/>
          <a:lstStyle/>
          <a:p>
            <a:pPr>
              <a:defRPr/>
            </a:pPr>
            <a:fld id="{3B81345F-E69E-4B28-9222-2BA607794031}" type="slidenum">
              <a:rPr lang="el-GR" smtClean="0"/>
              <a:pPr>
                <a:defRPr/>
              </a:pPr>
              <a:t>83</a:t>
            </a:fld>
            <a:endParaRPr lang="el-GR"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533400" y="76200"/>
            <a:ext cx="8016875" cy="692150"/>
          </a:xfrm>
          <a:prstGeom prst="rect">
            <a:avLst/>
          </a:prstGeom>
          <a:solidFill>
            <a:srgbClr val="006699"/>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Arno Pro Caption" pitchFamily="18" charset="0"/>
            </a:endParaRPr>
          </a:p>
        </p:txBody>
      </p:sp>
      <p:sp>
        <p:nvSpPr>
          <p:cNvPr id="52227" name="Text Box 3"/>
          <p:cNvSpPr txBox="1">
            <a:spLocks noChangeArrowheads="1"/>
          </p:cNvSpPr>
          <p:nvPr/>
        </p:nvSpPr>
        <p:spPr bwMode="auto">
          <a:xfrm>
            <a:off x="1066800" y="212725"/>
            <a:ext cx="70866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lnSpc>
                <a:spcPct val="75000"/>
              </a:lnSpc>
              <a:spcBef>
                <a:spcPct val="50000"/>
              </a:spcBef>
              <a:buFontTx/>
              <a:buNone/>
            </a:pPr>
            <a:r>
              <a:rPr lang="en-US" altLang="en-US" sz="2900" b="1">
                <a:solidFill>
                  <a:srgbClr val="FFCC00"/>
                </a:solidFill>
                <a:latin typeface="Arno Pro Caption" pitchFamily="18" charset="0"/>
              </a:rPr>
              <a:t>Critical assessment of the FEM </a:t>
            </a:r>
          </a:p>
        </p:txBody>
      </p:sp>
      <p:sp>
        <p:nvSpPr>
          <p:cNvPr id="52228" name="Text Box 4"/>
          <p:cNvSpPr txBox="1">
            <a:spLocks noChangeArrowheads="1"/>
          </p:cNvSpPr>
          <p:nvPr/>
        </p:nvSpPr>
        <p:spPr bwMode="auto">
          <a:xfrm>
            <a:off x="388938" y="981075"/>
            <a:ext cx="8305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spcBef>
                <a:spcPct val="0"/>
              </a:spcBef>
              <a:buFontTx/>
              <a:buNone/>
            </a:pPr>
            <a:r>
              <a:rPr lang="en-US" altLang="el-GR" sz="2000" i="1" u="sng">
                <a:latin typeface="Arno Pro Caption" pitchFamily="18" charset="0"/>
              </a:rPr>
              <a:t>Reliability:</a:t>
            </a:r>
          </a:p>
          <a:p>
            <a:pPr>
              <a:spcBef>
                <a:spcPct val="0"/>
              </a:spcBef>
              <a:buFontTx/>
              <a:buNone/>
            </a:pPr>
            <a:r>
              <a:rPr lang="en-US" altLang="el-GR" sz="2000">
                <a:solidFill>
                  <a:srgbClr val="A50021"/>
                </a:solidFill>
                <a:latin typeface="Arno Pro Caption" pitchFamily="18" charset="0"/>
              </a:rPr>
              <a:t>For a well-posed mathematical problem the numerical technique should</a:t>
            </a:r>
            <a:r>
              <a:rPr lang="en-US" altLang="el-GR" sz="2000">
                <a:solidFill>
                  <a:srgbClr val="00FF00"/>
                </a:solidFill>
                <a:latin typeface="Arno Pro Caption" pitchFamily="18" charset="0"/>
              </a:rPr>
              <a:t> </a:t>
            </a:r>
            <a:r>
              <a:rPr lang="en-US" altLang="el-GR" sz="2000" b="1" i="1">
                <a:latin typeface="Arno Pro Caption" pitchFamily="18" charset="0"/>
              </a:rPr>
              <a:t>always</a:t>
            </a:r>
            <a:r>
              <a:rPr lang="en-US" altLang="el-GR" sz="2000">
                <a:solidFill>
                  <a:srgbClr val="A50021"/>
                </a:solidFill>
                <a:latin typeface="Arno Pro Caption" pitchFamily="18" charset="0"/>
              </a:rPr>
              <a:t>, for a reasonable discretization, give a reasonable solution which</a:t>
            </a:r>
            <a:r>
              <a:rPr lang="en-US" altLang="el-GR" sz="2000">
                <a:solidFill>
                  <a:srgbClr val="00FF00"/>
                </a:solidFill>
                <a:latin typeface="Arno Pro Caption" pitchFamily="18" charset="0"/>
              </a:rPr>
              <a:t> </a:t>
            </a:r>
            <a:r>
              <a:rPr lang="en-US" altLang="el-GR" sz="2000" b="1" i="1">
                <a:latin typeface="Arno Pro Caption" pitchFamily="18" charset="0"/>
              </a:rPr>
              <a:t>must</a:t>
            </a:r>
            <a:r>
              <a:rPr lang="en-US" altLang="el-GR" sz="2000" i="1">
                <a:latin typeface="Arno Pro Caption" pitchFamily="18" charset="0"/>
              </a:rPr>
              <a:t> </a:t>
            </a:r>
            <a:r>
              <a:rPr lang="en-US" altLang="el-GR" sz="2000">
                <a:solidFill>
                  <a:srgbClr val="A50021"/>
                </a:solidFill>
                <a:latin typeface="Arno Pro Caption" pitchFamily="18" charset="0"/>
              </a:rPr>
              <a:t>converge to the accurate solution as the discretization is refined.</a:t>
            </a:r>
            <a:r>
              <a:rPr lang="en-US" altLang="el-GR" sz="2000">
                <a:solidFill>
                  <a:srgbClr val="33CCFF"/>
                </a:solidFill>
                <a:latin typeface="Arno Pro Caption" pitchFamily="18" charset="0"/>
              </a:rPr>
              <a:t> </a:t>
            </a:r>
          </a:p>
          <a:p>
            <a:pPr>
              <a:spcBef>
                <a:spcPct val="0"/>
              </a:spcBef>
              <a:buFontTx/>
              <a:buNone/>
            </a:pPr>
            <a:r>
              <a:rPr lang="en-US" altLang="el-GR" sz="2000">
                <a:solidFill>
                  <a:srgbClr val="669900"/>
                </a:solidFill>
                <a:latin typeface="Arno Pro Caption" pitchFamily="18" charset="0"/>
              </a:rPr>
              <a:t>e.g., use of reduced integration in FEM results in an unreliable analysis procedure.</a:t>
            </a:r>
          </a:p>
          <a:p>
            <a:pPr>
              <a:spcBef>
                <a:spcPct val="0"/>
              </a:spcBef>
              <a:buFontTx/>
              <a:buNone/>
            </a:pPr>
            <a:endParaRPr lang="en-US" altLang="el-GR" sz="2000">
              <a:solidFill>
                <a:srgbClr val="669900"/>
              </a:solidFill>
              <a:latin typeface="Arno Pro Caption" pitchFamily="18" charset="0"/>
            </a:endParaRPr>
          </a:p>
          <a:p>
            <a:pPr>
              <a:spcBef>
                <a:spcPct val="0"/>
              </a:spcBef>
              <a:buFontTx/>
              <a:buNone/>
            </a:pPr>
            <a:r>
              <a:rPr lang="en-US" altLang="el-GR" sz="2000" i="1" u="sng">
                <a:latin typeface="Arno Pro Caption" pitchFamily="18" charset="0"/>
              </a:rPr>
              <a:t>Robustness:</a:t>
            </a:r>
          </a:p>
          <a:p>
            <a:pPr>
              <a:spcBef>
                <a:spcPct val="0"/>
              </a:spcBef>
              <a:buFontTx/>
              <a:buNone/>
            </a:pPr>
            <a:r>
              <a:rPr lang="en-US" altLang="el-GR" sz="2000">
                <a:solidFill>
                  <a:srgbClr val="CC00CC"/>
                </a:solidFill>
                <a:latin typeface="Arno Pro Caption" pitchFamily="18" charset="0"/>
              </a:rPr>
              <a:t>The performance of the numerical method should not be unduly sensitive to the material data, the boundary conditions, and the loading conditions used.</a:t>
            </a:r>
          </a:p>
          <a:p>
            <a:pPr>
              <a:spcBef>
                <a:spcPct val="0"/>
              </a:spcBef>
              <a:buFontTx/>
              <a:buNone/>
            </a:pPr>
            <a:r>
              <a:rPr lang="en-US" altLang="el-GR" sz="2000">
                <a:solidFill>
                  <a:srgbClr val="00B0F0"/>
                </a:solidFill>
                <a:latin typeface="Arno Pro Caption" pitchFamily="18" charset="0"/>
              </a:rPr>
              <a:t>e.g., displacement based formulation for incompressible problems in elasticity</a:t>
            </a:r>
          </a:p>
          <a:p>
            <a:pPr>
              <a:spcBef>
                <a:spcPct val="0"/>
              </a:spcBef>
              <a:buFontTx/>
              <a:buNone/>
            </a:pPr>
            <a:endParaRPr lang="en-US" altLang="el-GR" sz="2000">
              <a:solidFill>
                <a:srgbClr val="FFCC00"/>
              </a:solidFill>
              <a:latin typeface="Arno Pro Caption" pitchFamily="18" charset="0"/>
            </a:endParaRPr>
          </a:p>
          <a:p>
            <a:pPr>
              <a:spcBef>
                <a:spcPct val="0"/>
              </a:spcBef>
              <a:buFontTx/>
              <a:buNone/>
            </a:pPr>
            <a:r>
              <a:rPr lang="en-US" altLang="el-GR" sz="2000" i="1" u="sng">
                <a:latin typeface="Arno Pro Caption" pitchFamily="18" charset="0"/>
              </a:rPr>
              <a:t>Efficiency:</a:t>
            </a:r>
          </a:p>
          <a:p>
            <a:pPr>
              <a:spcBef>
                <a:spcPct val="0"/>
              </a:spcBef>
              <a:buFontTx/>
              <a:buNone/>
            </a:pPr>
            <a:endParaRPr lang="en-US" altLang="el-GR" sz="2000">
              <a:solidFill>
                <a:srgbClr val="CC00CC"/>
              </a:solidFill>
              <a:latin typeface="Arno Pro Caption" pitchFamily="18" charset="0"/>
            </a:endParaRPr>
          </a:p>
        </p:txBody>
      </p:sp>
      <p:sp>
        <p:nvSpPr>
          <p:cNvPr id="2" name="Slide Number Placeholder 1"/>
          <p:cNvSpPr>
            <a:spLocks noGrp="1"/>
          </p:cNvSpPr>
          <p:nvPr>
            <p:ph type="sldNum" sz="quarter" idx="11"/>
          </p:nvPr>
        </p:nvSpPr>
        <p:spPr/>
        <p:txBody>
          <a:bodyPr/>
          <a:lstStyle/>
          <a:p>
            <a:pPr>
              <a:defRPr/>
            </a:pPr>
            <a:fld id="{1E243789-077C-416A-ABCD-C50582346193}" type="slidenum">
              <a:rPr lang="el-GR" smtClean="0"/>
              <a:pPr>
                <a:defRPr/>
              </a:pPr>
              <a:t>84</a:t>
            </a:fld>
            <a:endParaRPr lang="el-GR"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1"/>
          </p:nvPr>
        </p:nvSpPr>
        <p:spPr/>
        <p:txBody>
          <a:bodyPr/>
          <a:lstStyle/>
          <a:p>
            <a:pPr>
              <a:defRPr/>
            </a:pPr>
            <a:fld id="{B024FA6D-C517-4766-B7F1-A9C4C78798E5}" type="slidenum">
              <a:rPr lang="el-GR" smtClean="0"/>
              <a:pPr>
                <a:defRPr/>
              </a:pPr>
              <a:t>85</a:t>
            </a:fld>
            <a:endParaRPr lang="el-GR" dirty="0"/>
          </a:p>
        </p:txBody>
      </p:sp>
      <p:pic>
        <p:nvPicPr>
          <p:cNvPr id="3" name="Εικόνα 2"/>
          <p:cNvPicPr>
            <a:picLocks noChangeAspect="1"/>
          </p:cNvPicPr>
          <p:nvPr/>
        </p:nvPicPr>
        <p:blipFill>
          <a:blip r:embed="rId2"/>
          <a:stretch>
            <a:fillRect/>
          </a:stretch>
        </p:blipFill>
        <p:spPr>
          <a:xfrm>
            <a:off x="1138918" y="0"/>
            <a:ext cx="6866163" cy="6858000"/>
          </a:xfrm>
          <a:prstGeom prst="rect">
            <a:avLst/>
          </a:prstGeom>
        </p:spPr>
      </p:pic>
    </p:spTree>
    <p:extLst>
      <p:ext uri="{BB962C8B-B14F-4D97-AF65-F5344CB8AC3E}">
        <p14:creationId xmlns:p14="http://schemas.microsoft.com/office/powerpoint/2010/main" val="3901136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p:cNvSpPr>
            <a:spLocks noGrp="1"/>
          </p:cNvSpPr>
          <p:nvPr>
            <p:ph type="sldNum" sz="quarter" idx="11"/>
          </p:nvPr>
        </p:nvSpPr>
        <p:spPr/>
        <p:txBody>
          <a:bodyPr/>
          <a:lstStyle/>
          <a:p>
            <a:pPr>
              <a:defRPr/>
            </a:pPr>
            <a:fld id="{B024FA6D-C517-4766-B7F1-A9C4C78798E5}" type="slidenum">
              <a:rPr lang="el-GR" smtClean="0"/>
              <a:pPr>
                <a:defRPr/>
              </a:pPr>
              <a:t>86</a:t>
            </a:fld>
            <a:endParaRPr lang="el-GR" dirty="0"/>
          </a:p>
        </p:txBody>
      </p:sp>
      <p:pic>
        <p:nvPicPr>
          <p:cNvPr id="3" name="Εικόνα 2"/>
          <p:cNvPicPr>
            <a:picLocks noChangeAspect="1"/>
          </p:cNvPicPr>
          <p:nvPr/>
        </p:nvPicPr>
        <p:blipFill>
          <a:blip r:embed="rId2"/>
          <a:stretch>
            <a:fillRect/>
          </a:stretch>
        </p:blipFill>
        <p:spPr>
          <a:xfrm>
            <a:off x="323528" y="889776"/>
            <a:ext cx="4012707" cy="4268475"/>
          </a:xfrm>
          <a:prstGeom prst="rect">
            <a:avLst/>
          </a:prstGeom>
        </p:spPr>
      </p:pic>
      <p:pic>
        <p:nvPicPr>
          <p:cNvPr id="4" name="Εικόνα 3"/>
          <p:cNvPicPr>
            <a:picLocks noChangeAspect="1"/>
          </p:cNvPicPr>
          <p:nvPr/>
        </p:nvPicPr>
        <p:blipFill>
          <a:blip r:embed="rId3"/>
          <a:stretch>
            <a:fillRect/>
          </a:stretch>
        </p:blipFill>
        <p:spPr>
          <a:xfrm>
            <a:off x="4788024" y="855435"/>
            <a:ext cx="3888282" cy="3078900"/>
          </a:xfrm>
          <a:prstGeom prst="rect">
            <a:avLst/>
          </a:prstGeom>
        </p:spPr>
      </p:pic>
    </p:spTree>
    <p:extLst>
      <p:ext uri="{BB962C8B-B14F-4D97-AF65-F5344CB8AC3E}">
        <p14:creationId xmlns:p14="http://schemas.microsoft.com/office/powerpoint/2010/main" val="14679585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04800" y="304800"/>
            <a:ext cx="8458200" cy="631825"/>
          </a:xfrm>
        </p:spPr>
        <p:txBody>
          <a:bodyPr/>
          <a:lstStyle/>
          <a:p>
            <a:pPr>
              <a:defRPr/>
            </a:pPr>
            <a:r>
              <a:rPr lang="en-US" dirty="0">
                <a:solidFill>
                  <a:schemeClr val="accent1">
                    <a:lumMod val="50000"/>
                  </a:schemeClr>
                </a:solidFill>
              </a:rPr>
              <a:t>Design of Yacht </a:t>
            </a:r>
            <a:r>
              <a:rPr lang="en-US" dirty="0" smtClean="0">
                <a:solidFill>
                  <a:schemeClr val="accent1">
                    <a:lumMod val="50000"/>
                  </a:schemeClr>
                </a:solidFill>
              </a:rPr>
              <a:t>Appendages</a:t>
            </a:r>
            <a:endParaRPr lang="el-GR" dirty="0" smtClean="0">
              <a:solidFill>
                <a:schemeClr val="accent1">
                  <a:lumMod val="50000"/>
                </a:schemeClr>
              </a:solidFill>
            </a:endParaRPr>
          </a:p>
        </p:txBody>
      </p:sp>
      <p:sp>
        <p:nvSpPr>
          <p:cNvPr id="4" name="Slide Number Placeholder 3"/>
          <p:cNvSpPr>
            <a:spLocks noGrp="1"/>
          </p:cNvSpPr>
          <p:nvPr>
            <p:ph type="sldNum" sz="quarter" idx="10"/>
          </p:nvPr>
        </p:nvSpPr>
        <p:spPr>
          <a:xfrm>
            <a:off x="7772400" y="6453336"/>
            <a:ext cx="1143000" cy="245763"/>
          </a:xfrm>
        </p:spPr>
        <p:txBody>
          <a:bodyPr/>
          <a:lstStyle/>
          <a:p>
            <a:pPr>
              <a:defRPr/>
            </a:pPr>
            <a:fld id="{F5292A41-C07A-4E38-B3D4-CECFDD894C21}" type="slidenum">
              <a:rPr lang="el-GR"/>
              <a:pPr>
                <a:defRPr/>
              </a:pPr>
              <a:t>87</a:t>
            </a:fld>
            <a:endParaRPr lang="el-GR" dirty="0"/>
          </a:p>
        </p:txBody>
      </p:sp>
      <p:grpSp>
        <p:nvGrpSpPr>
          <p:cNvPr id="53254" name="Group 3"/>
          <p:cNvGrpSpPr>
            <a:grpSpLocks/>
          </p:cNvGrpSpPr>
          <p:nvPr/>
        </p:nvGrpSpPr>
        <p:grpSpPr bwMode="auto">
          <a:xfrm>
            <a:off x="5562600" y="926206"/>
            <a:ext cx="3352800" cy="2667000"/>
            <a:chOff x="3072" y="912"/>
            <a:chExt cx="2084" cy="1604"/>
          </a:xfrm>
        </p:grpSpPr>
        <p:pic>
          <p:nvPicPr>
            <p:cNvPr id="5325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2" y="912"/>
              <a:ext cx="2084" cy="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3300"/>
                  </a:solidFill>
                  <a:miter lim="800000"/>
                  <a:headEnd/>
                  <a:tailEnd/>
                </a14:hiddenLine>
              </a:ext>
            </a:extLst>
          </p:spPr>
        </p:pic>
        <p:sp>
          <p:nvSpPr>
            <p:cNvPr id="53259" name="Text Box 5"/>
            <p:cNvSpPr txBox="1">
              <a:spLocks noChangeArrowheads="1"/>
            </p:cNvSpPr>
            <p:nvPr/>
          </p:nvSpPr>
          <p:spPr bwMode="auto">
            <a:xfrm>
              <a:off x="3072" y="920"/>
              <a:ext cx="768"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spcBef>
                  <a:spcPct val="50000"/>
                </a:spcBef>
                <a:buFontTx/>
                <a:buNone/>
              </a:pPr>
              <a:endParaRPr lang="en-US" altLang="el-GR" sz="1600">
                <a:solidFill>
                  <a:schemeClr val="bg1"/>
                </a:solidFill>
                <a:latin typeface="Times New Roman" pitchFamily="18" charset="0"/>
              </a:endParaRPr>
            </a:p>
          </p:txBody>
        </p:sp>
      </p:grpSp>
      <p:grpSp>
        <p:nvGrpSpPr>
          <p:cNvPr id="53255" name="Group 6"/>
          <p:cNvGrpSpPr>
            <a:grpSpLocks/>
          </p:cNvGrpSpPr>
          <p:nvPr/>
        </p:nvGrpSpPr>
        <p:grpSpPr bwMode="auto">
          <a:xfrm>
            <a:off x="5562600" y="3603627"/>
            <a:ext cx="3352800" cy="2747962"/>
            <a:chOff x="3504" y="2208"/>
            <a:chExt cx="2064" cy="1584"/>
          </a:xfrm>
        </p:grpSpPr>
        <p:pic>
          <p:nvPicPr>
            <p:cNvPr id="5325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4" y="2208"/>
              <a:ext cx="2064"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3300"/>
                  </a:solidFill>
                  <a:miter lim="800000"/>
                  <a:headEnd/>
                  <a:tailEnd/>
                </a14:hiddenLine>
              </a:ext>
            </a:extLst>
          </p:spPr>
        </p:pic>
        <p:sp>
          <p:nvSpPr>
            <p:cNvPr id="53257" name="Rectangle 8"/>
            <p:cNvSpPr>
              <a:spLocks noChangeArrowheads="1"/>
            </p:cNvSpPr>
            <p:nvPr/>
          </p:nvSpPr>
          <p:spPr bwMode="auto">
            <a:xfrm>
              <a:off x="3504" y="2208"/>
              <a:ext cx="815"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spcBef>
                  <a:spcPct val="50000"/>
                </a:spcBef>
                <a:buFontTx/>
                <a:buNone/>
              </a:pPr>
              <a:endParaRPr lang="en-US" altLang="el-GR" sz="1600">
                <a:solidFill>
                  <a:schemeClr val="bg1"/>
                </a:solidFill>
                <a:latin typeface="Times New Roman" pitchFamily="18" charset="0"/>
              </a:endParaRPr>
            </a:p>
          </p:txBody>
        </p:sp>
      </p:grpSp>
      <p:sp>
        <p:nvSpPr>
          <p:cNvPr id="12" name="Text Box 2"/>
          <p:cNvSpPr txBox="1">
            <a:spLocks noChangeArrowheads="1"/>
          </p:cNvSpPr>
          <p:nvPr/>
        </p:nvSpPr>
        <p:spPr bwMode="auto">
          <a:xfrm>
            <a:off x="304800" y="964590"/>
            <a:ext cx="5105400" cy="526297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2575" indent="-282575" eaLnBrk="0" hangingPunct="0">
              <a:spcBef>
                <a:spcPct val="20000"/>
              </a:spcBef>
              <a:buChar char="•"/>
              <a:defRPr sz="2800">
                <a:solidFill>
                  <a:schemeClr val="tx1"/>
                </a:solidFill>
                <a:latin typeface="Comic Sans MS" pitchFamily="66" charset="0"/>
              </a:defRPr>
            </a:lvl1pPr>
            <a:lvl2pPr marL="682625" indent="-225425"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a:spcBef>
                <a:spcPct val="50000"/>
              </a:spcBef>
            </a:pPr>
            <a:r>
              <a:rPr lang="en-US" altLang="el-GR" sz="2400" dirty="0">
                <a:solidFill>
                  <a:srgbClr val="DA0714"/>
                </a:solidFill>
                <a:latin typeface="Arno Pro Caption" pitchFamily="18" charset="0"/>
              </a:rPr>
              <a:t>Validation and calibration</a:t>
            </a:r>
            <a:r>
              <a:rPr lang="en-US" altLang="el-GR" sz="2400" dirty="0">
                <a:latin typeface="Arno Pro Caption" pitchFamily="18" charset="0"/>
              </a:rPr>
              <a:t> of the numerical model by comparisons with experimental results (wind tunnel and towing tank tests) </a:t>
            </a:r>
          </a:p>
          <a:p>
            <a:pPr>
              <a:spcBef>
                <a:spcPct val="50000"/>
              </a:spcBef>
            </a:pPr>
            <a:r>
              <a:rPr lang="en-US" altLang="el-GR" sz="2400" dirty="0" smtClean="0">
                <a:solidFill>
                  <a:srgbClr val="DA0714"/>
                </a:solidFill>
                <a:latin typeface="Arno Pro Caption" pitchFamily="18" charset="0"/>
              </a:rPr>
              <a:t>Comparative </a:t>
            </a:r>
            <a:r>
              <a:rPr lang="en-US" altLang="el-GR" sz="2400" dirty="0">
                <a:solidFill>
                  <a:srgbClr val="DA0714"/>
                </a:solidFill>
                <a:latin typeface="Arno Pro Caption" pitchFamily="18" charset="0"/>
              </a:rPr>
              <a:t>analyses of design configurations</a:t>
            </a:r>
            <a:r>
              <a:rPr lang="en-US" altLang="el-GR" sz="2400" dirty="0">
                <a:latin typeface="Arno Pro Caption" pitchFamily="18" charset="0"/>
              </a:rPr>
              <a:t>:</a:t>
            </a:r>
          </a:p>
          <a:p>
            <a:pPr lvl="1">
              <a:spcBef>
                <a:spcPct val="50000"/>
              </a:spcBef>
              <a:buFontTx/>
              <a:buChar char="•"/>
            </a:pPr>
            <a:r>
              <a:rPr lang="en-US" altLang="el-GR" dirty="0">
                <a:latin typeface="Arno Pro Caption" pitchFamily="18" charset="0"/>
              </a:rPr>
              <a:t>Different geometries</a:t>
            </a:r>
          </a:p>
          <a:p>
            <a:pPr lvl="1">
              <a:spcBef>
                <a:spcPct val="50000"/>
              </a:spcBef>
              <a:buFontTx/>
              <a:buChar char="•"/>
            </a:pPr>
            <a:r>
              <a:rPr lang="en-US" altLang="el-GR" dirty="0">
                <a:latin typeface="Arno Pro Caption" pitchFamily="18" charset="0"/>
              </a:rPr>
              <a:t>Different sailing attitudes</a:t>
            </a:r>
          </a:p>
          <a:p>
            <a:pPr lvl="1">
              <a:spcBef>
                <a:spcPct val="50000"/>
              </a:spcBef>
              <a:buFontTx/>
              <a:buChar char="•"/>
            </a:pPr>
            <a:r>
              <a:rPr lang="en-US" altLang="el-GR" dirty="0">
                <a:latin typeface="Arno Pro Caption" pitchFamily="18" charset="0"/>
              </a:rPr>
              <a:t>Different wind and boat </a:t>
            </a:r>
            <a:r>
              <a:rPr lang="en-US" altLang="el-GR" dirty="0" smtClean="0">
                <a:latin typeface="Arno Pro Caption" pitchFamily="18" charset="0"/>
              </a:rPr>
              <a:t>speeds</a:t>
            </a:r>
          </a:p>
          <a:p>
            <a:pPr lvl="1">
              <a:spcBef>
                <a:spcPct val="50000"/>
              </a:spcBef>
              <a:buFontTx/>
              <a:buChar char="•"/>
            </a:pPr>
            <a:endParaRPr lang="en-US" altLang="el-GR" dirty="0">
              <a:latin typeface="Arno Pro Caption" pitchFamily="18" charset="0"/>
            </a:endParaRPr>
          </a:p>
          <a:p>
            <a:pPr marL="457200" lvl="1" indent="0" algn="r">
              <a:spcBef>
                <a:spcPct val="50000"/>
              </a:spcBef>
              <a:buNone/>
            </a:pPr>
            <a:r>
              <a:rPr lang="en-US" altLang="el-GR" sz="2000" dirty="0" smtClean="0">
                <a:solidFill>
                  <a:schemeClr val="accent6">
                    <a:lumMod val="75000"/>
                  </a:schemeClr>
                </a:solidFill>
                <a:latin typeface="Arno Pro Caption" pitchFamily="18" charset="0"/>
              </a:rPr>
              <a:t>TU Eindhoven, December 2006</a:t>
            </a:r>
            <a:endParaRPr lang="en-US" altLang="el-GR" sz="2000" dirty="0">
              <a:solidFill>
                <a:schemeClr val="accent6">
                  <a:lumMod val="75000"/>
                </a:schemeClr>
              </a:solidFill>
              <a:latin typeface="Arno Pro Captio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accent1">
                    <a:lumMod val="50000"/>
                  </a:schemeClr>
                </a:solidFill>
                <a:cs typeface="Arial" pitchFamily="34" charset="0"/>
              </a:rPr>
              <a:t>Sail analysis</a:t>
            </a:r>
            <a:endParaRPr lang="el-GR"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pPr>
              <a:defRPr/>
            </a:pPr>
            <a:fld id="{5BA2B2A5-AF44-4FBF-BC2D-C1DB7DE72654}" type="slidenum">
              <a:rPr lang="el-GR" smtClean="0"/>
              <a:pPr>
                <a:defRPr/>
              </a:pPr>
              <a:t>88</a:t>
            </a:fld>
            <a:endParaRPr lang="el-GR" dirty="0"/>
          </a:p>
        </p:txBody>
      </p:sp>
      <p:pic>
        <p:nvPicPr>
          <p:cNvPr id="54276" name="Picture 2" descr="sail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57350" y="912813"/>
            <a:ext cx="5626100" cy="5611812"/>
          </a:xfrm>
          <a:ln>
            <a:solidFill>
              <a:srgbClr val="00FFFF"/>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3"/>
          <p:cNvSpPr>
            <a:spLocks noChangeArrowheads="1"/>
          </p:cNvSpPr>
          <p:nvPr/>
        </p:nvSpPr>
        <p:spPr bwMode="auto">
          <a:xfrm>
            <a:off x="1706563" y="6094413"/>
            <a:ext cx="1730375" cy="376237"/>
          </a:xfrm>
          <a:prstGeom prst="rect">
            <a:avLst/>
          </a:prstGeom>
          <a:noFill/>
          <a:ln w="9525">
            <a:solidFill>
              <a:srgbClr val="3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Bef>
                <a:spcPct val="20000"/>
              </a:spcBef>
            </a:pPr>
            <a:r>
              <a:rPr lang="en-US" altLang="el-GR" sz="1800" b="0" dirty="0">
                <a:solidFill>
                  <a:srgbClr val="3FFFFF"/>
                </a:solidFill>
                <a:cs typeface="Arial" charset="0"/>
              </a:rPr>
              <a:t>Forces on sails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accent1">
                    <a:lumMod val="50000"/>
                  </a:schemeClr>
                </a:solidFill>
                <a:cs typeface="Arial" pitchFamily="34" charset="0"/>
              </a:rPr>
              <a:t>Flow around spinnaker and mainsail</a:t>
            </a:r>
            <a:endParaRPr lang="el-GR" dirty="0">
              <a:solidFill>
                <a:schemeClr val="accent1">
                  <a:lumMod val="50000"/>
                </a:schemeClr>
              </a:solidFill>
              <a:cs typeface="Arial" pitchFamily="34" charset="0"/>
            </a:endParaRPr>
          </a:p>
        </p:txBody>
      </p:sp>
      <p:sp>
        <p:nvSpPr>
          <p:cNvPr id="4" name="Slide Number Placeholder 3"/>
          <p:cNvSpPr>
            <a:spLocks noGrp="1"/>
          </p:cNvSpPr>
          <p:nvPr>
            <p:ph type="sldNum" sz="quarter" idx="10"/>
          </p:nvPr>
        </p:nvSpPr>
        <p:spPr/>
        <p:txBody>
          <a:bodyPr/>
          <a:lstStyle/>
          <a:p>
            <a:pPr>
              <a:defRPr/>
            </a:pPr>
            <a:fld id="{FCFC508C-E547-4162-9C3A-AF925C1B41E3}" type="slidenum">
              <a:rPr lang="el-GR" smtClean="0"/>
              <a:pPr>
                <a:defRPr/>
              </a:pPr>
              <a:t>89</a:t>
            </a:fld>
            <a:endParaRPr lang="el-GR" dirty="0"/>
          </a:p>
        </p:txBody>
      </p:sp>
      <p:pic>
        <p:nvPicPr>
          <p:cNvPr id="5530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6775" y="1200150"/>
            <a:ext cx="4367213" cy="4271963"/>
          </a:xfrm>
          <a:prstGeom prst="rect">
            <a:avLst/>
          </a:prstGeom>
          <a:noFill/>
          <a:ln w="25400" algn="ctr">
            <a:solidFill>
              <a:srgbClr val="3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1196975"/>
            <a:ext cx="4437063" cy="4292600"/>
          </a:xfrm>
          <a:prstGeom prst="rect">
            <a:avLst/>
          </a:prstGeom>
          <a:noFill/>
          <a:ln w="25400" algn="ctr">
            <a:solidFill>
              <a:srgbClr val="3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2" name="Rectangle 7"/>
          <p:cNvSpPr>
            <a:spLocks noChangeArrowheads="1"/>
          </p:cNvSpPr>
          <p:nvPr/>
        </p:nvSpPr>
        <p:spPr bwMode="auto">
          <a:xfrm>
            <a:off x="1447800" y="5657850"/>
            <a:ext cx="1751013" cy="43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2000" b="1">
                <a:latin typeface="Arno Pro Caption" pitchFamily="18" charset="0"/>
                <a:cs typeface="Arial" pitchFamily="34" charset="0"/>
              </a:rPr>
              <a:t>streamlines</a:t>
            </a:r>
            <a:endParaRPr lang="en-GB" altLang="el-GR" sz="2000" b="1">
              <a:latin typeface="Arno Pro Caption" pitchFamily="18" charset="0"/>
              <a:cs typeface="Arial" pitchFamily="34" charset="0"/>
            </a:endParaRPr>
          </a:p>
        </p:txBody>
      </p:sp>
      <p:sp>
        <p:nvSpPr>
          <p:cNvPr id="55303" name="Rectangle 8"/>
          <p:cNvSpPr>
            <a:spLocks noChangeArrowheads="1"/>
          </p:cNvSpPr>
          <p:nvPr/>
        </p:nvSpPr>
        <p:spPr bwMode="auto">
          <a:xfrm>
            <a:off x="5056188" y="5567363"/>
            <a:ext cx="35290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2000" b="1">
                <a:latin typeface="Arno Pro Caption" pitchFamily="18" charset="0"/>
                <a:cs typeface="Arial" pitchFamily="34" charset="0"/>
              </a:rPr>
              <a:t>velocity and flow separation</a:t>
            </a:r>
            <a:endParaRPr lang="en-GB" altLang="el-GR" sz="2000" b="1">
              <a:latin typeface="Arno Pro Caption" pitchFamily="18"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b="1" dirty="0">
                <a:solidFill>
                  <a:srgbClr val="00B0F0"/>
                </a:solidFill>
              </a:rPr>
              <a:t>Industry </a:t>
            </a:r>
            <a:r>
              <a:rPr lang="en-US" b="1" dirty="0" smtClean="0">
                <a:solidFill>
                  <a:srgbClr val="00B0F0"/>
                </a:solidFill>
              </a:rPr>
              <a:t>4.0</a:t>
            </a:r>
            <a:endParaRPr lang="el-GR" dirty="0"/>
          </a:p>
        </p:txBody>
      </p:sp>
      <p:sp>
        <p:nvSpPr>
          <p:cNvPr id="4" name="Θέση αριθμού διαφάνειας 3"/>
          <p:cNvSpPr>
            <a:spLocks noGrp="1"/>
          </p:cNvSpPr>
          <p:nvPr>
            <p:ph type="sldNum" sz="quarter" idx="4294967295"/>
          </p:nvPr>
        </p:nvSpPr>
        <p:spPr>
          <a:xfrm>
            <a:off x="6553200" y="6356350"/>
            <a:ext cx="2133600" cy="36512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fld id="{FD0DC063-B439-4B57-9789-F8F26E8C11E8}" type="slidenum">
              <a:rPr lang="el-GR" sz="1400" b="1">
                <a:solidFill>
                  <a:schemeClr val="accent1">
                    <a:lumMod val="50000"/>
                  </a:schemeClr>
                </a:solidFill>
                <a:latin typeface="Arno Pro Caption" pitchFamily="18" charset="0"/>
              </a:rPr>
              <a:pPr algn="r"/>
              <a:t>9</a:t>
            </a:fld>
            <a:endParaRPr lang="el-GR" sz="1400" b="1" dirty="0">
              <a:solidFill>
                <a:schemeClr val="accent1">
                  <a:lumMod val="50000"/>
                </a:schemeClr>
              </a:solidFill>
              <a:latin typeface="Arno Pro Caption"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142" y="1052736"/>
            <a:ext cx="7668344" cy="5273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76986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a:solidFill>
                  <a:schemeClr val="accent1">
                    <a:lumMod val="50000"/>
                  </a:schemeClr>
                </a:solidFill>
              </a:rPr>
              <a:t>Computational Cost</a:t>
            </a:r>
            <a:endParaRPr lang="el-GR"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pPr>
              <a:defRPr/>
            </a:pPr>
            <a:fld id="{BDA9CEAE-0CF3-4FFB-A177-6D32643CE9B3}" type="slidenum">
              <a:rPr lang="el-GR" smtClean="0"/>
              <a:pPr>
                <a:defRPr/>
              </a:pPr>
              <a:t>90</a:t>
            </a:fld>
            <a:endParaRPr lang="el-GR" dirty="0"/>
          </a:p>
        </p:txBody>
      </p:sp>
      <p:sp>
        <p:nvSpPr>
          <p:cNvPr id="56324" name="Text Box 36"/>
          <p:cNvSpPr txBox="1">
            <a:spLocks noChangeArrowheads="1"/>
          </p:cNvSpPr>
          <p:nvPr/>
        </p:nvSpPr>
        <p:spPr bwMode="auto">
          <a:xfrm>
            <a:off x="495300" y="1055688"/>
            <a:ext cx="63246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txBody>
          <a:bodyPr lIns="90000" tIns="46800" rIns="90000" bIns="46800">
            <a:spAutoFit/>
          </a:bodyPr>
          <a:lstStyle>
            <a:lvl1pPr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Comic Sans MS" pitchFamily="66" charset="0"/>
              </a:defRPr>
            </a:lvl1pPr>
            <a:lvl2pPr marL="742950" indent="-28575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2pPr>
            <a:lvl3pPr marL="11430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3pPr>
            <a:lvl4pPr marL="16002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4pPr>
            <a:lvl5pPr marL="20574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9pPr>
          </a:lstStyle>
          <a:p>
            <a:pPr eaLnBrk="1" hangingPunct="1">
              <a:spcBef>
                <a:spcPts val="1250"/>
              </a:spcBef>
              <a:buClr>
                <a:srgbClr val="000000"/>
              </a:buClr>
              <a:buFont typeface="Times New Roman" pitchFamily="18" charset="0"/>
              <a:buNone/>
            </a:pPr>
            <a:r>
              <a:rPr lang="en-GB" altLang="el-GR" sz="2400">
                <a:solidFill>
                  <a:srgbClr val="DA0714"/>
                </a:solidFill>
                <a:latin typeface="Arno Pro Caption" pitchFamily="18" charset="0"/>
              </a:rPr>
              <a:t>15.000.000 elements, 135.000.000 unknowns</a:t>
            </a:r>
            <a:endParaRPr lang="en-GB" altLang="el-GR" sz="2400">
              <a:latin typeface="Arno Pro Caption" pitchFamily="18" charset="0"/>
            </a:endParaRPr>
          </a:p>
        </p:txBody>
      </p:sp>
      <p:grpSp>
        <p:nvGrpSpPr>
          <p:cNvPr id="56325" name="Group 2"/>
          <p:cNvGrpSpPr>
            <a:grpSpLocks/>
          </p:cNvGrpSpPr>
          <p:nvPr/>
        </p:nvGrpSpPr>
        <p:grpSpPr bwMode="auto">
          <a:xfrm>
            <a:off x="255588" y="2252663"/>
            <a:ext cx="8686800" cy="990600"/>
            <a:chOff x="235" y="1692"/>
            <a:chExt cx="5472" cy="624"/>
          </a:xfrm>
        </p:grpSpPr>
        <p:sp>
          <p:nvSpPr>
            <p:cNvPr id="56357" name="AutoShape 3"/>
            <p:cNvSpPr>
              <a:spLocks noChangeArrowheads="1"/>
            </p:cNvSpPr>
            <p:nvPr/>
          </p:nvSpPr>
          <p:spPr bwMode="auto">
            <a:xfrm>
              <a:off x="235" y="1692"/>
              <a:ext cx="5472" cy="624"/>
            </a:xfrm>
            <a:prstGeom prst="roundRect">
              <a:avLst>
                <a:gd name="adj" fmla="val 15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56358" name="Text Box 4"/>
            <p:cNvSpPr txBox="1">
              <a:spLocks noChangeArrowheads="1"/>
            </p:cNvSpPr>
            <p:nvPr/>
          </p:nvSpPr>
          <p:spPr bwMode="auto">
            <a:xfrm>
              <a:off x="235" y="1692"/>
              <a:ext cx="5472"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txBody>
            <a:bodyPr lIns="90000" tIns="46800" rIns="90000" bIns="46800">
              <a:spAutoFit/>
            </a:bodyPr>
            <a:lstStyle>
              <a:lvl1pPr marL="341313" indent="-341313" eaLnBrk="0" hangingPunct="0">
                <a:spcBef>
                  <a:spcPct val="20000"/>
                </a:spcBef>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sz="2800">
                  <a:solidFill>
                    <a:schemeClr val="tx1"/>
                  </a:solidFill>
                  <a:latin typeface="Comic Sans MS" pitchFamily="66" charset="0"/>
                </a:defRPr>
              </a:lvl1pPr>
              <a:lvl2pPr marL="742950" indent="-285750" eaLnBrk="0" hangingPunct="0">
                <a:spcBef>
                  <a:spcPct val="20000"/>
                </a:spcBef>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sz="2400">
                  <a:solidFill>
                    <a:schemeClr val="tx1"/>
                  </a:solidFill>
                  <a:latin typeface="Comic Sans MS" pitchFamily="66" charset="0"/>
                </a:defRPr>
              </a:lvl2pPr>
              <a:lvl3pPr marL="1143000" indent="-228600" eaLnBrk="0" hangingPunct="0">
                <a:spcBef>
                  <a:spcPct val="20000"/>
                </a:spcBef>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sz="2400">
                  <a:solidFill>
                    <a:schemeClr val="tx1"/>
                  </a:solidFill>
                  <a:latin typeface="Comic Sans MS" pitchFamily="66" charset="0"/>
                </a:defRPr>
              </a:lvl3pPr>
              <a:lvl4pPr marL="1600200" indent="-228600" eaLnBrk="0" hangingPunct="0">
                <a:spcBef>
                  <a:spcPct val="20000"/>
                </a:spcBef>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sz="2400">
                  <a:solidFill>
                    <a:schemeClr val="tx1"/>
                  </a:solidFill>
                  <a:latin typeface="Comic Sans MS" pitchFamily="66" charset="0"/>
                </a:defRPr>
              </a:lvl4pPr>
              <a:lvl5pPr marL="2057400" indent="-228600" eaLnBrk="0" hangingPunct="0">
                <a:spcBef>
                  <a:spcPct val="20000"/>
                </a:spcBef>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sz="2400">
                  <a:solidFill>
                    <a:schemeClr val="tx1"/>
                  </a:solidFill>
                  <a:latin typeface="Comic Sans MS" pitchFamily="66" charset="0"/>
                </a:defRPr>
              </a:lvl5pPr>
              <a:lvl6pPr marL="2514600" indent="-228600" eaLnBrk="0" fontAlgn="base" hangingPunct="0">
                <a:spcBef>
                  <a:spcPct val="20000"/>
                </a:spcBef>
                <a:spcAft>
                  <a:spcPct val="0"/>
                </a:spcAft>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sz="2400">
                  <a:solidFill>
                    <a:schemeClr val="tx1"/>
                  </a:solidFill>
                  <a:latin typeface="Comic Sans MS" pitchFamily="66" charset="0"/>
                </a:defRPr>
              </a:lvl6pPr>
              <a:lvl7pPr marL="2971800" indent="-228600" eaLnBrk="0" fontAlgn="base" hangingPunct="0">
                <a:spcBef>
                  <a:spcPct val="20000"/>
                </a:spcBef>
                <a:spcAft>
                  <a:spcPct val="0"/>
                </a:spcAft>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sz="2400">
                  <a:solidFill>
                    <a:schemeClr val="tx1"/>
                  </a:solidFill>
                  <a:latin typeface="Comic Sans MS" pitchFamily="66" charset="0"/>
                </a:defRPr>
              </a:lvl7pPr>
              <a:lvl8pPr marL="3429000" indent="-228600" eaLnBrk="0" fontAlgn="base" hangingPunct="0">
                <a:spcBef>
                  <a:spcPct val="20000"/>
                </a:spcBef>
                <a:spcAft>
                  <a:spcPct val="0"/>
                </a:spcAft>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sz="2400">
                  <a:solidFill>
                    <a:schemeClr val="tx1"/>
                  </a:solidFill>
                  <a:latin typeface="Comic Sans MS" pitchFamily="66" charset="0"/>
                </a:defRPr>
              </a:lvl8pPr>
              <a:lvl9pPr marL="3886200" indent="-228600" eaLnBrk="0" fontAlgn="base" hangingPunct="0">
                <a:spcBef>
                  <a:spcPct val="20000"/>
                </a:spcBef>
                <a:spcAft>
                  <a:spcPct val="0"/>
                </a:spcAft>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sz="2400">
                  <a:solidFill>
                    <a:schemeClr val="tx1"/>
                  </a:solidFill>
                  <a:latin typeface="Comic Sans MS" pitchFamily="66" charset="0"/>
                </a:defRPr>
              </a:lvl9pPr>
            </a:lstStyle>
            <a:p>
              <a:pPr eaLnBrk="1" hangingPunct="1">
                <a:lnSpc>
                  <a:spcPct val="84000"/>
                </a:lnSpc>
                <a:spcBef>
                  <a:spcPts val="600"/>
                </a:spcBef>
                <a:buClr>
                  <a:srgbClr val="000000"/>
                </a:buClr>
                <a:buFont typeface="Times New Roman" pitchFamily="18" charset="0"/>
                <a:buNone/>
              </a:pPr>
              <a:r>
                <a:rPr lang="en-GB" altLang="el-GR" sz="2400">
                  <a:latin typeface="Arno Pro Caption" pitchFamily="18" charset="0"/>
                </a:rPr>
                <a:t>Which   cost   to achieve the desired accuracy ?</a:t>
              </a:r>
            </a:p>
          </p:txBody>
        </p:sp>
      </p:grpSp>
      <p:grpSp>
        <p:nvGrpSpPr>
          <p:cNvPr id="9" name="Group 5"/>
          <p:cNvGrpSpPr>
            <a:grpSpLocks/>
          </p:cNvGrpSpPr>
          <p:nvPr/>
        </p:nvGrpSpPr>
        <p:grpSpPr bwMode="auto">
          <a:xfrm>
            <a:off x="1219200" y="2263775"/>
            <a:ext cx="3733800" cy="1270000"/>
            <a:chOff x="768" y="1692"/>
            <a:chExt cx="2352" cy="800"/>
          </a:xfrm>
        </p:grpSpPr>
        <p:sp>
          <p:nvSpPr>
            <p:cNvPr id="56350" name="AutoShape 6"/>
            <p:cNvSpPr>
              <a:spLocks noChangeArrowheads="1"/>
            </p:cNvSpPr>
            <p:nvPr/>
          </p:nvSpPr>
          <p:spPr bwMode="auto">
            <a:xfrm>
              <a:off x="768" y="1692"/>
              <a:ext cx="434" cy="288"/>
            </a:xfrm>
            <a:prstGeom prst="roundRect">
              <a:avLst>
                <a:gd name="adj" fmla="val 347"/>
              </a:avLst>
            </a:prstGeom>
            <a:noFill/>
            <a:ln w="28440">
              <a:solidFill>
                <a:srgbClr val="00CC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Arno Pro Caption" pitchFamily="18" charset="0"/>
              </a:endParaRPr>
            </a:p>
          </p:txBody>
        </p:sp>
        <p:sp>
          <p:nvSpPr>
            <p:cNvPr id="56351" name="Line 7"/>
            <p:cNvSpPr>
              <a:spLocks noChangeShapeType="1"/>
            </p:cNvSpPr>
            <p:nvPr/>
          </p:nvSpPr>
          <p:spPr bwMode="auto">
            <a:xfrm>
              <a:off x="1008" y="1980"/>
              <a:ext cx="1" cy="432"/>
            </a:xfrm>
            <a:prstGeom prst="line">
              <a:avLst/>
            </a:prstGeom>
            <a:noFill/>
            <a:ln w="28440">
              <a:solidFill>
                <a:srgbClr val="00CC99"/>
              </a:solidFill>
              <a:round/>
              <a:headEnd/>
              <a:tailEnd/>
            </a:ln>
            <a:extLst>
              <a:ext uri="{909E8E84-426E-40DD-AFC4-6F175D3DCCD1}">
                <a14:hiddenFill xmlns:a14="http://schemas.microsoft.com/office/drawing/2010/main">
                  <a:noFill/>
                </a14:hiddenFill>
              </a:ext>
            </a:extLst>
          </p:spPr>
          <p:txBody>
            <a:bodyPr/>
            <a:lstStyle/>
            <a:p>
              <a:endParaRPr lang="el-GR"/>
            </a:p>
          </p:txBody>
        </p:sp>
        <p:grpSp>
          <p:nvGrpSpPr>
            <p:cNvPr id="56352" name="Group 8"/>
            <p:cNvGrpSpPr>
              <a:grpSpLocks/>
            </p:cNvGrpSpPr>
            <p:nvPr/>
          </p:nvGrpSpPr>
          <p:grpSpPr bwMode="auto">
            <a:xfrm>
              <a:off x="1008" y="2172"/>
              <a:ext cx="1056" cy="250"/>
              <a:chOff x="1008" y="2172"/>
              <a:chExt cx="1056" cy="250"/>
            </a:xfrm>
          </p:grpSpPr>
          <p:sp>
            <p:nvSpPr>
              <p:cNvPr id="56355" name="AutoShape 9"/>
              <p:cNvSpPr>
                <a:spLocks noChangeArrowheads="1"/>
              </p:cNvSpPr>
              <p:nvPr/>
            </p:nvSpPr>
            <p:spPr bwMode="auto">
              <a:xfrm>
                <a:off x="1008" y="2172"/>
                <a:ext cx="1056" cy="250"/>
              </a:xfrm>
              <a:prstGeom prst="roundRect">
                <a:avLst>
                  <a:gd name="adj" fmla="val 398"/>
                </a:avLst>
              </a:prstGeom>
              <a:solidFill>
                <a:srgbClr val="00CC99"/>
              </a:solidFill>
              <a:ln>
                <a:noFill/>
              </a:ln>
              <a:extLst>
                <a:ext uri="{91240B29-F687-4F45-9708-019B960494DF}">
                  <a14:hiddenLine xmlns:a14="http://schemas.microsoft.com/office/drawing/2010/main" w="36720">
                    <a:solidFill>
                      <a:srgbClr val="000000"/>
                    </a:solidFill>
                    <a:round/>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Arno Pro Caption" pitchFamily="18" charset="0"/>
                </a:endParaRPr>
              </a:p>
            </p:txBody>
          </p:sp>
          <p:sp>
            <p:nvSpPr>
              <p:cNvPr id="56356" name="Text Box 10"/>
              <p:cNvSpPr txBox="1">
                <a:spLocks noChangeArrowheads="1"/>
              </p:cNvSpPr>
              <p:nvPr/>
            </p:nvSpPr>
            <p:spPr bwMode="auto">
              <a:xfrm>
                <a:off x="1008" y="2172"/>
                <a:ext cx="1056"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txBody>
              <a:bodyPr lIns="90000" tIns="46800" rIns="90000" bIns="46800">
                <a:spAutoFit/>
              </a:bodyPr>
              <a:lstStyle>
                <a:lvl1pPr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Comic Sans MS" pitchFamily="66" charset="0"/>
                  </a:defRPr>
                </a:lvl1pPr>
                <a:lvl2pPr marL="742950" indent="-28575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2pPr>
                <a:lvl3pPr marL="11430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3pPr>
                <a:lvl4pPr marL="16002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4pPr>
                <a:lvl5pPr marL="20574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9pPr>
              </a:lstStyle>
              <a:p>
                <a:pPr eaLnBrk="1" hangingPunct="1">
                  <a:lnSpc>
                    <a:spcPct val="94000"/>
                  </a:lnSpc>
                  <a:spcBef>
                    <a:spcPts val="1250"/>
                  </a:spcBef>
                  <a:buClr>
                    <a:srgbClr val="000000"/>
                  </a:buClr>
                  <a:buFont typeface="Times New Roman" pitchFamily="18" charset="0"/>
                  <a:buNone/>
                </a:pPr>
                <a:r>
                  <a:rPr lang="en-GB" altLang="el-GR" sz="2000">
                    <a:latin typeface="Arno Pro Caption" pitchFamily="18" charset="0"/>
                  </a:rPr>
                  <a:t>CPU Time</a:t>
                </a:r>
              </a:p>
            </p:txBody>
          </p:sp>
        </p:grpSp>
        <p:sp>
          <p:nvSpPr>
            <p:cNvPr id="56353" name="Line 11"/>
            <p:cNvSpPr>
              <a:spLocks noChangeShapeType="1"/>
            </p:cNvSpPr>
            <p:nvPr/>
          </p:nvSpPr>
          <p:spPr bwMode="auto">
            <a:xfrm>
              <a:off x="1968" y="2268"/>
              <a:ext cx="672" cy="1"/>
            </a:xfrm>
            <a:prstGeom prst="line">
              <a:avLst/>
            </a:prstGeom>
            <a:noFill/>
            <a:ln w="28440">
              <a:solidFill>
                <a:srgbClr val="00CC99"/>
              </a:solidFill>
              <a:round/>
              <a:headEnd/>
              <a:tailEnd/>
            </a:ln>
            <a:extLst>
              <a:ext uri="{909E8E84-426E-40DD-AFC4-6F175D3DCCD1}">
                <a14:hiddenFill xmlns:a14="http://schemas.microsoft.com/office/drawing/2010/main">
                  <a:noFill/>
                </a14:hiddenFill>
              </a:ext>
            </a:extLst>
          </p:spPr>
          <p:txBody>
            <a:bodyPr/>
            <a:lstStyle/>
            <a:p>
              <a:endParaRPr lang="el-GR"/>
            </a:p>
          </p:txBody>
        </p:sp>
        <p:pic>
          <p:nvPicPr>
            <p:cNvPr id="5635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 y="1980"/>
              <a:ext cx="720" cy="512"/>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13"/>
          <p:cNvGrpSpPr>
            <a:grpSpLocks/>
          </p:cNvGrpSpPr>
          <p:nvPr/>
        </p:nvGrpSpPr>
        <p:grpSpPr bwMode="auto">
          <a:xfrm>
            <a:off x="1600200" y="3330575"/>
            <a:ext cx="4114800" cy="1195388"/>
            <a:chOff x="1008" y="2364"/>
            <a:chExt cx="2592" cy="753"/>
          </a:xfrm>
        </p:grpSpPr>
        <p:grpSp>
          <p:nvGrpSpPr>
            <p:cNvPr id="56344" name="Group 14"/>
            <p:cNvGrpSpPr>
              <a:grpSpLocks/>
            </p:cNvGrpSpPr>
            <p:nvPr/>
          </p:nvGrpSpPr>
          <p:grpSpPr bwMode="auto">
            <a:xfrm>
              <a:off x="1008" y="2748"/>
              <a:ext cx="1680" cy="250"/>
              <a:chOff x="1008" y="2748"/>
              <a:chExt cx="1680" cy="250"/>
            </a:xfrm>
          </p:grpSpPr>
          <p:sp>
            <p:nvSpPr>
              <p:cNvPr id="56348" name="AutoShape 15"/>
              <p:cNvSpPr>
                <a:spLocks noChangeArrowheads="1"/>
              </p:cNvSpPr>
              <p:nvPr/>
            </p:nvSpPr>
            <p:spPr bwMode="auto">
              <a:xfrm>
                <a:off x="1008" y="2748"/>
                <a:ext cx="1680" cy="250"/>
              </a:xfrm>
              <a:prstGeom prst="roundRect">
                <a:avLst>
                  <a:gd name="adj" fmla="val 398"/>
                </a:avLst>
              </a:prstGeom>
              <a:solidFill>
                <a:srgbClr val="00CC99"/>
              </a:solidFill>
              <a:ln>
                <a:noFill/>
              </a:ln>
              <a:extLst>
                <a:ext uri="{91240B29-F687-4F45-9708-019B960494DF}">
                  <a14:hiddenLine xmlns:a14="http://schemas.microsoft.com/office/drawing/2010/main" w="36720">
                    <a:solidFill>
                      <a:srgbClr val="000000"/>
                    </a:solidFill>
                    <a:round/>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Arno Pro Caption" pitchFamily="18" charset="0"/>
                </a:endParaRPr>
              </a:p>
            </p:txBody>
          </p:sp>
          <p:sp>
            <p:nvSpPr>
              <p:cNvPr id="56349" name="Text Box 16"/>
              <p:cNvSpPr txBox="1">
                <a:spLocks noChangeArrowheads="1"/>
              </p:cNvSpPr>
              <p:nvPr/>
            </p:nvSpPr>
            <p:spPr bwMode="auto">
              <a:xfrm>
                <a:off x="1008" y="2748"/>
                <a:ext cx="1680"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txBody>
              <a:bodyPr lIns="90000" tIns="46800" rIns="90000" bIns="46800">
                <a:spAutoFit/>
              </a:bodyPr>
              <a:lstStyle>
                <a:lvl1pPr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Comic Sans MS" pitchFamily="66" charset="0"/>
                  </a:defRPr>
                </a:lvl1pPr>
                <a:lvl2pPr marL="742950" indent="-28575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2pPr>
                <a:lvl3pPr marL="11430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3pPr>
                <a:lvl4pPr marL="16002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4pPr>
                <a:lvl5pPr marL="20574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9pPr>
              </a:lstStyle>
              <a:p>
                <a:pPr eaLnBrk="1" hangingPunct="1">
                  <a:lnSpc>
                    <a:spcPct val="94000"/>
                  </a:lnSpc>
                  <a:spcBef>
                    <a:spcPts val="1250"/>
                  </a:spcBef>
                  <a:buClr>
                    <a:srgbClr val="000000"/>
                  </a:buClr>
                  <a:buFont typeface="Times New Roman" pitchFamily="18" charset="0"/>
                  <a:buNone/>
                </a:pPr>
                <a:r>
                  <a:rPr lang="en-GB" altLang="el-GR" sz="2000">
                    <a:latin typeface="Arno Pro Caption" pitchFamily="18" charset="0"/>
                  </a:rPr>
                  <a:t>RAM Memory</a:t>
                </a:r>
              </a:p>
            </p:txBody>
          </p:sp>
        </p:grpSp>
        <p:sp>
          <p:nvSpPr>
            <p:cNvPr id="56345" name="Line 17"/>
            <p:cNvSpPr>
              <a:spLocks noChangeShapeType="1"/>
            </p:cNvSpPr>
            <p:nvPr/>
          </p:nvSpPr>
          <p:spPr bwMode="auto">
            <a:xfrm>
              <a:off x="2592" y="2844"/>
              <a:ext cx="768" cy="1"/>
            </a:xfrm>
            <a:prstGeom prst="line">
              <a:avLst/>
            </a:prstGeom>
            <a:noFill/>
            <a:ln w="28440">
              <a:solidFill>
                <a:srgbClr val="00CC99"/>
              </a:solidFill>
              <a:round/>
              <a:headEnd/>
              <a:tailEnd/>
            </a:ln>
            <a:extLst>
              <a:ext uri="{909E8E84-426E-40DD-AFC4-6F175D3DCCD1}">
                <a14:hiddenFill xmlns:a14="http://schemas.microsoft.com/office/drawing/2010/main">
                  <a:noFill/>
                </a14:hiddenFill>
              </a:ext>
            </a:extLst>
          </p:spPr>
          <p:txBody>
            <a:bodyPr/>
            <a:lstStyle/>
            <a:p>
              <a:endParaRPr lang="el-GR"/>
            </a:p>
          </p:txBody>
        </p:sp>
        <p:pic>
          <p:nvPicPr>
            <p:cNvPr id="5634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2604"/>
              <a:ext cx="720" cy="513"/>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56347" name="Line 19"/>
            <p:cNvSpPr>
              <a:spLocks noChangeShapeType="1"/>
            </p:cNvSpPr>
            <p:nvPr/>
          </p:nvSpPr>
          <p:spPr bwMode="auto">
            <a:xfrm>
              <a:off x="1008" y="2364"/>
              <a:ext cx="1" cy="624"/>
            </a:xfrm>
            <a:prstGeom prst="line">
              <a:avLst/>
            </a:prstGeom>
            <a:noFill/>
            <a:ln w="28440">
              <a:solidFill>
                <a:srgbClr val="00CC99"/>
              </a:solidFill>
              <a:round/>
              <a:headEnd/>
              <a:tailEnd/>
            </a:ln>
            <a:extLst>
              <a:ext uri="{909E8E84-426E-40DD-AFC4-6F175D3DCCD1}">
                <a14:hiddenFill xmlns:a14="http://schemas.microsoft.com/office/drawing/2010/main">
                  <a:noFill/>
                </a14:hiddenFill>
              </a:ext>
            </a:extLst>
          </p:spPr>
          <p:txBody>
            <a:bodyPr/>
            <a:lstStyle/>
            <a:p>
              <a:endParaRPr lang="el-GR"/>
            </a:p>
          </p:txBody>
        </p:sp>
      </p:grpSp>
      <p:grpSp>
        <p:nvGrpSpPr>
          <p:cNvPr id="24" name="Group 20"/>
          <p:cNvGrpSpPr>
            <a:grpSpLocks/>
          </p:cNvGrpSpPr>
          <p:nvPr/>
        </p:nvGrpSpPr>
        <p:grpSpPr bwMode="auto">
          <a:xfrm>
            <a:off x="1600200" y="4244975"/>
            <a:ext cx="4570413" cy="1270000"/>
            <a:chOff x="1008" y="2940"/>
            <a:chExt cx="2879" cy="800"/>
          </a:xfrm>
        </p:grpSpPr>
        <p:grpSp>
          <p:nvGrpSpPr>
            <p:cNvPr id="56336" name="Group 21"/>
            <p:cNvGrpSpPr>
              <a:grpSpLocks/>
            </p:cNvGrpSpPr>
            <p:nvPr/>
          </p:nvGrpSpPr>
          <p:grpSpPr bwMode="auto">
            <a:xfrm>
              <a:off x="1008" y="3405"/>
              <a:ext cx="1824" cy="250"/>
              <a:chOff x="1008" y="3405"/>
              <a:chExt cx="1824" cy="250"/>
            </a:xfrm>
          </p:grpSpPr>
          <p:sp>
            <p:nvSpPr>
              <p:cNvPr id="56342" name="AutoShape 22"/>
              <p:cNvSpPr>
                <a:spLocks noChangeArrowheads="1"/>
              </p:cNvSpPr>
              <p:nvPr/>
            </p:nvSpPr>
            <p:spPr bwMode="auto">
              <a:xfrm>
                <a:off x="1008" y="3405"/>
                <a:ext cx="1824" cy="250"/>
              </a:xfrm>
              <a:prstGeom prst="roundRect">
                <a:avLst>
                  <a:gd name="adj" fmla="val 398"/>
                </a:avLst>
              </a:prstGeom>
              <a:solidFill>
                <a:srgbClr val="00CC99"/>
              </a:solidFill>
              <a:ln>
                <a:noFill/>
              </a:ln>
              <a:extLst>
                <a:ext uri="{91240B29-F687-4F45-9708-019B960494DF}">
                  <a14:hiddenLine xmlns:a14="http://schemas.microsoft.com/office/drawing/2010/main" w="36720">
                    <a:solidFill>
                      <a:srgbClr val="000000"/>
                    </a:solidFill>
                    <a:round/>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Arno Pro Caption" pitchFamily="18" charset="0"/>
                </a:endParaRPr>
              </a:p>
            </p:txBody>
          </p:sp>
          <p:sp>
            <p:nvSpPr>
              <p:cNvPr id="56343" name="Text Box 23"/>
              <p:cNvSpPr txBox="1">
                <a:spLocks noChangeArrowheads="1"/>
              </p:cNvSpPr>
              <p:nvPr/>
            </p:nvSpPr>
            <p:spPr bwMode="auto">
              <a:xfrm>
                <a:off x="1008" y="3405"/>
                <a:ext cx="1824"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txBody>
              <a:bodyPr lIns="90000" tIns="46800" rIns="90000" bIns="46800">
                <a:spAutoFit/>
              </a:bodyPr>
              <a:lstStyle>
                <a:lvl1pPr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Comic Sans MS" pitchFamily="66" charset="0"/>
                  </a:defRPr>
                </a:lvl1pPr>
                <a:lvl2pPr marL="742950" indent="-28575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2pPr>
                <a:lvl3pPr marL="11430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3pPr>
                <a:lvl4pPr marL="16002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4pPr>
                <a:lvl5pPr marL="20574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9pPr>
              </a:lstStyle>
              <a:p>
                <a:pPr eaLnBrk="1" hangingPunct="1">
                  <a:lnSpc>
                    <a:spcPct val="94000"/>
                  </a:lnSpc>
                  <a:spcBef>
                    <a:spcPts val="1250"/>
                  </a:spcBef>
                  <a:buClr>
                    <a:srgbClr val="000000"/>
                  </a:buClr>
                  <a:buFont typeface="Times New Roman" pitchFamily="18" charset="0"/>
                  <a:buNone/>
                </a:pPr>
                <a:r>
                  <a:rPr lang="en-GB" altLang="el-GR" sz="2000">
                    <a:latin typeface="Arno Pro Caption" pitchFamily="18" charset="0"/>
                  </a:rPr>
                  <a:t>Number of Processors</a:t>
                </a:r>
              </a:p>
            </p:txBody>
          </p:sp>
        </p:grpSp>
        <p:sp>
          <p:nvSpPr>
            <p:cNvPr id="56337" name="Line 24"/>
            <p:cNvSpPr>
              <a:spLocks noChangeShapeType="1"/>
            </p:cNvSpPr>
            <p:nvPr/>
          </p:nvSpPr>
          <p:spPr bwMode="auto">
            <a:xfrm>
              <a:off x="2784" y="3516"/>
              <a:ext cx="384" cy="1"/>
            </a:xfrm>
            <a:prstGeom prst="line">
              <a:avLst/>
            </a:prstGeom>
            <a:noFill/>
            <a:ln w="28440">
              <a:solidFill>
                <a:srgbClr val="00CC99"/>
              </a:solidFill>
              <a:round/>
              <a:headEnd/>
              <a:tailEnd/>
            </a:ln>
            <a:extLst>
              <a:ext uri="{909E8E84-426E-40DD-AFC4-6F175D3DCCD1}">
                <a14:hiddenFill xmlns:a14="http://schemas.microsoft.com/office/drawing/2010/main">
                  <a:noFill/>
                </a14:hiddenFill>
              </a:ext>
            </a:extLst>
          </p:spPr>
          <p:txBody>
            <a:bodyPr/>
            <a:lstStyle/>
            <a:p>
              <a:endParaRPr lang="el-GR"/>
            </a:p>
          </p:txBody>
        </p:sp>
        <p:grpSp>
          <p:nvGrpSpPr>
            <p:cNvPr id="56338" name="Group 25"/>
            <p:cNvGrpSpPr>
              <a:grpSpLocks/>
            </p:cNvGrpSpPr>
            <p:nvPr/>
          </p:nvGrpSpPr>
          <p:grpSpPr bwMode="auto">
            <a:xfrm>
              <a:off x="3120" y="3228"/>
              <a:ext cx="767" cy="512"/>
              <a:chOff x="3120" y="3228"/>
              <a:chExt cx="767" cy="512"/>
            </a:xfrm>
          </p:grpSpPr>
          <p:pic>
            <p:nvPicPr>
              <p:cNvPr id="56340"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3228"/>
                <a:ext cx="768" cy="513"/>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56341" name="AutoShape 27"/>
              <p:cNvSpPr>
                <a:spLocks noChangeArrowheads="1"/>
              </p:cNvSpPr>
              <p:nvPr/>
            </p:nvSpPr>
            <p:spPr bwMode="auto">
              <a:xfrm>
                <a:off x="3120" y="3228"/>
                <a:ext cx="768" cy="513"/>
              </a:xfrm>
              <a:prstGeom prst="roundRect">
                <a:avLst>
                  <a:gd name="adj" fmla="val 194"/>
                </a:avLst>
              </a:prstGeom>
              <a:noFill/>
              <a:ln w="381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Arno Pro Caption" pitchFamily="18" charset="0"/>
                </a:endParaRPr>
              </a:p>
            </p:txBody>
          </p:sp>
        </p:grpSp>
        <p:sp>
          <p:nvSpPr>
            <p:cNvPr id="56339" name="Line 28"/>
            <p:cNvSpPr>
              <a:spLocks noChangeShapeType="1"/>
            </p:cNvSpPr>
            <p:nvPr/>
          </p:nvSpPr>
          <p:spPr bwMode="auto">
            <a:xfrm>
              <a:off x="1008" y="2940"/>
              <a:ext cx="1" cy="720"/>
            </a:xfrm>
            <a:prstGeom prst="line">
              <a:avLst/>
            </a:prstGeom>
            <a:noFill/>
            <a:ln w="28440">
              <a:solidFill>
                <a:srgbClr val="00CC99"/>
              </a:solidFill>
              <a:round/>
              <a:headEnd/>
              <a:tailEnd/>
            </a:ln>
            <a:extLst>
              <a:ext uri="{909E8E84-426E-40DD-AFC4-6F175D3DCCD1}">
                <a14:hiddenFill xmlns:a14="http://schemas.microsoft.com/office/drawing/2010/main">
                  <a:noFill/>
                </a14:hiddenFill>
              </a:ext>
            </a:extLst>
          </p:spPr>
          <p:txBody>
            <a:bodyPr/>
            <a:lstStyle/>
            <a:p>
              <a:endParaRPr lang="el-GR"/>
            </a:p>
          </p:txBody>
        </p:sp>
      </p:grpSp>
      <p:grpSp>
        <p:nvGrpSpPr>
          <p:cNvPr id="56329" name="Group 29"/>
          <p:cNvGrpSpPr>
            <a:grpSpLocks/>
          </p:cNvGrpSpPr>
          <p:nvPr/>
        </p:nvGrpSpPr>
        <p:grpSpPr bwMode="auto">
          <a:xfrm>
            <a:off x="685800" y="180975"/>
            <a:ext cx="7772400" cy="609600"/>
            <a:chOff x="432" y="114"/>
            <a:chExt cx="4896" cy="384"/>
          </a:xfrm>
        </p:grpSpPr>
        <p:sp>
          <p:nvSpPr>
            <p:cNvPr id="56334" name="AutoShape 30"/>
            <p:cNvSpPr>
              <a:spLocks noChangeArrowheads="1"/>
            </p:cNvSpPr>
            <p:nvPr/>
          </p:nvSpPr>
          <p:spPr bwMode="auto">
            <a:xfrm>
              <a:off x="432" y="114"/>
              <a:ext cx="4896" cy="384"/>
            </a:xfrm>
            <a:prstGeom prst="roundRect">
              <a:avLst>
                <a:gd name="adj" fmla="val 25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a14:hiddenLine>
              </a:ext>
            </a:extLst>
          </p:spPr>
          <p:txBody>
            <a:bodyPr wrap="none" anchor="ct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endParaRPr lang="el-GR" altLang="el-GR" sz="2400">
                <a:latin typeface="Times New Roman" pitchFamily="18" charset="0"/>
              </a:endParaRPr>
            </a:p>
          </p:txBody>
        </p:sp>
        <p:sp>
          <p:nvSpPr>
            <p:cNvPr id="56335" name="Text Box 31"/>
            <p:cNvSpPr txBox="1">
              <a:spLocks noChangeArrowheads="1"/>
            </p:cNvSpPr>
            <p:nvPr/>
          </p:nvSpPr>
          <p:spPr bwMode="auto">
            <a:xfrm>
              <a:off x="432" y="169"/>
              <a:ext cx="4896"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txBody>
            <a:bodyPr lIns="90000" tIns="46800" rIns="90000" bIns="46800" anchor="ctr">
              <a:spAutoFit/>
            </a:bodyPr>
            <a:lstStyle>
              <a:lvl1pPr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Comic Sans MS" pitchFamily="66" charset="0"/>
                </a:defRPr>
              </a:lvl1pPr>
              <a:lvl2pPr marL="742950" indent="-28575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2pPr>
              <a:lvl3pPr marL="11430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3pPr>
              <a:lvl4pPr marL="16002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4pPr>
              <a:lvl5pPr marL="2057400" indent="-228600" eaLnBrk="0" hangingPunct="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pitchFamily="66" charset="0"/>
                </a:defRPr>
              </a:lvl9pPr>
            </a:lstStyle>
            <a:p>
              <a:pPr algn="ctr" eaLnBrk="1" hangingPunct="1">
                <a:lnSpc>
                  <a:spcPct val="94000"/>
                </a:lnSpc>
                <a:spcBef>
                  <a:spcPct val="0"/>
                </a:spcBef>
                <a:buClr>
                  <a:srgbClr val="000000"/>
                </a:buClr>
                <a:buFont typeface="Times New Roman" pitchFamily="18" charset="0"/>
                <a:buNone/>
              </a:pPr>
              <a:endParaRPr lang="en-US" altLang="el-GR" sz="2400">
                <a:latin typeface="Times New Roman" pitchFamily="18" charset="0"/>
              </a:endParaRPr>
            </a:p>
          </p:txBody>
        </p:sp>
      </p:grpSp>
      <p:sp>
        <p:nvSpPr>
          <p:cNvPr id="37" name="Text Box 33"/>
          <p:cNvSpPr txBox="1">
            <a:spLocks noChangeArrowheads="1"/>
          </p:cNvSpPr>
          <p:nvPr/>
        </p:nvSpPr>
        <p:spPr bwMode="auto">
          <a:xfrm>
            <a:off x="3581400" y="2625725"/>
            <a:ext cx="51943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miter lim="800000"/>
                <a:headEnd/>
                <a:tailEnd/>
              </a14:hiddenLine>
            </a:ext>
          </a:extLst>
        </p:spPr>
        <p:txBody>
          <a:bodyPr lIns="90000" tIns="46800" rIns="90000" bIns="46800">
            <a:spAutoFit/>
          </a:bodyPr>
          <a:lstStyle>
            <a:lvl1pPr>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1pPr>
            <a:lvl2pPr marL="114300">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2pPr>
            <a:lvl3pPr marL="228600">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3pPr>
            <a:lvl4pPr marL="342900">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4pPr>
            <a:lvl5pPr marL="457200">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5pPr>
            <a:lvl6pPr marL="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6pPr>
            <a:lvl7pPr marL="1371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7pPr>
            <a:lvl8pPr marL="18288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8pPr>
            <a:lvl9pPr marL="22860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itchFamily="34" charset="0"/>
              </a:defRPr>
            </a:lvl9pPr>
          </a:lstStyle>
          <a:p>
            <a:pPr algn="r">
              <a:spcBef>
                <a:spcPts val="1250"/>
              </a:spcBef>
              <a:buClr>
                <a:srgbClr val="66FFFF"/>
              </a:buClr>
              <a:buSzPct val="100000"/>
              <a:buFont typeface="Verdana" pitchFamily="34" charset="0"/>
              <a:buNone/>
              <a:defRPr/>
            </a:pPr>
            <a:endParaRPr lang="en-GB" sz="2000" dirty="0" smtClean="0">
              <a:latin typeface="Arno Pro Caption" pitchFamily="18" charset="0"/>
            </a:endParaRPr>
          </a:p>
          <a:p>
            <a:pPr marL="342900" indent="-342900" algn="r">
              <a:spcBef>
                <a:spcPts val="1250"/>
              </a:spcBef>
              <a:buClr>
                <a:schemeClr val="tx1"/>
              </a:buClr>
              <a:buSzPct val="100000"/>
              <a:buFont typeface="Wingdings" pitchFamily="2" charset="2"/>
              <a:buChar char="§"/>
              <a:defRPr/>
            </a:pPr>
            <a:r>
              <a:rPr lang="en-GB" sz="2000" dirty="0" smtClean="0">
                <a:latin typeface="Arno Pro Caption" pitchFamily="18" charset="0"/>
              </a:rPr>
              <a:t> 24 hours</a:t>
            </a:r>
          </a:p>
          <a:p>
            <a:pPr marL="342900" indent="-342900" algn="r">
              <a:spcBef>
                <a:spcPts val="1250"/>
              </a:spcBef>
              <a:buClr>
                <a:schemeClr val="tx1"/>
              </a:buClr>
              <a:buSzPct val="100000"/>
              <a:buFont typeface="Wingdings" pitchFamily="2" charset="2"/>
              <a:buChar char="§"/>
              <a:defRPr/>
            </a:pPr>
            <a:endParaRPr lang="en-GB" sz="2000" dirty="0" smtClean="0">
              <a:latin typeface="Arno Pro Caption" pitchFamily="18" charset="0"/>
            </a:endParaRPr>
          </a:p>
          <a:p>
            <a:pPr marL="800100" lvl="4" indent="-342900" algn="r">
              <a:spcBef>
                <a:spcPts val="1250"/>
              </a:spcBef>
              <a:buClr>
                <a:schemeClr val="tx1"/>
              </a:buClr>
              <a:buSzPct val="100000"/>
              <a:buFont typeface="Wingdings" pitchFamily="2" charset="2"/>
              <a:buChar char="§"/>
              <a:defRPr/>
            </a:pPr>
            <a:r>
              <a:rPr lang="en-GB" sz="2000" dirty="0" smtClean="0">
                <a:latin typeface="Arno Pro Caption" pitchFamily="18" charset="0"/>
              </a:rPr>
              <a:t> 30 gigabytes of RAM</a:t>
            </a:r>
          </a:p>
          <a:p>
            <a:pPr marL="342900" indent="-342900" algn="r">
              <a:spcBef>
                <a:spcPts val="1250"/>
              </a:spcBef>
              <a:buClr>
                <a:schemeClr val="tx1"/>
              </a:buClr>
              <a:buSzPct val="100000"/>
              <a:buFont typeface="Wingdings" pitchFamily="2" charset="2"/>
              <a:buChar char="§"/>
              <a:defRPr/>
            </a:pPr>
            <a:endParaRPr lang="en-GB" sz="2000" dirty="0" smtClean="0">
              <a:latin typeface="Arno Pro Caption" pitchFamily="18" charset="0"/>
            </a:endParaRPr>
          </a:p>
          <a:p>
            <a:pPr marL="342900" indent="-342900" algn="r">
              <a:spcBef>
                <a:spcPts val="1250"/>
              </a:spcBef>
              <a:buClr>
                <a:schemeClr val="tx1"/>
              </a:buClr>
              <a:buSzPct val="100000"/>
              <a:buFont typeface="Wingdings" pitchFamily="2" charset="2"/>
              <a:buChar char="§"/>
              <a:defRPr/>
            </a:pPr>
            <a:r>
              <a:rPr lang="en-GB" sz="2000" dirty="0" smtClean="0">
                <a:latin typeface="Arno Pro Caption" pitchFamily="18" charset="0"/>
              </a:rPr>
              <a:t> 32 processors</a:t>
            </a:r>
          </a:p>
          <a:p>
            <a:pPr algn="r">
              <a:spcBef>
                <a:spcPts val="1250"/>
              </a:spcBef>
              <a:buClr>
                <a:srgbClr val="FFFF00"/>
              </a:buClr>
              <a:buSzPct val="100000"/>
              <a:buFont typeface="Verdana" pitchFamily="34" charset="0"/>
              <a:buNone/>
              <a:defRPr/>
            </a:pPr>
            <a:endParaRPr lang="en-GB" sz="2000" dirty="0" smtClean="0">
              <a:latin typeface="Arno Pro Caption" pitchFamily="18" charset="0"/>
            </a:endParaRPr>
          </a:p>
          <a:p>
            <a:pPr algn="r">
              <a:spcBef>
                <a:spcPts val="1250"/>
              </a:spcBef>
              <a:buClr>
                <a:srgbClr val="FFFF00"/>
              </a:buClr>
              <a:buSzPct val="100000"/>
              <a:buFont typeface="Verdana" pitchFamily="34" charset="0"/>
              <a:buNone/>
              <a:defRPr/>
            </a:pPr>
            <a:r>
              <a:rPr lang="en-GB" sz="2000" dirty="0" smtClean="0">
                <a:latin typeface="Arno Pro Caption" pitchFamily="18" charset="0"/>
              </a:rPr>
              <a:t> </a:t>
            </a:r>
          </a:p>
        </p:txBody>
      </p:sp>
      <p:sp>
        <p:nvSpPr>
          <p:cNvPr id="42" name="Text Box 38"/>
          <p:cNvSpPr txBox="1">
            <a:spLocks noChangeArrowheads="1"/>
          </p:cNvSpPr>
          <p:nvPr/>
        </p:nvSpPr>
        <p:spPr bwMode="auto">
          <a:xfrm>
            <a:off x="1100138" y="5662613"/>
            <a:ext cx="67119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1238" indent="-2281238"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50000"/>
              </a:spcBef>
              <a:buFontTx/>
              <a:buNone/>
            </a:pPr>
            <a:r>
              <a:rPr lang="en-US" altLang="el-GR" sz="1800" dirty="0">
                <a:latin typeface="Arno Pro Caption" pitchFamily="18" charset="0"/>
              </a:rPr>
              <a:t>(450 AMD Opteron processors, 900 Gb distributed RAM, Network)</a:t>
            </a:r>
            <a:endParaRPr lang="en-US" altLang="el-GR" sz="2000" dirty="0">
              <a:latin typeface="Arno Pro Caption" pitchFamily="18" charset="0"/>
            </a:endParaRPr>
          </a:p>
        </p:txBody>
      </p:sp>
      <p:sp>
        <p:nvSpPr>
          <p:cNvPr id="56332" name="Rectangle 39"/>
          <p:cNvSpPr>
            <a:spLocks noChangeArrowheads="1"/>
          </p:cNvSpPr>
          <p:nvPr/>
        </p:nvSpPr>
        <p:spPr bwMode="auto">
          <a:xfrm>
            <a:off x="3071813" y="5672138"/>
            <a:ext cx="268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2400">
                <a:latin typeface="Times New Roman" pitchFamily="18" charset="0"/>
              </a:rPr>
              <a:t> </a:t>
            </a:r>
          </a:p>
        </p:txBody>
      </p:sp>
      <p:pic>
        <p:nvPicPr>
          <p:cNvPr id="5633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1600" y="908050"/>
            <a:ext cx="2328863"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0"/>
          </p:nvPr>
        </p:nvSpPr>
        <p:spPr/>
        <p:txBody>
          <a:bodyPr/>
          <a:lstStyle/>
          <a:p>
            <a:pPr>
              <a:defRPr/>
            </a:pPr>
            <a:fld id="{6D507134-FCC8-4090-B98E-23D4F2ABAE40}" type="slidenum">
              <a:rPr lang="el-GR" smtClean="0"/>
              <a:pPr>
                <a:defRPr/>
              </a:pPr>
              <a:t>91</a:t>
            </a:fld>
            <a:endParaRPr lang="el-GR" dirty="0"/>
          </a:p>
        </p:txBody>
      </p:sp>
      <p:pic>
        <p:nvPicPr>
          <p:cNvPr id="5" name="Εικόνα 4"/>
          <p:cNvPicPr>
            <a:picLocks noChangeAspect="1"/>
          </p:cNvPicPr>
          <p:nvPr/>
        </p:nvPicPr>
        <p:blipFill>
          <a:blip r:embed="rId2"/>
          <a:stretch>
            <a:fillRect/>
          </a:stretch>
        </p:blipFill>
        <p:spPr>
          <a:xfrm>
            <a:off x="699271" y="1096499"/>
            <a:ext cx="7745457" cy="4665001"/>
          </a:xfrm>
          <a:prstGeom prst="rect">
            <a:avLst/>
          </a:prstGeom>
        </p:spPr>
      </p:pic>
    </p:spTree>
    <p:extLst>
      <p:ext uri="{BB962C8B-B14F-4D97-AF65-F5344CB8AC3E}">
        <p14:creationId xmlns:p14="http://schemas.microsoft.com/office/powerpoint/2010/main" val="30600330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a:defRPr/>
            </a:pPr>
            <a:fld id="{6D507134-FCC8-4090-B98E-23D4F2ABAE40}" type="slidenum">
              <a:rPr lang="el-GR" smtClean="0"/>
              <a:pPr>
                <a:defRPr/>
              </a:pPr>
              <a:t>92</a:t>
            </a:fld>
            <a:endParaRPr lang="el-GR" dirty="0"/>
          </a:p>
        </p:txBody>
      </p:sp>
      <p:pic>
        <p:nvPicPr>
          <p:cNvPr id="5" name="Εικόνα 4"/>
          <p:cNvPicPr>
            <a:picLocks noChangeAspect="1"/>
          </p:cNvPicPr>
          <p:nvPr/>
        </p:nvPicPr>
        <p:blipFill>
          <a:blip r:embed="rId2"/>
          <a:stretch>
            <a:fillRect/>
          </a:stretch>
        </p:blipFill>
        <p:spPr>
          <a:xfrm>
            <a:off x="304800" y="1092080"/>
            <a:ext cx="3888282" cy="2767900"/>
          </a:xfrm>
          <a:prstGeom prst="rect">
            <a:avLst/>
          </a:prstGeom>
        </p:spPr>
      </p:pic>
      <p:pic>
        <p:nvPicPr>
          <p:cNvPr id="6" name="Εικόνα 5"/>
          <p:cNvPicPr>
            <a:picLocks noChangeAspect="1"/>
          </p:cNvPicPr>
          <p:nvPr/>
        </p:nvPicPr>
        <p:blipFill>
          <a:blip r:embed="rId3"/>
          <a:stretch>
            <a:fillRect/>
          </a:stretch>
        </p:blipFill>
        <p:spPr>
          <a:xfrm>
            <a:off x="4283968" y="1095630"/>
            <a:ext cx="3826069" cy="2760125"/>
          </a:xfrm>
          <a:prstGeom prst="rect">
            <a:avLst/>
          </a:prstGeom>
        </p:spPr>
      </p:pic>
      <p:pic>
        <p:nvPicPr>
          <p:cNvPr id="7" name="Εικόνα 6"/>
          <p:cNvPicPr>
            <a:picLocks noChangeAspect="1"/>
          </p:cNvPicPr>
          <p:nvPr/>
        </p:nvPicPr>
        <p:blipFill>
          <a:blip r:embed="rId4"/>
          <a:stretch>
            <a:fillRect/>
          </a:stretch>
        </p:blipFill>
        <p:spPr>
          <a:xfrm>
            <a:off x="2987824" y="4005064"/>
            <a:ext cx="3639432" cy="2394700"/>
          </a:xfrm>
          <a:prstGeom prst="rect">
            <a:avLst/>
          </a:prstGeom>
        </p:spPr>
      </p:pic>
    </p:spTree>
    <p:extLst>
      <p:ext uri="{BB962C8B-B14F-4D97-AF65-F5344CB8AC3E}">
        <p14:creationId xmlns:p14="http://schemas.microsoft.com/office/powerpoint/2010/main" val="25057940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458200" cy="612775"/>
          </a:xfrm>
        </p:spPr>
        <p:txBody>
          <a:bodyPr/>
          <a:lstStyle/>
          <a:p>
            <a:pPr>
              <a:defRPr/>
            </a:pPr>
            <a:r>
              <a:rPr lang="en-US" dirty="0">
                <a:solidFill>
                  <a:schemeClr val="accent1">
                    <a:lumMod val="50000"/>
                  </a:schemeClr>
                </a:solidFill>
              </a:rPr>
              <a:t>Mathematical Background</a:t>
            </a:r>
            <a:endParaRPr lang="el-GR"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pPr>
              <a:defRPr/>
            </a:pPr>
            <a:fld id="{0102BDA9-DA22-481F-A9D2-C72F983D1FD3}" type="slidenum">
              <a:rPr lang="el-GR"/>
              <a:pPr>
                <a:defRPr/>
              </a:pPr>
              <a:t>93</a:t>
            </a:fld>
            <a:endParaRPr lang="el-GR" dirty="0"/>
          </a:p>
        </p:txBody>
      </p:sp>
      <p:pic>
        <p:nvPicPr>
          <p:cNvPr id="57348" name="Picture 3" descr="Fig_p010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 y="765175"/>
            <a:ext cx="4503738" cy="593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49" name="Rectangle 4"/>
          <p:cNvSpPr>
            <a:spLocks noChangeArrowheads="1"/>
          </p:cNvSpPr>
          <p:nvPr/>
        </p:nvSpPr>
        <p:spPr bwMode="auto">
          <a:xfrm>
            <a:off x="4946650" y="793750"/>
            <a:ext cx="3960813" cy="512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1400" b="1" i="1">
                <a:latin typeface="Arno Pro Caption" pitchFamily="18" charset="0"/>
              </a:rPr>
              <a:t>Roots of equations</a:t>
            </a:r>
            <a:r>
              <a:rPr lang="en-US" altLang="el-GR" sz="1400">
                <a:latin typeface="Arno Pro Caption" pitchFamily="18" charset="0"/>
              </a:rPr>
              <a:t>: concerns with finding the value of a variable that satisfies a single nonlinear equation – especial valuable in engineering design where it is often impossible to </a:t>
            </a:r>
            <a:r>
              <a:rPr lang="en-US" altLang="el-GR" sz="1400" i="1">
                <a:latin typeface="Arno Pro Caption" pitchFamily="18" charset="0"/>
              </a:rPr>
              <a:t>explicitly</a:t>
            </a:r>
            <a:r>
              <a:rPr lang="en-US" altLang="el-GR" sz="1400">
                <a:latin typeface="Arno Pro Caption" pitchFamily="18" charset="0"/>
              </a:rPr>
              <a:t> solve design equations of parameters.</a:t>
            </a:r>
            <a:br>
              <a:rPr lang="en-US" altLang="el-GR" sz="1400">
                <a:latin typeface="Arno Pro Caption" pitchFamily="18" charset="0"/>
              </a:rPr>
            </a:br>
            <a:r>
              <a:rPr lang="en-US" altLang="el-GR" sz="1400">
                <a:latin typeface="Arno Pro Caption" pitchFamily="18" charset="0"/>
              </a:rPr>
              <a:t/>
            </a:r>
            <a:br>
              <a:rPr lang="en-US" altLang="el-GR" sz="1400">
                <a:latin typeface="Arno Pro Caption" pitchFamily="18" charset="0"/>
              </a:rPr>
            </a:br>
            <a:r>
              <a:rPr lang="en-US" altLang="el-GR" sz="1400" b="1" i="1">
                <a:latin typeface="Arno Pro Caption" pitchFamily="18" charset="0"/>
              </a:rPr>
              <a:t>Systems of linear equations</a:t>
            </a:r>
            <a:r>
              <a:rPr lang="en-US" altLang="el-GR" sz="1400">
                <a:latin typeface="Arno Pro Caption" pitchFamily="18" charset="0"/>
              </a:rPr>
              <a:t>: a set of values is sought that simultaneously satisfies a set of linear algebraic equations. They arise in all disciplines of engineering, e.g., structure, electric circuits, fluid networks; also in curve fitting and differential equations.</a:t>
            </a:r>
            <a:br>
              <a:rPr lang="en-US" altLang="el-GR" sz="1400">
                <a:latin typeface="Arno Pro Caption" pitchFamily="18" charset="0"/>
              </a:rPr>
            </a:br>
            <a:r>
              <a:rPr lang="en-US" altLang="el-GR" sz="1400">
                <a:latin typeface="Arno Pro Caption" pitchFamily="18" charset="0"/>
              </a:rPr>
              <a:t/>
            </a:r>
            <a:br>
              <a:rPr lang="en-US" altLang="el-GR" sz="1400">
                <a:latin typeface="Arno Pro Caption" pitchFamily="18" charset="0"/>
              </a:rPr>
            </a:br>
            <a:r>
              <a:rPr lang="en-US" altLang="el-GR" sz="1400" b="1" i="1">
                <a:latin typeface="Arno Pro Caption" pitchFamily="18" charset="0"/>
              </a:rPr>
              <a:t>Optimization</a:t>
            </a:r>
            <a:r>
              <a:rPr lang="en-US" altLang="el-GR" sz="1400">
                <a:latin typeface="Arno Pro Caption" pitchFamily="18" charset="0"/>
              </a:rPr>
              <a:t>: determine a value or values of an independent variable that correspond to a “best” or optimal value of a function. It occurs routinely in engineering contexts.</a:t>
            </a:r>
            <a:br>
              <a:rPr lang="en-US" altLang="el-GR" sz="1400">
                <a:latin typeface="Arno Pro Caption" pitchFamily="18" charset="0"/>
              </a:rPr>
            </a:br>
            <a:r>
              <a:rPr lang="en-US" altLang="el-GR" sz="1400">
                <a:latin typeface="Arno Pro Caption" pitchFamily="18" charset="0"/>
              </a:rPr>
              <a:t/>
            </a:r>
            <a:br>
              <a:rPr lang="en-US" altLang="el-GR" sz="1400">
                <a:latin typeface="Arno Pro Caption" pitchFamily="18" charset="0"/>
              </a:rPr>
            </a:br>
            <a:r>
              <a:rPr lang="en-US" altLang="el-GR" sz="1400" b="1" i="1">
                <a:latin typeface="Arno Pro Caption" pitchFamily="18" charset="0"/>
              </a:rPr>
              <a:t>Curve fitting</a:t>
            </a:r>
            <a:r>
              <a:rPr lang="en-US" altLang="el-GR" sz="1400">
                <a:latin typeface="Arno Pro Caption" pitchFamily="18" charset="0"/>
              </a:rPr>
              <a:t>: to fit curves to data points. Two types: regression and interpolation. Experimental results are often of the first type.</a:t>
            </a:r>
            <a:br>
              <a:rPr lang="en-US" altLang="el-GR" sz="1400">
                <a:latin typeface="Arno Pro Caption" pitchFamily="18" charset="0"/>
              </a:rPr>
            </a:br>
            <a:r>
              <a:rPr lang="en-US" altLang="el-GR" sz="1400">
                <a:latin typeface="Arno Pro Caption" pitchFamily="18" charset="0"/>
              </a:rPr>
              <a:t/>
            </a:r>
            <a:br>
              <a:rPr lang="en-US" altLang="el-GR" sz="1400">
                <a:latin typeface="Arno Pro Caption" pitchFamily="18" charset="0"/>
              </a:rPr>
            </a:br>
            <a:r>
              <a:rPr lang="en-US" altLang="el-GR" sz="1400" b="1" i="1">
                <a:latin typeface="Arno Pro Caption" pitchFamily="18" charset="0"/>
              </a:rPr>
              <a:t>Integration</a:t>
            </a:r>
            <a:r>
              <a:rPr lang="en-US" altLang="el-GR" sz="1400">
                <a:latin typeface="Arno Pro Caption" pitchFamily="18" charset="0"/>
              </a:rPr>
              <a:t>: determination of the area or volume under a curve or a surface. It has many applications in engineering practice, such as …</a:t>
            </a:r>
            <a:br>
              <a:rPr lang="en-US" altLang="el-GR" sz="1400">
                <a:latin typeface="Arno Pro Caption" pitchFamily="18" charset="0"/>
              </a:rPr>
            </a:br>
            <a:endParaRPr lang="en-US" altLang="el-GR" sz="1400">
              <a:latin typeface="Arno Pro Caption" pitchFamily="18"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387C6CC-BC9B-499C-8A34-ED21FA5D10BE}" type="slidenum">
              <a:rPr lang="el-GR"/>
              <a:pPr>
                <a:defRPr/>
              </a:pPr>
              <a:t>94</a:t>
            </a:fld>
            <a:endParaRPr lang="el-GR" dirty="0"/>
          </a:p>
        </p:txBody>
      </p:sp>
      <p:pic>
        <p:nvPicPr>
          <p:cNvPr id="58372" name="Picture 3" descr="Figp010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25" y="836613"/>
            <a:ext cx="6621463" cy="375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3" name="Rectangle 4"/>
          <p:cNvSpPr>
            <a:spLocks noChangeArrowheads="1"/>
          </p:cNvSpPr>
          <p:nvPr/>
        </p:nvSpPr>
        <p:spPr bwMode="auto">
          <a:xfrm>
            <a:off x="620713" y="4883150"/>
            <a:ext cx="8297862" cy="130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lstStyle>
            <a:lvl1pPr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pPr eaLnBrk="1" hangingPunct="1">
              <a:spcBef>
                <a:spcPct val="0"/>
              </a:spcBef>
              <a:buFontTx/>
              <a:buNone/>
            </a:pPr>
            <a:r>
              <a:rPr lang="en-US" altLang="el-GR" sz="1400" b="1" i="1">
                <a:latin typeface="Arno Pro Caption" pitchFamily="18" charset="0"/>
              </a:rPr>
              <a:t>Ordinary differential equations</a:t>
            </a:r>
            <a:r>
              <a:rPr lang="en-US" altLang="el-GR" sz="1400">
                <a:latin typeface="Arno Pro Caption" pitchFamily="18" charset="0"/>
              </a:rPr>
              <a:t>: very important in engineering practice, because many physical laws are couched in terms of the rate of change of a quantity rather than the magnitude of the quantity itself, such as …</a:t>
            </a:r>
            <a:br>
              <a:rPr lang="en-US" altLang="el-GR" sz="1400">
                <a:latin typeface="Arno Pro Caption" pitchFamily="18" charset="0"/>
              </a:rPr>
            </a:br>
            <a:r>
              <a:rPr lang="en-US" altLang="el-GR" sz="1400">
                <a:latin typeface="Arno Pro Caption" pitchFamily="18" charset="0"/>
              </a:rPr>
              <a:t/>
            </a:r>
            <a:br>
              <a:rPr lang="en-US" altLang="el-GR" sz="1400">
                <a:latin typeface="Arno Pro Caption" pitchFamily="18" charset="0"/>
              </a:rPr>
            </a:br>
            <a:r>
              <a:rPr lang="en-US" altLang="el-GR" sz="1400" b="1" i="1">
                <a:latin typeface="Arno Pro Caption" pitchFamily="18" charset="0"/>
              </a:rPr>
              <a:t>Partial differential equations</a:t>
            </a:r>
            <a:r>
              <a:rPr lang="en-US" altLang="el-GR" sz="1400">
                <a:latin typeface="Arno Pro Caption" pitchFamily="18" charset="0"/>
              </a:rPr>
              <a:t>: used to characterize engineering systems where the behavior of a physical quantity is couched in terms of the rate of change with respect to </a:t>
            </a:r>
            <a:r>
              <a:rPr lang="en-US" altLang="el-GR" sz="1400" i="1">
                <a:latin typeface="Arno Pro Caption" pitchFamily="18" charset="0"/>
              </a:rPr>
              <a:t>two or more independent</a:t>
            </a:r>
            <a:r>
              <a:rPr lang="en-US" altLang="el-GR" sz="1400">
                <a:latin typeface="Arno Pro Caption" pitchFamily="18" charset="0"/>
              </a:rPr>
              <a:t>  variables. Examples: steady-state distribution of temperature of a heated plate (two spatial dimensions) or the time-variable temperature of a heated rod (time and one spatial dimension). </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dirty="0">
                <a:solidFill>
                  <a:schemeClr val="accent1">
                    <a:lumMod val="50000"/>
                  </a:schemeClr>
                </a:solidFill>
              </a:rPr>
              <a:t>Παράδειγμα: Επίλυση Γραμμικού Συστήματος Εξισώσεων (1)</a:t>
            </a:r>
          </a:p>
        </p:txBody>
      </p:sp>
      <p:sp>
        <p:nvSpPr>
          <p:cNvPr id="4" name="Slide Number Placeholder 3"/>
          <p:cNvSpPr>
            <a:spLocks noGrp="1"/>
          </p:cNvSpPr>
          <p:nvPr>
            <p:ph type="sldNum" sz="quarter" idx="10"/>
          </p:nvPr>
        </p:nvSpPr>
        <p:spPr/>
        <p:txBody>
          <a:bodyPr/>
          <a:lstStyle/>
          <a:p>
            <a:pPr>
              <a:defRPr/>
            </a:pPr>
            <a:fld id="{99DB6359-ADDF-4053-80F8-DCB1C0CDDC26}" type="slidenum">
              <a:rPr lang="el-GR"/>
              <a:pPr>
                <a:defRPr/>
              </a:pPr>
              <a:t>95</a:t>
            </a:fld>
            <a:endParaRPr lang="el-GR" dirty="0"/>
          </a:p>
        </p:txBody>
      </p:sp>
      <p:graphicFrame>
        <p:nvGraphicFramePr>
          <p:cNvPr id="59396" name="Object 4"/>
          <p:cNvGraphicFramePr>
            <a:graphicFrameLocks noChangeAspect="1"/>
          </p:cNvGraphicFramePr>
          <p:nvPr>
            <p:extLst>
              <p:ext uri="{D42A27DB-BD31-4B8C-83A1-F6EECF244321}">
                <p14:modId xmlns:p14="http://schemas.microsoft.com/office/powerpoint/2010/main" val="3053798013"/>
              </p:ext>
            </p:extLst>
          </p:nvPr>
        </p:nvGraphicFramePr>
        <p:xfrm>
          <a:off x="2327275" y="1787525"/>
          <a:ext cx="4316413" cy="3525838"/>
        </p:xfrm>
        <a:graphic>
          <a:graphicData uri="http://schemas.openxmlformats.org/presentationml/2006/ole">
            <mc:AlternateContent xmlns:mc="http://schemas.openxmlformats.org/markup-compatibility/2006">
              <mc:Choice xmlns:v="urn:schemas-microsoft-com:vml" Requires="v">
                <p:oleObj spid="_x0000_s59467" name="Equation" r:id="rId3" imgW="1879560" imgH="1536480" progId="Equation.DSMT4">
                  <p:embed/>
                </p:oleObj>
              </mc:Choice>
              <mc:Fallback>
                <p:oleObj name="Equation" r:id="rId3" imgW="1879560" imgH="1536480" progId="Equation.DSMT4">
                  <p:embed/>
                  <p:pic>
                    <p:nvPicPr>
                      <p:cNvPr id="0" name="Object 4"/>
                      <p:cNvPicPr>
                        <a:picLocks noChangeAspect="1" noChangeArrowheads="1"/>
                      </p:cNvPicPr>
                      <p:nvPr/>
                    </p:nvPicPr>
                    <p:blipFill>
                      <a:blip r:embed="rId4"/>
                      <a:srcRect/>
                      <a:stretch>
                        <a:fillRect/>
                      </a:stretch>
                    </p:blipFill>
                    <p:spPr bwMode="auto">
                      <a:xfrm>
                        <a:off x="2327275" y="1787525"/>
                        <a:ext cx="4316413" cy="3525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dirty="0">
                <a:solidFill>
                  <a:schemeClr val="accent1">
                    <a:lumMod val="50000"/>
                  </a:schemeClr>
                </a:solidFill>
              </a:rPr>
              <a:t>Παράδειγμα: Επίλυση Γραμμικού Συστήματος Εξισώσεων </a:t>
            </a:r>
            <a:r>
              <a:rPr lang="el-GR" dirty="0" smtClean="0">
                <a:solidFill>
                  <a:schemeClr val="accent1">
                    <a:lumMod val="50000"/>
                  </a:schemeClr>
                </a:solidFill>
              </a:rPr>
              <a:t>(2)</a:t>
            </a:r>
            <a:endParaRPr lang="el-GR" dirty="0"/>
          </a:p>
        </p:txBody>
      </p:sp>
      <p:sp>
        <p:nvSpPr>
          <p:cNvPr id="60419" name="Content Placeholder 2"/>
          <p:cNvSpPr>
            <a:spLocks noGrp="1"/>
          </p:cNvSpPr>
          <p:nvPr>
            <p:ph idx="1"/>
          </p:nvPr>
        </p:nvSpPr>
        <p:spPr/>
        <p:txBody>
          <a:bodyPr/>
          <a:lstStyle/>
          <a:p>
            <a:pPr>
              <a:lnSpc>
                <a:spcPct val="90000"/>
              </a:lnSpc>
            </a:pPr>
            <a:r>
              <a:rPr lang="el-GR" altLang="el-GR" smtClean="0"/>
              <a:t>Μέθοδοι:</a:t>
            </a:r>
          </a:p>
          <a:p>
            <a:pPr lvl="1">
              <a:lnSpc>
                <a:spcPct val="90000"/>
              </a:lnSpc>
            </a:pPr>
            <a:r>
              <a:rPr lang="el-GR" altLang="el-GR" smtClean="0"/>
              <a:t>Τύπος του </a:t>
            </a:r>
            <a:r>
              <a:rPr lang="en-US" altLang="el-GR" smtClean="0"/>
              <a:t>Cramer</a:t>
            </a:r>
            <a:r>
              <a:rPr lang="el-GR" altLang="el-GR" smtClean="0"/>
              <a:t> (</a:t>
            </a:r>
            <a:r>
              <a:rPr lang="en-US" altLang="el-GR" smtClean="0">
                <a:sym typeface="Wingdings" pitchFamily="2" charset="2"/>
              </a:rPr>
              <a:t>)</a:t>
            </a:r>
            <a:endParaRPr lang="el-GR" altLang="el-GR" smtClean="0">
              <a:sym typeface="Wingdings" pitchFamily="2" charset="2"/>
            </a:endParaRPr>
          </a:p>
          <a:p>
            <a:pPr lvl="1">
              <a:lnSpc>
                <a:spcPct val="90000"/>
              </a:lnSpc>
            </a:pPr>
            <a:r>
              <a:rPr lang="en-US" altLang="el-GR" b="1" smtClean="0"/>
              <a:t>x</a:t>
            </a:r>
            <a:r>
              <a:rPr lang="en-US" altLang="el-GR" smtClean="0"/>
              <a:t>=</a:t>
            </a:r>
            <a:r>
              <a:rPr lang="en-US" altLang="el-GR" b="1" smtClean="0"/>
              <a:t>A</a:t>
            </a:r>
            <a:r>
              <a:rPr lang="en-US" altLang="el-GR" baseline="30000" smtClean="0"/>
              <a:t>-1</a:t>
            </a:r>
            <a:r>
              <a:rPr lang="en-US" altLang="el-GR" b="1" smtClean="0"/>
              <a:t>b</a:t>
            </a:r>
            <a:r>
              <a:rPr lang="en-US" altLang="el-GR" smtClean="0"/>
              <a:t> (</a:t>
            </a:r>
            <a:r>
              <a:rPr lang="en-US" altLang="el-GR" smtClean="0">
                <a:sym typeface="Wingdings" pitchFamily="2" charset="2"/>
              </a:rPr>
              <a:t></a:t>
            </a:r>
            <a:r>
              <a:rPr lang="en-US" altLang="el-GR" baseline="30000" smtClean="0">
                <a:sym typeface="Wingdings" pitchFamily="2" charset="2"/>
              </a:rPr>
              <a:t>2</a:t>
            </a:r>
            <a:r>
              <a:rPr lang="en-US" altLang="el-GR" smtClean="0">
                <a:sym typeface="Wingdings" pitchFamily="2" charset="2"/>
              </a:rPr>
              <a:t>)</a:t>
            </a:r>
            <a:endParaRPr lang="en-US" altLang="el-GR" b="1" smtClean="0"/>
          </a:p>
          <a:p>
            <a:pPr lvl="1">
              <a:lnSpc>
                <a:spcPct val="90000"/>
              </a:lnSpc>
            </a:pPr>
            <a:r>
              <a:rPr lang="el-GR" altLang="el-GR" smtClean="0"/>
              <a:t>Άμεσες μέθοδοι: </a:t>
            </a:r>
            <a:r>
              <a:rPr lang="en-US" altLang="el-GR" smtClean="0"/>
              <a:t>Gauss (</a:t>
            </a:r>
            <a:r>
              <a:rPr lang="en-US" altLang="el-GR" smtClean="0">
                <a:sym typeface="Wingdings" pitchFamily="2" charset="2"/>
              </a:rPr>
              <a:t>)</a:t>
            </a:r>
            <a:endParaRPr lang="en-US" altLang="el-GR" smtClean="0"/>
          </a:p>
          <a:p>
            <a:pPr lvl="2">
              <a:lnSpc>
                <a:spcPct val="90000"/>
              </a:lnSpc>
            </a:pPr>
            <a:r>
              <a:rPr lang="el-GR" altLang="el-GR" sz="2800" smtClean="0"/>
              <a:t>Απλή</a:t>
            </a:r>
          </a:p>
          <a:p>
            <a:pPr lvl="2">
              <a:lnSpc>
                <a:spcPct val="90000"/>
              </a:lnSpc>
            </a:pPr>
            <a:r>
              <a:rPr lang="el-GR" altLang="el-GR" sz="2800" smtClean="0"/>
              <a:t>Με μερική οδήγηση</a:t>
            </a:r>
          </a:p>
          <a:p>
            <a:pPr lvl="2">
              <a:lnSpc>
                <a:spcPct val="90000"/>
              </a:lnSpc>
            </a:pPr>
            <a:r>
              <a:rPr lang="el-GR" altLang="el-GR" sz="2800" smtClean="0"/>
              <a:t>Με ολική οδήγηση</a:t>
            </a:r>
          </a:p>
          <a:p>
            <a:pPr lvl="1">
              <a:lnSpc>
                <a:spcPct val="90000"/>
              </a:lnSpc>
            </a:pPr>
            <a:r>
              <a:rPr lang="el-GR" altLang="el-GR" smtClean="0"/>
              <a:t>Επαναληπτικές μέθοδοι</a:t>
            </a:r>
          </a:p>
          <a:p>
            <a:pPr lvl="2">
              <a:lnSpc>
                <a:spcPct val="90000"/>
              </a:lnSpc>
            </a:pPr>
            <a:r>
              <a:rPr lang="en-US" altLang="el-GR" sz="2800" smtClean="0"/>
              <a:t>Jacobi</a:t>
            </a:r>
          </a:p>
          <a:p>
            <a:pPr lvl="2">
              <a:lnSpc>
                <a:spcPct val="90000"/>
              </a:lnSpc>
            </a:pPr>
            <a:r>
              <a:rPr lang="en-US" altLang="el-GR" sz="2800" smtClean="0"/>
              <a:t>Gauss-Seidel</a:t>
            </a:r>
            <a:endParaRPr lang="el-GR" altLang="el-GR" sz="2800" smtClean="0"/>
          </a:p>
          <a:p>
            <a:pPr lvl="1">
              <a:lnSpc>
                <a:spcPct val="90000"/>
              </a:lnSpc>
            </a:pPr>
            <a:r>
              <a:rPr lang="el-GR" altLang="el-GR" smtClean="0"/>
              <a:t>κ.ά. </a:t>
            </a:r>
            <a:endParaRPr lang="en-GB" altLang="el-GR" smtClean="0"/>
          </a:p>
          <a:p>
            <a:endParaRPr lang="el-GR" altLang="el-GR" smtClean="0"/>
          </a:p>
        </p:txBody>
      </p:sp>
      <p:sp>
        <p:nvSpPr>
          <p:cNvPr id="4" name="Slide Number Placeholder 3"/>
          <p:cNvSpPr>
            <a:spLocks noGrp="1"/>
          </p:cNvSpPr>
          <p:nvPr>
            <p:ph type="sldNum" sz="quarter" idx="10"/>
          </p:nvPr>
        </p:nvSpPr>
        <p:spPr/>
        <p:txBody>
          <a:bodyPr/>
          <a:lstStyle/>
          <a:p>
            <a:pPr>
              <a:defRPr/>
            </a:pPr>
            <a:fld id="{FD69FF7B-878F-4AE6-A9D0-B4EC4F0C3626}" type="slidenum">
              <a:rPr lang="el-GR"/>
              <a:pPr>
                <a:defRPr/>
              </a:pPr>
              <a:t>96</a:t>
            </a:fld>
            <a:endParaRPr lang="el-GR"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dirty="0">
                <a:solidFill>
                  <a:schemeClr val="accent1">
                    <a:lumMod val="50000"/>
                  </a:schemeClr>
                </a:solidFill>
              </a:rPr>
              <a:t>Παράδειγμα: Επίλυση Γραμμικού Συστήματος Εξισώσεων </a:t>
            </a:r>
            <a:r>
              <a:rPr lang="el-GR" dirty="0" smtClean="0">
                <a:solidFill>
                  <a:schemeClr val="accent1">
                    <a:lumMod val="50000"/>
                  </a:schemeClr>
                </a:solidFill>
              </a:rPr>
              <a:t>(3)</a:t>
            </a:r>
            <a:endParaRPr lang="el-GR" dirty="0"/>
          </a:p>
        </p:txBody>
      </p:sp>
      <p:sp>
        <p:nvSpPr>
          <p:cNvPr id="3" name="Content Placeholder 2"/>
          <p:cNvSpPr>
            <a:spLocks noGrp="1"/>
          </p:cNvSpPr>
          <p:nvPr>
            <p:ph idx="1"/>
          </p:nvPr>
        </p:nvSpPr>
        <p:spPr/>
        <p:txBody>
          <a:bodyPr/>
          <a:lstStyle/>
          <a:p>
            <a:pPr>
              <a:lnSpc>
                <a:spcPct val="90000"/>
              </a:lnSpc>
              <a:defRPr/>
            </a:pPr>
            <a:r>
              <a:rPr lang="el-GR" sz="2400" dirty="0"/>
              <a:t>Κριτήρια επιλογής μεθόδου:</a:t>
            </a:r>
          </a:p>
          <a:p>
            <a:pPr lvl="1">
              <a:lnSpc>
                <a:spcPct val="90000"/>
              </a:lnSpc>
              <a:defRPr/>
            </a:pPr>
            <a:r>
              <a:rPr lang="el-GR" sz="2000" b="1" dirty="0">
                <a:solidFill>
                  <a:schemeClr val="accent1">
                    <a:lumMod val="50000"/>
                  </a:schemeClr>
                </a:solidFill>
              </a:rPr>
              <a:t>Γενικά:</a:t>
            </a:r>
          </a:p>
          <a:p>
            <a:pPr lvl="2">
              <a:lnSpc>
                <a:spcPct val="90000"/>
              </a:lnSpc>
              <a:defRPr/>
            </a:pPr>
            <a:r>
              <a:rPr lang="el-GR" dirty="0"/>
              <a:t>Πολυπλοκότητα (υπολογιστική, μνήμης, υλοποίησης)</a:t>
            </a:r>
          </a:p>
          <a:p>
            <a:pPr lvl="2">
              <a:lnSpc>
                <a:spcPct val="90000"/>
              </a:lnSpc>
              <a:defRPr/>
            </a:pPr>
            <a:r>
              <a:rPr lang="el-GR" dirty="0"/>
              <a:t>Ταχύτητα σύγκλισης (για επαναληπτικές μεθόδους)</a:t>
            </a:r>
          </a:p>
          <a:p>
            <a:pPr lvl="2">
              <a:lnSpc>
                <a:spcPct val="90000"/>
              </a:lnSpc>
              <a:defRPr/>
            </a:pPr>
            <a:r>
              <a:rPr lang="el-GR" dirty="0"/>
              <a:t>Ακρίβεια</a:t>
            </a:r>
          </a:p>
          <a:p>
            <a:pPr lvl="2">
              <a:lnSpc>
                <a:spcPct val="90000"/>
              </a:lnSpc>
              <a:defRPr/>
            </a:pPr>
            <a:r>
              <a:rPr lang="el-GR" dirty="0"/>
              <a:t>Ανθεκτικότητα σε αριθμητικά σφάλματα (αναπαράστασης δεδομένων και πράξεων)</a:t>
            </a:r>
          </a:p>
          <a:p>
            <a:pPr lvl="1">
              <a:lnSpc>
                <a:spcPct val="90000"/>
              </a:lnSpc>
              <a:defRPr/>
            </a:pPr>
            <a:r>
              <a:rPr lang="el-GR" sz="2000" b="1" dirty="0">
                <a:solidFill>
                  <a:srgbClr val="C00000"/>
                </a:solidFill>
              </a:rPr>
              <a:t>Εξαρτώμενα από το συγκεκριμένο πρόβλημα:</a:t>
            </a:r>
          </a:p>
          <a:p>
            <a:pPr lvl="2">
              <a:lnSpc>
                <a:spcPct val="90000"/>
              </a:lnSpc>
              <a:defRPr/>
            </a:pPr>
            <a:r>
              <a:rPr lang="el-GR" dirty="0"/>
              <a:t>Κατάσταση του πίνακα του συστήματος</a:t>
            </a:r>
          </a:p>
          <a:p>
            <a:pPr lvl="2">
              <a:lnSpc>
                <a:spcPct val="90000"/>
              </a:lnSpc>
              <a:defRPr/>
            </a:pPr>
            <a:r>
              <a:rPr lang="el-GR" dirty="0"/>
              <a:t>Πλήθος μηδενικών στοιχείων του πίνακα</a:t>
            </a:r>
          </a:p>
          <a:p>
            <a:pPr lvl="2">
              <a:lnSpc>
                <a:spcPct val="90000"/>
              </a:lnSpc>
              <a:defRPr/>
            </a:pPr>
            <a:r>
              <a:rPr lang="el-GR" dirty="0"/>
              <a:t>Διαστάσεις του προβλήματος </a:t>
            </a:r>
            <a:endParaRPr lang="en-US" dirty="0"/>
          </a:p>
          <a:p>
            <a:pPr lvl="2">
              <a:lnSpc>
                <a:spcPct val="90000"/>
              </a:lnSpc>
              <a:defRPr/>
            </a:pPr>
            <a:r>
              <a:rPr lang="el-GR" dirty="0"/>
              <a:t>Τυχόν συμμετρίες στον πίνακα, κ.ά. </a:t>
            </a:r>
          </a:p>
          <a:p>
            <a:pPr>
              <a:defRPr/>
            </a:pPr>
            <a:endParaRPr lang="el-GR" dirty="0"/>
          </a:p>
        </p:txBody>
      </p:sp>
      <p:sp>
        <p:nvSpPr>
          <p:cNvPr id="4" name="Slide Number Placeholder 3"/>
          <p:cNvSpPr>
            <a:spLocks noGrp="1"/>
          </p:cNvSpPr>
          <p:nvPr>
            <p:ph type="sldNum" sz="quarter" idx="10"/>
          </p:nvPr>
        </p:nvSpPr>
        <p:spPr/>
        <p:txBody>
          <a:bodyPr/>
          <a:lstStyle/>
          <a:p>
            <a:pPr>
              <a:defRPr/>
            </a:pPr>
            <a:fld id="{7CA00BF2-DBD3-4488-BD72-E55A35E4C5BA}" type="slidenum">
              <a:rPr lang="el-GR"/>
              <a:pPr>
                <a:defRPr/>
              </a:pPr>
              <a:t>97</a:t>
            </a:fld>
            <a:endParaRPr lang="el-GR"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Grp="1" noChangeArrowheads="1"/>
          </p:cNvSpPr>
          <p:nvPr>
            <p:ph type="title"/>
          </p:nvPr>
        </p:nvSpPr>
        <p:spPr/>
        <p:txBody>
          <a:bodyPr/>
          <a:lstStyle/>
          <a:p>
            <a:pPr eaLnBrk="1" hangingPunct="1">
              <a:defRPr/>
            </a:pPr>
            <a:r>
              <a:rPr lang="en-US" altLang="ar-SA" dirty="0" smtClean="0">
                <a:solidFill>
                  <a:schemeClr val="accent1">
                    <a:lumMod val="50000"/>
                  </a:schemeClr>
                </a:solidFill>
              </a:rPr>
              <a:t>Cramer’s Rule is Not Practical</a:t>
            </a:r>
          </a:p>
        </p:txBody>
      </p:sp>
      <p:graphicFrame>
        <p:nvGraphicFramePr>
          <p:cNvPr id="62467" name="Object 3"/>
          <p:cNvGraphicFramePr>
            <a:graphicFrameLocks noChangeAspect="1"/>
          </p:cNvGraphicFramePr>
          <p:nvPr/>
        </p:nvGraphicFramePr>
        <p:xfrm>
          <a:off x="827088" y="1125538"/>
          <a:ext cx="7424737" cy="4686300"/>
        </p:xfrm>
        <a:graphic>
          <a:graphicData uri="http://schemas.openxmlformats.org/presentationml/2006/ole">
            <mc:AlternateContent xmlns:mc="http://schemas.openxmlformats.org/markup-compatibility/2006">
              <mc:Choice xmlns:v="urn:schemas-microsoft-com:vml" Requires="v">
                <p:oleObj spid="_x0000_s62539" name="Equation" r:id="rId4" imgW="4025900" imgH="2540000" progId="Equation.DSMT4">
                  <p:embed/>
                </p:oleObj>
              </mc:Choice>
              <mc:Fallback>
                <p:oleObj name="Equation" r:id="rId4" imgW="4025900" imgH="254000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1125538"/>
                        <a:ext cx="7424737" cy="4686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Slide Number Placeholder 1"/>
          <p:cNvSpPr>
            <a:spLocks noGrp="1"/>
          </p:cNvSpPr>
          <p:nvPr>
            <p:ph type="sldNum" sz="quarter" idx="10"/>
          </p:nvPr>
        </p:nvSpPr>
        <p:spPr/>
        <p:txBody>
          <a:bodyPr/>
          <a:lstStyle/>
          <a:p>
            <a:pPr>
              <a:defRPr/>
            </a:pPr>
            <a:fld id="{345C09AD-C5B0-494E-AEB9-70DB41226191}" type="slidenum">
              <a:rPr lang="el-GR" smtClean="0"/>
              <a:pPr>
                <a:defRPr/>
              </a:pPr>
              <a:t>98</a:t>
            </a:fld>
            <a:endParaRPr lang="el-GR"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dirty="0">
                <a:solidFill>
                  <a:schemeClr val="accent1">
                    <a:lumMod val="50000"/>
                  </a:schemeClr>
                </a:solidFill>
              </a:rPr>
              <a:t>Παράδειγμα: Επίλυση Γραμμικού Συστήματος Εξισώσεων </a:t>
            </a:r>
            <a:r>
              <a:rPr lang="el-GR" dirty="0" smtClean="0">
                <a:solidFill>
                  <a:schemeClr val="accent1">
                    <a:lumMod val="50000"/>
                  </a:schemeClr>
                </a:solidFill>
              </a:rPr>
              <a:t>(4)</a:t>
            </a:r>
            <a:endParaRPr lang="el-GR" dirty="0"/>
          </a:p>
        </p:txBody>
      </p:sp>
      <p:sp>
        <p:nvSpPr>
          <p:cNvPr id="4" name="Slide Number Placeholder 3"/>
          <p:cNvSpPr>
            <a:spLocks noGrp="1"/>
          </p:cNvSpPr>
          <p:nvPr>
            <p:ph type="sldNum" sz="quarter" idx="10"/>
          </p:nvPr>
        </p:nvSpPr>
        <p:spPr/>
        <p:txBody>
          <a:bodyPr/>
          <a:lstStyle/>
          <a:p>
            <a:pPr>
              <a:defRPr/>
            </a:pPr>
            <a:fld id="{9C791A63-B737-4483-887E-1EF9A091B229}" type="slidenum">
              <a:rPr lang="el-GR"/>
              <a:pPr>
                <a:defRPr/>
              </a:pPr>
              <a:t>99</a:t>
            </a:fld>
            <a:endParaRPr lang="el-GR" dirty="0"/>
          </a:p>
        </p:txBody>
      </p:sp>
      <p:sp>
        <p:nvSpPr>
          <p:cNvPr id="63492" name="Rectangle 3"/>
          <p:cNvSpPr txBox="1">
            <a:spLocks noChangeArrowheads="1"/>
          </p:cNvSpPr>
          <p:nvPr/>
        </p:nvSpPr>
        <p:spPr bwMode="auto">
          <a:xfrm>
            <a:off x="668338" y="1341438"/>
            <a:ext cx="8001000" cy="432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2800">
                <a:solidFill>
                  <a:schemeClr val="tx1"/>
                </a:solidFill>
                <a:latin typeface="Comic Sans MS" pitchFamily="66" charset="0"/>
              </a:defRPr>
            </a:lvl1pPr>
            <a:lvl2pPr marL="742950" indent="-285750" eaLnBrk="0" hangingPunct="0">
              <a:spcBef>
                <a:spcPct val="20000"/>
              </a:spcBef>
              <a:buChar char="–"/>
              <a:defRPr sz="2400">
                <a:solidFill>
                  <a:schemeClr val="tx1"/>
                </a:solidFill>
                <a:latin typeface="Comic Sans MS" pitchFamily="66" charset="0"/>
              </a:defRPr>
            </a:lvl2pPr>
            <a:lvl3pPr marL="1143000" indent="-228600" eaLnBrk="0" hangingPunct="0">
              <a:spcBef>
                <a:spcPct val="20000"/>
              </a:spcBef>
              <a:buChar char="•"/>
              <a:defRPr sz="2400">
                <a:solidFill>
                  <a:schemeClr val="tx1"/>
                </a:solidFill>
                <a:latin typeface="Comic Sans MS" pitchFamily="66" charset="0"/>
              </a:defRPr>
            </a:lvl3pPr>
            <a:lvl4pPr marL="1600200" indent="-228600" eaLnBrk="0" hangingPunct="0">
              <a:spcBef>
                <a:spcPct val="20000"/>
              </a:spcBef>
              <a:buChar char="–"/>
              <a:defRPr sz="2400">
                <a:solidFill>
                  <a:schemeClr val="tx1"/>
                </a:solidFill>
                <a:latin typeface="Comic Sans MS" pitchFamily="66" charset="0"/>
              </a:defRPr>
            </a:lvl4pPr>
            <a:lvl5pPr marL="2057400" indent="-228600" eaLnBrk="0" hangingPunct="0">
              <a:spcBef>
                <a:spcPct val="20000"/>
              </a:spcBef>
              <a:buChar char="»"/>
              <a:defRPr sz="2400">
                <a:solidFill>
                  <a:schemeClr val="tx1"/>
                </a:solidFill>
                <a:latin typeface="Comic Sans MS" pitchFamily="66" charset="0"/>
              </a:defRPr>
            </a:lvl5pPr>
            <a:lvl6pPr marL="2514600" indent="-228600" eaLnBrk="0" fontAlgn="base" hangingPunct="0">
              <a:spcBef>
                <a:spcPct val="20000"/>
              </a:spcBef>
              <a:spcAft>
                <a:spcPct val="0"/>
              </a:spcAft>
              <a:buChar char="»"/>
              <a:defRPr sz="2400">
                <a:solidFill>
                  <a:schemeClr val="tx1"/>
                </a:solidFill>
                <a:latin typeface="Comic Sans MS" pitchFamily="66" charset="0"/>
              </a:defRPr>
            </a:lvl6pPr>
            <a:lvl7pPr marL="2971800" indent="-228600" eaLnBrk="0" fontAlgn="base" hangingPunct="0">
              <a:spcBef>
                <a:spcPct val="20000"/>
              </a:spcBef>
              <a:spcAft>
                <a:spcPct val="0"/>
              </a:spcAft>
              <a:buChar char="»"/>
              <a:defRPr sz="2400">
                <a:solidFill>
                  <a:schemeClr val="tx1"/>
                </a:solidFill>
                <a:latin typeface="Comic Sans MS" pitchFamily="66" charset="0"/>
              </a:defRPr>
            </a:lvl7pPr>
            <a:lvl8pPr marL="3429000" indent="-228600" eaLnBrk="0" fontAlgn="base" hangingPunct="0">
              <a:spcBef>
                <a:spcPct val="20000"/>
              </a:spcBef>
              <a:spcAft>
                <a:spcPct val="0"/>
              </a:spcAft>
              <a:buChar char="»"/>
              <a:defRPr sz="2400">
                <a:solidFill>
                  <a:schemeClr val="tx1"/>
                </a:solidFill>
                <a:latin typeface="Comic Sans MS" pitchFamily="66" charset="0"/>
              </a:defRPr>
            </a:lvl8pPr>
            <a:lvl9pPr marL="3886200" indent="-228600" eaLnBrk="0" fontAlgn="base" hangingPunct="0">
              <a:spcBef>
                <a:spcPct val="20000"/>
              </a:spcBef>
              <a:spcAft>
                <a:spcPct val="0"/>
              </a:spcAft>
              <a:buChar char="»"/>
              <a:defRPr sz="2400">
                <a:solidFill>
                  <a:schemeClr val="tx1"/>
                </a:solidFill>
                <a:latin typeface="Comic Sans MS" pitchFamily="66" charset="0"/>
              </a:defRPr>
            </a:lvl9pPr>
          </a:lstStyle>
          <a:p>
            <a:r>
              <a:rPr lang="el-GR" altLang="el-GR" sz="2000">
                <a:latin typeface="Arno Pro Caption" pitchFamily="18" charset="0"/>
              </a:rPr>
              <a:t>Π.χ. Επίλυση του συστήματος</a:t>
            </a:r>
          </a:p>
          <a:p>
            <a:endParaRPr lang="el-GR" altLang="el-GR" sz="2000">
              <a:latin typeface="Arno Pro Caption" pitchFamily="18" charset="0"/>
            </a:endParaRPr>
          </a:p>
          <a:p>
            <a:endParaRPr lang="el-GR" altLang="el-GR" sz="2000">
              <a:latin typeface="Arno Pro Caption" pitchFamily="18" charset="0"/>
            </a:endParaRPr>
          </a:p>
          <a:p>
            <a:endParaRPr lang="el-GR" altLang="el-GR" sz="2000">
              <a:latin typeface="Arno Pro Caption" pitchFamily="18" charset="0"/>
            </a:endParaRPr>
          </a:p>
          <a:p>
            <a:endParaRPr lang="el-GR" altLang="el-GR" sz="2000">
              <a:latin typeface="Arno Pro Caption" pitchFamily="18" charset="0"/>
            </a:endParaRPr>
          </a:p>
          <a:p>
            <a:pPr>
              <a:buFont typeface="Wingdings" pitchFamily="2" charset="2"/>
              <a:buNone/>
            </a:pPr>
            <a:r>
              <a:rPr lang="el-GR" altLang="el-GR" sz="2000">
                <a:latin typeface="Arno Pro Caption" pitchFamily="18" charset="0"/>
              </a:rPr>
              <a:t>	</a:t>
            </a:r>
          </a:p>
          <a:p>
            <a:pPr>
              <a:buFont typeface="Wingdings" pitchFamily="2" charset="2"/>
              <a:buNone/>
            </a:pPr>
            <a:r>
              <a:rPr lang="el-GR" altLang="el-GR" sz="2000">
                <a:latin typeface="Arno Pro Caption" pitchFamily="18" charset="0"/>
              </a:rPr>
              <a:t>με 4 σημαντικά ψηφία</a:t>
            </a:r>
          </a:p>
          <a:p>
            <a:endParaRPr lang="el-GR" altLang="el-GR" sz="2000">
              <a:latin typeface="Arno Pro Caption" pitchFamily="18" charset="0"/>
            </a:endParaRPr>
          </a:p>
          <a:p>
            <a:r>
              <a:rPr lang="el-GR" altLang="el-GR" sz="2000">
                <a:latin typeface="Arno Pro Caption" pitchFamily="18" charset="0"/>
              </a:rPr>
              <a:t>Ακριβής λύση (με 4 ψηφία): </a:t>
            </a:r>
          </a:p>
          <a:p>
            <a:r>
              <a:rPr lang="el-GR" altLang="el-GR" sz="2000">
                <a:latin typeface="Arno Pro Caption" pitchFamily="18" charset="0"/>
              </a:rPr>
              <a:t>Απλή μέθοδος </a:t>
            </a:r>
            <a:r>
              <a:rPr lang="en-US" altLang="el-GR" sz="2000">
                <a:latin typeface="Arno Pro Caption" pitchFamily="18" charset="0"/>
              </a:rPr>
              <a:t>Gauss:</a:t>
            </a:r>
            <a:r>
              <a:rPr lang="el-GR" altLang="el-GR" sz="2000">
                <a:latin typeface="Arno Pro Caption" pitchFamily="18" charset="0"/>
              </a:rPr>
              <a:t> </a:t>
            </a:r>
            <a:endParaRPr lang="en-US" altLang="el-GR" sz="2000">
              <a:latin typeface="Arno Pro Caption" pitchFamily="18" charset="0"/>
            </a:endParaRPr>
          </a:p>
          <a:p>
            <a:r>
              <a:rPr lang="el-GR" altLang="el-GR" sz="2000">
                <a:latin typeface="Arno Pro Caption" pitchFamily="18" charset="0"/>
              </a:rPr>
              <a:t>Μέθοδος </a:t>
            </a:r>
            <a:r>
              <a:rPr lang="en-US" altLang="el-GR" sz="2000">
                <a:latin typeface="Arno Pro Caption" pitchFamily="18" charset="0"/>
              </a:rPr>
              <a:t>Gauss </a:t>
            </a:r>
            <a:r>
              <a:rPr lang="el-GR" altLang="el-GR" sz="2000">
                <a:latin typeface="Arno Pro Caption" pitchFamily="18" charset="0"/>
              </a:rPr>
              <a:t>με μερική οδήγηση: </a:t>
            </a:r>
          </a:p>
        </p:txBody>
      </p:sp>
      <p:graphicFrame>
        <p:nvGraphicFramePr>
          <p:cNvPr id="63493" name="Object 4"/>
          <p:cNvGraphicFramePr>
            <a:graphicFrameLocks noChangeAspect="1"/>
          </p:cNvGraphicFramePr>
          <p:nvPr>
            <p:extLst>
              <p:ext uri="{D42A27DB-BD31-4B8C-83A1-F6EECF244321}">
                <p14:modId xmlns:p14="http://schemas.microsoft.com/office/powerpoint/2010/main" val="2335826775"/>
              </p:ext>
            </p:extLst>
          </p:nvPr>
        </p:nvGraphicFramePr>
        <p:xfrm>
          <a:off x="2233613" y="2085975"/>
          <a:ext cx="4005262" cy="1335088"/>
        </p:xfrm>
        <a:graphic>
          <a:graphicData uri="http://schemas.openxmlformats.org/presentationml/2006/ole">
            <mc:AlternateContent xmlns:mc="http://schemas.openxmlformats.org/markup-compatibility/2006">
              <mc:Choice xmlns:v="urn:schemas-microsoft-com:vml" Requires="v">
                <p:oleObj spid="_x0000_s63777" name="Equation" r:id="rId3" imgW="2133360" imgH="711000" progId="Equation.DSMT4">
                  <p:embed/>
                </p:oleObj>
              </mc:Choice>
              <mc:Fallback>
                <p:oleObj name="Equation" r:id="rId3" imgW="2133360" imgH="711000" progId="Equation.DSMT4">
                  <p:embed/>
                  <p:pic>
                    <p:nvPicPr>
                      <p:cNvPr id="0" name="Object 4"/>
                      <p:cNvPicPr>
                        <a:picLocks noChangeAspect="1" noChangeArrowheads="1"/>
                      </p:cNvPicPr>
                      <p:nvPr/>
                    </p:nvPicPr>
                    <p:blipFill>
                      <a:blip r:embed="rId4"/>
                      <a:srcRect/>
                      <a:stretch>
                        <a:fillRect/>
                      </a:stretch>
                    </p:blipFill>
                    <p:spPr bwMode="auto">
                      <a:xfrm>
                        <a:off x="2233613" y="2085975"/>
                        <a:ext cx="4005262" cy="1335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3494" name="Object 5"/>
          <p:cNvGraphicFramePr>
            <a:graphicFrameLocks noChangeAspect="1"/>
          </p:cNvGraphicFramePr>
          <p:nvPr/>
        </p:nvGraphicFramePr>
        <p:xfrm>
          <a:off x="4476750" y="4508500"/>
          <a:ext cx="4283075" cy="519113"/>
        </p:xfrm>
        <a:graphic>
          <a:graphicData uri="http://schemas.openxmlformats.org/presentationml/2006/ole">
            <mc:AlternateContent xmlns:mc="http://schemas.openxmlformats.org/markup-compatibility/2006">
              <mc:Choice xmlns:v="urn:schemas-microsoft-com:vml" Requires="v">
                <p:oleObj spid="_x0000_s63778" name="Equation" r:id="rId5" imgW="1993900" imgH="241300" progId="Equation.3">
                  <p:embed/>
                </p:oleObj>
              </mc:Choice>
              <mc:Fallback>
                <p:oleObj name="Equation" r:id="rId5" imgW="1993900" imgH="2413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6750" y="4508500"/>
                        <a:ext cx="428307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3495" name="Object 6"/>
          <p:cNvGraphicFramePr>
            <a:graphicFrameLocks noChangeAspect="1"/>
          </p:cNvGraphicFramePr>
          <p:nvPr/>
        </p:nvGraphicFramePr>
        <p:xfrm>
          <a:off x="4464050" y="5300663"/>
          <a:ext cx="4392613" cy="519112"/>
        </p:xfrm>
        <a:graphic>
          <a:graphicData uri="http://schemas.openxmlformats.org/presentationml/2006/ole">
            <mc:AlternateContent xmlns:mc="http://schemas.openxmlformats.org/markup-compatibility/2006">
              <mc:Choice xmlns:v="urn:schemas-microsoft-com:vml" Requires="v">
                <p:oleObj spid="_x0000_s63779" name="Equation" r:id="rId7" imgW="2044700" imgH="241300" progId="Equation.3">
                  <p:embed/>
                </p:oleObj>
              </mc:Choice>
              <mc:Fallback>
                <p:oleObj name="Equation" r:id="rId7" imgW="2044700" imgH="24130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64050" y="5300663"/>
                        <a:ext cx="4392613"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3496" name="Object 7"/>
          <p:cNvGraphicFramePr>
            <a:graphicFrameLocks noChangeAspect="1"/>
          </p:cNvGraphicFramePr>
          <p:nvPr/>
        </p:nvGraphicFramePr>
        <p:xfrm>
          <a:off x="4464050" y="4076700"/>
          <a:ext cx="4229100" cy="519113"/>
        </p:xfrm>
        <a:graphic>
          <a:graphicData uri="http://schemas.openxmlformats.org/presentationml/2006/ole">
            <mc:AlternateContent xmlns:mc="http://schemas.openxmlformats.org/markup-compatibility/2006">
              <mc:Choice xmlns:v="urn:schemas-microsoft-com:vml" Requires="v">
                <p:oleObj spid="_x0000_s63780" name="Equation" r:id="rId9" imgW="1968500" imgH="241300" progId="Equation.3">
                  <p:embed/>
                </p:oleObj>
              </mc:Choice>
              <mc:Fallback>
                <p:oleObj name="Equation" r:id="rId9" imgW="1968500" imgH="241300" progId="Equation.3">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64050" y="4076700"/>
                        <a:ext cx="42291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Προεπιλεγμένη σχεδίαση">
  <a:themeElements>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Προεπιλεγμένη σχεδίαση">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Προεπιλεγμένη σχεδίαση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1265</TotalTime>
  <Words>5304</Words>
  <Application>Microsoft Office PowerPoint</Application>
  <PresentationFormat>On-screen Show (4:3)</PresentationFormat>
  <Paragraphs>729</Paragraphs>
  <Slides>99</Slides>
  <Notes>28</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3</vt:i4>
      </vt:variant>
      <vt:variant>
        <vt:lpstr>Slide Titles</vt:lpstr>
      </vt:variant>
      <vt:variant>
        <vt:i4>99</vt:i4>
      </vt:variant>
    </vt:vector>
  </HeadingPairs>
  <TitlesOfParts>
    <vt:vector size="115" baseType="lpstr">
      <vt:lpstr>MS PGothic</vt:lpstr>
      <vt:lpstr>Arial</vt:lpstr>
      <vt:lpstr>Arno Pro Caption</vt:lpstr>
      <vt:lpstr>Calibri</vt:lpstr>
      <vt:lpstr>Comic Sans MS</vt:lpstr>
      <vt:lpstr>Courier New</vt:lpstr>
      <vt:lpstr>Geneva</vt:lpstr>
      <vt:lpstr>Microsoft Sans Serif</vt:lpstr>
      <vt:lpstr>新細明體</vt:lpstr>
      <vt:lpstr>Times New Roman</vt:lpstr>
      <vt:lpstr>Verdana</vt:lpstr>
      <vt:lpstr>Wingdings</vt:lpstr>
      <vt:lpstr>Προεπιλεγμένη σχεδίαση</vt:lpstr>
      <vt:lpstr>MathType 7.0 Equation</vt:lpstr>
      <vt:lpstr>Equation</vt:lpstr>
      <vt:lpstr>Clip</vt:lpstr>
      <vt:lpstr>ΑΡΙΘΜΗΤΙΚΗ ΑΝΑΛΥΣΗ</vt:lpstr>
      <vt:lpstr>1. ΕΙΣΑΓΩΓΗ</vt:lpstr>
      <vt:lpstr>Scientific Computing</vt:lpstr>
      <vt:lpstr>PowerPoint Presentation</vt:lpstr>
      <vt:lpstr>Exponential Technologies</vt:lpstr>
      <vt:lpstr>Νόμος του Moore</vt:lpstr>
      <vt:lpstr>PowerPoint Presentation</vt:lpstr>
      <vt:lpstr>PowerPoint Presentation</vt:lpstr>
      <vt:lpstr>Industry 4.0</vt:lpstr>
      <vt:lpstr>PowerPoint Presentation</vt:lpstr>
      <vt:lpstr>Exponential Technologies in Manufacturing</vt:lpstr>
      <vt:lpstr>A snapshot of exponential technologies</vt:lpstr>
      <vt:lpstr>THE INDUSTRIAL INTERNET OF THINGS</vt:lpstr>
      <vt:lpstr>CYBERSECURITY</vt:lpstr>
      <vt:lpstr>Current applications</vt:lpstr>
      <vt:lpstr>ADDITIVE MANUFACTURING</vt:lpstr>
      <vt:lpstr>PowerPoint Presentation</vt:lpstr>
      <vt:lpstr>Digital twin</vt:lpstr>
      <vt:lpstr>Why are manufacturers slow to adopt exponential technologies?</vt:lpstr>
      <vt:lpstr>3. Talent constraints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 10 Skills to be relevant in Industry 4.0</vt:lpstr>
      <vt:lpstr>PowerPoint Presentation</vt:lpstr>
      <vt:lpstr>Τι είναι η Αριθμητική Ανάλυση;</vt:lpstr>
      <vt:lpstr>PowerPoint Presentation</vt:lpstr>
      <vt:lpstr>PowerPoint Presentation</vt:lpstr>
      <vt:lpstr>Numerical methods &amp; applications</vt:lpstr>
      <vt:lpstr>Computing Efficiency</vt:lpstr>
      <vt:lpstr>A Small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Numerical Disasters</vt:lpstr>
      <vt:lpstr>PowerPoint Presentation</vt:lpstr>
      <vt:lpstr>PowerPoint Presentation</vt:lpstr>
      <vt:lpstr>Why You Need to Learn Numerical Methods?</vt:lpstr>
      <vt:lpstr>Why use Numerical Methods?</vt:lpstr>
      <vt:lpstr>How high does a rocket go?</vt:lpstr>
      <vt:lpstr>Example: seismic wave propagation</vt:lpstr>
      <vt:lpstr>Finite Elements – Examples</vt:lpstr>
      <vt:lpstr>Research Framework</vt:lpstr>
      <vt:lpstr>PowerPoint Presentation</vt:lpstr>
      <vt:lpstr>1. Solving Equations</vt:lpstr>
      <vt:lpstr>2. Systems of Equations</vt:lpstr>
      <vt:lpstr>3. Interpolation</vt:lpstr>
      <vt:lpstr>4. Numerical Differentiation and Integration</vt:lpstr>
      <vt:lpstr>5. Boundary Value Problems</vt:lpstr>
      <vt:lpstr>6. Partial Differential Equations</vt:lpstr>
      <vt:lpstr>7. Eigenvalues and Singular Values</vt:lpstr>
      <vt:lpstr>Mathematical Modeling</vt:lpstr>
      <vt:lpstr>Mathematical Modeling</vt:lpstr>
      <vt:lpstr>PowerPoint Presentation</vt:lpstr>
      <vt:lpstr>Example: Industry</vt:lpstr>
      <vt:lpstr>PowerPoint Presentation</vt:lpstr>
      <vt:lpstr>PowerPoint Presentation</vt:lpstr>
      <vt:lpstr>Engine Thermal Analysis</vt:lpstr>
      <vt:lpstr>Mathematical Modeling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Design of Yacht Appendages</vt:lpstr>
      <vt:lpstr>Sail analysis</vt:lpstr>
      <vt:lpstr>Flow around spinnaker and mainsail</vt:lpstr>
      <vt:lpstr>Computational Cost</vt:lpstr>
      <vt:lpstr>PowerPoint Presentation</vt:lpstr>
      <vt:lpstr>PowerPoint Presentation</vt:lpstr>
      <vt:lpstr>Mathematical Background</vt:lpstr>
      <vt:lpstr>PowerPoint Presentation</vt:lpstr>
      <vt:lpstr>Παράδειγμα: Επίλυση Γραμμικού Συστήματος Εξισώσεων (1)</vt:lpstr>
      <vt:lpstr>Παράδειγμα: Επίλυση Γραμμικού Συστήματος Εξισώσεων (2)</vt:lpstr>
      <vt:lpstr>Παράδειγμα: Επίλυση Γραμμικού Συστήματος Εξισώσεων (3)</vt:lpstr>
      <vt:lpstr>Cramer’s Rule is Not Practical</vt:lpstr>
      <vt:lpstr>Παράδειγμα: Επίλυση Γραμμικού Συστήματος Εξισώσεων (4)</vt:lpstr>
    </vt:vector>
  </TitlesOfParts>
  <Company>ΒΕΡΕΝΙΚΗ</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ΣΤΕΦΑΝΟΣ</dc:creator>
  <cp:lastModifiedBy>Λογαριασμός Microsoft</cp:lastModifiedBy>
  <cp:revision>169</cp:revision>
  <dcterms:created xsi:type="dcterms:W3CDTF">2003-09-21T16:57:34Z</dcterms:created>
  <dcterms:modified xsi:type="dcterms:W3CDTF">2024-02-25T06:34:15Z</dcterms:modified>
</cp:coreProperties>
</file>