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8"/>
  </p:notesMasterIdLst>
  <p:handoutMasterIdLst>
    <p:handoutMasterId r:id="rId59"/>
  </p:handoutMasterIdLst>
  <p:sldIdLst>
    <p:sldId id="270" r:id="rId2"/>
    <p:sldId id="271" r:id="rId3"/>
    <p:sldId id="272" r:id="rId4"/>
    <p:sldId id="273" r:id="rId5"/>
    <p:sldId id="274" r:id="rId6"/>
    <p:sldId id="275" r:id="rId7"/>
    <p:sldId id="318" r:id="rId8"/>
    <p:sldId id="341" r:id="rId9"/>
    <p:sldId id="342" r:id="rId10"/>
    <p:sldId id="343" r:id="rId11"/>
    <p:sldId id="319" r:id="rId12"/>
    <p:sldId id="320" r:id="rId13"/>
    <p:sldId id="323" r:id="rId14"/>
    <p:sldId id="324" r:id="rId15"/>
    <p:sldId id="325" r:id="rId16"/>
    <p:sldId id="322" r:id="rId17"/>
    <p:sldId id="326" r:id="rId18"/>
    <p:sldId id="327" r:id="rId19"/>
    <p:sldId id="328" r:id="rId20"/>
    <p:sldId id="329" r:id="rId21"/>
    <p:sldId id="330" r:id="rId22"/>
    <p:sldId id="331" r:id="rId23"/>
    <p:sldId id="332" r:id="rId24"/>
    <p:sldId id="333" r:id="rId25"/>
    <p:sldId id="334" r:id="rId26"/>
    <p:sldId id="335" r:id="rId27"/>
    <p:sldId id="338" r:id="rId28"/>
    <p:sldId id="339" r:id="rId29"/>
    <p:sldId id="340"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359" r:id="rId48"/>
    <p:sldId id="295" r:id="rId49"/>
    <p:sldId id="352" r:id="rId50"/>
    <p:sldId id="358" r:id="rId51"/>
    <p:sldId id="296" r:id="rId52"/>
    <p:sldId id="297" r:id="rId53"/>
    <p:sldId id="298" r:id="rId54"/>
    <p:sldId id="299" r:id="rId55"/>
    <p:sldId id="300" r:id="rId56"/>
    <p:sldId id="301" r:id="rId5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111" d="100"/>
          <a:sy n="111" d="100"/>
        </p:scale>
        <p:origin x="510" y="10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2/20/2022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2/20/2022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a:extLst>
              <a:ext uri="{FF2B5EF4-FFF2-40B4-BE49-F238E27FC236}">
                <a16:creationId xmlns:a16="http://schemas.microsoft.com/office/drawing/2014/main" id="{A0C5DED0-C699-4E6D-AFA0-D2758D871617}"/>
              </a:ext>
            </a:extLst>
          </p:cNvPr>
          <p:cNvSpPr>
            <a:spLocks noGrp="1" noRot="1" noChangeAspect="1" noTextEdit="1"/>
          </p:cNvSpPr>
          <p:nvPr>
            <p:ph type="sldImg"/>
          </p:nvPr>
        </p:nvSpPr>
        <p:spPr>
          <a:ln/>
        </p:spPr>
      </p:sp>
      <p:sp>
        <p:nvSpPr>
          <p:cNvPr id="53251" name="2 - Θέση σημειώσεων">
            <a:extLst>
              <a:ext uri="{FF2B5EF4-FFF2-40B4-BE49-F238E27FC236}">
                <a16:creationId xmlns:a16="http://schemas.microsoft.com/office/drawing/2014/main" id="{5833C0F5-8886-495B-AA66-C08C07982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3252" name="3 - Θέση αριθμού διαφάνειας">
            <a:extLst>
              <a:ext uri="{FF2B5EF4-FFF2-40B4-BE49-F238E27FC236}">
                <a16:creationId xmlns:a16="http://schemas.microsoft.com/office/drawing/2014/main" id="{EE5B7E48-175A-44C5-8123-147985404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27F7E075-BDBF-4AA2-8DCD-58CA3F52BDB2}" type="slidenum">
              <a:rPr lang="el-GR" altLang="en-US" sz="1200"/>
              <a:pPr eaLnBrk="1" hangingPunct="1"/>
              <a:t>1</a:t>
            </a:fld>
            <a:endParaRPr lang="el-GR" altLang="en-US" sz="1200"/>
          </a:p>
        </p:txBody>
      </p:sp>
    </p:spTree>
    <p:extLst>
      <p:ext uri="{BB962C8B-B14F-4D97-AF65-F5344CB8AC3E}">
        <p14:creationId xmlns:p14="http://schemas.microsoft.com/office/powerpoint/2010/main" val="362075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a:extLst>
              <a:ext uri="{FF2B5EF4-FFF2-40B4-BE49-F238E27FC236}">
                <a16:creationId xmlns:a16="http://schemas.microsoft.com/office/drawing/2014/main" id="{A15EBE13-EF99-400E-9637-A9261DB49947}"/>
              </a:ext>
            </a:extLst>
          </p:cNvPr>
          <p:cNvSpPr>
            <a:spLocks noGrp="1" noRot="1" noChangeAspect="1" noTextEdit="1"/>
          </p:cNvSpPr>
          <p:nvPr>
            <p:ph type="sldImg"/>
          </p:nvPr>
        </p:nvSpPr>
        <p:spPr>
          <a:ln/>
        </p:spPr>
      </p:sp>
      <p:sp>
        <p:nvSpPr>
          <p:cNvPr id="62467" name="2 - Θέση σημειώσεων">
            <a:extLst>
              <a:ext uri="{FF2B5EF4-FFF2-40B4-BE49-F238E27FC236}">
                <a16:creationId xmlns:a16="http://schemas.microsoft.com/office/drawing/2014/main" id="{2FEF4407-1947-4B54-B33A-CDF07D85C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2468" name="3 - Θέση αριθμού διαφάνειας">
            <a:extLst>
              <a:ext uri="{FF2B5EF4-FFF2-40B4-BE49-F238E27FC236}">
                <a16:creationId xmlns:a16="http://schemas.microsoft.com/office/drawing/2014/main" id="{15420A45-9533-4099-93E2-7600F8A688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4EF0B11-D57F-4F31-BBCE-2B616E260CBC}" type="slidenum">
              <a:rPr lang="el-GR" altLang="en-US" sz="1200"/>
              <a:pPr eaLnBrk="1" hangingPunct="1"/>
              <a:t>31</a:t>
            </a:fld>
            <a:endParaRPr lang="el-GR" altLang="en-US" sz="1200"/>
          </a:p>
        </p:txBody>
      </p:sp>
    </p:spTree>
    <p:extLst>
      <p:ext uri="{BB962C8B-B14F-4D97-AF65-F5344CB8AC3E}">
        <p14:creationId xmlns:p14="http://schemas.microsoft.com/office/powerpoint/2010/main" val="334015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a:extLst>
              <a:ext uri="{FF2B5EF4-FFF2-40B4-BE49-F238E27FC236}">
                <a16:creationId xmlns:a16="http://schemas.microsoft.com/office/drawing/2014/main" id="{E00F5C09-DBDD-4A8F-8954-A83C4B9625D5}"/>
              </a:ext>
            </a:extLst>
          </p:cNvPr>
          <p:cNvSpPr>
            <a:spLocks noGrp="1" noRot="1" noChangeAspect="1" noTextEdit="1"/>
          </p:cNvSpPr>
          <p:nvPr>
            <p:ph type="sldImg"/>
          </p:nvPr>
        </p:nvSpPr>
        <p:spPr>
          <a:ln/>
        </p:spPr>
      </p:sp>
      <p:sp>
        <p:nvSpPr>
          <p:cNvPr id="63491" name="2 - Θέση σημειώσεων">
            <a:extLst>
              <a:ext uri="{FF2B5EF4-FFF2-40B4-BE49-F238E27FC236}">
                <a16:creationId xmlns:a16="http://schemas.microsoft.com/office/drawing/2014/main" id="{16457480-2A53-45D2-993B-288C44857F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3492" name="3 - Θέση αριθμού διαφάνειας">
            <a:extLst>
              <a:ext uri="{FF2B5EF4-FFF2-40B4-BE49-F238E27FC236}">
                <a16:creationId xmlns:a16="http://schemas.microsoft.com/office/drawing/2014/main" id="{E764C78F-E272-4CA2-AD89-579F1DB9D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A20E7FD-E5B2-459B-9784-1B6DB1F941BE}" type="slidenum">
              <a:rPr lang="el-GR" altLang="en-US" sz="1200"/>
              <a:pPr eaLnBrk="1" hangingPunct="1"/>
              <a:t>32</a:t>
            </a:fld>
            <a:endParaRPr lang="el-GR" altLang="en-US" sz="1200"/>
          </a:p>
        </p:txBody>
      </p:sp>
    </p:spTree>
    <p:extLst>
      <p:ext uri="{BB962C8B-B14F-4D97-AF65-F5344CB8AC3E}">
        <p14:creationId xmlns:p14="http://schemas.microsoft.com/office/powerpoint/2010/main" val="130694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a:extLst>
              <a:ext uri="{FF2B5EF4-FFF2-40B4-BE49-F238E27FC236}">
                <a16:creationId xmlns:a16="http://schemas.microsoft.com/office/drawing/2014/main" id="{5C29EB3E-9109-494A-8C7A-682F16709F0C}"/>
              </a:ext>
            </a:extLst>
          </p:cNvPr>
          <p:cNvSpPr>
            <a:spLocks noGrp="1" noRot="1" noChangeAspect="1" noTextEdit="1"/>
          </p:cNvSpPr>
          <p:nvPr>
            <p:ph type="sldImg"/>
          </p:nvPr>
        </p:nvSpPr>
        <p:spPr>
          <a:ln/>
        </p:spPr>
      </p:sp>
      <p:sp>
        <p:nvSpPr>
          <p:cNvPr id="64515" name="2 - Θέση σημειώσεων">
            <a:extLst>
              <a:ext uri="{FF2B5EF4-FFF2-40B4-BE49-F238E27FC236}">
                <a16:creationId xmlns:a16="http://schemas.microsoft.com/office/drawing/2014/main" id="{4432AA41-76F7-4C11-B6AB-D740E73438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4516" name="3 - Θέση αριθμού διαφάνειας">
            <a:extLst>
              <a:ext uri="{FF2B5EF4-FFF2-40B4-BE49-F238E27FC236}">
                <a16:creationId xmlns:a16="http://schemas.microsoft.com/office/drawing/2014/main" id="{58E79E17-5357-4CF8-A25E-532A91C877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98A908C9-5E4C-4251-912C-47D3456751DE}" type="slidenum">
              <a:rPr lang="el-GR" altLang="en-US" sz="1200"/>
              <a:pPr eaLnBrk="1" hangingPunct="1"/>
              <a:t>33</a:t>
            </a:fld>
            <a:endParaRPr lang="el-GR" altLang="en-US" sz="1200"/>
          </a:p>
        </p:txBody>
      </p:sp>
    </p:spTree>
    <p:extLst>
      <p:ext uri="{BB962C8B-B14F-4D97-AF65-F5344CB8AC3E}">
        <p14:creationId xmlns:p14="http://schemas.microsoft.com/office/powerpoint/2010/main" val="320930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a:extLst>
              <a:ext uri="{FF2B5EF4-FFF2-40B4-BE49-F238E27FC236}">
                <a16:creationId xmlns:a16="http://schemas.microsoft.com/office/drawing/2014/main" id="{3242883F-4501-4ED7-B11D-4E56651CD0EF}"/>
              </a:ext>
            </a:extLst>
          </p:cNvPr>
          <p:cNvSpPr>
            <a:spLocks noGrp="1" noRot="1" noChangeAspect="1" noTextEdit="1"/>
          </p:cNvSpPr>
          <p:nvPr>
            <p:ph type="sldImg"/>
          </p:nvPr>
        </p:nvSpPr>
        <p:spPr>
          <a:ln/>
        </p:spPr>
      </p:sp>
      <p:sp>
        <p:nvSpPr>
          <p:cNvPr id="65539" name="2 - Θέση σημειώσεων">
            <a:extLst>
              <a:ext uri="{FF2B5EF4-FFF2-40B4-BE49-F238E27FC236}">
                <a16:creationId xmlns:a16="http://schemas.microsoft.com/office/drawing/2014/main" id="{3BA124E2-BCB3-476A-8DDC-643F3F50B6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5540" name="3 - Θέση αριθμού διαφάνειας">
            <a:extLst>
              <a:ext uri="{FF2B5EF4-FFF2-40B4-BE49-F238E27FC236}">
                <a16:creationId xmlns:a16="http://schemas.microsoft.com/office/drawing/2014/main" id="{2658D954-BDF8-43F3-AB67-4DFE3FA361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45AC85B-A434-4EDE-AFC9-F4E60A91E2C4}" type="slidenum">
              <a:rPr lang="el-GR" altLang="en-US" sz="1200"/>
              <a:pPr eaLnBrk="1" hangingPunct="1"/>
              <a:t>34</a:t>
            </a:fld>
            <a:endParaRPr lang="el-GR" altLang="en-US" sz="1200"/>
          </a:p>
        </p:txBody>
      </p:sp>
    </p:spTree>
    <p:extLst>
      <p:ext uri="{BB962C8B-B14F-4D97-AF65-F5344CB8AC3E}">
        <p14:creationId xmlns:p14="http://schemas.microsoft.com/office/powerpoint/2010/main" val="66819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a:extLst>
              <a:ext uri="{FF2B5EF4-FFF2-40B4-BE49-F238E27FC236}">
                <a16:creationId xmlns:a16="http://schemas.microsoft.com/office/drawing/2014/main" id="{6C40F58E-7B68-42D3-89F7-DDC5C1D96D4E}"/>
              </a:ext>
            </a:extLst>
          </p:cNvPr>
          <p:cNvSpPr>
            <a:spLocks noGrp="1" noRot="1" noChangeAspect="1" noTextEdit="1"/>
          </p:cNvSpPr>
          <p:nvPr>
            <p:ph type="sldImg"/>
          </p:nvPr>
        </p:nvSpPr>
        <p:spPr>
          <a:ln/>
        </p:spPr>
      </p:sp>
      <p:sp>
        <p:nvSpPr>
          <p:cNvPr id="66563" name="2 - Θέση σημειώσεων">
            <a:extLst>
              <a:ext uri="{FF2B5EF4-FFF2-40B4-BE49-F238E27FC236}">
                <a16:creationId xmlns:a16="http://schemas.microsoft.com/office/drawing/2014/main" id="{0C8E0542-5CF1-4C8F-A7D1-4F14864640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6564" name="3 - Θέση αριθμού διαφάνειας">
            <a:extLst>
              <a:ext uri="{FF2B5EF4-FFF2-40B4-BE49-F238E27FC236}">
                <a16:creationId xmlns:a16="http://schemas.microsoft.com/office/drawing/2014/main" id="{42B21944-0B37-4825-8741-C834EA6CC1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47406B0-F405-440F-9D88-0DAF25BF5625}" type="slidenum">
              <a:rPr lang="el-GR" altLang="en-US" sz="1200"/>
              <a:pPr eaLnBrk="1" hangingPunct="1"/>
              <a:t>35</a:t>
            </a:fld>
            <a:endParaRPr lang="el-GR" altLang="en-US" sz="1200"/>
          </a:p>
        </p:txBody>
      </p:sp>
    </p:spTree>
    <p:extLst>
      <p:ext uri="{BB962C8B-B14F-4D97-AF65-F5344CB8AC3E}">
        <p14:creationId xmlns:p14="http://schemas.microsoft.com/office/powerpoint/2010/main" val="3998258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a:extLst>
              <a:ext uri="{FF2B5EF4-FFF2-40B4-BE49-F238E27FC236}">
                <a16:creationId xmlns:a16="http://schemas.microsoft.com/office/drawing/2014/main" id="{6A2FCADD-502C-4086-8F58-2783E5E99FB2}"/>
              </a:ext>
            </a:extLst>
          </p:cNvPr>
          <p:cNvSpPr>
            <a:spLocks noGrp="1" noRot="1" noChangeAspect="1" noTextEdit="1"/>
          </p:cNvSpPr>
          <p:nvPr>
            <p:ph type="sldImg"/>
          </p:nvPr>
        </p:nvSpPr>
        <p:spPr>
          <a:ln/>
        </p:spPr>
      </p:sp>
      <p:sp>
        <p:nvSpPr>
          <p:cNvPr id="67587" name="2 - Θέση σημειώσεων">
            <a:extLst>
              <a:ext uri="{FF2B5EF4-FFF2-40B4-BE49-F238E27FC236}">
                <a16:creationId xmlns:a16="http://schemas.microsoft.com/office/drawing/2014/main" id="{EABEFA12-FD29-4199-9B46-F50E538E1A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7588" name="3 - Θέση αριθμού διαφάνειας">
            <a:extLst>
              <a:ext uri="{FF2B5EF4-FFF2-40B4-BE49-F238E27FC236}">
                <a16:creationId xmlns:a16="http://schemas.microsoft.com/office/drawing/2014/main" id="{FEA83A96-B66A-4A60-B53B-4566B46A4D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5E10227A-3A1C-4F5E-A080-4F7F930BDABE}" type="slidenum">
              <a:rPr lang="el-GR" altLang="en-US" sz="1200"/>
              <a:pPr eaLnBrk="1" hangingPunct="1"/>
              <a:t>36</a:t>
            </a:fld>
            <a:endParaRPr lang="el-GR" altLang="en-US" sz="1200"/>
          </a:p>
        </p:txBody>
      </p:sp>
    </p:spTree>
    <p:extLst>
      <p:ext uri="{BB962C8B-B14F-4D97-AF65-F5344CB8AC3E}">
        <p14:creationId xmlns:p14="http://schemas.microsoft.com/office/powerpoint/2010/main" val="79866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a:extLst>
              <a:ext uri="{FF2B5EF4-FFF2-40B4-BE49-F238E27FC236}">
                <a16:creationId xmlns:a16="http://schemas.microsoft.com/office/drawing/2014/main" id="{986B44CA-615D-469D-A33F-1A6E782F5DD8}"/>
              </a:ext>
            </a:extLst>
          </p:cNvPr>
          <p:cNvSpPr>
            <a:spLocks noGrp="1" noRot="1" noChangeAspect="1" noTextEdit="1"/>
          </p:cNvSpPr>
          <p:nvPr>
            <p:ph type="sldImg"/>
          </p:nvPr>
        </p:nvSpPr>
        <p:spPr>
          <a:ln/>
        </p:spPr>
      </p:sp>
      <p:sp>
        <p:nvSpPr>
          <p:cNvPr id="68611" name="2 - Θέση σημειώσεων">
            <a:extLst>
              <a:ext uri="{FF2B5EF4-FFF2-40B4-BE49-F238E27FC236}">
                <a16:creationId xmlns:a16="http://schemas.microsoft.com/office/drawing/2014/main" id="{C3D24037-0888-4E47-B005-52D195F3D1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8612" name="3 - Θέση αριθμού διαφάνειας">
            <a:extLst>
              <a:ext uri="{FF2B5EF4-FFF2-40B4-BE49-F238E27FC236}">
                <a16:creationId xmlns:a16="http://schemas.microsoft.com/office/drawing/2014/main" id="{E20B8571-5995-427B-9DD7-162D08B123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0C0B1BC7-5BA2-425A-8D42-EFA3A724D66B}" type="slidenum">
              <a:rPr lang="el-GR" altLang="en-US" sz="1200"/>
              <a:pPr eaLnBrk="1" hangingPunct="1"/>
              <a:t>37</a:t>
            </a:fld>
            <a:endParaRPr lang="el-GR" altLang="en-US" sz="1200"/>
          </a:p>
        </p:txBody>
      </p:sp>
    </p:spTree>
    <p:extLst>
      <p:ext uri="{BB962C8B-B14F-4D97-AF65-F5344CB8AC3E}">
        <p14:creationId xmlns:p14="http://schemas.microsoft.com/office/powerpoint/2010/main" val="344255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a:extLst>
              <a:ext uri="{FF2B5EF4-FFF2-40B4-BE49-F238E27FC236}">
                <a16:creationId xmlns:a16="http://schemas.microsoft.com/office/drawing/2014/main" id="{1AD2EDEA-AC1B-4839-9638-AE3495BA88A6}"/>
              </a:ext>
            </a:extLst>
          </p:cNvPr>
          <p:cNvSpPr>
            <a:spLocks noGrp="1" noRot="1" noChangeAspect="1" noTextEdit="1"/>
          </p:cNvSpPr>
          <p:nvPr>
            <p:ph type="sldImg"/>
          </p:nvPr>
        </p:nvSpPr>
        <p:spPr>
          <a:ln/>
        </p:spPr>
      </p:sp>
      <p:sp>
        <p:nvSpPr>
          <p:cNvPr id="69635" name="2 - Θέση σημειώσεων">
            <a:extLst>
              <a:ext uri="{FF2B5EF4-FFF2-40B4-BE49-F238E27FC236}">
                <a16:creationId xmlns:a16="http://schemas.microsoft.com/office/drawing/2014/main" id="{BECBFD8B-4265-48C4-9B74-53A5FE2B8C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9636" name="3 - Θέση αριθμού διαφάνειας">
            <a:extLst>
              <a:ext uri="{FF2B5EF4-FFF2-40B4-BE49-F238E27FC236}">
                <a16:creationId xmlns:a16="http://schemas.microsoft.com/office/drawing/2014/main" id="{072E198A-9B0A-4EA3-8616-0D5E9F2EDC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08F7885D-57D2-49CD-BA74-6AD40373648F}" type="slidenum">
              <a:rPr lang="el-GR" altLang="en-US" sz="1200"/>
              <a:pPr eaLnBrk="1" hangingPunct="1"/>
              <a:t>38</a:t>
            </a:fld>
            <a:endParaRPr lang="el-GR" altLang="en-US" sz="1200"/>
          </a:p>
        </p:txBody>
      </p:sp>
    </p:spTree>
    <p:extLst>
      <p:ext uri="{BB962C8B-B14F-4D97-AF65-F5344CB8AC3E}">
        <p14:creationId xmlns:p14="http://schemas.microsoft.com/office/powerpoint/2010/main" val="253246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a:extLst>
              <a:ext uri="{FF2B5EF4-FFF2-40B4-BE49-F238E27FC236}">
                <a16:creationId xmlns:a16="http://schemas.microsoft.com/office/drawing/2014/main" id="{5AA612C3-4094-4076-95E8-00D1DAB05BA5}"/>
              </a:ext>
            </a:extLst>
          </p:cNvPr>
          <p:cNvSpPr>
            <a:spLocks noGrp="1" noRot="1" noChangeAspect="1" noTextEdit="1"/>
          </p:cNvSpPr>
          <p:nvPr>
            <p:ph type="sldImg"/>
          </p:nvPr>
        </p:nvSpPr>
        <p:spPr>
          <a:ln/>
        </p:spPr>
      </p:sp>
      <p:sp>
        <p:nvSpPr>
          <p:cNvPr id="70659" name="2 - Θέση σημειώσεων">
            <a:extLst>
              <a:ext uri="{FF2B5EF4-FFF2-40B4-BE49-F238E27FC236}">
                <a16:creationId xmlns:a16="http://schemas.microsoft.com/office/drawing/2014/main" id="{24F34264-7FF7-4779-B1A6-9E244AAED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0660" name="3 - Θέση αριθμού διαφάνειας">
            <a:extLst>
              <a:ext uri="{FF2B5EF4-FFF2-40B4-BE49-F238E27FC236}">
                <a16:creationId xmlns:a16="http://schemas.microsoft.com/office/drawing/2014/main" id="{7A02D341-643E-4906-82B5-781C0D3A04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223023D1-9889-49E2-9856-F34FF71925A4}" type="slidenum">
              <a:rPr lang="el-GR" altLang="en-US" sz="1200"/>
              <a:pPr eaLnBrk="1" hangingPunct="1"/>
              <a:t>39</a:t>
            </a:fld>
            <a:endParaRPr lang="el-GR" altLang="en-US" sz="1200"/>
          </a:p>
        </p:txBody>
      </p:sp>
    </p:spTree>
    <p:extLst>
      <p:ext uri="{BB962C8B-B14F-4D97-AF65-F5344CB8AC3E}">
        <p14:creationId xmlns:p14="http://schemas.microsoft.com/office/powerpoint/2010/main" val="116819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D54CD8B-794F-4DDE-BBB7-5A298C5BC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F8EFDC0-11F6-49FA-8B93-F4E5E36A9A15}" type="slidenum">
              <a:rPr lang="el-GR" altLang="en-US" sz="1200"/>
              <a:pPr eaLnBrk="1" hangingPunct="1"/>
              <a:t>40</a:t>
            </a:fld>
            <a:endParaRPr lang="el-GR" altLang="en-US" sz="1200"/>
          </a:p>
        </p:txBody>
      </p:sp>
      <p:sp>
        <p:nvSpPr>
          <p:cNvPr id="71683" name="Rectangle 2">
            <a:extLst>
              <a:ext uri="{FF2B5EF4-FFF2-40B4-BE49-F238E27FC236}">
                <a16:creationId xmlns:a16="http://schemas.microsoft.com/office/drawing/2014/main" id="{12B5670F-EB26-4FA8-9E2F-504A82482230}"/>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148EE383-7FB4-4CA0-8D03-C655363B67D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GB"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16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0F6E581-FE38-4FE9-80DA-5B854B7A2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6B4EDB45-8DF8-4FB7-9CC6-E3DB37A30E6F}" type="slidenum">
              <a:rPr lang="el-GR" altLang="en-US" sz="1200"/>
              <a:pPr eaLnBrk="1" hangingPunct="1"/>
              <a:t>2</a:t>
            </a:fld>
            <a:endParaRPr lang="el-GR" altLang="en-US" sz="1200"/>
          </a:p>
        </p:txBody>
      </p:sp>
      <p:sp>
        <p:nvSpPr>
          <p:cNvPr id="54275" name="Rectangle 2">
            <a:extLst>
              <a:ext uri="{FF2B5EF4-FFF2-40B4-BE49-F238E27FC236}">
                <a16:creationId xmlns:a16="http://schemas.microsoft.com/office/drawing/2014/main" id="{C84796A2-296E-4AA2-AFF9-F5CA3E88F20C}"/>
              </a:ext>
            </a:extLst>
          </p:cNvPr>
          <p:cNvSpPr>
            <a:spLocks noGrp="1" noRot="1" noChangeAspect="1" noChangeArrowheads="1" noTextEdit="1"/>
          </p:cNvSpPr>
          <p:nvPr>
            <p:ph type="sldImg"/>
          </p:nvPr>
        </p:nvSpPr>
        <p:spPr>
          <a:solidFill>
            <a:srgbClr val="FFFFFF"/>
          </a:solidFill>
          <a:ln/>
        </p:spPr>
      </p:sp>
      <p:sp>
        <p:nvSpPr>
          <p:cNvPr id="54276" name="Rectangle 3">
            <a:extLst>
              <a:ext uri="{FF2B5EF4-FFF2-40B4-BE49-F238E27FC236}">
                <a16:creationId xmlns:a16="http://schemas.microsoft.com/office/drawing/2014/main" id="{1D51C549-9BE8-4728-AF0F-2B3A762A858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049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58FEC61-25BA-434A-869A-D6C6A695D1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0B277B01-1108-4B12-AD6F-C0417B7B718D}" type="slidenum">
              <a:rPr lang="el-GR" altLang="en-US" sz="1200"/>
              <a:pPr eaLnBrk="1" hangingPunct="1"/>
              <a:t>41</a:t>
            </a:fld>
            <a:endParaRPr lang="el-GR" altLang="en-US" sz="1200"/>
          </a:p>
        </p:txBody>
      </p:sp>
      <p:sp>
        <p:nvSpPr>
          <p:cNvPr id="72707" name="Rectangle 2">
            <a:extLst>
              <a:ext uri="{FF2B5EF4-FFF2-40B4-BE49-F238E27FC236}">
                <a16:creationId xmlns:a16="http://schemas.microsoft.com/office/drawing/2014/main" id="{071B61BF-E435-4BFF-9234-8B74F65C4CE7}"/>
              </a:ext>
            </a:extLst>
          </p:cNvPr>
          <p:cNvSpPr>
            <a:spLocks noGrp="1" noRot="1" noChangeAspect="1" noChangeArrowheads="1" noTextEdit="1"/>
          </p:cNvSpPr>
          <p:nvPr>
            <p:ph type="sldImg"/>
          </p:nvPr>
        </p:nvSpPr>
        <p:spPr>
          <a:solidFill>
            <a:srgbClr val="FFFFFF"/>
          </a:solidFill>
          <a:ln/>
        </p:spPr>
      </p:sp>
      <p:sp>
        <p:nvSpPr>
          <p:cNvPr id="72708" name="Rectangle 3">
            <a:extLst>
              <a:ext uri="{FF2B5EF4-FFF2-40B4-BE49-F238E27FC236}">
                <a16:creationId xmlns:a16="http://schemas.microsoft.com/office/drawing/2014/main" id="{C5A596DB-35C9-4C00-B283-021E83A9E96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GB"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1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F80AE85-0F4A-4602-BF70-35DE66F51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9CC6A25-EC05-4804-A06F-D5DB290DDD38}" type="slidenum">
              <a:rPr lang="el-GR" altLang="en-US" sz="1200"/>
              <a:pPr eaLnBrk="1" hangingPunct="1"/>
              <a:t>42</a:t>
            </a:fld>
            <a:endParaRPr lang="el-GR" altLang="en-US" sz="1200"/>
          </a:p>
        </p:txBody>
      </p:sp>
      <p:sp>
        <p:nvSpPr>
          <p:cNvPr id="73731" name="Rectangle 2">
            <a:extLst>
              <a:ext uri="{FF2B5EF4-FFF2-40B4-BE49-F238E27FC236}">
                <a16:creationId xmlns:a16="http://schemas.microsoft.com/office/drawing/2014/main" id="{92B03A16-5F56-4A00-A775-343BAE54D4D9}"/>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6E04E71E-B484-48C2-8D6E-B123A9F06395}"/>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GB"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27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a:extLst>
              <a:ext uri="{FF2B5EF4-FFF2-40B4-BE49-F238E27FC236}">
                <a16:creationId xmlns:a16="http://schemas.microsoft.com/office/drawing/2014/main" id="{9B38F189-D5AD-4E12-B5EF-89E94817E81A}"/>
              </a:ext>
            </a:extLst>
          </p:cNvPr>
          <p:cNvSpPr>
            <a:spLocks noGrp="1" noRot="1" noChangeAspect="1" noTextEdit="1"/>
          </p:cNvSpPr>
          <p:nvPr>
            <p:ph type="sldImg"/>
          </p:nvPr>
        </p:nvSpPr>
        <p:spPr>
          <a:ln/>
        </p:spPr>
      </p:sp>
      <p:sp>
        <p:nvSpPr>
          <p:cNvPr id="74755" name="2 - Θέση σημειώσεων">
            <a:extLst>
              <a:ext uri="{FF2B5EF4-FFF2-40B4-BE49-F238E27FC236}">
                <a16:creationId xmlns:a16="http://schemas.microsoft.com/office/drawing/2014/main" id="{903A7A3D-0D2D-4216-96BE-759DF85CFD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4756" name="3 - Θέση αριθμού διαφάνειας">
            <a:extLst>
              <a:ext uri="{FF2B5EF4-FFF2-40B4-BE49-F238E27FC236}">
                <a16:creationId xmlns:a16="http://schemas.microsoft.com/office/drawing/2014/main" id="{358DD27A-F944-4F72-87EA-9F08C58E1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BCC3AA45-A14D-4AEC-B853-6CEA3A1E7A9A}" type="slidenum">
              <a:rPr lang="el-GR" altLang="en-US" sz="1200"/>
              <a:pPr eaLnBrk="1" hangingPunct="1"/>
              <a:t>43</a:t>
            </a:fld>
            <a:endParaRPr lang="el-GR" altLang="en-US" sz="1200"/>
          </a:p>
        </p:txBody>
      </p:sp>
    </p:spTree>
    <p:extLst>
      <p:ext uri="{BB962C8B-B14F-4D97-AF65-F5344CB8AC3E}">
        <p14:creationId xmlns:p14="http://schemas.microsoft.com/office/powerpoint/2010/main" val="1611995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a:extLst>
              <a:ext uri="{FF2B5EF4-FFF2-40B4-BE49-F238E27FC236}">
                <a16:creationId xmlns:a16="http://schemas.microsoft.com/office/drawing/2014/main" id="{BC04AE3F-5064-407D-954E-0D3D34BB2780}"/>
              </a:ext>
            </a:extLst>
          </p:cNvPr>
          <p:cNvSpPr>
            <a:spLocks noGrp="1" noRot="1" noChangeAspect="1" noTextEdit="1"/>
          </p:cNvSpPr>
          <p:nvPr>
            <p:ph type="sldImg"/>
          </p:nvPr>
        </p:nvSpPr>
        <p:spPr>
          <a:ln/>
        </p:spPr>
      </p:sp>
      <p:sp>
        <p:nvSpPr>
          <p:cNvPr id="75779" name="2 - Θέση σημειώσεων">
            <a:extLst>
              <a:ext uri="{FF2B5EF4-FFF2-40B4-BE49-F238E27FC236}">
                <a16:creationId xmlns:a16="http://schemas.microsoft.com/office/drawing/2014/main" id="{0052B3AE-445A-498A-B0FA-B30A11EBF8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5780" name="3 - Θέση αριθμού διαφάνειας">
            <a:extLst>
              <a:ext uri="{FF2B5EF4-FFF2-40B4-BE49-F238E27FC236}">
                <a16:creationId xmlns:a16="http://schemas.microsoft.com/office/drawing/2014/main" id="{0F1F9DEF-664F-489D-9CF5-0B6313C4C6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69E300B-1FCE-4FD4-8063-F45EF9CE74E9}" type="slidenum">
              <a:rPr lang="el-GR" altLang="en-US" sz="1200"/>
              <a:pPr eaLnBrk="1" hangingPunct="1"/>
              <a:t>44</a:t>
            </a:fld>
            <a:endParaRPr lang="el-GR" altLang="en-US" sz="1200"/>
          </a:p>
        </p:txBody>
      </p:sp>
    </p:spTree>
    <p:extLst>
      <p:ext uri="{BB962C8B-B14F-4D97-AF65-F5344CB8AC3E}">
        <p14:creationId xmlns:p14="http://schemas.microsoft.com/office/powerpoint/2010/main" val="108047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a:extLst>
              <a:ext uri="{FF2B5EF4-FFF2-40B4-BE49-F238E27FC236}">
                <a16:creationId xmlns:a16="http://schemas.microsoft.com/office/drawing/2014/main" id="{36E58A35-3432-4A3A-A4CE-131BD5109DC2}"/>
              </a:ext>
            </a:extLst>
          </p:cNvPr>
          <p:cNvSpPr>
            <a:spLocks noGrp="1" noRot="1" noChangeAspect="1" noTextEdit="1"/>
          </p:cNvSpPr>
          <p:nvPr>
            <p:ph type="sldImg"/>
          </p:nvPr>
        </p:nvSpPr>
        <p:spPr>
          <a:ln/>
        </p:spPr>
      </p:sp>
      <p:sp>
        <p:nvSpPr>
          <p:cNvPr id="76803" name="2 - Θέση σημειώσεων">
            <a:extLst>
              <a:ext uri="{FF2B5EF4-FFF2-40B4-BE49-F238E27FC236}">
                <a16:creationId xmlns:a16="http://schemas.microsoft.com/office/drawing/2014/main" id="{CBEC83D8-FAFE-4959-842E-97E32E89C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6804" name="3 - Θέση αριθμού διαφάνειας">
            <a:extLst>
              <a:ext uri="{FF2B5EF4-FFF2-40B4-BE49-F238E27FC236}">
                <a16:creationId xmlns:a16="http://schemas.microsoft.com/office/drawing/2014/main" id="{2698FA3D-5350-4657-9EF9-49A4FB499E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021845AF-0803-4E8C-B77A-A5E9BCDF0EEF}" type="slidenum">
              <a:rPr lang="el-GR" altLang="en-US" sz="1200"/>
              <a:pPr eaLnBrk="1" hangingPunct="1"/>
              <a:t>45</a:t>
            </a:fld>
            <a:endParaRPr lang="el-GR" altLang="en-US" sz="1200"/>
          </a:p>
        </p:txBody>
      </p:sp>
    </p:spTree>
    <p:extLst>
      <p:ext uri="{BB962C8B-B14F-4D97-AF65-F5344CB8AC3E}">
        <p14:creationId xmlns:p14="http://schemas.microsoft.com/office/powerpoint/2010/main" val="2961294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a:extLst>
              <a:ext uri="{FF2B5EF4-FFF2-40B4-BE49-F238E27FC236}">
                <a16:creationId xmlns:a16="http://schemas.microsoft.com/office/drawing/2014/main" id="{15B7230B-1F16-4A8F-B954-A8EE5F597663}"/>
              </a:ext>
            </a:extLst>
          </p:cNvPr>
          <p:cNvSpPr>
            <a:spLocks noGrp="1" noRot="1" noChangeAspect="1" noTextEdit="1"/>
          </p:cNvSpPr>
          <p:nvPr>
            <p:ph type="sldImg"/>
          </p:nvPr>
        </p:nvSpPr>
        <p:spPr>
          <a:ln/>
        </p:spPr>
      </p:sp>
      <p:sp>
        <p:nvSpPr>
          <p:cNvPr id="77827" name="2 - Θέση σημειώσεων">
            <a:extLst>
              <a:ext uri="{FF2B5EF4-FFF2-40B4-BE49-F238E27FC236}">
                <a16:creationId xmlns:a16="http://schemas.microsoft.com/office/drawing/2014/main" id="{05899D44-C445-4423-83E8-76C21909B2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7828" name="3 - Θέση αριθμού διαφάνειας">
            <a:extLst>
              <a:ext uri="{FF2B5EF4-FFF2-40B4-BE49-F238E27FC236}">
                <a16:creationId xmlns:a16="http://schemas.microsoft.com/office/drawing/2014/main" id="{600BD4AA-1913-46FB-8CD5-A7A93679A1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4F911D3-38CE-4F9E-B094-CF955024D353}" type="slidenum">
              <a:rPr lang="el-GR" altLang="en-US" sz="1200"/>
              <a:pPr eaLnBrk="1" hangingPunct="1"/>
              <a:t>46</a:t>
            </a:fld>
            <a:endParaRPr lang="el-GR" altLang="en-US" sz="1200"/>
          </a:p>
        </p:txBody>
      </p:sp>
    </p:spTree>
    <p:extLst>
      <p:ext uri="{BB962C8B-B14F-4D97-AF65-F5344CB8AC3E}">
        <p14:creationId xmlns:p14="http://schemas.microsoft.com/office/powerpoint/2010/main" val="2601603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a:extLst>
              <a:ext uri="{FF2B5EF4-FFF2-40B4-BE49-F238E27FC236}">
                <a16:creationId xmlns:a16="http://schemas.microsoft.com/office/drawing/2014/main" id="{6222E956-D3C0-4240-AC44-BDB00B65243F}"/>
              </a:ext>
            </a:extLst>
          </p:cNvPr>
          <p:cNvSpPr>
            <a:spLocks noGrp="1" noRot="1" noChangeAspect="1" noTextEdit="1"/>
          </p:cNvSpPr>
          <p:nvPr>
            <p:ph type="sldImg"/>
          </p:nvPr>
        </p:nvSpPr>
        <p:spPr>
          <a:ln/>
        </p:spPr>
      </p:sp>
      <p:sp>
        <p:nvSpPr>
          <p:cNvPr id="78851" name="2 - Θέση σημειώσεων">
            <a:extLst>
              <a:ext uri="{FF2B5EF4-FFF2-40B4-BE49-F238E27FC236}">
                <a16:creationId xmlns:a16="http://schemas.microsoft.com/office/drawing/2014/main" id="{564E7298-1616-4F80-83DA-58425DB12B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8852" name="3 - Θέση αριθμού διαφάνειας">
            <a:extLst>
              <a:ext uri="{FF2B5EF4-FFF2-40B4-BE49-F238E27FC236}">
                <a16:creationId xmlns:a16="http://schemas.microsoft.com/office/drawing/2014/main" id="{C44A84FA-3DE7-47FA-8F85-8B833CA1B3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6C87AED-30EB-4670-96D9-7A191DC6CBC4}" type="slidenum">
              <a:rPr lang="el-GR" altLang="en-US" sz="1200"/>
              <a:pPr eaLnBrk="1" hangingPunct="1"/>
              <a:t>48</a:t>
            </a:fld>
            <a:endParaRPr lang="el-GR" altLang="en-US" sz="1200"/>
          </a:p>
        </p:txBody>
      </p:sp>
    </p:spTree>
    <p:extLst>
      <p:ext uri="{BB962C8B-B14F-4D97-AF65-F5344CB8AC3E}">
        <p14:creationId xmlns:p14="http://schemas.microsoft.com/office/powerpoint/2010/main" val="31966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a:extLst>
              <a:ext uri="{FF2B5EF4-FFF2-40B4-BE49-F238E27FC236}">
                <a16:creationId xmlns:a16="http://schemas.microsoft.com/office/drawing/2014/main" id="{BD821582-55C0-4285-9767-AACB9C55F757}"/>
              </a:ext>
            </a:extLst>
          </p:cNvPr>
          <p:cNvSpPr>
            <a:spLocks noGrp="1" noRot="1" noChangeAspect="1" noTextEdit="1"/>
          </p:cNvSpPr>
          <p:nvPr>
            <p:ph type="sldImg"/>
          </p:nvPr>
        </p:nvSpPr>
        <p:spPr>
          <a:ln/>
        </p:spPr>
      </p:sp>
      <p:sp>
        <p:nvSpPr>
          <p:cNvPr id="79875" name="2 - Θέση σημειώσεων">
            <a:extLst>
              <a:ext uri="{FF2B5EF4-FFF2-40B4-BE49-F238E27FC236}">
                <a16:creationId xmlns:a16="http://schemas.microsoft.com/office/drawing/2014/main" id="{2568C809-712C-4421-BE42-3F897A90F2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79876" name="3 - Θέση αριθμού διαφάνειας">
            <a:extLst>
              <a:ext uri="{FF2B5EF4-FFF2-40B4-BE49-F238E27FC236}">
                <a16:creationId xmlns:a16="http://schemas.microsoft.com/office/drawing/2014/main" id="{24213104-208F-4ACA-867E-CDF84525E7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20F578D4-0FC7-4038-B517-3370EFE567EB}" type="slidenum">
              <a:rPr lang="el-GR" altLang="en-US" sz="1200"/>
              <a:pPr eaLnBrk="1" hangingPunct="1"/>
              <a:t>51</a:t>
            </a:fld>
            <a:endParaRPr lang="el-GR" altLang="en-US" sz="1200"/>
          </a:p>
        </p:txBody>
      </p:sp>
    </p:spTree>
    <p:extLst>
      <p:ext uri="{BB962C8B-B14F-4D97-AF65-F5344CB8AC3E}">
        <p14:creationId xmlns:p14="http://schemas.microsoft.com/office/powerpoint/2010/main" val="206177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a:extLst>
              <a:ext uri="{FF2B5EF4-FFF2-40B4-BE49-F238E27FC236}">
                <a16:creationId xmlns:a16="http://schemas.microsoft.com/office/drawing/2014/main" id="{FCE94CDF-EAF1-429A-8756-747F2619B94B}"/>
              </a:ext>
            </a:extLst>
          </p:cNvPr>
          <p:cNvSpPr>
            <a:spLocks noGrp="1" noRot="1" noChangeAspect="1" noTextEdit="1"/>
          </p:cNvSpPr>
          <p:nvPr>
            <p:ph type="sldImg"/>
          </p:nvPr>
        </p:nvSpPr>
        <p:spPr>
          <a:ln/>
        </p:spPr>
      </p:sp>
      <p:sp>
        <p:nvSpPr>
          <p:cNvPr id="80899" name="2 - Θέση σημειώσεων">
            <a:extLst>
              <a:ext uri="{FF2B5EF4-FFF2-40B4-BE49-F238E27FC236}">
                <a16:creationId xmlns:a16="http://schemas.microsoft.com/office/drawing/2014/main" id="{B9D57A67-9EDC-4924-9A81-A8C0C52D5D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0900" name="3 - Θέση αριθμού διαφάνειας">
            <a:extLst>
              <a:ext uri="{FF2B5EF4-FFF2-40B4-BE49-F238E27FC236}">
                <a16:creationId xmlns:a16="http://schemas.microsoft.com/office/drawing/2014/main" id="{2BCAC5CD-8841-4040-A412-BCD9867DBD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60CBE4B2-0FFA-4D44-B222-21E2D502C9C0}" type="slidenum">
              <a:rPr lang="el-GR" altLang="en-US" sz="1200"/>
              <a:pPr eaLnBrk="1" hangingPunct="1"/>
              <a:t>52</a:t>
            </a:fld>
            <a:endParaRPr lang="el-GR" altLang="en-US" sz="1200"/>
          </a:p>
        </p:txBody>
      </p:sp>
    </p:spTree>
    <p:extLst>
      <p:ext uri="{BB962C8B-B14F-4D97-AF65-F5344CB8AC3E}">
        <p14:creationId xmlns:p14="http://schemas.microsoft.com/office/powerpoint/2010/main" val="321264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a:extLst>
              <a:ext uri="{FF2B5EF4-FFF2-40B4-BE49-F238E27FC236}">
                <a16:creationId xmlns:a16="http://schemas.microsoft.com/office/drawing/2014/main" id="{77E61CCE-D5CD-4BFB-B531-97F265D554D3}"/>
              </a:ext>
            </a:extLst>
          </p:cNvPr>
          <p:cNvSpPr>
            <a:spLocks noGrp="1" noRot="1" noChangeAspect="1" noTextEdit="1"/>
          </p:cNvSpPr>
          <p:nvPr>
            <p:ph type="sldImg"/>
          </p:nvPr>
        </p:nvSpPr>
        <p:spPr>
          <a:ln/>
        </p:spPr>
      </p:sp>
      <p:sp>
        <p:nvSpPr>
          <p:cNvPr id="81923" name="2 - Θέση σημειώσεων">
            <a:extLst>
              <a:ext uri="{FF2B5EF4-FFF2-40B4-BE49-F238E27FC236}">
                <a16:creationId xmlns:a16="http://schemas.microsoft.com/office/drawing/2014/main" id="{31B276AB-E467-47E9-8241-D02364B646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1924" name="3 - Θέση αριθμού διαφάνειας">
            <a:extLst>
              <a:ext uri="{FF2B5EF4-FFF2-40B4-BE49-F238E27FC236}">
                <a16:creationId xmlns:a16="http://schemas.microsoft.com/office/drawing/2014/main" id="{8A520E59-B5EB-4D01-BDB8-F6F6FCCEB9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E297BF35-7301-46DA-8CDD-65C96187A633}" type="slidenum">
              <a:rPr lang="el-GR" altLang="en-US" sz="1200"/>
              <a:pPr eaLnBrk="1" hangingPunct="1"/>
              <a:t>53</a:t>
            </a:fld>
            <a:endParaRPr lang="el-GR" altLang="en-US" sz="1200"/>
          </a:p>
        </p:txBody>
      </p:sp>
    </p:spTree>
    <p:extLst>
      <p:ext uri="{BB962C8B-B14F-4D97-AF65-F5344CB8AC3E}">
        <p14:creationId xmlns:p14="http://schemas.microsoft.com/office/powerpoint/2010/main" val="281146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2BC79F5-E974-45CC-8DA5-576F1611B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13D83C1-7EC9-4CA6-B0B4-7813F28085DA}" type="slidenum">
              <a:rPr lang="el-GR" altLang="en-US" sz="1200"/>
              <a:pPr eaLnBrk="1" hangingPunct="1"/>
              <a:t>3</a:t>
            </a:fld>
            <a:endParaRPr lang="el-GR" altLang="en-US" sz="1200"/>
          </a:p>
        </p:txBody>
      </p:sp>
      <p:sp>
        <p:nvSpPr>
          <p:cNvPr id="55299" name="Rectangle 2">
            <a:extLst>
              <a:ext uri="{FF2B5EF4-FFF2-40B4-BE49-F238E27FC236}">
                <a16:creationId xmlns:a16="http://schemas.microsoft.com/office/drawing/2014/main" id="{045D9682-F3AB-45D8-AED1-B01EE10D7387}"/>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C4424C96-461F-4FFE-ACC6-9CFAC6B79A6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85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a:extLst>
              <a:ext uri="{FF2B5EF4-FFF2-40B4-BE49-F238E27FC236}">
                <a16:creationId xmlns:a16="http://schemas.microsoft.com/office/drawing/2014/main" id="{467B1E34-A367-4E19-B07F-C532AAFCA5A4}"/>
              </a:ext>
            </a:extLst>
          </p:cNvPr>
          <p:cNvSpPr>
            <a:spLocks noGrp="1" noRot="1" noChangeAspect="1" noTextEdit="1"/>
          </p:cNvSpPr>
          <p:nvPr>
            <p:ph type="sldImg"/>
          </p:nvPr>
        </p:nvSpPr>
        <p:spPr>
          <a:ln/>
        </p:spPr>
      </p:sp>
      <p:sp>
        <p:nvSpPr>
          <p:cNvPr id="82947" name="2 - Θέση σημειώσεων">
            <a:extLst>
              <a:ext uri="{FF2B5EF4-FFF2-40B4-BE49-F238E27FC236}">
                <a16:creationId xmlns:a16="http://schemas.microsoft.com/office/drawing/2014/main" id="{FEA29BE6-13AA-4BCB-8E41-C737A1BF64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2948" name="3 - Θέση αριθμού διαφάνειας">
            <a:extLst>
              <a:ext uri="{FF2B5EF4-FFF2-40B4-BE49-F238E27FC236}">
                <a16:creationId xmlns:a16="http://schemas.microsoft.com/office/drawing/2014/main" id="{AAB75A9F-6C05-4D90-B455-EE4EE1A764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1EF8EB9E-F42E-47E0-93F5-F037C0024C06}" type="slidenum">
              <a:rPr lang="el-GR" altLang="en-US" sz="1200"/>
              <a:pPr eaLnBrk="1" hangingPunct="1"/>
              <a:t>54</a:t>
            </a:fld>
            <a:endParaRPr lang="el-GR" altLang="en-US" sz="1200"/>
          </a:p>
        </p:txBody>
      </p:sp>
    </p:spTree>
    <p:extLst>
      <p:ext uri="{BB962C8B-B14F-4D97-AF65-F5344CB8AC3E}">
        <p14:creationId xmlns:p14="http://schemas.microsoft.com/office/powerpoint/2010/main" val="2204483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a:extLst>
              <a:ext uri="{FF2B5EF4-FFF2-40B4-BE49-F238E27FC236}">
                <a16:creationId xmlns:a16="http://schemas.microsoft.com/office/drawing/2014/main" id="{35A6043B-8061-455A-A327-503FD45EAF79}"/>
              </a:ext>
            </a:extLst>
          </p:cNvPr>
          <p:cNvSpPr>
            <a:spLocks noGrp="1" noRot="1" noChangeAspect="1" noTextEdit="1"/>
          </p:cNvSpPr>
          <p:nvPr>
            <p:ph type="sldImg"/>
          </p:nvPr>
        </p:nvSpPr>
        <p:spPr>
          <a:ln/>
        </p:spPr>
      </p:sp>
      <p:sp>
        <p:nvSpPr>
          <p:cNvPr id="83971" name="2 - Θέση σημειώσεων">
            <a:extLst>
              <a:ext uri="{FF2B5EF4-FFF2-40B4-BE49-F238E27FC236}">
                <a16:creationId xmlns:a16="http://schemas.microsoft.com/office/drawing/2014/main" id="{F4DAC5E3-51C0-48C1-823F-82C33A2E13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3972" name="3 - Θέση αριθμού διαφάνειας">
            <a:extLst>
              <a:ext uri="{FF2B5EF4-FFF2-40B4-BE49-F238E27FC236}">
                <a16:creationId xmlns:a16="http://schemas.microsoft.com/office/drawing/2014/main" id="{8D8C6627-8FB9-4359-BE96-DBDDDB5B5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CFA89685-B354-40AC-8A35-F78B269A3DC1}" type="slidenum">
              <a:rPr lang="el-GR" altLang="en-US" sz="1200"/>
              <a:pPr eaLnBrk="1" hangingPunct="1"/>
              <a:t>55</a:t>
            </a:fld>
            <a:endParaRPr lang="el-GR" altLang="en-US" sz="1200"/>
          </a:p>
        </p:txBody>
      </p:sp>
    </p:spTree>
    <p:extLst>
      <p:ext uri="{BB962C8B-B14F-4D97-AF65-F5344CB8AC3E}">
        <p14:creationId xmlns:p14="http://schemas.microsoft.com/office/powerpoint/2010/main" val="280835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a:extLst>
              <a:ext uri="{FF2B5EF4-FFF2-40B4-BE49-F238E27FC236}">
                <a16:creationId xmlns:a16="http://schemas.microsoft.com/office/drawing/2014/main" id="{B70E116B-D3DB-4AD5-BC53-0A22FF101EAE}"/>
              </a:ext>
            </a:extLst>
          </p:cNvPr>
          <p:cNvSpPr>
            <a:spLocks noGrp="1" noRot="1" noChangeAspect="1" noTextEdit="1"/>
          </p:cNvSpPr>
          <p:nvPr>
            <p:ph type="sldImg"/>
          </p:nvPr>
        </p:nvSpPr>
        <p:spPr>
          <a:ln/>
        </p:spPr>
      </p:sp>
      <p:sp>
        <p:nvSpPr>
          <p:cNvPr id="84995" name="2 - Θέση σημειώσεων">
            <a:extLst>
              <a:ext uri="{FF2B5EF4-FFF2-40B4-BE49-F238E27FC236}">
                <a16:creationId xmlns:a16="http://schemas.microsoft.com/office/drawing/2014/main" id="{7E3F8153-7D0D-41D2-858B-868226F9F5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84996" name="3 - Θέση αριθμού διαφάνειας">
            <a:extLst>
              <a:ext uri="{FF2B5EF4-FFF2-40B4-BE49-F238E27FC236}">
                <a16:creationId xmlns:a16="http://schemas.microsoft.com/office/drawing/2014/main" id="{3069A59A-02F9-45E9-AA74-1287530DF4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5C0F04D8-3F93-4E5D-9224-DA095E968B50}" type="slidenum">
              <a:rPr lang="el-GR" altLang="en-US" sz="1200"/>
              <a:pPr eaLnBrk="1" hangingPunct="1"/>
              <a:t>56</a:t>
            </a:fld>
            <a:endParaRPr lang="el-GR" altLang="en-US" sz="1200"/>
          </a:p>
        </p:txBody>
      </p:sp>
    </p:spTree>
    <p:extLst>
      <p:ext uri="{BB962C8B-B14F-4D97-AF65-F5344CB8AC3E}">
        <p14:creationId xmlns:p14="http://schemas.microsoft.com/office/powerpoint/2010/main" val="301808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7FBDA6C-59B5-4A49-B31D-E749CE5AE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A9630BE6-280C-49E3-B304-34A872F06709}" type="slidenum">
              <a:rPr lang="el-GR" altLang="en-US" sz="1200"/>
              <a:pPr eaLnBrk="1" hangingPunct="1"/>
              <a:t>4</a:t>
            </a:fld>
            <a:endParaRPr lang="el-GR" altLang="en-US" sz="1200"/>
          </a:p>
        </p:txBody>
      </p:sp>
      <p:sp>
        <p:nvSpPr>
          <p:cNvPr id="56323" name="Rectangle 2">
            <a:extLst>
              <a:ext uri="{FF2B5EF4-FFF2-40B4-BE49-F238E27FC236}">
                <a16:creationId xmlns:a16="http://schemas.microsoft.com/office/drawing/2014/main" id="{9D1610A6-3D45-4496-B575-230AA0B85B6E}"/>
              </a:ext>
            </a:extLst>
          </p:cNvPr>
          <p:cNvSpPr>
            <a:spLocks noGrp="1" noRot="1" noChangeAspect="1"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01EB4278-30E4-4E35-8C9E-EE51E8215A4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65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D59279C-E714-40E9-9248-2DB8C3083E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983B25A-E4EC-4432-8108-38AFCBE6DC5A}" type="slidenum">
              <a:rPr lang="el-GR" altLang="en-US" sz="1200"/>
              <a:pPr eaLnBrk="1" hangingPunct="1"/>
              <a:t>5</a:t>
            </a:fld>
            <a:endParaRPr lang="el-GR" altLang="en-US" sz="1200"/>
          </a:p>
        </p:txBody>
      </p:sp>
      <p:sp>
        <p:nvSpPr>
          <p:cNvPr id="57347" name="Rectangle 2">
            <a:extLst>
              <a:ext uri="{FF2B5EF4-FFF2-40B4-BE49-F238E27FC236}">
                <a16:creationId xmlns:a16="http://schemas.microsoft.com/office/drawing/2014/main" id="{65E9D690-6BEE-4AAE-956D-1F4597AA6FC0}"/>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D0338BB1-3134-4520-B62C-7B4A757C834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0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D19FD7A-FFF8-4FC1-B4FD-33400B5C9D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FC2F6FB-4799-4E17-B110-90F9375DD71D}" type="slidenum">
              <a:rPr lang="el-GR" altLang="en-US" sz="1200"/>
              <a:pPr eaLnBrk="1" hangingPunct="1"/>
              <a:t>6</a:t>
            </a:fld>
            <a:endParaRPr lang="el-GR" altLang="en-US" sz="1200"/>
          </a:p>
        </p:txBody>
      </p:sp>
      <p:sp>
        <p:nvSpPr>
          <p:cNvPr id="58371" name="Rectangle 2">
            <a:extLst>
              <a:ext uri="{FF2B5EF4-FFF2-40B4-BE49-F238E27FC236}">
                <a16:creationId xmlns:a16="http://schemas.microsoft.com/office/drawing/2014/main" id="{1D637DE1-A70C-4EE7-8438-B09C8AECEFBC}"/>
              </a:ext>
            </a:extLst>
          </p:cNvPr>
          <p:cNvSpPr>
            <a:spLocks noGrp="1" noRot="1" noChangeAspect="1" noChangeArrowheads="1" noTextEdit="1"/>
          </p:cNvSpPr>
          <p:nvPr>
            <p:ph type="sldImg"/>
          </p:nvPr>
        </p:nvSpPr>
        <p:spPr>
          <a:solidFill>
            <a:srgbClr val="FFFFFF"/>
          </a:solidFill>
          <a:ln/>
        </p:spPr>
      </p:sp>
      <p:sp>
        <p:nvSpPr>
          <p:cNvPr id="58372" name="Rectangle 3">
            <a:extLst>
              <a:ext uri="{FF2B5EF4-FFF2-40B4-BE49-F238E27FC236}">
                <a16:creationId xmlns:a16="http://schemas.microsoft.com/office/drawing/2014/main" id="{4AE32947-1D52-4295-9406-1B4838BA0D2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16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a:extLst>
              <a:ext uri="{FF2B5EF4-FFF2-40B4-BE49-F238E27FC236}">
                <a16:creationId xmlns:a16="http://schemas.microsoft.com/office/drawing/2014/main" id="{56CFF5A1-C477-45C4-97E5-CA25A82AD4AB}"/>
              </a:ext>
            </a:extLst>
          </p:cNvPr>
          <p:cNvSpPr>
            <a:spLocks noGrp="1" noRot="1" noChangeAspect="1" noTextEdit="1"/>
          </p:cNvSpPr>
          <p:nvPr>
            <p:ph type="sldImg"/>
          </p:nvPr>
        </p:nvSpPr>
        <p:spPr>
          <a:ln/>
        </p:spPr>
      </p:sp>
      <p:sp>
        <p:nvSpPr>
          <p:cNvPr id="59395" name="2 - Θέση σημειώσεων">
            <a:extLst>
              <a:ext uri="{FF2B5EF4-FFF2-40B4-BE49-F238E27FC236}">
                <a16:creationId xmlns:a16="http://schemas.microsoft.com/office/drawing/2014/main" id="{D8DB5674-AC6F-4685-8FBA-27EAAC0D59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59396" name="3 - Θέση αριθμού διαφάνειας">
            <a:extLst>
              <a:ext uri="{FF2B5EF4-FFF2-40B4-BE49-F238E27FC236}">
                <a16:creationId xmlns:a16="http://schemas.microsoft.com/office/drawing/2014/main" id="{BB828DDB-6B8F-4EBA-B932-BEFF9775E9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94804954-3D0C-4570-9281-61F2AA5C9233}" type="slidenum">
              <a:rPr lang="el-GR" altLang="en-US" sz="1200"/>
              <a:pPr eaLnBrk="1" hangingPunct="1"/>
              <a:t>8</a:t>
            </a:fld>
            <a:endParaRPr lang="el-GR" altLang="en-US" sz="1200"/>
          </a:p>
        </p:txBody>
      </p:sp>
    </p:spTree>
    <p:extLst>
      <p:ext uri="{BB962C8B-B14F-4D97-AF65-F5344CB8AC3E}">
        <p14:creationId xmlns:p14="http://schemas.microsoft.com/office/powerpoint/2010/main" val="322379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a:extLst>
              <a:ext uri="{FF2B5EF4-FFF2-40B4-BE49-F238E27FC236}">
                <a16:creationId xmlns:a16="http://schemas.microsoft.com/office/drawing/2014/main" id="{A262DB7B-A004-4888-A558-7FDD4CCCE163}"/>
              </a:ext>
            </a:extLst>
          </p:cNvPr>
          <p:cNvSpPr>
            <a:spLocks noGrp="1" noRot="1" noChangeAspect="1" noTextEdit="1"/>
          </p:cNvSpPr>
          <p:nvPr>
            <p:ph type="sldImg"/>
          </p:nvPr>
        </p:nvSpPr>
        <p:spPr>
          <a:ln/>
        </p:spPr>
      </p:sp>
      <p:sp>
        <p:nvSpPr>
          <p:cNvPr id="60419" name="2 - Θέση σημειώσεων">
            <a:extLst>
              <a:ext uri="{FF2B5EF4-FFF2-40B4-BE49-F238E27FC236}">
                <a16:creationId xmlns:a16="http://schemas.microsoft.com/office/drawing/2014/main" id="{17B5AD66-7BB1-45D9-A1F7-626B6D290D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0420" name="3 - Θέση αριθμού διαφάνειας">
            <a:extLst>
              <a:ext uri="{FF2B5EF4-FFF2-40B4-BE49-F238E27FC236}">
                <a16:creationId xmlns:a16="http://schemas.microsoft.com/office/drawing/2014/main" id="{8BFDB489-CC58-4C1E-9719-0471FFEF8E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24BEF46-1B75-4224-A3E3-BDF13EFEA829}" type="slidenum">
              <a:rPr lang="el-GR" altLang="en-US" sz="1200"/>
              <a:pPr eaLnBrk="1" hangingPunct="1"/>
              <a:t>9</a:t>
            </a:fld>
            <a:endParaRPr lang="el-GR" altLang="en-US" sz="1200"/>
          </a:p>
        </p:txBody>
      </p:sp>
    </p:spTree>
    <p:extLst>
      <p:ext uri="{BB962C8B-B14F-4D97-AF65-F5344CB8AC3E}">
        <p14:creationId xmlns:p14="http://schemas.microsoft.com/office/powerpoint/2010/main" val="4046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a:extLst>
              <a:ext uri="{FF2B5EF4-FFF2-40B4-BE49-F238E27FC236}">
                <a16:creationId xmlns:a16="http://schemas.microsoft.com/office/drawing/2014/main" id="{BEFADDCF-B9DD-4D07-9A54-EEB3FB0F584B}"/>
              </a:ext>
            </a:extLst>
          </p:cNvPr>
          <p:cNvSpPr>
            <a:spLocks noGrp="1" noRot="1" noChangeAspect="1" noTextEdit="1"/>
          </p:cNvSpPr>
          <p:nvPr>
            <p:ph type="sldImg"/>
          </p:nvPr>
        </p:nvSpPr>
        <p:spPr>
          <a:ln/>
        </p:spPr>
      </p:sp>
      <p:sp>
        <p:nvSpPr>
          <p:cNvPr id="61443" name="2 - Θέση σημειώσεων">
            <a:extLst>
              <a:ext uri="{FF2B5EF4-FFF2-40B4-BE49-F238E27FC236}">
                <a16:creationId xmlns:a16="http://schemas.microsoft.com/office/drawing/2014/main" id="{8393A032-4044-434F-8004-BC77F00080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61444" name="3 - Θέση αριθμού διαφάνειας">
            <a:extLst>
              <a:ext uri="{FF2B5EF4-FFF2-40B4-BE49-F238E27FC236}">
                <a16:creationId xmlns:a16="http://schemas.microsoft.com/office/drawing/2014/main" id="{FEACD41C-07B0-4B6A-AE51-B5616DE67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EB906DBB-0D65-4C6D-9726-8D276D03152C}" type="slidenum">
              <a:rPr lang="el-GR" altLang="en-US" sz="1200"/>
              <a:pPr eaLnBrk="1" hangingPunct="1"/>
              <a:t>30</a:t>
            </a:fld>
            <a:endParaRPr lang="el-GR" altLang="en-US" sz="1200"/>
          </a:p>
        </p:txBody>
      </p:sp>
    </p:spTree>
    <p:extLst>
      <p:ext uri="{BB962C8B-B14F-4D97-AF65-F5344CB8AC3E}">
        <p14:creationId xmlns:p14="http://schemas.microsoft.com/office/powerpoint/2010/main" val="295933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87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3560739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0785066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162" y="609600"/>
            <a:ext cx="10360501"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914162" y="1981200"/>
            <a:ext cx="10360501" cy="4114800"/>
          </a:xfrm>
        </p:spPr>
        <p:txBody>
          <a:bodyPr/>
          <a:lstStyle/>
          <a:p>
            <a:pPr lvl="0"/>
            <a:endParaRPr lang="el-GR" noProof="0"/>
          </a:p>
        </p:txBody>
      </p:sp>
      <p:sp>
        <p:nvSpPr>
          <p:cNvPr id="4" name="Rectangle 12">
            <a:extLst>
              <a:ext uri="{FF2B5EF4-FFF2-40B4-BE49-F238E27FC236}">
                <a16:creationId xmlns:a16="http://schemas.microsoft.com/office/drawing/2014/main" id="{4E98279A-7A81-4D89-9167-ABBBB3689399}"/>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3">
            <a:extLst>
              <a:ext uri="{FF2B5EF4-FFF2-40B4-BE49-F238E27FC236}">
                <a16:creationId xmlns:a16="http://schemas.microsoft.com/office/drawing/2014/main" id="{23F8E826-0D8A-44B7-92CB-BFAD2CD3D78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4">
            <a:extLst>
              <a:ext uri="{FF2B5EF4-FFF2-40B4-BE49-F238E27FC236}">
                <a16:creationId xmlns:a16="http://schemas.microsoft.com/office/drawing/2014/main" id="{F87FF1A5-A116-4F9D-99E2-43A3E4F3FECE}"/>
              </a:ext>
            </a:extLst>
          </p:cNvPr>
          <p:cNvSpPr>
            <a:spLocks noGrp="1" noChangeArrowheads="1"/>
          </p:cNvSpPr>
          <p:nvPr>
            <p:ph type="sldNum" sz="quarter" idx="12"/>
          </p:nvPr>
        </p:nvSpPr>
        <p:spPr>
          <a:ln/>
        </p:spPr>
        <p:txBody>
          <a:bodyPr/>
          <a:lstStyle>
            <a:lvl1pPr>
              <a:defRPr/>
            </a:lvl1pPr>
          </a:lstStyle>
          <a:p>
            <a:fld id="{E577FCCF-4723-4529-9D15-73CE7C99148A}" type="slidenum">
              <a:rPr lang="el-GR" altLang="en-US"/>
              <a:pPr/>
              <a:t>‹#›</a:t>
            </a:fld>
            <a:endParaRPr lang="el-GR" altLang="en-US"/>
          </a:p>
        </p:txBody>
      </p:sp>
    </p:spTree>
    <p:extLst>
      <p:ext uri="{BB962C8B-B14F-4D97-AF65-F5344CB8AC3E}">
        <p14:creationId xmlns:p14="http://schemas.microsoft.com/office/powerpoint/2010/main" val="170767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759450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589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722323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6994" y="2582334"/>
            <a:ext cx="4936474"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6301" y="2582334"/>
            <a:ext cx="4936474"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4792767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6984832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9209967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3748036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8424405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5BA54BD-C84D-46CE-8B72-31BFB26ABA43}"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66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gr/imgres?imgurl=http://www.biografiasyvidas.com/biografia/p/fotos/piaget.jpg&amp;imgrefurl=http://www.biografiasyvidas.com/biografia/p/piaget.htm&amp;h=307&amp;w=340&amp;sz=18&amp;hl=el&amp;start=1&amp;tbnid=eQNpCr6TIw6MlM:&amp;tbnh=107&amp;tbnw=119&amp;prev=/images?q%3Dpiaget%26gbv%3D2%26svnum%3D10%26hl%3Del%26sa%3DG" TargetMode="External"/><Relationship Id="rId7" Type="http://schemas.openxmlformats.org/officeDocument/2006/relationships/hyperlink" Target="http://images.google.gr/imgres?imgurl=http://www.educationupdate.com/archives/2005/Nov/assets/jerome-bruner.jpg&amp;imgrefurl=http://www.educationupdate.com/archives/2005/Nov/html/col-jeromebutler.html&amp;h=198&amp;w=151&amp;sz=5&amp;hl=el&amp;start=5&amp;tbnid=kVC2eWHNkcvWLM:&amp;tbnh=104&amp;tbnw=79&amp;prev=/images?q%3Dbruner%26gbv%3D2%26svnum%3D10%26hl%3Del%26sa%3D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images.google.gr/imgres?imgurl=http://www.netschoolbook.gr/images/2005/epim-pics/vygo01.jpg&amp;imgrefurl=http://www.netschoolbook.gr/epimorfosi/theories.html&amp;h=138&amp;w=100&amp;sz=5&amp;hl=el&amp;start=2&amp;tbnid=ni5sWOwzDJ8T2M:&amp;tbnh=93&amp;tbnw=67&amp;prev=/images?q%3Dvygotski%26gbv%3D2%26svnum%3D10%26hl%3Del%26sa%3DG" TargetMode="External"/><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hyperlink" Target="https://www.google.gr/imgres?imgurl=https://upload.wikimedia.org/wikipedia/commons/3/3f/B.F._Skinner_at_Harvard_circa_1950.jpg&amp;imgrefurl=https://en.wikipedia.org/wiki/B._F._Skinner&amp;h=599&amp;w=546&amp;tbnid=qSEmBsFn-Sm2aM:&amp;tbnh=160&amp;tbnw=145&amp;usg=__EcqOE2ApCx7dvixZBCRYwLvwLus%3D&amp;vet=10ahUKEwiV8bbuj7TZAhUDtxQKHSsLAl4Q_B0IiQIwGQ..i&amp;docid=bdU5T8OcPfOr9M&amp;itg=1&amp;client=firefox-b&amp;sa=X&amp;ved=0ahUKEwiV8bbuj7TZAhUDtxQKHSsLAl4Q_B0IiQIwG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D7DB673E-F1E2-4228-B80F-A71818D02623}"/>
              </a:ext>
            </a:extLst>
          </p:cNvPr>
          <p:cNvSpPr>
            <a:spLocks noGrp="1" noChangeArrowheads="1"/>
          </p:cNvSpPr>
          <p:nvPr>
            <p:ph type="ctrTitle"/>
          </p:nvPr>
        </p:nvSpPr>
        <p:spPr>
          <a:xfrm>
            <a:off x="1985116" y="3124200"/>
            <a:ext cx="8915399" cy="1447800"/>
          </a:xfrm>
        </p:spPr>
        <p:txBody>
          <a:bodyPr>
            <a:normAutofit/>
          </a:bodyPr>
          <a:lstStyle/>
          <a:p>
            <a:r>
              <a:rPr lang="el-GR" altLang="en-US" dirty="0">
                <a:latin typeface="Tahoma" panose="020B0604030504040204" pitchFamily="34" charset="0"/>
                <a:ea typeface="Tahoma" panose="020B0604030504040204" pitchFamily="34" charset="0"/>
                <a:cs typeface="Tahoma" panose="020B0604030504040204" pitchFamily="34" charset="0"/>
              </a:rPr>
              <a:t>Θεωρίες Μάθησης</a:t>
            </a:r>
          </a:p>
        </p:txBody>
      </p:sp>
      <p:sp>
        <p:nvSpPr>
          <p:cNvPr id="3075" name="Rectangle 1027">
            <a:extLst>
              <a:ext uri="{FF2B5EF4-FFF2-40B4-BE49-F238E27FC236}">
                <a16:creationId xmlns:a16="http://schemas.microsoft.com/office/drawing/2014/main" id="{A63FACA1-E80B-4681-A0E2-C2C07CF2FAEF}"/>
              </a:ext>
            </a:extLst>
          </p:cNvPr>
          <p:cNvSpPr>
            <a:spLocks noGrp="1" noChangeArrowheads="1"/>
          </p:cNvSpPr>
          <p:nvPr>
            <p:ph type="subTitle" idx="1"/>
          </p:nvPr>
        </p:nvSpPr>
        <p:spPr>
          <a:xfrm>
            <a:off x="1497497" y="5105400"/>
            <a:ext cx="9168916" cy="1066800"/>
          </a:xfrm>
        </p:spPr>
        <p:txBody>
          <a:bodyPr/>
          <a:lstStyle/>
          <a:p>
            <a:pPr eaLnBrk="1" hangingPunct="1"/>
            <a:endParaRPr lang="el-GR" altLang="en-US" dirty="0"/>
          </a:p>
        </p:txBody>
      </p:sp>
      <p:pic>
        <p:nvPicPr>
          <p:cNvPr id="3076" name="Picture 1030" descr="http://tbn0.google.com/images?q=tbn:eQNpCr6TIw6MlM:http://www.biografiasyvidas.com/biografia/p/fotos/piaget.jpg">
            <a:hlinkClick r:id="rId3"/>
            <a:extLst>
              <a:ext uri="{FF2B5EF4-FFF2-40B4-BE49-F238E27FC236}">
                <a16:creationId xmlns:a16="http://schemas.microsoft.com/office/drawing/2014/main" id="{99FC102D-AA5C-4776-A1FE-CADC77271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2" y="866316"/>
            <a:ext cx="2227770" cy="20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32" descr="http://tbn0.google.com/images?q=tbn:ni5sWOwzDJ8T2M:http://www.netschoolbook.gr/images/2005/epim-pics/vygo01.jpg">
            <a:hlinkClick r:id="rId5"/>
            <a:extLst>
              <a:ext uri="{FF2B5EF4-FFF2-40B4-BE49-F238E27FC236}">
                <a16:creationId xmlns:a16="http://schemas.microsoft.com/office/drawing/2014/main" id="{4D7E1C8E-EC47-4587-A5BF-182D635C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212" y="604541"/>
            <a:ext cx="2046388" cy="225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34" descr="http://tbn0.google.com/images?q=tbn:kVC2eWHNkcvWLM:http://www.educationupdate.com/archives/2005/Nov/assets/jerome-bruner.jpg">
            <a:hlinkClick r:id="rId7"/>
            <a:extLst>
              <a:ext uri="{FF2B5EF4-FFF2-40B4-BE49-F238E27FC236}">
                <a16:creationId xmlns:a16="http://schemas.microsoft.com/office/drawing/2014/main" id="{F2DAF51B-A4B9-4C1F-97FA-20C3D27B51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9612" y="534756"/>
            <a:ext cx="1771702" cy="233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9"/>
            <a:extLst>
              <a:ext uri="{FF2B5EF4-FFF2-40B4-BE49-F238E27FC236}">
                <a16:creationId xmlns:a16="http://schemas.microsoft.com/office/drawing/2014/main" id="{3BA40DB3-0A92-4BD8-9049-28896F64F05B}"/>
              </a:ext>
            </a:extLst>
          </p:cNvPr>
          <p:cNvPicPr>
            <a:picLocks noChangeAspect="1"/>
          </p:cNvPicPr>
          <p:nvPr/>
        </p:nvPicPr>
        <p:blipFill>
          <a:blip r:embed="rId10"/>
          <a:stretch>
            <a:fillRect/>
          </a:stretch>
        </p:blipFill>
        <p:spPr>
          <a:xfrm>
            <a:off x="811144" y="855887"/>
            <a:ext cx="1734462" cy="2001613"/>
          </a:xfrm>
          <a:prstGeom prst="rect">
            <a:avLst/>
          </a:prstGeom>
        </p:spPr>
      </p:pic>
    </p:spTree>
    <p:extLst>
      <p:ext uri="{BB962C8B-B14F-4D97-AF65-F5344CB8AC3E}">
        <p14:creationId xmlns:p14="http://schemas.microsoft.com/office/powerpoint/2010/main" val="117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754D62B-68B2-44F9-AC4E-0E1FD6BCEAAF}"/>
              </a:ext>
            </a:extLst>
          </p:cNvPr>
          <p:cNvSpPr txBox="1">
            <a:spLocks noChangeArrowheads="1"/>
          </p:cNvSpPr>
          <p:nvPr/>
        </p:nvSpPr>
        <p:spPr bwMode="auto">
          <a:xfrm>
            <a:off x="1522412" y="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latin typeface="Times New Roman" panose="02020603050405020304" pitchFamily="18" charset="0"/>
            </a:endParaRPr>
          </a:p>
        </p:txBody>
      </p:sp>
      <p:pic>
        <p:nvPicPr>
          <p:cNvPr id="6147" name="Picture 3" descr="watson">
            <a:extLst>
              <a:ext uri="{FF2B5EF4-FFF2-40B4-BE49-F238E27FC236}">
                <a16:creationId xmlns:a16="http://schemas.microsoft.com/office/drawing/2014/main" id="{A12C6FCB-CC67-49A1-84ED-4C663AECF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2" y="762000"/>
            <a:ext cx="2578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a:extLst>
              <a:ext uri="{FF2B5EF4-FFF2-40B4-BE49-F238E27FC236}">
                <a16:creationId xmlns:a16="http://schemas.microsoft.com/office/drawing/2014/main" id="{33492F86-179B-45B8-8C45-190B003AA564}"/>
              </a:ext>
            </a:extLst>
          </p:cNvPr>
          <p:cNvSpPr txBox="1">
            <a:spLocks noChangeArrowheads="1"/>
          </p:cNvSpPr>
          <p:nvPr/>
        </p:nvSpPr>
        <p:spPr bwMode="auto">
          <a:xfrm>
            <a:off x="4570412" y="1905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latin typeface="Times New Roman" panose="02020603050405020304" pitchFamily="18" charset="0"/>
            </a:endParaRPr>
          </a:p>
        </p:txBody>
      </p:sp>
      <p:sp>
        <p:nvSpPr>
          <p:cNvPr id="6149" name="Text Box 5">
            <a:extLst>
              <a:ext uri="{FF2B5EF4-FFF2-40B4-BE49-F238E27FC236}">
                <a16:creationId xmlns:a16="http://schemas.microsoft.com/office/drawing/2014/main" id="{6ED4C334-2D2F-4860-9CFD-2F9C5A4AA128}"/>
              </a:ext>
            </a:extLst>
          </p:cNvPr>
          <p:cNvSpPr txBox="1">
            <a:spLocks noChangeArrowheads="1"/>
          </p:cNvSpPr>
          <p:nvPr/>
        </p:nvSpPr>
        <p:spPr bwMode="auto">
          <a:xfrm>
            <a:off x="5332412" y="1447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latin typeface="Times New Roman" panose="02020603050405020304" pitchFamily="18" charset="0"/>
            </a:endParaRPr>
          </a:p>
        </p:txBody>
      </p:sp>
      <p:sp>
        <p:nvSpPr>
          <p:cNvPr id="6150" name="Text Box 6">
            <a:extLst>
              <a:ext uri="{FF2B5EF4-FFF2-40B4-BE49-F238E27FC236}">
                <a16:creationId xmlns:a16="http://schemas.microsoft.com/office/drawing/2014/main" id="{289B77B7-0F24-4DAF-9B17-C38F8622122E}"/>
              </a:ext>
            </a:extLst>
          </p:cNvPr>
          <p:cNvSpPr txBox="1">
            <a:spLocks noChangeArrowheads="1"/>
          </p:cNvSpPr>
          <p:nvPr/>
        </p:nvSpPr>
        <p:spPr bwMode="auto">
          <a:xfrm>
            <a:off x="4570412" y="533401"/>
            <a:ext cx="69342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a:solidFill>
                  <a:schemeClr val="tx2"/>
                </a:solidFill>
                <a:latin typeface="Tahoma" panose="020B0604030504040204" pitchFamily="34" charset="0"/>
                <a:cs typeface="Times New Roman" panose="02020603050405020304" pitchFamily="18" charset="0"/>
              </a:rPr>
              <a:t>Give me a dozen healthy infants, well-formed, and my own special world to bring them up in and I’ll guarantee to take any one at random and train him to be any type of specialist I might select – a doctor, a lawyer, artist…</a:t>
            </a:r>
            <a:br>
              <a:rPr lang="en-US" altLang="en-US" sz="3200" b="1" dirty="0">
                <a:solidFill>
                  <a:schemeClr val="tx2"/>
                </a:solidFill>
                <a:latin typeface="Tahoma" panose="020B0604030504040204" pitchFamily="34" charset="0"/>
                <a:cs typeface="Times New Roman" panose="02020603050405020304" pitchFamily="18" charset="0"/>
              </a:rPr>
            </a:br>
            <a:endParaRPr lang="el-GR" altLang="en-US" sz="3200" b="1" dirty="0">
              <a:solidFill>
                <a:schemeClr val="tx2"/>
              </a:solidFill>
              <a:latin typeface="Tahoma" panose="020B0604030504040204" pitchFamily="34" charset="0"/>
              <a:cs typeface="Times New Roman" panose="02020603050405020304" pitchFamily="18" charset="0"/>
            </a:endParaRPr>
          </a:p>
          <a:p>
            <a:pPr>
              <a:spcBef>
                <a:spcPct val="50000"/>
              </a:spcBef>
            </a:pPr>
            <a:r>
              <a:rPr lang="el-GR" altLang="en-US" sz="3200" dirty="0">
                <a:solidFill>
                  <a:schemeClr val="tx2"/>
                </a:solidFill>
                <a:latin typeface="Tahoma" panose="020B0604030504040204" pitchFamily="34" charset="0"/>
                <a:cs typeface="Times New Roman" panose="02020603050405020304" pitchFamily="18" charset="0"/>
              </a:rPr>
              <a:t>(</a:t>
            </a:r>
            <a:r>
              <a:rPr lang="en-US" altLang="en-US" sz="3200" dirty="0">
                <a:solidFill>
                  <a:schemeClr val="tx2"/>
                </a:solidFill>
                <a:latin typeface="Tahoma" panose="020B0604030504040204" pitchFamily="34" charset="0"/>
                <a:cs typeface="Times New Roman" panose="02020603050405020304" pitchFamily="18" charset="0"/>
              </a:rPr>
              <a:t>Watson 1924</a:t>
            </a:r>
            <a:r>
              <a:rPr lang="el-GR" altLang="en-US" sz="3200" dirty="0">
                <a:solidFill>
                  <a:schemeClr val="tx2"/>
                </a:solidFill>
                <a:latin typeface="Tahoma" panose="020B0604030504040204" pitchFamily="34" charset="0"/>
                <a:cs typeface="Times New Roman" panose="02020603050405020304" pitchFamily="18" charset="0"/>
              </a:rPr>
              <a:t>)</a:t>
            </a:r>
            <a:endParaRPr lang="en-US" altLang="en-US" sz="3200" dirty="0">
              <a:solidFill>
                <a:schemeClr val="tx2"/>
              </a:solidFill>
              <a:latin typeface="Tahoma" panose="020B0604030504040204" pitchFamily="34" charset="0"/>
              <a:cs typeface="Times New Roman" panose="02020603050405020304" pitchFamily="18" charset="0"/>
            </a:endParaRPr>
          </a:p>
          <a:p>
            <a:pPr>
              <a:spcBef>
                <a:spcPct val="50000"/>
              </a:spcBef>
            </a:pPr>
            <a:endParaRPr lang="en-US" altLang="en-US" sz="2400" b="1" dirty="0">
              <a:effectLst>
                <a:outerShdw blurRad="38100" dist="38100" dir="2700000" algn="tl">
                  <a:srgbClr val="000000"/>
                </a:outerShdw>
              </a:effectLst>
              <a:latin typeface="Tahoma" panose="020B0604030504040204" pitchFamily="34" charset="0"/>
            </a:endParaRPr>
          </a:p>
        </p:txBody>
      </p:sp>
      <p:sp>
        <p:nvSpPr>
          <p:cNvPr id="2" name="Slide Number Placeholder 1">
            <a:extLst>
              <a:ext uri="{FF2B5EF4-FFF2-40B4-BE49-F238E27FC236}">
                <a16:creationId xmlns:a16="http://schemas.microsoft.com/office/drawing/2014/main" id="{C93BEE4F-AFFC-4F44-8238-B9DCBCAD57A1}"/>
              </a:ext>
            </a:extLst>
          </p:cNvPr>
          <p:cNvSpPr>
            <a:spLocks noGrp="1"/>
          </p:cNvSpPr>
          <p:nvPr>
            <p:ph type="sldNum" sz="quarter" idx="12"/>
          </p:nvPr>
        </p:nvSpPr>
        <p:spPr/>
        <p:txBody>
          <a:bodyPr/>
          <a:lstStyle/>
          <a:p>
            <a:fld id="{25BA54BD-C84D-46CE-8B72-31BFB26ABA43}" type="slidenum">
              <a:rPr lang="en-US" smtClean="0"/>
              <a:t>10</a:t>
            </a:fld>
            <a:endParaRPr lang="en-US"/>
          </a:p>
        </p:txBody>
      </p:sp>
    </p:spTree>
    <p:extLst>
      <p:ext uri="{BB962C8B-B14F-4D97-AF65-F5344CB8AC3E}">
        <p14:creationId xmlns:p14="http://schemas.microsoft.com/office/powerpoint/2010/main" val="376654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B49985C-2A3D-4AD8-9084-C1A08EEC9483}"/>
              </a:ext>
            </a:extLst>
          </p:cNvPr>
          <p:cNvSpPr>
            <a:spLocks noChangeArrowheads="1"/>
          </p:cNvSpPr>
          <p:nvPr/>
        </p:nvSpPr>
        <p:spPr bwMode="auto">
          <a:xfrm>
            <a:off x="912812" y="914400"/>
            <a:ext cx="108966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3600" dirty="0">
                <a:latin typeface="Tahoma" panose="020B0604030504040204" pitchFamily="34" charset="0"/>
                <a:ea typeface="Tahoma" panose="020B0604030504040204" pitchFamily="34" charset="0"/>
                <a:cs typeface="Tahoma" panose="020B0604030504040204" pitchFamily="34" charset="0"/>
              </a:rPr>
              <a:t>Η συμπεριφοριστική ψυχολογία μελετάει την εξωτερική συμπεριφορά. </a:t>
            </a:r>
            <a:endParaRPr lang="en-US" altLang="en-US" sz="3600" dirty="0">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50000"/>
              </a:spcBef>
            </a:pPr>
            <a:r>
              <a:rPr lang="el-GR" altLang="en-US" sz="3600" dirty="0">
                <a:latin typeface="Tahoma" panose="020B0604030504040204" pitchFamily="34" charset="0"/>
                <a:ea typeface="Tahoma" panose="020B0604030504040204" pitchFamily="34" charset="0"/>
                <a:cs typeface="Tahoma" panose="020B0604030504040204" pitchFamily="34" charset="0"/>
              </a:rPr>
              <a:t>Η συμπεριφορά είναι αντικειμενική και </a:t>
            </a:r>
            <a:r>
              <a:rPr lang="el-GR" altLang="en-US" sz="3600" dirty="0" err="1">
                <a:latin typeface="Tahoma" panose="020B0604030504040204" pitchFamily="34" charset="0"/>
                <a:ea typeface="Tahoma" panose="020B0604030504040204" pitchFamily="34" charset="0"/>
                <a:cs typeface="Tahoma" panose="020B0604030504040204" pitchFamily="34" charset="0"/>
              </a:rPr>
              <a:t>παρατηρήσιμη</a:t>
            </a:r>
            <a:r>
              <a:rPr lang="el-GR" altLang="en-US" sz="3600" dirty="0">
                <a:latin typeface="Tahoma" panose="020B0604030504040204" pitchFamily="34" charset="0"/>
                <a:ea typeface="Tahoma" panose="020B0604030504040204" pitchFamily="34" charset="0"/>
                <a:cs typeface="Tahoma" panose="020B0604030504040204" pitchFamily="34" charset="0"/>
              </a:rPr>
              <a:t>, ενώ ότι συμβαίνει στο μυαλό μας δεν μπορεί ποτέ να γίνει γνωστό ούτε να μετρηθεί </a:t>
            </a:r>
            <a:r>
              <a:rPr lang="en-US" altLang="en-US" sz="3600" dirty="0">
                <a:latin typeface="Tahoma" panose="020B0604030504040204" pitchFamily="34" charset="0"/>
                <a:ea typeface="Tahoma" panose="020B0604030504040204" pitchFamily="34" charset="0"/>
                <a:cs typeface="Tahoma" panose="020B0604030504040204" pitchFamily="34" charset="0"/>
              </a:rPr>
              <a:t>(the mind is a “black box”)</a:t>
            </a:r>
          </a:p>
          <a:p>
            <a:pPr>
              <a:lnSpc>
                <a:spcPct val="90000"/>
              </a:lnSpc>
              <a:spcBef>
                <a:spcPct val="50000"/>
              </a:spcBef>
            </a:pPr>
            <a:r>
              <a:rPr lang="el-GR" altLang="en-US" sz="3600" dirty="0">
                <a:latin typeface="Tahoma" panose="020B0604030504040204" pitchFamily="34" charset="0"/>
                <a:ea typeface="Tahoma" panose="020B0604030504040204" pitchFamily="34" charset="0"/>
                <a:cs typeface="Tahoma" panose="020B0604030504040204" pitchFamily="34" charset="0"/>
              </a:rPr>
              <a:t>Η συμπεριφορά είναι η αντίδραση του οργανισμού σε ένα ερέθισμα. </a:t>
            </a:r>
            <a:endParaRPr lang="en-US" alt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5492FB43-9D1A-430D-BA1B-77509C34D814}"/>
              </a:ext>
            </a:extLst>
          </p:cNvPr>
          <p:cNvSpPr>
            <a:spLocks noGrp="1"/>
          </p:cNvSpPr>
          <p:nvPr>
            <p:ph type="sldNum" sz="quarter" idx="12"/>
          </p:nvPr>
        </p:nvSpPr>
        <p:spPr/>
        <p:txBody>
          <a:bodyPr/>
          <a:lstStyle/>
          <a:p>
            <a:fld id="{25BA54BD-C84D-46CE-8B72-31BFB26ABA43}" type="slidenum">
              <a:rPr lang="en-US" smtClean="0"/>
              <a:t>11</a:t>
            </a:fld>
            <a:endParaRPr lang="en-US"/>
          </a:p>
        </p:txBody>
      </p:sp>
    </p:spTree>
    <p:extLst>
      <p:ext uri="{BB962C8B-B14F-4D97-AF65-F5344CB8AC3E}">
        <p14:creationId xmlns:p14="http://schemas.microsoft.com/office/powerpoint/2010/main" val="22203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E302D70-959E-4080-B8C9-D804552C8F01}"/>
              </a:ext>
            </a:extLst>
          </p:cNvPr>
          <p:cNvSpPr>
            <a:spLocks noChangeArrowheads="1"/>
          </p:cNvSpPr>
          <p:nvPr/>
        </p:nvSpPr>
        <p:spPr bwMode="auto">
          <a:xfrm>
            <a:off x="608012" y="368301"/>
            <a:ext cx="1137523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n-US" sz="4400" b="1" dirty="0">
                <a:solidFill>
                  <a:schemeClr val="tx2"/>
                </a:solidFill>
                <a:effectLst>
                  <a:outerShdw blurRad="38100" dist="38100" dir="2700000" algn="tl">
                    <a:srgbClr val="000000"/>
                  </a:outerShdw>
                </a:effectLst>
                <a:latin typeface="Tahoma" panose="020B0604030504040204" pitchFamily="34" charset="0"/>
              </a:rPr>
              <a:t>Η ιστορία του συμπεριφορισμού</a:t>
            </a:r>
            <a:endParaRPr lang="en-US" altLang="en-US" sz="4400" b="1" dirty="0">
              <a:solidFill>
                <a:schemeClr val="tx2"/>
              </a:solidFill>
              <a:effectLst>
                <a:outerShdw blurRad="38100" dist="38100" dir="2700000" algn="tl">
                  <a:srgbClr val="000000"/>
                </a:outerShdw>
              </a:effectLst>
              <a:latin typeface="Tahoma" panose="020B0604030504040204" pitchFamily="34" charset="0"/>
            </a:endParaRPr>
          </a:p>
        </p:txBody>
      </p:sp>
      <p:sp>
        <p:nvSpPr>
          <p:cNvPr id="5123" name="Text Box 3">
            <a:extLst>
              <a:ext uri="{FF2B5EF4-FFF2-40B4-BE49-F238E27FC236}">
                <a16:creationId xmlns:a16="http://schemas.microsoft.com/office/drawing/2014/main" id="{185632B5-F538-4DB0-9269-B2309FAD24CB}"/>
              </a:ext>
            </a:extLst>
          </p:cNvPr>
          <p:cNvSpPr txBox="1">
            <a:spLocks noChangeArrowheads="1"/>
          </p:cNvSpPr>
          <p:nvPr/>
        </p:nvSpPr>
        <p:spPr bwMode="auto">
          <a:xfrm>
            <a:off x="6094412" y="20574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latin typeface="Times New Roman" panose="02020603050405020304" pitchFamily="18" charset="0"/>
            </a:endParaRPr>
          </a:p>
        </p:txBody>
      </p:sp>
      <p:pic>
        <p:nvPicPr>
          <p:cNvPr id="5124" name="Picture 4" descr="pavlov1">
            <a:extLst>
              <a:ext uri="{FF2B5EF4-FFF2-40B4-BE49-F238E27FC236}">
                <a16:creationId xmlns:a16="http://schemas.microsoft.com/office/drawing/2014/main" id="{143CA150-D321-4568-ACA4-6BCC6B97F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2" y="1144930"/>
            <a:ext cx="4446588" cy="4879975"/>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a:extLst>
              <a:ext uri="{FF2B5EF4-FFF2-40B4-BE49-F238E27FC236}">
                <a16:creationId xmlns:a16="http://schemas.microsoft.com/office/drawing/2014/main" id="{3497F34C-48B4-4A1A-9B79-80052DF80D52}"/>
              </a:ext>
            </a:extLst>
          </p:cNvPr>
          <p:cNvSpPr txBox="1">
            <a:spLocks noChangeArrowheads="1"/>
          </p:cNvSpPr>
          <p:nvPr/>
        </p:nvSpPr>
        <p:spPr bwMode="auto">
          <a:xfrm>
            <a:off x="1293812" y="1784425"/>
            <a:ext cx="444658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latin typeface="Tahoma" panose="020B0604030504040204" pitchFamily="34" charset="0"/>
              </a:rPr>
              <a:t>Pavlov (1927)</a:t>
            </a:r>
            <a:r>
              <a:rPr lang="en-US" altLang="en-US" sz="3200" dirty="0">
                <a:latin typeface="Tahoma" panose="020B0604030504040204" pitchFamily="34" charset="0"/>
              </a:rPr>
              <a:t> </a:t>
            </a:r>
            <a:r>
              <a:rPr lang="el-GR" altLang="en-US" sz="3200" dirty="0">
                <a:latin typeface="Tahoma" panose="020B0604030504040204" pitchFamily="34" charset="0"/>
              </a:rPr>
              <a:t>Ρώσσος ψυχολόγος ο οποίος ανακάλυψε την κλασσική εξάρτηση στα πειράματα με τα σκυλιά (</a:t>
            </a:r>
            <a:r>
              <a:rPr lang="en-US" altLang="en-US" sz="3200" dirty="0">
                <a:latin typeface="Tahoma" panose="020B0604030504040204" pitchFamily="34" charset="0"/>
              </a:rPr>
              <a:t>classical conditioning</a:t>
            </a:r>
            <a:r>
              <a:rPr lang="el-GR" altLang="en-US" sz="3200" dirty="0">
                <a:latin typeface="Tahoma" panose="020B0604030504040204" pitchFamily="34" charset="0"/>
              </a:rPr>
              <a:t>)</a:t>
            </a:r>
            <a:endParaRPr lang="en-US" altLang="en-US" sz="3200" dirty="0">
              <a:latin typeface="Tahoma" panose="020B0604030504040204" pitchFamily="34" charset="0"/>
            </a:endParaRPr>
          </a:p>
          <a:p>
            <a:pPr>
              <a:spcBef>
                <a:spcPct val="50000"/>
              </a:spcBef>
            </a:pPr>
            <a:endParaRPr lang="en-US" altLang="en-US" sz="2400" dirty="0">
              <a:latin typeface="Tahoma" panose="020B0604030504040204" pitchFamily="34" charset="0"/>
            </a:endParaRPr>
          </a:p>
        </p:txBody>
      </p:sp>
      <p:sp>
        <p:nvSpPr>
          <p:cNvPr id="2" name="Slide Number Placeholder 1">
            <a:extLst>
              <a:ext uri="{FF2B5EF4-FFF2-40B4-BE49-F238E27FC236}">
                <a16:creationId xmlns:a16="http://schemas.microsoft.com/office/drawing/2014/main" id="{FD7BFF0F-2D6C-44E0-A62A-D96CC24DEAC9}"/>
              </a:ext>
            </a:extLst>
          </p:cNvPr>
          <p:cNvSpPr>
            <a:spLocks noGrp="1"/>
          </p:cNvSpPr>
          <p:nvPr>
            <p:ph type="sldNum" sz="quarter" idx="12"/>
          </p:nvPr>
        </p:nvSpPr>
        <p:spPr/>
        <p:txBody>
          <a:bodyPr/>
          <a:lstStyle/>
          <a:p>
            <a:fld id="{25BA54BD-C84D-46CE-8B72-31BFB26ABA43}" type="slidenum">
              <a:rPr lang="en-US" smtClean="0"/>
              <a:t>12</a:t>
            </a:fld>
            <a:endParaRPr lang="en-US"/>
          </a:p>
        </p:txBody>
      </p:sp>
    </p:spTree>
    <p:extLst>
      <p:ext uri="{BB962C8B-B14F-4D97-AF65-F5344CB8AC3E}">
        <p14:creationId xmlns:p14="http://schemas.microsoft.com/office/powerpoint/2010/main" val="418573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ADC4EFD-4988-4832-9207-73F39ED9123A}"/>
              </a:ext>
            </a:extLst>
          </p:cNvPr>
          <p:cNvSpPr>
            <a:spLocks noChangeArrowheads="1"/>
          </p:cNvSpPr>
          <p:nvPr/>
        </p:nvSpPr>
        <p:spPr bwMode="auto">
          <a:xfrm>
            <a:off x="1903412" y="304800"/>
            <a:ext cx="8428038"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b="1" dirty="0">
                <a:effectLst>
                  <a:outerShdw blurRad="38100" dist="38100" dir="2700000" algn="tl">
                    <a:srgbClr val="000000"/>
                  </a:outerShdw>
                </a:effectLst>
                <a:latin typeface="Tahoma" panose="020B0604030504040204" pitchFamily="34" charset="0"/>
                <a:cs typeface="Times New Roman" panose="02020603050405020304" pitchFamily="18" charset="0"/>
              </a:rPr>
              <a:t>Ivan Pavlov's Classical Conditioning</a:t>
            </a:r>
          </a:p>
        </p:txBody>
      </p:sp>
      <p:sp>
        <p:nvSpPr>
          <p:cNvPr id="8195" name="Text Box 3">
            <a:extLst>
              <a:ext uri="{FF2B5EF4-FFF2-40B4-BE49-F238E27FC236}">
                <a16:creationId xmlns:a16="http://schemas.microsoft.com/office/drawing/2014/main" id="{40B98570-044D-4998-9C9F-FD514079F3BA}"/>
              </a:ext>
            </a:extLst>
          </p:cNvPr>
          <p:cNvSpPr txBox="1">
            <a:spLocks noChangeArrowheads="1"/>
          </p:cNvSpPr>
          <p:nvPr/>
        </p:nvSpPr>
        <p:spPr bwMode="auto">
          <a:xfrm>
            <a:off x="4113212" y="1173162"/>
            <a:ext cx="3276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l-GR" altLang="en-US" sz="2600" dirty="0">
                <a:latin typeface="Tahoma" panose="020B0604030504040204" pitchFamily="34" charset="0"/>
              </a:rPr>
              <a:t>Πριν την εξάρτηση </a:t>
            </a:r>
            <a:endParaRPr lang="en-US" altLang="en-US" sz="2600" dirty="0">
              <a:latin typeface="Tahoma" panose="020B0604030504040204" pitchFamily="34" charset="0"/>
            </a:endParaRPr>
          </a:p>
        </p:txBody>
      </p:sp>
      <p:sp>
        <p:nvSpPr>
          <p:cNvPr id="8196" name="Line 4">
            <a:extLst>
              <a:ext uri="{FF2B5EF4-FFF2-40B4-BE49-F238E27FC236}">
                <a16:creationId xmlns:a16="http://schemas.microsoft.com/office/drawing/2014/main" id="{F344187D-E5BE-4BCD-94D4-D25473641581}"/>
              </a:ext>
            </a:extLst>
          </p:cNvPr>
          <p:cNvSpPr>
            <a:spLocks noChangeShapeType="1"/>
          </p:cNvSpPr>
          <p:nvPr/>
        </p:nvSpPr>
        <p:spPr bwMode="auto">
          <a:xfrm>
            <a:off x="4646612" y="3276600"/>
            <a:ext cx="1828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5" descr="meat">
            <a:extLst>
              <a:ext uri="{FF2B5EF4-FFF2-40B4-BE49-F238E27FC236}">
                <a16:creationId xmlns:a16="http://schemas.microsoft.com/office/drawing/2014/main" id="{293C6C27-9CBF-48F2-99FC-FE7C7C003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067" y="2895600"/>
            <a:ext cx="1066800" cy="9826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lasscondursal">
            <a:extLst>
              <a:ext uri="{FF2B5EF4-FFF2-40B4-BE49-F238E27FC236}">
                <a16:creationId xmlns:a16="http://schemas.microsoft.com/office/drawing/2014/main" id="{49B229ED-3BE8-418E-8BF7-97DB46F3C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512" y="2597152"/>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graphic1">
            <a:extLst>
              <a:ext uri="{FF2B5EF4-FFF2-40B4-BE49-F238E27FC236}">
                <a16:creationId xmlns:a16="http://schemas.microsoft.com/office/drawing/2014/main" id="{7C22EA9C-ACBC-4299-B5B3-2FFCA6C3A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2" y="4800600"/>
            <a:ext cx="950913" cy="1143000"/>
          </a:xfrm>
          <a:prstGeom prst="rect">
            <a:avLst/>
          </a:prstGeom>
          <a:solidFill>
            <a:srgbClr val="339966"/>
          </a:solidFill>
        </p:spPr>
      </p:pic>
      <p:sp>
        <p:nvSpPr>
          <p:cNvPr id="8200" name="Line 8">
            <a:extLst>
              <a:ext uri="{FF2B5EF4-FFF2-40B4-BE49-F238E27FC236}">
                <a16:creationId xmlns:a16="http://schemas.microsoft.com/office/drawing/2014/main" id="{82A6F6B2-A29F-41A7-BFDB-F4EF6C3B4984}"/>
              </a:ext>
            </a:extLst>
          </p:cNvPr>
          <p:cNvSpPr>
            <a:spLocks noChangeShapeType="1"/>
          </p:cNvSpPr>
          <p:nvPr/>
        </p:nvSpPr>
        <p:spPr bwMode="auto">
          <a:xfrm>
            <a:off x="4494212" y="5372100"/>
            <a:ext cx="198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1" name="Picture 9" descr="classcondorient">
            <a:extLst>
              <a:ext uri="{FF2B5EF4-FFF2-40B4-BE49-F238E27FC236}">
                <a16:creationId xmlns:a16="http://schemas.microsoft.com/office/drawing/2014/main" id="{CBFF5D95-C6B2-451D-BAA5-92DDBFABD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2" y="4721224"/>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202" name="Text Box 10">
            <a:extLst>
              <a:ext uri="{FF2B5EF4-FFF2-40B4-BE49-F238E27FC236}">
                <a16:creationId xmlns:a16="http://schemas.microsoft.com/office/drawing/2014/main" id="{410906CF-F567-41C0-A9E9-FD9C5938571F}"/>
              </a:ext>
            </a:extLst>
          </p:cNvPr>
          <p:cNvSpPr txBox="1">
            <a:spLocks noChangeArrowheads="1"/>
          </p:cNvSpPr>
          <p:nvPr/>
        </p:nvSpPr>
        <p:spPr bwMode="auto">
          <a:xfrm>
            <a:off x="1789112" y="1768477"/>
            <a:ext cx="29718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Unconditioned Stimulus</a:t>
            </a:r>
          </a:p>
        </p:txBody>
      </p:sp>
      <p:sp>
        <p:nvSpPr>
          <p:cNvPr id="8203" name="Text Box 11">
            <a:extLst>
              <a:ext uri="{FF2B5EF4-FFF2-40B4-BE49-F238E27FC236}">
                <a16:creationId xmlns:a16="http://schemas.microsoft.com/office/drawing/2014/main" id="{C35A2355-851E-4BBF-8AE6-F4ED3122AAC6}"/>
              </a:ext>
            </a:extLst>
          </p:cNvPr>
          <p:cNvSpPr txBox="1">
            <a:spLocks noChangeArrowheads="1"/>
          </p:cNvSpPr>
          <p:nvPr/>
        </p:nvSpPr>
        <p:spPr bwMode="auto">
          <a:xfrm>
            <a:off x="6856412" y="1901824"/>
            <a:ext cx="3810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Unconditioned Response</a:t>
            </a:r>
          </a:p>
        </p:txBody>
      </p:sp>
      <p:sp>
        <p:nvSpPr>
          <p:cNvPr id="8204" name="Text Box 12">
            <a:extLst>
              <a:ext uri="{FF2B5EF4-FFF2-40B4-BE49-F238E27FC236}">
                <a16:creationId xmlns:a16="http://schemas.microsoft.com/office/drawing/2014/main" id="{2EAA15D0-A492-4C0B-9207-C2244E0F21D0}"/>
              </a:ext>
            </a:extLst>
          </p:cNvPr>
          <p:cNvSpPr txBox="1">
            <a:spLocks noChangeArrowheads="1"/>
          </p:cNvSpPr>
          <p:nvPr/>
        </p:nvSpPr>
        <p:spPr bwMode="auto">
          <a:xfrm>
            <a:off x="1446212" y="4260849"/>
            <a:ext cx="2743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Neutral Stimulus</a:t>
            </a:r>
          </a:p>
        </p:txBody>
      </p:sp>
      <p:sp>
        <p:nvSpPr>
          <p:cNvPr id="8205" name="Text Box 13">
            <a:extLst>
              <a:ext uri="{FF2B5EF4-FFF2-40B4-BE49-F238E27FC236}">
                <a16:creationId xmlns:a16="http://schemas.microsoft.com/office/drawing/2014/main" id="{9F2AF3A9-AD44-4F90-BAA1-5C331F584C02}"/>
              </a:ext>
            </a:extLst>
          </p:cNvPr>
          <p:cNvSpPr txBox="1">
            <a:spLocks noChangeArrowheads="1"/>
          </p:cNvSpPr>
          <p:nvPr/>
        </p:nvSpPr>
        <p:spPr bwMode="auto">
          <a:xfrm>
            <a:off x="7770812" y="4345525"/>
            <a:ext cx="2286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No Response</a:t>
            </a:r>
          </a:p>
        </p:txBody>
      </p:sp>
      <p:sp>
        <p:nvSpPr>
          <p:cNvPr id="2" name="Slide Number Placeholder 1">
            <a:extLst>
              <a:ext uri="{FF2B5EF4-FFF2-40B4-BE49-F238E27FC236}">
                <a16:creationId xmlns:a16="http://schemas.microsoft.com/office/drawing/2014/main" id="{A44B35BC-5456-4EC0-BC4C-2644901D256F}"/>
              </a:ext>
            </a:extLst>
          </p:cNvPr>
          <p:cNvSpPr>
            <a:spLocks noGrp="1"/>
          </p:cNvSpPr>
          <p:nvPr>
            <p:ph type="sldNum" sz="quarter" idx="12"/>
          </p:nvPr>
        </p:nvSpPr>
        <p:spPr/>
        <p:txBody>
          <a:bodyPr/>
          <a:lstStyle/>
          <a:p>
            <a:fld id="{25BA54BD-C84D-46CE-8B72-31BFB26ABA43}" type="slidenum">
              <a:rPr lang="en-US" smtClean="0"/>
              <a:t>13</a:t>
            </a:fld>
            <a:endParaRPr lang="en-US"/>
          </a:p>
        </p:txBody>
      </p:sp>
    </p:spTree>
    <p:extLst>
      <p:ext uri="{BB962C8B-B14F-4D97-AF65-F5344CB8AC3E}">
        <p14:creationId xmlns:p14="http://schemas.microsoft.com/office/powerpoint/2010/main" val="145032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C2D2799-F46C-4944-BBD1-717028F9297D}"/>
              </a:ext>
            </a:extLst>
          </p:cNvPr>
          <p:cNvSpPr>
            <a:spLocks noChangeArrowheads="1"/>
          </p:cNvSpPr>
          <p:nvPr/>
        </p:nvSpPr>
        <p:spPr bwMode="auto">
          <a:xfrm>
            <a:off x="1903412" y="381000"/>
            <a:ext cx="8428038"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effectLst>
                  <a:outerShdw blurRad="38100" dist="38100" dir="2700000" algn="tl">
                    <a:srgbClr val="000000"/>
                  </a:outerShdw>
                </a:effectLst>
                <a:latin typeface="Tahoma" panose="020B0604030504040204" pitchFamily="34" charset="0"/>
                <a:cs typeface="Times New Roman" panose="02020603050405020304" pitchFamily="18" charset="0"/>
              </a:rPr>
              <a:t>Ivan Pavlov's Classical Conditioning</a:t>
            </a:r>
          </a:p>
        </p:txBody>
      </p:sp>
      <p:sp>
        <p:nvSpPr>
          <p:cNvPr id="9219" name="Rectangle 3">
            <a:extLst>
              <a:ext uri="{FF2B5EF4-FFF2-40B4-BE49-F238E27FC236}">
                <a16:creationId xmlns:a16="http://schemas.microsoft.com/office/drawing/2014/main" id="{77526EC9-B61B-4C33-8FDA-F3B44213A3BF}"/>
              </a:ext>
            </a:extLst>
          </p:cNvPr>
          <p:cNvSpPr>
            <a:spLocks noChangeArrowheads="1"/>
          </p:cNvSpPr>
          <p:nvPr/>
        </p:nvSpPr>
        <p:spPr bwMode="auto">
          <a:xfrm>
            <a:off x="4341812" y="1133476"/>
            <a:ext cx="33505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l-GR" altLang="en-US" sz="2600" dirty="0">
                <a:latin typeface="Tahoma" panose="020B0604030504040204" pitchFamily="34" charset="0"/>
              </a:rPr>
              <a:t>Διαδικασία εξάρτησης</a:t>
            </a:r>
            <a:endParaRPr lang="en-US" altLang="en-US" sz="2600" dirty="0">
              <a:latin typeface="Tahoma" panose="020B0604030504040204" pitchFamily="34" charset="0"/>
            </a:endParaRPr>
          </a:p>
        </p:txBody>
      </p:sp>
      <p:pic>
        <p:nvPicPr>
          <p:cNvPr id="9220" name="Picture 4" descr="meat">
            <a:extLst>
              <a:ext uri="{FF2B5EF4-FFF2-40B4-BE49-F238E27FC236}">
                <a16:creationId xmlns:a16="http://schemas.microsoft.com/office/drawing/2014/main" id="{605FEDC9-8C05-45DF-86D0-989B62C0E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3657601"/>
            <a:ext cx="1371600" cy="1262063"/>
          </a:xfrm>
          <a:prstGeom prst="rect">
            <a:avLst/>
          </a:prstGeom>
          <a:noFill/>
          <a:extLst>
            <a:ext uri="{909E8E84-426E-40DD-AFC4-6F175D3DCCD1}">
              <a14:hiddenFill xmlns:a14="http://schemas.microsoft.com/office/drawing/2010/main">
                <a:solidFill>
                  <a:srgbClr val="FFFFFF"/>
                </a:solidFill>
              </a14:hiddenFill>
            </a:ext>
          </a:extLst>
        </p:spPr>
      </p:pic>
      <p:grpSp>
        <p:nvGrpSpPr>
          <p:cNvPr id="9221" name="Group 5">
            <a:extLst>
              <a:ext uri="{FF2B5EF4-FFF2-40B4-BE49-F238E27FC236}">
                <a16:creationId xmlns:a16="http://schemas.microsoft.com/office/drawing/2014/main" id="{69986DCE-5BFE-4630-AB4F-228CF5AB5AB4}"/>
              </a:ext>
            </a:extLst>
          </p:cNvPr>
          <p:cNvGrpSpPr>
            <a:grpSpLocks/>
          </p:cNvGrpSpPr>
          <p:nvPr/>
        </p:nvGrpSpPr>
        <p:grpSpPr bwMode="auto">
          <a:xfrm>
            <a:off x="3503612" y="3581400"/>
            <a:ext cx="914400" cy="990600"/>
            <a:chOff x="1032" y="2400"/>
            <a:chExt cx="528" cy="528"/>
          </a:xfrm>
        </p:grpSpPr>
        <p:sp>
          <p:nvSpPr>
            <p:cNvPr id="9222" name="Line 6">
              <a:extLst>
                <a:ext uri="{FF2B5EF4-FFF2-40B4-BE49-F238E27FC236}">
                  <a16:creationId xmlns:a16="http://schemas.microsoft.com/office/drawing/2014/main" id="{15B1CA36-4C6A-491D-9B35-1EEFC2B90E67}"/>
                </a:ext>
              </a:extLst>
            </p:cNvPr>
            <p:cNvSpPr>
              <a:spLocks noChangeShapeType="1"/>
            </p:cNvSpPr>
            <p:nvPr/>
          </p:nvSpPr>
          <p:spPr bwMode="auto">
            <a:xfrm>
              <a:off x="1032" y="2672"/>
              <a:ext cx="528"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a:extLst>
                <a:ext uri="{FF2B5EF4-FFF2-40B4-BE49-F238E27FC236}">
                  <a16:creationId xmlns:a16="http://schemas.microsoft.com/office/drawing/2014/main" id="{654E5089-09EE-4634-A868-69E19A49404E}"/>
                </a:ext>
              </a:extLst>
            </p:cNvPr>
            <p:cNvSpPr>
              <a:spLocks noChangeShapeType="1"/>
            </p:cNvSpPr>
            <p:nvPr/>
          </p:nvSpPr>
          <p:spPr bwMode="auto">
            <a:xfrm rot="16200000" flipV="1">
              <a:off x="1032" y="2664"/>
              <a:ext cx="528"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224" name="Picture 8" descr="graphic1">
            <a:extLst>
              <a:ext uri="{FF2B5EF4-FFF2-40B4-BE49-F238E27FC236}">
                <a16:creationId xmlns:a16="http://schemas.microsoft.com/office/drawing/2014/main" id="{60204097-E20D-43B4-B901-CB887513E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8" y="3557429"/>
            <a:ext cx="1141413" cy="1371600"/>
          </a:xfrm>
          <a:prstGeom prst="rect">
            <a:avLst/>
          </a:prstGeom>
          <a:noFill/>
          <a:extLst>
            <a:ext uri="{909E8E84-426E-40DD-AFC4-6F175D3DCCD1}">
              <a14:hiddenFill xmlns:a14="http://schemas.microsoft.com/office/drawing/2010/main">
                <a:solidFill>
                  <a:srgbClr val="FFFFFF"/>
                </a:solidFill>
              </a14:hiddenFill>
            </a:ext>
          </a:extLst>
        </p:spPr>
      </p:pic>
      <p:sp>
        <p:nvSpPr>
          <p:cNvPr id="9225" name="Line 9">
            <a:extLst>
              <a:ext uri="{FF2B5EF4-FFF2-40B4-BE49-F238E27FC236}">
                <a16:creationId xmlns:a16="http://schemas.microsoft.com/office/drawing/2014/main" id="{95CD9867-FDAC-4F41-A320-374A62E38583}"/>
              </a:ext>
            </a:extLst>
          </p:cNvPr>
          <p:cNvSpPr>
            <a:spLocks noChangeShapeType="1"/>
          </p:cNvSpPr>
          <p:nvPr/>
        </p:nvSpPr>
        <p:spPr bwMode="auto">
          <a:xfrm>
            <a:off x="6780212" y="4055853"/>
            <a:ext cx="1447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6" name="Picture 10" descr="classcondursal">
            <a:extLst>
              <a:ext uri="{FF2B5EF4-FFF2-40B4-BE49-F238E27FC236}">
                <a16:creationId xmlns:a16="http://schemas.microsoft.com/office/drawing/2014/main" id="{59BE4173-AD18-4F0F-BB50-AEF0EA317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0412" y="33528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9227" name="Text Box 11">
            <a:extLst>
              <a:ext uri="{FF2B5EF4-FFF2-40B4-BE49-F238E27FC236}">
                <a16:creationId xmlns:a16="http://schemas.microsoft.com/office/drawing/2014/main" id="{5E2A283D-768C-46DC-8275-3D1188933780}"/>
              </a:ext>
            </a:extLst>
          </p:cNvPr>
          <p:cNvSpPr txBox="1">
            <a:spLocks noChangeArrowheads="1"/>
          </p:cNvSpPr>
          <p:nvPr/>
        </p:nvSpPr>
        <p:spPr bwMode="auto">
          <a:xfrm>
            <a:off x="1751012" y="2362201"/>
            <a:ext cx="37338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Unconditioned </a:t>
            </a:r>
          </a:p>
          <a:p>
            <a:pPr>
              <a:spcBef>
                <a:spcPct val="50000"/>
              </a:spcBef>
            </a:pPr>
            <a:r>
              <a:rPr lang="en-US" altLang="en-US" sz="2400" dirty="0">
                <a:solidFill>
                  <a:srgbClr val="FF0000"/>
                </a:solidFill>
                <a:latin typeface="Tahoma" panose="020B0604030504040204" pitchFamily="34" charset="0"/>
              </a:rPr>
              <a:t>Stimulus</a:t>
            </a:r>
          </a:p>
        </p:txBody>
      </p:sp>
      <p:sp>
        <p:nvSpPr>
          <p:cNvPr id="9228" name="Text Box 12">
            <a:extLst>
              <a:ext uri="{FF2B5EF4-FFF2-40B4-BE49-F238E27FC236}">
                <a16:creationId xmlns:a16="http://schemas.microsoft.com/office/drawing/2014/main" id="{19FC1CB6-1227-4D55-8020-118C9660021D}"/>
              </a:ext>
            </a:extLst>
          </p:cNvPr>
          <p:cNvSpPr txBox="1">
            <a:spLocks noChangeArrowheads="1"/>
          </p:cNvSpPr>
          <p:nvPr/>
        </p:nvSpPr>
        <p:spPr bwMode="auto">
          <a:xfrm>
            <a:off x="5332412" y="2287747"/>
            <a:ext cx="24384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Neutral </a:t>
            </a:r>
          </a:p>
          <a:p>
            <a:pPr>
              <a:spcBef>
                <a:spcPct val="50000"/>
              </a:spcBef>
            </a:pPr>
            <a:r>
              <a:rPr lang="en-US" altLang="en-US" sz="2400" dirty="0">
                <a:solidFill>
                  <a:srgbClr val="FF0000"/>
                </a:solidFill>
                <a:latin typeface="Tahoma" panose="020B0604030504040204" pitchFamily="34" charset="0"/>
              </a:rPr>
              <a:t>Stimulus</a:t>
            </a:r>
          </a:p>
        </p:txBody>
      </p:sp>
      <p:sp>
        <p:nvSpPr>
          <p:cNvPr id="9229" name="Text Box 13">
            <a:extLst>
              <a:ext uri="{FF2B5EF4-FFF2-40B4-BE49-F238E27FC236}">
                <a16:creationId xmlns:a16="http://schemas.microsoft.com/office/drawing/2014/main" id="{D2D64550-BCEA-4F31-B583-282AAEA8FBBC}"/>
              </a:ext>
            </a:extLst>
          </p:cNvPr>
          <p:cNvSpPr txBox="1">
            <a:spLocks noChangeArrowheads="1"/>
          </p:cNvSpPr>
          <p:nvPr/>
        </p:nvSpPr>
        <p:spPr bwMode="auto">
          <a:xfrm>
            <a:off x="8343921" y="2282305"/>
            <a:ext cx="22098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Unconditioned </a:t>
            </a:r>
          </a:p>
          <a:p>
            <a:pPr>
              <a:spcBef>
                <a:spcPct val="50000"/>
              </a:spcBef>
            </a:pPr>
            <a:r>
              <a:rPr lang="en-US" altLang="en-US" sz="2400" dirty="0">
                <a:solidFill>
                  <a:srgbClr val="FF0000"/>
                </a:solidFill>
                <a:latin typeface="Tahoma" panose="020B0604030504040204" pitchFamily="34" charset="0"/>
              </a:rPr>
              <a:t>Response</a:t>
            </a:r>
          </a:p>
        </p:txBody>
      </p:sp>
      <p:sp>
        <p:nvSpPr>
          <p:cNvPr id="2" name="Slide Number Placeholder 1">
            <a:extLst>
              <a:ext uri="{FF2B5EF4-FFF2-40B4-BE49-F238E27FC236}">
                <a16:creationId xmlns:a16="http://schemas.microsoft.com/office/drawing/2014/main" id="{617BC11C-5F8D-4F85-971E-8518621ED108}"/>
              </a:ext>
            </a:extLst>
          </p:cNvPr>
          <p:cNvSpPr>
            <a:spLocks noGrp="1"/>
          </p:cNvSpPr>
          <p:nvPr>
            <p:ph type="sldNum" sz="quarter" idx="12"/>
          </p:nvPr>
        </p:nvSpPr>
        <p:spPr/>
        <p:txBody>
          <a:bodyPr/>
          <a:lstStyle/>
          <a:p>
            <a:fld id="{25BA54BD-C84D-46CE-8B72-31BFB26ABA43}" type="slidenum">
              <a:rPr lang="en-US" smtClean="0"/>
              <a:t>14</a:t>
            </a:fld>
            <a:endParaRPr lang="en-US"/>
          </a:p>
        </p:txBody>
      </p:sp>
    </p:spTree>
    <p:extLst>
      <p:ext uri="{BB962C8B-B14F-4D97-AF65-F5344CB8AC3E}">
        <p14:creationId xmlns:p14="http://schemas.microsoft.com/office/powerpoint/2010/main" val="31598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B434489-53F8-488C-8544-8ADAFB924306}"/>
              </a:ext>
            </a:extLst>
          </p:cNvPr>
          <p:cNvSpPr>
            <a:spLocks noChangeArrowheads="1"/>
          </p:cNvSpPr>
          <p:nvPr/>
        </p:nvSpPr>
        <p:spPr bwMode="auto">
          <a:xfrm>
            <a:off x="1827212" y="457200"/>
            <a:ext cx="8428038"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effectLst>
                  <a:outerShdw blurRad="38100" dist="38100" dir="2700000" algn="tl">
                    <a:srgbClr val="000000"/>
                  </a:outerShdw>
                </a:effectLst>
                <a:latin typeface="Tahoma" panose="020B0604030504040204" pitchFamily="34" charset="0"/>
                <a:cs typeface="Times New Roman" panose="02020603050405020304" pitchFamily="18" charset="0"/>
              </a:rPr>
              <a:t>Ivan Pavlov's Classical Conditioning</a:t>
            </a:r>
          </a:p>
        </p:txBody>
      </p:sp>
      <p:sp>
        <p:nvSpPr>
          <p:cNvPr id="10243" name="Rectangle 3">
            <a:extLst>
              <a:ext uri="{FF2B5EF4-FFF2-40B4-BE49-F238E27FC236}">
                <a16:creationId xmlns:a16="http://schemas.microsoft.com/office/drawing/2014/main" id="{75AFBCDA-A986-4E71-A32E-3B67C0A250DE}"/>
              </a:ext>
            </a:extLst>
          </p:cNvPr>
          <p:cNvSpPr>
            <a:spLocks noChangeArrowheads="1"/>
          </p:cNvSpPr>
          <p:nvPr/>
        </p:nvSpPr>
        <p:spPr bwMode="auto">
          <a:xfrm>
            <a:off x="4189412" y="1209675"/>
            <a:ext cx="35814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l-GR" altLang="en-US" sz="2600" dirty="0">
                <a:latin typeface="Tahoma" panose="020B0604030504040204" pitchFamily="34" charset="0"/>
              </a:rPr>
              <a:t>Μετά την εξάρτηση</a:t>
            </a:r>
            <a:endParaRPr lang="en-US" altLang="en-US" sz="2600" dirty="0">
              <a:latin typeface="Tahoma" panose="020B0604030504040204" pitchFamily="34" charset="0"/>
            </a:endParaRPr>
          </a:p>
        </p:txBody>
      </p:sp>
      <p:sp>
        <p:nvSpPr>
          <p:cNvPr id="10244" name="Line 4">
            <a:extLst>
              <a:ext uri="{FF2B5EF4-FFF2-40B4-BE49-F238E27FC236}">
                <a16:creationId xmlns:a16="http://schemas.microsoft.com/office/drawing/2014/main" id="{926867CE-BCE6-4741-8D1A-85092FF714A3}"/>
              </a:ext>
            </a:extLst>
          </p:cNvPr>
          <p:cNvSpPr>
            <a:spLocks noChangeShapeType="1"/>
          </p:cNvSpPr>
          <p:nvPr/>
        </p:nvSpPr>
        <p:spPr bwMode="auto">
          <a:xfrm>
            <a:off x="4875212" y="3200400"/>
            <a:ext cx="1828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45" name="Picture 5" descr="graphic1">
            <a:extLst>
              <a:ext uri="{FF2B5EF4-FFF2-40B4-BE49-F238E27FC236}">
                <a16:creationId xmlns:a16="http://schemas.microsoft.com/office/drawing/2014/main" id="{677E0702-7379-4D0D-9352-BBF396397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3810000"/>
            <a:ext cx="1333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lasscondcrsal">
            <a:extLst>
              <a:ext uri="{FF2B5EF4-FFF2-40B4-BE49-F238E27FC236}">
                <a16:creationId xmlns:a16="http://schemas.microsoft.com/office/drawing/2014/main" id="{19B21909-5DDE-4C34-8837-B59B4CDED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2" y="37338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a:extLst>
              <a:ext uri="{FF2B5EF4-FFF2-40B4-BE49-F238E27FC236}">
                <a16:creationId xmlns:a16="http://schemas.microsoft.com/office/drawing/2014/main" id="{39AB6D0F-EC07-438C-88BF-D94D7094755B}"/>
              </a:ext>
            </a:extLst>
          </p:cNvPr>
          <p:cNvSpPr txBox="1">
            <a:spLocks noChangeArrowheads="1"/>
          </p:cNvSpPr>
          <p:nvPr/>
        </p:nvSpPr>
        <p:spPr bwMode="auto">
          <a:xfrm>
            <a:off x="1903412" y="2667001"/>
            <a:ext cx="32004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000000"/>
                </a:solidFill>
                <a:latin typeface="Times New Roman" panose="02020603050405020304" pitchFamily="18" charset="0"/>
              </a:rPr>
              <a:t>   </a:t>
            </a:r>
            <a:r>
              <a:rPr lang="en-US" altLang="en-US" sz="2400" dirty="0">
                <a:solidFill>
                  <a:srgbClr val="FF0000"/>
                </a:solidFill>
                <a:latin typeface="Tahoma" panose="020B0604030504040204" pitchFamily="34" charset="0"/>
              </a:rPr>
              <a:t>Conditioned </a:t>
            </a:r>
          </a:p>
          <a:p>
            <a:pPr>
              <a:spcBef>
                <a:spcPct val="50000"/>
              </a:spcBef>
            </a:pPr>
            <a:r>
              <a:rPr lang="en-US" altLang="en-US" sz="2400" dirty="0">
                <a:solidFill>
                  <a:srgbClr val="FF0000"/>
                </a:solidFill>
                <a:latin typeface="Tahoma" panose="020B0604030504040204" pitchFamily="34" charset="0"/>
              </a:rPr>
              <a:t>   Stimulus </a:t>
            </a:r>
          </a:p>
        </p:txBody>
      </p:sp>
      <p:sp>
        <p:nvSpPr>
          <p:cNvPr id="10248" name="Text Box 8">
            <a:extLst>
              <a:ext uri="{FF2B5EF4-FFF2-40B4-BE49-F238E27FC236}">
                <a16:creationId xmlns:a16="http://schemas.microsoft.com/office/drawing/2014/main" id="{A0837961-B01F-4615-8FE3-3DACEB184302}"/>
              </a:ext>
            </a:extLst>
          </p:cNvPr>
          <p:cNvSpPr txBox="1">
            <a:spLocks noChangeArrowheads="1"/>
          </p:cNvSpPr>
          <p:nvPr/>
        </p:nvSpPr>
        <p:spPr bwMode="auto">
          <a:xfrm>
            <a:off x="7466012" y="2590801"/>
            <a:ext cx="27432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Tahoma" panose="020B0604030504040204" pitchFamily="34" charset="0"/>
              </a:rPr>
              <a:t>Conditioned</a:t>
            </a:r>
          </a:p>
          <a:p>
            <a:pPr>
              <a:spcBef>
                <a:spcPct val="50000"/>
              </a:spcBef>
            </a:pPr>
            <a:r>
              <a:rPr lang="en-US" altLang="en-US" sz="2400" dirty="0">
                <a:solidFill>
                  <a:srgbClr val="FF0000"/>
                </a:solidFill>
                <a:latin typeface="Tahoma" panose="020B0604030504040204" pitchFamily="34" charset="0"/>
              </a:rPr>
              <a:t>Response</a:t>
            </a:r>
          </a:p>
        </p:txBody>
      </p:sp>
      <p:sp>
        <p:nvSpPr>
          <p:cNvPr id="2" name="Slide Number Placeholder 1">
            <a:extLst>
              <a:ext uri="{FF2B5EF4-FFF2-40B4-BE49-F238E27FC236}">
                <a16:creationId xmlns:a16="http://schemas.microsoft.com/office/drawing/2014/main" id="{DBA95A7D-7FA6-47A8-8B14-F6640E2D27D3}"/>
              </a:ext>
            </a:extLst>
          </p:cNvPr>
          <p:cNvSpPr>
            <a:spLocks noGrp="1"/>
          </p:cNvSpPr>
          <p:nvPr>
            <p:ph type="sldNum" sz="quarter" idx="12"/>
          </p:nvPr>
        </p:nvSpPr>
        <p:spPr/>
        <p:txBody>
          <a:bodyPr/>
          <a:lstStyle/>
          <a:p>
            <a:fld id="{25BA54BD-C84D-46CE-8B72-31BFB26ABA43}" type="slidenum">
              <a:rPr lang="en-US" smtClean="0"/>
              <a:t>15</a:t>
            </a:fld>
            <a:endParaRPr lang="en-US"/>
          </a:p>
        </p:txBody>
      </p:sp>
    </p:spTree>
    <p:extLst>
      <p:ext uri="{BB962C8B-B14F-4D97-AF65-F5344CB8AC3E}">
        <p14:creationId xmlns:p14="http://schemas.microsoft.com/office/powerpoint/2010/main" val="318954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FEE0EDB-6B6F-483F-A8B5-A95551702755}"/>
              </a:ext>
            </a:extLst>
          </p:cNvPr>
          <p:cNvSpPr>
            <a:spLocks noGrp="1" noChangeArrowheads="1"/>
          </p:cNvSpPr>
          <p:nvPr>
            <p:ph type="title"/>
          </p:nvPr>
        </p:nvSpPr>
        <p:spPr>
          <a:xfrm>
            <a:off x="1217612" y="304800"/>
            <a:ext cx="9220200" cy="1143000"/>
          </a:xfrm>
        </p:spPr>
        <p:txBody>
          <a:bodyPr>
            <a:normAutofit/>
          </a:bodyPr>
          <a:lstStyle/>
          <a:p>
            <a:pPr algn="ctr"/>
            <a:r>
              <a:rPr lang="el-GR" altLang="en-US" b="1" dirty="0">
                <a:latin typeface="Tahoma" panose="020B0604030504040204" pitchFamily="34" charset="0"/>
              </a:rPr>
              <a:t>Κλασσική εξαρτημένη μάθηση </a:t>
            </a:r>
            <a:endParaRPr lang="en-US" altLang="en-US" b="1" dirty="0">
              <a:latin typeface="Tahoma" panose="020B0604030504040204" pitchFamily="34" charset="0"/>
            </a:endParaRPr>
          </a:p>
        </p:txBody>
      </p:sp>
      <p:sp>
        <p:nvSpPr>
          <p:cNvPr id="7171" name="Rectangle 3">
            <a:extLst>
              <a:ext uri="{FF2B5EF4-FFF2-40B4-BE49-F238E27FC236}">
                <a16:creationId xmlns:a16="http://schemas.microsoft.com/office/drawing/2014/main" id="{1918B243-0B63-4A03-9CD8-3100C86E3250}"/>
              </a:ext>
            </a:extLst>
          </p:cNvPr>
          <p:cNvSpPr>
            <a:spLocks noGrp="1" noChangeArrowheads="1"/>
          </p:cNvSpPr>
          <p:nvPr>
            <p:ph idx="1"/>
          </p:nvPr>
        </p:nvSpPr>
        <p:spPr>
          <a:xfrm>
            <a:off x="1065212" y="1905000"/>
            <a:ext cx="10363200" cy="4038600"/>
          </a:xfrm>
        </p:spPr>
        <p:txBody>
          <a:bodyPr>
            <a:normAutofit fontScale="77500" lnSpcReduction="20000"/>
          </a:bodyPr>
          <a:lstStyle/>
          <a:p>
            <a:pPr>
              <a:lnSpc>
                <a:spcPct val="120000"/>
              </a:lnSpc>
              <a:spcBef>
                <a:spcPts val="0"/>
              </a:spcBef>
              <a:spcAft>
                <a:spcPts val="0"/>
              </a:spcAft>
            </a:pPr>
            <a:r>
              <a:rPr lang="el-GR" altLang="en-US" sz="3600" dirty="0">
                <a:latin typeface="Tahoma" panose="020B0604030504040204" pitchFamily="34" charset="0"/>
              </a:rPr>
              <a:t>Εξηγεί πως γίνεται εκμάθηση κάποιων συναισθηματικών και φυσιολογικών συμπεριφορών. </a:t>
            </a:r>
          </a:p>
          <a:p>
            <a:pPr marL="0" indent="0">
              <a:lnSpc>
                <a:spcPct val="120000"/>
              </a:lnSpc>
              <a:spcBef>
                <a:spcPts val="0"/>
              </a:spcBef>
              <a:spcAft>
                <a:spcPts val="0"/>
              </a:spcAft>
              <a:buNone/>
            </a:pPr>
            <a:endParaRPr lang="en-US" altLang="en-US" sz="3600" dirty="0">
              <a:latin typeface="Tahoma" panose="020B0604030504040204" pitchFamily="34" charset="0"/>
            </a:endParaRPr>
          </a:p>
          <a:p>
            <a:pPr lvl="1">
              <a:lnSpc>
                <a:spcPct val="120000"/>
              </a:lnSpc>
              <a:spcBef>
                <a:spcPts val="0"/>
              </a:spcBef>
              <a:spcAft>
                <a:spcPts val="0"/>
              </a:spcAft>
            </a:pPr>
            <a:r>
              <a:rPr lang="en-US" altLang="en-US" sz="3600" dirty="0">
                <a:latin typeface="Tahoma" panose="020B0604030504040204" pitchFamily="34" charset="0"/>
              </a:rPr>
              <a:t>Dog drooling when it smells food and later when it hears a bell</a:t>
            </a:r>
          </a:p>
          <a:p>
            <a:pPr>
              <a:lnSpc>
                <a:spcPct val="120000"/>
              </a:lnSpc>
              <a:spcBef>
                <a:spcPts val="0"/>
              </a:spcBef>
              <a:spcAft>
                <a:spcPts val="0"/>
              </a:spcAft>
            </a:pPr>
            <a:r>
              <a:rPr lang="el-GR" altLang="en-US" sz="3600" dirty="0">
                <a:latin typeface="Tahoma" panose="020B0604030504040204" pitchFamily="34" charset="0"/>
              </a:rPr>
              <a:t>Γιατί είναι σημαντικό να το καταλάβουμε αυτό; Ειδικά μέσα στην σχολική τάξη; </a:t>
            </a:r>
          </a:p>
          <a:p>
            <a:pPr marL="0" indent="0">
              <a:lnSpc>
                <a:spcPct val="120000"/>
              </a:lnSpc>
              <a:spcBef>
                <a:spcPts val="0"/>
              </a:spcBef>
              <a:spcAft>
                <a:spcPts val="0"/>
              </a:spcAft>
              <a:buNone/>
            </a:pPr>
            <a:endParaRPr lang="el-GR" altLang="en-US" sz="3600" dirty="0">
              <a:latin typeface="Tahoma" panose="020B0604030504040204" pitchFamily="34" charset="0"/>
            </a:endParaRPr>
          </a:p>
          <a:p>
            <a:pPr marL="0" indent="0">
              <a:lnSpc>
                <a:spcPct val="120000"/>
              </a:lnSpc>
              <a:spcBef>
                <a:spcPts val="0"/>
              </a:spcBef>
              <a:spcAft>
                <a:spcPts val="0"/>
              </a:spcAft>
              <a:buNone/>
            </a:pPr>
            <a:r>
              <a:rPr lang="el-GR" altLang="en-US" sz="3600" dirty="0">
                <a:latin typeface="Tahoma" panose="020B0604030504040204" pitchFamily="34" charset="0"/>
              </a:rPr>
              <a:t>     - </a:t>
            </a:r>
            <a:r>
              <a:rPr lang="en-US" altLang="en-US" sz="3600" dirty="0">
                <a:latin typeface="Tahoma" panose="020B0604030504040204" pitchFamily="34" charset="0"/>
              </a:rPr>
              <a:t>Test anxiety conditions us to have general school anxiety</a:t>
            </a:r>
          </a:p>
          <a:p>
            <a:pPr lvl="1">
              <a:lnSpc>
                <a:spcPct val="90000"/>
              </a:lnSpc>
            </a:pPr>
            <a:endParaRPr lang="en-US" altLang="en-US" dirty="0">
              <a:latin typeface="Tahoma" panose="020B0604030504040204" pitchFamily="34" charset="0"/>
            </a:endParaRPr>
          </a:p>
        </p:txBody>
      </p:sp>
      <p:sp>
        <p:nvSpPr>
          <p:cNvPr id="2" name="Slide Number Placeholder 1">
            <a:extLst>
              <a:ext uri="{FF2B5EF4-FFF2-40B4-BE49-F238E27FC236}">
                <a16:creationId xmlns:a16="http://schemas.microsoft.com/office/drawing/2014/main" id="{9AB658DF-57A1-40FE-B24A-874773B41C5E}"/>
              </a:ext>
            </a:extLst>
          </p:cNvPr>
          <p:cNvSpPr>
            <a:spLocks noGrp="1"/>
          </p:cNvSpPr>
          <p:nvPr>
            <p:ph type="sldNum" sz="quarter" idx="12"/>
          </p:nvPr>
        </p:nvSpPr>
        <p:spPr/>
        <p:txBody>
          <a:bodyPr/>
          <a:lstStyle/>
          <a:p>
            <a:fld id="{25BA54BD-C84D-46CE-8B72-31BFB26ABA43}" type="slidenum">
              <a:rPr lang="en-US" smtClean="0"/>
              <a:t>16</a:t>
            </a:fld>
            <a:endParaRPr lang="en-US" dirty="0"/>
          </a:p>
        </p:txBody>
      </p:sp>
    </p:spTree>
    <p:extLst>
      <p:ext uri="{BB962C8B-B14F-4D97-AF65-F5344CB8AC3E}">
        <p14:creationId xmlns:p14="http://schemas.microsoft.com/office/powerpoint/2010/main" val="1949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lassCond">
            <a:extLst>
              <a:ext uri="{FF2B5EF4-FFF2-40B4-BE49-F238E27FC236}">
                <a16:creationId xmlns:a16="http://schemas.microsoft.com/office/drawing/2014/main" id="{846CCFB8-EC50-4223-9A52-5BF10B3E4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12"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F404523-9176-4C16-B378-B7C26D691A70}"/>
              </a:ext>
            </a:extLst>
          </p:cNvPr>
          <p:cNvSpPr>
            <a:spLocks noGrp="1"/>
          </p:cNvSpPr>
          <p:nvPr>
            <p:ph type="sldNum" sz="quarter" idx="12"/>
          </p:nvPr>
        </p:nvSpPr>
        <p:spPr/>
        <p:txBody>
          <a:bodyPr/>
          <a:lstStyle/>
          <a:p>
            <a:fld id="{25BA54BD-C84D-46CE-8B72-31BFB26ABA43}" type="slidenum">
              <a:rPr lang="en-US" smtClean="0"/>
              <a:t>17</a:t>
            </a:fld>
            <a:endParaRPr lang="en-US"/>
          </a:p>
        </p:txBody>
      </p:sp>
    </p:spTree>
    <p:extLst>
      <p:ext uri="{BB962C8B-B14F-4D97-AF65-F5344CB8AC3E}">
        <p14:creationId xmlns:p14="http://schemas.microsoft.com/office/powerpoint/2010/main" val="74342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573F94C-2857-465A-9849-AE86E5AC5077}"/>
              </a:ext>
            </a:extLst>
          </p:cNvPr>
          <p:cNvSpPr>
            <a:spLocks noGrp="1" noChangeArrowheads="1"/>
          </p:cNvSpPr>
          <p:nvPr>
            <p:ph type="title"/>
          </p:nvPr>
        </p:nvSpPr>
        <p:spPr>
          <a:xfrm>
            <a:off x="303212" y="228600"/>
            <a:ext cx="11658600" cy="914400"/>
          </a:xfrm>
        </p:spPr>
        <p:txBody>
          <a:bodyPr>
            <a:normAutofit/>
          </a:bodyPr>
          <a:lstStyle/>
          <a:p>
            <a:pPr algn="ctr"/>
            <a:r>
              <a:rPr lang="el-GR" altLang="en-US" sz="3200" b="1" dirty="0">
                <a:latin typeface="Tahoma" panose="020B0604030504040204" pitchFamily="34" charset="0"/>
              </a:rPr>
              <a:t>Παραδείγματα της κλασσικής εξαρτημένης μάθησης </a:t>
            </a:r>
            <a:endParaRPr lang="en-US" altLang="en-US" sz="3200" b="1" dirty="0">
              <a:latin typeface="Tahoma" panose="020B0604030504040204" pitchFamily="34" charset="0"/>
            </a:endParaRPr>
          </a:p>
        </p:txBody>
      </p:sp>
      <p:sp>
        <p:nvSpPr>
          <p:cNvPr id="12291" name="Rectangle 3">
            <a:extLst>
              <a:ext uri="{FF2B5EF4-FFF2-40B4-BE49-F238E27FC236}">
                <a16:creationId xmlns:a16="http://schemas.microsoft.com/office/drawing/2014/main" id="{CE5EA30F-4519-4E8C-B6B9-5EB1042CB5DD}"/>
              </a:ext>
            </a:extLst>
          </p:cNvPr>
          <p:cNvSpPr>
            <a:spLocks noGrp="1" noChangeArrowheads="1"/>
          </p:cNvSpPr>
          <p:nvPr>
            <p:ph idx="1"/>
          </p:nvPr>
        </p:nvSpPr>
        <p:spPr>
          <a:xfrm>
            <a:off x="979262" y="1905000"/>
            <a:ext cx="10591800" cy="4267200"/>
          </a:xfrm>
        </p:spPr>
        <p:txBody>
          <a:bodyPr>
            <a:normAutofit/>
          </a:bodyPr>
          <a:lstStyle/>
          <a:p>
            <a:pPr>
              <a:lnSpc>
                <a:spcPct val="100000"/>
              </a:lnSpc>
              <a:spcBef>
                <a:spcPts val="0"/>
              </a:spcBef>
              <a:spcAft>
                <a:spcPts val="0"/>
              </a:spcAft>
            </a:pPr>
            <a:r>
              <a:rPr lang="en-US" altLang="en-US" sz="2800" dirty="0">
                <a:latin typeface="Tahoma" panose="020B0604030504040204" pitchFamily="34" charset="0"/>
              </a:rPr>
              <a:t>Kids who often get strep throat, after much swabbing of their throat, begin to gag as soon as they see the doctor with the swab.</a:t>
            </a:r>
          </a:p>
          <a:p>
            <a:pPr>
              <a:lnSpc>
                <a:spcPct val="100000"/>
              </a:lnSpc>
              <a:spcBef>
                <a:spcPts val="0"/>
              </a:spcBef>
              <a:spcAft>
                <a:spcPts val="0"/>
              </a:spcAft>
            </a:pPr>
            <a:endParaRPr lang="el-GR" altLang="en-US" sz="2800" dirty="0">
              <a:latin typeface="Tahoma" panose="020B0604030504040204" pitchFamily="34" charset="0"/>
            </a:endParaRPr>
          </a:p>
          <a:p>
            <a:pPr>
              <a:lnSpc>
                <a:spcPct val="100000"/>
              </a:lnSpc>
              <a:spcBef>
                <a:spcPts val="0"/>
              </a:spcBef>
              <a:spcAft>
                <a:spcPts val="0"/>
              </a:spcAft>
            </a:pPr>
            <a:r>
              <a:rPr lang="en-US" altLang="en-US" sz="2800" dirty="0">
                <a:latin typeface="Tahoma" panose="020B0604030504040204" pitchFamily="34" charset="0"/>
              </a:rPr>
              <a:t>Hearing a teacher, roommate, boyfriend/girlfriend say to you, “We need to talk”. Upon hearing this phrase your stomach “flutters”.</a:t>
            </a:r>
          </a:p>
          <a:p>
            <a:pPr>
              <a:lnSpc>
                <a:spcPct val="100000"/>
              </a:lnSpc>
              <a:spcBef>
                <a:spcPts val="0"/>
              </a:spcBef>
              <a:spcAft>
                <a:spcPts val="0"/>
              </a:spcAft>
            </a:pPr>
            <a:endParaRPr lang="el-GR" altLang="en-US" sz="3000" dirty="0">
              <a:latin typeface="Tahoma" panose="020B0604030504040204" pitchFamily="34" charset="0"/>
            </a:endParaRPr>
          </a:p>
          <a:p>
            <a:pPr>
              <a:lnSpc>
                <a:spcPct val="100000"/>
              </a:lnSpc>
              <a:spcBef>
                <a:spcPts val="0"/>
              </a:spcBef>
              <a:spcAft>
                <a:spcPts val="0"/>
              </a:spcAft>
            </a:pPr>
            <a:r>
              <a:rPr lang="el-GR" altLang="en-US" sz="3000" dirty="0">
                <a:latin typeface="Tahoma" panose="020B0604030504040204" pitchFamily="34" charset="0"/>
              </a:rPr>
              <a:t>Μαθαίνουμε να συνδέουμε το ερέθισμα με το αποτέλεσμα και αυτό αρχίζει κα γίνεται αυτόματα κάθε φορά που υπάρχει το ερέθισμα. Η αντίδραση μας είναι άβουλη.</a:t>
            </a:r>
            <a:endParaRPr lang="en-US" altLang="en-US" sz="2800" dirty="0">
              <a:latin typeface="Tahoma" panose="020B0604030504040204" pitchFamily="34" charset="0"/>
            </a:endParaRPr>
          </a:p>
        </p:txBody>
      </p:sp>
      <p:sp>
        <p:nvSpPr>
          <p:cNvPr id="2" name="Slide Number Placeholder 1">
            <a:extLst>
              <a:ext uri="{FF2B5EF4-FFF2-40B4-BE49-F238E27FC236}">
                <a16:creationId xmlns:a16="http://schemas.microsoft.com/office/drawing/2014/main" id="{2F5F9819-8808-458D-BC8C-C84AB2C33475}"/>
              </a:ext>
            </a:extLst>
          </p:cNvPr>
          <p:cNvSpPr>
            <a:spLocks noGrp="1"/>
          </p:cNvSpPr>
          <p:nvPr>
            <p:ph type="sldNum" sz="quarter" idx="12"/>
          </p:nvPr>
        </p:nvSpPr>
        <p:spPr/>
        <p:txBody>
          <a:bodyPr/>
          <a:lstStyle/>
          <a:p>
            <a:fld id="{25BA54BD-C84D-46CE-8B72-31BFB26ABA43}" type="slidenum">
              <a:rPr lang="en-US" smtClean="0"/>
              <a:t>18</a:t>
            </a:fld>
            <a:endParaRPr lang="en-US" dirty="0"/>
          </a:p>
        </p:txBody>
      </p:sp>
    </p:spTree>
    <p:extLst>
      <p:ext uri="{BB962C8B-B14F-4D97-AF65-F5344CB8AC3E}">
        <p14:creationId xmlns:p14="http://schemas.microsoft.com/office/powerpoint/2010/main" val="403966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F25DB6A-D971-4792-8B39-B4989B4F20D7}"/>
              </a:ext>
            </a:extLst>
          </p:cNvPr>
          <p:cNvSpPr>
            <a:spLocks noGrp="1" noChangeArrowheads="1"/>
          </p:cNvSpPr>
          <p:nvPr>
            <p:ph type="title"/>
          </p:nvPr>
        </p:nvSpPr>
        <p:spPr>
          <a:xfrm>
            <a:off x="1636712" y="304800"/>
            <a:ext cx="8915400" cy="1143000"/>
          </a:xfrm>
        </p:spPr>
        <p:txBody>
          <a:bodyPr>
            <a:normAutofit fontScale="90000"/>
          </a:bodyPr>
          <a:lstStyle/>
          <a:p>
            <a:pPr algn="ctr"/>
            <a:r>
              <a:rPr lang="el-GR" altLang="en-US" b="1" dirty="0">
                <a:latin typeface="Tahoma" panose="020B0604030504040204" pitchFamily="34" charset="0"/>
              </a:rPr>
              <a:t>Κλασσική εξαρτημένη μάθηση… </a:t>
            </a:r>
            <a:endParaRPr lang="en-US" altLang="en-US" b="1" dirty="0">
              <a:latin typeface="Tahoma" panose="020B0604030504040204" pitchFamily="34" charset="0"/>
            </a:endParaRPr>
          </a:p>
        </p:txBody>
      </p:sp>
      <p:sp>
        <p:nvSpPr>
          <p:cNvPr id="13315" name="Rectangle 3">
            <a:extLst>
              <a:ext uri="{FF2B5EF4-FFF2-40B4-BE49-F238E27FC236}">
                <a16:creationId xmlns:a16="http://schemas.microsoft.com/office/drawing/2014/main" id="{F72C4EEE-E515-453E-B30E-729D507AC3A3}"/>
              </a:ext>
            </a:extLst>
          </p:cNvPr>
          <p:cNvSpPr>
            <a:spLocks noGrp="1" noChangeArrowheads="1"/>
          </p:cNvSpPr>
          <p:nvPr>
            <p:ph idx="1"/>
          </p:nvPr>
        </p:nvSpPr>
        <p:spPr>
          <a:xfrm>
            <a:off x="1141412" y="1981200"/>
            <a:ext cx="10439400" cy="4267200"/>
          </a:xfrm>
        </p:spPr>
        <p:txBody>
          <a:bodyPr>
            <a:normAutofit fontScale="92500" lnSpcReduction="10000"/>
          </a:bodyPr>
          <a:lstStyle/>
          <a:p>
            <a:pPr>
              <a:lnSpc>
                <a:spcPct val="110000"/>
              </a:lnSpc>
              <a:spcBef>
                <a:spcPts val="0"/>
              </a:spcBef>
              <a:spcAft>
                <a:spcPts val="0"/>
              </a:spcAft>
            </a:pPr>
            <a:r>
              <a:rPr lang="el-GR" altLang="en-US" sz="4000" dirty="0">
                <a:latin typeface="Tahoma" panose="020B0604030504040204" pitchFamily="34" charset="0"/>
              </a:rPr>
              <a:t>Η κλασσική εξαρτημένη μάθηση μπορεί να σταματήσει:</a:t>
            </a:r>
          </a:p>
          <a:p>
            <a:pPr marL="274320" lvl="1" indent="0">
              <a:lnSpc>
                <a:spcPct val="110000"/>
              </a:lnSpc>
              <a:spcBef>
                <a:spcPts val="0"/>
              </a:spcBef>
              <a:spcAft>
                <a:spcPts val="0"/>
              </a:spcAft>
              <a:buNone/>
            </a:pPr>
            <a:r>
              <a:rPr lang="el-GR" altLang="en-US" sz="4000" dirty="0">
                <a:latin typeface="Tahoma" panose="020B0604030504040204" pitchFamily="34" charset="0"/>
              </a:rPr>
              <a:t>είτε αυθόρμητα είτε με κάποια θεραπεία</a:t>
            </a:r>
          </a:p>
          <a:p>
            <a:pPr lvl="1">
              <a:lnSpc>
                <a:spcPct val="110000"/>
              </a:lnSpc>
              <a:spcBef>
                <a:spcPts val="0"/>
              </a:spcBef>
              <a:spcAft>
                <a:spcPts val="0"/>
              </a:spcAft>
            </a:pPr>
            <a:endParaRPr lang="el-GR" altLang="en-US" sz="4000" dirty="0">
              <a:latin typeface="Tahoma" panose="020B0604030504040204" pitchFamily="34" charset="0"/>
            </a:endParaRPr>
          </a:p>
          <a:p>
            <a:pPr lvl="1">
              <a:lnSpc>
                <a:spcPct val="110000"/>
              </a:lnSpc>
              <a:spcBef>
                <a:spcPts val="0"/>
              </a:spcBef>
              <a:spcAft>
                <a:spcPts val="0"/>
              </a:spcAft>
            </a:pPr>
            <a:r>
              <a:rPr lang="el-GR" altLang="en-US" sz="4000" b="1" u="sng" dirty="0">
                <a:latin typeface="Tahoma" panose="020B0604030504040204" pitchFamily="34" charset="0"/>
              </a:rPr>
              <a:t>Να θυμάστε</a:t>
            </a:r>
            <a:r>
              <a:rPr lang="el-GR" altLang="en-US" sz="4000" dirty="0">
                <a:latin typeface="Tahoma" panose="020B0604030504040204" pitchFamily="34" charset="0"/>
              </a:rPr>
              <a:t>: η κλασσική εξαρτημένη μάθηση δεν είναι μόνο μάθηση με αναλογία – είναι μια άβουλη φυσιολογική αντίδραση</a:t>
            </a:r>
            <a:endParaRPr lang="en-US" altLang="en-US" sz="4000" dirty="0">
              <a:latin typeface="Tahoma" panose="020B0604030504040204" pitchFamily="34" charset="0"/>
            </a:endParaRPr>
          </a:p>
        </p:txBody>
      </p:sp>
      <p:sp>
        <p:nvSpPr>
          <p:cNvPr id="2" name="Slide Number Placeholder 1">
            <a:extLst>
              <a:ext uri="{FF2B5EF4-FFF2-40B4-BE49-F238E27FC236}">
                <a16:creationId xmlns:a16="http://schemas.microsoft.com/office/drawing/2014/main" id="{F43CE8F5-964B-4D20-9DE5-AD8C964285EA}"/>
              </a:ext>
            </a:extLst>
          </p:cNvPr>
          <p:cNvSpPr>
            <a:spLocks noGrp="1"/>
          </p:cNvSpPr>
          <p:nvPr>
            <p:ph type="sldNum" sz="quarter" idx="12"/>
          </p:nvPr>
        </p:nvSpPr>
        <p:spPr/>
        <p:txBody>
          <a:bodyPr/>
          <a:lstStyle/>
          <a:p>
            <a:fld id="{25BA54BD-C84D-46CE-8B72-31BFB26ABA43}" type="slidenum">
              <a:rPr lang="en-US" smtClean="0"/>
              <a:t>19</a:t>
            </a:fld>
            <a:endParaRPr lang="en-US" dirty="0"/>
          </a:p>
        </p:txBody>
      </p:sp>
    </p:spTree>
    <p:extLst>
      <p:ext uri="{BB962C8B-B14F-4D97-AF65-F5344CB8AC3E}">
        <p14:creationId xmlns:p14="http://schemas.microsoft.com/office/powerpoint/2010/main" val="2453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84309FC-36B8-4AF7-8AFF-F39B545FAF0C}"/>
              </a:ext>
            </a:extLst>
          </p:cNvPr>
          <p:cNvSpPr>
            <a:spLocks noGrp="1" noChangeArrowheads="1"/>
          </p:cNvSpPr>
          <p:nvPr>
            <p:ph type="title"/>
          </p:nvPr>
        </p:nvSpPr>
        <p:spPr>
          <a:xfrm>
            <a:off x="1096994" y="286605"/>
            <a:ext cx="10055781" cy="1237396"/>
          </a:xfrm>
        </p:spPr>
        <p:txBody>
          <a:bodyPr/>
          <a:lstStyle/>
          <a:p>
            <a:pPr algn="ctr">
              <a:spcAft>
                <a:spcPts val="600"/>
              </a:spcAft>
            </a:pPr>
            <a:r>
              <a:rPr lang="el-GR" altLang="en-US" b="1" dirty="0">
                <a:latin typeface="Tahoma" panose="020B0604030504040204" pitchFamily="34" charset="0"/>
                <a:ea typeface="Tahoma" panose="020B0604030504040204" pitchFamily="34" charset="0"/>
                <a:cs typeface="Tahoma" panose="020B0604030504040204" pitchFamily="34" charset="0"/>
              </a:rPr>
              <a:t>Θεωρίες Μάθησης</a:t>
            </a:r>
          </a:p>
        </p:txBody>
      </p:sp>
      <p:sp>
        <p:nvSpPr>
          <p:cNvPr id="4099" name="Rectangle 3">
            <a:extLst>
              <a:ext uri="{FF2B5EF4-FFF2-40B4-BE49-F238E27FC236}">
                <a16:creationId xmlns:a16="http://schemas.microsoft.com/office/drawing/2014/main" id="{628029C8-A364-48A4-AF0A-CF7E5B849B50}"/>
              </a:ext>
            </a:extLst>
          </p:cNvPr>
          <p:cNvSpPr>
            <a:spLocks noGrp="1" noChangeArrowheads="1"/>
          </p:cNvSpPr>
          <p:nvPr>
            <p:ph idx="1"/>
          </p:nvPr>
        </p:nvSpPr>
        <p:spPr>
          <a:xfrm>
            <a:off x="684212" y="1676400"/>
            <a:ext cx="11125200" cy="4476751"/>
          </a:xfrm>
        </p:spPr>
        <p:txBody>
          <a:bodyPr>
            <a:noAutofit/>
          </a:bodyPr>
          <a:lstStyle/>
          <a:p>
            <a:pPr marL="0" indent="0">
              <a:lnSpc>
                <a:spcPct val="100000"/>
              </a:lnSpc>
              <a:spcBef>
                <a:spcPts val="0"/>
              </a:spcBef>
              <a:spcAft>
                <a:spcPts val="0"/>
              </a:spcAft>
              <a:buNone/>
            </a:pPr>
            <a:r>
              <a:rPr lang="el-GR" altLang="en-US" dirty="0">
                <a:latin typeface="Tahoma" panose="020B0604030504040204" pitchFamily="34" charset="0"/>
                <a:ea typeface="Tahoma" panose="020B0604030504040204" pitchFamily="34" charset="0"/>
                <a:cs typeface="Tahoma" panose="020B0604030504040204" pitchFamily="34" charset="0"/>
              </a:rPr>
              <a:t>Τρεις κύριες ψυχολογικές θεωρίες στην ανάπτυξη</a:t>
            </a:r>
            <a:r>
              <a:rPr lang="el-GR" altLang="en-US" b="1" dirty="0">
                <a:latin typeface="Tahoma" panose="020B0604030504040204" pitchFamily="34" charset="0"/>
                <a:ea typeface="Tahoma" panose="020B0604030504040204" pitchFamily="34" charset="0"/>
                <a:cs typeface="Tahoma" panose="020B0604030504040204" pitchFamily="34" charset="0"/>
              </a:rPr>
              <a:t> </a:t>
            </a:r>
            <a:r>
              <a:rPr lang="el-GR" altLang="en-US" dirty="0">
                <a:latin typeface="Tahoma" panose="020B0604030504040204" pitchFamily="34" charset="0"/>
                <a:ea typeface="Tahoma" panose="020B0604030504040204" pitchFamily="34" charset="0"/>
                <a:cs typeface="Tahoma" panose="020B0604030504040204" pitchFamily="34" charset="0"/>
              </a:rPr>
              <a:t>μάθησης: </a:t>
            </a:r>
          </a:p>
          <a:p>
            <a:pPr>
              <a:lnSpc>
                <a:spcPct val="100000"/>
              </a:lnSpc>
              <a:spcBef>
                <a:spcPts val="0"/>
              </a:spcBef>
              <a:spcAft>
                <a:spcPts val="0"/>
              </a:spcAft>
            </a:pPr>
            <a:r>
              <a:rPr lang="el-GR" altLang="en-US" b="1" u="sng" dirty="0">
                <a:latin typeface="Tahoma" panose="020B0604030504040204" pitchFamily="34" charset="0"/>
                <a:ea typeface="Tahoma" panose="020B0604030504040204" pitchFamily="34" charset="0"/>
                <a:cs typeface="Tahoma" panose="020B0604030504040204" pitchFamily="34" charset="0"/>
              </a:rPr>
              <a:t>Συμπεριφοριστικές θεωρίες (</a:t>
            </a:r>
            <a:r>
              <a:rPr lang="el-GR" altLang="en-US" b="1" u="sng" dirty="0" err="1">
                <a:latin typeface="Tahoma" panose="020B0604030504040204" pitchFamily="34" charset="0"/>
                <a:ea typeface="Tahoma" panose="020B0604030504040204" pitchFamily="34" charset="0"/>
                <a:cs typeface="Tahoma" panose="020B0604030504040204" pitchFamily="34" charset="0"/>
              </a:rPr>
              <a:t>behaviorism</a:t>
            </a:r>
            <a:r>
              <a:rPr lang="el-GR" altLang="en-US" b="1" u="sng" dirty="0">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0"/>
              </a:spcBef>
              <a:spcAft>
                <a:spcPts val="0"/>
              </a:spcAft>
            </a:pPr>
            <a:endParaRPr lang="el-GR" altLang="en-US" b="1" u="sng"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b="1" u="sng" dirty="0">
                <a:latin typeface="Tahoma" panose="020B0604030504040204" pitchFamily="34" charset="0"/>
                <a:ea typeface="Tahoma" panose="020B0604030504040204" pitchFamily="34" charset="0"/>
                <a:cs typeface="Tahoma" panose="020B0604030504040204" pitchFamily="34" charset="0"/>
              </a:rPr>
              <a:t>Γνωστικές θεωρίες </a:t>
            </a:r>
          </a:p>
          <a:p>
            <a:pPr lvl="1">
              <a:lnSpc>
                <a:spcPct val="100000"/>
              </a:lnSpc>
              <a:spcBef>
                <a:spcPts val="0"/>
              </a:spcBef>
              <a:spcAft>
                <a:spcPts val="0"/>
              </a:spcAft>
            </a:pPr>
            <a:r>
              <a:rPr lang="el-GR" altLang="en-US" sz="2400" dirty="0" err="1">
                <a:latin typeface="Tahoma" panose="020B0604030504040204" pitchFamily="34" charset="0"/>
                <a:ea typeface="Tahoma" panose="020B0604030504040204" pitchFamily="34" charset="0"/>
                <a:cs typeface="Tahoma" panose="020B0604030504040204" pitchFamily="34" charset="0"/>
              </a:rPr>
              <a:t>Οικοδομισμός</a:t>
            </a:r>
            <a:r>
              <a:rPr lang="el-GR" altLang="en-US" sz="2400" dirty="0">
                <a:latin typeface="Tahoma" panose="020B0604030504040204" pitchFamily="34" charset="0"/>
                <a:ea typeface="Tahoma" panose="020B0604030504040204" pitchFamily="34" charset="0"/>
                <a:cs typeface="Tahoma" panose="020B0604030504040204" pitchFamily="34" charset="0"/>
              </a:rPr>
              <a:t>/</a:t>
            </a:r>
            <a:r>
              <a:rPr lang="el-GR" altLang="en-US" sz="2400" dirty="0" err="1">
                <a:latin typeface="Tahoma" panose="020B0604030504040204" pitchFamily="34" charset="0"/>
                <a:ea typeface="Tahoma" panose="020B0604030504040204" pitchFamily="34" charset="0"/>
                <a:cs typeface="Tahoma" panose="020B0604030504040204" pitchFamily="34" charset="0"/>
              </a:rPr>
              <a:t>δομητισμός</a:t>
            </a:r>
            <a:r>
              <a:rPr lang="el-GR" altLang="en-US" sz="2400" dirty="0">
                <a:latin typeface="Tahoma" panose="020B0604030504040204" pitchFamily="34" charset="0"/>
                <a:ea typeface="Tahoma" panose="020B0604030504040204" pitchFamily="34" charset="0"/>
                <a:cs typeface="Tahoma" panose="020B0604030504040204" pitchFamily="34" charset="0"/>
              </a:rPr>
              <a:t> (</a:t>
            </a:r>
            <a:r>
              <a:rPr lang="el-GR" altLang="en-US" sz="2400" dirty="0" err="1">
                <a:latin typeface="Tahoma" panose="020B0604030504040204" pitchFamily="34" charset="0"/>
                <a:ea typeface="Tahoma" panose="020B0604030504040204" pitchFamily="34" charset="0"/>
                <a:cs typeface="Tahoma" panose="020B0604030504040204" pitchFamily="34" charset="0"/>
              </a:rPr>
              <a:t>constructivism</a:t>
            </a:r>
            <a:r>
              <a:rPr lang="el-GR" altLang="en-US" sz="2400" dirty="0">
                <a:latin typeface="Tahoma" panose="020B0604030504040204" pitchFamily="34" charset="0"/>
                <a:ea typeface="Tahoma" panose="020B0604030504040204" pitchFamily="34" charset="0"/>
                <a:cs typeface="Tahoma" panose="020B0604030504040204" pitchFamily="34" charset="0"/>
              </a:rPr>
              <a:t>) </a:t>
            </a:r>
          </a:p>
          <a:p>
            <a:pPr marL="274320" lvl="1" indent="0">
              <a:lnSpc>
                <a:spcPct val="100000"/>
              </a:lnSpc>
              <a:spcBef>
                <a:spcPts val="0"/>
              </a:spcBef>
              <a:spcAft>
                <a:spcPts val="0"/>
              </a:spcAft>
              <a:buNone/>
            </a:pPr>
            <a:r>
              <a:rPr lang="el-GR" altLang="en-US" sz="2400" dirty="0">
                <a:latin typeface="Tahoma" panose="020B0604030504040204" pitchFamily="34" charset="0"/>
                <a:ea typeface="Tahoma" panose="020B0604030504040204" pitchFamily="34" charset="0"/>
                <a:cs typeface="Tahoma" panose="020B0604030504040204" pitchFamily="34" charset="0"/>
              </a:rPr>
              <a:t>(κλασικός </a:t>
            </a:r>
            <a:r>
              <a:rPr lang="el-GR" altLang="en-US" sz="2400" dirty="0" err="1">
                <a:latin typeface="Tahoma" panose="020B0604030504040204" pitchFamily="34" charset="0"/>
                <a:ea typeface="Tahoma" panose="020B0604030504040204" pitchFamily="34" charset="0"/>
                <a:cs typeface="Tahoma" panose="020B0604030504040204" pitchFamily="34" charset="0"/>
              </a:rPr>
              <a:t>οικοδομισμός</a:t>
            </a:r>
            <a:r>
              <a:rPr lang="el-GR" altLang="en-US" sz="2400" dirty="0">
                <a:latin typeface="Tahoma" panose="020B0604030504040204" pitchFamily="34" charset="0"/>
                <a:ea typeface="Tahoma" panose="020B0604030504040204" pitchFamily="34" charset="0"/>
                <a:cs typeface="Tahoma" panose="020B0604030504040204" pitchFamily="34" charset="0"/>
              </a:rPr>
              <a:t>) και </a:t>
            </a:r>
            <a:r>
              <a:rPr lang="el-GR" altLang="en-US" sz="2400" dirty="0" err="1">
                <a:latin typeface="Tahoma" panose="020B0604030504040204" pitchFamily="34" charset="0"/>
                <a:ea typeface="Tahoma" panose="020B0604030504040204" pitchFamily="34" charset="0"/>
                <a:cs typeface="Tahoma" panose="020B0604030504040204" pitchFamily="34" charset="0"/>
              </a:rPr>
              <a:t>κονστρακτιονισμός</a:t>
            </a:r>
            <a:r>
              <a:rPr lang="el-GR" altLang="en-US" sz="2400" dirty="0">
                <a:latin typeface="Tahoma" panose="020B0604030504040204" pitchFamily="34" charset="0"/>
                <a:ea typeface="Tahoma" panose="020B0604030504040204" pitchFamily="34" charset="0"/>
                <a:cs typeface="Tahoma" panose="020B0604030504040204" pitchFamily="34" charset="0"/>
              </a:rPr>
              <a:t> (</a:t>
            </a:r>
            <a:r>
              <a:rPr lang="el-GR" altLang="en-US" sz="2400" dirty="0" err="1">
                <a:latin typeface="Tahoma" panose="020B0604030504040204" pitchFamily="34" charset="0"/>
                <a:ea typeface="Tahoma" panose="020B0604030504040204" pitchFamily="34" charset="0"/>
                <a:cs typeface="Tahoma" panose="020B0604030504040204" pitchFamily="34" charset="0"/>
              </a:rPr>
              <a:t>constructionism</a:t>
            </a:r>
            <a:r>
              <a:rPr lang="el-GR" altLang="en-US" sz="2400" dirty="0">
                <a:latin typeface="Tahoma" panose="020B0604030504040204" pitchFamily="34" charset="0"/>
                <a:ea typeface="Tahoma" panose="020B0604030504040204" pitchFamily="34" charset="0"/>
                <a:cs typeface="Tahoma" panose="020B0604030504040204" pitchFamily="34" charset="0"/>
              </a:rPr>
              <a:t>)</a:t>
            </a:r>
          </a:p>
          <a:p>
            <a:pPr lvl="1">
              <a:lnSpc>
                <a:spcPct val="100000"/>
              </a:lnSpc>
              <a:spcBef>
                <a:spcPts val="0"/>
              </a:spcBef>
              <a:spcAft>
                <a:spcPts val="0"/>
              </a:spcAft>
            </a:pPr>
            <a:r>
              <a:rPr lang="el-GR" altLang="en-US" sz="2400" dirty="0">
                <a:latin typeface="Tahoma" panose="020B0604030504040204" pitchFamily="34" charset="0"/>
                <a:ea typeface="Tahoma" panose="020B0604030504040204" pitchFamily="34" charset="0"/>
                <a:cs typeface="Tahoma" panose="020B0604030504040204" pitchFamily="34" charset="0"/>
              </a:rPr>
              <a:t>θεωρία επεξεργασίας της πληροφορίας (</a:t>
            </a:r>
            <a:r>
              <a:rPr lang="en-US" altLang="en-US" sz="2400" dirty="0">
                <a:latin typeface="Tahoma" panose="020B0604030504040204" pitchFamily="34" charset="0"/>
                <a:ea typeface="Tahoma" panose="020B0604030504040204" pitchFamily="34" charset="0"/>
                <a:cs typeface="Tahoma" panose="020B0604030504040204" pitchFamily="34" charset="0"/>
              </a:rPr>
              <a:t>Information Processing)</a:t>
            </a:r>
            <a:endParaRPr lang="el-GR" alt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endParaRPr lang="el-GR" altLang="en-US" b="1" u="sng"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b="1" u="sng" dirty="0" err="1">
                <a:latin typeface="Tahoma" panose="020B0604030504040204" pitchFamily="34" charset="0"/>
                <a:ea typeface="Tahoma" panose="020B0604030504040204" pitchFamily="34" charset="0"/>
                <a:cs typeface="Tahoma" panose="020B0604030504040204" pitchFamily="34" charset="0"/>
              </a:rPr>
              <a:t>Κοινωνικοπολιτισμικές</a:t>
            </a:r>
            <a:r>
              <a:rPr lang="el-GR" altLang="en-US" b="1" u="sng" dirty="0">
                <a:latin typeface="Tahoma" panose="020B0604030504040204" pitchFamily="34" charset="0"/>
                <a:ea typeface="Tahoma" panose="020B0604030504040204" pitchFamily="34" charset="0"/>
                <a:cs typeface="Tahoma" panose="020B0604030504040204" pitchFamily="34" charset="0"/>
              </a:rPr>
              <a:t> θεωρίες </a:t>
            </a:r>
            <a:endParaRPr lang="en-US" altLang="en-US" b="1" u="sng" dirty="0">
              <a:latin typeface="Tahoma" panose="020B0604030504040204" pitchFamily="34" charset="0"/>
              <a:ea typeface="Tahoma" panose="020B0604030504040204" pitchFamily="34" charset="0"/>
              <a:cs typeface="Tahoma" panose="020B0604030504040204" pitchFamily="34" charset="0"/>
            </a:endParaRPr>
          </a:p>
          <a:p>
            <a:pPr lvl="1">
              <a:lnSpc>
                <a:spcPct val="100000"/>
              </a:lnSpc>
              <a:spcBef>
                <a:spcPts val="0"/>
              </a:spcBef>
              <a:spcAft>
                <a:spcPts val="0"/>
              </a:spcAft>
            </a:pPr>
            <a:r>
              <a:rPr lang="el-GR" altLang="en-US" sz="2400" dirty="0" err="1">
                <a:latin typeface="Tahoma" panose="020B0604030504040204" pitchFamily="34" charset="0"/>
                <a:ea typeface="Tahoma" panose="020B0604030504040204" pitchFamily="34" charset="0"/>
                <a:cs typeface="Tahoma" panose="020B0604030504040204" pitchFamily="34" charset="0"/>
              </a:rPr>
              <a:t>Κοινωνιογνωστικές</a:t>
            </a:r>
            <a:r>
              <a:rPr lang="el-GR" altLang="en-US" sz="2400" dirty="0">
                <a:latin typeface="Tahoma" panose="020B0604030504040204" pitchFamily="34" charset="0"/>
                <a:ea typeface="Tahoma" panose="020B0604030504040204" pitchFamily="34" charset="0"/>
                <a:cs typeface="Tahoma" panose="020B0604030504040204" pitchFamily="34" charset="0"/>
              </a:rPr>
              <a:t> θεωρίες</a:t>
            </a:r>
            <a:r>
              <a:rPr lang="en-US" altLang="en-US" sz="2400" dirty="0">
                <a:latin typeface="Tahoma" panose="020B0604030504040204" pitchFamily="34" charset="0"/>
                <a:ea typeface="Tahoma" panose="020B0604030504040204" pitchFamily="34" charset="0"/>
                <a:cs typeface="Tahoma" panose="020B0604030504040204" pitchFamily="34" charset="0"/>
              </a:rPr>
              <a:t> (</a:t>
            </a:r>
            <a:r>
              <a:rPr lang="el-GR" altLang="en-US" sz="2400" dirty="0">
                <a:latin typeface="Tahoma" panose="020B0604030504040204" pitchFamily="34" charset="0"/>
                <a:ea typeface="Tahoma" panose="020B0604030504040204" pitchFamily="34" charset="0"/>
                <a:cs typeface="Tahoma" panose="020B0604030504040204" pitchFamily="34" charset="0"/>
              </a:rPr>
              <a:t>κοινωνική αλληλεπίδραση – διερευνητική μάθηση</a:t>
            </a:r>
            <a:r>
              <a:rPr lang="en-US" altLang="en-US" sz="2400" dirty="0">
                <a:latin typeface="Tahoma" panose="020B0604030504040204" pitchFamily="34" charset="0"/>
                <a:ea typeface="Tahoma" panose="020B0604030504040204" pitchFamily="34" charset="0"/>
                <a:cs typeface="Tahoma" panose="020B0604030504040204" pitchFamily="34" charset="0"/>
              </a:rPr>
              <a:t>)</a:t>
            </a:r>
            <a:endParaRPr lang="el-GR" altLang="en-US" sz="2400" dirty="0">
              <a:latin typeface="Tahoma" panose="020B0604030504040204" pitchFamily="34" charset="0"/>
              <a:ea typeface="Tahoma" panose="020B0604030504040204" pitchFamily="34" charset="0"/>
              <a:cs typeface="Tahoma" panose="020B0604030504040204" pitchFamily="34" charset="0"/>
            </a:endParaRPr>
          </a:p>
          <a:p>
            <a:pPr lvl="1">
              <a:lnSpc>
                <a:spcPct val="100000"/>
              </a:lnSpc>
              <a:spcBef>
                <a:spcPts val="0"/>
              </a:spcBef>
              <a:spcAft>
                <a:spcPts val="0"/>
              </a:spcAft>
            </a:pPr>
            <a:r>
              <a:rPr lang="el-GR" altLang="en-US" sz="2400" dirty="0">
                <a:latin typeface="Tahoma" panose="020B0604030504040204" pitchFamily="34" charset="0"/>
                <a:ea typeface="Tahoma" panose="020B0604030504040204" pitchFamily="34" charset="0"/>
                <a:cs typeface="Tahoma" panose="020B0604030504040204" pitchFamily="34" charset="0"/>
              </a:rPr>
              <a:t>Θεωρία της δραστηριότητας (</a:t>
            </a:r>
            <a:r>
              <a:rPr lang="el-GR" altLang="en-US" sz="2400" dirty="0" err="1">
                <a:latin typeface="Tahoma" panose="020B0604030504040204" pitchFamily="34" charset="0"/>
                <a:ea typeface="Tahoma" panose="020B0604030504040204" pitchFamily="34" charset="0"/>
                <a:cs typeface="Tahoma" panose="020B0604030504040204" pitchFamily="34" charset="0"/>
              </a:rPr>
              <a:t>activity</a:t>
            </a:r>
            <a:r>
              <a:rPr lang="el-GR" altLang="en-US" sz="2400" dirty="0">
                <a:latin typeface="Tahoma" panose="020B0604030504040204" pitchFamily="34" charset="0"/>
                <a:ea typeface="Tahoma" panose="020B0604030504040204" pitchFamily="34" charset="0"/>
                <a:cs typeface="Tahoma" panose="020B0604030504040204" pitchFamily="34" charset="0"/>
              </a:rPr>
              <a:t> </a:t>
            </a:r>
            <a:r>
              <a:rPr lang="el-GR" altLang="en-US" sz="2400" dirty="0" err="1">
                <a:latin typeface="Tahoma" panose="020B0604030504040204" pitchFamily="34" charset="0"/>
                <a:ea typeface="Tahoma" panose="020B0604030504040204" pitchFamily="34" charset="0"/>
                <a:cs typeface="Tahoma" panose="020B0604030504040204" pitchFamily="34" charset="0"/>
              </a:rPr>
              <a:t>theory</a:t>
            </a:r>
            <a:r>
              <a:rPr lang="el-GR" altLang="en-US" sz="2400" dirty="0">
                <a:latin typeface="Tahoma" panose="020B0604030504040204" pitchFamily="34" charset="0"/>
                <a:ea typeface="Tahoma" panose="020B0604030504040204" pitchFamily="34" charset="0"/>
                <a:cs typeface="Tahoma" panose="020B0604030504040204" pitchFamily="34" charset="0"/>
              </a:rPr>
              <a:t>)</a:t>
            </a:r>
          </a:p>
          <a:p>
            <a:pPr lvl="1">
              <a:lnSpc>
                <a:spcPct val="100000"/>
              </a:lnSpc>
              <a:spcBef>
                <a:spcPts val="0"/>
              </a:spcBef>
              <a:spcAft>
                <a:spcPts val="0"/>
              </a:spcAft>
            </a:pPr>
            <a:r>
              <a:rPr lang="el-GR" altLang="en-US" sz="2400" dirty="0">
                <a:latin typeface="Tahoma" panose="020B0604030504040204" pitchFamily="34" charset="0"/>
                <a:ea typeface="Tahoma" panose="020B0604030504040204" pitchFamily="34" charset="0"/>
                <a:cs typeface="Tahoma" panose="020B0604030504040204" pitchFamily="34" charset="0"/>
              </a:rPr>
              <a:t>Κατανεμημένη γνώση (</a:t>
            </a:r>
            <a:r>
              <a:rPr lang="en-US" altLang="en-US" sz="2400" dirty="0">
                <a:latin typeface="Tahoma" panose="020B0604030504040204" pitchFamily="34" charset="0"/>
                <a:ea typeface="Tahoma" panose="020B0604030504040204" pitchFamily="34" charset="0"/>
                <a:cs typeface="Tahoma" panose="020B0604030504040204" pitchFamily="34" charset="0"/>
              </a:rPr>
              <a:t>distributed cognition</a:t>
            </a:r>
            <a:r>
              <a:rPr lang="el-GR" altLang="en-US" sz="2400" dirty="0">
                <a:latin typeface="Tahoma" panose="020B0604030504040204" pitchFamily="34" charset="0"/>
                <a:ea typeface="Tahoma" panose="020B0604030504040204" pitchFamily="34" charset="0"/>
                <a:cs typeface="Tahoma" panose="020B0604030504040204" pitchFamily="34" charset="0"/>
              </a:rPr>
              <a:t>) </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lvl="1">
              <a:lnSpc>
                <a:spcPct val="100000"/>
              </a:lnSpc>
              <a:spcBef>
                <a:spcPts val="0"/>
              </a:spcBef>
              <a:spcAft>
                <a:spcPts val="0"/>
              </a:spcAft>
            </a:pPr>
            <a:r>
              <a:rPr lang="el-GR" altLang="en-US" sz="2400" dirty="0" err="1">
                <a:latin typeface="Tahoma" panose="020B0604030504040204" pitchFamily="34" charset="0"/>
                <a:ea typeface="Tahoma" panose="020B0604030504040204" pitchFamily="34" charset="0"/>
                <a:cs typeface="Tahoma" panose="020B0604030504040204" pitchFamily="34" charset="0"/>
              </a:rPr>
              <a:t>Εγκαθυδριμένη</a:t>
            </a:r>
            <a:r>
              <a:rPr lang="el-GR" altLang="en-US" sz="2400" dirty="0">
                <a:latin typeface="Tahoma" panose="020B0604030504040204" pitchFamily="34" charset="0"/>
                <a:ea typeface="Tahoma" panose="020B0604030504040204" pitchFamily="34" charset="0"/>
                <a:cs typeface="Tahoma" panose="020B0604030504040204" pitchFamily="34" charset="0"/>
              </a:rPr>
              <a:t> γνώση (</a:t>
            </a:r>
            <a:r>
              <a:rPr lang="en-US" altLang="en-US" sz="2400" dirty="0">
                <a:latin typeface="Tahoma" panose="020B0604030504040204" pitchFamily="34" charset="0"/>
                <a:ea typeface="Tahoma" panose="020B0604030504040204" pitchFamily="34" charset="0"/>
                <a:cs typeface="Tahoma" panose="020B0604030504040204" pitchFamily="34" charset="0"/>
              </a:rPr>
              <a:t>situated cognition</a:t>
            </a:r>
            <a:r>
              <a:rPr lang="el-GR" altLang="en-US" sz="2400" dirty="0">
                <a:latin typeface="Tahoma" panose="020B0604030504040204" pitchFamily="34" charset="0"/>
                <a:ea typeface="Tahoma" panose="020B0604030504040204" pitchFamily="34" charset="0"/>
                <a:cs typeface="Tahoma" panose="020B0604030504040204" pitchFamily="34" charset="0"/>
              </a:rPr>
              <a:t>)</a:t>
            </a:r>
          </a:p>
        </p:txBody>
      </p:sp>
      <p:sp>
        <p:nvSpPr>
          <p:cNvPr id="2" name="Slide Number Placeholder 1">
            <a:extLst>
              <a:ext uri="{FF2B5EF4-FFF2-40B4-BE49-F238E27FC236}">
                <a16:creationId xmlns:a16="http://schemas.microsoft.com/office/drawing/2014/main" id="{2E9EA2F5-494B-4AC5-8DDA-2E5FA43A25D5}"/>
              </a:ext>
            </a:extLst>
          </p:cNvPr>
          <p:cNvSpPr>
            <a:spLocks noGrp="1"/>
          </p:cNvSpPr>
          <p:nvPr>
            <p:ph type="sldNum" sz="quarter" idx="12"/>
          </p:nvPr>
        </p:nvSpPr>
        <p:spPr/>
        <p:txBody>
          <a:bodyPr/>
          <a:lstStyle/>
          <a:p>
            <a:fld id="{25BA54BD-C84D-46CE-8B72-31BFB26ABA43}" type="slidenum">
              <a:rPr lang="en-US" smtClean="0"/>
              <a:t>2</a:t>
            </a:fld>
            <a:endParaRPr lang="en-US" dirty="0"/>
          </a:p>
        </p:txBody>
      </p:sp>
    </p:spTree>
    <p:extLst>
      <p:ext uri="{BB962C8B-B14F-4D97-AF65-F5344CB8AC3E}">
        <p14:creationId xmlns:p14="http://schemas.microsoft.com/office/powerpoint/2010/main" val="209365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AAD2C56-EF42-470B-A464-F91A3F21203B}"/>
              </a:ext>
            </a:extLst>
          </p:cNvPr>
          <p:cNvSpPr>
            <a:spLocks noGrp="1" noChangeArrowheads="1"/>
          </p:cNvSpPr>
          <p:nvPr>
            <p:ph type="title"/>
          </p:nvPr>
        </p:nvSpPr>
        <p:spPr>
          <a:xfrm>
            <a:off x="1674812" y="304800"/>
            <a:ext cx="8991602" cy="1143000"/>
          </a:xfrm>
        </p:spPr>
        <p:txBody>
          <a:bodyPr>
            <a:normAutofit fontScale="90000"/>
          </a:bodyPr>
          <a:lstStyle/>
          <a:p>
            <a:pPr algn="ctr"/>
            <a:r>
              <a:rPr lang="el-GR" altLang="en-US" b="1" dirty="0">
                <a:latin typeface="Tahoma" panose="020B0604030504040204" pitchFamily="34" charset="0"/>
              </a:rPr>
              <a:t>Κλασσική εξαρτημένη μάθηση στην σχολική τάξη</a:t>
            </a:r>
            <a:endParaRPr lang="en-US" altLang="en-US" b="1" dirty="0">
              <a:latin typeface="Tahoma" panose="020B0604030504040204" pitchFamily="34" charset="0"/>
            </a:endParaRPr>
          </a:p>
        </p:txBody>
      </p:sp>
      <p:sp>
        <p:nvSpPr>
          <p:cNvPr id="14339" name="Rectangle 3">
            <a:extLst>
              <a:ext uri="{FF2B5EF4-FFF2-40B4-BE49-F238E27FC236}">
                <a16:creationId xmlns:a16="http://schemas.microsoft.com/office/drawing/2014/main" id="{5BBE2062-653A-4684-9DB9-7199B31D29FB}"/>
              </a:ext>
            </a:extLst>
          </p:cNvPr>
          <p:cNvSpPr>
            <a:spLocks noGrp="1" noChangeArrowheads="1"/>
          </p:cNvSpPr>
          <p:nvPr>
            <p:ph idx="1"/>
          </p:nvPr>
        </p:nvSpPr>
        <p:spPr>
          <a:xfrm>
            <a:off x="1446212" y="1905000"/>
            <a:ext cx="9829800" cy="4191000"/>
          </a:xfrm>
        </p:spPr>
        <p:txBody>
          <a:bodyPr/>
          <a:lstStyle/>
          <a:p>
            <a:pPr>
              <a:lnSpc>
                <a:spcPct val="100000"/>
              </a:lnSpc>
              <a:spcBef>
                <a:spcPts val="0"/>
              </a:spcBef>
              <a:spcAft>
                <a:spcPts val="0"/>
              </a:spcAft>
            </a:pPr>
            <a:r>
              <a:rPr lang="el-GR" altLang="en-US" sz="3200" dirty="0">
                <a:latin typeface="Tahoma" panose="020B0604030504040204" pitchFamily="34" charset="0"/>
              </a:rPr>
              <a:t>Χαλαρή μουσική, χαμηλός φωτισμός με σκοπό να χαλαρώσουν και να ηρεμήσουν οι μαθητές</a:t>
            </a:r>
            <a:endParaRPr lang="en-US" altLang="en-US" sz="3200" dirty="0">
              <a:latin typeface="Tahoma" panose="020B0604030504040204" pitchFamily="34" charset="0"/>
            </a:endParaRPr>
          </a:p>
          <a:p>
            <a:pPr>
              <a:lnSpc>
                <a:spcPct val="100000"/>
              </a:lnSpc>
              <a:spcBef>
                <a:spcPts val="0"/>
              </a:spcBef>
              <a:spcAft>
                <a:spcPts val="0"/>
              </a:spcAft>
            </a:pPr>
            <a:r>
              <a:rPr lang="el-GR" altLang="en-US" sz="3200" dirty="0">
                <a:latin typeface="Tahoma" panose="020B0604030504040204" pitchFamily="34" charset="0"/>
              </a:rPr>
              <a:t>Ακούσια κλασσική εξάρτηση </a:t>
            </a:r>
            <a:r>
              <a:rPr lang="en-US" altLang="en-US" sz="3200" dirty="0">
                <a:latin typeface="Tahoma" panose="020B0604030504040204" pitchFamily="34" charset="0"/>
              </a:rPr>
              <a:t>:</a:t>
            </a:r>
          </a:p>
          <a:p>
            <a:pPr lvl="1">
              <a:lnSpc>
                <a:spcPct val="100000"/>
              </a:lnSpc>
              <a:spcBef>
                <a:spcPts val="0"/>
              </a:spcBef>
              <a:spcAft>
                <a:spcPts val="0"/>
              </a:spcAft>
            </a:pPr>
            <a:r>
              <a:rPr lang="el-GR" altLang="en-US" sz="3200" dirty="0">
                <a:latin typeface="Tahoma" panose="020B0604030504040204" pitchFamily="34" charset="0"/>
              </a:rPr>
              <a:t>άγχος για την εξέταση</a:t>
            </a:r>
            <a:endParaRPr lang="en-US" altLang="en-US" sz="3200" dirty="0">
              <a:latin typeface="Tahoma" panose="020B0604030504040204" pitchFamily="34" charset="0"/>
            </a:endParaRPr>
          </a:p>
          <a:p>
            <a:pPr lvl="1">
              <a:lnSpc>
                <a:spcPct val="100000"/>
              </a:lnSpc>
              <a:spcBef>
                <a:spcPts val="0"/>
              </a:spcBef>
              <a:spcAft>
                <a:spcPts val="0"/>
              </a:spcAft>
            </a:pPr>
            <a:r>
              <a:rPr lang="el-GR" altLang="en-US" sz="3200" dirty="0">
                <a:latin typeface="Tahoma" panose="020B0604030504040204" pitchFamily="34" charset="0"/>
              </a:rPr>
              <a:t>άγχος για τα μαθηματικά</a:t>
            </a:r>
            <a:endParaRPr lang="en-US" altLang="en-US" sz="3200" dirty="0">
              <a:latin typeface="Tahoma" panose="020B0604030504040204" pitchFamily="34" charset="0"/>
            </a:endParaRPr>
          </a:p>
          <a:p>
            <a:pPr lvl="1">
              <a:lnSpc>
                <a:spcPct val="100000"/>
              </a:lnSpc>
              <a:spcBef>
                <a:spcPts val="0"/>
              </a:spcBef>
              <a:spcAft>
                <a:spcPts val="0"/>
              </a:spcAft>
            </a:pPr>
            <a:r>
              <a:rPr lang="el-GR" altLang="en-US" sz="3200" dirty="0">
                <a:latin typeface="Tahoma" panose="020B0604030504040204" pitchFamily="34" charset="0"/>
              </a:rPr>
              <a:t>άγχος για τη δημόσια ομιλία</a:t>
            </a:r>
            <a:endParaRPr lang="en-US" altLang="en-US" sz="3200" dirty="0">
              <a:latin typeface="Tahoma" panose="020B0604030504040204" pitchFamily="34" charset="0"/>
            </a:endParaRPr>
          </a:p>
          <a:p>
            <a:pPr lvl="1">
              <a:lnSpc>
                <a:spcPct val="100000"/>
              </a:lnSpc>
              <a:spcBef>
                <a:spcPts val="0"/>
              </a:spcBef>
              <a:spcAft>
                <a:spcPts val="0"/>
              </a:spcAft>
            </a:pPr>
            <a:r>
              <a:rPr lang="el-GR" altLang="en-US" sz="3200" dirty="0">
                <a:latin typeface="Tahoma" panose="020B0604030504040204" pitchFamily="34" charset="0"/>
              </a:rPr>
              <a:t>γενικό άγχος για το σχολείο</a:t>
            </a:r>
            <a:endParaRPr lang="en-US" altLang="en-US" sz="3200" dirty="0">
              <a:latin typeface="Tahoma" panose="020B0604030504040204" pitchFamily="34" charset="0"/>
            </a:endParaRPr>
          </a:p>
          <a:p>
            <a:endParaRPr lang="en-US" altLang="en-US" dirty="0">
              <a:latin typeface="Tahoma" panose="020B0604030504040204" pitchFamily="34" charset="0"/>
            </a:endParaRPr>
          </a:p>
        </p:txBody>
      </p:sp>
      <p:sp>
        <p:nvSpPr>
          <p:cNvPr id="2" name="Slide Number Placeholder 1">
            <a:extLst>
              <a:ext uri="{FF2B5EF4-FFF2-40B4-BE49-F238E27FC236}">
                <a16:creationId xmlns:a16="http://schemas.microsoft.com/office/drawing/2014/main" id="{26030143-47C2-4AA3-A57F-C2C20B6E7A3D}"/>
              </a:ext>
            </a:extLst>
          </p:cNvPr>
          <p:cNvSpPr>
            <a:spLocks noGrp="1"/>
          </p:cNvSpPr>
          <p:nvPr>
            <p:ph type="sldNum" sz="quarter" idx="12"/>
          </p:nvPr>
        </p:nvSpPr>
        <p:spPr/>
        <p:txBody>
          <a:bodyPr/>
          <a:lstStyle/>
          <a:p>
            <a:fld id="{25BA54BD-C84D-46CE-8B72-31BFB26ABA43}" type="slidenum">
              <a:rPr lang="en-US" smtClean="0"/>
              <a:t>20</a:t>
            </a:fld>
            <a:endParaRPr lang="en-US" dirty="0"/>
          </a:p>
        </p:txBody>
      </p:sp>
    </p:spTree>
    <p:extLst>
      <p:ext uri="{BB962C8B-B14F-4D97-AF65-F5344CB8AC3E}">
        <p14:creationId xmlns:p14="http://schemas.microsoft.com/office/powerpoint/2010/main" val="20824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EF49DFDB-A2FF-4311-809F-9C42069A2DDE}"/>
              </a:ext>
            </a:extLst>
          </p:cNvPr>
          <p:cNvSpPr txBox="1">
            <a:spLocks noChangeArrowheads="1"/>
          </p:cNvSpPr>
          <p:nvPr/>
        </p:nvSpPr>
        <p:spPr bwMode="auto">
          <a:xfrm>
            <a:off x="2208212" y="304801"/>
            <a:ext cx="75438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dirty="0">
                <a:solidFill>
                  <a:schemeClr val="tx2"/>
                </a:solidFill>
                <a:effectLst>
                  <a:outerShdw blurRad="38100" dist="38100" dir="2700000" algn="tl">
                    <a:srgbClr val="000000"/>
                  </a:outerShdw>
                </a:effectLst>
                <a:latin typeface="Tahoma" panose="020B0604030504040204" pitchFamily="34" charset="0"/>
              </a:rPr>
              <a:t>B.F. Skinner </a:t>
            </a:r>
            <a:r>
              <a:rPr lang="en-US" altLang="en-US" sz="3600" dirty="0">
                <a:solidFill>
                  <a:schemeClr val="tx2"/>
                </a:solidFill>
                <a:latin typeface="Tahoma" panose="020B0604030504040204" pitchFamily="34" charset="0"/>
              </a:rPr>
              <a:t>(1904 –1990)</a:t>
            </a:r>
            <a:endParaRPr lang="en-US" altLang="en-US" sz="5400" b="1" dirty="0">
              <a:solidFill>
                <a:schemeClr val="tx2"/>
              </a:solidFill>
              <a:effectLst>
                <a:outerShdw blurRad="38100" dist="38100" dir="2700000" algn="tl">
                  <a:srgbClr val="000000"/>
                </a:outerShdw>
              </a:effectLst>
              <a:latin typeface="Tahoma" panose="020B0604030504040204" pitchFamily="34" charset="0"/>
            </a:endParaRPr>
          </a:p>
        </p:txBody>
      </p:sp>
      <p:sp>
        <p:nvSpPr>
          <p:cNvPr id="15363" name="Text Box 3">
            <a:extLst>
              <a:ext uri="{FF2B5EF4-FFF2-40B4-BE49-F238E27FC236}">
                <a16:creationId xmlns:a16="http://schemas.microsoft.com/office/drawing/2014/main" id="{337745D7-2C21-4856-B9D4-CFE260D6924A}"/>
              </a:ext>
            </a:extLst>
          </p:cNvPr>
          <p:cNvSpPr txBox="1">
            <a:spLocks noChangeArrowheads="1"/>
          </p:cNvSpPr>
          <p:nvPr/>
        </p:nvSpPr>
        <p:spPr bwMode="auto">
          <a:xfrm>
            <a:off x="303212" y="1371600"/>
            <a:ext cx="792479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2800" dirty="0">
                <a:latin typeface="Tahoma" panose="020B0604030504040204" pitchFamily="34" charset="0"/>
              </a:rPr>
              <a:t>  </a:t>
            </a:r>
            <a:r>
              <a:rPr lang="el-GR" sz="2800" dirty="0">
                <a:latin typeface="Tahoma" panose="020B0604030504040204" pitchFamily="34" charset="0"/>
                <a:ea typeface="Tahoma" panose="020B0604030504040204" pitchFamily="34" charset="0"/>
                <a:cs typeface="Tahoma" panose="020B0604030504040204" pitchFamily="34" charset="0"/>
              </a:rPr>
              <a:t>Αμερικανός ψυχολόγος </a:t>
            </a:r>
            <a:r>
              <a:rPr lang="en-US" altLang="en-US" sz="2800" dirty="0">
                <a:latin typeface="Tahoma" panose="020B0604030504040204" pitchFamily="34" charset="0"/>
                <a:ea typeface="Tahoma" panose="020B0604030504040204" pitchFamily="34" charset="0"/>
                <a:cs typeface="Tahoma" panose="020B0604030504040204" pitchFamily="34" charset="0"/>
              </a:rPr>
              <a:t>1930-60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b="1" dirty="0">
                <a:latin typeface="Tahoma" panose="020B0604030504040204" pitchFamily="34" charset="0"/>
                <a:ea typeface="Tahoma" panose="020B0604030504040204" pitchFamily="34" charset="0"/>
                <a:cs typeface="Tahoma" panose="020B0604030504040204" pitchFamily="34" charset="0"/>
              </a:rPr>
              <a:t>εξαρτημένη μάθηση</a:t>
            </a:r>
            <a:endParaRPr lang="en-US" altLang="en-US" sz="2800" b="1" dirty="0">
              <a:latin typeface="Tahoma" panose="020B0604030504040204" pitchFamily="34" charset="0"/>
              <a:ea typeface="Tahoma" panose="020B0604030504040204" pitchFamily="34" charset="0"/>
              <a:cs typeface="Tahoma" panose="020B0604030504040204" pitchFamily="34" charset="0"/>
            </a:endParaRPr>
          </a:p>
          <a:p>
            <a:pPr>
              <a:buFontTx/>
              <a:buChar char="•"/>
            </a:pP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Θ</a:t>
            </a:r>
            <a:r>
              <a:rPr lang="el-GR" sz="2800" dirty="0">
                <a:latin typeface="Tahoma" panose="020B0604030504040204" pitchFamily="34" charset="0"/>
                <a:ea typeface="Tahoma" panose="020B0604030504040204" pitchFamily="34" charset="0"/>
                <a:cs typeface="Tahoma" panose="020B0604030504040204" pitchFamily="34" charset="0"/>
              </a:rPr>
              <a:t>εωρούσε την ελεύθερη βούληση μία ψευδαίσθηση και την ανθρώπινη πράξη εξαρτώμενη από τις συνέπειες προηγούμενων πράξεων. </a:t>
            </a:r>
          </a:p>
          <a:p>
            <a:pPr>
              <a:buFontTx/>
              <a:buChar char="•"/>
            </a:pPr>
            <a:r>
              <a:rPr lang="el-GR" sz="2800" dirty="0">
                <a:latin typeface="Tahoma" panose="020B0604030504040204" pitchFamily="34" charset="0"/>
                <a:ea typeface="Tahoma" panose="020B0604030504040204" pitchFamily="34" charset="0"/>
                <a:cs typeface="Tahoma" panose="020B0604030504040204" pitchFamily="34" charset="0"/>
              </a:rPr>
              <a:t>Εάν οι συνέπειες είναι αρνητικές, υπάρχει μια μεγάλη περίπτωση η πράξη να μην επαναληφθεί. Εάν οι συνέπειες είναι θετικές, οι πράξεις που οδηγούν εκεί θα γίνουν πιο πιθανές. </a:t>
            </a:r>
            <a:endParaRPr lang="en-US" sz="2800" dirty="0">
              <a:latin typeface="Tahoma" panose="020B0604030504040204" pitchFamily="34" charset="0"/>
              <a:ea typeface="Tahoma" panose="020B0604030504040204" pitchFamily="34" charset="0"/>
              <a:cs typeface="Tahoma" panose="020B0604030504040204" pitchFamily="34" charset="0"/>
            </a:endParaRPr>
          </a:p>
          <a:p>
            <a:pPr>
              <a:buFontTx/>
              <a:buChar char="•"/>
            </a:pPr>
            <a:r>
              <a:rPr lang="el-GR" sz="2800" dirty="0">
                <a:latin typeface="Tahoma" panose="020B0604030504040204" pitchFamily="34" charset="0"/>
                <a:ea typeface="Tahoma" panose="020B0604030504040204" pitchFamily="34" charset="0"/>
                <a:cs typeface="Tahoma" panose="020B0604030504040204" pitchFamily="34" charset="0"/>
              </a:rPr>
              <a:t>Αυτό το ονόμασε </a:t>
            </a:r>
            <a:r>
              <a:rPr lang="el-GR" sz="2800" b="1" u="sng" dirty="0">
                <a:latin typeface="Tahoma" panose="020B0604030504040204" pitchFamily="34" charset="0"/>
                <a:ea typeface="Tahoma" panose="020B0604030504040204" pitchFamily="34" charset="0"/>
                <a:cs typeface="Tahoma" panose="020B0604030504040204" pitchFamily="34" charset="0"/>
              </a:rPr>
              <a:t>Αρχή της ενίσχυσης</a:t>
            </a:r>
            <a:r>
              <a:rPr lang="en-US" altLang="en-US" sz="2800" b="1" u="sng" dirty="0">
                <a:latin typeface="Tahoma" panose="020B0604030504040204" pitchFamily="34" charset="0"/>
                <a:ea typeface="Tahoma" panose="020B0604030504040204" pitchFamily="34" charset="0"/>
                <a:cs typeface="Tahoma" panose="020B0604030504040204" pitchFamily="34" charset="0"/>
              </a:rPr>
              <a:t> </a:t>
            </a:r>
          </a:p>
        </p:txBody>
      </p:sp>
      <p:sp>
        <p:nvSpPr>
          <p:cNvPr id="15364" name="Text Box 4">
            <a:extLst>
              <a:ext uri="{FF2B5EF4-FFF2-40B4-BE49-F238E27FC236}">
                <a16:creationId xmlns:a16="http://schemas.microsoft.com/office/drawing/2014/main" id="{6C767CA0-C050-4F8E-A038-5D2A8BE782E9}"/>
              </a:ext>
            </a:extLst>
          </p:cNvPr>
          <p:cNvSpPr txBox="1">
            <a:spLocks noChangeArrowheads="1"/>
          </p:cNvSpPr>
          <p:nvPr/>
        </p:nvSpPr>
        <p:spPr bwMode="auto">
          <a:xfrm>
            <a:off x="8228012" y="4495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latin typeface="Times New Roman" panose="02020603050405020304" pitchFamily="18" charset="0"/>
            </a:endParaRPr>
          </a:p>
        </p:txBody>
      </p:sp>
      <p:pic>
        <p:nvPicPr>
          <p:cNvPr id="15365" name="Picture 5" descr="skinner and pigeon">
            <a:extLst>
              <a:ext uri="{FF2B5EF4-FFF2-40B4-BE49-F238E27FC236}">
                <a16:creationId xmlns:a16="http://schemas.microsoft.com/office/drawing/2014/main" id="{B0FD24F2-A87D-4F52-BF23-847F92AA0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795" y="1600200"/>
            <a:ext cx="3562169" cy="329005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6B56E9-AD9C-4F04-8595-ED2BB00E12CA}"/>
              </a:ext>
            </a:extLst>
          </p:cNvPr>
          <p:cNvSpPr>
            <a:spLocks noGrp="1"/>
          </p:cNvSpPr>
          <p:nvPr>
            <p:ph type="sldNum" sz="quarter" idx="12"/>
          </p:nvPr>
        </p:nvSpPr>
        <p:spPr/>
        <p:txBody>
          <a:bodyPr/>
          <a:lstStyle/>
          <a:p>
            <a:fld id="{25BA54BD-C84D-46CE-8B72-31BFB26ABA43}" type="slidenum">
              <a:rPr lang="en-US" smtClean="0"/>
              <a:t>21</a:t>
            </a:fld>
            <a:endParaRPr lang="en-US"/>
          </a:p>
        </p:txBody>
      </p:sp>
    </p:spTree>
    <p:extLst>
      <p:ext uri="{BB962C8B-B14F-4D97-AF65-F5344CB8AC3E}">
        <p14:creationId xmlns:p14="http://schemas.microsoft.com/office/powerpoint/2010/main" val="200009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5EC7243-421D-4385-A452-B49628C715B8}"/>
              </a:ext>
            </a:extLst>
          </p:cNvPr>
          <p:cNvSpPr>
            <a:spLocks noGrp="1" noChangeArrowheads="1"/>
          </p:cNvSpPr>
          <p:nvPr>
            <p:ph type="title"/>
          </p:nvPr>
        </p:nvSpPr>
        <p:spPr>
          <a:xfrm>
            <a:off x="1903412" y="228600"/>
            <a:ext cx="8229600" cy="1143000"/>
          </a:xfrm>
        </p:spPr>
        <p:txBody>
          <a:bodyPr/>
          <a:lstStyle/>
          <a:p>
            <a:pPr algn="ctr"/>
            <a:r>
              <a:rPr lang="el-GR" altLang="en-US" b="1" dirty="0">
                <a:latin typeface="Tahoma" panose="020B0604030504040204" pitchFamily="34" charset="0"/>
              </a:rPr>
              <a:t>Εξαρτημένη μάθηση </a:t>
            </a:r>
            <a:endParaRPr lang="en-US" altLang="en-US" b="1" dirty="0">
              <a:latin typeface="Tahoma" panose="020B0604030504040204" pitchFamily="34" charset="0"/>
            </a:endParaRPr>
          </a:p>
        </p:txBody>
      </p:sp>
      <p:sp>
        <p:nvSpPr>
          <p:cNvPr id="17411" name="Rectangle 3">
            <a:extLst>
              <a:ext uri="{FF2B5EF4-FFF2-40B4-BE49-F238E27FC236}">
                <a16:creationId xmlns:a16="http://schemas.microsoft.com/office/drawing/2014/main" id="{C0FF5F63-9A7D-486C-9AA1-4856249A89E1}"/>
              </a:ext>
            </a:extLst>
          </p:cNvPr>
          <p:cNvSpPr>
            <a:spLocks noGrp="1" noChangeArrowheads="1"/>
          </p:cNvSpPr>
          <p:nvPr>
            <p:ph idx="1"/>
          </p:nvPr>
        </p:nvSpPr>
        <p:spPr>
          <a:xfrm>
            <a:off x="1217612" y="2057400"/>
            <a:ext cx="10820400" cy="3505200"/>
          </a:xfrm>
        </p:spPr>
        <p:txBody>
          <a:bodyPr/>
          <a:lstStyle/>
          <a:p>
            <a:pPr marL="0" indent="0">
              <a:lnSpc>
                <a:spcPct val="100000"/>
              </a:lnSpc>
              <a:spcBef>
                <a:spcPts val="0"/>
              </a:spcBef>
              <a:spcAft>
                <a:spcPts val="0"/>
              </a:spcAft>
              <a:buNone/>
            </a:pPr>
            <a:r>
              <a:rPr lang="el-GR" altLang="en-US" sz="3600" dirty="0">
                <a:latin typeface="Tahoma" panose="020B0604030504040204" pitchFamily="34" charset="0"/>
              </a:rPr>
              <a:t>Περιέχει την εξάρτηση των εκουσίων ελεγχόμενων συμπεριφορών, και όχι τις αυτόματες φυσιολογικές αντιδράσεις της Κλασσικής Εξάρτησης.</a:t>
            </a:r>
            <a:endParaRPr lang="en-US" altLang="en-US" sz="3600" dirty="0">
              <a:latin typeface="Tahoma" panose="020B0604030504040204" pitchFamily="34" charset="0"/>
            </a:endParaRPr>
          </a:p>
          <a:p>
            <a:pPr marL="0" indent="0">
              <a:lnSpc>
                <a:spcPct val="100000"/>
              </a:lnSpc>
              <a:spcBef>
                <a:spcPts val="0"/>
              </a:spcBef>
              <a:spcAft>
                <a:spcPts val="0"/>
              </a:spcAft>
              <a:buNone/>
            </a:pPr>
            <a:endParaRPr lang="el-GR" altLang="en-US" sz="3600" dirty="0">
              <a:latin typeface="Tahoma" panose="020B0604030504040204" pitchFamily="34" charset="0"/>
            </a:endParaRPr>
          </a:p>
          <a:p>
            <a:pPr marL="0" indent="0">
              <a:lnSpc>
                <a:spcPct val="100000"/>
              </a:lnSpc>
              <a:spcBef>
                <a:spcPts val="0"/>
              </a:spcBef>
              <a:spcAft>
                <a:spcPts val="0"/>
              </a:spcAft>
              <a:buNone/>
            </a:pPr>
            <a:r>
              <a:rPr lang="el-GR" altLang="en-US" sz="3600" dirty="0">
                <a:latin typeface="Tahoma" panose="020B0604030504040204" pitchFamily="34" charset="0"/>
              </a:rPr>
              <a:t>Στην εξαρτημένη μάθηση η αντίδραση προηγείται του ερεθισμού.</a:t>
            </a:r>
            <a:r>
              <a:rPr lang="en-US" altLang="en-US" sz="3600" b="1" dirty="0">
                <a:effectLst>
                  <a:outerShdw blurRad="38100" dist="38100" dir="2700000" algn="tl">
                    <a:srgbClr val="000000"/>
                  </a:outerShdw>
                </a:effectLst>
                <a:latin typeface="Tahoma" panose="020B0604030504040204" pitchFamily="34" charset="0"/>
              </a:rPr>
              <a:t>	</a:t>
            </a:r>
            <a:r>
              <a:rPr lang="en-US" altLang="en-US" b="1" dirty="0">
                <a:effectLst>
                  <a:outerShdw blurRad="38100" dist="38100" dir="2700000" algn="tl">
                    <a:srgbClr val="000000"/>
                  </a:outerShdw>
                </a:effectLst>
                <a:latin typeface="Tahoma" panose="020B0604030504040204" pitchFamily="34" charset="0"/>
              </a:rPr>
              <a:t>		</a:t>
            </a:r>
            <a:r>
              <a:rPr lang="en-US" altLang="en-US" sz="3200" dirty="0">
                <a:latin typeface="Tahoma" panose="020B0604030504040204" pitchFamily="34" charset="0"/>
              </a:rPr>
              <a:t> </a:t>
            </a:r>
            <a:r>
              <a:rPr lang="en-US" altLang="en-US" dirty="0">
                <a:latin typeface="Tahoma" panose="020B0604030504040204" pitchFamily="34" charset="0"/>
              </a:rPr>
              <a:t>  </a:t>
            </a:r>
            <a:r>
              <a:rPr lang="en-US" altLang="en-US" b="1" dirty="0">
                <a:effectLst>
                  <a:outerShdw blurRad="38100" dist="38100" dir="2700000" algn="tl">
                    <a:srgbClr val="000000"/>
                  </a:outerShdw>
                </a:effectLst>
                <a:latin typeface="Tahoma" panose="020B0604030504040204" pitchFamily="34" charset="0"/>
              </a:rPr>
              <a:t>       </a:t>
            </a:r>
            <a:endParaRPr lang="en-US" altLang="en-US" sz="3200" b="1" dirty="0">
              <a:effectLst>
                <a:outerShdw blurRad="38100" dist="38100" dir="2700000" algn="tl">
                  <a:srgbClr val="000000"/>
                </a:outerShdw>
              </a:effectLst>
              <a:latin typeface="Tahoma" panose="020B0604030504040204" pitchFamily="34" charset="0"/>
            </a:endParaRPr>
          </a:p>
        </p:txBody>
      </p:sp>
      <p:sp>
        <p:nvSpPr>
          <p:cNvPr id="2" name="Slide Number Placeholder 1">
            <a:extLst>
              <a:ext uri="{FF2B5EF4-FFF2-40B4-BE49-F238E27FC236}">
                <a16:creationId xmlns:a16="http://schemas.microsoft.com/office/drawing/2014/main" id="{11ECFA2E-C369-4A1E-A60C-CCC56EFAC4A8}"/>
              </a:ext>
            </a:extLst>
          </p:cNvPr>
          <p:cNvSpPr>
            <a:spLocks noGrp="1"/>
          </p:cNvSpPr>
          <p:nvPr>
            <p:ph type="sldNum" sz="quarter" idx="12"/>
          </p:nvPr>
        </p:nvSpPr>
        <p:spPr/>
        <p:txBody>
          <a:bodyPr/>
          <a:lstStyle/>
          <a:p>
            <a:fld id="{25BA54BD-C84D-46CE-8B72-31BFB26ABA43}" type="slidenum">
              <a:rPr lang="en-US" smtClean="0"/>
              <a:t>22</a:t>
            </a:fld>
            <a:endParaRPr lang="en-US" dirty="0"/>
          </a:p>
        </p:txBody>
      </p:sp>
    </p:spTree>
    <p:extLst>
      <p:ext uri="{BB962C8B-B14F-4D97-AF65-F5344CB8AC3E}">
        <p14:creationId xmlns:p14="http://schemas.microsoft.com/office/powerpoint/2010/main" val="100514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5EA1939-17F0-4BBD-964F-328D15C762A2}"/>
              </a:ext>
            </a:extLst>
          </p:cNvPr>
          <p:cNvSpPr>
            <a:spLocks noGrp="1" noChangeArrowheads="1"/>
          </p:cNvSpPr>
          <p:nvPr>
            <p:ph type="title"/>
          </p:nvPr>
        </p:nvSpPr>
        <p:spPr>
          <a:xfrm>
            <a:off x="2208212" y="228600"/>
            <a:ext cx="7772400" cy="1143000"/>
          </a:xfrm>
        </p:spPr>
        <p:txBody>
          <a:bodyPr/>
          <a:lstStyle/>
          <a:p>
            <a:pPr algn="ctr"/>
            <a:r>
              <a:rPr lang="el-GR" altLang="en-US" b="1" dirty="0">
                <a:latin typeface="Tahoma" panose="020B0604030504040204" pitchFamily="34" charset="0"/>
              </a:rPr>
              <a:t>Εξαρτημένη μάθηση </a:t>
            </a:r>
            <a:endParaRPr lang="en-US" altLang="en-US" b="1" dirty="0">
              <a:latin typeface="Tahoma" panose="020B0604030504040204" pitchFamily="34" charset="0"/>
            </a:endParaRPr>
          </a:p>
        </p:txBody>
      </p:sp>
      <p:sp>
        <p:nvSpPr>
          <p:cNvPr id="16387" name="Rectangle 3">
            <a:extLst>
              <a:ext uri="{FF2B5EF4-FFF2-40B4-BE49-F238E27FC236}">
                <a16:creationId xmlns:a16="http://schemas.microsoft.com/office/drawing/2014/main" id="{EE147106-2453-47FB-AC92-88BBA3F04093}"/>
              </a:ext>
            </a:extLst>
          </p:cNvPr>
          <p:cNvSpPr>
            <a:spLocks noGrp="1" noChangeArrowheads="1"/>
          </p:cNvSpPr>
          <p:nvPr>
            <p:ph idx="1"/>
          </p:nvPr>
        </p:nvSpPr>
        <p:spPr>
          <a:xfrm>
            <a:off x="912812" y="1981200"/>
            <a:ext cx="10744200" cy="4114800"/>
          </a:xfrm>
        </p:spPr>
        <p:txBody>
          <a:bodyPr>
            <a:normAutofit/>
          </a:bodyPr>
          <a:lstStyle/>
          <a:p>
            <a:pPr>
              <a:lnSpc>
                <a:spcPct val="90000"/>
              </a:lnSpc>
            </a:pPr>
            <a:r>
              <a:rPr lang="el-GR" altLang="en-US" sz="3600" dirty="0">
                <a:latin typeface="Tahoma" panose="020B0604030504040204" pitchFamily="34" charset="0"/>
              </a:rPr>
              <a:t>Οι εκπαιδευτικοί μπορούν να χρησιμοποιούν την εξαρτημένη μάθηση σκόπιμα (εκπαίδευση)</a:t>
            </a:r>
            <a:endParaRPr lang="en-US" altLang="en-US" sz="3600" dirty="0">
              <a:latin typeface="Tahoma" panose="020B0604030504040204" pitchFamily="34" charset="0"/>
            </a:endParaRPr>
          </a:p>
          <a:p>
            <a:pPr>
              <a:lnSpc>
                <a:spcPct val="90000"/>
              </a:lnSpc>
            </a:pPr>
            <a:r>
              <a:rPr lang="el-GR" altLang="en-US" sz="3600" dirty="0">
                <a:latin typeface="Tahoma" panose="020B0604030504040204" pitchFamily="34" charset="0"/>
              </a:rPr>
              <a:t>Κατά πόσο θα συνεχίσουμε μια συμπεριφορά εξαρτάται από το πώς οι άλλοι αντιδρούν σε αυτή την συμπεριφορά. </a:t>
            </a:r>
            <a:endParaRPr lang="en-US" altLang="en-US" sz="3600" dirty="0">
              <a:latin typeface="Tahoma" panose="020B0604030504040204" pitchFamily="34" charset="0"/>
            </a:endParaRPr>
          </a:p>
          <a:p>
            <a:pPr lvl="1">
              <a:lnSpc>
                <a:spcPct val="90000"/>
              </a:lnSpc>
            </a:pPr>
            <a:r>
              <a:rPr lang="el-GR" altLang="en-US" sz="3600" i="1" dirty="0">
                <a:latin typeface="Tahoma" panose="020B0604030504040204" pitchFamily="34" charset="0"/>
              </a:rPr>
              <a:t>Εάν μας επιβραβεύσουν για κάτι θα συνεχίσουμε να το κάνουμε;</a:t>
            </a:r>
            <a:endParaRPr lang="en-US" altLang="en-US" sz="3600" i="1" dirty="0">
              <a:latin typeface="Tahoma" panose="020B0604030504040204" pitchFamily="34" charset="0"/>
            </a:endParaRPr>
          </a:p>
        </p:txBody>
      </p:sp>
      <p:sp>
        <p:nvSpPr>
          <p:cNvPr id="2" name="Slide Number Placeholder 1">
            <a:extLst>
              <a:ext uri="{FF2B5EF4-FFF2-40B4-BE49-F238E27FC236}">
                <a16:creationId xmlns:a16="http://schemas.microsoft.com/office/drawing/2014/main" id="{DD74427A-696C-4147-AB6A-29DA6BD7352B}"/>
              </a:ext>
            </a:extLst>
          </p:cNvPr>
          <p:cNvSpPr>
            <a:spLocks noGrp="1"/>
          </p:cNvSpPr>
          <p:nvPr>
            <p:ph type="sldNum" sz="quarter" idx="12"/>
          </p:nvPr>
        </p:nvSpPr>
        <p:spPr/>
        <p:txBody>
          <a:bodyPr/>
          <a:lstStyle/>
          <a:p>
            <a:fld id="{25BA54BD-C84D-46CE-8B72-31BFB26ABA43}" type="slidenum">
              <a:rPr lang="en-US" smtClean="0"/>
              <a:t>23</a:t>
            </a:fld>
            <a:endParaRPr lang="en-US" dirty="0"/>
          </a:p>
        </p:txBody>
      </p:sp>
    </p:spTree>
    <p:extLst>
      <p:ext uri="{BB962C8B-B14F-4D97-AF65-F5344CB8AC3E}">
        <p14:creationId xmlns:p14="http://schemas.microsoft.com/office/powerpoint/2010/main" val="336387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a:extLst>
              <a:ext uri="{FF2B5EF4-FFF2-40B4-BE49-F238E27FC236}">
                <a16:creationId xmlns:a16="http://schemas.microsoft.com/office/drawing/2014/main" id="{EA3DD1D0-C7F2-4E54-A806-B9D3D3F6716A}"/>
              </a:ext>
            </a:extLst>
          </p:cNvPr>
          <p:cNvSpPr>
            <a:spLocks noChangeArrowheads="1"/>
          </p:cNvSpPr>
          <p:nvPr/>
        </p:nvSpPr>
        <p:spPr bwMode="auto">
          <a:xfrm>
            <a:off x="7999412" y="4953000"/>
            <a:ext cx="19050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Oval 3">
            <a:extLst>
              <a:ext uri="{FF2B5EF4-FFF2-40B4-BE49-F238E27FC236}">
                <a16:creationId xmlns:a16="http://schemas.microsoft.com/office/drawing/2014/main" id="{AE38CEC0-E259-4445-AFA8-6F6D503F4FC0}"/>
              </a:ext>
            </a:extLst>
          </p:cNvPr>
          <p:cNvSpPr>
            <a:spLocks noChangeArrowheads="1"/>
          </p:cNvSpPr>
          <p:nvPr/>
        </p:nvSpPr>
        <p:spPr bwMode="auto">
          <a:xfrm>
            <a:off x="3732212" y="4876800"/>
            <a:ext cx="34290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Oval 4">
            <a:extLst>
              <a:ext uri="{FF2B5EF4-FFF2-40B4-BE49-F238E27FC236}">
                <a16:creationId xmlns:a16="http://schemas.microsoft.com/office/drawing/2014/main" id="{4B40F58B-1906-4625-BB02-92B7F7C22CA3}"/>
              </a:ext>
            </a:extLst>
          </p:cNvPr>
          <p:cNvSpPr>
            <a:spLocks noChangeArrowheads="1"/>
          </p:cNvSpPr>
          <p:nvPr/>
        </p:nvSpPr>
        <p:spPr bwMode="auto">
          <a:xfrm>
            <a:off x="8532812" y="2057400"/>
            <a:ext cx="1752600" cy="152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Oval 5">
            <a:extLst>
              <a:ext uri="{FF2B5EF4-FFF2-40B4-BE49-F238E27FC236}">
                <a16:creationId xmlns:a16="http://schemas.microsoft.com/office/drawing/2014/main" id="{DC4A38D5-25CC-43D5-B559-EFE52BE93D54}"/>
              </a:ext>
            </a:extLst>
          </p:cNvPr>
          <p:cNvSpPr>
            <a:spLocks noChangeArrowheads="1"/>
          </p:cNvSpPr>
          <p:nvPr/>
        </p:nvSpPr>
        <p:spPr bwMode="auto">
          <a:xfrm>
            <a:off x="3960812" y="2971800"/>
            <a:ext cx="36576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Oval 6">
            <a:extLst>
              <a:ext uri="{FF2B5EF4-FFF2-40B4-BE49-F238E27FC236}">
                <a16:creationId xmlns:a16="http://schemas.microsoft.com/office/drawing/2014/main" id="{EF15ED32-79C4-44AE-AF28-14805FFC3565}"/>
              </a:ext>
            </a:extLst>
          </p:cNvPr>
          <p:cNvSpPr>
            <a:spLocks noChangeArrowheads="1"/>
          </p:cNvSpPr>
          <p:nvPr/>
        </p:nvSpPr>
        <p:spPr bwMode="auto">
          <a:xfrm>
            <a:off x="3960812" y="1524000"/>
            <a:ext cx="34290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Text Box 7">
            <a:extLst>
              <a:ext uri="{FF2B5EF4-FFF2-40B4-BE49-F238E27FC236}">
                <a16:creationId xmlns:a16="http://schemas.microsoft.com/office/drawing/2014/main" id="{ECE45D48-8F4C-4871-B1B3-F2A9C2AF1AEE}"/>
              </a:ext>
            </a:extLst>
          </p:cNvPr>
          <p:cNvSpPr txBox="1">
            <a:spLocks noChangeArrowheads="1"/>
          </p:cNvSpPr>
          <p:nvPr/>
        </p:nvSpPr>
        <p:spPr bwMode="auto">
          <a:xfrm>
            <a:off x="1522412" y="304801"/>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4400" b="1" dirty="0">
                <a:latin typeface="Tahoma" panose="020B0604030504040204" pitchFamily="34" charset="0"/>
              </a:rPr>
              <a:t>Εξαρτημένη μάθηση </a:t>
            </a:r>
            <a:endParaRPr lang="en-US" altLang="en-US" sz="4400" b="1" dirty="0">
              <a:latin typeface="Tahoma" panose="020B0604030504040204" pitchFamily="34" charset="0"/>
            </a:endParaRPr>
          </a:p>
        </p:txBody>
      </p:sp>
      <p:sp>
        <p:nvSpPr>
          <p:cNvPr id="18440" name="Rectangle 8">
            <a:extLst>
              <a:ext uri="{FF2B5EF4-FFF2-40B4-BE49-F238E27FC236}">
                <a16:creationId xmlns:a16="http://schemas.microsoft.com/office/drawing/2014/main" id="{371DFA88-1C0D-4FE9-A7BE-ADB48223F0EF}"/>
              </a:ext>
            </a:extLst>
          </p:cNvPr>
          <p:cNvSpPr>
            <a:spLocks noChangeArrowheads="1"/>
          </p:cNvSpPr>
          <p:nvPr/>
        </p:nvSpPr>
        <p:spPr bwMode="auto">
          <a:xfrm>
            <a:off x="8609012" y="2209801"/>
            <a:ext cx="1676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altLang="en-US" sz="2000" dirty="0">
                <a:solidFill>
                  <a:srgbClr val="000000"/>
                </a:solidFill>
                <a:latin typeface="Tahoma" panose="020B0604030504040204" pitchFamily="34" charset="0"/>
              </a:rPr>
              <a:t>Η συμπεριφορά αυξάνεται</a:t>
            </a:r>
            <a:endParaRPr lang="en-US" altLang="en-US" sz="2000" dirty="0">
              <a:solidFill>
                <a:srgbClr val="000000"/>
              </a:solidFill>
              <a:latin typeface="Tahoma" panose="020B0604030504040204" pitchFamily="34" charset="0"/>
            </a:endParaRPr>
          </a:p>
        </p:txBody>
      </p:sp>
      <p:sp>
        <p:nvSpPr>
          <p:cNvPr id="18441" name="Line 9">
            <a:extLst>
              <a:ext uri="{FF2B5EF4-FFF2-40B4-BE49-F238E27FC236}">
                <a16:creationId xmlns:a16="http://schemas.microsoft.com/office/drawing/2014/main" id="{73CF57DE-6862-4DD7-B29B-4DA549A4BA53}"/>
              </a:ext>
            </a:extLst>
          </p:cNvPr>
          <p:cNvSpPr>
            <a:spLocks noChangeShapeType="1"/>
          </p:cNvSpPr>
          <p:nvPr/>
        </p:nvSpPr>
        <p:spPr bwMode="auto">
          <a:xfrm flipV="1">
            <a:off x="10437812" y="2133600"/>
            <a:ext cx="0" cy="1066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a:extLst>
              <a:ext uri="{FF2B5EF4-FFF2-40B4-BE49-F238E27FC236}">
                <a16:creationId xmlns:a16="http://schemas.microsoft.com/office/drawing/2014/main" id="{A90E5BD7-EB53-4C2B-AB83-250E776B1599}"/>
              </a:ext>
            </a:extLst>
          </p:cNvPr>
          <p:cNvSpPr>
            <a:spLocks noChangeShapeType="1"/>
          </p:cNvSpPr>
          <p:nvPr/>
        </p:nvSpPr>
        <p:spPr bwMode="auto">
          <a:xfrm>
            <a:off x="1522412" y="457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a:extLst>
              <a:ext uri="{FF2B5EF4-FFF2-40B4-BE49-F238E27FC236}">
                <a16:creationId xmlns:a16="http://schemas.microsoft.com/office/drawing/2014/main" id="{2328582F-3881-492F-A860-3C4EA0FCCB05}"/>
              </a:ext>
            </a:extLst>
          </p:cNvPr>
          <p:cNvSpPr>
            <a:spLocks noChangeShapeType="1"/>
          </p:cNvSpPr>
          <p:nvPr/>
        </p:nvSpPr>
        <p:spPr bwMode="auto">
          <a:xfrm>
            <a:off x="7237412" y="5562600"/>
            <a:ext cx="685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Rectangle 12">
            <a:extLst>
              <a:ext uri="{FF2B5EF4-FFF2-40B4-BE49-F238E27FC236}">
                <a16:creationId xmlns:a16="http://schemas.microsoft.com/office/drawing/2014/main" id="{D6D832A8-5446-4418-B8E6-A3014A8BF0CE}"/>
              </a:ext>
            </a:extLst>
          </p:cNvPr>
          <p:cNvSpPr>
            <a:spLocks noChangeArrowheads="1"/>
          </p:cNvSpPr>
          <p:nvPr/>
        </p:nvSpPr>
        <p:spPr bwMode="auto">
          <a:xfrm>
            <a:off x="8151813" y="5105401"/>
            <a:ext cx="176843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n-US" sz="2000" dirty="0">
                <a:solidFill>
                  <a:srgbClr val="000000"/>
                </a:solidFill>
                <a:latin typeface="Tahoma" panose="020B0604030504040204" pitchFamily="34" charset="0"/>
              </a:rPr>
              <a:t>Η </a:t>
            </a:r>
          </a:p>
          <a:p>
            <a:pPr algn="ctr"/>
            <a:r>
              <a:rPr lang="el-GR" altLang="en-US" sz="2000" dirty="0">
                <a:solidFill>
                  <a:srgbClr val="000000"/>
                </a:solidFill>
                <a:latin typeface="Tahoma" panose="020B0604030504040204" pitchFamily="34" charset="0"/>
              </a:rPr>
              <a:t>συμπεριφορά </a:t>
            </a:r>
          </a:p>
          <a:p>
            <a:pPr algn="ctr"/>
            <a:r>
              <a:rPr lang="el-GR" altLang="en-US" sz="2000" dirty="0">
                <a:solidFill>
                  <a:srgbClr val="000000"/>
                </a:solidFill>
                <a:latin typeface="Tahoma" panose="020B0604030504040204" pitchFamily="34" charset="0"/>
              </a:rPr>
              <a:t>μειώνεται</a:t>
            </a:r>
            <a:endParaRPr lang="en-US" altLang="en-US" sz="2000" dirty="0">
              <a:solidFill>
                <a:srgbClr val="000000"/>
              </a:solidFill>
              <a:latin typeface="Tahoma" panose="020B0604030504040204" pitchFamily="34" charset="0"/>
            </a:endParaRPr>
          </a:p>
        </p:txBody>
      </p:sp>
      <p:sp>
        <p:nvSpPr>
          <p:cNvPr id="18445" name="Line 13">
            <a:extLst>
              <a:ext uri="{FF2B5EF4-FFF2-40B4-BE49-F238E27FC236}">
                <a16:creationId xmlns:a16="http://schemas.microsoft.com/office/drawing/2014/main" id="{BCED2EAF-B762-420B-84EB-A03B02A24498}"/>
              </a:ext>
            </a:extLst>
          </p:cNvPr>
          <p:cNvSpPr>
            <a:spLocks noChangeShapeType="1"/>
          </p:cNvSpPr>
          <p:nvPr/>
        </p:nvSpPr>
        <p:spPr bwMode="auto">
          <a:xfrm>
            <a:off x="10285412" y="5257800"/>
            <a:ext cx="0" cy="914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Text Box 14">
            <a:extLst>
              <a:ext uri="{FF2B5EF4-FFF2-40B4-BE49-F238E27FC236}">
                <a16:creationId xmlns:a16="http://schemas.microsoft.com/office/drawing/2014/main" id="{EC24A548-035A-4F71-92F7-0A9085416DA3}"/>
              </a:ext>
            </a:extLst>
          </p:cNvPr>
          <p:cNvSpPr txBox="1">
            <a:spLocks noChangeArrowheads="1"/>
          </p:cNvSpPr>
          <p:nvPr/>
        </p:nvSpPr>
        <p:spPr bwMode="auto">
          <a:xfrm>
            <a:off x="1751012" y="1752601"/>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dirty="0">
                <a:latin typeface="Tahoma" panose="020B0604030504040204" pitchFamily="34" charset="0"/>
              </a:rPr>
              <a:t>Θετική ενίσχυση</a:t>
            </a:r>
            <a:endParaRPr lang="en-US" altLang="en-US" sz="2400" dirty="0">
              <a:latin typeface="Tahoma" panose="020B0604030504040204" pitchFamily="34" charset="0"/>
            </a:endParaRPr>
          </a:p>
        </p:txBody>
      </p:sp>
      <p:sp>
        <p:nvSpPr>
          <p:cNvPr id="18447" name="Text Box 15">
            <a:extLst>
              <a:ext uri="{FF2B5EF4-FFF2-40B4-BE49-F238E27FC236}">
                <a16:creationId xmlns:a16="http://schemas.microsoft.com/office/drawing/2014/main" id="{EFE8BB40-74DE-4026-A18F-1A17C457C6D1}"/>
              </a:ext>
            </a:extLst>
          </p:cNvPr>
          <p:cNvSpPr txBox="1">
            <a:spLocks noChangeArrowheads="1"/>
          </p:cNvSpPr>
          <p:nvPr/>
        </p:nvSpPr>
        <p:spPr bwMode="auto">
          <a:xfrm>
            <a:off x="1751012" y="3124201"/>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dirty="0">
                <a:latin typeface="Tahoma" panose="020B0604030504040204" pitchFamily="34" charset="0"/>
              </a:rPr>
              <a:t>Αρνητική ενίσχυση</a:t>
            </a:r>
            <a:endParaRPr lang="en-US" altLang="en-US" sz="2400" dirty="0">
              <a:latin typeface="Tahoma" panose="020B0604030504040204" pitchFamily="34" charset="0"/>
            </a:endParaRPr>
          </a:p>
        </p:txBody>
      </p:sp>
      <p:sp>
        <p:nvSpPr>
          <p:cNvPr id="18448" name="Text Box 16">
            <a:extLst>
              <a:ext uri="{FF2B5EF4-FFF2-40B4-BE49-F238E27FC236}">
                <a16:creationId xmlns:a16="http://schemas.microsoft.com/office/drawing/2014/main" id="{FE5D520C-8A38-4BB5-A8E5-7EACA8F35FB4}"/>
              </a:ext>
            </a:extLst>
          </p:cNvPr>
          <p:cNvSpPr txBox="1">
            <a:spLocks noChangeArrowheads="1"/>
          </p:cNvSpPr>
          <p:nvPr/>
        </p:nvSpPr>
        <p:spPr bwMode="auto">
          <a:xfrm>
            <a:off x="1827213" y="5410201"/>
            <a:ext cx="22637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dirty="0">
                <a:latin typeface="Tahoma" panose="020B0604030504040204" pitchFamily="34" charset="0"/>
              </a:rPr>
              <a:t>Τιμωρία </a:t>
            </a:r>
            <a:endParaRPr lang="en-US" altLang="en-US" sz="2400" dirty="0">
              <a:latin typeface="Tahoma" panose="020B0604030504040204" pitchFamily="34" charset="0"/>
            </a:endParaRPr>
          </a:p>
        </p:txBody>
      </p:sp>
      <p:sp>
        <p:nvSpPr>
          <p:cNvPr id="18449" name="Text Box 17">
            <a:extLst>
              <a:ext uri="{FF2B5EF4-FFF2-40B4-BE49-F238E27FC236}">
                <a16:creationId xmlns:a16="http://schemas.microsoft.com/office/drawing/2014/main" id="{9E348D4D-1F9A-4B17-BEAE-C6CB7BABC86B}"/>
              </a:ext>
            </a:extLst>
          </p:cNvPr>
          <p:cNvSpPr txBox="1">
            <a:spLocks noChangeArrowheads="1"/>
          </p:cNvSpPr>
          <p:nvPr/>
        </p:nvSpPr>
        <p:spPr bwMode="auto">
          <a:xfrm>
            <a:off x="4189412" y="1559437"/>
            <a:ext cx="297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400" dirty="0">
                <a:solidFill>
                  <a:srgbClr val="000000"/>
                </a:solidFill>
                <a:latin typeface="Tahoma" panose="020B0604030504040204" pitchFamily="34" charset="0"/>
              </a:rPr>
              <a:t>Παρουσία ευχάριστου ερεθίσματος</a:t>
            </a:r>
            <a:endParaRPr lang="en-US" altLang="en-US" sz="2400" dirty="0">
              <a:solidFill>
                <a:srgbClr val="000000"/>
              </a:solidFill>
              <a:latin typeface="Tahoma" panose="020B0604030504040204" pitchFamily="34" charset="0"/>
            </a:endParaRPr>
          </a:p>
        </p:txBody>
      </p:sp>
      <p:sp>
        <p:nvSpPr>
          <p:cNvPr id="18450" name="Text Box 18">
            <a:extLst>
              <a:ext uri="{FF2B5EF4-FFF2-40B4-BE49-F238E27FC236}">
                <a16:creationId xmlns:a16="http://schemas.microsoft.com/office/drawing/2014/main" id="{762AA563-AEAD-443C-A700-F87CB3C5595C}"/>
              </a:ext>
            </a:extLst>
          </p:cNvPr>
          <p:cNvSpPr txBox="1">
            <a:spLocks noChangeArrowheads="1"/>
          </p:cNvSpPr>
          <p:nvPr/>
        </p:nvSpPr>
        <p:spPr bwMode="auto">
          <a:xfrm>
            <a:off x="4113212" y="3200401"/>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400" dirty="0">
                <a:solidFill>
                  <a:srgbClr val="000000"/>
                </a:solidFill>
                <a:latin typeface="Tahoma" panose="020B0604030504040204" pitchFamily="34" charset="0"/>
              </a:rPr>
              <a:t>Απουσία δυσάρεστου ερεθίσματος</a:t>
            </a:r>
            <a:endParaRPr lang="en-US" altLang="en-US" sz="2400" dirty="0">
              <a:solidFill>
                <a:srgbClr val="000000"/>
              </a:solidFill>
              <a:latin typeface="Tahoma" panose="020B0604030504040204" pitchFamily="34" charset="0"/>
            </a:endParaRPr>
          </a:p>
        </p:txBody>
      </p:sp>
      <p:sp>
        <p:nvSpPr>
          <p:cNvPr id="18451" name="Line 19">
            <a:extLst>
              <a:ext uri="{FF2B5EF4-FFF2-40B4-BE49-F238E27FC236}">
                <a16:creationId xmlns:a16="http://schemas.microsoft.com/office/drawing/2014/main" id="{A3435E7E-98C3-4B82-BE78-ED4A2FEDAA46}"/>
              </a:ext>
            </a:extLst>
          </p:cNvPr>
          <p:cNvSpPr>
            <a:spLocks noChangeShapeType="1"/>
          </p:cNvSpPr>
          <p:nvPr/>
        </p:nvSpPr>
        <p:spPr bwMode="auto">
          <a:xfrm>
            <a:off x="7313612" y="2209800"/>
            <a:ext cx="114300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Text Box 20">
            <a:extLst>
              <a:ext uri="{FF2B5EF4-FFF2-40B4-BE49-F238E27FC236}">
                <a16:creationId xmlns:a16="http://schemas.microsoft.com/office/drawing/2014/main" id="{F24B1FD0-3124-4651-9B23-FD967ADA2AFD}"/>
              </a:ext>
            </a:extLst>
          </p:cNvPr>
          <p:cNvSpPr txBox="1">
            <a:spLocks noChangeArrowheads="1"/>
          </p:cNvSpPr>
          <p:nvPr/>
        </p:nvSpPr>
        <p:spPr bwMode="auto">
          <a:xfrm>
            <a:off x="3910454" y="4945798"/>
            <a:ext cx="3048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2400" dirty="0">
                <a:solidFill>
                  <a:srgbClr val="000000"/>
                </a:solidFill>
                <a:latin typeface="Tahoma" panose="020B0604030504040204" pitchFamily="34" charset="0"/>
              </a:rPr>
              <a:t>Παρουσία δυσάρεστου ερεθίσματος</a:t>
            </a:r>
            <a:endParaRPr lang="en-US" altLang="en-US" sz="2400" dirty="0">
              <a:solidFill>
                <a:srgbClr val="000000"/>
              </a:solidFill>
              <a:latin typeface="Tahoma" panose="020B0604030504040204" pitchFamily="34" charset="0"/>
            </a:endParaRPr>
          </a:p>
        </p:txBody>
      </p:sp>
      <p:sp>
        <p:nvSpPr>
          <p:cNvPr id="18453" name="Line 21">
            <a:extLst>
              <a:ext uri="{FF2B5EF4-FFF2-40B4-BE49-F238E27FC236}">
                <a16:creationId xmlns:a16="http://schemas.microsoft.com/office/drawing/2014/main" id="{61377763-6198-4A19-98BC-082D768FCB77}"/>
              </a:ext>
            </a:extLst>
          </p:cNvPr>
          <p:cNvSpPr>
            <a:spLocks noChangeShapeType="1"/>
          </p:cNvSpPr>
          <p:nvPr/>
        </p:nvSpPr>
        <p:spPr bwMode="auto">
          <a:xfrm flipV="1">
            <a:off x="7542212" y="2819400"/>
            <a:ext cx="9144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D8D1DC5E-E510-4AD5-90E5-2441499045EA}"/>
              </a:ext>
            </a:extLst>
          </p:cNvPr>
          <p:cNvSpPr>
            <a:spLocks noGrp="1"/>
          </p:cNvSpPr>
          <p:nvPr>
            <p:ph type="sldNum" sz="quarter" idx="12"/>
          </p:nvPr>
        </p:nvSpPr>
        <p:spPr/>
        <p:txBody>
          <a:bodyPr/>
          <a:lstStyle/>
          <a:p>
            <a:fld id="{25BA54BD-C84D-46CE-8B72-31BFB26ABA43}" type="slidenum">
              <a:rPr lang="en-US" smtClean="0"/>
              <a:t>24</a:t>
            </a:fld>
            <a:endParaRPr lang="en-US"/>
          </a:p>
        </p:txBody>
      </p:sp>
    </p:spTree>
    <p:extLst>
      <p:ext uri="{BB962C8B-B14F-4D97-AF65-F5344CB8AC3E}">
        <p14:creationId xmlns:p14="http://schemas.microsoft.com/office/powerpoint/2010/main" val="65338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C6E5A3-4B78-485D-86E1-59D1C61895C0}"/>
              </a:ext>
            </a:extLst>
          </p:cNvPr>
          <p:cNvSpPr>
            <a:spLocks noGrp="1" noChangeArrowheads="1"/>
          </p:cNvSpPr>
          <p:nvPr>
            <p:ph type="title"/>
          </p:nvPr>
        </p:nvSpPr>
        <p:spPr>
          <a:xfrm>
            <a:off x="1674812" y="228600"/>
            <a:ext cx="8839200" cy="914400"/>
          </a:xfrm>
        </p:spPr>
        <p:txBody>
          <a:bodyPr>
            <a:normAutofit fontScale="90000"/>
          </a:bodyPr>
          <a:lstStyle/>
          <a:p>
            <a:pPr algn="ctr"/>
            <a:r>
              <a:rPr lang="el-GR" altLang="en-US" b="1" dirty="0">
                <a:latin typeface="Tahoma" panose="020B0604030504040204" pitchFamily="34" charset="0"/>
              </a:rPr>
              <a:t>Συνέπειες των συμπεριφορών</a:t>
            </a:r>
            <a:endParaRPr lang="en-US" altLang="en-US" b="1" dirty="0">
              <a:latin typeface="Tahoma" panose="020B0604030504040204" pitchFamily="34" charset="0"/>
            </a:endParaRPr>
          </a:p>
        </p:txBody>
      </p:sp>
      <p:sp>
        <p:nvSpPr>
          <p:cNvPr id="19459" name="Rectangle 3">
            <a:extLst>
              <a:ext uri="{FF2B5EF4-FFF2-40B4-BE49-F238E27FC236}">
                <a16:creationId xmlns:a16="http://schemas.microsoft.com/office/drawing/2014/main" id="{BBBE93E8-D6E7-4891-95AF-31BCC5537FAE}"/>
              </a:ext>
            </a:extLst>
          </p:cNvPr>
          <p:cNvSpPr>
            <a:spLocks noGrp="1" noChangeArrowheads="1"/>
          </p:cNvSpPr>
          <p:nvPr>
            <p:ph idx="1"/>
          </p:nvPr>
        </p:nvSpPr>
        <p:spPr>
          <a:xfrm>
            <a:off x="1141412" y="1905000"/>
            <a:ext cx="10591800" cy="3886200"/>
          </a:xfrm>
        </p:spPr>
        <p:txBody>
          <a:bodyPr>
            <a:normAutofit lnSpcReduction="10000"/>
          </a:bodyPr>
          <a:lstStyle/>
          <a:p>
            <a:pPr>
              <a:lnSpc>
                <a:spcPct val="100000"/>
              </a:lnSpc>
              <a:spcBef>
                <a:spcPts val="0"/>
              </a:spcBef>
              <a:spcAft>
                <a:spcPts val="0"/>
              </a:spcAft>
            </a:pPr>
            <a:r>
              <a:rPr lang="el-GR" altLang="en-US" sz="2800" u="sng" dirty="0">
                <a:latin typeface="Tahoma" panose="020B0604030504040204" pitchFamily="34" charset="0"/>
              </a:rPr>
              <a:t>Θετική ενίσχυση</a:t>
            </a:r>
            <a:r>
              <a:rPr lang="en-US" altLang="en-US" sz="2800" dirty="0">
                <a:latin typeface="Tahoma" panose="020B0604030504040204" pitchFamily="34" charset="0"/>
              </a:rPr>
              <a:t>– </a:t>
            </a:r>
            <a:r>
              <a:rPr lang="el-GR" altLang="en-US" sz="2800" dirty="0">
                <a:latin typeface="Tahoma" panose="020B0604030504040204" pitchFamily="34" charset="0"/>
              </a:rPr>
              <a:t>όταν συμπεριφέρεσαι με ένα συγκεκριμένο τρόπο ο οποίος σου επιφέρει μια ανταμοιβή, ως αποτέλεσμα, το πιο πιθανό είναι να επαναλάβεις αυτή την συμπεριφορά</a:t>
            </a:r>
            <a:endParaRPr lang="en-US" altLang="en-US" sz="2800" dirty="0">
              <a:latin typeface="Tahoma" panose="020B0604030504040204" pitchFamily="34" charset="0"/>
            </a:endParaRPr>
          </a:p>
          <a:p>
            <a:pPr>
              <a:lnSpc>
                <a:spcPct val="100000"/>
              </a:lnSpc>
              <a:spcBef>
                <a:spcPts val="0"/>
              </a:spcBef>
              <a:spcAft>
                <a:spcPts val="0"/>
              </a:spcAft>
            </a:pPr>
            <a:endParaRPr lang="el-GR" altLang="en-US" sz="2800" u="sng" dirty="0">
              <a:latin typeface="Tahoma" panose="020B0604030504040204" pitchFamily="34" charset="0"/>
            </a:endParaRPr>
          </a:p>
          <a:p>
            <a:pPr>
              <a:lnSpc>
                <a:spcPct val="100000"/>
              </a:lnSpc>
              <a:spcBef>
                <a:spcPts val="0"/>
              </a:spcBef>
              <a:spcAft>
                <a:spcPts val="0"/>
              </a:spcAft>
            </a:pPr>
            <a:r>
              <a:rPr lang="el-GR" altLang="en-US" sz="2800" u="sng" dirty="0">
                <a:latin typeface="Tahoma" panose="020B0604030504040204" pitchFamily="34" charset="0"/>
              </a:rPr>
              <a:t>Αρνητική ενίσχυση</a:t>
            </a:r>
            <a:r>
              <a:rPr lang="en-US" altLang="en-US" sz="2800" dirty="0">
                <a:latin typeface="Tahoma" panose="020B0604030504040204" pitchFamily="34" charset="0"/>
              </a:rPr>
              <a:t>– </a:t>
            </a:r>
            <a:r>
              <a:rPr lang="el-GR" altLang="en-US" sz="2800" dirty="0">
                <a:latin typeface="Tahoma" panose="020B0604030504040204" pitchFamily="34" charset="0"/>
              </a:rPr>
              <a:t>όταν το αποτέλεσμα μιας συμπεριφοράς είναι να μη βιώνεις κάτι αρνητικό, τότε, είναι πιθανόν να επαναλάβεις αυτή τη συμπεριφορά </a:t>
            </a:r>
          </a:p>
          <a:p>
            <a:pPr>
              <a:lnSpc>
                <a:spcPct val="100000"/>
              </a:lnSpc>
              <a:spcBef>
                <a:spcPts val="0"/>
              </a:spcBef>
              <a:spcAft>
                <a:spcPts val="0"/>
              </a:spcAft>
            </a:pPr>
            <a:endParaRPr lang="el-GR" altLang="en-US" sz="2400" u="sng" dirty="0">
              <a:latin typeface="Tahoma" panose="020B0604030504040204" pitchFamily="34" charset="0"/>
            </a:endParaRPr>
          </a:p>
          <a:p>
            <a:pPr>
              <a:lnSpc>
                <a:spcPct val="100000"/>
              </a:lnSpc>
              <a:spcBef>
                <a:spcPts val="0"/>
              </a:spcBef>
              <a:spcAft>
                <a:spcPts val="0"/>
              </a:spcAft>
            </a:pPr>
            <a:r>
              <a:rPr lang="el-GR" altLang="en-US" sz="2400" u="sng" dirty="0">
                <a:latin typeface="Tahoma" panose="020B0604030504040204" pitchFamily="34" charset="0"/>
              </a:rPr>
              <a:t>Και στις 2 περιπτώσεις έγινε κάτι το οποίο το θεώρησες ως θετικό και, ως αποτέλεσμα, ενίσχυσες την συγκεκριμένη συμπεριφορά. </a:t>
            </a:r>
            <a:endParaRPr lang="en-US" altLang="en-US" sz="2400" u="sng" dirty="0">
              <a:latin typeface="Tahoma" panose="020B0604030504040204" pitchFamily="34" charset="0"/>
            </a:endParaRPr>
          </a:p>
        </p:txBody>
      </p:sp>
      <p:sp>
        <p:nvSpPr>
          <p:cNvPr id="2" name="Slide Number Placeholder 1">
            <a:extLst>
              <a:ext uri="{FF2B5EF4-FFF2-40B4-BE49-F238E27FC236}">
                <a16:creationId xmlns:a16="http://schemas.microsoft.com/office/drawing/2014/main" id="{3B8A6096-7332-4F72-920B-08EACFE3BAD4}"/>
              </a:ext>
            </a:extLst>
          </p:cNvPr>
          <p:cNvSpPr>
            <a:spLocks noGrp="1"/>
          </p:cNvSpPr>
          <p:nvPr>
            <p:ph type="sldNum" sz="quarter" idx="12"/>
          </p:nvPr>
        </p:nvSpPr>
        <p:spPr/>
        <p:txBody>
          <a:bodyPr/>
          <a:lstStyle/>
          <a:p>
            <a:fld id="{25BA54BD-C84D-46CE-8B72-31BFB26ABA43}" type="slidenum">
              <a:rPr lang="en-US" smtClean="0"/>
              <a:t>25</a:t>
            </a:fld>
            <a:endParaRPr lang="en-US" dirty="0"/>
          </a:p>
        </p:txBody>
      </p:sp>
    </p:spTree>
    <p:extLst>
      <p:ext uri="{BB962C8B-B14F-4D97-AF65-F5344CB8AC3E}">
        <p14:creationId xmlns:p14="http://schemas.microsoft.com/office/powerpoint/2010/main" val="320384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4E43876-0A08-47EC-AFCC-E2E4BC191E08}"/>
              </a:ext>
            </a:extLst>
          </p:cNvPr>
          <p:cNvSpPr>
            <a:spLocks noGrp="1" noChangeArrowheads="1"/>
          </p:cNvSpPr>
          <p:nvPr>
            <p:ph type="title"/>
          </p:nvPr>
        </p:nvSpPr>
        <p:spPr>
          <a:xfrm>
            <a:off x="1827212" y="228600"/>
            <a:ext cx="8610600" cy="1143000"/>
          </a:xfrm>
        </p:spPr>
        <p:txBody>
          <a:bodyPr>
            <a:normAutofit fontScale="90000"/>
          </a:bodyPr>
          <a:lstStyle/>
          <a:p>
            <a:pPr algn="ctr"/>
            <a:r>
              <a:rPr lang="el-GR" altLang="en-US" b="1" dirty="0">
                <a:latin typeface="Tahoma" panose="020B0604030504040204" pitchFamily="34" charset="0"/>
              </a:rPr>
              <a:t>Συνέπιες των συμπεριφορών</a:t>
            </a:r>
            <a:endParaRPr lang="en-US" altLang="en-US" b="1" dirty="0">
              <a:latin typeface="Tahoma" panose="020B0604030504040204" pitchFamily="34" charset="0"/>
            </a:endParaRPr>
          </a:p>
        </p:txBody>
      </p:sp>
      <p:sp>
        <p:nvSpPr>
          <p:cNvPr id="20483" name="Rectangle 3">
            <a:extLst>
              <a:ext uri="{FF2B5EF4-FFF2-40B4-BE49-F238E27FC236}">
                <a16:creationId xmlns:a16="http://schemas.microsoft.com/office/drawing/2014/main" id="{C7F7A25E-039D-42A6-8C73-E82EFA311951}"/>
              </a:ext>
            </a:extLst>
          </p:cNvPr>
          <p:cNvSpPr>
            <a:spLocks noGrp="1" noChangeArrowheads="1"/>
          </p:cNvSpPr>
          <p:nvPr>
            <p:ph idx="1"/>
          </p:nvPr>
        </p:nvSpPr>
        <p:spPr>
          <a:xfrm>
            <a:off x="1370012" y="1981200"/>
            <a:ext cx="9906000" cy="3962400"/>
          </a:xfrm>
        </p:spPr>
        <p:txBody>
          <a:bodyPr>
            <a:noAutofit/>
          </a:bodyPr>
          <a:lstStyle/>
          <a:p>
            <a:pPr>
              <a:lnSpc>
                <a:spcPct val="100000"/>
              </a:lnSpc>
              <a:spcBef>
                <a:spcPts val="0"/>
              </a:spcBef>
              <a:spcAft>
                <a:spcPts val="0"/>
              </a:spcAft>
            </a:pPr>
            <a:r>
              <a:rPr lang="el-GR" altLang="en-US" sz="2800" u="sng" dirty="0">
                <a:latin typeface="Tahoma" panose="020B0604030504040204" pitchFamily="34" charset="0"/>
              </a:rPr>
              <a:t>Τιμωρία </a:t>
            </a:r>
            <a:r>
              <a:rPr lang="en-US" altLang="en-US" sz="2800" dirty="0">
                <a:latin typeface="Tahoma" panose="020B0604030504040204" pitchFamily="34" charset="0"/>
              </a:rPr>
              <a:t> – </a:t>
            </a:r>
            <a:r>
              <a:rPr lang="el-GR" altLang="en-US" sz="2800" dirty="0">
                <a:latin typeface="Tahoma" panose="020B0604030504040204" pitchFamily="34" charset="0"/>
              </a:rPr>
              <a:t>η συνέπεια η οποία ακολουθεί μια συμπεριφορά και έτσι η συγκεκριμένη συμπεριφορά δεν επαναλαμβάνεται συχνά στο μέλλον </a:t>
            </a:r>
          </a:p>
          <a:p>
            <a:pPr>
              <a:lnSpc>
                <a:spcPct val="100000"/>
              </a:lnSpc>
              <a:spcBef>
                <a:spcPts val="0"/>
              </a:spcBef>
              <a:spcAft>
                <a:spcPts val="0"/>
              </a:spcAft>
            </a:pPr>
            <a:r>
              <a:rPr lang="el-GR" altLang="en-US" sz="2800" dirty="0">
                <a:latin typeface="Tahoma" panose="020B0604030504040204" pitchFamily="34" charset="0"/>
              </a:rPr>
              <a:t>Η τιμωρία μπορεί να ένα μια πρόσθεση (επιπλέον εργασία) ή μια αφαίρεση ( δεν θα κάνεις το διάλειμμά) </a:t>
            </a:r>
          </a:p>
          <a:p>
            <a:pPr>
              <a:lnSpc>
                <a:spcPct val="100000"/>
              </a:lnSpc>
              <a:spcBef>
                <a:spcPts val="0"/>
              </a:spcBef>
              <a:spcAft>
                <a:spcPts val="0"/>
              </a:spcAft>
            </a:pPr>
            <a:endParaRPr lang="el-GR" altLang="en-US" sz="2800" u="sng" dirty="0">
              <a:latin typeface="Tahoma" panose="020B0604030504040204" pitchFamily="34" charset="0"/>
            </a:endParaRPr>
          </a:p>
          <a:p>
            <a:pPr>
              <a:lnSpc>
                <a:spcPct val="100000"/>
              </a:lnSpc>
              <a:spcBef>
                <a:spcPts val="0"/>
              </a:spcBef>
              <a:spcAft>
                <a:spcPts val="0"/>
              </a:spcAft>
            </a:pPr>
            <a:r>
              <a:rPr lang="el-GR" altLang="en-US" sz="2800" u="sng" dirty="0">
                <a:latin typeface="Tahoma" panose="020B0604030504040204" pitchFamily="34" charset="0"/>
              </a:rPr>
              <a:t>Και στις 2 περιπτώσεις το βιώνεις ως κάτι αρνητικό και, ως αποτέλεσμα, δεν επαναλαμβάνεις την συγκεκριμένη συμπεριφορά συχνά στο μέλλον. </a:t>
            </a:r>
            <a:endParaRPr lang="en-US" altLang="en-US" sz="2800" u="sng" dirty="0">
              <a:latin typeface="Tahoma" panose="020B0604030504040204" pitchFamily="34" charset="0"/>
            </a:endParaRPr>
          </a:p>
        </p:txBody>
      </p:sp>
      <p:sp>
        <p:nvSpPr>
          <p:cNvPr id="2" name="Slide Number Placeholder 1">
            <a:extLst>
              <a:ext uri="{FF2B5EF4-FFF2-40B4-BE49-F238E27FC236}">
                <a16:creationId xmlns:a16="http://schemas.microsoft.com/office/drawing/2014/main" id="{97BD0A71-07C8-4BC4-92A1-224A7E86AA2B}"/>
              </a:ext>
            </a:extLst>
          </p:cNvPr>
          <p:cNvSpPr>
            <a:spLocks noGrp="1"/>
          </p:cNvSpPr>
          <p:nvPr>
            <p:ph type="sldNum" sz="quarter" idx="12"/>
          </p:nvPr>
        </p:nvSpPr>
        <p:spPr/>
        <p:txBody>
          <a:bodyPr/>
          <a:lstStyle/>
          <a:p>
            <a:fld id="{25BA54BD-C84D-46CE-8B72-31BFB26ABA43}" type="slidenum">
              <a:rPr lang="en-US" smtClean="0"/>
              <a:t>26</a:t>
            </a:fld>
            <a:endParaRPr lang="en-US" dirty="0"/>
          </a:p>
        </p:txBody>
      </p:sp>
    </p:spTree>
    <p:extLst>
      <p:ext uri="{BB962C8B-B14F-4D97-AF65-F5344CB8AC3E}">
        <p14:creationId xmlns:p14="http://schemas.microsoft.com/office/powerpoint/2010/main" val="24488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1D1FDEB-ECC4-4EE2-83F4-FAF8E94890C5}"/>
              </a:ext>
            </a:extLst>
          </p:cNvPr>
          <p:cNvSpPr>
            <a:spLocks noGrp="1" noChangeArrowheads="1"/>
          </p:cNvSpPr>
          <p:nvPr>
            <p:ph type="title"/>
          </p:nvPr>
        </p:nvSpPr>
        <p:spPr>
          <a:xfrm>
            <a:off x="1827212" y="457200"/>
            <a:ext cx="8534400" cy="685800"/>
          </a:xfrm>
        </p:spPr>
        <p:txBody>
          <a:bodyPr>
            <a:normAutofit fontScale="90000"/>
          </a:bodyPr>
          <a:lstStyle/>
          <a:p>
            <a:r>
              <a:rPr lang="el-GR" altLang="en-US" b="1" dirty="0">
                <a:latin typeface="Tahoma" panose="020B0604030504040204" pitchFamily="34" charset="0"/>
              </a:rPr>
              <a:t>Κριτική του συμπεριφορισμού </a:t>
            </a:r>
            <a:endParaRPr lang="en-US" altLang="en-US" b="1" dirty="0">
              <a:latin typeface="Tahoma" panose="020B0604030504040204" pitchFamily="34" charset="0"/>
            </a:endParaRPr>
          </a:p>
        </p:txBody>
      </p:sp>
      <p:sp>
        <p:nvSpPr>
          <p:cNvPr id="2" name="Slide Number Placeholder 1">
            <a:extLst>
              <a:ext uri="{FF2B5EF4-FFF2-40B4-BE49-F238E27FC236}">
                <a16:creationId xmlns:a16="http://schemas.microsoft.com/office/drawing/2014/main" id="{7261B0BF-AD47-4AC0-BCA3-EB7EBD0B11BA}"/>
              </a:ext>
            </a:extLst>
          </p:cNvPr>
          <p:cNvSpPr>
            <a:spLocks noGrp="1"/>
          </p:cNvSpPr>
          <p:nvPr>
            <p:ph type="sldNum" sz="quarter" idx="12"/>
          </p:nvPr>
        </p:nvSpPr>
        <p:spPr/>
        <p:txBody>
          <a:bodyPr/>
          <a:lstStyle/>
          <a:p>
            <a:fld id="{25BA54BD-C84D-46CE-8B72-31BFB26ABA43}" type="slidenum">
              <a:rPr lang="en-US" smtClean="0"/>
              <a:t>27</a:t>
            </a:fld>
            <a:endParaRPr lang="en-US"/>
          </a:p>
        </p:txBody>
      </p:sp>
      <p:sp>
        <p:nvSpPr>
          <p:cNvPr id="23555" name="Text Box 3">
            <a:extLst>
              <a:ext uri="{FF2B5EF4-FFF2-40B4-BE49-F238E27FC236}">
                <a16:creationId xmlns:a16="http://schemas.microsoft.com/office/drawing/2014/main" id="{D8843581-9E89-4C9A-A55B-69F12014BBFC}"/>
              </a:ext>
            </a:extLst>
          </p:cNvPr>
          <p:cNvSpPr txBox="1">
            <a:spLocks noChangeArrowheads="1"/>
          </p:cNvSpPr>
          <p:nvPr/>
        </p:nvSpPr>
        <p:spPr bwMode="auto">
          <a:xfrm>
            <a:off x="836612" y="1779687"/>
            <a:ext cx="11125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2400" dirty="0">
                <a:latin typeface="Tahoma" panose="020B0604030504040204" pitchFamily="34" charset="0"/>
                <a:ea typeface="Tahoma" panose="020B0604030504040204" pitchFamily="34" charset="0"/>
                <a:cs typeface="Tahoma" panose="020B0604030504040204" pitchFamily="34" charset="0"/>
              </a:rPr>
              <a:t>  </a:t>
            </a:r>
            <a:r>
              <a:rPr lang="el-GR" altLang="en-US" sz="2400" dirty="0">
                <a:latin typeface="Tahoma" panose="020B0604030504040204" pitchFamily="34" charset="0"/>
                <a:ea typeface="Tahoma" panose="020B0604030504040204" pitchFamily="34" charset="0"/>
                <a:cs typeface="Tahoma" panose="020B0604030504040204" pitchFamily="34" charset="0"/>
              </a:rPr>
              <a:t>Οι εξωτερικές αμοιβές μπορεί να μειώσουν τα εσωτερικά κίνητρα</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lvl="1">
              <a:buFontTx/>
              <a:buChar char="–"/>
            </a:pPr>
            <a:r>
              <a:rPr lang="el-GR" altLang="en-US" sz="2400" dirty="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rPr>
              <a:t>Studies where participants work on an interesting task (ex: puzzles) - experimental group is given a reward when finished while the control group is not.</a:t>
            </a:r>
          </a:p>
          <a:p>
            <a:pPr lvl="1">
              <a:buFontTx/>
              <a:buChar char="–"/>
            </a:pPr>
            <a:r>
              <a:rPr lang="en-US" altLang="en-US" sz="2400" dirty="0">
                <a:latin typeface="Tahoma" panose="020B0604030504040204" pitchFamily="34" charset="0"/>
                <a:ea typeface="Tahoma" panose="020B0604030504040204" pitchFamily="34" charset="0"/>
                <a:cs typeface="Tahoma" panose="020B0604030504040204" pitchFamily="34" charset="0"/>
              </a:rPr>
              <a:t> After initial period, during a non-rewarded time participants are given a choice between continuing to work on the task or switching to another activity. Typical result is that participants in the experimental group spend less time on the activity than the control group. This is taken as indicating that reward reduces intrinsic motivation. Pizza Hut used to give away free pizza to kids who read a certain number of pages. This practice was discontinued as it actually eroded students intrinsic motivation to read!</a:t>
            </a:r>
          </a:p>
        </p:txBody>
      </p:sp>
    </p:spTree>
    <p:extLst>
      <p:ext uri="{BB962C8B-B14F-4D97-AF65-F5344CB8AC3E}">
        <p14:creationId xmlns:p14="http://schemas.microsoft.com/office/powerpoint/2010/main" val="9944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FCA982C-63B9-4B4B-93D3-AB32008F31F2}"/>
              </a:ext>
            </a:extLst>
          </p:cNvPr>
          <p:cNvSpPr>
            <a:spLocks noGrp="1" noChangeArrowheads="1"/>
          </p:cNvSpPr>
          <p:nvPr>
            <p:ph type="title"/>
          </p:nvPr>
        </p:nvSpPr>
        <p:spPr>
          <a:xfrm>
            <a:off x="2055812" y="381000"/>
            <a:ext cx="7772400" cy="762000"/>
          </a:xfrm>
        </p:spPr>
        <p:txBody>
          <a:bodyPr/>
          <a:lstStyle/>
          <a:p>
            <a:pPr algn="ctr"/>
            <a:r>
              <a:rPr lang="el-GR" altLang="en-US" b="1" dirty="0">
                <a:latin typeface="Tahoma" panose="020B0604030504040204" pitchFamily="34" charset="0"/>
              </a:rPr>
              <a:t>Και άλλη κριτική…</a:t>
            </a:r>
            <a:endParaRPr lang="en-US" altLang="en-US" b="1" dirty="0">
              <a:latin typeface="Tahoma" panose="020B0604030504040204" pitchFamily="34" charset="0"/>
            </a:endParaRPr>
          </a:p>
        </p:txBody>
      </p:sp>
      <p:sp>
        <p:nvSpPr>
          <p:cNvPr id="24579" name="Rectangle 3">
            <a:extLst>
              <a:ext uri="{FF2B5EF4-FFF2-40B4-BE49-F238E27FC236}">
                <a16:creationId xmlns:a16="http://schemas.microsoft.com/office/drawing/2014/main" id="{03778958-66D9-4C20-A310-B8B9F6C5EDD5}"/>
              </a:ext>
            </a:extLst>
          </p:cNvPr>
          <p:cNvSpPr>
            <a:spLocks noGrp="1" noChangeArrowheads="1"/>
          </p:cNvSpPr>
          <p:nvPr>
            <p:ph idx="1"/>
          </p:nvPr>
        </p:nvSpPr>
        <p:spPr>
          <a:xfrm>
            <a:off x="1217612" y="2133600"/>
            <a:ext cx="10515600" cy="3200400"/>
          </a:xfrm>
        </p:spPr>
        <p:txBody>
          <a:bodyPr>
            <a:normAutofit lnSpcReduction="10000"/>
          </a:bodyPr>
          <a:lstStyle/>
          <a:p>
            <a:pPr>
              <a:lnSpc>
                <a:spcPct val="100000"/>
              </a:lnSpc>
              <a:spcBef>
                <a:spcPts val="0"/>
              </a:spcBef>
              <a:spcAft>
                <a:spcPts val="0"/>
              </a:spcAft>
            </a:pPr>
            <a:r>
              <a:rPr lang="el-GR" altLang="en-US" sz="3600" dirty="0">
                <a:latin typeface="Tahoma" panose="020B0604030504040204" pitchFamily="34" charset="0"/>
              </a:rPr>
              <a:t>Ο συμπεριφορισμός δεν μπορεί να εξηγήσει τις συμπεριφορές οι οποίες δεν είναι </a:t>
            </a:r>
            <a:r>
              <a:rPr lang="el-GR" altLang="en-US" sz="3600" dirty="0" err="1">
                <a:latin typeface="Tahoma" panose="020B0604030504040204" pitchFamily="34" charset="0"/>
              </a:rPr>
              <a:t>παρατηρήσιμες</a:t>
            </a:r>
            <a:r>
              <a:rPr lang="el-GR" altLang="en-US" sz="3600" dirty="0">
                <a:latin typeface="Tahoma" panose="020B0604030504040204" pitchFamily="34" charset="0"/>
              </a:rPr>
              <a:t>. </a:t>
            </a:r>
            <a:endParaRPr lang="en-US" altLang="en-US" sz="3600" dirty="0">
              <a:latin typeface="Tahoma" panose="020B0604030504040204" pitchFamily="34" charset="0"/>
            </a:endParaRPr>
          </a:p>
          <a:p>
            <a:pPr>
              <a:lnSpc>
                <a:spcPct val="100000"/>
              </a:lnSpc>
              <a:spcBef>
                <a:spcPts val="0"/>
              </a:spcBef>
              <a:spcAft>
                <a:spcPts val="0"/>
              </a:spcAft>
            </a:pPr>
            <a:endParaRPr lang="el-GR" altLang="en-US" sz="3600" dirty="0">
              <a:latin typeface="Tahoma" panose="020B0604030504040204" pitchFamily="34" charset="0"/>
            </a:endParaRPr>
          </a:p>
          <a:p>
            <a:pPr>
              <a:lnSpc>
                <a:spcPct val="100000"/>
              </a:lnSpc>
              <a:spcBef>
                <a:spcPts val="0"/>
              </a:spcBef>
              <a:spcAft>
                <a:spcPts val="0"/>
              </a:spcAft>
            </a:pPr>
            <a:r>
              <a:rPr lang="el-GR" altLang="en-US" sz="3600" dirty="0">
                <a:latin typeface="Tahoma" panose="020B0604030504040204" pitchFamily="34" charset="0"/>
              </a:rPr>
              <a:t>Ο συμπεριφορισμός μπορεί μόνο να εξηγήσει πως γίνεται η μάθηση μέσα από μια άμεση αλληλεπίδραση με το περιβάλλον. </a:t>
            </a:r>
            <a:endParaRPr lang="en-US" altLang="en-US" sz="3600" dirty="0">
              <a:latin typeface="Tahoma" panose="020B0604030504040204" pitchFamily="34" charset="0"/>
            </a:endParaRPr>
          </a:p>
        </p:txBody>
      </p:sp>
      <p:sp>
        <p:nvSpPr>
          <p:cNvPr id="2" name="Slide Number Placeholder 1">
            <a:extLst>
              <a:ext uri="{FF2B5EF4-FFF2-40B4-BE49-F238E27FC236}">
                <a16:creationId xmlns:a16="http://schemas.microsoft.com/office/drawing/2014/main" id="{4B6DE064-45F7-45BE-8065-5AEA6104C0D0}"/>
              </a:ext>
            </a:extLst>
          </p:cNvPr>
          <p:cNvSpPr>
            <a:spLocks noGrp="1"/>
          </p:cNvSpPr>
          <p:nvPr>
            <p:ph type="sldNum" sz="quarter" idx="12"/>
          </p:nvPr>
        </p:nvSpPr>
        <p:spPr/>
        <p:txBody>
          <a:bodyPr/>
          <a:lstStyle/>
          <a:p>
            <a:fld id="{25BA54BD-C84D-46CE-8B72-31BFB26ABA43}" type="slidenum">
              <a:rPr lang="en-US" smtClean="0"/>
              <a:t>28</a:t>
            </a:fld>
            <a:endParaRPr lang="en-US" dirty="0"/>
          </a:p>
        </p:txBody>
      </p:sp>
    </p:spTree>
    <p:extLst>
      <p:ext uri="{BB962C8B-B14F-4D97-AF65-F5344CB8AC3E}">
        <p14:creationId xmlns:p14="http://schemas.microsoft.com/office/powerpoint/2010/main" val="27769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2928FFE-8C36-4B82-865E-16EA08E81CBD}"/>
              </a:ext>
            </a:extLst>
          </p:cNvPr>
          <p:cNvSpPr>
            <a:spLocks noGrp="1" noChangeArrowheads="1"/>
          </p:cNvSpPr>
          <p:nvPr>
            <p:ph type="title"/>
          </p:nvPr>
        </p:nvSpPr>
        <p:spPr>
          <a:xfrm>
            <a:off x="2132012" y="304800"/>
            <a:ext cx="7772400" cy="1143000"/>
          </a:xfrm>
        </p:spPr>
        <p:txBody>
          <a:bodyPr>
            <a:normAutofit fontScale="90000"/>
          </a:bodyPr>
          <a:lstStyle/>
          <a:p>
            <a:r>
              <a:rPr lang="el-GR" altLang="en-US" b="1" dirty="0">
                <a:latin typeface="Tahoma" panose="020B0604030504040204" pitchFamily="34" charset="0"/>
              </a:rPr>
              <a:t>Ας δούμε τι καταλάβαμε…</a:t>
            </a:r>
            <a:endParaRPr lang="en-US" altLang="en-US" b="1" dirty="0">
              <a:latin typeface="Tahoma" panose="020B0604030504040204" pitchFamily="34" charset="0"/>
            </a:endParaRPr>
          </a:p>
        </p:txBody>
      </p:sp>
      <p:sp>
        <p:nvSpPr>
          <p:cNvPr id="25603" name="Rectangle 3">
            <a:extLst>
              <a:ext uri="{FF2B5EF4-FFF2-40B4-BE49-F238E27FC236}">
                <a16:creationId xmlns:a16="http://schemas.microsoft.com/office/drawing/2014/main" id="{53A1BB30-AF6B-4347-AB97-8168711F79D9}"/>
              </a:ext>
            </a:extLst>
          </p:cNvPr>
          <p:cNvSpPr>
            <a:spLocks noGrp="1" noChangeArrowheads="1"/>
          </p:cNvSpPr>
          <p:nvPr>
            <p:ph idx="1"/>
          </p:nvPr>
        </p:nvSpPr>
        <p:spPr>
          <a:xfrm>
            <a:off x="1293812" y="1905000"/>
            <a:ext cx="10439400" cy="4648200"/>
          </a:xfrm>
        </p:spPr>
        <p:txBody>
          <a:bodyPr/>
          <a:lstStyle/>
          <a:p>
            <a:pPr>
              <a:lnSpc>
                <a:spcPct val="150000"/>
              </a:lnSpc>
              <a:spcBef>
                <a:spcPts val="0"/>
              </a:spcBef>
              <a:spcAft>
                <a:spcPts val="0"/>
              </a:spcAft>
            </a:pPr>
            <a:r>
              <a:rPr lang="el-GR" altLang="en-US" dirty="0">
                <a:latin typeface="Tahoma" panose="020B0604030504040204" pitchFamily="34" charset="0"/>
              </a:rPr>
              <a:t>Μπορείς να σκεφθείς παραδείγματα από τη σχολική τάξη που περιέχουν: </a:t>
            </a:r>
          </a:p>
          <a:p>
            <a:pPr>
              <a:lnSpc>
                <a:spcPct val="150000"/>
              </a:lnSpc>
              <a:spcBef>
                <a:spcPts val="0"/>
              </a:spcBef>
              <a:spcAft>
                <a:spcPts val="0"/>
              </a:spcAft>
              <a:buFont typeface="Wingdings" panose="05000000000000000000" pitchFamily="2" charset="2"/>
              <a:buChar char="Ø"/>
            </a:pPr>
            <a:r>
              <a:rPr lang="el-GR" altLang="en-US" sz="3600" dirty="0">
                <a:latin typeface="Tahoma" panose="020B0604030504040204" pitchFamily="34" charset="0"/>
              </a:rPr>
              <a:t>Κλασσική εξάρτηση </a:t>
            </a:r>
          </a:p>
          <a:p>
            <a:pPr>
              <a:lnSpc>
                <a:spcPct val="150000"/>
              </a:lnSpc>
              <a:spcBef>
                <a:spcPts val="0"/>
              </a:spcBef>
              <a:spcAft>
                <a:spcPts val="0"/>
              </a:spcAft>
              <a:buFont typeface="Wingdings" panose="05000000000000000000" pitchFamily="2" charset="2"/>
              <a:buChar char="Ø"/>
            </a:pPr>
            <a:r>
              <a:rPr lang="el-GR" altLang="en-US" sz="3600" dirty="0">
                <a:latin typeface="Tahoma" panose="020B0604030504040204" pitchFamily="34" charset="0"/>
              </a:rPr>
              <a:t>Εξαρτημένη μάθηση</a:t>
            </a:r>
          </a:p>
          <a:p>
            <a:pPr>
              <a:lnSpc>
                <a:spcPct val="150000"/>
              </a:lnSpc>
              <a:spcBef>
                <a:spcPts val="0"/>
              </a:spcBef>
              <a:spcAft>
                <a:spcPts val="0"/>
              </a:spcAft>
              <a:buFont typeface="Wingdings" panose="05000000000000000000" pitchFamily="2" charset="2"/>
              <a:buChar char="Ø"/>
            </a:pPr>
            <a:r>
              <a:rPr lang="el-GR" altLang="en-US" sz="3600" dirty="0">
                <a:latin typeface="Tahoma" panose="020B0604030504040204" pitchFamily="34" charset="0"/>
              </a:rPr>
              <a:t>Θετική και αρνητική ενίσχυση </a:t>
            </a:r>
          </a:p>
          <a:p>
            <a:pPr>
              <a:lnSpc>
                <a:spcPct val="150000"/>
              </a:lnSpc>
              <a:spcBef>
                <a:spcPts val="0"/>
              </a:spcBef>
              <a:spcAft>
                <a:spcPts val="0"/>
              </a:spcAft>
              <a:buFont typeface="Wingdings" panose="05000000000000000000" pitchFamily="2" charset="2"/>
              <a:buChar char="Ø"/>
            </a:pPr>
            <a:r>
              <a:rPr lang="el-GR" altLang="en-US" sz="3600" dirty="0">
                <a:latin typeface="Tahoma" panose="020B0604030504040204" pitchFamily="34" charset="0"/>
              </a:rPr>
              <a:t>Τιμωρία</a:t>
            </a:r>
            <a:endParaRPr lang="en-US" altLang="en-US" sz="3600" dirty="0">
              <a:latin typeface="Tahoma" panose="020B0604030504040204" pitchFamily="34" charset="0"/>
            </a:endParaRPr>
          </a:p>
        </p:txBody>
      </p:sp>
      <p:sp>
        <p:nvSpPr>
          <p:cNvPr id="2" name="Slide Number Placeholder 1">
            <a:extLst>
              <a:ext uri="{FF2B5EF4-FFF2-40B4-BE49-F238E27FC236}">
                <a16:creationId xmlns:a16="http://schemas.microsoft.com/office/drawing/2014/main" id="{5F74354A-441C-4D1D-8478-856865A94295}"/>
              </a:ext>
            </a:extLst>
          </p:cNvPr>
          <p:cNvSpPr>
            <a:spLocks noGrp="1"/>
          </p:cNvSpPr>
          <p:nvPr>
            <p:ph type="sldNum" sz="quarter" idx="12"/>
          </p:nvPr>
        </p:nvSpPr>
        <p:spPr/>
        <p:txBody>
          <a:bodyPr/>
          <a:lstStyle/>
          <a:p>
            <a:fld id="{25BA54BD-C84D-46CE-8B72-31BFB26ABA43}" type="slidenum">
              <a:rPr lang="en-US" smtClean="0"/>
              <a:t>29</a:t>
            </a:fld>
            <a:endParaRPr lang="en-US" dirty="0"/>
          </a:p>
        </p:txBody>
      </p:sp>
    </p:spTree>
    <p:extLst>
      <p:ext uri="{BB962C8B-B14F-4D97-AF65-F5344CB8AC3E}">
        <p14:creationId xmlns:p14="http://schemas.microsoft.com/office/powerpoint/2010/main" val="173881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19C0369-9B7D-4F9F-8EF2-39B094819E17}"/>
              </a:ext>
            </a:extLst>
          </p:cNvPr>
          <p:cNvSpPr>
            <a:spLocks noGrp="1" noChangeArrowheads="1"/>
          </p:cNvSpPr>
          <p:nvPr>
            <p:ph type="title"/>
          </p:nvPr>
        </p:nvSpPr>
        <p:spPr/>
        <p:txBody>
          <a:bodyPr/>
          <a:lstStyle/>
          <a:p>
            <a:pPr algn="ctr">
              <a:spcAft>
                <a:spcPts val="600"/>
              </a:spcAft>
            </a:pPr>
            <a:r>
              <a:rPr lang="el-GR" altLang="en-US" b="1" dirty="0">
                <a:latin typeface="Tahoma" panose="020B0604030504040204" pitchFamily="34" charset="0"/>
                <a:ea typeface="Tahoma" panose="020B0604030504040204" pitchFamily="34" charset="0"/>
                <a:cs typeface="Tahoma" panose="020B0604030504040204" pitchFamily="34" charset="0"/>
              </a:rPr>
              <a:t>Οι συμπεριφοριστικές προσεγγίσεις </a:t>
            </a:r>
          </a:p>
        </p:txBody>
      </p:sp>
      <p:sp>
        <p:nvSpPr>
          <p:cNvPr id="5123" name="Rectangle 3">
            <a:extLst>
              <a:ext uri="{FF2B5EF4-FFF2-40B4-BE49-F238E27FC236}">
                <a16:creationId xmlns:a16="http://schemas.microsoft.com/office/drawing/2014/main" id="{539049C4-8672-4075-A230-CED987037F8F}"/>
              </a:ext>
            </a:extLst>
          </p:cNvPr>
          <p:cNvSpPr>
            <a:spLocks noGrp="1" noChangeArrowheads="1"/>
          </p:cNvSpPr>
          <p:nvPr>
            <p:ph idx="1"/>
          </p:nvPr>
        </p:nvSpPr>
        <p:spPr>
          <a:xfrm>
            <a:off x="912814" y="2133600"/>
            <a:ext cx="10363198" cy="4114800"/>
          </a:xfrm>
        </p:spPr>
        <p:txBody>
          <a:bodyPr>
            <a:normAutofit/>
          </a:bodyPr>
          <a:lstStyle/>
          <a:p>
            <a:pPr marL="0" indent="0">
              <a:lnSpc>
                <a:spcPct val="100000"/>
              </a:lnSpc>
              <a:spcBef>
                <a:spcPts val="0"/>
              </a:spcBef>
              <a:spcAft>
                <a:spcPts val="0"/>
              </a:spcAft>
              <a:buNone/>
            </a:pPr>
            <a:r>
              <a:rPr lang="el-GR" altLang="en-US" sz="2800" dirty="0">
                <a:latin typeface="Tahoma" panose="020B0604030504040204" pitchFamily="34" charset="0"/>
                <a:ea typeface="Tahoma" panose="020B0604030504040204" pitchFamily="34" charset="0"/>
                <a:cs typeface="Tahoma" panose="020B0604030504040204" pitchFamily="34" charset="0"/>
              </a:rPr>
              <a:t>Δίνουν έμφαση στην αναμετάδοση της πληροφορίας και στην τροποποίηση της συμπεριφοράς. </a:t>
            </a: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spcAft>
                <a:spcPts val="0"/>
              </a:spcAft>
              <a:buNone/>
            </a:pPr>
            <a:r>
              <a:rPr lang="el-GR" altLang="en-US" sz="2800" dirty="0">
                <a:latin typeface="Tahoma" panose="020B0604030504040204" pitchFamily="34" charset="0"/>
                <a:ea typeface="Tahoma" panose="020B0604030504040204" pitchFamily="34" charset="0"/>
                <a:cs typeface="Tahoma" panose="020B0604030504040204" pitchFamily="34" charset="0"/>
              </a:rPr>
              <a:t>Το πλαίσιο αυτό προσφέρει μια πολύ «τεχνική» προσέγγιση των αντίστοιχων εκπαιδευτικών εφαρμογών: </a:t>
            </a:r>
          </a:p>
          <a:p>
            <a:pPr marL="0" indent="0">
              <a:lnSpc>
                <a:spcPct val="100000"/>
              </a:lnSpc>
              <a:spcBef>
                <a:spcPts val="0"/>
              </a:spcBef>
              <a:spcAft>
                <a:spcPts val="0"/>
              </a:spcAft>
              <a:buNone/>
            </a:pPr>
            <a:r>
              <a:rPr lang="el-GR" altLang="en-US" sz="2800" dirty="0">
                <a:latin typeface="Tahoma" panose="020B0604030504040204" pitchFamily="34" charset="0"/>
                <a:ea typeface="Tahoma" panose="020B0604030504040204" pitchFamily="34" charset="0"/>
                <a:cs typeface="Tahoma" panose="020B0604030504040204" pitchFamily="34" charset="0"/>
              </a:rPr>
              <a:t>αυτό που προέχει είναι ο ξεκάθαρος και λειτουργικός ορισμός των παιδαγωγικών και διδακτικών στόχων που πρέπει να επιτευχθούν. </a:t>
            </a:r>
          </a:p>
        </p:txBody>
      </p:sp>
      <p:sp>
        <p:nvSpPr>
          <p:cNvPr id="2" name="Slide Number Placeholder 1">
            <a:extLst>
              <a:ext uri="{FF2B5EF4-FFF2-40B4-BE49-F238E27FC236}">
                <a16:creationId xmlns:a16="http://schemas.microsoft.com/office/drawing/2014/main" id="{42B2C1B0-1634-43E9-A091-FF15F122A84F}"/>
              </a:ext>
            </a:extLst>
          </p:cNvPr>
          <p:cNvSpPr>
            <a:spLocks noGrp="1"/>
          </p:cNvSpPr>
          <p:nvPr>
            <p:ph type="sldNum" sz="quarter" idx="12"/>
          </p:nvPr>
        </p:nvSpPr>
        <p:spPr/>
        <p:txBody>
          <a:bodyPr/>
          <a:lstStyle/>
          <a:p>
            <a:fld id="{25BA54BD-C84D-46CE-8B72-31BFB26ABA43}" type="slidenum">
              <a:rPr lang="en-US" smtClean="0"/>
              <a:t>3</a:t>
            </a:fld>
            <a:endParaRPr lang="en-US" dirty="0"/>
          </a:p>
        </p:txBody>
      </p:sp>
    </p:spTree>
    <p:extLst>
      <p:ext uri="{BB962C8B-B14F-4D97-AF65-F5344CB8AC3E}">
        <p14:creationId xmlns:p14="http://schemas.microsoft.com/office/powerpoint/2010/main" val="188141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D0AFE2-29F1-4874-BE75-30D96E65FC17}"/>
              </a:ext>
            </a:extLst>
          </p:cNvPr>
          <p:cNvSpPr>
            <a:spLocks noGrp="1" noChangeArrowheads="1"/>
          </p:cNvSpPr>
          <p:nvPr>
            <p:ph type="title"/>
          </p:nvPr>
        </p:nvSpPr>
        <p:spPr/>
        <p:txBody>
          <a:bodyPr/>
          <a:lstStyle/>
          <a:p>
            <a:pPr algn="ctr" eaLnBrk="1" hangingPunct="1"/>
            <a:r>
              <a:rPr lang="el-GR" altLang="en-US" dirty="0">
                <a:latin typeface="Tahoma" panose="020B0604030504040204" pitchFamily="34" charset="0"/>
                <a:ea typeface="Tahoma" panose="020B0604030504040204" pitchFamily="34" charset="0"/>
                <a:cs typeface="Tahoma" panose="020B0604030504040204" pitchFamily="34" charset="0"/>
              </a:rPr>
              <a:t>Ο συμπεριφορισμός στην εκπαίδευση</a:t>
            </a:r>
          </a:p>
        </p:txBody>
      </p:sp>
      <p:sp>
        <p:nvSpPr>
          <p:cNvPr id="11267" name="Rectangle 3">
            <a:extLst>
              <a:ext uri="{FF2B5EF4-FFF2-40B4-BE49-F238E27FC236}">
                <a16:creationId xmlns:a16="http://schemas.microsoft.com/office/drawing/2014/main" id="{92B43473-BD49-4BF2-AC1F-05A1CF3E5073}"/>
              </a:ext>
            </a:extLst>
          </p:cNvPr>
          <p:cNvSpPr>
            <a:spLocks noGrp="1" noChangeArrowheads="1"/>
          </p:cNvSpPr>
          <p:nvPr>
            <p:ph idx="1"/>
          </p:nvPr>
        </p:nvSpPr>
        <p:spPr/>
        <p:txBody>
          <a:bodyPr/>
          <a:lstStyle/>
          <a:p>
            <a:pPr eaLnBrk="1" hangingPunct="1">
              <a:buFontTx/>
              <a:buNone/>
            </a:pPr>
            <a:r>
              <a:rPr lang="el-GR" altLang="en-US" dirty="0">
                <a:latin typeface="Tahoma" panose="020B0604030504040204" pitchFamily="34" charset="0"/>
                <a:ea typeface="Tahoma" panose="020B0604030504040204" pitchFamily="34" charset="0"/>
                <a:cs typeface="Tahoma" panose="020B0604030504040204" pitchFamily="34" charset="0"/>
              </a:rPr>
              <a:t>Βασικός εκπρόσωπος: </a:t>
            </a:r>
            <a:r>
              <a:rPr lang="fr-FR" altLang="en-US" dirty="0">
                <a:latin typeface="Tahoma" panose="020B0604030504040204" pitchFamily="34" charset="0"/>
                <a:ea typeface="Tahoma" panose="020B0604030504040204" pitchFamily="34" charset="0"/>
                <a:cs typeface="Tahoma" panose="020B0604030504040204" pitchFamily="34" charset="0"/>
              </a:rPr>
              <a:t>B</a:t>
            </a:r>
            <a:r>
              <a:rPr lang="en-US" altLang="en-US" dirty="0">
                <a:latin typeface="Tahoma" panose="020B0604030504040204" pitchFamily="34" charset="0"/>
                <a:ea typeface="Tahoma" panose="020B0604030504040204" pitchFamily="34" charset="0"/>
                <a:cs typeface="Tahoma" panose="020B0604030504040204" pitchFamily="34" charset="0"/>
              </a:rPr>
              <a:t>.F. Skinner</a:t>
            </a:r>
            <a:endParaRPr lang="el-GR" alt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GB" altLang="en-US" dirty="0"/>
          </a:p>
        </p:txBody>
      </p:sp>
      <p:sp>
        <p:nvSpPr>
          <p:cNvPr id="2" name="Slide Number Placeholder 1">
            <a:extLst>
              <a:ext uri="{FF2B5EF4-FFF2-40B4-BE49-F238E27FC236}">
                <a16:creationId xmlns:a16="http://schemas.microsoft.com/office/drawing/2014/main" id="{78B2414F-2CE1-478A-B371-8918636A2276}"/>
              </a:ext>
            </a:extLst>
          </p:cNvPr>
          <p:cNvSpPr>
            <a:spLocks noGrp="1"/>
          </p:cNvSpPr>
          <p:nvPr>
            <p:ph type="sldNum" sz="quarter" idx="12"/>
          </p:nvPr>
        </p:nvSpPr>
        <p:spPr/>
        <p:txBody>
          <a:bodyPr/>
          <a:lstStyle/>
          <a:p>
            <a:fld id="{25BA54BD-C84D-46CE-8B72-31BFB26ABA43}" type="slidenum">
              <a:rPr lang="en-US" smtClean="0"/>
              <a:t>30</a:t>
            </a:fld>
            <a:endParaRPr lang="en-US" dirty="0"/>
          </a:p>
        </p:txBody>
      </p:sp>
      <p:pic>
        <p:nvPicPr>
          <p:cNvPr id="11268" name="Picture 4" descr="skinner">
            <a:extLst>
              <a:ext uri="{FF2B5EF4-FFF2-40B4-BE49-F238E27FC236}">
                <a16:creationId xmlns:a16="http://schemas.microsoft.com/office/drawing/2014/main" id="{977D9FBD-D57D-46CA-98C0-231F76878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2" y="3054626"/>
            <a:ext cx="28797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a:extLst>
              <a:ext uri="{FF2B5EF4-FFF2-40B4-BE49-F238E27FC236}">
                <a16:creationId xmlns:a16="http://schemas.microsoft.com/office/drawing/2014/main" id="{648ABE6C-C51D-4AC9-87BC-E8A9157121ED}"/>
              </a:ext>
            </a:extLst>
          </p:cNvPr>
          <p:cNvSpPr>
            <a:spLocks noChangeArrowheads="1"/>
          </p:cNvSpPr>
          <p:nvPr/>
        </p:nvSpPr>
        <p:spPr bwMode="auto">
          <a:xfrm>
            <a:off x="1141412" y="3048000"/>
            <a:ext cx="6858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buFontTx/>
              <a:buChar char="•"/>
            </a:pPr>
            <a:r>
              <a:rPr lang="el-GR" altLang="en-US" sz="3200" dirty="0">
                <a:latin typeface="Tahoma" panose="020B0604030504040204" pitchFamily="34" charset="0"/>
                <a:ea typeface="Tahoma" panose="020B0604030504040204" pitchFamily="34" charset="0"/>
                <a:cs typeface="Tahoma" panose="020B0604030504040204" pitchFamily="34" charset="0"/>
              </a:rPr>
              <a:t>Με εφαρμογή της Προγραμματισμένης Διδασκαλίας</a:t>
            </a:r>
          </a:p>
          <a:p>
            <a:pPr marL="0" indent="0" eaLnBrk="1" hangingPunct="1"/>
            <a:r>
              <a:rPr lang="el-GR" altLang="en-US" sz="3200" dirty="0">
                <a:latin typeface="Tahoma" panose="020B0604030504040204" pitchFamily="34" charset="0"/>
                <a:ea typeface="Tahoma" panose="020B0604030504040204" pitchFamily="34" charset="0"/>
                <a:cs typeface="Tahoma" panose="020B0604030504040204" pitchFamily="34" charset="0"/>
              </a:rPr>
              <a:t>(και τη διδασκαλία με τη βοήθεια υπολογιστή)</a:t>
            </a:r>
          </a:p>
          <a:p>
            <a:pPr eaLnBrk="1" hangingPunct="1">
              <a:spcBef>
                <a:spcPct val="20000"/>
              </a:spcBef>
              <a:buFontTx/>
              <a:buChar char="•"/>
            </a:pPr>
            <a:endParaRPr lang="el-GR" altLang="en-US" sz="3200" dirty="0"/>
          </a:p>
        </p:txBody>
      </p:sp>
    </p:spTree>
    <p:extLst>
      <p:ext uri="{BB962C8B-B14F-4D97-AF65-F5344CB8AC3E}">
        <p14:creationId xmlns:p14="http://schemas.microsoft.com/office/powerpoint/2010/main" val="313466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4F6074E-7D2B-4534-958D-0BAC3952B73F}"/>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Για</a:t>
            </a:r>
            <a:r>
              <a:rPr lang="en-US" altLang="en-US" dirty="0">
                <a:latin typeface="Tahoma" panose="020B0604030504040204" pitchFamily="34" charset="0"/>
                <a:ea typeface="Tahoma" panose="020B0604030504040204" pitchFamily="34" charset="0"/>
                <a:cs typeface="Tahoma" panose="020B0604030504040204" pitchFamily="34" charset="0"/>
              </a:rPr>
              <a:t> τους συμπεριφοριστές</a:t>
            </a:r>
            <a:r>
              <a:rPr lang="en-US" altLang="en-US" b="1" dirty="0">
                <a:latin typeface="Tahoma" panose="020B0604030504040204" pitchFamily="34" charset="0"/>
                <a:ea typeface="Tahoma" panose="020B0604030504040204" pitchFamily="34" charset="0"/>
                <a:cs typeface="Tahoma" panose="020B0604030504040204" pitchFamily="34" charset="0"/>
              </a:rPr>
              <a:t> </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12291" name="Rectangle 3">
            <a:extLst>
              <a:ext uri="{FF2B5EF4-FFF2-40B4-BE49-F238E27FC236}">
                <a16:creationId xmlns:a16="http://schemas.microsoft.com/office/drawing/2014/main" id="{F23D5D71-F142-4533-BEA9-22F20634F322}"/>
              </a:ext>
            </a:extLst>
          </p:cNvPr>
          <p:cNvSpPr>
            <a:spLocks noGrp="1" noChangeArrowheads="1"/>
          </p:cNvSpPr>
          <p:nvPr>
            <p:ph idx="1"/>
          </p:nvPr>
        </p:nvSpPr>
        <p:spPr>
          <a:xfrm>
            <a:off x="1141411" y="2017713"/>
            <a:ext cx="10011363" cy="3697287"/>
          </a:xfrm>
        </p:spPr>
        <p:txBody>
          <a:bodyPr>
            <a:normAutofit lnSpcReduction="10000"/>
          </a:bodyPr>
          <a:lstStyle/>
          <a:p>
            <a:pPr algn="just">
              <a:lnSpc>
                <a:spcPct val="11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Δεν</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υπάρχει</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δυνατότητα</a:t>
            </a:r>
            <a:r>
              <a:rPr lang="en-US" altLang="en-US" sz="2800" dirty="0">
                <a:latin typeface="Tahoma" panose="020B0604030504040204" pitchFamily="34" charset="0"/>
                <a:ea typeface="Tahoma" panose="020B0604030504040204" pitchFamily="34" charset="0"/>
                <a:cs typeface="Tahoma" panose="020B0604030504040204" pitchFamily="34" charset="0"/>
              </a:rPr>
              <a:t> πρόσβασης στις νοητικές καταστάσεις των υποκειμένων</a:t>
            </a:r>
            <a:r>
              <a:rPr lang="el-GR" altLang="en-US" sz="2800" dirty="0">
                <a:latin typeface="Tahoma" panose="020B0604030504040204" pitchFamily="34" charset="0"/>
                <a:ea typeface="Tahoma" panose="020B0604030504040204" pitchFamily="34" charset="0"/>
                <a:cs typeface="Tahoma" panose="020B0604030504040204" pitchFamily="34" charset="0"/>
              </a:rPr>
              <a:t>.</a:t>
            </a:r>
            <a:r>
              <a:rPr lang="en-US" altLang="en-US" sz="2800" dirty="0">
                <a:latin typeface="Tahoma" panose="020B0604030504040204" pitchFamily="34" charset="0"/>
                <a:ea typeface="Tahoma" panose="020B0604030504040204" pitchFamily="34" charset="0"/>
                <a:cs typeface="Tahoma" panose="020B0604030504040204" pitchFamily="34" charset="0"/>
              </a:rPr>
              <a:t>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Τ</a:t>
            </a:r>
            <a:r>
              <a:rPr lang="en-US" altLang="en-US" sz="2800" dirty="0">
                <a:latin typeface="Tahoma" panose="020B0604030504040204" pitchFamily="34" charset="0"/>
                <a:ea typeface="Tahoma" panose="020B0604030504040204" pitchFamily="34" charset="0"/>
                <a:cs typeface="Tahoma" panose="020B0604030504040204" pitchFamily="34" charset="0"/>
              </a:rPr>
              <a:t>α «</a:t>
            </a:r>
            <a:r>
              <a:rPr lang="el-GR" altLang="en-US" sz="2800" dirty="0">
                <a:latin typeface="Tahoma" panose="020B0604030504040204" pitchFamily="34" charset="0"/>
                <a:ea typeface="Tahoma" panose="020B0604030504040204" pitchFamily="34" charset="0"/>
                <a:cs typeface="Tahoma" panose="020B0604030504040204" pitchFamily="34" charset="0"/>
              </a:rPr>
              <a:t>πιστεύω</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τους</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οι προσδοκίες τους</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οι προθέσεις τους</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όπως</a:t>
            </a:r>
            <a:r>
              <a:rPr lang="en-US" altLang="en-US" sz="2800" dirty="0">
                <a:latin typeface="Tahoma" panose="020B0604030504040204" pitchFamily="34" charset="0"/>
                <a:ea typeface="Tahoma" panose="020B0604030504040204" pitchFamily="34" charset="0"/>
                <a:cs typeface="Tahoma" panose="020B0604030504040204" pitchFamily="34" charset="0"/>
              </a:rPr>
              <a:t> και τα </a:t>
            </a:r>
            <a:r>
              <a:rPr lang="el-GR" altLang="en-US" sz="2800" dirty="0">
                <a:latin typeface="Tahoma" panose="020B0604030504040204" pitchFamily="34" charset="0"/>
                <a:ea typeface="Tahoma" panose="020B0604030504040204" pitchFamily="34" charset="0"/>
                <a:cs typeface="Tahoma" panose="020B0604030504040204" pitchFamily="34" charset="0"/>
              </a:rPr>
              <a:t>κίνητρά τους δεν είναι</a:t>
            </a:r>
            <a:r>
              <a:rPr lang="en-US" altLang="en-US" sz="2800" dirty="0">
                <a:latin typeface="Tahoma" panose="020B0604030504040204" pitchFamily="34" charset="0"/>
                <a:ea typeface="Tahoma" panose="020B0604030504040204" pitchFamily="34" charset="0"/>
                <a:cs typeface="Tahoma" panose="020B0604030504040204" pitchFamily="34" charset="0"/>
              </a:rPr>
              <a:t> π</a:t>
            </a:r>
            <a:r>
              <a:rPr lang="en-US" altLang="en-US" sz="2800" dirty="0" err="1">
                <a:latin typeface="Tahoma" panose="020B0604030504040204" pitchFamily="34" charset="0"/>
                <a:ea typeface="Tahoma" panose="020B0604030504040204" pitchFamily="34" charset="0"/>
                <a:cs typeface="Tahoma" panose="020B0604030504040204" pitchFamily="34" charset="0"/>
              </a:rPr>
              <a:t>ροσ</a:t>
            </a:r>
            <a:r>
              <a:rPr lang="en-US" altLang="en-US" sz="2800" dirty="0">
                <a:latin typeface="Tahoma" panose="020B0604030504040204" pitchFamily="34" charset="0"/>
                <a:ea typeface="Tahoma" panose="020B0604030504040204" pitchFamily="34" charset="0"/>
                <a:cs typeface="Tahoma" panose="020B0604030504040204" pitchFamily="34" charset="0"/>
              </a:rPr>
              <a:t>βάσιμα</a:t>
            </a:r>
            <a:r>
              <a:rPr lang="el-GR" altLang="en-US" sz="2800" dirty="0">
                <a:latin typeface="Tahoma" panose="020B0604030504040204" pitchFamily="34" charset="0"/>
                <a:ea typeface="Tahoma" panose="020B0604030504040204" pitchFamily="34" charset="0"/>
                <a:cs typeface="Tahoma" panose="020B0604030504040204" pitchFamily="34" charset="0"/>
              </a:rPr>
              <a:t>.</a:t>
            </a:r>
          </a:p>
          <a:p>
            <a:pPr algn="just">
              <a:lnSpc>
                <a:spcPct val="11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Τ</a:t>
            </a:r>
            <a:r>
              <a:rPr lang="en-US" altLang="en-US" sz="2800" dirty="0">
                <a:latin typeface="Tahoma" panose="020B0604030504040204" pitchFamily="34" charset="0"/>
                <a:ea typeface="Tahoma" panose="020B0604030504040204" pitchFamily="34" charset="0"/>
                <a:cs typeface="Tahoma" panose="020B0604030504040204" pitchFamily="34" charset="0"/>
              </a:rPr>
              <a:t>ο </a:t>
            </a:r>
            <a:r>
              <a:rPr lang="el-GR" altLang="en-US" sz="2800" dirty="0">
                <a:latin typeface="Tahoma" panose="020B0604030504040204" pitchFamily="34" charset="0"/>
                <a:ea typeface="Tahoma" panose="020B0604030504040204" pitchFamily="34" charset="0"/>
                <a:cs typeface="Tahoma" panose="020B0604030504040204" pitchFamily="34" charset="0"/>
              </a:rPr>
              <a:t>μόνο που μπορεί να γίνει είναι η περιγραφή της συμπεριφοράς και όχι η εξήγησή της.</a:t>
            </a:r>
            <a:r>
              <a:rPr lang="el-GR" altLang="en-US" sz="2800" b="1" dirty="0">
                <a:latin typeface="Tahoma" panose="020B0604030504040204" pitchFamily="34" charset="0"/>
                <a:ea typeface="Tahoma" panose="020B0604030504040204" pitchFamily="34" charset="0"/>
                <a:cs typeface="Tahoma" panose="020B0604030504040204" pitchFamily="34" charset="0"/>
              </a:rPr>
              <a:t> </a:t>
            </a:r>
          </a:p>
        </p:txBody>
      </p:sp>
      <p:sp>
        <p:nvSpPr>
          <p:cNvPr id="2" name="Slide Number Placeholder 1">
            <a:extLst>
              <a:ext uri="{FF2B5EF4-FFF2-40B4-BE49-F238E27FC236}">
                <a16:creationId xmlns:a16="http://schemas.microsoft.com/office/drawing/2014/main" id="{9B7F63EB-2D7B-4DAD-9DA4-8FDA39ACD76B}"/>
              </a:ext>
            </a:extLst>
          </p:cNvPr>
          <p:cNvSpPr>
            <a:spLocks noGrp="1"/>
          </p:cNvSpPr>
          <p:nvPr>
            <p:ph type="sldNum" sz="quarter" idx="12"/>
          </p:nvPr>
        </p:nvSpPr>
        <p:spPr/>
        <p:txBody>
          <a:bodyPr/>
          <a:lstStyle/>
          <a:p>
            <a:fld id="{25BA54BD-C84D-46CE-8B72-31BFB26ABA43}" type="slidenum">
              <a:rPr lang="en-US" smtClean="0"/>
              <a:t>31</a:t>
            </a:fld>
            <a:endParaRPr lang="en-US" dirty="0"/>
          </a:p>
        </p:txBody>
      </p:sp>
    </p:spTree>
    <p:extLst>
      <p:ext uri="{BB962C8B-B14F-4D97-AF65-F5344CB8AC3E}">
        <p14:creationId xmlns:p14="http://schemas.microsoft.com/office/powerpoint/2010/main" val="213006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7C9768E-0795-4265-871C-2323E40805F8}"/>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Γενικοί νόμοι στην</a:t>
            </a:r>
            <a:r>
              <a:rPr lang="en-US" altLang="en-US" dirty="0">
                <a:latin typeface="Tahoma" panose="020B0604030504040204" pitchFamily="34" charset="0"/>
                <a:ea typeface="Tahoma" panose="020B0604030504040204" pitchFamily="34" charset="0"/>
                <a:cs typeface="Tahoma" panose="020B0604030504040204" pitchFamily="34" charset="0"/>
              </a:rPr>
              <a:t> </a:t>
            </a:r>
            <a:r>
              <a:rPr lang="el-GR" altLang="en-US" dirty="0">
                <a:latin typeface="Tahoma" panose="020B0604030504040204" pitchFamily="34" charset="0"/>
                <a:ea typeface="Tahoma" panose="020B0604030504040204" pitchFamily="34" charset="0"/>
                <a:cs typeface="Tahoma" panose="020B0604030504040204" pitchFamily="34" charset="0"/>
              </a:rPr>
              <a:t>ανθρώπινη</a:t>
            </a:r>
            <a:r>
              <a:rPr lang="en-US" altLang="en-US" dirty="0">
                <a:latin typeface="Tahoma" panose="020B0604030504040204" pitchFamily="34" charset="0"/>
                <a:ea typeface="Tahoma" panose="020B0604030504040204" pitchFamily="34" charset="0"/>
                <a:cs typeface="Tahoma" panose="020B0604030504040204" pitchFamily="34" charset="0"/>
              </a:rPr>
              <a:t> συμπεριφορά</a:t>
            </a:r>
            <a:r>
              <a:rPr lang="en-US" altLang="en-US" b="1" dirty="0">
                <a:latin typeface="Tahoma" panose="020B0604030504040204" pitchFamily="34" charset="0"/>
                <a:ea typeface="Tahoma" panose="020B0604030504040204" pitchFamily="34" charset="0"/>
                <a:cs typeface="Tahoma" panose="020B0604030504040204" pitchFamily="34" charset="0"/>
              </a:rPr>
              <a:t> </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13315" name="Rectangle 3">
            <a:extLst>
              <a:ext uri="{FF2B5EF4-FFF2-40B4-BE49-F238E27FC236}">
                <a16:creationId xmlns:a16="http://schemas.microsoft.com/office/drawing/2014/main" id="{7F6D04E9-1958-4862-8543-1F20FA4179C0}"/>
              </a:ext>
            </a:extLst>
          </p:cNvPr>
          <p:cNvSpPr>
            <a:spLocks noGrp="1" noChangeArrowheads="1"/>
          </p:cNvSpPr>
          <p:nvPr>
            <p:ph idx="1"/>
          </p:nvPr>
        </p:nvSpPr>
        <p:spPr/>
        <p:txBody>
          <a:bodyPr>
            <a:normAutofit/>
          </a:bodyPr>
          <a:lstStyle/>
          <a:p>
            <a:pPr algn="just">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Μπορούμε να συσχετίσουμε</a:t>
            </a:r>
            <a:r>
              <a:rPr lang="en-US" altLang="en-US" sz="2800" dirty="0">
                <a:latin typeface="Tahoma" panose="020B0604030504040204" pitchFamily="34" charset="0"/>
                <a:ea typeface="Tahoma" panose="020B0604030504040204" pitchFamily="34" charset="0"/>
                <a:cs typeface="Tahoma" panose="020B0604030504040204" pitchFamily="34" charset="0"/>
              </a:rPr>
              <a:t> τα </a:t>
            </a:r>
            <a:r>
              <a:rPr lang="el-GR" altLang="en-US" sz="2800" dirty="0">
                <a:latin typeface="Tahoma" panose="020B0604030504040204" pitchFamily="34" charset="0"/>
                <a:ea typeface="Tahoma" panose="020B0604030504040204" pitchFamily="34" charset="0"/>
                <a:cs typeface="Tahoma" panose="020B0604030504040204" pitchFamily="34" charset="0"/>
              </a:rPr>
              <a:t>φυσικά</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χαρακτηριστικά</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των ερεθισμάτων που</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δέχεται</a:t>
            </a:r>
            <a:r>
              <a:rPr lang="en-US" altLang="en-US" sz="2800" dirty="0">
                <a:latin typeface="Tahoma" panose="020B0604030504040204" pitchFamily="34" charset="0"/>
                <a:ea typeface="Tahoma" panose="020B0604030504040204" pitchFamily="34" charset="0"/>
                <a:cs typeface="Tahoma" panose="020B0604030504040204" pitchFamily="34" charset="0"/>
              </a:rPr>
              <a:t> το υποκείμενο με τα φυσικά χαρακτηριστικά της </a:t>
            </a:r>
            <a:r>
              <a:rPr lang="en-US" altLang="en-US" sz="2800" dirty="0" err="1">
                <a:latin typeface="Tahoma" panose="020B0604030504040204" pitchFamily="34" charset="0"/>
                <a:ea typeface="Tahoma" panose="020B0604030504040204" pitchFamily="34" charset="0"/>
                <a:cs typeface="Tahoma" panose="020B0604030504040204" pitchFamily="34" charset="0"/>
              </a:rPr>
              <a:t>συμ</a:t>
            </a:r>
            <a:r>
              <a:rPr lang="en-US" altLang="en-US" sz="2800" dirty="0">
                <a:latin typeface="Tahoma" panose="020B0604030504040204" pitchFamily="34" charset="0"/>
                <a:ea typeface="Tahoma" panose="020B0604030504040204" pitchFamily="34" charset="0"/>
                <a:cs typeface="Tahoma" panose="020B0604030504040204" pitchFamily="34" charset="0"/>
              </a:rPr>
              <a:t>περιφοράς του.</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spcAft>
                <a:spcPts val="0"/>
              </a:spcAft>
            </a:pP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Μοντέλο</a:t>
            </a:r>
            <a:r>
              <a:rPr lang="en-US" altLang="en-US" sz="2800" dirty="0">
                <a:latin typeface="Tahoma" panose="020B0604030504040204" pitchFamily="34" charset="0"/>
                <a:ea typeface="Tahoma" panose="020B0604030504040204" pitchFamily="34" charset="0"/>
                <a:cs typeface="Tahoma" panose="020B0604030504040204" pitchFamily="34" charset="0"/>
              </a:rPr>
              <a:t> S-R </a:t>
            </a:r>
            <a:r>
              <a:rPr lang="el-GR" altLang="en-US" sz="2800" dirty="0">
                <a:latin typeface="Tahoma" panose="020B0604030504040204" pitchFamily="34" charset="0"/>
                <a:ea typeface="Tahoma" panose="020B0604030504040204" pitchFamily="34" charset="0"/>
                <a:cs typeface="Tahoma" panose="020B0604030504040204" pitchFamily="34" charset="0"/>
              </a:rPr>
              <a:t>(</a:t>
            </a:r>
            <a:r>
              <a:rPr lang="en-US" altLang="en-US" sz="2800" dirty="0">
                <a:latin typeface="Tahoma" panose="020B0604030504040204" pitchFamily="34" charset="0"/>
                <a:ea typeface="Tahoma" panose="020B0604030504040204" pitchFamily="34" charset="0"/>
                <a:cs typeface="Tahoma" panose="020B0604030504040204" pitchFamily="34" charset="0"/>
              </a:rPr>
              <a:t>Stimuli - Response)</a:t>
            </a:r>
          </a:p>
        </p:txBody>
      </p:sp>
      <p:sp>
        <p:nvSpPr>
          <p:cNvPr id="2" name="Slide Number Placeholder 1">
            <a:extLst>
              <a:ext uri="{FF2B5EF4-FFF2-40B4-BE49-F238E27FC236}">
                <a16:creationId xmlns:a16="http://schemas.microsoft.com/office/drawing/2014/main" id="{A00FBC33-467B-4BC6-8550-392E0A86F143}"/>
              </a:ext>
            </a:extLst>
          </p:cNvPr>
          <p:cNvSpPr>
            <a:spLocks noGrp="1"/>
          </p:cNvSpPr>
          <p:nvPr>
            <p:ph type="sldNum" sz="quarter" idx="12"/>
          </p:nvPr>
        </p:nvSpPr>
        <p:spPr/>
        <p:txBody>
          <a:bodyPr/>
          <a:lstStyle/>
          <a:p>
            <a:fld id="{25BA54BD-C84D-46CE-8B72-31BFB26ABA43}" type="slidenum">
              <a:rPr lang="en-US" smtClean="0"/>
              <a:t>32</a:t>
            </a:fld>
            <a:endParaRPr lang="en-US" dirty="0"/>
          </a:p>
        </p:txBody>
      </p:sp>
    </p:spTree>
    <p:extLst>
      <p:ext uri="{BB962C8B-B14F-4D97-AF65-F5344CB8AC3E}">
        <p14:creationId xmlns:p14="http://schemas.microsoft.com/office/powerpoint/2010/main" val="17409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2B67A73-9333-4B4C-8AC3-E5A5E0DEF5FC}"/>
              </a:ext>
            </a:extLst>
          </p:cNvPr>
          <p:cNvSpPr>
            <a:spLocks noGrp="1" noChangeArrowheads="1"/>
          </p:cNvSpPr>
          <p:nvPr>
            <p:ph type="title"/>
          </p:nvPr>
        </p:nvSpPr>
        <p:spPr>
          <a:xfrm>
            <a:off x="1141412" y="274638"/>
            <a:ext cx="9525000" cy="1020762"/>
          </a:xfrm>
        </p:spPr>
        <p:txBody>
          <a:bodyPr>
            <a:normAutofit fontScale="90000"/>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Μάθηση : ερεθίσματα – αντιδράσεις</a:t>
            </a:r>
          </a:p>
        </p:txBody>
      </p:sp>
      <p:sp>
        <p:nvSpPr>
          <p:cNvPr id="14339" name="Rectangle 3">
            <a:extLst>
              <a:ext uri="{FF2B5EF4-FFF2-40B4-BE49-F238E27FC236}">
                <a16:creationId xmlns:a16="http://schemas.microsoft.com/office/drawing/2014/main" id="{7C12B2CD-5FA5-4684-8398-36F1C77BBA88}"/>
              </a:ext>
            </a:extLst>
          </p:cNvPr>
          <p:cNvSpPr>
            <a:spLocks noGrp="1" noChangeArrowheads="1"/>
          </p:cNvSpPr>
          <p:nvPr>
            <p:ph idx="1"/>
          </p:nvPr>
        </p:nvSpPr>
        <p:spPr>
          <a:xfrm>
            <a:off x="912812" y="1905000"/>
            <a:ext cx="10210800" cy="4267200"/>
          </a:xfrm>
        </p:spPr>
        <p:txBody>
          <a:bodyPr/>
          <a:lstStyle/>
          <a:p>
            <a:pPr>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Δεν ενδιαφέρεται </a:t>
            </a:r>
            <a:r>
              <a:rPr lang="en-US" altLang="en-US" sz="2800" dirty="0" err="1">
                <a:latin typeface="Tahoma" panose="020B0604030504040204" pitchFamily="34" charset="0"/>
                <a:ea typeface="Tahoma" panose="020B0604030504040204" pitchFamily="34" charset="0"/>
                <a:cs typeface="Tahoma" panose="020B0604030504040204" pitchFamily="34" charset="0"/>
              </a:rPr>
              <a:t>γι</a:t>
            </a:r>
            <a:r>
              <a:rPr lang="en-US" altLang="en-US" sz="2800" dirty="0">
                <a:latin typeface="Tahoma" panose="020B0604030504040204" pitchFamily="34" charset="0"/>
                <a:ea typeface="Tahoma" panose="020B0604030504040204" pitchFamily="34" charset="0"/>
                <a:cs typeface="Tahoma" panose="020B0604030504040204" pitchFamily="34" charset="0"/>
              </a:rPr>
              <a:t>α την εσωτερική (τη νοητική) λειτουργία των υποκειμένων αλλά εστιάζει την προσοχή στην ανάλυση των χαρακτηριστικών εισόδου – εξόδου της ανθρώπινης συμπεριφοράς. </a:t>
            </a: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n-US" altLang="en-US" sz="2800" dirty="0">
                <a:latin typeface="Tahoma" panose="020B0604030504040204" pitchFamily="34" charset="0"/>
                <a:ea typeface="Tahoma" panose="020B0604030504040204" pitchFamily="34" charset="0"/>
                <a:cs typeface="Tahoma" panose="020B0604030504040204" pitchFamily="34" charset="0"/>
              </a:rPr>
              <a:t>Η </a:t>
            </a:r>
            <a:r>
              <a:rPr lang="el-GR" altLang="en-US" sz="2800" dirty="0">
                <a:latin typeface="Tahoma" panose="020B0604030504040204" pitchFamily="34" charset="0"/>
                <a:ea typeface="Tahoma" panose="020B0604030504040204" pitchFamily="34" charset="0"/>
                <a:cs typeface="Tahoma" panose="020B0604030504040204" pitchFamily="34" charset="0"/>
              </a:rPr>
              <a:t>μάθηση είναι</a:t>
            </a:r>
            <a:r>
              <a:rPr lang="en-US" altLang="en-US" sz="2800" dirty="0">
                <a:latin typeface="Tahoma" panose="020B0604030504040204" pitchFamily="34" charset="0"/>
                <a:ea typeface="Tahoma" panose="020B0604030504040204" pitchFamily="34" charset="0"/>
                <a:cs typeface="Tahoma" panose="020B0604030504040204" pitchFamily="34" charset="0"/>
              </a:rPr>
              <a:t> ζήτημα δημιουργίας συνδέσεων μεταξύ των ερεθισμάτων και των αντιδράσεων ενώ για να αντιληφθούμε την πολυπλοκότητα των συμπεριφορών πρέπει να τις κατατμήσουμε σε στοιχειώδεις μονάδες.</a:t>
            </a:r>
            <a:endParaRPr lang="el-GR"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46327E63-3AEC-49EF-876D-775DD7C5C421}"/>
              </a:ext>
            </a:extLst>
          </p:cNvPr>
          <p:cNvSpPr>
            <a:spLocks noGrp="1"/>
          </p:cNvSpPr>
          <p:nvPr>
            <p:ph type="sldNum" sz="quarter" idx="12"/>
          </p:nvPr>
        </p:nvSpPr>
        <p:spPr/>
        <p:txBody>
          <a:bodyPr/>
          <a:lstStyle/>
          <a:p>
            <a:fld id="{25BA54BD-C84D-46CE-8B72-31BFB26ABA43}" type="slidenum">
              <a:rPr lang="en-US" smtClean="0"/>
              <a:t>33</a:t>
            </a:fld>
            <a:endParaRPr lang="en-US" dirty="0"/>
          </a:p>
        </p:txBody>
      </p:sp>
    </p:spTree>
    <p:extLst>
      <p:ext uri="{BB962C8B-B14F-4D97-AF65-F5344CB8AC3E}">
        <p14:creationId xmlns:p14="http://schemas.microsoft.com/office/powerpoint/2010/main" val="9499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2F52A2D-7958-48A0-8266-16A1B1FE5104}"/>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Ενίσχυση της επιθυμητής συμπεριφοράς</a:t>
            </a:r>
          </a:p>
        </p:txBody>
      </p:sp>
      <p:sp>
        <p:nvSpPr>
          <p:cNvPr id="15363" name="Rectangle 3">
            <a:extLst>
              <a:ext uri="{FF2B5EF4-FFF2-40B4-BE49-F238E27FC236}">
                <a16:creationId xmlns:a16="http://schemas.microsoft.com/office/drawing/2014/main" id="{9DC02EC4-FD2F-4E76-915C-BAE4E5F8AB9D}"/>
              </a:ext>
            </a:extLst>
          </p:cNvPr>
          <p:cNvSpPr>
            <a:spLocks noGrp="1" noChangeArrowheads="1"/>
          </p:cNvSpPr>
          <p:nvPr>
            <p:ph idx="1"/>
          </p:nvPr>
        </p:nvSpPr>
        <p:spPr>
          <a:xfrm>
            <a:off x="1096995" y="2017713"/>
            <a:ext cx="10055780" cy="4114800"/>
          </a:xfrm>
        </p:spPr>
        <p:txBody>
          <a:bodyPr>
            <a:normAutofit/>
          </a:bodyPr>
          <a:lstStyle/>
          <a:p>
            <a:pPr algn="just">
              <a:lnSpc>
                <a:spcPct val="100000"/>
              </a:lnSpc>
              <a:spcBef>
                <a:spcPts val="0"/>
              </a:spcBef>
              <a:spcAft>
                <a:spcPts val="0"/>
              </a:spcAft>
            </a:pPr>
            <a:r>
              <a:rPr lang="en-US" altLang="en-US" sz="2800" dirty="0">
                <a:latin typeface="Tahoma" panose="020B0604030504040204" pitchFamily="34" charset="0"/>
                <a:ea typeface="Tahoma" panose="020B0604030504040204" pitchFamily="34" charset="0"/>
                <a:cs typeface="Tahoma" panose="020B0604030504040204" pitchFamily="34" charset="0"/>
              </a:rPr>
              <a:t>Η </a:t>
            </a:r>
            <a:r>
              <a:rPr lang="el-GR" altLang="en-US" sz="2800" dirty="0">
                <a:latin typeface="Tahoma" panose="020B0604030504040204" pitchFamily="34" charset="0"/>
                <a:ea typeface="Tahoma" panose="020B0604030504040204" pitchFamily="34" charset="0"/>
                <a:cs typeface="Tahoma" panose="020B0604030504040204" pitchFamily="34" charset="0"/>
              </a:rPr>
              <a:t>ενίσχυση</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της ενεργούς συμπεριφοράς έχει</a:t>
            </a:r>
            <a:r>
              <a:rPr lang="en-US" altLang="en-US" sz="2800" dirty="0">
                <a:latin typeface="Tahoma" panose="020B0604030504040204" pitchFamily="34" charset="0"/>
                <a:ea typeface="Tahoma" panose="020B0604030504040204" pitchFamily="34" charset="0"/>
                <a:cs typeface="Tahoma" panose="020B0604030504040204" pitchFamily="34" charset="0"/>
              </a:rPr>
              <a:t> μεγαλύτερες πιθανότητες επανάληψης (θετικοί και αρνητικοί ενισχυτές)</a:t>
            </a:r>
            <a:r>
              <a:rPr lang="el-GR" altLang="en-US" sz="2800" dirty="0">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n-US" altLang="en-US" sz="2800" dirty="0">
                <a:latin typeface="Tahoma" panose="020B0604030504040204" pitchFamily="34" charset="0"/>
                <a:ea typeface="Tahoma" panose="020B0604030504040204" pitchFamily="34" charset="0"/>
                <a:cs typeface="Tahoma" panose="020B0604030504040204" pitchFamily="34" charset="0"/>
              </a:rPr>
              <a:t>Η </a:t>
            </a:r>
            <a:r>
              <a:rPr lang="el-GR" altLang="en-US" sz="2800" dirty="0">
                <a:latin typeface="Tahoma" panose="020B0604030504040204" pitchFamily="34" charset="0"/>
                <a:ea typeface="Tahoma" panose="020B0604030504040204" pitchFamily="34" charset="0"/>
                <a:cs typeface="Tahoma" panose="020B0604030504040204" pitchFamily="34" charset="0"/>
              </a:rPr>
              <a:t>μελέτη των αλλαγών στην</a:t>
            </a:r>
            <a:r>
              <a:rPr lang="en-US" altLang="en-US" sz="2800" dirty="0">
                <a:latin typeface="Tahoma" panose="020B0604030504040204" pitchFamily="34" charset="0"/>
                <a:ea typeface="Tahoma" panose="020B0604030504040204" pitchFamily="34" charset="0"/>
                <a:cs typeface="Tahoma" panose="020B0604030504040204" pitchFamily="34" charset="0"/>
              </a:rPr>
              <a:t> εμφανή συμπεριφορά του υποκειμένου σε σχέση με την κατάλληλη οργάνωση του περιβάλλοντος της μάθησης</a:t>
            </a:r>
            <a:r>
              <a:rPr lang="el-GR" altLang="en-US" sz="2800" dirty="0">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buFont typeface="Wingdings" panose="05000000000000000000" pitchFamily="2" charset="2"/>
              <a:buChar char="Ø"/>
            </a:pPr>
            <a:r>
              <a:rPr lang="el-GR" altLang="en-US" sz="2800" dirty="0">
                <a:latin typeface="Tahoma" panose="020B0604030504040204" pitchFamily="34" charset="0"/>
                <a:ea typeface="Tahoma" panose="020B0604030504040204" pitchFamily="34" charset="0"/>
                <a:cs typeface="Tahoma" panose="020B0604030504040204" pitchFamily="34" charset="0"/>
              </a:rPr>
              <a:t>Κύρια ενασχόληση</a:t>
            </a:r>
            <a:r>
              <a:rPr lang="en-US" altLang="en-US" sz="2800" dirty="0">
                <a:latin typeface="Tahoma" panose="020B0604030504040204" pitchFamily="34" charset="0"/>
                <a:ea typeface="Tahoma" panose="020B0604030504040204" pitchFamily="34" charset="0"/>
                <a:cs typeface="Tahoma" panose="020B0604030504040204" pitchFamily="34" charset="0"/>
              </a:rPr>
              <a:t> των συμπεριφοριστών </a:t>
            </a:r>
            <a:endParaRPr lang="el-GR"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EBDF022D-F887-4DC2-9E2A-62615D2392EA}"/>
              </a:ext>
            </a:extLst>
          </p:cNvPr>
          <p:cNvSpPr>
            <a:spLocks noGrp="1"/>
          </p:cNvSpPr>
          <p:nvPr>
            <p:ph type="sldNum" sz="quarter" idx="12"/>
          </p:nvPr>
        </p:nvSpPr>
        <p:spPr/>
        <p:txBody>
          <a:bodyPr/>
          <a:lstStyle/>
          <a:p>
            <a:fld id="{25BA54BD-C84D-46CE-8B72-31BFB26ABA43}" type="slidenum">
              <a:rPr lang="en-US" smtClean="0"/>
              <a:t>34</a:t>
            </a:fld>
            <a:endParaRPr lang="en-US" dirty="0"/>
          </a:p>
        </p:txBody>
      </p:sp>
    </p:spTree>
    <p:extLst>
      <p:ext uri="{BB962C8B-B14F-4D97-AF65-F5344CB8AC3E}">
        <p14:creationId xmlns:p14="http://schemas.microsoft.com/office/powerpoint/2010/main" val="5227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B46055-53F9-4378-8C93-08BE7A72212F}"/>
              </a:ext>
            </a:extLst>
          </p:cNvPr>
          <p:cNvSpPr>
            <a:spLocks noGrp="1" noChangeArrowheads="1"/>
          </p:cNvSpPr>
          <p:nvPr>
            <p:ph type="title"/>
          </p:nvPr>
        </p:nvSpPr>
        <p:spPr/>
        <p:txBody>
          <a:bodyPr/>
          <a:lstStyle/>
          <a:p>
            <a:pPr algn="ctr" eaLnBrk="1" hangingPunct="1"/>
            <a:r>
              <a:rPr lang="el-GR" altLang="en-US" dirty="0">
                <a:latin typeface="Tahoma" panose="020B0604030504040204" pitchFamily="34" charset="0"/>
                <a:ea typeface="Tahoma" panose="020B0604030504040204" pitchFamily="34" charset="0"/>
                <a:cs typeface="Tahoma" panose="020B0604030504040204" pitchFamily="34" charset="0"/>
              </a:rPr>
              <a:t>Εφαρμογή</a:t>
            </a:r>
            <a:r>
              <a:rPr lang="en-US" altLang="en-US" dirty="0">
                <a:latin typeface="Tahoma" panose="020B0604030504040204" pitchFamily="34" charset="0"/>
                <a:ea typeface="Tahoma" panose="020B0604030504040204" pitchFamily="34" charset="0"/>
                <a:cs typeface="Tahoma" panose="020B0604030504040204" pitchFamily="34" charset="0"/>
              </a:rPr>
              <a:t> του συμπεριφορισμού</a:t>
            </a:r>
          </a:p>
        </p:txBody>
      </p:sp>
      <p:sp>
        <p:nvSpPr>
          <p:cNvPr id="16387" name="Rectangle 3">
            <a:extLst>
              <a:ext uri="{FF2B5EF4-FFF2-40B4-BE49-F238E27FC236}">
                <a16:creationId xmlns:a16="http://schemas.microsoft.com/office/drawing/2014/main" id="{209058DE-2419-482D-B77B-83EC4476B12B}"/>
              </a:ext>
            </a:extLst>
          </p:cNvPr>
          <p:cNvSpPr>
            <a:spLocks noGrp="1" noChangeArrowheads="1"/>
          </p:cNvSpPr>
          <p:nvPr>
            <p:ph idx="1"/>
          </p:nvPr>
        </p:nvSpPr>
        <p:spPr/>
        <p:txBody>
          <a:bodyPr>
            <a:normAutofit/>
          </a:bodyPr>
          <a:lstStyle/>
          <a:p>
            <a:pPr eaLnBrk="1" hangingPunct="1"/>
            <a:r>
              <a:rPr lang="el-GR" altLang="en-US" sz="3200" dirty="0">
                <a:latin typeface="Tahoma" panose="020B0604030504040204" pitchFamily="34" charset="0"/>
                <a:ea typeface="Tahoma" panose="020B0604030504040204" pitchFamily="34" charset="0"/>
                <a:cs typeface="Tahoma" panose="020B0604030504040204" pitchFamily="34" charset="0"/>
              </a:rPr>
              <a:t>Στην προγραμματισμένη διδασκαλία</a:t>
            </a:r>
          </a:p>
          <a:p>
            <a:pPr eaLnBrk="1" hangingPunct="1"/>
            <a:r>
              <a:rPr lang="el-GR" altLang="en-US" sz="3200" dirty="0">
                <a:latin typeface="Tahoma" panose="020B0604030504040204" pitchFamily="34" charset="0"/>
                <a:ea typeface="Tahoma" panose="020B0604030504040204" pitchFamily="34" charset="0"/>
                <a:cs typeface="Tahoma" panose="020B0604030504040204" pitchFamily="34" charset="0"/>
              </a:rPr>
              <a:t>Στο σχεδιασμό διδακτικών</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l-GR" altLang="en-US" sz="3200" dirty="0">
                <a:latin typeface="Tahoma" panose="020B0604030504040204" pitchFamily="34" charset="0"/>
                <a:ea typeface="Tahoma" panose="020B0604030504040204" pitchFamily="34" charset="0"/>
                <a:cs typeface="Tahoma" panose="020B0604030504040204" pitchFamily="34" charset="0"/>
              </a:rPr>
              <a:t>περιβαλλόντων με υπολογιστή</a:t>
            </a:r>
          </a:p>
        </p:txBody>
      </p:sp>
      <p:sp>
        <p:nvSpPr>
          <p:cNvPr id="2" name="Slide Number Placeholder 1">
            <a:extLst>
              <a:ext uri="{FF2B5EF4-FFF2-40B4-BE49-F238E27FC236}">
                <a16:creationId xmlns:a16="http://schemas.microsoft.com/office/drawing/2014/main" id="{D46037DC-4032-45A2-B7C8-E62F4D0DA8B5}"/>
              </a:ext>
            </a:extLst>
          </p:cNvPr>
          <p:cNvSpPr>
            <a:spLocks noGrp="1"/>
          </p:cNvSpPr>
          <p:nvPr>
            <p:ph type="sldNum" sz="quarter" idx="12"/>
          </p:nvPr>
        </p:nvSpPr>
        <p:spPr/>
        <p:txBody>
          <a:bodyPr/>
          <a:lstStyle/>
          <a:p>
            <a:fld id="{25BA54BD-C84D-46CE-8B72-31BFB26ABA43}" type="slidenum">
              <a:rPr lang="en-US" smtClean="0"/>
              <a:t>35</a:t>
            </a:fld>
            <a:endParaRPr lang="en-US" dirty="0"/>
          </a:p>
        </p:txBody>
      </p:sp>
    </p:spTree>
    <p:extLst>
      <p:ext uri="{BB962C8B-B14F-4D97-AF65-F5344CB8AC3E}">
        <p14:creationId xmlns:p14="http://schemas.microsoft.com/office/powerpoint/2010/main" val="163900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5613284-E0DB-438E-803A-61D267B97227}"/>
              </a:ext>
            </a:extLst>
          </p:cNvPr>
          <p:cNvSpPr>
            <a:spLocks noGrp="1" noChangeArrowheads="1"/>
          </p:cNvSpPr>
          <p:nvPr>
            <p:ph type="title"/>
          </p:nvPr>
        </p:nvSpPr>
        <p:spPr/>
        <p:txBody>
          <a:bodyPr/>
          <a:lstStyle/>
          <a:p>
            <a:pPr>
              <a:spcAft>
                <a:spcPts val="600"/>
              </a:spcAft>
              <a:defRPr/>
            </a:pPr>
            <a:r>
              <a:rPr lang="el-GR" sz="3600" dirty="0">
                <a:latin typeface="Tahoma" panose="020B0604030504040204" pitchFamily="34" charset="0"/>
                <a:ea typeface="Tahoma" panose="020B0604030504040204" pitchFamily="34" charset="0"/>
                <a:cs typeface="Tahoma" panose="020B0604030504040204" pitchFamily="34" charset="0"/>
              </a:rPr>
              <a:t>Οι αρχές της</a:t>
            </a:r>
            <a:r>
              <a:rPr lang="en-US" sz="3600" dirty="0">
                <a:latin typeface="Tahoma" panose="020B0604030504040204" pitchFamily="34" charset="0"/>
                <a:ea typeface="Tahoma" panose="020B0604030504040204" pitchFamily="34" charset="0"/>
                <a:cs typeface="Tahoma" panose="020B0604030504040204" pitchFamily="34" charset="0"/>
              </a:rPr>
              <a:t> </a:t>
            </a:r>
            <a:r>
              <a:rPr lang="el-GR" sz="3600" dirty="0">
                <a:latin typeface="Tahoma" panose="020B0604030504040204" pitchFamily="34" charset="0"/>
                <a:ea typeface="Tahoma" panose="020B0604030504040204" pitchFamily="34" charset="0"/>
                <a:cs typeface="Tahoma" panose="020B0604030504040204" pitchFamily="34" charset="0"/>
              </a:rPr>
              <a:t>μάθησης </a:t>
            </a:r>
            <a:r>
              <a:rPr lang="el-GR" sz="3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B.F. Skinner</a:t>
            </a:r>
            <a:r>
              <a:rPr lang="el-GR" sz="3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l-GR"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411" name="Rectangle 3">
            <a:extLst>
              <a:ext uri="{FF2B5EF4-FFF2-40B4-BE49-F238E27FC236}">
                <a16:creationId xmlns:a16="http://schemas.microsoft.com/office/drawing/2014/main" id="{A927536F-0976-4E39-A035-4BF471843EFE}"/>
              </a:ext>
            </a:extLst>
          </p:cNvPr>
          <p:cNvSpPr>
            <a:spLocks noGrp="1" noChangeArrowheads="1"/>
          </p:cNvSpPr>
          <p:nvPr>
            <p:ph idx="1"/>
          </p:nvPr>
        </p:nvSpPr>
        <p:spPr>
          <a:xfrm>
            <a:off x="912812" y="2017713"/>
            <a:ext cx="10210800" cy="4114800"/>
          </a:xfrm>
        </p:spPr>
        <p:txBody>
          <a:bodyPr>
            <a:normAutofit/>
          </a:bodyPr>
          <a:lstStyle/>
          <a:p>
            <a:pPr algn="just">
              <a:spcAft>
                <a:spcPts val="600"/>
              </a:spcAft>
              <a:buFont typeface="Wingdings" panose="05000000000000000000" pitchFamily="2" charset="2"/>
              <a:buChar char="ü"/>
            </a:pPr>
            <a:r>
              <a:rPr lang="el-GR" altLang="en-US" sz="2800" dirty="0">
                <a:latin typeface="Tahoma" panose="020B0604030504040204" pitchFamily="34" charset="0"/>
                <a:ea typeface="Tahoma" panose="020B0604030504040204" pitchFamily="34" charset="0"/>
                <a:cs typeface="Tahoma" panose="020B0604030504040204" pitchFamily="34" charset="0"/>
              </a:rPr>
              <a:t>Απαιτούν την ενεργό συμμετοχή του παιδιού</a:t>
            </a:r>
          </a:p>
          <a:p>
            <a:pPr algn="just">
              <a:spcAft>
                <a:spcPts val="600"/>
              </a:spcAft>
              <a:buFont typeface="Wingdings" panose="05000000000000000000" pitchFamily="2" charset="2"/>
              <a:buChar char="ü"/>
            </a:pPr>
            <a:r>
              <a:rPr lang="el-GR" altLang="en-US" sz="2800" dirty="0">
                <a:latin typeface="Tahoma" panose="020B0604030504040204" pitchFamily="34" charset="0"/>
                <a:ea typeface="Tahoma" panose="020B0604030504040204" pitchFamily="34" charset="0"/>
                <a:cs typeface="Tahoma" panose="020B0604030504040204" pitchFamily="34" charset="0"/>
              </a:rPr>
              <a:t>Τ</a:t>
            </a:r>
            <a:r>
              <a:rPr lang="en-US" altLang="en-US" sz="2800" dirty="0">
                <a:latin typeface="Tahoma" panose="020B0604030504040204" pitchFamily="34" charset="0"/>
                <a:ea typeface="Tahoma" panose="020B0604030504040204" pitchFamily="34" charset="0"/>
                <a:cs typeface="Tahoma" panose="020B0604030504040204" pitchFamily="34" charset="0"/>
              </a:rPr>
              <a:t>η </a:t>
            </a:r>
            <a:r>
              <a:rPr lang="el-GR" altLang="en-US" sz="2800" dirty="0">
                <a:latin typeface="Tahoma" panose="020B0604030504040204" pitchFamily="34" charset="0"/>
                <a:ea typeface="Tahoma" panose="020B0604030504040204" pitchFamily="34" charset="0"/>
                <a:cs typeface="Tahoma" panose="020B0604030504040204" pitchFamily="34" charset="0"/>
              </a:rPr>
              <a:t>δόμηση της διδακτέας ύλης</a:t>
            </a:r>
            <a:r>
              <a:rPr lang="en-US" altLang="en-US" sz="2800" dirty="0">
                <a:latin typeface="Tahoma" panose="020B0604030504040204" pitchFamily="34" charset="0"/>
                <a:ea typeface="Tahoma" panose="020B0604030504040204" pitchFamily="34" charset="0"/>
                <a:cs typeface="Tahoma" panose="020B0604030504040204" pitchFamily="34" charset="0"/>
              </a:rPr>
              <a:t> σε σύντομες </a:t>
            </a:r>
            <a:r>
              <a:rPr lang="en-US" altLang="en-US" sz="2800" dirty="0" err="1">
                <a:latin typeface="Tahoma" panose="020B0604030504040204" pitchFamily="34" charset="0"/>
                <a:ea typeface="Tahoma" panose="020B0604030504040204" pitchFamily="34" charset="0"/>
                <a:cs typeface="Tahoma" panose="020B0604030504040204" pitchFamily="34" charset="0"/>
              </a:rPr>
              <a:t>διδ</a:t>
            </a:r>
            <a:r>
              <a:rPr lang="en-US" altLang="en-US" sz="2800" dirty="0">
                <a:latin typeface="Tahoma" panose="020B0604030504040204" pitchFamily="34" charset="0"/>
                <a:ea typeface="Tahoma" panose="020B0604030504040204" pitchFamily="34" charset="0"/>
                <a:cs typeface="Tahoma" panose="020B0604030504040204" pitchFamily="34" charset="0"/>
              </a:rPr>
              <a:t>ακτικές ενότητες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buFont typeface="Wingdings" panose="05000000000000000000" pitchFamily="2" charset="2"/>
              <a:buChar char="ü"/>
            </a:pPr>
            <a:r>
              <a:rPr lang="el-GR" altLang="en-US" sz="2800" dirty="0">
                <a:latin typeface="Tahoma" panose="020B0604030504040204" pitchFamily="34" charset="0"/>
                <a:ea typeface="Tahoma" panose="020B0604030504040204" pitchFamily="34" charset="0"/>
                <a:cs typeface="Tahoma" panose="020B0604030504040204" pitchFamily="34" charset="0"/>
              </a:rPr>
              <a:t>Τ</a:t>
            </a:r>
            <a:r>
              <a:rPr lang="en-US" altLang="en-US" sz="2800" dirty="0">
                <a:latin typeface="Tahoma" panose="020B0604030504040204" pitchFamily="34" charset="0"/>
                <a:ea typeface="Tahoma" panose="020B0604030504040204" pitchFamily="34" charset="0"/>
                <a:cs typeface="Tahoma" panose="020B0604030504040204" pitchFamily="34" charset="0"/>
              </a:rPr>
              <a:t>η </a:t>
            </a:r>
            <a:r>
              <a:rPr lang="el-GR" altLang="en-US" sz="2800" dirty="0" err="1">
                <a:latin typeface="Tahoma" panose="020B0604030504040204" pitchFamily="34" charset="0"/>
                <a:ea typeface="Tahoma" panose="020B0604030504040204" pitchFamily="34" charset="0"/>
                <a:cs typeface="Tahoma" panose="020B0604030504040204" pitchFamily="34" charset="0"/>
              </a:rPr>
              <a:t>βαθμωτή</a:t>
            </a:r>
            <a:r>
              <a:rPr lang="el-GR" altLang="en-US" sz="2800" dirty="0">
                <a:latin typeface="Tahoma" panose="020B0604030504040204" pitchFamily="34" charset="0"/>
                <a:ea typeface="Tahoma" panose="020B0604030504040204" pitchFamily="34" charset="0"/>
                <a:cs typeface="Tahoma" panose="020B0604030504040204" pitchFamily="34" charset="0"/>
              </a:rPr>
              <a:t> πρόοδο της διδασκόμενης ύλης</a:t>
            </a:r>
            <a:r>
              <a:rPr lang="en-US" altLang="en-US" sz="2800" dirty="0">
                <a:latin typeface="Tahoma" panose="020B0604030504040204" pitchFamily="34" charset="0"/>
                <a:ea typeface="Tahoma" panose="020B0604030504040204" pitchFamily="34" charset="0"/>
                <a:cs typeface="Tahoma" panose="020B0604030504040204" pitchFamily="34" charset="0"/>
              </a:rPr>
              <a:t> σύμφωνα με τους ρυθμούς του μαθητή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buFont typeface="Wingdings" panose="05000000000000000000" pitchFamily="2" charset="2"/>
              <a:buChar char="ü"/>
            </a:pPr>
            <a:r>
              <a:rPr lang="el-GR" altLang="en-US" sz="2800" dirty="0">
                <a:latin typeface="Tahoma" panose="020B0604030504040204" pitchFamily="34" charset="0"/>
                <a:ea typeface="Tahoma" panose="020B0604030504040204" pitchFamily="34" charset="0"/>
                <a:cs typeface="Tahoma" panose="020B0604030504040204" pitchFamily="34" charset="0"/>
              </a:rPr>
              <a:t>Την άμεση επαλήθευση της απάντησης του μαθητή </a:t>
            </a:r>
          </a:p>
          <a:p>
            <a:pPr algn="just">
              <a:spcAft>
                <a:spcPts val="600"/>
              </a:spcAft>
              <a:buFont typeface="Wingdings" panose="05000000000000000000" pitchFamily="2" charset="2"/>
              <a:buChar char="ü"/>
            </a:pPr>
            <a:r>
              <a:rPr lang="el-GR" altLang="en-US" sz="2800" dirty="0">
                <a:latin typeface="Tahoma" panose="020B0604030504040204" pitchFamily="34" charset="0"/>
                <a:ea typeface="Tahoma" panose="020B0604030504040204" pitchFamily="34" charset="0"/>
                <a:cs typeface="Tahoma" panose="020B0604030504040204" pitchFamily="34" charset="0"/>
              </a:rPr>
              <a:t>Την ενίσχυση της σωστής απάντησης στην τιθέμενη ερώτηση </a:t>
            </a:r>
            <a:r>
              <a:rPr lang="en-US" altLang="en-US" sz="2800" dirty="0">
                <a:latin typeface="Tahoma" panose="020B0604030504040204" pitchFamily="34" charset="0"/>
                <a:ea typeface="Tahoma" panose="020B0604030504040204" pitchFamily="34" charset="0"/>
                <a:cs typeface="Tahoma" panose="020B0604030504040204" pitchFamily="34" charset="0"/>
              </a:rPr>
              <a:t>(π</a:t>
            </a:r>
            <a:r>
              <a:rPr lang="en-US" altLang="en-US" sz="2800" dirty="0" err="1">
                <a:latin typeface="Tahoma" panose="020B0604030504040204" pitchFamily="34" charset="0"/>
                <a:ea typeface="Tahoma" panose="020B0604030504040204" pitchFamily="34" charset="0"/>
                <a:cs typeface="Tahoma" panose="020B0604030504040204" pitchFamily="34" charset="0"/>
              </a:rPr>
              <a:t>ροσ</a:t>
            </a:r>
            <a:r>
              <a:rPr lang="en-US" altLang="en-US" sz="2800" dirty="0">
                <a:latin typeface="Tahoma" panose="020B0604030504040204" pitchFamily="34" charset="0"/>
                <a:ea typeface="Tahoma" panose="020B0604030504040204" pitchFamily="34" charset="0"/>
                <a:cs typeface="Tahoma" panose="020B0604030504040204" pitchFamily="34" charset="0"/>
              </a:rPr>
              <a:t>αρμογή) </a:t>
            </a:r>
            <a:endParaRPr lang="el-GR"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52BC5F2D-9AD0-488D-BD98-04974E2A784B}"/>
              </a:ext>
            </a:extLst>
          </p:cNvPr>
          <p:cNvSpPr>
            <a:spLocks noGrp="1"/>
          </p:cNvSpPr>
          <p:nvPr>
            <p:ph type="sldNum" sz="quarter" idx="12"/>
          </p:nvPr>
        </p:nvSpPr>
        <p:spPr/>
        <p:txBody>
          <a:bodyPr/>
          <a:lstStyle/>
          <a:p>
            <a:fld id="{25BA54BD-C84D-46CE-8B72-31BFB26ABA43}" type="slidenum">
              <a:rPr lang="en-US" smtClean="0"/>
              <a:t>36</a:t>
            </a:fld>
            <a:endParaRPr lang="en-US" dirty="0"/>
          </a:p>
        </p:txBody>
      </p:sp>
    </p:spTree>
    <p:extLst>
      <p:ext uri="{BB962C8B-B14F-4D97-AF65-F5344CB8AC3E}">
        <p14:creationId xmlns:p14="http://schemas.microsoft.com/office/powerpoint/2010/main" val="40576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034BC13-5BA7-42BA-A73B-F4BC5062A9AE}"/>
              </a:ext>
            </a:extLst>
          </p:cNvPr>
          <p:cNvSpPr>
            <a:spLocks noGrp="1" noChangeArrowheads="1"/>
          </p:cNvSpPr>
          <p:nvPr>
            <p:ph type="title"/>
          </p:nvPr>
        </p:nvSpPr>
        <p:spPr/>
        <p:txBody>
          <a:bodyPr/>
          <a:lstStyle/>
          <a:p>
            <a:pPr algn="ctr">
              <a:spcBef>
                <a:spcPts val="500"/>
              </a:spcBef>
              <a:spcAft>
                <a:spcPts val="500"/>
              </a:spcAft>
            </a:pPr>
            <a:r>
              <a:rPr lang="el-GR" altLang="en-US" dirty="0">
                <a:latin typeface="Tahoma" panose="020B0604030504040204" pitchFamily="34" charset="0"/>
                <a:ea typeface="Tahoma" panose="020B0604030504040204" pitchFamily="34" charset="0"/>
                <a:cs typeface="Tahoma" panose="020B0604030504040204" pitchFamily="34" charset="0"/>
              </a:rPr>
              <a:t>Δύο διαφορετικές απόψεις</a:t>
            </a:r>
          </a:p>
        </p:txBody>
      </p:sp>
      <p:sp>
        <p:nvSpPr>
          <p:cNvPr id="18435" name="Rectangle 3">
            <a:extLst>
              <a:ext uri="{FF2B5EF4-FFF2-40B4-BE49-F238E27FC236}">
                <a16:creationId xmlns:a16="http://schemas.microsoft.com/office/drawing/2014/main" id="{F7D94EC6-605C-4468-B7B1-0050874C0550}"/>
              </a:ext>
            </a:extLst>
          </p:cNvPr>
          <p:cNvSpPr>
            <a:spLocks noGrp="1" noChangeArrowheads="1"/>
          </p:cNvSpPr>
          <p:nvPr>
            <p:ph idx="1"/>
          </p:nvPr>
        </p:nvSpPr>
        <p:spPr>
          <a:xfrm>
            <a:off x="1141412" y="1981200"/>
            <a:ext cx="10515600" cy="4114800"/>
          </a:xfrm>
        </p:spPr>
        <p:txBody>
          <a:bodyPr>
            <a:normAutofit/>
          </a:bodyPr>
          <a:lstStyle/>
          <a:p>
            <a:pPr eaLnBrk="1" hangingPunct="1">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Η μέθοδος του B. </a:t>
            </a:r>
            <a:r>
              <a:rPr lang="el-GR" altLang="en-US" sz="2800" dirty="0" err="1">
                <a:latin typeface="Tahoma" panose="020B0604030504040204" pitchFamily="34" charset="0"/>
                <a:ea typeface="Tahoma" panose="020B0604030504040204" pitchFamily="34" charset="0"/>
                <a:cs typeface="Tahoma" panose="020B0604030504040204" pitchFamily="34" charset="0"/>
              </a:rPr>
              <a:t>Skinner</a:t>
            </a:r>
            <a:r>
              <a:rPr lang="el-GR" altLang="en-US" sz="2800" dirty="0">
                <a:latin typeface="Tahoma" panose="020B0604030504040204" pitchFamily="34" charset="0"/>
                <a:ea typeface="Tahoma" panose="020B0604030504040204" pitchFamily="34" charset="0"/>
                <a:cs typeface="Tahoma" panose="020B0604030504040204" pitchFamily="34" charset="0"/>
              </a:rPr>
              <a:t> πιστεύει ότι το πρόγραμμα πρέπει να είναι κατασκευασμένο με τέτοιο τρόπο ώστε να αποφεύγονται τα λάθη από τη μεριά του μαθητή.</a:t>
            </a:r>
          </a:p>
          <a:p>
            <a:pPr eaLnBrk="1" hangingPunct="1">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Η μέθοδος του N. </a:t>
            </a:r>
            <a:r>
              <a:rPr lang="el-GR" altLang="en-US" sz="2800" dirty="0" err="1">
                <a:latin typeface="Tahoma" panose="020B0604030504040204" pitchFamily="34" charset="0"/>
                <a:ea typeface="Tahoma" panose="020B0604030504040204" pitchFamily="34" charset="0"/>
                <a:cs typeface="Tahoma" panose="020B0604030504040204" pitchFamily="34" charset="0"/>
              </a:rPr>
              <a:t>Crowder</a:t>
            </a:r>
            <a:r>
              <a:rPr lang="el-GR" altLang="en-US" sz="2800" dirty="0">
                <a:latin typeface="Tahoma" panose="020B0604030504040204" pitchFamily="34" charset="0"/>
                <a:ea typeface="Tahoma" panose="020B0604030504040204" pitchFamily="34" charset="0"/>
                <a:cs typeface="Tahoma" panose="020B0604030504040204" pitchFamily="34" charset="0"/>
              </a:rPr>
              <a:t> πιστεύει ότι όταν ο μαθητής κάνει λάθος πρέπει να του παρέχονται περαιτέρω επεξηγήσεις.</a:t>
            </a:r>
          </a:p>
        </p:txBody>
      </p:sp>
      <p:sp>
        <p:nvSpPr>
          <p:cNvPr id="2" name="Slide Number Placeholder 1">
            <a:extLst>
              <a:ext uri="{FF2B5EF4-FFF2-40B4-BE49-F238E27FC236}">
                <a16:creationId xmlns:a16="http://schemas.microsoft.com/office/drawing/2014/main" id="{5F10A3A8-A653-4D82-B5ED-D66EDEF953D2}"/>
              </a:ext>
            </a:extLst>
          </p:cNvPr>
          <p:cNvSpPr>
            <a:spLocks noGrp="1"/>
          </p:cNvSpPr>
          <p:nvPr>
            <p:ph type="sldNum" sz="quarter" idx="12"/>
          </p:nvPr>
        </p:nvSpPr>
        <p:spPr/>
        <p:txBody>
          <a:bodyPr/>
          <a:lstStyle/>
          <a:p>
            <a:fld id="{25BA54BD-C84D-46CE-8B72-31BFB26ABA43}" type="slidenum">
              <a:rPr lang="en-US" smtClean="0"/>
              <a:t>37</a:t>
            </a:fld>
            <a:endParaRPr lang="en-US" dirty="0"/>
          </a:p>
        </p:txBody>
      </p:sp>
    </p:spTree>
    <p:extLst>
      <p:ext uri="{BB962C8B-B14F-4D97-AF65-F5344CB8AC3E}">
        <p14:creationId xmlns:p14="http://schemas.microsoft.com/office/powerpoint/2010/main" val="14321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84CC025-EE7B-4532-B87A-000AEA379B46}"/>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Παρακμή</a:t>
            </a:r>
            <a:r>
              <a:rPr lang="en-US" altLang="en-US" dirty="0">
                <a:latin typeface="Tahoma" panose="020B0604030504040204" pitchFamily="34" charset="0"/>
                <a:ea typeface="Tahoma" panose="020B0604030504040204" pitchFamily="34" charset="0"/>
                <a:cs typeface="Tahoma" panose="020B0604030504040204" pitchFamily="34" charset="0"/>
              </a:rPr>
              <a:t> </a:t>
            </a:r>
            <a:r>
              <a:rPr lang="el-GR" altLang="en-US" dirty="0">
                <a:latin typeface="Tahoma" panose="020B0604030504040204" pitchFamily="34" charset="0"/>
                <a:ea typeface="Tahoma" panose="020B0604030504040204" pitchFamily="34" charset="0"/>
                <a:cs typeface="Tahoma" panose="020B0604030504040204" pitchFamily="34" charset="0"/>
              </a:rPr>
              <a:t>του συμπεριφορισμού</a:t>
            </a:r>
          </a:p>
        </p:txBody>
      </p:sp>
      <p:sp>
        <p:nvSpPr>
          <p:cNvPr id="19459" name="Rectangle 3">
            <a:extLst>
              <a:ext uri="{FF2B5EF4-FFF2-40B4-BE49-F238E27FC236}">
                <a16:creationId xmlns:a16="http://schemas.microsoft.com/office/drawing/2014/main" id="{1AE8D62C-824E-4E58-A840-761A04E438AB}"/>
              </a:ext>
            </a:extLst>
          </p:cNvPr>
          <p:cNvSpPr>
            <a:spLocks noGrp="1" noChangeArrowheads="1"/>
          </p:cNvSpPr>
          <p:nvPr>
            <p:ph idx="1"/>
          </p:nvPr>
        </p:nvSpPr>
        <p:spPr>
          <a:xfrm>
            <a:off x="836612" y="1905000"/>
            <a:ext cx="10744200" cy="4267200"/>
          </a:xfrm>
        </p:spPr>
        <p:txBody>
          <a:bodyPr>
            <a:normAutofit/>
          </a:bodyPr>
          <a:lstStyle/>
          <a:p>
            <a:pPr>
              <a:lnSpc>
                <a:spcPct val="100000"/>
              </a:lnSpc>
              <a:spcBef>
                <a:spcPts val="0"/>
              </a:spcBef>
              <a:spcAft>
                <a:spcPts val="0"/>
              </a:spcAft>
            </a:pPr>
            <a:r>
              <a:rPr lang="el-GR" altLang="en-US" sz="3200" dirty="0">
                <a:latin typeface="Tahoma" panose="020B0604030504040204" pitchFamily="34" charset="0"/>
                <a:ea typeface="Tahoma" panose="020B0604030504040204" pitchFamily="34" charset="0"/>
                <a:cs typeface="Tahoma" panose="020B0604030504040204" pitchFamily="34" charset="0"/>
              </a:rPr>
              <a:t>Εμφάνιση της κλασσικής Διδασκαλίας</a:t>
            </a:r>
            <a:r>
              <a:rPr lang="en-US" altLang="en-US" sz="3200" dirty="0">
                <a:latin typeface="Tahoma" panose="020B0604030504040204" pitchFamily="34" charset="0"/>
                <a:ea typeface="Tahoma" panose="020B0604030504040204" pitchFamily="34" charset="0"/>
                <a:cs typeface="Tahoma" panose="020B0604030504040204" pitchFamily="34" charset="0"/>
              </a:rPr>
              <a:t> με τη Βοήθεια Υπολογιστή (Computer Assisted Instruction) </a:t>
            </a:r>
            <a:endParaRPr lang="el-GR" altLang="en-US" sz="3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endParaRPr lang="el-GR" altLang="en-US" sz="3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3200" dirty="0">
                <a:latin typeface="Tahoma" panose="020B0604030504040204" pitchFamily="34" charset="0"/>
                <a:ea typeface="Tahoma" panose="020B0604030504040204" pitchFamily="34" charset="0"/>
                <a:cs typeface="Tahoma" panose="020B0604030504040204" pitchFamily="34" charset="0"/>
              </a:rPr>
              <a:t>Στη στοιχειώδη μορφή της δεν ήταν παρά</a:t>
            </a:r>
            <a:r>
              <a:rPr lang="en-US" altLang="en-US" sz="3200" dirty="0">
                <a:latin typeface="Tahoma" panose="020B0604030504040204" pitchFamily="34" charset="0"/>
                <a:ea typeface="Tahoma" panose="020B0604030504040204" pitchFamily="34" charset="0"/>
                <a:cs typeface="Tahoma" panose="020B0604030504040204" pitchFamily="34" charset="0"/>
              </a:rPr>
              <a:t> η υπολογιστική υλοποίηση του προγραμματισμένου βιβλίου μέσω ερωτήσεων πολλαπλών επιλογών (multiple choice). </a:t>
            </a:r>
            <a:endParaRPr lang="el-GR"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00CC1ACA-038A-4B21-96D7-6DB724A53868}"/>
              </a:ext>
            </a:extLst>
          </p:cNvPr>
          <p:cNvSpPr>
            <a:spLocks noGrp="1"/>
          </p:cNvSpPr>
          <p:nvPr>
            <p:ph type="sldNum" sz="quarter" idx="12"/>
          </p:nvPr>
        </p:nvSpPr>
        <p:spPr/>
        <p:txBody>
          <a:bodyPr/>
          <a:lstStyle/>
          <a:p>
            <a:fld id="{25BA54BD-C84D-46CE-8B72-31BFB26ABA43}" type="slidenum">
              <a:rPr lang="en-US" smtClean="0"/>
              <a:t>38</a:t>
            </a:fld>
            <a:endParaRPr lang="en-US" dirty="0"/>
          </a:p>
        </p:txBody>
      </p:sp>
    </p:spTree>
    <p:extLst>
      <p:ext uri="{BB962C8B-B14F-4D97-AF65-F5344CB8AC3E}">
        <p14:creationId xmlns:p14="http://schemas.microsoft.com/office/powerpoint/2010/main" val="209314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803EB8C0-2550-4D86-BBE9-870A9DE4A4F9}"/>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Σύγχρονη εκδοχή</a:t>
            </a:r>
          </a:p>
        </p:txBody>
      </p:sp>
      <p:sp>
        <p:nvSpPr>
          <p:cNvPr id="20483" name="Rectangle 1027">
            <a:extLst>
              <a:ext uri="{FF2B5EF4-FFF2-40B4-BE49-F238E27FC236}">
                <a16:creationId xmlns:a16="http://schemas.microsoft.com/office/drawing/2014/main" id="{F6F135B5-E727-41DD-8BE4-EBCA8A65CC6A}"/>
              </a:ext>
            </a:extLst>
          </p:cNvPr>
          <p:cNvSpPr>
            <a:spLocks noGrp="1" noChangeArrowheads="1"/>
          </p:cNvSpPr>
          <p:nvPr>
            <p:ph idx="1"/>
          </p:nvPr>
        </p:nvSpPr>
        <p:spPr>
          <a:xfrm>
            <a:off x="1096994" y="1905000"/>
            <a:ext cx="10560018" cy="4267200"/>
          </a:xfrm>
        </p:spPr>
        <p:txBody>
          <a:bodyPr/>
          <a:lstStyle/>
          <a:p>
            <a:pPr marL="0" indent="0">
              <a:spcAft>
                <a:spcPts val="600"/>
              </a:spcAft>
              <a:buNone/>
            </a:pPr>
            <a:r>
              <a:rPr lang="el-GR" altLang="en-US" sz="3200" dirty="0">
                <a:latin typeface="Tahoma" panose="020B0604030504040204" pitchFamily="34" charset="0"/>
                <a:ea typeface="Tahoma" panose="020B0604030504040204" pitchFamily="34" charset="0"/>
                <a:cs typeface="Tahoma" panose="020B0604030504040204" pitchFamily="34" charset="0"/>
              </a:rPr>
              <a:t>Τ</a:t>
            </a:r>
            <a:r>
              <a:rPr lang="en-US" altLang="en-US" sz="3200" dirty="0">
                <a:latin typeface="Tahoma" panose="020B0604030504040204" pitchFamily="34" charset="0"/>
                <a:ea typeface="Tahoma" panose="020B0604030504040204" pitchFamily="34" charset="0"/>
                <a:cs typeface="Tahoma" panose="020B0604030504040204" pitchFamily="34" charset="0"/>
              </a:rPr>
              <a:t>α </a:t>
            </a:r>
            <a:r>
              <a:rPr lang="el-GR" altLang="en-US" sz="3200" dirty="0">
                <a:latin typeface="Tahoma" panose="020B0604030504040204" pitchFamily="34" charset="0"/>
                <a:ea typeface="Tahoma" panose="020B0604030504040204" pitchFamily="34" charset="0"/>
                <a:cs typeface="Tahoma" panose="020B0604030504040204" pitchFamily="34" charset="0"/>
              </a:rPr>
              <a:t>προγράμματα</a:t>
            </a:r>
            <a:r>
              <a:rPr lang="en-US" altLang="en-US" sz="3200" dirty="0">
                <a:latin typeface="Tahoma" panose="020B0604030504040204" pitchFamily="34" charset="0"/>
                <a:ea typeface="Tahoma" panose="020B0604030504040204" pitchFamily="34" charset="0"/>
                <a:cs typeface="Tahoma" panose="020B0604030504040204" pitchFamily="34" charset="0"/>
              </a:rPr>
              <a:t> Διδασκαλίας με τη Βοήθεια Υπολογιστή σχεδιάζονται σύμφωνα με το Μοντέλο του διδακτικού σχεδιασμού (Instructional Design) </a:t>
            </a:r>
          </a:p>
          <a:p>
            <a:pPr marL="0" indent="0" eaLnBrk="1" hangingPunct="1">
              <a:buNone/>
            </a:pPr>
            <a:r>
              <a:rPr lang="el-GR" altLang="en-US" sz="3200" dirty="0">
                <a:latin typeface="Tahoma" panose="020B0604030504040204" pitchFamily="34" charset="0"/>
                <a:ea typeface="Tahoma" panose="020B0604030504040204" pitchFamily="34" charset="0"/>
                <a:cs typeface="Tahoma" panose="020B0604030504040204" pitchFamily="34" charset="0"/>
              </a:rPr>
              <a:t>Το μοντέλο του Διδακτικού </a:t>
            </a:r>
            <a:r>
              <a:rPr lang="en-US" altLang="en-US" sz="3200" dirty="0" err="1">
                <a:latin typeface="Tahoma" panose="020B0604030504040204" pitchFamily="34" charset="0"/>
                <a:ea typeface="Tahoma" panose="020B0604030504040204" pitchFamily="34" charset="0"/>
                <a:cs typeface="Tahoma" panose="020B0604030504040204" pitchFamily="34" charset="0"/>
              </a:rPr>
              <a:t>Σχεδι</a:t>
            </a:r>
            <a:r>
              <a:rPr lang="en-US" altLang="en-US" sz="3200" dirty="0">
                <a:latin typeface="Tahoma" panose="020B0604030504040204" pitchFamily="34" charset="0"/>
                <a:ea typeface="Tahoma" panose="020B0604030504040204" pitchFamily="34" charset="0"/>
                <a:cs typeface="Tahoma" panose="020B0604030504040204" pitchFamily="34" charset="0"/>
              </a:rPr>
              <a:t>ασμού </a:t>
            </a:r>
            <a:r>
              <a:rPr lang="el-GR" altLang="en-US" sz="3200" dirty="0">
                <a:latin typeface="Tahoma" panose="020B0604030504040204" pitchFamily="34" charset="0"/>
                <a:ea typeface="Tahoma" panose="020B0604030504040204" pitchFamily="34" charset="0"/>
                <a:cs typeface="Tahoma" panose="020B0604030504040204" pitchFamily="34" charset="0"/>
              </a:rPr>
              <a:t>(</a:t>
            </a:r>
            <a:r>
              <a:rPr lang="en-US" altLang="en-US" sz="3200" dirty="0">
                <a:latin typeface="Tahoma" panose="020B0604030504040204" pitchFamily="34" charset="0"/>
                <a:ea typeface="Tahoma" panose="020B0604030504040204" pitchFamily="34" charset="0"/>
                <a:cs typeface="Tahoma" panose="020B0604030504040204" pitchFamily="34" charset="0"/>
              </a:rPr>
              <a:t>G</a:t>
            </a:r>
            <a:r>
              <a:rPr lang="fr-FR" altLang="en-US" sz="3200" dirty="0" err="1">
                <a:latin typeface="Tahoma" panose="020B0604030504040204" pitchFamily="34" charset="0"/>
                <a:ea typeface="Tahoma" panose="020B0604030504040204" pitchFamily="34" charset="0"/>
                <a:cs typeface="Tahoma" panose="020B0604030504040204" pitchFamily="34" charset="0"/>
              </a:rPr>
              <a:t>agné</a:t>
            </a:r>
            <a:r>
              <a:rPr lang="el-GR" altLang="en-US" sz="3200" dirty="0">
                <a:latin typeface="Tahoma" panose="020B0604030504040204" pitchFamily="34" charset="0"/>
                <a:ea typeface="Tahoma" panose="020B0604030504040204" pitchFamily="34" charset="0"/>
                <a:cs typeface="Tahoma" panose="020B0604030504040204" pitchFamily="34" charset="0"/>
              </a:rPr>
              <a:t>)</a:t>
            </a:r>
          </a:p>
          <a:p>
            <a:pPr eaLnBrk="1" hangingPunct="1"/>
            <a:endParaRPr lang="en-US" altLang="en-US" dirty="0"/>
          </a:p>
        </p:txBody>
      </p:sp>
      <p:sp>
        <p:nvSpPr>
          <p:cNvPr id="2" name="Slide Number Placeholder 1">
            <a:extLst>
              <a:ext uri="{FF2B5EF4-FFF2-40B4-BE49-F238E27FC236}">
                <a16:creationId xmlns:a16="http://schemas.microsoft.com/office/drawing/2014/main" id="{E6434E16-AB82-45A6-ACD9-7FC8939F9F88}"/>
              </a:ext>
            </a:extLst>
          </p:cNvPr>
          <p:cNvSpPr>
            <a:spLocks noGrp="1"/>
          </p:cNvSpPr>
          <p:nvPr>
            <p:ph type="sldNum" sz="quarter" idx="12"/>
          </p:nvPr>
        </p:nvSpPr>
        <p:spPr/>
        <p:txBody>
          <a:bodyPr/>
          <a:lstStyle/>
          <a:p>
            <a:fld id="{25BA54BD-C84D-46CE-8B72-31BFB26ABA43}" type="slidenum">
              <a:rPr lang="en-US" smtClean="0"/>
              <a:t>39</a:t>
            </a:fld>
            <a:endParaRPr lang="en-US" dirty="0"/>
          </a:p>
        </p:txBody>
      </p:sp>
    </p:spTree>
    <p:extLst>
      <p:ext uri="{BB962C8B-B14F-4D97-AF65-F5344CB8AC3E}">
        <p14:creationId xmlns:p14="http://schemas.microsoft.com/office/powerpoint/2010/main" val="960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5AE283-B2BD-4953-9C9A-1AC23D2BF6D4}"/>
              </a:ext>
            </a:extLst>
          </p:cNvPr>
          <p:cNvSpPr>
            <a:spLocks noGrp="1" noChangeArrowheads="1"/>
          </p:cNvSpPr>
          <p:nvPr>
            <p:ph type="title"/>
          </p:nvPr>
        </p:nvSpPr>
        <p:spPr>
          <a:xfrm>
            <a:off x="569912" y="533400"/>
            <a:ext cx="11049000" cy="1020762"/>
          </a:xfrm>
        </p:spPr>
        <p:txBody>
          <a:bodyPr>
            <a:normAutofit fontScale="90000"/>
          </a:bodyPr>
          <a:lstStyle/>
          <a:p>
            <a:pPr algn="ctr">
              <a:spcAft>
                <a:spcPts val="600"/>
              </a:spcAft>
            </a:pPr>
            <a:r>
              <a:rPr lang="el-GR" altLang="en-US" b="1" dirty="0">
                <a:latin typeface="Tahoma" panose="020B0604030504040204" pitchFamily="34" charset="0"/>
                <a:ea typeface="Tahoma" panose="020B0604030504040204" pitchFamily="34" charset="0"/>
                <a:cs typeface="Tahoma" panose="020B0604030504040204" pitchFamily="34" charset="0"/>
              </a:rPr>
              <a:t>Οι </a:t>
            </a:r>
            <a:r>
              <a:rPr lang="el-GR" altLang="en-US" b="1" dirty="0" err="1">
                <a:latin typeface="Tahoma" panose="020B0604030504040204" pitchFamily="34" charset="0"/>
                <a:ea typeface="Tahoma" panose="020B0604030504040204" pitchFamily="34" charset="0"/>
                <a:cs typeface="Tahoma" panose="020B0604030504040204" pitchFamily="34" charset="0"/>
              </a:rPr>
              <a:t>οικοδομητιστικές</a:t>
            </a:r>
            <a:r>
              <a:rPr lang="el-GR" altLang="en-US" b="1" dirty="0">
                <a:latin typeface="Tahoma" panose="020B0604030504040204" pitchFamily="34" charset="0"/>
                <a:ea typeface="Tahoma" panose="020B0604030504040204" pitchFamily="34" charset="0"/>
                <a:cs typeface="Tahoma" panose="020B0604030504040204" pitchFamily="34" charset="0"/>
              </a:rPr>
              <a:t> (γνωστικές) προσεγγίσεις </a:t>
            </a:r>
          </a:p>
        </p:txBody>
      </p:sp>
      <p:sp>
        <p:nvSpPr>
          <p:cNvPr id="6147" name="Rectangle 3">
            <a:extLst>
              <a:ext uri="{FF2B5EF4-FFF2-40B4-BE49-F238E27FC236}">
                <a16:creationId xmlns:a16="http://schemas.microsoft.com/office/drawing/2014/main" id="{174B2A82-41EE-4D6C-9C7D-95B380531B5A}"/>
              </a:ext>
            </a:extLst>
          </p:cNvPr>
          <p:cNvSpPr>
            <a:spLocks noGrp="1" noChangeArrowheads="1"/>
          </p:cNvSpPr>
          <p:nvPr>
            <p:ph idx="1"/>
          </p:nvPr>
        </p:nvSpPr>
        <p:spPr>
          <a:xfrm>
            <a:off x="912812" y="2017713"/>
            <a:ext cx="10439400" cy="4114800"/>
          </a:xfrm>
        </p:spPr>
        <p:txBody>
          <a:bodyPr>
            <a:normAutofit/>
          </a:bodyPr>
          <a:lstStyle/>
          <a:p>
            <a:pPr>
              <a:spcAft>
                <a:spcPts val="600"/>
              </a:spcAft>
            </a:pPr>
            <a:r>
              <a:rPr lang="el-GR" altLang="en-US" sz="2400" dirty="0">
                <a:latin typeface="Tahoma" panose="020B0604030504040204" pitchFamily="34" charset="0"/>
                <a:ea typeface="Tahoma" panose="020B0604030504040204" pitchFamily="34" charset="0"/>
                <a:cs typeface="Tahoma" panose="020B0604030504040204" pitchFamily="34" charset="0"/>
              </a:rPr>
              <a:t>Αναγνωρίζουν ότι τα παιδιά, πριν ακόμα πάνε στο σχολείο, διαθέτουν γνώσεις και αυτό που χρειάζεται είναι να βοηθηθούν ώστε να οικοδομήσουν νέες γνώσεις πάνω σε αυτές που ήδη κατέχουν. </a:t>
            </a:r>
          </a:p>
          <a:p>
            <a:pPr>
              <a:spcAft>
                <a:spcPts val="600"/>
              </a:spcAft>
            </a:pPr>
            <a:r>
              <a:rPr lang="el-GR" altLang="en-US" sz="2400" dirty="0">
                <a:latin typeface="Tahoma" panose="020B0604030504040204" pitchFamily="34" charset="0"/>
                <a:ea typeface="Tahoma" panose="020B0604030504040204" pitchFamily="34" charset="0"/>
                <a:cs typeface="Tahoma" panose="020B0604030504040204" pitchFamily="34" charset="0"/>
              </a:rPr>
              <a:t>Τα παιδιά, κάτω από αυτό το πρίσμα, συμμετέχουν ενεργά στην οικοδόμηση των γνώσεων τους. </a:t>
            </a:r>
          </a:p>
          <a:p>
            <a:pPr>
              <a:spcAft>
                <a:spcPts val="600"/>
              </a:spcAft>
            </a:pPr>
            <a:r>
              <a:rPr lang="el-GR" altLang="en-US" sz="2400" dirty="0">
                <a:latin typeface="Tahoma" panose="020B0604030504040204" pitchFamily="34" charset="0"/>
                <a:ea typeface="Tahoma" panose="020B0604030504040204" pitchFamily="34" charset="0"/>
                <a:cs typeface="Tahoma" panose="020B0604030504040204" pitchFamily="34" charset="0"/>
              </a:rPr>
              <a:t>Το πλαίσιο αυτό οδηγεί στην άποψη ότι η εκπαίδευση πρέπει να έχει ως κύριο σκοπό να βοηθήσει τους μαθητές να γεφυρώσουν το χάσμα ανάμεσα στις άτυπες και τις τυπικές γνώσεις τους. </a:t>
            </a:r>
          </a:p>
        </p:txBody>
      </p:sp>
      <p:sp>
        <p:nvSpPr>
          <p:cNvPr id="2" name="Slide Number Placeholder 1">
            <a:extLst>
              <a:ext uri="{FF2B5EF4-FFF2-40B4-BE49-F238E27FC236}">
                <a16:creationId xmlns:a16="http://schemas.microsoft.com/office/drawing/2014/main" id="{A58D652B-9CF7-4F73-B64B-3CA9ADBFB0D4}"/>
              </a:ext>
            </a:extLst>
          </p:cNvPr>
          <p:cNvSpPr>
            <a:spLocks noGrp="1"/>
          </p:cNvSpPr>
          <p:nvPr>
            <p:ph type="sldNum" sz="quarter" idx="12"/>
          </p:nvPr>
        </p:nvSpPr>
        <p:spPr/>
        <p:txBody>
          <a:bodyPr/>
          <a:lstStyle/>
          <a:p>
            <a:fld id="{25BA54BD-C84D-46CE-8B72-31BFB26ABA43}" type="slidenum">
              <a:rPr lang="en-US" smtClean="0"/>
              <a:t>4</a:t>
            </a:fld>
            <a:endParaRPr lang="en-US" dirty="0"/>
          </a:p>
        </p:txBody>
      </p:sp>
    </p:spTree>
    <p:extLst>
      <p:ext uri="{BB962C8B-B14F-4D97-AF65-F5344CB8AC3E}">
        <p14:creationId xmlns:p14="http://schemas.microsoft.com/office/powerpoint/2010/main" val="167268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F867D6-3819-46E2-BC3D-0DCCBC9AF560}"/>
              </a:ext>
            </a:extLst>
          </p:cNvPr>
          <p:cNvSpPr>
            <a:spLocks noGrp="1" noChangeArrowheads="1"/>
          </p:cNvSpPr>
          <p:nvPr>
            <p:ph type="title"/>
          </p:nvPr>
        </p:nvSpPr>
        <p:spPr/>
        <p:txBody>
          <a:bodyPr>
            <a:normAutofit/>
          </a:bodyPr>
          <a:lstStyle/>
          <a:p>
            <a:pPr algn="ctr">
              <a:spcAft>
                <a:spcPts val="600"/>
              </a:spcAft>
            </a:pPr>
            <a:r>
              <a:rPr lang="el-GR" altLang="en-US" sz="4000" b="1" dirty="0">
                <a:latin typeface="Tahoma" panose="020B0604030504040204" pitchFamily="34" charset="0"/>
                <a:ea typeface="Tahoma" panose="020B0604030504040204" pitchFamily="34" charset="0"/>
                <a:cs typeface="Tahoma" panose="020B0604030504040204" pitchFamily="34" charset="0"/>
              </a:rPr>
              <a:t>Το μοντέλο του Διδακτικού </a:t>
            </a:r>
            <a:r>
              <a:rPr lang="en-US" altLang="en-US" sz="4000" b="1" dirty="0" err="1">
                <a:latin typeface="Tahoma" panose="020B0604030504040204" pitchFamily="34" charset="0"/>
                <a:ea typeface="Tahoma" panose="020B0604030504040204" pitchFamily="34" charset="0"/>
                <a:cs typeface="Tahoma" panose="020B0604030504040204" pitchFamily="34" charset="0"/>
              </a:rPr>
              <a:t>Σχεδι</a:t>
            </a:r>
            <a:r>
              <a:rPr lang="en-US" altLang="en-US" sz="4000" b="1" dirty="0">
                <a:latin typeface="Tahoma" panose="020B0604030504040204" pitchFamily="34" charset="0"/>
                <a:ea typeface="Tahoma" panose="020B0604030504040204" pitchFamily="34" charset="0"/>
                <a:cs typeface="Tahoma" panose="020B0604030504040204" pitchFamily="34" charset="0"/>
              </a:rPr>
              <a:t>ασμού </a:t>
            </a:r>
            <a:endParaRPr lang="el-GR" alt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21507" name="Rectangle 3">
            <a:extLst>
              <a:ext uri="{FF2B5EF4-FFF2-40B4-BE49-F238E27FC236}">
                <a16:creationId xmlns:a16="http://schemas.microsoft.com/office/drawing/2014/main" id="{9BA17AD6-21ED-4620-9DDE-622943CA2244}"/>
              </a:ext>
            </a:extLst>
          </p:cNvPr>
          <p:cNvSpPr>
            <a:spLocks noGrp="1" noChangeArrowheads="1"/>
          </p:cNvSpPr>
          <p:nvPr>
            <p:ph idx="1"/>
          </p:nvPr>
        </p:nvSpPr>
        <p:spPr>
          <a:xfrm>
            <a:off x="1096994" y="2133600"/>
            <a:ext cx="10055781" cy="4038600"/>
          </a:xfrm>
        </p:spPr>
        <p:txBody>
          <a:bodyPr>
            <a:normAutofit/>
          </a:bodyPr>
          <a:lstStyle/>
          <a:p>
            <a:pPr algn="just">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Μ</a:t>
            </a:r>
            <a:r>
              <a:rPr lang="en-US" altLang="en-US" sz="2800" dirty="0">
                <a:latin typeface="Tahoma" panose="020B0604030504040204" pitchFamily="34" charset="0"/>
                <a:ea typeface="Tahoma" panose="020B0604030504040204" pitchFamily="34" charset="0"/>
                <a:cs typeface="Tahoma" panose="020B0604030504040204" pitchFamily="34" charset="0"/>
              </a:rPr>
              <a:t>ια </a:t>
            </a:r>
            <a:r>
              <a:rPr lang="el-GR" altLang="en-US" sz="2800" dirty="0">
                <a:latin typeface="Tahoma" panose="020B0604030504040204" pitchFamily="34" charset="0"/>
                <a:ea typeface="Tahoma" panose="020B0604030504040204" pitchFamily="34" charset="0"/>
                <a:cs typeface="Tahoma" panose="020B0604030504040204" pitchFamily="34" charset="0"/>
              </a:rPr>
              <a:t>συστηματική</a:t>
            </a:r>
            <a:r>
              <a:rPr lang="en-US" altLang="en-US" sz="2800" dirty="0">
                <a:latin typeface="Tahoma" panose="020B0604030504040204" pitchFamily="34" charset="0"/>
                <a:ea typeface="Tahoma" panose="020B0604030504040204" pitchFamily="34" charset="0"/>
                <a:cs typeface="Tahoma" panose="020B0604030504040204" pitchFamily="34" charset="0"/>
              </a:rPr>
              <a:t> και δομημένη προσέγγιση για το σχεδιασμό διδακτικών συστημάτων με υπολογιστή </a:t>
            </a: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Συνεπής</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altLang="en-US" sz="2800" dirty="0">
                <a:latin typeface="Tahoma" panose="020B0604030504040204" pitchFamily="34" charset="0"/>
                <a:ea typeface="Tahoma" panose="020B0604030504040204" pitchFamily="34" charset="0"/>
                <a:cs typeface="Tahoma" panose="020B0604030504040204" pitchFamily="34" charset="0"/>
              </a:rPr>
              <a:t>στρατηγική</a:t>
            </a:r>
            <a:r>
              <a:rPr lang="en-US" altLang="en-US" sz="2800" dirty="0">
                <a:latin typeface="Tahoma" panose="020B0604030504040204" pitchFamily="34" charset="0"/>
                <a:ea typeface="Tahoma" panose="020B0604030504040204" pitchFamily="34" charset="0"/>
                <a:cs typeface="Tahoma" panose="020B0604030504040204" pitchFamily="34" charset="0"/>
              </a:rPr>
              <a:t> στο σχεδιασμό μαθησιακών περιβαλλόντων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Στηρίζεται</a:t>
            </a:r>
            <a:r>
              <a:rPr lang="en-US" altLang="en-US" sz="2800" dirty="0">
                <a:latin typeface="Tahoma" panose="020B0604030504040204" pitchFamily="34" charset="0"/>
                <a:ea typeface="Tahoma" panose="020B0604030504040204" pitchFamily="34" charset="0"/>
                <a:cs typeface="Tahoma" panose="020B0604030504040204" pitchFamily="34" charset="0"/>
              </a:rPr>
              <a:t> στις προσεγγίσεις των B. F. Skinner και R. </a:t>
            </a:r>
            <a:r>
              <a:rPr lang="en-US" altLang="en-US" sz="2800" dirty="0" err="1">
                <a:latin typeface="Tahoma" panose="020B0604030504040204" pitchFamily="34" charset="0"/>
                <a:ea typeface="Tahoma" panose="020B0604030504040204" pitchFamily="34" charset="0"/>
                <a:cs typeface="Tahoma" panose="020B0604030504040204" pitchFamily="34" charset="0"/>
              </a:rPr>
              <a:t>Gagné</a:t>
            </a:r>
            <a:r>
              <a:rPr lang="en-US" altLang="en-US" sz="2800" dirty="0">
                <a:latin typeface="Tahoma" panose="020B0604030504040204" pitchFamily="34" charset="0"/>
                <a:ea typeface="Tahoma" panose="020B0604030504040204" pitchFamily="34" charset="0"/>
                <a:cs typeface="Tahoma" panose="020B0604030504040204" pitchFamily="34" charset="0"/>
              </a:rPr>
              <a:t> </a:t>
            </a:r>
            <a:endParaRPr lang="el-GR"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CA1678C2-5398-48A9-8CF0-5E93DAE57ECA}"/>
              </a:ext>
            </a:extLst>
          </p:cNvPr>
          <p:cNvSpPr>
            <a:spLocks noGrp="1"/>
          </p:cNvSpPr>
          <p:nvPr>
            <p:ph type="sldNum" sz="quarter" idx="12"/>
          </p:nvPr>
        </p:nvSpPr>
        <p:spPr/>
        <p:txBody>
          <a:bodyPr/>
          <a:lstStyle/>
          <a:p>
            <a:fld id="{25BA54BD-C84D-46CE-8B72-31BFB26ABA43}" type="slidenum">
              <a:rPr lang="en-US" smtClean="0"/>
              <a:t>40</a:t>
            </a:fld>
            <a:endParaRPr lang="en-US" dirty="0"/>
          </a:p>
        </p:txBody>
      </p:sp>
    </p:spTree>
    <p:extLst>
      <p:ext uri="{BB962C8B-B14F-4D97-AF65-F5344CB8AC3E}">
        <p14:creationId xmlns:p14="http://schemas.microsoft.com/office/powerpoint/2010/main" val="23150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FF92070-56AD-43A0-99E2-E59B1BD78C29}"/>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Θεωρία του </a:t>
            </a:r>
            <a:r>
              <a:rPr lang="en-US" altLang="en-US" dirty="0" err="1">
                <a:latin typeface="Tahoma" panose="020B0604030504040204" pitchFamily="34" charset="0"/>
                <a:ea typeface="Tahoma" panose="020B0604030504040204" pitchFamily="34" charset="0"/>
                <a:cs typeface="Tahoma" panose="020B0604030504040204" pitchFamily="34" charset="0"/>
              </a:rPr>
              <a:t>Gagné</a:t>
            </a:r>
            <a:endParaRPr lang="el-GR" altLang="en-US" dirty="0">
              <a:latin typeface="Tahoma" panose="020B0604030504040204" pitchFamily="34" charset="0"/>
              <a:ea typeface="Tahoma" panose="020B0604030504040204" pitchFamily="34" charset="0"/>
              <a:cs typeface="Tahoma" panose="020B0604030504040204" pitchFamily="34" charset="0"/>
            </a:endParaRPr>
          </a:p>
        </p:txBody>
      </p:sp>
      <p:sp>
        <p:nvSpPr>
          <p:cNvPr id="22531" name="Rectangle 3">
            <a:extLst>
              <a:ext uri="{FF2B5EF4-FFF2-40B4-BE49-F238E27FC236}">
                <a16:creationId xmlns:a16="http://schemas.microsoft.com/office/drawing/2014/main" id="{894EE8BE-9447-459C-9B3D-B30A21B691D4}"/>
              </a:ext>
            </a:extLst>
          </p:cNvPr>
          <p:cNvSpPr>
            <a:spLocks noGrp="1" noChangeArrowheads="1"/>
          </p:cNvSpPr>
          <p:nvPr>
            <p:ph idx="1"/>
          </p:nvPr>
        </p:nvSpPr>
        <p:spPr>
          <a:xfrm>
            <a:off x="1217612" y="1905000"/>
            <a:ext cx="9935163" cy="4267200"/>
          </a:xfrm>
        </p:spPr>
        <p:txBody>
          <a:bodyPr>
            <a:normAutofit/>
          </a:bodyPr>
          <a:lstStyle/>
          <a:p>
            <a:pPr>
              <a:lnSpc>
                <a:spcPct val="100000"/>
              </a:lnSpc>
              <a:spcBef>
                <a:spcPts val="0"/>
              </a:spcBef>
              <a:spcAft>
                <a:spcPts val="0"/>
              </a:spcAft>
            </a:pPr>
            <a:r>
              <a:rPr lang="el-GR" altLang="en-US" sz="3200" dirty="0">
                <a:latin typeface="Tahoma" panose="020B0604030504040204" pitchFamily="34" charset="0"/>
                <a:ea typeface="Tahoma" panose="020B0604030504040204" pitchFamily="34" charset="0"/>
                <a:cs typeface="Tahoma" panose="020B0604030504040204" pitchFamily="34" charset="0"/>
              </a:rPr>
              <a:t>Γνωστικός ψυχολόγος</a:t>
            </a:r>
          </a:p>
          <a:p>
            <a:pPr>
              <a:lnSpc>
                <a:spcPct val="100000"/>
              </a:lnSpc>
              <a:spcBef>
                <a:spcPts val="0"/>
              </a:spcBef>
              <a:spcAft>
                <a:spcPts val="0"/>
              </a:spcAft>
            </a:pPr>
            <a:endParaRPr lang="el-GR" altLang="en-US" sz="3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3200" dirty="0">
                <a:latin typeface="Tahoma" panose="020B0604030504040204" pitchFamily="34" charset="0"/>
                <a:ea typeface="Tahoma" panose="020B0604030504040204" pitchFamily="34" charset="0"/>
                <a:cs typeface="Tahoma" panose="020B0604030504040204" pitchFamily="34" charset="0"/>
              </a:rPr>
              <a:t>Α</a:t>
            </a:r>
            <a:r>
              <a:rPr lang="en-US" altLang="en-US" sz="3200" dirty="0" err="1">
                <a:latin typeface="Tahoma" panose="020B0604030504040204" pitchFamily="34" charset="0"/>
                <a:ea typeface="Tahoma" panose="020B0604030504040204" pitchFamily="34" charset="0"/>
                <a:cs typeface="Tahoma" panose="020B0604030504040204" pitchFamily="34" charset="0"/>
              </a:rPr>
              <a:t>σχολήθηκε</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με</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τη</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συστημ</a:t>
            </a:r>
            <a:r>
              <a:rPr lang="en-US" altLang="en-US" sz="3200" dirty="0">
                <a:latin typeface="Tahoma" panose="020B0604030504040204" pitchFamily="34" charset="0"/>
                <a:ea typeface="Tahoma" panose="020B0604030504040204" pitchFamily="34" charset="0"/>
                <a:cs typeface="Tahoma" panose="020B0604030504040204" pitchFamily="34" charset="0"/>
              </a:rPr>
              <a:t>ατική περιγραφή των διαφόρων τύπων σχολικής μάθησης, τους συνακόλουθους διδακτικούς στόχους και τους τρόπους με τους οποίους μπορούν να επιτευχθούν</a:t>
            </a:r>
            <a:endParaRPr lang="el-GR"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AD311808-8EAD-4B46-BC0A-39A7F1D3016D}"/>
              </a:ext>
            </a:extLst>
          </p:cNvPr>
          <p:cNvSpPr>
            <a:spLocks noGrp="1"/>
          </p:cNvSpPr>
          <p:nvPr>
            <p:ph type="sldNum" sz="quarter" idx="12"/>
          </p:nvPr>
        </p:nvSpPr>
        <p:spPr/>
        <p:txBody>
          <a:bodyPr/>
          <a:lstStyle/>
          <a:p>
            <a:fld id="{25BA54BD-C84D-46CE-8B72-31BFB26ABA43}" type="slidenum">
              <a:rPr lang="en-US" smtClean="0"/>
              <a:t>41</a:t>
            </a:fld>
            <a:endParaRPr lang="en-US" dirty="0"/>
          </a:p>
        </p:txBody>
      </p:sp>
    </p:spTree>
    <p:extLst>
      <p:ext uri="{BB962C8B-B14F-4D97-AF65-F5344CB8AC3E}">
        <p14:creationId xmlns:p14="http://schemas.microsoft.com/office/powerpoint/2010/main" val="31019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70AEE2A-CCE3-4163-9CC0-5667E988167A}"/>
              </a:ext>
            </a:extLst>
          </p:cNvPr>
          <p:cNvSpPr>
            <a:spLocks noGrp="1" noChangeArrowheads="1"/>
          </p:cNvSpPr>
          <p:nvPr>
            <p:ph type="title"/>
          </p:nvPr>
        </p:nvSpPr>
        <p:spPr/>
        <p:txBody>
          <a:bodyPr/>
          <a:lstStyle/>
          <a:p>
            <a:pPr algn="ctr">
              <a:spcAft>
                <a:spcPts val="600"/>
              </a:spcAft>
            </a:pPr>
            <a:r>
              <a:rPr lang="en-US" altLang="en-US" dirty="0" err="1">
                <a:latin typeface="Tahoma" panose="020B0604030504040204" pitchFamily="34" charset="0"/>
                <a:ea typeface="Tahoma" panose="020B0604030504040204" pitchFamily="34" charset="0"/>
                <a:cs typeface="Tahoma" panose="020B0604030504040204" pitchFamily="34" charset="0"/>
              </a:rPr>
              <a:t>Τρί</a:t>
            </a:r>
            <a:r>
              <a:rPr lang="en-US" altLang="en-US" dirty="0">
                <a:latin typeface="Tahoma" panose="020B0604030504040204" pitchFamily="34" charset="0"/>
                <a:ea typeface="Tahoma" panose="020B0604030504040204" pitchFamily="34" charset="0"/>
                <a:cs typeface="Tahoma" panose="020B0604030504040204" pitchFamily="34" charset="0"/>
              </a:rPr>
              <a:t>α κύρια στάδια </a:t>
            </a:r>
            <a:endParaRPr lang="el-GR" altLang="en-US" dirty="0">
              <a:latin typeface="Tahoma" panose="020B0604030504040204" pitchFamily="34" charset="0"/>
              <a:ea typeface="Tahoma" panose="020B0604030504040204" pitchFamily="34" charset="0"/>
              <a:cs typeface="Tahoma" panose="020B0604030504040204" pitchFamily="34" charset="0"/>
            </a:endParaRPr>
          </a:p>
        </p:txBody>
      </p:sp>
      <p:sp>
        <p:nvSpPr>
          <p:cNvPr id="23555" name="Rectangle 3">
            <a:extLst>
              <a:ext uri="{FF2B5EF4-FFF2-40B4-BE49-F238E27FC236}">
                <a16:creationId xmlns:a16="http://schemas.microsoft.com/office/drawing/2014/main" id="{34C45700-1856-408C-8FFB-2EA05261B425}"/>
              </a:ext>
            </a:extLst>
          </p:cNvPr>
          <p:cNvSpPr>
            <a:spLocks noGrp="1" noChangeArrowheads="1"/>
          </p:cNvSpPr>
          <p:nvPr>
            <p:ph idx="1"/>
          </p:nvPr>
        </p:nvSpPr>
        <p:spPr>
          <a:xfrm>
            <a:off x="1096994" y="1905000"/>
            <a:ext cx="10055781" cy="4267200"/>
          </a:xfrm>
        </p:spPr>
        <p:txBody>
          <a:bodyPr>
            <a:normAutofit/>
          </a:bodyPr>
          <a:lstStyle/>
          <a:p>
            <a:pPr>
              <a:lnSpc>
                <a:spcPct val="100000"/>
              </a:lnSpc>
              <a:spcBef>
                <a:spcPts val="0"/>
              </a:spcBef>
              <a:spcAft>
                <a:spcPts val="0"/>
              </a:spcAft>
            </a:pPr>
            <a:r>
              <a:rPr lang="en-US" altLang="en-US" sz="2800" b="1" dirty="0" err="1">
                <a:latin typeface="Tahoma" panose="020B0604030504040204" pitchFamily="34" charset="0"/>
                <a:ea typeface="Tahoma" panose="020B0604030504040204" pitchFamily="34" charset="0"/>
                <a:cs typeface="Tahoma" panose="020B0604030504040204" pitchFamily="34" charset="0"/>
              </a:rPr>
              <a:t>Αξιολόγηση</a:t>
            </a:r>
            <a:r>
              <a:rPr lang="en-US" altLang="en-US" sz="2800" b="1" dirty="0">
                <a:latin typeface="Tahoma" panose="020B0604030504040204" pitchFamily="34" charset="0"/>
                <a:ea typeface="Tahoma" panose="020B0604030504040204" pitchFamily="34" charset="0"/>
                <a:cs typeface="Tahoma" panose="020B0604030504040204" pitchFamily="34" charset="0"/>
              </a:rPr>
              <a:t> ανα</a:t>
            </a:r>
            <a:r>
              <a:rPr lang="en-US" altLang="en-US" sz="2800" b="1" dirty="0" err="1">
                <a:latin typeface="Tahoma" panose="020B0604030504040204" pitchFamily="34" charset="0"/>
                <a:ea typeface="Tahoma" panose="020B0604030504040204" pitchFamily="34" charset="0"/>
                <a:cs typeface="Tahoma" panose="020B0604030504040204" pitchFamily="34" charset="0"/>
              </a:rPr>
              <a:t>γκών</a:t>
            </a:r>
            <a:r>
              <a:rPr lang="en-US" altLang="en-US" sz="2800" dirty="0">
                <a:latin typeface="Tahoma" panose="020B0604030504040204" pitchFamily="34" charset="0"/>
                <a:ea typeface="Tahoma" panose="020B0604030504040204" pitchFamily="34" charset="0"/>
                <a:cs typeface="Tahoma" panose="020B0604030504040204" pitchFamily="34" charset="0"/>
              </a:rPr>
              <a:t> (needs analysis): π</a:t>
            </a:r>
            <a:r>
              <a:rPr lang="en-US" altLang="en-US" sz="2800" dirty="0" err="1">
                <a:latin typeface="Tahoma" panose="020B0604030504040204" pitchFamily="34" charset="0"/>
                <a:ea typeface="Tahoma" panose="020B0604030504040204" pitchFamily="34" charset="0"/>
                <a:cs typeface="Tahoma" panose="020B0604030504040204" pitchFamily="34" charset="0"/>
              </a:rPr>
              <a:t>ροσδιορίζει</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κάθε</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δρ</a:t>
            </a:r>
            <a:r>
              <a:rPr lang="en-US" altLang="en-US" sz="2800" dirty="0">
                <a:latin typeface="Tahoma" panose="020B0604030504040204" pitchFamily="34" charset="0"/>
                <a:ea typeface="Tahoma" panose="020B0604030504040204" pitchFamily="34" charset="0"/>
                <a:cs typeface="Tahoma" panose="020B0604030504040204" pitchFamily="34" charset="0"/>
              </a:rPr>
              <a:t>αστηριότητα του μαθητή και κάθε τμήμα γνώσης που πρέπει να προσκτηθεί από αυτόν.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n-US" altLang="en-US" sz="2800" b="1" dirty="0">
                <a:latin typeface="Tahoma" panose="020B0604030504040204" pitchFamily="34" charset="0"/>
                <a:ea typeface="Tahoma" panose="020B0604030504040204" pitchFamily="34" charset="0"/>
                <a:cs typeface="Tahoma" panose="020B0604030504040204" pitchFamily="34" charset="0"/>
              </a:rPr>
              <a:t>Επ</a:t>
            </a:r>
            <a:r>
              <a:rPr lang="en-US" altLang="en-US" sz="2800" b="1" dirty="0" err="1">
                <a:latin typeface="Tahoma" panose="020B0604030504040204" pitchFamily="34" charset="0"/>
                <a:ea typeface="Tahoma" panose="020B0604030504040204" pitchFamily="34" charset="0"/>
                <a:cs typeface="Tahoma" panose="020B0604030504040204" pitchFamily="34" charset="0"/>
              </a:rPr>
              <a:t>ιλογή</a:t>
            </a:r>
            <a:r>
              <a:rPr lang="en-US" altLang="en-US" sz="2800" b="1" dirty="0">
                <a:latin typeface="Tahoma" panose="020B0604030504040204" pitchFamily="34" charset="0"/>
                <a:ea typeface="Tahoma" panose="020B0604030504040204" pitchFamily="34" charset="0"/>
                <a:cs typeface="Tahoma" panose="020B0604030504040204" pitchFamily="34" charset="0"/>
              </a:rPr>
              <a:t> </a:t>
            </a:r>
            <a:r>
              <a:rPr lang="en-US" altLang="en-US" sz="2800" b="1" dirty="0" err="1">
                <a:latin typeface="Tahoma" panose="020B0604030504040204" pitchFamily="34" charset="0"/>
                <a:ea typeface="Tahoma" panose="020B0604030504040204" pitchFamily="34" charset="0"/>
                <a:cs typeface="Tahoma" panose="020B0604030504040204" pitchFamily="34" charset="0"/>
              </a:rPr>
              <a:t>διδ</a:t>
            </a:r>
            <a:r>
              <a:rPr lang="en-US" altLang="en-US" sz="2800" b="1" dirty="0">
                <a:latin typeface="Tahoma" panose="020B0604030504040204" pitchFamily="34" charset="0"/>
                <a:ea typeface="Tahoma" panose="020B0604030504040204" pitchFamily="34" charset="0"/>
                <a:cs typeface="Tahoma" panose="020B0604030504040204" pitchFamily="34" charset="0"/>
              </a:rPr>
              <a:t>ακτικών μεθόδων και υλικού</a:t>
            </a:r>
            <a:r>
              <a:rPr lang="en-US" altLang="en-US" sz="2800" dirty="0">
                <a:latin typeface="Tahoma" panose="020B0604030504040204" pitchFamily="34" charset="0"/>
                <a:ea typeface="Tahoma" panose="020B0604030504040204" pitchFamily="34" charset="0"/>
                <a:cs typeface="Tahoma" panose="020B0604030504040204" pitchFamily="34" charset="0"/>
              </a:rPr>
              <a:t>: βασίζονται στην προηγούμενη ανάλυση και στηρίζονται σε μετρήσιμα μεγέθη συμπεριφοράς.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n-US" altLang="en-US" sz="2800" b="1" dirty="0" err="1">
                <a:latin typeface="Tahoma" panose="020B0604030504040204" pitchFamily="34" charset="0"/>
                <a:ea typeface="Tahoma" panose="020B0604030504040204" pitchFamily="34" charset="0"/>
                <a:cs typeface="Tahoma" panose="020B0604030504040204" pitchFamily="34" charset="0"/>
              </a:rPr>
              <a:t>Αξιολόγηση</a:t>
            </a:r>
            <a:r>
              <a:rPr lang="en-US" altLang="en-US" sz="2800" b="1" dirty="0">
                <a:latin typeface="Tahoma" panose="020B0604030504040204" pitchFamily="34" charset="0"/>
                <a:ea typeface="Tahoma" panose="020B0604030504040204" pitchFamily="34" charset="0"/>
                <a:cs typeface="Tahoma" panose="020B0604030504040204" pitchFamily="34" charset="0"/>
              </a:rPr>
              <a:t> </a:t>
            </a:r>
            <a:r>
              <a:rPr lang="en-US" altLang="en-US" sz="2800" b="1" dirty="0" err="1">
                <a:latin typeface="Tahoma" panose="020B0604030504040204" pitchFamily="34" charset="0"/>
                <a:ea typeface="Tahoma" panose="020B0604030504040204" pitchFamily="34" charset="0"/>
                <a:cs typeface="Tahoma" panose="020B0604030504040204" pitchFamily="34" charset="0"/>
              </a:rPr>
              <a:t>του</a:t>
            </a:r>
            <a:r>
              <a:rPr lang="en-US" altLang="en-US" sz="2800" b="1" dirty="0">
                <a:latin typeface="Tahoma" panose="020B0604030504040204" pitchFamily="34" charset="0"/>
                <a:ea typeface="Tahoma" panose="020B0604030504040204" pitchFamily="34" charset="0"/>
                <a:cs typeface="Tahoma" panose="020B0604030504040204" pitchFamily="34" charset="0"/>
              </a:rPr>
              <a:t> μα</a:t>
            </a:r>
            <a:r>
              <a:rPr lang="en-US" altLang="en-US" sz="2800" b="1" dirty="0" err="1">
                <a:latin typeface="Tahoma" panose="020B0604030504040204" pitchFamily="34" charset="0"/>
                <a:ea typeface="Tahoma" panose="020B0604030504040204" pitchFamily="34" charset="0"/>
                <a:cs typeface="Tahoma" panose="020B0604030504040204" pitchFamily="34" charset="0"/>
              </a:rPr>
              <a:t>θητή</a:t>
            </a:r>
            <a:r>
              <a:rPr lang="en-US" altLang="en-US" sz="2800" dirty="0">
                <a:latin typeface="Tahoma" panose="020B0604030504040204" pitchFamily="34" charset="0"/>
                <a:ea typeface="Tahoma" panose="020B0604030504040204" pitchFamily="34" charset="0"/>
                <a:cs typeface="Tahoma" panose="020B0604030504040204" pitchFamily="34" charset="0"/>
              </a:rPr>
              <a:t>: βα</a:t>
            </a:r>
            <a:r>
              <a:rPr lang="en-US" altLang="en-US" sz="2800" dirty="0" err="1">
                <a:latin typeface="Tahoma" panose="020B0604030504040204" pitchFamily="34" charset="0"/>
                <a:ea typeface="Tahoma" panose="020B0604030504040204" pitchFamily="34" charset="0"/>
                <a:cs typeface="Tahoma" panose="020B0604030504040204" pitchFamily="34" charset="0"/>
              </a:rPr>
              <a:t>σίζετ</a:t>
            </a:r>
            <a:r>
              <a:rPr lang="en-US" altLang="en-US" sz="2800" dirty="0">
                <a:latin typeface="Tahoma" panose="020B0604030504040204" pitchFamily="34" charset="0"/>
                <a:ea typeface="Tahoma" panose="020B0604030504040204" pitchFamily="34" charset="0"/>
                <a:cs typeface="Tahoma" panose="020B0604030504040204" pitchFamily="34" charset="0"/>
              </a:rPr>
              <a:t>αι κυρίως σε μια σειρά από τεστ τα οποία επιτρέπουν να αποφανθούμε για την επίτευξη των διδακτικών στόχων.</a:t>
            </a:r>
          </a:p>
        </p:txBody>
      </p:sp>
      <p:sp>
        <p:nvSpPr>
          <p:cNvPr id="2" name="Slide Number Placeholder 1">
            <a:extLst>
              <a:ext uri="{FF2B5EF4-FFF2-40B4-BE49-F238E27FC236}">
                <a16:creationId xmlns:a16="http://schemas.microsoft.com/office/drawing/2014/main" id="{2F961980-B67E-4D32-BBBA-01A9ABBBC510}"/>
              </a:ext>
            </a:extLst>
          </p:cNvPr>
          <p:cNvSpPr>
            <a:spLocks noGrp="1"/>
          </p:cNvSpPr>
          <p:nvPr>
            <p:ph type="sldNum" sz="quarter" idx="12"/>
          </p:nvPr>
        </p:nvSpPr>
        <p:spPr/>
        <p:txBody>
          <a:bodyPr/>
          <a:lstStyle/>
          <a:p>
            <a:fld id="{25BA54BD-C84D-46CE-8B72-31BFB26ABA43}" type="slidenum">
              <a:rPr lang="en-US" smtClean="0"/>
              <a:t>42</a:t>
            </a:fld>
            <a:endParaRPr lang="en-US" dirty="0"/>
          </a:p>
        </p:txBody>
      </p:sp>
    </p:spTree>
    <p:extLst>
      <p:ext uri="{BB962C8B-B14F-4D97-AF65-F5344CB8AC3E}">
        <p14:creationId xmlns:p14="http://schemas.microsoft.com/office/powerpoint/2010/main" val="388119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77182F6-BA46-4488-A6A4-212ECB1FE18D}"/>
              </a:ext>
            </a:extLst>
          </p:cNvPr>
          <p:cNvSpPr>
            <a:spLocks noGrp="1" noChangeArrowheads="1"/>
          </p:cNvSpPr>
          <p:nvPr>
            <p:ph type="ctrTitle"/>
          </p:nvPr>
        </p:nvSpPr>
        <p:spPr>
          <a:xfrm>
            <a:off x="2208212" y="1371600"/>
            <a:ext cx="7772400" cy="1143000"/>
          </a:xfrm>
        </p:spPr>
        <p:txBody>
          <a:bodyPr>
            <a:normAutofit fontScale="90000"/>
          </a:bodyPr>
          <a:lstStyle/>
          <a:p>
            <a:pPr eaLnBrk="1" hangingPunct="1"/>
            <a:r>
              <a:rPr lang="en-US" altLang="en-US" b="1" dirty="0">
                <a:latin typeface="Tahoma" panose="020B0604030504040204" pitchFamily="34" charset="0"/>
                <a:ea typeface="Tahoma" panose="020B0604030504040204" pitchFamily="34" charset="0"/>
                <a:cs typeface="Tahoma" panose="020B0604030504040204" pitchFamily="34" charset="0"/>
              </a:rPr>
              <a:t>ΓΝΩΣΤΙΚΕΣ ΘΕΩΡΙΕΣ</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24579" name="Rectangle 3">
            <a:extLst>
              <a:ext uri="{FF2B5EF4-FFF2-40B4-BE49-F238E27FC236}">
                <a16:creationId xmlns:a16="http://schemas.microsoft.com/office/drawing/2014/main" id="{1F575B53-AED8-4D5C-810C-E0539C647442}"/>
              </a:ext>
            </a:extLst>
          </p:cNvPr>
          <p:cNvSpPr>
            <a:spLocks noGrp="1" noChangeArrowheads="1"/>
          </p:cNvSpPr>
          <p:nvPr>
            <p:ph type="subTitle" idx="1"/>
          </p:nvPr>
        </p:nvSpPr>
        <p:spPr/>
        <p:txBody>
          <a:bodyPr/>
          <a:lstStyle/>
          <a:p>
            <a:pPr eaLnBrk="1" hangingPunct="1"/>
            <a:r>
              <a:rPr lang="en-US" altLang="en-US" dirty="0" err="1">
                <a:latin typeface="Tahoma" panose="020B0604030504040204" pitchFamily="34" charset="0"/>
                <a:ea typeface="Tahoma" panose="020B0604030504040204" pitchFamily="34" charset="0"/>
                <a:cs typeface="Tahoma" panose="020B0604030504040204" pitchFamily="34" charset="0"/>
              </a:rPr>
              <a:t>το</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μοντέλο</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της</a:t>
            </a:r>
            <a:r>
              <a:rPr lang="en-US" altLang="en-US" dirty="0">
                <a:latin typeface="Tahoma" panose="020B0604030504040204" pitchFamily="34" charset="0"/>
                <a:ea typeface="Tahoma" panose="020B0604030504040204" pitchFamily="34" charset="0"/>
                <a:cs typeface="Tahoma" panose="020B0604030504040204" pitchFamily="34" charset="0"/>
              </a:rPr>
              <a:t> π</a:t>
            </a:r>
            <a:r>
              <a:rPr lang="en-US" altLang="en-US" dirty="0" err="1">
                <a:latin typeface="Tahoma" panose="020B0604030504040204" pitchFamily="34" charset="0"/>
                <a:ea typeface="Tahoma" panose="020B0604030504040204" pitchFamily="34" charset="0"/>
                <a:cs typeface="Tahoma" panose="020B0604030504040204" pitchFamily="34" charset="0"/>
              </a:rPr>
              <a:t>ροσω</a:t>
            </a:r>
            <a:r>
              <a:rPr lang="en-US" altLang="en-US" dirty="0">
                <a:latin typeface="Tahoma" panose="020B0604030504040204" pitchFamily="34" charset="0"/>
                <a:ea typeface="Tahoma" panose="020B0604030504040204" pitchFamily="34" charset="0"/>
                <a:cs typeface="Tahoma" panose="020B0604030504040204" pitchFamily="34" charset="0"/>
              </a:rPr>
              <a:t>πικής οικοδόμησης της γνώσης </a:t>
            </a:r>
          </a:p>
        </p:txBody>
      </p:sp>
    </p:spTree>
    <p:extLst>
      <p:ext uri="{BB962C8B-B14F-4D97-AF65-F5344CB8AC3E}">
        <p14:creationId xmlns:p14="http://schemas.microsoft.com/office/powerpoint/2010/main" val="210412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DD4014-5A8F-40E8-9D9F-3FBC2C6DADBB}"/>
              </a:ext>
            </a:extLst>
          </p:cNvPr>
          <p:cNvSpPr>
            <a:spLocks noGrp="1" noChangeArrowheads="1"/>
          </p:cNvSpPr>
          <p:nvPr>
            <p:ph type="title"/>
          </p:nvPr>
        </p:nvSpPr>
        <p:spPr/>
        <p:txBody>
          <a:bodyPr/>
          <a:lstStyle/>
          <a:p>
            <a:pPr>
              <a:spcAft>
                <a:spcPts val="600"/>
              </a:spcAft>
            </a:pPr>
            <a:r>
              <a:rPr lang="en-US" altLang="en-US" b="1" dirty="0" err="1">
                <a:latin typeface="Tahoma" panose="020B0604030504040204" pitchFamily="34" charset="0"/>
                <a:ea typeface="Tahoma" panose="020B0604030504040204" pitchFamily="34" charset="0"/>
                <a:cs typeface="Tahoma" panose="020B0604030504040204" pitchFamily="34" charset="0"/>
              </a:rPr>
              <a:t>Οι</a:t>
            </a:r>
            <a:r>
              <a:rPr lang="en-US" altLang="en-US" b="1" dirty="0">
                <a:latin typeface="Tahoma" panose="020B0604030504040204" pitchFamily="34" charset="0"/>
                <a:ea typeface="Tahoma" panose="020B0604030504040204" pitchFamily="34" charset="0"/>
                <a:cs typeface="Tahoma" panose="020B0604030504040204" pitchFamily="34" charset="0"/>
              </a:rPr>
              <a:t> </a:t>
            </a:r>
            <a:r>
              <a:rPr lang="en-US" altLang="en-US" b="1" dirty="0" err="1">
                <a:latin typeface="Tahoma" panose="020B0604030504040204" pitchFamily="34" charset="0"/>
                <a:ea typeface="Tahoma" panose="020B0604030504040204" pitchFamily="34" charset="0"/>
                <a:cs typeface="Tahoma" panose="020B0604030504040204" pitchFamily="34" charset="0"/>
              </a:rPr>
              <a:t>γνωστικές</a:t>
            </a:r>
            <a:r>
              <a:rPr lang="en-US" altLang="en-US" b="1" dirty="0">
                <a:latin typeface="Tahoma" panose="020B0604030504040204" pitchFamily="34" charset="0"/>
                <a:ea typeface="Tahoma" panose="020B0604030504040204" pitchFamily="34" charset="0"/>
                <a:cs typeface="Tahoma" panose="020B0604030504040204" pitchFamily="34" charset="0"/>
              </a:rPr>
              <a:t> (cognitive) </a:t>
            </a:r>
            <a:r>
              <a:rPr lang="en-US" altLang="en-US" b="1" dirty="0" err="1">
                <a:latin typeface="Tahoma" panose="020B0604030504040204" pitchFamily="34" charset="0"/>
                <a:ea typeface="Tahoma" panose="020B0604030504040204" pitchFamily="34" charset="0"/>
                <a:cs typeface="Tahoma" panose="020B0604030504040204" pitchFamily="34" charset="0"/>
              </a:rPr>
              <a:t>θεωρίες</a:t>
            </a:r>
            <a:r>
              <a:rPr lang="en-US" altLang="en-US" b="1" dirty="0">
                <a:latin typeface="Tahoma" panose="020B0604030504040204" pitchFamily="34" charset="0"/>
                <a:ea typeface="Tahoma" panose="020B0604030504040204" pitchFamily="34" charset="0"/>
                <a:cs typeface="Tahoma" panose="020B0604030504040204" pitchFamily="34" charset="0"/>
              </a:rPr>
              <a:t> </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25603" name="Rectangle 3">
            <a:extLst>
              <a:ext uri="{FF2B5EF4-FFF2-40B4-BE49-F238E27FC236}">
                <a16:creationId xmlns:a16="http://schemas.microsoft.com/office/drawing/2014/main" id="{6098AD25-05F9-4E01-A2DF-A73588EAC14F}"/>
              </a:ext>
            </a:extLst>
          </p:cNvPr>
          <p:cNvSpPr>
            <a:spLocks noGrp="1" noChangeArrowheads="1"/>
          </p:cNvSpPr>
          <p:nvPr>
            <p:ph idx="1"/>
          </p:nvPr>
        </p:nvSpPr>
        <p:spPr/>
        <p:txBody>
          <a:bodyPr>
            <a:normAutofit/>
          </a:bodyPr>
          <a:lstStyle/>
          <a:p>
            <a:pPr>
              <a:spcAft>
                <a:spcPts val="600"/>
              </a:spcAft>
            </a:pPr>
            <a:r>
              <a:rPr lang="el-GR" altLang="en-US" sz="3200" dirty="0">
                <a:latin typeface="Tahoma" panose="020B0604030504040204" pitchFamily="34" charset="0"/>
                <a:ea typeface="Tahoma" panose="020B0604030504040204" pitchFamily="34" charset="0"/>
                <a:cs typeface="Tahoma" panose="020B0604030504040204" pitchFamily="34" charset="0"/>
              </a:rPr>
              <a:t>Ε</a:t>
            </a:r>
            <a:r>
              <a:rPr lang="en-US" altLang="en-US" sz="3200" dirty="0" err="1">
                <a:latin typeface="Tahoma" panose="020B0604030504040204" pitchFamily="34" charset="0"/>
                <a:ea typeface="Tahoma" panose="020B0604030504040204" pitchFamily="34" charset="0"/>
                <a:cs typeface="Tahoma" panose="020B0604030504040204" pitchFamily="34" charset="0"/>
              </a:rPr>
              <a:t>στιάζουν</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το</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ενδι</a:t>
            </a:r>
            <a:r>
              <a:rPr lang="en-US" altLang="en-US" sz="3200" dirty="0">
                <a:latin typeface="Tahoma" panose="020B0604030504040204" pitchFamily="34" charset="0"/>
                <a:ea typeface="Tahoma" panose="020B0604030504040204" pitchFamily="34" charset="0"/>
                <a:cs typeface="Tahoma" panose="020B0604030504040204" pitchFamily="34" charset="0"/>
              </a:rPr>
              <a:t>αφέρον τους στο </a:t>
            </a:r>
          </a:p>
          <a:p>
            <a:pPr>
              <a:spcAft>
                <a:spcPts val="600"/>
              </a:spcAft>
              <a:buFont typeface="Wingdings" panose="05000000000000000000" pitchFamily="2" charset="2"/>
              <a:buChar char="ü"/>
            </a:pPr>
            <a:r>
              <a:rPr lang="en-US" altLang="en-US" sz="3200" dirty="0" err="1">
                <a:latin typeface="Tahoma" panose="020B0604030504040204" pitchFamily="34" charset="0"/>
                <a:ea typeface="Tahoma" panose="020B0604030504040204" pitchFamily="34" charset="0"/>
                <a:cs typeface="Tahoma" panose="020B0604030504040204" pitchFamily="34" charset="0"/>
              </a:rPr>
              <a:t>εσωτερικό</a:t>
            </a:r>
            <a:r>
              <a:rPr lang="en-US" altLang="en-US" sz="3200" dirty="0">
                <a:latin typeface="Tahoma" panose="020B0604030504040204" pitchFamily="34" charset="0"/>
                <a:ea typeface="Tahoma" panose="020B0604030504040204" pitchFamily="34" charset="0"/>
                <a:cs typeface="Tahoma" panose="020B0604030504040204" pitchFamily="34" charset="0"/>
              </a:rPr>
              <a:t> του γνωστικού συστήματος, </a:t>
            </a:r>
            <a:endParaRPr lang="el-GR" altLang="en-US" sz="3200" dirty="0">
              <a:latin typeface="Tahoma" panose="020B0604030504040204" pitchFamily="34" charset="0"/>
              <a:ea typeface="Tahoma" panose="020B0604030504040204" pitchFamily="34" charset="0"/>
              <a:cs typeface="Tahoma" panose="020B0604030504040204" pitchFamily="34" charset="0"/>
            </a:endParaRPr>
          </a:p>
          <a:p>
            <a:pPr>
              <a:spcAft>
                <a:spcPts val="600"/>
              </a:spcAft>
              <a:buFont typeface="Wingdings" panose="05000000000000000000" pitchFamily="2" charset="2"/>
              <a:buChar char="ü"/>
            </a:pPr>
            <a:r>
              <a:rPr lang="en-US" altLang="en-US" sz="3200" dirty="0" err="1">
                <a:latin typeface="Tahoma" panose="020B0604030504040204" pitchFamily="34" charset="0"/>
                <a:ea typeface="Tahoma" panose="020B0604030504040204" pitchFamily="34" charset="0"/>
                <a:cs typeface="Tahoma" panose="020B0604030504040204" pitchFamily="34" charset="0"/>
              </a:rPr>
              <a:t>στη</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δομή</a:t>
            </a:r>
            <a:r>
              <a:rPr lang="en-US" altLang="en-US" sz="3200" dirty="0">
                <a:latin typeface="Tahoma" panose="020B0604030504040204" pitchFamily="34" charset="0"/>
                <a:ea typeface="Tahoma" panose="020B0604030504040204" pitchFamily="34" charset="0"/>
                <a:cs typeface="Tahoma" panose="020B0604030504040204" pitchFamily="34" charset="0"/>
              </a:rPr>
              <a:t> και </a:t>
            </a:r>
          </a:p>
          <a:p>
            <a:pPr>
              <a:spcAft>
                <a:spcPts val="600"/>
              </a:spcAft>
              <a:buFont typeface="Wingdings" panose="05000000000000000000" pitchFamily="2" charset="2"/>
              <a:buChar char="ü"/>
            </a:pPr>
            <a:r>
              <a:rPr lang="en-US" altLang="en-US" sz="3200" dirty="0" err="1">
                <a:latin typeface="Tahoma" panose="020B0604030504040204" pitchFamily="34" charset="0"/>
                <a:ea typeface="Tahoma" panose="020B0604030504040204" pitchFamily="34" charset="0"/>
                <a:cs typeface="Tahoma" panose="020B0604030504040204" pitchFamily="34" charset="0"/>
              </a:rPr>
              <a:t>τη</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λειτουργί</a:t>
            </a:r>
            <a:r>
              <a:rPr lang="en-US" altLang="en-US" sz="3200" dirty="0">
                <a:latin typeface="Tahoma" panose="020B0604030504040204" pitchFamily="34" charset="0"/>
                <a:ea typeface="Tahoma" panose="020B0604030504040204" pitchFamily="34" charset="0"/>
                <a:cs typeface="Tahoma" panose="020B0604030504040204" pitchFamily="34" charset="0"/>
              </a:rPr>
              <a:t>α του</a:t>
            </a:r>
            <a:endParaRPr lang="el-GR"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E47B51CA-EDCD-4806-8532-5A5A88CCE9F1}"/>
              </a:ext>
            </a:extLst>
          </p:cNvPr>
          <p:cNvSpPr>
            <a:spLocks noGrp="1"/>
          </p:cNvSpPr>
          <p:nvPr>
            <p:ph type="sldNum" sz="quarter" idx="12"/>
          </p:nvPr>
        </p:nvSpPr>
        <p:spPr/>
        <p:txBody>
          <a:bodyPr/>
          <a:lstStyle/>
          <a:p>
            <a:fld id="{25BA54BD-C84D-46CE-8B72-31BFB26ABA43}" type="slidenum">
              <a:rPr lang="en-US" smtClean="0"/>
              <a:t>44</a:t>
            </a:fld>
            <a:endParaRPr lang="en-US" dirty="0"/>
          </a:p>
        </p:txBody>
      </p:sp>
    </p:spTree>
    <p:extLst>
      <p:ext uri="{BB962C8B-B14F-4D97-AF65-F5344CB8AC3E}">
        <p14:creationId xmlns:p14="http://schemas.microsoft.com/office/powerpoint/2010/main" val="69337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D237874-1615-48F4-AD9A-1BF66E598505}"/>
              </a:ext>
            </a:extLst>
          </p:cNvPr>
          <p:cNvSpPr>
            <a:spLocks noGrp="1" noChangeArrowheads="1"/>
          </p:cNvSpPr>
          <p:nvPr>
            <p:ph type="title"/>
          </p:nvPr>
        </p:nvSpPr>
        <p:spPr>
          <a:xfrm>
            <a:off x="684212" y="274638"/>
            <a:ext cx="10896600" cy="1020762"/>
          </a:xfrm>
        </p:spPr>
        <p:txBody>
          <a:bodyPr>
            <a:normAutofit fontScale="90000"/>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Η</a:t>
            </a:r>
            <a:r>
              <a:rPr lang="en-US" altLang="en-US" b="1"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μάθηση</a:t>
            </a:r>
            <a:r>
              <a:rPr lang="en-US" altLang="en-US" b="1" dirty="0">
                <a:latin typeface="Tahoma" panose="020B0604030504040204" pitchFamily="34" charset="0"/>
                <a:ea typeface="Tahoma" panose="020B0604030504040204" pitchFamily="34" charset="0"/>
                <a:cs typeface="Tahoma" panose="020B0604030504040204" pitchFamily="34" charset="0"/>
              </a:rPr>
              <a:t> </a:t>
            </a:r>
            <a:r>
              <a:rPr lang="en-US" altLang="en-US" b="1" dirty="0" err="1">
                <a:latin typeface="Tahoma" panose="020B0604030504040204" pitchFamily="34" charset="0"/>
                <a:ea typeface="Tahoma" panose="020B0604030504040204" pitchFamily="34" charset="0"/>
                <a:cs typeface="Tahoma" panose="020B0604030504040204" pitchFamily="34" charset="0"/>
              </a:rPr>
              <a:t>συνίστ</a:t>
            </a:r>
            <a:r>
              <a:rPr lang="en-US" altLang="en-US" b="1" dirty="0">
                <a:latin typeface="Tahoma" panose="020B0604030504040204" pitchFamily="34" charset="0"/>
                <a:ea typeface="Tahoma" panose="020B0604030504040204" pitchFamily="34" charset="0"/>
                <a:cs typeface="Tahoma" panose="020B0604030504040204" pitchFamily="34" charset="0"/>
              </a:rPr>
              <a:t>αται στην </a:t>
            </a:r>
            <a:r>
              <a:rPr lang="en-US" altLang="en-US" dirty="0">
                <a:latin typeface="Tahoma" panose="020B0604030504040204" pitchFamily="34" charset="0"/>
                <a:ea typeface="Tahoma" panose="020B0604030504040204" pitchFamily="34" charset="0"/>
                <a:cs typeface="Tahoma" panose="020B0604030504040204" pitchFamily="34" charset="0"/>
              </a:rPr>
              <a:t>τροποποίηση των γνώσεων</a:t>
            </a:r>
            <a:r>
              <a:rPr lang="en-US" altLang="en-US" b="1" dirty="0">
                <a:latin typeface="Tahoma" panose="020B0604030504040204" pitchFamily="34" charset="0"/>
                <a:ea typeface="Tahoma" panose="020B0604030504040204" pitchFamily="34" charset="0"/>
                <a:cs typeface="Tahoma" panose="020B0604030504040204" pitchFamily="34" charset="0"/>
              </a:rPr>
              <a:t> </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26627" name="Rectangle 3">
            <a:extLst>
              <a:ext uri="{FF2B5EF4-FFF2-40B4-BE49-F238E27FC236}">
                <a16:creationId xmlns:a16="http://schemas.microsoft.com/office/drawing/2014/main" id="{BDDAC554-B3FC-4BCF-B711-A1E126F7962E}"/>
              </a:ext>
            </a:extLst>
          </p:cNvPr>
          <p:cNvSpPr>
            <a:spLocks noGrp="1" noChangeArrowheads="1"/>
          </p:cNvSpPr>
          <p:nvPr>
            <p:ph idx="1"/>
          </p:nvPr>
        </p:nvSpPr>
        <p:spPr>
          <a:xfrm>
            <a:off x="2208212" y="1981200"/>
            <a:ext cx="7772400" cy="3849688"/>
          </a:xfrm>
        </p:spPr>
        <p:txBody>
          <a:bodyPr/>
          <a:lstStyle/>
          <a:p>
            <a:pPr>
              <a:spcAft>
                <a:spcPts val="600"/>
              </a:spcAft>
            </a:pPr>
            <a:r>
              <a:rPr lang="en-US" altLang="en-US" sz="3200" dirty="0" err="1">
                <a:latin typeface="Tahoma" panose="020B0604030504040204" pitchFamily="34" charset="0"/>
                <a:ea typeface="Tahoma" panose="020B0604030504040204" pitchFamily="34" charset="0"/>
                <a:cs typeface="Tahoma" panose="020B0604030504040204" pitchFamily="34" charset="0"/>
              </a:rPr>
              <a:t>Δεν</a:t>
            </a:r>
            <a:r>
              <a:rPr lang="en-US" altLang="en-US" sz="3200" dirty="0">
                <a:latin typeface="Tahoma" panose="020B0604030504040204" pitchFamily="34" charset="0"/>
                <a:ea typeface="Tahoma" panose="020B0604030504040204" pitchFamily="34" charset="0"/>
                <a:cs typeface="Tahoma" panose="020B0604030504040204" pitchFamily="34" charset="0"/>
              </a:rPr>
              <a:t> υπ</a:t>
            </a:r>
            <a:r>
              <a:rPr lang="en-US" altLang="en-US" sz="3200" dirty="0" err="1">
                <a:latin typeface="Tahoma" panose="020B0604030504040204" pitchFamily="34" charset="0"/>
                <a:ea typeface="Tahoma" panose="020B0604030504040204" pitchFamily="34" charset="0"/>
                <a:cs typeface="Tahoma" panose="020B0604030504040204" pitchFamily="34" charset="0"/>
              </a:rPr>
              <a:t>άρχει</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ωστόσο</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ενι</a:t>
            </a:r>
            <a:r>
              <a:rPr lang="en-US" altLang="en-US" sz="3200" dirty="0">
                <a:latin typeface="Tahoma" panose="020B0604030504040204" pitchFamily="34" charset="0"/>
                <a:ea typeface="Tahoma" panose="020B0604030504040204" pitchFamily="34" charset="0"/>
                <a:cs typeface="Tahoma" panose="020B0604030504040204" pitchFamily="34" charset="0"/>
              </a:rPr>
              <a:t>αία θεωρία που να περιγράφει π</a:t>
            </a:r>
            <a:r>
              <a:rPr lang="el-GR" altLang="en-US" sz="3200" dirty="0">
                <a:latin typeface="Tahoma" panose="020B0604030504040204" pitchFamily="34" charset="0"/>
                <a:ea typeface="Tahoma" panose="020B0604030504040204" pitchFamily="34" charset="0"/>
                <a:cs typeface="Tahoma" panose="020B0604030504040204" pitchFamily="34" charset="0"/>
              </a:rPr>
              <a:t>ώ</a:t>
            </a:r>
            <a:r>
              <a:rPr lang="en-US" altLang="en-US" sz="3200" dirty="0">
                <a:latin typeface="Tahoma" panose="020B0604030504040204" pitchFamily="34" charset="0"/>
                <a:ea typeface="Tahoma" panose="020B0604030504040204" pitchFamily="34" charset="0"/>
                <a:cs typeface="Tahoma" panose="020B0604030504040204" pitchFamily="34" charset="0"/>
              </a:rPr>
              <a:t>ς ο κόσμος οικοδομείται από τα υποκείμενα που βρίσκονται σε διαδικασία μάθησης. </a:t>
            </a:r>
          </a:p>
          <a:p>
            <a:pPr lvl="1">
              <a:spcBef>
                <a:spcPts val="1200"/>
              </a:spcBef>
              <a:spcAft>
                <a:spcPts val="600"/>
              </a:spcAft>
            </a:pPr>
            <a:endParaRPr lang="el-GR" altLang="en-US" dirty="0"/>
          </a:p>
        </p:txBody>
      </p:sp>
      <p:sp>
        <p:nvSpPr>
          <p:cNvPr id="2" name="Slide Number Placeholder 1">
            <a:extLst>
              <a:ext uri="{FF2B5EF4-FFF2-40B4-BE49-F238E27FC236}">
                <a16:creationId xmlns:a16="http://schemas.microsoft.com/office/drawing/2014/main" id="{E24ABF40-50AB-4DA9-8783-167314ECF0AA}"/>
              </a:ext>
            </a:extLst>
          </p:cNvPr>
          <p:cNvSpPr>
            <a:spLocks noGrp="1"/>
          </p:cNvSpPr>
          <p:nvPr>
            <p:ph type="sldNum" sz="quarter" idx="12"/>
          </p:nvPr>
        </p:nvSpPr>
        <p:spPr/>
        <p:txBody>
          <a:bodyPr/>
          <a:lstStyle/>
          <a:p>
            <a:fld id="{25BA54BD-C84D-46CE-8B72-31BFB26ABA43}" type="slidenum">
              <a:rPr lang="en-US" smtClean="0"/>
              <a:t>45</a:t>
            </a:fld>
            <a:endParaRPr lang="en-US" dirty="0"/>
          </a:p>
        </p:txBody>
      </p:sp>
    </p:spTree>
    <p:extLst>
      <p:ext uri="{BB962C8B-B14F-4D97-AF65-F5344CB8AC3E}">
        <p14:creationId xmlns:p14="http://schemas.microsoft.com/office/powerpoint/2010/main" val="296317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750D04-4DAD-46F9-BCBC-9D4F24EFBCBC}"/>
              </a:ext>
            </a:extLst>
          </p:cNvPr>
          <p:cNvSpPr>
            <a:spLocks noGrp="1" noChangeArrowheads="1"/>
          </p:cNvSpPr>
          <p:nvPr>
            <p:ph type="title"/>
          </p:nvPr>
        </p:nvSpPr>
        <p:spPr/>
        <p:txBody>
          <a:bodyPr/>
          <a:lstStyle/>
          <a:p>
            <a:pPr>
              <a:spcBef>
                <a:spcPts val="1200"/>
              </a:spcBef>
              <a:spcAft>
                <a:spcPts val="600"/>
              </a:spcAft>
            </a:pPr>
            <a:r>
              <a:rPr lang="en-US" altLang="en-US" dirty="0">
                <a:latin typeface="Tahoma" panose="020B0604030504040204" pitchFamily="34" charset="0"/>
                <a:ea typeface="Tahoma" panose="020B0604030504040204" pitchFamily="34" charset="0"/>
                <a:cs typeface="Tahoma" panose="020B0604030504040204" pitchFamily="34" charset="0"/>
              </a:rPr>
              <a:t>Ο </a:t>
            </a:r>
            <a:r>
              <a:rPr lang="en-US" altLang="en-US" dirty="0" err="1">
                <a:latin typeface="Tahoma" panose="020B0604030504040204" pitchFamily="34" charset="0"/>
                <a:ea typeface="Tahoma" panose="020B0604030504040204" pitchFamily="34" charset="0"/>
                <a:cs typeface="Tahoma" panose="020B0604030504040204" pitchFamily="34" charset="0"/>
              </a:rPr>
              <a:t>δομικός</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οικοδομισμός</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του</a:t>
            </a:r>
            <a:r>
              <a:rPr lang="en-US" altLang="en-US" dirty="0">
                <a:latin typeface="Tahoma" panose="020B0604030504040204" pitchFamily="34" charset="0"/>
                <a:ea typeface="Tahoma" panose="020B0604030504040204" pitchFamily="34" charset="0"/>
                <a:cs typeface="Tahoma" panose="020B0604030504040204" pitchFamily="34" charset="0"/>
              </a:rPr>
              <a:t> J. Piaget</a:t>
            </a:r>
          </a:p>
        </p:txBody>
      </p:sp>
      <p:sp>
        <p:nvSpPr>
          <p:cNvPr id="27651" name="Rectangle 3">
            <a:extLst>
              <a:ext uri="{FF2B5EF4-FFF2-40B4-BE49-F238E27FC236}">
                <a16:creationId xmlns:a16="http://schemas.microsoft.com/office/drawing/2014/main" id="{0AA8DBB3-0FB9-44E6-9A8F-9473B4DB14A2}"/>
              </a:ext>
            </a:extLst>
          </p:cNvPr>
          <p:cNvSpPr>
            <a:spLocks noGrp="1" noChangeArrowheads="1"/>
          </p:cNvSpPr>
          <p:nvPr>
            <p:ph idx="1"/>
          </p:nvPr>
        </p:nvSpPr>
        <p:spPr/>
        <p:txBody>
          <a:bodyPr>
            <a:normAutofit/>
          </a:bodyPr>
          <a:lstStyle/>
          <a:p>
            <a:pPr>
              <a:spcAft>
                <a:spcPts val="600"/>
              </a:spcAft>
            </a:pPr>
            <a:r>
              <a:rPr lang="en-US" altLang="en-US" sz="3200" dirty="0">
                <a:latin typeface="Tahoma" panose="020B0604030504040204" pitchFamily="34" charset="0"/>
                <a:ea typeface="Tahoma" panose="020B0604030504040204" pitchFamily="34" charset="0"/>
                <a:cs typeface="Tahoma" panose="020B0604030504040204" pitchFamily="34" charset="0"/>
              </a:rPr>
              <a:t>Ο Piaget επ</a:t>
            </a:r>
            <a:r>
              <a:rPr lang="en-US" altLang="en-US" sz="3200" dirty="0" err="1">
                <a:latin typeface="Tahoma" panose="020B0604030504040204" pitchFamily="34" charset="0"/>
                <a:ea typeface="Tahoma" panose="020B0604030504040204" pitchFamily="34" charset="0"/>
                <a:cs typeface="Tahoma" panose="020B0604030504040204" pitchFamily="34" charset="0"/>
              </a:rPr>
              <a:t>ικέντρωσε</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τις</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μελέτες</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του</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στην</a:t>
            </a:r>
            <a:r>
              <a:rPr lang="en-US" altLang="en-US" sz="3200" dirty="0">
                <a:latin typeface="Tahoma" panose="020B0604030504040204" pitchFamily="34" charset="0"/>
                <a:ea typeface="Tahoma" panose="020B0604030504040204" pitchFamily="34" charset="0"/>
                <a:cs typeface="Tahoma" panose="020B0604030504040204" pitchFamily="34" charset="0"/>
              </a:rPr>
              <a:t> α</a:t>
            </a:r>
            <a:r>
              <a:rPr lang="en-US" altLang="en-US" sz="3200" dirty="0" err="1">
                <a:latin typeface="Tahoma" panose="020B0604030504040204" pitchFamily="34" charset="0"/>
                <a:ea typeface="Tahoma" panose="020B0604030504040204" pitchFamily="34" charset="0"/>
                <a:cs typeface="Tahoma" panose="020B0604030504040204" pitchFamily="34" charset="0"/>
              </a:rPr>
              <a:t>νά</a:t>
            </a:r>
            <a:r>
              <a:rPr lang="en-US" altLang="en-US" sz="3200" dirty="0">
                <a:latin typeface="Tahoma" panose="020B0604030504040204" pitchFamily="34" charset="0"/>
                <a:ea typeface="Tahoma" panose="020B0604030504040204" pitchFamily="34" charset="0"/>
                <a:cs typeface="Tahoma" panose="020B0604030504040204" pitchFamily="34" charset="0"/>
              </a:rPr>
              <a:t>πτυξη της λογικής σκέψης του παιδιού (μελετά δηλαδή πως αναπτύσσεται η επιστημονική σκέψη) την οποία και περιγράφει ως μια εξελικτική διαδικασία που διαμορφώνεται μέσα από διαφορετικά στάδια. </a:t>
            </a:r>
            <a:endParaRPr lang="el-GR"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04E2B1C2-042D-41F3-8CA6-15637A0C8F03}"/>
              </a:ext>
            </a:extLst>
          </p:cNvPr>
          <p:cNvSpPr>
            <a:spLocks noGrp="1"/>
          </p:cNvSpPr>
          <p:nvPr>
            <p:ph type="sldNum" sz="quarter" idx="12"/>
          </p:nvPr>
        </p:nvSpPr>
        <p:spPr/>
        <p:txBody>
          <a:bodyPr/>
          <a:lstStyle/>
          <a:p>
            <a:fld id="{25BA54BD-C84D-46CE-8B72-31BFB26ABA43}" type="slidenum">
              <a:rPr lang="en-US" smtClean="0"/>
              <a:t>46</a:t>
            </a:fld>
            <a:endParaRPr lang="en-US" dirty="0"/>
          </a:p>
        </p:txBody>
      </p:sp>
    </p:spTree>
    <p:extLst>
      <p:ext uri="{BB962C8B-B14F-4D97-AF65-F5344CB8AC3E}">
        <p14:creationId xmlns:p14="http://schemas.microsoft.com/office/powerpoint/2010/main" val="362073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DF15593-EDA1-4821-90E8-04BEDC8C30AF}"/>
              </a:ext>
            </a:extLst>
          </p:cNvPr>
          <p:cNvSpPr>
            <a:spLocks noChangeArrowheads="1"/>
          </p:cNvSpPr>
          <p:nvPr/>
        </p:nvSpPr>
        <p:spPr bwMode="auto">
          <a:xfrm>
            <a:off x="2132012"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l-GR" altLang="en-US" sz="4400" b="1" dirty="0">
                <a:solidFill>
                  <a:schemeClr val="tx2"/>
                </a:solidFill>
                <a:effectLst>
                  <a:outerShdw blurRad="38100" dist="38100" dir="2700000" algn="tl">
                    <a:srgbClr val="000000"/>
                  </a:outerShdw>
                </a:effectLst>
              </a:rPr>
              <a:t>Ο </a:t>
            </a:r>
            <a:r>
              <a:rPr lang="en-US" altLang="en-US" sz="4400" b="1" dirty="0">
                <a:solidFill>
                  <a:schemeClr val="tx2"/>
                </a:solidFill>
                <a:effectLst>
                  <a:outerShdw blurRad="38100" dist="38100" dir="2700000" algn="tl">
                    <a:srgbClr val="000000"/>
                  </a:outerShdw>
                </a:effectLst>
              </a:rPr>
              <a:t>Piaget </a:t>
            </a:r>
            <a:r>
              <a:rPr lang="el-GR" altLang="en-US" sz="4400" b="1" dirty="0">
                <a:solidFill>
                  <a:schemeClr val="tx2"/>
                </a:solidFill>
                <a:effectLst>
                  <a:outerShdw blurRad="38100" dist="38100" dir="2700000" algn="tl">
                    <a:srgbClr val="000000"/>
                  </a:outerShdw>
                </a:effectLst>
              </a:rPr>
              <a:t>και μάθηση</a:t>
            </a:r>
            <a:endParaRPr lang="en-US" altLang="en-US" sz="4400" b="1" dirty="0">
              <a:solidFill>
                <a:schemeClr val="tx2"/>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BC672D0D-3720-4435-BBE0-3BD5CCF8B94A}"/>
              </a:ext>
            </a:extLst>
          </p:cNvPr>
          <p:cNvSpPr>
            <a:spLocks noChangeArrowheads="1"/>
          </p:cNvSpPr>
          <p:nvPr/>
        </p:nvSpPr>
        <p:spPr bwMode="auto">
          <a:xfrm>
            <a:off x="684212" y="1143000"/>
            <a:ext cx="11125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el-GR" altLang="en-US" sz="2800" b="1" dirty="0">
                <a:latin typeface="Tahoma" panose="020B0604030504040204" pitchFamily="34" charset="0"/>
                <a:ea typeface="Tahoma" panose="020B0604030504040204" pitchFamily="34" charset="0"/>
                <a:cs typeface="Tahoma" panose="020B0604030504040204" pitchFamily="34" charset="0"/>
              </a:rPr>
              <a:t>Εξισορρόπηση</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sz="2800" b="1" dirty="0">
                <a:latin typeface="Tahoma" panose="020B0604030504040204" pitchFamily="34" charset="0"/>
                <a:ea typeface="Tahoma" panose="020B0604030504040204" pitchFamily="34" charset="0"/>
                <a:cs typeface="Tahoma" panose="020B0604030504040204" pitchFamily="34" charset="0"/>
              </a:rPr>
              <a:t>αφομοίωση</a:t>
            </a:r>
            <a:r>
              <a:rPr lang="el-GR" altLang="en-US" sz="2800" dirty="0">
                <a:latin typeface="Tahoma" panose="020B0604030504040204" pitchFamily="34" charset="0"/>
                <a:ea typeface="Tahoma" panose="020B0604030504040204" pitchFamily="34" charset="0"/>
                <a:cs typeface="Tahoma" panose="020B0604030504040204" pitchFamily="34" charset="0"/>
              </a:rPr>
              <a:t> και </a:t>
            </a:r>
            <a:r>
              <a:rPr lang="el-GR" sz="2800" b="1" dirty="0">
                <a:latin typeface="Tahoma" panose="020B0604030504040204" pitchFamily="34" charset="0"/>
                <a:ea typeface="Tahoma" panose="020B0604030504040204" pitchFamily="34" charset="0"/>
                <a:cs typeface="Tahoma" panose="020B0604030504040204" pitchFamily="34" charset="0"/>
              </a:rPr>
              <a:t>συμμόρφωση </a:t>
            </a:r>
            <a:endParaRPr lang="el-GR" sz="2800" dirty="0">
              <a:latin typeface="Tahoma" panose="020B0604030504040204" pitchFamily="34" charset="0"/>
              <a:ea typeface="Tahoma" panose="020B0604030504040204" pitchFamily="34" charset="0"/>
              <a:cs typeface="Tahoma" panose="020B0604030504040204" pitchFamily="34" charset="0"/>
            </a:endParaRPr>
          </a:p>
          <a:p>
            <a:pPr marL="0" indent="0">
              <a:spcBef>
                <a:spcPct val="20000"/>
              </a:spcBef>
            </a:pPr>
            <a:r>
              <a:rPr lang="el-GR" sz="2000" dirty="0">
                <a:latin typeface="Tahoma" panose="020B0604030504040204" pitchFamily="34" charset="0"/>
                <a:ea typeface="Tahoma" panose="020B0604030504040204" pitchFamily="34" charset="0"/>
                <a:cs typeface="Tahoma" panose="020B0604030504040204" pitchFamily="34" charset="0"/>
              </a:rPr>
              <a:t>Τα γνωστικά σχήματα μετασχηματίζονται σε νοητικές εικόνες, εμπλουτιζόμενα με </a:t>
            </a:r>
            <a:r>
              <a:rPr lang="el-GR" sz="2000" dirty="0" err="1">
                <a:latin typeface="Tahoma" panose="020B0604030504040204" pitchFamily="34" charset="0"/>
                <a:ea typeface="Tahoma" panose="020B0604030504040204" pitchFamily="34" charset="0"/>
                <a:cs typeface="Tahoma" panose="020B0604030504040204" pitchFamily="34" charset="0"/>
              </a:rPr>
              <a:t>αυτοενίσχυση</a:t>
            </a:r>
            <a:r>
              <a:rPr lang="el-GR" sz="2000" dirty="0">
                <a:latin typeface="Tahoma" panose="020B0604030504040204" pitchFamily="34" charset="0"/>
                <a:ea typeface="Tahoma" panose="020B0604030504040204" pitchFamily="34" charset="0"/>
                <a:cs typeface="Tahoma" panose="020B0604030504040204" pitchFamily="34" charset="0"/>
              </a:rPr>
              <a:t>, την ενσωμάτωση παρόμοιων καταστάσεων και τη διαφοροποίηση ανάλογα με τα αποτελέσματα.</a:t>
            </a:r>
          </a:p>
          <a:p>
            <a:pPr marL="0" indent="0">
              <a:spcBef>
                <a:spcPct val="20000"/>
              </a:spcBef>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lvl="1">
              <a:spcBef>
                <a:spcPct val="20000"/>
              </a:spcBef>
              <a:buFontTx/>
              <a:buChar char="•"/>
            </a:pPr>
            <a:r>
              <a:rPr lang="el-GR" sz="2800" b="1" dirty="0">
                <a:latin typeface="Tahoma" panose="020B0604030504040204" pitchFamily="34" charset="0"/>
                <a:ea typeface="Tahoma" panose="020B0604030504040204" pitchFamily="34" charset="0"/>
                <a:cs typeface="Tahoma" panose="020B0604030504040204" pitchFamily="34" charset="0"/>
              </a:rPr>
              <a:t>Αφομοίωση </a:t>
            </a:r>
            <a:r>
              <a:rPr lang="en-US" altLang="en-US" sz="2800" dirty="0">
                <a:latin typeface="Tahoma" panose="020B0604030504040204" pitchFamily="34" charset="0"/>
                <a:ea typeface="Tahoma" panose="020B0604030504040204" pitchFamily="34" charset="0"/>
                <a:cs typeface="Tahoma" panose="020B0604030504040204" pitchFamily="34" charset="0"/>
              </a:rPr>
              <a:t>:</a:t>
            </a:r>
            <a:r>
              <a:rPr lang="el-GR" altLang="en-US" sz="2800" dirty="0">
                <a:latin typeface="Tahoma" panose="020B0604030504040204" pitchFamily="34" charset="0"/>
                <a:ea typeface="Tahoma" panose="020B0604030504040204" pitchFamily="34" charset="0"/>
                <a:cs typeface="Tahoma" panose="020B0604030504040204" pitchFamily="34" charset="0"/>
              </a:rPr>
              <a:t> </a:t>
            </a:r>
            <a:r>
              <a:rPr lang="el-GR" sz="2800" dirty="0">
                <a:latin typeface="Tahoma" panose="020B0604030504040204" pitchFamily="34" charset="0"/>
                <a:ea typeface="Tahoma" panose="020B0604030504040204" pitchFamily="34" charset="0"/>
                <a:cs typeface="Tahoma" panose="020B0604030504040204" pitchFamily="34" charset="0"/>
              </a:rPr>
              <a:t>όπου η προσλαμβανόμενη πληροφορία αναγνωρίζεται και εντάσσεται σ’ αυτά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marL="457200" lvl="1" indent="0">
              <a:spcBef>
                <a:spcPct val="20000"/>
              </a:spcBef>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lvl="1">
              <a:spcBef>
                <a:spcPct val="20000"/>
              </a:spcBef>
              <a:buFontTx/>
              <a:buChar char="•"/>
            </a:pPr>
            <a:r>
              <a:rPr lang="el-GR" sz="2800" b="1" dirty="0">
                <a:latin typeface="Tahoma" panose="020B0604030504040204" pitchFamily="34" charset="0"/>
                <a:ea typeface="Tahoma" panose="020B0604030504040204" pitchFamily="34" charset="0"/>
                <a:cs typeface="Tahoma" panose="020B0604030504040204" pitchFamily="34" charset="0"/>
              </a:rPr>
              <a:t>Συμμόρφωση </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l-GR" sz="2800" dirty="0">
                <a:latin typeface="Tahoma" panose="020B0604030504040204" pitchFamily="34" charset="0"/>
                <a:ea typeface="Tahoma" panose="020B0604030504040204" pitchFamily="34" charset="0"/>
                <a:cs typeface="Tahoma" panose="020B0604030504040204" pitchFamily="34" charset="0"/>
              </a:rPr>
              <a:t>όπου το γνωστικό σχήμα εμπλουτίζεται. </a:t>
            </a:r>
            <a:endParaRPr lang="en-US" altLang="en-US" sz="2800" dirty="0">
              <a:solidFill>
                <a:schemeClr val="folHlink"/>
              </a:solidFill>
              <a:latin typeface="Tahoma" panose="020B0604030504040204" pitchFamily="34" charset="0"/>
              <a:ea typeface="Tahoma" panose="020B0604030504040204" pitchFamily="34" charset="0"/>
              <a:cs typeface="Tahoma" panose="020B0604030504040204" pitchFamily="34" charset="0"/>
            </a:endParaRPr>
          </a:p>
          <a:p>
            <a:pPr>
              <a:spcBef>
                <a:spcPct val="20000"/>
              </a:spcBef>
              <a:buFontTx/>
              <a:buChar char="•"/>
            </a:pPr>
            <a:endParaRPr lang="en-US" altLang="en-US" sz="3000" dirty="0">
              <a:solidFill>
                <a:schemeClr val="folHlink"/>
              </a:solidFill>
            </a:endParaRPr>
          </a:p>
        </p:txBody>
      </p:sp>
    </p:spTree>
    <p:extLst>
      <p:ext uri="{BB962C8B-B14F-4D97-AF65-F5344CB8AC3E}">
        <p14:creationId xmlns:p14="http://schemas.microsoft.com/office/powerpoint/2010/main" val="299454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05916-CC9E-4E10-9284-A6326D93019F}"/>
              </a:ext>
            </a:extLst>
          </p:cNvPr>
          <p:cNvSpPr>
            <a:spLocks noGrp="1"/>
          </p:cNvSpPr>
          <p:nvPr>
            <p:ph type="sldNum" sz="quarter" idx="12"/>
          </p:nvPr>
        </p:nvSpPr>
        <p:spPr/>
        <p:txBody>
          <a:bodyPr/>
          <a:lstStyle/>
          <a:p>
            <a:fld id="{25BA54BD-C84D-46CE-8B72-31BFB26ABA43}" type="slidenum">
              <a:rPr lang="en-US" smtClean="0"/>
              <a:t>48</a:t>
            </a:fld>
            <a:endParaRPr lang="en-US"/>
          </a:p>
        </p:txBody>
      </p:sp>
      <p:sp>
        <p:nvSpPr>
          <p:cNvPr id="28674" name="Rectangle 2">
            <a:extLst>
              <a:ext uri="{FF2B5EF4-FFF2-40B4-BE49-F238E27FC236}">
                <a16:creationId xmlns:a16="http://schemas.microsoft.com/office/drawing/2014/main" id="{09032EBF-AA2A-41A7-89FE-D3180C7916FC}"/>
              </a:ext>
            </a:extLst>
          </p:cNvPr>
          <p:cNvSpPr>
            <a:spLocks noGrp="1" noChangeArrowheads="1"/>
          </p:cNvSpPr>
          <p:nvPr>
            <p:ph type="title" idx="4294967295"/>
          </p:nvPr>
        </p:nvSpPr>
        <p:spPr>
          <a:xfrm>
            <a:off x="0" y="228600"/>
            <a:ext cx="9220200" cy="1066800"/>
          </a:xfrm>
        </p:spPr>
        <p:txBody>
          <a:bodyPr>
            <a:normAutofit fontScale="90000"/>
          </a:bodyPr>
          <a:lstStyle/>
          <a:p>
            <a:pPr eaLnBrk="1" hangingPunct="1"/>
            <a:br>
              <a:rPr lang="el-GR" altLang="en-US" sz="4000" dirty="0"/>
            </a:br>
            <a:endParaRPr lang="el-GR" altLang="en-US" sz="4000" dirty="0"/>
          </a:p>
        </p:txBody>
      </p:sp>
      <p:sp>
        <p:nvSpPr>
          <p:cNvPr id="28675" name="Rectangle 3">
            <a:extLst>
              <a:ext uri="{FF2B5EF4-FFF2-40B4-BE49-F238E27FC236}">
                <a16:creationId xmlns:a16="http://schemas.microsoft.com/office/drawing/2014/main" id="{E433A76A-22C4-4099-9B64-60ABB2E2C071}"/>
              </a:ext>
            </a:extLst>
          </p:cNvPr>
          <p:cNvSpPr>
            <a:spLocks noChangeArrowheads="1"/>
          </p:cNvSpPr>
          <p:nvPr/>
        </p:nvSpPr>
        <p:spPr bwMode="auto">
          <a:xfrm>
            <a:off x="608012" y="954496"/>
            <a:ext cx="678973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l-GR" altLang="en-US" sz="2000" dirty="0">
                <a:latin typeface="Comic Sans MS" panose="030F0702030302020204" pitchFamily="66" charset="0"/>
              </a:rPr>
              <a:t> </a:t>
            </a:r>
            <a:endParaRPr lang="el-GR" altLang="en-US" sz="2800" b="1" dirty="0"/>
          </a:p>
          <a:p>
            <a:pPr eaLnBrk="1" hangingPunct="1"/>
            <a:r>
              <a:rPr lang="el-GR" altLang="en-US" sz="2800" b="1" dirty="0">
                <a:latin typeface="Tahoma" panose="020B0604030504040204" pitchFamily="34" charset="0"/>
                <a:ea typeface="Tahoma" panose="020B0604030504040204" pitchFamily="34" charset="0"/>
                <a:cs typeface="Tahoma" panose="020B0604030504040204" pitchFamily="34" charset="0"/>
              </a:rPr>
              <a:t>1. Αισθησιοκινητικό</a:t>
            </a:r>
          </a:p>
          <a:p>
            <a:pPr eaLnBrk="1" hangingPunct="1"/>
            <a:r>
              <a:rPr lang="el-GR" altLang="en-US" sz="2800" b="1" dirty="0">
                <a:latin typeface="Tahoma" panose="020B0604030504040204" pitchFamily="34" charset="0"/>
                <a:ea typeface="Tahoma" panose="020B0604030504040204" pitchFamily="34" charset="0"/>
                <a:cs typeface="Tahoma" panose="020B0604030504040204" pitchFamily="34" charset="0"/>
              </a:rPr>
              <a:t>2. Προσυλλογιστικό</a:t>
            </a:r>
          </a:p>
          <a:p>
            <a:pPr eaLnBrk="1" hangingPunct="1"/>
            <a:r>
              <a:rPr lang="el-GR" altLang="en-US" sz="2800" b="1" dirty="0">
                <a:latin typeface="Tahoma" panose="020B0604030504040204" pitchFamily="34" charset="0"/>
                <a:ea typeface="Tahoma" panose="020B0604030504040204" pitchFamily="34" charset="0"/>
                <a:cs typeface="Tahoma" panose="020B0604030504040204" pitchFamily="34" charset="0"/>
              </a:rPr>
              <a:t>3. Συγκεκριμένης σκέψης</a:t>
            </a:r>
          </a:p>
          <a:p>
            <a:pPr eaLnBrk="1" hangingPunct="1"/>
            <a:r>
              <a:rPr lang="el-GR" altLang="en-US" sz="2800" b="1" dirty="0">
                <a:latin typeface="Tahoma" panose="020B0604030504040204" pitchFamily="34" charset="0"/>
                <a:ea typeface="Tahoma" panose="020B0604030504040204" pitchFamily="34" charset="0"/>
                <a:cs typeface="Tahoma" panose="020B0604030504040204" pitchFamily="34" charset="0"/>
              </a:rPr>
              <a:t>4. Τυπικής –αφαιρετικής σκέψης</a:t>
            </a:r>
            <a:r>
              <a:rPr lang="el-GR" altLang="en-US" sz="2000" dirty="0">
                <a:latin typeface="Tahoma" panose="020B0604030504040204" pitchFamily="34" charset="0"/>
                <a:ea typeface="Tahoma" panose="020B0604030504040204" pitchFamily="34" charset="0"/>
                <a:cs typeface="Tahoma" panose="020B0604030504040204" pitchFamily="34" charset="0"/>
              </a:rPr>
              <a:t> </a:t>
            </a:r>
          </a:p>
          <a:p>
            <a:pPr algn="ctr"/>
            <a:endParaRPr lang="el-GR" altLang="en-US" sz="2000" dirty="0">
              <a:latin typeface="Comic Sans MS" panose="030F0702030302020204" pitchFamily="66" charset="0"/>
            </a:endParaRPr>
          </a:p>
        </p:txBody>
      </p:sp>
      <p:sp>
        <p:nvSpPr>
          <p:cNvPr id="28679" name="Rectangle 7">
            <a:extLst>
              <a:ext uri="{FF2B5EF4-FFF2-40B4-BE49-F238E27FC236}">
                <a16:creationId xmlns:a16="http://schemas.microsoft.com/office/drawing/2014/main" id="{6BC1A151-614F-4A43-90C0-99176B897941}"/>
              </a:ext>
            </a:extLst>
          </p:cNvPr>
          <p:cNvSpPr>
            <a:spLocks noChangeArrowheads="1"/>
          </p:cNvSpPr>
          <p:nvPr/>
        </p:nvSpPr>
        <p:spPr bwMode="auto">
          <a:xfrm>
            <a:off x="836612" y="228601"/>
            <a:ext cx="10972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l-GR" altLang="en-US" sz="2800" b="1" dirty="0">
                <a:latin typeface="Tahoma" panose="020B0604030504040204" pitchFamily="34" charset="0"/>
                <a:ea typeface="Tahoma" panose="020B0604030504040204" pitchFamily="34" charset="0"/>
                <a:cs typeface="Tahoma" panose="020B0604030504040204" pitchFamily="34" charset="0"/>
              </a:rPr>
              <a:t>Στάδια νοητικής ανάπτυξης</a:t>
            </a:r>
            <a:r>
              <a:rPr lang="en-US" altLang="en-US" sz="2800" b="1" dirty="0">
                <a:latin typeface="Tahoma" panose="020B0604030504040204" pitchFamily="34" charset="0"/>
                <a:ea typeface="Tahoma" panose="020B0604030504040204" pitchFamily="34" charset="0"/>
                <a:cs typeface="Tahoma" panose="020B0604030504040204" pitchFamily="34" charset="0"/>
              </a:rPr>
              <a:t> </a:t>
            </a:r>
            <a:r>
              <a:rPr lang="el-GR" altLang="en-US" sz="2800" b="1" dirty="0">
                <a:latin typeface="Tahoma" panose="020B0604030504040204" pitchFamily="34" charset="0"/>
                <a:ea typeface="Tahoma" panose="020B0604030504040204" pitchFamily="34" charset="0"/>
                <a:cs typeface="Tahoma" panose="020B0604030504040204" pitchFamily="34" charset="0"/>
              </a:rPr>
              <a:t>σύμφωνα με τον </a:t>
            </a:r>
            <a:r>
              <a:rPr lang="en-US" altLang="en-US" sz="2800" b="1" dirty="0">
                <a:latin typeface="Tahoma" panose="020B0604030504040204" pitchFamily="34" charset="0"/>
                <a:ea typeface="Tahoma" panose="020B0604030504040204" pitchFamily="34" charset="0"/>
                <a:cs typeface="Tahoma" panose="020B0604030504040204" pitchFamily="34" charset="0"/>
              </a:rPr>
              <a:t>Piaget</a:t>
            </a:r>
            <a:r>
              <a:rPr lang="el-GR" altLang="en-US" sz="2800" b="1" dirty="0">
                <a:latin typeface="Tahoma" panose="020B0604030504040204" pitchFamily="34" charset="0"/>
                <a:ea typeface="Tahoma" panose="020B0604030504040204" pitchFamily="34" charset="0"/>
                <a:cs typeface="Tahoma" panose="020B0604030504040204" pitchFamily="34" charset="0"/>
              </a:rPr>
              <a:t> είναι:</a:t>
            </a:r>
          </a:p>
          <a:p>
            <a:pPr algn="ctr" eaLnBrk="1" hangingPunct="1"/>
            <a:br>
              <a:rPr lang="el-GR" altLang="en-US" sz="3600" i="1" dirty="0"/>
            </a:br>
            <a:endParaRPr lang="el-GR" altLang="en-US" sz="3600" i="1" dirty="0"/>
          </a:p>
        </p:txBody>
      </p:sp>
      <p:pic>
        <p:nvPicPr>
          <p:cNvPr id="3" name="Picture 2">
            <a:extLst>
              <a:ext uri="{FF2B5EF4-FFF2-40B4-BE49-F238E27FC236}">
                <a16:creationId xmlns:a16="http://schemas.microsoft.com/office/drawing/2014/main" id="{5A73D8C7-A494-4D56-82B2-DD6FEFAD2441}"/>
              </a:ext>
            </a:extLst>
          </p:cNvPr>
          <p:cNvPicPr>
            <a:picLocks noChangeAspect="1"/>
          </p:cNvPicPr>
          <p:nvPr/>
        </p:nvPicPr>
        <p:blipFill>
          <a:blip r:embed="rId3"/>
          <a:stretch>
            <a:fillRect/>
          </a:stretch>
        </p:blipFill>
        <p:spPr>
          <a:xfrm>
            <a:off x="4546600" y="3094385"/>
            <a:ext cx="7262812" cy="3552825"/>
          </a:xfrm>
          <a:prstGeom prst="rect">
            <a:avLst/>
          </a:prstGeom>
        </p:spPr>
      </p:pic>
    </p:spTree>
    <p:extLst>
      <p:ext uri="{BB962C8B-B14F-4D97-AF65-F5344CB8AC3E}">
        <p14:creationId xmlns:p14="http://schemas.microsoft.com/office/powerpoint/2010/main" val="9580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extLst>
              <a:ext uri="{FF2B5EF4-FFF2-40B4-BE49-F238E27FC236}">
                <a16:creationId xmlns:a16="http://schemas.microsoft.com/office/drawing/2014/main" id="{85B8A016-2AF6-44E5-8C68-2DC4C5C0D484}"/>
              </a:ext>
            </a:extLst>
          </p:cNvPr>
          <p:cNvGraphicFramePr>
            <a:graphicFrameLocks noChangeAspect="1"/>
          </p:cNvGraphicFramePr>
          <p:nvPr/>
        </p:nvGraphicFramePr>
        <p:xfrm>
          <a:off x="1497012" y="-20638"/>
          <a:ext cx="9194800" cy="6899276"/>
        </p:xfrm>
        <a:graphic>
          <a:graphicData uri="http://schemas.openxmlformats.org/presentationml/2006/ole">
            <mc:AlternateContent xmlns:mc="http://schemas.openxmlformats.org/markup-compatibility/2006">
              <mc:Choice xmlns:v="urn:schemas-microsoft-com:vml" Requires="v">
                <p:oleObj spid="_x0000_s2082" name="Slide" r:id="rId3" imgW="4558126" imgH="3419878" progId="PowerPoint.Slide.8">
                  <p:embed/>
                </p:oleObj>
              </mc:Choice>
              <mc:Fallback>
                <p:oleObj name="Slide" r:id="rId3" imgW="4558126" imgH="3419878" progId="PowerPoint.Slide.8">
                  <p:embed/>
                  <p:pic>
                    <p:nvPicPr>
                      <p:cNvPr id="12290" name="Object 2">
                        <a:extLst>
                          <a:ext uri="{FF2B5EF4-FFF2-40B4-BE49-F238E27FC236}">
                            <a16:creationId xmlns:a16="http://schemas.microsoft.com/office/drawing/2014/main" id="{85B8A016-2AF6-44E5-8C68-2DC4C5C0D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012" y="-20638"/>
                        <a:ext cx="9194800" cy="689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3907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ECE1D68-4C36-4F27-8F3B-73F11AA36542}"/>
              </a:ext>
            </a:extLst>
          </p:cNvPr>
          <p:cNvSpPr>
            <a:spLocks noGrp="1" noChangeArrowheads="1"/>
          </p:cNvSpPr>
          <p:nvPr>
            <p:ph type="title"/>
          </p:nvPr>
        </p:nvSpPr>
        <p:spPr/>
        <p:txBody>
          <a:bodyPr/>
          <a:lstStyle/>
          <a:p>
            <a:pPr algn="ctr">
              <a:spcAft>
                <a:spcPts val="600"/>
              </a:spcAft>
            </a:pPr>
            <a:r>
              <a:rPr lang="el-GR" altLang="en-US" b="1" dirty="0">
                <a:latin typeface="Tahoma" panose="020B0604030504040204" pitchFamily="34" charset="0"/>
                <a:ea typeface="Tahoma" panose="020B0604030504040204" pitchFamily="34" charset="0"/>
                <a:cs typeface="Tahoma" panose="020B0604030504040204" pitchFamily="34" charset="0"/>
              </a:rPr>
              <a:t>Οι </a:t>
            </a:r>
            <a:r>
              <a:rPr lang="el-GR" altLang="en-US" b="1" dirty="0" err="1">
                <a:latin typeface="Tahoma" panose="020B0604030504040204" pitchFamily="34" charset="0"/>
                <a:ea typeface="Tahoma" panose="020B0604030504040204" pitchFamily="34" charset="0"/>
                <a:cs typeface="Tahoma" panose="020B0604030504040204" pitchFamily="34" charset="0"/>
              </a:rPr>
              <a:t>κοινωνικοπολιτισμικές</a:t>
            </a:r>
            <a:r>
              <a:rPr lang="el-GR" altLang="en-US" b="1" dirty="0">
                <a:latin typeface="Tahoma" panose="020B0604030504040204" pitchFamily="34" charset="0"/>
                <a:ea typeface="Tahoma" panose="020B0604030504040204" pitchFamily="34" charset="0"/>
                <a:cs typeface="Tahoma" panose="020B0604030504040204" pitchFamily="34" charset="0"/>
              </a:rPr>
              <a:t> προσεγγίσεις </a:t>
            </a:r>
          </a:p>
        </p:txBody>
      </p:sp>
      <p:sp>
        <p:nvSpPr>
          <p:cNvPr id="7171" name="Rectangle 3">
            <a:extLst>
              <a:ext uri="{FF2B5EF4-FFF2-40B4-BE49-F238E27FC236}">
                <a16:creationId xmlns:a16="http://schemas.microsoft.com/office/drawing/2014/main" id="{04743739-2D97-4832-8D9A-635ED5CBE82D}"/>
              </a:ext>
            </a:extLst>
          </p:cNvPr>
          <p:cNvSpPr>
            <a:spLocks noGrp="1" noChangeArrowheads="1"/>
          </p:cNvSpPr>
          <p:nvPr>
            <p:ph idx="1"/>
          </p:nvPr>
        </p:nvSpPr>
        <p:spPr>
          <a:xfrm>
            <a:off x="684212" y="2133600"/>
            <a:ext cx="11049000" cy="4114800"/>
          </a:xfrm>
        </p:spPr>
        <p:txBody>
          <a:bodyPr>
            <a:normAutofit/>
          </a:bodyPr>
          <a:lstStyle/>
          <a:p>
            <a:pPr>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Δεν μπορούν να δουν τη μαθησιακή δραστηριότητα έξω από το κοινωνικό, ιστορικό και πολιτισμικό πλαίσιο μέσα στο οποίο διαδραματίζεται. </a:t>
            </a:r>
          </a:p>
          <a:p>
            <a:pPr>
              <a:lnSpc>
                <a:spcPct val="100000"/>
              </a:lnSpc>
              <a:spcBef>
                <a:spcPts val="0"/>
              </a:spcBef>
              <a:spcAft>
                <a:spcPts val="0"/>
              </a:spcAft>
            </a:pP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2800" dirty="0">
                <a:latin typeface="Tahoma" panose="020B0604030504040204" pitchFamily="34" charset="0"/>
                <a:ea typeface="Tahoma" panose="020B0604030504040204" pitchFamily="34" charset="0"/>
                <a:cs typeface="Tahoma" panose="020B0604030504040204" pitchFamily="34" charset="0"/>
              </a:rPr>
              <a:t>Οι γνωστικές διεργασίες δεν νοούνται συνεπώς ως αυτόνομες οντότητες αλλά συστατικά ενός οργανωμένου όλου, του νου, ο οποίος λειτουργεί και αναπτύσσεται μέσα σε ένα συγκεκριμένο </a:t>
            </a:r>
            <a:r>
              <a:rPr lang="el-GR" altLang="en-US" sz="2800" dirty="0" err="1">
                <a:latin typeface="Tahoma" panose="020B0604030504040204" pitchFamily="34" charset="0"/>
                <a:ea typeface="Tahoma" panose="020B0604030504040204" pitchFamily="34" charset="0"/>
                <a:cs typeface="Tahoma" panose="020B0604030504040204" pitchFamily="34" charset="0"/>
              </a:rPr>
              <a:t>κοινωνικοπολιτισμικό</a:t>
            </a:r>
            <a:r>
              <a:rPr lang="el-GR" altLang="en-US" sz="2800" dirty="0">
                <a:latin typeface="Tahoma" panose="020B0604030504040204" pitchFamily="34" charset="0"/>
                <a:ea typeface="Tahoma" panose="020B0604030504040204" pitchFamily="34" charset="0"/>
                <a:cs typeface="Tahoma" panose="020B0604030504040204" pitchFamily="34" charset="0"/>
              </a:rPr>
              <a:t> περιβάλλον ιστορικά προσδιορισμένο. </a:t>
            </a:r>
          </a:p>
        </p:txBody>
      </p:sp>
      <p:sp>
        <p:nvSpPr>
          <p:cNvPr id="2" name="Slide Number Placeholder 1">
            <a:extLst>
              <a:ext uri="{FF2B5EF4-FFF2-40B4-BE49-F238E27FC236}">
                <a16:creationId xmlns:a16="http://schemas.microsoft.com/office/drawing/2014/main" id="{A933A793-A6CC-462F-BBAA-1D7E3B616A3D}"/>
              </a:ext>
            </a:extLst>
          </p:cNvPr>
          <p:cNvSpPr>
            <a:spLocks noGrp="1"/>
          </p:cNvSpPr>
          <p:nvPr>
            <p:ph type="sldNum" sz="quarter" idx="12"/>
          </p:nvPr>
        </p:nvSpPr>
        <p:spPr/>
        <p:txBody>
          <a:bodyPr/>
          <a:lstStyle/>
          <a:p>
            <a:fld id="{25BA54BD-C84D-46CE-8B72-31BFB26ABA43}" type="slidenum">
              <a:rPr lang="en-US" smtClean="0"/>
              <a:t>5</a:t>
            </a:fld>
            <a:endParaRPr lang="en-US" dirty="0"/>
          </a:p>
        </p:txBody>
      </p:sp>
    </p:spTree>
    <p:extLst>
      <p:ext uri="{BB962C8B-B14F-4D97-AF65-F5344CB8AC3E}">
        <p14:creationId xmlns:p14="http://schemas.microsoft.com/office/powerpoint/2010/main" val="387470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480263-CC3A-43A6-B241-254BA4395A77}"/>
              </a:ext>
            </a:extLst>
          </p:cNvPr>
          <p:cNvSpPr>
            <a:spLocks noGrp="1" noChangeArrowheads="1"/>
          </p:cNvSpPr>
          <p:nvPr>
            <p:ph type="title"/>
          </p:nvPr>
        </p:nvSpPr>
        <p:spPr>
          <a:xfrm>
            <a:off x="1903412" y="152400"/>
            <a:ext cx="8382000" cy="1143000"/>
          </a:xfrm>
        </p:spPr>
        <p:txBody>
          <a:bodyPr>
            <a:normAutofit fontScale="90000"/>
          </a:bodyPr>
          <a:lstStyle/>
          <a:p>
            <a:r>
              <a:rPr lang="el-GR" altLang="en-US" b="1" dirty="0">
                <a:effectLst>
                  <a:outerShdw blurRad="38100" dist="38100" dir="2700000" algn="tl">
                    <a:srgbClr val="000000"/>
                  </a:outerShdw>
                </a:effectLst>
              </a:rPr>
              <a:t>Προβλήματα με τη θεωρία του </a:t>
            </a:r>
            <a:r>
              <a:rPr lang="en-US" altLang="en-US" b="1" dirty="0">
                <a:effectLst>
                  <a:outerShdw blurRad="38100" dist="38100" dir="2700000" algn="tl">
                    <a:srgbClr val="000000"/>
                  </a:outerShdw>
                </a:effectLst>
              </a:rPr>
              <a:t>Piaget</a:t>
            </a:r>
          </a:p>
        </p:txBody>
      </p:sp>
      <p:sp>
        <p:nvSpPr>
          <p:cNvPr id="17411" name="Rectangle 3">
            <a:extLst>
              <a:ext uri="{FF2B5EF4-FFF2-40B4-BE49-F238E27FC236}">
                <a16:creationId xmlns:a16="http://schemas.microsoft.com/office/drawing/2014/main" id="{CDE88865-4F7B-4125-986D-37057FC28D8C}"/>
              </a:ext>
            </a:extLst>
          </p:cNvPr>
          <p:cNvSpPr>
            <a:spLocks noGrp="1" noChangeArrowheads="1"/>
          </p:cNvSpPr>
          <p:nvPr>
            <p:ph idx="1"/>
          </p:nvPr>
        </p:nvSpPr>
        <p:spPr>
          <a:xfrm>
            <a:off x="1598612" y="1981200"/>
            <a:ext cx="9525000" cy="4114800"/>
          </a:xfrm>
        </p:spPr>
        <p:txBody>
          <a:bodyPr>
            <a:normAutofit/>
          </a:bodyPr>
          <a:lstStyle/>
          <a:p>
            <a:pPr>
              <a:lnSpc>
                <a:spcPct val="90000"/>
              </a:lnSpc>
            </a:pPr>
            <a:r>
              <a:rPr lang="el-GR" altLang="en-US" dirty="0"/>
              <a:t>Τα παιδιά συχνά αντιλαμβάνονται νοήματα νωρίτερα από ότι προσδιόρισε ο </a:t>
            </a:r>
            <a:r>
              <a:rPr lang="en-US" altLang="en-US" dirty="0"/>
              <a:t>Piaget</a:t>
            </a:r>
          </a:p>
          <a:p>
            <a:pPr>
              <a:lnSpc>
                <a:spcPct val="90000"/>
              </a:lnSpc>
            </a:pPr>
            <a:r>
              <a:rPr lang="el-GR" altLang="en-US" dirty="0"/>
              <a:t>Η γνωστική ανάπτυξη σε διαφορετικά πεδία δεν είναι συνεπής (π.χ. καλύτερος στην ανάγνωση πάρα τα μαθηματικά)</a:t>
            </a:r>
            <a:endParaRPr lang="en-US" altLang="en-US" dirty="0"/>
          </a:p>
          <a:p>
            <a:pPr>
              <a:lnSpc>
                <a:spcPct val="90000"/>
              </a:lnSpc>
            </a:pPr>
            <a:r>
              <a:rPr lang="el-GR" altLang="en-US" dirty="0"/>
              <a:t>Μελέτες </a:t>
            </a:r>
            <a:r>
              <a:rPr lang="el-GR" altLang="en-US"/>
              <a:t>έχουν δείξει </a:t>
            </a:r>
            <a:r>
              <a:rPr lang="el-GR" altLang="en-US" dirty="0"/>
              <a:t>ότι η ανάπτυξη μπορεί μέχρι ένα βαθμό να επιταχυνθεί. </a:t>
            </a:r>
            <a:endParaRPr lang="en-US" altLang="en-US" dirty="0"/>
          </a:p>
        </p:txBody>
      </p:sp>
    </p:spTree>
    <p:extLst>
      <p:ext uri="{BB962C8B-B14F-4D97-AF65-F5344CB8AC3E}">
        <p14:creationId xmlns:p14="http://schemas.microsoft.com/office/powerpoint/2010/main" val="149212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5AB1130-B2D0-42BA-A6CC-20DAB32E7C4A}"/>
              </a:ext>
            </a:extLst>
          </p:cNvPr>
          <p:cNvSpPr>
            <a:spLocks noGrp="1" noChangeArrowheads="1"/>
          </p:cNvSpPr>
          <p:nvPr>
            <p:ph type="title"/>
          </p:nvPr>
        </p:nvSpPr>
        <p:spPr/>
        <p:txBody>
          <a:bodyPr/>
          <a:lstStyle/>
          <a:p>
            <a:pPr algn="ctr">
              <a:spcAft>
                <a:spcPts val="600"/>
              </a:spcAft>
            </a:pPr>
            <a:r>
              <a:rPr lang="en-US" altLang="en-US" b="1" dirty="0">
                <a:latin typeface="Tahoma" panose="020B0604030504040204" pitchFamily="34" charset="0"/>
                <a:ea typeface="Tahoma" panose="020B0604030504040204" pitchFamily="34" charset="0"/>
                <a:cs typeface="Tahoma" panose="020B0604030504040204" pitchFamily="34" charset="0"/>
              </a:rPr>
              <a:t>Ο </a:t>
            </a:r>
            <a:r>
              <a:rPr lang="en-US" altLang="en-US" b="1" dirty="0" err="1">
                <a:latin typeface="Tahoma" panose="020B0604030504040204" pitchFamily="34" charset="0"/>
                <a:ea typeface="Tahoma" panose="020B0604030504040204" pitchFamily="34" charset="0"/>
                <a:cs typeface="Tahoma" panose="020B0604030504040204" pitchFamily="34" charset="0"/>
              </a:rPr>
              <a:t>οικοδομισμός</a:t>
            </a:r>
            <a:r>
              <a:rPr lang="en-US" altLang="en-US" b="1" dirty="0">
                <a:latin typeface="Tahoma" panose="020B0604030504040204" pitchFamily="34" charset="0"/>
                <a:ea typeface="Tahoma" panose="020B0604030504040204" pitchFamily="34" charset="0"/>
                <a:cs typeface="Tahoma" panose="020B0604030504040204" pitchFamily="34" charset="0"/>
              </a:rPr>
              <a:t> </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29699" name="Rectangle 3">
            <a:extLst>
              <a:ext uri="{FF2B5EF4-FFF2-40B4-BE49-F238E27FC236}">
                <a16:creationId xmlns:a16="http://schemas.microsoft.com/office/drawing/2014/main" id="{D168AF2C-8B0A-47CE-9382-91B258693849}"/>
              </a:ext>
            </a:extLst>
          </p:cNvPr>
          <p:cNvSpPr>
            <a:spLocks noGrp="1" noChangeArrowheads="1"/>
          </p:cNvSpPr>
          <p:nvPr>
            <p:ph idx="1"/>
          </p:nvPr>
        </p:nvSpPr>
        <p:spPr/>
        <p:txBody>
          <a:bodyPr>
            <a:normAutofit/>
          </a:bodyPr>
          <a:lstStyle/>
          <a:p>
            <a:pPr>
              <a:spcAft>
                <a:spcPts val="600"/>
              </a:spcAft>
            </a:pPr>
            <a:r>
              <a:rPr lang="el-GR" altLang="en-US" sz="3200" dirty="0">
                <a:latin typeface="Tahoma" panose="020B0604030504040204" pitchFamily="34" charset="0"/>
                <a:ea typeface="Tahoma" panose="020B0604030504040204" pitchFamily="34" charset="0"/>
                <a:cs typeface="Tahoma" panose="020B0604030504040204" pitchFamily="34" charset="0"/>
              </a:rPr>
              <a:t>Σ</a:t>
            </a:r>
            <a:r>
              <a:rPr lang="en-US" altLang="en-US" sz="3200" dirty="0" err="1">
                <a:latin typeface="Tahoma" panose="020B0604030504040204" pitchFamily="34" charset="0"/>
                <a:ea typeface="Tahoma" panose="020B0604030504040204" pitchFamily="34" charset="0"/>
                <a:cs typeface="Tahoma" panose="020B0604030504040204" pitchFamily="34" charset="0"/>
              </a:rPr>
              <a:t>υνιστά</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μι</a:t>
            </a:r>
            <a:r>
              <a:rPr lang="en-US" altLang="en-US" sz="3200" dirty="0">
                <a:latin typeface="Tahoma" panose="020B0604030504040204" pitchFamily="34" charset="0"/>
                <a:ea typeface="Tahoma" panose="020B0604030504040204" pitchFamily="34" charset="0"/>
                <a:cs typeface="Tahoma" panose="020B0604030504040204" pitchFamily="34" charset="0"/>
              </a:rPr>
              <a:t>α ριζικά εναλλακτική πρόταση στο </a:t>
            </a:r>
            <a:r>
              <a:rPr lang="el-GR" altLang="en-US" sz="3200" dirty="0">
                <a:latin typeface="Tahoma" panose="020B0604030504040204" pitchFamily="34" charset="0"/>
                <a:ea typeface="Tahoma" panose="020B0604030504040204" pitchFamily="34" charset="0"/>
                <a:cs typeface="Tahoma" panose="020B0604030504040204" pitchFamily="34" charset="0"/>
              </a:rPr>
              <a:t>Σ</a:t>
            </a:r>
            <a:r>
              <a:rPr lang="en-US" altLang="en-US" sz="3200" dirty="0" err="1">
                <a:latin typeface="Tahoma" panose="020B0604030504040204" pitchFamily="34" charset="0"/>
                <a:ea typeface="Tahoma" panose="020B0604030504040204" pitchFamily="34" charset="0"/>
                <a:cs typeface="Tahoma" panose="020B0604030504040204" pitchFamily="34" charset="0"/>
              </a:rPr>
              <a:t>υμ</a:t>
            </a:r>
            <a:r>
              <a:rPr lang="en-US" altLang="en-US" sz="3200" dirty="0">
                <a:latin typeface="Tahoma" panose="020B0604030504040204" pitchFamily="34" charset="0"/>
                <a:ea typeface="Tahoma" panose="020B0604030504040204" pitchFamily="34" charset="0"/>
                <a:cs typeface="Tahoma" panose="020B0604030504040204" pitchFamily="34" charset="0"/>
              </a:rPr>
              <a:t>περιφορισμό και μια διαφορετική επιστημολογική προοπτική όσον αφορά στο σχεδιασμό μαθησιακών περιβαλλόντων </a:t>
            </a:r>
            <a:endParaRPr lang="el-GR"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02F4FE69-AC49-41DA-9686-3A9F4740AF87}"/>
              </a:ext>
            </a:extLst>
          </p:cNvPr>
          <p:cNvSpPr>
            <a:spLocks noGrp="1"/>
          </p:cNvSpPr>
          <p:nvPr>
            <p:ph type="sldNum" sz="quarter" idx="12"/>
          </p:nvPr>
        </p:nvSpPr>
        <p:spPr/>
        <p:txBody>
          <a:bodyPr/>
          <a:lstStyle/>
          <a:p>
            <a:fld id="{25BA54BD-C84D-46CE-8B72-31BFB26ABA43}" type="slidenum">
              <a:rPr lang="en-US" smtClean="0"/>
              <a:t>51</a:t>
            </a:fld>
            <a:endParaRPr lang="en-US" dirty="0"/>
          </a:p>
        </p:txBody>
      </p:sp>
    </p:spTree>
    <p:extLst>
      <p:ext uri="{BB962C8B-B14F-4D97-AF65-F5344CB8AC3E}">
        <p14:creationId xmlns:p14="http://schemas.microsoft.com/office/powerpoint/2010/main" val="19800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F95F140-98A8-45E2-A9ED-D299BD34AE82}"/>
              </a:ext>
            </a:extLst>
          </p:cNvPr>
          <p:cNvSpPr>
            <a:spLocks noGrp="1" noChangeArrowheads="1"/>
          </p:cNvSpPr>
          <p:nvPr>
            <p:ph type="title"/>
          </p:nvPr>
        </p:nvSpPr>
        <p:spPr/>
        <p:txBody>
          <a:bodyPr/>
          <a:lstStyle/>
          <a:p>
            <a:pPr algn="ctr">
              <a:spcAft>
                <a:spcPts val="600"/>
              </a:spcAft>
            </a:pPr>
            <a:r>
              <a:rPr lang="en-US" altLang="en-US" b="1" dirty="0">
                <a:latin typeface="Tahoma" panose="020B0604030504040204" pitchFamily="34" charset="0"/>
                <a:ea typeface="Tahoma" panose="020B0604030504040204" pitchFamily="34" charset="0"/>
                <a:cs typeface="Tahoma" panose="020B0604030504040204" pitchFamily="34" charset="0"/>
              </a:rPr>
              <a:t>Η βα</a:t>
            </a:r>
            <a:r>
              <a:rPr lang="en-US" altLang="en-US" b="1" dirty="0" err="1">
                <a:latin typeface="Tahoma" panose="020B0604030504040204" pitchFamily="34" charset="0"/>
                <a:ea typeface="Tahoma" panose="020B0604030504040204" pitchFamily="34" charset="0"/>
                <a:cs typeface="Tahoma" panose="020B0604030504040204" pitchFamily="34" charset="0"/>
              </a:rPr>
              <a:t>σική</a:t>
            </a:r>
            <a:r>
              <a:rPr lang="en-US" altLang="en-US" b="1" dirty="0">
                <a:latin typeface="Tahoma" panose="020B0604030504040204" pitchFamily="34" charset="0"/>
                <a:ea typeface="Tahoma" panose="020B0604030504040204" pitchFamily="34" charset="0"/>
                <a:cs typeface="Tahoma" panose="020B0604030504040204" pitchFamily="34" charset="0"/>
              </a:rPr>
              <a:t> α</a:t>
            </a:r>
            <a:r>
              <a:rPr lang="en-US" altLang="en-US" b="1" dirty="0" err="1">
                <a:latin typeface="Tahoma" panose="020B0604030504040204" pitchFamily="34" charset="0"/>
                <a:ea typeface="Tahoma" panose="020B0604030504040204" pitchFamily="34" charset="0"/>
                <a:cs typeface="Tahoma" panose="020B0604030504040204" pitchFamily="34" charset="0"/>
              </a:rPr>
              <a:t>ρχή</a:t>
            </a:r>
            <a:r>
              <a:rPr lang="en-US" altLang="en-US" b="1" dirty="0">
                <a:latin typeface="Tahoma" panose="020B0604030504040204" pitchFamily="34" charset="0"/>
                <a:ea typeface="Tahoma" panose="020B0604030504040204" pitchFamily="34" charset="0"/>
                <a:cs typeface="Tahoma" panose="020B0604030504040204" pitchFamily="34" charset="0"/>
              </a:rPr>
              <a:t> </a:t>
            </a:r>
            <a:r>
              <a:rPr lang="en-US" altLang="en-US" b="1" dirty="0" err="1">
                <a:latin typeface="Tahoma" panose="020B0604030504040204" pitchFamily="34" charset="0"/>
                <a:ea typeface="Tahoma" panose="020B0604030504040204" pitchFamily="34" charset="0"/>
                <a:cs typeface="Tahoma" panose="020B0604030504040204" pitchFamily="34" charset="0"/>
              </a:rPr>
              <a:t>του</a:t>
            </a:r>
            <a:r>
              <a:rPr lang="el-GR" altLang="en-US" b="1" dirty="0">
                <a:latin typeface="Tahoma" panose="020B0604030504040204" pitchFamily="34" charset="0"/>
                <a:ea typeface="Tahoma" panose="020B0604030504040204" pitchFamily="34" charset="0"/>
                <a:cs typeface="Tahoma" panose="020B0604030504040204" pitchFamily="34" charset="0"/>
              </a:rPr>
              <a:t> </a:t>
            </a:r>
            <a:r>
              <a:rPr lang="el-GR" altLang="en-US" b="1" dirty="0" err="1">
                <a:latin typeface="Tahoma" panose="020B0604030504040204" pitchFamily="34" charset="0"/>
                <a:ea typeface="Tahoma" panose="020B0604030504040204" pitchFamily="34" charset="0"/>
                <a:cs typeface="Tahoma" panose="020B0604030504040204" pitchFamily="34" charset="0"/>
              </a:rPr>
              <a:t>οικοδομισμού</a:t>
            </a:r>
            <a:r>
              <a:rPr lang="en-US" altLang="en-US" b="1" dirty="0">
                <a:latin typeface="Tahoma" panose="020B0604030504040204" pitchFamily="34" charset="0"/>
                <a:ea typeface="Tahoma" panose="020B0604030504040204" pitchFamily="34" charset="0"/>
                <a:cs typeface="Tahoma" panose="020B0604030504040204" pitchFamily="34" charset="0"/>
              </a:rPr>
              <a:t> </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30723" name="Rectangle 3">
            <a:extLst>
              <a:ext uri="{FF2B5EF4-FFF2-40B4-BE49-F238E27FC236}">
                <a16:creationId xmlns:a16="http://schemas.microsoft.com/office/drawing/2014/main" id="{046E86B6-984F-445D-BC1F-15D59F021684}"/>
              </a:ext>
            </a:extLst>
          </p:cNvPr>
          <p:cNvSpPr>
            <a:spLocks noGrp="1" noChangeArrowheads="1"/>
          </p:cNvSpPr>
          <p:nvPr>
            <p:ph idx="1"/>
          </p:nvPr>
        </p:nvSpPr>
        <p:spPr/>
        <p:txBody>
          <a:bodyPr>
            <a:normAutofit/>
          </a:bodyPr>
          <a:lstStyle/>
          <a:p>
            <a:pPr>
              <a:spcAft>
                <a:spcPts val="600"/>
              </a:spcAft>
            </a:pPr>
            <a:r>
              <a:rPr lang="el-GR" altLang="en-US" sz="2800" dirty="0">
                <a:latin typeface="Tahoma" panose="020B0604030504040204" pitchFamily="34" charset="0"/>
                <a:ea typeface="Tahoma" panose="020B0604030504040204" pitchFamily="34" charset="0"/>
                <a:cs typeface="Tahoma" panose="020B0604030504040204" pitchFamily="34" charset="0"/>
              </a:rPr>
              <a:t>Η</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γνώση</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του</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κόσμου</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οικοδομείτ</a:t>
            </a:r>
            <a:r>
              <a:rPr lang="en-US" altLang="en-US" sz="2800" dirty="0">
                <a:latin typeface="Tahoma" panose="020B0604030504040204" pitchFamily="34" charset="0"/>
                <a:ea typeface="Tahoma" panose="020B0604030504040204" pitchFamily="34" charset="0"/>
                <a:cs typeface="Tahoma" panose="020B0604030504040204" pitchFamily="34" charset="0"/>
              </a:rPr>
              <a:t>αι από το άτομο</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altLang="en-US" sz="2800" dirty="0" err="1">
                <a:latin typeface="Tahoma" panose="020B0604030504040204" pitchFamily="34" charset="0"/>
                <a:ea typeface="Tahoma" panose="020B0604030504040204" pitchFamily="34" charset="0"/>
                <a:cs typeface="Tahoma" panose="020B0604030504040204" pitchFamily="34" charset="0"/>
              </a:rPr>
              <a:t>Το</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άτομο</a:t>
            </a:r>
            <a:r>
              <a:rPr lang="en-US" altLang="en-US" sz="2800" dirty="0">
                <a:latin typeface="Tahoma" panose="020B0604030504040204" pitchFamily="34" charset="0"/>
                <a:ea typeface="Tahoma" panose="020B0604030504040204" pitchFamily="34" charset="0"/>
                <a:cs typeface="Tahoma" panose="020B0604030504040204" pitchFamily="34" charset="0"/>
              </a:rPr>
              <a:t>, β</a:t>
            </a:r>
            <a:r>
              <a:rPr lang="en-US" altLang="en-US" sz="2800" dirty="0" err="1">
                <a:latin typeface="Tahoma" panose="020B0604030504040204" pitchFamily="34" charset="0"/>
                <a:ea typeface="Tahoma" panose="020B0604030504040204" pitchFamily="34" charset="0"/>
                <a:cs typeface="Tahoma" panose="020B0604030504040204" pitchFamily="34" charset="0"/>
              </a:rPr>
              <a:t>άσει</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της</a:t>
            </a:r>
            <a:r>
              <a:rPr lang="en-US" altLang="en-US" sz="2800" dirty="0">
                <a:latin typeface="Tahoma" panose="020B0604030504040204" pitchFamily="34" charset="0"/>
                <a:ea typeface="Tahoma" panose="020B0604030504040204" pitchFamily="34" charset="0"/>
                <a:cs typeface="Tahoma" panose="020B0604030504040204" pitchFamily="34" charset="0"/>
              </a:rPr>
              <a:t> α</a:t>
            </a:r>
            <a:r>
              <a:rPr lang="en-US" altLang="en-US" sz="2800" dirty="0" err="1">
                <a:latin typeface="Tahoma" panose="020B0604030504040204" pitchFamily="34" charset="0"/>
                <a:ea typeface="Tahoma" panose="020B0604030504040204" pitchFamily="34" charset="0"/>
                <a:cs typeface="Tahoma" panose="020B0604030504040204" pitchFamily="34" charset="0"/>
              </a:rPr>
              <a:t>λληλε</a:t>
            </a:r>
            <a:r>
              <a:rPr lang="en-US" altLang="en-US" sz="2800" dirty="0">
                <a:latin typeface="Tahoma" panose="020B0604030504040204" pitchFamily="34" charset="0"/>
                <a:ea typeface="Tahoma" panose="020B0604030504040204" pitchFamily="34" charset="0"/>
                <a:cs typeface="Tahoma" panose="020B0604030504040204" pitchFamily="34" charset="0"/>
              </a:rPr>
              <a:t>πίδρασής του με τον κόσμο, οικοδομεί, ελέγχει, αναδιατάσσει τις γνωστικές του αναπαραστάσεις οι οποίες στη συνέχεια προσδίδουν νόημα στον κόσμο</a:t>
            </a:r>
            <a:r>
              <a:rPr lang="en-US" altLang="en-US" sz="2800" b="1" dirty="0">
                <a:latin typeface="Tahoma" panose="020B0604030504040204" pitchFamily="34" charset="0"/>
                <a:ea typeface="Tahoma" panose="020B0604030504040204" pitchFamily="34" charset="0"/>
                <a:cs typeface="Tahoma" panose="020B0604030504040204" pitchFamily="34" charset="0"/>
              </a:rPr>
              <a:t> </a:t>
            </a:r>
          </a:p>
        </p:txBody>
      </p:sp>
      <p:sp>
        <p:nvSpPr>
          <p:cNvPr id="2" name="Slide Number Placeholder 1">
            <a:extLst>
              <a:ext uri="{FF2B5EF4-FFF2-40B4-BE49-F238E27FC236}">
                <a16:creationId xmlns:a16="http://schemas.microsoft.com/office/drawing/2014/main" id="{D0DB7848-A739-4857-BC93-CF4E8A37610B}"/>
              </a:ext>
            </a:extLst>
          </p:cNvPr>
          <p:cNvSpPr>
            <a:spLocks noGrp="1"/>
          </p:cNvSpPr>
          <p:nvPr>
            <p:ph type="sldNum" sz="quarter" idx="12"/>
          </p:nvPr>
        </p:nvSpPr>
        <p:spPr/>
        <p:txBody>
          <a:bodyPr/>
          <a:lstStyle/>
          <a:p>
            <a:fld id="{25BA54BD-C84D-46CE-8B72-31BFB26ABA43}" type="slidenum">
              <a:rPr lang="en-US" smtClean="0"/>
              <a:t>52</a:t>
            </a:fld>
            <a:endParaRPr lang="en-US" dirty="0"/>
          </a:p>
        </p:txBody>
      </p:sp>
    </p:spTree>
    <p:extLst>
      <p:ext uri="{BB962C8B-B14F-4D97-AF65-F5344CB8AC3E}">
        <p14:creationId xmlns:p14="http://schemas.microsoft.com/office/powerpoint/2010/main" val="275013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933E92F-C9DD-4059-B8B5-B0DA8C03218D}"/>
              </a:ext>
            </a:extLst>
          </p:cNvPr>
          <p:cNvSpPr>
            <a:spLocks noGrp="1" noChangeArrowheads="1"/>
          </p:cNvSpPr>
          <p:nvPr>
            <p:ph type="title"/>
          </p:nvPr>
        </p:nvSpPr>
        <p:spPr/>
        <p:txBody>
          <a:bodyPr/>
          <a:lstStyle/>
          <a:p>
            <a:pPr algn="ctr">
              <a:spcAft>
                <a:spcPts val="600"/>
              </a:spcAft>
            </a:pPr>
            <a:r>
              <a:rPr lang="el-GR" altLang="en-US" b="1" dirty="0">
                <a:latin typeface="Tahoma" panose="020B0604030504040204" pitchFamily="34" charset="0"/>
                <a:ea typeface="Tahoma" panose="020B0604030504040204" pitchFamily="34" charset="0"/>
                <a:cs typeface="Tahoma" panose="020B0604030504040204" pitchFamily="34" charset="0"/>
              </a:rPr>
              <a:t>Αρχές σχεδιασμού</a:t>
            </a:r>
          </a:p>
        </p:txBody>
      </p:sp>
      <p:sp>
        <p:nvSpPr>
          <p:cNvPr id="31747" name="Rectangle 3">
            <a:extLst>
              <a:ext uri="{FF2B5EF4-FFF2-40B4-BE49-F238E27FC236}">
                <a16:creationId xmlns:a16="http://schemas.microsoft.com/office/drawing/2014/main" id="{BD2B1698-B16F-4EB6-BB30-2DDF4107DDAC}"/>
              </a:ext>
            </a:extLst>
          </p:cNvPr>
          <p:cNvSpPr>
            <a:spLocks noGrp="1" noChangeArrowheads="1"/>
          </p:cNvSpPr>
          <p:nvPr>
            <p:ph idx="1"/>
          </p:nvPr>
        </p:nvSpPr>
        <p:spPr>
          <a:xfrm>
            <a:off x="684212" y="2017713"/>
            <a:ext cx="11049000" cy="4114800"/>
          </a:xfrm>
        </p:spPr>
        <p:txBody>
          <a:bodyPr>
            <a:normAutofit/>
          </a:bodyPr>
          <a:lstStyle/>
          <a:p>
            <a:pPr marL="0" indent="0" algn="just">
              <a:spcAft>
                <a:spcPts val="600"/>
              </a:spcAft>
              <a:buNone/>
            </a:pPr>
            <a:r>
              <a:rPr lang="en-US" altLang="en-US" sz="2000" dirty="0"/>
              <a:t>1</a:t>
            </a:r>
            <a:r>
              <a:rPr lang="en-US" altLang="en-US" sz="2000" dirty="0">
                <a:latin typeface="Tahoma" panose="020B0604030504040204" pitchFamily="34" charset="0"/>
                <a:ea typeface="Tahoma" panose="020B0604030504040204" pitchFamily="34" charset="0"/>
                <a:cs typeface="Tahoma" panose="020B0604030504040204" pitchFamily="34" charset="0"/>
              </a:rPr>
              <a:t>. Πα</a:t>
            </a:r>
            <a:r>
              <a:rPr lang="en-US" altLang="en-US" sz="2000" dirty="0" err="1">
                <a:latin typeface="Tahoma" panose="020B0604030504040204" pitchFamily="34" charset="0"/>
                <a:ea typeface="Tahoma" panose="020B0604030504040204" pitchFamily="34" charset="0"/>
                <a:cs typeface="Tahoma" panose="020B0604030504040204" pitchFamily="34" charset="0"/>
              </a:rPr>
              <a:t>ροχή</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εμ</a:t>
            </a:r>
            <a:r>
              <a:rPr lang="en-US" altLang="en-US" sz="2000" dirty="0">
                <a:latin typeface="Tahoma" panose="020B0604030504040204" pitchFamily="34" charset="0"/>
                <a:ea typeface="Tahoma" panose="020B0604030504040204" pitchFamily="34" charset="0"/>
                <a:cs typeface="Tahoma" panose="020B0604030504040204" pitchFamily="34" charset="0"/>
              </a:rPr>
              <a:t>πειριών σχετικά με τη διαδικασία οικοδόμησης της γνώσης</a:t>
            </a:r>
            <a:endParaRPr lang="el-GR" alt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600"/>
              </a:spcAft>
              <a:buNone/>
            </a:pPr>
            <a:r>
              <a:rPr lang="en-US" altLang="en-US" sz="2000" dirty="0">
                <a:latin typeface="Tahoma" panose="020B0604030504040204" pitchFamily="34" charset="0"/>
                <a:ea typeface="Tahoma" panose="020B0604030504040204" pitchFamily="34" charset="0"/>
                <a:cs typeface="Tahoma" panose="020B0604030504040204" pitchFamily="34" charset="0"/>
              </a:rPr>
              <a:t>2. Πα</a:t>
            </a:r>
            <a:r>
              <a:rPr lang="en-US" altLang="en-US" sz="2000" dirty="0" err="1">
                <a:latin typeface="Tahoma" panose="020B0604030504040204" pitchFamily="34" charset="0"/>
                <a:ea typeface="Tahoma" panose="020B0604030504040204" pitchFamily="34" charset="0"/>
                <a:cs typeface="Tahoma" panose="020B0604030504040204" pitchFamily="34" charset="0"/>
              </a:rPr>
              <a:t>ροχή</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εμ</a:t>
            </a:r>
            <a:r>
              <a:rPr lang="en-US" altLang="en-US" sz="2000" dirty="0">
                <a:latin typeface="Tahoma" panose="020B0604030504040204" pitchFamily="34" charset="0"/>
                <a:ea typeface="Tahoma" panose="020B0604030504040204" pitchFamily="34" charset="0"/>
                <a:cs typeface="Tahoma" panose="020B0604030504040204" pitchFamily="34" charset="0"/>
              </a:rPr>
              <a:t>πειριών και εκτίμηση πολλαπλών προοπτικών</a:t>
            </a:r>
            <a:endParaRPr lang="el-GR" alt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600"/>
              </a:spcAft>
              <a:buNone/>
            </a:pPr>
            <a:r>
              <a:rPr lang="en-US" altLang="en-US" sz="2000" dirty="0">
                <a:latin typeface="Tahoma" panose="020B0604030504040204" pitchFamily="34" charset="0"/>
                <a:ea typeface="Tahoma" panose="020B0604030504040204" pitchFamily="34" charset="0"/>
                <a:cs typeface="Tahoma" panose="020B0604030504040204" pitchFamily="34" charset="0"/>
              </a:rPr>
              <a:t>3. </a:t>
            </a:r>
            <a:r>
              <a:rPr lang="en-US" altLang="en-US" sz="2000" dirty="0" err="1">
                <a:latin typeface="Tahoma" panose="020B0604030504040204" pitchFamily="34" charset="0"/>
                <a:ea typeface="Tahoma" panose="020B0604030504040204" pitchFamily="34" charset="0"/>
                <a:cs typeface="Tahoma" panose="020B0604030504040204" pitchFamily="34" charset="0"/>
              </a:rPr>
              <a:t>Ενσωμάτωση</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της</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μάθησης</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σε</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ρε</a:t>
            </a:r>
            <a:r>
              <a:rPr lang="en-US" altLang="en-US" sz="2000" dirty="0">
                <a:latin typeface="Tahoma" panose="020B0604030504040204" pitchFamily="34" charset="0"/>
                <a:ea typeface="Tahoma" panose="020B0604030504040204" pitchFamily="34" charset="0"/>
                <a:cs typeface="Tahoma" panose="020B0604030504040204" pitchFamily="34" charset="0"/>
              </a:rPr>
              <a:t>αλιστικά περιβάλλοντα (contexts) τα οποία σχετίζονται    </a:t>
            </a:r>
            <a:r>
              <a:rPr lang="el-GR"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άμεσ</a:t>
            </a:r>
            <a:r>
              <a:rPr lang="en-US" altLang="en-US" sz="2000" dirty="0">
                <a:latin typeface="Tahoma" panose="020B0604030504040204" pitchFamily="34" charset="0"/>
                <a:ea typeface="Tahoma" panose="020B0604030504040204" pitchFamily="34" charset="0"/>
                <a:cs typeface="Tahoma" panose="020B0604030504040204" pitchFamily="34" charset="0"/>
              </a:rPr>
              <a:t>α με τον πραγματικό κόσμο</a:t>
            </a:r>
            <a:endParaRPr lang="el-GR" alt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600"/>
              </a:spcAft>
              <a:buNone/>
            </a:pPr>
            <a:r>
              <a:rPr lang="en-US" altLang="en-US" sz="2000" dirty="0">
                <a:latin typeface="Tahoma" panose="020B0604030504040204" pitchFamily="34" charset="0"/>
                <a:ea typeface="Tahoma" panose="020B0604030504040204" pitchFamily="34" charset="0"/>
                <a:cs typeface="Tahoma" panose="020B0604030504040204" pitchFamily="34" charset="0"/>
              </a:rPr>
              <a:t>4. </a:t>
            </a:r>
            <a:r>
              <a:rPr lang="en-US" altLang="en-US" sz="2000" dirty="0" err="1">
                <a:latin typeface="Tahoma" panose="020B0604030504040204" pitchFamily="34" charset="0"/>
                <a:ea typeface="Tahoma" panose="020B0604030504040204" pitchFamily="34" charset="0"/>
                <a:cs typeface="Tahoma" panose="020B0604030504040204" pitchFamily="34" charset="0"/>
              </a:rPr>
              <a:t>Ενθάρρυνση</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της</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κυριότητ</a:t>
            </a:r>
            <a:r>
              <a:rPr lang="en-US" altLang="en-US" sz="2000" dirty="0">
                <a:latin typeface="Tahoma" panose="020B0604030504040204" pitchFamily="34" charset="0"/>
                <a:ea typeface="Tahoma" panose="020B0604030504040204" pitchFamily="34" charset="0"/>
                <a:cs typeface="Tahoma" panose="020B0604030504040204" pitchFamily="34" charset="0"/>
              </a:rPr>
              <a:t>ας των απόψεων και της έκφρασής τους στη μαθησιακή διαδικασία</a:t>
            </a:r>
            <a:endParaRPr lang="el-GR" alt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600"/>
              </a:spcAft>
              <a:buNone/>
            </a:pPr>
            <a:r>
              <a:rPr lang="en-US" altLang="en-US" sz="2000" dirty="0">
                <a:latin typeface="Tahoma" panose="020B0604030504040204" pitchFamily="34" charset="0"/>
                <a:ea typeface="Tahoma" panose="020B0604030504040204" pitchFamily="34" charset="0"/>
                <a:cs typeface="Tahoma" panose="020B0604030504040204" pitchFamily="34" charset="0"/>
              </a:rPr>
              <a:t>5. </a:t>
            </a:r>
            <a:r>
              <a:rPr lang="en-US" altLang="en-US" sz="2000" dirty="0" err="1">
                <a:latin typeface="Tahoma" panose="020B0604030504040204" pitchFamily="34" charset="0"/>
                <a:ea typeface="Tahoma" panose="020B0604030504040204" pitchFamily="34" charset="0"/>
                <a:cs typeface="Tahoma" panose="020B0604030504040204" pitchFamily="34" charset="0"/>
              </a:rPr>
              <a:t>Εμ</a:t>
            </a:r>
            <a:r>
              <a:rPr lang="en-US" altLang="en-US" sz="2000" dirty="0">
                <a:latin typeface="Tahoma" panose="020B0604030504040204" pitchFamily="34" charset="0"/>
                <a:ea typeface="Tahoma" panose="020B0604030504040204" pitchFamily="34" charset="0"/>
                <a:cs typeface="Tahoma" panose="020B0604030504040204" pitchFamily="34" charset="0"/>
              </a:rPr>
              <a:t>πέδωση της μάθησης μέσω κοινωνικής εμπειρίας. </a:t>
            </a:r>
            <a:endParaRPr lang="el-GR" alt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600"/>
              </a:spcAft>
              <a:buNone/>
            </a:pPr>
            <a:r>
              <a:rPr lang="en-US" altLang="en-US" sz="2000" dirty="0">
                <a:latin typeface="Tahoma" panose="020B0604030504040204" pitchFamily="34" charset="0"/>
                <a:ea typeface="Tahoma" panose="020B0604030504040204" pitchFamily="34" charset="0"/>
                <a:cs typeface="Tahoma" panose="020B0604030504040204" pitchFamily="34" charset="0"/>
              </a:rPr>
              <a:t>6. </a:t>
            </a:r>
            <a:r>
              <a:rPr lang="en-US" altLang="en-US" sz="2000" dirty="0" err="1">
                <a:latin typeface="Tahoma" panose="020B0604030504040204" pitchFamily="34" charset="0"/>
                <a:ea typeface="Tahoma" panose="020B0604030504040204" pitchFamily="34" charset="0"/>
                <a:cs typeface="Tahoma" panose="020B0604030504040204" pitchFamily="34" charset="0"/>
              </a:rPr>
              <a:t>Ενθάρρυνση</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της</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χρήσης</a:t>
            </a:r>
            <a:r>
              <a:rPr lang="en-US" altLang="en-US" sz="2000" dirty="0">
                <a:latin typeface="Tahoma" panose="020B0604030504040204" pitchFamily="34" charset="0"/>
                <a:ea typeface="Tahoma" panose="020B0604030504040204" pitchFamily="34" charset="0"/>
                <a:cs typeface="Tahoma" panose="020B0604030504040204" pitchFamily="34" charset="0"/>
              </a:rPr>
              <a:t> π</a:t>
            </a:r>
            <a:r>
              <a:rPr lang="en-US" altLang="en-US" sz="2000" dirty="0" err="1">
                <a:latin typeface="Tahoma" panose="020B0604030504040204" pitchFamily="34" charset="0"/>
                <a:ea typeface="Tahoma" panose="020B0604030504040204" pitchFamily="34" charset="0"/>
                <a:cs typeface="Tahoma" panose="020B0604030504040204" pitchFamily="34" charset="0"/>
              </a:rPr>
              <a:t>ολλ</a:t>
            </a:r>
            <a:r>
              <a:rPr lang="en-US" altLang="en-US" sz="2000" dirty="0">
                <a:latin typeface="Tahoma" panose="020B0604030504040204" pitchFamily="34" charset="0"/>
                <a:ea typeface="Tahoma" panose="020B0604030504040204" pitchFamily="34" charset="0"/>
                <a:cs typeface="Tahoma" panose="020B0604030504040204" pitchFamily="34" charset="0"/>
              </a:rPr>
              <a:t>απλών μορφών αναπαράστασης. </a:t>
            </a:r>
            <a:endParaRPr lang="el-GR" alt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spcAft>
                <a:spcPts val="600"/>
              </a:spcAft>
              <a:buNone/>
            </a:pPr>
            <a:r>
              <a:rPr lang="en-US" altLang="en-US" sz="2000" dirty="0">
                <a:latin typeface="Tahoma" panose="020B0604030504040204" pitchFamily="34" charset="0"/>
                <a:ea typeface="Tahoma" panose="020B0604030504040204" pitchFamily="34" charset="0"/>
                <a:cs typeface="Tahoma" panose="020B0604030504040204" pitchFamily="34" charset="0"/>
              </a:rPr>
              <a:t>7. </a:t>
            </a:r>
            <a:r>
              <a:rPr lang="en-US" altLang="en-US" sz="2000" dirty="0" err="1">
                <a:latin typeface="Tahoma" panose="020B0604030504040204" pitchFamily="34" charset="0"/>
                <a:ea typeface="Tahoma" panose="020B0604030504040204" pitchFamily="34" charset="0"/>
                <a:cs typeface="Tahoma" panose="020B0604030504040204" pitchFamily="34" charset="0"/>
              </a:rPr>
              <a:t>Ενθάρρυνση</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της</a:t>
            </a:r>
            <a:r>
              <a:rPr lang="en-US" altLang="en-US" sz="2000" dirty="0">
                <a:latin typeface="Tahoma" panose="020B0604030504040204" pitchFamily="34" charset="0"/>
                <a:ea typeface="Tahoma" panose="020B0604030504040204" pitchFamily="34" charset="0"/>
                <a:cs typeface="Tahoma" panose="020B0604030504040204" pitchFamily="34" charset="0"/>
              </a:rPr>
              <a:t> α</a:t>
            </a:r>
            <a:r>
              <a:rPr lang="en-US" altLang="en-US" sz="2000" dirty="0" err="1">
                <a:latin typeface="Tahoma" panose="020B0604030504040204" pitchFamily="34" charset="0"/>
                <a:ea typeface="Tahoma" panose="020B0604030504040204" pitchFamily="34" charset="0"/>
                <a:cs typeface="Tahoma" panose="020B0604030504040204" pitchFamily="34" charset="0"/>
              </a:rPr>
              <a:t>υτοσυν</a:t>
            </a:r>
            <a:r>
              <a:rPr lang="en-US" altLang="en-US" sz="2000" dirty="0">
                <a:latin typeface="Tahoma" panose="020B0604030504040204" pitchFamily="34" charset="0"/>
                <a:ea typeface="Tahoma" panose="020B0604030504040204" pitchFamily="34" charset="0"/>
                <a:cs typeface="Tahoma" panose="020B0604030504040204" pitchFamily="34" charset="0"/>
              </a:rPr>
              <a:t>αίσθησης στη διαδικασία οικοδόμησης της γνώσης </a:t>
            </a:r>
            <a:r>
              <a:rPr lang="en-US" altLang="en-US" sz="2000"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2" name="Slide Number Placeholder 1">
            <a:extLst>
              <a:ext uri="{FF2B5EF4-FFF2-40B4-BE49-F238E27FC236}">
                <a16:creationId xmlns:a16="http://schemas.microsoft.com/office/drawing/2014/main" id="{81F89478-52FA-496F-B39C-0B8AFCD3ACEC}"/>
              </a:ext>
            </a:extLst>
          </p:cNvPr>
          <p:cNvSpPr>
            <a:spLocks noGrp="1"/>
          </p:cNvSpPr>
          <p:nvPr>
            <p:ph type="sldNum" sz="quarter" idx="12"/>
          </p:nvPr>
        </p:nvSpPr>
        <p:spPr/>
        <p:txBody>
          <a:bodyPr/>
          <a:lstStyle/>
          <a:p>
            <a:fld id="{25BA54BD-C84D-46CE-8B72-31BFB26ABA43}" type="slidenum">
              <a:rPr lang="en-US" smtClean="0"/>
              <a:t>53</a:t>
            </a:fld>
            <a:endParaRPr lang="en-US" dirty="0"/>
          </a:p>
        </p:txBody>
      </p:sp>
    </p:spTree>
    <p:extLst>
      <p:ext uri="{BB962C8B-B14F-4D97-AF65-F5344CB8AC3E}">
        <p14:creationId xmlns:p14="http://schemas.microsoft.com/office/powerpoint/2010/main" val="428234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0BA82C-315A-4B44-B496-477C3994B584}"/>
              </a:ext>
            </a:extLst>
          </p:cNvPr>
          <p:cNvSpPr>
            <a:spLocks noGrp="1" noChangeArrowheads="1"/>
          </p:cNvSpPr>
          <p:nvPr>
            <p:ph type="title"/>
          </p:nvPr>
        </p:nvSpPr>
        <p:spPr/>
        <p:txBody>
          <a:bodyPr/>
          <a:lstStyle/>
          <a:p>
            <a:pPr algn="ctr">
              <a:spcAft>
                <a:spcPts val="600"/>
              </a:spcAft>
            </a:pPr>
            <a:r>
              <a:rPr lang="en-US" altLang="en-US" b="1" dirty="0" err="1">
                <a:latin typeface="Tahoma" panose="020B0604030504040204" pitchFamily="34" charset="0"/>
                <a:ea typeface="Tahoma" panose="020B0604030504040204" pitchFamily="34" charset="0"/>
                <a:cs typeface="Tahoma" panose="020B0604030504040204" pitchFamily="34" charset="0"/>
              </a:rPr>
              <a:t>Συμ</a:t>
            </a:r>
            <a:r>
              <a:rPr lang="en-US" altLang="en-US" b="1" dirty="0">
                <a:latin typeface="Tahoma" panose="020B0604030504040204" pitchFamily="34" charset="0"/>
                <a:ea typeface="Tahoma" panose="020B0604030504040204" pitchFamily="34" charset="0"/>
                <a:cs typeface="Tahoma" panose="020B0604030504040204" pitchFamily="34" charset="0"/>
              </a:rPr>
              <a:t>περασματικά</a:t>
            </a:r>
            <a:endParaRPr lang="el-GR"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32771" name="Rectangle 3">
            <a:extLst>
              <a:ext uri="{FF2B5EF4-FFF2-40B4-BE49-F238E27FC236}">
                <a16:creationId xmlns:a16="http://schemas.microsoft.com/office/drawing/2014/main" id="{61C64377-13A3-446E-B107-41ECF3A47C51}"/>
              </a:ext>
            </a:extLst>
          </p:cNvPr>
          <p:cNvSpPr>
            <a:spLocks noGrp="1" noChangeArrowheads="1"/>
          </p:cNvSpPr>
          <p:nvPr>
            <p:ph idx="1"/>
          </p:nvPr>
        </p:nvSpPr>
        <p:spPr>
          <a:xfrm>
            <a:off x="2360612" y="2017713"/>
            <a:ext cx="8116888" cy="4114800"/>
          </a:xfrm>
        </p:spPr>
        <p:txBody>
          <a:bodyPr>
            <a:normAutofit/>
          </a:bodyPr>
          <a:lstStyle/>
          <a:p>
            <a:pPr algn="just">
              <a:spcAft>
                <a:spcPts val="600"/>
              </a:spcAft>
            </a:pPr>
            <a:r>
              <a:rPr lang="el-GR" altLang="en-US" sz="3200" dirty="0">
                <a:latin typeface="Tahoma" panose="020B0604030504040204" pitchFamily="34" charset="0"/>
                <a:ea typeface="Tahoma" panose="020B0604030504040204" pitchFamily="34" charset="0"/>
                <a:cs typeface="Tahoma" panose="020B0604030504040204" pitchFamily="34" charset="0"/>
              </a:rPr>
              <a:t>Ο</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οικοδομισμός</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συνιστά</a:t>
            </a:r>
            <a:r>
              <a:rPr lang="en-US" altLang="en-US" sz="3200" dirty="0">
                <a:latin typeface="Tahoma" panose="020B0604030504040204" pitchFamily="34" charset="0"/>
                <a:ea typeface="Tahoma" panose="020B0604030504040204" pitchFamily="34" charset="0"/>
                <a:cs typeface="Tahoma" panose="020B0604030504040204" pitchFamily="34" charset="0"/>
              </a:rPr>
              <a:t> </a:t>
            </a:r>
            <a:r>
              <a:rPr lang="en-US" altLang="en-US" sz="3200" dirty="0" err="1">
                <a:latin typeface="Tahoma" panose="020B0604030504040204" pitchFamily="34" charset="0"/>
                <a:ea typeface="Tahoma" panose="020B0604030504040204" pitchFamily="34" charset="0"/>
                <a:cs typeface="Tahoma" panose="020B0604030504040204" pitchFamily="34" charset="0"/>
              </a:rPr>
              <a:t>σήμερ</a:t>
            </a:r>
            <a:r>
              <a:rPr lang="en-US" altLang="en-US" sz="3200" dirty="0">
                <a:latin typeface="Tahoma" panose="020B0604030504040204" pitchFamily="34" charset="0"/>
                <a:ea typeface="Tahoma" panose="020B0604030504040204" pitchFamily="34" charset="0"/>
                <a:cs typeface="Tahoma" panose="020B0604030504040204" pitchFamily="34" charset="0"/>
              </a:rPr>
              <a:t>α ένα από τα κυρίαρχα μοντέλα στο σχεδιασμό σύγχρονου εκπαιδευτικού λογισμικού</a:t>
            </a:r>
            <a:endParaRPr lang="el-GR"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432D4155-C6C4-47C5-8577-88BCA9DC3BD6}"/>
              </a:ext>
            </a:extLst>
          </p:cNvPr>
          <p:cNvSpPr>
            <a:spLocks noGrp="1"/>
          </p:cNvSpPr>
          <p:nvPr>
            <p:ph type="sldNum" sz="quarter" idx="12"/>
          </p:nvPr>
        </p:nvSpPr>
        <p:spPr/>
        <p:txBody>
          <a:bodyPr/>
          <a:lstStyle/>
          <a:p>
            <a:fld id="{25BA54BD-C84D-46CE-8B72-31BFB26ABA43}" type="slidenum">
              <a:rPr lang="en-US" smtClean="0"/>
              <a:t>54</a:t>
            </a:fld>
            <a:endParaRPr lang="en-US" dirty="0"/>
          </a:p>
        </p:txBody>
      </p:sp>
    </p:spTree>
    <p:extLst>
      <p:ext uri="{BB962C8B-B14F-4D97-AF65-F5344CB8AC3E}">
        <p14:creationId xmlns:p14="http://schemas.microsoft.com/office/powerpoint/2010/main" val="32296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BB384C8-6760-409D-AE60-770521049C92}"/>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Επίλυση προβλημάτων</a:t>
            </a:r>
            <a:r>
              <a:rPr lang="en-US" altLang="en-US" dirty="0">
                <a:latin typeface="Tahoma" panose="020B0604030504040204" pitchFamily="34" charset="0"/>
                <a:ea typeface="Tahoma" panose="020B0604030504040204" pitchFamily="34" charset="0"/>
                <a:cs typeface="Tahoma" panose="020B0604030504040204" pitchFamily="34" charset="0"/>
              </a:rPr>
              <a:t> </a:t>
            </a:r>
            <a:endParaRPr lang="el-GR" altLang="en-US" dirty="0">
              <a:latin typeface="Tahoma" panose="020B0604030504040204" pitchFamily="34" charset="0"/>
              <a:ea typeface="Tahoma" panose="020B0604030504040204" pitchFamily="34" charset="0"/>
              <a:cs typeface="Tahoma" panose="020B0604030504040204" pitchFamily="34" charset="0"/>
            </a:endParaRPr>
          </a:p>
        </p:txBody>
      </p:sp>
      <p:sp>
        <p:nvSpPr>
          <p:cNvPr id="33795" name="Rectangle 3">
            <a:extLst>
              <a:ext uri="{FF2B5EF4-FFF2-40B4-BE49-F238E27FC236}">
                <a16:creationId xmlns:a16="http://schemas.microsoft.com/office/drawing/2014/main" id="{FB0AF35C-5920-480E-AAF1-5241E01B2B59}"/>
              </a:ext>
            </a:extLst>
          </p:cNvPr>
          <p:cNvSpPr>
            <a:spLocks noGrp="1" noChangeArrowheads="1"/>
          </p:cNvSpPr>
          <p:nvPr>
            <p:ph idx="1"/>
          </p:nvPr>
        </p:nvSpPr>
        <p:spPr/>
        <p:txBody>
          <a:bodyPr>
            <a:normAutofit/>
          </a:bodyPr>
          <a:lstStyle/>
          <a:p>
            <a:pPr>
              <a:spcAft>
                <a:spcPts val="600"/>
              </a:spcAft>
            </a:pPr>
            <a:r>
              <a:rPr lang="el-GR" altLang="en-US" sz="2800" dirty="0">
                <a:latin typeface="Tahoma" panose="020B0604030504040204" pitchFamily="34" charset="0"/>
                <a:ea typeface="Tahoma" panose="020B0604030504040204" pitchFamily="34" charset="0"/>
                <a:cs typeface="Tahoma" panose="020B0604030504040204" pitchFamily="34" charset="0"/>
              </a:rPr>
              <a:t>Ένα μαθησιακό περιβάλλον πρέπει</a:t>
            </a:r>
            <a:r>
              <a:rPr lang="en-US" altLang="en-US" sz="2800" dirty="0">
                <a:latin typeface="Tahoma" panose="020B0604030504040204" pitchFamily="34" charset="0"/>
                <a:ea typeface="Tahoma" panose="020B0604030504040204" pitchFamily="34" charset="0"/>
                <a:cs typeface="Tahoma" panose="020B0604030504040204" pitchFamily="34" charset="0"/>
              </a:rPr>
              <a:t> να πα</a:t>
            </a:r>
            <a:r>
              <a:rPr lang="en-US" altLang="en-US" sz="2800" dirty="0" err="1">
                <a:latin typeface="Tahoma" panose="020B0604030504040204" pitchFamily="34" charset="0"/>
                <a:ea typeface="Tahoma" panose="020B0604030504040204" pitchFamily="34" charset="0"/>
                <a:cs typeface="Tahoma" panose="020B0604030504040204" pitchFamily="34" charset="0"/>
              </a:rPr>
              <a:t>ρέχει</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b="1" dirty="0">
                <a:latin typeface="Tahoma" panose="020B0604030504040204" pitchFamily="34" charset="0"/>
                <a:ea typeface="Tahoma" panose="020B0604030504040204" pitchFamily="34" charset="0"/>
                <a:cs typeface="Tahoma" panose="020B0604030504040204" pitchFamily="34" charset="0"/>
              </a:rPr>
              <a:t>α</a:t>
            </a:r>
            <a:r>
              <a:rPr lang="en-US" altLang="en-US" sz="2800" b="1" dirty="0" err="1">
                <a:latin typeface="Tahoma" panose="020B0604030504040204" pitchFamily="34" charset="0"/>
                <a:ea typeface="Tahoma" panose="020B0604030504040204" pitchFamily="34" charset="0"/>
                <a:cs typeface="Tahoma" panose="020B0604030504040204" pitchFamily="34" charset="0"/>
              </a:rPr>
              <a:t>υθεντικές</a:t>
            </a:r>
            <a:r>
              <a:rPr lang="en-US" altLang="en-US" sz="2800" b="1" dirty="0">
                <a:latin typeface="Tahoma" panose="020B0604030504040204" pitchFamily="34" charset="0"/>
                <a:ea typeface="Tahoma" panose="020B0604030504040204" pitchFamily="34" charset="0"/>
                <a:cs typeface="Tahoma" panose="020B0604030504040204" pitchFamily="34" charset="0"/>
              </a:rPr>
              <a:t> μα</a:t>
            </a:r>
            <a:r>
              <a:rPr lang="en-US" altLang="en-US" sz="2800" b="1" dirty="0" err="1">
                <a:latin typeface="Tahoma" panose="020B0604030504040204" pitchFamily="34" charset="0"/>
                <a:ea typeface="Tahoma" panose="020B0604030504040204" pitchFamily="34" charset="0"/>
                <a:cs typeface="Tahoma" panose="020B0604030504040204" pitchFamily="34" charset="0"/>
              </a:rPr>
              <a:t>θησι</a:t>
            </a:r>
            <a:r>
              <a:rPr lang="en-US" altLang="en-US" sz="2800" b="1" dirty="0">
                <a:latin typeface="Tahoma" panose="020B0604030504040204" pitchFamily="34" charset="0"/>
                <a:ea typeface="Tahoma" panose="020B0604030504040204" pitchFamily="34" charset="0"/>
                <a:cs typeface="Tahoma" panose="020B0604030504040204" pitchFamily="34" charset="0"/>
              </a:rPr>
              <a:t>ακές δραστηριότητες</a:t>
            </a:r>
            <a:r>
              <a:rPr lang="en-US" altLang="en-US" sz="2800" dirty="0">
                <a:latin typeface="Tahoma" panose="020B0604030504040204" pitchFamily="34" charset="0"/>
                <a:ea typeface="Tahoma" panose="020B0604030504040204" pitchFamily="34" charset="0"/>
                <a:cs typeface="Tahoma" panose="020B0604030504040204" pitchFamily="34" charset="0"/>
              </a:rPr>
              <a:t> ενταγμένες σε διαδικασίες </a:t>
            </a:r>
            <a:r>
              <a:rPr lang="en-US" altLang="en-US" sz="2800" b="1" dirty="0">
                <a:latin typeface="Tahoma" panose="020B0604030504040204" pitchFamily="34" charset="0"/>
                <a:ea typeface="Tahoma" panose="020B0604030504040204" pitchFamily="34" charset="0"/>
                <a:cs typeface="Tahoma" panose="020B0604030504040204" pitchFamily="34" charset="0"/>
              </a:rPr>
              <a:t>επίλυσης προβλημάτων</a:t>
            </a:r>
            <a:r>
              <a:rPr lang="en-US" altLang="en-US" sz="2800" dirty="0">
                <a:latin typeface="Tahoma" panose="020B0604030504040204" pitchFamily="34" charset="0"/>
                <a:ea typeface="Tahoma" panose="020B0604030504040204" pitchFamily="34" charset="0"/>
                <a:cs typeface="Tahoma" panose="020B0604030504040204" pitchFamily="34" charset="0"/>
              </a:rPr>
              <a:t> από τον </a:t>
            </a:r>
            <a:r>
              <a:rPr lang="en-US" altLang="en-US" sz="2800" b="1" dirty="0">
                <a:latin typeface="Tahoma" panose="020B0604030504040204" pitchFamily="34" charset="0"/>
                <a:ea typeface="Tahoma" panose="020B0604030504040204" pitchFamily="34" charset="0"/>
                <a:cs typeface="Tahoma" panose="020B0604030504040204" pitchFamily="34" charset="0"/>
              </a:rPr>
              <a:t>πραγματικό κόσμο</a:t>
            </a:r>
            <a:r>
              <a:rPr lang="en-US" altLang="en-US" sz="2800" dirty="0">
                <a:latin typeface="Tahoma" panose="020B0604030504040204" pitchFamily="34" charset="0"/>
                <a:ea typeface="Tahoma" panose="020B0604030504040204" pitchFamily="34" charset="0"/>
                <a:cs typeface="Tahoma" panose="020B0604030504040204" pitchFamily="34" charset="0"/>
              </a:rPr>
              <a:t> ώστε να γεφυρώνεται το χάσμα που υπάρχει ανάμεσα στο σχολείο και στις δραστηριότητες έξω από το σχολείο. </a:t>
            </a:r>
            <a:endParaRPr lang="el-GR"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7A3D0653-904A-4E16-BD5F-003E4085F94E}"/>
              </a:ext>
            </a:extLst>
          </p:cNvPr>
          <p:cNvSpPr>
            <a:spLocks noGrp="1"/>
          </p:cNvSpPr>
          <p:nvPr>
            <p:ph type="sldNum" sz="quarter" idx="12"/>
          </p:nvPr>
        </p:nvSpPr>
        <p:spPr/>
        <p:txBody>
          <a:bodyPr/>
          <a:lstStyle/>
          <a:p>
            <a:fld id="{25BA54BD-C84D-46CE-8B72-31BFB26ABA43}" type="slidenum">
              <a:rPr lang="en-US" smtClean="0"/>
              <a:t>55</a:t>
            </a:fld>
            <a:endParaRPr lang="en-US" dirty="0"/>
          </a:p>
        </p:txBody>
      </p:sp>
    </p:spTree>
    <p:extLst>
      <p:ext uri="{BB962C8B-B14F-4D97-AF65-F5344CB8AC3E}">
        <p14:creationId xmlns:p14="http://schemas.microsoft.com/office/powerpoint/2010/main" val="40976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E550A48-4665-4D71-8202-C29F9F0E9315}"/>
              </a:ext>
            </a:extLst>
          </p:cNvPr>
          <p:cNvSpPr>
            <a:spLocks noGrp="1" noChangeArrowheads="1"/>
          </p:cNvSpPr>
          <p:nvPr>
            <p:ph type="title"/>
          </p:nvPr>
        </p:nvSpPr>
        <p:spPr/>
        <p:txBody>
          <a:bodyPr/>
          <a:lstStyle/>
          <a:p>
            <a:pPr algn="ctr">
              <a:spcAft>
                <a:spcPts val="600"/>
              </a:spcAft>
            </a:pPr>
            <a:r>
              <a:rPr lang="el-GR" altLang="en-US" dirty="0">
                <a:latin typeface="Tahoma" panose="020B0604030504040204" pitchFamily="34" charset="0"/>
                <a:ea typeface="Tahoma" panose="020B0604030504040204" pitchFamily="34" charset="0"/>
                <a:cs typeface="Tahoma" panose="020B0604030504040204" pitchFamily="34" charset="0"/>
              </a:rPr>
              <a:t>Έκφραση και προσωπική εμπλοκή</a:t>
            </a:r>
          </a:p>
        </p:txBody>
      </p:sp>
      <p:sp>
        <p:nvSpPr>
          <p:cNvPr id="34819" name="Rectangle 3">
            <a:extLst>
              <a:ext uri="{FF2B5EF4-FFF2-40B4-BE49-F238E27FC236}">
                <a16:creationId xmlns:a16="http://schemas.microsoft.com/office/drawing/2014/main" id="{D17A2CD8-932A-45A0-817F-4A02A16FD6FD}"/>
              </a:ext>
            </a:extLst>
          </p:cNvPr>
          <p:cNvSpPr>
            <a:spLocks noGrp="1" noChangeArrowheads="1"/>
          </p:cNvSpPr>
          <p:nvPr>
            <p:ph idx="1"/>
          </p:nvPr>
        </p:nvSpPr>
        <p:spPr>
          <a:xfrm>
            <a:off x="1674812" y="2057400"/>
            <a:ext cx="9982200" cy="4114800"/>
          </a:xfrm>
        </p:spPr>
        <p:txBody>
          <a:bodyPr>
            <a:normAutofit/>
          </a:bodyPr>
          <a:lstStyle/>
          <a:p>
            <a:pPr>
              <a:spcAft>
                <a:spcPts val="600"/>
              </a:spcAft>
            </a:pPr>
            <a:r>
              <a:rPr lang="en-US" altLang="en-US" sz="2800" dirty="0" err="1">
                <a:latin typeface="Tahoma" panose="020B0604030504040204" pitchFamily="34" charset="0"/>
                <a:ea typeface="Tahoma" panose="020B0604030504040204" pitchFamily="34" charset="0"/>
                <a:cs typeface="Tahoma" panose="020B0604030504040204" pitchFamily="34" charset="0"/>
              </a:rPr>
              <a:t>Πρέ</a:t>
            </a:r>
            <a:r>
              <a:rPr lang="en-US" altLang="en-US" sz="2800" dirty="0">
                <a:latin typeface="Tahoma" panose="020B0604030504040204" pitchFamily="34" charset="0"/>
                <a:ea typeface="Tahoma" panose="020B0604030504040204" pitchFamily="34" charset="0"/>
                <a:cs typeface="Tahoma" panose="020B0604030504040204" pitchFamily="34" charset="0"/>
              </a:rPr>
              <a:t>πει να ενθαρρύνει την έκφραση και την προσωπική εμπλοκή στη μαθησιακή διαδικασία </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l-GR" altLang="en-US" sz="2800" dirty="0">
                <a:latin typeface="Tahoma" panose="020B0604030504040204" pitchFamily="34" charset="0"/>
                <a:ea typeface="Tahoma" panose="020B0604030504040204" pitchFamily="34" charset="0"/>
                <a:cs typeface="Tahoma" panose="020B0604030504040204" pitchFamily="34" charset="0"/>
              </a:rPr>
              <a:t>Π</a:t>
            </a:r>
            <a:r>
              <a:rPr lang="en-US" altLang="en-US" sz="2800" dirty="0" err="1">
                <a:latin typeface="Tahoma" panose="020B0604030504040204" pitchFamily="34" charset="0"/>
                <a:ea typeface="Tahoma" panose="020B0604030504040204" pitchFamily="34" charset="0"/>
                <a:cs typeface="Tahoma" panose="020B0604030504040204" pitchFamily="34" charset="0"/>
              </a:rPr>
              <a:t>ρέ</a:t>
            </a:r>
            <a:r>
              <a:rPr lang="en-US" altLang="en-US" sz="2800" dirty="0">
                <a:latin typeface="Tahoma" panose="020B0604030504040204" pitchFamily="34" charset="0"/>
                <a:ea typeface="Tahoma" panose="020B0604030504040204" pitchFamily="34" charset="0"/>
                <a:cs typeface="Tahoma" panose="020B0604030504040204" pitchFamily="34" charset="0"/>
              </a:rPr>
              <a:t>πει να λαμβάνει υπόψη του το γεγονός ότι το κοινωνικό πλαίσιο και η κοινωνική αλληλεπίδραση ευνοούν τις γνωστικές κατασκευές</a:t>
            </a:r>
            <a:endParaRPr lang="el-GR" altLang="en-US" sz="2800" dirty="0">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altLang="en-US" sz="2800" dirty="0" err="1">
                <a:latin typeface="Tahoma" panose="020B0604030504040204" pitchFamily="34" charset="0"/>
                <a:ea typeface="Tahoma" panose="020B0604030504040204" pitchFamily="34" charset="0"/>
                <a:cs typeface="Tahoma" panose="020B0604030504040204" pitchFamily="34" charset="0"/>
              </a:rPr>
              <a:t>Στο</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σημείο</a:t>
            </a:r>
            <a:r>
              <a:rPr lang="en-US" altLang="en-US" sz="2800" dirty="0">
                <a:latin typeface="Tahoma" panose="020B0604030504040204" pitchFamily="34" charset="0"/>
                <a:ea typeface="Tahoma" panose="020B0604030504040204" pitchFamily="34" charset="0"/>
                <a:cs typeface="Tahoma" panose="020B0604030504040204" pitchFamily="34" charset="0"/>
              </a:rPr>
              <a:t> α</a:t>
            </a:r>
            <a:r>
              <a:rPr lang="en-US" altLang="en-US" sz="2800" dirty="0" err="1">
                <a:latin typeface="Tahoma" panose="020B0604030504040204" pitchFamily="34" charset="0"/>
                <a:ea typeface="Tahoma" panose="020B0604030504040204" pitchFamily="34" charset="0"/>
                <a:cs typeface="Tahoma" panose="020B0604030504040204" pitchFamily="34" charset="0"/>
              </a:rPr>
              <a:t>υτό</a:t>
            </a:r>
            <a:r>
              <a:rPr lang="en-US" altLang="en-US" sz="2800" dirty="0">
                <a:latin typeface="Tahoma" panose="020B0604030504040204" pitchFamily="34" charset="0"/>
                <a:ea typeface="Tahoma" panose="020B0604030504040204" pitchFamily="34" charset="0"/>
                <a:cs typeface="Tahoma" panose="020B0604030504040204" pitchFamily="34" charset="0"/>
              </a:rPr>
              <a:t>, η </a:t>
            </a:r>
            <a:r>
              <a:rPr lang="en-US" altLang="en-US" sz="2800" dirty="0" err="1">
                <a:latin typeface="Tahoma" panose="020B0604030504040204" pitchFamily="34" charset="0"/>
                <a:ea typeface="Tahoma" panose="020B0604030504040204" pitchFamily="34" charset="0"/>
                <a:cs typeface="Tahoma" panose="020B0604030504040204" pitchFamily="34" charset="0"/>
              </a:rPr>
              <a:t>οικοδομ</a:t>
            </a:r>
            <a:r>
              <a:rPr lang="el-GR" altLang="en-US" sz="2800" dirty="0">
                <a:latin typeface="Tahoma" panose="020B0604030504040204" pitchFamily="34" charset="0"/>
                <a:ea typeface="Tahoma" panose="020B0604030504040204" pitchFamily="34" charset="0"/>
                <a:cs typeface="Tahoma" panose="020B0604030504040204" pitchFamily="34" charset="0"/>
              </a:rPr>
              <a:t>ι</a:t>
            </a:r>
            <a:r>
              <a:rPr lang="en-US" altLang="en-US" sz="2800" dirty="0" err="1">
                <a:latin typeface="Tahoma" panose="020B0604030504040204" pitchFamily="34" charset="0"/>
                <a:ea typeface="Tahoma" panose="020B0604030504040204" pitchFamily="34" charset="0"/>
                <a:cs typeface="Tahoma" panose="020B0604030504040204" pitchFamily="34" charset="0"/>
              </a:rPr>
              <a:t>στική</a:t>
            </a:r>
            <a:r>
              <a:rPr lang="en-US" altLang="en-US" sz="2800" dirty="0">
                <a:latin typeface="Tahoma" panose="020B0604030504040204" pitchFamily="34" charset="0"/>
                <a:ea typeface="Tahoma" panose="020B0604030504040204" pitchFamily="34" charset="0"/>
                <a:cs typeface="Tahoma" panose="020B0604030504040204" pitchFamily="34" charset="0"/>
              </a:rPr>
              <a:t> π</a:t>
            </a:r>
            <a:r>
              <a:rPr lang="en-US" altLang="en-US" sz="2800" dirty="0" err="1">
                <a:latin typeface="Tahoma" panose="020B0604030504040204" pitchFamily="34" charset="0"/>
                <a:ea typeface="Tahoma" panose="020B0604030504040204" pitchFamily="34" charset="0"/>
                <a:cs typeface="Tahoma" panose="020B0604030504040204" pitchFamily="34" charset="0"/>
              </a:rPr>
              <a:t>ροσέγγιση</a:t>
            </a:r>
            <a:r>
              <a:rPr lang="en-US" altLang="en-US" sz="2800" dirty="0">
                <a:latin typeface="Tahoma" panose="020B0604030504040204" pitchFamily="34" charset="0"/>
                <a:ea typeface="Tahoma" panose="020B0604030504040204" pitchFamily="34" charset="0"/>
                <a:cs typeface="Tahoma" panose="020B0604030504040204" pitchFamily="34" charset="0"/>
              </a:rPr>
              <a:t> </a:t>
            </a:r>
            <a:r>
              <a:rPr lang="en-US" altLang="en-US" sz="2800" dirty="0" err="1">
                <a:latin typeface="Tahoma" panose="020B0604030504040204" pitchFamily="34" charset="0"/>
                <a:ea typeface="Tahoma" panose="020B0604030504040204" pitchFamily="34" charset="0"/>
                <a:cs typeface="Tahoma" panose="020B0604030504040204" pitchFamily="34" charset="0"/>
              </a:rPr>
              <a:t>συν</a:t>
            </a:r>
            <a:r>
              <a:rPr lang="en-US" altLang="en-US" sz="2800" dirty="0">
                <a:latin typeface="Tahoma" panose="020B0604030504040204" pitchFamily="34" charset="0"/>
                <a:ea typeface="Tahoma" panose="020B0604030504040204" pitchFamily="34" charset="0"/>
                <a:cs typeface="Tahoma" panose="020B0604030504040204" pitchFamily="34" charset="0"/>
              </a:rPr>
              <a:t>αντά την προσέγγιση της θεωρίας της δραστηριότητας </a:t>
            </a:r>
          </a:p>
          <a:p>
            <a:pPr eaLnBrk="1" hangingPunct="1">
              <a:lnSpc>
                <a:spcPct val="90000"/>
              </a:lnSpc>
              <a:buFontTx/>
              <a:buNone/>
            </a:pPr>
            <a:endParaRPr lang="en-US" altLang="en-US" sz="2800" dirty="0"/>
          </a:p>
        </p:txBody>
      </p:sp>
      <p:sp>
        <p:nvSpPr>
          <p:cNvPr id="2" name="Slide Number Placeholder 1">
            <a:extLst>
              <a:ext uri="{FF2B5EF4-FFF2-40B4-BE49-F238E27FC236}">
                <a16:creationId xmlns:a16="http://schemas.microsoft.com/office/drawing/2014/main" id="{C545FE8C-0EEF-4449-8B59-2F853BF9878A}"/>
              </a:ext>
            </a:extLst>
          </p:cNvPr>
          <p:cNvSpPr>
            <a:spLocks noGrp="1"/>
          </p:cNvSpPr>
          <p:nvPr>
            <p:ph type="sldNum" sz="quarter" idx="12"/>
          </p:nvPr>
        </p:nvSpPr>
        <p:spPr/>
        <p:txBody>
          <a:bodyPr/>
          <a:lstStyle/>
          <a:p>
            <a:fld id="{25BA54BD-C84D-46CE-8B72-31BFB26ABA43}" type="slidenum">
              <a:rPr lang="en-US" smtClean="0"/>
              <a:t>56</a:t>
            </a:fld>
            <a:endParaRPr lang="en-US" dirty="0"/>
          </a:p>
        </p:txBody>
      </p:sp>
    </p:spTree>
    <p:extLst>
      <p:ext uri="{BB962C8B-B14F-4D97-AF65-F5344CB8AC3E}">
        <p14:creationId xmlns:p14="http://schemas.microsoft.com/office/powerpoint/2010/main" val="6467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B4BAEA4-2C74-4F9D-94E6-97E5AFD9707E}"/>
              </a:ext>
            </a:extLst>
          </p:cNvPr>
          <p:cNvSpPr>
            <a:spLocks noGrp="1" noChangeArrowheads="1"/>
          </p:cNvSpPr>
          <p:nvPr>
            <p:ph type="title"/>
          </p:nvPr>
        </p:nvSpPr>
        <p:spPr>
          <a:xfrm>
            <a:off x="914162" y="609600"/>
            <a:ext cx="10360501" cy="685800"/>
          </a:xfrm>
        </p:spPr>
        <p:txBody>
          <a:bodyPr>
            <a:normAutofit fontScale="90000"/>
          </a:bodyPr>
          <a:lstStyle/>
          <a:p>
            <a:pPr algn="ctr">
              <a:spcAft>
                <a:spcPts val="600"/>
              </a:spcAft>
            </a:pPr>
            <a:r>
              <a:rPr lang="el-GR" altLang="en-US" b="1" dirty="0">
                <a:latin typeface="Tahoma" panose="020B0604030504040204" pitchFamily="34" charset="0"/>
                <a:ea typeface="Tahoma" panose="020B0604030504040204" pitchFamily="34" charset="0"/>
                <a:cs typeface="Tahoma" panose="020B0604030504040204" pitchFamily="34" charset="0"/>
              </a:rPr>
              <a:t>Πίνακας θεωριών</a:t>
            </a:r>
          </a:p>
        </p:txBody>
      </p:sp>
      <p:graphicFrame>
        <p:nvGraphicFramePr>
          <p:cNvPr id="12291" name="Group 3">
            <a:extLst>
              <a:ext uri="{FF2B5EF4-FFF2-40B4-BE49-F238E27FC236}">
                <a16:creationId xmlns:a16="http://schemas.microsoft.com/office/drawing/2014/main" id="{9ED1DEB5-A7F1-4817-98B3-B183C14B16D5}"/>
              </a:ext>
            </a:extLst>
          </p:cNvPr>
          <p:cNvGraphicFramePr>
            <a:graphicFrameLocks noGrp="1"/>
          </p:cNvGraphicFramePr>
          <p:nvPr>
            <p:ph type="tbl" idx="1"/>
            <p:extLst>
              <p:ext uri="{D42A27DB-BD31-4B8C-83A1-F6EECF244321}">
                <p14:modId xmlns:p14="http://schemas.microsoft.com/office/powerpoint/2010/main" val="2798765254"/>
              </p:ext>
            </p:extLst>
          </p:nvPr>
        </p:nvGraphicFramePr>
        <p:xfrm>
          <a:off x="1217613" y="1828801"/>
          <a:ext cx="10360500" cy="4294848"/>
        </p:xfrm>
        <a:graphic>
          <a:graphicData uri="http://schemas.openxmlformats.org/drawingml/2006/table">
            <a:tbl>
              <a:tblPr/>
              <a:tblGrid>
                <a:gridCol w="2775203">
                  <a:extLst>
                    <a:ext uri="{9D8B030D-6E8A-4147-A177-3AD203B41FA5}">
                      <a16:colId xmlns:a16="http://schemas.microsoft.com/office/drawing/2014/main" val="20000"/>
                    </a:ext>
                  </a:extLst>
                </a:gridCol>
                <a:gridCol w="3920555">
                  <a:extLst>
                    <a:ext uri="{9D8B030D-6E8A-4147-A177-3AD203B41FA5}">
                      <a16:colId xmlns:a16="http://schemas.microsoft.com/office/drawing/2014/main" val="20001"/>
                    </a:ext>
                  </a:extLst>
                </a:gridCol>
                <a:gridCol w="3664742">
                  <a:extLst>
                    <a:ext uri="{9D8B030D-6E8A-4147-A177-3AD203B41FA5}">
                      <a16:colId xmlns:a16="http://schemas.microsoft.com/office/drawing/2014/main" val="20002"/>
                    </a:ext>
                  </a:extLst>
                </a:gridCol>
              </a:tblGrid>
              <a:tr h="617484">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1" i="0" u="none" strike="noStrike" cap="none" normalizeH="0" baseline="0" dirty="0">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rPr>
                        <a:t>Συμπεριφοριστικές θεωρίες</a:t>
                      </a:r>
                      <a:endParaRPr kumimoji="0" lang="el-GR" sz="1600" b="0" i="0" u="none" strike="noStrike" cap="none" normalizeH="0" baseline="0" dirty="0">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1" i="0" u="none" strike="noStrike" cap="none" normalizeH="0" baseline="0" dirty="0">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rPr>
                        <a:t>Γνωστικές θεωρίες</a:t>
                      </a:r>
                      <a:endParaRPr kumimoji="0" lang="el-GR" sz="1600" b="0" i="0" u="none" strike="noStrike" cap="none" normalizeH="0" baseline="0" dirty="0">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1" i="0" u="none" strike="noStrike" cap="none" normalizeH="0" baseline="0" dirty="0" err="1">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rPr>
                        <a:t>Κοινωνικοπολιτισμικές</a:t>
                      </a:r>
                      <a:r>
                        <a:rPr kumimoji="0" lang="el-GR" sz="1600" b="1" i="0" u="none" strike="noStrike" cap="none" normalizeH="0" baseline="0" dirty="0">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rPr>
                        <a:t> θεωρίες</a:t>
                      </a:r>
                      <a:endParaRPr kumimoji="0" lang="el-GR" sz="1600" b="0" i="0" u="none" strike="noStrike" cap="none" normalizeH="0" baseline="0" dirty="0">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8869">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Γραμμική Οργάνωση Πληροφορίας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l-GR" sz="1600" b="1" i="0" u="none" strike="noStrike" cap="none" normalizeH="0" baseline="0" dirty="0" err="1">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Skinner</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Δομικός </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εποικοδομισμός</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l-GR" sz="1600" b="1" i="0" u="none" strike="noStrike" cap="none" normalizeH="0" baseline="0" dirty="0" err="1">
                          <a:ln>
                            <a:noFill/>
                          </a:ln>
                          <a:solidFill>
                            <a:srgbClr val="00B0F0"/>
                          </a:solidFill>
                          <a:effectLst/>
                          <a:latin typeface="Tahoma" panose="020B0604030504040204" pitchFamily="34" charset="0"/>
                          <a:ea typeface="Tahoma" panose="020B0604030504040204" pitchFamily="34" charset="0"/>
                          <a:cs typeface="Tahoma" panose="020B0604030504040204" pitchFamily="34" charset="0"/>
                        </a:rPr>
                        <a:t>Piaget</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Κοινωνικός εποικοδομισμός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3203">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Μέθοδος πολλαπλών Επιλογών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Crowder</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Εποικοδομισμός</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του </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Papert</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constructionism</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Κοινωνικοπολιτισμική</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θεωρία του (</a:t>
                      </a:r>
                      <a:r>
                        <a:rPr kumimoji="0" lang="el-GR" sz="1600" b="1" i="0" u="none" strike="noStrike" cap="none" normalizeH="0" baseline="0" dirty="0" err="1">
                          <a:ln>
                            <a:noFill/>
                          </a:ln>
                          <a:solidFill>
                            <a:srgbClr val="92D050"/>
                          </a:solidFill>
                          <a:effectLst/>
                          <a:latin typeface="Tahoma" panose="020B0604030504040204" pitchFamily="34" charset="0"/>
                          <a:ea typeface="Tahoma" panose="020B0604030504040204" pitchFamily="34" charset="0"/>
                          <a:cs typeface="Tahoma" panose="020B0604030504040204" pitchFamily="34" charset="0"/>
                        </a:rPr>
                        <a:t>Vygotsky</a:t>
                      </a:r>
                      <a:r>
                        <a:rPr kumimoji="0" lang="el-GR" sz="16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758">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Διδακτικός Σχεδιασμός (</a:t>
                      </a:r>
                      <a:r>
                        <a:rPr kumimoji="0" lang="fr-F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Gagné</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Ανακαλυπτική</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μάθηση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l-GR" sz="1600" b="1" i="0" u="none" strike="noStrike" cap="none" normalizeH="0" baseline="0" dirty="0" err="1">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Bruner</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Εγκαθιδρυμένη γνώση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situated</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cognition</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600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Επεξεργασία της πληροφορίας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(γνωστικοί ψυχολόγοι)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Κατανεμημένη γνώση </a:t>
                      </a:r>
                    </a:p>
                    <a:p>
                      <a:pPr marL="342900" marR="0" lvl="0" indent="-342900" algn="ctr" defTabSz="914400" rtl="0" eaLnBrk="1" fontAlgn="base" latinLnBrk="0" hangingPunct="1">
                        <a:lnSpc>
                          <a:spcPct val="100000"/>
                        </a:lnSpc>
                        <a:spcBef>
                          <a:spcPts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distributed</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cognition</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4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Συνδεσιασμός</a:t>
                      </a:r>
                      <a:r>
                        <a:rPr kumimoji="0" lang="en-US"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(Varela, Maturana)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Θεωρία της δραστηριότητας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(επίγονοι της θεωρίας του </a:t>
                      </a:r>
                      <a:r>
                        <a:rPr kumimoji="0" lang="el-GR" sz="16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Vygotsky</a:t>
                      </a:r>
                      <a:r>
                        <a:rPr kumimoji="0" lang="el-GR"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0FC0DA33-5CCE-46D3-B942-97FE2488975C}"/>
              </a:ext>
            </a:extLst>
          </p:cNvPr>
          <p:cNvSpPr>
            <a:spLocks noGrp="1"/>
          </p:cNvSpPr>
          <p:nvPr>
            <p:ph type="sldNum" sz="quarter" idx="12"/>
          </p:nvPr>
        </p:nvSpPr>
        <p:spPr/>
        <p:txBody>
          <a:bodyPr/>
          <a:lstStyle/>
          <a:p>
            <a:fld id="{E577FCCF-4723-4529-9D15-73CE7C99148A}" type="slidenum">
              <a:rPr lang="el-GR" altLang="en-US" smtClean="0"/>
              <a:pPr/>
              <a:t>6</a:t>
            </a:fld>
            <a:endParaRPr lang="el-GR" altLang="en-US"/>
          </a:p>
        </p:txBody>
      </p:sp>
    </p:spTree>
    <p:extLst>
      <p:ext uri="{BB962C8B-B14F-4D97-AF65-F5344CB8AC3E}">
        <p14:creationId xmlns:p14="http://schemas.microsoft.com/office/powerpoint/2010/main" val="239165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C7436C9-8CA6-4D37-A278-4316AEBC01E2}"/>
              </a:ext>
            </a:extLst>
          </p:cNvPr>
          <p:cNvSpPr>
            <a:spLocks noGrp="1" noChangeArrowheads="1"/>
          </p:cNvSpPr>
          <p:nvPr>
            <p:ph type="ctrTitle"/>
          </p:nvPr>
        </p:nvSpPr>
        <p:spPr>
          <a:xfrm>
            <a:off x="2208212" y="2286000"/>
            <a:ext cx="7772400" cy="1143000"/>
          </a:xfrm>
        </p:spPr>
        <p:txBody>
          <a:bodyPr anchor="ctr">
            <a:normAutofit fontScale="90000"/>
          </a:bodyPr>
          <a:lstStyle/>
          <a:p>
            <a:r>
              <a:rPr lang="el-GR" altLang="en-US" sz="4800" b="1" dirty="0">
                <a:latin typeface="Tahoma" panose="020B0604030504040204" pitchFamily="34" charset="0"/>
              </a:rPr>
              <a:t>Τι είναι ο Συμπεριφορισμός;</a:t>
            </a:r>
            <a:endParaRPr lang="en-US" altLang="en-US" sz="4800" b="1" dirty="0">
              <a:latin typeface="Tahoma" panose="020B0604030504040204" pitchFamily="34" charset="0"/>
            </a:endParaRPr>
          </a:p>
        </p:txBody>
      </p:sp>
    </p:spTree>
    <p:extLst>
      <p:ext uri="{BB962C8B-B14F-4D97-AF65-F5344CB8AC3E}">
        <p14:creationId xmlns:p14="http://schemas.microsoft.com/office/powerpoint/2010/main" val="156272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0358ED-ADF6-433F-BB94-862688E35748}"/>
              </a:ext>
            </a:extLst>
          </p:cNvPr>
          <p:cNvSpPr>
            <a:spLocks noGrp="1" noChangeArrowheads="1"/>
          </p:cNvSpPr>
          <p:nvPr>
            <p:ph type="title"/>
          </p:nvPr>
        </p:nvSpPr>
        <p:spPr>
          <a:xfrm>
            <a:off x="531812" y="308079"/>
            <a:ext cx="11353800" cy="911121"/>
          </a:xfrm>
        </p:spPr>
        <p:txBody>
          <a:bodyPr>
            <a:normAutofit/>
          </a:bodyPr>
          <a:lstStyle/>
          <a:p>
            <a:pPr algn="ctr">
              <a:spcAft>
                <a:spcPts val="600"/>
              </a:spcAft>
            </a:pPr>
            <a:r>
              <a:rPr lang="el-GR" altLang="en-US" sz="3600" dirty="0">
                <a:latin typeface="Tahoma" panose="020B0604030504040204" pitchFamily="34" charset="0"/>
                <a:ea typeface="Tahoma" panose="020B0604030504040204" pitchFamily="34" charset="0"/>
                <a:cs typeface="Tahoma" panose="020B0604030504040204" pitchFamily="34" charset="0"/>
              </a:rPr>
              <a:t>Συμπεριφορισμός ή Θεωρία της Συμπεριφοράς</a:t>
            </a:r>
            <a:endParaRPr lang="el-GR" alt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9219" name="Rectangle 3">
            <a:extLst>
              <a:ext uri="{FF2B5EF4-FFF2-40B4-BE49-F238E27FC236}">
                <a16:creationId xmlns:a16="http://schemas.microsoft.com/office/drawing/2014/main" id="{FCDCE31C-CBC6-461F-A86F-C03B42EEC987}"/>
              </a:ext>
            </a:extLst>
          </p:cNvPr>
          <p:cNvSpPr>
            <a:spLocks noGrp="1" noChangeArrowheads="1"/>
          </p:cNvSpPr>
          <p:nvPr>
            <p:ph idx="1"/>
          </p:nvPr>
        </p:nvSpPr>
        <p:spPr>
          <a:xfrm>
            <a:off x="1141412" y="1828800"/>
            <a:ext cx="10068151" cy="3925888"/>
          </a:xfrm>
        </p:spPr>
        <p:txBody>
          <a:bodyPr>
            <a:normAutofit lnSpcReduction="10000"/>
          </a:bodyPr>
          <a:lstStyle/>
          <a:p>
            <a:pPr>
              <a:lnSpc>
                <a:spcPct val="100000"/>
              </a:lnSpc>
              <a:spcBef>
                <a:spcPts val="0"/>
              </a:spcBef>
              <a:spcAft>
                <a:spcPts val="0"/>
              </a:spcAft>
            </a:pPr>
            <a:r>
              <a:rPr lang="el-GR" altLang="en-US" sz="3600" dirty="0">
                <a:latin typeface="Tahoma" panose="020B0604030504040204" pitchFamily="34" charset="0"/>
                <a:ea typeface="Tahoma" panose="020B0604030504040204" pitchFamily="34" charset="0"/>
                <a:cs typeface="Tahoma" panose="020B0604030504040204" pitchFamily="34" charset="0"/>
              </a:rPr>
              <a:t>Μάθηση είναι τροποποίηση</a:t>
            </a:r>
            <a:r>
              <a:rPr lang="en-US" altLang="en-US" sz="3600" dirty="0">
                <a:latin typeface="Tahoma" panose="020B0604030504040204" pitchFamily="34" charset="0"/>
                <a:ea typeface="Tahoma" panose="020B0604030504040204" pitchFamily="34" charset="0"/>
                <a:cs typeface="Tahoma" panose="020B0604030504040204" pitchFamily="34" charset="0"/>
              </a:rPr>
              <a:t> της συμπεριφοράς </a:t>
            </a:r>
            <a:r>
              <a:rPr lang="el-GR" altLang="en-US" sz="3600" dirty="0">
                <a:latin typeface="Tahoma" panose="020B0604030504040204" pitchFamily="34" charset="0"/>
                <a:ea typeface="Tahoma" panose="020B0604030504040204" pitchFamily="34" charset="0"/>
                <a:cs typeface="Tahoma" panose="020B0604030504040204" pitchFamily="34" charset="0"/>
              </a:rPr>
              <a:t> (</a:t>
            </a:r>
            <a:r>
              <a:rPr lang="en-US" altLang="en-US" sz="3600" dirty="0">
                <a:latin typeface="Tahoma" panose="020B0604030504040204" pitchFamily="34" charset="0"/>
                <a:ea typeface="Tahoma" panose="020B0604030504040204" pitchFamily="34" charset="0"/>
                <a:cs typeface="Tahoma" panose="020B0604030504040204" pitchFamily="34" charset="0"/>
              </a:rPr>
              <a:t>behaviorism</a:t>
            </a:r>
            <a:r>
              <a:rPr lang="el-GR" altLang="en-US" sz="3600" dirty="0">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0"/>
              </a:spcBef>
              <a:spcAft>
                <a:spcPts val="0"/>
              </a:spcAft>
            </a:pPr>
            <a:endParaRPr lang="el-GR" altLang="en-US" sz="36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3600" dirty="0">
                <a:latin typeface="Tahoma" panose="020B0604030504040204" pitchFamily="34" charset="0"/>
                <a:ea typeface="Tahoma" panose="020B0604030504040204" pitchFamily="34" charset="0"/>
                <a:cs typeface="Tahoma" panose="020B0604030504040204" pitchFamily="34" charset="0"/>
              </a:rPr>
              <a:t>Πρόδρομος αυτής της σχολής </a:t>
            </a:r>
            <a:r>
              <a:rPr lang="en-US" altLang="en-US" sz="3600" dirty="0">
                <a:latin typeface="Tahoma" panose="020B0604030504040204" pitchFamily="34" charset="0"/>
                <a:ea typeface="Tahoma" panose="020B0604030504040204" pitchFamily="34" charset="0"/>
                <a:cs typeface="Tahoma" panose="020B0604030504040204" pitchFamily="34" charset="0"/>
              </a:rPr>
              <a:t>ο I. Pavlov </a:t>
            </a:r>
            <a:endParaRPr lang="el-GR" altLang="en-US" sz="36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endParaRPr lang="el-GR" altLang="en-US" sz="36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pPr>
            <a:r>
              <a:rPr lang="el-GR" altLang="en-US" sz="3600" dirty="0">
                <a:latin typeface="Tahoma" panose="020B0604030504040204" pitchFamily="34" charset="0"/>
                <a:ea typeface="Tahoma" panose="020B0604030504040204" pitchFamily="34" charset="0"/>
                <a:cs typeface="Tahoma" panose="020B0604030504040204" pitchFamily="34" charset="0"/>
              </a:rPr>
              <a:t>Βασικοί</a:t>
            </a:r>
            <a:r>
              <a:rPr lang="en-US" altLang="en-US" sz="3600" dirty="0">
                <a:latin typeface="Tahoma" panose="020B0604030504040204" pitchFamily="34" charset="0"/>
                <a:ea typeface="Tahoma" panose="020B0604030504040204" pitchFamily="34" charset="0"/>
                <a:cs typeface="Tahoma" panose="020B0604030504040204" pitchFamily="34" charset="0"/>
              </a:rPr>
              <a:t> </a:t>
            </a:r>
            <a:r>
              <a:rPr lang="el-GR" altLang="en-US" sz="3600" dirty="0">
                <a:latin typeface="Tahoma" panose="020B0604030504040204" pitchFamily="34" charset="0"/>
                <a:ea typeface="Tahoma" panose="020B0604030504040204" pitchFamily="34" charset="0"/>
                <a:cs typeface="Tahoma" panose="020B0604030504040204" pitchFamily="34" charset="0"/>
              </a:rPr>
              <a:t>εκπρόσωποί</a:t>
            </a:r>
            <a:r>
              <a:rPr lang="en-US" altLang="en-US" sz="3600" dirty="0">
                <a:latin typeface="Tahoma" panose="020B0604030504040204" pitchFamily="34" charset="0"/>
                <a:ea typeface="Tahoma" panose="020B0604030504040204" pitchFamily="34" charset="0"/>
                <a:cs typeface="Tahoma" panose="020B0604030504040204" pitchFamily="34" charset="0"/>
              </a:rPr>
              <a:t> της οι J.B. Watson, E.L. Thorndike, και B. F. Skinner</a:t>
            </a:r>
            <a:endParaRPr lang="el-GR" alt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17BCAB80-A9AF-400F-84DA-2BBE6AB9BDA8}"/>
              </a:ext>
            </a:extLst>
          </p:cNvPr>
          <p:cNvSpPr>
            <a:spLocks noGrp="1"/>
          </p:cNvSpPr>
          <p:nvPr>
            <p:ph type="sldNum" sz="quarter" idx="12"/>
          </p:nvPr>
        </p:nvSpPr>
        <p:spPr/>
        <p:txBody>
          <a:bodyPr/>
          <a:lstStyle/>
          <a:p>
            <a:fld id="{25BA54BD-C84D-46CE-8B72-31BFB26ABA43}" type="slidenum">
              <a:rPr lang="en-US" smtClean="0"/>
              <a:t>8</a:t>
            </a:fld>
            <a:endParaRPr lang="en-US" dirty="0"/>
          </a:p>
        </p:txBody>
      </p:sp>
    </p:spTree>
    <p:extLst>
      <p:ext uri="{BB962C8B-B14F-4D97-AF65-F5344CB8AC3E}">
        <p14:creationId xmlns:p14="http://schemas.microsoft.com/office/powerpoint/2010/main" val="322061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0433F40-BF26-4BBE-ABA9-E8F777341D7A}"/>
              </a:ext>
            </a:extLst>
          </p:cNvPr>
          <p:cNvSpPr>
            <a:spLocks noGrp="1" noChangeArrowheads="1"/>
          </p:cNvSpPr>
          <p:nvPr>
            <p:ph type="title"/>
          </p:nvPr>
        </p:nvSpPr>
        <p:spPr>
          <a:xfrm>
            <a:off x="1096994" y="286605"/>
            <a:ext cx="10055781" cy="1084996"/>
          </a:xfrm>
        </p:spPr>
        <p:txBody>
          <a:bodyPr>
            <a:normAutofit/>
          </a:bodyPr>
          <a:lstStyle/>
          <a:p>
            <a:pPr eaLnBrk="1" hangingPunct="1"/>
            <a:r>
              <a:rPr lang="el-GR" altLang="en-US" sz="4000" dirty="0">
                <a:latin typeface="Tahoma" panose="020B0604030504040204" pitchFamily="34" charset="0"/>
                <a:ea typeface="Tahoma" panose="020B0604030504040204" pitchFamily="34" charset="0"/>
                <a:cs typeface="Tahoma" panose="020B0604030504040204" pitchFamily="34" charset="0"/>
              </a:rPr>
              <a:t>Ο πρωτεργάτης του Συμπεριφορισμού</a:t>
            </a:r>
          </a:p>
        </p:txBody>
      </p:sp>
      <p:sp>
        <p:nvSpPr>
          <p:cNvPr id="10243" name="Rectangle 3">
            <a:extLst>
              <a:ext uri="{FF2B5EF4-FFF2-40B4-BE49-F238E27FC236}">
                <a16:creationId xmlns:a16="http://schemas.microsoft.com/office/drawing/2014/main" id="{A8D991B7-6749-4731-A1DD-7C578EA0308F}"/>
              </a:ext>
            </a:extLst>
          </p:cNvPr>
          <p:cNvSpPr>
            <a:spLocks noGrp="1" noChangeArrowheads="1"/>
          </p:cNvSpPr>
          <p:nvPr>
            <p:ph idx="1"/>
          </p:nvPr>
        </p:nvSpPr>
        <p:spPr>
          <a:xfrm>
            <a:off x="760412" y="1905000"/>
            <a:ext cx="10820400" cy="4267200"/>
          </a:xfrm>
        </p:spPr>
        <p:txBody>
          <a:bodyPr>
            <a:normAutofit/>
          </a:bodyPr>
          <a:lstStyle/>
          <a:p>
            <a:pPr marL="0" indent="0" eaLnBrk="1" hangingPunct="1">
              <a:lnSpc>
                <a:spcPct val="100000"/>
              </a:lnSpc>
              <a:spcBef>
                <a:spcPts val="0"/>
              </a:spcBef>
              <a:spcAft>
                <a:spcPts val="0"/>
              </a:spcAft>
              <a:buNone/>
            </a:pPr>
            <a:r>
              <a:rPr lang="en-GB" altLang="en-US" sz="3600" dirty="0">
                <a:latin typeface="Tahoma" panose="020B0604030504040204" pitchFamily="34" charset="0"/>
                <a:ea typeface="Tahoma" panose="020B0604030504040204" pitchFamily="34" charset="0"/>
                <a:cs typeface="Tahoma" panose="020B0604030504040204" pitchFamily="34" charset="0"/>
              </a:rPr>
              <a:t>J. B. Watson</a:t>
            </a:r>
            <a:r>
              <a:rPr lang="el-GR" altLang="en-US" sz="3600" dirty="0">
                <a:latin typeface="Tahoma" panose="020B0604030504040204" pitchFamily="34" charset="0"/>
                <a:ea typeface="Tahoma" panose="020B0604030504040204" pitchFamily="34" charset="0"/>
                <a:cs typeface="Tahoma" panose="020B0604030504040204" pitchFamily="34" charset="0"/>
              </a:rPr>
              <a:t>, ιδρυτής</a:t>
            </a:r>
          </a:p>
          <a:p>
            <a:pPr marL="0" indent="0" eaLnBrk="1" hangingPunct="1">
              <a:lnSpc>
                <a:spcPct val="100000"/>
              </a:lnSpc>
              <a:spcBef>
                <a:spcPts val="0"/>
              </a:spcBef>
              <a:spcAft>
                <a:spcPts val="0"/>
              </a:spcAft>
              <a:buNone/>
            </a:pPr>
            <a:endParaRPr lang="el-GR" altLang="en-US" sz="36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00000"/>
              </a:lnSpc>
              <a:spcBef>
                <a:spcPts val="0"/>
              </a:spcBef>
              <a:spcAft>
                <a:spcPts val="0"/>
              </a:spcAft>
              <a:buNone/>
            </a:pPr>
            <a:r>
              <a:rPr lang="el-GR" altLang="en-US" sz="3600" dirty="0">
                <a:latin typeface="Tahoma" panose="020B0604030504040204" pitchFamily="34" charset="0"/>
                <a:ea typeface="Tahoma" panose="020B0604030504040204" pitchFamily="34" charset="0"/>
                <a:cs typeface="Tahoma" panose="020B0604030504040204" pitchFamily="34" charset="0"/>
              </a:rPr>
              <a:t>Με δύο άρθρα το 1913 θεμελιώνει την ψυχολογία ως αντικειμενική επιστήμη</a:t>
            </a:r>
            <a:endParaRPr lang="en-GB" altLang="en-US" sz="36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00000"/>
              </a:lnSpc>
              <a:spcBef>
                <a:spcPts val="0"/>
              </a:spcBef>
              <a:spcAft>
                <a:spcPts val="0"/>
              </a:spcAft>
              <a:buNone/>
            </a:pPr>
            <a:endParaRPr lang="el-GR" altLang="en-US" sz="36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00000"/>
              </a:lnSpc>
              <a:spcBef>
                <a:spcPts val="0"/>
              </a:spcBef>
              <a:spcAft>
                <a:spcPts val="0"/>
              </a:spcAft>
              <a:buNone/>
            </a:pPr>
            <a:r>
              <a:rPr lang="el-GR" altLang="en-US" sz="3600" dirty="0">
                <a:latin typeface="Tahoma" panose="020B0604030504040204" pitchFamily="34" charset="0"/>
                <a:ea typeface="Tahoma" panose="020B0604030504040204" pitchFamily="34" charset="0"/>
                <a:cs typeface="Tahoma" panose="020B0604030504040204" pitchFamily="34" charset="0"/>
              </a:rPr>
              <a:t>μελέτη ενός αντικειμένου που είναι δημόσια </a:t>
            </a:r>
            <a:r>
              <a:rPr lang="el-GR" altLang="en-US" sz="3600" dirty="0" err="1">
                <a:latin typeface="Tahoma" panose="020B0604030504040204" pitchFamily="34" charset="0"/>
                <a:ea typeface="Tahoma" panose="020B0604030504040204" pitchFamily="34" charset="0"/>
                <a:cs typeface="Tahoma" panose="020B0604030504040204" pitchFamily="34" charset="0"/>
              </a:rPr>
              <a:t>παρατηρήσιμο</a:t>
            </a:r>
            <a:r>
              <a:rPr lang="el-GR" altLang="en-US" sz="3600" dirty="0">
                <a:latin typeface="Tahoma" panose="020B0604030504040204" pitchFamily="34" charset="0"/>
                <a:ea typeface="Tahoma" panose="020B0604030504040204" pitchFamily="34" charset="0"/>
                <a:cs typeface="Tahoma" panose="020B0604030504040204" pitchFamily="34" charset="0"/>
              </a:rPr>
              <a:t>: η συμπεριφορά</a:t>
            </a:r>
            <a:endParaRPr lang="en-GB" alt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A7BD1B46-FE46-46CF-B578-9D976FB3EAD2}"/>
              </a:ext>
            </a:extLst>
          </p:cNvPr>
          <p:cNvSpPr>
            <a:spLocks noGrp="1"/>
          </p:cNvSpPr>
          <p:nvPr>
            <p:ph type="sldNum" sz="quarter" idx="12"/>
          </p:nvPr>
        </p:nvSpPr>
        <p:spPr/>
        <p:txBody>
          <a:bodyPr/>
          <a:lstStyle/>
          <a:p>
            <a:fld id="{25BA54BD-C84D-46CE-8B72-31BFB26ABA43}" type="slidenum">
              <a:rPr lang="en-US" smtClean="0"/>
              <a:t>9</a:t>
            </a:fld>
            <a:endParaRPr lang="en-US" dirty="0"/>
          </a:p>
        </p:txBody>
      </p:sp>
    </p:spTree>
    <p:extLst>
      <p:ext uri="{BB962C8B-B14F-4D97-AF65-F5344CB8AC3E}">
        <p14:creationId xmlns:p14="http://schemas.microsoft.com/office/powerpoint/2010/main" val="392281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873</TotalTime>
  <Words>2431</Words>
  <Application>Microsoft Office PowerPoint</Application>
  <PresentationFormat>Προσαρμογή</PresentationFormat>
  <Paragraphs>359</Paragraphs>
  <Slides>56</Slides>
  <Notes>32</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56</vt:i4>
      </vt:variant>
    </vt:vector>
  </HeadingPairs>
  <TitlesOfParts>
    <vt:vector size="66" baseType="lpstr">
      <vt:lpstr>Arial</vt:lpstr>
      <vt:lpstr>Calibri</vt:lpstr>
      <vt:lpstr>Calibri Light</vt:lpstr>
      <vt:lpstr>Comic Sans MS</vt:lpstr>
      <vt:lpstr>Corbel</vt:lpstr>
      <vt:lpstr>Tahoma</vt:lpstr>
      <vt:lpstr>Times New Roman</vt:lpstr>
      <vt:lpstr>Wingdings</vt:lpstr>
      <vt:lpstr>Ανασκόπηση</vt:lpstr>
      <vt:lpstr>Slide</vt:lpstr>
      <vt:lpstr>Θεωρίες Μάθησης</vt:lpstr>
      <vt:lpstr>Θεωρίες Μάθησης</vt:lpstr>
      <vt:lpstr>Οι συμπεριφοριστικές προσεγγίσεις </vt:lpstr>
      <vt:lpstr>Οι οικοδομητιστικές (γνωστικές) προσεγγίσεις </vt:lpstr>
      <vt:lpstr>Οι κοινωνικοπολιτισμικές προσεγγίσεις </vt:lpstr>
      <vt:lpstr>Πίνακας θεωριών</vt:lpstr>
      <vt:lpstr>Τι είναι ο Συμπεριφορισμός;</vt:lpstr>
      <vt:lpstr>Συμπεριφορισμός ή Θεωρία της Συμπεριφοράς</vt:lpstr>
      <vt:lpstr>Ο πρωτεργάτης του Συμπεριφορισμού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Κλασσική εξαρτημένη μάθηση </vt:lpstr>
      <vt:lpstr>Παρουσίαση του PowerPoint</vt:lpstr>
      <vt:lpstr>Παραδείγματα της κλασσικής εξαρτημένης μάθησης </vt:lpstr>
      <vt:lpstr>Κλασσική εξαρτημένη μάθηση… </vt:lpstr>
      <vt:lpstr>Κλασσική εξαρτημένη μάθηση στην σχολική τάξη</vt:lpstr>
      <vt:lpstr>Παρουσίαση του PowerPoint</vt:lpstr>
      <vt:lpstr>Εξαρτημένη μάθηση </vt:lpstr>
      <vt:lpstr>Εξαρτημένη μάθηση </vt:lpstr>
      <vt:lpstr>Παρουσίαση του PowerPoint</vt:lpstr>
      <vt:lpstr>Συνέπειες των συμπεριφορών</vt:lpstr>
      <vt:lpstr>Συνέπιες των συμπεριφορών</vt:lpstr>
      <vt:lpstr>Κριτική του συμπεριφορισμού </vt:lpstr>
      <vt:lpstr>Και άλλη κριτική…</vt:lpstr>
      <vt:lpstr>Ας δούμε τι καταλάβαμε…</vt:lpstr>
      <vt:lpstr>Ο συμπεριφορισμός στην εκπαίδευση</vt:lpstr>
      <vt:lpstr>Για τους συμπεριφοριστές </vt:lpstr>
      <vt:lpstr>Γενικοί νόμοι στην ανθρώπινη συμπεριφορά </vt:lpstr>
      <vt:lpstr>Μάθηση : ερεθίσματα – αντιδράσεις</vt:lpstr>
      <vt:lpstr>Ενίσχυση της επιθυμητής συμπεριφοράς</vt:lpstr>
      <vt:lpstr>Εφαρμογή του συμπεριφορισμού</vt:lpstr>
      <vt:lpstr>Οι αρχές της μάθησης (B.F. Skinner) </vt:lpstr>
      <vt:lpstr>Δύο διαφορετικές απόψεις</vt:lpstr>
      <vt:lpstr>Παρακμή του συμπεριφορισμού</vt:lpstr>
      <vt:lpstr>Σύγχρονη εκδοχή</vt:lpstr>
      <vt:lpstr>Το μοντέλο του Διδακτικού Σχεδιασμού </vt:lpstr>
      <vt:lpstr>Θεωρία του Gagné</vt:lpstr>
      <vt:lpstr>Τρία κύρια στάδια </vt:lpstr>
      <vt:lpstr>ΓΝΩΣΤΙΚΕΣ ΘΕΩΡΙΕΣ</vt:lpstr>
      <vt:lpstr>Οι γνωστικές (cognitive) θεωρίες </vt:lpstr>
      <vt:lpstr>Η μάθηση συνίσταται στην τροποποίηση των γνώσεων </vt:lpstr>
      <vt:lpstr>Ο δομικός οικοδομισμός του J. Piaget</vt:lpstr>
      <vt:lpstr>Παρουσίαση του PowerPoint</vt:lpstr>
      <vt:lpstr> </vt:lpstr>
      <vt:lpstr>Παρουσίαση του PowerPoint</vt:lpstr>
      <vt:lpstr>Προβλήματα με τη θεωρία του Piaget</vt:lpstr>
      <vt:lpstr>Ο οικοδομισμός </vt:lpstr>
      <vt:lpstr>Η βασική αρχή του οικοδομισμού </vt:lpstr>
      <vt:lpstr>Αρχές σχεδιασμού</vt:lpstr>
      <vt:lpstr>Συμπερασματικά</vt:lpstr>
      <vt:lpstr>Επίλυση προβλημάτων </vt:lpstr>
      <vt:lpstr>Έκφραση και προσωπική εμπλοκή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Θεωρίες Μάθησης</dc:title>
  <dc:creator>KIKI</dc:creator>
  <cp:lastModifiedBy>Λύδια Μίτιτς</cp:lastModifiedBy>
  <cp:revision>69</cp:revision>
  <dcterms:created xsi:type="dcterms:W3CDTF">2018-02-20T08:52:50Z</dcterms:created>
  <dcterms:modified xsi:type="dcterms:W3CDTF">2022-02-20T16:25:25Z</dcterms:modified>
</cp:coreProperties>
</file>