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 id="2147483852" r:id="rId2"/>
  </p:sldMasterIdLst>
  <p:sldIdLst>
    <p:sldId id="256" r:id="rId3"/>
    <p:sldId id="258" r:id="rId4"/>
    <p:sldId id="261" r:id="rId5"/>
    <p:sldId id="260" r:id="rId6"/>
    <p:sldId id="262" r:id="rId7"/>
    <p:sldId id="264" r:id="rId8"/>
    <p:sldId id="265" r:id="rId9"/>
    <p:sldId id="266" r:id="rId10"/>
    <p:sldId id="272" r:id="rId11"/>
    <p:sldId id="267" r:id="rId12"/>
    <p:sldId id="273" r:id="rId13"/>
    <p:sldId id="268" r:id="rId14"/>
    <p:sldId id="274" r:id="rId15"/>
    <p:sldId id="275" r:id="rId16"/>
    <p:sldId id="276" r:id="rId17"/>
    <p:sldId id="269" r:id="rId18"/>
    <p:sldId id="270" r:id="rId19"/>
    <p:sldId id="271" r:id="rId20"/>
    <p:sldId id="278"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75B43884-1FEC-4EA6-9B3B-F3A4F5298D87}">
          <p14:sldIdLst>
            <p14:sldId id="256"/>
            <p14:sldId id="258"/>
            <p14:sldId id="261"/>
            <p14:sldId id="260"/>
            <p14:sldId id="262"/>
            <p14:sldId id="264"/>
            <p14:sldId id="265"/>
            <p14:sldId id="266"/>
            <p14:sldId id="272"/>
            <p14:sldId id="267"/>
            <p14:sldId id="273"/>
            <p14:sldId id="268"/>
            <p14:sldId id="274"/>
            <p14:sldId id="275"/>
            <p14:sldId id="276"/>
            <p14:sldId id="269"/>
            <p14:sldId id="270"/>
            <p14:sldId id="271"/>
            <p14:sldId id="278"/>
            <p14:sldId id="280"/>
            <p14:sldId id="281"/>
            <p14:sldId id="282"/>
            <p14:sldId id="283"/>
            <p14:sldId id="284"/>
            <p14:sldId id="285"/>
            <p14:sldId id="286"/>
            <p14:sldId id="287"/>
            <p14:sldId id="288"/>
            <p14:sldId id="289"/>
            <p14:sldId id="290"/>
            <p14:sldId id="291"/>
            <p14:sldId id="292"/>
          </p14:sldIdLst>
        </p14:section>
      </p14:sectionLst>
    </p:ext>
    <p:ext uri="{EFAFB233-063F-42B5-8137-9DF3F51BA10A}">
      <p15:sldGuideLst xmlns:p15="http://schemas.microsoft.com/office/powerpoint/2012/main">
        <p15:guide id="1" orient="horz" pos="2228"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CCDC"/>
    <a:srgbClr val="64DBE8"/>
    <a:srgbClr val="8749A8"/>
    <a:srgbClr val="AC88D1"/>
    <a:srgbClr val="AD77D1"/>
    <a:srgbClr val="A471C4"/>
    <a:srgbClr val="9D55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32"/>
    <p:restoredTop sz="94667"/>
  </p:normalViewPr>
  <p:slideViewPr>
    <p:cSldViewPr snapToGrid="0">
      <p:cViewPr varScale="1">
        <p:scale>
          <a:sx n="110" d="100"/>
          <a:sy n="110" d="100"/>
        </p:scale>
        <p:origin x="390" y="84"/>
      </p:cViewPr>
      <p:guideLst>
        <p:guide orient="horz" pos="2228"/>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F3652D-434D-C64E-B70E-DDD6AAF36944}" type="doc">
      <dgm:prSet loTypeId="urn:microsoft.com/office/officeart/2005/8/layout/vList2" loCatId="list" qsTypeId="urn:microsoft.com/office/officeart/2005/8/quickstyle/3d3" qsCatId="3D" csTypeId="urn:microsoft.com/office/officeart/2005/8/colors/accent1_3" csCatId="accent1" phldr="1"/>
      <dgm:spPr/>
      <dgm:t>
        <a:bodyPr/>
        <a:lstStyle/>
        <a:p>
          <a:endParaRPr lang="el-GR"/>
        </a:p>
      </dgm:t>
    </dgm:pt>
    <dgm:pt modelId="{55C0FFC1-3E34-8A41-BA5B-E8ED54316FD7}">
      <dgm:prSet/>
      <dgm:spPr/>
      <dgm:t>
        <a:bodyPr/>
        <a:lstStyle/>
        <a:p>
          <a:r>
            <a:rPr lang="el-GR" dirty="0"/>
            <a:t>Η αξιολόγηση του μαθήματος είναι 100%  γραπτή τελική εξέταση</a:t>
          </a:r>
        </a:p>
      </dgm:t>
    </dgm:pt>
    <dgm:pt modelId="{613EC312-4479-C84B-9147-DFF7FCAB090E}" type="parTrans" cxnId="{E890E5A9-5253-9C4D-8E5E-F1CBCCB75625}">
      <dgm:prSet/>
      <dgm:spPr/>
      <dgm:t>
        <a:bodyPr/>
        <a:lstStyle/>
        <a:p>
          <a:endParaRPr lang="el-GR"/>
        </a:p>
      </dgm:t>
    </dgm:pt>
    <dgm:pt modelId="{CFA3328F-0500-5946-9196-00C0C0BCECA0}" type="sibTrans" cxnId="{E890E5A9-5253-9C4D-8E5E-F1CBCCB75625}">
      <dgm:prSet/>
      <dgm:spPr/>
      <dgm:t>
        <a:bodyPr/>
        <a:lstStyle/>
        <a:p>
          <a:endParaRPr lang="el-GR"/>
        </a:p>
      </dgm:t>
    </dgm:pt>
    <dgm:pt modelId="{8B5065A3-5818-3C4A-92C4-13F70028FC99}" type="pres">
      <dgm:prSet presAssocID="{B4F3652D-434D-C64E-B70E-DDD6AAF36944}" presName="linear" presStyleCnt="0">
        <dgm:presLayoutVars>
          <dgm:animLvl val="lvl"/>
          <dgm:resizeHandles val="exact"/>
        </dgm:presLayoutVars>
      </dgm:prSet>
      <dgm:spPr/>
      <dgm:t>
        <a:bodyPr/>
        <a:lstStyle/>
        <a:p>
          <a:endParaRPr lang="el-GR"/>
        </a:p>
      </dgm:t>
    </dgm:pt>
    <dgm:pt modelId="{34CB4E54-560F-EF45-9C70-83B787AAE3C5}" type="pres">
      <dgm:prSet presAssocID="{55C0FFC1-3E34-8A41-BA5B-E8ED54316FD7}" presName="parentText" presStyleLbl="node1" presStyleIdx="0" presStyleCnt="1">
        <dgm:presLayoutVars>
          <dgm:chMax val="0"/>
          <dgm:bulletEnabled val="1"/>
        </dgm:presLayoutVars>
      </dgm:prSet>
      <dgm:spPr/>
      <dgm:t>
        <a:bodyPr/>
        <a:lstStyle/>
        <a:p>
          <a:endParaRPr lang="el-GR"/>
        </a:p>
      </dgm:t>
    </dgm:pt>
  </dgm:ptLst>
  <dgm:cxnLst>
    <dgm:cxn modelId="{E890E5A9-5253-9C4D-8E5E-F1CBCCB75625}" srcId="{B4F3652D-434D-C64E-B70E-DDD6AAF36944}" destId="{55C0FFC1-3E34-8A41-BA5B-E8ED54316FD7}" srcOrd="0" destOrd="0" parTransId="{613EC312-4479-C84B-9147-DFF7FCAB090E}" sibTransId="{CFA3328F-0500-5946-9196-00C0C0BCECA0}"/>
    <dgm:cxn modelId="{C327B8F6-CD5D-7946-8001-A65FD59D4245}" type="presOf" srcId="{B4F3652D-434D-C64E-B70E-DDD6AAF36944}" destId="{8B5065A3-5818-3C4A-92C4-13F70028FC99}" srcOrd="0" destOrd="0" presId="urn:microsoft.com/office/officeart/2005/8/layout/vList2"/>
    <dgm:cxn modelId="{F65C5B87-AD56-024D-A916-6D01B2DA1EA6}" type="presOf" srcId="{55C0FFC1-3E34-8A41-BA5B-E8ED54316FD7}" destId="{34CB4E54-560F-EF45-9C70-83B787AAE3C5}" srcOrd="0" destOrd="0" presId="urn:microsoft.com/office/officeart/2005/8/layout/vList2"/>
    <dgm:cxn modelId="{D729448B-EFFD-4C48-9ADB-CB140875C391}" type="presParOf" srcId="{8B5065A3-5818-3C4A-92C4-13F70028FC99}" destId="{34CB4E54-560F-EF45-9C70-83B787AAE3C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46280A6-E842-4CFD-BFDF-62411833D1A9}" type="doc">
      <dgm:prSet loTypeId="urn:microsoft.com/office/officeart/2005/8/layout/vProcess5" loCatId="process" qsTypeId="urn:microsoft.com/office/officeart/2005/8/quickstyle/3d3" qsCatId="3D" csTypeId="urn:microsoft.com/office/officeart/2005/8/colors/accent1_4" csCatId="accent1"/>
      <dgm:spPr/>
      <dgm:t>
        <a:bodyPr/>
        <a:lstStyle/>
        <a:p>
          <a:endParaRPr lang="en-US"/>
        </a:p>
      </dgm:t>
    </dgm:pt>
    <dgm:pt modelId="{FA575530-9353-4858-8104-0B705855E0A7}">
      <dgm:prSet/>
      <dgm:spPr/>
      <dgm:t>
        <a:bodyPr/>
        <a:lstStyle/>
        <a:p>
          <a:r>
            <a:rPr lang="el-GR"/>
            <a:t>Α) Στην αντιμετώπιση κοινωνικών προβλημάτων</a:t>
          </a:r>
          <a:endParaRPr lang="en-US"/>
        </a:p>
      </dgm:t>
    </dgm:pt>
    <dgm:pt modelId="{439FAB2B-E440-4143-8D36-222783BD7454}" type="parTrans" cxnId="{5A7CB426-748E-4AB1-A9AD-CBDC87E28D60}">
      <dgm:prSet/>
      <dgm:spPr/>
      <dgm:t>
        <a:bodyPr/>
        <a:lstStyle/>
        <a:p>
          <a:endParaRPr lang="en-US"/>
        </a:p>
      </dgm:t>
    </dgm:pt>
    <dgm:pt modelId="{4ED83DB8-5EED-4232-B3ED-E38849F32860}" type="sibTrans" cxnId="{5A7CB426-748E-4AB1-A9AD-CBDC87E28D60}">
      <dgm:prSet/>
      <dgm:spPr/>
      <dgm:t>
        <a:bodyPr/>
        <a:lstStyle/>
        <a:p>
          <a:endParaRPr lang="en-US"/>
        </a:p>
      </dgm:t>
    </dgm:pt>
    <dgm:pt modelId="{AB86B69D-6BC9-4AAB-B9B2-DE82A1FDA426}">
      <dgm:prSet/>
      <dgm:spPr/>
      <dgm:t>
        <a:bodyPr/>
        <a:lstStyle/>
        <a:p>
          <a:r>
            <a:rPr lang="el-GR"/>
            <a:t>Β) Στην ενδυνάμωση ατόμων, οικογενειών και κοινοτήτων</a:t>
          </a:r>
          <a:endParaRPr lang="en-US"/>
        </a:p>
      </dgm:t>
    </dgm:pt>
    <dgm:pt modelId="{8B233CE2-C624-4605-B37F-01A4F94A3544}" type="parTrans" cxnId="{0BFD0B4A-9517-4934-89C5-FF30491B527B}">
      <dgm:prSet/>
      <dgm:spPr/>
      <dgm:t>
        <a:bodyPr/>
        <a:lstStyle/>
        <a:p>
          <a:endParaRPr lang="en-US"/>
        </a:p>
      </dgm:t>
    </dgm:pt>
    <dgm:pt modelId="{D304C694-9F33-46A4-B407-462190A14546}" type="sibTrans" cxnId="{0BFD0B4A-9517-4934-89C5-FF30491B527B}">
      <dgm:prSet/>
      <dgm:spPr/>
      <dgm:t>
        <a:bodyPr/>
        <a:lstStyle/>
        <a:p>
          <a:endParaRPr lang="en-US"/>
        </a:p>
      </dgm:t>
    </dgm:pt>
    <dgm:pt modelId="{3746DF49-87B3-43DF-892E-4CEA992D8974}">
      <dgm:prSet/>
      <dgm:spPr/>
      <dgm:t>
        <a:bodyPr/>
        <a:lstStyle/>
        <a:p>
          <a:r>
            <a:rPr lang="el-GR"/>
            <a:t>Γ) Στην προαγωγή της κοινωνικής δικαιοσύνης και των ανθρωπίνων δικαιωμάτων. </a:t>
          </a:r>
          <a:endParaRPr lang="en-US"/>
        </a:p>
      </dgm:t>
    </dgm:pt>
    <dgm:pt modelId="{0C8703C7-57BC-4BA1-A9C2-6817AEBB195B}" type="parTrans" cxnId="{BB37CEA0-DEA5-46B5-8CC9-56DA0F9758A1}">
      <dgm:prSet/>
      <dgm:spPr/>
      <dgm:t>
        <a:bodyPr/>
        <a:lstStyle/>
        <a:p>
          <a:endParaRPr lang="en-US"/>
        </a:p>
      </dgm:t>
    </dgm:pt>
    <dgm:pt modelId="{9F111405-A84D-4094-A92A-67A96E6ECCA4}" type="sibTrans" cxnId="{BB37CEA0-DEA5-46B5-8CC9-56DA0F9758A1}">
      <dgm:prSet/>
      <dgm:spPr/>
      <dgm:t>
        <a:bodyPr/>
        <a:lstStyle/>
        <a:p>
          <a:endParaRPr lang="en-US"/>
        </a:p>
      </dgm:t>
    </dgm:pt>
    <dgm:pt modelId="{A4970E89-2ED1-CE4D-8F18-842EF6E36433}" type="pres">
      <dgm:prSet presAssocID="{F46280A6-E842-4CFD-BFDF-62411833D1A9}" presName="outerComposite" presStyleCnt="0">
        <dgm:presLayoutVars>
          <dgm:chMax val="5"/>
          <dgm:dir/>
          <dgm:resizeHandles val="exact"/>
        </dgm:presLayoutVars>
      </dgm:prSet>
      <dgm:spPr/>
      <dgm:t>
        <a:bodyPr/>
        <a:lstStyle/>
        <a:p>
          <a:endParaRPr lang="el-GR"/>
        </a:p>
      </dgm:t>
    </dgm:pt>
    <dgm:pt modelId="{8B8904B5-887C-C24D-91E4-C4F92C86DFF2}" type="pres">
      <dgm:prSet presAssocID="{F46280A6-E842-4CFD-BFDF-62411833D1A9}" presName="dummyMaxCanvas" presStyleCnt="0">
        <dgm:presLayoutVars/>
      </dgm:prSet>
      <dgm:spPr/>
    </dgm:pt>
    <dgm:pt modelId="{7A66B74A-A922-D24B-8DFD-F5CEABFFBDDD}" type="pres">
      <dgm:prSet presAssocID="{F46280A6-E842-4CFD-BFDF-62411833D1A9}" presName="ThreeNodes_1" presStyleLbl="node1" presStyleIdx="0" presStyleCnt="3">
        <dgm:presLayoutVars>
          <dgm:bulletEnabled val="1"/>
        </dgm:presLayoutVars>
      </dgm:prSet>
      <dgm:spPr/>
      <dgm:t>
        <a:bodyPr/>
        <a:lstStyle/>
        <a:p>
          <a:endParaRPr lang="el-GR"/>
        </a:p>
      </dgm:t>
    </dgm:pt>
    <dgm:pt modelId="{7E40BE47-693A-774B-9982-565686A0CE6C}" type="pres">
      <dgm:prSet presAssocID="{F46280A6-E842-4CFD-BFDF-62411833D1A9}" presName="ThreeNodes_2" presStyleLbl="node1" presStyleIdx="1" presStyleCnt="3">
        <dgm:presLayoutVars>
          <dgm:bulletEnabled val="1"/>
        </dgm:presLayoutVars>
      </dgm:prSet>
      <dgm:spPr/>
      <dgm:t>
        <a:bodyPr/>
        <a:lstStyle/>
        <a:p>
          <a:endParaRPr lang="el-GR"/>
        </a:p>
      </dgm:t>
    </dgm:pt>
    <dgm:pt modelId="{5C2F56BA-7D89-FD4C-B7D9-560792CD5C96}" type="pres">
      <dgm:prSet presAssocID="{F46280A6-E842-4CFD-BFDF-62411833D1A9}" presName="ThreeNodes_3" presStyleLbl="node1" presStyleIdx="2" presStyleCnt="3">
        <dgm:presLayoutVars>
          <dgm:bulletEnabled val="1"/>
        </dgm:presLayoutVars>
      </dgm:prSet>
      <dgm:spPr/>
      <dgm:t>
        <a:bodyPr/>
        <a:lstStyle/>
        <a:p>
          <a:endParaRPr lang="el-GR"/>
        </a:p>
      </dgm:t>
    </dgm:pt>
    <dgm:pt modelId="{7CE322E7-6AD4-DF4F-97CB-2CEBDAA3CCEB}" type="pres">
      <dgm:prSet presAssocID="{F46280A6-E842-4CFD-BFDF-62411833D1A9}" presName="ThreeConn_1-2" presStyleLbl="fgAccFollowNode1" presStyleIdx="0" presStyleCnt="2">
        <dgm:presLayoutVars>
          <dgm:bulletEnabled val="1"/>
        </dgm:presLayoutVars>
      </dgm:prSet>
      <dgm:spPr/>
      <dgm:t>
        <a:bodyPr/>
        <a:lstStyle/>
        <a:p>
          <a:endParaRPr lang="el-GR"/>
        </a:p>
      </dgm:t>
    </dgm:pt>
    <dgm:pt modelId="{737E9C72-E7E3-4E49-B41B-8AD5CF32217D}" type="pres">
      <dgm:prSet presAssocID="{F46280A6-E842-4CFD-BFDF-62411833D1A9}" presName="ThreeConn_2-3" presStyleLbl="fgAccFollowNode1" presStyleIdx="1" presStyleCnt="2">
        <dgm:presLayoutVars>
          <dgm:bulletEnabled val="1"/>
        </dgm:presLayoutVars>
      </dgm:prSet>
      <dgm:spPr/>
      <dgm:t>
        <a:bodyPr/>
        <a:lstStyle/>
        <a:p>
          <a:endParaRPr lang="el-GR"/>
        </a:p>
      </dgm:t>
    </dgm:pt>
    <dgm:pt modelId="{DFD44FA6-78E7-B445-BB86-F7B31D14A86D}" type="pres">
      <dgm:prSet presAssocID="{F46280A6-E842-4CFD-BFDF-62411833D1A9}" presName="ThreeNodes_1_text" presStyleLbl="node1" presStyleIdx="2" presStyleCnt="3">
        <dgm:presLayoutVars>
          <dgm:bulletEnabled val="1"/>
        </dgm:presLayoutVars>
      </dgm:prSet>
      <dgm:spPr/>
      <dgm:t>
        <a:bodyPr/>
        <a:lstStyle/>
        <a:p>
          <a:endParaRPr lang="el-GR"/>
        </a:p>
      </dgm:t>
    </dgm:pt>
    <dgm:pt modelId="{F9B1A54D-BA6E-674D-8D98-561A1EB654C1}" type="pres">
      <dgm:prSet presAssocID="{F46280A6-E842-4CFD-BFDF-62411833D1A9}" presName="ThreeNodes_2_text" presStyleLbl="node1" presStyleIdx="2" presStyleCnt="3">
        <dgm:presLayoutVars>
          <dgm:bulletEnabled val="1"/>
        </dgm:presLayoutVars>
      </dgm:prSet>
      <dgm:spPr/>
      <dgm:t>
        <a:bodyPr/>
        <a:lstStyle/>
        <a:p>
          <a:endParaRPr lang="el-GR"/>
        </a:p>
      </dgm:t>
    </dgm:pt>
    <dgm:pt modelId="{11E61EC9-0CCD-E04C-BBE7-288E4B218D6A}" type="pres">
      <dgm:prSet presAssocID="{F46280A6-E842-4CFD-BFDF-62411833D1A9}" presName="ThreeNodes_3_text" presStyleLbl="node1" presStyleIdx="2" presStyleCnt="3">
        <dgm:presLayoutVars>
          <dgm:bulletEnabled val="1"/>
        </dgm:presLayoutVars>
      </dgm:prSet>
      <dgm:spPr/>
      <dgm:t>
        <a:bodyPr/>
        <a:lstStyle/>
        <a:p>
          <a:endParaRPr lang="el-GR"/>
        </a:p>
      </dgm:t>
    </dgm:pt>
  </dgm:ptLst>
  <dgm:cxnLst>
    <dgm:cxn modelId="{F7310852-6AE4-B348-98A0-A63F75837679}" type="presOf" srcId="{3746DF49-87B3-43DF-892E-4CEA992D8974}" destId="{11E61EC9-0CCD-E04C-BBE7-288E4B218D6A}" srcOrd="1" destOrd="0" presId="urn:microsoft.com/office/officeart/2005/8/layout/vProcess5"/>
    <dgm:cxn modelId="{5A7CB426-748E-4AB1-A9AD-CBDC87E28D60}" srcId="{F46280A6-E842-4CFD-BFDF-62411833D1A9}" destId="{FA575530-9353-4858-8104-0B705855E0A7}" srcOrd="0" destOrd="0" parTransId="{439FAB2B-E440-4143-8D36-222783BD7454}" sibTransId="{4ED83DB8-5EED-4232-B3ED-E38849F32860}"/>
    <dgm:cxn modelId="{3335FFA1-A47B-7743-ACD0-A2F98EAB899C}" type="presOf" srcId="{FA575530-9353-4858-8104-0B705855E0A7}" destId="{7A66B74A-A922-D24B-8DFD-F5CEABFFBDDD}" srcOrd="0" destOrd="0" presId="urn:microsoft.com/office/officeart/2005/8/layout/vProcess5"/>
    <dgm:cxn modelId="{31C60F4B-2239-F643-BCAE-883819D0850E}" type="presOf" srcId="{AB86B69D-6BC9-4AAB-B9B2-DE82A1FDA426}" destId="{7E40BE47-693A-774B-9982-565686A0CE6C}" srcOrd="0" destOrd="0" presId="urn:microsoft.com/office/officeart/2005/8/layout/vProcess5"/>
    <dgm:cxn modelId="{6D053DD8-FF12-7646-B9E5-C31E51B60272}" type="presOf" srcId="{FA575530-9353-4858-8104-0B705855E0A7}" destId="{DFD44FA6-78E7-B445-BB86-F7B31D14A86D}" srcOrd="1" destOrd="0" presId="urn:microsoft.com/office/officeart/2005/8/layout/vProcess5"/>
    <dgm:cxn modelId="{E9887ED6-428A-3648-A3AF-02B0990D8B55}" type="presOf" srcId="{AB86B69D-6BC9-4AAB-B9B2-DE82A1FDA426}" destId="{F9B1A54D-BA6E-674D-8D98-561A1EB654C1}" srcOrd="1" destOrd="0" presId="urn:microsoft.com/office/officeart/2005/8/layout/vProcess5"/>
    <dgm:cxn modelId="{7594F54E-AD3C-A947-AE6C-2FE7C11BD844}" type="presOf" srcId="{4ED83DB8-5EED-4232-B3ED-E38849F32860}" destId="{7CE322E7-6AD4-DF4F-97CB-2CEBDAA3CCEB}" srcOrd="0" destOrd="0" presId="urn:microsoft.com/office/officeart/2005/8/layout/vProcess5"/>
    <dgm:cxn modelId="{BB37CEA0-DEA5-46B5-8CC9-56DA0F9758A1}" srcId="{F46280A6-E842-4CFD-BFDF-62411833D1A9}" destId="{3746DF49-87B3-43DF-892E-4CEA992D8974}" srcOrd="2" destOrd="0" parTransId="{0C8703C7-57BC-4BA1-A9C2-6817AEBB195B}" sibTransId="{9F111405-A84D-4094-A92A-67A96E6ECCA4}"/>
    <dgm:cxn modelId="{5CB1ADB5-3726-9E40-B1EB-F1912468DBC4}" type="presOf" srcId="{F46280A6-E842-4CFD-BFDF-62411833D1A9}" destId="{A4970E89-2ED1-CE4D-8F18-842EF6E36433}" srcOrd="0" destOrd="0" presId="urn:microsoft.com/office/officeart/2005/8/layout/vProcess5"/>
    <dgm:cxn modelId="{C81B4870-81E1-C64B-B27F-FF7ECB7A00A8}" type="presOf" srcId="{3746DF49-87B3-43DF-892E-4CEA992D8974}" destId="{5C2F56BA-7D89-FD4C-B7D9-560792CD5C96}" srcOrd="0" destOrd="0" presId="urn:microsoft.com/office/officeart/2005/8/layout/vProcess5"/>
    <dgm:cxn modelId="{0BFD0B4A-9517-4934-89C5-FF30491B527B}" srcId="{F46280A6-E842-4CFD-BFDF-62411833D1A9}" destId="{AB86B69D-6BC9-4AAB-B9B2-DE82A1FDA426}" srcOrd="1" destOrd="0" parTransId="{8B233CE2-C624-4605-B37F-01A4F94A3544}" sibTransId="{D304C694-9F33-46A4-B407-462190A14546}"/>
    <dgm:cxn modelId="{71B8C628-7DF5-BA47-AC90-0C6B2650996E}" type="presOf" srcId="{D304C694-9F33-46A4-B407-462190A14546}" destId="{737E9C72-E7E3-4E49-B41B-8AD5CF32217D}" srcOrd="0" destOrd="0" presId="urn:microsoft.com/office/officeart/2005/8/layout/vProcess5"/>
    <dgm:cxn modelId="{B74BEA55-CCE0-1F4E-BB01-75141AC1EDB9}" type="presParOf" srcId="{A4970E89-2ED1-CE4D-8F18-842EF6E36433}" destId="{8B8904B5-887C-C24D-91E4-C4F92C86DFF2}" srcOrd="0" destOrd="0" presId="urn:microsoft.com/office/officeart/2005/8/layout/vProcess5"/>
    <dgm:cxn modelId="{99EF9BB8-E1A3-8043-8E10-81AA4D308A13}" type="presParOf" srcId="{A4970E89-2ED1-CE4D-8F18-842EF6E36433}" destId="{7A66B74A-A922-D24B-8DFD-F5CEABFFBDDD}" srcOrd="1" destOrd="0" presId="urn:microsoft.com/office/officeart/2005/8/layout/vProcess5"/>
    <dgm:cxn modelId="{8D7BC4AF-8034-A042-AFD2-6AA3EC759655}" type="presParOf" srcId="{A4970E89-2ED1-CE4D-8F18-842EF6E36433}" destId="{7E40BE47-693A-774B-9982-565686A0CE6C}" srcOrd="2" destOrd="0" presId="urn:microsoft.com/office/officeart/2005/8/layout/vProcess5"/>
    <dgm:cxn modelId="{6B16B1AE-1C1B-9E4E-9598-4BF6DB5C52EA}" type="presParOf" srcId="{A4970E89-2ED1-CE4D-8F18-842EF6E36433}" destId="{5C2F56BA-7D89-FD4C-B7D9-560792CD5C96}" srcOrd="3" destOrd="0" presId="urn:microsoft.com/office/officeart/2005/8/layout/vProcess5"/>
    <dgm:cxn modelId="{C6EFEA2B-57D8-1741-B6C9-EA33A3F981BE}" type="presParOf" srcId="{A4970E89-2ED1-CE4D-8F18-842EF6E36433}" destId="{7CE322E7-6AD4-DF4F-97CB-2CEBDAA3CCEB}" srcOrd="4" destOrd="0" presId="urn:microsoft.com/office/officeart/2005/8/layout/vProcess5"/>
    <dgm:cxn modelId="{F1FDCDBE-0E9A-7A47-9B31-8074E067C19F}" type="presParOf" srcId="{A4970E89-2ED1-CE4D-8F18-842EF6E36433}" destId="{737E9C72-E7E3-4E49-B41B-8AD5CF32217D}" srcOrd="5" destOrd="0" presId="urn:microsoft.com/office/officeart/2005/8/layout/vProcess5"/>
    <dgm:cxn modelId="{0560722D-628A-2443-B835-4C91BFE6A6D0}" type="presParOf" srcId="{A4970E89-2ED1-CE4D-8F18-842EF6E36433}" destId="{DFD44FA6-78E7-B445-BB86-F7B31D14A86D}" srcOrd="6" destOrd="0" presId="urn:microsoft.com/office/officeart/2005/8/layout/vProcess5"/>
    <dgm:cxn modelId="{40533333-2370-E943-AF98-1BD47424A43E}" type="presParOf" srcId="{A4970E89-2ED1-CE4D-8F18-842EF6E36433}" destId="{F9B1A54D-BA6E-674D-8D98-561A1EB654C1}" srcOrd="7" destOrd="0" presId="urn:microsoft.com/office/officeart/2005/8/layout/vProcess5"/>
    <dgm:cxn modelId="{949D055F-40CF-694D-8E45-E106B706FD53}" type="presParOf" srcId="{A4970E89-2ED1-CE4D-8F18-842EF6E36433}" destId="{11E61EC9-0CCD-E04C-BBE7-288E4B218D6A}"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FCE8C1-0D15-4FA2-BD41-58EE8F4697C9}" type="doc">
      <dgm:prSet loTypeId="urn:microsoft.com/office/officeart/2005/8/layout/arrow5" loCatId="relationship" qsTypeId="urn:microsoft.com/office/officeart/2005/8/quickstyle/simple1" qsCatId="simple" csTypeId="urn:microsoft.com/office/officeart/2005/8/colors/accent1_2" csCatId="accent1"/>
      <dgm:spPr/>
      <dgm:t>
        <a:bodyPr/>
        <a:lstStyle/>
        <a:p>
          <a:endParaRPr lang="en-US"/>
        </a:p>
      </dgm:t>
    </dgm:pt>
    <dgm:pt modelId="{379CA3DA-71A6-482E-8BD2-554A8FAB5B7B}">
      <dgm:prSet custT="1"/>
      <dgm:spPr/>
      <dgm:t>
        <a:bodyPr/>
        <a:lstStyle/>
        <a:p>
          <a:r>
            <a:rPr lang="el-GR" sz="2000" dirty="0">
              <a:latin typeface="Cambria" panose="02040503050406030204" pitchFamily="18" charset="0"/>
            </a:rPr>
            <a:t>Δεν περιορίζεται σε ένα μόνο πεδίο (π.χ. παιδική προστασία, ψυχική υγεία) </a:t>
          </a:r>
          <a:endParaRPr lang="en-US" sz="2000" dirty="0">
            <a:latin typeface="Cambria" panose="02040503050406030204" pitchFamily="18" charset="0"/>
          </a:endParaRPr>
        </a:p>
      </dgm:t>
    </dgm:pt>
    <dgm:pt modelId="{108C189A-5327-4C71-AA1A-947F109F4D53}" type="parTrans" cxnId="{D1B91453-40E7-41C2-9D8E-A201B71446CB}">
      <dgm:prSet/>
      <dgm:spPr/>
      <dgm:t>
        <a:bodyPr/>
        <a:lstStyle/>
        <a:p>
          <a:endParaRPr lang="en-US"/>
        </a:p>
      </dgm:t>
    </dgm:pt>
    <dgm:pt modelId="{414D2254-0D68-4A6A-B48B-C12529DFC697}" type="sibTrans" cxnId="{D1B91453-40E7-41C2-9D8E-A201B71446CB}">
      <dgm:prSet/>
      <dgm:spPr/>
      <dgm:t>
        <a:bodyPr/>
        <a:lstStyle/>
        <a:p>
          <a:endParaRPr lang="en-US"/>
        </a:p>
      </dgm:t>
    </dgm:pt>
    <dgm:pt modelId="{34C42279-0971-4020-8148-12E4EE907073}">
      <dgm:prSet custT="1"/>
      <dgm:spPr/>
      <dgm:t>
        <a:bodyPr/>
        <a:lstStyle/>
        <a:p>
          <a:r>
            <a:rPr lang="el-GR" sz="2000" b="1" dirty="0">
              <a:latin typeface="Cambria" panose="02040503050406030204" pitchFamily="18" charset="0"/>
            </a:rPr>
            <a:t>Εφαρμόζεται σε όλα τα επίπεδα παρέμβασης:</a:t>
          </a:r>
          <a:endParaRPr lang="en-US" sz="2000" b="1" dirty="0">
            <a:latin typeface="Cambria" panose="02040503050406030204" pitchFamily="18" charset="0"/>
          </a:endParaRPr>
        </a:p>
      </dgm:t>
    </dgm:pt>
    <dgm:pt modelId="{022C8F5A-0E4C-4EF0-BA3D-5F3877892E0B}" type="parTrans" cxnId="{8F93FEAC-460E-483F-9D82-A0C69781D571}">
      <dgm:prSet/>
      <dgm:spPr/>
      <dgm:t>
        <a:bodyPr/>
        <a:lstStyle/>
        <a:p>
          <a:endParaRPr lang="en-US"/>
        </a:p>
      </dgm:t>
    </dgm:pt>
    <dgm:pt modelId="{1DBC8989-C537-4CB7-B79A-A6C90A5B0C54}" type="sibTrans" cxnId="{8F93FEAC-460E-483F-9D82-A0C69781D571}">
      <dgm:prSet/>
      <dgm:spPr/>
      <dgm:t>
        <a:bodyPr/>
        <a:lstStyle/>
        <a:p>
          <a:endParaRPr lang="en-US"/>
        </a:p>
      </dgm:t>
    </dgm:pt>
    <dgm:pt modelId="{275686CC-9C93-48E8-84A3-89A244565AFC}">
      <dgm:prSet custT="1"/>
      <dgm:spPr/>
      <dgm:t>
        <a:bodyPr/>
        <a:lstStyle/>
        <a:p>
          <a:r>
            <a:rPr lang="el-GR" sz="2000" dirty="0">
              <a:solidFill>
                <a:srgbClr val="FFFF00"/>
              </a:solidFill>
              <a:latin typeface="Cambria" panose="02040503050406030204" pitchFamily="18" charset="0"/>
            </a:rPr>
            <a:t>Άτομο</a:t>
          </a:r>
          <a:endParaRPr lang="en-US" sz="2000" dirty="0">
            <a:solidFill>
              <a:srgbClr val="FFFF00"/>
            </a:solidFill>
            <a:latin typeface="Cambria" panose="02040503050406030204" pitchFamily="18" charset="0"/>
          </a:endParaRPr>
        </a:p>
      </dgm:t>
    </dgm:pt>
    <dgm:pt modelId="{D5F1FBB8-FAFD-43B9-9809-4B240B551012}" type="parTrans" cxnId="{C11D5B26-B2F3-41CE-8851-F533B336BEFA}">
      <dgm:prSet/>
      <dgm:spPr/>
      <dgm:t>
        <a:bodyPr/>
        <a:lstStyle/>
        <a:p>
          <a:endParaRPr lang="en-US"/>
        </a:p>
      </dgm:t>
    </dgm:pt>
    <dgm:pt modelId="{E55842C3-3924-43FF-B35E-FA0A55CC09C2}" type="sibTrans" cxnId="{C11D5B26-B2F3-41CE-8851-F533B336BEFA}">
      <dgm:prSet/>
      <dgm:spPr/>
      <dgm:t>
        <a:bodyPr/>
        <a:lstStyle/>
        <a:p>
          <a:endParaRPr lang="en-US"/>
        </a:p>
      </dgm:t>
    </dgm:pt>
    <dgm:pt modelId="{C3ADF2F4-7439-4747-8FE5-373A7C41ADB8}">
      <dgm:prSet custT="1"/>
      <dgm:spPr/>
      <dgm:t>
        <a:bodyPr/>
        <a:lstStyle/>
        <a:p>
          <a:r>
            <a:rPr lang="el-GR" sz="2000" dirty="0">
              <a:solidFill>
                <a:srgbClr val="FFFF00"/>
              </a:solidFill>
              <a:latin typeface="Cambria" panose="02040503050406030204" pitchFamily="18" charset="0"/>
            </a:rPr>
            <a:t>Οικογένεια</a:t>
          </a:r>
          <a:endParaRPr lang="en-US" sz="2000" dirty="0">
            <a:solidFill>
              <a:srgbClr val="FFFF00"/>
            </a:solidFill>
            <a:latin typeface="Cambria" panose="02040503050406030204" pitchFamily="18" charset="0"/>
          </a:endParaRPr>
        </a:p>
      </dgm:t>
    </dgm:pt>
    <dgm:pt modelId="{52C1C7F2-B75A-47EF-82FE-52AD2537AE2D}" type="parTrans" cxnId="{B3640F43-A24E-4F64-BDEB-F43465E567AC}">
      <dgm:prSet/>
      <dgm:spPr/>
      <dgm:t>
        <a:bodyPr/>
        <a:lstStyle/>
        <a:p>
          <a:endParaRPr lang="en-US"/>
        </a:p>
      </dgm:t>
    </dgm:pt>
    <dgm:pt modelId="{37C6F645-943A-49DB-87A9-E1654FF95800}" type="sibTrans" cxnId="{B3640F43-A24E-4F64-BDEB-F43465E567AC}">
      <dgm:prSet/>
      <dgm:spPr/>
      <dgm:t>
        <a:bodyPr/>
        <a:lstStyle/>
        <a:p>
          <a:endParaRPr lang="en-US"/>
        </a:p>
      </dgm:t>
    </dgm:pt>
    <dgm:pt modelId="{DAAAAB73-F09E-4173-AB0F-A4E6F3F99BA6}">
      <dgm:prSet custT="1"/>
      <dgm:spPr/>
      <dgm:t>
        <a:bodyPr/>
        <a:lstStyle/>
        <a:p>
          <a:r>
            <a:rPr lang="el-GR" sz="2000" dirty="0">
              <a:solidFill>
                <a:srgbClr val="FFFF00"/>
              </a:solidFill>
              <a:latin typeface="Cambria" panose="02040503050406030204" pitchFamily="18" charset="0"/>
            </a:rPr>
            <a:t>Ομάδα</a:t>
          </a:r>
          <a:endParaRPr lang="en-US" sz="2000" dirty="0">
            <a:solidFill>
              <a:srgbClr val="FFFF00"/>
            </a:solidFill>
            <a:latin typeface="Cambria" panose="02040503050406030204" pitchFamily="18" charset="0"/>
          </a:endParaRPr>
        </a:p>
      </dgm:t>
    </dgm:pt>
    <dgm:pt modelId="{BB097868-B80D-4077-92A8-E5BA7575A6A5}" type="parTrans" cxnId="{60D8ABB5-D8CC-4596-82B4-61DE65B00AE3}">
      <dgm:prSet/>
      <dgm:spPr/>
      <dgm:t>
        <a:bodyPr/>
        <a:lstStyle/>
        <a:p>
          <a:endParaRPr lang="en-US"/>
        </a:p>
      </dgm:t>
    </dgm:pt>
    <dgm:pt modelId="{3FBCFE12-97DA-4435-9F0F-C5018AAC5176}" type="sibTrans" cxnId="{60D8ABB5-D8CC-4596-82B4-61DE65B00AE3}">
      <dgm:prSet/>
      <dgm:spPr/>
      <dgm:t>
        <a:bodyPr/>
        <a:lstStyle/>
        <a:p>
          <a:endParaRPr lang="en-US"/>
        </a:p>
      </dgm:t>
    </dgm:pt>
    <dgm:pt modelId="{8BD63847-63A5-4A16-A8AB-DB98B27632D7}">
      <dgm:prSet custT="1"/>
      <dgm:spPr/>
      <dgm:t>
        <a:bodyPr/>
        <a:lstStyle/>
        <a:p>
          <a:r>
            <a:rPr lang="el-GR" sz="2000" dirty="0">
              <a:solidFill>
                <a:srgbClr val="FFFF00"/>
              </a:solidFill>
              <a:latin typeface="Cambria" panose="02040503050406030204" pitchFamily="18" charset="0"/>
            </a:rPr>
            <a:t>Κοινότητα</a:t>
          </a:r>
          <a:endParaRPr lang="en-US" sz="2000" dirty="0">
            <a:solidFill>
              <a:srgbClr val="FFFF00"/>
            </a:solidFill>
            <a:latin typeface="Cambria" panose="02040503050406030204" pitchFamily="18" charset="0"/>
          </a:endParaRPr>
        </a:p>
      </dgm:t>
    </dgm:pt>
    <dgm:pt modelId="{3132F236-DD10-47B4-B923-5843DB557C50}" type="parTrans" cxnId="{74EE7C24-198C-4D04-A7C0-0806A10AE8A1}">
      <dgm:prSet/>
      <dgm:spPr/>
      <dgm:t>
        <a:bodyPr/>
        <a:lstStyle/>
        <a:p>
          <a:endParaRPr lang="en-US"/>
        </a:p>
      </dgm:t>
    </dgm:pt>
    <dgm:pt modelId="{9B135D23-C91B-4D40-9125-E2FB6A63FDB6}" type="sibTrans" cxnId="{74EE7C24-198C-4D04-A7C0-0806A10AE8A1}">
      <dgm:prSet/>
      <dgm:spPr/>
      <dgm:t>
        <a:bodyPr/>
        <a:lstStyle/>
        <a:p>
          <a:endParaRPr lang="en-US"/>
        </a:p>
      </dgm:t>
    </dgm:pt>
    <dgm:pt modelId="{1D312134-2C65-C645-9B9C-1850FC37F0CD}" type="pres">
      <dgm:prSet presAssocID="{61FCE8C1-0D15-4FA2-BD41-58EE8F4697C9}" presName="diagram" presStyleCnt="0">
        <dgm:presLayoutVars>
          <dgm:dir/>
          <dgm:resizeHandles val="exact"/>
        </dgm:presLayoutVars>
      </dgm:prSet>
      <dgm:spPr/>
      <dgm:t>
        <a:bodyPr/>
        <a:lstStyle/>
        <a:p>
          <a:endParaRPr lang="el-GR"/>
        </a:p>
      </dgm:t>
    </dgm:pt>
    <dgm:pt modelId="{3FAE146B-4DBA-2B46-A0D0-376B61BA8A74}" type="pres">
      <dgm:prSet presAssocID="{379CA3DA-71A6-482E-8BD2-554A8FAB5B7B}" presName="arrow" presStyleLbl="node1" presStyleIdx="0" presStyleCnt="2">
        <dgm:presLayoutVars>
          <dgm:bulletEnabled val="1"/>
        </dgm:presLayoutVars>
      </dgm:prSet>
      <dgm:spPr/>
      <dgm:t>
        <a:bodyPr/>
        <a:lstStyle/>
        <a:p>
          <a:endParaRPr lang="el-GR"/>
        </a:p>
      </dgm:t>
    </dgm:pt>
    <dgm:pt modelId="{FA763636-0580-0A4B-B9B8-BF03CB38C23E}" type="pres">
      <dgm:prSet presAssocID="{34C42279-0971-4020-8148-12E4EE907073}" presName="arrow" presStyleLbl="node1" presStyleIdx="1" presStyleCnt="2" custRadScaleRad="100701" custRadScaleInc="0">
        <dgm:presLayoutVars>
          <dgm:bulletEnabled val="1"/>
        </dgm:presLayoutVars>
      </dgm:prSet>
      <dgm:spPr/>
      <dgm:t>
        <a:bodyPr/>
        <a:lstStyle/>
        <a:p>
          <a:endParaRPr lang="el-GR"/>
        </a:p>
      </dgm:t>
    </dgm:pt>
  </dgm:ptLst>
  <dgm:cxnLst>
    <dgm:cxn modelId="{0272117C-DB8A-9E4E-8F4A-B3B409232C5E}" type="presOf" srcId="{8BD63847-63A5-4A16-A8AB-DB98B27632D7}" destId="{FA763636-0580-0A4B-B9B8-BF03CB38C23E}" srcOrd="0" destOrd="4" presId="urn:microsoft.com/office/officeart/2005/8/layout/arrow5"/>
    <dgm:cxn modelId="{D1B91453-40E7-41C2-9D8E-A201B71446CB}" srcId="{61FCE8C1-0D15-4FA2-BD41-58EE8F4697C9}" destId="{379CA3DA-71A6-482E-8BD2-554A8FAB5B7B}" srcOrd="0" destOrd="0" parTransId="{108C189A-5327-4C71-AA1A-947F109F4D53}" sibTransId="{414D2254-0D68-4A6A-B48B-C12529DFC697}"/>
    <dgm:cxn modelId="{74EE7C24-198C-4D04-A7C0-0806A10AE8A1}" srcId="{34C42279-0971-4020-8148-12E4EE907073}" destId="{8BD63847-63A5-4A16-A8AB-DB98B27632D7}" srcOrd="3" destOrd="0" parTransId="{3132F236-DD10-47B4-B923-5843DB557C50}" sibTransId="{9B135D23-C91B-4D40-9125-E2FB6A63FDB6}"/>
    <dgm:cxn modelId="{425451B1-ADFE-7F46-A105-9AD06CF1181A}" type="presOf" srcId="{379CA3DA-71A6-482E-8BD2-554A8FAB5B7B}" destId="{3FAE146B-4DBA-2B46-A0D0-376B61BA8A74}" srcOrd="0" destOrd="0" presId="urn:microsoft.com/office/officeart/2005/8/layout/arrow5"/>
    <dgm:cxn modelId="{535FC573-D0CE-F44E-9258-AF73FD8631B6}" type="presOf" srcId="{DAAAAB73-F09E-4173-AB0F-A4E6F3F99BA6}" destId="{FA763636-0580-0A4B-B9B8-BF03CB38C23E}" srcOrd="0" destOrd="3" presId="urn:microsoft.com/office/officeart/2005/8/layout/arrow5"/>
    <dgm:cxn modelId="{60D8ABB5-D8CC-4596-82B4-61DE65B00AE3}" srcId="{34C42279-0971-4020-8148-12E4EE907073}" destId="{DAAAAB73-F09E-4173-AB0F-A4E6F3F99BA6}" srcOrd="2" destOrd="0" parTransId="{BB097868-B80D-4077-92A8-E5BA7575A6A5}" sibTransId="{3FBCFE12-97DA-4435-9F0F-C5018AAC5176}"/>
    <dgm:cxn modelId="{4D1957BE-FC9F-D54E-965A-30506BA3FB04}" type="presOf" srcId="{61FCE8C1-0D15-4FA2-BD41-58EE8F4697C9}" destId="{1D312134-2C65-C645-9B9C-1850FC37F0CD}" srcOrd="0" destOrd="0" presId="urn:microsoft.com/office/officeart/2005/8/layout/arrow5"/>
    <dgm:cxn modelId="{B3640F43-A24E-4F64-BDEB-F43465E567AC}" srcId="{34C42279-0971-4020-8148-12E4EE907073}" destId="{C3ADF2F4-7439-4747-8FE5-373A7C41ADB8}" srcOrd="1" destOrd="0" parTransId="{52C1C7F2-B75A-47EF-82FE-52AD2537AE2D}" sibTransId="{37C6F645-943A-49DB-87A9-E1654FF95800}"/>
    <dgm:cxn modelId="{8F93FEAC-460E-483F-9D82-A0C69781D571}" srcId="{61FCE8C1-0D15-4FA2-BD41-58EE8F4697C9}" destId="{34C42279-0971-4020-8148-12E4EE907073}" srcOrd="1" destOrd="0" parTransId="{022C8F5A-0E4C-4EF0-BA3D-5F3877892E0B}" sibTransId="{1DBC8989-C537-4CB7-B79A-A6C90A5B0C54}"/>
    <dgm:cxn modelId="{C8D08AB2-7077-B949-AFED-ACFFDE65635B}" type="presOf" srcId="{34C42279-0971-4020-8148-12E4EE907073}" destId="{FA763636-0580-0A4B-B9B8-BF03CB38C23E}" srcOrd="0" destOrd="0" presId="urn:microsoft.com/office/officeart/2005/8/layout/arrow5"/>
    <dgm:cxn modelId="{F61D121F-D8EE-9742-A2D6-2971AC510AC2}" type="presOf" srcId="{C3ADF2F4-7439-4747-8FE5-373A7C41ADB8}" destId="{FA763636-0580-0A4B-B9B8-BF03CB38C23E}" srcOrd="0" destOrd="2" presId="urn:microsoft.com/office/officeart/2005/8/layout/arrow5"/>
    <dgm:cxn modelId="{C11D5B26-B2F3-41CE-8851-F533B336BEFA}" srcId="{34C42279-0971-4020-8148-12E4EE907073}" destId="{275686CC-9C93-48E8-84A3-89A244565AFC}" srcOrd="0" destOrd="0" parTransId="{D5F1FBB8-FAFD-43B9-9809-4B240B551012}" sibTransId="{E55842C3-3924-43FF-B35E-FA0A55CC09C2}"/>
    <dgm:cxn modelId="{7D0FBBC8-FE25-1B49-BC4A-5E9A66FB1714}" type="presOf" srcId="{275686CC-9C93-48E8-84A3-89A244565AFC}" destId="{FA763636-0580-0A4B-B9B8-BF03CB38C23E}" srcOrd="0" destOrd="1" presId="urn:microsoft.com/office/officeart/2005/8/layout/arrow5"/>
    <dgm:cxn modelId="{0593429E-B6A2-F547-8C01-720603C2DEC1}" type="presParOf" srcId="{1D312134-2C65-C645-9B9C-1850FC37F0CD}" destId="{3FAE146B-4DBA-2B46-A0D0-376B61BA8A74}" srcOrd="0" destOrd="0" presId="urn:microsoft.com/office/officeart/2005/8/layout/arrow5"/>
    <dgm:cxn modelId="{32C423BA-7B39-7A49-99A0-C1E2617495B7}" type="presParOf" srcId="{1D312134-2C65-C645-9B9C-1850FC37F0CD}" destId="{FA763636-0580-0A4B-B9B8-BF03CB38C23E}"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4F48F50-D804-4A24-BA69-8F388D5CCDCF}" type="doc">
      <dgm:prSet loTypeId="urn:microsoft.com/office/officeart/2005/8/layout/default" loCatId="list" qsTypeId="urn:microsoft.com/office/officeart/2005/8/quickstyle/simple1" qsCatId="simple" csTypeId="urn:microsoft.com/office/officeart/2005/8/colors/accent1_4" csCatId="accent1"/>
      <dgm:spPr/>
      <dgm:t>
        <a:bodyPr/>
        <a:lstStyle/>
        <a:p>
          <a:endParaRPr lang="en-US"/>
        </a:p>
      </dgm:t>
    </dgm:pt>
    <dgm:pt modelId="{AD0A9E4C-9AA7-4168-B7F4-11757992AD79}">
      <dgm:prSet/>
      <dgm:spPr/>
      <dgm:t>
        <a:bodyPr/>
        <a:lstStyle/>
        <a:p>
          <a:r>
            <a:rPr lang="el-GR"/>
            <a:t>Ολιστική Προσέγγιση</a:t>
          </a:r>
          <a:endParaRPr lang="en-US"/>
        </a:p>
      </dgm:t>
    </dgm:pt>
    <dgm:pt modelId="{6D75740A-3C9F-4452-BB6D-B71044F344EE}" type="parTrans" cxnId="{96105FA6-8D9F-406F-8083-45C1C767772F}">
      <dgm:prSet/>
      <dgm:spPr/>
      <dgm:t>
        <a:bodyPr/>
        <a:lstStyle/>
        <a:p>
          <a:endParaRPr lang="en-US"/>
        </a:p>
      </dgm:t>
    </dgm:pt>
    <dgm:pt modelId="{ECBEBA57-407A-4A7E-A443-30E5C904D084}" type="sibTrans" cxnId="{96105FA6-8D9F-406F-8083-45C1C767772F}">
      <dgm:prSet/>
      <dgm:spPr/>
      <dgm:t>
        <a:bodyPr/>
        <a:lstStyle/>
        <a:p>
          <a:endParaRPr lang="en-US"/>
        </a:p>
      </dgm:t>
    </dgm:pt>
    <dgm:pt modelId="{2B5AD335-BCE3-4645-9276-CC6FA71FBAEA}">
      <dgm:prSet/>
      <dgm:spPr/>
      <dgm:t>
        <a:bodyPr/>
        <a:lstStyle/>
        <a:p>
          <a:r>
            <a:rPr lang="el-GR" dirty="0"/>
            <a:t>Έμφαση στη συνολική εικόνα του ανθρώπου</a:t>
          </a:r>
          <a:endParaRPr lang="en-US" dirty="0"/>
        </a:p>
      </dgm:t>
    </dgm:pt>
    <dgm:pt modelId="{6340AC2C-CDA4-4D18-92B0-14F91D1AA151}" type="parTrans" cxnId="{2F4B07E3-8335-463E-A8E4-686B744D2C97}">
      <dgm:prSet/>
      <dgm:spPr/>
      <dgm:t>
        <a:bodyPr/>
        <a:lstStyle/>
        <a:p>
          <a:endParaRPr lang="en-US"/>
        </a:p>
      </dgm:t>
    </dgm:pt>
    <dgm:pt modelId="{0746992B-BBE7-4444-9FF7-F06121F3D36B}" type="sibTrans" cxnId="{2F4B07E3-8335-463E-A8E4-686B744D2C97}">
      <dgm:prSet/>
      <dgm:spPr/>
      <dgm:t>
        <a:bodyPr/>
        <a:lstStyle/>
        <a:p>
          <a:endParaRPr lang="en-US"/>
        </a:p>
      </dgm:t>
    </dgm:pt>
    <dgm:pt modelId="{E247C0D2-4C3C-4EC4-8594-620E2F86D30D}">
      <dgm:prSet/>
      <dgm:spPr/>
      <dgm:t>
        <a:bodyPr/>
        <a:lstStyle/>
        <a:p>
          <a:r>
            <a:rPr lang="el-GR"/>
            <a:t>Σύνδεση μικρου- μέσο- μακρο επιπέδου</a:t>
          </a:r>
          <a:endParaRPr lang="en-US"/>
        </a:p>
      </dgm:t>
    </dgm:pt>
    <dgm:pt modelId="{FA0A9FCA-3264-4071-B95C-0AB5DB44F865}" type="parTrans" cxnId="{BE6AF1A6-A771-45D6-8877-5A4487129559}">
      <dgm:prSet/>
      <dgm:spPr/>
      <dgm:t>
        <a:bodyPr/>
        <a:lstStyle/>
        <a:p>
          <a:endParaRPr lang="en-US"/>
        </a:p>
      </dgm:t>
    </dgm:pt>
    <dgm:pt modelId="{CD00C3F0-2C97-4A1D-8998-1B692F8B05B5}" type="sibTrans" cxnId="{BE6AF1A6-A771-45D6-8877-5A4487129559}">
      <dgm:prSet/>
      <dgm:spPr/>
      <dgm:t>
        <a:bodyPr/>
        <a:lstStyle/>
        <a:p>
          <a:endParaRPr lang="en-US"/>
        </a:p>
      </dgm:t>
    </dgm:pt>
    <dgm:pt modelId="{0F8BFCE5-B4FA-1548-9665-C5E712CC574E}" type="pres">
      <dgm:prSet presAssocID="{C4F48F50-D804-4A24-BA69-8F388D5CCDCF}" presName="diagram" presStyleCnt="0">
        <dgm:presLayoutVars>
          <dgm:dir/>
          <dgm:resizeHandles val="exact"/>
        </dgm:presLayoutVars>
      </dgm:prSet>
      <dgm:spPr/>
      <dgm:t>
        <a:bodyPr/>
        <a:lstStyle/>
        <a:p>
          <a:endParaRPr lang="el-GR"/>
        </a:p>
      </dgm:t>
    </dgm:pt>
    <dgm:pt modelId="{B4A0238D-329C-3044-82D4-0C2AD8A3B7B7}" type="pres">
      <dgm:prSet presAssocID="{AD0A9E4C-9AA7-4168-B7F4-11757992AD79}" presName="node" presStyleLbl="node1" presStyleIdx="0" presStyleCnt="3">
        <dgm:presLayoutVars>
          <dgm:bulletEnabled val="1"/>
        </dgm:presLayoutVars>
      </dgm:prSet>
      <dgm:spPr/>
      <dgm:t>
        <a:bodyPr/>
        <a:lstStyle/>
        <a:p>
          <a:endParaRPr lang="el-GR"/>
        </a:p>
      </dgm:t>
    </dgm:pt>
    <dgm:pt modelId="{BBCBDE7C-9B0C-734B-84A6-97A28F26EE28}" type="pres">
      <dgm:prSet presAssocID="{ECBEBA57-407A-4A7E-A443-30E5C904D084}" presName="sibTrans" presStyleCnt="0"/>
      <dgm:spPr/>
    </dgm:pt>
    <dgm:pt modelId="{D7305BA3-1199-2B47-8ECC-F6AAA6889B66}" type="pres">
      <dgm:prSet presAssocID="{2B5AD335-BCE3-4645-9276-CC6FA71FBAEA}" presName="node" presStyleLbl="node1" presStyleIdx="1" presStyleCnt="3">
        <dgm:presLayoutVars>
          <dgm:bulletEnabled val="1"/>
        </dgm:presLayoutVars>
      </dgm:prSet>
      <dgm:spPr/>
      <dgm:t>
        <a:bodyPr/>
        <a:lstStyle/>
        <a:p>
          <a:endParaRPr lang="el-GR"/>
        </a:p>
      </dgm:t>
    </dgm:pt>
    <dgm:pt modelId="{E95BC7BE-968B-EB4E-8827-DB656590D9C5}" type="pres">
      <dgm:prSet presAssocID="{0746992B-BBE7-4444-9FF7-F06121F3D36B}" presName="sibTrans" presStyleCnt="0"/>
      <dgm:spPr/>
    </dgm:pt>
    <dgm:pt modelId="{84BEBF89-395E-3145-AE5F-9775FC23008D}" type="pres">
      <dgm:prSet presAssocID="{E247C0D2-4C3C-4EC4-8594-620E2F86D30D}" presName="node" presStyleLbl="node1" presStyleIdx="2" presStyleCnt="3">
        <dgm:presLayoutVars>
          <dgm:bulletEnabled val="1"/>
        </dgm:presLayoutVars>
      </dgm:prSet>
      <dgm:spPr/>
      <dgm:t>
        <a:bodyPr/>
        <a:lstStyle/>
        <a:p>
          <a:endParaRPr lang="el-GR"/>
        </a:p>
      </dgm:t>
    </dgm:pt>
  </dgm:ptLst>
  <dgm:cxnLst>
    <dgm:cxn modelId="{6EEABF62-41AA-FD46-9186-EC991BBE1268}" type="presOf" srcId="{2B5AD335-BCE3-4645-9276-CC6FA71FBAEA}" destId="{D7305BA3-1199-2B47-8ECC-F6AAA6889B66}" srcOrd="0" destOrd="0" presId="urn:microsoft.com/office/officeart/2005/8/layout/default"/>
    <dgm:cxn modelId="{C3EC374C-CB0C-C641-8A43-86376C91E3DC}" type="presOf" srcId="{AD0A9E4C-9AA7-4168-B7F4-11757992AD79}" destId="{B4A0238D-329C-3044-82D4-0C2AD8A3B7B7}" srcOrd="0" destOrd="0" presId="urn:microsoft.com/office/officeart/2005/8/layout/default"/>
    <dgm:cxn modelId="{BE04358F-A859-C34D-879B-B957412BFDE3}" type="presOf" srcId="{E247C0D2-4C3C-4EC4-8594-620E2F86D30D}" destId="{84BEBF89-395E-3145-AE5F-9775FC23008D}" srcOrd="0" destOrd="0" presId="urn:microsoft.com/office/officeart/2005/8/layout/default"/>
    <dgm:cxn modelId="{E45DAB9D-325E-F04F-8475-1E9487808B65}" type="presOf" srcId="{C4F48F50-D804-4A24-BA69-8F388D5CCDCF}" destId="{0F8BFCE5-B4FA-1548-9665-C5E712CC574E}" srcOrd="0" destOrd="0" presId="urn:microsoft.com/office/officeart/2005/8/layout/default"/>
    <dgm:cxn modelId="{96105FA6-8D9F-406F-8083-45C1C767772F}" srcId="{C4F48F50-D804-4A24-BA69-8F388D5CCDCF}" destId="{AD0A9E4C-9AA7-4168-B7F4-11757992AD79}" srcOrd="0" destOrd="0" parTransId="{6D75740A-3C9F-4452-BB6D-B71044F344EE}" sibTransId="{ECBEBA57-407A-4A7E-A443-30E5C904D084}"/>
    <dgm:cxn modelId="{BE6AF1A6-A771-45D6-8877-5A4487129559}" srcId="{C4F48F50-D804-4A24-BA69-8F388D5CCDCF}" destId="{E247C0D2-4C3C-4EC4-8594-620E2F86D30D}" srcOrd="2" destOrd="0" parTransId="{FA0A9FCA-3264-4071-B95C-0AB5DB44F865}" sibTransId="{CD00C3F0-2C97-4A1D-8998-1B692F8B05B5}"/>
    <dgm:cxn modelId="{2F4B07E3-8335-463E-A8E4-686B744D2C97}" srcId="{C4F48F50-D804-4A24-BA69-8F388D5CCDCF}" destId="{2B5AD335-BCE3-4645-9276-CC6FA71FBAEA}" srcOrd="1" destOrd="0" parTransId="{6340AC2C-CDA4-4D18-92B0-14F91D1AA151}" sibTransId="{0746992B-BBE7-4444-9FF7-F06121F3D36B}"/>
    <dgm:cxn modelId="{A39917D9-D273-1E46-AC14-920625E107CE}" type="presParOf" srcId="{0F8BFCE5-B4FA-1548-9665-C5E712CC574E}" destId="{B4A0238D-329C-3044-82D4-0C2AD8A3B7B7}" srcOrd="0" destOrd="0" presId="urn:microsoft.com/office/officeart/2005/8/layout/default"/>
    <dgm:cxn modelId="{3D23D6EE-3990-C149-A50E-DD10528C7ABA}" type="presParOf" srcId="{0F8BFCE5-B4FA-1548-9665-C5E712CC574E}" destId="{BBCBDE7C-9B0C-734B-84A6-97A28F26EE28}" srcOrd="1" destOrd="0" presId="urn:microsoft.com/office/officeart/2005/8/layout/default"/>
    <dgm:cxn modelId="{3B0428CF-6C25-F244-B774-1CAA2A9EAC7D}" type="presParOf" srcId="{0F8BFCE5-B4FA-1548-9665-C5E712CC574E}" destId="{D7305BA3-1199-2B47-8ECC-F6AAA6889B66}" srcOrd="2" destOrd="0" presId="urn:microsoft.com/office/officeart/2005/8/layout/default"/>
    <dgm:cxn modelId="{D8A46F21-F545-D841-89CA-EE3F15E81CB8}" type="presParOf" srcId="{0F8BFCE5-B4FA-1548-9665-C5E712CC574E}" destId="{E95BC7BE-968B-EB4E-8827-DB656590D9C5}" srcOrd="3" destOrd="0" presId="urn:microsoft.com/office/officeart/2005/8/layout/default"/>
    <dgm:cxn modelId="{FC01CB69-96AE-6C43-B3CC-F2A9B06CEC2B}" type="presParOf" srcId="{0F8BFCE5-B4FA-1548-9665-C5E712CC574E}" destId="{84BEBF89-395E-3145-AE5F-9775FC23008D}"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D6A3678-848E-4580-B273-7EBBB7F355BF}" type="doc">
      <dgm:prSet loTypeId="urn:microsoft.com/office/officeart/2005/8/layout/process5" loCatId="process" qsTypeId="urn:microsoft.com/office/officeart/2005/8/quickstyle/simple1" qsCatId="simple" csTypeId="urn:microsoft.com/office/officeart/2005/8/colors/accent1_2" csCatId="accent1"/>
      <dgm:spPr/>
      <dgm:t>
        <a:bodyPr/>
        <a:lstStyle/>
        <a:p>
          <a:endParaRPr lang="en-US"/>
        </a:p>
      </dgm:t>
    </dgm:pt>
    <dgm:pt modelId="{E90F05CD-900C-4264-86ED-5DD7EA2B07BE}">
      <dgm:prSet custT="1"/>
      <dgm:spPr/>
      <dgm:t>
        <a:bodyPr/>
        <a:lstStyle/>
        <a:p>
          <a:r>
            <a:rPr lang="el-GR" sz="2600" dirty="0">
              <a:latin typeface="Cambria" panose="02040503050406030204" pitchFamily="18" charset="0"/>
            </a:rPr>
            <a:t>Συνεργάζεται με τον απευθυνόμενο</a:t>
          </a:r>
          <a:endParaRPr lang="en-US" sz="2600" dirty="0">
            <a:latin typeface="Cambria" panose="02040503050406030204" pitchFamily="18" charset="0"/>
          </a:endParaRPr>
        </a:p>
      </dgm:t>
    </dgm:pt>
    <dgm:pt modelId="{2EA9E8D8-8074-443E-96E5-0C665BF25A78}" type="parTrans" cxnId="{32EBC3C4-8D07-4FD9-B33C-02FFC723575E}">
      <dgm:prSet/>
      <dgm:spPr/>
      <dgm:t>
        <a:bodyPr/>
        <a:lstStyle/>
        <a:p>
          <a:endParaRPr lang="en-US"/>
        </a:p>
      </dgm:t>
    </dgm:pt>
    <dgm:pt modelId="{CC432C45-94DE-4A39-823C-8834AEF43A75}" type="sibTrans" cxnId="{32EBC3C4-8D07-4FD9-B33C-02FFC723575E}">
      <dgm:prSet/>
      <dgm:spPr/>
      <dgm:t>
        <a:bodyPr/>
        <a:lstStyle/>
        <a:p>
          <a:endParaRPr lang="en-US"/>
        </a:p>
      </dgm:t>
    </dgm:pt>
    <dgm:pt modelId="{4A07E7B3-9DDE-4A2D-8A59-6D4CF8E2C7C3}">
      <dgm:prSet/>
      <dgm:spPr/>
      <dgm:t>
        <a:bodyPr/>
        <a:lstStyle/>
        <a:p>
          <a:r>
            <a:rPr lang="el-GR" dirty="0">
              <a:latin typeface="Cambria" panose="02040503050406030204" pitchFamily="18" charset="0"/>
            </a:rPr>
            <a:t>Ενδυναμώνει</a:t>
          </a:r>
          <a:endParaRPr lang="en-US" dirty="0">
            <a:latin typeface="Cambria" panose="02040503050406030204" pitchFamily="18" charset="0"/>
          </a:endParaRPr>
        </a:p>
      </dgm:t>
    </dgm:pt>
    <dgm:pt modelId="{C589AA6C-19B0-4DCF-AF67-37819A3BE172}" type="parTrans" cxnId="{B7A39470-87BC-4EA1-A2A8-C606E21F9E2D}">
      <dgm:prSet/>
      <dgm:spPr/>
      <dgm:t>
        <a:bodyPr/>
        <a:lstStyle/>
        <a:p>
          <a:endParaRPr lang="en-US"/>
        </a:p>
      </dgm:t>
    </dgm:pt>
    <dgm:pt modelId="{1BF9699B-4BE7-4D2D-8206-DE8408D7395F}" type="sibTrans" cxnId="{B7A39470-87BC-4EA1-A2A8-C606E21F9E2D}">
      <dgm:prSet/>
      <dgm:spPr/>
      <dgm:t>
        <a:bodyPr/>
        <a:lstStyle/>
        <a:p>
          <a:endParaRPr lang="en-US"/>
        </a:p>
      </dgm:t>
    </dgm:pt>
    <dgm:pt modelId="{05F0D15C-C4D7-4A97-B75E-735543C2263E}">
      <dgm:prSet/>
      <dgm:spPr/>
      <dgm:t>
        <a:bodyPr/>
        <a:lstStyle/>
        <a:p>
          <a:r>
            <a:rPr lang="el-GR" dirty="0">
              <a:latin typeface="Cambria" panose="02040503050406030204" pitchFamily="18" charset="0"/>
            </a:rPr>
            <a:t>Υποστηρίζει</a:t>
          </a:r>
          <a:endParaRPr lang="en-US" dirty="0">
            <a:latin typeface="Cambria" panose="02040503050406030204" pitchFamily="18" charset="0"/>
          </a:endParaRPr>
        </a:p>
      </dgm:t>
    </dgm:pt>
    <dgm:pt modelId="{6768A314-BE84-4009-BFFC-8B249AA34459}" type="parTrans" cxnId="{981C3A61-98B6-4CD1-ADB0-74CC269F4772}">
      <dgm:prSet/>
      <dgm:spPr/>
      <dgm:t>
        <a:bodyPr/>
        <a:lstStyle/>
        <a:p>
          <a:endParaRPr lang="en-US"/>
        </a:p>
      </dgm:t>
    </dgm:pt>
    <dgm:pt modelId="{10135C35-6897-4268-AAC8-8C3CCFA3AD7C}" type="sibTrans" cxnId="{981C3A61-98B6-4CD1-ADB0-74CC269F4772}">
      <dgm:prSet/>
      <dgm:spPr/>
      <dgm:t>
        <a:bodyPr/>
        <a:lstStyle/>
        <a:p>
          <a:endParaRPr lang="en-US"/>
        </a:p>
      </dgm:t>
    </dgm:pt>
    <dgm:pt modelId="{8A21C283-1162-489F-8C55-63411E5390E9}">
      <dgm:prSet/>
      <dgm:spPr/>
      <dgm:t>
        <a:bodyPr/>
        <a:lstStyle/>
        <a:p>
          <a:r>
            <a:rPr lang="el-GR" dirty="0">
              <a:latin typeface="Cambria" panose="02040503050406030204" pitchFamily="18" charset="0"/>
            </a:rPr>
            <a:t>Μεσολαβεί </a:t>
          </a:r>
          <a:endParaRPr lang="en-US" dirty="0">
            <a:latin typeface="Cambria" panose="02040503050406030204" pitchFamily="18" charset="0"/>
          </a:endParaRPr>
        </a:p>
      </dgm:t>
    </dgm:pt>
    <dgm:pt modelId="{DA5B6CB0-514C-49E4-903B-CB19DFC1AB27}" type="parTrans" cxnId="{70847173-5C04-4C18-AFC1-79A25CB3398E}">
      <dgm:prSet/>
      <dgm:spPr/>
      <dgm:t>
        <a:bodyPr/>
        <a:lstStyle/>
        <a:p>
          <a:endParaRPr lang="en-US"/>
        </a:p>
      </dgm:t>
    </dgm:pt>
    <dgm:pt modelId="{01DD9835-ECEB-4F38-993C-C01E9401DAEC}" type="sibTrans" cxnId="{70847173-5C04-4C18-AFC1-79A25CB3398E}">
      <dgm:prSet/>
      <dgm:spPr/>
      <dgm:t>
        <a:bodyPr/>
        <a:lstStyle/>
        <a:p>
          <a:endParaRPr lang="en-US"/>
        </a:p>
      </dgm:t>
    </dgm:pt>
    <dgm:pt modelId="{E8F99091-4C7B-45BC-AF17-06A320E2FD6A}">
      <dgm:prSet/>
      <dgm:spPr/>
      <dgm:t>
        <a:bodyPr/>
        <a:lstStyle/>
        <a:p>
          <a:r>
            <a:rPr lang="el-GR" dirty="0">
              <a:latin typeface="Cambria" panose="02040503050406030204" pitchFamily="18" charset="0"/>
            </a:rPr>
            <a:t>Συνηγορεί </a:t>
          </a:r>
          <a:endParaRPr lang="en-US" dirty="0">
            <a:latin typeface="Cambria" panose="02040503050406030204" pitchFamily="18" charset="0"/>
          </a:endParaRPr>
        </a:p>
      </dgm:t>
    </dgm:pt>
    <dgm:pt modelId="{8E48B67E-B2CB-4E90-B1B5-096186B0A896}" type="parTrans" cxnId="{1C80118A-A58E-4F07-9721-4DEB529083E6}">
      <dgm:prSet/>
      <dgm:spPr/>
      <dgm:t>
        <a:bodyPr/>
        <a:lstStyle/>
        <a:p>
          <a:endParaRPr lang="en-US"/>
        </a:p>
      </dgm:t>
    </dgm:pt>
    <dgm:pt modelId="{64430D07-E013-4ABB-A508-1B3D03B0C0DF}" type="sibTrans" cxnId="{1C80118A-A58E-4F07-9721-4DEB529083E6}">
      <dgm:prSet/>
      <dgm:spPr/>
      <dgm:t>
        <a:bodyPr/>
        <a:lstStyle/>
        <a:p>
          <a:endParaRPr lang="en-US"/>
        </a:p>
      </dgm:t>
    </dgm:pt>
    <dgm:pt modelId="{FCA66D9A-BB2F-914D-9663-731C596E483F}" type="pres">
      <dgm:prSet presAssocID="{DD6A3678-848E-4580-B273-7EBBB7F355BF}" presName="diagram" presStyleCnt="0">
        <dgm:presLayoutVars>
          <dgm:dir/>
          <dgm:resizeHandles val="exact"/>
        </dgm:presLayoutVars>
      </dgm:prSet>
      <dgm:spPr/>
      <dgm:t>
        <a:bodyPr/>
        <a:lstStyle/>
        <a:p>
          <a:endParaRPr lang="el-GR"/>
        </a:p>
      </dgm:t>
    </dgm:pt>
    <dgm:pt modelId="{218AE26C-B2B4-4648-A111-4FCFC5AFEBA4}" type="pres">
      <dgm:prSet presAssocID="{E90F05CD-900C-4264-86ED-5DD7EA2B07BE}" presName="node" presStyleLbl="node1" presStyleIdx="0" presStyleCnt="5">
        <dgm:presLayoutVars>
          <dgm:bulletEnabled val="1"/>
        </dgm:presLayoutVars>
      </dgm:prSet>
      <dgm:spPr/>
      <dgm:t>
        <a:bodyPr/>
        <a:lstStyle/>
        <a:p>
          <a:endParaRPr lang="el-GR"/>
        </a:p>
      </dgm:t>
    </dgm:pt>
    <dgm:pt modelId="{668CC529-FB05-D34A-A021-16A156A76630}" type="pres">
      <dgm:prSet presAssocID="{CC432C45-94DE-4A39-823C-8834AEF43A75}" presName="sibTrans" presStyleLbl="sibTrans2D1" presStyleIdx="0" presStyleCnt="4"/>
      <dgm:spPr/>
      <dgm:t>
        <a:bodyPr/>
        <a:lstStyle/>
        <a:p>
          <a:endParaRPr lang="el-GR"/>
        </a:p>
      </dgm:t>
    </dgm:pt>
    <dgm:pt modelId="{20F05A9B-0A0F-694F-AC35-68177F28D323}" type="pres">
      <dgm:prSet presAssocID="{CC432C45-94DE-4A39-823C-8834AEF43A75}" presName="connectorText" presStyleLbl="sibTrans2D1" presStyleIdx="0" presStyleCnt="4"/>
      <dgm:spPr/>
      <dgm:t>
        <a:bodyPr/>
        <a:lstStyle/>
        <a:p>
          <a:endParaRPr lang="el-GR"/>
        </a:p>
      </dgm:t>
    </dgm:pt>
    <dgm:pt modelId="{E90C4276-6F6A-4041-B490-8571408F9F61}" type="pres">
      <dgm:prSet presAssocID="{4A07E7B3-9DDE-4A2D-8A59-6D4CF8E2C7C3}" presName="node" presStyleLbl="node1" presStyleIdx="1" presStyleCnt="5">
        <dgm:presLayoutVars>
          <dgm:bulletEnabled val="1"/>
        </dgm:presLayoutVars>
      </dgm:prSet>
      <dgm:spPr/>
      <dgm:t>
        <a:bodyPr/>
        <a:lstStyle/>
        <a:p>
          <a:endParaRPr lang="el-GR"/>
        </a:p>
      </dgm:t>
    </dgm:pt>
    <dgm:pt modelId="{14E47B04-048E-C44C-84A3-B02E4BE37044}" type="pres">
      <dgm:prSet presAssocID="{1BF9699B-4BE7-4D2D-8206-DE8408D7395F}" presName="sibTrans" presStyleLbl="sibTrans2D1" presStyleIdx="1" presStyleCnt="4"/>
      <dgm:spPr/>
      <dgm:t>
        <a:bodyPr/>
        <a:lstStyle/>
        <a:p>
          <a:endParaRPr lang="el-GR"/>
        </a:p>
      </dgm:t>
    </dgm:pt>
    <dgm:pt modelId="{1977FC25-2714-594C-9EE7-9610837AC33D}" type="pres">
      <dgm:prSet presAssocID="{1BF9699B-4BE7-4D2D-8206-DE8408D7395F}" presName="connectorText" presStyleLbl="sibTrans2D1" presStyleIdx="1" presStyleCnt="4"/>
      <dgm:spPr/>
      <dgm:t>
        <a:bodyPr/>
        <a:lstStyle/>
        <a:p>
          <a:endParaRPr lang="el-GR"/>
        </a:p>
      </dgm:t>
    </dgm:pt>
    <dgm:pt modelId="{3CE9E9CE-CCB7-C54D-9941-CCEB370C4AFA}" type="pres">
      <dgm:prSet presAssocID="{05F0D15C-C4D7-4A97-B75E-735543C2263E}" presName="node" presStyleLbl="node1" presStyleIdx="2" presStyleCnt="5">
        <dgm:presLayoutVars>
          <dgm:bulletEnabled val="1"/>
        </dgm:presLayoutVars>
      </dgm:prSet>
      <dgm:spPr/>
      <dgm:t>
        <a:bodyPr/>
        <a:lstStyle/>
        <a:p>
          <a:endParaRPr lang="el-GR"/>
        </a:p>
      </dgm:t>
    </dgm:pt>
    <dgm:pt modelId="{4D740064-20D7-3A4E-B2D9-1C2978174BF7}" type="pres">
      <dgm:prSet presAssocID="{10135C35-6897-4268-AAC8-8C3CCFA3AD7C}" presName="sibTrans" presStyleLbl="sibTrans2D1" presStyleIdx="2" presStyleCnt="4"/>
      <dgm:spPr/>
      <dgm:t>
        <a:bodyPr/>
        <a:lstStyle/>
        <a:p>
          <a:endParaRPr lang="el-GR"/>
        </a:p>
      </dgm:t>
    </dgm:pt>
    <dgm:pt modelId="{3C006F96-7349-F54B-B256-DD06D2089C5C}" type="pres">
      <dgm:prSet presAssocID="{10135C35-6897-4268-AAC8-8C3CCFA3AD7C}" presName="connectorText" presStyleLbl="sibTrans2D1" presStyleIdx="2" presStyleCnt="4"/>
      <dgm:spPr/>
      <dgm:t>
        <a:bodyPr/>
        <a:lstStyle/>
        <a:p>
          <a:endParaRPr lang="el-GR"/>
        </a:p>
      </dgm:t>
    </dgm:pt>
    <dgm:pt modelId="{E6FE61AE-819E-6546-9BE3-1E85278C5DE9}" type="pres">
      <dgm:prSet presAssocID="{8A21C283-1162-489F-8C55-63411E5390E9}" presName="node" presStyleLbl="node1" presStyleIdx="3" presStyleCnt="5">
        <dgm:presLayoutVars>
          <dgm:bulletEnabled val="1"/>
        </dgm:presLayoutVars>
      </dgm:prSet>
      <dgm:spPr/>
      <dgm:t>
        <a:bodyPr/>
        <a:lstStyle/>
        <a:p>
          <a:endParaRPr lang="el-GR"/>
        </a:p>
      </dgm:t>
    </dgm:pt>
    <dgm:pt modelId="{82A5B010-B3F6-C44F-AA19-4656B6EDBE2E}" type="pres">
      <dgm:prSet presAssocID="{01DD9835-ECEB-4F38-993C-C01E9401DAEC}" presName="sibTrans" presStyleLbl="sibTrans2D1" presStyleIdx="3" presStyleCnt="4"/>
      <dgm:spPr/>
      <dgm:t>
        <a:bodyPr/>
        <a:lstStyle/>
        <a:p>
          <a:endParaRPr lang="el-GR"/>
        </a:p>
      </dgm:t>
    </dgm:pt>
    <dgm:pt modelId="{7E5323AC-98A9-044B-9474-69346F80D872}" type="pres">
      <dgm:prSet presAssocID="{01DD9835-ECEB-4F38-993C-C01E9401DAEC}" presName="connectorText" presStyleLbl="sibTrans2D1" presStyleIdx="3" presStyleCnt="4"/>
      <dgm:spPr/>
      <dgm:t>
        <a:bodyPr/>
        <a:lstStyle/>
        <a:p>
          <a:endParaRPr lang="el-GR"/>
        </a:p>
      </dgm:t>
    </dgm:pt>
    <dgm:pt modelId="{450E25A5-80A6-6942-8EDE-793D500C32CF}" type="pres">
      <dgm:prSet presAssocID="{E8F99091-4C7B-45BC-AF17-06A320E2FD6A}" presName="node" presStyleLbl="node1" presStyleIdx="4" presStyleCnt="5">
        <dgm:presLayoutVars>
          <dgm:bulletEnabled val="1"/>
        </dgm:presLayoutVars>
      </dgm:prSet>
      <dgm:spPr/>
      <dgm:t>
        <a:bodyPr/>
        <a:lstStyle/>
        <a:p>
          <a:endParaRPr lang="el-GR"/>
        </a:p>
      </dgm:t>
    </dgm:pt>
  </dgm:ptLst>
  <dgm:cxnLst>
    <dgm:cxn modelId="{7615B5E9-8B99-394B-BE19-9608BBAC3772}" type="presOf" srcId="{1BF9699B-4BE7-4D2D-8206-DE8408D7395F}" destId="{1977FC25-2714-594C-9EE7-9610837AC33D}" srcOrd="1" destOrd="0" presId="urn:microsoft.com/office/officeart/2005/8/layout/process5"/>
    <dgm:cxn modelId="{32EBC3C4-8D07-4FD9-B33C-02FFC723575E}" srcId="{DD6A3678-848E-4580-B273-7EBBB7F355BF}" destId="{E90F05CD-900C-4264-86ED-5DD7EA2B07BE}" srcOrd="0" destOrd="0" parTransId="{2EA9E8D8-8074-443E-96E5-0C665BF25A78}" sibTransId="{CC432C45-94DE-4A39-823C-8834AEF43A75}"/>
    <dgm:cxn modelId="{7DC21D72-B321-D94E-9721-AA9C9BF49226}" type="presOf" srcId="{E8F99091-4C7B-45BC-AF17-06A320E2FD6A}" destId="{450E25A5-80A6-6942-8EDE-793D500C32CF}" srcOrd="0" destOrd="0" presId="urn:microsoft.com/office/officeart/2005/8/layout/process5"/>
    <dgm:cxn modelId="{1C80118A-A58E-4F07-9721-4DEB529083E6}" srcId="{DD6A3678-848E-4580-B273-7EBBB7F355BF}" destId="{E8F99091-4C7B-45BC-AF17-06A320E2FD6A}" srcOrd="4" destOrd="0" parTransId="{8E48B67E-B2CB-4E90-B1B5-096186B0A896}" sibTransId="{64430D07-E013-4ABB-A508-1B3D03B0C0DF}"/>
    <dgm:cxn modelId="{A8F869E0-4C92-1547-AAF2-167191AD93FE}" type="presOf" srcId="{1BF9699B-4BE7-4D2D-8206-DE8408D7395F}" destId="{14E47B04-048E-C44C-84A3-B02E4BE37044}" srcOrd="0" destOrd="0" presId="urn:microsoft.com/office/officeart/2005/8/layout/process5"/>
    <dgm:cxn modelId="{08EA2C7F-A047-A44F-AD38-040AC2EA2654}" type="presOf" srcId="{4A07E7B3-9DDE-4A2D-8A59-6D4CF8E2C7C3}" destId="{E90C4276-6F6A-4041-B490-8571408F9F61}" srcOrd="0" destOrd="0" presId="urn:microsoft.com/office/officeart/2005/8/layout/process5"/>
    <dgm:cxn modelId="{4D043AFB-3E4B-4141-B59C-CF8568AF5280}" type="presOf" srcId="{8A21C283-1162-489F-8C55-63411E5390E9}" destId="{E6FE61AE-819E-6546-9BE3-1E85278C5DE9}" srcOrd="0" destOrd="0" presId="urn:microsoft.com/office/officeart/2005/8/layout/process5"/>
    <dgm:cxn modelId="{DE030CCE-D15C-474A-80C5-74835C03FCBE}" type="presOf" srcId="{E90F05CD-900C-4264-86ED-5DD7EA2B07BE}" destId="{218AE26C-B2B4-4648-A111-4FCFC5AFEBA4}" srcOrd="0" destOrd="0" presId="urn:microsoft.com/office/officeart/2005/8/layout/process5"/>
    <dgm:cxn modelId="{2C69B889-914C-864F-B533-8CEE03CE35D8}" type="presOf" srcId="{10135C35-6897-4268-AAC8-8C3CCFA3AD7C}" destId="{4D740064-20D7-3A4E-B2D9-1C2978174BF7}" srcOrd="0" destOrd="0" presId="urn:microsoft.com/office/officeart/2005/8/layout/process5"/>
    <dgm:cxn modelId="{6712BE78-BF91-2340-8DAD-F4B015C03BD6}" type="presOf" srcId="{01DD9835-ECEB-4F38-993C-C01E9401DAEC}" destId="{82A5B010-B3F6-C44F-AA19-4656B6EDBE2E}" srcOrd="0" destOrd="0" presId="urn:microsoft.com/office/officeart/2005/8/layout/process5"/>
    <dgm:cxn modelId="{067E641D-F6CA-0B49-BD85-AAEEC739F8CC}" type="presOf" srcId="{01DD9835-ECEB-4F38-993C-C01E9401DAEC}" destId="{7E5323AC-98A9-044B-9474-69346F80D872}" srcOrd="1" destOrd="0" presId="urn:microsoft.com/office/officeart/2005/8/layout/process5"/>
    <dgm:cxn modelId="{0CE3506A-1BB2-6C4C-9D7A-0DA70F7143A0}" type="presOf" srcId="{CC432C45-94DE-4A39-823C-8834AEF43A75}" destId="{668CC529-FB05-D34A-A021-16A156A76630}" srcOrd="0" destOrd="0" presId="urn:microsoft.com/office/officeart/2005/8/layout/process5"/>
    <dgm:cxn modelId="{55EBDA75-AE63-664C-9A50-051AA678C463}" type="presOf" srcId="{CC432C45-94DE-4A39-823C-8834AEF43A75}" destId="{20F05A9B-0A0F-694F-AC35-68177F28D323}" srcOrd="1" destOrd="0" presId="urn:microsoft.com/office/officeart/2005/8/layout/process5"/>
    <dgm:cxn modelId="{B190BB7C-1A94-694E-8784-0B962979C115}" type="presOf" srcId="{DD6A3678-848E-4580-B273-7EBBB7F355BF}" destId="{FCA66D9A-BB2F-914D-9663-731C596E483F}" srcOrd="0" destOrd="0" presId="urn:microsoft.com/office/officeart/2005/8/layout/process5"/>
    <dgm:cxn modelId="{5FDF2EF9-FB32-2B4E-BB5A-6AE84DA259EE}" type="presOf" srcId="{05F0D15C-C4D7-4A97-B75E-735543C2263E}" destId="{3CE9E9CE-CCB7-C54D-9941-CCEB370C4AFA}" srcOrd="0" destOrd="0" presId="urn:microsoft.com/office/officeart/2005/8/layout/process5"/>
    <dgm:cxn modelId="{73CF56D3-C038-D644-8A51-CFCBA065A8FF}" type="presOf" srcId="{10135C35-6897-4268-AAC8-8C3CCFA3AD7C}" destId="{3C006F96-7349-F54B-B256-DD06D2089C5C}" srcOrd="1" destOrd="0" presId="urn:microsoft.com/office/officeart/2005/8/layout/process5"/>
    <dgm:cxn modelId="{B7A39470-87BC-4EA1-A2A8-C606E21F9E2D}" srcId="{DD6A3678-848E-4580-B273-7EBBB7F355BF}" destId="{4A07E7B3-9DDE-4A2D-8A59-6D4CF8E2C7C3}" srcOrd="1" destOrd="0" parTransId="{C589AA6C-19B0-4DCF-AF67-37819A3BE172}" sibTransId="{1BF9699B-4BE7-4D2D-8206-DE8408D7395F}"/>
    <dgm:cxn modelId="{70847173-5C04-4C18-AFC1-79A25CB3398E}" srcId="{DD6A3678-848E-4580-B273-7EBBB7F355BF}" destId="{8A21C283-1162-489F-8C55-63411E5390E9}" srcOrd="3" destOrd="0" parTransId="{DA5B6CB0-514C-49E4-903B-CB19DFC1AB27}" sibTransId="{01DD9835-ECEB-4F38-993C-C01E9401DAEC}"/>
    <dgm:cxn modelId="{981C3A61-98B6-4CD1-ADB0-74CC269F4772}" srcId="{DD6A3678-848E-4580-B273-7EBBB7F355BF}" destId="{05F0D15C-C4D7-4A97-B75E-735543C2263E}" srcOrd="2" destOrd="0" parTransId="{6768A314-BE84-4009-BFFC-8B249AA34459}" sibTransId="{10135C35-6897-4268-AAC8-8C3CCFA3AD7C}"/>
    <dgm:cxn modelId="{5FDF6384-23B9-D34A-ACD1-8D3BDBA28A2D}" type="presParOf" srcId="{FCA66D9A-BB2F-914D-9663-731C596E483F}" destId="{218AE26C-B2B4-4648-A111-4FCFC5AFEBA4}" srcOrd="0" destOrd="0" presId="urn:microsoft.com/office/officeart/2005/8/layout/process5"/>
    <dgm:cxn modelId="{48BF4932-5ED8-0545-8F04-01A534E1DE75}" type="presParOf" srcId="{FCA66D9A-BB2F-914D-9663-731C596E483F}" destId="{668CC529-FB05-D34A-A021-16A156A76630}" srcOrd="1" destOrd="0" presId="urn:microsoft.com/office/officeart/2005/8/layout/process5"/>
    <dgm:cxn modelId="{12F78919-10A4-E848-B4B6-4028315716E8}" type="presParOf" srcId="{668CC529-FB05-D34A-A021-16A156A76630}" destId="{20F05A9B-0A0F-694F-AC35-68177F28D323}" srcOrd="0" destOrd="0" presId="urn:microsoft.com/office/officeart/2005/8/layout/process5"/>
    <dgm:cxn modelId="{B78A892A-B7E9-FC48-BBFE-22B93D5DA8EF}" type="presParOf" srcId="{FCA66D9A-BB2F-914D-9663-731C596E483F}" destId="{E90C4276-6F6A-4041-B490-8571408F9F61}" srcOrd="2" destOrd="0" presId="urn:microsoft.com/office/officeart/2005/8/layout/process5"/>
    <dgm:cxn modelId="{57C64B65-A7DF-0542-B99A-A5884656D3CF}" type="presParOf" srcId="{FCA66D9A-BB2F-914D-9663-731C596E483F}" destId="{14E47B04-048E-C44C-84A3-B02E4BE37044}" srcOrd="3" destOrd="0" presId="urn:microsoft.com/office/officeart/2005/8/layout/process5"/>
    <dgm:cxn modelId="{78020367-ED62-CA4F-9D09-E5C65F207653}" type="presParOf" srcId="{14E47B04-048E-C44C-84A3-B02E4BE37044}" destId="{1977FC25-2714-594C-9EE7-9610837AC33D}" srcOrd="0" destOrd="0" presId="urn:microsoft.com/office/officeart/2005/8/layout/process5"/>
    <dgm:cxn modelId="{3CFE3530-5F36-FA44-913F-7AAD63FCB297}" type="presParOf" srcId="{FCA66D9A-BB2F-914D-9663-731C596E483F}" destId="{3CE9E9CE-CCB7-C54D-9941-CCEB370C4AFA}" srcOrd="4" destOrd="0" presId="urn:microsoft.com/office/officeart/2005/8/layout/process5"/>
    <dgm:cxn modelId="{02F32C14-1DAB-8541-A747-3B355EC6B6B1}" type="presParOf" srcId="{FCA66D9A-BB2F-914D-9663-731C596E483F}" destId="{4D740064-20D7-3A4E-B2D9-1C2978174BF7}" srcOrd="5" destOrd="0" presId="urn:microsoft.com/office/officeart/2005/8/layout/process5"/>
    <dgm:cxn modelId="{8F5EA0F9-7195-F649-A074-13A8E1DCC0E0}" type="presParOf" srcId="{4D740064-20D7-3A4E-B2D9-1C2978174BF7}" destId="{3C006F96-7349-F54B-B256-DD06D2089C5C}" srcOrd="0" destOrd="0" presId="urn:microsoft.com/office/officeart/2005/8/layout/process5"/>
    <dgm:cxn modelId="{35F71501-8BCB-1E4A-A7B1-95F4CBA76DEB}" type="presParOf" srcId="{FCA66D9A-BB2F-914D-9663-731C596E483F}" destId="{E6FE61AE-819E-6546-9BE3-1E85278C5DE9}" srcOrd="6" destOrd="0" presId="urn:microsoft.com/office/officeart/2005/8/layout/process5"/>
    <dgm:cxn modelId="{302BC1B8-6CF7-8146-B8CF-6D6E6E6E2FD8}" type="presParOf" srcId="{FCA66D9A-BB2F-914D-9663-731C596E483F}" destId="{82A5B010-B3F6-C44F-AA19-4656B6EDBE2E}" srcOrd="7" destOrd="0" presId="urn:microsoft.com/office/officeart/2005/8/layout/process5"/>
    <dgm:cxn modelId="{76B4D38E-86C7-9A4F-913C-6601607902B2}" type="presParOf" srcId="{82A5B010-B3F6-C44F-AA19-4656B6EDBE2E}" destId="{7E5323AC-98A9-044B-9474-69346F80D872}" srcOrd="0" destOrd="0" presId="urn:microsoft.com/office/officeart/2005/8/layout/process5"/>
    <dgm:cxn modelId="{98348BFB-2E76-2749-8AFD-8D9D8205FF0F}" type="presParOf" srcId="{FCA66D9A-BB2F-914D-9663-731C596E483F}" destId="{450E25A5-80A6-6942-8EDE-793D500C32CF}"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5738AB7-70D9-4D0C-8236-4D8DBBE428A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l-GR"/>
        </a:p>
      </dgm:t>
    </dgm:pt>
    <dgm:pt modelId="{33A79345-1181-455F-9592-87C7A5D908DF}">
      <dgm:prSet phldrT="[Κείμενο]" custT="1"/>
      <dgm:spPr/>
      <dgm:t>
        <a:bodyPr/>
        <a:lstStyle/>
        <a:p>
          <a:r>
            <a:rPr lang="el-GR" sz="2400" dirty="0" smtClean="0">
              <a:latin typeface="Cambria" panose="02040503050406030204" pitchFamily="18" charset="0"/>
              <a:ea typeface="Cambria" panose="02040503050406030204" pitchFamily="18" charset="0"/>
            </a:rPr>
            <a:t>1. Πρέπει να έχει έναν σκοπό </a:t>
          </a:r>
          <a:endParaRPr lang="el-GR" sz="2400" dirty="0">
            <a:latin typeface="Cambria" panose="02040503050406030204" pitchFamily="18" charset="0"/>
            <a:ea typeface="Cambria" panose="02040503050406030204" pitchFamily="18" charset="0"/>
          </a:endParaRPr>
        </a:p>
      </dgm:t>
    </dgm:pt>
    <dgm:pt modelId="{E38B65CD-5698-42E7-8CF4-CD65B3C0C502}" type="parTrans" cxnId="{4927C326-C0F7-4951-9E61-3F5941892E70}">
      <dgm:prSet/>
      <dgm:spPr/>
      <dgm:t>
        <a:bodyPr/>
        <a:lstStyle/>
        <a:p>
          <a:endParaRPr lang="el-GR"/>
        </a:p>
      </dgm:t>
    </dgm:pt>
    <dgm:pt modelId="{3AD7553D-8AC7-4AAB-8A9C-5B08B68DB728}" type="sibTrans" cxnId="{4927C326-C0F7-4951-9E61-3F5941892E70}">
      <dgm:prSet/>
      <dgm:spPr/>
      <dgm:t>
        <a:bodyPr/>
        <a:lstStyle/>
        <a:p>
          <a:endParaRPr lang="el-GR"/>
        </a:p>
      </dgm:t>
    </dgm:pt>
    <dgm:pt modelId="{FB2F957E-D365-45D5-A631-14DEFF99701B}">
      <dgm:prSet phldrT="[Κείμενο]" custT="1"/>
      <dgm:spPr/>
      <dgm:t>
        <a:bodyPr/>
        <a:lstStyle/>
        <a:p>
          <a:r>
            <a:rPr lang="el-GR" sz="2400" dirty="0" smtClean="0">
              <a:latin typeface="Cambria" panose="02040503050406030204" pitchFamily="18" charset="0"/>
              <a:ea typeface="Cambria" panose="02040503050406030204" pitchFamily="18" charset="0"/>
            </a:rPr>
            <a:t>2. Οριοθετείται από την ιδιαιτερότητα των ρόλων του ΚΛ και του ατόμου</a:t>
          </a:r>
          <a:endParaRPr lang="el-GR" sz="2400" dirty="0">
            <a:latin typeface="Cambria" panose="02040503050406030204" pitchFamily="18" charset="0"/>
            <a:ea typeface="Cambria" panose="02040503050406030204" pitchFamily="18" charset="0"/>
          </a:endParaRPr>
        </a:p>
      </dgm:t>
    </dgm:pt>
    <dgm:pt modelId="{ABF18A03-0B12-4C9E-B86F-C3F6DAA32110}" type="parTrans" cxnId="{D0A72993-A81D-4325-AEB9-D557A474D96E}">
      <dgm:prSet/>
      <dgm:spPr/>
      <dgm:t>
        <a:bodyPr/>
        <a:lstStyle/>
        <a:p>
          <a:endParaRPr lang="el-GR"/>
        </a:p>
      </dgm:t>
    </dgm:pt>
    <dgm:pt modelId="{3377F438-3BDA-4B2C-B53B-D5CD8A613E67}" type="sibTrans" cxnId="{D0A72993-A81D-4325-AEB9-D557A474D96E}">
      <dgm:prSet/>
      <dgm:spPr/>
      <dgm:t>
        <a:bodyPr/>
        <a:lstStyle/>
        <a:p>
          <a:endParaRPr lang="el-GR"/>
        </a:p>
      </dgm:t>
    </dgm:pt>
    <dgm:pt modelId="{C2BCBFA2-0226-404F-8EA5-4689093AC136}">
      <dgm:prSet phldrT="[Κείμενο]" custT="1"/>
      <dgm:spPr/>
      <dgm:t>
        <a:bodyPr/>
        <a:lstStyle/>
        <a:p>
          <a:r>
            <a:rPr lang="el-GR" sz="2400" dirty="0" smtClean="0">
              <a:latin typeface="Cambria" panose="02040503050406030204" pitchFamily="18" charset="0"/>
              <a:ea typeface="Cambria" panose="02040503050406030204" pitchFamily="18" charset="0"/>
            </a:rPr>
            <a:t>3. Οριοθετείται από τις αξίες, τις αρχές και τη δεοντολογία του επαγγέλματος</a:t>
          </a:r>
          <a:endParaRPr lang="el-GR" sz="2400" dirty="0">
            <a:latin typeface="Cambria" panose="02040503050406030204" pitchFamily="18" charset="0"/>
            <a:ea typeface="Cambria" panose="02040503050406030204" pitchFamily="18" charset="0"/>
          </a:endParaRPr>
        </a:p>
      </dgm:t>
    </dgm:pt>
    <dgm:pt modelId="{A5A43797-05F5-42DD-83A8-F18797284F7A}" type="parTrans" cxnId="{9FA11AF1-654D-4B93-AEC7-9CE848D11C1F}">
      <dgm:prSet/>
      <dgm:spPr/>
      <dgm:t>
        <a:bodyPr/>
        <a:lstStyle/>
        <a:p>
          <a:endParaRPr lang="el-GR"/>
        </a:p>
      </dgm:t>
    </dgm:pt>
    <dgm:pt modelId="{C7EF3884-0A09-4D42-ABDB-C7F183E108C4}" type="sibTrans" cxnId="{9FA11AF1-654D-4B93-AEC7-9CE848D11C1F}">
      <dgm:prSet/>
      <dgm:spPr/>
      <dgm:t>
        <a:bodyPr/>
        <a:lstStyle/>
        <a:p>
          <a:endParaRPr lang="el-GR"/>
        </a:p>
      </dgm:t>
    </dgm:pt>
    <dgm:pt modelId="{568E8353-2CF6-4EDD-B674-473A0E227F8B}" type="pres">
      <dgm:prSet presAssocID="{65738AB7-70D9-4D0C-8236-4D8DBBE428A2}" presName="linear" presStyleCnt="0">
        <dgm:presLayoutVars>
          <dgm:dir/>
          <dgm:animLvl val="lvl"/>
          <dgm:resizeHandles val="exact"/>
        </dgm:presLayoutVars>
      </dgm:prSet>
      <dgm:spPr/>
    </dgm:pt>
    <dgm:pt modelId="{6393C6C1-CB79-4321-B03C-115FC6A0B08A}" type="pres">
      <dgm:prSet presAssocID="{33A79345-1181-455F-9592-87C7A5D908DF}" presName="parentLin" presStyleCnt="0"/>
      <dgm:spPr/>
    </dgm:pt>
    <dgm:pt modelId="{695861E9-695D-4CBF-93DD-1E8B30ED3CAC}" type="pres">
      <dgm:prSet presAssocID="{33A79345-1181-455F-9592-87C7A5D908DF}" presName="parentLeftMargin" presStyleLbl="node1" presStyleIdx="0" presStyleCnt="3"/>
      <dgm:spPr/>
    </dgm:pt>
    <dgm:pt modelId="{9378E7C8-DF49-4C7E-9AA4-636EFCC48CE4}" type="pres">
      <dgm:prSet presAssocID="{33A79345-1181-455F-9592-87C7A5D908DF}" presName="parentText" presStyleLbl="node1" presStyleIdx="0" presStyleCnt="3">
        <dgm:presLayoutVars>
          <dgm:chMax val="0"/>
          <dgm:bulletEnabled val="1"/>
        </dgm:presLayoutVars>
      </dgm:prSet>
      <dgm:spPr/>
      <dgm:t>
        <a:bodyPr/>
        <a:lstStyle/>
        <a:p>
          <a:endParaRPr lang="el-GR"/>
        </a:p>
      </dgm:t>
    </dgm:pt>
    <dgm:pt modelId="{2519CE33-7EDD-4D40-8D51-42D578E894C4}" type="pres">
      <dgm:prSet presAssocID="{33A79345-1181-455F-9592-87C7A5D908DF}" presName="negativeSpace" presStyleCnt="0"/>
      <dgm:spPr/>
    </dgm:pt>
    <dgm:pt modelId="{47BCACD0-3B66-4A16-A9C2-0B33CC0B7082}" type="pres">
      <dgm:prSet presAssocID="{33A79345-1181-455F-9592-87C7A5D908DF}" presName="childText" presStyleLbl="conFgAcc1" presStyleIdx="0" presStyleCnt="3">
        <dgm:presLayoutVars>
          <dgm:bulletEnabled val="1"/>
        </dgm:presLayoutVars>
      </dgm:prSet>
      <dgm:spPr/>
    </dgm:pt>
    <dgm:pt modelId="{2FEB5D47-822A-434E-8270-B056A0F0AC0E}" type="pres">
      <dgm:prSet presAssocID="{3AD7553D-8AC7-4AAB-8A9C-5B08B68DB728}" presName="spaceBetweenRectangles" presStyleCnt="0"/>
      <dgm:spPr/>
    </dgm:pt>
    <dgm:pt modelId="{F9BB40E9-9D42-45F7-B52F-CA8E2A23A988}" type="pres">
      <dgm:prSet presAssocID="{FB2F957E-D365-45D5-A631-14DEFF99701B}" presName="parentLin" presStyleCnt="0"/>
      <dgm:spPr/>
    </dgm:pt>
    <dgm:pt modelId="{54AE0077-E1EE-4130-BDD7-972CF9170507}" type="pres">
      <dgm:prSet presAssocID="{FB2F957E-D365-45D5-A631-14DEFF99701B}" presName="parentLeftMargin" presStyleLbl="node1" presStyleIdx="0" presStyleCnt="3"/>
      <dgm:spPr/>
    </dgm:pt>
    <dgm:pt modelId="{7B6D9C97-C46E-46FB-9788-3A365A4D5D78}" type="pres">
      <dgm:prSet presAssocID="{FB2F957E-D365-45D5-A631-14DEFF99701B}" presName="parentText" presStyleLbl="node1" presStyleIdx="1" presStyleCnt="3">
        <dgm:presLayoutVars>
          <dgm:chMax val="0"/>
          <dgm:bulletEnabled val="1"/>
        </dgm:presLayoutVars>
      </dgm:prSet>
      <dgm:spPr/>
      <dgm:t>
        <a:bodyPr/>
        <a:lstStyle/>
        <a:p>
          <a:endParaRPr lang="el-GR"/>
        </a:p>
      </dgm:t>
    </dgm:pt>
    <dgm:pt modelId="{263A107C-C5B4-4A44-94AD-9F7D0F3FEA0A}" type="pres">
      <dgm:prSet presAssocID="{FB2F957E-D365-45D5-A631-14DEFF99701B}" presName="negativeSpace" presStyleCnt="0"/>
      <dgm:spPr/>
    </dgm:pt>
    <dgm:pt modelId="{FDD50EE8-26DC-45D8-B038-C2F2D380A841}" type="pres">
      <dgm:prSet presAssocID="{FB2F957E-D365-45D5-A631-14DEFF99701B}" presName="childText" presStyleLbl="conFgAcc1" presStyleIdx="1" presStyleCnt="3">
        <dgm:presLayoutVars>
          <dgm:bulletEnabled val="1"/>
        </dgm:presLayoutVars>
      </dgm:prSet>
      <dgm:spPr/>
    </dgm:pt>
    <dgm:pt modelId="{4673C146-4BD2-4F1C-B3E2-E17E0BF14733}" type="pres">
      <dgm:prSet presAssocID="{3377F438-3BDA-4B2C-B53B-D5CD8A613E67}" presName="spaceBetweenRectangles" presStyleCnt="0"/>
      <dgm:spPr/>
    </dgm:pt>
    <dgm:pt modelId="{6A6D0BF5-7FF3-43F2-85F0-8189415A5637}" type="pres">
      <dgm:prSet presAssocID="{C2BCBFA2-0226-404F-8EA5-4689093AC136}" presName="parentLin" presStyleCnt="0"/>
      <dgm:spPr/>
    </dgm:pt>
    <dgm:pt modelId="{75115103-7E05-49A8-B05B-2F99E3462B1D}" type="pres">
      <dgm:prSet presAssocID="{C2BCBFA2-0226-404F-8EA5-4689093AC136}" presName="parentLeftMargin" presStyleLbl="node1" presStyleIdx="1" presStyleCnt="3"/>
      <dgm:spPr/>
    </dgm:pt>
    <dgm:pt modelId="{90012700-23CD-4C6E-88A8-63F578590322}" type="pres">
      <dgm:prSet presAssocID="{C2BCBFA2-0226-404F-8EA5-4689093AC136}" presName="parentText" presStyleLbl="node1" presStyleIdx="2" presStyleCnt="3">
        <dgm:presLayoutVars>
          <dgm:chMax val="0"/>
          <dgm:bulletEnabled val="1"/>
        </dgm:presLayoutVars>
      </dgm:prSet>
      <dgm:spPr/>
    </dgm:pt>
    <dgm:pt modelId="{292ECB81-FEFC-46A3-8087-7248470428DC}" type="pres">
      <dgm:prSet presAssocID="{C2BCBFA2-0226-404F-8EA5-4689093AC136}" presName="negativeSpace" presStyleCnt="0"/>
      <dgm:spPr/>
    </dgm:pt>
    <dgm:pt modelId="{0F44E216-E3AF-4621-AF22-BE93E3B1DD90}" type="pres">
      <dgm:prSet presAssocID="{C2BCBFA2-0226-404F-8EA5-4689093AC136}" presName="childText" presStyleLbl="conFgAcc1" presStyleIdx="2" presStyleCnt="3">
        <dgm:presLayoutVars>
          <dgm:bulletEnabled val="1"/>
        </dgm:presLayoutVars>
      </dgm:prSet>
      <dgm:spPr/>
    </dgm:pt>
  </dgm:ptLst>
  <dgm:cxnLst>
    <dgm:cxn modelId="{B29A29A2-239C-4625-8C07-4FF467009E01}" type="presOf" srcId="{33A79345-1181-455F-9592-87C7A5D908DF}" destId="{695861E9-695D-4CBF-93DD-1E8B30ED3CAC}" srcOrd="0" destOrd="0" presId="urn:microsoft.com/office/officeart/2005/8/layout/list1"/>
    <dgm:cxn modelId="{DE6C8E56-884D-4BB4-958A-4D43F5454337}" type="presOf" srcId="{33A79345-1181-455F-9592-87C7A5D908DF}" destId="{9378E7C8-DF49-4C7E-9AA4-636EFCC48CE4}" srcOrd="1" destOrd="0" presId="urn:microsoft.com/office/officeart/2005/8/layout/list1"/>
    <dgm:cxn modelId="{3F91F148-F352-4143-B140-86599CAE352F}" type="presOf" srcId="{65738AB7-70D9-4D0C-8236-4D8DBBE428A2}" destId="{568E8353-2CF6-4EDD-B674-473A0E227F8B}" srcOrd="0" destOrd="0" presId="urn:microsoft.com/office/officeart/2005/8/layout/list1"/>
    <dgm:cxn modelId="{326375CF-2857-4C47-B48F-17B9034044A6}" type="presOf" srcId="{C2BCBFA2-0226-404F-8EA5-4689093AC136}" destId="{75115103-7E05-49A8-B05B-2F99E3462B1D}" srcOrd="0" destOrd="0" presId="urn:microsoft.com/office/officeart/2005/8/layout/list1"/>
    <dgm:cxn modelId="{D0A72993-A81D-4325-AEB9-D557A474D96E}" srcId="{65738AB7-70D9-4D0C-8236-4D8DBBE428A2}" destId="{FB2F957E-D365-45D5-A631-14DEFF99701B}" srcOrd="1" destOrd="0" parTransId="{ABF18A03-0B12-4C9E-B86F-C3F6DAA32110}" sibTransId="{3377F438-3BDA-4B2C-B53B-D5CD8A613E67}"/>
    <dgm:cxn modelId="{AE648E09-98D5-4C5F-B564-80A949C8E3A9}" type="presOf" srcId="{C2BCBFA2-0226-404F-8EA5-4689093AC136}" destId="{90012700-23CD-4C6E-88A8-63F578590322}" srcOrd="1" destOrd="0" presId="urn:microsoft.com/office/officeart/2005/8/layout/list1"/>
    <dgm:cxn modelId="{F684B2E6-BA2B-4C4D-A106-F080CA6E3039}" type="presOf" srcId="{FB2F957E-D365-45D5-A631-14DEFF99701B}" destId="{7B6D9C97-C46E-46FB-9788-3A365A4D5D78}" srcOrd="1" destOrd="0" presId="urn:microsoft.com/office/officeart/2005/8/layout/list1"/>
    <dgm:cxn modelId="{9FA11AF1-654D-4B93-AEC7-9CE848D11C1F}" srcId="{65738AB7-70D9-4D0C-8236-4D8DBBE428A2}" destId="{C2BCBFA2-0226-404F-8EA5-4689093AC136}" srcOrd="2" destOrd="0" parTransId="{A5A43797-05F5-42DD-83A8-F18797284F7A}" sibTransId="{C7EF3884-0A09-4D42-ABDB-C7F183E108C4}"/>
    <dgm:cxn modelId="{4927C326-C0F7-4951-9E61-3F5941892E70}" srcId="{65738AB7-70D9-4D0C-8236-4D8DBBE428A2}" destId="{33A79345-1181-455F-9592-87C7A5D908DF}" srcOrd="0" destOrd="0" parTransId="{E38B65CD-5698-42E7-8CF4-CD65B3C0C502}" sibTransId="{3AD7553D-8AC7-4AAB-8A9C-5B08B68DB728}"/>
    <dgm:cxn modelId="{011B0019-1552-40C8-BD06-68F673CA2814}" type="presOf" srcId="{FB2F957E-D365-45D5-A631-14DEFF99701B}" destId="{54AE0077-E1EE-4130-BDD7-972CF9170507}" srcOrd="0" destOrd="0" presId="urn:microsoft.com/office/officeart/2005/8/layout/list1"/>
    <dgm:cxn modelId="{AC6E116C-2534-4AD3-A1D0-ABFE7482BB1E}" type="presParOf" srcId="{568E8353-2CF6-4EDD-B674-473A0E227F8B}" destId="{6393C6C1-CB79-4321-B03C-115FC6A0B08A}" srcOrd="0" destOrd="0" presId="urn:microsoft.com/office/officeart/2005/8/layout/list1"/>
    <dgm:cxn modelId="{65E33D59-2271-481E-A838-9C3571481A72}" type="presParOf" srcId="{6393C6C1-CB79-4321-B03C-115FC6A0B08A}" destId="{695861E9-695D-4CBF-93DD-1E8B30ED3CAC}" srcOrd="0" destOrd="0" presId="urn:microsoft.com/office/officeart/2005/8/layout/list1"/>
    <dgm:cxn modelId="{0796099F-2093-40DE-9023-F86E14D4A646}" type="presParOf" srcId="{6393C6C1-CB79-4321-B03C-115FC6A0B08A}" destId="{9378E7C8-DF49-4C7E-9AA4-636EFCC48CE4}" srcOrd="1" destOrd="0" presId="urn:microsoft.com/office/officeart/2005/8/layout/list1"/>
    <dgm:cxn modelId="{29548B30-FF66-48E0-82D2-8C099E3D7712}" type="presParOf" srcId="{568E8353-2CF6-4EDD-B674-473A0E227F8B}" destId="{2519CE33-7EDD-4D40-8D51-42D578E894C4}" srcOrd="1" destOrd="0" presId="urn:microsoft.com/office/officeart/2005/8/layout/list1"/>
    <dgm:cxn modelId="{A22747DE-4280-4F30-A55F-FCC161AB971F}" type="presParOf" srcId="{568E8353-2CF6-4EDD-B674-473A0E227F8B}" destId="{47BCACD0-3B66-4A16-A9C2-0B33CC0B7082}" srcOrd="2" destOrd="0" presId="urn:microsoft.com/office/officeart/2005/8/layout/list1"/>
    <dgm:cxn modelId="{C3DFE216-B2DA-4A2F-A1EE-DE4C79C6555C}" type="presParOf" srcId="{568E8353-2CF6-4EDD-B674-473A0E227F8B}" destId="{2FEB5D47-822A-434E-8270-B056A0F0AC0E}" srcOrd="3" destOrd="0" presId="urn:microsoft.com/office/officeart/2005/8/layout/list1"/>
    <dgm:cxn modelId="{15687FB4-4C2B-43BF-B752-8C7A9A7988B2}" type="presParOf" srcId="{568E8353-2CF6-4EDD-B674-473A0E227F8B}" destId="{F9BB40E9-9D42-45F7-B52F-CA8E2A23A988}" srcOrd="4" destOrd="0" presId="urn:microsoft.com/office/officeart/2005/8/layout/list1"/>
    <dgm:cxn modelId="{B9F278F0-35D5-4DA7-91CB-9D52D67B46A1}" type="presParOf" srcId="{F9BB40E9-9D42-45F7-B52F-CA8E2A23A988}" destId="{54AE0077-E1EE-4130-BDD7-972CF9170507}" srcOrd="0" destOrd="0" presId="urn:microsoft.com/office/officeart/2005/8/layout/list1"/>
    <dgm:cxn modelId="{9BC77FD6-0ED0-47B1-863A-91D5C8956E8C}" type="presParOf" srcId="{F9BB40E9-9D42-45F7-B52F-CA8E2A23A988}" destId="{7B6D9C97-C46E-46FB-9788-3A365A4D5D78}" srcOrd="1" destOrd="0" presId="urn:microsoft.com/office/officeart/2005/8/layout/list1"/>
    <dgm:cxn modelId="{A369AB82-982D-4273-A91F-08FD7D6F4F35}" type="presParOf" srcId="{568E8353-2CF6-4EDD-B674-473A0E227F8B}" destId="{263A107C-C5B4-4A44-94AD-9F7D0F3FEA0A}" srcOrd="5" destOrd="0" presId="urn:microsoft.com/office/officeart/2005/8/layout/list1"/>
    <dgm:cxn modelId="{EFB5FC3F-76AF-4C0F-9A16-57CC70BF3C09}" type="presParOf" srcId="{568E8353-2CF6-4EDD-B674-473A0E227F8B}" destId="{FDD50EE8-26DC-45D8-B038-C2F2D380A841}" srcOrd="6" destOrd="0" presId="urn:microsoft.com/office/officeart/2005/8/layout/list1"/>
    <dgm:cxn modelId="{081C8111-5366-4AC5-913F-BA85488CD5A6}" type="presParOf" srcId="{568E8353-2CF6-4EDD-B674-473A0E227F8B}" destId="{4673C146-4BD2-4F1C-B3E2-E17E0BF14733}" srcOrd="7" destOrd="0" presId="urn:microsoft.com/office/officeart/2005/8/layout/list1"/>
    <dgm:cxn modelId="{9D1FF293-8635-4031-928F-9B37C537EBDD}" type="presParOf" srcId="{568E8353-2CF6-4EDD-B674-473A0E227F8B}" destId="{6A6D0BF5-7FF3-43F2-85F0-8189415A5637}" srcOrd="8" destOrd="0" presId="urn:microsoft.com/office/officeart/2005/8/layout/list1"/>
    <dgm:cxn modelId="{FAC2B6BE-F056-4222-B85B-B1DA602649E9}" type="presParOf" srcId="{6A6D0BF5-7FF3-43F2-85F0-8189415A5637}" destId="{75115103-7E05-49A8-B05B-2F99E3462B1D}" srcOrd="0" destOrd="0" presId="urn:microsoft.com/office/officeart/2005/8/layout/list1"/>
    <dgm:cxn modelId="{0FE309D4-F224-4E38-932E-9BD5D1271EFF}" type="presParOf" srcId="{6A6D0BF5-7FF3-43F2-85F0-8189415A5637}" destId="{90012700-23CD-4C6E-88A8-63F578590322}" srcOrd="1" destOrd="0" presId="urn:microsoft.com/office/officeart/2005/8/layout/list1"/>
    <dgm:cxn modelId="{9E8133D9-76FB-4E15-BACE-83D17DE0ACB8}" type="presParOf" srcId="{568E8353-2CF6-4EDD-B674-473A0E227F8B}" destId="{292ECB81-FEFC-46A3-8087-7248470428DC}" srcOrd="9" destOrd="0" presId="urn:microsoft.com/office/officeart/2005/8/layout/list1"/>
    <dgm:cxn modelId="{4F5D2069-B4A3-42A1-8F5B-3BDFF8B8A10A}" type="presParOf" srcId="{568E8353-2CF6-4EDD-B674-473A0E227F8B}" destId="{0F44E216-E3AF-4621-AF22-BE93E3B1DD9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CB4E54-560F-EF45-9C70-83B787AAE3C5}">
      <dsp:nvSpPr>
        <dsp:cNvPr id="0" name=""/>
        <dsp:cNvSpPr/>
      </dsp:nvSpPr>
      <dsp:spPr>
        <a:xfrm>
          <a:off x="0" y="214811"/>
          <a:ext cx="9939131" cy="647595"/>
        </a:xfrm>
        <a:prstGeom prst="round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l-GR" sz="2700" kern="1200" dirty="0"/>
            <a:t>Η αξιολόγηση του μαθήματος είναι 100%  γραπτή τελική εξέταση</a:t>
          </a:r>
        </a:p>
      </dsp:txBody>
      <dsp:txXfrm>
        <a:off x="31613" y="246424"/>
        <a:ext cx="9875905" cy="5843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66B74A-A922-D24B-8DFD-F5CEABFFBDDD}">
      <dsp:nvSpPr>
        <dsp:cNvPr id="0" name=""/>
        <dsp:cNvSpPr/>
      </dsp:nvSpPr>
      <dsp:spPr>
        <a:xfrm>
          <a:off x="0" y="0"/>
          <a:ext cx="6038866" cy="1599285"/>
        </a:xfrm>
        <a:prstGeom prst="roundRect">
          <a:avLst>
            <a:gd name="adj" fmla="val 10000"/>
          </a:avLst>
        </a:prstGeom>
        <a:solidFill>
          <a:schemeClr val="accent1">
            <a:shade val="5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a:t>Α) Στην αντιμετώπιση κοινωνικών προβλημάτων</a:t>
          </a:r>
          <a:endParaRPr lang="en-US" sz="2400" kern="1200"/>
        </a:p>
      </dsp:txBody>
      <dsp:txXfrm>
        <a:off x="46841" y="46841"/>
        <a:ext cx="4313113" cy="1505603"/>
      </dsp:txXfrm>
    </dsp:sp>
    <dsp:sp modelId="{7E40BE47-693A-774B-9982-565686A0CE6C}">
      <dsp:nvSpPr>
        <dsp:cNvPr id="0" name=""/>
        <dsp:cNvSpPr/>
      </dsp:nvSpPr>
      <dsp:spPr>
        <a:xfrm>
          <a:off x="532841" y="1865833"/>
          <a:ext cx="6038866" cy="1599285"/>
        </a:xfrm>
        <a:prstGeom prst="roundRect">
          <a:avLst>
            <a:gd name="adj" fmla="val 10000"/>
          </a:avLst>
        </a:prstGeom>
        <a:solidFill>
          <a:schemeClr val="accent1">
            <a:shade val="50000"/>
            <a:hueOff val="161356"/>
            <a:satOff val="-3010"/>
            <a:lumOff val="28399"/>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a:t>Β) Στην ενδυνάμωση ατόμων, οικογενειών και κοινοτήτων</a:t>
          </a:r>
          <a:endParaRPr lang="en-US" sz="2400" kern="1200"/>
        </a:p>
      </dsp:txBody>
      <dsp:txXfrm>
        <a:off x="579682" y="1912674"/>
        <a:ext cx="4372807" cy="1505603"/>
      </dsp:txXfrm>
    </dsp:sp>
    <dsp:sp modelId="{5C2F56BA-7D89-FD4C-B7D9-560792CD5C96}">
      <dsp:nvSpPr>
        <dsp:cNvPr id="0" name=""/>
        <dsp:cNvSpPr/>
      </dsp:nvSpPr>
      <dsp:spPr>
        <a:xfrm>
          <a:off x="1065682" y="3731666"/>
          <a:ext cx="6038866" cy="1599285"/>
        </a:xfrm>
        <a:prstGeom prst="roundRect">
          <a:avLst>
            <a:gd name="adj" fmla="val 10000"/>
          </a:avLst>
        </a:prstGeom>
        <a:solidFill>
          <a:schemeClr val="accent1">
            <a:shade val="50000"/>
            <a:hueOff val="161356"/>
            <a:satOff val="-3010"/>
            <a:lumOff val="28399"/>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kern="1200"/>
            <a:t>Γ) Στην προαγωγή της κοινωνικής δικαιοσύνης και των ανθρωπίνων δικαιωμάτων. </a:t>
          </a:r>
          <a:endParaRPr lang="en-US" sz="2400" kern="1200"/>
        </a:p>
      </dsp:txBody>
      <dsp:txXfrm>
        <a:off x="1112523" y="3778507"/>
        <a:ext cx="4372807" cy="1505603"/>
      </dsp:txXfrm>
    </dsp:sp>
    <dsp:sp modelId="{7CE322E7-6AD4-DF4F-97CB-2CEBDAA3CCEB}">
      <dsp:nvSpPr>
        <dsp:cNvPr id="0" name=""/>
        <dsp:cNvSpPr/>
      </dsp:nvSpPr>
      <dsp:spPr>
        <a:xfrm>
          <a:off x="4999331" y="1212791"/>
          <a:ext cx="1039535" cy="1039535"/>
        </a:xfrm>
        <a:prstGeom prst="downArrow">
          <a:avLst>
            <a:gd name="adj1" fmla="val 55000"/>
            <a:gd name="adj2" fmla="val 45000"/>
          </a:avLst>
        </a:prstGeom>
        <a:solidFill>
          <a:schemeClr val="accent1">
            <a:alpha val="90000"/>
            <a:tint val="55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5233226" y="1212791"/>
        <a:ext cx="571745" cy="782250"/>
      </dsp:txXfrm>
    </dsp:sp>
    <dsp:sp modelId="{737E9C72-E7E3-4E49-B41B-8AD5CF32217D}">
      <dsp:nvSpPr>
        <dsp:cNvPr id="0" name=""/>
        <dsp:cNvSpPr/>
      </dsp:nvSpPr>
      <dsp:spPr>
        <a:xfrm>
          <a:off x="5532172" y="3067962"/>
          <a:ext cx="1039535" cy="1039535"/>
        </a:xfrm>
        <a:prstGeom prst="downArrow">
          <a:avLst>
            <a:gd name="adj1" fmla="val 55000"/>
            <a:gd name="adj2" fmla="val 45000"/>
          </a:avLst>
        </a:prstGeom>
        <a:solidFill>
          <a:schemeClr val="accent1">
            <a:alpha val="90000"/>
            <a:tint val="55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5766067" y="3067962"/>
        <a:ext cx="571745" cy="7822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AE146B-4DBA-2B46-A0D0-376B61BA8A74}">
      <dsp:nvSpPr>
        <dsp:cNvPr id="0" name=""/>
        <dsp:cNvSpPr/>
      </dsp:nvSpPr>
      <dsp:spPr>
        <a:xfrm rot="16200000">
          <a:off x="1793" y="769833"/>
          <a:ext cx="3997026" cy="3997026"/>
        </a:xfrm>
        <a:prstGeom prst="downArrow">
          <a:avLst>
            <a:gd name="adj1" fmla="val 50000"/>
            <a:gd name="adj2" fmla="val 35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kern="1200" dirty="0">
              <a:latin typeface="Cambria" panose="02040503050406030204" pitchFamily="18" charset="0"/>
            </a:rPr>
            <a:t>Δεν περιορίζεται σε ένα μόνο πεδίο (π.χ. παιδική προστασία, ψυχική υγεία) </a:t>
          </a:r>
          <a:endParaRPr lang="en-US" sz="2000" kern="1200" dirty="0">
            <a:latin typeface="Cambria" panose="02040503050406030204" pitchFamily="18" charset="0"/>
          </a:endParaRPr>
        </a:p>
      </dsp:txBody>
      <dsp:txXfrm rot="5400000">
        <a:off x="1794" y="1769089"/>
        <a:ext cx="3297546" cy="1998513"/>
      </dsp:txXfrm>
    </dsp:sp>
    <dsp:sp modelId="{FA763636-0580-0A4B-B9B8-BF03CB38C23E}">
      <dsp:nvSpPr>
        <dsp:cNvPr id="0" name=""/>
        <dsp:cNvSpPr/>
      </dsp:nvSpPr>
      <dsp:spPr>
        <a:xfrm rot="5400000">
          <a:off x="4271570" y="769833"/>
          <a:ext cx="3997026" cy="3997026"/>
        </a:xfrm>
        <a:prstGeom prst="downArrow">
          <a:avLst>
            <a:gd name="adj1" fmla="val 50000"/>
            <a:gd name="adj2" fmla="val 35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lvl="0" algn="l" defTabSz="889000">
            <a:lnSpc>
              <a:spcPct val="90000"/>
            </a:lnSpc>
            <a:spcBef>
              <a:spcPct val="0"/>
            </a:spcBef>
            <a:spcAft>
              <a:spcPct val="35000"/>
            </a:spcAft>
          </a:pPr>
          <a:r>
            <a:rPr lang="el-GR" sz="2000" b="1" kern="1200" dirty="0">
              <a:latin typeface="Cambria" panose="02040503050406030204" pitchFamily="18" charset="0"/>
            </a:rPr>
            <a:t>Εφαρμόζεται σε όλα τα επίπεδα παρέμβασης:</a:t>
          </a:r>
          <a:endParaRPr lang="en-US" sz="2000" b="1" kern="1200" dirty="0">
            <a:latin typeface="Cambria" panose="02040503050406030204" pitchFamily="18" charset="0"/>
          </a:endParaRPr>
        </a:p>
        <a:p>
          <a:pPr marL="228600" lvl="1" indent="-228600" algn="l" defTabSz="889000">
            <a:lnSpc>
              <a:spcPct val="90000"/>
            </a:lnSpc>
            <a:spcBef>
              <a:spcPct val="0"/>
            </a:spcBef>
            <a:spcAft>
              <a:spcPct val="15000"/>
            </a:spcAft>
            <a:buChar char="••"/>
          </a:pPr>
          <a:r>
            <a:rPr lang="el-GR" sz="2000" kern="1200" dirty="0">
              <a:solidFill>
                <a:srgbClr val="FFFF00"/>
              </a:solidFill>
              <a:latin typeface="Cambria" panose="02040503050406030204" pitchFamily="18" charset="0"/>
            </a:rPr>
            <a:t>Άτομο</a:t>
          </a:r>
          <a:endParaRPr lang="en-US" sz="2000" kern="1200" dirty="0">
            <a:solidFill>
              <a:srgbClr val="FFFF00"/>
            </a:solidFill>
            <a:latin typeface="Cambria" panose="02040503050406030204" pitchFamily="18" charset="0"/>
          </a:endParaRPr>
        </a:p>
        <a:p>
          <a:pPr marL="228600" lvl="1" indent="-228600" algn="l" defTabSz="889000">
            <a:lnSpc>
              <a:spcPct val="90000"/>
            </a:lnSpc>
            <a:spcBef>
              <a:spcPct val="0"/>
            </a:spcBef>
            <a:spcAft>
              <a:spcPct val="15000"/>
            </a:spcAft>
            <a:buChar char="••"/>
          </a:pPr>
          <a:r>
            <a:rPr lang="el-GR" sz="2000" kern="1200" dirty="0">
              <a:solidFill>
                <a:srgbClr val="FFFF00"/>
              </a:solidFill>
              <a:latin typeface="Cambria" panose="02040503050406030204" pitchFamily="18" charset="0"/>
            </a:rPr>
            <a:t>Οικογένεια</a:t>
          </a:r>
          <a:endParaRPr lang="en-US" sz="2000" kern="1200" dirty="0">
            <a:solidFill>
              <a:srgbClr val="FFFF00"/>
            </a:solidFill>
            <a:latin typeface="Cambria" panose="02040503050406030204" pitchFamily="18" charset="0"/>
          </a:endParaRPr>
        </a:p>
        <a:p>
          <a:pPr marL="228600" lvl="1" indent="-228600" algn="l" defTabSz="889000">
            <a:lnSpc>
              <a:spcPct val="90000"/>
            </a:lnSpc>
            <a:spcBef>
              <a:spcPct val="0"/>
            </a:spcBef>
            <a:spcAft>
              <a:spcPct val="15000"/>
            </a:spcAft>
            <a:buChar char="••"/>
          </a:pPr>
          <a:r>
            <a:rPr lang="el-GR" sz="2000" kern="1200" dirty="0">
              <a:solidFill>
                <a:srgbClr val="FFFF00"/>
              </a:solidFill>
              <a:latin typeface="Cambria" panose="02040503050406030204" pitchFamily="18" charset="0"/>
            </a:rPr>
            <a:t>Ομάδα</a:t>
          </a:r>
          <a:endParaRPr lang="en-US" sz="2000" kern="1200" dirty="0">
            <a:solidFill>
              <a:srgbClr val="FFFF00"/>
            </a:solidFill>
            <a:latin typeface="Cambria" panose="02040503050406030204" pitchFamily="18" charset="0"/>
          </a:endParaRPr>
        </a:p>
        <a:p>
          <a:pPr marL="228600" lvl="1" indent="-228600" algn="l" defTabSz="889000">
            <a:lnSpc>
              <a:spcPct val="90000"/>
            </a:lnSpc>
            <a:spcBef>
              <a:spcPct val="0"/>
            </a:spcBef>
            <a:spcAft>
              <a:spcPct val="15000"/>
            </a:spcAft>
            <a:buChar char="••"/>
          </a:pPr>
          <a:r>
            <a:rPr lang="el-GR" sz="2000" kern="1200" dirty="0">
              <a:solidFill>
                <a:srgbClr val="FFFF00"/>
              </a:solidFill>
              <a:latin typeface="Cambria" panose="02040503050406030204" pitchFamily="18" charset="0"/>
            </a:rPr>
            <a:t>Κοινότητα</a:t>
          </a:r>
          <a:endParaRPr lang="en-US" sz="2000" kern="1200" dirty="0">
            <a:solidFill>
              <a:srgbClr val="FFFF00"/>
            </a:solidFill>
            <a:latin typeface="Cambria" panose="02040503050406030204" pitchFamily="18" charset="0"/>
          </a:endParaRPr>
        </a:p>
      </dsp:txBody>
      <dsp:txXfrm rot="-5400000">
        <a:off x="4971051" y="1769090"/>
        <a:ext cx="3297546" cy="19985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0238D-329C-3044-82D4-0C2AD8A3B7B7}">
      <dsp:nvSpPr>
        <dsp:cNvPr id="0" name=""/>
        <dsp:cNvSpPr/>
      </dsp:nvSpPr>
      <dsp:spPr>
        <a:xfrm>
          <a:off x="867" y="466985"/>
          <a:ext cx="3382292" cy="2029375"/>
        </a:xfrm>
        <a:prstGeom prst="rect">
          <a:avLst/>
        </a:prstGeom>
        <a:solidFill>
          <a:schemeClr val="accent1">
            <a:shade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l-GR" sz="3500" kern="1200"/>
            <a:t>Ολιστική Προσέγγιση</a:t>
          </a:r>
          <a:endParaRPr lang="en-US" sz="3500" kern="1200"/>
        </a:p>
      </dsp:txBody>
      <dsp:txXfrm>
        <a:off x="867" y="466985"/>
        <a:ext cx="3382292" cy="2029375"/>
      </dsp:txXfrm>
    </dsp:sp>
    <dsp:sp modelId="{D7305BA3-1199-2B47-8ECC-F6AAA6889B66}">
      <dsp:nvSpPr>
        <dsp:cNvPr id="0" name=""/>
        <dsp:cNvSpPr/>
      </dsp:nvSpPr>
      <dsp:spPr>
        <a:xfrm>
          <a:off x="3721389" y="466985"/>
          <a:ext cx="3382292" cy="2029375"/>
        </a:xfrm>
        <a:prstGeom prst="rect">
          <a:avLst/>
        </a:prstGeom>
        <a:solidFill>
          <a:schemeClr val="accent1">
            <a:shade val="50000"/>
            <a:hueOff val="161356"/>
            <a:satOff val="-3010"/>
            <a:lumOff val="28399"/>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l-GR" sz="3500" kern="1200" dirty="0"/>
            <a:t>Έμφαση στη συνολική εικόνα του ανθρώπου</a:t>
          </a:r>
          <a:endParaRPr lang="en-US" sz="3500" kern="1200" dirty="0"/>
        </a:p>
      </dsp:txBody>
      <dsp:txXfrm>
        <a:off x="3721389" y="466985"/>
        <a:ext cx="3382292" cy="2029375"/>
      </dsp:txXfrm>
    </dsp:sp>
    <dsp:sp modelId="{84BEBF89-395E-3145-AE5F-9775FC23008D}">
      <dsp:nvSpPr>
        <dsp:cNvPr id="0" name=""/>
        <dsp:cNvSpPr/>
      </dsp:nvSpPr>
      <dsp:spPr>
        <a:xfrm>
          <a:off x="1861128" y="2834590"/>
          <a:ext cx="3382292" cy="2029375"/>
        </a:xfrm>
        <a:prstGeom prst="rect">
          <a:avLst/>
        </a:prstGeom>
        <a:solidFill>
          <a:schemeClr val="accent1">
            <a:shade val="50000"/>
            <a:hueOff val="161356"/>
            <a:satOff val="-3010"/>
            <a:lumOff val="28399"/>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l-GR" sz="3500" kern="1200"/>
            <a:t>Σύνδεση μικρου- μέσο- μακρο επιπέδου</a:t>
          </a:r>
          <a:endParaRPr lang="en-US" sz="3500" kern="1200"/>
        </a:p>
      </dsp:txBody>
      <dsp:txXfrm>
        <a:off x="1861128" y="2834590"/>
        <a:ext cx="3382292" cy="20293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8AE26C-B2B4-4648-A111-4FCFC5AFEBA4}">
      <dsp:nvSpPr>
        <dsp:cNvPr id="0" name=""/>
        <dsp:cNvSpPr/>
      </dsp:nvSpPr>
      <dsp:spPr>
        <a:xfrm>
          <a:off x="948501" y="754"/>
          <a:ext cx="2508687" cy="150521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a:latin typeface="Cambria" panose="02040503050406030204" pitchFamily="18" charset="0"/>
            </a:rPr>
            <a:t>Συνεργάζεται με τον απευθυνόμενο</a:t>
          </a:r>
          <a:endParaRPr lang="en-US" sz="2600" kern="1200" dirty="0">
            <a:latin typeface="Cambria" panose="02040503050406030204" pitchFamily="18" charset="0"/>
          </a:endParaRPr>
        </a:p>
      </dsp:txBody>
      <dsp:txXfrm>
        <a:off x="992587" y="44840"/>
        <a:ext cx="2420515" cy="1417040"/>
      </dsp:txXfrm>
    </dsp:sp>
    <dsp:sp modelId="{668CC529-FB05-D34A-A021-16A156A76630}">
      <dsp:nvSpPr>
        <dsp:cNvPr id="0" name=""/>
        <dsp:cNvSpPr/>
      </dsp:nvSpPr>
      <dsp:spPr>
        <a:xfrm>
          <a:off x="3677953" y="442283"/>
          <a:ext cx="531841" cy="622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3677953" y="566714"/>
        <a:ext cx="372289" cy="373292"/>
      </dsp:txXfrm>
    </dsp:sp>
    <dsp:sp modelId="{E90C4276-6F6A-4041-B490-8571408F9F61}">
      <dsp:nvSpPr>
        <dsp:cNvPr id="0" name=""/>
        <dsp:cNvSpPr/>
      </dsp:nvSpPr>
      <dsp:spPr>
        <a:xfrm>
          <a:off x="4460663" y="754"/>
          <a:ext cx="2508687" cy="150521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kern="1200" dirty="0">
              <a:latin typeface="Cambria" panose="02040503050406030204" pitchFamily="18" charset="0"/>
            </a:rPr>
            <a:t>Ενδυναμώνει</a:t>
          </a:r>
          <a:endParaRPr lang="en-US" sz="3000" kern="1200" dirty="0">
            <a:latin typeface="Cambria" panose="02040503050406030204" pitchFamily="18" charset="0"/>
          </a:endParaRPr>
        </a:p>
      </dsp:txBody>
      <dsp:txXfrm>
        <a:off x="4504749" y="44840"/>
        <a:ext cx="2420515" cy="1417040"/>
      </dsp:txXfrm>
    </dsp:sp>
    <dsp:sp modelId="{14E47B04-048E-C44C-84A3-B02E4BE37044}">
      <dsp:nvSpPr>
        <dsp:cNvPr id="0" name=""/>
        <dsp:cNvSpPr/>
      </dsp:nvSpPr>
      <dsp:spPr>
        <a:xfrm>
          <a:off x="7190115" y="442283"/>
          <a:ext cx="531841" cy="622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7190115" y="566714"/>
        <a:ext cx="372289" cy="373292"/>
      </dsp:txXfrm>
    </dsp:sp>
    <dsp:sp modelId="{3CE9E9CE-CCB7-C54D-9941-CCEB370C4AFA}">
      <dsp:nvSpPr>
        <dsp:cNvPr id="0" name=""/>
        <dsp:cNvSpPr/>
      </dsp:nvSpPr>
      <dsp:spPr>
        <a:xfrm>
          <a:off x="7972825" y="754"/>
          <a:ext cx="2508687" cy="150521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kern="1200" dirty="0">
              <a:latin typeface="Cambria" panose="02040503050406030204" pitchFamily="18" charset="0"/>
            </a:rPr>
            <a:t>Υποστηρίζει</a:t>
          </a:r>
          <a:endParaRPr lang="en-US" sz="3000" kern="1200" dirty="0">
            <a:latin typeface="Cambria" panose="02040503050406030204" pitchFamily="18" charset="0"/>
          </a:endParaRPr>
        </a:p>
      </dsp:txBody>
      <dsp:txXfrm>
        <a:off x="8016911" y="44840"/>
        <a:ext cx="2420515" cy="1417040"/>
      </dsp:txXfrm>
    </dsp:sp>
    <dsp:sp modelId="{4D740064-20D7-3A4E-B2D9-1C2978174BF7}">
      <dsp:nvSpPr>
        <dsp:cNvPr id="0" name=""/>
        <dsp:cNvSpPr/>
      </dsp:nvSpPr>
      <dsp:spPr>
        <a:xfrm rot="5400000">
          <a:off x="8961248" y="1681574"/>
          <a:ext cx="531841" cy="622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rot="-5400000">
        <a:off x="9040523" y="1726730"/>
        <a:ext cx="373292" cy="372289"/>
      </dsp:txXfrm>
    </dsp:sp>
    <dsp:sp modelId="{E6FE61AE-819E-6546-9BE3-1E85278C5DE9}">
      <dsp:nvSpPr>
        <dsp:cNvPr id="0" name=""/>
        <dsp:cNvSpPr/>
      </dsp:nvSpPr>
      <dsp:spPr>
        <a:xfrm>
          <a:off x="7972825" y="2509441"/>
          <a:ext cx="2508687" cy="150521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kern="1200" dirty="0">
              <a:latin typeface="Cambria" panose="02040503050406030204" pitchFamily="18" charset="0"/>
            </a:rPr>
            <a:t>Μεσολαβεί </a:t>
          </a:r>
          <a:endParaRPr lang="en-US" sz="3000" kern="1200" dirty="0">
            <a:latin typeface="Cambria" panose="02040503050406030204" pitchFamily="18" charset="0"/>
          </a:endParaRPr>
        </a:p>
      </dsp:txBody>
      <dsp:txXfrm>
        <a:off x="8016911" y="2553527"/>
        <a:ext cx="2420515" cy="1417040"/>
      </dsp:txXfrm>
    </dsp:sp>
    <dsp:sp modelId="{82A5B010-B3F6-C44F-AA19-4656B6EDBE2E}">
      <dsp:nvSpPr>
        <dsp:cNvPr id="0" name=""/>
        <dsp:cNvSpPr/>
      </dsp:nvSpPr>
      <dsp:spPr>
        <a:xfrm rot="10800000">
          <a:off x="7220219" y="2950970"/>
          <a:ext cx="531841" cy="622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rot="10800000">
        <a:off x="7379771" y="3075401"/>
        <a:ext cx="372289" cy="373292"/>
      </dsp:txXfrm>
    </dsp:sp>
    <dsp:sp modelId="{450E25A5-80A6-6942-8EDE-793D500C32CF}">
      <dsp:nvSpPr>
        <dsp:cNvPr id="0" name=""/>
        <dsp:cNvSpPr/>
      </dsp:nvSpPr>
      <dsp:spPr>
        <a:xfrm>
          <a:off x="4460663" y="2509441"/>
          <a:ext cx="2508687" cy="1505212"/>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kern="1200" dirty="0">
              <a:latin typeface="Cambria" panose="02040503050406030204" pitchFamily="18" charset="0"/>
            </a:rPr>
            <a:t>Συνηγορεί </a:t>
          </a:r>
          <a:endParaRPr lang="en-US" sz="3000" kern="1200" dirty="0">
            <a:latin typeface="Cambria" panose="02040503050406030204" pitchFamily="18" charset="0"/>
          </a:endParaRPr>
        </a:p>
      </dsp:txBody>
      <dsp:txXfrm>
        <a:off x="4504749" y="2553527"/>
        <a:ext cx="2420515" cy="1417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CACD0-3B66-4A16-A9C2-0B33CC0B7082}">
      <dsp:nvSpPr>
        <dsp:cNvPr id="0" name=""/>
        <dsp:cNvSpPr/>
      </dsp:nvSpPr>
      <dsp:spPr>
        <a:xfrm>
          <a:off x="0" y="484854"/>
          <a:ext cx="9023232" cy="806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78E7C8-DF49-4C7E-9AA4-636EFCC48CE4}">
      <dsp:nvSpPr>
        <dsp:cNvPr id="0" name=""/>
        <dsp:cNvSpPr/>
      </dsp:nvSpPr>
      <dsp:spPr>
        <a:xfrm>
          <a:off x="451161" y="12534"/>
          <a:ext cx="6316262" cy="9446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8740" tIns="0" rIns="238740" bIns="0" numCol="1" spcCol="1270" anchor="ctr" anchorCtr="0">
          <a:noAutofit/>
        </a:bodyPr>
        <a:lstStyle/>
        <a:p>
          <a:pPr lvl="0" algn="l" defTabSz="1066800">
            <a:lnSpc>
              <a:spcPct val="90000"/>
            </a:lnSpc>
            <a:spcBef>
              <a:spcPct val="0"/>
            </a:spcBef>
            <a:spcAft>
              <a:spcPct val="35000"/>
            </a:spcAft>
          </a:pPr>
          <a:r>
            <a:rPr lang="el-GR" sz="2400" kern="1200" dirty="0" smtClean="0">
              <a:latin typeface="Cambria" panose="02040503050406030204" pitchFamily="18" charset="0"/>
              <a:ea typeface="Cambria" panose="02040503050406030204" pitchFamily="18" charset="0"/>
            </a:rPr>
            <a:t>1. Πρέπει να έχει έναν σκοπό </a:t>
          </a:r>
          <a:endParaRPr lang="el-GR" sz="2400" kern="1200" dirty="0">
            <a:latin typeface="Cambria" panose="02040503050406030204" pitchFamily="18" charset="0"/>
            <a:ea typeface="Cambria" panose="02040503050406030204" pitchFamily="18" charset="0"/>
          </a:endParaRPr>
        </a:p>
      </dsp:txBody>
      <dsp:txXfrm>
        <a:off x="497275" y="58648"/>
        <a:ext cx="6224034" cy="852412"/>
      </dsp:txXfrm>
    </dsp:sp>
    <dsp:sp modelId="{FDD50EE8-26DC-45D8-B038-C2F2D380A841}">
      <dsp:nvSpPr>
        <dsp:cNvPr id="0" name=""/>
        <dsp:cNvSpPr/>
      </dsp:nvSpPr>
      <dsp:spPr>
        <a:xfrm>
          <a:off x="0" y="1936374"/>
          <a:ext cx="9023232" cy="806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6D9C97-C46E-46FB-9788-3A365A4D5D78}">
      <dsp:nvSpPr>
        <dsp:cNvPr id="0" name=""/>
        <dsp:cNvSpPr/>
      </dsp:nvSpPr>
      <dsp:spPr>
        <a:xfrm>
          <a:off x="451161" y="1464054"/>
          <a:ext cx="6316262" cy="9446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8740" tIns="0" rIns="238740" bIns="0" numCol="1" spcCol="1270" anchor="ctr" anchorCtr="0">
          <a:noAutofit/>
        </a:bodyPr>
        <a:lstStyle/>
        <a:p>
          <a:pPr lvl="0" algn="l" defTabSz="1066800">
            <a:lnSpc>
              <a:spcPct val="90000"/>
            </a:lnSpc>
            <a:spcBef>
              <a:spcPct val="0"/>
            </a:spcBef>
            <a:spcAft>
              <a:spcPct val="35000"/>
            </a:spcAft>
          </a:pPr>
          <a:r>
            <a:rPr lang="el-GR" sz="2400" kern="1200" dirty="0" smtClean="0">
              <a:latin typeface="Cambria" panose="02040503050406030204" pitchFamily="18" charset="0"/>
              <a:ea typeface="Cambria" panose="02040503050406030204" pitchFamily="18" charset="0"/>
            </a:rPr>
            <a:t>2. Οριοθετείται από την ιδιαιτερότητα των ρόλων του ΚΛ και του ατόμου</a:t>
          </a:r>
          <a:endParaRPr lang="el-GR" sz="2400" kern="1200" dirty="0">
            <a:latin typeface="Cambria" panose="02040503050406030204" pitchFamily="18" charset="0"/>
            <a:ea typeface="Cambria" panose="02040503050406030204" pitchFamily="18" charset="0"/>
          </a:endParaRPr>
        </a:p>
      </dsp:txBody>
      <dsp:txXfrm>
        <a:off x="497275" y="1510168"/>
        <a:ext cx="6224034" cy="852412"/>
      </dsp:txXfrm>
    </dsp:sp>
    <dsp:sp modelId="{0F44E216-E3AF-4621-AF22-BE93E3B1DD90}">
      <dsp:nvSpPr>
        <dsp:cNvPr id="0" name=""/>
        <dsp:cNvSpPr/>
      </dsp:nvSpPr>
      <dsp:spPr>
        <a:xfrm>
          <a:off x="0" y="3387894"/>
          <a:ext cx="9023232" cy="806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012700-23CD-4C6E-88A8-63F578590322}">
      <dsp:nvSpPr>
        <dsp:cNvPr id="0" name=""/>
        <dsp:cNvSpPr/>
      </dsp:nvSpPr>
      <dsp:spPr>
        <a:xfrm>
          <a:off x="451161" y="2915574"/>
          <a:ext cx="6316262" cy="9446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8740" tIns="0" rIns="238740" bIns="0" numCol="1" spcCol="1270" anchor="ctr" anchorCtr="0">
          <a:noAutofit/>
        </a:bodyPr>
        <a:lstStyle/>
        <a:p>
          <a:pPr lvl="0" algn="l" defTabSz="1066800">
            <a:lnSpc>
              <a:spcPct val="90000"/>
            </a:lnSpc>
            <a:spcBef>
              <a:spcPct val="0"/>
            </a:spcBef>
            <a:spcAft>
              <a:spcPct val="35000"/>
            </a:spcAft>
          </a:pPr>
          <a:r>
            <a:rPr lang="el-GR" sz="2400" kern="1200" dirty="0" smtClean="0">
              <a:latin typeface="Cambria" panose="02040503050406030204" pitchFamily="18" charset="0"/>
              <a:ea typeface="Cambria" panose="02040503050406030204" pitchFamily="18" charset="0"/>
            </a:rPr>
            <a:t>3. Οριοθετείται από τις αξίες, τις αρχές και τη δεοντολογία του επαγγέλματος</a:t>
          </a:r>
          <a:endParaRPr lang="el-GR" sz="2400" kern="1200" dirty="0">
            <a:latin typeface="Cambria" panose="02040503050406030204" pitchFamily="18" charset="0"/>
            <a:ea typeface="Cambria" panose="02040503050406030204" pitchFamily="18" charset="0"/>
          </a:endParaRPr>
        </a:p>
      </dsp:txBody>
      <dsp:txXfrm>
        <a:off x="497275" y="2961688"/>
        <a:ext cx="6224034" cy="8524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E5E7741-1B9C-45FF-AD6F-80098D2C546F}" type="datetimeFigureOut">
              <a:rPr lang="el-GR" smtClean="0"/>
              <a:t>16/2/2026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3972354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E5E7741-1B9C-45FF-AD6F-80098D2C546F}" type="datetimeFigureOut">
              <a:rPr lang="el-GR" smtClean="0"/>
              <a:t>16/2/2026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1598808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E5E7741-1B9C-45FF-AD6F-80098D2C546F}" type="datetimeFigureOut">
              <a:rPr lang="el-GR" smtClean="0"/>
              <a:t>16/2/2026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3794024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E5E7741-1B9C-45FF-AD6F-80098D2C546F}" type="datetimeFigureOut">
              <a:rPr lang="el-GR" smtClean="0"/>
              <a:t>16/2/2026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1045647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E5E7741-1B9C-45FF-AD6F-80098D2C546F}" type="datetimeFigureOut">
              <a:rPr lang="el-GR" smtClean="0"/>
              <a:t>16/2/2026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35369617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E5E7741-1B9C-45FF-AD6F-80098D2C546F}" type="datetimeFigureOut">
              <a:rPr lang="el-GR" smtClean="0"/>
              <a:t>16/2/2026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9740926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E5E7741-1B9C-45FF-AD6F-80098D2C546F}" type="datetimeFigureOut">
              <a:rPr lang="el-GR" smtClean="0"/>
              <a:t>16/2/2026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40034170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E5E7741-1B9C-45FF-AD6F-80098D2C546F}" type="datetimeFigureOut">
              <a:rPr lang="el-GR" smtClean="0"/>
              <a:t>16/2/2026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55494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E5E7741-1B9C-45FF-AD6F-80098D2C546F}" type="datetimeFigureOut">
              <a:rPr lang="el-GR" smtClean="0"/>
              <a:t>16/2/2026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191839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E5E7741-1B9C-45FF-AD6F-80098D2C546F}" type="datetimeFigureOut">
              <a:rPr lang="el-GR" smtClean="0"/>
              <a:t>16/2/2026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1570628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E5E7741-1B9C-45FF-AD6F-80098D2C546F}" type="datetimeFigureOut">
              <a:rPr lang="el-GR" smtClean="0"/>
              <a:t>16/2/2026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68C41CE-5491-446F-B0CE-B5A09E0D6AC9}" type="slidenum">
              <a:rPr lang="el-GR" smtClean="0"/>
              <a:t>‹#›</a:t>
            </a:fld>
            <a:endParaRPr lang="el-GR"/>
          </a:p>
        </p:txBody>
      </p:sp>
    </p:spTree>
    <p:extLst>
      <p:ext uri="{BB962C8B-B14F-4D97-AF65-F5344CB8AC3E}">
        <p14:creationId xmlns:p14="http://schemas.microsoft.com/office/powerpoint/2010/main" val="3518334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5586B75A-687E-405C-8A0B-8D00578BA2C3}" type="datetimeFigureOut">
              <a:rPr lang="en-US" dirty="0"/>
              <a:pPr/>
              <a:t>2/16/2026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2/16/2026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5E7741-1B9C-45FF-AD6F-80098D2C546F}" type="datetimeFigureOut">
              <a:rPr lang="el-GR" smtClean="0"/>
              <a:t>16/2/2026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8C41CE-5491-446F-B0CE-B5A09E0D6AC9}" type="slidenum">
              <a:rPr lang="el-GR" smtClean="0"/>
              <a:t>‹#›</a:t>
            </a:fld>
            <a:endParaRPr lang="el-GR"/>
          </a:p>
        </p:txBody>
      </p:sp>
    </p:spTree>
    <p:extLst>
      <p:ext uri="{BB962C8B-B14F-4D97-AF65-F5344CB8AC3E}">
        <p14:creationId xmlns:p14="http://schemas.microsoft.com/office/powerpoint/2010/main" val="121353929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7C71836-E4F7-4E9B-D082-CB0648707839}"/>
              </a:ext>
            </a:extLst>
          </p:cNvPr>
          <p:cNvSpPr>
            <a:spLocks noGrp="1"/>
          </p:cNvSpPr>
          <p:nvPr>
            <p:ph type="ctrTitle"/>
          </p:nvPr>
        </p:nvSpPr>
        <p:spPr/>
        <p:txBody>
          <a:bodyPr>
            <a:normAutofit fontScale="90000"/>
          </a:bodyPr>
          <a:lstStyle/>
          <a:p>
            <a:pPr algn="ctr"/>
            <a:r>
              <a:rPr lang="el-GR" sz="4000" dirty="0"/>
              <a:t>ΔΠΘ- ΤΜΗΜΑ ΚΟΙΝΩΝΙΚΗΣ ΕΡΓΑΣΙΑΣ</a:t>
            </a:r>
            <a:br>
              <a:rPr lang="el-GR" sz="4000" dirty="0"/>
            </a:br>
            <a:r>
              <a:rPr lang="el-GR" sz="4000" dirty="0"/>
              <a:t>Μεθοδολογία Κοινωνικής Εργασίας</a:t>
            </a:r>
            <a:br>
              <a:rPr lang="el-GR" sz="4000" dirty="0"/>
            </a:br>
            <a:r>
              <a:rPr lang="el-GR" sz="4000" dirty="0"/>
              <a:t>1</a:t>
            </a:r>
            <a:r>
              <a:rPr lang="el-GR" sz="4000" baseline="30000" dirty="0"/>
              <a:t>ο</a:t>
            </a:r>
            <a:r>
              <a:rPr lang="el-GR" sz="4000" dirty="0"/>
              <a:t> Μάθημα</a:t>
            </a:r>
            <a:br>
              <a:rPr lang="el-GR" sz="4000" dirty="0"/>
            </a:br>
            <a:r>
              <a:rPr lang="el-GR" sz="4000" dirty="0"/>
              <a:t>«Εισαγωγή»</a:t>
            </a:r>
          </a:p>
        </p:txBody>
      </p:sp>
      <p:sp>
        <p:nvSpPr>
          <p:cNvPr id="3" name="Υπότιτλος 2">
            <a:extLst>
              <a:ext uri="{FF2B5EF4-FFF2-40B4-BE49-F238E27FC236}">
                <a16:creationId xmlns="" xmlns:a16="http://schemas.microsoft.com/office/drawing/2014/main" id="{DAF20515-46B4-8899-47E6-3B027BA6B18B}"/>
              </a:ext>
            </a:extLst>
          </p:cNvPr>
          <p:cNvSpPr>
            <a:spLocks noGrp="1"/>
          </p:cNvSpPr>
          <p:nvPr>
            <p:ph type="subTitle" idx="1"/>
          </p:nvPr>
        </p:nvSpPr>
        <p:spPr/>
        <p:txBody>
          <a:bodyPr/>
          <a:lstStyle/>
          <a:p>
            <a:r>
              <a:rPr lang="el-GR" dirty="0"/>
              <a:t>Όλγα </a:t>
            </a:r>
            <a:r>
              <a:rPr lang="el-GR" dirty="0" err="1"/>
              <a:t>Κατσιάνη</a:t>
            </a:r>
            <a:r>
              <a:rPr lang="el-GR" dirty="0"/>
              <a:t>, Επίκουρη Καθηγήτρια</a:t>
            </a:r>
          </a:p>
        </p:txBody>
      </p:sp>
    </p:spTree>
    <p:extLst>
      <p:ext uri="{BB962C8B-B14F-4D97-AF65-F5344CB8AC3E}">
        <p14:creationId xmlns:p14="http://schemas.microsoft.com/office/powerpoint/2010/main" val="2407899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29DC5A77-10C9-4ECF-B7EB-8D917F36A9E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2FFE28B5-FB16-49A9-B851-3C35FAC0CAC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 xmlns:a16="http://schemas.microsoft.com/office/drawing/2014/main" id="{E2C6DDEB-0B37-4C9C-4AED-A7FC19F0593A}"/>
              </a:ext>
            </a:extLst>
          </p:cNvPr>
          <p:cNvSpPr>
            <a:spLocks noGrp="1"/>
          </p:cNvSpPr>
          <p:nvPr>
            <p:ph type="title"/>
          </p:nvPr>
        </p:nvSpPr>
        <p:spPr>
          <a:xfrm>
            <a:off x="1600754" y="1087374"/>
            <a:ext cx="8983489" cy="1000978"/>
          </a:xfrm>
        </p:spPr>
        <p:txBody>
          <a:bodyPr>
            <a:normAutofit/>
          </a:bodyPr>
          <a:lstStyle/>
          <a:p>
            <a:r>
              <a:rPr lang="el-GR" dirty="0">
                <a:latin typeface="Cambria" panose="02040503050406030204" pitchFamily="18" charset="0"/>
              </a:rPr>
              <a:t>Τι εννοούμε με τον όρο «Μεθοδολογία»</a:t>
            </a:r>
          </a:p>
        </p:txBody>
      </p:sp>
      <p:sp>
        <p:nvSpPr>
          <p:cNvPr id="12" name="Rectangle 11">
            <a:extLst>
              <a:ext uri="{FF2B5EF4-FFF2-40B4-BE49-F238E27FC236}">
                <a16:creationId xmlns="" xmlns:a16="http://schemas.microsoft.com/office/drawing/2014/main" id="{01014442-855A-4E0F-8D09-C314661A48B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Rectangle 13">
            <a:extLst>
              <a:ext uri="{FF2B5EF4-FFF2-40B4-BE49-F238E27FC236}">
                <a16:creationId xmlns="" xmlns:a16="http://schemas.microsoft.com/office/drawing/2014/main" id="{9B1ABF09-86CF-414E-88A5-2B84CC7232A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6" name="Rectangle 15">
            <a:extLst>
              <a:ext uri="{FF2B5EF4-FFF2-40B4-BE49-F238E27FC236}">
                <a16:creationId xmlns="" xmlns:a16="http://schemas.microsoft.com/office/drawing/2014/main" id="{3FE91770-CDBB-4D24-94E5-AD484F36CE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7" name="Θέση περιεχομένου 2">
            <a:extLst>
              <a:ext uri="{FF2B5EF4-FFF2-40B4-BE49-F238E27FC236}">
                <a16:creationId xmlns="" xmlns:a16="http://schemas.microsoft.com/office/drawing/2014/main" id="{CDA6A7BF-56AB-690E-CF01-649643691A13}"/>
              </a:ext>
            </a:extLst>
          </p:cNvPr>
          <p:cNvSpPr>
            <a:spLocks noGrp="1"/>
          </p:cNvSpPr>
          <p:nvPr>
            <p:ph idx="1"/>
          </p:nvPr>
        </p:nvSpPr>
        <p:spPr>
          <a:xfrm>
            <a:off x="1600753" y="2535446"/>
            <a:ext cx="8983489" cy="3554457"/>
          </a:xfrm>
        </p:spPr>
        <p:txBody>
          <a:bodyPr>
            <a:normAutofit fontScale="92500" lnSpcReduction="20000"/>
          </a:bodyPr>
          <a:lstStyle/>
          <a:p>
            <a:pPr marL="0" indent="0">
              <a:buNone/>
            </a:pPr>
            <a:endParaRPr lang="el-GR" sz="1900" dirty="0">
              <a:solidFill>
                <a:schemeClr val="tx1"/>
              </a:solidFill>
              <a:latin typeface="Cambria" panose="02040503050406030204" pitchFamily="18" charset="0"/>
            </a:endParaRPr>
          </a:p>
          <a:p>
            <a:pPr marL="0" indent="0">
              <a:buNone/>
            </a:pPr>
            <a:endParaRPr lang="el-GR" sz="1900" dirty="0">
              <a:solidFill>
                <a:schemeClr val="tx1"/>
              </a:solidFill>
              <a:latin typeface="Cambria" panose="02040503050406030204" pitchFamily="18" charset="0"/>
            </a:endParaRPr>
          </a:p>
          <a:p>
            <a:pPr marL="0" indent="0">
              <a:buNone/>
            </a:pPr>
            <a:r>
              <a:rPr lang="el-GR" sz="2600" b="1" dirty="0">
                <a:solidFill>
                  <a:schemeClr val="tx1"/>
                </a:solidFill>
                <a:latin typeface="Cambria" panose="02040503050406030204" pitchFamily="18" charset="0"/>
              </a:rPr>
              <a:t>Η μεθοδολογία αναφέρεται:</a:t>
            </a:r>
          </a:p>
          <a:p>
            <a:pPr marL="0" indent="0">
              <a:buNone/>
            </a:pPr>
            <a:endParaRPr lang="el-GR" sz="1900" b="1" dirty="0">
              <a:solidFill>
                <a:schemeClr val="tx1"/>
              </a:solidFill>
              <a:latin typeface="Cambria" panose="02040503050406030204" pitchFamily="18" charset="0"/>
            </a:endParaRPr>
          </a:p>
          <a:p>
            <a:pPr>
              <a:buFont typeface="Wingdings" pitchFamily="2" charset="2"/>
              <a:buChar char="Ø"/>
            </a:pPr>
            <a:r>
              <a:rPr lang="el-GR" sz="2600" dirty="0">
                <a:solidFill>
                  <a:schemeClr val="tx1"/>
                </a:solidFill>
                <a:latin typeface="Cambria" panose="02040503050406030204" pitchFamily="18" charset="0"/>
              </a:rPr>
              <a:t> Στον  συστηματικό τρόπο με τον οποίο εργάζεται ο κοινωνικός  λειτουργός</a:t>
            </a:r>
          </a:p>
          <a:p>
            <a:pPr>
              <a:buFont typeface="Wingdings" pitchFamily="2" charset="2"/>
              <a:buChar char="Ø"/>
            </a:pPr>
            <a:r>
              <a:rPr lang="el-GR" sz="2600" dirty="0">
                <a:solidFill>
                  <a:schemeClr val="tx1"/>
                </a:solidFill>
                <a:latin typeface="Cambria" panose="02040503050406030204" pitchFamily="18" charset="0"/>
              </a:rPr>
              <a:t> Στη λογική ακολουθία βημάτων από την πρώτη επαφή έως το κλείσιμο της συνεργασίας</a:t>
            </a:r>
          </a:p>
          <a:p>
            <a:pPr>
              <a:buFont typeface="Wingdings" pitchFamily="2" charset="2"/>
              <a:buChar char="Ø"/>
            </a:pPr>
            <a:r>
              <a:rPr lang="el-GR" sz="2600" dirty="0">
                <a:solidFill>
                  <a:schemeClr val="tx1"/>
                </a:solidFill>
                <a:latin typeface="Cambria" panose="02040503050406030204" pitchFamily="18" charset="0"/>
              </a:rPr>
              <a:t> Στον συνδυασμό γνώσεων, δεξιοτήτων και αξιών</a:t>
            </a:r>
          </a:p>
          <a:p>
            <a:pPr marL="0" indent="0">
              <a:buNone/>
            </a:pPr>
            <a:r>
              <a:rPr lang="el-GR" sz="2600" dirty="0">
                <a:solidFill>
                  <a:schemeClr val="tx1"/>
                </a:solidFill>
                <a:latin typeface="Cambria" panose="02040503050406030204" pitchFamily="18" charset="0"/>
              </a:rPr>
              <a:t> </a:t>
            </a:r>
          </a:p>
          <a:p>
            <a:pPr marL="0" indent="0">
              <a:buNone/>
            </a:pPr>
            <a:endParaRPr lang="el-GR" sz="1900" dirty="0">
              <a:solidFill>
                <a:schemeClr val="tx1"/>
              </a:solidFill>
            </a:endParaRPr>
          </a:p>
          <a:p>
            <a:endParaRPr lang="el-GR" sz="1900" dirty="0">
              <a:solidFill>
                <a:schemeClr val="tx1"/>
              </a:solidFill>
            </a:endParaRPr>
          </a:p>
        </p:txBody>
      </p:sp>
    </p:spTree>
    <p:extLst>
      <p:ext uri="{BB962C8B-B14F-4D97-AF65-F5344CB8AC3E}">
        <p14:creationId xmlns:p14="http://schemas.microsoft.com/office/powerpoint/2010/main" val="627636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29DC5A77-10C9-4ECF-B7EB-8D917F36A9E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a:extLst>
              <a:ext uri="{FF2B5EF4-FFF2-40B4-BE49-F238E27FC236}">
                <a16:creationId xmlns="" xmlns:a16="http://schemas.microsoft.com/office/drawing/2014/main" id="{2FFE28B5-FB16-49A9-B851-3C35FAC0CAC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rgbClr val="FFFFFF"/>
              </a:solidFill>
            </a:endParaRPr>
          </a:p>
        </p:txBody>
      </p:sp>
      <p:sp>
        <p:nvSpPr>
          <p:cNvPr id="2" name="Τίτλος 1">
            <a:extLst>
              <a:ext uri="{FF2B5EF4-FFF2-40B4-BE49-F238E27FC236}">
                <a16:creationId xmlns="" xmlns:a16="http://schemas.microsoft.com/office/drawing/2014/main" id="{E2C6DDEB-0B37-4C9C-4AED-A7FC19F0593A}"/>
              </a:ext>
            </a:extLst>
          </p:cNvPr>
          <p:cNvSpPr>
            <a:spLocks noGrp="1"/>
          </p:cNvSpPr>
          <p:nvPr>
            <p:ph type="title"/>
          </p:nvPr>
        </p:nvSpPr>
        <p:spPr>
          <a:xfrm>
            <a:off x="1600754" y="1087374"/>
            <a:ext cx="8983489" cy="1000978"/>
          </a:xfrm>
        </p:spPr>
        <p:txBody>
          <a:bodyPr>
            <a:normAutofit fontScale="90000"/>
          </a:bodyPr>
          <a:lstStyle/>
          <a:p>
            <a:r>
              <a:rPr lang="el-GR" dirty="0">
                <a:latin typeface="Cambria" panose="02040503050406030204" pitchFamily="18" charset="0"/>
              </a:rPr>
              <a:t>Ορισμός Μεθοδολογίας στην Κοινωνική Εργασία</a:t>
            </a:r>
            <a:endParaRPr lang="el-GR" dirty="0">
              <a:latin typeface="Cambria" panose="02040503050406030204" pitchFamily="18" charset="0"/>
            </a:endParaRPr>
          </a:p>
        </p:txBody>
      </p:sp>
      <p:sp>
        <p:nvSpPr>
          <p:cNvPr id="12" name="Rectangle 11">
            <a:extLst>
              <a:ext uri="{FF2B5EF4-FFF2-40B4-BE49-F238E27FC236}">
                <a16:creationId xmlns="" xmlns:a16="http://schemas.microsoft.com/office/drawing/2014/main" id="{01014442-855A-4E0F-8D09-C314661A48B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srgbClr val="FFFFFF"/>
              </a:solidFill>
            </a:endParaRPr>
          </a:p>
        </p:txBody>
      </p:sp>
      <p:sp>
        <p:nvSpPr>
          <p:cNvPr id="14" name="Rectangle 13">
            <a:extLst>
              <a:ext uri="{FF2B5EF4-FFF2-40B4-BE49-F238E27FC236}">
                <a16:creationId xmlns="" xmlns:a16="http://schemas.microsoft.com/office/drawing/2014/main" id="{9B1ABF09-86CF-414E-88A5-2B84CC7232A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srgbClr val="FFFFFF"/>
              </a:solidFill>
            </a:endParaRPr>
          </a:p>
        </p:txBody>
      </p:sp>
      <p:sp>
        <p:nvSpPr>
          <p:cNvPr id="16" name="Rectangle 15">
            <a:extLst>
              <a:ext uri="{FF2B5EF4-FFF2-40B4-BE49-F238E27FC236}">
                <a16:creationId xmlns="" xmlns:a16="http://schemas.microsoft.com/office/drawing/2014/main" id="{3FE91770-CDBB-4D24-94E5-AD484F36CE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rgbClr val="FFFFFF"/>
              </a:solidFill>
            </a:endParaRPr>
          </a:p>
        </p:txBody>
      </p:sp>
      <p:sp>
        <p:nvSpPr>
          <p:cNvPr id="7" name="Θέση περιεχομένου 2">
            <a:extLst>
              <a:ext uri="{FF2B5EF4-FFF2-40B4-BE49-F238E27FC236}">
                <a16:creationId xmlns="" xmlns:a16="http://schemas.microsoft.com/office/drawing/2014/main" id="{CDA6A7BF-56AB-690E-CF01-649643691A13}"/>
              </a:ext>
            </a:extLst>
          </p:cNvPr>
          <p:cNvSpPr>
            <a:spLocks noGrp="1"/>
          </p:cNvSpPr>
          <p:nvPr>
            <p:ph idx="1"/>
          </p:nvPr>
        </p:nvSpPr>
        <p:spPr>
          <a:xfrm>
            <a:off x="1600753" y="2535446"/>
            <a:ext cx="8983489" cy="3554457"/>
          </a:xfrm>
        </p:spPr>
        <p:txBody>
          <a:bodyPr>
            <a:normAutofit/>
          </a:bodyPr>
          <a:lstStyle/>
          <a:p>
            <a:pPr marL="0" indent="0">
              <a:buNone/>
            </a:pPr>
            <a:endParaRPr lang="el-GR" sz="1900" dirty="0">
              <a:solidFill>
                <a:schemeClr val="tx1"/>
              </a:solidFill>
              <a:latin typeface="Cambria" panose="02040503050406030204" pitchFamily="18" charset="0"/>
            </a:endParaRPr>
          </a:p>
          <a:p>
            <a:pPr marL="0" indent="0" algn="just">
              <a:buNone/>
            </a:pPr>
            <a:r>
              <a:rPr lang="el-GR" sz="3600" dirty="0" smtClean="0">
                <a:solidFill>
                  <a:schemeClr val="tx1"/>
                </a:solidFill>
                <a:latin typeface="Cambria" panose="02040503050406030204" pitchFamily="18" charset="0"/>
              </a:rPr>
              <a:t>Μεθοδολογία είναι το οργανωμένο σύνολο θεωρητικών παραδοχών, αρχών, σταδίων, τεχνικών και επαγγελματικών κρίσεων που καθοδηγούν τη διαδικασία παρέμβασης. </a:t>
            </a:r>
            <a:r>
              <a:rPr lang="el-GR" sz="3600" dirty="0" smtClean="0">
                <a:solidFill>
                  <a:schemeClr val="tx1"/>
                </a:solidFill>
                <a:latin typeface="Cambria" panose="02040503050406030204" pitchFamily="18" charset="0"/>
              </a:rPr>
              <a:t> </a:t>
            </a:r>
            <a:endParaRPr lang="el-GR" sz="3600" dirty="0">
              <a:solidFill>
                <a:schemeClr val="tx1"/>
              </a:solidFill>
              <a:latin typeface="Cambria" panose="02040503050406030204" pitchFamily="18" charset="0"/>
            </a:endParaRPr>
          </a:p>
          <a:p>
            <a:pPr marL="0" indent="0">
              <a:buNone/>
            </a:pPr>
            <a:endParaRPr lang="el-GR" sz="1900" dirty="0">
              <a:solidFill>
                <a:schemeClr val="tx1"/>
              </a:solidFill>
            </a:endParaRPr>
          </a:p>
          <a:p>
            <a:endParaRPr lang="el-GR" sz="1900" dirty="0">
              <a:solidFill>
                <a:schemeClr val="tx1"/>
              </a:solidFill>
            </a:endParaRPr>
          </a:p>
        </p:txBody>
      </p:sp>
    </p:spTree>
    <p:extLst>
      <p:ext uri="{BB962C8B-B14F-4D97-AF65-F5344CB8AC3E}">
        <p14:creationId xmlns:p14="http://schemas.microsoft.com/office/powerpoint/2010/main" val="2603332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F77D594-DAB9-50DB-6E99-7E3E9DF01ADB}"/>
              </a:ext>
            </a:extLst>
          </p:cNvPr>
          <p:cNvSpPr>
            <a:spLocks noGrp="1"/>
          </p:cNvSpPr>
          <p:nvPr>
            <p:ph type="title"/>
          </p:nvPr>
        </p:nvSpPr>
        <p:spPr/>
        <p:txBody>
          <a:bodyPr>
            <a:normAutofit/>
          </a:bodyPr>
          <a:lstStyle/>
          <a:p>
            <a:r>
              <a:rPr lang="el-GR" sz="3200" dirty="0">
                <a:latin typeface="Cambria" panose="02040503050406030204" pitchFamily="18" charset="0"/>
              </a:rPr>
              <a:t>Μεθοδολογία </a:t>
            </a:r>
          </a:p>
        </p:txBody>
      </p:sp>
      <p:sp>
        <p:nvSpPr>
          <p:cNvPr id="3" name="Θέση κειμένου 2">
            <a:extLst>
              <a:ext uri="{FF2B5EF4-FFF2-40B4-BE49-F238E27FC236}">
                <a16:creationId xmlns="" xmlns:a16="http://schemas.microsoft.com/office/drawing/2014/main" id="{E83F9A59-922C-79BA-42FC-370C75B3F2F5}"/>
              </a:ext>
            </a:extLst>
          </p:cNvPr>
          <p:cNvSpPr>
            <a:spLocks noGrp="1"/>
          </p:cNvSpPr>
          <p:nvPr>
            <p:ph type="body" idx="1"/>
          </p:nvPr>
        </p:nvSpPr>
        <p:spPr/>
        <p:txBody>
          <a:bodyPr>
            <a:normAutofit/>
          </a:bodyPr>
          <a:lstStyle/>
          <a:p>
            <a:r>
              <a:rPr lang="el-GR" sz="2800" dirty="0">
                <a:latin typeface="Cambria" panose="02040503050406030204" pitchFamily="18" charset="0"/>
              </a:rPr>
              <a:t>Δεν είναι:</a:t>
            </a:r>
          </a:p>
        </p:txBody>
      </p:sp>
      <p:sp>
        <p:nvSpPr>
          <p:cNvPr id="4" name="Θέση περιεχομένου 3">
            <a:extLst>
              <a:ext uri="{FF2B5EF4-FFF2-40B4-BE49-F238E27FC236}">
                <a16:creationId xmlns="" xmlns:a16="http://schemas.microsoft.com/office/drawing/2014/main" id="{185FD91E-74CF-5714-A31C-A254C48F43C8}"/>
              </a:ext>
            </a:extLst>
          </p:cNvPr>
          <p:cNvSpPr>
            <a:spLocks noGrp="1"/>
          </p:cNvSpPr>
          <p:nvPr>
            <p:ph sz="half" idx="2"/>
          </p:nvPr>
        </p:nvSpPr>
        <p:spPr>
          <a:solidFill>
            <a:schemeClr val="bg1">
              <a:lumMod val="85000"/>
            </a:schemeClr>
          </a:solidFill>
        </p:spPr>
        <p:txBody>
          <a:bodyPr>
            <a:normAutofit/>
          </a:bodyPr>
          <a:lstStyle/>
          <a:p>
            <a:r>
              <a:rPr lang="el-GR" sz="2800" dirty="0">
                <a:latin typeface="Cambria" panose="02040503050406030204" pitchFamily="18" charset="0"/>
              </a:rPr>
              <a:t>Συνταγή</a:t>
            </a:r>
          </a:p>
          <a:p>
            <a:r>
              <a:rPr lang="el-GR" sz="2800" dirty="0">
                <a:latin typeface="Cambria" panose="02040503050406030204" pitchFamily="18" charset="0"/>
              </a:rPr>
              <a:t>Μηχανιστική διαδικασία</a:t>
            </a:r>
          </a:p>
          <a:p>
            <a:r>
              <a:rPr lang="el-GR" sz="2800" dirty="0">
                <a:latin typeface="Cambria" panose="02040503050406030204" pitchFamily="18" charset="0"/>
              </a:rPr>
              <a:t>Άκαμπτο </a:t>
            </a:r>
            <a:r>
              <a:rPr lang="el-GR" sz="2800" dirty="0" smtClean="0">
                <a:latin typeface="Cambria" panose="02040503050406030204" pitchFamily="18" charset="0"/>
              </a:rPr>
              <a:t>μοντέλο</a:t>
            </a:r>
          </a:p>
          <a:p>
            <a:r>
              <a:rPr lang="el-GR" sz="2800" dirty="0" smtClean="0">
                <a:latin typeface="Cambria" panose="02040503050406030204" pitchFamily="18" charset="0"/>
              </a:rPr>
              <a:t>Ουδέτερη</a:t>
            </a:r>
            <a:endParaRPr lang="el-GR" sz="2800" dirty="0">
              <a:latin typeface="Cambria" panose="02040503050406030204" pitchFamily="18" charset="0"/>
            </a:endParaRPr>
          </a:p>
        </p:txBody>
      </p:sp>
      <p:sp>
        <p:nvSpPr>
          <p:cNvPr id="5" name="Θέση κειμένου 4">
            <a:extLst>
              <a:ext uri="{FF2B5EF4-FFF2-40B4-BE49-F238E27FC236}">
                <a16:creationId xmlns="" xmlns:a16="http://schemas.microsoft.com/office/drawing/2014/main" id="{881A5352-D187-8F91-4424-9F394FCF5444}"/>
              </a:ext>
            </a:extLst>
          </p:cNvPr>
          <p:cNvSpPr>
            <a:spLocks noGrp="1"/>
          </p:cNvSpPr>
          <p:nvPr>
            <p:ph type="body" sz="quarter" idx="3"/>
          </p:nvPr>
        </p:nvSpPr>
        <p:spPr/>
        <p:txBody>
          <a:bodyPr>
            <a:normAutofit/>
          </a:bodyPr>
          <a:lstStyle/>
          <a:p>
            <a:r>
              <a:rPr lang="el-GR" sz="2800" dirty="0">
                <a:latin typeface="Cambria" panose="02040503050406030204" pitchFamily="18" charset="0"/>
              </a:rPr>
              <a:t>Είναι:</a:t>
            </a:r>
          </a:p>
        </p:txBody>
      </p:sp>
      <p:sp>
        <p:nvSpPr>
          <p:cNvPr id="6" name="Θέση περιεχομένου 5">
            <a:extLst>
              <a:ext uri="{FF2B5EF4-FFF2-40B4-BE49-F238E27FC236}">
                <a16:creationId xmlns="" xmlns:a16="http://schemas.microsoft.com/office/drawing/2014/main" id="{2BDD4547-CBFC-880E-3627-A528C9EF2537}"/>
              </a:ext>
            </a:extLst>
          </p:cNvPr>
          <p:cNvSpPr>
            <a:spLocks noGrp="1"/>
          </p:cNvSpPr>
          <p:nvPr>
            <p:ph sz="quarter" idx="4"/>
          </p:nvPr>
        </p:nvSpPr>
        <p:spPr>
          <a:solidFill>
            <a:schemeClr val="bg1">
              <a:lumMod val="85000"/>
            </a:schemeClr>
          </a:solidFill>
        </p:spPr>
        <p:txBody>
          <a:bodyPr>
            <a:normAutofit/>
          </a:bodyPr>
          <a:lstStyle/>
          <a:p>
            <a:r>
              <a:rPr lang="el-GR" sz="2800" dirty="0">
                <a:latin typeface="Cambria" panose="02040503050406030204" pitchFamily="18" charset="0"/>
              </a:rPr>
              <a:t>Δυναμική</a:t>
            </a:r>
          </a:p>
          <a:p>
            <a:r>
              <a:rPr lang="el-GR" sz="2800" dirty="0">
                <a:latin typeface="Cambria" panose="02040503050406030204" pitchFamily="18" charset="0"/>
              </a:rPr>
              <a:t>Ευέλικτη </a:t>
            </a:r>
          </a:p>
          <a:p>
            <a:r>
              <a:rPr lang="el-GR" sz="2800" dirty="0">
                <a:latin typeface="Cambria" panose="02040503050406030204" pitchFamily="18" charset="0"/>
              </a:rPr>
              <a:t>Προσαρμοσμένη στο κάθε πρόσωπο και πλαίσιο</a:t>
            </a:r>
          </a:p>
        </p:txBody>
      </p:sp>
    </p:spTree>
    <p:extLst>
      <p:ext uri="{BB962C8B-B14F-4D97-AF65-F5344CB8AC3E}">
        <p14:creationId xmlns:p14="http://schemas.microsoft.com/office/powerpoint/2010/main" val="299234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F77D594-DAB9-50DB-6E99-7E3E9DF01ADB}"/>
              </a:ext>
            </a:extLst>
          </p:cNvPr>
          <p:cNvSpPr>
            <a:spLocks noGrp="1"/>
          </p:cNvSpPr>
          <p:nvPr>
            <p:ph type="title"/>
          </p:nvPr>
        </p:nvSpPr>
        <p:spPr/>
        <p:txBody>
          <a:bodyPr>
            <a:normAutofit/>
          </a:bodyPr>
          <a:lstStyle/>
          <a:p>
            <a:r>
              <a:rPr lang="el-GR" sz="3200" dirty="0" smtClean="0">
                <a:latin typeface="Cambria" panose="02040503050406030204" pitchFamily="18" charset="0"/>
              </a:rPr>
              <a:t>Η Μεθοδολογία ενσωματώνει:</a:t>
            </a:r>
            <a:endParaRPr lang="el-GR" sz="3200" dirty="0">
              <a:latin typeface="Cambria" panose="02040503050406030204" pitchFamily="18" charset="0"/>
            </a:endParaRPr>
          </a:p>
        </p:txBody>
      </p:sp>
      <p:sp>
        <p:nvSpPr>
          <p:cNvPr id="4" name="Θέση περιεχομένου 3">
            <a:extLst>
              <a:ext uri="{FF2B5EF4-FFF2-40B4-BE49-F238E27FC236}">
                <a16:creationId xmlns="" xmlns:a16="http://schemas.microsoft.com/office/drawing/2014/main" id="{185FD91E-74CF-5714-A31C-A254C48F43C8}"/>
              </a:ext>
            </a:extLst>
          </p:cNvPr>
          <p:cNvSpPr>
            <a:spLocks noGrp="1"/>
          </p:cNvSpPr>
          <p:nvPr>
            <p:ph sz="half" idx="2"/>
          </p:nvPr>
        </p:nvSpPr>
        <p:spPr>
          <a:xfrm>
            <a:off x="5900468" y="1345721"/>
            <a:ext cx="5348377" cy="4528868"/>
          </a:xfrm>
          <a:solidFill>
            <a:schemeClr val="bg1">
              <a:lumMod val="85000"/>
            </a:schemeClr>
          </a:solidFill>
        </p:spPr>
        <p:txBody>
          <a:bodyPr>
            <a:normAutofit/>
          </a:bodyPr>
          <a:lstStyle/>
          <a:p>
            <a:r>
              <a:rPr lang="el-GR" sz="3200" dirty="0" smtClean="0">
                <a:latin typeface="Cambria" panose="02040503050406030204" pitchFamily="18" charset="0"/>
              </a:rPr>
              <a:t>Αξίες</a:t>
            </a:r>
            <a:endParaRPr lang="el-GR" sz="3200" dirty="0">
              <a:latin typeface="Cambria" panose="02040503050406030204" pitchFamily="18" charset="0"/>
            </a:endParaRPr>
          </a:p>
          <a:p>
            <a:r>
              <a:rPr lang="el-GR" sz="3200" dirty="0" smtClean="0">
                <a:latin typeface="Cambria" panose="02040503050406030204" pitchFamily="18" charset="0"/>
              </a:rPr>
              <a:t>Ιδεολογία</a:t>
            </a:r>
            <a:endParaRPr lang="el-GR" sz="3200" dirty="0">
              <a:latin typeface="Cambria" panose="02040503050406030204" pitchFamily="18" charset="0"/>
            </a:endParaRPr>
          </a:p>
          <a:p>
            <a:r>
              <a:rPr lang="el-GR" sz="3200" dirty="0" smtClean="0">
                <a:latin typeface="Cambria" panose="02040503050406030204" pitchFamily="18" charset="0"/>
              </a:rPr>
              <a:t>Κοινωνική Αντίληψη</a:t>
            </a:r>
          </a:p>
          <a:p>
            <a:r>
              <a:rPr lang="el-GR" sz="3200" dirty="0" smtClean="0">
                <a:latin typeface="Cambria" panose="02040503050406030204" pitchFamily="18" charset="0"/>
              </a:rPr>
              <a:t>Επιστημονικές παραδοχές για τον άνθρωπο και την κοινωνία</a:t>
            </a:r>
            <a:endParaRPr lang="el-GR" sz="3200" dirty="0">
              <a:latin typeface="Cambria" panose="02040503050406030204" pitchFamily="18" charset="0"/>
            </a:endParaRPr>
          </a:p>
        </p:txBody>
      </p:sp>
      <p:sp>
        <p:nvSpPr>
          <p:cNvPr id="10" name="Δεξιό βέλος 9"/>
          <p:cNvSpPr/>
          <p:nvPr/>
        </p:nvSpPr>
        <p:spPr>
          <a:xfrm>
            <a:off x="4080295" y="3295290"/>
            <a:ext cx="1259456" cy="6211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586387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dirty="0" smtClean="0"/>
              <a:t>Μεθοδολογία ≠ Τεχνική ≠ Θεωρία</a:t>
            </a:r>
            <a:endParaRPr lang="el-GR" sz="2800" dirty="0"/>
          </a:p>
        </p:txBody>
      </p:sp>
      <p:sp>
        <p:nvSpPr>
          <p:cNvPr id="3" name="Θέση κειμένου 2"/>
          <p:cNvSpPr>
            <a:spLocks noGrp="1"/>
          </p:cNvSpPr>
          <p:nvPr>
            <p:ph type="body" idx="1"/>
          </p:nvPr>
        </p:nvSpPr>
        <p:spPr>
          <a:xfrm>
            <a:off x="3935370" y="49242"/>
            <a:ext cx="3474720" cy="563777"/>
          </a:xfrm>
        </p:spPr>
        <p:txBody>
          <a:bodyPr>
            <a:normAutofit/>
          </a:bodyPr>
          <a:lstStyle/>
          <a:p>
            <a:r>
              <a:rPr lang="el-GR" sz="2800" dirty="0" smtClean="0">
                <a:solidFill>
                  <a:schemeClr val="accent1"/>
                </a:solidFill>
              </a:rPr>
              <a:t>Θεωρία</a:t>
            </a:r>
            <a:endParaRPr lang="el-GR" sz="2800" dirty="0">
              <a:solidFill>
                <a:schemeClr val="accent1"/>
              </a:solidFill>
            </a:endParaRPr>
          </a:p>
        </p:txBody>
      </p:sp>
      <p:sp>
        <p:nvSpPr>
          <p:cNvPr id="4" name="Θέση περιεχομένου 3"/>
          <p:cNvSpPr>
            <a:spLocks noGrp="1"/>
          </p:cNvSpPr>
          <p:nvPr>
            <p:ph sz="half" idx="2"/>
          </p:nvPr>
        </p:nvSpPr>
        <p:spPr>
          <a:xfrm>
            <a:off x="3786996" y="745014"/>
            <a:ext cx="3555636" cy="3352533"/>
          </a:xfrm>
        </p:spPr>
        <p:txBody>
          <a:bodyPr>
            <a:normAutofit fontScale="85000" lnSpcReduction="20000"/>
          </a:bodyPr>
          <a:lstStyle/>
          <a:p>
            <a:pPr marL="0" indent="0">
              <a:buNone/>
            </a:pPr>
            <a:r>
              <a:rPr lang="el-GR" sz="2400" b="1" dirty="0" smtClean="0"/>
              <a:t>Εξηγεί</a:t>
            </a:r>
            <a:r>
              <a:rPr lang="el-GR" b="1" dirty="0" smtClean="0"/>
              <a:t>: </a:t>
            </a:r>
          </a:p>
          <a:p>
            <a:r>
              <a:rPr lang="el-GR" sz="2400" dirty="0" smtClean="0"/>
              <a:t>Γιατί συμβαίνει ένα φαινόμενο</a:t>
            </a:r>
          </a:p>
          <a:p>
            <a:r>
              <a:rPr lang="el-GR" sz="2400" dirty="0" smtClean="0"/>
              <a:t>Πώς λειτουργεί η ανθρώπινη συμπεριφορά</a:t>
            </a:r>
          </a:p>
          <a:p>
            <a:r>
              <a:rPr lang="el-GR" sz="2400" dirty="0" smtClean="0"/>
              <a:t>Πώς αλληλοεπιδρούν άτομο και περιβάλλον</a:t>
            </a:r>
          </a:p>
          <a:p>
            <a:pPr marL="0" indent="0">
              <a:buNone/>
            </a:pPr>
            <a:r>
              <a:rPr lang="el-GR" sz="2400" dirty="0"/>
              <a:t>π</a:t>
            </a:r>
            <a:r>
              <a:rPr lang="el-GR" sz="2400" dirty="0" smtClean="0"/>
              <a:t>.χ. Η συστημική θεωρία ερμηνεύει το άτομο ως μέρος ενός αλληλεξαρτώμενου συστήματος</a:t>
            </a:r>
          </a:p>
          <a:p>
            <a:pPr marL="0" indent="0">
              <a:buNone/>
            </a:pPr>
            <a:endParaRPr lang="el-GR" dirty="0"/>
          </a:p>
        </p:txBody>
      </p:sp>
      <p:sp>
        <p:nvSpPr>
          <p:cNvPr id="5" name="Θέση κειμένου 4"/>
          <p:cNvSpPr>
            <a:spLocks noGrp="1"/>
          </p:cNvSpPr>
          <p:nvPr>
            <p:ph type="body" sz="quarter" idx="3"/>
          </p:nvPr>
        </p:nvSpPr>
        <p:spPr>
          <a:xfrm>
            <a:off x="7911801" y="49242"/>
            <a:ext cx="3474720" cy="561983"/>
          </a:xfrm>
        </p:spPr>
        <p:txBody>
          <a:bodyPr/>
          <a:lstStyle/>
          <a:p>
            <a:r>
              <a:rPr lang="el-GR" sz="2800" dirty="0" smtClean="0">
                <a:solidFill>
                  <a:schemeClr val="accent1"/>
                </a:solidFill>
              </a:rPr>
              <a:t>Τεχνική</a:t>
            </a:r>
            <a:endParaRPr lang="el-GR" sz="2800" dirty="0">
              <a:solidFill>
                <a:schemeClr val="accent1"/>
              </a:solidFill>
            </a:endParaRPr>
          </a:p>
        </p:txBody>
      </p:sp>
      <p:sp>
        <p:nvSpPr>
          <p:cNvPr id="6" name="Θέση περιεχομένου 5"/>
          <p:cNvSpPr>
            <a:spLocks noGrp="1"/>
          </p:cNvSpPr>
          <p:nvPr>
            <p:ph sz="quarter" idx="4"/>
          </p:nvPr>
        </p:nvSpPr>
        <p:spPr>
          <a:xfrm>
            <a:off x="7844343" y="431322"/>
            <a:ext cx="3474720" cy="3666225"/>
          </a:xfrm>
        </p:spPr>
        <p:txBody>
          <a:bodyPr/>
          <a:lstStyle/>
          <a:p>
            <a:pPr marL="0" indent="0">
              <a:buNone/>
            </a:pPr>
            <a:r>
              <a:rPr lang="el-GR" sz="2400" b="1" dirty="0" smtClean="0"/>
              <a:t>Εφαρμόζει</a:t>
            </a:r>
            <a:r>
              <a:rPr lang="el-GR" sz="2400" dirty="0" smtClean="0"/>
              <a:t>:</a:t>
            </a:r>
          </a:p>
          <a:p>
            <a:r>
              <a:rPr lang="el-GR" sz="2400" dirty="0" smtClean="0"/>
              <a:t>Συγκεκριμένα εργαλεία</a:t>
            </a:r>
          </a:p>
          <a:p>
            <a:r>
              <a:rPr lang="el-GR" sz="2400" dirty="0" smtClean="0"/>
              <a:t>Δεξιότητες επικοινωνίας</a:t>
            </a:r>
          </a:p>
          <a:p>
            <a:r>
              <a:rPr lang="el-GR" sz="2400" dirty="0" smtClean="0"/>
              <a:t>Πρακτικές- Στρατηγικές</a:t>
            </a:r>
          </a:p>
          <a:p>
            <a:pPr marL="0" indent="0">
              <a:buNone/>
            </a:pPr>
            <a:r>
              <a:rPr lang="el-GR" dirty="0" smtClean="0"/>
              <a:t>π.χ. ενεργητική ακρόαση</a:t>
            </a:r>
          </a:p>
          <a:p>
            <a:endParaRPr lang="el-GR" dirty="0"/>
          </a:p>
        </p:txBody>
      </p:sp>
      <p:sp>
        <p:nvSpPr>
          <p:cNvPr id="7" name="TextBox 6"/>
          <p:cNvSpPr txBox="1"/>
          <p:nvPr/>
        </p:nvSpPr>
        <p:spPr>
          <a:xfrm>
            <a:off x="5934974" y="4421400"/>
            <a:ext cx="3071003" cy="523220"/>
          </a:xfrm>
          <a:prstGeom prst="rect">
            <a:avLst/>
          </a:prstGeom>
          <a:noFill/>
        </p:spPr>
        <p:txBody>
          <a:bodyPr wrap="square" rtlCol="0">
            <a:spAutoFit/>
          </a:bodyPr>
          <a:lstStyle/>
          <a:p>
            <a:pPr algn="ctr"/>
            <a:r>
              <a:rPr lang="el-GR" sz="2800" b="1" dirty="0" smtClean="0">
                <a:solidFill>
                  <a:schemeClr val="accent1"/>
                </a:solidFill>
              </a:rPr>
              <a:t>Μέθοδος</a:t>
            </a:r>
            <a:endParaRPr lang="el-GR" sz="2800" b="1" dirty="0">
              <a:solidFill>
                <a:schemeClr val="accent1"/>
              </a:solidFill>
            </a:endParaRPr>
          </a:p>
        </p:txBody>
      </p:sp>
      <p:sp>
        <p:nvSpPr>
          <p:cNvPr id="8" name="TextBox 7"/>
          <p:cNvSpPr txBox="1"/>
          <p:nvPr/>
        </p:nvSpPr>
        <p:spPr>
          <a:xfrm>
            <a:off x="3935370" y="4951562"/>
            <a:ext cx="7693037" cy="1508105"/>
          </a:xfrm>
          <a:prstGeom prst="rect">
            <a:avLst/>
          </a:prstGeom>
          <a:noFill/>
        </p:spPr>
        <p:txBody>
          <a:bodyPr wrap="square" rtlCol="0">
            <a:spAutoFit/>
          </a:bodyPr>
          <a:lstStyle/>
          <a:p>
            <a:r>
              <a:rPr lang="el-GR" sz="2400" b="1" dirty="0" smtClean="0"/>
              <a:t>Οργανώνει:</a:t>
            </a:r>
          </a:p>
          <a:p>
            <a:pPr marL="342900" indent="-342900">
              <a:buClr>
                <a:schemeClr val="accent1"/>
              </a:buClr>
              <a:buFont typeface="Arial" panose="020B0604020202020204" pitchFamily="34" charset="0"/>
              <a:buChar char="•"/>
            </a:pPr>
            <a:r>
              <a:rPr lang="el-GR" sz="2400" dirty="0" smtClean="0"/>
              <a:t>Τα στάδια παρέμβασης</a:t>
            </a:r>
          </a:p>
          <a:p>
            <a:pPr marL="342900" indent="-342900">
              <a:buClr>
                <a:schemeClr val="accent1"/>
              </a:buClr>
              <a:buFont typeface="Arial" panose="020B0604020202020204" pitchFamily="34" charset="0"/>
              <a:buChar char="•"/>
            </a:pPr>
            <a:r>
              <a:rPr lang="el-GR" sz="2400" dirty="0" smtClean="0"/>
              <a:t>Τη λογική ακολουθία ενεργειών</a:t>
            </a:r>
          </a:p>
          <a:p>
            <a:pPr>
              <a:buClr>
                <a:schemeClr val="accent1"/>
              </a:buClr>
            </a:pPr>
            <a:r>
              <a:rPr lang="el-GR" sz="2000" dirty="0"/>
              <a:t>π</a:t>
            </a:r>
            <a:r>
              <a:rPr lang="el-GR" sz="2000" dirty="0" smtClean="0"/>
              <a:t>.χ. Εκτίμηση – Σχεδιασμός – Παρέμβαση - Αξιολόγηση</a:t>
            </a:r>
            <a:endParaRPr lang="el-GR" sz="2000" dirty="0"/>
          </a:p>
        </p:txBody>
      </p:sp>
    </p:spTree>
    <p:extLst>
      <p:ext uri="{BB962C8B-B14F-4D97-AF65-F5344CB8AC3E}">
        <p14:creationId xmlns:p14="http://schemas.microsoft.com/office/powerpoint/2010/main" val="1680505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142999"/>
            <a:ext cx="3376246" cy="2708032"/>
          </a:xfrm>
        </p:spPr>
        <p:txBody>
          <a:bodyPr/>
          <a:lstStyle/>
          <a:p>
            <a:r>
              <a:rPr lang="el-GR" dirty="0" smtClean="0"/>
              <a:t>Η μεθοδολογία ως διαδικασία λήψης επαγγελματικών αποφάσεων</a:t>
            </a:r>
            <a:endParaRPr lang="el-GR" dirty="0"/>
          </a:p>
        </p:txBody>
      </p:sp>
      <p:sp>
        <p:nvSpPr>
          <p:cNvPr id="5" name="TextBox 4"/>
          <p:cNvSpPr txBox="1"/>
          <p:nvPr/>
        </p:nvSpPr>
        <p:spPr>
          <a:xfrm>
            <a:off x="3702057" y="758461"/>
            <a:ext cx="8047120" cy="5632311"/>
          </a:xfrm>
          <a:prstGeom prst="rect">
            <a:avLst/>
          </a:prstGeom>
          <a:solidFill>
            <a:schemeClr val="bg1">
              <a:lumMod val="75000"/>
            </a:schemeClr>
          </a:solidFill>
        </p:spPr>
        <p:txBody>
          <a:bodyPr wrap="square" rtlCol="0">
            <a:spAutoFit/>
          </a:bodyPr>
          <a:lstStyle/>
          <a:p>
            <a:r>
              <a:rPr lang="el-GR" sz="2400" dirty="0" smtClean="0"/>
              <a:t>Η κοινωνική εργασία δεν είναι μηχανική εφαρμογή κανόνων</a:t>
            </a:r>
          </a:p>
          <a:p>
            <a:r>
              <a:rPr lang="el-GR" sz="2400" dirty="0" smtClean="0"/>
              <a:t>Η μεθοδολογία περιλαμβάνει:</a:t>
            </a:r>
          </a:p>
          <a:p>
            <a:pPr marL="285750" indent="-285750">
              <a:buClr>
                <a:schemeClr val="accent1"/>
              </a:buClr>
              <a:buFont typeface="Wingdings" panose="05000000000000000000" pitchFamily="2" charset="2"/>
              <a:buChar char="ü"/>
            </a:pPr>
            <a:r>
              <a:rPr lang="el-GR" sz="2400" dirty="0" smtClean="0"/>
              <a:t>Κριτική Σκέψη</a:t>
            </a:r>
          </a:p>
          <a:p>
            <a:pPr marL="285750" indent="-285750">
              <a:buClr>
                <a:schemeClr val="accent1"/>
              </a:buClr>
              <a:buFont typeface="Wingdings" panose="05000000000000000000" pitchFamily="2" charset="2"/>
              <a:buChar char="ü"/>
            </a:pPr>
            <a:r>
              <a:rPr lang="el-GR" sz="2400" dirty="0" smtClean="0"/>
              <a:t>Εκτίμηση Κινδύνου</a:t>
            </a:r>
          </a:p>
          <a:p>
            <a:pPr marL="285750" indent="-285750">
              <a:buClr>
                <a:schemeClr val="accent1"/>
              </a:buClr>
              <a:buFont typeface="Wingdings" panose="05000000000000000000" pitchFamily="2" charset="2"/>
              <a:buChar char="ü"/>
            </a:pPr>
            <a:r>
              <a:rPr lang="el-GR" sz="2400" dirty="0" smtClean="0"/>
              <a:t>Στάθμιση Ηθικών Διλημμάτων</a:t>
            </a:r>
          </a:p>
          <a:p>
            <a:pPr marL="285750" indent="-285750">
              <a:buClr>
                <a:schemeClr val="accent1"/>
              </a:buClr>
              <a:buFont typeface="Wingdings" panose="05000000000000000000" pitchFamily="2" charset="2"/>
              <a:buChar char="ü"/>
            </a:pPr>
            <a:r>
              <a:rPr lang="el-GR" sz="2400" dirty="0" err="1" smtClean="0"/>
              <a:t>Αναστοχασμό</a:t>
            </a:r>
            <a:endParaRPr lang="el-GR" sz="2400" dirty="0" smtClean="0"/>
          </a:p>
          <a:p>
            <a:pPr marL="285750" indent="-285750">
              <a:buClr>
                <a:schemeClr val="accent1"/>
              </a:buClr>
              <a:buFont typeface="Wingdings" panose="05000000000000000000" pitchFamily="2" charset="2"/>
              <a:buChar char="ü"/>
            </a:pPr>
            <a:r>
              <a:rPr lang="el-GR" sz="2400" dirty="0" smtClean="0"/>
              <a:t>Προσαρμογή σε δυναμικά περιβάλλοντα</a:t>
            </a:r>
          </a:p>
          <a:p>
            <a:pPr marL="285750" indent="-285750">
              <a:buClr>
                <a:schemeClr val="accent1"/>
              </a:buClr>
              <a:buFont typeface="Wingdings" panose="05000000000000000000" pitchFamily="2" charset="2"/>
              <a:buChar char="ü"/>
            </a:pPr>
            <a:endParaRPr lang="el-GR" sz="2400" dirty="0"/>
          </a:p>
          <a:p>
            <a:pPr>
              <a:buClr>
                <a:schemeClr val="accent1"/>
              </a:buClr>
            </a:pPr>
            <a:r>
              <a:rPr lang="el-GR" sz="2400" dirty="0" smtClean="0"/>
              <a:t>Ο/Η κοινωνικός/ή λειτουργός καλείται να απαντήσει:</a:t>
            </a:r>
          </a:p>
          <a:p>
            <a:pPr marL="285750" indent="-285750">
              <a:buClr>
                <a:schemeClr val="accent1"/>
              </a:buClr>
              <a:buFont typeface="Wingdings" panose="05000000000000000000" pitchFamily="2" charset="2"/>
              <a:buChar char="ü"/>
            </a:pPr>
            <a:r>
              <a:rPr lang="el-GR" sz="2400" dirty="0" smtClean="0"/>
              <a:t>Τι συμβαίνει;</a:t>
            </a:r>
          </a:p>
          <a:p>
            <a:pPr marL="285750" indent="-285750">
              <a:buClr>
                <a:schemeClr val="accent1"/>
              </a:buClr>
              <a:buFont typeface="Wingdings" panose="05000000000000000000" pitchFamily="2" charset="2"/>
              <a:buChar char="ü"/>
            </a:pPr>
            <a:r>
              <a:rPr lang="el-GR" sz="2400" dirty="0" smtClean="0"/>
              <a:t>Γιατί συμβαίνει;</a:t>
            </a:r>
          </a:p>
          <a:p>
            <a:pPr marL="285750" indent="-285750">
              <a:buClr>
                <a:schemeClr val="accent1"/>
              </a:buClr>
              <a:buFont typeface="Wingdings" panose="05000000000000000000" pitchFamily="2" charset="2"/>
              <a:buChar char="ü"/>
            </a:pPr>
            <a:r>
              <a:rPr lang="el-GR" sz="2400" dirty="0" smtClean="0"/>
              <a:t>Ποιος/α επηρεάζεται;</a:t>
            </a:r>
          </a:p>
          <a:p>
            <a:pPr marL="285750" indent="-285750">
              <a:buClr>
                <a:schemeClr val="accent1"/>
              </a:buClr>
              <a:buFont typeface="Wingdings" panose="05000000000000000000" pitchFamily="2" charset="2"/>
              <a:buChar char="ü"/>
            </a:pPr>
            <a:r>
              <a:rPr lang="el-GR" sz="2400" dirty="0" smtClean="0"/>
              <a:t>Ποιοι πόροι υπάρχουν;</a:t>
            </a:r>
          </a:p>
          <a:p>
            <a:pPr marL="285750" indent="-285750">
              <a:buClr>
                <a:schemeClr val="accent1"/>
              </a:buClr>
              <a:buFont typeface="Wingdings" panose="05000000000000000000" pitchFamily="2" charset="2"/>
              <a:buChar char="ü"/>
            </a:pPr>
            <a:r>
              <a:rPr lang="el-GR" sz="2400" dirty="0" smtClean="0"/>
              <a:t>Ποια παρέμβαση είναι κατάλληλη;</a:t>
            </a:r>
          </a:p>
          <a:p>
            <a:pPr marL="285750" indent="-285750">
              <a:buClr>
                <a:schemeClr val="accent1"/>
              </a:buClr>
              <a:buFont typeface="Wingdings" panose="05000000000000000000" pitchFamily="2" charset="2"/>
              <a:buChar char="ü"/>
            </a:pPr>
            <a:r>
              <a:rPr lang="el-GR" sz="2400" dirty="0" smtClean="0"/>
              <a:t>Ποιες συνέπειες θα έχει;</a:t>
            </a:r>
            <a:endParaRPr lang="el-GR" sz="2400" dirty="0"/>
          </a:p>
        </p:txBody>
      </p:sp>
    </p:spTree>
    <p:extLst>
      <p:ext uri="{BB962C8B-B14F-4D97-AF65-F5344CB8AC3E}">
        <p14:creationId xmlns:p14="http://schemas.microsoft.com/office/powerpoint/2010/main" val="435755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65C5478-D56E-499F-5788-18735741ADC2}"/>
              </a:ext>
            </a:extLst>
          </p:cNvPr>
          <p:cNvSpPr>
            <a:spLocks noGrp="1"/>
          </p:cNvSpPr>
          <p:nvPr>
            <p:ph type="title"/>
          </p:nvPr>
        </p:nvSpPr>
        <p:spPr/>
        <p:txBody>
          <a:bodyPr/>
          <a:lstStyle/>
          <a:p>
            <a:r>
              <a:rPr lang="el-GR">
                <a:latin typeface="Cambria" panose="02040503050406030204" pitchFamily="18" charset="0"/>
              </a:rPr>
              <a:t>Γενική κοινωνική εργασία</a:t>
            </a:r>
            <a:endParaRPr lang="el-GR" dirty="0">
              <a:latin typeface="Cambria" panose="02040503050406030204" pitchFamily="18" charset="0"/>
            </a:endParaRPr>
          </a:p>
        </p:txBody>
      </p:sp>
      <p:graphicFrame>
        <p:nvGraphicFramePr>
          <p:cNvPr id="5" name="Θέση περιεχομένου 2">
            <a:extLst>
              <a:ext uri="{FF2B5EF4-FFF2-40B4-BE49-F238E27FC236}">
                <a16:creationId xmlns="" xmlns:a16="http://schemas.microsoft.com/office/drawing/2014/main" id="{192D344F-D55B-B9AF-2346-0E54FBF05A39}"/>
              </a:ext>
            </a:extLst>
          </p:cNvPr>
          <p:cNvGraphicFramePr>
            <a:graphicFrameLocks noGrp="1"/>
          </p:cNvGraphicFramePr>
          <p:nvPr>
            <p:ph idx="1"/>
            <p:extLst>
              <p:ext uri="{D42A27DB-BD31-4B8C-83A1-F6EECF244321}">
                <p14:modId xmlns:p14="http://schemas.microsoft.com/office/powerpoint/2010/main" val="3803174427"/>
              </p:ext>
            </p:extLst>
          </p:nvPr>
        </p:nvGraphicFramePr>
        <p:xfrm>
          <a:off x="3670484" y="837603"/>
          <a:ext cx="8268597" cy="55366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599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8">
            <a:extLst>
              <a:ext uri="{FF2B5EF4-FFF2-40B4-BE49-F238E27FC236}">
                <a16:creationId xmlns="" xmlns:a16="http://schemas.microsoft.com/office/drawing/2014/main" id="{CDF7C9B3-01BE-4D46-ACA2-312DFE36A1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762000"/>
            <a:ext cx="3443591" cy="534003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 xmlns:a16="http://schemas.microsoft.com/office/drawing/2014/main" id="{DE1C6E14-10BD-1127-8F8F-2DF39302988C}"/>
              </a:ext>
            </a:extLst>
          </p:cNvPr>
          <p:cNvSpPr>
            <a:spLocks noGrp="1"/>
          </p:cNvSpPr>
          <p:nvPr>
            <p:ph type="title"/>
          </p:nvPr>
        </p:nvSpPr>
        <p:spPr>
          <a:xfrm>
            <a:off x="252919" y="1123837"/>
            <a:ext cx="2947482" cy="4601183"/>
          </a:xfrm>
        </p:spPr>
        <p:txBody>
          <a:bodyPr>
            <a:normAutofit/>
          </a:bodyPr>
          <a:lstStyle/>
          <a:p>
            <a:r>
              <a:rPr lang="el-GR" sz="3300">
                <a:solidFill>
                  <a:schemeClr val="bg1"/>
                </a:solidFill>
              </a:rPr>
              <a:t>Βασικά χαρακτηριστικά της γενικής κοινωνικής εργασίας</a:t>
            </a:r>
          </a:p>
        </p:txBody>
      </p:sp>
      <p:graphicFrame>
        <p:nvGraphicFramePr>
          <p:cNvPr id="5" name="Θέση περιεχομένου 2">
            <a:extLst>
              <a:ext uri="{FF2B5EF4-FFF2-40B4-BE49-F238E27FC236}">
                <a16:creationId xmlns="" xmlns:a16="http://schemas.microsoft.com/office/drawing/2014/main" id="{9A732103-4A62-FAB2-43A9-9965E005C75E}"/>
              </a:ext>
            </a:extLst>
          </p:cNvPr>
          <p:cNvGraphicFramePr>
            <a:graphicFrameLocks noGrp="1"/>
          </p:cNvGraphicFramePr>
          <p:nvPr>
            <p:ph idx="1"/>
            <p:extLst>
              <p:ext uri="{D42A27DB-BD31-4B8C-83A1-F6EECF244321}">
                <p14:modId xmlns:p14="http://schemas.microsoft.com/office/powerpoint/2010/main" val="3563254312"/>
              </p:ext>
            </p:extLst>
          </p:nvPr>
        </p:nvGraphicFramePr>
        <p:xfrm>
          <a:off x="4059935" y="758952"/>
          <a:ext cx="7104549" cy="53309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8824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A652E5D6-E378-4614-BCBD-8663DD15B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 xmlns:a16="http://schemas.microsoft.com/office/drawing/2014/main" id="{3A287AC3-AACF-4ADB-9F73-125E714D93C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80993" y="4367639"/>
            <a:ext cx="11430014" cy="1852186"/>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a:lstStyle/>
          <a:p>
            <a:endParaRPr lang="el-GR"/>
          </a:p>
        </p:txBody>
      </p:sp>
      <p:sp>
        <p:nvSpPr>
          <p:cNvPr id="2" name="Τίτλος 1">
            <a:extLst>
              <a:ext uri="{FF2B5EF4-FFF2-40B4-BE49-F238E27FC236}">
                <a16:creationId xmlns="" xmlns:a16="http://schemas.microsoft.com/office/drawing/2014/main" id="{39489DA3-157A-CB9A-E261-43890CB396B2}"/>
              </a:ext>
            </a:extLst>
          </p:cNvPr>
          <p:cNvSpPr>
            <a:spLocks noGrp="1"/>
          </p:cNvSpPr>
          <p:nvPr>
            <p:ph type="title"/>
          </p:nvPr>
        </p:nvSpPr>
        <p:spPr>
          <a:xfrm>
            <a:off x="556098" y="4614722"/>
            <a:ext cx="11079804" cy="1358020"/>
          </a:xfrm>
        </p:spPr>
        <p:txBody>
          <a:bodyPr anchor="ctr">
            <a:normAutofit/>
          </a:bodyPr>
          <a:lstStyle/>
          <a:p>
            <a:pPr algn="ctr"/>
            <a:r>
              <a:rPr lang="el-GR" sz="4400" dirty="0">
                <a:solidFill>
                  <a:schemeClr val="bg1"/>
                </a:solidFill>
                <a:latin typeface="Cambria" panose="02040503050406030204" pitchFamily="18" charset="0"/>
              </a:rPr>
              <a:t>Ο ρόλος του κοινωνικού λειτουργού</a:t>
            </a:r>
          </a:p>
        </p:txBody>
      </p:sp>
      <p:graphicFrame>
        <p:nvGraphicFramePr>
          <p:cNvPr id="7" name="Θέση περιεχομένου 2">
            <a:extLst>
              <a:ext uri="{FF2B5EF4-FFF2-40B4-BE49-F238E27FC236}">
                <a16:creationId xmlns="" xmlns:a16="http://schemas.microsoft.com/office/drawing/2014/main" id="{802C283C-44AC-3632-4068-93856B764DE0}"/>
              </a:ext>
            </a:extLst>
          </p:cNvPr>
          <p:cNvGraphicFramePr>
            <a:graphicFrameLocks noGrp="1"/>
          </p:cNvGraphicFramePr>
          <p:nvPr>
            <p:ph idx="1"/>
            <p:extLst>
              <p:ext uri="{D42A27DB-BD31-4B8C-83A1-F6EECF244321}">
                <p14:modId xmlns:p14="http://schemas.microsoft.com/office/powerpoint/2010/main" val="1241191305"/>
              </p:ext>
            </p:extLst>
          </p:nvPr>
        </p:nvGraphicFramePr>
        <p:xfrm>
          <a:off x="380993" y="212035"/>
          <a:ext cx="11430014" cy="4015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0574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6326" y="146650"/>
            <a:ext cx="9385538" cy="95410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l-GR" sz="28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Cambria" panose="02040503050406030204" pitchFamily="18" charset="0"/>
                <a:ea typeface="Cambria" panose="02040503050406030204" pitchFamily="18" charset="0"/>
              </a:rPr>
              <a:t>Τα χαρακτηριστικά και η δυναμική της επαγγελματικής σχέσης</a:t>
            </a:r>
            <a:endParaRPr lang="el-GR"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Cambria" panose="02040503050406030204" pitchFamily="18" charset="0"/>
              <a:ea typeface="Cambria" panose="02040503050406030204" pitchFamily="18" charset="0"/>
            </a:endParaRPr>
          </a:p>
        </p:txBody>
      </p:sp>
      <p:sp>
        <p:nvSpPr>
          <p:cNvPr id="3" name="TextBox 2"/>
          <p:cNvSpPr txBox="1"/>
          <p:nvPr/>
        </p:nvSpPr>
        <p:spPr>
          <a:xfrm>
            <a:off x="552091" y="1406106"/>
            <a:ext cx="11447252" cy="830997"/>
          </a:xfrm>
          <a:prstGeom prst="rect">
            <a:avLst/>
          </a:prstGeom>
          <a:noFill/>
        </p:spPr>
        <p:txBody>
          <a:bodyPr wrap="square" rtlCol="0">
            <a:spAutoFit/>
          </a:bodyPr>
          <a:lstStyle/>
          <a:p>
            <a:r>
              <a:rPr lang="el-GR" sz="2400" dirty="0" smtClean="0">
                <a:latin typeface="Cambria" panose="02040503050406030204" pitchFamily="18" charset="0"/>
                <a:ea typeface="Cambria" panose="02040503050406030204" pitchFamily="18" charset="0"/>
              </a:rPr>
              <a:t>Η σχέση του κοινωνικού λειτουργού με το εξυπηρετούμενο άτομο για να είναι καλή και αποτελεσματική θα πρέπει να οριοθετηθεί.</a:t>
            </a:r>
            <a:endParaRPr lang="el-GR" sz="2400" dirty="0">
              <a:latin typeface="Cambria" panose="02040503050406030204" pitchFamily="18" charset="0"/>
              <a:ea typeface="Cambria" panose="02040503050406030204" pitchFamily="18" charset="0"/>
            </a:endParaRPr>
          </a:p>
        </p:txBody>
      </p:sp>
      <p:graphicFrame>
        <p:nvGraphicFramePr>
          <p:cNvPr id="4" name="Διάγραμμα 3"/>
          <p:cNvGraphicFramePr/>
          <p:nvPr>
            <p:extLst>
              <p:ext uri="{D42A27DB-BD31-4B8C-83A1-F6EECF244321}">
                <p14:modId xmlns:p14="http://schemas.microsoft.com/office/powerpoint/2010/main" val="1860988903"/>
              </p:ext>
            </p:extLst>
          </p:nvPr>
        </p:nvGraphicFramePr>
        <p:xfrm>
          <a:off x="1388851" y="2426883"/>
          <a:ext cx="9023232" cy="4206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4466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907260E-582B-4011-C190-B97C878CCF0A}"/>
              </a:ext>
            </a:extLst>
          </p:cNvPr>
          <p:cNvSpPr>
            <a:spLocks noGrp="1"/>
          </p:cNvSpPr>
          <p:nvPr>
            <p:ph type="title"/>
          </p:nvPr>
        </p:nvSpPr>
        <p:spPr/>
        <p:txBody>
          <a:bodyPr>
            <a:normAutofit/>
          </a:bodyPr>
          <a:lstStyle/>
          <a:p>
            <a:r>
              <a:rPr lang="el-GR" sz="3200" dirty="0"/>
              <a:t>Μαθησιακοί Στόχοι του μαθήματος </a:t>
            </a:r>
          </a:p>
        </p:txBody>
      </p:sp>
      <p:sp>
        <p:nvSpPr>
          <p:cNvPr id="3" name="Θέση περιεχομένου 2">
            <a:extLst>
              <a:ext uri="{FF2B5EF4-FFF2-40B4-BE49-F238E27FC236}">
                <a16:creationId xmlns="" xmlns:a16="http://schemas.microsoft.com/office/drawing/2014/main" id="{921F0A5B-557D-25A5-F38A-7F5BD7E32FEC}"/>
              </a:ext>
            </a:extLst>
          </p:cNvPr>
          <p:cNvSpPr>
            <a:spLocks noGrp="1"/>
          </p:cNvSpPr>
          <p:nvPr>
            <p:ph idx="1"/>
          </p:nvPr>
        </p:nvSpPr>
        <p:spPr>
          <a:xfrm>
            <a:off x="3904437" y="1157428"/>
            <a:ext cx="7315200" cy="5120640"/>
          </a:xfrm>
        </p:spPr>
        <p:txBody>
          <a:bodyPr>
            <a:noAutofit/>
          </a:bodyPr>
          <a:lstStyle/>
          <a:p>
            <a:pPr marL="0" indent="0" algn="ctr">
              <a:buNone/>
            </a:pPr>
            <a:r>
              <a:rPr lang="el-GR" sz="2400" dirty="0">
                <a:solidFill>
                  <a:schemeClr val="tx1"/>
                </a:solidFill>
                <a:latin typeface="Cambria" panose="02040503050406030204" pitchFamily="18" charset="0"/>
              </a:rPr>
              <a:t>Μετά την ολοκλήρωση της εκπαιδευτικής διαδικασίας οι φοιτητές/</a:t>
            </a:r>
            <a:r>
              <a:rPr lang="el-GR" sz="2400" dirty="0" err="1">
                <a:solidFill>
                  <a:schemeClr val="tx1"/>
                </a:solidFill>
                <a:latin typeface="Cambria" panose="02040503050406030204" pitchFamily="18" charset="0"/>
              </a:rPr>
              <a:t>τριες</a:t>
            </a:r>
            <a:r>
              <a:rPr lang="el-GR" sz="2400" dirty="0">
                <a:solidFill>
                  <a:schemeClr val="tx1"/>
                </a:solidFill>
                <a:latin typeface="Cambria" panose="02040503050406030204" pitchFamily="18" charset="0"/>
              </a:rPr>
              <a:t> θα είναι σε θέση:</a:t>
            </a:r>
          </a:p>
          <a:p>
            <a:pPr marL="0" indent="0" algn="ctr">
              <a:buNone/>
            </a:pPr>
            <a:endParaRPr lang="el-GR" sz="2400" dirty="0">
              <a:solidFill>
                <a:schemeClr val="tx1"/>
              </a:solidFill>
              <a:latin typeface="Cambria" panose="02040503050406030204" pitchFamily="18" charset="0"/>
            </a:endParaRPr>
          </a:p>
          <a:p>
            <a:pPr marL="457200" indent="-457200">
              <a:buClr>
                <a:schemeClr val="tx1"/>
              </a:buClr>
              <a:buFont typeface="+mj-lt"/>
              <a:buAutoNum type="arabicPeriod"/>
            </a:pPr>
            <a:r>
              <a:rPr lang="el-GR" sz="2400" dirty="0">
                <a:solidFill>
                  <a:schemeClr val="tx1"/>
                </a:solidFill>
                <a:latin typeface="Cambria" panose="02040503050406030204" pitchFamily="18" charset="0"/>
              </a:rPr>
              <a:t>Να γνωρίζουν τις πιο σημαντικές θεωρίες και μεθόδους της κοινωνικής εργασίας. </a:t>
            </a:r>
          </a:p>
          <a:p>
            <a:pPr marL="457200" indent="-457200">
              <a:buClr>
                <a:schemeClr val="tx1"/>
              </a:buClr>
              <a:buFont typeface="+mj-lt"/>
              <a:buAutoNum type="arabicPeriod"/>
            </a:pPr>
            <a:r>
              <a:rPr lang="el-GR" sz="2400" dirty="0">
                <a:solidFill>
                  <a:schemeClr val="tx1"/>
                </a:solidFill>
                <a:latin typeface="Cambria" panose="02040503050406030204" pitchFamily="18" charset="0"/>
              </a:rPr>
              <a:t>Να αποκτήσουν δεξιότητες παρέμβασης σε ποικίλα πλαίσια κοινωνικής εργασίας</a:t>
            </a:r>
          </a:p>
          <a:p>
            <a:pPr marL="457200" indent="-457200">
              <a:buClr>
                <a:schemeClr val="tx1"/>
              </a:buClr>
              <a:buFont typeface="+mj-lt"/>
              <a:buAutoNum type="arabicPeriod"/>
            </a:pPr>
            <a:r>
              <a:rPr lang="el-GR" sz="2400" dirty="0">
                <a:solidFill>
                  <a:schemeClr val="tx1"/>
                </a:solidFill>
                <a:latin typeface="Cambria" panose="02040503050406030204" pitchFamily="18" charset="0"/>
              </a:rPr>
              <a:t>Να αναπτύξουν δεξιότητες διεξαγωγής της συνέντευξης για τη λήψη κοινωνικού ιστορικού και διαγνωστικής εκτίμησης</a:t>
            </a:r>
          </a:p>
          <a:p>
            <a:pPr marL="457200" indent="-457200">
              <a:buClr>
                <a:schemeClr val="tx1"/>
              </a:buClr>
              <a:buFont typeface="+mj-lt"/>
              <a:buAutoNum type="arabicPeriod"/>
            </a:pPr>
            <a:r>
              <a:rPr lang="el-GR" sz="2400" dirty="0">
                <a:solidFill>
                  <a:schemeClr val="tx1"/>
                </a:solidFill>
                <a:latin typeface="Cambria" panose="02040503050406030204" pitchFamily="18" charset="0"/>
              </a:rPr>
              <a:t>Να κατανοούν τους ποικίλους ρόλους που αναλαμβάνουν οι κοινωνικοί λειτουργοί στις διάφορες κοινωνικές υπηρεσίες</a:t>
            </a:r>
          </a:p>
          <a:p>
            <a:pPr marL="457200" indent="-457200">
              <a:buClr>
                <a:schemeClr val="tx1"/>
              </a:buClr>
              <a:buFont typeface="+mj-lt"/>
              <a:buAutoNum type="arabicPeriod"/>
            </a:pPr>
            <a:r>
              <a:rPr lang="el-GR" sz="2400" dirty="0">
                <a:solidFill>
                  <a:schemeClr val="tx1"/>
                </a:solidFill>
                <a:latin typeface="Cambria" panose="02040503050406030204" pitchFamily="18" charset="0"/>
              </a:rPr>
              <a:t>Να κατανοούν τα χαρακτηριστικά και τη δυναμική της επαγγελματικής σχέσης</a:t>
            </a:r>
          </a:p>
          <a:p>
            <a:pPr marL="0" indent="0">
              <a:buNone/>
            </a:pPr>
            <a:endParaRPr lang="el-GR" sz="2400" dirty="0">
              <a:latin typeface="Cambria" panose="02040503050406030204" pitchFamily="18" charset="0"/>
            </a:endParaRPr>
          </a:p>
          <a:p>
            <a:endParaRPr lang="el-GR" sz="2400" dirty="0">
              <a:latin typeface="Cambria" panose="02040503050406030204" pitchFamily="18" charset="0"/>
            </a:endParaRPr>
          </a:p>
        </p:txBody>
      </p:sp>
    </p:spTree>
    <p:extLst>
      <p:ext uri="{BB962C8B-B14F-4D97-AF65-F5344CB8AC3E}">
        <p14:creationId xmlns:p14="http://schemas.microsoft.com/office/powerpoint/2010/main" val="3527103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gradFill>
            <a:gsLst>
              <a:gs pos="36646">
                <a:srgbClr val="64DBE8"/>
              </a:gs>
              <a:gs pos="100000">
                <a:srgbClr val="30CCDC"/>
              </a:gs>
            </a:gsLst>
          </a:gradFill>
        </p:spPr>
        <p:style>
          <a:lnRef idx="1">
            <a:schemeClr val="accent1"/>
          </a:lnRef>
          <a:fillRef idx="3">
            <a:schemeClr val="accent1"/>
          </a:fillRef>
          <a:effectRef idx="2">
            <a:schemeClr val="accent1"/>
          </a:effectRef>
          <a:fontRef idx="minor">
            <a:schemeClr val="lt1"/>
          </a:fontRef>
        </p:style>
        <p:txBody>
          <a:bodyPr>
            <a:normAutofit/>
          </a:bodyPr>
          <a:lstStyle/>
          <a:p>
            <a:r>
              <a:rPr lang="el-GR" sz="4000" dirty="0" smtClean="0">
                <a:latin typeface="Cambria" panose="02040503050406030204" pitchFamily="18" charset="0"/>
                <a:ea typeface="Cambria" panose="02040503050406030204" pitchFamily="18" charset="0"/>
              </a:rPr>
              <a:t>Αρχές που διέπουν την επαγγελματική σχέση</a:t>
            </a:r>
            <a:endParaRPr lang="el-GR" sz="4000" dirty="0">
              <a:latin typeface="Cambria" panose="02040503050406030204" pitchFamily="18" charset="0"/>
              <a:ea typeface="Cambria" panose="02040503050406030204" pitchFamily="18" charset="0"/>
            </a:endParaRPr>
          </a:p>
        </p:txBody>
      </p:sp>
      <p:sp>
        <p:nvSpPr>
          <p:cNvPr id="3" name="Θέση περιεχομένου 2"/>
          <p:cNvSpPr>
            <a:spLocks noGrp="1"/>
          </p:cNvSpPr>
          <p:nvPr>
            <p:ph sz="half" idx="1"/>
          </p:nvPr>
        </p:nvSpPr>
        <p:spPr>
          <a:xfrm>
            <a:off x="2509837" y="1818795"/>
            <a:ext cx="7172325" cy="4351338"/>
          </a:xfrm>
        </p:spPr>
        <p:style>
          <a:lnRef idx="2">
            <a:schemeClr val="accent1"/>
          </a:lnRef>
          <a:fillRef idx="1">
            <a:schemeClr val="lt1"/>
          </a:fillRef>
          <a:effectRef idx="0">
            <a:schemeClr val="accent1"/>
          </a:effectRef>
          <a:fontRef idx="minor">
            <a:schemeClr val="dk1"/>
          </a:fontRef>
        </p:style>
        <p:txBody>
          <a:bodyPr/>
          <a:lstStyle/>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Εξατομίκευση</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Σκόπιμη έκφραση συναισθημάτων</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Ελεγχόμενη συναισθηματική εμπλοκή</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Παραδοχή</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Μη κριτική στάση</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Αυτοδιάθεση </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Εχεμύθεια </a:t>
            </a:r>
            <a:endParaRPr lang="el-GR"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921705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Cambria" panose="02040503050406030204" pitchFamily="18" charset="0"/>
                <a:ea typeface="Cambria" panose="02040503050406030204" pitchFamily="18" charset="0"/>
              </a:rPr>
              <a:t>Εξατομίκευση</a:t>
            </a:r>
            <a:r>
              <a:rPr lang="el-GR" dirty="0" smtClean="0"/>
              <a:t>	</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latin typeface="Cambria" panose="02040503050406030204" pitchFamily="18" charset="0"/>
                <a:ea typeface="Cambria" panose="02040503050406030204" pitchFamily="18" charset="0"/>
              </a:rPr>
              <a:t>Είναι η αναγνώριση &amp; η κατανόηση της μοναδικότητας του ατόμου και η χρήση εξειδικευμένων αρχών και μεθόδων της Κ.Ε. με σκοπό τη βελτίωση της προσαρμοστικότητάς του. </a:t>
            </a:r>
          </a:p>
          <a:p>
            <a:pPr algn="just"/>
            <a:r>
              <a:rPr lang="el-GR" sz="2400" dirty="0" smtClean="0">
                <a:latin typeface="Cambria" panose="02040503050406030204" pitchFamily="18" charset="0"/>
                <a:ea typeface="Cambria" panose="02040503050406030204" pitchFamily="18" charset="0"/>
              </a:rPr>
              <a:t>Βασίζεται στο δικαίωμα του ανθρώπου να γίνεται αποδεκτός από το κοινωνικό σύνολο ως ξεχωριστό πρόσωπο με τις δικές του διαφορές και ιδιαιτερότητες. </a:t>
            </a:r>
            <a:endParaRPr lang="el-GR"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328985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2919" y="1123837"/>
            <a:ext cx="3071306" cy="4601183"/>
          </a:xfrm>
        </p:spPr>
        <p:txBody>
          <a:bodyPr/>
          <a:lstStyle/>
          <a:p>
            <a:r>
              <a:rPr lang="el-GR" sz="3200" dirty="0" smtClean="0">
                <a:latin typeface="Cambria" panose="02040503050406030204" pitchFamily="18" charset="0"/>
                <a:ea typeface="Cambria" panose="02040503050406030204" pitchFamily="18" charset="0"/>
              </a:rPr>
              <a:t>Σκόπιμη έκφραση συναισθημάτων από τον εξυπηρετούμενο</a:t>
            </a:r>
            <a:r>
              <a:rPr lang="el-GR" dirty="0" smtClean="0"/>
              <a:t>	</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latin typeface="Cambria" panose="02040503050406030204" pitchFamily="18" charset="0"/>
                <a:ea typeface="Cambria" panose="02040503050406030204" pitchFamily="18" charset="0"/>
              </a:rPr>
              <a:t>Είναι η αναγνώριση της ανάγκης του ατόμου για ελεύθερη έκφραση των συναισθημάτων του και ιδιαίτερα των αρνητικών. </a:t>
            </a:r>
          </a:p>
          <a:p>
            <a:pPr algn="just"/>
            <a:r>
              <a:rPr lang="el-GR" sz="2400" dirty="0" smtClean="0">
                <a:latin typeface="Cambria" panose="02040503050406030204" pitchFamily="18" charset="0"/>
                <a:ea typeface="Cambria" panose="02040503050406030204" pitchFamily="18" charset="0"/>
              </a:rPr>
              <a:t>Ο/Η Κ.Λ. ακούει με προσοχή, χωρίς να αποθαρρύνει, ούτε να κατακρίνει το άτομο στην έκφραση αυτών των συναισθημάτων. </a:t>
            </a:r>
            <a:endParaRPr lang="el-GR"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184246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gradFill>
            <a:gsLst>
              <a:gs pos="36646">
                <a:srgbClr val="64DBE8"/>
              </a:gs>
              <a:gs pos="100000">
                <a:srgbClr val="30CCDC"/>
              </a:gs>
            </a:gsLst>
          </a:gradFill>
        </p:spPr>
        <p:style>
          <a:lnRef idx="1">
            <a:schemeClr val="accent1"/>
          </a:lnRef>
          <a:fillRef idx="3">
            <a:schemeClr val="accent1"/>
          </a:fillRef>
          <a:effectRef idx="2">
            <a:schemeClr val="accent1"/>
          </a:effectRef>
          <a:fontRef idx="minor">
            <a:schemeClr val="lt1"/>
          </a:fontRef>
        </p:style>
        <p:txBody>
          <a:bodyPr>
            <a:normAutofit/>
          </a:bodyPr>
          <a:lstStyle/>
          <a:p>
            <a:r>
              <a:rPr lang="el-GR" sz="2800" dirty="0" smtClean="0">
                <a:latin typeface="Cambria" panose="02040503050406030204" pitchFamily="18" charset="0"/>
                <a:ea typeface="Cambria" panose="02040503050406030204" pitchFamily="18" charset="0"/>
              </a:rPr>
              <a:t>Ο/Η Κ.Λ. προκαλεί το άτομο να εκφράσει τα συναισθήματά του επιδιώκοντας: </a:t>
            </a:r>
            <a:endParaRPr lang="el-GR" sz="2800" dirty="0">
              <a:latin typeface="Cambria" panose="02040503050406030204" pitchFamily="18" charset="0"/>
              <a:ea typeface="Cambria" panose="02040503050406030204" pitchFamily="18" charset="0"/>
            </a:endParaRPr>
          </a:p>
        </p:txBody>
      </p:sp>
      <p:sp>
        <p:nvSpPr>
          <p:cNvPr id="3" name="Θέση περιεχομένου 2"/>
          <p:cNvSpPr>
            <a:spLocks noGrp="1"/>
          </p:cNvSpPr>
          <p:nvPr>
            <p:ph sz="half" idx="1"/>
          </p:nvPr>
        </p:nvSpPr>
        <p:spPr>
          <a:xfrm>
            <a:off x="1371601" y="1818794"/>
            <a:ext cx="9582150" cy="4582005"/>
          </a:xfrm>
        </p:spPr>
        <p:style>
          <a:lnRef idx="2">
            <a:schemeClr val="accent1"/>
          </a:lnRef>
          <a:fillRef idx="1">
            <a:schemeClr val="lt1"/>
          </a:fillRef>
          <a:effectRef idx="0">
            <a:schemeClr val="accent1"/>
          </a:effectRef>
          <a:fontRef idx="minor">
            <a:schemeClr val="dk1"/>
          </a:fontRef>
        </p:style>
        <p:txBody>
          <a:bodyPr>
            <a:normAutofit/>
          </a:bodyPr>
          <a:lstStyle/>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Ανακούφιση από εντάσεις και άγχος.</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Κατανόηση από τον ΚΛ του πραγματικού προβλήματος.</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Προσεκτική ακρόαση του ατόμου, η οποία συμβάλλει στην υποστήριξή του.</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Εκ φόρτιση των αρνητικών του συναισθημάτων σε υποστηρικτική και δοτική ατμόσφαιρα.</a:t>
            </a:r>
          </a:p>
          <a:p>
            <a:pPr marL="514350" indent="-514350">
              <a:buClr>
                <a:srgbClr val="30CCDC"/>
              </a:buClr>
              <a:buFont typeface="+mj-lt"/>
              <a:buAutoNum type="arabicParenR"/>
            </a:pPr>
            <a:r>
              <a:rPr lang="el-GR" dirty="0" smtClean="0">
                <a:latin typeface="Cambria" panose="02040503050406030204" pitchFamily="18" charset="0"/>
                <a:ea typeface="Cambria" panose="02040503050406030204" pitchFamily="18" charset="0"/>
              </a:rPr>
              <a:t>Εμβάθυνση της επαγγελματικής σχέσης ΚΛ και ατόμου.</a:t>
            </a:r>
          </a:p>
        </p:txBody>
      </p:sp>
    </p:spTree>
    <p:extLst>
      <p:ext uri="{BB962C8B-B14F-4D97-AF65-F5344CB8AC3E}">
        <p14:creationId xmlns:p14="http://schemas.microsoft.com/office/powerpoint/2010/main" val="4662607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2919" y="1123837"/>
            <a:ext cx="3071306" cy="4601183"/>
          </a:xfrm>
        </p:spPr>
        <p:txBody>
          <a:bodyPr/>
          <a:lstStyle/>
          <a:p>
            <a:r>
              <a:rPr lang="el-GR" sz="3200" dirty="0" smtClean="0">
                <a:latin typeface="Cambria" panose="02040503050406030204" pitchFamily="18" charset="0"/>
                <a:ea typeface="Cambria" panose="02040503050406030204" pitchFamily="18" charset="0"/>
              </a:rPr>
              <a:t>Ελεγχόμενη συναισθηματική εμπλοκή από τον/την Κ.Λ. </a:t>
            </a:r>
            <a:r>
              <a:rPr lang="el-GR" dirty="0" smtClean="0"/>
              <a:t>	</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latin typeface="Cambria" panose="02040503050406030204" pitchFamily="18" charset="0"/>
                <a:ea typeface="Cambria" panose="02040503050406030204" pitchFamily="18" charset="0"/>
              </a:rPr>
              <a:t>Είναι η </a:t>
            </a:r>
            <a:r>
              <a:rPr lang="el-GR" sz="2400" b="1" dirty="0" smtClean="0">
                <a:latin typeface="Cambria" panose="02040503050406030204" pitchFamily="18" charset="0"/>
                <a:ea typeface="Cambria" panose="02040503050406030204" pitchFamily="18" charset="0"/>
              </a:rPr>
              <a:t>ευαισθησία</a:t>
            </a:r>
            <a:r>
              <a:rPr lang="el-GR" sz="2400" dirty="0" smtClean="0">
                <a:latin typeface="Cambria" panose="02040503050406030204" pitchFamily="18" charset="0"/>
                <a:ea typeface="Cambria" panose="02040503050406030204" pitchFamily="18" charset="0"/>
              </a:rPr>
              <a:t> του/της ΚΛ στα συναισθήματα του ατόμου, η </a:t>
            </a:r>
            <a:r>
              <a:rPr lang="el-GR" sz="2400" b="1" dirty="0" smtClean="0">
                <a:latin typeface="Cambria" panose="02040503050406030204" pitchFamily="18" charset="0"/>
                <a:ea typeface="Cambria" panose="02040503050406030204" pitchFamily="18" charset="0"/>
              </a:rPr>
              <a:t>κατανόηση</a:t>
            </a:r>
            <a:r>
              <a:rPr lang="el-GR" sz="2400" dirty="0" smtClean="0">
                <a:latin typeface="Cambria" panose="02040503050406030204" pitchFamily="18" charset="0"/>
                <a:ea typeface="Cambria" panose="02040503050406030204" pitchFamily="18" charset="0"/>
              </a:rPr>
              <a:t> της σημασίας τους και η </a:t>
            </a:r>
            <a:r>
              <a:rPr lang="el-GR" sz="2400" b="1" dirty="0" smtClean="0">
                <a:latin typeface="Cambria" panose="02040503050406030204" pitchFamily="18" charset="0"/>
                <a:ea typeface="Cambria" panose="02040503050406030204" pitchFamily="18" charset="0"/>
              </a:rPr>
              <a:t>σκόπιμη ανταπόκρισή </a:t>
            </a:r>
            <a:r>
              <a:rPr lang="el-GR" sz="2400" dirty="0" smtClean="0">
                <a:latin typeface="Cambria" panose="02040503050406030204" pitchFamily="18" charset="0"/>
                <a:ea typeface="Cambria" panose="02040503050406030204" pitchFamily="18" charset="0"/>
              </a:rPr>
              <a:t>του σε αυτά. </a:t>
            </a:r>
          </a:p>
          <a:p>
            <a:pPr algn="just"/>
            <a:r>
              <a:rPr lang="el-GR" sz="2400" dirty="0" smtClean="0">
                <a:latin typeface="Cambria" panose="02040503050406030204" pitchFamily="18" charset="0"/>
                <a:ea typeface="Cambria" panose="02040503050406030204" pitchFamily="18" charset="0"/>
              </a:rPr>
              <a:t>Τα τρία αυτά στοιχεία απαρτίζουν την «ελεγχόμενη συναισθηματική εμπλοκή».</a:t>
            </a:r>
            <a:endParaRPr lang="el-GR"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779077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30CCDC"/>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85751" y="1485900"/>
            <a:ext cx="11649074" cy="3057525"/>
          </a:xfrm>
        </p:spPr>
        <p:txBody>
          <a:bodyPr>
            <a:normAutofit/>
          </a:bodyPr>
          <a:lstStyle/>
          <a:p>
            <a:pPr algn="just"/>
            <a:r>
              <a:rPr lang="el-GR" sz="3200" dirty="0" smtClean="0">
                <a:latin typeface="Cambria" panose="02040503050406030204" pitchFamily="18" charset="0"/>
                <a:ea typeface="Cambria" panose="02040503050406030204" pitchFamily="18" charset="0"/>
              </a:rPr>
              <a:t>Η </a:t>
            </a:r>
            <a:r>
              <a:rPr lang="el-GR" sz="3600" b="1" dirty="0" smtClean="0">
                <a:solidFill>
                  <a:srgbClr val="FFFF00"/>
                </a:solidFill>
                <a:latin typeface="Cambria" panose="02040503050406030204" pitchFamily="18" charset="0"/>
                <a:ea typeface="Cambria" panose="02040503050406030204" pitchFamily="18" charset="0"/>
              </a:rPr>
              <a:t>ευαισθησία</a:t>
            </a:r>
            <a:r>
              <a:rPr lang="el-GR" sz="3200" dirty="0" smtClean="0">
                <a:solidFill>
                  <a:srgbClr val="FFFF00"/>
                </a:solidFill>
                <a:latin typeface="Cambria" panose="02040503050406030204" pitchFamily="18" charset="0"/>
                <a:ea typeface="Cambria" panose="02040503050406030204" pitchFamily="18" charset="0"/>
              </a:rPr>
              <a:t> </a:t>
            </a:r>
            <a:r>
              <a:rPr lang="el-GR" sz="3200" dirty="0" smtClean="0">
                <a:latin typeface="Cambria" panose="02040503050406030204" pitchFamily="18" charset="0"/>
                <a:ea typeface="Cambria" panose="02040503050406030204" pitchFamily="18" charset="0"/>
              </a:rPr>
              <a:t>του/της Κ.Λ. στα συναισθήματα του ατόμου, αναπτύσσεται με τη γνώση, την εμπειρία, την εποπτεία και τον αυτοέλεγχο. Ο αυτοέλεγχος αναφέρεται στην επίγνωση του επαγγελματία των δικών του αναγκών και συναισθημάτων, με σκοπό την κατανόηση των συναισθημάτων του ατόμου και την αποφυγή ταύτισης με αυτό. </a:t>
            </a:r>
            <a:endParaRPr lang="el-GR"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096914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30CCDC"/>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85751" y="1485900"/>
            <a:ext cx="11649074" cy="3057525"/>
          </a:xfrm>
        </p:spPr>
        <p:txBody>
          <a:bodyPr>
            <a:normAutofit fontScale="90000"/>
          </a:bodyPr>
          <a:lstStyle/>
          <a:p>
            <a:pPr algn="just"/>
            <a:r>
              <a:rPr lang="el-GR" sz="3200" dirty="0" smtClean="0">
                <a:latin typeface="Cambria" panose="02040503050406030204" pitchFamily="18" charset="0"/>
                <a:ea typeface="Cambria" panose="02040503050406030204" pitchFamily="18" charset="0"/>
              </a:rPr>
              <a:t>Η </a:t>
            </a:r>
            <a:r>
              <a:rPr lang="el-GR" sz="3600" b="1" dirty="0" smtClean="0">
                <a:solidFill>
                  <a:srgbClr val="FFFF00"/>
                </a:solidFill>
                <a:latin typeface="Cambria" panose="02040503050406030204" pitchFamily="18" charset="0"/>
                <a:ea typeface="Cambria" panose="02040503050406030204" pitchFamily="18" charset="0"/>
              </a:rPr>
              <a:t>κατανόηση </a:t>
            </a:r>
            <a:r>
              <a:rPr lang="el-GR" sz="3200" dirty="0" smtClean="0">
                <a:latin typeface="Cambria" panose="02040503050406030204" pitchFamily="18" charset="0"/>
                <a:ea typeface="Cambria" panose="02040503050406030204" pitchFamily="18" charset="0"/>
              </a:rPr>
              <a:t>των συναισθημάτων σε σχέση με το άτομο και τα προβλήματά του αναφέρεται στη συνειδητή κατεύθυνση από την πλευρά του επαγγελματία, της συνέντευξης σε περιοχές όπου κρίνει σκόπιμο ότι το άτομο θα πρέπει να εκφραστεί, ενώ άλλοτε μπορεί να αποθαρρύνει μία παρόμοια έκφραση. Η κατανόηση των συναισθημάτων του ατόμου είναι μία δυναμική, σταδιακή πορεία και δεν είναι δυνατόν, ούτε πάντα σκόπιμο, να επιτευχθεί από τις πρώτες συνεντεύξεις.</a:t>
            </a:r>
            <a:endParaRPr lang="el-GR"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310512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30CCDC"/>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85751" y="1485900"/>
            <a:ext cx="11649074" cy="3057525"/>
          </a:xfrm>
        </p:spPr>
        <p:txBody>
          <a:bodyPr>
            <a:normAutofit/>
          </a:bodyPr>
          <a:lstStyle/>
          <a:p>
            <a:pPr algn="just"/>
            <a:r>
              <a:rPr lang="el-GR" sz="3200" dirty="0" smtClean="0">
                <a:latin typeface="Cambria" panose="02040503050406030204" pitchFamily="18" charset="0"/>
                <a:ea typeface="Cambria" panose="02040503050406030204" pitchFamily="18" charset="0"/>
              </a:rPr>
              <a:t>Η </a:t>
            </a:r>
            <a:r>
              <a:rPr lang="el-GR" sz="3600" b="1" dirty="0" smtClean="0">
                <a:solidFill>
                  <a:srgbClr val="FFFF00"/>
                </a:solidFill>
                <a:latin typeface="Cambria" panose="02040503050406030204" pitchFamily="18" charset="0"/>
                <a:ea typeface="Cambria" panose="02040503050406030204" pitchFamily="18" charset="0"/>
              </a:rPr>
              <a:t>ανταπόκριση </a:t>
            </a:r>
            <a:r>
              <a:rPr lang="el-GR" sz="3200" dirty="0" smtClean="0">
                <a:latin typeface="Cambria" panose="02040503050406030204" pitchFamily="18" charset="0"/>
                <a:ea typeface="Cambria" panose="02040503050406030204" pitchFamily="18" charset="0"/>
              </a:rPr>
              <a:t>είναι αποτέλεσμα της ευαισθησίας και της κατανόησης των συναισθημάτων του ατόμου. Ταυτίζεται με τις δεξιότητες διαπροσωπικής επικοινωνίας κατά τη συνέντευξη και αναφέρεται όχι μόνο στην προφορική ανταπόκριση αλλά και στην ανταπόκριση με τη στάση, τη συμπεριφορά και τα συναισθήματα του/της Κ.Λ. </a:t>
            </a:r>
            <a:endParaRPr lang="el-GR"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318021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2919" y="1123837"/>
            <a:ext cx="3071306" cy="4601183"/>
          </a:xfrm>
        </p:spPr>
        <p:txBody>
          <a:bodyPr/>
          <a:lstStyle/>
          <a:p>
            <a:r>
              <a:rPr lang="el-GR" dirty="0" smtClean="0">
                <a:latin typeface="Cambria" panose="02040503050406030204" pitchFamily="18" charset="0"/>
                <a:ea typeface="Cambria" panose="02040503050406030204" pitchFamily="18" charset="0"/>
              </a:rPr>
              <a:t>Παραδοχή</a:t>
            </a:r>
            <a:r>
              <a:rPr lang="el-GR" dirty="0" smtClean="0"/>
              <a:t>	</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latin typeface="Cambria" panose="02040503050406030204" pitchFamily="18" charset="0"/>
                <a:ea typeface="Cambria" panose="02040503050406030204" pitchFamily="18" charset="0"/>
              </a:rPr>
              <a:t>Η παραδοχή της προσωπικότητας και της μοναδικότητας του ατόμου και όχι πάντα των πράξεων του – αποδοχή του ατόμου και όχι της αποκλίνουσας συμπεριφοράς του-.</a:t>
            </a:r>
          </a:p>
          <a:p>
            <a:pPr algn="just"/>
            <a:r>
              <a:rPr lang="el-GR" sz="2400" dirty="0" smtClean="0">
                <a:latin typeface="Cambria" panose="02040503050406030204" pitchFamily="18" charset="0"/>
                <a:ea typeface="Cambria" panose="02040503050406030204" pitchFamily="18" charset="0"/>
              </a:rPr>
              <a:t>Οι ΚΛ πρέπει να δημιουργούν σχέση με το άτομο όπως πράγματι είναι και όχι όπως θα ήθελαν να γίνει. </a:t>
            </a:r>
            <a:endParaRPr lang="el-GR"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407271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30CCDC"/>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342901" y="142875"/>
            <a:ext cx="11649074" cy="6810375"/>
          </a:xfrm>
        </p:spPr>
        <p:txBody>
          <a:bodyPr>
            <a:normAutofit fontScale="90000"/>
          </a:bodyPr>
          <a:lstStyle/>
          <a:p>
            <a:r>
              <a:rPr lang="el-GR" sz="3200" dirty="0" smtClean="0">
                <a:latin typeface="Cambria" panose="02040503050406030204" pitchFamily="18" charset="0"/>
                <a:ea typeface="Cambria" panose="02040503050406030204" pitchFamily="18" charset="0"/>
              </a:rPr>
              <a:t>Η </a:t>
            </a:r>
            <a:r>
              <a:rPr lang="el-GR" sz="3600" b="1" dirty="0" smtClean="0">
                <a:solidFill>
                  <a:srgbClr val="FFFF00"/>
                </a:solidFill>
                <a:latin typeface="Cambria" panose="02040503050406030204" pitchFamily="18" charset="0"/>
                <a:ea typeface="Cambria" panose="02040503050406030204" pitchFamily="18" charset="0"/>
              </a:rPr>
              <a:t>παραδοχή </a:t>
            </a:r>
            <a:r>
              <a:rPr lang="el-GR" sz="3200" dirty="0" smtClean="0">
                <a:latin typeface="Cambria" panose="02040503050406030204" pitchFamily="18" charset="0"/>
                <a:ea typeface="Cambria" panose="02040503050406030204" pitchFamily="18" charset="0"/>
              </a:rPr>
              <a:t>εμπεριέχει:</a:t>
            </a:r>
            <a:br>
              <a:rPr lang="el-GR" sz="3200" dirty="0" smtClean="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 ενεργητική ακρόαση</a:t>
            </a:r>
            <a:br>
              <a:rPr lang="el-GR" sz="3200" dirty="0" smtClean="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 ευγένεια</a:t>
            </a:r>
            <a:br>
              <a:rPr lang="el-GR" sz="3200" dirty="0" smtClean="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 ενδιαφέρον</a:t>
            </a:r>
            <a:br>
              <a:rPr lang="el-GR" sz="3200" dirty="0" smtClean="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 προσπάθεια προσέγγισης</a:t>
            </a:r>
            <a:br>
              <a:rPr lang="el-GR" sz="3200" dirty="0" smtClean="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 αντικειμενικότητα</a:t>
            </a:r>
            <a:br>
              <a:rPr lang="el-GR" sz="3200" dirty="0" smtClean="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 σταθερότητα</a:t>
            </a:r>
            <a:br>
              <a:rPr lang="el-GR" sz="3200" dirty="0" smtClean="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 συνειδητή επιθυμία για επικοινωνία με το άτομο</a:t>
            </a:r>
            <a:br>
              <a:rPr lang="el-GR" sz="3200" dirty="0" smtClean="0">
                <a:latin typeface="Cambria" panose="02040503050406030204" pitchFamily="18" charset="0"/>
                <a:ea typeface="Cambria" panose="02040503050406030204" pitchFamily="18" charset="0"/>
              </a:rPr>
            </a:br>
            <a:r>
              <a:rPr lang="el-GR" sz="3200" dirty="0">
                <a:latin typeface="Cambria" panose="02040503050406030204" pitchFamily="18" charset="0"/>
                <a:ea typeface="Cambria" panose="02040503050406030204" pitchFamily="18" charset="0"/>
              </a:rPr>
              <a:t/>
            </a:r>
            <a:br>
              <a:rPr lang="el-GR" sz="3200" dirty="0">
                <a:latin typeface="Cambria" panose="02040503050406030204" pitchFamily="18" charset="0"/>
                <a:ea typeface="Cambria" panose="02040503050406030204" pitchFamily="18" charset="0"/>
              </a:rPr>
            </a:br>
            <a:r>
              <a:rPr lang="el-GR" sz="3200" dirty="0" smtClean="0">
                <a:latin typeface="Cambria" panose="02040503050406030204" pitchFamily="18" charset="0"/>
                <a:ea typeface="Cambria" panose="02040503050406030204" pitchFamily="18" charset="0"/>
              </a:rPr>
              <a:t>Η έννοια της παραδοχής βασίζεται σε μία βαθιά πίστη και εμπιστοσύνη του ΚΛ στις εσωτερικές, αναπτυξιακές διεργασίες κάθε ατόμου που το οδηγούν στην ωριμότητα. Εάν αυτές οι διεργασίες υποστηριχθούν κατάλληλα, σε κλίμα παραδοχής, η επαγγελματική σχέση εδραιώνεται και εξασφαλίζονται οι προϋποθέσεις για ουσιαστική βοήθεια του ατόμου. </a:t>
            </a:r>
            <a:br>
              <a:rPr lang="el-GR" sz="3200" dirty="0" smtClean="0">
                <a:latin typeface="Cambria" panose="02040503050406030204" pitchFamily="18" charset="0"/>
                <a:ea typeface="Cambria" panose="02040503050406030204" pitchFamily="18" charset="0"/>
              </a:rPr>
            </a:br>
            <a:endParaRPr lang="el-GR"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848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1702C87-397D-8A3D-5019-4ED35806884D}"/>
              </a:ext>
            </a:extLst>
          </p:cNvPr>
          <p:cNvSpPr>
            <a:spLocks noGrp="1"/>
          </p:cNvSpPr>
          <p:nvPr>
            <p:ph type="title"/>
          </p:nvPr>
        </p:nvSpPr>
        <p:spPr>
          <a:xfrm>
            <a:off x="252919" y="702365"/>
            <a:ext cx="2543290" cy="5022655"/>
          </a:xfrm>
          <a:solidFill>
            <a:schemeClr val="accent1"/>
          </a:solidFill>
        </p:spPr>
        <p:txBody>
          <a:bodyPr>
            <a:normAutofit/>
          </a:bodyPr>
          <a:lstStyle/>
          <a:p>
            <a:r>
              <a:rPr lang="el-GR" sz="3200" dirty="0">
                <a:solidFill>
                  <a:schemeClr val="tx1"/>
                </a:solidFill>
              </a:rPr>
              <a:t>Περιεχόμενο Μαθήματος </a:t>
            </a:r>
          </a:p>
        </p:txBody>
      </p:sp>
      <p:sp>
        <p:nvSpPr>
          <p:cNvPr id="4" name="TextBox 3">
            <a:extLst>
              <a:ext uri="{FF2B5EF4-FFF2-40B4-BE49-F238E27FC236}">
                <a16:creationId xmlns="" xmlns:a16="http://schemas.microsoft.com/office/drawing/2014/main" id="{DE0F8EEE-AADA-B69D-AB0B-8FA54892B797}"/>
              </a:ext>
            </a:extLst>
          </p:cNvPr>
          <p:cNvSpPr txBox="1"/>
          <p:nvPr/>
        </p:nvSpPr>
        <p:spPr>
          <a:xfrm>
            <a:off x="2796209" y="367115"/>
            <a:ext cx="9395791" cy="6370975"/>
          </a:xfrm>
          <a:prstGeom prst="rect">
            <a:avLst/>
          </a:prstGeom>
          <a:noFill/>
        </p:spPr>
        <p:txBody>
          <a:bodyPr wrap="square">
            <a:spAutoFit/>
          </a:bodyPr>
          <a:lstStyle/>
          <a:p>
            <a:pPr marL="342900" indent="-342900">
              <a:buClr>
                <a:srgbClr val="00B0F0"/>
              </a:buClr>
              <a:buFont typeface="+mj-lt"/>
              <a:buAutoNum type="arabicParenR"/>
            </a:pPr>
            <a:r>
              <a:rPr lang="el-GR" sz="2400" dirty="0">
                <a:latin typeface="Cambria" panose="02040503050406030204" pitchFamily="18" charset="0"/>
              </a:rPr>
              <a:t>Εισαγωγή: Βασικές έννοιες και θεωρητικό πλαίσιο άσκησης της κοινωνικής εργασίας</a:t>
            </a:r>
          </a:p>
          <a:p>
            <a:pPr marL="342900" indent="-342900">
              <a:buClr>
                <a:srgbClr val="00B0F0"/>
              </a:buClr>
              <a:buFont typeface="+mj-lt"/>
              <a:buAutoNum type="arabicParenR"/>
            </a:pPr>
            <a:r>
              <a:rPr lang="el-GR" sz="2400" dirty="0">
                <a:latin typeface="Cambria" panose="02040503050406030204" pitchFamily="18" charset="0"/>
              </a:rPr>
              <a:t> Η επαγγελματική σχέση κοινωνικού λειτουργού- απευθυνόμενου- Σημεία  Επικοινωνίας- Αρχές που διέπουν την επαγγελματική σχέση</a:t>
            </a:r>
          </a:p>
          <a:p>
            <a:pPr marL="342900" indent="-342900">
              <a:buClr>
                <a:srgbClr val="00B0F0"/>
              </a:buClr>
              <a:buFont typeface="+mj-lt"/>
              <a:buAutoNum type="arabicParenR"/>
            </a:pPr>
            <a:r>
              <a:rPr lang="el-GR" sz="2400" dirty="0">
                <a:latin typeface="Cambria" panose="02040503050406030204" pitchFamily="18" charset="0"/>
              </a:rPr>
              <a:t> Επικοινωνία: βασικές έννοιες και δεξιότητες</a:t>
            </a:r>
          </a:p>
          <a:p>
            <a:pPr marL="342900" indent="-342900">
              <a:buClr>
                <a:srgbClr val="00B0F0"/>
              </a:buClr>
              <a:buFont typeface="+mj-lt"/>
              <a:buAutoNum type="arabicParenR"/>
            </a:pPr>
            <a:r>
              <a:rPr lang="el-GR" sz="2400" dirty="0">
                <a:latin typeface="Cambria" panose="02040503050406030204" pitchFamily="18" charset="0"/>
              </a:rPr>
              <a:t> Λεκτική και μη Λεκτική επικοινωνία</a:t>
            </a:r>
          </a:p>
          <a:p>
            <a:pPr marL="342900" indent="-342900">
              <a:buClr>
                <a:srgbClr val="00B0F0"/>
              </a:buClr>
              <a:buFont typeface="+mj-lt"/>
              <a:buAutoNum type="arabicParenR"/>
            </a:pPr>
            <a:r>
              <a:rPr lang="el-GR" sz="2400" dirty="0">
                <a:latin typeface="Cambria" panose="02040503050406030204" pitchFamily="18" charset="0"/>
              </a:rPr>
              <a:t> Βασικές θεωρίες στην  Κοινωνική Εργασία</a:t>
            </a:r>
          </a:p>
          <a:p>
            <a:pPr marL="342900" indent="-342900">
              <a:buClr>
                <a:srgbClr val="00B0F0"/>
              </a:buClr>
              <a:buFont typeface="+mj-lt"/>
              <a:buAutoNum type="arabicParenR"/>
            </a:pPr>
            <a:r>
              <a:rPr lang="el-GR" sz="2400" dirty="0">
                <a:latin typeface="Cambria" panose="02040503050406030204" pitchFamily="18" charset="0"/>
              </a:rPr>
              <a:t> Το Γενικό ολιστικό μοντέλο στην Κοινωνική Εργασία</a:t>
            </a:r>
          </a:p>
          <a:p>
            <a:pPr marL="342900" indent="-342900">
              <a:buClr>
                <a:srgbClr val="00B0F0"/>
              </a:buClr>
              <a:buFont typeface="+mj-lt"/>
              <a:buAutoNum type="arabicParenR"/>
            </a:pPr>
            <a:r>
              <a:rPr lang="el-GR" sz="2400" dirty="0">
                <a:latin typeface="Cambria" panose="02040503050406030204" pitchFamily="18" charset="0"/>
              </a:rPr>
              <a:t> Η συνέντευξη: στάδια, παρεμβάσεις και ανατροφοδότηση (</a:t>
            </a:r>
            <a:r>
              <a:rPr lang="en-US" sz="2400" dirty="0">
                <a:latin typeface="Cambria" panose="02040503050406030204" pitchFamily="18" charset="0"/>
              </a:rPr>
              <a:t>feedback)</a:t>
            </a:r>
          </a:p>
          <a:p>
            <a:pPr marL="342900" indent="-342900">
              <a:buClr>
                <a:srgbClr val="00B0F0"/>
              </a:buClr>
              <a:buFont typeface="+mj-lt"/>
              <a:buAutoNum type="arabicParenR"/>
            </a:pPr>
            <a:r>
              <a:rPr lang="el-GR" sz="2400" dirty="0">
                <a:latin typeface="Cambria" panose="02040503050406030204" pitchFamily="18" charset="0"/>
              </a:rPr>
              <a:t> Στάδια διαχείρισης περίπτωσης</a:t>
            </a:r>
          </a:p>
          <a:p>
            <a:pPr marL="342900" indent="-342900">
              <a:buClr>
                <a:srgbClr val="00B0F0"/>
              </a:buClr>
              <a:buFont typeface="+mj-lt"/>
              <a:buAutoNum type="arabicParenR"/>
            </a:pPr>
            <a:r>
              <a:rPr lang="el-GR" sz="2400" dirty="0">
                <a:latin typeface="Cambria" panose="02040503050406030204" pitchFamily="18" charset="0"/>
              </a:rPr>
              <a:t> Διεπιστημονική συνεργασία</a:t>
            </a:r>
          </a:p>
          <a:p>
            <a:pPr marL="342900" indent="-342900">
              <a:buClr>
                <a:srgbClr val="00B0F0"/>
              </a:buClr>
              <a:buFont typeface="+mj-lt"/>
              <a:buAutoNum type="arabicParenR"/>
            </a:pPr>
            <a:r>
              <a:rPr lang="el-GR" sz="2400" dirty="0">
                <a:latin typeface="Cambria" panose="02040503050406030204" pitchFamily="18" charset="0"/>
              </a:rPr>
              <a:t> Επεξεργασία περιπτώσεων</a:t>
            </a:r>
          </a:p>
          <a:p>
            <a:pPr marL="342900" indent="-342900">
              <a:buClr>
                <a:srgbClr val="00B0F0"/>
              </a:buClr>
              <a:buFont typeface="+mj-lt"/>
              <a:buAutoNum type="arabicParenR"/>
            </a:pPr>
            <a:r>
              <a:rPr lang="el-GR" sz="2400" dirty="0">
                <a:latin typeface="Cambria" panose="02040503050406030204" pitchFamily="18" charset="0"/>
              </a:rPr>
              <a:t> Διαγνωστικές Μέθοδοι</a:t>
            </a:r>
          </a:p>
          <a:p>
            <a:pPr marL="342900" indent="-342900">
              <a:buClr>
                <a:srgbClr val="00B0F0"/>
              </a:buClr>
              <a:buFont typeface="+mj-lt"/>
              <a:buAutoNum type="arabicParenR"/>
            </a:pPr>
            <a:r>
              <a:rPr lang="el-GR" sz="2400" dirty="0">
                <a:latin typeface="Cambria" panose="02040503050406030204" pitchFamily="18" charset="0"/>
              </a:rPr>
              <a:t> Αυτογνωσία και εποπτεία</a:t>
            </a:r>
          </a:p>
          <a:p>
            <a:pPr marL="342900" indent="-342900">
              <a:buClr>
                <a:srgbClr val="00B0F0"/>
              </a:buClr>
              <a:buFont typeface="+mj-lt"/>
              <a:buAutoNum type="arabicParenR"/>
            </a:pPr>
            <a:r>
              <a:rPr lang="el-GR" sz="2400" dirty="0">
                <a:latin typeface="Cambria" panose="02040503050406030204" pitchFamily="18" charset="0"/>
              </a:rPr>
              <a:t> Κλείσιμο – Αξιολόγηση</a:t>
            </a:r>
          </a:p>
        </p:txBody>
      </p:sp>
    </p:spTree>
    <p:extLst>
      <p:ext uri="{BB962C8B-B14F-4D97-AF65-F5344CB8AC3E}">
        <p14:creationId xmlns:p14="http://schemas.microsoft.com/office/powerpoint/2010/main" val="875126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2919" y="1123837"/>
            <a:ext cx="3071306" cy="4601183"/>
          </a:xfrm>
        </p:spPr>
        <p:txBody>
          <a:bodyPr/>
          <a:lstStyle/>
          <a:p>
            <a:r>
              <a:rPr lang="el-GR" dirty="0" smtClean="0">
                <a:latin typeface="Cambria" panose="02040503050406030204" pitchFamily="18" charset="0"/>
                <a:ea typeface="Cambria" panose="02040503050406030204" pitchFamily="18" charset="0"/>
              </a:rPr>
              <a:t>Μη κριτική στάση</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latin typeface="Cambria" panose="02040503050406030204" pitchFamily="18" charset="0"/>
                <a:ea typeface="Cambria" panose="02040503050406030204" pitchFamily="18" charset="0"/>
              </a:rPr>
              <a:t>Ο/Η Κ.Λ. δεν ενοχοποιεί επικριτικά το άτομο για ενδεχόμενη βλαπτική συμπεριφορά του ή δημιουργία προβλημάτων, αλλά αξιολογεί τη στάση και τις πράξεις του. </a:t>
            </a:r>
          </a:p>
        </p:txBody>
      </p:sp>
    </p:spTree>
    <p:extLst>
      <p:ext uri="{BB962C8B-B14F-4D97-AF65-F5344CB8AC3E}">
        <p14:creationId xmlns:p14="http://schemas.microsoft.com/office/powerpoint/2010/main" val="8146352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2919" y="1123837"/>
            <a:ext cx="3071306" cy="4601183"/>
          </a:xfrm>
        </p:spPr>
        <p:txBody>
          <a:bodyPr/>
          <a:lstStyle/>
          <a:p>
            <a:r>
              <a:rPr lang="el-GR" dirty="0" smtClean="0">
                <a:latin typeface="Cambria" panose="02040503050406030204" pitchFamily="18" charset="0"/>
                <a:ea typeface="Cambria" panose="02040503050406030204" pitchFamily="18" charset="0"/>
              </a:rPr>
              <a:t>Αυτοδιάθεση του ατόμου</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latin typeface="Cambria" panose="02040503050406030204" pitchFamily="18" charset="0"/>
                <a:ea typeface="Cambria" panose="02040503050406030204" pitchFamily="18" charset="0"/>
              </a:rPr>
              <a:t>Είναι η πρακτική αναγνώριση του δικαιώματος και της ανάγκης των ατόμων να διαμορφώνουν ελεύθερα τις δικές τους επιλογές και να καταλήγουν σε αποφάσεις.</a:t>
            </a:r>
          </a:p>
          <a:p>
            <a:pPr algn="just"/>
            <a:r>
              <a:rPr lang="el-GR" sz="2400" dirty="0" smtClean="0">
                <a:latin typeface="Cambria" panose="02040503050406030204" pitchFamily="18" charset="0"/>
                <a:ea typeface="Cambria" panose="02040503050406030204" pitchFamily="18" charset="0"/>
              </a:rPr>
              <a:t>Το δικαίωμα αυτό περιορίζεται από την ικανότητα του ατόμου για λήψη θετικών και εποικοδομητικών αποφάσεων, σύμφωνα με τα όρια που θέτει ο νόμος και οι ηθικοί κανόνες. </a:t>
            </a:r>
          </a:p>
          <a:p>
            <a:pPr algn="just"/>
            <a:r>
              <a:rPr lang="el-GR" sz="2400" dirty="0" smtClean="0">
                <a:latin typeface="Cambria" panose="02040503050406030204" pitchFamily="18" charset="0"/>
                <a:ea typeface="Cambria" panose="02040503050406030204" pitchFamily="18" charset="0"/>
              </a:rPr>
              <a:t>Ένα από τα πιο σταθερά «πιστεύω» της Κ.Ε. είναι ότι το άτομο έχει έμφυτη την ικανότητα για αυτοδιάθεση. Μία συνειδητή παραβίαση της ελευθερίας του ατόμου από τον Κ.Λ. είναι αντιεπαγγελματική. </a:t>
            </a:r>
          </a:p>
        </p:txBody>
      </p:sp>
    </p:spTree>
    <p:extLst>
      <p:ext uri="{BB962C8B-B14F-4D97-AF65-F5344CB8AC3E}">
        <p14:creationId xmlns:p14="http://schemas.microsoft.com/office/powerpoint/2010/main" val="3345460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2919" y="1123837"/>
            <a:ext cx="3071306" cy="4601183"/>
          </a:xfrm>
        </p:spPr>
        <p:txBody>
          <a:bodyPr/>
          <a:lstStyle/>
          <a:p>
            <a:r>
              <a:rPr lang="el-GR" dirty="0" smtClean="0">
                <a:latin typeface="Cambria" panose="02040503050406030204" pitchFamily="18" charset="0"/>
                <a:ea typeface="Cambria" panose="02040503050406030204" pitchFamily="18" charset="0"/>
              </a:rPr>
              <a:t>Εχεμύθεια</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latin typeface="Cambria" panose="02040503050406030204" pitchFamily="18" charset="0"/>
                <a:ea typeface="Cambria" panose="02040503050406030204" pitchFamily="18" charset="0"/>
              </a:rPr>
              <a:t>Είναι η τήρηση από τον/την ΚΛ των εμπιστευτικών πληροφοριών που αποκαλύπτει το άτομο κατά τη διάρκεια της συνεργασίας. </a:t>
            </a:r>
          </a:p>
          <a:p>
            <a:pPr algn="just"/>
            <a:r>
              <a:rPr lang="el-GR" sz="2400" dirty="0" smtClean="0">
                <a:latin typeface="Cambria" panose="02040503050406030204" pitchFamily="18" charset="0"/>
                <a:ea typeface="Cambria" panose="02040503050406030204" pitchFamily="18" charset="0"/>
              </a:rPr>
              <a:t>Η εχεμύθεια των προσωπικών στοιχείων του ατόμου είναι βασικό δικαίωμά του και δεοντολογική υποχρέωση του Κ.Λ. </a:t>
            </a:r>
          </a:p>
        </p:txBody>
      </p:sp>
    </p:spTree>
    <p:extLst>
      <p:ext uri="{BB962C8B-B14F-4D97-AF65-F5344CB8AC3E}">
        <p14:creationId xmlns:p14="http://schemas.microsoft.com/office/powerpoint/2010/main" val="4258978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DB16FCBF-A932-E57E-F502-4A4E6FA364B1}"/>
            </a:ext>
          </a:extLst>
        </p:cNvPr>
        <p:cNvGrpSpPr/>
        <p:nvPr/>
      </p:nvGrpSpPr>
      <p:grpSpPr>
        <a:xfrm>
          <a:off x="0" y="0"/>
          <a:ext cx="0" cy="0"/>
          <a:chOff x="0" y="0"/>
          <a:chExt cx="0" cy="0"/>
        </a:xfrm>
      </p:grpSpPr>
      <p:sp>
        <p:nvSpPr>
          <p:cNvPr id="2" name="Τίτλος 1">
            <a:extLst>
              <a:ext uri="{FF2B5EF4-FFF2-40B4-BE49-F238E27FC236}">
                <a16:creationId xmlns="" xmlns:a16="http://schemas.microsoft.com/office/drawing/2014/main" id="{48438535-422E-4944-AB6C-DD7D6DB80296}"/>
              </a:ext>
            </a:extLst>
          </p:cNvPr>
          <p:cNvSpPr>
            <a:spLocks noGrp="1"/>
          </p:cNvSpPr>
          <p:nvPr>
            <p:ph type="title"/>
          </p:nvPr>
        </p:nvSpPr>
        <p:spPr>
          <a:xfrm rot="16200000">
            <a:off x="5579970" y="-5579970"/>
            <a:ext cx="961290" cy="12121234"/>
          </a:xfrm>
        </p:spPr>
        <p:txBody>
          <a:bodyPr vert="vert">
            <a:normAutofit/>
          </a:bodyPr>
          <a:lstStyle/>
          <a:p>
            <a:pPr algn="ctr"/>
            <a:r>
              <a:rPr lang="el-GR" dirty="0">
                <a:solidFill>
                  <a:schemeClr val="tx1"/>
                </a:solidFill>
              </a:rPr>
              <a:t>Μέθοδοι αξιολόγησης</a:t>
            </a:r>
          </a:p>
        </p:txBody>
      </p:sp>
      <p:graphicFrame>
        <p:nvGraphicFramePr>
          <p:cNvPr id="3" name="Διάγραμμα 2">
            <a:extLst>
              <a:ext uri="{FF2B5EF4-FFF2-40B4-BE49-F238E27FC236}">
                <a16:creationId xmlns="" xmlns:a16="http://schemas.microsoft.com/office/drawing/2014/main" id="{08EC6E7E-80DE-BB97-AA2D-6DD483965432}"/>
              </a:ext>
            </a:extLst>
          </p:cNvPr>
          <p:cNvGraphicFramePr/>
          <p:nvPr>
            <p:extLst>
              <p:ext uri="{D42A27DB-BD31-4B8C-83A1-F6EECF244321}">
                <p14:modId xmlns:p14="http://schemas.microsoft.com/office/powerpoint/2010/main" val="109450186"/>
              </p:ext>
            </p:extLst>
          </p:nvPr>
        </p:nvGraphicFramePr>
        <p:xfrm>
          <a:off x="1152939" y="2081099"/>
          <a:ext cx="9939131" cy="10772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521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068E576-4704-CDFF-86F1-D7D32ECEE684}"/>
              </a:ext>
            </a:extLst>
          </p:cNvPr>
          <p:cNvSpPr>
            <a:spLocks noGrp="1"/>
          </p:cNvSpPr>
          <p:nvPr>
            <p:ph type="title"/>
          </p:nvPr>
        </p:nvSpPr>
        <p:spPr>
          <a:xfrm>
            <a:off x="282926" y="1761565"/>
            <a:ext cx="2834640" cy="2377440"/>
          </a:xfrm>
        </p:spPr>
        <p:txBody>
          <a:bodyPr/>
          <a:lstStyle/>
          <a:p>
            <a:r>
              <a:rPr lang="el-GR" dirty="0"/>
              <a:t>Προτεινόμενη βιβλιογραφία </a:t>
            </a:r>
          </a:p>
        </p:txBody>
      </p:sp>
      <p:pic>
        <p:nvPicPr>
          <p:cNvPr id="1026" name="Picture 2">
            <a:extLst>
              <a:ext uri="{FF2B5EF4-FFF2-40B4-BE49-F238E27FC236}">
                <a16:creationId xmlns="" xmlns:a16="http://schemas.microsoft.com/office/drawing/2014/main" id="{3741F502-5123-AD91-D6C5-9065B41E3A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3317" y="767419"/>
            <a:ext cx="5092659" cy="5330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6855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2" name="Εικόνα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5991" y="732257"/>
            <a:ext cx="3686175" cy="5324475"/>
          </a:xfrm>
          <a:prstGeom prst="rect">
            <a:avLst/>
          </a:prstGeom>
        </p:spPr>
      </p:pic>
    </p:spTree>
    <p:extLst>
      <p:ext uri="{BB962C8B-B14F-4D97-AF65-F5344CB8AC3E}">
        <p14:creationId xmlns:p14="http://schemas.microsoft.com/office/powerpoint/2010/main" val="2623006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5DB23C2B-2054-4D8B-9E98-9190F8E05EA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8797B5BC-9873-45F9-97D6-298FB5AF08F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 xmlns:a16="http://schemas.microsoft.com/office/drawing/2014/main" id="{8A5CF37E-6CA7-242D-9579-D7DA429255D0}"/>
              </a:ext>
            </a:extLst>
          </p:cNvPr>
          <p:cNvSpPr>
            <a:spLocks noGrp="1"/>
          </p:cNvSpPr>
          <p:nvPr>
            <p:ph type="title"/>
          </p:nvPr>
        </p:nvSpPr>
        <p:spPr>
          <a:xfrm>
            <a:off x="494260" y="1683144"/>
            <a:ext cx="2774922" cy="3491712"/>
          </a:xfrm>
        </p:spPr>
        <p:txBody>
          <a:bodyPr>
            <a:normAutofit/>
          </a:bodyPr>
          <a:lstStyle/>
          <a:p>
            <a:r>
              <a:rPr lang="el-GR"/>
              <a:t>Τι είναι η Κοινωνική Εργασία;</a:t>
            </a:r>
            <a:endParaRPr lang="el-GR" dirty="0"/>
          </a:p>
        </p:txBody>
      </p:sp>
      <p:sp>
        <p:nvSpPr>
          <p:cNvPr id="7" name="Θέση περιεχομένου 2">
            <a:extLst>
              <a:ext uri="{FF2B5EF4-FFF2-40B4-BE49-F238E27FC236}">
                <a16:creationId xmlns="" xmlns:a16="http://schemas.microsoft.com/office/drawing/2014/main" id="{717818E6-4BEA-D143-61FD-C3D8E5A89AA1}"/>
              </a:ext>
            </a:extLst>
          </p:cNvPr>
          <p:cNvSpPr>
            <a:spLocks noGrp="1"/>
          </p:cNvSpPr>
          <p:nvPr>
            <p:ph idx="1"/>
          </p:nvPr>
        </p:nvSpPr>
        <p:spPr>
          <a:xfrm>
            <a:off x="4361606" y="1683143"/>
            <a:ext cx="6627377" cy="3491713"/>
          </a:xfrm>
        </p:spPr>
        <p:txBody>
          <a:bodyPr>
            <a:normAutofit/>
          </a:bodyPr>
          <a:lstStyle/>
          <a:p>
            <a:pPr marL="0" indent="0">
              <a:buNone/>
            </a:pPr>
            <a:r>
              <a:rPr lang="el-GR" sz="2800" b="1" dirty="0">
                <a:latin typeface="Cambria" panose="02040503050406030204" pitchFamily="18" charset="0"/>
              </a:rPr>
              <a:t>Η κοινωνική εργασία είναι:</a:t>
            </a:r>
          </a:p>
          <a:p>
            <a:pPr marL="0" indent="0">
              <a:buNone/>
            </a:pPr>
            <a:endParaRPr lang="el-GR" sz="2800" b="1" dirty="0">
              <a:latin typeface="Cambria" panose="02040503050406030204" pitchFamily="18" charset="0"/>
            </a:endParaRPr>
          </a:p>
          <a:p>
            <a:pPr marL="0" indent="0">
              <a:buNone/>
            </a:pPr>
            <a:r>
              <a:rPr lang="el-GR" sz="3200" dirty="0">
                <a:solidFill>
                  <a:srgbClr val="8749A8"/>
                </a:solidFill>
                <a:latin typeface="Cambria" panose="02040503050406030204" pitchFamily="18" charset="0"/>
              </a:rPr>
              <a:t>Επιστήμη</a:t>
            </a:r>
          </a:p>
          <a:p>
            <a:pPr marL="0" indent="0">
              <a:buNone/>
            </a:pPr>
            <a:r>
              <a:rPr lang="el-GR" sz="3200" dirty="0">
                <a:solidFill>
                  <a:srgbClr val="8749A8"/>
                </a:solidFill>
                <a:latin typeface="Cambria" panose="02040503050406030204" pitchFamily="18" charset="0"/>
              </a:rPr>
              <a:t>Επαγγελματική Πρακτική</a:t>
            </a:r>
          </a:p>
          <a:p>
            <a:pPr marL="0" indent="0">
              <a:buNone/>
            </a:pPr>
            <a:r>
              <a:rPr lang="el-GR" sz="3200" dirty="0">
                <a:solidFill>
                  <a:srgbClr val="8749A8"/>
                </a:solidFill>
                <a:latin typeface="Cambria" panose="02040503050406030204" pitchFamily="18" charset="0"/>
              </a:rPr>
              <a:t>Κοινωνική Παρέμβαση</a:t>
            </a:r>
          </a:p>
        </p:txBody>
      </p:sp>
      <p:sp>
        <p:nvSpPr>
          <p:cNvPr id="12" name="Freeform: Shape 11">
            <a:extLst>
              <a:ext uri="{FF2B5EF4-FFF2-40B4-BE49-F238E27FC236}">
                <a16:creationId xmlns="" xmlns:a16="http://schemas.microsoft.com/office/drawing/2014/main" id="{665C2FCD-09A4-4B4B-AA73-F330DFE9179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2379221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CDF7C9B3-01BE-4D46-ACA2-312DFE36A1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762000"/>
            <a:ext cx="3443591" cy="534003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 xmlns:a16="http://schemas.microsoft.com/office/drawing/2014/main" id="{49E9CDE7-7899-5B1D-B1D5-B8EFB234DC5D}"/>
              </a:ext>
            </a:extLst>
          </p:cNvPr>
          <p:cNvSpPr>
            <a:spLocks noGrp="1"/>
          </p:cNvSpPr>
          <p:nvPr>
            <p:ph type="title"/>
          </p:nvPr>
        </p:nvSpPr>
        <p:spPr>
          <a:xfrm>
            <a:off x="252919" y="1123837"/>
            <a:ext cx="2947482" cy="4601183"/>
          </a:xfrm>
        </p:spPr>
        <p:txBody>
          <a:bodyPr>
            <a:normAutofit/>
          </a:bodyPr>
          <a:lstStyle/>
          <a:p>
            <a:r>
              <a:rPr lang="el-GR">
                <a:solidFill>
                  <a:schemeClr val="bg1"/>
                </a:solidFill>
              </a:rPr>
              <a:t>Που στοχεύει η κοινωνική εργασία</a:t>
            </a:r>
          </a:p>
        </p:txBody>
      </p:sp>
      <p:graphicFrame>
        <p:nvGraphicFramePr>
          <p:cNvPr id="7" name="Θέση περιεχομένου 2">
            <a:extLst>
              <a:ext uri="{FF2B5EF4-FFF2-40B4-BE49-F238E27FC236}">
                <a16:creationId xmlns="" xmlns:a16="http://schemas.microsoft.com/office/drawing/2014/main" id="{15F78C12-CC0F-4866-8479-0EC870A40893}"/>
              </a:ext>
            </a:extLst>
          </p:cNvPr>
          <p:cNvGraphicFramePr>
            <a:graphicFrameLocks noGrp="1"/>
          </p:cNvGraphicFramePr>
          <p:nvPr>
            <p:ph idx="1"/>
            <p:extLst>
              <p:ext uri="{D42A27DB-BD31-4B8C-83A1-F6EECF244321}">
                <p14:modId xmlns:p14="http://schemas.microsoft.com/office/powerpoint/2010/main" val="4108362975"/>
              </p:ext>
            </p:extLst>
          </p:nvPr>
        </p:nvGraphicFramePr>
        <p:xfrm>
          <a:off x="4059935" y="758952"/>
          <a:ext cx="7104549" cy="53309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5448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29DC5A77-10C9-4ECF-B7EB-8D917F36A9E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a:extLst>
              <a:ext uri="{FF2B5EF4-FFF2-40B4-BE49-F238E27FC236}">
                <a16:creationId xmlns="" xmlns:a16="http://schemas.microsoft.com/office/drawing/2014/main" id="{2FFE28B5-FB16-49A9-B851-3C35FAC0CAC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rgbClr val="FFFFFF"/>
              </a:solidFill>
            </a:endParaRPr>
          </a:p>
        </p:txBody>
      </p:sp>
      <p:sp>
        <p:nvSpPr>
          <p:cNvPr id="2" name="Τίτλος 1">
            <a:extLst>
              <a:ext uri="{FF2B5EF4-FFF2-40B4-BE49-F238E27FC236}">
                <a16:creationId xmlns="" xmlns:a16="http://schemas.microsoft.com/office/drawing/2014/main" id="{E2C6DDEB-0B37-4C9C-4AED-A7FC19F0593A}"/>
              </a:ext>
            </a:extLst>
          </p:cNvPr>
          <p:cNvSpPr>
            <a:spLocks noGrp="1"/>
          </p:cNvSpPr>
          <p:nvPr>
            <p:ph type="title"/>
          </p:nvPr>
        </p:nvSpPr>
        <p:spPr>
          <a:xfrm>
            <a:off x="1600754" y="1087374"/>
            <a:ext cx="8983489" cy="1000978"/>
          </a:xfrm>
        </p:spPr>
        <p:txBody>
          <a:bodyPr>
            <a:normAutofit/>
          </a:bodyPr>
          <a:lstStyle/>
          <a:p>
            <a:r>
              <a:rPr lang="el-GR" dirty="0">
                <a:latin typeface="Cambria" panose="02040503050406030204" pitchFamily="18" charset="0"/>
              </a:rPr>
              <a:t>Τι εννοούμε με τον όρο «Μεθοδολογία»</a:t>
            </a:r>
          </a:p>
        </p:txBody>
      </p:sp>
      <p:sp>
        <p:nvSpPr>
          <p:cNvPr id="16" name="Rectangle 15">
            <a:extLst>
              <a:ext uri="{FF2B5EF4-FFF2-40B4-BE49-F238E27FC236}">
                <a16:creationId xmlns="" xmlns:a16="http://schemas.microsoft.com/office/drawing/2014/main" id="{3FE91770-CDBB-4D24-94E5-AD484F36CE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rgbClr val="FFFFFF"/>
              </a:solidFill>
            </a:endParaRPr>
          </a:p>
        </p:txBody>
      </p:sp>
      <p:sp>
        <p:nvSpPr>
          <p:cNvPr id="7" name="Θέση περιεχομένου 2">
            <a:extLst>
              <a:ext uri="{FF2B5EF4-FFF2-40B4-BE49-F238E27FC236}">
                <a16:creationId xmlns="" xmlns:a16="http://schemas.microsoft.com/office/drawing/2014/main" id="{CDA6A7BF-56AB-690E-CF01-649643691A13}"/>
              </a:ext>
            </a:extLst>
          </p:cNvPr>
          <p:cNvSpPr>
            <a:spLocks noGrp="1"/>
          </p:cNvSpPr>
          <p:nvPr>
            <p:ph idx="1"/>
          </p:nvPr>
        </p:nvSpPr>
        <p:spPr>
          <a:xfrm>
            <a:off x="1600753" y="2535446"/>
            <a:ext cx="8983489" cy="3554457"/>
          </a:xfrm>
        </p:spPr>
        <p:txBody>
          <a:bodyPr>
            <a:normAutofit fontScale="92500" lnSpcReduction="10000"/>
          </a:bodyPr>
          <a:lstStyle/>
          <a:p>
            <a:pPr marL="0" indent="0">
              <a:buNone/>
            </a:pPr>
            <a:endParaRPr lang="el-GR" sz="1900" dirty="0">
              <a:solidFill>
                <a:schemeClr val="tx1"/>
              </a:solidFill>
              <a:latin typeface="Cambria" panose="02040503050406030204" pitchFamily="18" charset="0"/>
            </a:endParaRPr>
          </a:p>
          <a:p>
            <a:pPr marL="0" indent="0">
              <a:buNone/>
            </a:pPr>
            <a:endParaRPr lang="el-GR" sz="1900" dirty="0">
              <a:solidFill>
                <a:schemeClr val="tx1"/>
              </a:solidFill>
              <a:latin typeface="Cambria" panose="02040503050406030204" pitchFamily="18" charset="0"/>
            </a:endParaRPr>
          </a:p>
          <a:p>
            <a:pPr marL="0" indent="0">
              <a:buNone/>
            </a:pPr>
            <a:r>
              <a:rPr lang="el-GR" sz="2600" dirty="0">
                <a:solidFill>
                  <a:schemeClr val="tx1"/>
                </a:solidFill>
                <a:latin typeface="Cambria" panose="02040503050406030204" pitchFamily="18" charset="0"/>
              </a:rPr>
              <a:t>Η μεθοδολογία </a:t>
            </a:r>
            <a:r>
              <a:rPr lang="el-GR" sz="2600" dirty="0" smtClean="0">
                <a:solidFill>
                  <a:schemeClr val="tx1"/>
                </a:solidFill>
                <a:latin typeface="Cambria" panose="02040503050406030204" pitchFamily="18" charset="0"/>
              </a:rPr>
              <a:t>προέρχεται από τις λέξεις:</a:t>
            </a:r>
            <a:endParaRPr lang="el-GR" sz="2600" dirty="0">
              <a:solidFill>
                <a:schemeClr val="tx1"/>
              </a:solidFill>
              <a:latin typeface="Cambria" panose="02040503050406030204" pitchFamily="18" charset="0"/>
            </a:endParaRPr>
          </a:p>
          <a:p>
            <a:pPr marL="0" indent="0">
              <a:buNone/>
            </a:pPr>
            <a:endParaRPr lang="el-GR" sz="1900" b="1" dirty="0">
              <a:solidFill>
                <a:schemeClr val="tx1"/>
              </a:solidFill>
              <a:latin typeface="Cambria" panose="02040503050406030204" pitchFamily="18" charset="0"/>
            </a:endParaRPr>
          </a:p>
          <a:p>
            <a:pPr marL="0" indent="0">
              <a:buNone/>
            </a:pPr>
            <a:r>
              <a:rPr lang="el-GR" sz="2600" dirty="0">
                <a:solidFill>
                  <a:schemeClr val="tx1"/>
                </a:solidFill>
                <a:latin typeface="Cambria" panose="02040503050406030204" pitchFamily="18" charset="0"/>
              </a:rPr>
              <a:t> </a:t>
            </a:r>
            <a:r>
              <a:rPr lang="el-GR" sz="2600" b="1" dirty="0" smtClean="0">
                <a:solidFill>
                  <a:schemeClr val="tx1"/>
                </a:solidFill>
                <a:latin typeface="Cambria" panose="02040503050406030204" pitchFamily="18" charset="0"/>
              </a:rPr>
              <a:t>Μέθοδος</a:t>
            </a:r>
            <a:r>
              <a:rPr lang="el-GR" sz="2600" dirty="0" smtClean="0">
                <a:solidFill>
                  <a:schemeClr val="tx1"/>
                </a:solidFill>
                <a:latin typeface="Cambria" panose="02040503050406030204" pitchFamily="18" charset="0"/>
              </a:rPr>
              <a:t> = δρόμος προς έναν σκοπό</a:t>
            </a:r>
          </a:p>
          <a:p>
            <a:pPr marL="0" indent="0">
              <a:buNone/>
            </a:pPr>
            <a:r>
              <a:rPr lang="el-GR" sz="2600" dirty="0">
                <a:solidFill>
                  <a:schemeClr val="tx1"/>
                </a:solidFill>
                <a:latin typeface="Cambria" panose="02040503050406030204" pitchFamily="18" charset="0"/>
              </a:rPr>
              <a:t> </a:t>
            </a:r>
            <a:r>
              <a:rPr lang="el-GR" sz="2600" dirty="0" smtClean="0">
                <a:solidFill>
                  <a:schemeClr val="tx1"/>
                </a:solidFill>
                <a:latin typeface="Cambria" panose="02040503050406030204" pitchFamily="18" charset="0"/>
              </a:rPr>
              <a:t>                                    </a:t>
            </a:r>
            <a:r>
              <a:rPr lang="el-GR" sz="3600" b="1" dirty="0" smtClean="0">
                <a:solidFill>
                  <a:schemeClr val="tx1"/>
                </a:solidFill>
                <a:latin typeface="Cambria" panose="02040503050406030204" pitchFamily="18" charset="0"/>
              </a:rPr>
              <a:t> +</a:t>
            </a:r>
          </a:p>
          <a:p>
            <a:pPr marL="0" indent="0">
              <a:buNone/>
            </a:pPr>
            <a:r>
              <a:rPr lang="el-GR" sz="2600" b="1" dirty="0" smtClean="0">
                <a:solidFill>
                  <a:schemeClr val="tx1"/>
                </a:solidFill>
                <a:latin typeface="Cambria" panose="02040503050406030204" pitchFamily="18" charset="0"/>
              </a:rPr>
              <a:t>Λόγος</a:t>
            </a:r>
            <a:r>
              <a:rPr lang="el-GR" sz="2600" dirty="0" smtClean="0">
                <a:solidFill>
                  <a:schemeClr val="tx1"/>
                </a:solidFill>
                <a:latin typeface="Cambria" panose="02040503050406030204" pitchFamily="18" charset="0"/>
              </a:rPr>
              <a:t>= συστηματική σκέψη/ανάλυση</a:t>
            </a:r>
            <a:endParaRPr lang="el-GR" sz="2600" dirty="0">
              <a:solidFill>
                <a:schemeClr val="tx1"/>
              </a:solidFill>
              <a:latin typeface="Cambria" panose="02040503050406030204" pitchFamily="18" charset="0"/>
            </a:endParaRPr>
          </a:p>
          <a:p>
            <a:pPr marL="0" indent="0">
              <a:buNone/>
            </a:pPr>
            <a:r>
              <a:rPr lang="el-GR" sz="2600" dirty="0">
                <a:solidFill>
                  <a:schemeClr val="tx1"/>
                </a:solidFill>
                <a:latin typeface="Cambria" panose="02040503050406030204" pitchFamily="18" charset="0"/>
              </a:rPr>
              <a:t> </a:t>
            </a:r>
          </a:p>
          <a:p>
            <a:pPr marL="0" indent="0">
              <a:buNone/>
            </a:pPr>
            <a:endParaRPr lang="el-GR" sz="1900" dirty="0">
              <a:solidFill>
                <a:schemeClr val="tx1"/>
              </a:solidFill>
            </a:endParaRPr>
          </a:p>
          <a:p>
            <a:endParaRPr lang="el-GR" sz="1900" dirty="0">
              <a:solidFill>
                <a:schemeClr val="tx1"/>
              </a:solidFill>
            </a:endParaRPr>
          </a:p>
        </p:txBody>
      </p:sp>
    </p:spTree>
    <p:extLst>
      <p:ext uri="{BB962C8B-B14F-4D97-AF65-F5344CB8AC3E}">
        <p14:creationId xmlns:p14="http://schemas.microsoft.com/office/powerpoint/2010/main" val="861183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Πλαίσιο">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Πλαίσιο</Template>
  <TotalTime>392</TotalTime>
  <Words>1224</Words>
  <Application>Microsoft Office PowerPoint</Application>
  <PresentationFormat>Ευρεία οθόνη</PresentationFormat>
  <Paragraphs>168</Paragraphs>
  <Slides>32</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32</vt:i4>
      </vt:variant>
    </vt:vector>
  </HeadingPairs>
  <TitlesOfParts>
    <vt:vector size="41" baseType="lpstr">
      <vt:lpstr>Arial</vt:lpstr>
      <vt:lpstr>Calibri</vt:lpstr>
      <vt:lpstr>Calibri Light</vt:lpstr>
      <vt:lpstr>Cambria</vt:lpstr>
      <vt:lpstr>Corbel</vt:lpstr>
      <vt:lpstr>Wingdings</vt:lpstr>
      <vt:lpstr>Wingdings 2</vt:lpstr>
      <vt:lpstr>Πλαίσιο</vt:lpstr>
      <vt:lpstr>Προσαρμοσμένη σχεδίαση</vt:lpstr>
      <vt:lpstr>ΔΠΘ- ΤΜΗΜΑ ΚΟΙΝΩΝΙΚΗΣ ΕΡΓΑΣΙΑΣ Μεθοδολογία Κοινωνικής Εργασίας 1ο Μάθημα «Εισαγωγή»</vt:lpstr>
      <vt:lpstr>Μαθησιακοί Στόχοι του μαθήματος </vt:lpstr>
      <vt:lpstr>Περιεχόμενο Μαθήματος </vt:lpstr>
      <vt:lpstr>Μέθοδοι αξιολόγησης</vt:lpstr>
      <vt:lpstr>Προτεινόμενη βιβλιογραφία </vt:lpstr>
      <vt:lpstr>Παρουσίαση του PowerPoint</vt:lpstr>
      <vt:lpstr>Τι είναι η Κοινωνική Εργασία;</vt:lpstr>
      <vt:lpstr>Που στοχεύει η κοινωνική εργασία</vt:lpstr>
      <vt:lpstr>Τι εννοούμε με τον όρο «Μεθοδολογία»</vt:lpstr>
      <vt:lpstr>Τι εννοούμε με τον όρο «Μεθοδολογία»</vt:lpstr>
      <vt:lpstr>Ορισμός Μεθοδολογίας στην Κοινωνική Εργασία</vt:lpstr>
      <vt:lpstr>Μεθοδολογία </vt:lpstr>
      <vt:lpstr>Η Μεθοδολογία ενσωματώνει:</vt:lpstr>
      <vt:lpstr>Μεθοδολογία ≠ Τεχνική ≠ Θεωρία</vt:lpstr>
      <vt:lpstr>Η μεθοδολογία ως διαδικασία λήψης επαγγελματικών αποφάσεων</vt:lpstr>
      <vt:lpstr>Γενική κοινωνική εργασία</vt:lpstr>
      <vt:lpstr>Βασικά χαρακτηριστικά της γενικής κοινωνικής εργασίας</vt:lpstr>
      <vt:lpstr>Ο ρόλος του κοινωνικού λειτουργού</vt:lpstr>
      <vt:lpstr>Παρουσίαση του PowerPoint</vt:lpstr>
      <vt:lpstr>Αρχές που διέπουν την επαγγελματική σχέση</vt:lpstr>
      <vt:lpstr>Εξατομίκευση </vt:lpstr>
      <vt:lpstr>Σκόπιμη έκφραση συναισθημάτων από τον εξυπηρετούμενο </vt:lpstr>
      <vt:lpstr>Ο/Η Κ.Λ. προκαλεί το άτομο να εκφράσει τα συναισθήματά του επιδιώκοντας: </vt:lpstr>
      <vt:lpstr>Ελεγχόμενη συναισθηματική εμπλοκή από τον/την Κ.Λ.  </vt:lpstr>
      <vt:lpstr>Η ευαισθησία του/της Κ.Λ. στα συναισθήματα του ατόμου, αναπτύσσεται με τη γνώση, την εμπειρία, την εποπτεία και τον αυτοέλεγχο. Ο αυτοέλεγχος αναφέρεται στην επίγνωση του επαγγελματία των δικών του αναγκών και συναισθημάτων, με σκοπό την κατανόηση των συναισθημάτων του ατόμου και την αποφυγή ταύτισης με αυτό. </vt:lpstr>
      <vt:lpstr>Η κατανόηση των συναισθημάτων σε σχέση με το άτομο και τα προβλήματά του αναφέρεται στη συνειδητή κατεύθυνση από την πλευρά του επαγγελματία, της συνέντευξης σε περιοχές όπου κρίνει σκόπιμο ότι το άτομο θα πρέπει να εκφραστεί, ενώ άλλοτε μπορεί να αποθαρρύνει μία παρόμοια έκφραση. Η κατανόηση των συναισθημάτων του ατόμου είναι μία δυναμική, σταδιακή πορεία και δεν είναι δυνατόν, ούτε πάντα σκόπιμο, να επιτευχθεί από τις πρώτες συνεντεύξεις.</vt:lpstr>
      <vt:lpstr>Η ανταπόκριση είναι αποτέλεσμα της ευαισθησίας και της κατανόησης των συναισθημάτων του ατόμου. Ταυτίζεται με τις δεξιότητες διαπροσωπικής επικοινωνίας κατά τη συνέντευξη και αναφέρεται όχι μόνο στην προφορική ανταπόκριση αλλά και στην ανταπόκριση με τη στάση, τη συμπεριφορά και τα συναισθήματα του/της Κ.Λ. </vt:lpstr>
      <vt:lpstr>Παραδοχή </vt:lpstr>
      <vt:lpstr>Η παραδοχή εμπεριέχει: - ενεργητική ακρόαση - ευγένεια - ενδιαφέρον - προσπάθεια προσέγγισης - αντικειμενικότητα - σταθερότητα - συνειδητή επιθυμία για επικοινωνία με το άτομο  Η έννοια της παραδοχής βασίζεται σε μία βαθιά πίστη και εμπιστοσύνη του ΚΛ στις εσωτερικές, αναπτυξιακές διεργασίες κάθε ατόμου που το οδηγούν στην ωριμότητα. Εάν αυτές οι διεργασίες υποστηριχθούν κατάλληλα, σε κλίμα παραδοχής, η επαγγελματική σχέση εδραιώνεται και εξασφαλίζονται οι προϋποθέσεις για ουσιαστική βοήθεια του ατόμου.  </vt:lpstr>
      <vt:lpstr>Μη κριτική στάση</vt:lpstr>
      <vt:lpstr>Αυτοδιάθεση του ατόμου</vt:lpstr>
      <vt:lpstr>Εχεμύθεια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ΔΠΘ- ΤΜΗΜΑ ΚΟΙΝΩΝΙΚΗΣ ΕΡΓΑΣΙΑΣ Μεθοδολογία Κοινωνικής Εργασίας 1ο Μάθημα «Εισαγωγή»</dc:title>
  <dc:creator>Olga K</dc:creator>
  <cp:lastModifiedBy>User</cp:lastModifiedBy>
  <cp:revision>54</cp:revision>
  <dcterms:created xsi:type="dcterms:W3CDTF">2025-12-31T14:29:09Z</dcterms:created>
  <dcterms:modified xsi:type="dcterms:W3CDTF">2026-02-16T11:51:42Z</dcterms:modified>
</cp:coreProperties>
</file>