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96" r:id="rId5"/>
    <p:sldId id="258" r:id="rId6"/>
    <p:sldId id="259" r:id="rId7"/>
    <p:sldId id="298" r:id="rId8"/>
    <p:sldId id="299" r:id="rId9"/>
    <p:sldId id="297" r:id="rId10"/>
    <p:sldId id="300" r:id="rId11"/>
    <p:sldId id="260" r:id="rId12"/>
    <p:sldId id="261" r:id="rId13"/>
    <p:sldId id="303" r:id="rId14"/>
    <p:sldId id="262" r:id="rId15"/>
    <p:sldId id="263" r:id="rId16"/>
    <p:sldId id="264" r:id="rId17"/>
    <p:sldId id="265" r:id="rId18"/>
    <p:sldId id="304" r:id="rId19"/>
    <p:sldId id="313" r:id="rId20"/>
    <p:sldId id="314" r:id="rId21"/>
    <p:sldId id="315" r:id="rId22"/>
    <p:sldId id="266" r:id="rId23"/>
    <p:sldId id="305" r:id="rId24"/>
    <p:sldId id="306" r:id="rId25"/>
    <p:sldId id="307" r:id="rId26"/>
    <p:sldId id="308" r:id="rId27"/>
    <p:sldId id="309"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35" autoAdjust="0"/>
    <p:restoredTop sz="99429" autoAdjust="0"/>
  </p:normalViewPr>
  <p:slideViewPr>
    <p:cSldViewPr>
      <p:cViewPr varScale="1">
        <p:scale>
          <a:sx n="72" d="100"/>
          <a:sy n="72" d="100"/>
        </p:scale>
        <p:origin x="35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27/3/2018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27/3/2018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27/3/2018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27/3/2018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27/3/2018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27/3/2018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B3D7780-7CA3-4AA4-8387-DBC8BC4E94FD}" type="datetimeFigureOut">
              <a:rPr lang="el-GR" smtClean="0"/>
              <a:pPr/>
              <a:t>27/3/2018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B3D7780-7CA3-4AA4-8387-DBC8BC4E94FD}" type="datetimeFigureOut">
              <a:rPr lang="el-GR" smtClean="0"/>
              <a:pPr/>
              <a:t>27/3/2018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B3D7780-7CA3-4AA4-8387-DBC8BC4E94FD}" type="datetimeFigureOut">
              <a:rPr lang="el-GR" smtClean="0"/>
              <a:pPr/>
              <a:t>27/3/2018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27/3/2018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27/3/2018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5">
                <a:shade val="45000"/>
                <a:satMod val="135000"/>
              </a:schemeClr>
              <a:prstClr val="white"/>
            </a:duotone>
          </a:blip>
          <a:srcRect/>
          <a:stretch>
            <a:fillRect l="-17000" r="-17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D7780-7CA3-4AA4-8387-DBC8BC4E94FD}" type="datetimeFigureOut">
              <a:rPr lang="el-GR" smtClean="0"/>
              <a:pPr/>
              <a:t>27/3/2018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BD42-DA5D-4FC2-AA2C-A86C3FC63F5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60648"/>
            <a:ext cx="9144000" cy="584775"/>
          </a:xfrm>
          <a:prstGeom prst="rect">
            <a:avLst/>
          </a:prstGeom>
          <a:noFill/>
        </p:spPr>
        <p:txBody>
          <a:bodyPr wrap="square" rtlCol="0">
            <a:spAutoFit/>
          </a:bodyPr>
          <a:lstStyle/>
          <a:p>
            <a:pPr algn="ctr"/>
            <a:r>
              <a:rPr lang="el-GR" sz="3200" b="1" dirty="0" smtClean="0"/>
              <a:t>Ανανεώσιμες Πηγές Ενέργειας</a:t>
            </a:r>
            <a:endParaRPr lang="el-GR" sz="3200" b="1" dirty="0"/>
          </a:p>
        </p:txBody>
      </p:sp>
      <p:sp>
        <p:nvSpPr>
          <p:cNvPr id="3" name="2 - TextBox"/>
          <p:cNvSpPr txBox="1"/>
          <p:nvPr/>
        </p:nvSpPr>
        <p:spPr>
          <a:xfrm>
            <a:off x="-32" y="2511035"/>
            <a:ext cx="9144032" cy="1877437"/>
          </a:xfrm>
          <a:prstGeom prst="rect">
            <a:avLst/>
          </a:prstGeom>
          <a:noFill/>
        </p:spPr>
        <p:txBody>
          <a:bodyPr wrap="square" rtlCol="0">
            <a:spAutoFit/>
          </a:bodyPr>
          <a:lstStyle/>
          <a:p>
            <a:pPr algn="ctr"/>
            <a:r>
              <a:rPr lang="el-GR" sz="4400" b="1" dirty="0" smtClean="0">
                <a:ea typeface="Times New Roman" pitchFamily="18" charset="0"/>
                <a:cs typeface="Tahoma" pitchFamily="34" charset="0"/>
              </a:rPr>
              <a:t>Ηλιακή ενέργεια </a:t>
            </a:r>
          </a:p>
          <a:p>
            <a:pPr algn="ctr"/>
            <a:endParaRPr lang="el-GR" sz="2400" b="1" dirty="0" smtClean="0">
              <a:ea typeface="Times New Roman" pitchFamily="18" charset="0"/>
              <a:cs typeface="Tahoma" pitchFamily="34" charset="0"/>
            </a:endParaRPr>
          </a:p>
          <a:p>
            <a:pPr algn="ctr"/>
            <a:r>
              <a:rPr lang="el-GR" sz="2400" b="1" dirty="0" smtClean="0"/>
              <a:t>Ηλιακή ενέργεια: </a:t>
            </a:r>
            <a:r>
              <a:rPr lang="el-GR" sz="2400" b="1" dirty="0" err="1" smtClean="0"/>
              <a:t>Φωτοβολταϊκά</a:t>
            </a:r>
            <a:r>
              <a:rPr lang="el-GR" sz="2400" b="1" dirty="0" smtClean="0"/>
              <a:t> συστήματα, </a:t>
            </a:r>
            <a:r>
              <a:rPr lang="el-GR" sz="2400" b="1" dirty="0" err="1" smtClean="0"/>
              <a:t>διαστασιολόγηση</a:t>
            </a:r>
            <a:r>
              <a:rPr lang="el-GR" sz="2400" b="1" dirty="0" smtClean="0"/>
              <a:t> και βασικοί υπολογισμοί, οικονομική ανάλυση</a:t>
            </a:r>
            <a:endParaRPr lang="el-G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smtClean="0"/>
              <a:t>Συμπεριφορά  Έντασης– Τάσης (συμπεριφορά </a:t>
            </a:r>
            <a:r>
              <a:rPr lang="en-US" b="1" dirty="0" smtClean="0"/>
              <a:t>I – V) </a:t>
            </a:r>
            <a:r>
              <a:rPr lang="el-GR" b="1" dirty="0" smtClean="0"/>
              <a:t>Φ/Β στοιχειών</a:t>
            </a:r>
            <a:endParaRPr lang="el-GR" b="1" dirty="0" smtClean="0">
              <a:ea typeface="Times New Roman" pitchFamily="18" charset="0"/>
              <a:cs typeface="Tahoma" pitchFamily="34" charset="0"/>
            </a:endParaRPr>
          </a:p>
        </p:txBody>
      </p:sp>
      <p:sp>
        <p:nvSpPr>
          <p:cNvPr id="5" name="4 - TextBox"/>
          <p:cNvSpPr txBox="1"/>
          <p:nvPr/>
        </p:nvSpPr>
        <p:spPr>
          <a:xfrm>
            <a:off x="-32" y="3143248"/>
            <a:ext cx="9144032" cy="4185761"/>
          </a:xfrm>
          <a:prstGeom prst="rect">
            <a:avLst/>
          </a:prstGeom>
          <a:noFill/>
        </p:spPr>
        <p:txBody>
          <a:bodyPr wrap="square" rtlCol="0">
            <a:spAutoFit/>
          </a:bodyPr>
          <a:lstStyle/>
          <a:p>
            <a:pPr algn="just"/>
            <a:r>
              <a:rPr lang="el-GR" sz="1400" dirty="0" smtClean="0"/>
              <a:t>Μεταβάλλοντας την </a:t>
            </a:r>
            <a:r>
              <a:rPr lang="en-US" sz="1400" dirty="0" err="1" smtClean="0"/>
              <a:t>R</a:t>
            </a:r>
            <a:r>
              <a:rPr lang="en-US" sz="1400" baseline="-25000" dirty="0" err="1" smtClean="0"/>
              <a:t>total</a:t>
            </a:r>
            <a:r>
              <a:rPr lang="el-GR" sz="1400" dirty="0" smtClean="0"/>
              <a:t> μεταξύ των παραπάνω ακραίων τιμών</a:t>
            </a:r>
            <a:r>
              <a:rPr lang="en-US" sz="1400" dirty="0" smtClean="0"/>
              <a:t> </a:t>
            </a:r>
            <a:r>
              <a:rPr lang="el-GR" sz="1400" dirty="0" smtClean="0"/>
              <a:t>(από </a:t>
            </a:r>
            <a:r>
              <a:rPr lang="en-US" sz="1400" dirty="0" err="1" smtClean="0"/>
              <a:t>R</a:t>
            </a:r>
            <a:r>
              <a:rPr lang="en-US" sz="1400" baseline="-25000" dirty="0" err="1" smtClean="0"/>
              <a:t>total</a:t>
            </a:r>
            <a:r>
              <a:rPr lang="el-GR" sz="1400" dirty="0" smtClean="0"/>
              <a:t>= 0  έως </a:t>
            </a:r>
            <a:r>
              <a:rPr lang="en-US" sz="1400" dirty="0" err="1" smtClean="0"/>
              <a:t>R</a:t>
            </a:r>
            <a:r>
              <a:rPr lang="en-US" sz="1400" baseline="-25000" dirty="0" err="1" smtClean="0"/>
              <a:t>total</a:t>
            </a:r>
            <a:r>
              <a:rPr lang="el-GR" sz="1400" dirty="0" smtClean="0"/>
              <a:t> = ∞ )</a:t>
            </a:r>
            <a:r>
              <a:rPr lang="en-US" sz="1400" dirty="0" smtClean="0"/>
              <a:t>,</a:t>
            </a:r>
            <a:r>
              <a:rPr lang="el-GR" sz="1400" dirty="0" smtClean="0"/>
              <a:t> λαμβάνεται η συνεχής καμπύλη ρεύματος – δυναμικού (Ι – V) του Φ/Β στοιχείου, από το οποίο μπορεί  να εξαχθεί η διακεκομμένη καμπύλη ισχύος – δυναμικού (P – V), του δεξιού διαγράμματος.</a:t>
            </a:r>
          </a:p>
          <a:p>
            <a:pPr algn="just"/>
            <a:endParaRPr lang="el-GR" sz="1400" dirty="0" smtClean="0"/>
          </a:p>
          <a:p>
            <a:pPr algn="just"/>
            <a:r>
              <a:rPr lang="el-GR" sz="1400" dirty="0" smtClean="0"/>
              <a:t>Η καμπύλη ισχύος – δυναμικού παρουσιάζει μέγιστο το οποίο ονομάζεται </a:t>
            </a:r>
            <a:r>
              <a:rPr lang="en-US" sz="1400" dirty="0" smtClean="0"/>
              <a:t>Maximum Power Point (MPP) </a:t>
            </a:r>
            <a:r>
              <a:rPr lang="el-GR" sz="1400" dirty="0" smtClean="0"/>
              <a:t>ή σημείο μέγιστο ισχύος, με συντεταγμένες:</a:t>
            </a:r>
          </a:p>
          <a:p>
            <a:pPr algn="just"/>
            <a:endParaRPr lang="el-GR" sz="1400" dirty="0" smtClean="0"/>
          </a:p>
          <a:p>
            <a:pPr algn="just"/>
            <a:r>
              <a:rPr lang="en-US" sz="1400" dirty="0" smtClean="0"/>
              <a:t>			(V</a:t>
            </a:r>
            <a:r>
              <a:rPr lang="en-US" sz="1400" baseline="-25000" dirty="0" smtClean="0"/>
              <a:t>MPP</a:t>
            </a:r>
            <a:r>
              <a:rPr lang="en-US" sz="1400" dirty="0" smtClean="0"/>
              <a:t>, I</a:t>
            </a:r>
            <a:r>
              <a:rPr lang="en-US" sz="1400" baseline="-25000" dirty="0" smtClean="0"/>
              <a:t>MPP</a:t>
            </a:r>
            <a:r>
              <a:rPr lang="en-US" sz="1400" dirty="0" smtClean="0"/>
              <a:t>) </a:t>
            </a:r>
            <a:r>
              <a:rPr lang="el-GR" sz="1400" dirty="0" smtClean="0"/>
              <a:t>όσον αφορά στην καμπύλη </a:t>
            </a:r>
            <a:r>
              <a:rPr lang="en-US" sz="1400" dirty="0" smtClean="0"/>
              <a:t>I – V</a:t>
            </a:r>
          </a:p>
          <a:p>
            <a:pPr algn="just"/>
            <a:r>
              <a:rPr lang="en-US" sz="1400" dirty="0" smtClean="0"/>
              <a:t>			(V</a:t>
            </a:r>
            <a:r>
              <a:rPr lang="en-US" sz="1400" baseline="-25000" dirty="0" smtClean="0"/>
              <a:t>MPP</a:t>
            </a:r>
            <a:r>
              <a:rPr lang="en-US" sz="1400" dirty="0" smtClean="0"/>
              <a:t>, P</a:t>
            </a:r>
            <a:r>
              <a:rPr lang="en-US" sz="1400" baseline="-25000" dirty="0" smtClean="0"/>
              <a:t>MPP</a:t>
            </a:r>
            <a:r>
              <a:rPr lang="en-US" sz="1400" dirty="0" smtClean="0"/>
              <a:t>) </a:t>
            </a:r>
            <a:r>
              <a:rPr lang="el-GR" sz="1400" dirty="0" smtClean="0"/>
              <a:t>όσον αφορά στην καμπύλη </a:t>
            </a:r>
            <a:r>
              <a:rPr lang="en-US" sz="1400" dirty="0" smtClean="0"/>
              <a:t>P – V </a:t>
            </a:r>
          </a:p>
          <a:p>
            <a:pPr algn="just"/>
            <a:r>
              <a:rPr lang="en-US" sz="1400" dirty="0" smtClean="0"/>
              <a:t>			(V</a:t>
            </a:r>
            <a:r>
              <a:rPr lang="en-US" sz="1400" baseline="-25000" dirty="0" smtClean="0"/>
              <a:t>MPP</a:t>
            </a:r>
            <a:r>
              <a:rPr lang="en-US" sz="1400" dirty="0" smtClean="0"/>
              <a:t>, R</a:t>
            </a:r>
            <a:r>
              <a:rPr lang="en-US" sz="1400" baseline="-25000" dirty="0" smtClean="0"/>
              <a:t>MPP</a:t>
            </a:r>
            <a:r>
              <a:rPr lang="en-US" sz="1400" dirty="0" smtClean="0"/>
              <a:t>) </a:t>
            </a:r>
            <a:r>
              <a:rPr lang="el-GR" sz="1400" dirty="0" smtClean="0"/>
              <a:t>όσον αφορά στην καμπύλη </a:t>
            </a:r>
            <a:r>
              <a:rPr lang="en-US" sz="1400" dirty="0" err="1" smtClean="0"/>
              <a:t>R</a:t>
            </a:r>
            <a:r>
              <a:rPr lang="en-US" sz="1400" baseline="-25000" dirty="0" err="1" smtClean="0"/>
              <a:t>total</a:t>
            </a:r>
            <a:r>
              <a:rPr lang="en-US" sz="1400" dirty="0" smtClean="0"/>
              <a:t>– V </a:t>
            </a:r>
            <a:endParaRPr lang="el-GR" sz="1400" dirty="0" smtClean="0"/>
          </a:p>
          <a:p>
            <a:pPr algn="just"/>
            <a:endParaRPr lang="el-GR" sz="1400" dirty="0" smtClean="0"/>
          </a:p>
          <a:p>
            <a:pPr algn="just"/>
            <a:r>
              <a:rPr lang="el-GR" sz="1400" dirty="0" smtClean="0"/>
              <a:t>Έτσι, το Φ/Β παράγει τη μέγιστη ισχύ </a:t>
            </a:r>
            <a:r>
              <a:rPr lang="en-US" sz="1400" dirty="0" smtClean="0"/>
              <a:t>P</a:t>
            </a:r>
            <a:r>
              <a:rPr lang="en-US" sz="1400" baseline="-25000" dirty="0" smtClean="0"/>
              <a:t>MPP</a:t>
            </a:r>
            <a:r>
              <a:rPr lang="el-GR" sz="1400" dirty="0" smtClean="0"/>
              <a:t> όταν η κατανάλωση που έχει συνδεθεί στα άκρα του παρουσιάζει αντίσταση </a:t>
            </a:r>
            <a:r>
              <a:rPr lang="en-US" sz="1400" dirty="0" smtClean="0"/>
              <a:t>R</a:t>
            </a:r>
            <a:r>
              <a:rPr lang="en-US" sz="1400" baseline="-25000" dirty="0" smtClean="0"/>
              <a:t>MPP</a:t>
            </a:r>
            <a:r>
              <a:rPr lang="el-GR" sz="1400" dirty="0" smtClean="0"/>
              <a:t> και τότε η διαφορά δυναμικού στα άκρα του είναι </a:t>
            </a:r>
            <a:r>
              <a:rPr lang="en-US" sz="1400" dirty="0" smtClean="0"/>
              <a:t>V</a:t>
            </a:r>
            <a:r>
              <a:rPr lang="en-US" sz="1400" baseline="-25000" dirty="0" smtClean="0"/>
              <a:t>MPP</a:t>
            </a:r>
            <a:r>
              <a:rPr lang="el-GR" sz="1400" dirty="0" smtClean="0"/>
              <a:t> και η ένταση του ρεύματος που διαρρέει είναι</a:t>
            </a:r>
            <a:r>
              <a:rPr lang="en-US" sz="1400" dirty="0" smtClean="0"/>
              <a:t> I</a:t>
            </a:r>
            <a:r>
              <a:rPr lang="en-US" sz="1400" baseline="-25000" dirty="0" smtClean="0"/>
              <a:t>MPP</a:t>
            </a:r>
            <a:r>
              <a:rPr lang="el-GR" sz="1400" dirty="0" smtClean="0"/>
              <a:t>.</a:t>
            </a:r>
            <a:r>
              <a:rPr lang="en-US" sz="1400" dirty="0" smtClean="0"/>
              <a:t> </a:t>
            </a:r>
            <a:r>
              <a:rPr lang="el-GR" sz="1400" dirty="0" smtClean="0"/>
              <a:t> Μία ειδική διάταξη που ονομάζεται </a:t>
            </a:r>
            <a:r>
              <a:rPr lang="en-US" sz="1400" dirty="0" smtClean="0"/>
              <a:t>Maximum Power Point Tracker (MPPT) </a:t>
            </a:r>
            <a:r>
              <a:rPr lang="el-GR" sz="1400" dirty="0" smtClean="0"/>
              <a:t>και η οποία συνδέεται στα άκρα του Φ/Β εξασφαλίζει ότι το Φ/Β θα λειτουργεί κάθε στιγμή στο σημείο μέγιστης ισχύος </a:t>
            </a:r>
            <a:r>
              <a:rPr lang="en-US" sz="1400" dirty="0" smtClean="0"/>
              <a:t>(V</a:t>
            </a:r>
            <a:r>
              <a:rPr lang="en-US" sz="1400" baseline="-25000" dirty="0" smtClean="0"/>
              <a:t>MPP</a:t>
            </a:r>
            <a:r>
              <a:rPr lang="en-US" sz="1400" dirty="0" smtClean="0"/>
              <a:t>, I</a:t>
            </a:r>
            <a:r>
              <a:rPr lang="en-US" sz="1400" baseline="-25000" dirty="0" smtClean="0"/>
              <a:t>MPP</a:t>
            </a:r>
            <a:r>
              <a:rPr lang="en-US" sz="1400" dirty="0" smtClean="0"/>
              <a:t>) </a:t>
            </a:r>
            <a:r>
              <a:rPr lang="el-GR" sz="1400" dirty="0" smtClean="0"/>
              <a:t>. Ο </a:t>
            </a:r>
            <a:r>
              <a:rPr lang="en-US" sz="1400" dirty="0" smtClean="0"/>
              <a:t>MPPT </a:t>
            </a:r>
            <a:r>
              <a:rPr lang="el-GR" sz="1400" dirty="0" smtClean="0"/>
              <a:t>ρυθμίζει την αντίσταση στα άκρα του Φ/Β ώστε αυτή να βρίσκεται πάντοτε στην τιμή </a:t>
            </a:r>
            <a:r>
              <a:rPr lang="en-US" sz="1400" dirty="0" smtClean="0"/>
              <a:t>R</a:t>
            </a:r>
            <a:r>
              <a:rPr lang="en-US" sz="1400" baseline="-25000" dirty="0" smtClean="0"/>
              <a:t>MPP</a:t>
            </a:r>
            <a:r>
              <a:rPr lang="el-GR" sz="1400" dirty="0" smtClean="0"/>
              <a:t> ανεξάρτητα από τις μεταβολές της αντίστασης της κατανάλωσης που κάθε στιγμή τροφοδοτείται από το Φ/Β.</a:t>
            </a:r>
          </a:p>
          <a:p>
            <a:pPr algn="just"/>
            <a:endParaRPr lang="el-GR" sz="1400" dirty="0" smtClean="0"/>
          </a:p>
          <a:p>
            <a:pPr marL="273050" indent="-273050" algn="just">
              <a:buFont typeface="Wingdings" pitchFamily="2" charset="2"/>
              <a:buChar char="ü"/>
            </a:pPr>
            <a:endParaRPr lang="el-GR" sz="1400" b="1" dirty="0" smtClean="0"/>
          </a:p>
        </p:txBody>
      </p:sp>
      <p:pic>
        <p:nvPicPr>
          <p:cNvPr id="6" name="Picture 2"/>
          <p:cNvPicPr>
            <a:picLocks noChangeAspect="1" noChangeArrowheads="1"/>
          </p:cNvPicPr>
          <p:nvPr/>
        </p:nvPicPr>
        <p:blipFill>
          <a:blip r:embed="rId2" cstate="print"/>
          <a:srcRect/>
          <a:stretch>
            <a:fillRect/>
          </a:stretch>
        </p:blipFill>
        <p:spPr bwMode="auto">
          <a:xfrm>
            <a:off x="4602195" y="351632"/>
            <a:ext cx="4541837" cy="2755900"/>
          </a:xfrm>
          <a:prstGeom prst="rect">
            <a:avLst/>
          </a:prstGeom>
          <a:noFill/>
          <a:ln w="9525">
            <a:noFill/>
            <a:miter lim="800000"/>
            <a:headEnd/>
            <a:tailEnd/>
          </a:ln>
          <a:effectLst/>
        </p:spPr>
      </p:pic>
      <p:sp>
        <p:nvSpPr>
          <p:cNvPr id="7" name="6 - TextBox"/>
          <p:cNvSpPr txBox="1"/>
          <p:nvPr/>
        </p:nvSpPr>
        <p:spPr>
          <a:xfrm rot="16200000">
            <a:off x="4297081" y="1404278"/>
            <a:ext cx="1204922" cy="369332"/>
          </a:xfrm>
          <a:prstGeom prst="rect">
            <a:avLst/>
          </a:prstGeom>
          <a:noFill/>
        </p:spPr>
        <p:txBody>
          <a:bodyPr wrap="square" rtlCol="0">
            <a:spAutoFit/>
          </a:bodyPr>
          <a:lstStyle/>
          <a:p>
            <a:pPr algn="just"/>
            <a:r>
              <a:rPr lang="en-US" b="1" dirty="0" smtClean="0"/>
              <a:t>I, ampere</a:t>
            </a:r>
            <a:endParaRPr lang="el-GR" b="1" dirty="0" smtClean="0">
              <a:ea typeface="Times New Roman" pitchFamily="18" charset="0"/>
              <a:cs typeface="Tahoma" pitchFamily="34" charset="0"/>
            </a:endParaRPr>
          </a:p>
        </p:txBody>
      </p:sp>
      <p:sp>
        <p:nvSpPr>
          <p:cNvPr id="8" name="7 - TextBox"/>
          <p:cNvSpPr txBox="1"/>
          <p:nvPr/>
        </p:nvSpPr>
        <p:spPr>
          <a:xfrm rot="16200000">
            <a:off x="8195781" y="1325199"/>
            <a:ext cx="1204922" cy="369332"/>
          </a:xfrm>
          <a:prstGeom prst="rect">
            <a:avLst/>
          </a:prstGeom>
          <a:noFill/>
        </p:spPr>
        <p:txBody>
          <a:bodyPr wrap="square" rtlCol="0">
            <a:spAutoFit/>
          </a:bodyPr>
          <a:lstStyle/>
          <a:p>
            <a:pPr algn="ctr"/>
            <a:r>
              <a:rPr lang="en-US" b="1" dirty="0" smtClean="0"/>
              <a:t>P, watt</a:t>
            </a:r>
            <a:endParaRPr lang="el-GR" b="1" dirty="0" smtClean="0">
              <a:ea typeface="Times New Roman" pitchFamily="18" charset="0"/>
              <a:cs typeface="Tahoma" pitchFamily="34" charset="0"/>
            </a:endParaRPr>
          </a:p>
        </p:txBody>
      </p:sp>
      <p:sp>
        <p:nvSpPr>
          <p:cNvPr id="9" name="8 - TextBox"/>
          <p:cNvSpPr txBox="1"/>
          <p:nvPr/>
        </p:nvSpPr>
        <p:spPr>
          <a:xfrm>
            <a:off x="6337084" y="2614276"/>
            <a:ext cx="1204922" cy="369332"/>
          </a:xfrm>
          <a:prstGeom prst="rect">
            <a:avLst/>
          </a:prstGeom>
          <a:noFill/>
        </p:spPr>
        <p:txBody>
          <a:bodyPr wrap="square" rtlCol="0">
            <a:spAutoFit/>
          </a:bodyPr>
          <a:lstStyle/>
          <a:p>
            <a:pPr algn="ctr"/>
            <a:r>
              <a:rPr lang="en-US" b="1" dirty="0" smtClean="0"/>
              <a:t>V, volt</a:t>
            </a:r>
            <a:endParaRPr lang="el-GR" b="1" dirty="0" smtClean="0">
              <a:ea typeface="Times New Roman" pitchFamily="18" charset="0"/>
              <a:cs typeface="Tahoma" pitchFamily="34" charset="0"/>
            </a:endParaRPr>
          </a:p>
        </p:txBody>
      </p:sp>
      <p:sp>
        <p:nvSpPr>
          <p:cNvPr id="10" name="9 - TextBox"/>
          <p:cNvSpPr txBox="1"/>
          <p:nvPr/>
        </p:nvSpPr>
        <p:spPr>
          <a:xfrm>
            <a:off x="6595538" y="1928802"/>
            <a:ext cx="303288" cy="369332"/>
          </a:xfrm>
          <a:prstGeom prst="rect">
            <a:avLst/>
          </a:prstGeom>
          <a:noFill/>
          <a:ln w="28575">
            <a:noFill/>
          </a:ln>
        </p:spPr>
        <p:txBody>
          <a:bodyPr wrap="none" rtlCol="0">
            <a:spAutoFit/>
          </a:bodyPr>
          <a:lstStyle/>
          <a:p>
            <a:r>
              <a:rPr lang="en-US" dirty="0" smtClean="0"/>
              <a:t>P</a:t>
            </a:r>
            <a:endParaRPr lang="el-GR" baseline="-25000" dirty="0"/>
          </a:p>
        </p:txBody>
      </p:sp>
      <p:sp>
        <p:nvSpPr>
          <p:cNvPr id="11" name="10 - TextBox"/>
          <p:cNvSpPr txBox="1"/>
          <p:nvPr/>
        </p:nvSpPr>
        <p:spPr>
          <a:xfrm>
            <a:off x="6627589" y="357166"/>
            <a:ext cx="242374" cy="369332"/>
          </a:xfrm>
          <a:prstGeom prst="rect">
            <a:avLst/>
          </a:prstGeom>
          <a:noFill/>
          <a:ln w="28575">
            <a:noFill/>
          </a:ln>
        </p:spPr>
        <p:txBody>
          <a:bodyPr wrap="none" rtlCol="0">
            <a:spAutoFit/>
          </a:bodyPr>
          <a:lstStyle/>
          <a:p>
            <a:r>
              <a:rPr lang="el-GR" dirty="0" smtClean="0"/>
              <a:t>Ι</a:t>
            </a:r>
            <a:endParaRPr lang="el-GR" baseline="-25000" dirty="0"/>
          </a:p>
        </p:txBody>
      </p:sp>
      <p:cxnSp>
        <p:nvCxnSpPr>
          <p:cNvPr id="12" name="11 - Ευθύγραμμο βέλος σύνδεσης"/>
          <p:cNvCxnSpPr>
            <a:stCxn id="11" idx="1"/>
          </p:cNvCxnSpPr>
          <p:nvPr/>
        </p:nvCxnSpPr>
        <p:spPr>
          <a:xfrm rot="10800000">
            <a:off x="6339589" y="541832"/>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rot="10800000" flipH="1">
            <a:off x="6858016" y="2143116"/>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srcRect/>
          <a:stretch>
            <a:fillRect/>
          </a:stretch>
        </p:blipFill>
        <p:spPr bwMode="auto">
          <a:xfrm>
            <a:off x="71406" y="357166"/>
            <a:ext cx="4541837" cy="2755900"/>
          </a:xfrm>
          <a:prstGeom prst="rect">
            <a:avLst/>
          </a:prstGeom>
          <a:noFill/>
          <a:ln w="9525">
            <a:noFill/>
            <a:miter lim="800000"/>
            <a:headEnd/>
            <a:tailEnd/>
          </a:ln>
          <a:effectLst/>
        </p:spPr>
      </p:pic>
      <p:sp>
        <p:nvSpPr>
          <p:cNvPr id="17" name="16 - TextBox"/>
          <p:cNvSpPr txBox="1"/>
          <p:nvPr/>
        </p:nvSpPr>
        <p:spPr>
          <a:xfrm rot="16200000">
            <a:off x="-243052" y="1475716"/>
            <a:ext cx="1204922" cy="369332"/>
          </a:xfrm>
          <a:prstGeom prst="rect">
            <a:avLst/>
          </a:prstGeom>
          <a:noFill/>
        </p:spPr>
        <p:txBody>
          <a:bodyPr wrap="square" rtlCol="0">
            <a:spAutoFit/>
          </a:bodyPr>
          <a:lstStyle/>
          <a:p>
            <a:pPr algn="just"/>
            <a:r>
              <a:rPr lang="en-US" b="1" dirty="0" smtClean="0"/>
              <a:t>I, ampere</a:t>
            </a:r>
            <a:endParaRPr lang="el-GR" b="1" dirty="0" smtClean="0">
              <a:ea typeface="Times New Roman" pitchFamily="18" charset="0"/>
              <a:cs typeface="Tahoma" pitchFamily="34" charset="0"/>
            </a:endParaRPr>
          </a:p>
        </p:txBody>
      </p:sp>
      <p:sp>
        <p:nvSpPr>
          <p:cNvPr id="18" name="17 - TextBox"/>
          <p:cNvSpPr txBox="1"/>
          <p:nvPr/>
        </p:nvSpPr>
        <p:spPr>
          <a:xfrm rot="16200000">
            <a:off x="3655648" y="1396637"/>
            <a:ext cx="1204922" cy="369332"/>
          </a:xfrm>
          <a:prstGeom prst="rect">
            <a:avLst/>
          </a:prstGeom>
          <a:noFill/>
        </p:spPr>
        <p:txBody>
          <a:bodyPr wrap="square" rtlCol="0">
            <a:spAutoFit/>
          </a:bodyPr>
          <a:lstStyle/>
          <a:p>
            <a:pPr algn="ctr"/>
            <a:r>
              <a:rPr lang="en-US" b="1" dirty="0" smtClean="0"/>
              <a:t>R, ohm</a:t>
            </a:r>
            <a:endParaRPr lang="el-GR" b="1" dirty="0" smtClean="0">
              <a:ea typeface="Times New Roman" pitchFamily="18" charset="0"/>
              <a:cs typeface="Tahoma" pitchFamily="34" charset="0"/>
            </a:endParaRPr>
          </a:p>
        </p:txBody>
      </p:sp>
      <p:sp>
        <p:nvSpPr>
          <p:cNvPr id="19" name="18 - TextBox"/>
          <p:cNvSpPr txBox="1"/>
          <p:nvPr/>
        </p:nvSpPr>
        <p:spPr>
          <a:xfrm>
            <a:off x="1796951" y="2685714"/>
            <a:ext cx="1204922" cy="369332"/>
          </a:xfrm>
          <a:prstGeom prst="rect">
            <a:avLst/>
          </a:prstGeom>
          <a:noFill/>
        </p:spPr>
        <p:txBody>
          <a:bodyPr wrap="square" rtlCol="0">
            <a:spAutoFit/>
          </a:bodyPr>
          <a:lstStyle/>
          <a:p>
            <a:pPr algn="ctr"/>
            <a:r>
              <a:rPr lang="en-US" b="1" dirty="0" smtClean="0"/>
              <a:t>V, volt</a:t>
            </a:r>
            <a:endParaRPr lang="el-GR" b="1" dirty="0" smtClean="0">
              <a:ea typeface="Times New Roman" pitchFamily="18" charset="0"/>
              <a:cs typeface="Tahoma" pitchFamily="34" charset="0"/>
            </a:endParaRPr>
          </a:p>
        </p:txBody>
      </p:sp>
      <p:sp>
        <p:nvSpPr>
          <p:cNvPr id="20" name="19 - TextBox"/>
          <p:cNvSpPr txBox="1"/>
          <p:nvPr/>
        </p:nvSpPr>
        <p:spPr>
          <a:xfrm>
            <a:off x="1285852" y="2252584"/>
            <a:ext cx="599716" cy="369332"/>
          </a:xfrm>
          <a:prstGeom prst="rect">
            <a:avLst/>
          </a:prstGeom>
          <a:noFill/>
          <a:ln w="28575">
            <a:noFill/>
          </a:ln>
        </p:spPr>
        <p:txBody>
          <a:bodyPr wrap="none" rtlCol="0">
            <a:spAutoFit/>
          </a:bodyPr>
          <a:lstStyle/>
          <a:p>
            <a:r>
              <a:rPr lang="en-US" dirty="0" err="1" smtClean="0"/>
              <a:t>R</a:t>
            </a:r>
            <a:r>
              <a:rPr lang="en-US" baseline="-25000" dirty="0" err="1" smtClean="0"/>
              <a:t>total</a:t>
            </a:r>
            <a:endParaRPr lang="el-GR" baseline="-25000" dirty="0"/>
          </a:p>
        </p:txBody>
      </p:sp>
      <p:sp>
        <p:nvSpPr>
          <p:cNvPr id="21" name="20 - TextBox"/>
          <p:cNvSpPr txBox="1"/>
          <p:nvPr/>
        </p:nvSpPr>
        <p:spPr>
          <a:xfrm>
            <a:off x="2087456" y="407338"/>
            <a:ext cx="242374" cy="369332"/>
          </a:xfrm>
          <a:prstGeom prst="rect">
            <a:avLst/>
          </a:prstGeom>
          <a:noFill/>
          <a:ln w="28575">
            <a:noFill/>
          </a:ln>
        </p:spPr>
        <p:txBody>
          <a:bodyPr wrap="none" rtlCol="0">
            <a:spAutoFit/>
          </a:bodyPr>
          <a:lstStyle/>
          <a:p>
            <a:r>
              <a:rPr lang="el-GR" dirty="0" smtClean="0"/>
              <a:t>Ι</a:t>
            </a:r>
            <a:endParaRPr lang="el-GR" baseline="-25000" dirty="0"/>
          </a:p>
        </p:txBody>
      </p:sp>
      <p:cxnSp>
        <p:nvCxnSpPr>
          <p:cNvPr id="22" name="21 - Ευθύγραμμο βέλος σύνδεσης"/>
          <p:cNvCxnSpPr>
            <a:stCxn id="21" idx="1"/>
          </p:cNvCxnSpPr>
          <p:nvPr/>
        </p:nvCxnSpPr>
        <p:spPr>
          <a:xfrm rot="10800000">
            <a:off x="1799456" y="592004"/>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rot="10800000" flipH="1">
            <a:off x="1843781" y="2445632"/>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rot="5400000">
            <a:off x="6785299" y="1717172"/>
            <a:ext cx="176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38 - Ευθεία γραμμή σύνδεσης"/>
          <p:cNvCxnSpPr/>
          <p:nvPr/>
        </p:nvCxnSpPr>
        <p:spPr>
          <a:xfrm>
            <a:off x="7668048" y="1570024"/>
            <a:ext cx="97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 Ευθεία γραμμή σύνδεσης"/>
          <p:cNvCxnSpPr/>
          <p:nvPr/>
        </p:nvCxnSpPr>
        <p:spPr>
          <a:xfrm flipH="1">
            <a:off x="5097343" y="814700"/>
            <a:ext cx="259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1" name="40 - Έλλειψη"/>
          <p:cNvSpPr/>
          <p:nvPr/>
        </p:nvSpPr>
        <p:spPr>
          <a:xfrm>
            <a:off x="7636194" y="152908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41 - Έλλειψη"/>
          <p:cNvSpPr/>
          <p:nvPr/>
        </p:nvSpPr>
        <p:spPr>
          <a:xfrm>
            <a:off x="7636194" y="79343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42 - TextBox"/>
          <p:cNvSpPr txBox="1"/>
          <p:nvPr/>
        </p:nvSpPr>
        <p:spPr>
          <a:xfrm>
            <a:off x="7483422" y="428604"/>
            <a:ext cx="619080" cy="369332"/>
          </a:xfrm>
          <a:prstGeom prst="rect">
            <a:avLst/>
          </a:prstGeom>
          <a:noFill/>
          <a:ln w="28575">
            <a:noFill/>
          </a:ln>
        </p:spPr>
        <p:txBody>
          <a:bodyPr wrap="none" rtlCol="0">
            <a:spAutoFit/>
          </a:bodyPr>
          <a:lstStyle/>
          <a:p>
            <a:r>
              <a:rPr lang="en-US" dirty="0" smtClean="0"/>
              <a:t>MPP</a:t>
            </a:r>
            <a:endParaRPr lang="el-GR" baseline="-25000" dirty="0"/>
          </a:p>
        </p:txBody>
      </p:sp>
      <p:sp>
        <p:nvSpPr>
          <p:cNvPr id="44" name="43 - TextBox"/>
          <p:cNvSpPr txBox="1"/>
          <p:nvPr/>
        </p:nvSpPr>
        <p:spPr>
          <a:xfrm>
            <a:off x="7114862" y="1255445"/>
            <a:ext cx="619080" cy="369332"/>
          </a:xfrm>
          <a:prstGeom prst="rect">
            <a:avLst/>
          </a:prstGeom>
          <a:noFill/>
          <a:ln w="28575">
            <a:noFill/>
          </a:ln>
        </p:spPr>
        <p:txBody>
          <a:bodyPr wrap="none" rtlCol="0">
            <a:spAutoFit/>
          </a:bodyPr>
          <a:lstStyle/>
          <a:p>
            <a:r>
              <a:rPr lang="en-US" dirty="0" smtClean="0"/>
              <a:t>MPP</a:t>
            </a:r>
            <a:endParaRPr lang="el-GR" baseline="-25000" dirty="0"/>
          </a:p>
        </p:txBody>
      </p:sp>
      <p:cxnSp>
        <p:nvCxnSpPr>
          <p:cNvPr id="45" name="44 - Ευθεία γραμμή σύνδεσης"/>
          <p:cNvCxnSpPr/>
          <p:nvPr/>
        </p:nvCxnSpPr>
        <p:spPr>
          <a:xfrm rot="5400000">
            <a:off x="2270061" y="1780970"/>
            <a:ext cx="176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45 - Ευθεία γραμμή σύνδεσης"/>
          <p:cNvCxnSpPr/>
          <p:nvPr/>
        </p:nvCxnSpPr>
        <p:spPr>
          <a:xfrm>
            <a:off x="3152810" y="2416647"/>
            <a:ext cx="97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46 - Ευθεία γραμμή σύνδεσης"/>
          <p:cNvCxnSpPr/>
          <p:nvPr/>
        </p:nvCxnSpPr>
        <p:spPr>
          <a:xfrm flipH="1">
            <a:off x="582105" y="867865"/>
            <a:ext cx="259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8" name="47 - Έλλειψη"/>
          <p:cNvSpPr/>
          <p:nvPr/>
        </p:nvSpPr>
        <p:spPr>
          <a:xfrm>
            <a:off x="3120956" y="2396969"/>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48 - Έλλειψη"/>
          <p:cNvSpPr/>
          <p:nvPr/>
        </p:nvSpPr>
        <p:spPr>
          <a:xfrm>
            <a:off x="3120956" y="867865"/>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49 - TextBox"/>
          <p:cNvSpPr txBox="1"/>
          <p:nvPr/>
        </p:nvSpPr>
        <p:spPr>
          <a:xfrm>
            <a:off x="2968184" y="481769"/>
            <a:ext cx="619080" cy="369332"/>
          </a:xfrm>
          <a:prstGeom prst="rect">
            <a:avLst/>
          </a:prstGeom>
          <a:noFill/>
          <a:ln w="28575">
            <a:noFill/>
          </a:ln>
        </p:spPr>
        <p:txBody>
          <a:bodyPr wrap="none" rtlCol="0">
            <a:spAutoFit/>
          </a:bodyPr>
          <a:lstStyle/>
          <a:p>
            <a:r>
              <a:rPr lang="en-US" dirty="0" smtClean="0"/>
              <a:t>MPP</a:t>
            </a:r>
            <a:endParaRPr lang="el-GR" baseline="-25000" dirty="0"/>
          </a:p>
        </p:txBody>
      </p:sp>
      <p:sp>
        <p:nvSpPr>
          <p:cNvPr id="51" name="50 - TextBox"/>
          <p:cNvSpPr txBox="1"/>
          <p:nvPr/>
        </p:nvSpPr>
        <p:spPr>
          <a:xfrm>
            <a:off x="2571736" y="2102068"/>
            <a:ext cx="619080" cy="369332"/>
          </a:xfrm>
          <a:prstGeom prst="rect">
            <a:avLst/>
          </a:prstGeom>
          <a:noFill/>
          <a:ln w="28575">
            <a:noFill/>
          </a:ln>
        </p:spPr>
        <p:txBody>
          <a:bodyPr wrap="none" rtlCol="0">
            <a:spAutoFit/>
          </a:bodyPr>
          <a:lstStyle/>
          <a:p>
            <a:r>
              <a:rPr lang="en-US" dirty="0" smtClean="0"/>
              <a:t>MPP</a:t>
            </a:r>
            <a:endParaRPr lang="el-GR" baseline="-25000" dirty="0"/>
          </a:p>
        </p:txBody>
      </p:sp>
      <p:sp>
        <p:nvSpPr>
          <p:cNvPr id="54" name="53 - TextBox"/>
          <p:cNvSpPr txBox="1"/>
          <p:nvPr/>
        </p:nvSpPr>
        <p:spPr>
          <a:xfrm>
            <a:off x="91483" y="325267"/>
            <a:ext cx="369012" cy="369332"/>
          </a:xfrm>
          <a:prstGeom prst="rect">
            <a:avLst/>
          </a:prstGeom>
          <a:noFill/>
          <a:ln w="28575">
            <a:noFill/>
          </a:ln>
        </p:spPr>
        <p:txBody>
          <a:bodyPr wrap="none" rtlCol="0">
            <a:spAutoFit/>
          </a:bodyPr>
          <a:lstStyle/>
          <a:p>
            <a:r>
              <a:rPr lang="el-GR" dirty="0" smtClean="0"/>
              <a:t>Ι</a:t>
            </a:r>
            <a:r>
              <a:rPr lang="en-US" baseline="-25000" dirty="0" smtClean="0"/>
              <a:t>sc</a:t>
            </a:r>
            <a:endParaRPr lang="el-GR" baseline="-25000" dirty="0"/>
          </a:p>
        </p:txBody>
      </p:sp>
      <p:cxnSp>
        <p:nvCxnSpPr>
          <p:cNvPr id="55" name="54 - Ευθύγραμμο βέλος σύνδεσης"/>
          <p:cNvCxnSpPr/>
          <p:nvPr/>
        </p:nvCxnSpPr>
        <p:spPr>
          <a:xfrm>
            <a:off x="357158" y="500042"/>
            <a:ext cx="214316" cy="182415"/>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55 - TextBox"/>
          <p:cNvSpPr txBox="1"/>
          <p:nvPr/>
        </p:nvSpPr>
        <p:spPr>
          <a:xfrm>
            <a:off x="4036044" y="2760145"/>
            <a:ext cx="463588" cy="369332"/>
          </a:xfrm>
          <a:prstGeom prst="rect">
            <a:avLst/>
          </a:prstGeom>
          <a:noFill/>
          <a:ln w="28575">
            <a:noFill/>
          </a:ln>
        </p:spPr>
        <p:txBody>
          <a:bodyPr wrap="none" rtlCol="0">
            <a:spAutoFit/>
          </a:bodyPr>
          <a:lstStyle/>
          <a:p>
            <a:r>
              <a:rPr lang="en-US" dirty="0" smtClean="0"/>
              <a:t>V</a:t>
            </a:r>
            <a:r>
              <a:rPr lang="el-GR" baseline="-25000" dirty="0" smtClean="0"/>
              <a:t>ο</a:t>
            </a:r>
            <a:r>
              <a:rPr lang="en-US" baseline="-25000" dirty="0" smtClean="0"/>
              <a:t>c</a:t>
            </a:r>
            <a:endParaRPr lang="el-GR" baseline="-25000" dirty="0"/>
          </a:p>
        </p:txBody>
      </p:sp>
      <p:cxnSp>
        <p:nvCxnSpPr>
          <p:cNvPr id="57" name="56 - Ευθύγραμμο βέλος σύνδεσης"/>
          <p:cNvCxnSpPr/>
          <p:nvPr/>
        </p:nvCxnSpPr>
        <p:spPr>
          <a:xfrm rot="10800000">
            <a:off x="3770019" y="2746519"/>
            <a:ext cx="357190" cy="214314"/>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58 - TextBox"/>
          <p:cNvSpPr txBox="1"/>
          <p:nvPr/>
        </p:nvSpPr>
        <p:spPr>
          <a:xfrm>
            <a:off x="71406" y="804067"/>
            <a:ext cx="534121" cy="369332"/>
          </a:xfrm>
          <a:prstGeom prst="rect">
            <a:avLst/>
          </a:prstGeom>
          <a:noFill/>
          <a:ln w="28575">
            <a:noFill/>
          </a:ln>
        </p:spPr>
        <p:txBody>
          <a:bodyPr wrap="none" rtlCol="0">
            <a:spAutoFit/>
          </a:bodyPr>
          <a:lstStyle/>
          <a:p>
            <a:r>
              <a:rPr lang="el-GR" dirty="0" smtClean="0"/>
              <a:t>Ι</a:t>
            </a:r>
            <a:r>
              <a:rPr lang="en-US" baseline="-25000" dirty="0" smtClean="0"/>
              <a:t>MPP</a:t>
            </a:r>
            <a:endParaRPr lang="el-GR" baseline="-25000" dirty="0"/>
          </a:p>
        </p:txBody>
      </p:sp>
      <p:cxnSp>
        <p:nvCxnSpPr>
          <p:cNvPr id="60" name="59 - Ευθύγραμμο βέλος σύνδεσης"/>
          <p:cNvCxnSpPr/>
          <p:nvPr/>
        </p:nvCxnSpPr>
        <p:spPr>
          <a:xfrm flipV="1">
            <a:off x="264454" y="878498"/>
            <a:ext cx="285752" cy="71438"/>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62 - TextBox"/>
          <p:cNvSpPr txBox="1"/>
          <p:nvPr/>
        </p:nvSpPr>
        <p:spPr>
          <a:xfrm>
            <a:off x="4577484" y="753895"/>
            <a:ext cx="534121" cy="369332"/>
          </a:xfrm>
          <a:prstGeom prst="rect">
            <a:avLst/>
          </a:prstGeom>
          <a:noFill/>
          <a:ln w="28575">
            <a:noFill/>
          </a:ln>
        </p:spPr>
        <p:txBody>
          <a:bodyPr wrap="none" rtlCol="0">
            <a:spAutoFit/>
          </a:bodyPr>
          <a:lstStyle/>
          <a:p>
            <a:r>
              <a:rPr lang="el-GR" dirty="0" smtClean="0"/>
              <a:t>Ι</a:t>
            </a:r>
            <a:r>
              <a:rPr lang="en-US" baseline="-25000" dirty="0" smtClean="0"/>
              <a:t>MPP</a:t>
            </a:r>
            <a:endParaRPr lang="el-GR" baseline="-25000" dirty="0"/>
          </a:p>
        </p:txBody>
      </p:sp>
      <p:cxnSp>
        <p:nvCxnSpPr>
          <p:cNvPr id="64" name="63 - Ευθύγραμμο βέλος σύνδεσης"/>
          <p:cNvCxnSpPr/>
          <p:nvPr/>
        </p:nvCxnSpPr>
        <p:spPr>
          <a:xfrm flipV="1">
            <a:off x="4770532" y="828326"/>
            <a:ext cx="285752" cy="71438"/>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64 - TextBox"/>
          <p:cNvSpPr txBox="1"/>
          <p:nvPr/>
        </p:nvSpPr>
        <p:spPr>
          <a:xfrm>
            <a:off x="4560176" y="273586"/>
            <a:ext cx="369012" cy="369332"/>
          </a:xfrm>
          <a:prstGeom prst="rect">
            <a:avLst/>
          </a:prstGeom>
          <a:noFill/>
          <a:ln w="28575">
            <a:noFill/>
          </a:ln>
        </p:spPr>
        <p:txBody>
          <a:bodyPr wrap="none" rtlCol="0">
            <a:spAutoFit/>
          </a:bodyPr>
          <a:lstStyle/>
          <a:p>
            <a:r>
              <a:rPr lang="el-GR" dirty="0" smtClean="0"/>
              <a:t>Ι</a:t>
            </a:r>
            <a:r>
              <a:rPr lang="en-US" baseline="-25000" dirty="0" smtClean="0"/>
              <a:t>sc</a:t>
            </a:r>
            <a:endParaRPr lang="el-GR" baseline="-25000" dirty="0"/>
          </a:p>
        </p:txBody>
      </p:sp>
      <p:cxnSp>
        <p:nvCxnSpPr>
          <p:cNvPr id="66" name="65 - Ευθύγραμμο βέλος σύνδεσης"/>
          <p:cNvCxnSpPr/>
          <p:nvPr/>
        </p:nvCxnSpPr>
        <p:spPr>
          <a:xfrm>
            <a:off x="4825851" y="448361"/>
            <a:ext cx="214316" cy="182415"/>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66 - TextBox"/>
          <p:cNvSpPr txBox="1"/>
          <p:nvPr/>
        </p:nvSpPr>
        <p:spPr>
          <a:xfrm>
            <a:off x="3438172" y="2749512"/>
            <a:ext cx="607859" cy="369332"/>
          </a:xfrm>
          <a:prstGeom prst="rect">
            <a:avLst/>
          </a:prstGeom>
          <a:noFill/>
          <a:ln w="28575">
            <a:noFill/>
          </a:ln>
        </p:spPr>
        <p:txBody>
          <a:bodyPr wrap="none" rtlCol="0">
            <a:spAutoFit/>
          </a:bodyPr>
          <a:lstStyle/>
          <a:p>
            <a:r>
              <a:rPr lang="en-US" dirty="0" smtClean="0"/>
              <a:t>V</a:t>
            </a:r>
            <a:r>
              <a:rPr lang="en-US" baseline="-25000" dirty="0" smtClean="0"/>
              <a:t>MPP</a:t>
            </a:r>
            <a:endParaRPr lang="el-GR" baseline="-25000" dirty="0"/>
          </a:p>
        </p:txBody>
      </p:sp>
      <p:cxnSp>
        <p:nvCxnSpPr>
          <p:cNvPr id="68" name="67 - Ευθύγραμμο βέλος σύνδεσης"/>
          <p:cNvCxnSpPr/>
          <p:nvPr/>
        </p:nvCxnSpPr>
        <p:spPr>
          <a:xfrm rot="10800000">
            <a:off x="3172147" y="2735886"/>
            <a:ext cx="357190" cy="214314"/>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68 - TextBox"/>
          <p:cNvSpPr txBox="1"/>
          <p:nvPr/>
        </p:nvSpPr>
        <p:spPr>
          <a:xfrm>
            <a:off x="8566474" y="2706980"/>
            <a:ext cx="463588" cy="369332"/>
          </a:xfrm>
          <a:prstGeom prst="rect">
            <a:avLst/>
          </a:prstGeom>
          <a:noFill/>
          <a:ln w="28575">
            <a:noFill/>
          </a:ln>
        </p:spPr>
        <p:txBody>
          <a:bodyPr wrap="none" rtlCol="0">
            <a:spAutoFit/>
          </a:bodyPr>
          <a:lstStyle/>
          <a:p>
            <a:r>
              <a:rPr lang="en-US" dirty="0" smtClean="0"/>
              <a:t>V</a:t>
            </a:r>
            <a:r>
              <a:rPr lang="el-GR" baseline="-25000" dirty="0" smtClean="0"/>
              <a:t>ο</a:t>
            </a:r>
            <a:r>
              <a:rPr lang="en-US" baseline="-25000" dirty="0" smtClean="0"/>
              <a:t>c</a:t>
            </a:r>
            <a:endParaRPr lang="el-GR" baseline="-25000" dirty="0"/>
          </a:p>
        </p:txBody>
      </p:sp>
      <p:cxnSp>
        <p:nvCxnSpPr>
          <p:cNvPr id="70" name="69 - Ευθύγραμμο βέλος σύνδεσης"/>
          <p:cNvCxnSpPr/>
          <p:nvPr/>
        </p:nvCxnSpPr>
        <p:spPr>
          <a:xfrm rot="10800000">
            <a:off x="8300449" y="2693354"/>
            <a:ext cx="357190" cy="214314"/>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70 - TextBox"/>
          <p:cNvSpPr txBox="1"/>
          <p:nvPr/>
        </p:nvSpPr>
        <p:spPr>
          <a:xfrm>
            <a:off x="7968602" y="2696347"/>
            <a:ext cx="607859" cy="369332"/>
          </a:xfrm>
          <a:prstGeom prst="rect">
            <a:avLst/>
          </a:prstGeom>
          <a:noFill/>
          <a:ln w="28575">
            <a:noFill/>
          </a:ln>
        </p:spPr>
        <p:txBody>
          <a:bodyPr wrap="none" rtlCol="0">
            <a:spAutoFit/>
          </a:bodyPr>
          <a:lstStyle/>
          <a:p>
            <a:r>
              <a:rPr lang="en-US" dirty="0" smtClean="0"/>
              <a:t>V</a:t>
            </a:r>
            <a:r>
              <a:rPr lang="en-US" baseline="-25000" dirty="0" smtClean="0"/>
              <a:t>MPP</a:t>
            </a:r>
            <a:endParaRPr lang="el-GR" baseline="-25000" dirty="0"/>
          </a:p>
        </p:txBody>
      </p:sp>
      <p:cxnSp>
        <p:nvCxnSpPr>
          <p:cNvPr id="72" name="71 - Ευθύγραμμο βέλος σύνδεσης"/>
          <p:cNvCxnSpPr/>
          <p:nvPr/>
        </p:nvCxnSpPr>
        <p:spPr>
          <a:xfrm rot="10800000">
            <a:off x="7702577" y="2682721"/>
            <a:ext cx="357190" cy="214314"/>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72 - TextBox"/>
          <p:cNvSpPr txBox="1"/>
          <p:nvPr/>
        </p:nvSpPr>
        <p:spPr>
          <a:xfrm>
            <a:off x="4414035" y="2442494"/>
            <a:ext cx="601447" cy="369332"/>
          </a:xfrm>
          <a:prstGeom prst="rect">
            <a:avLst/>
          </a:prstGeom>
          <a:noFill/>
          <a:ln w="28575">
            <a:noFill/>
          </a:ln>
        </p:spPr>
        <p:txBody>
          <a:bodyPr wrap="none" rtlCol="0">
            <a:spAutoFit/>
          </a:bodyPr>
          <a:lstStyle/>
          <a:p>
            <a:r>
              <a:rPr lang="en-US" dirty="0" smtClean="0"/>
              <a:t>R</a:t>
            </a:r>
            <a:r>
              <a:rPr lang="en-US" baseline="-25000" dirty="0" smtClean="0"/>
              <a:t>MPP</a:t>
            </a:r>
            <a:endParaRPr lang="el-GR" baseline="-25000" dirty="0"/>
          </a:p>
        </p:txBody>
      </p:sp>
      <p:cxnSp>
        <p:nvCxnSpPr>
          <p:cNvPr id="74" name="73 - Ευθύγραμμο βέλος σύνδεσης"/>
          <p:cNvCxnSpPr/>
          <p:nvPr/>
        </p:nvCxnSpPr>
        <p:spPr>
          <a:xfrm rot="10800000">
            <a:off x="4148010" y="2428868"/>
            <a:ext cx="357190" cy="214314"/>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74 - TextBox"/>
          <p:cNvSpPr txBox="1"/>
          <p:nvPr/>
        </p:nvSpPr>
        <p:spPr>
          <a:xfrm>
            <a:off x="8043556" y="998599"/>
            <a:ext cx="601447" cy="369332"/>
          </a:xfrm>
          <a:prstGeom prst="rect">
            <a:avLst/>
          </a:prstGeom>
          <a:noFill/>
          <a:ln w="28575">
            <a:noFill/>
          </a:ln>
        </p:spPr>
        <p:txBody>
          <a:bodyPr wrap="none" rtlCol="0">
            <a:spAutoFit/>
          </a:bodyPr>
          <a:lstStyle/>
          <a:p>
            <a:r>
              <a:rPr lang="en-US" dirty="0" smtClean="0"/>
              <a:t>P</a:t>
            </a:r>
            <a:r>
              <a:rPr lang="en-US" baseline="-25000" dirty="0" smtClean="0"/>
              <a:t>MPP</a:t>
            </a:r>
            <a:endParaRPr lang="el-GR" baseline="-25000" dirty="0"/>
          </a:p>
        </p:txBody>
      </p:sp>
      <p:cxnSp>
        <p:nvCxnSpPr>
          <p:cNvPr id="76" name="75 - Ευθύγραμμο βέλος σύνδεσης"/>
          <p:cNvCxnSpPr/>
          <p:nvPr/>
        </p:nvCxnSpPr>
        <p:spPr>
          <a:xfrm>
            <a:off x="8236604" y="1317759"/>
            <a:ext cx="357190" cy="214314"/>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p:cNvPicPr/>
          <p:nvPr/>
        </p:nvPicPr>
        <p:blipFill>
          <a:blip r:embed="rId2" cstate="print"/>
          <a:srcRect/>
          <a:stretch>
            <a:fillRect/>
          </a:stretch>
        </p:blipFill>
        <p:spPr bwMode="auto">
          <a:xfrm>
            <a:off x="71406" y="1483514"/>
            <a:ext cx="4067175" cy="2169795"/>
          </a:xfrm>
          <a:prstGeom prst="rect">
            <a:avLst/>
          </a:prstGeom>
          <a:noFill/>
          <a:ln w="9525">
            <a:noFill/>
            <a:miter lim="800000"/>
            <a:headEnd/>
            <a:tailEnd/>
          </a:ln>
        </p:spPr>
      </p:pic>
      <p:sp>
        <p:nvSpPr>
          <p:cNvPr id="8" name="7 - TextBox"/>
          <p:cNvSpPr txBox="1"/>
          <p:nvPr/>
        </p:nvSpPr>
        <p:spPr>
          <a:xfrm>
            <a:off x="4429124" y="1635989"/>
            <a:ext cx="4714876" cy="1569660"/>
          </a:xfrm>
          <a:prstGeom prst="rect">
            <a:avLst/>
          </a:prstGeom>
          <a:noFill/>
        </p:spPr>
        <p:txBody>
          <a:bodyPr wrap="square" rtlCol="0">
            <a:spAutoFit/>
          </a:bodyPr>
          <a:lstStyle/>
          <a:p>
            <a:pPr algn="just"/>
            <a:r>
              <a:rPr lang="el-GR" sz="1600" dirty="0" smtClean="0"/>
              <a:t>Η καμπύλη έντασης – τάσης (ή ρεύματος-δυναμικού) των Φ/Β, μετατοπίζεται όταν μεταβάλλεται η ένταση της ηλιακής ακτινοβολίας που προσπίπτει στο Φ/Β. Η μετατόπιση αυτή αφορά κυρίως την ένταση του ρεύματος που παράγεται από το Φ/Β, ενώ το δυναμικό άκρα του επηρεάζεται πολύ λίγο.  </a:t>
            </a:r>
          </a:p>
        </p:txBody>
      </p:sp>
      <p:sp>
        <p:nvSpPr>
          <p:cNvPr id="9" name="8 - TextBox"/>
          <p:cNvSpPr txBox="1"/>
          <p:nvPr/>
        </p:nvSpPr>
        <p:spPr>
          <a:xfrm>
            <a:off x="-32" y="3983844"/>
            <a:ext cx="9144032" cy="1231106"/>
          </a:xfrm>
          <a:prstGeom prst="rect">
            <a:avLst/>
          </a:prstGeom>
          <a:noFill/>
        </p:spPr>
        <p:txBody>
          <a:bodyPr wrap="square" rtlCol="0">
            <a:spAutoFit/>
          </a:bodyPr>
          <a:lstStyle/>
          <a:p>
            <a:pPr algn="just"/>
            <a:r>
              <a:rPr lang="el-GR" sz="1600" dirty="0" smtClean="0"/>
              <a:t>Έτσι το Ι</a:t>
            </a:r>
            <a:r>
              <a:rPr lang="en-US" sz="1600" dirty="0" smtClean="0"/>
              <a:t>max</a:t>
            </a:r>
            <a:r>
              <a:rPr lang="el-GR" sz="1600" dirty="0" smtClean="0"/>
              <a:t> (Ι</a:t>
            </a:r>
            <a:r>
              <a:rPr lang="en-US" sz="1600" baseline="-25000" dirty="0" smtClean="0"/>
              <a:t>SC</a:t>
            </a:r>
            <a:r>
              <a:rPr lang="el-GR" sz="1600" dirty="0" smtClean="0"/>
              <a:t>) αλλά και το Ι</a:t>
            </a:r>
            <a:r>
              <a:rPr lang="el-GR" sz="1600" baseline="-25000" dirty="0" smtClean="0"/>
              <a:t>ΜΡΡ</a:t>
            </a:r>
            <a:r>
              <a:rPr lang="el-GR" sz="1600" dirty="0" smtClean="0"/>
              <a:t> μεταβάλλεται σχεδόν ανάλογα με την ένταση της προσπίπτουσας ακτινοβολίας, ενώ το </a:t>
            </a:r>
            <a:r>
              <a:rPr lang="en-US" sz="1600" dirty="0" err="1" smtClean="0"/>
              <a:t>Vmax</a:t>
            </a:r>
            <a:r>
              <a:rPr lang="el-GR" sz="1600" dirty="0" smtClean="0"/>
              <a:t> (</a:t>
            </a:r>
            <a:r>
              <a:rPr lang="en-US" sz="1600" dirty="0" smtClean="0"/>
              <a:t>V</a:t>
            </a:r>
            <a:r>
              <a:rPr lang="en-US" sz="1600" baseline="-25000" dirty="0" smtClean="0"/>
              <a:t>OC</a:t>
            </a:r>
            <a:r>
              <a:rPr lang="el-GR" sz="1600" dirty="0" smtClean="0"/>
              <a:t>) και το </a:t>
            </a:r>
            <a:r>
              <a:rPr lang="en-US" sz="1600" dirty="0" smtClean="0"/>
              <a:t>V</a:t>
            </a:r>
            <a:r>
              <a:rPr lang="el-GR" sz="1600" baseline="-25000" dirty="0" smtClean="0"/>
              <a:t>ΜΡΡ</a:t>
            </a:r>
            <a:r>
              <a:rPr lang="el-GR" sz="1600" dirty="0" smtClean="0"/>
              <a:t> μεταβάλλεται ανεπαίσθητα με την ένταση της προσπίπτουσας ακτινοβολίας.  Λόγω κυρίως της μεταβολής του Ι</a:t>
            </a:r>
            <a:r>
              <a:rPr lang="el-GR" sz="1600" baseline="-25000" dirty="0" smtClean="0"/>
              <a:t>ΜΡΡ</a:t>
            </a:r>
            <a:r>
              <a:rPr lang="el-GR" sz="1600" dirty="0" smtClean="0"/>
              <a:t> μεταβάλλεται και το </a:t>
            </a:r>
            <a:r>
              <a:rPr lang="en-US" sz="1600" dirty="0" smtClean="0"/>
              <a:t>R</a:t>
            </a:r>
            <a:r>
              <a:rPr lang="el-GR" sz="1600" baseline="-25000" dirty="0" smtClean="0"/>
              <a:t>ΜΡΡ</a:t>
            </a:r>
            <a:r>
              <a:rPr lang="el-GR" sz="1600" dirty="0" smtClean="0"/>
              <a:t> = </a:t>
            </a:r>
            <a:r>
              <a:rPr lang="en-US" sz="1600" dirty="0" smtClean="0"/>
              <a:t>V</a:t>
            </a:r>
            <a:r>
              <a:rPr lang="el-GR" sz="1600" baseline="-25000" dirty="0" smtClean="0"/>
              <a:t>ΜΡΡ</a:t>
            </a:r>
            <a:r>
              <a:rPr lang="el-GR" sz="1600" dirty="0" smtClean="0"/>
              <a:t> </a:t>
            </a:r>
            <a:r>
              <a:rPr lang="en-US" sz="1600" dirty="0" smtClean="0"/>
              <a:t>/ </a:t>
            </a:r>
            <a:r>
              <a:rPr lang="el-GR" sz="1600" dirty="0" smtClean="0"/>
              <a:t>Ι</a:t>
            </a:r>
            <a:r>
              <a:rPr lang="el-GR" sz="1600" baseline="-25000" dirty="0" smtClean="0"/>
              <a:t>ΜΡΡ</a:t>
            </a:r>
            <a:r>
              <a:rPr lang="el-GR" sz="1600" dirty="0" smtClean="0"/>
              <a:t>.</a:t>
            </a:r>
          </a:p>
          <a:p>
            <a:endParaRPr lang="el-GR" sz="1000" dirty="0" smtClean="0"/>
          </a:p>
          <a:p>
            <a:r>
              <a:rPr lang="el-GR" sz="1600" dirty="0" smtClean="0"/>
              <a:t>	</a:t>
            </a:r>
            <a:endParaRPr lang="el-GR" sz="1600" dirty="0"/>
          </a:p>
        </p:txBody>
      </p:sp>
      <p:sp>
        <p:nvSpPr>
          <p:cNvPr id="7" name="6 - TextBox"/>
          <p:cNvSpPr txBox="1"/>
          <p:nvPr/>
        </p:nvSpPr>
        <p:spPr>
          <a:xfrm>
            <a:off x="-32" y="-24"/>
            <a:ext cx="9144032" cy="369332"/>
          </a:xfrm>
          <a:prstGeom prst="rect">
            <a:avLst/>
          </a:prstGeom>
          <a:noFill/>
        </p:spPr>
        <p:txBody>
          <a:bodyPr wrap="square" rtlCol="0">
            <a:spAutoFit/>
          </a:bodyPr>
          <a:lstStyle/>
          <a:p>
            <a:pPr algn="just"/>
            <a:r>
              <a:rPr lang="el-GR" b="1" dirty="0" smtClean="0"/>
              <a:t>Συμπεριφορά  Έντασης– Τάσης (συμπεριφορά </a:t>
            </a:r>
            <a:r>
              <a:rPr lang="en-US" b="1" dirty="0" smtClean="0"/>
              <a:t>I – V) </a:t>
            </a:r>
            <a:r>
              <a:rPr lang="el-GR" b="1" dirty="0" smtClean="0"/>
              <a:t>Φ/Β στοιχειών</a:t>
            </a:r>
            <a:endParaRPr lang="el-GR" b="1" dirty="0" smtClean="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0" y="285728"/>
            <a:ext cx="9144000" cy="2308324"/>
          </a:xfrm>
          <a:prstGeom prst="rect">
            <a:avLst/>
          </a:prstGeom>
          <a:noFill/>
        </p:spPr>
        <p:txBody>
          <a:bodyPr wrap="square" rtlCol="0">
            <a:spAutoFit/>
          </a:bodyPr>
          <a:lstStyle/>
          <a:p>
            <a:pPr algn="just"/>
            <a:r>
              <a:rPr lang="el-GR" sz="1600" dirty="0" smtClean="0"/>
              <a:t> Ο ονομαστικός </a:t>
            </a:r>
            <a:r>
              <a:rPr lang="el-GR" sz="1600" b="1" dirty="0" smtClean="0"/>
              <a:t>βαθμός απόδοσης </a:t>
            </a:r>
            <a:r>
              <a:rPr lang="en-US" sz="1600" b="1" dirty="0" err="1" smtClean="0"/>
              <a:t>n</a:t>
            </a:r>
            <a:r>
              <a:rPr lang="en-US" sz="1600" b="1" baseline="-25000" dirty="0" err="1" smtClean="0"/>
              <a:t>nominal</a:t>
            </a:r>
            <a:r>
              <a:rPr lang="en-US" sz="1600" b="1" baseline="-25000" dirty="0" smtClean="0"/>
              <a:t> </a:t>
            </a:r>
            <a:r>
              <a:rPr lang="el-GR" sz="1600" b="1" dirty="0" smtClean="0"/>
              <a:t> ή </a:t>
            </a:r>
            <a:r>
              <a:rPr lang="en-US" sz="1600" b="1" dirty="0" err="1" smtClean="0"/>
              <a:t>n</a:t>
            </a:r>
            <a:r>
              <a:rPr lang="en-US" sz="1600" b="1" baseline="-25000" dirty="0" err="1" smtClean="0"/>
              <a:t>n</a:t>
            </a:r>
            <a:r>
              <a:rPr lang="en-US" sz="1600" b="1" baseline="-25000" dirty="0" smtClean="0"/>
              <a:t> </a:t>
            </a:r>
            <a:r>
              <a:rPr lang="el-GR" sz="1600" dirty="0" smtClean="0"/>
              <a:t>ενός Φ/Β (στοιχείου</a:t>
            </a:r>
            <a:r>
              <a:rPr lang="el-GR" sz="1600" smtClean="0"/>
              <a:t>, πλαισίου </a:t>
            </a:r>
            <a:r>
              <a:rPr lang="el-GR" sz="1600" dirty="0" smtClean="0"/>
              <a:t>ή συστοιχίας) ορίζεται ως η παραγόμενη ηλεκτρική ισχύς προς την ένταση της προσπίπτουσας ακτινοβολίας και υπολογίζεται στις πρότυπες συνθήκες με βάση τη σχέση: </a:t>
            </a:r>
          </a:p>
          <a:p>
            <a:pPr algn="just"/>
            <a:endParaRPr lang="el-GR" sz="1600" dirty="0" smtClean="0"/>
          </a:p>
          <a:p>
            <a:pPr algn="just"/>
            <a:endParaRPr lang="el-GR" sz="1600" dirty="0" smtClean="0"/>
          </a:p>
          <a:p>
            <a:pPr algn="just"/>
            <a:endParaRPr lang="el-GR" sz="1600" dirty="0" smtClean="0"/>
          </a:p>
          <a:p>
            <a:pPr algn="just"/>
            <a:r>
              <a:rPr lang="el-GR" sz="1600" dirty="0" smtClean="0"/>
              <a:t>όπου Ι</a:t>
            </a:r>
            <a:r>
              <a:rPr lang="el-GR" sz="1600" baseline="-25000" dirty="0" smtClean="0"/>
              <a:t>ΜΡΡ</a:t>
            </a:r>
            <a:r>
              <a:rPr lang="el-GR" sz="1600" dirty="0" smtClean="0"/>
              <a:t> [</a:t>
            </a:r>
            <a:r>
              <a:rPr lang="en-US" sz="1600" dirty="0" smtClean="0"/>
              <a:t>ampere</a:t>
            </a:r>
            <a:r>
              <a:rPr lang="el-GR" sz="1600" dirty="0" smtClean="0"/>
              <a:t>] η ένταση του ρεύματος στο ΜΡΡ, </a:t>
            </a:r>
            <a:r>
              <a:rPr lang="en-US" sz="1600" dirty="0" smtClean="0"/>
              <a:t>V</a:t>
            </a:r>
            <a:r>
              <a:rPr lang="el-GR" sz="1600" baseline="-25000" dirty="0" smtClean="0"/>
              <a:t>ΜΡΡ</a:t>
            </a:r>
            <a:r>
              <a:rPr lang="el-GR" sz="1600" dirty="0" smtClean="0"/>
              <a:t> [</a:t>
            </a:r>
            <a:r>
              <a:rPr lang="en-US" sz="1600" dirty="0" smtClean="0"/>
              <a:t>volt</a:t>
            </a:r>
            <a:r>
              <a:rPr lang="el-GR" sz="1600" dirty="0" smtClean="0"/>
              <a:t>] το δυναμικό στο ΜΡΡ, Ρ</a:t>
            </a:r>
            <a:r>
              <a:rPr lang="el-GR" sz="1600" baseline="-25000" dirty="0" smtClean="0"/>
              <a:t>ΜΡΡ</a:t>
            </a:r>
            <a:r>
              <a:rPr lang="en-US" sz="1600" dirty="0" smtClean="0"/>
              <a:t> </a:t>
            </a:r>
            <a:r>
              <a:rPr lang="el-GR" sz="1600" dirty="0" smtClean="0"/>
              <a:t>[</a:t>
            </a:r>
            <a:r>
              <a:rPr lang="en-US" sz="1600" dirty="0" smtClean="0"/>
              <a:t>watt</a:t>
            </a:r>
            <a:r>
              <a:rPr lang="el-GR" sz="1600" dirty="0" smtClean="0"/>
              <a:t>] η παραγόμενη ηλεκτρική ισχύς στο ΜΡΡ, Ι η ένταση της προσπίπτουσας ακτινοβολίας [</a:t>
            </a:r>
            <a:r>
              <a:rPr lang="en-US" sz="1600" dirty="0" smtClean="0"/>
              <a:t>watt</a:t>
            </a:r>
            <a:r>
              <a:rPr lang="el-GR" sz="1600" dirty="0" smtClean="0"/>
              <a:t>/</a:t>
            </a:r>
            <a:r>
              <a:rPr lang="en-US" sz="1600" dirty="0" smtClean="0"/>
              <a:t>m</a:t>
            </a:r>
            <a:r>
              <a:rPr lang="el-GR" sz="1600" baseline="30000" dirty="0" smtClean="0"/>
              <a:t>2</a:t>
            </a:r>
            <a:r>
              <a:rPr lang="el-GR" sz="1600" dirty="0" smtClean="0"/>
              <a:t>] και Α η επιφάνεια του Φ/Β [</a:t>
            </a:r>
            <a:r>
              <a:rPr lang="en-US" sz="1600" dirty="0" smtClean="0"/>
              <a:t>m</a:t>
            </a:r>
            <a:r>
              <a:rPr lang="el-GR" sz="1600" baseline="30000" dirty="0" smtClean="0"/>
              <a:t>2</a:t>
            </a:r>
            <a:r>
              <a:rPr lang="el-GR" sz="1600" dirty="0" smtClean="0"/>
              <a:t>].</a:t>
            </a:r>
          </a:p>
        </p:txBody>
      </p:sp>
      <p:sp>
        <p:nvSpPr>
          <p:cNvPr id="8" name="7 - TextBox"/>
          <p:cNvSpPr txBox="1"/>
          <p:nvPr/>
        </p:nvSpPr>
        <p:spPr>
          <a:xfrm>
            <a:off x="-32" y="-24"/>
            <a:ext cx="9144032" cy="369332"/>
          </a:xfrm>
          <a:prstGeom prst="rect">
            <a:avLst/>
          </a:prstGeom>
          <a:noFill/>
        </p:spPr>
        <p:txBody>
          <a:bodyPr wrap="square" rtlCol="0">
            <a:spAutoFit/>
          </a:bodyPr>
          <a:lstStyle/>
          <a:p>
            <a:pPr algn="just"/>
            <a:r>
              <a:rPr lang="el-GR" b="1" dirty="0" smtClean="0"/>
              <a:t>Απόδοση Φ/Β στοιχειών</a:t>
            </a:r>
            <a:endParaRPr lang="el-GR" b="1" dirty="0" smtClean="0">
              <a:ea typeface="Times New Roman" pitchFamily="18" charset="0"/>
              <a:cs typeface="Tahoma" pitchFamily="34" charset="0"/>
            </a:endParaRPr>
          </a:p>
        </p:txBody>
      </p:sp>
      <p:sp>
        <p:nvSpPr>
          <p:cNvPr id="6041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04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6" name="15 - TextBox"/>
          <p:cNvSpPr txBox="1"/>
          <p:nvPr/>
        </p:nvSpPr>
        <p:spPr>
          <a:xfrm>
            <a:off x="-32" y="2500306"/>
            <a:ext cx="9144032" cy="4339650"/>
          </a:xfrm>
          <a:prstGeom prst="rect">
            <a:avLst/>
          </a:prstGeom>
          <a:noFill/>
        </p:spPr>
        <p:txBody>
          <a:bodyPr wrap="square" rtlCol="0">
            <a:spAutoFit/>
          </a:bodyPr>
          <a:lstStyle/>
          <a:p>
            <a:pPr algn="just"/>
            <a:r>
              <a:rPr lang="el-GR" sz="1600" dirty="0" smtClean="0"/>
              <a:t>Η ονομαστική απόδοση η</a:t>
            </a:r>
            <a:r>
              <a:rPr lang="en-US" sz="1600" baseline="-25000" dirty="0" smtClean="0"/>
              <a:t>n</a:t>
            </a:r>
            <a:r>
              <a:rPr lang="el-GR" sz="1600" dirty="0" smtClean="0"/>
              <a:t> υπολογίζεται από τα στοιχεία του Φ/Β που δίνει ο κατασκευαστής και αναφέρεται σε πρότυπες συνθήκες (Ι = 1000 </a:t>
            </a:r>
            <a:r>
              <a:rPr lang="en-US" sz="1600" dirty="0" smtClean="0"/>
              <a:t>W</a:t>
            </a:r>
            <a:r>
              <a:rPr lang="el-GR" sz="1600" dirty="0" smtClean="0"/>
              <a:t>/</a:t>
            </a:r>
            <a:r>
              <a:rPr lang="en-US" sz="1600" dirty="0" smtClean="0"/>
              <a:t>m</a:t>
            </a:r>
            <a:r>
              <a:rPr lang="el-GR" sz="1600" baseline="30000" dirty="0" smtClean="0"/>
              <a:t>2</a:t>
            </a:r>
            <a:r>
              <a:rPr lang="el-GR" sz="1600" dirty="0" smtClean="0"/>
              <a:t> και 25 </a:t>
            </a:r>
            <a:r>
              <a:rPr lang="el-GR" sz="1600" baseline="30000" dirty="0" smtClean="0"/>
              <a:t>ο</a:t>
            </a:r>
            <a:r>
              <a:rPr lang="en-US" sz="1600" dirty="0" smtClean="0"/>
              <a:t>C</a:t>
            </a:r>
            <a:r>
              <a:rPr lang="el-GR" sz="1600" dirty="0" smtClean="0"/>
              <a:t>). Έτσι για το πλαίσιο του Πίνακα 1, η ονομαστική απόδοση είναι:</a:t>
            </a:r>
          </a:p>
          <a:p>
            <a:pPr algn="just"/>
            <a:endParaRPr lang="el-GR" sz="1600" dirty="0" smtClean="0"/>
          </a:p>
          <a:p>
            <a:pPr algn="just"/>
            <a:endParaRPr lang="el-GR" sz="1600" dirty="0" smtClean="0"/>
          </a:p>
          <a:p>
            <a:pPr algn="just"/>
            <a:endParaRPr lang="el-GR" sz="1600" dirty="0" smtClean="0"/>
          </a:p>
          <a:p>
            <a:pPr algn="just"/>
            <a:r>
              <a:rPr lang="el-GR" sz="1600" dirty="0" smtClean="0"/>
              <a:t>Η πραγματική απόδοση η, ελαττώνεται με την ελάττωση της ακτινοβολίας και την αύξηση της θερμοκρασίας του στοιχείου, βάση των συντελεστών </a:t>
            </a:r>
            <a:r>
              <a:rPr lang="el-GR" sz="1600" dirty="0" err="1" smtClean="0"/>
              <a:t>η</a:t>
            </a:r>
            <a:r>
              <a:rPr lang="el-GR" sz="1600" baseline="-25000" dirty="0" err="1" smtClean="0"/>
              <a:t>Ι</a:t>
            </a:r>
            <a:r>
              <a:rPr lang="el-GR" sz="1600" dirty="0" smtClean="0"/>
              <a:t> και </a:t>
            </a:r>
            <a:r>
              <a:rPr lang="el-GR" sz="1600" dirty="0" err="1" smtClean="0"/>
              <a:t>η</a:t>
            </a:r>
            <a:r>
              <a:rPr lang="el-GR" sz="1600" baseline="-25000" dirty="0" err="1" smtClean="0"/>
              <a:t>Τ</a:t>
            </a:r>
            <a:r>
              <a:rPr lang="el-GR" sz="1600" dirty="0" smtClean="0"/>
              <a:t>:</a:t>
            </a:r>
          </a:p>
          <a:p>
            <a:r>
              <a:rPr lang="el-GR" sz="1000" dirty="0" smtClean="0"/>
              <a:t> </a:t>
            </a:r>
          </a:p>
          <a:p>
            <a:r>
              <a:rPr lang="el-GR" sz="1600" dirty="0" smtClean="0"/>
              <a:t>			</a:t>
            </a:r>
            <a:r>
              <a:rPr lang="el-GR" sz="1600" dirty="0" err="1" smtClean="0"/>
              <a:t>η</a:t>
            </a:r>
            <a:r>
              <a:rPr lang="el-GR" sz="1600" baseline="-25000" dirty="0" err="1" smtClean="0"/>
              <a:t>Ι</a:t>
            </a:r>
            <a:r>
              <a:rPr lang="en-US" sz="1600" dirty="0" smtClean="0"/>
              <a:t> </a:t>
            </a:r>
            <a:r>
              <a:rPr lang="el-GR" sz="1600" dirty="0" smtClean="0"/>
              <a:t>[%]</a:t>
            </a:r>
            <a:r>
              <a:rPr lang="en-US" sz="1600" dirty="0" smtClean="0"/>
              <a:t>= </a:t>
            </a:r>
            <a:r>
              <a:rPr lang="en-US" sz="1600" dirty="0" smtClean="0"/>
              <a:t>- 0,446 x </a:t>
            </a:r>
            <a:r>
              <a:rPr lang="el-GR" sz="1600" dirty="0" smtClean="0"/>
              <a:t>Ι</a:t>
            </a:r>
            <a:r>
              <a:rPr lang="en-US" sz="1600" baseline="30000" dirty="0" smtClean="0"/>
              <a:t>2</a:t>
            </a:r>
            <a:r>
              <a:rPr lang="en-US" sz="1600" dirty="0" smtClean="0"/>
              <a:t> + 0,96 x I + 0,48 </a:t>
            </a:r>
            <a:r>
              <a:rPr lang="el-GR" sz="1600" dirty="0" smtClean="0"/>
              <a:t>		</a:t>
            </a:r>
            <a:r>
              <a:rPr lang="en-US" sz="1600" dirty="0" smtClean="0"/>
              <a:t>[I </a:t>
            </a:r>
            <a:r>
              <a:rPr lang="el-GR" sz="1600" dirty="0" smtClean="0"/>
              <a:t>σε</a:t>
            </a:r>
            <a:r>
              <a:rPr lang="en-US" sz="1600" dirty="0" smtClean="0"/>
              <a:t> kW/m</a:t>
            </a:r>
            <a:r>
              <a:rPr lang="en-US" sz="1600" baseline="30000" dirty="0" smtClean="0"/>
              <a:t>2</a:t>
            </a:r>
            <a:r>
              <a:rPr lang="en-US" sz="1600" dirty="0" smtClean="0"/>
              <a:t>] </a:t>
            </a:r>
            <a:endParaRPr lang="el-GR" sz="1600" dirty="0" smtClean="0"/>
          </a:p>
          <a:p>
            <a:r>
              <a:rPr lang="en-US" sz="1000" dirty="0" smtClean="0"/>
              <a:t> </a:t>
            </a:r>
            <a:endParaRPr lang="el-GR" sz="1000" dirty="0" smtClean="0"/>
          </a:p>
          <a:p>
            <a:r>
              <a:rPr lang="el-GR" sz="1600" dirty="0" smtClean="0"/>
              <a:t>			η</a:t>
            </a:r>
            <a:r>
              <a:rPr lang="en-US" sz="1600" baseline="-25000" dirty="0" smtClean="0"/>
              <a:t>T</a:t>
            </a:r>
            <a:r>
              <a:rPr lang="en-US" sz="1600" dirty="0" smtClean="0"/>
              <a:t> </a:t>
            </a:r>
            <a:r>
              <a:rPr lang="el-GR" sz="1600" dirty="0" smtClean="0"/>
              <a:t>[%]</a:t>
            </a:r>
            <a:r>
              <a:rPr lang="en-US" sz="1600" dirty="0" smtClean="0"/>
              <a:t>= </a:t>
            </a:r>
            <a:r>
              <a:rPr lang="en-US" sz="1600" dirty="0" smtClean="0"/>
              <a:t>- 0,00002 x </a:t>
            </a:r>
            <a:r>
              <a:rPr lang="en-US" sz="1600" dirty="0" smtClean="0"/>
              <a:t>T</a:t>
            </a:r>
            <a:r>
              <a:rPr lang="el-GR" sz="1600" baseline="-25000" dirty="0" smtClean="0"/>
              <a:t>ΦΒ</a:t>
            </a:r>
            <a:r>
              <a:rPr lang="en-US" sz="1600" baseline="30000" dirty="0" smtClean="0"/>
              <a:t>2</a:t>
            </a:r>
            <a:r>
              <a:rPr lang="en-US" sz="1600" dirty="0" smtClean="0"/>
              <a:t> </a:t>
            </a:r>
            <a:r>
              <a:rPr lang="en-US" sz="1600" dirty="0" smtClean="0"/>
              <a:t>- 0,001 x </a:t>
            </a:r>
            <a:r>
              <a:rPr lang="en-US" sz="1600" dirty="0" smtClean="0"/>
              <a:t>T</a:t>
            </a:r>
            <a:r>
              <a:rPr lang="el-GR" sz="1600" baseline="-25000" dirty="0" smtClean="0"/>
              <a:t>ΦΒ</a:t>
            </a:r>
            <a:r>
              <a:rPr lang="en-US" sz="1600" dirty="0" smtClean="0"/>
              <a:t> </a:t>
            </a:r>
            <a:r>
              <a:rPr lang="en-US" sz="1600" dirty="0" smtClean="0"/>
              <a:t>+ 1,042 </a:t>
            </a:r>
            <a:r>
              <a:rPr lang="el-GR" sz="1600" dirty="0" smtClean="0"/>
              <a:t>	</a:t>
            </a:r>
            <a:r>
              <a:rPr lang="en-US" sz="1600" dirty="0" smtClean="0"/>
              <a:t>[T </a:t>
            </a:r>
            <a:r>
              <a:rPr lang="el-GR" sz="1600" dirty="0" smtClean="0"/>
              <a:t>σε </a:t>
            </a:r>
            <a:r>
              <a:rPr lang="en-US" sz="1600" baseline="30000" dirty="0" smtClean="0"/>
              <a:t>o</a:t>
            </a:r>
            <a:r>
              <a:rPr lang="en-US" sz="1600" dirty="0" smtClean="0"/>
              <a:t>C] </a:t>
            </a:r>
            <a:r>
              <a:rPr lang="en-US" sz="1600" smtClean="0"/>
              <a:t>	</a:t>
            </a:r>
            <a:endParaRPr lang="el-GR" sz="1600" dirty="0" smtClean="0"/>
          </a:p>
          <a:p>
            <a:r>
              <a:rPr lang="en-US" sz="1600" dirty="0" smtClean="0"/>
              <a:t> </a:t>
            </a:r>
            <a:endParaRPr lang="el-GR" sz="1600" dirty="0" smtClean="0"/>
          </a:p>
          <a:p>
            <a:r>
              <a:rPr lang="el-GR" sz="1600" dirty="0" smtClean="0"/>
              <a:t>και δίνεται από τη σχέση:	</a:t>
            </a:r>
            <a:r>
              <a:rPr lang="el-GR" sz="1600" b="1" dirty="0" smtClean="0"/>
              <a:t>η = η</a:t>
            </a:r>
            <a:r>
              <a:rPr lang="en-US" sz="1600" b="1" baseline="-25000" dirty="0" smtClean="0"/>
              <a:t>n</a:t>
            </a:r>
            <a:r>
              <a:rPr lang="en-US" sz="1600" b="1" dirty="0" smtClean="0"/>
              <a:t> x</a:t>
            </a:r>
            <a:r>
              <a:rPr lang="el-GR" sz="1600" b="1" dirty="0" smtClean="0"/>
              <a:t> </a:t>
            </a:r>
            <a:r>
              <a:rPr lang="el-GR" sz="1600" b="1" dirty="0" err="1" smtClean="0"/>
              <a:t>η</a:t>
            </a:r>
            <a:r>
              <a:rPr lang="el-GR" sz="1600" b="1" baseline="-25000" dirty="0" err="1" smtClean="0"/>
              <a:t>Ι</a:t>
            </a:r>
            <a:r>
              <a:rPr lang="el-GR" sz="1600" b="1" dirty="0" smtClean="0"/>
              <a:t> </a:t>
            </a:r>
            <a:r>
              <a:rPr lang="en-US" sz="1600" b="1" dirty="0" smtClean="0"/>
              <a:t>x</a:t>
            </a:r>
            <a:r>
              <a:rPr lang="el-GR" sz="1600" b="1" dirty="0" smtClean="0"/>
              <a:t> </a:t>
            </a:r>
            <a:r>
              <a:rPr lang="el-GR" sz="1600" b="1" dirty="0" err="1" smtClean="0"/>
              <a:t>η</a:t>
            </a:r>
            <a:r>
              <a:rPr lang="el-GR" sz="1600" b="1" baseline="-25000" dirty="0" err="1" smtClean="0"/>
              <a:t>Τ</a:t>
            </a:r>
            <a:r>
              <a:rPr lang="el-GR" sz="1600" dirty="0" smtClean="0"/>
              <a:t>				</a:t>
            </a:r>
            <a:r>
              <a:rPr lang="el-GR" sz="1000" dirty="0" smtClean="0"/>
              <a:t>	 </a:t>
            </a:r>
          </a:p>
          <a:p>
            <a:r>
              <a:rPr lang="el-GR" sz="1600" dirty="0" smtClean="0"/>
              <a:t>Η θερμοκρασία του πλαισίου δίνεται, κατά προσέγγιση, από τη σχέση: 	Τ</a:t>
            </a:r>
            <a:r>
              <a:rPr lang="el-GR" sz="1600" baseline="-25000" dirty="0" smtClean="0"/>
              <a:t>ΦΒ</a:t>
            </a:r>
            <a:r>
              <a:rPr lang="en-US" sz="1600" dirty="0" smtClean="0"/>
              <a:t> = </a:t>
            </a:r>
            <a:r>
              <a:rPr lang="el-GR" sz="1600" dirty="0" smtClean="0"/>
              <a:t>Τα</a:t>
            </a:r>
            <a:r>
              <a:rPr lang="en-US" sz="1600" dirty="0" smtClean="0"/>
              <a:t> + hw x I 	[</a:t>
            </a:r>
            <a:r>
              <a:rPr lang="en-US" sz="1600" baseline="30000" dirty="0" smtClean="0"/>
              <a:t>o</a:t>
            </a:r>
            <a:r>
              <a:rPr lang="en-US" sz="1600" dirty="0" smtClean="0"/>
              <a:t>C]	</a:t>
            </a:r>
            <a:r>
              <a:rPr lang="en-US" sz="1000" dirty="0" smtClean="0"/>
              <a:t> </a:t>
            </a:r>
            <a:endParaRPr lang="el-GR" sz="1000" dirty="0" smtClean="0"/>
          </a:p>
          <a:p>
            <a:r>
              <a:rPr lang="el-GR" sz="1600" dirty="0" smtClean="0"/>
              <a:t>όπου Τα η θερμοκρασία του αέρα, </a:t>
            </a:r>
            <a:r>
              <a:rPr lang="en-US" sz="1600" dirty="0" smtClean="0"/>
              <a:t>hw </a:t>
            </a:r>
            <a:r>
              <a:rPr lang="el-GR" sz="1600" dirty="0" smtClean="0"/>
              <a:t>= 0,03 </a:t>
            </a:r>
            <a:r>
              <a:rPr lang="en-US" sz="1600" dirty="0" smtClean="0"/>
              <a:t>m</a:t>
            </a:r>
            <a:r>
              <a:rPr lang="el-GR" sz="1600" baseline="30000" dirty="0" smtClean="0"/>
              <a:t>2</a:t>
            </a:r>
            <a:r>
              <a:rPr lang="el-GR" sz="1600" dirty="0" smtClean="0"/>
              <a:t> </a:t>
            </a:r>
            <a:r>
              <a:rPr lang="en-US" sz="1600" dirty="0" smtClean="0"/>
              <a:t>x </a:t>
            </a:r>
            <a:r>
              <a:rPr lang="en-US" sz="1600" baseline="30000" dirty="0" smtClean="0"/>
              <a:t>o</a:t>
            </a:r>
            <a:r>
              <a:rPr lang="en-US" sz="1600" dirty="0" smtClean="0"/>
              <a:t>C</a:t>
            </a:r>
            <a:r>
              <a:rPr lang="el-GR" sz="1600" dirty="0" smtClean="0"/>
              <a:t> / </a:t>
            </a:r>
            <a:r>
              <a:rPr lang="en-US" sz="1600" dirty="0" smtClean="0"/>
              <a:t>W </a:t>
            </a:r>
            <a:r>
              <a:rPr lang="el-GR" sz="1600" dirty="0" smtClean="0"/>
              <a:t>και Ι η ένταση της προσπίπτουσας ακτινοβολίας [</a:t>
            </a:r>
            <a:r>
              <a:rPr lang="en-US" sz="1600" dirty="0" smtClean="0"/>
              <a:t>W</a:t>
            </a:r>
            <a:r>
              <a:rPr lang="el-GR" sz="1600" dirty="0" smtClean="0"/>
              <a:t>/</a:t>
            </a:r>
            <a:r>
              <a:rPr lang="en-US" sz="1600" dirty="0" smtClean="0"/>
              <a:t>m</a:t>
            </a:r>
            <a:r>
              <a:rPr lang="el-GR" sz="1600" baseline="30000" dirty="0" smtClean="0"/>
              <a:t>2</a:t>
            </a:r>
            <a:r>
              <a:rPr lang="el-GR" sz="1600" dirty="0" smtClean="0"/>
              <a:t>], ενώ η διακύμανση της μέσης ημερήσιας θερμοκρασίας Τα στην Ελλάδα παρουσιάζεται στο Σχήμα.</a:t>
            </a:r>
            <a:endParaRPr lang="el-GR" sz="1600" dirty="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3174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86121" y="1142971"/>
            <a:ext cx="2152858" cy="456666"/>
          </a:xfrm>
          <a:prstGeom prst="rect">
            <a:avLst/>
          </a:prstGeom>
          <a:noFill/>
        </p:spPr>
      </p:pic>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3175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14571" y="3357562"/>
            <a:ext cx="4681428" cy="5488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9286908" cy="338554"/>
          </a:xfrm>
          <a:prstGeom prst="rect">
            <a:avLst/>
          </a:prstGeom>
          <a:noFill/>
        </p:spPr>
        <p:txBody>
          <a:bodyPr wrap="square" rtlCol="0">
            <a:spAutoFit/>
          </a:bodyPr>
          <a:lstStyle/>
          <a:p>
            <a:pPr algn="just"/>
            <a:r>
              <a:rPr lang="el-GR" sz="1600" b="1" dirty="0" smtClean="0"/>
              <a:t>Μέση θερμοκρασίας ημέρας, σε σχέση με την ημέρα του έτους και το γεωγραφικό πλάτος</a:t>
            </a:r>
          </a:p>
        </p:txBody>
      </p:sp>
      <p:pic>
        <p:nvPicPr>
          <p:cNvPr id="5" name="4 - Εικόνα"/>
          <p:cNvPicPr>
            <a:picLocks noChangeAspect="1"/>
          </p:cNvPicPr>
          <p:nvPr/>
        </p:nvPicPr>
        <p:blipFill>
          <a:blip r:embed="rId2" cstate="print"/>
          <a:srcRect/>
          <a:stretch>
            <a:fillRect/>
          </a:stretch>
        </p:blipFill>
        <p:spPr bwMode="auto">
          <a:xfrm>
            <a:off x="571472" y="857232"/>
            <a:ext cx="7991621"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smtClean="0"/>
              <a:t>Παράδειγμα 5</a:t>
            </a:r>
            <a:endParaRPr lang="el-GR" b="1" dirty="0" smtClean="0">
              <a:ea typeface="Times New Roman" pitchFamily="18" charset="0"/>
              <a:cs typeface="Tahoma" pitchFamily="34" charset="0"/>
            </a:endParaRPr>
          </a:p>
        </p:txBody>
      </p:sp>
      <p:sp>
        <p:nvSpPr>
          <p:cNvPr id="5" name="4 - TextBox"/>
          <p:cNvSpPr txBox="1"/>
          <p:nvPr/>
        </p:nvSpPr>
        <p:spPr>
          <a:xfrm>
            <a:off x="-32" y="285728"/>
            <a:ext cx="9144032" cy="6655668"/>
          </a:xfrm>
          <a:prstGeom prst="rect">
            <a:avLst/>
          </a:prstGeom>
          <a:noFill/>
        </p:spPr>
        <p:txBody>
          <a:bodyPr wrap="square" rtlCol="0">
            <a:spAutoFit/>
          </a:bodyPr>
          <a:lstStyle/>
          <a:p>
            <a:r>
              <a:rPr lang="el-GR" sz="1600" dirty="0" smtClean="0"/>
              <a:t>Να υπολογισθεί η ετήσια ηλεκτροπαραγωγή Φ/Β πάρκου 1.000 Φ/Β </a:t>
            </a:r>
          </a:p>
          <a:p>
            <a:r>
              <a:rPr lang="el-GR" sz="1600" dirty="0" smtClean="0"/>
              <a:t>πλαισίων με τα τυπικά χαρακτηριστικά του Πίνακα 1  και αυτό </a:t>
            </a:r>
          </a:p>
          <a:p>
            <a:r>
              <a:rPr lang="el-GR" sz="1600" dirty="0" err="1" smtClean="0"/>
              <a:t>χωροθετηθεί</a:t>
            </a:r>
            <a:r>
              <a:rPr lang="el-GR" sz="1600" dirty="0" smtClean="0"/>
              <a:t> στην Ιεράπετρα,  με τη βέλτιστη μηνιαία κλίση των </a:t>
            </a:r>
          </a:p>
          <a:p>
            <a:r>
              <a:rPr lang="el-GR" sz="1600" dirty="0" smtClean="0"/>
              <a:t>πλαισίων του.</a:t>
            </a:r>
          </a:p>
          <a:p>
            <a:endParaRPr lang="el-GR" sz="1600" dirty="0" smtClean="0"/>
          </a:p>
          <a:p>
            <a:r>
              <a:rPr lang="el-GR" sz="1600" b="1" dirty="0" smtClean="0"/>
              <a:t>Λύση</a:t>
            </a:r>
            <a:endParaRPr lang="el-GR" sz="1600" dirty="0" smtClean="0"/>
          </a:p>
          <a:p>
            <a:pPr marL="177800" indent="-177800">
              <a:buFont typeface="Wingdings" pitchFamily="2" charset="2"/>
              <a:buChar char="ü"/>
            </a:pPr>
            <a:r>
              <a:rPr lang="el-GR" sz="1600" dirty="0" smtClean="0"/>
              <a:t>Η ονομαστική απόδοση του </a:t>
            </a:r>
            <a:r>
              <a:rPr lang="el-GR" sz="1600" smtClean="0"/>
              <a:t>κάθε πλαισίου </a:t>
            </a:r>
            <a:r>
              <a:rPr lang="el-GR" sz="1600" dirty="0" smtClean="0"/>
              <a:t>είναι: </a:t>
            </a:r>
          </a:p>
          <a:p>
            <a:pPr marL="177800" indent="-177800">
              <a:buFont typeface="Wingdings" pitchFamily="2" charset="2"/>
              <a:buChar char="ü"/>
            </a:pPr>
            <a:endParaRPr lang="el-GR" sz="1000" dirty="0" smtClean="0"/>
          </a:p>
          <a:p>
            <a:pPr marL="177800" indent="-177800" algn="ctr"/>
            <a:r>
              <a:rPr lang="el-GR" sz="1600" dirty="0" smtClean="0"/>
              <a:t>η</a:t>
            </a:r>
            <a:r>
              <a:rPr lang="en-US" sz="1600" baseline="-25000" dirty="0" smtClean="0"/>
              <a:t>n</a:t>
            </a:r>
            <a:r>
              <a:rPr lang="el-GR" sz="1600" dirty="0" smtClean="0"/>
              <a:t> = (100 </a:t>
            </a:r>
            <a:r>
              <a:rPr lang="en-US" sz="1600" dirty="0" smtClean="0"/>
              <a:t>W</a:t>
            </a:r>
            <a:r>
              <a:rPr lang="el-GR" sz="1600" dirty="0" smtClean="0"/>
              <a:t>) / (0,644</a:t>
            </a:r>
            <a:r>
              <a:rPr lang="en-US" sz="1600" dirty="0" smtClean="0"/>
              <a:t>x</a:t>
            </a:r>
            <a:r>
              <a:rPr lang="el-GR" sz="1600" dirty="0" smtClean="0"/>
              <a:t>1,282 </a:t>
            </a:r>
            <a:r>
              <a:rPr lang="en-US" sz="1600" dirty="0" smtClean="0"/>
              <a:t>m</a:t>
            </a:r>
            <a:r>
              <a:rPr lang="el-GR" sz="1600" baseline="30000" dirty="0" smtClean="0"/>
              <a:t>2</a:t>
            </a:r>
            <a:r>
              <a:rPr lang="el-GR" sz="1600" dirty="0" smtClean="0"/>
              <a:t> </a:t>
            </a:r>
            <a:r>
              <a:rPr lang="en-US" sz="1600" dirty="0" smtClean="0"/>
              <a:t>x</a:t>
            </a:r>
            <a:r>
              <a:rPr lang="el-GR" sz="1600" dirty="0" smtClean="0"/>
              <a:t> 1.000 </a:t>
            </a:r>
            <a:r>
              <a:rPr lang="en-US" sz="1600" dirty="0" smtClean="0"/>
              <a:t>W</a:t>
            </a:r>
            <a:r>
              <a:rPr lang="el-GR" sz="1600" dirty="0" smtClean="0"/>
              <a:t>/</a:t>
            </a:r>
            <a:r>
              <a:rPr lang="en-US" sz="1600" dirty="0" smtClean="0"/>
              <a:t>m</a:t>
            </a:r>
            <a:r>
              <a:rPr lang="el-GR" sz="1600" baseline="30000" dirty="0" smtClean="0"/>
              <a:t>2</a:t>
            </a:r>
            <a:r>
              <a:rPr lang="el-GR" sz="1600" dirty="0" smtClean="0"/>
              <a:t>)  = 12,1 %</a:t>
            </a:r>
          </a:p>
          <a:p>
            <a:pPr marL="177800" indent="-177800"/>
            <a:r>
              <a:rPr lang="el-GR" sz="1000" dirty="0" smtClean="0"/>
              <a:t> </a:t>
            </a:r>
          </a:p>
          <a:p>
            <a:pPr marL="177800" indent="-177800">
              <a:buFont typeface="Wingdings" pitchFamily="2" charset="2"/>
              <a:buChar char="ü"/>
            </a:pPr>
            <a:r>
              <a:rPr lang="el-GR" sz="1600" dirty="0" smtClean="0"/>
              <a:t>Η μέση μηνιαία ειδική ακτινοβολία (</a:t>
            </a:r>
            <a:r>
              <a:rPr lang="en-US" sz="1600" dirty="0" smtClean="0"/>
              <a:t>kWh</a:t>
            </a:r>
            <a:r>
              <a:rPr lang="el-GR" sz="1600" dirty="0" smtClean="0"/>
              <a:t>/</a:t>
            </a:r>
            <a:r>
              <a:rPr lang="en-US" sz="1600" dirty="0" smtClean="0"/>
              <a:t>m</a:t>
            </a:r>
            <a:r>
              <a:rPr lang="el-GR" sz="1600" baseline="30000" dirty="0" smtClean="0"/>
              <a:t>2</a:t>
            </a:r>
            <a:r>
              <a:rPr lang="el-GR" sz="1600" dirty="0" smtClean="0"/>
              <a:t>) σε επιφάνεια βέλτιστης κλίσης έχει υπολογιστεί, για τη μέση ημέρα κάθε μήνα. Διαιρώντας την ακτινοβολία αυτή με τις ημέρες του μήνα, υπολογίζεται η μέση ημερήσια ακτινοβολία, κάθε μήνα του έτους (Στήλη 3). </a:t>
            </a:r>
          </a:p>
          <a:p>
            <a:pPr marL="177800" indent="-177800">
              <a:buFont typeface="Wingdings" pitchFamily="2" charset="2"/>
              <a:buChar char="ü"/>
            </a:pPr>
            <a:endParaRPr lang="el-GR" sz="1000" dirty="0" smtClean="0"/>
          </a:p>
          <a:p>
            <a:pPr marL="177800" indent="-177800">
              <a:buFont typeface="Wingdings" pitchFamily="2" charset="2"/>
              <a:buChar char="ü"/>
            </a:pPr>
            <a:r>
              <a:rPr lang="el-GR" sz="1600" dirty="0" smtClean="0"/>
              <a:t>Η ωριαία γωνία δύσης του ηλίου έχει υπολογιστεί. Με βάση τις τιμές της ω</a:t>
            </a:r>
            <a:r>
              <a:rPr lang="el-GR" sz="1600" baseline="-25000" dirty="0" smtClean="0"/>
              <a:t>Δ</a:t>
            </a:r>
            <a:r>
              <a:rPr lang="el-GR" sz="1600" dirty="0" smtClean="0"/>
              <a:t> υπολογίζεται η μέση διάρκεια της ημέρας, το συγκεκριμένο μήνα του έτους, σε ώρες (Στήλη 5). </a:t>
            </a:r>
          </a:p>
          <a:p>
            <a:pPr marL="177800" indent="-177800">
              <a:buFont typeface="Wingdings" pitchFamily="2" charset="2"/>
              <a:buChar char="ü"/>
            </a:pPr>
            <a:endParaRPr lang="el-GR" sz="1000" dirty="0" smtClean="0"/>
          </a:p>
          <a:p>
            <a:pPr marL="177800" indent="-177800">
              <a:buFont typeface="Wingdings" pitchFamily="2" charset="2"/>
              <a:buChar char="ü"/>
            </a:pPr>
            <a:r>
              <a:rPr lang="el-GR" sz="1600" dirty="0" smtClean="0"/>
              <a:t>Διαιρώντας τα αποτελέσματα των Στηλών 3 και 5, προκύπτει η μέση ισχύς Ιν της ηλιακής ακτινοβολίας τον αντίστοιχο μήνα (Στήλη 6) και υπολογίζεται ο συντελεστής </a:t>
            </a:r>
            <a:r>
              <a:rPr lang="el-GR" sz="1600" dirty="0" err="1" smtClean="0"/>
              <a:t>η</a:t>
            </a:r>
            <a:r>
              <a:rPr lang="el-GR" sz="1600" baseline="-25000" dirty="0" err="1" smtClean="0"/>
              <a:t>Ι</a:t>
            </a:r>
            <a:r>
              <a:rPr lang="el-GR" sz="1600" dirty="0" smtClean="0"/>
              <a:t> (Στήλη 7). </a:t>
            </a:r>
          </a:p>
          <a:p>
            <a:pPr marL="177800" indent="-177800">
              <a:buFont typeface="Wingdings" pitchFamily="2" charset="2"/>
              <a:buChar char="ü"/>
            </a:pPr>
            <a:endParaRPr lang="el-GR" sz="1000" dirty="0" smtClean="0"/>
          </a:p>
          <a:p>
            <a:pPr marL="177800" indent="-177800">
              <a:buFont typeface="Wingdings" pitchFamily="2" charset="2"/>
              <a:buChar char="ü"/>
            </a:pPr>
            <a:r>
              <a:rPr lang="el-GR" sz="1600" dirty="0" smtClean="0"/>
              <a:t>Από το Σχήμα 15, εκτιμάται η μέση θερμοκρασία κατά τη διάρκεια της ημέρας, τον αντίστοιχο μήνα (Στήλη 8) και από την Εξ. 44 η θερμοκρασία των Φ/Β πλαισίων (Στήλη 9) </a:t>
            </a:r>
          </a:p>
          <a:p>
            <a:pPr marL="177800" indent="-177800">
              <a:buFont typeface="Wingdings" pitchFamily="2" charset="2"/>
              <a:buChar char="ü"/>
            </a:pPr>
            <a:endParaRPr lang="el-GR" sz="1000" dirty="0" smtClean="0"/>
          </a:p>
          <a:p>
            <a:pPr marL="177800" indent="-177800">
              <a:buFont typeface="Wingdings" pitchFamily="2" charset="2"/>
              <a:buChar char="ü"/>
            </a:pPr>
            <a:r>
              <a:rPr lang="el-GR" sz="1600" dirty="0" smtClean="0"/>
              <a:t>Στη Στήλη 10 υπολογίζεται η τιμή του συντελεστή η</a:t>
            </a:r>
            <a:r>
              <a:rPr lang="en-US" sz="1600" baseline="-25000" dirty="0" smtClean="0"/>
              <a:t>T</a:t>
            </a:r>
            <a:r>
              <a:rPr lang="el-GR" sz="1600" dirty="0" smtClean="0"/>
              <a:t>. </a:t>
            </a:r>
          </a:p>
          <a:p>
            <a:pPr marL="177800" indent="-177800">
              <a:buFont typeface="Wingdings" pitchFamily="2" charset="2"/>
              <a:buChar char="ü"/>
            </a:pPr>
            <a:endParaRPr lang="el-GR" sz="1000" dirty="0" smtClean="0"/>
          </a:p>
          <a:p>
            <a:pPr marL="177800" indent="-177800">
              <a:buFont typeface="Wingdings" pitchFamily="2" charset="2"/>
              <a:buChar char="ü"/>
            </a:pPr>
            <a:r>
              <a:rPr lang="el-GR" sz="1600" dirty="0" smtClean="0"/>
              <a:t>Στη Στήλη 11 υπολογίζεται ο πραγματικός συντελεστής απόδοσης η, </a:t>
            </a:r>
          </a:p>
          <a:p>
            <a:pPr marL="177800" indent="-177800">
              <a:buFont typeface="Wingdings" pitchFamily="2" charset="2"/>
              <a:buChar char="ü"/>
            </a:pPr>
            <a:endParaRPr lang="el-GR" sz="1050" dirty="0" smtClean="0"/>
          </a:p>
          <a:p>
            <a:pPr marL="177800" indent="-177800">
              <a:buFont typeface="Wingdings" pitchFamily="2" charset="2"/>
              <a:buChar char="ü"/>
            </a:pPr>
            <a:r>
              <a:rPr lang="el-GR" sz="1600" dirty="0" smtClean="0"/>
              <a:t>και στη Στήλη 12 η παραγόμενη ηλεκτρική ενέργεια:</a:t>
            </a:r>
          </a:p>
          <a:p>
            <a:r>
              <a:rPr lang="el-GR" sz="1000" dirty="0" smtClean="0"/>
              <a:t> </a:t>
            </a:r>
          </a:p>
          <a:p>
            <a:pPr algn="ctr"/>
            <a:r>
              <a:rPr lang="el-GR" sz="1600" dirty="0" smtClean="0"/>
              <a:t>Ε</a:t>
            </a:r>
            <a:r>
              <a:rPr lang="en-US" sz="1600" dirty="0" smtClean="0"/>
              <a:t>e</a:t>
            </a:r>
            <a:r>
              <a:rPr lang="el-GR" sz="1600" dirty="0" smtClean="0"/>
              <a:t> = [</a:t>
            </a:r>
            <a:r>
              <a:rPr lang="el-GR" sz="1600" dirty="0" err="1" smtClean="0"/>
              <a:t>ΗΗκ</a:t>
            </a:r>
            <a:r>
              <a:rPr lang="el-GR" sz="1600" baseline="30000" dirty="0" smtClean="0"/>
              <a:t>*</a:t>
            </a:r>
            <a:r>
              <a:rPr lang="el-GR" sz="1600" dirty="0" smtClean="0"/>
              <a:t> </a:t>
            </a:r>
            <a:r>
              <a:rPr lang="en-US" sz="1600" dirty="0" smtClean="0"/>
              <a:t>x</a:t>
            </a:r>
            <a:r>
              <a:rPr lang="el-GR" sz="1600" dirty="0" smtClean="0"/>
              <a:t> η] </a:t>
            </a:r>
            <a:r>
              <a:rPr lang="en-US" sz="1600" dirty="0" smtClean="0"/>
              <a:t>kWh</a:t>
            </a:r>
            <a:r>
              <a:rPr lang="el-GR" sz="1600" dirty="0" smtClean="0"/>
              <a:t>/</a:t>
            </a:r>
            <a:r>
              <a:rPr lang="en-US" sz="1600" dirty="0" smtClean="0"/>
              <a:t>m</a:t>
            </a:r>
            <a:r>
              <a:rPr lang="el-GR" sz="1600" baseline="30000" dirty="0" smtClean="0"/>
              <a:t>2</a:t>
            </a:r>
            <a:r>
              <a:rPr lang="el-GR" sz="1600" dirty="0" smtClean="0"/>
              <a:t> </a:t>
            </a:r>
            <a:r>
              <a:rPr lang="en-US" sz="1600" dirty="0" smtClean="0"/>
              <a:t>x</a:t>
            </a:r>
            <a:r>
              <a:rPr lang="el-GR" sz="1600" dirty="0" smtClean="0"/>
              <a:t> [1.000 </a:t>
            </a:r>
            <a:r>
              <a:rPr lang="en-US" sz="1600" dirty="0" smtClean="0"/>
              <a:t>x</a:t>
            </a:r>
            <a:r>
              <a:rPr lang="el-GR" sz="1600" dirty="0" smtClean="0"/>
              <a:t> 0,644 </a:t>
            </a:r>
            <a:r>
              <a:rPr lang="en-US" sz="1600" dirty="0" smtClean="0"/>
              <a:t>x</a:t>
            </a:r>
            <a:r>
              <a:rPr lang="el-GR" sz="1600" dirty="0" smtClean="0"/>
              <a:t> 1,282] </a:t>
            </a:r>
            <a:r>
              <a:rPr lang="en-US" sz="1600" dirty="0" smtClean="0"/>
              <a:t>m</a:t>
            </a:r>
            <a:r>
              <a:rPr lang="el-GR" sz="1600" baseline="30000" dirty="0" smtClean="0"/>
              <a:t>2</a:t>
            </a:r>
            <a:r>
              <a:rPr lang="el-GR" sz="1600" dirty="0" smtClean="0"/>
              <a:t> [</a:t>
            </a:r>
            <a:r>
              <a:rPr lang="en-US" sz="1600" dirty="0" smtClean="0"/>
              <a:t>kWh</a:t>
            </a:r>
            <a:r>
              <a:rPr lang="el-GR" sz="1600" dirty="0" smtClean="0"/>
              <a:t>]</a:t>
            </a:r>
            <a:endParaRPr lang="el-GR" sz="1600" dirty="0"/>
          </a:p>
        </p:txBody>
      </p:sp>
      <p:pic>
        <p:nvPicPr>
          <p:cNvPr id="59394" name="Picture 2"/>
          <p:cNvPicPr>
            <a:picLocks noChangeAspect="1" noChangeArrowheads="1"/>
          </p:cNvPicPr>
          <p:nvPr/>
        </p:nvPicPr>
        <p:blipFill>
          <a:blip r:embed="rId2" cstate="print"/>
          <a:srcRect/>
          <a:stretch>
            <a:fillRect/>
          </a:stretch>
        </p:blipFill>
        <p:spPr bwMode="auto">
          <a:xfrm>
            <a:off x="6157944" y="71414"/>
            <a:ext cx="2914650" cy="14874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Πίνακας"/>
          <p:cNvGraphicFramePr>
            <a:graphicFrameLocks noGrp="1"/>
          </p:cNvGraphicFramePr>
          <p:nvPr/>
        </p:nvGraphicFramePr>
        <p:xfrm>
          <a:off x="285751" y="857232"/>
          <a:ext cx="8643967" cy="3241166"/>
        </p:xfrm>
        <a:graphic>
          <a:graphicData uri="http://schemas.openxmlformats.org/drawingml/2006/table">
            <a:tbl>
              <a:tblPr>
                <a:tableStyleId>{284E427A-3D55-4303-BF80-6455036E1DE7}</a:tableStyleId>
              </a:tblPr>
              <a:tblGrid>
                <a:gridCol w="216029"/>
                <a:gridCol w="193288"/>
                <a:gridCol w="947975"/>
                <a:gridCol w="928694"/>
                <a:gridCol w="500066"/>
                <a:gridCol w="500066"/>
                <a:gridCol w="571504"/>
                <a:gridCol w="428628"/>
                <a:gridCol w="571504"/>
                <a:gridCol w="544734"/>
                <a:gridCol w="472720"/>
                <a:gridCol w="607783"/>
                <a:gridCol w="742846"/>
                <a:gridCol w="1418130"/>
              </a:tblGrid>
              <a:tr h="521009">
                <a:tc>
                  <a:txBody>
                    <a:bodyPr/>
                    <a:lstStyle/>
                    <a:p>
                      <a:pPr algn="l" fontAlgn="b"/>
                      <a:endParaRPr lang="el-GR" sz="1100" b="1" i="0" u="none" strike="noStrike" dirty="0">
                        <a:solidFill>
                          <a:srgbClr val="000000"/>
                        </a:solidFill>
                        <a:latin typeface="Calibri"/>
                      </a:endParaRPr>
                    </a:p>
                  </a:txBody>
                  <a:tcPr marL="5854" marR="5854" marT="5854" marB="0" anchor="b"/>
                </a:tc>
                <a:tc>
                  <a:txBody>
                    <a:bodyPr/>
                    <a:lstStyle/>
                    <a:p>
                      <a:pPr algn="l" fontAlgn="b"/>
                      <a:endParaRPr lang="el-GR" sz="1100" b="1" i="0" u="none" strike="noStrike">
                        <a:solidFill>
                          <a:srgbClr val="000000"/>
                        </a:solidFill>
                        <a:latin typeface="Calibri"/>
                      </a:endParaRPr>
                    </a:p>
                  </a:txBody>
                  <a:tcPr marL="5854" marR="5854" marT="5854" marB="0" anchor="b"/>
                </a:tc>
                <a:tc>
                  <a:txBody>
                    <a:bodyPr/>
                    <a:lstStyle/>
                    <a:p>
                      <a:pPr algn="ctr" fontAlgn="b"/>
                      <a:r>
                        <a:rPr lang="el-GR" sz="1100" b="1" u="none" strike="noStrike" dirty="0"/>
                        <a:t>μηνιαίο </a:t>
                      </a:r>
                      <a:r>
                        <a:rPr lang="el-GR" sz="1100" b="1" u="none" strike="noStrike" dirty="0" err="1" smtClean="0"/>
                        <a:t>ΗΗκ</a:t>
                      </a:r>
                      <a:r>
                        <a:rPr lang="el-GR" sz="1100" b="1" u="none" strike="noStrike" dirty="0" smtClean="0"/>
                        <a:t>, </a:t>
                      </a:r>
                      <a:r>
                        <a:rPr lang="en-GB" sz="1100" b="1" u="none" strike="noStrike" dirty="0"/>
                        <a:t>kWh/m2</a:t>
                      </a:r>
                      <a:endParaRPr lang="en-GB" sz="1100" b="1" i="0" u="none" strike="noStrike" dirty="0">
                        <a:solidFill>
                          <a:srgbClr val="000000"/>
                        </a:solidFill>
                        <a:latin typeface="Calibri"/>
                      </a:endParaRPr>
                    </a:p>
                  </a:txBody>
                  <a:tcPr marL="5854" marR="5854" marT="5854" marB="0" anchor="b"/>
                </a:tc>
                <a:tc>
                  <a:txBody>
                    <a:bodyPr/>
                    <a:lstStyle/>
                    <a:p>
                      <a:pPr algn="ctr" fontAlgn="b"/>
                      <a:r>
                        <a:rPr lang="el-GR" sz="1100" b="1" u="none" strike="noStrike" dirty="0"/>
                        <a:t>ημερήσιο </a:t>
                      </a:r>
                      <a:r>
                        <a:rPr lang="el-GR" sz="1100" b="1" u="none" strike="noStrike" dirty="0" err="1" smtClean="0"/>
                        <a:t>ΗΗκ</a:t>
                      </a:r>
                      <a:r>
                        <a:rPr lang="el-GR" sz="1100" b="1" u="none" strike="noStrike" dirty="0" smtClean="0"/>
                        <a:t>, </a:t>
                      </a:r>
                      <a:r>
                        <a:rPr lang="en-GB" sz="1100" b="1" u="none" strike="noStrike" dirty="0"/>
                        <a:t>kWh/m2</a:t>
                      </a:r>
                      <a:endParaRPr lang="en-GB" sz="1100" b="1" i="0" u="none" strike="noStrike" dirty="0">
                        <a:solidFill>
                          <a:srgbClr val="000000"/>
                        </a:solidFill>
                        <a:latin typeface="Calibri"/>
                      </a:endParaRPr>
                    </a:p>
                  </a:txBody>
                  <a:tcPr marL="5854" marR="5854" marT="5854" marB="0" anchor="b"/>
                </a:tc>
                <a:tc>
                  <a:txBody>
                    <a:bodyPr/>
                    <a:lstStyle/>
                    <a:p>
                      <a:pPr algn="ctr" fontAlgn="b"/>
                      <a:r>
                        <a:rPr lang="el-GR" sz="1100" b="1" u="none" strike="noStrike" dirty="0"/>
                        <a:t>ωΔ</a:t>
                      </a:r>
                      <a:endParaRPr lang="el-GR" sz="1100" b="1" i="0" u="none" strike="noStrike" dirty="0">
                        <a:solidFill>
                          <a:srgbClr val="000000"/>
                        </a:solidFill>
                        <a:latin typeface="Calibri"/>
                      </a:endParaRPr>
                    </a:p>
                  </a:txBody>
                  <a:tcPr marL="5854" marR="5854" marT="5854" marB="0" anchor="b"/>
                </a:tc>
                <a:tc>
                  <a:txBody>
                    <a:bodyPr/>
                    <a:lstStyle/>
                    <a:p>
                      <a:pPr algn="ctr" fontAlgn="b"/>
                      <a:r>
                        <a:rPr lang="el-GR" sz="1100" b="1" u="none" strike="noStrike"/>
                        <a:t>Τ, </a:t>
                      </a:r>
                      <a:r>
                        <a:rPr lang="en-GB" sz="1100" b="1" u="none" strike="noStrike"/>
                        <a:t>h</a:t>
                      </a:r>
                      <a:endParaRPr lang="en-GB" sz="1100" b="1" i="0" u="none" strike="noStrike">
                        <a:solidFill>
                          <a:srgbClr val="000000"/>
                        </a:solidFill>
                        <a:latin typeface="Calibri"/>
                      </a:endParaRPr>
                    </a:p>
                  </a:txBody>
                  <a:tcPr marL="5854" marR="5854" marT="5854" marB="0" anchor="b"/>
                </a:tc>
                <a:tc>
                  <a:txBody>
                    <a:bodyPr/>
                    <a:lstStyle/>
                    <a:p>
                      <a:pPr algn="ctr" fontAlgn="b"/>
                      <a:r>
                        <a:rPr lang="en-GB" sz="1100" b="1" u="none" strike="noStrike" dirty="0"/>
                        <a:t>I, </a:t>
                      </a:r>
                      <a:endParaRPr lang="el-GR" sz="1100" b="1" u="none" strike="noStrike" dirty="0" smtClean="0"/>
                    </a:p>
                    <a:p>
                      <a:pPr algn="ctr" fontAlgn="b"/>
                      <a:r>
                        <a:rPr lang="en-GB" sz="1100" b="1" u="none" strike="noStrike" dirty="0" smtClean="0"/>
                        <a:t>kW/m2</a:t>
                      </a:r>
                      <a:endParaRPr lang="en-GB" sz="1100" b="1" i="0" u="none" strike="noStrike" dirty="0">
                        <a:solidFill>
                          <a:srgbClr val="000000"/>
                        </a:solidFill>
                        <a:latin typeface="Calibri"/>
                      </a:endParaRPr>
                    </a:p>
                  </a:txBody>
                  <a:tcPr marL="5854" marR="5854" marT="5854" marB="0" anchor="b"/>
                </a:tc>
                <a:tc>
                  <a:txBody>
                    <a:bodyPr/>
                    <a:lstStyle/>
                    <a:p>
                      <a:pPr algn="ctr" fontAlgn="b"/>
                      <a:r>
                        <a:rPr lang="en-GB" sz="1100" b="1" u="none" strike="noStrike" dirty="0" err="1"/>
                        <a:t>nI</a:t>
                      </a:r>
                      <a:endParaRPr lang="en-GB" sz="1100" b="1" i="0" u="none" strike="noStrike" dirty="0">
                        <a:solidFill>
                          <a:srgbClr val="000000"/>
                        </a:solidFill>
                        <a:latin typeface="Calibri"/>
                      </a:endParaRPr>
                    </a:p>
                  </a:txBody>
                  <a:tcPr marL="5854" marR="5854" marT="5854" marB="0" anchor="b"/>
                </a:tc>
                <a:tc>
                  <a:txBody>
                    <a:bodyPr/>
                    <a:lstStyle/>
                    <a:p>
                      <a:pPr algn="ctr" fontAlgn="b"/>
                      <a:r>
                        <a:rPr lang="en-GB" sz="1100" b="1" u="none" strike="noStrike" dirty="0"/>
                        <a:t>T</a:t>
                      </a:r>
                      <a:r>
                        <a:rPr lang="el-GR" sz="1100" b="1" u="none" strike="noStrike" dirty="0"/>
                        <a:t>α, </a:t>
                      </a:r>
                      <a:r>
                        <a:rPr lang="en-GB" sz="1100" b="1" u="none" strike="noStrike" dirty="0"/>
                        <a:t>oC</a:t>
                      </a:r>
                      <a:endParaRPr lang="en-GB" sz="1100" b="1" i="0" u="none" strike="noStrike" dirty="0">
                        <a:solidFill>
                          <a:srgbClr val="000000"/>
                        </a:solidFill>
                        <a:latin typeface="Calibri"/>
                      </a:endParaRPr>
                    </a:p>
                  </a:txBody>
                  <a:tcPr marL="5854" marR="5854" marT="5854" marB="0" anchor="b"/>
                </a:tc>
                <a:tc>
                  <a:txBody>
                    <a:bodyPr/>
                    <a:lstStyle/>
                    <a:p>
                      <a:pPr algn="ctr" fontAlgn="b"/>
                      <a:r>
                        <a:rPr lang="en-GB" sz="1100" b="1" u="none" strike="noStrike" dirty="0" err="1"/>
                        <a:t>Tpv</a:t>
                      </a:r>
                      <a:r>
                        <a:rPr lang="en-GB" sz="1100" b="1" u="none" strike="noStrike" dirty="0"/>
                        <a:t>, oC</a:t>
                      </a:r>
                      <a:endParaRPr lang="en-GB" sz="1100" b="1" i="0" u="none" strike="noStrike" dirty="0">
                        <a:solidFill>
                          <a:srgbClr val="000000"/>
                        </a:solidFill>
                        <a:latin typeface="Calibri"/>
                      </a:endParaRPr>
                    </a:p>
                  </a:txBody>
                  <a:tcPr marL="5854" marR="5854" marT="5854" marB="0" anchor="b"/>
                </a:tc>
                <a:tc>
                  <a:txBody>
                    <a:bodyPr/>
                    <a:lstStyle/>
                    <a:p>
                      <a:pPr algn="ctr" fontAlgn="b"/>
                      <a:r>
                        <a:rPr lang="en-GB" sz="1100" b="1" u="none" strike="noStrike" dirty="0" err="1"/>
                        <a:t>nT</a:t>
                      </a:r>
                      <a:endParaRPr lang="en-GB" sz="1100" b="1" i="0" u="none" strike="noStrike" dirty="0">
                        <a:solidFill>
                          <a:srgbClr val="000000"/>
                        </a:solidFill>
                        <a:latin typeface="Calibri"/>
                      </a:endParaRPr>
                    </a:p>
                  </a:txBody>
                  <a:tcPr marL="5854" marR="5854" marT="5854" marB="0" anchor="b"/>
                </a:tc>
                <a:tc>
                  <a:txBody>
                    <a:bodyPr/>
                    <a:lstStyle/>
                    <a:p>
                      <a:pPr algn="ctr" fontAlgn="b"/>
                      <a:r>
                        <a:rPr lang="en-GB" sz="1100" b="1" u="none" strike="noStrike" dirty="0"/>
                        <a:t>n</a:t>
                      </a:r>
                      <a:endParaRPr lang="en-GB" sz="1100" b="1" i="0" u="none" strike="noStrike" dirty="0">
                        <a:solidFill>
                          <a:srgbClr val="000000"/>
                        </a:solidFill>
                        <a:latin typeface="Calibri"/>
                      </a:endParaRPr>
                    </a:p>
                  </a:txBody>
                  <a:tcPr marL="5854" marR="5854" marT="5854" marB="0" anchor="b"/>
                </a:tc>
                <a:tc>
                  <a:txBody>
                    <a:bodyPr/>
                    <a:lstStyle/>
                    <a:p>
                      <a:pPr algn="ctr" fontAlgn="b"/>
                      <a:r>
                        <a:rPr lang="en-GB" sz="1100" b="1" u="none" strike="noStrike" dirty="0" err="1"/>
                        <a:t>Ee</a:t>
                      </a:r>
                      <a:r>
                        <a:rPr lang="en-GB" sz="1100" b="1" u="none" strike="noStrike" dirty="0"/>
                        <a:t>, </a:t>
                      </a:r>
                      <a:r>
                        <a:rPr lang="en-GB" sz="1100" b="1" u="none" strike="noStrike" dirty="0" err="1"/>
                        <a:t>MWh</a:t>
                      </a:r>
                      <a:endParaRPr lang="en-GB" sz="1100" b="1" i="0" u="none" strike="noStrike" dirty="0">
                        <a:solidFill>
                          <a:srgbClr val="000000"/>
                        </a:solidFill>
                        <a:latin typeface="Calibri"/>
                      </a:endParaRPr>
                    </a:p>
                  </a:txBody>
                  <a:tcPr marL="5854" marR="5854" marT="5854" marB="0" anchor="b"/>
                </a:tc>
                <a:tc>
                  <a:txBody>
                    <a:bodyPr/>
                    <a:lstStyle/>
                    <a:p>
                      <a:pPr algn="ctr" fontAlgn="b"/>
                      <a:endParaRPr lang="el-GR" sz="1100" b="1" i="0" u="none" strike="noStrike" dirty="0">
                        <a:solidFill>
                          <a:srgbClr val="000000"/>
                        </a:solidFill>
                        <a:latin typeface="Calibri"/>
                      </a:endParaRPr>
                    </a:p>
                  </a:txBody>
                  <a:tcPr marL="5854" marR="5854" marT="5854" marB="0" anchor="b"/>
                </a:tc>
              </a:tr>
              <a:tr h="211916">
                <a:tc>
                  <a:txBody>
                    <a:bodyPr/>
                    <a:lstStyle/>
                    <a:p>
                      <a:pPr algn="r" fontAlgn="b"/>
                      <a:r>
                        <a:rPr lang="el-GR" sz="1100" b="1" u="none" strike="noStrike"/>
                        <a:t>15</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1</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dirty="0">
                          <a:solidFill>
                            <a:srgbClr val="000000"/>
                          </a:solidFill>
                          <a:latin typeface="Calibri"/>
                        </a:rPr>
                        <a:t>83,94</a:t>
                      </a:r>
                    </a:p>
                  </a:txBody>
                  <a:tcPr marL="9525" marR="9525" marT="9525" marB="0" anchor="b"/>
                </a:tc>
                <a:tc>
                  <a:txBody>
                    <a:bodyPr/>
                    <a:lstStyle/>
                    <a:p>
                      <a:pPr algn="ctr" fontAlgn="b"/>
                      <a:r>
                        <a:rPr lang="el-GR" sz="1100" b="0" i="0" u="none" strike="noStrike">
                          <a:solidFill>
                            <a:srgbClr val="000000"/>
                          </a:solidFill>
                          <a:latin typeface="Calibri"/>
                        </a:rPr>
                        <a:t>2,708</a:t>
                      </a:r>
                    </a:p>
                  </a:txBody>
                  <a:tcPr marL="9525" marR="9525" marT="9525" marB="0" anchor="b"/>
                </a:tc>
                <a:tc>
                  <a:txBody>
                    <a:bodyPr/>
                    <a:lstStyle/>
                    <a:p>
                      <a:pPr algn="ctr" fontAlgn="b"/>
                      <a:r>
                        <a:rPr lang="el-GR" sz="1100" b="0" i="0" u="none" strike="noStrike">
                          <a:solidFill>
                            <a:srgbClr val="000000"/>
                          </a:solidFill>
                          <a:latin typeface="Calibri"/>
                        </a:rPr>
                        <a:t>74,18</a:t>
                      </a:r>
                    </a:p>
                  </a:txBody>
                  <a:tcPr marL="9525" marR="9525" marT="9525" marB="0" anchor="b"/>
                </a:tc>
                <a:tc>
                  <a:txBody>
                    <a:bodyPr/>
                    <a:lstStyle/>
                    <a:p>
                      <a:pPr algn="ctr" fontAlgn="b"/>
                      <a:r>
                        <a:rPr lang="el-GR" sz="1100" b="0" i="0" u="none" strike="noStrike">
                          <a:solidFill>
                            <a:srgbClr val="000000"/>
                          </a:solidFill>
                          <a:latin typeface="Calibri"/>
                        </a:rPr>
                        <a:t>9,89</a:t>
                      </a:r>
                    </a:p>
                  </a:txBody>
                  <a:tcPr marL="9525" marR="9525" marT="9525" marB="0" anchor="b"/>
                </a:tc>
                <a:tc>
                  <a:txBody>
                    <a:bodyPr/>
                    <a:lstStyle/>
                    <a:p>
                      <a:pPr algn="ctr" fontAlgn="b"/>
                      <a:r>
                        <a:rPr lang="el-GR" sz="1100" b="0" i="0" u="none" strike="noStrike">
                          <a:solidFill>
                            <a:srgbClr val="000000"/>
                          </a:solidFill>
                          <a:latin typeface="Calibri"/>
                        </a:rPr>
                        <a:t>0,27</a:t>
                      </a:r>
                    </a:p>
                  </a:txBody>
                  <a:tcPr marL="9525" marR="9525" marT="9525" marB="0" anchor="b"/>
                </a:tc>
                <a:tc>
                  <a:txBody>
                    <a:bodyPr/>
                    <a:lstStyle/>
                    <a:p>
                      <a:pPr algn="ctr" fontAlgn="b"/>
                      <a:r>
                        <a:rPr lang="el-GR" sz="1100" b="0" i="0" u="none" strike="noStrike">
                          <a:solidFill>
                            <a:srgbClr val="000000"/>
                          </a:solidFill>
                          <a:latin typeface="Calibri"/>
                        </a:rPr>
                        <a:t>0,71</a:t>
                      </a:r>
                    </a:p>
                  </a:txBody>
                  <a:tcPr marL="9525" marR="9525" marT="9525" marB="0" anchor="b"/>
                </a:tc>
                <a:tc>
                  <a:txBody>
                    <a:bodyPr/>
                    <a:lstStyle/>
                    <a:p>
                      <a:pPr algn="ctr" fontAlgn="b"/>
                      <a:r>
                        <a:rPr lang="el-GR" sz="1100" b="0" i="0" u="none" strike="noStrike">
                          <a:solidFill>
                            <a:srgbClr val="000000"/>
                          </a:solidFill>
                          <a:latin typeface="Calibri"/>
                        </a:rPr>
                        <a:t>7,50</a:t>
                      </a:r>
                    </a:p>
                  </a:txBody>
                  <a:tcPr marL="9525" marR="9525" marT="9525" marB="0" anchor="b"/>
                </a:tc>
                <a:tc>
                  <a:txBody>
                    <a:bodyPr/>
                    <a:lstStyle/>
                    <a:p>
                      <a:pPr algn="ctr" fontAlgn="b"/>
                      <a:r>
                        <a:rPr lang="el-GR" sz="1100" b="0" i="0" u="none" strike="noStrike">
                          <a:solidFill>
                            <a:srgbClr val="000000"/>
                          </a:solidFill>
                          <a:latin typeface="Calibri"/>
                        </a:rPr>
                        <a:t>15,71</a:t>
                      </a:r>
                    </a:p>
                  </a:txBody>
                  <a:tcPr marL="9525" marR="9525" marT="9525" marB="0" anchor="b"/>
                </a:tc>
                <a:tc>
                  <a:txBody>
                    <a:bodyPr/>
                    <a:lstStyle/>
                    <a:p>
                      <a:pPr algn="ctr" fontAlgn="b"/>
                      <a:r>
                        <a:rPr lang="el-GR" sz="1100" b="0" i="0" u="none" strike="noStrike">
                          <a:solidFill>
                            <a:srgbClr val="000000"/>
                          </a:solidFill>
                          <a:latin typeface="Calibri"/>
                        </a:rPr>
                        <a:t>1,02</a:t>
                      </a:r>
                    </a:p>
                  </a:txBody>
                  <a:tcPr marL="9525" marR="9525" marT="9525" marB="0" anchor="b"/>
                </a:tc>
                <a:tc>
                  <a:txBody>
                    <a:bodyPr/>
                    <a:lstStyle/>
                    <a:p>
                      <a:pPr algn="ctr" fontAlgn="b"/>
                      <a:r>
                        <a:rPr lang="el-GR" sz="1100" b="0" i="0" u="none" strike="noStrike">
                          <a:solidFill>
                            <a:srgbClr val="000000"/>
                          </a:solidFill>
                          <a:latin typeface="Calibri"/>
                        </a:rPr>
                        <a:t>0,088</a:t>
                      </a:r>
                    </a:p>
                  </a:txBody>
                  <a:tcPr marL="9525" marR="9525" marT="9525" marB="0" anchor="b"/>
                </a:tc>
                <a:tc>
                  <a:txBody>
                    <a:bodyPr/>
                    <a:lstStyle/>
                    <a:p>
                      <a:pPr algn="ctr" fontAlgn="b"/>
                      <a:r>
                        <a:rPr lang="el-GR" sz="1100" b="1" i="0" u="none" strike="noStrike">
                          <a:solidFill>
                            <a:srgbClr val="000000"/>
                          </a:solidFill>
                          <a:latin typeface="Calibri"/>
                        </a:rPr>
                        <a:t>6,08</a:t>
                      </a:r>
                    </a:p>
                  </a:txBody>
                  <a:tcPr marL="9525" marR="9525" marT="9525" marB="0" anchor="b"/>
                </a:tc>
                <a:tc>
                  <a:txBody>
                    <a:bodyPr/>
                    <a:lstStyle/>
                    <a:p>
                      <a:pPr algn="ctr" fontAlgn="b"/>
                      <a:r>
                        <a:rPr lang="en-GB" sz="1100" b="1" u="none" strike="noStrike"/>
                        <a:t>per month</a:t>
                      </a:r>
                      <a:endParaRPr lang="en-GB" sz="1100" b="1" i="0" u="none" strike="noStrike">
                        <a:solidFill>
                          <a:srgbClr val="000000"/>
                        </a:solidFill>
                        <a:latin typeface="Calibri"/>
                      </a:endParaRPr>
                    </a:p>
                  </a:txBody>
                  <a:tcPr marL="5854" marR="5854" marT="5854" marB="0" anchor="b"/>
                </a:tc>
              </a:tr>
              <a:tr h="211916">
                <a:tc>
                  <a:txBody>
                    <a:bodyPr/>
                    <a:lstStyle/>
                    <a:p>
                      <a:pPr algn="r" fontAlgn="b"/>
                      <a:r>
                        <a:rPr lang="el-GR" sz="1100" b="1" u="none" strike="noStrike"/>
                        <a:t>14</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2</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dirty="0">
                          <a:solidFill>
                            <a:srgbClr val="000000"/>
                          </a:solidFill>
                          <a:latin typeface="Calibri"/>
                        </a:rPr>
                        <a:t>111,62</a:t>
                      </a:r>
                    </a:p>
                  </a:txBody>
                  <a:tcPr marL="9525" marR="9525" marT="9525" marB="0" anchor="b"/>
                </a:tc>
                <a:tc>
                  <a:txBody>
                    <a:bodyPr/>
                    <a:lstStyle/>
                    <a:p>
                      <a:pPr algn="ctr" fontAlgn="b"/>
                      <a:r>
                        <a:rPr lang="el-GR" sz="1100" b="0" i="0" u="none" strike="noStrike" dirty="0">
                          <a:solidFill>
                            <a:srgbClr val="000000"/>
                          </a:solidFill>
                          <a:latin typeface="Calibri"/>
                        </a:rPr>
                        <a:t>3,986</a:t>
                      </a:r>
                    </a:p>
                  </a:txBody>
                  <a:tcPr marL="9525" marR="9525" marT="9525" marB="0" anchor="b"/>
                </a:tc>
                <a:tc>
                  <a:txBody>
                    <a:bodyPr/>
                    <a:lstStyle/>
                    <a:p>
                      <a:pPr algn="ctr" fontAlgn="b"/>
                      <a:r>
                        <a:rPr lang="el-GR" sz="1100" b="0" i="0" u="none" strike="noStrike">
                          <a:solidFill>
                            <a:srgbClr val="000000"/>
                          </a:solidFill>
                          <a:latin typeface="Calibri"/>
                        </a:rPr>
                        <a:t>80,23</a:t>
                      </a:r>
                    </a:p>
                  </a:txBody>
                  <a:tcPr marL="9525" marR="9525" marT="9525" marB="0" anchor="b"/>
                </a:tc>
                <a:tc>
                  <a:txBody>
                    <a:bodyPr/>
                    <a:lstStyle/>
                    <a:p>
                      <a:pPr algn="ctr" fontAlgn="b"/>
                      <a:r>
                        <a:rPr lang="el-GR" sz="1100" b="0" i="0" u="none" strike="noStrike">
                          <a:solidFill>
                            <a:srgbClr val="000000"/>
                          </a:solidFill>
                          <a:latin typeface="Calibri"/>
                        </a:rPr>
                        <a:t>10,70</a:t>
                      </a:r>
                    </a:p>
                  </a:txBody>
                  <a:tcPr marL="9525" marR="9525" marT="9525" marB="0" anchor="b"/>
                </a:tc>
                <a:tc>
                  <a:txBody>
                    <a:bodyPr/>
                    <a:lstStyle/>
                    <a:p>
                      <a:pPr algn="ctr" fontAlgn="b"/>
                      <a:r>
                        <a:rPr lang="el-GR" sz="1100" b="0" i="0" u="none" strike="noStrike">
                          <a:solidFill>
                            <a:srgbClr val="000000"/>
                          </a:solidFill>
                          <a:latin typeface="Calibri"/>
                        </a:rPr>
                        <a:t>0,37</a:t>
                      </a:r>
                    </a:p>
                  </a:txBody>
                  <a:tcPr marL="9525" marR="9525" marT="9525" marB="0" anchor="b"/>
                </a:tc>
                <a:tc>
                  <a:txBody>
                    <a:bodyPr/>
                    <a:lstStyle/>
                    <a:p>
                      <a:pPr algn="ctr" fontAlgn="b"/>
                      <a:r>
                        <a:rPr lang="el-GR" sz="1100" b="0" i="0" u="none" strike="noStrike">
                          <a:solidFill>
                            <a:srgbClr val="000000"/>
                          </a:solidFill>
                          <a:latin typeface="Calibri"/>
                        </a:rPr>
                        <a:t>0,78</a:t>
                      </a:r>
                    </a:p>
                  </a:txBody>
                  <a:tcPr marL="9525" marR="9525" marT="9525" marB="0" anchor="b"/>
                </a:tc>
                <a:tc>
                  <a:txBody>
                    <a:bodyPr/>
                    <a:lstStyle/>
                    <a:p>
                      <a:pPr algn="ctr" fontAlgn="b"/>
                      <a:r>
                        <a:rPr lang="el-GR" sz="1100" b="0" i="0" u="none" strike="noStrike">
                          <a:solidFill>
                            <a:srgbClr val="000000"/>
                          </a:solidFill>
                          <a:latin typeface="Calibri"/>
                        </a:rPr>
                        <a:t>19,00</a:t>
                      </a:r>
                    </a:p>
                  </a:txBody>
                  <a:tcPr marL="9525" marR="9525" marT="9525" marB="0" anchor="b"/>
                </a:tc>
                <a:tc>
                  <a:txBody>
                    <a:bodyPr/>
                    <a:lstStyle/>
                    <a:p>
                      <a:pPr algn="ctr" fontAlgn="b"/>
                      <a:r>
                        <a:rPr lang="el-GR" sz="1100" b="0" i="0" u="none" strike="noStrike">
                          <a:solidFill>
                            <a:srgbClr val="000000"/>
                          </a:solidFill>
                          <a:latin typeface="Calibri"/>
                        </a:rPr>
                        <a:t>30,18</a:t>
                      </a:r>
                    </a:p>
                  </a:txBody>
                  <a:tcPr marL="9525" marR="9525" marT="9525" marB="0" anchor="b"/>
                </a:tc>
                <a:tc>
                  <a:txBody>
                    <a:bodyPr/>
                    <a:lstStyle/>
                    <a:p>
                      <a:pPr algn="ctr" fontAlgn="b"/>
                      <a:r>
                        <a:rPr lang="el-GR" sz="1100" b="0" i="0" u="none" strike="noStrike">
                          <a:solidFill>
                            <a:srgbClr val="000000"/>
                          </a:solidFill>
                          <a:latin typeface="Calibri"/>
                        </a:rPr>
                        <a:t>0,99</a:t>
                      </a:r>
                    </a:p>
                  </a:txBody>
                  <a:tcPr marL="9525" marR="9525" marT="9525" marB="0" anchor="b"/>
                </a:tc>
                <a:tc>
                  <a:txBody>
                    <a:bodyPr/>
                    <a:lstStyle/>
                    <a:p>
                      <a:pPr algn="ctr" fontAlgn="b"/>
                      <a:r>
                        <a:rPr lang="el-GR" sz="1100" b="0" i="0" u="none" strike="noStrike">
                          <a:solidFill>
                            <a:srgbClr val="000000"/>
                          </a:solidFill>
                          <a:latin typeface="Calibri"/>
                        </a:rPr>
                        <a:t>0,093</a:t>
                      </a:r>
                    </a:p>
                  </a:txBody>
                  <a:tcPr marL="9525" marR="9525" marT="9525" marB="0" anchor="b"/>
                </a:tc>
                <a:tc>
                  <a:txBody>
                    <a:bodyPr/>
                    <a:lstStyle/>
                    <a:p>
                      <a:pPr algn="ctr" fontAlgn="b"/>
                      <a:r>
                        <a:rPr lang="el-GR" sz="1100" b="1" i="0" u="none" strike="noStrike">
                          <a:solidFill>
                            <a:srgbClr val="000000"/>
                          </a:solidFill>
                          <a:latin typeface="Calibri"/>
                        </a:rPr>
                        <a:t>8,60</a:t>
                      </a:r>
                    </a:p>
                  </a:txBody>
                  <a:tcPr marL="9525" marR="9525" marT="9525" marB="0" anchor="b"/>
                </a:tc>
                <a:tc>
                  <a:txBody>
                    <a:bodyPr/>
                    <a:lstStyle/>
                    <a:p>
                      <a:pPr algn="ctr" fontAlgn="b"/>
                      <a:r>
                        <a:rPr lang="en-GB" sz="1100" b="1" u="none" strike="noStrike"/>
                        <a:t>per month</a:t>
                      </a:r>
                      <a:endParaRPr lang="en-GB" sz="1100" b="1" i="0" u="none" strike="noStrike">
                        <a:solidFill>
                          <a:srgbClr val="000000"/>
                        </a:solidFill>
                        <a:latin typeface="Calibri"/>
                      </a:endParaRPr>
                    </a:p>
                  </a:txBody>
                  <a:tcPr marL="5854" marR="5854" marT="5854" marB="0" anchor="b"/>
                </a:tc>
              </a:tr>
              <a:tr h="211916">
                <a:tc>
                  <a:txBody>
                    <a:bodyPr/>
                    <a:lstStyle/>
                    <a:p>
                      <a:pPr algn="r" fontAlgn="b"/>
                      <a:r>
                        <a:rPr lang="el-GR" sz="1100" b="1" u="none" strike="noStrike"/>
                        <a:t>15</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3</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dirty="0">
                          <a:solidFill>
                            <a:srgbClr val="000000"/>
                          </a:solidFill>
                          <a:latin typeface="Calibri"/>
                        </a:rPr>
                        <a:t>155,62</a:t>
                      </a:r>
                    </a:p>
                  </a:txBody>
                  <a:tcPr marL="9525" marR="9525" marT="9525" marB="0" anchor="b"/>
                </a:tc>
                <a:tc>
                  <a:txBody>
                    <a:bodyPr/>
                    <a:lstStyle/>
                    <a:p>
                      <a:pPr algn="ctr" fontAlgn="b"/>
                      <a:r>
                        <a:rPr lang="el-GR" sz="1100" b="0" i="0" u="none" strike="noStrike" dirty="0">
                          <a:solidFill>
                            <a:srgbClr val="000000"/>
                          </a:solidFill>
                          <a:latin typeface="Calibri"/>
                        </a:rPr>
                        <a:t>5,020</a:t>
                      </a:r>
                    </a:p>
                  </a:txBody>
                  <a:tcPr marL="9525" marR="9525" marT="9525" marB="0" anchor="b"/>
                </a:tc>
                <a:tc>
                  <a:txBody>
                    <a:bodyPr/>
                    <a:lstStyle/>
                    <a:p>
                      <a:pPr algn="ctr" fontAlgn="b"/>
                      <a:r>
                        <a:rPr lang="el-GR" sz="1100" b="0" i="0" u="none" strike="noStrike">
                          <a:solidFill>
                            <a:srgbClr val="000000"/>
                          </a:solidFill>
                          <a:latin typeface="Calibri"/>
                        </a:rPr>
                        <a:t>88,02</a:t>
                      </a:r>
                    </a:p>
                  </a:txBody>
                  <a:tcPr marL="9525" marR="9525" marT="9525" marB="0" anchor="b"/>
                </a:tc>
                <a:tc>
                  <a:txBody>
                    <a:bodyPr/>
                    <a:lstStyle/>
                    <a:p>
                      <a:pPr algn="ctr" fontAlgn="b"/>
                      <a:r>
                        <a:rPr lang="el-GR" sz="1100" b="0" i="0" u="none" strike="noStrike">
                          <a:solidFill>
                            <a:srgbClr val="000000"/>
                          </a:solidFill>
                          <a:latin typeface="Calibri"/>
                        </a:rPr>
                        <a:t>11,74</a:t>
                      </a:r>
                    </a:p>
                  </a:txBody>
                  <a:tcPr marL="9525" marR="9525" marT="9525" marB="0" anchor="b"/>
                </a:tc>
                <a:tc>
                  <a:txBody>
                    <a:bodyPr/>
                    <a:lstStyle/>
                    <a:p>
                      <a:pPr algn="ctr" fontAlgn="b"/>
                      <a:r>
                        <a:rPr lang="el-GR" sz="1100" b="0" i="0" u="none" strike="noStrike">
                          <a:solidFill>
                            <a:srgbClr val="000000"/>
                          </a:solidFill>
                          <a:latin typeface="Calibri"/>
                        </a:rPr>
                        <a:t>0,43</a:t>
                      </a:r>
                    </a:p>
                  </a:txBody>
                  <a:tcPr marL="9525" marR="9525" marT="9525" marB="0" anchor="b"/>
                </a:tc>
                <a:tc>
                  <a:txBody>
                    <a:bodyPr/>
                    <a:lstStyle/>
                    <a:p>
                      <a:pPr algn="ctr" fontAlgn="b"/>
                      <a:r>
                        <a:rPr lang="el-GR" sz="1100" b="0" i="0" u="none" strike="noStrike">
                          <a:solidFill>
                            <a:srgbClr val="000000"/>
                          </a:solidFill>
                          <a:latin typeface="Calibri"/>
                        </a:rPr>
                        <a:t>0,81</a:t>
                      </a:r>
                    </a:p>
                  </a:txBody>
                  <a:tcPr marL="9525" marR="9525" marT="9525" marB="0" anchor="b"/>
                </a:tc>
                <a:tc>
                  <a:txBody>
                    <a:bodyPr/>
                    <a:lstStyle/>
                    <a:p>
                      <a:pPr algn="ctr" fontAlgn="b"/>
                      <a:r>
                        <a:rPr lang="el-GR" sz="1100" b="0" i="0" u="none" strike="noStrike">
                          <a:solidFill>
                            <a:srgbClr val="000000"/>
                          </a:solidFill>
                          <a:latin typeface="Calibri"/>
                        </a:rPr>
                        <a:t>21,00</a:t>
                      </a:r>
                    </a:p>
                  </a:txBody>
                  <a:tcPr marL="9525" marR="9525" marT="9525" marB="0" anchor="b"/>
                </a:tc>
                <a:tc>
                  <a:txBody>
                    <a:bodyPr/>
                    <a:lstStyle/>
                    <a:p>
                      <a:pPr algn="ctr" fontAlgn="b"/>
                      <a:r>
                        <a:rPr lang="el-GR" sz="1100" b="0" i="0" u="none" strike="noStrike">
                          <a:solidFill>
                            <a:srgbClr val="000000"/>
                          </a:solidFill>
                          <a:latin typeface="Calibri"/>
                        </a:rPr>
                        <a:t>33,83</a:t>
                      </a:r>
                    </a:p>
                  </a:txBody>
                  <a:tcPr marL="9525" marR="9525" marT="9525" marB="0" anchor="b"/>
                </a:tc>
                <a:tc>
                  <a:txBody>
                    <a:bodyPr/>
                    <a:lstStyle/>
                    <a:p>
                      <a:pPr algn="ctr" fontAlgn="b"/>
                      <a:r>
                        <a:rPr lang="el-GR" sz="1100" b="0" i="0" u="none" strike="noStrike">
                          <a:solidFill>
                            <a:srgbClr val="000000"/>
                          </a:solidFill>
                          <a:latin typeface="Calibri"/>
                        </a:rPr>
                        <a:t>0,99</a:t>
                      </a:r>
                    </a:p>
                  </a:txBody>
                  <a:tcPr marL="9525" marR="9525" marT="9525" marB="0" anchor="b"/>
                </a:tc>
                <a:tc>
                  <a:txBody>
                    <a:bodyPr/>
                    <a:lstStyle/>
                    <a:p>
                      <a:pPr algn="ctr" fontAlgn="b"/>
                      <a:r>
                        <a:rPr lang="el-GR" sz="1100" b="0" i="0" u="none" strike="noStrike">
                          <a:solidFill>
                            <a:srgbClr val="000000"/>
                          </a:solidFill>
                          <a:latin typeface="Calibri"/>
                        </a:rPr>
                        <a:t>0,097</a:t>
                      </a:r>
                    </a:p>
                  </a:txBody>
                  <a:tcPr marL="9525" marR="9525" marT="9525" marB="0" anchor="b"/>
                </a:tc>
                <a:tc>
                  <a:txBody>
                    <a:bodyPr/>
                    <a:lstStyle/>
                    <a:p>
                      <a:pPr algn="ctr" fontAlgn="b"/>
                      <a:r>
                        <a:rPr lang="el-GR" sz="1100" b="1" i="0" u="none" strike="noStrike">
                          <a:solidFill>
                            <a:srgbClr val="000000"/>
                          </a:solidFill>
                          <a:latin typeface="Calibri"/>
                        </a:rPr>
                        <a:t>12,40</a:t>
                      </a:r>
                    </a:p>
                  </a:txBody>
                  <a:tcPr marL="9525" marR="9525" marT="9525" marB="0" anchor="b"/>
                </a:tc>
                <a:tc>
                  <a:txBody>
                    <a:bodyPr/>
                    <a:lstStyle/>
                    <a:p>
                      <a:pPr algn="ctr" fontAlgn="b"/>
                      <a:r>
                        <a:rPr lang="en-GB" sz="1100" b="1" u="none" strike="noStrike"/>
                        <a:t>per month</a:t>
                      </a:r>
                      <a:endParaRPr lang="en-GB" sz="1100" b="1" i="0" u="none" strike="noStrike">
                        <a:solidFill>
                          <a:srgbClr val="000000"/>
                        </a:solidFill>
                        <a:latin typeface="Calibri"/>
                      </a:endParaRPr>
                    </a:p>
                  </a:txBody>
                  <a:tcPr marL="5854" marR="5854" marT="5854" marB="0" anchor="b"/>
                </a:tc>
              </a:tr>
              <a:tr h="211916">
                <a:tc>
                  <a:txBody>
                    <a:bodyPr/>
                    <a:lstStyle/>
                    <a:p>
                      <a:pPr algn="r" fontAlgn="b"/>
                      <a:r>
                        <a:rPr lang="el-GR" sz="1100" b="1" u="none" strike="noStrike"/>
                        <a:t>15</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4</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a:solidFill>
                            <a:srgbClr val="000000"/>
                          </a:solidFill>
                          <a:latin typeface="Calibri"/>
                        </a:rPr>
                        <a:t>177,48</a:t>
                      </a:r>
                    </a:p>
                  </a:txBody>
                  <a:tcPr marL="9525" marR="9525" marT="9525" marB="0" anchor="b"/>
                </a:tc>
                <a:tc>
                  <a:txBody>
                    <a:bodyPr/>
                    <a:lstStyle/>
                    <a:p>
                      <a:pPr algn="ctr" fontAlgn="b"/>
                      <a:r>
                        <a:rPr lang="el-GR" sz="1100" b="0" i="0" u="none" strike="noStrike" dirty="0">
                          <a:solidFill>
                            <a:srgbClr val="000000"/>
                          </a:solidFill>
                          <a:latin typeface="Calibri"/>
                        </a:rPr>
                        <a:t>5,916</a:t>
                      </a:r>
                    </a:p>
                  </a:txBody>
                  <a:tcPr marL="9525" marR="9525" marT="9525" marB="0" anchor="b"/>
                </a:tc>
                <a:tc>
                  <a:txBody>
                    <a:bodyPr/>
                    <a:lstStyle/>
                    <a:p>
                      <a:pPr algn="ctr" fontAlgn="b"/>
                      <a:r>
                        <a:rPr lang="el-GR" sz="1100" b="0" i="0" u="none" strike="noStrike" dirty="0">
                          <a:solidFill>
                            <a:srgbClr val="000000"/>
                          </a:solidFill>
                          <a:latin typeface="Calibri"/>
                        </a:rPr>
                        <a:t>96,67</a:t>
                      </a:r>
                    </a:p>
                  </a:txBody>
                  <a:tcPr marL="9525" marR="9525" marT="9525" marB="0" anchor="b"/>
                </a:tc>
                <a:tc>
                  <a:txBody>
                    <a:bodyPr/>
                    <a:lstStyle/>
                    <a:p>
                      <a:pPr algn="ctr" fontAlgn="b"/>
                      <a:r>
                        <a:rPr lang="el-GR" sz="1100" b="0" i="0" u="none" strike="noStrike">
                          <a:solidFill>
                            <a:srgbClr val="000000"/>
                          </a:solidFill>
                          <a:latin typeface="Calibri"/>
                        </a:rPr>
                        <a:t>12,89</a:t>
                      </a:r>
                    </a:p>
                  </a:txBody>
                  <a:tcPr marL="9525" marR="9525" marT="9525" marB="0" anchor="b"/>
                </a:tc>
                <a:tc>
                  <a:txBody>
                    <a:bodyPr/>
                    <a:lstStyle/>
                    <a:p>
                      <a:pPr algn="ctr" fontAlgn="b"/>
                      <a:r>
                        <a:rPr lang="el-GR" sz="1100" b="0" i="0" u="none" strike="noStrike">
                          <a:solidFill>
                            <a:srgbClr val="000000"/>
                          </a:solidFill>
                          <a:latin typeface="Calibri"/>
                        </a:rPr>
                        <a:t>0,46</a:t>
                      </a:r>
                    </a:p>
                  </a:txBody>
                  <a:tcPr marL="9525" marR="9525" marT="9525" marB="0" anchor="b"/>
                </a:tc>
                <a:tc>
                  <a:txBody>
                    <a:bodyPr/>
                    <a:lstStyle/>
                    <a:p>
                      <a:pPr algn="ctr" fontAlgn="b"/>
                      <a:r>
                        <a:rPr lang="el-GR" sz="1100" b="0" i="0" u="none" strike="noStrike">
                          <a:solidFill>
                            <a:srgbClr val="000000"/>
                          </a:solidFill>
                          <a:latin typeface="Calibri"/>
                        </a:rPr>
                        <a:t>0,83</a:t>
                      </a:r>
                    </a:p>
                  </a:txBody>
                  <a:tcPr marL="9525" marR="9525" marT="9525" marB="0" anchor="b"/>
                </a:tc>
                <a:tc>
                  <a:txBody>
                    <a:bodyPr/>
                    <a:lstStyle/>
                    <a:p>
                      <a:pPr algn="ctr" fontAlgn="b"/>
                      <a:r>
                        <a:rPr lang="el-GR" sz="1100" b="0" i="0" u="none" strike="noStrike">
                          <a:solidFill>
                            <a:srgbClr val="000000"/>
                          </a:solidFill>
                          <a:latin typeface="Calibri"/>
                        </a:rPr>
                        <a:t>26,00</a:t>
                      </a:r>
                    </a:p>
                  </a:txBody>
                  <a:tcPr marL="9525" marR="9525" marT="9525" marB="0" anchor="b"/>
                </a:tc>
                <a:tc>
                  <a:txBody>
                    <a:bodyPr/>
                    <a:lstStyle/>
                    <a:p>
                      <a:pPr algn="ctr" fontAlgn="b"/>
                      <a:r>
                        <a:rPr lang="el-GR" sz="1100" b="0" i="0" u="none" strike="noStrike">
                          <a:solidFill>
                            <a:srgbClr val="000000"/>
                          </a:solidFill>
                          <a:latin typeface="Calibri"/>
                        </a:rPr>
                        <a:t>39,77</a:t>
                      </a:r>
                    </a:p>
                  </a:txBody>
                  <a:tcPr marL="9525" marR="9525" marT="9525" marB="0" anchor="b"/>
                </a:tc>
                <a:tc>
                  <a:txBody>
                    <a:bodyPr/>
                    <a:lstStyle/>
                    <a:p>
                      <a:pPr algn="ctr" fontAlgn="b"/>
                      <a:r>
                        <a:rPr lang="el-GR" sz="1100" b="0" i="0" u="none" strike="noStrike">
                          <a:solidFill>
                            <a:srgbClr val="000000"/>
                          </a:solidFill>
                          <a:latin typeface="Calibri"/>
                        </a:rPr>
                        <a:t>0,97</a:t>
                      </a:r>
                    </a:p>
                  </a:txBody>
                  <a:tcPr marL="9525" marR="9525" marT="9525" marB="0" anchor="b"/>
                </a:tc>
                <a:tc>
                  <a:txBody>
                    <a:bodyPr/>
                    <a:lstStyle/>
                    <a:p>
                      <a:pPr algn="ctr" fontAlgn="b"/>
                      <a:r>
                        <a:rPr lang="el-GR" sz="1100" b="0" i="0" u="none" strike="noStrike">
                          <a:solidFill>
                            <a:srgbClr val="000000"/>
                          </a:solidFill>
                          <a:latin typeface="Calibri"/>
                        </a:rPr>
                        <a:t>0,097</a:t>
                      </a:r>
                    </a:p>
                  </a:txBody>
                  <a:tcPr marL="9525" marR="9525" marT="9525" marB="0" anchor="b"/>
                </a:tc>
                <a:tc>
                  <a:txBody>
                    <a:bodyPr/>
                    <a:lstStyle/>
                    <a:p>
                      <a:pPr algn="ctr" fontAlgn="b"/>
                      <a:r>
                        <a:rPr lang="el-GR" sz="1100" b="1" i="0" u="none" strike="noStrike">
                          <a:solidFill>
                            <a:srgbClr val="000000"/>
                          </a:solidFill>
                          <a:latin typeface="Calibri"/>
                        </a:rPr>
                        <a:t>14,24</a:t>
                      </a:r>
                    </a:p>
                  </a:txBody>
                  <a:tcPr marL="9525" marR="9525" marT="9525" marB="0" anchor="b"/>
                </a:tc>
                <a:tc>
                  <a:txBody>
                    <a:bodyPr/>
                    <a:lstStyle/>
                    <a:p>
                      <a:pPr algn="ctr" fontAlgn="b"/>
                      <a:r>
                        <a:rPr lang="en-GB" sz="1100" b="1" u="none" strike="noStrike"/>
                        <a:t>per month</a:t>
                      </a:r>
                      <a:endParaRPr lang="en-GB" sz="1100" b="1" i="0" u="none" strike="noStrike">
                        <a:solidFill>
                          <a:srgbClr val="000000"/>
                        </a:solidFill>
                        <a:latin typeface="Calibri"/>
                      </a:endParaRPr>
                    </a:p>
                  </a:txBody>
                  <a:tcPr marL="5854" marR="5854" marT="5854" marB="0" anchor="b"/>
                </a:tc>
              </a:tr>
              <a:tr h="211916">
                <a:tc>
                  <a:txBody>
                    <a:bodyPr/>
                    <a:lstStyle/>
                    <a:p>
                      <a:pPr algn="r" fontAlgn="b"/>
                      <a:r>
                        <a:rPr lang="el-GR" sz="1100" b="1" u="none" strike="noStrike"/>
                        <a:t>15</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5</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dirty="0">
                          <a:solidFill>
                            <a:srgbClr val="000000"/>
                          </a:solidFill>
                          <a:latin typeface="Calibri"/>
                        </a:rPr>
                        <a:t>200,94</a:t>
                      </a:r>
                    </a:p>
                  </a:txBody>
                  <a:tcPr marL="9525" marR="9525" marT="9525" marB="0" anchor="b"/>
                </a:tc>
                <a:tc>
                  <a:txBody>
                    <a:bodyPr/>
                    <a:lstStyle/>
                    <a:p>
                      <a:pPr algn="ctr" fontAlgn="b"/>
                      <a:r>
                        <a:rPr lang="el-GR" sz="1100" b="0" i="0" u="none" strike="noStrike">
                          <a:solidFill>
                            <a:srgbClr val="000000"/>
                          </a:solidFill>
                          <a:latin typeface="Calibri"/>
                        </a:rPr>
                        <a:t>6,482</a:t>
                      </a:r>
                    </a:p>
                  </a:txBody>
                  <a:tcPr marL="9525" marR="9525" marT="9525" marB="0" anchor="b"/>
                </a:tc>
                <a:tc>
                  <a:txBody>
                    <a:bodyPr/>
                    <a:lstStyle/>
                    <a:p>
                      <a:pPr algn="ctr" fontAlgn="b"/>
                      <a:r>
                        <a:rPr lang="el-GR" sz="1100" b="0" i="0" u="none" strike="noStrike" dirty="0">
                          <a:solidFill>
                            <a:srgbClr val="000000"/>
                          </a:solidFill>
                          <a:latin typeface="Calibri"/>
                        </a:rPr>
                        <a:t>103,78</a:t>
                      </a:r>
                    </a:p>
                  </a:txBody>
                  <a:tcPr marL="9525" marR="9525" marT="9525" marB="0" anchor="b"/>
                </a:tc>
                <a:tc>
                  <a:txBody>
                    <a:bodyPr/>
                    <a:lstStyle/>
                    <a:p>
                      <a:pPr algn="ctr" fontAlgn="b"/>
                      <a:r>
                        <a:rPr lang="el-GR" sz="1100" b="0" i="0" u="none" strike="noStrike" dirty="0">
                          <a:solidFill>
                            <a:srgbClr val="000000"/>
                          </a:solidFill>
                          <a:latin typeface="Calibri"/>
                        </a:rPr>
                        <a:t>13,84</a:t>
                      </a:r>
                    </a:p>
                  </a:txBody>
                  <a:tcPr marL="9525" marR="9525" marT="9525" marB="0" anchor="b"/>
                </a:tc>
                <a:tc>
                  <a:txBody>
                    <a:bodyPr/>
                    <a:lstStyle/>
                    <a:p>
                      <a:pPr algn="ctr" fontAlgn="b"/>
                      <a:r>
                        <a:rPr lang="el-GR" sz="1100" b="0" i="0" u="none" strike="noStrike">
                          <a:solidFill>
                            <a:srgbClr val="000000"/>
                          </a:solidFill>
                          <a:latin typeface="Calibri"/>
                        </a:rPr>
                        <a:t>0,47</a:t>
                      </a:r>
                    </a:p>
                  </a:txBody>
                  <a:tcPr marL="9525" marR="9525" marT="9525" marB="0" anchor="b"/>
                </a:tc>
                <a:tc>
                  <a:txBody>
                    <a:bodyPr/>
                    <a:lstStyle/>
                    <a:p>
                      <a:pPr algn="ctr" fontAlgn="b"/>
                      <a:r>
                        <a:rPr lang="el-GR" sz="1100" b="0" i="0" u="none" strike="noStrike">
                          <a:solidFill>
                            <a:srgbClr val="000000"/>
                          </a:solidFill>
                          <a:latin typeface="Calibri"/>
                        </a:rPr>
                        <a:t>0,83</a:t>
                      </a:r>
                    </a:p>
                  </a:txBody>
                  <a:tcPr marL="9525" marR="9525" marT="9525" marB="0" anchor="b"/>
                </a:tc>
                <a:tc>
                  <a:txBody>
                    <a:bodyPr/>
                    <a:lstStyle/>
                    <a:p>
                      <a:pPr algn="ctr" fontAlgn="b"/>
                      <a:r>
                        <a:rPr lang="el-GR" sz="1100" b="0" i="0" u="none" strike="noStrike">
                          <a:solidFill>
                            <a:srgbClr val="000000"/>
                          </a:solidFill>
                          <a:latin typeface="Calibri"/>
                        </a:rPr>
                        <a:t>29,00</a:t>
                      </a:r>
                    </a:p>
                  </a:txBody>
                  <a:tcPr marL="9525" marR="9525" marT="9525" marB="0" anchor="b"/>
                </a:tc>
                <a:tc>
                  <a:txBody>
                    <a:bodyPr/>
                    <a:lstStyle/>
                    <a:p>
                      <a:pPr algn="ctr" fontAlgn="b"/>
                      <a:r>
                        <a:rPr lang="el-GR" sz="1100" b="0" i="0" u="none" strike="noStrike">
                          <a:solidFill>
                            <a:srgbClr val="000000"/>
                          </a:solidFill>
                          <a:latin typeface="Calibri"/>
                        </a:rPr>
                        <a:t>43,05</a:t>
                      </a:r>
                    </a:p>
                  </a:txBody>
                  <a:tcPr marL="9525" marR="9525" marT="9525" marB="0" anchor="b"/>
                </a:tc>
                <a:tc>
                  <a:txBody>
                    <a:bodyPr/>
                    <a:lstStyle/>
                    <a:p>
                      <a:pPr algn="ctr" fontAlgn="b"/>
                      <a:r>
                        <a:rPr lang="el-GR" sz="1100" b="0" i="0" u="none" strike="noStrike">
                          <a:solidFill>
                            <a:srgbClr val="000000"/>
                          </a:solidFill>
                          <a:latin typeface="Calibri"/>
                        </a:rPr>
                        <a:t>0,96</a:t>
                      </a:r>
                    </a:p>
                  </a:txBody>
                  <a:tcPr marL="9525" marR="9525" marT="9525" marB="0" anchor="b"/>
                </a:tc>
                <a:tc>
                  <a:txBody>
                    <a:bodyPr/>
                    <a:lstStyle/>
                    <a:p>
                      <a:pPr algn="ctr" fontAlgn="b"/>
                      <a:r>
                        <a:rPr lang="el-GR" sz="1100" b="0" i="0" u="none" strike="noStrike">
                          <a:solidFill>
                            <a:srgbClr val="000000"/>
                          </a:solidFill>
                          <a:latin typeface="Calibri"/>
                        </a:rPr>
                        <a:t>0,097</a:t>
                      </a:r>
                    </a:p>
                  </a:txBody>
                  <a:tcPr marL="9525" marR="9525" marT="9525" marB="0" anchor="b"/>
                </a:tc>
                <a:tc>
                  <a:txBody>
                    <a:bodyPr/>
                    <a:lstStyle/>
                    <a:p>
                      <a:pPr algn="ctr" fontAlgn="b"/>
                      <a:r>
                        <a:rPr lang="el-GR" sz="1100" b="1" i="0" u="none" strike="noStrike">
                          <a:solidFill>
                            <a:srgbClr val="000000"/>
                          </a:solidFill>
                          <a:latin typeface="Calibri"/>
                        </a:rPr>
                        <a:t>16,08</a:t>
                      </a:r>
                    </a:p>
                  </a:txBody>
                  <a:tcPr marL="9525" marR="9525" marT="9525" marB="0" anchor="b"/>
                </a:tc>
                <a:tc>
                  <a:txBody>
                    <a:bodyPr/>
                    <a:lstStyle/>
                    <a:p>
                      <a:pPr algn="ctr" fontAlgn="b"/>
                      <a:r>
                        <a:rPr lang="en-GB" sz="1100" b="1" u="none" strike="noStrike"/>
                        <a:t>per month</a:t>
                      </a:r>
                      <a:endParaRPr lang="en-GB" sz="1100" b="1" i="0" u="none" strike="noStrike">
                        <a:solidFill>
                          <a:srgbClr val="000000"/>
                        </a:solidFill>
                        <a:latin typeface="Calibri"/>
                      </a:endParaRPr>
                    </a:p>
                  </a:txBody>
                  <a:tcPr marL="5854" marR="5854" marT="5854" marB="0" anchor="b"/>
                </a:tc>
              </a:tr>
              <a:tr h="211916">
                <a:tc>
                  <a:txBody>
                    <a:bodyPr/>
                    <a:lstStyle/>
                    <a:p>
                      <a:pPr algn="r" fontAlgn="b"/>
                      <a:r>
                        <a:rPr lang="el-GR" sz="1100" b="1" u="none" strike="noStrike"/>
                        <a:t>15</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6</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dirty="0">
                          <a:solidFill>
                            <a:srgbClr val="000000"/>
                          </a:solidFill>
                          <a:latin typeface="Calibri"/>
                        </a:rPr>
                        <a:t>203,07</a:t>
                      </a:r>
                    </a:p>
                  </a:txBody>
                  <a:tcPr marL="9525" marR="9525" marT="9525" marB="0" anchor="b"/>
                </a:tc>
                <a:tc>
                  <a:txBody>
                    <a:bodyPr/>
                    <a:lstStyle/>
                    <a:p>
                      <a:pPr algn="ctr" fontAlgn="b"/>
                      <a:r>
                        <a:rPr lang="el-GR" sz="1100" b="0" i="0" u="none" strike="noStrike">
                          <a:solidFill>
                            <a:srgbClr val="000000"/>
                          </a:solidFill>
                          <a:latin typeface="Calibri"/>
                        </a:rPr>
                        <a:t>6,769</a:t>
                      </a:r>
                    </a:p>
                  </a:txBody>
                  <a:tcPr marL="9525" marR="9525" marT="9525" marB="0" anchor="b"/>
                </a:tc>
                <a:tc>
                  <a:txBody>
                    <a:bodyPr/>
                    <a:lstStyle/>
                    <a:p>
                      <a:pPr algn="ctr" fontAlgn="b"/>
                      <a:r>
                        <a:rPr lang="el-GR" sz="1100" b="0" i="0" u="none" strike="noStrike">
                          <a:solidFill>
                            <a:srgbClr val="000000"/>
                          </a:solidFill>
                          <a:latin typeface="Calibri"/>
                        </a:rPr>
                        <a:t>107,56</a:t>
                      </a:r>
                    </a:p>
                  </a:txBody>
                  <a:tcPr marL="9525" marR="9525" marT="9525" marB="0" anchor="b"/>
                </a:tc>
                <a:tc>
                  <a:txBody>
                    <a:bodyPr/>
                    <a:lstStyle/>
                    <a:p>
                      <a:pPr algn="ctr" fontAlgn="b"/>
                      <a:r>
                        <a:rPr lang="el-GR" sz="1100" b="0" i="0" u="none" strike="noStrike" dirty="0">
                          <a:solidFill>
                            <a:srgbClr val="000000"/>
                          </a:solidFill>
                          <a:latin typeface="Calibri"/>
                        </a:rPr>
                        <a:t>14,34</a:t>
                      </a:r>
                    </a:p>
                  </a:txBody>
                  <a:tcPr marL="9525" marR="9525" marT="9525" marB="0" anchor="b"/>
                </a:tc>
                <a:tc>
                  <a:txBody>
                    <a:bodyPr/>
                    <a:lstStyle/>
                    <a:p>
                      <a:pPr algn="ctr" fontAlgn="b"/>
                      <a:r>
                        <a:rPr lang="el-GR" sz="1100" b="0" i="0" u="none" strike="noStrike">
                          <a:solidFill>
                            <a:srgbClr val="000000"/>
                          </a:solidFill>
                          <a:latin typeface="Calibri"/>
                        </a:rPr>
                        <a:t>0,47</a:t>
                      </a:r>
                    </a:p>
                  </a:txBody>
                  <a:tcPr marL="9525" marR="9525" marT="9525" marB="0" anchor="b"/>
                </a:tc>
                <a:tc>
                  <a:txBody>
                    <a:bodyPr/>
                    <a:lstStyle/>
                    <a:p>
                      <a:pPr algn="ctr" fontAlgn="b"/>
                      <a:r>
                        <a:rPr lang="el-GR" sz="1100" b="0" i="0" u="none" strike="noStrike">
                          <a:solidFill>
                            <a:srgbClr val="000000"/>
                          </a:solidFill>
                          <a:latin typeface="Calibri"/>
                        </a:rPr>
                        <a:t>0,83</a:t>
                      </a:r>
                    </a:p>
                  </a:txBody>
                  <a:tcPr marL="9525" marR="9525" marT="9525" marB="0" anchor="b"/>
                </a:tc>
                <a:tc>
                  <a:txBody>
                    <a:bodyPr/>
                    <a:lstStyle/>
                    <a:p>
                      <a:pPr algn="ctr" fontAlgn="b"/>
                      <a:r>
                        <a:rPr lang="el-GR" sz="1100" b="0" i="0" u="none" strike="noStrike">
                          <a:solidFill>
                            <a:srgbClr val="000000"/>
                          </a:solidFill>
                          <a:latin typeface="Calibri"/>
                        </a:rPr>
                        <a:t>32,00</a:t>
                      </a:r>
                    </a:p>
                  </a:txBody>
                  <a:tcPr marL="9525" marR="9525" marT="9525" marB="0" anchor="b"/>
                </a:tc>
                <a:tc>
                  <a:txBody>
                    <a:bodyPr/>
                    <a:lstStyle/>
                    <a:p>
                      <a:pPr algn="ctr" fontAlgn="b"/>
                      <a:r>
                        <a:rPr lang="el-GR" sz="1100" b="0" i="0" u="none" strike="noStrike">
                          <a:solidFill>
                            <a:srgbClr val="000000"/>
                          </a:solidFill>
                          <a:latin typeface="Calibri"/>
                        </a:rPr>
                        <a:t>46,16</a:t>
                      </a:r>
                    </a:p>
                  </a:txBody>
                  <a:tcPr marL="9525" marR="9525" marT="9525" marB="0" anchor="b"/>
                </a:tc>
                <a:tc>
                  <a:txBody>
                    <a:bodyPr/>
                    <a:lstStyle/>
                    <a:p>
                      <a:pPr algn="ctr" fontAlgn="b"/>
                      <a:r>
                        <a:rPr lang="el-GR" sz="1100" b="0" i="0" u="none" strike="noStrike">
                          <a:solidFill>
                            <a:srgbClr val="000000"/>
                          </a:solidFill>
                          <a:latin typeface="Calibri"/>
                        </a:rPr>
                        <a:t>0,95</a:t>
                      </a:r>
                    </a:p>
                  </a:txBody>
                  <a:tcPr marL="9525" marR="9525" marT="9525" marB="0" anchor="b"/>
                </a:tc>
                <a:tc>
                  <a:txBody>
                    <a:bodyPr/>
                    <a:lstStyle/>
                    <a:p>
                      <a:pPr algn="ctr" fontAlgn="b"/>
                      <a:r>
                        <a:rPr lang="el-GR" sz="1100" b="0" i="0" u="none" strike="noStrike">
                          <a:solidFill>
                            <a:srgbClr val="000000"/>
                          </a:solidFill>
                          <a:latin typeface="Calibri"/>
                        </a:rPr>
                        <a:t>0,096</a:t>
                      </a:r>
                    </a:p>
                  </a:txBody>
                  <a:tcPr marL="9525" marR="9525" marT="9525" marB="0" anchor="b"/>
                </a:tc>
                <a:tc>
                  <a:txBody>
                    <a:bodyPr/>
                    <a:lstStyle/>
                    <a:p>
                      <a:pPr algn="ctr" fontAlgn="b"/>
                      <a:r>
                        <a:rPr lang="el-GR" sz="1100" b="1" i="0" u="none" strike="noStrike">
                          <a:solidFill>
                            <a:srgbClr val="000000"/>
                          </a:solidFill>
                          <a:latin typeface="Calibri"/>
                        </a:rPr>
                        <a:t>16,14</a:t>
                      </a:r>
                    </a:p>
                  </a:txBody>
                  <a:tcPr marL="9525" marR="9525" marT="9525" marB="0" anchor="b"/>
                </a:tc>
                <a:tc>
                  <a:txBody>
                    <a:bodyPr/>
                    <a:lstStyle/>
                    <a:p>
                      <a:pPr algn="ctr" fontAlgn="b"/>
                      <a:r>
                        <a:rPr lang="en-GB" sz="1100" b="1" u="none" strike="noStrike"/>
                        <a:t>per month</a:t>
                      </a:r>
                      <a:endParaRPr lang="en-GB" sz="1100" b="1" i="0" u="none" strike="noStrike">
                        <a:solidFill>
                          <a:srgbClr val="000000"/>
                        </a:solidFill>
                        <a:latin typeface="Calibri"/>
                      </a:endParaRPr>
                    </a:p>
                  </a:txBody>
                  <a:tcPr marL="5854" marR="5854" marT="5854" marB="0" anchor="b"/>
                </a:tc>
              </a:tr>
              <a:tr h="211916">
                <a:tc>
                  <a:txBody>
                    <a:bodyPr/>
                    <a:lstStyle/>
                    <a:p>
                      <a:pPr algn="r" fontAlgn="b"/>
                      <a:r>
                        <a:rPr lang="el-GR" sz="1100" b="1" u="none" strike="noStrike"/>
                        <a:t>15</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7</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dirty="0">
                          <a:solidFill>
                            <a:srgbClr val="000000"/>
                          </a:solidFill>
                          <a:latin typeface="Calibri"/>
                        </a:rPr>
                        <a:t>205,55</a:t>
                      </a:r>
                    </a:p>
                  </a:txBody>
                  <a:tcPr marL="9525" marR="9525" marT="9525" marB="0" anchor="b"/>
                </a:tc>
                <a:tc>
                  <a:txBody>
                    <a:bodyPr/>
                    <a:lstStyle/>
                    <a:p>
                      <a:pPr algn="ctr" fontAlgn="b"/>
                      <a:r>
                        <a:rPr lang="el-GR" sz="1100" b="0" i="0" u="none" strike="noStrike">
                          <a:solidFill>
                            <a:srgbClr val="000000"/>
                          </a:solidFill>
                          <a:latin typeface="Calibri"/>
                        </a:rPr>
                        <a:t>6,631</a:t>
                      </a:r>
                    </a:p>
                  </a:txBody>
                  <a:tcPr marL="9525" marR="9525" marT="9525" marB="0" anchor="b"/>
                </a:tc>
                <a:tc>
                  <a:txBody>
                    <a:bodyPr/>
                    <a:lstStyle/>
                    <a:p>
                      <a:pPr algn="ctr" fontAlgn="b"/>
                      <a:r>
                        <a:rPr lang="el-GR" sz="1100" b="0" i="0" u="none" strike="noStrike">
                          <a:solidFill>
                            <a:srgbClr val="000000"/>
                          </a:solidFill>
                          <a:latin typeface="Calibri"/>
                        </a:rPr>
                        <a:t>106,03</a:t>
                      </a:r>
                    </a:p>
                  </a:txBody>
                  <a:tcPr marL="9525" marR="9525" marT="9525" marB="0" anchor="b"/>
                </a:tc>
                <a:tc>
                  <a:txBody>
                    <a:bodyPr/>
                    <a:lstStyle/>
                    <a:p>
                      <a:pPr algn="ctr" fontAlgn="b"/>
                      <a:r>
                        <a:rPr lang="el-GR" sz="1100" b="0" i="0" u="none" strike="noStrike">
                          <a:solidFill>
                            <a:srgbClr val="000000"/>
                          </a:solidFill>
                          <a:latin typeface="Calibri"/>
                        </a:rPr>
                        <a:t>14,14</a:t>
                      </a:r>
                    </a:p>
                  </a:txBody>
                  <a:tcPr marL="9525" marR="9525" marT="9525" marB="0" anchor="b"/>
                </a:tc>
                <a:tc>
                  <a:txBody>
                    <a:bodyPr/>
                    <a:lstStyle/>
                    <a:p>
                      <a:pPr algn="ctr" fontAlgn="b"/>
                      <a:r>
                        <a:rPr lang="el-GR" sz="1100" b="0" i="0" u="none" strike="noStrike" dirty="0">
                          <a:solidFill>
                            <a:srgbClr val="000000"/>
                          </a:solidFill>
                          <a:latin typeface="Calibri"/>
                        </a:rPr>
                        <a:t>0,47</a:t>
                      </a:r>
                    </a:p>
                  </a:txBody>
                  <a:tcPr marL="9525" marR="9525" marT="9525" marB="0" anchor="b"/>
                </a:tc>
                <a:tc>
                  <a:txBody>
                    <a:bodyPr/>
                    <a:lstStyle/>
                    <a:p>
                      <a:pPr algn="ctr" fontAlgn="b"/>
                      <a:r>
                        <a:rPr lang="el-GR" sz="1100" b="0" i="0" u="none" strike="noStrike" dirty="0">
                          <a:solidFill>
                            <a:srgbClr val="000000"/>
                          </a:solidFill>
                          <a:latin typeface="Calibri"/>
                        </a:rPr>
                        <a:t>0,83</a:t>
                      </a:r>
                    </a:p>
                  </a:txBody>
                  <a:tcPr marL="9525" marR="9525" marT="9525" marB="0" anchor="b"/>
                </a:tc>
                <a:tc>
                  <a:txBody>
                    <a:bodyPr/>
                    <a:lstStyle/>
                    <a:p>
                      <a:pPr algn="ctr" fontAlgn="b"/>
                      <a:r>
                        <a:rPr lang="el-GR" sz="1100" b="0" i="0" u="none" strike="noStrike">
                          <a:solidFill>
                            <a:srgbClr val="000000"/>
                          </a:solidFill>
                          <a:latin typeface="Calibri"/>
                        </a:rPr>
                        <a:t>33,00</a:t>
                      </a:r>
                    </a:p>
                  </a:txBody>
                  <a:tcPr marL="9525" marR="9525" marT="9525" marB="0" anchor="b"/>
                </a:tc>
                <a:tc>
                  <a:txBody>
                    <a:bodyPr/>
                    <a:lstStyle/>
                    <a:p>
                      <a:pPr algn="ctr" fontAlgn="b"/>
                      <a:r>
                        <a:rPr lang="el-GR" sz="1100" b="0" i="0" u="none" strike="noStrike">
                          <a:solidFill>
                            <a:srgbClr val="000000"/>
                          </a:solidFill>
                          <a:latin typeface="Calibri"/>
                        </a:rPr>
                        <a:t>47,07</a:t>
                      </a:r>
                    </a:p>
                  </a:txBody>
                  <a:tcPr marL="9525" marR="9525" marT="9525" marB="0" anchor="b"/>
                </a:tc>
                <a:tc>
                  <a:txBody>
                    <a:bodyPr/>
                    <a:lstStyle/>
                    <a:p>
                      <a:pPr algn="ctr" fontAlgn="b"/>
                      <a:r>
                        <a:rPr lang="el-GR" sz="1100" b="0" i="0" u="none" strike="noStrike">
                          <a:solidFill>
                            <a:srgbClr val="000000"/>
                          </a:solidFill>
                          <a:latin typeface="Calibri"/>
                        </a:rPr>
                        <a:t>0,95</a:t>
                      </a:r>
                    </a:p>
                  </a:txBody>
                  <a:tcPr marL="9525" marR="9525" marT="9525" marB="0" anchor="b"/>
                </a:tc>
                <a:tc>
                  <a:txBody>
                    <a:bodyPr/>
                    <a:lstStyle/>
                    <a:p>
                      <a:pPr algn="ctr" fontAlgn="b"/>
                      <a:r>
                        <a:rPr lang="el-GR" sz="1100" b="0" i="0" u="none" strike="noStrike">
                          <a:solidFill>
                            <a:srgbClr val="000000"/>
                          </a:solidFill>
                          <a:latin typeface="Calibri"/>
                        </a:rPr>
                        <a:t>0,096</a:t>
                      </a:r>
                    </a:p>
                  </a:txBody>
                  <a:tcPr marL="9525" marR="9525" marT="9525" marB="0" anchor="b"/>
                </a:tc>
                <a:tc>
                  <a:txBody>
                    <a:bodyPr/>
                    <a:lstStyle/>
                    <a:p>
                      <a:pPr algn="ctr" fontAlgn="b"/>
                      <a:r>
                        <a:rPr lang="el-GR" sz="1100" b="1" i="0" u="none" strike="noStrike">
                          <a:solidFill>
                            <a:srgbClr val="000000"/>
                          </a:solidFill>
                          <a:latin typeface="Calibri"/>
                        </a:rPr>
                        <a:t>16,26</a:t>
                      </a:r>
                    </a:p>
                  </a:txBody>
                  <a:tcPr marL="9525" marR="9525" marT="9525" marB="0" anchor="b"/>
                </a:tc>
                <a:tc>
                  <a:txBody>
                    <a:bodyPr/>
                    <a:lstStyle/>
                    <a:p>
                      <a:pPr algn="ctr" fontAlgn="b"/>
                      <a:r>
                        <a:rPr lang="en-GB" sz="1100" b="1" u="none" strike="noStrike"/>
                        <a:t>per month</a:t>
                      </a:r>
                      <a:endParaRPr lang="en-GB" sz="1100" b="1" i="0" u="none" strike="noStrike">
                        <a:solidFill>
                          <a:srgbClr val="000000"/>
                        </a:solidFill>
                        <a:latin typeface="Calibri"/>
                      </a:endParaRPr>
                    </a:p>
                  </a:txBody>
                  <a:tcPr marL="5854" marR="5854" marT="5854" marB="0" anchor="b"/>
                </a:tc>
              </a:tr>
              <a:tr h="211916">
                <a:tc>
                  <a:txBody>
                    <a:bodyPr/>
                    <a:lstStyle/>
                    <a:p>
                      <a:pPr algn="r" fontAlgn="b"/>
                      <a:r>
                        <a:rPr lang="el-GR" sz="1100" b="1" u="none" strike="noStrike"/>
                        <a:t>15</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8</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dirty="0">
                          <a:solidFill>
                            <a:srgbClr val="000000"/>
                          </a:solidFill>
                          <a:latin typeface="Calibri"/>
                        </a:rPr>
                        <a:t>189,98</a:t>
                      </a:r>
                    </a:p>
                  </a:txBody>
                  <a:tcPr marL="9525" marR="9525" marT="9525" marB="0" anchor="b"/>
                </a:tc>
                <a:tc>
                  <a:txBody>
                    <a:bodyPr/>
                    <a:lstStyle/>
                    <a:p>
                      <a:pPr algn="ctr" fontAlgn="b"/>
                      <a:r>
                        <a:rPr lang="el-GR" sz="1100" b="0" i="0" u="none" strike="noStrike">
                          <a:solidFill>
                            <a:srgbClr val="000000"/>
                          </a:solidFill>
                          <a:latin typeface="Calibri"/>
                        </a:rPr>
                        <a:t>6,128</a:t>
                      </a:r>
                    </a:p>
                  </a:txBody>
                  <a:tcPr marL="9525" marR="9525" marT="9525" marB="0" anchor="b"/>
                </a:tc>
                <a:tc>
                  <a:txBody>
                    <a:bodyPr/>
                    <a:lstStyle/>
                    <a:p>
                      <a:pPr algn="ctr" fontAlgn="b"/>
                      <a:r>
                        <a:rPr lang="el-GR" sz="1100" b="0" i="0" u="none" strike="noStrike">
                          <a:solidFill>
                            <a:srgbClr val="000000"/>
                          </a:solidFill>
                          <a:latin typeface="Calibri"/>
                        </a:rPr>
                        <a:t>99,89</a:t>
                      </a:r>
                    </a:p>
                  </a:txBody>
                  <a:tcPr marL="9525" marR="9525" marT="9525" marB="0" anchor="b"/>
                </a:tc>
                <a:tc>
                  <a:txBody>
                    <a:bodyPr/>
                    <a:lstStyle/>
                    <a:p>
                      <a:pPr algn="ctr" fontAlgn="b"/>
                      <a:r>
                        <a:rPr lang="el-GR" sz="1100" b="0" i="0" u="none" strike="noStrike">
                          <a:solidFill>
                            <a:srgbClr val="000000"/>
                          </a:solidFill>
                          <a:latin typeface="Calibri"/>
                        </a:rPr>
                        <a:t>13,32</a:t>
                      </a:r>
                    </a:p>
                  </a:txBody>
                  <a:tcPr marL="9525" marR="9525" marT="9525" marB="0" anchor="b"/>
                </a:tc>
                <a:tc>
                  <a:txBody>
                    <a:bodyPr/>
                    <a:lstStyle/>
                    <a:p>
                      <a:pPr algn="ctr" fontAlgn="b"/>
                      <a:r>
                        <a:rPr lang="el-GR" sz="1100" b="0" i="0" u="none" strike="noStrike">
                          <a:solidFill>
                            <a:srgbClr val="000000"/>
                          </a:solidFill>
                          <a:latin typeface="Calibri"/>
                        </a:rPr>
                        <a:t>0,46</a:t>
                      </a:r>
                    </a:p>
                  </a:txBody>
                  <a:tcPr marL="9525" marR="9525" marT="9525" marB="0" anchor="b"/>
                </a:tc>
                <a:tc>
                  <a:txBody>
                    <a:bodyPr/>
                    <a:lstStyle/>
                    <a:p>
                      <a:pPr algn="ctr" fontAlgn="b"/>
                      <a:r>
                        <a:rPr lang="el-GR" sz="1100" b="0" i="0" u="none" strike="noStrike" dirty="0">
                          <a:solidFill>
                            <a:srgbClr val="000000"/>
                          </a:solidFill>
                          <a:latin typeface="Calibri"/>
                        </a:rPr>
                        <a:t>0,83</a:t>
                      </a:r>
                    </a:p>
                  </a:txBody>
                  <a:tcPr marL="9525" marR="9525" marT="9525" marB="0" anchor="b"/>
                </a:tc>
                <a:tc>
                  <a:txBody>
                    <a:bodyPr/>
                    <a:lstStyle/>
                    <a:p>
                      <a:pPr algn="ctr" fontAlgn="b"/>
                      <a:r>
                        <a:rPr lang="el-GR" sz="1100" b="0" i="0" u="none" strike="noStrike" dirty="0">
                          <a:solidFill>
                            <a:srgbClr val="000000"/>
                          </a:solidFill>
                          <a:latin typeface="Calibri"/>
                        </a:rPr>
                        <a:t>32,00</a:t>
                      </a:r>
                    </a:p>
                  </a:txBody>
                  <a:tcPr marL="9525" marR="9525" marT="9525" marB="0" anchor="b"/>
                </a:tc>
                <a:tc>
                  <a:txBody>
                    <a:bodyPr/>
                    <a:lstStyle/>
                    <a:p>
                      <a:pPr algn="ctr" fontAlgn="b"/>
                      <a:r>
                        <a:rPr lang="el-GR" sz="1100" b="0" i="0" u="none" strike="noStrike">
                          <a:solidFill>
                            <a:srgbClr val="000000"/>
                          </a:solidFill>
                          <a:latin typeface="Calibri"/>
                        </a:rPr>
                        <a:t>45,80</a:t>
                      </a:r>
                    </a:p>
                  </a:txBody>
                  <a:tcPr marL="9525" marR="9525" marT="9525" marB="0" anchor="b"/>
                </a:tc>
                <a:tc>
                  <a:txBody>
                    <a:bodyPr/>
                    <a:lstStyle/>
                    <a:p>
                      <a:pPr algn="ctr" fontAlgn="b"/>
                      <a:r>
                        <a:rPr lang="el-GR" sz="1100" b="0" i="0" u="none" strike="noStrike">
                          <a:solidFill>
                            <a:srgbClr val="000000"/>
                          </a:solidFill>
                          <a:latin typeface="Calibri"/>
                        </a:rPr>
                        <a:t>0,95</a:t>
                      </a:r>
                    </a:p>
                  </a:txBody>
                  <a:tcPr marL="9525" marR="9525" marT="9525" marB="0" anchor="b"/>
                </a:tc>
                <a:tc>
                  <a:txBody>
                    <a:bodyPr/>
                    <a:lstStyle/>
                    <a:p>
                      <a:pPr algn="ctr" fontAlgn="b"/>
                      <a:r>
                        <a:rPr lang="el-GR" sz="1100" b="0" i="0" u="none" strike="noStrike">
                          <a:solidFill>
                            <a:srgbClr val="000000"/>
                          </a:solidFill>
                          <a:latin typeface="Calibri"/>
                        </a:rPr>
                        <a:t>0,096</a:t>
                      </a:r>
                    </a:p>
                  </a:txBody>
                  <a:tcPr marL="9525" marR="9525" marT="9525" marB="0" anchor="b"/>
                </a:tc>
                <a:tc>
                  <a:txBody>
                    <a:bodyPr/>
                    <a:lstStyle/>
                    <a:p>
                      <a:pPr algn="ctr" fontAlgn="b"/>
                      <a:r>
                        <a:rPr lang="el-GR" sz="1100" b="1" i="0" u="none" strike="noStrike">
                          <a:solidFill>
                            <a:srgbClr val="000000"/>
                          </a:solidFill>
                          <a:latin typeface="Calibri"/>
                        </a:rPr>
                        <a:t>15,00</a:t>
                      </a:r>
                    </a:p>
                  </a:txBody>
                  <a:tcPr marL="9525" marR="9525" marT="9525" marB="0" anchor="b"/>
                </a:tc>
                <a:tc>
                  <a:txBody>
                    <a:bodyPr/>
                    <a:lstStyle/>
                    <a:p>
                      <a:pPr algn="ctr" fontAlgn="b"/>
                      <a:r>
                        <a:rPr lang="en-GB" sz="1100" b="1" u="none" strike="noStrike"/>
                        <a:t>per month</a:t>
                      </a:r>
                      <a:endParaRPr lang="en-GB" sz="1100" b="1" i="0" u="none" strike="noStrike">
                        <a:solidFill>
                          <a:srgbClr val="000000"/>
                        </a:solidFill>
                        <a:latin typeface="Calibri"/>
                      </a:endParaRPr>
                    </a:p>
                  </a:txBody>
                  <a:tcPr marL="5854" marR="5854" marT="5854" marB="0" anchor="b"/>
                </a:tc>
              </a:tr>
              <a:tr h="211916">
                <a:tc>
                  <a:txBody>
                    <a:bodyPr/>
                    <a:lstStyle/>
                    <a:p>
                      <a:pPr algn="r" fontAlgn="b"/>
                      <a:r>
                        <a:rPr lang="el-GR" sz="1100" b="1" u="none" strike="noStrike"/>
                        <a:t>15</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9</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dirty="0">
                          <a:solidFill>
                            <a:srgbClr val="000000"/>
                          </a:solidFill>
                          <a:latin typeface="Calibri"/>
                        </a:rPr>
                        <a:t>163,56</a:t>
                      </a:r>
                    </a:p>
                  </a:txBody>
                  <a:tcPr marL="9525" marR="9525" marT="9525" marB="0" anchor="b"/>
                </a:tc>
                <a:tc>
                  <a:txBody>
                    <a:bodyPr/>
                    <a:lstStyle/>
                    <a:p>
                      <a:pPr algn="ctr" fontAlgn="b"/>
                      <a:r>
                        <a:rPr lang="el-GR" sz="1100" b="0" i="0" u="none" strike="noStrike">
                          <a:solidFill>
                            <a:srgbClr val="000000"/>
                          </a:solidFill>
                          <a:latin typeface="Calibri"/>
                        </a:rPr>
                        <a:t>5,452</a:t>
                      </a:r>
                    </a:p>
                  </a:txBody>
                  <a:tcPr marL="9525" marR="9525" marT="9525" marB="0" anchor="b"/>
                </a:tc>
                <a:tc>
                  <a:txBody>
                    <a:bodyPr/>
                    <a:lstStyle/>
                    <a:p>
                      <a:pPr algn="ctr" fontAlgn="b"/>
                      <a:r>
                        <a:rPr lang="el-GR" sz="1100" b="0" i="0" u="none" strike="noStrike">
                          <a:solidFill>
                            <a:srgbClr val="000000"/>
                          </a:solidFill>
                          <a:latin typeface="Calibri"/>
                        </a:rPr>
                        <a:t>91,55</a:t>
                      </a:r>
                    </a:p>
                  </a:txBody>
                  <a:tcPr marL="9525" marR="9525" marT="9525" marB="0" anchor="b"/>
                </a:tc>
                <a:tc>
                  <a:txBody>
                    <a:bodyPr/>
                    <a:lstStyle/>
                    <a:p>
                      <a:pPr algn="ctr" fontAlgn="b"/>
                      <a:r>
                        <a:rPr lang="el-GR" sz="1100" b="0" i="0" u="none" strike="noStrike">
                          <a:solidFill>
                            <a:srgbClr val="000000"/>
                          </a:solidFill>
                          <a:latin typeface="Calibri"/>
                        </a:rPr>
                        <a:t>12,21</a:t>
                      </a:r>
                    </a:p>
                  </a:txBody>
                  <a:tcPr marL="9525" marR="9525" marT="9525" marB="0" anchor="b"/>
                </a:tc>
                <a:tc>
                  <a:txBody>
                    <a:bodyPr/>
                    <a:lstStyle/>
                    <a:p>
                      <a:pPr algn="ctr" fontAlgn="b"/>
                      <a:r>
                        <a:rPr lang="el-GR" sz="1100" b="0" i="0" u="none" strike="noStrike">
                          <a:solidFill>
                            <a:srgbClr val="000000"/>
                          </a:solidFill>
                          <a:latin typeface="Calibri"/>
                        </a:rPr>
                        <a:t>0,45</a:t>
                      </a:r>
                    </a:p>
                  </a:txBody>
                  <a:tcPr marL="9525" marR="9525" marT="9525" marB="0" anchor="b"/>
                </a:tc>
                <a:tc>
                  <a:txBody>
                    <a:bodyPr/>
                    <a:lstStyle/>
                    <a:p>
                      <a:pPr algn="ctr" fontAlgn="b"/>
                      <a:r>
                        <a:rPr lang="el-GR" sz="1100" b="0" i="0" u="none" strike="noStrike">
                          <a:solidFill>
                            <a:srgbClr val="000000"/>
                          </a:solidFill>
                          <a:latin typeface="Calibri"/>
                        </a:rPr>
                        <a:t>0,82</a:t>
                      </a:r>
                    </a:p>
                  </a:txBody>
                  <a:tcPr marL="9525" marR="9525" marT="9525" marB="0" anchor="b"/>
                </a:tc>
                <a:tc>
                  <a:txBody>
                    <a:bodyPr/>
                    <a:lstStyle/>
                    <a:p>
                      <a:pPr algn="ctr" fontAlgn="b"/>
                      <a:r>
                        <a:rPr lang="el-GR" sz="1100" b="0" i="0" u="none" strike="noStrike" dirty="0">
                          <a:solidFill>
                            <a:srgbClr val="000000"/>
                          </a:solidFill>
                          <a:latin typeface="Calibri"/>
                        </a:rPr>
                        <a:t>28,00</a:t>
                      </a:r>
                    </a:p>
                  </a:txBody>
                  <a:tcPr marL="9525" marR="9525" marT="9525" marB="0" anchor="b"/>
                </a:tc>
                <a:tc>
                  <a:txBody>
                    <a:bodyPr/>
                    <a:lstStyle/>
                    <a:p>
                      <a:pPr algn="ctr" fontAlgn="b"/>
                      <a:r>
                        <a:rPr lang="el-GR" sz="1100" b="0" i="0" u="none" strike="noStrike" dirty="0">
                          <a:solidFill>
                            <a:srgbClr val="000000"/>
                          </a:solidFill>
                          <a:latin typeface="Calibri"/>
                        </a:rPr>
                        <a:t>41,40</a:t>
                      </a:r>
                    </a:p>
                  </a:txBody>
                  <a:tcPr marL="9525" marR="9525" marT="9525" marB="0" anchor="b"/>
                </a:tc>
                <a:tc>
                  <a:txBody>
                    <a:bodyPr/>
                    <a:lstStyle/>
                    <a:p>
                      <a:pPr algn="ctr" fontAlgn="b"/>
                      <a:r>
                        <a:rPr lang="el-GR" sz="1100" b="0" i="0" u="none" strike="noStrike">
                          <a:solidFill>
                            <a:srgbClr val="000000"/>
                          </a:solidFill>
                          <a:latin typeface="Calibri"/>
                        </a:rPr>
                        <a:t>0,97</a:t>
                      </a:r>
                    </a:p>
                  </a:txBody>
                  <a:tcPr marL="9525" marR="9525" marT="9525" marB="0" anchor="b"/>
                </a:tc>
                <a:tc>
                  <a:txBody>
                    <a:bodyPr/>
                    <a:lstStyle/>
                    <a:p>
                      <a:pPr algn="ctr" fontAlgn="b"/>
                      <a:r>
                        <a:rPr lang="el-GR" sz="1100" b="0" i="0" u="none" strike="noStrike">
                          <a:solidFill>
                            <a:srgbClr val="000000"/>
                          </a:solidFill>
                          <a:latin typeface="Calibri"/>
                        </a:rPr>
                        <a:t>0,096</a:t>
                      </a:r>
                    </a:p>
                  </a:txBody>
                  <a:tcPr marL="9525" marR="9525" marT="9525" marB="0" anchor="b"/>
                </a:tc>
                <a:tc>
                  <a:txBody>
                    <a:bodyPr/>
                    <a:lstStyle/>
                    <a:p>
                      <a:pPr algn="ctr" fontAlgn="b"/>
                      <a:r>
                        <a:rPr lang="el-GR" sz="1100" b="1" i="0" u="none" strike="noStrike">
                          <a:solidFill>
                            <a:srgbClr val="000000"/>
                          </a:solidFill>
                          <a:latin typeface="Calibri"/>
                        </a:rPr>
                        <a:t>12,96</a:t>
                      </a:r>
                    </a:p>
                  </a:txBody>
                  <a:tcPr marL="9525" marR="9525" marT="9525" marB="0" anchor="b"/>
                </a:tc>
                <a:tc>
                  <a:txBody>
                    <a:bodyPr/>
                    <a:lstStyle/>
                    <a:p>
                      <a:pPr algn="ctr" fontAlgn="b"/>
                      <a:r>
                        <a:rPr lang="en-GB" sz="1100" b="1" u="none" strike="noStrike"/>
                        <a:t>per month</a:t>
                      </a:r>
                      <a:endParaRPr lang="en-GB" sz="1100" b="1" i="0" u="none" strike="noStrike">
                        <a:solidFill>
                          <a:srgbClr val="000000"/>
                        </a:solidFill>
                        <a:latin typeface="Calibri"/>
                      </a:endParaRPr>
                    </a:p>
                  </a:txBody>
                  <a:tcPr marL="5854" marR="5854" marT="5854" marB="0" anchor="b"/>
                </a:tc>
              </a:tr>
              <a:tr h="211916">
                <a:tc>
                  <a:txBody>
                    <a:bodyPr/>
                    <a:lstStyle/>
                    <a:p>
                      <a:pPr algn="r" fontAlgn="b"/>
                      <a:r>
                        <a:rPr lang="el-GR" sz="1100" b="1" u="none" strike="noStrike"/>
                        <a:t>15</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10</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dirty="0">
                          <a:solidFill>
                            <a:srgbClr val="000000"/>
                          </a:solidFill>
                          <a:latin typeface="Calibri"/>
                        </a:rPr>
                        <a:t>143,77</a:t>
                      </a:r>
                    </a:p>
                  </a:txBody>
                  <a:tcPr marL="9525" marR="9525" marT="9525" marB="0" anchor="b"/>
                </a:tc>
                <a:tc>
                  <a:txBody>
                    <a:bodyPr/>
                    <a:lstStyle/>
                    <a:p>
                      <a:pPr algn="ctr" fontAlgn="b"/>
                      <a:r>
                        <a:rPr lang="el-GR" sz="1100" b="0" i="0" u="none" strike="noStrike">
                          <a:solidFill>
                            <a:srgbClr val="000000"/>
                          </a:solidFill>
                          <a:latin typeface="Calibri"/>
                        </a:rPr>
                        <a:t>4,638</a:t>
                      </a:r>
                    </a:p>
                  </a:txBody>
                  <a:tcPr marL="9525" marR="9525" marT="9525" marB="0" anchor="b"/>
                </a:tc>
                <a:tc>
                  <a:txBody>
                    <a:bodyPr/>
                    <a:lstStyle/>
                    <a:p>
                      <a:pPr algn="ctr" fontAlgn="b"/>
                      <a:r>
                        <a:rPr lang="el-GR" sz="1100" b="0" i="0" u="none" strike="noStrike">
                          <a:solidFill>
                            <a:srgbClr val="000000"/>
                          </a:solidFill>
                          <a:latin typeface="Calibri"/>
                        </a:rPr>
                        <a:t>83,20</a:t>
                      </a:r>
                    </a:p>
                  </a:txBody>
                  <a:tcPr marL="9525" marR="9525" marT="9525" marB="0" anchor="b"/>
                </a:tc>
                <a:tc>
                  <a:txBody>
                    <a:bodyPr/>
                    <a:lstStyle/>
                    <a:p>
                      <a:pPr algn="ctr" fontAlgn="b"/>
                      <a:r>
                        <a:rPr lang="el-GR" sz="1100" b="0" i="0" u="none" strike="noStrike">
                          <a:solidFill>
                            <a:srgbClr val="000000"/>
                          </a:solidFill>
                          <a:latin typeface="Calibri"/>
                        </a:rPr>
                        <a:t>11,09</a:t>
                      </a:r>
                    </a:p>
                  </a:txBody>
                  <a:tcPr marL="9525" marR="9525" marT="9525" marB="0" anchor="b"/>
                </a:tc>
                <a:tc>
                  <a:txBody>
                    <a:bodyPr/>
                    <a:lstStyle/>
                    <a:p>
                      <a:pPr algn="ctr" fontAlgn="b"/>
                      <a:r>
                        <a:rPr lang="el-GR" sz="1100" b="0" i="0" u="none" strike="noStrike">
                          <a:solidFill>
                            <a:srgbClr val="000000"/>
                          </a:solidFill>
                          <a:latin typeface="Calibri"/>
                        </a:rPr>
                        <a:t>0,42</a:t>
                      </a:r>
                    </a:p>
                  </a:txBody>
                  <a:tcPr marL="9525" marR="9525" marT="9525" marB="0" anchor="b"/>
                </a:tc>
                <a:tc>
                  <a:txBody>
                    <a:bodyPr/>
                    <a:lstStyle/>
                    <a:p>
                      <a:pPr algn="ctr" fontAlgn="b"/>
                      <a:r>
                        <a:rPr lang="el-GR" sz="1100" b="0" i="0" u="none" strike="noStrike">
                          <a:solidFill>
                            <a:srgbClr val="000000"/>
                          </a:solidFill>
                          <a:latin typeface="Calibri"/>
                        </a:rPr>
                        <a:t>0,80</a:t>
                      </a:r>
                    </a:p>
                  </a:txBody>
                  <a:tcPr marL="9525" marR="9525" marT="9525" marB="0" anchor="b"/>
                </a:tc>
                <a:tc>
                  <a:txBody>
                    <a:bodyPr/>
                    <a:lstStyle/>
                    <a:p>
                      <a:pPr algn="ctr" fontAlgn="b"/>
                      <a:r>
                        <a:rPr lang="el-GR" sz="1100" b="0" i="0" u="none" strike="noStrike">
                          <a:solidFill>
                            <a:srgbClr val="000000"/>
                          </a:solidFill>
                          <a:latin typeface="Calibri"/>
                        </a:rPr>
                        <a:t>24,00</a:t>
                      </a:r>
                    </a:p>
                  </a:txBody>
                  <a:tcPr marL="9525" marR="9525" marT="9525" marB="0" anchor="b"/>
                </a:tc>
                <a:tc>
                  <a:txBody>
                    <a:bodyPr/>
                    <a:lstStyle/>
                    <a:p>
                      <a:pPr algn="ctr" fontAlgn="b"/>
                      <a:r>
                        <a:rPr lang="el-GR" sz="1100" b="0" i="0" u="none" strike="noStrike" dirty="0">
                          <a:solidFill>
                            <a:srgbClr val="000000"/>
                          </a:solidFill>
                          <a:latin typeface="Calibri"/>
                        </a:rPr>
                        <a:t>36,54</a:t>
                      </a:r>
                    </a:p>
                  </a:txBody>
                  <a:tcPr marL="9525" marR="9525" marT="9525" marB="0" anchor="b"/>
                </a:tc>
                <a:tc>
                  <a:txBody>
                    <a:bodyPr/>
                    <a:lstStyle/>
                    <a:p>
                      <a:pPr algn="ctr" fontAlgn="b"/>
                      <a:r>
                        <a:rPr lang="el-GR" sz="1100" b="0" i="0" u="none" strike="noStrike" dirty="0">
                          <a:solidFill>
                            <a:srgbClr val="000000"/>
                          </a:solidFill>
                          <a:latin typeface="Calibri"/>
                        </a:rPr>
                        <a:t>0,98</a:t>
                      </a:r>
                    </a:p>
                  </a:txBody>
                  <a:tcPr marL="9525" marR="9525" marT="9525" marB="0" anchor="b"/>
                </a:tc>
                <a:tc>
                  <a:txBody>
                    <a:bodyPr/>
                    <a:lstStyle/>
                    <a:p>
                      <a:pPr algn="ctr" fontAlgn="b"/>
                      <a:r>
                        <a:rPr lang="el-GR" sz="1100" b="0" i="0" u="none" strike="noStrike">
                          <a:solidFill>
                            <a:srgbClr val="000000"/>
                          </a:solidFill>
                          <a:latin typeface="Calibri"/>
                        </a:rPr>
                        <a:t>0,095</a:t>
                      </a:r>
                    </a:p>
                  </a:txBody>
                  <a:tcPr marL="9525" marR="9525" marT="9525" marB="0" anchor="b"/>
                </a:tc>
                <a:tc>
                  <a:txBody>
                    <a:bodyPr/>
                    <a:lstStyle/>
                    <a:p>
                      <a:pPr algn="ctr" fontAlgn="b"/>
                      <a:r>
                        <a:rPr lang="el-GR" sz="1100" b="1" i="0" u="none" strike="noStrike">
                          <a:solidFill>
                            <a:srgbClr val="000000"/>
                          </a:solidFill>
                          <a:latin typeface="Calibri"/>
                        </a:rPr>
                        <a:t>11,31</a:t>
                      </a:r>
                    </a:p>
                  </a:txBody>
                  <a:tcPr marL="9525" marR="9525" marT="9525" marB="0" anchor="b"/>
                </a:tc>
                <a:tc>
                  <a:txBody>
                    <a:bodyPr/>
                    <a:lstStyle/>
                    <a:p>
                      <a:pPr algn="ctr" fontAlgn="b"/>
                      <a:r>
                        <a:rPr lang="en-GB" sz="1100" b="1" u="none" strike="noStrike"/>
                        <a:t>per month</a:t>
                      </a:r>
                      <a:endParaRPr lang="en-GB" sz="1100" b="1" i="0" u="none" strike="noStrike">
                        <a:solidFill>
                          <a:srgbClr val="000000"/>
                        </a:solidFill>
                        <a:latin typeface="Calibri"/>
                      </a:endParaRPr>
                    </a:p>
                  </a:txBody>
                  <a:tcPr marL="5854" marR="5854" marT="5854" marB="0" anchor="b"/>
                </a:tc>
              </a:tr>
              <a:tr h="211916">
                <a:tc>
                  <a:txBody>
                    <a:bodyPr/>
                    <a:lstStyle/>
                    <a:p>
                      <a:pPr algn="r" fontAlgn="b"/>
                      <a:r>
                        <a:rPr lang="el-GR" sz="1100" b="1" u="none" strike="noStrike"/>
                        <a:t>15</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11</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dirty="0">
                          <a:solidFill>
                            <a:srgbClr val="000000"/>
                          </a:solidFill>
                          <a:latin typeface="Calibri"/>
                        </a:rPr>
                        <a:t>109,50</a:t>
                      </a:r>
                    </a:p>
                  </a:txBody>
                  <a:tcPr marL="9525" marR="9525" marT="9525" marB="0" anchor="b"/>
                </a:tc>
                <a:tc>
                  <a:txBody>
                    <a:bodyPr/>
                    <a:lstStyle/>
                    <a:p>
                      <a:pPr algn="ctr" fontAlgn="b"/>
                      <a:r>
                        <a:rPr lang="el-GR" sz="1100" b="0" i="0" u="none" strike="noStrike">
                          <a:solidFill>
                            <a:srgbClr val="000000"/>
                          </a:solidFill>
                          <a:latin typeface="Calibri"/>
                        </a:rPr>
                        <a:t>3,650</a:t>
                      </a:r>
                    </a:p>
                  </a:txBody>
                  <a:tcPr marL="9525" marR="9525" marT="9525" marB="0" anchor="b"/>
                </a:tc>
                <a:tc>
                  <a:txBody>
                    <a:bodyPr/>
                    <a:lstStyle/>
                    <a:p>
                      <a:pPr algn="ctr" fontAlgn="b"/>
                      <a:r>
                        <a:rPr lang="el-GR" sz="1100" b="0" i="0" u="none" strike="noStrike">
                          <a:solidFill>
                            <a:srgbClr val="000000"/>
                          </a:solidFill>
                          <a:latin typeface="Calibri"/>
                        </a:rPr>
                        <a:t>75,93</a:t>
                      </a:r>
                    </a:p>
                  </a:txBody>
                  <a:tcPr marL="9525" marR="9525" marT="9525" marB="0" anchor="b"/>
                </a:tc>
                <a:tc>
                  <a:txBody>
                    <a:bodyPr/>
                    <a:lstStyle/>
                    <a:p>
                      <a:pPr algn="ctr" fontAlgn="b"/>
                      <a:r>
                        <a:rPr lang="el-GR" sz="1100" b="0" i="0" u="none" strike="noStrike">
                          <a:solidFill>
                            <a:srgbClr val="000000"/>
                          </a:solidFill>
                          <a:latin typeface="Calibri"/>
                        </a:rPr>
                        <a:t>10,12</a:t>
                      </a:r>
                    </a:p>
                  </a:txBody>
                  <a:tcPr marL="9525" marR="9525" marT="9525" marB="0" anchor="b"/>
                </a:tc>
                <a:tc>
                  <a:txBody>
                    <a:bodyPr/>
                    <a:lstStyle/>
                    <a:p>
                      <a:pPr algn="ctr" fontAlgn="b"/>
                      <a:r>
                        <a:rPr lang="el-GR" sz="1100" b="0" i="0" u="none" strike="noStrike">
                          <a:solidFill>
                            <a:srgbClr val="000000"/>
                          </a:solidFill>
                          <a:latin typeface="Calibri"/>
                        </a:rPr>
                        <a:t>0,36</a:t>
                      </a:r>
                    </a:p>
                  </a:txBody>
                  <a:tcPr marL="9525" marR="9525" marT="9525" marB="0" anchor="b"/>
                </a:tc>
                <a:tc>
                  <a:txBody>
                    <a:bodyPr/>
                    <a:lstStyle/>
                    <a:p>
                      <a:pPr algn="ctr" fontAlgn="b"/>
                      <a:r>
                        <a:rPr lang="el-GR" sz="1100" b="0" i="0" u="none" strike="noStrike">
                          <a:solidFill>
                            <a:srgbClr val="000000"/>
                          </a:solidFill>
                          <a:latin typeface="Calibri"/>
                        </a:rPr>
                        <a:t>0,77</a:t>
                      </a:r>
                    </a:p>
                  </a:txBody>
                  <a:tcPr marL="9525" marR="9525" marT="9525" marB="0" anchor="b"/>
                </a:tc>
                <a:tc>
                  <a:txBody>
                    <a:bodyPr/>
                    <a:lstStyle/>
                    <a:p>
                      <a:pPr algn="ctr" fontAlgn="b"/>
                      <a:r>
                        <a:rPr lang="el-GR" sz="1100" b="0" i="0" u="none" strike="noStrike">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30,82</a:t>
                      </a:r>
                    </a:p>
                  </a:txBody>
                  <a:tcPr marL="9525" marR="9525" marT="9525" marB="0" anchor="b"/>
                </a:tc>
                <a:tc>
                  <a:txBody>
                    <a:bodyPr/>
                    <a:lstStyle/>
                    <a:p>
                      <a:pPr algn="ctr" fontAlgn="b"/>
                      <a:r>
                        <a:rPr lang="el-GR" sz="1100" b="0" i="0" u="none" strike="noStrike" dirty="0">
                          <a:solidFill>
                            <a:srgbClr val="000000"/>
                          </a:solidFill>
                          <a:latin typeface="Calibri"/>
                        </a:rPr>
                        <a:t>0,99</a:t>
                      </a:r>
                    </a:p>
                  </a:txBody>
                  <a:tcPr marL="9525" marR="9525" marT="9525" marB="0" anchor="b"/>
                </a:tc>
                <a:tc>
                  <a:txBody>
                    <a:bodyPr/>
                    <a:lstStyle/>
                    <a:p>
                      <a:pPr algn="ctr" fontAlgn="b"/>
                      <a:r>
                        <a:rPr lang="el-GR" sz="1100" b="0" i="0" u="none" strike="noStrike">
                          <a:solidFill>
                            <a:srgbClr val="000000"/>
                          </a:solidFill>
                          <a:latin typeface="Calibri"/>
                        </a:rPr>
                        <a:t>0,092</a:t>
                      </a:r>
                    </a:p>
                  </a:txBody>
                  <a:tcPr marL="9525" marR="9525" marT="9525" marB="0" anchor="b"/>
                </a:tc>
                <a:tc>
                  <a:txBody>
                    <a:bodyPr/>
                    <a:lstStyle/>
                    <a:p>
                      <a:pPr algn="ctr" fontAlgn="b"/>
                      <a:r>
                        <a:rPr lang="el-GR" sz="1100" b="1" i="0" u="none" strike="noStrike">
                          <a:solidFill>
                            <a:srgbClr val="000000"/>
                          </a:solidFill>
                          <a:latin typeface="Calibri"/>
                        </a:rPr>
                        <a:t>8,35</a:t>
                      </a:r>
                    </a:p>
                  </a:txBody>
                  <a:tcPr marL="9525" marR="9525" marT="9525" marB="0" anchor="b"/>
                </a:tc>
                <a:tc>
                  <a:txBody>
                    <a:bodyPr/>
                    <a:lstStyle/>
                    <a:p>
                      <a:pPr algn="ctr" fontAlgn="b"/>
                      <a:r>
                        <a:rPr lang="en-GB" sz="1100" b="1" u="none" strike="noStrike"/>
                        <a:t>per month</a:t>
                      </a:r>
                      <a:endParaRPr lang="en-GB" sz="1100" b="1" i="0" u="none" strike="noStrike">
                        <a:solidFill>
                          <a:srgbClr val="000000"/>
                        </a:solidFill>
                        <a:latin typeface="Calibri"/>
                      </a:endParaRPr>
                    </a:p>
                  </a:txBody>
                  <a:tcPr marL="5854" marR="5854" marT="5854" marB="0" anchor="b"/>
                </a:tc>
              </a:tr>
              <a:tr h="211916">
                <a:tc>
                  <a:txBody>
                    <a:bodyPr/>
                    <a:lstStyle/>
                    <a:p>
                      <a:pPr algn="r" fontAlgn="b"/>
                      <a:r>
                        <a:rPr lang="el-GR" sz="1100" b="1" u="none" strike="noStrike"/>
                        <a:t>15</a:t>
                      </a:r>
                      <a:endParaRPr lang="el-GR" sz="1100" b="1" i="0" u="none" strike="noStrike">
                        <a:solidFill>
                          <a:srgbClr val="000000"/>
                        </a:solidFill>
                        <a:latin typeface="Calibri"/>
                      </a:endParaRPr>
                    </a:p>
                  </a:txBody>
                  <a:tcPr marL="5854" marR="5854" marT="5854" marB="0" anchor="b"/>
                </a:tc>
                <a:tc>
                  <a:txBody>
                    <a:bodyPr/>
                    <a:lstStyle/>
                    <a:p>
                      <a:pPr algn="r" fontAlgn="b"/>
                      <a:r>
                        <a:rPr lang="el-GR" sz="1100" b="1" u="none" strike="noStrike"/>
                        <a:t>12</a:t>
                      </a:r>
                      <a:endParaRPr lang="el-GR" sz="1100" b="1" i="0" u="none" strike="noStrike">
                        <a:solidFill>
                          <a:srgbClr val="000000"/>
                        </a:solidFill>
                        <a:latin typeface="Calibri"/>
                      </a:endParaRPr>
                    </a:p>
                  </a:txBody>
                  <a:tcPr marL="5854" marR="5854" marT="5854" marB="0" anchor="b"/>
                </a:tc>
                <a:tc>
                  <a:txBody>
                    <a:bodyPr/>
                    <a:lstStyle/>
                    <a:p>
                      <a:pPr algn="ctr" fontAlgn="b"/>
                      <a:r>
                        <a:rPr lang="el-GR" sz="1100" b="1" i="0" u="none" strike="noStrike" dirty="0">
                          <a:solidFill>
                            <a:srgbClr val="000000"/>
                          </a:solidFill>
                          <a:latin typeface="Calibri"/>
                        </a:rPr>
                        <a:t>91,95</a:t>
                      </a:r>
                    </a:p>
                  </a:txBody>
                  <a:tcPr marL="9525" marR="9525" marT="9525" marB="0" anchor="b"/>
                </a:tc>
                <a:tc>
                  <a:txBody>
                    <a:bodyPr/>
                    <a:lstStyle/>
                    <a:p>
                      <a:pPr algn="ctr" fontAlgn="b"/>
                      <a:r>
                        <a:rPr lang="el-GR" sz="1100" b="0" i="0" u="none" strike="noStrike">
                          <a:solidFill>
                            <a:srgbClr val="000000"/>
                          </a:solidFill>
                          <a:latin typeface="Calibri"/>
                        </a:rPr>
                        <a:t>2,966</a:t>
                      </a:r>
                    </a:p>
                  </a:txBody>
                  <a:tcPr marL="9525" marR="9525" marT="9525" marB="0" anchor="b"/>
                </a:tc>
                <a:tc>
                  <a:txBody>
                    <a:bodyPr/>
                    <a:lstStyle/>
                    <a:p>
                      <a:pPr algn="ctr" fontAlgn="b"/>
                      <a:r>
                        <a:rPr lang="el-GR" sz="1100" b="0" i="0" u="none" strike="noStrike">
                          <a:solidFill>
                            <a:srgbClr val="000000"/>
                          </a:solidFill>
                          <a:latin typeface="Calibri"/>
                        </a:rPr>
                        <a:t>72,42</a:t>
                      </a:r>
                    </a:p>
                  </a:txBody>
                  <a:tcPr marL="9525" marR="9525" marT="9525" marB="0" anchor="b"/>
                </a:tc>
                <a:tc>
                  <a:txBody>
                    <a:bodyPr/>
                    <a:lstStyle/>
                    <a:p>
                      <a:pPr algn="ctr" fontAlgn="b"/>
                      <a:r>
                        <a:rPr lang="el-GR" sz="1100" b="0" i="0" u="none" strike="noStrike">
                          <a:solidFill>
                            <a:srgbClr val="000000"/>
                          </a:solidFill>
                          <a:latin typeface="Calibri"/>
                        </a:rPr>
                        <a:t>9,66</a:t>
                      </a:r>
                    </a:p>
                  </a:txBody>
                  <a:tcPr marL="9525" marR="9525" marT="9525" marB="0" anchor="b"/>
                </a:tc>
                <a:tc>
                  <a:txBody>
                    <a:bodyPr/>
                    <a:lstStyle/>
                    <a:p>
                      <a:pPr algn="ctr" fontAlgn="b"/>
                      <a:r>
                        <a:rPr lang="el-GR" sz="1100" b="0" i="0" u="none" strike="noStrike">
                          <a:solidFill>
                            <a:srgbClr val="000000"/>
                          </a:solidFill>
                          <a:latin typeface="Calibri"/>
                        </a:rPr>
                        <a:t>0,31</a:t>
                      </a:r>
                    </a:p>
                  </a:txBody>
                  <a:tcPr marL="9525" marR="9525" marT="9525" marB="0" anchor="b"/>
                </a:tc>
                <a:tc>
                  <a:txBody>
                    <a:bodyPr/>
                    <a:lstStyle/>
                    <a:p>
                      <a:pPr algn="ctr" fontAlgn="b"/>
                      <a:r>
                        <a:rPr lang="el-GR" sz="1100" b="0" i="0" u="none" strike="noStrike">
                          <a:solidFill>
                            <a:srgbClr val="000000"/>
                          </a:solidFill>
                          <a:latin typeface="Calibri"/>
                        </a:rPr>
                        <a:t>0,73</a:t>
                      </a:r>
                    </a:p>
                  </a:txBody>
                  <a:tcPr marL="9525" marR="9525" marT="9525"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19,22</a:t>
                      </a:r>
                    </a:p>
                  </a:txBody>
                  <a:tcPr marL="9525" marR="9525" marT="9525" marB="0" anchor="b"/>
                </a:tc>
                <a:tc>
                  <a:txBody>
                    <a:bodyPr/>
                    <a:lstStyle/>
                    <a:p>
                      <a:pPr algn="ctr" fontAlgn="b"/>
                      <a:r>
                        <a:rPr lang="el-GR" sz="1100" b="0" i="0" u="none" strike="noStrike">
                          <a:solidFill>
                            <a:srgbClr val="000000"/>
                          </a:solidFill>
                          <a:latin typeface="Calibri"/>
                        </a:rPr>
                        <a:t>1,02</a:t>
                      </a:r>
                    </a:p>
                  </a:txBody>
                  <a:tcPr marL="9525" marR="9525" marT="9525" marB="0" anchor="b"/>
                </a:tc>
                <a:tc>
                  <a:txBody>
                    <a:bodyPr/>
                    <a:lstStyle/>
                    <a:p>
                      <a:pPr algn="ctr" fontAlgn="b"/>
                      <a:r>
                        <a:rPr lang="el-GR" sz="1100" b="0" i="0" u="none" strike="noStrike" dirty="0">
                          <a:solidFill>
                            <a:srgbClr val="000000"/>
                          </a:solidFill>
                          <a:latin typeface="Calibri"/>
                        </a:rPr>
                        <a:t>0,090</a:t>
                      </a:r>
                    </a:p>
                  </a:txBody>
                  <a:tcPr marL="9525" marR="9525" marT="9525" marB="0" anchor="b"/>
                </a:tc>
                <a:tc>
                  <a:txBody>
                    <a:bodyPr/>
                    <a:lstStyle/>
                    <a:p>
                      <a:pPr algn="ctr" fontAlgn="b"/>
                      <a:r>
                        <a:rPr lang="el-GR" sz="1100" b="1" i="0" u="none" strike="noStrike" dirty="0">
                          <a:solidFill>
                            <a:srgbClr val="000000"/>
                          </a:solidFill>
                          <a:latin typeface="Calibri"/>
                        </a:rPr>
                        <a:t>6,84</a:t>
                      </a:r>
                    </a:p>
                  </a:txBody>
                  <a:tcPr marL="9525" marR="9525" marT="9525" marB="0" anchor="b"/>
                </a:tc>
                <a:tc>
                  <a:txBody>
                    <a:bodyPr/>
                    <a:lstStyle/>
                    <a:p>
                      <a:pPr algn="ctr" fontAlgn="b"/>
                      <a:r>
                        <a:rPr lang="en-GB" sz="1100" b="1" u="none" strike="noStrike" dirty="0"/>
                        <a:t>per month</a:t>
                      </a:r>
                      <a:endParaRPr lang="en-GB" sz="1100" b="1" i="0" u="none" strike="noStrike" dirty="0">
                        <a:solidFill>
                          <a:srgbClr val="000000"/>
                        </a:solidFill>
                        <a:latin typeface="Calibri"/>
                      </a:endParaRPr>
                    </a:p>
                  </a:txBody>
                  <a:tcPr marL="5854" marR="5854" marT="5854" marB="0" anchor="b"/>
                </a:tc>
              </a:tr>
              <a:tr h="117081">
                <a:tc>
                  <a:txBody>
                    <a:bodyPr/>
                    <a:lstStyle/>
                    <a:p>
                      <a:pPr algn="l" fontAlgn="b"/>
                      <a:endParaRPr lang="el-GR" sz="1100" b="1" i="0" u="none" strike="noStrike">
                        <a:solidFill>
                          <a:srgbClr val="000000"/>
                        </a:solidFill>
                        <a:latin typeface="Calibri"/>
                      </a:endParaRPr>
                    </a:p>
                  </a:txBody>
                  <a:tcPr marL="5854" marR="5854" marT="5854" marB="0" anchor="b"/>
                </a:tc>
                <a:tc>
                  <a:txBody>
                    <a:bodyPr/>
                    <a:lstStyle/>
                    <a:p>
                      <a:pPr algn="l" fontAlgn="b"/>
                      <a:endParaRPr lang="el-GR" sz="1100" b="1" i="0" u="none" strike="noStrike">
                        <a:solidFill>
                          <a:srgbClr val="000000"/>
                        </a:solidFill>
                        <a:latin typeface="Calibri"/>
                      </a:endParaRPr>
                    </a:p>
                  </a:txBody>
                  <a:tcPr marL="5854" marR="5854" marT="5854" marB="0" anchor="b"/>
                </a:tc>
                <a:tc>
                  <a:txBody>
                    <a:bodyPr/>
                    <a:lstStyle/>
                    <a:p>
                      <a:pPr algn="ctr" fontAlgn="b"/>
                      <a:endParaRPr lang="el-GR" sz="1100" b="1"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r>
                        <a:rPr lang="el-GR" sz="1100" b="1" i="0" u="none" strike="noStrike" dirty="0">
                          <a:solidFill>
                            <a:srgbClr val="000000"/>
                          </a:solidFill>
                          <a:latin typeface="Calibri"/>
                        </a:rPr>
                        <a:t>144,25</a:t>
                      </a:r>
                    </a:p>
                  </a:txBody>
                  <a:tcPr marL="9525" marR="9525" marT="9525" marB="0" anchor="b"/>
                </a:tc>
                <a:tc>
                  <a:txBody>
                    <a:bodyPr/>
                    <a:lstStyle/>
                    <a:p>
                      <a:pPr algn="ctr" fontAlgn="b"/>
                      <a:r>
                        <a:rPr lang="en-GB" sz="1100" b="1" u="none" strike="noStrike" dirty="0"/>
                        <a:t>per year</a:t>
                      </a:r>
                      <a:endParaRPr lang="en-GB" sz="1100" b="1" i="0" u="none" strike="noStrike" dirty="0">
                        <a:solidFill>
                          <a:srgbClr val="000000"/>
                        </a:solidFill>
                        <a:latin typeface="Calibri"/>
                      </a:endParaRPr>
                    </a:p>
                  </a:txBody>
                  <a:tcPr marL="5854" marR="5854" marT="5854" marB="0" anchor="b"/>
                </a:tc>
              </a:tr>
            </a:tbl>
          </a:graphicData>
        </a:graphic>
      </p:graphicFrame>
      <p:sp>
        <p:nvSpPr>
          <p:cNvPr id="5" name="4 - TextBox"/>
          <p:cNvSpPr txBox="1"/>
          <p:nvPr/>
        </p:nvSpPr>
        <p:spPr>
          <a:xfrm>
            <a:off x="-32" y="-24"/>
            <a:ext cx="9144032" cy="369332"/>
          </a:xfrm>
          <a:prstGeom prst="rect">
            <a:avLst/>
          </a:prstGeom>
          <a:noFill/>
        </p:spPr>
        <p:txBody>
          <a:bodyPr wrap="square" rtlCol="0">
            <a:spAutoFit/>
          </a:bodyPr>
          <a:lstStyle/>
          <a:p>
            <a:pPr algn="just"/>
            <a:r>
              <a:rPr lang="el-GR" b="1" dirty="0" smtClean="0"/>
              <a:t>Παράδειγμα 5</a:t>
            </a:r>
            <a:endParaRPr lang="el-GR" b="1" dirty="0" smtClean="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369332"/>
          </a:xfrm>
          <a:prstGeom prst="rect">
            <a:avLst/>
          </a:prstGeom>
          <a:noFill/>
        </p:spPr>
        <p:txBody>
          <a:bodyPr wrap="square" rtlCol="0">
            <a:spAutoFit/>
          </a:bodyPr>
          <a:lstStyle/>
          <a:p>
            <a:pPr algn="just"/>
            <a:r>
              <a:rPr lang="el-GR" b="1" dirty="0" smtClean="0"/>
              <a:t>Στοιχεία κόστους Φ/Β συστημάτων και ανάλυση οικονομικής βιωσιμότητας</a:t>
            </a:r>
            <a:endParaRPr lang="el-GR" b="1" dirty="0" smtClean="0">
              <a:ea typeface="Times New Roman" pitchFamily="18" charset="0"/>
              <a:cs typeface="Tahoma" pitchFamily="34" charset="0"/>
            </a:endParaRPr>
          </a:p>
        </p:txBody>
      </p:sp>
      <p:pic>
        <p:nvPicPr>
          <p:cNvPr id="3" name="Εικόνα 2"/>
          <p:cNvPicPr>
            <a:picLocks noChangeAspect="1"/>
          </p:cNvPicPr>
          <p:nvPr/>
        </p:nvPicPr>
        <p:blipFill>
          <a:blip r:embed="rId2"/>
          <a:stretch>
            <a:fillRect/>
          </a:stretch>
        </p:blipFill>
        <p:spPr>
          <a:xfrm>
            <a:off x="136981" y="4008119"/>
            <a:ext cx="3829050" cy="2686050"/>
          </a:xfrm>
          <a:prstGeom prst="rect">
            <a:avLst/>
          </a:prstGeom>
        </p:spPr>
      </p:pic>
      <p:pic>
        <p:nvPicPr>
          <p:cNvPr id="1026" name="Picture 2" descr="http://www.pv-magazine.com/typo3temp/pics/02012_PriceIndex_pvi_february_2016_2sp_12c3bc4fa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780928"/>
            <a:ext cx="3810000" cy="39147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s.scientificamerican.com/media/inline/blog/Image/naam-solar-moore_s-law-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87" y="453280"/>
            <a:ext cx="4267200" cy="2933701"/>
          </a:xfrm>
          <a:prstGeom prst="rect">
            <a:avLst/>
          </a:prstGeom>
          <a:noFill/>
          <a:extLst>
            <a:ext uri="{909E8E84-426E-40DD-AFC4-6F175D3DCCD1}">
              <a14:hiddenFill xmlns:a14="http://schemas.microsoft.com/office/drawing/2010/main">
                <a:solidFill>
                  <a:srgbClr val="FFFFFF"/>
                </a:solidFill>
              </a14:hiddenFill>
            </a:ext>
          </a:extLst>
        </p:spPr>
      </p:pic>
      <p:sp>
        <p:nvSpPr>
          <p:cNvPr id="13" name="7 - TextBox"/>
          <p:cNvSpPr txBox="1"/>
          <p:nvPr/>
        </p:nvSpPr>
        <p:spPr>
          <a:xfrm>
            <a:off x="5076055" y="1194304"/>
            <a:ext cx="3600401" cy="646331"/>
          </a:xfrm>
          <a:prstGeom prst="rect">
            <a:avLst/>
          </a:prstGeom>
          <a:noFill/>
        </p:spPr>
        <p:txBody>
          <a:bodyPr wrap="square" rtlCol="0">
            <a:spAutoFit/>
          </a:bodyPr>
          <a:lstStyle/>
          <a:p>
            <a:pPr algn="ctr"/>
            <a:r>
              <a:rPr lang="el-GR" b="1" dirty="0" smtClean="0"/>
              <a:t>Ραγδαία πτώση του κόστους των Φ/Β στοιχείων</a:t>
            </a:r>
            <a:endParaRPr lang="el-GR" b="1" dirty="0" smtClean="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Ορθογώνιο"/>
          <p:cNvSpPr/>
          <p:nvPr/>
        </p:nvSpPr>
        <p:spPr>
          <a:xfrm>
            <a:off x="3203848" y="6237312"/>
            <a:ext cx="367240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3851920" y="5013176"/>
            <a:ext cx="1728192"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smtClean="0"/>
              <a:t>Στοιχεία κόστους Φ/Β συστημάτων και ανάλυση οικονομικής βιωσιμότητας</a:t>
            </a:r>
            <a:endParaRPr lang="el-GR" b="1" dirty="0" smtClean="0">
              <a:ea typeface="Times New Roman" pitchFamily="18" charset="0"/>
              <a:cs typeface="Tahoma" pitchFamily="34" charset="0"/>
            </a:endParaRPr>
          </a:p>
        </p:txBody>
      </p:sp>
      <p:sp>
        <p:nvSpPr>
          <p:cNvPr id="5" name="4 - TextBox"/>
          <p:cNvSpPr txBox="1"/>
          <p:nvPr/>
        </p:nvSpPr>
        <p:spPr>
          <a:xfrm>
            <a:off x="0" y="313024"/>
            <a:ext cx="9144032" cy="3908762"/>
          </a:xfrm>
          <a:prstGeom prst="rect">
            <a:avLst/>
          </a:prstGeom>
          <a:noFill/>
        </p:spPr>
        <p:txBody>
          <a:bodyPr wrap="square" rtlCol="0">
            <a:spAutoFit/>
          </a:bodyPr>
          <a:lstStyle/>
          <a:p>
            <a:pPr algn="just"/>
            <a:r>
              <a:rPr lang="el-GR" sz="1400" dirty="0" smtClean="0"/>
              <a:t>Το κόστος αρχικής επένδυσης μίας Φ/Β εγκατάστασης καθώς και το ετήσιο λειτουργικό της κόστος εξαρτάται κάθε φορά από τις ιδιαιτερότητες της εγκατάστασης αυτής καθώς και από τη συγκεκριμένη τοπική αγορά. Έτσι οι γενικές εκτιμήσεις που παρουσιάζονται εδώ μόνο προσεγγιστικές μπορούν να είναι. Όσον αφορά στα διασυνδεδεμένα Φ/Β πάρκα, μία προσεγγιστική εκτίμηση [</a:t>
            </a:r>
            <a:r>
              <a:rPr lang="en-US" sz="1400" dirty="0" smtClean="0"/>
              <a:t>“Cost analysis comparing PV systems with and without tracking systems” Photon International, November 2009]</a:t>
            </a:r>
            <a:r>
              <a:rPr lang="el-GR" sz="1400" dirty="0" smtClean="0"/>
              <a:t> για το συνολικό κόστος εγκατάστασης τους και το ετήσιο λειτουργικό τους κόστος διαρθρώνεται ως εξής:</a:t>
            </a:r>
          </a:p>
          <a:p>
            <a:r>
              <a:rPr lang="el-GR" sz="1000" dirty="0" smtClean="0"/>
              <a:t> </a:t>
            </a:r>
          </a:p>
          <a:p>
            <a:r>
              <a:rPr lang="el-GR" sz="1400" dirty="0" smtClean="0"/>
              <a:t>					μεταβλητής κλίσης	μεταβλητής κλίσης</a:t>
            </a:r>
          </a:p>
          <a:p>
            <a:r>
              <a:rPr lang="en-US" sz="1400" b="1" u="sng" dirty="0" smtClean="0"/>
              <a:t>	</a:t>
            </a:r>
            <a:r>
              <a:rPr lang="el-GR" sz="1400" b="1" u="sng" dirty="0" smtClean="0"/>
              <a:t>€/</a:t>
            </a:r>
            <a:r>
              <a:rPr lang="en-US" sz="1400" b="1" u="sng" dirty="0" err="1" smtClean="0"/>
              <a:t>kWp</a:t>
            </a:r>
            <a:r>
              <a:rPr lang="el-GR" sz="1400" u="sng" dirty="0" smtClean="0"/>
              <a:t>		σταθερά		μονού άξονα	διπλού άξονα	 </a:t>
            </a:r>
          </a:p>
          <a:p>
            <a:r>
              <a:rPr lang="el-GR" sz="1400" dirty="0" smtClean="0"/>
              <a:t>Φ/Β πλαίσια		500 – </a:t>
            </a:r>
            <a:r>
              <a:rPr lang="en-US" sz="1400" dirty="0" smtClean="0"/>
              <a:t>1</a:t>
            </a:r>
            <a:r>
              <a:rPr lang="el-GR" sz="1400" dirty="0" smtClean="0"/>
              <a:t>500</a:t>
            </a:r>
            <a:r>
              <a:rPr lang="en-US" sz="1400" dirty="0" smtClean="0"/>
              <a:t>	</a:t>
            </a:r>
            <a:r>
              <a:rPr lang="el-GR" sz="1400" dirty="0" smtClean="0"/>
              <a:t>	</a:t>
            </a:r>
            <a:r>
              <a:rPr lang="en-US" sz="1400" dirty="0" smtClean="0"/>
              <a:t>500 – 1500	</a:t>
            </a:r>
            <a:r>
              <a:rPr lang="el-GR" sz="1400" dirty="0" smtClean="0"/>
              <a:t>	</a:t>
            </a:r>
            <a:r>
              <a:rPr lang="en-US" sz="1400" dirty="0" smtClean="0"/>
              <a:t>500 – 1500 </a:t>
            </a:r>
            <a:endParaRPr lang="el-GR" sz="1400" dirty="0" smtClean="0"/>
          </a:p>
          <a:p>
            <a:r>
              <a:rPr lang="el-GR" sz="1400" dirty="0" smtClean="0"/>
              <a:t>μελέτη</a:t>
            </a:r>
            <a:r>
              <a:rPr lang="en-US" sz="1400" dirty="0" smtClean="0"/>
              <a:t>	</a:t>
            </a:r>
            <a:r>
              <a:rPr lang="el-GR" sz="1400" dirty="0" smtClean="0"/>
              <a:t>		10		15		20</a:t>
            </a:r>
            <a:r>
              <a:rPr lang="en-US" sz="1400" dirty="0" smtClean="0"/>
              <a:t>	</a:t>
            </a:r>
            <a:endParaRPr lang="el-GR" sz="1400" dirty="0" smtClean="0"/>
          </a:p>
          <a:p>
            <a:r>
              <a:rPr lang="el-GR" sz="1400" dirty="0" smtClean="0"/>
              <a:t>εγκατάσταση/σύνδεση		625		660		690</a:t>
            </a:r>
          </a:p>
          <a:p>
            <a:r>
              <a:rPr lang="el-GR" sz="1400" dirty="0" smtClean="0"/>
              <a:t>ηλεκτρονικά ισχύος		340		350 – 450 		400 – 450 </a:t>
            </a:r>
          </a:p>
          <a:p>
            <a:r>
              <a:rPr lang="el-GR" sz="1400" u="sng" dirty="0" smtClean="0"/>
              <a:t>βάσεις στήριξης		330		700 – 850 		800 – 1000	 </a:t>
            </a:r>
          </a:p>
          <a:p>
            <a:r>
              <a:rPr lang="el-GR" sz="1400" b="1" u="sng" dirty="0" smtClean="0"/>
              <a:t>ΣΥΝΟΛΟ			</a:t>
            </a:r>
            <a:r>
              <a:rPr lang="en-US" sz="1400" b="1" u="sng" dirty="0" smtClean="0"/>
              <a:t>1</a:t>
            </a:r>
            <a:r>
              <a:rPr lang="el-GR" sz="1400" b="1" u="sng" dirty="0" smtClean="0"/>
              <a:t>810 – </a:t>
            </a:r>
            <a:r>
              <a:rPr lang="en-US" sz="1400" b="1" u="sng" dirty="0" smtClean="0"/>
              <a:t>2</a:t>
            </a:r>
            <a:r>
              <a:rPr lang="el-GR" sz="1400" b="1" u="sng" dirty="0" smtClean="0"/>
              <a:t>810 	</a:t>
            </a:r>
            <a:r>
              <a:rPr lang="en-US" sz="1400" b="1" u="sng" dirty="0" smtClean="0"/>
              <a:t>2</a:t>
            </a:r>
            <a:r>
              <a:rPr lang="el-GR" sz="1400" b="1" u="sng" dirty="0" smtClean="0"/>
              <a:t>225 – </a:t>
            </a:r>
            <a:r>
              <a:rPr lang="en-US" sz="1400" b="1" u="sng" dirty="0" smtClean="0"/>
              <a:t>3</a:t>
            </a:r>
            <a:r>
              <a:rPr lang="el-GR" sz="1400" b="1" u="sng" dirty="0" smtClean="0"/>
              <a:t>475 	</a:t>
            </a:r>
            <a:r>
              <a:rPr lang="en-US" sz="1400" b="1" u="sng" dirty="0" smtClean="0"/>
              <a:t>2</a:t>
            </a:r>
            <a:r>
              <a:rPr lang="el-GR" sz="1400" b="1" u="sng" dirty="0" smtClean="0"/>
              <a:t>410 – </a:t>
            </a:r>
            <a:r>
              <a:rPr lang="en-US" sz="1400" b="1" u="sng" dirty="0" smtClean="0"/>
              <a:t>3</a:t>
            </a:r>
            <a:r>
              <a:rPr lang="el-GR" sz="1400" b="1" u="sng" dirty="0" smtClean="0"/>
              <a:t>660 	</a:t>
            </a:r>
          </a:p>
          <a:p>
            <a:r>
              <a:rPr lang="el-GR" sz="1200" b="1" dirty="0" smtClean="0"/>
              <a:t>Οι διακυμάνσεις των τιμών επηρεάζονται καθοριστικά από το μέγεθος του εγκατεστημένου σταθμού.</a:t>
            </a:r>
            <a:r>
              <a:rPr lang="el-GR" sz="1200" b="1" u="sng" dirty="0" smtClean="0"/>
              <a:t> </a:t>
            </a:r>
          </a:p>
          <a:p>
            <a:endParaRPr lang="el-GR" sz="1100" b="1" u="sng" dirty="0" smtClean="0"/>
          </a:p>
          <a:p>
            <a:r>
              <a:rPr lang="el-GR" sz="1400" u="sng" dirty="0" smtClean="0"/>
              <a:t>Ετήσια λειτουργικά κόστη (€/</a:t>
            </a:r>
            <a:r>
              <a:rPr lang="en-US" sz="1400" u="sng" dirty="0" err="1" smtClean="0"/>
              <a:t>kWp</a:t>
            </a:r>
            <a:r>
              <a:rPr lang="en-US" sz="1400" u="sng" dirty="0" smtClean="0"/>
              <a:t>)</a:t>
            </a:r>
            <a:r>
              <a:rPr lang="el-GR" sz="1400" u="sng" dirty="0" smtClean="0"/>
              <a:t>:</a:t>
            </a:r>
            <a:r>
              <a:rPr lang="en-US" sz="1400" u="sng" dirty="0" smtClean="0"/>
              <a:t>	</a:t>
            </a:r>
            <a:r>
              <a:rPr lang="el-GR" sz="1400" u="sng" dirty="0" smtClean="0"/>
              <a:t>10</a:t>
            </a:r>
            <a:r>
              <a:rPr lang="en-US" sz="1400" u="sng" dirty="0" smtClean="0"/>
              <a:t>		1</a:t>
            </a:r>
            <a:r>
              <a:rPr lang="el-GR" sz="1400" u="sng" dirty="0" smtClean="0"/>
              <a:t>5</a:t>
            </a:r>
            <a:r>
              <a:rPr lang="en-US" sz="1400" u="sng" dirty="0" smtClean="0"/>
              <a:t>		</a:t>
            </a:r>
            <a:r>
              <a:rPr lang="el-GR" sz="1400" u="sng" dirty="0" smtClean="0"/>
              <a:t>20</a:t>
            </a:r>
            <a:r>
              <a:rPr lang="en-US" sz="1400" u="sng" dirty="0" smtClean="0"/>
              <a:t>		</a:t>
            </a:r>
            <a:endParaRPr lang="el-GR" sz="1400" u="sng" dirty="0" smtClean="0"/>
          </a:p>
          <a:p>
            <a:endParaRPr lang="el-GR" sz="1400" b="1" u="sng"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 name="5 - TextBox"/>
          <p:cNvSpPr txBox="1"/>
          <p:nvPr/>
        </p:nvSpPr>
        <p:spPr>
          <a:xfrm>
            <a:off x="-32" y="3916924"/>
            <a:ext cx="9144032" cy="369332"/>
          </a:xfrm>
          <a:prstGeom prst="rect">
            <a:avLst/>
          </a:prstGeom>
          <a:noFill/>
        </p:spPr>
        <p:txBody>
          <a:bodyPr wrap="square" rtlCol="0">
            <a:spAutoFit/>
          </a:bodyPr>
          <a:lstStyle/>
          <a:p>
            <a:pPr algn="just"/>
            <a:r>
              <a:rPr lang="el-GR" b="1" dirty="0" smtClean="0"/>
              <a:t>Παρούσα αξία μελλοντικών </a:t>
            </a:r>
            <a:r>
              <a:rPr lang="el-GR" b="1" dirty="0" err="1" smtClean="0"/>
              <a:t>χρηματοροών</a:t>
            </a:r>
            <a:endParaRPr lang="el-GR" b="1" dirty="0" smtClean="0">
              <a:ea typeface="Times New Roman" pitchFamily="18" charset="0"/>
              <a:cs typeface="Tahoma" pitchFamily="34" charset="0"/>
            </a:endParaRPr>
          </a:p>
        </p:txBody>
      </p:sp>
      <p:sp>
        <p:nvSpPr>
          <p:cNvPr id="7" name="6 - TextBox"/>
          <p:cNvSpPr txBox="1"/>
          <p:nvPr/>
        </p:nvSpPr>
        <p:spPr>
          <a:xfrm>
            <a:off x="0" y="4260843"/>
            <a:ext cx="9144032" cy="954107"/>
          </a:xfrm>
          <a:prstGeom prst="rect">
            <a:avLst/>
          </a:prstGeom>
          <a:noFill/>
        </p:spPr>
        <p:txBody>
          <a:bodyPr wrap="square" rtlCol="0">
            <a:spAutoFit/>
          </a:bodyPr>
          <a:lstStyle/>
          <a:p>
            <a:pPr algn="just"/>
            <a:r>
              <a:rPr lang="el-GR" sz="1400" dirty="0" smtClean="0"/>
              <a:t>Με την πάροδο του χρόνου το χρήμα χάνει την αξία του. Έτσι το ονομαστικά ίδιο χρηματικό ποσό σε κάποια χρόνια από σήμερα θα έχει μικρότερη αξία από ότι το ίδιο ποσό σήμερα. Η ετήσια ποσοστιαία απώλεια της αξίας του χρήματος ονομάζεται πληθωρισμός. Η παρούσα αξία (</a:t>
            </a:r>
            <a:r>
              <a:rPr lang="en-US" sz="1400" dirty="0" smtClean="0"/>
              <a:t>present value – PV) </a:t>
            </a:r>
            <a:r>
              <a:rPr lang="el-GR" sz="1400" dirty="0" smtClean="0"/>
              <a:t>μίας μελλοντικής </a:t>
            </a:r>
            <a:r>
              <a:rPr lang="el-GR" sz="1400" dirty="0" err="1" smtClean="0"/>
              <a:t>χρηματοροής</a:t>
            </a:r>
            <a:r>
              <a:rPr lang="el-GR" sz="1400" dirty="0" smtClean="0"/>
              <a:t>  υπολογίζεται από τη σχέση:	</a:t>
            </a:r>
            <a:endParaRPr lang="el-GR" sz="1400" b="1" u="sng" dirty="0"/>
          </a:p>
        </p:txBody>
      </p:sp>
      <p:sp>
        <p:nvSpPr>
          <p:cNvPr id="8" name="Rectangle 2"/>
          <p:cNvSpPr>
            <a:spLocks noChangeArrowheads="1"/>
          </p:cNvSpPr>
          <p:nvPr/>
        </p:nvSpPr>
        <p:spPr bwMode="auto">
          <a:xfrm>
            <a:off x="0" y="340474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 name="9 - TextBox"/>
          <p:cNvSpPr txBox="1"/>
          <p:nvPr/>
        </p:nvSpPr>
        <p:spPr>
          <a:xfrm>
            <a:off x="-32" y="5619294"/>
            <a:ext cx="9144032" cy="738664"/>
          </a:xfrm>
          <a:prstGeom prst="rect">
            <a:avLst/>
          </a:prstGeom>
          <a:noFill/>
        </p:spPr>
        <p:txBody>
          <a:bodyPr wrap="square" rtlCol="0">
            <a:spAutoFit/>
          </a:bodyPr>
          <a:lstStyle/>
          <a:p>
            <a:pPr algn="just"/>
            <a:r>
              <a:rPr lang="el-GR" sz="1400" dirty="0" smtClean="0"/>
              <a:t>όπου </a:t>
            </a:r>
            <a:r>
              <a:rPr lang="en-US" sz="1400" dirty="0" smtClean="0"/>
              <a:t>PV </a:t>
            </a:r>
            <a:r>
              <a:rPr lang="el-GR" sz="1400" dirty="0" smtClean="0"/>
              <a:t>η παρούσα αξία της ονομαστικής </a:t>
            </a:r>
            <a:r>
              <a:rPr lang="el-GR" sz="1400" dirty="0" err="1" smtClean="0"/>
              <a:t>χρηματοροής</a:t>
            </a:r>
            <a:r>
              <a:rPr lang="el-GR" sz="1400" dirty="0" smtClean="0"/>
              <a:t> </a:t>
            </a:r>
            <a:r>
              <a:rPr lang="en-US" sz="1400" dirty="0" smtClean="0"/>
              <a:t>S</a:t>
            </a:r>
            <a:r>
              <a:rPr lang="el-GR" sz="1400" dirty="0" smtClean="0"/>
              <a:t>, η οποία συμβαίνει σε ν έτη από σήμερα αν ο μέσος πληθωρισμός κατά τα ν αυτά έτη είναι π. Έτσι αν για τα επόμενα 10 έτη ο μέσος πληθωρισμός είναι 3 %, μία </a:t>
            </a:r>
            <a:r>
              <a:rPr lang="el-GR" sz="1400" dirty="0" err="1" smtClean="0"/>
              <a:t>χρηματοροή</a:t>
            </a:r>
            <a:r>
              <a:rPr lang="el-GR" sz="1400" dirty="0" smtClean="0"/>
              <a:t> 15.000 € σε 10 έτη από σήμερα θα έχει παρούσα αξία: </a:t>
            </a:r>
            <a:endParaRPr lang="el-GR" sz="1400" b="1" u="sng" dirty="0"/>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0485"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00477" y="5047378"/>
            <a:ext cx="1284285" cy="524762"/>
          </a:xfrm>
          <a:prstGeom prst="rect">
            <a:avLst/>
          </a:prstGeom>
          <a:noFill/>
        </p:spPr>
      </p:pic>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0489"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86116" y="6352606"/>
            <a:ext cx="3342858" cy="48857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smtClean="0"/>
              <a:t>Τιμές διάθεσης της ηλεκτρικής ενέργειας από Φ/Β </a:t>
            </a:r>
            <a:endParaRPr lang="el-GR" b="1" dirty="0" smtClean="0">
              <a:ea typeface="Times New Roman" pitchFamily="18" charset="0"/>
              <a:cs typeface="Tahoma" pitchFamily="34" charset="0"/>
            </a:endParaRPr>
          </a:p>
        </p:txBody>
      </p:sp>
      <p:sp>
        <p:nvSpPr>
          <p:cNvPr id="5" name="4 - TextBox"/>
          <p:cNvSpPr txBox="1"/>
          <p:nvPr/>
        </p:nvSpPr>
        <p:spPr>
          <a:xfrm>
            <a:off x="0" y="285728"/>
            <a:ext cx="9144032" cy="4939814"/>
          </a:xfrm>
          <a:prstGeom prst="rect">
            <a:avLst/>
          </a:prstGeom>
          <a:noFill/>
        </p:spPr>
        <p:txBody>
          <a:bodyPr wrap="square" rtlCol="0">
            <a:spAutoFit/>
          </a:bodyPr>
          <a:lstStyle/>
          <a:p>
            <a:pPr algn="just"/>
            <a:r>
              <a:rPr lang="el-GR" sz="1600" dirty="0" smtClean="0"/>
              <a:t>Σύμφωνα με το Νόμο 3851/2010, η ηλεκτρική ενέργεια που παράγεται από διασυνδεδεμένους (στο ηλεκτρικό δίκτυο της χώρας) Φ/Β σταθμούς θα διατίθεται στις παρακάτω τιμές, οι οποίες ελαττώνονται με την πάροδο του χρόνου στον οποίο θα υπογραφεί η σύμβαση του </a:t>
            </a:r>
            <a:r>
              <a:rPr lang="el-GR" sz="1600" dirty="0" err="1" smtClean="0"/>
              <a:t>παρόχου</a:t>
            </a:r>
            <a:r>
              <a:rPr lang="el-GR" sz="1600" dirty="0" smtClean="0"/>
              <a:t> Φ/Β ηλεκτρικής ενέργειας με τη ΡΑΕ.</a:t>
            </a:r>
          </a:p>
          <a:p>
            <a:pPr algn="just"/>
            <a:endParaRPr lang="el-GR" sz="1100" dirty="0" smtClean="0"/>
          </a:p>
          <a:p>
            <a:pPr algn="just"/>
            <a:r>
              <a:rPr lang="el-GR" sz="1600" dirty="0" smtClean="0"/>
              <a:t>	€/</a:t>
            </a:r>
            <a:r>
              <a:rPr lang="en-US" sz="1600" dirty="0" err="1" smtClean="0"/>
              <a:t>MWh</a:t>
            </a:r>
            <a:r>
              <a:rPr lang="el-GR" sz="1600" dirty="0" smtClean="0"/>
              <a:t>		Διασυνδεδεμένο 			Μη Διασυνδεδεμένο</a:t>
            </a:r>
          </a:p>
          <a:p>
            <a:pPr algn="just"/>
            <a:r>
              <a:rPr lang="el-GR" sz="1600" dirty="0" smtClean="0"/>
              <a:t>			&gt;100 </a:t>
            </a:r>
            <a:r>
              <a:rPr lang="el-GR" sz="1600" dirty="0" err="1" smtClean="0"/>
              <a:t>kW</a:t>
            </a:r>
            <a:r>
              <a:rPr lang="el-GR" sz="1600" dirty="0" smtClean="0"/>
              <a:t> 		&lt;=100 </a:t>
            </a:r>
            <a:r>
              <a:rPr lang="el-GR" sz="1600" dirty="0" err="1" smtClean="0"/>
              <a:t>kW</a:t>
            </a:r>
            <a:r>
              <a:rPr lang="el-GR" sz="1600" dirty="0" smtClean="0"/>
              <a:t>		(ανεξαρτήτως ισχύος)</a:t>
            </a:r>
          </a:p>
          <a:p>
            <a:pPr algn="just"/>
            <a:r>
              <a:rPr lang="el-GR" sz="1600" dirty="0" smtClean="0"/>
              <a:t>2009 Φεβρουάριος 		400,00 		450,00 		</a:t>
            </a:r>
            <a:r>
              <a:rPr lang="el-GR" sz="1600" dirty="0" err="1" smtClean="0"/>
              <a:t>450,00</a:t>
            </a:r>
            <a:endParaRPr lang="el-GR" sz="1600" dirty="0" smtClean="0"/>
          </a:p>
          <a:p>
            <a:pPr algn="just"/>
            <a:r>
              <a:rPr lang="el-GR" sz="1600" dirty="0" smtClean="0"/>
              <a:t>2009 Αύγουστος 		400,00 		450,00 		</a:t>
            </a:r>
            <a:r>
              <a:rPr lang="el-GR" sz="1600" dirty="0" err="1" smtClean="0"/>
              <a:t>450,00</a:t>
            </a:r>
            <a:endParaRPr lang="el-GR" sz="1600" dirty="0" smtClean="0"/>
          </a:p>
          <a:p>
            <a:pPr algn="just"/>
            <a:r>
              <a:rPr lang="el-GR" sz="1600" dirty="0" smtClean="0"/>
              <a:t>2010 Φεβρουάριος 		400,00 		450,00 		</a:t>
            </a:r>
            <a:r>
              <a:rPr lang="el-GR" sz="1600" dirty="0" err="1" smtClean="0"/>
              <a:t>450,00</a:t>
            </a:r>
            <a:endParaRPr lang="el-GR" sz="1600" dirty="0" smtClean="0"/>
          </a:p>
          <a:p>
            <a:pPr algn="just"/>
            <a:r>
              <a:rPr lang="el-GR" sz="1600" dirty="0" smtClean="0"/>
              <a:t>2010 Αύγουστος 		392,04 		441,05		</a:t>
            </a:r>
            <a:r>
              <a:rPr lang="el-GR" sz="1600" dirty="0" err="1" smtClean="0"/>
              <a:t>441,05</a:t>
            </a:r>
            <a:endParaRPr lang="el-GR" sz="1600" dirty="0" smtClean="0"/>
          </a:p>
          <a:p>
            <a:pPr algn="just"/>
            <a:r>
              <a:rPr lang="el-GR" sz="1600" dirty="0" smtClean="0"/>
              <a:t>2011 Φεβρουάριος 		372,83 		419,43 		</a:t>
            </a:r>
            <a:r>
              <a:rPr lang="el-GR" sz="1600" dirty="0" err="1" smtClean="0"/>
              <a:t>419,43</a:t>
            </a:r>
            <a:r>
              <a:rPr lang="el-GR" sz="1600" dirty="0" smtClean="0"/>
              <a:t> </a:t>
            </a:r>
          </a:p>
          <a:p>
            <a:pPr algn="just"/>
            <a:r>
              <a:rPr lang="el-GR" sz="1600" dirty="0" smtClean="0"/>
              <a:t>2011 Αύγουστος 		351,01 		394,89 		</a:t>
            </a:r>
            <a:r>
              <a:rPr lang="el-GR" sz="1600" dirty="0" err="1" smtClean="0"/>
              <a:t>394,89</a:t>
            </a:r>
            <a:r>
              <a:rPr lang="el-GR" sz="1600" dirty="0" smtClean="0"/>
              <a:t> </a:t>
            </a:r>
          </a:p>
          <a:p>
            <a:pPr algn="just"/>
            <a:r>
              <a:rPr lang="el-GR" sz="1600" dirty="0" smtClean="0"/>
              <a:t>2012 Φεβρουάριος 		333,81 		375,54 		</a:t>
            </a:r>
            <a:r>
              <a:rPr lang="el-GR" sz="1600" dirty="0" err="1" smtClean="0"/>
              <a:t>375,54</a:t>
            </a:r>
            <a:r>
              <a:rPr lang="el-GR" sz="1600" dirty="0" smtClean="0"/>
              <a:t> </a:t>
            </a:r>
          </a:p>
          <a:p>
            <a:pPr algn="just"/>
            <a:r>
              <a:rPr lang="el-GR" sz="1600" dirty="0" smtClean="0"/>
              <a:t>2012 Αύγουστος 		314,27 		353,55 		</a:t>
            </a:r>
            <a:r>
              <a:rPr lang="el-GR" sz="1600" dirty="0" err="1" smtClean="0"/>
              <a:t>353,55</a:t>
            </a:r>
            <a:r>
              <a:rPr lang="el-GR" sz="1600" dirty="0" smtClean="0"/>
              <a:t> </a:t>
            </a:r>
          </a:p>
          <a:p>
            <a:pPr algn="just"/>
            <a:r>
              <a:rPr lang="el-GR" sz="1600" dirty="0" smtClean="0"/>
              <a:t>2013 Φεβρουάριος 		298,87 		336,23 		</a:t>
            </a:r>
            <a:r>
              <a:rPr lang="el-GR" sz="1600" dirty="0" err="1" smtClean="0"/>
              <a:t>336,23</a:t>
            </a:r>
            <a:r>
              <a:rPr lang="el-GR" sz="1600" dirty="0" smtClean="0"/>
              <a:t> </a:t>
            </a:r>
          </a:p>
          <a:p>
            <a:pPr algn="just"/>
            <a:r>
              <a:rPr lang="el-GR" sz="1600" dirty="0" smtClean="0"/>
              <a:t>2013 Αύγουστος 		281,38 		316,55 		</a:t>
            </a:r>
            <a:r>
              <a:rPr lang="el-GR" sz="1600" dirty="0" err="1" smtClean="0"/>
              <a:t>316,55</a:t>
            </a:r>
            <a:r>
              <a:rPr lang="el-GR" sz="1600" dirty="0" smtClean="0"/>
              <a:t> </a:t>
            </a:r>
          </a:p>
          <a:p>
            <a:pPr algn="just"/>
            <a:r>
              <a:rPr lang="el-GR" sz="1600" dirty="0" smtClean="0"/>
              <a:t>2014 Φεβρουάριος 		268,94 		302,56 		</a:t>
            </a:r>
            <a:r>
              <a:rPr lang="el-GR" sz="1600" dirty="0" err="1" smtClean="0"/>
              <a:t>302,56</a:t>
            </a:r>
            <a:r>
              <a:rPr lang="el-GR" sz="1600" dirty="0" smtClean="0"/>
              <a:t> </a:t>
            </a:r>
          </a:p>
          <a:p>
            <a:pPr algn="just"/>
            <a:r>
              <a:rPr lang="el-GR" sz="1600" dirty="0" smtClean="0"/>
              <a:t>2014 Αύγουστος 		260,97		293,59 		</a:t>
            </a:r>
            <a:r>
              <a:rPr lang="el-GR" sz="1600" dirty="0" err="1" smtClean="0"/>
              <a:t>293,59</a:t>
            </a:r>
            <a:r>
              <a:rPr lang="el-GR" sz="1600" dirty="0" smtClean="0"/>
              <a:t> </a:t>
            </a:r>
          </a:p>
          <a:p>
            <a:pPr algn="just"/>
            <a:endParaRPr lang="el-GR" sz="1600" b="1" u="sng"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smtClean="0"/>
              <a:t>Τιμές διάθεσης της ηλεκτρικής ενέργειας από Φ/Β </a:t>
            </a:r>
            <a:endParaRPr lang="el-GR" b="1" dirty="0" smtClean="0">
              <a:ea typeface="Times New Roman" pitchFamily="18" charset="0"/>
              <a:cs typeface="Tahoma" pitchFamily="34" charset="0"/>
            </a:endParaRPr>
          </a:p>
        </p:txBody>
      </p:sp>
      <p:sp>
        <p:nvSpPr>
          <p:cNvPr id="5" name="4 - TextBox"/>
          <p:cNvSpPr txBox="1"/>
          <p:nvPr/>
        </p:nvSpPr>
        <p:spPr>
          <a:xfrm>
            <a:off x="0" y="285728"/>
            <a:ext cx="9144032" cy="6709529"/>
          </a:xfrm>
          <a:prstGeom prst="rect">
            <a:avLst/>
          </a:prstGeom>
          <a:noFill/>
        </p:spPr>
        <p:txBody>
          <a:bodyPr wrap="square" rtlCol="0">
            <a:spAutoFit/>
          </a:bodyPr>
          <a:lstStyle/>
          <a:p>
            <a:pPr algn="just"/>
            <a:r>
              <a:rPr lang="el-GR" sz="1600" dirty="0" smtClean="0"/>
              <a:t>Σύμφωνα με την Κοινή Υπουργική Απόφαση Υ.Α.Π.Ε./Φ1/οικ.2266</a:t>
            </a:r>
            <a:r>
              <a:rPr lang="en-US" sz="1600" dirty="0" smtClean="0"/>
              <a:t> </a:t>
            </a:r>
            <a:r>
              <a:rPr lang="el-GR" sz="1600" dirty="0" smtClean="0"/>
              <a:t>των Υπουργών Οικονομικών και Περιβάλλοντος, Ενέργειας και Κλιματικής Αλλαγής, </a:t>
            </a:r>
            <a:r>
              <a:rPr lang="el-GR" sz="1600" b="1" dirty="0" smtClean="0"/>
              <a:t>στις 31 Ιαν 2012</a:t>
            </a:r>
            <a:r>
              <a:rPr lang="el-GR" sz="1600" dirty="0" smtClean="0"/>
              <a:t>, η ηλεκτρική ενέργεια που παράγεται από διασυνδεδεμένους (στο ηλεκτρικό δίκτυο της χώρας) Φ/Β σταθμούς θα διατίθεται στις παρακάτω τιμές, οι οποίες ελαττώνονται με την πάροδο του χρόνου στον οποίο θα υπογραφεί η σύμβαση του </a:t>
            </a:r>
            <a:r>
              <a:rPr lang="el-GR" sz="1600" dirty="0" err="1" smtClean="0"/>
              <a:t>παρόχου</a:t>
            </a:r>
            <a:r>
              <a:rPr lang="el-GR" sz="1600" dirty="0" smtClean="0"/>
              <a:t> Φ/Β ηλεκτρικής ενέργειας με τη ΡΑΕ.</a:t>
            </a:r>
          </a:p>
          <a:p>
            <a:pPr algn="just"/>
            <a:endParaRPr lang="el-GR" sz="1100" dirty="0" smtClean="0"/>
          </a:p>
          <a:p>
            <a:pPr algn="just"/>
            <a:r>
              <a:rPr lang="el-GR" sz="1600" dirty="0" smtClean="0"/>
              <a:t>	€/</a:t>
            </a:r>
            <a:r>
              <a:rPr lang="en-US" sz="1600" dirty="0" err="1" smtClean="0"/>
              <a:t>MWh</a:t>
            </a:r>
            <a:r>
              <a:rPr lang="el-GR" sz="1600" dirty="0" smtClean="0"/>
              <a:t>		Διασυνδεδεμένο 			Μη Διασυνδεδεμένο</a:t>
            </a:r>
          </a:p>
          <a:p>
            <a:pPr algn="just"/>
            <a:r>
              <a:rPr lang="el-GR" sz="1600" dirty="0" smtClean="0"/>
              <a:t>			&gt;100 </a:t>
            </a:r>
            <a:r>
              <a:rPr lang="el-GR" sz="1600" dirty="0" err="1" smtClean="0"/>
              <a:t>kW</a:t>
            </a:r>
            <a:r>
              <a:rPr lang="el-GR" sz="1600" dirty="0" smtClean="0"/>
              <a:t> 		&lt;=100 </a:t>
            </a:r>
            <a:r>
              <a:rPr lang="el-GR" sz="1600" dirty="0" err="1" smtClean="0"/>
              <a:t>kW</a:t>
            </a:r>
            <a:r>
              <a:rPr lang="el-GR" sz="1600" dirty="0" smtClean="0"/>
              <a:t>		(ανεξαρτήτως ισχύος)</a:t>
            </a:r>
          </a:p>
          <a:p>
            <a:pPr algn="just"/>
            <a:r>
              <a:rPr lang="el-GR" sz="1600" dirty="0" smtClean="0"/>
              <a:t>2012 Φεβρουάριος 		292,08 		90		328,60</a:t>
            </a:r>
          </a:p>
          <a:p>
            <a:pPr algn="just"/>
            <a:r>
              <a:rPr lang="el-GR" sz="1600" dirty="0" smtClean="0"/>
              <a:t>2012 Αύγουστος 		271,64 		305,60 		</a:t>
            </a:r>
            <a:r>
              <a:rPr lang="el-GR" sz="1600" dirty="0" err="1" smtClean="0"/>
              <a:t>305,60</a:t>
            </a:r>
            <a:endParaRPr lang="el-GR" sz="1600" dirty="0" smtClean="0"/>
          </a:p>
          <a:p>
            <a:pPr algn="just"/>
            <a:r>
              <a:rPr lang="el-GR" sz="1600" dirty="0" smtClean="0"/>
              <a:t>2013 Φεβρουάριος 		252,62 		284,20 		</a:t>
            </a:r>
            <a:r>
              <a:rPr lang="el-GR" sz="1600" dirty="0" err="1" smtClean="0"/>
              <a:t>284,20</a:t>
            </a:r>
            <a:endParaRPr lang="el-GR" sz="1600" dirty="0" smtClean="0"/>
          </a:p>
          <a:p>
            <a:pPr algn="just"/>
            <a:r>
              <a:rPr lang="el-GR" sz="1600" dirty="0" smtClean="0"/>
              <a:t>2013 Αύγουστος 		234,94 		264,31 		</a:t>
            </a:r>
            <a:r>
              <a:rPr lang="el-GR" sz="1600" dirty="0" err="1" smtClean="0"/>
              <a:t>264,31</a:t>
            </a:r>
            <a:endParaRPr lang="el-GR" sz="1600" dirty="0" smtClean="0"/>
          </a:p>
          <a:p>
            <a:pPr algn="just"/>
            <a:r>
              <a:rPr lang="el-GR" sz="1600" dirty="0" smtClean="0"/>
              <a:t>2014 Φεβρουάριος 		218,49 		245,81 		</a:t>
            </a:r>
            <a:r>
              <a:rPr lang="el-GR" sz="1600" dirty="0" err="1" smtClean="0"/>
              <a:t>245,81</a:t>
            </a:r>
            <a:endParaRPr lang="el-GR" sz="1600" dirty="0" smtClean="0"/>
          </a:p>
          <a:p>
            <a:pPr algn="just"/>
            <a:r>
              <a:rPr lang="el-GR" sz="1600" dirty="0" smtClean="0"/>
              <a:t>2014 Αύγουστος 		203,20 		228,60 		</a:t>
            </a:r>
            <a:r>
              <a:rPr lang="el-GR" sz="1600" dirty="0" err="1" smtClean="0"/>
              <a:t>228,60</a:t>
            </a:r>
            <a:endParaRPr lang="el-GR" sz="1600" dirty="0" smtClean="0"/>
          </a:p>
          <a:p>
            <a:pPr algn="just"/>
            <a:endParaRPr lang="el-GR" sz="1600" b="1" u="sng" dirty="0" smtClean="0"/>
          </a:p>
          <a:p>
            <a:pPr algn="just"/>
            <a:r>
              <a:rPr lang="el-GR" sz="1600" dirty="0" smtClean="0"/>
              <a:t>Ειδικά για τα Φ/Β σε στέγες, η διαμόρφωση της τιμής διάθεσης τα επόμενα έτη, θα διαμορφώνεται ως εξής, ανάλογα με το χρόνο0 σύναψης της σχετικής σύμβασης:</a:t>
            </a:r>
            <a:endParaRPr lang="en-US" sz="1600" dirty="0" smtClean="0"/>
          </a:p>
          <a:p>
            <a:pPr algn="just"/>
            <a:endParaRPr lang="en-US" sz="1100" dirty="0" smtClean="0"/>
          </a:p>
          <a:p>
            <a:pPr algn="just"/>
            <a:r>
              <a:rPr lang="en-US" sz="1600" dirty="0" smtClean="0"/>
              <a:t>			</a:t>
            </a:r>
            <a:r>
              <a:rPr lang="el-GR" sz="1600" dirty="0" smtClean="0"/>
              <a:t>€/</a:t>
            </a:r>
            <a:r>
              <a:rPr lang="en-GB" sz="1600" dirty="0" err="1" smtClean="0"/>
              <a:t>MWh</a:t>
            </a:r>
            <a:r>
              <a:rPr lang="el-GR" sz="1600" dirty="0" smtClean="0"/>
              <a:t> 	</a:t>
            </a:r>
            <a:r>
              <a:rPr lang="en-US" sz="1600" dirty="0" smtClean="0"/>
              <a:t>			</a:t>
            </a:r>
            <a:r>
              <a:rPr lang="el-GR" sz="1600" dirty="0" smtClean="0"/>
              <a:t>	€/</a:t>
            </a:r>
            <a:r>
              <a:rPr lang="en-GB" sz="1600" dirty="0" err="1" smtClean="0"/>
              <a:t>MWh</a:t>
            </a:r>
            <a:endParaRPr lang="en-GB" sz="1600" dirty="0" smtClean="0"/>
          </a:p>
          <a:p>
            <a:pPr algn="just"/>
            <a:r>
              <a:rPr lang="el-GR" sz="1600" dirty="0" smtClean="0"/>
              <a:t>Φεβρουάριος 2012 </a:t>
            </a:r>
            <a:r>
              <a:rPr lang="en-US" sz="1600" dirty="0" smtClean="0"/>
              <a:t>		</a:t>
            </a:r>
            <a:r>
              <a:rPr lang="el-GR" sz="1600" dirty="0" smtClean="0"/>
              <a:t>495,00		Φεβρουάριος 2016 		328,39</a:t>
            </a:r>
          </a:p>
          <a:p>
            <a:pPr algn="just"/>
            <a:r>
              <a:rPr lang="el-GR" sz="1600" dirty="0" smtClean="0"/>
              <a:t>Αύγουστος 2012 </a:t>
            </a:r>
            <a:r>
              <a:rPr lang="en-US" sz="1600" dirty="0" smtClean="0"/>
              <a:t>		</a:t>
            </a:r>
            <a:r>
              <a:rPr lang="el-GR" sz="1600" dirty="0" smtClean="0"/>
              <a:t>470,25		Αύγουστος 2016 		311,97</a:t>
            </a:r>
          </a:p>
          <a:p>
            <a:pPr algn="just"/>
            <a:r>
              <a:rPr lang="el-GR" sz="1600" dirty="0" smtClean="0"/>
              <a:t>Φεβρουάριος 2013 </a:t>
            </a:r>
            <a:r>
              <a:rPr lang="en-US" sz="1600" dirty="0" smtClean="0"/>
              <a:t>		</a:t>
            </a:r>
            <a:r>
              <a:rPr lang="el-GR" sz="1600" dirty="0" smtClean="0"/>
              <a:t>446,74		Φεβρουάριος 2017 		296,37</a:t>
            </a:r>
          </a:p>
          <a:p>
            <a:pPr algn="just"/>
            <a:r>
              <a:rPr lang="el-GR" sz="1600" dirty="0" smtClean="0"/>
              <a:t>Αύγουστος 2013 </a:t>
            </a:r>
            <a:r>
              <a:rPr lang="en-US" sz="1600" dirty="0" smtClean="0"/>
              <a:t>		</a:t>
            </a:r>
            <a:r>
              <a:rPr lang="el-GR" sz="1600" dirty="0" smtClean="0"/>
              <a:t>424,40		Αύγουστος 2017 		281,56</a:t>
            </a:r>
          </a:p>
          <a:p>
            <a:pPr algn="just"/>
            <a:r>
              <a:rPr lang="el-GR" sz="1600" dirty="0" smtClean="0"/>
              <a:t>Φεβρουάριος 2014 </a:t>
            </a:r>
            <a:r>
              <a:rPr lang="en-US" sz="1600" dirty="0" smtClean="0"/>
              <a:t>		</a:t>
            </a:r>
            <a:r>
              <a:rPr lang="el-GR" sz="1600" dirty="0" smtClean="0"/>
              <a:t>403,18		Φεβρουάριος 2018 		267,48</a:t>
            </a:r>
          </a:p>
          <a:p>
            <a:pPr algn="just"/>
            <a:r>
              <a:rPr lang="el-GR" sz="1600" dirty="0" smtClean="0"/>
              <a:t>Αύγουστος 2014 </a:t>
            </a:r>
            <a:r>
              <a:rPr lang="en-US" sz="1600" dirty="0" smtClean="0"/>
              <a:t>		</a:t>
            </a:r>
            <a:r>
              <a:rPr lang="el-GR" sz="1600" dirty="0" smtClean="0"/>
              <a:t>383,02		Αύγουστος 2018 		254,10</a:t>
            </a:r>
          </a:p>
          <a:p>
            <a:pPr algn="just"/>
            <a:r>
              <a:rPr lang="el-GR" sz="1600" dirty="0" smtClean="0"/>
              <a:t>Φεβρουάριος 2015 </a:t>
            </a:r>
            <a:r>
              <a:rPr lang="en-US" sz="1600" dirty="0" smtClean="0"/>
              <a:t>		</a:t>
            </a:r>
            <a:r>
              <a:rPr lang="el-GR" sz="1600" dirty="0" smtClean="0"/>
              <a:t>363,87		Φεβρουάριος 2019 		241,40</a:t>
            </a:r>
          </a:p>
          <a:p>
            <a:pPr algn="just"/>
            <a:r>
              <a:rPr lang="el-GR" sz="1600" dirty="0" smtClean="0"/>
              <a:t>Αύγουστος 2015 </a:t>
            </a:r>
            <a:r>
              <a:rPr lang="en-US" sz="1600" dirty="0" smtClean="0"/>
              <a:t>		</a:t>
            </a:r>
            <a:r>
              <a:rPr lang="el-GR" sz="1600" dirty="0" smtClean="0"/>
              <a:t>345,68		Αύγουστος 2019 		229,33</a:t>
            </a:r>
            <a:endParaRPr lang="el-G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369332"/>
          </a:xfrm>
          <a:prstGeom prst="rect">
            <a:avLst/>
          </a:prstGeom>
          <a:noFill/>
        </p:spPr>
        <p:txBody>
          <a:bodyPr wrap="square" rtlCol="0">
            <a:spAutoFit/>
          </a:bodyPr>
          <a:lstStyle/>
          <a:p>
            <a:pPr algn="just"/>
            <a:r>
              <a:rPr lang="el-GR" b="1" dirty="0" smtClean="0"/>
              <a:t>Τεχνολογίες Φ/Β στοιχείων</a:t>
            </a:r>
            <a:endParaRPr lang="el-GR" b="1" dirty="0" smtClean="0">
              <a:ea typeface="Times New Roman" pitchFamily="18" charset="0"/>
              <a:cs typeface="Tahoma" pitchFamily="34" charset="0"/>
            </a:endParaRPr>
          </a:p>
        </p:txBody>
      </p:sp>
      <p:sp>
        <p:nvSpPr>
          <p:cNvPr id="9" name="8 - TextBox"/>
          <p:cNvSpPr txBox="1"/>
          <p:nvPr/>
        </p:nvSpPr>
        <p:spPr>
          <a:xfrm>
            <a:off x="-32" y="357166"/>
            <a:ext cx="9144032" cy="2285241"/>
          </a:xfrm>
          <a:prstGeom prst="rect">
            <a:avLst/>
          </a:prstGeom>
          <a:noFill/>
        </p:spPr>
        <p:txBody>
          <a:bodyPr wrap="square" rtlCol="0">
            <a:spAutoFit/>
          </a:bodyPr>
          <a:lstStyle/>
          <a:p>
            <a:r>
              <a:rPr lang="el-GR" sz="1600" dirty="0" smtClean="0"/>
              <a:t>Οι εμπορικές τεχνολογίες των Φ/Β στοιχείων σήμερα είναι αυτές του:</a:t>
            </a:r>
          </a:p>
          <a:p>
            <a:r>
              <a:rPr lang="el-GR" sz="1050" dirty="0" smtClean="0"/>
              <a:t> </a:t>
            </a:r>
          </a:p>
          <a:p>
            <a:pPr marL="273050" lvl="0" indent="-273050">
              <a:buFont typeface="Wingdings" pitchFamily="2" charset="2"/>
              <a:buChar char="ü"/>
            </a:pPr>
            <a:r>
              <a:rPr lang="el-GR" sz="1600" dirty="0" err="1" smtClean="0"/>
              <a:t>μονοκρυσταλλικού</a:t>
            </a:r>
            <a:r>
              <a:rPr lang="el-GR" sz="1600" dirty="0" smtClean="0"/>
              <a:t> πυριτίου (c-Si) με μέγιστες αποδόσεις εμπορικών εφαρμογών 12 – 16 %</a:t>
            </a:r>
          </a:p>
          <a:p>
            <a:pPr marL="273050" lvl="0" indent="-273050">
              <a:buFont typeface="Wingdings" pitchFamily="2" charset="2"/>
              <a:buChar char="ü"/>
            </a:pPr>
            <a:r>
              <a:rPr lang="el-GR" sz="1600" dirty="0" err="1" smtClean="0"/>
              <a:t>πολυκρυσταλλικού</a:t>
            </a:r>
            <a:r>
              <a:rPr lang="el-GR" sz="1600" dirty="0" smtClean="0"/>
              <a:t> πυριτίου (p-Si) με μέγιστες αποδόσεις εμπορικών εφαρμογών 10 – 12 %</a:t>
            </a:r>
          </a:p>
          <a:p>
            <a:pPr marL="273050" lvl="0" indent="-273050">
              <a:buFont typeface="Wingdings" pitchFamily="2" charset="2"/>
              <a:buChar char="ü"/>
            </a:pPr>
            <a:r>
              <a:rPr lang="el-GR" sz="1600" dirty="0" smtClean="0"/>
              <a:t>του άμορφου πυριτίου (a-Si) με μέγιστες αποδόσεις εμπορικών εφαρμογών 5 – 7 %</a:t>
            </a:r>
          </a:p>
          <a:p>
            <a:r>
              <a:rPr lang="el-GR" sz="1000" dirty="0" smtClean="0"/>
              <a:t> </a:t>
            </a:r>
          </a:p>
          <a:p>
            <a:r>
              <a:rPr lang="el-GR" sz="1600" dirty="0" smtClean="0"/>
              <a:t>ενώ οι τεχνολογίες  ημιαγωγών CuInSe</a:t>
            </a:r>
            <a:r>
              <a:rPr lang="el-GR" sz="1600" baseline="-25000" dirty="0" smtClean="0"/>
              <a:t>2</a:t>
            </a:r>
            <a:r>
              <a:rPr lang="el-GR" sz="1600" dirty="0" smtClean="0"/>
              <a:t>,</a:t>
            </a:r>
            <a:r>
              <a:rPr lang="el-GR" sz="1600" baseline="-25000" dirty="0" smtClean="0"/>
              <a:t> </a:t>
            </a:r>
            <a:r>
              <a:rPr lang="el-GR" sz="1600" dirty="0" err="1" smtClean="0"/>
              <a:t>CdTe</a:t>
            </a:r>
            <a:r>
              <a:rPr lang="el-GR" sz="1600" dirty="0" smtClean="0"/>
              <a:t> και </a:t>
            </a:r>
            <a:r>
              <a:rPr lang="el-GR" sz="1600" dirty="0" err="1" smtClean="0"/>
              <a:t>GaAs</a:t>
            </a:r>
            <a:r>
              <a:rPr lang="el-GR" sz="1600" dirty="0" smtClean="0"/>
              <a:t> βρίσκονται ακόμη σε ερευνητικό στάδιο.</a:t>
            </a:r>
          </a:p>
          <a:p>
            <a:endParaRPr lang="el-GR" sz="1000" dirty="0" smtClean="0"/>
          </a:p>
          <a:p>
            <a:r>
              <a:rPr lang="el-GR" sz="1600" dirty="0" smtClean="0"/>
              <a:t>Τα </a:t>
            </a:r>
            <a:r>
              <a:rPr lang="el-GR" sz="1600" b="1" dirty="0" smtClean="0"/>
              <a:t>Φ/Β στοιχεία</a:t>
            </a:r>
            <a:r>
              <a:rPr lang="el-GR" sz="1600" dirty="0" smtClean="0"/>
              <a:t> αποτελούνται από δίσκους πυριτίου, οι οποίοι βρίσκονται σφραγισμένοι σε πλαστική ύλη για προστασία από τις καιρικές συνθήκες. Η μπροστινή όψη προστατεύεται από ανθεκτικό γυαλί. </a:t>
            </a:r>
            <a:endParaRPr lang="el-GR" sz="1600" b="1" dirty="0" smtClean="0">
              <a:ea typeface="Times New Roman" pitchFamily="18" charset="0"/>
              <a:cs typeface="Tahoma" pitchFamily="34" charset="0"/>
            </a:endParaRPr>
          </a:p>
        </p:txBody>
      </p:sp>
      <p:pic>
        <p:nvPicPr>
          <p:cNvPr id="10" name="9 - Εικόνα"/>
          <p:cNvPicPr>
            <a:picLocks noChangeAspect="1"/>
          </p:cNvPicPr>
          <p:nvPr/>
        </p:nvPicPr>
        <p:blipFill>
          <a:blip r:embed="rId2" cstate="print"/>
          <a:srcRect/>
          <a:stretch>
            <a:fillRect/>
          </a:stretch>
        </p:blipFill>
        <p:spPr bwMode="auto">
          <a:xfrm>
            <a:off x="1692460" y="2643182"/>
            <a:ext cx="1367029" cy="1313334"/>
          </a:xfrm>
          <a:prstGeom prst="rect">
            <a:avLst/>
          </a:prstGeom>
          <a:noFill/>
          <a:ln w="9525">
            <a:noFill/>
            <a:miter lim="800000"/>
            <a:headEnd/>
            <a:tailEnd/>
          </a:ln>
        </p:spPr>
      </p:pic>
      <p:pic>
        <p:nvPicPr>
          <p:cNvPr id="11" name="10 - Εικόνα" descr="illust_materials"/>
          <p:cNvPicPr>
            <a:picLocks noChangeAspect="1"/>
          </p:cNvPicPr>
          <p:nvPr/>
        </p:nvPicPr>
        <p:blipFill>
          <a:blip r:embed="rId3" cstate="print"/>
          <a:srcRect t="9271"/>
          <a:stretch>
            <a:fillRect/>
          </a:stretch>
        </p:blipFill>
        <p:spPr bwMode="auto">
          <a:xfrm>
            <a:off x="4863389" y="2643189"/>
            <a:ext cx="2423255" cy="1326278"/>
          </a:xfrm>
          <a:prstGeom prst="rect">
            <a:avLst/>
          </a:prstGeom>
          <a:noFill/>
          <a:ln w="9525" cmpd="sng">
            <a:solidFill>
              <a:srgbClr val="000000"/>
            </a:solidFill>
            <a:miter lim="800000"/>
            <a:headEnd/>
            <a:tailEnd/>
          </a:ln>
          <a:effectLst/>
        </p:spPr>
      </p:pic>
      <p:sp>
        <p:nvSpPr>
          <p:cNvPr id="12" name="11 - TextBox"/>
          <p:cNvSpPr txBox="1"/>
          <p:nvPr/>
        </p:nvSpPr>
        <p:spPr>
          <a:xfrm>
            <a:off x="-32" y="4071942"/>
            <a:ext cx="9144032" cy="1077218"/>
          </a:xfrm>
          <a:prstGeom prst="rect">
            <a:avLst/>
          </a:prstGeom>
          <a:noFill/>
        </p:spPr>
        <p:txBody>
          <a:bodyPr wrap="square" rtlCol="0">
            <a:spAutoFit/>
          </a:bodyPr>
          <a:lstStyle/>
          <a:p>
            <a:r>
              <a:rPr lang="el-GR" sz="1600" dirty="0" smtClean="0"/>
              <a:t>Τα </a:t>
            </a:r>
            <a:r>
              <a:rPr lang="el-GR" sz="1600" b="1" dirty="0" smtClean="0"/>
              <a:t>Φ/Β στοιχεία</a:t>
            </a:r>
            <a:r>
              <a:rPr lang="el-GR" sz="1600" dirty="0" smtClean="0"/>
              <a:t> ενσωματώνονται σε </a:t>
            </a:r>
            <a:r>
              <a:rPr lang="el-GR" sz="1600" b="1" dirty="0" smtClean="0"/>
              <a:t>Φ/Β πλαίσια</a:t>
            </a:r>
            <a:r>
              <a:rPr lang="el-GR" sz="1600" dirty="0" smtClean="0"/>
              <a:t> το οποία με τη σειρά τους σχηματίζουν </a:t>
            </a:r>
            <a:r>
              <a:rPr lang="el-GR" sz="1600" b="1" dirty="0" smtClean="0"/>
              <a:t>Φ/Β συστοιχίες</a:t>
            </a:r>
            <a:r>
              <a:rPr lang="el-GR" sz="1600" dirty="0" smtClean="0"/>
              <a:t> οι οποίες τοποθετούνται σε κατασκευές στήριξης με μηχανικές διατάξεις μεταβολής της κλίσης ενός άξονα ή δύο αξόνων. Ένα </a:t>
            </a:r>
            <a:r>
              <a:rPr lang="el-GR" sz="1600" b="1" dirty="0" err="1" smtClean="0"/>
              <a:t>φωτοβολταϊκό</a:t>
            </a:r>
            <a:r>
              <a:rPr lang="el-GR" sz="1600" b="1" dirty="0" smtClean="0"/>
              <a:t> πλαίσιο</a:t>
            </a:r>
            <a:r>
              <a:rPr lang="el-GR" sz="1600" dirty="0" smtClean="0"/>
              <a:t> είναι μία διάταξη που συνήθως περιλαμβάνει </a:t>
            </a:r>
            <a:r>
              <a:rPr lang="el-GR" sz="1600" b="1" dirty="0" smtClean="0"/>
              <a:t>36 Φ/Β στοιχεία</a:t>
            </a:r>
            <a:r>
              <a:rPr lang="el-GR" sz="1600" dirty="0" smtClean="0"/>
              <a:t> συνδεδεμένα σε σειρά. </a:t>
            </a:r>
            <a:endParaRPr lang="el-GR" sz="1600" dirty="0"/>
          </a:p>
        </p:txBody>
      </p:sp>
      <p:pic>
        <p:nvPicPr>
          <p:cNvPr id="13" name="12 - Εικόνα"/>
          <p:cNvPicPr/>
          <p:nvPr/>
        </p:nvPicPr>
        <p:blipFill>
          <a:blip r:embed="rId4" cstate="print">
            <a:clrChange>
              <a:clrFrom>
                <a:srgbClr val="FFFFFF"/>
              </a:clrFrom>
              <a:clrTo>
                <a:srgbClr val="FFFFFF">
                  <a:alpha val="0"/>
                </a:srgbClr>
              </a:clrTo>
            </a:clrChange>
          </a:blip>
          <a:srcRect/>
          <a:stretch>
            <a:fillRect/>
          </a:stretch>
        </p:blipFill>
        <p:spPr bwMode="auto">
          <a:xfrm>
            <a:off x="2360930" y="5244501"/>
            <a:ext cx="4422140" cy="15420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smtClean="0"/>
              <a:t>Τιμές διάθεσης της ηλεκτρικής ενέργειας από Φ/Β </a:t>
            </a:r>
            <a:endParaRPr lang="el-GR" b="1" dirty="0" smtClean="0">
              <a:ea typeface="Times New Roman" pitchFamily="18" charset="0"/>
              <a:cs typeface="Tahoma" pitchFamily="34" charset="0"/>
            </a:endParaRPr>
          </a:p>
        </p:txBody>
      </p:sp>
      <p:sp>
        <p:nvSpPr>
          <p:cNvPr id="5" name="4 - TextBox"/>
          <p:cNvSpPr txBox="1"/>
          <p:nvPr/>
        </p:nvSpPr>
        <p:spPr>
          <a:xfrm>
            <a:off x="0" y="285728"/>
            <a:ext cx="9144032" cy="5109091"/>
          </a:xfrm>
          <a:prstGeom prst="rect">
            <a:avLst/>
          </a:prstGeom>
          <a:noFill/>
        </p:spPr>
        <p:txBody>
          <a:bodyPr wrap="square" rtlCol="0">
            <a:spAutoFit/>
          </a:bodyPr>
          <a:lstStyle/>
          <a:p>
            <a:pPr algn="just"/>
            <a:r>
              <a:rPr lang="el-GR" sz="1600" dirty="0" smtClean="0"/>
              <a:t>… ενώ από </a:t>
            </a:r>
            <a:r>
              <a:rPr lang="el-GR" sz="1600" b="1" dirty="0" smtClean="0"/>
              <a:t>1 Ιουν 2013</a:t>
            </a:r>
            <a:r>
              <a:rPr lang="el-GR" sz="1600" dirty="0" smtClean="0"/>
              <a:t>, οι τιμές που ισχύουν είναι:</a:t>
            </a:r>
          </a:p>
          <a:p>
            <a:pPr algn="just"/>
            <a:endParaRPr lang="el-GR" sz="1100" dirty="0" smtClean="0"/>
          </a:p>
          <a:p>
            <a:pPr algn="just"/>
            <a:r>
              <a:rPr lang="el-GR" sz="1600" dirty="0" smtClean="0"/>
              <a:t>	€/</a:t>
            </a:r>
            <a:r>
              <a:rPr lang="en-US" sz="1600" dirty="0" err="1" smtClean="0"/>
              <a:t>MWh</a:t>
            </a:r>
            <a:r>
              <a:rPr lang="el-GR" sz="1600" dirty="0" smtClean="0"/>
              <a:t>		Διασυνδεδεμένο 			Μη Διασυνδεδεμένο</a:t>
            </a:r>
          </a:p>
          <a:p>
            <a:pPr algn="just"/>
            <a:r>
              <a:rPr lang="el-GR" sz="1600" dirty="0" smtClean="0"/>
              <a:t>			&gt;100 </a:t>
            </a:r>
            <a:r>
              <a:rPr lang="el-GR" sz="1600" dirty="0" err="1" smtClean="0"/>
              <a:t>kW</a:t>
            </a:r>
            <a:r>
              <a:rPr lang="el-GR" sz="1600" dirty="0" smtClean="0"/>
              <a:t> 		&lt;=100 </a:t>
            </a:r>
            <a:r>
              <a:rPr lang="el-GR" sz="1600" dirty="0" err="1" smtClean="0"/>
              <a:t>kW</a:t>
            </a:r>
            <a:r>
              <a:rPr lang="el-GR" sz="1600" dirty="0" smtClean="0"/>
              <a:t>		(ανεξαρτήτως ισχύος)</a:t>
            </a:r>
          </a:p>
          <a:p>
            <a:pPr algn="just"/>
            <a:r>
              <a:rPr lang="el-GR" sz="1600" dirty="0" smtClean="0"/>
              <a:t>2013 Φεβρουάριος 		95,00 		120,00 		100,00</a:t>
            </a:r>
          </a:p>
          <a:p>
            <a:pPr algn="just"/>
            <a:r>
              <a:rPr lang="el-GR" sz="1600" dirty="0" smtClean="0"/>
              <a:t>2013 Αύγουστος 		95,00 		120,00 		100,00</a:t>
            </a:r>
          </a:p>
          <a:p>
            <a:pPr algn="just"/>
            <a:r>
              <a:rPr lang="el-GR" sz="1600" dirty="0" smtClean="0"/>
              <a:t>2014 Φεβρουάριος 		90,00 		115,00 		95,00</a:t>
            </a:r>
          </a:p>
          <a:p>
            <a:pPr algn="just"/>
            <a:r>
              <a:rPr lang="el-GR" sz="1600" dirty="0" smtClean="0"/>
              <a:t>2014 Αύγουστος 		90,00 		115,00 		95,00</a:t>
            </a:r>
          </a:p>
          <a:p>
            <a:pPr algn="just"/>
            <a:endParaRPr lang="el-GR" sz="1600" b="1" u="sng" dirty="0" smtClean="0"/>
          </a:p>
          <a:p>
            <a:pPr algn="just"/>
            <a:r>
              <a:rPr lang="el-GR" sz="1600" dirty="0" smtClean="0"/>
              <a:t>Ειδικά για τα Φ/Β σε στέγες, η διαμόρφωση της τιμής διάθεσης τα επόμενα έτη, θα διαμορφώνεται ως εξής, ανάλογα με το χρόνο0 σύναψης της σχετικής σύμβασης:</a:t>
            </a:r>
            <a:endParaRPr lang="en-US" sz="1600" dirty="0" smtClean="0"/>
          </a:p>
          <a:p>
            <a:pPr algn="just"/>
            <a:endParaRPr lang="en-US" sz="1100" dirty="0" smtClean="0"/>
          </a:p>
          <a:p>
            <a:pPr algn="just"/>
            <a:r>
              <a:rPr lang="en-US" sz="1600" dirty="0" smtClean="0"/>
              <a:t>			</a:t>
            </a:r>
            <a:r>
              <a:rPr lang="el-GR" sz="1600" dirty="0" smtClean="0"/>
              <a:t>€/</a:t>
            </a:r>
            <a:r>
              <a:rPr lang="en-GB" sz="1600" dirty="0" err="1" smtClean="0"/>
              <a:t>MWh</a:t>
            </a:r>
            <a:r>
              <a:rPr lang="el-GR" sz="1600" dirty="0" smtClean="0"/>
              <a:t> 	</a:t>
            </a:r>
            <a:r>
              <a:rPr lang="en-US" sz="1600" dirty="0" smtClean="0"/>
              <a:t>			</a:t>
            </a:r>
            <a:r>
              <a:rPr lang="el-GR" sz="1600" dirty="0" smtClean="0"/>
              <a:t>	€/</a:t>
            </a:r>
            <a:r>
              <a:rPr lang="en-GB" sz="1600" dirty="0" err="1" smtClean="0"/>
              <a:t>MWh</a:t>
            </a:r>
            <a:endParaRPr lang="en-GB" sz="1600" dirty="0" smtClean="0"/>
          </a:p>
          <a:p>
            <a:pPr algn="just"/>
            <a:r>
              <a:rPr lang="el-GR" sz="1600" dirty="0" smtClean="0"/>
              <a:t>					Φεβρουάριος 2016 		110</a:t>
            </a:r>
          </a:p>
          <a:p>
            <a:pPr algn="just"/>
            <a:r>
              <a:rPr lang="el-GR" sz="1600" dirty="0" smtClean="0"/>
              <a:t>	</a:t>
            </a:r>
            <a:r>
              <a:rPr lang="en-US" sz="1600" dirty="0" smtClean="0"/>
              <a:t>		</a:t>
            </a:r>
            <a:r>
              <a:rPr lang="el-GR" sz="1600" dirty="0" smtClean="0"/>
              <a:t>		Αύγουστος 2016 		110</a:t>
            </a:r>
          </a:p>
          <a:p>
            <a:pPr algn="just"/>
            <a:r>
              <a:rPr lang="el-GR" sz="1600" dirty="0" smtClean="0"/>
              <a:t>Φεβρουάριος 2013 </a:t>
            </a:r>
            <a:r>
              <a:rPr lang="en-US" sz="1600" dirty="0" smtClean="0"/>
              <a:t>		</a:t>
            </a:r>
            <a:r>
              <a:rPr lang="el-GR" sz="1600" dirty="0" smtClean="0"/>
              <a:t>125		Φεβρουάριος 2017 		105</a:t>
            </a:r>
          </a:p>
          <a:p>
            <a:pPr algn="just"/>
            <a:r>
              <a:rPr lang="el-GR" sz="1600" dirty="0" smtClean="0"/>
              <a:t>Αύγουστος 2013 </a:t>
            </a:r>
            <a:r>
              <a:rPr lang="en-US" sz="1600" dirty="0" smtClean="0"/>
              <a:t>		</a:t>
            </a:r>
            <a:r>
              <a:rPr lang="el-GR" sz="1600" dirty="0" smtClean="0"/>
              <a:t>125		Αύγουστος 2017 		100</a:t>
            </a:r>
          </a:p>
          <a:p>
            <a:pPr algn="just"/>
            <a:r>
              <a:rPr lang="el-GR" sz="1600" dirty="0" smtClean="0"/>
              <a:t>Φεβρουάριος 2014 </a:t>
            </a:r>
            <a:r>
              <a:rPr lang="en-US" sz="1600" dirty="0" smtClean="0"/>
              <a:t>		</a:t>
            </a:r>
            <a:r>
              <a:rPr lang="el-GR" sz="1600" dirty="0" smtClean="0"/>
              <a:t>120		Φεβρουάριος 2018 		95</a:t>
            </a:r>
          </a:p>
          <a:p>
            <a:pPr algn="just"/>
            <a:r>
              <a:rPr lang="el-GR" sz="1600" dirty="0" smtClean="0"/>
              <a:t>Αύγουστος 2014 </a:t>
            </a:r>
            <a:r>
              <a:rPr lang="en-US" sz="1600" dirty="0" smtClean="0"/>
              <a:t>		</a:t>
            </a:r>
            <a:r>
              <a:rPr lang="el-GR" sz="1600" dirty="0" smtClean="0"/>
              <a:t>120		Αύγουστος 2018 		90</a:t>
            </a:r>
          </a:p>
          <a:p>
            <a:pPr algn="just"/>
            <a:r>
              <a:rPr lang="el-GR" sz="1600" dirty="0" smtClean="0"/>
              <a:t>Φεβρουάριος 2015 </a:t>
            </a:r>
            <a:r>
              <a:rPr lang="en-US" sz="1600" dirty="0" smtClean="0"/>
              <a:t>		</a:t>
            </a:r>
            <a:r>
              <a:rPr lang="el-GR" sz="1600" dirty="0" smtClean="0"/>
              <a:t>115		Φεβρουάριος 2019 		85</a:t>
            </a:r>
          </a:p>
          <a:p>
            <a:pPr algn="just"/>
            <a:r>
              <a:rPr lang="el-GR" sz="1600" dirty="0" smtClean="0"/>
              <a:t>Αύγουστος 2015 </a:t>
            </a:r>
            <a:r>
              <a:rPr lang="en-US" sz="1600" dirty="0" smtClean="0"/>
              <a:t>		</a:t>
            </a:r>
            <a:r>
              <a:rPr lang="el-GR" sz="1600" dirty="0" smtClean="0"/>
              <a:t>115		Αύγουστος 2019 		80</a:t>
            </a:r>
            <a:endParaRPr lang="el-GR"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07504" y="3703786"/>
            <a:ext cx="4535487" cy="27495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4501009" y="3697436"/>
            <a:ext cx="4535487" cy="2755900"/>
          </a:xfrm>
          <a:prstGeom prst="rect">
            <a:avLst/>
          </a:prstGeom>
          <a:noFill/>
          <a:ln w="9525">
            <a:noFill/>
            <a:miter lim="800000"/>
            <a:headEnd/>
            <a:tailEnd/>
          </a:ln>
          <a:effectLst/>
        </p:spPr>
      </p:pic>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smtClean="0"/>
              <a:t>Τιμές διάθεσης της ηλεκτρικής ενέργειας από Φ/Β</a:t>
            </a:r>
            <a:r>
              <a:rPr lang="en-US" b="1" dirty="0" smtClean="0"/>
              <a:t> (</a:t>
            </a:r>
            <a:r>
              <a:rPr lang="el-GR" b="1" dirty="0" smtClean="0"/>
              <a:t>€</a:t>
            </a:r>
            <a:r>
              <a:rPr lang="en-US" b="1" dirty="0" smtClean="0"/>
              <a:t>/</a:t>
            </a:r>
            <a:r>
              <a:rPr lang="en-US" b="1" dirty="0" err="1" smtClean="0"/>
              <a:t>MWh</a:t>
            </a:r>
            <a:r>
              <a:rPr lang="en-US" b="1" dirty="0" smtClean="0"/>
              <a:t>)</a:t>
            </a:r>
            <a:r>
              <a:rPr lang="el-GR" b="1" dirty="0" smtClean="0"/>
              <a:t> </a:t>
            </a:r>
            <a:endParaRPr lang="el-GR" b="1" dirty="0" smtClean="0">
              <a:ea typeface="Times New Roman" pitchFamily="18" charset="0"/>
              <a:cs typeface="Tahoma"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108521" y="764704"/>
            <a:ext cx="4535487" cy="27495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501009" y="751458"/>
            <a:ext cx="4535487" cy="2749550"/>
          </a:xfrm>
          <a:prstGeom prst="rect">
            <a:avLst/>
          </a:prstGeom>
          <a:noFill/>
          <a:ln w="9525">
            <a:noFill/>
            <a:miter lim="800000"/>
            <a:headEnd/>
            <a:tailEnd/>
          </a:ln>
          <a:effectLst/>
        </p:spPr>
      </p:pic>
      <p:sp>
        <p:nvSpPr>
          <p:cNvPr id="10" name="9 - TextBox"/>
          <p:cNvSpPr txBox="1"/>
          <p:nvPr/>
        </p:nvSpPr>
        <p:spPr>
          <a:xfrm>
            <a:off x="1804632" y="823064"/>
            <a:ext cx="2915816" cy="369332"/>
          </a:xfrm>
          <a:prstGeom prst="rect">
            <a:avLst/>
          </a:prstGeom>
          <a:noFill/>
        </p:spPr>
        <p:txBody>
          <a:bodyPr wrap="square" rtlCol="0">
            <a:spAutoFit/>
          </a:bodyPr>
          <a:lstStyle/>
          <a:p>
            <a:pPr algn="just"/>
            <a:r>
              <a:rPr lang="el-GR" b="1" dirty="0" smtClean="0">
                <a:solidFill>
                  <a:schemeClr val="accent3">
                    <a:lumMod val="20000"/>
                    <a:lumOff val="80000"/>
                  </a:schemeClr>
                </a:solidFill>
              </a:rPr>
              <a:t>διασυνδεδεμένα &gt;100 </a:t>
            </a:r>
            <a:r>
              <a:rPr lang="en-US" b="1" dirty="0" smtClean="0">
                <a:solidFill>
                  <a:schemeClr val="accent3">
                    <a:lumMod val="20000"/>
                    <a:lumOff val="80000"/>
                  </a:schemeClr>
                </a:solidFill>
              </a:rPr>
              <a:t>kW</a:t>
            </a:r>
            <a:endParaRPr lang="el-GR" b="1" dirty="0" smtClean="0">
              <a:solidFill>
                <a:schemeClr val="accent3">
                  <a:lumMod val="20000"/>
                  <a:lumOff val="80000"/>
                </a:schemeClr>
              </a:solidFill>
              <a:ea typeface="Times New Roman" pitchFamily="18" charset="0"/>
              <a:cs typeface="Tahoma" pitchFamily="34" charset="0"/>
            </a:endParaRPr>
          </a:p>
        </p:txBody>
      </p:sp>
      <p:sp>
        <p:nvSpPr>
          <p:cNvPr id="11" name="10 - TextBox"/>
          <p:cNvSpPr txBox="1"/>
          <p:nvPr/>
        </p:nvSpPr>
        <p:spPr>
          <a:xfrm>
            <a:off x="6079736" y="809416"/>
            <a:ext cx="2915816" cy="369332"/>
          </a:xfrm>
          <a:prstGeom prst="rect">
            <a:avLst/>
          </a:prstGeom>
          <a:noFill/>
        </p:spPr>
        <p:txBody>
          <a:bodyPr wrap="square" rtlCol="0">
            <a:spAutoFit/>
          </a:bodyPr>
          <a:lstStyle/>
          <a:p>
            <a:pPr algn="just"/>
            <a:r>
              <a:rPr lang="el-GR" b="1" dirty="0" smtClean="0">
                <a:solidFill>
                  <a:schemeClr val="accent3">
                    <a:lumMod val="20000"/>
                    <a:lumOff val="80000"/>
                  </a:schemeClr>
                </a:solidFill>
              </a:rPr>
              <a:t>διασυνδεδεμένα </a:t>
            </a:r>
            <a:r>
              <a:rPr lang="en-US" b="1" dirty="0" smtClean="0">
                <a:solidFill>
                  <a:schemeClr val="accent3">
                    <a:lumMod val="20000"/>
                    <a:lumOff val="80000"/>
                  </a:schemeClr>
                </a:solidFill>
              </a:rPr>
              <a:t>&lt;=</a:t>
            </a:r>
            <a:r>
              <a:rPr lang="el-GR" b="1" dirty="0" smtClean="0">
                <a:solidFill>
                  <a:schemeClr val="accent3">
                    <a:lumMod val="20000"/>
                    <a:lumOff val="80000"/>
                  </a:schemeClr>
                </a:solidFill>
              </a:rPr>
              <a:t>100 </a:t>
            </a:r>
            <a:r>
              <a:rPr lang="en-US" b="1" dirty="0" smtClean="0">
                <a:solidFill>
                  <a:schemeClr val="accent3">
                    <a:lumMod val="20000"/>
                    <a:lumOff val="80000"/>
                  </a:schemeClr>
                </a:solidFill>
              </a:rPr>
              <a:t>kW</a:t>
            </a:r>
            <a:endParaRPr lang="el-GR" b="1" dirty="0" smtClean="0">
              <a:solidFill>
                <a:schemeClr val="accent3">
                  <a:lumMod val="20000"/>
                  <a:lumOff val="80000"/>
                </a:schemeClr>
              </a:solidFill>
              <a:ea typeface="Times New Roman" pitchFamily="18" charset="0"/>
              <a:cs typeface="Tahoma" pitchFamily="34" charset="0"/>
            </a:endParaRPr>
          </a:p>
        </p:txBody>
      </p:sp>
      <p:sp>
        <p:nvSpPr>
          <p:cNvPr id="12" name="11 - TextBox"/>
          <p:cNvSpPr txBox="1"/>
          <p:nvPr/>
        </p:nvSpPr>
        <p:spPr>
          <a:xfrm>
            <a:off x="2339752" y="3792808"/>
            <a:ext cx="2304256" cy="369332"/>
          </a:xfrm>
          <a:prstGeom prst="rect">
            <a:avLst/>
          </a:prstGeom>
          <a:noFill/>
        </p:spPr>
        <p:txBody>
          <a:bodyPr wrap="square" rtlCol="0">
            <a:spAutoFit/>
          </a:bodyPr>
          <a:lstStyle/>
          <a:p>
            <a:pPr algn="just"/>
            <a:r>
              <a:rPr lang="el-GR" b="1" dirty="0" smtClean="0">
                <a:solidFill>
                  <a:schemeClr val="accent3">
                    <a:lumMod val="20000"/>
                    <a:lumOff val="80000"/>
                  </a:schemeClr>
                </a:solidFill>
              </a:rPr>
              <a:t>μη διασυνδεδεμένα</a:t>
            </a:r>
            <a:endParaRPr lang="el-GR" b="1" dirty="0" smtClean="0">
              <a:solidFill>
                <a:schemeClr val="accent3">
                  <a:lumMod val="20000"/>
                  <a:lumOff val="80000"/>
                </a:schemeClr>
              </a:solidFill>
              <a:ea typeface="Times New Roman" pitchFamily="18" charset="0"/>
              <a:cs typeface="Tahoma" pitchFamily="34" charset="0"/>
            </a:endParaRPr>
          </a:p>
        </p:txBody>
      </p:sp>
      <p:sp>
        <p:nvSpPr>
          <p:cNvPr id="13" name="12 - TextBox"/>
          <p:cNvSpPr txBox="1"/>
          <p:nvPr/>
        </p:nvSpPr>
        <p:spPr>
          <a:xfrm>
            <a:off x="7380312" y="3861048"/>
            <a:ext cx="1440160"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a:t>
            </a:r>
            <a:r>
              <a:rPr lang="el-GR" b="1" dirty="0" smtClean="0">
                <a:solidFill>
                  <a:schemeClr val="accent3">
                    <a:lumMod val="20000"/>
                    <a:lumOff val="80000"/>
                  </a:schemeClr>
                </a:solidFill>
              </a:rPr>
              <a:t>στις στέγες</a:t>
            </a:r>
            <a:r>
              <a:rPr lang="en-US" b="1" dirty="0" smtClean="0">
                <a:solidFill>
                  <a:schemeClr val="accent3">
                    <a:lumMod val="20000"/>
                    <a:lumOff val="80000"/>
                  </a:schemeClr>
                </a:solidFill>
              </a:rPr>
              <a:t>”</a:t>
            </a:r>
            <a:endParaRPr lang="el-GR" b="1" dirty="0" smtClean="0">
              <a:solidFill>
                <a:schemeClr val="accent3">
                  <a:lumMod val="20000"/>
                  <a:lumOff val="80000"/>
                </a:schemeClr>
              </a:solidFill>
              <a:ea typeface="Times New Roman" pitchFamily="18" charset="0"/>
              <a:cs typeface="Tahoma" pitchFamily="34" charset="0"/>
            </a:endParaRPr>
          </a:p>
        </p:txBody>
      </p:sp>
      <p:sp>
        <p:nvSpPr>
          <p:cNvPr id="14" name="13 - TextBox"/>
          <p:cNvSpPr txBox="1"/>
          <p:nvPr/>
        </p:nvSpPr>
        <p:spPr>
          <a:xfrm>
            <a:off x="755576" y="3140968"/>
            <a:ext cx="3744416"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09      10      11      12      13      14</a:t>
            </a:r>
            <a:endParaRPr lang="el-GR" b="1" dirty="0" smtClean="0">
              <a:solidFill>
                <a:schemeClr val="accent3">
                  <a:lumMod val="20000"/>
                  <a:lumOff val="80000"/>
                </a:schemeClr>
              </a:solidFill>
              <a:ea typeface="Times New Roman" pitchFamily="18" charset="0"/>
              <a:cs typeface="Tahoma" pitchFamily="34" charset="0"/>
            </a:endParaRPr>
          </a:p>
        </p:txBody>
      </p:sp>
      <p:sp>
        <p:nvSpPr>
          <p:cNvPr id="15" name="14 - TextBox"/>
          <p:cNvSpPr txBox="1"/>
          <p:nvPr/>
        </p:nvSpPr>
        <p:spPr>
          <a:xfrm>
            <a:off x="5220072" y="3140968"/>
            <a:ext cx="3744416"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09      10      11      12      13      14</a:t>
            </a:r>
            <a:endParaRPr lang="el-GR" b="1" dirty="0" smtClean="0">
              <a:solidFill>
                <a:schemeClr val="accent3">
                  <a:lumMod val="20000"/>
                  <a:lumOff val="80000"/>
                </a:schemeClr>
              </a:solidFill>
              <a:ea typeface="Times New Roman" pitchFamily="18" charset="0"/>
              <a:cs typeface="Tahoma" pitchFamily="34" charset="0"/>
            </a:endParaRPr>
          </a:p>
        </p:txBody>
      </p:sp>
      <p:sp>
        <p:nvSpPr>
          <p:cNvPr id="16" name="15 - TextBox"/>
          <p:cNvSpPr txBox="1"/>
          <p:nvPr/>
        </p:nvSpPr>
        <p:spPr>
          <a:xfrm>
            <a:off x="755576" y="6156012"/>
            <a:ext cx="3744416"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09      10      11      12      13      14</a:t>
            </a:r>
            <a:endParaRPr lang="el-GR" b="1" dirty="0" smtClean="0">
              <a:solidFill>
                <a:schemeClr val="accent3">
                  <a:lumMod val="20000"/>
                  <a:lumOff val="80000"/>
                </a:schemeClr>
              </a:solidFill>
              <a:ea typeface="Times New Roman" pitchFamily="18" charset="0"/>
              <a:cs typeface="Tahoma" pitchFamily="34" charset="0"/>
            </a:endParaRPr>
          </a:p>
        </p:txBody>
      </p:sp>
      <p:sp>
        <p:nvSpPr>
          <p:cNvPr id="17" name="16 - TextBox"/>
          <p:cNvSpPr txBox="1"/>
          <p:nvPr/>
        </p:nvSpPr>
        <p:spPr>
          <a:xfrm>
            <a:off x="5004048" y="6165304"/>
            <a:ext cx="3744416"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12   13   14   15   16   17   18   19</a:t>
            </a:r>
            <a:endParaRPr lang="el-GR" b="1" dirty="0" smtClean="0">
              <a:solidFill>
                <a:schemeClr val="accent3">
                  <a:lumMod val="20000"/>
                  <a:lumOff val="80000"/>
                </a:schemeClr>
              </a:solidFill>
              <a:ea typeface="Times New Roman" pitchFamily="18" charset="0"/>
              <a:cs typeface="Tahoma" pitchFamily="34" charset="0"/>
            </a:endParaRPr>
          </a:p>
        </p:txBody>
      </p:sp>
      <p:sp>
        <p:nvSpPr>
          <p:cNvPr id="19" name="18 - TextBox"/>
          <p:cNvSpPr txBox="1"/>
          <p:nvPr/>
        </p:nvSpPr>
        <p:spPr>
          <a:xfrm>
            <a:off x="2699792" y="1412776"/>
            <a:ext cx="1152128"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3851/10</a:t>
            </a:r>
            <a:endParaRPr lang="el-GR" b="1" dirty="0" smtClean="0">
              <a:solidFill>
                <a:schemeClr val="accent3">
                  <a:lumMod val="20000"/>
                  <a:lumOff val="80000"/>
                </a:schemeClr>
              </a:solidFill>
              <a:ea typeface="Times New Roman" pitchFamily="18" charset="0"/>
              <a:cs typeface="Tahoma" pitchFamily="34" charset="0"/>
            </a:endParaRPr>
          </a:p>
        </p:txBody>
      </p:sp>
      <p:sp>
        <p:nvSpPr>
          <p:cNvPr id="20" name="19 - TextBox"/>
          <p:cNvSpPr txBox="1"/>
          <p:nvPr/>
        </p:nvSpPr>
        <p:spPr>
          <a:xfrm>
            <a:off x="7308304" y="1340768"/>
            <a:ext cx="1152128"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3851/10</a:t>
            </a:r>
            <a:endParaRPr lang="el-GR" b="1" dirty="0" smtClean="0">
              <a:solidFill>
                <a:schemeClr val="accent3">
                  <a:lumMod val="20000"/>
                  <a:lumOff val="80000"/>
                </a:schemeClr>
              </a:solidFill>
              <a:ea typeface="Times New Roman" pitchFamily="18" charset="0"/>
              <a:cs typeface="Tahoma" pitchFamily="34" charset="0"/>
            </a:endParaRPr>
          </a:p>
        </p:txBody>
      </p:sp>
      <p:sp>
        <p:nvSpPr>
          <p:cNvPr id="21" name="20 - TextBox"/>
          <p:cNvSpPr txBox="1"/>
          <p:nvPr/>
        </p:nvSpPr>
        <p:spPr>
          <a:xfrm>
            <a:off x="3059832" y="4293096"/>
            <a:ext cx="1152128"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3851/10</a:t>
            </a:r>
            <a:endParaRPr lang="el-GR" b="1" dirty="0" smtClean="0">
              <a:solidFill>
                <a:schemeClr val="accent3">
                  <a:lumMod val="20000"/>
                  <a:lumOff val="80000"/>
                </a:schemeClr>
              </a:solidFill>
              <a:ea typeface="Times New Roman" pitchFamily="18" charset="0"/>
              <a:cs typeface="Tahoma" pitchFamily="34" charset="0"/>
            </a:endParaRPr>
          </a:p>
        </p:txBody>
      </p:sp>
      <p:sp>
        <p:nvSpPr>
          <p:cNvPr id="22" name="21 - TextBox"/>
          <p:cNvSpPr txBox="1"/>
          <p:nvPr/>
        </p:nvSpPr>
        <p:spPr>
          <a:xfrm>
            <a:off x="1619672" y="1916832"/>
            <a:ext cx="1152128"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31/01/12</a:t>
            </a:r>
            <a:endParaRPr lang="el-GR" b="1" dirty="0" smtClean="0">
              <a:solidFill>
                <a:schemeClr val="accent3">
                  <a:lumMod val="20000"/>
                  <a:lumOff val="80000"/>
                </a:schemeClr>
              </a:solidFill>
              <a:ea typeface="Times New Roman" pitchFamily="18" charset="0"/>
              <a:cs typeface="Tahoma" pitchFamily="34" charset="0"/>
            </a:endParaRPr>
          </a:p>
        </p:txBody>
      </p:sp>
      <p:sp>
        <p:nvSpPr>
          <p:cNvPr id="23" name="22 - TextBox"/>
          <p:cNvSpPr txBox="1"/>
          <p:nvPr/>
        </p:nvSpPr>
        <p:spPr>
          <a:xfrm>
            <a:off x="6372200" y="1889536"/>
            <a:ext cx="1152128"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31/01/12</a:t>
            </a:r>
            <a:endParaRPr lang="el-GR" b="1" dirty="0" smtClean="0">
              <a:solidFill>
                <a:schemeClr val="accent3">
                  <a:lumMod val="20000"/>
                  <a:lumOff val="80000"/>
                </a:schemeClr>
              </a:solidFill>
              <a:ea typeface="Times New Roman" pitchFamily="18" charset="0"/>
              <a:cs typeface="Tahoma" pitchFamily="34" charset="0"/>
            </a:endParaRPr>
          </a:p>
        </p:txBody>
      </p:sp>
      <p:sp>
        <p:nvSpPr>
          <p:cNvPr id="24" name="23 - TextBox"/>
          <p:cNvSpPr txBox="1"/>
          <p:nvPr/>
        </p:nvSpPr>
        <p:spPr>
          <a:xfrm>
            <a:off x="2123728" y="4869160"/>
            <a:ext cx="1152128"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31/01/12</a:t>
            </a:r>
            <a:endParaRPr lang="el-GR" b="1" dirty="0" smtClean="0">
              <a:solidFill>
                <a:schemeClr val="accent3">
                  <a:lumMod val="20000"/>
                  <a:lumOff val="80000"/>
                </a:schemeClr>
              </a:solidFill>
              <a:ea typeface="Times New Roman" pitchFamily="18" charset="0"/>
              <a:cs typeface="Tahoma" pitchFamily="34" charset="0"/>
            </a:endParaRPr>
          </a:p>
        </p:txBody>
      </p:sp>
      <p:sp>
        <p:nvSpPr>
          <p:cNvPr id="25" name="24 - TextBox"/>
          <p:cNvSpPr txBox="1"/>
          <p:nvPr/>
        </p:nvSpPr>
        <p:spPr>
          <a:xfrm>
            <a:off x="6804248" y="4581128"/>
            <a:ext cx="1152128"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31/01/12</a:t>
            </a:r>
            <a:endParaRPr lang="el-GR" b="1" dirty="0" smtClean="0">
              <a:solidFill>
                <a:schemeClr val="accent3">
                  <a:lumMod val="20000"/>
                  <a:lumOff val="80000"/>
                </a:schemeClr>
              </a:solidFill>
              <a:ea typeface="Times New Roman" pitchFamily="18" charset="0"/>
              <a:cs typeface="Tahoma" pitchFamily="34" charset="0"/>
            </a:endParaRPr>
          </a:p>
        </p:txBody>
      </p:sp>
      <p:sp>
        <p:nvSpPr>
          <p:cNvPr id="26" name="25 - TextBox"/>
          <p:cNvSpPr txBox="1"/>
          <p:nvPr/>
        </p:nvSpPr>
        <p:spPr>
          <a:xfrm>
            <a:off x="1763688" y="2708920"/>
            <a:ext cx="1152128"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01/06/13</a:t>
            </a:r>
            <a:endParaRPr lang="el-GR" b="1" dirty="0" smtClean="0">
              <a:solidFill>
                <a:schemeClr val="accent3">
                  <a:lumMod val="20000"/>
                  <a:lumOff val="80000"/>
                </a:schemeClr>
              </a:solidFill>
              <a:ea typeface="Times New Roman" pitchFamily="18" charset="0"/>
              <a:cs typeface="Tahoma" pitchFamily="34" charset="0"/>
            </a:endParaRPr>
          </a:p>
        </p:txBody>
      </p:sp>
      <p:sp>
        <p:nvSpPr>
          <p:cNvPr id="27" name="26 - TextBox"/>
          <p:cNvSpPr txBox="1"/>
          <p:nvPr/>
        </p:nvSpPr>
        <p:spPr>
          <a:xfrm>
            <a:off x="6588224" y="2708920"/>
            <a:ext cx="1152128"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01/06/13</a:t>
            </a:r>
            <a:endParaRPr lang="el-GR" b="1" dirty="0" smtClean="0">
              <a:solidFill>
                <a:schemeClr val="accent3">
                  <a:lumMod val="20000"/>
                  <a:lumOff val="80000"/>
                </a:schemeClr>
              </a:solidFill>
              <a:ea typeface="Times New Roman" pitchFamily="18" charset="0"/>
              <a:cs typeface="Tahoma" pitchFamily="34" charset="0"/>
            </a:endParaRPr>
          </a:p>
        </p:txBody>
      </p:sp>
      <p:sp>
        <p:nvSpPr>
          <p:cNvPr id="28" name="27 - TextBox"/>
          <p:cNvSpPr txBox="1"/>
          <p:nvPr/>
        </p:nvSpPr>
        <p:spPr>
          <a:xfrm>
            <a:off x="1763688" y="5661248"/>
            <a:ext cx="1152128"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01/06/13</a:t>
            </a:r>
            <a:endParaRPr lang="el-GR" b="1" dirty="0" smtClean="0">
              <a:solidFill>
                <a:schemeClr val="accent3">
                  <a:lumMod val="20000"/>
                  <a:lumOff val="80000"/>
                </a:schemeClr>
              </a:solidFill>
              <a:ea typeface="Times New Roman" pitchFamily="18" charset="0"/>
              <a:cs typeface="Tahoma" pitchFamily="34" charset="0"/>
            </a:endParaRPr>
          </a:p>
        </p:txBody>
      </p:sp>
      <p:sp>
        <p:nvSpPr>
          <p:cNvPr id="29" name="28 - TextBox"/>
          <p:cNvSpPr txBox="1"/>
          <p:nvPr/>
        </p:nvSpPr>
        <p:spPr>
          <a:xfrm>
            <a:off x="5004048" y="5733256"/>
            <a:ext cx="1152128" cy="369332"/>
          </a:xfrm>
          <a:prstGeom prst="rect">
            <a:avLst/>
          </a:prstGeom>
          <a:noFill/>
        </p:spPr>
        <p:txBody>
          <a:bodyPr wrap="square" rtlCol="0">
            <a:spAutoFit/>
          </a:bodyPr>
          <a:lstStyle/>
          <a:p>
            <a:pPr algn="just"/>
            <a:r>
              <a:rPr lang="en-US" b="1" dirty="0" smtClean="0">
                <a:solidFill>
                  <a:schemeClr val="accent3">
                    <a:lumMod val="20000"/>
                    <a:lumOff val="80000"/>
                  </a:schemeClr>
                </a:solidFill>
              </a:rPr>
              <a:t>01/06/13</a:t>
            </a:r>
            <a:endParaRPr lang="el-GR" b="1" dirty="0" smtClean="0">
              <a:solidFill>
                <a:schemeClr val="accent3">
                  <a:lumMod val="20000"/>
                  <a:lumOff val="80000"/>
                </a:schemeClr>
              </a:solidFill>
              <a:ea typeface="Times New Roman" pitchFamily="18"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32" y="71414"/>
            <a:ext cx="9144032" cy="369332"/>
          </a:xfrm>
          <a:prstGeom prst="rect">
            <a:avLst/>
          </a:prstGeom>
          <a:noFill/>
        </p:spPr>
        <p:txBody>
          <a:bodyPr wrap="square" rtlCol="0">
            <a:spAutoFit/>
          </a:bodyPr>
          <a:lstStyle/>
          <a:p>
            <a:r>
              <a:rPr lang="el-GR" b="1" dirty="0" smtClean="0"/>
              <a:t>Παράδειγμα 6</a:t>
            </a:r>
            <a:endParaRPr lang="el-GR" dirty="0"/>
          </a:p>
        </p:txBody>
      </p:sp>
      <p:sp>
        <p:nvSpPr>
          <p:cNvPr id="10" name="9 - TextBox"/>
          <p:cNvSpPr txBox="1"/>
          <p:nvPr/>
        </p:nvSpPr>
        <p:spPr>
          <a:xfrm>
            <a:off x="0" y="357166"/>
            <a:ext cx="9144032" cy="3939540"/>
          </a:xfrm>
          <a:prstGeom prst="rect">
            <a:avLst/>
          </a:prstGeom>
          <a:noFill/>
        </p:spPr>
        <p:txBody>
          <a:bodyPr wrap="square" rtlCol="0">
            <a:spAutoFit/>
          </a:bodyPr>
          <a:lstStyle/>
          <a:p>
            <a:pPr algn="just"/>
            <a:r>
              <a:rPr lang="el-GR" sz="1600" dirty="0" smtClean="0"/>
              <a:t>Να υπολογισθεί χρόνος αποπληρωμής της επένδυσης για τον διασυνδεδεμένο Φ/Β σταθμό του Παραδείγματος 5, αν αυτό εγκατασταθεί σήμερα περιλαμβάνει α) βάσεις σταθερής ετήσιας κλίσης 34</a:t>
            </a:r>
            <a:r>
              <a:rPr lang="el-GR" sz="1600" baseline="30000" dirty="0" smtClean="0"/>
              <a:t>ο</a:t>
            </a:r>
            <a:r>
              <a:rPr lang="el-GR" sz="1600" dirty="0" smtClean="0"/>
              <a:t> , β) βάσεις βέλτιστης κλίσης μονού άξονα και γ) βάσεις διπλού άξονα. Λόγω του μικρού μεγέθους του σταθμού να χρησιμοποιηθούν οι μέγιστες τιμές, εκτός των Φ/Β πλαισίων για τα οποία να ληφθεί η τιμή των </a:t>
            </a:r>
            <a:r>
              <a:rPr lang="en-US" sz="1600" dirty="0" smtClean="0"/>
              <a:t>0,8</a:t>
            </a:r>
            <a:r>
              <a:rPr lang="el-GR" sz="1600" dirty="0" smtClean="0"/>
              <a:t> €/</a:t>
            </a:r>
            <a:r>
              <a:rPr lang="en-US" sz="1600" dirty="0" err="1" smtClean="0"/>
              <a:t>Wp</a:t>
            </a:r>
            <a:r>
              <a:rPr lang="en-US" sz="1600" dirty="0" smtClean="0"/>
              <a:t>.</a:t>
            </a:r>
            <a:r>
              <a:rPr lang="el-GR" sz="1600" dirty="0" smtClean="0"/>
              <a:t> Η πρόβλεψη για τον πληθωρισμό των επομένων ετών είναι 1,5 %.    </a:t>
            </a:r>
          </a:p>
          <a:p>
            <a:endParaRPr lang="el-GR" sz="1000" dirty="0" smtClean="0"/>
          </a:p>
          <a:p>
            <a:r>
              <a:rPr lang="el-GR" sz="1600" b="1" dirty="0" smtClean="0"/>
              <a:t>Λύση</a:t>
            </a:r>
          </a:p>
          <a:p>
            <a:pPr algn="just"/>
            <a:r>
              <a:rPr lang="el-GR" sz="1600" dirty="0" smtClean="0"/>
              <a:t>Η προσπίπτουσα ακτινοβολία ανά  </a:t>
            </a:r>
            <a:r>
              <a:rPr lang="en-US" sz="1600" dirty="0" smtClean="0"/>
              <a:t>m2 </a:t>
            </a:r>
            <a:r>
              <a:rPr lang="el-GR" sz="1600" dirty="0" smtClean="0"/>
              <a:t>(</a:t>
            </a:r>
            <a:r>
              <a:rPr lang="el-GR" sz="1600" dirty="0" err="1" smtClean="0"/>
              <a:t>ΗΗκ</a:t>
            </a:r>
            <a:r>
              <a:rPr lang="el-GR" sz="1600" dirty="0" smtClean="0"/>
              <a:t>*) σε πλαίσια με βέλτιστη σταθερή ετήσια κλίση, βέλτιστη μεταβαλλόμενη κλίση μονού άξονα και βέλτιστη μεταβαλλόμενη κλίση διπλού άξονα, έχει υπολογιστεί στο Παράδειγμα  3.  Ο υπολογισμός της παραγόμενης ηλεκτρικής ενέργειας από τον σταθμό του Παραδείγματος 4 έχει γίνει μόνο για πλαίσια μεταβαλλόμενης κλίσης μονού άξονα. Έτσι αρχικά θα πρέπει να υπολογιστεί η παραγόμενη ηλεκτρική ενέργεια από 1000 πλαίσια των χαρακτηριστικών του Πίνακα 1, όταν αυτά τοποθετηθούν  με σταθερή ετήσια κλίση 34</a:t>
            </a:r>
            <a:r>
              <a:rPr lang="el-GR" sz="1600" baseline="30000" dirty="0" smtClean="0"/>
              <a:t>ο</a:t>
            </a:r>
            <a:r>
              <a:rPr lang="el-GR" sz="1600" dirty="0" smtClean="0"/>
              <a:t>, με βέλτιστη μεταβαλλόμενη κλίση μονού άξονα και με βέλτιστη μεταβαλλόμενη κλίση διπλού άξονα. Ακλουθώντας τη μεθοδολογία του Παραδείγματος 4 και τις αντίστοιχες </a:t>
            </a:r>
            <a:r>
              <a:rPr lang="el-GR" sz="1600" dirty="0" err="1" smtClean="0"/>
              <a:t>ΗΗκ</a:t>
            </a:r>
            <a:r>
              <a:rPr lang="el-GR" sz="1600" dirty="0" smtClean="0"/>
              <a:t> του Παραδείγματος 3, οι Πίνακες που ακολουθούν υπολογίζουν την ετήσια παραγωγή ηλεκτρικής ενέργειας στις τρεις περιπτώσεις.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smtClean="0"/>
              <a:t>Παράδειγμα 6</a:t>
            </a:r>
            <a:endParaRPr lang="el-GR" dirty="0"/>
          </a:p>
        </p:txBody>
      </p:sp>
      <p:graphicFrame>
        <p:nvGraphicFramePr>
          <p:cNvPr id="5" name="4 - Πίνακας"/>
          <p:cNvGraphicFramePr>
            <a:graphicFrameLocks noGrp="1"/>
          </p:cNvGraphicFramePr>
          <p:nvPr/>
        </p:nvGraphicFramePr>
        <p:xfrm>
          <a:off x="142844" y="642918"/>
          <a:ext cx="7715306" cy="2853686"/>
        </p:xfrm>
        <a:graphic>
          <a:graphicData uri="http://schemas.openxmlformats.org/drawingml/2006/table">
            <a:tbl>
              <a:tblPr>
                <a:tableStyleId>{284E427A-3D55-4303-BF80-6455036E1DE7}</a:tableStyleId>
              </a:tblPr>
              <a:tblGrid>
                <a:gridCol w="195561"/>
                <a:gridCol w="990391"/>
                <a:gridCol w="976695"/>
                <a:gridCol w="551999"/>
                <a:gridCol w="500066"/>
                <a:gridCol w="500066"/>
                <a:gridCol w="571504"/>
                <a:gridCol w="568265"/>
                <a:gridCol w="646181"/>
                <a:gridCol w="642942"/>
                <a:gridCol w="714380"/>
                <a:gridCol w="857256"/>
              </a:tblGrid>
              <a:tr h="377825">
                <a:tc>
                  <a:txBody>
                    <a:bodyPr/>
                    <a:lstStyle/>
                    <a:p>
                      <a:pPr algn="ctr" fontAlgn="b"/>
                      <a:endParaRPr lang="el-GR" sz="1100" b="1" i="0" u="none" strike="noStrike" dirty="0">
                        <a:solidFill>
                          <a:srgbClr val="000000"/>
                        </a:solidFill>
                        <a:latin typeface="Calibri"/>
                      </a:endParaRPr>
                    </a:p>
                  </a:txBody>
                  <a:tcPr marL="5292" marR="5292" marT="5292" marB="0" anchor="b"/>
                </a:tc>
                <a:tc>
                  <a:txBody>
                    <a:bodyPr/>
                    <a:lstStyle/>
                    <a:p>
                      <a:pPr algn="ctr" fontAlgn="b"/>
                      <a:r>
                        <a:rPr lang="el-GR" sz="1100" b="1" u="none" strike="noStrike" dirty="0"/>
                        <a:t>μηνιαίο </a:t>
                      </a:r>
                      <a:r>
                        <a:rPr lang="el-GR" sz="1100" b="1" u="none" strike="noStrike" dirty="0" err="1" smtClean="0"/>
                        <a:t>ΗΗκ</a:t>
                      </a:r>
                      <a:r>
                        <a:rPr lang="el-GR" sz="1100" b="1" u="none" strike="noStrike" dirty="0" smtClean="0"/>
                        <a:t>,</a:t>
                      </a:r>
                    </a:p>
                    <a:p>
                      <a:pPr algn="ctr" fontAlgn="b"/>
                      <a:r>
                        <a:rPr lang="en-GB" sz="1100" b="1" u="none" strike="noStrike" dirty="0" smtClean="0"/>
                        <a:t>kWh/m2</a:t>
                      </a:r>
                      <a:endParaRPr lang="en-GB" sz="1100" b="1" i="0" u="none" strike="noStrike" dirty="0">
                        <a:solidFill>
                          <a:srgbClr val="000000"/>
                        </a:solidFill>
                        <a:latin typeface="Calibri"/>
                      </a:endParaRPr>
                    </a:p>
                  </a:txBody>
                  <a:tcPr marL="5292" marR="5292" marT="5292" marB="0" anchor="b"/>
                </a:tc>
                <a:tc>
                  <a:txBody>
                    <a:bodyPr/>
                    <a:lstStyle/>
                    <a:p>
                      <a:pPr algn="ctr" fontAlgn="b"/>
                      <a:r>
                        <a:rPr lang="el-GR" sz="1100" b="1" u="none" strike="noStrike" dirty="0"/>
                        <a:t>ημερήσιο </a:t>
                      </a:r>
                      <a:r>
                        <a:rPr lang="el-GR" sz="1100" b="1" u="none" strike="noStrike" dirty="0" err="1" smtClean="0"/>
                        <a:t>ΗΗκ</a:t>
                      </a:r>
                      <a:r>
                        <a:rPr lang="el-GR" sz="1100" b="1" u="none" strike="noStrike" dirty="0" smtClean="0"/>
                        <a:t>, </a:t>
                      </a:r>
                      <a:r>
                        <a:rPr lang="en-GB" sz="1100" b="1" u="none" strike="noStrike" dirty="0"/>
                        <a:t>kWh/m2</a:t>
                      </a:r>
                      <a:endParaRPr lang="en-GB" sz="1100" b="1" i="0" u="none" strike="noStrike" dirty="0">
                        <a:solidFill>
                          <a:srgbClr val="000000"/>
                        </a:solidFill>
                        <a:latin typeface="Calibri"/>
                      </a:endParaRPr>
                    </a:p>
                  </a:txBody>
                  <a:tcPr marL="5292" marR="5292" marT="5292" marB="0" anchor="b"/>
                </a:tc>
                <a:tc>
                  <a:txBody>
                    <a:bodyPr/>
                    <a:lstStyle/>
                    <a:p>
                      <a:pPr algn="ctr" fontAlgn="b"/>
                      <a:r>
                        <a:rPr lang="el-GR" sz="1100" b="1" u="none" strike="noStrike" dirty="0"/>
                        <a:t>ωΔ</a:t>
                      </a:r>
                      <a:endParaRPr lang="el-GR" sz="1100" b="1" i="0" u="none" strike="noStrike" dirty="0">
                        <a:solidFill>
                          <a:srgbClr val="000000"/>
                        </a:solidFill>
                        <a:latin typeface="Calibri"/>
                      </a:endParaRPr>
                    </a:p>
                  </a:txBody>
                  <a:tcPr marL="5292" marR="5292" marT="5292" marB="0" anchor="b"/>
                </a:tc>
                <a:tc>
                  <a:txBody>
                    <a:bodyPr/>
                    <a:lstStyle/>
                    <a:p>
                      <a:pPr algn="ctr" fontAlgn="b"/>
                      <a:r>
                        <a:rPr lang="el-GR" sz="1100" b="1" u="none" strike="noStrike"/>
                        <a:t>Τ, </a:t>
                      </a:r>
                      <a:r>
                        <a:rPr lang="en-GB" sz="1100" b="1" u="none" strike="noStrike"/>
                        <a:t>h</a:t>
                      </a:r>
                      <a:endParaRPr lang="en-GB" sz="1100" b="1" i="0" u="none" strike="noStrike">
                        <a:solidFill>
                          <a:srgbClr val="000000"/>
                        </a:solidFill>
                        <a:latin typeface="Calibri"/>
                      </a:endParaRPr>
                    </a:p>
                  </a:txBody>
                  <a:tcPr marL="5292" marR="5292" marT="5292" marB="0" anchor="b"/>
                </a:tc>
                <a:tc>
                  <a:txBody>
                    <a:bodyPr/>
                    <a:lstStyle/>
                    <a:p>
                      <a:pPr algn="ctr" fontAlgn="b"/>
                      <a:r>
                        <a:rPr lang="en-GB" sz="1100" b="1" u="none" strike="noStrike"/>
                        <a:t>I, kW/m2</a:t>
                      </a:r>
                      <a:endParaRPr lang="en-GB" sz="1100" b="1" i="0" u="none" strike="noStrike">
                        <a:solidFill>
                          <a:srgbClr val="000000"/>
                        </a:solidFill>
                        <a:latin typeface="Calibri"/>
                      </a:endParaRPr>
                    </a:p>
                  </a:txBody>
                  <a:tcPr marL="5292" marR="5292" marT="5292" marB="0" anchor="b"/>
                </a:tc>
                <a:tc>
                  <a:txBody>
                    <a:bodyPr/>
                    <a:lstStyle/>
                    <a:p>
                      <a:pPr algn="ctr" fontAlgn="b"/>
                      <a:r>
                        <a:rPr lang="en-GB" sz="1100" b="1" u="none" strike="noStrike"/>
                        <a:t>nI</a:t>
                      </a:r>
                      <a:endParaRPr lang="en-GB" sz="1100" b="1" i="0" u="none" strike="noStrike">
                        <a:solidFill>
                          <a:srgbClr val="000000"/>
                        </a:solidFill>
                        <a:latin typeface="Calibri"/>
                      </a:endParaRPr>
                    </a:p>
                  </a:txBody>
                  <a:tcPr marL="5292" marR="5292" marT="5292" marB="0" anchor="b"/>
                </a:tc>
                <a:tc>
                  <a:txBody>
                    <a:bodyPr/>
                    <a:lstStyle/>
                    <a:p>
                      <a:pPr algn="ctr" fontAlgn="b"/>
                      <a:r>
                        <a:rPr lang="en-GB" sz="1100" b="1" u="none" strike="noStrike"/>
                        <a:t>T</a:t>
                      </a:r>
                      <a:r>
                        <a:rPr lang="el-GR" sz="1100" b="1" u="none" strike="noStrike"/>
                        <a:t>α, </a:t>
                      </a:r>
                      <a:r>
                        <a:rPr lang="en-GB" sz="1100" b="1" u="none" strike="noStrike"/>
                        <a:t>oC</a:t>
                      </a:r>
                      <a:endParaRPr lang="en-GB" sz="1100" b="1" i="0" u="none" strike="noStrike">
                        <a:solidFill>
                          <a:srgbClr val="000000"/>
                        </a:solidFill>
                        <a:latin typeface="Calibri"/>
                      </a:endParaRPr>
                    </a:p>
                  </a:txBody>
                  <a:tcPr marL="5292" marR="5292" marT="5292" marB="0" anchor="b"/>
                </a:tc>
                <a:tc>
                  <a:txBody>
                    <a:bodyPr/>
                    <a:lstStyle/>
                    <a:p>
                      <a:pPr algn="ctr" fontAlgn="b"/>
                      <a:r>
                        <a:rPr lang="en-GB" sz="1100" b="1" u="none" strike="noStrike" dirty="0" smtClean="0"/>
                        <a:t>TPV, </a:t>
                      </a:r>
                      <a:r>
                        <a:rPr lang="en-GB" sz="1100" b="1" u="none" strike="noStrike" dirty="0"/>
                        <a:t>oC</a:t>
                      </a:r>
                      <a:endParaRPr lang="en-GB" sz="1100" b="1" i="0" u="none" strike="noStrike" dirty="0">
                        <a:solidFill>
                          <a:srgbClr val="000000"/>
                        </a:solidFill>
                        <a:latin typeface="Calibri"/>
                      </a:endParaRPr>
                    </a:p>
                  </a:txBody>
                  <a:tcPr marL="5292" marR="5292" marT="5292" marB="0" anchor="b"/>
                </a:tc>
                <a:tc>
                  <a:txBody>
                    <a:bodyPr/>
                    <a:lstStyle/>
                    <a:p>
                      <a:pPr algn="ctr" fontAlgn="b"/>
                      <a:r>
                        <a:rPr lang="en-GB" sz="1100" b="1" u="none" strike="noStrike"/>
                        <a:t>nT</a:t>
                      </a:r>
                      <a:endParaRPr lang="en-GB" sz="1100" b="1" i="0" u="none" strike="noStrike">
                        <a:solidFill>
                          <a:srgbClr val="000000"/>
                        </a:solidFill>
                        <a:latin typeface="Calibri"/>
                      </a:endParaRPr>
                    </a:p>
                  </a:txBody>
                  <a:tcPr marL="5292" marR="5292" marT="5292" marB="0" anchor="b"/>
                </a:tc>
                <a:tc>
                  <a:txBody>
                    <a:bodyPr/>
                    <a:lstStyle/>
                    <a:p>
                      <a:pPr algn="ctr" fontAlgn="b"/>
                      <a:r>
                        <a:rPr lang="en-GB" sz="1100" b="1" u="none" strike="noStrike"/>
                        <a:t>n</a:t>
                      </a:r>
                      <a:endParaRPr lang="en-GB" sz="1100" b="1" i="0" u="none" strike="noStrike">
                        <a:solidFill>
                          <a:srgbClr val="000000"/>
                        </a:solidFill>
                        <a:latin typeface="Calibri"/>
                      </a:endParaRPr>
                    </a:p>
                  </a:txBody>
                  <a:tcPr marL="5292" marR="5292" marT="5292" marB="0" anchor="b"/>
                </a:tc>
                <a:tc>
                  <a:txBody>
                    <a:bodyPr/>
                    <a:lstStyle/>
                    <a:p>
                      <a:pPr algn="ctr" fontAlgn="b"/>
                      <a:r>
                        <a:rPr lang="en-GB" sz="1100" b="1" u="none" strike="noStrike" dirty="0" err="1"/>
                        <a:t>Ee</a:t>
                      </a:r>
                      <a:r>
                        <a:rPr lang="en-GB" sz="1100" b="1" u="none" strike="noStrike" dirty="0"/>
                        <a:t>, </a:t>
                      </a:r>
                      <a:endParaRPr lang="el-GR" sz="1100" b="1" u="none" strike="noStrike" dirty="0" smtClean="0"/>
                    </a:p>
                    <a:p>
                      <a:pPr algn="ctr" fontAlgn="b"/>
                      <a:r>
                        <a:rPr lang="en-GB" sz="1100" b="1" u="none" strike="noStrike" dirty="0" err="1" smtClean="0"/>
                        <a:t>MWh</a:t>
                      </a:r>
                      <a:endParaRPr lang="en-GB" sz="1100" b="1" i="0" u="none" strike="noStrike" dirty="0">
                        <a:solidFill>
                          <a:srgbClr val="000000"/>
                        </a:solidFill>
                        <a:latin typeface="Calibri"/>
                      </a:endParaRPr>
                    </a:p>
                  </a:txBody>
                  <a:tcPr marL="5292" marR="5292" marT="5292" marB="0" anchor="b"/>
                </a:tc>
              </a:tr>
              <a:tr h="191558">
                <a:tc>
                  <a:txBody>
                    <a:bodyPr/>
                    <a:lstStyle/>
                    <a:p>
                      <a:pPr algn="ctr" fontAlgn="b"/>
                      <a:r>
                        <a:rPr lang="el-GR" sz="1100" b="1" u="none" strike="noStrike"/>
                        <a:t>1</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79,58</a:t>
                      </a:r>
                    </a:p>
                  </a:txBody>
                  <a:tcPr marL="9525" marR="9525" marT="9525" marB="0" anchor="b"/>
                </a:tc>
                <a:tc>
                  <a:txBody>
                    <a:bodyPr/>
                    <a:lstStyle/>
                    <a:p>
                      <a:pPr algn="ctr" fontAlgn="b"/>
                      <a:r>
                        <a:rPr lang="el-GR" sz="1100" b="0" i="0" u="none" strike="noStrike">
                          <a:solidFill>
                            <a:srgbClr val="000000"/>
                          </a:solidFill>
                          <a:latin typeface="Calibri"/>
                        </a:rPr>
                        <a:t>2,567</a:t>
                      </a:r>
                    </a:p>
                  </a:txBody>
                  <a:tcPr marL="9525" marR="9525" marT="9525" marB="0" anchor="b"/>
                </a:tc>
                <a:tc>
                  <a:txBody>
                    <a:bodyPr/>
                    <a:lstStyle/>
                    <a:p>
                      <a:pPr algn="ctr" fontAlgn="b"/>
                      <a:r>
                        <a:rPr lang="el-GR" sz="1100" b="0" i="0" u="none" strike="noStrike">
                          <a:solidFill>
                            <a:srgbClr val="000000"/>
                          </a:solidFill>
                          <a:latin typeface="Calibri"/>
                        </a:rPr>
                        <a:t>74,18</a:t>
                      </a:r>
                    </a:p>
                  </a:txBody>
                  <a:tcPr marL="9525" marR="9525" marT="9525" marB="0" anchor="b"/>
                </a:tc>
                <a:tc>
                  <a:txBody>
                    <a:bodyPr/>
                    <a:lstStyle/>
                    <a:p>
                      <a:pPr algn="ctr" fontAlgn="b"/>
                      <a:r>
                        <a:rPr lang="el-GR" sz="1100" b="0" i="0" u="none" strike="noStrike">
                          <a:solidFill>
                            <a:srgbClr val="000000"/>
                          </a:solidFill>
                          <a:latin typeface="Calibri"/>
                        </a:rPr>
                        <a:t>9,89</a:t>
                      </a:r>
                    </a:p>
                  </a:txBody>
                  <a:tcPr marL="9525" marR="9525" marT="9525" marB="0" anchor="b"/>
                </a:tc>
                <a:tc>
                  <a:txBody>
                    <a:bodyPr/>
                    <a:lstStyle/>
                    <a:p>
                      <a:pPr algn="ctr" fontAlgn="b"/>
                      <a:r>
                        <a:rPr lang="el-GR" sz="1100" b="0" i="0" u="none" strike="noStrike">
                          <a:solidFill>
                            <a:srgbClr val="000000"/>
                          </a:solidFill>
                          <a:latin typeface="Calibri"/>
                        </a:rPr>
                        <a:t>0,260</a:t>
                      </a:r>
                    </a:p>
                  </a:txBody>
                  <a:tcPr marL="9525" marR="9525" marT="9525" marB="0" anchor="b"/>
                </a:tc>
                <a:tc>
                  <a:txBody>
                    <a:bodyPr/>
                    <a:lstStyle/>
                    <a:p>
                      <a:pPr algn="ctr" fontAlgn="b"/>
                      <a:r>
                        <a:rPr lang="el-GR" sz="1100" b="0" i="0" u="none" strike="noStrike">
                          <a:solidFill>
                            <a:srgbClr val="000000"/>
                          </a:solidFill>
                          <a:latin typeface="Calibri"/>
                        </a:rPr>
                        <a:t>0,699</a:t>
                      </a:r>
                    </a:p>
                  </a:txBody>
                  <a:tcPr marL="9525" marR="9525" marT="9525" marB="0" anchor="b"/>
                </a:tc>
                <a:tc>
                  <a:txBody>
                    <a:bodyPr/>
                    <a:lstStyle/>
                    <a:p>
                      <a:pPr algn="ctr" fontAlgn="b"/>
                      <a:r>
                        <a:rPr lang="el-GR" sz="1100" b="0" i="0" u="none" strike="noStrike">
                          <a:solidFill>
                            <a:srgbClr val="000000"/>
                          </a:solidFill>
                          <a:latin typeface="Calibri"/>
                        </a:rPr>
                        <a:t>7,50</a:t>
                      </a:r>
                    </a:p>
                  </a:txBody>
                  <a:tcPr marL="9525" marR="9525" marT="9525" marB="0" anchor="b"/>
                </a:tc>
                <a:tc>
                  <a:txBody>
                    <a:bodyPr/>
                    <a:lstStyle/>
                    <a:p>
                      <a:pPr algn="ctr" fontAlgn="b"/>
                      <a:r>
                        <a:rPr lang="el-GR" sz="1100" b="0" i="0" u="none" strike="noStrike">
                          <a:solidFill>
                            <a:srgbClr val="000000"/>
                          </a:solidFill>
                          <a:latin typeface="Calibri"/>
                        </a:rPr>
                        <a:t>15,29</a:t>
                      </a:r>
                    </a:p>
                  </a:txBody>
                  <a:tcPr marL="9525" marR="9525" marT="9525" marB="0" anchor="b"/>
                </a:tc>
                <a:tc>
                  <a:txBody>
                    <a:bodyPr/>
                    <a:lstStyle/>
                    <a:p>
                      <a:pPr algn="ctr" fontAlgn="b"/>
                      <a:r>
                        <a:rPr lang="el-GR" sz="1100" b="0" i="0" u="none" strike="noStrike">
                          <a:solidFill>
                            <a:srgbClr val="000000"/>
                          </a:solidFill>
                          <a:latin typeface="Calibri"/>
                        </a:rPr>
                        <a:t>1,02</a:t>
                      </a:r>
                    </a:p>
                  </a:txBody>
                  <a:tcPr marL="9525" marR="9525" marT="9525" marB="0" anchor="b"/>
                </a:tc>
                <a:tc>
                  <a:txBody>
                    <a:bodyPr/>
                    <a:lstStyle/>
                    <a:p>
                      <a:pPr algn="ctr" fontAlgn="b"/>
                      <a:r>
                        <a:rPr lang="el-GR" sz="1100" b="0" i="0" u="none" strike="noStrike">
                          <a:solidFill>
                            <a:srgbClr val="000000"/>
                          </a:solidFill>
                          <a:latin typeface="Calibri"/>
                        </a:rPr>
                        <a:t>0,087</a:t>
                      </a:r>
                    </a:p>
                  </a:txBody>
                  <a:tcPr marL="9525" marR="9525" marT="9525" marB="0" anchor="b"/>
                </a:tc>
                <a:tc>
                  <a:txBody>
                    <a:bodyPr/>
                    <a:lstStyle/>
                    <a:p>
                      <a:pPr algn="ctr" fontAlgn="b"/>
                      <a:r>
                        <a:rPr lang="el-GR" sz="1100" b="1" i="0" u="none" strike="noStrike">
                          <a:solidFill>
                            <a:srgbClr val="000000"/>
                          </a:solidFill>
                          <a:latin typeface="Calibri"/>
                        </a:rPr>
                        <a:t>5,69</a:t>
                      </a:r>
                    </a:p>
                  </a:txBody>
                  <a:tcPr marL="9525" marR="9525" marT="9525" marB="0" anchor="b"/>
                </a:tc>
              </a:tr>
              <a:tr h="191558">
                <a:tc>
                  <a:txBody>
                    <a:bodyPr/>
                    <a:lstStyle/>
                    <a:p>
                      <a:pPr algn="ctr" fontAlgn="b"/>
                      <a:r>
                        <a:rPr lang="el-GR" sz="1100" b="1" u="none" strike="noStrike"/>
                        <a:t>2</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109,37</a:t>
                      </a:r>
                    </a:p>
                  </a:txBody>
                  <a:tcPr marL="9525" marR="9525" marT="9525" marB="0" anchor="b"/>
                </a:tc>
                <a:tc>
                  <a:txBody>
                    <a:bodyPr/>
                    <a:lstStyle/>
                    <a:p>
                      <a:pPr algn="ctr" fontAlgn="b"/>
                      <a:r>
                        <a:rPr lang="el-GR" sz="1100" b="0" i="0" u="none" strike="noStrike">
                          <a:solidFill>
                            <a:srgbClr val="000000"/>
                          </a:solidFill>
                          <a:latin typeface="Calibri"/>
                        </a:rPr>
                        <a:t>3,906</a:t>
                      </a:r>
                    </a:p>
                  </a:txBody>
                  <a:tcPr marL="9525" marR="9525" marT="9525" marB="0" anchor="b"/>
                </a:tc>
                <a:tc>
                  <a:txBody>
                    <a:bodyPr/>
                    <a:lstStyle/>
                    <a:p>
                      <a:pPr algn="ctr" fontAlgn="b"/>
                      <a:r>
                        <a:rPr lang="el-GR" sz="1100" b="0" i="0" u="none" strike="noStrike">
                          <a:solidFill>
                            <a:srgbClr val="000000"/>
                          </a:solidFill>
                          <a:latin typeface="Calibri"/>
                        </a:rPr>
                        <a:t>80,23</a:t>
                      </a:r>
                    </a:p>
                  </a:txBody>
                  <a:tcPr marL="9525" marR="9525" marT="9525" marB="0" anchor="b"/>
                </a:tc>
                <a:tc>
                  <a:txBody>
                    <a:bodyPr/>
                    <a:lstStyle/>
                    <a:p>
                      <a:pPr algn="ctr" fontAlgn="b"/>
                      <a:r>
                        <a:rPr lang="el-GR" sz="1100" b="0" i="0" u="none" strike="noStrike">
                          <a:solidFill>
                            <a:srgbClr val="000000"/>
                          </a:solidFill>
                          <a:latin typeface="Calibri"/>
                        </a:rPr>
                        <a:t>10,70</a:t>
                      </a:r>
                    </a:p>
                  </a:txBody>
                  <a:tcPr marL="9525" marR="9525" marT="9525" marB="0" anchor="b"/>
                </a:tc>
                <a:tc>
                  <a:txBody>
                    <a:bodyPr/>
                    <a:lstStyle/>
                    <a:p>
                      <a:pPr algn="ctr" fontAlgn="b"/>
                      <a:r>
                        <a:rPr lang="el-GR" sz="1100" b="0" i="0" u="none" strike="noStrike">
                          <a:solidFill>
                            <a:srgbClr val="000000"/>
                          </a:solidFill>
                          <a:latin typeface="Calibri"/>
                        </a:rPr>
                        <a:t>0,365</a:t>
                      </a:r>
                    </a:p>
                  </a:txBody>
                  <a:tcPr marL="9525" marR="9525" marT="9525" marB="0" anchor="b"/>
                </a:tc>
                <a:tc>
                  <a:txBody>
                    <a:bodyPr/>
                    <a:lstStyle/>
                    <a:p>
                      <a:pPr algn="ctr" fontAlgn="b"/>
                      <a:r>
                        <a:rPr lang="el-GR" sz="1100" b="0" i="0" u="none" strike="noStrike">
                          <a:solidFill>
                            <a:srgbClr val="000000"/>
                          </a:solidFill>
                          <a:latin typeface="Calibri"/>
                        </a:rPr>
                        <a:t>0,771</a:t>
                      </a:r>
                    </a:p>
                  </a:txBody>
                  <a:tcPr marL="9525" marR="9525" marT="9525" marB="0" anchor="b"/>
                </a:tc>
                <a:tc>
                  <a:txBody>
                    <a:bodyPr/>
                    <a:lstStyle/>
                    <a:p>
                      <a:pPr algn="ctr" fontAlgn="b"/>
                      <a:r>
                        <a:rPr lang="el-GR" sz="1100" b="0" i="0" u="none" strike="noStrike">
                          <a:solidFill>
                            <a:srgbClr val="000000"/>
                          </a:solidFill>
                          <a:latin typeface="Calibri"/>
                        </a:rPr>
                        <a:t>19,00</a:t>
                      </a:r>
                    </a:p>
                  </a:txBody>
                  <a:tcPr marL="9525" marR="9525" marT="9525" marB="0" anchor="b"/>
                </a:tc>
                <a:tc>
                  <a:txBody>
                    <a:bodyPr/>
                    <a:lstStyle/>
                    <a:p>
                      <a:pPr algn="ctr" fontAlgn="b"/>
                      <a:r>
                        <a:rPr lang="el-GR" sz="1100" b="0" i="0" u="none" strike="noStrike">
                          <a:solidFill>
                            <a:srgbClr val="000000"/>
                          </a:solidFill>
                          <a:latin typeface="Calibri"/>
                        </a:rPr>
                        <a:t>29,95</a:t>
                      </a:r>
                    </a:p>
                  </a:txBody>
                  <a:tcPr marL="9525" marR="9525" marT="9525" marB="0" anchor="b"/>
                </a:tc>
                <a:tc>
                  <a:txBody>
                    <a:bodyPr/>
                    <a:lstStyle/>
                    <a:p>
                      <a:pPr algn="ctr" fontAlgn="b"/>
                      <a:r>
                        <a:rPr lang="el-GR" sz="1100" b="0" i="0" u="none" strike="noStrike">
                          <a:solidFill>
                            <a:srgbClr val="000000"/>
                          </a:solidFill>
                          <a:latin typeface="Calibri"/>
                        </a:rPr>
                        <a:t>0,99</a:t>
                      </a:r>
                    </a:p>
                  </a:txBody>
                  <a:tcPr marL="9525" marR="9525" marT="9525" marB="0" anchor="b"/>
                </a:tc>
                <a:tc>
                  <a:txBody>
                    <a:bodyPr/>
                    <a:lstStyle/>
                    <a:p>
                      <a:pPr algn="ctr" fontAlgn="b"/>
                      <a:r>
                        <a:rPr lang="el-GR" sz="1100" b="0" i="0" u="none" strike="noStrike">
                          <a:solidFill>
                            <a:srgbClr val="000000"/>
                          </a:solidFill>
                          <a:latin typeface="Calibri"/>
                        </a:rPr>
                        <a:t>0,093</a:t>
                      </a:r>
                    </a:p>
                  </a:txBody>
                  <a:tcPr marL="9525" marR="9525" marT="9525" marB="0" anchor="b"/>
                </a:tc>
                <a:tc>
                  <a:txBody>
                    <a:bodyPr/>
                    <a:lstStyle/>
                    <a:p>
                      <a:pPr algn="ctr" fontAlgn="b"/>
                      <a:r>
                        <a:rPr lang="el-GR" sz="1100" b="1" i="0" u="none" strike="noStrike">
                          <a:solidFill>
                            <a:srgbClr val="000000"/>
                          </a:solidFill>
                          <a:latin typeface="Calibri"/>
                        </a:rPr>
                        <a:t>8,38</a:t>
                      </a:r>
                    </a:p>
                  </a:txBody>
                  <a:tcPr marL="9525" marR="9525" marT="9525" marB="0" anchor="b"/>
                </a:tc>
              </a:tr>
              <a:tr h="191558">
                <a:tc>
                  <a:txBody>
                    <a:bodyPr/>
                    <a:lstStyle/>
                    <a:p>
                      <a:pPr algn="ctr" fontAlgn="b"/>
                      <a:r>
                        <a:rPr lang="el-GR" sz="1100" b="1" u="none" strike="noStrike"/>
                        <a:t>3</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155,65</a:t>
                      </a:r>
                    </a:p>
                  </a:txBody>
                  <a:tcPr marL="9525" marR="9525" marT="9525" marB="0" anchor="b"/>
                </a:tc>
                <a:tc>
                  <a:txBody>
                    <a:bodyPr/>
                    <a:lstStyle/>
                    <a:p>
                      <a:pPr algn="ctr" fontAlgn="b"/>
                      <a:r>
                        <a:rPr lang="el-GR" sz="1100" b="0" i="0" u="none" strike="noStrike">
                          <a:solidFill>
                            <a:srgbClr val="000000"/>
                          </a:solidFill>
                          <a:latin typeface="Calibri"/>
                        </a:rPr>
                        <a:t>5,021</a:t>
                      </a:r>
                    </a:p>
                  </a:txBody>
                  <a:tcPr marL="9525" marR="9525" marT="9525" marB="0" anchor="b"/>
                </a:tc>
                <a:tc>
                  <a:txBody>
                    <a:bodyPr/>
                    <a:lstStyle/>
                    <a:p>
                      <a:pPr algn="ctr" fontAlgn="b"/>
                      <a:r>
                        <a:rPr lang="el-GR" sz="1100" b="0" i="0" u="none" strike="noStrike">
                          <a:solidFill>
                            <a:srgbClr val="000000"/>
                          </a:solidFill>
                          <a:latin typeface="Calibri"/>
                        </a:rPr>
                        <a:t>88,02</a:t>
                      </a:r>
                    </a:p>
                  </a:txBody>
                  <a:tcPr marL="9525" marR="9525" marT="9525" marB="0" anchor="b"/>
                </a:tc>
                <a:tc>
                  <a:txBody>
                    <a:bodyPr/>
                    <a:lstStyle/>
                    <a:p>
                      <a:pPr algn="ctr" fontAlgn="b"/>
                      <a:r>
                        <a:rPr lang="el-GR" sz="1100" b="0" i="0" u="none" strike="noStrike">
                          <a:solidFill>
                            <a:srgbClr val="000000"/>
                          </a:solidFill>
                          <a:latin typeface="Calibri"/>
                        </a:rPr>
                        <a:t>11,74</a:t>
                      </a:r>
                    </a:p>
                  </a:txBody>
                  <a:tcPr marL="9525" marR="9525" marT="9525" marB="0" anchor="b"/>
                </a:tc>
                <a:tc>
                  <a:txBody>
                    <a:bodyPr/>
                    <a:lstStyle/>
                    <a:p>
                      <a:pPr algn="ctr" fontAlgn="b"/>
                      <a:r>
                        <a:rPr lang="el-GR" sz="1100" b="0" i="0" u="none" strike="noStrike">
                          <a:solidFill>
                            <a:srgbClr val="000000"/>
                          </a:solidFill>
                          <a:latin typeface="Calibri"/>
                        </a:rPr>
                        <a:t>0,428</a:t>
                      </a:r>
                    </a:p>
                  </a:txBody>
                  <a:tcPr marL="9525" marR="9525" marT="9525" marB="0" anchor="b"/>
                </a:tc>
                <a:tc>
                  <a:txBody>
                    <a:bodyPr/>
                    <a:lstStyle/>
                    <a:p>
                      <a:pPr algn="ctr" fontAlgn="b"/>
                      <a:r>
                        <a:rPr lang="el-GR" sz="1100" b="0" i="0" u="none" strike="noStrike">
                          <a:solidFill>
                            <a:srgbClr val="000000"/>
                          </a:solidFill>
                          <a:latin typeface="Calibri"/>
                        </a:rPr>
                        <a:t>0,809</a:t>
                      </a:r>
                    </a:p>
                  </a:txBody>
                  <a:tcPr marL="9525" marR="9525" marT="9525" marB="0" anchor="b"/>
                </a:tc>
                <a:tc>
                  <a:txBody>
                    <a:bodyPr/>
                    <a:lstStyle/>
                    <a:p>
                      <a:pPr algn="ctr" fontAlgn="b"/>
                      <a:r>
                        <a:rPr lang="el-GR" sz="1100" b="0" i="0" u="none" strike="noStrike">
                          <a:solidFill>
                            <a:srgbClr val="000000"/>
                          </a:solidFill>
                          <a:latin typeface="Calibri"/>
                        </a:rPr>
                        <a:t>21,00</a:t>
                      </a:r>
                    </a:p>
                  </a:txBody>
                  <a:tcPr marL="9525" marR="9525" marT="9525" marB="0" anchor="b"/>
                </a:tc>
                <a:tc>
                  <a:txBody>
                    <a:bodyPr/>
                    <a:lstStyle/>
                    <a:p>
                      <a:pPr algn="ctr" fontAlgn="b"/>
                      <a:r>
                        <a:rPr lang="el-GR" sz="1100" b="0" i="0" u="none" strike="noStrike">
                          <a:solidFill>
                            <a:srgbClr val="000000"/>
                          </a:solidFill>
                          <a:latin typeface="Calibri"/>
                        </a:rPr>
                        <a:t>33,83</a:t>
                      </a:r>
                    </a:p>
                  </a:txBody>
                  <a:tcPr marL="9525" marR="9525" marT="9525" marB="0" anchor="b"/>
                </a:tc>
                <a:tc>
                  <a:txBody>
                    <a:bodyPr/>
                    <a:lstStyle/>
                    <a:p>
                      <a:pPr algn="ctr" fontAlgn="b"/>
                      <a:r>
                        <a:rPr lang="el-GR" sz="1100" b="0" i="0" u="none" strike="noStrike">
                          <a:solidFill>
                            <a:srgbClr val="000000"/>
                          </a:solidFill>
                          <a:latin typeface="Calibri"/>
                        </a:rPr>
                        <a:t>0,99</a:t>
                      </a:r>
                    </a:p>
                  </a:txBody>
                  <a:tcPr marL="9525" marR="9525" marT="9525" marB="0" anchor="b"/>
                </a:tc>
                <a:tc>
                  <a:txBody>
                    <a:bodyPr/>
                    <a:lstStyle/>
                    <a:p>
                      <a:pPr algn="ctr" fontAlgn="b"/>
                      <a:r>
                        <a:rPr lang="el-GR" sz="1100" b="0" i="0" u="none" strike="noStrike">
                          <a:solidFill>
                            <a:srgbClr val="000000"/>
                          </a:solidFill>
                          <a:latin typeface="Calibri"/>
                        </a:rPr>
                        <a:t>0,097</a:t>
                      </a:r>
                    </a:p>
                  </a:txBody>
                  <a:tcPr marL="9525" marR="9525" marT="9525" marB="0" anchor="b"/>
                </a:tc>
                <a:tc>
                  <a:txBody>
                    <a:bodyPr/>
                    <a:lstStyle/>
                    <a:p>
                      <a:pPr algn="ctr" fontAlgn="b"/>
                      <a:r>
                        <a:rPr lang="el-GR" sz="1100" b="1" i="0" u="none" strike="noStrike">
                          <a:solidFill>
                            <a:srgbClr val="000000"/>
                          </a:solidFill>
                          <a:latin typeface="Calibri"/>
                        </a:rPr>
                        <a:t>12,41</a:t>
                      </a:r>
                    </a:p>
                  </a:txBody>
                  <a:tcPr marL="9525" marR="9525" marT="9525" marB="0" anchor="b"/>
                </a:tc>
              </a:tr>
              <a:tr h="191558">
                <a:tc>
                  <a:txBody>
                    <a:bodyPr/>
                    <a:lstStyle/>
                    <a:p>
                      <a:pPr algn="ctr" fontAlgn="b"/>
                      <a:r>
                        <a:rPr lang="el-GR" sz="1100" b="1" u="none" strike="noStrike"/>
                        <a:t>4</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172,54</a:t>
                      </a:r>
                    </a:p>
                  </a:txBody>
                  <a:tcPr marL="9525" marR="9525" marT="9525" marB="0" anchor="b"/>
                </a:tc>
                <a:tc>
                  <a:txBody>
                    <a:bodyPr/>
                    <a:lstStyle/>
                    <a:p>
                      <a:pPr algn="ctr" fontAlgn="b"/>
                      <a:r>
                        <a:rPr lang="el-GR" sz="1100" b="0" i="0" u="none" strike="noStrike">
                          <a:solidFill>
                            <a:srgbClr val="000000"/>
                          </a:solidFill>
                          <a:latin typeface="Calibri"/>
                        </a:rPr>
                        <a:t>5,751</a:t>
                      </a:r>
                    </a:p>
                  </a:txBody>
                  <a:tcPr marL="9525" marR="9525" marT="9525" marB="0" anchor="b"/>
                </a:tc>
                <a:tc>
                  <a:txBody>
                    <a:bodyPr/>
                    <a:lstStyle/>
                    <a:p>
                      <a:pPr algn="ctr" fontAlgn="b"/>
                      <a:r>
                        <a:rPr lang="el-GR" sz="1100" b="0" i="0" u="none" strike="noStrike">
                          <a:solidFill>
                            <a:srgbClr val="000000"/>
                          </a:solidFill>
                          <a:latin typeface="Calibri"/>
                        </a:rPr>
                        <a:t>96,67</a:t>
                      </a:r>
                    </a:p>
                  </a:txBody>
                  <a:tcPr marL="9525" marR="9525" marT="9525" marB="0" anchor="b"/>
                </a:tc>
                <a:tc>
                  <a:txBody>
                    <a:bodyPr/>
                    <a:lstStyle/>
                    <a:p>
                      <a:pPr algn="ctr" fontAlgn="b"/>
                      <a:r>
                        <a:rPr lang="el-GR" sz="1100" b="0" i="0" u="none" strike="noStrike">
                          <a:solidFill>
                            <a:srgbClr val="000000"/>
                          </a:solidFill>
                          <a:latin typeface="Calibri"/>
                        </a:rPr>
                        <a:t>12,89</a:t>
                      </a:r>
                    </a:p>
                  </a:txBody>
                  <a:tcPr marL="9525" marR="9525" marT="9525" marB="0" anchor="b"/>
                </a:tc>
                <a:tc>
                  <a:txBody>
                    <a:bodyPr/>
                    <a:lstStyle/>
                    <a:p>
                      <a:pPr algn="ctr" fontAlgn="b"/>
                      <a:r>
                        <a:rPr lang="el-GR" sz="1100" b="0" i="0" u="none" strike="noStrike">
                          <a:solidFill>
                            <a:srgbClr val="000000"/>
                          </a:solidFill>
                          <a:latin typeface="Calibri"/>
                        </a:rPr>
                        <a:t>0,446</a:t>
                      </a:r>
                    </a:p>
                  </a:txBody>
                  <a:tcPr marL="9525" marR="9525" marT="9525" marB="0" anchor="b"/>
                </a:tc>
                <a:tc>
                  <a:txBody>
                    <a:bodyPr/>
                    <a:lstStyle/>
                    <a:p>
                      <a:pPr algn="ctr" fontAlgn="b"/>
                      <a:r>
                        <a:rPr lang="el-GR" sz="1100" b="0" i="0" u="none" strike="noStrike">
                          <a:solidFill>
                            <a:srgbClr val="000000"/>
                          </a:solidFill>
                          <a:latin typeface="Calibri"/>
                        </a:rPr>
                        <a:t>0,820</a:t>
                      </a:r>
                    </a:p>
                  </a:txBody>
                  <a:tcPr marL="9525" marR="9525" marT="9525" marB="0" anchor="b"/>
                </a:tc>
                <a:tc>
                  <a:txBody>
                    <a:bodyPr/>
                    <a:lstStyle/>
                    <a:p>
                      <a:pPr algn="ctr" fontAlgn="b"/>
                      <a:r>
                        <a:rPr lang="el-GR" sz="1100" b="0" i="0" u="none" strike="noStrike">
                          <a:solidFill>
                            <a:srgbClr val="000000"/>
                          </a:solidFill>
                          <a:latin typeface="Calibri"/>
                        </a:rPr>
                        <a:t>26,00</a:t>
                      </a:r>
                    </a:p>
                  </a:txBody>
                  <a:tcPr marL="9525" marR="9525" marT="9525" marB="0" anchor="b"/>
                </a:tc>
                <a:tc>
                  <a:txBody>
                    <a:bodyPr/>
                    <a:lstStyle/>
                    <a:p>
                      <a:pPr algn="ctr" fontAlgn="b"/>
                      <a:r>
                        <a:rPr lang="el-GR" sz="1100" b="0" i="0" u="none" strike="noStrike">
                          <a:solidFill>
                            <a:srgbClr val="000000"/>
                          </a:solidFill>
                          <a:latin typeface="Calibri"/>
                        </a:rPr>
                        <a:t>39,39</a:t>
                      </a:r>
                    </a:p>
                  </a:txBody>
                  <a:tcPr marL="9525" marR="9525" marT="9525" marB="0" anchor="b"/>
                </a:tc>
                <a:tc>
                  <a:txBody>
                    <a:bodyPr/>
                    <a:lstStyle/>
                    <a:p>
                      <a:pPr algn="ctr" fontAlgn="b"/>
                      <a:r>
                        <a:rPr lang="el-GR" sz="1100" b="0" i="0" u="none" strike="noStrike">
                          <a:solidFill>
                            <a:srgbClr val="000000"/>
                          </a:solidFill>
                          <a:latin typeface="Calibri"/>
                        </a:rPr>
                        <a:t>0,97</a:t>
                      </a:r>
                    </a:p>
                  </a:txBody>
                  <a:tcPr marL="9525" marR="9525" marT="9525" marB="0" anchor="b"/>
                </a:tc>
                <a:tc>
                  <a:txBody>
                    <a:bodyPr/>
                    <a:lstStyle/>
                    <a:p>
                      <a:pPr algn="ctr" fontAlgn="b"/>
                      <a:r>
                        <a:rPr lang="el-GR" sz="1100" b="0" i="0" u="none" strike="noStrike">
                          <a:solidFill>
                            <a:srgbClr val="000000"/>
                          </a:solidFill>
                          <a:latin typeface="Calibri"/>
                        </a:rPr>
                        <a:t>0,096</a:t>
                      </a:r>
                    </a:p>
                  </a:txBody>
                  <a:tcPr marL="9525" marR="9525" marT="9525" marB="0" anchor="b"/>
                </a:tc>
                <a:tc>
                  <a:txBody>
                    <a:bodyPr/>
                    <a:lstStyle/>
                    <a:p>
                      <a:pPr algn="ctr" fontAlgn="b"/>
                      <a:r>
                        <a:rPr lang="el-GR" sz="1100" b="1" i="0" u="none" strike="noStrike">
                          <a:solidFill>
                            <a:srgbClr val="000000"/>
                          </a:solidFill>
                          <a:latin typeface="Calibri"/>
                        </a:rPr>
                        <a:t>13,74</a:t>
                      </a:r>
                    </a:p>
                  </a:txBody>
                  <a:tcPr marL="9525" marR="9525" marT="9525" marB="0" anchor="b"/>
                </a:tc>
              </a:tr>
              <a:tr h="191558">
                <a:tc>
                  <a:txBody>
                    <a:bodyPr/>
                    <a:lstStyle/>
                    <a:p>
                      <a:pPr algn="ctr" fontAlgn="b"/>
                      <a:r>
                        <a:rPr lang="el-GR" sz="1100" b="1" u="none" strike="noStrike"/>
                        <a:t>5</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182,05</a:t>
                      </a:r>
                    </a:p>
                  </a:txBody>
                  <a:tcPr marL="9525" marR="9525" marT="9525" marB="0" anchor="b"/>
                </a:tc>
                <a:tc>
                  <a:txBody>
                    <a:bodyPr/>
                    <a:lstStyle/>
                    <a:p>
                      <a:pPr algn="ctr" fontAlgn="b"/>
                      <a:r>
                        <a:rPr lang="el-GR" sz="1100" b="0" i="0" u="none" strike="noStrike">
                          <a:solidFill>
                            <a:srgbClr val="000000"/>
                          </a:solidFill>
                          <a:latin typeface="Calibri"/>
                        </a:rPr>
                        <a:t>5,873</a:t>
                      </a:r>
                    </a:p>
                  </a:txBody>
                  <a:tcPr marL="9525" marR="9525" marT="9525" marB="0" anchor="b"/>
                </a:tc>
                <a:tc>
                  <a:txBody>
                    <a:bodyPr/>
                    <a:lstStyle/>
                    <a:p>
                      <a:pPr algn="ctr" fontAlgn="b"/>
                      <a:r>
                        <a:rPr lang="el-GR" sz="1100" b="0" i="0" u="none" strike="noStrike">
                          <a:solidFill>
                            <a:srgbClr val="000000"/>
                          </a:solidFill>
                          <a:latin typeface="Calibri"/>
                        </a:rPr>
                        <a:t>103,78</a:t>
                      </a:r>
                    </a:p>
                  </a:txBody>
                  <a:tcPr marL="9525" marR="9525" marT="9525" marB="0" anchor="b"/>
                </a:tc>
                <a:tc>
                  <a:txBody>
                    <a:bodyPr/>
                    <a:lstStyle/>
                    <a:p>
                      <a:pPr algn="ctr" fontAlgn="b"/>
                      <a:r>
                        <a:rPr lang="el-GR" sz="1100" b="0" i="0" u="none" strike="noStrike">
                          <a:solidFill>
                            <a:srgbClr val="000000"/>
                          </a:solidFill>
                          <a:latin typeface="Calibri"/>
                        </a:rPr>
                        <a:t>13,84</a:t>
                      </a:r>
                    </a:p>
                  </a:txBody>
                  <a:tcPr marL="9525" marR="9525" marT="9525" marB="0" anchor="b"/>
                </a:tc>
                <a:tc>
                  <a:txBody>
                    <a:bodyPr/>
                    <a:lstStyle/>
                    <a:p>
                      <a:pPr algn="ctr" fontAlgn="b"/>
                      <a:r>
                        <a:rPr lang="el-GR" sz="1100" b="0" i="0" u="none" strike="noStrike">
                          <a:solidFill>
                            <a:srgbClr val="000000"/>
                          </a:solidFill>
                          <a:latin typeface="Calibri"/>
                        </a:rPr>
                        <a:t>0,424</a:t>
                      </a:r>
                    </a:p>
                  </a:txBody>
                  <a:tcPr marL="9525" marR="9525" marT="9525" marB="0" anchor="b"/>
                </a:tc>
                <a:tc>
                  <a:txBody>
                    <a:bodyPr/>
                    <a:lstStyle/>
                    <a:p>
                      <a:pPr algn="ctr" fontAlgn="b"/>
                      <a:r>
                        <a:rPr lang="el-GR" sz="1100" b="0" i="0" u="none" strike="noStrike">
                          <a:solidFill>
                            <a:srgbClr val="000000"/>
                          </a:solidFill>
                          <a:latin typeface="Calibri"/>
                        </a:rPr>
                        <a:t>0,807</a:t>
                      </a:r>
                    </a:p>
                  </a:txBody>
                  <a:tcPr marL="9525" marR="9525" marT="9525" marB="0" anchor="b"/>
                </a:tc>
                <a:tc>
                  <a:txBody>
                    <a:bodyPr/>
                    <a:lstStyle/>
                    <a:p>
                      <a:pPr algn="ctr" fontAlgn="b"/>
                      <a:r>
                        <a:rPr lang="el-GR" sz="1100" b="0" i="0" u="none" strike="noStrike">
                          <a:solidFill>
                            <a:srgbClr val="000000"/>
                          </a:solidFill>
                          <a:latin typeface="Calibri"/>
                        </a:rPr>
                        <a:t>29,00</a:t>
                      </a:r>
                    </a:p>
                  </a:txBody>
                  <a:tcPr marL="9525" marR="9525" marT="9525" marB="0" anchor="b"/>
                </a:tc>
                <a:tc>
                  <a:txBody>
                    <a:bodyPr/>
                    <a:lstStyle/>
                    <a:p>
                      <a:pPr algn="ctr" fontAlgn="b"/>
                      <a:r>
                        <a:rPr lang="el-GR" sz="1100" b="0" i="0" u="none" strike="noStrike">
                          <a:solidFill>
                            <a:srgbClr val="000000"/>
                          </a:solidFill>
                          <a:latin typeface="Calibri"/>
                        </a:rPr>
                        <a:t>41,73</a:t>
                      </a:r>
                    </a:p>
                  </a:txBody>
                  <a:tcPr marL="9525" marR="9525" marT="9525" marB="0" anchor="b"/>
                </a:tc>
                <a:tc>
                  <a:txBody>
                    <a:bodyPr/>
                    <a:lstStyle/>
                    <a:p>
                      <a:pPr algn="ctr" fontAlgn="b"/>
                      <a:r>
                        <a:rPr lang="el-GR" sz="1100" b="0" i="0" u="none" strike="noStrike">
                          <a:solidFill>
                            <a:srgbClr val="000000"/>
                          </a:solidFill>
                          <a:latin typeface="Calibri"/>
                        </a:rPr>
                        <a:t>0,97</a:t>
                      </a:r>
                    </a:p>
                  </a:txBody>
                  <a:tcPr marL="9525" marR="9525" marT="9525" marB="0" anchor="b"/>
                </a:tc>
                <a:tc>
                  <a:txBody>
                    <a:bodyPr/>
                    <a:lstStyle/>
                    <a:p>
                      <a:pPr algn="ctr" fontAlgn="b"/>
                      <a:r>
                        <a:rPr lang="el-GR" sz="1100" b="0" i="0" u="none" strike="noStrike">
                          <a:solidFill>
                            <a:srgbClr val="000000"/>
                          </a:solidFill>
                          <a:latin typeface="Calibri"/>
                        </a:rPr>
                        <a:t>0,094</a:t>
                      </a:r>
                    </a:p>
                  </a:txBody>
                  <a:tcPr marL="9525" marR="9525" marT="9525" marB="0" anchor="b"/>
                </a:tc>
                <a:tc>
                  <a:txBody>
                    <a:bodyPr/>
                    <a:lstStyle/>
                    <a:p>
                      <a:pPr algn="ctr" fontAlgn="b"/>
                      <a:r>
                        <a:rPr lang="el-GR" sz="1100" b="1" i="0" u="none" strike="noStrike">
                          <a:solidFill>
                            <a:srgbClr val="000000"/>
                          </a:solidFill>
                          <a:latin typeface="Calibri"/>
                        </a:rPr>
                        <a:t>14,19</a:t>
                      </a:r>
                    </a:p>
                  </a:txBody>
                  <a:tcPr marL="9525" marR="9525" marT="9525" marB="0" anchor="b"/>
                </a:tc>
              </a:tr>
              <a:tr h="191558">
                <a:tc>
                  <a:txBody>
                    <a:bodyPr/>
                    <a:lstStyle/>
                    <a:p>
                      <a:pPr algn="ctr" fontAlgn="b"/>
                      <a:r>
                        <a:rPr lang="el-GR" sz="1100" b="1" u="none" strike="noStrike"/>
                        <a:t>6</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173,88</a:t>
                      </a:r>
                    </a:p>
                  </a:txBody>
                  <a:tcPr marL="9525" marR="9525" marT="9525" marB="0" anchor="b"/>
                </a:tc>
                <a:tc>
                  <a:txBody>
                    <a:bodyPr/>
                    <a:lstStyle/>
                    <a:p>
                      <a:pPr algn="ctr" fontAlgn="b"/>
                      <a:r>
                        <a:rPr lang="el-GR" sz="1100" b="0" i="0" u="none" strike="noStrike">
                          <a:solidFill>
                            <a:srgbClr val="000000"/>
                          </a:solidFill>
                          <a:latin typeface="Calibri"/>
                        </a:rPr>
                        <a:t>5,796</a:t>
                      </a:r>
                    </a:p>
                  </a:txBody>
                  <a:tcPr marL="9525" marR="9525" marT="9525" marB="0" anchor="b"/>
                </a:tc>
                <a:tc>
                  <a:txBody>
                    <a:bodyPr/>
                    <a:lstStyle/>
                    <a:p>
                      <a:pPr algn="ctr" fontAlgn="b"/>
                      <a:r>
                        <a:rPr lang="el-GR" sz="1100" b="0" i="0" u="none" strike="noStrike">
                          <a:solidFill>
                            <a:srgbClr val="000000"/>
                          </a:solidFill>
                          <a:latin typeface="Calibri"/>
                        </a:rPr>
                        <a:t>107,56</a:t>
                      </a:r>
                    </a:p>
                  </a:txBody>
                  <a:tcPr marL="9525" marR="9525" marT="9525" marB="0" anchor="b"/>
                </a:tc>
                <a:tc>
                  <a:txBody>
                    <a:bodyPr/>
                    <a:lstStyle/>
                    <a:p>
                      <a:pPr algn="ctr" fontAlgn="b"/>
                      <a:r>
                        <a:rPr lang="el-GR" sz="1100" b="0" i="0" u="none" strike="noStrike">
                          <a:solidFill>
                            <a:srgbClr val="000000"/>
                          </a:solidFill>
                          <a:latin typeface="Calibri"/>
                        </a:rPr>
                        <a:t>14,34</a:t>
                      </a:r>
                    </a:p>
                  </a:txBody>
                  <a:tcPr marL="9525" marR="9525" marT="9525" marB="0" anchor="b"/>
                </a:tc>
                <a:tc>
                  <a:txBody>
                    <a:bodyPr/>
                    <a:lstStyle/>
                    <a:p>
                      <a:pPr algn="ctr" fontAlgn="b"/>
                      <a:r>
                        <a:rPr lang="el-GR" sz="1100" b="0" i="0" u="none" strike="noStrike">
                          <a:solidFill>
                            <a:srgbClr val="000000"/>
                          </a:solidFill>
                          <a:latin typeface="Calibri"/>
                        </a:rPr>
                        <a:t>0,404</a:t>
                      </a:r>
                    </a:p>
                  </a:txBody>
                  <a:tcPr marL="9525" marR="9525" marT="9525" marB="0" anchor="b"/>
                </a:tc>
                <a:tc>
                  <a:txBody>
                    <a:bodyPr/>
                    <a:lstStyle/>
                    <a:p>
                      <a:pPr algn="ctr" fontAlgn="b"/>
                      <a:r>
                        <a:rPr lang="el-GR" sz="1100" b="0" i="0" u="none" strike="noStrike">
                          <a:solidFill>
                            <a:srgbClr val="000000"/>
                          </a:solidFill>
                          <a:latin typeface="Calibri"/>
                        </a:rPr>
                        <a:t>0,795</a:t>
                      </a:r>
                    </a:p>
                  </a:txBody>
                  <a:tcPr marL="9525" marR="9525" marT="9525" marB="0" anchor="b"/>
                </a:tc>
                <a:tc>
                  <a:txBody>
                    <a:bodyPr/>
                    <a:lstStyle/>
                    <a:p>
                      <a:pPr algn="ctr" fontAlgn="b"/>
                      <a:r>
                        <a:rPr lang="el-GR" sz="1100" b="0" i="0" u="none" strike="noStrike">
                          <a:solidFill>
                            <a:srgbClr val="000000"/>
                          </a:solidFill>
                          <a:latin typeface="Calibri"/>
                        </a:rPr>
                        <a:t>32,00</a:t>
                      </a:r>
                    </a:p>
                  </a:txBody>
                  <a:tcPr marL="9525" marR="9525" marT="9525" marB="0" anchor="b"/>
                </a:tc>
                <a:tc>
                  <a:txBody>
                    <a:bodyPr/>
                    <a:lstStyle/>
                    <a:p>
                      <a:pPr algn="ctr" fontAlgn="b"/>
                      <a:r>
                        <a:rPr lang="el-GR" sz="1100" b="0" i="0" u="none" strike="noStrike">
                          <a:solidFill>
                            <a:srgbClr val="000000"/>
                          </a:solidFill>
                          <a:latin typeface="Calibri"/>
                        </a:rPr>
                        <a:t>44,12</a:t>
                      </a:r>
                    </a:p>
                  </a:txBody>
                  <a:tcPr marL="9525" marR="9525" marT="9525" marB="0" anchor="b"/>
                </a:tc>
                <a:tc>
                  <a:txBody>
                    <a:bodyPr/>
                    <a:lstStyle/>
                    <a:p>
                      <a:pPr algn="ctr" fontAlgn="b"/>
                      <a:r>
                        <a:rPr lang="el-GR" sz="1100" b="0" i="0" u="none" strike="noStrike">
                          <a:solidFill>
                            <a:srgbClr val="000000"/>
                          </a:solidFill>
                          <a:latin typeface="Calibri"/>
                        </a:rPr>
                        <a:t>0,96</a:t>
                      </a:r>
                    </a:p>
                  </a:txBody>
                  <a:tcPr marL="9525" marR="9525" marT="9525" marB="0" anchor="b"/>
                </a:tc>
                <a:tc>
                  <a:txBody>
                    <a:bodyPr/>
                    <a:lstStyle/>
                    <a:p>
                      <a:pPr algn="ctr" fontAlgn="b"/>
                      <a:r>
                        <a:rPr lang="el-GR" sz="1100" b="0" i="0" u="none" strike="noStrike">
                          <a:solidFill>
                            <a:srgbClr val="000000"/>
                          </a:solidFill>
                          <a:latin typeface="Calibri"/>
                        </a:rPr>
                        <a:t>0,092</a:t>
                      </a:r>
                    </a:p>
                  </a:txBody>
                  <a:tcPr marL="9525" marR="9525" marT="9525" marB="0" anchor="b"/>
                </a:tc>
                <a:tc>
                  <a:txBody>
                    <a:bodyPr/>
                    <a:lstStyle/>
                    <a:p>
                      <a:pPr algn="ctr" fontAlgn="b"/>
                      <a:r>
                        <a:rPr lang="el-GR" sz="1100" b="1" i="0" u="none" strike="noStrike">
                          <a:solidFill>
                            <a:srgbClr val="000000"/>
                          </a:solidFill>
                          <a:latin typeface="Calibri"/>
                        </a:rPr>
                        <a:t>13,26</a:t>
                      </a:r>
                    </a:p>
                  </a:txBody>
                  <a:tcPr marL="9525" marR="9525" marT="9525" marB="0" anchor="b"/>
                </a:tc>
              </a:tr>
              <a:tr h="191558">
                <a:tc>
                  <a:txBody>
                    <a:bodyPr/>
                    <a:lstStyle/>
                    <a:p>
                      <a:pPr algn="ctr" fontAlgn="b"/>
                      <a:r>
                        <a:rPr lang="el-GR" sz="1100" b="1" u="none" strike="noStrike"/>
                        <a:t>7</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180,01</a:t>
                      </a:r>
                    </a:p>
                  </a:txBody>
                  <a:tcPr marL="9525" marR="9525" marT="9525" marB="0" anchor="b"/>
                </a:tc>
                <a:tc>
                  <a:txBody>
                    <a:bodyPr/>
                    <a:lstStyle/>
                    <a:p>
                      <a:pPr algn="ctr" fontAlgn="b"/>
                      <a:r>
                        <a:rPr lang="el-GR" sz="1100" b="0" i="0" u="none" strike="noStrike">
                          <a:solidFill>
                            <a:srgbClr val="000000"/>
                          </a:solidFill>
                          <a:latin typeface="Calibri"/>
                        </a:rPr>
                        <a:t>5,807</a:t>
                      </a:r>
                    </a:p>
                  </a:txBody>
                  <a:tcPr marL="9525" marR="9525" marT="9525" marB="0" anchor="b"/>
                </a:tc>
                <a:tc>
                  <a:txBody>
                    <a:bodyPr/>
                    <a:lstStyle/>
                    <a:p>
                      <a:pPr algn="ctr" fontAlgn="b"/>
                      <a:r>
                        <a:rPr lang="el-GR" sz="1100" b="0" i="0" u="none" strike="noStrike">
                          <a:solidFill>
                            <a:srgbClr val="000000"/>
                          </a:solidFill>
                          <a:latin typeface="Calibri"/>
                        </a:rPr>
                        <a:t>106,03</a:t>
                      </a:r>
                    </a:p>
                  </a:txBody>
                  <a:tcPr marL="9525" marR="9525" marT="9525" marB="0" anchor="b"/>
                </a:tc>
                <a:tc>
                  <a:txBody>
                    <a:bodyPr/>
                    <a:lstStyle/>
                    <a:p>
                      <a:pPr algn="ctr" fontAlgn="b"/>
                      <a:r>
                        <a:rPr lang="el-GR" sz="1100" b="0" i="0" u="none" strike="noStrike">
                          <a:solidFill>
                            <a:srgbClr val="000000"/>
                          </a:solidFill>
                          <a:latin typeface="Calibri"/>
                        </a:rPr>
                        <a:t>14,14</a:t>
                      </a:r>
                    </a:p>
                  </a:txBody>
                  <a:tcPr marL="9525" marR="9525" marT="9525" marB="0" anchor="b"/>
                </a:tc>
                <a:tc>
                  <a:txBody>
                    <a:bodyPr/>
                    <a:lstStyle/>
                    <a:p>
                      <a:pPr algn="ctr" fontAlgn="b"/>
                      <a:r>
                        <a:rPr lang="el-GR" sz="1100" b="0" i="0" u="none" strike="noStrike">
                          <a:solidFill>
                            <a:srgbClr val="000000"/>
                          </a:solidFill>
                          <a:latin typeface="Calibri"/>
                        </a:rPr>
                        <a:t>0,411</a:t>
                      </a:r>
                    </a:p>
                  </a:txBody>
                  <a:tcPr marL="9525" marR="9525" marT="9525" marB="0" anchor="b"/>
                </a:tc>
                <a:tc>
                  <a:txBody>
                    <a:bodyPr/>
                    <a:lstStyle/>
                    <a:p>
                      <a:pPr algn="ctr" fontAlgn="b"/>
                      <a:r>
                        <a:rPr lang="el-GR" sz="1100" b="0" i="0" u="none" strike="noStrike">
                          <a:solidFill>
                            <a:srgbClr val="000000"/>
                          </a:solidFill>
                          <a:latin typeface="Calibri"/>
                        </a:rPr>
                        <a:t>0,799</a:t>
                      </a:r>
                    </a:p>
                  </a:txBody>
                  <a:tcPr marL="9525" marR="9525" marT="9525" marB="0" anchor="b"/>
                </a:tc>
                <a:tc>
                  <a:txBody>
                    <a:bodyPr/>
                    <a:lstStyle/>
                    <a:p>
                      <a:pPr algn="ctr" fontAlgn="b"/>
                      <a:r>
                        <a:rPr lang="el-GR" sz="1100" b="0" i="0" u="none" strike="noStrike">
                          <a:solidFill>
                            <a:srgbClr val="000000"/>
                          </a:solidFill>
                          <a:latin typeface="Calibri"/>
                        </a:rPr>
                        <a:t>33,00</a:t>
                      </a:r>
                    </a:p>
                  </a:txBody>
                  <a:tcPr marL="9525" marR="9525" marT="9525" marB="0" anchor="b"/>
                </a:tc>
                <a:tc>
                  <a:txBody>
                    <a:bodyPr/>
                    <a:lstStyle/>
                    <a:p>
                      <a:pPr algn="ctr" fontAlgn="b"/>
                      <a:r>
                        <a:rPr lang="el-GR" sz="1100" b="0" i="0" u="none" strike="noStrike">
                          <a:solidFill>
                            <a:srgbClr val="000000"/>
                          </a:solidFill>
                          <a:latin typeface="Calibri"/>
                        </a:rPr>
                        <a:t>45,32</a:t>
                      </a:r>
                    </a:p>
                  </a:txBody>
                  <a:tcPr marL="9525" marR="9525" marT="9525" marB="0" anchor="b"/>
                </a:tc>
                <a:tc>
                  <a:txBody>
                    <a:bodyPr/>
                    <a:lstStyle/>
                    <a:p>
                      <a:pPr algn="ctr" fontAlgn="b"/>
                      <a:r>
                        <a:rPr lang="el-GR" sz="1100" b="0" i="0" u="none" strike="noStrike">
                          <a:solidFill>
                            <a:srgbClr val="000000"/>
                          </a:solidFill>
                          <a:latin typeface="Calibri"/>
                        </a:rPr>
                        <a:t>0,96</a:t>
                      </a:r>
                    </a:p>
                  </a:txBody>
                  <a:tcPr marL="9525" marR="9525" marT="9525" marB="0" anchor="b"/>
                </a:tc>
                <a:tc>
                  <a:txBody>
                    <a:bodyPr/>
                    <a:lstStyle/>
                    <a:p>
                      <a:pPr algn="ctr" fontAlgn="b"/>
                      <a:r>
                        <a:rPr lang="el-GR" sz="1100" b="0" i="0" u="none" strike="noStrike">
                          <a:solidFill>
                            <a:srgbClr val="000000"/>
                          </a:solidFill>
                          <a:latin typeface="Calibri"/>
                        </a:rPr>
                        <a:t>0,092</a:t>
                      </a:r>
                    </a:p>
                  </a:txBody>
                  <a:tcPr marL="9525" marR="9525" marT="9525" marB="0" anchor="b"/>
                </a:tc>
                <a:tc>
                  <a:txBody>
                    <a:bodyPr/>
                    <a:lstStyle/>
                    <a:p>
                      <a:pPr algn="ctr" fontAlgn="b"/>
                      <a:r>
                        <a:rPr lang="el-GR" sz="1100" b="1" i="0" u="none" strike="noStrike">
                          <a:solidFill>
                            <a:srgbClr val="000000"/>
                          </a:solidFill>
                          <a:latin typeface="Calibri"/>
                        </a:rPr>
                        <a:t>13,75</a:t>
                      </a:r>
                    </a:p>
                  </a:txBody>
                  <a:tcPr marL="9525" marR="9525" marT="9525" marB="0" anchor="b"/>
                </a:tc>
              </a:tr>
              <a:tr h="191558">
                <a:tc>
                  <a:txBody>
                    <a:bodyPr/>
                    <a:lstStyle/>
                    <a:p>
                      <a:pPr algn="ctr" fontAlgn="b"/>
                      <a:r>
                        <a:rPr lang="el-GR" sz="1100" b="1" u="none" strike="noStrike"/>
                        <a:t>8</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179,98</a:t>
                      </a:r>
                    </a:p>
                  </a:txBody>
                  <a:tcPr marL="9525" marR="9525" marT="9525" marB="0" anchor="b"/>
                </a:tc>
                <a:tc>
                  <a:txBody>
                    <a:bodyPr/>
                    <a:lstStyle/>
                    <a:p>
                      <a:pPr algn="ctr" fontAlgn="b"/>
                      <a:r>
                        <a:rPr lang="el-GR" sz="1100" b="0" i="0" u="none" strike="noStrike">
                          <a:solidFill>
                            <a:srgbClr val="000000"/>
                          </a:solidFill>
                          <a:latin typeface="Calibri"/>
                        </a:rPr>
                        <a:t>5,806</a:t>
                      </a:r>
                    </a:p>
                  </a:txBody>
                  <a:tcPr marL="9525" marR="9525" marT="9525" marB="0" anchor="b"/>
                </a:tc>
                <a:tc>
                  <a:txBody>
                    <a:bodyPr/>
                    <a:lstStyle/>
                    <a:p>
                      <a:pPr algn="ctr" fontAlgn="b"/>
                      <a:r>
                        <a:rPr lang="el-GR" sz="1100" b="0" i="0" u="none" strike="noStrike">
                          <a:solidFill>
                            <a:srgbClr val="000000"/>
                          </a:solidFill>
                          <a:latin typeface="Calibri"/>
                        </a:rPr>
                        <a:t>99,89</a:t>
                      </a:r>
                    </a:p>
                  </a:txBody>
                  <a:tcPr marL="9525" marR="9525" marT="9525" marB="0" anchor="b"/>
                </a:tc>
                <a:tc>
                  <a:txBody>
                    <a:bodyPr/>
                    <a:lstStyle/>
                    <a:p>
                      <a:pPr algn="ctr" fontAlgn="b"/>
                      <a:r>
                        <a:rPr lang="el-GR" sz="1100" b="0" i="0" u="none" strike="noStrike">
                          <a:solidFill>
                            <a:srgbClr val="000000"/>
                          </a:solidFill>
                          <a:latin typeface="Calibri"/>
                        </a:rPr>
                        <a:t>13,32</a:t>
                      </a:r>
                    </a:p>
                  </a:txBody>
                  <a:tcPr marL="9525" marR="9525" marT="9525" marB="0" anchor="b"/>
                </a:tc>
                <a:tc>
                  <a:txBody>
                    <a:bodyPr/>
                    <a:lstStyle/>
                    <a:p>
                      <a:pPr algn="ctr" fontAlgn="b"/>
                      <a:r>
                        <a:rPr lang="el-GR" sz="1100" b="0" i="0" u="none" strike="noStrike">
                          <a:solidFill>
                            <a:srgbClr val="000000"/>
                          </a:solidFill>
                          <a:latin typeface="Calibri"/>
                        </a:rPr>
                        <a:t>0,436</a:t>
                      </a:r>
                    </a:p>
                  </a:txBody>
                  <a:tcPr marL="9525" marR="9525" marT="9525" marB="0" anchor="b"/>
                </a:tc>
                <a:tc>
                  <a:txBody>
                    <a:bodyPr/>
                    <a:lstStyle/>
                    <a:p>
                      <a:pPr algn="ctr" fontAlgn="b"/>
                      <a:r>
                        <a:rPr lang="el-GR" sz="1100" b="0" i="0" u="none" strike="noStrike">
                          <a:solidFill>
                            <a:srgbClr val="000000"/>
                          </a:solidFill>
                          <a:latin typeface="Calibri"/>
                        </a:rPr>
                        <a:t>0,814</a:t>
                      </a:r>
                    </a:p>
                  </a:txBody>
                  <a:tcPr marL="9525" marR="9525" marT="9525" marB="0" anchor="b"/>
                </a:tc>
                <a:tc>
                  <a:txBody>
                    <a:bodyPr/>
                    <a:lstStyle/>
                    <a:p>
                      <a:pPr algn="ctr" fontAlgn="b"/>
                      <a:r>
                        <a:rPr lang="el-GR" sz="1100" b="0" i="0" u="none" strike="noStrike">
                          <a:solidFill>
                            <a:srgbClr val="000000"/>
                          </a:solidFill>
                          <a:latin typeface="Calibri"/>
                        </a:rPr>
                        <a:t>32,00</a:t>
                      </a:r>
                    </a:p>
                  </a:txBody>
                  <a:tcPr marL="9525" marR="9525" marT="9525" marB="0" anchor="b"/>
                </a:tc>
                <a:tc>
                  <a:txBody>
                    <a:bodyPr/>
                    <a:lstStyle/>
                    <a:p>
                      <a:pPr algn="ctr" fontAlgn="b"/>
                      <a:r>
                        <a:rPr lang="el-GR" sz="1100" b="0" i="0" u="none" strike="noStrike">
                          <a:solidFill>
                            <a:srgbClr val="000000"/>
                          </a:solidFill>
                          <a:latin typeface="Calibri"/>
                        </a:rPr>
                        <a:t>45,08</a:t>
                      </a:r>
                    </a:p>
                  </a:txBody>
                  <a:tcPr marL="9525" marR="9525" marT="9525" marB="0" anchor="b"/>
                </a:tc>
                <a:tc>
                  <a:txBody>
                    <a:bodyPr/>
                    <a:lstStyle/>
                    <a:p>
                      <a:pPr algn="ctr" fontAlgn="b"/>
                      <a:r>
                        <a:rPr lang="el-GR" sz="1100" b="0" i="0" u="none" strike="noStrike">
                          <a:solidFill>
                            <a:srgbClr val="000000"/>
                          </a:solidFill>
                          <a:latin typeface="Calibri"/>
                        </a:rPr>
                        <a:t>0,96</a:t>
                      </a:r>
                    </a:p>
                  </a:txBody>
                  <a:tcPr marL="9525" marR="9525" marT="9525" marB="0" anchor="b"/>
                </a:tc>
                <a:tc>
                  <a:txBody>
                    <a:bodyPr/>
                    <a:lstStyle/>
                    <a:p>
                      <a:pPr algn="ctr" fontAlgn="b"/>
                      <a:r>
                        <a:rPr lang="el-GR" sz="1100" b="0" i="0" u="none" strike="noStrike">
                          <a:solidFill>
                            <a:srgbClr val="000000"/>
                          </a:solidFill>
                          <a:latin typeface="Calibri"/>
                        </a:rPr>
                        <a:t>0,094</a:t>
                      </a:r>
                    </a:p>
                  </a:txBody>
                  <a:tcPr marL="9525" marR="9525" marT="9525" marB="0" anchor="b"/>
                </a:tc>
                <a:tc>
                  <a:txBody>
                    <a:bodyPr/>
                    <a:lstStyle/>
                    <a:p>
                      <a:pPr algn="ctr" fontAlgn="b"/>
                      <a:r>
                        <a:rPr lang="el-GR" sz="1100" b="1" i="0" u="none" strike="noStrike">
                          <a:solidFill>
                            <a:srgbClr val="000000"/>
                          </a:solidFill>
                          <a:latin typeface="Calibri"/>
                        </a:rPr>
                        <a:t>14,01</a:t>
                      </a:r>
                    </a:p>
                  </a:txBody>
                  <a:tcPr marL="9525" marR="9525" marT="9525" marB="0" anchor="b"/>
                </a:tc>
              </a:tr>
              <a:tr h="191558">
                <a:tc>
                  <a:txBody>
                    <a:bodyPr/>
                    <a:lstStyle/>
                    <a:p>
                      <a:pPr algn="ctr" fontAlgn="b"/>
                      <a:r>
                        <a:rPr lang="el-GR" sz="1100" b="1" u="none" strike="noStrike"/>
                        <a:t>9</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163,27</a:t>
                      </a:r>
                    </a:p>
                  </a:txBody>
                  <a:tcPr marL="9525" marR="9525" marT="9525" marB="0" anchor="b"/>
                </a:tc>
                <a:tc>
                  <a:txBody>
                    <a:bodyPr/>
                    <a:lstStyle/>
                    <a:p>
                      <a:pPr algn="ctr" fontAlgn="b"/>
                      <a:r>
                        <a:rPr lang="el-GR" sz="1100" b="0" i="0" u="none" strike="noStrike">
                          <a:solidFill>
                            <a:srgbClr val="000000"/>
                          </a:solidFill>
                          <a:latin typeface="Calibri"/>
                        </a:rPr>
                        <a:t>5,442</a:t>
                      </a:r>
                    </a:p>
                  </a:txBody>
                  <a:tcPr marL="9525" marR="9525" marT="9525" marB="0" anchor="b"/>
                </a:tc>
                <a:tc>
                  <a:txBody>
                    <a:bodyPr/>
                    <a:lstStyle/>
                    <a:p>
                      <a:pPr algn="ctr" fontAlgn="b"/>
                      <a:r>
                        <a:rPr lang="el-GR" sz="1100" b="0" i="0" u="none" strike="noStrike">
                          <a:solidFill>
                            <a:srgbClr val="000000"/>
                          </a:solidFill>
                          <a:latin typeface="Calibri"/>
                        </a:rPr>
                        <a:t>91,55</a:t>
                      </a:r>
                    </a:p>
                  </a:txBody>
                  <a:tcPr marL="9525" marR="9525" marT="9525" marB="0" anchor="b"/>
                </a:tc>
                <a:tc>
                  <a:txBody>
                    <a:bodyPr/>
                    <a:lstStyle/>
                    <a:p>
                      <a:pPr algn="ctr" fontAlgn="b"/>
                      <a:r>
                        <a:rPr lang="el-GR" sz="1100" b="0" i="0" u="none" strike="noStrike">
                          <a:solidFill>
                            <a:srgbClr val="000000"/>
                          </a:solidFill>
                          <a:latin typeface="Calibri"/>
                        </a:rPr>
                        <a:t>12,21</a:t>
                      </a:r>
                    </a:p>
                  </a:txBody>
                  <a:tcPr marL="9525" marR="9525" marT="9525" marB="0" anchor="b"/>
                </a:tc>
                <a:tc>
                  <a:txBody>
                    <a:bodyPr/>
                    <a:lstStyle/>
                    <a:p>
                      <a:pPr algn="ctr" fontAlgn="b"/>
                      <a:r>
                        <a:rPr lang="el-GR" sz="1100" b="0" i="0" u="none" strike="noStrike">
                          <a:solidFill>
                            <a:srgbClr val="000000"/>
                          </a:solidFill>
                          <a:latin typeface="Calibri"/>
                        </a:rPr>
                        <a:t>0,446</a:t>
                      </a:r>
                    </a:p>
                  </a:txBody>
                  <a:tcPr marL="9525" marR="9525" marT="9525" marB="0" anchor="b"/>
                </a:tc>
                <a:tc>
                  <a:txBody>
                    <a:bodyPr/>
                    <a:lstStyle/>
                    <a:p>
                      <a:pPr algn="ctr" fontAlgn="b"/>
                      <a:r>
                        <a:rPr lang="el-GR" sz="1100" b="0" i="0" u="none" strike="noStrike">
                          <a:solidFill>
                            <a:srgbClr val="000000"/>
                          </a:solidFill>
                          <a:latin typeface="Calibri"/>
                        </a:rPr>
                        <a:t>0,819</a:t>
                      </a:r>
                    </a:p>
                  </a:txBody>
                  <a:tcPr marL="9525" marR="9525" marT="9525" marB="0" anchor="b"/>
                </a:tc>
                <a:tc>
                  <a:txBody>
                    <a:bodyPr/>
                    <a:lstStyle/>
                    <a:p>
                      <a:pPr algn="ctr" fontAlgn="b"/>
                      <a:r>
                        <a:rPr lang="el-GR" sz="1100" b="0" i="0" u="none" strike="noStrike">
                          <a:solidFill>
                            <a:srgbClr val="000000"/>
                          </a:solidFill>
                          <a:latin typeface="Calibri"/>
                        </a:rPr>
                        <a:t>28,00</a:t>
                      </a:r>
                    </a:p>
                  </a:txBody>
                  <a:tcPr marL="9525" marR="9525" marT="9525" marB="0" anchor="b"/>
                </a:tc>
                <a:tc>
                  <a:txBody>
                    <a:bodyPr/>
                    <a:lstStyle/>
                    <a:p>
                      <a:pPr algn="ctr" fontAlgn="b"/>
                      <a:r>
                        <a:rPr lang="el-GR" sz="1100" b="0" i="0" u="none" strike="noStrike">
                          <a:solidFill>
                            <a:srgbClr val="000000"/>
                          </a:solidFill>
                          <a:latin typeface="Calibri"/>
                        </a:rPr>
                        <a:t>41,37</a:t>
                      </a:r>
                    </a:p>
                  </a:txBody>
                  <a:tcPr marL="9525" marR="9525" marT="9525" marB="0" anchor="b"/>
                </a:tc>
                <a:tc>
                  <a:txBody>
                    <a:bodyPr/>
                    <a:lstStyle/>
                    <a:p>
                      <a:pPr algn="ctr" fontAlgn="b"/>
                      <a:r>
                        <a:rPr lang="el-GR" sz="1100" b="0" i="0" u="none" strike="noStrike">
                          <a:solidFill>
                            <a:srgbClr val="000000"/>
                          </a:solidFill>
                          <a:latin typeface="Calibri"/>
                        </a:rPr>
                        <a:t>0,97</a:t>
                      </a:r>
                    </a:p>
                  </a:txBody>
                  <a:tcPr marL="9525" marR="9525" marT="9525" marB="0" anchor="b"/>
                </a:tc>
                <a:tc>
                  <a:txBody>
                    <a:bodyPr/>
                    <a:lstStyle/>
                    <a:p>
                      <a:pPr algn="ctr" fontAlgn="b"/>
                      <a:r>
                        <a:rPr lang="el-GR" sz="1100" b="0" i="0" u="none" strike="noStrike">
                          <a:solidFill>
                            <a:srgbClr val="000000"/>
                          </a:solidFill>
                          <a:latin typeface="Calibri"/>
                        </a:rPr>
                        <a:t>0,096</a:t>
                      </a:r>
                    </a:p>
                  </a:txBody>
                  <a:tcPr marL="9525" marR="9525" marT="9525" marB="0" anchor="b"/>
                </a:tc>
                <a:tc>
                  <a:txBody>
                    <a:bodyPr/>
                    <a:lstStyle/>
                    <a:p>
                      <a:pPr algn="ctr" fontAlgn="b"/>
                      <a:r>
                        <a:rPr lang="el-GR" sz="1100" b="1" i="0" u="none" strike="noStrike">
                          <a:solidFill>
                            <a:srgbClr val="000000"/>
                          </a:solidFill>
                          <a:latin typeface="Calibri"/>
                        </a:rPr>
                        <a:t>12,93</a:t>
                      </a:r>
                    </a:p>
                  </a:txBody>
                  <a:tcPr marL="9525" marR="9525" marT="9525" marB="0" anchor="b"/>
                </a:tc>
              </a:tr>
              <a:tr h="191558">
                <a:tc>
                  <a:txBody>
                    <a:bodyPr/>
                    <a:lstStyle/>
                    <a:p>
                      <a:pPr algn="ctr" fontAlgn="b"/>
                      <a:r>
                        <a:rPr lang="el-GR" sz="1100" b="1" u="none" strike="noStrike"/>
                        <a:t>10</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141,23</a:t>
                      </a:r>
                    </a:p>
                  </a:txBody>
                  <a:tcPr marL="9525" marR="9525" marT="9525" marB="0" anchor="b"/>
                </a:tc>
                <a:tc>
                  <a:txBody>
                    <a:bodyPr/>
                    <a:lstStyle/>
                    <a:p>
                      <a:pPr algn="ctr" fontAlgn="b"/>
                      <a:r>
                        <a:rPr lang="el-GR" sz="1100" b="0" i="0" u="none" strike="noStrike">
                          <a:solidFill>
                            <a:srgbClr val="000000"/>
                          </a:solidFill>
                          <a:latin typeface="Calibri"/>
                        </a:rPr>
                        <a:t>4,556</a:t>
                      </a:r>
                    </a:p>
                  </a:txBody>
                  <a:tcPr marL="9525" marR="9525" marT="9525" marB="0" anchor="b"/>
                </a:tc>
                <a:tc>
                  <a:txBody>
                    <a:bodyPr/>
                    <a:lstStyle/>
                    <a:p>
                      <a:pPr algn="ctr" fontAlgn="b"/>
                      <a:r>
                        <a:rPr lang="el-GR" sz="1100" b="0" i="0" u="none" strike="noStrike">
                          <a:solidFill>
                            <a:srgbClr val="000000"/>
                          </a:solidFill>
                          <a:latin typeface="Calibri"/>
                        </a:rPr>
                        <a:t>83,20</a:t>
                      </a:r>
                    </a:p>
                  </a:txBody>
                  <a:tcPr marL="9525" marR="9525" marT="9525" marB="0" anchor="b"/>
                </a:tc>
                <a:tc>
                  <a:txBody>
                    <a:bodyPr/>
                    <a:lstStyle/>
                    <a:p>
                      <a:pPr algn="ctr" fontAlgn="b"/>
                      <a:r>
                        <a:rPr lang="el-GR" sz="1100" b="0" i="0" u="none" strike="noStrike">
                          <a:solidFill>
                            <a:srgbClr val="000000"/>
                          </a:solidFill>
                          <a:latin typeface="Calibri"/>
                        </a:rPr>
                        <a:t>11,09</a:t>
                      </a:r>
                    </a:p>
                  </a:txBody>
                  <a:tcPr marL="9525" marR="9525" marT="9525" marB="0" anchor="b"/>
                </a:tc>
                <a:tc>
                  <a:txBody>
                    <a:bodyPr/>
                    <a:lstStyle/>
                    <a:p>
                      <a:pPr algn="ctr" fontAlgn="b"/>
                      <a:r>
                        <a:rPr lang="el-GR" sz="1100" b="0" i="0" u="none" strike="noStrike">
                          <a:solidFill>
                            <a:srgbClr val="000000"/>
                          </a:solidFill>
                          <a:latin typeface="Calibri"/>
                        </a:rPr>
                        <a:t>0,411</a:t>
                      </a:r>
                    </a:p>
                  </a:txBody>
                  <a:tcPr marL="9525" marR="9525" marT="9525" marB="0" anchor="b"/>
                </a:tc>
                <a:tc>
                  <a:txBody>
                    <a:bodyPr/>
                    <a:lstStyle/>
                    <a:p>
                      <a:pPr algn="ctr" fontAlgn="b"/>
                      <a:r>
                        <a:rPr lang="el-GR" sz="1100" b="0" i="0" u="none" strike="noStrike">
                          <a:solidFill>
                            <a:srgbClr val="000000"/>
                          </a:solidFill>
                          <a:latin typeface="Calibri"/>
                        </a:rPr>
                        <a:t>0,799</a:t>
                      </a:r>
                    </a:p>
                  </a:txBody>
                  <a:tcPr marL="9525" marR="9525" marT="9525" marB="0" anchor="b"/>
                </a:tc>
                <a:tc>
                  <a:txBody>
                    <a:bodyPr/>
                    <a:lstStyle/>
                    <a:p>
                      <a:pPr algn="ctr" fontAlgn="b"/>
                      <a:r>
                        <a:rPr lang="el-GR" sz="1100" b="0" i="0" u="none" strike="noStrike">
                          <a:solidFill>
                            <a:srgbClr val="000000"/>
                          </a:solidFill>
                          <a:latin typeface="Calibri"/>
                        </a:rPr>
                        <a:t>24,00</a:t>
                      </a:r>
                    </a:p>
                  </a:txBody>
                  <a:tcPr marL="9525" marR="9525" marT="9525" marB="0" anchor="b"/>
                </a:tc>
                <a:tc>
                  <a:txBody>
                    <a:bodyPr/>
                    <a:lstStyle/>
                    <a:p>
                      <a:pPr algn="ctr" fontAlgn="b"/>
                      <a:r>
                        <a:rPr lang="el-GR" sz="1100" b="0" i="0" u="none" strike="noStrike">
                          <a:solidFill>
                            <a:srgbClr val="000000"/>
                          </a:solidFill>
                          <a:latin typeface="Calibri"/>
                        </a:rPr>
                        <a:t>36,32</a:t>
                      </a:r>
                    </a:p>
                  </a:txBody>
                  <a:tcPr marL="9525" marR="9525" marT="9525" marB="0" anchor="b"/>
                </a:tc>
                <a:tc>
                  <a:txBody>
                    <a:bodyPr/>
                    <a:lstStyle/>
                    <a:p>
                      <a:pPr algn="ctr" fontAlgn="b"/>
                      <a:r>
                        <a:rPr lang="el-GR" sz="1100" b="0" i="0" u="none" strike="noStrike">
                          <a:solidFill>
                            <a:srgbClr val="000000"/>
                          </a:solidFill>
                          <a:latin typeface="Calibri"/>
                        </a:rPr>
                        <a:t>0,98</a:t>
                      </a:r>
                    </a:p>
                  </a:txBody>
                  <a:tcPr marL="9525" marR="9525" marT="9525" marB="0" anchor="b"/>
                </a:tc>
                <a:tc>
                  <a:txBody>
                    <a:bodyPr/>
                    <a:lstStyle/>
                    <a:p>
                      <a:pPr algn="ctr" fontAlgn="b"/>
                      <a:r>
                        <a:rPr lang="el-GR" sz="1100" b="0" i="0" u="none" strike="noStrike">
                          <a:solidFill>
                            <a:srgbClr val="000000"/>
                          </a:solidFill>
                          <a:latin typeface="Calibri"/>
                        </a:rPr>
                        <a:t>0,095</a:t>
                      </a:r>
                    </a:p>
                  </a:txBody>
                  <a:tcPr marL="9525" marR="9525" marT="9525" marB="0" anchor="b"/>
                </a:tc>
                <a:tc>
                  <a:txBody>
                    <a:bodyPr/>
                    <a:lstStyle/>
                    <a:p>
                      <a:pPr algn="ctr" fontAlgn="b"/>
                      <a:r>
                        <a:rPr lang="el-GR" sz="1100" b="1" i="0" u="none" strike="noStrike">
                          <a:solidFill>
                            <a:srgbClr val="000000"/>
                          </a:solidFill>
                          <a:latin typeface="Calibri"/>
                        </a:rPr>
                        <a:t>11,05</a:t>
                      </a:r>
                    </a:p>
                  </a:txBody>
                  <a:tcPr marL="9525" marR="9525" marT="9525" marB="0" anchor="b"/>
                </a:tc>
              </a:tr>
              <a:tr h="191558">
                <a:tc>
                  <a:txBody>
                    <a:bodyPr/>
                    <a:lstStyle/>
                    <a:p>
                      <a:pPr algn="ctr" fontAlgn="b"/>
                      <a:r>
                        <a:rPr lang="el-GR" sz="1100" b="1" u="none" strike="noStrike"/>
                        <a:t>11</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102,73</a:t>
                      </a:r>
                    </a:p>
                  </a:txBody>
                  <a:tcPr marL="9525" marR="9525" marT="9525" marB="0" anchor="b"/>
                </a:tc>
                <a:tc>
                  <a:txBody>
                    <a:bodyPr/>
                    <a:lstStyle/>
                    <a:p>
                      <a:pPr algn="ctr" fontAlgn="b"/>
                      <a:r>
                        <a:rPr lang="el-GR" sz="1100" b="0" i="0" u="none" strike="noStrike">
                          <a:solidFill>
                            <a:srgbClr val="000000"/>
                          </a:solidFill>
                          <a:latin typeface="Calibri"/>
                        </a:rPr>
                        <a:t>3,424</a:t>
                      </a:r>
                    </a:p>
                  </a:txBody>
                  <a:tcPr marL="9525" marR="9525" marT="9525" marB="0" anchor="b"/>
                </a:tc>
                <a:tc>
                  <a:txBody>
                    <a:bodyPr/>
                    <a:lstStyle/>
                    <a:p>
                      <a:pPr algn="ctr" fontAlgn="b"/>
                      <a:r>
                        <a:rPr lang="el-GR" sz="1100" b="0" i="0" u="none" strike="noStrike">
                          <a:solidFill>
                            <a:srgbClr val="000000"/>
                          </a:solidFill>
                          <a:latin typeface="Calibri"/>
                        </a:rPr>
                        <a:t>75,93</a:t>
                      </a:r>
                    </a:p>
                  </a:txBody>
                  <a:tcPr marL="9525" marR="9525" marT="9525" marB="0" anchor="b"/>
                </a:tc>
                <a:tc>
                  <a:txBody>
                    <a:bodyPr/>
                    <a:lstStyle/>
                    <a:p>
                      <a:pPr algn="ctr" fontAlgn="b"/>
                      <a:r>
                        <a:rPr lang="el-GR" sz="1100" b="0" i="0" u="none" strike="noStrike">
                          <a:solidFill>
                            <a:srgbClr val="000000"/>
                          </a:solidFill>
                          <a:latin typeface="Calibri"/>
                        </a:rPr>
                        <a:t>10,12</a:t>
                      </a:r>
                    </a:p>
                  </a:txBody>
                  <a:tcPr marL="9525" marR="9525" marT="9525" marB="0" anchor="b"/>
                </a:tc>
                <a:tc>
                  <a:txBody>
                    <a:bodyPr/>
                    <a:lstStyle/>
                    <a:p>
                      <a:pPr algn="ctr" fontAlgn="b"/>
                      <a:r>
                        <a:rPr lang="el-GR" sz="1100" b="0" i="0" u="none" strike="noStrike">
                          <a:solidFill>
                            <a:srgbClr val="000000"/>
                          </a:solidFill>
                          <a:latin typeface="Calibri"/>
                        </a:rPr>
                        <a:t>0,338</a:t>
                      </a:r>
                    </a:p>
                  </a:txBody>
                  <a:tcPr marL="9525" marR="9525" marT="9525" marB="0" anchor="b"/>
                </a:tc>
                <a:tc>
                  <a:txBody>
                    <a:bodyPr/>
                    <a:lstStyle/>
                    <a:p>
                      <a:pPr algn="ctr" fontAlgn="b"/>
                      <a:r>
                        <a:rPr lang="el-GR" sz="1100" b="0" i="0" u="none" strike="noStrike">
                          <a:solidFill>
                            <a:srgbClr val="000000"/>
                          </a:solidFill>
                          <a:latin typeface="Calibri"/>
                        </a:rPr>
                        <a:t>0,754</a:t>
                      </a:r>
                    </a:p>
                  </a:txBody>
                  <a:tcPr marL="9525" marR="9525" marT="9525" marB="0" anchor="b"/>
                </a:tc>
                <a:tc>
                  <a:txBody>
                    <a:bodyPr/>
                    <a:lstStyle/>
                    <a:p>
                      <a:pPr algn="ctr" fontAlgn="b"/>
                      <a:r>
                        <a:rPr lang="el-GR" sz="1100" b="0" i="0" u="none" strike="noStrike">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30,15</a:t>
                      </a:r>
                    </a:p>
                  </a:txBody>
                  <a:tcPr marL="9525" marR="9525" marT="9525" marB="0" anchor="b"/>
                </a:tc>
                <a:tc>
                  <a:txBody>
                    <a:bodyPr/>
                    <a:lstStyle/>
                    <a:p>
                      <a:pPr algn="ctr" fontAlgn="b"/>
                      <a:r>
                        <a:rPr lang="el-GR" sz="1100" b="0" i="0" u="none" strike="noStrike">
                          <a:solidFill>
                            <a:srgbClr val="000000"/>
                          </a:solidFill>
                          <a:latin typeface="Calibri"/>
                        </a:rPr>
                        <a:t>0,99</a:t>
                      </a:r>
                    </a:p>
                  </a:txBody>
                  <a:tcPr marL="9525" marR="9525" marT="9525" marB="0" anchor="b"/>
                </a:tc>
                <a:tc>
                  <a:txBody>
                    <a:bodyPr/>
                    <a:lstStyle/>
                    <a:p>
                      <a:pPr algn="ctr" fontAlgn="b"/>
                      <a:r>
                        <a:rPr lang="el-GR" sz="1100" b="0" i="0" u="none" strike="noStrike">
                          <a:solidFill>
                            <a:srgbClr val="000000"/>
                          </a:solidFill>
                          <a:latin typeface="Calibri"/>
                        </a:rPr>
                        <a:t>0,091</a:t>
                      </a:r>
                    </a:p>
                  </a:txBody>
                  <a:tcPr marL="9525" marR="9525" marT="9525" marB="0" anchor="b"/>
                </a:tc>
                <a:tc>
                  <a:txBody>
                    <a:bodyPr/>
                    <a:lstStyle/>
                    <a:p>
                      <a:pPr algn="ctr" fontAlgn="b"/>
                      <a:r>
                        <a:rPr lang="el-GR" sz="1100" b="1" i="0" u="none" strike="noStrike">
                          <a:solidFill>
                            <a:srgbClr val="000000"/>
                          </a:solidFill>
                          <a:latin typeface="Calibri"/>
                        </a:rPr>
                        <a:t>7,69</a:t>
                      </a:r>
                    </a:p>
                  </a:txBody>
                  <a:tcPr marL="9525" marR="9525" marT="9525" marB="0" anchor="b"/>
                </a:tc>
              </a:tr>
              <a:tr h="191558">
                <a:tc>
                  <a:txBody>
                    <a:bodyPr/>
                    <a:lstStyle/>
                    <a:p>
                      <a:pPr algn="ctr" fontAlgn="b"/>
                      <a:r>
                        <a:rPr lang="el-GR" sz="1100" b="1" u="none" strike="noStrike"/>
                        <a:t>12</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85,08</a:t>
                      </a:r>
                    </a:p>
                  </a:txBody>
                  <a:tcPr marL="9525" marR="9525" marT="9525" marB="0" anchor="b"/>
                </a:tc>
                <a:tc>
                  <a:txBody>
                    <a:bodyPr/>
                    <a:lstStyle/>
                    <a:p>
                      <a:pPr algn="ctr" fontAlgn="b"/>
                      <a:r>
                        <a:rPr lang="el-GR" sz="1100" b="0" i="0" u="none" strike="noStrike">
                          <a:solidFill>
                            <a:srgbClr val="000000"/>
                          </a:solidFill>
                          <a:latin typeface="Calibri"/>
                        </a:rPr>
                        <a:t>2,745</a:t>
                      </a:r>
                    </a:p>
                  </a:txBody>
                  <a:tcPr marL="9525" marR="9525" marT="9525" marB="0" anchor="b"/>
                </a:tc>
                <a:tc>
                  <a:txBody>
                    <a:bodyPr/>
                    <a:lstStyle/>
                    <a:p>
                      <a:pPr algn="ctr" fontAlgn="b"/>
                      <a:r>
                        <a:rPr lang="el-GR" sz="1100" b="0" i="0" u="none" strike="noStrike">
                          <a:solidFill>
                            <a:srgbClr val="000000"/>
                          </a:solidFill>
                          <a:latin typeface="Calibri"/>
                        </a:rPr>
                        <a:t>72,42</a:t>
                      </a:r>
                    </a:p>
                  </a:txBody>
                  <a:tcPr marL="9525" marR="9525" marT="9525" marB="0" anchor="b"/>
                </a:tc>
                <a:tc>
                  <a:txBody>
                    <a:bodyPr/>
                    <a:lstStyle/>
                    <a:p>
                      <a:pPr algn="ctr" fontAlgn="b"/>
                      <a:r>
                        <a:rPr lang="el-GR" sz="1100" b="0" i="0" u="none" strike="noStrike">
                          <a:solidFill>
                            <a:srgbClr val="000000"/>
                          </a:solidFill>
                          <a:latin typeface="Calibri"/>
                        </a:rPr>
                        <a:t>9,66</a:t>
                      </a:r>
                    </a:p>
                  </a:txBody>
                  <a:tcPr marL="9525" marR="9525" marT="9525" marB="0" anchor="b"/>
                </a:tc>
                <a:tc>
                  <a:txBody>
                    <a:bodyPr/>
                    <a:lstStyle/>
                    <a:p>
                      <a:pPr algn="ctr" fontAlgn="b"/>
                      <a:r>
                        <a:rPr lang="el-GR" sz="1100" b="0" i="0" u="none" strike="noStrike">
                          <a:solidFill>
                            <a:srgbClr val="000000"/>
                          </a:solidFill>
                          <a:latin typeface="Calibri"/>
                        </a:rPr>
                        <a:t>0,284</a:t>
                      </a:r>
                    </a:p>
                  </a:txBody>
                  <a:tcPr marL="9525" marR="9525" marT="9525" marB="0" anchor="b"/>
                </a:tc>
                <a:tc>
                  <a:txBody>
                    <a:bodyPr/>
                    <a:lstStyle/>
                    <a:p>
                      <a:pPr algn="ctr" fontAlgn="b"/>
                      <a:r>
                        <a:rPr lang="el-GR" sz="1100" b="0" i="0" u="none" strike="noStrike">
                          <a:solidFill>
                            <a:srgbClr val="000000"/>
                          </a:solidFill>
                          <a:latin typeface="Calibri"/>
                        </a:rPr>
                        <a:t>0,717</a:t>
                      </a:r>
                    </a:p>
                  </a:txBody>
                  <a:tcPr marL="9525" marR="9525" marT="9525"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18,53</a:t>
                      </a:r>
                    </a:p>
                  </a:txBody>
                  <a:tcPr marL="9525" marR="9525" marT="9525" marB="0" anchor="b"/>
                </a:tc>
                <a:tc>
                  <a:txBody>
                    <a:bodyPr/>
                    <a:lstStyle/>
                    <a:p>
                      <a:pPr algn="ctr" fontAlgn="b"/>
                      <a:r>
                        <a:rPr lang="el-GR" sz="1100" b="0" i="0" u="none" strike="noStrike">
                          <a:solidFill>
                            <a:srgbClr val="000000"/>
                          </a:solidFill>
                          <a:latin typeface="Calibri"/>
                        </a:rPr>
                        <a:t>1,02</a:t>
                      </a:r>
                    </a:p>
                  </a:txBody>
                  <a:tcPr marL="9525" marR="9525" marT="9525" marB="0" anchor="b"/>
                </a:tc>
                <a:tc>
                  <a:txBody>
                    <a:bodyPr/>
                    <a:lstStyle/>
                    <a:p>
                      <a:pPr algn="ctr" fontAlgn="b"/>
                      <a:r>
                        <a:rPr lang="el-GR" sz="1100" b="0" i="0" u="none" strike="noStrike">
                          <a:solidFill>
                            <a:srgbClr val="000000"/>
                          </a:solidFill>
                          <a:latin typeface="Calibri"/>
                        </a:rPr>
                        <a:t>0,088</a:t>
                      </a:r>
                    </a:p>
                  </a:txBody>
                  <a:tcPr marL="9525" marR="9525" marT="9525" marB="0" anchor="b"/>
                </a:tc>
                <a:tc>
                  <a:txBody>
                    <a:bodyPr/>
                    <a:lstStyle/>
                    <a:p>
                      <a:pPr algn="ctr" fontAlgn="b"/>
                      <a:r>
                        <a:rPr lang="el-GR" sz="1100" b="1" i="0" u="none" strike="noStrike">
                          <a:solidFill>
                            <a:srgbClr val="000000"/>
                          </a:solidFill>
                          <a:latin typeface="Calibri"/>
                        </a:rPr>
                        <a:t>6,20</a:t>
                      </a:r>
                    </a:p>
                  </a:txBody>
                  <a:tcPr marL="9525" marR="9525" marT="9525" marB="0" anchor="b"/>
                </a:tc>
              </a:tr>
              <a:tr h="105833">
                <a:tc>
                  <a:txBody>
                    <a:bodyPr/>
                    <a:lstStyle/>
                    <a:p>
                      <a:pPr algn="ctr" fontAlgn="b"/>
                      <a:endParaRPr lang="el-GR" sz="1100" b="1" i="0" u="none" strike="noStrike">
                        <a:solidFill>
                          <a:srgbClr val="000000"/>
                        </a:solidFill>
                        <a:latin typeface="Calibri"/>
                      </a:endParaRPr>
                    </a:p>
                  </a:txBody>
                  <a:tcPr marL="5292" marR="5292" marT="5292" marB="0" anchor="b"/>
                </a:tc>
                <a:tc>
                  <a:txBody>
                    <a:bodyPr/>
                    <a:lstStyle/>
                    <a:p>
                      <a:pPr algn="ctr" fontAlgn="b"/>
                      <a:endParaRPr lang="el-GR" sz="1100" b="1"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r>
                        <a:rPr lang="el-GR" sz="1100" b="1" i="0" u="none" strike="noStrike" dirty="0">
                          <a:solidFill>
                            <a:srgbClr val="000000"/>
                          </a:solidFill>
                          <a:latin typeface="Calibri"/>
                        </a:rPr>
                        <a:t>133,28</a:t>
                      </a:r>
                    </a:p>
                  </a:txBody>
                  <a:tcPr marL="9525" marR="9525" marT="9525" marB="0" anchor="b"/>
                </a:tc>
              </a:tr>
            </a:tbl>
          </a:graphicData>
        </a:graphic>
      </p:graphicFrame>
      <p:sp>
        <p:nvSpPr>
          <p:cNvPr id="6" name="5 - TextBox"/>
          <p:cNvSpPr txBox="1"/>
          <p:nvPr/>
        </p:nvSpPr>
        <p:spPr>
          <a:xfrm>
            <a:off x="-32" y="335141"/>
            <a:ext cx="9144032" cy="307777"/>
          </a:xfrm>
          <a:prstGeom prst="rect">
            <a:avLst/>
          </a:prstGeom>
          <a:noFill/>
        </p:spPr>
        <p:txBody>
          <a:bodyPr wrap="square" rtlCol="0">
            <a:spAutoFit/>
          </a:bodyPr>
          <a:lstStyle/>
          <a:p>
            <a:r>
              <a:rPr lang="el-GR" sz="1400" dirty="0" smtClean="0"/>
              <a:t>Ετήσια παραγόμενη ηλεκτρική ενέργεια υπό σταθερή ετήσια κλίση 34</a:t>
            </a:r>
            <a:r>
              <a:rPr lang="el-GR" sz="1400" baseline="30000" dirty="0" smtClean="0"/>
              <a:t>ο</a:t>
            </a:r>
            <a:r>
              <a:rPr lang="el-GR" sz="1400" dirty="0" smtClean="0"/>
              <a:t> </a:t>
            </a:r>
            <a:endParaRPr lang="el-GR" sz="1400" dirty="0"/>
          </a:p>
        </p:txBody>
      </p:sp>
      <p:graphicFrame>
        <p:nvGraphicFramePr>
          <p:cNvPr id="7" name="6 - Πίνακας"/>
          <p:cNvGraphicFramePr>
            <a:graphicFrameLocks noGrp="1"/>
          </p:cNvGraphicFramePr>
          <p:nvPr/>
        </p:nvGraphicFramePr>
        <p:xfrm>
          <a:off x="142838" y="3937133"/>
          <a:ext cx="7715310" cy="2853686"/>
        </p:xfrm>
        <a:graphic>
          <a:graphicData uri="http://schemas.openxmlformats.org/drawingml/2006/table">
            <a:tbl>
              <a:tblPr>
                <a:tableStyleId>{284E427A-3D55-4303-BF80-6455036E1DE7}</a:tableStyleId>
              </a:tblPr>
              <a:tblGrid>
                <a:gridCol w="184612"/>
                <a:gridCol w="1029840"/>
                <a:gridCol w="1000132"/>
                <a:gridCol w="500066"/>
                <a:gridCol w="500066"/>
                <a:gridCol w="500066"/>
                <a:gridCol w="571504"/>
                <a:gridCol w="571504"/>
                <a:gridCol w="642942"/>
                <a:gridCol w="642942"/>
                <a:gridCol w="714380"/>
                <a:gridCol w="857256"/>
              </a:tblGrid>
              <a:tr h="377825">
                <a:tc>
                  <a:txBody>
                    <a:bodyPr/>
                    <a:lstStyle/>
                    <a:p>
                      <a:pPr algn="ctr" fontAlgn="b"/>
                      <a:r>
                        <a:rPr lang="el-GR" sz="1100" b="1" u="none" strike="noStrike" dirty="0">
                          <a:latin typeface="+mn-lt"/>
                        </a:rPr>
                        <a:t>0</a:t>
                      </a:r>
                      <a:endParaRPr lang="el-GR" sz="1100" b="1" i="0" u="none" strike="noStrike" dirty="0">
                        <a:solidFill>
                          <a:srgbClr val="000000"/>
                        </a:solidFill>
                        <a:latin typeface="+mn-lt"/>
                      </a:endParaRPr>
                    </a:p>
                  </a:txBody>
                  <a:tcPr marL="5292" marR="5292" marT="5292" marB="0" anchor="b"/>
                </a:tc>
                <a:tc>
                  <a:txBody>
                    <a:bodyPr/>
                    <a:lstStyle/>
                    <a:p>
                      <a:pPr algn="ctr" fontAlgn="b"/>
                      <a:r>
                        <a:rPr lang="el-GR" sz="1100" b="1" u="none" strike="noStrike" dirty="0">
                          <a:latin typeface="+mn-lt"/>
                        </a:rPr>
                        <a:t>μηνιαίο </a:t>
                      </a:r>
                      <a:r>
                        <a:rPr lang="el-GR" sz="1100" b="1" u="none" strike="noStrike" dirty="0" err="1" smtClean="0">
                          <a:latin typeface="+mn-lt"/>
                        </a:rPr>
                        <a:t>ΗΗκ</a:t>
                      </a:r>
                      <a:r>
                        <a:rPr lang="el-GR" sz="1100" b="1" u="none" strike="noStrike" dirty="0" smtClean="0">
                          <a:latin typeface="+mn-lt"/>
                        </a:rPr>
                        <a:t>, </a:t>
                      </a:r>
                      <a:r>
                        <a:rPr lang="en-GB" sz="1100" b="1" u="none" strike="noStrike" dirty="0">
                          <a:latin typeface="+mn-lt"/>
                        </a:rPr>
                        <a:t>kWh/m2</a:t>
                      </a:r>
                      <a:endParaRPr lang="en-GB" sz="1100" b="1" i="0" u="none" strike="noStrike" dirty="0">
                        <a:solidFill>
                          <a:srgbClr val="000000"/>
                        </a:solidFill>
                        <a:latin typeface="+mn-lt"/>
                      </a:endParaRPr>
                    </a:p>
                  </a:txBody>
                  <a:tcPr marL="5292" marR="5292" marT="5292" marB="0" anchor="b"/>
                </a:tc>
                <a:tc>
                  <a:txBody>
                    <a:bodyPr/>
                    <a:lstStyle/>
                    <a:p>
                      <a:pPr algn="ctr" fontAlgn="b"/>
                      <a:r>
                        <a:rPr lang="el-GR" sz="1100" b="1" u="none" strike="noStrike" dirty="0">
                          <a:latin typeface="+mn-lt"/>
                        </a:rPr>
                        <a:t>ημερήσιο </a:t>
                      </a:r>
                      <a:r>
                        <a:rPr lang="el-GR" sz="1100" b="1" u="none" strike="noStrike" dirty="0" err="1" smtClean="0">
                          <a:latin typeface="+mn-lt"/>
                        </a:rPr>
                        <a:t>ΗΗκ</a:t>
                      </a:r>
                      <a:r>
                        <a:rPr lang="el-GR" sz="1100" b="1" u="none" strike="noStrike" dirty="0" smtClean="0">
                          <a:latin typeface="+mn-lt"/>
                        </a:rPr>
                        <a:t>, </a:t>
                      </a:r>
                    </a:p>
                    <a:p>
                      <a:pPr algn="ctr" fontAlgn="b"/>
                      <a:r>
                        <a:rPr lang="en-GB" sz="1100" b="1" u="none" strike="noStrike" dirty="0" smtClean="0">
                          <a:latin typeface="+mn-lt"/>
                        </a:rPr>
                        <a:t>kWh/m2</a:t>
                      </a:r>
                      <a:endParaRPr lang="en-GB" sz="1100" b="1" i="0" u="none" strike="noStrike" dirty="0">
                        <a:solidFill>
                          <a:srgbClr val="000000"/>
                        </a:solidFill>
                        <a:latin typeface="+mn-lt"/>
                      </a:endParaRPr>
                    </a:p>
                  </a:txBody>
                  <a:tcPr marL="5292" marR="5292" marT="5292" marB="0" anchor="b"/>
                </a:tc>
                <a:tc>
                  <a:txBody>
                    <a:bodyPr/>
                    <a:lstStyle/>
                    <a:p>
                      <a:pPr algn="ctr" fontAlgn="b"/>
                      <a:r>
                        <a:rPr lang="el-GR" sz="1100" b="1" u="none" strike="noStrike">
                          <a:latin typeface="+mn-lt"/>
                        </a:rPr>
                        <a:t>ωΔ</a:t>
                      </a:r>
                      <a:endParaRPr lang="el-GR" sz="1100" b="1" i="0" u="none" strike="noStrike">
                        <a:solidFill>
                          <a:srgbClr val="000000"/>
                        </a:solidFill>
                        <a:latin typeface="+mn-lt"/>
                      </a:endParaRPr>
                    </a:p>
                  </a:txBody>
                  <a:tcPr marL="5292" marR="5292" marT="5292" marB="0" anchor="b"/>
                </a:tc>
                <a:tc>
                  <a:txBody>
                    <a:bodyPr/>
                    <a:lstStyle/>
                    <a:p>
                      <a:pPr algn="ctr" fontAlgn="b"/>
                      <a:r>
                        <a:rPr lang="el-GR" sz="1100" b="1" u="none" strike="noStrike">
                          <a:latin typeface="+mn-lt"/>
                        </a:rPr>
                        <a:t>Τ, </a:t>
                      </a:r>
                      <a:r>
                        <a:rPr lang="en-GB" sz="1100" b="1" u="none" strike="noStrike">
                          <a:latin typeface="+mn-lt"/>
                        </a:rPr>
                        <a:t>h</a:t>
                      </a:r>
                      <a:endParaRPr lang="en-GB" sz="1100" b="1" i="0" u="none" strike="noStrike">
                        <a:solidFill>
                          <a:srgbClr val="000000"/>
                        </a:solidFill>
                        <a:latin typeface="+mn-lt"/>
                      </a:endParaRPr>
                    </a:p>
                  </a:txBody>
                  <a:tcPr marL="5292" marR="5292" marT="5292" marB="0" anchor="b"/>
                </a:tc>
                <a:tc>
                  <a:txBody>
                    <a:bodyPr/>
                    <a:lstStyle/>
                    <a:p>
                      <a:pPr algn="ctr" fontAlgn="b"/>
                      <a:r>
                        <a:rPr lang="en-GB" sz="1100" b="1" u="none" strike="noStrike">
                          <a:latin typeface="+mn-lt"/>
                        </a:rPr>
                        <a:t>I, kW/m2</a:t>
                      </a:r>
                      <a:endParaRPr lang="en-GB" sz="1100" b="1" i="0" u="none" strike="noStrike">
                        <a:solidFill>
                          <a:srgbClr val="000000"/>
                        </a:solidFill>
                        <a:latin typeface="+mn-lt"/>
                      </a:endParaRPr>
                    </a:p>
                  </a:txBody>
                  <a:tcPr marL="5292" marR="5292" marT="5292" marB="0" anchor="b"/>
                </a:tc>
                <a:tc>
                  <a:txBody>
                    <a:bodyPr/>
                    <a:lstStyle/>
                    <a:p>
                      <a:pPr algn="ctr" fontAlgn="b"/>
                      <a:r>
                        <a:rPr lang="en-GB" sz="1100" b="1" u="none" strike="noStrike">
                          <a:latin typeface="+mn-lt"/>
                        </a:rPr>
                        <a:t>nI</a:t>
                      </a:r>
                      <a:endParaRPr lang="en-GB" sz="1100" b="1" i="0" u="none" strike="noStrike">
                        <a:solidFill>
                          <a:srgbClr val="000000"/>
                        </a:solidFill>
                        <a:latin typeface="+mn-lt"/>
                      </a:endParaRPr>
                    </a:p>
                  </a:txBody>
                  <a:tcPr marL="5292" marR="5292" marT="5292" marB="0" anchor="b"/>
                </a:tc>
                <a:tc>
                  <a:txBody>
                    <a:bodyPr/>
                    <a:lstStyle/>
                    <a:p>
                      <a:pPr algn="ctr" fontAlgn="b"/>
                      <a:r>
                        <a:rPr lang="en-GB" sz="1100" b="1" u="none" strike="noStrike">
                          <a:latin typeface="+mn-lt"/>
                        </a:rPr>
                        <a:t>T</a:t>
                      </a:r>
                      <a:r>
                        <a:rPr lang="el-GR" sz="1100" b="1" u="none" strike="noStrike">
                          <a:latin typeface="+mn-lt"/>
                        </a:rPr>
                        <a:t>α, </a:t>
                      </a:r>
                      <a:r>
                        <a:rPr lang="en-GB" sz="1100" b="1" u="none" strike="noStrike">
                          <a:latin typeface="+mn-lt"/>
                        </a:rPr>
                        <a:t>oC</a:t>
                      </a:r>
                      <a:endParaRPr lang="en-GB" sz="1100" b="1" i="0" u="none" strike="noStrike">
                        <a:solidFill>
                          <a:srgbClr val="000000"/>
                        </a:solidFill>
                        <a:latin typeface="+mn-lt"/>
                      </a:endParaRPr>
                    </a:p>
                  </a:txBody>
                  <a:tcPr marL="5292" marR="5292" marT="5292" marB="0" anchor="b"/>
                </a:tc>
                <a:tc>
                  <a:txBody>
                    <a:bodyPr/>
                    <a:lstStyle/>
                    <a:p>
                      <a:pPr algn="ctr" fontAlgn="b"/>
                      <a:r>
                        <a:rPr lang="en-GB" sz="1100" b="1" u="none" strike="noStrike">
                          <a:latin typeface="+mn-lt"/>
                        </a:rPr>
                        <a:t>Tpv, oC</a:t>
                      </a:r>
                      <a:endParaRPr lang="en-GB" sz="1100" b="1" i="0" u="none" strike="noStrike">
                        <a:solidFill>
                          <a:srgbClr val="000000"/>
                        </a:solidFill>
                        <a:latin typeface="+mn-lt"/>
                      </a:endParaRPr>
                    </a:p>
                  </a:txBody>
                  <a:tcPr marL="5292" marR="5292" marT="5292" marB="0" anchor="b"/>
                </a:tc>
                <a:tc>
                  <a:txBody>
                    <a:bodyPr/>
                    <a:lstStyle/>
                    <a:p>
                      <a:pPr algn="ctr" fontAlgn="b"/>
                      <a:r>
                        <a:rPr lang="en-GB" sz="1100" b="1" u="none" strike="noStrike">
                          <a:latin typeface="+mn-lt"/>
                        </a:rPr>
                        <a:t>nT</a:t>
                      </a:r>
                      <a:endParaRPr lang="en-GB" sz="1100" b="1" i="0" u="none" strike="noStrike">
                        <a:solidFill>
                          <a:srgbClr val="000000"/>
                        </a:solidFill>
                        <a:latin typeface="+mn-lt"/>
                      </a:endParaRPr>
                    </a:p>
                  </a:txBody>
                  <a:tcPr marL="5292" marR="5292" marT="5292" marB="0" anchor="b"/>
                </a:tc>
                <a:tc>
                  <a:txBody>
                    <a:bodyPr/>
                    <a:lstStyle/>
                    <a:p>
                      <a:pPr algn="ctr" fontAlgn="b"/>
                      <a:r>
                        <a:rPr lang="en-GB" sz="1100" b="1" u="none" strike="noStrike">
                          <a:latin typeface="+mn-lt"/>
                        </a:rPr>
                        <a:t>n</a:t>
                      </a:r>
                      <a:endParaRPr lang="en-GB" sz="1100" b="1" i="0" u="none" strike="noStrike">
                        <a:solidFill>
                          <a:srgbClr val="000000"/>
                        </a:solidFill>
                        <a:latin typeface="+mn-lt"/>
                      </a:endParaRPr>
                    </a:p>
                  </a:txBody>
                  <a:tcPr marL="5292" marR="5292" marT="5292" marB="0" anchor="b"/>
                </a:tc>
                <a:tc>
                  <a:txBody>
                    <a:bodyPr/>
                    <a:lstStyle/>
                    <a:p>
                      <a:pPr algn="ctr" fontAlgn="b"/>
                      <a:r>
                        <a:rPr lang="en-GB" sz="1100" b="1" u="none" strike="noStrike">
                          <a:latin typeface="+mn-lt"/>
                        </a:rPr>
                        <a:t>Ee, MWh</a:t>
                      </a:r>
                      <a:endParaRPr lang="en-GB" sz="1100" b="1" i="0" u="none" strike="noStrike">
                        <a:solidFill>
                          <a:srgbClr val="000000"/>
                        </a:solidFill>
                        <a:latin typeface="+mn-lt"/>
                      </a:endParaRPr>
                    </a:p>
                  </a:txBody>
                  <a:tcPr marL="5292" marR="5292" marT="5292" marB="0" anchor="b"/>
                </a:tc>
              </a:tr>
              <a:tr h="191558">
                <a:tc>
                  <a:txBody>
                    <a:bodyPr/>
                    <a:lstStyle/>
                    <a:p>
                      <a:pPr algn="ctr" fontAlgn="b"/>
                      <a:r>
                        <a:rPr lang="el-GR" sz="1100" b="1" u="none" strike="noStrike">
                          <a:latin typeface="+mn-lt"/>
                        </a:rPr>
                        <a:t>1</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83,94</a:t>
                      </a:r>
                    </a:p>
                  </a:txBody>
                  <a:tcPr marL="9525" marR="9525" marT="9525" marB="0" anchor="b"/>
                </a:tc>
                <a:tc>
                  <a:txBody>
                    <a:bodyPr/>
                    <a:lstStyle/>
                    <a:p>
                      <a:pPr algn="ctr" fontAlgn="b"/>
                      <a:r>
                        <a:rPr lang="el-GR" sz="1100" b="0" i="0" u="none" strike="noStrike">
                          <a:solidFill>
                            <a:srgbClr val="000000"/>
                          </a:solidFill>
                          <a:latin typeface="Calibri"/>
                        </a:rPr>
                        <a:t>2,708</a:t>
                      </a:r>
                    </a:p>
                  </a:txBody>
                  <a:tcPr marL="9525" marR="9525" marT="9525" marB="0" anchor="b"/>
                </a:tc>
                <a:tc>
                  <a:txBody>
                    <a:bodyPr/>
                    <a:lstStyle/>
                    <a:p>
                      <a:pPr algn="ctr" fontAlgn="b"/>
                      <a:r>
                        <a:rPr lang="el-GR" sz="1100" b="0" i="0" u="none" strike="noStrike">
                          <a:solidFill>
                            <a:srgbClr val="000000"/>
                          </a:solidFill>
                          <a:latin typeface="Calibri"/>
                        </a:rPr>
                        <a:t>74,18</a:t>
                      </a:r>
                    </a:p>
                  </a:txBody>
                  <a:tcPr marL="9525" marR="9525" marT="9525" marB="0" anchor="b"/>
                </a:tc>
                <a:tc>
                  <a:txBody>
                    <a:bodyPr/>
                    <a:lstStyle/>
                    <a:p>
                      <a:pPr algn="ctr" fontAlgn="b"/>
                      <a:r>
                        <a:rPr lang="el-GR" sz="1100" b="0" i="0" u="none" strike="noStrike">
                          <a:solidFill>
                            <a:srgbClr val="000000"/>
                          </a:solidFill>
                          <a:latin typeface="Calibri"/>
                        </a:rPr>
                        <a:t>9,89</a:t>
                      </a:r>
                    </a:p>
                  </a:txBody>
                  <a:tcPr marL="9525" marR="9525" marT="9525" marB="0" anchor="b"/>
                </a:tc>
                <a:tc>
                  <a:txBody>
                    <a:bodyPr/>
                    <a:lstStyle/>
                    <a:p>
                      <a:pPr algn="ctr" fontAlgn="b"/>
                      <a:r>
                        <a:rPr lang="el-GR" sz="1100" b="0" i="0" u="none" strike="noStrike">
                          <a:solidFill>
                            <a:srgbClr val="000000"/>
                          </a:solidFill>
                          <a:latin typeface="Calibri"/>
                        </a:rPr>
                        <a:t>0,274</a:t>
                      </a:r>
                    </a:p>
                  </a:txBody>
                  <a:tcPr marL="9525" marR="9525" marT="9525" marB="0" anchor="b"/>
                </a:tc>
                <a:tc>
                  <a:txBody>
                    <a:bodyPr/>
                    <a:lstStyle/>
                    <a:p>
                      <a:pPr algn="ctr" fontAlgn="b"/>
                      <a:r>
                        <a:rPr lang="el-GR" sz="1100" b="0" i="0" u="none" strike="noStrike">
                          <a:solidFill>
                            <a:srgbClr val="000000"/>
                          </a:solidFill>
                          <a:latin typeface="Calibri"/>
                        </a:rPr>
                        <a:t>0,709</a:t>
                      </a:r>
                    </a:p>
                  </a:txBody>
                  <a:tcPr marL="9525" marR="9525" marT="9525" marB="0" anchor="b"/>
                </a:tc>
                <a:tc>
                  <a:txBody>
                    <a:bodyPr/>
                    <a:lstStyle/>
                    <a:p>
                      <a:pPr algn="ctr" fontAlgn="b"/>
                      <a:r>
                        <a:rPr lang="el-GR" sz="1100" b="0" i="0" u="none" strike="noStrike">
                          <a:solidFill>
                            <a:srgbClr val="000000"/>
                          </a:solidFill>
                          <a:latin typeface="Calibri"/>
                        </a:rPr>
                        <a:t>7,50</a:t>
                      </a:r>
                    </a:p>
                  </a:txBody>
                  <a:tcPr marL="9525" marR="9525" marT="9525" marB="0" anchor="b"/>
                </a:tc>
                <a:tc>
                  <a:txBody>
                    <a:bodyPr/>
                    <a:lstStyle/>
                    <a:p>
                      <a:pPr algn="ctr" fontAlgn="b"/>
                      <a:r>
                        <a:rPr lang="el-GR" sz="1100" b="0" i="0" u="none" strike="noStrike">
                          <a:solidFill>
                            <a:srgbClr val="000000"/>
                          </a:solidFill>
                          <a:latin typeface="Calibri"/>
                        </a:rPr>
                        <a:t>15,71</a:t>
                      </a:r>
                    </a:p>
                  </a:txBody>
                  <a:tcPr marL="9525" marR="9525" marT="9525" marB="0" anchor="b"/>
                </a:tc>
                <a:tc>
                  <a:txBody>
                    <a:bodyPr/>
                    <a:lstStyle/>
                    <a:p>
                      <a:pPr algn="ctr" fontAlgn="b"/>
                      <a:r>
                        <a:rPr lang="el-GR" sz="1100" b="0" i="0" u="none" strike="noStrike">
                          <a:solidFill>
                            <a:srgbClr val="000000"/>
                          </a:solidFill>
                          <a:latin typeface="Calibri"/>
                        </a:rPr>
                        <a:t>1,02</a:t>
                      </a:r>
                    </a:p>
                  </a:txBody>
                  <a:tcPr marL="9525" marR="9525" marT="9525" marB="0" anchor="b"/>
                </a:tc>
                <a:tc>
                  <a:txBody>
                    <a:bodyPr/>
                    <a:lstStyle/>
                    <a:p>
                      <a:pPr algn="ctr" fontAlgn="b"/>
                      <a:r>
                        <a:rPr lang="el-GR" sz="1100" b="0" i="0" u="none" strike="noStrike">
                          <a:solidFill>
                            <a:srgbClr val="000000"/>
                          </a:solidFill>
                          <a:latin typeface="Calibri"/>
                        </a:rPr>
                        <a:t>0,088</a:t>
                      </a:r>
                    </a:p>
                  </a:txBody>
                  <a:tcPr marL="9525" marR="9525" marT="9525" marB="0" anchor="b"/>
                </a:tc>
                <a:tc>
                  <a:txBody>
                    <a:bodyPr/>
                    <a:lstStyle/>
                    <a:p>
                      <a:pPr algn="ctr" fontAlgn="b"/>
                      <a:r>
                        <a:rPr lang="el-GR" sz="1100" b="0" i="0" u="none" strike="noStrike">
                          <a:solidFill>
                            <a:srgbClr val="000000"/>
                          </a:solidFill>
                          <a:latin typeface="Calibri"/>
                        </a:rPr>
                        <a:t>6,08</a:t>
                      </a:r>
                    </a:p>
                  </a:txBody>
                  <a:tcPr marL="9525" marR="9525" marT="9525" marB="0" anchor="b"/>
                </a:tc>
              </a:tr>
              <a:tr h="191558">
                <a:tc>
                  <a:txBody>
                    <a:bodyPr/>
                    <a:lstStyle/>
                    <a:p>
                      <a:pPr algn="ctr" fontAlgn="b"/>
                      <a:r>
                        <a:rPr lang="el-GR" sz="1100" b="1" u="none" strike="noStrike">
                          <a:latin typeface="+mn-lt"/>
                        </a:rPr>
                        <a:t>2</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111,62</a:t>
                      </a:r>
                    </a:p>
                  </a:txBody>
                  <a:tcPr marL="9525" marR="9525" marT="9525" marB="0" anchor="b"/>
                </a:tc>
                <a:tc>
                  <a:txBody>
                    <a:bodyPr/>
                    <a:lstStyle/>
                    <a:p>
                      <a:pPr algn="ctr" fontAlgn="b"/>
                      <a:r>
                        <a:rPr lang="el-GR" sz="1100" b="0" i="0" u="none" strike="noStrike">
                          <a:solidFill>
                            <a:srgbClr val="000000"/>
                          </a:solidFill>
                          <a:latin typeface="Calibri"/>
                        </a:rPr>
                        <a:t>3,986</a:t>
                      </a:r>
                    </a:p>
                  </a:txBody>
                  <a:tcPr marL="9525" marR="9525" marT="9525" marB="0" anchor="b"/>
                </a:tc>
                <a:tc>
                  <a:txBody>
                    <a:bodyPr/>
                    <a:lstStyle/>
                    <a:p>
                      <a:pPr algn="ctr" fontAlgn="b"/>
                      <a:r>
                        <a:rPr lang="el-GR" sz="1100" b="0" i="0" u="none" strike="noStrike">
                          <a:solidFill>
                            <a:srgbClr val="000000"/>
                          </a:solidFill>
                          <a:latin typeface="Calibri"/>
                        </a:rPr>
                        <a:t>80,23</a:t>
                      </a:r>
                    </a:p>
                  </a:txBody>
                  <a:tcPr marL="9525" marR="9525" marT="9525" marB="0" anchor="b"/>
                </a:tc>
                <a:tc>
                  <a:txBody>
                    <a:bodyPr/>
                    <a:lstStyle/>
                    <a:p>
                      <a:pPr algn="ctr" fontAlgn="b"/>
                      <a:r>
                        <a:rPr lang="el-GR" sz="1100" b="0" i="0" u="none" strike="noStrike">
                          <a:solidFill>
                            <a:srgbClr val="000000"/>
                          </a:solidFill>
                          <a:latin typeface="Calibri"/>
                        </a:rPr>
                        <a:t>10,70</a:t>
                      </a:r>
                    </a:p>
                  </a:txBody>
                  <a:tcPr marL="9525" marR="9525" marT="9525" marB="0" anchor="b"/>
                </a:tc>
                <a:tc>
                  <a:txBody>
                    <a:bodyPr/>
                    <a:lstStyle/>
                    <a:p>
                      <a:pPr algn="ctr" fontAlgn="b"/>
                      <a:r>
                        <a:rPr lang="el-GR" sz="1100" b="0" i="0" u="none" strike="noStrike">
                          <a:solidFill>
                            <a:srgbClr val="000000"/>
                          </a:solidFill>
                          <a:latin typeface="Calibri"/>
                        </a:rPr>
                        <a:t>0,373</a:t>
                      </a:r>
                    </a:p>
                  </a:txBody>
                  <a:tcPr marL="9525" marR="9525" marT="9525" marB="0" anchor="b"/>
                </a:tc>
                <a:tc>
                  <a:txBody>
                    <a:bodyPr/>
                    <a:lstStyle/>
                    <a:p>
                      <a:pPr algn="ctr" fontAlgn="b"/>
                      <a:r>
                        <a:rPr lang="el-GR" sz="1100" b="0" i="0" u="none" strike="noStrike">
                          <a:solidFill>
                            <a:srgbClr val="000000"/>
                          </a:solidFill>
                          <a:latin typeface="Calibri"/>
                        </a:rPr>
                        <a:t>0,776</a:t>
                      </a:r>
                    </a:p>
                  </a:txBody>
                  <a:tcPr marL="9525" marR="9525" marT="9525" marB="0" anchor="b"/>
                </a:tc>
                <a:tc>
                  <a:txBody>
                    <a:bodyPr/>
                    <a:lstStyle/>
                    <a:p>
                      <a:pPr algn="ctr" fontAlgn="b"/>
                      <a:r>
                        <a:rPr lang="el-GR" sz="1100" b="0" i="0" u="none" strike="noStrike">
                          <a:solidFill>
                            <a:srgbClr val="000000"/>
                          </a:solidFill>
                          <a:latin typeface="Calibri"/>
                        </a:rPr>
                        <a:t>19,00</a:t>
                      </a:r>
                    </a:p>
                  </a:txBody>
                  <a:tcPr marL="9525" marR="9525" marT="9525" marB="0" anchor="b"/>
                </a:tc>
                <a:tc>
                  <a:txBody>
                    <a:bodyPr/>
                    <a:lstStyle/>
                    <a:p>
                      <a:pPr algn="ctr" fontAlgn="b"/>
                      <a:r>
                        <a:rPr lang="el-GR" sz="1100" b="0" i="0" u="none" strike="noStrike">
                          <a:solidFill>
                            <a:srgbClr val="000000"/>
                          </a:solidFill>
                          <a:latin typeface="Calibri"/>
                        </a:rPr>
                        <a:t>30,18</a:t>
                      </a:r>
                    </a:p>
                  </a:txBody>
                  <a:tcPr marL="9525" marR="9525" marT="9525" marB="0" anchor="b"/>
                </a:tc>
                <a:tc>
                  <a:txBody>
                    <a:bodyPr/>
                    <a:lstStyle/>
                    <a:p>
                      <a:pPr algn="ctr" fontAlgn="b"/>
                      <a:r>
                        <a:rPr lang="el-GR" sz="1100" b="0" i="0" u="none" strike="noStrike">
                          <a:solidFill>
                            <a:srgbClr val="000000"/>
                          </a:solidFill>
                          <a:latin typeface="Calibri"/>
                        </a:rPr>
                        <a:t>0,99</a:t>
                      </a:r>
                    </a:p>
                  </a:txBody>
                  <a:tcPr marL="9525" marR="9525" marT="9525" marB="0" anchor="b"/>
                </a:tc>
                <a:tc>
                  <a:txBody>
                    <a:bodyPr/>
                    <a:lstStyle/>
                    <a:p>
                      <a:pPr algn="ctr" fontAlgn="b"/>
                      <a:r>
                        <a:rPr lang="el-GR" sz="1100" b="0" i="0" u="none" strike="noStrike">
                          <a:solidFill>
                            <a:srgbClr val="000000"/>
                          </a:solidFill>
                          <a:latin typeface="Calibri"/>
                        </a:rPr>
                        <a:t>0,093</a:t>
                      </a:r>
                    </a:p>
                  </a:txBody>
                  <a:tcPr marL="9525" marR="9525" marT="9525" marB="0" anchor="b"/>
                </a:tc>
                <a:tc>
                  <a:txBody>
                    <a:bodyPr/>
                    <a:lstStyle/>
                    <a:p>
                      <a:pPr algn="ctr" fontAlgn="b"/>
                      <a:r>
                        <a:rPr lang="el-GR" sz="1100" b="0" i="0" u="none" strike="noStrike">
                          <a:solidFill>
                            <a:srgbClr val="000000"/>
                          </a:solidFill>
                          <a:latin typeface="Calibri"/>
                        </a:rPr>
                        <a:t>8,60</a:t>
                      </a:r>
                    </a:p>
                  </a:txBody>
                  <a:tcPr marL="9525" marR="9525" marT="9525" marB="0" anchor="b"/>
                </a:tc>
              </a:tr>
              <a:tr h="191558">
                <a:tc>
                  <a:txBody>
                    <a:bodyPr/>
                    <a:lstStyle/>
                    <a:p>
                      <a:pPr algn="ctr" fontAlgn="b"/>
                      <a:r>
                        <a:rPr lang="el-GR" sz="1100" b="1" u="none" strike="noStrike">
                          <a:latin typeface="+mn-lt"/>
                        </a:rPr>
                        <a:t>3</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155,62</a:t>
                      </a:r>
                    </a:p>
                  </a:txBody>
                  <a:tcPr marL="9525" marR="9525" marT="9525" marB="0" anchor="b"/>
                </a:tc>
                <a:tc>
                  <a:txBody>
                    <a:bodyPr/>
                    <a:lstStyle/>
                    <a:p>
                      <a:pPr algn="ctr" fontAlgn="b"/>
                      <a:r>
                        <a:rPr lang="el-GR" sz="1100" b="0" i="0" u="none" strike="noStrike">
                          <a:solidFill>
                            <a:srgbClr val="000000"/>
                          </a:solidFill>
                          <a:latin typeface="Calibri"/>
                        </a:rPr>
                        <a:t>5,020</a:t>
                      </a:r>
                    </a:p>
                  </a:txBody>
                  <a:tcPr marL="9525" marR="9525" marT="9525" marB="0" anchor="b"/>
                </a:tc>
                <a:tc>
                  <a:txBody>
                    <a:bodyPr/>
                    <a:lstStyle/>
                    <a:p>
                      <a:pPr algn="ctr" fontAlgn="b"/>
                      <a:r>
                        <a:rPr lang="el-GR" sz="1100" b="0" i="0" u="none" strike="noStrike">
                          <a:solidFill>
                            <a:srgbClr val="000000"/>
                          </a:solidFill>
                          <a:latin typeface="Calibri"/>
                        </a:rPr>
                        <a:t>88,02</a:t>
                      </a:r>
                    </a:p>
                  </a:txBody>
                  <a:tcPr marL="9525" marR="9525" marT="9525" marB="0" anchor="b"/>
                </a:tc>
                <a:tc>
                  <a:txBody>
                    <a:bodyPr/>
                    <a:lstStyle/>
                    <a:p>
                      <a:pPr algn="ctr" fontAlgn="b"/>
                      <a:r>
                        <a:rPr lang="el-GR" sz="1100" b="0" i="0" u="none" strike="noStrike">
                          <a:solidFill>
                            <a:srgbClr val="000000"/>
                          </a:solidFill>
                          <a:latin typeface="Calibri"/>
                        </a:rPr>
                        <a:t>11,74</a:t>
                      </a:r>
                    </a:p>
                  </a:txBody>
                  <a:tcPr marL="9525" marR="9525" marT="9525" marB="0" anchor="b"/>
                </a:tc>
                <a:tc>
                  <a:txBody>
                    <a:bodyPr/>
                    <a:lstStyle/>
                    <a:p>
                      <a:pPr algn="ctr" fontAlgn="b"/>
                      <a:r>
                        <a:rPr lang="el-GR" sz="1100" b="0" i="0" u="none" strike="noStrike">
                          <a:solidFill>
                            <a:srgbClr val="000000"/>
                          </a:solidFill>
                          <a:latin typeface="Calibri"/>
                        </a:rPr>
                        <a:t>0,428</a:t>
                      </a:r>
                    </a:p>
                  </a:txBody>
                  <a:tcPr marL="9525" marR="9525" marT="9525" marB="0" anchor="b"/>
                </a:tc>
                <a:tc>
                  <a:txBody>
                    <a:bodyPr/>
                    <a:lstStyle/>
                    <a:p>
                      <a:pPr algn="ctr" fontAlgn="b"/>
                      <a:r>
                        <a:rPr lang="el-GR" sz="1100" b="0" i="0" u="none" strike="noStrike">
                          <a:solidFill>
                            <a:srgbClr val="000000"/>
                          </a:solidFill>
                          <a:latin typeface="Calibri"/>
                        </a:rPr>
                        <a:t>0,809</a:t>
                      </a:r>
                    </a:p>
                  </a:txBody>
                  <a:tcPr marL="9525" marR="9525" marT="9525" marB="0" anchor="b"/>
                </a:tc>
                <a:tc>
                  <a:txBody>
                    <a:bodyPr/>
                    <a:lstStyle/>
                    <a:p>
                      <a:pPr algn="ctr" fontAlgn="b"/>
                      <a:r>
                        <a:rPr lang="el-GR" sz="1100" b="0" i="0" u="none" strike="noStrike">
                          <a:solidFill>
                            <a:srgbClr val="000000"/>
                          </a:solidFill>
                          <a:latin typeface="Calibri"/>
                        </a:rPr>
                        <a:t>21,00</a:t>
                      </a:r>
                    </a:p>
                  </a:txBody>
                  <a:tcPr marL="9525" marR="9525" marT="9525" marB="0" anchor="b"/>
                </a:tc>
                <a:tc>
                  <a:txBody>
                    <a:bodyPr/>
                    <a:lstStyle/>
                    <a:p>
                      <a:pPr algn="ctr" fontAlgn="b"/>
                      <a:r>
                        <a:rPr lang="el-GR" sz="1100" b="0" i="0" u="none" strike="noStrike">
                          <a:solidFill>
                            <a:srgbClr val="000000"/>
                          </a:solidFill>
                          <a:latin typeface="Calibri"/>
                        </a:rPr>
                        <a:t>33,83</a:t>
                      </a:r>
                    </a:p>
                  </a:txBody>
                  <a:tcPr marL="9525" marR="9525" marT="9525" marB="0" anchor="b"/>
                </a:tc>
                <a:tc>
                  <a:txBody>
                    <a:bodyPr/>
                    <a:lstStyle/>
                    <a:p>
                      <a:pPr algn="ctr" fontAlgn="b"/>
                      <a:r>
                        <a:rPr lang="el-GR" sz="1100" b="0" i="0" u="none" strike="noStrike">
                          <a:solidFill>
                            <a:srgbClr val="000000"/>
                          </a:solidFill>
                          <a:latin typeface="Calibri"/>
                        </a:rPr>
                        <a:t>0,99</a:t>
                      </a:r>
                    </a:p>
                  </a:txBody>
                  <a:tcPr marL="9525" marR="9525" marT="9525" marB="0" anchor="b"/>
                </a:tc>
                <a:tc>
                  <a:txBody>
                    <a:bodyPr/>
                    <a:lstStyle/>
                    <a:p>
                      <a:pPr algn="ctr" fontAlgn="b"/>
                      <a:r>
                        <a:rPr lang="el-GR" sz="1100" b="0" i="0" u="none" strike="noStrike">
                          <a:solidFill>
                            <a:srgbClr val="000000"/>
                          </a:solidFill>
                          <a:latin typeface="Calibri"/>
                        </a:rPr>
                        <a:t>0,097</a:t>
                      </a:r>
                    </a:p>
                  </a:txBody>
                  <a:tcPr marL="9525" marR="9525" marT="9525" marB="0" anchor="b"/>
                </a:tc>
                <a:tc>
                  <a:txBody>
                    <a:bodyPr/>
                    <a:lstStyle/>
                    <a:p>
                      <a:pPr algn="ctr" fontAlgn="b"/>
                      <a:r>
                        <a:rPr lang="el-GR" sz="1100" b="0" i="0" u="none" strike="noStrike">
                          <a:solidFill>
                            <a:srgbClr val="000000"/>
                          </a:solidFill>
                          <a:latin typeface="Calibri"/>
                        </a:rPr>
                        <a:t>12,40</a:t>
                      </a:r>
                    </a:p>
                  </a:txBody>
                  <a:tcPr marL="9525" marR="9525" marT="9525" marB="0" anchor="b"/>
                </a:tc>
              </a:tr>
              <a:tr h="191558">
                <a:tc>
                  <a:txBody>
                    <a:bodyPr/>
                    <a:lstStyle/>
                    <a:p>
                      <a:pPr algn="ctr" fontAlgn="b"/>
                      <a:r>
                        <a:rPr lang="el-GR" sz="1100" b="1" u="none" strike="noStrike">
                          <a:latin typeface="+mn-lt"/>
                        </a:rPr>
                        <a:t>4</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177,48</a:t>
                      </a:r>
                    </a:p>
                  </a:txBody>
                  <a:tcPr marL="9525" marR="9525" marT="9525" marB="0" anchor="b"/>
                </a:tc>
                <a:tc>
                  <a:txBody>
                    <a:bodyPr/>
                    <a:lstStyle/>
                    <a:p>
                      <a:pPr algn="ctr" fontAlgn="b"/>
                      <a:r>
                        <a:rPr lang="el-GR" sz="1100" b="0" i="0" u="none" strike="noStrike">
                          <a:solidFill>
                            <a:srgbClr val="000000"/>
                          </a:solidFill>
                          <a:latin typeface="Calibri"/>
                        </a:rPr>
                        <a:t>5,916</a:t>
                      </a:r>
                    </a:p>
                  </a:txBody>
                  <a:tcPr marL="9525" marR="9525" marT="9525" marB="0" anchor="b"/>
                </a:tc>
                <a:tc>
                  <a:txBody>
                    <a:bodyPr/>
                    <a:lstStyle/>
                    <a:p>
                      <a:pPr algn="ctr" fontAlgn="b"/>
                      <a:r>
                        <a:rPr lang="el-GR" sz="1100" b="0" i="0" u="none" strike="noStrike">
                          <a:solidFill>
                            <a:srgbClr val="000000"/>
                          </a:solidFill>
                          <a:latin typeface="Calibri"/>
                        </a:rPr>
                        <a:t>96,67</a:t>
                      </a:r>
                    </a:p>
                  </a:txBody>
                  <a:tcPr marL="9525" marR="9525" marT="9525" marB="0" anchor="b"/>
                </a:tc>
                <a:tc>
                  <a:txBody>
                    <a:bodyPr/>
                    <a:lstStyle/>
                    <a:p>
                      <a:pPr algn="ctr" fontAlgn="b"/>
                      <a:r>
                        <a:rPr lang="el-GR" sz="1100" b="0" i="0" u="none" strike="noStrike">
                          <a:solidFill>
                            <a:srgbClr val="000000"/>
                          </a:solidFill>
                          <a:latin typeface="Calibri"/>
                        </a:rPr>
                        <a:t>12,89</a:t>
                      </a:r>
                    </a:p>
                  </a:txBody>
                  <a:tcPr marL="9525" marR="9525" marT="9525" marB="0" anchor="b"/>
                </a:tc>
                <a:tc>
                  <a:txBody>
                    <a:bodyPr/>
                    <a:lstStyle/>
                    <a:p>
                      <a:pPr algn="ctr" fontAlgn="b"/>
                      <a:r>
                        <a:rPr lang="el-GR" sz="1100" b="0" i="0" u="none" strike="noStrike">
                          <a:solidFill>
                            <a:srgbClr val="000000"/>
                          </a:solidFill>
                          <a:latin typeface="Calibri"/>
                        </a:rPr>
                        <a:t>0,459</a:t>
                      </a:r>
                    </a:p>
                  </a:txBody>
                  <a:tcPr marL="9525" marR="9525" marT="9525" marB="0" anchor="b"/>
                </a:tc>
                <a:tc>
                  <a:txBody>
                    <a:bodyPr/>
                    <a:lstStyle/>
                    <a:p>
                      <a:pPr algn="ctr" fontAlgn="b"/>
                      <a:r>
                        <a:rPr lang="el-GR" sz="1100" b="0" i="0" u="none" strike="noStrike">
                          <a:solidFill>
                            <a:srgbClr val="000000"/>
                          </a:solidFill>
                          <a:latin typeface="Calibri"/>
                        </a:rPr>
                        <a:t>0,827</a:t>
                      </a:r>
                    </a:p>
                  </a:txBody>
                  <a:tcPr marL="9525" marR="9525" marT="9525" marB="0" anchor="b"/>
                </a:tc>
                <a:tc>
                  <a:txBody>
                    <a:bodyPr/>
                    <a:lstStyle/>
                    <a:p>
                      <a:pPr algn="ctr" fontAlgn="b"/>
                      <a:r>
                        <a:rPr lang="el-GR" sz="1100" b="0" i="0" u="none" strike="noStrike">
                          <a:solidFill>
                            <a:srgbClr val="000000"/>
                          </a:solidFill>
                          <a:latin typeface="Calibri"/>
                        </a:rPr>
                        <a:t>26,00</a:t>
                      </a:r>
                    </a:p>
                  </a:txBody>
                  <a:tcPr marL="9525" marR="9525" marT="9525" marB="0" anchor="b"/>
                </a:tc>
                <a:tc>
                  <a:txBody>
                    <a:bodyPr/>
                    <a:lstStyle/>
                    <a:p>
                      <a:pPr algn="ctr" fontAlgn="b"/>
                      <a:r>
                        <a:rPr lang="el-GR" sz="1100" b="0" i="0" u="none" strike="noStrike">
                          <a:solidFill>
                            <a:srgbClr val="000000"/>
                          </a:solidFill>
                          <a:latin typeface="Calibri"/>
                        </a:rPr>
                        <a:t>39,77</a:t>
                      </a:r>
                    </a:p>
                  </a:txBody>
                  <a:tcPr marL="9525" marR="9525" marT="9525" marB="0" anchor="b"/>
                </a:tc>
                <a:tc>
                  <a:txBody>
                    <a:bodyPr/>
                    <a:lstStyle/>
                    <a:p>
                      <a:pPr algn="ctr" fontAlgn="b"/>
                      <a:r>
                        <a:rPr lang="el-GR" sz="1100" b="0" i="0" u="none" strike="noStrike">
                          <a:solidFill>
                            <a:srgbClr val="000000"/>
                          </a:solidFill>
                          <a:latin typeface="Calibri"/>
                        </a:rPr>
                        <a:t>0,97</a:t>
                      </a:r>
                    </a:p>
                  </a:txBody>
                  <a:tcPr marL="9525" marR="9525" marT="9525" marB="0" anchor="b"/>
                </a:tc>
                <a:tc>
                  <a:txBody>
                    <a:bodyPr/>
                    <a:lstStyle/>
                    <a:p>
                      <a:pPr algn="ctr" fontAlgn="b"/>
                      <a:r>
                        <a:rPr lang="el-GR" sz="1100" b="0" i="0" u="none" strike="noStrike">
                          <a:solidFill>
                            <a:srgbClr val="000000"/>
                          </a:solidFill>
                          <a:latin typeface="Calibri"/>
                        </a:rPr>
                        <a:t>0,097</a:t>
                      </a:r>
                    </a:p>
                  </a:txBody>
                  <a:tcPr marL="9525" marR="9525" marT="9525" marB="0" anchor="b"/>
                </a:tc>
                <a:tc>
                  <a:txBody>
                    <a:bodyPr/>
                    <a:lstStyle/>
                    <a:p>
                      <a:pPr algn="ctr" fontAlgn="b"/>
                      <a:r>
                        <a:rPr lang="el-GR" sz="1100" b="0" i="0" u="none" strike="noStrike">
                          <a:solidFill>
                            <a:srgbClr val="000000"/>
                          </a:solidFill>
                          <a:latin typeface="Calibri"/>
                        </a:rPr>
                        <a:t>14,24</a:t>
                      </a:r>
                    </a:p>
                  </a:txBody>
                  <a:tcPr marL="9525" marR="9525" marT="9525" marB="0" anchor="b"/>
                </a:tc>
              </a:tr>
              <a:tr h="191558">
                <a:tc>
                  <a:txBody>
                    <a:bodyPr/>
                    <a:lstStyle/>
                    <a:p>
                      <a:pPr algn="ctr" fontAlgn="b"/>
                      <a:r>
                        <a:rPr lang="el-GR" sz="1100" b="1" u="none" strike="noStrike">
                          <a:latin typeface="+mn-lt"/>
                        </a:rPr>
                        <a:t>5</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200,94</a:t>
                      </a:r>
                    </a:p>
                  </a:txBody>
                  <a:tcPr marL="9525" marR="9525" marT="9525" marB="0" anchor="b"/>
                </a:tc>
                <a:tc>
                  <a:txBody>
                    <a:bodyPr/>
                    <a:lstStyle/>
                    <a:p>
                      <a:pPr algn="ctr" fontAlgn="b"/>
                      <a:r>
                        <a:rPr lang="el-GR" sz="1100" b="0" i="0" u="none" strike="noStrike">
                          <a:solidFill>
                            <a:srgbClr val="000000"/>
                          </a:solidFill>
                          <a:latin typeface="Calibri"/>
                        </a:rPr>
                        <a:t>6,482</a:t>
                      </a:r>
                    </a:p>
                  </a:txBody>
                  <a:tcPr marL="9525" marR="9525" marT="9525" marB="0" anchor="b"/>
                </a:tc>
                <a:tc>
                  <a:txBody>
                    <a:bodyPr/>
                    <a:lstStyle/>
                    <a:p>
                      <a:pPr algn="ctr" fontAlgn="b"/>
                      <a:r>
                        <a:rPr lang="el-GR" sz="1100" b="0" i="0" u="none" strike="noStrike">
                          <a:solidFill>
                            <a:srgbClr val="000000"/>
                          </a:solidFill>
                          <a:latin typeface="Calibri"/>
                        </a:rPr>
                        <a:t>103,78</a:t>
                      </a:r>
                    </a:p>
                  </a:txBody>
                  <a:tcPr marL="9525" marR="9525" marT="9525" marB="0" anchor="b"/>
                </a:tc>
                <a:tc>
                  <a:txBody>
                    <a:bodyPr/>
                    <a:lstStyle/>
                    <a:p>
                      <a:pPr algn="ctr" fontAlgn="b"/>
                      <a:r>
                        <a:rPr lang="el-GR" sz="1100" b="0" i="0" u="none" strike="noStrike">
                          <a:solidFill>
                            <a:srgbClr val="000000"/>
                          </a:solidFill>
                          <a:latin typeface="Calibri"/>
                        </a:rPr>
                        <a:t>13,84</a:t>
                      </a:r>
                    </a:p>
                  </a:txBody>
                  <a:tcPr marL="9525" marR="9525" marT="9525" marB="0" anchor="b"/>
                </a:tc>
                <a:tc>
                  <a:txBody>
                    <a:bodyPr/>
                    <a:lstStyle/>
                    <a:p>
                      <a:pPr algn="ctr" fontAlgn="b"/>
                      <a:r>
                        <a:rPr lang="el-GR" sz="1100" b="0" i="0" u="none" strike="noStrike">
                          <a:solidFill>
                            <a:srgbClr val="000000"/>
                          </a:solidFill>
                          <a:latin typeface="Calibri"/>
                        </a:rPr>
                        <a:t>0,468</a:t>
                      </a:r>
                    </a:p>
                  </a:txBody>
                  <a:tcPr marL="9525" marR="9525" marT="9525" marB="0" anchor="b"/>
                </a:tc>
                <a:tc>
                  <a:txBody>
                    <a:bodyPr/>
                    <a:lstStyle/>
                    <a:p>
                      <a:pPr algn="ctr" fontAlgn="b"/>
                      <a:r>
                        <a:rPr lang="el-GR" sz="1100" b="0" i="0" u="none" strike="noStrike">
                          <a:solidFill>
                            <a:srgbClr val="000000"/>
                          </a:solidFill>
                          <a:latin typeface="Calibri"/>
                        </a:rPr>
                        <a:t>0,832</a:t>
                      </a:r>
                    </a:p>
                  </a:txBody>
                  <a:tcPr marL="9525" marR="9525" marT="9525" marB="0" anchor="b"/>
                </a:tc>
                <a:tc>
                  <a:txBody>
                    <a:bodyPr/>
                    <a:lstStyle/>
                    <a:p>
                      <a:pPr algn="ctr" fontAlgn="b"/>
                      <a:r>
                        <a:rPr lang="el-GR" sz="1100" b="0" i="0" u="none" strike="noStrike">
                          <a:solidFill>
                            <a:srgbClr val="000000"/>
                          </a:solidFill>
                          <a:latin typeface="Calibri"/>
                        </a:rPr>
                        <a:t>29,00</a:t>
                      </a:r>
                    </a:p>
                  </a:txBody>
                  <a:tcPr marL="9525" marR="9525" marT="9525" marB="0" anchor="b"/>
                </a:tc>
                <a:tc>
                  <a:txBody>
                    <a:bodyPr/>
                    <a:lstStyle/>
                    <a:p>
                      <a:pPr algn="ctr" fontAlgn="b"/>
                      <a:r>
                        <a:rPr lang="el-GR" sz="1100" b="0" i="0" u="none" strike="noStrike">
                          <a:solidFill>
                            <a:srgbClr val="000000"/>
                          </a:solidFill>
                          <a:latin typeface="Calibri"/>
                        </a:rPr>
                        <a:t>43,05</a:t>
                      </a:r>
                    </a:p>
                  </a:txBody>
                  <a:tcPr marL="9525" marR="9525" marT="9525" marB="0" anchor="b"/>
                </a:tc>
                <a:tc>
                  <a:txBody>
                    <a:bodyPr/>
                    <a:lstStyle/>
                    <a:p>
                      <a:pPr algn="ctr" fontAlgn="b"/>
                      <a:r>
                        <a:rPr lang="el-GR" sz="1100" b="0" i="0" u="none" strike="noStrike">
                          <a:solidFill>
                            <a:srgbClr val="000000"/>
                          </a:solidFill>
                          <a:latin typeface="Calibri"/>
                        </a:rPr>
                        <a:t>0,96</a:t>
                      </a:r>
                    </a:p>
                  </a:txBody>
                  <a:tcPr marL="9525" marR="9525" marT="9525" marB="0" anchor="b"/>
                </a:tc>
                <a:tc>
                  <a:txBody>
                    <a:bodyPr/>
                    <a:lstStyle/>
                    <a:p>
                      <a:pPr algn="ctr" fontAlgn="b"/>
                      <a:r>
                        <a:rPr lang="el-GR" sz="1100" b="0" i="0" u="none" strike="noStrike">
                          <a:solidFill>
                            <a:srgbClr val="000000"/>
                          </a:solidFill>
                          <a:latin typeface="Calibri"/>
                        </a:rPr>
                        <a:t>0,097</a:t>
                      </a:r>
                    </a:p>
                  </a:txBody>
                  <a:tcPr marL="9525" marR="9525" marT="9525" marB="0" anchor="b"/>
                </a:tc>
                <a:tc>
                  <a:txBody>
                    <a:bodyPr/>
                    <a:lstStyle/>
                    <a:p>
                      <a:pPr algn="ctr" fontAlgn="b"/>
                      <a:r>
                        <a:rPr lang="el-GR" sz="1100" b="0" i="0" u="none" strike="noStrike">
                          <a:solidFill>
                            <a:srgbClr val="000000"/>
                          </a:solidFill>
                          <a:latin typeface="Calibri"/>
                        </a:rPr>
                        <a:t>16,08</a:t>
                      </a:r>
                    </a:p>
                  </a:txBody>
                  <a:tcPr marL="9525" marR="9525" marT="9525" marB="0" anchor="b"/>
                </a:tc>
              </a:tr>
              <a:tr h="191558">
                <a:tc>
                  <a:txBody>
                    <a:bodyPr/>
                    <a:lstStyle/>
                    <a:p>
                      <a:pPr algn="ctr" fontAlgn="b"/>
                      <a:r>
                        <a:rPr lang="el-GR" sz="1100" b="1" u="none" strike="noStrike">
                          <a:latin typeface="+mn-lt"/>
                        </a:rPr>
                        <a:t>6</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203,07</a:t>
                      </a:r>
                    </a:p>
                  </a:txBody>
                  <a:tcPr marL="9525" marR="9525" marT="9525" marB="0" anchor="b"/>
                </a:tc>
                <a:tc>
                  <a:txBody>
                    <a:bodyPr/>
                    <a:lstStyle/>
                    <a:p>
                      <a:pPr algn="ctr" fontAlgn="b"/>
                      <a:r>
                        <a:rPr lang="el-GR" sz="1100" b="0" i="0" u="none" strike="noStrike">
                          <a:solidFill>
                            <a:srgbClr val="000000"/>
                          </a:solidFill>
                          <a:latin typeface="Calibri"/>
                        </a:rPr>
                        <a:t>6,769</a:t>
                      </a:r>
                    </a:p>
                  </a:txBody>
                  <a:tcPr marL="9525" marR="9525" marT="9525" marB="0" anchor="b"/>
                </a:tc>
                <a:tc>
                  <a:txBody>
                    <a:bodyPr/>
                    <a:lstStyle/>
                    <a:p>
                      <a:pPr algn="ctr" fontAlgn="b"/>
                      <a:r>
                        <a:rPr lang="el-GR" sz="1100" b="0" i="0" u="none" strike="noStrike">
                          <a:solidFill>
                            <a:srgbClr val="000000"/>
                          </a:solidFill>
                          <a:latin typeface="Calibri"/>
                        </a:rPr>
                        <a:t>107,56</a:t>
                      </a:r>
                    </a:p>
                  </a:txBody>
                  <a:tcPr marL="9525" marR="9525" marT="9525" marB="0" anchor="b"/>
                </a:tc>
                <a:tc>
                  <a:txBody>
                    <a:bodyPr/>
                    <a:lstStyle/>
                    <a:p>
                      <a:pPr algn="ctr" fontAlgn="b"/>
                      <a:r>
                        <a:rPr lang="el-GR" sz="1100" b="0" i="0" u="none" strike="noStrike">
                          <a:solidFill>
                            <a:srgbClr val="000000"/>
                          </a:solidFill>
                          <a:latin typeface="Calibri"/>
                        </a:rPr>
                        <a:t>14,34</a:t>
                      </a:r>
                    </a:p>
                  </a:txBody>
                  <a:tcPr marL="9525" marR="9525" marT="9525" marB="0" anchor="b"/>
                </a:tc>
                <a:tc>
                  <a:txBody>
                    <a:bodyPr/>
                    <a:lstStyle/>
                    <a:p>
                      <a:pPr algn="ctr" fontAlgn="b"/>
                      <a:r>
                        <a:rPr lang="el-GR" sz="1100" b="0" i="0" u="none" strike="noStrike">
                          <a:solidFill>
                            <a:srgbClr val="000000"/>
                          </a:solidFill>
                          <a:latin typeface="Calibri"/>
                        </a:rPr>
                        <a:t>0,472</a:t>
                      </a:r>
                    </a:p>
                  </a:txBody>
                  <a:tcPr marL="9525" marR="9525" marT="9525" marB="0" anchor="b"/>
                </a:tc>
                <a:tc>
                  <a:txBody>
                    <a:bodyPr/>
                    <a:lstStyle/>
                    <a:p>
                      <a:pPr algn="ctr" fontAlgn="b"/>
                      <a:r>
                        <a:rPr lang="el-GR" sz="1100" b="0" i="0" u="none" strike="noStrike">
                          <a:solidFill>
                            <a:srgbClr val="000000"/>
                          </a:solidFill>
                          <a:latin typeface="Calibri"/>
                        </a:rPr>
                        <a:t>0,834</a:t>
                      </a:r>
                    </a:p>
                  </a:txBody>
                  <a:tcPr marL="9525" marR="9525" marT="9525" marB="0" anchor="b"/>
                </a:tc>
                <a:tc>
                  <a:txBody>
                    <a:bodyPr/>
                    <a:lstStyle/>
                    <a:p>
                      <a:pPr algn="ctr" fontAlgn="b"/>
                      <a:r>
                        <a:rPr lang="el-GR" sz="1100" b="0" i="0" u="none" strike="noStrike">
                          <a:solidFill>
                            <a:srgbClr val="000000"/>
                          </a:solidFill>
                          <a:latin typeface="Calibri"/>
                        </a:rPr>
                        <a:t>32,00</a:t>
                      </a:r>
                    </a:p>
                  </a:txBody>
                  <a:tcPr marL="9525" marR="9525" marT="9525" marB="0" anchor="b"/>
                </a:tc>
                <a:tc>
                  <a:txBody>
                    <a:bodyPr/>
                    <a:lstStyle/>
                    <a:p>
                      <a:pPr algn="ctr" fontAlgn="b"/>
                      <a:r>
                        <a:rPr lang="el-GR" sz="1100" b="0" i="0" u="none" strike="noStrike">
                          <a:solidFill>
                            <a:srgbClr val="000000"/>
                          </a:solidFill>
                          <a:latin typeface="Calibri"/>
                        </a:rPr>
                        <a:t>46,16</a:t>
                      </a:r>
                    </a:p>
                  </a:txBody>
                  <a:tcPr marL="9525" marR="9525" marT="9525" marB="0" anchor="b"/>
                </a:tc>
                <a:tc>
                  <a:txBody>
                    <a:bodyPr/>
                    <a:lstStyle/>
                    <a:p>
                      <a:pPr algn="ctr" fontAlgn="b"/>
                      <a:r>
                        <a:rPr lang="el-GR" sz="1100" b="0" i="0" u="none" strike="noStrike">
                          <a:solidFill>
                            <a:srgbClr val="000000"/>
                          </a:solidFill>
                          <a:latin typeface="Calibri"/>
                        </a:rPr>
                        <a:t>0,95</a:t>
                      </a:r>
                    </a:p>
                  </a:txBody>
                  <a:tcPr marL="9525" marR="9525" marT="9525" marB="0" anchor="b"/>
                </a:tc>
                <a:tc>
                  <a:txBody>
                    <a:bodyPr/>
                    <a:lstStyle/>
                    <a:p>
                      <a:pPr algn="ctr" fontAlgn="b"/>
                      <a:r>
                        <a:rPr lang="el-GR" sz="1100" b="0" i="0" u="none" strike="noStrike">
                          <a:solidFill>
                            <a:srgbClr val="000000"/>
                          </a:solidFill>
                          <a:latin typeface="Calibri"/>
                        </a:rPr>
                        <a:t>0,096</a:t>
                      </a:r>
                    </a:p>
                  </a:txBody>
                  <a:tcPr marL="9525" marR="9525" marT="9525" marB="0" anchor="b"/>
                </a:tc>
                <a:tc>
                  <a:txBody>
                    <a:bodyPr/>
                    <a:lstStyle/>
                    <a:p>
                      <a:pPr algn="ctr" fontAlgn="b"/>
                      <a:r>
                        <a:rPr lang="el-GR" sz="1100" b="0" i="0" u="none" strike="noStrike">
                          <a:solidFill>
                            <a:srgbClr val="000000"/>
                          </a:solidFill>
                          <a:latin typeface="Calibri"/>
                        </a:rPr>
                        <a:t>16,14</a:t>
                      </a:r>
                    </a:p>
                  </a:txBody>
                  <a:tcPr marL="9525" marR="9525" marT="9525" marB="0" anchor="b"/>
                </a:tc>
              </a:tr>
              <a:tr h="191558">
                <a:tc>
                  <a:txBody>
                    <a:bodyPr/>
                    <a:lstStyle/>
                    <a:p>
                      <a:pPr algn="ctr" fontAlgn="b"/>
                      <a:r>
                        <a:rPr lang="el-GR" sz="1100" b="1" u="none" strike="noStrike">
                          <a:latin typeface="+mn-lt"/>
                        </a:rPr>
                        <a:t>7</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205,55</a:t>
                      </a:r>
                    </a:p>
                  </a:txBody>
                  <a:tcPr marL="9525" marR="9525" marT="9525" marB="0" anchor="b"/>
                </a:tc>
                <a:tc>
                  <a:txBody>
                    <a:bodyPr/>
                    <a:lstStyle/>
                    <a:p>
                      <a:pPr algn="ctr" fontAlgn="b"/>
                      <a:r>
                        <a:rPr lang="el-GR" sz="1100" b="0" i="0" u="none" strike="noStrike">
                          <a:solidFill>
                            <a:srgbClr val="000000"/>
                          </a:solidFill>
                          <a:latin typeface="Calibri"/>
                        </a:rPr>
                        <a:t>6,631</a:t>
                      </a:r>
                    </a:p>
                  </a:txBody>
                  <a:tcPr marL="9525" marR="9525" marT="9525" marB="0" anchor="b"/>
                </a:tc>
                <a:tc>
                  <a:txBody>
                    <a:bodyPr/>
                    <a:lstStyle/>
                    <a:p>
                      <a:pPr algn="ctr" fontAlgn="b"/>
                      <a:r>
                        <a:rPr lang="el-GR" sz="1100" b="0" i="0" u="none" strike="noStrike">
                          <a:solidFill>
                            <a:srgbClr val="000000"/>
                          </a:solidFill>
                          <a:latin typeface="Calibri"/>
                        </a:rPr>
                        <a:t>106,03</a:t>
                      </a:r>
                    </a:p>
                  </a:txBody>
                  <a:tcPr marL="9525" marR="9525" marT="9525" marB="0" anchor="b"/>
                </a:tc>
                <a:tc>
                  <a:txBody>
                    <a:bodyPr/>
                    <a:lstStyle/>
                    <a:p>
                      <a:pPr algn="ctr" fontAlgn="b"/>
                      <a:r>
                        <a:rPr lang="el-GR" sz="1100" b="0" i="0" u="none" strike="noStrike">
                          <a:solidFill>
                            <a:srgbClr val="000000"/>
                          </a:solidFill>
                          <a:latin typeface="Calibri"/>
                        </a:rPr>
                        <a:t>14,14</a:t>
                      </a:r>
                    </a:p>
                  </a:txBody>
                  <a:tcPr marL="9525" marR="9525" marT="9525" marB="0" anchor="b"/>
                </a:tc>
                <a:tc>
                  <a:txBody>
                    <a:bodyPr/>
                    <a:lstStyle/>
                    <a:p>
                      <a:pPr algn="ctr" fontAlgn="b"/>
                      <a:r>
                        <a:rPr lang="el-GR" sz="1100" b="0" i="0" u="none" strike="noStrike">
                          <a:solidFill>
                            <a:srgbClr val="000000"/>
                          </a:solidFill>
                          <a:latin typeface="Calibri"/>
                        </a:rPr>
                        <a:t>0,469</a:t>
                      </a:r>
                    </a:p>
                  </a:txBody>
                  <a:tcPr marL="9525" marR="9525" marT="9525" marB="0" anchor="b"/>
                </a:tc>
                <a:tc>
                  <a:txBody>
                    <a:bodyPr/>
                    <a:lstStyle/>
                    <a:p>
                      <a:pPr algn="ctr" fontAlgn="b"/>
                      <a:r>
                        <a:rPr lang="el-GR" sz="1100" b="0" i="0" u="none" strike="noStrike">
                          <a:solidFill>
                            <a:srgbClr val="000000"/>
                          </a:solidFill>
                          <a:latin typeface="Calibri"/>
                        </a:rPr>
                        <a:t>0,832</a:t>
                      </a:r>
                    </a:p>
                  </a:txBody>
                  <a:tcPr marL="9525" marR="9525" marT="9525" marB="0" anchor="b"/>
                </a:tc>
                <a:tc>
                  <a:txBody>
                    <a:bodyPr/>
                    <a:lstStyle/>
                    <a:p>
                      <a:pPr algn="ctr" fontAlgn="b"/>
                      <a:r>
                        <a:rPr lang="el-GR" sz="1100" b="0" i="0" u="none" strike="noStrike">
                          <a:solidFill>
                            <a:srgbClr val="000000"/>
                          </a:solidFill>
                          <a:latin typeface="Calibri"/>
                        </a:rPr>
                        <a:t>33,00</a:t>
                      </a:r>
                    </a:p>
                  </a:txBody>
                  <a:tcPr marL="9525" marR="9525" marT="9525" marB="0" anchor="b"/>
                </a:tc>
                <a:tc>
                  <a:txBody>
                    <a:bodyPr/>
                    <a:lstStyle/>
                    <a:p>
                      <a:pPr algn="ctr" fontAlgn="b"/>
                      <a:r>
                        <a:rPr lang="el-GR" sz="1100" b="0" i="0" u="none" strike="noStrike">
                          <a:solidFill>
                            <a:srgbClr val="000000"/>
                          </a:solidFill>
                          <a:latin typeface="Calibri"/>
                        </a:rPr>
                        <a:t>47,07</a:t>
                      </a:r>
                    </a:p>
                  </a:txBody>
                  <a:tcPr marL="9525" marR="9525" marT="9525" marB="0" anchor="b"/>
                </a:tc>
                <a:tc>
                  <a:txBody>
                    <a:bodyPr/>
                    <a:lstStyle/>
                    <a:p>
                      <a:pPr algn="ctr" fontAlgn="b"/>
                      <a:r>
                        <a:rPr lang="el-GR" sz="1100" b="0" i="0" u="none" strike="noStrike">
                          <a:solidFill>
                            <a:srgbClr val="000000"/>
                          </a:solidFill>
                          <a:latin typeface="Calibri"/>
                        </a:rPr>
                        <a:t>0,95</a:t>
                      </a:r>
                    </a:p>
                  </a:txBody>
                  <a:tcPr marL="9525" marR="9525" marT="9525" marB="0" anchor="b"/>
                </a:tc>
                <a:tc>
                  <a:txBody>
                    <a:bodyPr/>
                    <a:lstStyle/>
                    <a:p>
                      <a:pPr algn="ctr" fontAlgn="b"/>
                      <a:r>
                        <a:rPr lang="el-GR" sz="1100" b="0" i="0" u="none" strike="noStrike">
                          <a:solidFill>
                            <a:srgbClr val="000000"/>
                          </a:solidFill>
                          <a:latin typeface="Calibri"/>
                        </a:rPr>
                        <a:t>0,096</a:t>
                      </a:r>
                    </a:p>
                  </a:txBody>
                  <a:tcPr marL="9525" marR="9525" marT="9525" marB="0" anchor="b"/>
                </a:tc>
                <a:tc>
                  <a:txBody>
                    <a:bodyPr/>
                    <a:lstStyle/>
                    <a:p>
                      <a:pPr algn="ctr" fontAlgn="b"/>
                      <a:r>
                        <a:rPr lang="el-GR" sz="1100" b="0" i="0" u="none" strike="noStrike">
                          <a:solidFill>
                            <a:srgbClr val="000000"/>
                          </a:solidFill>
                          <a:latin typeface="Calibri"/>
                        </a:rPr>
                        <a:t>16,26</a:t>
                      </a:r>
                    </a:p>
                  </a:txBody>
                  <a:tcPr marL="9525" marR="9525" marT="9525" marB="0" anchor="b"/>
                </a:tc>
              </a:tr>
              <a:tr h="191558">
                <a:tc>
                  <a:txBody>
                    <a:bodyPr/>
                    <a:lstStyle/>
                    <a:p>
                      <a:pPr algn="ctr" fontAlgn="b"/>
                      <a:r>
                        <a:rPr lang="el-GR" sz="1100" b="1" u="none" strike="noStrike">
                          <a:latin typeface="+mn-lt"/>
                        </a:rPr>
                        <a:t>8</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189,98</a:t>
                      </a:r>
                    </a:p>
                  </a:txBody>
                  <a:tcPr marL="9525" marR="9525" marT="9525" marB="0" anchor="b"/>
                </a:tc>
                <a:tc>
                  <a:txBody>
                    <a:bodyPr/>
                    <a:lstStyle/>
                    <a:p>
                      <a:pPr algn="ctr" fontAlgn="b"/>
                      <a:r>
                        <a:rPr lang="el-GR" sz="1100" b="0" i="0" u="none" strike="noStrike">
                          <a:solidFill>
                            <a:srgbClr val="000000"/>
                          </a:solidFill>
                          <a:latin typeface="Calibri"/>
                        </a:rPr>
                        <a:t>6,128</a:t>
                      </a:r>
                    </a:p>
                  </a:txBody>
                  <a:tcPr marL="9525" marR="9525" marT="9525" marB="0" anchor="b"/>
                </a:tc>
                <a:tc>
                  <a:txBody>
                    <a:bodyPr/>
                    <a:lstStyle/>
                    <a:p>
                      <a:pPr algn="ctr" fontAlgn="b"/>
                      <a:r>
                        <a:rPr lang="el-GR" sz="1100" b="0" i="0" u="none" strike="noStrike">
                          <a:solidFill>
                            <a:srgbClr val="000000"/>
                          </a:solidFill>
                          <a:latin typeface="Calibri"/>
                        </a:rPr>
                        <a:t>99,89</a:t>
                      </a:r>
                    </a:p>
                  </a:txBody>
                  <a:tcPr marL="9525" marR="9525" marT="9525" marB="0" anchor="b"/>
                </a:tc>
                <a:tc>
                  <a:txBody>
                    <a:bodyPr/>
                    <a:lstStyle/>
                    <a:p>
                      <a:pPr algn="ctr" fontAlgn="b"/>
                      <a:r>
                        <a:rPr lang="el-GR" sz="1100" b="0" i="0" u="none" strike="noStrike">
                          <a:solidFill>
                            <a:srgbClr val="000000"/>
                          </a:solidFill>
                          <a:latin typeface="Calibri"/>
                        </a:rPr>
                        <a:t>13,32</a:t>
                      </a:r>
                    </a:p>
                  </a:txBody>
                  <a:tcPr marL="9525" marR="9525" marT="9525" marB="0" anchor="b"/>
                </a:tc>
                <a:tc>
                  <a:txBody>
                    <a:bodyPr/>
                    <a:lstStyle/>
                    <a:p>
                      <a:pPr algn="ctr" fontAlgn="b"/>
                      <a:r>
                        <a:rPr lang="el-GR" sz="1100" b="0" i="0" u="none" strike="noStrike">
                          <a:solidFill>
                            <a:srgbClr val="000000"/>
                          </a:solidFill>
                          <a:latin typeface="Calibri"/>
                        </a:rPr>
                        <a:t>0,460</a:t>
                      </a:r>
                    </a:p>
                  </a:txBody>
                  <a:tcPr marL="9525" marR="9525" marT="9525" marB="0" anchor="b"/>
                </a:tc>
                <a:tc>
                  <a:txBody>
                    <a:bodyPr/>
                    <a:lstStyle/>
                    <a:p>
                      <a:pPr algn="ctr" fontAlgn="b"/>
                      <a:r>
                        <a:rPr lang="el-GR" sz="1100" b="0" i="0" u="none" strike="noStrike">
                          <a:solidFill>
                            <a:srgbClr val="000000"/>
                          </a:solidFill>
                          <a:latin typeface="Calibri"/>
                        </a:rPr>
                        <a:t>0,827</a:t>
                      </a:r>
                    </a:p>
                  </a:txBody>
                  <a:tcPr marL="9525" marR="9525" marT="9525" marB="0" anchor="b"/>
                </a:tc>
                <a:tc>
                  <a:txBody>
                    <a:bodyPr/>
                    <a:lstStyle/>
                    <a:p>
                      <a:pPr algn="ctr" fontAlgn="b"/>
                      <a:r>
                        <a:rPr lang="el-GR" sz="1100" b="0" i="0" u="none" strike="noStrike">
                          <a:solidFill>
                            <a:srgbClr val="000000"/>
                          </a:solidFill>
                          <a:latin typeface="Calibri"/>
                        </a:rPr>
                        <a:t>32,00</a:t>
                      </a:r>
                    </a:p>
                  </a:txBody>
                  <a:tcPr marL="9525" marR="9525" marT="9525" marB="0" anchor="b"/>
                </a:tc>
                <a:tc>
                  <a:txBody>
                    <a:bodyPr/>
                    <a:lstStyle/>
                    <a:p>
                      <a:pPr algn="ctr" fontAlgn="b"/>
                      <a:r>
                        <a:rPr lang="el-GR" sz="1100" b="0" i="0" u="none" strike="noStrike">
                          <a:solidFill>
                            <a:srgbClr val="000000"/>
                          </a:solidFill>
                          <a:latin typeface="Calibri"/>
                        </a:rPr>
                        <a:t>45,80</a:t>
                      </a:r>
                    </a:p>
                  </a:txBody>
                  <a:tcPr marL="9525" marR="9525" marT="9525" marB="0" anchor="b"/>
                </a:tc>
                <a:tc>
                  <a:txBody>
                    <a:bodyPr/>
                    <a:lstStyle/>
                    <a:p>
                      <a:pPr algn="ctr" fontAlgn="b"/>
                      <a:r>
                        <a:rPr lang="el-GR" sz="1100" b="0" i="0" u="none" strike="noStrike">
                          <a:solidFill>
                            <a:srgbClr val="000000"/>
                          </a:solidFill>
                          <a:latin typeface="Calibri"/>
                        </a:rPr>
                        <a:t>0,95</a:t>
                      </a:r>
                    </a:p>
                  </a:txBody>
                  <a:tcPr marL="9525" marR="9525" marT="9525" marB="0" anchor="b"/>
                </a:tc>
                <a:tc>
                  <a:txBody>
                    <a:bodyPr/>
                    <a:lstStyle/>
                    <a:p>
                      <a:pPr algn="ctr" fontAlgn="b"/>
                      <a:r>
                        <a:rPr lang="el-GR" sz="1100" b="0" i="0" u="none" strike="noStrike">
                          <a:solidFill>
                            <a:srgbClr val="000000"/>
                          </a:solidFill>
                          <a:latin typeface="Calibri"/>
                        </a:rPr>
                        <a:t>0,096</a:t>
                      </a:r>
                    </a:p>
                  </a:txBody>
                  <a:tcPr marL="9525" marR="9525" marT="9525" marB="0" anchor="b"/>
                </a:tc>
                <a:tc>
                  <a:txBody>
                    <a:bodyPr/>
                    <a:lstStyle/>
                    <a:p>
                      <a:pPr algn="ctr" fontAlgn="b"/>
                      <a:r>
                        <a:rPr lang="el-GR" sz="1100" b="0" i="0" u="none" strike="noStrike">
                          <a:solidFill>
                            <a:srgbClr val="000000"/>
                          </a:solidFill>
                          <a:latin typeface="Calibri"/>
                        </a:rPr>
                        <a:t>15,00</a:t>
                      </a:r>
                    </a:p>
                  </a:txBody>
                  <a:tcPr marL="9525" marR="9525" marT="9525" marB="0" anchor="b"/>
                </a:tc>
              </a:tr>
              <a:tr h="191558">
                <a:tc>
                  <a:txBody>
                    <a:bodyPr/>
                    <a:lstStyle/>
                    <a:p>
                      <a:pPr algn="ctr" fontAlgn="b"/>
                      <a:r>
                        <a:rPr lang="el-GR" sz="1100" b="1" u="none" strike="noStrike">
                          <a:latin typeface="+mn-lt"/>
                        </a:rPr>
                        <a:t>9</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163,56</a:t>
                      </a:r>
                    </a:p>
                  </a:txBody>
                  <a:tcPr marL="9525" marR="9525" marT="9525" marB="0" anchor="b"/>
                </a:tc>
                <a:tc>
                  <a:txBody>
                    <a:bodyPr/>
                    <a:lstStyle/>
                    <a:p>
                      <a:pPr algn="ctr" fontAlgn="b"/>
                      <a:r>
                        <a:rPr lang="el-GR" sz="1100" b="0" i="0" u="none" strike="noStrike">
                          <a:solidFill>
                            <a:srgbClr val="000000"/>
                          </a:solidFill>
                          <a:latin typeface="Calibri"/>
                        </a:rPr>
                        <a:t>5,452</a:t>
                      </a:r>
                    </a:p>
                  </a:txBody>
                  <a:tcPr marL="9525" marR="9525" marT="9525" marB="0" anchor="b"/>
                </a:tc>
                <a:tc>
                  <a:txBody>
                    <a:bodyPr/>
                    <a:lstStyle/>
                    <a:p>
                      <a:pPr algn="ctr" fontAlgn="b"/>
                      <a:r>
                        <a:rPr lang="el-GR" sz="1100" b="0" i="0" u="none" strike="noStrike">
                          <a:solidFill>
                            <a:srgbClr val="000000"/>
                          </a:solidFill>
                          <a:latin typeface="Calibri"/>
                        </a:rPr>
                        <a:t>91,55</a:t>
                      </a:r>
                    </a:p>
                  </a:txBody>
                  <a:tcPr marL="9525" marR="9525" marT="9525" marB="0" anchor="b"/>
                </a:tc>
                <a:tc>
                  <a:txBody>
                    <a:bodyPr/>
                    <a:lstStyle/>
                    <a:p>
                      <a:pPr algn="ctr" fontAlgn="b"/>
                      <a:r>
                        <a:rPr lang="el-GR" sz="1100" b="0" i="0" u="none" strike="noStrike">
                          <a:solidFill>
                            <a:srgbClr val="000000"/>
                          </a:solidFill>
                          <a:latin typeface="Calibri"/>
                        </a:rPr>
                        <a:t>12,21</a:t>
                      </a:r>
                    </a:p>
                  </a:txBody>
                  <a:tcPr marL="9525" marR="9525" marT="9525" marB="0" anchor="b"/>
                </a:tc>
                <a:tc>
                  <a:txBody>
                    <a:bodyPr/>
                    <a:lstStyle/>
                    <a:p>
                      <a:pPr algn="ctr" fontAlgn="b"/>
                      <a:r>
                        <a:rPr lang="el-GR" sz="1100" b="0" i="0" u="none" strike="noStrike">
                          <a:solidFill>
                            <a:srgbClr val="000000"/>
                          </a:solidFill>
                          <a:latin typeface="Calibri"/>
                        </a:rPr>
                        <a:t>0,447</a:t>
                      </a:r>
                    </a:p>
                  </a:txBody>
                  <a:tcPr marL="9525" marR="9525" marT="9525" marB="0" anchor="b"/>
                </a:tc>
                <a:tc>
                  <a:txBody>
                    <a:bodyPr/>
                    <a:lstStyle/>
                    <a:p>
                      <a:pPr algn="ctr" fontAlgn="b"/>
                      <a:r>
                        <a:rPr lang="el-GR" sz="1100" b="0" i="0" u="none" strike="noStrike">
                          <a:solidFill>
                            <a:srgbClr val="000000"/>
                          </a:solidFill>
                          <a:latin typeface="Calibri"/>
                        </a:rPr>
                        <a:t>0,820</a:t>
                      </a:r>
                    </a:p>
                  </a:txBody>
                  <a:tcPr marL="9525" marR="9525" marT="9525" marB="0" anchor="b"/>
                </a:tc>
                <a:tc>
                  <a:txBody>
                    <a:bodyPr/>
                    <a:lstStyle/>
                    <a:p>
                      <a:pPr algn="ctr" fontAlgn="b"/>
                      <a:r>
                        <a:rPr lang="el-GR" sz="1100" b="0" i="0" u="none" strike="noStrike">
                          <a:solidFill>
                            <a:srgbClr val="000000"/>
                          </a:solidFill>
                          <a:latin typeface="Calibri"/>
                        </a:rPr>
                        <a:t>28,00</a:t>
                      </a:r>
                    </a:p>
                  </a:txBody>
                  <a:tcPr marL="9525" marR="9525" marT="9525" marB="0" anchor="b"/>
                </a:tc>
                <a:tc>
                  <a:txBody>
                    <a:bodyPr/>
                    <a:lstStyle/>
                    <a:p>
                      <a:pPr algn="ctr" fontAlgn="b"/>
                      <a:r>
                        <a:rPr lang="el-GR" sz="1100" b="0" i="0" u="none" strike="noStrike">
                          <a:solidFill>
                            <a:srgbClr val="000000"/>
                          </a:solidFill>
                          <a:latin typeface="Calibri"/>
                        </a:rPr>
                        <a:t>41,40</a:t>
                      </a:r>
                    </a:p>
                  </a:txBody>
                  <a:tcPr marL="9525" marR="9525" marT="9525" marB="0" anchor="b"/>
                </a:tc>
                <a:tc>
                  <a:txBody>
                    <a:bodyPr/>
                    <a:lstStyle/>
                    <a:p>
                      <a:pPr algn="ctr" fontAlgn="b"/>
                      <a:r>
                        <a:rPr lang="el-GR" sz="1100" b="0" i="0" u="none" strike="noStrike">
                          <a:solidFill>
                            <a:srgbClr val="000000"/>
                          </a:solidFill>
                          <a:latin typeface="Calibri"/>
                        </a:rPr>
                        <a:t>0,97</a:t>
                      </a:r>
                    </a:p>
                  </a:txBody>
                  <a:tcPr marL="9525" marR="9525" marT="9525" marB="0" anchor="b"/>
                </a:tc>
                <a:tc>
                  <a:txBody>
                    <a:bodyPr/>
                    <a:lstStyle/>
                    <a:p>
                      <a:pPr algn="ctr" fontAlgn="b"/>
                      <a:r>
                        <a:rPr lang="el-GR" sz="1100" b="0" i="0" u="none" strike="noStrike">
                          <a:solidFill>
                            <a:srgbClr val="000000"/>
                          </a:solidFill>
                          <a:latin typeface="Calibri"/>
                        </a:rPr>
                        <a:t>0,096</a:t>
                      </a:r>
                    </a:p>
                  </a:txBody>
                  <a:tcPr marL="9525" marR="9525" marT="9525" marB="0" anchor="b"/>
                </a:tc>
                <a:tc>
                  <a:txBody>
                    <a:bodyPr/>
                    <a:lstStyle/>
                    <a:p>
                      <a:pPr algn="ctr" fontAlgn="b"/>
                      <a:r>
                        <a:rPr lang="el-GR" sz="1100" b="0" i="0" u="none" strike="noStrike">
                          <a:solidFill>
                            <a:srgbClr val="000000"/>
                          </a:solidFill>
                          <a:latin typeface="Calibri"/>
                        </a:rPr>
                        <a:t>12,96</a:t>
                      </a:r>
                    </a:p>
                  </a:txBody>
                  <a:tcPr marL="9525" marR="9525" marT="9525" marB="0" anchor="b"/>
                </a:tc>
              </a:tr>
              <a:tr h="191558">
                <a:tc>
                  <a:txBody>
                    <a:bodyPr/>
                    <a:lstStyle/>
                    <a:p>
                      <a:pPr algn="ctr" fontAlgn="b"/>
                      <a:r>
                        <a:rPr lang="el-GR" sz="1100" b="1" u="none" strike="noStrike">
                          <a:latin typeface="+mn-lt"/>
                        </a:rPr>
                        <a:t>10</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143,77</a:t>
                      </a:r>
                    </a:p>
                  </a:txBody>
                  <a:tcPr marL="9525" marR="9525" marT="9525" marB="0" anchor="b"/>
                </a:tc>
                <a:tc>
                  <a:txBody>
                    <a:bodyPr/>
                    <a:lstStyle/>
                    <a:p>
                      <a:pPr algn="ctr" fontAlgn="b"/>
                      <a:r>
                        <a:rPr lang="el-GR" sz="1100" b="0" i="0" u="none" strike="noStrike">
                          <a:solidFill>
                            <a:srgbClr val="000000"/>
                          </a:solidFill>
                          <a:latin typeface="Calibri"/>
                        </a:rPr>
                        <a:t>4,638</a:t>
                      </a:r>
                    </a:p>
                  </a:txBody>
                  <a:tcPr marL="9525" marR="9525" marT="9525" marB="0" anchor="b"/>
                </a:tc>
                <a:tc>
                  <a:txBody>
                    <a:bodyPr/>
                    <a:lstStyle/>
                    <a:p>
                      <a:pPr algn="ctr" fontAlgn="b"/>
                      <a:r>
                        <a:rPr lang="el-GR" sz="1100" b="0" i="0" u="none" strike="noStrike">
                          <a:solidFill>
                            <a:srgbClr val="000000"/>
                          </a:solidFill>
                          <a:latin typeface="Calibri"/>
                        </a:rPr>
                        <a:t>83,20</a:t>
                      </a:r>
                    </a:p>
                  </a:txBody>
                  <a:tcPr marL="9525" marR="9525" marT="9525" marB="0" anchor="b"/>
                </a:tc>
                <a:tc>
                  <a:txBody>
                    <a:bodyPr/>
                    <a:lstStyle/>
                    <a:p>
                      <a:pPr algn="ctr" fontAlgn="b"/>
                      <a:r>
                        <a:rPr lang="el-GR" sz="1100" b="0" i="0" u="none" strike="noStrike">
                          <a:solidFill>
                            <a:srgbClr val="000000"/>
                          </a:solidFill>
                          <a:latin typeface="Calibri"/>
                        </a:rPr>
                        <a:t>11,09</a:t>
                      </a:r>
                    </a:p>
                  </a:txBody>
                  <a:tcPr marL="9525" marR="9525" marT="9525" marB="0" anchor="b"/>
                </a:tc>
                <a:tc>
                  <a:txBody>
                    <a:bodyPr/>
                    <a:lstStyle/>
                    <a:p>
                      <a:pPr algn="ctr" fontAlgn="b"/>
                      <a:r>
                        <a:rPr lang="el-GR" sz="1100" b="0" i="0" u="none" strike="noStrike">
                          <a:solidFill>
                            <a:srgbClr val="000000"/>
                          </a:solidFill>
                          <a:latin typeface="Calibri"/>
                        </a:rPr>
                        <a:t>0,418</a:t>
                      </a:r>
                    </a:p>
                  </a:txBody>
                  <a:tcPr marL="9525" marR="9525" marT="9525" marB="0" anchor="b"/>
                </a:tc>
                <a:tc>
                  <a:txBody>
                    <a:bodyPr/>
                    <a:lstStyle/>
                    <a:p>
                      <a:pPr algn="ctr" fontAlgn="b"/>
                      <a:r>
                        <a:rPr lang="el-GR" sz="1100" b="0" i="0" u="none" strike="noStrike">
                          <a:solidFill>
                            <a:srgbClr val="000000"/>
                          </a:solidFill>
                          <a:latin typeface="Calibri"/>
                        </a:rPr>
                        <a:t>0,803</a:t>
                      </a:r>
                    </a:p>
                  </a:txBody>
                  <a:tcPr marL="9525" marR="9525" marT="9525" marB="0" anchor="b"/>
                </a:tc>
                <a:tc>
                  <a:txBody>
                    <a:bodyPr/>
                    <a:lstStyle/>
                    <a:p>
                      <a:pPr algn="ctr" fontAlgn="b"/>
                      <a:r>
                        <a:rPr lang="el-GR" sz="1100" b="0" i="0" u="none" strike="noStrike">
                          <a:solidFill>
                            <a:srgbClr val="000000"/>
                          </a:solidFill>
                          <a:latin typeface="Calibri"/>
                        </a:rPr>
                        <a:t>24,00</a:t>
                      </a:r>
                    </a:p>
                  </a:txBody>
                  <a:tcPr marL="9525" marR="9525" marT="9525" marB="0" anchor="b"/>
                </a:tc>
                <a:tc>
                  <a:txBody>
                    <a:bodyPr/>
                    <a:lstStyle/>
                    <a:p>
                      <a:pPr algn="ctr" fontAlgn="b"/>
                      <a:r>
                        <a:rPr lang="el-GR" sz="1100" b="0" i="0" u="none" strike="noStrike">
                          <a:solidFill>
                            <a:srgbClr val="000000"/>
                          </a:solidFill>
                          <a:latin typeface="Calibri"/>
                        </a:rPr>
                        <a:t>36,54</a:t>
                      </a:r>
                    </a:p>
                  </a:txBody>
                  <a:tcPr marL="9525" marR="9525" marT="9525" marB="0" anchor="b"/>
                </a:tc>
                <a:tc>
                  <a:txBody>
                    <a:bodyPr/>
                    <a:lstStyle/>
                    <a:p>
                      <a:pPr algn="ctr" fontAlgn="b"/>
                      <a:r>
                        <a:rPr lang="el-GR" sz="1100" b="0" i="0" u="none" strike="noStrike">
                          <a:solidFill>
                            <a:srgbClr val="000000"/>
                          </a:solidFill>
                          <a:latin typeface="Calibri"/>
                        </a:rPr>
                        <a:t>0,98</a:t>
                      </a:r>
                    </a:p>
                  </a:txBody>
                  <a:tcPr marL="9525" marR="9525" marT="9525" marB="0" anchor="b"/>
                </a:tc>
                <a:tc>
                  <a:txBody>
                    <a:bodyPr/>
                    <a:lstStyle/>
                    <a:p>
                      <a:pPr algn="ctr" fontAlgn="b"/>
                      <a:r>
                        <a:rPr lang="el-GR" sz="1100" b="0" i="0" u="none" strike="noStrike">
                          <a:solidFill>
                            <a:srgbClr val="000000"/>
                          </a:solidFill>
                          <a:latin typeface="Calibri"/>
                        </a:rPr>
                        <a:t>0,095</a:t>
                      </a:r>
                    </a:p>
                  </a:txBody>
                  <a:tcPr marL="9525" marR="9525" marT="9525" marB="0" anchor="b"/>
                </a:tc>
                <a:tc>
                  <a:txBody>
                    <a:bodyPr/>
                    <a:lstStyle/>
                    <a:p>
                      <a:pPr algn="ctr" fontAlgn="b"/>
                      <a:r>
                        <a:rPr lang="el-GR" sz="1100" b="0" i="0" u="none" strike="noStrike">
                          <a:solidFill>
                            <a:srgbClr val="000000"/>
                          </a:solidFill>
                          <a:latin typeface="Calibri"/>
                        </a:rPr>
                        <a:t>11,31</a:t>
                      </a:r>
                    </a:p>
                  </a:txBody>
                  <a:tcPr marL="9525" marR="9525" marT="9525" marB="0" anchor="b"/>
                </a:tc>
              </a:tr>
              <a:tr h="191558">
                <a:tc>
                  <a:txBody>
                    <a:bodyPr/>
                    <a:lstStyle/>
                    <a:p>
                      <a:pPr algn="ctr" fontAlgn="b"/>
                      <a:r>
                        <a:rPr lang="el-GR" sz="1100" b="1" u="none" strike="noStrike">
                          <a:latin typeface="+mn-lt"/>
                        </a:rPr>
                        <a:t>11</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109,50</a:t>
                      </a:r>
                    </a:p>
                  </a:txBody>
                  <a:tcPr marL="9525" marR="9525" marT="9525" marB="0" anchor="b"/>
                </a:tc>
                <a:tc>
                  <a:txBody>
                    <a:bodyPr/>
                    <a:lstStyle/>
                    <a:p>
                      <a:pPr algn="ctr" fontAlgn="b"/>
                      <a:r>
                        <a:rPr lang="el-GR" sz="1100" b="0" i="0" u="none" strike="noStrike">
                          <a:solidFill>
                            <a:srgbClr val="000000"/>
                          </a:solidFill>
                          <a:latin typeface="Calibri"/>
                        </a:rPr>
                        <a:t>3,650</a:t>
                      </a:r>
                    </a:p>
                  </a:txBody>
                  <a:tcPr marL="9525" marR="9525" marT="9525" marB="0" anchor="b"/>
                </a:tc>
                <a:tc>
                  <a:txBody>
                    <a:bodyPr/>
                    <a:lstStyle/>
                    <a:p>
                      <a:pPr algn="ctr" fontAlgn="b"/>
                      <a:r>
                        <a:rPr lang="el-GR" sz="1100" b="0" i="0" u="none" strike="noStrike">
                          <a:solidFill>
                            <a:srgbClr val="000000"/>
                          </a:solidFill>
                          <a:latin typeface="Calibri"/>
                        </a:rPr>
                        <a:t>75,93</a:t>
                      </a:r>
                    </a:p>
                  </a:txBody>
                  <a:tcPr marL="9525" marR="9525" marT="9525" marB="0" anchor="b"/>
                </a:tc>
                <a:tc>
                  <a:txBody>
                    <a:bodyPr/>
                    <a:lstStyle/>
                    <a:p>
                      <a:pPr algn="ctr" fontAlgn="b"/>
                      <a:r>
                        <a:rPr lang="el-GR" sz="1100" b="0" i="0" u="none" strike="noStrike">
                          <a:solidFill>
                            <a:srgbClr val="000000"/>
                          </a:solidFill>
                          <a:latin typeface="Calibri"/>
                        </a:rPr>
                        <a:t>10,12</a:t>
                      </a:r>
                    </a:p>
                  </a:txBody>
                  <a:tcPr marL="9525" marR="9525" marT="9525" marB="0" anchor="b"/>
                </a:tc>
                <a:tc>
                  <a:txBody>
                    <a:bodyPr/>
                    <a:lstStyle/>
                    <a:p>
                      <a:pPr algn="ctr" fontAlgn="b"/>
                      <a:r>
                        <a:rPr lang="el-GR" sz="1100" b="0" i="0" u="none" strike="noStrike">
                          <a:solidFill>
                            <a:srgbClr val="000000"/>
                          </a:solidFill>
                          <a:latin typeface="Calibri"/>
                        </a:rPr>
                        <a:t>0,361</a:t>
                      </a:r>
                    </a:p>
                  </a:txBody>
                  <a:tcPr marL="9525" marR="9525" marT="9525" marB="0" anchor="b"/>
                </a:tc>
                <a:tc>
                  <a:txBody>
                    <a:bodyPr/>
                    <a:lstStyle/>
                    <a:p>
                      <a:pPr algn="ctr" fontAlgn="b"/>
                      <a:r>
                        <a:rPr lang="el-GR" sz="1100" b="0" i="0" u="none" strike="noStrike">
                          <a:solidFill>
                            <a:srgbClr val="000000"/>
                          </a:solidFill>
                          <a:latin typeface="Calibri"/>
                        </a:rPr>
                        <a:t>0,768</a:t>
                      </a:r>
                    </a:p>
                  </a:txBody>
                  <a:tcPr marL="9525" marR="9525" marT="9525" marB="0" anchor="b"/>
                </a:tc>
                <a:tc>
                  <a:txBody>
                    <a:bodyPr/>
                    <a:lstStyle/>
                    <a:p>
                      <a:pPr algn="ctr" fontAlgn="b"/>
                      <a:r>
                        <a:rPr lang="el-GR" sz="1100" b="0" i="0" u="none" strike="noStrike">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30,82</a:t>
                      </a:r>
                    </a:p>
                  </a:txBody>
                  <a:tcPr marL="9525" marR="9525" marT="9525" marB="0" anchor="b"/>
                </a:tc>
                <a:tc>
                  <a:txBody>
                    <a:bodyPr/>
                    <a:lstStyle/>
                    <a:p>
                      <a:pPr algn="ctr" fontAlgn="b"/>
                      <a:r>
                        <a:rPr lang="el-GR" sz="1100" b="0" i="0" u="none" strike="noStrike">
                          <a:solidFill>
                            <a:srgbClr val="000000"/>
                          </a:solidFill>
                          <a:latin typeface="Calibri"/>
                        </a:rPr>
                        <a:t>0,99</a:t>
                      </a:r>
                    </a:p>
                  </a:txBody>
                  <a:tcPr marL="9525" marR="9525" marT="9525" marB="0" anchor="b"/>
                </a:tc>
                <a:tc>
                  <a:txBody>
                    <a:bodyPr/>
                    <a:lstStyle/>
                    <a:p>
                      <a:pPr algn="ctr" fontAlgn="b"/>
                      <a:r>
                        <a:rPr lang="el-GR" sz="1100" b="0" i="0" u="none" strike="noStrike">
                          <a:solidFill>
                            <a:srgbClr val="000000"/>
                          </a:solidFill>
                          <a:latin typeface="Calibri"/>
                        </a:rPr>
                        <a:t>0,092</a:t>
                      </a:r>
                    </a:p>
                  </a:txBody>
                  <a:tcPr marL="9525" marR="9525" marT="9525" marB="0" anchor="b"/>
                </a:tc>
                <a:tc>
                  <a:txBody>
                    <a:bodyPr/>
                    <a:lstStyle/>
                    <a:p>
                      <a:pPr algn="ctr" fontAlgn="b"/>
                      <a:r>
                        <a:rPr lang="el-GR" sz="1100" b="0" i="0" u="none" strike="noStrike">
                          <a:solidFill>
                            <a:srgbClr val="000000"/>
                          </a:solidFill>
                          <a:latin typeface="Calibri"/>
                        </a:rPr>
                        <a:t>8,35</a:t>
                      </a:r>
                    </a:p>
                  </a:txBody>
                  <a:tcPr marL="9525" marR="9525" marT="9525" marB="0" anchor="b"/>
                </a:tc>
              </a:tr>
              <a:tr h="191558">
                <a:tc>
                  <a:txBody>
                    <a:bodyPr/>
                    <a:lstStyle/>
                    <a:p>
                      <a:pPr algn="ctr" fontAlgn="b"/>
                      <a:r>
                        <a:rPr lang="el-GR" sz="1100" b="1" u="none" strike="noStrike">
                          <a:latin typeface="+mn-lt"/>
                        </a:rPr>
                        <a:t>12</a:t>
                      </a:r>
                      <a:endParaRPr lang="el-GR" sz="1100" b="1" i="0" u="none" strike="noStrike">
                        <a:solidFill>
                          <a:srgbClr val="000000"/>
                        </a:solidFill>
                        <a:latin typeface="+mn-lt"/>
                      </a:endParaRPr>
                    </a:p>
                  </a:txBody>
                  <a:tcPr marL="5292" marR="5292" marT="5292" marB="0" anchor="b"/>
                </a:tc>
                <a:tc>
                  <a:txBody>
                    <a:bodyPr/>
                    <a:lstStyle/>
                    <a:p>
                      <a:pPr algn="ctr" fontAlgn="b"/>
                      <a:r>
                        <a:rPr lang="el-GR" sz="1100" b="0" i="0" u="none" strike="noStrike">
                          <a:solidFill>
                            <a:srgbClr val="000000"/>
                          </a:solidFill>
                          <a:latin typeface="Calibri"/>
                        </a:rPr>
                        <a:t>91,95</a:t>
                      </a:r>
                    </a:p>
                  </a:txBody>
                  <a:tcPr marL="9525" marR="9525" marT="9525" marB="0" anchor="b"/>
                </a:tc>
                <a:tc>
                  <a:txBody>
                    <a:bodyPr/>
                    <a:lstStyle/>
                    <a:p>
                      <a:pPr algn="ctr" fontAlgn="b"/>
                      <a:r>
                        <a:rPr lang="el-GR" sz="1100" b="0" i="0" u="none" strike="noStrike">
                          <a:solidFill>
                            <a:srgbClr val="000000"/>
                          </a:solidFill>
                          <a:latin typeface="Calibri"/>
                        </a:rPr>
                        <a:t>2,966</a:t>
                      </a:r>
                    </a:p>
                  </a:txBody>
                  <a:tcPr marL="9525" marR="9525" marT="9525" marB="0" anchor="b"/>
                </a:tc>
                <a:tc>
                  <a:txBody>
                    <a:bodyPr/>
                    <a:lstStyle/>
                    <a:p>
                      <a:pPr algn="ctr" fontAlgn="b"/>
                      <a:r>
                        <a:rPr lang="el-GR" sz="1100" b="0" i="0" u="none" strike="noStrike">
                          <a:solidFill>
                            <a:srgbClr val="000000"/>
                          </a:solidFill>
                          <a:latin typeface="Calibri"/>
                        </a:rPr>
                        <a:t>72,42</a:t>
                      </a:r>
                    </a:p>
                  </a:txBody>
                  <a:tcPr marL="9525" marR="9525" marT="9525" marB="0" anchor="b"/>
                </a:tc>
                <a:tc>
                  <a:txBody>
                    <a:bodyPr/>
                    <a:lstStyle/>
                    <a:p>
                      <a:pPr algn="ctr" fontAlgn="b"/>
                      <a:r>
                        <a:rPr lang="el-GR" sz="1100" b="0" i="0" u="none" strike="noStrike">
                          <a:solidFill>
                            <a:srgbClr val="000000"/>
                          </a:solidFill>
                          <a:latin typeface="Calibri"/>
                        </a:rPr>
                        <a:t>9,66</a:t>
                      </a:r>
                    </a:p>
                  </a:txBody>
                  <a:tcPr marL="9525" marR="9525" marT="9525" marB="0" anchor="b"/>
                </a:tc>
                <a:tc>
                  <a:txBody>
                    <a:bodyPr/>
                    <a:lstStyle/>
                    <a:p>
                      <a:pPr algn="ctr" fontAlgn="b"/>
                      <a:r>
                        <a:rPr lang="el-GR" sz="1100" b="0" i="0" u="none" strike="noStrike">
                          <a:solidFill>
                            <a:srgbClr val="000000"/>
                          </a:solidFill>
                          <a:latin typeface="Calibri"/>
                        </a:rPr>
                        <a:t>0,307</a:t>
                      </a:r>
                    </a:p>
                  </a:txBody>
                  <a:tcPr marL="9525" marR="9525" marT="9525" marB="0" anchor="b"/>
                </a:tc>
                <a:tc>
                  <a:txBody>
                    <a:bodyPr/>
                    <a:lstStyle/>
                    <a:p>
                      <a:pPr algn="ctr" fontAlgn="b"/>
                      <a:r>
                        <a:rPr lang="el-GR" sz="1100" b="0" i="0" u="none" strike="noStrike">
                          <a:solidFill>
                            <a:srgbClr val="000000"/>
                          </a:solidFill>
                          <a:latin typeface="Calibri"/>
                        </a:rPr>
                        <a:t>0,733</a:t>
                      </a:r>
                    </a:p>
                  </a:txBody>
                  <a:tcPr marL="9525" marR="9525" marT="9525"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19,22</a:t>
                      </a:r>
                    </a:p>
                  </a:txBody>
                  <a:tcPr marL="9525" marR="9525" marT="9525" marB="0" anchor="b"/>
                </a:tc>
                <a:tc>
                  <a:txBody>
                    <a:bodyPr/>
                    <a:lstStyle/>
                    <a:p>
                      <a:pPr algn="ctr" fontAlgn="b"/>
                      <a:r>
                        <a:rPr lang="el-GR" sz="1100" b="0" i="0" u="none" strike="noStrike">
                          <a:solidFill>
                            <a:srgbClr val="000000"/>
                          </a:solidFill>
                          <a:latin typeface="Calibri"/>
                        </a:rPr>
                        <a:t>1,02</a:t>
                      </a:r>
                    </a:p>
                  </a:txBody>
                  <a:tcPr marL="9525" marR="9525" marT="9525" marB="0" anchor="b"/>
                </a:tc>
                <a:tc>
                  <a:txBody>
                    <a:bodyPr/>
                    <a:lstStyle/>
                    <a:p>
                      <a:pPr algn="ctr" fontAlgn="b"/>
                      <a:r>
                        <a:rPr lang="el-GR" sz="1100" b="0" i="0" u="none" strike="noStrike">
                          <a:solidFill>
                            <a:srgbClr val="000000"/>
                          </a:solidFill>
                          <a:latin typeface="Calibri"/>
                        </a:rPr>
                        <a:t>0,090</a:t>
                      </a:r>
                    </a:p>
                  </a:txBody>
                  <a:tcPr marL="9525" marR="9525" marT="9525" marB="0" anchor="b"/>
                </a:tc>
                <a:tc>
                  <a:txBody>
                    <a:bodyPr/>
                    <a:lstStyle/>
                    <a:p>
                      <a:pPr algn="ctr" fontAlgn="b"/>
                      <a:r>
                        <a:rPr lang="el-GR" sz="1100" b="0" i="0" u="none" strike="noStrike">
                          <a:solidFill>
                            <a:srgbClr val="000000"/>
                          </a:solidFill>
                          <a:latin typeface="Calibri"/>
                        </a:rPr>
                        <a:t>6,84</a:t>
                      </a:r>
                    </a:p>
                  </a:txBody>
                  <a:tcPr marL="9525" marR="9525" marT="9525" marB="0" anchor="b"/>
                </a:tc>
              </a:tr>
              <a:tr h="105833">
                <a:tc>
                  <a:txBody>
                    <a:bodyPr/>
                    <a:lstStyle/>
                    <a:p>
                      <a:pPr algn="ctr" fontAlgn="b"/>
                      <a:endParaRPr lang="el-GR" sz="1100" b="1" i="0" u="none" strike="noStrike">
                        <a:solidFill>
                          <a:srgbClr val="000000"/>
                        </a:solidFill>
                        <a:latin typeface="+mn-lt"/>
                      </a:endParaRPr>
                    </a:p>
                  </a:txBody>
                  <a:tcPr marL="5292" marR="5292" marT="5292"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r>
                        <a:rPr lang="el-GR" sz="1100" b="0" i="0" u="none" strike="noStrike" dirty="0">
                          <a:solidFill>
                            <a:srgbClr val="000000"/>
                          </a:solidFill>
                          <a:latin typeface="Calibri"/>
                        </a:rPr>
                        <a:t>144,25</a:t>
                      </a:r>
                    </a:p>
                  </a:txBody>
                  <a:tcPr marL="9525" marR="9525" marT="9525" marB="0" anchor="b"/>
                </a:tc>
              </a:tr>
            </a:tbl>
          </a:graphicData>
        </a:graphic>
      </p:graphicFrame>
      <p:sp>
        <p:nvSpPr>
          <p:cNvPr id="8" name="7 - TextBox"/>
          <p:cNvSpPr txBox="1"/>
          <p:nvPr/>
        </p:nvSpPr>
        <p:spPr>
          <a:xfrm>
            <a:off x="-32" y="3651783"/>
            <a:ext cx="9144032" cy="307777"/>
          </a:xfrm>
          <a:prstGeom prst="rect">
            <a:avLst/>
          </a:prstGeom>
          <a:noFill/>
        </p:spPr>
        <p:txBody>
          <a:bodyPr wrap="square" rtlCol="0">
            <a:spAutoFit/>
          </a:bodyPr>
          <a:lstStyle/>
          <a:p>
            <a:r>
              <a:rPr lang="el-GR" sz="1400" dirty="0" smtClean="0"/>
              <a:t>Ετήσια παραγόμενη ηλεκτρική ενέργεια υπό βέλτιστη μεταβαλλόμενη κλίση μονού άξονα</a:t>
            </a:r>
            <a:endParaRPr lang="el-GR"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smtClean="0"/>
              <a:t>Παράδειγμα 6</a:t>
            </a:r>
            <a:endParaRPr lang="el-GR" dirty="0"/>
          </a:p>
        </p:txBody>
      </p:sp>
      <p:sp>
        <p:nvSpPr>
          <p:cNvPr id="8" name="7 - TextBox"/>
          <p:cNvSpPr txBox="1"/>
          <p:nvPr/>
        </p:nvSpPr>
        <p:spPr>
          <a:xfrm>
            <a:off x="-32" y="285728"/>
            <a:ext cx="9144032" cy="307777"/>
          </a:xfrm>
          <a:prstGeom prst="rect">
            <a:avLst/>
          </a:prstGeom>
          <a:noFill/>
        </p:spPr>
        <p:txBody>
          <a:bodyPr wrap="square" rtlCol="0">
            <a:spAutoFit/>
          </a:bodyPr>
          <a:lstStyle/>
          <a:p>
            <a:r>
              <a:rPr lang="el-GR" sz="1400" dirty="0" smtClean="0"/>
              <a:t>Ετήσια παραγόμενη ηλεκτρική ενέργεια υπό βέλτιστη μεταβαλλόμενη κλίση διπλού άξονα</a:t>
            </a:r>
            <a:endParaRPr lang="el-GR" sz="1400" dirty="0"/>
          </a:p>
        </p:txBody>
      </p:sp>
      <p:graphicFrame>
        <p:nvGraphicFramePr>
          <p:cNvPr id="9" name="8 - Πίνακας"/>
          <p:cNvGraphicFramePr>
            <a:graphicFrameLocks noGrp="1"/>
          </p:cNvGraphicFramePr>
          <p:nvPr/>
        </p:nvGraphicFramePr>
        <p:xfrm>
          <a:off x="142840" y="722423"/>
          <a:ext cx="7715308" cy="2853686"/>
        </p:xfrm>
        <a:graphic>
          <a:graphicData uri="http://schemas.openxmlformats.org/drawingml/2006/table">
            <a:tbl>
              <a:tblPr>
                <a:tableStyleId>{284E427A-3D55-4303-BF80-6455036E1DE7}</a:tableStyleId>
              </a:tblPr>
              <a:tblGrid>
                <a:gridCol w="184613"/>
                <a:gridCol w="1029837"/>
                <a:gridCol w="1000132"/>
                <a:gridCol w="500066"/>
                <a:gridCol w="500066"/>
                <a:gridCol w="500066"/>
                <a:gridCol w="571504"/>
                <a:gridCol w="571504"/>
                <a:gridCol w="642942"/>
                <a:gridCol w="642942"/>
                <a:gridCol w="714380"/>
                <a:gridCol w="857256"/>
              </a:tblGrid>
              <a:tr h="377825">
                <a:tc>
                  <a:txBody>
                    <a:bodyPr/>
                    <a:lstStyle/>
                    <a:p>
                      <a:pPr algn="ctr" fontAlgn="b"/>
                      <a:endParaRPr lang="el-GR" sz="1100" b="1" i="0" u="none" strike="noStrike" dirty="0">
                        <a:solidFill>
                          <a:srgbClr val="000000"/>
                        </a:solidFill>
                        <a:latin typeface="Calibri"/>
                      </a:endParaRPr>
                    </a:p>
                  </a:txBody>
                  <a:tcPr marL="5292" marR="5292" marT="5292" marB="0" anchor="b"/>
                </a:tc>
                <a:tc>
                  <a:txBody>
                    <a:bodyPr/>
                    <a:lstStyle/>
                    <a:p>
                      <a:pPr algn="ctr" fontAlgn="b"/>
                      <a:r>
                        <a:rPr lang="el-GR" sz="1100" b="1" u="none" strike="noStrike" dirty="0"/>
                        <a:t>μηνιαίο </a:t>
                      </a:r>
                      <a:r>
                        <a:rPr lang="el-GR" sz="1100" b="1" u="none" strike="noStrike" dirty="0" err="1" smtClean="0"/>
                        <a:t>ΗΗκ</a:t>
                      </a:r>
                      <a:r>
                        <a:rPr lang="el-GR" sz="1100" b="1" u="none" strike="noStrike" dirty="0" smtClean="0"/>
                        <a:t>, </a:t>
                      </a:r>
                      <a:r>
                        <a:rPr lang="en-GB" sz="1100" b="1" u="none" strike="noStrike" dirty="0"/>
                        <a:t>kWh/m2</a:t>
                      </a:r>
                      <a:endParaRPr lang="en-GB" sz="1100" b="1" i="0" u="none" strike="noStrike" dirty="0">
                        <a:solidFill>
                          <a:srgbClr val="000000"/>
                        </a:solidFill>
                        <a:latin typeface="Calibri"/>
                      </a:endParaRPr>
                    </a:p>
                  </a:txBody>
                  <a:tcPr marL="5292" marR="5292" marT="5292" marB="0" anchor="b"/>
                </a:tc>
                <a:tc>
                  <a:txBody>
                    <a:bodyPr/>
                    <a:lstStyle/>
                    <a:p>
                      <a:pPr algn="ctr" fontAlgn="b"/>
                      <a:r>
                        <a:rPr lang="el-GR" sz="1100" b="1" u="none" strike="noStrike" dirty="0"/>
                        <a:t>ημερήσιο </a:t>
                      </a:r>
                      <a:r>
                        <a:rPr lang="el-GR" sz="1100" b="1" u="none" strike="noStrike" dirty="0" err="1" smtClean="0"/>
                        <a:t>ΗΗκ</a:t>
                      </a:r>
                      <a:r>
                        <a:rPr lang="el-GR" sz="1100" b="1" u="none" strike="noStrike" dirty="0" smtClean="0"/>
                        <a:t>, </a:t>
                      </a:r>
                      <a:r>
                        <a:rPr lang="en-GB" sz="1100" b="1" u="none" strike="noStrike" dirty="0"/>
                        <a:t>kWh/m2</a:t>
                      </a:r>
                      <a:endParaRPr lang="en-GB" sz="1100" b="1" i="0" u="none" strike="noStrike" dirty="0">
                        <a:solidFill>
                          <a:srgbClr val="000000"/>
                        </a:solidFill>
                        <a:latin typeface="Calibri"/>
                      </a:endParaRPr>
                    </a:p>
                  </a:txBody>
                  <a:tcPr marL="5292" marR="5292" marT="5292" marB="0" anchor="b"/>
                </a:tc>
                <a:tc>
                  <a:txBody>
                    <a:bodyPr/>
                    <a:lstStyle/>
                    <a:p>
                      <a:pPr algn="ctr" fontAlgn="b"/>
                      <a:r>
                        <a:rPr lang="el-GR" sz="1100" b="1" u="none" strike="noStrike" dirty="0"/>
                        <a:t>ωΔ</a:t>
                      </a:r>
                      <a:endParaRPr lang="el-GR" sz="1100" b="1" i="0" u="none" strike="noStrike" dirty="0">
                        <a:solidFill>
                          <a:srgbClr val="000000"/>
                        </a:solidFill>
                        <a:latin typeface="Calibri"/>
                      </a:endParaRPr>
                    </a:p>
                  </a:txBody>
                  <a:tcPr marL="5292" marR="5292" marT="5292" marB="0" anchor="b"/>
                </a:tc>
                <a:tc>
                  <a:txBody>
                    <a:bodyPr/>
                    <a:lstStyle/>
                    <a:p>
                      <a:pPr algn="ctr" fontAlgn="b"/>
                      <a:r>
                        <a:rPr lang="el-GR" sz="1100" b="1" u="none" strike="noStrike" dirty="0"/>
                        <a:t>Τ, </a:t>
                      </a:r>
                      <a:r>
                        <a:rPr lang="en-GB" sz="1100" b="1" u="none" strike="noStrike" dirty="0"/>
                        <a:t>h</a:t>
                      </a:r>
                      <a:endParaRPr lang="en-GB" sz="1100" b="1" i="0" u="none" strike="noStrike" dirty="0">
                        <a:solidFill>
                          <a:srgbClr val="000000"/>
                        </a:solidFill>
                        <a:latin typeface="Calibri"/>
                      </a:endParaRPr>
                    </a:p>
                  </a:txBody>
                  <a:tcPr marL="5292" marR="5292" marT="5292" marB="0" anchor="b"/>
                </a:tc>
                <a:tc>
                  <a:txBody>
                    <a:bodyPr/>
                    <a:lstStyle/>
                    <a:p>
                      <a:pPr algn="ctr" fontAlgn="b"/>
                      <a:r>
                        <a:rPr lang="en-GB" sz="1100" b="1" u="none" strike="noStrike"/>
                        <a:t>I, kW/m2</a:t>
                      </a:r>
                      <a:endParaRPr lang="en-GB" sz="1100" b="1" i="0" u="none" strike="noStrike">
                        <a:solidFill>
                          <a:srgbClr val="000000"/>
                        </a:solidFill>
                        <a:latin typeface="Calibri"/>
                      </a:endParaRPr>
                    </a:p>
                  </a:txBody>
                  <a:tcPr marL="5292" marR="5292" marT="5292" marB="0" anchor="b"/>
                </a:tc>
                <a:tc>
                  <a:txBody>
                    <a:bodyPr/>
                    <a:lstStyle/>
                    <a:p>
                      <a:pPr algn="ctr" fontAlgn="b"/>
                      <a:r>
                        <a:rPr lang="en-GB" sz="1100" b="1" u="none" strike="noStrike" dirty="0" err="1"/>
                        <a:t>nI</a:t>
                      </a:r>
                      <a:endParaRPr lang="en-GB" sz="1100" b="1" i="0" u="none" strike="noStrike" dirty="0">
                        <a:solidFill>
                          <a:srgbClr val="000000"/>
                        </a:solidFill>
                        <a:latin typeface="Calibri"/>
                      </a:endParaRPr>
                    </a:p>
                  </a:txBody>
                  <a:tcPr marL="5292" marR="5292" marT="5292" marB="0" anchor="b"/>
                </a:tc>
                <a:tc>
                  <a:txBody>
                    <a:bodyPr/>
                    <a:lstStyle/>
                    <a:p>
                      <a:pPr algn="ctr" fontAlgn="b"/>
                      <a:r>
                        <a:rPr lang="en-GB" sz="1100" b="1" u="none" strike="noStrike" dirty="0"/>
                        <a:t>T</a:t>
                      </a:r>
                      <a:r>
                        <a:rPr lang="el-GR" sz="1100" b="1" u="none" strike="noStrike" dirty="0"/>
                        <a:t>α, </a:t>
                      </a:r>
                      <a:r>
                        <a:rPr lang="en-GB" sz="1100" b="1" u="none" strike="noStrike" dirty="0"/>
                        <a:t>oC</a:t>
                      </a:r>
                      <a:endParaRPr lang="en-GB" sz="1100" b="1" i="0" u="none" strike="noStrike" dirty="0">
                        <a:solidFill>
                          <a:srgbClr val="000000"/>
                        </a:solidFill>
                        <a:latin typeface="Calibri"/>
                      </a:endParaRPr>
                    </a:p>
                  </a:txBody>
                  <a:tcPr marL="5292" marR="5292" marT="5292" marB="0" anchor="b"/>
                </a:tc>
                <a:tc>
                  <a:txBody>
                    <a:bodyPr/>
                    <a:lstStyle/>
                    <a:p>
                      <a:pPr algn="ctr" fontAlgn="b"/>
                      <a:r>
                        <a:rPr lang="en-GB" sz="1100" b="1" u="none" strike="noStrike" dirty="0" err="1"/>
                        <a:t>Tpv</a:t>
                      </a:r>
                      <a:r>
                        <a:rPr lang="en-GB" sz="1100" b="1" u="none" strike="noStrike" dirty="0"/>
                        <a:t>, oC</a:t>
                      </a:r>
                      <a:endParaRPr lang="en-GB" sz="1100" b="1" i="0" u="none" strike="noStrike" dirty="0">
                        <a:solidFill>
                          <a:srgbClr val="000000"/>
                        </a:solidFill>
                        <a:latin typeface="Calibri"/>
                      </a:endParaRPr>
                    </a:p>
                  </a:txBody>
                  <a:tcPr marL="5292" marR="5292" marT="5292" marB="0" anchor="b"/>
                </a:tc>
                <a:tc>
                  <a:txBody>
                    <a:bodyPr/>
                    <a:lstStyle/>
                    <a:p>
                      <a:pPr algn="ctr" fontAlgn="b"/>
                      <a:r>
                        <a:rPr lang="en-GB" sz="1100" b="1" u="none" strike="noStrike"/>
                        <a:t>nT</a:t>
                      </a:r>
                      <a:endParaRPr lang="en-GB" sz="1100" b="1" i="0" u="none" strike="noStrike">
                        <a:solidFill>
                          <a:srgbClr val="000000"/>
                        </a:solidFill>
                        <a:latin typeface="Calibri"/>
                      </a:endParaRPr>
                    </a:p>
                  </a:txBody>
                  <a:tcPr marL="5292" marR="5292" marT="5292" marB="0" anchor="b"/>
                </a:tc>
                <a:tc>
                  <a:txBody>
                    <a:bodyPr/>
                    <a:lstStyle/>
                    <a:p>
                      <a:pPr algn="ctr" fontAlgn="b"/>
                      <a:r>
                        <a:rPr lang="en-GB" sz="1100" b="1" u="none" strike="noStrike" dirty="0"/>
                        <a:t>n</a:t>
                      </a:r>
                      <a:endParaRPr lang="en-GB" sz="1100" b="1" i="0" u="none" strike="noStrike" dirty="0">
                        <a:solidFill>
                          <a:srgbClr val="000000"/>
                        </a:solidFill>
                        <a:latin typeface="Calibri"/>
                      </a:endParaRPr>
                    </a:p>
                  </a:txBody>
                  <a:tcPr marL="5292" marR="5292" marT="5292" marB="0" anchor="b"/>
                </a:tc>
                <a:tc>
                  <a:txBody>
                    <a:bodyPr/>
                    <a:lstStyle/>
                    <a:p>
                      <a:pPr algn="ctr" fontAlgn="b"/>
                      <a:r>
                        <a:rPr lang="en-GB" sz="1100" b="1" u="none" strike="noStrike" dirty="0" err="1"/>
                        <a:t>Ee</a:t>
                      </a:r>
                      <a:r>
                        <a:rPr lang="en-GB" sz="1100" b="1" u="none" strike="noStrike" dirty="0"/>
                        <a:t>, </a:t>
                      </a:r>
                      <a:r>
                        <a:rPr lang="en-GB" sz="1100" b="1" u="none" strike="noStrike" dirty="0" err="1"/>
                        <a:t>MWh</a:t>
                      </a:r>
                      <a:endParaRPr lang="en-GB" sz="1100" b="1" i="0" u="none" strike="noStrike" dirty="0">
                        <a:solidFill>
                          <a:srgbClr val="000000"/>
                        </a:solidFill>
                        <a:latin typeface="Calibri"/>
                      </a:endParaRPr>
                    </a:p>
                  </a:txBody>
                  <a:tcPr marL="5292" marR="5292" marT="5292" marB="0" anchor="b"/>
                </a:tc>
              </a:tr>
              <a:tr h="191558">
                <a:tc>
                  <a:txBody>
                    <a:bodyPr/>
                    <a:lstStyle/>
                    <a:p>
                      <a:pPr algn="ctr" fontAlgn="b"/>
                      <a:r>
                        <a:rPr lang="el-GR" sz="1100" b="1" u="none" strike="noStrike"/>
                        <a:t>1</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99,11</a:t>
                      </a:r>
                    </a:p>
                  </a:txBody>
                  <a:tcPr marL="9525" marR="9525" marT="9525" marB="0" anchor="b"/>
                </a:tc>
                <a:tc>
                  <a:txBody>
                    <a:bodyPr/>
                    <a:lstStyle/>
                    <a:p>
                      <a:pPr algn="ctr" fontAlgn="b"/>
                      <a:r>
                        <a:rPr lang="el-GR" sz="1100" b="0" i="0" u="none" strike="noStrike">
                          <a:solidFill>
                            <a:srgbClr val="000000"/>
                          </a:solidFill>
                          <a:latin typeface="Calibri"/>
                        </a:rPr>
                        <a:t>3,197</a:t>
                      </a:r>
                    </a:p>
                  </a:txBody>
                  <a:tcPr marL="9525" marR="9525" marT="9525" marB="0" anchor="b"/>
                </a:tc>
                <a:tc>
                  <a:txBody>
                    <a:bodyPr/>
                    <a:lstStyle/>
                    <a:p>
                      <a:pPr algn="ctr" fontAlgn="b"/>
                      <a:r>
                        <a:rPr lang="el-GR" sz="1100" b="0" i="0" u="none" strike="noStrike">
                          <a:solidFill>
                            <a:srgbClr val="000000"/>
                          </a:solidFill>
                          <a:latin typeface="Calibri"/>
                        </a:rPr>
                        <a:t>74,18</a:t>
                      </a:r>
                    </a:p>
                  </a:txBody>
                  <a:tcPr marL="9525" marR="9525" marT="9525" marB="0" anchor="b"/>
                </a:tc>
                <a:tc>
                  <a:txBody>
                    <a:bodyPr/>
                    <a:lstStyle/>
                    <a:p>
                      <a:pPr algn="ctr" fontAlgn="b"/>
                      <a:r>
                        <a:rPr lang="el-GR" sz="1100" b="0" i="0" u="none" strike="noStrike">
                          <a:solidFill>
                            <a:srgbClr val="000000"/>
                          </a:solidFill>
                          <a:latin typeface="Calibri"/>
                        </a:rPr>
                        <a:t>9,89</a:t>
                      </a:r>
                    </a:p>
                  </a:txBody>
                  <a:tcPr marL="9525" marR="9525" marT="9525" marB="0" anchor="b"/>
                </a:tc>
                <a:tc>
                  <a:txBody>
                    <a:bodyPr/>
                    <a:lstStyle/>
                    <a:p>
                      <a:pPr algn="ctr" fontAlgn="b"/>
                      <a:r>
                        <a:rPr lang="el-GR" sz="1100" b="0" i="0" u="none" strike="noStrike">
                          <a:solidFill>
                            <a:srgbClr val="000000"/>
                          </a:solidFill>
                          <a:latin typeface="Calibri"/>
                        </a:rPr>
                        <a:t>0,323</a:t>
                      </a:r>
                    </a:p>
                  </a:txBody>
                  <a:tcPr marL="9525" marR="9525" marT="9525" marB="0" anchor="b"/>
                </a:tc>
                <a:tc>
                  <a:txBody>
                    <a:bodyPr/>
                    <a:lstStyle/>
                    <a:p>
                      <a:pPr algn="ctr" fontAlgn="b"/>
                      <a:r>
                        <a:rPr lang="el-GR" sz="1100" b="0" i="0" u="none" strike="noStrike">
                          <a:solidFill>
                            <a:srgbClr val="000000"/>
                          </a:solidFill>
                          <a:latin typeface="Calibri"/>
                        </a:rPr>
                        <a:t>0,744</a:t>
                      </a:r>
                    </a:p>
                  </a:txBody>
                  <a:tcPr marL="9525" marR="9525" marT="9525" marB="0" anchor="b"/>
                </a:tc>
                <a:tc>
                  <a:txBody>
                    <a:bodyPr/>
                    <a:lstStyle/>
                    <a:p>
                      <a:pPr algn="ctr" fontAlgn="b"/>
                      <a:r>
                        <a:rPr lang="el-GR" sz="1100" b="0" i="0" u="none" strike="noStrike">
                          <a:solidFill>
                            <a:srgbClr val="000000"/>
                          </a:solidFill>
                          <a:latin typeface="Calibri"/>
                        </a:rPr>
                        <a:t>7,50</a:t>
                      </a:r>
                    </a:p>
                  </a:txBody>
                  <a:tcPr marL="9525" marR="9525" marT="9525" marB="0" anchor="b"/>
                </a:tc>
                <a:tc>
                  <a:txBody>
                    <a:bodyPr/>
                    <a:lstStyle/>
                    <a:p>
                      <a:pPr algn="ctr" fontAlgn="b"/>
                      <a:r>
                        <a:rPr lang="el-GR" sz="1100" b="0" i="0" u="none" strike="noStrike">
                          <a:solidFill>
                            <a:srgbClr val="000000"/>
                          </a:solidFill>
                          <a:latin typeface="Calibri"/>
                        </a:rPr>
                        <a:t>17,20</a:t>
                      </a:r>
                    </a:p>
                  </a:txBody>
                  <a:tcPr marL="9525" marR="9525" marT="9525" marB="0" anchor="b"/>
                </a:tc>
                <a:tc>
                  <a:txBody>
                    <a:bodyPr/>
                    <a:lstStyle/>
                    <a:p>
                      <a:pPr algn="ctr" fontAlgn="b"/>
                      <a:r>
                        <a:rPr lang="el-GR" sz="1100" b="0" i="0" u="none" strike="noStrike">
                          <a:solidFill>
                            <a:srgbClr val="000000"/>
                          </a:solidFill>
                          <a:latin typeface="Calibri"/>
                        </a:rPr>
                        <a:t>1,02</a:t>
                      </a:r>
                    </a:p>
                  </a:txBody>
                  <a:tcPr marL="9525" marR="9525" marT="9525" marB="0" anchor="b"/>
                </a:tc>
                <a:tc>
                  <a:txBody>
                    <a:bodyPr/>
                    <a:lstStyle/>
                    <a:p>
                      <a:pPr algn="ctr" fontAlgn="b"/>
                      <a:r>
                        <a:rPr lang="el-GR" sz="1100" b="0" i="0" u="none" strike="noStrike">
                          <a:solidFill>
                            <a:srgbClr val="000000"/>
                          </a:solidFill>
                          <a:latin typeface="Calibri"/>
                        </a:rPr>
                        <a:t>0,092</a:t>
                      </a:r>
                    </a:p>
                  </a:txBody>
                  <a:tcPr marL="9525" marR="9525" marT="9525" marB="0" anchor="b"/>
                </a:tc>
                <a:tc>
                  <a:txBody>
                    <a:bodyPr/>
                    <a:lstStyle/>
                    <a:p>
                      <a:pPr algn="ctr" fontAlgn="b"/>
                      <a:r>
                        <a:rPr lang="el-GR" sz="1100" b="0" i="0" u="none" strike="noStrike">
                          <a:solidFill>
                            <a:srgbClr val="000000"/>
                          </a:solidFill>
                          <a:latin typeface="Calibri"/>
                        </a:rPr>
                        <a:t>7,51</a:t>
                      </a:r>
                    </a:p>
                  </a:txBody>
                  <a:tcPr marL="9525" marR="9525" marT="9525" marB="0" anchor="b"/>
                </a:tc>
              </a:tr>
              <a:tr h="191558">
                <a:tc>
                  <a:txBody>
                    <a:bodyPr/>
                    <a:lstStyle/>
                    <a:p>
                      <a:pPr algn="ctr" fontAlgn="b"/>
                      <a:r>
                        <a:rPr lang="el-GR" sz="1100" b="1" u="none" strike="noStrike"/>
                        <a:t>2</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139,14</a:t>
                      </a:r>
                    </a:p>
                  </a:txBody>
                  <a:tcPr marL="9525" marR="9525" marT="9525" marB="0" anchor="b"/>
                </a:tc>
                <a:tc>
                  <a:txBody>
                    <a:bodyPr/>
                    <a:lstStyle/>
                    <a:p>
                      <a:pPr algn="ctr" fontAlgn="b"/>
                      <a:r>
                        <a:rPr lang="el-GR" sz="1100" b="0" i="0" u="none" strike="noStrike">
                          <a:solidFill>
                            <a:srgbClr val="000000"/>
                          </a:solidFill>
                          <a:latin typeface="Calibri"/>
                        </a:rPr>
                        <a:t>4,969</a:t>
                      </a:r>
                    </a:p>
                  </a:txBody>
                  <a:tcPr marL="9525" marR="9525" marT="9525" marB="0" anchor="b"/>
                </a:tc>
                <a:tc>
                  <a:txBody>
                    <a:bodyPr/>
                    <a:lstStyle/>
                    <a:p>
                      <a:pPr algn="ctr" fontAlgn="b"/>
                      <a:r>
                        <a:rPr lang="el-GR" sz="1100" b="0" i="0" u="none" strike="noStrike">
                          <a:solidFill>
                            <a:srgbClr val="000000"/>
                          </a:solidFill>
                          <a:latin typeface="Calibri"/>
                        </a:rPr>
                        <a:t>80,23</a:t>
                      </a:r>
                    </a:p>
                  </a:txBody>
                  <a:tcPr marL="9525" marR="9525" marT="9525" marB="0" anchor="b"/>
                </a:tc>
                <a:tc>
                  <a:txBody>
                    <a:bodyPr/>
                    <a:lstStyle/>
                    <a:p>
                      <a:pPr algn="ctr" fontAlgn="b"/>
                      <a:r>
                        <a:rPr lang="el-GR" sz="1100" b="0" i="0" u="none" strike="noStrike">
                          <a:solidFill>
                            <a:srgbClr val="000000"/>
                          </a:solidFill>
                          <a:latin typeface="Calibri"/>
                        </a:rPr>
                        <a:t>10,70</a:t>
                      </a:r>
                    </a:p>
                  </a:txBody>
                  <a:tcPr marL="9525" marR="9525" marT="9525" marB="0" anchor="b"/>
                </a:tc>
                <a:tc>
                  <a:txBody>
                    <a:bodyPr/>
                    <a:lstStyle/>
                    <a:p>
                      <a:pPr algn="ctr" fontAlgn="b"/>
                      <a:r>
                        <a:rPr lang="el-GR" sz="1100" b="0" i="0" u="none" strike="noStrike">
                          <a:solidFill>
                            <a:srgbClr val="000000"/>
                          </a:solidFill>
                          <a:latin typeface="Calibri"/>
                        </a:rPr>
                        <a:t>0,465</a:t>
                      </a:r>
                    </a:p>
                  </a:txBody>
                  <a:tcPr marL="9525" marR="9525" marT="9525" marB="0" anchor="b"/>
                </a:tc>
                <a:tc>
                  <a:txBody>
                    <a:bodyPr/>
                    <a:lstStyle/>
                    <a:p>
                      <a:pPr algn="ctr" fontAlgn="b"/>
                      <a:r>
                        <a:rPr lang="el-GR" sz="1100" b="0" i="0" u="none" strike="noStrike">
                          <a:solidFill>
                            <a:srgbClr val="000000"/>
                          </a:solidFill>
                          <a:latin typeface="Calibri"/>
                        </a:rPr>
                        <a:t>0,830</a:t>
                      </a:r>
                    </a:p>
                  </a:txBody>
                  <a:tcPr marL="9525" marR="9525" marT="9525" marB="0" anchor="b"/>
                </a:tc>
                <a:tc>
                  <a:txBody>
                    <a:bodyPr/>
                    <a:lstStyle/>
                    <a:p>
                      <a:pPr algn="ctr" fontAlgn="b"/>
                      <a:r>
                        <a:rPr lang="el-GR" sz="1100" b="0" i="0" u="none" strike="noStrike">
                          <a:solidFill>
                            <a:srgbClr val="000000"/>
                          </a:solidFill>
                          <a:latin typeface="Calibri"/>
                        </a:rPr>
                        <a:t>19,00</a:t>
                      </a:r>
                    </a:p>
                  </a:txBody>
                  <a:tcPr marL="9525" marR="9525" marT="9525" marB="0" anchor="b"/>
                </a:tc>
                <a:tc>
                  <a:txBody>
                    <a:bodyPr/>
                    <a:lstStyle/>
                    <a:p>
                      <a:pPr algn="ctr" fontAlgn="b"/>
                      <a:r>
                        <a:rPr lang="el-GR" sz="1100" b="0" i="0" u="none" strike="noStrike">
                          <a:solidFill>
                            <a:srgbClr val="000000"/>
                          </a:solidFill>
                          <a:latin typeface="Calibri"/>
                        </a:rPr>
                        <a:t>32,94</a:t>
                      </a:r>
                    </a:p>
                  </a:txBody>
                  <a:tcPr marL="9525" marR="9525" marT="9525" marB="0" anchor="b"/>
                </a:tc>
                <a:tc>
                  <a:txBody>
                    <a:bodyPr/>
                    <a:lstStyle/>
                    <a:p>
                      <a:pPr algn="ctr" fontAlgn="b"/>
                      <a:r>
                        <a:rPr lang="el-GR" sz="1100" b="0" i="0" u="none" strike="noStrike">
                          <a:solidFill>
                            <a:srgbClr val="000000"/>
                          </a:solidFill>
                          <a:latin typeface="Calibri"/>
                        </a:rPr>
                        <a:t>0,99</a:t>
                      </a:r>
                    </a:p>
                  </a:txBody>
                  <a:tcPr marL="9525" marR="9525" marT="9525" marB="0" anchor="b"/>
                </a:tc>
                <a:tc>
                  <a:txBody>
                    <a:bodyPr/>
                    <a:lstStyle/>
                    <a:p>
                      <a:pPr algn="ctr" fontAlgn="b"/>
                      <a:r>
                        <a:rPr lang="el-GR" sz="1100" b="0" i="0" u="none" strike="noStrike">
                          <a:solidFill>
                            <a:srgbClr val="000000"/>
                          </a:solidFill>
                          <a:latin typeface="Calibri"/>
                        </a:rPr>
                        <a:t>0,099</a:t>
                      </a:r>
                    </a:p>
                  </a:txBody>
                  <a:tcPr marL="9525" marR="9525" marT="9525" marB="0" anchor="b"/>
                </a:tc>
                <a:tc>
                  <a:txBody>
                    <a:bodyPr/>
                    <a:lstStyle/>
                    <a:p>
                      <a:pPr algn="ctr" fontAlgn="b"/>
                      <a:r>
                        <a:rPr lang="el-GR" sz="1100" b="0" i="0" u="none" strike="noStrike">
                          <a:solidFill>
                            <a:srgbClr val="000000"/>
                          </a:solidFill>
                          <a:latin typeface="Calibri"/>
                        </a:rPr>
                        <a:t>11,40</a:t>
                      </a:r>
                    </a:p>
                  </a:txBody>
                  <a:tcPr marL="9525" marR="9525" marT="9525" marB="0" anchor="b"/>
                </a:tc>
              </a:tr>
              <a:tr h="191558">
                <a:tc>
                  <a:txBody>
                    <a:bodyPr/>
                    <a:lstStyle/>
                    <a:p>
                      <a:pPr algn="ctr" fontAlgn="b"/>
                      <a:r>
                        <a:rPr lang="el-GR" sz="1100" b="1" u="none" strike="noStrike"/>
                        <a:t>3</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208,98</a:t>
                      </a:r>
                    </a:p>
                  </a:txBody>
                  <a:tcPr marL="9525" marR="9525" marT="9525" marB="0" anchor="b"/>
                </a:tc>
                <a:tc>
                  <a:txBody>
                    <a:bodyPr/>
                    <a:lstStyle/>
                    <a:p>
                      <a:pPr algn="ctr" fontAlgn="b"/>
                      <a:r>
                        <a:rPr lang="el-GR" sz="1100" b="0" i="0" u="none" strike="noStrike">
                          <a:solidFill>
                            <a:srgbClr val="000000"/>
                          </a:solidFill>
                          <a:latin typeface="Calibri"/>
                        </a:rPr>
                        <a:t>6,741</a:t>
                      </a:r>
                    </a:p>
                  </a:txBody>
                  <a:tcPr marL="9525" marR="9525" marT="9525" marB="0" anchor="b"/>
                </a:tc>
                <a:tc>
                  <a:txBody>
                    <a:bodyPr/>
                    <a:lstStyle/>
                    <a:p>
                      <a:pPr algn="ctr" fontAlgn="b"/>
                      <a:r>
                        <a:rPr lang="el-GR" sz="1100" b="0" i="0" u="none" strike="noStrike">
                          <a:solidFill>
                            <a:srgbClr val="000000"/>
                          </a:solidFill>
                          <a:latin typeface="Calibri"/>
                        </a:rPr>
                        <a:t>88,02</a:t>
                      </a:r>
                    </a:p>
                  </a:txBody>
                  <a:tcPr marL="9525" marR="9525" marT="9525" marB="0" anchor="b"/>
                </a:tc>
                <a:tc>
                  <a:txBody>
                    <a:bodyPr/>
                    <a:lstStyle/>
                    <a:p>
                      <a:pPr algn="ctr" fontAlgn="b"/>
                      <a:r>
                        <a:rPr lang="el-GR" sz="1100" b="0" i="0" u="none" strike="noStrike">
                          <a:solidFill>
                            <a:srgbClr val="000000"/>
                          </a:solidFill>
                          <a:latin typeface="Calibri"/>
                        </a:rPr>
                        <a:t>11,74</a:t>
                      </a:r>
                    </a:p>
                  </a:txBody>
                  <a:tcPr marL="9525" marR="9525" marT="9525" marB="0" anchor="b"/>
                </a:tc>
                <a:tc>
                  <a:txBody>
                    <a:bodyPr/>
                    <a:lstStyle/>
                    <a:p>
                      <a:pPr algn="ctr" fontAlgn="b"/>
                      <a:r>
                        <a:rPr lang="el-GR" sz="1100" b="0" i="0" u="none" strike="noStrike">
                          <a:solidFill>
                            <a:srgbClr val="000000"/>
                          </a:solidFill>
                          <a:latin typeface="Calibri"/>
                        </a:rPr>
                        <a:t>0,574</a:t>
                      </a:r>
                    </a:p>
                  </a:txBody>
                  <a:tcPr marL="9525" marR="9525" marT="9525" marB="0" anchor="b"/>
                </a:tc>
                <a:tc>
                  <a:txBody>
                    <a:bodyPr/>
                    <a:lstStyle/>
                    <a:p>
                      <a:pPr algn="ctr" fontAlgn="b"/>
                      <a:r>
                        <a:rPr lang="el-GR" sz="1100" b="0" i="0" u="none" strike="noStrike">
                          <a:solidFill>
                            <a:srgbClr val="000000"/>
                          </a:solidFill>
                          <a:latin typeface="Calibri"/>
                        </a:rPr>
                        <a:t>0,884</a:t>
                      </a:r>
                    </a:p>
                  </a:txBody>
                  <a:tcPr marL="9525" marR="9525" marT="9525" marB="0" anchor="b"/>
                </a:tc>
                <a:tc>
                  <a:txBody>
                    <a:bodyPr/>
                    <a:lstStyle/>
                    <a:p>
                      <a:pPr algn="ctr" fontAlgn="b"/>
                      <a:r>
                        <a:rPr lang="el-GR" sz="1100" b="0" i="0" u="none" strike="noStrike">
                          <a:solidFill>
                            <a:srgbClr val="000000"/>
                          </a:solidFill>
                          <a:latin typeface="Calibri"/>
                        </a:rPr>
                        <a:t>21,00</a:t>
                      </a:r>
                    </a:p>
                  </a:txBody>
                  <a:tcPr marL="9525" marR="9525" marT="9525" marB="0" anchor="b"/>
                </a:tc>
                <a:tc>
                  <a:txBody>
                    <a:bodyPr/>
                    <a:lstStyle/>
                    <a:p>
                      <a:pPr algn="ctr" fontAlgn="b"/>
                      <a:r>
                        <a:rPr lang="el-GR" sz="1100" b="0" i="0" u="none" strike="noStrike">
                          <a:solidFill>
                            <a:srgbClr val="000000"/>
                          </a:solidFill>
                          <a:latin typeface="Calibri"/>
                        </a:rPr>
                        <a:t>38,23</a:t>
                      </a:r>
                    </a:p>
                  </a:txBody>
                  <a:tcPr marL="9525" marR="9525" marT="9525" marB="0" anchor="b"/>
                </a:tc>
                <a:tc>
                  <a:txBody>
                    <a:bodyPr/>
                    <a:lstStyle/>
                    <a:p>
                      <a:pPr algn="ctr" fontAlgn="b"/>
                      <a:r>
                        <a:rPr lang="el-GR" sz="1100" b="0" i="0" u="none" strike="noStrike">
                          <a:solidFill>
                            <a:srgbClr val="000000"/>
                          </a:solidFill>
                          <a:latin typeface="Calibri"/>
                        </a:rPr>
                        <a:t>0,97</a:t>
                      </a:r>
                    </a:p>
                  </a:txBody>
                  <a:tcPr marL="9525" marR="9525" marT="9525" marB="0" anchor="b"/>
                </a:tc>
                <a:tc>
                  <a:txBody>
                    <a:bodyPr/>
                    <a:lstStyle/>
                    <a:p>
                      <a:pPr algn="ctr" fontAlgn="b"/>
                      <a:r>
                        <a:rPr lang="el-GR" sz="1100" b="0" i="0" u="none" strike="noStrike">
                          <a:solidFill>
                            <a:srgbClr val="000000"/>
                          </a:solidFill>
                          <a:latin typeface="Calibri"/>
                        </a:rPr>
                        <a:t>0,104</a:t>
                      </a:r>
                    </a:p>
                  </a:txBody>
                  <a:tcPr marL="9525" marR="9525" marT="9525" marB="0" anchor="b"/>
                </a:tc>
                <a:tc>
                  <a:txBody>
                    <a:bodyPr/>
                    <a:lstStyle/>
                    <a:p>
                      <a:pPr algn="ctr" fontAlgn="b"/>
                      <a:r>
                        <a:rPr lang="el-GR" sz="1100" b="0" i="0" u="none" strike="noStrike">
                          <a:solidFill>
                            <a:srgbClr val="000000"/>
                          </a:solidFill>
                          <a:latin typeface="Calibri"/>
                        </a:rPr>
                        <a:t>18,01</a:t>
                      </a:r>
                    </a:p>
                  </a:txBody>
                  <a:tcPr marL="9525" marR="9525" marT="9525" marB="0" anchor="b"/>
                </a:tc>
              </a:tr>
              <a:tr h="191558">
                <a:tc>
                  <a:txBody>
                    <a:bodyPr/>
                    <a:lstStyle/>
                    <a:p>
                      <a:pPr algn="ctr" fontAlgn="b"/>
                      <a:r>
                        <a:rPr lang="el-GR" sz="1100" b="1" u="none" strike="noStrike"/>
                        <a:t>4</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246,13</a:t>
                      </a:r>
                    </a:p>
                  </a:txBody>
                  <a:tcPr marL="9525" marR="9525" marT="9525" marB="0" anchor="b"/>
                </a:tc>
                <a:tc>
                  <a:txBody>
                    <a:bodyPr/>
                    <a:lstStyle/>
                    <a:p>
                      <a:pPr algn="ctr" fontAlgn="b"/>
                      <a:r>
                        <a:rPr lang="el-GR" sz="1100" b="0" i="0" u="none" strike="noStrike">
                          <a:solidFill>
                            <a:srgbClr val="000000"/>
                          </a:solidFill>
                          <a:latin typeface="Calibri"/>
                        </a:rPr>
                        <a:t>8,204</a:t>
                      </a:r>
                    </a:p>
                  </a:txBody>
                  <a:tcPr marL="9525" marR="9525" marT="9525" marB="0" anchor="b"/>
                </a:tc>
                <a:tc>
                  <a:txBody>
                    <a:bodyPr/>
                    <a:lstStyle/>
                    <a:p>
                      <a:pPr algn="ctr" fontAlgn="b"/>
                      <a:r>
                        <a:rPr lang="el-GR" sz="1100" b="0" i="0" u="none" strike="noStrike">
                          <a:solidFill>
                            <a:srgbClr val="000000"/>
                          </a:solidFill>
                          <a:latin typeface="Calibri"/>
                        </a:rPr>
                        <a:t>96,67</a:t>
                      </a:r>
                    </a:p>
                  </a:txBody>
                  <a:tcPr marL="9525" marR="9525" marT="9525" marB="0" anchor="b"/>
                </a:tc>
                <a:tc>
                  <a:txBody>
                    <a:bodyPr/>
                    <a:lstStyle/>
                    <a:p>
                      <a:pPr algn="ctr" fontAlgn="b"/>
                      <a:r>
                        <a:rPr lang="el-GR" sz="1100" b="0" i="0" u="none" strike="noStrike">
                          <a:solidFill>
                            <a:srgbClr val="000000"/>
                          </a:solidFill>
                          <a:latin typeface="Calibri"/>
                        </a:rPr>
                        <a:t>12,89</a:t>
                      </a:r>
                    </a:p>
                  </a:txBody>
                  <a:tcPr marL="9525" marR="9525" marT="9525" marB="0" anchor="b"/>
                </a:tc>
                <a:tc>
                  <a:txBody>
                    <a:bodyPr/>
                    <a:lstStyle/>
                    <a:p>
                      <a:pPr algn="ctr" fontAlgn="b"/>
                      <a:r>
                        <a:rPr lang="el-GR" sz="1100" b="0" i="0" u="none" strike="noStrike">
                          <a:solidFill>
                            <a:srgbClr val="000000"/>
                          </a:solidFill>
                          <a:latin typeface="Calibri"/>
                        </a:rPr>
                        <a:t>0,637</a:t>
                      </a:r>
                    </a:p>
                  </a:txBody>
                  <a:tcPr marL="9525" marR="9525" marT="9525" marB="0" anchor="b"/>
                </a:tc>
                <a:tc>
                  <a:txBody>
                    <a:bodyPr/>
                    <a:lstStyle/>
                    <a:p>
                      <a:pPr algn="ctr" fontAlgn="b"/>
                      <a:r>
                        <a:rPr lang="el-GR" sz="1100" b="0" i="0" u="none" strike="noStrike">
                          <a:solidFill>
                            <a:srgbClr val="000000"/>
                          </a:solidFill>
                          <a:latin typeface="Calibri"/>
                        </a:rPr>
                        <a:t>0,910</a:t>
                      </a:r>
                    </a:p>
                  </a:txBody>
                  <a:tcPr marL="9525" marR="9525" marT="9525" marB="0" anchor="b"/>
                </a:tc>
                <a:tc>
                  <a:txBody>
                    <a:bodyPr/>
                    <a:lstStyle/>
                    <a:p>
                      <a:pPr algn="ctr" fontAlgn="b"/>
                      <a:r>
                        <a:rPr lang="el-GR" sz="1100" b="0" i="0" u="none" strike="noStrike">
                          <a:solidFill>
                            <a:srgbClr val="000000"/>
                          </a:solidFill>
                          <a:latin typeface="Calibri"/>
                        </a:rPr>
                        <a:t>26,00</a:t>
                      </a:r>
                    </a:p>
                  </a:txBody>
                  <a:tcPr marL="9525" marR="9525" marT="9525" marB="0" anchor="b"/>
                </a:tc>
                <a:tc>
                  <a:txBody>
                    <a:bodyPr/>
                    <a:lstStyle/>
                    <a:p>
                      <a:pPr algn="ctr" fontAlgn="b"/>
                      <a:r>
                        <a:rPr lang="el-GR" sz="1100" b="0" i="0" u="none" strike="noStrike">
                          <a:solidFill>
                            <a:srgbClr val="000000"/>
                          </a:solidFill>
                          <a:latin typeface="Calibri"/>
                        </a:rPr>
                        <a:t>45,10</a:t>
                      </a:r>
                    </a:p>
                  </a:txBody>
                  <a:tcPr marL="9525" marR="9525" marT="9525" marB="0" anchor="b"/>
                </a:tc>
                <a:tc>
                  <a:txBody>
                    <a:bodyPr/>
                    <a:lstStyle/>
                    <a:p>
                      <a:pPr algn="ctr" fontAlgn="b"/>
                      <a:r>
                        <a:rPr lang="el-GR" sz="1100" b="0" i="0" u="none" strike="noStrike">
                          <a:solidFill>
                            <a:srgbClr val="000000"/>
                          </a:solidFill>
                          <a:latin typeface="Calibri"/>
                        </a:rPr>
                        <a:t>0,96</a:t>
                      </a:r>
                    </a:p>
                  </a:txBody>
                  <a:tcPr marL="9525" marR="9525" marT="9525" marB="0" anchor="b"/>
                </a:tc>
                <a:tc>
                  <a:txBody>
                    <a:bodyPr/>
                    <a:lstStyle/>
                    <a:p>
                      <a:pPr algn="ctr" fontAlgn="b"/>
                      <a:r>
                        <a:rPr lang="el-GR" sz="1100" b="0" i="0" u="none" strike="noStrike">
                          <a:solidFill>
                            <a:srgbClr val="000000"/>
                          </a:solidFill>
                          <a:latin typeface="Calibri"/>
                        </a:rPr>
                        <a:t>0,105</a:t>
                      </a:r>
                    </a:p>
                  </a:txBody>
                  <a:tcPr marL="9525" marR="9525" marT="9525" marB="0" anchor="b"/>
                </a:tc>
                <a:tc>
                  <a:txBody>
                    <a:bodyPr/>
                    <a:lstStyle/>
                    <a:p>
                      <a:pPr algn="ctr" fontAlgn="b"/>
                      <a:r>
                        <a:rPr lang="el-GR" sz="1100" b="0" i="0" u="none" strike="noStrike">
                          <a:solidFill>
                            <a:srgbClr val="000000"/>
                          </a:solidFill>
                          <a:latin typeface="Calibri"/>
                        </a:rPr>
                        <a:t>21,43</a:t>
                      </a:r>
                    </a:p>
                  </a:txBody>
                  <a:tcPr marL="9525" marR="9525" marT="9525" marB="0" anchor="b"/>
                </a:tc>
              </a:tr>
              <a:tr h="191558">
                <a:tc>
                  <a:txBody>
                    <a:bodyPr/>
                    <a:lstStyle/>
                    <a:p>
                      <a:pPr algn="ctr" fontAlgn="b"/>
                      <a:r>
                        <a:rPr lang="el-GR" sz="1100" b="1" u="none" strike="noStrike"/>
                        <a:t>5</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288,33</a:t>
                      </a:r>
                    </a:p>
                  </a:txBody>
                  <a:tcPr marL="9525" marR="9525" marT="9525" marB="0" anchor="b"/>
                </a:tc>
                <a:tc>
                  <a:txBody>
                    <a:bodyPr/>
                    <a:lstStyle/>
                    <a:p>
                      <a:pPr algn="ctr" fontAlgn="b"/>
                      <a:r>
                        <a:rPr lang="el-GR" sz="1100" b="0" i="0" u="none" strike="noStrike">
                          <a:solidFill>
                            <a:srgbClr val="000000"/>
                          </a:solidFill>
                          <a:latin typeface="Calibri"/>
                        </a:rPr>
                        <a:t>9,301</a:t>
                      </a:r>
                    </a:p>
                  </a:txBody>
                  <a:tcPr marL="9525" marR="9525" marT="9525" marB="0" anchor="b"/>
                </a:tc>
                <a:tc>
                  <a:txBody>
                    <a:bodyPr/>
                    <a:lstStyle/>
                    <a:p>
                      <a:pPr algn="ctr" fontAlgn="b"/>
                      <a:r>
                        <a:rPr lang="el-GR" sz="1100" b="0" i="0" u="none" strike="noStrike">
                          <a:solidFill>
                            <a:srgbClr val="000000"/>
                          </a:solidFill>
                          <a:latin typeface="Calibri"/>
                        </a:rPr>
                        <a:t>103,78</a:t>
                      </a:r>
                    </a:p>
                  </a:txBody>
                  <a:tcPr marL="9525" marR="9525" marT="9525" marB="0" anchor="b"/>
                </a:tc>
                <a:tc>
                  <a:txBody>
                    <a:bodyPr/>
                    <a:lstStyle/>
                    <a:p>
                      <a:pPr algn="ctr" fontAlgn="b"/>
                      <a:r>
                        <a:rPr lang="el-GR" sz="1100" b="0" i="0" u="none" strike="noStrike">
                          <a:solidFill>
                            <a:srgbClr val="000000"/>
                          </a:solidFill>
                          <a:latin typeface="Calibri"/>
                        </a:rPr>
                        <a:t>13,84</a:t>
                      </a:r>
                    </a:p>
                  </a:txBody>
                  <a:tcPr marL="9525" marR="9525" marT="9525" marB="0" anchor="b"/>
                </a:tc>
                <a:tc>
                  <a:txBody>
                    <a:bodyPr/>
                    <a:lstStyle/>
                    <a:p>
                      <a:pPr algn="ctr" fontAlgn="b"/>
                      <a:r>
                        <a:rPr lang="el-GR" sz="1100" b="0" i="0" u="none" strike="noStrike">
                          <a:solidFill>
                            <a:srgbClr val="000000"/>
                          </a:solidFill>
                          <a:latin typeface="Calibri"/>
                        </a:rPr>
                        <a:t>0,672</a:t>
                      </a:r>
                    </a:p>
                  </a:txBody>
                  <a:tcPr marL="9525" marR="9525" marT="9525" marB="0" anchor="b"/>
                </a:tc>
                <a:tc>
                  <a:txBody>
                    <a:bodyPr/>
                    <a:lstStyle/>
                    <a:p>
                      <a:pPr algn="ctr" fontAlgn="b"/>
                      <a:r>
                        <a:rPr lang="el-GR" sz="1100" b="0" i="0" u="none" strike="noStrike">
                          <a:solidFill>
                            <a:srgbClr val="000000"/>
                          </a:solidFill>
                          <a:latin typeface="Calibri"/>
                        </a:rPr>
                        <a:t>0,924</a:t>
                      </a:r>
                    </a:p>
                  </a:txBody>
                  <a:tcPr marL="9525" marR="9525" marT="9525" marB="0" anchor="b"/>
                </a:tc>
                <a:tc>
                  <a:txBody>
                    <a:bodyPr/>
                    <a:lstStyle/>
                    <a:p>
                      <a:pPr algn="ctr" fontAlgn="b"/>
                      <a:r>
                        <a:rPr lang="el-GR" sz="1100" b="0" i="0" u="none" strike="noStrike">
                          <a:solidFill>
                            <a:srgbClr val="000000"/>
                          </a:solidFill>
                          <a:latin typeface="Calibri"/>
                        </a:rPr>
                        <a:t>29,00</a:t>
                      </a:r>
                    </a:p>
                  </a:txBody>
                  <a:tcPr marL="9525" marR="9525" marT="9525" marB="0" anchor="b"/>
                </a:tc>
                <a:tc>
                  <a:txBody>
                    <a:bodyPr/>
                    <a:lstStyle/>
                    <a:p>
                      <a:pPr algn="ctr" fontAlgn="b"/>
                      <a:r>
                        <a:rPr lang="el-GR" sz="1100" b="0" i="0" u="none" strike="noStrike">
                          <a:solidFill>
                            <a:srgbClr val="000000"/>
                          </a:solidFill>
                          <a:latin typeface="Calibri"/>
                        </a:rPr>
                        <a:t>49,16</a:t>
                      </a:r>
                    </a:p>
                  </a:txBody>
                  <a:tcPr marL="9525" marR="9525" marT="9525" marB="0" anchor="b"/>
                </a:tc>
                <a:tc>
                  <a:txBody>
                    <a:bodyPr/>
                    <a:lstStyle/>
                    <a:p>
                      <a:pPr algn="ctr" fontAlgn="b"/>
                      <a:r>
                        <a:rPr lang="el-GR" sz="1100" b="0" i="0" u="none" strike="noStrike">
                          <a:solidFill>
                            <a:srgbClr val="000000"/>
                          </a:solidFill>
                          <a:latin typeface="Calibri"/>
                        </a:rPr>
                        <a:t>0,94</a:t>
                      </a:r>
                    </a:p>
                  </a:txBody>
                  <a:tcPr marL="9525" marR="9525" marT="9525" marB="0" anchor="b"/>
                </a:tc>
                <a:tc>
                  <a:txBody>
                    <a:bodyPr/>
                    <a:lstStyle/>
                    <a:p>
                      <a:pPr algn="ctr" fontAlgn="b"/>
                      <a:r>
                        <a:rPr lang="el-GR" sz="1100" b="0" i="0" u="none" strike="noStrike">
                          <a:solidFill>
                            <a:srgbClr val="000000"/>
                          </a:solidFill>
                          <a:latin typeface="Calibri"/>
                        </a:rPr>
                        <a:t>0,106</a:t>
                      </a:r>
                    </a:p>
                  </a:txBody>
                  <a:tcPr marL="9525" marR="9525" marT="9525" marB="0" anchor="b"/>
                </a:tc>
                <a:tc>
                  <a:txBody>
                    <a:bodyPr/>
                    <a:lstStyle/>
                    <a:p>
                      <a:pPr algn="ctr" fontAlgn="b"/>
                      <a:r>
                        <a:rPr lang="el-GR" sz="1100" b="0" i="0" u="none" strike="noStrike">
                          <a:solidFill>
                            <a:srgbClr val="000000"/>
                          </a:solidFill>
                          <a:latin typeface="Calibri"/>
                        </a:rPr>
                        <a:t>25,16</a:t>
                      </a:r>
                    </a:p>
                  </a:txBody>
                  <a:tcPr marL="9525" marR="9525" marT="9525" marB="0" anchor="b"/>
                </a:tc>
              </a:tr>
              <a:tr h="191558">
                <a:tc>
                  <a:txBody>
                    <a:bodyPr/>
                    <a:lstStyle/>
                    <a:p>
                      <a:pPr algn="ctr" fontAlgn="b"/>
                      <a:r>
                        <a:rPr lang="el-GR" sz="1100" b="1" u="none" strike="noStrike"/>
                        <a:t>6</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296,01</a:t>
                      </a:r>
                    </a:p>
                  </a:txBody>
                  <a:tcPr marL="9525" marR="9525" marT="9525" marB="0" anchor="b"/>
                </a:tc>
                <a:tc>
                  <a:txBody>
                    <a:bodyPr/>
                    <a:lstStyle/>
                    <a:p>
                      <a:pPr algn="ctr" fontAlgn="b"/>
                      <a:r>
                        <a:rPr lang="el-GR" sz="1100" b="0" i="0" u="none" strike="noStrike">
                          <a:solidFill>
                            <a:srgbClr val="000000"/>
                          </a:solidFill>
                          <a:latin typeface="Calibri"/>
                        </a:rPr>
                        <a:t>9,867</a:t>
                      </a:r>
                    </a:p>
                  </a:txBody>
                  <a:tcPr marL="9525" marR="9525" marT="9525" marB="0" anchor="b"/>
                </a:tc>
                <a:tc>
                  <a:txBody>
                    <a:bodyPr/>
                    <a:lstStyle/>
                    <a:p>
                      <a:pPr algn="ctr" fontAlgn="b"/>
                      <a:r>
                        <a:rPr lang="el-GR" sz="1100" b="0" i="0" u="none" strike="noStrike">
                          <a:solidFill>
                            <a:srgbClr val="000000"/>
                          </a:solidFill>
                          <a:latin typeface="Calibri"/>
                        </a:rPr>
                        <a:t>107,56</a:t>
                      </a:r>
                    </a:p>
                  </a:txBody>
                  <a:tcPr marL="9525" marR="9525" marT="9525" marB="0" anchor="b"/>
                </a:tc>
                <a:tc>
                  <a:txBody>
                    <a:bodyPr/>
                    <a:lstStyle/>
                    <a:p>
                      <a:pPr algn="ctr" fontAlgn="b"/>
                      <a:r>
                        <a:rPr lang="el-GR" sz="1100" b="0" i="0" u="none" strike="noStrike">
                          <a:solidFill>
                            <a:srgbClr val="000000"/>
                          </a:solidFill>
                          <a:latin typeface="Calibri"/>
                        </a:rPr>
                        <a:t>14,34</a:t>
                      </a:r>
                    </a:p>
                  </a:txBody>
                  <a:tcPr marL="9525" marR="9525" marT="9525" marB="0" anchor="b"/>
                </a:tc>
                <a:tc>
                  <a:txBody>
                    <a:bodyPr/>
                    <a:lstStyle/>
                    <a:p>
                      <a:pPr algn="ctr" fontAlgn="b"/>
                      <a:r>
                        <a:rPr lang="el-GR" sz="1100" b="0" i="0" u="none" strike="noStrike">
                          <a:solidFill>
                            <a:srgbClr val="000000"/>
                          </a:solidFill>
                          <a:latin typeface="Calibri"/>
                        </a:rPr>
                        <a:t>0,688</a:t>
                      </a:r>
                    </a:p>
                  </a:txBody>
                  <a:tcPr marL="9525" marR="9525" marT="9525" marB="0" anchor="b"/>
                </a:tc>
                <a:tc>
                  <a:txBody>
                    <a:bodyPr/>
                    <a:lstStyle/>
                    <a:p>
                      <a:pPr algn="ctr" fontAlgn="b"/>
                      <a:r>
                        <a:rPr lang="el-GR" sz="1100" b="0" i="0" u="none" strike="noStrike">
                          <a:solidFill>
                            <a:srgbClr val="000000"/>
                          </a:solidFill>
                          <a:latin typeface="Calibri"/>
                        </a:rPr>
                        <a:t>0,929</a:t>
                      </a:r>
                    </a:p>
                  </a:txBody>
                  <a:tcPr marL="9525" marR="9525" marT="9525" marB="0" anchor="b"/>
                </a:tc>
                <a:tc>
                  <a:txBody>
                    <a:bodyPr/>
                    <a:lstStyle/>
                    <a:p>
                      <a:pPr algn="ctr" fontAlgn="b"/>
                      <a:r>
                        <a:rPr lang="el-GR" sz="1100" b="0" i="0" u="none" strike="noStrike">
                          <a:solidFill>
                            <a:srgbClr val="000000"/>
                          </a:solidFill>
                          <a:latin typeface="Calibri"/>
                        </a:rPr>
                        <a:t>32,00</a:t>
                      </a:r>
                    </a:p>
                  </a:txBody>
                  <a:tcPr marL="9525" marR="9525" marT="9525" marB="0" anchor="b"/>
                </a:tc>
                <a:tc>
                  <a:txBody>
                    <a:bodyPr/>
                    <a:lstStyle/>
                    <a:p>
                      <a:pPr algn="ctr" fontAlgn="b"/>
                      <a:r>
                        <a:rPr lang="el-GR" sz="1100" b="0" i="0" u="none" strike="noStrike">
                          <a:solidFill>
                            <a:srgbClr val="000000"/>
                          </a:solidFill>
                          <a:latin typeface="Calibri"/>
                        </a:rPr>
                        <a:t>52,64</a:t>
                      </a:r>
                    </a:p>
                  </a:txBody>
                  <a:tcPr marL="9525" marR="9525" marT="9525" marB="0" anchor="b"/>
                </a:tc>
                <a:tc>
                  <a:txBody>
                    <a:bodyPr/>
                    <a:lstStyle/>
                    <a:p>
                      <a:pPr algn="ctr" fontAlgn="b"/>
                      <a:r>
                        <a:rPr lang="el-GR" sz="1100" b="0" i="0" u="none" strike="noStrike">
                          <a:solidFill>
                            <a:srgbClr val="000000"/>
                          </a:solidFill>
                          <a:latin typeface="Calibri"/>
                        </a:rPr>
                        <a:t>0,93</a:t>
                      </a:r>
                    </a:p>
                  </a:txBody>
                  <a:tcPr marL="9525" marR="9525" marT="9525" marB="0" anchor="b"/>
                </a:tc>
                <a:tc>
                  <a:txBody>
                    <a:bodyPr/>
                    <a:lstStyle/>
                    <a:p>
                      <a:pPr algn="ctr" fontAlgn="b"/>
                      <a:r>
                        <a:rPr lang="el-GR" sz="1100" b="0" i="0" u="none" strike="noStrike">
                          <a:solidFill>
                            <a:srgbClr val="000000"/>
                          </a:solidFill>
                          <a:latin typeface="Calibri"/>
                        </a:rPr>
                        <a:t>0,105</a:t>
                      </a:r>
                    </a:p>
                  </a:txBody>
                  <a:tcPr marL="9525" marR="9525" marT="9525" marB="0" anchor="b"/>
                </a:tc>
                <a:tc>
                  <a:txBody>
                    <a:bodyPr/>
                    <a:lstStyle/>
                    <a:p>
                      <a:pPr algn="ctr" fontAlgn="b"/>
                      <a:r>
                        <a:rPr lang="el-GR" sz="1100" b="0" i="0" u="none" strike="noStrike">
                          <a:solidFill>
                            <a:srgbClr val="000000"/>
                          </a:solidFill>
                          <a:latin typeface="Calibri"/>
                        </a:rPr>
                        <a:t>25,69</a:t>
                      </a:r>
                    </a:p>
                  </a:txBody>
                  <a:tcPr marL="9525" marR="9525" marT="9525" marB="0" anchor="b"/>
                </a:tc>
              </a:tr>
              <a:tr h="191558">
                <a:tc>
                  <a:txBody>
                    <a:bodyPr/>
                    <a:lstStyle/>
                    <a:p>
                      <a:pPr algn="ctr" fontAlgn="b"/>
                      <a:r>
                        <a:rPr lang="el-GR" sz="1100" b="1" u="none" strike="noStrike"/>
                        <a:t>7</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303,10</a:t>
                      </a:r>
                    </a:p>
                  </a:txBody>
                  <a:tcPr marL="9525" marR="9525" marT="9525" marB="0" anchor="b"/>
                </a:tc>
                <a:tc>
                  <a:txBody>
                    <a:bodyPr/>
                    <a:lstStyle/>
                    <a:p>
                      <a:pPr algn="ctr" fontAlgn="b"/>
                      <a:r>
                        <a:rPr lang="el-GR" sz="1100" b="0" i="0" u="none" strike="noStrike">
                          <a:solidFill>
                            <a:srgbClr val="000000"/>
                          </a:solidFill>
                          <a:latin typeface="Calibri"/>
                        </a:rPr>
                        <a:t>9,777</a:t>
                      </a:r>
                    </a:p>
                  </a:txBody>
                  <a:tcPr marL="9525" marR="9525" marT="9525" marB="0" anchor="b"/>
                </a:tc>
                <a:tc>
                  <a:txBody>
                    <a:bodyPr/>
                    <a:lstStyle/>
                    <a:p>
                      <a:pPr algn="ctr" fontAlgn="b"/>
                      <a:r>
                        <a:rPr lang="el-GR" sz="1100" b="0" i="0" u="none" strike="noStrike">
                          <a:solidFill>
                            <a:srgbClr val="000000"/>
                          </a:solidFill>
                          <a:latin typeface="Calibri"/>
                        </a:rPr>
                        <a:t>106,03</a:t>
                      </a:r>
                    </a:p>
                  </a:txBody>
                  <a:tcPr marL="9525" marR="9525" marT="9525" marB="0" anchor="b"/>
                </a:tc>
                <a:tc>
                  <a:txBody>
                    <a:bodyPr/>
                    <a:lstStyle/>
                    <a:p>
                      <a:pPr algn="ctr" fontAlgn="b"/>
                      <a:r>
                        <a:rPr lang="el-GR" sz="1100" b="0" i="0" u="none" strike="noStrike">
                          <a:solidFill>
                            <a:srgbClr val="000000"/>
                          </a:solidFill>
                          <a:latin typeface="Calibri"/>
                        </a:rPr>
                        <a:t>14,14</a:t>
                      </a:r>
                    </a:p>
                  </a:txBody>
                  <a:tcPr marL="9525" marR="9525" marT="9525" marB="0" anchor="b"/>
                </a:tc>
                <a:tc>
                  <a:txBody>
                    <a:bodyPr/>
                    <a:lstStyle/>
                    <a:p>
                      <a:pPr algn="ctr" fontAlgn="b"/>
                      <a:r>
                        <a:rPr lang="el-GR" sz="1100" b="0" i="0" u="none" strike="noStrike">
                          <a:solidFill>
                            <a:srgbClr val="000000"/>
                          </a:solidFill>
                          <a:latin typeface="Calibri"/>
                        </a:rPr>
                        <a:t>0,692</a:t>
                      </a:r>
                    </a:p>
                  </a:txBody>
                  <a:tcPr marL="9525" marR="9525" marT="9525" marB="0" anchor="b"/>
                </a:tc>
                <a:tc>
                  <a:txBody>
                    <a:bodyPr/>
                    <a:lstStyle/>
                    <a:p>
                      <a:pPr algn="ctr" fontAlgn="b"/>
                      <a:r>
                        <a:rPr lang="el-GR" sz="1100" b="0" i="0" u="none" strike="noStrike">
                          <a:solidFill>
                            <a:srgbClr val="000000"/>
                          </a:solidFill>
                          <a:latin typeface="Calibri"/>
                        </a:rPr>
                        <a:t>0,931</a:t>
                      </a:r>
                    </a:p>
                  </a:txBody>
                  <a:tcPr marL="9525" marR="9525" marT="9525" marB="0" anchor="b"/>
                </a:tc>
                <a:tc>
                  <a:txBody>
                    <a:bodyPr/>
                    <a:lstStyle/>
                    <a:p>
                      <a:pPr algn="ctr" fontAlgn="b"/>
                      <a:r>
                        <a:rPr lang="el-GR" sz="1100" b="0" i="0" u="none" strike="noStrike">
                          <a:solidFill>
                            <a:srgbClr val="000000"/>
                          </a:solidFill>
                          <a:latin typeface="Calibri"/>
                        </a:rPr>
                        <a:t>33,00</a:t>
                      </a:r>
                    </a:p>
                  </a:txBody>
                  <a:tcPr marL="9525" marR="9525" marT="9525" marB="0" anchor="b"/>
                </a:tc>
                <a:tc>
                  <a:txBody>
                    <a:bodyPr/>
                    <a:lstStyle/>
                    <a:p>
                      <a:pPr algn="ctr" fontAlgn="b"/>
                      <a:r>
                        <a:rPr lang="el-GR" sz="1100" b="0" i="0" u="none" strike="noStrike">
                          <a:solidFill>
                            <a:srgbClr val="000000"/>
                          </a:solidFill>
                          <a:latin typeface="Calibri"/>
                        </a:rPr>
                        <a:t>53,75</a:t>
                      </a:r>
                    </a:p>
                  </a:txBody>
                  <a:tcPr marL="9525" marR="9525" marT="9525" marB="0" anchor="b"/>
                </a:tc>
                <a:tc>
                  <a:txBody>
                    <a:bodyPr/>
                    <a:lstStyle/>
                    <a:p>
                      <a:pPr algn="ctr" fontAlgn="b"/>
                      <a:r>
                        <a:rPr lang="el-GR" sz="1100" b="0" i="0" u="none" strike="noStrike">
                          <a:solidFill>
                            <a:srgbClr val="000000"/>
                          </a:solidFill>
                          <a:latin typeface="Calibri"/>
                        </a:rPr>
                        <a:t>0,93</a:t>
                      </a:r>
                    </a:p>
                  </a:txBody>
                  <a:tcPr marL="9525" marR="9525" marT="9525" marB="0" anchor="b"/>
                </a:tc>
                <a:tc>
                  <a:txBody>
                    <a:bodyPr/>
                    <a:lstStyle/>
                    <a:p>
                      <a:pPr algn="ctr" fontAlgn="b"/>
                      <a:r>
                        <a:rPr lang="el-GR" sz="1100" b="0" i="0" u="none" strike="noStrike">
                          <a:solidFill>
                            <a:srgbClr val="000000"/>
                          </a:solidFill>
                          <a:latin typeface="Calibri"/>
                        </a:rPr>
                        <a:t>0,105</a:t>
                      </a:r>
                    </a:p>
                  </a:txBody>
                  <a:tcPr marL="9525" marR="9525" marT="9525" marB="0" anchor="b"/>
                </a:tc>
                <a:tc>
                  <a:txBody>
                    <a:bodyPr/>
                    <a:lstStyle/>
                    <a:p>
                      <a:pPr algn="ctr" fontAlgn="b"/>
                      <a:r>
                        <a:rPr lang="el-GR" sz="1100" b="0" i="0" u="none" strike="noStrike">
                          <a:solidFill>
                            <a:srgbClr val="000000"/>
                          </a:solidFill>
                          <a:latin typeface="Calibri"/>
                        </a:rPr>
                        <a:t>26,25</a:t>
                      </a:r>
                    </a:p>
                  </a:txBody>
                  <a:tcPr marL="9525" marR="9525" marT="9525" marB="0" anchor="b"/>
                </a:tc>
              </a:tr>
              <a:tr h="191558">
                <a:tc>
                  <a:txBody>
                    <a:bodyPr/>
                    <a:lstStyle/>
                    <a:p>
                      <a:pPr algn="ctr" fontAlgn="b"/>
                      <a:r>
                        <a:rPr lang="el-GR" sz="1100" b="1" u="none" strike="noStrike"/>
                        <a:t>8</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273,32</a:t>
                      </a:r>
                    </a:p>
                  </a:txBody>
                  <a:tcPr marL="9525" marR="9525" marT="9525" marB="0" anchor="b"/>
                </a:tc>
                <a:tc>
                  <a:txBody>
                    <a:bodyPr/>
                    <a:lstStyle/>
                    <a:p>
                      <a:pPr algn="ctr" fontAlgn="b"/>
                      <a:r>
                        <a:rPr lang="el-GR" sz="1100" b="0" i="0" u="none" strike="noStrike">
                          <a:solidFill>
                            <a:srgbClr val="000000"/>
                          </a:solidFill>
                          <a:latin typeface="Calibri"/>
                        </a:rPr>
                        <a:t>8,817</a:t>
                      </a:r>
                    </a:p>
                  </a:txBody>
                  <a:tcPr marL="9525" marR="9525" marT="9525" marB="0" anchor="b"/>
                </a:tc>
                <a:tc>
                  <a:txBody>
                    <a:bodyPr/>
                    <a:lstStyle/>
                    <a:p>
                      <a:pPr algn="ctr" fontAlgn="b"/>
                      <a:r>
                        <a:rPr lang="el-GR" sz="1100" b="0" i="0" u="none" strike="noStrike">
                          <a:solidFill>
                            <a:srgbClr val="000000"/>
                          </a:solidFill>
                          <a:latin typeface="Calibri"/>
                        </a:rPr>
                        <a:t>99,89</a:t>
                      </a:r>
                    </a:p>
                  </a:txBody>
                  <a:tcPr marL="9525" marR="9525" marT="9525" marB="0" anchor="b"/>
                </a:tc>
                <a:tc>
                  <a:txBody>
                    <a:bodyPr/>
                    <a:lstStyle/>
                    <a:p>
                      <a:pPr algn="ctr" fontAlgn="b"/>
                      <a:r>
                        <a:rPr lang="el-GR" sz="1100" b="0" i="0" u="none" strike="noStrike">
                          <a:solidFill>
                            <a:srgbClr val="000000"/>
                          </a:solidFill>
                          <a:latin typeface="Calibri"/>
                        </a:rPr>
                        <a:t>13,32</a:t>
                      </a:r>
                    </a:p>
                  </a:txBody>
                  <a:tcPr marL="9525" marR="9525" marT="9525" marB="0" anchor="b"/>
                </a:tc>
                <a:tc>
                  <a:txBody>
                    <a:bodyPr/>
                    <a:lstStyle/>
                    <a:p>
                      <a:pPr algn="ctr" fontAlgn="b"/>
                      <a:r>
                        <a:rPr lang="el-GR" sz="1100" b="0" i="0" u="none" strike="noStrike">
                          <a:solidFill>
                            <a:srgbClr val="000000"/>
                          </a:solidFill>
                          <a:latin typeface="Calibri"/>
                        </a:rPr>
                        <a:t>0,662</a:t>
                      </a:r>
                    </a:p>
                  </a:txBody>
                  <a:tcPr marL="9525" marR="9525" marT="9525" marB="0" anchor="b"/>
                </a:tc>
                <a:tc>
                  <a:txBody>
                    <a:bodyPr/>
                    <a:lstStyle/>
                    <a:p>
                      <a:pPr algn="ctr" fontAlgn="b"/>
                      <a:r>
                        <a:rPr lang="el-GR" sz="1100" b="0" i="0" u="none" strike="noStrike">
                          <a:solidFill>
                            <a:srgbClr val="000000"/>
                          </a:solidFill>
                          <a:latin typeface="Calibri"/>
                        </a:rPr>
                        <a:t>0,920</a:t>
                      </a:r>
                    </a:p>
                  </a:txBody>
                  <a:tcPr marL="9525" marR="9525" marT="9525" marB="0" anchor="b"/>
                </a:tc>
                <a:tc>
                  <a:txBody>
                    <a:bodyPr/>
                    <a:lstStyle/>
                    <a:p>
                      <a:pPr algn="ctr" fontAlgn="b"/>
                      <a:r>
                        <a:rPr lang="el-GR" sz="1100" b="0" i="0" u="none" strike="noStrike">
                          <a:solidFill>
                            <a:srgbClr val="000000"/>
                          </a:solidFill>
                          <a:latin typeface="Calibri"/>
                        </a:rPr>
                        <a:t>32,00</a:t>
                      </a:r>
                    </a:p>
                  </a:txBody>
                  <a:tcPr marL="9525" marR="9525" marT="9525" marB="0" anchor="b"/>
                </a:tc>
                <a:tc>
                  <a:txBody>
                    <a:bodyPr/>
                    <a:lstStyle/>
                    <a:p>
                      <a:pPr algn="ctr" fontAlgn="b"/>
                      <a:r>
                        <a:rPr lang="el-GR" sz="1100" b="0" i="0" u="none" strike="noStrike">
                          <a:solidFill>
                            <a:srgbClr val="000000"/>
                          </a:solidFill>
                          <a:latin typeface="Calibri"/>
                        </a:rPr>
                        <a:t>51,86</a:t>
                      </a:r>
                    </a:p>
                  </a:txBody>
                  <a:tcPr marL="9525" marR="9525" marT="9525" marB="0" anchor="b"/>
                </a:tc>
                <a:tc>
                  <a:txBody>
                    <a:bodyPr/>
                    <a:lstStyle/>
                    <a:p>
                      <a:pPr algn="ctr" fontAlgn="b"/>
                      <a:r>
                        <a:rPr lang="el-GR" sz="1100" b="0" i="0" u="none" strike="noStrike">
                          <a:solidFill>
                            <a:srgbClr val="000000"/>
                          </a:solidFill>
                          <a:latin typeface="Calibri"/>
                        </a:rPr>
                        <a:t>0,94</a:t>
                      </a:r>
                    </a:p>
                  </a:txBody>
                  <a:tcPr marL="9525" marR="9525" marT="9525" marB="0" anchor="b"/>
                </a:tc>
                <a:tc>
                  <a:txBody>
                    <a:bodyPr/>
                    <a:lstStyle/>
                    <a:p>
                      <a:pPr algn="ctr" fontAlgn="b"/>
                      <a:r>
                        <a:rPr lang="el-GR" sz="1100" b="0" i="0" u="none" strike="noStrike">
                          <a:solidFill>
                            <a:srgbClr val="000000"/>
                          </a:solidFill>
                          <a:latin typeface="Calibri"/>
                        </a:rPr>
                        <a:t>0,104</a:t>
                      </a:r>
                    </a:p>
                  </a:txBody>
                  <a:tcPr marL="9525" marR="9525" marT="9525" marB="0" anchor="b"/>
                </a:tc>
                <a:tc>
                  <a:txBody>
                    <a:bodyPr/>
                    <a:lstStyle/>
                    <a:p>
                      <a:pPr algn="ctr" fontAlgn="b"/>
                      <a:r>
                        <a:rPr lang="el-GR" sz="1100" b="0" i="0" u="none" strike="noStrike">
                          <a:solidFill>
                            <a:srgbClr val="000000"/>
                          </a:solidFill>
                          <a:latin typeface="Calibri"/>
                        </a:rPr>
                        <a:t>23,55</a:t>
                      </a:r>
                    </a:p>
                  </a:txBody>
                  <a:tcPr marL="9525" marR="9525" marT="9525" marB="0" anchor="b"/>
                </a:tc>
              </a:tr>
              <a:tr h="191558">
                <a:tc>
                  <a:txBody>
                    <a:bodyPr/>
                    <a:lstStyle/>
                    <a:p>
                      <a:pPr algn="ctr" fontAlgn="b"/>
                      <a:r>
                        <a:rPr lang="el-GR" sz="1100" b="1" u="none" strike="noStrike"/>
                        <a:t>9</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231,77</a:t>
                      </a:r>
                    </a:p>
                  </a:txBody>
                  <a:tcPr marL="9525" marR="9525" marT="9525" marB="0" anchor="b"/>
                </a:tc>
                <a:tc>
                  <a:txBody>
                    <a:bodyPr/>
                    <a:lstStyle/>
                    <a:p>
                      <a:pPr algn="ctr" fontAlgn="b"/>
                      <a:r>
                        <a:rPr lang="el-GR" sz="1100" b="0" i="0" u="none" strike="noStrike">
                          <a:solidFill>
                            <a:srgbClr val="000000"/>
                          </a:solidFill>
                          <a:latin typeface="Calibri"/>
                        </a:rPr>
                        <a:t>7,726</a:t>
                      </a:r>
                    </a:p>
                  </a:txBody>
                  <a:tcPr marL="9525" marR="9525" marT="9525" marB="0" anchor="b"/>
                </a:tc>
                <a:tc>
                  <a:txBody>
                    <a:bodyPr/>
                    <a:lstStyle/>
                    <a:p>
                      <a:pPr algn="ctr" fontAlgn="b"/>
                      <a:r>
                        <a:rPr lang="el-GR" sz="1100" b="0" i="0" u="none" strike="noStrike">
                          <a:solidFill>
                            <a:srgbClr val="000000"/>
                          </a:solidFill>
                          <a:latin typeface="Calibri"/>
                        </a:rPr>
                        <a:t>91,55</a:t>
                      </a:r>
                    </a:p>
                  </a:txBody>
                  <a:tcPr marL="9525" marR="9525" marT="9525" marB="0" anchor="b"/>
                </a:tc>
                <a:tc>
                  <a:txBody>
                    <a:bodyPr/>
                    <a:lstStyle/>
                    <a:p>
                      <a:pPr algn="ctr" fontAlgn="b"/>
                      <a:r>
                        <a:rPr lang="el-GR" sz="1100" b="0" i="0" u="none" strike="noStrike">
                          <a:solidFill>
                            <a:srgbClr val="000000"/>
                          </a:solidFill>
                          <a:latin typeface="Calibri"/>
                        </a:rPr>
                        <a:t>12,21</a:t>
                      </a:r>
                    </a:p>
                  </a:txBody>
                  <a:tcPr marL="9525" marR="9525" marT="9525" marB="0" anchor="b"/>
                </a:tc>
                <a:tc>
                  <a:txBody>
                    <a:bodyPr/>
                    <a:lstStyle/>
                    <a:p>
                      <a:pPr algn="ctr" fontAlgn="b"/>
                      <a:r>
                        <a:rPr lang="el-GR" sz="1100" b="0" i="0" u="none" strike="noStrike">
                          <a:solidFill>
                            <a:srgbClr val="000000"/>
                          </a:solidFill>
                          <a:latin typeface="Calibri"/>
                        </a:rPr>
                        <a:t>0,633</a:t>
                      </a:r>
                    </a:p>
                  </a:txBody>
                  <a:tcPr marL="9525" marR="9525" marT="9525" marB="0" anchor="b"/>
                </a:tc>
                <a:tc>
                  <a:txBody>
                    <a:bodyPr/>
                    <a:lstStyle/>
                    <a:p>
                      <a:pPr algn="ctr" fontAlgn="b"/>
                      <a:r>
                        <a:rPr lang="el-GR" sz="1100" b="0" i="0" u="none" strike="noStrike">
                          <a:solidFill>
                            <a:srgbClr val="000000"/>
                          </a:solidFill>
                          <a:latin typeface="Calibri"/>
                        </a:rPr>
                        <a:t>0,909</a:t>
                      </a:r>
                    </a:p>
                  </a:txBody>
                  <a:tcPr marL="9525" marR="9525" marT="9525" marB="0" anchor="b"/>
                </a:tc>
                <a:tc>
                  <a:txBody>
                    <a:bodyPr/>
                    <a:lstStyle/>
                    <a:p>
                      <a:pPr algn="ctr" fontAlgn="b"/>
                      <a:r>
                        <a:rPr lang="el-GR" sz="1100" b="0" i="0" u="none" strike="noStrike">
                          <a:solidFill>
                            <a:srgbClr val="000000"/>
                          </a:solidFill>
                          <a:latin typeface="Calibri"/>
                        </a:rPr>
                        <a:t>28,00</a:t>
                      </a:r>
                    </a:p>
                  </a:txBody>
                  <a:tcPr marL="9525" marR="9525" marT="9525" marB="0" anchor="b"/>
                </a:tc>
                <a:tc>
                  <a:txBody>
                    <a:bodyPr/>
                    <a:lstStyle/>
                    <a:p>
                      <a:pPr algn="ctr" fontAlgn="b"/>
                      <a:r>
                        <a:rPr lang="el-GR" sz="1100" b="0" i="0" u="none" strike="noStrike">
                          <a:solidFill>
                            <a:srgbClr val="000000"/>
                          </a:solidFill>
                          <a:latin typeface="Calibri"/>
                        </a:rPr>
                        <a:t>46,99</a:t>
                      </a:r>
                    </a:p>
                  </a:txBody>
                  <a:tcPr marL="9525" marR="9525" marT="9525" marB="0" anchor="b"/>
                </a:tc>
                <a:tc>
                  <a:txBody>
                    <a:bodyPr/>
                    <a:lstStyle/>
                    <a:p>
                      <a:pPr algn="ctr" fontAlgn="b"/>
                      <a:r>
                        <a:rPr lang="el-GR" sz="1100" b="0" i="0" u="none" strike="noStrike">
                          <a:solidFill>
                            <a:srgbClr val="000000"/>
                          </a:solidFill>
                          <a:latin typeface="Calibri"/>
                        </a:rPr>
                        <a:t>0,95</a:t>
                      </a:r>
                    </a:p>
                  </a:txBody>
                  <a:tcPr marL="9525" marR="9525" marT="9525" marB="0" anchor="b"/>
                </a:tc>
                <a:tc>
                  <a:txBody>
                    <a:bodyPr/>
                    <a:lstStyle/>
                    <a:p>
                      <a:pPr algn="ctr" fontAlgn="b"/>
                      <a:r>
                        <a:rPr lang="el-GR" sz="1100" b="0" i="0" u="none" strike="noStrike">
                          <a:solidFill>
                            <a:srgbClr val="000000"/>
                          </a:solidFill>
                          <a:latin typeface="Calibri"/>
                        </a:rPr>
                        <a:t>0,105</a:t>
                      </a:r>
                    </a:p>
                  </a:txBody>
                  <a:tcPr marL="9525" marR="9525" marT="9525" marB="0" anchor="b"/>
                </a:tc>
                <a:tc>
                  <a:txBody>
                    <a:bodyPr/>
                    <a:lstStyle/>
                    <a:p>
                      <a:pPr algn="ctr" fontAlgn="b"/>
                      <a:r>
                        <a:rPr lang="el-GR" sz="1100" b="0" i="0" u="none" strike="noStrike">
                          <a:solidFill>
                            <a:srgbClr val="000000"/>
                          </a:solidFill>
                          <a:latin typeface="Calibri"/>
                        </a:rPr>
                        <a:t>20,03</a:t>
                      </a:r>
                    </a:p>
                  </a:txBody>
                  <a:tcPr marL="9525" marR="9525" marT="9525" marB="0" anchor="b"/>
                </a:tc>
              </a:tr>
              <a:tr h="191558">
                <a:tc>
                  <a:txBody>
                    <a:bodyPr/>
                    <a:lstStyle/>
                    <a:p>
                      <a:pPr algn="ctr" fontAlgn="b"/>
                      <a:r>
                        <a:rPr lang="el-GR" sz="1100" b="1" u="none" strike="noStrike"/>
                        <a:t>10</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189,73</a:t>
                      </a:r>
                    </a:p>
                  </a:txBody>
                  <a:tcPr marL="9525" marR="9525" marT="9525" marB="0" anchor="b"/>
                </a:tc>
                <a:tc>
                  <a:txBody>
                    <a:bodyPr/>
                    <a:lstStyle/>
                    <a:p>
                      <a:pPr algn="ctr" fontAlgn="b"/>
                      <a:r>
                        <a:rPr lang="el-GR" sz="1100" b="0" i="0" u="none" strike="noStrike">
                          <a:solidFill>
                            <a:srgbClr val="000000"/>
                          </a:solidFill>
                          <a:latin typeface="Calibri"/>
                        </a:rPr>
                        <a:t>6,120</a:t>
                      </a:r>
                    </a:p>
                  </a:txBody>
                  <a:tcPr marL="9525" marR="9525" marT="9525" marB="0" anchor="b"/>
                </a:tc>
                <a:tc>
                  <a:txBody>
                    <a:bodyPr/>
                    <a:lstStyle/>
                    <a:p>
                      <a:pPr algn="ctr" fontAlgn="b"/>
                      <a:r>
                        <a:rPr lang="el-GR" sz="1100" b="0" i="0" u="none" strike="noStrike">
                          <a:solidFill>
                            <a:srgbClr val="000000"/>
                          </a:solidFill>
                          <a:latin typeface="Calibri"/>
                        </a:rPr>
                        <a:t>83,20</a:t>
                      </a:r>
                    </a:p>
                  </a:txBody>
                  <a:tcPr marL="9525" marR="9525" marT="9525" marB="0" anchor="b"/>
                </a:tc>
                <a:tc>
                  <a:txBody>
                    <a:bodyPr/>
                    <a:lstStyle/>
                    <a:p>
                      <a:pPr algn="ctr" fontAlgn="b"/>
                      <a:r>
                        <a:rPr lang="el-GR" sz="1100" b="0" i="0" u="none" strike="noStrike">
                          <a:solidFill>
                            <a:srgbClr val="000000"/>
                          </a:solidFill>
                          <a:latin typeface="Calibri"/>
                        </a:rPr>
                        <a:t>11,09</a:t>
                      </a:r>
                    </a:p>
                  </a:txBody>
                  <a:tcPr marL="9525" marR="9525" marT="9525" marB="0" anchor="b"/>
                </a:tc>
                <a:tc>
                  <a:txBody>
                    <a:bodyPr/>
                    <a:lstStyle/>
                    <a:p>
                      <a:pPr algn="ctr" fontAlgn="b"/>
                      <a:r>
                        <a:rPr lang="el-GR" sz="1100" b="0" i="0" u="none" strike="noStrike">
                          <a:solidFill>
                            <a:srgbClr val="000000"/>
                          </a:solidFill>
                          <a:latin typeface="Calibri"/>
                        </a:rPr>
                        <a:t>0,552</a:t>
                      </a:r>
                    </a:p>
                  </a:txBody>
                  <a:tcPr marL="9525" marR="9525" marT="9525" marB="0" anchor="b"/>
                </a:tc>
                <a:tc>
                  <a:txBody>
                    <a:bodyPr/>
                    <a:lstStyle/>
                    <a:p>
                      <a:pPr algn="ctr" fontAlgn="b"/>
                      <a:r>
                        <a:rPr lang="el-GR" sz="1100" b="0" i="0" u="none" strike="noStrike">
                          <a:solidFill>
                            <a:srgbClr val="000000"/>
                          </a:solidFill>
                          <a:latin typeface="Calibri"/>
                        </a:rPr>
                        <a:t>0,874</a:t>
                      </a:r>
                    </a:p>
                  </a:txBody>
                  <a:tcPr marL="9525" marR="9525" marT="9525" marB="0" anchor="b"/>
                </a:tc>
                <a:tc>
                  <a:txBody>
                    <a:bodyPr/>
                    <a:lstStyle/>
                    <a:p>
                      <a:pPr algn="ctr" fontAlgn="b"/>
                      <a:r>
                        <a:rPr lang="el-GR" sz="1100" b="0" i="0" u="none" strike="noStrike">
                          <a:solidFill>
                            <a:srgbClr val="000000"/>
                          </a:solidFill>
                          <a:latin typeface="Calibri"/>
                        </a:rPr>
                        <a:t>24,00</a:t>
                      </a:r>
                    </a:p>
                  </a:txBody>
                  <a:tcPr marL="9525" marR="9525" marT="9525" marB="0" anchor="b"/>
                </a:tc>
                <a:tc>
                  <a:txBody>
                    <a:bodyPr/>
                    <a:lstStyle/>
                    <a:p>
                      <a:pPr algn="ctr" fontAlgn="b"/>
                      <a:r>
                        <a:rPr lang="el-GR" sz="1100" b="0" i="0" u="none" strike="noStrike">
                          <a:solidFill>
                            <a:srgbClr val="000000"/>
                          </a:solidFill>
                          <a:latin typeface="Calibri"/>
                        </a:rPr>
                        <a:t>40,55</a:t>
                      </a:r>
                    </a:p>
                  </a:txBody>
                  <a:tcPr marL="9525" marR="9525" marT="9525" marB="0" anchor="b"/>
                </a:tc>
                <a:tc>
                  <a:txBody>
                    <a:bodyPr/>
                    <a:lstStyle/>
                    <a:p>
                      <a:pPr algn="ctr" fontAlgn="b"/>
                      <a:r>
                        <a:rPr lang="el-GR" sz="1100" b="0" i="0" u="none" strike="noStrike">
                          <a:solidFill>
                            <a:srgbClr val="000000"/>
                          </a:solidFill>
                          <a:latin typeface="Calibri"/>
                        </a:rPr>
                        <a:t>0,97</a:t>
                      </a:r>
                    </a:p>
                  </a:txBody>
                  <a:tcPr marL="9525" marR="9525" marT="9525" marB="0" anchor="b"/>
                </a:tc>
                <a:tc>
                  <a:txBody>
                    <a:bodyPr/>
                    <a:lstStyle/>
                    <a:p>
                      <a:pPr algn="ctr" fontAlgn="b"/>
                      <a:r>
                        <a:rPr lang="el-GR" sz="1100" b="0" i="0" u="none" strike="noStrike">
                          <a:solidFill>
                            <a:srgbClr val="000000"/>
                          </a:solidFill>
                          <a:latin typeface="Calibri"/>
                        </a:rPr>
                        <a:t>0,103</a:t>
                      </a:r>
                    </a:p>
                  </a:txBody>
                  <a:tcPr marL="9525" marR="9525" marT="9525" marB="0" anchor="b"/>
                </a:tc>
                <a:tc>
                  <a:txBody>
                    <a:bodyPr/>
                    <a:lstStyle/>
                    <a:p>
                      <a:pPr algn="ctr" fontAlgn="b"/>
                      <a:r>
                        <a:rPr lang="el-GR" sz="1100" b="0" i="0" u="none" strike="noStrike">
                          <a:solidFill>
                            <a:srgbClr val="000000"/>
                          </a:solidFill>
                          <a:latin typeface="Calibri"/>
                        </a:rPr>
                        <a:t>16,06</a:t>
                      </a:r>
                    </a:p>
                  </a:txBody>
                  <a:tcPr marL="9525" marR="9525" marT="9525" marB="0" anchor="b"/>
                </a:tc>
              </a:tr>
              <a:tr h="191558">
                <a:tc>
                  <a:txBody>
                    <a:bodyPr/>
                    <a:lstStyle/>
                    <a:p>
                      <a:pPr algn="ctr" fontAlgn="b"/>
                      <a:r>
                        <a:rPr lang="el-GR" sz="1100" b="1" u="none" strike="noStrike"/>
                        <a:t>11</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133,33</a:t>
                      </a:r>
                    </a:p>
                  </a:txBody>
                  <a:tcPr marL="9525" marR="9525" marT="9525" marB="0" anchor="b"/>
                </a:tc>
                <a:tc>
                  <a:txBody>
                    <a:bodyPr/>
                    <a:lstStyle/>
                    <a:p>
                      <a:pPr algn="ctr" fontAlgn="b"/>
                      <a:r>
                        <a:rPr lang="el-GR" sz="1100" b="0" i="0" u="none" strike="noStrike">
                          <a:solidFill>
                            <a:srgbClr val="000000"/>
                          </a:solidFill>
                          <a:latin typeface="Calibri"/>
                        </a:rPr>
                        <a:t>4,444</a:t>
                      </a:r>
                    </a:p>
                  </a:txBody>
                  <a:tcPr marL="9525" marR="9525" marT="9525" marB="0" anchor="b"/>
                </a:tc>
                <a:tc>
                  <a:txBody>
                    <a:bodyPr/>
                    <a:lstStyle/>
                    <a:p>
                      <a:pPr algn="ctr" fontAlgn="b"/>
                      <a:r>
                        <a:rPr lang="el-GR" sz="1100" b="0" i="0" u="none" strike="noStrike">
                          <a:solidFill>
                            <a:srgbClr val="000000"/>
                          </a:solidFill>
                          <a:latin typeface="Calibri"/>
                        </a:rPr>
                        <a:t>75,93</a:t>
                      </a:r>
                    </a:p>
                  </a:txBody>
                  <a:tcPr marL="9525" marR="9525" marT="9525" marB="0" anchor="b"/>
                </a:tc>
                <a:tc>
                  <a:txBody>
                    <a:bodyPr/>
                    <a:lstStyle/>
                    <a:p>
                      <a:pPr algn="ctr" fontAlgn="b"/>
                      <a:r>
                        <a:rPr lang="el-GR" sz="1100" b="0" i="0" u="none" strike="noStrike">
                          <a:solidFill>
                            <a:srgbClr val="000000"/>
                          </a:solidFill>
                          <a:latin typeface="Calibri"/>
                        </a:rPr>
                        <a:t>10,12</a:t>
                      </a:r>
                    </a:p>
                  </a:txBody>
                  <a:tcPr marL="9525" marR="9525" marT="9525" marB="0" anchor="b"/>
                </a:tc>
                <a:tc>
                  <a:txBody>
                    <a:bodyPr/>
                    <a:lstStyle/>
                    <a:p>
                      <a:pPr algn="ctr" fontAlgn="b"/>
                      <a:r>
                        <a:rPr lang="el-GR" sz="1100" b="0" i="0" u="none" strike="noStrike">
                          <a:solidFill>
                            <a:srgbClr val="000000"/>
                          </a:solidFill>
                          <a:latin typeface="Calibri"/>
                        </a:rPr>
                        <a:t>0,439</a:t>
                      </a:r>
                    </a:p>
                  </a:txBody>
                  <a:tcPr marL="9525" marR="9525" marT="9525" marB="0" anchor="b"/>
                </a:tc>
                <a:tc>
                  <a:txBody>
                    <a:bodyPr/>
                    <a:lstStyle/>
                    <a:p>
                      <a:pPr algn="ctr" fontAlgn="b"/>
                      <a:r>
                        <a:rPr lang="el-GR" sz="1100" b="0" i="0" u="none" strike="noStrike">
                          <a:solidFill>
                            <a:srgbClr val="000000"/>
                          </a:solidFill>
                          <a:latin typeface="Calibri"/>
                        </a:rPr>
                        <a:t>0,815</a:t>
                      </a:r>
                    </a:p>
                  </a:txBody>
                  <a:tcPr marL="9525" marR="9525" marT="9525" marB="0" anchor="b"/>
                </a:tc>
                <a:tc>
                  <a:txBody>
                    <a:bodyPr/>
                    <a:lstStyle/>
                    <a:p>
                      <a:pPr algn="ctr" fontAlgn="b"/>
                      <a:r>
                        <a:rPr lang="el-GR" sz="1100" b="0" i="0" u="none" strike="noStrike">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33,17</a:t>
                      </a:r>
                    </a:p>
                  </a:txBody>
                  <a:tcPr marL="9525" marR="9525" marT="9525" marB="0" anchor="b"/>
                </a:tc>
                <a:tc>
                  <a:txBody>
                    <a:bodyPr/>
                    <a:lstStyle/>
                    <a:p>
                      <a:pPr algn="ctr" fontAlgn="b"/>
                      <a:r>
                        <a:rPr lang="el-GR" sz="1100" b="0" i="0" u="none" strike="noStrike">
                          <a:solidFill>
                            <a:srgbClr val="000000"/>
                          </a:solidFill>
                          <a:latin typeface="Calibri"/>
                        </a:rPr>
                        <a:t>0,99</a:t>
                      </a:r>
                    </a:p>
                  </a:txBody>
                  <a:tcPr marL="9525" marR="9525" marT="9525" marB="0" anchor="b"/>
                </a:tc>
                <a:tc>
                  <a:txBody>
                    <a:bodyPr/>
                    <a:lstStyle/>
                    <a:p>
                      <a:pPr algn="ctr" fontAlgn="b"/>
                      <a:r>
                        <a:rPr lang="el-GR" sz="1100" b="0" i="0" u="none" strike="noStrike">
                          <a:solidFill>
                            <a:srgbClr val="000000"/>
                          </a:solidFill>
                          <a:latin typeface="Calibri"/>
                        </a:rPr>
                        <a:t>0,097</a:t>
                      </a:r>
                    </a:p>
                  </a:txBody>
                  <a:tcPr marL="9525" marR="9525" marT="9525" marB="0" anchor="b"/>
                </a:tc>
                <a:tc>
                  <a:txBody>
                    <a:bodyPr/>
                    <a:lstStyle/>
                    <a:p>
                      <a:pPr algn="ctr" fontAlgn="b"/>
                      <a:r>
                        <a:rPr lang="el-GR" sz="1100" b="0" i="0" u="none" strike="noStrike">
                          <a:solidFill>
                            <a:srgbClr val="000000"/>
                          </a:solidFill>
                          <a:latin typeface="Calibri"/>
                        </a:rPr>
                        <a:t>10,73</a:t>
                      </a:r>
                    </a:p>
                  </a:txBody>
                  <a:tcPr marL="9525" marR="9525" marT="9525" marB="0" anchor="b"/>
                </a:tc>
              </a:tr>
              <a:tr h="191558">
                <a:tc>
                  <a:txBody>
                    <a:bodyPr/>
                    <a:lstStyle/>
                    <a:p>
                      <a:pPr algn="ctr" fontAlgn="b"/>
                      <a:r>
                        <a:rPr lang="el-GR" sz="1100" b="1" u="none" strike="noStrike"/>
                        <a:t>12</a:t>
                      </a:r>
                      <a:endParaRPr lang="el-GR" sz="1100" b="1" i="0" u="none" strike="noStrike">
                        <a:solidFill>
                          <a:srgbClr val="000000"/>
                        </a:solidFill>
                        <a:latin typeface="Calibri"/>
                      </a:endParaRPr>
                    </a:p>
                  </a:txBody>
                  <a:tcPr marL="5292" marR="5292" marT="5292" marB="0" anchor="b"/>
                </a:tc>
                <a:tc>
                  <a:txBody>
                    <a:bodyPr/>
                    <a:lstStyle/>
                    <a:p>
                      <a:pPr algn="ctr" fontAlgn="b"/>
                      <a:r>
                        <a:rPr lang="el-GR" sz="1100" b="0" i="0" u="none" strike="noStrike">
                          <a:solidFill>
                            <a:srgbClr val="000000"/>
                          </a:solidFill>
                          <a:latin typeface="Calibri"/>
                        </a:rPr>
                        <a:t>107,73</a:t>
                      </a:r>
                    </a:p>
                  </a:txBody>
                  <a:tcPr marL="9525" marR="9525" marT="9525" marB="0" anchor="b"/>
                </a:tc>
                <a:tc>
                  <a:txBody>
                    <a:bodyPr/>
                    <a:lstStyle/>
                    <a:p>
                      <a:pPr algn="ctr" fontAlgn="b"/>
                      <a:r>
                        <a:rPr lang="el-GR" sz="1100" b="0" i="0" u="none" strike="noStrike">
                          <a:solidFill>
                            <a:srgbClr val="000000"/>
                          </a:solidFill>
                          <a:latin typeface="Calibri"/>
                        </a:rPr>
                        <a:t>3,475</a:t>
                      </a:r>
                    </a:p>
                  </a:txBody>
                  <a:tcPr marL="9525" marR="9525" marT="9525" marB="0" anchor="b"/>
                </a:tc>
                <a:tc>
                  <a:txBody>
                    <a:bodyPr/>
                    <a:lstStyle/>
                    <a:p>
                      <a:pPr algn="ctr" fontAlgn="b"/>
                      <a:r>
                        <a:rPr lang="el-GR" sz="1100" b="0" i="0" u="none" strike="noStrike">
                          <a:solidFill>
                            <a:srgbClr val="000000"/>
                          </a:solidFill>
                          <a:latin typeface="Calibri"/>
                        </a:rPr>
                        <a:t>72,42</a:t>
                      </a:r>
                    </a:p>
                  </a:txBody>
                  <a:tcPr marL="9525" marR="9525" marT="9525" marB="0" anchor="b"/>
                </a:tc>
                <a:tc>
                  <a:txBody>
                    <a:bodyPr/>
                    <a:lstStyle/>
                    <a:p>
                      <a:pPr algn="ctr" fontAlgn="b"/>
                      <a:r>
                        <a:rPr lang="el-GR" sz="1100" b="0" i="0" u="none" strike="noStrike">
                          <a:solidFill>
                            <a:srgbClr val="000000"/>
                          </a:solidFill>
                          <a:latin typeface="Calibri"/>
                        </a:rPr>
                        <a:t>9,66</a:t>
                      </a:r>
                    </a:p>
                  </a:txBody>
                  <a:tcPr marL="9525" marR="9525" marT="9525" marB="0" anchor="b"/>
                </a:tc>
                <a:tc>
                  <a:txBody>
                    <a:bodyPr/>
                    <a:lstStyle/>
                    <a:p>
                      <a:pPr algn="ctr" fontAlgn="b"/>
                      <a:r>
                        <a:rPr lang="el-GR" sz="1100" b="0" i="0" u="none" strike="noStrike">
                          <a:solidFill>
                            <a:srgbClr val="000000"/>
                          </a:solidFill>
                          <a:latin typeface="Calibri"/>
                        </a:rPr>
                        <a:t>0,360</a:t>
                      </a:r>
                    </a:p>
                  </a:txBody>
                  <a:tcPr marL="9525" marR="9525" marT="9525" marB="0" anchor="b"/>
                </a:tc>
                <a:tc>
                  <a:txBody>
                    <a:bodyPr/>
                    <a:lstStyle/>
                    <a:p>
                      <a:pPr algn="ctr" fontAlgn="b"/>
                      <a:r>
                        <a:rPr lang="el-GR" sz="1100" b="0" i="0" u="none" strike="noStrike">
                          <a:solidFill>
                            <a:srgbClr val="000000"/>
                          </a:solidFill>
                          <a:latin typeface="Calibri"/>
                        </a:rPr>
                        <a:t>0,768</a:t>
                      </a:r>
                    </a:p>
                  </a:txBody>
                  <a:tcPr marL="9525" marR="9525" marT="9525"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20,80</a:t>
                      </a:r>
                    </a:p>
                  </a:txBody>
                  <a:tcPr marL="9525" marR="9525" marT="9525" marB="0" anchor="b"/>
                </a:tc>
                <a:tc>
                  <a:txBody>
                    <a:bodyPr/>
                    <a:lstStyle/>
                    <a:p>
                      <a:pPr algn="ctr" fontAlgn="b"/>
                      <a:r>
                        <a:rPr lang="el-GR" sz="1100" b="0" i="0" u="none" strike="noStrike">
                          <a:solidFill>
                            <a:srgbClr val="000000"/>
                          </a:solidFill>
                          <a:latin typeface="Calibri"/>
                        </a:rPr>
                        <a:t>1,01</a:t>
                      </a:r>
                    </a:p>
                  </a:txBody>
                  <a:tcPr marL="9525" marR="9525" marT="9525" marB="0" anchor="b"/>
                </a:tc>
                <a:tc>
                  <a:txBody>
                    <a:bodyPr/>
                    <a:lstStyle/>
                    <a:p>
                      <a:pPr algn="ctr" fontAlgn="b"/>
                      <a:r>
                        <a:rPr lang="el-GR" sz="1100" b="0" i="0" u="none" strike="noStrike">
                          <a:solidFill>
                            <a:srgbClr val="000000"/>
                          </a:solidFill>
                          <a:latin typeface="Calibri"/>
                        </a:rPr>
                        <a:t>0,094</a:t>
                      </a:r>
                    </a:p>
                  </a:txBody>
                  <a:tcPr marL="9525" marR="9525" marT="9525" marB="0" anchor="b"/>
                </a:tc>
                <a:tc>
                  <a:txBody>
                    <a:bodyPr/>
                    <a:lstStyle/>
                    <a:p>
                      <a:pPr algn="ctr" fontAlgn="b"/>
                      <a:r>
                        <a:rPr lang="el-GR" sz="1100" b="0" i="0" u="none" strike="noStrike">
                          <a:solidFill>
                            <a:srgbClr val="000000"/>
                          </a:solidFill>
                          <a:latin typeface="Calibri"/>
                        </a:rPr>
                        <a:t>8,37</a:t>
                      </a:r>
                    </a:p>
                  </a:txBody>
                  <a:tcPr marL="9525" marR="9525" marT="9525" marB="0" anchor="b"/>
                </a:tc>
              </a:tr>
              <a:tr h="105833">
                <a:tc>
                  <a:txBody>
                    <a:bodyPr/>
                    <a:lstStyle/>
                    <a:p>
                      <a:pPr algn="ctr" fontAlgn="b"/>
                      <a:endParaRPr lang="el-GR" sz="1100" b="1" i="0" u="none" strike="noStrike">
                        <a:solidFill>
                          <a:srgbClr val="000000"/>
                        </a:solidFill>
                        <a:latin typeface="Calibri"/>
                      </a:endParaRPr>
                    </a:p>
                  </a:txBody>
                  <a:tcPr marL="5292" marR="5292" marT="5292"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endParaRPr lang="el-GR" sz="1100" b="0" i="0" u="none" strike="noStrike">
                        <a:solidFill>
                          <a:srgbClr val="000000"/>
                        </a:solidFill>
                        <a:latin typeface="Calibri"/>
                      </a:endParaRPr>
                    </a:p>
                  </a:txBody>
                  <a:tcPr marL="9525" marR="9525" marT="9525" marB="0" anchor="b"/>
                </a:tc>
                <a:tc>
                  <a:txBody>
                    <a:bodyPr/>
                    <a:lstStyle/>
                    <a:p>
                      <a:pPr algn="ctr" fontAlgn="b"/>
                      <a:r>
                        <a:rPr lang="el-GR" sz="1100" b="0" i="0" u="none" strike="noStrike" dirty="0">
                          <a:solidFill>
                            <a:srgbClr val="000000"/>
                          </a:solidFill>
                          <a:latin typeface="Calibri"/>
                        </a:rPr>
                        <a:t>214,18</a:t>
                      </a:r>
                    </a:p>
                  </a:txBody>
                  <a:tcPr marL="9525" marR="9525" marT="9525" marB="0" anchor="b"/>
                </a:tc>
              </a:tr>
            </a:tbl>
          </a:graphicData>
        </a:graphic>
      </p:graphicFrame>
      <p:sp>
        <p:nvSpPr>
          <p:cNvPr id="10" name="9 - TextBox"/>
          <p:cNvSpPr txBox="1"/>
          <p:nvPr/>
        </p:nvSpPr>
        <p:spPr>
          <a:xfrm>
            <a:off x="-32" y="3861048"/>
            <a:ext cx="9144032" cy="1169551"/>
          </a:xfrm>
          <a:prstGeom prst="rect">
            <a:avLst/>
          </a:prstGeom>
          <a:noFill/>
        </p:spPr>
        <p:txBody>
          <a:bodyPr wrap="square" rtlCol="0">
            <a:spAutoFit/>
          </a:bodyPr>
          <a:lstStyle/>
          <a:p>
            <a:pPr algn="just"/>
            <a:r>
              <a:rPr lang="en-US" sz="1400" dirty="0" smtClean="0"/>
              <a:t>H</a:t>
            </a:r>
            <a:r>
              <a:rPr lang="el-GR" sz="1400" dirty="0" smtClean="0"/>
              <a:t> ετήσια παραγωγή ηλεκτρικής ενέργειας, στις τρεις περιπτώσεις είναι:</a:t>
            </a:r>
          </a:p>
          <a:p>
            <a:pPr algn="just"/>
            <a:endParaRPr lang="el-GR" sz="1400" dirty="0" smtClean="0"/>
          </a:p>
          <a:p>
            <a:pPr algn="just"/>
            <a:r>
              <a:rPr lang="el-GR" sz="1400" dirty="0" smtClean="0"/>
              <a:t>σταθερή κλίση 34</a:t>
            </a:r>
            <a:r>
              <a:rPr lang="el-GR" sz="1400" baseline="30000" dirty="0" smtClean="0"/>
              <a:t>ο</a:t>
            </a:r>
            <a:r>
              <a:rPr lang="el-GR" sz="1400" dirty="0" smtClean="0"/>
              <a:t> 	</a:t>
            </a:r>
            <a:r>
              <a:rPr lang="en-US" sz="1400" dirty="0" smtClean="0"/>
              <a:t>		133.28</a:t>
            </a:r>
            <a:r>
              <a:rPr lang="el-GR" sz="1400" dirty="0" smtClean="0"/>
              <a:t> </a:t>
            </a:r>
            <a:r>
              <a:rPr lang="en-US" sz="1400" dirty="0" err="1" smtClean="0"/>
              <a:t>MWh</a:t>
            </a:r>
            <a:endParaRPr lang="en-US" sz="1400" dirty="0" smtClean="0"/>
          </a:p>
          <a:p>
            <a:pPr algn="just"/>
            <a:r>
              <a:rPr lang="el-GR" sz="1400" dirty="0" smtClean="0"/>
              <a:t>μεταβαλλόμενη κλίση μονού άξονα		</a:t>
            </a:r>
            <a:r>
              <a:rPr lang="en-US" sz="1400" dirty="0" smtClean="0"/>
              <a:t>144.25</a:t>
            </a:r>
            <a:r>
              <a:rPr lang="el-GR" sz="1400" dirty="0" smtClean="0"/>
              <a:t> </a:t>
            </a:r>
            <a:r>
              <a:rPr lang="en-US" sz="1400" dirty="0" err="1" smtClean="0"/>
              <a:t>MWh</a:t>
            </a:r>
            <a:r>
              <a:rPr lang="en-US" sz="1400" dirty="0" smtClean="0"/>
              <a:t>	(+ 8 % </a:t>
            </a:r>
            <a:r>
              <a:rPr lang="el-GR" sz="1400" dirty="0" smtClean="0"/>
              <a:t>σε σχέση με τη σταθερή κλίση)</a:t>
            </a:r>
          </a:p>
          <a:p>
            <a:pPr algn="just"/>
            <a:r>
              <a:rPr lang="el-GR" sz="1400" dirty="0" smtClean="0"/>
              <a:t>μεταβαλλόμενη κλίση </a:t>
            </a:r>
            <a:r>
              <a:rPr lang="el-GR" sz="1400" dirty="0" err="1" smtClean="0"/>
              <a:t>ιπλού</a:t>
            </a:r>
            <a:r>
              <a:rPr lang="el-GR" sz="1400" dirty="0" smtClean="0"/>
              <a:t> άξονα		</a:t>
            </a:r>
            <a:r>
              <a:rPr lang="en-US" sz="1400" dirty="0" smtClean="0"/>
              <a:t>214.18</a:t>
            </a:r>
            <a:r>
              <a:rPr lang="el-GR" sz="1400" dirty="0" smtClean="0"/>
              <a:t> </a:t>
            </a:r>
            <a:r>
              <a:rPr lang="en-US" sz="1400" dirty="0" err="1" smtClean="0"/>
              <a:t>MWh</a:t>
            </a:r>
            <a:r>
              <a:rPr lang="el-GR" sz="1400" dirty="0" smtClean="0"/>
              <a:t> </a:t>
            </a:r>
            <a:r>
              <a:rPr lang="en-US" sz="1400" dirty="0" smtClean="0"/>
              <a:t>(+ </a:t>
            </a:r>
            <a:r>
              <a:rPr lang="el-GR" sz="1400" dirty="0" smtClean="0"/>
              <a:t>4</a:t>
            </a:r>
            <a:r>
              <a:rPr lang="en-US" sz="1400" dirty="0" smtClean="0"/>
              <a:t>8 % </a:t>
            </a:r>
            <a:r>
              <a:rPr lang="el-GR" sz="1400" dirty="0" smtClean="0"/>
              <a:t>σε σχέση με την βέλτιστη μονού άξονα)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smtClean="0"/>
              <a:t>Παράδειγμα 6</a:t>
            </a:r>
            <a:endParaRPr lang="el-GR" dirty="0"/>
          </a:p>
        </p:txBody>
      </p:sp>
      <p:sp>
        <p:nvSpPr>
          <p:cNvPr id="5" name="4 - TextBox"/>
          <p:cNvSpPr txBox="1"/>
          <p:nvPr/>
        </p:nvSpPr>
        <p:spPr>
          <a:xfrm>
            <a:off x="0" y="357166"/>
            <a:ext cx="9144032" cy="6340197"/>
          </a:xfrm>
          <a:prstGeom prst="rect">
            <a:avLst/>
          </a:prstGeom>
          <a:noFill/>
        </p:spPr>
        <p:txBody>
          <a:bodyPr wrap="square" rtlCol="0">
            <a:spAutoFit/>
          </a:bodyPr>
          <a:lstStyle/>
          <a:p>
            <a:r>
              <a:rPr lang="el-GR" sz="1400" dirty="0" smtClean="0"/>
              <a:t>Το κόστος εγκατάστασης στις τρεις περιπτώσεις είναι:</a:t>
            </a:r>
          </a:p>
          <a:p>
            <a:r>
              <a:rPr lang="el-GR" sz="1400" dirty="0" smtClean="0"/>
              <a:t> </a:t>
            </a:r>
          </a:p>
          <a:p>
            <a:r>
              <a:rPr lang="el-GR" sz="1400" dirty="0" smtClean="0"/>
              <a:t>				μεταβλητής κλίσης	μεταβλητής κλίσης</a:t>
            </a:r>
          </a:p>
          <a:p>
            <a:r>
              <a:rPr lang="en-US" sz="1400" b="1" u="sng" dirty="0" smtClean="0"/>
              <a:t>	</a:t>
            </a:r>
            <a:r>
              <a:rPr lang="el-GR" sz="1400" b="1" u="sng" dirty="0" smtClean="0"/>
              <a:t>€/100 </a:t>
            </a:r>
            <a:r>
              <a:rPr lang="en-US" sz="1400" b="1" u="sng" dirty="0" err="1" smtClean="0"/>
              <a:t>kWp</a:t>
            </a:r>
            <a:r>
              <a:rPr lang="el-GR" sz="1400" u="sng" dirty="0" smtClean="0"/>
              <a:t>	σταθερά		μονού άξονα	διπλού άξονα	 </a:t>
            </a:r>
          </a:p>
          <a:p>
            <a:r>
              <a:rPr lang="el-GR" sz="1400" dirty="0" smtClean="0"/>
              <a:t>Φ/Β πλαίσια		</a:t>
            </a:r>
            <a:r>
              <a:rPr lang="en-US" sz="1400" dirty="0" smtClean="0"/>
              <a:t>8</a:t>
            </a:r>
            <a:r>
              <a:rPr lang="el-GR" sz="1400" dirty="0" smtClean="0"/>
              <a:t>0.000</a:t>
            </a:r>
            <a:r>
              <a:rPr lang="en-US" sz="1400" dirty="0" smtClean="0"/>
              <a:t>	</a:t>
            </a:r>
            <a:r>
              <a:rPr lang="el-GR" sz="1400" dirty="0" smtClean="0"/>
              <a:t>	</a:t>
            </a:r>
            <a:r>
              <a:rPr lang="en-US" sz="1400" dirty="0" smtClean="0"/>
              <a:t>80</a:t>
            </a:r>
            <a:r>
              <a:rPr lang="el-GR" sz="1400" dirty="0" smtClean="0"/>
              <a:t>.00</a:t>
            </a:r>
            <a:r>
              <a:rPr lang="en-US" sz="1400" dirty="0" smtClean="0"/>
              <a:t>0	</a:t>
            </a:r>
            <a:r>
              <a:rPr lang="el-GR" sz="1400" dirty="0" smtClean="0"/>
              <a:t>	</a:t>
            </a:r>
            <a:r>
              <a:rPr lang="en-US" sz="1400" dirty="0" smtClean="0"/>
              <a:t>80</a:t>
            </a:r>
            <a:r>
              <a:rPr lang="el-GR" sz="1400" dirty="0" smtClean="0"/>
              <a:t>.00</a:t>
            </a:r>
            <a:r>
              <a:rPr lang="en-US" sz="1400" dirty="0" smtClean="0"/>
              <a:t>0 </a:t>
            </a:r>
            <a:endParaRPr lang="el-GR" sz="1400" dirty="0" smtClean="0"/>
          </a:p>
          <a:p>
            <a:r>
              <a:rPr lang="el-GR" sz="1400" dirty="0" smtClean="0"/>
              <a:t>μελέτη</a:t>
            </a:r>
            <a:r>
              <a:rPr lang="en-US" sz="1400" dirty="0" smtClean="0"/>
              <a:t>	</a:t>
            </a:r>
            <a:r>
              <a:rPr lang="el-GR" sz="1400" dirty="0" smtClean="0"/>
              <a:t>		1.000	</a:t>
            </a:r>
            <a:r>
              <a:rPr lang="el-GR" sz="1400" smtClean="0"/>
              <a:t>	1.500</a:t>
            </a:r>
            <a:r>
              <a:rPr lang="el-GR" sz="1400" dirty="0" smtClean="0"/>
              <a:t>		2.000</a:t>
            </a:r>
            <a:r>
              <a:rPr lang="en-US" sz="1400" dirty="0" smtClean="0"/>
              <a:t>	</a:t>
            </a:r>
            <a:endParaRPr lang="el-GR" sz="1400" dirty="0" smtClean="0"/>
          </a:p>
          <a:p>
            <a:r>
              <a:rPr lang="el-GR" sz="1400" dirty="0" smtClean="0"/>
              <a:t>εγκατάσταση/σύνεση		62.500		66.000		69.000</a:t>
            </a:r>
          </a:p>
          <a:p>
            <a:r>
              <a:rPr lang="el-GR" sz="1400" dirty="0" smtClean="0"/>
              <a:t>ηλεκτρονικά ισχύος		34.000		45.000 		</a:t>
            </a:r>
            <a:r>
              <a:rPr lang="el-GR" sz="1400" dirty="0" err="1" smtClean="0"/>
              <a:t>45.000</a:t>
            </a:r>
            <a:r>
              <a:rPr lang="el-GR" sz="1400" dirty="0" smtClean="0"/>
              <a:t> </a:t>
            </a:r>
          </a:p>
          <a:p>
            <a:r>
              <a:rPr lang="el-GR" sz="1400" u="sng" dirty="0" smtClean="0"/>
              <a:t>βάσεις στήριξης		33.000		85.000 		100.000	 </a:t>
            </a:r>
          </a:p>
          <a:p>
            <a:r>
              <a:rPr lang="el-GR" sz="1400" b="1" u="sng" dirty="0" smtClean="0"/>
              <a:t>ΣΥΝΟΛΟ			</a:t>
            </a:r>
            <a:r>
              <a:rPr lang="en-US" sz="1400" b="1" u="sng" dirty="0" smtClean="0"/>
              <a:t>21</a:t>
            </a:r>
            <a:r>
              <a:rPr lang="el-GR" sz="1400" b="1" u="sng" dirty="0" smtClean="0"/>
              <a:t>0.500  		</a:t>
            </a:r>
            <a:r>
              <a:rPr lang="en-US" sz="1400" b="1" u="sng" dirty="0" smtClean="0"/>
              <a:t>27</a:t>
            </a:r>
            <a:r>
              <a:rPr lang="el-GR" sz="1400" b="1" u="sng" dirty="0" smtClean="0"/>
              <a:t>7.500 		</a:t>
            </a:r>
            <a:r>
              <a:rPr lang="en-US" sz="1400" b="1" u="sng" dirty="0" smtClean="0"/>
              <a:t>29</a:t>
            </a:r>
            <a:r>
              <a:rPr lang="el-GR" sz="1400" b="1" u="sng" dirty="0" smtClean="0"/>
              <a:t>6.000    	</a:t>
            </a:r>
          </a:p>
          <a:p>
            <a:endParaRPr lang="en-US" sz="1400" b="1" dirty="0" smtClean="0"/>
          </a:p>
          <a:p>
            <a:endParaRPr lang="el-GR" sz="1400" b="1" dirty="0" smtClean="0"/>
          </a:p>
          <a:p>
            <a:pPr algn="just"/>
            <a:r>
              <a:rPr lang="el-GR" sz="1400" dirty="0" smtClean="0"/>
              <a:t>Τα ετήσια λειτουργικά κόστη θεωρείται ότι θα αυξάνονται ονομαστικά κάθε έτος, βάση του ετήσιου πληθωρισμού, με αποτέλεσμα η παρούσα τους αξία να παραμένει σταθερή, όπως φαίνεται παρακάτω:</a:t>
            </a:r>
          </a:p>
          <a:p>
            <a:endParaRPr lang="el-GR" sz="1400" dirty="0" smtClean="0"/>
          </a:p>
          <a:p>
            <a:endParaRPr lang="el-GR" sz="1400" dirty="0" smtClean="0"/>
          </a:p>
          <a:p>
            <a:r>
              <a:rPr lang="el-GR" sz="1400" dirty="0" smtClean="0"/>
              <a:t>    €	ΣΤΑΘΕΡΗ ΚΛΙΣΗ			ΜΟΝΟΥ ΑΞΟΝΑ	ΔΙΠΛΟΥ ΑΞΟΝΑ</a:t>
            </a:r>
          </a:p>
          <a:p>
            <a:r>
              <a:rPr lang="el-GR" sz="1400" dirty="0" smtClean="0"/>
              <a:t>	 			</a:t>
            </a:r>
          </a:p>
          <a:p>
            <a:r>
              <a:rPr lang="el-GR" sz="1400" dirty="0" smtClean="0"/>
              <a:t>Έτος	ονομαστικά		παρούσα αξία	 ον.	ΠΑ	 ον.	ΠΑ	</a:t>
            </a:r>
          </a:p>
          <a:p>
            <a:r>
              <a:rPr lang="el-GR" sz="1400" dirty="0" smtClean="0"/>
              <a:t>201</a:t>
            </a:r>
            <a:r>
              <a:rPr lang="en-US" sz="1400" dirty="0" smtClean="0"/>
              <a:t>5</a:t>
            </a:r>
            <a:r>
              <a:rPr lang="el-GR" sz="1400" dirty="0" smtClean="0"/>
              <a:t>	1.000*(1,03</a:t>
            </a:r>
            <a:r>
              <a:rPr lang="el-GR" sz="1400" baseline="30000" dirty="0" smtClean="0"/>
              <a:t>0</a:t>
            </a:r>
            <a:r>
              <a:rPr lang="el-GR" sz="1400" dirty="0" smtClean="0"/>
              <a:t>) = 1.000	1.000/(1,03</a:t>
            </a:r>
            <a:r>
              <a:rPr lang="el-GR" sz="1400" baseline="30000" dirty="0" smtClean="0"/>
              <a:t>0</a:t>
            </a:r>
            <a:r>
              <a:rPr lang="el-GR" sz="1400" dirty="0" smtClean="0"/>
              <a:t>) = 1.000</a:t>
            </a:r>
            <a:r>
              <a:rPr lang="el-GR" sz="1400" smtClean="0"/>
              <a:t>	1.500	1.500</a:t>
            </a:r>
            <a:r>
              <a:rPr lang="el-GR" sz="1400" dirty="0" smtClean="0"/>
              <a:t>	2.000	</a:t>
            </a:r>
            <a:r>
              <a:rPr lang="el-GR" sz="1400" dirty="0" err="1" smtClean="0"/>
              <a:t>2.000</a:t>
            </a:r>
            <a:endParaRPr lang="el-GR" sz="1400" dirty="0" smtClean="0"/>
          </a:p>
          <a:p>
            <a:endParaRPr lang="el-GR" sz="1400" dirty="0" smtClean="0"/>
          </a:p>
          <a:p>
            <a:r>
              <a:rPr lang="el-GR" sz="1400" dirty="0" smtClean="0"/>
              <a:t>201</a:t>
            </a:r>
            <a:r>
              <a:rPr lang="en-US" sz="1400" dirty="0" smtClean="0"/>
              <a:t>6</a:t>
            </a:r>
            <a:r>
              <a:rPr lang="el-GR" sz="1400" dirty="0" smtClean="0"/>
              <a:t> 	1.000*(1,03</a:t>
            </a:r>
            <a:r>
              <a:rPr lang="el-GR" sz="1400" baseline="30000" dirty="0" smtClean="0"/>
              <a:t>1</a:t>
            </a:r>
            <a:r>
              <a:rPr lang="el-GR" sz="1400" dirty="0" smtClean="0"/>
              <a:t>) = 1.030	1.030/(1,03</a:t>
            </a:r>
            <a:r>
              <a:rPr lang="el-GR" sz="1400" baseline="30000" dirty="0" smtClean="0"/>
              <a:t>1</a:t>
            </a:r>
            <a:r>
              <a:rPr lang="el-GR" sz="1400" dirty="0" smtClean="0"/>
              <a:t>) = 1.000	1.545</a:t>
            </a:r>
            <a:r>
              <a:rPr lang="el-GR" sz="1400" smtClean="0"/>
              <a:t>	1.500</a:t>
            </a:r>
            <a:r>
              <a:rPr lang="el-GR" sz="1400" dirty="0" smtClean="0"/>
              <a:t>	2.060	2.000</a:t>
            </a:r>
          </a:p>
          <a:p>
            <a:r>
              <a:rPr lang="el-GR" sz="1400" dirty="0" smtClean="0"/>
              <a:t>201</a:t>
            </a:r>
            <a:r>
              <a:rPr lang="en-US" sz="1400" dirty="0" smtClean="0"/>
              <a:t>7</a:t>
            </a:r>
            <a:r>
              <a:rPr lang="el-GR" sz="1400" dirty="0" smtClean="0"/>
              <a:t> 	1.000*(1,03</a:t>
            </a:r>
            <a:r>
              <a:rPr lang="el-GR" sz="1400" baseline="30000" dirty="0" smtClean="0"/>
              <a:t>2</a:t>
            </a:r>
            <a:r>
              <a:rPr lang="el-GR" sz="1400" dirty="0" smtClean="0"/>
              <a:t>) = 1.061	1.061/(1,03</a:t>
            </a:r>
            <a:r>
              <a:rPr lang="el-GR" sz="1400" baseline="30000" dirty="0" smtClean="0"/>
              <a:t>2</a:t>
            </a:r>
            <a:r>
              <a:rPr lang="el-GR" sz="1400" dirty="0" smtClean="0"/>
              <a:t>) = 1.000	1.591</a:t>
            </a:r>
            <a:r>
              <a:rPr lang="el-GR" sz="1400" smtClean="0"/>
              <a:t>	1.500</a:t>
            </a:r>
            <a:r>
              <a:rPr lang="el-GR" sz="1400" dirty="0" smtClean="0"/>
              <a:t>	2.122	2.000</a:t>
            </a:r>
          </a:p>
          <a:p>
            <a:r>
              <a:rPr lang="el-GR" sz="1400" dirty="0" smtClean="0"/>
              <a:t>201</a:t>
            </a:r>
            <a:r>
              <a:rPr lang="en-US" sz="1400" dirty="0" smtClean="0"/>
              <a:t>8</a:t>
            </a:r>
            <a:r>
              <a:rPr lang="el-GR" sz="1400" dirty="0" smtClean="0"/>
              <a:t> 	1.000*(1,03</a:t>
            </a:r>
            <a:r>
              <a:rPr lang="el-GR" sz="1400" baseline="30000" dirty="0" smtClean="0"/>
              <a:t>3</a:t>
            </a:r>
            <a:r>
              <a:rPr lang="el-GR" sz="1400" dirty="0" smtClean="0"/>
              <a:t>) = 1.093	1.093/(1,03</a:t>
            </a:r>
            <a:r>
              <a:rPr lang="el-GR" sz="1400" baseline="30000" dirty="0" smtClean="0"/>
              <a:t>3</a:t>
            </a:r>
            <a:r>
              <a:rPr lang="el-GR" sz="1400" dirty="0" smtClean="0"/>
              <a:t>) = 1.000	1.639</a:t>
            </a:r>
            <a:r>
              <a:rPr lang="el-GR" sz="1400" smtClean="0"/>
              <a:t>	1.500</a:t>
            </a:r>
            <a:r>
              <a:rPr lang="el-GR" sz="1400" dirty="0" smtClean="0"/>
              <a:t>	2.185	2.000</a:t>
            </a:r>
          </a:p>
          <a:p>
            <a:pPr marL="342900" indent="-342900"/>
            <a:r>
              <a:rPr lang="en-US" sz="1400" dirty="0" smtClean="0"/>
              <a:t>2019</a:t>
            </a:r>
            <a:r>
              <a:rPr lang="el-GR" sz="1400" dirty="0" smtClean="0"/>
              <a:t> 	1.000*(1,03</a:t>
            </a:r>
            <a:r>
              <a:rPr lang="el-GR" sz="1400" baseline="30000" dirty="0" smtClean="0"/>
              <a:t>4</a:t>
            </a:r>
            <a:r>
              <a:rPr lang="el-GR" sz="1400" dirty="0" smtClean="0"/>
              <a:t>) = 1.126	1.126/(1,03</a:t>
            </a:r>
            <a:r>
              <a:rPr lang="el-GR" sz="1400" baseline="30000" dirty="0" smtClean="0"/>
              <a:t>4</a:t>
            </a:r>
            <a:r>
              <a:rPr lang="el-GR" sz="1400" dirty="0" smtClean="0"/>
              <a:t>) = 1.000	1.688</a:t>
            </a:r>
            <a:r>
              <a:rPr lang="el-GR" sz="1400" smtClean="0"/>
              <a:t>	1.500</a:t>
            </a:r>
            <a:r>
              <a:rPr lang="el-GR" sz="1400" dirty="0" smtClean="0"/>
              <a:t>	2.251	2.000</a:t>
            </a:r>
          </a:p>
          <a:p>
            <a:r>
              <a:rPr lang="el-GR" sz="1400" dirty="0" smtClean="0"/>
              <a:t>…….</a:t>
            </a:r>
          </a:p>
          <a:p>
            <a:endParaRPr lang="el-GR" sz="1400" dirty="0" smtClean="0"/>
          </a:p>
          <a:p>
            <a:r>
              <a:rPr lang="el-GR" sz="1400" dirty="0" smtClean="0"/>
              <a:t>Επίσης θεωρείται ότι η λειτουργία του σταθμού θα εκκινήσει το 201</a:t>
            </a:r>
            <a:r>
              <a:rPr lang="en-US" sz="1400" dirty="0" smtClean="0"/>
              <a:t>5</a:t>
            </a:r>
            <a:r>
              <a:rPr lang="el-GR" sz="1400" dirty="0" smtClean="0"/>
              <a:t>, οπότε τόσο τα λειτουργικά έξοδα όσο και τα έσοδα από την πώληση της ηλεκτρικής ενέργειας θα υπολογιστούν από τη χρονιά αυτή.</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smtClean="0"/>
              <a:t>Παράδειγμα 6</a:t>
            </a:r>
            <a:endParaRPr lang="el-GR" dirty="0"/>
          </a:p>
        </p:txBody>
      </p:sp>
      <p:sp>
        <p:nvSpPr>
          <p:cNvPr id="5" name="4 - TextBox"/>
          <p:cNvSpPr txBox="1"/>
          <p:nvPr/>
        </p:nvSpPr>
        <p:spPr>
          <a:xfrm>
            <a:off x="0" y="357166"/>
            <a:ext cx="9144032" cy="1169551"/>
          </a:xfrm>
          <a:prstGeom prst="rect">
            <a:avLst/>
          </a:prstGeom>
          <a:noFill/>
        </p:spPr>
        <p:txBody>
          <a:bodyPr wrap="square" rtlCol="0">
            <a:spAutoFit/>
          </a:bodyPr>
          <a:lstStyle/>
          <a:p>
            <a:pPr algn="just"/>
            <a:r>
              <a:rPr lang="el-GR" sz="1400" dirty="0" smtClean="0"/>
              <a:t>Θεωρώντας ότι η σύμβαση με τη ΡΑΕ θα έχει υπογραφεί μετά τον Αύγουστο του 2014, η τιμή διάθεσης της ηλεκτρικής </a:t>
            </a:r>
            <a:r>
              <a:rPr lang="en-US" sz="1400" dirty="0" err="1" smtClean="0"/>
              <a:t>MWh</a:t>
            </a:r>
            <a:r>
              <a:rPr lang="el-GR" sz="1400" dirty="0" smtClean="0"/>
              <a:t> από το σταθμό θα είναι σταθερή για 25 έτη και ίση με 90 €/</a:t>
            </a:r>
            <a:r>
              <a:rPr lang="en-US" sz="1400" dirty="0" err="1" smtClean="0"/>
              <a:t>MWh</a:t>
            </a:r>
            <a:r>
              <a:rPr lang="el-GR" sz="1400" dirty="0" smtClean="0"/>
              <a:t>.  Ο χρόνος αποπληρωμής της επένδυσης  θα υπολογιστεί με βάση τις παρούσες αξίες των </a:t>
            </a:r>
            <a:r>
              <a:rPr lang="el-GR" sz="1400" dirty="0" err="1" smtClean="0"/>
              <a:t>χρηματοροών</a:t>
            </a:r>
            <a:r>
              <a:rPr lang="el-GR" sz="1400" dirty="0" smtClean="0"/>
              <a:t> (εσόδων και δαπανών) από το έτος υλοποίησης της επένδυσης (2012) και για τα έτη λειτουργίας της (από 2013 και μετά). Οπότε για την περίπτωση της σταθερής κλίσης έχουμε</a:t>
            </a:r>
          </a:p>
          <a:p>
            <a:pPr algn="just"/>
            <a:endParaRPr lang="el-GR" sz="1400" dirty="0" smtClean="0"/>
          </a:p>
        </p:txBody>
      </p:sp>
      <p:graphicFrame>
        <p:nvGraphicFramePr>
          <p:cNvPr id="6" name="5 - Πίνακας"/>
          <p:cNvGraphicFramePr>
            <a:graphicFrameLocks noGrp="1"/>
          </p:cNvGraphicFramePr>
          <p:nvPr/>
        </p:nvGraphicFramePr>
        <p:xfrm>
          <a:off x="251520" y="1700808"/>
          <a:ext cx="7804956" cy="3831120"/>
        </p:xfrm>
        <a:graphic>
          <a:graphicData uri="http://schemas.openxmlformats.org/drawingml/2006/table">
            <a:tbl>
              <a:tblPr>
                <a:tableStyleId>{284E427A-3D55-4303-BF80-6455036E1DE7}</a:tableStyleId>
              </a:tblPr>
              <a:tblGrid>
                <a:gridCol w="688674"/>
                <a:gridCol w="1004314"/>
                <a:gridCol w="1004314"/>
                <a:gridCol w="846493"/>
                <a:gridCol w="846493"/>
                <a:gridCol w="1082320"/>
                <a:gridCol w="811529"/>
                <a:gridCol w="1520819"/>
              </a:tblGrid>
              <a:tr h="149923">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Δαπάνη</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Δαπάνη</a:t>
                      </a:r>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Αθροιστικά</a:t>
                      </a:r>
                      <a:endParaRPr lang="el-GR" sz="1200" b="1" i="0" u="none" strike="noStrike" dirty="0">
                        <a:solidFill>
                          <a:srgbClr val="000000"/>
                        </a:solidFill>
                        <a:latin typeface="+mn-lt"/>
                      </a:endParaRPr>
                    </a:p>
                  </a:txBody>
                  <a:tcPr marL="8676" marR="8676" marT="8676" marB="0" anchor="b"/>
                </a:tc>
              </a:tr>
              <a:tr h="149923">
                <a:tc>
                  <a:txBody>
                    <a:bodyPr/>
                    <a:lstStyle/>
                    <a:p>
                      <a:pPr algn="ctr" fontAlgn="b"/>
                      <a:r>
                        <a:rPr lang="el-GR" sz="1200" b="1" i="0" u="none" strike="noStrike" dirty="0" smtClean="0">
                          <a:solidFill>
                            <a:srgbClr val="000000"/>
                          </a:solidFill>
                          <a:latin typeface="+mn-lt"/>
                        </a:rPr>
                        <a:t>(€)</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Επένδυσης</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Επένδυσης</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Λειτουργικά</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Έσοδα</a:t>
                      </a:r>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Έσοδα</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Κέρδη*</a:t>
                      </a:r>
                      <a:endParaRPr lang="el-GR" sz="1200" b="1" i="0" u="none" strike="noStrike" dirty="0">
                        <a:solidFill>
                          <a:srgbClr val="000000"/>
                        </a:solidFill>
                        <a:latin typeface="+mn-lt"/>
                      </a:endParaRPr>
                    </a:p>
                  </a:txBody>
                  <a:tcPr marL="8676" marR="8676" marT="8676" marB="0" anchor="b"/>
                </a:tc>
              </a:tr>
              <a:tr h="149923">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Παρ. Αξία</a:t>
                      </a:r>
                      <a:endParaRPr lang="el-GR" sz="1200" b="1" i="0" u="none" strike="noStrike" dirty="0">
                        <a:solidFill>
                          <a:srgbClr val="000000"/>
                        </a:solidFill>
                        <a:latin typeface="+mn-lt"/>
                      </a:endParaRPr>
                    </a:p>
                  </a:txBody>
                  <a:tcPr marL="8676" marR="8676" marT="867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200" b="1" i="0" u="none" strike="noStrike" dirty="0" smtClean="0">
                          <a:solidFill>
                            <a:srgbClr val="000000"/>
                          </a:solidFill>
                          <a:latin typeface="+mn-lt"/>
                        </a:rPr>
                        <a:t>Παρ. Αξία</a:t>
                      </a:r>
                    </a:p>
                  </a:txBody>
                  <a:tcPr marL="8676" marR="8676" marT="867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l-GR" sz="1200" b="1" i="0" u="none" strike="noStrike" dirty="0" smtClean="0">
                        <a:solidFill>
                          <a:srgbClr val="000000"/>
                        </a:solidFill>
                        <a:latin typeface="+mn-lt"/>
                      </a:endParaRPr>
                    </a:p>
                  </a:txBody>
                  <a:tcPr marL="8676" marR="8676" marT="867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l-GR" sz="1200" b="0" i="0" u="none" strike="noStrike" dirty="0" smtClean="0">
                        <a:solidFill>
                          <a:srgbClr val="000000"/>
                        </a:solidFill>
                        <a:latin typeface="+mn-lt"/>
                      </a:endParaRPr>
                    </a:p>
                  </a:txBody>
                  <a:tcPr marL="8676" marR="8676" marT="867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200" b="1" i="0" u="none" strike="noStrike" dirty="0" smtClean="0">
                          <a:solidFill>
                            <a:srgbClr val="000000"/>
                          </a:solidFill>
                          <a:latin typeface="+mn-lt"/>
                        </a:rPr>
                        <a:t>Παρ. Αξία</a:t>
                      </a:r>
                    </a:p>
                  </a:txBody>
                  <a:tcPr marL="8676" marR="8676" marT="867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200" b="1" i="0" u="none" strike="noStrike" dirty="0" smtClean="0">
                          <a:solidFill>
                            <a:srgbClr val="000000"/>
                          </a:solidFill>
                          <a:latin typeface="+mn-lt"/>
                        </a:rPr>
                        <a:t>Παρ. Αξία</a:t>
                      </a:r>
                    </a:p>
                  </a:txBody>
                  <a:tcPr marL="8676" marR="8676" marT="8676" marB="0" anchor="b"/>
                </a:tc>
              </a:tr>
              <a:tr h="149923">
                <a:tc>
                  <a:txBody>
                    <a:bodyPr/>
                    <a:lstStyle/>
                    <a:p>
                      <a:pPr algn="r" fontAlgn="b"/>
                      <a:r>
                        <a:rPr lang="el-GR" sz="1100" b="0" i="0" u="none" strike="noStrike">
                          <a:solidFill>
                            <a:srgbClr val="000000"/>
                          </a:solidFill>
                          <a:latin typeface="Calibri"/>
                        </a:rPr>
                        <a:t>2015</a:t>
                      </a:r>
                    </a:p>
                  </a:txBody>
                  <a:tcPr marL="9525" marR="9525" marT="9525" marB="0" anchor="b"/>
                </a:tc>
                <a:tc>
                  <a:txBody>
                    <a:bodyPr/>
                    <a:lstStyle/>
                    <a:p>
                      <a:pPr algn="ctr" fontAlgn="b"/>
                      <a:r>
                        <a:rPr lang="el-GR" sz="1100" b="0" i="0" u="none" strike="noStrike" dirty="0">
                          <a:solidFill>
                            <a:srgbClr val="000000"/>
                          </a:solidFill>
                          <a:latin typeface="Calibri"/>
                        </a:rPr>
                        <a:t>210500</a:t>
                      </a:r>
                    </a:p>
                  </a:txBody>
                  <a:tcPr marL="9525" marR="9525" marT="9525" marB="0" anchor="b"/>
                </a:tc>
                <a:tc>
                  <a:txBody>
                    <a:bodyPr/>
                    <a:lstStyle/>
                    <a:p>
                      <a:pPr algn="ctr" fontAlgn="b"/>
                      <a:r>
                        <a:rPr lang="el-GR" sz="1100" b="0" i="0" u="none" strike="noStrike" dirty="0">
                          <a:solidFill>
                            <a:srgbClr val="000000"/>
                          </a:solidFill>
                          <a:latin typeface="Calibri"/>
                        </a:rPr>
                        <a:t>210500</a:t>
                      </a:r>
                    </a:p>
                  </a:txBody>
                  <a:tcPr marL="9525" marR="9525" marT="9525"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0</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15327</a:t>
                      </a:r>
                    </a:p>
                  </a:txBody>
                  <a:tcPr marL="9525" marR="9525" marT="9525" marB="0" anchor="b"/>
                </a:tc>
                <a:tc>
                  <a:txBody>
                    <a:bodyPr/>
                    <a:lstStyle/>
                    <a:p>
                      <a:pPr algn="ctr" fontAlgn="b"/>
                      <a:r>
                        <a:rPr lang="el-GR" sz="1100" b="0" i="0" u="none" strike="noStrike">
                          <a:solidFill>
                            <a:srgbClr val="000000"/>
                          </a:solidFill>
                          <a:latin typeface="Calibri"/>
                        </a:rPr>
                        <a:t>-195173</a:t>
                      </a:r>
                    </a:p>
                  </a:txBody>
                  <a:tcPr marL="9525" marR="9525" marT="9525" marB="0" anchor="b"/>
                </a:tc>
              </a:tr>
              <a:tr h="149923">
                <a:tc>
                  <a:txBody>
                    <a:bodyPr/>
                    <a:lstStyle/>
                    <a:p>
                      <a:pPr algn="r" fontAlgn="b"/>
                      <a:r>
                        <a:rPr lang="el-GR" sz="1100" b="0" i="0" u="none" strike="noStrike">
                          <a:solidFill>
                            <a:srgbClr val="000000"/>
                          </a:solidFill>
                          <a:latin typeface="Calibri"/>
                        </a:rPr>
                        <a:t>2016</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1</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15101</a:t>
                      </a:r>
                    </a:p>
                  </a:txBody>
                  <a:tcPr marL="9525" marR="9525" marT="9525" marB="0" anchor="b"/>
                </a:tc>
                <a:tc>
                  <a:txBody>
                    <a:bodyPr/>
                    <a:lstStyle/>
                    <a:p>
                      <a:pPr algn="ctr" fontAlgn="b"/>
                      <a:r>
                        <a:rPr lang="el-GR" sz="1100" b="0" i="0" u="none" strike="noStrike">
                          <a:solidFill>
                            <a:srgbClr val="000000"/>
                          </a:solidFill>
                          <a:latin typeface="Calibri"/>
                        </a:rPr>
                        <a:t>-180845</a:t>
                      </a:r>
                    </a:p>
                  </a:txBody>
                  <a:tcPr marL="9525" marR="9525" marT="9525" marB="0" anchor="b"/>
                </a:tc>
              </a:tr>
              <a:tr h="149923">
                <a:tc>
                  <a:txBody>
                    <a:bodyPr/>
                    <a:lstStyle/>
                    <a:p>
                      <a:pPr algn="r" fontAlgn="b"/>
                      <a:r>
                        <a:rPr lang="el-GR" sz="1100" b="0" i="0" u="none" strike="noStrike">
                          <a:solidFill>
                            <a:srgbClr val="000000"/>
                          </a:solidFill>
                          <a:latin typeface="Calibri"/>
                        </a:rPr>
                        <a:t>2017</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2</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14878</a:t>
                      </a:r>
                    </a:p>
                  </a:txBody>
                  <a:tcPr marL="9525" marR="9525" marT="9525" marB="0" anchor="b"/>
                </a:tc>
                <a:tc>
                  <a:txBody>
                    <a:bodyPr/>
                    <a:lstStyle/>
                    <a:p>
                      <a:pPr algn="ctr" fontAlgn="b"/>
                      <a:r>
                        <a:rPr lang="el-GR" sz="1100" b="0" i="0" u="none" strike="noStrike">
                          <a:solidFill>
                            <a:srgbClr val="000000"/>
                          </a:solidFill>
                          <a:latin typeface="Calibri"/>
                        </a:rPr>
                        <a:t>-166744</a:t>
                      </a:r>
                    </a:p>
                  </a:txBody>
                  <a:tcPr marL="9525" marR="9525" marT="9525" marB="0" anchor="b"/>
                </a:tc>
              </a:tr>
              <a:tr h="149923">
                <a:tc>
                  <a:txBody>
                    <a:bodyPr/>
                    <a:lstStyle/>
                    <a:p>
                      <a:pPr algn="r" fontAlgn="b"/>
                      <a:r>
                        <a:rPr lang="el-GR" sz="1100" b="0" i="0" u="none" strike="noStrike">
                          <a:solidFill>
                            <a:srgbClr val="000000"/>
                          </a:solidFill>
                          <a:latin typeface="Calibri"/>
                        </a:rPr>
                        <a:t>2018</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3</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14658</a:t>
                      </a:r>
                    </a:p>
                  </a:txBody>
                  <a:tcPr marL="9525" marR="9525" marT="9525" marB="0" anchor="b"/>
                </a:tc>
                <a:tc>
                  <a:txBody>
                    <a:bodyPr/>
                    <a:lstStyle/>
                    <a:p>
                      <a:pPr algn="ctr" fontAlgn="b"/>
                      <a:r>
                        <a:rPr lang="el-GR" sz="1100" b="0" i="0" u="none" strike="noStrike">
                          <a:solidFill>
                            <a:srgbClr val="000000"/>
                          </a:solidFill>
                          <a:latin typeface="Calibri"/>
                        </a:rPr>
                        <a:t>-152866</a:t>
                      </a:r>
                    </a:p>
                  </a:txBody>
                  <a:tcPr marL="9525" marR="9525" marT="9525" marB="0" anchor="b"/>
                </a:tc>
              </a:tr>
              <a:tr h="149923">
                <a:tc>
                  <a:txBody>
                    <a:bodyPr/>
                    <a:lstStyle/>
                    <a:p>
                      <a:pPr algn="r" fontAlgn="b"/>
                      <a:r>
                        <a:rPr lang="el-GR" sz="1100" b="0" i="0" u="none" strike="noStrike">
                          <a:solidFill>
                            <a:srgbClr val="000000"/>
                          </a:solidFill>
                          <a:latin typeface="Calibri"/>
                        </a:rPr>
                        <a:t>2019</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4</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14441</a:t>
                      </a:r>
                    </a:p>
                  </a:txBody>
                  <a:tcPr marL="9525" marR="9525" marT="9525" marB="0" anchor="b"/>
                </a:tc>
                <a:tc>
                  <a:txBody>
                    <a:bodyPr/>
                    <a:lstStyle/>
                    <a:p>
                      <a:pPr algn="ctr" fontAlgn="b"/>
                      <a:r>
                        <a:rPr lang="el-GR" sz="1100" b="0" i="0" u="none" strike="noStrike">
                          <a:solidFill>
                            <a:srgbClr val="000000"/>
                          </a:solidFill>
                          <a:latin typeface="Calibri"/>
                        </a:rPr>
                        <a:t>-139208</a:t>
                      </a:r>
                    </a:p>
                  </a:txBody>
                  <a:tcPr marL="9525" marR="9525" marT="9525" marB="0" anchor="b"/>
                </a:tc>
              </a:tr>
              <a:tr h="149923">
                <a:tc>
                  <a:txBody>
                    <a:bodyPr/>
                    <a:lstStyle/>
                    <a:p>
                      <a:pPr algn="r" fontAlgn="b"/>
                      <a:r>
                        <a:rPr lang="el-GR" sz="1100" b="0" i="0" u="none" strike="noStrike">
                          <a:solidFill>
                            <a:srgbClr val="000000"/>
                          </a:solidFill>
                          <a:latin typeface="Calibri"/>
                        </a:rPr>
                        <a:t>2020</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5</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14228</a:t>
                      </a:r>
                    </a:p>
                  </a:txBody>
                  <a:tcPr marL="9525" marR="9525" marT="9525" marB="0" anchor="b"/>
                </a:tc>
                <a:tc>
                  <a:txBody>
                    <a:bodyPr/>
                    <a:lstStyle/>
                    <a:p>
                      <a:pPr algn="ctr" fontAlgn="b"/>
                      <a:r>
                        <a:rPr lang="el-GR" sz="1100" b="0" i="0" u="none" strike="noStrike">
                          <a:solidFill>
                            <a:srgbClr val="000000"/>
                          </a:solidFill>
                          <a:latin typeface="Calibri"/>
                        </a:rPr>
                        <a:t>-125767</a:t>
                      </a:r>
                    </a:p>
                  </a:txBody>
                  <a:tcPr marL="9525" marR="9525" marT="9525" marB="0" anchor="b"/>
                </a:tc>
              </a:tr>
              <a:tr h="149923">
                <a:tc>
                  <a:txBody>
                    <a:bodyPr/>
                    <a:lstStyle/>
                    <a:p>
                      <a:pPr algn="r" fontAlgn="b"/>
                      <a:r>
                        <a:rPr lang="el-GR" sz="1100" b="0" i="0" u="none" strike="noStrike">
                          <a:solidFill>
                            <a:srgbClr val="000000"/>
                          </a:solidFill>
                          <a:latin typeface="Calibri"/>
                        </a:rPr>
                        <a:t>2021</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6</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14018</a:t>
                      </a:r>
                    </a:p>
                  </a:txBody>
                  <a:tcPr marL="9525" marR="9525" marT="9525" marB="0" anchor="b"/>
                </a:tc>
                <a:tc>
                  <a:txBody>
                    <a:bodyPr/>
                    <a:lstStyle/>
                    <a:p>
                      <a:pPr algn="ctr" fontAlgn="b"/>
                      <a:r>
                        <a:rPr lang="el-GR" sz="1100" b="0" i="0" u="none" strike="noStrike">
                          <a:solidFill>
                            <a:srgbClr val="000000"/>
                          </a:solidFill>
                          <a:latin typeface="Calibri"/>
                        </a:rPr>
                        <a:t>-112539</a:t>
                      </a:r>
                    </a:p>
                  </a:txBody>
                  <a:tcPr marL="9525" marR="9525" marT="9525" marB="0" anchor="b"/>
                </a:tc>
              </a:tr>
              <a:tr h="149923">
                <a:tc>
                  <a:txBody>
                    <a:bodyPr/>
                    <a:lstStyle/>
                    <a:p>
                      <a:pPr algn="r" fontAlgn="b"/>
                      <a:r>
                        <a:rPr lang="el-GR" sz="1100" b="0" i="0" u="none" strike="noStrike">
                          <a:solidFill>
                            <a:srgbClr val="000000"/>
                          </a:solidFill>
                          <a:latin typeface="Calibri"/>
                        </a:rPr>
                        <a:t>2022</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7</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13810</a:t>
                      </a:r>
                    </a:p>
                  </a:txBody>
                  <a:tcPr marL="9525" marR="9525" marT="9525" marB="0" anchor="b"/>
                </a:tc>
                <a:tc>
                  <a:txBody>
                    <a:bodyPr/>
                    <a:lstStyle/>
                    <a:p>
                      <a:pPr algn="ctr" fontAlgn="b"/>
                      <a:r>
                        <a:rPr lang="el-GR" sz="1100" b="0" i="0" u="none" strike="noStrike">
                          <a:solidFill>
                            <a:srgbClr val="000000"/>
                          </a:solidFill>
                          <a:latin typeface="Calibri"/>
                        </a:rPr>
                        <a:t>-99522</a:t>
                      </a:r>
                    </a:p>
                  </a:txBody>
                  <a:tcPr marL="9525" marR="9525" marT="9525" marB="0" anchor="b"/>
                </a:tc>
              </a:tr>
              <a:tr h="149923">
                <a:tc>
                  <a:txBody>
                    <a:bodyPr/>
                    <a:lstStyle/>
                    <a:p>
                      <a:pPr algn="r" fontAlgn="b"/>
                      <a:r>
                        <a:rPr lang="el-GR" sz="1100" b="0" i="0" u="none" strike="noStrike">
                          <a:solidFill>
                            <a:srgbClr val="000000"/>
                          </a:solidFill>
                          <a:latin typeface="Calibri"/>
                        </a:rPr>
                        <a:t>2023</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8</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13606</a:t>
                      </a:r>
                    </a:p>
                  </a:txBody>
                  <a:tcPr marL="9525" marR="9525" marT="9525" marB="0" anchor="b"/>
                </a:tc>
                <a:tc>
                  <a:txBody>
                    <a:bodyPr/>
                    <a:lstStyle/>
                    <a:p>
                      <a:pPr algn="ctr" fontAlgn="b"/>
                      <a:r>
                        <a:rPr lang="el-GR" sz="1100" b="0" i="0" u="none" strike="noStrike">
                          <a:solidFill>
                            <a:srgbClr val="000000"/>
                          </a:solidFill>
                          <a:latin typeface="Calibri"/>
                        </a:rPr>
                        <a:t>-86711</a:t>
                      </a:r>
                    </a:p>
                  </a:txBody>
                  <a:tcPr marL="9525" marR="9525" marT="9525" marB="0" anchor="b"/>
                </a:tc>
              </a:tr>
              <a:tr h="149923">
                <a:tc>
                  <a:txBody>
                    <a:bodyPr/>
                    <a:lstStyle/>
                    <a:p>
                      <a:pPr algn="r" fontAlgn="b"/>
                      <a:r>
                        <a:rPr lang="el-GR" sz="1100" b="0" i="0" u="none" strike="noStrike">
                          <a:solidFill>
                            <a:srgbClr val="000000"/>
                          </a:solidFill>
                          <a:latin typeface="Calibri"/>
                        </a:rPr>
                        <a:t>2024</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9</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13405</a:t>
                      </a:r>
                    </a:p>
                  </a:txBody>
                  <a:tcPr marL="9525" marR="9525" marT="9525" marB="0" anchor="b"/>
                </a:tc>
                <a:tc>
                  <a:txBody>
                    <a:bodyPr/>
                    <a:lstStyle/>
                    <a:p>
                      <a:pPr algn="ctr" fontAlgn="b"/>
                      <a:r>
                        <a:rPr lang="el-GR" sz="1100" b="0" i="0" u="none" strike="noStrike">
                          <a:solidFill>
                            <a:srgbClr val="000000"/>
                          </a:solidFill>
                          <a:latin typeface="Calibri"/>
                        </a:rPr>
                        <a:t>-74105</a:t>
                      </a:r>
                    </a:p>
                  </a:txBody>
                  <a:tcPr marL="9525" marR="9525" marT="9525" marB="0" anchor="b"/>
                </a:tc>
              </a:tr>
              <a:tr h="149923">
                <a:tc>
                  <a:txBody>
                    <a:bodyPr/>
                    <a:lstStyle/>
                    <a:p>
                      <a:pPr algn="r" fontAlgn="b"/>
                      <a:r>
                        <a:rPr lang="el-GR" sz="1100" b="0" i="0" u="none" strike="noStrike">
                          <a:solidFill>
                            <a:srgbClr val="000000"/>
                          </a:solidFill>
                          <a:latin typeface="Calibri"/>
                        </a:rPr>
                        <a:t>2025</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10</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13207</a:t>
                      </a:r>
                    </a:p>
                  </a:txBody>
                  <a:tcPr marL="9525" marR="9525" marT="9525" marB="0" anchor="b"/>
                </a:tc>
                <a:tc>
                  <a:txBody>
                    <a:bodyPr/>
                    <a:lstStyle/>
                    <a:p>
                      <a:pPr algn="ctr" fontAlgn="b"/>
                      <a:r>
                        <a:rPr lang="el-GR" sz="1100" b="0" i="0" u="none" strike="noStrike">
                          <a:solidFill>
                            <a:srgbClr val="000000"/>
                          </a:solidFill>
                          <a:latin typeface="Calibri"/>
                        </a:rPr>
                        <a:t>-61699</a:t>
                      </a:r>
                    </a:p>
                  </a:txBody>
                  <a:tcPr marL="9525" marR="9525" marT="9525" marB="0" anchor="b"/>
                </a:tc>
              </a:tr>
              <a:tr h="149923">
                <a:tc>
                  <a:txBody>
                    <a:bodyPr/>
                    <a:lstStyle/>
                    <a:p>
                      <a:pPr algn="r" fontAlgn="b"/>
                      <a:r>
                        <a:rPr lang="el-GR" sz="1100" b="0" i="0" u="none" strike="noStrike">
                          <a:solidFill>
                            <a:srgbClr val="000000"/>
                          </a:solidFill>
                          <a:latin typeface="Calibri"/>
                        </a:rPr>
                        <a:t>2026</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11</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13012</a:t>
                      </a:r>
                    </a:p>
                  </a:txBody>
                  <a:tcPr marL="9525" marR="9525" marT="9525" marB="0" anchor="b"/>
                </a:tc>
                <a:tc>
                  <a:txBody>
                    <a:bodyPr/>
                    <a:lstStyle/>
                    <a:p>
                      <a:pPr algn="ctr" fontAlgn="b"/>
                      <a:r>
                        <a:rPr lang="el-GR" sz="1100" b="0" i="0" u="none" strike="noStrike">
                          <a:solidFill>
                            <a:srgbClr val="000000"/>
                          </a:solidFill>
                          <a:latin typeface="Calibri"/>
                        </a:rPr>
                        <a:t>-49492</a:t>
                      </a:r>
                    </a:p>
                  </a:txBody>
                  <a:tcPr marL="9525" marR="9525" marT="9525" marB="0" anchor="b"/>
                </a:tc>
              </a:tr>
              <a:tr h="149923">
                <a:tc>
                  <a:txBody>
                    <a:bodyPr/>
                    <a:lstStyle/>
                    <a:p>
                      <a:pPr algn="r" fontAlgn="b"/>
                      <a:r>
                        <a:rPr lang="el-GR" sz="1100" b="0" i="0" u="none" strike="noStrike">
                          <a:solidFill>
                            <a:srgbClr val="000000"/>
                          </a:solidFill>
                          <a:latin typeface="Calibri"/>
                        </a:rPr>
                        <a:t>2027</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12</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12820</a:t>
                      </a:r>
                    </a:p>
                  </a:txBody>
                  <a:tcPr marL="9525" marR="9525" marT="9525" marB="0" anchor="b"/>
                </a:tc>
                <a:tc>
                  <a:txBody>
                    <a:bodyPr/>
                    <a:lstStyle/>
                    <a:p>
                      <a:pPr algn="ctr" fontAlgn="b"/>
                      <a:r>
                        <a:rPr lang="el-GR" sz="1100" b="0" i="0" u="none" strike="noStrike">
                          <a:solidFill>
                            <a:srgbClr val="000000"/>
                          </a:solidFill>
                          <a:latin typeface="Calibri"/>
                        </a:rPr>
                        <a:t>-37480</a:t>
                      </a:r>
                    </a:p>
                  </a:txBody>
                  <a:tcPr marL="9525" marR="9525" marT="9525" marB="0" anchor="b"/>
                </a:tc>
              </a:tr>
              <a:tr h="149923">
                <a:tc>
                  <a:txBody>
                    <a:bodyPr/>
                    <a:lstStyle/>
                    <a:p>
                      <a:pPr algn="r" fontAlgn="b"/>
                      <a:r>
                        <a:rPr lang="el-GR" sz="1100" b="0" i="0" u="none" strike="noStrike">
                          <a:solidFill>
                            <a:srgbClr val="000000"/>
                          </a:solidFill>
                          <a:latin typeface="Calibri"/>
                        </a:rPr>
                        <a:t>2028</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13</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12630</a:t>
                      </a:r>
                    </a:p>
                  </a:txBody>
                  <a:tcPr marL="9525" marR="9525" marT="9525" marB="0" anchor="b"/>
                </a:tc>
                <a:tc>
                  <a:txBody>
                    <a:bodyPr/>
                    <a:lstStyle/>
                    <a:p>
                      <a:pPr algn="ctr" fontAlgn="b"/>
                      <a:r>
                        <a:rPr lang="el-GR" sz="1100" b="0" i="0" u="none" strike="noStrike">
                          <a:solidFill>
                            <a:srgbClr val="000000"/>
                          </a:solidFill>
                          <a:latin typeface="Calibri"/>
                        </a:rPr>
                        <a:t>-25661</a:t>
                      </a:r>
                    </a:p>
                  </a:txBody>
                  <a:tcPr marL="9525" marR="9525" marT="9525" marB="0" anchor="b"/>
                </a:tc>
              </a:tr>
              <a:tr h="149923">
                <a:tc>
                  <a:txBody>
                    <a:bodyPr/>
                    <a:lstStyle/>
                    <a:p>
                      <a:pPr algn="r" fontAlgn="b"/>
                      <a:r>
                        <a:rPr lang="el-GR" sz="1100" b="0" i="0" u="none" strike="noStrike">
                          <a:solidFill>
                            <a:srgbClr val="000000"/>
                          </a:solidFill>
                          <a:latin typeface="Calibri"/>
                        </a:rPr>
                        <a:t>2029</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14</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12444</a:t>
                      </a:r>
                    </a:p>
                  </a:txBody>
                  <a:tcPr marL="9525" marR="9525" marT="9525" marB="0" anchor="b"/>
                </a:tc>
                <a:tc>
                  <a:txBody>
                    <a:bodyPr/>
                    <a:lstStyle/>
                    <a:p>
                      <a:pPr algn="ctr" fontAlgn="b"/>
                      <a:r>
                        <a:rPr lang="el-GR" sz="1100" b="0" i="0" u="none" strike="noStrike">
                          <a:solidFill>
                            <a:srgbClr val="000000"/>
                          </a:solidFill>
                          <a:latin typeface="Calibri"/>
                        </a:rPr>
                        <a:t>-14030</a:t>
                      </a:r>
                    </a:p>
                  </a:txBody>
                  <a:tcPr marL="9525" marR="9525" marT="9525" marB="0" anchor="b"/>
                </a:tc>
              </a:tr>
              <a:tr h="149923">
                <a:tc>
                  <a:txBody>
                    <a:bodyPr/>
                    <a:lstStyle/>
                    <a:p>
                      <a:pPr algn="r" fontAlgn="b"/>
                      <a:r>
                        <a:rPr lang="el-GR" sz="1100" b="0" i="0" u="none" strike="noStrike">
                          <a:solidFill>
                            <a:srgbClr val="000000"/>
                          </a:solidFill>
                          <a:latin typeface="Calibri"/>
                        </a:rPr>
                        <a:t>2030</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15</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12260</a:t>
                      </a:r>
                    </a:p>
                  </a:txBody>
                  <a:tcPr marL="9525" marR="9525" marT="9525" marB="0" anchor="b"/>
                </a:tc>
                <a:tc>
                  <a:txBody>
                    <a:bodyPr/>
                    <a:lstStyle/>
                    <a:p>
                      <a:pPr algn="ctr" fontAlgn="b"/>
                      <a:r>
                        <a:rPr lang="el-GR" sz="1100" b="0" i="0" u="none" strike="noStrike">
                          <a:solidFill>
                            <a:srgbClr val="000000"/>
                          </a:solidFill>
                          <a:latin typeface="Calibri"/>
                        </a:rPr>
                        <a:t>-2587</a:t>
                      </a:r>
                    </a:p>
                  </a:txBody>
                  <a:tcPr marL="9525" marR="9525" marT="9525" marB="0" anchor="b"/>
                </a:tc>
              </a:tr>
              <a:tr h="149923">
                <a:tc>
                  <a:txBody>
                    <a:bodyPr/>
                    <a:lstStyle/>
                    <a:p>
                      <a:pPr algn="r" fontAlgn="b"/>
                      <a:r>
                        <a:rPr lang="el-GR" sz="1100" b="0" i="0" u="none" strike="noStrike">
                          <a:solidFill>
                            <a:srgbClr val="000000"/>
                          </a:solidFill>
                          <a:latin typeface="Calibri"/>
                        </a:rPr>
                        <a:t>2031</a:t>
                      </a:r>
                    </a:p>
                  </a:txBody>
                  <a:tcPr marL="9525" marR="9525" marT="9525" marB="0" anchor="b"/>
                </a:tc>
                <a:tc>
                  <a:txBody>
                    <a:bodyPr/>
                    <a:lstStyle/>
                    <a:p>
                      <a:pPr algn="ctr"/>
                      <a:endParaRPr lang="el-GR" sz="1200" b="1" dirty="0">
                        <a:latin typeface="+mn-lt"/>
                      </a:endParaRPr>
                    </a:p>
                  </a:txBody>
                  <a:tcPr marL="8676" marR="8676" marT="8676" marB="0" anchor="b"/>
                </a:tc>
                <a:tc>
                  <a:txBody>
                    <a:bodyPr/>
                    <a:lstStyle/>
                    <a:p>
                      <a:pPr algn="ctr"/>
                      <a:endParaRPr lang="el-GR" sz="1200" b="1" dirty="0">
                        <a:latin typeface="+mn-lt"/>
                      </a:endParaRPr>
                    </a:p>
                  </a:txBody>
                  <a:tcPr marL="8676" marR="8676" marT="8676" marB="0" anchor="b"/>
                </a:tc>
                <a:tc>
                  <a:txBody>
                    <a:bodyPr/>
                    <a:lstStyle/>
                    <a:p>
                      <a:pPr algn="ctr" fontAlgn="b"/>
                      <a:r>
                        <a:rPr lang="el-GR" sz="1100" b="0" i="0" u="none" strike="noStrike">
                          <a:solidFill>
                            <a:srgbClr val="000000"/>
                          </a:solidFill>
                          <a:latin typeface="Calibri"/>
                        </a:rPr>
                        <a:t>1000</a:t>
                      </a:r>
                    </a:p>
                  </a:txBody>
                  <a:tcPr marL="9525" marR="9525" marT="9525" marB="0" anchor="b"/>
                </a:tc>
                <a:tc>
                  <a:txBody>
                    <a:bodyPr/>
                    <a:lstStyle/>
                    <a:p>
                      <a:pPr algn="ctr" fontAlgn="b"/>
                      <a:r>
                        <a:rPr lang="el-GR" sz="1100" b="0" i="0" u="none" strike="noStrike">
                          <a:solidFill>
                            <a:srgbClr val="000000"/>
                          </a:solidFill>
                          <a:latin typeface="Calibri"/>
                        </a:rPr>
                        <a:t>15327</a:t>
                      </a:r>
                    </a:p>
                  </a:txBody>
                  <a:tcPr marL="9525" marR="9525" marT="9525" marB="0" anchor="b"/>
                </a:tc>
                <a:tc>
                  <a:txBody>
                    <a:bodyPr/>
                    <a:lstStyle/>
                    <a:p>
                      <a:pPr algn="ctr" fontAlgn="b"/>
                      <a:r>
                        <a:rPr lang="el-GR" sz="1200" b="0" i="0" u="none" strike="noStrike" dirty="0" smtClean="0">
                          <a:solidFill>
                            <a:srgbClr val="000000"/>
                          </a:solidFill>
                          <a:latin typeface="+mn-lt"/>
                        </a:rPr>
                        <a:t>/(1+1,5/100)</a:t>
                      </a:r>
                      <a:r>
                        <a:rPr lang="el-GR" sz="1200" b="0" i="0" u="none" strike="noStrike" baseline="30000" dirty="0" smtClean="0">
                          <a:solidFill>
                            <a:srgbClr val="000000"/>
                          </a:solidFill>
                          <a:latin typeface="+mn-lt"/>
                        </a:rPr>
                        <a:t>16</a:t>
                      </a:r>
                      <a:endParaRPr lang="el-GR" sz="1200" b="0" i="0" u="none" strike="noStrike" baseline="30000"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12079</a:t>
                      </a:r>
                    </a:p>
                  </a:txBody>
                  <a:tcPr marL="9525" marR="9525" marT="9525" marB="0" anchor="b"/>
                </a:tc>
                <a:tc>
                  <a:txBody>
                    <a:bodyPr/>
                    <a:lstStyle/>
                    <a:p>
                      <a:pPr algn="ctr" fontAlgn="b"/>
                      <a:r>
                        <a:rPr lang="el-GR" sz="1100" b="0" i="0" u="none" strike="noStrike" dirty="0">
                          <a:solidFill>
                            <a:srgbClr val="000000"/>
                          </a:solidFill>
                          <a:latin typeface="Calibri"/>
                        </a:rPr>
                        <a:t>8673</a:t>
                      </a:r>
                    </a:p>
                  </a:txBody>
                  <a:tcPr marL="9525" marR="9525" marT="9525" marB="0" anchor="b"/>
                </a:tc>
              </a:tr>
            </a:tbl>
          </a:graphicData>
        </a:graphic>
      </p:graphicFrame>
      <p:sp>
        <p:nvSpPr>
          <p:cNvPr id="7" name="6 - TextBox"/>
          <p:cNvSpPr txBox="1"/>
          <p:nvPr/>
        </p:nvSpPr>
        <p:spPr>
          <a:xfrm>
            <a:off x="0" y="5688449"/>
            <a:ext cx="9144032" cy="954107"/>
          </a:xfrm>
          <a:prstGeom prst="rect">
            <a:avLst/>
          </a:prstGeom>
          <a:noFill/>
        </p:spPr>
        <p:txBody>
          <a:bodyPr wrap="square" rtlCol="0">
            <a:spAutoFit/>
          </a:bodyPr>
          <a:lstStyle/>
          <a:p>
            <a:pPr algn="just"/>
            <a:r>
              <a:rPr lang="el-GR" sz="1400" dirty="0" smtClean="0"/>
              <a:t>* Τα κέρδη είναι τα ετήσια έσοδα μείον τα ετήσια έξοδα (η παρούσα αξία των κερδών υπολογίζεται από τις παρούσες αξίες των εσόδων και των εξόδων). Ο χρόνος αποπληρωμής υπολογίζεται όταν η παρούσα αξία των αθροιστικών κερδών μηδενιστεί. Στην περίπτωση αυτή αυτό συμβαίνει μεταξύ των ετών 2030/31, δηλαδή σε 16 χρόνια. </a:t>
            </a:r>
          </a:p>
          <a:p>
            <a:pPr algn="just"/>
            <a:endParaRPr lang="el-GR" sz="1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r>
              <a:rPr lang="el-GR" b="1" dirty="0" smtClean="0"/>
              <a:t>Παράδειγμα 6</a:t>
            </a:r>
            <a:endParaRPr lang="el-GR" dirty="0"/>
          </a:p>
        </p:txBody>
      </p:sp>
      <p:sp>
        <p:nvSpPr>
          <p:cNvPr id="5" name="4 - TextBox"/>
          <p:cNvSpPr txBox="1"/>
          <p:nvPr/>
        </p:nvSpPr>
        <p:spPr>
          <a:xfrm>
            <a:off x="0" y="357166"/>
            <a:ext cx="9144032" cy="523220"/>
          </a:xfrm>
          <a:prstGeom prst="rect">
            <a:avLst/>
          </a:prstGeom>
          <a:noFill/>
        </p:spPr>
        <p:txBody>
          <a:bodyPr wrap="square" rtlCol="0">
            <a:spAutoFit/>
          </a:bodyPr>
          <a:lstStyle/>
          <a:p>
            <a:pPr algn="just"/>
            <a:r>
              <a:rPr lang="el-GR" sz="1400" dirty="0" smtClean="0"/>
              <a:t>Ενώ για τις περιπτώσεις μεταβαλλόμενης κλίσης έχουμε (€):</a:t>
            </a:r>
          </a:p>
          <a:p>
            <a:pPr algn="just"/>
            <a:endParaRPr lang="el-GR" sz="1400" dirty="0" smtClean="0"/>
          </a:p>
        </p:txBody>
      </p:sp>
      <p:graphicFrame>
        <p:nvGraphicFramePr>
          <p:cNvPr id="6" name="5 - Πίνακας"/>
          <p:cNvGraphicFramePr>
            <a:graphicFrameLocks noGrp="1"/>
          </p:cNvGraphicFramePr>
          <p:nvPr/>
        </p:nvGraphicFramePr>
        <p:xfrm>
          <a:off x="107504" y="692696"/>
          <a:ext cx="8892478" cy="4980456"/>
        </p:xfrm>
        <a:graphic>
          <a:graphicData uri="http://schemas.openxmlformats.org/drawingml/2006/table">
            <a:tbl>
              <a:tblPr>
                <a:tableStyleId>{284E427A-3D55-4303-BF80-6455036E1DE7}</a:tableStyleId>
              </a:tblPr>
              <a:tblGrid>
                <a:gridCol w="670605"/>
                <a:gridCol w="977963"/>
                <a:gridCol w="824282"/>
                <a:gridCol w="824282"/>
                <a:gridCol w="782370"/>
                <a:gridCol w="366735"/>
                <a:gridCol w="910355"/>
                <a:gridCol w="1330519"/>
                <a:gridCol w="840328"/>
                <a:gridCol w="1365039"/>
              </a:tblGrid>
              <a:tr h="149923">
                <a:tc>
                  <a:txBody>
                    <a:bodyPr/>
                    <a:lstStyle/>
                    <a:p>
                      <a:pPr algn="ctr" fontAlgn="b"/>
                      <a:endParaRPr lang="el-GR" sz="1200" b="1" i="0" u="none" strike="noStrike" dirty="0">
                        <a:solidFill>
                          <a:srgbClr val="000000"/>
                        </a:solidFill>
                        <a:latin typeface="+mn-lt"/>
                      </a:endParaRPr>
                    </a:p>
                  </a:txBody>
                  <a:tcPr marL="8676" marR="8676" marT="8676" marB="0" anchor="b"/>
                </a:tc>
                <a:tc gridSpan="4">
                  <a:txBody>
                    <a:bodyPr/>
                    <a:lstStyle/>
                    <a:p>
                      <a:pPr algn="ctr" fontAlgn="b"/>
                      <a:r>
                        <a:rPr lang="el-GR" sz="1200" b="1" i="0" u="none" strike="noStrike" dirty="0" smtClean="0">
                          <a:solidFill>
                            <a:srgbClr val="000000"/>
                          </a:solidFill>
                          <a:latin typeface="+mn-lt"/>
                        </a:rPr>
                        <a:t>ΜΟΝΟΥ ΑΞΟΝΑ</a:t>
                      </a:r>
                      <a:endParaRPr lang="el-GR" sz="1200" b="1" i="0" u="none" strike="noStrike" dirty="0">
                        <a:solidFill>
                          <a:srgbClr val="000000"/>
                        </a:solidFill>
                        <a:latin typeface="+mn-lt"/>
                      </a:endParaRPr>
                    </a:p>
                  </a:txBody>
                  <a:tcPr marL="8676" marR="8676" marT="8676" marB="0" anchor="b"/>
                </a:tc>
                <a:tc hMerge="1">
                  <a:txBody>
                    <a:bodyPr/>
                    <a:lstStyle/>
                    <a:p>
                      <a:pPr algn="l" fontAlgn="b"/>
                      <a:endParaRPr lang="el-GR" sz="1000" b="0" i="0" u="none" strike="noStrike" dirty="0">
                        <a:solidFill>
                          <a:srgbClr val="000000"/>
                        </a:solidFill>
                        <a:latin typeface="Calibri"/>
                      </a:endParaRPr>
                    </a:p>
                  </a:txBody>
                  <a:tcPr marL="8676" marR="8676" marT="8676" marB="0" anchor="b"/>
                </a:tc>
                <a:tc hMerge="1">
                  <a:txBody>
                    <a:bodyPr/>
                    <a:lstStyle/>
                    <a:p>
                      <a:pPr algn="l" fontAlgn="b"/>
                      <a:endParaRPr lang="el-GR" sz="1000" b="0" i="0" u="none" strike="noStrike" dirty="0">
                        <a:solidFill>
                          <a:srgbClr val="000000"/>
                        </a:solidFill>
                        <a:latin typeface="Calibri"/>
                      </a:endParaRPr>
                    </a:p>
                  </a:txBody>
                  <a:tcPr marL="8676" marR="8676" marT="8676" marB="0" anchor="b"/>
                </a:tc>
                <a:tc hMerge="1">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200" b="1" i="0" u="none" strike="noStrike" dirty="0" smtClean="0">
                          <a:solidFill>
                            <a:srgbClr val="000000"/>
                          </a:solidFill>
                          <a:latin typeface="+mn-lt"/>
                        </a:rPr>
                        <a:t>ΔΙΠΛΟΥ</a:t>
                      </a:r>
                      <a:r>
                        <a:rPr lang="el-GR" sz="1200" b="1" i="0" u="none" strike="noStrike" baseline="0" dirty="0" smtClean="0">
                          <a:solidFill>
                            <a:srgbClr val="000000"/>
                          </a:solidFill>
                          <a:latin typeface="+mn-lt"/>
                        </a:rPr>
                        <a:t> </a:t>
                      </a:r>
                      <a:r>
                        <a:rPr lang="el-GR" sz="1200" b="1" i="0" u="none" strike="noStrike" dirty="0" smtClean="0">
                          <a:solidFill>
                            <a:srgbClr val="000000"/>
                          </a:solidFill>
                          <a:latin typeface="+mn-lt"/>
                        </a:rPr>
                        <a:t>ΑΞΟΝΑ</a:t>
                      </a:r>
                    </a:p>
                  </a:txBody>
                  <a:tcPr marL="8676" marR="8676" marT="8676" marB="0" anchor="b"/>
                </a:tc>
                <a:tc hMerge="1">
                  <a:txBody>
                    <a:bodyPr/>
                    <a:lstStyle/>
                    <a:p>
                      <a:pPr algn="ctr" fontAlgn="b"/>
                      <a:endParaRPr lang="el-GR" sz="1200" b="1" i="0" u="none" strike="noStrike" dirty="0">
                        <a:solidFill>
                          <a:srgbClr val="000000"/>
                        </a:solidFill>
                        <a:latin typeface="+mn-lt"/>
                      </a:endParaRPr>
                    </a:p>
                  </a:txBody>
                  <a:tcPr marL="8676" marR="8676" marT="8676" marB="0" anchor="b"/>
                </a:tc>
                <a:tc hMerge="1">
                  <a:txBody>
                    <a:bodyPr/>
                    <a:lstStyle/>
                    <a:p>
                      <a:pPr algn="ctr" fontAlgn="b"/>
                      <a:endParaRPr lang="el-GR" sz="1200" b="1" i="0" u="none" strike="noStrike" dirty="0">
                        <a:solidFill>
                          <a:srgbClr val="000000"/>
                        </a:solidFill>
                        <a:latin typeface="+mn-lt"/>
                      </a:endParaRPr>
                    </a:p>
                  </a:txBody>
                  <a:tcPr marL="8676" marR="8676" marT="8676" marB="0" anchor="b"/>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l-GR" sz="1200" b="1" i="0" u="none" strike="noStrike" dirty="0" smtClean="0">
                        <a:solidFill>
                          <a:srgbClr val="000000"/>
                        </a:solidFill>
                        <a:latin typeface="+mn-lt"/>
                      </a:endParaRPr>
                    </a:p>
                  </a:txBody>
                  <a:tcPr marL="8676" marR="8676" marT="8676" marB="0" anchor="b"/>
                </a:tc>
              </a:tr>
              <a:tr h="149923">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Δαπάνη</a:t>
                      </a:r>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Αθροιστικά</a:t>
                      </a:r>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Δαπάνη</a:t>
                      </a:r>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Αθροιστικά</a:t>
                      </a:r>
                      <a:endParaRPr lang="el-GR" sz="1200" b="1" i="0" u="none" strike="noStrike" dirty="0">
                        <a:solidFill>
                          <a:srgbClr val="000000"/>
                        </a:solidFill>
                        <a:latin typeface="+mn-lt"/>
                      </a:endParaRPr>
                    </a:p>
                  </a:txBody>
                  <a:tcPr marL="8676" marR="8676" marT="8676" marB="0" anchor="b"/>
                </a:tc>
              </a:tr>
              <a:tr h="149923">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Επένδυσης</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Λειτουργικά</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Έσοδα</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Κέρδη</a:t>
                      </a:r>
                      <a:endParaRPr lang="el-GR" sz="1200" b="1" i="0" u="none" strike="noStrike" dirty="0">
                        <a:solidFill>
                          <a:srgbClr val="000000"/>
                        </a:solidFill>
                        <a:latin typeface="+mn-lt"/>
                      </a:endParaRP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Επένδυσης</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Λειτουργικά</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Έσοδα</a:t>
                      </a:r>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Κέρδη</a:t>
                      </a:r>
                      <a:endParaRPr lang="el-GR" sz="1200" b="1" i="0" u="none" strike="noStrike" dirty="0">
                        <a:solidFill>
                          <a:srgbClr val="000000"/>
                        </a:solidFill>
                        <a:latin typeface="+mn-lt"/>
                      </a:endParaRPr>
                    </a:p>
                  </a:txBody>
                  <a:tcPr marL="8676" marR="8676" marT="8676" marB="0" anchor="b"/>
                </a:tc>
              </a:tr>
              <a:tr h="149923">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Παρ. Αξία</a:t>
                      </a:r>
                      <a:endParaRPr lang="el-GR" sz="1200" b="1" i="0" u="none" strike="noStrike" dirty="0">
                        <a:solidFill>
                          <a:srgbClr val="000000"/>
                        </a:solidFill>
                        <a:latin typeface="+mn-lt"/>
                      </a:endParaRPr>
                    </a:p>
                  </a:txBody>
                  <a:tcPr marL="8676" marR="8676" marT="867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200" b="1" i="0" u="none" strike="noStrike" dirty="0" smtClean="0">
                          <a:solidFill>
                            <a:srgbClr val="000000"/>
                          </a:solidFill>
                          <a:latin typeface="+mn-lt"/>
                        </a:rPr>
                        <a:t>Παρ. Αξία</a:t>
                      </a:r>
                    </a:p>
                  </a:txBody>
                  <a:tcPr marL="8676" marR="8676" marT="867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200" b="1" i="0" u="none" strike="noStrike" dirty="0" smtClean="0">
                          <a:solidFill>
                            <a:srgbClr val="000000"/>
                          </a:solidFill>
                          <a:latin typeface="+mn-lt"/>
                        </a:rPr>
                        <a:t>Παρ. Αξία</a:t>
                      </a:r>
                    </a:p>
                  </a:txBody>
                  <a:tcPr marL="8676" marR="8676" marT="867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200" b="1" i="0" u="none" strike="noStrike" dirty="0" smtClean="0">
                          <a:solidFill>
                            <a:srgbClr val="000000"/>
                          </a:solidFill>
                          <a:latin typeface="+mn-lt"/>
                        </a:rPr>
                        <a:t>Παρ. Αξία</a:t>
                      </a:r>
                    </a:p>
                  </a:txBody>
                  <a:tcPr marL="8676" marR="8676" marT="8676" marB="0" anchor="b"/>
                </a:tc>
                <a:tc>
                  <a:txBody>
                    <a:bodyPr/>
                    <a:lstStyle/>
                    <a:p>
                      <a:pPr algn="ctr" fontAlgn="b"/>
                      <a:endParaRPr lang="el-GR" sz="1200" b="1" i="0" u="none" strike="noStrike" dirty="0">
                        <a:solidFill>
                          <a:srgbClr val="000000"/>
                        </a:solidFill>
                        <a:latin typeface="+mn-lt"/>
                      </a:endParaRPr>
                    </a:p>
                  </a:txBody>
                  <a:tcPr marL="8676" marR="8676" marT="8676" marB="0" anchor="b"/>
                </a:tc>
                <a:tc>
                  <a:txBody>
                    <a:bodyPr/>
                    <a:lstStyle/>
                    <a:p>
                      <a:pPr algn="ctr" fontAlgn="b"/>
                      <a:r>
                        <a:rPr lang="el-GR" sz="1200" b="1" i="0" u="none" strike="noStrike" dirty="0" smtClean="0">
                          <a:solidFill>
                            <a:srgbClr val="000000"/>
                          </a:solidFill>
                          <a:latin typeface="+mn-lt"/>
                        </a:rPr>
                        <a:t>Παρ. Αξία</a:t>
                      </a:r>
                      <a:endParaRPr lang="el-GR" sz="1200" b="1" i="0" u="none" strike="noStrike" dirty="0">
                        <a:solidFill>
                          <a:srgbClr val="000000"/>
                        </a:solidFill>
                        <a:latin typeface="+mn-lt"/>
                      </a:endParaRPr>
                    </a:p>
                  </a:txBody>
                  <a:tcPr marL="8676" marR="8676" marT="867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200" b="1" i="0" u="none" strike="noStrike" dirty="0" smtClean="0">
                          <a:solidFill>
                            <a:srgbClr val="000000"/>
                          </a:solidFill>
                          <a:latin typeface="+mn-lt"/>
                        </a:rPr>
                        <a:t>Παρ. Αξία</a:t>
                      </a:r>
                    </a:p>
                  </a:txBody>
                  <a:tcPr marL="8676" marR="8676" marT="867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200" b="1" i="0" u="none" strike="noStrike" dirty="0" smtClean="0">
                          <a:solidFill>
                            <a:srgbClr val="000000"/>
                          </a:solidFill>
                          <a:latin typeface="+mn-lt"/>
                        </a:rPr>
                        <a:t>Παρ. Αξία</a:t>
                      </a:r>
                    </a:p>
                  </a:txBody>
                  <a:tcPr marL="8676" marR="8676" marT="867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l-GR" sz="1200" b="1" i="0" u="none" strike="noStrike" dirty="0" smtClean="0">
                          <a:solidFill>
                            <a:srgbClr val="000000"/>
                          </a:solidFill>
                          <a:latin typeface="+mn-lt"/>
                        </a:rPr>
                        <a:t>Παρ. Αξία</a:t>
                      </a:r>
                    </a:p>
                  </a:txBody>
                  <a:tcPr marL="8676" marR="8676" marT="8676" marB="0" anchor="b"/>
                </a:tc>
              </a:tr>
              <a:tr h="149923">
                <a:tc>
                  <a:txBody>
                    <a:bodyPr/>
                    <a:lstStyle/>
                    <a:p>
                      <a:pPr algn="r" fontAlgn="b"/>
                      <a:r>
                        <a:rPr lang="el-GR" sz="1100" b="0" i="0" u="none" strike="noStrike">
                          <a:solidFill>
                            <a:srgbClr val="000000"/>
                          </a:solidFill>
                          <a:latin typeface="Calibri"/>
                        </a:rPr>
                        <a:t>2015</a:t>
                      </a:r>
                    </a:p>
                  </a:txBody>
                  <a:tcPr marL="9525" marR="9525" marT="9525" marB="0" anchor="b"/>
                </a:tc>
                <a:tc>
                  <a:txBody>
                    <a:bodyPr/>
                    <a:lstStyle/>
                    <a:p>
                      <a:pPr algn="ctr" fontAlgn="b"/>
                      <a:r>
                        <a:rPr lang="el-GR" sz="1100" b="0" i="0" u="none" strike="noStrike" dirty="0">
                          <a:solidFill>
                            <a:srgbClr val="000000"/>
                          </a:solidFill>
                          <a:latin typeface="Calibri"/>
                        </a:rPr>
                        <a:t>277500</a:t>
                      </a:r>
                    </a:p>
                  </a:txBody>
                  <a:tcPr marL="9525" marR="9525" marT="9525"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16589</a:t>
                      </a:r>
                    </a:p>
                  </a:txBody>
                  <a:tcPr marL="9525" marR="9525" marT="9525" marB="0" anchor="b"/>
                </a:tc>
                <a:tc>
                  <a:txBody>
                    <a:bodyPr/>
                    <a:lstStyle/>
                    <a:p>
                      <a:pPr algn="ctr" fontAlgn="b"/>
                      <a:r>
                        <a:rPr lang="el-GR" sz="1100" b="0" i="0" u="none" strike="noStrike">
                          <a:solidFill>
                            <a:srgbClr val="000000"/>
                          </a:solidFill>
                          <a:latin typeface="Calibri"/>
                        </a:rPr>
                        <a:t>-260911</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296000</a:t>
                      </a:r>
                    </a:p>
                  </a:txBody>
                  <a:tcPr marL="9525" marR="9525" marT="9525"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24631</a:t>
                      </a:r>
                    </a:p>
                  </a:txBody>
                  <a:tcPr marL="9525" marR="9525" marT="9525" marB="0" anchor="b"/>
                </a:tc>
                <a:tc>
                  <a:txBody>
                    <a:bodyPr/>
                    <a:lstStyle/>
                    <a:p>
                      <a:pPr algn="ctr" fontAlgn="b"/>
                      <a:r>
                        <a:rPr lang="el-GR" sz="1100" b="0" i="0" u="none" strike="noStrike" dirty="0">
                          <a:solidFill>
                            <a:srgbClr val="000000"/>
                          </a:solidFill>
                          <a:latin typeface="Calibri"/>
                        </a:rPr>
                        <a:t>-271369</a:t>
                      </a:r>
                    </a:p>
                  </a:txBody>
                  <a:tcPr marL="9525" marR="9525" marT="9525" marB="0" anchor="b"/>
                </a:tc>
              </a:tr>
              <a:tr h="149923">
                <a:tc>
                  <a:txBody>
                    <a:bodyPr/>
                    <a:lstStyle/>
                    <a:p>
                      <a:pPr algn="r" fontAlgn="b"/>
                      <a:r>
                        <a:rPr lang="el-GR" sz="1100" b="0" i="0" u="none" strike="noStrike">
                          <a:solidFill>
                            <a:srgbClr val="000000"/>
                          </a:solidFill>
                          <a:latin typeface="Calibri"/>
                        </a:rPr>
                        <a:t>2016</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16344</a:t>
                      </a:r>
                    </a:p>
                  </a:txBody>
                  <a:tcPr marL="9525" marR="9525" marT="9525" marB="0" anchor="b"/>
                </a:tc>
                <a:tc>
                  <a:txBody>
                    <a:bodyPr/>
                    <a:lstStyle/>
                    <a:p>
                      <a:pPr algn="ctr" fontAlgn="b"/>
                      <a:r>
                        <a:rPr lang="el-GR" sz="1100" b="0" i="0" u="none" strike="noStrike">
                          <a:solidFill>
                            <a:srgbClr val="000000"/>
                          </a:solidFill>
                          <a:latin typeface="Calibri"/>
                        </a:rPr>
                        <a:t>-245821</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24267</a:t>
                      </a:r>
                    </a:p>
                  </a:txBody>
                  <a:tcPr marL="9525" marR="9525" marT="9525" marB="0" anchor="b"/>
                </a:tc>
                <a:tc>
                  <a:txBody>
                    <a:bodyPr/>
                    <a:lstStyle/>
                    <a:p>
                      <a:pPr algn="ctr" fontAlgn="b"/>
                      <a:r>
                        <a:rPr lang="el-GR" sz="1100" b="0" i="0" u="none" strike="noStrike">
                          <a:solidFill>
                            <a:srgbClr val="000000"/>
                          </a:solidFill>
                          <a:latin typeface="Calibri"/>
                        </a:rPr>
                        <a:t>-248738</a:t>
                      </a:r>
                    </a:p>
                  </a:txBody>
                  <a:tcPr marL="9525" marR="9525" marT="9525" marB="0" anchor="b"/>
                </a:tc>
              </a:tr>
              <a:tr h="149923">
                <a:tc>
                  <a:txBody>
                    <a:bodyPr/>
                    <a:lstStyle/>
                    <a:p>
                      <a:pPr algn="r" fontAlgn="b"/>
                      <a:r>
                        <a:rPr lang="el-GR" sz="1100" b="0" i="0" u="none" strike="noStrike">
                          <a:solidFill>
                            <a:srgbClr val="000000"/>
                          </a:solidFill>
                          <a:latin typeface="Calibri"/>
                        </a:rPr>
                        <a:t>2017</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16103</a:t>
                      </a:r>
                    </a:p>
                  </a:txBody>
                  <a:tcPr marL="9525" marR="9525" marT="9525" marB="0" anchor="b"/>
                </a:tc>
                <a:tc>
                  <a:txBody>
                    <a:bodyPr/>
                    <a:lstStyle/>
                    <a:p>
                      <a:pPr algn="ctr" fontAlgn="b"/>
                      <a:r>
                        <a:rPr lang="el-GR" sz="1100" b="0" i="0" u="none" strike="noStrike">
                          <a:solidFill>
                            <a:srgbClr val="000000"/>
                          </a:solidFill>
                          <a:latin typeface="Calibri"/>
                        </a:rPr>
                        <a:t>-230977</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23908</a:t>
                      </a:r>
                    </a:p>
                  </a:txBody>
                  <a:tcPr marL="9525" marR="9525" marT="9525" marB="0" anchor="b"/>
                </a:tc>
                <a:tc>
                  <a:txBody>
                    <a:bodyPr/>
                    <a:lstStyle/>
                    <a:p>
                      <a:pPr algn="ctr" fontAlgn="b"/>
                      <a:r>
                        <a:rPr lang="el-GR" sz="1100" b="0" i="0" u="none" strike="noStrike" dirty="0">
                          <a:solidFill>
                            <a:srgbClr val="000000"/>
                          </a:solidFill>
                          <a:latin typeface="Calibri"/>
                        </a:rPr>
                        <a:t>-226472</a:t>
                      </a:r>
                    </a:p>
                  </a:txBody>
                  <a:tcPr marL="9525" marR="9525" marT="9525" marB="0" anchor="b"/>
                </a:tc>
              </a:tr>
              <a:tr h="149923">
                <a:tc>
                  <a:txBody>
                    <a:bodyPr/>
                    <a:lstStyle/>
                    <a:p>
                      <a:pPr algn="r" fontAlgn="b"/>
                      <a:r>
                        <a:rPr lang="el-GR" sz="1100" b="0" i="0" u="none" strike="noStrike">
                          <a:solidFill>
                            <a:srgbClr val="000000"/>
                          </a:solidFill>
                          <a:latin typeface="Calibri"/>
                        </a:rPr>
                        <a:t>2018</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15865</a:t>
                      </a:r>
                    </a:p>
                  </a:txBody>
                  <a:tcPr marL="9525" marR="9525" marT="9525" marB="0" anchor="b"/>
                </a:tc>
                <a:tc>
                  <a:txBody>
                    <a:bodyPr/>
                    <a:lstStyle/>
                    <a:p>
                      <a:pPr algn="ctr" fontAlgn="b"/>
                      <a:r>
                        <a:rPr lang="el-GR" sz="1100" b="0" i="0" u="none" strike="noStrike">
                          <a:solidFill>
                            <a:srgbClr val="000000"/>
                          </a:solidFill>
                          <a:latin typeface="Calibri"/>
                        </a:rPr>
                        <a:t>-216375</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23555</a:t>
                      </a:r>
                    </a:p>
                  </a:txBody>
                  <a:tcPr marL="9525" marR="9525" marT="9525" marB="0" anchor="b"/>
                </a:tc>
                <a:tc>
                  <a:txBody>
                    <a:bodyPr/>
                    <a:lstStyle/>
                    <a:p>
                      <a:pPr algn="ctr" fontAlgn="b"/>
                      <a:r>
                        <a:rPr lang="el-GR" sz="1100" b="0" i="0" u="none" strike="noStrike" dirty="0">
                          <a:solidFill>
                            <a:srgbClr val="000000"/>
                          </a:solidFill>
                          <a:latin typeface="Calibri"/>
                        </a:rPr>
                        <a:t>-204564</a:t>
                      </a:r>
                    </a:p>
                  </a:txBody>
                  <a:tcPr marL="9525" marR="9525" marT="9525" marB="0" anchor="b"/>
                </a:tc>
              </a:tr>
              <a:tr h="149923">
                <a:tc>
                  <a:txBody>
                    <a:bodyPr/>
                    <a:lstStyle/>
                    <a:p>
                      <a:pPr algn="r" fontAlgn="b"/>
                      <a:r>
                        <a:rPr lang="el-GR" sz="1100" b="0" i="0" u="none" strike="noStrike">
                          <a:solidFill>
                            <a:srgbClr val="000000"/>
                          </a:solidFill>
                          <a:latin typeface="Calibri"/>
                        </a:rPr>
                        <a:t>2019</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15630</a:t>
                      </a:r>
                    </a:p>
                  </a:txBody>
                  <a:tcPr marL="9525" marR="9525" marT="9525" marB="0" anchor="b"/>
                </a:tc>
                <a:tc>
                  <a:txBody>
                    <a:bodyPr/>
                    <a:lstStyle/>
                    <a:p>
                      <a:pPr algn="ctr" fontAlgn="b"/>
                      <a:r>
                        <a:rPr lang="el-GR" sz="1100" b="0" i="0" u="none" strike="noStrike">
                          <a:solidFill>
                            <a:srgbClr val="000000"/>
                          </a:solidFill>
                          <a:latin typeface="Calibri"/>
                        </a:rPr>
                        <a:t>-202010</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23207</a:t>
                      </a:r>
                    </a:p>
                  </a:txBody>
                  <a:tcPr marL="9525" marR="9525" marT="9525" marB="0" anchor="b"/>
                </a:tc>
                <a:tc>
                  <a:txBody>
                    <a:bodyPr/>
                    <a:lstStyle/>
                    <a:p>
                      <a:pPr algn="ctr" fontAlgn="b"/>
                      <a:r>
                        <a:rPr lang="el-GR" sz="1100" b="0" i="0" u="none" strike="noStrike">
                          <a:solidFill>
                            <a:srgbClr val="000000"/>
                          </a:solidFill>
                          <a:latin typeface="Calibri"/>
                        </a:rPr>
                        <a:t>-183009</a:t>
                      </a:r>
                    </a:p>
                  </a:txBody>
                  <a:tcPr marL="9525" marR="9525" marT="9525" marB="0" anchor="b"/>
                </a:tc>
              </a:tr>
              <a:tr h="149923">
                <a:tc>
                  <a:txBody>
                    <a:bodyPr/>
                    <a:lstStyle/>
                    <a:p>
                      <a:pPr algn="r" fontAlgn="b"/>
                      <a:r>
                        <a:rPr lang="el-GR" sz="1100" b="0" i="0" u="none" strike="noStrike">
                          <a:solidFill>
                            <a:srgbClr val="000000"/>
                          </a:solidFill>
                          <a:latin typeface="Calibri"/>
                        </a:rPr>
                        <a:t>2020</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15399</a:t>
                      </a:r>
                    </a:p>
                  </a:txBody>
                  <a:tcPr marL="9525" marR="9525" marT="9525" marB="0" anchor="b"/>
                </a:tc>
                <a:tc>
                  <a:txBody>
                    <a:bodyPr/>
                    <a:lstStyle/>
                    <a:p>
                      <a:pPr algn="ctr" fontAlgn="b"/>
                      <a:r>
                        <a:rPr lang="el-GR" sz="1100" b="0" i="0" u="none" strike="noStrike">
                          <a:solidFill>
                            <a:srgbClr val="000000"/>
                          </a:solidFill>
                          <a:latin typeface="Calibri"/>
                        </a:rPr>
                        <a:t>-187880</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22864</a:t>
                      </a:r>
                    </a:p>
                  </a:txBody>
                  <a:tcPr marL="9525" marR="9525" marT="9525" marB="0" anchor="b"/>
                </a:tc>
                <a:tc>
                  <a:txBody>
                    <a:bodyPr/>
                    <a:lstStyle/>
                    <a:p>
                      <a:pPr algn="ctr" fontAlgn="b"/>
                      <a:r>
                        <a:rPr lang="el-GR" sz="1100" b="0" i="0" u="none" strike="noStrike" dirty="0">
                          <a:solidFill>
                            <a:srgbClr val="000000"/>
                          </a:solidFill>
                          <a:latin typeface="Calibri"/>
                        </a:rPr>
                        <a:t>-161802</a:t>
                      </a:r>
                    </a:p>
                  </a:txBody>
                  <a:tcPr marL="9525" marR="9525" marT="9525" marB="0" anchor="b"/>
                </a:tc>
              </a:tr>
              <a:tr h="149923">
                <a:tc>
                  <a:txBody>
                    <a:bodyPr/>
                    <a:lstStyle/>
                    <a:p>
                      <a:pPr algn="r" fontAlgn="b"/>
                      <a:r>
                        <a:rPr lang="el-GR" sz="1100" b="0" i="0" u="none" strike="noStrike">
                          <a:solidFill>
                            <a:srgbClr val="000000"/>
                          </a:solidFill>
                          <a:latin typeface="Calibri"/>
                        </a:rPr>
                        <a:t>2021</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15172</a:t>
                      </a:r>
                    </a:p>
                  </a:txBody>
                  <a:tcPr marL="9525" marR="9525" marT="9525" marB="0" anchor="b"/>
                </a:tc>
                <a:tc>
                  <a:txBody>
                    <a:bodyPr/>
                    <a:lstStyle/>
                    <a:p>
                      <a:pPr algn="ctr" fontAlgn="b"/>
                      <a:r>
                        <a:rPr lang="el-GR" sz="1100" b="0" i="0" u="none" strike="noStrike">
                          <a:solidFill>
                            <a:srgbClr val="000000"/>
                          </a:solidFill>
                          <a:latin typeface="Calibri"/>
                        </a:rPr>
                        <a:t>-173981</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22526</a:t>
                      </a:r>
                    </a:p>
                  </a:txBody>
                  <a:tcPr marL="9525" marR="9525" marT="9525" marB="0" anchor="b"/>
                </a:tc>
                <a:tc>
                  <a:txBody>
                    <a:bodyPr/>
                    <a:lstStyle/>
                    <a:p>
                      <a:pPr algn="ctr" fontAlgn="b"/>
                      <a:r>
                        <a:rPr lang="el-GR" sz="1100" b="0" i="0" u="none" strike="noStrike">
                          <a:solidFill>
                            <a:srgbClr val="000000"/>
                          </a:solidFill>
                          <a:latin typeface="Calibri"/>
                        </a:rPr>
                        <a:t>-140938</a:t>
                      </a:r>
                    </a:p>
                  </a:txBody>
                  <a:tcPr marL="9525" marR="9525" marT="9525" marB="0" anchor="b"/>
                </a:tc>
              </a:tr>
              <a:tr h="149923">
                <a:tc>
                  <a:txBody>
                    <a:bodyPr/>
                    <a:lstStyle/>
                    <a:p>
                      <a:pPr algn="r" fontAlgn="b"/>
                      <a:r>
                        <a:rPr lang="el-GR" sz="1100" b="0" i="0" u="none" strike="noStrike">
                          <a:solidFill>
                            <a:srgbClr val="000000"/>
                          </a:solidFill>
                          <a:latin typeface="Calibri"/>
                        </a:rPr>
                        <a:t>2022</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14947</a:t>
                      </a:r>
                    </a:p>
                  </a:txBody>
                  <a:tcPr marL="9525" marR="9525" marT="9525" marB="0" anchor="b"/>
                </a:tc>
                <a:tc>
                  <a:txBody>
                    <a:bodyPr/>
                    <a:lstStyle/>
                    <a:p>
                      <a:pPr algn="ctr" fontAlgn="b"/>
                      <a:r>
                        <a:rPr lang="el-GR" sz="1100" b="0" i="0" u="none" strike="noStrike">
                          <a:solidFill>
                            <a:srgbClr val="000000"/>
                          </a:solidFill>
                          <a:latin typeface="Calibri"/>
                        </a:rPr>
                        <a:t>-160309</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22193</a:t>
                      </a:r>
                    </a:p>
                  </a:txBody>
                  <a:tcPr marL="9525" marR="9525" marT="9525" marB="0" anchor="b"/>
                </a:tc>
                <a:tc>
                  <a:txBody>
                    <a:bodyPr/>
                    <a:lstStyle/>
                    <a:p>
                      <a:pPr algn="ctr" fontAlgn="b"/>
                      <a:r>
                        <a:rPr lang="el-GR" sz="1100" b="0" i="0" u="none" strike="noStrike" dirty="0">
                          <a:solidFill>
                            <a:srgbClr val="000000"/>
                          </a:solidFill>
                          <a:latin typeface="Calibri"/>
                        </a:rPr>
                        <a:t>-120412</a:t>
                      </a:r>
                    </a:p>
                  </a:txBody>
                  <a:tcPr marL="9525" marR="9525" marT="9525" marB="0" anchor="b"/>
                </a:tc>
              </a:tr>
              <a:tr h="149923">
                <a:tc>
                  <a:txBody>
                    <a:bodyPr/>
                    <a:lstStyle/>
                    <a:p>
                      <a:pPr algn="r" fontAlgn="b"/>
                      <a:r>
                        <a:rPr lang="el-GR" sz="1100" b="0" i="0" u="none" strike="noStrike">
                          <a:solidFill>
                            <a:srgbClr val="000000"/>
                          </a:solidFill>
                          <a:latin typeface="Calibri"/>
                        </a:rPr>
                        <a:t>2023</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14727</a:t>
                      </a:r>
                    </a:p>
                  </a:txBody>
                  <a:tcPr marL="9525" marR="9525" marT="9525" marB="0" anchor="b"/>
                </a:tc>
                <a:tc>
                  <a:txBody>
                    <a:bodyPr/>
                    <a:lstStyle/>
                    <a:p>
                      <a:pPr algn="ctr" fontAlgn="b"/>
                      <a:r>
                        <a:rPr lang="el-GR" sz="1100" b="0" i="0" u="none" strike="noStrike">
                          <a:solidFill>
                            <a:srgbClr val="000000"/>
                          </a:solidFill>
                          <a:latin typeface="Calibri"/>
                        </a:rPr>
                        <a:t>-146861</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21865</a:t>
                      </a:r>
                    </a:p>
                  </a:txBody>
                  <a:tcPr marL="9525" marR="9525" marT="9525" marB="0" anchor="b"/>
                </a:tc>
                <a:tc>
                  <a:txBody>
                    <a:bodyPr/>
                    <a:lstStyle/>
                    <a:p>
                      <a:pPr algn="ctr" fontAlgn="b"/>
                      <a:r>
                        <a:rPr lang="el-GR" sz="1100" b="0" i="0" u="none" strike="noStrike" dirty="0">
                          <a:solidFill>
                            <a:srgbClr val="000000"/>
                          </a:solidFill>
                          <a:latin typeface="Calibri"/>
                        </a:rPr>
                        <a:t>-100220</a:t>
                      </a:r>
                    </a:p>
                  </a:txBody>
                  <a:tcPr marL="9525" marR="9525" marT="9525" marB="0" anchor="b"/>
                </a:tc>
              </a:tr>
              <a:tr h="149923">
                <a:tc>
                  <a:txBody>
                    <a:bodyPr/>
                    <a:lstStyle/>
                    <a:p>
                      <a:pPr algn="r" fontAlgn="b"/>
                      <a:r>
                        <a:rPr lang="el-GR" sz="1100" b="0" i="0" u="none" strike="noStrike">
                          <a:solidFill>
                            <a:srgbClr val="000000"/>
                          </a:solidFill>
                          <a:latin typeface="Calibri"/>
                        </a:rPr>
                        <a:t>2024</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14509</a:t>
                      </a:r>
                    </a:p>
                  </a:txBody>
                  <a:tcPr marL="9525" marR="9525" marT="9525" marB="0" anchor="b"/>
                </a:tc>
                <a:tc>
                  <a:txBody>
                    <a:bodyPr/>
                    <a:lstStyle/>
                    <a:p>
                      <a:pPr algn="ctr" fontAlgn="b"/>
                      <a:r>
                        <a:rPr lang="el-GR" sz="1100" b="0" i="0" u="none" strike="noStrike">
                          <a:solidFill>
                            <a:srgbClr val="000000"/>
                          </a:solidFill>
                          <a:latin typeface="Calibri"/>
                        </a:rPr>
                        <a:t>-133635</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21542</a:t>
                      </a:r>
                    </a:p>
                  </a:txBody>
                  <a:tcPr marL="9525" marR="9525" marT="9525" marB="0" anchor="b"/>
                </a:tc>
                <a:tc>
                  <a:txBody>
                    <a:bodyPr/>
                    <a:lstStyle/>
                    <a:p>
                      <a:pPr algn="ctr" fontAlgn="b"/>
                      <a:r>
                        <a:rPr lang="el-GR" sz="1100" b="0" i="0" u="none" strike="noStrike" dirty="0">
                          <a:solidFill>
                            <a:srgbClr val="000000"/>
                          </a:solidFill>
                          <a:latin typeface="Calibri"/>
                        </a:rPr>
                        <a:t>-80355</a:t>
                      </a:r>
                    </a:p>
                  </a:txBody>
                  <a:tcPr marL="9525" marR="9525" marT="9525" marB="0" anchor="b"/>
                </a:tc>
              </a:tr>
              <a:tr h="149923">
                <a:tc>
                  <a:txBody>
                    <a:bodyPr/>
                    <a:lstStyle/>
                    <a:p>
                      <a:pPr algn="r" fontAlgn="b"/>
                      <a:r>
                        <a:rPr lang="el-GR" sz="1100" b="0" i="0" u="none" strike="noStrike">
                          <a:solidFill>
                            <a:srgbClr val="000000"/>
                          </a:solidFill>
                          <a:latin typeface="Calibri"/>
                        </a:rPr>
                        <a:t>2025</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14294</a:t>
                      </a:r>
                    </a:p>
                  </a:txBody>
                  <a:tcPr marL="9525" marR="9525" marT="9525" marB="0" anchor="b"/>
                </a:tc>
                <a:tc>
                  <a:txBody>
                    <a:bodyPr/>
                    <a:lstStyle/>
                    <a:p>
                      <a:pPr algn="ctr" fontAlgn="b"/>
                      <a:r>
                        <a:rPr lang="el-GR" sz="1100" b="0" i="0" u="none" strike="noStrike">
                          <a:solidFill>
                            <a:srgbClr val="000000"/>
                          </a:solidFill>
                          <a:latin typeface="Calibri"/>
                        </a:rPr>
                        <a:t>-120626</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21224</a:t>
                      </a:r>
                    </a:p>
                  </a:txBody>
                  <a:tcPr marL="9525" marR="9525" marT="9525" marB="0" anchor="b"/>
                </a:tc>
                <a:tc>
                  <a:txBody>
                    <a:bodyPr/>
                    <a:lstStyle/>
                    <a:p>
                      <a:pPr algn="ctr" fontAlgn="b"/>
                      <a:r>
                        <a:rPr lang="el-GR" sz="1100" b="0" i="0" u="none" strike="noStrike" dirty="0">
                          <a:solidFill>
                            <a:srgbClr val="000000"/>
                          </a:solidFill>
                          <a:latin typeface="Calibri"/>
                        </a:rPr>
                        <a:t>-60813</a:t>
                      </a:r>
                    </a:p>
                  </a:txBody>
                  <a:tcPr marL="9525" marR="9525" marT="9525" marB="0" anchor="b"/>
                </a:tc>
              </a:tr>
              <a:tr h="149923">
                <a:tc>
                  <a:txBody>
                    <a:bodyPr/>
                    <a:lstStyle/>
                    <a:p>
                      <a:pPr algn="r" fontAlgn="b"/>
                      <a:r>
                        <a:rPr lang="el-GR" sz="1100" b="0" i="0" u="none" strike="noStrike">
                          <a:solidFill>
                            <a:srgbClr val="000000"/>
                          </a:solidFill>
                          <a:latin typeface="Calibri"/>
                        </a:rPr>
                        <a:t>2026</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14083</a:t>
                      </a:r>
                    </a:p>
                  </a:txBody>
                  <a:tcPr marL="9525" marR="9525" marT="9525" marB="0" anchor="b"/>
                </a:tc>
                <a:tc>
                  <a:txBody>
                    <a:bodyPr/>
                    <a:lstStyle/>
                    <a:p>
                      <a:pPr algn="ctr" fontAlgn="b"/>
                      <a:r>
                        <a:rPr lang="el-GR" sz="1100" b="0" i="0" u="none" strike="noStrike">
                          <a:solidFill>
                            <a:srgbClr val="000000"/>
                          </a:solidFill>
                          <a:latin typeface="Calibri"/>
                        </a:rPr>
                        <a:t>-107832</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20910</a:t>
                      </a:r>
                    </a:p>
                  </a:txBody>
                  <a:tcPr marL="9525" marR="9525" marT="9525" marB="0" anchor="b"/>
                </a:tc>
                <a:tc>
                  <a:txBody>
                    <a:bodyPr/>
                    <a:lstStyle/>
                    <a:p>
                      <a:pPr algn="ctr" fontAlgn="b"/>
                      <a:r>
                        <a:rPr lang="el-GR" sz="1100" b="0" i="0" u="none" strike="noStrike" dirty="0">
                          <a:solidFill>
                            <a:srgbClr val="000000"/>
                          </a:solidFill>
                          <a:latin typeface="Calibri"/>
                        </a:rPr>
                        <a:t>-41589</a:t>
                      </a:r>
                    </a:p>
                  </a:txBody>
                  <a:tcPr marL="9525" marR="9525" marT="9525" marB="0" anchor="b"/>
                </a:tc>
              </a:tr>
              <a:tr h="149923">
                <a:tc>
                  <a:txBody>
                    <a:bodyPr/>
                    <a:lstStyle/>
                    <a:p>
                      <a:pPr algn="r" fontAlgn="b"/>
                      <a:r>
                        <a:rPr lang="el-GR" sz="1100" b="0" i="0" u="none" strike="noStrike">
                          <a:solidFill>
                            <a:srgbClr val="000000"/>
                          </a:solidFill>
                          <a:latin typeface="Calibri"/>
                        </a:rPr>
                        <a:t>2027</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13875</a:t>
                      </a:r>
                    </a:p>
                  </a:txBody>
                  <a:tcPr marL="9525" marR="9525" marT="9525" marB="0" anchor="b"/>
                </a:tc>
                <a:tc>
                  <a:txBody>
                    <a:bodyPr/>
                    <a:lstStyle/>
                    <a:p>
                      <a:pPr algn="ctr" fontAlgn="b"/>
                      <a:r>
                        <a:rPr lang="el-GR" sz="1100" b="0" i="0" u="none" strike="noStrike">
                          <a:solidFill>
                            <a:srgbClr val="000000"/>
                          </a:solidFill>
                          <a:latin typeface="Calibri"/>
                        </a:rPr>
                        <a:t>-95248</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20601</a:t>
                      </a:r>
                    </a:p>
                  </a:txBody>
                  <a:tcPr marL="9525" marR="9525" marT="9525" marB="0" anchor="b"/>
                </a:tc>
                <a:tc>
                  <a:txBody>
                    <a:bodyPr/>
                    <a:lstStyle/>
                    <a:p>
                      <a:pPr algn="ctr" fontAlgn="b"/>
                      <a:r>
                        <a:rPr lang="el-GR" sz="1100" b="0" i="0" u="none" strike="noStrike" dirty="0">
                          <a:solidFill>
                            <a:srgbClr val="000000"/>
                          </a:solidFill>
                          <a:latin typeface="Calibri"/>
                        </a:rPr>
                        <a:t>-22679</a:t>
                      </a:r>
                    </a:p>
                  </a:txBody>
                  <a:tcPr marL="9525" marR="9525" marT="9525" marB="0" anchor="b"/>
                </a:tc>
              </a:tr>
              <a:tr h="149923">
                <a:tc>
                  <a:txBody>
                    <a:bodyPr/>
                    <a:lstStyle/>
                    <a:p>
                      <a:pPr algn="r" fontAlgn="b"/>
                      <a:r>
                        <a:rPr lang="el-GR" sz="1100" b="0" i="0" u="none" strike="noStrike">
                          <a:solidFill>
                            <a:srgbClr val="000000"/>
                          </a:solidFill>
                          <a:latin typeface="Calibri"/>
                        </a:rPr>
                        <a:t>2028</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13670</a:t>
                      </a:r>
                    </a:p>
                  </a:txBody>
                  <a:tcPr marL="9525" marR="9525" marT="9525" marB="0" anchor="b"/>
                </a:tc>
                <a:tc>
                  <a:txBody>
                    <a:bodyPr/>
                    <a:lstStyle/>
                    <a:p>
                      <a:pPr algn="ctr" fontAlgn="b"/>
                      <a:r>
                        <a:rPr lang="el-GR" sz="1100" b="0" i="0" u="none" strike="noStrike">
                          <a:solidFill>
                            <a:srgbClr val="000000"/>
                          </a:solidFill>
                          <a:latin typeface="Calibri"/>
                        </a:rPr>
                        <a:t>-82873</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20296</a:t>
                      </a:r>
                    </a:p>
                  </a:txBody>
                  <a:tcPr marL="9525" marR="9525" marT="9525" marB="0" anchor="b"/>
                </a:tc>
                <a:tc>
                  <a:txBody>
                    <a:bodyPr/>
                    <a:lstStyle/>
                    <a:p>
                      <a:pPr algn="ctr" fontAlgn="b"/>
                      <a:r>
                        <a:rPr lang="el-GR" sz="1100" b="0" i="0" u="none" strike="noStrike" dirty="0">
                          <a:solidFill>
                            <a:srgbClr val="000000"/>
                          </a:solidFill>
                          <a:latin typeface="Calibri"/>
                        </a:rPr>
                        <a:t>-4078</a:t>
                      </a:r>
                    </a:p>
                  </a:txBody>
                  <a:tcPr marL="9525" marR="9525" marT="9525" marB="0" anchor="b"/>
                </a:tc>
              </a:tr>
              <a:tr h="149923">
                <a:tc>
                  <a:txBody>
                    <a:bodyPr/>
                    <a:lstStyle/>
                    <a:p>
                      <a:pPr algn="r" fontAlgn="b"/>
                      <a:r>
                        <a:rPr lang="el-GR" sz="1100" b="0" i="0" u="none" strike="noStrike">
                          <a:solidFill>
                            <a:srgbClr val="000000"/>
                          </a:solidFill>
                          <a:latin typeface="Calibri"/>
                        </a:rPr>
                        <a:t>2029</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13468</a:t>
                      </a:r>
                    </a:p>
                  </a:txBody>
                  <a:tcPr marL="9525" marR="9525" marT="9525" marB="0" anchor="b"/>
                </a:tc>
                <a:tc>
                  <a:txBody>
                    <a:bodyPr/>
                    <a:lstStyle/>
                    <a:p>
                      <a:pPr algn="ctr" fontAlgn="b"/>
                      <a:r>
                        <a:rPr lang="el-GR" sz="1100" b="0" i="0" u="none" strike="noStrike">
                          <a:solidFill>
                            <a:srgbClr val="000000"/>
                          </a:solidFill>
                          <a:latin typeface="Calibri"/>
                        </a:rPr>
                        <a:t>-70703</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2000</a:t>
                      </a:r>
                    </a:p>
                  </a:txBody>
                  <a:tcPr marL="9525" marR="9525" marT="9525" marB="0" anchor="b"/>
                </a:tc>
                <a:tc>
                  <a:txBody>
                    <a:bodyPr/>
                    <a:lstStyle/>
                    <a:p>
                      <a:pPr algn="ctr" fontAlgn="b"/>
                      <a:r>
                        <a:rPr lang="el-GR" sz="1100" b="0" i="0" u="none" strike="noStrike">
                          <a:solidFill>
                            <a:srgbClr val="000000"/>
                          </a:solidFill>
                          <a:latin typeface="Calibri"/>
                        </a:rPr>
                        <a:t>19996</a:t>
                      </a:r>
                    </a:p>
                  </a:txBody>
                  <a:tcPr marL="9525" marR="9525" marT="9525" marB="0" anchor="b"/>
                </a:tc>
                <a:tc>
                  <a:txBody>
                    <a:bodyPr/>
                    <a:lstStyle/>
                    <a:p>
                      <a:pPr algn="ctr" fontAlgn="b"/>
                      <a:r>
                        <a:rPr lang="el-GR" sz="1100" b="0" i="0" u="none" strike="noStrike" dirty="0">
                          <a:solidFill>
                            <a:srgbClr val="000000"/>
                          </a:solidFill>
                          <a:latin typeface="Calibri"/>
                        </a:rPr>
                        <a:t>14218</a:t>
                      </a:r>
                    </a:p>
                  </a:txBody>
                  <a:tcPr marL="9525" marR="9525" marT="9525" marB="0" anchor="b"/>
                </a:tc>
              </a:tr>
              <a:tr h="149923">
                <a:tc>
                  <a:txBody>
                    <a:bodyPr/>
                    <a:lstStyle/>
                    <a:p>
                      <a:pPr algn="r" fontAlgn="b"/>
                      <a:r>
                        <a:rPr lang="el-GR" sz="1100" b="0" i="0" u="none" strike="noStrike">
                          <a:solidFill>
                            <a:srgbClr val="000000"/>
                          </a:solidFill>
                          <a:latin typeface="Calibri"/>
                        </a:rPr>
                        <a:t>2030</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13269</a:t>
                      </a:r>
                    </a:p>
                  </a:txBody>
                  <a:tcPr marL="9525" marR="9525" marT="9525" marB="0" anchor="b"/>
                </a:tc>
                <a:tc>
                  <a:txBody>
                    <a:bodyPr/>
                    <a:lstStyle/>
                    <a:p>
                      <a:pPr algn="ctr" fontAlgn="b"/>
                      <a:r>
                        <a:rPr lang="el-GR" sz="1100" b="0" i="0" u="none" strike="noStrike">
                          <a:solidFill>
                            <a:srgbClr val="000000"/>
                          </a:solidFill>
                          <a:latin typeface="Calibri"/>
                        </a:rPr>
                        <a:t>-58735</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100" b="0" i="0" u="none" strike="noStrike" dirty="0">
                        <a:solidFill>
                          <a:srgbClr val="000000"/>
                        </a:solidFill>
                        <a:latin typeface="Calibri"/>
                      </a:endParaRPr>
                    </a:p>
                  </a:txBody>
                  <a:tcPr marL="9525" marR="9525" marT="9525" marB="0" anchor="b"/>
                </a:tc>
                <a:tc>
                  <a:txBody>
                    <a:bodyPr/>
                    <a:lstStyle/>
                    <a:p>
                      <a:pPr algn="ctr" fontAlgn="b"/>
                      <a:endParaRPr lang="el-GR" sz="1100" b="0" i="0" u="none" strike="noStrike" dirty="0">
                        <a:solidFill>
                          <a:srgbClr val="000000"/>
                        </a:solidFill>
                        <a:latin typeface="Calibri"/>
                      </a:endParaRPr>
                    </a:p>
                  </a:txBody>
                  <a:tcPr marL="9525" marR="9525" marT="9525" marB="0" anchor="b"/>
                </a:tc>
                <a:tc>
                  <a:txBody>
                    <a:bodyPr/>
                    <a:lstStyle/>
                    <a:p>
                      <a:pPr algn="r" fontAlgn="b"/>
                      <a:endParaRPr lang="el-GR" sz="1100" b="1" i="0" u="none" strike="noStrike" dirty="0">
                        <a:solidFill>
                          <a:srgbClr val="000000"/>
                        </a:solidFill>
                        <a:latin typeface="Calibri"/>
                      </a:endParaRPr>
                    </a:p>
                  </a:txBody>
                  <a:tcPr marL="9525" marR="9525" marT="9525" marB="0" anchor="b"/>
                </a:tc>
              </a:tr>
              <a:tr h="149923">
                <a:tc>
                  <a:txBody>
                    <a:bodyPr/>
                    <a:lstStyle/>
                    <a:p>
                      <a:pPr algn="r" fontAlgn="b"/>
                      <a:r>
                        <a:rPr lang="el-GR" sz="1100" b="0" i="0" u="none" strike="noStrike">
                          <a:solidFill>
                            <a:srgbClr val="000000"/>
                          </a:solidFill>
                          <a:latin typeface="Calibri"/>
                        </a:rPr>
                        <a:t>2031</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13073</a:t>
                      </a:r>
                    </a:p>
                  </a:txBody>
                  <a:tcPr marL="9525" marR="9525" marT="9525" marB="0" anchor="b"/>
                </a:tc>
                <a:tc>
                  <a:txBody>
                    <a:bodyPr/>
                    <a:lstStyle/>
                    <a:p>
                      <a:pPr algn="ctr" fontAlgn="b"/>
                      <a:r>
                        <a:rPr lang="el-GR" sz="1100" b="0" i="0" u="none" strike="noStrike">
                          <a:solidFill>
                            <a:srgbClr val="000000"/>
                          </a:solidFill>
                          <a:latin typeface="Calibri"/>
                        </a:rPr>
                        <a:t>-46966</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100" b="0" i="0" u="none" strike="noStrike" dirty="0">
                        <a:solidFill>
                          <a:srgbClr val="000000"/>
                        </a:solidFill>
                        <a:latin typeface="Calibri"/>
                      </a:endParaRP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r>
              <a:tr h="149923">
                <a:tc>
                  <a:txBody>
                    <a:bodyPr/>
                    <a:lstStyle/>
                    <a:p>
                      <a:pPr algn="r" fontAlgn="b"/>
                      <a:r>
                        <a:rPr lang="el-GR" sz="1100" b="0" i="0" u="none" strike="noStrike">
                          <a:solidFill>
                            <a:srgbClr val="000000"/>
                          </a:solidFill>
                          <a:latin typeface="Calibri"/>
                        </a:rPr>
                        <a:t>2032</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12880</a:t>
                      </a:r>
                    </a:p>
                  </a:txBody>
                  <a:tcPr marL="9525" marR="9525" marT="9525" marB="0" anchor="b"/>
                </a:tc>
                <a:tc>
                  <a:txBody>
                    <a:bodyPr/>
                    <a:lstStyle/>
                    <a:p>
                      <a:pPr algn="ctr" fontAlgn="b"/>
                      <a:r>
                        <a:rPr lang="el-GR" sz="1100" b="0" i="0" u="none" strike="noStrike">
                          <a:solidFill>
                            <a:srgbClr val="000000"/>
                          </a:solidFill>
                          <a:latin typeface="Calibri"/>
                        </a:rPr>
                        <a:t>-35393</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100" b="0" i="0" u="none" strike="noStrike" dirty="0">
                        <a:solidFill>
                          <a:srgbClr val="000000"/>
                        </a:solidFill>
                        <a:latin typeface="Calibri"/>
                      </a:endParaRP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r>
              <a:tr h="149923">
                <a:tc>
                  <a:txBody>
                    <a:bodyPr/>
                    <a:lstStyle/>
                    <a:p>
                      <a:pPr algn="r" fontAlgn="b"/>
                      <a:r>
                        <a:rPr lang="el-GR" sz="1100" b="0" i="0" u="none" strike="noStrike">
                          <a:solidFill>
                            <a:srgbClr val="000000"/>
                          </a:solidFill>
                          <a:latin typeface="Calibri"/>
                        </a:rPr>
                        <a:t>2033</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12689</a:t>
                      </a:r>
                    </a:p>
                  </a:txBody>
                  <a:tcPr marL="9525" marR="9525" marT="9525" marB="0" anchor="b"/>
                </a:tc>
                <a:tc>
                  <a:txBody>
                    <a:bodyPr/>
                    <a:lstStyle/>
                    <a:p>
                      <a:pPr algn="ctr" fontAlgn="b"/>
                      <a:r>
                        <a:rPr lang="el-GR" sz="1100" b="0" i="0" u="none" strike="noStrike">
                          <a:solidFill>
                            <a:srgbClr val="000000"/>
                          </a:solidFill>
                          <a:latin typeface="Calibri"/>
                        </a:rPr>
                        <a:t>-24014</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100" b="0" i="0" u="none" strike="noStrike" dirty="0">
                        <a:solidFill>
                          <a:srgbClr val="000000"/>
                        </a:solidFill>
                        <a:latin typeface="Calibri"/>
                      </a:endParaRP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r>
              <a:tr h="149923">
                <a:tc>
                  <a:txBody>
                    <a:bodyPr/>
                    <a:lstStyle/>
                    <a:p>
                      <a:pPr algn="r" fontAlgn="b"/>
                      <a:r>
                        <a:rPr lang="el-GR" sz="1100" b="0" i="0" u="none" strike="noStrike">
                          <a:solidFill>
                            <a:srgbClr val="000000"/>
                          </a:solidFill>
                          <a:latin typeface="Calibri"/>
                        </a:rPr>
                        <a:t>2034</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12502</a:t>
                      </a:r>
                    </a:p>
                  </a:txBody>
                  <a:tcPr marL="9525" marR="9525" marT="9525" marB="0" anchor="b"/>
                </a:tc>
                <a:tc>
                  <a:txBody>
                    <a:bodyPr/>
                    <a:lstStyle/>
                    <a:p>
                      <a:pPr algn="ctr" fontAlgn="b"/>
                      <a:r>
                        <a:rPr lang="el-GR" sz="1100" b="0" i="0" u="none" strike="noStrike">
                          <a:solidFill>
                            <a:srgbClr val="000000"/>
                          </a:solidFill>
                          <a:latin typeface="Calibri"/>
                        </a:rPr>
                        <a:t>-12824</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100" b="0" i="0" u="none" strike="noStrike" dirty="0">
                        <a:solidFill>
                          <a:srgbClr val="000000"/>
                        </a:solidFill>
                        <a:latin typeface="Calibri"/>
                      </a:endParaRP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r>
              <a:tr h="149923">
                <a:tc>
                  <a:txBody>
                    <a:bodyPr/>
                    <a:lstStyle/>
                    <a:p>
                      <a:pPr algn="r" fontAlgn="b"/>
                      <a:r>
                        <a:rPr lang="el-GR" sz="1100" b="0" i="0" u="none" strike="noStrike">
                          <a:solidFill>
                            <a:srgbClr val="000000"/>
                          </a:solidFill>
                          <a:latin typeface="Calibri"/>
                        </a:rPr>
                        <a:t>2035</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a:solidFill>
                            <a:srgbClr val="000000"/>
                          </a:solidFill>
                          <a:latin typeface="Calibri"/>
                        </a:rPr>
                        <a:t>12317</a:t>
                      </a:r>
                    </a:p>
                  </a:txBody>
                  <a:tcPr marL="9525" marR="9525" marT="9525" marB="0" anchor="b"/>
                </a:tc>
                <a:tc>
                  <a:txBody>
                    <a:bodyPr/>
                    <a:lstStyle/>
                    <a:p>
                      <a:pPr algn="ctr" fontAlgn="b"/>
                      <a:r>
                        <a:rPr lang="el-GR" sz="1100" b="0" i="0" u="none" strike="noStrike">
                          <a:solidFill>
                            <a:srgbClr val="000000"/>
                          </a:solidFill>
                          <a:latin typeface="Calibri"/>
                        </a:rPr>
                        <a:t>-1822</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100" b="0" i="0" u="none" strike="noStrike" dirty="0">
                        <a:solidFill>
                          <a:srgbClr val="000000"/>
                        </a:solidFill>
                        <a:latin typeface="Calibri"/>
                      </a:endParaRP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r>
              <a:tr h="149923">
                <a:tc>
                  <a:txBody>
                    <a:bodyPr/>
                    <a:lstStyle/>
                    <a:p>
                      <a:pPr algn="r" fontAlgn="b"/>
                      <a:r>
                        <a:rPr lang="el-GR" sz="1100" b="0" i="0" u="none" strike="noStrike">
                          <a:solidFill>
                            <a:srgbClr val="000000"/>
                          </a:solidFill>
                          <a:latin typeface="Calibri"/>
                        </a:rPr>
                        <a:t>2036</a:t>
                      </a:r>
                    </a:p>
                  </a:txBody>
                  <a:tcPr marL="9525" marR="9525" marT="9525" marB="0" anchor="b"/>
                </a:tc>
                <a:tc>
                  <a:txBody>
                    <a:bodyPr/>
                    <a:lstStyle/>
                    <a:p>
                      <a:pPr algn="ctr"/>
                      <a:endParaRPr lang="el-GR" sz="1200" b="0" dirty="0">
                        <a:latin typeface="+mn-lt"/>
                      </a:endParaRPr>
                    </a:p>
                  </a:txBody>
                  <a:tcPr marL="8676" marR="8676" marT="8676" marB="0" anchor="b"/>
                </a:tc>
                <a:tc>
                  <a:txBody>
                    <a:bodyPr/>
                    <a:lstStyle/>
                    <a:p>
                      <a:pPr algn="ctr" fontAlgn="b"/>
                      <a:r>
                        <a:rPr lang="el-GR" sz="1200" b="0" i="0" u="none" strike="noStrike" dirty="0" smtClean="0">
                          <a:solidFill>
                            <a:srgbClr val="000000"/>
                          </a:solidFill>
                          <a:latin typeface="+mn-lt"/>
                        </a:rPr>
                        <a:t>1.500</a:t>
                      </a:r>
                      <a:endParaRPr lang="el-GR" sz="1200" b="0" i="0" u="none" strike="noStrike" dirty="0">
                        <a:solidFill>
                          <a:srgbClr val="000000"/>
                        </a:solidFill>
                        <a:latin typeface="+mn-lt"/>
                      </a:endParaRPr>
                    </a:p>
                  </a:txBody>
                  <a:tcPr marL="8676" marR="8676" marT="8676" marB="0" anchor="b"/>
                </a:tc>
                <a:tc>
                  <a:txBody>
                    <a:bodyPr/>
                    <a:lstStyle/>
                    <a:p>
                      <a:pPr algn="ctr" fontAlgn="b"/>
                      <a:r>
                        <a:rPr lang="el-GR" sz="1100" b="0" i="0" u="none" strike="noStrike" dirty="0">
                          <a:solidFill>
                            <a:srgbClr val="000000"/>
                          </a:solidFill>
                          <a:latin typeface="Calibri"/>
                        </a:rPr>
                        <a:t>12135</a:t>
                      </a:r>
                    </a:p>
                  </a:txBody>
                  <a:tcPr marL="9525" marR="9525" marT="9525" marB="0" anchor="b"/>
                </a:tc>
                <a:tc>
                  <a:txBody>
                    <a:bodyPr/>
                    <a:lstStyle/>
                    <a:p>
                      <a:pPr algn="ctr" fontAlgn="b"/>
                      <a:r>
                        <a:rPr lang="el-GR" sz="1100" b="0" i="0" u="none" strike="noStrike" dirty="0">
                          <a:solidFill>
                            <a:srgbClr val="000000"/>
                          </a:solidFill>
                          <a:latin typeface="Calibri"/>
                        </a:rPr>
                        <a:t>8995</a:t>
                      </a: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100" b="0" i="0" u="none" strike="noStrike" dirty="0">
                        <a:solidFill>
                          <a:srgbClr val="000000"/>
                        </a:solidFill>
                        <a:latin typeface="Calibri"/>
                      </a:endParaRPr>
                    </a:p>
                  </a:txBody>
                  <a:tcPr marL="9525" marR="9525" marT="9525" marB="0" anchor="b"/>
                </a:tc>
                <a:tc>
                  <a:txBody>
                    <a:bodyPr/>
                    <a:lstStyle/>
                    <a:p>
                      <a:pPr algn="ctr" fontAlgn="b"/>
                      <a:endParaRPr lang="el-GR" sz="1200" b="0" i="0" u="none" strike="noStrike" dirty="0">
                        <a:solidFill>
                          <a:srgbClr val="000000"/>
                        </a:solidFill>
                        <a:latin typeface="+mn-lt"/>
                      </a:endParaRPr>
                    </a:p>
                  </a:txBody>
                  <a:tcPr marL="8676" marR="8676" marT="8676" marB="0" anchor="b"/>
                </a:tc>
                <a:tc>
                  <a:txBody>
                    <a:bodyPr/>
                    <a:lstStyle/>
                    <a:p>
                      <a:pPr algn="ctr" fontAlgn="b"/>
                      <a:endParaRPr lang="el-GR" sz="1200" b="0" i="0" u="none" strike="noStrike" dirty="0">
                        <a:solidFill>
                          <a:srgbClr val="000000"/>
                        </a:solidFill>
                        <a:latin typeface="+mn-lt"/>
                      </a:endParaRPr>
                    </a:p>
                  </a:txBody>
                  <a:tcPr marL="8676" marR="8676" marT="8676" marB="0" anchor="b"/>
                </a:tc>
              </a:tr>
            </a:tbl>
          </a:graphicData>
        </a:graphic>
      </p:graphicFrame>
      <p:sp>
        <p:nvSpPr>
          <p:cNvPr id="7" name="6 - Ορθογώνιο"/>
          <p:cNvSpPr/>
          <p:nvPr/>
        </p:nvSpPr>
        <p:spPr>
          <a:xfrm>
            <a:off x="0" y="5733256"/>
            <a:ext cx="9144000" cy="1169551"/>
          </a:xfrm>
          <a:prstGeom prst="rect">
            <a:avLst/>
          </a:prstGeom>
        </p:spPr>
        <p:txBody>
          <a:bodyPr wrap="square">
            <a:spAutoFit/>
          </a:bodyPr>
          <a:lstStyle/>
          <a:p>
            <a:pPr algn="just"/>
            <a:r>
              <a:rPr lang="el-GR" sz="1400" dirty="0" smtClean="0"/>
              <a:t>Οπότε ο χρόνος αποπληρωμής της επένδυσης, στις τρεις περιπτώσεις είναι:</a:t>
            </a:r>
          </a:p>
          <a:p>
            <a:pPr algn="just"/>
            <a:endParaRPr lang="el-GR" sz="1400" dirty="0" smtClean="0"/>
          </a:p>
          <a:p>
            <a:pPr algn="just"/>
            <a:r>
              <a:rPr lang="el-GR" sz="1400" dirty="0" smtClean="0"/>
              <a:t>για σταθερή κλίση			16 έτη ή το 2031</a:t>
            </a:r>
          </a:p>
          <a:p>
            <a:pPr algn="just"/>
            <a:r>
              <a:rPr lang="el-GR" sz="1400" dirty="0" smtClean="0"/>
              <a:t>για μεταβαλλόμενη κλίση μονού άξονα	21 έτη ή το 2036</a:t>
            </a:r>
          </a:p>
          <a:p>
            <a:pPr algn="just"/>
            <a:r>
              <a:rPr lang="el-GR" sz="1400" dirty="0" smtClean="0"/>
              <a:t>για μεταβαλλόμενη κλίση διπλού άξονα	14 έτη ή το 2029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 name="121 - Ευθεία γραμμή σύνδεσης"/>
          <p:cNvCxnSpPr/>
          <p:nvPr/>
        </p:nvCxnSpPr>
        <p:spPr>
          <a:xfrm>
            <a:off x="3608802" y="1080172"/>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90 - Ευθεία γραμμή σύνδεσης"/>
          <p:cNvCxnSpPr/>
          <p:nvPr/>
        </p:nvCxnSpPr>
        <p:spPr>
          <a:xfrm>
            <a:off x="2394356" y="5507740"/>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55 - Ευθεία γραμμή σύνδεσης"/>
          <p:cNvCxnSpPr/>
          <p:nvPr/>
        </p:nvCxnSpPr>
        <p:spPr>
          <a:xfrm>
            <a:off x="1245152" y="1082602"/>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smtClean="0"/>
              <a:t>Συνδεσμολογία Φ/Β στοιχείων</a:t>
            </a:r>
            <a:endParaRPr lang="el-GR" b="1" dirty="0" smtClean="0">
              <a:ea typeface="Times New Roman" pitchFamily="18" charset="0"/>
              <a:cs typeface="Tahoma" pitchFamily="34" charset="0"/>
            </a:endParaRPr>
          </a:p>
        </p:txBody>
      </p:sp>
      <p:sp>
        <p:nvSpPr>
          <p:cNvPr id="5" name="4 - TextBox"/>
          <p:cNvSpPr txBox="1"/>
          <p:nvPr/>
        </p:nvSpPr>
        <p:spPr>
          <a:xfrm>
            <a:off x="-32" y="357166"/>
            <a:ext cx="9144032" cy="338554"/>
          </a:xfrm>
          <a:prstGeom prst="rect">
            <a:avLst/>
          </a:prstGeom>
          <a:noFill/>
        </p:spPr>
        <p:txBody>
          <a:bodyPr wrap="square" rtlCol="0">
            <a:spAutoFit/>
          </a:bodyPr>
          <a:lstStyle/>
          <a:p>
            <a:r>
              <a:rPr lang="el-GR" sz="1600" dirty="0" smtClean="0"/>
              <a:t>Φ/Β στοιχεία</a:t>
            </a:r>
            <a:r>
              <a:rPr lang="en-US" sz="1600" dirty="0" smtClean="0"/>
              <a:t> </a:t>
            </a:r>
            <a:r>
              <a:rPr lang="el-GR" sz="1600" smtClean="0"/>
              <a:t>ενός πλαισίου </a:t>
            </a:r>
            <a:r>
              <a:rPr lang="el-GR" sz="1600" dirty="0" smtClean="0"/>
              <a:t>συνδεδεμένα σε σειρά:</a:t>
            </a:r>
            <a:endParaRPr lang="el-GR" sz="1600" dirty="0" smtClean="0">
              <a:ea typeface="Times New Roman" pitchFamily="18" charset="0"/>
              <a:cs typeface="Tahoma"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322662" y="785794"/>
            <a:ext cx="1101947" cy="580694"/>
          </a:xfrm>
          <a:prstGeom prst="rect">
            <a:avLst/>
          </a:prstGeom>
          <a:noFill/>
          <a:ln w="9525">
            <a:noFill/>
            <a:miter lim="800000"/>
            <a:headEnd/>
            <a:tailEnd/>
          </a:ln>
          <a:effectLst/>
        </p:spPr>
      </p:pic>
      <p:pic>
        <p:nvPicPr>
          <p:cNvPr id="22" name="Picture 5"/>
          <p:cNvPicPr>
            <a:picLocks noChangeAspect="1" noChangeArrowheads="1"/>
          </p:cNvPicPr>
          <p:nvPr/>
        </p:nvPicPr>
        <p:blipFill>
          <a:blip r:embed="rId2" cstate="print"/>
          <a:srcRect/>
          <a:stretch>
            <a:fillRect/>
          </a:stretch>
        </p:blipFill>
        <p:spPr bwMode="auto">
          <a:xfrm flipH="1">
            <a:off x="294346" y="1350538"/>
            <a:ext cx="1101947" cy="580694"/>
          </a:xfrm>
          <a:prstGeom prst="rect">
            <a:avLst/>
          </a:prstGeom>
          <a:noFill/>
          <a:ln w="9525">
            <a:noFill/>
            <a:miter lim="800000"/>
            <a:headEnd/>
            <a:tailEnd/>
          </a:ln>
          <a:effectLst/>
        </p:spPr>
      </p:pic>
      <p:pic>
        <p:nvPicPr>
          <p:cNvPr id="23" name="Picture 5"/>
          <p:cNvPicPr>
            <a:picLocks noChangeAspect="1" noChangeArrowheads="1"/>
          </p:cNvPicPr>
          <p:nvPr/>
        </p:nvPicPr>
        <p:blipFill>
          <a:blip r:embed="rId2" cstate="print"/>
          <a:srcRect/>
          <a:stretch>
            <a:fillRect/>
          </a:stretch>
        </p:blipFill>
        <p:spPr bwMode="auto">
          <a:xfrm>
            <a:off x="316466" y="1902931"/>
            <a:ext cx="1101947" cy="580694"/>
          </a:xfrm>
          <a:prstGeom prst="rect">
            <a:avLst/>
          </a:prstGeom>
          <a:noFill/>
          <a:ln w="9525">
            <a:noFill/>
            <a:miter lim="800000"/>
            <a:headEnd/>
            <a:tailEnd/>
          </a:ln>
          <a:effectLst/>
        </p:spPr>
      </p:pic>
      <p:pic>
        <p:nvPicPr>
          <p:cNvPr id="24" name="Picture 5"/>
          <p:cNvPicPr>
            <a:picLocks noChangeAspect="1" noChangeArrowheads="1"/>
          </p:cNvPicPr>
          <p:nvPr/>
        </p:nvPicPr>
        <p:blipFill>
          <a:blip r:embed="rId2" cstate="print"/>
          <a:srcRect/>
          <a:stretch>
            <a:fillRect/>
          </a:stretch>
        </p:blipFill>
        <p:spPr bwMode="auto">
          <a:xfrm flipH="1">
            <a:off x="288150" y="2465238"/>
            <a:ext cx="1101947" cy="580694"/>
          </a:xfrm>
          <a:prstGeom prst="rect">
            <a:avLst/>
          </a:prstGeom>
          <a:noFill/>
          <a:ln w="9525">
            <a:noFill/>
            <a:miter lim="800000"/>
            <a:headEnd/>
            <a:tailEnd/>
          </a:ln>
          <a:effectLst/>
        </p:spPr>
      </p:pic>
      <p:pic>
        <p:nvPicPr>
          <p:cNvPr id="25" name="Picture 5"/>
          <p:cNvPicPr>
            <a:picLocks noChangeAspect="1" noChangeArrowheads="1"/>
          </p:cNvPicPr>
          <p:nvPr/>
        </p:nvPicPr>
        <p:blipFill>
          <a:blip r:embed="rId2" cstate="print"/>
          <a:srcRect/>
          <a:stretch>
            <a:fillRect/>
          </a:stretch>
        </p:blipFill>
        <p:spPr bwMode="auto">
          <a:xfrm>
            <a:off x="320232" y="3011435"/>
            <a:ext cx="1101947" cy="580694"/>
          </a:xfrm>
          <a:prstGeom prst="rect">
            <a:avLst/>
          </a:prstGeom>
          <a:noFill/>
          <a:ln w="9525">
            <a:noFill/>
            <a:miter lim="800000"/>
            <a:headEnd/>
            <a:tailEnd/>
          </a:ln>
          <a:effectLst/>
        </p:spPr>
      </p:pic>
      <p:pic>
        <p:nvPicPr>
          <p:cNvPr id="26" name="Picture 5"/>
          <p:cNvPicPr>
            <a:picLocks noChangeAspect="1" noChangeArrowheads="1"/>
          </p:cNvPicPr>
          <p:nvPr/>
        </p:nvPicPr>
        <p:blipFill>
          <a:blip r:embed="rId2" cstate="print"/>
          <a:srcRect/>
          <a:stretch>
            <a:fillRect/>
          </a:stretch>
        </p:blipFill>
        <p:spPr bwMode="auto">
          <a:xfrm flipH="1">
            <a:off x="291916" y="3565116"/>
            <a:ext cx="1101947" cy="580694"/>
          </a:xfrm>
          <a:prstGeom prst="rect">
            <a:avLst/>
          </a:prstGeom>
          <a:noFill/>
          <a:ln w="9525">
            <a:noFill/>
            <a:miter lim="800000"/>
            <a:headEnd/>
            <a:tailEnd/>
          </a:ln>
          <a:effectLst/>
        </p:spPr>
      </p:pic>
      <p:pic>
        <p:nvPicPr>
          <p:cNvPr id="27" name="Picture 5"/>
          <p:cNvPicPr>
            <a:picLocks noChangeAspect="1" noChangeArrowheads="1"/>
          </p:cNvPicPr>
          <p:nvPr/>
        </p:nvPicPr>
        <p:blipFill>
          <a:blip r:embed="rId2" cstate="print"/>
          <a:srcRect/>
          <a:stretch>
            <a:fillRect/>
          </a:stretch>
        </p:blipFill>
        <p:spPr bwMode="auto">
          <a:xfrm>
            <a:off x="314036" y="4117509"/>
            <a:ext cx="1101947" cy="580694"/>
          </a:xfrm>
          <a:prstGeom prst="rect">
            <a:avLst/>
          </a:prstGeom>
          <a:noFill/>
          <a:ln w="9525">
            <a:noFill/>
            <a:miter lim="800000"/>
            <a:headEnd/>
            <a:tailEnd/>
          </a:ln>
          <a:effectLst/>
        </p:spPr>
      </p:pic>
      <p:pic>
        <p:nvPicPr>
          <p:cNvPr id="28" name="Picture 5"/>
          <p:cNvPicPr>
            <a:picLocks noChangeAspect="1" noChangeArrowheads="1"/>
          </p:cNvPicPr>
          <p:nvPr/>
        </p:nvPicPr>
        <p:blipFill>
          <a:blip r:embed="rId2" cstate="print"/>
          <a:srcRect/>
          <a:stretch>
            <a:fillRect/>
          </a:stretch>
        </p:blipFill>
        <p:spPr bwMode="auto">
          <a:xfrm flipH="1">
            <a:off x="285720" y="4662564"/>
            <a:ext cx="1101947" cy="580694"/>
          </a:xfrm>
          <a:prstGeom prst="rect">
            <a:avLst/>
          </a:prstGeom>
          <a:noFill/>
          <a:ln w="9525">
            <a:noFill/>
            <a:miter lim="800000"/>
            <a:headEnd/>
            <a:tailEnd/>
          </a:ln>
          <a:effectLst/>
        </p:spPr>
      </p:pic>
      <p:pic>
        <p:nvPicPr>
          <p:cNvPr id="29" name="Picture 5"/>
          <p:cNvPicPr>
            <a:picLocks noChangeAspect="1" noChangeArrowheads="1"/>
          </p:cNvPicPr>
          <p:nvPr/>
        </p:nvPicPr>
        <p:blipFill>
          <a:blip r:embed="rId2" cstate="print"/>
          <a:srcRect/>
          <a:stretch>
            <a:fillRect/>
          </a:stretch>
        </p:blipFill>
        <p:spPr bwMode="auto">
          <a:xfrm>
            <a:off x="314028" y="5214386"/>
            <a:ext cx="1101947" cy="580694"/>
          </a:xfrm>
          <a:prstGeom prst="rect">
            <a:avLst/>
          </a:prstGeom>
          <a:noFill/>
          <a:ln w="9525">
            <a:noFill/>
            <a:miter lim="800000"/>
            <a:headEnd/>
            <a:tailEnd/>
          </a:ln>
          <a:effectLst/>
        </p:spPr>
      </p:pic>
      <p:cxnSp>
        <p:nvCxnSpPr>
          <p:cNvPr id="31" name="30 - Ευθεία γραμμή σύνδεσης"/>
          <p:cNvCxnSpPr/>
          <p:nvPr/>
        </p:nvCxnSpPr>
        <p:spPr>
          <a:xfrm rot="5400000">
            <a:off x="1098210" y="5231408"/>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 Ευθεία γραμμή σύνδεσης"/>
          <p:cNvCxnSpPr/>
          <p:nvPr/>
        </p:nvCxnSpPr>
        <p:spPr>
          <a:xfrm rot="5400000">
            <a:off x="29070" y="4679586"/>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 Ευθεία γραμμή σύνδεσης"/>
          <p:cNvCxnSpPr/>
          <p:nvPr/>
        </p:nvCxnSpPr>
        <p:spPr>
          <a:xfrm rot="5400000">
            <a:off x="1106836" y="4131530"/>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rot="5400000">
            <a:off x="37696" y="3579708"/>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rot="5400000">
            <a:off x="1098210" y="3025456"/>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 Ευθεία γραμμή σύνδεσης"/>
          <p:cNvCxnSpPr/>
          <p:nvPr/>
        </p:nvCxnSpPr>
        <p:spPr>
          <a:xfrm rot="5400000">
            <a:off x="37696" y="2473634"/>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p:nvPr/>
        </p:nvCxnSpPr>
        <p:spPr>
          <a:xfrm rot="5400000">
            <a:off x="1100640" y="1919382"/>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 Ευθεία γραμμή σύνδεσης"/>
          <p:cNvCxnSpPr/>
          <p:nvPr/>
        </p:nvCxnSpPr>
        <p:spPr>
          <a:xfrm rot="5400000">
            <a:off x="40126" y="1358934"/>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Picture 5"/>
          <p:cNvPicPr>
            <a:picLocks noChangeAspect="1" noChangeArrowheads="1"/>
          </p:cNvPicPr>
          <p:nvPr/>
        </p:nvPicPr>
        <p:blipFill>
          <a:blip r:embed="rId2" cstate="print"/>
          <a:srcRect/>
          <a:stretch>
            <a:fillRect/>
          </a:stretch>
        </p:blipFill>
        <p:spPr bwMode="auto">
          <a:xfrm>
            <a:off x="1523975" y="785794"/>
            <a:ext cx="1101947" cy="580694"/>
          </a:xfrm>
          <a:prstGeom prst="rect">
            <a:avLst/>
          </a:prstGeom>
          <a:noFill/>
          <a:ln w="9525">
            <a:noFill/>
            <a:miter lim="800000"/>
            <a:headEnd/>
            <a:tailEnd/>
          </a:ln>
          <a:effectLst/>
        </p:spPr>
      </p:pic>
      <p:pic>
        <p:nvPicPr>
          <p:cNvPr id="58" name="Picture 5"/>
          <p:cNvPicPr>
            <a:picLocks noChangeAspect="1" noChangeArrowheads="1"/>
          </p:cNvPicPr>
          <p:nvPr/>
        </p:nvPicPr>
        <p:blipFill>
          <a:blip r:embed="rId2" cstate="print"/>
          <a:srcRect/>
          <a:stretch>
            <a:fillRect/>
          </a:stretch>
        </p:blipFill>
        <p:spPr bwMode="auto">
          <a:xfrm flipH="1">
            <a:off x="1495659" y="1350538"/>
            <a:ext cx="1101947" cy="580694"/>
          </a:xfrm>
          <a:prstGeom prst="rect">
            <a:avLst/>
          </a:prstGeom>
          <a:noFill/>
          <a:ln w="9525">
            <a:noFill/>
            <a:miter lim="800000"/>
            <a:headEnd/>
            <a:tailEnd/>
          </a:ln>
          <a:effectLst/>
        </p:spPr>
      </p:pic>
      <p:pic>
        <p:nvPicPr>
          <p:cNvPr id="59" name="Picture 5"/>
          <p:cNvPicPr>
            <a:picLocks noChangeAspect="1" noChangeArrowheads="1"/>
          </p:cNvPicPr>
          <p:nvPr/>
        </p:nvPicPr>
        <p:blipFill>
          <a:blip r:embed="rId2" cstate="print"/>
          <a:srcRect/>
          <a:stretch>
            <a:fillRect/>
          </a:stretch>
        </p:blipFill>
        <p:spPr bwMode="auto">
          <a:xfrm>
            <a:off x="1517779" y="1902931"/>
            <a:ext cx="1101947" cy="580694"/>
          </a:xfrm>
          <a:prstGeom prst="rect">
            <a:avLst/>
          </a:prstGeom>
          <a:noFill/>
          <a:ln w="9525">
            <a:noFill/>
            <a:miter lim="800000"/>
            <a:headEnd/>
            <a:tailEnd/>
          </a:ln>
          <a:effectLst/>
        </p:spPr>
      </p:pic>
      <p:pic>
        <p:nvPicPr>
          <p:cNvPr id="60" name="Picture 5"/>
          <p:cNvPicPr>
            <a:picLocks noChangeAspect="1" noChangeArrowheads="1"/>
          </p:cNvPicPr>
          <p:nvPr/>
        </p:nvPicPr>
        <p:blipFill>
          <a:blip r:embed="rId2" cstate="print"/>
          <a:srcRect/>
          <a:stretch>
            <a:fillRect/>
          </a:stretch>
        </p:blipFill>
        <p:spPr bwMode="auto">
          <a:xfrm flipH="1">
            <a:off x="1489463" y="2465238"/>
            <a:ext cx="1101947" cy="580694"/>
          </a:xfrm>
          <a:prstGeom prst="rect">
            <a:avLst/>
          </a:prstGeom>
          <a:noFill/>
          <a:ln w="9525">
            <a:noFill/>
            <a:miter lim="800000"/>
            <a:headEnd/>
            <a:tailEnd/>
          </a:ln>
          <a:effectLst/>
        </p:spPr>
      </p:pic>
      <p:pic>
        <p:nvPicPr>
          <p:cNvPr id="61" name="Picture 5"/>
          <p:cNvPicPr>
            <a:picLocks noChangeAspect="1" noChangeArrowheads="1"/>
          </p:cNvPicPr>
          <p:nvPr/>
        </p:nvPicPr>
        <p:blipFill>
          <a:blip r:embed="rId2" cstate="print"/>
          <a:srcRect/>
          <a:stretch>
            <a:fillRect/>
          </a:stretch>
        </p:blipFill>
        <p:spPr bwMode="auto">
          <a:xfrm>
            <a:off x="1521545" y="3011435"/>
            <a:ext cx="1101947" cy="580694"/>
          </a:xfrm>
          <a:prstGeom prst="rect">
            <a:avLst/>
          </a:prstGeom>
          <a:noFill/>
          <a:ln w="9525">
            <a:noFill/>
            <a:miter lim="800000"/>
            <a:headEnd/>
            <a:tailEnd/>
          </a:ln>
          <a:effectLst/>
        </p:spPr>
      </p:pic>
      <p:pic>
        <p:nvPicPr>
          <p:cNvPr id="62" name="Picture 5"/>
          <p:cNvPicPr>
            <a:picLocks noChangeAspect="1" noChangeArrowheads="1"/>
          </p:cNvPicPr>
          <p:nvPr/>
        </p:nvPicPr>
        <p:blipFill>
          <a:blip r:embed="rId2" cstate="print"/>
          <a:srcRect/>
          <a:stretch>
            <a:fillRect/>
          </a:stretch>
        </p:blipFill>
        <p:spPr bwMode="auto">
          <a:xfrm flipH="1">
            <a:off x="1493229" y="3565116"/>
            <a:ext cx="1101947" cy="580694"/>
          </a:xfrm>
          <a:prstGeom prst="rect">
            <a:avLst/>
          </a:prstGeom>
          <a:noFill/>
          <a:ln w="9525">
            <a:noFill/>
            <a:miter lim="800000"/>
            <a:headEnd/>
            <a:tailEnd/>
          </a:ln>
          <a:effectLst/>
        </p:spPr>
      </p:pic>
      <p:pic>
        <p:nvPicPr>
          <p:cNvPr id="63" name="Picture 5"/>
          <p:cNvPicPr>
            <a:picLocks noChangeAspect="1" noChangeArrowheads="1"/>
          </p:cNvPicPr>
          <p:nvPr/>
        </p:nvPicPr>
        <p:blipFill>
          <a:blip r:embed="rId2" cstate="print"/>
          <a:srcRect/>
          <a:stretch>
            <a:fillRect/>
          </a:stretch>
        </p:blipFill>
        <p:spPr bwMode="auto">
          <a:xfrm>
            <a:off x="1515349" y="4117509"/>
            <a:ext cx="1101947" cy="580694"/>
          </a:xfrm>
          <a:prstGeom prst="rect">
            <a:avLst/>
          </a:prstGeom>
          <a:noFill/>
          <a:ln w="9525">
            <a:noFill/>
            <a:miter lim="800000"/>
            <a:headEnd/>
            <a:tailEnd/>
          </a:ln>
          <a:effectLst/>
        </p:spPr>
      </p:pic>
      <p:pic>
        <p:nvPicPr>
          <p:cNvPr id="64" name="Picture 5"/>
          <p:cNvPicPr>
            <a:picLocks noChangeAspect="1" noChangeArrowheads="1"/>
          </p:cNvPicPr>
          <p:nvPr/>
        </p:nvPicPr>
        <p:blipFill>
          <a:blip r:embed="rId2" cstate="print"/>
          <a:srcRect/>
          <a:stretch>
            <a:fillRect/>
          </a:stretch>
        </p:blipFill>
        <p:spPr bwMode="auto">
          <a:xfrm flipH="1">
            <a:off x="1487033" y="4662564"/>
            <a:ext cx="1101947" cy="580694"/>
          </a:xfrm>
          <a:prstGeom prst="rect">
            <a:avLst/>
          </a:prstGeom>
          <a:noFill/>
          <a:ln w="9525">
            <a:noFill/>
            <a:miter lim="800000"/>
            <a:headEnd/>
            <a:tailEnd/>
          </a:ln>
          <a:effectLst/>
        </p:spPr>
      </p:pic>
      <p:pic>
        <p:nvPicPr>
          <p:cNvPr id="65" name="Picture 5"/>
          <p:cNvPicPr>
            <a:picLocks noChangeAspect="1" noChangeArrowheads="1"/>
          </p:cNvPicPr>
          <p:nvPr/>
        </p:nvPicPr>
        <p:blipFill>
          <a:blip r:embed="rId2" cstate="print"/>
          <a:srcRect/>
          <a:stretch>
            <a:fillRect/>
          </a:stretch>
        </p:blipFill>
        <p:spPr bwMode="auto">
          <a:xfrm>
            <a:off x="1515341" y="5214386"/>
            <a:ext cx="1101947" cy="580694"/>
          </a:xfrm>
          <a:prstGeom prst="rect">
            <a:avLst/>
          </a:prstGeom>
          <a:noFill/>
          <a:ln w="9525">
            <a:noFill/>
            <a:miter lim="800000"/>
            <a:headEnd/>
            <a:tailEnd/>
          </a:ln>
          <a:effectLst/>
        </p:spPr>
      </p:pic>
      <p:cxnSp>
        <p:nvCxnSpPr>
          <p:cNvPr id="66" name="65 - Ευθεία γραμμή σύνδεσης"/>
          <p:cNvCxnSpPr/>
          <p:nvPr/>
        </p:nvCxnSpPr>
        <p:spPr>
          <a:xfrm rot="5400000">
            <a:off x="1252142" y="5231408"/>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66 - Ευθεία γραμμή σύνδεσης"/>
          <p:cNvCxnSpPr/>
          <p:nvPr/>
        </p:nvCxnSpPr>
        <p:spPr>
          <a:xfrm rot="5400000">
            <a:off x="2313498" y="4679586"/>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67 - Ευθεία γραμμή σύνδεσης"/>
          <p:cNvCxnSpPr/>
          <p:nvPr/>
        </p:nvCxnSpPr>
        <p:spPr>
          <a:xfrm rot="5400000">
            <a:off x="1252142" y="4131530"/>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68 - Ευθεία γραμμή σύνδεσης"/>
          <p:cNvCxnSpPr/>
          <p:nvPr/>
        </p:nvCxnSpPr>
        <p:spPr>
          <a:xfrm rot="5400000">
            <a:off x="2322124" y="3579708"/>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69 - Ευθεία γραμμή σύνδεσης"/>
          <p:cNvCxnSpPr/>
          <p:nvPr/>
        </p:nvCxnSpPr>
        <p:spPr>
          <a:xfrm rot="5400000">
            <a:off x="1243516" y="3025456"/>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70 - Ευθεία γραμμή σύνδεσης"/>
          <p:cNvCxnSpPr/>
          <p:nvPr/>
        </p:nvCxnSpPr>
        <p:spPr>
          <a:xfrm rot="5400000">
            <a:off x="2322124" y="2473634"/>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71 - Ευθεία γραμμή σύνδεσης"/>
          <p:cNvCxnSpPr/>
          <p:nvPr/>
        </p:nvCxnSpPr>
        <p:spPr>
          <a:xfrm rot="5400000">
            <a:off x="1252142" y="1919382"/>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72 - Ευθεία γραμμή σύνδεσης"/>
          <p:cNvCxnSpPr/>
          <p:nvPr/>
        </p:nvCxnSpPr>
        <p:spPr>
          <a:xfrm rot="5400000">
            <a:off x="2322124" y="1358934"/>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4" name="Picture 5"/>
          <p:cNvPicPr>
            <a:picLocks noChangeAspect="1" noChangeArrowheads="1"/>
          </p:cNvPicPr>
          <p:nvPr/>
        </p:nvPicPr>
        <p:blipFill>
          <a:blip r:embed="rId2" cstate="print"/>
          <a:srcRect/>
          <a:stretch>
            <a:fillRect/>
          </a:stretch>
        </p:blipFill>
        <p:spPr bwMode="auto">
          <a:xfrm>
            <a:off x="2758103" y="785794"/>
            <a:ext cx="1101947" cy="580694"/>
          </a:xfrm>
          <a:prstGeom prst="rect">
            <a:avLst/>
          </a:prstGeom>
          <a:noFill/>
          <a:ln w="9525">
            <a:noFill/>
            <a:miter lim="800000"/>
            <a:headEnd/>
            <a:tailEnd/>
          </a:ln>
          <a:effectLst/>
        </p:spPr>
      </p:pic>
      <p:pic>
        <p:nvPicPr>
          <p:cNvPr id="75" name="Picture 5"/>
          <p:cNvPicPr>
            <a:picLocks noChangeAspect="1" noChangeArrowheads="1"/>
          </p:cNvPicPr>
          <p:nvPr/>
        </p:nvPicPr>
        <p:blipFill>
          <a:blip r:embed="rId2" cstate="print"/>
          <a:srcRect/>
          <a:stretch>
            <a:fillRect/>
          </a:stretch>
        </p:blipFill>
        <p:spPr bwMode="auto">
          <a:xfrm flipH="1">
            <a:off x="2729787" y="1350538"/>
            <a:ext cx="1101947" cy="580694"/>
          </a:xfrm>
          <a:prstGeom prst="rect">
            <a:avLst/>
          </a:prstGeom>
          <a:noFill/>
          <a:ln w="9525">
            <a:noFill/>
            <a:miter lim="800000"/>
            <a:headEnd/>
            <a:tailEnd/>
          </a:ln>
          <a:effectLst/>
        </p:spPr>
      </p:pic>
      <p:pic>
        <p:nvPicPr>
          <p:cNvPr id="76" name="Picture 5"/>
          <p:cNvPicPr>
            <a:picLocks noChangeAspect="1" noChangeArrowheads="1"/>
          </p:cNvPicPr>
          <p:nvPr/>
        </p:nvPicPr>
        <p:blipFill>
          <a:blip r:embed="rId2" cstate="print"/>
          <a:srcRect/>
          <a:stretch>
            <a:fillRect/>
          </a:stretch>
        </p:blipFill>
        <p:spPr bwMode="auto">
          <a:xfrm>
            <a:off x="2751907" y="1902931"/>
            <a:ext cx="1101947" cy="580694"/>
          </a:xfrm>
          <a:prstGeom prst="rect">
            <a:avLst/>
          </a:prstGeom>
          <a:noFill/>
          <a:ln w="9525">
            <a:noFill/>
            <a:miter lim="800000"/>
            <a:headEnd/>
            <a:tailEnd/>
          </a:ln>
          <a:effectLst/>
        </p:spPr>
      </p:pic>
      <p:pic>
        <p:nvPicPr>
          <p:cNvPr id="77" name="Picture 5"/>
          <p:cNvPicPr>
            <a:picLocks noChangeAspect="1" noChangeArrowheads="1"/>
          </p:cNvPicPr>
          <p:nvPr/>
        </p:nvPicPr>
        <p:blipFill>
          <a:blip r:embed="rId2" cstate="print"/>
          <a:srcRect/>
          <a:stretch>
            <a:fillRect/>
          </a:stretch>
        </p:blipFill>
        <p:spPr bwMode="auto">
          <a:xfrm flipH="1">
            <a:off x="2723591" y="2465238"/>
            <a:ext cx="1101947" cy="580694"/>
          </a:xfrm>
          <a:prstGeom prst="rect">
            <a:avLst/>
          </a:prstGeom>
          <a:noFill/>
          <a:ln w="9525">
            <a:noFill/>
            <a:miter lim="800000"/>
            <a:headEnd/>
            <a:tailEnd/>
          </a:ln>
          <a:effectLst/>
        </p:spPr>
      </p:pic>
      <p:pic>
        <p:nvPicPr>
          <p:cNvPr id="78" name="Picture 5"/>
          <p:cNvPicPr>
            <a:picLocks noChangeAspect="1" noChangeArrowheads="1"/>
          </p:cNvPicPr>
          <p:nvPr/>
        </p:nvPicPr>
        <p:blipFill>
          <a:blip r:embed="rId2" cstate="print"/>
          <a:srcRect/>
          <a:stretch>
            <a:fillRect/>
          </a:stretch>
        </p:blipFill>
        <p:spPr bwMode="auto">
          <a:xfrm>
            <a:off x="2755673" y="3011435"/>
            <a:ext cx="1101947" cy="580694"/>
          </a:xfrm>
          <a:prstGeom prst="rect">
            <a:avLst/>
          </a:prstGeom>
          <a:noFill/>
          <a:ln w="9525">
            <a:noFill/>
            <a:miter lim="800000"/>
            <a:headEnd/>
            <a:tailEnd/>
          </a:ln>
          <a:effectLst/>
        </p:spPr>
      </p:pic>
      <p:pic>
        <p:nvPicPr>
          <p:cNvPr id="79" name="Picture 5"/>
          <p:cNvPicPr>
            <a:picLocks noChangeAspect="1" noChangeArrowheads="1"/>
          </p:cNvPicPr>
          <p:nvPr/>
        </p:nvPicPr>
        <p:blipFill>
          <a:blip r:embed="rId2" cstate="print"/>
          <a:srcRect/>
          <a:stretch>
            <a:fillRect/>
          </a:stretch>
        </p:blipFill>
        <p:spPr bwMode="auto">
          <a:xfrm flipH="1">
            <a:off x="2727357" y="3565116"/>
            <a:ext cx="1101947" cy="580694"/>
          </a:xfrm>
          <a:prstGeom prst="rect">
            <a:avLst/>
          </a:prstGeom>
          <a:noFill/>
          <a:ln w="9525">
            <a:noFill/>
            <a:miter lim="800000"/>
            <a:headEnd/>
            <a:tailEnd/>
          </a:ln>
          <a:effectLst/>
        </p:spPr>
      </p:pic>
      <p:pic>
        <p:nvPicPr>
          <p:cNvPr id="80" name="Picture 5"/>
          <p:cNvPicPr>
            <a:picLocks noChangeAspect="1" noChangeArrowheads="1"/>
          </p:cNvPicPr>
          <p:nvPr/>
        </p:nvPicPr>
        <p:blipFill>
          <a:blip r:embed="rId2" cstate="print"/>
          <a:srcRect/>
          <a:stretch>
            <a:fillRect/>
          </a:stretch>
        </p:blipFill>
        <p:spPr bwMode="auto">
          <a:xfrm>
            <a:off x="2749477" y="4117509"/>
            <a:ext cx="1101947" cy="580694"/>
          </a:xfrm>
          <a:prstGeom prst="rect">
            <a:avLst/>
          </a:prstGeom>
          <a:noFill/>
          <a:ln w="9525">
            <a:noFill/>
            <a:miter lim="800000"/>
            <a:headEnd/>
            <a:tailEnd/>
          </a:ln>
          <a:effectLst/>
        </p:spPr>
      </p:pic>
      <p:pic>
        <p:nvPicPr>
          <p:cNvPr id="81" name="Picture 5"/>
          <p:cNvPicPr>
            <a:picLocks noChangeAspect="1" noChangeArrowheads="1"/>
          </p:cNvPicPr>
          <p:nvPr/>
        </p:nvPicPr>
        <p:blipFill>
          <a:blip r:embed="rId2" cstate="print"/>
          <a:srcRect/>
          <a:stretch>
            <a:fillRect/>
          </a:stretch>
        </p:blipFill>
        <p:spPr bwMode="auto">
          <a:xfrm flipH="1">
            <a:off x="2721161" y="4662564"/>
            <a:ext cx="1101947" cy="580694"/>
          </a:xfrm>
          <a:prstGeom prst="rect">
            <a:avLst/>
          </a:prstGeom>
          <a:noFill/>
          <a:ln w="9525">
            <a:noFill/>
            <a:miter lim="800000"/>
            <a:headEnd/>
            <a:tailEnd/>
          </a:ln>
          <a:effectLst/>
        </p:spPr>
      </p:pic>
      <p:pic>
        <p:nvPicPr>
          <p:cNvPr id="82" name="Picture 5"/>
          <p:cNvPicPr>
            <a:picLocks noChangeAspect="1" noChangeArrowheads="1"/>
          </p:cNvPicPr>
          <p:nvPr/>
        </p:nvPicPr>
        <p:blipFill>
          <a:blip r:embed="rId2" cstate="print"/>
          <a:srcRect/>
          <a:stretch>
            <a:fillRect/>
          </a:stretch>
        </p:blipFill>
        <p:spPr bwMode="auto">
          <a:xfrm>
            <a:off x="2749469" y="5214386"/>
            <a:ext cx="1101947" cy="580694"/>
          </a:xfrm>
          <a:prstGeom prst="rect">
            <a:avLst/>
          </a:prstGeom>
          <a:noFill/>
          <a:ln w="9525">
            <a:noFill/>
            <a:miter lim="800000"/>
            <a:headEnd/>
            <a:tailEnd/>
          </a:ln>
          <a:effectLst/>
        </p:spPr>
      </p:pic>
      <p:cxnSp>
        <p:nvCxnSpPr>
          <p:cNvPr id="83" name="82 - Ευθεία γραμμή σύνδεσης"/>
          <p:cNvCxnSpPr/>
          <p:nvPr/>
        </p:nvCxnSpPr>
        <p:spPr>
          <a:xfrm rot="5400000">
            <a:off x="3533651" y="5231408"/>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83 - Ευθεία γραμμή σύνδεσης"/>
          <p:cNvCxnSpPr/>
          <p:nvPr/>
        </p:nvCxnSpPr>
        <p:spPr>
          <a:xfrm rot="5400000">
            <a:off x="2464511" y="4679586"/>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84 - Ευθεία γραμμή σύνδεσης"/>
          <p:cNvCxnSpPr/>
          <p:nvPr/>
        </p:nvCxnSpPr>
        <p:spPr>
          <a:xfrm rot="5400000">
            <a:off x="3542277" y="4131530"/>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 Ευθεία γραμμή σύνδεσης"/>
          <p:cNvCxnSpPr/>
          <p:nvPr/>
        </p:nvCxnSpPr>
        <p:spPr>
          <a:xfrm rot="5400000">
            <a:off x="2473137" y="3579708"/>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86 - Ευθεία γραμμή σύνδεσης"/>
          <p:cNvCxnSpPr/>
          <p:nvPr/>
        </p:nvCxnSpPr>
        <p:spPr>
          <a:xfrm rot="5400000">
            <a:off x="3533651" y="3025456"/>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87 - Ευθεία γραμμή σύνδεσης"/>
          <p:cNvCxnSpPr/>
          <p:nvPr/>
        </p:nvCxnSpPr>
        <p:spPr>
          <a:xfrm rot="5400000">
            <a:off x="2473137" y="2473634"/>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88 - Ευθεία γραμμή σύνδεσης"/>
          <p:cNvCxnSpPr/>
          <p:nvPr/>
        </p:nvCxnSpPr>
        <p:spPr>
          <a:xfrm rot="5400000">
            <a:off x="3536081" y="1919382"/>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89 - Ευθεία γραμμή σύνδεσης"/>
          <p:cNvCxnSpPr/>
          <p:nvPr/>
        </p:nvCxnSpPr>
        <p:spPr>
          <a:xfrm rot="5400000">
            <a:off x="2475567" y="1358934"/>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5" name="Picture 5"/>
          <p:cNvPicPr>
            <a:picLocks noChangeAspect="1" noChangeArrowheads="1"/>
          </p:cNvPicPr>
          <p:nvPr/>
        </p:nvPicPr>
        <p:blipFill>
          <a:blip r:embed="rId2" cstate="print"/>
          <a:srcRect/>
          <a:stretch>
            <a:fillRect/>
          </a:stretch>
        </p:blipFill>
        <p:spPr bwMode="auto">
          <a:xfrm>
            <a:off x="3978745" y="785794"/>
            <a:ext cx="1101947" cy="580694"/>
          </a:xfrm>
          <a:prstGeom prst="rect">
            <a:avLst/>
          </a:prstGeom>
          <a:noFill/>
          <a:ln w="9525">
            <a:noFill/>
            <a:miter lim="800000"/>
            <a:headEnd/>
            <a:tailEnd/>
          </a:ln>
          <a:effectLst/>
        </p:spPr>
      </p:pic>
      <p:pic>
        <p:nvPicPr>
          <p:cNvPr id="106" name="Picture 5"/>
          <p:cNvPicPr>
            <a:picLocks noChangeAspect="1" noChangeArrowheads="1"/>
          </p:cNvPicPr>
          <p:nvPr/>
        </p:nvPicPr>
        <p:blipFill>
          <a:blip r:embed="rId2" cstate="print"/>
          <a:srcRect/>
          <a:stretch>
            <a:fillRect/>
          </a:stretch>
        </p:blipFill>
        <p:spPr bwMode="auto">
          <a:xfrm flipH="1">
            <a:off x="3950429" y="1350538"/>
            <a:ext cx="1101947" cy="580694"/>
          </a:xfrm>
          <a:prstGeom prst="rect">
            <a:avLst/>
          </a:prstGeom>
          <a:noFill/>
          <a:ln w="9525">
            <a:noFill/>
            <a:miter lim="800000"/>
            <a:headEnd/>
            <a:tailEnd/>
          </a:ln>
          <a:effectLst/>
        </p:spPr>
      </p:pic>
      <p:pic>
        <p:nvPicPr>
          <p:cNvPr id="107" name="Picture 5"/>
          <p:cNvPicPr>
            <a:picLocks noChangeAspect="1" noChangeArrowheads="1"/>
          </p:cNvPicPr>
          <p:nvPr/>
        </p:nvPicPr>
        <p:blipFill>
          <a:blip r:embed="rId2" cstate="print"/>
          <a:srcRect/>
          <a:stretch>
            <a:fillRect/>
          </a:stretch>
        </p:blipFill>
        <p:spPr bwMode="auto">
          <a:xfrm>
            <a:off x="3972549" y="1902931"/>
            <a:ext cx="1101947" cy="580694"/>
          </a:xfrm>
          <a:prstGeom prst="rect">
            <a:avLst/>
          </a:prstGeom>
          <a:noFill/>
          <a:ln w="9525">
            <a:noFill/>
            <a:miter lim="800000"/>
            <a:headEnd/>
            <a:tailEnd/>
          </a:ln>
          <a:effectLst/>
        </p:spPr>
      </p:pic>
      <p:pic>
        <p:nvPicPr>
          <p:cNvPr id="108" name="Picture 5"/>
          <p:cNvPicPr>
            <a:picLocks noChangeAspect="1" noChangeArrowheads="1"/>
          </p:cNvPicPr>
          <p:nvPr/>
        </p:nvPicPr>
        <p:blipFill>
          <a:blip r:embed="rId2" cstate="print"/>
          <a:srcRect/>
          <a:stretch>
            <a:fillRect/>
          </a:stretch>
        </p:blipFill>
        <p:spPr bwMode="auto">
          <a:xfrm flipH="1">
            <a:off x="3944233" y="2465238"/>
            <a:ext cx="1101947" cy="580694"/>
          </a:xfrm>
          <a:prstGeom prst="rect">
            <a:avLst/>
          </a:prstGeom>
          <a:noFill/>
          <a:ln w="9525">
            <a:noFill/>
            <a:miter lim="800000"/>
            <a:headEnd/>
            <a:tailEnd/>
          </a:ln>
          <a:effectLst/>
        </p:spPr>
      </p:pic>
      <p:pic>
        <p:nvPicPr>
          <p:cNvPr id="109" name="Picture 5"/>
          <p:cNvPicPr>
            <a:picLocks noChangeAspect="1" noChangeArrowheads="1"/>
          </p:cNvPicPr>
          <p:nvPr/>
        </p:nvPicPr>
        <p:blipFill>
          <a:blip r:embed="rId2" cstate="print"/>
          <a:srcRect/>
          <a:stretch>
            <a:fillRect/>
          </a:stretch>
        </p:blipFill>
        <p:spPr bwMode="auto">
          <a:xfrm>
            <a:off x="3976315" y="3011435"/>
            <a:ext cx="1101947" cy="580694"/>
          </a:xfrm>
          <a:prstGeom prst="rect">
            <a:avLst/>
          </a:prstGeom>
          <a:noFill/>
          <a:ln w="9525">
            <a:noFill/>
            <a:miter lim="800000"/>
            <a:headEnd/>
            <a:tailEnd/>
          </a:ln>
          <a:effectLst/>
        </p:spPr>
      </p:pic>
      <p:pic>
        <p:nvPicPr>
          <p:cNvPr id="110" name="Picture 5"/>
          <p:cNvPicPr>
            <a:picLocks noChangeAspect="1" noChangeArrowheads="1"/>
          </p:cNvPicPr>
          <p:nvPr/>
        </p:nvPicPr>
        <p:blipFill>
          <a:blip r:embed="rId2" cstate="print"/>
          <a:srcRect/>
          <a:stretch>
            <a:fillRect/>
          </a:stretch>
        </p:blipFill>
        <p:spPr bwMode="auto">
          <a:xfrm flipH="1">
            <a:off x="3947999" y="3565116"/>
            <a:ext cx="1101947" cy="580694"/>
          </a:xfrm>
          <a:prstGeom prst="rect">
            <a:avLst/>
          </a:prstGeom>
          <a:noFill/>
          <a:ln w="9525">
            <a:noFill/>
            <a:miter lim="800000"/>
            <a:headEnd/>
            <a:tailEnd/>
          </a:ln>
          <a:effectLst/>
        </p:spPr>
      </p:pic>
      <p:pic>
        <p:nvPicPr>
          <p:cNvPr id="111" name="Picture 5"/>
          <p:cNvPicPr>
            <a:picLocks noChangeAspect="1" noChangeArrowheads="1"/>
          </p:cNvPicPr>
          <p:nvPr/>
        </p:nvPicPr>
        <p:blipFill>
          <a:blip r:embed="rId2" cstate="print"/>
          <a:srcRect/>
          <a:stretch>
            <a:fillRect/>
          </a:stretch>
        </p:blipFill>
        <p:spPr bwMode="auto">
          <a:xfrm>
            <a:off x="3970119" y="4117509"/>
            <a:ext cx="1101947" cy="580694"/>
          </a:xfrm>
          <a:prstGeom prst="rect">
            <a:avLst/>
          </a:prstGeom>
          <a:noFill/>
          <a:ln w="9525">
            <a:noFill/>
            <a:miter lim="800000"/>
            <a:headEnd/>
            <a:tailEnd/>
          </a:ln>
          <a:effectLst/>
        </p:spPr>
      </p:pic>
      <p:pic>
        <p:nvPicPr>
          <p:cNvPr id="112" name="Picture 5"/>
          <p:cNvPicPr>
            <a:picLocks noChangeAspect="1" noChangeArrowheads="1"/>
          </p:cNvPicPr>
          <p:nvPr/>
        </p:nvPicPr>
        <p:blipFill>
          <a:blip r:embed="rId2" cstate="print"/>
          <a:srcRect/>
          <a:stretch>
            <a:fillRect/>
          </a:stretch>
        </p:blipFill>
        <p:spPr bwMode="auto">
          <a:xfrm flipH="1">
            <a:off x="3941803" y="4662564"/>
            <a:ext cx="1101947" cy="580694"/>
          </a:xfrm>
          <a:prstGeom prst="rect">
            <a:avLst/>
          </a:prstGeom>
          <a:noFill/>
          <a:ln w="9525">
            <a:noFill/>
            <a:miter lim="800000"/>
            <a:headEnd/>
            <a:tailEnd/>
          </a:ln>
          <a:effectLst/>
        </p:spPr>
      </p:pic>
      <p:pic>
        <p:nvPicPr>
          <p:cNvPr id="113" name="Picture 5"/>
          <p:cNvPicPr>
            <a:picLocks noChangeAspect="1" noChangeArrowheads="1"/>
          </p:cNvPicPr>
          <p:nvPr/>
        </p:nvPicPr>
        <p:blipFill>
          <a:blip r:embed="rId2" cstate="print"/>
          <a:srcRect/>
          <a:stretch>
            <a:fillRect/>
          </a:stretch>
        </p:blipFill>
        <p:spPr bwMode="auto">
          <a:xfrm>
            <a:off x="3970111" y="5214386"/>
            <a:ext cx="1101947" cy="580694"/>
          </a:xfrm>
          <a:prstGeom prst="rect">
            <a:avLst/>
          </a:prstGeom>
          <a:noFill/>
          <a:ln w="9525">
            <a:noFill/>
            <a:miter lim="800000"/>
            <a:headEnd/>
            <a:tailEnd/>
          </a:ln>
          <a:effectLst/>
        </p:spPr>
      </p:pic>
      <p:cxnSp>
        <p:nvCxnSpPr>
          <p:cNvPr id="114" name="113 - Ευθεία γραμμή σύνδεσης"/>
          <p:cNvCxnSpPr/>
          <p:nvPr/>
        </p:nvCxnSpPr>
        <p:spPr>
          <a:xfrm rot="5400000">
            <a:off x="3706912" y="5231408"/>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114 - Ευθεία γραμμή σύνδεσης"/>
          <p:cNvCxnSpPr/>
          <p:nvPr/>
        </p:nvCxnSpPr>
        <p:spPr>
          <a:xfrm rot="5400000">
            <a:off x="4768268" y="4679586"/>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115 - Ευθεία γραμμή σύνδεσης"/>
          <p:cNvCxnSpPr/>
          <p:nvPr/>
        </p:nvCxnSpPr>
        <p:spPr>
          <a:xfrm rot="5400000">
            <a:off x="3706912" y="4131530"/>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116 - Ευθεία γραμμή σύνδεσης"/>
          <p:cNvCxnSpPr/>
          <p:nvPr/>
        </p:nvCxnSpPr>
        <p:spPr>
          <a:xfrm rot="5400000">
            <a:off x="4776894" y="3579708"/>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117 - Ευθεία γραμμή σύνδεσης"/>
          <p:cNvCxnSpPr/>
          <p:nvPr/>
        </p:nvCxnSpPr>
        <p:spPr>
          <a:xfrm rot="5400000">
            <a:off x="3698286" y="3025456"/>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118 - Ευθεία γραμμή σύνδεσης"/>
          <p:cNvCxnSpPr/>
          <p:nvPr/>
        </p:nvCxnSpPr>
        <p:spPr>
          <a:xfrm rot="5400000">
            <a:off x="4776894" y="2473634"/>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119 - Ευθεία γραμμή σύνδεσης"/>
          <p:cNvCxnSpPr/>
          <p:nvPr/>
        </p:nvCxnSpPr>
        <p:spPr>
          <a:xfrm rot="5400000">
            <a:off x="3706912" y="1919382"/>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120 - Ευθεία γραμμή σύνδεσης"/>
          <p:cNvCxnSpPr/>
          <p:nvPr/>
        </p:nvCxnSpPr>
        <p:spPr>
          <a:xfrm rot="5400000">
            <a:off x="4776894" y="1358934"/>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122 - Ευθεία γραμμή σύνδεσης"/>
          <p:cNvCxnSpPr/>
          <p:nvPr/>
        </p:nvCxnSpPr>
        <p:spPr>
          <a:xfrm rot="5400000">
            <a:off x="29070" y="5785660"/>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123 - Ευθεία γραμμή σύνδεσης"/>
          <p:cNvCxnSpPr/>
          <p:nvPr/>
        </p:nvCxnSpPr>
        <p:spPr>
          <a:xfrm rot="5400000">
            <a:off x="4748586" y="5785660"/>
            <a:ext cx="57150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125 - Ευθεία γραμμή σύνδεσης"/>
          <p:cNvCxnSpPr/>
          <p:nvPr/>
        </p:nvCxnSpPr>
        <p:spPr>
          <a:xfrm>
            <a:off x="302972" y="6063580"/>
            <a:ext cx="212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126 - Ευθεία γραμμή σύνδεσης"/>
          <p:cNvCxnSpPr/>
          <p:nvPr/>
        </p:nvCxnSpPr>
        <p:spPr>
          <a:xfrm>
            <a:off x="2911132" y="6063580"/>
            <a:ext cx="212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127 - Έλλειψη"/>
          <p:cNvSpPr/>
          <p:nvPr/>
        </p:nvSpPr>
        <p:spPr>
          <a:xfrm>
            <a:off x="2428860" y="6026646"/>
            <a:ext cx="71438" cy="71438"/>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9" name="128 - Έλλειψη"/>
          <p:cNvSpPr/>
          <p:nvPr/>
        </p:nvSpPr>
        <p:spPr>
          <a:xfrm>
            <a:off x="2857488" y="6029076"/>
            <a:ext cx="71438" cy="71438"/>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0" name="129 - TextBox"/>
          <p:cNvSpPr txBox="1"/>
          <p:nvPr/>
        </p:nvSpPr>
        <p:spPr>
          <a:xfrm>
            <a:off x="285720" y="6162280"/>
            <a:ext cx="4714908" cy="523220"/>
          </a:xfrm>
          <a:prstGeom prst="rect">
            <a:avLst/>
          </a:prstGeom>
          <a:noFill/>
        </p:spPr>
        <p:txBody>
          <a:bodyPr wrap="square" rtlCol="0">
            <a:spAutoFit/>
          </a:bodyPr>
          <a:lstStyle/>
          <a:p>
            <a:pPr algn="ctr"/>
            <a:r>
              <a:rPr lang="en-US" sz="1400" b="1" smtClean="0"/>
              <a:t>V</a:t>
            </a:r>
            <a:r>
              <a:rPr lang="en-US" sz="1400" b="1" baseline="-25000" smtClean="0"/>
              <a:t>MPP</a:t>
            </a:r>
            <a:r>
              <a:rPr lang="el-GR" sz="1400" b="1" baseline="-25000" smtClean="0"/>
              <a:t>πλαισίου</a:t>
            </a:r>
            <a:r>
              <a:rPr lang="el-GR" sz="1400" b="1" smtClean="0"/>
              <a:t> </a:t>
            </a:r>
            <a:r>
              <a:rPr lang="el-GR" sz="1400" b="1" dirty="0" smtClean="0"/>
              <a:t>= 36</a:t>
            </a:r>
            <a:r>
              <a:rPr lang="en-US" sz="1400" b="1" dirty="0" smtClean="0"/>
              <a:t> x</a:t>
            </a:r>
            <a:r>
              <a:rPr lang="el-GR" sz="1400" b="1" dirty="0" smtClean="0"/>
              <a:t> </a:t>
            </a:r>
            <a:r>
              <a:rPr lang="en-US" sz="1400" b="1" dirty="0" smtClean="0"/>
              <a:t>V</a:t>
            </a:r>
            <a:r>
              <a:rPr lang="en-US" sz="1400" b="1" baseline="-25000" dirty="0" smtClean="0"/>
              <a:t>MPP</a:t>
            </a:r>
            <a:r>
              <a:rPr lang="el-GR" sz="1400" b="1" baseline="-25000" dirty="0" smtClean="0"/>
              <a:t>στοιχείου</a:t>
            </a:r>
            <a:r>
              <a:rPr lang="el-GR" sz="1400" b="1" dirty="0" smtClean="0"/>
              <a:t> ≈ 36 </a:t>
            </a:r>
            <a:r>
              <a:rPr lang="en-US" sz="1400" b="1" dirty="0" smtClean="0"/>
              <a:t>x 1 </a:t>
            </a:r>
            <a:r>
              <a:rPr lang="el-GR" sz="1400" b="1" dirty="0" smtClean="0"/>
              <a:t>≈</a:t>
            </a:r>
            <a:r>
              <a:rPr lang="en-US" sz="1400" b="1" dirty="0" smtClean="0"/>
              <a:t> 36 Volt </a:t>
            </a:r>
          </a:p>
          <a:p>
            <a:pPr algn="ctr"/>
            <a:r>
              <a:rPr lang="en-US" sz="1400" b="1" smtClean="0"/>
              <a:t>I</a:t>
            </a:r>
            <a:r>
              <a:rPr lang="en-US" sz="1400" b="1" baseline="-25000" smtClean="0"/>
              <a:t>MPP</a:t>
            </a:r>
            <a:r>
              <a:rPr lang="el-GR" sz="1400" b="1" baseline="-25000" smtClean="0"/>
              <a:t>πλαισίου</a:t>
            </a:r>
            <a:r>
              <a:rPr lang="el-GR" sz="1400" b="1" smtClean="0"/>
              <a:t> </a:t>
            </a:r>
            <a:r>
              <a:rPr lang="el-GR" sz="1400" b="1" dirty="0" smtClean="0"/>
              <a:t>= </a:t>
            </a:r>
            <a:r>
              <a:rPr lang="en-US" sz="1400" b="1" dirty="0" smtClean="0"/>
              <a:t> </a:t>
            </a:r>
            <a:r>
              <a:rPr lang="el-GR" sz="1400" b="1" dirty="0" smtClean="0"/>
              <a:t>Ι</a:t>
            </a:r>
            <a:r>
              <a:rPr lang="en-US" sz="1400" b="1" baseline="-25000" dirty="0" smtClean="0"/>
              <a:t>MPP</a:t>
            </a:r>
            <a:r>
              <a:rPr lang="el-GR" sz="1400" b="1" baseline="-25000" dirty="0" smtClean="0"/>
              <a:t>στοιχείου</a:t>
            </a:r>
            <a:r>
              <a:rPr lang="el-GR" sz="1400" b="1" dirty="0" smtClean="0"/>
              <a:t> ≈ </a:t>
            </a:r>
            <a:r>
              <a:rPr lang="en-US" sz="1400" b="1" dirty="0" smtClean="0"/>
              <a:t>3 Ampere</a:t>
            </a:r>
            <a:endParaRPr lang="el-GR" sz="1400" b="1" dirty="0" smtClean="0">
              <a:ea typeface="Times New Roman" pitchFamily="18" charset="0"/>
              <a:cs typeface="Tahoma" pitchFamily="34" charset="0"/>
            </a:endParaRPr>
          </a:p>
        </p:txBody>
      </p:sp>
      <p:sp>
        <p:nvSpPr>
          <p:cNvPr id="92" name="91 - TextBox"/>
          <p:cNvSpPr txBox="1"/>
          <p:nvPr/>
        </p:nvSpPr>
        <p:spPr>
          <a:xfrm>
            <a:off x="5295904" y="357166"/>
            <a:ext cx="3848096" cy="6340197"/>
          </a:xfrm>
          <a:prstGeom prst="rect">
            <a:avLst/>
          </a:prstGeom>
          <a:noFill/>
        </p:spPr>
        <p:txBody>
          <a:bodyPr wrap="square" rtlCol="0">
            <a:spAutoFit/>
          </a:bodyPr>
          <a:lstStyle/>
          <a:p>
            <a:pPr algn="just"/>
            <a:r>
              <a:rPr lang="el-GR" sz="1400" dirty="0" smtClean="0">
                <a:ea typeface="Times New Roman" pitchFamily="18" charset="0"/>
                <a:cs typeface="Tahoma" pitchFamily="34" charset="0"/>
              </a:rPr>
              <a:t>Ο θετικός πόλος του κάθε Φ/Β στοιχείου συνδέεται με τον αρνητικό του επόμενου στοιχείου, μέσα στο πλαίσιο. Αντίστοιχα, στη σε σειρά σύνδεση Φ/Β πλαισίων ή συστοιχιών, ο θετικός πόλος του κάθε πλαισίου ή συστοιχίας συνδέεται με τον αρνητικό του επόμενου πλαισίου ή της επόμενης συστοιχίας. Ένας αριθμός συνδεδεμένων πλαισίων δημιουργεί μία συστοιχία και ένας αριθμός συνδεδεμένων συστοιχιών έναν Φ/Β σταθμό. Στη σε σειρά σύνδεση:</a:t>
            </a:r>
          </a:p>
          <a:p>
            <a:pPr algn="just"/>
            <a:endParaRPr lang="el-GR" sz="1400" dirty="0" smtClean="0">
              <a:ea typeface="Times New Roman" pitchFamily="18" charset="0"/>
              <a:cs typeface="Tahoma" pitchFamily="34" charset="0"/>
            </a:endParaRPr>
          </a:p>
          <a:p>
            <a:pPr algn="just"/>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πλαισίου</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στοιχείου1</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στοιχείου2</a:t>
            </a:r>
            <a:r>
              <a:rPr lang="el-GR" sz="1400" dirty="0" smtClean="0">
                <a:ea typeface="Times New Roman" pitchFamily="18" charset="0"/>
                <a:cs typeface="Tahoma" pitchFamily="34" charset="0"/>
              </a:rPr>
              <a:t> + ….</a:t>
            </a:r>
          </a:p>
          <a:p>
            <a:pPr algn="just"/>
            <a:r>
              <a:rPr lang="el-GR" sz="1400" dirty="0" err="1" smtClean="0">
                <a:ea typeface="Times New Roman" pitchFamily="18" charset="0"/>
                <a:cs typeface="Tahoma" pitchFamily="34" charset="0"/>
              </a:rPr>
              <a:t>Ι</a:t>
            </a:r>
            <a:r>
              <a:rPr lang="el-GR" sz="1400" baseline="-25000" dirty="0" err="1" smtClean="0">
                <a:ea typeface="Times New Roman" pitchFamily="18" charset="0"/>
                <a:cs typeface="Tahoma" pitchFamily="34" charset="0"/>
              </a:rPr>
              <a:t>πλαισίου</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στοιχείου1</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στοιχείου2</a:t>
            </a:r>
            <a:r>
              <a:rPr lang="el-GR" sz="1400" dirty="0" smtClean="0">
                <a:ea typeface="Times New Roman" pitchFamily="18" charset="0"/>
                <a:cs typeface="Tahoma" pitchFamily="34" charset="0"/>
              </a:rPr>
              <a:t> = ……</a:t>
            </a:r>
            <a:endParaRPr lang="en-US" sz="1400" dirty="0" smtClean="0">
              <a:ea typeface="Times New Roman" pitchFamily="18" charset="0"/>
              <a:cs typeface="Tahoma" pitchFamily="34" charset="0"/>
            </a:endParaRPr>
          </a:p>
          <a:p>
            <a:pPr algn="just"/>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πλαισίου</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στοιχείου1</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στοιχείου2</a:t>
            </a:r>
            <a:r>
              <a:rPr lang="el-GR" sz="1400" dirty="0" smtClean="0">
                <a:ea typeface="Times New Roman" pitchFamily="18" charset="0"/>
                <a:cs typeface="Tahoma" pitchFamily="34" charset="0"/>
              </a:rPr>
              <a:t> + ….</a:t>
            </a:r>
            <a:endParaRPr lang="en-US" sz="1400" dirty="0" smtClean="0">
              <a:ea typeface="Times New Roman" pitchFamily="18" charset="0"/>
              <a:cs typeface="Tahoma" pitchFamily="34" charset="0"/>
            </a:endParaRPr>
          </a:p>
          <a:p>
            <a:pPr algn="just"/>
            <a:endParaRPr lang="en-US" sz="1400" dirty="0" smtClean="0">
              <a:ea typeface="Times New Roman" pitchFamily="18" charset="0"/>
              <a:cs typeface="Tahoma" pitchFamily="34" charset="0"/>
            </a:endParaRPr>
          </a:p>
          <a:p>
            <a:pPr algn="just"/>
            <a:r>
              <a:rPr lang="el-GR" sz="1400" dirty="0" smtClean="0">
                <a:ea typeface="Times New Roman" pitchFamily="18" charset="0"/>
                <a:cs typeface="Tahoma" pitchFamily="34" charset="0"/>
              </a:rPr>
              <a:t>και αντίστοιχα:</a:t>
            </a:r>
          </a:p>
          <a:p>
            <a:pPr algn="just"/>
            <a:endParaRPr lang="el-GR" sz="1400" dirty="0" smtClean="0">
              <a:ea typeface="Times New Roman" pitchFamily="18" charset="0"/>
              <a:cs typeface="Tahoma" pitchFamily="34" charset="0"/>
            </a:endParaRPr>
          </a:p>
          <a:p>
            <a:pPr algn="just"/>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συστοιχίας</a:t>
            </a:r>
            <a:r>
              <a:rPr lang="el-GR" sz="1400" dirty="0" smtClean="0">
                <a:ea typeface="Times New Roman" pitchFamily="18" charset="0"/>
                <a:cs typeface="Tahoma" pitchFamily="34" charset="0"/>
              </a:rPr>
              <a:t>=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πλαισίου1</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πλαισίου2</a:t>
            </a:r>
            <a:r>
              <a:rPr lang="el-GR" sz="1400" dirty="0" smtClean="0">
                <a:ea typeface="Times New Roman" pitchFamily="18" charset="0"/>
                <a:cs typeface="Tahoma" pitchFamily="34" charset="0"/>
              </a:rPr>
              <a:t> + ….</a:t>
            </a:r>
          </a:p>
          <a:p>
            <a:pPr algn="just"/>
            <a:r>
              <a:rPr lang="el-GR" sz="1400" dirty="0" err="1" smtClean="0">
                <a:ea typeface="Times New Roman" pitchFamily="18" charset="0"/>
                <a:cs typeface="Tahoma" pitchFamily="34" charset="0"/>
              </a:rPr>
              <a:t>Ι</a:t>
            </a:r>
            <a:r>
              <a:rPr lang="el-GR" sz="1400" baseline="-25000" dirty="0" err="1" smtClean="0">
                <a:ea typeface="Times New Roman" pitchFamily="18" charset="0"/>
                <a:cs typeface="Tahoma" pitchFamily="34" charset="0"/>
              </a:rPr>
              <a:t>συστοιχίας</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πλαισίου1</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πλαισίου2</a:t>
            </a:r>
            <a:r>
              <a:rPr lang="el-GR" sz="1400" dirty="0" smtClean="0">
                <a:ea typeface="Times New Roman" pitchFamily="18" charset="0"/>
                <a:cs typeface="Tahoma" pitchFamily="34" charset="0"/>
              </a:rPr>
              <a:t> = ……</a:t>
            </a:r>
            <a:endParaRPr lang="en-US" sz="1400" dirty="0" smtClean="0">
              <a:ea typeface="Times New Roman" pitchFamily="18" charset="0"/>
              <a:cs typeface="Tahoma" pitchFamily="34" charset="0"/>
            </a:endParaRPr>
          </a:p>
          <a:p>
            <a:pPr algn="just"/>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συστοιχίας</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πλαισίου1</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πλαισίου2</a:t>
            </a:r>
            <a:r>
              <a:rPr lang="el-GR" sz="1400" dirty="0" smtClean="0">
                <a:ea typeface="Times New Roman" pitchFamily="18" charset="0"/>
                <a:cs typeface="Tahoma" pitchFamily="34" charset="0"/>
              </a:rPr>
              <a:t> + ….</a:t>
            </a:r>
          </a:p>
          <a:p>
            <a:pPr algn="just"/>
            <a:endParaRPr lang="el-GR" sz="1400" dirty="0" smtClean="0">
              <a:ea typeface="Times New Roman" pitchFamily="18" charset="0"/>
              <a:cs typeface="Tahoma" pitchFamily="34" charset="0"/>
            </a:endParaRPr>
          </a:p>
          <a:p>
            <a:pPr algn="just"/>
            <a:r>
              <a:rPr lang="el-GR" sz="1400" dirty="0" smtClean="0">
                <a:ea typeface="Times New Roman" pitchFamily="18" charset="0"/>
                <a:cs typeface="Tahoma" pitchFamily="34" charset="0"/>
              </a:rPr>
              <a:t>ή</a:t>
            </a:r>
          </a:p>
          <a:p>
            <a:pPr algn="just"/>
            <a:endParaRPr lang="el-GR" sz="1400" dirty="0" smtClean="0">
              <a:ea typeface="Times New Roman" pitchFamily="18" charset="0"/>
              <a:cs typeface="Tahoma" pitchFamily="34" charset="0"/>
            </a:endParaRPr>
          </a:p>
          <a:p>
            <a:pPr algn="just"/>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σταθμού</a:t>
            </a:r>
            <a:r>
              <a:rPr lang="el-GR" sz="1400" dirty="0" smtClean="0">
                <a:ea typeface="Times New Roman" pitchFamily="18" charset="0"/>
                <a:cs typeface="Tahoma" pitchFamily="34" charset="0"/>
              </a:rPr>
              <a:t>=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συστοιχίας1</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συστοιχίας2</a:t>
            </a:r>
            <a:r>
              <a:rPr lang="el-GR" sz="1400" dirty="0" smtClean="0">
                <a:ea typeface="Times New Roman" pitchFamily="18" charset="0"/>
                <a:cs typeface="Tahoma" pitchFamily="34" charset="0"/>
              </a:rPr>
              <a:t> + ….</a:t>
            </a:r>
          </a:p>
          <a:p>
            <a:pPr algn="just"/>
            <a:r>
              <a:rPr lang="el-GR" sz="1400" dirty="0" err="1" smtClean="0">
                <a:ea typeface="Times New Roman" pitchFamily="18" charset="0"/>
                <a:cs typeface="Tahoma" pitchFamily="34" charset="0"/>
              </a:rPr>
              <a:t>Ι</a:t>
            </a:r>
            <a:r>
              <a:rPr lang="el-GR" sz="1400" baseline="-25000" dirty="0" err="1" smtClean="0">
                <a:ea typeface="Times New Roman" pitchFamily="18" charset="0"/>
                <a:cs typeface="Tahoma" pitchFamily="34" charset="0"/>
              </a:rPr>
              <a:t>σταθμού</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συστοιχίας1</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στσυοιχίας2</a:t>
            </a:r>
            <a:r>
              <a:rPr lang="el-GR" sz="1400" dirty="0" smtClean="0">
                <a:ea typeface="Times New Roman" pitchFamily="18" charset="0"/>
                <a:cs typeface="Tahoma" pitchFamily="34" charset="0"/>
              </a:rPr>
              <a:t> = ……</a:t>
            </a:r>
            <a:endParaRPr lang="en-US" sz="1400" dirty="0" smtClean="0">
              <a:ea typeface="Times New Roman" pitchFamily="18" charset="0"/>
              <a:cs typeface="Tahoma" pitchFamily="34" charset="0"/>
            </a:endParaRPr>
          </a:p>
          <a:p>
            <a:pPr algn="just"/>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σταθμού</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συστοιχίας1</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στυσοιχίας2</a:t>
            </a:r>
            <a:r>
              <a:rPr lang="el-GR" sz="1400" dirty="0" smtClean="0">
                <a:ea typeface="Times New Roman" pitchFamily="18" charset="0"/>
                <a:cs typeface="Tahoma" pitchFamily="34" charset="0"/>
              </a:rPr>
              <a:t> + ….</a:t>
            </a:r>
          </a:p>
          <a:p>
            <a:pPr algn="just"/>
            <a:r>
              <a:rPr lang="el-GR" sz="1400" dirty="0" smtClean="0">
                <a:ea typeface="Times New Roman" pitchFamily="18" charset="0"/>
                <a:cs typeface="Tahoma"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32" y="-24"/>
            <a:ext cx="9144032" cy="369332"/>
          </a:xfrm>
          <a:prstGeom prst="rect">
            <a:avLst/>
          </a:prstGeom>
          <a:noFill/>
        </p:spPr>
        <p:txBody>
          <a:bodyPr wrap="square" rtlCol="0">
            <a:spAutoFit/>
          </a:bodyPr>
          <a:lstStyle/>
          <a:p>
            <a:pPr algn="just"/>
            <a:r>
              <a:rPr lang="el-GR" b="1" dirty="0" smtClean="0"/>
              <a:t>Συνδεσμολογία Φ/Β στοιχείων</a:t>
            </a:r>
            <a:endParaRPr lang="el-GR" b="1" dirty="0" smtClean="0">
              <a:ea typeface="Times New Roman" pitchFamily="18" charset="0"/>
              <a:cs typeface="Tahoma" pitchFamily="34" charset="0"/>
            </a:endParaRPr>
          </a:p>
        </p:txBody>
      </p:sp>
      <p:sp>
        <p:nvSpPr>
          <p:cNvPr id="8" name="7 - TextBox"/>
          <p:cNvSpPr txBox="1"/>
          <p:nvPr/>
        </p:nvSpPr>
        <p:spPr>
          <a:xfrm>
            <a:off x="-32" y="357166"/>
            <a:ext cx="9144032" cy="338554"/>
          </a:xfrm>
          <a:prstGeom prst="rect">
            <a:avLst/>
          </a:prstGeom>
          <a:noFill/>
        </p:spPr>
        <p:txBody>
          <a:bodyPr wrap="square" rtlCol="0">
            <a:spAutoFit/>
          </a:bodyPr>
          <a:lstStyle/>
          <a:p>
            <a:r>
              <a:rPr lang="el-GR" sz="1600" dirty="0" smtClean="0"/>
              <a:t>Φ/Β στοιχεία</a:t>
            </a:r>
            <a:r>
              <a:rPr lang="en-US" sz="1600" dirty="0" smtClean="0"/>
              <a:t> </a:t>
            </a:r>
            <a:r>
              <a:rPr lang="el-GR" sz="1600" smtClean="0"/>
              <a:t>ενός πλαισίου </a:t>
            </a:r>
            <a:r>
              <a:rPr lang="el-GR" sz="1600" dirty="0" smtClean="0"/>
              <a:t>συνδεδεμένα παράλληλα:</a:t>
            </a:r>
            <a:endParaRPr lang="el-GR" sz="1600" b="1" dirty="0" smtClean="0">
              <a:ea typeface="Times New Roman" pitchFamily="18" charset="0"/>
              <a:cs typeface="Tahoma" pitchFamily="34" charset="0"/>
            </a:endParaRPr>
          </a:p>
        </p:txBody>
      </p:sp>
      <p:pic>
        <p:nvPicPr>
          <p:cNvPr id="9" name="Picture 5"/>
          <p:cNvPicPr>
            <a:picLocks noChangeAspect="1" noChangeArrowheads="1"/>
          </p:cNvPicPr>
          <p:nvPr/>
        </p:nvPicPr>
        <p:blipFill>
          <a:blip r:embed="rId2" cstate="print"/>
          <a:srcRect/>
          <a:stretch>
            <a:fillRect/>
          </a:stretch>
        </p:blipFill>
        <p:spPr bwMode="auto">
          <a:xfrm>
            <a:off x="171160" y="1029756"/>
            <a:ext cx="1101947" cy="580694"/>
          </a:xfrm>
          <a:prstGeom prst="rect">
            <a:avLst/>
          </a:prstGeom>
          <a:noFill/>
          <a:ln w="9525">
            <a:noFill/>
            <a:miter lim="800000"/>
            <a:headEnd/>
            <a:tailEnd/>
          </a:ln>
          <a:effectLst/>
        </p:spPr>
      </p:pic>
      <p:pic>
        <p:nvPicPr>
          <p:cNvPr id="10" name="Picture 5"/>
          <p:cNvPicPr>
            <a:picLocks noChangeAspect="1" noChangeArrowheads="1"/>
          </p:cNvPicPr>
          <p:nvPr/>
        </p:nvPicPr>
        <p:blipFill>
          <a:blip r:embed="rId2" cstate="print"/>
          <a:srcRect/>
          <a:stretch>
            <a:fillRect/>
          </a:stretch>
        </p:blipFill>
        <p:spPr bwMode="auto">
          <a:xfrm>
            <a:off x="151470" y="1594500"/>
            <a:ext cx="1101947" cy="580694"/>
          </a:xfrm>
          <a:prstGeom prst="rect">
            <a:avLst/>
          </a:prstGeom>
          <a:noFill/>
          <a:ln w="9525">
            <a:noFill/>
            <a:miter lim="800000"/>
            <a:headEnd/>
            <a:tailEnd/>
          </a:ln>
          <a:effectLst/>
        </p:spPr>
      </p:pic>
      <p:pic>
        <p:nvPicPr>
          <p:cNvPr id="11" name="Picture 5"/>
          <p:cNvPicPr>
            <a:picLocks noChangeAspect="1" noChangeArrowheads="1"/>
          </p:cNvPicPr>
          <p:nvPr/>
        </p:nvPicPr>
        <p:blipFill>
          <a:blip r:embed="rId2" cstate="print"/>
          <a:srcRect/>
          <a:stretch>
            <a:fillRect/>
          </a:stretch>
        </p:blipFill>
        <p:spPr bwMode="auto">
          <a:xfrm>
            <a:off x="173590" y="2146893"/>
            <a:ext cx="1101947" cy="580694"/>
          </a:xfrm>
          <a:prstGeom prst="rect">
            <a:avLst/>
          </a:prstGeom>
          <a:noFill/>
          <a:ln w="9525">
            <a:noFill/>
            <a:miter lim="800000"/>
            <a:headEnd/>
            <a:tailEnd/>
          </a:ln>
          <a:effectLst/>
        </p:spPr>
      </p:pic>
      <p:pic>
        <p:nvPicPr>
          <p:cNvPr id="12" name="Picture 5"/>
          <p:cNvPicPr>
            <a:picLocks noChangeAspect="1" noChangeArrowheads="1"/>
          </p:cNvPicPr>
          <p:nvPr/>
        </p:nvPicPr>
        <p:blipFill>
          <a:blip r:embed="rId2" cstate="print"/>
          <a:srcRect/>
          <a:stretch>
            <a:fillRect/>
          </a:stretch>
        </p:blipFill>
        <p:spPr bwMode="auto">
          <a:xfrm>
            <a:off x="153900" y="2709200"/>
            <a:ext cx="1101947" cy="580694"/>
          </a:xfrm>
          <a:prstGeom prst="rect">
            <a:avLst/>
          </a:prstGeom>
          <a:noFill/>
          <a:ln w="9525">
            <a:noFill/>
            <a:miter lim="800000"/>
            <a:headEnd/>
            <a:tailEnd/>
          </a:ln>
          <a:effectLst/>
        </p:spPr>
      </p:pic>
      <p:pic>
        <p:nvPicPr>
          <p:cNvPr id="13" name="Picture 5"/>
          <p:cNvPicPr>
            <a:picLocks noChangeAspect="1" noChangeArrowheads="1"/>
          </p:cNvPicPr>
          <p:nvPr/>
        </p:nvPicPr>
        <p:blipFill>
          <a:blip r:embed="rId2" cstate="print"/>
          <a:srcRect/>
          <a:stretch>
            <a:fillRect/>
          </a:stretch>
        </p:blipFill>
        <p:spPr bwMode="auto">
          <a:xfrm>
            <a:off x="177356" y="3255397"/>
            <a:ext cx="1101947" cy="580694"/>
          </a:xfrm>
          <a:prstGeom prst="rect">
            <a:avLst/>
          </a:prstGeom>
          <a:noFill/>
          <a:ln w="9525">
            <a:noFill/>
            <a:miter lim="800000"/>
            <a:headEnd/>
            <a:tailEnd/>
          </a:ln>
          <a:effectLst/>
        </p:spPr>
      </p:pic>
      <p:pic>
        <p:nvPicPr>
          <p:cNvPr id="14" name="Picture 5"/>
          <p:cNvPicPr>
            <a:picLocks noChangeAspect="1" noChangeArrowheads="1"/>
          </p:cNvPicPr>
          <p:nvPr/>
        </p:nvPicPr>
        <p:blipFill>
          <a:blip r:embed="rId2" cstate="print"/>
          <a:srcRect/>
          <a:stretch>
            <a:fillRect/>
          </a:stretch>
        </p:blipFill>
        <p:spPr bwMode="auto">
          <a:xfrm>
            <a:off x="149040" y="3809078"/>
            <a:ext cx="1101947" cy="580694"/>
          </a:xfrm>
          <a:prstGeom prst="rect">
            <a:avLst/>
          </a:prstGeom>
          <a:noFill/>
          <a:ln w="9525">
            <a:noFill/>
            <a:miter lim="800000"/>
            <a:headEnd/>
            <a:tailEnd/>
          </a:ln>
          <a:effectLst/>
        </p:spPr>
      </p:pic>
      <p:pic>
        <p:nvPicPr>
          <p:cNvPr id="15" name="Picture 5"/>
          <p:cNvPicPr>
            <a:picLocks noChangeAspect="1" noChangeArrowheads="1"/>
          </p:cNvPicPr>
          <p:nvPr/>
        </p:nvPicPr>
        <p:blipFill>
          <a:blip r:embed="rId2" cstate="print"/>
          <a:srcRect/>
          <a:stretch>
            <a:fillRect/>
          </a:stretch>
        </p:blipFill>
        <p:spPr bwMode="auto">
          <a:xfrm>
            <a:off x="171160" y="4361471"/>
            <a:ext cx="1101947" cy="580694"/>
          </a:xfrm>
          <a:prstGeom prst="rect">
            <a:avLst/>
          </a:prstGeom>
          <a:noFill/>
          <a:ln w="9525">
            <a:noFill/>
            <a:miter lim="800000"/>
            <a:headEnd/>
            <a:tailEnd/>
          </a:ln>
          <a:effectLst/>
        </p:spPr>
      </p:pic>
      <p:pic>
        <p:nvPicPr>
          <p:cNvPr id="16" name="Picture 5"/>
          <p:cNvPicPr>
            <a:picLocks noChangeAspect="1" noChangeArrowheads="1"/>
          </p:cNvPicPr>
          <p:nvPr/>
        </p:nvPicPr>
        <p:blipFill>
          <a:blip r:embed="rId2" cstate="print"/>
          <a:srcRect/>
          <a:stretch>
            <a:fillRect/>
          </a:stretch>
        </p:blipFill>
        <p:spPr bwMode="auto">
          <a:xfrm>
            <a:off x="151470" y="4906526"/>
            <a:ext cx="1101947" cy="580694"/>
          </a:xfrm>
          <a:prstGeom prst="rect">
            <a:avLst/>
          </a:prstGeom>
          <a:noFill/>
          <a:ln w="9525">
            <a:noFill/>
            <a:miter lim="800000"/>
            <a:headEnd/>
            <a:tailEnd/>
          </a:ln>
          <a:effectLst/>
        </p:spPr>
      </p:pic>
      <p:pic>
        <p:nvPicPr>
          <p:cNvPr id="17" name="Picture 5"/>
          <p:cNvPicPr>
            <a:picLocks noChangeAspect="1" noChangeArrowheads="1"/>
          </p:cNvPicPr>
          <p:nvPr/>
        </p:nvPicPr>
        <p:blipFill>
          <a:blip r:embed="rId2" cstate="print"/>
          <a:srcRect/>
          <a:stretch>
            <a:fillRect/>
          </a:stretch>
        </p:blipFill>
        <p:spPr bwMode="auto">
          <a:xfrm>
            <a:off x="171152" y="5458348"/>
            <a:ext cx="1101947" cy="580694"/>
          </a:xfrm>
          <a:prstGeom prst="rect">
            <a:avLst/>
          </a:prstGeom>
          <a:noFill/>
          <a:ln w="9525">
            <a:noFill/>
            <a:miter lim="800000"/>
            <a:headEnd/>
            <a:tailEnd/>
          </a:ln>
          <a:effectLst/>
        </p:spPr>
      </p:pic>
      <p:pic>
        <p:nvPicPr>
          <p:cNvPr id="26" name="Picture 5"/>
          <p:cNvPicPr>
            <a:picLocks noChangeAspect="1" noChangeArrowheads="1"/>
          </p:cNvPicPr>
          <p:nvPr/>
        </p:nvPicPr>
        <p:blipFill>
          <a:blip r:embed="rId2" cstate="print"/>
          <a:srcRect/>
          <a:stretch>
            <a:fillRect/>
          </a:stretch>
        </p:blipFill>
        <p:spPr bwMode="auto">
          <a:xfrm>
            <a:off x="1381099" y="1029756"/>
            <a:ext cx="1101947" cy="580694"/>
          </a:xfrm>
          <a:prstGeom prst="rect">
            <a:avLst/>
          </a:prstGeom>
          <a:noFill/>
          <a:ln w="9525">
            <a:noFill/>
            <a:miter lim="800000"/>
            <a:headEnd/>
            <a:tailEnd/>
          </a:ln>
          <a:effectLst/>
        </p:spPr>
      </p:pic>
      <p:pic>
        <p:nvPicPr>
          <p:cNvPr id="27" name="Picture 5"/>
          <p:cNvPicPr>
            <a:picLocks noChangeAspect="1" noChangeArrowheads="1"/>
          </p:cNvPicPr>
          <p:nvPr/>
        </p:nvPicPr>
        <p:blipFill>
          <a:blip r:embed="rId2" cstate="print"/>
          <a:srcRect/>
          <a:stretch>
            <a:fillRect/>
          </a:stretch>
        </p:blipFill>
        <p:spPr bwMode="auto">
          <a:xfrm>
            <a:off x="1361409" y="1594500"/>
            <a:ext cx="1101947" cy="580694"/>
          </a:xfrm>
          <a:prstGeom prst="rect">
            <a:avLst/>
          </a:prstGeom>
          <a:noFill/>
          <a:ln w="9525">
            <a:noFill/>
            <a:miter lim="800000"/>
            <a:headEnd/>
            <a:tailEnd/>
          </a:ln>
          <a:effectLst/>
        </p:spPr>
      </p:pic>
      <p:pic>
        <p:nvPicPr>
          <p:cNvPr id="28" name="Picture 5"/>
          <p:cNvPicPr>
            <a:picLocks noChangeAspect="1" noChangeArrowheads="1"/>
          </p:cNvPicPr>
          <p:nvPr/>
        </p:nvPicPr>
        <p:blipFill>
          <a:blip r:embed="rId2" cstate="print"/>
          <a:srcRect/>
          <a:stretch>
            <a:fillRect/>
          </a:stretch>
        </p:blipFill>
        <p:spPr bwMode="auto">
          <a:xfrm>
            <a:off x="1374903" y="2146893"/>
            <a:ext cx="1101947" cy="580694"/>
          </a:xfrm>
          <a:prstGeom prst="rect">
            <a:avLst/>
          </a:prstGeom>
          <a:noFill/>
          <a:ln w="9525">
            <a:noFill/>
            <a:miter lim="800000"/>
            <a:headEnd/>
            <a:tailEnd/>
          </a:ln>
          <a:effectLst/>
        </p:spPr>
      </p:pic>
      <p:pic>
        <p:nvPicPr>
          <p:cNvPr id="29" name="Picture 5"/>
          <p:cNvPicPr>
            <a:picLocks noChangeAspect="1" noChangeArrowheads="1"/>
          </p:cNvPicPr>
          <p:nvPr/>
        </p:nvPicPr>
        <p:blipFill>
          <a:blip r:embed="rId2" cstate="print"/>
          <a:srcRect/>
          <a:stretch>
            <a:fillRect/>
          </a:stretch>
        </p:blipFill>
        <p:spPr bwMode="auto">
          <a:xfrm>
            <a:off x="1355213" y="2709200"/>
            <a:ext cx="1101947" cy="580694"/>
          </a:xfrm>
          <a:prstGeom prst="rect">
            <a:avLst/>
          </a:prstGeom>
          <a:noFill/>
          <a:ln w="9525">
            <a:noFill/>
            <a:miter lim="800000"/>
            <a:headEnd/>
            <a:tailEnd/>
          </a:ln>
          <a:effectLst/>
        </p:spPr>
      </p:pic>
      <p:pic>
        <p:nvPicPr>
          <p:cNvPr id="30" name="Picture 5"/>
          <p:cNvPicPr>
            <a:picLocks noChangeAspect="1" noChangeArrowheads="1"/>
          </p:cNvPicPr>
          <p:nvPr/>
        </p:nvPicPr>
        <p:blipFill>
          <a:blip r:embed="rId2" cstate="print"/>
          <a:srcRect/>
          <a:stretch>
            <a:fillRect/>
          </a:stretch>
        </p:blipFill>
        <p:spPr bwMode="auto">
          <a:xfrm>
            <a:off x="1378669" y="3255397"/>
            <a:ext cx="1101947" cy="580694"/>
          </a:xfrm>
          <a:prstGeom prst="rect">
            <a:avLst/>
          </a:prstGeom>
          <a:noFill/>
          <a:ln w="9525">
            <a:noFill/>
            <a:miter lim="800000"/>
            <a:headEnd/>
            <a:tailEnd/>
          </a:ln>
          <a:effectLst/>
        </p:spPr>
      </p:pic>
      <p:pic>
        <p:nvPicPr>
          <p:cNvPr id="31" name="Picture 5"/>
          <p:cNvPicPr>
            <a:picLocks noChangeAspect="1" noChangeArrowheads="1"/>
          </p:cNvPicPr>
          <p:nvPr/>
        </p:nvPicPr>
        <p:blipFill>
          <a:blip r:embed="rId2" cstate="print"/>
          <a:srcRect/>
          <a:stretch>
            <a:fillRect/>
          </a:stretch>
        </p:blipFill>
        <p:spPr bwMode="auto">
          <a:xfrm>
            <a:off x="1350353" y="3809078"/>
            <a:ext cx="1101947" cy="580694"/>
          </a:xfrm>
          <a:prstGeom prst="rect">
            <a:avLst/>
          </a:prstGeom>
          <a:noFill/>
          <a:ln w="9525">
            <a:noFill/>
            <a:miter lim="800000"/>
            <a:headEnd/>
            <a:tailEnd/>
          </a:ln>
          <a:effectLst/>
        </p:spPr>
      </p:pic>
      <p:pic>
        <p:nvPicPr>
          <p:cNvPr id="32" name="Picture 5"/>
          <p:cNvPicPr>
            <a:picLocks noChangeAspect="1" noChangeArrowheads="1"/>
          </p:cNvPicPr>
          <p:nvPr/>
        </p:nvPicPr>
        <p:blipFill>
          <a:blip r:embed="rId2" cstate="print"/>
          <a:srcRect/>
          <a:stretch>
            <a:fillRect/>
          </a:stretch>
        </p:blipFill>
        <p:spPr bwMode="auto">
          <a:xfrm>
            <a:off x="1372473" y="4361471"/>
            <a:ext cx="1101947" cy="580694"/>
          </a:xfrm>
          <a:prstGeom prst="rect">
            <a:avLst/>
          </a:prstGeom>
          <a:noFill/>
          <a:ln w="9525">
            <a:noFill/>
            <a:miter lim="800000"/>
            <a:headEnd/>
            <a:tailEnd/>
          </a:ln>
          <a:effectLst/>
        </p:spPr>
      </p:pic>
      <p:pic>
        <p:nvPicPr>
          <p:cNvPr id="33" name="Picture 5"/>
          <p:cNvPicPr>
            <a:picLocks noChangeAspect="1" noChangeArrowheads="1"/>
          </p:cNvPicPr>
          <p:nvPr/>
        </p:nvPicPr>
        <p:blipFill>
          <a:blip r:embed="rId2" cstate="print"/>
          <a:srcRect/>
          <a:stretch>
            <a:fillRect/>
          </a:stretch>
        </p:blipFill>
        <p:spPr bwMode="auto">
          <a:xfrm>
            <a:off x="1352783" y="4906526"/>
            <a:ext cx="1101947" cy="580694"/>
          </a:xfrm>
          <a:prstGeom prst="rect">
            <a:avLst/>
          </a:prstGeom>
          <a:noFill/>
          <a:ln w="9525">
            <a:noFill/>
            <a:miter lim="800000"/>
            <a:headEnd/>
            <a:tailEnd/>
          </a:ln>
          <a:effectLst/>
        </p:spPr>
      </p:pic>
      <p:pic>
        <p:nvPicPr>
          <p:cNvPr id="34" name="Picture 5"/>
          <p:cNvPicPr>
            <a:picLocks noChangeAspect="1" noChangeArrowheads="1"/>
          </p:cNvPicPr>
          <p:nvPr/>
        </p:nvPicPr>
        <p:blipFill>
          <a:blip r:embed="rId2" cstate="print"/>
          <a:srcRect/>
          <a:stretch>
            <a:fillRect/>
          </a:stretch>
        </p:blipFill>
        <p:spPr bwMode="auto">
          <a:xfrm>
            <a:off x="1372465" y="5458348"/>
            <a:ext cx="1101947" cy="580694"/>
          </a:xfrm>
          <a:prstGeom prst="rect">
            <a:avLst/>
          </a:prstGeom>
          <a:noFill/>
          <a:ln w="9525">
            <a:noFill/>
            <a:miter lim="800000"/>
            <a:headEnd/>
            <a:tailEnd/>
          </a:ln>
          <a:effectLst/>
        </p:spPr>
      </p:pic>
      <p:pic>
        <p:nvPicPr>
          <p:cNvPr id="43" name="Picture 5"/>
          <p:cNvPicPr>
            <a:picLocks noChangeAspect="1" noChangeArrowheads="1"/>
          </p:cNvPicPr>
          <p:nvPr/>
        </p:nvPicPr>
        <p:blipFill>
          <a:blip r:embed="rId2" cstate="print"/>
          <a:srcRect/>
          <a:stretch>
            <a:fillRect/>
          </a:stretch>
        </p:blipFill>
        <p:spPr bwMode="auto">
          <a:xfrm>
            <a:off x="2615227" y="1029756"/>
            <a:ext cx="1101947" cy="580694"/>
          </a:xfrm>
          <a:prstGeom prst="rect">
            <a:avLst/>
          </a:prstGeom>
          <a:noFill/>
          <a:ln w="9525">
            <a:noFill/>
            <a:miter lim="800000"/>
            <a:headEnd/>
            <a:tailEnd/>
          </a:ln>
          <a:effectLst/>
        </p:spPr>
      </p:pic>
      <p:pic>
        <p:nvPicPr>
          <p:cNvPr id="44" name="Picture 5"/>
          <p:cNvPicPr>
            <a:picLocks noChangeAspect="1" noChangeArrowheads="1"/>
          </p:cNvPicPr>
          <p:nvPr/>
        </p:nvPicPr>
        <p:blipFill>
          <a:blip r:embed="rId2" cstate="print"/>
          <a:srcRect/>
          <a:stretch>
            <a:fillRect/>
          </a:stretch>
        </p:blipFill>
        <p:spPr bwMode="auto">
          <a:xfrm>
            <a:off x="2595537" y="1594500"/>
            <a:ext cx="1101947" cy="580694"/>
          </a:xfrm>
          <a:prstGeom prst="rect">
            <a:avLst/>
          </a:prstGeom>
          <a:noFill/>
          <a:ln w="9525">
            <a:noFill/>
            <a:miter lim="800000"/>
            <a:headEnd/>
            <a:tailEnd/>
          </a:ln>
          <a:effectLst/>
        </p:spPr>
      </p:pic>
      <p:pic>
        <p:nvPicPr>
          <p:cNvPr id="45" name="Picture 5"/>
          <p:cNvPicPr>
            <a:picLocks noChangeAspect="1" noChangeArrowheads="1"/>
          </p:cNvPicPr>
          <p:nvPr/>
        </p:nvPicPr>
        <p:blipFill>
          <a:blip r:embed="rId2" cstate="print"/>
          <a:srcRect/>
          <a:stretch>
            <a:fillRect/>
          </a:stretch>
        </p:blipFill>
        <p:spPr bwMode="auto">
          <a:xfrm>
            <a:off x="2609031" y="2146893"/>
            <a:ext cx="1101947" cy="580694"/>
          </a:xfrm>
          <a:prstGeom prst="rect">
            <a:avLst/>
          </a:prstGeom>
          <a:noFill/>
          <a:ln w="9525">
            <a:noFill/>
            <a:miter lim="800000"/>
            <a:headEnd/>
            <a:tailEnd/>
          </a:ln>
          <a:effectLst/>
        </p:spPr>
      </p:pic>
      <p:pic>
        <p:nvPicPr>
          <p:cNvPr id="46" name="Picture 5"/>
          <p:cNvPicPr>
            <a:picLocks noChangeAspect="1" noChangeArrowheads="1"/>
          </p:cNvPicPr>
          <p:nvPr/>
        </p:nvPicPr>
        <p:blipFill>
          <a:blip r:embed="rId2" cstate="print"/>
          <a:srcRect/>
          <a:stretch>
            <a:fillRect/>
          </a:stretch>
        </p:blipFill>
        <p:spPr bwMode="auto">
          <a:xfrm>
            <a:off x="2589341" y="2709200"/>
            <a:ext cx="1101947" cy="580694"/>
          </a:xfrm>
          <a:prstGeom prst="rect">
            <a:avLst/>
          </a:prstGeom>
          <a:noFill/>
          <a:ln w="9525">
            <a:noFill/>
            <a:miter lim="800000"/>
            <a:headEnd/>
            <a:tailEnd/>
          </a:ln>
          <a:effectLst/>
        </p:spPr>
      </p:pic>
      <p:pic>
        <p:nvPicPr>
          <p:cNvPr id="47" name="Picture 5"/>
          <p:cNvPicPr>
            <a:picLocks noChangeAspect="1" noChangeArrowheads="1"/>
          </p:cNvPicPr>
          <p:nvPr/>
        </p:nvPicPr>
        <p:blipFill>
          <a:blip r:embed="rId2" cstate="print"/>
          <a:srcRect/>
          <a:stretch>
            <a:fillRect/>
          </a:stretch>
        </p:blipFill>
        <p:spPr bwMode="auto">
          <a:xfrm>
            <a:off x="2612797" y="3255397"/>
            <a:ext cx="1101947" cy="580694"/>
          </a:xfrm>
          <a:prstGeom prst="rect">
            <a:avLst/>
          </a:prstGeom>
          <a:noFill/>
          <a:ln w="9525">
            <a:noFill/>
            <a:miter lim="800000"/>
            <a:headEnd/>
            <a:tailEnd/>
          </a:ln>
          <a:effectLst/>
        </p:spPr>
      </p:pic>
      <p:pic>
        <p:nvPicPr>
          <p:cNvPr id="48" name="Picture 5"/>
          <p:cNvPicPr>
            <a:picLocks noChangeAspect="1" noChangeArrowheads="1"/>
          </p:cNvPicPr>
          <p:nvPr/>
        </p:nvPicPr>
        <p:blipFill>
          <a:blip r:embed="rId2" cstate="print"/>
          <a:srcRect/>
          <a:stretch>
            <a:fillRect/>
          </a:stretch>
        </p:blipFill>
        <p:spPr bwMode="auto">
          <a:xfrm>
            <a:off x="2593107" y="3809078"/>
            <a:ext cx="1101947" cy="580694"/>
          </a:xfrm>
          <a:prstGeom prst="rect">
            <a:avLst/>
          </a:prstGeom>
          <a:noFill/>
          <a:ln w="9525">
            <a:noFill/>
            <a:miter lim="800000"/>
            <a:headEnd/>
            <a:tailEnd/>
          </a:ln>
          <a:effectLst/>
        </p:spPr>
      </p:pic>
      <p:pic>
        <p:nvPicPr>
          <p:cNvPr id="49" name="Picture 5"/>
          <p:cNvPicPr>
            <a:picLocks noChangeAspect="1" noChangeArrowheads="1"/>
          </p:cNvPicPr>
          <p:nvPr/>
        </p:nvPicPr>
        <p:blipFill>
          <a:blip r:embed="rId2" cstate="print"/>
          <a:srcRect/>
          <a:stretch>
            <a:fillRect/>
          </a:stretch>
        </p:blipFill>
        <p:spPr bwMode="auto">
          <a:xfrm>
            <a:off x="2606601" y="4361471"/>
            <a:ext cx="1101947" cy="580694"/>
          </a:xfrm>
          <a:prstGeom prst="rect">
            <a:avLst/>
          </a:prstGeom>
          <a:noFill/>
          <a:ln w="9525">
            <a:noFill/>
            <a:miter lim="800000"/>
            <a:headEnd/>
            <a:tailEnd/>
          </a:ln>
          <a:effectLst/>
        </p:spPr>
      </p:pic>
      <p:pic>
        <p:nvPicPr>
          <p:cNvPr id="50" name="Picture 5"/>
          <p:cNvPicPr>
            <a:picLocks noChangeAspect="1" noChangeArrowheads="1"/>
          </p:cNvPicPr>
          <p:nvPr/>
        </p:nvPicPr>
        <p:blipFill>
          <a:blip r:embed="rId2" cstate="print"/>
          <a:srcRect/>
          <a:stretch>
            <a:fillRect/>
          </a:stretch>
        </p:blipFill>
        <p:spPr bwMode="auto">
          <a:xfrm>
            <a:off x="2586911" y="4906526"/>
            <a:ext cx="1101947" cy="580694"/>
          </a:xfrm>
          <a:prstGeom prst="rect">
            <a:avLst/>
          </a:prstGeom>
          <a:noFill/>
          <a:ln w="9525">
            <a:noFill/>
            <a:miter lim="800000"/>
            <a:headEnd/>
            <a:tailEnd/>
          </a:ln>
          <a:effectLst/>
        </p:spPr>
      </p:pic>
      <p:pic>
        <p:nvPicPr>
          <p:cNvPr id="51" name="Picture 5"/>
          <p:cNvPicPr>
            <a:picLocks noChangeAspect="1" noChangeArrowheads="1"/>
          </p:cNvPicPr>
          <p:nvPr/>
        </p:nvPicPr>
        <p:blipFill>
          <a:blip r:embed="rId2" cstate="print"/>
          <a:srcRect/>
          <a:stretch>
            <a:fillRect/>
          </a:stretch>
        </p:blipFill>
        <p:spPr bwMode="auto">
          <a:xfrm>
            <a:off x="2606593" y="5458348"/>
            <a:ext cx="1101947" cy="580694"/>
          </a:xfrm>
          <a:prstGeom prst="rect">
            <a:avLst/>
          </a:prstGeom>
          <a:noFill/>
          <a:ln w="9525">
            <a:noFill/>
            <a:miter lim="800000"/>
            <a:headEnd/>
            <a:tailEnd/>
          </a:ln>
          <a:effectLst/>
        </p:spPr>
      </p:pic>
      <p:pic>
        <p:nvPicPr>
          <p:cNvPr id="60" name="Picture 5"/>
          <p:cNvPicPr>
            <a:picLocks noChangeAspect="1" noChangeArrowheads="1"/>
          </p:cNvPicPr>
          <p:nvPr/>
        </p:nvPicPr>
        <p:blipFill>
          <a:blip r:embed="rId2" cstate="print"/>
          <a:srcRect/>
          <a:stretch>
            <a:fillRect/>
          </a:stretch>
        </p:blipFill>
        <p:spPr bwMode="auto">
          <a:xfrm>
            <a:off x="3835869" y="1029756"/>
            <a:ext cx="1101947" cy="580694"/>
          </a:xfrm>
          <a:prstGeom prst="rect">
            <a:avLst/>
          </a:prstGeom>
          <a:noFill/>
          <a:ln w="9525">
            <a:noFill/>
            <a:miter lim="800000"/>
            <a:headEnd/>
            <a:tailEnd/>
          </a:ln>
          <a:effectLst/>
        </p:spPr>
      </p:pic>
      <p:pic>
        <p:nvPicPr>
          <p:cNvPr id="61" name="Picture 5"/>
          <p:cNvPicPr>
            <a:picLocks noChangeAspect="1" noChangeArrowheads="1"/>
          </p:cNvPicPr>
          <p:nvPr/>
        </p:nvPicPr>
        <p:blipFill>
          <a:blip r:embed="rId2" cstate="print"/>
          <a:srcRect/>
          <a:stretch>
            <a:fillRect/>
          </a:stretch>
        </p:blipFill>
        <p:spPr bwMode="auto">
          <a:xfrm>
            <a:off x="3833431" y="1594500"/>
            <a:ext cx="1101947" cy="580694"/>
          </a:xfrm>
          <a:prstGeom prst="rect">
            <a:avLst/>
          </a:prstGeom>
          <a:noFill/>
          <a:ln w="9525">
            <a:noFill/>
            <a:miter lim="800000"/>
            <a:headEnd/>
            <a:tailEnd/>
          </a:ln>
          <a:effectLst/>
        </p:spPr>
      </p:pic>
      <p:pic>
        <p:nvPicPr>
          <p:cNvPr id="62" name="Picture 5"/>
          <p:cNvPicPr>
            <a:picLocks noChangeAspect="1" noChangeArrowheads="1"/>
          </p:cNvPicPr>
          <p:nvPr/>
        </p:nvPicPr>
        <p:blipFill>
          <a:blip r:embed="rId2" cstate="print"/>
          <a:srcRect/>
          <a:stretch>
            <a:fillRect/>
          </a:stretch>
        </p:blipFill>
        <p:spPr bwMode="auto">
          <a:xfrm>
            <a:off x="3829673" y="2146893"/>
            <a:ext cx="1101947" cy="580694"/>
          </a:xfrm>
          <a:prstGeom prst="rect">
            <a:avLst/>
          </a:prstGeom>
          <a:noFill/>
          <a:ln w="9525">
            <a:noFill/>
            <a:miter lim="800000"/>
            <a:headEnd/>
            <a:tailEnd/>
          </a:ln>
          <a:effectLst/>
        </p:spPr>
      </p:pic>
      <p:pic>
        <p:nvPicPr>
          <p:cNvPr id="63" name="Picture 5"/>
          <p:cNvPicPr>
            <a:picLocks noChangeAspect="1" noChangeArrowheads="1"/>
          </p:cNvPicPr>
          <p:nvPr/>
        </p:nvPicPr>
        <p:blipFill>
          <a:blip r:embed="rId2" cstate="print"/>
          <a:srcRect/>
          <a:stretch>
            <a:fillRect/>
          </a:stretch>
        </p:blipFill>
        <p:spPr bwMode="auto">
          <a:xfrm>
            <a:off x="3835861" y="2709200"/>
            <a:ext cx="1101947" cy="580694"/>
          </a:xfrm>
          <a:prstGeom prst="rect">
            <a:avLst/>
          </a:prstGeom>
          <a:noFill/>
          <a:ln w="9525">
            <a:noFill/>
            <a:miter lim="800000"/>
            <a:headEnd/>
            <a:tailEnd/>
          </a:ln>
          <a:effectLst/>
        </p:spPr>
      </p:pic>
      <p:pic>
        <p:nvPicPr>
          <p:cNvPr id="64" name="Picture 5"/>
          <p:cNvPicPr>
            <a:picLocks noChangeAspect="1" noChangeArrowheads="1"/>
          </p:cNvPicPr>
          <p:nvPr/>
        </p:nvPicPr>
        <p:blipFill>
          <a:blip r:embed="rId2" cstate="print"/>
          <a:srcRect/>
          <a:stretch>
            <a:fillRect/>
          </a:stretch>
        </p:blipFill>
        <p:spPr bwMode="auto">
          <a:xfrm>
            <a:off x="3833439" y="3255397"/>
            <a:ext cx="1101947" cy="580694"/>
          </a:xfrm>
          <a:prstGeom prst="rect">
            <a:avLst/>
          </a:prstGeom>
          <a:noFill/>
          <a:ln w="9525">
            <a:noFill/>
            <a:miter lim="800000"/>
            <a:headEnd/>
            <a:tailEnd/>
          </a:ln>
          <a:effectLst/>
        </p:spPr>
      </p:pic>
      <p:pic>
        <p:nvPicPr>
          <p:cNvPr id="65" name="Picture 5"/>
          <p:cNvPicPr>
            <a:picLocks noChangeAspect="1" noChangeArrowheads="1"/>
          </p:cNvPicPr>
          <p:nvPr/>
        </p:nvPicPr>
        <p:blipFill>
          <a:blip r:embed="rId2" cstate="print"/>
          <a:srcRect/>
          <a:stretch>
            <a:fillRect/>
          </a:stretch>
        </p:blipFill>
        <p:spPr bwMode="auto">
          <a:xfrm>
            <a:off x="3839627" y="3809078"/>
            <a:ext cx="1101947" cy="580694"/>
          </a:xfrm>
          <a:prstGeom prst="rect">
            <a:avLst/>
          </a:prstGeom>
          <a:noFill/>
          <a:ln w="9525">
            <a:noFill/>
            <a:miter lim="800000"/>
            <a:headEnd/>
            <a:tailEnd/>
          </a:ln>
          <a:effectLst/>
        </p:spPr>
      </p:pic>
      <p:pic>
        <p:nvPicPr>
          <p:cNvPr id="66" name="Picture 5"/>
          <p:cNvPicPr>
            <a:picLocks noChangeAspect="1" noChangeArrowheads="1"/>
          </p:cNvPicPr>
          <p:nvPr/>
        </p:nvPicPr>
        <p:blipFill>
          <a:blip r:embed="rId2" cstate="print"/>
          <a:srcRect/>
          <a:stretch>
            <a:fillRect/>
          </a:stretch>
        </p:blipFill>
        <p:spPr bwMode="auto">
          <a:xfrm>
            <a:off x="3827243" y="4361471"/>
            <a:ext cx="1101947" cy="580694"/>
          </a:xfrm>
          <a:prstGeom prst="rect">
            <a:avLst/>
          </a:prstGeom>
          <a:noFill/>
          <a:ln w="9525">
            <a:noFill/>
            <a:miter lim="800000"/>
            <a:headEnd/>
            <a:tailEnd/>
          </a:ln>
          <a:effectLst/>
        </p:spPr>
      </p:pic>
      <p:pic>
        <p:nvPicPr>
          <p:cNvPr id="67" name="Picture 5"/>
          <p:cNvPicPr>
            <a:picLocks noChangeAspect="1" noChangeArrowheads="1"/>
          </p:cNvPicPr>
          <p:nvPr/>
        </p:nvPicPr>
        <p:blipFill>
          <a:blip r:embed="rId2" cstate="print"/>
          <a:srcRect/>
          <a:stretch>
            <a:fillRect/>
          </a:stretch>
        </p:blipFill>
        <p:spPr bwMode="auto">
          <a:xfrm>
            <a:off x="3833431" y="4906526"/>
            <a:ext cx="1101947" cy="580694"/>
          </a:xfrm>
          <a:prstGeom prst="rect">
            <a:avLst/>
          </a:prstGeom>
          <a:noFill/>
          <a:ln w="9525">
            <a:noFill/>
            <a:miter lim="800000"/>
            <a:headEnd/>
            <a:tailEnd/>
          </a:ln>
          <a:effectLst/>
        </p:spPr>
      </p:pic>
      <p:pic>
        <p:nvPicPr>
          <p:cNvPr id="68" name="Picture 5"/>
          <p:cNvPicPr>
            <a:picLocks noChangeAspect="1" noChangeArrowheads="1"/>
          </p:cNvPicPr>
          <p:nvPr/>
        </p:nvPicPr>
        <p:blipFill>
          <a:blip r:embed="rId2" cstate="print"/>
          <a:srcRect/>
          <a:stretch>
            <a:fillRect/>
          </a:stretch>
        </p:blipFill>
        <p:spPr bwMode="auto">
          <a:xfrm>
            <a:off x="3827235" y="5458348"/>
            <a:ext cx="1101947" cy="580694"/>
          </a:xfrm>
          <a:prstGeom prst="rect">
            <a:avLst/>
          </a:prstGeom>
          <a:noFill/>
          <a:ln w="9525">
            <a:noFill/>
            <a:miter lim="800000"/>
            <a:headEnd/>
            <a:tailEnd/>
          </a:ln>
          <a:effectLst/>
        </p:spPr>
      </p:pic>
      <p:cxnSp>
        <p:nvCxnSpPr>
          <p:cNvPr id="77" name="76 - Ευθεία γραμμή σύνδεσης"/>
          <p:cNvCxnSpPr/>
          <p:nvPr/>
        </p:nvCxnSpPr>
        <p:spPr>
          <a:xfrm rot="5400000">
            <a:off x="-2564054" y="3583812"/>
            <a:ext cx="547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78 - Ευθεία γραμμή σύνδεσης"/>
          <p:cNvCxnSpPr/>
          <p:nvPr/>
        </p:nvCxnSpPr>
        <p:spPr>
          <a:xfrm>
            <a:off x="160096" y="6307542"/>
            <a:ext cx="212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79 - Ευθεία γραμμή σύνδεσης"/>
          <p:cNvCxnSpPr/>
          <p:nvPr/>
        </p:nvCxnSpPr>
        <p:spPr>
          <a:xfrm>
            <a:off x="2768256" y="6307542"/>
            <a:ext cx="212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80 - Έλλειψη"/>
          <p:cNvSpPr/>
          <p:nvPr/>
        </p:nvSpPr>
        <p:spPr>
          <a:xfrm>
            <a:off x="2285984" y="6270608"/>
            <a:ext cx="71438" cy="71438"/>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 name="81 - Έλλειψη"/>
          <p:cNvSpPr/>
          <p:nvPr/>
        </p:nvSpPr>
        <p:spPr>
          <a:xfrm>
            <a:off x="2714612" y="6273038"/>
            <a:ext cx="71438" cy="71438"/>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3" name="82 - TextBox"/>
          <p:cNvSpPr txBox="1"/>
          <p:nvPr/>
        </p:nvSpPr>
        <p:spPr>
          <a:xfrm>
            <a:off x="142844" y="6337234"/>
            <a:ext cx="4714908" cy="523220"/>
          </a:xfrm>
          <a:prstGeom prst="rect">
            <a:avLst/>
          </a:prstGeom>
          <a:noFill/>
        </p:spPr>
        <p:txBody>
          <a:bodyPr wrap="square" rtlCol="0">
            <a:spAutoFit/>
          </a:bodyPr>
          <a:lstStyle/>
          <a:p>
            <a:pPr algn="ctr"/>
            <a:r>
              <a:rPr lang="en-US" sz="1400" b="1" smtClean="0"/>
              <a:t>V</a:t>
            </a:r>
            <a:r>
              <a:rPr lang="en-US" sz="1400" b="1" baseline="-25000" smtClean="0"/>
              <a:t>MPP</a:t>
            </a:r>
            <a:r>
              <a:rPr lang="el-GR" sz="1400" b="1" baseline="-25000" smtClean="0"/>
              <a:t>πλαισίου</a:t>
            </a:r>
            <a:r>
              <a:rPr lang="el-GR" sz="1400" b="1" smtClean="0"/>
              <a:t> </a:t>
            </a:r>
            <a:r>
              <a:rPr lang="el-GR" sz="1400" b="1" dirty="0" smtClean="0"/>
              <a:t>= </a:t>
            </a:r>
            <a:r>
              <a:rPr lang="en-US" sz="1400" b="1" dirty="0" smtClean="0"/>
              <a:t>V</a:t>
            </a:r>
            <a:r>
              <a:rPr lang="en-US" sz="1400" b="1" baseline="-25000" dirty="0" smtClean="0"/>
              <a:t>MPP</a:t>
            </a:r>
            <a:r>
              <a:rPr lang="el-GR" sz="1400" b="1" baseline="-25000" dirty="0" smtClean="0"/>
              <a:t>στοιχείου</a:t>
            </a:r>
            <a:r>
              <a:rPr lang="el-GR" sz="1400" b="1" dirty="0" smtClean="0"/>
              <a:t> ≈ </a:t>
            </a:r>
            <a:r>
              <a:rPr lang="en-US" sz="1400" b="1" dirty="0" smtClean="0"/>
              <a:t>1 Volt </a:t>
            </a:r>
          </a:p>
          <a:p>
            <a:pPr algn="ctr"/>
            <a:r>
              <a:rPr lang="en-US" sz="1400" b="1" smtClean="0"/>
              <a:t>I</a:t>
            </a:r>
            <a:r>
              <a:rPr lang="en-US" sz="1400" b="1" baseline="-25000" smtClean="0"/>
              <a:t>MPP</a:t>
            </a:r>
            <a:r>
              <a:rPr lang="el-GR" sz="1400" b="1" baseline="-25000" smtClean="0"/>
              <a:t>πλαισίου</a:t>
            </a:r>
            <a:r>
              <a:rPr lang="el-GR" sz="1400" b="1" smtClean="0"/>
              <a:t> </a:t>
            </a:r>
            <a:r>
              <a:rPr lang="el-GR" sz="1400" b="1" dirty="0" smtClean="0"/>
              <a:t>= </a:t>
            </a:r>
            <a:r>
              <a:rPr lang="en-US" sz="1400" b="1" dirty="0" smtClean="0"/>
              <a:t> </a:t>
            </a:r>
            <a:r>
              <a:rPr lang="el-GR" sz="1400" b="1" dirty="0" smtClean="0"/>
              <a:t>36</a:t>
            </a:r>
            <a:r>
              <a:rPr lang="en-US" sz="1400" b="1" dirty="0" smtClean="0"/>
              <a:t> x</a:t>
            </a:r>
            <a:r>
              <a:rPr lang="el-GR" sz="1400" b="1" dirty="0" smtClean="0"/>
              <a:t> Ι</a:t>
            </a:r>
            <a:r>
              <a:rPr lang="en-US" sz="1400" b="1" baseline="-25000" dirty="0" smtClean="0"/>
              <a:t>MPP</a:t>
            </a:r>
            <a:r>
              <a:rPr lang="el-GR" sz="1400" b="1" baseline="-25000" dirty="0" smtClean="0"/>
              <a:t>στοιχείου</a:t>
            </a:r>
            <a:r>
              <a:rPr lang="el-GR" sz="1400" b="1" dirty="0" smtClean="0"/>
              <a:t> ≈ 36 </a:t>
            </a:r>
            <a:r>
              <a:rPr lang="en-US" sz="1400" b="1" dirty="0" smtClean="0"/>
              <a:t>x </a:t>
            </a:r>
            <a:r>
              <a:rPr lang="el-GR" sz="1400" b="1" dirty="0" smtClean="0"/>
              <a:t>3 ≈ 108</a:t>
            </a:r>
            <a:r>
              <a:rPr lang="en-US" sz="1400" b="1" dirty="0" smtClean="0"/>
              <a:t> Ampere</a:t>
            </a:r>
            <a:endParaRPr lang="el-GR" sz="1400" b="1" dirty="0" smtClean="0">
              <a:ea typeface="Times New Roman" pitchFamily="18" charset="0"/>
              <a:cs typeface="Tahoma" pitchFamily="34" charset="0"/>
            </a:endParaRPr>
          </a:p>
        </p:txBody>
      </p:sp>
      <p:cxnSp>
        <p:nvCxnSpPr>
          <p:cNvPr id="84" name="83 - Ευθεία γραμμή σύνδεσης"/>
          <p:cNvCxnSpPr/>
          <p:nvPr/>
        </p:nvCxnSpPr>
        <p:spPr>
          <a:xfrm rot="5400000">
            <a:off x="-1074253" y="3313064"/>
            <a:ext cx="4896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84 - Ευθεία γραμμή σύνδεσης"/>
          <p:cNvCxnSpPr/>
          <p:nvPr/>
        </p:nvCxnSpPr>
        <p:spPr>
          <a:xfrm>
            <a:off x="177348" y="857232"/>
            <a:ext cx="367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 Ευθεία γραμμή σύνδεσης"/>
          <p:cNvCxnSpPr/>
          <p:nvPr/>
        </p:nvCxnSpPr>
        <p:spPr>
          <a:xfrm rot="5400000">
            <a:off x="157445" y="3313064"/>
            <a:ext cx="4896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86 - Ευθεία γραμμή σύνδεσης"/>
          <p:cNvCxnSpPr/>
          <p:nvPr/>
        </p:nvCxnSpPr>
        <p:spPr>
          <a:xfrm rot="5400000">
            <a:off x="1400199" y="3304438"/>
            <a:ext cx="4896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87 - Ευθεία γραμμή σύνδεσης"/>
          <p:cNvCxnSpPr/>
          <p:nvPr/>
        </p:nvCxnSpPr>
        <p:spPr>
          <a:xfrm rot="5400000">
            <a:off x="2408302" y="3809572"/>
            <a:ext cx="500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88 - Ευθεία γραμμή σύνδεσης"/>
          <p:cNvCxnSpPr/>
          <p:nvPr/>
        </p:nvCxnSpPr>
        <p:spPr>
          <a:xfrm rot="5400000">
            <a:off x="-1152072" y="3716418"/>
            <a:ext cx="478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89 - Ευθεία γραμμή σύνδεσης"/>
          <p:cNvCxnSpPr/>
          <p:nvPr/>
        </p:nvCxnSpPr>
        <p:spPr>
          <a:xfrm rot="5400000">
            <a:off x="57513" y="3716418"/>
            <a:ext cx="478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90 - Ευθεία γραμμή σύνδεσης"/>
          <p:cNvCxnSpPr/>
          <p:nvPr/>
        </p:nvCxnSpPr>
        <p:spPr>
          <a:xfrm rot="5400000">
            <a:off x="1283015" y="3725044"/>
            <a:ext cx="478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91 - Ευθεία γραμμή σύνδεσης"/>
          <p:cNvCxnSpPr/>
          <p:nvPr/>
        </p:nvCxnSpPr>
        <p:spPr>
          <a:xfrm>
            <a:off x="1233554" y="6109140"/>
            <a:ext cx="367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54 - TextBox"/>
          <p:cNvSpPr txBox="1"/>
          <p:nvPr/>
        </p:nvSpPr>
        <p:spPr>
          <a:xfrm>
            <a:off x="5295904" y="357166"/>
            <a:ext cx="3848096" cy="6340197"/>
          </a:xfrm>
          <a:prstGeom prst="rect">
            <a:avLst/>
          </a:prstGeom>
          <a:noFill/>
        </p:spPr>
        <p:txBody>
          <a:bodyPr wrap="square" rtlCol="0">
            <a:spAutoFit/>
          </a:bodyPr>
          <a:lstStyle/>
          <a:p>
            <a:pPr algn="just"/>
            <a:r>
              <a:rPr lang="el-GR" sz="1400" dirty="0" smtClean="0">
                <a:ea typeface="Times New Roman" pitchFamily="18" charset="0"/>
                <a:cs typeface="Tahoma" pitchFamily="34" charset="0"/>
              </a:rPr>
              <a:t>Ο θετικός πόλος του κάθε Φ/Β στοιχείου συνδέεται με τον θετικό κάθε επόμενου στοιχείου, μέσα στο πλαίσιο και αντίστοιχα ο κάθε αρνητικός με όλους τους αρνητικούς. Το ίδιο συμβαίνει και στην παράλληλη σύνδεση Φ/Β πλαισίων ή συστοιχιών. Στην παράλληλη σύνδεση:</a:t>
            </a:r>
          </a:p>
          <a:p>
            <a:pPr algn="just"/>
            <a:endParaRPr lang="el-GR" sz="1400" dirty="0" smtClean="0">
              <a:ea typeface="Times New Roman" pitchFamily="18" charset="0"/>
              <a:cs typeface="Tahoma" pitchFamily="34" charset="0"/>
            </a:endParaRPr>
          </a:p>
          <a:p>
            <a:pPr algn="just"/>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πλαισίου</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στοιχείου1</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στοιχείου2</a:t>
            </a:r>
            <a:r>
              <a:rPr lang="el-GR" sz="1400" dirty="0" smtClean="0">
                <a:ea typeface="Times New Roman" pitchFamily="18" charset="0"/>
                <a:cs typeface="Tahoma" pitchFamily="34" charset="0"/>
              </a:rPr>
              <a:t> = ….</a:t>
            </a:r>
          </a:p>
          <a:p>
            <a:pPr algn="just"/>
            <a:r>
              <a:rPr lang="el-GR" sz="1400" dirty="0" err="1" smtClean="0">
                <a:ea typeface="Times New Roman" pitchFamily="18" charset="0"/>
                <a:cs typeface="Tahoma" pitchFamily="34" charset="0"/>
              </a:rPr>
              <a:t>Ι</a:t>
            </a:r>
            <a:r>
              <a:rPr lang="el-GR" sz="1400" baseline="-25000" dirty="0" err="1" smtClean="0">
                <a:ea typeface="Times New Roman" pitchFamily="18" charset="0"/>
                <a:cs typeface="Tahoma" pitchFamily="34" charset="0"/>
              </a:rPr>
              <a:t>πλαισίου</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στοιχείου1</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στοιχείου2</a:t>
            </a:r>
            <a:r>
              <a:rPr lang="el-GR" sz="1400" dirty="0" smtClean="0">
                <a:ea typeface="Times New Roman" pitchFamily="18" charset="0"/>
                <a:cs typeface="Tahoma" pitchFamily="34" charset="0"/>
              </a:rPr>
              <a:t> + ……</a:t>
            </a:r>
            <a:endParaRPr lang="en-US" sz="1400" dirty="0" smtClean="0">
              <a:ea typeface="Times New Roman" pitchFamily="18" charset="0"/>
              <a:cs typeface="Tahoma" pitchFamily="34" charset="0"/>
            </a:endParaRPr>
          </a:p>
          <a:p>
            <a:pPr algn="just"/>
            <a:r>
              <a:rPr lang="el-GR" sz="1400" dirty="0" smtClean="0">
                <a:ea typeface="Times New Roman" pitchFamily="18" charset="0"/>
                <a:cs typeface="Tahoma" pitchFamily="34" charset="0"/>
              </a:rPr>
              <a:t>1/</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πλαισίου</a:t>
            </a:r>
            <a:r>
              <a:rPr lang="el-GR" sz="1400" dirty="0" smtClean="0">
                <a:ea typeface="Times New Roman" pitchFamily="18" charset="0"/>
                <a:cs typeface="Tahoma" pitchFamily="34" charset="0"/>
              </a:rPr>
              <a:t> = 1/</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στοιχείου1</a:t>
            </a:r>
            <a:r>
              <a:rPr lang="el-GR" sz="1400" dirty="0" smtClean="0">
                <a:ea typeface="Times New Roman" pitchFamily="18" charset="0"/>
                <a:cs typeface="Tahoma" pitchFamily="34" charset="0"/>
              </a:rPr>
              <a:t> + 1/</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στοιχείου2</a:t>
            </a:r>
            <a:r>
              <a:rPr lang="el-GR" sz="1400" dirty="0" smtClean="0">
                <a:ea typeface="Times New Roman" pitchFamily="18" charset="0"/>
                <a:cs typeface="Tahoma" pitchFamily="34" charset="0"/>
              </a:rPr>
              <a:t> + ….</a:t>
            </a:r>
            <a:endParaRPr lang="en-US" sz="1400" dirty="0" smtClean="0">
              <a:ea typeface="Times New Roman" pitchFamily="18" charset="0"/>
              <a:cs typeface="Tahoma" pitchFamily="34" charset="0"/>
            </a:endParaRPr>
          </a:p>
          <a:p>
            <a:pPr algn="just"/>
            <a:endParaRPr lang="en-US" sz="1400" dirty="0" smtClean="0">
              <a:ea typeface="Times New Roman" pitchFamily="18" charset="0"/>
              <a:cs typeface="Tahoma" pitchFamily="34" charset="0"/>
            </a:endParaRPr>
          </a:p>
          <a:p>
            <a:pPr algn="just"/>
            <a:r>
              <a:rPr lang="el-GR" sz="1400" dirty="0" smtClean="0">
                <a:ea typeface="Times New Roman" pitchFamily="18" charset="0"/>
                <a:cs typeface="Tahoma" pitchFamily="34" charset="0"/>
              </a:rPr>
              <a:t>και αντίστοιχα:</a:t>
            </a:r>
          </a:p>
          <a:p>
            <a:pPr algn="just"/>
            <a:endParaRPr lang="el-GR" sz="1400" dirty="0" smtClean="0">
              <a:ea typeface="Times New Roman" pitchFamily="18" charset="0"/>
              <a:cs typeface="Tahoma" pitchFamily="34" charset="0"/>
            </a:endParaRPr>
          </a:p>
          <a:p>
            <a:pPr algn="just"/>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συστοιχίας</a:t>
            </a:r>
            <a:r>
              <a:rPr lang="el-GR" sz="1400" dirty="0" smtClean="0">
                <a:ea typeface="Times New Roman" pitchFamily="18" charset="0"/>
                <a:cs typeface="Tahoma" pitchFamily="34" charset="0"/>
              </a:rPr>
              <a:t>=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πλαισίου1</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πλαισίου2</a:t>
            </a:r>
            <a:r>
              <a:rPr lang="el-GR" sz="1400" dirty="0" smtClean="0">
                <a:ea typeface="Times New Roman" pitchFamily="18" charset="0"/>
                <a:cs typeface="Tahoma" pitchFamily="34" charset="0"/>
              </a:rPr>
              <a:t> = ….</a:t>
            </a:r>
          </a:p>
          <a:p>
            <a:pPr algn="just"/>
            <a:r>
              <a:rPr lang="el-GR" sz="1400" dirty="0" err="1" smtClean="0">
                <a:ea typeface="Times New Roman" pitchFamily="18" charset="0"/>
                <a:cs typeface="Tahoma" pitchFamily="34" charset="0"/>
              </a:rPr>
              <a:t>Ι</a:t>
            </a:r>
            <a:r>
              <a:rPr lang="el-GR" sz="1400" baseline="-25000" dirty="0" err="1" smtClean="0">
                <a:ea typeface="Times New Roman" pitchFamily="18" charset="0"/>
                <a:cs typeface="Tahoma" pitchFamily="34" charset="0"/>
              </a:rPr>
              <a:t>συστοιχίας</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πλαισίου1</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πλαισίου2</a:t>
            </a:r>
            <a:r>
              <a:rPr lang="el-GR" sz="1400" dirty="0" smtClean="0">
                <a:ea typeface="Times New Roman" pitchFamily="18" charset="0"/>
                <a:cs typeface="Tahoma" pitchFamily="34" charset="0"/>
              </a:rPr>
              <a:t> + ……</a:t>
            </a:r>
            <a:endParaRPr lang="en-US" sz="1400" dirty="0" smtClean="0">
              <a:ea typeface="Times New Roman" pitchFamily="18" charset="0"/>
              <a:cs typeface="Tahoma" pitchFamily="34" charset="0"/>
            </a:endParaRPr>
          </a:p>
          <a:p>
            <a:pPr algn="just"/>
            <a:r>
              <a:rPr lang="el-GR" sz="1400" dirty="0" smtClean="0">
                <a:ea typeface="Times New Roman" pitchFamily="18" charset="0"/>
                <a:cs typeface="Tahoma" pitchFamily="34" charset="0"/>
              </a:rPr>
              <a:t>1/</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συστοιχίας</a:t>
            </a:r>
            <a:r>
              <a:rPr lang="el-GR" sz="1400" dirty="0" smtClean="0">
                <a:ea typeface="Times New Roman" pitchFamily="18" charset="0"/>
                <a:cs typeface="Tahoma" pitchFamily="34" charset="0"/>
              </a:rPr>
              <a:t> = 1/</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πλαισίου1</a:t>
            </a:r>
            <a:r>
              <a:rPr lang="el-GR" sz="1400" dirty="0" smtClean="0">
                <a:ea typeface="Times New Roman" pitchFamily="18" charset="0"/>
                <a:cs typeface="Tahoma" pitchFamily="34" charset="0"/>
              </a:rPr>
              <a:t> + 1/</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πλαισίου2</a:t>
            </a:r>
            <a:r>
              <a:rPr lang="el-GR" sz="1400" dirty="0" smtClean="0">
                <a:ea typeface="Times New Roman" pitchFamily="18" charset="0"/>
                <a:cs typeface="Tahoma" pitchFamily="34" charset="0"/>
              </a:rPr>
              <a:t> + ….</a:t>
            </a:r>
          </a:p>
          <a:p>
            <a:pPr algn="just"/>
            <a:endParaRPr lang="el-GR" sz="1400" dirty="0" smtClean="0">
              <a:ea typeface="Times New Roman" pitchFamily="18" charset="0"/>
              <a:cs typeface="Tahoma" pitchFamily="34" charset="0"/>
            </a:endParaRPr>
          </a:p>
          <a:p>
            <a:pPr algn="just"/>
            <a:r>
              <a:rPr lang="el-GR" sz="1400" dirty="0" smtClean="0">
                <a:ea typeface="Times New Roman" pitchFamily="18" charset="0"/>
                <a:cs typeface="Tahoma" pitchFamily="34" charset="0"/>
              </a:rPr>
              <a:t>ή</a:t>
            </a:r>
          </a:p>
          <a:p>
            <a:pPr algn="just"/>
            <a:endParaRPr lang="el-GR" sz="1400" dirty="0" smtClean="0">
              <a:ea typeface="Times New Roman" pitchFamily="18" charset="0"/>
              <a:cs typeface="Tahoma" pitchFamily="34" charset="0"/>
            </a:endParaRPr>
          </a:p>
          <a:p>
            <a:pPr algn="just"/>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σταθμού</a:t>
            </a:r>
            <a:r>
              <a:rPr lang="el-GR" sz="1400" dirty="0" smtClean="0">
                <a:ea typeface="Times New Roman" pitchFamily="18" charset="0"/>
                <a:cs typeface="Tahoma" pitchFamily="34" charset="0"/>
              </a:rPr>
              <a:t>=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συστοιχίας1</a:t>
            </a:r>
            <a:r>
              <a:rPr lang="el-GR" sz="1400" dirty="0" smtClean="0">
                <a:ea typeface="Times New Roman" pitchFamily="18" charset="0"/>
                <a:cs typeface="Tahoma" pitchFamily="34" charset="0"/>
              </a:rPr>
              <a:t> = </a:t>
            </a:r>
            <a:r>
              <a:rPr lang="en-US" sz="1400" dirty="0" smtClean="0">
                <a:ea typeface="Times New Roman" pitchFamily="18" charset="0"/>
                <a:cs typeface="Tahoma" pitchFamily="34" charset="0"/>
              </a:rPr>
              <a:t>V</a:t>
            </a:r>
            <a:r>
              <a:rPr lang="el-GR" sz="1400" baseline="-25000" dirty="0" smtClean="0">
                <a:ea typeface="Times New Roman" pitchFamily="18" charset="0"/>
                <a:cs typeface="Tahoma" pitchFamily="34" charset="0"/>
              </a:rPr>
              <a:t>συστοιχίας2</a:t>
            </a:r>
            <a:r>
              <a:rPr lang="el-GR" sz="1400" dirty="0" smtClean="0">
                <a:ea typeface="Times New Roman" pitchFamily="18" charset="0"/>
                <a:cs typeface="Tahoma" pitchFamily="34" charset="0"/>
              </a:rPr>
              <a:t> = ….</a:t>
            </a:r>
          </a:p>
          <a:p>
            <a:pPr algn="just"/>
            <a:r>
              <a:rPr lang="el-GR" sz="1400" dirty="0" err="1" smtClean="0">
                <a:ea typeface="Times New Roman" pitchFamily="18" charset="0"/>
                <a:cs typeface="Tahoma" pitchFamily="34" charset="0"/>
              </a:rPr>
              <a:t>Ι</a:t>
            </a:r>
            <a:r>
              <a:rPr lang="el-GR" sz="1400" baseline="-25000" dirty="0" err="1" smtClean="0">
                <a:ea typeface="Times New Roman" pitchFamily="18" charset="0"/>
                <a:cs typeface="Tahoma" pitchFamily="34" charset="0"/>
              </a:rPr>
              <a:t>σταθμού</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συστοιχίας1</a:t>
            </a:r>
            <a:r>
              <a:rPr lang="el-GR" sz="1400" dirty="0" smtClean="0">
                <a:ea typeface="Times New Roman" pitchFamily="18" charset="0"/>
                <a:cs typeface="Tahoma" pitchFamily="34" charset="0"/>
              </a:rPr>
              <a:t> + Ι</a:t>
            </a:r>
            <a:r>
              <a:rPr lang="el-GR" sz="1400" baseline="-25000" dirty="0" smtClean="0">
                <a:ea typeface="Times New Roman" pitchFamily="18" charset="0"/>
                <a:cs typeface="Tahoma" pitchFamily="34" charset="0"/>
              </a:rPr>
              <a:t>στσυοιχίας2</a:t>
            </a:r>
            <a:r>
              <a:rPr lang="el-GR" sz="1400" dirty="0" smtClean="0">
                <a:ea typeface="Times New Roman" pitchFamily="18" charset="0"/>
                <a:cs typeface="Tahoma" pitchFamily="34" charset="0"/>
              </a:rPr>
              <a:t> + ……</a:t>
            </a:r>
            <a:endParaRPr lang="en-US" sz="1400" dirty="0" smtClean="0">
              <a:ea typeface="Times New Roman" pitchFamily="18" charset="0"/>
              <a:cs typeface="Tahoma" pitchFamily="34" charset="0"/>
            </a:endParaRPr>
          </a:p>
          <a:p>
            <a:pPr algn="just"/>
            <a:r>
              <a:rPr lang="el-GR" sz="1400" dirty="0" smtClean="0">
                <a:ea typeface="Times New Roman" pitchFamily="18" charset="0"/>
                <a:cs typeface="Tahoma" pitchFamily="34" charset="0"/>
              </a:rPr>
              <a:t>1/</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σταθμού</a:t>
            </a:r>
            <a:r>
              <a:rPr lang="el-GR" sz="1400" dirty="0" smtClean="0">
                <a:ea typeface="Times New Roman" pitchFamily="18" charset="0"/>
                <a:cs typeface="Tahoma" pitchFamily="34" charset="0"/>
              </a:rPr>
              <a:t> = 1/</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συστοιχίας1</a:t>
            </a:r>
            <a:r>
              <a:rPr lang="el-GR" sz="1400" dirty="0" smtClean="0">
                <a:ea typeface="Times New Roman" pitchFamily="18" charset="0"/>
                <a:cs typeface="Tahoma" pitchFamily="34" charset="0"/>
              </a:rPr>
              <a:t> + 1/</a:t>
            </a:r>
            <a:r>
              <a:rPr lang="en-US" sz="1400" dirty="0" smtClean="0">
                <a:ea typeface="Times New Roman" pitchFamily="18" charset="0"/>
                <a:cs typeface="Tahoma" pitchFamily="34" charset="0"/>
              </a:rPr>
              <a:t>R</a:t>
            </a:r>
            <a:r>
              <a:rPr lang="el-GR" sz="1400" baseline="-25000" dirty="0" smtClean="0">
                <a:ea typeface="Times New Roman" pitchFamily="18" charset="0"/>
                <a:cs typeface="Tahoma" pitchFamily="34" charset="0"/>
              </a:rPr>
              <a:t>στυσοιχίας2</a:t>
            </a:r>
            <a:r>
              <a:rPr lang="el-GR" sz="1400" dirty="0" smtClean="0">
                <a:ea typeface="Times New Roman" pitchFamily="18" charset="0"/>
                <a:cs typeface="Tahoma" pitchFamily="34" charset="0"/>
              </a:rPr>
              <a:t> + ….</a:t>
            </a:r>
          </a:p>
          <a:p>
            <a:pPr algn="just"/>
            <a:endParaRPr lang="el-GR" sz="1400" dirty="0" smtClean="0">
              <a:ea typeface="Times New Roman" pitchFamily="18" charset="0"/>
              <a:cs typeface="Tahoma" pitchFamily="34" charset="0"/>
            </a:endParaRPr>
          </a:p>
          <a:p>
            <a:pPr algn="just"/>
            <a:r>
              <a:rPr lang="el-GR" sz="1400" dirty="0" smtClean="0">
                <a:ea typeface="Times New Roman" pitchFamily="18" charset="0"/>
                <a:cs typeface="Tahoma" pitchFamily="34" charset="0"/>
              </a:rPr>
              <a:t>Στα πλαίσια τα στοιχεία είναι συνήθως συνδεδεμένα σε σειρά. Αντίθετα, στις συστοιχίες η σύνεση των πλαισίων είναι  μικτή και το ίδιο συμβαίνει και στις συστοιχίες των Φ/Β σταθμών.</a:t>
            </a:r>
          </a:p>
          <a:p>
            <a:pPr algn="just"/>
            <a:r>
              <a:rPr lang="el-GR" sz="1400" dirty="0" smtClean="0">
                <a:ea typeface="Times New Roman" pitchFamily="18" charset="0"/>
                <a:cs typeface="Tahoma"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32" y="-24"/>
            <a:ext cx="9144032" cy="369332"/>
          </a:xfrm>
          <a:prstGeom prst="rect">
            <a:avLst/>
          </a:prstGeom>
          <a:noFill/>
        </p:spPr>
        <p:txBody>
          <a:bodyPr wrap="square" rtlCol="0">
            <a:spAutoFit/>
          </a:bodyPr>
          <a:lstStyle/>
          <a:p>
            <a:pPr algn="just"/>
            <a:r>
              <a:rPr lang="el-GR" b="1" dirty="0" smtClean="0"/>
              <a:t>Τεχνολογίες Φ/Β στοιχείων</a:t>
            </a:r>
            <a:endParaRPr lang="el-GR" b="1" dirty="0" smtClean="0">
              <a:ea typeface="Times New Roman" pitchFamily="18" charset="0"/>
              <a:cs typeface="Tahoma" pitchFamily="34" charset="0"/>
            </a:endParaRPr>
          </a:p>
        </p:txBody>
      </p:sp>
      <p:sp>
        <p:nvSpPr>
          <p:cNvPr id="7" name="6 - TextBox"/>
          <p:cNvSpPr txBox="1"/>
          <p:nvPr/>
        </p:nvSpPr>
        <p:spPr>
          <a:xfrm>
            <a:off x="-32" y="357166"/>
            <a:ext cx="9144032" cy="584775"/>
          </a:xfrm>
          <a:prstGeom prst="rect">
            <a:avLst/>
          </a:prstGeom>
          <a:noFill/>
        </p:spPr>
        <p:txBody>
          <a:bodyPr wrap="square" rtlCol="0">
            <a:spAutoFit/>
          </a:bodyPr>
          <a:lstStyle/>
          <a:p>
            <a:r>
              <a:rPr lang="el-GR" sz="1600" dirty="0" smtClean="0"/>
              <a:t>Τα τυπικά δεδομένα για εμπορικά Φ/Β πλαίσια </a:t>
            </a:r>
            <a:r>
              <a:rPr lang="el-GR" sz="1600" dirty="0" err="1" smtClean="0"/>
              <a:t>μονοκρυσταλικού</a:t>
            </a:r>
            <a:r>
              <a:rPr lang="el-GR" sz="1600" dirty="0" smtClean="0"/>
              <a:t> πυριτίου δίνονται στον Πίνακα 1, όπου τα ηλεκτρικά μεγέθη ισχύουν σε πρότυπες συνθήκες (ΑΜ = 1,5, Τ</a:t>
            </a:r>
            <a:r>
              <a:rPr lang="en-US" sz="1600" dirty="0" smtClean="0"/>
              <a:t>c</a:t>
            </a:r>
            <a:r>
              <a:rPr lang="el-GR" sz="1600" dirty="0" smtClean="0"/>
              <a:t> = 25 </a:t>
            </a:r>
            <a:r>
              <a:rPr lang="en-US" sz="1600" baseline="30000" dirty="0" smtClean="0"/>
              <a:t>o</a:t>
            </a:r>
            <a:r>
              <a:rPr lang="en-US" sz="1600" dirty="0" smtClean="0"/>
              <a:t>C</a:t>
            </a:r>
            <a:r>
              <a:rPr lang="el-GR" sz="1600" dirty="0" smtClean="0"/>
              <a:t> και Ι = 1.000 </a:t>
            </a:r>
            <a:r>
              <a:rPr lang="en-US" sz="1600" dirty="0" smtClean="0"/>
              <a:t>W</a:t>
            </a:r>
            <a:r>
              <a:rPr lang="el-GR" sz="1600" dirty="0" smtClean="0"/>
              <a:t>/</a:t>
            </a:r>
            <a:r>
              <a:rPr lang="en-US" sz="1600" dirty="0" smtClean="0"/>
              <a:t>m</a:t>
            </a:r>
            <a:r>
              <a:rPr lang="el-GR" sz="1600" baseline="30000" dirty="0" smtClean="0"/>
              <a:t>2</a:t>
            </a:r>
            <a:r>
              <a:rPr lang="el-GR" sz="1600" dirty="0" smtClean="0"/>
              <a:t>).</a:t>
            </a:r>
          </a:p>
        </p:txBody>
      </p:sp>
      <p:pic>
        <p:nvPicPr>
          <p:cNvPr id="24577" name="Picture 1"/>
          <p:cNvPicPr>
            <a:picLocks noChangeAspect="1" noChangeArrowheads="1"/>
          </p:cNvPicPr>
          <p:nvPr/>
        </p:nvPicPr>
        <p:blipFill>
          <a:blip r:embed="rId2" cstate="print"/>
          <a:srcRect/>
          <a:stretch>
            <a:fillRect/>
          </a:stretch>
        </p:blipFill>
        <p:spPr bwMode="auto">
          <a:xfrm>
            <a:off x="571472" y="1041124"/>
            <a:ext cx="8095495" cy="28165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12 - TextBox"/>
          <p:cNvSpPr txBox="1"/>
          <p:nvPr/>
        </p:nvSpPr>
        <p:spPr>
          <a:xfrm>
            <a:off x="-32" y="4071942"/>
            <a:ext cx="9144032" cy="830997"/>
          </a:xfrm>
          <a:prstGeom prst="rect">
            <a:avLst/>
          </a:prstGeom>
          <a:noFill/>
        </p:spPr>
        <p:txBody>
          <a:bodyPr wrap="square" rtlCol="0">
            <a:spAutoFit/>
          </a:bodyPr>
          <a:lstStyle/>
          <a:p>
            <a:r>
              <a:rPr lang="el-GR" sz="1600" dirty="0" smtClean="0"/>
              <a:t>Ένα συγκρότημα Φ/Β συστοιχιών, συνδεδεμένων σε σειρά, παράλληλα ή μεικτά, ανάλογα με την επιθυμητή τάση και ένταση στους τελικούς ακροδέκτες του, ονομάζεται </a:t>
            </a:r>
            <a:r>
              <a:rPr lang="el-GR" sz="1600" b="1" dirty="0" err="1" smtClean="0"/>
              <a:t>φωτοβολταϊκό</a:t>
            </a:r>
            <a:r>
              <a:rPr lang="el-GR" sz="1600" b="1" dirty="0" smtClean="0"/>
              <a:t> πάρκο</a:t>
            </a:r>
            <a:r>
              <a:rPr lang="el-GR" sz="1600" dirty="0" smtClean="0"/>
              <a:t> ή  </a:t>
            </a:r>
            <a:r>
              <a:rPr lang="el-GR" sz="1600" b="1" dirty="0" err="1" smtClean="0"/>
              <a:t>φωτοβολταϊκός</a:t>
            </a:r>
            <a:r>
              <a:rPr lang="el-GR" sz="1600" b="1" dirty="0" smtClean="0"/>
              <a:t> σταθμός</a:t>
            </a:r>
            <a:r>
              <a:rPr lang="el-GR" sz="1600" dirty="0" smtClean="0"/>
              <a:t>. </a:t>
            </a:r>
            <a:endParaRPr lang="el-GR"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369332"/>
          </a:xfrm>
          <a:prstGeom prst="rect">
            <a:avLst/>
          </a:prstGeom>
          <a:noFill/>
        </p:spPr>
        <p:txBody>
          <a:bodyPr wrap="square" rtlCol="0">
            <a:spAutoFit/>
          </a:bodyPr>
          <a:lstStyle/>
          <a:p>
            <a:pPr algn="just"/>
            <a:r>
              <a:rPr lang="el-GR" b="1" dirty="0" smtClean="0"/>
              <a:t>Συμπεριφορά  Έντασης– Τάσης (συμπεριφορά </a:t>
            </a:r>
            <a:r>
              <a:rPr lang="en-US" b="1" dirty="0" smtClean="0"/>
              <a:t>I – V) </a:t>
            </a:r>
            <a:r>
              <a:rPr lang="el-GR" b="1" dirty="0" smtClean="0"/>
              <a:t>Φ/Β στοιχειών</a:t>
            </a:r>
            <a:endParaRPr lang="el-GR" b="1" dirty="0" smtClean="0">
              <a:ea typeface="Times New Roman" pitchFamily="18" charset="0"/>
              <a:cs typeface="Tahoma" pitchFamily="34" charset="0"/>
            </a:endParaRPr>
          </a:p>
        </p:txBody>
      </p:sp>
      <p:sp>
        <p:nvSpPr>
          <p:cNvPr id="9" name="8 - TextBox"/>
          <p:cNvSpPr txBox="1"/>
          <p:nvPr/>
        </p:nvSpPr>
        <p:spPr>
          <a:xfrm>
            <a:off x="-32" y="3857628"/>
            <a:ext cx="9144032" cy="2800767"/>
          </a:xfrm>
          <a:prstGeom prst="rect">
            <a:avLst/>
          </a:prstGeom>
          <a:noFill/>
        </p:spPr>
        <p:txBody>
          <a:bodyPr wrap="square" rtlCol="0">
            <a:spAutoFit/>
          </a:bodyPr>
          <a:lstStyle/>
          <a:p>
            <a:pPr algn="just"/>
            <a:r>
              <a:rPr lang="el-GR" sz="1600" dirty="0" smtClean="0"/>
              <a:t>Τα Φ/Β στοιχεία, τα πλαίσια (βλ. Σχήμα) αλλά και οι συστοιχίες ή οι Φ/Β σταθμοί καλύπτουν ηλεκτρικές καταναλώσεις ή αλλιώς ηλεκτρικά φορτία. Οι ηλεκτρικές καταναλώσεις (τα ηλεκτρικά φορτία) που καλύπτονται από Φ/Β ισοδυναμούν με ηλεκτρικές αντιστάσεις συνδεδεμένες στα άκρα τους. Αν και στην πράξη τα ηλεκτρικά κυκλώματα που συνδέουν τα Φ/Β (τους Φ/Β σταθμούς</a:t>
            </a:r>
            <a:r>
              <a:rPr lang="en-US" sz="1600" dirty="0" smtClean="0"/>
              <a:t>,</a:t>
            </a:r>
            <a:r>
              <a:rPr lang="el-GR" sz="1600" dirty="0" smtClean="0"/>
              <a:t> τις συστοιχίες, τα πλαίσια ή απλά τα στοιχεία) με τις ηλεκτρικές καταναλώσεις είναι αρκετά περίπλοκα και συνήθως περιλαμβάνουν την ανόρθωση της τάσης εξόδου των Φ/Β στην επιθυμητή τιμή καθώς και το μετασχηματισμό του συνεχούς ρεύματος των Φ/Β σε εναλλασσόμενο, το παραπάνω σχήμα παριστάνει απλοποιημένο ένα τέτοιο κύκλωμα, για ένα Φ/Β στοιχείο και για ένα Φ/Β πλαίσιο (η αντίσταση </a:t>
            </a:r>
            <a:r>
              <a:rPr lang="en-US" sz="1600" dirty="0" smtClean="0"/>
              <a:t>R </a:t>
            </a:r>
            <a:r>
              <a:rPr lang="el-GR" sz="1600" dirty="0" smtClean="0"/>
              <a:t>του παραπάνω απλοποιημένου κυκλώματος ισοδυναμεί με την συνολική ηλεκτρική αντίσταση των διατάξεων ανόρθωσης και μετασχηματισμού του παραγόμενου ρεύματος, των ηλεκτρικών καταναλώσεων που καλύπτονται από το Φ/Β καθώς και την εσωτερική αντίσταση του ίδιου του Φ/Β). </a:t>
            </a:r>
          </a:p>
        </p:txBody>
      </p:sp>
      <p:pic>
        <p:nvPicPr>
          <p:cNvPr id="10" name="Picture 5"/>
          <p:cNvPicPr>
            <a:picLocks noChangeAspect="1" noChangeArrowheads="1"/>
          </p:cNvPicPr>
          <p:nvPr/>
        </p:nvPicPr>
        <p:blipFill>
          <a:blip r:embed="rId2" cstate="print"/>
          <a:srcRect/>
          <a:stretch>
            <a:fillRect/>
          </a:stretch>
        </p:blipFill>
        <p:spPr bwMode="auto">
          <a:xfrm rot="5400000">
            <a:off x="1096663" y="1730423"/>
            <a:ext cx="1101947" cy="580694"/>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rot="16200000">
            <a:off x="4899310" y="894029"/>
            <a:ext cx="1924064" cy="2136224"/>
          </a:xfrm>
          <a:prstGeom prst="rect">
            <a:avLst/>
          </a:prstGeom>
          <a:noFill/>
          <a:ln w="9525">
            <a:noFill/>
            <a:miter lim="800000"/>
            <a:headEnd/>
            <a:tailEnd/>
          </a:ln>
          <a:effectLst/>
        </p:spPr>
      </p:pic>
      <p:cxnSp>
        <p:nvCxnSpPr>
          <p:cNvPr id="13" name="12 - Ευθεία γραμμή σύνδεσης"/>
          <p:cNvCxnSpPr/>
          <p:nvPr/>
        </p:nvCxnSpPr>
        <p:spPr>
          <a:xfrm rot="5400000" flipH="1" flipV="1">
            <a:off x="2134772" y="982662"/>
            <a:ext cx="1" cy="995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rot="5400000" flipH="1" flipV="1">
            <a:off x="2130177" y="2043596"/>
            <a:ext cx="1" cy="995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flipH="1" flipV="1">
            <a:off x="2621907" y="1485023"/>
            <a:ext cx="1" cy="104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2318577" y="1785926"/>
            <a:ext cx="599716" cy="369332"/>
          </a:xfrm>
          <a:prstGeom prst="rect">
            <a:avLst/>
          </a:prstGeom>
          <a:solidFill>
            <a:schemeClr val="bg2"/>
          </a:solidFill>
          <a:ln w="28575">
            <a:solidFill>
              <a:schemeClr val="bg2">
                <a:lumMod val="25000"/>
              </a:schemeClr>
            </a:solidFill>
          </a:ln>
        </p:spPr>
        <p:txBody>
          <a:bodyPr wrap="none" rtlCol="0">
            <a:spAutoFit/>
          </a:bodyPr>
          <a:lstStyle/>
          <a:p>
            <a:r>
              <a:rPr lang="en-US" dirty="0" err="1" smtClean="0"/>
              <a:t>R</a:t>
            </a:r>
            <a:r>
              <a:rPr lang="en-US" baseline="-25000" dirty="0" err="1" smtClean="0"/>
              <a:t>total</a:t>
            </a:r>
            <a:endParaRPr lang="el-GR" baseline="-25000" dirty="0"/>
          </a:p>
        </p:txBody>
      </p:sp>
      <p:sp>
        <p:nvSpPr>
          <p:cNvPr id="17" name="16 - TextBox"/>
          <p:cNvSpPr txBox="1"/>
          <p:nvPr/>
        </p:nvSpPr>
        <p:spPr>
          <a:xfrm>
            <a:off x="6829804" y="1785926"/>
            <a:ext cx="599716" cy="369332"/>
          </a:xfrm>
          <a:prstGeom prst="rect">
            <a:avLst/>
          </a:prstGeom>
          <a:solidFill>
            <a:schemeClr val="bg2"/>
          </a:solidFill>
          <a:ln w="28575">
            <a:solidFill>
              <a:schemeClr val="bg2">
                <a:lumMod val="25000"/>
              </a:schemeClr>
            </a:solidFill>
          </a:ln>
        </p:spPr>
        <p:txBody>
          <a:bodyPr wrap="none" rtlCol="0">
            <a:spAutoFit/>
          </a:bodyPr>
          <a:lstStyle/>
          <a:p>
            <a:r>
              <a:rPr lang="en-US" dirty="0" err="1" smtClean="0"/>
              <a:t>R</a:t>
            </a:r>
            <a:r>
              <a:rPr lang="en-US" baseline="-25000" dirty="0" err="1" smtClean="0"/>
              <a:t>total</a:t>
            </a:r>
            <a:endParaRPr lang="el-GR" baseline="-25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18 - Ευθεία γραμμή σύνδεσης"/>
          <p:cNvCxnSpPr/>
          <p:nvPr/>
        </p:nvCxnSpPr>
        <p:spPr>
          <a:xfrm rot="5400000">
            <a:off x="3789110" y="1974458"/>
            <a:ext cx="79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smtClean="0"/>
              <a:t>Συμπεριφορά  Έντασης– Τάσης (συμπεριφορά </a:t>
            </a:r>
            <a:r>
              <a:rPr lang="en-US" b="1" dirty="0" smtClean="0"/>
              <a:t>I – V) </a:t>
            </a:r>
            <a:r>
              <a:rPr lang="el-GR" b="1" dirty="0" smtClean="0"/>
              <a:t>Φ/Β στοιχειών</a:t>
            </a:r>
            <a:endParaRPr lang="el-GR" b="1" dirty="0" smtClean="0">
              <a:ea typeface="Times New Roman" pitchFamily="18" charset="0"/>
              <a:cs typeface="Tahom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540101" y="500042"/>
            <a:ext cx="4541837" cy="2755900"/>
          </a:xfrm>
          <a:prstGeom prst="rect">
            <a:avLst/>
          </a:prstGeom>
          <a:noFill/>
          <a:ln w="9525">
            <a:noFill/>
            <a:miter lim="800000"/>
            <a:headEnd/>
            <a:tailEnd/>
          </a:ln>
          <a:effectLst/>
        </p:spPr>
      </p:pic>
      <p:sp>
        <p:nvSpPr>
          <p:cNvPr id="6" name="5 - TextBox"/>
          <p:cNvSpPr txBox="1"/>
          <p:nvPr/>
        </p:nvSpPr>
        <p:spPr>
          <a:xfrm rot="16200000">
            <a:off x="4225643" y="1618592"/>
            <a:ext cx="1204922" cy="369332"/>
          </a:xfrm>
          <a:prstGeom prst="rect">
            <a:avLst/>
          </a:prstGeom>
          <a:noFill/>
        </p:spPr>
        <p:txBody>
          <a:bodyPr wrap="square" rtlCol="0">
            <a:spAutoFit/>
          </a:bodyPr>
          <a:lstStyle/>
          <a:p>
            <a:pPr algn="just"/>
            <a:r>
              <a:rPr lang="en-US" b="1" dirty="0" smtClean="0"/>
              <a:t>I, ampere</a:t>
            </a:r>
            <a:endParaRPr lang="el-GR" b="1" dirty="0" smtClean="0">
              <a:ea typeface="Times New Roman" pitchFamily="18" charset="0"/>
              <a:cs typeface="Tahoma" pitchFamily="34" charset="0"/>
            </a:endParaRPr>
          </a:p>
        </p:txBody>
      </p:sp>
      <p:sp>
        <p:nvSpPr>
          <p:cNvPr id="7" name="6 - TextBox"/>
          <p:cNvSpPr txBox="1"/>
          <p:nvPr/>
        </p:nvSpPr>
        <p:spPr>
          <a:xfrm rot="16200000">
            <a:off x="8124343" y="1539513"/>
            <a:ext cx="1204922" cy="369332"/>
          </a:xfrm>
          <a:prstGeom prst="rect">
            <a:avLst/>
          </a:prstGeom>
          <a:noFill/>
        </p:spPr>
        <p:txBody>
          <a:bodyPr wrap="square" rtlCol="0">
            <a:spAutoFit/>
          </a:bodyPr>
          <a:lstStyle/>
          <a:p>
            <a:pPr algn="ctr"/>
            <a:r>
              <a:rPr lang="en-US" b="1" dirty="0" smtClean="0"/>
              <a:t>R, ohm</a:t>
            </a:r>
            <a:endParaRPr lang="el-GR" b="1" dirty="0" smtClean="0">
              <a:ea typeface="Times New Roman" pitchFamily="18" charset="0"/>
              <a:cs typeface="Tahoma" pitchFamily="34" charset="0"/>
            </a:endParaRPr>
          </a:p>
        </p:txBody>
      </p:sp>
      <p:sp>
        <p:nvSpPr>
          <p:cNvPr id="8" name="7 - TextBox"/>
          <p:cNvSpPr txBox="1"/>
          <p:nvPr/>
        </p:nvSpPr>
        <p:spPr>
          <a:xfrm>
            <a:off x="6265646" y="2828590"/>
            <a:ext cx="1204922" cy="369332"/>
          </a:xfrm>
          <a:prstGeom prst="rect">
            <a:avLst/>
          </a:prstGeom>
          <a:noFill/>
        </p:spPr>
        <p:txBody>
          <a:bodyPr wrap="square" rtlCol="0">
            <a:spAutoFit/>
          </a:bodyPr>
          <a:lstStyle/>
          <a:p>
            <a:pPr algn="ctr"/>
            <a:r>
              <a:rPr lang="en-US" b="1" dirty="0" smtClean="0"/>
              <a:t>V, volt</a:t>
            </a:r>
            <a:endParaRPr lang="el-GR" b="1" dirty="0" smtClean="0">
              <a:ea typeface="Times New Roman" pitchFamily="18" charset="0"/>
              <a:cs typeface="Tahoma" pitchFamily="34" charset="0"/>
            </a:endParaRPr>
          </a:p>
        </p:txBody>
      </p:sp>
      <p:sp>
        <p:nvSpPr>
          <p:cNvPr id="9" name="8 - TextBox"/>
          <p:cNvSpPr txBox="1"/>
          <p:nvPr/>
        </p:nvSpPr>
        <p:spPr>
          <a:xfrm>
            <a:off x="-32" y="3500438"/>
            <a:ext cx="9144032" cy="3108543"/>
          </a:xfrm>
          <a:prstGeom prst="rect">
            <a:avLst/>
          </a:prstGeom>
          <a:noFill/>
        </p:spPr>
        <p:txBody>
          <a:bodyPr wrap="square" rtlCol="0">
            <a:spAutoFit/>
          </a:bodyPr>
          <a:lstStyle/>
          <a:p>
            <a:pPr algn="just"/>
            <a:r>
              <a:rPr lang="el-GR" sz="1400" dirty="0" smtClean="0"/>
              <a:t>Στο Σχήμα, με συνεχή γραμμή παρουσιάζεται η μεταβολή της έντασης Ι (</a:t>
            </a:r>
            <a:r>
              <a:rPr lang="en-US" sz="1400" dirty="0" smtClean="0"/>
              <a:t>ampere) </a:t>
            </a:r>
            <a:r>
              <a:rPr lang="el-GR" sz="1400" dirty="0" smtClean="0"/>
              <a:t>του ρεύματος που διαρρέει το παραπάνω απλοποιημένο κύκλωμα, με τη μεταβολή της συνολικής αντίστασης </a:t>
            </a:r>
            <a:r>
              <a:rPr lang="en-US" sz="1400" dirty="0" smtClean="0"/>
              <a:t>R (ohm) </a:t>
            </a:r>
            <a:r>
              <a:rPr lang="el-GR" sz="1400" dirty="0" smtClean="0"/>
              <a:t>του κυκλώματος (διακεκομμένη γραμμή) και τη μεταβολή του δυναμικού (</a:t>
            </a:r>
            <a:r>
              <a:rPr lang="en-US" sz="1400" dirty="0" smtClean="0"/>
              <a:t>volt) </a:t>
            </a:r>
            <a:r>
              <a:rPr lang="el-GR" sz="1400" dirty="0" smtClean="0"/>
              <a:t>στα άκρα του </a:t>
            </a:r>
            <a:r>
              <a:rPr lang="el-GR" sz="1400" smtClean="0"/>
              <a:t>Φ/Β πλαισίου. </a:t>
            </a:r>
            <a:r>
              <a:rPr lang="el-GR" sz="1400" dirty="0" smtClean="0"/>
              <a:t>Στο Σχήμα φαίνεται η θέση του βολτόμετρου και του </a:t>
            </a:r>
            <a:r>
              <a:rPr lang="el-GR" sz="1400" dirty="0" err="1" smtClean="0"/>
              <a:t>αμπερόμετρου</a:t>
            </a:r>
            <a:r>
              <a:rPr lang="el-GR" sz="1400" dirty="0" smtClean="0"/>
              <a:t> για τη μέτρηση του δυναμικού (της τάσης) και της έντασης του ρεύματος που παράγεται από το φ/Β πλαίσιο, ενώ τα τρία μεγέθη (τάση </a:t>
            </a:r>
            <a:r>
              <a:rPr lang="en-US" sz="1400" dirty="0" smtClean="0"/>
              <a:t>V</a:t>
            </a:r>
            <a:r>
              <a:rPr lang="el-GR" sz="1400" dirty="0" smtClean="0"/>
              <a:t>, ένταση </a:t>
            </a:r>
            <a:r>
              <a:rPr lang="en-US" sz="1400" dirty="0" smtClean="0"/>
              <a:t>I </a:t>
            </a:r>
            <a:r>
              <a:rPr lang="el-GR" sz="1400" dirty="0" smtClean="0"/>
              <a:t>και αντίσταση</a:t>
            </a:r>
            <a:r>
              <a:rPr lang="en-US" sz="1400" dirty="0" smtClean="0"/>
              <a:t> R) </a:t>
            </a:r>
            <a:r>
              <a:rPr lang="el-GR" sz="1400" dirty="0" smtClean="0"/>
              <a:t>συνδέονται μεταξύ τους με τον Νόμο του </a:t>
            </a:r>
            <a:r>
              <a:rPr lang="en-US" sz="1400" dirty="0" smtClean="0"/>
              <a:t>Ohm:</a:t>
            </a:r>
          </a:p>
          <a:p>
            <a:pPr algn="just"/>
            <a:endParaRPr lang="en-US" sz="1400" dirty="0" smtClean="0"/>
          </a:p>
          <a:p>
            <a:pPr algn="ctr"/>
            <a:r>
              <a:rPr lang="en-US" sz="1400" dirty="0" smtClean="0"/>
              <a:t>V = I x </a:t>
            </a:r>
            <a:r>
              <a:rPr lang="en-US" sz="1400" dirty="0" err="1" smtClean="0"/>
              <a:t>R</a:t>
            </a:r>
            <a:r>
              <a:rPr lang="en-US" sz="1400" baseline="-25000" dirty="0" err="1" smtClean="0"/>
              <a:t>total</a:t>
            </a:r>
            <a:r>
              <a:rPr lang="en-US" sz="1400" dirty="0" smtClean="0"/>
              <a:t> </a:t>
            </a:r>
            <a:r>
              <a:rPr lang="en-US" sz="1400" dirty="0" smtClean="0">
                <a:sym typeface="Wingdings" pitchFamily="2" charset="2"/>
              </a:rPr>
              <a:t> I = V/</a:t>
            </a:r>
            <a:r>
              <a:rPr lang="en-US" sz="1400" dirty="0" smtClean="0"/>
              <a:t> </a:t>
            </a:r>
            <a:r>
              <a:rPr lang="en-US" sz="1400" dirty="0" err="1" smtClean="0"/>
              <a:t>R</a:t>
            </a:r>
            <a:r>
              <a:rPr lang="en-US" sz="1400" baseline="-25000" dirty="0" err="1" smtClean="0"/>
              <a:t>total</a:t>
            </a:r>
            <a:r>
              <a:rPr lang="en-US" sz="1400" dirty="0" smtClean="0">
                <a:sym typeface="Wingdings" pitchFamily="2" charset="2"/>
              </a:rPr>
              <a:t>  </a:t>
            </a:r>
            <a:r>
              <a:rPr lang="en-US" sz="1400" dirty="0" err="1" smtClean="0"/>
              <a:t>R</a:t>
            </a:r>
            <a:r>
              <a:rPr lang="en-US" sz="1400" baseline="-25000" dirty="0" err="1" smtClean="0"/>
              <a:t>total</a:t>
            </a:r>
            <a:r>
              <a:rPr lang="en-US" sz="1400" dirty="0" smtClean="0">
                <a:sym typeface="Wingdings" pitchFamily="2" charset="2"/>
              </a:rPr>
              <a:t> = V/I [volt = ampere x ohm, ampere = volt/ohm, ohm = volt/ampere]</a:t>
            </a:r>
          </a:p>
          <a:p>
            <a:pPr algn="ctr"/>
            <a:endParaRPr lang="en-US" sz="1400" dirty="0" smtClean="0">
              <a:sym typeface="Wingdings" pitchFamily="2" charset="2"/>
            </a:endParaRPr>
          </a:p>
          <a:p>
            <a:pPr algn="just"/>
            <a:r>
              <a:rPr lang="el-GR" sz="1400" dirty="0" smtClean="0">
                <a:sym typeface="Wingdings" pitchFamily="2" charset="2"/>
              </a:rPr>
              <a:t>Κάθε σημείο της συνεχούς γραμμής Ι  έχει συντεταγμένες Ι – </a:t>
            </a:r>
            <a:r>
              <a:rPr lang="en-US" sz="1400" dirty="0" smtClean="0">
                <a:sym typeface="Wingdings" pitchFamily="2" charset="2"/>
              </a:rPr>
              <a:t>V (</a:t>
            </a:r>
            <a:r>
              <a:rPr lang="el-GR" sz="1400" dirty="0" smtClean="0">
                <a:sym typeface="Wingdings" pitchFamily="2" charset="2"/>
              </a:rPr>
              <a:t>έντασης – τάσης ή αλλιώς ρεύματος – δυναμικού). Σύμφωνα με τον Νόμο του </a:t>
            </a:r>
            <a:r>
              <a:rPr lang="en-US" sz="1400" dirty="0" smtClean="0">
                <a:sym typeface="Wingdings" pitchFamily="2" charset="2"/>
              </a:rPr>
              <a:t>Ohm</a:t>
            </a:r>
            <a:r>
              <a:rPr lang="el-GR" sz="1400" dirty="0" smtClean="0">
                <a:sym typeface="Wingdings" pitchFamily="2" charset="2"/>
              </a:rPr>
              <a:t>, κάθε σημείο (</a:t>
            </a:r>
            <a:r>
              <a:rPr lang="en-US" sz="1400" dirty="0" smtClean="0">
                <a:sym typeface="Wingdings" pitchFamily="2" charset="2"/>
              </a:rPr>
              <a:t>V,R) </a:t>
            </a:r>
            <a:r>
              <a:rPr lang="el-GR" sz="1400" dirty="0" smtClean="0">
                <a:sym typeface="Wingdings" pitchFamily="2" charset="2"/>
              </a:rPr>
              <a:t>της διακεκομμένης γραμμής </a:t>
            </a:r>
            <a:r>
              <a:rPr lang="en-US" sz="1400" dirty="0" err="1" smtClean="0">
                <a:sym typeface="Wingdings" pitchFamily="2" charset="2"/>
              </a:rPr>
              <a:t>R</a:t>
            </a:r>
            <a:r>
              <a:rPr lang="en-US" sz="1400" baseline="-25000" dirty="0" err="1" smtClean="0">
                <a:sym typeface="Wingdings" pitchFamily="2" charset="2"/>
              </a:rPr>
              <a:t>total</a:t>
            </a:r>
            <a:r>
              <a:rPr lang="en-US" sz="1400" dirty="0" smtClean="0">
                <a:sym typeface="Wingdings" pitchFamily="2" charset="2"/>
              </a:rPr>
              <a:t> </a:t>
            </a:r>
            <a:r>
              <a:rPr lang="el-GR" sz="1400" dirty="0" smtClean="0">
                <a:sym typeface="Wingdings" pitchFamily="2" charset="2"/>
              </a:rPr>
              <a:t>προκύπτει από το πηλίκο </a:t>
            </a:r>
            <a:r>
              <a:rPr lang="en-US" sz="1400" dirty="0" smtClean="0">
                <a:sym typeface="Wingdings" pitchFamily="2" charset="2"/>
              </a:rPr>
              <a:t>V/I </a:t>
            </a:r>
            <a:r>
              <a:rPr lang="el-GR" sz="1400" dirty="0" smtClean="0">
                <a:sym typeface="Wingdings" pitchFamily="2" charset="2"/>
              </a:rPr>
              <a:t>των συντεταγμένων του αντίστοιχου σημείου </a:t>
            </a:r>
            <a:r>
              <a:rPr lang="en-US" sz="1400" dirty="0" smtClean="0">
                <a:sym typeface="Wingdings" pitchFamily="2" charset="2"/>
              </a:rPr>
              <a:t>(V,I) </a:t>
            </a:r>
            <a:r>
              <a:rPr lang="el-GR" sz="1400" dirty="0" smtClean="0">
                <a:sym typeface="Wingdings" pitchFamily="2" charset="2"/>
              </a:rPr>
              <a:t>της συνεχούς καμπύλης Ι</a:t>
            </a:r>
            <a:r>
              <a:rPr lang="en-US" sz="1400" dirty="0" smtClean="0">
                <a:sym typeface="Wingdings" pitchFamily="2" charset="2"/>
              </a:rPr>
              <a:t>.</a:t>
            </a:r>
            <a:r>
              <a:rPr lang="el-GR" sz="1400" dirty="0" smtClean="0">
                <a:sym typeface="Wingdings" pitchFamily="2" charset="2"/>
              </a:rPr>
              <a:t> Έτσι:</a:t>
            </a:r>
          </a:p>
          <a:p>
            <a:pPr algn="just"/>
            <a:endParaRPr lang="el-GR" sz="1400" dirty="0" smtClean="0">
              <a:sym typeface="Wingdings" pitchFamily="2" charset="2"/>
            </a:endParaRPr>
          </a:p>
          <a:p>
            <a:pPr algn="ctr"/>
            <a:r>
              <a:rPr lang="el-GR" sz="1400" b="1" dirty="0" smtClean="0">
                <a:sym typeface="Wingdings" pitchFamily="2" charset="2"/>
              </a:rPr>
              <a:t>κάθε τιμή της αντίστασης </a:t>
            </a:r>
            <a:r>
              <a:rPr lang="en-US" sz="1400" b="1" dirty="0" err="1" smtClean="0">
                <a:sym typeface="Wingdings" pitchFamily="2" charset="2"/>
              </a:rPr>
              <a:t>R</a:t>
            </a:r>
            <a:r>
              <a:rPr lang="en-US" sz="1400" b="1" baseline="-25000" dirty="0" err="1" smtClean="0">
                <a:sym typeface="Wingdings" pitchFamily="2" charset="2"/>
              </a:rPr>
              <a:t>total</a:t>
            </a:r>
            <a:r>
              <a:rPr lang="el-GR" sz="1400" b="1" dirty="0" smtClean="0">
                <a:sym typeface="Wingdings" pitchFamily="2" charset="2"/>
              </a:rPr>
              <a:t> του φορτίου (της κατανάλωσης) που συνδέεται στο Φ/Β ορίζει μονοσήμαντα μία τιμή δυναμικού </a:t>
            </a:r>
            <a:r>
              <a:rPr lang="en-US" sz="1400" b="1" dirty="0" smtClean="0">
                <a:sym typeface="Wingdings" pitchFamily="2" charset="2"/>
              </a:rPr>
              <a:t>V</a:t>
            </a:r>
            <a:r>
              <a:rPr lang="el-GR" sz="1400" b="1" dirty="0" smtClean="0">
                <a:sym typeface="Wingdings" pitchFamily="2" charset="2"/>
              </a:rPr>
              <a:t> στα άκρα του Φ/Β και μία τιμή ρεύματος Ι που το διαρρέει</a:t>
            </a:r>
            <a:endParaRPr lang="el-GR" sz="1400" b="1" dirty="0" smtClean="0"/>
          </a:p>
        </p:txBody>
      </p:sp>
      <p:pic>
        <p:nvPicPr>
          <p:cNvPr id="10" name="Picture 2"/>
          <p:cNvPicPr>
            <a:picLocks noChangeAspect="1" noChangeArrowheads="1"/>
          </p:cNvPicPr>
          <p:nvPr/>
        </p:nvPicPr>
        <p:blipFill>
          <a:blip r:embed="rId3" cstate="print"/>
          <a:srcRect/>
          <a:stretch>
            <a:fillRect/>
          </a:stretch>
        </p:blipFill>
        <p:spPr bwMode="auto">
          <a:xfrm rot="16200000">
            <a:off x="301964" y="383783"/>
            <a:ext cx="2886097" cy="3204335"/>
          </a:xfrm>
          <a:prstGeom prst="rect">
            <a:avLst/>
          </a:prstGeom>
          <a:noFill/>
          <a:ln w="9525">
            <a:noFill/>
            <a:miter lim="800000"/>
            <a:headEnd/>
            <a:tailEnd/>
          </a:ln>
          <a:effectLst/>
        </p:spPr>
      </p:pic>
      <p:sp>
        <p:nvSpPr>
          <p:cNvPr id="11" name="10 - TextBox"/>
          <p:cNvSpPr txBox="1"/>
          <p:nvPr/>
        </p:nvSpPr>
        <p:spPr>
          <a:xfrm>
            <a:off x="3186466" y="1785926"/>
            <a:ext cx="599716" cy="369332"/>
          </a:xfrm>
          <a:prstGeom prst="rect">
            <a:avLst/>
          </a:prstGeom>
          <a:solidFill>
            <a:schemeClr val="bg2"/>
          </a:solidFill>
          <a:ln w="28575">
            <a:solidFill>
              <a:schemeClr val="bg2">
                <a:lumMod val="25000"/>
              </a:schemeClr>
            </a:solidFill>
          </a:ln>
        </p:spPr>
        <p:txBody>
          <a:bodyPr wrap="none" rtlCol="0">
            <a:spAutoFit/>
          </a:bodyPr>
          <a:lstStyle/>
          <a:p>
            <a:r>
              <a:rPr lang="en-US" dirty="0" err="1" smtClean="0"/>
              <a:t>R</a:t>
            </a:r>
            <a:r>
              <a:rPr lang="en-US" baseline="-25000" dirty="0" err="1" smtClean="0"/>
              <a:t>total</a:t>
            </a:r>
            <a:endParaRPr lang="el-GR" baseline="-25000" dirty="0"/>
          </a:p>
        </p:txBody>
      </p:sp>
      <p:sp>
        <p:nvSpPr>
          <p:cNvPr id="14" name="13 - Έλλειψη"/>
          <p:cNvSpPr/>
          <p:nvPr/>
        </p:nvSpPr>
        <p:spPr>
          <a:xfrm>
            <a:off x="3140247" y="928670"/>
            <a:ext cx="360000" cy="360000"/>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TextBox"/>
          <p:cNvSpPr txBox="1"/>
          <p:nvPr/>
        </p:nvSpPr>
        <p:spPr>
          <a:xfrm>
            <a:off x="3161513" y="915044"/>
            <a:ext cx="317716" cy="369332"/>
          </a:xfrm>
          <a:prstGeom prst="rect">
            <a:avLst/>
          </a:prstGeom>
          <a:noFill/>
          <a:ln w="28575">
            <a:noFill/>
          </a:ln>
        </p:spPr>
        <p:txBody>
          <a:bodyPr wrap="none" rtlCol="0">
            <a:spAutoFit/>
          </a:bodyPr>
          <a:lstStyle/>
          <a:p>
            <a:r>
              <a:rPr lang="en-US" dirty="0" smtClean="0"/>
              <a:t>A</a:t>
            </a:r>
            <a:endParaRPr lang="el-GR" baseline="-25000" dirty="0"/>
          </a:p>
        </p:txBody>
      </p:sp>
      <p:sp>
        <p:nvSpPr>
          <p:cNvPr id="16" name="15 - Έλλειψη"/>
          <p:cNvSpPr/>
          <p:nvPr/>
        </p:nvSpPr>
        <p:spPr>
          <a:xfrm>
            <a:off x="4008319" y="1783116"/>
            <a:ext cx="360000" cy="360000"/>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TextBox"/>
          <p:cNvSpPr txBox="1"/>
          <p:nvPr/>
        </p:nvSpPr>
        <p:spPr>
          <a:xfrm>
            <a:off x="4018769" y="1778286"/>
            <a:ext cx="316112" cy="369332"/>
          </a:xfrm>
          <a:prstGeom prst="rect">
            <a:avLst/>
          </a:prstGeom>
          <a:noFill/>
          <a:ln w="28575">
            <a:noFill/>
          </a:ln>
        </p:spPr>
        <p:txBody>
          <a:bodyPr wrap="none" rtlCol="0">
            <a:spAutoFit/>
          </a:bodyPr>
          <a:lstStyle/>
          <a:p>
            <a:r>
              <a:rPr lang="en-US" dirty="0" smtClean="0"/>
              <a:t>V</a:t>
            </a:r>
            <a:endParaRPr lang="el-GR" baseline="-25000" dirty="0"/>
          </a:p>
        </p:txBody>
      </p:sp>
      <p:cxnSp>
        <p:nvCxnSpPr>
          <p:cNvPr id="18" name="17 - Ευθεία γραμμή σύνδεσης"/>
          <p:cNvCxnSpPr/>
          <p:nvPr/>
        </p:nvCxnSpPr>
        <p:spPr>
          <a:xfrm>
            <a:off x="3336288" y="1571612"/>
            <a:ext cx="8572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3336288" y="2378696"/>
            <a:ext cx="85725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20 - TextBox"/>
          <p:cNvSpPr txBox="1"/>
          <p:nvPr/>
        </p:nvSpPr>
        <p:spPr>
          <a:xfrm>
            <a:off x="7626255" y="600386"/>
            <a:ext cx="599716" cy="369332"/>
          </a:xfrm>
          <a:prstGeom prst="rect">
            <a:avLst/>
          </a:prstGeom>
          <a:noFill/>
          <a:ln w="28575">
            <a:noFill/>
          </a:ln>
        </p:spPr>
        <p:txBody>
          <a:bodyPr wrap="none" rtlCol="0">
            <a:spAutoFit/>
          </a:bodyPr>
          <a:lstStyle/>
          <a:p>
            <a:r>
              <a:rPr lang="en-US" dirty="0" err="1" smtClean="0"/>
              <a:t>R</a:t>
            </a:r>
            <a:r>
              <a:rPr lang="en-US" baseline="-25000" dirty="0" err="1" smtClean="0"/>
              <a:t>total</a:t>
            </a:r>
            <a:endParaRPr lang="el-GR" baseline="-25000" dirty="0"/>
          </a:p>
        </p:txBody>
      </p:sp>
      <p:sp>
        <p:nvSpPr>
          <p:cNvPr id="22" name="21 - TextBox"/>
          <p:cNvSpPr txBox="1"/>
          <p:nvPr/>
        </p:nvSpPr>
        <p:spPr>
          <a:xfrm>
            <a:off x="6556151" y="550214"/>
            <a:ext cx="242374" cy="369332"/>
          </a:xfrm>
          <a:prstGeom prst="rect">
            <a:avLst/>
          </a:prstGeom>
          <a:noFill/>
          <a:ln w="28575">
            <a:noFill/>
          </a:ln>
        </p:spPr>
        <p:txBody>
          <a:bodyPr wrap="none" rtlCol="0">
            <a:spAutoFit/>
          </a:bodyPr>
          <a:lstStyle/>
          <a:p>
            <a:r>
              <a:rPr lang="el-GR" dirty="0" smtClean="0"/>
              <a:t>Ι</a:t>
            </a:r>
            <a:endParaRPr lang="el-GR" baseline="-25000" dirty="0"/>
          </a:p>
        </p:txBody>
      </p:sp>
      <p:cxnSp>
        <p:nvCxnSpPr>
          <p:cNvPr id="24" name="23 - Ευθύγραμμο βέλος σύνδεσης"/>
          <p:cNvCxnSpPr>
            <a:stCxn id="22" idx="1"/>
          </p:cNvCxnSpPr>
          <p:nvPr/>
        </p:nvCxnSpPr>
        <p:spPr>
          <a:xfrm rot="10800000">
            <a:off x="6268151" y="734880"/>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p:nvPr/>
        </p:nvCxnSpPr>
        <p:spPr>
          <a:xfrm rot="10800000" flipH="1">
            <a:off x="8184184" y="793434"/>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27 - Ευθεία γραμμή σύνδεσης"/>
          <p:cNvCxnSpPr/>
          <p:nvPr/>
        </p:nvCxnSpPr>
        <p:spPr>
          <a:xfrm rot="5400000">
            <a:off x="7094549" y="2129942"/>
            <a:ext cx="140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 Ευθεία γραμμή σύνδεσης"/>
          <p:cNvCxnSpPr/>
          <p:nvPr/>
        </p:nvCxnSpPr>
        <p:spPr>
          <a:xfrm>
            <a:off x="7797298" y="2488085"/>
            <a:ext cx="79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flipH="1">
            <a:off x="5050800" y="1407470"/>
            <a:ext cx="273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 name="30 - TextBox"/>
          <p:cNvSpPr txBox="1"/>
          <p:nvPr/>
        </p:nvSpPr>
        <p:spPr>
          <a:xfrm>
            <a:off x="5369297" y="1021374"/>
            <a:ext cx="242374" cy="369332"/>
          </a:xfrm>
          <a:prstGeom prst="rect">
            <a:avLst/>
          </a:prstGeom>
          <a:noFill/>
          <a:ln w="28575">
            <a:noFill/>
          </a:ln>
        </p:spPr>
        <p:txBody>
          <a:bodyPr wrap="none" rtlCol="0">
            <a:spAutoFit/>
          </a:bodyPr>
          <a:lstStyle/>
          <a:p>
            <a:r>
              <a:rPr lang="el-GR" dirty="0" smtClean="0"/>
              <a:t>Ι</a:t>
            </a:r>
            <a:endParaRPr lang="el-GR" baseline="-25000" dirty="0"/>
          </a:p>
        </p:txBody>
      </p:sp>
      <p:sp>
        <p:nvSpPr>
          <p:cNvPr id="32" name="31 - TextBox"/>
          <p:cNvSpPr txBox="1"/>
          <p:nvPr/>
        </p:nvSpPr>
        <p:spPr>
          <a:xfrm>
            <a:off x="8084634" y="2889395"/>
            <a:ext cx="316112" cy="369332"/>
          </a:xfrm>
          <a:prstGeom prst="rect">
            <a:avLst/>
          </a:prstGeom>
          <a:noFill/>
          <a:ln w="28575">
            <a:noFill/>
          </a:ln>
        </p:spPr>
        <p:txBody>
          <a:bodyPr wrap="none" rtlCol="0">
            <a:spAutoFit/>
          </a:bodyPr>
          <a:lstStyle/>
          <a:p>
            <a:r>
              <a:rPr lang="en-US" dirty="0" smtClean="0"/>
              <a:t>V</a:t>
            </a:r>
            <a:endParaRPr lang="el-GR" baseline="-25000" dirty="0"/>
          </a:p>
        </p:txBody>
      </p:sp>
      <p:sp>
        <p:nvSpPr>
          <p:cNvPr id="33" name="32 - TextBox"/>
          <p:cNvSpPr txBox="1"/>
          <p:nvPr/>
        </p:nvSpPr>
        <p:spPr>
          <a:xfrm>
            <a:off x="8029930" y="1997247"/>
            <a:ext cx="599716" cy="369332"/>
          </a:xfrm>
          <a:prstGeom prst="rect">
            <a:avLst/>
          </a:prstGeom>
          <a:noFill/>
          <a:ln w="28575">
            <a:noFill/>
          </a:ln>
        </p:spPr>
        <p:txBody>
          <a:bodyPr wrap="none" rtlCol="0">
            <a:spAutoFit/>
          </a:bodyPr>
          <a:lstStyle/>
          <a:p>
            <a:r>
              <a:rPr lang="en-US" dirty="0" err="1" smtClean="0"/>
              <a:t>R</a:t>
            </a:r>
            <a:r>
              <a:rPr lang="en-US" baseline="-25000" dirty="0" err="1" smtClean="0"/>
              <a:t>total</a:t>
            </a:r>
            <a:endParaRPr lang="el-GR" baseline="-25000" dirty="0"/>
          </a:p>
        </p:txBody>
      </p:sp>
      <p:cxnSp>
        <p:nvCxnSpPr>
          <p:cNvPr id="34" name="33 - Ευθύγραμμο βέλος σύνδεσης"/>
          <p:cNvCxnSpPr/>
          <p:nvPr/>
        </p:nvCxnSpPr>
        <p:spPr>
          <a:xfrm rot="10800000" flipV="1">
            <a:off x="5072068" y="1214422"/>
            <a:ext cx="357188" cy="142876"/>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39 - Ευθύγραμμο βέλος σύνδεσης"/>
          <p:cNvCxnSpPr/>
          <p:nvPr/>
        </p:nvCxnSpPr>
        <p:spPr>
          <a:xfrm rot="10800000">
            <a:off x="7818609" y="2875769"/>
            <a:ext cx="357190" cy="214314"/>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42 - Ευθύγραμμο βέλος σύνδεσης"/>
          <p:cNvCxnSpPr>
            <a:stCxn id="33" idx="2"/>
          </p:cNvCxnSpPr>
          <p:nvPr/>
        </p:nvCxnSpPr>
        <p:spPr>
          <a:xfrm rot="16200000" flipH="1">
            <a:off x="8389611" y="2306756"/>
            <a:ext cx="101828" cy="221474"/>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48 - Έλλειψη"/>
          <p:cNvSpPr/>
          <p:nvPr/>
        </p:nvSpPr>
        <p:spPr>
          <a:xfrm>
            <a:off x="7765444" y="2457774"/>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49 - Έλλειψη"/>
          <p:cNvSpPr/>
          <p:nvPr/>
        </p:nvSpPr>
        <p:spPr>
          <a:xfrm>
            <a:off x="7776077" y="1375571"/>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50 - TextBox"/>
          <p:cNvSpPr txBox="1"/>
          <p:nvPr/>
        </p:nvSpPr>
        <p:spPr>
          <a:xfrm>
            <a:off x="6257606" y="3143248"/>
            <a:ext cx="1133484" cy="369332"/>
          </a:xfrm>
          <a:prstGeom prst="rect">
            <a:avLst/>
          </a:prstGeom>
          <a:noFill/>
        </p:spPr>
        <p:txBody>
          <a:bodyPr wrap="square" rtlCol="0">
            <a:spAutoFit/>
          </a:bodyPr>
          <a:lstStyle/>
          <a:p>
            <a:pPr algn="ctr"/>
            <a:r>
              <a:rPr lang="el-GR" b="1" dirty="0" smtClean="0"/>
              <a:t>Σχήμα 1</a:t>
            </a:r>
            <a:endParaRPr lang="el-GR" b="1" dirty="0" smtClean="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530757" y="500042"/>
            <a:ext cx="4541837" cy="2755900"/>
          </a:xfrm>
          <a:prstGeom prst="rect">
            <a:avLst/>
          </a:prstGeom>
          <a:noFill/>
          <a:ln w="9525">
            <a:noFill/>
            <a:miter lim="800000"/>
            <a:headEnd/>
            <a:tailEnd/>
          </a:ln>
          <a:effectLst/>
        </p:spPr>
      </p:pic>
      <p:cxnSp>
        <p:nvCxnSpPr>
          <p:cNvPr id="4" name="3 - Ευθεία γραμμή σύνδεσης"/>
          <p:cNvCxnSpPr/>
          <p:nvPr/>
        </p:nvCxnSpPr>
        <p:spPr>
          <a:xfrm rot="5400000">
            <a:off x="3789110" y="1974458"/>
            <a:ext cx="79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32" y="-24"/>
            <a:ext cx="9144032" cy="369332"/>
          </a:xfrm>
          <a:prstGeom prst="rect">
            <a:avLst/>
          </a:prstGeom>
          <a:noFill/>
        </p:spPr>
        <p:txBody>
          <a:bodyPr wrap="square" rtlCol="0">
            <a:spAutoFit/>
          </a:bodyPr>
          <a:lstStyle/>
          <a:p>
            <a:pPr algn="just"/>
            <a:r>
              <a:rPr lang="el-GR" b="1" dirty="0" smtClean="0"/>
              <a:t>Συμπεριφορά  Έντασης– Τάσης (συμπεριφορά </a:t>
            </a:r>
            <a:r>
              <a:rPr lang="en-US" b="1" dirty="0" smtClean="0"/>
              <a:t>I – V) </a:t>
            </a:r>
            <a:r>
              <a:rPr lang="el-GR" b="1" dirty="0" smtClean="0"/>
              <a:t>Φ/Β στοιχειών</a:t>
            </a:r>
            <a:endParaRPr lang="el-GR" b="1" dirty="0" smtClean="0">
              <a:ea typeface="Times New Roman" pitchFamily="18" charset="0"/>
              <a:cs typeface="Tahoma" pitchFamily="34" charset="0"/>
            </a:endParaRPr>
          </a:p>
        </p:txBody>
      </p:sp>
      <p:sp>
        <p:nvSpPr>
          <p:cNvPr id="7" name="6 - TextBox"/>
          <p:cNvSpPr txBox="1"/>
          <p:nvPr/>
        </p:nvSpPr>
        <p:spPr>
          <a:xfrm rot="16200000">
            <a:off x="4225643" y="1618592"/>
            <a:ext cx="1204922" cy="369332"/>
          </a:xfrm>
          <a:prstGeom prst="rect">
            <a:avLst/>
          </a:prstGeom>
          <a:noFill/>
        </p:spPr>
        <p:txBody>
          <a:bodyPr wrap="square" rtlCol="0">
            <a:spAutoFit/>
          </a:bodyPr>
          <a:lstStyle/>
          <a:p>
            <a:pPr algn="just"/>
            <a:r>
              <a:rPr lang="en-US" b="1" dirty="0" smtClean="0"/>
              <a:t>I, ampere</a:t>
            </a:r>
            <a:endParaRPr lang="el-GR" b="1" dirty="0" smtClean="0">
              <a:ea typeface="Times New Roman" pitchFamily="18" charset="0"/>
              <a:cs typeface="Tahoma" pitchFamily="34" charset="0"/>
            </a:endParaRPr>
          </a:p>
        </p:txBody>
      </p:sp>
      <p:sp>
        <p:nvSpPr>
          <p:cNvPr id="8" name="7 - TextBox"/>
          <p:cNvSpPr txBox="1"/>
          <p:nvPr/>
        </p:nvSpPr>
        <p:spPr>
          <a:xfrm rot="16200000">
            <a:off x="8124343" y="1539513"/>
            <a:ext cx="1204922" cy="369332"/>
          </a:xfrm>
          <a:prstGeom prst="rect">
            <a:avLst/>
          </a:prstGeom>
          <a:noFill/>
        </p:spPr>
        <p:txBody>
          <a:bodyPr wrap="square" rtlCol="0">
            <a:spAutoFit/>
          </a:bodyPr>
          <a:lstStyle/>
          <a:p>
            <a:pPr algn="ctr"/>
            <a:r>
              <a:rPr lang="en-US" b="1" dirty="0" smtClean="0"/>
              <a:t>P, watt</a:t>
            </a:r>
            <a:endParaRPr lang="el-GR" b="1" dirty="0" smtClean="0">
              <a:ea typeface="Times New Roman" pitchFamily="18" charset="0"/>
              <a:cs typeface="Tahoma" pitchFamily="34" charset="0"/>
            </a:endParaRPr>
          </a:p>
        </p:txBody>
      </p:sp>
      <p:sp>
        <p:nvSpPr>
          <p:cNvPr id="9" name="8 - TextBox"/>
          <p:cNvSpPr txBox="1"/>
          <p:nvPr/>
        </p:nvSpPr>
        <p:spPr>
          <a:xfrm>
            <a:off x="6265646" y="2828590"/>
            <a:ext cx="1204922" cy="369332"/>
          </a:xfrm>
          <a:prstGeom prst="rect">
            <a:avLst/>
          </a:prstGeom>
          <a:noFill/>
        </p:spPr>
        <p:txBody>
          <a:bodyPr wrap="square" rtlCol="0">
            <a:spAutoFit/>
          </a:bodyPr>
          <a:lstStyle/>
          <a:p>
            <a:pPr algn="ctr"/>
            <a:r>
              <a:rPr lang="en-US" b="1" dirty="0" smtClean="0"/>
              <a:t>V, volt</a:t>
            </a:r>
            <a:endParaRPr lang="el-GR" b="1" dirty="0" smtClean="0">
              <a:ea typeface="Times New Roman" pitchFamily="18" charset="0"/>
              <a:cs typeface="Tahoma" pitchFamily="34" charset="0"/>
            </a:endParaRPr>
          </a:p>
        </p:txBody>
      </p:sp>
      <p:sp>
        <p:nvSpPr>
          <p:cNvPr id="10" name="9 - TextBox"/>
          <p:cNvSpPr txBox="1"/>
          <p:nvPr/>
        </p:nvSpPr>
        <p:spPr>
          <a:xfrm>
            <a:off x="-32" y="3571876"/>
            <a:ext cx="9144032" cy="3323987"/>
          </a:xfrm>
          <a:prstGeom prst="rect">
            <a:avLst/>
          </a:prstGeom>
          <a:noFill/>
        </p:spPr>
        <p:txBody>
          <a:bodyPr wrap="square" rtlCol="0">
            <a:spAutoFit/>
          </a:bodyPr>
          <a:lstStyle/>
          <a:p>
            <a:pPr algn="just"/>
            <a:r>
              <a:rPr lang="el-GR" sz="1400" dirty="0" smtClean="0"/>
              <a:t>Επιπλέον, το γινόμενο των συντεταγμένων (Ι,</a:t>
            </a:r>
            <a:r>
              <a:rPr lang="en-US" sz="1400" dirty="0" smtClean="0"/>
              <a:t>V</a:t>
            </a:r>
            <a:r>
              <a:rPr lang="el-GR" sz="1400" dirty="0" smtClean="0"/>
              <a:t>) κάθε σημείου της συνεχούς γραμμής Ι</a:t>
            </a:r>
            <a:r>
              <a:rPr lang="en-US" sz="1400" dirty="0" smtClean="0"/>
              <a:t> – V</a:t>
            </a:r>
            <a:r>
              <a:rPr lang="el-GR" sz="1400" dirty="0" smtClean="0"/>
              <a:t> έχει μονάδες ισχύος, σύμφωνα με τη σχέση:</a:t>
            </a:r>
            <a:endParaRPr lang="en-US" sz="1400" dirty="0" smtClean="0"/>
          </a:p>
          <a:p>
            <a:pPr algn="just"/>
            <a:endParaRPr lang="en-US" sz="1400" dirty="0" smtClean="0"/>
          </a:p>
          <a:p>
            <a:pPr algn="ctr"/>
            <a:r>
              <a:rPr lang="el-GR" sz="1400" dirty="0" smtClean="0"/>
              <a:t>ισχύς = ένταση </a:t>
            </a:r>
            <a:r>
              <a:rPr lang="en-US" sz="1400" dirty="0" smtClean="0"/>
              <a:t>x</a:t>
            </a:r>
            <a:r>
              <a:rPr lang="el-GR" sz="1400" dirty="0" smtClean="0"/>
              <a:t> τάση ή Ρ</a:t>
            </a:r>
            <a:r>
              <a:rPr lang="en-US" sz="1400" dirty="0" smtClean="0"/>
              <a:t> = I x </a:t>
            </a:r>
            <a:r>
              <a:rPr lang="en-US" sz="1400" dirty="0" smtClean="0">
                <a:sym typeface="Wingdings" pitchFamily="2" charset="2"/>
              </a:rPr>
              <a:t>V</a:t>
            </a:r>
            <a:r>
              <a:rPr lang="el-GR" sz="1400" dirty="0" smtClean="0">
                <a:sym typeface="Wingdings" pitchFamily="2" charset="2"/>
              </a:rPr>
              <a:t> [</a:t>
            </a:r>
            <a:r>
              <a:rPr lang="en-US" sz="1400" dirty="0" smtClean="0">
                <a:sym typeface="Wingdings" pitchFamily="2" charset="2"/>
              </a:rPr>
              <a:t>watt = ampere x volt]</a:t>
            </a:r>
          </a:p>
          <a:p>
            <a:pPr algn="ctr"/>
            <a:endParaRPr lang="en-US" sz="1400" dirty="0" smtClean="0">
              <a:sym typeface="Wingdings" pitchFamily="2" charset="2"/>
            </a:endParaRPr>
          </a:p>
          <a:p>
            <a:pPr algn="just"/>
            <a:r>
              <a:rPr lang="el-GR" sz="1400" dirty="0" smtClean="0">
                <a:sym typeface="Wingdings" pitchFamily="2" charset="2"/>
              </a:rPr>
              <a:t>Έτσι, η διακεκομμένη γραμμή στο παραπάνω Σχήμα παριστάνει την ισχύ (</a:t>
            </a:r>
            <a:r>
              <a:rPr lang="en-US" sz="1400" dirty="0" smtClean="0">
                <a:sym typeface="Wingdings" pitchFamily="2" charset="2"/>
              </a:rPr>
              <a:t>watt) </a:t>
            </a:r>
            <a:r>
              <a:rPr lang="el-GR" sz="1400" dirty="0" smtClean="0">
                <a:sym typeface="Wingdings" pitchFamily="2" charset="2"/>
              </a:rPr>
              <a:t>που παράγεται από το Φ/Β για κάθε τάση </a:t>
            </a:r>
            <a:r>
              <a:rPr lang="en-US" sz="1400" dirty="0" smtClean="0">
                <a:sym typeface="Wingdings" pitchFamily="2" charset="2"/>
              </a:rPr>
              <a:t>V </a:t>
            </a:r>
            <a:r>
              <a:rPr lang="el-GR" sz="1400" dirty="0" smtClean="0">
                <a:sym typeface="Wingdings" pitchFamily="2" charset="2"/>
              </a:rPr>
              <a:t>(</a:t>
            </a:r>
            <a:r>
              <a:rPr lang="en-US" sz="1400" dirty="0" smtClean="0">
                <a:sym typeface="Wingdings" pitchFamily="2" charset="2"/>
              </a:rPr>
              <a:t>volt) </a:t>
            </a:r>
            <a:r>
              <a:rPr lang="el-GR" sz="1400" dirty="0" smtClean="0">
                <a:sym typeface="Wingdings" pitchFamily="2" charset="2"/>
              </a:rPr>
              <a:t>που μετριέται στα άκρα του</a:t>
            </a:r>
            <a:r>
              <a:rPr lang="en-US" sz="1400" dirty="0" smtClean="0">
                <a:sym typeface="Wingdings" pitchFamily="2" charset="2"/>
              </a:rPr>
              <a:t> </a:t>
            </a:r>
            <a:r>
              <a:rPr lang="el-GR" sz="1400" dirty="0" smtClean="0">
                <a:sym typeface="Wingdings" pitchFamily="2" charset="2"/>
              </a:rPr>
              <a:t>και την αντίστοιχη ένταση (</a:t>
            </a:r>
            <a:r>
              <a:rPr lang="en-US" sz="1400" dirty="0" smtClean="0">
                <a:sym typeface="Wingdings" pitchFamily="2" charset="2"/>
              </a:rPr>
              <a:t>ampere) </a:t>
            </a:r>
            <a:r>
              <a:rPr lang="el-GR" sz="1400" dirty="0" smtClean="0">
                <a:sym typeface="Wingdings" pitchFamily="2" charset="2"/>
              </a:rPr>
              <a:t>που διαρρέει το κύκλωμα για την τάση αυτή. Επίσης το Σχήμα 2 δείχνει ότι για κάθε τιμή </a:t>
            </a:r>
            <a:r>
              <a:rPr lang="en-US" sz="1400" dirty="0" smtClean="0">
                <a:sym typeface="Wingdings" pitchFamily="2" charset="2"/>
              </a:rPr>
              <a:t>V </a:t>
            </a:r>
            <a:r>
              <a:rPr lang="el-GR" sz="1400" dirty="0" smtClean="0">
                <a:sym typeface="Wingdings" pitchFamily="2" charset="2"/>
              </a:rPr>
              <a:t>της τάσης στα άκρα του Φ/Β η ένταση του ρεύματος </a:t>
            </a:r>
            <a:r>
              <a:rPr lang="en-US" sz="1400" dirty="0" smtClean="0">
                <a:sym typeface="Wingdings" pitchFamily="2" charset="2"/>
              </a:rPr>
              <a:t>I </a:t>
            </a:r>
            <a:r>
              <a:rPr lang="el-GR" sz="1400" dirty="0" smtClean="0">
                <a:sym typeface="Wingdings" pitchFamily="2" charset="2"/>
              </a:rPr>
              <a:t>μπορεί να λάβει μία μόνο συγκεκριμένη τιμή (αυτή που ορίζεται από τη συνεχή καμπύλη Ι). Και αφού κάθε τιμή αντίστασης </a:t>
            </a:r>
            <a:r>
              <a:rPr lang="en-US" sz="1400" dirty="0" err="1" smtClean="0">
                <a:sym typeface="Wingdings" pitchFamily="2" charset="2"/>
              </a:rPr>
              <a:t>R</a:t>
            </a:r>
            <a:r>
              <a:rPr lang="en-US" sz="1400" baseline="-25000" dirty="0" err="1" smtClean="0">
                <a:sym typeface="Wingdings" pitchFamily="2" charset="2"/>
              </a:rPr>
              <a:t>total</a:t>
            </a:r>
            <a:r>
              <a:rPr lang="en-US" sz="1400" dirty="0" smtClean="0">
                <a:sym typeface="Wingdings" pitchFamily="2" charset="2"/>
              </a:rPr>
              <a:t> (</a:t>
            </a:r>
            <a:r>
              <a:rPr lang="el-GR" sz="1400" dirty="0" smtClean="0">
                <a:sym typeface="Wingdings" pitchFamily="2" charset="2"/>
              </a:rPr>
              <a:t>βλ. Σχήμα 1) ορίζει μονοσήμαντα μία μόνο τιμή τάσης </a:t>
            </a:r>
            <a:r>
              <a:rPr lang="en-US" sz="1400" dirty="0" smtClean="0">
                <a:sym typeface="Wingdings" pitchFamily="2" charset="2"/>
              </a:rPr>
              <a:t>V</a:t>
            </a:r>
            <a:r>
              <a:rPr lang="el-GR" sz="1400" dirty="0" smtClean="0">
                <a:sym typeface="Wingdings" pitchFamily="2" charset="2"/>
              </a:rPr>
              <a:t> στα άκρα του Φ/Β και μία  τιμή έντασης ρεύματος Ι που το διαρρέει,  θα ορίζει και μονοσήμαντα και μία τιμή παραγόμενης ισχύος Ρ = Ι </a:t>
            </a:r>
            <a:r>
              <a:rPr lang="en-US" sz="1400" dirty="0" smtClean="0">
                <a:sym typeface="Wingdings" pitchFamily="2" charset="2"/>
              </a:rPr>
              <a:t>x V.  </a:t>
            </a:r>
            <a:r>
              <a:rPr lang="el-GR" sz="1400" dirty="0" smtClean="0">
                <a:sym typeface="Wingdings" pitchFamily="2" charset="2"/>
              </a:rPr>
              <a:t>Έτσι:</a:t>
            </a:r>
          </a:p>
          <a:p>
            <a:pPr algn="just"/>
            <a:endParaRPr lang="el-GR" sz="1400" dirty="0" smtClean="0">
              <a:sym typeface="Wingdings" pitchFamily="2" charset="2"/>
            </a:endParaRPr>
          </a:p>
          <a:p>
            <a:pPr algn="ctr"/>
            <a:r>
              <a:rPr lang="el-GR" sz="1400" b="1" dirty="0" smtClean="0">
                <a:sym typeface="Wingdings" pitchFamily="2" charset="2"/>
              </a:rPr>
              <a:t>σε αντίθεση με τις συνήθεις πηγές ηλεκτρικής ισχύος, η ηλεκτρική ισχύς που παράγεται από τα  Φ/Β καθορίζεται από την κατανάλωση την οποία καλύπτουν (δηλαδή από την αντίσταση </a:t>
            </a:r>
            <a:r>
              <a:rPr lang="en-US" sz="1400" b="1" dirty="0" smtClean="0">
                <a:sym typeface="Wingdings" pitchFamily="2" charset="2"/>
              </a:rPr>
              <a:t>R </a:t>
            </a:r>
            <a:r>
              <a:rPr lang="el-GR" sz="1400" b="1" dirty="0" smtClean="0">
                <a:sym typeface="Wingdings" pitchFamily="2" charset="2"/>
              </a:rPr>
              <a:t>που βρίσκεται κάθε φορά συνδεδεμένη στα άκρα τους).</a:t>
            </a:r>
            <a:r>
              <a:rPr lang="el-GR" sz="1400" dirty="0" smtClean="0">
                <a:sym typeface="Wingdings" pitchFamily="2" charset="2"/>
              </a:rPr>
              <a:t>  </a:t>
            </a:r>
            <a:endParaRPr lang="el-GR" sz="1400" dirty="0" smtClean="0"/>
          </a:p>
        </p:txBody>
      </p:sp>
      <p:pic>
        <p:nvPicPr>
          <p:cNvPr id="11" name="Picture 2"/>
          <p:cNvPicPr>
            <a:picLocks noChangeAspect="1" noChangeArrowheads="1"/>
          </p:cNvPicPr>
          <p:nvPr/>
        </p:nvPicPr>
        <p:blipFill>
          <a:blip r:embed="rId3" cstate="print"/>
          <a:srcRect/>
          <a:stretch>
            <a:fillRect/>
          </a:stretch>
        </p:blipFill>
        <p:spPr bwMode="auto">
          <a:xfrm rot="16200000">
            <a:off x="301964" y="383783"/>
            <a:ext cx="2886097" cy="3204335"/>
          </a:xfrm>
          <a:prstGeom prst="rect">
            <a:avLst/>
          </a:prstGeom>
          <a:noFill/>
          <a:ln w="9525">
            <a:noFill/>
            <a:miter lim="800000"/>
            <a:headEnd/>
            <a:tailEnd/>
          </a:ln>
          <a:effectLst/>
        </p:spPr>
      </p:pic>
      <p:sp>
        <p:nvSpPr>
          <p:cNvPr id="12" name="11 - TextBox"/>
          <p:cNvSpPr txBox="1"/>
          <p:nvPr/>
        </p:nvSpPr>
        <p:spPr>
          <a:xfrm>
            <a:off x="3186466" y="1785926"/>
            <a:ext cx="599716" cy="369332"/>
          </a:xfrm>
          <a:prstGeom prst="rect">
            <a:avLst/>
          </a:prstGeom>
          <a:solidFill>
            <a:schemeClr val="bg2"/>
          </a:solidFill>
          <a:ln w="28575">
            <a:solidFill>
              <a:schemeClr val="bg2">
                <a:lumMod val="25000"/>
              </a:schemeClr>
            </a:solidFill>
          </a:ln>
        </p:spPr>
        <p:txBody>
          <a:bodyPr wrap="none" rtlCol="0">
            <a:spAutoFit/>
          </a:bodyPr>
          <a:lstStyle/>
          <a:p>
            <a:r>
              <a:rPr lang="en-US" dirty="0" err="1" smtClean="0"/>
              <a:t>R</a:t>
            </a:r>
            <a:r>
              <a:rPr lang="en-US" baseline="-25000" dirty="0" err="1" smtClean="0"/>
              <a:t>total</a:t>
            </a:r>
            <a:endParaRPr lang="el-GR" baseline="-25000" dirty="0"/>
          </a:p>
        </p:txBody>
      </p:sp>
      <p:sp>
        <p:nvSpPr>
          <p:cNvPr id="13" name="12 - Έλλειψη"/>
          <p:cNvSpPr/>
          <p:nvPr/>
        </p:nvSpPr>
        <p:spPr>
          <a:xfrm>
            <a:off x="3140247" y="928670"/>
            <a:ext cx="360000" cy="360000"/>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TextBox"/>
          <p:cNvSpPr txBox="1"/>
          <p:nvPr/>
        </p:nvSpPr>
        <p:spPr>
          <a:xfrm>
            <a:off x="3161513" y="915044"/>
            <a:ext cx="317716" cy="369332"/>
          </a:xfrm>
          <a:prstGeom prst="rect">
            <a:avLst/>
          </a:prstGeom>
          <a:noFill/>
          <a:ln w="28575">
            <a:noFill/>
          </a:ln>
        </p:spPr>
        <p:txBody>
          <a:bodyPr wrap="none" rtlCol="0">
            <a:spAutoFit/>
          </a:bodyPr>
          <a:lstStyle/>
          <a:p>
            <a:r>
              <a:rPr lang="en-US" dirty="0" smtClean="0"/>
              <a:t>A</a:t>
            </a:r>
            <a:endParaRPr lang="el-GR" baseline="-25000" dirty="0"/>
          </a:p>
        </p:txBody>
      </p:sp>
      <p:sp>
        <p:nvSpPr>
          <p:cNvPr id="15" name="14 - Έλλειψη"/>
          <p:cNvSpPr/>
          <p:nvPr/>
        </p:nvSpPr>
        <p:spPr>
          <a:xfrm>
            <a:off x="4008319" y="1783116"/>
            <a:ext cx="360000" cy="360000"/>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TextBox"/>
          <p:cNvSpPr txBox="1"/>
          <p:nvPr/>
        </p:nvSpPr>
        <p:spPr>
          <a:xfrm>
            <a:off x="4018769" y="1778286"/>
            <a:ext cx="316112" cy="369332"/>
          </a:xfrm>
          <a:prstGeom prst="rect">
            <a:avLst/>
          </a:prstGeom>
          <a:noFill/>
          <a:ln w="28575">
            <a:noFill/>
          </a:ln>
        </p:spPr>
        <p:txBody>
          <a:bodyPr wrap="none" rtlCol="0">
            <a:spAutoFit/>
          </a:bodyPr>
          <a:lstStyle/>
          <a:p>
            <a:r>
              <a:rPr lang="en-US" dirty="0" smtClean="0"/>
              <a:t>V</a:t>
            </a:r>
            <a:endParaRPr lang="el-GR" baseline="-25000" dirty="0"/>
          </a:p>
        </p:txBody>
      </p:sp>
      <p:cxnSp>
        <p:nvCxnSpPr>
          <p:cNvPr id="17" name="16 - Ευθεία γραμμή σύνδεσης"/>
          <p:cNvCxnSpPr/>
          <p:nvPr/>
        </p:nvCxnSpPr>
        <p:spPr>
          <a:xfrm>
            <a:off x="3336288" y="1571612"/>
            <a:ext cx="8572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a:off x="3336288" y="2378696"/>
            <a:ext cx="85725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6524100" y="2143116"/>
            <a:ext cx="303288" cy="369332"/>
          </a:xfrm>
          <a:prstGeom prst="rect">
            <a:avLst/>
          </a:prstGeom>
          <a:noFill/>
          <a:ln w="28575">
            <a:noFill/>
          </a:ln>
        </p:spPr>
        <p:txBody>
          <a:bodyPr wrap="none" rtlCol="0">
            <a:spAutoFit/>
          </a:bodyPr>
          <a:lstStyle/>
          <a:p>
            <a:r>
              <a:rPr lang="en-US" dirty="0" smtClean="0"/>
              <a:t>P</a:t>
            </a:r>
            <a:endParaRPr lang="el-GR" baseline="-25000" dirty="0"/>
          </a:p>
        </p:txBody>
      </p:sp>
      <p:sp>
        <p:nvSpPr>
          <p:cNvPr id="20" name="19 - TextBox"/>
          <p:cNvSpPr txBox="1"/>
          <p:nvPr/>
        </p:nvSpPr>
        <p:spPr>
          <a:xfrm>
            <a:off x="6556151" y="866356"/>
            <a:ext cx="242374" cy="369332"/>
          </a:xfrm>
          <a:prstGeom prst="rect">
            <a:avLst/>
          </a:prstGeom>
          <a:noFill/>
          <a:ln w="28575">
            <a:noFill/>
          </a:ln>
        </p:spPr>
        <p:txBody>
          <a:bodyPr wrap="none" rtlCol="0">
            <a:spAutoFit/>
          </a:bodyPr>
          <a:lstStyle/>
          <a:p>
            <a:r>
              <a:rPr lang="el-GR" dirty="0" smtClean="0"/>
              <a:t>Ι</a:t>
            </a:r>
            <a:endParaRPr lang="el-GR" baseline="-25000" dirty="0"/>
          </a:p>
        </p:txBody>
      </p:sp>
      <p:cxnSp>
        <p:nvCxnSpPr>
          <p:cNvPr id="21" name="20 - Ευθύγραμμο βέλος σύνδεσης"/>
          <p:cNvCxnSpPr>
            <a:stCxn id="20" idx="1"/>
          </p:cNvCxnSpPr>
          <p:nvPr/>
        </p:nvCxnSpPr>
        <p:spPr>
          <a:xfrm rot="10800000">
            <a:off x="6268151" y="1051022"/>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rot="10800000" flipH="1">
            <a:off x="6786578" y="2357430"/>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rot="5400000">
            <a:off x="7094549" y="2129942"/>
            <a:ext cx="140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a:off x="7797298" y="1937847"/>
            <a:ext cx="79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flipH="1">
            <a:off x="5050800" y="1407470"/>
            <a:ext cx="273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7" name="26 - TextBox"/>
          <p:cNvSpPr txBox="1"/>
          <p:nvPr/>
        </p:nvSpPr>
        <p:spPr>
          <a:xfrm>
            <a:off x="5369297" y="1021374"/>
            <a:ext cx="242374" cy="369332"/>
          </a:xfrm>
          <a:prstGeom prst="rect">
            <a:avLst/>
          </a:prstGeom>
          <a:noFill/>
          <a:ln w="28575">
            <a:noFill/>
          </a:ln>
        </p:spPr>
        <p:txBody>
          <a:bodyPr wrap="none" rtlCol="0">
            <a:spAutoFit/>
          </a:bodyPr>
          <a:lstStyle/>
          <a:p>
            <a:r>
              <a:rPr lang="el-GR" dirty="0" smtClean="0"/>
              <a:t>Ι</a:t>
            </a:r>
            <a:endParaRPr lang="el-GR" baseline="-25000" dirty="0"/>
          </a:p>
        </p:txBody>
      </p:sp>
      <p:sp>
        <p:nvSpPr>
          <p:cNvPr id="28" name="27 - TextBox"/>
          <p:cNvSpPr txBox="1"/>
          <p:nvPr/>
        </p:nvSpPr>
        <p:spPr>
          <a:xfrm>
            <a:off x="8084634" y="2889395"/>
            <a:ext cx="316112" cy="369332"/>
          </a:xfrm>
          <a:prstGeom prst="rect">
            <a:avLst/>
          </a:prstGeom>
          <a:noFill/>
          <a:ln w="28575">
            <a:noFill/>
          </a:ln>
        </p:spPr>
        <p:txBody>
          <a:bodyPr wrap="none" rtlCol="0">
            <a:spAutoFit/>
          </a:bodyPr>
          <a:lstStyle/>
          <a:p>
            <a:r>
              <a:rPr lang="en-US" dirty="0" smtClean="0"/>
              <a:t>V</a:t>
            </a:r>
            <a:endParaRPr lang="el-GR" baseline="-25000" dirty="0"/>
          </a:p>
        </p:txBody>
      </p:sp>
      <p:sp>
        <p:nvSpPr>
          <p:cNvPr id="29" name="28 - TextBox"/>
          <p:cNvSpPr txBox="1"/>
          <p:nvPr/>
        </p:nvSpPr>
        <p:spPr>
          <a:xfrm>
            <a:off x="8029930" y="1447009"/>
            <a:ext cx="303288" cy="369332"/>
          </a:xfrm>
          <a:prstGeom prst="rect">
            <a:avLst/>
          </a:prstGeom>
          <a:noFill/>
          <a:ln w="28575">
            <a:noFill/>
          </a:ln>
        </p:spPr>
        <p:txBody>
          <a:bodyPr wrap="none" rtlCol="0">
            <a:spAutoFit/>
          </a:bodyPr>
          <a:lstStyle/>
          <a:p>
            <a:r>
              <a:rPr lang="en-US" dirty="0" smtClean="0"/>
              <a:t>P</a:t>
            </a:r>
            <a:endParaRPr lang="el-GR" baseline="-25000" dirty="0"/>
          </a:p>
        </p:txBody>
      </p:sp>
      <p:cxnSp>
        <p:nvCxnSpPr>
          <p:cNvPr id="30" name="29 - Ευθύγραμμο βέλος σύνδεσης"/>
          <p:cNvCxnSpPr/>
          <p:nvPr/>
        </p:nvCxnSpPr>
        <p:spPr>
          <a:xfrm rot="10800000" flipV="1">
            <a:off x="5072068" y="1214422"/>
            <a:ext cx="357188" cy="142876"/>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30 - Ευθύγραμμο βέλος σύνδεσης"/>
          <p:cNvCxnSpPr/>
          <p:nvPr/>
        </p:nvCxnSpPr>
        <p:spPr>
          <a:xfrm rot="10800000">
            <a:off x="7818609" y="2875769"/>
            <a:ext cx="357190" cy="214314"/>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a:stCxn id="29" idx="2"/>
          </p:cNvCxnSpPr>
          <p:nvPr/>
        </p:nvCxnSpPr>
        <p:spPr>
          <a:xfrm rot="16200000" flipH="1">
            <a:off x="8315504" y="1682411"/>
            <a:ext cx="101828" cy="369688"/>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32 - Έλλειψη"/>
          <p:cNvSpPr/>
          <p:nvPr/>
        </p:nvSpPr>
        <p:spPr>
          <a:xfrm>
            <a:off x="7765444" y="1896903"/>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33 - Έλλειψη"/>
          <p:cNvSpPr/>
          <p:nvPr/>
        </p:nvSpPr>
        <p:spPr>
          <a:xfrm>
            <a:off x="7776077" y="1375571"/>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45 - TextBox"/>
          <p:cNvSpPr txBox="1"/>
          <p:nvPr/>
        </p:nvSpPr>
        <p:spPr>
          <a:xfrm>
            <a:off x="6257606" y="3143248"/>
            <a:ext cx="1133484" cy="369332"/>
          </a:xfrm>
          <a:prstGeom prst="rect">
            <a:avLst/>
          </a:prstGeom>
          <a:noFill/>
        </p:spPr>
        <p:txBody>
          <a:bodyPr wrap="square" rtlCol="0">
            <a:spAutoFit/>
          </a:bodyPr>
          <a:lstStyle/>
          <a:p>
            <a:pPr algn="ctr"/>
            <a:r>
              <a:rPr lang="el-GR" b="1" dirty="0" smtClean="0"/>
              <a:t>Σχήμα 2</a:t>
            </a:r>
            <a:endParaRPr lang="el-GR" b="1" dirty="0" smtClean="0">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 y="-24"/>
            <a:ext cx="9144032" cy="369332"/>
          </a:xfrm>
          <a:prstGeom prst="rect">
            <a:avLst/>
          </a:prstGeom>
          <a:noFill/>
        </p:spPr>
        <p:txBody>
          <a:bodyPr wrap="square" rtlCol="0">
            <a:spAutoFit/>
          </a:bodyPr>
          <a:lstStyle/>
          <a:p>
            <a:pPr algn="just"/>
            <a:r>
              <a:rPr lang="el-GR" b="1" dirty="0" smtClean="0"/>
              <a:t>Συμπεριφορά  Έντασης– Τάσης (συμπεριφορά </a:t>
            </a:r>
            <a:r>
              <a:rPr lang="en-US" b="1" dirty="0" smtClean="0"/>
              <a:t>I – V) </a:t>
            </a:r>
            <a:r>
              <a:rPr lang="el-GR" b="1" dirty="0" smtClean="0"/>
              <a:t>Φ/Β στοιχειών</a:t>
            </a:r>
            <a:endParaRPr lang="el-GR" b="1" dirty="0" smtClean="0">
              <a:ea typeface="Times New Roman" pitchFamily="18" charset="0"/>
              <a:cs typeface="Tahoma" pitchFamily="34" charset="0"/>
            </a:endParaRPr>
          </a:p>
        </p:txBody>
      </p:sp>
      <p:sp>
        <p:nvSpPr>
          <p:cNvPr id="5" name="4 - TextBox"/>
          <p:cNvSpPr txBox="1"/>
          <p:nvPr/>
        </p:nvSpPr>
        <p:spPr>
          <a:xfrm>
            <a:off x="-32" y="3390032"/>
            <a:ext cx="9144032" cy="3323987"/>
          </a:xfrm>
          <a:prstGeom prst="rect">
            <a:avLst/>
          </a:prstGeom>
          <a:noFill/>
        </p:spPr>
        <p:txBody>
          <a:bodyPr wrap="square" rtlCol="0">
            <a:spAutoFit/>
          </a:bodyPr>
          <a:lstStyle/>
          <a:p>
            <a:r>
              <a:rPr lang="el-GR" sz="1400" dirty="0" smtClean="0"/>
              <a:t>Από το ίδια Σχήματα φαίνεται ότι όταν </a:t>
            </a:r>
            <a:r>
              <a:rPr lang="en-US" sz="1400" dirty="0" err="1" smtClean="0"/>
              <a:t>R</a:t>
            </a:r>
            <a:r>
              <a:rPr lang="en-US" sz="1400" baseline="-25000" dirty="0" err="1" smtClean="0"/>
              <a:t>total</a:t>
            </a:r>
            <a:r>
              <a:rPr lang="el-GR" sz="1400" dirty="0" smtClean="0"/>
              <a:t>= 0 (μηδενική αντίσταση, συνθήκες βραχυκύκλωσης, </a:t>
            </a:r>
            <a:r>
              <a:rPr lang="en-US" sz="1400" dirty="0" smtClean="0"/>
              <a:t>short circuit</a:t>
            </a:r>
            <a:r>
              <a:rPr lang="el-GR" sz="1400" dirty="0" smtClean="0"/>
              <a:t> - </a:t>
            </a:r>
            <a:r>
              <a:rPr lang="en-US" sz="1400" dirty="0" smtClean="0"/>
              <a:t>SC</a:t>
            </a:r>
            <a:r>
              <a:rPr lang="el-GR" sz="1400" dirty="0" smtClean="0"/>
              <a:t>), το ρεύμα που παράγεται από το Φ/Β λαμβάνει τη μέγιστη τιμή του και το δυναμικό του Φ/Β είναι μηδέν:	 </a:t>
            </a:r>
          </a:p>
          <a:p>
            <a:pPr marL="273050" indent="-273050"/>
            <a:endParaRPr lang="el-GR" sz="1400" dirty="0" smtClean="0"/>
          </a:p>
          <a:p>
            <a:pPr marL="273050" indent="-273050" algn="ctr"/>
            <a:r>
              <a:rPr lang="el-GR" sz="1400" dirty="0" smtClean="0"/>
              <a:t>Ι</a:t>
            </a:r>
            <a:r>
              <a:rPr lang="en-US" sz="1400" dirty="0" smtClean="0"/>
              <a:t>max</a:t>
            </a:r>
            <a:r>
              <a:rPr lang="el-GR" sz="1400" dirty="0" smtClean="0"/>
              <a:t> = Ι</a:t>
            </a:r>
            <a:r>
              <a:rPr lang="en-US" sz="1400" baseline="-25000" dirty="0" smtClean="0"/>
              <a:t>SC</a:t>
            </a:r>
            <a:r>
              <a:rPr lang="en-US" sz="1400" dirty="0" smtClean="0"/>
              <a:t> </a:t>
            </a:r>
            <a:r>
              <a:rPr lang="el-GR" sz="1400" dirty="0" smtClean="0"/>
              <a:t>[</a:t>
            </a:r>
            <a:r>
              <a:rPr lang="en-US" sz="1400" dirty="0" smtClean="0"/>
              <a:t>Ampere</a:t>
            </a:r>
            <a:r>
              <a:rPr lang="el-GR" sz="1400" dirty="0" smtClean="0"/>
              <a:t>] 		</a:t>
            </a:r>
            <a:r>
              <a:rPr lang="en-US" sz="1400" dirty="0" err="1" smtClean="0"/>
              <a:t>Vmin</a:t>
            </a:r>
            <a:r>
              <a:rPr lang="el-GR" sz="1400" dirty="0" smtClean="0"/>
              <a:t> = </a:t>
            </a:r>
            <a:r>
              <a:rPr lang="en-US" sz="1400" dirty="0" smtClean="0"/>
              <a:t>V</a:t>
            </a:r>
            <a:r>
              <a:rPr lang="en-US" sz="1400" baseline="-25000" dirty="0" smtClean="0"/>
              <a:t>SC</a:t>
            </a:r>
            <a:r>
              <a:rPr lang="el-GR" sz="1400" dirty="0" smtClean="0"/>
              <a:t> = 0 [</a:t>
            </a:r>
            <a:r>
              <a:rPr lang="en-US" sz="1400" dirty="0" smtClean="0"/>
              <a:t>Volt</a:t>
            </a:r>
            <a:r>
              <a:rPr lang="el-GR" sz="1400" dirty="0" smtClean="0"/>
              <a:t>[</a:t>
            </a:r>
          </a:p>
          <a:p>
            <a:pPr marL="273050" indent="-273050"/>
            <a:r>
              <a:rPr lang="el-GR" sz="1400" dirty="0" smtClean="0"/>
              <a:t> </a:t>
            </a:r>
          </a:p>
          <a:p>
            <a:r>
              <a:rPr lang="el-GR" sz="1400" dirty="0" smtClean="0"/>
              <a:t>Όταν </a:t>
            </a:r>
            <a:r>
              <a:rPr lang="en-US" sz="1400" dirty="0" err="1" smtClean="0"/>
              <a:t>R</a:t>
            </a:r>
            <a:r>
              <a:rPr lang="en-US" sz="1400" baseline="-25000" dirty="0" err="1" smtClean="0"/>
              <a:t>total</a:t>
            </a:r>
            <a:r>
              <a:rPr lang="el-GR" sz="1400" dirty="0" smtClean="0"/>
              <a:t> = ∞ (άπειρη αντίσταση, συνθήκες ανοικτού κυκλώματος, </a:t>
            </a:r>
            <a:r>
              <a:rPr lang="en-US" sz="1400" dirty="0" smtClean="0"/>
              <a:t>open circuit</a:t>
            </a:r>
            <a:r>
              <a:rPr lang="el-GR" sz="1400" dirty="0" smtClean="0"/>
              <a:t> – </a:t>
            </a:r>
            <a:r>
              <a:rPr lang="en-US" sz="1400" dirty="0" smtClean="0"/>
              <a:t>OC</a:t>
            </a:r>
            <a:r>
              <a:rPr lang="el-GR" sz="1400" dirty="0" smtClean="0"/>
              <a:t>), το ρεύμα που παράγεται από το Φ/Β μηδενίζεται και το δυναμικό στους δύο ακροδέκτες του Φ/Β λαμβάνει τη μέγιστη τιμή του: </a:t>
            </a:r>
          </a:p>
          <a:p>
            <a:pPr marL="273050" indent="-273050"/>
            <a:endParaRPr lang="el-GR" sz="1400" dirty="0" smtClean="0"/>
          </a:p>
          <a:p>
            <a:pPr marL="273050" indent="-273050" algn="ctr"/>
            <a:r>
              <a:rPr lang="el-GR" sz="1400" dirty="0" smtClean="0"/>
              <a:t>Ι</a:t>
            </a:r>
            <a:r>
              <a:rPr lang="en-US" sz="1400" dirty="0" smtClean="0"/>
              <a:t>min</a:t>
            </a:r>
            <a:r>
              <a:rPr lang="el-GR" sz="1400" dirty="0" smtClean="0"/>
              <a:t> = Ι</a:t>
            </a:r>
            <a:r>
              <a:rPr lang="en-US" sz="1400" baseline="-25000" dirty="0" smtClean="0"/>
              <a:t>OC</a:t>
            </a:r>
            <a:r>
              <a:rPr lang="el-GR" sz="1400" dirty="0" smtClean="0"/>
              <a:t> = 0 [</a:t>
            </a:r>
            <a:r>
              <a:rPr lang="en-US" sz="1400" dirty="0" smtClean="0"/>
              <a:t>Ampere</a:t>
            </a:r>
            <a:r>
              <a:rPr lang="el-GR" sz="1400" dirty="0" smtClean="0"/>
              <a:t>] 		</a:t>
            </a:r>
            <a:r>
              <a:rPr lang="en-US" sz="1400" dirty="0" err="1" smtClean="0"/>
              <a:t>Vmax</a:t>
            </a:r>
            <a:r>
              <a:rPr lang="el-GR" sz="1400" dirty="0" smtClean="0"/>
              <a:t> = </a:t>
            </a:r>
            <a:r>
              <a:rPr lang="en-US" sz="1400" dirty="0" smtClean="0"/>
              <a:t>V</a:t>
            </a:r>
            <a:r>
              <a:rPr lang="en-US" sz="1400" baseline="-25000" dirty="0" smtClean="0"/>
              <a:t>OC</a:t>
            </a:r>
            <a:r>
              <a:rPr lang="el-GR" sz="1400" dirty="0" smtClean="0"/>
              <a:t>  [</a:t>
            </a:r>
            <a:r>
              <a:rPr lang="en-US" sz="1400" dirty="0" smtClean="0"/>
              <a:t>Volt</a:t>
            </a:r>
            <a:r>
              <a:rPr lang="el-GR" sz="1400" dirty="0" smtClean="0"/>
              <a:t>]</a:t>
            </a:r>
          </a:p>
          <a:p>
            <a:pPr marL="273050" indent="-273050"/>
            <a:r>
              <a:rPr lang="el-GR" sz="1400" dirty="0" smtClean="0"/>
              <a:t> </a:t>
            </a:r>
          </a:p>
          <a:p>
            <a:r>
              <a:rPr lang="el-GR" sz="1400" dirty="0" smtClean="0"/>
              <a:t>ενώ και στις δύο περιπτώσεις (</a:t>
            </a:r>
            <a:r>
              <a:rPr lang="en-US" sz="1400" dirty="0" err="1" smtClean="0"/>
              <a:t>R</a:t>
            </a:r>
            <a:r>
              <a:rPr lang="en-US" sz="1400" baseline="-25000" dirty="0" err="1" smtClean="0"/>
              <a:t>total</a:t>
            </a:r>
            <a:r>
              <a:rPr lang="el-GR" sz="1400" dirty="0" smtClean="0"/>
              <a:t>= 0  ή </a:t>
            </a:r>
            <a:r>
              <a:rPr lang="en-US" sz="1400" dirty="0" err="1" smtClean="0"/>
              <a:t>R</a:t>
            </a:r>
            <a:r>
              <a:rPr lang="en-US" sz="1400" baseline="-25000" dirty="0" err="1" smtClean="0"/>
              <a:t>total</a:t>
            </a:r>
            <a:r>
              <a:rPr lang="el-GR" sz="1400" dirty="0" smtClean="0"/>
              <a:t> = ∞ ) η παραγόμενη ισχύς είναι μηδέν:</a:t>
            </a:r>
          </a:p>
          <a:p>
            <a:endParaRPr lang="en-US" sz="1400" dirty="0" smtClean="0"/>
          </a:p>
          <a:p>
            <a:r>
              <a:rPr lang="en-US" sz="1400" dirty="0" smtClean="0"/>
              <a:t>			P = </a:t>
            </a:r>
            <a:r>
              <a:rPr lang="en-US" sz="1400" dirty="0" err="1" smtClean="0"/>
              <a:t>Isc</a:t>
            </a:r>
            <a:r>
              <a:rPr lang="en-US" sz="1400" dirty="0" smtClean="0"/>
              <a:t> x </a:t>
            </a:r>
            <a:r>
              <a:rPr lang="en-US" sz="1400" dirty="0" err="1" smtClean="0"/>
              <a:t>Vsc</a:t>
            </a:r>
            <a:r>
              <a:rPr lang="en-US" sz="1400" dirty="0" smtClean="0"/>
              <a:t> = </a:t>
            </a:r>
            <a:r>
              <a:rPr lang="en-US" sz="1400" dirty="0" err="1" smtClean="0"/>
              <a:t>Isc</a:t>
            </a:r>
            <a:r>
              <a:rPr lang="en-US" sz="1400" dirty="0" smtClean="0"/>
              <a:t> x 0 = 0</a:t>
            </a:r>
          </a:p>
          <a:p>
            <a:r>
              <a:rPr lang="en-US" sz="1400" dirty="0" smtClean="0"/>
              <a:t>			P = </a:t>
            </a:r>
            <a:r>
              <a:rPr lang="en-US" sz="1400" dirty="0" err="1" smtClean="0"/>
              <a:t>Ioc</a:t>
            </a:r>
            <a:r>
              <a:rPr lang="en-US" sz="1400" dirty="0" smtClean="0"/>
              <a:t> x Voc = 0 x Voc = 0</a:t>
            </a:r>
            <a:endParaRPr lang="el-GR" sz="1400" dirty="0" smtClean="0"/>
          </a:p>
          <a:p>
            <a:endParaRPr lang="el-GR" sz="1400" dirty="0" smtClean="0"/>
          </a:p>
        </p:txBody>
      </p:sp>
      <p:pic>
        <p:nvPicPr>
          <p:cNvPr id="8" name="Picture 2"/>
          <p:cNvPicPr>
            <a:picLocks noChangeAspect="1" noChangeArrowheads="1"/>
          </p:cNvPicPr>
          <p:nvPr/>
        </p:nvPicPr>
        <p:blipFill>
          <a:blip r:embed="rId2" cstate="print"/>
          <a:srcRect/>
          <a:stretch>
            <a:fillRect/>
          </a:stretch>
        </p:blipFill>
        <p:spPr bwMode="auto">
          <a:xfrm>
            <a:off x="4602195" y="351632"/>
            <a:ext cx="4541837" cy="2755900"/>
          </a:xfrm>
          <a:prstGeom prst="rect">
            <a:avLst/>
          </a:prstGeom>
          <a:noFill/>
          <a:ln w="9525">
            <a:noFill/>
            <a:miter lim="800000"/>
            <a:headEnd/>
            <a:tailEnd/>
          </a:ln>
          <a:effectLst/>
        </p:spPr>
      </p:pic>
      <p:sp>
        <p:nvSpPr>
          <p:cNvPr id="9" name="8 - TextBox"/>
          <p:cNvSpPr txBox="1"/>
          <p:nvPr/>
        </p:nvSpPr>
        <p:spPr>
          <a:xfrm rot="16200000">
            <a:off x="4297081" y="1404278"/>
            <a:ext cx="1204922" cy="369332"/>
          </a:xfrm>
          <a:prstGeom prst="rect">
            <a:avLst/>
          </a:prstGeom>
          <a:noFill/>
        </p:spPr>
        <p:txBody>
          <a:bodyPr wrap="square" rtlCol="0">
            <a:spAutoFit/>
          </a:bodyPr>
          <a:lstStyle/>
          <a:p>
            <a:pPr algn="just"/>
            <a:r>
              <a:rPr lang="en-US" b="1" dirty="0" smtClean="0"/>
              <a:t>I, ampere</a:t>
            </a:r>
            <a:endParaRPr lang="el-GR" b="1" dirty="0" smtClean="0">
              <a:ea typeface="Times New Roman" pitchFamily="18" charset="0"/>
              <a:cs typeface="Tahoma" pitchFamily="34" charset="0"/>
            </a:endParaRPr>
          </a:p>
        </p:txBody>
      </p:sp>
      <p:sp>
        <p:nvSpPr>
          <p:cNvPr id="10" name="9 - TextBox"/>
          <p:cNvSpPr txBox="1"/>
          <p:nvPr/>
        </p:nvSpPr>
        <p:spPr>
          <a:xfrm rot="16200000">
            <a:off x="8195781" y="1325199"/>
            <a:ext cx="1204922" cy="369332"/>
          </a:xfrm>
          <a:prstGeom prst="rect">
            <a:avLst/>
          </a:prstGeom>
          <a:noFill/>
        </p:spPr>
        <p:txBody>
          <a:bodyPr wrap="square" rtlCol="0">
            <a:spAutoFit/>
          </a:bodyPr>
          <a:lstStyle/>
          <a:p>
            <a:pPr algn="ctr"/>
            <a:r>
              <a:rPr lang="en-US" b="1" dirty="0" smtClean="0"/>
              <a:t>P, watt</a:t>
            </a:r>
            <a:endParaRPr lang="el-GR" b="1" dirty="0" smtClean="0">
              <a:ea typeface="Times New Roman" pitchFamily="18" charset="0"/>
              <a:cs typeface="Tahoma" pitchFamily="34" charset="0"/>
            </a:endParaRPr>
          </a:p>
        </p:txBody>
      </p:sp>
      <p:sp>
        <p:nvSpPr>
          <p:cNvPr id="11" name="10 - TextBox"/>
          <p:cNvSpPr txBox="1"/>
          <p:nvPr/>
        </p:nvSpPr>
        <p:spPr>
          <a:xfrm>
            <a:off x="6337084" y="2614276"/>
            <a:ext cx="1204922" cy="369332"/>
          </a:xfrm>
          <a:prstGeom prst="rect">
            <a:avLst/>
          </a:prstGeom>
          <a:noFill/>
        </p:spPr>
        <p:txBody>
          <a:bodyPr wrap="square" rtlCol="0">
            <a:spAutoFit/>
          </a:bodyPr>
          <a:lstStyle/>
          <a:p>
            <a:pPr algn="ctr"/>
            <a:r>
              <a:rPr lang="en-US" b="1" dirty="0" smtClean="0"/>
              <a:t>V, volt</a:t>
            </a:r>
            <a:endParaRPr lang="el-GR" b="1" dirty="0" smtClean="0">
              <a:ea typeface="Times New Roman" pitchFamily="18" charset="0"/>
              <a:cs typeface="Tahoma" pitchFamily="34" charset="0"/>
            </a:endParaRPr>
          </a:p>
        </p:txBody>
      </p:sp>
      <p:sp>
        <p:nvSpPr>
          <p:cNvPr id="12" name="11 - TextBox"/>
          <p:cNvSpPr txBox="1"/>
          <p:nvPr/>
        </p:nvSpPr>
        <p:spPr>
          <a:xfrm>
            <a:off x="6595538" y="1928802"/>
            <a:ext cx="303288" cy="369332"/>
          </a:xfrm>
          <a:prstGeom prst="rect">
            <a:avLst/>
          </a:prstGeom>
          <a:noFill/>
          <a:ln w="28575">
            <a:noFill/>
          </a:ln>
        </p:spPr>
        <p:txBody>
          <a:bodyPr wrap="none" rtlCol="0">
            <a:spAutoFit/>
          </a:bodyPr>
          <a:lstStyle/>
          <a:p>
            <a:r>
              <a:rPr lang="en-US" dirty="0" smtClean="0"/>
              <a:t>P</a:t>
            </a:r>
            <a:endParaRPr lang="el-GR" baseline="-25000" dirty="0"/>
          </a:p>
        </p:txBody>
      </p:sp>
      <p:sp>
        <p:nvSpPr>
          <p:cNvPr id="13" name="12 - TextBox"/>
          <p:cNvSpPr txBox="1"/>
          <p:nvPr/>
        </p:nvSpPr>
        <p:spPr>
          <a:xfrm>
            <a:off x="6627589" y="652042"/>
            <a:ext cx="242374" cy="369332"/>
          </a:xfrm>
          <a:prstGeom prst="rect">
            <a:avLst/>
          </a:prstGeom>
          <a:noFill/>
          <a:ln w="28575">
            <a:noFill/>
          </a:ln>
        </p:spPr>
        <p:txBody>
          <a:bodyPr wrap="none" rtlCol="0">
            <a:spAutoFit/>
          </a:bodyPr>
          <a:lstStyle/>
          <a:p>
            <a:r>
              <a:rPr lang="el-GR" dirty="0" smtClean="0"/>
              <a:t>Ι</a:t>
            </a:r>
            <a:endParaRPr lang="el-GR" baseline="-25000" dirty="0"/>
          </a:p>
        </p:txBody>
      </p:sp>
      <p:cxnSp>
        <p:nvCxnSpPr>
          <p:cNvPr id="14" name="13 - Ευθύγραμμο βέλος σύνδεσης"/>
          <p:cNvCxnSpPr>
            <a:stCxn id="13" idx="1"/>
          </p:cNvCxnSpPr>
          <p:nvPr/>
        </p:nvCxnSpPr>
        <p:spPr>
          <a:xfrm rot="10800000">
            <a:off x="6339589" y="836708"/>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rot="10800000" flipH="1">
            <a:off x="6858016" y="2143116"/>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a:stCxn id="60" idx="2"/>
          </p:cNvCxnSpPr>
          <p:nvPr/>
        </p:nvCxnSpPr>
        <p:spPr>
          <a:xfrm rot="5400000">
            <a:off x="5113632" y="2317376"/>
            <a:ext cx="234070" cy="195587"/>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a:off x="7858148" y="2285992"/>
            <a:ext cx="357192" cy="285753"/>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3" cstate="print"/>
          <a:srcRect/>
          <a:stretch>
            <a:fillRect/>
          </a:stretch>
        </p:blipFill>
        <p:spPr bwMode="auto">
          <a:xfrm>
            <a:off x="71406" y="357166"/>
            <a:ext cx="4541837" cy="2755900"/>
          </a:xfrm>
          <a:prstGeom prst="rect">
            <a:avLst/>
          </a:prstGeom>
          <a:noFill/>
          <a:ln w="9525">
            <a:noFill/>
            <a:miter lim="800000"/>
            <a:headEnd/>
            <a:tailEnd/>
          </a:ln>
          <a:effectLst/>
        </p:spPr>
      </p:pic>
      <p:sp>
        <p:nvSpPr>
          <p:cNvPr id="29" name="28 - TextBox"/>
          <p:cNvSpPr txBox="1"/>
          <p:nvPr/>
        </p:nvSpPr>
        <p:spPr>
          <a:xfrm rot="16200000">
            <a:off x="-243052" y="1475716"/>
            <a:ext cx="1204922" cy="369332"/>
          </a:xfrm>
          <a:prstGeom prst="rect">
            <a:avLst/>
          </a:prstGeom>
          <a:noFill/>
        </p:spPr>
        <p:txBody>
          <a:bodyPr wrap="square" rtlCol="0">
            <a:spAutoFit/>
          </a:bodyPr>
          <a:lstStyle/>
          <a:p>
            <a:pPr algn="just"/>
            <a:r>
              <a:rPr lang="en-US" b="1" dirty="0" smtClean="0"/>
              <a:t>I, ampere</a:t>
            </a:r>
            <a:endParaRPr lang="el-GR" b="1" dirty="0" smtClean="0">
              <a:ea typeface="Times New Roman" pitchFamily="18" charset="0"/>
              <a:cs typeface="Tahoma" pitchFamily="34" charset="0"/>
            </a:endParaRPr>
          </a:p>
        </p:txBody>
      </p:sp>
      <p:sp>
        <p:nvSpPr>
          <p:cNvPr id="30" name="29 - TextBox"/>
          <p:cNvSpPr txBox="1"/>
          <p:nvPr/>
        </p:nvSpPr>
        <p:spPr>
          <a:xfrm rot="16200000">
            <a:off x="3655648" y="1396637"/>
            <a:ext cx="1204922" cy="369332"/>
          </a:xfrm>
          <a:prstGeom prst="rect">
            <a:avLst/>
          </a:prstGeom>
          <a:noFill/>
        </p:spPr>
        <p:txBody>
          <a:bodyPr wrap="square" rtlCol="0">
            <a:spAutoFit/>
          </a:bodyPr>
          <a:lstStyle/>
          <a:p>
            <a:pPr algn="ctr"/>
            <a:r>
              <a:rPr lang="en-US" b="1" dirty="0" smtClean="0"/>
              <a:t>R, ohm</a:t>
            </a:r>
            <a:endParaRPr lang="el-GR" b="1" dirty="0" smtClean="0">
              <a:ea typeface="Times New Roman" pitchFamily="18" charset="0"/>
              <a:cs typeface="Tahoma" pitchFamily="34" charset="0"/>
            </a:endParaRPr>
          </a:p>
        </p:txBody>
      </p:sp>
      <p:sp>
        <p:nvSpPr>
          <p:cNvPr id="31" name="30 - TextBox"/>
          <p:cNvSpPr txBox="1"/>
          <p:nvPr/>
        </p:nvSpPr>
        <p:spPr>
          <a:xfrm>
            <a:off x="1796951" y="2685714"/>
            <a:ext cx="1204922" cy="369332"/>
          </a:xfrm>
          <a:prstGeom prst="rect">
            <a:avLst/>
          </a:prstGeom>
          <a:noFill/>
        </p:spPr>
        <p:txBody>
          <a:bodyPr wrap="square" rtlCol="0">
            <a:spAutoFit/>
          </a:bodyPr>
          <a:lstStyle/>
          <a:p>
            <a:pPr algn="ctr"/>
            <a:r>
              <a:rPr lang="en-US" b="1" dirty="0" smtClean="0"/>
              <a:t>V, volt</a:t>
            </a:r>
            <a:endParaRPr lang="el-GR" b="1" dirty="0" smtClean="0">
              <a:ea typeface="Times New Roman" pitchFamily="18" charset="0"/>
              <a:cs typeface="Tahoma" pitchFamily="34" charset="0"/>
            </a:endParaRPr>
          </a:p>
        </p:txBody>
      </p:sp>
      <p:sp>
        <p:nvSpPr>
          <p:cNvPr id="32" name="31 - TextBox"/>
          <p:cNvSpPr txBox="1"/>
          <p:nvPr/>
        </p:nvSpPr>
        <p:spPr>
          <a:xfrm>
            <a:off x="2103569" y="2112701"/>
            <a:ext cx="599716" cy="369332"/>
          </a:xfrm>
          <a:prstGeom prst="rect">
            <a:avLst/>
          </a:prstGeom>
          <a:noFill/>
          <a:ln w="28575">
            <a:noFill/>
          </a:ln>
        </p:spPr>
        <p:txBody>
          <a:bodyPr wrap="none" rtlCol="0">
            <a:spAutoFit/>
          </a:bodyPr>
          <a:lstStyle/>
          <a:p>
            <a:r>
              <a:rPr lang="en-US" dirty="0" err="1" smtClean="0"/>
              <a:t>R</a:t>
            </a:r>
            <a:r>
              <a:rPr lang="en-US" baseline="-25000" dirty="0" err="1" smtClean="0"/>
              <a:t>total</a:t>
            </a:r>
            <a:endParaRPr lang="el-GR" baseline="-25000" dirty="0"/>
          </a:p>
        </p:txBody>
      </p:sp>
      <p:sp>
        <p:nvSpPr>
          <p:cNvPr id="33" name="32 - TextBox"/>
          <p:cNvSpPr txBox="1"/>
          <p:nvPr/>
        </p:nvSpPr>
        <p:spPr>
          <a:xfrm>
            <a:off x="2087456" y="407338"/>
            <a:ext cx="242374" cy="369332"/>
          </a:xfrm>
          <a:prstGeom prst="rect">
            <a:avLst/>
          </a:prstGeom>
          <a:noFill/>
          <a:ln w="28575">
            <a:noFill/>
          </a:ln>
        </p:spPr>
        <p:txBody>
          <a:bodyPr wrap="none" rtlCol="0">
            <a:spAutoFit/>
          </a:bodyPr>
          <a:lstStyle/>
          <a:p>
            <a:r>
              <a:rPr lang="el-GR" dirty="0" smtClean="0"/>
              <a:t>Ι</a:t>
            </a:r>
            <a:endParaRPr lang="el-GR" baseline="-25000" dirty="0"/>
          </a:p>
        </p:txBody>
      </p:sp>
      <p:cxnSp>
        <p:nvCxnSpPr>
          <p:cNvPr id="34" name="33 - Ευθύγραμμο βέλος σύνδεσης"/>
          <p:cNvCxnSpPr>
            <a:stCxn id="33" idx="1"/>
          </p:cNvCxnSpPr>
          <p:nvPr/>
        </p:nvCxnSpPr>
        <p:spPr>
          <a:xfrm rot="10800000">
            <a:off x="1799456" y="592004"/>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34 - Ευθύγραμμο βέλος σύνδεσης"/>
          <p:cNvCxnSpPr/>
          <p:nvPr/>
        </p:nvCxnSpPr>
        <p:spPr>
          <a:xfrm rot="10800000" flipH="1">
            <a:off x="2661498" y="2305749"/>
            <a:ext cx="288000" cy="0"/>
          </a:xfrm>
          <a:prstGeom prst="straightConnector1">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91483" y="693090"/>
            <a:ext cx="369012" cy="369332"/>
          </a:xfrm>
          <a:prstGeom prst="rect">
            <a:avLst/>
          </a:prstGeom>
          <a:noFill/>
          <a:ln w="28575">
            <a:noFill/>
          </a:ln>
        </p:spPr>
        <p:txBody>
          <a:bodyPr wrap="none" rtlCol="0">
            <a:spAutoFit/>
          </a:bodyPr>
          <a:lstStyle/>
          <a:p>
            <a:r>
              <a:rPr lang="el-GR" dirty="0" smtClean="0"/>
              <a:t>Ι</a:t>
            </a:r>
            <a:r>
              <a:rPr lang="en-US" baseline="-25000" dirty="0" smtClean="0"/>
              <a:t>sc</a:t>
            </a:r>
            <a:endParaRPr lang="el-GR" baseline="-25000" dirty="0"/>
          </a:p>
        </p:txBody>
      </p:sp>
      <p:sp>
        <p:nvSpPr>
          <p:cNvPr id="40" name="39 - TextBox"/>
          <p:cNvSpPr txBox="1"/>
          <p:nvPr/>
        </p:nvSpPr>
        <p:spPr>
          <a:xfrm>
            <a:off x="837497" y="2746519"/>
            <a:ext cx="432619" cy="369332"/>
          </a:xfrm>
          <a:prstGeom prst="rect">
            <a:avLst/>
          </a:prstGeom>
          <a:noFill/>
          <a:ln w="28575">
            <a:noFill/>
          </a:ln>
        </p:spPr>
        <p:txBody>
          <a:bodyPr wrap="none" rtlCol="0">
            <a:spAutoFit/>
          </a:bodyPr>
          <a:lstStyle/>
          <a:p>
            <a:r>
              <a:rPr lang="en-US" dirty="0" err="1" smtClean="0"/>
              <a:t>V</a:t>
            </a:r>
            <a:r>
              <a:rPr lang="en-US" baseline="-25000" dirty="0" err="1" smtClean="0"/>
              <a:t>sc</a:t>
            </a:r>
            <a:endParaRPr lang="el-GR" baseline="-25000" dirty="0"/>
          </a:p>
        </p:txBody>
      </p:sp>
      <p:sp>
        <p:nvSpPr>
          <p:cNvPr id="41" name="40 - TextBox"/>
          <p:cNvSpPr txBox="1"/>
          <p:nvPr/>
        </p:nvSpPr>
        <p:spPr>
          <a:xfrm>
            <a:off x="642910" y="2143116"/>
            <a:ext cx="920317" cy="369332"/>
          </a:xfrm>
          <a:prstGeom prst="rect">
            <a:avLst/>
          </a:prstGeom>
          <a:noFill/>
          <a:ln w="28575">
            <a:noFill/>
          </a:ln>
        </p:spPr>
        <p:txBody>
          <a:bodyPr wrap="none" rtlCol="0">
            <a:spAutoFit/>
          </a:bodyPr>
          <a:lstStyle/>
          <a:p>
            <a:r>
              <a:rPr lang="en-US" dirty="0" err="1" smtClean="0"/>
              <a:t>R</a:t>
            </a:r>
            <a:r>
              <a:rPr lang="en-US" baseline="-25000" dirty="0" err="1" smtClean="0"/>
              <a:t>total</a:t>
            </a:r>
            <a:r>
              <a:rPr lang="el-GR" baseline="-25000" dirty="0" smtClean="0"/>
              <a:t> </a:t>
            </a:r>
            <a:r>
              <a:rPr lang="el-GR" dirty="0" smtClean="0"/>
              <a:t>= 0</a:t>
            </a:r>
            <a:endParaRPr lang="el-GR" dirty="0"/>
          </a:p>
        </p:txBody>
      </p:sp>
      <p:cxnSp>
        <p:nvCxnSpPr>
          <p:cNvPr id="42" name="41 - Ευθύγραμμο βέλος σύνδεσης"/>
          <p:cNvCxnSpPr/>
          <p:nvPr/>
        </p:nvCxnSpPr>
        <p:spPr>
          <a:xfrm flipV="1">
            <a:off x="285720" y="714356"/>
            <a:ext cx="285754" cy="142876"/>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42 - Ευθύγραμμο βέλος σύνδεσης"/>
          <p:cNvCxnSpPr/>
          <p:nvPr/>
        </p:nvCxnSpPr>
        <p:spPr>
          <a:xfrm rot="10800000">
            <a:off x="571472" y="2732893"/>
            <a:ext cx="357190" cy="214314"/>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43 - Ευθύγραμμο βέλος σύνδεσης"/>
          <p:cNvCxnSpPr>
            <a:stCxn id="41" idx="2"/>
          </p:cNvCxnSpPr>
          <p:nvPr/>
        </p:nvCxnSpPr>
        <p:spPr>
          <a:xfrm rot="5400000">
            <a:off x="807624" y="2347737"/>
            <a:ext cx="130734" cy="460157"/>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50 - Ευθύγραμμο βέλος σύνδεσης"/>
          <p:cNvCxnSpPr/>
          <p:nvPr/>
        </p:nvCxnSpPr>
        <p:spPr>
          <a:xfrm rot="16200000" flipV="1">
            <a:off x="3607587" y="535761"/>
            <a:ext cx="357190" cy="142876"/>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54 - TextBox"/>
          <p:cNvSpPr txBox="1"/>
          <p:nvPr/>
        </p:nvSpPr>
        <p:spPr>
          <a:xfrm>
            <a:off x="4036044" y="2760145"/>
            <a:ext cx="463588" cy="369332"/>
          </a:xfrm>
          <a:prstGeom prst="rect">
            <a:avLst/>
          </a:prstGeom>
          <a:noFill/>
          <a:ln w="28575">
            <a:noFill/>
          </a:ln>
        </p:spPr>
        <p:txBody>
          <a:bodyPr wrap="none" rtlCol="0">
            <a:spAutoFit/>
          </a:bodyPr>
          <a:lstStyle/>
          <a:p>
            <a:r>
              <a:rPr lang="en-US" dirty="0" smtClean="0"/>
              <a:t>V</a:t>
            </a:r>
            <a:r>
              <a:rPr lang="el-GR" baseline="-25000" dirty="0" smtClean="0"/>
              <a:t>ο</a:t>
            </a:r>
            <a:r>
              <a:rPr lang="en-US" baseline="-25000" dirty="0" smtClean="0"/>
              <a:t>c</a:t>
            </a:r>
            <a:endParaRPr lang="el-GR" baseline="-25000" dirty="0"/>
          </a:p>
        </p:txBody>
      </p:sp>
      <p:cxnSp>
        <p:nvCxnSpPr>
          <p:cNvPr id="56" name="55 - Ευθύγραμμο βέλος σύνδεσης"/>
          <p:cNvCxnSpPr/>
          <p:nvPr/>
        </p:nvCxnSpPr>
        <p:spPr>
          <a:xfrm rot="10800000">
            <a:off x="3770019" y="2746519"/>
            <a:ext cx="357190" cy="214314"/>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56 - TextBox"/>
          <p:cNvSpPr txBox="1"/>
          <p:nvPr/>
        </p:nvSpPr>
        <p:spPr>
          <a:xfrm>
            <a:off x="92672" y="2702478"/>
            <a:ext cx="389850" cy="369332"/>
          </a:xfrm>
          <a:prstGeom prst="rect">
            <a:avLst/>
          </a:prstGeom>
          <a:noFill/>
          <a:ln w="28575">
            <a:noFill/>
          </a:ln>
        </p:spPr>
        <p:txBody>
          <a:bodyPr wrap="none" rtlCol="0">
            <a:spAutoFit/>
          </a:bodyPr>
          <a:lstStyle/>
          <a:p>
            <a:r>
              <a:rPr lang="el-GR" dirty="0" err="1" smtClean="0"/>
              <a:t>Ι</a:t>
            </a:r>
            <a:r>
              <a:rPr lang="el-GR" baseline="-25000" dirty="0" err="1" smtClean="0"/>
              <a:t>ο</a:t>
            </a:r>
            <a:r>
              <a:rPr lang="en-US" baseline="-25000" dirty="0" smtClean="0"/>
              <a:t>c</a:t>
            </a:r>
            <a:endParaRPr lang="el-GR" baseline="-25000" dirty="0"/>
          </a:p>
        </p:txBody>
      </p:sp>
      <p:cxnSp>
        <p:nvCxnSpPr>
          <p:cNvPr id="58" name="57 - Ευθύγραμμο βέλος σύνδεσης"/>
          <p:cNvCxnSpPr/>
          <p:nvPr/>
        </p:nvCxnSpPr>
        <p:spPr>
          <a:xfrm flipV="1">
            <a:off x="286909" y="2723744"/>
            <a:ext cx="285754" cy="142876"/>
          </a:xfrm>
          <a:prstGeom prst="straightConnector1">
            <a:avLst/>
          </a:prstGeom>
          <a:ln w="1270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58 - TextBox"/>
          <p:cNvSpPr txBox="1"/>
          <p:nvPr/>
        </p:nvSpPr>
        <p:spPr>
          <a:xfrm>
            <a:off x="3590461" y="720657"/>
            <a:ext cx="634982" cy="646331"/>
          </a:xfrm>
          <a:prstGeom prst="rect">
            <a:avLst/>
          </a:prstGeom>
          <a:noFill/>
          <a:ln w="28575">
            <a:noFill/>
          </a:ln>
        </p:spPr>
        <p:txBody>
          <a:bodyPr wrap="none" rtlCol="0">
            <a:spAutoFit/>
          </a:bodyPr>
          <a:lstStyle/>
          <a:p>
            <a:r>
              <a:rPr lang="en-US" dirty="0" err="1" smtClean="0"/>
              <a:t>R</a:t>
            </a:r>
            <a:r>
              <a:rPr lang="en-US" baseline="-25000" dirty="0" err="1" smtClean="0"/>
              <a:t>total</a:t>
            </a:r>
            <a:r>
              <a:rPr lang="el-GR" baseline="-25000" dirty="0" smtClean="0"/>
              <a:t> </a:t>
            </a:r>
          </a:p>
          <a:p>
            <a:r>
              <a:rPr lang="el-GR" dirty="0" smtClean="0"/>
              <a:t>= </a:t>
            </a:r>
            <a:r>
              <a:rPr lang="el-GR" dirty="0" smtClean="0">
                <a:sym typeface="Symbol"/>
              </a:rPr>
              <a:t></a:t>
            </a:r>
            <a:endParaRPr lang="el-GR" dirty="0"/>
          </a:p>
        </p:txBody>
      </p:sp>
      <p:sp>
        <p:nvSpPr>
          <p:cNvPr id="60" name="59 - TextBox"/>
          <p:cNvSpPr txBox="1"/>
          <p:nvPr/>
        </p:nvSpPr>
        <p:spPr>
          <a:xfrm>
            <a:off x="5115292" y="1928802"/>
            <a:ext cx="426335" cy="369332"/>
          </a:xfrm>
          <a:prstGeom prst="rect">
            <a:avLst/>
          </a:prstGeom>
          <a:noFill/>
          <a:ln w="28575">
            <a:noFill/>
          </a:ln>
        </p:spPr>
        <p:txBody>
          <a:bodyPr wrap="none" rtlCol="0">
            <a:spAutoFit/>
          </a:bodyPr>
          <a:lstStyle/>
          <a:p>
            <a:r>
              <a:rPr lang="en-US" dirty="0" err="1" smtClean="0"/>
              <a:t>P</a:t>
            </a:r>
            <a:r>
              <a:rPr lang="en-US" baseline="-25000" dirty="0" err="1" smtClean="0"/>
              <a:t>sc</a:t>
            </a:r>
            <a:endParaRPr lang="el-GR" baseline="-25000" dirty="0"/>
          </a:p>
        </p:txBody>
      </p:sp>
      <p:sp>
        <p:nvSpPr>
          <p:cNvPr id="64" name="63 - TextBox"/>
          <p:cNvSpPr txBox="1"/>
          <p:nvPr/>
        </p:nvSpPr>
        <p:spPr>
          <a:xfrm>
            <a:off x="7500958" y="2070569"/>
            <a:ext cx="446148" cy="369332"/>
          </a:xfrm>
          <a:prstGeom prst="rect">
            <a:avLst/>
          </a:prstGeom>
          <a:noFill/>
          <a:ln w="28575">
            <a:noFill/>
          </a:ln>
        </p:spPr>
        <p:txBody>
          <a:bodyPr wrap="none" rtlCol="0">
            <a:spAutoFit/>
          </a:bodyPr>
          <a:lstStyle/>
          <a:p>
            <a:r>
              <a:rPr lang="en-US" dirty="0" err="1" smtClean="0"/>
              <a:t>P</a:t>
            </a:r>
            <a:r>
              <a:rPr lang="en-US" baseline="-25000" dirty="0" err="1" smtClean="0"/>
              <a:t>oc</a:t>
            </a:r>
            <a:endParaRPr lang="el-GR" baseline="-25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3419</TotalTime>
  <Words>3880</Words>
  <Application>Microsoft Office PowerPoint</Application>
  <PresentationFormat>Προβολή στην οθόνη (4:3)</PresentationFormat>
  <Paragraphs>1308</Paragraphs>
  <Slides>27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27</vt:i4>
      </vt:variant>
    </vt:vector>
  </HeadingPairs>
  <TitlesOfParts>
    <vt:vector size="34" baseType="lpstr">
      <vt:lpstr>Arial</vt:lpstr>
      <vt:lpstr>Calibri</vt:lpstr>
      <vt:lpstr>Symbol</vt:lpstr>
      <vt:lpstr>Tahoma</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costas</dc:creator>
  <cp:lastModifiedBy>user</cp:lastModifiedBy>
  <cp:revision>242</cp:revision>
  <dcterms:created xsi:type="dcterms:W3CDTF">2011-10-10T12:35:39Z</dcterms:created>
  <dcterms:modified xsi:type="dcterms:W3CDTF">2018-03-27T07:13:02Z</dcterms:modified>
</cp:coreProperties>
</file>