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8"/>
  </p:notesMasterIdLst>
  <p:sldIdLst>
    <p:sldId id="435" r:id="rId2"/>
    <p:sldId id="378" r:id="rId3"/>
    <p:sldId id="397" r:id="rId4"/>
    <p:sldId id="400" r:id="rId5"/>
    <p:sldId id="399" r:id="rId6"/>
    <p:sldId id="398" r:id="rId7"/>
    <p:sldId id="401" r:id="rId8"/>
    <p:sldId id="427" r:id="rId9"/>
    <p:sldId id="428" r:id="rId10"/>
    <p:sldId id="403" r:id="rId11"/>
    <p:sldId id="402" r:id="rId12"/>
    <p:sldId id="405" r:id="rId13"/>
    <p:sldId id="406" r:id="rId14"/>
    <p:sldId id="413" r:id="rId15"/>
    <p:sldId id="412" r:id="rId16"/>
    <p:sldId id="410" r:id="rId17"/>
    <p:sldId id="409" r:id="rId18"/>
    <p:sldId id="408" r:id="rId19"/>
    <p:sldId id="416" r:id="rId20"/>
    <p:sldId id="414" r:id="rId21"/>
    <p:sldId id="431" r:id="rId22"/>
    <p:sldId id="432" r:id="rId23"/>
    <p:sldId id="423" r:id="rId24"/>
    <p:sldId id="422" r:id="rId25"/>
    <p:sldId id="425" r:id="rId26"/>
    <p:sldId id="433" r:id="rId2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CC00CC"/>
    <a:srgbClr val="B2B2B2"/>
    <a:srgbClr val="006600"/>
    <a:srgbClr val="33CC33"/>
    <a:srgbClr val="008000"/>
    <a:srgbClr val="FFFF99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47" autoAdjust="0"/>
    <p:restoredTop sz="94660"/>
  </p:normalViewPr>
  <p:slideViewPr>
    <p:cSldViewPr>
      <p:cViewPr varScale="1">
        <p:scale>
          <a:sx n="68" d="100"/>
          <a:sy n="68" d="100"/>
        </p:scale>
        <p:origin x="126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B91FC87-0B13-4CC9-9D56-98D4561CD5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1854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382C60-D4F3-4588-A01E-E7131408E2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82DC2A-55B1-4AB2-A7C6-BBFD1083B4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55AC3F-918D-4D9F-909C-A267F0DF5E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2AEA05-09E7-4C53-9523-DFB1D144C8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852C30-EA16-4B55-9512-D021727290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4983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4983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6912AC-C6F5-4363-BB86-CF16D00D29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CBE2A5-E58D-4927-8BFC-9187526FCF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0720CA-FD49-4F78-9D5D-2B8033252B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B1961C-697F-4E3C-A545-829B315318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93A8F4-78A0-48FF-A74E-0B2A967261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F1CB42-719A-4249-95FF-EC861CF9DC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43000"/>
            <a:ext cx="8229600" cy="498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743E7E96-903E-4F39-A8F9-05B374BD34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20000"/>
        </a:spcAft>
        <a:buClr>
          <a:srgbClr val="FF0000"/>
        </a:buClr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20000"/>
        </a:spcAft>
        <a:buClr>
          <a:srgbClr val="FF0000"/>
        </a:buClr>
        <a:buFont typeface="Wingdings" pitchFamily="2" charset="2"/>
        <a:buChar char="ü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20000"/>
        </a:spcAft>
        <a:buChar char="•"/>
        <a:defRPr sz="2400">
          <a:solidFill>
            <a:schemeClr val="tx1"/>
          </a:solidFill>
          <a:latin typeface="Times New Roman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20000"/>
        </a:spcAft>
        <a:buChar char="–"/>
        <a:defRPr sz="2000">
          <a:solidFill>
            <a:schemeClr val="tx1"/>
          </a:solidFill>
          <a:latin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2000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fontAlgn="base">
        <a:spcBef>
          <a:spcPct val="20000"/>
        </a:spcBef>
        <a:spcAft>
          <a:spcPct val="2000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fontAlgn="base">
        <a:spcBef>
          <a:spcPct val="20000"/>
        </a:spcBef>
        <a:spcAft>
          <a:spcPct val="2000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fontAlgn="base">
        <a:spcBef>
          <a:spcPct val="20000"/>
        </a:spcBef>
        <a:spcAft>
          <a:spcPct val="2000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fontAlgn="base">
        <a:spcBef>
          <a:spcPct val="20000"/>
        </a:spcBef>
        <a:spcAft>
          <a:spcPct val="2000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emf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emf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emf"/><Relationship Id="rId4" Type="http://schemas.openxmlformats.org/officeDocument/2006/relationships/image" Target="../media/image52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jpe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image" Target="../media/image17.wmf"/><Relationship Id="rId7" Type="http://schemas.openxmlformats.org/officeDocument/2006/relationships/image" Target="../media/image21.png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4.jpeg"/><Relationship Id="rId4" Type="http://schemas.openxmlformats.org/officeDocument/2006/relationships/image" Target="../media/image18.wmf"/><Relationship Id="rId9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1" y="2438400"/>
            <a:ext cx="9144001" cy="2057400"/>
          </a:xfrm>
        </p:spPr>
        <p:txBody>
          <a:bodyPr/>
          <a:lstStyle/>
          <a:p>
            <a:pPr algn="ctr" eaLnBrk="1" hangingPunct="1"/>
            <a:r>
              <a:rPr lang="el-GR" sz="2800" dirty="0" smtClean="0">
                <a:solidFill>
                  <a:srgbClr val="C00000"/>
                </a:solidFill>
              </a:rPr>
              <a:t>Κεφάλαιο </a:t>
            </a:r>
            <a:r>
              <a:rPr lang="en-US" sz="2800" dirty="0" smtClean="0">
                <a:solidFill>
                  <a:srgbClr val="C00000"/>
                </a:solidFill>
              </a:rPr>
              <a:t>6</a:t>
            </a:r>
            <a:r>
              <a:rPr lang="en-US" b="0" dirty="0" smtClean="0"/>
              <a:t/>
            </a:r>
            <a:br>
              <a:rPr lang="en-US" b="0" dirty="0" smtClean="0"/>
            </a:br>
            <a:r>
              <a:rPr lang="el-GR" dirty="0" smtClean="0">
                <a:solidFill>
                  <a:srgbClr val="0000FF"/>
                </a:solidFill>
              </a:rPr>
              <a:t>Ο Δεύτερος Νόμος της Θερμοδυναμικής</a:t>
            </a:r>
            <a:br>
              <a:rPr lang="el-GR" dirty="0" smtClean="0">
                <a:solidFill>
                  <a:srgbClr val="0000FF"/>
                </a:solidFill>
              </a:rPr>
            </a:br>
            <a:r>
              <a:rPr lang="el-GR" sz="2800" dirty="0" smtClean="0">
                <a:solidFill>
                  <a:srgbClr val="0000FF"/>
                </a:solidFill>
              </a:rPr>
              <a:t>(το πιο εύκολο μάθημα με τις πιο εύκολες ασκήσεις)</a:t>
            </a:r>
            <a:endParaRPr lang="en-US" sz="2800" dirty="0" smtClean="0">
              <a:solidFill>
                <a:srgbClr val="0000FF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5257800"/>
            <a:ext cx="4495800" cy="762000"/>
          </a:xfrm>
          <a:solidFill>
            <a:schemeClr val="accent5">
              <a:lumMod val="75000"/>
            </a:schemeClr>
          </a:solidFill>
        </p:spPr>
        <p:txBody>
          <a:bodyPr/>
          <a:lstStyle/>
          <a:p>
            <a:pPr eaLnBrk="1" hangingPunct="1">
              <a:spcBef>
                <a:spcPts val="300"/>
              </a:spcBef>
              <a:spcAft>
                <a:spcPts val="300"/>
              </a:spcAft>
              <a:defRPr/>
            </a:pPr>
            <a:r>
              <a:rPr lang="el-GR" sz="1800" dirty="0" smtClean="0">
                <a:solidFill>
                  <a:srgbClr val="996633"/>
                </a:solidFill>
                <a:latin typeface="Arial" charset="0"/>
              </a:rPr>
              <a:t>Επιμέλεια διαφάνειας</a:t>
            </a:r>
            <a:endParaRPr lang="en-US" sz="1800" dirty="0" smtClean="0">
              <a:solidFill>
                <a:srgbClr val="996633"/>
              </a:solidFill>
              <a:latin typeface="Arial" charset="0"/>
            </a:endParaRPr>
          </a:p>
          <a:p>
            <a:pPr eaLnBrk="1" hangingPunct="1"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000" b="1" dirty="0" smtClean="0">
                <a:solidFill>
                  <a:srgbClr val="996633"/>
                </a:solidFill>
                <a:latin typeface="Arial" charset="0"/>
              </a:rPr>
              <a:t>Mehmet </a:t>
            </a:r>
            <a:r>
              <a:rPr lang="en-US" sz="2000" b="1" dirty="0" err="1" smtClean="0">
                <a:solidFill>
                  <a:srgbClr val="996633"/>
                </a:solidFill>
                <a:latin typeface="Arial" charset="0"/>
              </a:rPr>
              <a:t>Kanoglu</a:t>
            </a:r>
            <a:endParaRPr lang="en-US" sz="1800" b="1" dirty="0" smtClean="0">
              <a:solidFill>
                <a:srgbClr val="996633"/>
              </a:solidFill>
              <a:latin typeface="Arial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1496235" y="6353175"/>
            <a:ext cx="604518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dirty="0">
                <a:cs typeface="Times New Roman" pitchFamily="18" charset="0"/>
              </a:rPr>
              <a:t>Copyright </a:t>
            </a:r>
            <a:r>
              <a:rPr lang="en-US" sz="1200" dirty="0" smtClean="0">
                <a:cs typeface="Times New Roman" pitchFamily="18" charset="0"/>
              </a:rPr>
              <a:t>© 2015 </a:t>
            </a:r>
            <a:r>
              <a:rPr lang="en-US" sz="1200" dirty="0">
                <a:cs typeface="Times New Roman" pitchFamily="18" charset="0"/>
              </a:rPr>
              <a:t>The McGraw-Hill Education. </a:t>
            </a:r>
            <a:r>
              <a:rPr lang="el-GR" sz="1200" dirty="0" smtClean="0">
                <a:cs typeface="Times New Roman" pitchFamily="18" charset="0"/>
              </a:rPr>
              <a:t>Με την επιφύλαξη παντός δικαιώματος</a:t>
            </a:r>
            <a:r>
              <a:rPr lang="en-US" sz="1200" dirty="0" smtClean="0">
                <a:cs typeface="Times New Roman" pitchFamily="18" charset="0"/>
              </a:rPr>
              <a:t>.</a:t>
            </a:r>
            <a:endParaRPr lang="en-US" sz="1200" dirty="0">
              <a:cs typeface="Times New Roman" pitchFamily="18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-1" y="685800"/>
            <a:ext cx="7048919" cy="1292662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r"/>
            <a:r>
              <a:rPr lang="el-GR" sz="2200" b="1" dirty="0" smtClean="0">
                <a:solidFill>
                  <a:schemeClr val="bg2"/>
                </a:solidFill>
              </a:rPr>
              <a:t>Θερμοδυναμική για Μηχανικούς</a:t>
            </a:r>
            <a:endParaRPr lang="tr-TR" sz="2200" b="1" dirty="0" smtClean="0">
              <a:solidFill>
                <a:schemeClr val="bg2"/>
              </a:solidFill>
            </a:endParaRPr>
          </a:p>
          <a:p>
            <a:pPr algn="r"/>
            <a:r>
              <a:rPr lang="tr-TR" sz="2000" b="1" dirty="0" smtClean="0">
                <a:solidFill>
                  <a:schemeClr val="bg2"/>
                </a:solidFill>
              </a:rPr>
              <a:t>8</a:t>
            </a:r>
            <a:r>
              <a:rPr lang="el-GR" sz="2000" b="1" baseline="30000" dirty="0" smtClean="0">
                <a:solidFill>
                  <a:schemeClr val="bg2"/>
                </a:solidFill>
              </a:rPr>
              <a:t>η</a:t>
            </a:r>
            <a:r>
              <a:rPr lang="el-GR" sz="2000" b="1" dirty="0" smtClean="0">
                <a:solidFill>
                  <a:schemeClr val="bg2"/>
                </a:solidFill>
              </a:rPr>
              <a:t> έκδοση</a:t>
            </a:r>
            <a:r>
              <a:rPr lang="en-US" sz="2400" b="1" dirty="0" smtClean="0">
                <a:solidFill>
                  <a:schemeClr val="bg2"/>
                </a:solidFill>
              </a:rPr>
              <a:t/>
            </a:r>
            <a:br>
              <a:rPr lang="en-US" sz="2400" b="1" dirty="0" smtClean="0">
                <a:solidFill>
                  <a:schemeClr val="bg2"/>
                </a:solidFill>
              </a:rPr>
            </a:br>
            <a:r>
              <a:rPr lang="en-US" sz="1800" b="1" dirty="0" err="1" smtClean="0">
                <a:solidFill>
                  <a:schemeClr val="bg2"/>
                </a:solidFill>
              </a:rPr>
              <a:t>Yunus</a:t>
            </a:r>
            <a:r>
              <a:rPr lang="en-US" sz="1800" b="1" dirty="0" smtClean="0">
                <a:solidFill>
                  <a:schemeClr val="bg2"/>
                </a:solidFill>
              </a:rPr>
              <a:t> A. </a:t>
            </a:r>
            <a:r>
              <a:rPr lang="tr-TR" sz="1800" b="1" dirty="0" smtClean="0">
                <a:solidFill>
                  <a:schemeClr val="bg2"/>
                </a:solidFill>
              </a:rPr>
              <a:t>Ç</a:t>
            </a:r>
            <a:r>
              <a:rPr lang="en-US" sz="1800" b="1" dirty="0" err="1" smtClean="0">
                <a:solidFill>
                  <a:schemeClr val="bg2"/>
                </a:solidFill>
              </a:rPr>
              <a:t>engel</a:t>
            </a:r>
            <a:r>
              <a:rPr lang="en-US" sz="1800" b="1" dirty="0" smtClean="0">
                <a:solidFill>
                  <a:schemeClr val="bg2"/>
                </a:solidFill>
              </a:rPr>
              <a:t>, Michael A. Boles</a:t>
            </a:r>
          </a:p>
          <a:p>
            <a:pPr algn="r"/>
            <a:r>
              <a:rPr lang="el-GR" sz="1800" b="1" dirty="0" smtClean="0">
                <a:solidFill>
                  <a:schemeClr val="bg2"/>
                </a:solidFill>
              </a:rPr>
              <a:t>Εκδόσεις </a:t>
            </a:r>
            <a:r>
              <a:rPr lang="el-GR" sz="1800" b="1" dirty="0" err="1" smtClean="0">
                <a:solidFill>
                  <a:schemeClr val="bg2"/>
                </a:solidFill>
              </a:rPr>
              <a:t>Τζιόλα</a:t>
            </a:r>
            <a:r>
              <a:rPr lang="en-US" sz="1800" b="1" dirty="0" smtClean="0">
                <a:solidFill>
                  <a:schemeClr val="bg2"/>
                </a:solidFill>
              </a:rPr>
              <a:t>, </a:t>
            </a:r>
            <a:r>
              <a:rPr lang="en-US" sz="1800" b="1" dirty="0">
                <a:solidFill>
                  <a:schemeClr val="bg2"/>
                </a:solidFill>
              </a:rPr>
              <a:t>20</a:t>
            </a:r>
            <a:r>
              <a:rPr lang="tr-TR" sz="1800" b="1" dirty="0">
                <a:solidFill>
                  <a:schemeClr val="bg2"/>
                </a:solidFill>
              </a:rPr>
              <a:t>15</a:t>
            </a:r>
            <a:endParaRPr lang="en-US" sz="1800" b="1" dirty="0">
              <a:solidFill>
                <a:schemeClr val="bg2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31" t="15719" r="9422" b="11545"/>
          <a:stretch/>
        </p:blipFill>
        <p:spPr>
          <a:xfrm>
            <a:off x="7162800" y="152400"/>
            <a:ext cx="1828800" cy="2324101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648200" y="5257800"/>
            <a:ext cx="4495800" cy="7620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itchFamily="2" charset="2"/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2000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2000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2000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2000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2000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2000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2000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spcBef>
                <a:spcPts val="300"/>
              </a:spcBef>
              <a:spcAft>
                <a:spcPts val="300"/>
              </a:spcAft>
              <a:defRPr/>
            </a:pPr>
            <a:r>
              <a:rPr lang="el-GR" sz="1800" kern="0" dirty="0" smtClean="0">
                <a:solidFill>
                  <a:srgbClr val="996633"/>
                </a:solidFill>
                <a:latin typeface="Arial" charset="0"/>
              </a:rPr>
              <a:t>Επιμέλεια ελληνικής έκδοσης </a:t>
            </a:r>
            <a:endParaRPr lang="en-US" sz="1800" kern="0" dirty="0" smtClean="0">
              <a:solidFill>
                <a:srgbClr val="996633"/>
              </a:solidFill>
              <a:latin typeface="Arial" charset="0"/>
            </a:endParaRPr>
          </a:p>
          <a:p>
            <a:pPr eaLnBrk="1" hangingPunct="1">
              <a:spcBef>
                <a:spcPts val="300"/>
              </a:spcBef>
              <a:spcAft>
                <a:spcPts val="300"/>
              </a:spcAft>
              <a:defRPr/>
            </a:pPr>
            <a:r>
              <a:rPr lang="el-GR" sz="2000" b="1" kern="0" dirty="0" smtClean="0">
                <a:solidFill>
                  <a:srgbClr val="996633"/>
                </a:solidFill>
                <a:latin typeface="Arial" charset="0"/>
              </a:rPr>
              <a:t>Δημήτρης </a:t>
            </a:r>
            <a:r>
              <a:rPr lang="el-GR" sz="2000" b="1" kern="0" dirty="0" err="1" smtClean="0">
                <a:solidFill>
                  <a:srgbClr val="996633"/>
                </a:solidFill>
                <a:latin typeface="Arial" charset="0"/>
              </a:rPr>
              <a:t>Τερτίπης</a:t>
            </a:r>
            <a:endParaRPr lang="en-US" sz="1800" b="1" kern="0" dirty="0" smtClean="0">
              <a:solidFill>
                <a:srgbClr val="996633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907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E2EF7BE-858F-4E6E-B2AF-FDF20B4DFE08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0" y="22860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FF3300"/>
                </a:solidFill>
              </a:rPr>
              <a:t>Διατύπωση κατά </a:t>
            </a:r>
            <a:r>
              <a:rPr lang="en-US" sz="2400" b="1" dirty="0" smtClean="0">
                <a:solidFill>
                  <a:srgbClr val="FF3300"/>
                </a:solidFill>
              </a:rPr>
              <a:t>Kelvin</a:t>
            </a:r>
            <a:r>
              <a:rPr lang="el-GR" sz="2400" b="1" dirty="0" smtClean="0">
                <a:solidFill>
                  <a:srgbClr val="FF3300"/>
                </a:solidFill>
              </a:rPr>
              <a:t> - </a:t>
            </a:r>
            <a:r>
              <a:rPr lang="en-US" sz="2400" b="1" dirty="0" smtClean="0">
                <a:solidFill>
                  <a:srgbClr val="FF3300"/>
                </a:solidFill>
              </a:rPr>
              <a:t>Planck</a:t>
            </a:r>
            <a:endParaRPr lang="en-US" sz="2400" b="1" dirty="0">
              <a:solidFill>
                <a:srgbClr val="FF3300"/>
              </a:solidFill>
            </a:endParaRPr>
          </a:p>
        </p:txBody>
      </p:sp>
      <p:sp>
        <p:nvSpPr>
          <p:cNvPr id="13316" name="Rectangle 5"/>
          <p:cNvSpPr>
            <a:spLocks noChangeArrowheads="1"/>
          </p:cNvSpPr>
          <p:nvPr/>
        </p:nvSpPr>
        <p:spPr bwMode="auto">
          <a:xfrm>
            <a:off x="447392" y="864023"/>
            <a:ext cx="8239408" cy="1569660"/>
          </a:xfrm>
          <a:prstGeom prst="rect">
            <a:avLst/>
          </a:prstGeom>
          <a:solidFill>
            <a:srgbClr val="FFCC99"/>
          </a:solidFill>
          <a:ln w="76200" cmpd="tri">
            <a:solidFill>
              <a:schemeClr val="hlink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dirty="0" smtClean="0"/>
              <a:t>Είναι αδύνατον μια κυκλική μηχανή να μετατρέπει εξ’ ολοκλήρου τη θερμότητα σε έργο.</a:t>
            </a:r>
            <a:endParaRPr lang="en-US" dirty="0"/>
          </a:p>
        </p:txBody>
      </p:sp>
      <p:sp>
        <p:nvSpPr>
          <p:cNvPr id="13317" name="Rectangle 6"/>
          <p:cNvSpPr>
            <a:spLocks noChangeArrowheads="1"/>
          </p:cNvSpPr>
          <p:nvPr/>
        </p:nvSpPr>
        <p:spPr bwMode="auto">
          <a:xfrm>
            <a:off x="439093" y="2834291"/>
            <a:ext cx="8239408" cy="2899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15000"/>
              </a:spcBef>
              <a:spcAft>
                <a:spcPct val="15000"/>
              </a:spcAft>
            </a:pPr>
            <a:r>
              <a:rPr lang="el-GR" sz="2400" i="1" dirty="0" smtClean="0">
                <a:solidFill>
                  <a:srgbClr val="CC00CC"/>
                </a:solidFill>
              </a:rPr>
              <a:t>Καμία θερμική μηχανή δεν έχει θερμική απόδοση 100%. Το εργαζόμενο μέσο της μηχανής δεν συναλλάσσει θερμότητα μόνο την πηγή θερμότητας, αλλά και με ένα </a:t>
            </a:r>
            <a:r>
              <a:rPr lang="el-GR" sz="2400" i="1" dirty="0" err="1" smtClean="0">
                <a:solidFill>
                  <a:srgbClr val="CC00CC"/>
                </a:solidFill>
              </a:rPr>
              <a:t>ψυχροδοχείο</a:t>
            </a:r>
            <a:r>
              <a:rPr lang="en-US" sz="2400" dirty="0" smtClean="0">
                <a:solidFill>
                  <a:srgbClr val="CC00CC"/>
                </a:solidFill>
              </a:rPr>
              <a:t>.</a:t>
            </a:r>
            <a:endParaRPr lang="el-GR" sz="2400" dirty="0" smtClean="0">
              <a:solidFill>
                <a:srgbClr val="CC00CC"/>
              </a:solidFill>
            </a:endParaRPr>
          </a:p>
          <a:p>
            <a:pPr>
              <a:spcBef>
                <a:spcPct val="15000"/>
              </a:spcBef>
              <a:spcAft>
                <a:spcPct val="15000"/>
              </a:spcAft>
            </a:pPr>
            <a:endParaRPr lang="en-US" sz="2400" dirty="0">
              <a:solidFill>
                <a:srgbClr val="CC00CC"/>
              </a:solidFill>
            </a:endParaRPr>
          </a:p>
          <a:p>
            <a:pPr>
              <a:spcBef>
                <a:spcPct val="15000"/>
              </a:spcBef>
              <a:spcAft>
                <a:spcPct val="15000"/>
              </a:spcAft>
            </a:pPr>
            <a:r>
              <a:rPr lang="el-GR" sz="2400" dirty="0" smtClean="0"/>
              <a:t>Η </a:t>
            </a:r>
            <a:r>
              <a:rPr lang="el-GR" sz="2400" dirty="0" err="1" smtClean="0"/>
              <a:t>ανεφικτότητα</a:t>
            </a:r>
            <a:r>
              <a:rPr lang="el-GR" sz="2400" dirty="0" smtClean="0"/>
              <a:t> επίτευξης θερμικής απόδοσης 100% δε σχετίζεται με τριβές κ.λπ.. Ο περιορισμός αυτός υφίσταται τόσο σε ιδανικές όσο και σε πραγματικές θερμικές μηχανές.</a:t>
            </a:r>
            <a:endParaRPr lang="en-US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E2DD5AE-9CB2-4A51-AE42-C72BF8863DE4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152400" y="76200"/>
            <a:ext cx="7543800" cy="57943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b="1" dirty="0" smtClean="0">
                <a:solidFill>
                  <a:srgbClr val="C00000"/>
                </a:solidFill>
              </a:rPr>
              <a:t>Ψυγεία &amp; Αντλίες θερμότητας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4572000" y="838200"/>
            <a:ext cx="4343400" cy="3942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15000"/>
              </a:spcBef>
              <a:spcAft>
                <a:spcPct val="15000"/>
              </a:spcAft>
              <a:buClr>
                <a:srgbClr val="FF3300"/>
              </a:buClr>
              <a:buFontTx/>
              <a:buChar char="•"/>
            </a:pPr>
            <a:r>
              <a:rPr lang="el-GR" sz="1800" dirty="0" smtClean="0"/>
              <a:t>Η μετάδοση της θερμότητας από ένα μέσο χαμηλής θερμοκρασίας προς ένα άλλο υψηλότερης θερμοκρασίας πραγματοποιείται με </a:t>
            </a:r>
            <a:r>
              <a:rPr lang="el-GR" sz="1800" b="1" dirty="0" smtClean="0">
                <a:solidFill>
                  <a:srgbClr val="CC00CC"/>
                </a:solidFill>
              </a:rPr>
              <a:t>ψυκτικές μηχανές</a:t>
            </a:r>
            <a:r>
              <a:rPr lang="en-US" sz="1800" dirty="0" smtClean="0"/>
              <a:t>.</a:t>
            </a:r>
            <a:endParaRPr lang="en-US" sz="1800" dirty="0"/>
          </a:p>
          <a:p>
            <a:pPr marL="342900" indent="-342900">
              <a:spcBef>
                <a:spcPct val="15000"/>
              </a:spcBef>
              <a:spcAft>
                <a:spcPct val="15000"/>
              </a:spcAft>
              <a:buClr>
                <a:srgbClr val="FF3300"/>
              </a:buClr>
              <a:buFontTx/>
              <a:buChar char="•"/>
            </a:pPr>
            <a:r>
              <a:rPr lang="el-GR" sz="1800" dirty="0" smtClean="0"/>
              <a:t>Οι ψυκτικές μηχανές, όπως κι οι θερμικές μηχανές, λειτουργούν κυκλικά.</a:t>
            </a:r>
            <a:r>
              <a:rPr lang="en-US" sz="1800" dirty="0" smtClean="0"/>
              <a:t> </a:t>
            </a:r>
            <a:endParaRPr lang="en-US" sz="1800" dirty="0"/>
          </a:p>
          <a:p>
            <a:pPr marL="342900" indent="-342900">
              <a:spcBef>
                <a:spcPct val="15000"/>
              </a:spcBef>
              <a:spcAft>
                <a:spcPct val="15000"/>
              </a:spcAft>
              <a:buClr>
                <a:srgbClr val="FF3300"/>
              </a:buClr>
              <a:buFontTx/>
              <a:buChar char="•"/>
            </a:pPr>
            <a:r>
              <a:rPr lang="el-GR" sz="1800" dirty="0" smtClean="0"/>
              <a:t>Το εργαζόμενο μέσο σε ψυκτικούς κύκλους καλείται</a:t>
            </a:r>
            <a:r>
              <a:rPr lang="en-US" sz="1800" dirty="0" smtClean="0"/>
              <a:t> </a:t>
            </a:r>
            <a:r>
              <a:rPr lang="el-GR" sz="1800" b="1" dirty="0" smtClean="0">
                <a:solidFill>
                  <a:srgbClr val="CC00CC"/>
                </a:solidFill>
              </a:rPr>
              <a:t>ψυκτικό μέσο</a:t>
            </a:r>
            <a:r>
              <a:rPr lang="en-US" sz="1800" dirty="0" smtClean="0"/>
              <a:t>. </a:t>
            </a:r>
            <a:endParaRPr lang="en-US" sz="1800" dirty="0"/>
          </a:p>
          <a:p>
            <a:pPr marL="342900" indent="-342900">
              <a:spcBef>
                <a:spcPct val="15000"/>
              </a:spcBef>
              <a:spcAft>
                <a:spcPct val="15000"/>
              </a:spcAft>
              <a:buClr>
                <a:srgbClr val="FF3300"/>
              </a:buClr>
              <a:buFontTx/>
              <a:buChar char="•"/>
            </a:pPr>
            <a:r>
              <a:rPr lang="el-GR" sz="1800" dirty="0" smtClean="0"/>
              <a:t>Ο συχνότερα χρησιμοποιούμενος ψυκτικός κύκλος είναι ο </a:t>
            </a:r>
            <a:r>
              <a:rPr lang="el-GR" sz="1800" b="1" i="1" dirty="0" smtClean="0">
                <a:solidFill>
                  <a:srgbClr val="CC00CC"/>
                </a:solidFill>
              </a:rPr>
              <a:t>κύκλος μηχανικής συμπιέσεως ατμών</a:t>
            </a:r>
            <a:r>
              <a:rPr lang="el-GR" sz="1800" b="1" dirty="0" smtClean="0">
                <a:solidFill>
                  <a:srgbClr val="CC00CC"/>
                </a:solidFill>
              </a:rPr>
              <a:t>.</a:t>
            </a:r>
            <a:endParaRPr lang="en-US" sz="1800" b="1" dirty="0"/>
          </a:p>
        </p:txBody>
      </p:sp>
      <p:sp>
        <p:nvSpPr>
          <p:cNvPr id="14343" name="Rectangle 6"/>
          <p:cNvSpPr>
            <a:spLocks noChangeArrowheads="1"/>
          </p:cNvSpPr>
          <p:nvPr/>
        </p:nvSpPr>
        <p:spPr bwMode="auto">
          <a:xfrm>
            <a:off x="3831771" y="4967149"/>
            <a:ext cx="5105400" cy="1754326"/>
          </a:xfrm>
          <a:prstGeom prst="rect">
            <a:avLst/>
          </a:prstGeom>
          <a:solidFill>
            <a:srgbClr val="FFCC99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1800" dirty="0" smtClean="0"/>
              <a:t>Σε ένα οικιακό ψυγείο, ο ψυκτικός θάλαμος, από τον οποίο το ψυκτικό μέσο απορροφά θερμότητας, παίζει το ρόλο του </a:t>
            </a:r>
            <a:r>
              <a:rPr lang="el-GR" sz="1800" dirty="0" err="1" smtClean="0"/>
              <a:t>ατμοποιητή</a:t>
            </a:r>
            <a:r>
              <a:rPr lang="el-GR" sz="1800" dirty="0" smtClean="0"/>
              <a:t>, ενώ η σερπαντίνα στην πλάτη του ψυγείου, από την οποία απορρίπτεται θερμότητα προς τον αέρα της κουζίνας, παίζει το ρόλο του συμπυκνωτή.</a:t>
            </a:r>
            <a:endParaRPr lang="en-US" sz="1800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41"/>
          <a:stretch/>
        </p:blipFill>
        <p:spPr>
          <a:xfrm>
            <a:off x="152400" y="761999"/>
            <a:ext cx="4419600" cy="4725149"/>
          </a:xfrm>
          <a:prstGeom prst="rect">
            <a:avLst/>
          </a:prstGeom>
        </p:spPr>
      </p:pic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174171" y="5614654"/>
            <a:ext cx="36576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800" dirty="0" smtClean="0"/>
              <a:t>Δομικά μέρη ενός ψυκτικού συστήματος και τυπικές συνθήκες λειτουργίας</a:t>
            </a:r>
            <a:endParaRPr lang="en-US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62CD32E-11A3-4B8C-B321-6A74072E173E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3962399" y="304800"/>
            <a:ext cx="44221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2800" b="1" dirty="0" smtClean="0">
                <a:solidFill>
                  <a:srgbClr val="FF3300"/>
                </a:solidFill>
              </a:rPr>
              <a:t>Συντελεστής Λειτουργίας</a:t>
            </a:r>
            <a:endParaRPr lang="en-US" sz="2800" b="1" dirty="0">
              <a:solidFill>
                <a:srgbClr val="FF3300"/>
              </a:solidFill>
            </a:endParaRPr>
          </a:p>
        </p:txBody>
      </p:sp>
      <p:sp>
        <p:nvSpPr>
          <p:cNvPr id="15364" name="Rectangle 9"/>
          <p:cNvSpPr>
            <a:spLocks noChangeArrowheads="1"/>
          </p:cNvSpPr>
          <p:nvPr/>
        </p:nvSpPr>
        <p:spPr bwMode="auto">
          <a:xfrm>
            <a:off x="3962399" y="1143000"/>
            <a:ext cx="4935967" cy="1311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l-GR" sz="1800" dirty="0" smtClean="0"/>
              <a:t>Η </a:t>
            </a:r>
            <a:r>
              <a:rPr lang="el-GR" sz="1800" i="1" dirty="0" smtClean="0"/>
              <a:t>απόδοση </a:t>
            </a:r>
            <a:r>
              <a:rPr lang="el-GR" sz="1800" dirty="0" smtClean="0"/>
              <a:t>ενός ψυγείου ποσοτικοποιείται από το</a:t>
            </a:r>
            <a:r>
              <a:rPr lang="en-US" sz="1800" dirty="0" smtClean="0"/>
              <a:t> </a:t>
            </a:r>
            <a:r>
              <a:rPr lang="el-GR" sz="1800" b="1" dirty="0" smtClean="0">
                <a:solidFill>
                  <a:srgbClr val="3333FF"/>
                </a:solidFill>
              </a:rPr>
              <a:t>συντελεστή λειτουργίας </a:t>
            </a:r>
            <a:r>
              <a:rPr lang="en-US" sz="1800" dirty="0" smtClean="0">
                <a:solidFill>
                  <a:srgbClr val="3333FF"/>
                </a:solidFill>
              </a:rPr>
              <a:t>(COP</a:t>
            </a:r>
            <a:r>
              <a:rPr lang="en-US" sz="1800" dirty="0">
                <a:solidFill>
                  <a:srgbClr val="3333FF"/>
                </a:solidFill>
              </a:rPr>
              <a:t>)</a:t>
            </a:r>
            <a:r>
              <a:rPr lang="en-US" sz="1800" dirty="0"/>
              <a:t>. </a:t>
            </a:r>
          </a:p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l-GR" sz="1800" dirty="0" smtClean="0"/>
              <a:t>Αντικείμενο ενός ψυγείου είναι η αφαίρεση της θερμότητας </a:t>
            </a:r>
            <a:r>
              <a:rPr lang="en-US" sz="1800" i="1" dirty="0" smtClean="0"/>
              <a:t>Q</a:t>
            </a:r>
            <a:r>
              <a:rPr lang="en-US" sz="1800" i="1" baseline="-25000" dirty="0" smtClean="0"/>
              <a:t>L</a:t>
            </a:r>
            <a:r>
              <a:rPr lang="en-US" sz="1800" dirty="0" smtClean="0"/>
              <a:t> </a:t>
            </a:r>
            <a:r>
              <a:rPr lang="el-GR" sz="1800" dirty="0" smtClean="0"/>
              <a:t>από τον ψυχόμενο χώρο</a:t>
            </a:r>
            <a:r>
              <a:rPr lang="en-US" sz="1800" dirty="0" smtClean="0"/>
              <a:t>.</a:t>
            </a:r>
            <a:endParaRPr lang="en-US" sz="1800" dirty="0"/>
          </a:p>
        </p:txBody>
      </p:sp>
      <p:sp>
        <p:nvSpPr>
          <p:cNvPr id="15365" name="Rectangle 10"/>
          <p:cNvSpPr>
            <a:spLocks noChangeArrowheads="1"/>
          </p:cNvSpPr>
          <p:nvPr/>
        </p:nvSpPr>
        <p:spPr bwMode="auto">
          <a:xfrm>
            <a:off x="4553483" y="5713242"/>
            <a:ext cx="4360434" cy="646331"/>
          </a:xfrm>
          <a:prstGeom prst="rect">
            <a:avLst/>
          </a:prstGeom>
          <a:solidFill>
            <a:srgbClr val="FFCC99"/>
          </a:solidFill>
          <a:ln w="25400">
            <a:solidFill>
              <a:schemeClr val="bg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1800" dirty="0" smtClean="0"/>
              <a:t>Μπορεί η τιμή του </a:t>
            </a:r>
            <a:r>
              <a:rPr lang="en-US" sz="1800" dirty="0" smtClean="0"/>
              <a:t>COP</a:t>
            </a:r>
            <a:r>
              <a:rPr lang="en-US" sz="1800" baseline="-25000" dirty="0" smtClean="0"/>
              <a:t>R</a:t>
            </a:r>
            <a:r>
              <a:rPr lang="en-US" sz="1800" dirty="0" smtClean="0"/>
              <a:t> </a:t>
            </a:r>
            <a:r>
              <a:rPr lang="el-GR" sz="1800" dirty="0" smtClean="0"/>
              <a:t>να είναι υψηλότερη της μονάδας;  ΝΑΙΑΙΑΙΑΙΑΙ</a:t>
            </a:r>
            <a:endParaRPr lang="en-US" sz="1800" dirty="0"/>
          </a:p>
        </p:txBody>
      </p:sp>
      <p:pic>
        <p:nvPicPr>
          <p:cNvPr id="15367" name="Picture 1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62399" y="3581400"/>
            <a:ext cx="3203575" cy="36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Picture 1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62399" y="4114800"/>
            <a:ext cx="4017962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04799"/>
            <a:ext cx="3681045" cy="4901207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62399" y="2560965"/>
            <a:ext cx="4087688" cy="70151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F720307-A194-4FCA-BA85-35A8683CACC8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16387" name="Rectangle 2"/>
          <p:cNvSpPr>
            <a:spLocks noChangeArrowheads="1"/>
          </p:cNvSpPr>
          <p:nvPr/>
        </p:nvSpPr>
        <p:spPr bwMode="auto">
          <a:xfrm>
            <a:off x="4343400" y="152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2800" b="1" dirty="0" smtClean="0">
                <a:solidFill>
                  <a:srgbClr val="FF3300"/>
                </a:solidFill>
              </a:rPr>
              <a:t>Αντλίες θερμότητας</a:t>
            </a:r>
            <a:endParaRPr lang="en-US" sz="2800" b="1" dirty="0">
              <a:solidFill>
                <a:srgbClr val="FF3300"/>
              </a:solidFill>
            </a:endParaRPr>
          </a:p>
        </p:txBody>
      </p:sp>
      <p:sp>
        <p:nvSpPr>
          <p:cNvPr id="16388" name="Rectangle 10"/>
          <p:cNvSpPr>
            <a:spLocks noChangeArrowheads="1"/>
          </p:cNvSpPr>
          <p:nvPr/>
        </p:nvSpPr>
        <p:spPr bwMode="auto">
          <a:xfrm>
            <a:off x="4343400" y="3443288"/>
            <a:ext cx="421173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800" dirty="0" smtClean="0"/>
              <a:t>(για συγκεκριμένες </a:t>
            </a:r>
            <a:r>
              <a:rPr lang="el-GR" sz="1800" dirty="0" err="1" smtClean="0"/>
              <a:t>τίμές</a:t>
            </a:r>
            <a:r>
              <a:rPr lang="el-GR" sz="1800" dirty="0" smtClean="0"/>
              <a:t> των </a:t>
            </a:r>
            <a:r>
              <a:rPr lang="en-US" sz="1800" i="1" dirty="0" smtClean="0"/>
              <a:t>Q</a:t>
            </a:r>
            <a:r>
              <a:rPr lang="en-US" sz="1800" baseline="-25000" dirty="0" smtClean="0"/>
              <a:t>L</a:t>
            </a:r>
            <a:r>
              <a:rPr lang="en-US" sz="1800" i="1" dirty="0" smtClean="0"/>
              <a:t> </a:t>
            </a:r>
            <a:r>
              <a:rPr lang="el-GR" sz="1800" dirty="0" smtClean="0"/>
              <a:t>και </a:t>
            </a:r>
            <a:r>
              <a:rPr lang="en-US" sz="1800" i="1" dirty="0" smtClean="0"/>
              <a:t>Q</a:t>
            </a:r>
            <a:r>
              <a:rPr lang="en-US" sz="1800" baseline="-25000" dirty="0" smtClean="0"/>
              <a:t>H</a:t>
            </a:r>
            <a:r>
              <a:rPr lang="en-US" sz="1800" dirty="0" smtClean="0"/>
              <a:t>)</a:t>
            </a:r>
            <a:endParaRPr lang="en-US" sz="1800" dirty="0"/>
          </a:p>
        </p:txBody>
      </p:sp>
      <p:sp>
        <p:nvSpPr>
          <p:cNvPr id="16389" name="Rectangle 11"/>
          <p:cNvSpPr>
            <a:spLocks noChangeArrowheads="1"/>
          </p:cNvSpPr>
          <p:nvPr/>
        </p:nvSpPr>
        <p:spPr bwMode="auto">
          <a:xfrm>
            <a:off x="4343400" y="4495800"/>
            <a:ext cx="4495800" cy="1006429"/>
          </a:xfrm>
          <a:prstGeom prst="rect">
            <a:avLst/>
          </a:prstGeom>
          <a:solidFill>
            <a:srgbClr val="FFCC99"/>
          </a:solidFill>
          <a:ln w="25400">
            <a:solidFill>
              <a:schemeClr val="bg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15000"/>
              </a:spcBef>
              <a:spcAft>
                <a:spcPct val="15000"/>
              </a:spcAft>
            </a:pPr>
            <a:r>
              <a:rPr lang="el-GR" sz="1800" dirty="0" smtClean="0"/>
              <a:t>Μπορεί η τιμή του </a:t>
            </a:r>
            <a:r>
              <a:rPr lang="en-US" sz="1800" dirty="0" smtClean="0"/>
              <a:t>COP</a:t>
            </a:r>
            <a:r>
              <a:rPr lang="en-US" sz="1800" baseline="-25000" dirty="0" smtClean="0"/>
              <a:t>HP</a:t>
            </a:r>
            <a:r>
              <a:rPr lang="en-US" sz="1800" dirty="0" smtClean="0"/>
              <a:t> </a:t>
            </a:r>
            <a:r>
              <a:rPr lang="el-GR" sz="1800" dirty="0" smtClean="0"/>
              <a:t>να είναι χαμηλότερη της μονάδας;</a:t>
            </a:r>
            <a:endParaRPr lang="en-US" sz="1800" dirty="0"/>
          </a:p>
          <a:p>
            <a:pPr>
              <a:spcBef>
                <a:spcPct val="15000"/>
              </a:spcBef>
              <a:spcAft>
                <a:spcPct val="15000"/>
              </a:spcAft>
            </a:pPr>
            <a:r>
              <a:rPr lang="el-GR" sz="1800" dirty="0" smtClean="0"/>
              <a:t>Τι σημαίνει </a:t>
            </a:r>
            <a:r>
              <a:rPr lang="en-US" sz="1800" dirty="0" smtClean="0"/>
              <a:t>COP</a:t>
            </a:r>
            <a:r>
              <a:rPr lang="en-US" sz="1800" baseline="-25000" dirty="0" smtClean="0"/>
              <a:t>HP</a:t>
            </a:r>
            <a:r>
              <a:rPr lang="en-US" sz="1800" dirty="0" smtClean="0"/>
              <a:t>=1</a:t>
            </a:r>
            <a:r>
              <a:rPr lang="el-GR" sz="1800" dirty="0" smtClean="0"/>
              <a:t>;</a:t>
            </a:r>
            <a:endParaRPr lang="en-US" sz="1800" dirty="0"/>
          </a:p>
        </p:txBody>
      </p:sp>
      <p:pic>
        <p:nvPicPr>
          <p:cNvPr id="16392" name="Picture 16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43400" y="1828800"/>
            <a:ext cx="3676650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3" name="Picture 1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43400" y="3038475"/>
            <a:ext cx="2266950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3871864" cy="5334000"/>
          </a:xfrm>
          <a:prstGeom prst="rect">
            <a:avLst/>
          </a:prstGeom>
        </p:spPr>
      </p:pic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52400" y="5486400"/>
            <a:ext cx="387186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800" dirty="0" smtClean="0"/>
              <a:t>Αντικείμενο της αντλίας θερμότητας είναι η μεταφορά της θερμότητας στο θερμαινόμενο χώρο</a:t>
            </a:r>
            <a:endParaRPr lang="en-US" sz="1800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43400" y="866455"/>
            <a:ext cx="4495800" cy="74966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694FCC4-05C1-47C0-B851-14CF73C24182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0" y="22860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FF3300"/>
                </a:solidFill>
              </a:rPr>
              <a:t>Διατύπωση 2</a:t>
            </a:r>
            <a:r>
              <a:rPr lang="el-GR" sz="2400" b="1" baseline="30000" dirty="0" smtClean="0">
                <a:solidFill>
                  <a:srgbClr val="FF3300"/>
                </a:solidFill>
              </a:rPr>
              <a:t>ου</a:t>
            </a:r>
            <a:r>
              <a:rPr lang="el-GR" sz="2400" b="1" dirty="0" smtClean="0">
                <a:solidFill>
                  <a:srgbClr val="FF3300"/>
                </a:solidFill>
              </a:rPr>
              <a:t> Νόμου κατά </a:t>
            </a:r>
            <a:r>
              <a:rPr lang="en-US" sz="2400" b="1" dirty="0" err="1" smtClean="0">
                <a:solidFill>
                  <a:srgbClr val="FF3300"/>
                </a:solidFill>
              </a:rPr>
              <a:t>Cla</a:t>
            </a:r>
            <a:r>
              <a:rPr lang="en-US" sz="2400" b="1" dirty="0" err="1">
                <a:solidFill>
                  <a:srgbClr val="FF3300"/>
                </a:solidFill>
              </a:rPr>
              <a:t>u</a:t>
            </a:r>
            <a:r>
              <a:rPr lang="en-US" sz="2400" b="1" dirty="0" err="1" smtClean="0">
                <a:solidFill>
                  <a:srgbClr val="FF3300"/>
                </a:solidFill>
              </a:rPr>
              <a:t>sius</a:t>
            </a:r>
            <a:endParaRPr lang="en-US" sz="2400" b="1" dirty="0">
              <a:solidFill>
                <a:srgbClr val="FF3300"/>
              </a:solidFill>
            </a:endParaRPr>
          </a:p>
        </p:txBody>
      </p:sp>
      <p:sp>
        <p:nvSpPr>
          <p:cNvPr id="18436" name="Rectangle 5"/>
          <p:cNvSpPr>
            <a:spLocks noChangeArrowheads="1"/>
          </p:cNvSpPr>
          <p:nvPr/>
        </p:nvSpPr>
        <p:spPr bwMode="auto">
          <a:xfrm>
            <a:off x="228600" y="990600"/>
            <a:ext cx="5562600" cy="1477328"/>
          </a:xfrm>
          <a:prstGeom prst="rect">
            <a:avLst/>
          </a:prstGeom>
          <a:solidFill>
            <a:srgbClr val="FFCC99"/>
          </a:solidFill>
          <a:ln w="76200" cmpd="tri">
            <a:solidFill>
              <a:schemeClr val="hlink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1800" dirty="0" smtClean="0"/>
              <a:t>Είναι αδύνατη η κατασκευή μιας μηχανής που λειτουργεί κυκλικά και δεν επιφέρει καμία άλλη μεταβολή πέραν του να μεταφέρει θερμότητα από μια χαμηλή θερμοκρασία προς μια υψηλότερη θερμοκρασία</a:t>
            </a:r>
            <a:r>
              <a:rPr lang="en-US" sz="1800" dirty="0" smtClean="0"/>
              <a:t>.</a:t>
            </a:r>
            <a:endParaRPr lang="en-US" sz="1800" dirty="0"/>
          </a:p>
        </p:txBody>
      </p:sp>
      <p:sp>
        <p:nvSpPr>
          <p:cNvPr id="18437" name="Rectangle 6"/>
          <p:cNvSpPr>
            <a:spLocks noChangeArrowheads="1"/>
          </p:cNvSpPr>
          <p:nvPr/>
        </p:nvSpPr>
        <p:spPr bwMode="auto">
          <a:xfrm>
            <a:off x="237931" y="5039246"/>
            <a:ext cx="55626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15000"/>
              </a:spcBef>
              <a:spcAft>
                <a:spcPct val="15000"/>
              </a:spcAft>
            </a:pPr>
            <a:r>
              <a:rPr lang="el-GR" sz="2000" i="1" dirty="0" smtClean="0">
                <a:solidFill>
                  <a:srgbClr val="CC00CC"/>
                </a:solidFill>
              </a:rPr>
              <a:t>Σύμφωνα με τη διατύπωση αυτή, ένα ψυγείο δε μπορεί να λειτουργήσει, εκτός αν ο συμπιεστής του οδηγείται από μια εξωτερική πηγή (π.χ. έναν ηλεκτρικό κινητήρα)</a:t>
            </a:r>
            <a:r>
              <a:rPr lang="en-US" sz="2000" i="1" dirty="0" smtClean="0">
                <a:solidFill>
                  <a:srgbClr val="CC00CC"/>
                </a:solidFill>
              </a:rPr>
              <a:t>.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723793"/>
            <a:ext cx="2757307" cy="4357904"/>
          </a:xfrm>
          <a:prstGeom prst="rect">
            <a:avLst/>
          </a:prstGeom>
        </p:spPr>
      </p:pic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6019800" y="5142657"/>
            <a:ext cx="275730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200" dirty="0" smtClean="0"/>
              <a:t>Το ψυγείο αυτό παραβιάζει τη διατύπωση κατά </a:t>
            </a:r>
            <a:r>
              <a:rPr lang="en-US" sz="1200" dirty="0" err="1" smtClean="0"/>
              <a:t>Clausius</a:t>
            </a:r>
            <a:endParaRPr lang="en-US" sz="1200" dirty="0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342900" y="2902745"/>
            <a:ext cx="55626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15000"/>
              </a:spcBef>
              <a:spcAft>
                <a:spcPct val="15000"/>
              </a:spcAft>
            </a:pPr>
            <a:r>
              <a:rPr lang="el-GR" sz="2400" dirty="0" smtClean="0">
                <a:solidFill>
                  <a:srgbClr val="FF0000"/>
                </a:solidFill>
              </a:rPr>
              <a:t>ΔΗΛΑΔΗ: Θερμότητα δεν μπορεί να μεταφερθεί από χαμηλή σε υψηλή θερμοκρασία, χωρίς την κατανάλωση έργου.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7BCB249-ED82-439F-BD68-159779132FDA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19459" name="Rectangle 2"/>
          <p:cNvSpPr>
            <a:spLocks noChangeArrowheads="1"/>
          </p:cNvSpPr>
          <p:nvPr/>
        </p:nvSpPr>
        <p:spPr bwMode="auto">
          <a:xfrm>
            <a:off x="0" y="30480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FF3300"/>
                </a:solidFill>
              </a:rPr>
              <a:t>Ισοδυναμία των δύο διατυπώσεων</a:t>
            </a:r>
            <a:endParaRPr lang="en-US" sz="2400" b="1" dirty="0">
              <a:solidFill>
                <a:srgbClr val="FF3300"/>
              </a:solidFill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304800" y="914400"/>
            <a:ext cx="8686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2400" dirty="0" smtClean="0">
                <a:solidFill>
                  <a:srgbClr val="3333FF"/>
                </a:solidFill>
              </a:rPr>
              <a:t>Παραβιάζοντας τη διατύπωση κατά </a:t>
            </a:r>
            <a:r>
              <a:rPr lang="en-US" sz="2400" dirty="0" smtClean="0">
                <a:solidFill>
                  <a:srgbClr val="3333FF"/>
                </a:solidFill>
              </a:rPr>
              <a:t>Kelvin</a:t>
            </a:r>
            <a:r>
              <a:rPr lang="el-GR" sz="2400" dirty="0" smtClean="0">
                <a:solidFill>
                  <a:srgbClr val="3333FF"/>
                </a:solidFill>
              </a:rPr>
              <a:t> – </a:t>
            </a:r>
            <a:r>
              <a:rPr lang="en-US" sz="2400" dirty="0" smtClean="0">
                <a:solidFill>
                  <a:srgbClr val="3333FF"/>
                </a:solidFill>
              </a:rPr>
              <a:t>Planck</a:t>
            </a:r>
            <a:r>
              <a:rPr lang="el-GR" sz="2400" dirty="0" smtClean="0">
                <a:solidFill>
                  <a:srgbClr val="3333FF"/>
                </a:solidFill>
              </a:rPr>
              <a:t>, την ίδια στιγμή παραβιάζεται κι η διατύπωση κατά</a:t>
            </a:r>
            <a:r>
              <a:rPr lang="en-US" sz="2400" dirty="0" smtClean="0">
                <a:solidFill>
                  <a:srgbClr val="3333FF"/>
                </a:solidFill>
              </a:rPr>
              <a:t> </a:t>
            </a:r>
            <a:r>
              <a:rPr lang="en-US" sz="2400" dirty="0" err="1" smtClean="0">
                <a:solidFill>
                  <a:srgbClr val="3333FF"/>
                </a:solidFill>
              </a:rPr>
              <a:t>Clausius</a:t>
            </a:r>
            <a:r>
              <a:rPr lang="en-US" sz="2400" dirty="0" smtClean="0">
                <a:solidFill>
                  <a:srgbClr val="3333FF"/>
                </a:solidFill>
              </a:rPr>
              <a:t>.</a:t>
            </a:r>
            <a:endParaRPr lang="en-US" sz="2400" dirty="0">
              <a:solidFill>
                <a:srgbClr val="3333FF"/>
              </a:solidFill>
            </a:endParaRP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0" y="2286000"/>
            <a:ext cx="8839200" cy="4007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ct val="15000"/>
              </a:spcAft>
            </a:pPr>
            <a:r>
              <a:rPr lang="el-GR" sz="2400" dirty="0" smtClean="0"/>
              <a:t>Η διατύπωση κατά </a:t>
            </a:r>
            <a:r>
              <a:rPr lang="en-US" sz="2400" dirty="0" smtClean="0"/>
              <a:t>Kelvin</a:t>
            </a:r>
            <a:r>
              <a:rPr lang="el-GR" sz="2400" dirty="0" smtClean="0"/>
              <a:t> – </a:t>
            </a:r>
            <a:r>
              <a:rPr lang="en-US" sz="2400" dirty="0" smtClean="0"/>
              <a:t>Planck</a:t>
            </a:r>
            <a:r>
              <a:rPr lang="el-GR" sz="2400" dirty="0" smtClean="0"/>
              <a:t> και κατά</a:t>
            </a:r>
            <a:r>
              <a:rPr lang="en-US" sz="2400" dirty="0" smtClean="0"/>
              <a:t> </a:t>
            </a:r>
            <a:r>
              <a:rPr lang="en-US" sz="2400" dirty="0" err="1"/>
              <a:t>Clausius</a:t>
            </a:r>
            <a:r>
              <a:rPr lang="en-US" sz="2400" dirty="0"/>
              <a:t> </a:t>
            </a:r>
            <a:r>
              <a:rPr lang="el-GR" sz="2400" dirty="0" smtClean="0"/>
              <a:t>είναι ισοδύναμες ως προς τις συνέπειές τους και οποιαδήποτε εκ των δύο μπορεί να χρησιμοποιηθεί ως έκφραση του Δεύτερου Νόμου.</a:t>
            </a:r>
            <a:r>
              <a:rPr lang="en-US" sz="2400" dirty="0" smtClean="0"/>
              <a:t> </a:t>
            </a:r>
            <a:endParaRPr lang="el-GR" sz="2400" dirty="0" smtClean="0"/>
          </a:p>
          <a:p>
            <a:pPr algn="ctr">
              <a:spcAft>
                <a:spcPct val="15000"/>
              </a:spcAft>
            </a:pPr>
            <a:endParaRPr lang="el-GR" sz="2400" dirty="0"/>
          </a:p>
          <a:p>
            <a:pPr algn="ctr">
              <a:spcAft>
                <a:spcPct val="15000"/>
              </a:spcAft>
            </a:pPr>
            <a:endParaRPr lang="el-GR" sz="2400" dirty="0" smtClean="0"/>
          </a:p>
          <a:p>
            <a:pPr algn="ctr">
              <a:spcAft>
                <a:spcPct val="15000"/>
              </a:spcAft>
            </a:pPr>
            <a:endParaRPr lang="el-GR" sz="2400" dirty="0" smtClean="0"/>
          </a:p>
          <a:p>
            <a:pPr algn="ctr">
              <a:spcAft>
                <a:spcPct val="15000"/>
              </a:spcAft>
            </a:pPr>
            <a:r>
              <a:rPr lang="el-GR" sz="2400" dirty="0" smtClean="0">
                <a:solidFill>
                  <a:srgbClr val="CC00CC"/>
                </a:solidFill>
              </a:rPr>
              <a:t>Κάθε συσκευή που παραβιάζει τη διατύπωση κατά </a:t>
            </a:r>
            <a:r>
              <a:rPr lang="en-US" sz="2400" dirty="0" smtClean="0">
                <a:solidFill>
                  <a:srgbClr val="CC00CC"/>
                </a:solidFill>
              </a:rPr>
              <a:t>Kelvin</a:t>
            </a:r>
            <a:r>
              <a:rPr lang="el-GR" sz="2400" dirty="0" smtClean="0">
                <a:solidFill>
                  <a:srgbClr val="CC00CC"/>
                </a:solidFill>
              </a:rPr>
              <a:t> – </a:t>
            </a:r>
            <a:r>
              <a:rPr lang="en-US" sz="2400" dirty="0" smtClean="0">
                <a:solidFill>
                  <a:srgbClr val="CC00CC"/>
                </a:solidFill>
              </a:rPr>
              <a:t>Planck</a:t>
            </a:r>
            <a:r>
              <a:rPr lang="el-GR" sz="2400" dirty="0" smtClean="0">
                <a:solidFill>
                  <a:srgbClr val="CC00CC"/>
                </a:solidFill>
              </a:rPr>
              <a:t>, επίσης παραβιάζει τη διατύπωση κατά</a:t>
            </a:r>
            <a:r>
              <a:rPr lang="en-US" sz="2400" dirty="0" smtClean="0">
                <a:solidFill>
                  <a:srgbClr val="CC00CC"/>
                </a:solidFill>
              </a:rPr>
              <a:t> </a:t>
            </a:r>
            <a:r>
              <a:rPr lang="en-US" sz="2400" dirty="0" err="1" smtClean="0">
                <a:solidFill>
                  <a:srgbClr val="CC00CC"/>
                </a:solidFill>
              </a:rPr>
              <a:t>Clausius</a:t>
            </a:r>
            <a:r>
              <a:rPr lang="el-GR" sz="2400" dirty="0" smtClean="0">
                <a:solidFill>
                  <a:srgbClr val="CC00CC"/>
                </a:solidFill>
              </a:rPr>
              <a:t> κι αντιστρόφως</a:t>
            </a:r>
            <a:r>
              <a:rPr lang="en-US" sz="2400" dirty="0" smtClean="0">
                <a:solidFill>
                  <a:srgbClr val="CC00CC"/>
                </a:solidFill>
              </a:rPr>
              <a:t>.</a:t>
            </a:r>
            <a:endParaRPr lang="en-US" sz="2400" dirty="0">
              <a:solidFill>
                <a:srgbClr val="CC00CC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C31F97D-D1E9-4C93-A446-313C46B0749B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22531" name="Rectangle 2"/>
          <p:cNvSpPr>
            <a:spLocks noChangeArrowheads="1"/>
          </p:cNvSpPr>
          <p:nvPr/>
        </p:nvSpPr>
        <p:spPr bwMode="auto">
          <a:xfrm>
            <a:off x="304800" y="152400"/>
            <a:ext cx="8534400" cy="519113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2800" b="1" dirty="0" smtClean="0">
                <a:solidFill>
                  <a:srgbClr val="C00000"/>
                </a:solidFill>
              </a:rPr>
              <a:t>Αντιστρεπτές &amp; μη αντιστρεπτές διεργασίες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22532" name="Rectangle 6"/>
          <p:cNvSpPr>
            <a:spLocks noChangeArrowheads="1"/>
          </p:cNvSpPr>
          <p:nvPr/>
        </p:nvSpPr>
        <p:spPr bwMode="auto">
          <a:xfrm>
            <a:off x="304799" y="6135469"/>
            <a:ext cx="781027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2000" dirty="0" smtClean="0">
                <a:solidFill>
                  <a:srgbClr val="3333FF"/>
                </a:solidFill>
              </a:rPr>
              <a:t>Οι αντιστρεπτές διεργασίες αποδίδουν περισσότερο και καταναλώνουν λιγότερο έργο.</a:t>
            </a:r>
            <a:endParaRPr lang="en-US" sz="2000" dirty="0">
              <a:solidFill>
                <a:srgbClr val="3333FF"/>
              </a:solidFill>
            </a:endParaRPr>
          </a:p>
        </p:txBody>
      </p:sp>
      <p:sp>
        <p:nvSpPr>
          <p:cNvPr id="22533" name="Rectangle 7"/>
          <p:cNvSpPr>
            <a:spLocks noChangeArrowheads="1"/>
          </p:cNvSpPr>
          <p:nvPr/>
        </p:nvSpPr>
        <p:spPr bwMode="auto">
          <a:xfrm>
            <a:off x="304800" y="762000"/>
            <a:ext cx="85344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1800" b="1" dirty="0" smtClean="0">
                <a:solidFill>
                  <a:srgbClr val="CC00CC"/>
                </a:solidFill>
              </a:rPr>
              <a:t>Αντιστρεπτή διεργασία</a:t>
            </a:r>
            <a:r>
              <a:rPr lang="en-US" sz="1800" b="1" dirty="0" smtClean="0">
                <a:solidFill>
                  <a:srgbClr val="CC00CC"/>
                </a:solidFill>
              </a:rPr>
              <a:t>:</a:t>
            </a:r>
            <a:r>
              <a:rPr lang="en-US" sz="1800" b="1" dirty="0" smtClean="0"/>
              <a:t> </a:t>
            </a:r>
            <a:r>
              <a:rPr lang="el-GR" sz="1800" i="1" dirty="0" smtClean="0"/>
              <a:t>είναι μια διεργασία που μπορεί να αντιστραφεί, χωρίς να αφήσει κάποιο «ίχνος» στο περιβάλλον της</a:t>
            </a:r>
            <a:r>
              <a:rPr lang="en-US" sz="1800" i="1" dirty="0" smtClean="0"/>
              <a:t>. </a:t>
            </a:r>
            <a:endParaRPr lang="en-US" sz="1800" i="1" dirty="0"/>
          </a:p>
          <a:p>
            <a:r>
              <a:rPr lang="el-GR" sz="1800" b="1" dirty="0" smtClean="0">
                <a:solidFill>
                  <a:srgbClr val="CC00CC"/>
                </a:solidFill>
              </a:rPr>
              <a:t>Μη αντιστρεπτή διεργασία</a:t>
            </a:r>
            <a:r>
              <a:rPr lang="en-US" sz="1800" b="1" dirty="0" smtClean="0">
                <a:solidFill>
                  <a:srgbClr val="CC00CC"/>
                </a:solidFill>
              </a:rPr>
              <a:t>:</a:t>
            </a:r>
            <a:r>
              <a:rPr lang="en-US" sz="1800" b="1" dirty="0" smtClean="0"/>
              <a:t> </a:t>
            </a:r>
            <a:r>
              <a:rPr lang="el-GR" sz="1800" dirty="0" smtClean="0"/>
              <a:t>είναι μια διεργασία που δεν είναι αντιστρεπτή</a:t>
            </a:r>
            <a:endParaRPr lang="en-US" sz="1800" dirty="0"/>
          </a:p>
        </p:txBody>
      </p:sp>
      <p:sp>
        <p:nvSpPr>
          <p:cNvPr id="22534" name="Rectangle 8"/>
          <p:cNvSpPr>
            <a:spLocks noChangeArrowheads="1"/>
          </p:cNvSpPr>
          <p:nvPr/>
        </p:nvSpPr>
        <p:spPr bwMode="auto">
          <a:xfrm>
            <a:off x="3048000" y="1709738"/>
            <a:ext cx="5867400" cy="2751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10000"/>
              </a:spcBef>
              <a:spcAft>
                <a:spcPct val="10000"/>
              </a:spcAft>
              <a:buClr>
                <a:srgbClr val="FF3300"/>
              </a:buClr>
              <a:buFontTx/>
              <a:buChar char="•"/>
            </a:pPr>
            <a:r>
              <a:rPr lang="el-GR" sz="1800" dirty="0" smtClean="0"/>
              <a:t>Όλες οι φυσικές διεργασίες είναι μη αντιστρεπτές</a:t>
            </a:r>
            <a:r>
              <a:rPr lang="en-US" sz="1800" dirty="0" smtClean="0"/>
              <a:t>.</a:t>
            </a:r>
            <a:endParaRPr lang="en-US" sz="1800" dirty="0"/>
          </a:p>
          <a:p>
            <a:pPr marL="342900" indent="-342900">
              <a:spcBef>
                <a:spcPct val="10000"/>
              </a:spcBef>
              <a:spcAft>
                <a:spcPct val="10000"/>
              </a:spcAft>
              <a:buClr>
                <a:srgbClr val="FF3300"/>
              </a:buClr>
              <a:buFontTx/>
              <a:buChar char="•"/>
            </a:pPr>
            <a:r>
              <a:rPr lang="el-GR" sz="1800" b="1" i="1" dirty="0" smtClean="0"/>
              <a:t>Γιατί ενδιαφερόμαστε για τις</a:t>
            </a:r>
            <a:r>
              <a:rPr lang="en-US" sz="1800" b="1" dirty="0" smtClean="0"/>
              <a:t> </a:t>
            </a:r>
            <a:r>
              <a:rPr lang="el-GR" sz="1800" b="1" dirty="0" smtClean="0"/>
              <a:t>αντιστρεπτές διεργασίες; </a:t>
            </a:r>
            <a:r>
              <a:rPr lang="en-US" sz="1800" b="1" dirty="0" smtClean="0"/>
              <a:t>(</a:t>
            </a:r>
            <a:r>
              <a:rPr lang="en-US" sz="1800" b="1" dirty="0"/>
              <a:t>1)</a:t>
            </a:r>
            <a:r>
              <a:rPr lang="en-US" sz="1800" dirty="0">
                <a:solidFill>
                  <a:srgbClr val="CC00CC"/>
                </a:solidFill>
              </a:rPr>
              <a:t> </a:t>
            </a:r>
            <a:r>
              <a:rPr lang="el-GR" sz="1800" dirty="0" smtClean="0">
                <a:solidFill>
                  <a:srgbClr val="CC00CC"/>
                </a:solidFill>
              </a:rPr>
              <a:t>είναι εύκολο να αναλυθούν </a:t>
            </a:r>
            <a:r>
              <a:rPr lang="en-US" sz="1800" b="1" dirty="0" smtClean="0"/>
              <a:t>(</a:t>
            </a:r>
            <a:r>
              <a:rPr lang="en-US" sz="1800" b="1" dirty="0"/>
              <a:t>2)</a:t>
            </a:r>
            <a:r>
              <a:rPr lang="en-US" sz="1800" dirty="0">
                <a:solidFill>
                  <a:srgbClr val="CC00CC"/>
                </a:solidFill>
              </a:rPr>
              <a:t> </a:t>
            </a:r>
            <a:r>
              <a:rPr lang="el-GR" sz="1800" dirty="0" smtClean="0">
                <a:solidFill>
                  <a:srgbClr val="CC00CC"/>
                </a:solidFill>
              </a:rPr>
              <a:t>αποτελούν τα θεωρητικά όρια, με τα οποία μπορούν να συγκριθούν οι πραγματικές διεργασίες.</a:t>
            </a:r>
            <a:endParaRPr lang="en-US" sz="1800" dirty="0">
              <a:solidFill>
                <a:srgbClr val="CC00CC"/>
              </a:solidFill>
            </a:endParaRPr>
          </a:p>
          <a:p>
            <a:pPr marL="342900" indent="-342900">
              <a:spcBef>
                <a:spcPct val="10000"/>
              </a:spcBef>
              <a:spcAft>
                <a:spcPct val="10000"/>
              </a:spcAft>
              <a:buClr>
                <a:srgbClr val="FF3300"/>
              </a:buClr>
              <a:buFontTx/>
              <a:buChar char="•"/>
            </a:pPr>
            <a:r>
              <a:rPr lang="el-GR" sz="1800" dirty="0" smtClean="0"/>
              <a:t>Κάποιες διεργασίες είναι περισσότερο μη αντιστρεπτές από ότι άλλες</a:t>
            </a:r>
            <a:r>
              <a:rPr lang="en-US" sz="1800" dirty="0" smtClean="0"/>
              <a:t>.</a:t>
            </a:r>
            <a:endParaRPr lang="en-US" sz="1800" dirty="0"/>
          </a:p>
          <a:p>
            <a:pPr marL="342900" indent="-342900">
              <a:spcBef>
                <a:spcPct val="10000"/>
              </a:spcBef>
              <a:spcAft>
                <a:spcPct val="10000"/>
              </a:spcAft>
              <a:buClr>
                <a:srgbClr val="FF3300"/>
              </a:buClr>
              <a:buFontTx/>
              <a:buChar char="•"/>
            </a:pPr>
            <a:r>
              <a:rPr lang="el-GR" sz="1800" dirty="0" smtClean="0"/>
              <a:t>Προσπαθούμε να προσεγγίζουμε τις αντιστρεπτές διεργασίες</a:t>
            </a:r>
            <a:r>
              <a:rPr lang="en-US" sz="1800" dirty="0" smtClean="0"/>
              <a:t>. </a:t>
            </a:r>
            <a:r>
              <a:rPr lang="el-GR" sz="1800" b="1" dirty="0" smtClean="0">
                <a:solidFill>
                  <a:srgbClr val="CC00CC"/>
                </a:solidFill>
              </a:rPr>
              <a:t>Γιατί;</a:t>
            </a:r>
            <a:endParaRPr lang="en-US" sz="1800" b="1" dirty="0">
              <a:solidFill>
                <a:srgbClr val="CC00CC"/>
              </a:solidFill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" y="1775816"/>
            <a:ext cx="2557569" cy="3634383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346"/>
          <a:stretch/>
        </p:blipFill>
        <p:spPr>
          <a:xfrm>
            <a:off x="5727192" y="4532479"/>
            <a:ext cx="2387884" cy="1491456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012"/>
          <a:stretch/>
        </p:blipFill>
        <p:spPr>
          <a:xfrm>
            <a:off x="3048000" y="4569054"/>
            <a:ext cx="2667000" cy="145488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C4ECCF2-D8FA-4906-A0F9-9C86465ECE99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23555" name="Rectangle 2"/>
          <p:cNvSpPr>
            <a:spLocks noChangeArrowheads="1"/>
          </p:cNvSpPr>
          <p:nvPr/>
        </p:nvSpPr>
        <p:spPr bwMode="auto">
          <a:xfrm>
            <a:off x="2962656" y="137158"/>
            <a:ext cx="580034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2800" b="1" dirty="0" smtClean="0">
                <a:solidFill>
                  <a:srgbClr val="FF3300"/>
                </a:solidFill>
              </a:rPr>
              <a:t>Μη αντιστρεπτότητες</a:t>
            </a:r>
            <a:endParaRPr lang="en-US" sz="2800" b="1" dirty="0">
              <a:solidFill>
                <a:srgbClr val="FF3300"/>
              </a:solidFill>
            </a:endParaRPr>
          </a:p>
        </p:txBody>
      </p:sp>
      <p:sp>
        <p:nvSpPr>
          <p:cNvPr id="23556" name="Rectangle 6"/>
          <p:cNvSpPr>
            <a:spLocks noChangeArrowheads="1"/>
          </p:cNvSpPr>
          <p:nvPr/>
        </p:nvSpPr>
        <p:spPr bwMode="auto">
          <a:xfrm>
            <a:off x="1352767" y="829320"/>
            <a:ext cx="160988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1200" dirty="0" smtClean="0"/>
              <a:t>Η τριβή προκαλεί μη αντιστρεπτότητες.</a:t>
            </a:r>
            <a:endParaRPr lang="en-US" sz="1200" dirty="0"/>
          </a:p>
        </p:txBody>
      </p:sp>
      <p:sp>
        <p:nvSpPr>
          <p:cNvPr id="23557" name="Rectangle 7"/>
          <p:cNvSpPr>
            <a:spLocks noChangeArrowheads="1"/>
          </p:cNvSpPr>
          <p:nvPr/>
        </p:nvSpPr>
        <p:spPr bwMode="auto">
          <a:xfrm>
            <a:off x="5283242" y="4758897"/>
            <a:ext cx="3352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1800" dirty="0" smtClean="0">
                <a:solidFill>
                  <a:srgbClr val="3333FF"/>
                </a:solidFill>
              </a:rPr>
              <a:t>Μη αντιστρεπτές διεργασίες συμπίεσης &amp; εκτόνωσης</a:t>
            </a:r>
            <a:endParaRPr lang="en-US" sz="1800" dirty="0">
              <a:solidFill>
                <a:srgbClr val="3333FF"/>
              </a:solidFill>
            </a:endParaRPr>
          </a:p>
        </p:txBody>
      </p:sp>
      <p:sp>
        <p:nvSpPr>
          <p:cNvPr id="23558" name="Rectangle 8"/>
          <p:cNvSpPr>
            <a:spLocks noChangeArrowheads="1"/>
          </p:cNvSpPr>
          <p:nvPr/>
        </p:nvSpPr>
        <p:spPr bwMode="auto">
          <a:xfrm>
            <a:off x="152400" y="5044951"/>
            <a:ext cx="281025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800" dirty="0" smtClean="0"/>
              <a:t>Η μετάδοση θερμότητας λόγω θερμοκρασιακής διαφοράς είναι μη αντιστρεπτή.</a:t>
            </a:r>
            <a:endParaRPr lang="en-US" sz="1800" dirty="0"/>
          </a:p>
        </p:txBody>
      </p:sp>
      <p:sp>
        <p:nvSpPr>
          <p:cNvPr id="23559" name="Rectangle 9"/>
          <p:cNvSpPr>
            <a:spLocks noChangeArrowheads="1"/>
          </p:cNvSpPr>
          <p:nvPr/>
        </p:nvSpPr>
        <p:spPr bwMode="auto">
          <a:xfrm>
            <a:off x="2962656" y="732875"/>
            <a:ext cx="5800344" cy="2696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10000"/>
              </a:spcBef>
              <a:spcAft>
                <a:spcPct val="10000"/>
              </a:spcAft>
              <a:buClr>
                <a:srgbClr val="FF3300"/>
              </a:buClr>
              <a:buFontTx/>
              <a:buChar char="•"/>
            </a:pPr>
            <a:r>
              <a:rPr lang="el-GR" sz="1800" dirty="0" smtClean="0"/>
              <a:t>Οι παράγοντες που καθιστούν μια διεργασία ως μη αντιστρεπτή, καλούνται</a:t>
            </a:r>
            <a:r>
              <a:rPr lang="en-US" sz="1800" dirty="0" smtClean="0"/>
              <a:t> </a:t>
            </a:r>
            <a:r>
              <a:rPr lang="el-GR" sz="1800" b="1" dirty="0" smtClean="0">
                <a:solidFill>
                  <a:srgbClr val="CC00CC"/>
                </a:solidFill>
              </a:rPr>
              <a:t>μη αντιστρεπτότητες</a:t>
            </a:r>
            <a:r>
              <a:rPr lang="en-US" sz="1800" dirty="0" smtClean="0"/>
              <a:t>.</a:t>
            </a:r>
            <a:endParaRPr lang="en-US" sz="1800" dirty="0"/>
          </a:p>
          <a:p>
            <a:pPr marL="342900" indent="-342900">
              <a:spcBef>
                <a:spcPct val="10000"/>
              </a:spcBef>
              <a:spcAft>
                <a:spcPct val="10000"/>
              </a:spcAft>
              <a:buClr>
                <a:srgbClr val="FF3300"/>
              </a:buClr>
              <a:buFontTx/>
              <a:buChar char="•"/>
            </a:pPr>
            <a:r>
              <a:rPr lang="el-GR" sz="1800" dirty="0" smtClean="0"/>
              <a:t>Αυτές περιλαμβάνουν </a:t>
            </a:r>
            <a:r>
              <a:rPr lang="el-GR" sz="1800" dirty="0" smtClean="0">
                <a:solidFill>
                  <a:srgbClr val="CC00CC"/>
                </a:solidFill>
              </a:rPr>
              <a:t>τριβές</a:t>
            </a:r>
            <a:r>
              <a:rPr lang="en-US" sz="1800" dirty="0" smtClean="0">
                <a:solidFill>
                  <a:srgbClr val="CC00CC"/>
                </a:solidFill>
              </a:rPr>
              <a:t>, </a:t>
            </a:r>
            <a:r>
              <a:rPr lang="el-GR" sz="1800" dirty="0" smtClean="0">
                <a:solidFill>
                  <a:srgbClr val="CC00CC"/>
                </a:solidFill>
              </a:rPr>
              <a:t>ελεύθερες εκτονώσεις</a:t>
            </a:r>
            <a:r>
              <a:rPr lang="en-US" sz="1800" dirty="0" smtClean="0">
                <a:solidFill>
                  <a:srgbClr val="CC00CC"/>
                </a:solidFill>
              </a:rPr>
              <a:t>, </a:t>
            </a:r>
            <a:r>
              <a:rPr lang="el-GR" sz="1800" dirty="0" smtClean="0">
                <a:solidFill>
                  <a:srgbClr val="CC00CC"/>
                </a:solidFill>
              </a:rPr>
              <a:t>ανάμειξη δύο ρευστών</a:t>
            </a:r>
            <a:r>
              <a:rPr lang="en-US" sz="1800" dirty="0" smtClean="0">
                <a:solidFill>
                  <a:srgbClr val="CC00CC"/>
                </a:solidFill>
              </a:rPr>
              <a:t>, </a:t>
            </a:r>
            <a:r>
              <a:rPr lang="el-GR" sz="1800" dirty="0" smtClean="0">
                <a:solidFill>
                  <a:srgbClr val="CC00CC"/>
                </a:solidFill>
              </a:rPr>
              <a:t>μετάδοση θερμότητας λόγω θερμοκρασιακής διαφοράς</a:t>
            </a:r>
            <a:r>
              <a:rPr lang="en-US" sz="1800" dirty="0" smtClean="0">
                <a:solidFill>
                  <a:srgbClr val="CC00CC"/>
                </a:solidFill>
              </a:rPr>
              <a:t>, </a:t>
            </a:r>
            <a:r>
              <a:rPr lang="el-GR" sz="1800" dirty="0" smtClean="0">
                <a:solidFill>
                  <a:srgbClr val="CC00CC"/>
                </a:solidFill>
              </a:rPr>
              <a:t>ηλεκτρικές αντιστάσεις</a:t>
            </a:r>
            <a:r>
              <a:rPr lang="en-US" sz="1800" dirty="0" smtClean="0">
                <a:solidFill>
                  <a:srgbClr val="CC00CC"/>
                </a:solidFill>
              </a:rPr>
              <a:t>, </a:t>
            </a:r>
            <a:r>
              <a:rPr lang="el-GR" sz="1800" dirty="0" smtClean="0">
                <a:solidFill>
                  <a:srgbClr val="CC00CC"/>
                </a:solidFill>
              </a:rPr>
              <a:t>πλαστικές παραμορφώσεις των στερεών </a:t>
            </a:r>
            <a:r>
              <a:rPr lang="el-GR" sz="1800" dirty="0"/>
              <a:t>και</a:t>
            </a:r>
            <a:r>
              <a:rPr lang="el-GR" sz="1800" dirty="0" smtClean="0">
                <a:solidFill>
                  <a:srgbClr val="CC00CC"/>
                </a:solidFill>
              </a:rPr>
              <a:t> χημικές αντιδράσεις</a:t>
            </a:r>
            <a:r>
              <a:rPr lang="en-US" sz="1800" dirty="0" smtClean="0"/>
              <a:t>. </a:t>
            </a:r>
            <a:endParaRPr lang="en-US" sz="1800" dirty="0"/>
          </a:p>
          <a:p>
            <a:pPr marL="342900" indent="-342900">
              <a:spcBef>
                <a:spcPct val="10000"/>
              </a:spcBef>
              <a:spcAft>
                <a:spcPct val="10000"/>
              </a:spcAft>
              <a:buClr>
                <a:srgbClr val="FF3300"/>
              </a:buClr>
              <a:buFontTx/>
              <a:buChar char="•"/>
            </a:pPr>
            <a:r>
              <a:rPr lang="el-GR" sz="1800" dirty="0" smtClean="0"/>
              <a:t>Η παρουσία τέτοιων παραγόντων καθιστούν μια διεργασία ως μη αντιστρεπτή</a:t>
            </a:r>
            <a:r>
              <a:rPr lang="en-US" sz="1800" dirty="0" smtClean="0"/>
              <a:t>. </a:t>
            </a:r>
            <a:endParaRPr lang="en-US" sz="1800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1200367" cy="1815507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772" y="3428998"/>
            <a:ext cx="2135416" cy="3306130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040404"/>
            <a:ext cx="2895600" cy="291985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3867F9E-7008-42FB-B1D1-FE0B6B4D9CA2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24579" name="Rectangle 2"/>
          <p:cNvSpPr>
            <a:spLocks noChangeArrowheads="1"/>
          </p:cNvSpPr>
          <p:nvPr/>
        </p:nvSpPr>
        <p:spPr bwMode="auto">
          <a:xfrm>
            <a:off x="238125" y="152400"/>
            <a:ext cx="8677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2400" b="1" dirty="0" smtClean="0">
                <a:solidFill>
                  <a:srgbClr val="FF3300"/>
                </a:solidFill>
              </a:rPr>
              <a:t>Εσωτερικά &amp; Εξωτερικά αντιστρεπτές διεργασίες</a:t>
            </a:r>
            <a:endParaRPr lang="en-US" sz="2400" b="1" dirty="0">
              <a:solidFill>
                <a:srgbClr val="FF3300"/>
              </a:solidFill>
            </a:endParaRPr>
          </a:p>
        </p:txBody>
      </p:sp>
      <p:sp>
        <p:nvSpPr>
          <p:cNvPr id="24580" name="Rectangle 5"/>
          <p:cNvSpPr>
            <a:spLocks noChangeArrowheads="1"/>
          </p:cNvSpPr>
          <p:nvPr/>
        </p:nvSpPr>
        <p:spPr bwMode="auto">
          <a:xfrm>
            <a:off x="152400" y="609600"/>
            <a:ext cx="8686800" cy="2342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10000"/>
              </a:spcBef>
              <a:spcAft>
                <a:spcPct val="10000"/>
              </a:spcAft>
              <a:buClr>
                <a:srgbClr val="FF3300"/>
              </a:buClr>
              <a:buFontTx/>
              <a:buChar char="•"/>
            </a:pPr>
            <a:r>
              <a:rPr lang="el-GR" sz="1700" b="1" dirty="0" smtClean="0">
                <a:solidFill>
                  <a:srgbClr val="CC00CC"/>
                </a:solidFill>
              </a:rPr>
              <a:t>Εσωτερικά αντιστρεπτή διεργασία</a:t>
            </a:r>
            <a:r>
              <a:rPr lang="en-US" sz="1700" b="1" dirty="0" smtClean="0">
                <a:solidFill>
                  <a:srgbClr val="CC00CC"/>
                </a:solidFill>
              </a:rPr>
              <a:t>:</a:t>
            </a:r>
            <a:r>
              <a:rPr lang="en-US" sz="1700" b="1" dirty="0" smtClean="0"/>
              <a:t> </a:t>
            </a:r>
            <a:r>
              <a:rPr lang="el-GR" sz="1700" dirty="0" smtClean="0"/>
              <a:t>όταν εντός του ορίου του συστήματος δεν υπάρχουν μη αντιστρεπτότητες</a:t>
            </a:r>
            <a:r>
              <a:rPr lang="en-US" sz="1700" dirty="0" smtClean="0"/>
              <a:t>.</a:t>
            </a:r>
            <a:endParaRPr lang="en-US" sz="1700" dirty="0"/>
          </a:p>
          <a:p>
            <a:pPr marL="342900" indent="-342900">
              <a:spcBef>
                <a:spcPct val="10000"/>
              </a:spcBef>
              <a:spcAft>
                <a:spcPct val="10000"/>
              </a:spcAft>
              <a:buClr>
                <a:srgbClr val="FF3300"/>
              </a:buClr>
              <a:buFontTx/>
              <a:buChar char="•"/>
            </a:pPr>
            <a:r>
              <a:rPr lang="el-GR" sz="1700" b="1" dirty="0" smtClean="0">
                <a:solidFill>
                  <a:srgbClr val="CC00CC"/>
                </a:solidFill>
              </a:rPr>
              <a:t>Εξωτερικά </a:t>
            </a:r>
            <a:r>
              <a:rPr lang="el-GR" sz="1700" b="1" dirty="0">
                <a:solidFill>
                  <a:srgbClr val="CC00CC"/>
                </a:solidFill>
              </a:rPr>
              <a:t>αντιστρεπτή διεργασία </a:t>
            </a:r>
            <a:r>
              <a:rPr lang="en-US" sz="1700" b="1" dirty="0" smtClean="0">
                <a:solidFill>
                  <a:srgbClr val="CC00CC"/>
                </a:solidFill>
              </a:rPr>
              <a:t>:</a:t>
            </a:r>
            <a:r>
              <a:rPr lang="en-US" sz="1700" b="1" dirty="0" smtClean="0"/>
              <a:t> </a:t>
            </a:r>
            <a:r>
              <a:rPr lang="el-GR" sz="1700" dirty="0"/>
              <a:t>όταν </a:t>
            </a:r>
            <a:r>
              <a:rPr lang="el-GR" sz="1700" dirty="0" smtClean="0"/>
              <a:t>εκτός </a:t>
            </a:r>
            <a:r>
              <a:rPr lang="el-GR" sz="1700" dirty="0"/>
              <a:t>του ορίου του συστήματος δεν υπάρχουν μη αντιστρεπτότητες</a:t>
            </a:r>
            <a:r>
              <a:rPr lang="en-US" sz="1700" dirty="0"/>
              <a:t>.</a:t>
            </a:r>
          </a:p>
          <a:p>
            <a:pPr marL="342900" indent="-342900">
              <a:spcBef>
                <a:spcPct val="10000"/>
              </a:spcBef>
              <a:spcAft>
                <a:spcPct val="10000"/>
              </a:spcAft>
              <a:buClr>
                <a:srgbClr val="FF3300"/>
              </a:buClr>
              <a:buFontTx/>
              <a:buChar char="•"/>
            </a:pPr>
            <a:r>
              <a:rPr lang="el-GR" sz="1700" b="1" dirty="0" smtClean="0">
                <a:solidFill>
                  <a:srgbClr val="CC00CC"/>
                </a:solidFill>
              </a:rPr>
              <a:t>Πλήρως αντιστρεπτή διεργασία</a:t>
            </a:r>
            <a:r>
              <a:rPr lang="en-US" sz="1700" b="1" dirty="0" smtClean="0">
                <a:solidFill>
                  <a:srgbClr val="CC00CC"/>
                </a:solidFill>
              </a:rPr>
              <a:t>:</a:t>
            </a:r>
            <a:r>
              <a:rPr lang="en-US" sz="1700" dirty="0" smtClean="0"/>
              <a:t> </a:t>
            </a:r>
            <a:r>
              <a:rPr lang="el-GR" sz="1700" dirty="0"/>
              <a:t>όταν </a:t>
            </a:r>
            <a:r>
              <a:rPr lang="el-GR" sz="1700" dirty="0" smtClean="0"/>
              <a:t>εντός κι εκτός </a:t>
            </a:r>
            <a:r>
              <a:rPr lang="el-GR" sz="1700" dirty="0"/>
              <a:t>του ορίου του συστήματος δεν υπάρχουν μη αντιστρεπτότητες</a:t>
            </a:r>
            <a:r>
              <a:rPr lang="en-US" sz="1700" dirty="0" smtClean="0"/>
              <a:t>.</a:t>
            </a:r>
            <a:endParaRPr lang="el-GR" sz="1700" dirty="0" smtClean="0"/>
          </a:p>
          <a:p>
            <a:pPr marL="342900" indent="-342900">
              <a:spcBef>
                <a:spcPct val="10000"/>
              </a:spcBef>
              <a:spcAft>
                <a:spcPct val="10000"/>
              </a:spcAft>
              <a:buClr>
                <a:srgbClr val="FF3300"/>
              </a:buClr>
              <a:buFontTx/>
              <a:buChar char="•"/>
            </a:pPr>
            <a:r>
              <a:rPr lang="el-GR" sz="1700" dirty="0" smtClean="0"/>
              <a:t>Μια πλήρως αντιστρεπτή διεργασία δεν περιλαμβάνει μετάδοση θερμότητας λόγω θερμοκρασιακής διαφοράς</a:t>
            </a:r>
            <a:r>
              <a:rPr lang="en-US" sz="1700" dirty="0" smtClean="0"/>
              <a:t>, </a:t>
            </a:r>
            <a:r>
              <a:rPr lang="el-GR" sz="1700" dirty="0" smtClean="0"/>
              <a:t>μεταβολές </a:t>
            </a:r>
            <a:r>
              <a:rPr lang="el-GR" sz="1700" b="1" dirty="0" err="1" smtClean="0"/>
              <a:t>ψευδοστατικής</a:t>
            </a:r>
            <a:r>
              <a:rPr lang="el-GR" sz="1700" dirty="0" smtClean="0"/>
              <a:t> ισορροπίας και τριβές</a:t>
            </a:r>
            <a:r>
              <a:rPr lang="en-US" sz="1700" dirty="0" smtClean="0"/>
              <a:t>.</a:t>
            </a:r>
            <a:endParaRPr lang="en-US" sz="1700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24" y="3048000"/>
            <a:ext cx="3268865" cy="2133600"/>
          </a:xfrm>
          <a:prstGeom prst="rect">
            <a:avLst/>
          </a:prstGeom>
        </p:spPr>
      </p:pic>
      <p:sp>
        <p:nvSpPr>
          <p:cNvPr id="3" name="Ορθογώνιο 2"/>
          <p:cNvSpPr/>
          <p:nvPr/>
        </p:nvSpPr>
        <p:spPr>
          <a:xfrm>
            <a:off x="238123" y="5218176"/>
            <a:ext cx="32688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200" dirty="0" smtClean="0"/>
              <a:t>Μια αντιστρεπτή διεργασία δεν εμπεριέχει ούτε εσωτερικές ούτε εξωτερικές μη αντιστρεπτότητες.</a:t>
            </a:r>
            <a:endParaRPr lang="el-GR" sz="1200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9" r="30031" b="52222"/>
          <a:stretch/>
        </p:blipFill>
        <p:spPr>
          <a:xfrm>
            <a:off x="4357576" y="3047999"/>
            <a:ext cx="1967024" cy="2286001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1" t="51597" r="7067"/>
          <a:stretch/>
        </p:blipFill>
        <p:spPr>
          <a:xfrm>
            <a:off x="6399011" y="3047999"/>
            <a:ext cx="2636033" cy="2286001"/>
          </a:xfrm>
          <a:prstGeom prst="rect">
            <a:avLst/>
          </a:prstGeom>
        </p:spPr>
      </p:pic>
      <p:sp>
        <p:nvSpPr>
          <p:cNvPr id="13" name="Ορθογώνιο 12"/>
          <p:cNvSpPr/>
          <p:nvPr/>
        </p:nvSpPr>
        <p:spPr>
          <a:xfrm>
            <a:off x="4357576" y="5442566"/>
            <a:ext cx="46774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200" dirty="0" smtClean="0"/>
              <a:t>Πλήρως και εσωτερικά αντιστρεπτές διεργασίες μετάδοσης θερμότητας.</a:t>
            </a:r>
            <a:endParaRPr lang="el-GR" sz="1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09FCFCC-484C-4BD1-9868-08FB85B6E222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27651" name="Rectangle 4"/>
          <p:cNvSpPr>
            <a:spLocks noChangeArrowheads="1"/>
          </p:cNvSpPr>
          <p:nvPr/>
        </p:nvSpPr>
        <p:spPr bwMode="auto">
          <a:xfrm>
            <a:off x="457200" y="258763"/>
            <a:ext cx="8229600" cy="579437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b="1" dirty="0" smtClean="0">
                <a:solidFill>
                  <a:srgbClr val="C00000"/>
                </a:solidFill>
              </a:rPr>
              <a:t>Τα αξιώματα του </a:t>
            </a:r>
            <a:r>
              <a:rPr lang="en-US" b="1" dirty="0" smtClean="0">
                <a:solidFill>
                  <a:srgbClr val="C00000"/>
                </a:solidFill>
              </a:rPr>
              <a:t>Carnot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27652" name="Rectangle 5"/>
          <p:cNvSpPr>
            <a:spLocks noChangeArrowheads="1"/>
          </p:cNvSpPr>
          <p:nvPr/>
        </p:nvSpPr>
        <p:spPr bwMode="auto">
          <a:xfrm>
            <a:off x="457200" y="1371600"/>
            <a:ext cx="4572000" cy="4875181"/>
          </a:xfrm>
          <a:prstGeom prst="rect">
            <a:avLst/>
          </a:prstGeom>
          <a:solidFill>
            <a:srgbClr val="FFCC99"/>
          </a:solidFill>
          <a:ln w="15875">
            <a:solidFill>
              <a:schemeClr val="bg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95000"/>
              </a:lnSpc>
              <a:spcBef>
                <a:spcPct val="10000"/>
              </a:spcBef>
              <a:spcAft>
                <a:spcPct val="10000"/>
              </a:spcAft>
              <a:buClr>
                <a:srgbClr val="FF3300"/>
              </a:buClr>
              <a:buFontTx/>
              <a:buAutoNum type="arabicPeriod"/>
            </a:pPr>
            <a:r>
              <a:rPr lang="el-GR" sz="2400" dirty="0" smtClean="0"/>
              <a:t>Η απόδοση μιας μη αντιστρεπτής μηχανής είναι πάντα χαμηλότερη εκείνης μιας αντιστρεπτής μηχανής που λειτουργεί ανάμεσα στα ίδια </a:t>
            </a:r>
            <a:r>
              <a:rPr lang="el-GR" sz="2400" dirty="0" err="1" smtClean="0"/>
              <a:t>θερμοδοχεία</a:t>
            </a:r>
            <a:r>
              <a:rPr lang="en-US" sz="2400" dirty="0" smtClean="0"/>
              <a:t>.</a:t>
            </a:r>
            <a:endParaRPr lang="el-GR" sz="2400" dirty="0" smtClean="0"/>
          </a:p>
          <a:p>
            <a:pPr marL="342900" indent="-342900">
              <a:lnSpc>
                <a:spcPct val="95000"/>
              </a:lnSpc>
              <a:spcBef>
                <a:spcPct val="10000"/>
              </a:spcBef>
              <a:spcAft>
                <a:spcPct val="10000"/>
              </a:spcAft>
              <a:buClr>
                <a:srgbClr val="FF3300"/>
              </a:buClr>
              <a:buFontTx/>
              <a:buAutoNum type="arabicPeriod"/>
            </a:pPr>
            <a:endParaRPr lang="el-GR" sz="2400" dirty="0"/>
          </a:p>
          <a:p>
            <a:pPr marL="342900" indent="-342900">
              <a:lnSpc>
                <a:spcPct val="95000"/>
              </a:lnSpc>
              <a:spcBef>
                <a:spcPct val="10000"/>
              </a:spcBef>
              <a:spcAft>
                <a:spcPct val="10000"/>
              </a:spcAft>
              <a:buClr>
                <a:srgbClr val="FF3300"/>
              </a:buClr>
              <a:buFontTx/>
              <a:buAutoNum type="arabicPeriod"/>
            </a:pPr>
            <a:endParaRPr lang="en-US" sz="2400" dirty="0"/>
          </a:p>
          <a:p>
            <a:pPr marL="342900" indent="-342900">
              <a:lnSpc>
                <a:spcPct val="95000"/>
              </a:lnSpc>
              <a:spcBef>
                <a:spcPct val="10000"/>
              </a:spcBef>
              <a:spcAft>
                <a:spcPct val="10000"/>
              </a:spcAft>
              <a:buClr>
                <a:srgbClr val="FF3300"/>
              </a:buClr>
              <a:buFontTx/>
              <a:buAutoNum type="arabicPeriod"/>
            </a:pPr>
            <a:r>
              <a:rPr lang="el-GR" sz="2400" dirty="0" smtClean="0"/>
              <a:t>Οι αποδόσεις όλων των αντιστρεπτών θερμικών μηχανών που λειτουργούν ανάμεσα στα ίδια </a:t>
            </a:r>
            <a:r>
              <a:rPr lang="el-GR" sz="2400" dirty="0" err="1" smtClean="0"/>
              <a:t>θερμοδοχεία</a:t>
            </a:r>
            <a:r>
              <a:rPr lang="el-GR" sz="2400" dirty="0" smtClean="0"/>
              <a:t> είναι οι ίδιες.</a:t>
            </a:r>
            <a:endParaRPr lang="en-US" sz="2400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5548" y="990600"/>
            <a:ext cx="3101252" cy="3352800"/>
          </a:xfrm>
          <a:prstGeom prst="rect">
            <a:avLst/>
          </a:prstGeom>
        </p:spPr>
      </p:pic>
      <p:sp>
        <p:nvSpPr>
          <p:cNvPr id="8" name="Ορθογώνιο 7"/>
          <p:cNvSpPr/>
          <p:nvPr/>
        </p:nvSpPr>
        <p:spPr>
          <a:xfrm>
            <a:off x="5585548" y="4495800"/>
            <a:ext cx="3035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200" dirty="0" smtClean="0"/>
              <a:t>Τα αξιώματα του</a:t>
            </a:r>
            <a:r>
              <a:rPr lang="en-US" sz="1200" dirty="0" smtClean="0"/>
              <a:t>Carnot</a:t>
            </a:r>
            <a:endParaRPr lang="el-GR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FD846A1-AFDA-4AD5-9182-84FA1AA2D3A6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639763"/>
          </a:xfrm>
          <a:solidFill>
            <a:srgbClr val="92D050"/>
          </a:solidFill>
        </p:spPr>
        <p:txBody>
          <a:bodyPr/>
          <a:lstStyle/>
          <a:p>
            <a:pPr eaLnBrk="1" hangingPunct="1"/>
            <a:r>
              <a:rPr lang="el-GR" dirty="0" smtClean="0">
                <a:solidFill>
                  <a:srgbClr val="C00000"/>
                </a:solidFill>
              </a:rPr>
              <a:t>Εισαγωγή στο 2</a:t>
            </a:r>
            <a:r>
              <a:rPr lang="el-GR" baseline="30000" dirty="0" smtClean="0">
                <a:solidFill>
                  <a:srgbClr val="C00000"/>
                </a:solidFill>
              </a:rPr>
              <a:t>ο</a:t>
            </a:r>
            <a:r>
              <a:rPr lang="el-GR" dirty="0" smtClean="0">
                <a:solidFill>
                  <a:srgbClr val="C00000"/>
                </a:solidFill>
              </a:rPr>
              <a:t> νόμο της Θερμοδυναμικής</a:t>
            </a:r>
            <a:endParaRPr lang="en-US" dirty="0" smtClean="0">
              <a:solidFill>
                <a:srgbClr val="C00000"/>
              </a:solidFill>
            </a:endParaRPr>
          </a:p>
        </p:txBody>
      </p:sp>
      <p:sp>
        <p:nvSpPr>
          <p:cNvPr id="4100" name="Text Box 16"/>
          <p:cNvSpPr txBox="1">
            <a:spLocks noChangeArrowheads="1"/>
          </p:cNvSpPr>
          <p:nvPr/>
        </p:nvSpPr>
        <p:spPr bwMode="auto">
          <a:xfrm>
            <a:off x="76200" y="5259388"/>
            <a:ext cx="39624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200" dirty="0" smtClean="0">
                <a:solidFill>
                  <a:srgbClr val="CC00CC"/>
                </a:solidFill>
              </a:rPr>
              <a:t>Αυτές οι διεργασίες είναι αδύνατο να συμβούν, μολονότι δεν παραβιάζουν τον 1</a:t>
            </a:r>
            <a:r>
              <a:rPr lang="el-GR" sz="2200" baseline="30000" dirty="0" smtClean="0">
                <a:solidFill>
                  <a:srgbClr val="CC00CC"/>
                </a:solidFill>
              </a:rPr>
              <a:t>ο</a:t>
            </a:r>
            <a:r>
              <a:rPr lang="el-GR" sz="2200" dirty="0" smtClean="0">
                <a:solidFill>
                  <a:srgbClr val="CC00CC"/>
                </a:solidFill>
              </a:rPr>
              <a:t> νόμο της Θερμοδυναμικής.</a:t>
            </a:r>
            <a:endParaRPr lang="en-US" sz="2200" dirty="0">
              <a:solidFill>
                <a:srgbClr val="CC00CC"/>
              </a:solidFill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990600"/>
            <a:ext cx="3505200" cy="2656362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776" y="990600"/>
            <a:ext cx="4687824" cy="2136834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314" y="3704825"/>
            <a:ext cx="3691286" cy="2371363"/>
          </a:xfrm>
          <a:prstGeom prst="rect">
            <a:avLst/>
          </a:prstGeom>
        </p:spPr>
      </p:pic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52400" y="3653135"/>
            <a:ext cx="35052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2000" dirty="0" smtClean="0"/>
              <a:t>Μια κούπα με ζεστό καφέ δεν πρόκειται να γίνει θερμότερη μέσα σε έναν ψυχρότερο χώρο.</a:t>
            </a:r>
            <a:endParaRPr lang="en-US" sz="2000" dirty="0"/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4303776" y="3185297"/>
            <a:ext cx="468782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600" dirty="0" smtClean="0"/>
              <a:t>Η πρόσδοση θερμότητας σε έναν μεταλλικό αγωγό δεν προκαλεί ηλεκτρικό ρεύμα.</a:t>
            </a:r>
            <a:endParaRPr lang="en-US" sz="1600" dirty="0"/>
          </a:p>
        </p:txBody>
      </p:sp>
      <p:sp>
        <p:nvSpPr>
          <p:cNvPr id="12" name="Text Box 16"/>
          <p:cNvSpPr txBox="1">
            <a:spLocks noChangeArrowheads="1"/>
          </p:cNvSpPr>
          <p:nvPr/>
        </p:nvSpPr>
        <p:spPr bwMode="auto">
          <a:xfrm>
            <a:off x="5035138" y="5621628"/>
            <a:ext cx="289271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 dirty="0" smtClean="0"/>
              <a:t>Η πρόσδοση θερμότητας σε έναν αναδευτήρα δεν προκαλεί την περιστροφή του.</a:t>
            </a:r>
            <a:endParaRPr lang="en-US" sz="1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D86CFD3-6D15-4298-A8BA-526A628C4E2F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32771" name="Rectangle 2"/>
          <p:cNvSpPr>
            <a:spLocks noChangeArrowheads="1"/>
          </p:cNvSpPr>
          <p:nvPr/>
        </p:nvSpPr>
        <p:spPr bwMode="auto">
          <a:xfrm>
            <a:off x="357188" y="152400"/>
            <a:ext cx="5129212" cy="57943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b="1" dirty="0" smtClean="0">
                <a:solidFill>
                  <a:srgbClr val="C00000"/>
                </a:solidFill>
              </a:rPr>
              <a:t>Η θερμική μηχανή </a:t>
            </a:r>
            <a:r>
              <a:rPr lang="en-US" b="1" dirty="0" smtClean="0">
                <a:solidFill>
                  <a:srgbClr val="C00000"/>
                </a:solidFill>
              </a:rPr>
              <a:t>Carnot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2772" name="Text Box 10"/>
          <p:cNvSpPr txBox="1">
            <a:spLocks noChangeArrowheads="1"/>
          </p:cNvSpPr>
          <p:nvPr/>
        </p:nvSpPr>
        <p:spPr bwMode="auto">
          <a:xfrm>
            <a:off x="2209800" y="1448871"/>
            <a:ext cx="2743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 dirty="0" smtClean="0">
                <a:solidFill>
                  <a:srgbClr val="CC00CC"/>
                </a:solidFill>
              </a:rPr>
              <a:t>σε κάθε θερμική μηχανή</a:t>
            </a:r>
            <a:endParaRPr lang="en-US" sz="1800" dirty="0">
              <a:solidFill>
                <a:srgbClr val="CC00CC"/>
              </a:solidFill>
            </a:endParaRPr>
          </a:p>
        </p:txBody>
      </p:sp>
      <p:sp>
        <p:nvSpPr>
          <p:cNvPr id="32773" name="Text Box 11"/>
          <p:cNvSpPr txBox="1">
            <a:spLocks noChangeArrowheads="1"/>
          </p:cNvSpPr>
          <p:nvPr/>
        </p:nvSpPr>
        <p:spPr bwMode="auto">
          <a:xfrm>
            <a:off x="2514600" y="2791896"/>
            <a:ext cx="2667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 dirty="0" smtClean="0">
                <a:solidFill>
                  <a:srgbClr val="CC00CC"/>
                </a:solidFill>
              </a:rPr>
              <a:t>σε μια μηχανή </a:t>
            </a:r>
            <a:r>
              <a:rPr lang="en-US" sz="1800" dirty="0" smtClean="0">
                <a:solidFill>
                  <a:srgbClr val="CC00CC"/>
                </a:solidFill>
              </a:rPr>
              <a:t>Carnot</a:t>
            </a:r>
            <a:endParaRPr lang="en-US" sz="1800" dirty="0">
              <a:solidFill>
                <a:srgbClr val="CC00CC"/>
              </a:solidFill>
            </a:endParaRPr>
          </a:p>
        </p:txBody>
      </p:sp>
      <p:pic>
        <p:nvPicPr>
          <p:cNvPr id="32775" name="Picture 1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1219200"/>
            <a:ext cx="17526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6" name="Picture 1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2514600"/>
            <a:ext cx="20097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152400"/>
            <a:ext cx="3472967" cy="5127272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6332" y="3905250"/>
            <a:ext cx="5151020" cy="1338262"/>
          </a:xfrm>
          <a:prstGeom prst="rect">
            <a:avLst/>
          </a:prstGeom>
        </p:spPr>
      </p:pic>
      <p:sp>
        <p:nvSpPr>
          <p:cNvPr id="12" name="Ορθογώνιο 11"/>
          <p:cNvSpPr/>
          <p:nvPr/>
        </p:nvSpPr>
        <p:spPr>
          <a:xfrm>
            <a:off x="3124200" y="5284732"/>
            <a:ext cx="5562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1200" dirty="0" smtClean="0"/>
              <a:t>Η θερμική μηχανή </a:t>
            </a:r>
            <a:r>
              <a:rPr lang="en-US" sz="1200" dirty="0" smtClean="0"/>
              <a:t>Carnot</a:t>
            </a:r>
            <a:r>
              <a:rPr lang="el-GR" sz="1200" dirty="0" smtClean="0"/>
              <a:t> είναι η πλέον αποδοτική μεταξύ όλων των θερμικών μηχανών που λειτουργούν μεταξύ των αυτών θερμοκρασιακών ορίων.</a:t>
            </a:r>
            <a:endParaRPr lang="el-GR" sz="1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9ED9946-C93F-465B-83DE-55230A6F828F}" type="slidenum">
              <a:rPr lang="en-US" smtClean="0"/>
              <a:pPr/>
              <a:t>21</a:t>
            </a:fld>
            <a:endParaRPr lang="en-US" smtClean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28600"/>
            <a:ext cx="4055546" cy="4222339"/>
          </a:xfrm>
          <a:prstGeom prst="rect">
            <a:avLst/>
          </a:prstGeom>
        </p:spPr>
      </p:pic>
      <p:sp>
        <p:nvSpPr>
          <p:cNvPr id="5" name="Ορθογώνιο 4"/>
          <p:cNvSpPr/>
          <p:nvPr/>
        </p:nvSpPr>
        <p:spPr>
          <a:xfrm>
            <a:off x="2819399" y="4450939"/>
            <a:ext cx="40555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200" dirty="0" smtClean="0"/>
              <a:t>Καμία θερμική μηχανή δε μπορεί να χαρακτηρίζεται από απόδοση, υψηλότερης μιας αντιστρεπτής θερμικής μηχανής που λειτουργεί ανάμεσα στα ίδια όρια θερμοκρασιών.</a:t>
            </a:r>
            <a:endParaRPr lang="el-GR" sz="1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1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91B4B48-17AD-4D07-9792-1CC3E79C5202}" type="slidenum">
              <a:rPr lang="en-US" smtClean="0"/>
              <a:pPr/>
              <a:t>22</a:t>
            </a:fld>
            <a:endParaRPr lang="en-US" smtClean="0"/>
          </a:p>
        </p:txBody>
      </p:sp>
      <p:pic>
        <p:nvPicPr>
          <p:cNvPr id="34821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DEF1EE"/>
              </a:clrFrom>
              <a:clrTo>
                <a:srgbClr val="DEF1E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6600" y="2819400"/>
            <a:ext cx="5133975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2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DEF1EE"/>
              </a:clrFrom>
              <a:clrTo>
                <a:srgbClr val="DEF1E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6600" y="3810000"/>
            <a:ext cx="5705475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76362"/>
            <a:ext cx="2940252" cy="4614273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52400" y="192536"/>
            <a:ext cx="3581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2800" b="1" dirty="0" smtClean="0">
                <a:solidFill>
                  <a:srgbClr val="FF3300"/>
                </a:solidFill>
              </a:rPr>
              <a:t>Παράδειγμα 6.5</a:t>
            </a:r>
            <a:endParaRPr lang="en-US" sz="2800" b="1" dirty="0">
              <a:solidFill>
                <a:srgbClr val="FF330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AB3E2F3-5C4B-4A22-86D3-4EB30B6BFCA7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381000" y="228600"/>
            <a:ext cx="8305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>
                <a:solidFill>
                  <a:srgbClr val="FF3300"/>
                </a:solidFill>
              </a:rPr>
              <a:t>Η ποιότητα της ενέργειας</a:t>
            </a:r>
            <a:endParaRPr lang="en-US" sz="2800" b="1" dirty="0">
              <a:solidFill>
                <a:srgbClr val="FF3300"/>
              </a:solidFill>
            </a:endParaRPr>
          </a:p>
        </p:txBody>
      </p:sp>
      <p:sp>
        <p:nvSpPr>
          <p:cNvPr id="35844" name="Text Box 8"/>
          <p:cNvSpPr txBox="1">
            <a:spLocks noChangeArrowheads="1"/>
          </p:cNvSpPr>
          <p:nvPr/>
        </p:nvSpPr>
        <p:spPr bwMode="auto">
          <a:xfrm>
            <a:off x="2819400" y="5632450"/>
            <a:ext cx="5410200" cy="923330"/>
          </a:xfrm>
          <a:prstGeom prst="rect">
            <a:avLst/>
          </a:prstGeom>
          <a:solidFill>
            <a:srgbClr val="FFCC99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l-GR" sz="1800" dirty="0" smtClean="0"/>
              <a:t>Πως μπορούμε να αυξήσουμε τη θερμική απόδοσης μιας μηχανής </a:t>
            </a:r>
            <a:r>
              <a:rPr lang="en-US" sz="1800" dirty="0" smtClean="0"/>
              <a:t>Carnot</a:t>
            </a:r>
            <a:r>
              <a:rPr lang="el-GR" sz="1800" dirty="0"/>
              <a:t> </a:t>
            </a:r>
            <a:r>
              <a:rPr lang="el-GR" sz="1800" dirty="0" smtClean="0"/>
              <a:t>και πως μιας πραγματικής θερμικής μηχανής;</a:t>
            </a:r>
            <a:endParaRPr lang="en-US" sz="1800" dirty="0"/>
          </a:p>
        </p:txBody>
      </p:sp>
      <p:sp>
        <p:nvSpPr>
          <p:cNvPr id="35845" name="Text Box 9"/>
          <p:cNvSpPr txBox="1">
            <a:spLocks noChangeArrowheads="1"/>
          </p:cNvSpPr>
          <p:nvPr/>
        </p:nvSpPr>
        <p:spPr bwMode="auto">
          <a:xfrm>
            <a:off x="5943600" y="4486275"/>
            <a:ext cx="2286000" cy="923330"/>
          </a:xfrm>
          <a:prstGeom prst="rect">
            <a:avLst/>
          </a:prstGeom>
          <a:solidFill>
            <a:srgbClr val="FFCC99"/>
          </a:solidFill>
          <a:ln w="19050" cmpd="dbl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 dirty="0" smtClean="0"/>
              <a:t>Μπορούμε εδώ να εκφράσουμε τη θερμοκρασία σε</a:t>
            </a:r>
            <a:r>
              <a:rPr lang="en-US" sz="1800" dirty="0" smtClean="0">
                <a:sym typeface="Symbol" pitchFamily="18" charset="2"/>
              </a:rPr>
              <a:t></a:t>
            </a:r>
            <a:r>
              <a:rPr lang="en-US" sz="1800" dirty="0" smtClean="0"/>
              <a:t>C</a:t>
            </a:r>
            <a:r>
              <a:rPr lang="el-GR" sz="1800" dirty="0" smtClean="0"/>
              <a:t>;</a:t>
            </a:r>
            <a:endParaRPr lang="en-US" sz="1800" dirty="0"/>
          </a:p>
        </p:txBody>
      </p:sp>
      <p:pic>
        <p:nvPicPr>
          <p:cNvPr id="35848" name="Picture 16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0" y="4486275"/>
            <a:ext cx="20097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1"/>
          <a:stretch/>
        </p:blipFill>
        <p:spPr>
          <a:xfrm>
            <a:off x="381000" y="866447"/>
            <a:ext cx="2438400" cy="3505200"/>
          </a:xfrm>
          <a:prstGeom prst="rect">
            <a:avLst/>
          </a:prstGeom>
        </p:spPr>
      </p:pic>
      <p:sp>
        <p:nvSpPr>
          <p:cNvPr id="10" name="Ορθογώνιο 9"/>
          <p:cNvSpPr/>
          <p:nvPr/>
        </p:nvSpPr>
        <p:spPr>
          <a:xfrm>
            <a:off x="381000" y="4520100"/>
            <a:ext cx="2438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200" dirty="0" smtClean="0"/>
              <a:t>Ποσοστό της θερμότητας που μπορεί να μετατραπεί σε έργο συναρτήσει της θερμοκρασίας του θερμού </a:t>
            </a:r>
            <a:r>
              <a:rPr lang="el-GR" sz="1200" dirty="0" err="1" smtClean="0"/>
              <a:t>θερμοδοχείου</a:t>
            </a:r>
            <a:r>
              <a:rPr lang="el-GR" sz="1200" dirty="0" smtClean="0"/>
              <a:t>.</a:t>
            </a:r>
            <a:endParaRPr lang="el-GR" sz="1200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866447"/>
            <a:ext cx="3979530" cy="3505200"/>
          </a:xfrm>
          <a:prstGeom prst="rect">
            <a:avLst/>
          </a:prstGeom>
        </p:spPr>
      </p:pic>
      <p:sp>
        <p:nvSpPr>
          <p:cNvPr id="12" name="Ορθογώνιο 11"/>
          <p:cNvSpPr/>
          <p:nvPr/>
        </p:nvSpPr>
        <p:spPr>
          <a:xfrm>
            <a:off x="6951330" y="2111216"/>
            <a:ext cx="17354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200" dirty="0" smtClean="0"/>
              <a:t>Όσο υψηλότερη η θερμοκρασία της θερμικής ενέργειας, τόσο υψηλότερη κι η ποιότητά της.</a:t>
            </a:r>
            <a:endParaRPr lang="el-GR" sz="1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E2F525F-D8F0-46A9-B036-FD43773947DA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36867" name="Rectangle 2"/>
          <p:cNvSpPr>
            <a:spLocks noChangeArrowheads="1"/>
          </p:cNvSpPr>
          <p:nvPr/>
        </p:nvSpPr>
        <p:spPr bwMode="auto">
          <a:xfrm>
            <a:off x="304800" y="152400"/>
            <a:ext cx="8534400" cy="523875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>
                <a:solidFill>
                  <a:srgbClr val="C00000"/>
                </a:solidFill>
              </a:rPr>
              <a:t>Ψυγείο και αντλία θερμότητας </a:t>
            </a:r>
            <a:r>
              <a:rPr lang="en-US" sz="2800" b="1" dirty="0" smtClean="0">
                <a:solidFill>
                  <a:srgbClr val="C00000"/>
                </a:solidFill>
              </a:rPr>
              <a:t>Carnot</a:t>
            </a:r>
            <a:endParaRPr lang="en-US" sz="2800" b="1" dirty="0">
              <a:solidFill>
                <a:srgbClr val="C00000"/>
              </a:solidFill>
            </a:endParaRPr>
          </a:p>
        </p:txBody>
      </p:sp>
      <p:pic>
        <p:nvPicPr>
          <p:cNvPr id="36868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0" y="1533009"/>
            <a:ext cx="2066925" cy="63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0" y="2341110"/>
            <a:ext cx="2190750" cy="59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0" name="Text Box 12"/>
          <p:cNvSpPr txBox="1">
            <a:spLocks noChangeArrowheads="1"/>
          </p:cNvSpPr>
          <p:nvPr/>
        </p:nvSpPr>
        <p:spPr bwMode="auto">
          <a:xfrm>
            <a:off x="5715000" y="5332922"/>
            <a:ext cx="3200400" cy="1077218"/>
          </a:xfrm>
          <a:prstGeom prst="rect">
            <a:avLst/>
          </a:prstGeom>
          <a:solidFill>
            <a:srgbClr val="FFCC99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600" dirty="0" smtClean="0"/>
              <a:t>Πως μπορεί να αυξηθεί ο </a:t>
            </a:r>
            <a:r>
              <a:rPr lang="en-US" sz="1600" dirty="0" smtClean="0"/>
              <a:t>COP</a:t>
            </a:r>
            <a:r>
              <a:rPr lang="el-GR" sz="1600" dirty="0" smtClean="0"/>
              <a:t> ενός ψυγείου ή μιας Α/Θ </a:t>
            </a:r>
            <a:r>
              <a:rPr lang="en-US" sz="1600" dirty="0" smtClean="0"/>
              <a:t>Carnot</a:t>
            </a:r>
            <a:r>
              <a:rPr lang="el-GR" sz="1600" dirty="0" smtClean="0"/>
              <a:t> και πως μιας πραγματικής ψυκτικής μηχανής;</a:t>
            </a:r>
            <a:endParaRPr lang="en-US" sz="1600" dirty="0"/>
          </a:p>
        </p:txBody>
      </p:sp>
      <p:sp>
        <p:nvSpPr>
          <p:cNvPr id="36872" name="Text Box 10"/>
          <p:cNvSpPr txBox="1">
            <a:spLocks noChangeArrowheads="1"/>
          </p:cNvSpPr>
          <p:nvPr/>
        </p:nvSpPr>
        <p:spPr bwMode="auto">
          <a:xfrm>
            <a:off x="5715000" y="1106488"/>
            <a:ext cx="3200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 dirty="0" smtClean="0">
                <a:solidFill>
                  <a:srgbClr val="CC00CC"/>
                </a:solidFill>
              </a:rPr>
              <a:t>Σε κάθε ψυγείο ή Α/Θ:</a:t>
            </a:r>
            <a:endParaRPr lang="en-US" sz="1800" dirty="0">
              <a:solidFill>
                <a:srgbClr val="CC00CC"/>
              </a:solidFill>
            </a:endParaRPr>
          </a:p>
        </p:txBody>
      </p:sp>
      <p:pic>
        <p:nvPicPr>
          <p:cNvPr id="36875" name="Picture 1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0" y="3618422"/>
            <a:ext cx="240982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6" name="Picture 16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0" y="4494722"/>
            <a:ext cx="249555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841374"/>
            <a:ext cx="5181600" cy="4408109"/>
          </a:xfrm>
          <a:prstGeom prst="rect">
            <a:avLst/>
          </a:prstGeom>
        </p:spPr>
      </p:pic>
      <p:sp>
        <p:nvSpPr>
          <p:cNvPr id="14" name="Ορθογώνιο 13"/>
          <p:cNvSpPr/>
          <p:nvPr/>
        </p:nvSpPr>
        <p:spPr>
          <a:xfrm>
            <a:off x="298704" y="5249483"/>
            <a:ext cx="51876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200" dirty="0" smtClean="0"/>
              <a:t>Κανένα ψυγείο δε μπορεί να λειτουργεί υπό υψηλότερο </a:t>
            </a:r>
            <a:r>
              <a:rPr lang="en-US" sz="1200" dirty="0" smtClean="0"/>
              <a:t>COP</a:t>
            </a:r>
            <a:r>
              <a:rPr lang="el-GR" sz="1200" dirty="0" smtClean="0"/>
              <a:t> από ένα αντιστρεπτό ψυγείο μεταξύ των ίδιων θερμοκρασιακών ορίων.</a:t>
            </a:r>
            <a:endParaRPr lang="el-GR" sz="1200" dirty="0"/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5715000" y="3211635"/>
            <a:ext cx="3200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 dirty="0" smtClean="0">
                <a:solidFill>
                  <a:srgbClr val="CC00CC"/>
                </a:solidFill>
              </a:rPr>
              <a:t>Σε κάθε ψυγείο ή Α/Θ </a:t>
            </a:r>
            <a:r>
              <a:rPr lang="en-US" sz="1800" dirty="0" smtClean="0">
                <a:solidFill>
                  <a:srgbClr val="CC00CC"/>
                </a:solidFill>
              </a:rPr>
              <a:t>Carnot</a:t>
            </a:r>
            <a:r>
              <a:rPr lang="el-GR" sz="1800" dirty="0" smtClean="0">
                <a:solidFill>
                  <a:srgbClr val="CC00CC"/>
                </a:solidFill>
              </a:rPr>
              <a:t>:</a:t>
            </a:r>
            <a:endParaRPr lang="en-US" sz="1800" dirty="0">
              <a:solidFill>
                <a:srgbClr val="CC00CC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F1142B0-34F5-4B99-A39E-48CE04F7E42B}" type="slidenum">
              <a:rPr lang="en-US" smtClean="0"/>
              <a:pPr/>
              <a:t>25</a:t>
            </a:fld>
            <a:endParaRPr lang="en-US" smtClean="0"/>
          </a:p>
        </p:txBody>
      </p:sp>
      <p:sp>
        <p:nvSpPr>
          <p:cNvPr id="37891" name="Rectangle 5"/>
          <p:cNvSpPr>
            <a:spLocks noChangeArrowheads="1"/>
          </p:cNvSpPr>
          <p:nvPr/>
        </p:nvSpPr>
        <p:spPr bwMode="auto">
          <a:xfrm>
            <a:off x="457200" y="1752600"/>
            <a:ext cx="8229600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l-GR" sz="2000" dirty="0" smtClean="0"/>
              <a:t>Ο </a:t>
            </a:r>
            <a:r>
              <a:rPr lang="en-US" sz="2000" dirty="0" smtClean="0"/>
              <a:t>COP </a:t>
            </a:r>
            <a:r>
              <a:rPr lang="el-GR" sz="2000" dirty="0" smtClean="0"/>
              <a:t>ενός αντιστρεπτού ψυγείου ή μιας αντιστρεπτής αντλίας θερμότητας είναι ο μέγιστος δυνατός για δεδομένα θερμοκρασιακά όρια</a:t>
            </a:r>
            <a:r>
              <a:rPr lang="en-US" sz="2000" dirty="0" smtClean="0"/>
              <a:t>. </a:t>
            </a:r>
            <a:endParaRPr lang="tr-TR" sz="2000" dirty="0"/>
          </a:p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l-GR" sz="2000" dirty="0" smtClean="0">
                <a:solidFill>
                  <a:srgbClr val="3333FF"/>
                </a:solidFill>
              </a:rPr>
              <a:t>Οι πραγματικές ψυκτικές μηχανές μπορούν να προσεγγίσουν αυτήν την τιμή μέσω καλού σχεδιασμού, αλλά ποτέ δε μπορούν να την επιτύχουν</a:t>
            </a:r>
            <a:r>
              <a:rPr lang="en-US" sz="2000" dirty="0" smtClean="0">
                <a:solidFill>
                  <a:srgbClr val="3333FF"/>
                </a:solidFill>
              </a:rPr>
              <a:t>.</a:t>
            </a:r>
            <a:endParaRPr lang="en-US" sz="2000" dirty="0">
              <a:solidFill>
                <a:srgbClr val="3333FF"/>
              </a:solidFill>
            </a:endParaRPr>
          </a:p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l-GR" sz="2000" dirty="0" smtClean="0"/>
              <a:t>Οι </a:t>
            </a:r>
            <a:r>
              <a:rPr lang="en-US" sz="2000" dirty="0" smtClean="0"/>
              <a:t>COP </a:t>
            </a:r>
            <a:r>
              <a:rPr lang="el-GR" sz="2000" dirty="0" smtClean="0"/>
              <a:t>των ψυγείων και των Α/Θ μειώνονται καθώς μειώνεται η</a:t>
            </a:r>
            <a:r>
              <a:rPr lang="en-US" sz="2000" dirty="0" smtClean="0"/>
              <a:t> </a:t>
            </a:r>
            <a:r>
              <a:rPr lang="en-US" sz="2000" i="1" dirty="0" smtClean="0"/>
              <a:t>T</a:t>
            </a:r>
            <a:r>
              <a:rPr lang="en-US" sz="2000" i="1" baseline="-25000" dirty="0" smtClean="0"/>
              <a:t>L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r>
              <a:rPr lang="el-GR" sz="2000" dirty="0" smtClean="0">
                <a:solidFill>
                  <a:srgbClr val="3333FF"/>
                </a:solidFill>
              </a:rPr>
              <a:t>Δηλαδή, απαιτείται περισσότερο έργο για να απαχθεί θερμότητα από ένα μέσο χαμηλότερης θερμοκρασίας</a:t>
            </a:r>
            <a:r>
              <a:rPr lang="en-US" sz="2000" dirty="0" smtClean="0">
                <a:solidFill>
                  <a:srgbClr val="3333FF"/>
                </a:solidFill>
              </a:rPr>
              <a:t>.</a:t>
            </a:r>
            <a:endParaRPr lang="en-US" sz="2000" dirty="0">
              <a:solidFill>
                <a:srgbClr val="3333FF"/>
              </a:solidFill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62200" y="502449"/>
            <a:ext cx="4800600" cy="987951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1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3C9A08D-3AFB-4EB9-9CC4-A11D8013AE1A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38915" name="2 Dikdörtgen"/>
          <p:cNvSpPr>
            <a:spLocks noChangeArrowheads="1"/>
          </p:cNvSpPr>
          <p:nvPr/>
        </p:nvSpPr>
        <p:spPr bwMode="auto">
          <a:xfrm>
            <a:off x="4038600" y="233046"/>
            <a:ext cx="3810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2400" b="1" dirty="0" smtClean="0"/>
              <a:t>Θέρμανση κατοικίας με μια Α/Θ </a:t>
            </a:r>
            <a:r>
              <a:rPr lang="en-US" sz="2400" b="1" dirty="0" smtClean="0"/>
              <a:t>Carnot</a:t>
            </a:r>
            <a:endParaRPr lang="tr-TR" sz="2400" dirty="0"/>
          </a:p>
        </p:txBody>
      </p:sp>
      <p:pic>
        <p:nvPicPr>
          <p:cNvPr id="38917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DEF1EE"/>
              </a:clrFrom>
              <a:clrTo>
                <a:srgbClr val="DEF1E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0936" y="4222432"/>
            <a:ext cx="7038975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8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DEF1EE"/>
              </a:clrFrom>
              <a:clrTo>
                <a:srgbClr val="DEF1E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0936" y="5116963"/>
            <a:ext cx="41910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36" y="233046"/>
            <a:ext cx="3429000" cy="3734554"/>
          </a:xfrm>
          <a:prstGeom prst="rect">
            <a:avLst/>
          </a:prstGeom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5334000" y="2419350"/>
            <a:ext cx="3581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2800" b="1" dirty="0" smtClean="0">
                <a:solidFill>
                  <a:srgbClr val="FF3300"/>
                </a:solidFill>
              </a:rPr>
              <a:t>Παράδειγμα 6.7</a:t>
            </a:r>
            <a:endParaRPr lang="en-US" sz="2800" b="1" dirty="0">
              <a:solidFill>
                <a:srgbClr val="FF33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DB09FA7-C0F2-46AA-9E9C-2E1112370E37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5123" name="Text Box 15"/>
          <p:cNvSpPr txBox="1">
            <a:spLocks noChangeArrowheads="1"/>
          </p:cNvSpPr>
          <p:nvPr/>
        </p:nvSpPr>
        <p:spPr bwMode="auto">
          <a:xfrm>
            <a:off x="228600" y="304800"/>
            <a:ext cx="5181600" cy="5773888"/>
          </a:xfrm>
          <a:prstGeom prst="rect">
            <a:avLst/>
          </a:prstGeom>
          <a:solidFill>
            <a:srgbClr val="FFCC99"/>
          </a:solidFill>
          <a:ln w="57150" cmpd="thinThick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15000"/>
              </a:spcBef>
              <a:spcAft>
                <a:spcPct val="15000"/>
              </a:spcAft>
              <a:buClr>
                <a:srgbClr val="FF3300"/>
              </a:buClr>
            </a:pPr>
            <a:r>
              <a:rPr lang="en-US" sz="2000" b="1" dirty="0" smtClean="0">
                <a:solidFill>
                  <a:srgbClr val="CC00CC"/>
                </a:solidFill>
              </a:rPr>
              <a:t>     </a:t>
            </a:r>
            <a:r>
              <a:rPr lang="el-GR" sz="2800" b="1" dirty="0" smtClean="0">
                <a:solidFill>
                  <a:srgbClr val="3333FF"/>
                </a:solidFill>
              </a:rPr>
              <a:t>Κύριες χρήσεις του Δευτέρου Νόμου</a:t>
            </a:r>
            <a:endParaRPr lang="en-US" sz="2800" b="1" dirty="0">
              <a:solidFill>
                <a:srgbClr val="3333FF"/>
              </a:solidFill>
            </a:endParaRPr>
          </a:p>
          <a:p>
            <a:pPr marL="342900" indent="-342900">
              <a:spcBef>
                <a:spcPct val="15000"/>
              </a:spcBef>
              <a:spcAft>
                <a:spcPct val="15000"/>
              </a:spcAft>
              <a:buClr>
                <a:srgbClr val="3333FF"/>
              </a:buClr>
              <a:buFontTx/>
              <a:buAutoNum type="arabicPeriod"/>
            </a:pPr>
            <a:r>
              <a:rPr lang="el-GR" sz="2000" dirty="0" smtClean="0"/>
              <a:t>Ο Δεύτερος Νόμος μπορεί να χρησιμοποιηθεί για να εξακριβωθεί η </a:t>
            </a:r>
            <a:r>
              <a:rPr lang="el-GR" sz="2000" dirty="0" smtClean="0">
                <a:solidFill>
                  <a:srgbClr val="3333FF"/>
                </a:solidFill>
              </a:rPr>
              <a:t>κατεύθυνση </a:t>
            </a:r>
            <a:r>
              <a:rPr lang="el-GR" sz="2000" dirty="0" smtClean="0"/>
              <a:t>των διεργασιών</a:t>
            </a:r>
            <a:r>
              <a:rPr lang="en-US" sz="2000" dirty="0" smtClean="0"/>
              <a:t>. </a:t>
            </a:r>
            <a:endParaRPr lang="en-US" sz="2000" dirty="0"/>
          </a:p>
          <a:p>
            <a:pPr marL="342900" indent="-342900">
              <a:spcBef>
                <a:spcPct val="15000"/>
              </a:spcBef>
              <a:spcAft>
                <a:spcPct val="15000"/>
              </a:spcAft>
              <a:buClr>
                <a:srgbClr val="3333FF"/>
              </a:buClr>
              <a:buFontTx/>
              <a:buAutoNum type="arabicPeriod"/>
            </a:pPr>
            <a:r>
              <a:rPr lang="el-GR" sz="2000" dirty="0" smtClean="0"/>
              <a:t>Ο Δεύτερος Νόμος δηλώνει ότι η ενέργεια είναι και</a:t>
            </a:r>
            <a:r>
              <a:rPr lang="en-US" sz="2000" dirty="0" smtClean="0"/>
              <a:t> </a:t>
            </a:r>
            <a:r>
              <a:rPr lang="el-GR" sz="2000" i="1" dirty="0" smtClean="0">
                <a:solidFill>
                  <a:srgbClr val="3333FF"/>
                </a:solidFill>
              </a:rPr>
              <a:t>ποιότητα </a:t>
            </a:r>
            <a:r>
              <a:rPr lang="el-GR" sz="2000" dirty="0" smtClean="0"/>
              <a:t>εκτός από ποσότητα</a:t>
            </a:r>
            <a:r>
              <a:rPr lang="en-US" sz="2000" dirty="0" smtClean="0"/>
              <a:t>.</a:t>
            </a:r>
            <a:r>
              <a:rPr lang="el-GR" sz="2000" dirty="0" smtClean="0"/>
              <a:t> Ο Πρώτος Νόμος πραγματεύεται την ποσότητα της ενέργειας και του μετασχηματισμούς αυτής από μια μορφή σε άλλη, μη λαμβάνοντας υπ’ όψιν την ποιότητά της. Ο Δεύτερος Νόμος παρέχει τις απαραίτητες έννοιες για τον προσδιορισμό της ποιότητας, καθώς και το βαθμό υποβάθμισης της ενέργειας κατά τη διάρκεια μιας διεργασίας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928" y="304800"/>
            <a:ext cx="3270295" cy="1219200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927" y="3048001"/>
            <a:ext cx="3270295" cy="699888"/>
          </a:xfrm>
          <a:prstGeom prst="rect">
            <a:avLst/>
          </a:prstGeom>
        </p:spPr>
      </p:pic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5760927" y="1745901"/>
            <a:ext cx="327029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600" dirty="0" smtClean="0"/>
              <a:t>Οι διεργασίες λαμβάνουν χώρα προς μια συγκεκριμένη κατεύθυνση κι όχι προς την αντίστροφη κατεύθυνση.</a:t>
            </a:r>
            <a:endParaRPr lang="en-US" sz="1600" dirty="0"/>
          </a:p>
        </p:txBody>
      </p:sp>
      <p:sp>
        <p:nvSpPr>
          <p:cNvPr id="8" name="Text Box 16"/>
          <p:cNvSpPr txBox="1">
            <a:spLocks noChangeArrowheads="1"/>
          </p:cNvSpPr>
          <p:nvPr/>
        </p:nvSpPr>
        <p:spPr bwMode="auto">
          <a:xfrm>
            <a:off x="5760926" y="3941993"/>
            <a:ext cx="326724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600" dirty="0" smtClean="0"/>
              <a:t>Μια διεργασία πρέπει να ικανοποιεί αμφότερους τους νόμους για να είναι εφικτή.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480DF2B-4ED0-4F70-A92A-50A0320969E4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98438"/>
            <a:ext cx="8686800" cy="639762"/>
          </a:xfrm>
          <a:solidFill>
            <a:srgbClr val="92D050"/>
          </a:solidFill>
        </p:spPr>
        <p:txBody>
          <a:bodyPr/>
          <a:lstStyle/>
          <a:p>
            <a:pPr algn="ctr" eaLnBrk="1" hangingPunct="1"/>
            <a:r>
              <a:rPr lang="el-GR" dirty="0" smtClean="0">
                <a:solidFill>
                  <a:srgbClr val="C00000"/>
                </a:solidFill>
              </a:rPr>
              <a:t>Δεξαμενές θερμικής ενέργειας</a:t>
            </a:r>
            <a:endParaRPr lang="en-US" b="0" dirty="0" smtClean="0">
              <a:solidFill>
                <a:srgbClr val="C00000"/>
              </a:solidFill>
            </a:endParaRPr>
          </a:p>
        </p:txBody>
      </p:sp>
      <p:sp>
        <p:nvSpPr>
          <p:cNvPr id="6148" name="Rectangle 7"/>
          <p:cNvSpPr>
            <a:spLocks noChangeArrowheads="1"/>
          </p:cNvSpPr>
          <p:nvPr/>
        </p:nvSpPr>
        <p:spPr bwMode="auto">
          <a:xfrm>
            <a:off x="228600" y="4267200"/>
            <a:ext cx="8458200" cy="1823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10000"/>
              </a:spcBef>
              <a:spcAft>
                <a:spcPct val="15000"/>
              </a:spcAft>
              <a:buClr>
                <a:srgbClr val="FF3300"/>
              </a:buClr>
              <a:buFontTx/>
              <a:buChar char="•"/>
            </a:pPr>
            <a:r>
              <a:rPr lang="el-GR" sz="1800" dirty="0" smtClean="0"/>
              <a:t>Ένα σώμα, το οποίο μπορεί να αποδίδει ή να απορροφά μεγάλες ποσότητες ενέργειας χωρίς να υφίσταται θερμοκρασιακή μεταβολή, καλείται</a:t>
            </a:r>
            <a:r>
              <a:rPr lang="en-US" sz="1800" dirty="0" smtClean="0"/>
              <a:t> </a:t>
            </a:r>
            <a:r>
              <a:rPr lang="el-GR" sz="1800" b="1" dirty="0" smtClean="0">
                <a:solidFill>
                  <a:srgbClr val="CC00CC"/>
                </a:solidFill>
              </a:rPr>
              <a:t>δεξαμενή θερμικής ενέργειας</a:t>
            </a:r>
            <a:r>
              <a:rPr lang="en-US" sz="1800" dirty="0" smtClean="0"/>
              <a:t>, </a:t>
            </a:r>
            <a:r>
              <a:rPr lang="el-GR" sz="1800" dirty="0" smtClean="0"/>
              <a:t>ή απλώς</a:t>
            </a:r>
            <a:r>
              <a:rPr lang="en-US" sz="1800" dirty="0" smtClean="0"/>
              <a:t> </a:t>
            </a:r>
            <a:r>
              <a:rPr lang="el-GR" sz="1800" b="1" dirty="0" smtClean="0">
                <a:solidFill>
                  <a:srgbClr val="CC00CC"/>
                </a:solidFill>
              </a:rPr>
              <a:t>δεξαμενή</a:t>
            </a:r>
            <a:r>
              <a:rPr lang="en-US" sz="1800" dirty="0" smtClean="0"/>
              <a:t>. </a:t>
            </a:r>
            <a:endParaRPr lang="en-US" sz="1800" dirty="0"/>
          </a:p>
          <a:p>
            <a:pPr marL="342900" indent="-342900">
              <a:spcBef>
                <a:spcPct val="10000"/>
              </a:spcBef>
              <a:spcAft>
                <a:spcPct val="15000"/>
              </a:spcAft>
              <a:buClr>
                <a:srgbClr val="FF3300"/>
              </a:buClr>
              <a:buFontTx/>
              <a:buChar char="•"/>
            </a:pPr>
            <a:r>
              <a:rPr lang="el-GR" sz="1800" dirty="0" smtClean="0"/>
              <a:t>Πρακτικώς, μεγάλες μάζες νερού (π.χ. ωκεανοί, λίμνες και ποταμοί), καθώς επίσης κι ο ατμοσφαιρικός αέρας μπορούν να θεωρούνται ως δεξαμενές θερμικής ενέργειας, λόγω της μεγάλης τους θερμικής μάζας.</a:t>
            </a:r>
            <a:endParaRPr lang="en-US" sz="1800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939800"/>
            <a:ext cx="3352800" cy="3185543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5588" y="939800"/>
            <a:ext cx="3069812" cy="3185543"/>
          </a:xfrm>
          <a:prstGeom prst="rect">
            <a:avLst/>
          </a:prstGeom>
        </p:spPr>
      </p:pic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3587497" y="939800"/>
            <a:ext cx="189890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200" dirty="0" smtClean="0"/>
              <a:t>Μεγάλες θερμικές μάζες μπορούν να θεωρηθούν ως δεξαμενές θερμικής ενέργειας.</a:t>
            </a:r>
            <a:endParaRPr lang="en-US" sz="1200" dirty="0"/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3657601" y="3294346"/>
            <a:ext cx="218798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el-GR" sz="1200" dirty="0" smtClean="0"/>
              <a:t>Το </a:t>
            </a:r>
            <a:r>
              <a:rPr lang="el-GR" sz="1200" dirty="0" err="1" smtClean="0"/>
              <a:t>θερμοδοχείο</a:t>
            </a:r>
            <a:r>
              <a:rPr lang="el-GR" sz="1200" dirty="0" smtClean="0"/>
              <a:t> παρέχει ενέργεια υπό </a:t>
            </a:r>
            <a:r>
              <a:rPr lang="el-GR" sz="1200" dirty="0" err="1" smtClean="0"/>
              <a:t>μορφήν</a:t>
            </a:r>
            <a:r>
              <a:rPr lang="el-GR" sz="1200" dirty="0" smtClean="0"/>
              <a:t> θερμότητας, ενώ το </a:t>
            </a:r>
            <a:r>
              <a:rPr lang="el-GR" sz="1200" dirty="0" err="1" smtClean="0"/>
              <a:t>ψυχροδοχείο</a:t>
            </a:r>
            <a:r>
              <a:rPr lang="el-GR" sz="1200" dirty="0" smtClean="0"/>
              <a:t> την απορροφά.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BD19EBD-FF35-452B-B3BB-C0E6567EB2AE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7171" name="Rectangle 2"/>
          <p:cNvSpPr>
            <a:spLocks noChangeArrowheads="1"/>
          </p:cNvSpPr>
          <p:nvPr/>
        </p:nvSpPr>
        <p:spPr bwMode="auto">
          <a:xfrm>
            <a:off x="228600" y="141288"/>
            <a:ext cx="2590800" cy="107721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b="1" dirty="0" smtClean="0">
                <a:solidFill>
                  <a:srgbClr val="C00000"/>
                </a:solidFill>
              </a:rPr>
              <a:t>Θερμικές</a:t>
            </a:r>
            <a:r>
              <a:rPr lang="el-GR" b="1" dirty="0">
                <a:solidFill>
                  <a:srgbClr val="C00000"/>
                </a:solidFill>
              </a:rPr>
              <a:t> </a:t>
            </a:r>
            <a:r>
              <a:rPr lang="el-GR" b="1" dirty="0" smtClean="0">
                <a:solidFill>
                  <a:srgbClr val="C00000"/>
                </a:solidFill>
              </a:rPr>
              <a:t>μηχανές</a:t>
            </a:r>
          </a:p>
        </p:txBody>
      </p:sp>
      <p:sp>
        <p:nvSpPr>
          <p:cNvPr id="7174" name="11 Dikdörtgen"/>
          <p:cNvSpPr>
            <a:spLocks noChangeArrowheads="1"/>
          </p:cNvSpPr>
          <p:nvPr/>
        </p:nvSpPr>
        <p:spPr bwMode="auto">
          <a:xfrm>
            <a:off x="3048000" y="3505200"/>
            <a:ext cx="2514600" cy="244682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700" dirty="0" smtClean="0"/>
              <a:t>Οι θερμικές μηχανές κι άλλες κυκλικές μηχανές χρησιμοποιούν ένα ρευστό, από και προς το οποίο μεταδίδεται θερμότητα κατά τη διάρκεια του κύκλου. Το ρευστό αυτό καλείται</a:t>
            </a:r>
            <a:r>
              <a:rPr lang="en-US" sz="1700" dirty="0" smtClean="0"/>
              <a:t> </a:t>
            </a:r>
            <a:r>
              <a:rPr lang="el-GR" sz="1700" b="1" dirty="0" smtClean="0">
                <a:solidFill>
                  <a:srgbClr val="CC00CC"/>
                </a:solidFill>
              </a:rPr>
              <a:t>εργαζόμενο μέσο</a:t>
            </a:r>
            <a:r>
              <a:rPr lang="en-US" sz="1700" dirty="0" smtClean="0"/>
              <a:t>.</a:t>
            </a:r>
            <a:endParaRPr lang="tr-TR" sz="1700" dirty="0"/>
          </a:p>
        </p:txBody>
      </p:sp>
      <p:sp>
        <p:nvSpPr>
          <p:cNvPr id="152583" name="Rectangle 7"/>
          <p:cNvSpPr>
            <a:spLocks noChangeArrowheads="1"/>
          </p:cNvSpPr>
          <p:nvPr/>
        </p:nvSpPr>
        <p:spPr bwMode="auto">
          <a:xfrm>
            <a:off x="3048000" y="159576"/>
            <a:ext cx="5867400" cy="3231654"/>
          </a:xfrm>
          <a:prstGeom prst="rect">
            <a:avLst/>
          </a:prstGeom>
          <a:solidFill>
            <a:srgbClr val="FFCC99"/>
          </a:solidFill>
          <a:ln w="254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indent="-342900">
              <a:spcBef>
                <a:spcPct val="10000"/>
              </a:spcBef>
              <a:spcAft>
                <a:spcPct val="10000"/>
              </a:spcAft>
              <a:defRPr/>
            </a:pPr>
            <a:r>
              <a:rPr lang="el-GR" sz="1800" dirty="0" smtClean="0"/>
              <a:t>Θερμικές Μηχανές</a:t>
            </a:r>
            <a:r>
              <a:rPr lang="tr-TR" sz="1800" dirty="0" smtClean="0"/>
              <a:t>: </a:t>
            </a:r>
            <a:r>
              <a:rPr lang="el-GR" sz="1800" dirty="0" smtClean="0"/>
              <a:t>μετατρέπουν τη θερμότητα σε έργο</a:t>
            </a:r>
            <a:r>
              <a:rPr lang="en-US" sz="1800" dirty="0" smtClean="0"/>
              <a:t>.</a:t>
            </a:r>
            <a:endParaRPr lang="tr-TR" sz="1800" dirty="0"/>
          </a:p>
          <a:p>
            <a:pPr indent="-342900">
              <a:spcBef>
                <a:spcPct val="10000"/>
              </a:spcBef>
              <a:spcAft>
                <a:spcPct val="10000"/>
              </a:spcAft>
              <a:defRPr/>
            </a:pPr>
            <a:endParaRPr lang="en-US" sz="800" dirty="0"/>
          </a:p>
          <a:p>
            <a:pPr marL="342900" indent="-342900">
              <a:spcBef>
                <a:spcPct val="10000"/>
              </a:spcBef>
              <a:spcAft>
                <a:spcPct val="10000"/>
              </a:spcAft>
              <a:buClr>
                <a:srgbClr val="FF3300"/>
              </a:buClr>
              <a:buFontTx/>
              <a:buAutoNum type="arabicPeriod"/>
              <a:defRPr/>
            </a:pPr>
            <a:r>
              <a:rPr lang="el-GR" sz="1800" dirty="0" smtClean="0"/>
              <a:t>Παραλαμβάνουν θερμότητα από μια πηγή υψηλής θερμοκρασίας</a:t>
            </a:r>
            <a:r>
              <a:rPr lang="en-US" sz="1800" dirty="0" smtClean="0"/>
              <a:t> (</a:t>
            </a:r>
            <a:r>
              <a:rPr lang="el-GR" sz="1800" dirty="0" smtClean="0"/>
              <a:t>ηλιακή ενέργεια</a:t>
            </a:r>
            <a:r>
              <a:rPr lang="en-US" sz="1800" dirty="0" smtClean="0"/>
              <a:t>, </a:t>
            </a:r>
            <a:r>
              <a:rPr lang="el-GR" sz="1800" dirty="0" smtClean="0"/>
              <a:t>καυστήρα πετρελαίου</a:t>
            </a:r>
            <a:r>
              <a:rPr lang="en-US" sz="1800" dirty="0" smtClean="0"/>
              <a:t>, </a:t>
            </a:r>
            <a:r>
              <a:rPr lang="el-GR" sz="1800" dirty="0" smtClean="0"/>
              <a:t>πυρηνικό αντιδραστήρα, </a:t>
            </a:r>
            <a:r>
              <a:rPr lang="el-GR" sz="1800" dirty="0" err="1" smtClean="0"/>
              <a:t>κ.λπ</a:t>
            </a:r>
            <a:r>
              <a:rPr lang="en-US" sz="1800" dirty="0" smtClean="0"/>
              <a:t>.).</a:t>
            </a:r>
            <a:endParaRPr lang="en-US" sz="1800" dirty="0"/>
          </a:p>
          <a:p>
            <a:pPr marL="342900" indent="-342900">
              <a:spcBef>
                <a:spcPct val="10000"/>
              </a:spcBef>
              <a:spcAft>
                <a:spcPct val="10000"/>
              </a:spcAft>
              <a:buClr>
                <a:srgbClr val="FF3300"/>
              </a:buClr>
              <a:buFontTx/>
              <a:buAutoNum type="arabicPeriod"/>
              <a:defRPr/>
            </a:pPr>
            <a:r>
              <a:rPr lang="el-GR" sz="1800" dirty="0" smtClean="0"/>
              <a:t>Μετατρέπουν μέρος της θερμότητας αυτής σε έργο</a:t>
            </a:r>
            <a:r>
              <a:rPr lang="en-US" sz="1800" dirty="0" smtClean="0"/>
              <a:t> (</a:t>
            </a:r>
            <a:r>
              <a:rPr lang="el-GR" sz="1800" dirty="0" smtClean="0"/>
              <a:t>συνήθως, υπό την περιστροφή μιας ατράκτου</a:t>
            </a:r>
            <a:r>
              <a:rPr lang="en-US" sz="1800" dirty="0" smtClean="0"/>
              <a:t>)</a:t>
            </a:r>
            <a:endParaRPr lang="en-US" sz="1800" dirty="0"/>
          </a:p>
          <a:p>
            <a:pPr marL="342900" indent="-342900">
              <a:spcBef>
                <a:spcPct val="10000"/>
              </a:spcBef>
              <a:spcAft>
                <a:spcPct val="10000"/>
              </a:spcAft>
              <a:buClr>
                <a:srgbClr val="FF3300"/>
              </a:buClr>
              <a:buFontTx/>
              <a:buAutoNum type="arabicPeriod"/>
              <a:defRPr/>
            </a:pPr>
            <a:r>
              <a:rPr lang="el-GR" sz="1800" dirty="0" smtClean="0"/>
              <a:t>Απορρίπτουν την υπόλοιπη θερμότητα σε μια δεξαμενή χαμηλής θερμοκρασίας </a:t>
            </a:r>
            <a:r>
              <a:rPr lang="en-US" sz="1800" dirty="0" smtClean="0"/>
              <a:t>(</a:t>
            </a:r>
            <a:r>
              <a:rPr lang="el-GR" sz="1800" dirty="0" smtClean="0"/>
              <a:t>π.χ. την ατμόσφαιρα, κάποιον ποταμό, κ.λπ.</a:t>
            </a:r>
            <a:r>
              <a:rPr lang="en-US" sz="1800" dirty="0" smtClean="0"/>
              <a:t>).</a:t>
            </a:r>
            <a:endParaRPr lang="en-US" sz="1800" dirty="0"/>
          </a:p>
          <a:p>
            <a:pPr marL="342900" indent="-342900">
              <a:spcBef>
                <a:spcPct val="10000"/>
              </a:spcBef>
              <a:spcAft>
                <a:spcPct val="10000"/>
              </a:spcAft>
              <a:buClr>
                <a:srgbClr val="FF3300"/>
              </a:buClr>
              <a:buFontTx/>
              <a:buAutoNum type="arabicPeriod"/>
              <a:defRPr/>
            </a:pPr>
            <a:r>
              <a:rPr lang="el-GR" sz="1800" dirty="0" smtClean="0"/>
              <a:t>Λειτουργούν κυκλικά</a:t>
            </a:r>
            <a:r>
              <a:rPr lang="en-US" sz="1800" dirty="0" smtClean="0"/>
              <a:t>.</a:t>
            </a:r>
            <a:endParaRPr lang="en-US" sz="1800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576" y="3505200"/>
            <a:ext cx="3163824" cy="2112027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360812"/>
            <a:ext cx="2590800" cy="3266617"/>
          </a:xfrm>
          <a:prstGeom prst="rect">
            <a:avLst/>
          </a:prstGeom>
        </p:spPr>
      </p:pic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228600" y="4953000"/>
            <a:ext cx="25908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600" dirty="0" smtClean="0"/>
              <a:t>Ένα μέρος της ενέργειας που προσδίδεται σε μια θερμική μηχανή μετατρέπεται σε έργο, ενώ το υπόλοιπο μέρος αποβάλλεται στο </a:t>
            </a:r>
            <a:r>
              <a:rPr lang="el-GR" sz="1600" dirty="0" err="1" smtClean="0"/>
              <a:t>ψυχροδοχείο</a:t>
            </a:r>
            <a:r>
              <a:rPr lang="el-GR" sz="1600" dirty="0" smtClean="0"/>
              <a:t>.</a:t>
            </a:r>
            <a:endParaRPr lang="en-US" sz="1600" dirty="0"/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5751577" y="5717948"/>
            <a:ext cx="31638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200" dirty="0" smtClean="0"/>
              <a:t>Το έργο μπορεί να μετατραπεί εξ’ ολοκλήρου σε θερμότητα, όχι όμως το αντίστροφο!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DD92E69-1D9C-45B1-89EE-03A454896077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152400" y="166688"/>
            <a:ext cx="8839199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>
                <a:solidFill>
                  <a:srgbClr val="FF3300"/>
                </a:solidFill>
              </a:rPr>
              <a:t>ΠΑΡΑΔΕΙΓΜΑ ΘΕΡΜΙΚΗΣ ΜΗΧΑΝΗΣ</a:t>
            </a:r>
          </a:p>
          <a:p>
            <a:pPr algn="ctr"/>
            <a:r>
              <a:rPr lang="el-GR" sz="2800" b="1" dirty="0" smtClean="0">
                <a:solidFill>
                  <a:srgbClr val="FF3300"/>
                </a:solidFill>
              </a:rPr>
              <a:t>Ένας ατμοηλεκτρικός σταθμός</a:t>
            </a:r>
            <a:endParaRPr lang="en-US" sz="2800" b="1" dirty="0">
              <a:solidFill>
                <a:srgbClr val="FF3300"/>
              </a:solidFill>
            </a:endParaRPr>
          </a:p>
        </p:txBody>
      </p:sp>
      <p:pic>
        <p:nvPicPr>
          <p:cNvPr id="8196" name="Picture 10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80054" y="4944910"/>
            <a:ext cx="3498850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91961" y="5402110"/>
            <a:ext cx="3475037" cy="39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6"/>
          <a:stretch/>
        </p:blipFill>
        <p:spPr>
          <a:xfrm>
            <a:off x="159190" y="1676400"/>
            <a:ext cx="4701381" cy="4822281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5" t="12127" r="6911" b="3784"/>
          <a:stretch/>
        </p:blipFill>
        <p:spPr>
          <a:xfrm>
            <a:off x="4962352" y="1676400"/>
            <a:ext cx="3934254" cy="2167855"/>
          </a:xfrm>
          <a:prstGeom prst="rect">
            <a:avLst/>
          </a:prstGeom>
        </p:spPr>
      </p:pic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4860570" y="3962400"/>
            <a:ext cx="413781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600" dirty="0" smtClean="0"/>
              <a:t>Ένα μέρος του έργου που παράγεται από μια θερμική μηχανή καταναλώνεται από την ίδια τη μηχανή, ώστε αυτή να λειτουργεί.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4FF2E5B-CBB8-4FDB-BB7C-A529CA5A6CB2}" type="slidenum">
              <a:rPr lang="en-US" smtClean="0"/>
              <a:pPr/>
              <a:t>7</a:t>
            </a:fld>
            <a:endParaRPr lang="en-US" dirty="0" smtClean="0"/>
          </a:p>
        </p:txBody>
      </p:sp>
      <p:sp>
        <p:nvSpPr>
          <p:cNvPr id="9219" name="Rectangle 4"/>
          <p:cNvSpPr>
            <a:spLocks noChangeArrowheads="1"/>
          </p:cNvSpPr>
          <p:nvPr/>
        </p:nvSpPr>
        <p:spPr bwMode="auto">
          <a:xfrm>
            <a:off x="152400" y="192536"/>
            <a:ext cx="3581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2800" b="1" dirty="0" smtClean="0">
                <a:solidFill>
                  <a:srgbClr val="FF3300"/>
                </a:solidFill>
              </a:rPr>
              <a:t>Θερμική απόδοση</a:t>
            </a:r>
            <a:endParaRPr lang="en-US" sz="2800" b="1" dirty="0">
              <a:solidFill>
                <a:srgbClr val="FF3300"/>
              </a:solidFill>
            </a:endParaRPr>
          </a:p>
        </p:txBody>
      </p:sp>
      <p:pic>
        <p:nvPicPr>
          <p:cNvPr id="9220" name="Picture 1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24956" y="2362200"/>
            <a:ext cx="219075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1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5631" y="1447800"/>
            <a:ext cx="154940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2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9900" y="2743200"/>
            <a:ext cx="1820863" cy="72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Picture 28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15444" y="4076700"/>
            <a:ext cx="2009775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6" name="Picture 29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1194" y="4572000"/>
            <a:ext cx="143827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7" name="Picture 30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34519" y="5505450"/>
            <a:ext cx="1571625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33800" y="153522"/>
            <a:ext cx="5257800" cy="608478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601" y="847724"/>
            <a:ext cx="3858999" cy="4410075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847724"/>
            <a:ext cx="2555661" cy="4445438"/>
          </a:xfrm>
          <a:prstGeom prst="rect">
            <a:avLst/>
          </a:prstGeom>
        </p:spPr>
      </p:pic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152400" y="5474821"/>
            <a:ext cx="255566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200" dirty="0" smtClean="0"/>
              <a:t>Σχηματική αναπαράσταση μιας θερμικής μηχανής.</a:t>
            </a:r>
            <a:endParaRPr lang="en-US" sz="1200" dirty="0"/>
          </a:p>
        </p:txBody>
      </p: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5132601" y="5474821"/>
            <a:ext cx="385899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200" dirty="0" smtClean="0"/>
              <a:t>Κάποιες μηχανές αποδίδουν καλύτερα από άλλες (μετατρέπουν μεγαλύτερο μέρος της θερμότητας που τους προσδίδεται σε έργο)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FFEFB99-6138-4E39-98B1-091C3EA49781}" type="slidenum">
              <a:rPr lang="en-US" smtClean="0"/>
              <a:pPr/>
              <a:t>8</a:t>
            </a:fld>
            <a:endParaRPr lang="en-US" smtClean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6849" y="1676400"/>
            <a:ext cx="6049479" cy="2057400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989045"/>
            <a:ext cx="3529763" cy="4876800"/>
          </a:xfrm>
          <a:prstGeom prst="rect">
            <a:avLst/>
          </a:prstGeom>
        </p:spPr>
      </p:pic>
      <p:sp>
        <p:nvSpPr>
          <p:cNvPr id="8" name="Text Box 16"/>
          <p:cNvSpPr txBox="1">
            <a:spLocks noChangeArrowheads="1"/>
          </p:cNvSpPr>
          <p:nvPr/>
        </p:nvSpPr>
        <p:spPr bwMode="auto">
          <a:xfrm>
            <a:off x="609601" y="5405735"/>
            <a:ext cx="447249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el-GR" sz="1800" dirty="0" smtClean="0"/>
              <a:t>Ακόμα κι οι πιο αποδοτικές μηχανές απορρίπτουν περίπου το ήμισυ της θερμότητας που τους προσδίδεται.</a:t>
            </a:r>
            <a:endParaRPr lang="en-US" sz="1800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52400" y="192536"/>
            <a:ext cx="3581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2800" b="1" dirty="0" smtClean="0">
                <a:solidFill>
                  <a:srgbClr val="FF3300"/>
                </a:solidFill>
              </a:rPr>
              <a:t>Παράδειγμα</a:t>
            </a:r>
            <a:endParaRPr lang="en-US" sz="2800" b="1" dirty="0">
              <a:solidFill>
                <a:srgbClr val="FF33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65C8B4F-9F85-406D-AE2E-C1046566FADD}" type="slidenum">
              <a:rPr lang="en-US" smtClean="0"/>
              <a:pPr/>
              <a:t>9</a:t>
            </a:fld>
            <a:endParaRPr lang="en-US" smtClean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1800" y="3857617"/>
            <a:ext cx="5057775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 rotWithShape="1">
          <a:blip r:embed="rId3"/>
          <a:srcRect r="24494"/>
          <a:stretch/>
        </p:blipFill>
        <p:spPr bwMode="auto">
          <a:xfrm>
            <a:off x="2971800" y="4648192"/>
            <a:ext cx="345757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4" name="6 Dikdörtgen"/>
          <p:cNvSpPr>
            <a:spLocks noChangeArrowheads="1"/>
          </p:cNvSpPr>
          <p:nvPr/>
        </p:nvSpPr>
        <p:spPr bwMode="auto">
          <a:xfrm>
            <a:off x="2971800" y="1777952"/>
            <a:ext cx="38862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2200" b="1" dirty="0" smtClean="0"/>
              <a:t>Καθαρή παραγωγή ισχύος σε θερμική μηχανή</a:t>
            </a:r>
            <a:endParaRPr lang="tr-TR" sz="2200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777952"/>
            <a:ext cx="2633362" cy="4607004"/>
          </a:xfrm>
          <a:prstGeom prst="rect">
            <a:avLst/>
          </a:prstGeom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52400" y="192536"/>
            <a:ext cx="3581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2800" b="1" dirty="0" smtClean="0">
                <a:solidFill>
                  <a:srgbClr val="FF3300"/>
                </a:solidFill>
              </a:rPr>
              <a:t>Παράδειγμα 6.1</a:t>
            </a:r>
            <a:endParaRPr lang="en-US" sz="2800" b="1" dirty="0">
              <a:solidFill>
                <a:srgbClr val="FF33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2726</TotalTime>
  <Words>1547</Words>
  <Application>Microsoft Office PowerPoint</Application>
  <PresentationFormat>Προβολή στην οθόνη (4:3)</PresentationFormat>
  <Paragraphs>151</Paragraphs>
  <Slides>26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26</vt:i4>
      </vt:variant>
    </vt:vector>
  </HeadingPairs>
  <TitlesOfParts>
    <vt:vector size="31" baseType="lpstr">
      <vt:lpstr>Arial</vt:lpstr>
      <vt:lpstr>Symbol</vt:lpstr>
      <vt:lpstr>Times New Roman</vt:lpstr>
      <vt:lpstr>Wingdings</vt:lpstr>
      <vt:lpstr>Default Design</vt:lpstr>
      <vt:lpstr>Κεφάλαιο 6 Ο Δεύτερος Νόμος της Θερμοδυναμικής (το πιο εύκολο μάθημα με τις πιο εύκολες ασκήσεις)</vt:lpstr>
      <vt:lpstr>Εισαγωγή στο 2ο νόμο της Θερμοδυναμικής</vt:lpstr>
      <vt:lpstr>Παρουσίαση του PowerPoint</vt:lpstr>
      <vt:lpstr>Δεξαμενές θερμικής ενέργειας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DC-UOIT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  INTRODUCTION AND BASIC CONCEPTS</dc:title>
  <dc:creator>WinXP Tablet</dc:creator>
  <cp:lastModifiedBy>user</cp:lastModifiedBy>
  <cp:revision>750</cp:revision>
  <dcterms:created xsi:type="dcterms:W3CDTF">2007-03-22T19:44:56Z</dcterms:created>
  <dcterms:modified xsi:type="dcterms:W3CDTF">2017-10-26T20:48:33Z</dcterms:modified>
</cp:coreProperties>
</file>