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435" r:id="rId2"/>
    <p:sldId id="378" r:id="rId3"/>
    <p:sldId id="397" r:id="rId4"/>
    <p:sldId id="400" r:id="rId5"/>
    <p:sldId id="399" r:id="rId6"/>
    <p:sldId id="398" r:id="rId7"/>
    <p:sldId id="401" r:id="rId8"/>
    <p:sldId id="427" r:id="rId9"/>
    <p:sldId id="428" r:id="rId10"/>
    <p:sldId id="403" r:id="rId11"/>
    <p:sldId id="402" r:id="rId12"/>
    <p:sldId id="405" r:id="rId13"/>
    <p:sldId id="406" r:id="rId14"/>
    <p:sldId id="413" r:id="rId15"/>
    <p:sldId id="412" r:id="rId16"/>
    <p:sldId id="410" r:id="rId17"/>
    <p:sldId id="409" r:id="rId18"/>
    <p:sldId id="408" r:id="rId19"/>
    <p:sldId id="416" r:id="rId20"/>
    <p:sldId id="414" r:id="rId21"/>
    <p:sldId id="431" r:id="rId22"/>
    <p:sldId id="432" r:id="rId23"/>
    <p:sldId id="423" r:id="rId24"/>
    <p:sldId id="422" r:id="rId25"/>
    <p:sldId id="425" r:id="rId26"/>
    <p:sldId id="43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B2B2B2"/>
    <a:srgbClr val="006600"/>
    <a:srgbClr val="33CC33"/>
    <a:srgbClr val="008000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1FC87-0B13-4CC9-9D56-98D4561CD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82C60-D4F3-4588-A01E-E7131408E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DC2A-55B1-4AB2-A7C6-BBFD1083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AC3F-918D-4D9F-909C-A267F0DF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EA05-09E7-4C53-9523-DFB1D144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2C30-EA16-4B55-9512-D0217272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12AC-C6F5-4363-BB86-CF16D00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E2A5-E58D-4927-8BFC-9187526FC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20CA-FD49-4F78-9D5D-2B803325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961C-697F-4E3C-A545-829B31531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A8F4-78A0-48FF-A74E-0B2A9672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CB42-719A-4249-95FF-EC861CF9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3E7E96-903E-4F39-A8F9-05B374BD3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wmf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438400"/>
            <a:ext cx="9144001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</a:t>
            </a:r>
            <a:r>
              <a:rPr lang="en-US" sz="2800" dirty="0" smtClean="0">
                <a:solidFill>
                  <a:srgbClr val="C00000"/>
                </a:solidFill>
              </a:rPr>
              <a:t>6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l-GR" dirty="0" smtClean="0">
                <a:solidFill>
                  <a:srgbClr val="0000FF"/>
                </a:solidFill>
              </a:rPr>
              <a:t>Ο Δεύτερος Νόμος της Θερμοδυναμικής</a:t>
            </a:r>
            <a:br>
              <a:rPr lang="el-GR" dirty="0" smtClean="0">
                <a:solidFill>
                  <a:srgbClr val="0000FF"/>
                </a:solidFill>
              </a:rPr>
            </a:br>
            <a:r>
              <a:rPr lang="el-GR" sz="2800" dirty="0" smtClean="0">
                <a:solidFill>
                  <a:srgbClr val="0000FF"/>
                </a:solidFill>
              </a:rPr>
              <a:t>(το πιο εύκολο μάθημα με τις πιο εύκολες ασκήσεις)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1800" b="1" dirty="0" err="1" smtClean="0">
                <a:solidFill>
                  <a:schemeClr val="bg2"/>
                </a:solidFill>
              </a:rPr>
              <a:t>Yunus</a:t>
            </a:r>
            <a:r>
              <a:rPr lang="en-US" sz="1800" b="1" dirty="0" smtClean="0">
                <a:solidFill>
                  <a:schemeClr val="bg2"/>
                </a:solidFill>
              </a:rPr>
              <a:t> A. </a:t>
            </a:r>
            <a:r>
              <a:rPr lang="tr-TR" sz="1800" b="1" dirty="0" smtClean="0">
                <a:solidFill>
                  <a:schemeClr val="bg2"/>
                </a:solidFill>
              </a:rPr>
              <a:t>Ç</a:t>
            </a:r>
            <a:r>
              <a:rPr lang="en-US" sz="1800" b="1" dirty="0" err="1" smtClean="0">
                <a:solidFill>
                  <a:schemeClr val="bg2"/>
                </a:solidFill>
              </a:rPr>
              <a:t>engel</a:t>
            </a:r>
            <a:r>
              <a:rPr lang="en-US" sz="1800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sz="1800" b="1" dirty="0" smtClean="0">
                <a:solidFill>
                  <a:schemeClr val="bg2"/>
                </a:solidFill>
              </a:rPr>
              <a:t>Εκδόσεις </a:t>
            </a:r>
            <a:r>
              <a:rPr lang="el-GR" sz="1800" b="1" dirty="0" err="1" smtClean="0">
                <a:solidFill>
                  <a:schemeClr val="bg2"/>
                </a:solidFill>
              </a:rPr>
              <a:t>Τζιόλα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20</a:t>
            </a:r>
            <a:r>
              <a:rPr lang="tr-TR" sz="1800" b="1" dirty="0">
                <a:solidFill>
                  <a:schemeClr val="bg2"/>
                </a:solidFill>
              </a:rPr>
              <a:t>15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EF7BE-858F-4E6E-B2AF-FDF20B4DFE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3300"/>
                </a:solidFill>
              </a:rPr>
              <a:t>Διατύπωση κατά </a:t>
            </a:r>
            <a:r>
              <a:rPr lang="en-US" sz="2400" b="1" dirty="0" smtClean="0">
                <a:solidFill>
                  <a:srgbClr val="FF3300"/>
                </a:solidFill>
              </a:rPr>
              <a:t>Kelvin</a:t>
            </a:r>
            <a:r>
              <a:rPr lang="el-GR" sz="2400" b="1" dirty="0" smtClean="0">
                <a:solidFill>
                  <a:srgbClr val="FF3300"/>
                </a:solidFill>
              </a:rPr>
              <a:t> - </a:t>
            </a:r>
            <a:r>
              <a:rPr lang="en-US" sz="2400" b="1" dirty="0" smtClean="0">
                <a:solidFill>
                  <a:srgbClr val="FF3300"/>
                </a:solidFill>
              </a:rPr>
              <a:t>Planck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47392" y="864023"/>
            <a:ext cx="8239408" cy="1569660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Είναι αδύνατον μια κυκλική μηχανή να μετατρέπει εξ’ ολοκλήρου τη θερμότητα σε έργο.</a:t>
            </a:r>
            <a:endParaRPr lang="en-US" dirty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39093" y="2834291"/>
            <a:ext cx="8239408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400" i="1" dirty="0" smtClean="0">
                <a:solidFill>
                  <a:srgbClr val="CC00CC"/>
                </a:solidFill>
              </a:rPr>
              <a:t>Καμία θερμική μηχανή δεν έχει θερμική απόδοση 100%. Το εργαζόμενο μέσο της μηχανής δεν συναλλάσσει θερμότητα μόνο την πηγή θερμότητας, αλλά και με ένα </a:t>
            </a:r>
            <a:r>
              <a:rPr lang="el-GR" sz="2400" i="1" dirty="0" err="1" smtClean="0">
                <a:solidFill>
                  <a:srgbClr val="CC00CC"/>
                </a:solidFill>
              </a:rPr>
              <a:t>ψυχροδοχείο</a:t>
            </a:r>
            <a:r>
              <a:rPr lang="en-US" sz="2400" dirty="0" smtClean="0">
                <a:solidFill>
                  <a:srgbClr val="CC00CC"/>
                </a:solidFill>
              </a:rPr>
              <a:t>.</a:t>
            </a:r>
            <a:endParaRPr lang="el-GR" sz="2400" dirty="0" smtClean="0">
              <a:solidFill>
                <a:srgbClr val="CC00CC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 sz="2400" dirty="0">
              <a:solidFill>
                <a:srgbClr val="CC00CC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400" dirty="0" smtClean="0"/>
              <a:t>Η </a:t>
            </a:r>
            <a:r>
              <a:rPr lang="el-GR" sz="2400" dirty="0" err="1" smtClean="0"/>
              <a:t>ανεφικτότητα</a:t>
            </a:r>
            <a:r>
              <a:rPr lang="el-GR" sz="2400" dirty="0" smtClean="0"/>
              <a:t> επίτευξης θερμικής απόδοσης 100% δε σχετίζεται με τριβές κ.λπ.. Ο περιορισμός αυτός υφίσταται τόσο σε ιδανικές όσο και σε πραγματικές θερμικές μηχανές.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DD5AE-9CB2-4A51-AE42-C72BF8863DE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" y="76200"/>
            <a:ext cx="75438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Ψυγεία &amp; Αντλίες θερμότητας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838200"/>
            <a:ext cx="4343400" cy="39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Η μετάδοση της θερμότητας από ένα μέσο χαμηλής θερμοκρασίας προς ένα άλλο υψηλότερης θερμοκρασίας πραγματοποιείται με </a:t>
            </a:r>
            <a:r>
              <a:rPr lang="el-GR" sz="1800" b="1" dirty="0" smtClean="0">
                <a:solidFill>
                  <a:srgbClr val="CC00CC"/>
                </a:solidFill>
              </a:rPr>
              <a:t>ψυκτικές μηχανές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Οι ψυκτικές μηχανές, όπως κι οι θερμικές μηχανές, λειτουργούν κυκλικά.</a:t>
            </a:r>
            <a:r>
              <a:rPr lang="en-US" sz="1800" dirty="0" smtClean="0"/>
              <a:t> </a:t>
            </a:r>
            <a:endParaRPr lang="en-US" sz="1800" dirty="0"/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Το εργαζόμενο μέσο σε ψυκτικούς κύκλους καλείται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CC00CC"/>
                </a:solidFill>
              </a:rPr>
              <a:t>ψυκτικό μέσο</a:t>
            </a:r>
            <a:r>
              <a:rPr lang="en-US" sz="1800" dirty="0" smtClean="0"/>
              <a:t>. </a:t>
            </a:r>
            <a:endParaRPr lang="en-US" sz="1800" dirty="0"/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Ο συχνότερα χρησιμοποιούμενος ψυκτικός κύκλος είναι ο </a:t>
            </a:r>
            <a:r>
              <a:rPr lang="el-GR" sz="1800" b="1" i="1" dirty="0" smtClean="0">
                <a:solidFill>
                  <a:srgbClr val="CC00CC"/>
                </a:solidFill>
              </a:rPr>
              <a:t>κύκλος μηχανικής συμπιέσεως ατμών</a:t>
            </a:r>
            <a:r>
              <a:rPr lang="el-GR" sz="1800" b="1" dirty="0" smtClean="0">
                <a:solidFill>
                  <a:srgbClr val="CC00CC"/>
                </a:solidFill>
              </a:rPr>
              <a:t>.</a:t>
            </a:r>
            <a:endParaRPr lang="en-US" sz="1800" b="1" dirty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831771" y="4967149"/>
            <a:ext cx="5105400" cy="1754326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Σε ένα οικιακό ψυγείο, ο ψυκτικός θάλαμος, από τον οποίο το ψυκτικό μέσο απορροφά θερμότητας, παίζει το ρόλο του </a:t>
            </a:r>
            <a:r>
              <a:rPr lang="el-GR" sz="1800" dirty="0" err="1" smtClean="0"/>
              <a:t>ατμοποιητή</a:t>
            </a:r>
            <a:r>
              <a:rPr lang="el-GR" sz="1800" dirty="0" smtClean="0"/>
              <a:t>, ενώ η σερπαντίνα στην πλάτη του ψυγείου, από την οποία απορρίπτεται θερμότητα προς τον αέρα της κουζίνας, παίζει το ρόλο του συμπυκνωτή.</a:t>
            </a:r>
            <a:endParaRPr lang="en-US" sz="1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/>
          <a:stretch/>
        </p:blipFill>
        <p:spPr>
          <a:xfrm>
            <a:off x="152400" y="761999"/>
            <a:ext cx="4419600" cy="4725149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74171" y="5614654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dirty="0" smtClean="0"/>
              <a:t>Δομικά μέρη ενός ψυκτικού συστήματος και τυπικές συνθήκες λειτουργίας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CD32E-11A3-4B8C-B321-6A74072E173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62399" y="304800"/>
            <a:ext cx="4422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Συντελεστής Λειτουργίας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3962399" y="1143000"/>
            <a:ext cx="493596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l-GR" sz="1800" dirty="0" smtClean="0"/>
              <a:t>Η </a:t>
            </a:r>
            <a:r>
              <a:rPr lang="el-GR" sz="1800" i="1" dirty="0" smtClean="0"/>
              <a:t>απόδοση </a:t>
            </a:r>
            <a:r>
              <a:rPr lang="el-GR" sz="1800" dirty="0" smtClean="0"/>
              <a:t>ενός ψυγείου ποσοτικοποιείται από το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3333FF"/>
                </a:solidFill>
              </a:rPr>
              <a:t>συντελεστή λειτουργίας </a:t>
            </a:r>
            <a:r>
              <a:rPr lang="en-US" sz="1800" dirty="0" smtClean="0">
                <a:solidFill>
                  <a:srgbClr val="3333FF"/>
                </a:solidFill>
              </a:rPr>
              <a:t>(COP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  <a:r>
              <a:rPr lang="en-US" sz="1800" dirty="0"/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l-GR" sz="1800" dirty="0" smtClean="0"/>
              <a:t>Αντικείμενο ενός ψυγείου είναι η αφαίρεση της θερμότητας </a:t>
            </a:r>
            <a:r>
              <a:rPr lang="en-US" sz="1800" i="1" dirty="0" smtClean="0"/>
              <a:t>Q</a:t>
            </a:r>
            <a:r>
              <a:rPr lang="en-US" sz="1800" i="1" baseline="-25000" dirty="0" smtClean="0"/>
              <a:t>L</a:t>
            </a:r>
            <a:r>
              <a:rPr lang="en-US" sz="1800" dirty="0" smtClean="0"/>
              <a:t> </a:t>
            </a:r>
            <a:r>
              <a:rPr lang="el-GR" sz="1800" dirty="0" smtClean="0"/>
              <a:t>από τον ψυχόμενο χώρο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553483" y="5713242"/>
            <a:ext cx="4360434" cy="646331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Μπορεί η τιμή του </a:t>
            </a:r>
            <a:r>
              <a:rPr lang="en-US" sz="1800" dirty="0" smtClean="0"/>
              <a:t>COP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 </a:t>
            </a:r>
            <a:r>
              <a:rPr lang="el-GR" sz="1800" dirty="0" smtClean="0"/>
              <a:t>να είναι υψηλότερη της μονάδας;  ΝΑΙΑΙΑΙΑΙΑΙ</a:t>
            </a:r>
            <a:endParaRPr lang="en-US" sz="1800" dirty="0"/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399" y="3581400"/>
            <a:ext cx="32035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399" y="4114800"/>
            <a:ext cx="40179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"/>
            <a:ext cx="3681045" cy="49012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399" y="2560965"/>
            <a:ext cx="4087688" cy="701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720307-A194-4FCA-BA85-35A8683CACC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343400" y="152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Αντλίες θερμότητας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4343400" y="3443288"/>
            <a:ext cx="4211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/>
              <a:t>(για συγκεκριμένες </a:t>
            </a:r>
            <a:r>
              <a:rPr lang="el-GR" sz="1800" dirty="0" err="1" smtClean="0"/>
              <a:t>τίμές</a:t>
            </a:r>
            <a:r>
              <a:rPr lang="el-GR" sz="1800" dirty="0" smtClean="0"/>
              <a:t> των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L</a:t>
            </a:r>
            <a:r>
              <a:rPr lang="en-US" sz="1800" i="1" dirty="0" smtClean="0"/>
              <a:t> </a:t>
            </a:r>
            <a:r>
              <a:rPr lang="el-GR" sz="1800" dirty="0" smtClean="0"/>
              <a:t>και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H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4343400" y="4495800"/>
            <a:ext cx="4495800" cy="1006429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Μπορεί η τιμή του </a:t>
            </a:r>
            <a:r>
              <a:rPr lang="en-US" sz="1800" dirty="0" smtClean="0"/>
              <a:t>COP</a:t>
            </a:r>
            <a:r>
              <a:rPr lang="en-US" sz="1800" baseline="-25000" dirty="0" smtClean="0"/>
              <a:t>HP</a:t>
            </a:r>
            <a:r>
              <a:rPr lang="en-US" sz="1800" dirty="0" smtClean="0"/>
              <a:t> </a:t>
            </a:r>
            <a:r>
              <a:rPr lang="el-GR" sz="1800" dirty="0" smtClean="0"/>
              <a:t>να είναι χαμηλότερη της μονάδας;</a:t>
            </a:r>
            <a:endParaRPr lang="en-US" sz="18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Τι σημαίνει </a:t>
            </a:r>
            <a:r>
              <a:rPr lang="en-US" sz="1800" dirty="0" smtClean="0"/>
              <a:t>COP</a:t>
            </a:r>
            <a:r>
              <a:rPr lang="en-US" sz="1800" baseline="-25000" dirty="0" smtClean="0"/>
              <a:t>HP</a:t>
            </a:r>
            <a:r>
              <a:rPr lang="en-US" sz="1800" dirty="0" smtClean="0"/>
              <a:t>=1</a:t>
            </a:r>
            <a:r>
              <a:rPr lang="el-GR" sz="1800" dirty="0" smtClean="0"/>
              <a:t>;</a:t>
            </a:r>
            <a:endParaRPr lang="en-US" sz="1800" dirty="0"/>
          </a:p>
        </p:txBody>
      </p:sp>
      <p:pic>
        <p:nvPicPr>
          <p:cNvPr id="1639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828800"/>
            <a:ext cx="3676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038475"/>
            <a:ext cx="2266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871864" cy="5334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2400" y="5486400"/>
            <a:ext cx="3871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dirty="0" smtClean="0"/>
              <a:t>Αντικείμενο της αντλίας θερμότητας είναι η μεταφορά της θερμότητας στο θερμαινόμενο χώρο</a:t>
            </a:r>
            <a:endParaRPr lang="en-US" sz="18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866455"/>
            <a:ext cx="4495800" cy="749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94FCC4-05C1-47C0-B851-14CF73C2418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3300"/>
                </a:solidFill>
              </a:rPr>
              <a:t>Διατύπωση 2</a:t>
            </a:r>
            <a:r>
              <a:rPr lang="el-GR" sz="2400" b="1" baseline="30000" dirty="0" smtClean="0">
                <a:solidFill>
                  <a:srgbClr val="FF3300"/>
                </a:solidFill>
              </a:rPr>
              <a:t>ου</a:t>
            </a:r>
            <a:r>
              <a:rPr lang="el-GR" sz="2400" b="1" dirty="0" smtClean="0">
                <a:solidFill>
                  <a:srgbClr val="FF3300"/>
                </a:solidFill>
              </a:rPr>
              <a:t> Νόμου κατά </a:t>
            </a:r>
            <a:r>
              <a:rPr lang="en-US" sz="2400" b="1" dirty="0" err="1" smtClean="0">
                <a:solidFill>
                  <a:srgbClr val="FF3300"/>
                </a:solidFill>
              </a:rPr>
              <a:t>Cla</a:t>
            </a:r>
            <a:r>
              <a:rPr lang="en-US" sz="2400" b="1" dirty="0" err="1">
                <a:solidFill>
                  <a:srgbClr val="FF3300"/>
                </a:solidFill>
              </a:rPr>
              <a:t>u</a:t>
            </a:r>
            <a:r>
              <a:rPr lang="en-US" sz="2400" b="1" dirty="0" err="1" smtClean="0">
                <a:solidFill>
                  <a:srgbClr val="FF3300"/>
                </a:solidFill>
              </a:rPr>
              <a:t>sius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8600" y="990600"/>
            <a:ext cx="5562600" cy="1477328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Είναι αδύνατη η κατασκευή μιας μηχανής που λειτουργεί κυκλικά και δεν επιφέρει καμία άλλη μεταβολή πέραν του να μεταφέρει θερμότητα από μια χαμηλή θερμοκρασία προς μια υψηλότερη θερμοκρασία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37931" y="5039246"/>
            <a:ext cx="556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i="1" dirty="0" smtClean="0">
                <a:solidFill>
                  <a:srgbClr val="CC00CC"/>
                </a:solidFill>
              </a:rPr>
              <a:t>Σύμφωνα με τη διατύπωση αυτή, ένα ψυγείο δε μπορεί να λειτουργήσει, εκτός αν ο συμπιεστής του οδηγείται από μια εξωτερική πηγή (π.χ. έναν ηλεκτρικό κινητήρα)</a:t>
            </a:r>
            <a:r>
              <a:rPr lang="en-US" sz="2000" i="1" dirty="0" smtClean="0">
                <a:solidFill>
                  <a:srgbClr val="CC00CC"/>
                </a:solidFill>
              </a:rPr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23793"/>
            <a:ext cx="2757307" cy="4357904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019800" y="5142657"/>
            <a:ext cx="275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dirty="0" smtClean="0"/>
              <a:t>Το ψυγείο αυτό παραβιάζει τη διατύπωση κατά </a:t>
            </a:r>
            <a:r>
              <a:rPr lang="en-US" sz="1200" dirty="0" err="1" smtClean="0"/>
              <a:t>Clausius</a:t>
            </a:r>
            <a:endParaRPr lang="en-US" sz="12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" y="2902745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400" dirty="0" smtClean="0">
                <a:solidFill>
                  <a:srgbClr val="FF0000"/>
                </a:solidFill>
              </a:rPr>
              <a:t>ΔΗΛΑΔΗ: Θερμότητα δεν μπορεί να μεταφερθεί από χαμηλή σε υψηλή θερμοκρασία, χωρίς την κατανάλωση έργου.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CB249-ED82-439F-BD68-159779132FD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3300"/>
                </a:solidFill>
              </a:rPr>
              <a:t>Ισοδυναμία των δύο διατυπώσεων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9144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3333FF"/>
                </a:solidFill>
              </a:rPr>
              <a:t>Παραβιάζοντας τη διατύπωση κατά </a:t>
            </a:r>
            <a:r>
              <a:rPr lang="en-US" sz="2400" dirty="0" smtClean="0">
                <a:solidFill>
                  <a:srgbClr val="3333FF"/>
                </a:solidFill>
              </a:rPr>
              <a:t>Kelvin</a:t>
            </a:r>
            <a:r>
              <a:rPr lang="el-GR" sz="2400" dirty="0" smtClean="0">
                <a:solidFill>
                  <a:srgbClr val="3333FF"/>
                </a:solidFill>
              </a:rPr>
              <a:t> – </a:t>
            </a:r>
            <a:r>
              <a:rPr lang="en-US" sz="2400" dirty="0" smtClean="0">
                <a:solidFill>
                  <a:srgbClr val="3333FF"/>
                </a:solidFill>
              </a:rPr>
              <a:t>Planck</a:t>
            </a:r>
            <a:r>
              <a:rPr lang="el-GR" sz="2400" dirty="0" smtClean="0">
                <a:solidFill>
                  <a:srgbClr val="3333FF"/>
                </a:solidFill>
              </a:rPr>
              <a:t>, την ίδια στιγμή παραβιάζεται κι η διατύπωση κατά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</a:rPr>
              <a:t>Clausius</a:t>
            </a:r>
            <a:r>
              <a:rPr lang="en-US" sz="2400" dirty="0" smtClean="0">
                <a:solidFill>
                  <a:srgbClr val="3333FF"/>
                </a:solidFill>
              </a:rPr>
              <a:t>.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286000"/>
            <a:ext cx="88392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el-GR" sz="2400" dirty="0" smtClean="0"/>
              <a:t>Η διατύπωση κατά </a:t>
            </a:r>
            <a:r>
              <a:rPr lang="en-US" sz="2400" dirty="0" smtClean="0"/>
              <a:t>Kelvin</a:t>
            </a:r>
            <a:r>
              <a:rPr lang="el-GR" sz="2400" dirty="0" smtClean="0"/>
              <a:t> – </a:t>
            </a:r>
            <a:r>
              <a:rPr lang="en-US" sz="2400" dirty="0" smtClean="0"/>
              <a:t>Planck</a:t>
            </a:r>
            <a:r>
              <a:rPr lang="el-GR" sz="2400" dirty="0" smtClean="0"/>
              <a:t> και κατά</a:t>
            </a:r>
            <a:r>
              <a:rPr lang="en-US" sz="2400" dirty="0" smtClean="0"/>
              <a:t> </a:t>
            </a:r>
            <a:r>
              <a:rPr lang="en-US" sz="2400" dirty="0" err="1"/>
              <a:t>Clausius</a:t>
            </a:r>
            <a:r>
              <a:rPr lang="en-US" sz="2400" dirty="0"/>
              <a:t> </a:t>
            </a:r>
            <a:r>
              <a:rPr lang="el-GR" sz="2400" dirty="0" smtClean="0"/>
              <a:t>είναι ισοδύναμες ως προς τις συνέπειές τους και οποιαδήποτε εκ των δύο μπορεί να χρησιμοποιηθεί ως έκφραση του Δεύτερου Νόμου.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algn="ctr">
              <a:spcAft>
                <a:spcPct val="15000"/>
              </a:spcAft>
            </a:pPr>
            <a:endParaRPr lang="el-GR" sz="2400" dirty="0"/>
          </a:p>
          <a:p>
            <a:pPr algn="ctr">
              <a:spcAft>
                <a:spcPct val="15000"/>
              </a:spcAft>
            </a:pPr>
            <a:endParaRPr lang="el-GR" sz="2400" dirty="0" smtClean="0"/>
          </a:p>
          <a:p>
            <a:pPr algn="ctr">
              <a:spcAft>
                <a:spcPct val="15000"/>
              </a:spcAft>
            </a:pPr>
            <a:endParaRPr lang="el-GR" sz="2400" dirty="0" smtClean="0"/>
          </a:p>
          <a:p>
            <a:pPr algn="ctr">
              <a:spcAft>
                <a:spcPct val="15000"/>
              </a:spcAft>
            </a:pPr>
            <a:r>
              <a:rPr lang="el-GR" sz="2400" dirty="0" smtClean="0">
                <a:solidFill>
                  <a:srgbClr val="CC00CC"/>
                </a:solidFill>
              </a:rPr>
              <a:t>Κάθε συσκευή που παραβιάζει τη διατύπωση κατά </a:t>
            </a:r>
            <a:r>
              <a:rPr lang="en-US" sz="2400" dirty="0" smtClean="0">
                <a:solidFill>
                  <a:srgbClr val="CC00CC"/>
                </a:solidFill>
              </a:rPr>
              <a:t>Kelvin</a:t>
            </a:r>
            <a:r>
              <a:rPr lang="el-GR" sz="2400" dirty="0" smtClean="0">
                <a:solidFill>
                  <a:srgbClr val="CC00CC"/>
                </a:solidFill>
              </a:rPr>
              <a:t> – </a:t>
            </a:r>
            <a:r>
              <a:rPr lang="en-US" sz="2400" dirty="0" smtClean="0">
                <a:solidFill>
                  <a:srgbClr val="CC00CC"/>
                </a:solidFill>
              </a:rPr>
              <a:t>Planck</a:t>
            </a:r>
            <a:r>
              <a:rPr lang="el-GR" sz="2400" dirty="0" smtClean="0">
                <a:solidFill>
                  <a:srgbClr val="CC00CC"/>
                </a:solidFill>
              </a:rPr>
              <a:t>, επίσης παραβιάζει τη διατύπωση κατά</a:t>
            </a:r>
            <a:r>
              <a:rPr lang="en-US" sz="2400" dirty="0" smtClean="0">
                <a:solidFill>
                  <a:srgbClr val="CC00CC"/>
                </a:solidFill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</a:rPr>
              <a:t>Clausius</a:t>
            </a:r>
            <a:r>
              <a:rPr lang="el-GR" sz="2400" dirty="0" smtClean="0">
                <a:solidFill>
                  <a:srgbClr val="CC00CC"/>
                </a:solidFill>
              </a:rPr>
              <a:t> κι αντιστρόφως</a:t>
            </a:r>
            <a:r>
              <a:rPr lang="en-US" sz="2400" dirty="0" smtClean="0">
                <a:solidFill>
                  <a:srgbClr val="CC00CC"/>
                </a:solidFill>
              </a:rPr>
              <a:t>.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31F97D-D1E9-4C93-A446-313C46B0749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Αντιστρεπτές &amp; μη αντιστρεπτές διεργασίες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04799" y="6135469"/>
            <a:ext cx="78102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3333FF"/>
                </a:solidFill>
              </a:rPr>
              <a:t>Οι αντιστρεπτές διεργασίες αποδίδουν περισσότερο και καταναλώνουν λιγότερο έργο.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04800" y="7620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b="1" dirty="0" smtClean="0">
                <a:solidFill>
                  <a:srgbClr val="CC00CC"/>
                </a:solidFill>
              </a:rPr>
              <a:t>Αντιστρεπτή διεργασία</a:t>
            </a:r>
            <a:r>
              <a:rPr lang="en-US" sz="1800" b="1" dirty="0" smtClean="0">
                <a:solidFill>
                  <a:srgbClr val="CC00CC"/>
                </a:solidFill>
              </a:rPr>
              <a:t>:</a:t>
            </a:r>
            <a:r>
              <a:rPr lang="en-US" sz="1800" b="1" dirty="0" smtClean="0"/>
              <a:t> </a:t>
            </a:r>
            <a:r>
              <a:rPr lang="el-GR" sz="1800" i="1" dirty="0" smtClean="0"/>
              <a:t>είναι μια διεργασία που μπορεί να αντιστραφεί, χωρίς να αφήσει κάποιο «ίχνος» στο περιβάλλον της</a:t>
            </a:r>
            <a:r>
              <a:rPr lang="en-US" sz="1800" i="1" dirty="0" smtClean="0"/>
              <a:t>. </a:t>
            </a:r>
            <a:endParaRPr lang="en-US" sz="1800" i="1" dirty="0"/>
          </a:p>
          <a:p>
            <a:r>
              <a:rPr lang="el-GR" sz="1800" b="1" dirty="0" smtClean="0">
                <a:solidFill>
                  <a:srgbClr val="CC00CC"/>
                </a:solidFill>
              </a:rPr>
              <a:t>Μη αντιστρεπτή διεργασία</a:t>
            </a:r>
            <a:r>
              <a:rPr lang="en-US" sz="1800" b="1" dirty="0" smtClean="0">
                <a:solidFill>
                  <a:srgbClr val="CC00CC"/>
                </a:solidFill>
              </a:rPr>
              <a:t>:</a:t>
            </a:r>
            <a:r>
              <a:rPr lang="en-US" sz="1800" b="1" dirty="0" smtClean="0"/>
              <a:t> </a:t>
            </a:r>
            <a:r>
              <a:rPr lang="el-GR" sz="1800" dirty="0" smtClean="0"/>
              <a:t>είναι μια διεργασία που δεν είναι αντιστρεπτή</a:t>
            </a:r>
            <a:endParaRPr lang="en-US" sz="1800" dirty="0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048000" y="1709738"/>
            <a:ext cx="5867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Όλες οι φυσικές διεργασίες είναι μη αντιστρεπτές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b="1" i="1" dirty="0" smtClean="0"/>
              <a:t>Γιατί ενδιαφερόμαστε για τις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αντιστρεπτές διεργασίες; </a:t>
            </a:r>
            <a:r>
              <a:rPr lang="en-US" sz="1800" b="1" dirty="0" smtClean="0"/>
              <a:t>(</a:t>
            </a:r>
            <a:r>
              <a:rPr lang="en-US" sz="1800" b="1" dirty="0"/>
              <a:t>1)</a:t>
            </a:r>
            <a:r>
              <a:rPr lang="en-US" sz="1800" dirty="0">
                <a:solidFill>
                  <a:srgbClr val="CC00CC"/>
                </a:solidFill>
              </a:rPr>
              <a:t> </a:t>
            </a:r>
            <a:r>
              <a:rPr lang="el-GR" sz="1800" dirty="0" smtClean="0">
                <a:solidFill>
                  <a:srgbClr val="CC00CC"/>
                </a:solidFill>
              </a:rPr>
              <a:t>είναι εύκολο να αναλυθούν </a:t>
            </a:r>
            <a:r>
              <a:rPr lang="en-US" sz="1800" b="1" dirty="0" smtClean="0"/>
              <a:t>(</a:t>
            </a:r>
            <a:r>
              <a:rPr lang="en-US" sz="1800" b="1" dirty="0"/>
              <a:t>2)</a:t>
            </a:r>
            <a:r>
              <a:rPr lang="en-US" sz="1800" dirty="0">
                <a:solidFill>
                  <a:srgbClr val="CC00CC"/>
                </a:solidFill>
              </a:rPr>
              <a:t> </a:t>
            </a:r>
            <a:r>
              <a:rPr lang="el-GR" sz="1800" dirty="0" smtClean="0">
                <a:solidFill>
                  <a:srgbClr val="CC00CC"/>
                </a:solidFill>
              </a:rPr>
              <a:t>αποτελούν τα θεωρητικά όρια, με τα οποία μπορούν να συγκριθούν οι πραγματικές διεργασίες.</a:t>
            </a:r>
            <a:endParaRPr lang="en-US" sz="1800" dirty="0">
              <a:solidFill>
                <a:srgbClr val="CC00CC"/>
              </a:solidFill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Κάποιες διεργασίες είναι περισσότερο μη αντιστρεπτές από ότι άλλες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Προσπαθούμε να προσεγγίζουμε τις αντιστρεπτές διεργασίες</a:t>
            </a:r>
            <a:r>
              <a:rPr lang="en-US" sz="1800" dirty="0" smtClean="0"/>
              <a:t>. </a:t>
            </a:r>
            <a:r>
              <a:rPr lang="el-GR" sz="1800" b="1" dirty="0" smtClean="0">
                <a:solidFill>
                  <a:srgbClr val="CC00CC"/>
                </a:solidFill>
              </a:rPr>
              <a:t>Γιατί;</a:t>
            </a:r>
            <a:endParaRPr lang="en-US" sz="1800" b="1" dirty="0">
              <a:solidFill>
                <a:srgbClr val="CC00CC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75816"/>
            <a:ext cx="2557569" cy="36343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6"/>
          <a:stretch/>
        </p:blipFill>
        <p:spPr>
          <a:xfrm>
            <a:off x="5727192" y="4532479"/>
            <a:ext cx="2387884" cy="149145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2"/>
          <a:stretch/>
        </p:blipFill>
        <p:spPr>
          <a:xfrm>
            <a:off x="3048000" y="4569054"/>
            <a:ext cx="2667000" cy="14548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ECCF2-D8FA-4906-A0F9-9C86465ECE9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962656" y="137158"/>
            <a:ext cx="5800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Μη αντιστρεπτότητες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352767" y="829320"/>
            <a:ext cx="1609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smtClean="0"/>
              <a:t>Η τριβή προκαλεί μη αντιστρεπτότητες.</a:t>
            </a:r>
            <a:endParaRPr lang="en-US" sz="1200" dirty="0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283242" y="4758897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>
                <a:solidFill>
                  <a:srgbClr val="3333FF"/>
                </a:solidFill>
              </a:rPr>
              <a:t>Μη αντιστρεπτές διεργασίες συμπίεσης &amp; εκτόνωσης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152400" y="5044951"/>
            <a:ext cx="2810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dirty="0" smtClean="0"/>
              <a:t>Η μετάδοση θερμότητας λόγω θερμοκρασιακής διαφοράς είναι μη αντιστρεπτή.</a:t>
            </a:r>
            <a:endParaRPr lang="en-US" sz="1800" dirty="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962656" y="732875"/>
            <a:ext cx="5800344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Οι παράγοντες που καθιστούν μια διεργασία ως μη αντιστρεπτή, καλούνται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CC00CC"/>
                </a:solidFill>
              </a:rPr>
              <a:t>μη αντιστρεπτότητες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Αυτές περιλαμβάνουν </a:t>
            </a:r>
            <a:r>
              <a:rPr lang="el-GR" sz="1800" dirty="0" smtClean="0">
                <a:solidFill>
                  <a:srgbClr val="CC00CC"/>
                </a:solidFill>
              </a:rPr>
              <a:t>τριβές</a:t>
            </a:r>
            <a:r>
              <a:rPr lang="en-US" sz="1800" dirty="0" smtClean="0">
                <a:solidFill>
                  <a:srgbClr val="CC00CC"/>
                </a:solidFill>
              </a:rPr>
              <a:t>, </a:t>
            </a:r>
            <a:r>
              <a:rPr lang="el-GR" sz="1800" dirty="0" smtClean="0">
                <a:solidFill>
                  <a:srgbClr val="CC00CC"/>
                </a:solidFill>
              </a:rPr>
              <a:t>ελεύθερες εκτονώσεις</a:t>
            </a:r>
            <a:r>
              <a:rPr lang="en-US" sz="1800" dirty="0" smtClean="0">
                <a:solidFill>
                  <a:srgbClr val="CC00CC"/>
                </a:solidFill>
              </a:rPr>
              <a:t>, </a:t>
            </a:r>
            <a:r>
              <a:rPr lang="el-GR" sz="1800" dirty="0" smtClean="0">
                <a:solidFill>
                  <a:srgbClr val="CC00CC"/>
                </a:solidFill>
              </a:rPr>
              <a:t>ανάμειξη δύο ρευστών</a:t>
            </a:r>
            <a:r>
              <a:rPr lang="en-US" sz="1800" dirty="0" smtClean="0">
                <a:solidFill>
                  <a:srgbClr val="CC00CC"/>
                </a:solidFill>
              </a:rPr>
              <a:t>, </a:t>
            </a:r>
            <a:r>
              <a:rPr lang="el-GR" sz="1800" dirty="0" smtClean="0">
                <a:solidFill>
                  <a:srgbClr val="CC00CC"/>
                </a:solidFill>
              </a:rPr>
              <a:t>μετάδοση θερμότητας λόγω θερμοκρασιακής διαφοράς</a:t>
            </a:r>
            <a:r>
              <a:rPr lang="en-US" sz="1800" dirty="0" smtClean="0">
                <a:solidFill>
                  <a:srgbClr val="CC00CC"/>
                </a:solidFill>
              </a:rPr>
              <a:t>, </a:t>
            </a:r>
            <a:r>
              <a:rPr lang="el-GR" sz="1800" dirty="0" smtClean="0">
                <a:solidFill>
                  <a:srgbClr val="CC00CC"/>
                </a:solidFill>
              </a:rPr>
              <a:t>ηλεκτρικές αντιστάσεις</a:t>
            </a:r>
            <a:r>
              <a:rPr lang="en-US" sz="1800" dirty="0" smtClean="0">
                <a:solidFill>
                  <a:srgbClr val="CC00CC"/>
                </a:solidFill>
              </a:rPr>
              <a:t>, </a:t>
            </a:r>
            <a:r>
              <a:rPr lang="el-GR" sz="1800" dirty="0" smtClean="0">
                <a:solidFill>
                  <a:srgbClr val="CC00CC"/>
                </a:solidFill>
              </a:rPr>
              <a:t>πλαστικές παραμορφώσεις των στερεών </a:t>
            </a:r>
            <a:r>
              <a:rPr lang="el-GR" sz="1800" dirty="0"/>
              <a:t>και</a:t>
            </a:r>
            <a:r>
              <a:rPr lang="el-GR" sz="1800" dirty="0" smtClean="0">
                <a:solidFill>
                  <a:srgbClr val="CC00CC"/>
                </a:solidFill>
              </a:rPr>
              <a:t> χημικές αντιδράσεις</a:t>
            </a:r>
            <a:r>
              <a:rPr lang="en-US" sz="1800" dirty="0" smtClean="0"/>
              <a:t>. 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Η παρουσία τέτοιων παραγόντων καθιστούν μια διεργασία ως μη αντιστρεπτή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00367" cy="18155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2" y="3428998"/>
            <a:ext cx="2135416" cy="33061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0404"/>
            <a:ext cx="2895600" cy="29198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67F9E-7008-42FB-B1D1-FE0B6B4D9CA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38125" y="152400"/>
            <a:ext cx="867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3300"/>
                </a:solidFill>
              </a:rPr>
              <a:t>Εσωτερικά &amp; Εξωτερικά αντιστρεπτές διεργασίες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52400" y="609600"/>
            <a:ext cx="8686800" cy="23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700" b="1" dirty="0" smtClean="0">
                <a:solidFill>
                  <a:srgbClr val="CC00CC"/>
                </a:solidFill>
              </a:rPr>
              <a:t>Εσωτερικά αντιστρεπτή διεργασία</a:t>
            </a:r>
            <a:r>
              <a:rPr lang="en-US" sz="1700" b="1" dirty="0" smtClean="0">
                <a:solidFill>
                  <a:srgbClr val="CC00CC"/>
                </a:solidFill>
              </a:rPr>
              <a:t>:</a:t>
            </a:r>
            <a:r>
              <a:rPr lang="en-US" sz="1700" b="1" dirty="0" smtClean="0"/>
              <a:t> </a:t>
            </a:r>
            <a:r>
              <a:rPr lang="el-GR" sz="1700" dirty="0" smtClean="0"/>
              <a:t>όταν εντός του ορίου του συστήματος δεν υπάρχουν μη αντιστρεπτότητες</a:t>
            </a:r>
            <a:r>
              <a:rPr lang="en-US" sz="1700" dirty="0" smtClean="0"/>
              <a:t>.</a:t>
            </a:r>
            <a:endParaRPr lang="en-US" sz="17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700" b="1" dirty="0" smtClean="0">
                <a:solidFill>
                  <a:srgbClr val="CC00CC"/>
                </a:solidFill>
              </a:rPr>
              <a:t>Εξωτερικά </a:t>
            </a:r>
            <a:r>
              <a:rPr lang="el-GR" sz="1700" b="1" dirty="0">
                <a:solidFill>
                  <a:srgbClr val="CC00CC"/>
                </a:solidFill>
              </a:rPr>
              <a:t>αντιστρεπτή διεργασία </a:t>
            </a:r>
            <a:r>
              <a:rPr lang="en-US" sz="1700" b="1" dirty="0" smtClean="0">
                <a:solidFill>
                  <a:srgbClr val="CC00CC"/>
                </a:solidFill>
              </a:rPr>
              <a:t>:</a:t>
            </a:r>
            <a:r>
              <a:rPr lang="en-US" sz="1700" b="1" dirty="0" smtClean="0"/>
              <a:t> </a:t>
            </a:r>
            <a:r>
              <a:rPr lang="el-GR" sz="1700" dirty="0"/>
              <a:t>όταν </a:t>
            </a:r>
            <a:r>
              <a:rPr lang="el-GR" sz="1700" dirty="0" smtClean="0"/>
              <a:t>εκτός </a:t>
            </a:r>
            <a:r>
              <a:rPr lang="el-GR" sz="1700" dirty="0"/>
              <a:t>του ορίου του συστήματος δεν υπάρχουν μη αντιστρεπτότητες</a:t>
            </a:r>
            <a:r>
              <a:rPr lang="en-US" sz="1700" dirty="0"/>
              <a:t>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700" b="1" dirty="0" smtClean="0">
                <a:solidFill>
                  <a:srgbClr val="CC00CC"/>
                </a:solidFill>
              </a:rPr>
              <a:t>Πλήρως αντιστρεπτή διεργασία</a:t>
            </a:r>
            <a:r>
              <a:rPr lang="en-US" sz="1700" b="1" dirty="0" smtClean="0">
                <a:solidFill>
                  <a:srgbClr val="CC00CC"/>
                </a:solidFill>
              </a:rPr>
              <a:t>:</a:t>
            </a:r>
            <a:r>
              <a:rPr lang="en-US" sz="1700" dirty="0" smtClean="0"/>
              <a:t> </a:t>
            </a:r>
            <a:r>
              <a:rPr lang="el-GR" sz="1700" dirty="0"/>
              <a:t>όταν </a:t>
            </a:r>
            <a:r>
              <a:rPr lang="el-GR" sz="1700" dirty="0" smtClean="0"/>
              <a:t>εντός κι εκτός </a:t>
            </a:r>
            <a:r>
              <a:rPr lang="el-GR" sz="1700" dirty="0"/>
              <a:t>του ορίου του συστήματος δεν υπάρχουν μη αντιστρεπτότητες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l-GR" sz="1700" dirty="0" smtClean="0"/>
              <a:t>Μια πλήρως αντιστρεπτή διεργασία δεν περιλαμβάνει μετάδοση θερμότητας λόγω θερμοκρασιακής διαφοράς</a:t>
            </a:r>
            <a:r>
              <a:rPr lang="en-US" sz="1700" dirty="0" smtClean="0"/>
              <a:t>, </a:t>
            </a:r>
            <a:r>
              <a:rPr lang="el-GR" sz="1700" dirty="0" smtClean="0"/>
              <a:t>μεταβολές </a:t>
            </a:r>
            <a:r>
              <a:rPr lang="el-GR" sz="1700" b="1" dirty="0" err="1" smtClean="0"/>
              <a:t>ψευδοστατικής</a:t>
            </a:r>
            <a:r>
              <a:rPr lang="el-GR" sz="1700" dirty="0" smtClean="0"/>
              <a:t> ισορροπίας και τριβές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3048000"/>
            <a:ext cx="3268865" cy="21336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38123" y="5218176"/>
            <a:ext cx="326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Μια αντιστρεπτή διεργασία δεν εμπεριέχει ούτε εσωτερικές ούτε εξωτερικές μη αντιστρεπτότητες.</a:t>
            </a:r>
            <a:endParaRPr lang="el-GR" sz="1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r="30031" b="52222"/>
          <a:stretch/>
        </p:blipFill>
        <p:spPr>
          <a:xfrm>
            <a:off x="4357576" y="3047999"/>
            <a:ext cx="1967024" cy="228600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51597" r="7067"/>
          <a:stretch/>
        </p:blipFill>
        <p:spPr>
          <a:xfrm>
            <a:off x="6399011" y="3047999"/>
            <a:ext cx="2636033" cy="2286001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4357576" y="5442566"/>
            <a:ext cx="4677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Πλήρως και εσωτερικά αντιστρεπτές διεργασίες μετάδοσης θερμότητας.</a:t>
            </a:r>
            <a:endParaRPr lang="el-GR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FCFCC-484C-4BD1-9868-08FB85B6E22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57200" y="258763"/>
            <a:ext cx="8229600" cy="5794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Τα αξιώματα του </a:t>
            </a:r>
            <a:r>
              <a:rPr lang="en-US" b="1" dirty="0" smtClean="0">
                <a:solidFill>
                  <a:srgbClr val="C00000"/>
                </a:solidFill>
              </a:rPr>
              <a:t>Carnot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57200" y="1371600"/>
            <a:ext cx="4572000" cy="4875181"/>
          </a:xfrm>
          <a:prstGeom prst="rect">
            <a:avLst/>
          </a:prstGeom>
          <a:solidFill>
            <a:srgbClr val="FFCC99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sz="2400" dirty="0" smtClean="0"/>
              <a:t>Η απόδοση μιας μη αντιστρεπτής μηχανής είναι πάντα χαμηλότερη εκείνης μιας αντιστρεπτής μηχανής που λειτουργεί ανάμεσα στα ίδια </a:t>
            </a:r>
            <a:r>
              <a:rPr lang="el-GR" sz="2400" dirty="0" err="1" smtClean="0"/>
              <a:t>θερμοδοχεία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endParaRPr lang="el-GR" sz="2400" dirty="0"/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endParaRPr lang="en-US" sz="2400" dirty="0"/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l-GR" sz="2400" dirty="0" smtClean="0"/>
              <a:t>Οι αποδόσεις όλων των αντιστρεπτών θερμικών μηχανών που λειτουργούν ανάμεσα στα ίδια </a:t>
            </a:r>
            <a:r>
              <a:rPr lang="el-GR" sz="2400" dirty="0" err="1" smtClean="0"/>
              <a:t>θερμοδοχεία</a:t>
            </a:r>
            <a:r>
              <a:rPr lang="el-GR" sz="2400" dirty="0" smtClean="0"/>
              <a:t> είναι οι ίδιες.</a:t>
            </a:r>
            <a:endParaRPr lang="en-US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48" y="990600"/>
            <a:ext cx="3101252" cy="33528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585548" y="4495800"/>
            <a:ext cx="303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Τα αξιώματα του</a:t>
            </a:r>
            <a:r>
              <a:rPr lang="en-US" sz="1200" dirty="0" smtClean="0"/>
              <a:t>Carnot</a:t>
            </a:r>
            <a:endParaRPr lang="el-G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846A1-AFDA-4AD5-9182-84FA1AA2D3A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397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</a:rPr>
              <a:t>Εισαγωγή στο 2</a:t>
            </a:r>
            <a:r>
              <a:rPr lang="el-GR" baseline="30000" dirty="0" smtClean="0">
                <a:solidFill>
                  <a:srgbClr val="C00000"/>
                </a:solidFill>
              </a:rPr>
              <a:t>ο</a:t>
            </a:r>
            <a:r>
              <a:rPr lang="el-GR" dirty="0" smtClean="0">
                <a:solidFill>
                  <a:srgbClr val="C00000"/>
                </a:solidFill>
              </a:rPr>
              <a:t> νόμο της Θερμοδυναμικής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76200" y="5259388"/>
            <a:ext cx="396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>
                <a:solidFill>
                  <a:srgbClr val="CC00CC"/>
                </a:solidFill>
              </a:rPr>
              <a:t>Αυτές οι διεργασίες είναι αδύνατο να συμβούν, μολονότι δεν παραβιάζουν τον 1</a:t>
            </a:r>
            <a:r>
              <a:rPr lang="el-GR" sz="2200" baseline="30000" dirty="0" smtClean="0">
                <a:solidFill>
                  <a:srgbClr val="CC00CC"/>
                </a:solidFill>
              </a:rPr>
              <a:t>ο</a:t>
            </a:r>
            <a:r>
              <a:rPr lang="el-GR" sz="2200" dirty="0" smtClean="0">
                <a:solidFill>
                  <a:srgbClr val="CC00CC"/>
                </a:solidFill>
              </a:rPr>
              <a:t> νόμο της Θερμοδυναμικής.</a:t>
            </a:r>
            <a:endParaRPr lang="en-US" sz="2200" dirty="0">
              <a:solidFill>
                <a:srgbClr val="CC00CC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505200" cy="265636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990600"/>
            <a:ext cx="4687824" cy="213683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14" y="3704825"/>
            <a:ext cx="3691286" cy="2371363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2400" y="3653135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 smtClean="0"/>
              <a:t>Μια κούπα με ζεστό καφέ δεν πρόκειται να γίνει θερμότερη μέσα σε έναν ψυχρότερο χώρο.</a:t>
            </a:r>
            <a:endParaRPr lang="en-US" sz="20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03776" y="3185297"/>
            <a:ext cx="4687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 smtClean="0"/>
              <a:t>Η πρόσδοση θερμότητας σε έναν μεταλλικό αγωγό δεν προκαλεί ηλεκτρικό ρεύμα.</a:t>
            </a:r>
            <a:endParaRPr lang="en-US" sz="1600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035138" y="5621628"/>
            <a:ext cx="2892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/>
              <a:t>Η πρόσδοση θερμότητας σε έναν αναδευτήρα δεν προκαλεί την περιστροφή του.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6CFD3-6D15-4298-A8BA-526A628C4E2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57188" y="152400"/>
            <a:ext cx="5129212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θερμική μηχανή </a:t>
            </a:r>
            <a:r>
              <a:rPr lang="en-US" b="1" dirty="0" smtClean="0">
                <a:solidFill>
                  <a:srgbClr val="C00000"/>
                </a:solidFill>
              </a:rPr>
              <a:t>Carnot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2209800" y="1448871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rgbClr val="CC00CC"/>
                </a:solidFill>
              </a:rPr>
              <a:t>σε κάθε θερμική μηχανή</a:t>
            </a:r>
            <a:endParaRPr lang="en-US" sz="1800" dirty="0">
              <a:solidFill>
                <a:srgbClr val="CC00CC"/>
              </a:solidFill>
            </a:endParaRPr>
          </a:p>
        </p:txBody>
      </p: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2514600" y="2791896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rgbClr val="CC00CC"/>
                </a:solidFill>
              </a:rPr>
              <a:t>σε μια μηχανή </a:t>
            </a:r>
            <a:r>
              <a:rPr lang="en-US" sz="1800" dirty="0" smtClean="0">
                <a:solidFill>
                  <a:srgbClr val="CC00CC"/>
                </a:solidFill>
              </a:rPr>
              <a:t>Carnot</a:t>
            </a:r>
            <a:endParaRPr lang="en-US" sz="1800" dirty="0">
              <a:solidFill>
                <a:srgbClr val="CC00CC"/>
              </a:solidFill>
            </a:endParaRPr>
          </a:p>
        </p:txBody>
      </p:sp>
      <p:pic>
        <p:nvPicPr>
          <p:cNvPr id="32775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1752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009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472967" cy="512727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32" y="3905250"/>
            <a:ext cx="5151020" cy="1338262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124200" y="5284732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 smtClean="0"/>
              <a:t>Η θερμική μηχανή </a:t>
            </a:r>
            <a:r>
              <a:rPr lang="en-US" sz="1200" dirty="0" smtClean="0"/>
              <a:t>Carnot</a:t>
            </a:r>
            <a:r>
              <a:rPr lang="el-GR" sz="1200" dirty="0" smtClean="0"/>
              <a:t> είναι η πλέον αποδοτική μεταξύ όλων των θερμικών μηχανών που λειτουργούν μεταξύ των αυτών θερμοκρασιακών ορίων.</a:t>
            </a:r>
            <a:endParaRPr lang="el-GR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D9946-C93F-465B-83DE-55230A6F828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4055546" cy="422233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819399" y="4450939"/>
            <a:ext cx="405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Καμία θερμική μηχανή δε μπορεί να χαρακτηρίζεται από απόδοση, υψηλότερης μιας αντιστρεπτής θερμικής μηχανής που λειτουργεί ανάμεσα στα ίδια όρια θερμοκρασιών.</a:t>
            </a:r>
            <a:endParaRPr lang="el-GR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1B4B48-17AD-4D07-9792-1CC3E79C520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819400"/>
            <a:ext cx="5133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10000"/>
            <a:ext cx="5705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6362"/>
            <a:ext cx="2940252" cy="461427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9253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Παράδειγμα 6.5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3E2F3-5C4B-4A22-86D3-4EB30B6BFCA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3300"/>
                </a:solidFill>
              </a:rPr>
              <a:t>Η ποιότητα της ενέργειας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819400" y="5632450"/>
            <a:ext cx="5410200" cy="923330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1800" dirty="0" smtClean="0"/>
              <a:t>Πως μπορούμε να αυξήσουμε τη θερμική απόδοσης μιας μηχανής </a:t>
            </a:r>
            <a:r>
              <a:rPr lang="en-US" sz="1800" dirty="0" smtClean="0"/>
              <a:t>Carnot</a:t>
            </a:r>
            <a:r>
              <a:rPr lang="el-GR" sz="1800" dirty="0"/>
              <a:t> </a:t>
            </a:r>
            <a:r>
              <a:rPr lang="el-GR" sz="1800" dirty="0" smtClean="0"/>
              <a:t>και πως μιας πραγματικής θερμικής μηχανής;</a:t>
            </a:r>
            <a:endParaRPr lang="en-US" sz="1800" dirty="0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943600" y="4486275"/>
            <a:ext cx="2286000" cy="923330"/>
          </a:xfrm>
          <a:prstGeom prst="rect">
            <a:avLst/>
          </a:prstGeom>
          <a:solidFill>
            <a:srgbClr val="FFCC99"/>
          </a:solidFill>
          <a:ln w="19050" cmpd="dbl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/>
              <a:t>Μπορούμε εδώ να εκφράσουμε τη θερμοκρασία σε</a:t>
            </a:r>
            <a:r>
              <a:rPr lang="en-US" sz="1800" dirty="0" smtClean="0">
                <a:sym typeface="Symbol" pitchFamily="18" charset="2"/>
              </a:rPr>
              <a:t></a:t>
            </a:r>
            <a:r>
              <a:rPr lang="en-US" sz="1800" dirty="0" smtClean="0"/>
              <a:t>C</a:t>
            </a:r>
            <a:r>
              <a:rPr lang="el-GR" sz="1800" dirty="0" smtClean="0"/>
              <a:t>;</a:t>
            </a:r>
            <a:endParaRPr lang="en-US" sz="1800" dirty="0"/>
          </a:p>
        </p:txBody>
      </p:sp>
      <p:pic>
        <p:nvPicPr>
          <p:cNvPr id="3584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486275"/>
            <a:ext cx="2009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"/>
          <a:stretch/>
        </p:blipFill>
        <p:spPr>
          <a:xfrm>
            <a:off x="381000" y="866447"/>
            <a:ext cx="2438400" cy="35052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381000" y="45201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Ποσοστό της θερμότητας που μπορεί να μετατραπεί σε έργο συναρτήσει της θερμοκρασίας του θερμού </a:t>
            </a:r>
            <a:r>
              <a:rPr lang="el-GR" sz="1200" dirty="0" err="1" smtClean="0"/>
              <a:t>θερμοδοχείου</a:t>
            </a:r>
            <a:r>
              <a:rPr lang="el-GR" sz="1200" dirty="0" smtClean="0"/>
              <a:t>.</a:t>
            </a:r>
            <a:endParaRPr lang="el-GR" sz="1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66447"/>
            <a:ext cx="3979530" cy="350520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6951330" y="2111216"/>
            <a:ext cx="1735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Όσο υψηλότερη η θερμοκρασία της θερμικής ενέργειας, τόσο υψηλότερη κι η ποιότητά της.</a:t>
            </a:r>
            <a:endParaRPr lang="el-GR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F525F-D8F0-46A9-B036-FD43773947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Ψυγείο και αντλία θερμότητας </a:t>
            </a:r>
            <a:r>
              <a:rPr lang="en-US" sz="2800" b="1" dirty="0" smtClean="0">
                <a:solidFill>
                  <a:srgbClr val="C00000"/>
                </a:solidFill>
              </a:rPr>
              <a:t>Carnot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33009"/>
            <a:ext cx="20669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41110"/>
            <a:ext cx="21907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5715000" y="5332922"/>
            <a:ext cx="3200400" cy="1077218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Πως μπορεί να αυξηθεί ο </a:t>
            </a:r>
            <a:r>
              <a:rPr lang="en-US" sz="1600" dirty="0" smtClean="0"/>
              <a:t>COP</a:t>
            </a:r>
            <a:r>
              <a:rPr lang="el-GR" sz="1600" dirty="0" smtClean="0"/>
              <a:t> ενός ψυγείου ή μιας Α/Θ </a:t>
            </a:r>
            <a:r>
              <a:rPr lang="en-US" sz="1600" dirty="0" smtClean="0"/>
              <a:t>Carnot</a:t>
            </a:r>
            <a:r>
              <a:rPr lang="el-GR" sz="1600" dirty="0" smtClean="0"/>
              <a:t> και πως μιας πραγματικής ψυκτικής μηχανής;</a:t>
            </a:r>
            <a:endParaRPr lang="en-US" sz="1600" dirty="0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5715000" y="1106488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rgbClr val="CC00CC"/>
                </a:solidFill>
              </a:rPr>
              <a:t>Σε κάθε ψυγείο ή Α/Θ:</a:t>
            </a:r>
            <a:endParaRPr lang="en-US" sz="1800" dirty="0">
              <a:solidFill>
                <a:srgbClr val="CC00CC"/>
              </a:solidFill>
            </a:endParaRPr>
          </a:p>
        </p:txBody>
      </p:sp>
      <p:pic>
        <p:nvPicPr>
          <p:cNvPr id="3687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618422"/>
            <a:ext cx="2409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494722"/>
            <a:ext cx="2495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1374"/>
            <a:ext cx="5181600" cy="4408109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298704" y="5249483"/>
            <a:ext cx="518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Κανένα ψυγείο δε μπορεί να λειτουργεί υπό υψηλότερο </a:t>
            </a:r>
            <a:r>
              <a:rPr lang="en-US" sz="1200" dirty="0" smtClean="0"/>
              <a:t>COP</a:t>
            </a:r>
            <a:r>
              <a:rPr lang="el-GR" sz="1200" dirty="0" smtClean="0"/>
              <a:t> από ένα αντιστρεπτό ψυγείο μεταξύ των ίδιων θερμοκρασιακών ορίων.</a:t>
            </a:r>
            <a:endParaRPr lang="el-GR" sz="12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15000" y="3211635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rgbClr val="CC00CC"/>
                </a:solidFill>
              </a:rPr>
              <a:t>Σε κάθε ψυγείο ή Α/Θ </a:t>
            </a:r>
            <a:r>
              <a:rPr lang="en-US" sz="1800" dirty="0" smtClean="0">
                <a:solidFill>
                  <a:srgbClr val="CC00CC"/>
                </a:solidFill>
              </a:rPr>
              <a:t>Carnot</a:t>
            </a:r>
            <a:r>
              <a:rPr lang="el-GR" sz="1800" dirty="0" smtClean="0">
                <a:solidFill>
                  <a:srgbClr val="CC00CC"/>
                </a:solidFill>
              </a:rPr>
              <a:t>:</a:t>
            </a:r>
            <a:endParaRPr lang="en-US" sz="18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1142B0-34F5-4B99-A39E-48CE04F7E42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l-GR" sz="2000" dirty="0" smtClean="0"/>
              <a:t>Ο </a:t>
            </a:r>
            <a:r>
              <a:rPr lang="en-US" sz="2000" dirty="0" smtClean="0"/>
              <a:t>COP </a:t>
            </a:r>
            <a:r>
              <a:rPr lang="el-GR" sz="2000" dirty="0" smtClean="0"/>
              <a:t>ενός αντιστρεπτού ψυγείου ή μιας αντιστρεπτής αντλίας θερμότητας είναι ο μέγιστος δυνατός για δεδομένα θερμοκρασιακά όρια</a:t>
            </a:r>
            <a:r>
              <a:rPr lang="en-US" sz="2000" dirty="0" smtClean="0"/>
              <a:t>. </a:t>
            </a:r>
            <a:endParaRPr lang="tr-TR" sz="20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l-GR" sz="2000" dirty="0" smtClean="0">
                <a:solidFill>
                  <a:srgbClr val="3333FF"/>
                </a:solidFill>
              </a:rPr>
              <a:t>Οι πραγματικές ψυκτικές μηχανές μπορούν να προσεγγίσουν αυτήν την τιμή μέσω καλού σχεδιασμού, αλλά ποτέ δε μπορούν να την επιτύχουν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  <a:endParaRPr lang="en-US" sz="2000" dirty="0">
              <a:solidFill>
                <a:srgbClr val="3333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l-GR" sz="2000" dirty="0" smtClean="0"/>
              <a:t>Οι </a:t>
            </a:r>
            <a:r>
              <a:rPr lang="en-US" sz="2000" dirty="0" smtClean="0"/>
              <a:t>COP </a:t>
            </a:r>
            <a:r>
              <a:rPr lang="el-GR" sz="2000" dirty="0" smtClean="0"/>
              <a:t>των ψυγείων και των Α/Θ μειώνονται καθώς μειώνεται η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L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3333FF"/>
                </a:solidFill>
              </a:rPr>
              <a:t>Δηλαδή, απαιτείται περισσότερο έργο για να απαχθεί θερμότητα από ένα μέσο χαμηλότερης θερμοκρασίας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  <a:endParaRPr lang="en-US" sz="2000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502449"/>
            <a:ext cx="4800600" cy="9879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9A08D-3AFB-4EB9-9CC4-A11D8013AE1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2 Dikdörtgen"/>
          <p:cNvSpPr>
            <a:spLocks noChangeArrowheads="1"/>
          </p:cNvSpPr>
          <p:nvPr/>
        </p:nvSpPr>
        <p:spPr bwMode="auto">
          <a:xfrm>
            <a:off x="4038600" y="233046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/>
              <a:t>Θέρμανση κατοικίας με μια Α/Θ </a:t>
            </a:r>
            <a:r>
              <a:rPr lang="en-US" sz="2400" b="1" dirty="0" smtClean="0"/>
              <a:t>Carnot</a:t>
            </a:r>
            <a:endParaRPr lang="tr-TR" sz="2400" dirty="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936" y="4222432"/>
            <a:ext cx="7038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936" y="5116963"/>
            <a:ext cx="4191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33046"/>
            <a:ext cx="3429000" cy="3734554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0" y="241935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Παράδειγμα 6.7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09FA7-C0F2-46AA-9E9C-2E1112370E3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228600" y="304800"/>
            <a:ext cx="5181600" cy="5773888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</a:pPr>
            <a:r>
              <a:rPr lang="en-US" sz="2000" b="1" dirty="0" smtClean="0">
                <a:solidFill>
                  <a:srgbClr val="CC00CC"/>
                </a:solidFill>
              </a:rPr>
              <a:t>     </a:t>
            </a:r>
            <a:r>
              <a:rPr lang="el-GR" sz="2800" b="1" dirty="0" smtClean="0">
                <a:solidFill>
                  <a:srgbClr val="3333FF"/>
                </a:solidFill>
              </a:rPr>
              <a:t>Κύριες χρήσεις του Δευτέρου Νόμου</a:t>
            </a:r>
            <a:endParaRPr lang="en-US" sz="2800" b="1" dirty="0">
              <a:solidFill>
                <a:srgbClr val="3333FF"/>
              </a:solidFill>
            </a:endParaRP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3333FF"/>
              </a:buClr>
              <a:buFontTx/>
              <a:buAutoNum type="arabicPeriod"/>
            </a:pPr>
            <a:r>
              <a:rPr lang="el-GR" sz="2000" dirty="0" smtClean="0"/>
              <a:t>Ο Δεύτερος Νόμος μπορεί να χρησιμοποιηθεί για να εξακριβωθεί η </a:t>
            </a:r>
            <a:r>
              <a:rPr lang="el-GR" sz="2000" dirty="0" smtClean="0">
                <a:solidFill>
                  <a:srgbClr val="3333FF"/>
                </a:solidFill>
              </a:rPr>
              <a:t>κατεύθυνση </a:t>
            </a:r>
            <a:r>
              <a:rPr lang="el-GR" sz="2000" dirty="0" smtClean="0"/>
              <a:t>των διεργασιών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3333FF"/>
              </a:buClr>
              <a:buFontTx/>
              <a:buAutoNum type="arabicPeriod"/>
            </a:pPr>
            <a:r>
              <a:rPr lang="el-GR" sz="2000" dirty="0" smtClean="0"/>
              <a:t>Ο Δεύτερος Νόμος δηλώνει ότι η ενέργεια είναι και</a:t>
            </a:r>
            <a:r>
              <a:rPr lang="en-US" sz="2000" dirty="0" smtClean="0"/>
              <a:t> </a:t>
            </a:r>
            <a:r>
              <a:rPr lang="el-GR" sz="2000" i="1" dirty="0" smtClean="0">
                <a:solidFill>
                  <a:srgbClr val="3333FF"/>
                </a:solidFill>
              </a:rPr>
              <a:t>ποιότητα </a:t>
            </a:r>
            <a:r>
              <a:rPr lang="el-GR" sz="2000" dirty="0" smtClean="0"/>
              <a:t>εκτός από ποσότητα</a:t>
            </a:r>
            <a:r>
              <a:rPr lang="en-US" sz="2000" dirty="0" smtClean="0"/>
              <a:t>.</a:t>
            </a:r>
            <a:r>
              <a:rPr lang="el-GR" sz="2000" dirty="0" smtClean="0"/>
              <a:t> Ο Πρώτος Νόμος πραγματεύεται την ποσότητα της ενέργειας και του μετασχηματισμούς αυτής από μια μορφή σε άλλη, μη λαμβάνοντας υπ’ όψιν την ποιότητά της. Ο Δεύτερος Νόμος παρέχει τις απαραίτητες έννοιες για τον προσδιορισμό της ποιότητας, καθώς και το βαθμό υποβάθμισης της ενέργειας κατά τη διάρκεια μιας διεργασίας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28" y="304800"/>
            <a:ext cx="3270295" cy="12192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27" y="3048001"/>
            <a:ext cx="3270295" cy="699888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760927" y="1745901"/>
            <a:ext cx="3270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 smtClean="0"/>
              <a:t>Οι διεργασίες λαμβάνουν χώρα προς μια συγκεκριμένη κατεύθυνση κι όχι προς την αντίστροφη κατεύθυνση.</a:t>
            </a:r>
            <a:endParaRPr lang="en-US" sz="1600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760926" y="3941993"/>
            <a:ext cx="3267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 smtClean="0"/>
              <a:t>Μια διεργασία πρέπει να ικανοποιεί αμφότερους τους νόμους για να είναι εφικτή.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0DF2B-4ED0-4F70-A92A-50A0320969E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438"/>
            <a:ext cx="8686800" cy="639762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rgbClr val="C00000"/>
                </a:solidFill>
              </a:rPr>
              <a:t>Δεξαμενές θερμικής ενέργειας</a:t>
            </a:r>
            <a:endParaRPr lang="en-US" b="0" dirty="0" smtClean="0">
              <a:solidFill>
                <a:srgbClr val="C00000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28600" y="4267200"/>
            <a:ext cx="84582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Ένα σώμα, το οποίο μπορεί να αποδίδει ή να απορροφά μεγάλες ποσότητες ενέργειας χωρίς να υφίσταται θερμοκρασιακή μεταβολή, καλείται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CC00CC"/>
                </a:solidFill>
              </a:rPr>
              <a:t>δεξαμενή θερμικής ενέργειας</a:t>
            </a:r>
            <a:r>
              <a:rPr lang="en-US" sz="1800" dirty="0" smtClean="0"/>
              <a:t>, </a:t>
            </a:r>
            <a:r>
              <a:rPr lang="el-GR" sz="1800" dirty="0" smtClean="0"/>
              <a:t>ή απλώς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CC00CC"/>
                </a:solidFill>
              </a:rPr>
              <a:t>δεξαμενή</a:t>
            </a:r>
            <a:r>
              <a:rPr lang="en-US" sz="1800" dirty="0" smtClean="0"/>
              <a:t>. 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l-GR" sz="1800" dirty="0" smtClean="0"/>
              <a:t>Πρακτικώς, μεγάλες μάζες νερού (π.χ. ωκεανοί, λίμνες και ποταμοί), καθώς επίσης κι ο ατμοσφαιρικός αέρας μπορούν να θεωρούνται ως δεξαμενές θερμικής ενέργειας, λόγω της μεγάλης τους θερμικής μάζας.</a:t>
            </a:r>
            <a:endParaRPr lang="en-US" sz="1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39800"/>
            <a:ext cx="3352800" cy="318554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88" y="939800"/>
            <a:ext cx="3069812" cy="3185543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587497" y="939800"/>
            <a:ext cx="1898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/>
              <a:t>Μεγάλες θερμικές μάζες μπορούν να θεωρηθούν ως δεξαμενές θερμικής ενέργειας.</a:t>
            </a:r>
            <a:endParaRPr lang="en-US" sz="12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657601" y="3294346"/>
            <a:ext cx="2187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200" dirty="0" smtClean="0"/>
              <a:t>Το </a:t>
            </a:r>
            <a:r>
              <a:rPr lang="el-GR" sz="1200" dirty="0" err="1" smtClean="0"/>
              <a:t>θερμοδοχείο</a:t>
            </a:r>
            <a:r>
              <a:rPr lang="el-GR" sz="1200" dirty="0" smtClean="0"/>
              <a:t> παρέχει ενέργεια υπό </a:t>
            </a:r>
            <a:r>
              <a:rPr lang="el-GR" sz="1200" dirty="0" err="1" smtClean="0"/>
              <a:t>μορφήν</a:t>
            </a:r>
            <a:r>
              <a:rPr lang="el-GR" sz="1200" dirty="0" smtClean="0"/>
              <a:t> θερμότητας, ενώ το </a:t>
            </a:r>
            <a:r>
              <a:rPr lang="el-GR" sz="1200" dirty="0" err="1" smtClean="0"/>
              <a:t>ψυχροδοχείο</a:t>
            </a:r>
            <a:r>
              <a:rPr lang="el-GR" sz="1200" dirty="0" smtClean="0"/>
              <a:t> την απορροφά.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19EBD-FF35-452B-B3BB-C0E6567EB2A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28600" y="141288"/>
            <a:ext cx="2590800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Θερμικές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μηχανές</a:t>
            </a:r>
          </a:p>
        </p:txBody>
      </p:sp>
      <p:sp>
        <p:nvSpPr>
          <p:cNvPr id="7174" name="11 Dikdörtgen"/>
          <p:cNvSpPr>
            <a:spLocks noChangeArrowheads="1"/>
          </p:cNvSpPr>
          <p:nvPr/>
        </p:nvSpPr>
        <p:spPr bwMode="auto">
          <a:xfrm>
            <a:off x="3048000" y="3505200"/>
            <a:ext cx="2514600" cy="24468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700" dirty="0" smtClean="0"/>
              <a:t>Οι θερμικές μηχανές κι άλλες κυκλικές μηχανές χρησιμοποιούν ένα ρευστό, από και προς το οποίο μεταδίδεται θερμότητα κατά τη διάρκεια του κύκλου. Το ρευστό αυτό καλείται</a:t>
            </a:r>
            <a:r>
              <a:rPr lang="en-US" sz="1700" dirty="0" smtClean="0"/>
              <a:t> </a:t>
            </a:r>
            <a:r>
              <a:rPr lang="el-GR" sz="1700" b="1" dirty="0" smtClean="0">
                <a:solidFill>
                  <a:srgbClr val="CC00CC"/>
                </a:solidFill>
              </a:rPr>
              <a:t>εργαζόμενο μέσο</a:t>
            </a:r>
            <a:r>
              <a:rPr lang="en-US" sz="1700" dirty="0" smtClean="0"/>
              <a:t>.</a:t>
            </a:r>
            <a:endParaRPr lang="tr-TR" sz="1700" dirty="0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0" y="159576"/>
            <a:ext cx="5867400" cy="3231654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342900">
              <a:spcBef>
                <a:spcPct val="10000"/>
              </a:spcBef>
              <a:spcAft>
                <a:spcPct val="10000"/>
              </a:spcAft>
              <a:defRPr/>
            </a:pPr>
            <a:r>
              <a:rPr lang="el-GR" sz="1800" dirty="0" smtClean="0"/>
              <a:t>Θερμικές Μηχανές</a:t>
            </a:r>
            <a:r>
              <a:rPr lang="tr-TR" sz="1800" dirty="0" smtClean="0"/>
              <a:t>: </a:t>
            </a:r>
            <a:r>
              <a:rPr lang="el-GR" sz="1800" dirty="0" smtClean="0"/>
              <a:t>μετατρέπουν τη θερμότητα σε έργο</a:t>
            </a:r>
            <a:r>
              <a:rPr lang="en-US" sz="1800" dirty="0" smtClean="0"/>
              <a:t>.</a:t>
            </a:r>
            <a:endParaRPr lang="tr-TR" sz="1800" dirty="0"/>
          </a:p>
          <a:p>
            <a:pPr indent="-342900">
              <a:spcBef>
                <a:spcPct val="10000"/>
              </a:spcBef>
              <a:spcAft>
                <a:spcPct val="10000"/>
              </a:spcAft>
              <a:defRPr/>
            </a:pPr>
            <a:endParaRPr lang="en-US" sz="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  <a:defRPr/>
            </a:pPr>
            <a:r>
              <a:rPr lang="el-GR" sz="1800" dirty="0" smtClean="0"/>
              <a:t>Παραλαμβάνουν θερμότητα από μια πηγή υψηλής θερμοκρασίας</a:t>
            </a:r>
            <a:r>
              <a:rPr lang="en-US" sz="1800" dirty="0" smtClean="0"/>
              <a:t> (</a:t>
            </a:r>
            <a:r>
              <a:rPr lang="el-GR" sz="1800" dirty="0" smtClean="0"/>
              <a:t>ηλιακή ενέργεια</a:t>
            </a:r>
            <a:r>
              <a:rPr lang="en-US" sz="1800" dirty="0" smtClean="0"/>
              <a:t>, </a:t>
            </a:r>
            <a:r>
              <a:rPr lang="el-GR" sz="1800" dirty="0" smtClean="0"/>
              <a:t>καυστήρα πετρελαίου</a:t>
            </a:r>
            <a:r>
              <a:rPr lang="en-US" sz="1800" dirty="0" smtClean="0"/>
              <a:t>, </a:t>
            </a:r>
            <a:r>
              <a:rPr lang="el-GR" sz="1800" dirty="0" smtClean="0"/>
              <a:t>πυρηνικό αντιδραστήρα, </a:t>
            </a:r>
            <a:r>
              <a:rPr lang="el-GR" sz="1800" dirty="0" err="1" smtClean="0"/>
              <a:t>κ.λπ</a:t>
            </a:r>
            <a:r>
              <a:rPr lang="en-US" sz="1800" dirty="0" smtClean="0"/>
              <a:t>.).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  <a:defRPr/>
            </a:pPr>
            <a:r>
              <a:rPr lang="el-GR" sz="1800" dirty="0" smtClean="0"/>
              <a:t>Μετατρέπουν μέρος της θερμότητας αυτής σε έργο</a:t>
            </a:r>
            <a:r>
              <a:rPr lang="en-US" sz="1800" dirty="0" smtClean="0"/>
              <a:t> (</a:t>
            </a:r>
            <a:r>
              <a:rPr lang="el-GR" sz="1800" dirty="0" smtClean="0"/>
              <a:t>συνήθως, υπό την περιστροφή μιας ατράκτου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  <a:defRPr/>
            </a:pPr>
            <a:r>
              <a:rPr lang="el-GR" sz="1800" dirty="0" smtClean="0"/>
              <a:t>Απορρίπτουν την υπόλοιπη θερμότητα σε μια δεξαμενή χαμηλής θερμοκρασίας </a:t>
            </a:r>
            <a:r>
              <a:rPr lang="en-US" sz="1800" dirty="0" smtClean="0"/>
              <a:t>(</a:t>
            </a:r>
            <a:r>
              <a:rPr lang="el-GR" sz="1800" dirty="0" smtClean="0"/>
              <a:t>π.χ. την ατμόσφαιρα, κάποιον ποταμό, κ.λπ.</a:t>
            </a:r>
            <a:r>
              <a:rPr lang="en-US" sz="1800" dirty="0" smtClean="0"/>
              <a:t>).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  <a:defRPr/>
            </a:pPr>
            <a:r>
              <a:rPr lang="el-GR" sz="1800" dirty="0" smtClean="0"/>
              <a:t>Λειτουργούν κυκλικά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6" y="3505200"/>
            <a:ext cx="3163824" cy="211202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0812"/>
            <a:ext cx="2590800" cy="3266617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4953000"/>
            <a:ext cx="259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 smtClean="0"/>
              <a:t>Ένα μέρος της ενέργειας που προσδίδεται σε μια θερμική μηχανή μετατρέπεται σε έργο, ενώ το υπόλοιπο μέρος αποβάλλεται στο </a:t>
            </a:r>
            <a:r>
              <a:rPr lang="el-GR" sz="1600" dirty="0" err="1" smtClean="0"/>
              <a:t>ψυχροδοχείο</a:t>
            </a:r>
            <a:r>
              <a:rPr lang="el-GR" sz="1600" dirty="0" smtClean="0"/>
              <a:t>.</a:t>
            </a:r>
            <a:endParaRPr lang="en-US" sz="16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751577" y="5717948"/>
            <a:ext cx="3163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dirty="0" smtClean="0"/>
              <a:t>Το έργο μπορεί να μετατραπεί εξ’ ολοκλήρου σε θερμότητα, όχι όμως το αντίστροφο!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D92E69-1D9C-45B1-89EE-03A4548960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166688"/>
            <a:ext cx="8839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3300"/>
                </a:solidFill>
              </a:rPr>
              <a:t>ΠΑΡΑΔΕΙΓΜΑ ΘΕΡΜΙΚΗΣ ΜΗΧΑΝΗΣ</a:t>
            </a:r>
          </a:p>
          <a:p>
            <a:pPr algn="ctr"/>
            <a:r>
              <a:rPr lang="el-GR" sz="2800" b="1" dirty="0" smtClean="0">
                <a:solidFill>
                  <a:srgbClr val="FF3300"/>
                </a:solidFill>
              </a:rPr>
              <a:t>Ένας ατμοηλεκτρικός σταθμός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0054" y="4944910"/>
            <a:ext cx="34988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961" y="5402110"/>
            <a:ext cx="34750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/>
          <a:stretch/>
        </p:blipFill>
        <p:spPr>
          <a:xfrm>
            <a:off x="159190" y="1676400"/>
            <a:ext cx="4701381" cy="482228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12127" r="6911" b="3784"/>
          <a:stretch/>
        </p:blipFill>
        <p:spPr>
          <a:xfrm>
            <a:off x="4962352" y="1676400"/>
            <a:ext cx="3934254" cy="2167855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60570" y="3962400"/>
            <a:ext cx="4137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 smtClean="0"/>
              <a:t>Ένα μέρος του έργου που παράγεται από μια θερμική μηχανή καταναλώνεται από την ίδια τη μηχανή, ώστε αυτή να λειτουργεί.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F2E5B-CBB8-4FDB-BB7C-A529CA5A6CB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52400" y="19253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Θερμική απόδοση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922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4956" y="2362200"/>
            <a:ext cx="21907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5631" y="1447800"/>
            <a:ext cx="1549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2743200"/>
            <a:ext cx="18208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444" y="4076700"/>
            <a:ext cx="2009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1194" y="4572000"/>
            <a:ext cx="1438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4519" y="5505450"/>
            <a:ext cx="1571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3522"/>
            <a:ext cx="5257800" cy="60847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1" y="847724"/>
            <a:ext cx="3858999" cy="44100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7724"/>
            <a:ext cx="2555661" cy="4445438"/>
          </a:xfrm>
          <a:prstGeom prst="rect">
            <a:avLst/>
          </a:prstGeom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2400" y="5474821"/>
            <a:ext cx="2555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dirty="0" smtClean="0"/>
              <a:t>Σχηματική αναπαράσταση μιας θερμικής μηχανής.</a:t>
            </a:r>
            <a:endParaRPr lang="en-US" sz="12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32601" y="5474821"/>
            <a:ext cx="3858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200" dirty="0" smtClean="0"/>
              <a:t>Κάποιες μηχανές αποδίδουν καλύτερα από άλλες (μετατρέπουν μεγαλύτερο μέρος της θερμότητας που τους προσδίδεται σε έργο)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EFB99-6138-4E39-98B1-091C3EA4978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849" y="1676400"/>
            <a:ext cx="6049479" cy="20574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89045"/>
            <a:ext cx="3529763" cy="4876800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09601" y="5405735"/>
            <a:ext cx="44724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800" dirty="0" smtClean="0"/>
              <a:t>Ακόμα κι οι πιο αποδοτικές μηχανές απορρίπτουν περίπου το ήμισυ της θερμότητας που τους προσδίδεται.</a:t>
            </a:r>
            <a:endParaRPr lang="en-US" sz="1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9253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Παράδειγμα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C8B4F-9F85-406D-AE2E-C1046566FAD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57617"/>
            <a:ext cx="505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/>
          <a:srcRect r="24494"/>
          <a:stretch/>
        </p:blipFill>
        <p:spPr bwMode="auto">
          <a:xfrm>
            <a:off x="2971800" y="4648192"/>
            <a:ext cx="3457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6 Dikdörtgen"/>
          <p:cNvSpPr>
            <a:spLocks noChangeArrowheads="1"/>
          </p:cNvSpPr>
          <p:nvPr/>
        </p:nvSpPr>
        <p:spPr bwMode="auto">
          <a:xfrm>
            <a:off x="2971800" y="1777952"/>
            <a:ext cx="388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b="1" dirty="0" smtClean="0"/>
              <a:t>Καθαρή παραγωγή ισχύος σε θερμική μηχανή</a:t>
            </a:r>
            <a:endParaRPr lang="tr-TR" sz="2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7952"/>
            <a:ext cx="2633362" cy="4607004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9253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Παράδειγμα 6.1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1547</Words>
  <Application>Microsoft Office PowerPoint</Application>
  <PresentationFormat>Προβολή στην οθόνη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Default Design</vt:lpstr>
      <vt:lpstr>Κεφάλαιο 6 Ο Δεύτερος Νόμος της Θερμοδυναμικής (το πιο εύκολο μάθημα με τις πιο εύκολες ασκήσεις)</vt:lpstr>
      <vt:lpstr>Εισαγωγή στο 2ο νόμο της Θερμοδυναμικής</vt:lpstr>
      <vt:lpstr>Παρουσίαση του PowerPoint</vt:lpstr>
      <vt:lpstr>Δεξαμενές θερμικής ενέργειας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DC-UOIT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user</cp:lastModifiedBy>
  <cp:revision>750</cp:revision>
  <dcterms:created xsi:type="dcterms:W3CDTF">2007-03-22T19:44:56Z</dcterms:created>
  <dcterms:modified xsi:type="dcterms:W3CDTF">2017-10-26T20:48:33Z</dcterms:modified>
</cp:coreProperties>
</file>